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67" r:id="rId4"/>
    <p:sldId id="268" r:id="rId5"/>
    <p:sldId id="284" r:id="rId6"/>
    <p:sldId id="280" r:id="rId7"/>
    <p:sldId id="269" r:id="rId8"/>
    <p:sldId id="281" r:id="rId9"/>
    <p:sldId id="282" r:id="rId10"/>
    <p:sldId id="277" r:id="rId11"/>
    <p:sldId id="275" r:id="rId12"/>
    <p:sldId id="285" r:id="rId13"/>
    <p:sldId id="278" r:id="rId14"/>
    <p:sldId id="279" r:id="rId15"/>
    <p:sldId id="287" r:id="rId17"/>
    <p:sldId id="288" r:id="rId18"/>
    <p:sldId id="289" r:id="rId19"/>
    <p:sldId id="290" r:id="rId20"/>
    <p:sldId id="299" r:id="rId21"/>
    <p:sldId id="300" r:id="rId22"/>
    <p:sldId id="301" r:id="rId23"/>
    <p:sldId id="302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" altLang="en-US"/>
              <a:t>我们也提供下载好的数据集以供读者使用</a:t>
            </a:r>
            <a:endParaRPr lang="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要对数据进行一些分析</a:t>
            </a: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对图进行分析（随着轨迹的增长，绿线与红线的差距越来越宽，大概多少（看论文里面），但维持在一个（看论文）什么范围内，并且当出现回环以后，算法能修正轨迹使其轨迹更接近于ground truth。</a:t>
            </a: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注意：修改路径后，必须重新执行2.1.1中</a:t>
            </a:r>
            <a:r>
              <a:rPr lang="en-US" altLang="en-US">
                <a:sym typeface="+mn-ea"/>
              </a:rPr>
              <a:t>启动vins rviz 播放bag文件)</a:t>
            </a:r>
            <a:r>
              <a:rPr lang="en-US">
                <a:sym typeface="+mn-ea"/>
              </a:rPr>
              <a:t>的操作，然后才能保存位姿图。</a:t>
            </a:r>
            <a:endParaRPr lang="en-US"/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774065" y="2611120"/>
            <a:ext cx="998156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/>
            <a:r>
              <a:rPr lang="en-US" sz="4000">
                <a:sym typeface="+mn-ea"/>
              </a:rPr>
              <a:t>                    VSLAM</a:t>
            </a:r>
            <a:r>
              <a:rPr lang="zh-CN" altLang="en-US" sz="4000">
                <a:sym typeface="+mn-ea"/>
              </a:rPr>
              <a:t>实践</a:t>
            </a:r>
            <a:r>
              <a:rPr lang="en-US" sz="4000">
                <a:sym typeface="+mn-ea"/>
              </a:rPr>
              <a:t>课程</a:t>
            </a:r>
            <a:endParaRPr lang="en-US" sz="4000">
              <a:sym typeface="+mn-ea"/>
            </a:endParaRPr>
          </a:p>
          <a:p>
            <a:pPr lvl="0"/>
            <a:r>
              <a:rPr lang="en-US" sz="4000">
                <a:sym typeface="+mn-ea"/>
              </a:rPr>
              <a:t>				--- </a:t>
            </a:r>
            <a:r>
              <a:rPr lang="en-US" altLang="en-US" sz="4000">
                <a:sym typeface="+mn-ea"/>
              </a:rPr>
              <a:t>VINS-Mono测试（一）</a:t>
            </a:r>
            <a:endParaRPr lang="en-US" sz="4000"/>
          </a:p>
          <a:p>
            <a:pPr lvl="0"/>
            <a:endParaRPr lang="en-US" sz="4000"/>
          </a:p>
        </p:txBody>
      </p:sp>
      <p:pic>
        <p:nvPicPr>
          <p:cNvPr id="17" name="Picture 16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  <p:sp>
        <p:nvSpPr>
          <p:cNvPr id="2" name="Minus 1"/>
          <p:cNvSpPr/>
          <p:nvPr/>
        </p:nvSpPr>
        <p:spPr>
          <a:xfrm>
            <a:off x="-499110" y="350075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747635" y="4624070"/>
            <a:ext cx="350774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/>
            <a:r>
              <a:rPr lang="en-US" sz="3200">
                <a:sym typeface="+mn-ea"/>
              </a:rPr>
              <a:t>主讲教师：</a:t>
            </a:r>
            <a:r>
              <a:rPr lang="en-US" altLang="en-US" sz="3200">
                <a:sym typeface="+mn-ea"/>
              </a:rPr>
              <a:t>彭晓星</a:t>
            </a:r>
            <a:endParaRPr lang="en-US" altLang="en-US" sz="3200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 userDrawn="1"/>
        </p:nvSpPr>
        <p:spPr>
          <a:xfrm>
            <a:off x="386080" y="186055"/>
            <a:ext cx="619188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02 下载并编译VINS-Mono</a:t>
            </a:r>
            <a:endParaRPr lang="en-US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123950" y="1587500"/>
            <a:ext cx="2735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安装额外的ROS依赖包：</a:t>
            </a:r>
            <a:endParaRPr lang="en-US" altLang="en-US"/>
          </a:p>
        </p:txBody>
      </p:sp>
      <p:graphicFrame>
        <p:nvGraphicFramePr>
          <p:cNvPr id="7" name="Table 6"/>
          <p:cNvGraphicFramePr/>
          <p:nvPr/>
        </p:nvGraphicFramePr>
        <p:xfrm>
          <a:off x="1617980" y="3227705"/>
          <a:ext cx="8534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sudo apt-get install ros-melodic-cv-bridge ros-melodic-tf ros-melodic-message-filters ros-melodic-image-transport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 userDrawn="1"/>
        </p:nvSpPr>
        <p:spPr>
          <a:xfrm>
            <a:off x="386080" y="186055"/>
            <a:ext cx="619188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02 下载并编译VINS-Mono</a:t>
            </a:r>
            <a:endParaRPr lang="en-US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251585" y="1927225"/>
            <a:ext cx="283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在ROS下编译VINS-Mono:</a:t>
            </a:r>
            <a:endParaRPr lang="en-US" alt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1701800" y="3047365"/>
          <a:ext cx="8534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mkdir -p workspace/src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cd ~/workspace/src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git clone https://github.com/HKUST-Aerial-Robotics/VINS-Mono.git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cd ..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catkin_make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echo "source ~/workspace/devel/setup.bash" &gt;&gt; ~/.bashrc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 userDrawn="1"/>
        </p:nvSpPr>
        <p:spPr>
          <a:xfrm>
            <a:off x="109855" y="2745105"/>
            <a:ext cx="12191365" cy="101473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6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03 公开数据集测试VINS-Mono</a:t>
            </a:r>
            <a:endParaRPr lang="en-US" altLang="en-US" sz="6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inus 2"/>
          <p:cNvSpPr/>
          <p:nvPr/>
        </p:nvSpPr>
        <p:spPr>
          <a:xfrm>
            <a:off x="-499110" y="350075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 userDrawn="1"/>
        </p:nvSpPr>
        <p:spPr>
          <a:xfrm>
            <a:off x="248920" y="143510"/>
            <a:ext cx="8293100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03 公开数据集测试VINS-Mono</a:t>
            </a:r>
            <a:endParaRPr lang="en-US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93090" y="1523365"/>
            <a:ext cx="100190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下载公开数据集，下载地址为：</a:t>
            </a:r>
            <a:endParaRPr lang="en-US"/>
          </a:p>
          <a:p>
            <a:endParaRPr lang="en-US"/>
          </a:p>
          <a:p>
            <a:r>
              <a:rPr lang="en-US"/>
              <a:t>https://projects.asl.ethz.ch/datasets/doku.php?id=kmavvisualinertialdatasets#downloads </a:t>
            </a:r>
            <a:endParaRPr lang="en-US"/>
          </a:p>
          <a:p>
            <a:endParaRPr lang="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593090" y="2670175"/>
            <a:ext cx="318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建立存放数据集的Data文件夹</a:t>
            </a:r>
            <a:endParaRPr lang="en-US" altLang="en-US"/>
          </a:p>
        </p:txBody>
      </p:sp>
      <p:graphicFrame>
        <p:nvGraphicFramePr>
          <p:cNvPr id="7" name="Table 6"/>
          <p:cNvGraphicFramePr/>
          <p:nvPr/>
        </p:nvGraphicFramePr>
        <p:xfrm>
          <a:off x="799465" y="3609975"/>
          <a:ext cx="8534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cd ~workspace/src/VINS-Mono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mkdir Data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593090" y="4712335"/>
            <a:ext cx="577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将下载好的数据集（*.bag类型文件）放在Data文件夹中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 userDrawn="1"/>
        </p:nvSpPr>
        <p:spPr>
          <a:xfrm>
            <a:off x="248920" y="143510"/>
            <a:ext cx="8293100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03 公开数据集测试VINS-Mono</a:t>
            </a:r>
            <a:endParaRPr lang="en-US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95020" y="1751965"/>
            <a:ext cx="9017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分别打开三个终端，启动vins_estimator,rviz和播放bag文件，以MH_01_easy.bag为例：</a:t>
            </a:r>
            <a:endParaRPr lang="en-US" alt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1022985" y="2971800"/>
          <a:ext cx="904367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367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roslaunch vins_estimator euroc.launch </a:t>
                      </a:r>
                      <a:r>
                        <a:rPr lang="en-US" altLang="en-US"/>
                        <a:t>　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roslaunch vins_estimator vins_rviz.launch</a:t>
                      </a:r>
                      <a:r>
                        <a:rPr lang="en-US" altLang="en-US"/>
                        <a:t>　#rviz可视化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rosbag play ~/workspace/src/VINS-Mono/Data/MH_01_easy.bag</a:t>
                      </a:r>
                      <a:r>
                        <a:rPr lang="en-US" altLang="en-US"/>
                        <a:t>　#播放数据集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 userDrawn="1"/>
        </p:nvSpPr>
        <p:spPr>
          <a:xfrm>
            <a:off x="248920" y="143510"/>
            <a:ext cx="8293100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03 公开数据集测试VINS-Mono</a:t>
            </a:r>
            <a:endParaRPr lang="en-US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95020" y="147637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运行效果图：</a:t>
            </a:r>
            <a:endParaRPr lang="en-US" altLang="en-US"/>
          </a:p>
        </p:txBody>
      </p:sp>
      <p:pic>
        <p:nvPicPr>
          <p:cNvPr id="6" name="Picture 5" descr="MH_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895" y="1270000"/>
            <a:ext cx="7289800" cy="49549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 userDrawn="1"/>
        </p:nvSpPr>
        <p:spPr>
          <a:xfrm>
            <a:off x="248920" y="143510"/>
            <a:ext cx="8293100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03 公开数据集测试VINS-Mono</a:t>
            </a:r>
            <a:endParaRPr lang="en-US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69315" y="2014220"/>
            <a:ext cx="8082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作者写了一个  benchmark publisher，</a:t>
            </a:r>
            <a:r>
              <a:rPr lang="en-US" altLang="en-US"/>
              <a:t>将VINS运行结果与ground truth进行比较</a:t>
            </a:r>
            <a:endParaRPr lang="en-US" altLang="en-US"/>
          </a:p>
          <a:p>
            <a:pPr algn="l"/>
            <a:r>
              <a:rPr lang="en-US" altLang="en-US"/>
              <a:t>重新启动一个终端，执行以下命令：</a:t>
            </a:r>
            <a:endParaRPr lang="en-US" alt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869315" y="4008755"/>
          <a:ext cx="1029589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589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roslaunch benchmark_publisher publish.launch  sequence_name:=MH_01_easy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 userDrawn="1"/>
        </p:nvSpPr>
        <p:spPr>
          <a:xfrm>
            <a:off x="248920" y="143510"/>
            <a:ext cx="8293100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03 公开数据集测试VINS-Mono</a:t>
            </a:r>
            <a:endParaRPr lang="en-US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43610" y="164592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运行效果图：</a:t>
            </a:r>
            <a:endParaRPr lang="en-US" altLang="en-US"/>
          </a:p>
        </p:txBody>
      </p:sp>
      <p:pic>
        <p:nvPicPr>
          <p:cNvPr id="6" name="Picture 5" descr="MH_01_GROUND_TRUT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0" y="1057910"/>
            <a:ext cx="7807325" cy="526161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17500" y="3106420"/>
            <a:ext cx="21005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绿线是VINS结果</a:t>
            </a:r>
            <a:endParaRPr lang="en-US" altLang="en-US"/>
          </a:p>
          <a:p>
            <a:r>
              <a:rPr lang="en-US" altLang="en-US"/>
              <a:t>红线是ground truth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 userDrawn="1"/>
        </p:nvSpPr>
        <p:spPr>
          <a:xfrm>
            <a:off x="248920" y="143510"/>
            <a:ext cx="8293100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03 公开数据集测试VINS-Mono</a:t>
            </a:r>
            <a:endParaRPr lang="en-US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904875" y="1670685"/>
            <a:ext cx="90328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可以在没有相机和IMU之间外部参数的情况下运行EuRoc,VINS-Mono能进行在线校准。</a:t>
            </a:r>
            <a:endParaRPr lang="en-US"/>
          </a:p>
          <a:p>
            <a:r>
              <a:rPr lang="en-US"/>
              <a:t>将</a:t>
            </a:r>
            <a:r>
              <a:rPr lang="en-US" altLang="en-US"/>
              <a:t>如下命令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000760" y="3382645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替换成为：</a:t>
            </a:r>
            <a:endParaRPr lang="en-US"/>
          </a:p>
        </p:txBody>
      </p:sp>
      <p:graphicFrame>
        <p:nvGraphicFramePr>
          <p:cNvPr id="10" name="Table 9"/>
          <p:cNvGraphicFramePr/>
          <p:nvPr/>
        </p:nvGraphicFramePr>
        <p:xfrm>
          <a:off x="1000760" y="2653665"/>
          <a:ext cx="8534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roslaunch vins_estimator euroc.launch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/>
          <p:nvPr/>
        </p:nvGraphicFramePr>
        <p:xfrm>
          <a:off x="1000760" y="4193540"/>
          <a:ext cx="8534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roslaunch vins_estimator euroc_no_extrinsic_param.launch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 Box 11"/>
          <p:cNvSpPr txBox="1"/>
          <p:nvPr/>
        </p:nvSpPr>
        <p:spPr>
          <a:xfrm>
            <a:off x="1080135" y="5047615"/>
            <a:ext cx="77387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该配置文件中没有外部参数。等待几秒钟进行初始校准。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 userDrawn="1"/>
        </p:nvSpPr>
        <p:spPr>
          <a:xfrm>
            <a:off x="248920" y="143510"/>
            <a:ext cx="8293100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03 公开数据集测试VINS-Mono</a:t>
            </a:r>
            <a:endParaRPr lang="en-US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75055" y="2668905"/>
            <a:ext cx="88626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播放MH_01 bag后，可以继续播放MH_02 bag，MH_03 bag… 系统将根据回环合并它们。地图合成的前提条件是要有重合的公共部分。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166495" y="15506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地图合成：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 11"/>
          <p:cNvSpPr/>
          <p:nvPr userDrawn="1"/>
        </p:nvSpPr>
        <p:spPr>
          <a:xfrm>
            <a:off x="2309813" y="3007360"/>
            <a:ext cx="119888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  <a:endParaRPr lang="en-US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 Box 12"/>
          <p:cNvSpPr txBox="1"/>
          <p:nvPr userDrawn="1"/>
        </p:nvSpPr>
        <p:spPr>
          <a:xfrm>
            <a:off x="4903470" y="2054860"/>
            <a:ext cx="3561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600"/>
              <a:t>01 现有环境介绍</a:t>
            </a:r>
            <a:endParaRPr lang="en-US" altLang="en-US" sz="3600"/>
          </a:p>
        </p:txBody>
      </p:sp>
      <p:sp>
        <p:nvSpPr>
          <p:cNvPr id="14" name="Text Box 13"/>
          <p:cNvSpPr txBox="1"/>
          <p:nvPr userDrawn="1"/>
        </p:nvSpPr>
        <p:spPr>
          <a:xfrm>
            <a:off x="4903470" y="2997200"/>
            <a:ext cx="546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600"/>
              <a:t>02 下载并编译VINS-Mono</a:t>
            </a:r>
            <a:endParaRPr lang="en-US" altLang="en-US" sz="3600"/>
          </a:p>
        </p:txBody>
      </p:sp>
      <p:sp>
        <p:nvSpPr>
          <p:cNvPr id="15" name="Text Box 14"/>
          <p:cNvSpPr txBox="1"/>
          <p:nvPr userDrawn="1"/>
        </p:nvSpPr>
        <p:spPr>
          <a:xfrm>
            <a:off x="4903470" y="3897630"/>
            <a:ext cx="6380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600"/>
              <a:t>03 公开数据集测试VINS-Mono</a:t>
            </a:r>
            <a:endParaRPr lang="en-US" altLang="en-US" sz="3600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 userDrawn="1"/>
        </p:nvSpPr>
        <p:spPr>
          <a:xfrm>
            <a:off x="248920" y="143510"/>
            <a:ext cx="8293100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03 公开数据集测试VINS-Mono</a:t>
            </a:r>
            <a:endParaRPr lang="en-US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198880" y="175196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地图</a:t>
            </a:r>
            <a:r>
              <a:rPr lang="" altLang="en-US"/>
              <a:t>保存</a:t>
            </a:r>
            <a:r>
              <a:rPr lang="en-US" altLang="en-US"/>
              <a:t>：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579880" y="2967990"/>
            <a:ext cx="903224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在VINS-Mono/config/euroc/euroc_config.yaml中设置pose_graph_save_path的路径。</a:t>
            </a:r>
            <a:endParaRPr lang="en-US"/>
          </a:p>
          <a:p>
            <a:r>
              <a:rPr lang="en-US"/>
              <a:t>播放MH_01 bag后，在vins_estimator终端输入s，然后按回车键，将保存当前位姿图。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 userDrawn="1"/>
        </p:nvSpPr>
        <p:spPr>
          <a:xfrm>
            <a:off x="248920" y="143510"/>
            <a:ext cx="8293100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03 公开数据集测试VINS-Mono</a:t>
            </a:r>
            <a:endParaRPr lang="en-US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294130" y="156083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地图重载：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293495" y="2829560"/>
            <a:ext cx="97751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将VINS-Mono/config/euroc/euroc_config.yaml中的load_previous_pose_graph设置为1。系统将从pose_graph_save_path加载先前的位姿图。然后可以播放MH_02 bag，新序列将与先前的位姿图对齐</a:t>
            </a:r>
            <a:r>
              <a:rPr lang="en-US" altLang="en-US"/>
              <a:t>。</a:t>
            </a: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 userDrawn="1"/>
        </p:nvSpPr>
        <p:spPr>
          <a:xfrm>
            <a:off x="4708843" y="2829560"/>
            <a:ext cx="2773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7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   谢</a:t>
            </a:r>
            <a:endParaRPr lang="en-US" altLang="en-US" sz="7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Minus 4"/>
          <p:cNvSpPr/>
          <p:nvPr/>
        </p:nvSpPr>
        <p:spPr>
          <a:xfrm>
            <a:off x="-425450" y="379539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 userDrawn="1"/>
        </p:nvSpPr>
        <p:spPr>
          <a:xfrm>
            <a:off x="3103880" y="2745105"/>
            <a:ext cx="5813425" cy="10147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6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 现有环境介绍</a:t>
            </a:r>
            <a:endParaRPr lang="en-US" altLang="en-US" sz="6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inus 2"/>
          <p:cNvSpPr/>
          <p:nvPr/>
        </p:nvSpPr>
        <p:spPr>
          <a:xfrm>
            <a:off x="-499110" y="350075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 userDrawn="1"/>
        </p:nvSpPr>
        <p:spPr>
          <a:xfrm>
            <a:off x="248920" y="143510"/>
            <a:ext cx="316801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 现有环境介绍</a:t>
            </a:r>
            <a:endParaRPr lang="en-US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42315" y="1364615"/>
            <a:ext cx="37007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* Ubuntu18.04 LTS</a:t>
            </a:r>
            <a:endParaRPr lang="en-US" altLang="en-US"/>
          </a:p>
          <a:p>
            <a:r>
              <a:rPr lang="en-US" altLang="en-US"/>
              <a:t>* ROS Melodic</a:t>
            </a:r>
            <a:endParaRPr lang="en-US" altLang="en-US"/>
          </a:p>
          <a:p>
            <a:r>
              <a:rPr lang="en-US" altLang="en-US"/>
              <a:t>* OpenCV3.4.5(计算机视觉开源库)</a:t>
            </a:r>
            <a:endParaRPr lang="en-US" altLang="en-US"/>
          </a:p>
          <a:p>
            <a:r>
              <a:rPr lang="en-US" altLang="en-US"/>
              <a:t>* Eigen3.3.4(线性代数库)</a:t>
            </a:r>
            <a:endParaRPr lang="en-US" altLang="en-US"/>
          </a:p>
          <a:p>
            <a:r>
              <a:rPr lang="en-US" altLang="en-US"/>
              <a:t>* ceres-solver(非线性优化库)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 userDrawn="1"/>
        </p:nvSpPr>
        <p:spPr>
          <a:xfrm>
            <a:off x="248920" y="143510"/>
            <a:ext cx="316801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 现有环境介绍</a:t>
            </a:r>
            <a:endParaRPr lang="en-US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graphicFrame>
        <p:nvGraphicFramePr>
          <p:cNvPr id="6" name="Table 5"/>
          <p:cNvGraphicFramePr/>
          <p:nvPr/>
        </p:nvGraphicFramePr>
        <p:xfrm>
          <a:off x="1403350" y="1713230"/>
          <a:ext cx="8534400" cy="2915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ROS发布日期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ROS版本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对应Ubuntu版本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海报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2018.5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ROS Melodic Morenia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Ubuntu Artful (17.10), Bionic (18.04 LTS) 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2016.5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ROS Kinetic Kame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Ubuntu 16.04(Xenial)/Ubuntu 15.10(Wily)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2014.8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ROS Indigo lgloo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Ubuntu 14.04(Trusty)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ROS MELOD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630" y="2108200"/>
            <a:ext cx="934085" cy="901065"/>
          </a:xfrm>
          <a:prstGeom prst="rect">
            <a:avLst/>
          </a:prstGeom>
        </p:spPr>
      </p:pic>
      <p:pic>
        <p:nvPicPr>
          <p:cNvPr id="8" name="Picture 7" descr="ros kineti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470" y="3009265"/>
            <a:ext cx="955040" cy="871220"/>
          </a:xfrm>
          <a:prstGeom prst="rect">
            <a:avLst/>
          </a:prstGeom>
        </p:spPr>
      </p:pic>
      <p:pic>
        <p:nvPicPr>
          <p:cNvPr id="9" name="Picture 8" descr="ros indi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9470" y="3880485"/>
            <a:ext cx="954405" cy="69532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187450" y="5428615"/>
            <a:ext cx="69202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环境：Ubuntu 18.04+ROS Melodic（安装教程参考官网安装即可）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 userDrawn="1"/>
        </p:nvSpPr>
        <p:spPr>
          <a:xfrm>
            <a:off x="248920" y="143510"/>
            <a:ext cx="316801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 现有环境介绍</a:t>
            </a:r>
            <a:endParaRPr lang="en-US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42315" y="1364615"/>
            <a:ext cx="220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安装OpenCV步骤：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954405" y="201231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１．安装依赖</a:t>
            </a:r>
            <a:endParaRPr lang="en-US" altLang="en-US"/>
          </a:p>
        </p:txBody>
      </p:sp>
      <p:graphicFrame>
        <p:nvGraphicFramePr>
          <p:cNvPr id="10" name="Table 9"/>
          <p:cNvGraphicFramePr/>
          <p:nvPr/>
        </p:nvGraphicFramePr>
        <p:xfrm>
          <a:off x="1266825" y="2527300"/>
          <a:ext cx="8534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sudo apt-get install build-essential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sudo apt-get install cmake git libgtk2.0-dev pkg-config libavcodec-dev libavformat-dev libswscale-dev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sudo apt-get install python-dev python-numpy libtbb2 libtbb-dev libjpeg-dev libpng-dev libtiff-dev libjasper-dev libdc1394-22-dev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1039495" y="4284980"/>
            <a:ext cx="4411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２．下载安装包并编译安装(CMake工程）</a:t>
            </a:r>
            <a:endParaRPr lang="en-US" altLang="en-US"/>
          </a:p>
        </p:txBody>
      </p:sp>
      <p:graphicFrame>
        <p:nvGraphicFramePr>
          <p:cNvPr id="12" name="Table 11"/>
          <p:cNvGraphicFramePr/>
          <p:nvPr/>
        </p:nvGraphicFramePr>
        <p:xfrm>
          <a:off x="1266825" y="4793615"/>
          <a:ext cx="8534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git clone https://github.com/opencv/opencv.git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 altLang="en-US"/>
                        <a:t>cd ~/opencv</a:t>
                      </a:r>
                      <a:endParaRPr lang="en-US" altLang="en-US"/>
                    </a:p>
                    <a:p>
                      <a:pPr>
                        <a:buNone/>
                      </a:pPr>
                      <a:r>
                        <a:rPr lang="en-US" altLang="en-US"/>
                        <a:t>mkdir build</a:t>
                      </a:r>
                      <a:endParaRPr lang="en-US" altLang="en-US"/>
                    </a:p>
                    <a:p>
                      <a:pPr>
                        <a:buNone/>
                      </a:pPr>
                      <a:r>
                        <a:rPr lang="en-US" altLang="en-US"/>
                        <a:t>cd build</a:t>
                      </a:r>
                      <a:endParaRPr lang="en-US" altLang="en-US"/>
                    </a:p>
                    <a:p>
                      <a:pPr>
                        <a:buNone/>
                      </a:pPr>
                      <a:r>
                        <a:rPr lang="en-US" altLang="en-US"/>
                        <a:t>cmake ..</a:t>
                      </a:r>
                      <a:endParaRPr lang="en-US" altLang="en-US"/>
                    </a:p>
                    <a:p>
                      <a:pPr>
                        <a:buNone/>
                      </a:pPr>
                      <a:r>
                        <a:rPr lang="en-US" altLang="en-US"/>
                        <a:t>make</a:t>
                      </a:r>
                      <a:endParaRPr lang="en-US" altLang="en-US"/>
                    </a:p>
                    <a:p>
                      <a:pPr>
                        <a:buNone/>
                      </a:pPr>
                      <a:r>
                        <a:rPr lang="en-US" altLang="en-US"/>
                        <a:t>sudo make install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 userDrawn="1"/>
        </p:nvSpPr>
        <p:spPr>
          <a:xfrm>
            <a:off x="248920" y="143510"/>
            <a:ext cx="316801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 现有环境介绍</a:t>
            </a:r>
            <a:endParaRPr lang="en-US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60450" y="1619250"/>
            <a:ext cx="191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安装Eigen步骤：</a:t>
            </a:r>
            <a:endParaRPr lang="en-US" alt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1060450" y="2952115"/>
          <a:ext cx="8534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sudo apt-get install libeigen3-dev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 userDrawn="1"/>
        </p:nvSpPr>
        <p:spPr>
          <a:xfrm>
            <a:off x="248920" y="143510"/>
            <a:ext cx="316801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 现有环境介绍</a:t>
            </a:r>
            <a:endParaRPr lang="en-US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102995" y="1587500"/>
            <a:ext cx="5199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安装ceres-solver步骤(与安装OpenCV类似流程)：</a:t>
            </a:r>
            <a:endParaRPr lang="en-US" alt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1234440" y="2760980"/>
          <a:ext cx="8534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sudo apt-get install liblapack-dev libsuitesparse-dev libgflags-dev libgoogle-glog-dev libgtest-dev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git clone https://github.com/ceres-solver/ceres-solver.git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cd ceres-solver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mkdir build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cd build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cmake ..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make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sudo make install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 userDrawn="1"/>
        </p:nvSpPr>
        <p:spPr>
          <a:xfrm>
            <a:off x="1516063" y="2745105"/>
            <a:ext cx="8989060" cy="10147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6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02 下载并编译VINS-Mono</a:t>
            </a:r>
            <a:endParaRPr lang="en-US" altLang="en-US" sz="6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inus 2"/>
          <p:cNvSpPr/>
          <p:nvPr/>
        </p:nvSpPr>
        <p:spPr>
          <a:xfrm>
            <a:off x="-499110" y="350075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2840</Words>
  <Application>WPS Presentation</Application>
  <PresentationFormat>Widescreen</PresentationFormat>
  <Paragraphs>192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Droid Sans Fallback</vt:lpstr>
      <vt:lpstr>宋体</vt:lpstr>
      <vt:lpstr>微软雅黑</vt:lpstr>
      <vt:lpstr>Arial Unicode MS</vt:lpstr>
      <vt:lpstr>Calibri Light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pxx</dc:creator>
  <cp:lastModifiedBy>pxx</cp:lastModifiedBy>
  <cp:revision>21</cp:revision>
  <dcterms:created xsi:type="dcterms:W3CDTF">2019-08-21T02:44:06Z</dcterms:created>
  <dcterms:modified xsi:type="dcterms:W3CDTF">2019-08-21T02:44:06Z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