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84" r:id="rId4"/>
    <p:sldId id="301" r:id="rId5"/>
    <p:sldId id="285" r:id="rId6"/>
    <p:sldId id="303" r:id="rId7"/>
    <p:sldId id="302" r:id="rId8"/>
    <p:sldId id="306" r:id="rId9"/>
    <p:sldId id="308" r:id="rId10"/>
    <p:sldId id="286" r:id="rId11"/>
    <p:sldId id="305" r:id="rId12"/>
    <p:sldId id="296" r:id="rId13"/>
    <p:sldId id="287" r:id="rId14"/>
    <p:sldId id="261" r:id="rId15"/>
    <p:sldId id="309" r:id="rId16"/>
    <p:sldId id="311" r:id="rId17"/>
    <p:sldId id="310" r:id="rId18"/>
    <p:sldId id="29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B9A6"/>
    <a:srgbClr val="F47264"/>
    <a:srgbClr val="F8D35E"/>
    <a:srgbClr val="84CBC5"/>
    <a:srgbClr val="144C74"/>
    <a:srgbClr val="1B6AA3"/>
    <a:srgbClr val="FFC20F"/>
    <a:srgbClr val="14507A"/>
    <a:srgbClr val="45B2A8"/>
    <a:srgbClr val="0089D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4" autoAdjust="0"/>
    <p:restoredTop sz="94477" autoAdjust="0"/>
  </p:normalViewPr>
  <p:slideViewPr>
    <p:cSldViewPr snapToGrid="0">
      <p:cViewPr varScale="1">
        <p:scale>
          <a:sx n="84" d="100"/>
          <a:sy n="84" d="100"/>
        </p:scale>
        <p:origin x="-90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AE6BB-1AF5-402D-BA7F-40ACC7635245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B7180-7E15-4A0D-95D9-9A4C1292B9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067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3231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78747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1348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6727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14748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281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1704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0574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7911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0323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111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4307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986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5152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4781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900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0343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063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02450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5303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1393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102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674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503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92546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5907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286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983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357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3DD89-DA72-4956-8961-85B6562EBFBE}" type="datetimeFigureOut">
              <a:rPr lang="zh-CN" altLang="en-US" smtClean="0"/>
              <a:pPr/>
              <a:t>2017/8/1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8F1E-C324-4ECD-9D66-17513A2AE6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041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0">
        <p:blinds dir="vert"/>
      </p:transition>
    </mc:Choice>
    <mc:Fallback>
      <p:transition spd="slow" advClick="0" advTm="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5021945" y="857918"/>
            <a:ext cx="4057615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2" y="4034320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5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 rot="7938589">
            <a:off x="9932819" y="4575169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 rot="13953573">
            <a:off x="3510690" y="3514990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15881" y="3577129"/>
            <a:ext cx="2479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原子爆炸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32166" y="2402977"/>
            <a:ext cx="5406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分布式爬虫</a:t>
            </a:r>
            <a:endParaRPr lang="en-US" altLang="zh-CN" sz="8000" dirty="0" smtClean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12737" y="565770"/>
            <a:ext cx="3097451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6770886" y="4335403"/>
            <a:ext cx="2806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——Crayfish</a:t>
            </a:r>
            <a:endParaRPr lang="zh-CN" altLang="en-US" sz="3600" dirty="0" smtClean="0">
              <a:solidFill>
                <a:srgbClr val="29B9A6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50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29B9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29B9A6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重和爬取策略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4"/>
            <a:ext cx="237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053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Callout 55"/>
          <p:cNvSpPr/>
          <p:nvPr/>
        </p:nvSpPr>
        <p:spPr>
          <a:xfrm>
            <a:off x="1875951" y="1713203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Down Arrow Callout 55"/>
          <p:cNvSpPr/>
          <p:nvPr/>
        </p:nvSpPr>
        <p:spPr>
          <a:xfrm>
            <a:off x="4696939" y="2119603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29B9A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own Arrow Callout 55"/>
          <p:cNvSpPr/>
          <p:nvPr/>
        </p:nvSpPr>
        <p:spPr>
          <a:xfrm>
            <a:off x="7517927" y="1713202"/>
            <a:ext cx="2318464" cy="3703925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8D3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0" y="587120"/>
            <a:ext cx="2726927" cy="520091"/>
            <a:chOff x="-12700" y="587118"/>
            <a:chExt cx="2726927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1072751" y="600941"/>
              <a:ext cx="1641476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去</a:t>
              </a:r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重策略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Freeform 116"/>
          <p:cNvSpPr>
            <a:spLocks noEditPoints="1"/>
          </p:cNvSpPr>
          <p:nvPr/>
        </p:nvSpPr>
        <p:spPr bwMode="auto">
          <a:xfrm>
            <a:off x="8458745" y="2138651"/>
            <a:ext cx="436827" cy="352278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05"/>
          <p:cNvSpPr>
            <a:spLocks noEditPoints="1"/>
          </p:cNvSpPr>
          <p:nvPr/>
        </p:nvSpPr>
        <p:spPr bwMode="auto">
          <a:xfrm>
            <a:off x="2818544" y="2119601"/>
            <a:ext cx="433281" cy="42700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2" name="Freeform 62"/>
          <p:cNvSpPr>
            <a:spLocks noChangeAspect="1" noEditPoints="1"/>
          </p:cNvSpPr>
          <p:nvPr/>
        </p:nvSpPr>
        <p:spPr bwMode="auto">
          <a:xfrm>
            <a:off x="5644365" y="2585815"/>
            <a:ext cx="423615" cy="427002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1998627" y="2685493"/>
            <a:ext cx="2073111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，进行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，进行序列化，产生指纹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40603" y="2685493"/>
            <a:ext cx="2073111" cy="153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集，所有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spider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监听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dumpfilter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队列，防止重复爬取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19617" y="3161011"/>
            <a:ext cx="2073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BoomFlter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算法，产生更小指纹，去重可靠性强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Straight Connector 43"/>
          <p:cNvCxnSpPr/>
          <p:nvPr/>
        </p:nvCxnSpPr>
        <p:spPr>
          <a:xfrm>
            <a:off x="1406661" y="6011525"/>
            <a:ext cx="915973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8"/>
          <p:cNvCxnSpPr/>
          <p:nvPr/>
        </p:nvCxnSpPr>
        <p:spPr>
          <a:xfrm>
            <a:off x="3035181" y="5417125"/>
            <a:ext cx="0" cy="594400"/>
          </a:xfrm>
          <a:prstGeom prst="line">
            <a:avLst/>
          </a:prstGeom>
          <a:ln w="19050" cap="rnd">
            <a:solidFill>
              <a:srgbClr val="F47264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8"/>
          <p:cNvCxnSpPr/>
          <p:nvPr/>
        </p:nvCxnSpPr>
        <p:spPr>
          <a:xfrm>
            <a:off x="8677157" y="5417125"/>
            <a:ext cx="0" cy="594400"/>
          </a:xfrm>
          <a:prstGeom prst="line">
            <a:avLst/>
          </a:prstGeom>
          <a:ln w="19050" cap="rnd">
            <a:solidFill>
              <a:srgbClr val="F8D35E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38"/>
          <p:cNvCxnSpPr>
            <a:stCxn id="10" idx="2"/>
          </p:cNvCxnSpPr>
          <p:nvPr/>
        </p:nvCxnSpPr>
        <p:spPr>
          <a:xfrm flipH="1">
            <a:off x="5856172" y="5823528"/>
            <a:ext cx="1" cy="187999"/>
          </a:xfrm>
          <a:prstGeom prst="line">
            <a:avLst/>
          </a:prstGeom>
          <a:ln w="19050" cap="rnd">
            <a:solidFill>
              <a:srgbClr val="29B9A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1335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3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901062" y="2482880"/>
            <a:ext cx="1269940" cy="126994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191295" y="3076575"/>
            <a:ext cx="1269940" cy="126994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416779" y="2482880"/>
            <a:ext cx="1269940" cy="126994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689449" y="3076575"/>
            <a:ext cx="1269940" cy="126994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-3464" y="587120"/>
            <a:ext cx="2726926" cy="520091"/>
            <a:chOff x="-12700" y="587118"/>
            <a:chExt cx="2726926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1072750" y="600941"/>
              <a:ext cx="1641476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爬</a:t>
              </a:r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取策略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838303" y="4081837"/>
            <a:ext cx="149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代理池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80526" y="4675532"/>
            <a:ext cx="1725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异步网络请求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354021" y="4081837"/>
            <a:ext cx="1491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线程爬取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26690" y="4675532"/>
            <a:ext cx="171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动态网站抓取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2"/>
          <p:cNvGrpSpPr/>
          <p:nvPr/>
        </p:nvGrpSpPr>
        <p:grpSpPr>
          <a:xfrm>
            <a:off x="4613959" y="3592172"/>
            <a:ext cx="424612" cy="30199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2301960" y="2894360"/>
            <a:ext cx="468145" cy="446983"/>
            <a:chOff x="4417791" y="3086470"/>
            <a:chExt cx="441754" cy="421788"/>
          </a:xfrm>
          <a:solidFill>
            <a:schemeClr val="bg1"/>
          </a:solidFill>
        </p:grpSpPr>
        <p:sp>
          <p:nvSpPr>
            <p:cNvPr id="20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6829376" y="2911760"/>
            <a:ext cx="444744" cy="429583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58"/>
          <p:cNvGrpSpPr/>
          <p:nvPr/>
        </p:nvGrpSpPr>
        <p:grpSpPr>
          <a:xfrm>
            <a:off x="9048502" y="3493671"/>
            <a:ext cx="589935" cy="435748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6" name="Straight Connector 25"/>
          <p:cNvCxnSpPr/>
          <p:nvPr/>
        </p:nvCxnSpPr>
        <p:spPr>
          <a:xfrm>
            <a:off x="3301073" y="3341343"/>
            <a:ext cx="741507" cy="263105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1744899" y="2326718"/>
            <a:ext cx="1582264" cy="1582264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035132" y="2920413"/>
            <a:ext cx="1582264" cy="1582264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260616" y="2326718"/>
            <a:ext cx="1582264" cy="1582264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533287" y="2920413"/>
            <a:ext cx="1582264" cy="1582264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Straight Connector 25"/>
          <p:cNvCxnSpPr/>
          <p:nvPr/>
        </p:nvCxnSpPr>
        <p:spPr>
          <a:xfrm flipV="1">
            <a:off x="5601109" y="3488144"/>
            <a:ext cx="741507" cy="263105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5"/>
          <p:cNvCxnSpPr/>
          <p:nvPr/>
        </p:nvCxnSpPr>
        <p:spPr>
          <a:xfrm>
            <a:off x="7806725" y="3329069"/>
            <a:ext cx="741507" cy="263105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3022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84C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功能与性能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1" y="2483454"/>
            <a:ext cx="2371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16427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2932112" cy="520091"/>
            <a:chOff x="-12700" y="587118"/>
            <a:chExt cx="2932112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867567" y="600941"/>
              <a:ext cx="205184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功能结构图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913808" y="620776"/>
            <a:ext cx="7995636" cy="6092617"/>
            <a:chOff x="1913808" y="620776"/>
            <a:chExt cx="7995636" cy="6092617"/>
          </a:xfrm>
        </p:grpSpPr>
        <p:grpSp>
          <p:nvGrpSpPr>
            <p:cNvPr id="7" name="组合 6"/>
            <p:cNvGrpSpPr/>
            <p:nvPr/>
          </p:nvGrpSpPr>
          <p:grpSpPr>
            <a:xfrm>
              <a:off x="6364967" y="2186050"/>
              <a:ext cx="2958164" cy="1292664"/>
              <a:chOff x="6757637" y="2088119"/>
              <a:chExt cx="3765220" cy="1645333"/>
            </a:xfrm>
          </p:grpSpPr>
          <p:sp>
            <p:nvSpPr>
              <p:cNvPr id="24" name="Arc 21"/>
              <p:cNvSpPr/>
              <p:nvPr/>
            </p:nvSpPr>
            <p:spPr>
              <a:xfrm flipH="1">
                <a:off x="7509789" y="2208017"/>
                <a:ext cx="1994785" cy="1342275"/>
              </a:xfrm>
              <a:prstGeom prst="arc">
                <a:avLst>
                  <a:gd name="adj1" fmla="val 16200000"/>
                  <a:gd name="adj2" fmla="val 5427367"/>
                </a:avLst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5"/>
              <p:cNvCxnSpPr/>
              <p:nvPr/>
            </p:nvCxnSpPr>
            <p:spPr>
              <a:xfrm flipH="1">
                <a:off x="6757637" y="2883090"/>
                <a:ext cx="2322805" cy="0"/>
              </a:xfrm>
              <a:prstGeom prst="line">
                <a:avLst/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31"/>
              <p:cNvSpPr/>
              <p:nvPr/>
            </p:nvSpPr>
            <p:spPr>
              <a:xfrm flipH="1">
                <a:off x="8360262" y="2088119"/>
                <a:ext cx="2153273" cy="469400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/>
              </a:p>
            </p:txBody>
          </p:sp>
          <p:sp>
            <p:nvSpPr>
              <p:cNvPr id="27" name="Rounded Rectangle 32"/>
              <p:cNvSpPr/>
              <p:nvPr/>
            </p:nvSpPr>
            <p:spPr>
              <a:xfrm flipH="1">
                <a:off x="8369584" y="2671344"/>
                <a:ext cx="2153273" cy="469399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28" name="Rounded Rectangle 33"/>
              <p:cNvSpPr/>
              <p:nvPr/>
            </p:nvSpPr>
            <p:spPr>
              <a:xfrm flipH="1">
                <a:off x="8360262" y="3264054"/>
                <a:ext cx="2153273" cy="469398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</p:grpSp>
        <p:sp>
          <p:nvSpPr>
            <p:cNvPr id="8" name="Sev01"/>
            <p:cNvSpPr>
              <a:spLocks noChangeAspect="1"/>
            </p:cNvSpPr>
            <p:nvPr/>
          </p:nvSpPr>
          <p:spPr>
            <a:xfrm flipH="1">
              <a:off x="2131435" y="3291756"/>
              <a:ext cx="997610" cy="997610"/>
            </a:xfrm>
            <a:prstGeom prst="ellipse">
              <a:avLst/>
            </a:prstGeom>
            <a:noFill/>
            <a:ln w="57150">
              <a:solidFill>
                <a:srgbClr val="29B9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cxnSp>
          <p:nvCxnSpPr>
            <p:cNvPr id="9" name="Straight Connector 25"/>
            <p:cNvCxnSpPr/>
            <p:nvPr/>
          </p:nvCxnSpPr>
          <p:spPr>
            <a:xfrm flipH="1" flipV="1">
              <a:off x="3150307" y="3790559"/>
              <a:ext cx="375332" cy="8102"/>
            </a:xfrm>
            <a:prstGeom prst="line">
              <a:avLst/>
            </a:prstGeom>
            <a:ln w="28575">
              <a:solidFill>
                <a:srgbClr val="29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21"/>
            <p:cNvSpPr/>
            <p:nvPr/>
          </p:nvSpPr>
          <p:spPr>
            <a:xfrm flipH="1">
              <a:off x="3509485" y="2807530"/>
              <a:ext cx="1893033" cy="1766003"/>
            </a:xfrm>
            <a:prstGeom prst="arc">
              <a:avLst>
                <a:gd name="adj1" fmla="val 16200000"/>
                <a:gd name="adj2" fmla="val 5426856"/>
              </a:avLst>
            </a:prstGeom>
            <a:ln w="28575">
              <a:solidFill>
                <a:srgbClr val="29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31"/>
            <p:cNvSpPr/>
            <p:nvPr/>
          </p:nvSpPr>
          <p:spPr>
            <a:xfrm flipH="1">
              <a:off x="4398908" y="2578709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3" name="Rounded Rectangle 33"/>
            <p:cNvSpPr/>
            <p:nvPr/>
          </p:nvSpPr>
          <p:spPr>
            <a:xfrm flipH="1">
              <a:off x="4391076" y="4195844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" name="Freeform 62"/>
            <p:cNvSpPr>
              <a:spLocks noEditPoints="1"/>
            </p:cNvSpPr>
            <p:nvPr/>
          </p:nvSpPr>
          <p:spPr bwMode="auto">
            <a:xfrm>
              <a:off x="2336389" y="3522633"/>
              <a:ext cx="598296" cy="533405"/>
            </a:xfrm>
            <a:custGeom>
              <a:avLst/>
              <a:gdLst>
                <a:gd name="T0" fmla="*/ 384 w 387"/>
                <a:gd name="T1" fmla="*/ 320 h 345"/>
                <a:gd name="T2" fmla="*/ 347 w 387"/>
                <a:gd name="T3" fmla="*/ 241 h 345"/>
                <a:gd name="T4" fmla="*/ 326 w 387"/>
                <a:gd name="T5" fmla="*/ 226 h 345"/>
                <a:gd name="T6" fmla="*/ 284 w 387"/>
                <a:gd name="T7" fmla="*/ 226 h 345"/>
                <a:gd name="T8" fmla="*/ 284 w 387"/>
                <a:gd name="T9" fmla="*/ 214 h 345"/>
                <a:gd name="T10" fmla="*/ 319 w 387"/>
                <a:gd name="T11" fmla="*/ 214 h 345"/>
                <a:gd name="T12" fmla="*/ 345 w 387"/>
                <a:gd name="T13" fmla="*/ 187 h 345"/>
                <a:gd name="T14" fmla="*/ 345 w 387"/>
                <a:gd name="T15" fmla="*/ 27 h 345"/>
                <a:gd name="T16" fmla="*/ 319 w 387"/>
                <a:gd name="T17" fmla="*/ 0 h 345"/>
                <a:gd name="T18" fmla="*/ 68 w 387"/>
                <a:gd name="T19" fmla="*/ 0 h 345"/>
                <a:gd name="T20" fmla="*/ 42 w 387"/>
                <a:gd name="T21" fmla="*/ 27 h 345"/>
                <a:gd name="T22" fmla="*/ 42 w 387"/>
                <a:gd name="T23" fmla="*/ 187 h 345"/>
                <a:gd name="T24" fmla="*/ 68 w 387"/>
                <a:gd name="T25" fmla="*/ 214 h 345"/>
                <a:gd name="T26" fmla="*/ 102 w 387"/>
                <a:gd name="T27" fmla="*/ 214 h 345"/>
                <a:gd name="T28" fmla="*/ 102 w 387"/>
                <a:gd name="T29" fmla="*/ 226 h 345"/>
                <a:gd name="T30" fmla="*/ 60 w 387"/>
                <a:gd name="T31" fmla="*/ 226 h 345"/>
                <a:gd name="T32" fmla="*/ 39 w 387"/>
                <a:gd name="T33" fmla="*/ 241 h 345"/>
                <a:gd name="T34" fmla="*/ 3 w 387"/>
                <a:gd name="T35" fmla="*/ 320 h 345"/>
                <a:gd name="T36" fmla="*/ 3 w 387"/>
                <a:gd name="T37" fmla="*/ 338 h 345"/>
                <a:gd name="T38" fmla="*/ 16 w 387"/>
                <a:gd name="T39" fmla="*/ 345 h 345"/>
                <a:gd name="T40" fmla="*/ 116 w 387"/>
                <a:gd name="T41" fmla="*/ 345 h 345"/>
                <a:gd name="T42" fmla="*/ 116 w 387"/>
                <a:gd name="T43" fmla="*/ 345 h 345"/>
                <a:gd name="T44" fmla="*/ 193 w 387"/>
                <a:gd name="T45" fmla="*/ 345 h 345"/>
                <a:gd name="T46" fmla="*/ 270 w 387"/>
                <a:gd name="T47" fmla="*/ 345 h 345"/>
                <a:gd name="T48" fmla="*/ 271 w 387"/>
                <a:gd name="T49" fmla="*/ 345 h 345"/>
                <a:gd name="T50" fmla="*/ 370 w 387"/>
                <a:gd name="T51" fmla="*/ 345 h 345"/>
                <a:gd name="T52" fmla="*/ 384 w 387"/>
                <a:gd name="T53" fmla="*/ 338 h 345"/>
                <a:gd name="T54" fmla="*/ 384 w 387"/>
                <a:gd name="T55" fmla="*/ 320 h 345"/>
                <a:gd name="T56" fmla="*/ 64 w 387"/>
                <a:gd name="T57" fmla="*/ 187 h 345"/>
                <a:gd name="T58" fmla="*/ 64 w 387"/>
                <a:gd name="T59" fmla="*/ 27 h 345"/>
                <a:gd name="T60" fmla="*/ 68 w 387"/>
                <a:gd name="T61" fmla="*/ 23 h 345"/>
                <a:gd name="T62" fmla="*/ 319 w 387"/>
                <a:gd name="T63" fmla="*/ 23 h 345"/>
                <a:gd name="T64" fmla="*/ 323 w 387"/>
                <a:gd name="T65" fmla="*/ 27 h 345"/>
                <a:gd name="T66" fmla="*/ 323 w 387"/>
                <a:gd name="T67" fmla="*/ 187 h 345"/>
                <a:gd name="T68" fmla="*/ 319 w 387"/>
                <a:gd name="T69" fmla="*/ 191 h 345"/>
                <a:gd name="T70" fmla="*/ 68 w 387"/>
                <a:gd name="T71" fmla="*/ 191 h 345"/>
                <a:gd name="T72" fmla="*/ 64 w 387"/>
                <a:gd name="T73" fmla="*/ 187 h 345"/>
                <a:gd name="T74" fmla="*/ 256 w 387"/>
                <a:gd name="T75" fmla="*/ 316 h 345"/>
                <a:gd name="T76" fmla="*/ 252 w 387"/>
                <a:gd name="T77" fmla="*/ 318 h 345"/>
                <a:gd name="T78" fmla="*/ 222 w 387"/>
                <a:gd name="T79" fmla="*/ 319 h 345"/>
                <a:gd name="T80" fmla="*/ 210 w 387"/>
                <a:gd name="T81" fmla="*/ 319 h 345"/>
                <a:gd name="T82" fmla="*/ 176 w 387"/>
                <a:gd name="T83" fmla="*/ 319 h 345"/>
                <a:gd name="T84" fmla="*/ 164 w 387"/>
                <a:gd name="T85" fmla="*/ 319 h 345"/>
                <a:gd name="T86" fmla="*/ 135 w 387"/>
                <a:gd name="T87" fmla="*/ 318 h 345"/>
                <a:gd name="T88" fmla="*/ 130 w 387"/>
                <a:gd name="T89" fmla="*/ 316 h 345"/>
                <a:gd name="T90" fmla="*/ 129 w 387"/>
                <a:gd name="T91" fmla="*/ 311 h 345"/>
                <a:gd name="T92" fmla="*/ 134 w 387"/>
                <a:gd name="T93" fmla="*/ 288 h 345"/>
                <a:gd name="T94" fmla="*/ 140 w 387"/>
                <a:gd name="T95" fmla="*/ 283 h 345"/>
                <a:gd name="T96" fmla="*/ 168 w 387"/>
                <a:gd name="T97" fmla="*/ 283 h 345"/>
                <a:gd name="T98" fmla="*/ 218 w 387"/>
                <a:gd name="T99" fmla="*/ 283 h 345"/>
                <a:gd name="T100" fmla="*/ 247 w 387"/>
                <a:gd name="T101" fmla="*/ 283 h 345"/>
                <a:gd name="T102" fmla="*/ 252 w 387"/>
                <a:gd name="T103" fmla="*/ 288 h 345"/>
                <a:gd name="T104" fmla="*/ 257 w 387"/>
                <a:gd name="T105" fmla="*/ 311 h 345"/>
                <a:gd name="T106" fmla="*/ 256 w 387"/>
                <a:gd name="T107" fmla="*/ 31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87" h="345">
                  <a:moveTo>
                    <a:pt x="384" y="320"/>
                  </a:moveTo>
                  <a:cubicBezTo>
                    <a:pt x="347" y="241"/>
                    <a:pt x="347" y="241"/>
                    <a:pt x="347" y="241"/>
                  </a:cubicBezTo>
                  <a:cubicBezTo>
                    <a:pt x="343" y="232"/>
                    <a:pt x="334" y="226"/>
                    <a:pt x="326" y="226"/>
                  </a:cubicBezTo>
                  <a:cubicBezTo>
                    <a:pt x="284" y="226"/>
                    <a:pt x="284" y="226"/>
                    <a:pt x="284" y="226"/>
                  </a:cubicBezTo>
                  <a:cubicBezTo>
                    <a:pt x="284" y="214"/>
                    <a:pt x="284" y="214"/>
                    <a:pt x="284" y="214"/>
                  </a:cubicBezTo>
                  <a:cubicBezTo>
                    <a:pt x="319" y="214"/>
                    <a:pt x="319" y="214"/>
                    <a:pt x="319" y="214"/>
                  </a:cubicBezTo>
                  <a:cubicBezTo>
                    <a:pt x="333" y="214"/>
                    <a:pt x="345" y="202"/>
                    <a:pt x="345" y="187"/>
                  </a:cubicBezTo>
                  <a:cubicBezTo>
                    <a:pt x="345" y="27"/>
                    <a:pt x="345" y="27"/>
                    <a:pt x="345" y="27"/>
                  </a:cubicBezTo>
                  <a:cubicBezTo>
                    <a:pt x="345" y="12"/>
                    <a:pt x="333" y="0"/>
                    <a:pt x="31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53" y="0"/>
                    <a:pt x="42" y="12"/>
                    <a:pt x="42" y="27"/>
                  </a:cubicBezTo>
                  <a:cubicBezTo>
                    <a:pt x="42" y="187"/>
                    <a:pt x="42" y="187"/>
                    <a:pt x="42" y="187"/>
                  </a:cubicBezTo>
                  <a:cubicBezTo>
                    <a:pt x="42" y="202"/>
                    <a:pt x="53" y="214"/>
                    <a:pt x="68" y="214"/>
                  </a:cubicBezTo>
                  <a:cubicBezTo>
                    <a:pt x="102" y="214"/>
                    <a:pt x="102" y="214"/>
                    <a:pt x="102" y="214"/>
                  </a:cubicBezTo>
                  <a:cubicBezTo>
                    <a:pt x="102" y="226"/>
                    <a:pt x="102" y="226"/>
                    <a:pt x="102" y="226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52" y="226"/>
                    <a:pt x="43" y="232"/>
                    <a:pt x="39" y="241"/>
                  </a:cubicBezTo>
                  <a:cubicBezTo>
                    <a:pt x="3" y="320"/>
                    <a:pt x="3" y="320"/>
                    <a:pt x="3" y="320"/>
                  </a:cubicBezTo>
                  <a:cubicBezTo>
                    <a:pt x="0" y="326"/>
                    <a:pt x="0" y="333"/>
                    <a:pt x="3" y="338"/>
                  </a:cubicBezTo>
                  <a:cubicBezTo>
                    <a:pt x="6" y="342"/>
                    <a:pt x="10" y="345"/>
                    <a:pt x="16" y="345"/>
                  </a:cubicBezTo>
                  <a:cubicBezTo>
                    <a:pt x="116" y="345"/>
                    <a:pt x="116" y="345"/>
                    <a:pt x="116" y="345"/>
                  </a:cubicBezTo>
                  <a:cubicBezTo>
                    <a:pt x="116" y="345"/>
                    <a:pt x="116" y="345"/>
                    <a:pt x="116" y="345"/>
                  </a:cubicBezTo>
                  <a:cubicBezTo>
                    <a:pt x="193" y="345"/>
                    <a:pt x="193" y="345"/>
                    <a:pt x="193" y="345"/>
                  </a:cubicBezTo>
                  <a:cubicBezTo>
                    <a:pt x="270" y="345"/>
                    <a:pt x="270" y="345"/>
                    <a:pt x="270" y="345"/>
                  </a:cubicBezTo>
                  <a:cubicBezTo>
                    <a:pt x="270" y="345"/>
                    <a:pt x="271" y="345"/>
                    <a:pt x="271" y="345"/>
                  </a:cubicBezTo>
                  <a:cubicBezTo>
                    <a:pt x="370" y="345"/>
                    <a:pt x="370" y="345"/>
                    <a:pt x="370" y="345"/>
                  </a:cubicBezTo>
                  <a:cubicBezTo>
                    <a:pt x="376" y="345"/>
                    <a:pt x="381" y="342"/>
                    <a:pt x="384" y="338"/>
                  </a:cubicBezTo>
                  <a:cubicBezTo>
                    <a:pt x="387" y="333"/>
                    <a:pt x="387" y="326"/>
                    <a:pt x="384" y="320"/>
                  </a:cubicBezTo>
                  <a:close/>
                  <a:moveTo>
                    <a:pt x="64" y="18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25"/>
                    <a:pt x="65" y="23"/>
                    <a:pt x="68" y="23"/>
                  </a:cubicBezTo>
                  <a:cubicBezTo>
                    <a:pt x="319" y="23"/>
                    <a:pt x="319" y="23"/>
                    <a:pt x="319" y="23"/>
                  </a:cubicBezTo>
                  <a:cubicBezTo>
                    <a:pt x="321" y="23"/>
                    <a:pt x="323" y="25"/>
                    <a:pt x="323" y="27"/>
                  </a:cubicBezTo>
                  <a:cubicBezTo>
                    <a:pt x="323" y="187"/>
                    <a:pt x="323" y="187"/>
                    <a:pt x="323" y="187"/>
                  </a:cubicBezTo>
                  <a:cubicBezTo>
                    <a:pt x="323" y="189"/>
                    <a:pt x="321" y="191"/>
                    <a:pt x="319" y="191"/>
                  </a:cubicBezTo>
                  <a:cubicBezTo>
                    <a:pt x="68" y="191"/>
                    <a:pt x="68" y="191"/>
                    <a:pt x="68" y="191"/>
                  </a:cubicBezTo>
                  <a:cubicBezTo>
                    <a:pt x="65" y="191"/>
                    <a:pt x="64" y="189"/>
                    <a:pt x="64" y="187"/>
                  </a:cubicBezTo>
                  <a:close/>
                  <a:moveTo>
                    <a:pt x="256" y="316"/>
                  </a:moveTo>
                  <a:cubicBezTo>
                    <a:pt x="255" y="318"/>
                    <a:pt x="254" y="318"/>
                    <a:pt x="252" y="318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210" y="319"/>
                    <a:pt x="210" y="319"/>
                    <a:pt x="210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64" y="319"/>
                    <a:pt x="164" y="319"/>
                    <a:pt x="164" y="319"/>
                  </a:cubicBezTo>
                  <a:cubicBezTo>
                    <a:pt x="135" y="318"/>
                    <a:pt x="135" y="318"/>
                    <a:pt x="135" y="318"/>
                  </a:cubicBezTo>
                  <a:cubicBezTo>
                    <a:pt x="133" y="318"/>
                    <a:pt x="131" y="318"/>
                    <a:pt x="130" y="316"/>
                  </a:cubicBezTo>
                  <a:cubicBezTo>
                    <a:pt x="129" y="315"/>
                    <a:pt x="129" y="313"/>
                    <a:pt x="129" y="311"/>
                  </a:cubicBezTo>
                  <a:cubicBezTo>
                    <a:pt x="134" y="288"/>
                    <a:pt x="134" y="288"/>
                    <a:pt x="134" y="288"/>
                  </a:cubicBezTo>
                  <a:cubicBezTo>
                    <a:pt x="135" y="285"/>
                    <a:pt x="137" y="283"/>
                    <a:pt x="140" y="283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218" y="283"/>
                    <a:pt x="218" y="283"/>
                    <a:pt x="218" y="283"/>
                  </a:cubicBezTo>
                  <a:cubicBezTo>
                    <a:pt x="247" y="283"/>
                    <a:pt x="247" y="283"/>
                    <a:pt x="247" y="283"/>
                  </a:cubicBezTo>
                  <a:cubicBezTo>
                    <a:pt x="249" y="283"/>
                    <a:pt x="251" y="285"/>
                    <a:pt x="252" y="288"/>
                  </a:cubicBezTo>
                  <a:cubicBezTo>
                    <a:pt x="257" y="311"/>
                    <a:pt x="257" y="311"/>
                    <a:pt x="257" y="311"/>
                  </a:cubicBezTo>
                  <a:cubicBezTo>
                    <a:pt x="258" y="313"/>
                    <a:pt x="257" y="315"/>
                    <a:pt x="256" y="3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495670" y="2621898"/>
              <a:ext cx="2134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新闻博客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类模块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4495670" y="4230488"/>
              <a:ext cx="20316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</a:t>
              </a:r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商结构化模块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Arc 21"/>
            <p:cNvSpPr/>
            <p:nvPr/>
          </p:nvSpPr>
          <p:spPr>
            <a:xfrm flipH="1">
              <a:off x="3499739" y="1228419"/>
              <a:ext cx="2370890" cy="5095865"/>
            </a:xfrm>
            <a:prstGeom prst="arc">
              <a:avLst>
                <a:gd name="adj1" fmla="val 16200000"/>
                <a:gd name="adj2" fmla="val 5426856"/>
              </a:avLst>
            </a:prstGeom>
            <a:ln w="28575">
              <a:solidFill>
                <a:srgbClr val="29B9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1"/>
            <p:cNvSpPr/>
            <p:nvPr/>
          </p:nvSpPr>
          <p:spPr>
            <a:xfrm flipH="1">
              <a:off x="4380704" y="6004762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32" name="Rounded Rectangle 31"/>
            <p:cNvSpPr/>
            <p:nvPr/>
          </p:nvSpPr>
          <p:spPr>
            <a:xfrm flipH="1">
              <a:off x="4388536" y="1028013"/>
              <a:ext cx="2153273" cy="469399"/>
            </a:xfrm>
            <a:prstGeom prst="round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13808" y="4320188"/>
              <a:ext cx="1491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分布式爬虫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625931" y="1056779"/>
              <a:ext cx="1862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前端操作模块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86511" y="6023463"/>
              <a:ext cx="18499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运行平台模块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364967" y="620776"/>
              <a:ext cx="2958164" cy="1292664"/>
              <a:chOff x="6757637" y="2088119"/>
              <a:chExt cx="3765220" cy="1645333"/>
            </a:xfrm>
          </p:grpSpPr>
          <p:sp>
            <p:nvSpPr>
              <p:cNvPr id="37" name="Arc 21"/>
              <p:cNvSpPr/>
              <p:nvPr/>
            </p:nvSpPr>
            <p:spPr>
              <a:xfrm flipH="1">
                <a:off x="7509789" y="2208017"/>
                <a:ext cx="1994785" cy="1342275"/>
              </a:xfrm>
              <a:prstGeom prst="arc">
                <a:avLst>
                  <a:gd name="adj1" fmla="val 16200000"/>
                  <a:gd name="adj2" fmla="val 5427367"/>
                </a:avLst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25"/>
              <p:cNvCxnSpPr/>
              <p:nvPr/>
            </p:nvCxnSpPr>
            <p:spPr>
              <a:xfrm flipH="1">
                <a:off x="6757637" y="2883090"/>
                <a:ext cx="2322805" cy="0"/>
              </a:xfrm>
              <a:prstGeom prst="line">
                <a:avLst/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ounded Rectangle 31"/>
              <p:cNvSpPr/>
              <p:nvPr/>
            </p:nvSpPr>
            <p:spPr>
              <a:xfrm flipH="1">
                <a:off x="8360262" y="2088119"/>
                <a:ext cx="2153273" cy="469400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/>
              </a:p>
            </p:txBody>
          </p:sp>
          <p:sp>
            <p:nvSpPr>
              <p:cNvPr id="40" name="Rounded Rectangle 32"/>
              <p:cNvSpPr/>
              <p:nvPr/>
            </p:nvSpPr>
            <p:spPr>
              <a:xfrm flipH="1">
                <a:off x="8369584" y="2671344"/>
                <a:ext cx="2153273" cy="469399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1" name="Rounded Rectangle 33"/>
              <p:cNvSpPr/>
              <p:nvPr/>
            </p:nvSpPr>
            <p:spPr>
              <a:xfrm flipH="1">
                <a:off x="8360262" y="3264054"/>
                <a:ext cx="2153273" cy="469398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349811" y="3799253"/>
              <a:ext cx="2958164" cy="1292664"/>
              <a:chOff x="6757637" y="2088119"/>
              <a:chExt cx="3765220" cy="1645333"/>
            </a:xfrm>
          </p:grpSpPr>
          <p:sp>
            <p:nvSpPr>
              <p:cNvPr id="44" name="Arc 21"/>
              <p:cNvSpPr/>
              <p:nvPr/>
            </p:nvSpPr>
            <p:spPr>
              <a:xfrm flipH="1">
                <a:off x="7509789" y="2208017"/>
                <a:ext cx="1994785" cy="1342275"/>
              </a:xfrm>
              <a:prstGeom prst="arc">
                <a:avLst>
                  <a:gd name="adj1" fmla="val 16200000"/>
                  <a:gd name="adj2" fmla="val 5427367"/>
                </a:avLst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25"/>
              <p:cNvCxnSpPr/>
              <p:nvPr/>
            </p:nvCxnSpPr>
            <p:spPr>
              <a:xfrm flipH="1">
                <a:off x="6757637" y="2883090"/>
                <a:ext cx="2322805" cy="0"/>
              </a:xfrm>
              <a:prstGeom prst="line">
                <a:avLst/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ounded Rectangle 31"/>
              <p:cNvSpPr/>
              <p:nvPr/>
            </p:nvSpPr>
            <p:spPr>
              <a:xfrm flipH="1">
                <a:off x="8360262" y="2088119"/>
                <a:ext cx="2153273" cy="469400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/>
              </a:p>
            </p:txBody>
          </p:sp>
          <p:sp>
            <p:nvSpPr>
              <p:cNvPr id="47" name="Rounded Rectangle 32"/>
              <p:cNvSpPr/>
              <p:nvPr/>
            </p:nvSpPr>
            <p:spPr>
              <a:xfrm flipH="1">
                <a:off x="8369584" y="2671344"/>
                <a:ext cx="2153273" cy="469399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8" name="Rounded Rectangle 33"/>
              <p:cNvSpPr/>
              <p:nvPr/>
            </p:nvSpPr>
            <p:spPr>
              <a:xfrm flipH="1">
                <a:off x="8360262" y="3264054"/>
                <a:ext cx="2153273" cy="469398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342487" y="5420729"/>
              <a:ext cx="2958164" cy="1292664"/>
              <a:chOff x="6757637" y="2088119"/>
              <a:chExt cx="3765220" cy="1645333"/>
            </a:xfrm>
          </p:grpSpPr>
          <p:sp>
            <p:nvSpPr>
              <p:cNvPr id="51" name="Arc 21"/>
              <p:cNvSpPr/>
              <p:nvPr/>
            </p:nvSpPr>
            <p:spPr>
              <a:xfrm flipH="1">
                <a:off x="7509789" y="2208017"/>
                <a:ext cx="1994785" cy="1342275"/>
              </a:xfrm>
              <a:prstGeom prst="arc">
                <a:avLst>
                  <a:gd name="adj1" fmla="val 16200000"/>
                  <a:gd name="adj2" fmla="val 5427367"/>
                </a:avLst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25"/>
              <p:cNvCxnSpPr/>
              <p:nvPr/>
            </p:nvCxnSpPr>
            <p:spPr>
              <a:xfrm flipH="1">
                <a:off x="6757637" y="2883090"/>
                <a:ext cx="2322805" cy="0"/>
              </a:xfrm>
              <a:prstGeom prst="line">
                <a:avLst/>
              </a:prstGeom>
              <a:ln w="28575">
                <a:solidFill>
                  <a:srgbClr val="29B9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ounded Rectangle 31"/>
              <p:cNvSpPr/>
              <p:nvPr/>
            </p:nvSpPr>
            <p:spPr>
              <a:xfrm flipH="1">
                <a:off x="8360262" y="2088119"/>
                <a:ext cx="2153273" cy="469400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/>
              </a:p>
            </p:txBody>
          </p:sp>
          <p:sp>
            <p:nvSpPr>
              <p:cNvPr id="54" name="Rounded Rectangle 32"/>
              <p:cNvSpPr/>
              <p:nvPr/>
            </p:nvSpPr>
            <p:spPr>
              <a:xfrm flipH="1">
                <a:off x="8369584" y="2671344"/>
                <a:ext cx="2153273" cy="469399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55" name="Rounded Rectangle 33"/>
              <p:cNvSpPr/>
              <p:nvPr/>
            </p:nvSpPr>
            <p:spPr>
              <a:xfrm flipH="1">
                <a:off x="8360262" y="3264054"/>
                <a:ext cx="2153273" cy="469398"/>
              </a:xfrm>
              <a:prstGeom prst="roundRect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7631401" y="662749"/>
              <a:ext cx="2278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爬虫启动功能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631401" y="1567614"/>
              <a:ext cx="2278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取信息查看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631401" y="1124244"/>
              <a:ext cx="2278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批量输入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7623569" y="3861215"/>
              <a:ext cx="2278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动态网站加载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7631401" y="2688161"/>
              <a:ext cx="2256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Category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提取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7631401" y="2238574"/>
              <a:ext cx="2278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自动爬取整站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609429" y="3134444"/>
              <a:ext cx="2278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文章详情页抽取正文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7627534" y="4295807"/>
              <a:ext cx="2278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爬取商品信息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7608921" y="4768780"/>
              <a:ext cx="2278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取店铺信息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7627535" y="6377090"/>
              <a:ext cx="2278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代理功能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623569" y="5934236"/>
              <a:ext cx="2278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进程爬取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631401" y="5468572"/>
              <a:ext cx="22780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去重机制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42710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2932110" cy="520091"/>
            <a:chOff x="-12700" y="587118"/>
            <a:chExt cx="2932110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867565" y="600941"/>
              <a:ext cx="205184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提取准确度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6" name="图片 55"/>
          <p:cNvPicPr/>
          <p:nvPr/>
        </p:nvPicPr>
        <p:blipFill rotWithShape="1">
          <a:blip r:embed="rId3" cstate="print"/>
          <a:srcRect l="14637" t="17623" r="39097" b="11372"/>
          <a:stretch/>
        </p:blipFill>
        <p:spPr>
          <a:xfrm>
            <a:off x="880265" y="1432192"/>
            <a:ext cx="5079860" cy="4880473"/>
          </a:xfrm>
          <a:prstGeom prst="rect">
            <a:avLst/>
          </a:prstGeom>
        </p:spPr>
      </p:pic>
      <p:sp>
        <p:nvSpPr>
          <p:cNvPr id="68" name="Flowchart: Off-page Connector 63"/>
          <p:cNvSpPr/>
          <p:nvPr/>
        </p:nvSpPr>
        <p:spPr>
          <a:xfrm>
            <a:off x="6705945" y="1467264"/>
            <a:ext cx="381508" cy="499852"/>
          </a:xfrm>
          <a:prstGeom prst="flowChartOffpageConnector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lowchart: Off-page Connector 63"/>
          <p:cNvSpPr/>
          <p:nvPr/>
        </p:nvSpPr>
        <p:spPr>
          <a:xfrm>
            <a:off x="6705944" y="2773074"/>
            <a:ext cx="381508" cy="499852"/>
          </a:xfrm>
          <a:prstGeom prst="flowChartOffpageConnector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Off-page Connector 63"/>
          <p:cNvSpPr/>
          <p:nvPr/>
        </p:nvSpPr>
        <p:spPr>
          <a:xfrm>
            <a:off x="6705943" y="4575172"/>
            <a:ext cx="381508" cy="499852"/>
          </a:xfrm>
          <a:prstGeom prst="flowChartOffpageConnector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7178787" y="1271306"/>
            <a:ext cx="346350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----------------title---------------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kernel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的设计是否已经过时？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178785" y="2550956"/>
            <a:ext cx="33423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----------------tags---------------</a:t>
            </a: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'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过时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'shell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'Linux', '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效率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78785" y="4431672"/>
            <a:ext cx="334232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-------------description----------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多年来取得的成绩毋庸多言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的内核设计是否已经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过时。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562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  <p:bldP spid="72" grpId="0"/>
      <p:bldP spid="73" grpId="0"/>
      <p:bldP spid="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587120"/>
            <a:ext cx="2726924" cy="520091"/>
            <a:chOff x="-12700" y="587118"/>
            <a:chExt cx="2726924" cy="520091"/>
          </a:xfrm>
        </p:grpSpPr>
        <p:sp>
          <p:nvSpPr>
            <p:cNvPr id="17" name="文本框 16"/>
            <p:cNvSpPr txBox="1"/>
            <p:nvPr/>
          </p:nvSpPr>
          <p:spPr>
            <a:xfrm>
              <a:off x="1072749" y="600941"/>
              <a:ext cx="16414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商品提取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Flowchart: Off-page Connector 63"/>
          <p:cNvSpPr/>
          <p:nvPr/>
        </p:nvSpPr>
        <p:spPr>
          <a:xfrm>
            <a:off x="6705945" y="1467264"/>
            <a:ext cx="381508" cy="499852"/>
          </a:xfrm>
          <a:prstGeom prst="flowChartOffpageConnector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lowchart: Off-page Connector 63"/>
          <p:cNvSpPr/>
          <p:nvPr/>
        </p:nvSpPr>
        <p:spPr>
          <a:xfrm>
            <a:off x="6705944" y="2773074"/>
            <a:ext cx="381508" cy="499852"/>
          </a:xfrm>
          <a:prstGeom prst="flowChartOffpageConnector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Flowchart: Off-page Connector 63"/>
          <p:cNvSpPr/>
          <p:nvPr/>
        </p:nvSpPr>
        <p:spPr>
          <a:xfrm>
            <a:off x="6705944" y="4101446"/>
            <a:ext cx="381508" cy="499852"/>
          </a:xfrm>
          <a:prstGeom prst="flowChartOffpageConnector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7178787" y="1271306"/>
            <a:ext cx="346350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---------------name---------------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春夏季新款尖头黑色高跟鞋浅口珍珠绸缎细跟一字扣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码女单鞋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7178785" y="2550956"/>
            <a:ext cx="3342322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---------------price---------------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138.00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78786" y="3957946"/>
            <a:ext cx="334232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-------------discount------------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元店铺优惠券，满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元店铺优惠券，满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216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1045" y="1365174"/>
            <a:ext cx="5068137" cy="4892408"/>
          </a:xfrm>
          <a:prstGeom prst="rect">
            <a:avLst/>
          </a:prstGeom>
        </p:spPr>
      </p:pic>
      <p:sp>
        <p:nvSpPr>
          <p:cNvPr id="14" name="Flowchart: Off-page Connector 63"/>
          <p:cNvSpPr/>
          <p:nvPr/>
        </p:nvSpPr>
        <p:spPr>
          <a:xfrm>
            <a:off x="6705944" y="5534401"/>
            <a:ext cx="381508" cy="499852"/>
          </a:xfrm>
          <a:prstGeom prst="flowChartOffpageConnector">
            <a:avLst/>
          </a:prstGeom>
          <a:solidFill>
            <a:srgbClr val="84C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178786" y="5429818"/>
            <a:ext cx="326520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--------------source-------------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广东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惠州</a:t>
            </a:r>
          </a:p>
        </p:txBody>
      </p:sp>
    </p:spTree>
    <p:extLst>
      <p:ext uri="{BB962C8B-B14F-4D97-AF65-F5344CB8AC3E}">
        <p14:creationId xmlns:p14="http://schemas.microsoft.com/office/powerpoint/2010/main" xmlns="" val="329975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 animBg="1"/>
      <p:bldP spid="72" grpId="0"/>
      <p:bldP spid="73" grpId="0"/>
      <p:bldP spid="74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8502555" y="2032000"/>
            <a:ext cx="2930319" cy="2435810"/>
          </a:xfrm>
          <a:prstGeom prst="rect">
            <a:avLst/>
          </a:prstGeom>
          <a:solidFill>
            <a:srgbClr val="F8D35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8630481" y="2138337"/>
            <a:ext cx="2674468" cy="2223136"/>
          </a:xfrm>
          <a:custGeom>
            <a:avLst/>
            <a:gdLst>
              <a:gd name="connsiteX0" fmla="*/ 0 w 2674468"/>
              <a:gd name="connsiteY0" fmla="*/ 0 h 2223136"/>
              <a:gd name="connsiteX1" fmla="*/ 2674468 w 2674468"/>
              <a:gd name="connsiteY1" fmla="*/ 0 h 2223136"/>
              <a:gd name="connsiteX2" fmla="*/ 2674468 w 2674468"/>
              <a:gd name="connsiteY2" fmla="*/ 2223136 h 2223136"/>
              <a:gd name="connsiteX3" fmla="*/ 0 w 2674468"/>
              <a:gd name="connsiteY3" fmla="*/ 2223136 h 222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468" h="2223136">
                <a:moveTo>
                  <a:pt x="0" y="0"/>
                </a:moveTo>
                <a:lnTo>
                  <a:pt x="2674468" y="0"/>
                </a:lnTo>
                <a:lnTo>
                  <a:pt x="2674468" y="2223136"/>
                </a:lnTo>
                <a:lnTo>
                  <a:pt x="0" y="2223136"/>
                </a:lnTo>
                <a:close/>
              </a:path>
            </a:pathLst>
          </a:custGeom>
        </p:spPr>
      </p:pic>
      <p:sp>
        <p:nvSpPr>
          <p:cNvPr id="44" name="矩形 43"/>
          <p:cNvSpPr/>
          <p:nvPr/>
        </p:nvSpPr>
        <p:spPr>
          <a:xfrm>
            <a:off x="4722742" y="2032000"/>
            <a:ext cx="2930319" cy="2435810"/>
          </a:xfrm>
          <a:prstGeom prst="rect">
            <a:avLst/>
          </a:prstGeom>
          <a:solidFill>
            <a:srgbClr val="29B9A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4850667" y="2138337"/>
            <a:ext cx="2674468" cy="2223136"/>
          </a:xfrm>
          <a:custGeom>
            <a:avLst/>
            <a:gdLst>
              <a:gd name="connsiteX0" fmla="*/ 0 w 2674468"/>
              <a:gd name="connsiteY0" fmla="*/ 0 h 2223136"/>
              <a:gd name="connsiteX1" fmla="*/ 2674468 w 2674468"/>
              <a:gd name="connsiteY1" fmla="*/ 0 h 2223136"/>
              <a:gd name="connsiteX2" fmla="*/ 2674468 w 2674468"/>
              <a:gd name="connsiteY2" fmla="*/ 2223136 h 2223136"/>
              <a:gd name="connsiteX3" fmla="*/ 0 w 2674468"/>
              <a:gd name="connsiteY3" fmla="*/ 2223136 h 2223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468" h="2223136">
                <a:moveTo>
                  <a:pt x="0" y="0"/>
                </a:moveTo>
                <a:lnTo>
                  <a:pt x="2674468" y="0"/>
                </a:lnTo>
                <a:lnTo>
                  <a:pt x="2674468" y="2223136"/>
                </a:lnTo>
                <a:lnTo>
                  <a:pt x="0" y="2223136"/>
                </a:lnTo>
                <a:close/>
              </a:path>
            </a:pathLst>
          </a:custGeom>
        </p:spPr>
      </p:pic>
      <p:sp>
        <p:nvSpPr>
          <p:cNvPr id="42" name="矩形 41"/>
          <p:cNvSpPr/>
          <p:nvPr/>
        </p:nvSpPr>
        <p:spPr>
          <a:xfrm>
            <a:off x="960366" y="2032000"/>
            <a:ext cx="2930319" cy="2435810"/>
          </a:xfrm>
          <a:prstGeom prst="rect">
            <a:avLst/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12700" y="587120"/>
            <a:ext cx="2726925" cy="520091"/>
            <a:chOff x="-12700" y="587118"/>
            <a:chExt cx="2726925" cy="520091"/>
          </a:xfrm>
        </p:grpSpPr>
        <p:sp>
          <p:nvSpPr>
            <p:cNvPr id="12" name="文本框 11"/>
            <p:cNvSpPr txBox="1"/>
            <p:nvPr/>
          </p:nvSpPr>
          <p:spPr>
            <a:xfrm>
              <a:off x="1072749" y="600941"/>
              <a:ext cx="1641476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队员介绍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8D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855289" y="4662970"/>
            <a:ext cx="31912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就读于福州大学计算机专业，主攻后端。相比于前端绚丽的界面，简单的黑白整齐的数据结构，在我眼里就是最美的排版。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1088291" y="2138337"/>
            <a:ext cx="2674468" cy="2223136"/>
          </a:xfrm>
          <a:custGeom>
            <a:avLst/>
            <a:gdLst>
              <a:gd name="connsiteX0" fmla="*/ 0 w 3065462"/>
              <a:gd name="connsiteY0" fmla="*/ 0 h 2548148"/>
              <a:gd name="connsiteX1" fmla="*/ 3065462 w 3065462"/>
              <a:gd name="connsiteY1" fmla="*/ 0 h 2548148"/>
              <a:gd name="connsiteX2" fmla="*/ 3065462 w 3065462"/>
              <a:gd name="connsiteY2" fmla="*/ 2548148 h 2548148"/>
              <a:gd name="connsiteX3" fmla="*/ 0 w 3065462"/>
              <a:gd name="connsiteY3" fmla="*/ 2548148 h 254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5462" h="2548148">
                <a:moveTo>
                  <a:pt x="0" y="0"/>
                </a:moveTo>
                <a:lnTo>
                  <a:pt x="3065462" y="0"/>
                </a:lnTo>
                <a:lnTo>
                  <a:pt x="3065462" y="2548148"/>
                </a:lnTo>
                <a:lnTo>
                  <a:pt x="0" y="2548148"/>
                </a:lnTo>
                <a:close/>
              </a:path>
            </a:pathLst>
          </a:custGeom>
        </p:spPr>
      </p:pic>
      <p:sp>
        <p:nvSpPr>
          <p:cNvPr id="5" name="五边形 4"/>
          <p:cNvSpPr/>
          <p:nvPr/>
        </p:nvSpPr>
        <p:spPr>
          <a:xfrm>
            <a:off x="960367" y="3771706"/>
            <a:ext cx="2133600" cy="428625"/>
          </a:xfrm>
          <a:prstGeom prst="homePlate">
            <a:avLst/>
          </a:prstGeom>
          <a:solidFill>
            <a:srgbClr val="F47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239022" y="377170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吴智慧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655764" y="4662970"/>
            <a:ext cx="3191272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就读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于福州大学计算机专业，主攻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方向。喜欢用代码垒出自己喜欢的东西，是一位天马行空的爱安静的创作者。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五边形 46"/>
          <p:cNvSpPr/>
          <p:nvPr/>
        </p:nvSpPr>
        <p:spPr>
          <a:xfrm>
            <a:off x="4722741" y="3771706"/>
            <a:ext cx="2133600" cy="428625"/>
          </a:xfrm>
          <a:prstGeom prst="homePlat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001397" y="377170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江彪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8456239" y="4647965"/>
            <a:ext cx="31912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就读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于福州大学计算机专业，主攻前端。伴着耳边动感的音乐，屏幕上闪烁着跳动的布局，前端的世界就是“我的世界”。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五边形 51"/>
          <p:cNvSpPr/>
          <p:nvPr/>
        </p:nvSpPr>
        <p:spPr>
          <a:xfrm>
            <a:off x="8502555" y="3771706"/>
            <a:ext cx="2133600" cy="428625"/>
          </a:xfrm>
          <a:prstGeom prst="homePlate">
            <a:avLst/>
          </a:prstGeom>
          <a:solidFill>
            <a:srgbClr val="F8D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781212" y="3771704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朱俊雄</a:t>
            </a:r>
          </a:p>
        </p:txBody>
      </p:sp>
    </p:spTree>
    <p:extLst>
      <p:ext uri="{BB962C8B-B14F-4D97-AF65-F5344CB8AC3E}">
        <p14:creationId xmlns:p14="http://schemas.microsoft.com/office/powerpoint/2010/main" xmlns="" val="356875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4" grpId="0" animBg="1"/>
      <p:bldP spid="42" grpId="0" animBg="1"/>
      <p:bldP spid="16" grpId="0"/>
      <p:bldP spid="5" grpId="0" animBg="1"/>
      <p:bldP spid="40" grpId="0"/>
      <p:bldP spid="45" grpId="0"/>
      <p:bldP spid="47" grpId="0" animBg="1"/>
      <p:bldP spid="48" grpId="0"/>
      <p:bldP spid="50" grpId="0"/>
      <p:bldP spid="52" grpId="0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>
            <a:off x="5021945" y="857918"/>
            <a:ext cx="4057615" cy="3497943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3945919">
            <a:off x="10303312" y="4034320"/>
            <a:ext cx="391729" cy="337697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1" name="等腰三角形 20"/>
          <p:cNvSpPr/>
          <p:nvPr/>
        </p:nvSpPr>
        <p:spPr>
          <a:xfrm rot="8598772">
            <a:off x="10372801" y="5007513"/>
            <a:ext cx="266912" cy="230096"/>
          </a:xfrm>
          <a:prstGeom prst="triangle">
            <a:avLst/>
          </a:prstGeom>
          <a:solidFill>
            <a:srgbClr val="29B9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22" name="等腰三角形 21"/>
          <p:cNvSpPr/>
          <p:nvPr/>
        </p:nvSpPr>
        <p:spPr>
          <a:xfrm rot="8598772">
            <a:off x="10879855" y="4946293"/>
            <a:ext cx="266912" cy="230096"/>
          </a:xfrm>
          <a:prstGeom prst="triangle">
            <a:avLst/>
          </a:prstGeom>
          <a:solidFill>
            <a:srgbClr val="FFC2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2" name="组合 45"/>
          <p:cNvGrpSpPr/>
          <p:nvPr/>
        </p:nvGrpSpPr>
        <p:grpSpPr>
          <a:xfrm rot="7938589">
            <a:off x="9932819" y="4575169"/>
            <a:ext cx="1368693" cy="1257291"/>
            <a:chOff x="1145739" y="762009"/>
            <a:chExt cx="1001675" cy="920146"/>
          </a:xfrm>
        </p:grpSpPr>
        <p:sp>
          <p:nvSpPr>
            <p:cNvPr id="48" name="等腰三角形 47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32"/>
          <p:cNvGrpSpPr/>
          <p:nvPr/>
        </p:nvGrpSpPr>
        <p:grpSpPr>
          <a:xfrm rot="13953573">
            <a:off x="3510690" y="3514990"/>
            <a:ext cx="848663" cy="779588"/>
            <a:chOff x="1145739" y="762009"/>
            <a:chExt cx="1001675" cy="920146"/>
          </a:xfrm>
        </p:grpSpPr>
        <p:sp>
          <p:nvSpPr>
            <p:cNvPr id="35" name="等腰三角形 34"/>
            <p:cNvSpPr/>
            <p:nvPr/>
          </p:nvSpPr>
          <p:spPr>
            <a:xfrm rot="1020767">
              <a:off x="1286833" y="792672"/>
              <a:ext cx="860581" cy="741879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 rot="18818926">
              <a:off x="1145739" y="136078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 rot="18818926">
              <a:off x="1787028" y="762009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 rot="18818926">
              <a:off x="1971488" y="1598106"/>
              <a:ext cx="84049" cy="84049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7"/>
          <p:cNvGrpSpPr/>
          <p:nvPr/>
        </p:nvGrpSpPr>
        <p:grpSpPr>
          <a:xfrm>
            <a:off x="4362411" y="1436839"/>
            <a:ext cx="5202504" cy="4484918"/>
            <a:chOff x="4362411" y="1436839"/>
            <a:chExt cx="5202504" cy="4484918"/>
          </a:xfrm>
        </p:grpSpPr>
        <p:sp>
          <p:nvSpPr>
            <p:cNvPr id="15" name="等腰三角形 14"/>
            <p:cNvSpPr/>
            <p:nvPr/>
          </p:nvSpPr>
          <p:spPr>
            <a:xfrm rot="10800000">
              <a:off x="4362411" y="1436839"/>
              <a:ext cx="5202504" cy="4484918"/>
            </a:xfrm>
            <a:prstGeom prst="triangle">
              <a:avLst/>
            </a:prstGeom>
            <a:noFill/>
            <a:ln w="19050"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0800000">
              <a:off x="4362411" y="1960707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等腰三角形 38"/>
            <p:cNvSpPr/>
            <p:nvPr/>
          </p:nvSpPr>
          <p:spPr>
            <a:xfrm rot="10800000">
              <a:off x="4362411" y="1816570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10800000">
              <a:off x="4362411" y="1663444"/>
              <a:ext cx="5202504" cy="3961050"/>
            </a:xfrm>
            <a:prstGeom prst="triangle">
              <a:avLst/>
            </a:prstGeom>
            <a:noFill/>
            <a:ln w="12700">
              <a:solidFill>
                <a:srgbClr val="FFC20F">
                  <a:alpha val="5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等腰三角形 40"/>
          <p:cNvSpPr/>
          <p:nvPr/>
        </p:nvSpPr>
        <p:spPr>
          <a:xfrm rot="10800000">
            <a:off x="4362411" y="1538357"/>
            <a:ext cx="5202504" cy="3961050"/>
          </a:xfrm>
          <a:prstGeom prst="triangle">
            <a:avLst/>
          </a:prstGeom>
          <a:noFill/>
          <a:ln w="12700">
            <a:solidFill>
              <a:srgbClr val="FFC20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15882" y="3577129"/>
            <a:ext cx="2342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Crayfish</a:t>
            </a:r>
            <a:endParaRPr lang="zh-CN" altLang="en-US" sz="4000" dirty="0">
              <a:solidFill>
                <a:schemeClr val="bg1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67647" y="2402977"/>
            <a:ext cx="3277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Spider</a:t>
            </a:r>
          </a:p>
        </p:txBody>
      </p:sp>
      <p:grpSp>
        <p:nvGrpSpPr>
          <p:cNvPr id="5" name="组合 15"/>
          <p:cNvGrpSpPr/>
          <p:nvPr/>
        </p:nvGrpSpPr>
        <p:grpSpPr>
          <a:xfrm>
            <a:off x="912737" y="565770"/>
            <a:ext cx="3097451" cy="2152130"/>
            <a:chOff x="912737" y="565770"/>
            <a:chExt cx="3097450" cy="2152130"/>
          </a:xfrm>
        </p:grpSpPr>
        <p:sp>
          <p:nvSpPr>
            <p:cNvPr id="17" name="等腰三角形 16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9" name="等腰三角形 18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12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76" name="等腰三角形 75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4865031" y="4353851"/>
            <a:ext cx="399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solidFill>
                  <a:srgbClr val="29B9A6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rPr>
              <a:t> Thank you </a:t>
            </a:r>
            <a:endParaRPr lang="zh-CN" altLang="en-US" sz="3600" dirty="0" smtClean="0">
              <a:solidFill>
                <a:srgbClr val="29B9A6"/>
              </a:solidFill>
              <a:latin typeface="迷你简汉真广标" panose="02010609000101010101" pitchFamily="49" charset="-122"/>
              <a:ea typeface="迷你简汉真广标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350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1648202" y="1572810"/>
            <a:ext cx="2484780" cy="830997"/>
            <a:chOff x="2015384" y="1928500"/>
            <a:chExt cx="2484780" cy="830997"/>
          </a:xfrm>
        </p:grpSpPr>
        <p:sp>
          <p:nvSpPr>
            <p:cNvPr id="2" name="Text Placeholder 3"/>
            <p:cNvSpPr txBox="1">
              <a:spLocks/>
            </p:cNvSpPr>
            <p:nvPr/>
          </p:nvSpPr>
          <p:spPr>
            <a:xfrm>
              <a:off x="2015384" y="1928500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F8D35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2719785" y="1947922"/>
              <a:ext cx="1780379" cy="754053"/>
              <a:chOff x="2948385" y="1921931"/>
              <a:chExt cx="1780379" cy="754053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系统设计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2989396" y="1921931"/>
                <a:ext cx="1378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One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3121081" y="2417689"/>
            <a:ext cx="3169550" cy="830997"/>
            <a:chOff x="3609975" y="2795249"/>
            <a:chExt cx="3169550" cy="830997"/>
          </a:xfrm>
        </p:grpSpPr>
        <p:sp>
          <p:nvSpPr>
            <p:cNvPr id="3" name="Text Placeholder 3"/>
            <p:cNvSpPr txBox="1">
              <a:spLocks/>
            </p:cNvSpPr>
            <p:nvPr/>
          </p:nvSpPr>
          <p:spPr>
            <a:xfrm>
              <a:off x="3609975" y="2795249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47264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79416" y="2814671"/>
              <a:ext cx="2400109" cy="754053"/>
              <a:chOff x="2948385" y="1921931"/>
              <a:chExt cx="2400109" cy="754053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2948385" y="2214319"/>
                <a:ext cx="24001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分布式和结构化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2989396" y="1921931"/>
                <a:ext cx="15371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Two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658277" y="3262568"/>
            <a:ext cx="3089626" cy="830997"/>
            <a:chOff x="5197220" y="3606824"/>
            <a:chExt cx="3089626" cy="830997"/>
          </a:xfrm>
        </p:grpSpPr>
        <p:sp>
          <p:nvSpPr>
            <p:cNvPr id="4" name="Text Placeholder 3"/>
            <p:cNvSpPr txBox="1">
              <a:spLocks/>
            </p:cNvSpPr>
            <p:nvPr/>
          </p:nvSpPr>
          <p:spPr>
            <a:xfrm>
              <a:off x="5197220" y="3606824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29B9A6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5966661" y="3626246"/>
              <a:ext cx="2320185" cy="754053"/>
              <a:chOff x="2948385" y="1921931"/>
              <a:chExt cx="2320185" cy="754053"/>
            </a:xfrm>
          </p:grpSpPr>
          <p:sp>
            <p:nvSpPr>
              <p:cNvPr id="40" name="文本框 39"/>
              <p:cNvSpPr txBox="1"/>
              <p:nvPr/>
            </p:nvSpPr>
            <p:spPr>
              <a:xfrm>
                <a:off x="2948385" y="2214319"/>
                <a:ext cx="23201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去重和爬取策略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989396" y="1921931"/>
                <a:ext cx="17393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Three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6196197" y="4107447"/>
            <a:ext cx="2549820" cy="830997"/>
            <a:chOff x="6781707" y="4603606"/>
            <a:chExt cx="2549820" cy="830997"/>
          </a:xfrm>
        </p:grpSpPr>
        <p:sp>
          <p:nvSpPr>
            <p:cNvPr id="33" name="Text Placeholder 3"/>
            <p:cNvSpPr txBox="1">
              <a:spLocks/>
            </p:cNvSpPr>
            <p:nvPr/>
          </p:nvSpPr>
          <p:spPr>
            <a:xfrm>
              <a:off x="6781707" y="4603606"/>
              <a:ext cx="769441" cy="83099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lvl1pPr marL="0" indent="0" algn="ctr">
                <a:buNone/>
                <a:defRPr sz="2800" b="1" baseline="0">
                  <a:solidFill>
                    <a:schemeClr val="tx2">
                      <a:lumMod val="60000"/>
                      <a:lumOff val="40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5400" dirty="0" smtClean="0">
                  <a:solidFill>
                    <a:srgbClr val="84CB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7551148" y="4623028"/>
              <a:ext cx="1780379" cy="754053"/>
              <a:chOff x="2948385" y="1921931"/>
              <a:chExt cx="1780379" cy="754053"/>
            </a:xfrm>
          </p:grpSpPr>
          <p:sp>
            <p:nvSpPr>
              <p:cNvPr id="43" name="文本框 42"/>
              <p:cNvSpPr txBox="1"/>
              <p:nvPr/>
            </p:nvSpPr>
            <p:spPr>
              <a:xfrm>
                <a:off x="2948385" y="2214319"/>
                <a:ext cx="17803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功能和</a:t>
                </a:r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性能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2989396" y="1921931"/>
                <a:ext cx="15563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6000" b="1" i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Meiryo UI" panose="020B0604030504040204" pitchFamily="34" charset="-128"/>
                  </a:defRPr>
                </a:lvl1pPr>
              </a:lstStyle>
              <a:p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 </a:t>
                </a:r>
                <a:r>
                  <a:rPr lang="en-US" altLang="zh-CN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Four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06" name="Straight Connector 13"/>
          <p:cNvCxnSpPr/>
          <p:nvPr/>
        </p:nvCxnSpPr>
        <p:spPr>
          <a:xfrm>
            <a:off x="2032920" y="2463261"/>
            <a:ext cx="0" cy="4394743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3"/>
          <p:cNvCxnSpPr/>
          <p:nvPr/>
        </p:nvCxnSpPr>
        <p:spPr>
          <a:xfrm>
            <a:off x="3505801" y="3345488"/>
            <a:ext cx="0" cy="3512514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3"/>
          <p:cNvCxnSpPr/>
          <p:nvPr/>
        </p:nvCxnSpPr>
        <p:spPr>
          <a:xfrm>
            <a:off x="5056297" y="4099543"/>
            <a:ext cx="0" cy="2783859"/>
          </a:xfrm>
          <a:prstGeom prst="line">
            <a:avLst/>
          </a:prstGeom>
          <a:ln w="19050" cap="sq">
            <a:solidFill>
              <a:srgbClr val="29B9A6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3"/>
          <p:cNvCxnSpPr/>
          <p:nvPr/>
        </p:nvCxnSpPr>
        <p:spPr>
          <a:xfrm>
            <a:off x="6580917" y="4919020"/>
            <a:ext cx="0" cy="1964380"/>
          </a:xfrm>
          <a:prstGeom prst="line">
            <a:avLst/>
          </a:prstGeom>
          <a:ln w="19050" cap="sq">
            <a:solidFill>
              <a:srgbClr val="84CBC5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2742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F8D3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8D35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0813" y="2483454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One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F8D35E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3250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3"/>
          <p:cNvSpPr txBox="1">
            <a:spLocks/>
          </p:cNvSpPr>
          <p:nvPr/>
        </p:nvSpPr>
        <p:spPr>
          <a:xfrm>
            <a:off x="2003988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9B9A6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62" name="Text Placeholder 3"/>
          <p:cNvSpPr txBox="1">
            <a:spLocks/>
          </p:cNvSpPr>
          <p:nvPr/>
        </p:nvSpPr>
        <p:spPr>
          <a:xfrm>
            <a:off x="4923724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4726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64" name="Text Placeholder 3"/>
          <p:cNvSpPr txBox="1">
            <a:spLocks/>
          </p:cNvSpPr>
          <p:nvPr/>
        </p:nvSpPr>
        <p:spPr>
          <a:xfrm>
            <a:off x="7822438" y="1825546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67" name="Text Placeholder 3"/>
          <p:cNvSpPr txBox="1">
            <a:spLocks/>
          </p:cNvSpPr>
          <p:nvPr/>
        </p:nvSpPr>
        <p:spPr>
          <a:xfrm>
            <a:off x="2003988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4726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4909630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8D35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69" name="Text Placeholder 3"/>
          <p:cNvSpPr txBox="1">
            <a:spLocks/>
          </p:cNvSpPr>
          <p:nvPr/>
        </p:nvSpPr>
        <p:spPr>
          <a:xfrm>
            <a:off x="7867281" y="4061563"/>
            <a:ext cx="686085" cy="738664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4CBC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cxnSp>
        <p:nvCxnSpPr>
          <p:cNvPr id="61" name="Straight Connector 25"/>
          <p:cNvCxnSpPr/>
          <p:nvPr/>
        </p:nvCxnSpPr>
        <p:spPr>
          <a:xfrm>
            <a:off x="2814271" y="2171423"/>
            <a:ext cx="1958535" cy="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4"/>
          <p:cNvCxnSpPr/>
          <p:nvPr/>
        </p:nvCxnSpPr>
        <p:spPr>
          <a:xfrm>
            <a:off x="5774219" y="2171423"/>
            <a:ext cx="1958535" cy="0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39"/>
          <p:cNvCxnSpPr/>
          <p:nvPr/>
        </p:nvCxnSpPr>
        <p:spPr>
          <a:xfrm>
            <a:off x="8711270" y="2171423"/>
            <a:ext cx="1958535" cy="0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44"/>
          <p:cNvCxnSpPr/>
          <p:nvPr/>
        </p:nvCxnSpPr>
        <p:spPr>
          <a:xfrm rot="5400000">
            <a:off x="8503655" y="2265976"/>
            <a:ext cx="2260700" cy="2071596"/>
          </a:xfrm>
          <a:prstGeom prst="bentConnector3">
            <a:avLst>
              <a:gd name="adj1" fmla="val 100560"/>
            </a:avLst>
          </a:prstGeom>
          <a:ln w="38100">
            <a:solidFill>
              <a:srgbClr val="F8D3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7"/>
          <p:cNvCxnSpPr/>
          <p:nvPr/>
        </p:nvCxnSpPr>
        <p:spPr>
          <a:xfrm flipH="1">
            <a:off x="5732434" y="4432123"/>
            <a:ext cx="1958535" cy="0"/>
          </a:xfrm>
          <a:prstGeom prst="line">
            <a:avLst/>
          </a:prstGeom>
          <a:ln w="38100" cap="rnd">
            <a:solidFill>
              <a:srgbClr val="84CBC5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8"/>
          <p:cNvCxnSpPr/>
          <p:nvPr/>
        </p:nvCxnSpPr>
        <p:spPr>
          <a:xfrm flipH="1">
            <a:off x="2772486" y="4432123"/>
            <a:ext cx="1958535" cy="0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0" y="587120"/>
            <a:ext cx="2726924" cy="520091"/>
            <a:chOff x="-12700" y="587118"/>
            <a:chExt cx="2726924" cy="520091"/>
          </a:xfrm>
        </p:grpSpPr>
        <p:sp>
          <p:nvSpPr>
            <p:cNvPr id="79" name="文本框 78"/>
            <p:cNvSpPr txBox="1"/>
            <p:nvPr/>
          </p:nvSpPr>
          <p:spPr>
            <a:xfrm>
              <a:off x="1072749" y="600941"/>
              <a:ext cx="164147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系统设计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F472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80"/>
          <p:cNvSpPr txBox="1"/>
          <p:nvPr/>
        </p:nvSpPr>
        <p:spPr>
          <a:xfrm>
            <a:off x="1939361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1939362" y="2874496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基础的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框架，可以将爬虫整合其中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927761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爬虫策略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927762" y="2874496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突破防爬机制、使用异步和多线程提高速度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43459" y="2874496"/>
            <a:ext cx="2248671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数据库的分布式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939361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调度机制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1939362" y="5077742"/>
            <a:ext cx="224867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基于分布式的调度机制、分配策略、失败处理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4927761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商网站类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843460" y="4722263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新闻博客类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4927762" y="5077742"/>
            <a:ext cx="224867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商品、店铺数据自动结构化爬取通用爬虫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7843459" y="5077742"/>
            <a:ext cx="2248671" cy="701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文章页面正文、摘要、关键字抽取通用爬虫</a:t>
            </a:r>
          </a:p>
        </p:txBody>
      </p:sp>
      <p:sp>
        <p:nvSpPr>
          <p:cNvPr id="29" name="文本框 84"/>
          <p:cNvSpPr txBox="1"/>
          <p:nvPr/>
        </p:nvSpPr>
        <p:spPr>
          <a:xfrm>
            <a:off x="7843460" y="2519017"/>
            <a:ext cx="1666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分布式架构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778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64" grpId="0"/>
      <p:bldP spid="67" grpId="0"/>
      <p:bldP spid="68" grpId="0"/>
      <p:bldP spid="69" grpId="0"/>
      <p:bldP spid="81" grpId="0"/>
      <p:bldP spid="82" grpId="0"/>
      <p:bldP spid="83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/>
        </p:nvSpPr>
        <p:spPr>
          <a:xfrm>
            <a:off x="4644489" y="508609"/>
            <a:ext cx="3103414" cy="67710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5400" b="1" baseline="0">
                <a:solidFill>
                  <a:srgbClr val="F8D35E"/>
                </a:solidFill>
              </a:defRPr>
            </a:lvl1pPr>
            <a:lvl2pPr indent="0">
              <a:buNone/>
              <a:defRPr sz="1200"/>
            </a:lvl2pPr>
            <a:lvl3pPr indent="0">
              <a:buNone/>
              <a:defRPr sz="1000"/>
            </a:lvl3pPr>
            <a:lvl4pPr indent="0">
              <a:buNone/>
              <a:defRPr sz="900"/>
            </a:lvl4pPr>
            <a:lvl5pPr indent="0">
              <a:buNone/>
              <a:defRPr sz="900"/>
            </a:lvl5pPr>
            <a:lvl6pPr indent="0">
              <a:buNone/>
              <a:defRPr sz="900"/>
            </a:lvl6pPr>
            <a:lvl7pPr indent="0">
              <a:buNone/>
              <a:defRPr sz="900"/>
            </a:lvl7pPr>
            <a:lvl8pPr indent="0">
              <a:buNone/>
              <a:defRPr sz="900"/>
            </a:lvl8pPr>
            <a:lvl9pPr indent="0">
              <a:buNone/>
              <a:defRPr sz="900"/>
            </a:lvl9pPr>
          </a:lstStyle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669597" y="1185717"/>
            <a:ext cx="50531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3"/>
          <p:cNvSpPr txBox="1">
            <a:spLocks/>
          </p:cNvSpPr>
          <p:nvPr/>
        </p:nvSpPr>
        <p:spPr>
          <a:xfrm>
            <a:off x="2376888" y="2183372"/>
            <a:ext cx="1641475" cy="1769715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1500" dirty="0" smtClean="0">
                <a:solidFill>
                  <a:srgbClr val="F47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 smtClean="0">
              <a:ln>
                <a:noFill/>
              </a:ln>
              <a:solidFill>
                <a:srgbClr val="F4726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960812" y="2976523"/>
            <a:ext cx="38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分布式和结构化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960813" y="2483454"/>
            <a:ext cx="192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Part 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 rot="11891394">
            <a:off x="7883799" y="2295897"/>
            <a:ext cx="3097451" cy="2152130"/>
            <a:chOff x="912737" y="565770"/>
            <a:chExt cx="3097450" cy="2152130"/>
          </a:xfrm>
        </p:grpSpPr>
        <p:sp>
          <p:nvSpPr>
            <p:cNvPr id="60" name="等腰三角形 59"/>
            <p:cNvSpPr/>
            <p:nvPr/>
          </p:nvSpPr>
          <p:spPr>
            <a:xfrm rot="18941696">
              <a:off x="2822785" y="2021207"/>
              <a:ext cx="266912" cy="230096"/>
            </a:xfrm>
            <a:prstGeom prst="triangle">
              <a:avLst/>
            </a:prstGeom>
            <a:solidFill>
              <a:srgbClr val="84CB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1" name="等腰三角形 60"/>
            <p:cNvSpPr/>
            <p:nvPr/>
          </p:nvSpPr>
          <p:spPr>
            <a:xfrm rot="3678182">
              <a:off x="2802171" y="1181956"/>
              <a:ext cx="397226" cy="342435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2" name="等腰三角形 61"/>
            <p:cNvSpPr/>
            <p:nvPr/>
          </p:nvSpPr>
          <p:spPr>
            <a:xfrm rot="9480000">
              <a:off x="3485946" y="2487804"/>
              <a:ext cx="266912" cy="230096"/>
            </a:xfrm>
            <a:prstGeom prst="triangle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3" name="等腰三角形 62"/>
            <p:cNvSpPr/>
            <p:nvPr/>
          </p:nvSpPr>
          <p:spPr>
            <a:xfrm rot="1020767">
              <a:off x="1218249" y="749218"/>
              <a:ext cx="945160" cy="814792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4" name="等腰三角形 63"/>
            <p:cNvSpPr/>
            <p:nvPr/>
          </p:nvSpPr>
          <p:spPr>
            <a:xfrm rot="1020767">
              <a:off x="1105528" y="607668"/>
              <a:ext cx="1175902" cy="1013706"/>
            </a:xfrm>
            <a:prstGeom prst="triangle">
              <a:avLst/>
            </a:prstGeom>
            <a:noFill/>
            <a:ln>
              <a:solidFill>
                <a:srgbClr val="FFC2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rot="18818926">
              <a:off x="912737" y="1383941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 rot="18818926">
              <a:off x="1788997" y="565770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 rot="18818926">
              <a:off x="2041044" y="1708216"/>
              <a:ext cx="114845" cy="114845"/>
            </a:xfrm>
            <a:prstGeom prst="ellips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/>
          </p:nvGrpSpPr>
          <p:grpSpPr>
            <a:xfrm rot="8977127">
              <a:off x="3563479" y="1987179"/>
              <a:ext cx="446708" cy="334617"/>
              <a:chOff x="2822785" y="1265179"/>
              <a:chExt cx="930073" cy="696693"/>
            </a:xfrm>
          </p:grpSpPr>
          <p:sp>
            <p:nvSpPr>
              <p:cNvPr id="69" name="等腰三角形 68"/>
              <p:cNvSpPr/>
              <p:nvPr/>
            </p:nvSpPr>
            <p:spPr>
              <a:xfrm rot="18941696">
                <a:off x="2822785" y="1265179"/>
                <a:ext cx="266912" cy="230096"/>
              </a:xfrm>
              <a:prstGeom prst="triangle">
                <a:avLst/>
              </a:prstGeom>
              <a:solidFill>
                <a:srgbClr val="84C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  <p:sp>
            <p:nvSpPr>
              <p:cNvPr id="70" name="等腰三角形 69"/>
              <p:cNvSpPr/>
              <p:nvPr/>
            </p:nvSpPr>
            <p:spPr>
              <a:xfrm rot="9480000">
                <a:off x="3485946" y="1731776"/>
                <a:ext cx="266912" cy="230096"/>
              </a:xfrm>
              <a:prstGeom prst="triangle">
                <a:avLst/>
              </a:prstGeom>
              <a:solidFill>
                <a:srgbClr val="29B9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C20F"/>
                  </a:solidFill>
                </a:endParaRPr>
              </a:p>
            </p:txBody>
          </p:sp>
        </p:grpSp>
      </p:grpSp>
      <p:cxnSp>
        <p:nvCxnSpPr>
          <p:cNvPr id="71" name="Straight Connector 13"/>
          <p:cNvCxnSpPr/>
          <p:nvPr/>
        </p:nvCxnSpPr>
        <p:spPr>
          <a:xfrm flipH="1">
            <a:off x="1" y="4110074"/>
            <a:ext cx="6331945" cy="0"/>
          </a:xfrm>
          <a:prstGeom prst="line">
            <a:avLst/>
          </a:prstGeom>
          <a:ln w="19050" cap="sq">
            <a:solidFill>
              <a:srgbClr val="F47264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5388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3000">
        <p:random/>
      </p:transition>
    </mc:Choice>
    <mc:Fallback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38895" y="744985"/>
            <a:ext cx="790800" cy="81090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641485" y="5014048"/>
            <a:ext cx="790800" cy="81090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7004" y="4966195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284912" y="3038263"/>
            <a:ext cx="790800" cy="81090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-3464" y="587120"/>
            <a:ext cx="2932109" cy="520091"/>
            <a:chOff x="-12700" y="587118"/>
            <a:chExt cx="2932109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867565" y="600941"/>
              <a:ext cx="2051844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分布式设计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123738" y="1826056"/>
            <a:ext cx="94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57652" y="6125592"/>
            <a:ext cx="98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4277" y="6077739"/>
            <a:ext cx="93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39802" y="4101639"/>
            <a:ext cx="1671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12"/>
          <p:cNvGrpSpPr/>
          <p:nvPr/>
        </p:nvGrpSpPr>
        <p:grpSpPr>
          <a:xfrm>
            <a:off x="7064149" y="5179765"/>
            <a:ext cx="264409" cy="19283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17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15"/>
          <p:cNvGrpSpPr/>
          <p:nvPr/>
        </p:nvGrpSpPr>
        <p:grpSpPr>
          <a:xfrm>
            <a:off x="5639793" y="858994"/>
            <a:ext cx="291517" cy="285414"/>
            <a:chOff x="4417791" y="3086470"/>
            <a:chExt cx="441754" cy="421788"/>
          </a:xfrm>
          <a:solidFill>
            <a:schemeClr val="bg1"/>
          </a:solidFill>
        </p:grpSpPr>
        <p:sp>
          <p:nvSpPr>
            <p:cNvPr id="20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1319601" y="5091314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58"/>
          <p:cNvGrpSpPr/>
          <p:nvPr/>
        </p:nvGrpSpPr>
        <p:grpSpPr>
          <a:xfrm>
            <a:off x="5643966" y="3153827"/>
            <a:ext cx="367356" cy="278240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6" name="Straight Connector 25"/>
          <p:cNvCxnSpPr/>
          <p:nvPr/>
        </p:nvCxnSpPr>
        <p:spPr>
          <a:xfrm flipV="1">
            <a:off x="1632045" y="3602516"/>
            <a:ext cx="3307757" cy="1269768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5082732" y="701717"/>
            <a:ext cx="985286" cy="101033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485322" y="4970780"/>
            <a:ext cx="985286" cy="101033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0841" y="4922927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128750" y="2994995"/>
            <a:ext cx="985286" cy="101033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Straight Connector 25"/>
          <p:cNvCxnSpPr/>
          <p:nvPr/>
        </p:nvCxnSpPr>
        <p:spPr>
          <a:xfrm>
            <a:off x="6273409" y="3382222"/>
            <a:ext cx="3456546" cy="84531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5"/>
          <p:cNvCxnSpPr/>
          <p:nvPr/>
        </p:nvCxnSpPr>
        <p:spPr>
          <a:xfrm>
            <a:off x="6191591" y="3782702"/>
            <a:ext cx="2148178" cy="1089582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8142430" y="5014048"/>
            <a:ext cx="790800" cy="81090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058597" y="6125592"/>
            <a:ext cx="98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Group 12"/>
          <p:cNvGrpSpPr/>
          <p:nvPr/>
        </p:nvGrpSpPr>
        <p:grpSpPr>
          <a:xfrm>
            <a:off x="8565094" y="5179765"/>
            <a:ext cx="264409" cy="19283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58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" name="椭圆 59"/>
          <p:cNvSpPr/>
          <p:nvPr/>
        </p:nvSpPr>
        <p:spPr>
          <a:xfrm>
            <a:off x="7986267" y="4970780"/>
            <a:ext cx="985286" cy="101033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530655" y="5014048"/>
            <a:ext cx="790800" cy="81090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446822" y="6125592"/>
            <a:ext cx="98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" name="Group 12"/>
          <p:cNvGrpSpPr/>
          <p:nvPr/>
        </p:nvGrpSpPr>
        <p:grpSpPr>
          <a:xfrm>
            <a:off x="9953319" y="5179765"/>
            <a:ext cx="264409" cy="19283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椭圆 65"/>
          <p:cNvSpPr/>
          <p:nvPr/>
        </p:nvSpPr>
        <p:spPr>
          <a:xfrm>
            <a:off x="9374492" y="4970780"/>
            <a:ext cx="985286" cy="101033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2409695" y="4957601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2356968" y="6069145"/>
            <a:ext cx="93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Group 24"/>
          <p:cNvGrpSpPr/>
          <p:nvPr/>
        </p:nvGrpSpPr>
        <p:grpSpPr>
          <a:xfrm>
            <a:off x="2822292" y="5082720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椭圆 83"/>
          <p:cNvSpPr/>
          <p:nvPr/>
        </p:nvSpPr>
        <p:spPr>
          <a:xfrm>
            <a:off x="2253532" y="4914333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3866219" y="4975149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87" name="Group 24"/>
          <p:cNvGrpSpPr/>
          <p:nvPr/>
        </p:nvGrpSpPr>
        <p:grpSpPr>
          <a:xfrm>
            <a:off x="4278792" y="5100269"/>
            <a:ext cx="276943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1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2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7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8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9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0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1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2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88" name="椭圆 87"/>
          <p:cNvSpPr/>
          <p:nvPr/>
        </p:nvSpPr>
        <p:spPr>
          <a:xfrm>
            <a:off x="3710056" y="4931881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06" name="Straight Connector 25"/>
          <p:cNvCxnSpPr/>
          <p:nvPr/>
        </p:nvCxnSpPr>
        <p:spPr>
          <a:xfrm flipV="1">
            <a:off x="3190930" y="1382193"/>
            <a:ext cx="1774107" cy="636697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25"/>
          <p:cNvCxnSpPr/>
          <p:nvPr/>
        </p:nvCxnSpPr>
        <p:spPr>
          <a:xfrm flipV="1">
            <a:off x="3018281" y="3798094"/>
            <a:ext cx="2032914" cy="1007200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5"/>
          <p:cNvCxnSpPr/>
          <p:nvPr/>
        </p:nvCxnSpPr>
        <p:spPr>
          <a:xfrm flipV="1">
            <a:off x="4338390" y="3948027"/>
            <a:ext cx="851728" cy="887065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25"/>
          <p:cNvCxnSpPr/>
          <p:nvPr/>
        </p:nvCxnSpPr>
        <p:spPr>
          <a:xfrm>
            <a:off x="6115702" y="3929530"/>
            <a:ext cx="862263" cy="896768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25"/>
          <p:cNvCxnSpPr/>
          <p:nvPr/>
        </p:nvCxnSpPr>
        <p:spPr>
          <a:xfrm>
            <a:off x="6247803" y="3560414"/>
            <a:ext cx="3336315" cy="1282692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2185573" y="1660339"/>
            <a:ext cx="790800" cy="81090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1928371" y="2741963"/>
            <a:ext cx="1262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Group 12"/>
          <p:cNvGrpSpPr/>
          <p:nvPr/>
        </p:nvGrpSpPr>
        <p:grpSpPr>
          <a:xfrm>
            <a:off x="2608237" y="1826056"/>
            <a:ext cx="264409" cy="19283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112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椭圆 113"/>
          <p:cNvSpPr/>
          <p:nvPr/>
        </p:nvSpPr>
        <p:spPr>
          <a:xfrm>
            <a:off x="2029410" y="1617071"/>
            <a:ext cx="985286" cy="101033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Straight Connector 25"/>
          <p:cNvCxnSpPr/>
          <p:nvPr/>
        </p:nvCxnSpPr>
        <p:spPr>
          <a:xfrm flipH="1" flipV="1">
            <a:off x="5562328" y="2340175"/>
            <a:ext cx="2681" cy="438122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>
            <a:off x="10023297" y="3118630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9729955" y="4230174"/>
            <a:ext cx="1438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Crawl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8" name="Group 24"/>
          <p:cNvGrpSpPr/>
          <p:nvPr/>
        </p:nvGrpSpPr>
        <p:grpSpPr>
          <a:xfrm>
            <a:off x="10435894" y="3243749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119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椭圆 132"/>
          <p:cNvSpPr/>
          <p:nvPr/>
        </p:nvSpPr>
        <p:spPr>
          <a:xfrm>
            <a:off x="9867134" y="3075362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10023297" y="760539"/>
            <a:ext cx="790800" cy="81090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/>
          <p:cNvSpPr txBox="1"/>
          <p:nvPr/>
        </p:nvSpPr>
        <p:spPr>
          <a:xfrm>
            <a:off x="9877179" y="1801316"/>
            <a:ext cx="1671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ueue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7" name="Group 58"/>
          <p:cNvGrpSpPr/>
          <p:nvPr/>
        </p:nvGrpSpPr>
        <p:grpSpPr>
          <a:xfrm>
            <a:off x="10382351" y="876103"/>
            <a:ext cx="367356" cy="278240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138" name="Freeform 92"/>
            <p:cNvSpPr>
              <a:spLocks/>
            </p:cNvSpPr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3"/>
            <p:cNvSpPr>
              <a:spLocks/>
            </p:cNvSpPr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"/>
            <p:cNvSpPr>
              <a:spLocks/>
            </p:cNvSpPr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1" name="椭圆 140"/>
          <p:cNvSpPr/>
          <p:nvPr/>
        </p:nvSpPr>
        <p:spPr>
          <a:xfrm>
            <a:off x="9867135" y="717271"/>
            <a:ext cx="985286" cy="101033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Straight Connector 25"/>
          <p:cNvCxnSpPr/>
          <p:nvPr/>
        </p:nvCxnSpPr>
        <p:spPr>
          <a:xfrm>
            <a:off x="6224180" y="1182051"/>
            <a:ext cx="3494445" cy="5932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/>
          <p:cNvSpPr txBox="1"/>
          <p:nvPr/>
        </p:nvSpPr>
        <p:spPr>
          <a:xfrm>
            <a:off x="3764694" y="6067331"/>
            <a:ext cx="93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1779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56" grpId="0"/>
      <p:bldP spid="62" grpId="0"/>
      <p:bldP spid="68" grpId="0"/>
      <p:bldP spid="110" grpId="0"/>
      <p:bldP spid="117" grpId="0"/>
      <p:bldP spid="136" grpId="0"/>
      <p:bldP spid="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047824" y="3932068"/>
            <a:ext cx="790800" cy="81090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284922" y="2833324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38975" y="1236311"/>
            <a:ext cx="790800" cy="81090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-3464" y="587120"/>
            <a:ext cx="2932105" cy="520091"/>
            <a:chOff x="-12700" y="587118"/>
            <a:chExt cx="2932105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867561" y="600941"/>
              <a:ext cx="2051844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结构化实现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36809" y="5019388"/>
            <a:ext cx="1435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网站首页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32195" y="3944868"/>
            <a:ext cx="1080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93865" y="2299687"/>
            <a:ext cx="1671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5"/>
          <p:cNvGrpSpPr/>
          <p:nvPr/>
        </p:nvGrpSpPr>
        <p:grpSpPr>
          <a:xfrm>
            <a:off x="1448722" y="4046077"/>
            <a:ext cx="291517" cy="285414"/>
            <a:chOff x="4417791" y="3086470"/>
            <a:chExt cx="441754" cy="421788"/>
          </a:xfrm>
          <a:solidFill>
            <a:schemeClr val="bg1"/>
          </a:solidFill>
        </p:grpSpPr>
        <p:sp>
          <p:nvSpPr>
            <p:cNvPr id="20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6697519" y="2958443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58"/>
          <p:cNvGrpSpPr/>
          <p:nvPr/>
        </p:nvGrpSpPr>
        <p:grpSpPr>
          <a:xfrm>
            <a:off x="4098029" y="1351875"/>
            <a:ext cx="367356" cy="278240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6" name="Straight Connector 25"/>
          <p:cNvCxnSpPr/>
          <p:nvPr/>
        </p:nvCxnSpPr>
        <p:spPr>
          <a:xfrm flipV="1">
            <a:off x="1970802" y="1948413"/>
            <a:ext cx="1442713" cy="2063549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891661" y="3888800"/>
            <a:ext cx="985286" cy="101033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128759" y="2790056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3582813" y="1193043"/>
            <a:ext cx="985286" cy="101033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Straight Connector 25"/>
          <p:cNvCxnSpPr/>
          <p:nvPr/>
        </p:nvCxnSpPr>
        <p:spPr>
          <a:xfrm>
            <a:off x="4743911" y="1698208"/>
            <a:ext cx="1186526" cy="0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5"/>
          <p:cNvCxnSpPr/>
          <p:nvPr/>
        </p:nvCxnSpPr>
        <p:spPr>
          <a:xfrm flipV="1">
            <a:off x="4736754" y="3298712"/>
            <a:ext cx="1193683" cy="1"/>
          </a:xfrm>
          <a:prstGeom prst="line">
            <a:avLst/>
          </a:prstGeom>
          <a:ln w="38100" cap="rnd">
            <a:solidFill>
              <a:srgbClr val="F8D35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7787613" y="2824730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7734886" y="3936274"/>
            <a:ext cx="10324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Page4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Group 24"/>
          <p:cNvGrpSpPr/>
          <p:nvPr/>
        </p:nvGrpSpPr>
        <p:grpSpPr>
          <a:xfrm>
            <a:off x="8200210" y="2949849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70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4" name="椭圆 83"/>
          <p:cNvSpPr/>
          <p:nvPr/>
        </p:nvSpPr>
        <p:spPr>
          <a:xfrm>
            <a:off x="7631450" y="2781462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Down Arrow Callout 55"/>
          <p:cNvSpPr/>
          <p:nvPr/>
        </p:nvSpPr>
        <p:spPr>
          <a:xfrm>
            <a:off x="481089" y="1997255"/>
            <a:ext cx="1885418" cy="630672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</a:t>
            </a:r>
            <a:r>
              <a:rPr lang="zh-CN" altLang="en-US" dirty="0" smtClean="0"/>
              <a:t>入口</a:t>
            </a:r>
            <a:endParaRPr lang="en-US" dirty="0"/>
          </a:p>
        </p:txBody>
      </p:sp>
      <p:cxnSp>
        <p:nvCxnSpPr>
          <p:cNvPr id="106" name="Straight Connector 25"/>
          <p:cNvCxnSpPr/>
          <p:nvPr/>
        </p:nvCxnSpPr>
        <p:spPr>
          <a:xfrm flipV="1">
            <a:off x="1384304" y="2755146"/>
            <a:ext cx="20503" cy="938014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3758625" y="2857285"/>
            <a:ext cx="790800" cy="81090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3413515" y="3920661"/>
            <a:ext cx="1671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2" name="Group 58"/>
          <p:cNvGrpSpPr/>
          <p:nvPr/>
        </p:nvGrpSpPr>
        <p:grpSpPr>
          <a:xfrm>
            <a:off x="4117679" y="2972849"/>
            <a:ext cx="367356" cy="278240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113" name="Freeform 92"/>
            <p:cNvSpPr>
              <a:spLocks/>
            </p:cNvSpPr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3"/>
            <p:cNvSpPr>
              <a:spLocks/>
            </p:cNvSpPr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4"/>
            <p:cNvSpPr>
              <a:spLocks/>
            </p:cNvSpPr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6" name="椭圆 115"/>
          <p:cNvSpPr/>
          <p:nvPr/>
        </p:nvSpPr>
        <p:spPr>
          <a:xfrm>
            <a:off x="3602463" y="2814017"/>
            <a:ext cx="985286" cy="101033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3744465" y="4469347"/>
            <a:ext cx="790800" cy="81090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文本框 131"/>
          <p:cNvSpPr txBox="1"/>
          <p:nvPr/>
        </p:nvSpPr>
        <p:spPr>
          <a:xfrm>
            <a:off x="3399355" y="5532723"/>
            <a:ext cx="1671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Category3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Group 58"/>
          <p:cNvGrpSpPr/>
          <p:nvPr/>
        </p:nvGrpSpPr>
        <p:grpSpPr>
          <a:xfrm>
            <a:off x="4103519" y="4584911"/>
            <a:ext cx="367356" cy="278240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134" name="Freeform 92"/>
            <p:cNvSpPr>
              <a:spLocks/>
            </p:cNvSpPr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"/>
            <p:cNvSpPr>
              <a:spLocks/>
            </p:cNvSpPr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4"/>
            <p:cNvSpPr>
              <a:spLocks/>
            </p:cNvSpPr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椭圆 136"/>
          <p:cNvSpPr/>
          <p:nvPr/>
        </p:nvSpPr>
        <p:spPr>
          <a:xfrm>
            <a:off x="3588303" y="4426079"/>
            <a:ext cx="985286" cy="101033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Straight Connector 25"/>
          <p:cNvCxnSpPr/>
          <p:nvPr/>
        </p:nvCxnSpPr>
        <p:spPr>
          <a:xfrm flipV="1">
            <a:off x="2123202" y="3507965"/>
            <a:ext cx="1290313" cy="656397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25"/>
          <p:cNvCxnSpPr/>
          <p:nvPr/>
        </p:nvCxnSpPr>
        <p:spPr>
          <a:xfrm>
            <a:off x="2254755" y="4303815"/>
            <a:ext cx="1158760" cy="433058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/>
          <p:cNvSpPr/>
          <p:nvPr/>
        </p:nvSpPr>
        <p:spPr>
          <a:xfrm>
            <a:off x="6291606" y="1187181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文本框 254"/>
          <p:cNvSpPr txBox="1"/>
          <p:nvPr/>
        </p:nvSpPr>
        <p:spPr>
          <a:xfrm>
            <a:off x="6238879" y="2298725"/>
            <a:ext cx="10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Page1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6" name="Group 24"/>
          <p:cNvGrpSpPr/>
          <p:nvPr/>
        </p:nvGrpSpPr>
        <p:grpSpPr>
          <a:xfrm>
            <a:off x="6704203" y="1312300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257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1" name="椭圆 270"/>
          <p:cNvSpPr/>
          <p:nvPr/>
        </p:nvSpPr>
        <p:spPr>
          <a:xfrm>
            <a:off x="6135443" y="1143913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794297" y="1178587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文本框 272"/>
          <p:cNvSpPr txBox="1"/>
          <p:nvPr/>
        </p:nvSpPr>
        <p:spPr>
          <a:xfrm>
            <a:off x="7741570" y="2290131"/>
            <a:ext cx="1025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Page2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4" name="Group 24"/>
          <p:cNvGrpSpPr/>
          <p:nvPr/>
        </p:nvGrpSpPr>
        <p:grpSpPr>
          <a:xfrm>
            <a:off x="8206894" y="1303706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275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9" name="椭圆 288"/>
          <p:cNvSpPr/>
          <p:nvPr/>
        </p:nvSpPr>
        <p:spPr>
          <a:xfrm>
            <a:off x="7638134" y="1135319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6291606" y="4494418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文本框 308"/>
          <p:cNvSpPr txBox="1"/>
          <p:nvPr/>
        </p:nvSpPr>
        <p:spPr>
          <a:xfrm>
            <a:off x="6238879" y="5605962"/>
            <a:ext cx="107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Page5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0" name="Group 24"/>
          <p:cNvGrpSpPr/>
          <p:nvPr/>
        </p:nvGrpSpPr>
        <p:grpSpPr>
          <a:xfrm>
            <a:off x="6704203" y="4619537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311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5" name="椭圆 324"/>
          <p:cNvSpPr/>
          <p:nvPr/>
        </p:nvSpPr>
        <p:spPr>
          <a:xfrm>
            <a:off x="6135443" y="4451150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7794297" y="4485824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文本框 326"/>
          <p:cNvSpPr txBox="1"/>
          <p:nvPr/>
        </p:nvSpPr>
        <p:spPr>
          <a:xfrm>
            <a:off x="7741570" y="5597368"/>
            <a:ext cx="1025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Page6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8" name="Group 24"/>
          <p:cNvGrpSpPr/>
          <p:nvPr/>
        </p:nvGrpSpPr>
        <p:grpSpPr>
          <a:xfrm>
            <a:off x="8206894" y="4610943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329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3" name="椭圆 342"/>
          <p:cNvSpPr/>
          <p:nvPr/>
        </p:nvSpPr>
        <p:spPr>
          <a:xfrm>
            <a:off x="7638134" y="4442556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2" name="Straight Connector 25"/>
          <p:cNvCxnSpPr/>
          <p:nvPr/>
        </p:nvCxnSpPr>
        <p:spPr>
          <a:xfrm>
            <a:off x="4708560" y="4965269"/>
            <a:ext cx="1221877" cy="0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椭圆 363"/>
          <p:cNvSpPr/>
          <p:nvPr/>
        </p:nvSpPr>
        <p:spPr>
          <a:xfrm>
            <a:off x="10956642" y="2067227"/>
            <a:ext cx="790800" cy="81090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5" name="文本框 364"/>
          <p:cNvSpPr txBox="1"/>
          <p:nvPr/>
        </p:nvSpPr>
        <p:spPr>
          <a:xfrm>
            <a:off x="10604238" y="3083230"/>
            <a:ext cx="175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Newspaper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6" name="Group 12"/>
          <p:cNvGrpSpPr/>
          <p:nvPr/>
        </p:nvGrpSpPr>
        <p:grpSpPr>
          <a:xfrm>
            <a:off x="11379306" y="2232944"/>
            <a:ext cx="264409" cy="19283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367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9" name="椭圆 368"/>
          <p:cNvSpPr/>
          <p:nvPr/>
        </p:nvSpPr>
        <p:spPr>
          <a:xfrm>
            <a:off x="10800479" y="2023959"/>
            <a:ext cx="985286" cy="101033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10936992" y="3736428"/>
            <a:ext cx="790800" cy="81090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1" name="文本框 370"/>
          <p:cNvSpPr txBox="1"/>
          <p:nvPr/>
        </p:nvSpPr>
        <p:spPr>
          <a:xfrm>
            <a:off x="10619719" y="4762513"/>
            <a:ext cx="1536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snowNLP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2" name="Group 12"/>
          <p:cNvGrpSpPr/>
          <p:nvPr/>
        </p:nvGrpSpPr>
        <p:grpSpPr>
          <a:xfrm>
            <a:off x="11359656" y="3902145"/>
            <a:ext cx="264409" cy="19283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373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5" name="椭圆 374"/>
          <p:cNvSpPr/>
          <p:nvPr/>
        </p:nvSpPr>
        <p:spPr>
          <a:xfrm>
            <a:off x="10780829" y="3693160"/>
            <a:ext cx="985286" cy="101033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7" name="Straight Connector 25"/>
          <p:cNvCxnSpPr/>
          <p:nvPr/>
        </p:nvCxnSpPr>
        <p:spPr>
          <a:xfrm flipV="1">
            <a:off x="9719373" y="3434039"/>
            <a:ext cx="830967" cy="1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25"/>
          <p:cNvCxnSpPr/>
          <p:nvPr/>
        </p:nvCxnSpPr>
        <p:spPr>
          <a:xfrm flipH="1" flipV="1">
            <a:off x="9556087" y="1187181"/>
            <a:ext cx="83672" cy="4541590"/>
          </a:xfrm>
          <a:prstGeom prst="line">
            <a:avLst/>
          </a:prstGeom>
          <a:ln w="38100" cap="rnd">
            <a:solidFill>
              <a:srgbClr val="29B9A6"/>
            </a:solidFill>
            <a:round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0211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68" grpId="0"/>
      <p:bldP spid="103" grpId="0" animBg="1"/>
      <p:bldP spid="111" grpId="0"/>
      <p:bldP spid="132" grpId="0"/>
      <p:bldP spid="255" grpId="0"/>
      <p:bldP spid="273" grpId="0"/>
      <p:bldP spid="309" grpId="0"/>
      <p:bldP spid="327" grpId="0"/>
      <p:bldP spid="365" grpId="0"/>
      <p:bldP spid="3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786625" y="1914419"/>
            <a:ext cx="790800" cy="81090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75965" y="4648780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798442" y="1920804"/>
            <a:ext cx="790800" cy="81090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-3464" y="587120"/>
            <a:ext cx="2932108" cy="520091"/>
            <a:chOff x="-12700" y="587118"/>
            <a:chExt cx="2932108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867563" y="600941"/>
              <a:ext cx="2051845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博</a:t>
              </a:r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客新闻类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671467" y="2995490"/>
            <a:ext cx="98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024173" y="5760324"/>
            <a:ext cx="9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20328" y="2983794"/>
            <a:ext cx="101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子爬虫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Group 15"/>
          <p:cNvGrpSpPr/>
          <p:nvPr/>
        </p:nvGrpSpPr>
        <p:grpSpPr>
          <a:xfrm>
            <a:off x="4187523" y="2028428"/>
            <a:ext cx="291517" cy="285414"/>
            <a:chOff x="4417791" y="3086470"/>
            <a:chExt cx="441754" cy="421788"/>
          </a:xfrm>
          <a:solidFill>
            <a:schemeClr val="bg1"/>
          </a:solidFill>
        </p:grpSpPr>
        <p:sp>
          <p:nvSpPr>
            <p:cNvPr id="20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3588562" y="4773899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58"/>
          <p:cNvGrpSpPr/>
          <p:nvPr/>
        </p:nvGrpSpPr>
        <p:grpSpPr>
          <a:xfrm>
            <a:off x="7157496" y="2036368"/>
            <a:ext cx="367356" cy="278240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椭圆 50"/>
          <p:cNvSpPr/>
          <p:nvPr/>
        </p:nvSpPr>
        <p:spPr>
          <a:xfrm>
            <a:off x="3630462" y="1871151"/>
            <a:ext cx="985286" cy="101033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019802" y="4605512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642280" y="1877536"/>
            <a:ext cx="985286" cy="101033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6129527" y="4648780"/>
            <a:ext cx="790800" cy="81090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045694" y="5760324"/>
            <a:ext cx="983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分析类</a:t>
            </a:r>
          </a:p>
        </p:txBody>
      </p:sp>
      <p:grpSp>
        <p:nvGrpSpPr>
          <p:cNvPr id="63" name="Group 12"/>
          <p:cNvGrpSpPr/>
          <p:nvPr/>
        </p:nvGrpSpPr>
        <p:grpSpPr>
          <a:xfrm>
            <a:off x="6552191" y="4814497"/>
            <a:ext cx="264409" cy="19283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64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椭圆 65"/>
          <p:cNvSpPr/>
          <p:nvPr/>
        </p:nvSpPr>
        <p:spPr>
          <a:xfrm>
            <a:off x="5973364" y="4605512"/>
            <a:ext cx="985286" cy="101033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Straight Connector 25"/>
          <p:cNvCxnSpPr/>
          <p:nvPr/>
        </p:nvCxnSpPr>
        <p:spPr>
          <a:xfrm flipV="1">
            <a:off x="2627953" y="2001371"/>
            <a:ext cx="511" cy="300924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839265" y="1892007"/>
            <a:ext cx="790800" cy="81090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812468" y="2952437"/>
            <a:ext cx="784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grpSp>
        <p:nvGrpSpPr>
          <p:cNvPr id="111" name="Group 12"/>
          <p:cNvGrpSpPr/>
          <p:nvPr/>
        </p:nvGrpSpPr>
        <p:grpSpPr>
          <a:xfrm>
            <a:off x="1261929" y="2057724"/>
            <a:ext cx="264409" cy="19283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112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椭圆 113"/>
          <p:cNvSpPr/>
          <p:nvPr/>
        </p:nvSpPr>
        <p:spPr>
          <a:xfrm>
            <a:off x="683102" y="1848739"/>
            <a:ext cx="985286" cy="101033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9151587" y="4648780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>
            <a:off x="9156252" y="5760324"/>
            <a:ext cx="78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grpSp>
        <p:nvGrpSpPr>
          <p:cNvPr id="118" name="Group 24"/>
          <p:cNvGrpSpPr/>
          <p:nvPr/>
        </p:nvGrpSpPr>
        <p:grpSpPr>
          <a:xfrm>
            <a:off x="9564184" y="4773899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119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3" name="椭圆 132"/>
          <p:cNvSpPr/>
          <p:nvPr/>
        </p:nvSpPr>
        <p:spPr>
          <a:xfrm>
            <a:off x="8995424" y="4605512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Down Arrow Callout 55"/>
          <p:cNvSpPr/>
          <p:nvPr/>
        </p:nvSpPr>
        <p:spPr>
          <a:xfrm>
            <a:off x="1892962" y="1321558"/>
            <a:ext cx="1485908" cy="59412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待录入的</a:t>
            </a:r>
            <a:r>
              <a:rPr lang="en-US" altLang="zh-CN" dirty="0" smtClean="0"/>
              <a:t>URL</a:t>
            </a:r>
            <a:endParaRPr lang="en-US" dirty="0"/>
          </a:p>
        </p:txBody>
      </p:sp>
      <p:cxnSp>
        <p:nvCxnSpPr>
          <p:cNvPr id="145" name="Straight Connector 25"/>
          <p:cNvCxnSpPr/>
          <p:nvPr/>
        </p:nvCxnSpPr>
        <p:spPr>
          <a:xfrm flipV="1">
            <a:off x="5602331" y="1978269"/>
            <a:ext cx="511" cy="300924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Down Arrow Callout 55"/>
          <p:cNvSpPr/>
          <p:nvPr/>
        </p:nvSpPr>
        <p:spPr>
          <a:xfrm>
            <a:off x="4867340" y="1298456"/>
            <a:ext cx="1485908" cy="59412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</a:t>
            </a:r>
            <a:r>
              <a:rPr lang="zh-CN" altLang="en-US" dirty="0" smtClean="0"/>
              <a:t>整理分配</a:t>
            </a:r>
            <a:endParaRPr lang="en-US" dirty="0"/>
          </a:p>
        </p:txBody>
      </p:sp>
      <p:cxnSp>
        <p:nvCxnSpPr>
          <p:cNvPr id="147" name="Straight Connector 25"/>
          <p:cNvCxnSpPr/>
          <p:nvPr/>
        </p:nvCxnSpPr>
        <p:spPr>
          <a:xfrm flipV="1">
            <a:off x="1849001" y="2402616"/>
            <a:ext cx="1655665" cy="2397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25"/>
          <p:cNvCxnSpPr/>
          <p:nvPr/>
        </p:nvCxnSpPr>
        <p:spPr>
          <a:xfrm flipV="1">
            <a:off x="4801181" y="2364879"/>
            <a:ext cx="1655665" cy="2397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25"/>
          <p:cNvCxnSpPr/>
          <p:nvPr/>
        </p:nvCxnSpPr>
        <p:spPr>
          <a:xfrm>
            <a:off x="7709782" y="2758392"/>
            <a:ext cx="1321377" cy="184712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25"/>
          <p:cNvCxnSpPr/>
          <p:nvPr/>
        </p:nvCxnSpPr>
        <p:spPr>
          <a:xfrm flipH="1">
            <a:off x="7152684" y="5204570"/>
            <a:ext cx="1704675" cy="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25"/>
          <p:cNvCxnSpPr/>
          <p:nvPr/>
        </p:nvCxnSpPr>
        <p:spPr>
          <a:xfrm flipH="1">
            <a:off x="4123105" y="5204570"/>
            <a:ext cx="1704675" cy="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25"/>
          <p:cNvCxnSpPr/>
          <p:nvPr/>
        </p:nvCxnSpPr>
        <p:spPr>
          <a:xfrm flipV="1">
            <a:off x="5017212" y="4811212"/>
            <a:ext cx="511" cy="300924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Down Arrow Callout 55"/>
          <p:cNvSpPr/>
          <p:nvPr/>
        </p:nvSpPr>
        <p:spPr>
          <a:xfrm>
            <a:off x="4282221" y="4131399"/>
            <a:ext cx="1485908" cy="59412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自动提取正文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数据存储</a:t>
            </a:r>
            <a:endParaRPr lang="en-US" sz="1600" dirty="0"/>
          </a:p>
        </p:txBody>
      </p:sp>
      <p:cxnSp>
        <p:nvCxnSpPr>
          <p:cNvPr id="171" name="Straight Connector 25"/>
          <p:cNvCxnSpPr/>
          <p:nvPr/>
        </p:nvCxnSpPr>
        <p:spPr>
          <a:xfrm flipV="1">
            <a:off x="8032361" y="4787126"/>
            <a:ext cx="511" cy="300924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Down Arrow Callout 55"/>
          <p:cNvSpPr/>
          <p:nvPr/>
        </p:nvSpPr>
        <p:spPr>
          <a:xfrm>
            <a:off x="7297370" y="4107313"/>
            <a:ext cx="1485908" cy="59412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下载文章详情页</a:t>
            </a:r>
            <a:endParaRPr lang="en-US" sz="1400" dirty="0"/>
          </a:p>
        </p:txBody>
      </p:sp>
      <p:cxnSp>
        <p:nvCxnSpPr>
          <p:cNvPr id="175" name="Straight Connector 25"/>
          <p:cNvCxnSpPr/>
          <p:nvPr/>
        </p:nvCxnSpPr>
        <p:spPr>
          <a:xfrm flipV="1">
            <a:off x="8578696" y="2737537"/>
            <a:ext cx="887521" cy="793953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Down Arrow Callout 55"/>
          <p:cNvSpPr/>
          <p:nvPr/>
        </p:nvSpPr>
        <p:spPr>
          <a:xfrm>
            <a:off x="8730715" y="1920804"/>
            <a:ext cx="1684716" cy="73104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开启多线程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获取网站</a:t>
            </a:r>
            <a:r>
              <a:rPr lang="en-US" altLang="zh-CN" sz="1400" dirty="0" smtClean="0"/>
              <a:t>category</a:t>
            </a:r>
            <a:endParaRPr lang="en-US" altLang="zh-CN" sz="1400" dirty="0"/>
          </a:p>
          <a:p>
            <a:pPr algn="ctr"/>
            <a:r>
              <a:rPr lang="zh-CN" altLang="en-US" sz="1400" dirty="0" smtClean="0"/>
              <a:t>识别文章详情页</a:t>
            </a:r>
            <a:r>
              <a:rPr lang="en-US" altLang="zh-CN" sz="1400" dirty="0" err="1" smtClean="0"/>
              <a:t>url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45025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62" grpId="0"/>
      <p:bldP spid="110" grpId="0"/>
      <p:bldP spid="117" grpId="0"/>
      <p:bldP spid="134" grpId="0" animBg="1"/>
      <p:bldP spid="146" grpId="0" animBg="1"/>
      <p:bldP spid="168" grpId="0" animBg="1"/>
      <p:bldP spid="172" grpId="0" animBg="1"/>
      <p:bldP spid="1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786625" y="1914419"/>
            <a:ext cx="790800" cy="81090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876395" y="5126437"/>
            <a:ext cx="790800" cy="81090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798442" y="1920804"/>
            <a:ext cx="790800" cy="81090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-3464" y="587120"/>
            <a:ext cx="2932107" cy="520091"/>
            <a:chOff x="-12700" y="587118"/>
            <a:chExt cx="2932107" cy="520091"/>
          </a:xfrm>
        </p:grpSpPr>
        <p:sp>
          <p:nvSpPr>
            <p:cNvPr id="10" name="文本框 9"/>
            <p:cNvSpPr txBox="1"/>
            <p:nvPr/>
          </p:nvSpPr>
          <p:spPr>
            <a:xfrm>
              <a:off x="867563" y="600941"/>
              <a:ext cx="2051844" cy="492443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>
              <a:defPPr>
                <a:defRPr lang="zh-CN"/>
              </a:defPPr>
              <a:lvl1pPr marR="0" lvl="0" indent="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5400" b="1" baseline="0">
                  <a:solidFill>
                    <a:srgbClr val="F8D35E"/>
                  </a:solidFill>
                </a:defRPr>
              </a:lvl1pPr>
              <a:lvl2pPr indent="0">
                <a:buNone/>
                <a:defRPr sz="1200"/>
              </a:lvl2pPr>
              <a:lvl3pPr indent="0">
                <a:buNone/>
                <a:defRPr sz="1000"/>
              </a:lvl3pPr>
              <a:lvl4pPr indent="0">
                <a:buNone/>
                <a:defRPr sz="900"/>
              </a:lvl4pPr>
              <a:lvl5pPr indent="0">
                <a:buNone/>
                <a:defRPr sz="900"/>
              </a:lvl5pPr>
              <a:lvl6pPr indent="0">
                <a:buNone/>
                <a:defRPr sz="900"/>
              </a:lvl6pPr>
              <a:lvl7pPr indent="0">
                <a:buNone/>
                <a:defRPr sz="900"/>
              </a:lvl7pPr>
              <a:lvl8pPr indent="0">
                <a:buNone/>
                <a:defRPr sz="900"/>
              </a:lvl8pPr>
              <a:lvl9pPr indent="0">
                <a:buNone/>
                <a:defRPr sz="900"/>
              </a:lvl9pPr>
            </a:lstStyle>
            <a:p>
              <a:r>
                <a:rPr lang="zh-CN" altLang="en-US" sz="3200" b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电</a:t>
              </a:r>
              <a:r>
                <a:rPr lang="zh-CN" altLang="en-US" sz="32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商网站类</a:t>
              </a:r>
              <a:endParaRPr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2700" y="587118"/>
              <a:ext cx="393700" cy="520091"/>
            </a:xfrm>
            <a:prstGeom prst="rect">
              <a:avLst/>
            </a:prstGeom>
            <a:solidFill>
              <a:srgbClr val="29B9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3323465" y="2983794"/>
            <a:ext cx="169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24603" y="6237981"/>
            <a:ext cx="9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98442" y="3003430"/>
            <a:ext cx="804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</a:p>
        </p:txBody>
      </p:sp>
      <p:grpSp>
        <p:nvGrpSpPr>
          <p:cNvPr id="8" name="Group 15"/>
          <p:cNvGrpSpPr/>
          <p:nvPr/>
        </p:nvGrpSpPr>
        <p:grpSpPr>
          <a:xfrm>
            <a:off x="4187523" y="2028428"/>
            <a:ext cx="291517" cy="285414"/>
            <a:chOff x="4417791" y="3086470"/>
            <a:chExt cx="441754" cy="421788"/>
          </a:xfrm>
          <a:solidFill>
            <a:schemeClr val="bg1"/>
          </a:solidFill>
        </p:grpSpPr>
        <p:sp>
          <p:nvSpPr>
            <p:cNvPr id="20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7288992" y="5251556"/>
            <a:ext cx="276945" cy="274304"/>
            <a:chOff x="5099140" y="1309474"/>
            <a:chExt cx="439257" cy="424283"/>
          </a:xfrm>
          <a:solidFill>
            <a:schemeClr val="bg1"/>
          </a:solidFill>
        </p:grpSpPr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58"/>
          <p:cNvGrpSpPr/>
          <p:nvPr/>
        </p:nvGrpSpPr>
        <p:grpSpPr>
          <a:xfrm>
            <a:off x="7157496" y="2036368"/>
            <a:ext cx="367356" cy="278240"/>
            <a:chOff x="2563427" y="3717902"/>
            <a:chExt cx="439257" cy="324452"/>
          </a:xfrm>
          <a:solidFill>
            <a:schemeClr val="bg1"/>
          </a:solidFill>
        </p:grpSpPr>
        <p:sp>
          <p:nvSpPr>
            <p:cNvPr id="43" name="Freeform 92"/>
            <p:cNvSpPr>
              <a:spLocks/>
            </p:cNvSpPr>
            <p:nvPr/>
          </p:nvSpPr>
          <p:spPr bwMode="auto">
            <a:xfrm>
              <a:off x="2720660" y="3942523"/>
              <a:ext cx="127286" cy="99831"/>
            </a:xfrm>
            <a:custGeom>
              <a:avLst/>
              <a:gdLst>
                <a:gd name="T0" fmla="*/ 37 w 38"/>
                <a:gd name="T1" fmla="*/ 10 h 30"/>
                <a:gd name="T2" fmla="*/ 1 w 38"/>
                <a:gd name="T3" fmla="*/ 11 h 30"/>
                <a:gd name="T4" fmla="*/ 1 w 38"/>
                <a:gd name="T5" fmla="*/ 13 h 30"/>
                <a:gd name="T6" fmla="*/ 19 w 38"/>
                <a:gd name="T7" fmla="*/ 30 h 30"/>
                <a:gd name="T8" fmla="*/ 36 w 38"/>
                <a:gd name="T9" fmla="*/ 13 h 30"/>
                <a:gd name="T10" fmla="*/ 37 w 38"/>
                <a:gd name="T1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0">
                  <a:moveTo>
                    <a:pt x="37" y="10"/>
                  </a:moveTo>
                  <a:cubicBezTo>
                    <a:pt x="26" y="1"/>
                    <a:pt x="12" y="0"/>
                    <a:pt x="1" y="11"/>
                  </a:cubicBezTo>
                  <a:cubicBezTo>
                    <a:pt x="1" y="11"/>
                    <a:pt x="0" y="12"/>
                    <a:pt x="1" y="1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1"/>
                    <a:pt x="37" y="11"/>
                    <a:pt x="3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3"/>
            <p:cNvSpPr>
              <a:spLocks/>
            </p:cNvSpPr>
            <p:nvPr/>
          </p:nvSpPr>
          <p:spPr bwMode="auto">
            <a:xfrm>
              <a:off x="2638300" y="3830213"/>
              <a:ext cx="292007" cy="129781"/>
            </a:xfrm>
            <a:custGeom>
              <a:avLst/>
              <a:gdLst>
                <a:gd name="T0" fmla="*/ 87 w 88"/>
                <a:gd name="T1" fmla="*/ 23 h 39"/>
                <a:gd name="T2" fmla="*/ 0 w 88"/>
                <a:gd name="T3" fmla="*/ 24 h 39"/>
                <a:gd name="T4" fmla="*/ 0 w 88"/>
                <a:gd name="T5" fmla="*/ 26 h 39"/>
                <a:gd name="T6" fmla="*/ 13 w 88"/>
                <a:gd name="T7" fmla="*/ 38 h 39"/>
                <a:gd name="T8" fmla="*/ 15 w 88"/>
                <a:gd name="T9" fmla="*/ 38 h 39"/>
                <a:gd name="T10" fmla="*/ 73 w 88"/>
                <a:gd name="T11" fmla="*/ 38 h 39"/>
                <a:gd name="T12" fmla="*/ 75 w 88"/>
                <a:gd name="T13" fmla="*/ 38 h 39"/>
                <a:gd name="T14" fmla="*/ 88 w 88"/>
                <a:gd name="T15" fmla="*/ 26 h 39"/>
                <a:gd name="T16" fmla="*/ 88 w 88"/>
                <a:gd name="T17" fmla="*/ 26 h 39"/>
                <a:gd name="T18" fmla="*/ 88 w 88"/>
                <a:gd name="T19" fmla="*/ 24 h 39"/>
                <a:gd name="T20" fmla="*/ 87 w 88"/>
                <a:gd name="T21" fmla="*/ 2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" h="39">
                  <a:moveTo>
                    <a:pt x="87" y="23"/>
                  </a:moveTo>
                  <a:cubicBezTo>
                    <a:pt x="63" y="0"/>
                    <a:pt x="24" y="0"/>
                    <a:pt x="0" y="24"/>
                  </a:cubicBezTo>
                  <a:cubicBezTo>
                    <a:pt x="0" y="24"/>
                    <a:pt x="0" y="25"/>
                    <a:pt x="0" y="26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39"/>
                    <a:pt x="14" y="39"/>
                    <a:pt x="15" y="38"/>
                  </a:cubicBezTo>
                  <a:cubicBezTo>
                    <a:pt x="31" y="22"/>
                    <a:pt x="57" y="22"/>
                    <a:pt x="73" y="38"/>
                  </a:cubicBezTo>
                  <a:cubicBezTo>
                    <a:pt x="74" y="39"/>
                    <a:pt x="75" y="39"/>
                    <a:pt x="75" y="38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25"/>
                    <a:pt x="88" y="24"/>
                    <a:pt x="88" y="24"/>
                  </a:cubicBezTo>
                  <a:lnTo>
                    <a:pt x="8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4"/>
            <p:cNvSpPr>
              <a:spLocks/>
            </p:cNvSpPr>
            <p:nvPr/>
          </p:nvSpPr>
          <p:spPr bwMode="auto">
            <a:xfrm>
              <a:off x="2563427" y="3717902"/>
              <a:ext cx="439257" cy="169713"/>
            </a:xfrm>
            <a:custGeom>
              <a:avLst/>
              <a:gdLst>
                <a:gd name="T0" fmla="*/ 131 w 132"/>
                <a:gd name="T1" fmla="*/ 36 h 51"/>
                <a:gd name="T2" fmla="*/ 131 w 132"/>
                <a:gd name="T3" fmla="*/ 36 h 51"/>
                <a:gd name="T4" fmla="*/ 1 w 132"/>
                <a:gd name="T5" fmla="*/ 36 h 51"/>
                <a:gd name="T6" fmla="*/ 1 w 132"/>
                <a:gd name="T7" fmla="*/ 38 h 51"/>
                <a:gd name="T8" fmla="*/ 14 w 132"/>
                <a:gd name="T9" fmla="*/ 51 h 51"/>
                <a:gd name="T10" fmla="*/ 16 w 132"/>
                <a:gd name="T11" fmla="*/ 51 h 51"/>
                <a:gd name="T12" fmla="*/ 116 w 132"/>
                <a:gd name="T13" fmla="*/ 51 h 51"/>
                <a:gd name="T14" fmla="*/ 118 w 132"/>
                <a:gd name="T15" fmla="*/ 51 h 51"/>
                <a:gd name="T16" fmla="*/ 131 w 132"/>
                <a:gd name="T17" fmla="*/ 38 h 51"/>
                <a:gd name="T18" fmla="*/ 131 w 132"/>
                <a:gd name="T19" fmla="*/ 38 h 51"/>
                <a:gd name="T20" fmla="*/ 131 w 132"/>
                <a:gd name="T21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51">
                  <a:moveTo>
                    <a:pt x="131" y="36"/>
                  </a:moveTo>
                  <a:cubicBezTo>
                    <a:pt x="131" y="36"/>
                    <a:pt x="131" y="36"/>
                    <a:pt x="131" y="36"/>
                  </a:cubicBezTo>
                  <a:cubicBezTo>
                    <a:pt x="95" y="0"/>
                    <a:pt x="37" y="0"/>
                    <a:pt x="1" y="36"/>
                  </a:cubicBezTo>
                  <a:cubicBezTo>
                    <a:pt x="0" y="37"/>
                    <a:pt x="0" y="37"/>
                    <a:pt x="1" y="38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4" y="51"/>
                    <a:pt x="15" y="51"/>
                    <a:pt x="16" y="51"/>
                  </a:cubicBezTo>
                  <a:cubicBezTo>
                    <a:pt x="43" y="23"/>
                    <a:pt x="89" y="23"/>
                    <a:pt x="116" y="51"/>
                  </a:cubicBezTo>
                  <a:cubicBezTo>
                    <a:pt x="117" y="51"/>
                    <a:pt x="118" y="51"/>
                    <a:pt x="118" y="51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1" y="38"/>
                    <a:pt x="131" y="38"/>
                    <a:pt x="131" y="38"/>
                  </a:cubicBezTo>
                  <a:cubicBezTo>
                    <a:pt x="132" y="37"/>
                    <a:pt x="132" y="36"/>
                    <a:pt x="131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椭圆 50"/>
          <p:cNvSpPr/>
          <p:nvPr/>
        </p:nvSpPr>
        <p:spPr>
          <a:xfrm>
            <a:off x="3630462" y="1871151"/>
            <a:ext cx="985286" cy="1010330"/>
          </a:xfrm>
          <a:prstGeom prst="ellipse">
            <a:avLst/>
          </a:prstGeom>
          <a:noFill/>
          <a:ln w="57150">
            <a:solidFill>
              <a:srgbClr val="84C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720232" y="5083169"/>
            <a:ext cx="985286" cy="1010330"/>
          </a:xfrm>
          <a:prstGeom prst="ellipse">
            <a:avLst/>
          </a:prstGeom>
          <a:noFill/>
          <a:ln w="57150">
            <a:solidFill>
              <a:srgbClr val="F47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642280" y="1877536"/>
            <a:ext cx="985286" cy="1010330"/>
          </a:xfrm>
          <a:prstGeom prst="ellipse">
            <a:avLst/>
          </a:prstGeom>
          <a:noFill/>
          <a:ln w="57150">
            <a:solidFill>
              <a:srgbClr val="F8D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Straight Connector 25"/>
          <p:cNvCxnSpPr/>
          <p:nvPr/>
        </p:nvCxnSpPr>
        <p:spPr>
          <a:xfrm flipV="1">
            <a:off x="2627953" y="2001371"/>
            <a:ext cx="511" cy="300924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839265" y="1892007"/>
            <a:ext cx="790800" cy="81090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718157" y="2983794"/>
            <a:ext cx="950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Group 12"/>
          <p:cNvGrpSpPr/>
          <p:nvPr/>
        </p:nvGrpSpPr>
        <p:grpSpPr>
          <a:xfrm>
            <a:off x="1261929" y="2057724"/>
            <a:ext cx="264409" cy="192834"/>
            <a:chOff x="4362884" y="1304483"/>
            <a:chExt cx="466712" cy="331938"/>
          </a:xfrm>
          <a:solidFill>
            <a:schemeClr val="bg1"/>
          </a:solidFill>
        </p:grpSpPr>
        <p:sp>
          <p:nvSpPr>
            <p:cNvPr id="112" name="Freeform 32"/>
            <p:cNvSpPr>
              <a:spLocks/>
            </p:cNvSpPr>
            <p:nvPr/>
          </p:nvSpPr>
          <p:spPr bwMode="auto">
            <a:xfrm>
              <a:off x="4362884" y="1366877"/>
              <a:ext cx="466712" cy="269544"/>
            </a:xfrm>
            <a:custGeom>
              <a:avLst/>
              <a:gdLst>
                <a:gd name="T0" fmla="*/ 0 w 187"/>
                <a:gd name="T1" fmla="*/ 0 h 108"/>
                <a:gd name="T2" fmla="*/ 0 w 187"/>
                <a:gd name="T3" fmla="*/ 108 h 108"/>
                <a:gd name="T4" fmla="*/ 187 w 187"/>
                <a:gd name="T5" fmla="*/ 108 h 108"/>
                <a:gd name="T6" fmla="*/ 187 w 187"/>
                <a:gd name="T7" fmla="*/ 0 h 108"/>
                <a:gd name="T8" fmla="*/ 94 w 187"/>
                <a:gd name="T9" fmla="*/ 67 h 108"/>
                <a:gd name="T10" fmla="*/ 0 w 187"/>
                <a:gd name="T1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108">
                  <a:moveTo>
                    <a:pt x="0" y="0"/>
                  </a:moveTo>
                  <a:lnTo>
                    <a:pt x="0" y="108"/>
                  </a:lnTo>
                  <a:lnTo>
                    <a:pt x="187" y="108"/>
                  </a:lnTo>
                  <a:lnTo>
                    <a:pt x="187" y="0"/>
                  </a:lnTo>
                  <a:lnTo>
                    <a:pt x="94" y="6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3"/>
            <p:cNvSpPr>
              <a:spLocks/>
            </p:cNvSpPr>
            <p:nvPr/>
          </p:nvSpPr>
          <p:spPr bwMode="auto">
            <a:xfrm>
              <a:off x="4362884" y="1304483"/>
              <a:ext cx="466712" cy="192176"/>
            </a:xfrm>
            <a:custGeom>
              <a:avLst/>
              <a:gdLst>
                <a:gd name="T0" fmla="*/ 187 w 187"/>
                <a:gd name="T1" fmla="*/ 9 h 77"/>
                <a:gd name="T2" fmla="*/ 187 w 187"/>
                <a:gd name="T3" fmla="*/ 0 h 77"/>
                <a:gd name="T4" fmla="*/ 0 w 187"/>
                <a:gd name="T5" fmla="*/ 0 h 77"/>
                <a:gd name="T6" fmla="*/ 0 w 187"/>
                <a:gd name="T7" fmla="*/ 10 h 77"/>
                <a:gd name="T8" fmla="*/ 94 w 187"/>
                <a:gd name="T9" fmla="*/ 77 h 77"/>
                <a:gd name="T10" fmla="*/ 187 w 187"/>
                <a:gd name="T11" fmla="*/ 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77">
                  <a:moveTo>
                    <a:pt x="187" y="9"/>
                  </a:moveTo>
                  <a:lnTo>
                    <a:pt x="187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94" y="77"/>
                  </a:lnTo>
                  <a:lnTo>
                    <a:pt x="18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4" name="椭圆 113"/>
          <p:cNvSpPr/>
          <p:nvPr/>
        </p:nvSpPr>
        <p:spPr>
          <a:xfrm>
            <a:off x="683102" y="1848739"/>
            <a:ext cx="985286" cy="1010330"/>
          </a:xfrm>
          <a:prstGeom prst="ellipse">
            <a:avLst/>
          </a:prstGeom>
          <a:noFill/>
          <a:ln w="57150">
            <a:solidFill>
              <a:srgbClr val="29B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Down Arrow Callout 55"/>
          <p:cNvSpPr/>
          <p:nvPr/>
        </p:nvSpPr>
        <p:spPr>
          <a:xfrm>
            <a:off x="1892962" y="1321558"/>
            <a:ext cx="1485908" cy="59412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从主程序获取</a:t>
            </a:r>
            <a:r>
              <a:rPr lang="en-US" altLang="zh-CN" sz="1400" dirty="0" smtClean="0"/>
              <a:t>URL</a:t>
            </a:r>
            <a:r>
              <a:rPr lang="zh-CN" altLang="en-US" sz="1400" dirty="0" smtClean="0"/>
              <a:t>，存入电商类爬取队列</a:t>
            </a:r>
            <a:endParaRPr lang="en-US" sz="1400" dirty="0"/>
          </a:p>
        </p:txBody>
      </p:sp>
      <p:cxnSp>
        <p:nvCxnSpPr>
          <p:cNvPr id="145" name="Straight Connector 25"/>
          <p:cNvCxnSpPr/>
          <p:nvPr/>
        </p:nvCxnSpPr>
        <p:spPr>
          <a:xfrm flipV="1">
            <a:off x="5602331" y="1978269"/>
            <a:ext cx="511" cy="300924"/>
          </a:xfrm>
          <a:prstGeom prst="line">
            <a:avLst/>
          </a:prstGeom>
          <a:ln w="38100" cap="rnd">
            <a:solidFill>
              <a:srgbClr val="F4726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Down Arrow Callout 55"/>
          <p:cNvSpPr/>
          <p:nvPr/>
        </p:nvSpPr>
        <p:spPr>
          <a:xfrm>
            <a:off x="4867340" y="1298456"/>
            <a:ext cx="1485908" cy="59412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URL</a:t>
            </a:r>
            <a:r>
              <a:rPr lang="zh-CN" altLang="en-US" dirty="0" smtClean="0"/>
              <a:t>整理分配</a:t>
            </a:r>
            <a:endParaRPr lang="en-US" dirty="0"/>
          </a:p>
        </p:txBody>
      </p:sp>
      <p:cxnSp>
        <p:nvCxnSpPr>
          <p:cNvPr id="147" name="Straight Connector 25"/>
          <p:cNvCxnSpPr/>
          <p:nvPr/>
        </p:nvCxnSpPr>
        <p:spPr>
          <a:xfrm flipV="1">
            <a:off x="1849001" y="2402616"/>
            <a:ext cx="1655665" cy="2397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25"/>
          <p:cNvCxnSpPr/>
          <p:nvPr/>
        </p:nvCxnSpPr>
        <p:spPr>
          <a:xfrm flipV="1">
            <a:off x="4823759" y="2410035"/>
            <a:ext cx="1655665" cy="2397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25"/>
          <p:cNvCxnSpPr/>
          <p:nvPr/>
        </p:nvCxnSpPr>
        <p:spPr>
          <a:xfrm flipH="1">
            <a:off x="7712151" y="4638101"/>
            <a:ext cx="1604036" cy="723176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Down Arrow Callout 55"/>
          <p:cNvSpPr/>
          <p:nvPr/>
        </p:nvSpPr>
        <p:spPr>
          <a:xfrm>
            <a:off x="4435631" y="3953125"/>
            <a:ext cx="1485908" cy="59412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抓取本页评论</a:t>
            </a:r>
            <a:endParaRPr lang="en-US" sz="1400" dirty="0"/>
          </a:p>
        </p:txBody>
      </p:sp>
      <p:sp>
        <p:nvSpPr>
          <p:cNvPr id="172" name="Down Arrow Callout 55"/>
          <p:cNvSpPr/>
          <p:nvPr/>
        </p:nvSpPr>
        <p:spPr>
          <a:xfrm>
            <a:off x="6491418" y="3953125"/>
            <a:ext cx="1485908" cy="59412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抓取</a:t>
            </a:r>
            <a:r>
              <a:rPr lang="zh-CN" altLang="en-US" sz="1400" dirty="0" smtClean="0"/>
              <a:t>商品详情</a:t>
            </a:r>
            <a:endParaRPr lang="en-US" sz="1400" dirty="0"/>
          </a:p>
        </p:txBody>
      </p:sp>
      <p:cxnSp>
        <p:nvCxnSpPr>
          <p:cNvPr id="81" name="Straight Connector 25"/>
          <p:cNvCxnSpPr/>
          <p:nvPr/>
        </p:nvCxnSpPr>
        <p:spPr>
          <a:xfrm>
            <a:off x="9302044" y="2765778"/>
            <a:ext cx="14142" cy="1140888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5"/>
          <p:cNvCxnSpPr/>
          <p:nvPr/>
        </p:nvCxnSpPr>
        <p:spPr>
          <a:xfrm flipH="1">
            <a:off x="7189515" y="2754489"/>
            <a:ext cx="1909329" cy="1088997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25"/>
          <p:cNvCxnSpPr/>
          <p:nvPr/>
        </p:nvCxnSpPr>
        <p:spPr>
          <a:xfrm flipH="1">
            <a:off x="5973364" y="4251161"/>
            <a:ext cx="414403" cy="0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own Arrow Callout 55"/>
          <p:cNvSpPr/>
          <p:nvPr/>
        </p:nvSpPr>
        <p:spPr>
          <a:xfrm>
            <a:off x="8578696" y="3962905"/>
            <a:ext cx="1485908" cy="59412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抓取店铺详情</a:t>
            </a:r>
            <a:endParaRPr lang="en-US" sz="1400" dirty="0"/>
          </a:p>
        </p:txBody>
      </p:sp>
      <p:cxnSp>
        <p:nvCxnSpPr>
          <p:cNvPr id="97" name="Straight Connector 25"/>
          <p:cNvCxnSpPr/>
          <p:nvPr/>
        </p:nvCxnSpPr>
        <p:spPr>
          <a:xfrm>
            <a:off x="7177973" y="4650918"/>
            <a:ext cx="7215" cy="348771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25"/>
          <p:cNvCxnSpPr/>
          <p:nvPr/>
        </p:nvCxnSpPr>
        <p:spPr>
          <a:xfrm>
            <a:off x="5167783" y="4652623"/>
            <a:ext cx="1510996" cy="737698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own Arrow Callout 55"/>
          <p:cNvSpPr/>
          <p:nvPr/>
        </p:nvSpPr>
        <p:spPr>
          <a:xfrm>
            <a:off x="8505318" y="2094594"/>
            <a:ext cx="1485908" cy="594127"/>
          </a:xfrm>
          <a:prstGeom prst="downArrowCallout">
            <a:avLst>
              <a:gd name="adj1" fmla="val 25000"/>
              <a:gd name="adj2" fmla="val 6698"/>
              <a:gd name="adj3" fmla="val 4369"/>
              <a:gd name="adj4" fmla="val 97480"/>
            </a:avLst>
          </a:prstGeom>
          <a:solidFill>
            <a:srgbClr val="F4726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店</a:t>
            </a:r>
            <a:r>
              <a:rPr lang="zh-CN" altLang="en-US" sz="1400" dirty="0" smtClean="0"/>
              <a:t>铺、宝贝搜索页面</a:t>
            </a:r>
            <a:endParaRPr lang="en-US" sz="1400" dirty="0"/>
          </a:p>
        </p:txBody>
      </p:sp>
      <p:cxnSp>
        <p:nvCxnSpPr>
          <p:cNvPr id="62" name="Straight Connector 25"/>
          <p:cNvCxnSpPr/>
          <p:nvPr/>
        </p:nvCxnSpPr>
        <p:spPr>
          <a:xfrm>
            <a:off x="7820959" y="2394496"/>
            <a:ext cx="589263" cy="10037"/>
          </a:xfrm>
          <a:prstGeom prst="line">
            <a:avLst/>
          </a:prstGeom>
          <a:ln w="38100" cap="rnd">
            <a:solidFill>
              <a:srgbClr val="29B9A6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1209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10" grpId="0"/>
      <p:bldP spid="134" grpId="0" animBg="1"/>
      <p:bldP spid="146" grpId="0" animBg="1"/>
      <p:bldP spid="168" grpId="0" animBg="1"/>
      <p:bldP spid="172" grpId="0" animBg="1"/>
      <p:bldP spid="91" grpId="0" animBg="1"/>
      <p:bldP spid="59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957</Words>
  <Application>Microsoft Office PowerPoint</Application>
  <PresentationFormat>自定义</PresentationFormat>
  <Paragraphs>175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Administrator</cp:lastModifiedBy>
  <cp:revision>667</cp:revision>
  <dcterms:created xsi:type="dcterms:W3CDTF">2015-03-19T06:14:36Z</dcterms:created>
  <dcterms:modified xsi:type="dcterms:W3CDTF">2017-08-01T05:00:49Z</dcterms:modified>
</cp:coreProperties>
</file>