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06"/>
  </p:notesMasterIdLst>
  <p:handoutMasterIdLst>
    <p:handoutMasterId r:id="rId10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70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6" Type="http://schemas.openxmlformats.org/officeDocument/2006/relationships/slide" Target="slides/slide30.xml"/><Relationship Id="rId21" Type="http://schemas.openxmlformats.org/officeDocument/2006/relationships/slide" Target="slides/slide25.xml"/><Relationship Id="rId42" Type="http://schemas.openxmlformats.org/officeDocument/2006/relationships/slide" Target="slides/slide56.xml"/><Relationship Id="rId47" Type="http://schemas.openxmlformats.org/officeDocument/2006/relationships/slide" Target="slides/slide65.xml"/><Relationship Id="rId63" Type="http://schemas.openxmlformats.org/officeDocument/2006/relationships/slide" Target="slides/slide83.xml"/><Relationship Id="rId68" Type="http://schemas.openxmlformats.org/officeDocument/2006/relationships/slide" Target="slides/slide88.xml"/><Relationship Id="rId16" Type="http://schemas.openxmlformats.org/officeDocument/2006/relationships/slide" Target="slides/slide17.xml"/><Relationship Id="rId11" Type="http://schemas.openxmlformats.org/officeDocument/2006/relationships/slide" Target="slides/slide11.xml"/><Relationship Id="rId32" Type="http://schemas.openxmlformats.org/officeDocument/2006/relationships/slide" Target="slides/slide38.xml"/><Relationship Id="rId37" Type="http://schemas.openxmlformats.org/officeDocument/2006/relationships/slide" Target="slides/slide47.xml"/><Relationship Id="rId53" Type="http://schemas.openxmlformats.org/officeDocument/2006/relationships/slide" Target="slides/slide73.xml"/><Relationship Id="rId58" Type="http://schemas.openxmlformats.org/officeDocument/2006/relationships/slide" Target="slides/slide78.xml"/><Relationship Id="rId74" Type="http://schemas.openxmlformats.org/officeDocument/2006/relationships/slide" Target="slides/slide95.xml"/><Relationship Id="rId79" Type="http://schemas.openxmlformats.org/officeDocument/2006/relationships/slide" Target="slides/slide100.xml"/><Relationship Id="rId5" Type="http://schemas.openxmlformats.org/officeDocument/2006/relationships/slide" Target="slides/slide5.xml"/><Relationship Id="rId61" Type="http://schemas.openxmlformats.org/officeDocument/2006/relationships/slide" Target="slides/slide81.xml"/><Relationship Id="rId82" Type="http://schemas.openxmlformats.org/officeDocument/2006/relationships/slide" Target="slides/slide103.xml"/><Relationship Id="rId19" Type="http://schemas.openxmlformats.org/officeDocument/2006/relationships/slide" Target="slides/slide23.xml"/><Relationship Id="rId14" Type="http://schemas.openxmlformats.org/officeDocument/2006/relationships/slide" Target="slides/slide14.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3.xml"/><Relationship Id="rId43" Type="http://schemas.openxmlformats.org/officeDocument/2006/relationships/slide" Target="slides/slide58.xml"/><Relationship Id="rId48" Type="http://schemas.openxmlformats.org/officeDocument/2006/relationships/slide" Target="slides/slide66.xml"/><Relationship Id="rId56" Type="http://schemas.openxmlformats.org/officeDocument/2006/relationships/slide" Target="slides/slide76.xml"/><Relationship Id="rId64" Type="http://schemas.openxmlformats.org/officeDocument/2006/relationships/slide" Target="slides/slide84.xml"/><Relationship Id="rId69" Type="http://schemas.openxmlformats.org/officeDocument/2006/relationships/slide" Target="slides/slide89.xml"/><Relationship Id="rId77" Type="http://schemas.openxmlformats.org/officeDocument/2006/relationships/slide" Target="slides/slide98.xml"/><Relationship Id="rId8" Type="http://schemas.openxmlformats.org/officeDocument/2006/relationships/slide" Target="slides/slide8.xml"/><Relationship Id="rId51" Type="http://schemas.openxmlformats.org/officeDocument/2006/relationships/slide" Target="slides/slide69.xml"/><Relationship Id="rId72" Type="http://schemas.openxmlformats.org/officeDocument/2006/relationships/slide" Target="slides/slide92.xml"/><Relationship Id="rId80" Type="http://schemas.openxmlformats.org/officeDocument/2006/relationships/slide" Target="slides/slide10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9.xml"/><Relationship Id="rId38" Type="http://schemas.openxmlformats.org/officeDocument/2006/relationships/slide" Target="slides/slide49.xml"/><Relationship Id="rId46" Type="http://schemas.openxmlformats.org/officeDocument/2006/relationships/slide" Target="slides/slide64.xml"/><Relationship Id="rId59" Type="http://schemas.openxmlformats.org/officeDocument/2006/relationships/slide" Target="slides/slide79.xml"/><Relationship Id="rId67" Type="http://schemas.openxmlformats.org/officeDocument/2006/relationships/slide" Target="slides/slide87.xml"/><Relationship Id="rId20" Type="http://schemas.openxmlformats.org/officeDocument/2006/relationships/slide" Target="slides/slide24.xml"/><Relationship Id="rId41" Type="http://schemas.openxmlformats.org/officeDocument/2006/relationships/slide" Target="slides/slide55.xml"/><Relationship Id="rId54" Type="http://schemas.openxmlformats.org/officeDocument/2006/relationships/slide" Target="slides/slide74.xml"/><Relationship Id="rId62" Type="http://schemas.openxmlformats.org/officeDocument/2006/relationships/slide" Target="slides/slide82.xml"/><Relationship Id="rId70" Type="http://schemas.openxmlformats.org/officeDocument/2006/relationships/slide" Target="slides/slide90.xml"/><Relationship Id="rId75" Type="http://schemas.openxmlformats.org/officeDocument/2006/relationships/slide" Target="slides/slide9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6.xml"/><Relationship Id="rId49" Type="http://schemas.openxmlformats.org/officeDocument/2006/relationships/slide" Target="slides/slide67.xml"/><Relationship Id="rId57" Type="http://schemas.openxmlformats.org/officeDocument/2006/relationships/slide" Target="slides/slide77.xml"/><Relationship Id="rId10" Type="http://schemas.openxmlformats.org/officeDocument/2006/relationships/slide" Target="slides/slide10.xml"/><Relationship Id="rId31" Type="http://schemas.openxmlformats.org/officeDocument/2006/relationships/slide" Target="slides/slide37.xml"/><Relationship Id="rId44" Type="http://schemas.openxmlformats.org/officeDocument/2006/relationships/slide" Target="slides/slide59.xml"/><Relationship Id="rId52" Type="http://schemas.openxmlformats.org/officeDocument/2006/relationships/slide" Target="slides/slide71.xml"/><Relationship Id="rId60" Type="http://schemas.openxmlformats.org/officeDocument/2006/relationships/slide" Target="slides/slide80.xml"/><Relationship Id="rId65" Type="http://schemas.openxmlformats.org/officeDocument/2006/relationships/slide" Target="slides/slide85.xml"/><Relationship Id="rId73" Type="http://schemas.openxmlformats.org/officeDocument/2006/relationships/slide" Target="slides/slide94.xml"/><Relationship Id="rId78" Type="http://schemas.openxmlformats.org/officeDocument/2006/relationships/slide" Target="slides/slide99.xml"/><Relationship Id="rId81" Type="http://schemas.openxmlformats.org/officeDocument/2006/relationships/slide" Target="slides/slide102.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22.xml"/><Relationship Id="rId39" Type="http://schemas.openxmlformats.org/officeDocument/2006/relationships/slide" Target="slides/slide50.xml"/><Relationship Id="rId34" Type="http://schemas.openxmlformats.org/officeDocument/2006/relationships/slide" Target="slides/slide41.xml"/><Relationship Id="rId50" Type="http://schemas.openxmlformats.org/officeDocument/2006/relationships/slide" Target="slides/slide68.xml"/><Relationship Id="rId55" Type="http://schemas.openxmlformats.org/officeDocument/2006/relationships/slide" Target="slides/slide75.xml"/><Relationship Id="rId76" Type="http://schemas.openxmlformats.org/officeDocument/2006/relationships/slide" Target="slides/slide97.xml"/><Relationship Id="rId7" Type="http://schemas.openxmlformats.org/officeDocument/2006/relationships/slide" Target="slides/slide7.xml"/><Relationship Id="rId71" Type="http://schemas.openxmlformats.org/officeDocument/2006/relationships/slide" Target="slides/slide91.xml"/><Relationship Id="rId2" Type="http://schemas.openxmlformats.org/officeDocument/2006/relationships/slide" Target="slides/slide2.xml"/><Relationship Id="rId29" Type="http://schemas.openxmlformats.org/officeDocument/2006/relationships/slide" Target="slides/slide33.xml"/><Relationship Id="rId24" Type="http://schemas.openxmlformats.org/officeDocument/2006/relationships/slide" Target="slides/slide28.xml"/><Relationship Id="rId40" Type="http://schemas.openxmlformats.org/officeDocument/2006/relationships/slide" Target="slides/slide53.xml"/><Relationship Id="rId45" Type="http://schemas.openxmlformats.org/officeDocument/2006/relationships/slide" Target="slides/slide63.xml"/><Relationship Id="rId66"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2018-04-23</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5536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727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smtClean="0"/>
              <a:t>第</a:t>
            </a:r>
            <a:r>
              <a:rPr lang="en-US" altLang="zh-CN" sz="4400" dirty="0" smtClean="0"/>
              <a:t>11</a:t>
            </a:r>
            <a:r>
              <a:rPr lang="zh-CN" altLang="en-US" sz="4400" dirty="0" smtClean="0"/>
              <a:t>章  系统详细设计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11.2 </a:t>
            </a:r>
            <a:r>
              <a:rPr lang="zh-CN" altLang="en-US" smtClean="0"/>
              <a:t>输入设计</a:t>
            </a:r>
          </a:p>
        </p:txBody>
      </p:sp>
      <p:sp>
        <p:nvSpPr>
          <p:cNvPr id="12291" name="Rectangle 3"/>
          <p:cNvSpPr>
            <a:spLocks noGrp="1" noChangeArrowheads="1"/>
          </p:cNvSpPr>
          <p:nvPr>
            <p:ph type="body" idx="1"/>
          </p:nvPr>
        </p:nvSpPr>
        <p:spPr/>
        <p:txBody>
          <a:bodyPr/>
          <a:lstStyle/>
          <a:p>
            <a:pPr eaLnBrk="1" hangingPunct="1"/>
            <a:r>
              <a:rPr lang="zh-CN" altLang="en-US" smtClean="0"/>
              <a:t>外部产生的数据如何输入到系统中</a:t>
            </a:r>
          </a:p>
        </p:txBody>
      </p:sp>
      <p:grpSp>
        <p:nvGrpSpPr>
          <p:cNvPr id="12292" name="Group 4"/>
          <p:cNvGrpSpPr>
            <a:grpSpLocks/>
          </p:cNvGrpSpPr>
          <p:nvPr/>
        </p:nvGrpSpPr>
        <p:grpSpPr bwMode="auto">
          <a:xfrm>
            <a:off x="3132138" y="2349500"/>
            <a:ext cx="936625" cy="790575"/>
            <a:chOff x="3878" y="2025"/>
            <a:chExt cx="590" cy="498"/>
          </a:xfrm>
        </p:grpSpPr>
        <p:sp>
          <p:nvSpPr>
            <p:cNvPr id="12305" name="Rectangle 5"/>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经理</a:t>
              </a:r>
            </a:p>
          </p:txBody>
        </p:sp>
        <p:sp>
          <p:nvSpPr>
            <p:cNvPr id="12306" name="Freeform 6"/>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3" name="Group 7"/>
          <p:cNvGrpSpPr>
            <a:grpSpLocks/>
          </p:cNvGrpSpPr>
          <p:nvPr/>
        </p:nvGrpSpPr>
        <p:grpSpPr bwMode="auto">
          <a:xfrm>
            <a:off x="3132138" y="3357563"/>
            <a:ext cx="936625" cy="790575"/>
            <a:chOff x="3878" y="2025"/>
            <a:chExt cx="590" cy="498"/>
          </a:xfrm>
        </p:grpSpPr>
        <p:sp>
          <p:nvSpPr>
            <p:cNvPr id="12303" name="Rectangle 8"/>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顾客</a:t>
              </a:r>
            </a:p>
          </p:txBody>
        </p:sp>
        <p:sp>
          <p:nvSpPr>
            <p:cNvPr id="12304" name="Freeform 9"/>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4" name="Group 10"/>
          <p:cNvGrpSpPr>
            <a:grpSpLocks/>
          </p:cNvGrpSpPr>
          <p:nvPr/>
        </p:nvGrpSpPr>
        <p:grpSpPr bwMode="auto">
          <a:xfrm>
            <a:off x="3132138" y="4437063"/>
            <a:ext cx="936625" cy="790575"/>
            <a:chOff x="3878" y="2025"/>
            <a:chExt cx="590" cy="498"/>
          </a:xfrm>
        </p:grpSpPr>
        <p:sp>
          <p:nvSpPr>
            <p:cNvPr id="12301" name="Rectangle 11"/>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省招办</a:t>
              </a:r>
            </a:p>
          </p:txBody>
        </p:sp>
        <p:sp>
          <p:nvSpPr>
            <p:cNvPr id="12302" name="Freeform 12"/>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5" name="Line 13"/>
          <p:cNvSpPr>
            <a:spLocks noChangeShapeType="1"/>
          </p:cNvSpPr>
          <p:nvPr/>
        </p:nvSpPr>
        <p:spPr bwMode="auto">
          <a:xfrm>
            <a:off x="4068763" y="2852738"/>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Text Box 14"/>
          <p:cNvSpPr txBox="1">
            <a:spLocks noChangeArrowheads="1"/>
          </p:cNvSpPr>
          <p:nvPr/>
        </p:nvSpPr>
        <p:spPr bwMode="auto">
          <a:xfrm>
            <a:off x="4284663" y="249237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贷款审批意见</a:t>
            </a:r>
          </a:p>
        </p:txBody>
      </p:sp>
      <p:sp>
        <p:nvSpPr>
          <p:cNvPr id="12297" name="Line 15"/>
          <p:cNvSpPr>
            <a:spLocks noChangeShapeType="1"/>
          </p:cNvSpPr>
          <p:nvPr/>
        </p:nvSpPr>
        <p:spPr bwMode="auto">
          <a:xfrm>
            <a:off x="4068763" y="386080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16"/>
          <p:cNvSpPr txBox="1">
            <a:spLocks noChangeArrowheads="1"/>
          </p:cNvSpPr>
          <p:nvPr/>
        </p:nvSpPr>
        <p:spPr bwMode="auto">
          <a:xfrm>
            <a:off x="4356100" y="3500438"/>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订单</a:t>
            </a:r>
          </a:p>
        </p:txBody>
      </p:sp>
      <p:sp>
        <p:nvSpPr>
          <p:cNvPr id="12299" name="Line 17"/>
          <p:cNvSpPr>
            <a:spLocks noChangeShapeType="1"/>
          </p:cNvSpPr>
          <p:nvPr/>
        </p:nvSpPr>
        <p:spPr bwMode="auto">
          <a:xfrm>
            <a:off x="4068763" y="4941888"/>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Text Box 18"/>
          <p:cNvSpPr txBox="1">
            <a:spLocks noChangeArrowheads="1"/>
          </p:cNvSpPr>
          <p:nvPr/>
        </p:nvSpPr>
        <p:spPr bwMode="auto">
          <a:xfrm>
            <a:off x="4356100" y="4581525"/>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新生档案</a:t>
            </a:r>
          </a:p>
        </p:txBody>
      </p:sp>
    </p:spTree>
    <p:extLst>
      <p:ext uri="{BB962C8B-B14F-4D97-AF65-F5344CB8AC3E}">
        <p14:creationId xmlns:p14="http://schemas.microsoft.com/office/powerpoint/2010/main" val="19852634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有关国家标准</a:t>
            </a:r>
          </a:p>
        </p:txBody>
      </p:sp>
      <p:sp>
        <p:nvSpPr>
          <p:cNvPr id="104451" name="Rectangle 3"/>
          <p:cNvSpPr>
            <a:spLocks noGrp="1" noChangeArrowheads="1"/>
          </p:cNvSpPr>
          <p:nvPr>
            <p:ph type="body" idx="1"/>
          </p:nvPr>
        </p:nvSpPr>
        <p:spPr>
          <a:xfrm>
            <a:off x="611559" y="1772816"/>
            <a:ext cx="8064897" cy="4896272"/>
          </a:xfrm>
        </p:spPr>
        <p:txBody>
          <a:bodyPr>
            <a:normAutofit lnSpcReduction="10000"/>
          </a:bodyPr>
          <a:lstStyle/>
          <a:p>
            <a:pPr eaLnBrk="1" hangingPunct="1">
              <a:lnSpc>
                <a:spcPct val="90000"/>
              </a:lnSpc>
            </a:pPr>
            <a:r>
              <a:rPr lang="en-US" altLang="zh-CN" dirty="0" smtClean="0"/>
              <a:t>GB 2261-1980 </a:t>
            </a:r>
            <a:r>
              <a:rPr lang="zh-CN" altLang="en-US" dirty="0" smtClean="0"/>
              <a:t>人的性别代码</a:t>
            </a:r>
          </a:p>
          <a:p>
            <a:pPr eaLnBrk="1" hangingPunct="1">
              <a:lnSpc>
                <a:spcPct val="90000"/>
              </a:lnSpc>
            </a:pPr>
            <a:r>
              <a:rPr lang="en-US" altLang="zh-CN" dirty="0" smtClean="0"/>
              <a:t>GB/T 2659-2000 </a:t>
            </a:r>
            <a:r>
              <a:rPr lang="zh-CN" altLang="en-US" dirty="0" smtClean="0"/>
              <a:t>（</a:t>
            </a:r>
            <a:r>
              <a:rPr lang="en-US" altLang="zh-CN" dirty="0" smtClean="0"/>
              <a:t>ISO3166</a:t>
            </a:r>
            <a:r>
              <a:rPr lang="zh-CN" altLang="en-US" dirty="0" smtClean="0"/>
              <a:t>） 世界各国和地区名称代码</a:t>
            </a:r>
          </a:p>
          <a:p>
            <a:pPr eaLnBrk="1" hangingPunct="1">
              <a:lnSpc>
                <a:spcPct val="90000"/>
              </a:lnSpc>
            </a:pPr>
            <a:r>
              <a:rPr lang="en-US" altLang="zh-CN" dirty="0" smtClean="0"/>
              <a:t>GB 3304-1991 </a:t>
            </a:r>
            <a:r>
              <a:rPr lang="zh-CN" altLang="en-US" dirty="0" smtClean="0"/>
              <a:t>中国各民族名称的罗马字母拼写法和代码</a:t>
            </a:r>
          </a:p>
          <a:p>
            <a:pPr eaLnBrk="1" hangingPunct="1">
              <a:lnSpc>
                <a:spcPct val="90000"/>
              </a:lnSpc>
            </a:pPr>
            <a:r>
              <a:rPr lang="en-US" altLang="zh-CN" dirty="0" smtClean="0"/>
              <a:t>GB 4762-1984 </a:t>
            </a:r>
            <a:r>
              <a:rPr lang="zh-CN" altLang="en-US" dirty="0" smtClean="0"/>
              <a:t>政治面貌代码</a:t>
            </a:r>
          </a:p>
          <a:p>
            <a:pPr eaLnBrk="1" hangingPunct="1">
              <a:lnSpc>
                <a:spcPct val="90000"/>
              </a:lnSpc>
            </a:pPr>
            <a:r>
              <a:rPr lang="en-US" altLang="zh-CN" dirty="0" smtClean="0"/>
              <a:t>GB 4880-1991</a:t>
            </a:r>
            <a:r>
              <a:rPr lang="zh-CN" altLang="en-US" dirty="0" smtClean="0"/>
              <a:t>（</a:t>
            </a:r>
            <a:r>
              <a:rPr lang="en-US" altLang="zh-CN" dirty="0" smtClean="0"/>
              <a:t>ISO</a:t>
            </a:r>
            <a:r>
              <a:rPr lang="zh-CN" altLang="en-US" dirty="0" smtClean="0"/>
              <a:t>－</a:t>
            </a:r>
            <a:r>
              <a:rPr lang="en-US" altLang="zh-CN" dirty="0" smtClean="0"/>
              <a:t>639</a:t>
            </a:r>
            <a:r>
              <a:rPr lang="zh-CN" altLang="en-US" dirty="0" smtClean="0"/>
              <a:t>）语种名称代码</a:t>
            </a:r>
          </a:p>
          <a:p>
            <a:pPr eaLnBrk="1" hangingPunct="1">
              <a:lnSpc>
                <a:spcPct val="90000"/>
              </a:lnSpc>
            </a:pPr>
            <a:r>
              <a:rPr lang="en-US" altLang="zh-CN" dirty="0" smtClean="0"/>
              <a:t>GB/T</a:t>
            </a:r>
            <a:r>
              <a:rPr lang="en-US" altLang="zh-CN" dirty="0" smtClean="0">
                <a:latin typeface="华文中宋" panose="02010600040101010101" pitchFamily="2" charset="-122"/>
              </a:rPr>
              <a:t> </a:t>
            </a:r>
            <a:r>
              <a:rPr lang="en-US" altLang="zh-CN" dirty="0" smtClean="0"/>
              <a:t>4754-2002</a:t>
            </a:r>
            <a:r>
              <a:rPr lang="zh-CN" altLang="en-US" dirty="0" smtClean="0"/>
              <a:t>国民经济行业分类与代码</a:t>
            </a:r>
          </a:p>
          <a:p>
            <a:pPr eaLnBrk="1" hangingPunct="1">
              <a:lnSpc>
                <a:spcPct val="90000"/>
              </a:lnSpc>
            </a:pPr>
            <a:r>
              <a:rPr lang="en-US" altLang="zh-CN" dirty="0" smtClean="0"/>
              <a:t>GB/T 16835-1997 </a:t>
            </a:r>
            <a:r>
              <a:rPr lang="zh-CN" altLang="en-US" dirty="0" smtClean="0"/>
              <a:t>高等学校本科、专科专业名称代码</a:t>
            </a:r>
          </a:p>
        </p:txBody>
      </p:sp>
    </p:spTree>
    <p:extLst>
      <p:ext uri="{BB962C8B-B14F-4D97-AF65-F5344CB8AC3E}">
        <p14:creationId xmlns:p14="http://schemas.microsoft.com/office/powerpoint/2010/main" val="29929307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smtClean="0"/>
              <a:t>11.7 </a:t>
            </a:r>
            <a:r>
              <a:rPr lang="zh-CN" altLang="en-US" smtClean="0"/>
              <a:t>网络和计算机系统设计</a:t>
            </a:r>
          </a:p>
        </p:txBody>
      </p:sp>
      <p:sp>
        <p:nvSpPr>
          <p:cNvPr id="105475" name="Rectangle 3"/>
          <p:cNvSpPr>
            <a:spLocks noGrp="1" noChangeArrowheads="1"/>
          </p:cNvSpPr>
          <p:nvPr>
            <p:ph type="body" idx="1"/>
          </p:nvPr>
        </p:nvSpPr>
        <p:spPr>
          <a:xfrm>
            <a:off x="899592" y="1763667"/>
            <a:ext cx="7094894" cy="4473645"/>
          </a:xfrm>
        </p:spPr>
        <p:txBody>
          <a:bodyPr>
            <a:normAutofit/>
          </a:bodyPr>
          <a:lstStyle/>
          <a:p>
            <a:pPr eaLnBrk="1" hangingPunct="1"/>
            <a:r>
              <a:rPr lang="zh-CN" altLang="en-US" dirty="0" smtClean="0"/>
              <a:t>计算机网络</a:t>
            </a:r>
          </a:p>
          <a:p>
            <a:pPr lvl="1" eaLnBrk="1" hangingPunct="1"/>
            <a:r>
              <a:rPr lang="zh-CN" altLang="en-US" dirty="0" smtClean="0"/>
              <a:t>利用</a:t>
            </a:r>
            <a:r>
              <a:rPr lang="zh-CN" altLang="en-US" dirty="0" smtClean="0">
                <a:solidFill>
                  <a:srgbClr val="0000CC"/>
                </a:solidFill>
              </a:rPr>
              <a:t>通信设备和线路</a:t>
            </a:r>
            <a:r>
              <a:rPr lang="zh-CN" altLang="en-US" dirty="0" smtClean="0"/>
              <a:t>将地理位置不同的，功能独立的</a:t>
            </a:r>
            <a:r>
              <a:rPr lang="zh-CN" altLang="en-US" dirty="0" smtClean="0">
                <a:solidFill>
                  <a:srgbClr val="0000CC"/>
                </a:solidFill>
              </a:rPr>
              <a:t>多个计算机系统互联</a:t>
            </a:r>
            <a:r>
              <a:rPr lang="zh-CN" altLang="en-US" dirty="0" smtClean="0"/>
              <a:t>起来，以功能完善的</a:t>
            </a:r>
            <a:r>
              <a:rPr lang="zh-CN" altLang="en-US" dirty="0" smtClean="0">
                <a:solidFill>
                  <a:srgbClr val="0000CC"/>
                </a:solidFill>
              </a:rPr>
              <a:t>网络软件</a:t>
            </a:r>
            <a:r>
              <a:rPr lang="zh-CN" altLang="en-US" dirty="0" smtClean="0"/>
              <a:t>（即网络通信协议、信息交换方式及网络操作系统）实现网络中</a:t>
            </a:r>
            <a:r>
              <a:rPr lang="zh-CN" altLang="en-US" dirty="0" smtClean="0">
                <a:solidFill>
                  <a:srgbClr val="0000CC"/>
                </a:solidFill>
              </a:rPr>
              <a:t>资源共享</a:t>
            </a:r>
            <a:r>
              <a:rPr lang="zh-CN" altLang="en-US" dirty="0" smtClean="0"/>
              <a:t>和</a:t>
            </a:r>
            <a:r>
              <a:rPr lang="zh-CN" altLang="en-US" dirty="0" smtClean="0">
                <a:solidFill>
                  <a:srgbClr val="0000CC"/>
                </a:solidFill>
              </a:rPr>
              <a:t>信息传递</a:t>
            </a:r>
            <a:r>
              <a:rPr lang="zh-CN" altLang="en-US" dirty="0" smtClean="0"/>
              <a:t>的系统。</a:t>
            </a:r>
          </a:p>
          <a:p>
            <a:pPr eaLnBrk="1" hangingPunct="1"/>
            <a:r>
              <a:rPr lang="zh-CN" altLang="en-US" dirty="0" smtClean="0"/>
              <a:t>基于特定网络环境下的软件体系结构设计</a:t>
            </a:r>
          </a:p>
        </p:txBody>
      </p:sp>
    </p:spTree>
    <p:extLst>
      <p:ext uri="{BB962C8B-B14F-4D97-AF65-F5344CB8AC3E}">
        <p14:creationId xmlns:p14="http://schemas.microsoft.com/office/powerpoint/2010/main" val="11494873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网络设计</a:t>
            </a:r>
          </a:p>
        </p:txBody>
      </p:sp>
      <p:sp>
        <p:nvSpPr>
          <p:cNvPr id="106499" name="Rectangle 3"/>
          <p:cNvSpPr>
            <a:spLocks noGrp="1" noChangeArrowheads="1"/>
          </p:cNvSpPr>
          <p:nvPr>
            <p:ph type="body" idx="1"/>
          </p:nvPr>
        </p:nvSpPr>
        <p:spPr>
          <a:xfrm>
            <a:off x="899592" y="1628800"/>
            <a:ext cx="7704856" cy="4896842"/>
          </a:xfrm>
        </p:spPr>
        <p:txBody>
          <a:bodyPr>
            <a:normAutofit lnSpcReduction="10000"/>
          </a:bodyPr>
          <a:lstStyle/>
          <a:p>
            <a:pPr eaLnBrk="1" hangingPunct="1"/>
            <a:r>
              <a:rPr lang="zh-CN" altLang="en-US" dirty="0" smtClean="0"/>
              <a:t>网络技术的选型</a:t>
            </a:r>
          </a:p>
          <a:p>
            <a:pPr eaLnBrk="1" hangingPunct="1"/>
            <a:r>
              <a:rPr lang="zh-CN" altLang="en-US" dirty="0" smtClean="0"/>
              <a:t>网络设备及选型</a:t>
            </a:r>
          </a:p>
          <a:p>
            <a:pPr lvl="1" eaLnBrk="1" hangingPunct="1"/>
            <a:r>
              <a:rPr lang="zh-CN" altLang="en-US" dirty="0" smtClean="0"/>
              <a:t> 服务器、工作站、外设、 集线器和交换机、网络适配器、路由器、传输介质</a:t>
            </a:r>
          </a:p>
          <a:p>
            <a:pPr eaLnBrk="1" hangingPunct="1"/>
            <a:r>
              <a:rPr lang="zh-CN" altLang="en-US" dirty="0" smtClean="0"/>
              <a:t>系统集成</a:t>
            </a:r>
          </a:p>
          <a:p>
            <a:pPr eaLnBrk="1" hangingPunct="1"/>
            <a:r>
              <a:rPr lang="zh-CN" altLang="en-US" dirty="0" smtClean="0"/>
              <a:t>综合布线</a:t>
            </a:r>
          </a:p>
          <a:p>
            <a:pPr eaLnBrk="1" hangingPunct="1"/>
            <a:r>
              <a:rPr lang="zh-CN" altLang="en-US" dirty="0" smtClean="0"/>
              <a:t>接入技术</a:t>
            </a:r>
          </a:p>
          <a:p>
            <a:pPr lvl="1" eaLnBrk="1" hangingPunct="1"/>
            <a:r>
              <a:rPr lang="zh-CN" altLang="en-US" dirty="0" smtClean="0"/>
              <a:t>电话拨号、</a:t>
            </a:r>
            <a:r>
              <a:rPr lang="en-US" altLang="zh-CN" dirty="0" smtClean="0"/>
              <a:t>DDN</a:t>
            </a:r>
            <a:r>
              <a:rPr lang="zh-CN" altLang="en-US" dirty="0" smtClean="0"/>
              <a:t>专线、光纤接入、宽带</a:t>
            </a:r>
          </a:p>
          <a:p>
            <a:pPr eaLnBrk="1" hangingPunct="1"/>
            <a:r>
              <a:rPr lang="zh-CN" altLang="en-US" dirty="0" smtClean="0"/>
              <a:t>网络安全方案的选择</a:t>
            </a:r>
          </a:p>
        </p:txBody>
      </p:sp>
    </p:spTree>
    <p:extLst>
      <p:ext uri="{BB962C8B-B14F-4D97-AF65-F5344CB8AC3E}">
        <p14:creationId xmlns:p14="http://schemas.microsoft.com/office/powerpoint/2010/main" val="4114057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计算机系统的选择</a:t>
            </a:r>
          </a:p>
        </p:txBody>
      </p:sp>
      <p:sp>
        <p:nvSpPr>
          <p:cNvPr id="107523" name="Rectangle 3"/>
          <p:cNvSpPr>
            <a:spLocks noGrp="1" noChangeArrowheads="1"/>
          </p:cNvSpPr>
          <p:nvPr>
            <p:ph type="body" idx="1"/>
          </p:nvPr>
        </p:nvSpPr>
        <p:spPr>
          <a:xfrm>
            <a:off x="1195750" y="1763667"/>
            <a:ext cx="6798736" cy="4473645"/>
          </a:xfrm>
        </p:spPr>
        <p:txBody>
          <a:bodyPr>
            <a:normAutofit fontScale="85000" lnSpcReduction="20000"/>
          </a:bodyPr>
          <a:lstStyle/>
          <a:p>
            <a:pPr eaLnBrk="1" hangingPunct="1"/>
            <a:r>
              <a:rPr lang="zh-CN" altLang="en-US" dirty="0" smtClean="0"/>
              <a:t>具体计算机系统的配置方案，设备的型号、数量、安装地点、布线方案</a:t>
            </a:r>
            <a:r>
              <a:rPr lang="en-US" altLang="zh-CN" dirty="0" smtClean="0">
                <a:latin typeface="华文中宋" panose="02010600040101010101" pitchFamily="2" charset="-122"/>
              </a:rPr>
              <a:t>……</a:t>
            </a:r>
            <a:endParaRPr lang="en-US" altLang="zh-CN" dirty="0" smtClean="0"/>
          </a:p>
          <a:p>
            <a:pPr eaLnBrk="1" hangingPunct="1"/>
            <a:r>
              <a:rPr lang="zh-CN" altLang="en-US" dirty="0" smtClean="0"/>
              <a:t>选择计算机系统的依据是：</a:t>
            </a:r>
          </a:p>
          <a:p>
            <a:pPr lvl="1" eaLnBrk="1" hangingPunct="1"/>
            <a:r>
              <a:rPr lang="en-US" altLang="zh-CN" dirty="0" smtClean="0"/>
              <a:t>1. </a:t>
            </a:r>
            <a:r>
              <a:rPr lang="zh-CN" altLang="en-US" dirty="0" smtClean="0"/>
              <a:t>功能要求</a:t>
            </a:r>
          </a:p>
          <a:p>
            <a:pPr lvl="1" eaLnBrk="1" hangingPunct="1"/>
            <a:r>
              <a:rPr lang="en-US" altLang="zh-CN" dirty="0" smtClean="0"/>
              <a:t>2. </a:t>
            </a:r>
            <a:r>
              <a:rPr lang="zh-CN" altLang="en-US" dirty="0" smtClean="0"/>
              <a:t>容量要求</a:t>
            </a:r>
          </a:p>
          <a:p>
            <a:pPr lvl="1" eaLnBrk="1" hangingPunct="1"/>
            <a:r>
              <a:rPr lang="en-US" altLang="zh-CN" dirty="0" smtClean="0"/>
              <a:t>3. </a:t>
            </a:r>
            <a:r>
              <a:rPr lang="zh-CN" altLang="en-US" dirty="0" smtClean="0"/>
              <a:t>性能要求</a:t>
            </a:r>
          </a:p>
          <a:p>
            <a:pPr lvl="1" eaLnBrk="1" hangingPunct="1"/>
            <a:r>
              <a:rPr lang="en-US" altLang="zh-CN" dirty="0" smtClean="0"/>
              <a:t>4. </a:t>
            </a:r>
            <a:r>
              <a:rPr lang="zh-CN" altLang="en-US" dirty="0" smtClean="0"/>
              <a:t>外部设备配置要求</a:t>
            </a:r>
          </a:p>
          <a:p>
            <a:pPr lvl="1" eaLnBrk="1" hangingPunct="1"/>
            <a:r>
              <a:rPr lang="en-US" altLang="zh-CN" dirty="0" smtClean="0"/>
              <a:t>5. </a:t>
            </a:r>
            <a:r>
              <a:rPr lang="zh-CN" altLang="en-US" dirty="0" smtClean="0"/>
              <a:t>通讯和网络要求</a:t>
            </a:r>
          </a:p>
          <a:p>
            <a:pPr lvl="1" eaLnBrk="1" hangingPunct="1"/>
            <a:r>
              <a:rPr lang="en-US" altLang="zh-CN" dirty="0" smtClean="0"/>
              <a:t>6. </a:t>
            </a:r>
            <a:r>
              <a:rPr lang="zh-CN" altLang="en-US" dirty="0" smtClean="0"/>
              <a:t>市场和国情考虑</a:t>
            </a:r>
          </a:p>
          <a:p>
            <a:pPr lvl="1" eaLnBrk="1" hangingPunct="1"/>
            <a:r>
              <a:rPr lang="en-US" altLang="zh-CN" dirty="0" smtClean="0"/>
              <a:t>7. </a:t>
            </a:r>
            <a:r>
              <a:rPr lang="zh-CN" altLang="en-US" dirty="0" smtClean="0"/>
              <a:t>经济、技术条件等方面的限制</a:t>
            </a:r>
          </a:p>
        </p:txBody>
      </p:sp>
    </p:spTree>
    <p:extLst>
      <p:ext uri="{BB962C8B-B14F-4D97-AF65-F5344CB8AC3E}">
        <p14:creationId xmlns:p14="http://schemas.microsoft.com/office/powerpoint/2010/main" val="39830956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使用</a:t>
            </a:r>
            <a:r>
              <a:rPr lang="en-US" altLang="zh-CN" smtClean="0"/>
              <a:t>UML</a:t>
            </a:r>
            <a:r>
              <a:rPr lang="zh-CN" altLang="en-US" smtClean="0"/>
              <a:t>部署图建模</a:t>
            </a:r>
          </a:p>
        </p:txBody>
      </p:sp>
      <p:sp>
        <p:nvSpPr>
          <p:cNvPr id="108547" name="Rectangle 3"/>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48" name="Rectangle 4"/>
          <p:cNvSpPr>
            <a:spLocks noChangeArrowheads="1"/>
          </p:cNvSpPr>
          <p:nvPr/>
        </p:nvSpPr>
        <p:spPr bwMode="auto">
          <a:xfrm>
            <a:off x="0" y="103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49" name="Rectangle 5"/>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0" name="Rectangle 6"/>
          <p:cNvSpPr>
            <a:spLocks noChangeArrowheads="1"/>
          </p:cNvSpPr>
          <p:nvPr/>
        </p:nvSpPr>
        <p:spPr bwMode="auto">
          <a:xfrm>
            <a:off x="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27" name="Rectangle 7"/>
          <p:cNvSpPr>
            <a:spLocks noChangeArrowheads="1"/>
          </p:cNvSpPr>
          <p:nvPr/>
        </p:nvSpPr>
        <p:spPr bwMode="auto">
          <a:xfrm>
            <a:off x="683569" y="1696564"/>
            <a:ext cx="7704856" cy="454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0000"/>
              </a:buClr>
              <a:buSzPct val="80000"/>
              <a:buFont typeface="Wingdings" pitchFamily="2" charset="2"/>
              <a:buChar char="l"/>
              <a:defRPr/>
            </a:pPr>
            <a:r>
              <a:rPr lang="zh-CN" altLang="en-US" sz="2000" b="1" dirty="0"/>
              <a:t>网络及计算机系统设计采用</a:t>
            </a:r>
            <a:r>
              <a:rPr lang="en-US" altLang="zh-CN" sz="2000" b="1" dirty="0"/>
              <a:t>UML</a:t>
            </a:r>
            <a:r>
              <a:rPr lang="zh-CN" altLang="en-US" sz="2000" b="1" dirty="0"/>
              <a:t>部署图：</a:t>
            </a:r>
            <a:r>
              <a:rPr lang="en-US" altLang="zh-CN" sz="2000" b="1" dirty="0"/>
              <a:t> </a:t>
            </a: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Web Server</a:t>
            </a:r>
            <a:r>
              <a:rPr lang="zh-CN" altLang="en-US" sz="2000" b="1" dirty="0">
                <a:latin typeface="楷体" pitchFamily="49" charset="-122"/>
                <a:ea typeface="楷体" pitchFamily="49" charset="-122"/>
              </a:rPr>
              <a:t>服务器：一台</a:t>
            </a:r>
            <a:r>
              <a:rPr lang="en-US" altLang="zh-CN" sz="2000" b="1" dirty="0">
                <a:latin typeface="楷体" pitchFamily="49" charset="-122"/>
                <a:ea typeface="楷体" pitchFamily="49" charset="-122"/>
              </a:rPr>
              <a:t>Web</a:t>
            </a:r>
            <a:r>
              <a:rPr lang="zh-CN" altLang="en-US" sz="2000" b="1" dirty="0">
                <a:latin typeface="楷体" pitchFamily="49" charset="-122"/>
                <a:ea typeface="楷体" pitchFamily="49" charset="-122"/>
              </a:rPr>
              <a:t>服务器预装</a:t>
            </a:r>
            <a:r>
              <a:rPr lang="en-US" altLang="zh-CN" sz="2000" b="1" dirty="0">
                <a:latin typeface="楷体" pitchFamily="49" charset="-122"/>
                <a:ea typeface="楷体" pitchFamily="49" charset="-122"/>
              </a:rPr>
              <a:t>4</a:t>
            </a:r>
            <a:r>
              <a:rPr lang="zh-CN" altLang="en-US" sz="2000" b="1" dirty="0">
                <a:latin typeface="楷体" pitchFamily="49" charset="-122"/>
                <a:ea typeface="楷体" pitchFamily="49" charset="-122"/>
              </a:rPr>
              <a:t>个操作系统及其之上的</a:t>
            </a:r>
            <a:r>
              <a:rPr lang="en-US" altLang="zh-CN" sz="2000" b="1" dirty="0">
                <a:latin typeface="楷体" pitchFamily="49" charset="-122"/>
                <a:ea typeface="楷体" pitchFamily="49" charset="-122"/>
              </a:rPr>
              <a:t>4</a:t>
            </a:r>
            <a:r>
              <a:rPr lang="zh-CN" altLang="en-US" sz="2000" b="1" dirty="0">
                <a:latin typeface="楷体" pitchFamily="49" charset="-122"/>
                <a:ea typeface="楷体" pitchFamily="49" charset="-122"/>
              </a:rPr>
              <a:t>个</a:t>
            </a:r>
            <a:r>
              <a:rPr lang="en-US" altLang="zh-CN" sz="2000" b="1" dirty="0">
                <a:latin typeface="楷体" pitchFamily="49" charset="-122"/>
                <a:ea typeface="楷体" pitchFamily="49" charset="-122"/>
              </a:rPr>
              <a:t>IIS</a:t>
            </a:r>
            <a:r>
              <a:rPr lang="zh-CN" altLang="en-US" sz="2000" b="1" dirty="0">
                <a:latin typeface="楷体" pitchFamily="49" charset="-122"/>
                <a:ea typeface="楷体" pitchFamily="49" charset="-122"/>
              </a:rPr>
              <a:t>，由于客户访问量大，</a:t>
            </a:r>
            <a:r>
              <a:rPr lang="en-US" altLang="zh-CN" sz="2000" b="1" dirty="0">
                <a:latin typeface="楷体" pitchFamily="49" charset="-122"/>
                <a:ea typeface="楷体" pitchFamily="49" charset="-122"/>
              </a:rPr>
              <a:t>3</a:t>
            </a:r>
            <a:r>
              <a:rPr lang="zh-CN" altLang="en-US" sz="2000" b="1" dirty="0">
                <a:latin typeface="楷体" pitchFamily="49" charset="-122"/>
                <a:ea typeface="楷体" pitchFamily="49" charset="-122"/>
              </a:rPr>
              <a:t>个用来部署</a:t>
            </a:r>
            <a:r>
              <a:rPr lang="en-US" altLang="zh-CN" sz="2000" b="1" dirty="0">
                <a:latin typeface="楷体" pitchFamily="49" charset="-122"/>
                <a:ea typeface="楷体" pitchFamily="49" charset="-122"/>
              </a:rPr>
              <a:t>B2C Web, 1</a:t>
            </a:r>
            <a:r>
              <a:rPr lang="zh-CN" altLang="en-US" sz="2000" b="1" dirty="0">
                <a:latin typeface="楷体" pitchFamily="49" charset="-122"/>
                <a:ea typeface="楷体" pitchFamily="49" charset="-122"/>
              </a:rPr>
              <a:t>个用来部署</a:t>
            </a:r>
            <a:r>
              <a:rPr lang="en-US" altLang="zh-CN" sz="2000" b="1" dirty="0">
                <a:latin typeface="楷体" pitchFamily="49" charset="-122"/>
                <a:ea typeface="楷体" pitchFamily="49" charset="-122"/>
              </a:rPr>
              <a:t>B2B</a:t>
            </a:r>
            <a:r>
              <a:rPr lang="zh-CN" altLang="en-US" sz="2000" b="1" dirty="0">
                <a:latin typeface="楷体" pitchFamily="49" charset="-122"/>
                <a:ea typeface="楷体" pitchFamily="49" charset="-122"/>
              </a:rPr>
              <a:t>、</a:t>
            </a:r>
            <a:r>
              <a:rPr lang="en-US" altLang="zh-CN" sz="2000" b="1" dirty="0">
                <a:latin typeface="楷体" pitchFamily="49" charset="-122"/>
                <a:ea typeface="楷体" pitchFamily="49" charset="-122"/>
              </a:rPr>
              <a:t>B2E Web.</a:t>
            </a: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Web</a:t>
            </a:r>
            <a:r>
              <a:rPr lang="zh-CN" altLang="en-US" sz="2000" b="1" dirty="0">
                <a:latin typeface="楷体" pitchFamily="49" charset="-122"/>
                <a:ea typeface="楷体" pitchFamily="49" charset="-122"/>
              </a:rPr>
              <a:t>访问量分流设备：根据网站流量，自动定位客户访问流量小的服务器。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FTP Server And Session Server</a:t>
            </a:r>
            <a:r>
              <a:rPr lang="zh-CN" altLang="en-US" sz="2000" b="1" dirty="0">
                <a:latin typeface="楷体" pitchFamily="49" charset="-122"/>
                <a:ea typeface="楷体" pitchFamily="49" charset="-122"/>
              </a:rPr>
              <a:t>服务器：网站所有的图片都统一上传到</a:t>
            </a:r>
            <a:r>
              <a:rPr lang="en-US" altLang="zh-CN" sz="2000" b="1" dirty="0">
                <a:latin typeface="楷体" pitchFamily="49" charset="-122"/>
                <a:ea typeface="楷体" pitchFamily="49" charset="-122"/>
              </a:rPr>
              <a:t>FTP</a:t>
            </a:r>
            <a:r>
              <a:rPr lang="zh-CN" altLang="en-US" sz="2000" b="1" dirty="0">
                <a:latin typeface="楷体" pitchFamily="49" charset="-122"/>
                <a:ea typeface="楷体" pitchFamily="49" charset="-122"/>
              </a:rPr>
              <a:t>服务器上，同时</a:t>
            </a:r>
            <a:r>
              <a:rPr lang="en-US" altLang="zh-CN" sz="2000" b="1" dirty="0">
                <a:latin typeface="楷体" pitchFamily="49" charset="-122"/>
                <a:ea typeface="楷体" pitchFamily="49" charset="-122"/>
              </a:rPr>
              <a:t>B2C Web</a:t>
            </a:r>
            <a:r>
              <a:rPr lang="zh-CN" altLang="en-US" sz="2000" b="1" dirty="0">
                <a:latin typeface="楷体" pitchFamily="49" charset="-122"/>
                <a:ea typeface="楷体" pitchFamily="49" charset="-122"/>
              </a:rPr>
              <a:t>下的</a:t>
            </a:r>
            <a:r>
              <a:rPr lang="en-US" altLang="zh-CN" sz="2000" b="1" dirty="0">
                <a:latin typeface="楷体" pitchFamily="49" charset="-122"/>
                <a:ea typeface="楷体" pitchFamily="49" charset="-122"/>
              </a:rPr>
              <a:t>Session</a:t>
            </a:r>
            <a:r>
              <a:rPr lang="zh-CN" altLang="en-US" sz="2000" b="1" dirty="0">
                <a:latin typeface="楷体" pitchFamily="49" charset="-122"/>
                <a:ea typeface="楷体" pitchFamily="49" charset="-122"/>
              </a:rPr>
              <a:t>统一转移到此服务器上。</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DB Server</a:t>
            </a:r>
            <a:r>
              <a:rPr lang="zh-CN" altLang="en-US" sz="2000" b="1" dirty="0">
                <a:latin typeface="楷体" pitchFamily="49" charset="-122"/>
                <a:ea typeface="楷体" pitchFamily="49" charset="-122"/>
              </a:rPr>
              <a:t>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App Server</a:t>
            </a:r>
            <a:r>
              <a:rPr lang="zh-CN" altLang="en-US" sz="2000" b="1" dirty="0">
                <a:latin typeface="楷体" pitchFamily="49" charset="-122"/>
                <a:ea typeface="楷体" pitchFamily="49" charset="-122"/>
              </a:rPr>
              <a:t>服务器：定时执行控制台程序的服务器。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err="1">
                <a:latin typeface="楷体" pitchFamily="49" charset="-122"/>
                <a:ea typeface="楷体" pitchFamily="49" charset="-122"/>
              </a:rPr>
              <a:t>FireWall</a:t>
            </a:r>
            <a:r>
              <a:rPr lang="zh-CN" altLang="en-US" sz="2000" b="1" dirty="0">
                <a:latin typeface="楷体" pitchFamily="49" charset="-122"/>
                <a:ea typeface="楷体" pitchFamily="49" charset="-122"/>
              </a:rPr>
              <a:t>防火墙：所有对服务器的操作通过防火墙过滤。</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User Client</a:t>
            </a:r>
            <a:r>
              <a:rPr lang="zh-CN" altLang="en-US" sz="2000" b="1" dirty="0">
                <a:latin typeface="楷体" pitchFamily="49" charset="-122"/>
                <a:ea typeface="楷体" pitchFamily="49" charset="-122"/>
              </a:rPr>
              <a:t>：用户个人</a:t>
            </a:r>
            <a:r>
              <a:rPr lang="en-US" altLang="zh-CN" sz="2000" b="1" dirty="0">
                <a:latin typeface="楷体" pitchFamily="49" charset="-122"/>
                <a:ea typeface="楷体" pitchFamily="49" charset="-122"/>
              </a:rPr>
              <a:t>PC</a:t>
            </a:r>
            <a:r>
              <a:rPr lang="zh-CN" altLang="en-US" sz="2000" b="1" dirty="0">
                <a:latin typeface="楷体" pitchFamily="49" charset="-122"/>
                <a:ea typeface="楷体" pitchFamily="49" charset="-122"/>
              </a:rPr>
              <a:t>，预装有浏览器。</a:t>
            </a:r>
          </a:p>
        </p:txBody>
      </p:sp>
      <p:sp>
        <p:nvSpPr>
          <p:cNvPr id="108552" name="Rectangle 8"/>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89129" name="Picture 9" descr="DeploymentViews"/>
          <p:cNvPicPr>
            <a:picLocks noChangeAspect="1" noChangeArrowheads="1"/>
          </p:cNvPicPr>
          <p:nvPr/>
        </p:nvPicPr>
        <p:blipFill>
          <a:blip r:embed="rId2">
            <a:extLst>
              <a:ext uri="{28A0092B-C50C-407E-A947-70E740481C1C}">
                <a14:useLocalDpi xmlns:a14="http://schemas.microsoft.com/office/drawing/2010/main" val="0"/>
              </a:ext>
            </a:extLst>
          </a:blip>
          <a:srcRect l="6667" t="9462" r="2480" b="3268"/>
          <a:stretch>
            <a:fillRect/>
          </a:stretch>
        </p:blipFill>
        <p:spPr bwMode="auto">
          <a:xfrm>
            <a:off x="908651" y="260648"/>
            <a:ext cx="7372931" cy="640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223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fade">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输入设计的重要性</a:t>
            </a:r>
          </a:p>
        </p:txBody>
      </p:sp>
      <p:sp>
        <p:nvSpPr>
          <p:cNvPr id="13315" name="Rectangle 3"/>
          <p:cNvSpPr>
            <a:spLocks noGrp="1" noChangeArrowheads="1"/>
          </p:cNvSpPr>
          <p:nvPr>
            <p:ph type="body" idx="1"/>
          </p:nvPr>
        </p:nvSpPr>
        <p:spPr/>
        <p:txBody>
          <a:bodyPr/>
          <a:lstStyle/>
          <a:p>
            <a:pPr>
              <a:spcBef>
                <a:spcPct val="0"/>
              </a:spcBef>
              <a:buClr>
                <a:schemeClr val="bg1"/>
              </a:buClr>
              <a:buFontTx/>
              <a:buNone/>
            </a:pPr>
            <a:endParaRPr lang="en-US" altLang="zh-CN" smtClean="0"/>
          </a:p>
          <a:p>
            <a:pPr>
              <a:spcBef>
                <a:spcPct val="0"/>
              </a:spcBef>
              <a:buClr>
                <a:schemeClr val="bg1"/>
              </a:buClr>
              <a:buFontTx/>
              <a:buNone/>
            </a:pPr>
            <a:endParaRPr lang="en-US" altLang="zh-CN" smtClean="0"/>
          </a:p>
          <a:p>
            <a:pPr>
              <a:spcBef>
                <a:spcPct val="0"/>
              </a:spcBef>
              <a:buClr>
                <a:schemeClr val="bg1"/>
              </a:buClr>
              <a:buFontTx/>
              <a:buNone/>
            </a:pPr>
            <a:r>
              <a:rPr lang="en-US" altLang="zh-CN" smtClean="0"/>
              <a:t>       </a:t>
            </a:r>
            <a:r>
              <a:rPr lang="zh-CN" altLang="en-US" smtClean="0"/>
              <a:t>输入是垃圾 </a:t>
            </a:r>
            <a:r>
              <a:rPr lang="en-US" altLang="zh-CN" smtClean="0">
                <a:latin typeface="华文中宋" panose="02010600040101010101" pitchFamily="2" charset="-122"/>
              </a:rPr>
              <a:t>–</a:t>
            </a:r>
            <a:r>
              <a:rPr lang="en-US" altLang="zh-CN" smtClean="0"/>
              <a:t> </a:t>
            </a:r>
            <a:r>
              <a:rPr lang="zh-CN" altLang="en-US" smtClean="0"/>
              <a:t>输出是垃圾 </a:t>
            </a:r>
            <a:r>
              <a:rPr lang="en-US" altLang="zh-CN" smtClean="0"/>
              <a:t>(GIGO)</a:t>
            </a:r>
          </a:p>
          <a:p>
            <a:pPr eaLnBrk="1" hangingPunct="1"/>
            <a:endParaRPr lang="en-US" altLang="zh-CN" smtClean="0"/>
          </a:p>
        </p:txBody>
      </p:sp>
    </p:spTree>
    <p:extLst>
      <p:ext uri="{BB962C8B-B14F-4D97-AF65-F5344CB8AC3E}">
        <p14:creationId xmlns:p14="http://schemas.microsoft.com/office/powerpoint/2010/main" val="919393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11.2.1 </a:t>
            </a:r>
            <a:r>
              <a:rPr lang="zh-CN" altLang="en-US" smtClean="0"/>
              <a:t>输入设计的原则</a:t>
            </a:r>
          </a:p>
        </p:txBody>
      </p:sp>
      <p:sp>
        <p:nvSpPr>
          <p:cNvPr id="240643" name="Rectangle 3"/>
          <p:cNvSpPr>
            <a:spLocks noGrp="1" noChangeArrowheads="1"/>
          </p:cNvSpPr>
          <p:nvPr>
            <p:ph type="body" idx="1"/>
          </p:nvPr>
        </p:nvSpPr>
        <p:spPr>
          <a:xfrm>
            <a:off x="395535" y="1628800"/>
            <a:ext cx="8280921" cy="4752528"/>
          </a:xfrm>
        </p:spPr>
        <p:txBody>
          <a:bodyPr>
            <a:normAutofit fontScale="85000" lnSpcReduction="20000"/>
          </a:bodyPr>
          <a:lstStyle/>
          <a:p>
            <a:pPr eaLnBrk="1" hangingPunct="1"/>
            <a:r>
              <a:rPr lang="zh-CN" altLang="en-US" dirty="0" smtClean="0">
                <a:latin typeface="宋体" panose="02010600030101010101" pitchFamily="2" charset="-122"/>
              </a:rPr>
              <a:t>最小量原则</a:t>
            </a:r>
          </a:p>
          <a:p>
            <a:pPr lvl="1" eaLnBrk="1" hangingPunct="1"/>
            <a:r>
              <a:rPr lang="zh-CN" altLang="en-US" dirty="0" smtClean="0">
                <a:latin typeface="宋体" panose="02010600030101010101" pitchFamily="2" charset="-122"/>
              </a:rPr>
              <a:t>仅输入必要的数据，尽量让系统计算或导出数据</a:t>
            </a:r>
          </a:p>
          <a:p>
            <a:pPr eaLnBrk="1" hangingPunct="1"/>
            <a:r>
              <a:rPr lang="zh-CN" altLang="en-US" dirty="0" smtClean="0">
                <a:latin typeface="宋体" panose="02010600030101010101" pitchFamily="2" charset="-122"/>
              </a:rPr>
              <a:t>简单性原则</a:t>
            </a:r>
          </a:p>
          <a:p>
            <a:pPr lvl="1" eaLnBrk="1" hangingPunct="1"/>
            <a:r>
              <a:rPr lang="zh-CN" altLang="en-US" dirty="0" smtClean="0">
                <a:latin typeface="宋体" panose="02010600030101010101" pitchFamily="2" charset="-122"/>
              </a:rPr>
              <a:t>输入的准备、输入过程应尽量容易，以减少错误的发生，并在适当的地方使用代码</a:t>
            </a:r>
          </a:p>
          <a:p>
            <a:pPr eaLnBrk="1" hangingPunct="1"/>
            <a:r>
              <a:rPr lang="zh-CN" altLang="en-US" dirty="0" smtClean="0">
                <a:latin typeface="宋体" panose="02010600030101010101" pitchFamily="2" charset="-122"/>
              </a:rPr>
              <a:t>早检验原则</a:t>
            </a:r>
          </a:p>
          <a:p>
            <a:pPr lvl="1" eaLnBrk="1" hangingPunct="1"/>
            <a:r>
              <a:rPr lang="zh-CN" altLang="en-US" dirty="0" smtClean="0">
                <a:latin typeface="宋体" panose="02010600030101010101" pitchFamily="2" charset="-122"/>
              </a:rPr>
              <a:t>对输入数据的检验尽量接近原数据发生点</a:t>
            </a:r>
          </a:p>
          <a:p>
            <a:pPr eaLnBrk="1" hangingPunct="1"/>
            <a:r>
              <a:rPr lang="zh-CN" altLang="en-US" dirty="0" smtClean="0">
                <a:latin typeface="宋体" panose="02010600030101010101" pitchFamily="2" charset="-122"/>
              </a:rPr>
              <a:t>少转换原则</a:t>
            </a:r>
          </a:p>
          <a:p>
            <a:pPr lvl="1" eaLnBrk="1" hangingPunct="1"/>
            <a:r>
              <a:rPr lang="zh-CN" altLang="en-US" dirty="0" smtClean="0">
                <a:latin typeface="宋体" panose="02010600030101010101" pitchFamily="2" charset="-122"/>
              </a:rPr>
              <a:t>输入数据尽量用其处理所需形式记录，以免数据转换时发生错误；直接使用已有的数据，比如采用</a:t>
            </a:r>
            <a:r>
              <a:rPr lang="en-US" altLang="zh-CN" dirty="0" smtClean="0">
                <a:latin typeface="宋体" panose="02010600030101010101" pitchFamily="2" charset="-122"/>
              </a:rPr>
              <a:t>EDI</a:t>
            </a:r>
            <a:r>
              <a:rPr lang="zh-CN" altLang="en-US" dirty="0" smtClean="0">
                <a:latin typeface="宋体" panose="02010600030101010101" pitchFamily="2" charset="-122"/>
              </a:rPr>
              <a:t>（电子数据交换）</a:t>
            </a:r>
            <a:r>
              <a:rPr lang="en-US" altLang="zh-CN" dirty="0" smtClean="0">
                <a:latin typeface="宋体" panose="02010600030101010101" pitchFamily="2" charset="-122"/>
              </a:rPr>
              <a:t>,XML</a:t>
            </a:r>
            <a:r>
              <a:rPr lang="zh-CN" altLang="en-US" dirty="0" smtClean="0">
                <a:latin typeface="宋体" panose="02010600030101010101" pitchFamily="2" charset="-122"/>
              </a:rPr>
              <a:t>，数据从一个系统传给另一个系统，不需要再次输入。如图书销售</a:t>
            </a:r>
          </a:p>
        </p:txBody>
      </p:sp>
    </p:spTree>
    <p:extLst>
      <p:ext uri="{BB962C8B-B14F-4D97-AF65-F5344CB8AC3E}">
        <p14:creationId xmlns:p14="http://schemas.microsoft.com/office/powerpoint/2010/main" val="94045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06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064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6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064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06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11.2.2 </a:t>
            </a:r>
            <a:r>
              <a:rPr lang="zh-CN" altLang="en-US" smtClean="0"/>
              <a:t>输入设计的内容</a:t>
            </a:r>
          </a:p>
        </p:txBody>
      </p:sp>
      <p:sp>
        <p:nvSpPr>
          <p:cNvPr id="15363" name="Rectangle 3"/>
          <p:cNvSpPr>
            <a:spLocks noGrp="1" noChangeArrowheads="1"/>
          </p:cNvSpPr>
          <p:nvPr>
            <p:ph type="body" idx="1"/>
          </p:nvPr>
        </p:nvSpPr>
        <p:spPr>
          <a:xfrm>
            <a:off x="611559" y="1700808"/>
            <a:ext cx="7632849" cy="4536504"/>
          </a:xfrm>
        </p:spPr>
        <p:txBody>
          <a:bodyPr>
            <a:normAutofit fontScale="70000" lnSpcReduction="20000"/>
          </a:bodyPr>
          <a:lstStyle/>
          <a:p>
            <a:pPr eaLnBrk="1" hangingPunct="1"/>
            <a:r>
              <a:rPr lang="zh-CN" altLang="en-US" dirty="0" smtClean="0">
                <a:latin typeface="宋体" panose="02010600030101010101" pitchFamily="2" charset="-122"/>
              </a:rPr>
              <a:t>确定输入数据内容</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包括确定输入数据项名称、数据内容、精度、数值范围。</a:t>
            </a:r>
          </a:p>
          <a:p>
            <a:pPr eaLnBrk="1" hangingPunct="1"/>
            <a:r>
              <a:rPr lang="zh-CN" altLang="en-US" dirty="0" smtClean="0">
                <a:latin typeface="宋体" panose="02010600030101010101" pitchFamily="2" charset="-122"/>
              </a:rPr>
              <a:t>确定数据的输入方式</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联机终端输入还是脱机批量输入，与数据发生地点、时间、紧急程度有关。</a:t>
            </a:r>
          </a:p>
          <a:p>
            <a:pPr eaLnBrk="1" hangingPunct="1"/>
            <a:r>
              <a:rPr lang="zh-CN" altLang="en-US" dirty="0" smtClean="0">
                <a:latin typeface="宋体" panose="02010600030101010101" pitchFamily="2" charset="-122"/>
              </a:rPr>
              <a:t>记录格式设计</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包括纸质和屏幕的记录格式，好的设计能减少数据冗余，降低错误率和操作员强度。</a:t>
            </a:r>
          </a:p>
          <a:p>
            <a:pPr eaLnBrk="1" hangingPunct="1"/>
            <a:r>
              <a:rPr lang="zh-CN" altLang="en-US" dirty="0" smtClean="0">
                <a:latin typeface="宋体" panose="02010600030101010101" pitchFamily="2" charset="-122"/>
              </a:rPr>
              <a:t>输入数据的正确性校验</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可能的话直接从已有数据中选择</a:t>
            </a:r>
          </a:p>
          <a:p>
            <a:pPr eaLnBrk="1" hangingPunct="1"/>
            <a:r>
              <a:rPr lang="zh-CN" altLang="en-US" dirty="0" smtClean="0">
                <a:latin typeface="宋体" panose="02010600030101010101" pitchFamily="2" charset="-122"/>
              </a:rPr>
              <a:t>确定输入设备</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键盘、鼠标、触摸屏、读卡器、条码识别、语音识别等</a:t>
            </a:r>
          </a:p>
        </p:txBody>
      </p:sp>
    </p:spTree>
    <p:extLst>
      <p:ext uri="{BB962C8B-B14F-4D97-AF65-F5344CB8AC3E}">
        <p14:creationId xmlns:p14="http://schemas.microsoft.com/office/powerpoint/2010/main" val="913712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11.2.3. </a:t>
            </a:r>
            <a:r>
              <a:rPr lang="zh-CN" altLang="en-US" smtClean="0"/>
              <a:t>输入的记录格式</a:t>
            </a:r>
          </a:p>
        </p:txBody>
      </p:sp>
      <p:sp>
        <p:nvSpPr>
          <p:cNvPr id="238595"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dirty="0" smtClean="0">
                <a:latin typeface="黑体" panose="02010609060101010101" pitchFamily="49" charset="-122"/>
              </a:rPr>
              <a:t>很多数据在输入到系统之前，通常来源于纸质的记录。原因：</a:t>
            </a:r>
          </a:p>
          <a:p>
            <a:pPr lvl="1" eaLnBrk="1" hangingPunct="1"/>
            <a:r>
              <a:rPr lang="zh-CN" altLang="en-US" dirty="0" smtClean="0">
                <a:latin typeface="楷体_GB2312" pitchFamily="49" charset="-122"/>
              </a:rPr>
              <a:t>数据提供者只负责提供数据，而不负责数据录入到计算机系统</a:t>
            </a:r>
          </a:p>
          <a:p>
            <a:pPr lvl="1" eaLnBrk="1" hangingPunct="1"/>
            <a:r>
              <a:rPr lang="zh-CN" altLang="en-US" dirty="0" smtClean="0">
                <a:latin typeface="楷体_GB2312" pitchFamily="49" charset="-122"/>
              </a:rPr>
              <a:t>出于安全考虑，需纸质资料存档，如涉及签字的表格和文件</a:t>
            </a:r>
          </a:p>
          <a:p>
            <a:pPr eaLnBrk="1" hangingPunct="1"/>
            <a:r>
              <a:rPr lang="zh-CN" altLang="en-US" dirty="0" smtClean="0">
                <a:latin typeface="黑体" panose="02010609060101010101" pitchFamily="49" charset="-122"/>
              </a:rPr>
              <a:t>需要进行数据记录格式的设计。</a:t>
            </a:r>
          </a:p>
          <a:p>
            <a:pPr eaLnBrk="1" hangingPunct="1"/>
            <a:r>
              <a:rPr lang="zh-CN" altLang="en-US" dirty="0" smtClean="0">
                <a:latin typeface="黑体" panose="02010609060101010101" pitchFamily="49" charset="-122"/>
              </a:rPr>
              <a:t>数据记录格式的设计直接关系到计算机系统输入数据的质量，因此要考虑计算机录入的特点。</a:t>
            </a:r>
            <a:endParaRPr lang="zh-CN" altLang="en-US" dirty="0" smtClean="0"/>
          </a:p>
        </p:txBody>
      </p:sp>
    </p:spTree>
    <p:extLst>
      <p:ext uri="{BB962C8B-B14F-4D97-AF65-F5344CB8AC3E}">
        <p14:creationId xmlns:p14="http://schemas.microsoft.com/office/powerpoint/2010/main" val="3532827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8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格式设计例子</a:t>
            </a:r>
          </a:p>
        </p:txBody>
      </p:sp>
      <p:sp>
        <p:nvSpPr>
          <p:cNvPr id="17411" name="Text Box 3"/>
          <p:cNvSpPr txBox="1">
            <a:spLocks noChangeArrowheads="1"/>
          </p:cNvSpPr>
          <p:nvPr/>
        </p:nvSpPr>
        <p:spPr bwMode="auto">
          <a:xfrm>
            <a:off x="0" y="1311275"/>
            <a:ext cx="9144000" cy="554672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sz="2400" b="1">
                <a:latin typeface="Times New Roman" panose="02020603050405020304" pitchFamily="18" charset="0"/>
              </a:rPr>
              <a:t>中国邮政汇款单</a:t>
            </a:r>
          </a:p>
          <a:p>
            <a:pPr algn="just">
              <a:lnSpc>
                <a:spcPct val="96000"/>
              </a:lnSpc>
            </a:pPr>
            <a:r>
              <a:rPr lang="zh-CN" altLang="en-US" sz="1600" b="1">
                <a:latin typeface="Times New Roman" panose="02020603050405020304" pitchFamily="18" charset="0"/>
              </a:rPr>
              <a:t>邮编</a:t>
            </a:r>
          </a:p>
        </p:txBody>
      </p:sp>
      <p:sp>
        <p:nvSpPr>
          <p:cNvPr id="17412" name="Rectangle 4"/>
          <p:cNvSpPr>
            <a:spLocks noChangeArrowheads="1"/>
          </p:cNvSpPr>
          <p:nvPr/>
        </p:nvSpPr>
        <p:spPr bwMode="auto">
          <a:xfrm>
            <a:off x="747713" y="1874838"/>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3" name="Rectangle 5"/>
          <p:cNvSpPr>
            <a:spLocks noChangeArrowheads="1"/>
          </p:cNvSpPr>
          <p:nvPr/>
        </p:nvSpPr>
        <p:spPr bwMode="auto">
          <a:xfrm>
            <a:off x="1028700" y="1870075"/>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4" name="Rectangle 6"/>
          <p:cNvSpPr>
            <a:spLocks noChangeArrowheads="1"/>
          </p:cNvSpPr>
          <p:nvPr/>
        </p:nvSpPr>
        <p:spPr bwMode="auto">
          <a:xfrm>
            <a:off x="1309688" y="1863725"/>
            <a:ext cx="217487" cy="266700"/>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Rectangle 7"/>
          <p:cNvSpPr>
            <a:spLocks noChangeArrowheads="1"/>
          </p:cNvSpPr>
          <p:nvPr/>
        </p:nvSpPr>
        <p:spPr bwMode="auto">
          <a:xfrm>
            <a:off x="1592263" y="1882775"/>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6" name="Rectangle 8"/>
          <p:cNvSpPr>
            <a:spLocks noChangeArrowheads="1"/>
          </p:cNvSpPr>
          <p:nvPr/>
        </p:nvSpPr>
        <p:spPr bwMode="auto">
          <a:xfrm>
            <a:off x="1873250" y="1882775"/>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7" name="Rectangle 9"/>
          <p:cNvSpPr>
            <a:spLocks noChangeArrowheads="1"/>
          </p:cNvSpPr>
          <p:nvPr/>
        </p:nvSpPr>
        <p:spPr bwMode="auto">
          <a:xfrm>
            <a:off x="2154238" y="1879600"/>
            <a:ext cx="217487" cy="268288"/>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8" name="Rectangle 10"/>
          <p:cNvSpPr>
            <a:spLocks noChangeArrowheads="1"/>
          </p:cNvSpPr>
          <p:nvPr/>
        </p:nvSpPr>
        <p:spPr bwMode="auto">
          <a:xfrm>
            <a:off x="241300" y="2241550"/>
            <a:ext cx="8643938" cy="4154488"/>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Line 11"/>
          <p:cNvSpPr>
            <a:spLocks noChangeShapeType="1"/>
          </p:cNvSpPr>
          <p:nvPr/>
        </p:nvSpPr>
        <p:spPr bwMode="auto">
          <a:xfrm>
            <a:off x="684213" y="2314575"/>
            <a:ext cx="0" cy="408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a:off x="241300" y="5340350"/>
            <a:ext cx="8624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684213" y="5894388"/>
            <a:ext cx="817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Text Box 14"/>
          <p:cNvSpPr txBox="1">
            <a:spLocks noChangeArrowheads="1"/>
          </p:cNvSpPr>
          <p:nvPr/>
        </p:nvSpPr>
        <p:spPr bwMode="auto">
          <a:xfrm>
            <a:off x="379413" y="3316288"/>
            <a:ext cx="260350" cy="153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用户填写</a:t>
            </a:r>
          </a:p>
        </p:txBody>
      </p:sp>
      <p:sp>
        <p:nvSpPr>
          <p:cNvPr id="17423" name="Text Box 15"/>
          <p:cNvSpPr txBox="1">
            <a:spLocks noChangeArrowheads="1"/>
          </p:cNvSpPr>
          <p:nvPr/>
        </p:nvSpPr>
        <p:spPr bwMode="auto">
          <a:xfrm>
            <a:off x="361950" y="5418138"/>
            <a:ext cx="280988" cy="977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邮局填写写</a:t>
            </a:r>
          </a:p>
        </p:txBody>
      </p:sp>
      <p:sp>
        <p:nvSpPr>
          <p:cNvPr id="17424" name="Line 16"/>
          <p:cNvSpPr>
            <a:spLocks noChangeShapeType="1"/>
          </p:cNvSpPr>
          <p:nvPr/>
        </p:nvSpPr>
        <p:spPr bwMode="auto">
          <a:xfrm>
            <a:off x="684213" y="3024188"/>
            <a:ext cx="8201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7"/>
          <p:cNvSpPr txBox="1">
            <a:spLocks noChangeArrowheads="1"/>
          </p:cNvSpPr>
          <p:nvPr/>
        </p:nvSpPr>
        <p:spPr bwMode="auto">
          <a:xfrm>
            <a:off x="763588" y="2363788"/>
            <a:ext cx="458787" cy="5857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业务</a:t>
            </a:r>
          </a:p>
          <a:p>
            <a:pPr algn="just">
              <a:lnSpc>
                <a:spcPct val="64000"/>
              </a:lnSpc>
            </a:pPr>
            <a:r>
              <a:rPr lang="zh-CN" altLang="en-US" sz="1600" b="1">
                <a:latin typeface="Times New Roman" panose="02020603050405020304" pitchFamily="18" charset="0"/>
              </a:rPr>
              <a:t>种类</a:t>
            </a:r>
          </a:p>
        </p:txBody>
      </p:sp>
      <p:sp>
        <p:nvSpPr>
          <p:cNvPr id="17426" name="Text Box 18"/>
          <p:cNvSpPr txBox="1">
            <a:spLocks noChangeArrowheads="1"/>
          </p:cNvSpPr>
          <p:nvPr/>
        </p:nvSpPr>
        <p:spPr bwMode="auto">
          <a:xfrm>
            <a:off x="1366838"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普通汇款</a:t>
            </a:r>
          </a:p>
        </p:txBody>
      </p:sp>
      <p:sp>
        <p:nvSpPr>
          <p:cNvPr id="17427" name="Text Box 19"/>
          <p:cNvSpPr txBox="1">
            <a:spLocks noChangeArrowheads="1"/>
          </p:cNvSpPr>
          <p:nvPr/>
        </p:nvSpPr>
        <p:spPr bwMode="auto">
          <a:xfrm>
            <a:off x="1384300" y="2705100"/>
            <a:ext cx="884238"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加急汇款</a:t>
            </a:r>
          </a:p>
          <a:p>
            <a:pPr algn="just">
              <a:lnSpc>
                <a:spcPct val="64000"/>
              </a:lnSpc>
            </a:pPr>
            <a:endParaRPr lang="en-US" altLang="zh-CN" sz="1600" b="1">
              <a:latin typeface="Times New Roman" panose="02020603050405020304" pitchFamily="18" charset="0"/>
            </a:endParaRPr>
          </a:p>
        </p:txBody>
      </p:sp>
      <p:sp>
        <p:nvSpPr>
          <p:cNvPr id="17428" name="Rectangle 20"/>
          <p:cNvSpPr>
            <a:spLocks noChangeArrowheads="1"/>
          </p:cNvSpPr>
          <p:nvPr/>
        </p:nvSpPr>
        <p:spPr bwMode="auto">
          <a:xfrm>
            <a:off x="2274888" y="2319338"/>
            <a:ext cx="217487"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9" name="Rectangle 21"/>
          <p:cNvSpPr>
            <a:spLocks noChangeArrowheads="1"/>
          </p:cNvSpPr>
          <p:nvPr/>
        </p:nvSpPr>
        <p:spPr bwMode="auto">
          <a:xfrm>
            <a:off x="2274888" y="2709863"/>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0" name="Text Box 22"/>
          <p:cNvSpPr txBox="1">
            <a:spLocks noChangeArrowheads="1"/>
          </p:cNvSpPr>
          <p:nvPr/>
        </p:nvSpPr>
        <p:spPr bwMode="auto">
          <a:xfrm>
            <a:off x="2693988"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电子汇款</a:t>
            </a:r>
          </a:p>
        </p:txBody>
      </p:sp>
      <p:sp>
        <p:nvSpPr>
          <p:cNvPr id="17431" name="Text Box 23"/>
          <p:cNvSpPr txBox="1">
            <a:spLocks noChangeArrowheads="1"/>
          </p:cNvSpPr>
          <p:nvPr/>
        </p:nvSpPr>
        <p:spPr bwMode="auto">
          <a:xfrm>
            <a:off x="2711450" y="2705100"/>
            <a:ext cx="884238"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dirty="0">
                <a:latin typeface="Times New Roman" panose="02020603050405020304" pitchFamily="18" charset="0"/>
              </a:rPr>
              <a:t>特急汇款</a:t>
            </a:r>
          </a:p>
          <a:p>
            <a:pPr algn="just">
              <a:lnSpc>
                <a:spcPct val="64000"/>
              </a:lnSpc>
            </a:pPr>
            <a:endParaRPr lang="en-US" altLang="zh-CN" sz="1600" b="1" dirty="0">
              <a:latin typeface="Times New Roman" panose="02020603050405020304" pitchFamily="18" charset="0"/>
            </a:endParaRPr>
          </a:p>
        </p:txBody>
      </p:sp>
      <p:sp>
        <p:nvSpPr>
          <p:cNvPr id="17432" name="Rectangle 24"/>
          <p:cNvSpPr>
            <a:spLocks noChangeArrowheads="1"/>
          </p:cNvSpPr>
          <p:nvPr/>
        </p:nvSpPr>
        <p:spPr bwMode="auto">
          <a:xfrm>
            <a:off x="3602038" y="2319338"/>
            <a:ext cx="217487"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25"/>
          <p:cNvSpPr>
            <a:spLocks noChangeArrowheads="1"/>
          </p:cNvSpPr>
          <p:nvPr/>
        </p:nvSpPr>
        <p:spPr bwMode="auto">
          <a:xfrm>
            <a:off x="3602038" y="2709863"/>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4" name="Text Box 26"/>
          <p:cNvSpPr txBox="1">
            <a:spLocks noChangeArrowheads="1"/>
          </p:cNvSpPr>
          <p:nvPr/>
        </p:nvSpPr>
        <p:spPr bwMode="auto">
          <a:xfrm>
            <a:off x="7277100"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礼仪</a:t>
            </a:r>
          </a:p>
        </p:txBody>
      </p:sp>
      <p:sp>
        <p:nvSpPr>
          <p:cNvPr id="17435" name="Text Box 27"/>
          <p:cNvSpPr txBox="1">
            <a:spLocks noChangeArrowheads="1"/>
          </p:cNvSpPr>
          <p:nvPr/>
        </p:nvSpPr>
        <p:spPr bwMode="auto">
          <a:xfrm>
            <a:off x="7294563" y="2705100"/>
            <a:ext cx="884237"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自行通知</a:t>
            </a:r>
          </a:p>
          <a:p>
            <a:pPr algn="just">
              <a:lnSpc>
                <a:spcPct val="64000"/>
              </a:lnSpc>
            </a:pPr>
            <a:endParaRPr lang="en-US" altLang="zh-CN" sz="1600" b="1">
              <a:latin typeface="Times New Roman" panose="02020603050405020304" pitchFamily="18" charset="0"/>
            </a:endParaRPr>
          </a:p>
        </p:txBody>
      </p:sp>
      <p:sp>
        <p:nvSpPr>
          <p:cNvPr id="17436" name="Rectangle 28"/>
          <p:cNvSpPr>
            <a:spLocks noChangeArrowheads="1"/>
          </p:cNvSpPr>
          <p:nvPr/>
        </p:nvSpPr>
        <p:spPr bwMode="auto">
          <a:xfrm>
            <a:off x="8185150" y="2319338"/>
            <a:ext cx="219075"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9"/>
          <p:cNvSpPr>
            <a:spLocks noChangeArrowheads="1"/>
          </p:cNvSpPr>
          <p:nvPr/>
        </p:nvSpPr>
        <p:spPr bwMode="auto">
          <a:xfrm>
            <a:off x="8185150" y="2709863"/>
            <a:ext cx="219075"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8" name="Text Box 30"/>
          <p:cNvSpPr txBox="1">
            <a:spLocks noChangeArrowheads="1"/>
          </p:cNvSpPr>
          <p:nvPr/>
        </p:nvSpPr>
        <p:spPr bwMode="auto">
          <a:xfrm>
            <a:off x="6127750" y="2339975"/>
            <a:ext cx="587375"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划拨</a:t>
            </a:r>
          </a:p>
        </p:txBody>
      </p:sp>
      <p:sp>
        <p:nvSpPr>
          <p:cNvPr id="17439" name="Text Box 31"/>
          <p:cNvSpPr txBox="1">
            <a:spLocks noChangeArrowheads="1"/>
          </p:cNvSpPr>
          <p:nvPr/>
        </p:nvSpPr>
        <p:spPr bwMode="auto">
          <a:xfrm>
            <a:off x="6148388" y="2681288"/>
            <a:ext cx="522287" cy="2936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附言</a:t>
            </a:r>
          </a:p>
          <a:p>
            <a:pPr algn="just">
              <a:lnSpc>
                <a:spcPct val="64000"/>
              </a:lnSpc>
            </a:pPr>
            <a:endParaRPr lang="zh-CN" altLang="en-US" sz="1600" b="1">
              <a:latin typeface="Times New Roman" panose="02020603050405020304" pitchFamily="18" charset="0"/>
            </a:endParaRPr>
          </a:p>
          <a:p>
            <a:pPr algn="just">
              <a:lnSpc>
                <a:spcPct val="64000"/>
              </a:lnSpc>
            </a:pPr>
            <a:endParaRPr lang="en-US" altLang="zh-CN" sz="1600" b="1">
              <a:latin typeface="Times New Roman" panose="02020603050405020304" pitchFamily="18" charset="0"/>
            </a:endParaRPr>
          </a:p>
        </p:txBody>
      </p:sp>
      <p:sp>
        <p:nvSpPr>
          <p:cNvPr id="17440" name="Rectangle 32"/>
          <p:cNvSpPr>
            <a:spLocks noChangeArrowheads="1"/>
          </p:cNvSpPr>
          <p:nvPr/>
        </p:nvSpPr>
        <p:spPr bwMode="auto">
          <a:xfrm>
            <a:off x="6657975" y="2319338"/>
            <a:ext cx="217488"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Rectangle 33"/>
          <p:cNvSpPr>
            <a:spLocks noChangeArrowheads="1"/>
          </p:cNvSpPr>
          <p:nvPr/>
        </p:nvSpPr>
        <p:spPr bwMode="auto">
          <a:xfrm>
            <a:off x="6657975" y="2709863"/>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2" name="Text Box 34"/>
          <p:cNvSpPr txBox="1">
            <a:spLocks noChangeArrowheads="1"/>
          </p:cNvSpPr>
          <p:nvPr/>
        </p:nvSpPr>
        <p:spPr bwMode="auto">
          <a:xfrm>
            <a:off x="5083175" y="2339975"/>
            <a:ext cx="558800" cy="3159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入帐</a:t>
            </a:r>
          </a:p>
        </p:txBody>
      </p:sp>
      <p:sp>
        <p:nvSpPr>
          <p:cNvPr id="17443" name="Text Box 35"/>
          <p:cNvSpPr txBox="1">
            <a:spLocks noChangeArrowheads="1"/>
          </p:cNvSpPr>
          <p:nvPr/>
        </p:nvSpPr>
        <p:spPr bwMode="auto">
          <a:xfrm>
            <a:off x="5083175" y="2681288"/>
            <a:ext cx="682625" cy="2936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支票</a:t>
            </a:r>
          </a:p>
          <a:p>
            <a:pPr algn="just">
              <a:lnSpc>
                <a:spcPct val="64000"/>
              </a:lnSpc>
            </a:pPr>
            <a:endParaRPr lang="en-US" altLang="zh-CN" sz="1600" b="1">
              <a:latin typeface="Times New Roman" panose="02020603050405020304" pitchFamily="18" charset="0"/>
            </a:endParaRPr>
          </a:p>
        </p:txBody>
      </p:sp>
      <p:sp>
        <p:nvSpPr>
          <p:cNvPr id="17444" name="Rectangle 36"/>
          <p:cNvSpPr>
            <a:spLocks noChangeArrowheads="1"/>
          </p:cNvSpPr>
          <p:nvPr/>
        </p:nvSpPr>
        <p:spPr bwMode="auto">
          <a:xfrm>
            <a:off x="5611813" y="2319338"/>
            <a:ext cx="219075"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Rectangle 37"/>
          <p:cNvSpPr>
            <a:spLocks noChangeArrowheads="1"/>
          </p:cNvSpPr>
          <p:nvPr/>
        </p:nvSpPr>
        <p:spPr bwMode="auto">
          <a:xfrm>
            <a:off x="5611813" y="2709863"/>
            <a:ext cx="219075"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6" name="Text Box 38"/>
          <p:cNvSpPr txBox="1">
            <a:spLocks noChangeArrowheads="1"/>
          </p:cNvSpPr>
          <p:nvPr/>
        </p:nvSpPr>
        <p:spPr bwMode="auto">
          <a:xfrm>
            <a:off x="4341813" y="2363788"/>
            <a:ext cx="460375" cy="5857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附加</a:t>
            </a:r>
          </a:p>
          <a:p>
            <a:pPr algn="just">
              <a:lnSpc>
                <a:spcPct val="64000"/>
              </a:lnSpc>
            </a:pPr>
            <a:r>
              <a:rPr lang="zh-CN" altLang="en-US" sz="1600" b="1">
                <a:latin typeface="Times New Roman" panose="02020603050405020304" pitchFamily="18" charset="0"/>
              </a:rPr>
              <a:t>种类</a:t>
            </a:r>
          </a:p>
        </p:txBody>
      </p:sp>
      <p:sp>
        <p:nvSpPr>
          <p:cNvPr id="17447" name="Line 39"/>
          <p:cNvSpPr>
            <a:spLocks noChangeShapeType="1"/>
          </p:cNvSpPr>
          <p:nvPr/>
        </p:nvSpPr>
        <p:spPr bwMode="auto">
          <a:xfrm>
            <a:off x="4060825" y="2266950"/>
            <a:ext cx="0"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40"/>
          <p:cNvSpPr>
            <a:spLocks noChangeShapeType="1"/>
          </p:cNvSpPr>
          <p:nvPr/>
        </p:nvSpPr>
        <p:spPr bwMode="auto">
          <a:xfrm>
            <a:off x="4962525" y="2290763"/>
            <a:ext cx="3175" cy="757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Text Box 41"/>
          <p:cNvSpPr txBox="1">
            <a:spLocks noChangeArrowheads="1"/>
          </p:cNvSpPr>
          <p:nvPr/>
        </p:nvSpPr>
        <p:spPr bwMode="auto">
          <a:xfrm>
            <a:off x="784225" y="3146425"/>
            <a:ext cx="742950" cy="5857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收款人</a:t>
            </a:r>
          </a:p>
          <a:p>
            <a:pPr algn="just">
              <a:lnSpc>
                <a:spcPct val="64000"/>
              </a:lnSpc>
            </a:pPr>
            <a:r>
              <a:rPr lang="zh-CN" altLang="en-US" sz="1600" b="1">
                <a:latin typeface="Times New Roman" panose="02020603050405020304" pitchFamily="18" charset="0"/>
              </a:rPr>
              <a:t>姓名</a:t>
            </a:r>
          </a:p>
        </p:txBody>
      </p:sp>
      <p:sp>
        <p:nvSpPr>
          <p:cNvPr id="17450" name="Line 42"/>
          <p:cNvSpPr>
            <a:spLocks noChangeShapeType="1"/>
          </p:cNvSpPr>
          <p:nvPr/>
        </p:nvSpPr>
        <p:spPr bwMode="auto">
          <a:xfrm>
            <a:off x="1427163" y="3633788"/>
            <a:ext cx="1287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Text Box 43"/>
          <p:cNvSpPr txBox="1">
            <a:spLocks noChangeArrowheads="1"/>
          </p:cNvSpPr>
          <p:nvPr/>
        </p:nvSpPr>
        <p:spPr bwMode="auto">
          <a:xfrm>
            <a:off x="2995613" y="3146425"/>
            <a:ext cx="461962" cy="5857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a:t>
            </a:r>
          </a:p>
          <a:p>
            <a:pPr algn="just">
              <a:lnSpc>
                <a:spcPct val="64000"/>
              </a:lnSpc>
            </a:pPr>
            <a:r>
              <a:rPr lang="zh-CN" altLang="en-US" sz="1600" b="1">
                <a:latin typeface="Times New Roman" panose="02020603050405020304" pitchFamily="18" charset="0"/>
              </a:rPr>
              <a:t>金额</a:t>
            </a:r>
          </a:p>
        </p:txBody>
      </p:sp>
      <p:sp>
        <p:nvSpPr>
          <p:cNvPr id="17452" name="Rectangle 44"/>
          <p:cNvSpPr>
            <a:spLocks noChangeArrowheads="1"/>
          </p:cNvSpPr>
          <p:nvPr/>
        </p:nvSpPr>
        <p:spPr bwMode="auto">
          <a:xfrm>
            <a:off x="3598863" y="3146425"/>
            <a:ext cx="5106987" cy="684213"/>
          </a:xfrm>
          <a:prstGeom prst="rect">
            <a:avLst/>
          </a:prstGeom>
          <a:solidFill>
            <a:schemeClr val="bg1"/>
          </a:solidFill>
          <a:ln w="9525">
            <a:solidFill>
              <a:schemeClr val="tx1"/>
            </a:solidFill>
            <a:miter lim="800000"/>
            <a:headEnd/>
            <a:tailEnd/>
          </a:ln>
        </p:spPr>
        <p:txBody>
          <a:bodyPr lIns="9000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2000" b="1">
                <a:latin typeface="Times New Roman" panose="02020603050405020304" pitchFamily="18" charset="0"/>
              </a:rPr>
              <a:t>佰     拾      万     千      佰     拾     元     角    分</a:t>
            </a:r>
          </a:p>
        </p:txBody>
      </p:sp>
      <p:sp>
        <p:nvSpPr>
          <p:cNvPr id="17453" name="Line 45"/>
          <p:cNvSpPr>
            <a:spLocks noChangeShapeType="1"/>
          </p:cNvSpPr>
          <p:nvPr/>
        </p:nvSpPr>
        <p:spPr bwMode="auto">
          <a:xfrm>
            <a:off x="3598863" y="3462338"/>
            <a:ext cx="5106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46"/>
          <p:cNvSpPr>
            <a:spLocks noChangeShapeType="1"/>
          </p:cNvSpPr>
          <p:nvPr/>
        </p:nvSpPr>
        <p:spPr bwMode="auto">
          <a:xfrm>
            <a:off x="4141788" y="3170238"/>
            <a:ext cx="0" cy="66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47"/>
          <p:cNvSpPr>
            <a:spLocks noChangeShapeType="1"/>
          </p:cNvSpPr>
          <p:nvPr/>
        </p:nvSpPr>
        <p:spPr bwMode="auto">
          <a:xfrm>
            <a:off x="4745038" y="3146425"/>
            <a:ext cx="0" cy="7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48"/>
          <p:cNvSpPr>
            <a:spLocks noChangeShapeType="1"/>
          </p:cNvSpPr>
          <p:nvPr/>
        </p:nvSpPr>
        <p:spPr bwMode="auto">
          <a:xfrm>
            <a:off x="5307013"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49"/>
          <p:cNvSpPr>
            <a:spLocks noChangeShapeType="1"/>
          </p:cNvSpPr>
          <p:nvPr/>
        </p:nvSpPr>
        <p:spPr bwMode="auto">
          <a:xfrm>
            <a:off x="5910263"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50"/>
          <p:cNvSpPr>
            <a:spLocks noChangeShapeType="1"/>
          </p:cNvSpPr>
          <p:nvPr/>
        </p:nvSpPr>
        <p:spPr bwMode="auto">
          <a:xfrm>
            <a:off x="6513513" y="3170238"/>
            <a:ext cx="0" cy="66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51"/>
          <p:cNvSpPr>
            <a:spLocks noChangeShapeType="1"/>
          </p:cNvSpPr>
          <p:nvPr/>
        </p:nvSpPr>
        <p:spPr bwMode="auto">
          <a:xfrm>
            <a:off x="8162925"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52"/>
          <p:cNvSpPr>
            <a:spLocks noChangeShapeType="1"/>
          </p:cNvSpPr>
          <p:nvPr/>
        </p:nvSpPr>
        <p:spPr bwMode="auto">
          <a:xfrm>
            <a:off x="7659688"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53"/>
          <p:cNvSpPr>
            <a:spLocks noChangeShapeType="1"/>
          </p:cNvSpPr>
          <p:nvPr/>
        </p:nvSpPr>
        <p:spPr bwMode="auto">
          <a:xfrm>
            <a:off x="7077075"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Text Box 54"/>
          <p:cNvSpPr txBox="1">
            <a:spLocks noChangeArrowheads="1"/>
          </p:cNvSpPr>
          <p:nvPr/>
        </p:nvSpPr>
        <p:spPr bwMode="auto">
          <a:xfrm>
            <a:off x="763588" y="3805238"/>
            <a:ext cx="1065212" cy="36671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收款人地址</a:t>
            </a:r>
          </a:p>
        </p:txBody>
      </p:sp>
      <p:sp>
        <p:nvSpPr>
          <p:cNvPr id="17463" name="Text Box 55"/>
          <p:cNvSpPr txBox="1">
            <a:spLocks noChangeArrowheads="1"/>
          </p:cNvSpPr>
          <p:nvPr/>
        </p:nvSpPr>
        <p:spPr bwMode="auto">
          <a:xfrm>
            <a:off x="723900" y="4268788"/>
            <a:ext cx="1527175" cy="3190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开户局及帐号</a:t>
            </a:r>
          </a:p>
        </p:txBody>
      </p:sp>
      <p:sp>
        <p:nvSpPr>
          <p:cNvPr id="17464" name="Text Box 56"/>
          <p:cNvSpPr txBox="1">
            <a:spLocks noChangeArrowheads="1"/>
          </p:cNvSpPr>
          <p:nvPr/>
        </p:nvSpPr>
        <p:spPr bwMode="auto">
          <a:xfrm>
            <a:off x="744538" y="4660900"/>
            <a:ext cx="1065212"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汇款人地址</a:t>
            </a:r>
          </a:p>
        </p:txBody>
      </p:sp>
      <p:sp>
        <p:nvSpPr>
          <p:cNvPr id="17465" name="Text Box 57"/>
          <p:cNvSpPr txBox="1">
            <a:spLocks noChangeArrowheads="1"/>
          </p:cNvSpPr>
          <p:nvPr/>
        </p:nvSpPr>
        <p:spPr bwMode="auto">
          <a:xfrm>
            <a:off x="744538" y="5002213"/>
            <a:ext cx="1065212" cy="3175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汇款人姓名</a:t>
            </a:r>
          </a:p>
        </p:txBody>
      </p:sp>
      <p:sp>
        <p:nvSpPr>
          <p:cNvPr id="17466" name="Line 58"/>
          <p:cNvSpPr>
            <a:spLocks noChangeShapeType="1"/>
          </p:cNvSpPr>
          <p:nvPr/>
        </p:nvSpPr>
        <p:spPr bwMode="auto">
          <a:xfrm>
            <a:off x="1870075" y="4097338"/>
            <a:ext cx="597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59"/>
          <p:cNvSpPr>
            <a:spLocks noChangeShapeType="1"/>
          </p:cNvSpPr>
          <p:nvPr/>
        </p:nvSpPr>
        <p:spPr bwMode="auto">
          <a:xfrm>
            <a:off x="2030413" y="4489450"/>
            <a:ext cx="581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60"/>
          <p:cNvSpPr>
            <a:spLocks noChangeShapeType="1"/>
          </p:cNvSpPr>
          <p:nvPr/>
        </p:nvSpPr>
        <p:spPr bwMode="auto">
          <a:xfrm>
            <a:off x="1849438" y="4903788"/>
            <a:ext cx="6011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61"/>
          <p:cNvSpPr>
            <a:spLocks noChangeShapeType="1"/>
          </p:cNvSpPr>
          <p:nvPr/>
        </p:nvSpPr>
        <p:spPr bwMode="auto">
          <a:xfrm>
            <a:off x="1828800" y="5270500"/>
            <a:ext cx="605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Text Box 62"/>
          <p:cNvSpPr txBox="1">
            <a:spLocks noChangeArrowheads="1"/>
          </p:cNvSpPr>
          <p:nvPr/>
        </p:nvSpPr>
        <p:spPr bwMode="auto">
          <a:xfrm>
            <a:off x="1025525" y="5467350"/>
            <a:ext cx="1346200"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 票 号 码</a:t>
            </a:r>
          </a:p>
        </p:txBody>
      </p:sp>
      <p:sp>
        <p:nvSpPr>
          <p:cNvPr id="17471" name="Text Box 63"/>
          <p:cNvSpPr txBox="1">
            <a:spLocks noChangeArrowheads="1"/>
          </p:cNvSpPr>
          <p:nvPr/>
        </p:nvSpPr>
        <p:spPr bwMode="auto">
          <a:xfrm>
            <a:off x="3016250" y="5467350"/>
            <a:ext cx="1062038"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汇款金额</a:t>
            </a:r>
          </a:p>
        </p:txBody>
      </p:sp>
      <p:sp>
        <p:nvSpPr>
          <p:cNvPr id="17472" name="Text Box 64"/>
          <p:cNvSpPr txBox="1">
            <a:spLocks noChangeArrowheads="1"/>
          </p:cNvSpPr>
          <p:nvPr/>
        </p:nvSpPr>
        <p:spPr bwMode="auto">
          <a:xfrm>
            <a:off x="4848225" y="5441950"/>
            <a:ext cx="1062038"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汇费</a:t>
            </a:r>
          </a:p>
        </p:txBody>
      </p:sp>
      <p:sp>
        <p:nvSpPr>
          <p:cNvPr id="17473" name="Text Box 65"/>
          <p:cNvSpPr txBox="1">
            <a:spLocks noChangeArrowheads="1"/>
          </p:cNvSpPr>
          <p:nvPr/>
        </p:nvSpPr>
        <p:spPr bwMode="auto">
          <a:xfrm>
            <a:off x="6272213" y="5467350"/>
            <a:ext cx="1065212"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手续费</a:t>
            </a:r>
          </a:p>
        </p:txBody>
      </p:sp>
      <p:sp>
        <p:nvSpPr>
          <p:cNvPr id="17474" name="Text Box 66"/>
          <p:cNvSpPr txBox="1">
            <a:spLocks noChangeArrowheads="1"/>
          </p:cNvSpPr>
          <p:nvPr/>
        </p:nvSpPr>
        <p:spPr bwMode="auto">
          <a:xfrm>
            <a:off x="7699375" y="5441950"/>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收汇日期</a:t>
            </a:r>
          </a:p>
        </p:txBody>
      </p:sp>
      <p:sp>
        <p:nvSpPr>
          <p:cNvPr id="17475" name="Line 67"/>
          <p:cNvSpPr>
            <a:spLocks noChangeShapeType="1"/>
          </p:cNvSpPr>
          <p:nvPr/>
        </p:nvSpPr>
        <p:spPr bwMode="auto">
          <a:xfrm>
            <a:off x="2613025" y="5368925"/>
            <a:ext cx="0"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Line 68"/>
          <p:cNvSpPr>
            <a:spLocks noChangeShapeType="1"/>
          </p:cNvSpPr>
          <p:nvPr/>
        </p:nvSpPr>
        <p:spPr bwMode="auto">
          <a:xfrm>
            <a:off x="4402138" y="5345113"/>
            <a:ext cx="0"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69"/>
          <p:cNvSpPr>
            <a:spLocks noChangeShapeType="1"/>
          </p:cNvSpPr>
          <p:nvPr/>
        </p:nvSpPr>
        <p:spPr bwMode="auto">
          <a:xfrm>
            <a:off x="5749925" y="5345113"/>
            <a:ext cx="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Line 70"/>
          <p:cNvSpPr>
            <a:spLocks noChangeShapeType="1"/>
          </p:cNvSpPr>
          <p:nvPr/>
        </p:nvSpPr>
        <p:spPr bwMode="auto">
          <a:xfrm>
            <a:off x="7337425" y="5345113"/>
            <a:ext cx="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Text Box 71"/>
          <p:cNvSpPr txBox="1">
            <a:spLocks noChangeArrowheads="1"/>
          </p:cNvSpPr>
          <p:nvPr/>
        </p:nvSpPr>
        <p:spPr bwMode="auto">
          <a:xfrm>
            <a:off x="723900" y="64674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经办员</a:t>
            </a:r>
            <a:r>
              <a:rPr lang="en-US" altLang="zh-CN" sz="1600" b="1">
                <a:latin typeface="Times New Roman" panose="02020603050405020304" pitchFamily="18" charset="0"/>
              </a:rPr>
              <a:t>:</a:t>
            </a:r>
          </a:p>
        </p:txBody>
      </p:sp>
      <p:sp>
        <p:nvSpPr>
          <p:cNvPr id="17480" name="Text Box 72"/>
          <p:cNvSpPr txBox="1">
            <a:spLocks noChangeArrowheads="1"/>
          </p:cNvSpPr>
          <p:nvPr/>
        </p:nvSpPr>
        <p:spPr bwMode="auto">
          <a:xfrm>
            <a:off x="3336925" y="64928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复核员</a:t>
            </a:r>
            <a:r>
              <a:rPr lang="en-US" altLang="zh-CN" sz="1600" b="1">
                <a:latin typeface="Times New Roman" panose="02020603050405020304" pitchFamily="18" charset="0"/>
              </a:rPr>
              <a:t>:</a:t>
            </a:r>
          </a:p>
        </p:txBody>
      </p:sp>
      <p:sp>
        <p:nvSpPr>
          <p:cNvPr id="17481" name="Text Box 73"/>
          <p:cNvSpPr txBox="1">
            <a:spLocks noChangeArrowheads="1"/>
          </p:cNvSpPr>
          <p:nvPr/>
        </p:nvSpPr>
        <p:spPr bwMode="auto">
          <a:xfrm>
            <a:off x="6051550" y="64928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检查员</a:t>
            </a:r>
            <a:r>
              <a:rPr lang="en-US" altLang="zh-CN" sz="1600" b="1">
                <a:latin typeface="Times New Roman" panose="02020603050405020304" pitchFamily="18" charset="0"/>
              </a:rPr>
              <a:t>:</a:t>
            </a:r>
          </a:p>
        </p:txBody>
      </p:sp>
    </p:spTree>
    <p:extLst>
      <p:ext uri="{BB962C8B-B14F-4D97-AF65-F5344CB8AC3E}">
        <p14:creationId xmlns:p14="http://schemas.microsoft.com/office/powerpoint/2010/main" val="9447301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输入数据的错误</a:t>
            </a:r>
          </a:p>
        </p:txBody>
      </p:sp>
      <p:sp>
        <p:nvSpPr>
          <p:cNvPr id="241667" name="Rectangle 3"/>
          <p:cNvSpPr>
            <a:spLocks noGrp="1" noChangeArrowheads="1"/>
          </p:cNvSpPr>
          <p:nvPr>
            <p:ph type="body" idx="1"/>
          </p:nvPr>
        </p:nvSpPr>
        <p:spPr/>
        <p:txBody>
          <a:bodyPr>
            <a:normAutofit fontScale="85000" lnSpcReduction="20000"/>
          </a:bodyPr>
          <a:lstStyle/>
          <a:p>
            <a:pPr eaLnBrk="1" hangingPunct="1">
              <a:lnSpc>
                <a:spcPct val="90000"/>
              </a:lnSpc>
            </a:pPr>
            <a:r>
              <a:rPr lang="zh-CN" altLang="en-US" smtClean="0">
                <a:solidFill>
                  <a:srgbClr val="0000CC"/>
                </a:solidFill>
                <a:latin typeface="楷体_GB2312" pitchFamily="49" charset="-122"/>
                <a:ea typeface="楷体_GB2312" pitchFamily="49" charset="-122"/>
              </a:rPr>
              <a:t>没有药可以阻止死亡，也没有规则能防止错误</a:t>
            </a:r>
          </a:p>
          <a:p>
            <a:pPr eaLnBrk="1" hangingPunct="1">
              <a:lnSpc>
                <a:spcPct val="90000"/>
              </a:lnSpc>
              <a:spcBef>
                <a:spcPct val="0"/>
              </a:spcBef>
              <a:buFont typeface="Wingdings" panose="05000000000000000000" pitchFamily="2" charset="2"/>
              <a:buNone/>
            </a:pPr>
            <a:r>
              <a:rPr lang="zh-CN" altLang="en-US" smtClean="0">
                <a:solidFill>
                  <a:srgbClr val="0000CC"/>
                </a:solidFill>
                <a:latin typeface="楷体_GB2312" pitchFamily="49" charset="-122"/>
                <a:ea typeface="楷体_GB2312" pitchFamily="49" charset="-122"/>
              </a:rPr>
              <a:t>						</a:t>
            </a:r>
            <a:r>
              <a:rPr lang="en-US" altLang="zh-CN" smtClean="0">
                <a:solidFill>
                  <a:srgbClr val="0000CC"/>
                </a:solidFill>
                <a:latin typeface="华文中宋" panose="02010600040101010101" pitchFamily="2" charset="-122"/>
                <a:ea typeface="楷体_GB2312" pitchFamily="49" charset="-122"/>
              </a:rPr>
              <a:t>——</a:t>
            </a:r>
            <a:r>
              <a:rPr lang="zh-CN" altLang="en-US" smtClean="0">
                <a:solidFill>
                  <a:srgbClr val="0000CC"/>
                </a:solidFill>
                <a:latin typeface="楷体_GB2312" pitchFamily="49" charset="-122"/>
                <a:ea typeface="楷体_GB2312" pitchFamily="49" charset="-122"/>
              </a:rPr>
              <a:t>弗洛伊德</a:t>
            </a:r>
          </a:p>
          <a:p>
            <a:pPr eaLnBrk="1" hangingPunct="1">
              <a:lnSpc>
                <a:spcPct val="90000"/>
              </a:lnSpc>
              <a:spcBef>
                <a:spcPct val="0"/>
              </a:spcBef>
              <a:buFont typeface="Wingdings" panose="05000000000000000000" pitchFamily="2" charset="2"/>
              <a:buNone/>
            </a:pPr>
            <a:endParaRPr lang="zh-CN" altLang="en-US" smtClean="0">
              <a:solidFill>
                <a:srgbClr val="0000CC"/>
              </a:solidFill>
              <a:latin typeface="楷体_GB2312" pitchFamily="49" charset="-122"/>
              <a:ea typeface="楷体_GB2312" pitchFamily="49" charset="-122"/>
            </a:endParaRPr>
          </a:p>
          <a:p>
            <a:pPr eaLnBrk="1" hangingPunct="1">
              <a:lnSpc>
                <a:spcPct val="90000"/>
              </a:lnSpc>
              <a:spcBef>
                <a:spcPct val="0"/>
              </a:spcBef>
            </a:pPr>
            <a:r>
              <a:rPr lang="zh-CN" altLang="en-US" smtClean="0">
                <a:latin typeface="黑体" panose="02010609060101010101" pitchFamily="49" charset="-122"/>
              </a:rPr>
              <a:t>不管怎样设计，总是免不了会有错误，可以针对不同的错误采取一定程度的防范措施。错误有以下几类：</a:t>
            </a:r>
          </a:p>
          <a:p>
            <a:pPr lvl="1" eaLnBrk="1" hangingPunct="1">
              <a:lnSpc>
                <a:spcPct val="90000"/>
              </a:lnSpc>
              <a:spcBef>
                <a:spcPct val="0"/>
              </a:spcBef>
            </a:pPr>
            <a:r>
              <a:rPr lang="zh-CN" altLang="en-US" smtClean="0">
                <a:latin typeface="黑体" panose="02010609060101010101" pitchFamily="49" charset="-122"/>
              </a:rPr>
              <a:t>数据内容错：这是由于原始单据有错或录入时发生错误</a:t>
            </a:r>
          </a:p>
          <a:p>
            <a:pPr lvl="1" eaLnBrk="1" hangingPunct="1">
              <a:lnSpc>
                <a:spcPct val="90000"/>
              </a:lnSpc>
              <a:spcBef>
                <a:spcPct val="0"/>
              </a:spcBef>
            </a:pPr>
            <a:r>
              <a:rPr lang="zh-CN" altLang="en-US" smtClean="0">
                <a:latin typeface="黑体" panose="02010609060101010101" pitchFamily="49" charset="-122"/>
              </a:rPr>
              <a:t>数据多余或不足：这是收集中的错误，如原始单据丢失或重复</a:t>
            </a:r>
          </a:p>
          <a:p>
            <a:pPr lvl="1" eaLnBrk="1" hangingPunct="1">
              <a:lnSpc>
                <a:spcPct val="90000"/>
              </a:lnSpc>
              <a:spcBef>
                <a:spcPct val="0"/>
              </a:spcBef>
            </a:pPr>
            <a:r>
              <a:rPr lang="zh-CN" altLang="en-US" smtClean="0">
                <a:latin typeface="黑体" panose="02010609060101010101" pitchFamily="49" charset="-122"/>
              </a:rPr>
              <a:t>数据的延误：由于输入数据迟缓导致处理推迟，不仅影响业务工作，还可能使输出结果变得无价值</a:t>
            </a:r>
            <a:endParaRPr lang="zh-CN" altLang="en-US" smtClean="0"/>
          </a:p>
        </p:txBody>
      </p:sp>
    </p:spTree>
    <p:extLst>
      <p:ext uri="{BB962C8B-B14F-4D97-AF65-F5344CB8AC3E}">
        <p14:creationId xmlns:p14="http://schemas.microsoft.com/office/powerpoint/2010/main" val="212945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6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6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16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1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11.2.4 </a:t>
            </a:r>
            <a:r>
              <a:rPr lang="zh-CN" altLang="en-US" smtClean="0"/>
              <a:t>输入数据的校验方法</a:t>
            </a:r>
          </a:p>
        </p:txBody>
      </p:sp>
      <p:sp>
        <p:nvSpPr>
          <p:cNvPr id="19459" name="Rectangle 3"/>
          <p:cNvSpPr>
            <a:spLocks noGrp="1" noChangeArrowheads="1"/>
          </p:cNvSpPr>
          <p:nvPr>
            <p:ph type="body" idx="1"/>
          </p:nvPr>
        </p:nvSpPr>
        <p:spPr>
          <a:xfrm>
            <a:off x="899592" y="1763667"/>
            <a:ext cx="7094894" cy="4689669"/>
          </a:xfrm>
        </p:spPr>
        <p:txBody>
          <a:bodyPr>
            <a:normAutofit fontScale="85000" lnSpcReduction="20000"/>
          </a:bodyPr>
          <a:lstStyle/>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重复验证：如由两个或更多操作员录入相同的数据</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视觉验证：如从终端上键入数据，在屏幕上校验之后再送到计算机处理 </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分批汇总校验：分批计算，累计总数验证</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控制总数校验：</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数据类型校验：按照数据类型进行输入验证</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格式校验：比如合同号代码有固定的格式，可按位检测</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逻辑校验：如月份应是１～１２，日期应是１～３１</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界限校验：如一次取款为</a:t>
            </a:r>
            <a:r>
              <a:rPr lang="en-US" altLang="zh-CN" sz="2400" dirty="0" smtClean="0">
                <a:latin typeface="楷体_GB2312" pitchFamily="49" charset="-122"/>
                <a:ea typeface="楷体_GB2312" pitchFamily="49" charset="-122"/>
              </a:rPr>
              <a:t>50</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2000</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记录计数校验 ：</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平衡校验：如借贷要平衡</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匹配校验：如在主表中验证指定代码是否存在</a:t>
            </a:r>
          </a:p>
          <a:p>
            <a:pPr marL="609600" indent="-609600" eaLnBrk="1" hangingPunct="1">
              <a:lnSpc>
                <a:spcPct val="90000"/>
              </a:lnSpc>
              <a:buFontTx/>
              <a:buAutoNum type="arabicPeriod"/>
            </a:pPr>
            <a:r>
              <a:rPr lang="zh-CN" altLang="en-US" sz="2400" dirty="0" smtClean="0">
                <a:latin typeface="楷体_GB2312" pitchFamily="49" charset="-122"/>
                <a:ea typeface="楷体_GB2312" pitchFamily="49" charset="-122"/>
              </a:rPr>
              <a:t>代码自身校验：</a:t>
            </a:r>
          </a:p>
        </p:txBody>
      </p:sp>
    </p:spTree>
    <p:extLst>
      <p:ext uri="{BB962C8B-B14F-4D97-AF65-F5344CB8AC3E}">
        <p14:creationId xmlns:p14="http://schemas.microsoft.com/office/powerpoint/2010/main" val="1806957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5616" y="321172"/>
            <a:ext cx="6798734" cy="785470"/>
          </a:xfrm>
        </p:spPr>
        <p:txBody>
          <a:bodyPr/>
          <a:lstStyle/>
          <a:p>
            <a:pPr eaLnBrk="1" hangingPunct="1"/>
            <a:r>
              <a:rPr lang="zh-CN" altLang="en-US" dirty="0" smtClean="0"/>
              <a:t>数据校验举例</a:t>
            </a:r>
            <a:r>
              <a:rPr lang="en-US" altLang="zh-CN" dirty="0" smtClean="0"/>
              <a:t>1</a:t>
            </a:r>
          </a:p>
        </p:txBody>
      </p:sp>
      <p:sp>
        <p:nvSpPr>
          <p:cNvPr id="20483" name="Text Box 3"/>
          <p:cNvSpPr txBox="1">
            <a:spLocks noChangeArrowheads="1"/>
          </p:cNvSpPr>
          <p:nvPr/>
        </p:nvSpPr>
        <p:spPr bwMode="auto">
          <a:xfrm>
            <a:off x="539750" y="981075"/>
            <a:ext cx="8353425" cy="58769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信用证开立                       </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页</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页</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申请书编号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开证金额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申请人	帐号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名称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开户行行名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地址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eaLnBrk="1" hangingPunct="1"/>
            <a:r>
              <a:rPr lang="zh-CN" altLang="en-US" sz="2000" b="1" dirty="0">
                <a:latin typeface="Times New Roman" panose="02020603050405020304" pitchFamily="18" charset="0"/>
              </a:rPr>
              <a:t>邮编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受益人	帐号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名称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开户行行名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地址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eaLnBrk="1" hangingPunct="1"/>
            <a:r>
              <a:rPr lang="zh-CN" altLang="en-US" sz="2000" b="1" dirty="0">
                <a:latin typeface="Times New Roman" panose="02020603050405020304" pitchFamily="18" charset="0"/>
              </a:rPr>
              <a:t>邮编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有效日期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交单期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有效地点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提示	</a:t>
            </a:r>
          </a:p>
          <a:p>
            <a:pPr algn="dist" eaLnBrk="1" hangingPunct="1"/>
            <a:r>
              <a:rPr lang="zh-CN" altLang="en-US" sz="2000" b="1" dirty="0">
                <a:latin typeface="Times New Roman" panose="02020603050405020304" pitchFamily="18" charset="0"/>
              </a:rPr>
              <a:t> </a:t>
            </a:r>
            <a:r>
              <a:rPr lang="en-US" altLang="zh-CN" sz="2000" b="1" dirty="0">
                <a:latin typeface="Times New Roman" panose="02020603050405020304" pitchFamily="18" charset="0"/>
              </a:rPr>
              <a:t>F2=</a:t>
            </a:r>
            <a:r>
              <a:rPr lang="zh-CN" altLang="en-US" sz="2000" b="1" dirty="0">
                <a:latin typeface="Times New Roman" panose="02020603050405020304" pitchFamily="18" charset="0"/>
              </a:rPr>
              <a:t>保存    </a:t>
            </a:r>
            <a:r>
              <a:rPr lang="en-US" altLang="zh-CN" sz="2000" b="1" dirty="0">
                <a:latin typeface="Times New Roman" panose="02020603050405020304" pitchFamily="18" charset="0"/>
              </a:rPr>
              <a:t>F4=</a:t>
            </a:r>
            <a:r>
              <a:rPr lang="zh-CN" altLang="en-US" sz="2000" b="1" dirty="0">
                <a:latin typeface="Times New Roman" panose="02020603050405020304" pitchFamily="18" charset="0"/>
              </a:rPr>
              <a:t>保存并退出    </a:t>
            </a:r>
            <a:r>
              <a:rPr lang="en-US" altLang="zh-CN" sz="2000" b="1" dirty="0">
                <a:latin typeface="Times New Roman" panose="02020603050405020304" pitchFamily="18" charset="0"/>
              </a:rPr>
              <a:t>ESC=</a:t>
            </a:r>
            <a:r>
              <a:rPr lang="zh-CN" altLang="en-US" sz="2000" b="1" dirty="0">
                <a:latin typeface="Times New Roman" panose="02020603050405020304" pitchFamily="18" charset="0"/>
              </a:rPr>
              <a:t>放弃录入退出    </a:t>
            </a:r>
          </a:p>
          <a:p>
            <a:pPr eaLnBrk="1" hangingPunct="1"/>
            <a:r>
              <a:rPr lang="en-US" altLang="zh-CN" sz="2000" b="1" dirty="0">
                <a:latin typeface="Times New Roman" panose="02020603050405020304" pitchFamily="18" charset="0"/>
              </a:rPr>
              <a:t>PAGEUP/PAGEDOWN=</a:t>
            </a:r>
            <a:r>
              <a:rPr lang="zh-CN" altLang="en-US" sz="2000" b="1" dirty="0">
                <a:latin typeface="Times New Roman" panose="02020603050405020304" pitchFamily="18" charset="0"/>
              </a:rPr>
              <a:t>换页</a:t>
            </a:r>
            <a:endParaRPr lang="zh-CN" altLang="en-US" sz="3600" b="1" dirty="0"/>
          </a:p>
        </p:txBody>
      </p:sp>
      <p:sp>
        <p:nvSpPr>
          <p:cNvPr id="244740" name="AutoShape 4"/>
          <p:cNvSpPr>
            <a:spLocks noChangeArrowheads="1"/>
          </p:cNvSpPr>
          <p:nvPr/>
        </p:nvSpPr>
        <p:spPr bwMode="auto">
          <a:xfrm>
            <a:off x="3348038" y="765175"/>
            <a:ext cx="3529012" cy="576263"/>
          </a:xfrm>
          <a:prstGeom prst="wedgeEllipseCallout">
            <a:avLst>
              <a:gd name="adj1" fmla="val -54366"/>
              <a:gd name="adj2" fmla="val 63222"/>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使用程序检验合法性</a:t>
            </a:r>
          </a:p>
        </p:txBody>
      </p:sp>
      <p:sp>
        <p:nvSpPr>
          <p:cNvPr id="244741" name="AutoShape 5"/>
          <p:cNvSpPr>
            <a:spLocks noChangeArrowheads="1"/>
          </p:cNvSpPr>
          <p:nvPr/>
        </p:nvSpPr>
        <p:spPr bwMode="auto">
          <a:xfrm>
            <a:off x="4284663" y="1268413"/>
            <a:ext cx="2808287" cy="576262"/>
          </a:xfrm>
          <a:prstGeom prst="wedgeEllipseCallout">
            <a:avLst>
              <a:gd name="adj1" fmla="val -67241"/>
              <a:gd name="adj2" fmla="val 34296"/>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限定长度和格式</a:t>
            </a:r>
          </a:p>
        </p:txBody>
      </p:sp>
      <p:sp>
        <p:nvSpPr>
          <p:cNvPr id="244742" name="AutoShape 6"/>
          <p:cNvSpPr>
            <a:spLocks noChangeArrowheads="1"/>
          </p:cNvSpPr>
          <p:nvPr/>
        </p:nvSpPr>
        <p:spPr bwMode="auto">
          <a:xfrm>
            <a:off x="5076825" y="1628775"/>
            <a:ext cx="3455988" cy="1225550"/>
          </a:xfrm>
          <a:prstGeom prst="wedgeEllipseCallout">
            <a:avLst>
              <a:gd name="adj1" fmla="val -69384"/>
              <a:gd name="adj2" fmla="val -11139"/>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利用程序读数据库检验，同时提取名称</a:t>
            </a:r>
            <a:r>
              <a:rPr lang="en-US" altLang="zh-CN" sz="2000" b="1">
                <a:ea typeface="楷体_GB2312" pitchFamily="49" charset="-122"/>
              </a:rPr>
              <a:t>/</a:t>
            </a:r>
            <a:r>
              <a:rPr lang="zh-CN" altLang="en-US" sz="2000" b="1">
                <a:ea typeface="楷体_GB2312" pitchFamily="49" charset="-122"/>
              </a:rPr>
              <a:t>开户行</a:t>
            </a:r>
            <a:r>
              <a:rPr lang="en-US" altLang="zh-CN" sz="2000" b="1">
                <a:ea typeface="楷体_GB2312" pitchFamily="49" charset="-122"/>
              </a:rPr>
              <a:t>/</a:t>
            </a:r>
            <a:r>
              <a:rPr lang="zh-CN" altLang="en-US" sz="2000" b="1">
                <a:ea typeface="楷体_GB2312" pitchFamily="49" charset="-122"/>
              </a:rPr>
              <a:t>地址</a:t>
            </a:r>
            <a:r>
              <a:rPr lang="en-US" altLang="zh-CN" sz="2000" b="1">
                <a:ea typeface="楷体_GB2312" pitchFamily="49" charset="-122"/>
              </a:rPr>
              <a:t>/</a:t>
            </a:r>
            <a:r>
              <a:rPr lang="zh-CN" altLang="en-US" sz="2000" b="1">
                <a:ea typeface="楷体_GB2312" pitchFamily="49" charset="-122"/>
              </a:rPr>
              <a:t>邮编</a:t>
            </a:r>
          </a:p>
        </p:txBody>
      </p:sp>
      <p:sp>
        <p:nvSpPr>
          <p:cNvPr id="244743" name="AutoShape 7"/>
          <p:cNvSpPr>
            <a:spLocks noChangeArrowheads="1"/>
          </p:cNvSpPr>
          <p:nvPr/>
        </p:nvSpPr>
        <p:spPr bwMode="auto">
          <a:xfrm>
            <a:off x="3276600" y="4076700"/>
            <a:ext cx="2808288" cy="720725"/>
          </a:xfrm>
          <a:prstGeom prst="wedgeEllipseCallout">
            <a:avLst>
              <a:gd name="adj1" fmla="val -63681"/>
              <a:gd name="adj2" fmla="val 100662"/>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限定当前日期之后</a:t>
            </a:r>
            <a:r>
              <a:rPr lang="en-US" altLang="zh-CN" sz="2000" b="1">
                <a:ea typeface="楷体_GB2312" pitchFamily="49" charset="-122"/>
              </a:rPr>
              <a:t>6</a:t>
            </a:r>
            <a:r>
              <a:rPr lang="zh-CN" altLang="en-US" sz="2000" b="1">
                <a:ea typeface="楷体_GB2312" pitchFamily="49" charset="-122"/>
              </a:rPr>
              <a:t>个月之内</a:t>
            </a:r>
          </a:p>
        </p:txBody>
      </p:sp>
      <p:sp>
        <p:nvSpPr>
          <p:cNvPr id="244744" name="AutoShape 8"/>
          <p:cNvSpPr>
            <a:spLocks noChangeArrowheads="1"/>
          </p:cNvSpPr>
          <p:nvPr/>
        </p:nvSpPr>
        <p:spPr bwMode="auto">
          <a:xfrm>
            <a:off x="6084888" y="4149725"/>
            <a:ext cx="2808287" cy="576263"/>
          </a:xfrm>
          <a:prstGeom prst="wedgeEllipseCallout">
            <a:avLst>
              <a:gd name="adj1" fmla="val -56389"/>
              <a:gd name="adj2" fmla="val 12327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不能迟于有效期</a:t>
            </a:r>
          </a:p>
        </p:txBody>
      </p:sp>
    </p:spTree>
    <p:extLst>
      <p:ext uri="{BB962C8B-B14F-4D97-AF65-F5344CB8AC3E}">
        <p14:creationId xmlns:p14="http://schemas.microsoft.com/office/powerpoint/2010/main" val="134285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dissolve">
                                      <p:cBhvr>
                                        <p:cTn id="7" dur="500"/>
                                        <p:tgtEl>
                                          <p:spTgt spid="244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741"/>
                                        </p:tgtEl>
                                        <p:attrNameLst>
                                          <p:attrName>style.visibility</p:attrName>
                                        </p:attrNameLst>
                                      </p:cBhvr>
                                      <p:to>
                                        <p:strVal val="visible"/>
                                      </p:to>
                                    </p:set>
                                    <p:animEffect transition="in" filter="dissolve">
                                      <p:cBhvr>
                                        <p:cTn id="12" dur="500"/>
                                        <p:tgtEl>
                                          <p:spTgt spid="244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Effect transition="in" filter="dissolve">
                                      <p:cBhvr>
                                        <p:cTn id="17" dur="500"/>
                                        <p:tgtEl>
                                          <p:spTgt spid="244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4743"/>
                                        </p:tgtEl>
                                        <p:attrNameLst>
                                          <p:attrName>style.visibility</p:attrName>
                                        </p:attrNameLst>
                                      </p:cBhvr>
                                      <p:to>
                                        <p:strVal val="visible"/>
                                      </p:to>
                                    </p:set>
                                    <p:animEffect transition="in" filter="dissolve">
                                      <p:cBhvr>
                                        <p:cTn id="22" dur="500"/>
                                        <p:tgtEl>
                                          <p:spTgt spid="244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4744"/>
                                        </p:tgtEl>
                                        <p:attrNameLst>
                                          <p:attrName>style.visibility</p:attrName>
                                        </p:attrNameLst>
                                      </p:cBhvr>
                                      <p:to>
                                        <p:strVal val="visible"/>
                                      </p:to>
                                    </p:set>
                                    <p:animEffect transition="in" filter="dissolve">
                                      <p:cBhvr>
                                        <p:cTn id="27" dur="500"/>
                                        <p:tgtEl>
                                          <p:spTgt spid="244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2" grpId="0" animBg="1"/>
      <p:bldP spid="244743" grpId="0" animBg="1"/>
      <p:bldP spid="2447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72633" y="303547"/>
            <a:ext cx="6798734" cy="785470"/>
          </a:xfrm>
        </p:spPr>
        <p:txBody>
          <a:bodyPr/>
          <a:lstStyle/>
          <a:p>
            <a:pPr eaLnBrk="1" hangingPunct="1"/>
            <a:r>
              <a:rPr lang="zh-CN" altLang="en-US" dirty="0" smtClean="0"/>
              <a:t>数据校验举例</a:t>
            </a:r>
            <a:r>
              <a:rPr lang="en-US" altLang="zh-CN" dirty="0" smtClean="0"/>
              <a:t>2</a:t>
            </a:r>
          </a:p>
        </p:txBody>
      </p:sp>
      <p:sp>
        <p:nvSpPr>
          <p:cNvPr id="21507" name="Rectangle 3"/>
          <p:cNvSpPr>
            <a:spLocks noGrp="1" noChangeArrowheads="1"/>
          </p:cNvSpPr>
          <p:nvPr>
            <p:ph type="body" idx="1"/>
          </p:nvPr>
        </p:nvSpPr>
        <p:spPr/>
        <p:txBody>
          <a:bodyPr/>
          <a:lstStyle/>
          <a:p>
            <a:pPr eaLnBrk="1" hangingPunct="1"/>
            <a:endParaRPr lang="zh-CN" altLang="zh-CN" smtClean="0"/>
          </a:p>
        </p:txBody>
      </p:sp>
      <p:sp>
        <p:nvSpPr>
          <p:cNvPr id="21508" name="Text Box 4"/>
          <p:cNvSpPr txBox="1">
            <a:spLocks noChangeArrowheads="1"/>
          </p:cNvSpPr>
          <p:nvPr/>
        </p:nvSpPr>
        <p:spPr bwMode="auto">
          <a:xfrm>
            <a:off x="539750" y="981075"/>
            <a:ext cx="8064500" cy="5876925"/>
          </a:xfrm>
          <a:prstGeom prst="rect">
            <a:avLst/>
          </a:prstGeom>
          <a:solidFill>
            <a:schemeClr val="accent2">
              <a:lumMod val="40000"/>
              <a:lumOff val="60000"/>
            </a:scheme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Times New Roman" panose="02020603050405020304" pitchFamily="18" charset="0"/>
              </a:rPr>
              <a:t>                                 </a:t>
            </a:r>
            <a:r>
              <a:rPr lang="zh-CN" altLang="en-US" sz="2400" b="1" dirty="0">
                <a:latin typeface="Times New Roman" panose="02020603050405020304" pitchFamily="18" charset="0"/>
              </a:rPr>
              <a:t>信用证开立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页</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页</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通知行行号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eaLnBrk="1" hangingPunct="1"/>
            <a:r>
              <a:rPr lang="zh-CN" altLang="en-US" sz="2400" b="1" dirty="0">
                <a:latin typeface="Times New Roman" panose="02020603050405020304" pitchFamily="18" charset="0"/>
              </a:rPr>
              <a:t>通知行行名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付款方式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algn="just" eaLnBrk="1" hangingPunct="1"/>
            <a:r>
              <a:rPr lang="zh-CN" altLang="en-US" sz="2400" b="1" dirty="0">
                <a:latin typeface="Times New Roman" panose="02020603050405020304" pitchFamily="18" charset="0"/>
              </a:rPr>
              <a:t>议付行行号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algn="just" eaLnBrk="1" hangingPunct="1"/>
            <a:r>
              <a:rPr lang="zh-CN" altLang="en-US" sz="2400" b="1" dirty="0">
                <a:latin typeface="Times New Roman" panose="02020603050405020304" pitchFamily="18" charset="0"/>
              </a:rPr>
              <a:t>议付行行名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延期付款期限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运输单据日后天数</a:t>
            </a:r>
            <a:r>
              <a:rPr lang="en-US" altLang="zh-CN" sz="2400" b="1" dirty="0">
                <a:latin typeface="Times New Roman" panose="02020603050405020304" pitchFamily="18" charset="0"/>
              </a:rPr>
              <a:t>)  [</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货物装运地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货物目的地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运输方式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分批装运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转运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最迟装运日期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eaLnBrk="1" hangingPunct="1"/>
            <a:r>
              <a:rPr lang="zh-CN" altLang="en-US" sz="2400" b="1" dirty="0">
                <a:latin typeface="Times New Roman" panose="02020603050405020304" pitchFamily="18" charset="0"/>
              </a:rPr>
              <a:t>货物描述		</a:t>
            </a:r>
          </a:p>
          <a:p>
            <a:pPr eaLnBrk="1" hangingPunct="1"/>
            <a:r>
              <a:rPr lang="zh-CN" altLang="en-US" sz="2400" b="1" dirty="0">
                <a:latin typeface="Times New Roman" panose="02020603050405020304" pitchFamily="18" charset="0"/>
              </a:rPr>
              <a:t>提示	</a:t>
            </a:r>
          </a:p>
          <a:p>
            <a:pPr algn="di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F2=</a:t>
            </a:r>
            <a:r>
              <a:rPr lang="zh-CN" altLang="en-US" sz="2400" b="1" dirty="0">
                <a:latin typeface="Times New Roman" panose="02020603050405020304" pitchFamily="18" charset="0"/>
              </a:rPr>
              <a:t>保存    </a:t>
            </a:r>
            <a:r>
              <a:rPr lang="en-US" altLang="zh-CN" sz="2400" b="1" dirty="0">
                <a:latin typeface="Times New Roman" panose="02020603050405020304" pitchFamily="18" charset="0"/>
              </a:rPr>
              <a:t>F4=</a:t>
            </a:r>
            <a:r>
              <a:rPr lang="zh-CN" altLang="en-US" sz="2400" b="1" dirty="0">
                <a:latin typeface="Times New Roman" panose="02020603050405020304" pitchFamily="18" charset="0"/>
              </a:rPr>
              <a:t>保存并退出    </a:t>
            </a:r>
            <a:r>
              <a:rPr lang="en-US" altLang="zh-CN" sz="2400" b="1" dirty="0">
                <a:latin typeface="Times New Roman" panose="02020603050405020304" pitchFamily="18" charset="0"/>
              </a:rPr>
              <a:t>ESC=</a:t>
            </a:r>
            <a:r>
              <a:rPr lang="zh-CN" altLang="en-US" sz="2400" b="1" dirty="0">
                <a:latin typeface="Times New Roman" panose="02020603050405020304" pitchFamily="18" charset="0"/>
              </a:rPr>
              <a:t>放弃录入退出    </a:t>
            </a:r>
          </a:p>
          <a:p>
            <a:pPr eaLnBrk="1" hangingPunct="1"/>
            <a:r>
              <a:rPr lang="en-US" altLang="zh-CN" sz="2400" b="1" dirty="0">
                <a:latin typeface="Times New Roman" panose="02020603050405020304" pitchFamily="18" charset="0"/>
              </a:rPr>
              <a:t>PAGEUP/PAGEDOWN=</a:t>
            </a:r>
            <a:r>
              <a:rPr lang="zh-CN" altLang="en-US" sz="2400" b="1" dirty="0">
                <a:latin typeface="Times New Roman" panose="02020603050405020304" pitchFamily="18" charset="0"/>
              </a:rPr>
              <a:t>换页</a:t>
            </a:r>
            <a:endParaRPr lang="zh-CN" altLang="en-US" sz="4000" b="1" dirty="0"/>
          </a:p>
        </p:txBody>
      </p:sp>
      <p:sp>
        <p:nvSpPr>
          <p:cNvPr id="245765" name="AutoShape 5"/>
          <p:cNvSpPr>
            <a:spLocks noChangeArrowheads="1"/>
          </p:cNvSpPr>
          <p:nvPr/>
        </p:nvSpPr>
        <p:spPr bwMode="auto">
          <a:xfrm>
            <a:off x="5003800" y="1484313"/>
            <a:ext cx="3384550" cy="1079500"/>
          </a:xfrm>
          <a:prstGeom prst="wedgeEllipseCallout">
            <a:avLst>
              <a:gd name="adj1" fmla="val -97653"/>
              <a:gd name="adj2" fmla="val -40884"/>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利用程序读数据库检验，同时提取行名</a:t>
            </a:r>
          </a:p>
        </p:txBody>
      </p:sp>
      <p:sp>
        <p:nvSpPr>
          <p:cNvPr id="245766" name="AutoShape 6"/>
          <p:cNvSpPr>
            <a:spLocks noChangeArrowheads="1"/>
          </p:cNvSpPr>
          <p:nvPr/>
        </p:nvSpPr>
        <p:spPr bwMode="auto">
          <a:xfrm>
            <a:off x="3203575" y="2133600"/>
            <a:ext cx="2016125" cy="647700"/>
          </a:xfrm>
          <a:prstGeom prst="wedgeEllipseCallout">
            <a:avLst>
              <a:gd name="adj1" fmla="val -97560"/>
              <a:gd name="adj2" fmla="val -1421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ea typeface="楷体_GB2312" pitchFamily="49" charset="-122"/>
              </a:rPr>
              <a:t>3</a:t>
            </a:r>
            <a:r>
              <a:rPr lang="zh-CN" altLang="en-US" sz="2000" b="1">
                <a:ea typeface="楷体_GB2312" pitchFamily="49" charset="-122"/>
              </a:rPr>
              <a:t>种选其一</a:t>
            </a:r>
          </a:p>
        </p:txBody>
      </p:sp>
      <p:sp>
        <p:nvSpPr>
          <p:cNvPr id="245767" name="AutoShape 7"/>
          <p:cNvSpPr>
            <a:spLocks noChangeArrowheads="1"/>
          </p:cNvSpPr>
          <p:nvPr/>
        </p:nvSpPr>
        <p:spPr bwMode="auto">
          <a:xfrm>
            <a:off x="5688013" y="3716338"/>
            <a:ext cx="2844800" cy="504825"/>
          </a:xfrm>
          <a:prstGeom prst="wedgeEllipseCallout">
            <a:avLst>
              <a:gd name="adj1" fmla="val -45032"/>
              <a:gd name="adj2" fmla="val -9339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小于</a:t>
            </a:r>
            <a:r>
              <a:rPr lang="en-US" altLang="zh-CN" sz="2000" b="1">
                <a:ea typeface="楷体_GB2312" pitchFamily="49" charset="-122"/>
              </a:rPr>
              <a:t>180</a:t>
            </a:r>
          </a:p>
        </p:txBody>
      </p:sp>
      <p:sp>
        <p:nvSpPr>
          <p:cNvPr id="245768" name="AutoShape 8"/>
          <p:cNvSpPr>
            <a:spLocks noChangeArrowheads="1"/>
          </p:cNvSpPr>
          <p:nvPr/>
        </p:nvSpPr>
        <p:spPr bwMode="auto">
          <a:xfrm>
            <a:off x="3995738" y="2852738"/>
            <a:ext cx="3529012" cy="647700"/>
          </a:xfrm>
          <a:prstGeom prst="wedgeEllipseCallout">
            <a:avLst>
              <a:gd name="adj1" fmla="val -68759"/>
              <a:gd name="adj2" fmla="val -64704"/>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与受益人开户行一致</a:t>
            </a:r>
          </a:p>
        </p:txBody>
      </p:sp>
    </p:spTree>
    <p:extLst>
      <p:ext uri="{BB962C8B-B14F-4D97-AF65-F5344CB8AC3E}">
        <p14:creationId xmlns:p14="http://schemas.microsoft.com/office/powerpoint/2010/main" val="3251001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dissolve">
                                      <p:cBhvr>
                                        <p:cTn id="7" dur="500"/>
                                        <p:tgtEl>
                                          <p:spTgt spid="245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66"/>
                                        </p:tgtEl>
                                        <p:attrNameLst>
                                          <p:attrName>style.visibility</p:attrName>
                                        </p:attrNameLst>
                                      </p:cBhvr>
                                      <p:to>
                                        <p:strVal val="visible"/>
                                      </p:to>
                                    </p:set>
                                    <p:animEffect transition="in" filter="dissolve">
                                      <p:cBhvr>
                                        <p:cTn id="12" dur="500"/>
                                        <p:tgtEl>
                                          <p:spTgt spid="2457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68"/>
                                        </p:tgtEl>
                                        <p:attrNameLst>
                                          <p:attrName>style.visibility</p:attrName>
                                        </p:attrNameLst>
                                      </p:cBhvr>
                                      <p:to>
                                        <p:strVal val="visible"/>
                                      </p:to>
                                    </p:set>
                                    <p:animEffect transition="in" filter="dissolve">
                                      <p:cBhvr>
                                        <p:cTn id="17" dur="500"/>
                                        <p:tgtEl>
                                          <p:spTgt spid="2457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67"/>
                                        </p:tgtEl>
                                        <p:attrNameLst>
                                          <p:attrName>style.visibility</p:attrName>
                                        </p:attrNameLst>
                                      </p:cBhvr>
                                      <p:to>
                                        <p:strVal val="visible"/>
                                      </p:to>
                                    </p:set>
                                    <p:animEffect transition="in" filter="dissolve">
                                      <p:cBhvr>
                                        <p:cTn id="22" dur="5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6" grpId="0" animBg="1"/>
      <p:bldP spid="245767" grpId="0" animBg="1"/>
      <p:bldP spid="2457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本章主要内容</a:t>
            </a:r>
          </a:p>
        </p:txBody>
      </p:sp>
      <p:sp>
        <p:nvSpPr>
          <p:cNvPr id="4099" name="Rectangle 3"/>
          <p:cNvSpPr>
            <a:spLocks noGrp="1" noChangeArrowheads="1"/>
          </p:cNvSpPr>
          <p:nvPr>
            <p:ph type="body" idx="1"/>
          </p:nvPr>
        </p:nvSpPr>
        <p:spPr/>
        <p:txBody>
          <a:bodyPr/>
          <a:lstStyle/>
          <a:p>
            <a:pPr eaLnBrk="1" hangingPunct="1"/>
            <a:r>
              <a:rPr kumimoji="1" lang="en-US" altLang="zh-CN" smtClean="0"/>
              <a:t>11.1 </a:t>
            </a:r>
            <a:r>
              <a:rPr kumimoji="1" lang="zh-CN" altLang="en-US" smtClean="0"/>
              <a:t>输出设计</a:t>
            </a:r>
          </a:p>
          <a:p>
            <a:pPr eaLnBrk="1" hangingPunct="1"/>
            <a:r>
              <a:rPr kumimoji="1" lang="en-US" altLang="zh-CN" smtClean="0"/>
              <a:t>11.2 </a:t>
            </a:r>
            <a:r>
              <a:rPr kumimoji="1" lang="zh-CN" altLang="en-US" smtClean="0"/>
              <a:t>输入设计</a:t>
            </a:r>
          </a:p>
          <a:p>
            <a:pPr eaLnBrk="1" hangingPunct="1"/>
            <a:r>
              <a:rPr kumimoji="1" lang="en-US" altLang="zh-CN" smtClean="0"/>
              <a:t>11.3 </a:t>
            </a:r>
            <a:r>
              <a:rPr kumimoji="1" lang="zh-CN" altLang="en-US" smtClean="0"/>
              <a:t>人机交互设计</a:t>
            </a:r>
          </a:p>
          <a:p>
            <a:pPr eaLnBrk="1" hangingPunct="1"/>
            <a:r>
              <a:rPr kumimoji="1" lang="en-US" altLang="zh-CN" smtClean="0"/>
              <a:t>11.4 </a:t>
            </a:r>
            <a:r>
              <a:rPr kumimoji="1" lang="zh-CN" altLang="en-US" smtClean="0"/>
              <a:t>计算机处理过程的设计</a:t>
            </a:r>
          </a:p>
          <a:p>
            <a:pPr eaLnBrk="1" hangingPunct="1"/>
            <a:r>
              <a:rPr kumimoji="1" lang="en-US" altLang="zh-CN" smtClean="0"/>
              <a:t>11.5 </a:t>
            </a:r>
            <a:r>
              <a:rPr kumimoji="1" lang="zh-CN" altLang="en-US" smtClean="0"/>
              <a:t>数据库设计</a:t>
            </a:r>
          </a:p>
          <a:p>
            <a:pPr eaLnBrk="1" hangingPunct="1"/>
            <a:r>
              <a:rPr kumimoji="1" lang="en-US" altLang="zh-CN" smtClean="0"/>
              <a:t>11.6 </a:t>
            </a:r>
            <a:r>
              <a:rPr kumimoji="1" lang="zh-CN" altLang="en-US" smtClean="0"/>
              <a:t>代码设计</a:t>
            </a:r>
          </a:p>
          <a:p>
            <a:pPr eaLnBrk="1" hangingPunct="1"/>
            <a:r>
              <a:rPr kumimoji="1" lang="en-US" altLang="zh-CN" smtClean="0"/>
              <a:t>11.7 </a:t>
            </a:r>
            <a:r>
              <a:rPr kumimoji="1" lang="zh-CN" altLang="en-US" smtClean="0"/>
              <a:t>网络和计算机系统设计</a:t>
            </a:r>
          </a:p>
        </p:txBody>
      </p:sp>
    </p:spTree>
    <p:extLst>
      <p:ext uri="{BB962C8B-B14F-4D97-AF65-F5344CB8AC3E}">
        <p14:creationId xmlns:p14="http://schemas.microsoft.com/office/powerpoint/2010/main" val="210703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95752" y="332656"/>
            <a:ext cx="6798734" cy="785470"/>
          </a:xfrm>
        </p:spPr>
        <p:txBody>
          <a:bodyPr/>
          <a:lstStyle/>
          <a:p>
            <a:pPr eaLnBrk="1" hangingPunct="1"/>
            <a:r>
              <a:rPr lang="zh-CN" altLang="en-US" dirty="0" smtClean="0"/>
              <a:t>数据校验举例</a:t>
            </a:r>
            <a:r>
              <a:rPr lang="en-US" altLang="zh-CN" dirty="0" smtClean="0"/>
              <a:t>3</a:t>
            </a:r>
          </a:p>
        </p:txBody>
      </p:sp>
      <p:sp>
        <p:nvSpPr>
          <p:cNvPr id="22531" name="Rectangle 3"/>
          <p:cNvSpPr>
            <a:spLocks noGrp="1" noChangeArrowheads="1"/>
          </p:cNvSpPr>
          <p:nvPr>
            <p:ph type="body" idx="1"/>
          </p:nvPr>
        </p:nvSpPr>
        <p:spPr/>
        <p:txBody>
          <a:bodyPr/>
          <a:lstStyle/>
          <a:p>
            <a:pPr eaLnBrk="1" hangingPunct="1"/>
            <a:endParaRPr lang="zh-CN" altLang="zh-CN"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52513"/>
            <a:ext cx="8137525"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9" name="AutoShape 5"/>
          <p:cNvSpPr>
            <a:spLocks noChangeArrowheads="1"/>
          </p:cNvSpPr>
          <p:nvPr/>
        </p:nvSpPr>
        <p:spPr bwMode="auto">
          <a:xfrm>
            <a:off x="5076825" y="3933825"/>
            <a:ext cx="3529013" cy="647700"/>
          </a:xfrm>
          <a:prstGeom prst="wedgeEllipseCallout">
            <a:avLst>
              <a:gd name="adj1" fmla="val -5644"/>
              <a:gd name="adj2" fmla="val 196569"/>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借贷合计数应相等</a:t>
            </a:r>
          </a:p>
        </p:txBody>
      </p:sp>
      <p:sp>
        <p:nvSpPr>
          <p:cNvPr id="246790" name="AutoShape 6"/>
          <p:cNvSpPr>
            <a:spLocks noChangeArrowheads="1"/>
          </p:cNvSpPr>
          <p:nvPr/>
        </p:nvSpPr>
        <p:spPr bwMode="auto">
          <a:xfrm>
            <a:off x="395288" y="4365625"/>
            <a:ext cx="3529012" cy="647700"/>
          </a:xfrm>
          <a:prstGeom prst="wedgeEllipseCallout">
            <a:avLst>
              <a:gd name="adj1" fmla="val 22426"/>
              <a:gd name="adj2" fmla="val -128185"/>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科目选择输入</a:t>
            </a:r>
          </a:p>
        </p:txBody>
      </p:sp>
    </p:spTree>
    <p:extLst>
      <p:ext uri="{BB962C8B-B14F-4D97-AF65-F5344CB8AC3E}">
        <p14:creationId xmlns:p14="http://schemas.microsoft.com/office/powerpoint/2010/main" val="2269635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dissolve">
                                      <p:cBhvr>
                                        <p:cTn id="7" dur="500"/>
                                        <p:tgtEl>
                                          <p:spTgt spid="246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790"/>
                                        </p:tgtEl>
                                        <p:attrNameLst>
                                          <p:attrName>style.visibility</p:attrName>
                                        </p:attrNameLst>
                                      </p:cBhvr>
                                      <p:to>
                                        <p:strVal val="visible"/>
                                      </p:to>
                                    </p:set>
                                    <p:animEffect transition="in" filter="dissolve">
                                      <p:cBhvr>
                                        <p:cTn id="12" dur="500"/>
                                        <p:tgtEl>
                                          <p:spTgt spid="24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P spid="2467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避免错误的输入手段</a:t>
            </a:r>
          </a:p>
        </p:txBody>
      </p:sp>
      <p:sp>
        <p:nvSpPr>
          <p:cNvPr id="242691" name="Rectangle 3"/>
          <p:cNvSpPr>
            <a:spLocks noGrp="1" noChangeArrowheads="1"/>
          </p:cNvSpPr>
          <p:nvPr>
            <p:ph type="body" idx="1"/>
          </p:nvPr>
        </p:nvSpPr>
        <p:spPr>
          <a:xfrm>
            <a:off x="539552" y="1700808"/>
            <a:ext cx="7992888" cy="4896842"/>
          </a:xfrm>
        </p:spPr>
        <p:txBody>
          <a:bodyPr>
            <a:normAutofit fontScale="92500" lnSpcReduction="20000"/>
          </a:bodyPr>
          <a:lstStyle/>
          <a:p>
            <a:pPr marL="609600" indent="-609600" eaLnBrk="1" hangingPunct="1">
              <a:lnSpc>
                <a:spcPct val="90000"/>
              </a:lnSpc>
              <a:buFont typeface="Wingdings" panose="05000000000000000000" pitchFamily="2" charset="2"/>
              <a:buNone/>
            </a:pPr>
            <a:r>
              <a:rPr lang="zh-CN" altLang="en-US" dirty="0" smtClean="0"/>
              <a:t>例如代码输入不能出错，那么如何避免代码错误：</a:t>
            </a:r>
          </a:p>
          <a:p>
            <a:pPr marL="609600" indent="-609600" eaLnBrk="1" hangingPunct="1">
              <a:lnSpc>
                <a:spcPct val="90000"/>
              </a:lnSpc>
              <a:buFontTx/>
              <a:buAutoNum type="arabicPeriod"/>
            </a:pPr>
            <a:r>
              <a:rPr lang="zh-CN" altLang="en-US" dirty="0" smtClean="0"/>
              <a:t>输入技术（如条码扫描、磁卡、</a:t>
            </a:r>
            <a:r>
              <a:rPr lang="en-US" altLang="zh-CN" dirty="0" smtClean="0"/>
              <a:t>IC</a:t>
            </a:r>
            <a:r>
              <a:rPr lang="zh-CN" altLang="en-US" dirty="0" smtClean="0"/>
              <a:t>卡</a:t>
            </a:r>
            <a:r>
              <a:rPr lang="en-US" altLang="zh-CN" dirty="0" smtClean="0"/>
              <a:t>/</a:t>
            </a:r>
            <a:r>
              <a:rPr lang="zh-CN" altLang="en-US" dirty="0" smtClean="0"/>
              <a:t>读卡器）</a:t>
            </a:r>
          </a:p>
          <a:p>
            <a:pPr marL="609600" indent="-609600" eaLnBrk="1" hangingPunct="1">
              <a:lnSpc>
                <a:spcPct val="90000"/>
              </a:lnSpc>
              <a:buFontTx/>
              <a:buAutoNum type="arabicPeriod"/>
            </a:pPr>
            <a:r>
              <a:rPr lang="zh-CN" altLang="en-US" dirty="0" smtClean="0"/>
              <a:t>列表选择输入（用于数据量少的情况）</a:t>
            </a:r>
          </a:p>
          <a:p>
            <a:pPr marL="990600" lvl="1" indent="-533400" eaLnBrk="1" hangingPunct="1">
              <a:lnSpc>
                <a:spcPct val="90000"/>
              </a:lnSpc>
            </a:pPr>
            <a:r>
              <a:rPr lang="zh-CN" altLang="en-US" dirty="0" smtClean="0"/>
              <a:t>界面中采用下拉表选择，不需要键盘输入，如省市</a:t>
            </a:r>
          </a:p>
          <a:p>
            <a:pPr marL="609600" indent="-609600" eaLnBrk="1" hangingPunct="1">
              <a:lnSpc>
                <a:spcPct val="90000"/>
              </a:lnSpc>
              <a:buFontTx/>
              <a:buAutoNum type="arabicPeriod"/>
            </a:pPr>
            <a:r>
              <a:rPr lang="zh-CN" altLang="en-US" dirty="0" smtClean="0"/>
              <a:t>利用数据库中的代码表对照检查（数据量多）</a:t>
            </a:r>
          </a:p>
          <a:p>
            <a:pPr marL="990600" lvl="1" indent="-533400" eaLnBrk="1" hangingPunct="1">
              <a:lnSpc>
                <a:spcPct val="90000"/>
              </a:lnSpc>
            </a:pPr>
            <a:r>
              <a:rPr lang="zh-CN" altLang="en-US" dirty="0" smtClean="0"/>
              <a:t>代码量很多时，下拉选择不可取，可手工输入，利用数据库中建立的代码对照表进行验证，如果存在则可显示详细内容，否则表示输入有误。如学号</a:t>
            </a:r>
          </a:p>
          <a:p>
            <a:pPr marL="609600" indent="-609600" eaLnBrk="1" hangingPunct="1">
              <a:lnSpc>
                <a:spcPct val="90000"/>
              </a:lnSpc>
              <a:buFontTx/>
              <a:buAutoNum type="arabicPeriod"/>
            </a:pPr>
            <a:r>
              <a:rPr lang="zh-CN" altLang="en-US" dirty="0" smtClean="0"/>
              <a:t>代码中设置校验位（上述方法都不适用时）</a:t>
            </a:r>
          </a:p>
          <a:p>
            <a:pPr marL="990600" lvl="1" indent="-533400" eaLnBrk="1" hangingPunct="1">
              <a:lnSpc>
                <a:spcPct val="90000"/>
              </a:lnSpc>
            </a:pPr>
            <a:r>
              <a:rPr lang="zh-CN" altLang="en-US" dirty="0" smtClean="0"/>
              <a:t>代码自身具有一定的验证功能，如身份证号</a:t>
            </a:r>
          </a:p>
        </p:txBody>
      </p:sp>
    </p:spTree>
    <p:extLst>
      <p:ext uri="{BB962C8B-B14F-4D97-AF65-F5344CB8AC3E}">
        <p14:creationId xmlns:p14="http://schemas.microsoft.com/office/powerpoint/2010/main" val="1710632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dissolve">
                                      <p:cBhvr>
                                        <p:cTn id="7" dur="500"/>
                                        <p:tgtEl>
                                          <p:spTgt spid="242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2691">
                                            <p:txEl>
                                              <p:pRg st="2" end="2"/>
                                            </p:txEl>
                                          </p:spTgt>
                                        </p:tgtEl>
                                        <p:attrNameLst>
                                          <p:attrName>style.visibility</p:attrName>
                                        </p:attrNameLst>
                                      </p:cBhvr>
                                      <p:to>
                                        <p:strVal val="visible"/>
                                      </p:to>
                                    </p:set>
                                    <p:animEffect transition="in" filter="dissolve">
                                      <p:cBhvr>
                                        <p:cTn id="12" dur="500"/>
                                        <p:tgtEl>
                                          <p:spTgt spid="242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2691">
                                            <p:txEl>
                                              <p:pRg st="3" end="3"/>
                                            </p:txEl>
                                          </p:spTgt>
                                        </p:tgtEl>
                                        <p:attrNameLst>
                                          <p:attrName>style.visibility</p:attrName>
                                        </p:attrNameLst>
                                      </p:cBhvr>
                                      <p:to>
                                        <p:strVal val="visible"/>
                                      </p:to>
                                    </p:set>
                                    <p:animEffect transition="in" filter="dissolve">
                                      <p:cBhvr>
                                        <p:cTn id="17" dur="500"/>
                                        <p:tgtEl>
                                          <p:spTgt spid="2426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2691">
                                            <p:txEl>
                                              <p:pRg st="4" end="4"/>
                                            </p:txEl>
                                          </p:spTgt>
                                        </p:tgtEl>
                                        <p:attrNameLst>
                                          <p:attrName>style.visibility</p:attrName>
                                        </p:attrNameLst>
                                      </p:cBhvr>
                                      <p:to>
                                        <p:strVal val="visible"/>
                                      </p:to>
                                    </p:set>
                                    <p:animEffect transition="in" filter="dissolve">
                                      <p:cBhvr>
                                        <p:cTn id="22" dur="500"/>
                                        <p:tgtEl>
                                          <p:spTgt spid="2426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42691">
                                            <p:txEl>
                                              <p:pRg st="5" end="5"/>
                                            </p:txEl>
                                          </p:spTgt>
                                        </p:tgtEl>
                                        <p:attrNameLst>
                                          <p:attrName>style.visibility</p:attrName>
                                        </p:attrNameLst>
                                      </p:cBhvr>
                                      <p:to>
                                        <p:strVal val="visible"/>
                                      </p:to>
                                    </p:set>
                                    <p:animEffect transition="in" filter="dissolve">
                                      <p:cBhvr>
                                        <p:cTn id="27" dur="500"/>
                                        <p:tgtEl>
                                          <p:spTgt spid="2426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2691">
                                            <p:txEl>
                                              <p:pRg st="6" end="6"/>
                                            </p:txEl>
                                          </p:spTgt>
                                        </p:tgtEl>
                                        <p:attrNameLst>
                                          <p:attrName>style.visibility</p:attrName>
                                        </p:attrNameLst>
                                      </p:cBhvr>
                                      <p:to>
                                        <p:strVal val="visible"/>
                                      </p:to>
                                    </p:set>
                                    <p:animEffect transition="in" filter="dissolve">
                                      <p:cBhvr>
                                        <p:cTn id="32" dur="500"/>
                                        <p:tgtEl>
                                          <p:spTgt spid="2426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42691">
                                            <p:txEl>
                                              <p:pRg st="7" end="7"/>
                                            </p:txEl>
                                          </p:spTgt>
                                        </p:tgtEl>
                                        <p:attrNameLst>
                                          <p:attrName>style.visibility</p:attrName>
                                        </p:attrNameLst>
                                      </p:cBhvr>
                                      <p:to>
                                        <p:strVal val="visible"/>
                                      </p:to>
                                    </p:set>
                                    <p:animEffect transition="in" filter="dissolve">
                                      <p:cBhvr>
                                        <p:cTn id="37" dur="500"/>
                                        <p:tgtEl>
                                          <p:spTgt spid="242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2411413" y="1635125"/>
            <a:ext cx="4286250" cy="336391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5750" indent="-285750" eaLnBrk="1" hangingPunct="1">
              <a:lnSpc>
                <a:spcPct val="200000"/>
              </a:lnSpc>
            </a:pPr>
            <a:r>
              <a:rPr lang="zh-CN" altLang="en-US" smtClean="0"/>
              <a:t>批量集中输入</a:t>
            </a:r>
          </a:p>
          <a:p>
            <a:pPr marL="285750" indent="-285750" eaLnBrk="1" hangingPunct="1">
              <a:lnSpc>
                <a:spcPct val="200000"/>
              </a:lnSpc>
            </a:pPr>
            <a:r>
              <a:rPr lang="zh-CN" altLang="en-US" smtClean="0"/>
              <a:t>联机分散输入</a:t>
            </a:r>
          </a:p>
          <a:p>
            <a:pPr marL="285750" indent="-285750" eaLnBrk="1" hangingPunct="1">
              <a:lnSpc>
                <a:spcPct val="200000"/>
              </a:lnSpc>
            </a:pPr>
            <a:r>
              <a:rPr lang="zh-CN" altLang="en-US" smtClean="0"/>
              <a:t>混合方式</a:t>
            </a:r>
          </a:p>
        </p:txBody>
      </p:sp>
      <p:sp>
        <p:nvSpPr>
          <p:cNvPr id="24579" name="Rectangle 3"/>
          <p:cNvSpPr>
            <a:spLocks noGrp="1" noChangeArrowheads="1"/>
          </p:cNvSpPr>
          <p:nvPr>
            <p:ph type="title"/>
          </p:nvPr>
        </p:nvSpPr>
        <p:spPr/>
        <p:txBody>
          <a:bodyPr/>
          <a:lstStyle/>
          <a:p>
            <a:pPr eaLnBrk="1" hangingPunct="1"/>
            <a:r>
              <a:rPr lang="en-US" altLang="zh-CN" smtClean="0"/>
              <a:t>11.2.5 </a:t>
            </a:r>
            <a:r>
              <a:rPr lang="zh-CN" altLang="en-US" smtClean="0"/>
              <a:t>输入模式</a:t>
            </a:r>
          </a:p>
        </p:txBody>
      </p:sp>
    </p:spTree>
    <p:extLst>
      <p:ext uri="{BB962C8B-B14F-4D97-AF65-F5344CB8AC3E}">
        <p14:creationId xmlns:p14="http://schemas.microsoft.com/office/powerpoint/2010/main" val="177902379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批量输入的优点</a:t>
            </a:r>
          </a:p>
        </p:txBody>
      </p:sp>
      <p:sp>
        <p:nvSpPr>
          <p:cNvPr id="25603" name="Rectangle 3"/>
          <p:cNvSpPr>
            <a:spLocks noGrp="1" noChangeArrowheads="1"/>
          </p:cNvSpPr>
          <p:nvPr>
            <p:ph type="body" idx="1"/>
          </p:nvPr>
        </p:nvSpPr>
        <p:spPr/>
        <p:txBody>
          <a:bodyPr>
            <a:normAutofit fontScale="85000" lnSpcReduction="20000"/>
          </a:bodyPr>
          <a:lstStyle/>
          <a:p>
            <a:pPr eaLnBrk="1" hangingPunct="1"/>
            <a:r>
              <a:rPr lang="zh-CN" altLang="en-US" smtClean="0"/>
              <a:t>收集和输入可以脱离主数据库（主机）</a:t>
            </a:r>
          </a:p>
          <a:p>
            <a:pPr eaLnBrk="1" hangingPunct="1"/>
            <a:r>
              <a:rPr lang="zh-CN" altLang="en-US" smtClean="0"/>
              <a:t>输入可以由受过专门训练的人员完成</a:t>
            </a:r>
          </a:p>
          <a:p>
            <a:pPr eaLnBrk="1" hangingPunct="1"/>
            <a:r>
              <a:rPr lang="zh-CN" altLang="en-US" smtClean="0"/>
              <a:t>数据处理的速度很快</a:t>
            </a:r>
          </a:p>
          <a:p>
            <a:pPr eaLnBrk="1" hangingPunct="1"/>
            <a:r>
              <a:rPr lang="zh-CN" altLang="en-US" smtClean="0"/>
              <a:t>处理可以安排在非高峰时间进行</a:t>
            </a:r>
          </a:p>
          <a:p>
            <a:pPr eaLnBrk="1" hangingPunct="1"/>
            <a:r>
              <a:rPr lang="zh-CN" altLang="en-US" smtClean="0"/>
              <a:t>例如：</a:t>
            </a:r>
          </a:p>
          <a:p>
            <a:pPr lvl="1" eaLnBrk="1" hangingPunct="1"/>
            <a:r>
              <a:rPr lang="zh-CN" altLang="en-US" smtClean="0"/>
              <a:t>国内一些科研项目申请的数据都是各个单位自行录入，保存在盘中上交</a:t>
            </a:r>
          </a:p>
          <a:p>
            <a:pPr lvl="1" eaLnBrk="1" hangingPunct="1"/>
            <a:r>
              <a:rPr lang="zh-CN" altLang="en-US" smtClean="0"/>
              <a:t>保险单的录入</a:t>
            </a:r>
          </a:p>
          <a:p>
            <a:pPr lvl="1" eaLnBrk="1" hangingPunct="1"/>
            <a:r>
              <a:rPr lang="zh-CN" altLang="en-US" smtClean="0"/>
              <a:t>人口普查数据的输入</a:t>
            </a:r>
          </a:p>
          <a:p>
            <a:pPr eaLnBrk="1" hangingPunct="1"/>
            <a:endParaRPr lang="en-US" altLang="zh-CN" smtClean="0"/>
          </a:p>
        </p:txBody>
      </p:sp>
    </p:spTree>
    <p:extLst>
      <p:ext uri="{BB962C8B-B14F-4D97-AF65-F5344CB8AC3E}">
        <p14:creationId xmlns:p14="http://schemas.microsoft.com/office/powerpoint/2010/main" val="885796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批量集中输入的不足</a:t>
            </a:r>
          </a:p>
        </p:txBody>
      </p:sp>
      <p:sp>
        <p:nvSpPr>
          <p:cNvPr id="26627" name="Rectangle 3"/>
          <p:cNvSpPr>
            <a:spLocks noGrp="1" noChangeArrowheads="1"/>
          </p:cNvSpPr>
          <p:nvPr>
            <p:ph type="body" idx="1"/>
          </p:nvPr>
        </p:nvSpPr>
        <p:spPr/>
        <p:txBody>
          <a:bodyPr/>
          <a:lstStyle/>
          <a:p>
            <a:pPr eaLnBrk="1" hangingPunct="1"/>
            <a:r>
              <a:rPr lang="zh-CN" altLang="en-US" smtClean="0"/>
              <a:t>数据收集通常是集中式的</a:t>
            </a:r>
          </a:p>
          <a:p>
            <a:pPr eaLnBrk="1" hangingPunct="1"/>
            <a:r>
              <a:rPr lang="zh-CN" altLang="en-US" smtClean="0"/>
              <a:t>数据录入一般需要受过专门训练的人员完成</a:t>
            </a:r>
          </a:p>
          <a:p>
            <a:pPr eaLnBrk="1" hangingPunct="1"/>
            <a:r>
              <a:rPr lang="zh-CN" altLang="en-US" smtClean="0"/>
              <a:t>处理过程有延迟，因此可能造成数据过时，或等到处理完后已经不适用了</a:t>
            </a:r>
          </a:p>
          <a:p>
            <a:pPr eaLnBrk="1" hangingPunct="1"/>
            <a:r>
              <a:rPr lang="zh-CN" altLang="en-US" smtClean="0"/>
              <a:t>因为处理通常在业余时间进行，因此在处理时发现的输入错误，只能在下一次处理时才能纠正（录入人员不熟悉业务）</a:t>
            </a:r>
          </a:p>
        </p:txBody>
      </p:sp>
    </p:spTree>
    <p:extLst>
      <p:ext uri="{BB962C8B-B14F-4D97-AF65-F5344CB8AC3E}">
        <p14:creationId xmlns:p14="http://schemas.microsoft.com/office/powerpoint/2010/main" val="3988929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联机分散输入的优点</a:t>
            </a:r>
          </a:p>
        </p:txBody>
      </p:sp>
      <p:sp>
        <p:nvSpPr>
          <p:cNvPr id="27651" name="Rectangle 3"/>
          <p:cNvSpPr>
            <a:spLocks noGrp="1" noChangeArrowheads="1"/>
          </p:cNvSpPr>
          <p:nvPr>
            <p:ph type="body" idx="1"/>
          </p:nvPr>
        </p:nvSpPr>
        <p:spPr/>
        <p:txBody>
          <a:bodyPr>
            <a:normAutofit fontScale="92500" lnSpcReduction="20000"/>
          </a:bodyPr>
          <a:lstStyle/>
          <a:p>
            <a:pPr eaLnBrk="1" hangingPunct="1"/>
            <a:r>
              <a:rPr lang="zh-CN" altLang="en-US" smtClean="0">
                <a:latin typeface="宋体" panose="02010600030101010101" pitchFamily="2" charset="-122"/>
              </a:rPr>
              <a:t>数据能够由拥有者进行录入</a:t>
            </a:r>
          </a:p>
          <a:p>
            <a:pPr eaLnBrk="1" hangingPunct="1"/>
            <a:r>
              <a:rPr lang="zh-CN" altLang="en-US" smtClean="0">
                <a:latin typeface="宋体" panose="02010600030101010101" pitchFamily="2" charset="-122"/>
              </a:rPr>
              <a:t>数据的录入可以尽可能地与他们的源头靠近</a:t>
            </a:r>
          </a:p>
          <a:p>
            <a:pPr eaLnBrk="1" hangingPunct="1"/>
            <a:r>
              <a:rPr lang="zh-CN" altLang="en-US" smtClean="0">
                <a:latin typeface="宋体" panose="02010600030101010101" pitchFamily="2" charset="-122"/>
              </a:rPr>
              <a:t>对于数据的正确性和可接受性，可以获得快速的反馈 </a:t>
            </a:r>
          </a:p>
          <a:p>
            <a:pPr eaLnBrk="1" hangingPunct="1"/>
            <a:r>
              <a:rPr lang="zh-CN" altLang="en-US" smtClean="0">
                <a:latin typeface="宋体" panose="02010600030101010101" pitchFamily="2" charset="-122"/>
              </a:rPr>
              <a:t>输入的数据能及时更新数据库，从而使数据在最新状态（实时）</a:t>
            </a:r>
          </a:p>
          <a:p>
            <a:pPr lvl="1" eaLnBrk="1" hangingPunct="1"/>
            <a:r>
              <a:rPr lang="zh-CN" altLang="en-US" smtClean="0">
                <a:latin typeface="楷体_GB2312" pitchFamily="49" charset="-122"/>
              </a:rPr>
              <a:t>比如北京市房地产开发企业与购房者签订房屋预售合同时，通过网上签约并下载打印合同文本，实现与政府网的联机备案，保护了消费者权益</a:t>
            </a:r>
            <a:endParaRPr lang="zh-CN" altLang="en-US" smtClean="0"/>
          </a:p>
          <a:p>
            <a:pPr eaLnBrk="1" hangingPunct="1"/>
            <a:endParaRPr lang="en-US" altLang="zh-CN" smtClean="0"/>
          </a:p>
        </p:txBody>
      </p:sp>
    </p:spTree>
    <p:extLst>
      <p:ext uri="{BB962C8B-B14F-4D97-AF65-F5344CB8AC3E}">
        <p14:creationId xmlns:p14="http://schemas.microsoft.com/office/powerpoint/2010/main" val="1355120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联机分散输入的不足</a:t>
            </a:r>
          </a:p>
        </p:txBody>
      </p:sp>
      <p:sp>
        <p:nvSpPr>
          <p:cNvPr id="28675" name="Rectangle 3"/>
          <p:cNvSpPr>
            <a:spLocks noGrp="1" noChangeArrowheads="1"/>
          </p:cNvSpPr>
          <p:nvPr>
            <p:ph type="body" idx="1"/>
          </p:nvPr>
        </p:nvSpPr>
        <p:spPr/>
        <p:txBody>
          <a:bodyPr>
            <a:normAutofit lnSpcReduction="10000"/>
          </a:bodyPr>
          <a:lstStyle/>
          <a:p>
            <a:pPr eaLnBrk="1" hangingPunct="1"/>
            <a:r>
              <a:rPr lang="zh-CN" altLang="en-US" smtClean="0"/>
              <a:t>为了完成录入，设备的花费更多</a:t>
            </a:r>
          </a:p>
          <a:p>
            <a:pPr eaLnBrk="1" hangingPunct="1"/>
            <a:r>
              <a:rPr lang="zh-CN" altLang="en-US" smtClean="0"/>
              <a:t>使用者繁杂，不总是受过良好训练</a:t>
            </a:r>
          </a:p>
          <a:p>
            <a:pPr eaLnBrk="1" hangingPunct="1"/>
            <a:r>
              <a:rPr lang="zh-CN" altLang="en-US" smtClean="0"/>
              <a:t>对用户数据录入的程序控制要求高</a:t>
            </a:r>
          </a:p>
          <a:p>
            <a:pPr eaLnBrk="1" hangingPunct="1"/>
            <a:r>
              <a:rPr lang="zh-CN" altLang="en-US" smtClean="0"/>
              <a:t>所有数据必须在交易时间访问数据库，因此对主机、数据库和网络的处理能力要求高</a:t>
            </a:r>
          </a:p>
          <a:p>
            <a:pPr eaLnBrk="1" hangingPunct="1"/>
            <a:r>
              <a:rPr lang="zh-CN" altLang="en-US" smtClean="0"/>
              <a:t>同样的数据，其录入会比批量录入过程要慢，总的效率低</a:t>
            </a:r>
          </a:p>
          <a:p>
            <a:pPr eaLnBrk="1" hangingPunct="1"/>
            <a:endParaRPr lang="en-US" altLang="zh-CN" smtClean="0"/>
          </a:p>
        </p:txBody>
      </p:sp>
    </p:spTree>
    <p:extLst>
      <p:ext uri="{BB962C8B-B14F-4D97-AF65-F5344CB8AC3E}">
        <p14:creationId xmlns:p14="http://schemas.microsoft.com/office/powerpoint/2010/main" val="2888189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539553" y="2276475"/>
            <a:ext cx="8064896" cy="4104853"/>
          </a:xfrm>
          <a:prstGeom prst="roundRect">
            <a:avLst>
              <a:gd name="adj" fmla="val 12495"/>
            </a:avLst>
          </a:prstGeom>
          <a:solidFill>
            <a:schemeClr val="bg1"/>
          </a:solidFill>
          <a:ln w="508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699" name="Rectangle 3"/>
          <p:cNvSpPr>
            <a:spLocks noGrp="1" noChangeArrowheads="1"/>
          </p:cNvSpPr>
          <p:nvPr>
            <p:ph type="body" sz="half" idx="1"/>
          </p:nvPr>
        </p:nvSpPr>
        <p:spPr>
          <a:xfrm>
            <a:off x="395536" y="2349500"/>
            <a:ext cx="5471864" cy="4225925"/>
          </a:xfrm>
        </p:spPr>
        <p:txBody>
          <a:bodyPr/>
          <a:lstStyle/>
          <a:p>
            <a:pPr marL="857250" lvl="1" indent="-457200" eaLnBrk="1" hangingPunct="1"/>
            <a:r>
              <a:rPr lang="en-US" altLang="zh-CN" dirty="0" smtClean="0"/>
              <a:t>Magnetic Ink Character Recognition (MICR)</a:t>
            </a:r>
            <a:r>
              <a:rPr lang="zh-CN" altLang="en-US" dirty="0" smtClean="0"/>
              <a:t>磁性墨水识别</a:t>
            </a:r>
          </a:p>
          <a:p>
            <a:pPr marL="857250" lvl="1" indent="-457200" eaLnBrk="1" hangingPunct="1"/>
            <a:r>
              <a:rPr lang="en-US" altLang="zh-CN" dirty="0" smtClean="0"/>
              <a:t>Optical Character Recognition (OCR)</a:t>
            </a:r>
            <a:r>
              <a:rPr lang="zh-CN" altLang="en-US" dirty="0" smtClean="0"/>
              <a:t>光学字符识别</a:t>
            </a:r>
          </a:p>
          <a:p>
            <a:pPr marL="857250" lvl="1" indent="-457200" eaLnBrk="1" hangingPunct="1"/>
            <a:r>
              <a:rPr lang="en-US" altLang="zh-CN" dirty="0" smtClean="0"/>
              <a:t>Optical Mark Recognition (OMR)</a:t>
            </a:r>
          </a:p>
          <a:p>
            <a:pPr marL="857250" lvl="1" indent="-457200" eaLnBrk="1" hangingPunct="1"/>
            <a:r>
              <a:rPr lang="en-US" altLang="zh-CN" dirty="0" smtClean="0"/>
              <a:t>Image Scanner &amp; Facsimile (Fax) Machines</a:t>
            </a:r>
            <a:r>
              <a:rPr lang="zh-CN" altLang="en-US" dirty="0" smtClean="0"/>
              <a:t>扫描仪</a:t>
            </a:r>
          </a:p>
          <a:p>
            <a:pPr marL="857250" lvl="1" indent="-457200" eaLnBrk="1" hangingPunct="1"/>
            <a:r>
              <a:rPr lang="en-US" altLang="zh-CN" dirty="0" smtClean="0"/>
              <a:t>Point-of-Sale Device (POS)</a:t>
            </a:r>
          </a:p>
          <a:p>
            <a:pPr marL="857250" lvl="1" indent="-457200" eaLnBrk="1" hangingPunct="1"/>
            <a:r>
              <a:rPr lang="en-US" altLang="zh-CN" dirty="0" smtClean="0"/>
              <a:t>Automatic Teller Machine (ATM)</a:t>
            </a:r>
          </a:p>
          <a:p>
            <a:pPr marL="857250" lvl="1" indent="-457200" eaLnBrk="1" hangingPunct="1"/>
            <a:r>
              <a:rPr lang="en-US" altLang="zh-CN" dirty="0" smtClean="0">
                <a:cs typeface="Arial" panose="020B0604020202020204" pitchFamily="34" charset="0"/>
              </a:rPr>
              <a:t>Intelligent Card </a:t>
            </a:r>
            <a:endParaRPr lang="en-US" altLang="zh-CN" dirty="0" smtClean="0"/>
          </a:p>
        </p:txBody>
      </p:sp>
      <p:sp>
        <p:nvSpPr>
          <p:cNvPr id="29700" name="Rectangle 4"/>
          <p:cNvSpPr>
            <a:spLocks noGrp="1" noChangeArrowheads="1"/>
          </p:cNvSpPr>
          <p:nvPr>
            <p:ph type="body" sz="half" idx="2"/>
          </p:nvPr>
        </p:nvSpPr>
        <p:spPr>
          <a:xfrm>
            <a:off x="5435600" y="2349500"/>
            <a:ext cx="3708400" cy="3441700"/>
          </a:xfrm>
        </p:spPr>
        <p:txBody>
          <a:bodyPr/>
          <a:lstStyle/>
          <a:p>
            <a:pPr marL="685800" lvl="1" eaLnBrk="1" hangingPunct="1"/>
            <a:r>
              <a:rPr lang="en-US" altLang="zh-CN" smtClean="0"/>
              <a:t>Keyboard</a:t>
            </a:r>
          </a:p>
          <a:p>
            <a:pPr marL="685800" lvl="1" eaLnBrk="1" hangingPunct="1"/>
            <a:r>
              <a:rPr lang="en-US" altLang="zh-CN" smtClean="0"/>
              <a:t>Mouse</a:t>
            </a:r>
          </a:p>
          <a:p>
            <a:pPr marL="685800" lvl="1" eaLnBrk="1" hangingPunct="1"/>
            <a:r>
              <a:rPr lang="en-US" altLang="zh-CN" smtClean="0"/>
              <a:t>Joystick</a:t>
            </a:r>
          </a:p>
          <a:p>
            <a:pPr marL="685800" lvl="1" eaLnBrk="1" hangingPunct="1"/>
            <a:r>
              <a:rPr lang="en-US" altLang="zh-CN" smtClean="0"/>
              <a:t>Pens</a:t>
            </a:r>
          </a:p>
          <a:p>
            <a:pPr marL="685800" lvl="1" eaLnBrk="1" hangingPunct="1"/>
            <a:r>
              <a:rPr lang="en-US" altLang="zh-CN" smtClean="0"/>
              <a:t>Scales</a:t>
            </a:r>
          </a:p>
          <a:p>
            <a:pPr marL="685800" lvl="1" eaLnBrk="1" hangingPunct="1"/>
            <a:r>
              <a:rPr lang="en-US" altLang="zh-CN" smtClean="0"/>
              <a:t>Voice Recognition</a:t>
            </a:r>
          </a:p>
          <a:p>
            <a:pPr marL="685800" lvl="1" eaLnBrk="1" hangingPunct="1"/>
            <a:r>
              <a:rPr lang="en-US" altLang="zh-CN" smtClean="0"/>
              <a:t>Touch Screen</a:t>
            </a:r>
          </a:p>
        </p:txBody>
      </p:sp>
      <p:sp>
        <p:nvSpPr>
          <p:cNvPr id="29701" name="Rectangle 5"/>
          <p:cNvSpPr>
            <a:spLocks noGrp="1" noChangeArrowheads="1"/>
          </p:cNvSpPr>
          <p:nvPr>
            <p:ph type="title"/>
          </p:nvPr>
        </p:nvSpPr>
        <p:spPr>
          <a:xfrm>
            <a:off x="1172634" y="224051"/>
            <a:ext cx="6798734" cy="1044709"/>
          </a:xfrm>
        </p:spPr>
        <p:txBody>
          <a:bodyPr/>
          <a:lstStyle/>
          <a:p>
            <a:pPr eaLnBrk="1" hangingPunct="1"/>
            <a:r>
              <a:rPr lang="en-US" altLang="zh-CN" dirty="0" smtClean="0"/>
              <a:t>11.2.6 </a:t>
            </a:r>
            <a:r>
              <a:rPr lang="zh-CN" altLang="en-US" dirty="0" smtClean="0"/>
              <a:t>自动识别技术</a:t>
            </a:r>
          </a:p>
        </p:txBody>
      </p:sp>
      <p:sp>
        <p:nvSpPr>
          <p:cNvPr id="29702" name="Rectangle 3"/>
          <p:cNvSpPr txBox="1">
            <a:spLocks noChangeArrowheads="1"/>
          </p:cNvSpPr>
          <p:nvPr/>
        </p:nvSpPr>
        <p:spPr bwMode="auto">
          <a:xfrm>
            <a:off x="395536" y="1158875"/>
            <a:ext cx="86423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l"/>
            </a:pPr>
            <a:r>
              <a:rPr lang="zh-CN" altLang="en-US" sz="2800" b="1" dirty="0">
                <a:ea typeface="华文中宋" panose="02010600040101010101" pitchFamily="2" charset="-122"/>
              </a:rPr>
              <a:t>为了提高输入效率和准确率，输入设备和技术不断革新：</a:t>
            </a:r>
          </a:p>
        </p:txBody>
      </p:sp>
    </p:spTree>
    <p:extLst>
      <p:ext uri="{BB962C8B-B14F-4D97-AF65-F5344CB8AC3E}">
        <p14:creationId xmlns:p14="http://schemas.microsoft.com/office/powerpoint/2010/main" val="17835563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信息系统界面（接口）</a:t>
            </a:r>
          </a:p>
        </p:txBody>
      </p:sp>
      <p:sp>
        <p:nvSpPr>
          <p:cNvPr id="30723" name="Rectangle 3"/>
          <p:cNvSpPr>
            <a:spLocks noGrp="1" noChangeArrowheads="1"/>
          </p:cNvSpPr>
          <p:nvPr>
            <p:ph type="body" idx="1"/>
          </p:nvPr>
        </p:nvSpPr>
        <p:spPr/>
        <p:txBody>
          <a:bodyPr>
            <a:normAutofit fontScale="85000" lnSpcReduction="10000"/>
          </a:bodyPr>
          <a:lstStyle/>
          <a:p>
            <a:pPr eaLnBrk="1" hangingPunct="1"/>
            <a:r>
              <a:rPr lang="zh-CN" altLang="en-US" smtClean="0"/>
              <a:t>信息系统与外界环境之间的输入输出就可以称为信息系统的界面。</a:t>
            </a:r>
          </a:p>
          <a:p>
            <a:pPr eaLnBrk="1" hangingPunct="1"/>
            <a:endParaRPr lang="zh-CN" altLang="en-US" smtClean="0"/>
          </a:p>
          <a:p>
            <a:pPr eaLnBrk="1" hangingPunct="1"/>
            <a:r>
              <a:rPr lang="zh-CN" altLang="en-US" smtClean="0"/>
              <a:t>根据输入输出操作对象和设备划分为两种：</a:t>
            </a:r>
          </a:p>
          <a:p>
            <a:pPr lvl="1" eaLnBrk="1" hangingPunct="1"/>
            <a:r>
              <a:rPr lang="zh-CN" altLang="en-US" smtClean="0">
                <a:solidFill>
                  <a:srgbClr val="FF9933"/>
                </a:solidFill>
              </a:rPr>
              <a:t>系统界面：</a:t>
            </a:r>
            <a:r>
              <a:rPr lang="zh-CN" altLang="en-US" smtClean="0"/>
              <a:t>系统中包含的不需要人员干预的输入和输出部分。例如：自动捕获的输入数据（如传感器数据）和自动输出的数据（如后台邮件自动发送）。</a:t>
            </a:r>
          </a:p>
          <a:p>
            <a:pPr lvl="1" eaLnBrk="1" hangingPunct="1"/>
            <a:r>
              <a:rPr lang="zh-CN" altLang="en-US" smtClean="0">
                <a:solidFill>
                  <a:srgbClr val="FF9933"/>
                </a:solidFill>
              </a:rPr>
              <a:t>人机界面：</a:t>
            </a:r>
            <a:r>
              <a:rPr lang="zh-CN" altLang="en-US" smtClean="0"/>
              <a:t>信息系统中需要用户交互的输入和输出部分。例如：查询书目、下订单。</a:t>
            </a:r>
          </a:p>
        </p:txBody>
      </p:sp>
    </p:spTree>
    <p:extLst>
      <p:ext uri="{BB962C8B-B14F-4D97-AF65-F5344CB8AC3E}">
        <p14:creationId xmlns:p14="http://schemas.microsoft.com/office/powerpoint/2010/main" val="30951047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11.3 </a:t>
            </a:r>
            <a:r>
              <a:rPr lang="zh-CN" altLang="en-US" smtClean="0"/>
              <a:t>人机交互设计</a:t>
            </a:r>
          </a:p>
        </p:txBody>
      </p:sp>
      <p:sp>
        <p:nvSpPr>
          <p:cNvPr id="31747" name="Rectangle 3"/>
          <p:cNvSpPr>
            <a:spLocks noGrp="1" noChangeArrowheads="1"/>
          </p:cNvSpPr>
          <p:nvPr>
            <p:ph type="body" idx="1"/>
          </p:nvPr>
        </p:nvSpPr>
        <p:spPr/>
        <p:txBody>
          <a:bodyPr/>
          <a:lstStyle/>
          <a:p>
            <a:pPr eaLnBrk="1" hangingPunct="1"/>
            <a:r>
              <a:rPr lang="zh-CN" altLang="en-US" smtClean="0"/>
              <a:t>信息系统是一个</a:t>
            </a:r>
            <a:r>
              <a:rPr lang="zh-CN" altLang="en-US" smtClean="0">
                <a:latin typeface="华文中宋" panose="02010600040101010101" pitchFamily="2" charset="-122"/>
              </a:rPr>
              <a:t>“</a:t>
            </a:r>
            <a:r>
              <a:rPr lang="zh-CN" altLang="en-US" smtClean="0"/>
              <a:t>人</a:t>
            </a:r>
            <a:r>
              <a:rPr lang="en-US" altLang="zh-CN" smtClean="0">
                <a:latin typeface="华文中宋" panose="02010600040101010101" pitchFamily="2" charset="-122"/>
              </a:rPr>
              <a:t>—</a:t>
            </a:r>
            <a:r>
              <a:rPr lang="zh-CN" altLang="en-US" smtClean="0"/>
              <a:t>机系统</a:t>
            </a:r>
            <a:r>
              <a:rPr lang="zh-CN" altLang="en-US" smtClean="0">
                <a:latin typeface="华文中宋" panose="02010600040101010101" pitchFamily="2" charset="-122"/>
              </a:rPr>
              <a:t>”</a:t>
            </a:r>
            <a:r>
              <a:rPr lang="zh-CN" altLang="en-US" smtClean="0"/>
              <a:t>，大量的输入和输出面对的是人，抽取这部分进行人机交互设计。</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12694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输入</a:t>
            </a:r>
            <a:r>
              <a:rPr lang="en-US" altLang="zh-CN" smtClean="0"/>
              <a:t>/</a:t>
            </a:r>
            <a:r>
              <a:rPr lang="zh-CN" altLang="en-US" smtClean="0"/>
              <a:t>输出设计</a:t>
            </a:r>
          </a:p>
        </p:txBody>
      </p:sp>
      <p:sp>
        <p:nvSpPr>
          <p:cNvPr id="5123" name="Rectangle 3"/>
          <p:cNvSpPr>
            <a:spLocks noGrp="1" noChangeArrowheads="1"/>
          </p:cNvSpPr>
          <p:nvPr>
            <p:ph type="body" idx="1"/>
          </p:nvPr>
        </p:nvSpPr>
        <p:spPr/>
        <p:txBody>
          <a:bodyPr>
            <a:normAutofit fontScale="85000" lnSpcReduction="20000"/>
          </a:bodyPr>
          <a:lstStyle/>
          <a:p>
            <a:pPr eaLnBrk="1" hangingPunct="1"/>
            <a:r>
              <a:rPr lang="zh-CN" altLang="en-US" smtClean="0">
                <a:latin typeface="宋体" panose="02010600030101010101" pitchFamily="2" charset="-122"/>
              </a:rPr>
              <a:t>哪些地方需要进行输入</a:t>
            </a:r>
            <a:r>
              <a:rPr lang="en-US" altLang="zh-CN" smtClean="0">
                <a:latin typeface="宋体" panose="02010600030101010101" pitchFamily="2" charset="-122"/>
              </a:rPr>
              <a:t>/</a:t>
            </a:r>
            <a:r>
              <a:rPr lang="zh-CN" altLang="en-US" smtClean="0">
                <a:latin typeface="宋体" panose="02010600030101010101" pitchFamily="2" charset="-122"/>
              </a:rPr>
              <a:t>输出设计呢？</a:t>
            </a:r>
          </a:p>
          <a:p>
            <a:pPr lvl="1" eaLnBrk="1" hangingPunct="1"/>
            <a:r>
              <a:rPr lang="zh-CN" altLang="en-US" smtClean="0">
                <a:solidFill>
                  <a:srgbClr val="0000CC"/>
                </a:solidFill>
                <a:latin typeface="宋体" panose="02010600030101010101" pitchFamily="2" charset="-122"/>
              </a:rPr>
              <a:t>输出设计：当</a:t>
            </a:r>
            <a:r>
              <a:rPr lang="en-US" altLang="zh-CN" smtClean="0">
                <a:solidFill>
                  <a:srgbClr val="0000CC"/>
                </a:solidFill>
                <a:latin typeface="宋体" panose="02010600030101010101" pitchFamily="2" charset="-122"/>
              </a:rPr>
              <a:t>DFD</a:t>
            </a:r>
            <a:r>
              <a:rPr lang="zh-CN" altLang="en-US" smtClean="0">
                <a:solidFill>
                  <a:srgbClr val="0000CC"/>
                </a:solidFill>
                <a:latin typeface="宋体" panose="02010600030101010101" pitchFamily="2" charset="-122"/>
              </a:rPr>
              <a:t>图中有数据流从系统流出到外部实体的地方。</a:t>
            </a:r>
          </a:p>
          <a:p>
            <a:pPr lvl="1" eaLnBrk="1" hangingPunct="1"/>
            <a:r>
              <a:rPr lang="zh-CN" altLang="en-US" smtClean="0">
                <a:latin typeface="楷体_GB2312" pitchFamily="49" charset="-122"/>
              </a:rPr>
              <a:t>报表、人机交互的查询、发送邮件等</a:t>
            </a:r>
          </a:p>
          <a:p>
            <a:pPr lvl="1" eaLnBrk="1" hangingPunct="1">
              <a:spcBef>
                <a:spcPct val="0"/>
              </a:spcBef>
            </a:pPr>
            <a:r>
              <a:rPr lang="zh-CN" altLang="en-US" smtClean="0">
                <a:latin typeface="楷体_GB2312" pitchFamily="49" charset="-122"/>
              </a:rPr>
              <a:t>到其它系统（消息、数据库、文件等）</a:t>
            </a:r>
          </a:p>
          <a:p>
            <a:pPr lvl="1" eaLnBrk="1" hangingPunct="1">
              <a:spcBef>
                <a:spcPct val="0"/>
              </a:spcBef>
            </a:pPr>
            <a:r>
              <a:rPr lang="zh-CN" altLang="en-US" smtClean="0">
                <a:solidFill>
                  <a:srgbClr val="0000CC"/>
                </a:solidFill>
                <a:latin typeface="宋体" panose="02010600030101010101" pitchFamily="2" charset="-122"/>
              </a:rPr>
              <a:t>输入设计：外部实体的数据流进入到系统的地方。</a:t>
            </a:r>
          </a:p>
          <a:p>
            <a:pPr lvl="1" eaLnBrk="1" hangingPunct="1">
              <a:spcBef>
                <a:spcPct val="0"/>
              </a:spcBef>
            </a:pPr>
            <a:r>
              <a:rPr lang="zh-CN" altLang="en-US" smtClean="0">
                <a:latin typeface="楷体_GB2312" pitchFamily="49" charset="-122"/>
              </a:rPr>
              <a:t>本系统操作人员的输入</a:t>
            </a:r>
          </a:p>
          <a:p>
            <a:pPr lvl="1" eaLnBrk="1" hangingPunct="1">
              <a:spcBef>
                <a:spcPct val="0"/>
              </a:spcBef>
            </a:pPr>
            <a:r>
              <a:rPr lang="zh-CN" altLang="en-US" smtClean="0">
                <a:latin typeface="楷体_GB2312" pitchFamily="49" charset="-122"/>
              </a:rPr>
              <a:t>来自于其它系统的输入（其它的数据库或文件、其它系统的实时响应结果）</a:t>
            </a:r>
          </a:p>
          <a:p>
            <a:pPr lvl="1" eaLnBrk="1" hangingPunct="1">
              <a:spcBef>
                <a:spcPct val="0"/>
              </a:spcBef>
            </a:pPr>
            <a:r>
              <a:rPr lang="zh-CN" altLang="en-US" smtClean="0">
                <a:latin typeface="楷体_GB2312" pitchFamily="49" charset="-122"/>
              </a:rPr>
              <a:t>高度自动化的输入（条码扫描仪、传感器等）</a:t>
            </a:r>
          </a:p>
          <a:p>
            <a:pPr lvl="1" eaLnBrk="1" hangingPunct="1">
              <a:spcBef>
                <a:spcPct val="0"/>
              </a:spcBef>
            </a:pPr>
            <a:endParaRPr lang="en-US" altLang="zh-CN" smtClean="0">
              <a:latin typeface="楷体_GB2312" pitchFamily="49" charset="-122"/>
            </a:endParaRPr>
          </a:p>
        </p:txBody>
      </p:sp>
    </p:spTree>
    <p:extLst>
      <p:ext uri="{BB962C8B-B14F-4D97-AF65-F5344CB8AC3E}">
        <p14:creationId xmlns:p14="http://schemas.microsoft.com/office/powerpoint/2010/main" val="3958886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人机交互的度量</a:t>
            </a:r>
          </a:p>
        </p:txBody>
      </p:sp>
      <p:sp>
        <p:nvSpPr>
          <p:cNvPr id="32771" name="Rectangle 3"/>
          <p:cNvSpPr>
            <a:spLocks noGrp="1" noChangeArrowheads="1"/>
          </p:cNvSpPr>
          <p:nvPr>
            <p:ph type="body" idx="1"/>
          </p:nvPr>
        </p:nvSpPr>
        <p:spPr>
          <a:xfrm>
            <a:off x="827584" y="1763667"/>
            <a:ext cx="7416824" cy="4473645"/>
          </a:xfrm>
        </p:spPr>
        <p:txBody>
          <a:bodyPr>
            <a:normAutofit fontScale="77500" lnSpcReduction="20000"/>
          </a:bodyPr>
          <a:lstStyle/>
          <a:p>
            <a:pPr marL="609600" indent="-609600" eaLnBrk="1" hangingPunct="1">
              <a:lnSpc>
                <a:spcPct val="120000"/>
              </a:lnSpc>
              <a:spcBef>
                <a:spcPts val="0"/>
              </a:spcBef>
              <a:buFont typeface="Wingdings" panose="05000000000000000000" pitchFamily="2" charset="2"/>
              <a:buNone/>
            </a:pPr>
            <a:r>
              <a:rPr lang="zh-CN" altLang="en-US" dirty="0" smtClean="0"/>
              <a:t>可度量的目标：</a:t>
            </a:r>
          </a:p>
          <a:p>
            <a:pPr marL="609600" indent="-609600" eaLnBrk="1" hangingPunct="1">
              <a:lnSpc>
                <a:spcPct val="120000"/>
              </a:lnSpc>
              <a:spcBef>
                <a:spcPts val="0"/>
              </a:spcBef>
              <a:buFontTx/>
              <a:buAutoNum type="arabicPeriod"/>
            </a:pPr>
            <a:r>
              <a:rPr lang="zh-CN" altLang="en-US" dirty="0" smtClean="0"/>
              <a:t>学习时间：学会使用相关功能所需要的时间</a:t>
            </a:r>
          </a:p>
          <a:p>
            <a:pPr marL="609600" indent="-609600" eaLnBrk="1" hangingPunct="1">
              <a:lnSpc>
                <a:spcPct val="120000"/>
              </a:lnSpc>
              <a:spcBef>
                <a:spcPts val="0"/>
              </a:spcBef>
              <a:buFontTx/>
              <a:buAutoNum type="arabicPeriod"/>
            </a:pPr>
            <a:r>
              <a:rPr lang="zh-CN" altLang="en-US" dirty="0" smtClean="0"/>
              <a:t>执行速度：程序完成基本任务需要的时间</a:t>
            </a:r>
          </a:p>
          <a:p>
            <a:pPr marL="609600" indent="-609600" eaLnBrk="1" hangingPunct="1">
              <a:lnSpc>
                <a:spcPct val="120000"/>
              </a:lnSpc>
              <a:spcBef>
                <a:spcPts val="0"/>
              </a:spcBef>
              <a:buFontTx/>
              <a:buAutoNum type="arabicPeriod"/>
            </a:pPr>
            <a:r>
              <a:rPr lang="zh-CN" altLang="en-US" dirty="0" smtClean="0"/>
              <a:t>用户的出错率：用户完成基本任务时会犯多少错误，哪些错误</a:t>
            </a:r>
          </a:p>
          <a:p>
            <a:pPr marL="609600" indent="-609600" eaLnBrk="1" hangingPunct="1">
              <a:lnSpc>
                <a:spcPct val="120000"/>
              </a:lnSpc>
              <a:spcBef>
                <a:spcPts val="0"/>
              </a:spcBef>
              <a:buFontTx/>
              <a:buAutoNum type="arabicPeriod"/>
            </a:pPr>
            <a:r>
              <a:rPr lang="zh-CN" altLang="en-US" dirty="0" smtClean="0"/>
              <a:t>记忆保持能力：使用一段时间后（</a:t>
            </a:r>
            <a:r>
              <a:rPr lang="en-US" altLang="zh-CN" dirty="0" smtClean="0"/>
              <a:t>1</a:t>
            </a:r>
            <a:r>
              <a:rPr lang="zh-CN" altLang="en-US" dirty="0" smtClean="0"/>
              <a:t>天</a:t>
            </a:r>
            <a:r>
              <a:rPr lang="en-US" altLang="zh-CN" dirty="0" smtClean="0"/>
              <a:t>/1</a:t>
            </a:r>
            <a:r>
              <a:rPr lang="zh-CN" altLang="en-US" dirty="0" smtClean="0"/>
              <a:t>周等）还能记住多少</a:t>
            </a:r>
          </a:p>
          <a:p>
            <a:pPr marL="609600" indent="-609600" eaLnBrk="1" hangingPunct="1">
              <a:lnSpc>
                <a:spcPct val="120000"/>
              </a:lnSpc>
              <a:spcBef>
                <a:spcPts val="0"/>
              </a:spcBef>
              <a:buFontTx/>
              <a:buAutoNum type="arabicPeriod"/>
            </a:pPr>
            <a:r>
              <a:rPr lang="zh-CN" altLang="en-US" dirty="0" smtClean="0"/>
              <a:t>主观满意度：用户的看法，满意度等级</a:t>
            </a:r>
          </a:p>
          <a:p>
            <a:pPr marL="609600" indent="-609600" eaLnBrk="1" hangingPunct="1">
              <a:lnSpc>
                <a:spcPct val="120000"/>
              </a:lnSpc>
              <a:spcBef>
                <a:spcPts val="0"/>
              </a:spcBef>
              <a:buFontTx/>
              <a:buAutoNum type="arabicPeriod"/>
            </a:pPr>
            <a:endParaRPr lang="zh-CN" altLang="en-US" dirty="0" smtClean="0"/>
          </a:p>
          <a:p>
            <a:pPr marL="609600" indent="-609600" eaLnBrk="1" hangingPunct="1">
              <a:lnSpc>
                <a:spcPct val="120000"/>
              </a:lnSpc>
              <a:spcBef>
                <a:spcPts val="0"/>
              </a:spcBef>
            </a:pPr>
            <a:r>
              <a:rPr lang="zh-CN" altLang="en-US" dirty="0" smtClean="0">
                <a:solidFill>
                  <a:srgbClr val="FF33CC"/>
                </a:solidFill>
              </a:rPr>
              <a:t>目标之间有矛盾，可能需要折衷考虑（如执行速度和出错率）</a:t>
            </a:r>
          </a:p>
        </p:txBody>
      </p:sp>
    </p:spTree>
    <p:extLst>
      <p:ext uri="{BB962C8B-B14F-4D97-AF65-F5344CB8AC3E}">
        <p14:creationId xmlns:p14="http://schemas.microsoft.com/office/powerpoint/2010/main" val="808989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11.3.1 </a:t>
            </a:r>
            <a:r>
              <a:rPr lang="zh-CN" altLang="en-US" smtClean="0"/>
              <a:t>人机交互设计原则</a:t>
            </a:r>
          </a:p>
        </p:txBody>
      </p:sp>
      <p:sp>
        <p:nvSpPr>
          <p:cNvPr id="33795" name="Rectangle 3"/>
          <p:cNvSpPr>
            <a:spLocks noGrp="1" noChangeArrowheads="1"/>
          </p:cNvSpPr>
          <p:nvPr>
            <p:ph type="body" idx="1"/>
          </p:nvPr>
        </p:nvSpPr>
        <p:spPr>
          <a:xfrm>
            <a:off x="539551" y="1700808"/>
            <a:ext cx="7920881" cy="4464496"/>
          </a:xfrm>
        </p:spPr>
        <p:txBody>
          <a:bodyPr>
            <a:normAutofit fontScale="92500"/>
          </a:bodyPr>
          <a:lstStyle/>
          <a:p>
            <a:pPr marL="609600" indent="-609600" eaLnBrk="1" hangingPunct="1">
              <a:lnSpc>
                <a:spcPct val="90000"/>
              </a:lnSpc>
              <a:buFontTx/>
              <a:buAutoNum type="arabicPeriod"/>
            </a:pPr>
            <a:r>
              <a:rPr lang="zh-CN" altLang="en-US" dirty="0" smtClean="0"/>
              <a:t>交互过程要清楚、简单，用词符合用户习惯。</a:t>
            </a:r>
            <a:endParaRPr lang="en-US" altLang="zh-CN" dirty="0" smtClean="0"/>
          </a:p>
          <a:p>
            <a:pPr marL="609600" indent="-609600" eaLnBrk="1" hangingPunct="1">
              <a:lnSpc>
                <a:spcPct val="90000"/>
              </a:lnSpc>
              <a:buFontTx/>
              <a:buAutoNum type="arabicPeriod"/>
            </a:pPr>
            <a:r>
              <a:rPr lang="zh-CN" altLang="en-US" dirty="0" smtClean="0"/>
              <a:t>考虑不同教育背景和操作水平的用户，便于维护和修改。</a:t>
            </a:r>
            <a:endParaRPr lang="en-US" altLang="zh-CN" dirty="0" smtClean="0"/>
          </a:p>
          <a:p>
            <a:pPr marL="609600" indent="-609600" eaLnBrk="1" hangingPunct="1">
              <a:lnSpc>
                <a:spcPct val="90000"/>
              </a:lnSpc>
              <a:buFontTx/>
              <a:buAutoNum type="arabicPeriod"/>
            </a:pPr>
            <a:r>
              <a:rPr lang="zh-CN" altLang="en-US" dirty="0" smtClean="0"/>
              <a:t>提供积极的有价值的反馈，错误提示要有建设性。</a:t>
            </a:r>
            <a:endParaRPr lang="en-US" altLang="zh-CN" dirty="0" smtClean="0"/>
          </a:p>
          <a:p>
            <a:pPr marL="609600" indent="-609600" eaLnBrk="1" hangingPunct="1">
              <a:lnSpc>
                <a:spcPct val="90000"/>
              </a:lnSpc>
              <a:buFontTx/>
              <a:buAutoNum type="arabicPeriod"/>
            </a:pPr>
            <a:r>
              <a:rPr lang="zh-CN" altLang="en-US" dirty="0" smtClean="0"/>
              <a:t>关键操作要有强调和警告。</a:t>
            </a:r>
          </a:p>
          <a:p>
            <a:pPr marL="609600" indent="-609600" eaLnBrk="1" hangingPunct="1">
              <a:lnSpc>
                <a:spcPct val="90000"/>
              </a:lnSpc>
              <a:buFontTx/>
              <a:buAutoNum type="arabicPeriod"/>
            </a:pPr>
            <a:r>
              <a:rPr lang="zh-CN" altLang="en-US" dirty="0" smtClean="0"/>
              <a:t>尽量保持一致（包括布局、颜色、词汇、快捷键、功能键）。</a:t>
            </a:r>
          </a:p>
          <a:p>
            <a:pPr marL="609600" indent="-609600" eaLnBrk="1" hangingPunct="1">
              <a:lnSpc>
                <a:spcPct val="90000"/>
              </a:lnSpc>
              <a:buFontTx/>
              <a:buAutoNum type="arabicPeriod"/>
            </a:pPr>
            <a:r>
              <a:rPr lang="zh-CN" altLang="en-US" dirty="0" smtClean="0"/>
              <a:t>每次对话有明确的结束信息（包括窗口的切换）。</a:t>
            </a:r>
          </a:p>
          <a:p>
            <a:pPr marL="609600" indent="-609600" eaLnBrk="1" hangingPunct="1">
              <a:lnSpc>
                <a:spcPct val="90000"/>
              </a:lnSpc>
              <a:buFontTx/>
              <a:buAutoNum type="arabicPeriod"/>
            </a:pPr>
            <a:r>
              <a:rPr lang="zh-CN" altLang="en-US" dirty="0" smtClean="0"/>
              <a:t>减轻记忆和思考负担。</a:t>
            </a:r>
            <a:endParaRPr lang="en-US" altLang="zh-CN" dirty="0" smtClean="0"/>
          </a:p>
        </p:txBody>
      </p:sp>
    </p:spTree>
    <p:extLst>
      <p:ext uri="{BB962C8B-B14F-4D97-AF65-F5344CB8AC3E}">
        <p14:creationId xmlns:p14="http://schemas.microsoft.com/office/powerpoint/2010/main" val="2779405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经典书籍</a:t>
            </a:r>
          </a:p>
        </p:txBody>
      </p:sp>
      <p:sp>
        <p:nvSpPr>
          <p:cNvPr id="34819" name="Rectangle 3"/>
          <p:cNvSpPr>
            <a:spLocks noGrp="1" noChangeArrowheads="1"/>
          </p:cNvSpPr>
          <p:nvPr>
            <p:ph type="body" idx="1"/>
          </p:nvPr>
        </p:nvSpPr>
        <p:spPr>
          <a:xfrm>
            <a:off x="827584" y="1763667"/>
            <a:ext cx="7704856" cy="4545653"/>
          </a:xfrm>
        </p:spPr>
        <p:txBody>
          <a:bodyPr>
            <a:normAutofit/>
          </a:bodyPr>
          <a:lstStyle/>
          <a:p>
            <a:pPr eaLnBrk="1" hangingPunct="1"/>
            <a:r>
              <a:rPr lang="en-US" altLang="zh-CN" dirty="0" smtClean="0"/>
              <a:t>Ben  </a:t>
            </a:r>
            <a:r>
              <a:rPr lang="en-US" altLang="zh-CN" dirty="0" err="1" smtClean="0"/>
              <a:t>Shneiderman</a:t>
            </a:r>
            <a:r>
              <a:rPr lang="zh-CN" altLang="en-US" dirty="0" smtClean="0"/>
              <a:t>所著的</a:t>
            </a:r>
            <a:r>
              <a:rPr lang="en-US" altLang="zh-CN" dirty="0" smtClean="0"/>
              <a:t>《</a:t>
            </a:r>
            <a:r>
              <a:rPr lang="zh-CN" altLang="en-US" dirty="0" smtClean="0"/>
              <a:t>用户界面设计</a:t>
            </a:r>
            <a:r>
              <a:rPr lang="en-US" altLang="zh-CN" dirty="0" smtClean="0">
                <a:latin typeface="华文中宋" panose="02010600040101010101" pitchFamily="2" charset="-122"/>
              </a:rPr>
              <a:t>——</a:t>
            </a:r>
            <a:r>
              <a:rPr lang="zh-CN" altLang="en-US" dirty="0" smtClean="0"/>
              <a:t>有效的人机交互策略</a:t>
            </a:r>
            <a:r>
              <a:rPr lang="en-US" altLang="zh-CN" dirty="0" smtClean="0"/>
              <a:t>》</a:t>
            </a:r>
            <a:r>
              <a:rPr lang="zh-CN" altLang="en-US" dirty="0" smtClean="0"/>
              <a:t>总结了三项原则： </a:t>
            </a:r>
          </a:p>
          <a:p>
            <a:pPr marL="1009650" lvl="1" indent="-609600" eaLnBrk="1" hangingPunct="1"/>
            <a:r>
              <a:rPr lang="zh-CN" altLang="en-US" dirty="0" smtClean="0"/>
              <a:t>考虑用户的多样性</a:t>
            </a:r>
          </a:p>
          <a:p>
            <a:pPr marL="1009650" lvl="1" indent="-609600" eaLnBrk="1" hangingPunct="1"/>
            <a:r>
              <a:rPr lang="zh-CN" altLang="en-US" dirty="0" smtClean="0"/>
              <a:t>八条黄金设计规则，适用于大多数交互系统的基本定律</a:t>
            </a:r>
          </a:p>
          <a:p>
            <a:pPr marL="1009650" lvl="1" indent="-609600" eaLnBrk="1" hangingPunct="1"/>
            <a:r>
              <a:rPr lang="zh-CN" altLang="en-US" dirty="0" smtClean="0"/>
              <a:t>预防出错</a:t>
            </a:r>
            <a:endParaRPr lang="en-US" altLang="zh-CN" dirty="0" smtClean="0"/>
          </a:p>
          <a:p>
            <a:pPr eaLnBrk="1" hangingPunct="1"/>
            <a:r>
              <a:rPr lang="en-US" altLang="zh-CN" dirty="0" smtClean="0"/>
              <a:t>《Don't  Make Me Think》</a:t>
            </a:r>
          </a:p>
        </p:txBody>
      </p:sp>
    </p:spTree>
    <p:extLst>
      <p:ext uri="{BB962C8B-B14F-4D97-AF65-F5344CB8AC3E}">
        <p14:creationId xmlns:p14="http://schemas.microsoft.com/office/powerpoint/2010/main" val="1426036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11.3.2 </a:t>
            </a:r>
            <a:r>
              <a:rPr lang="zh-CN" altLang="en-US" smtClean="0"/>
              <a:t>人机交互的风格</a:t>
            </a:r>
          </a:p>
        </p:txBody>
      </p:sp>
      <p:sp>
        <p:nvSpPr>
          <p:cNvPr id="249859" name="Rectangle 3"/>
          <p:cNvSpPr>
            <a:spLocks noGrp="1" noChangeArrowheads="1"/>
          </p:cNvSpPr>
          <p:nvPr>
            <p:ph type="body" idx="1"/>
          </p:nvPr>
        </p:nvSpPr>
        <p:spPr>
          <a:xfrm>
            <a:off x="539551" y="1700808"/>
            <a:ext cx="7920881" cy="4896842"/>
          </a:xfrm>
        </p:spPr>
        <p:txBody>
          <a:bodyPr>
            <a:normAutofit fontScale="85000" lnSpcReduction="20000"/>
          </a:bodyPr>
          <a:lstStyle/>
          <a:p>
            <a:pPr eaLnBrk="1" hangingPunct="1"/>
            <a:r>
              <a:rPr lang="zh-CN" altLang="en-US" dirty="0" smtClean="0"/>
              <a:t>直接操纵</a:t>
            </a:r>
            <a:endParaRPr lang="en-US" altLang="zh-CN" dirty="0" smtClean="0"/>
          </a:p>
          <a:p>
            <a:pPr lvl="1" eaLnBrk="1" hangingPunct="1"/>
            <a:r>
              <a:rPr lang="zh-CN" altLang="en-US" dirty="0" smtClean="0"/>
              <a:t>直接模拟现实，比如电子书软件直接使用一本书作为界面，模拟翻页（音乐播放模拟录音机）。</a:t>
            </a:r>
            <a:endParaRPr lang="en-US" altLang="zh-CN" dirty="0" smtClean="0"/>
          </a:p>
          <a:p>
            <a:pPr eaLnBrk="1" hangingPunct="1"/>
            <a:r>
              <a:rPr lang="zh-CN" altLang="en-US" dirty="0" smtClean="0"/>
              <a:t>菜单选择</a:t>
            </a:r>
            <a:endParaRPr lang="en-US" altLang="zh-CN" dirty="0" smtClean="0"/>
          </a:p>
          <a:p>
            <a:pPr eaLnBrk="1" hangingPunct="1"/>
            <a:r>
              <a:rPr lang="zh-CN" altLang="en-US" dirty="0" smtClean="0"/>
              <a:t>表格填充</a:t>
            </a:r>
            <a:endParaRPr lang="en-US" altLang="zh-CN" dirty="0" smtClean="0"/>
          </a:p>
          <a:p>
            <a:pPr eaLnBrk="1" hangingPunct="1"/>
            <a:r>
              <a:rPr lang="zh-CN" altLang="en-US" dirty="0" smtClean="0"/>
              <a:t>问答式</a:t>
            </a:r>
            <a:endParaRPr lang="en-US" altLang="zh-CN" dirty="0" smtClean="0"/>
          </a:p>
          <a:p>
            <a:pPr eaLnBrk="1" hangingPunct="1"/>
            <a:r>
              <a:rPr lang="zh-CN" altLang="en-US" dirty="0" smtClean="0"/>
              <a:t>命令语言</a:t>
            </a:r>
            <a:endParaRPr lang="en-US" altLang="zh-CN" dirty="0" smtClean="0"/>
          </a:p>
          <a:p>
            <a:pPr lvl="1" eaLnBrk="1" hangingPunct="1"/>
            <a:r>
              <a:rPr lang="zh-CN" altLang="en-US" dirty="0" smtClean="0"/>
              <a:t>输入有一定语法规则的命令来执行操作。灵活，适合高级用户，但错误处理能力弱，大量培训和记忆。</a:t>
            </a:r>
          </a:p>
          <a:p>
            <a:pPr eaLnBrk="1" hangingPunct="1"/>
            <a:r>
              <a:rPr lang="zh-CN" altLang="en-US" dirty="0" smtClean="0"/>
              <a:t>自然语言</a:t>
            </a:r>
            <a:endParaRPr lang="en-US" altLang="zh-CN" dirty="0" smtClean="0"/>
          </a:p>
          <a:p>
            <a:pPr lvl="1" eaLnBrk="1" hangingPunct="1"/>
            <a:r>
              <a:rPr lang="zh-CN" altLang="en-US" dirty="0" smtClean="0"/>
              <a:t>系统接受用户输入的自然语言的句子或词语并做出响应。无须学习特殊语法，更多按键。</a:t>
            </a:r>
          </a:p>
        </p:txBody>
      </p:sp>
    </p:spTree>
    <p:extLst>
      <p:ext uri="{BB962C8B-B14F-4D97-AF65-F5344CB8AC3E}">
        <p14:creationId xmlns:p14="http://schemas.microsoft.com/office/powerpoint/2010/main" val="167917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98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98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985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9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11.3.3 </a:t>
            </a:r>
            <a:r>
              <a:rPr lang="zh-CN" altLang="en-US" smtClean="0"/>
              <a:t>图形用户界面设计</a:t>
            </a:r>
          </a:p>
        </p:txBody>
      </p:sp>
      <p:sp>
        <p:nvSpPr>
          <p:cNvPr id="36867" name="Rectangle 3"/>
          <p:cNvSpPr>
            <a:spLocks noGrp="1" noChangeArrowheads="1"/>
          </p:cNvSpPr>
          <p:nvPr>
            <p:ph type="body" idx="1"/>
          </p:nvPr>
        </p:nvSpPr>
        <p:spPr>
          <a:xfrm>
            <a:off x="539552" y="1700808"/>
            <a:ext cx="7992888" cy="4968552"/>
          </a:xfrm>
        </p:spPr>
        <p:txBody>
          <a:bodyPr>
            <a:normAutofit fontScale="92500" lnSpcReduction="10000"/>
          </a:bodyPr>
          <a:lstStyle/>
          <a:p>
            <a:pPr eaLnBrk="1" hangingPunct="1"/>
            <a:r>
              <a:rPr lang="zh-CN" altLang="en-US" dirty="0" smtClean="0"/>
              <a:t>界面（</a:t>
            </a:r>
            <a:r>
              <a:rPr lang="en-US" altLang="zh-CN" dirty="0" smtClean="0"/>
              <a:t>Interface</a:t>
            </a:r>
            <a:r>
              <a:rPr lang="zh-CN" altLang="en-US" dirty="0" smtClean="0"/>
              <a:t>）：系统或对象对外可见的部分。</a:t>
            </a:r>
          </a:p>
          <a:p>
            <a:pPr eaLnBrk="1" hangingPunct="1"/>
            <a:endParaRPr lang="zh-CN" altLang="en-US" dirty="0" smtClean="0"/>
          </a:p>
          <a:p>
            <a:pPr eaLnBrk="1" hangingPunct="1"/>
            <a:r>
              <a:rPr lang="zh-CN" altLang="en-US" dirty="0" smtClean="0"/>
              <a:t>用户界面（</a:t>
            </a:r>
            <a:r>
              <a:rPr lang="en-US" altLang="zh-CN" dirty="0" smtClean="0"/>
              <a:t>User Interface</a:t>
            </a:r>
            <a:r>
              <a:rPr lang="zh-CN" altLang="en-US" dirty="0" smtClean="0"/>
              <a:t>）：与用户进行交互的可见部分，通常以屏幕为输入</a:t>
            </a:r>
            <a:r>
              <a:rPr lang="en-US" altLang="zh-CN" dirty="0" smtClean="0"/>
              <a:t>/</a:t>
            </a:r>
            <a:r>
              <a:rPr lang="zh-CN" altLang="en-US" dirty="0" smtClean="0"/>
              <a:t>输出介质。</a:t>
            </a:r>
          </a:p>
          <a:p>
            <a:pPr lvl="1" eaLnBrk="1" hangingPunct="1"/>
            <a:r>
              <a:rPr lang="zh-CN" altLang="en-US" dirty="0" smtClean="0"/>
              <a:t>字符</a:t>
            </a:r>
            <a:r>
              <a:rPr lang="en-US" altLang="zh-CN" dirty="0" smtClean="0"/>
              <a:t>(character)</a:t>
            </a:r>
            <a:r>
              <a:rPr lang="zh-CN" altLang="en-US" dirty="0" smtClean="0"/>
              <a:t>界面：以字符为单位，</a:t>
            </a:r>
            <a:r>
              <a:rPr lang="en-US" altLang="zh-CN" dirty="0" smtClean="0"/>
              <a:t>80</a:t>
            </a:r>
            <a:r>
              <a:rPr lang="zh-CN" altLang="en-US" dirty="0" smtClean="0"/>
              <a:t>列*</a:t>
            </a:r>
            <a:r>
              <a:rPr lang="en-US" altLang="zh-CN" dirty="0" smtClean="0"/>
              <a:t>25</a:t>
            </a:r>
            <a:r>
              <a:rPr lang="zh-CN" altLang="en-US" dirty="0" smtClean="0"/>
              <a:t>行，仅显示字符，所有操作通过键盘操作</a:t>
            </a:r>
          </a:p>
          <a:p>
            <a:pPr lvl="1" eaLnBrk="1" hangingPunct="1"/>
            <a:r>
              <a:rPr lang="zh-CN" altLang="en-US" dirty="0" smtClean="0"/>
              <a:t>图形</a:t>
            </a:r>
            <a:r>
              <a:rPr lang="en-US" altLang="zh-CN" dirty="0" smtClean="0"/>
              <a:t>(graphic)</a:t>
            </a:r>
            <a:r>
              <a:rPr lang="zh-CN" altLang="en-US" dirty="0" smtClean="0"/>
              <a:t>界面：以像素为单位，</a:t>
            </a:r>
            <a:r>
              <a:rPr lang="en-US" altLang="zh-CN" dirty="0" smtClean="0"/>
              <a:t>600*480</a:t>
            </a:r>
            <a:r>
              <a:rPr lang="zh-CN" altLang="en-US" dirty="0" smtClean="0"/>
              <a:t>、</a:t>
            </a:r>
            <a:r>
              <a:rPr lang="en-US" altLang="zh-CN" dirty="0" smtClean="0"/>
              <a:t>1024*768</a:t>
            </a:r>
            <a:r>
              <a:rPr lang="zh-CN" altLang="en-US" dirty="0" smtClean="0"/>
              <a:t>，能显示任何字符、图形或图像，可以通过键盘、鼠标、光笔、触摸屏进行操作。</a:t>
            </a:r>
            <a:endParaRPr lang="en-US" altLang="zh-CN" dirty="0" smtClean="0"/>
          </a:p>
          <a:p>
            <a:pPr eaLnBrk="1" hangingPunct="1"/>
            <a:r>
              <a:rPr lang="zh-CN" altLang="en-US" dirty="0" smtClean="0"/>
              <a:t>图形用户界面（</a:t>
            </a:r>
            <a:r>
              <a:rPr lang="en-US" altLang="zh-CN" dirty="0" smtClean="0"/>
              <a:t>Graphic User Interface</a:t>
            </a:r>
            <a:r>
              <a:rPr lang="zh-CN" altLang="en-US" dirty="0" smtClean="0"/>
              <a:t>，</a:t>
            </a:r>
            <a:r>
              <a:rPr lang="en-US" altLang="zh-CN" dirty="0" smtClean="0"/>
              <a:t>GUI</a:t>
            </a:r>
            <a:r>
              <a:rPr lang="zh-CN" altLang="en-US" dirty="0" smtClean="0"/>
              <a:t>）是人机交互的主流。</a:t>
            </a:r>
          </a:p>
        </p:txBody>
      </p:sp>
    </p:spTree>
    <p:extLst>
      <p:ext uri="{BB962C8B-B14F-4D97-AF65-F5344CB8AC3E}">
        <p14:creationId xmlns:p14="http://schemas.microsoft.com/office/powerpoint/2010/main" val="3064328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827584" y="1772815"/>
            <a:ext cx="7704856" cy="504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0000"/>
              </a:buClr>
              <a:buSzPct val="80000"/>
              <a:buFont typeface="Wingdings" pitchFamily="2" charset="2"/>
              <a:buChar char="l"/>
              <a:defRPr/>
            </a:pPr>
            <a:r>
              <a:rPr lang="zh-CN" altLang="en-US" sz="2800" b="1" dirty="0">
                <a:latin typeface="+mn-lt"/>
                <a:ea typeface="+mn-ea"/>
              </a:rPr>
              <a:t>要了解图形用户界面的基本元素（控件）及其使用特点：</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下拉菜单</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弹出菜单</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列表框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组合列表框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选择钮、复选框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文本输入框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命令按钮</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滚动条</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表格</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a:t>
            </a:r>
          </a:p>
        </p:txBody>
      </p:sp>
      <p:sp>
        <p:nvSpPr>
          <p:cNvPr id="37891" name="Rectangle 3"/>
          <p:cNvSpPr>
            <a:spLocks noGrp="1" noChangeArrowheads="1"/>
          </p:cNvSpPr>
          <p:nvPr>
            <p:ph type="title"/>
          </p:nvPr>
        </p:nvSpPr>
        <p:spPr/>
        <p:txBody>
          <a:bodyPr/>
          <a:lstStyle/>
          <a:p>
            <a:pPr eaLnBrk="1" hangingPunct="1"/>
            <a:r>
              <a:rPr lang="zh-CN" altLang="en-US" smtClean="0"/>
              <a:t>图形用户界面元素</a:t>
            </a:r>
          </a:p>
        </p:txBody>
      </p:sp>
    </p:spTree>
    <p:extLst>
      <p:ext uri="{BB962C8B-B14F-4D97-AF65-F5344CB8AC3E}">
        <p14:creationId xmlns:p14="http://schemas.microsoft.com/office/powerpoint/2010/main" val="25167560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5616" y="338770"/>
            <a:ext cx="6798734" cy="785470"/>
          </a:xfrm>
        </p:spPr>
        <p:txBody>
          <a:bodyPr/>
          <a:lstStyle/>
          <a:p>
            <a:pPr eaLnBrk="1" hangingPunct="1"/>
            <a:r>
              <a:rPr lang="en-US" altLang="zh-CN" dirty="0" smtClean="0"/>
              <a:t>Windows</a:t>
            </a:r>
            <a:r>
              <a:rPr lang="zh-CN" altLang="en-US" dirty="0" smtClean="0"/>
              <a:t>常用图形界面元素</a:t>
            </a:r>
          </a:p>
        </p:txBody>
      </p:sp>
      <p:graphicFrame>
        <p:nvGraphicFramePr>
          <p:cNvPr id="38915" name="Object 3"/>
          <p:cNvGraphicFramePr>
            <a:graphicFrameLocks noChangeAspect="1"/>
          </p:cNvGraphicFramePr>
          <p:nvPr/>
        </p:nvGraphicFramePr>
        <p:xfrm>
          <a:off x="1828800" y="1100138"/>
          <a:ext cx="5715000" cy="5589587"/>
        </p:xfrm>
        <a:graphic>
          <a:graphicData uri="http://schemas.openxmlformats.org/presentationml/2006/ole">
            <mc:AlternateContent xmlns:mc="http://schemas.openxmlformats.org/markup-compatibility/2006">
              <mc:Choice xmlns:v="urn:schemas-microsoft-com:vml" Requires="v">
                <p:oleObj spid="_x0000_s21509" name="位图图像" r:id="rId3" imgW="4304762" imgH="4210638" progId="Paint.Picture">
                  <p:embed/>
                </p:oleObj>
              </mc:Choice>
              <mc:Fallback>
                <p:oleObj name="位图图像" r:id="rId3" imgW="4304762" imgH="4210638" progId="Paint.Picture">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100138"/>
                        <a:ext cx="57150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AutoShape 4"/>
          <p:cNvSpPr>
            <a:spLocks noChangeArrowheads="1"/>
          </p:cNvSpPr>
          <p:nvPr/>
        </p:nvSpPr>
        <p:spPr bwMode="auto">
          <a:xfrm>
            <a:off x="0" y="1524000"/>
            <a:ext cx="1905000" cy="533400"/>
          </a:xfrm>
          <a:prstGeom prst="wedgeRoundRectCallout">
            <a:avLst>
              <a:gd name="adj1" fmla="val 103833"/>
              <a:gd name="adj2" fmla="val 15181"/>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组合列表框</a:t>
            </a:r>
          </a:p>
        </p:txBody>
      </p:sp>
      <p:sp>
        <p:nvSpPr>
          <p:cNvPr id="38917" name="AutoShape 5"/>
          <p:cNvSpPr>
            <a:spLocks noChangeArrowheads="1"/>
          </p:cNvSpPr>
          <p:nvPr/>
        </p:nvSpPr>
        <p:spPr bwMode="auto">
          <a:xfrm>
            <a:off x="0" y="2514600"/>
            <a:ext cx="1828800" cy="533400"/>
          </a:xfrm>
          <a:prstGeom prst="wedgeRoundRectCallout">
            <a:avLst>
              <a:gd name="adj1" fmla="val 83333"/>
              <a:gd name="adj2" fmla="val 102681"/>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单选钮</a:t>
            </a:r>
          </a:p>
        </p:txBody>
      </p:sp>
      <p:sp>
        <p:nvSpPr>
          <p:cNvPr id="38918" name="AutoShape 6"/>
          <p:cNvSpPr>
            <a:spLocks noChangeArrowheads="1"/>
          </p:cNvSpPr>
          <p:nvPr/>
        </p:nvSpPr>
        <p:spPr bwMode="auto">
          <a:xfrm>
            <a:off x="0" y="4267200"/>
            <a:ext cx="1828800" cy="533400"/>
          </a:xfrm>
          <a:prstGeom prst="wedgeRoundRectCallout">
            <a:avLst>
              <a:gd name="adj1" fmla="val 134116"/>
              <a:gd name="adj2" fmla="val -8184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文本框</a:t>
            </a:r>
          </a:p>
        </p:txBody>
      </p:sp>
      <p:sp>
        <p:nvSpPr>
          <p:cNvPr id="38919" name="AutoShape 7"/>
          <p:cNvSpPr>
            <a:spLocks noChangeArrowheads="1"/>
          </p:cNvSpPr>
          <p:nvPr/>
        </p:nvSpPr>
        <p:spPr bwMode="auto">
          <a:xfrm>
            <a:off x="7239000" y="2286000"/>
            <a:ext cx="2057400" cy="533400"/>
          </a:xfrm>
          <a:prstGeom prst="wedgeRoundRectCallout">
            <a:avLst>
              <a:gd name="adj1" fmla="val -79398"/>
              <a:gd name="adj2" fmla="val -101190"/>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命令按钮</a:t>
            </a:r>
          </a:p>
        </p:txBody>
      </p:sp>
      <p:sp>
        <p:nvSpPr>
          <p:cNvPr id="38920" name="AutoShape 8"/>
          <p:cNvSpPr>
            <a:spLocks noChangeArrowheads="1"/>
          </p:cNvSpPr>
          <p:nvPr/>
        </p:nvSpPr>
        <p:spPr bwMode="auto">
          <a:xfrm>
            <a:off x="7315200" y="5715000"/>
            <a:ext cx="1828800" cy="533400"/>
          </a:xfrm>
          <a:prstGeom prst="wedgeRoundRectCallout">
            <a:avLst>
              <a:gd name="adj1" fmla="val -154426"/>
              <a:gd name="adj2" fmla="val -297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复选框</a:t>
            </a:r>
          </a:p>
        </p:txBody>
      </p:sp>
      <p:sp>
        <p:nvSpPr>
          <p:cNvPr id="38921" name="AutoShape 9"/>
          <p:cNvSpPr>
            <a:spLocks noChangeArrowheads="1"/>
          </p:cNvSpPr>
          <p:nvPr/>
        </p:nvSpPr>
        <p:spPr bwMode="auto">
          <a:xfrm>
            <a:off x="7696200" y="3581400"/>
            <a:ext cx="1447800" cy="533400"/>
          </a:xfrm>
          <a:prstGeom prst="wedgeRoundRectCallout">
            <a:avLst>
              <a:gd name="adj1" fmla="val -94296"/>
              <a:gd name="adj2" fmla="val -13928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框架</a:t>
            </a:r>
          </a:p>
        </p:txBody>
      </p:sp>
      <p:sp>
        <p:nvSpPr>
          <p:cNvPr id="38922" name="AutoShape 10"/>
          <p:cNvSpPr>
            <a:spLocks noChangeArrowheads="1"/>
          </p:cNvSpPr>
          <p:nvPr/>
        </p:nvSpPr>
        <p:spPr bwMode="auto">
          <a:xfrm>
            <a:off x="0" y="5410200"/>
            <a:ext cx="1752600" cy="533400"/>
          </a:xfrm>
          <a:prstGeom prst="wedgeRoundRectCallout">
            <a:avLst>
              <a:gd name="adj1" fmla="val 145472"/>
              <a:gd name="adj2" fmla="val -249704"/>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标签</a:t>
            </a:r>
          </a:p>
        </p:txBody>
      </p:sp>
    </p:spTree>
    <p:extLst>
      <p:ext uri="{BB962C8B-B14F-4D97-AF65-F5344CB8AC3E}">
        <p14:creationId xmlns:p14="http://schemas.microsoft.com/office/powerpoint/2010/main" val="3342407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标签</a:t>
            </a:r>
          </a:p>
        </p:txBody>
      </p:sp>
      <p:sp>
        <p:nvSpPr>
          <p:cNvPr id="39939" name="Rectangle 3"/>
          <p:cNvSpPr>
            <a:spLocks noGrp="1" noChangeArrowheads="1"/>
          </p:cNvSpPr>
          <p:nvPr>
            <p:ph type="body" idx="1"/>
          </p:nvPr>
        </p:nvSpPr>
        <p:spPr/>
        <p:txBody>
          <a:bodyPr/>
          <a:lstStyle/>
          <a:p>
            <a:pPr eaLnBrk="1" hangingPunct="1"/>
            <a:r>
              <a:rPr lang="zh-CN" altLang="en-US" smtClean="0"/>
              <a:t>特点</a:t>
            </a:r>
          </a:p>
          <a:p>
            <a:pPr lvl="1" eaLnBrk="1" hangingPunct="1"/>
            <a:r>
              <a:rPr lang="zh-CN" altLang="en-US" smtClean="0"/>
              <a:t>用于显示数据，运行时不可编辑</a:t>
            </a:r>
          </a:p>
          <a:p>
            <a:pPr lvl="1" eaLnBrk="1" hangingPunct="1"/>
            <a:r>
              <a:rPr lang="zh-CN" altLang="en-US" smtClean="0"/>
              <a:t>用于提示文字</a:t>
            </a:r>
          </a:p>
          <a:p>
            <a:pPr lvl="1" eaLnBrk="1" hangingPunct="1"/>
            <a:r>
              <a:rPr lang="zh-CN" altLang="en-US" smtClean="0"/>
              <a:t>为文本框提供快捷键</a:t>
            </a:r>
          </a:p>
          <a:p>
            <a:pPr lvl="1" eaLnBrk="1" hangingPunct="1"/>
            <a:endParaRPr lang="zh-CN" altLang="en-US" smtClean="0"/>
          </a:p>
          <a:p>
            <a:pPr lvl="1" eaLnBrk="1" hangingPunct="1"/>
            <a:r>
              <a:rPr lang="zh-CN" altLang="en-US" smtClean="0"/>
              <a:t>命令按钮、复选框、单选钮本身带文字区，不再需要标签</a:t>
            </a:r>
          </a:p>
        </p:txBody>
      </p:sp>
    </p:spTree>
    <p:extLst>
      <p:ext uri="{BB962C8B-B14F-4D97-AF65-F5344CB8AC3E}">
        <p14:creationId xmlns:p14="http://schemas.microsoft.com/office/powerpoint/2010/main" val="1295278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命令按钮</a:t>
            </a:r>
          </a:p>
        </p:txBody>
      </p:sp>
      <p:sp>
        <p:nvSpPr>
          <p:cNvPr id="40963" name="Rectangle 3"/>
          <p:cNvSpPr>
            <a:spLocks noGrp="1" noChangeArrowheads="1"/>
          </p:cNvSpPr>
          <p:nvPr>
            <p:ph type="body" idx="1"/>
          </p:nvPr>
        </p:nvSpPr>
        <p:spPr/>
        <p:txBody>
          <a:bodyPr/>
          <a:lstStyle/>
          <a:p>
            <a:pPr eaLnBrk="1" hangingPunct="1"/>
            <a:r>
              <a:rPr lang="zh-CN" altLang="en-US" smtClean="0"/>
              <a:t>特点：</a:t>
            </a:r>
          </a:p>
          <a:p>
            <a:pPr lvl="1" eaLnBrk="1" hangingPunct="1"/>
            <a:r>
              <a:rPr lang="zh-CN" altLang="en-US" smtClean="0"/>
              <a:t>执行某个操作命令</a:t>
            </a:r>
          </a:p>
          <a:p>
            <a:pPr lvl="1" eaLnBrk="1" hangingPunct="1"/>
            <a:r>
              <a:rPr lang="zh-CN" altLang="en-US" smtClean="0"/>
              <a:t>接受键盘按下或鼠标点击</a:t>
            </a:r>
          </a:p>
          <a:p>
            <a:pPr lvl="1" eaLnBrk="1" hangingPunct="1"/>
            <a:r>
              <a:rPr lang="zh-CN" altLang="en-US" smtClean="0"/>
              <a:t>可以设置快捷键</a:t>
            </a:r>
          </a:p>
          <a:p>
            <a:pPr lvl="1" eaLnBrk="1" hangingPunct="1"/>
            <a:r>
              <a:rPr lang="zh-CN" altLang="en-US" smtClean="0"/>
              <a:t>提供显示文字，也支持带图形</a:t>
            </a:r>
          </a:p>
        </p:txBody>
      </p:sp>
    </p:spTree>
    <p:extLst>
      <p:ext uri="{BB962C8B-B14F-4D97-AF65-F5344CB8AC3E}">
        <p14:creationId xmlns:p14="http://schemas.microsoft.com/office/powerpoint/2010/main" val="1122457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文本框</a:t>
            </a:r>
          </a:p>
        </p:txBody>
      </p:sp>
      <p:sp>
        <p:nvSpPr>
          <p:cNvPr id="41987" name="Rectangle 3"/>
          <p:cNvSpPr>
            <a:spLocks noGrp="1" noChangeArrowheads="1"/>
          </p:cNvSpPr>
          <p:nvPr>
            <p:ph type="body" idx="1"/>
          </p:nvPr>
        </p:nvSpPr>
        <p:spPr>
          <a:xfrm>
            <a:off x="395536" y="1700808"/>
            <a:ext cx="8208912" cy="5085184"/>
          </a:xfrm>
        </p:spPr>
        <p:txBody>
          <a:bodyPr>
            <a:normAutofit fontScale="77500" lnSpcReduction="20000"/>
          </a:bodyPr>
          <a:lstStyle/>
          <a:p>
            <a:pPr eaLnBrk="1" hangingPunct="1">
              <a:lnSpc>
                <a:spcPct val="120000"/>
              </a:lnSpc>
              <a:spcBef>
                <a:spcPts val="0"/>
              </a:spcBef>
            </a:pPr>
            <a:r>
              <a:rPr lang="zh-CN" altLang="en-US" dirty="0" smtClean="0"/>
              <a:t>特点：</a:t>
            </a:r>
          </a:p>
          <a:p>
            <a:pPr lvl="1" eaLnBrk="1" hangingPunct="1">
              <a:lnSpc>
                <a:spcPct val="120000"/>
              </a:lnSpc>
              <a:spcBef>
                <a:spcPts val="0"/>
              </a:spcBef>
            </a:pPr>
            <a:r>
              <a:rPr lang="zh-CN" altLang="en-US" dirty="0" smtClean="0"/>
              <a:t>接受用户键盘输入文本数据，也可用于文字的显示</a:t>
            </a:r>
          </a:p>
          <a:p>
            <a:pPr lvl="1" eaLnBrk="1" hangingPunct="1">
              <a:lnSpc>
                <a:spcPct val="120000"/>
              </a:lnSpc>
              <a:spcBef>
                <a:spcPts val="0"/>
              </a:spcBef>
            </a:pPr>
            <a:r>
              <a:rPr lang="zh-CN" altLang="en-US" dirty="0" smtClean="0"/>
              <a:t>支持文字或数字等可显示字符</a:t>
            </a:r>
          </a:p>
          <a:p>
            <a:pPr lvl="1" eaLnBrk="1" hangingPunct="1">
              <a:lnSpc>
                <a:spcPct val="120000"/>
              </a:lnSpc>
              <a:spcBef>
                <a:spcPts val="0"/>
              </a:spcBef>
            </a:pPr>
            <a:r>
              <a:rPr lang="zh-CN" altLang="en-US" dirty="0" smtClean="0"/>
              <a:t>支持选择粘贴拷贝等操作</a:t>
            </a:r>
          </a:p>
          <a:p>
            <a:pPr lvl="1" eaLnBrk="1" hangingPunct="1">
              <a:lnSpc>
                <a:spcPct val="120000"/>
              </a:lnSpc>
              <a:spcBef>
                <a:spcPts val="0"/>
              </a:spcBef>
            </a:pPr>
            <a:r>
              <a:rPr lang="zh-CN" altLang="en-US" dirty="0" smtClean="0"/>
              <a:t>支持密码类型数据的隐藏</a:t>
            </a:r>
          </a:p>
          <a:p>
            <a:pPr lvl="1" eaLnBrk="1" hangingPunct="1">
              <a:lnSpc>
                <a:spcPct val="120000"/>
              </a:lnSpc>
              <a:spcBef>
                <a:spcPts val="0"/>
              </a:spcBef>
            </a:pPr>
            <a:r>
              <a:rPr lang="zh-CN" altLang="en-US" dirty="0" smtClean="0"/>
              <a:t>通过程序可以取消键盘输入的字符</a:t>
            </a:r>
            <a:endParaRPr lang="zh-CN" altLang="en-US" sz="2000" dirty="0" smtClean="0">
              <a:solidFill>
                <a:srgbClr val="FF33CC"/>
              </a:solidFill>
            </a:endParaRPr>
          </a:p>
          <a:p>
            <a:pPr eaLnBrk="1" hangingPunct="1">
              <a:lnSpc>
                <a:spcPct val="120000"/>
              </a:lnSpc>
              <a:spcBef>
                <a:spcPts val="0"/>
              </a:spcBef>
              <a:buFont typeface="Wingdings" panose="05000000000000000000" pitchFamily="2" charset="2"/>
              <a:buNone/>
            </a:pPr>
            <a:r>
              <a:rPr lang="zh-CN" altLang="en-US" sz="2400" dirty="0" smtClean="0">
                <a:solidFill>
                  <a:srgbClr val="FF33CC"/>
                </a:solidFill>
              </a:rPr>
              <a:t>比如输入各种名称、地址、电话、备注信息等文字或数字内容</a:t>
            </a:r>
          </a:p>
          <a:p>
            <a:pPr eaLnBrk="1" hangingPunct="1">
              <a:lnSpc>
                <a:spcPct val="120000"/>
              </a:lnSpc>
              <a:spcBef>
                <a:spcPts val="0"/>
              </a:spcBef>
              <a:buFont typeface="Wingdings" panose="05000000000000000000" pitchFamily="2" charset="2"/>
              <a:buNone/>
            </a:pPr>
            <a:endParaRPr lang="zh-CN" altLang="en-US" dirty="0" smtClean="0"/>
          </a:p>
          <a:p>
            <a:pPr lvl="1" eaLnBrk="1" hangingPunct="1">
              <a:lnSpc>
                <a:spcPct val="120000"/>
              </a:lnSpc>
              <a:spcBef>
                <a:spcPts val="0"/>
              </a:spcBef>
            </a:pPr>
            <a:r>
              <a:rPr lang="zh-CN" altLang="en-US" dirty="0" smtClean="0"/>
              <a:t>有限定格式的数据可以采用</a:t>
            </a:r>
            <a:r>
              <a:rPr lang="en-US" altLang="zh-CN" dirty="0" smtClean="0"/>
              <a:t>Masked Edit</a:t>
            </a:r>
            <a:r>
              <a:rPr lang="zh-CN" altLang="en-US" dirty="0" smtClean="0"/>
              <a:t>控件</a:t>
            </a:r>
          </a:p>
          <a:p>
            <a:pPr lvl="1" eaLnBrk="1" hangingPunct="1">
              <a:lnSpc>
                <a:spcPct val="120000"/>
              </a:lnSpc>
              <a:spcBef>
                <a:spcPts val="0"/>
              </a:spcBef>
            </a:pPr>
            <a:r>
              <a:rPr lang="zh-CN" altLang="en-US" dirty="0" smtClean="0"/>
              <a:t>利用正则表达式（</a:t>
            </a:r>
            <a:r>
              <a:rPr lang="en-US" altLang="zh-CN" dirty="0" smtClean="0"/>
              <a:t>Regular Expression), </a:t>
            </a:r>
            <a:r>
              <a:rPr lang="zh-CN" altLang="en-US" dirty="0" smtClean="0"/>
              <a:t>）对输入格式进行限定（</a:t>
            </a:r>
            <a:r>
              <a:rPr lang="en-US" altLang="zh-CN" dirty="0" smtClean="0"/>
              <a:t>\w+((-\w+)|(\.\w+))*\@[A-Za-z0-9]+((\.|-)[A-Za-z0-9]+)*\.[A-Za-z0-9]</a:t>
            </a:r>
            <a:r>
              <a:rPr lang="zh-CN" altLang="en-US" dirty="0" smtClean="0"/>
              <a:t>）</a:t>
            </a:r>
          </a:p>
        </p:txBody>
      </p:sp>
    </p:spTree>
    <p:extLst>
      <p:ext uri="{BB962C8B-B14F-4D97-AF65-F5344CB8AC3E}">
        <p14:creationId xmlns:p14="http://schemas.microsoft.com/office/powerpoint/2010/main" val="220463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11.1 </a:t>
            </a:r>
            <a:r>
              <a:rPr lang="zh-CN" altLang="en-US" smtClean="0"/>
              <a:t>输出设计</a:t>
            </a:r>
          </a:p>
        </p:txBody>
      </p:sp>
      <p:sp>
        <p:nvSpPr>
          <p:cNvPr id="6147" name="Rectangle 3"/>
          <p:cNvSpPr>
            <a:spLocks noGrp="1" noChangeArrowheads="1"/>
          </p:cNvSpPr>
          <p:nvPr>
            <p:ph type="body" idx="1"/>
          </p:nvPr>
        </p:nvSpPr>
        <p:spPr>
          <a:xfrm>
            <a:off x="971600" y="1740694"/>
            <a:ext cx="7560840" cy="863600"/>
          </a:xfrm>
        </p:spPr>
        <p:txBody>
          <a:bodyPr/>
          <a:lstStyle/>
          <a:p>
            <a:pPr eaLnBrk="1" hangingPunct="1"/>
            <a:r>
              <a:rPr lang="zh-CN" altLang="en-US" dirty="0" smtClean="0"/>
              <a:t>系统中的数据输出到人、组织、其它系统</a:t>
            </a:r>
          </a:p>
        </p:txBody>
      </p:sp>
      <p:grpSp>
        <p:nvGrpSpPr>
          <p:cNvPr id="2" name="组合 1"/>
          <p:cNvGrpSpPr/>
          <p:nvPr/>
        </p:nvGrpSpPr>
        <p:grpSpPr>
          <a:xfrm>
            <a:off x="4788495" y="2622357"/>
            <a:ext cx="936626" cy="790575"/>
            <a:chOff x="4788495" y="2622357"/>
            <a:chExt cx="936626" cy="790575"/>
          </a:xfrm>
        </p:grpSpPr>
        <p:sp>
          <p:nvSpPr>
            <p:cNvPr id="6161" name="Rectangle 5"/>
            <p:cNvSpPr>
              <a:spLocks noChangeArrowheads="1"/>
            </p:cNvSpPr>
            <p:nvPr/>
          </p:nvSpPr>
          <p:spPr bwMode="auto">
            <a:xfrm>
              <a:off x="4859933" y="2692207"/>
              <a:ext cx="865188" cy="720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经理</a:t>
              </a:r>
            </a:p>
          </p:txBody>
        </p:sp>
        <p:sp>
          <p:nvSpPr>
            <p:cNvPr id="6162" name="Freeform 6"/>
            <p:cNvSpPr>
              <a:spLocks/>
            </p:cNvSpPr>
            <p:nvPr/>
          </p:nvSpPr>
          <p:spPr bwMode="auto">
            <a:xfrm>
              <a:off x="4788495" y="2622357"/>
              <a:ext cx="431800" cy="358775"/>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9" name="Group 7"/>
          <p:cNvGrpSpPr>
            <a:grpSpLocks/>
          </p:cNvGrpSpPr>
          <p:nvPr/>
        </p:nvGrpSpPr>
        <p:grpSpPr bwMode="auto">
          <a:xfrm>
            <a:off x="4788495" y="3630420"/>
            <a:ext cx="936625" cy="790575"/>
            <a:chOff x="3878" y="2025"/>
            <a:chExt cx="590" cy="498"/>
          </a:xfrm>
        </p:grpSpPr>
        <p:sp>
          <p:nvSpPr>
            <p:cNvPr id="6159" name="Rectangle 8"/>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顾客</a:t>
              </a:r>
            </a:p>
          </p:txBody>
        </p:sp>
        <p:sp>
          <p:nvSpPr>
            <p:cNvPr id="6160" name="Freeform 9"/>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50" name="Group 10"/>
          <p:cNvGrpSpPr>
            <a:grpSpLocks/>
          </p:cNvGrpSpPr>
          <p:nvPr/>
        </p:nvGrpSpPr>
        <p:grpSpPr bwMode="auto">
          <a:xfrm>
            <a:off x="4788495" y="4709920"/>
            <a:ext cx="936625" cy="790575"/>
            <a:chOff x="3878" y="2025"/>
            <a:chExt cx="590" cy="498"/>
          </a:xfrm>
        </p:grpSpPr>
        <p:sp>
          <p:nvSpPr>
            <p:cNvPr id="6157" name="Rectangle 11"/>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信用卡</a:t>
              </a:r>
            </a:p>
            <a:p>
              <a:pPr algn="ctr" eaLnBrk="1" hangingPunct="1"/>
              <a:r>
                <a:rPr lang="zh-CN" altLang="en-US" b="1" dirty="0">
                  <a:ea typeface="楷体_GB2312" pitchFamily="49" charset="-122"/>
                </a:rPr>
                <a:t>系统</a:t>
              </a:r>
            </a:p>
          </p:txBody>
        </p:sp>
        <p:sp>
          <p:nvSpPr>
            <p:cNvPr id="6158" name="Freeform 12"/>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1" name="Line 13"/>
          <p:cNvSpPr>
            <a:spLocks noChangeShapeType="1"/>
          </p:cNvSpPr>
          <p:nvPr/>
        </p:nvSpPr>
        <p:spPr bwMode="auto">
          <a:xfrm>
            <a:off x="2843808" y="3054157"/>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Text Box 14"/>
          <p:cNvSpPr txBox="1">
            <a:spLocks noChangeArrowheads="1"/>
          </p:cNvSpPr>
          <p:nvPr/>
        </p:nvSpPr>
        <p:spPr bwMode="auto">
          <a:xfrm>
            <a:off x="3347045" y="2693795"/>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报表</a:t>
            </a:r>
          </a:p>
        </p:txBody>
      </p:sp>
      <p:sp>
        <p:nvSpPr>
          <p:cNvPr id="6153" name="Line 15"/>
          <p:cNvSpPr>
            <a:spLocks noChangeShapeType="1"/>
          </p:cNvSpPr>
          <p:nvPr/>
        </p:nvSpPr>
        <p:spPr bwMode="auto">
          <a:xfrm>
            <a:off x="2843808" y="406222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Text Box 16"/>
          <p:cNvSpPr txBox="1">
            <a:spLocks noChangeArrowheads="1"/>
          </p:cNvSpPr>
          <p:nvPr/>
        </p:nvSpPr>
        <p:spPr bwMode="auto">
          <a:xfrm>
            <a:off x="3131145" y="3701857"/>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商品查询结果</a:t>
            </a:r>
          </a:p>
        </p:txBody>
      </p:sp>
      <p:sp>
        <p:nvSpPr>
          <p:cNvPr id="6155" name="Line 17"/>
          <p:cNvSpPr>
            <a:spLocks noChangeShapeType="1"/>
          </p:cNvSpPr>
          <p:nvPr/>
        </p:nvSpPr>
        <p:spPr bwMode="auto">
          <a:xfrm>
            <a:off x="2843808" y="5143307"/>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Text Box 18"/>
          <p:cNvSpPr txBox="1">
            <a:spLocks noChangeArrowheads="1"/>
          </p:cNvSpPr>
          <p:nvPr/>
        </p:nvSpPr>
        <p:spPr bwMode="auto">
          <a:xfrm>
            <a:off x="3347045" y="4782945"/>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付款信息</a:t>
            </a:r>
          </a:p>
        </p:txBody>
      </p:sp>
    </p:spTree>
    <p:extLst>
      <p:ext uri="{BB962C8B-B14F-4D97-AF65-F5344CB8AC3E}">
        <p14:creationId xmlns:p14="http://schemas.microsoft.com/office/powerpoint/2010/main" val="15917654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72633" y="508677"/>
            <a:ext cx="6798734" cy="785470"/>
          </a:xfrm>
        </p:spPr>
        <p:txBody>
          <a:bodyPr/>
          <a:lstStyle/>
          <a:p>
            <a:pPr eaLnBrk="1" hangingPunct="1"/>
            <a:r>
              <a:rPr lang="zh-CN" altLang="en-US" dirty="0" smtClean="0"/>
              <a:t>文本框举例</a:t>
            </a:r>
          </a:p>
        </p:txBody>
      </p:sp>
      <p:graphicFrame>
        <p:nvGraphicFramePr>
          <p:cNvPr id="43011" name="Object 3"/>
          <p:cNvGraphicFramePr>
            <a:graphicFrameLocks noChangeAspect="1"/>
          </p:cNvGraphicFramePr>
          <p:nvPr/>
        </p:nvGraphicFramePr>
        <p:xfrm>
          <a:off x="0" y="1322388"/>
          <a:ext cx="9144000" cy="5527675"/>
        </p:xfrm>
        <a:graphic>
          <a:graphicData uri="http://schemas.openxmlformats.org/presentationml/2006/ole">
            <mc:AlternateContent xmlns:mc="http://schemas.openxmlformats.org/markup-compatibility/2006">
              <mc:Choice xmlns:v="urn:schemas-microsoft-com:vml" Requires="v">
                <p:oleObj spid="_x0000_s22533" name="位图图像" r:id="rId3" imgW="7028571" imgH="4247619" progId="Paint.Picture">
                  <p:embed/>
                </p:oleObj>
              </mc:Choice>
              <mc:Fallback>
                <p:oleObj name="位图图像" r:id="rId3" imgW="7028571" imgH="4247619" progId="Paint.Picture">
                  <p:embed/>
                  <p:pic>
                    <p:nvPicPr>
                      <p:cNvPr id="430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2388"/>
                        <a:ext cx="9144000"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9925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复选框</a:t>
            </a:r>
          </a:p>
        </p:txBody>
      </p:sp>
      <p:sp>
        <p:nvSpPr>
          <p:cNvPr id="44035" name="Rectangle 3"/>
          <p:cNvSpPr>
            <a:spLocks noGrp="1" noChangeArrowheads="1"/>
          </p:cNvSpPr>
          <p:nvPr>
            <p:ph type="body" idx="1"/>
          </p:nvPr>
        </p:nvSpPr>
        <p:spPr/>
        <p:txBody>
          <a:bodyPr>
            <a:normAutofit fontScale="77500" lnSpcReduction="20000"/>
          </a:bodyPr>
          <a:lstStyle/>
          <a:p>
            <a:pPr eaLnBrk="1" hangingPunct="1"/>
            <a:r>
              <a:rPr lang="zh-CN" altLang="en-US" smtClean="0"/>
              <a:t>特点：</a:t>
            </a:r>
          </a:p>
          <a:p>
            <a:pPr lvl="1" eaLnBrk="1" hangingPunct="1"/>
            <a:r>
              <a:rPr lang="zh-CN" altLang="en-US" smtClean="0"/>
              <a:t>对有多选可能的选择项进行输入</a:t>
            </a:r>
          </a:p>
          <a:p>
            <a:pPr lvl="1" eaLnBrk="1" hangingPunct="1"/>
            <a:r>
              <a:rPr lang="zh-CN" altLang="en-US" smtClean="0"/>
              <a:t>选择项个数固定</a:t>
            </a:r>
          </a:p>
          <a:p>
            <a:pPr lvl="1" eaLnBrk="1" hangingPunct="1"/>
            <a:r>
              <a:rPr lang="zh-CN" altLang="en-US" smtClean="0"/>
              <a:t>可以获取选择状态（未选中、选中、灰色并选中）</a:t>
            </a:r>
          </a:p>
          <a:p>
            <a:pPr lvl="1" eaLnBrk="1" hangingPunct="1"/>
            <a:r>
              <a:rPr lang="zh-CN" altLang="en-US" smtClean="0"/>
              <a:t>支持键盘选择（空格）</a:t>
            </a:r>
          </a:p>
          <a:p>
            <a:pPr lvl="1" eaLnBrk="1" hangingPunct="1"/>
            <a:r>
              <a:rPr lang="zh-CN" altLang="en-US" smtClean="0"/>
              <a:t>占用屏幕空间，个数不能太多</a:t>
            </a:r>
          </a:p>
          <a:p>
            <a:pPr lvl="1" eaLnBrk="1" hangingPunct="1"/>
            <a:r>
              <a:rPr lang="zh-CN" altLang="en-US" smtClean="0"/>
              <a:t>可以避免文本输入错误</a:t>
            </a:r>
          </a:p>
          <a:p>
            <a:pPr eaLnBrk="1" hangingPunct="1">
              <a:buFont typeface="Wingdings" panose="05000000000000000000" pitchFamily="2" charset="2"/>
              <a:buNone/>
            </a:pPr>
            <a:endParaRPr lang="zh-CN" altLang="en-US" sz="2400" smtClean="0">
              <a:solidFill>
                <a:srgbClr val="FF33CC"/>
              </a:solidFill>
            </a:endParaRPr>
          </a:p>
          <a:p>
            <a:pPr eaLnBrk="1" hangingPunct="1">
              <a:buFont typeface="Wingdings" panose="05000000000000000000" pitchFamily="2" charset="2"/>
              <a:buNone/>
            </a:pPr>
            <a:r>
              <a:rPr lang="zh-CN" altLang="en-US" sz="2400" smtClean="0">
                <a:solidFill>
                  <a:srgbClr val="FF33CC"/>
                </a:solidFill>
              </a:rPr>
              <a:t>比如用于输入查询条件，查询可能包含多个条件组合</a:t>
            </a:r>
          </a:p>
          <a:p>
            <a:pPr lvl="1" eaLnBrk="1" hangingPunct="1"/>
            <a:endParaRPr lang="en-US" altLang="zh-CN" smtClean="0"/>
          </a:p>
        </p:txBody>
      </p:sp>
    </p:spTree>
    <p:extLst>
      <p:ext uri="{BB962C8B-B14F-4D97-AF65-F5344CB8AC3E}">
        <p14:creationId xmlns:p14="http://schemas.microsoft.com/office/powerpoint/2010/main" val="3084520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复选框举例</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280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单选钮</a:t>
            </a:r>
          </a:p>
        </p:txBody>
      </p:sp>
      <p:sp>
        <p:nvSpPr>
          <p:cNvPr id="46083" name="Rectangle 3"/>
          <p:cNvSpPr>
            <a:spLocks noGrp="1" noChangeArrowheads="1"/>
          </p:cNvSpPr>
          <p:nvPr>
            <p:ph type="body" idx="1"/>
          </p:nvPr>
        </p:nvSpPr>
        <p:spPr/>
        <p:txBody>
          <a:bodyPr>
            <a:normAutofit fontScale="85000" lnSpcReduction="20000"/>
          </a:bodyPr>
          <a:lstStyle/>
          <a:p>
            <a:pPr eaLnBrk="1" hangingPunct="1"/>
            <a:r>
              <a:rPr lang="zh-CN" altLang="en-US" smtClean="0"/>
              <a:t>特点：</a:t>
            </a:r>
          </a:p>
          <a:p>
            <a:pPr lvl="1" eaLnBrk="1" hangingPunct="1"/>
            <a:r>
              <a:rPr lang="zh-CN" altLang="en-US" smtClean="0"/>
              <a:t>对只能选择一个的可选择项进行输入</a:t>
            </a:r>
          </a:p>
          <a:p>
            <a:pPr lvl="1" eaLnBrk="1" hangingPunct="1"/>
            <a:r>
              <a:rPr lang="zh-CN" altLang="en-US" smtClean="0"/>
              <a:t>可以获取选中状态（选中、未选中）</a:t>
            </a:r>
          </a:p>
          <a:p>
            <a:pPr lvl="1" eaLnBrk="1" hangingPunct="1"/>
            <a:r>
              <a:rPr lang="zh-CN" altLang="en-US" smtClean="0"/>
              <a:t>一个窗口中如果有多组单选钮，需要使用框架来分组，否则自动为一组</a:t>
            </a:r>
          </a:p>
          <a:p>
            <a:pPr lvl="1" eaLnBrk="1" hangingPunct="1"/>
            <a:r>
              <a:rPr lang="zh-CN" altLang="en-US" smtClean="0"/>
              <a:t>固定的选择项，数目太多会占用屏幕</a:t>
            </a:r>
          </a:p>
          <a:p>
            <a:pPr lvl="1" eaLnBrk="1" hangingPunct="1"/>
            <a:r>
              <a:rPr lang="zh-CN" altLang="en-US" smtClean="0"/>
              <a:t>避免了文本输入错误</a:t>
            </a:r>
          </a:p>
          <a:p>
            <a:pPr lvl="1" eaLnBrk="1" hangingPunct="1"/>
            <a:endParaRPr lang="zh-CN" altLang="en-US" smtClean="0"/>
          </a:p>
          <a:p>
            <a:pPr eaLnBrk="1" hangingPunct="1">
              <a:buFont typeface="Wingdings" panose="05000000000000000000" pitchFamily="2" charset="2"/>
              <a:buNone/>
            </a:pPr>
            <a:r>
              <a:rPr lang="zh-CN" altLang="en-US" sz="2400" smtClean="0">
                <a:solidFill>
                  <a:srgbClr val="FF33CC"/>
                </a:solidFill>
              </a:rPr>
              <a:t>比如可用来输入性别、学历、职称、政治面貌等可选择数据</a:t>
            </a:r>
          </a:p>
          <a:p>
            <a:pPr lvl="1" eaLnBrk="1" hangingPunct="1"/>
            <a:endParaRPr lang="en-US" altLang="zh-CN" smtClean="0"/>
          </a:p>
        </p:txBody>
      </p:sp>
    </p:spTree>
    <p:extLst>
      <p:ext uri="{BB962C8B-B14F-4D97-AF65-F5344CB8AC3E}">
        <p14:creationId xmlns:p14="http://schemas.microsoft.com/office/powerpoint/2010/main" val="4053377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单选钮举例</a:t>
            </a: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80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文本框举例</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09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列表框</a:t>
            </a:r>
          </a:p>
        </p:txBody>
      </p:sp>
      <p:sp>
        <p:nvSpPr>
          <p:cNvPr id="49155" name="Rectangle 3"/>
          <p:cNvSpPr>
            <a:spLocks noGrp="1" noChangeArrowheads="1"/>
          </p:cNvSpPr>
          <p:nvPr>
            <p:ph type="body" idx="1"/>
          </p:nvPr>
        </p:nvSpPr>
        <p:spPr/>
        <p:txBody>
          <a:bodyPr>
            <a:normAutofit fontScale="77500" lnSpcReduction="20000"/>
          </a:bodyPr>
          <a:lstStyle/>
          <a:p>
            <a:pPr eaLnBrk="1" hangingPunct="1"/>
            <a:r>
              <a:rPr lang="zh-CN" altLang="en-US" smtClean="0"/>
              <a:t>特点：</a:t>
            </a:r>
          </a:p>
          <a:p>
            <a:pPr lvl="1" eaLnBrk="1" hangingPunct="1"/>
            <a:r>
              <a:rPr lang="zh-CN" altLang="en-US" smtClean="0"/>
              <a:t>可滚动，在有限的空间中可显示大量数据</a:t>
            </a:r>
          </a:p>
          <a:p>
            <a:pPr lvl="1" eaLnBrk="1" hangingPunct="1"/>
            <a:r>
              <a:rPr lang="zh-CN" altLang="en-US" smtClean="0"/>
              <a:t>支持单个选中和多个选中</a:t>
            </a:r>
          </a:p>
          <a:p>
            <a:pPr lvl="1" eaLnBrk="1" hangingPunct="1"/>
            <a:r>
              <a:rPr lang="zh-CN" altLang="en-US" smtClean="0"/>
              <a:t>支持排序</a:t>
            </a:r>
          </a:p>
          <a:p>
            <a:pPr lvl="1" eaLnBrk="1" hangingPunct="1"/>
            <a:r>
              <a:rPr lang="zh-CN" altLang="en-US" smtClean="0"/>
              <a:t>支持多列显示</a:t>
            </a:r>
          </a:p>
          <a:p>
            <a:pPr lvl="1" eaLnBrk="1" hangingPunct="1"/>
            <a:r>
              <a:rPr lang="zh-CN" altLang="en-US" smtClean="0"/>
              <a:t>使用者只能选择或浏览，不能编辑</a:t>
            </a:r>
          </a:p>
          <a:p>
            <a:pPr lvl="1" eaLnBrk="1" hangingPunct="1"/>
            <a:r>
              <a:rPr lang="zh-CN" altLang="en-US" smtClean="0"/>
              <a:t>程序中可以对列表内容进行增删改</a:t>
            </a:r>
          </a:p>
          <a:p>
            <a:pPr eaLnBrk="1" hangingPunct="1">
              <a:buFont typeface="Wingdings" panose="05000000000000000000" pitchFamily="2" charset="2"/>
              <a:buNone/>
            </a:pPr>
            <a:r>
              <a:rPr lang="zh-CN" altLang="en-US" sz="2400" smtClean="0">
                <a:solidFill>
                  <a:srgbClr val="FF33CC"/>
                </a:solidFill>
              </a:rPr>
              <a:t>比如可用来显示一组数据，或从一组数据中进行选择</a:t>
            </a:r>
            <a:endParaRPr lang="zh-CN" altLang="en-US" smtClean="0"/>
          </a:p>
          <a:p>
            <a:pPr lvl="1" eaLnBrk="1" hangingPunct="1"/>
            <a:r>
              <a:rPr lang="zh-CN" altLang="en-US" smtClean="0"/>
              <a:t>如果希望列表中提供多种显示形式，如大</a:t>
            </a:r>
            <a:r>
              <a:rPr lang="en-US" altLang="zh-CN" smtClean="0"/>
              <a:t>/</a:t>
            </a:r>
            <a:r>
              <a:rPr lang="zh-CN" altLang="en-US" smtClean="0"/>
              <a:t>小图标，可采用</a:t>
            </a:r>
            <a:r>
              <a:rPr lang="en-US" altLang="zh-CN" smtClean="0"/>
              <a:t>ListView</a:t>
            </a:r>
            <a:r>
              <a:rPr lang="zh-CN" altLang="en-US" smtClean="0"/>
              <a:t>控件</a:t>
            </a:r>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267474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组合列表框</a:t>
            </a:r>
          </a:p>
        </p:txBody>
      </p:sp>
      <p:sp>
        <p:nvSpPr>
          <p:cNvPr id="50179" name="Rectangle 3"/>
          <p:cNvSpPr>
            <a:spLocks noGrp="1" noChangeArrowheads="1"/>
          </p:cNvSpPr>
          <p:nvPr>
            <p:ph type="body" idx="1"/>
          </p:nvPr>
        </p:nvSpPr>
        <p:spPr/>
        <p:txBody>
          <a:bodyPr/>
          <a:lstStyle/>
          <a:p>
            <a:pPr eaLnBrk="1" hangingPunct="1"/>
            <a:r>
              <a:rPr lang="zh-CN" altLang="en-US" smtClean="0"/>
              <a:t>特点：</a:t>
            </a:r>
          </a:p>
          <a:p>
            <a:pPr lvl="1" eaLnBrk="1" hangingPunct="1"/>
            <a:r>
              <a:rPr lang="zh-CN" altLang="en-US" smtClean="0"/>
              <a:t>除列表框特性之外，还可以接受文本编辑</a:t>
            </a:r>
          </a:p>
          <a:p>
            <a:pPr lvl="1" eaLnBrk="1" hangingPunct="1"/>
            <a:r>
              <a:rPr lang="zh-CN" altLang="en-US" smtClean="0"/>
              <a:t>只占用很少的屏幕空间</a:t>
            </a:r>
          </a:p>
          <a:p>
            <a:pPr lvl="1" eaLnBrk="1" hangingPunct="1"/>
            <a:r>
              <a:rPr lang="zh-CN" altLang="en-US" smtClean="0"/>
              <a:t>通常用于输入可选择的数据</a:t>
            </a:r>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854815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列表框举例</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9180513" cy="68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3139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菜单</a:t>
            </a:r>
          </a:p>
        </p:txBody>
      </p:sp>
      <p:sp>
        <p:nvSpPr>
          <p:cNvPr id="52227" name="Rectangle 3"/>
          <p:cNvSpPr>
            <a:spLocks noGrp="1" noChangeArrowheads="1"/>
          </p:cNvSpPr>
          <p:nvPr>
            <p:ph type="body" idx="1"/>
          </p:nvPr>
        </p:nvSpPr>
        <p:spPr/>
        <p:txBody>
          <a:bodyPr>
            <a:normAutofit fontScale="92500" lnSpcReduction="10000"/>
          </a:bodyPr>
          <a:lstStyle/>
          <a:p>
            <a:pPr eaLnBrk="1" hangingPunct="1"/>
            <a:r>
              <a:rPr lang="zh-CN" altLang="en-US" smtClean="0"/>
              <a:t>特点：</a:t>
            </a:r>
          </a:p>
          <a:p>
            <a:pPr lvl="1" eaLnBrk="1" hangingPunct="1"/>
            <a:r>
              <a:rPr lang="zh-CN" altLang="en-US" smtClean="0"/>
              <a:t>为应用程序提供更多功能的组织</a:t>
            </a:r>
          </a:p>
          <a:p>
            <a:pPr lvl="1" eaLnBrk="1" hangingPunct="1"/>
            <a:r>
              <a:rPr lang="zh-CN" altLang="en-US" smtClean="0"/>
              <a:t>每个菜单项可以有子菜单，所以也称为菜单树</a:t>
            </a:r>
          </a:p>
          <a:p>
            <a:pPr lvl="1" eaLnBrk="1" hangingPunct="1"/>
            <a:r>
              <a:rPr lang="zh-CN" altLang="en-US" smtClean="0"/>
              <a:t>菜单一般有访问键，也可设置快捷键</a:t>
            </a:r>
          </a:p>
          <a:p>
            <a:pPr lvl="1" eaLnBrk="1" hangingPunct="1"/>
            <a:r>
              <a:rPr lang="zh-CN" altLang="en-US" smtClean="0"/>
              <a:t>经常执行的菜单命令可以设置成工具栏</a:t>
            </a:r>
          </a:p>
          <a:p>
            <a:pPr lvl="1" eaLnBrk="1" hangingPunct="1"/>
            <a:endParaRPr lang="zh-CN" altLang="en-US" smtClean="0"/>
          </a:p>
          <a:p>
            <a:pPr lvl="1" eaLnBrk="1" hangingPunct="1">
              <a:buFont typeface="Wingdings" panose="05000000000000000000" pitchFamily="2" charset="2"/>
              <a:buNone/>
            </a:pPr>
            <a:r>
              <a:rPr lang="zh-CN" altLang="en-US" smtClean="0"/>
              <a:t>用于程序包含很多功能的情况下</a:t>
            </a:r>
          </a:p>
          <a:p>
            <a:pPr lvl="1" eaLnBrk="1" hangingPunct="1"/>
            <a:endParaRPr lang="en-US" altLang="zh-CN" smtClean="0"/>
          </a:p>
        </p:txBody>
      </p:sp>
    </p:spTree>
    <p:extLst>
      <p:ext uri="{BB962C8B-B14F-4D97-AF65-F5344CB8AC3E}">
        <p14:creationId xmlns:p14="http://schemas.microsoft.com/office/powerpoint/2010/main" val="427516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1. </a:t>
            </a:r>
            <a:r>
              <a:rPr lang="zh-CN" altLang="en-US" smtClean="0"/>
              <a:t>输出设计的内容</a:t>
            </a:r>
          </a:p>
        </p:txBody>
      </p:sp>
      <p:sp>
        <p:nvSpPr>
          <p:cNvPr id="7171" name="Rectangle 3"/>
          <p:cNvSpPr>
            <a:spLocks noGrp="1" noChangeArrowheads="1"/>
          </p:cNvSpPr>
          <p:nvPr>
            <p:ph type="body" idx="1"/>
          </p:nvPr>
        </p:nvSpPr>
        <p:spPr/>
        <p:txBody>
          <a:bodyPr>
            <a:normAutofit fontScale="70000" lnSpcReduction="20000"/>
          </a:bodyPr>
          <a:lstStyle/>
          <a:p>
            <a:pPr eaLnBrk="1" hangingPunct="1"/>
            <a:r>
              <a:rPr lang="zh-CN" altLang="en-US" smtClean="0"/>
              <a:t>确定输出内容</a:t>
            </a:r>
            <a:endParaRPr lang="en-US" altLang="zh-CN" smtClean="0"/>
          </a:p>
          <a:p>
            <a:pPr lvl="1" eaLnBrk="1" hangingPunct="1"/>
            <a:r>
              <a:rPr lang="zh-CN" altLang="en-US" smtClean="0"/>
              <a:t>首先确定用户在使用信息方面的要求，包括使用目的、输出速度、频率、数量、安全性要求等等。然后设计输出信息的内容、信息形式（表格、图形、文字）、数据结构、数据类型、位数及取值范围等等。    </a:t>
            </a:r>
          </a:p>
          <a:p>
            <a:pPr eaLnBrk="1" hangingPunct="1"/>
            <a:r>
              <a:rPr lang="zh-CN" altLang="en-US" smtClean="0"/>
              <a:t>选择输出设备与介质</a:t>
            </a:r>
            <a:endParaRPr lang="en-US" altLang="zh-CN" smtClean="0"/>
          </a:p>
          <a:p>
            <a:pPr lvl="1" eaLnBrk="1" hangingPunct="1"/>
            <a:r>
              <a:rPr lang="zh-CN" altLang="en-US" smtClean="0"/>
              <a:t>常用的输出设备有显示终端、打印机、磁带机、磁盘机、绘图仪、缩微胶卷输出器、多媒体设备。输出介质有纸张、磁带、磁盘、缩微胶卷、光盘、多媒体介质等等。</a:t>
            </a:r>
          </a:p>
          <a:p>
            <a:pPr eaLnBrk="1" hangingPunct="1"/>
            <a:r>
              <a:rPr lang="zh-CN" altLang="en-US" smtClean="0"/>
              <a:t>确定输出格式</a:t>
            </a:r>
            <a:endParaRPr lang="en-US" altLang="zh-CN" smtClean="0"/>
          </a:p>
          <a:p>
            <a:pPr lvl="1" eaLnBrk="1" hangingPunct="1"/>
            <a:r>
              <a:rPr lang="zh-CN" altLang="en-US" smtClean="0"/>
              <a:t>输出文字、报表或图形，清晰直观，满足用户的管理需求和习惯，符合行业标准</a:t>
            </a:r>
          </a:p>
        </p:txBody>
      </p:sp>
    </p:spTree>
    <p:extLst>
      <p:ext uri="{BB962C8B-B14F-4D97-AF65-F5344CB8AC3E}">
        <p14:creationId xmlns:p14="http://schemas.microsoft.com/office/powerpoint/2010/main" val="5359824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MDI</a:t>
            </a:r>
            <a:r>
              <a:rPr lang="zh-CN" altLang="en-US" smtClean="0"/>
              <a:t>窗口</a:t>
            </a:r>
          </a:p>
        </p:txBody>
      </p:sp>
      <p:sp>
        <p:nvSpPr>
          <p:cNvPr id="53251" name="Rectangle 3"/>
          <p:cNvSpPr>
            <a:spLocks noGrp="1" noChangeArrowheads="1"/>
          </p:cNvSpPr>
          <p:nvPr>
            <p:ph type="body" idx="1"/>
          </p:nvPr>
        </p:nvSpPr>
        <p:spPr/>
        <p:txBody>
          <a:bodyPr/>
          <a:lstStyle/>
          <a:p>
            <a:pPr eaLnBrk="1" hangingPunct="1"/>
            <a:r>
              <a:rPr lang="zh-CN" altLang="en-US" smtClean="0"/>
              <a:t>特点：</a:t>
            </a:r>
          </a:p>
          <a:p>
            <a:pPr lvl="1" eaLnBrk="1" hangingPunct="1"/>
            <a:r>
              <a:rPr lang="zh-CN" altLang="en-US" smtClean="0"/>
              <a:t>应用程序只有一个主窗口，也称为父窗口</a:t>
            </a:r>
          </a:p>
          <a:p>
            <a:pPr lvl="1" eaLnBrk="1" hangingPunct="1"/>
            <a:r>
              <a:rPr lang="zh-CN" altLang="en-US" smtClean="0"/>
              <a:t>主窗口如同一个容器，其中可以打开多个子窗口，每个子窗口可以完成各自的任务，比如</a:t>
            </a:r>
            <a:r>
              <a:rPr lang="en-US" altLang="zh-CN" smtClean="0"/>
              <a:t>Word</a:t>
            </a:r>
          </a:p>
          <a:p>
            <a:pPr lvl="1" eaLnBrk="1" hangingPunct="1"/>
            <a:r>
              <a:rPr lang="zh-CN" altLang="en-US" smtClean="0"/>
              <a:t>只有父窗口关闭才是应用程序的结束</a:t>
            </a:r>
          </a:p>
        </p:txBody>
      </p:sp>
    </p:spTree>
    <p:extLst>
      <p:ext uri="{BB962C8B-B14F-4D97-AF65-F5344CB8AC3E}">
        <p14:creationId xmlns:p14="http://schemas.microsoft.com/office/powerpoint/2010/main" val="1506604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72633" y="297828"/>
            <a:ext cx="6798734" cy="785470"/>
          </a:xfrm>
        </p:spPr>
        <p:txBody>
          <a:bodyPr/>
          <a:lstStyle/>
          <a:p>
            <a:pPr eaLnBrk="1" hangingPunct="1"/>
            <a:r>
              <a:rPr lang="zh-CN" altLang="en-US" dirty="0" smtClean="0"/>
              <a:t>一个用户界面的例子</a:t>
            </a:r>
          </a:p>
        </p:txBody>
      </p:sp>
      <p:graphicFrame>
        <p:nvGraphicFramePr>
          <p:cNvPr id="54275" name="Object 3"/>
          <p:cNvGraphicFramePr>
            <a:graphicFrameLocks noChangeAspect="1"/>
          </p:cNvGraphicFramePr>
          <p:nvPr/>
        </p:nvGraphicFramePr>
        <p:xfrm>
          <a:off x="0" y="1052513"/>
          <a:ext cx="9144000" cy="5013325"/>
        </p:xfrm>
        <a:graphic>
          <a:graphicData uri="http://schemas.openxmlformats.org/presentationml/2006/ole">
            <mc:AlternateContent xmlns:mc="http://schemas.openxmlformats.org/markup-compatibility/2006">
              <mc:Choice xmlns:v="urn:schemas-microsoft-com:vml" Requires="v">
                <p:oleObj spid="_x0000_s23557" name="位图图像" r:id="rId3" imgW="7028571" imgH="4247619" progId="Paint.Picture">
                  <p:embed/>
                </p:oleObj>
              </mc:Choice>
              <mc:Fallback>
                <p:oleObj name="位图图像" r:id="rId3" imgW="7028571" imgH="4247619" progId="Paint.Picture">
                  <p:embed/>
                  <p:pic>
                    <p:nvPicPr>
                      <p:cNvPr id="542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513"/>
                        <a:ext cx="91440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AutoShape 4"/>
          <p:cNvSpPr>
            <a:spLocks noChangeArrowheads="1"/>
          </p:cNvSpPr>
          <p:nvPr/>
        </p:nvSpPr>
        <p:spPr bwMode="auto">
          <a:xfrm>
            <a:off x="4067175" y="5949950"/>
            <a:ext cx="2520950" cy="719138"/>
          </a:xfrm>
          <a:prstGeom prst="wedgeEllipseCallout">
            <a:avLst>
              <a:gd name="adj1" fmla="val 944"/>
              <a:gd name="adj2" fmla="val -294593"/>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可以下拉或</a:t>
            </a:r>
          </a:p>
          <a:p>
            <a:pPr algn="ctr" eaLnBrk="1" hangingPunct="1"/>
            <a:r>
              <a:rPr lang="zh-CN" altLang="en-US" sz="2000">
                <a:ea typeface="黑体" panose="02010609060101010101" pitchFamily="49" charset="-122"/>
              </a:rPr>
              <a:t>弹出窗口</a:t>
            </a:r>
          </a:p>
        </p:txBody>
      </p:sp>
      <p:sp>
        <p:nvSpPr>
          <p:cNvPr id="272389" name="AutoShape 5"/>
          <p:cNvSpPr>
            <a:spLocks noChangeArrowheads="1"/>
          </p:cNvSpPr>
          <p:nvPr/>
        </p:nvSpPr>
        <p:spPr bwMode="auto">
          <a:xfrm>
            <a:off x="2124075" y="5975350"/>
            <a:ext cx="1981200" cy="622300"/>
          </a:xfrm>
          <a:prstGeom prst="wedgeEllipseCallout">
            <a:avLst>
              <a:gd name="adj1" fmla="val -85014"/>
              <a:gd name="adj2" fmla="val -118111"/>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反馈消息</a:t>
            </a:r>
          </a:p>
        </p:txBody>
      </p:sp>
      <p:sp>
        <p:nvSpPr>
          <p:cNvPr id="272390" name="AutoShape 6"/>
          <p:cNvSpPr>
            <a:spLocks noChangeArrowheads="1"/>
          </p:cNvSpPr>
          <p:nvPr/>
        </p:nvSpPr>
        <p:spPr bwMode="auto">
          <a:xfrm>
            <a:off x="2411413" y="1800225"/>
            <a:ext cx="2663825" cy="1008063"/>
          </a:xfrm>
          <a:prstGeom prst="wedgeEllipseCallout">
            <a:avLst>
              <a:gd name="adj1" fmla="val -74315"/>
              <a:gd name="adj2" fmla="val 4171"/>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不需要输入，通过证卡号查询获得</a:t>
            </a:r>
          </a:p>
        </p:txBody>
      </p:sp>
      <p:sp>
        <p:nvSpPr>
          <p:cNvPr id="272391" name="AutoShape 7"/>
          <p:cNvSpPr>
            <a:spLocks noChangeArrowheads="1"/>
          </p:cNvSpPr>
          <p:nvPr/>
        </p:nvSpPr>
        <p:spPr bwMode="auto">
          <a:xfrm>
            <a:off x="6262688" y="5805488"/>
            <a:ext cx="2881312" cy="622300"/>
          </a:xfrm>
          <a:prstGeom prst="wedgeEllipseCallout">
            <a:avLst>
              <a:gd name="adj1" fmla="val 4602"/>
              <a:gd name="adj2" fmla="val -204338"/>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根据押金类别可用</a:t>
            </a:r>
          </a:p>
        </p:txBody>
      </p:sp>
    </p:spTree>
    <p:extLst>
      <p:ext uri="{BB962C8B-B14F-4D97-AF65-F5344CB8AC3E}">
        <p14:creationId xmlns:p14="http://schemas.microsoft.com/office/powerpoint/2010/main" val="2210140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animEffect transition="in" filter="dissolve">
                                      <p:cBhvr>
                                        <p:cTn id="7" dur="500"/>
                                        <p:tgtEl>
                                          <p:spTgt spid="272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2388"/>
                                        </p:tgtEl>
                                        <p:attrNameLst>
                                          <p:attrName>style.visibility</p:attrName>
                                        </p:attrNameLst>
                                      </p:cBhvr>
                                      <p:to>
                                        <p:strVal val="visible"/>
                                      </p:to>
                                    </p:set>
                                    <p:animEffect transition="in" filter="dissolve">
                                      <p:cBhvr>
                                        <p:cTn id="12" dur="500"/>
                                        <p:tgtEl>
                                          <p:spTgt spid="272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Effect transition="in" filter="dissolve">
                                      <p:cBhvr>
                                        <p:cTn id="17" dur="500"/>
                                        <p:tgtEl>
                                          <p:spTgt spid="272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2391"/>
                                        </p:tgtEl>
                                        <p:attrNameLst>
                                          <p:attrName>style.visibility</p:attrName>
                                        </p:attrNameLst>
                                      </p:cBhvr>
                                      <p:to>
                                        <p:strVal val="visible"/>
                                      </p:to>
                                    </p:set>
                                    <p:animEffect transition="in" filter="dissolve">
                                      <p:cBhvr>
                                        <p:cTn id="22" dur="500"/>
                                        <p:tgtEl>
                                          <p:spTgt spid="272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272391"/>
                                        </p:tgtEl>
                                        <p:attrNameLst>
                                          <p:attrName>style.visibility</p:attrName>
                                        </p:attrNameLst>
                                      </p:cBhvr>
                                      <p:to>
                                        <p:strVal val="visible"/>
                                      </p:to>
                                    </p:set>
                                    <p:animEffect transition="in" filter="dissolve">
                                      <p:cBhvr>
                                        <p:cTn id="27" dur="500"/>
                                        <p:tgtEl>
                                          <p:spTgt spid="27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89" grpId="0" animBg="1"/>
      <p:bldP spid="272390" grpId="0" animBg="1"/>
      <p:bldP spid="272391" grpId="0" animBg="1"/>
      <p:bldP spid="27239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59632" y="364170"/>
            <a:ext cx="6798734" cy="785470"/>
          </a:xfrm>
        </p:spPr>
        <p:txBody>
          <a:bodyPr/>
          <a:lstStyle/>
          <a:p>
            <a:pPr eaLnBrk="1" hangingPunct="1"/>
            <a:r>
              <a:rPr lang="zh-CN" altLang="en-US" dirty="0" smtClean="0"/>
              <a:t>一个用户界面的例子</a:t>
            </a:r>
          </a:p>
        </p:txBody>
      </p:sp>
      <p:graphicFrame>
        <p:nvGraphicFramePr>
          <p:cNvPr id="55299" name="Object 3"/>
          <p:cNvGraphicFramePr>
            <a:graphicFrameLocks noChangeAspect="1"/>
          </p:cNvGraphicFramePr>
          <p:nvPr/>
        </p:nvGraphicFramePr>
        <p:xfrm>
          <a:off x="0" y="1125538"/>
          <a:ext cx="9144000" cy="5045075"/>
        </p:xfrm>
        <a:graphic>
          <a:graphicData uri="http://schemas.openxmlformats.org/presentationml/2006/ole">
            <mc:AlternateContent xmlns:mc="http://schemas.openxmlformats.org/markup-compatibility/2006">
              <mc:Choice xmlns:v="urn:schemas-microsoft-com:vml" Requires="v">
                <p:oleObj spid="_x0000_s24581" name="位图图像" r:id="rId3" imgW="7201905" imgH="4382112" progId="Paint.Picture">
                  <p:embed/>
                </p:oleObj>
              </mc:Choice>
              <mc:Fallback>
                <p:oleObj name="位图图像" r:id="rId3" imgW="7201905" imgH="4382112" progId="Paint.Picture">
                  <p:embed/>
                  <p:pic>
                    <p:nvPicPr>
                      <p:cNvPr id="552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9607152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11.3.4 </a:t>
            </a:r>
            <a:r>
              <a:rPr lang="zh-CN" altLang="en-US" smtClean="0"/>
              <a:t>用户界面设计的内容</a:t>
            </a:r>
          </a:p>
        </p:txBody>
      </p:sp>
      <p:sp>
        <p:nvSpPr>
          <p:cNvPr id="56323" name="Rectangle 3"/>
          <p:cNvSpPr>
            <a:spLocks noGrp="1" noChangeArrowheads="1"/>
          </p:cNvSpPr>
          <p:nvPr>
            <p:ph type="body" idx="1"/>
          </p:nvPr>
        </p:nvSpPr>
        <p:spPr>
          <a:xfrm>
            <a:off x="467543" y="1700808"/>
            <a:ext cx="7992889" cy="4536504"/>
          </a:xfrm>
        </p:spPr>
        <p:txBody>
          <a:bodyPr>
            <a:normAutofit fontScale="92500" lnSpcReduction="10000"/>
          </a:bodyPr>
          <a:lstStyle/>
          <a:p>
            <a:pPr eaLnBrk="1" hangingPunct="1">
              <a:lnSpc>
                <a:spcPct val="90000"/>
              </a:lnSpc>
            </a:pPr>
            <a:r>
              <a:rPr lang="zh-CN" altLang="en-US" dirty="0" smtClean="0"/>
              <a:t>用户界面原型是一个草图，根据用例事件流描述进行设计，应包含参与者与系统进行交互的必要元素。</a:t>
            </a:r>
          </a:p>
          <a:p>
            <a:pPr eaLnBrk="1" hangingPunct="1">
              <a:lnSpc>
                <a:spcPct val="90000"/>
              </a:lnSpc>
            </a:pPr>
            <a:r>
              <a:rPr lang="zh-CN" altLang="en-US" dirty="0" smtClean="0"/>
              <a:t>界面原型不描述太多细节，通常包含以下内容：</a:t>
            </a:r>
          </a:p>
          <a:p>
            <a:pPr lvl="1" eaLnBrk="1" hangingPunct="1">
              <a:lnSpc>
                <a:spcPct val="90000"/>
              </a:lnSpc>
            </a:pPr>
            <a:r>
              <a:rPr lang="en-US" altLang="zh-CN" dirty="0" smtClean="0"/>
              <a:t>(1) </a:t>
            </a:r>
            <a:r>
              <a:rPr lang="zh-CN" altLang="en-US" dirty="0" smtClean="0"/>
              <a:t>界面窗口的整体布局和界面元素；</a:t>
            </a:r>
          </a:p>
          <a:p>
            <a:pPr lvl="1" eaLnBrk="1" hangingPunct="1">
              <a:lnSpc>
                <a:spcPct val="90000"/>
              </a:lnSpc>
            </a:pPr>
            <a:r>
              <a:rPr lang="en-US" altLang="zh-CN" dirty="0" smtClean="0"/>
              <a:t>(2) </a:t>
            </a:r>
            <a:r>
              <a:rPr lang="zh-CN" altLang="en-US" dirty="0" smtClean="0"/>
              <a:t>需要由系统执行的操作按钮及响应；</a:t>
            </a:r>
          </a:p>
          <a:p>
            <a:pPr lvl="1" eaLnBrk="1" hangingPunct="1">
              <a:lnSpc>
                <a:spcPct val="90000"/>
              </a:lnSpc>
            </a:pPr>
            <a:r>
              <a:rPr lang="en-US" altLang="zh-CN" dirty="0" smtClean="0"/>
              <a:t>(3) </a:t>
            </a:r>
            <a:r>
              <a:rPr lang="zh-CN" altLang="en-US" dirty="0" smtClean="0"/>
              <a:t>需要由用户输入到系统中的数据项，数据项的输入方式和格式要求，以及需要由系统执行的数据校验；</a:t>
            </a:r>
          </a:p>
          <a:p>
            <a:pPr lvl="1" eaLnBrk="1" hangingPunct="1">
              <a:lnSpc>
                <a:spcPct val="90000"/>
              </a:lnSpc>
            </a:pPr>
            <a:r>
              <a:rPr lang="en-US" altLang="zh-CN" dirty="0" smtClean="0"/>
              <a:t>(4) </a:t>
            </a:r>
            <a:r>
              <a:rPr lang="zh-CN" altLang="en-US" dirty="0" smtClean="0"/>
              <a:t>对界面事件系统需要及时做出回应的说明；</a:t>
            </a:r>
          </a:p>
          <a:p>
            <a:pPr lvl="1" eaLnBrk="1" hangingPunct="1">
              <a:lnSpc>
                <a:spcPct val="90000"/>
              </a:lnSpc>
            </a:pPr>
            <a:r>
              <a:rPr lang="en-US" altLang="zh-CN" dirty="0" smtClean="0"/>
              <a:t>(5) </a:t>
            </a:r>
            <a:r>
              <a:rPr lang="zh-CN" altLang="en-US" dirty="0" smtClean="0"/>
              <a:t>需要由系统输出给用户的数据窗口或消息； </a:t>
            </a:r>
          </a:p>
        </p:txBody>
      </p:sp>
    </p:spTree>
    <p:extLst>
      <p:ext uri="{BB962C8B-B14F-4D97-AF65-F5344CB8AC3E}">
        <p14:creationId xmlns:p14="http://schemas.microsoft.com/office/powerpoint/2010/main" val="6867815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24032" y="482943"/>
            <a:ext cx="6798734" cy="785470"/>
          </a:xfrm>
        </p:spPr>
        <p:txBody>
          <a:bodyPr/>
          <a:lstStyle/>
          <a:p>
            <a:pPr eaLnBrk="1" hangingPunct="1"/>
            <a:r>
              <a:rPr lang="zh-CN" altLang="en-US" dirty="0" smtClean="0"/>
              <a:t>借书界面设计</a:t>
            </a:r>
          </a:p>
        </p:txBody>
      </p:sp>
      <p:pic>
        <p:nvPicPr>
          <p:cNvPr id="57347"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268413"/>
            <a:ext cx="6769100" cy="5151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584066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72633" y="482943"/>
            <a:ext cx="6798734" cy="785470"/>
          </a:xfrm>
        </p:spPr>
        <p:txBody>
          <a:bodyPr/>
          <a:lstStyle/>
          <a:p>
            <a:pPr eaLnBrk="1" hangingPunct="1"/>
            <a:r>
              <a:rPr lang="zh-CN" altLang="en-US" dirty="0" smtClean="0"/>
              <a:t>借书界面设计</a:t>
            </a:r>
          </a:p>
        </p:txBody>
      </p:sp>
      <p:sp>
        <p:nvSpPr>
          <p:cNvPr id="58371" name="Rectangle 3"/>
          <p:cNvSpPr>
            <a:spLocks noGrp="1" noChangeArrowheads="1"/>
          </p:cNvSpPr>
          <p:nvPr>
            <p:ph type="body" idx="1"/>
          </p:nvPr>
        </p:nvSpPr>
        <p:spPr>
          <a:xfrm>
            <a:off x="250825" y="1124744"/>
            <a:ext cx="8642350" cy="504825"/>
          </a:xfrm>
        </p:spPr>
        <p:txBody>
          <a:bodyPr/>
          <a:lstStyle/>
          <a:p>
            <a:pPr eaLnBrk="1" hangingPunct="1">
              <a:lnSpc>
                <a:spcPct val="80000"/>
              </a:lnSpc>
            </a:pPr>
            <a:r>
              <a:rPr lang="zh-CN" altLang="en-US" dirty="0" smtClean="0"/>
              <a:t>界面数据说明</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7178" t="22440" r="14568" b="18489"/>
          <a:stretch>
            <a:fillRect/>
          </a:stretch>
        </p:blipFill>
        <p:spPr bwMode="auto">
          <a:xfrm>
            <a:off x="684213" y="1773238"/>
            <a:ext cx="79914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190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借书界面设计</a:t>
            </a:r>
          </a:p>
        </p:txBody>
      </p:sp>
      <p:sp>
        <p:nvSpPr>
          <p:cNvPr id="59395" name="Rectangle 3"/>
          <p:cNvSpPr>
            <a:spLocks noGrp="1" noChangeArrowheads="1"/>
          </p:cNvSpPr>
          <p:nvPr>
            <p:ph type="body" idx="1"/>
          </p:nvPr>
        </p:nvSpPr>
        <p:spPr/>
        <p:txBody>
          <a:bodyPr/>
          <a:lstStyle/>
          <a:p>
            <a:pPr eaLnBrk="1" hangingPunct="1"/>
            <a:r>
              <a:rPr lang="zh-CN" altLang="en-US" smtClean="0"/>
              <a:t>界面事件及响应说明</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l="7927" t="25391" r="15300" b="45483"/>
          <a:stretch>
            <a:fillRect/>
          </a:stretch>
        </p:blipFill>
        <p:spPr bwMode="auto">
          <a:xfrm>
            <a:off x="418404" y="2620576"/>
            <a:ext cx="8353425"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5462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填写派工单界面设计</a:t>
            </a:r>
          </a:p>
        </p:txBody>
      </p:sp>
      <p:pic>
        <p:nvPicPr>
          <p:cNvPr id="60420" name="Picture 5"/>
          <p:cNvPicPr>
            <a:picLocks noChangeAspect="1" noChangeArrowheads="1"/>
          </p:cNvPicPr>
          <p:nvPr/>
        </p:nvPicPr>
        <p:blipFill>
          <a:blip r:embed="rId2">
            <a:extLst>
              <a:ext uri="{28A0092B-C50C-407E-A947-70E740481C1C}">
                <a14:useLocalDpi xmlns:a14="http://schemas.microsoft.com/office/drawing/2010/main" val="0"/>
              </a:ext>
            </a:extLst>
          </a:blip>
          <a:srcRect l="16032" t="26367" r="24153" b="12587"/>
          <a:stretch>
            <a:fillRect/>
          </a:stretch>
        </p:blipFill>
        <p:spPr bwMode="auto">
          <a:xfrm>
            <a:off x="1282798" y="1628800"/>
            <a:ext cx="6624637"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7995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11.4 </a:t>
            </a:r>
            <a:r>
              <a:rPr lang="zh-CN" altLang="en-US" smtClean="0"/>
              <a:t>计算机处理过程的设计</a:t>
            </a:r>
          </a:p>
        </p:txBody>
      </p:sp>
      <p:sp>
        <p:nvSpPr>
          <p:cNvPr id="61443" name="Rectangle 3"/>
          <p:cNvSpPr>
            <a:spLocks noGrp="1" noChangeArrowheads="1"/>
          </p:cNvSpPr>
          <p:nvPr>
            <p:ph type="body" idx="1"/>
          </p:nvPr>
        </p:nvSpPr>
        <p:spPr/>
        <p:txBody>
          <a:bodyPr>
            <a:normAutofit fontScale="85000" lnSpcReduction="10000"/>
          </a:bodyPr>
          <a:lstStyle/>
          <a:p>
            <a:pPr eaLnBrk="1" hangingPunct="1"/>
            <a:r>
              <a:rPr lang="zh-CN" altLang="en-US" smtClean="0"/>
              <a:t>总体设计得到的是系统的静态结构：软件的组成部件（模块、类、构件、服务、子系统），以及各部件的外部接口。</a:t>
            </a:r>
          </a:p>
          <a:p>
            <a:pPr eaLnBrk="1" hangingPunct="1"/>
            <a:r>
              <a:rPr lang="zh-CN" altLang="en-US" smtClean="0"/>
              <a:t>程序处理过程的设计则要确定每个功能的处理流程和每个组成部件的内部执行过程。</a:t>
            </a:r>
          </a:p>
          <a:p>
            <a:pPr lvl="1" eaLnBrk="1" hangingPunct="1"/>
            <a:r>
              <a:rPr lang="zh-CN" altLang="en-US" smtClean="0"/>
              <a:t>采用的模型应该简明、精确，并由此能直接导出用编程语言表示的软件代码。</a:t>
            </a:r>
          </a:p>
          <a:p>
            <a:pPr lvl="1" eaLnBrk="1" hangingPunct="1"/>
            <a:r>
              <a:rPr lang="en-US" altLang="zh-CN" smtClean="0"/>
              <a:t>UML</a:t>
            </a:r>
            <a:r>
              <a:rPr lang="zh-CN" altLang="en-US" smtClean="0"/>
              <a:t>顺序图：用于多个对象的协作处理流程</a:t>
            </a:r>
          </a:p>
          <a:p>
            <a:pPr lvl="1" eaLnBrk="1" hangingPunct="1"/>
            <a:r>
              <a:rPr lang="zh-CN" altLang="en-US" smtClean="0"/>
              <a:t>程序流程图</a:t>
            </a:r>
            <a:r>
              <a:rPr lang="en-US" altLang="zh-CN" smtClean="0"/>
              <a:t>/</a:t>
            </a:r>
            <a:r>
              <a:rPr lang="zh-CN" altLang="en-US" smtClean="0"/>
              <a:t>盒图：用于表达一个独立函数或类的内部方法的算法</a:t>
            </a:r>
          </a:p>
        </p:txBody>
      </p:sp>
    </p:spTree>
    <p:extLst>
      <p:ext uri="{BB962C8B-B14F-4D97-AF65-F5344CB8AC3E}">
        <p14:creationId xmlns:p14="http://schemas.microsoft.com/office/powerpoint/2010/main" val="851093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11.4.1 </a:t>
            </a:r>
            <a:r>
              <a:rPr lang="zh-CN" altLang="en-US" smtClean="0"/>
              <a:t>顺序图</a:t>
            </a:r>
          </a:p>
        </p:txBody>
      </p:sp>
      <p:sp>
        <p:nvSpPr>
          <p:cNvPr id="62467" name="Rectangle 3"/>
          <p:cNvSpPr>
            <a:spLocks noGrp="1" noChangeArrowheads="1"/>
          </p:cNvSpPr>
          <p:nvPr>
            <p:ph type="body" idx="1"/>
          </p:nvPr>
        </p:nvSpPr>
        <p:spPr>
          <a:xfrm>
            <a:off x="827584" y="1628800"/>
            <a:ext cx="7511949" cy="4752528"/>
          </a:xfrm>
        </p:spPr>
        <p:txBody>
          <a:bodyPr>
            <a:normAutofit fontScale="70000" lnSpcReduction="20000"/>
          </a:bodyPr>
          <a:lstStyle/>
          <a:p>
            <a:pPr eaLnBrk="1" hangingPunct="1">
              <a:lnSpc>
                <a:spcPct val="120000"/>
              </a:lnSpc>
              <a:spcBef>
                <a:spcPts val="0"/>
              </a:spcBef>
            </a:pPr>
            <a:r>
              <a:rPr lang="zh-CN" altLang="en-US" dirty="0" smtClean="0"/>
              <a:t>详细设计是一个求精的过程，应尽可能将流程中的所有细节都设计出来。</a:t>
            </a:r>
          </a:p>
          <a:p>
            <a:pPr eaLnBrk="1" hangingPunct="1">
              <a:lnSpc>
                <a:spcPct val="120000"/>
              </a:lnSpc>
              <a:spcBef>
                <a:spcPts val="0"/>
              </a:spcBef>
            </a:pPr>
            <a:r>
              <a:rPr lang="zh-CN" altLang="en-US" dirty="0" smtClean="0"/>
              <a:t>计算机处理过程的设计通常是采用用例驱动来绘制顺序图。具体步骤如下：</a:t>
            </a:r>
          </a:p>
          <a:p>
            <a:pPr lvl="1" eaLnBrk="1" hangingPunct="1">
              <a:lnSpc>
                <a:spcPct val="120000"/>
              </a:lnSpc>
              <a:spcBef>
                <a:spcPts val="0"/>
              </a:spcBef>
            </a:pPr>
            <a:r>
              <a:rPr lang="en-US" altLang="zh-CN" dirty="0" smtClean="0"/>
              <a:t>(1) </a:t>
            </a:r>
            <a:r>
              <a:rPr lang="zh-CN" altLang="en-US" dirty="0" smtClean="0"/>
              <a:t>首先挑中要设计的用例，例如还书用例。查看用例规约并设计出用例的用户界面。</a:t>
            </a:r>
          </a:p>
          <a:p>
            <a:pPr lvl="1" eaLnBrk="1" hangingPunct="1">
              <a:lnSpc>
                <a:spcPct val="120000"/>
              </a:lnSpc>
              <a:spcBef>
                <a:spcPts val="0"/>
              </a:spcBef>
            </a:pPr>
            <a:r>
              <a:rPr lang="en-US" altLang="zh-CN" dirty="0" smtClean="0"/>
              <a:t>(2) </a:t>
            </a:r>
            <a:r>
              <a:rPr lang="zh-CN" altLang="en-US" dirty="0" smtClean="0"/>
              <a:t>然后根据功能要求，确定流程中需要使用的类。</a:t>
            </a:r>
          </a:p>
          <a:p>
            <a:pPr lvl="1" eaLnBrk="1" hangingPunct="1">
              <a:lnSpc>
                <a:spcPct val="120000"/>
              </a:lnSpc>
              <a:spcBef>
                <a:spcPts val="0"/>
              </a:spcBef>
            </a:pPr>
            <a:r>
              <a:rPr lang="en-US" altLang="zh-CN" dirty="0" smtClean="0"/>
              <a:t>(3) </a:t>
            </a:r>
            <a:r>
              <a:rPr lang="zh-CN" altLang="en-US" dirty="0" smtClean="0"/>
              <a:t>接着开始绘制用例主事件流的顺序图。绘制时先排列好上述步骤明确的类（对象）类，排列次序从左至右依次是参与者、界面层对象、控制层对象、数据访问层对象。通过顺序图的消息（类的方法），完整地展现用例是如何实现的。类的方法已经被识别和定义，这里直接使用。</a:t>
            </a:r>
          </a:p>
          <a:p>
            <a:pPr lvl="1" eaLnBrk="1" hangingPunct="1">
              <a:lnSpc>
                <a:spcPct val="120000"/>
              </a:lnSpc>
              <a:spcBef>
                <a:spcPts val="0"/>
              </a:spcBef>
            </a:pPr>
            <a:r>
              <a:rPr lang="en-US" altLang="zh-CN" dirty="0" smtClean="0"/>
              <a:t>(4) </a:t>
            </a:r>
            <a:r>
              <a:rPr lang="zh-CN" altLang="en-US" dirty="0" smtClean="0"/>
              <a:t>最后对扩展事件流的处理过程进行设计。扩展事件流的顺序图可以单独绘制。</a:t>
            </a:r>
          </a:p>
        </p:txBody>
      </p:sp>
    </p:spTree>
    <p:extLst>
      <p:ext uri="{BB962C8B-B14F-4D97-AF65-F5344CB8AC3E}">
        <p14:creationId xmlns:p14="http://schemas.microsoft.com/office/powerpoint/2010/main" val="1173037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1665288"/>
            <a:ext cx="4605338" cy="3981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3200" b="1">
                <a:latin typeface="Univers (WN)" charset="0"/>
              </a:rPr>
              <a:t>输出设备</a:t>
            </a: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r>
              <a:rPr lang="zh-CN" altLang="en-US" sz="3200" b="1">
                <a:latin typeface="Univers (WN)" charset="0"/>
              </a:rPr>
              <a:t>输出介质</a:t>
            </a:r>
          </a:p>
        </p:txBody>
      </p:sp>
      <p:sp>
        <p:nvSpPr>
          <p:cNvPr id="8195" name="Rectangle 3"/>
          <p:cNvSpPr>
            <a:spLocks noGrp="1" noChangeArrowheads="1"/>
          </p:cNvSpPr>
          <p:nvPr>
            <p:ph type="title"/>
          </p:nvPr>
        </p:nvSpPr>
        <p:spPr>
          <a:xfrm>
            <a:off x="1115616" y="605836"/>
            <a:ext cx="7018337" cy="8937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smtClean="0"/>
              <a:t>2. </a:t>
            </a:r>
            <a:r>
              <a:rPr lang="zh-CN" altLang="en-US" dirty="0" smtClean="0"/>
              <a:t>输出设备和输出介质</a:t>
            </a:r>
          </a:p>
        </p:txBody>
      </p:sp>
      <p:sp>
        <p:nvSpPr>
          <p:cNvPr id="226308" name="Rectangle 4"/>
          <p:cNvSpPr>
            <a:spLocks noGrp="1" noChangeArrowheads="1"/>
          </p:cNvSpPr>
          <p:nvPr>
            <p:ph type="body" idx="1"/>
          </p:nvPr>
        </p:nvSpPr>
        <p:spPr>
          <a:xfrm>
            <a:off x="2538263" y="1659933"/>
            <a:ext cx="6372225" cy="464403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marL="285750" indent="-285750" eaLnBrk="1" hangingPunct="1">
              <a:lnSpc>
                <a:spcPct val="90000"/>
              </a:lnSpc>
            </a:pPr>
            <a:r>
              <a:rPr lang="en-US" altLang="zh-CN" smtClean="0"/>
              <a:t>Printers</a:t>
            </a:r>
            <a:r>
              <a:rPr lang="zh-CN" altLang="en-US" smtClean="0"/>
              <a:t>（打印机）</a:t>
            </a:r>
          </a:p>
          <a:p>
            <a:pPr marL="285750" indent="-285750" eaLnBrk="1" hangingPunct="1">
              <a:lnSpc>
                <a:spcPct val="90000"/>
              </a:lnSpc>
            </a:pPr>
            <a:r>
              <a:rPr lang="en-US" altLang="zh-CN" smtClean="0"/>
              <a:t>Video Display Unit</a:t>
            </a:r>
            <a:r>
              <a:rPr lang="zh-CN" altLang="en-US" smtClean="0"/>
              <a:t>（显示器）</a:t>
            </a:r>
          </a:p>
          <a:p>
            <a:pPr marL="285750" indent="-285750" eaLnBrk="1" hangingPunct="1">
              <a:lnSpc>
                <a:spcPct val="90000"/>
              </a:lnSpc>
            </a:pPr>
            <a:r>
              <a:rPr lang="en-US" altLang="zh-CN" smtClean="0"/>
              <a:t>Plotters</a:t>
            </a:r>
            <a:r>
              <a:rPr lang="zh-CN" altLang="en-US" smtClean="0"/>
              <a:t>（绘图仪）</a:t>
            </a:r>
          </a:p>
          <a:p>
            <a:pPr marL="285750" indent="-285750" eaLnBrk="1" hangingPunct="1">
              <a:lnSpc>
                <a:spcPct val="90000"/>
              </a:lnSpc>
            </a:pPr>
            <a:r>
              <a:rPr lang="en-US" altLang="zh-CN" smtClean="0"/>
              <a:t>COM Equipment</a:t>
            </a:r>
            <a:r>
              <a:rPr lang="zh-CN" altLang="en-US" smtClean="0"/>
              <a:t>（串行端口设备</a:t>
            </a:r>
            <a:r>
              <a:rPr lang="en-US" altLang="zh-CN" smtClean="0"/>
              <a:t>)</a:t>
            </a:r>
          </a:p>
          <a:p>
            <a:pPr marL="285750" indent="-285750" eaLnBrk="1" hangingPunct="1">
              <a:lnSpc>
                <a:spcPct val="90000"/>
              </a:lnSpc>
            </a:pPr>
            <a:r>
              <a:rPr lang="en-US" altLang="zh-CN" smtClean="0"/>
              <a:t>Speakers</a:t>
            </a:r>
            <a:r>
              <a:rPr lang="zh-CN" altLang="en-US" smtClean="0"/>
              <a:t>（喇叭）</a:t>
            </a:r>
            <a:r>
              <a:rPr lang="en-US" altLang="zh-CN" smtClean="0">
                <a:latin typeface="华文中宋" panose="02010600040101010101" pitchFamily="2" charset="-122"/>
              </a:rPr>
              <a:t>……</a:t>
            </a:r>
            <a:endParaRPr lang="en-US" altLang="zh-CN" smtClean="0"/>
          </a:p>
          <a:p>
            <a:pPr marL="285750" indent="-285750" eaLnBrk="1" hangingPunct="1">
              <a:lnSpc>
                <a:spcPct val="90000"/>
              </a:lnSpc>
              <a:buFont typeface="Wingdings" panose="05000000000000000000" pitchFamily="2" charset="2"/>
              <a:buNone/>
            </a:pPr>
            <a:endParaRPr lang="en-US" altLang="zh-CN" smtClean="0"/>
          </a:p>
          <a:p>
            <a:pPr marL="285750" indent="-285750" eaLnBrk="1" hangingPunct="1">
              <a:lnSpc>
                <a:spcPct val="90000"/>
              </a:lnSpc>
            </a:pPr>
            <a:r>
              <a:rPr lang="en-US" altLang="zh-CN" smtClean="0"/>
              <a:t>Paper</a:t>
            </a:r>
            <a:r>
              <a:rPr lang="zh-CN" altLang="en-US" smtClean="0"/>
              <a:t>（纸）</a:t>
            </a:r>
          </a:p>
          <a:p>
            <a:pPr marL="285750" indent="-285750" eaLnBrk="1" hangingPunct="1">
              <a:lnSpc>
                <a:spcPct val="90000"/>
              </a:lnSpc>
            </a:pPr>
            <a:r>
              <a:rPr lang="en-US" altLang="zh-CN" smtClean="0"/>
              <a:t>Video Screen</a:t>
            </a:r>
            <a:r>
              <a:rPr lang="zh-CN" altLang="en-US" smtClean="0"/>
              <a:t>（屏幕）</a:t>
            </a:r>
          </a:p>
          <a:p>
            <a:pPr marL="285750" indent="-285750" eaLnBrk="1" hangingPunct="1">
              <a:lnSpc>
                <a:spcPct val="90000"/>
              </a:lnSpc>
            </a:pPr>
            <a:r>
              <a:rPr lang="en-US" altLang="zh-CN" smtClean="0"/>
              <a:t>Microfilm/Microfiche</a:t>
            </a:r>
            <a:r>
              <a:rPr lang="zh-CN" altLang="en-US" smtClean="0"/>
              <a:t>（胶片）</a:t>
            </a:r>
          </a:p>
          <a:p>
            <a:pPr marL="285750" indent="-285750" eaLnBrk="1" hangingPunct="1">
              <a:lnSpc>
                <a:spcPct val="90000"/>
              </a:lnSpc>
            </a:pPr>
            <a:r>
              <a:rPr lang="en-US" altLang="zh-CN" smtClean="0"/>
              <a:t>Air Waves/Sound</a:t>
            </a:r>
            <a:r>
              <a:rPr lang="zh-CN" altLang="en-US" smtClean="0"/>
              <a:t>（声音）</a:t>
            </a:r>
          </a:p>
          <a:p>
            <a:pPr marL="285750" indent="-285750" eaLnBrk="1" hangingPunct="1">
              <a:lnSpc>
                <a:spcPct val="90000"/>
              </a:lnSpc>
            </a:pPr>
            <a:r>
              <a:rPr lang="en-US" altLang="zh-CN" smtClean="0"/>
              <a:t>Disk</a:t>
            </a:r>
            <a:r>
              <a:rPr lang="zh-CN" altLang="en-US" smtClean="0"/>
              <a:t>（存储设备）</a:t>
            </a:r>
          </a:p>
          <a:p>
            <a:pPr marL="285750" indent="-285750" eaLnBrk="1" hangingPunct="1">
              <a:lnSpc>
                <a:spcPct val="90000"/>
              </a:lnSpc>
            </a:pPr>
            <a:r>
              <a:rPr lang="en-US" altLang="zh-CN" smtClean="0"/>
              <a:t>IC</a:t>
            </a:r>
            <a:r>
              <a:rPr lang="zh-CN" altLang="en-US" smtClean="0"/>
              <a:t>卡</a:t>
            </a:r>
            <a:r>
              <a:rPr lang="en-US" altLang="zh-CN" smtClean="0">
                <a:latin typeface="华文中宋" panose="02010600040101010101" pitchFamily="2" charset="-122"/>
              </a:rPr>
              <a:t>……</a:t>
            </a:r>
            <a:endParaRPr lang="en-US" altLang="zh-CN" smtClean="0"/>
          </a:p>
        </p:txBody>
      </p:sp>
      <p:sp>
        <p:nvSpPr>
          <p:cNvPr id="226309" name="AutoShape 5"/>
          <p:cNvSpPr>
            <a:spLocks noChangeArrowheads="1"/>
          </p:cNvSpPr>
          <p:nvPr/>
        </p:nvSpPr>
        <p:spPr bwMode="auto">
          <a:xfrm>
            <a:off x="2842419" y="1950689"/>
            <a:ext cx="3744912" cy="3671887"/>
          </a:xfrm>
          <a:prstGeom prst="star8">
            <a:avLst>
              <a:gd name="adj" fmla="val 38250"/>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ea typeface="黑体" panose="02010609060101010101" pitchFamily="49" charset="-122"/>
              </a:rPr>
              <a:t>更多或异想天开</a:t>
            </a:r>
          </a:p>
          <a:p>
            <a:pPr algn="ctr" eaLnBrk="1" hangingPunct="1"/>
            <a:endParaRPr lang="zh-CN" altLang="en-US" b="1" dirty="0">
              <a:ea typeface="楷体_GB2312" pitchFamily="49" charset="-122"/>
            </a:endParaRPr>
          </a:p>
          <a:p>
            <a:pPr algn="ctr" eaLnBrk="1" hangingPunct="1"/>
            <a:r>
              <a:rPr lang="zh-CN" altLang="en-US" b="1" dirty="0">
                <a:ea typeface="楷体_GB2312" pitchFamily="49" charset="-122"/>
              </a:rPr>
              <a:t>邮件、手机短信、</a:t>
            </a:r>
          </a:p>
          <a:p>
            <a:pPr algn="ctr" eaLnBrk="1" hangingPunct="1"/>
            <a:r>
              <a:rPr lang="zh-CN" altLang="en-US" b="1" dirty="0">
                <a:ea typeface="楷体_GB2312" pitchFamily="49" charset="-122"/>
              </a:rPr>
              <a:t>脉冲、传感器</a:t>
            </a:r>
            <a:r>
              <a:rPr lang="en-US" altLang="zh-CN" b="1" dirty="0">
                <a:ea typeface="楷体_GB2312" pitchFamily="49" charset="-122"/>
              </a:rPr>
              <a:t>……</a:t>
            </a:r>
          </a:p>
        </p:txBody>
      </p:sp>
    </p:spTree>
    <p:extLst>
      <p:ext uri="{BB962C8B-B14F-4D97-AF65-F5344CB8AC3E}">
        <p14:creationId xmlns:p14="http://schemas.microsoft.com/office/powerpoint/2010/main" val="421610450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1" end="1"/>
                                            </p:txEl>
                                          </p:spTgt>
                                        </p:tgtEl>
                                        <p:attrNameLst>
                                          <p:attrName>ppt_c</p:attrName>
                                        </p:attrNameLst>
                                      </p:cBhvr>
                                      <p:to>
                                        <a:schemeClr val="accent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2" end="2"/>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630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3" end="3"/>
                                            </p:txEl>
                                          </p:spTgt>
                                        </p:tgtEl>
                                        <p:attrNameLst>
                                          <p:attrName>ppt_c</p:attrName>
                                        </p:attrNameLst>
                                      </p:cBhvr>
                                      <p:to>
                                        <a:schemeClr val="accent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630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4" end="4"/>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6308">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6" end="6"/>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6308">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7" end="7"/>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6308">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8" end="8"/>
                                            </p:txEl>
                                          </p:spTgt>
                                        </p:tgtEl>
                                        <p:attrNameLst>
                                          <p:attrName>ppt_c</p:attrName>
                                        </p:attrNameLst>
                                      </p:cBhvr>
                                      <p:to>
                                        <a:schemeClr val="accent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6308">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9" end="9"/>
                                            </p:txEl>
                                          </p:spTgt>
                                        </p:tgtEl>
                                        <p:attrNameLst>
                                          <p:attrName>ppt_c</p:attrName>
                                        </p:attrNameLst>
                                      </p:cBhvr>
                                      <p:to>
                                        <a:schemeClr val="accent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6308">
                                            <p:txEl>
                                              <p:pRg st="10" end="10"/>
                                            </p:txEl>
                                          </p:spTgt>
                                        </p:tgtEl>
                                        <p:attrNameLst>
                                          <p:attrName>style.visibility</p:attrName>
                                        </p:attrNameLst>
                                      </p:cBhvr>
                                      <p:to>
                                        <p:strVal val="visible"/>
                                      </p:to>
                                    </p:set>
                                    <p:anim calcmode="lin" valueType="num">
                                      <p:cBhvr additive="base">
                                        <p:cTn id="43" dur="500" fill="hold"/>
                                        <p:tgtEl>
                                          <p:spTgt spid="22630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630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6308">
                                            <p:txEl>
                                              <p:pRg st="11" end="11"/>
                                            </p:txEl>
                                          </p:spTgt>
                                        </p:tgtEl>
                                        <p:attrNameLst>
                                          <p:attrName>style.visibility</p:attrName>
                                        </p:attrNameLst>
                                      </p:cBhvr>
                                      <p:to>
                                        <p:strVal val="visible"/>
                                      </p:to>
                                    </p:set>
                                    <p:anim calcmode="lin" valueType="num">
                                      <p:cBhvr additive="base">
                                        <p:cTn id="49" dur="500" fill="hold"/>
                                        <p:tgtEl>
                                          <p:spTgt spid="22630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630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6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P spid="2263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7544" y="369886"/>
            <a:ext cx="8064500" cy="593725"/>
          </a:xfrm>
        </p:spPr>
        <p:txBody>
          <a:bodyPr>
            <a:normAutofit fontScale="90000"/>
          </a:bodyPr>
          <a:lstStyle/>
          <a:p>
            <a:pPr eaLnBrk="1" hangingPunct="1"/>
            <a:r>
              <a:rPr lang="zh-CN" altLang="en-US" sz="4000" dirty="0" smtClean="0"/>
              <a:t>图书馆顺序图示例</a:t>
            </a:r>
          </a:p>
        </p:txBody>
      </p:sp>
      <p:sp>
        <p:nvSpPr>
          <p:cNvPr id="6349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3492" name="Object 4"/>
          <p:cNvGraphicFramePr>
            <a:graphicFrameLocks noChangeAspect="1"/>
          </p:cNvGraphicFramePr>
          <p:nvPr/>
        </p:nvGraphicFramePr>
        <p:xfrm>
          <a:off x="288925" y="666750"/>
          <a:ext cx="8604250" cy="6245225"/>
        </p:xfrm>
        <a:graphic>
          <a:graphicData uri="http://schemas.openxmlformats.org/presentationml/2006/ole">
            <mc:AlternateContent xmlns:mc="http://schemas.openxmlformats.org/markup-compatibility/2006">
              <mc:Choice xmlns:v="urn:schemas-microsoft-com:vml" Requires="v">
                <p:oleObj spid="_x0000_s25605" name="图片" r:id="rId3" imgW="7696200" imgH="5581650" progId="Word.Picture.8">
                  <p:embed/>
                </p:oleObj>
              </mc:Choice>
              <mc:Fallback>
                <p:oleObj name="图片" r:id="rId3" imgW="7696200" imgH="5581650" progId="Word.Picture.8">
                  <p:embed/>
                  <p:pic>
                    <p:nvPicPr>
                      <p:cNvPr id="63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666750"/>
                        <a:ext cx="8604250" cy="6245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57584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图书馆顺序图示例</a:t>
            </a:r>
          </a:p>
        </p:txBody>
      </p:sp>
      <p:sp>
        <p:nvSpPr>
          <p:cNvPr id="64515" name="Rectangle 3"/>
          <p:cNvSpPr>
            <a:spLocks noChangeArrowheads="1"/>
          </p:cNvSpPr>
          <p:nvPr/>
        </p:nvSpPr>
        <p:spPr bwMode="auto">
          <a:xfrm>
            <a:off x="0" y="109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4516" name="Object 4"/>
          <p:cNvGraphicFramePr>
            <a:graphicFrameLocks noChangeAspect="1"/>
          </p:cNvGraphicFramePr>
          <p:nvPr/>
        </p:nvGraphicFramePr>
        <p:xfrm>
          <a:off x="0" y="1095375"/>
          <a:ext cx="9144000" cy="5405438"/>
        </p:xfrm>
        <a:graphic>
          <a:graphicData uri="http://schemas.openxmlformats.org/presentationml/2006/ole">
            <mc:AlternateContent xmlns:mc="http://schemas.openxmlformats.org/markup-compatibility/2006">
              <mc:Choice xmlns:v="urn:schemas-microsoft-com:vml" Requires="v">
                <p:oleObj spid="_x0000_s26628" name="图片" r:id="rId3" imgW="7896225" imgH="4667250" progId="Word.Picture.8">
                  <p:embed/>
                </p:oleObj>
              </mc:Choice>
              <mc:Fallback>
                <p:oleObj name="图片" r:id="rId3" imgW="7896225" imgH="4667250" progId="Word.Picture.8">
                  <p:embed/>
                  <p:pic>
                    <p:nvPicPr>
                      <p:cNvPr id="64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95375"/>
                        <a:ext cx="9144000" cy="5405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8080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图书馆顺序图示例</a:t>
            </a:r>
          </a:p>
        </p:txBody>
      </p:sp>
      <p:sp>
        <p:nvSpPr>
          <p:cNvPr id="65539" name="Rectangle 3"/>
          <p:cNvSpPr>
            <a:spLocks noChangeArrowheads="1"/>
          </p:cNvSpPr>
          <p:nvPr/>
        </p:nvSpPr>
        <p:spPr bwMode="auto">
          <a:xfrm>
            <a:off x="0" y="1014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5540" name="Object 4"/>
          <p:cNvGraphicFramePr>
            <a:graphicFrameLocks noChangeAspect="1"/>
          </p:cNvGraphicFramePr>
          <p:nvPr/>
        </p:nvGraphicFramePr>
        <p:xfrm>
          <a:off x="0" y="1014413"/>
          <a:ext cx="9144000" cy="5538787"/>
        </p:xfrm>
        <a:graphic>
          <a:graphicData uri="http://schemas.openxmlformats.org/presentationml/2006/ole">
            <mc:AlternateContent xmlns:mc="http://schemas.openxmlformats.org/markup-compatibility/2006">
              <mc:Choice xmlns:v="urn:schemas-microsoft-com:vml" Requires="v">
                <p:oleObj spid="_x0000_s27652" name="图片" r:id="rId3" imgW="7972425" imgH="4829175" progId="Word.Picture.8">
                  <p:embed/>
                </p:oleObj>
              </mc:Choice>
              <mc:Fallback>
                <p:oleObj name="图片" r:id="rId3" imgW="7972425" imgH="4829175" progId="Word.Picture.8">
                  <p:embed/>
                  <p:pic>
                    <p:nvPicPr>
                      <p:cNvPr id="655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14413"/>
                        <a:ext cx="9144000" cy="55387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834556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用例详细设计课堂练习</a:t>
            </a:r>
          </a:p>
        </p:txBody>
      </p:sp>
      <p:sp>
        <p:nvSpPr>
          <p:cNvPr id="66563" name="Rectangle 3"/>
          <p:cNvSpPr>
            <a:spLocks noGrp="1" noChangeArrowheads="1"/>
          </p:cNvSpPr>
          <p:nvPr>
            <p:ph type="body" idx="1"/>
          </p:nvPr>
        </p:nvSpPr>
        <p:spPr/>
        <p:txBody>
          <a:bodyPr/>
          <a:lstStyle/>
          <a:p>
            <a:pPr eaLnBrk="1" hangingPunct="1"/>
            <a:r>
              <a:rPr lang="zh-CN" altLang="en-US" smtClean="0"/>
              <a:t>供应商根据采购订单执行送货，仓库人员根据供应商的送货单对照采购订单进行检验，验收货品无误后，登记入库单，并更新货品库存的数量和采购订单的执行数量。 </a:t>
            </a:r>
          </a:p>
        </p:txBody>
      </p:sp>
    </p:spTree>
    <p:extLst>
      <p:ext uri="{BB962C8B-B14F-4D97-AF65-F5344CB8AC3E}">
        <p14:creationId xmlns:p14="http://schemas.microsoft.com/office/powerpoint/2010/main" val="5602087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90627" y="287338"/>
            <a:ext cx="8064500" cy="981075"/>
          </a:xfrm>
        </p:spPr>
        <p:txBody>
          <a:bodyPr/>
          <a:lstStyle/>
          <a:p>
            <a:pPr eaLnBrk="1" hangingPunct="1"/>
            <a:r>
              <a:rPr lang="zh-CN" altLang="en-US" dirty="0" smtClean="0"/>
              <a:t>需求表示</a:t>
            </a:r>
            <a:r>
              <a:rPr lang="en-US" altLang="zh-CN" dirty="0" smtClean="0"/>
              <a:t>——</a:t>
            </a:r>
            <a:r>
              <a:rPr lang="zh-CN" altLang="en-US" dirty="0" smtClean="0"/>
              <a:t>数据流图</a:t>
            </a:r>
          </a:p>
        </p:txBody>
      </p:sp>
      <p:sp>
        <p:nvSpPr>
          <p:cNvPr id="67587" name="Rectangle 3"/>
          <p:cNvSpPr>
            <a:spLocks noGrp="1" noChangeArrowheads="1"/>
          </p:cNvSpPr>
          <p:nvPr>
            <p:ph type="body" sz="half" idx="1"/>
          </p:nvPr>
        </p:nvSpPr>
        <p:spPr>
          <a:xfrm>
            <a:off x="250825" y="1268413"/>
            <a:ext cx="8424863" cy="647700"/>
          </a:xfrm>
        </p:spPr>
        <p:txBody>
          <a:bodyPr/>
          <a:lstStyle/>
          <a:p>
            <a:pPr eaLnBrk="1" hangingPunct="1"/>
            <a:r>
              <a:rPr lang="en-US" altLang="zh-CN" smtClean="0"/>
              <a:t>DFD</a:t>
            </a:r>
            <a:r>
              <a:rPr lang="zh-CN" altLang="en-US" smtClean="0"/>
              <a:t>如下：</a:t>
            </a:r>
          </a:p>
        </p:txBody>
      </p:sp>
      <p:graphicFrame>
        <p:nvGraphicFramePr>
          <p:cNvPr id="67588" name="Object 9"/>
          <p:cNvGraphicFramePr>
            <a:graphicFrameLocks noGrp="1" noChangeAspect="1"/>
          </p:cNvGraphicFramePr>
          <p:nvPr>
            <p:ph sz="half" idx="2"/>
          </p:nvPr>
        </p:nvGraphicFramePr>
        <p:xfrm>
          <a:off x="250825" y="2062163"/>
          <a:ext cx="8642350" cy="4246562"/>
        </p:xfrm>
        <a:graphic>
          <a:graphicData uri="http://schemas.openxmlformats.org/presentationml/2006/ole">
            <mc:AlternateContent xmlns:mc="http://schemas.openxmlformats.org/markup-compatibility/2006">
              <mc:Choice xmlns:v="urn:schemas-microsoft-com:vml" Requires="v">
                <p:oleObj spid="_x0000_s28677" name="Visio" r:id="rId3" imgW="5677640" imgH="2788833" progId="Visio.Drawing.11">
                  <p:embed/>
                </p:oleObj>
              </mc:Choice>
              <mc:Fallback>
                <p:oleObj name="Visio" r:id="rId3" imgW="5677640" imgH="2788833" progId="Visio.Drawing.11">
                  <p:embed/>
                  <p:pic>
                    <p:nvPicPr>
                      <p:cNvPr id="67588"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2163"/>
                        <a:ext cx="8642350"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9803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需求表示</a:t>
            </a:r>
            <a:r>
              <a:rPr lang="en-US" altLang="zh-CN" smtClean="0"/>
              <a:t>——</a:t>
            </a:r>
            <a:r>
              <a:rPr lang="zh-CN" altLang="en-US" smtClean="0"/>
              <a:t>用例图</a:t>
            </a:r>
          </a:p>
        </p:txBody>
      </p:sp>
      <p:sp>
        <p:nvSpPr>
          <p:cNvPr id="68611" name="Rectangle 3"/>
          <p:cNvSpPr>
            <a:spLocks noGrp="1" noChangeArrowheads="1"/>
          </p:cNvSpPr>
          <p:nvPr>
            <p:ph type="body" idx="1"/>
          </p:nvPr>
        </p:nvSpPr>
        <p:spPr>
          <a:xfrm>
            <a:off x="539551" y="1628775"/>
            <a:ext cx="7920881" cy="4824561"/>
          </a:xfrm>
        </p:spPr>
        <p:txBody>
          <a:bodyPr>
            <a:noAutofit/>
          </a:bodyPr>
          <a:lstStyle/>
          <a:p>
            <a:pPr eaLnBrk="1" hangingPunct="1">
              <a:lnSpc>
                <a:spcPct val="120000"/>
              </a:lnSpc>
              <a:spcBef>
                <a:spcPts val="0"/>
              </a:spcBef>
            </a:pPr>
            <a:r>
              <a:rPr lang="zh-CN" altLang="en-US" sz="1600" dirty="0" smtClean="0"/>
              <a:t>仅一个用例</a:t>
            </a:r>
          </a:p>
          <a:p>
            <a:pPr eaLnBrk="1" hangingPunct="1">
              <a:lnSpc>
                <a:spcPct val="120000"/>
              </a:lnSpc>
              <a:spcBef>
                <a:spcPts val="0"/>
              </a:spcBef>
            </a:pPr>
            <a:endParaRPr lang="zh-CN" altLang="en-US" sz="1600" dirty="0" smtClean="0"/>
          </a:p>
          <a:p>
            <a:pPr eaLnBrk="1" hangingPunct="1">
              <a:lnSpc>
                <a:spcPct val="120000"/>
              </a:lnSpc>
              <a:spcBef>
                <a:spcPts val="0"/>
              </a:spcBef>
            </a:pPr>
            <a:endParaRPr lang="zh-CN" altLang="en-US" sz="1600" dirty="0" smtClean="0"/>
          </a:p>
          <a:p>
            <a:pPr marL="0" indent="0" eaLnBrk="1" hangingPunct="1">
              <a:lnSpc>
                <a:spcPct val="120000"/>
              </a:lnSpc>
              <a:spcBef>
                <a:spcPts val="0"/>
              </a:spcBef>
              <a:buNone/>
            </a:pPr>
            <a:endParaRPr lang="zh-CN" altLang="en-US" sz="1600" dirty="0" smtClean="0"/>
          </a:p>
          <a:p>
            <a:pPr eaLnBrk="1" hangingPunct="1">
              <a:lnSpc>
                <a:spcPct val="120000"/>
              </a:lnSpc>
              <a:spcBef>
                <a:spcPts val="0"/>
              </a:spcBef>
            </a:pPr>
            <a:r>
              <a:rPr lang="zh-CN" altLang="en-US" sz="1600" dirty="0" smtClean="0"/>
              <a:t>用例主事件流</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系统显示订单查询界面，并列出供应商名称</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仓库人员选择某供应商</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系统显示该供应商未完成的采购订单列表</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仓库人员选择本次送货的订单</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系统显示订单详情（货品名称、规格、订购数量等）</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仓库人员验收合格后确认开出入库单</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系统自动显示入库单信息，并提示输入入库数量</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仓库人员输入本次送货数量，确认保存</a:t>
            </a:r>
          </a:p>
          <a:p>
            <a:pPr marL="914400" lvl="1" indent="-457200" eaLnBrk="1" hangingPunct="1">
              <a:lnSpc>
                <a:spcPct val="120000"/>
              </a:lnSpc>
              <a:spcBef>
                <a:spcPts val="0"/>
              </a:spcBef>
              <a:buFont typeface="Arial" panose="020B0604020202020204" pitchFamily="34" charset="0"/>
              <a:buAutoNum type="arabicPeriod"/>
            </a:pPr>
            <a:r>
              <a:rPr lang="zh-CN" altLang="en-US" sz="1600" dirty="0" smtClean="0"/>
              <a:t>系统自动生成入库单并保存，系统自动修改该货品库存数量和订单的执行数量</a:t>
            </a:r>
          </a:p>
        </p:txBody>
      </p:sp>
      <p:pic>
        <p:nvPicPr>
          <p:cNvPr id="686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629" y="1772816"/>
            <a:ext cx="4752975"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4641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总体设计</a:t>
            </a:r>
          </a:p>
        </p:txBody>
      </p:sp>
      <p:sp>
        <p:nvSpPr>
          <p:cNvPr id="69635" name="Rectangle 3"/>
          <p:cNvSpPr>
            <a:spLocks noGrp="1" noChangeArrowheads="1"/>
          </p:cNvSpPr>
          <p:nvPr>
            <p:ph type="body" idx="1"/>
          </p:nvPr>
        </p:nvSpPr>
        <p:spPr>
          <a:xfrm>
            <a:off x="1115616" y="1628800"/>
            <a:ext cx="7264682" cy="585213"/>
          </a:xfrm>
        </p:spPr>
        <p:txBody>
          <a:bodyPr/>
          <a:lstStyle/>
          <a:p>
            <a:pPr eaLnBrk="1" hangingPunct="1"/>
            <a:r>
              <a:rPr lang="zh-CN" altLang="en-US" dirty="0" smtClean="0"/>
              <a:t>两层架构：表现层、实体层（数据访问层）</a:t>
            </a:r>
          </a:p>
        </p:txBody>
      </p:sp>
      <p:pic>
        <p:nvPicPr>
          <p:cNvPr id="696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50" y="1921406"/>
            <a:ext cx="6513512"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4077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eaLnBrk="1" hangingPunct="1"/>
            <a:r>
              <a:rPr lang="zh-CN" altLang="en-US" smtClean="0"/>
              <a:t>用例“登记入库单”的详细设计</a:t>
            </a:r>
          </a:p>
        </p:txBody>
      </p:sp>
      <p:sp>
        <p:nvSpPr>
          <p:cNvPr id="70659" name="Rectangle 3"/>
          <p:cNvSpPr>
            <a:spLocks noGrp="1" noChangeArrowheads="1"/>
          </p:cNvSpPr>
          <p:nvPr>
            <p:ph type="body" idx="1"/>
          </p:nvPr>
        </p:nvSpPr>
        <p:spPr/>
        <p:txBody>
          <a:bodyPr>
            <a:normAutofit fontScale="85000" lnSpcReduction="20000"/>
          </a:bodyPr>
          <a:lstStyle/>
          <a:p>
            <a:pPr eaLnBrk="1" hangingPunct="1"/>
            <a:r>
              <a:rPr lang="zh-CN" altLang="en-US" smtClean="0"/>
              <a:t>步骤</a:t>
            </a:r>
          </a:p>
          <a:p>
            <a:pPr lvl="1" eaLnBrk="1" hangingPunct="1"/>
            <a:r>
              <a:rPr lang="zh-CN" altLang="en-US" smtClean="0"/>
              <a:t>设计用户界面</a:t>
            </a:r>
          </a:p>
          <a:p>
            <a:pPr lvl="1" eaLnBrk="1" hangingPunct="1"/>
            <a:r>
              <a:rPr lang="zh-CN" altLang="en-US" smtClean="0"/>
              <a:t>确定界面数据的输入和输出，明确输入数据的校验要求</a:t>
            </a:r>
          </a:p>
          <a:p>
            <a:pPr lvl="1" eaLnBrk="1" hangingPunct="1"/>
            <a:r>
              <a:rPr lang="zh-CN" altLang="en-US" smtClean="0"/>
              <a:t>明确该用例的参与类（根据所需数据找对象，根据功能找对象）</a:t>
            </a:r>
          </a:p>
          <a:p>
            <a:pPr lvl="1" eaLnBrk="1" hangingPunct="1"/>
            <a:r>
              <a:rPr lang="zh-CN" altLang="en-US" smtClean="0"/>
              <a:t>绘制顺序图</a:t>
            </a:r>
          </a:p>
          <a:p>
            <a:pPr eaLnBrk="1" hangingPunct="1"/>
            <a:r>
              <a:rPr lang="zh-CN" altLang="en-US" smtClean="0"/>
              <a:t>课堂练习</a:t>
            </a:r>
          </a:p>
          <a:p>
            <a:pPr lvl="1" eaLnBrk="1" hangingPunct="1"/>
            <a:r>
              <a:rPr lang="zh-CN" altLang="en-US" smtClean="0"/>
              <a:t>界面设计</a:t>
            </a:r>
          </a:p>
          <a:p>
            <a:pPr lvl="1" eaLnBrk="1" hangingPunct="1"/>
            <a:r>
              <a:rPr lang="zh-CN" altLang="en-US" smtClean="0"/>
              <a:t>顺序图设计</a:t>
            </a:r>
          </a:p>
        </p:txBody>
      </p:sp>
    </p:spTree>
    <p:extLst>
      <p:ext uri="{BB962C8B-B14F-4D97-AF65-F5344CB8AC3E}">
        <p14:creationId xmlns:p14="http://schemas.microsoft.com/office/powerpoint/2010/main" val="9111151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11.4.2 </a:t>
            </a:r>
            <a:r>
              <a:rPr lang="zh-CN" altLang="en-US" smtClean="0"/>
              <a:t>流程图和盒图</a:t>
            </a:r>
          </a:p>
        </p:txBody>
      </p:sp>
      <p:sp>
        <p:nvSpPr>
          <p:cNvPr id="71683" name="Rectangle 3"/>
          <p:cNvSpPr>
            <a:spLocks noGrp="1" noChangeArrowheads="1"/>
          </p:cNvSpPr>
          <p:nvPr>
            <p:ph type="body" idx="1"/>
          </p:nvPr>
        </p:nvSpPr>
        <p:spPr/>
        <p:txBody>
          <a:bodyPr>
            <a:normAutofit fontScale="85000" lnSpcReduction="10000"/>
          </a:bodyPr>
          <a:lstStyle/>
          <a:p>
            <a:pPr eaLnBrk="1" hangingPunct="1"/>
            <a:r>
              <a:rPr lang="zh-CN" altLang="en-US" smtClean="0"/>
              <a:t>为什么要进行模块的详细设计？</a:t>
            </a:r>
          </a:p>
          <a:p>
            <a:pPr lvl="1" eaLnBrk="1" hangingPunct="1"/>
            <a:r>
              <a:rPr lang="zh-CN" altLang="en-US" smtClean="0"/>
              <a:t>模块详细设计需要对每个模块（</a:t>
            </a:r>
            <a:r>
              <a:rPr lang="en-US" altLang="zh-CN" smtClean="0"/>
              <a:t>method</a:t>
            </a:r>
            <a:r>
              <a:rPr lang="zh-CN" altLang="en-US" smtClean="0"/>
              <a:t>或</a:t>
            </a:r>
            <a:r>
              <a:rPr lang="en-US" altLang="zh-CN" smtClean="0"/>
              <a:t>function</a:t>
            </a:r>
            <a:r>
              <a:rPr lang="zh-CN" altLang="en-US" smtClean="0"/>
              <a:t>）的内部处理逻辑进行设计</a:t>
            </a:r>
          </a:p>
          <a:p>
            <a:pPr lvl="1" eaLnBrk="1" hangingPunct="1"/>
            <a:r>
              <a:rPr lang="zh-CN" altLang="en-US" smtClean="0"/>
              <a:t>当软件结构以类为单位时，总体设计定义了类及关系，顺序图描述了类之间的协作，但类的某个方法内部处理逻辑很复杂时，也需要进行模块详细设计</a:t>
            </a:r>
          </a:p>
          <a:p>
            <a:pPr eaLnBrk="1" hangingPunct="1"/>
            <a:r>
              <a:rPr lang="zh-CN" altLang="en-US" smtClean="0"/>
              <a:t>设计过程可使用的模型有：</a:t>
            </a:r>
          </a:p>
          <a:p>
            <a:pPr lvl="1" eaLnBrk="1" hangingPunct="1"/>
            <a:r>
              <a:rPr lang="zh-CN" altLang="en-US" smtClean="0"/>
              <a:t>程序流程图（程序框图）、盒图（</a:t>
            </a:r>
            <a:r>
              <a:rPr lang="en-US" altLang="zh-CN" smtClean="0"/>
              <a:t>NS</a:t>
            </a:r>
            <a:r>
              <a:rPr lang="zh-CN" altLang="en-US" smtClean="0"/>
              <a:t>图）、程序设计语言（</a:t>
            </a:r>
            <a:r>
              <a:rPr lang="en-US" altLang="zh-CN" smtClean="0"/>
              <a:t>PDL</a:t>
            </a:r>
            <a:r>
              <a:rPr lang="zh-CN" altLang="en-US" smtClean="0"/>
              <a:t>）、</a:t>
            </a:r>
            <a:r>
              <a:rPr lang="en-US" altLang="zh-CN" smtClean="0"/>
              <a:t>UML</a:t>
            </a:r>
            <a:r>
              <a:rPr lang="zh-CN" altLang="en-US" smtClean="0"/>
              <a:t>活动图</a:t>
            </a:r>
          </a:p>
        </p:txBody>
      </p:sp>
    </p:spTree>
    <p:extLst>
      <p:ext uri="{BB962C8B-B14F-4D97-AF65-F5344CB8AC3E}">
        <p14:creationId xmlns:p14="http://schemas.microsoft.com/office/powerpoint/2010/main" val="39487741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1. </a:t>
            </a:r>
            <a:r>
              <a:rPr lang="zh-CN" altLang="en-US" smtClean="0"/>
              <a:t>程序流程图</a:t>
            </a:r>
          </a:p>
        </p:txBody>
      </p:sp>
      <p:sp>
        <p:nvSpPr>
          <p:cNvPr id="72707" name="Rectangle 3"/>
          <p:cNvSpPr>
            <a:spLocks noGrp="1" noChangeArrowheads="1"/>
          </p:cNvSpPr>
          <p:nvPr>
            <p:ph type="body" idx="1"/>
          </p:nvPr>
        </p:nvSpPr>
        <p:spPr>
          <a:xfrm>
            <a:off x="469788" y="1670845"/>
            <a:ext cx="8642350" cy="792162"/>
          </a:xfrm>
        </p:spPr>
        <p:txBody>
          <a:bodyPr/>
          <a:lstStyle/>
          <a:p>
            <a:pPr eaLnBrk="1" hangingPunct="1"/>
            <a:r>
              <a:rPr lang="zh-CN" altLang="en-US" dirty="0" smtClean="0"/>
              <a:t>三种结构</a:t>
            </a:r>
          </a:p>
        </p:txBody>
      </p:sp>
      <p:grpSp>
        <p:nvGrpSpPr>
          <p:cNvPr id="72708" name="Group 4"/>
          <p:cNvGrpSpPr>
            <a:grpSpLocks/>
          </p:cNvGrpSpPr>
          <p:nvPr/>
        </p:nvGrpSpPr>
        <p:grpSpPr bwMode="auto">
          <a:xfrm>
            <a:off x="1908175" y="1917700"/>
            <a:ext cx="1250950" cy="1362075"/>
            <a:chOff x="958" y="1886"/>
            <a:chExt cx="296" cy="480"/>
          </a:xfrm>
        </p:grpSpPr>
        <p:sp>
          <p:nvSpPr>
            <p:cNvPr id="72747" name="Rectangle 5"/>
            <p:cNvSpPr>
              <a:spLocks noChangeArrowheads="1"/>
            </p:cNvSpPr>
            <p:nvPr/>
          </p:nvSpPr>
          <p:spPr bwMode="auto">
            <a:xfrm>
              <a:off x="958" y="19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8" name="Rectangle 6"/>
            <p:cNvSpPr>
              <a:spLocks noChangeArrowheads="1"/>
            </p:cNvSpPr>
            <p:nvPr/>
          </p:nvSpPr>
          <p:spPr bwMode="auto">
            <a:xfrm>
              <a:off x="958" y="2174"/>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9" name="Line 7"/>
            <p:cNvSpPr>
              <a:spLocks noChangeShapeType="1"/>
            </p:cNvSpPr>
            <p:nvPr/>
          </p:nvSpPr>
          <p:spPr bwMode="auto">
            <a:xfrm>
              <a:off x="1106" y="20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0" name="Line 8"/>
            <p:cNvSpPr>
              <a:spLocks noChangeShapeType="1"/>
            </p:cNvSpPr>
            <p:nvPr/>
          </p:nvSpPr>
          <p:spPr bwMode="auto">
            <a:xfrm>
              <a:off x="1106" y="2270"/>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1" name="Line 9"/>
            <p:cNvSpPr>
              <a:spLocks noChangeShapeType="1"/>
            </p:cNvSpPr>
            <p:nvPr/>
          </p:nvSpPr>
          <p:spPr bwMode="auto">
            <a:xfrm>
              <a:off x="1106" y="1886"/>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2709" name="Text Box 10"/>
          <p:cNvSpPr txBox="1">
            <a:spLocks noChangeArrowheads="1"/>
          </p:cNvSpPr>
          <p:nvPr/>
        </p:nvSpPr>
        <p:spPr bwMode="auto">
          <a:xfrm>
            <a:off x="1908175" y="3286125"/>
            <a:ext cx="16557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(a) </a:t>
            </a:r>
            <a:r>
              <a:rPr lang="zh-CN" altLang="en-US" sz="2400" b="1">
                <a:latin typeface="楷体_GB2312" pitchFamily="49" charset="-122"/>
                <a:ea typeface="楷体_GB2312" pitchFamily="49" charset="-122"/>
              </a:rPr>
              <a:t>顺序</a:t>
            </a:r>
          </a:p>
        </p:txBody>
      </p:sp>
      <p:sp>
        <p:nvSpPr>
          <p:cNvPr id="72710" name="Text Box 11"/>
          <p:cNvSpPr txBox="1">
            <a:spLocks noChangeArrowheads="1"/>
          </p:cNvSpPr>
          <p:nvPr/>
        </p:nvSpPr>
        <p:spPr bwMode="auto">
          <a:xfrm>
            <a:off x="5580063" y="3213100"/>
            <a:ext cx="1584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(b) </a:t>
            </a:r>
            <a:r>
              <a:rPr lang="zh-CN" altLang="en-US" sz="2400" b="1">
                <a:latin typeface="楷体_GB2312" pitchFamily="49" charset="-122"/>
                <a:ea typeface="楷体_GB2312" pitchFamily="49" charset="-122"/>
              </a:rPr>
              <a:t>循环</a:t>
            </a:r>
          </a:p>
        </p:txBody>
      </p:sp>
      <p:grpSp>
        <p:nvGrpSpPr>
          <p:cNvPr id="72711" name="Group 12"/>
          <p:cNvGrpSpPr>
            <a:grpSpLocks/>
          </p:cNvGrpSpPr>
          <p:nvPr/>
        </p:nvGrpSpPr>
        <p:grpSpPr bwMode="auto">
          <a:xfrm>
            <a:off x="5435600" y="1773238"/>
            <a:ext cx="1658938" cy="1362075"/>
            <a:chOff x="2878" y="1886"/>
            <a:chExt cx="552" cy="528"/>
          </a:xfrm>
        </p:grpSpPr>
        <p:sp>
          <p:nvSpPr>
            <p:cNvPr id="72741" name="Rectangle 13"/>
            <p:cNvSpPr>
              <a:spLocks noChangeArrowheads="1"/>
            </p:cNvSpPr>
            <p:nvPr/>
          </p:nvSpPr>
          <p:spPr bwMode="auto">
            <a:xfrm>
              <a:off x="2934" y="19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2" name="Line 14"/>
            <p:cNvSpPr>
              <a:spLocks noChangeShapeType="1"/>
            </p:cNvSpPr>
            <p:nvPr/>
          </p:nvSpPr>
          <p:spPr bwMode="auto">
            <a:xfrm>
              <a:off x="3078" y="231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3" name="Line 15"/>
            <p:cNvSpPr>
              <a:spLocks noChangeShapeType="1"/>
            </p:cNvSpPr>
            <p:nvPr/>
          </p:nvSpPr>
          <p:spPr bwMode="auto">
            <a:xfrm>
              <a:off x="3078" y="1886"/>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4" name="Line 16"/>
            <p:cNvSpPr>
              <a:spLocks noChangeShapeType="1"/>
            </p:cNvSpPr>
            <p:nvPr/>
          </p:nvSpPr>
          <p:spPr bwMode="auto">
            <a:xfrm>
              <a:off x="3078" y="20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5" name="AutoShape 17"/>
            <p:cNvSpPr>
              <a:spLocks noChangeArrowheads="1"/>
            </p:cNvSpPr>
            <p:nvPr/>
          </p:nvSpPr>
          <p:spPr bwMode="auto">
            <a:xfrm>
              <a:off x="2878" y="217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6" name="Freeform 18"/>
            <p:cNvSpPr>
              <a:spLocks/>
            </p:cNvSpPr>
            <p:nvPr/>
          </p:nvSpPr>
          <p:spPr bwMode="auto">
            <a:xfrm>
              <a:off x="3230" y="2030"/>
              <a:ext cx="200" cy="216"/>
            </a:xfrm>
            <a:custGeom>
              <a:avLst/>
              <a:gdLst>
                <a:gd name="T0" fmla="*/ 2 w 500"/>
                <a:gd name="T1" fmla="*/ 14 h 540"/>
                <a:gd name="T2" fmla="*/ 13 w 500"/>
                <a:gd name="T3" fmla="*/ 14 h 540"/>
                <a:gd name="T4" fmla="*/ 13 w 500"/>
                <a:gd name="T5" fmla="*/ 0 h 540"/>
                <a:gd name="T6" fmla="*/ 0 w 500"/>
                <a:gd name="T7" fmla="*/ 0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0" h="540">
                  <a:moveTo>
                    <a:pt x="100" y="540"/>
                  </a:moveTo>
                  <a:lnTo>
                    <a:pt x="500" y="540"/>
                  </a:lnTo>
                  <a:lnTo>
                    <a:pt x="500" y="0"/>
                  </a:lnTo>
                  <a:lnTo>
                    <a:pt x="0" y="0"/>
                  </a:lnTo>
                </a:path>
              </a:pathLst>
            </a:custGeom>
            <a:noFill/>
            <a:ln w="38100"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712" name="Group 19"/>
          <p:cNvGrpSpPr>
            <a:grpSpLocks/>
          </p:cNvGrpSpPr>
          <p:nvPr/>
        </p:nvGrpSpPr>
        <p:grpSpPr bwMode="auto">
          <a:xfrm>
            <a:off x="1331913" y="3573463"/>
            <a:ext cx="2479675" cy="2443162"/>
            <a:chOff x="910" y="2702"/>
            <a:chExt cx="1016" cy="984"/>
          </a:xfrm>
        </p:grpSpPr>
        <p:sp>
          <p:nvSpPr>
            <p:cNvPr id="72724" name="Rectangle 20"/>
            <p:cNvSpPr>
              <a:spLocks noChangeArrowheads="1"/>
            </p:cNvSpPr>
            <p:nvPr/>
          </p:nvSpPr>
          <p:spPr bwMode="auto">
            <a:xfrm>
              <a:off x="1510" y="291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5" name="AutoShape 21"/>
            <p:cNvSpPr>
              <a:spLocks noChangeArrowheads="1"/>
            </p:cNvSpPr>
            <p:nvPr/>
          </p:nvSpPr>
          <p:spPr bwMode="auto">
            <a:xfrm>
              <a:off x="910" y="289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6" name="Line 22"/>
            <p:cNvSpPr>
              <a:spLocks noChangeShapeType="1"/>
            </p:cNvSpPr>
            <p:nvPr/>
          </p:nvSpPr>
          <p:spPr bwMode="auto">
            <a:xfrm>
              <a:off x="1102" y="303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7" name="Line 23"/>
            <p:cNvSpPr>
              <a:spLocks noChangeShapeType="1"/>
            </p:cNvSpPr>
            <p:nvPr/>
          </p:nvSpPr>
          <p:spPr bwMode="auto">
            <a:xfrm>
              <a:off x="1102" y="2702"/>
              <a:ext cx="1" cy="19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8" name="Line 24"/>
            <p:cNvSpPr>
              <a:spLocks noChangeShapeType="1"/>
            </p:cNvSpPr>
            <p:nvPr/>
          </p:nvSpPr>
          <p:spPr bwMode="auto">
            <a:xfrm>
              <a:off x="1302" y="296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9" name="Freeform 25"/>
            <p:cNvSpPr>
              <a:spLocks/>
            </p:cNvSpPr>
            <p:nvPr/>
          </p:nvSpPr>
          <p:spPr bwMode="auto">
            <a:xfrm flipV="1">
              <a:off x="1102" y="2966"/>
              <a:ext cx="824" cy="648"/>
            </a:xfrm>
            <a:custGeom>
              <a:avLst/>
              <a:gdLst>
                <a:gd name="T0" fmla="*/ 0 w 300"/>
                <a:gd name="T1" fmla="*/ 0 h 360"/>
                <a:gd name="T2" fmla="*/ 17073 w 300"/>
                <a:gd name="T3" fmla="*/ 0 h 360"/>
                <a:gd name="T4" fmla="*/ 17073 w 300"/>
                <a:gd name="T5" fmla="*/ 3778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0" name="Rectangle 26"/>
            <p:cNvSpPr>
              <a:spLocks noChangeArrowheads="1"/>
            </p:cNvSpPr>
            <p:nvPr/>
          </p:nvSpPr>
          <p:spPr bwMode="auto">
            <a:xfrm>
              <a:off x="1510" y="315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1" name="AutoShape 27"/>
            <p:cNvSpPr>
              <a:spLocks noChangeArrowheads="1"/>
            </p:cNvSpPr>
            <p:nvPr/>
          </p:nvSpPr>
          <p:spPr bwMode="auto">
            <a:xfrm>
              <a:off x="910" y="313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2" name="Line 28"/>
            <p:cNvSpPr>
              <a:spLocks noChangeShapeType="1"/>
            </p:cNvSpPr>
            <p:nvPr/>
          </p:nvSpPr>
          <p:spPr bwMode="auto">
            <a:xfrm>
              <a:off x="1102" y="32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3" name="Line 29"/>
            <p:cNvSpPr>
              <a:spLocks noChangeShapeType="1"/>
            </p:cNvSpPr>
            <p:nvPr/>
          </p:nvSpPr>
          <p:spPr bwMode="auto">
            <a:xfrm>
              <a:off x="1302" y="320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4" name="Rectangle 30"/>
            <p:cNvSpPr>
              <a:spLocks noChangeArrowheads="1"/>
            </p:cNvSpPr>
            <p:nvPr/>
          </p:nvSpPr>
          <p:spPr bwMode="auto">
            <a:xfrm>
              <a:off x="1510" y="339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5" name="AutoShape 31"/>
            <p:cNvSpPr>
              <a:spLocks noChangeArrowheads="1"/>
            </p:cNvSpPr>
            <p:nvPr/>
          </p:nvSpPr>
          <p:spPr bwMode="auto">
            <a:xfrm>
              <a:off x="910" y="337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6" name="Line 32"/>
            <p:cNvSpPr>
              <a:spLocks noChangeShapeType="1"/>
            </p:cNvSpPr>
            <p:nvPr/>
          </p:nvSpPr>
          <p:spPr bwMode="auto">
            <a:xfrm>
              <a:off x="1102" y="3518"/>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7" name="Line 33"/>
            <p:cNvSpPr>
              <a:spLocks noChangeShapeType="1"/>
            </p:cNvSpPr>
            <p:nvPr/>
          </p:nvSpPr>
          <p:spPr bwMode="auto">
            <a:xfrm>
              <a:off x="1302" y="344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8" name="Line 34"/>
            <p:cNvSpPr>
              <a:spLocks noChangeShapeType="1"/>
            </p:cNvSpPr>
            <p:nvPr/>
          </p:nvSpPr>
          <p:spPr bwMode="auto">
            <a:xfrm>
              <a:off x="1806" y="296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9" name="Line 35"/>
            <p:cNvSpPr>
              <a:spLocks noChangeShapeType="1"/>
            </p:cNvSpPr>
            <p:nvPr/>
          </p:nvSpPr>
          <p:spPr bwMode="auto">
            <a:xfrm>
              <a:off x="1806" y="320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0" name="Line 36"/>
            <p:cNvSpPr>
              <a:spLocks noChangeShapeType="1"/>
            </p:cNvSpPr>
            <p:nvPr/>
          </p:nvSpPr>
          <p:spPr bwMode="auto">
            <a:xfrm>
              <a:off x="1806" y="344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3" name="Group 37"/>
          <p:cNvGrpSpPr>
            <a:grpSpLocks/>
          </p:cNvGrpSpPr>
          <p:nvPr/>
        </p:nvGrpSpPr>
        <p:grpSpPr bwMode="auto">
          <a:xfrm>
            <a:off x="5075238" y="3789363"/>
            <a:ext cx="3030537" cy="2117725"/>
            <a:chOff x="2286" y="2726"/>
            <a:chExt cx="1160" cy="888"/>
          </a:xfrm>
        </p:grpSpPr>
        <p:sp>
          <p:nvSpPr>
            <p:cNvPr id="72716" name="Rectangle 38"/>
            <p:cNvSpPr>
              <a:spLocks noChangeArrowheads="1"/>
            </p:cNvSpPr>
            <p:nvPr/>
          </p:nvSpPr>
          <p:spPr bwMode="auto">
            <a:xfrm>
              <a:off x="3150" y="31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7" name="AutoShape 39"/>
            <p:cNvSpPr>
              <a:spLocks noChangeArrowheads="1"/>
            </p:cNvSpPr>
            <p:nvPr/>
          </p:nvSpPr>
          <p:spPr bwMode="auto">
            <a:xfrm>
              <a:off x="2654" y="289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8" name="Line 40"/>
            <p:cNvSpPr>
              <a:spLocks noChangeShapeType="1"/>
            </p:cNvSpPr>
            <p:nvPr/>
          </p:nvSpPr>
          <p:spPr bwMode="auto">
            <a:xfrm>
              <a:off x="2846" y="2726"/>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9" name="Rectangle 41"/>
            <p:cNvSpPr>
              <a:spLocks noChangeArrowheads="1"/>
            </p:cNvSpPr>
            <p:nvPr/>
          </p:nvSpPr>
          <p:spPr bwMode="auto">
            <a:xfrm>
              <a:off x="2286" y="31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0" name="Freeform 42"/>
            <p:cNvSpPr>
              <a:spLocks/>
            </p:cNvSpPr>
            <p:nvPr/>
          </p:nvSpPr>
          <p:spPr bwMode="auto">
            <a:xfrm>
              <a:off x="3038" y="2965"/>
              <a:ext cx="264" cy="216"/>
            </a:xfrm>
            <a:custGeom>
              <a:avLst/>
              <a:gdLst>
                <a:gd name="T0" fmla="*/ 0 w 300"/>
                <a:gd name="T1" fmla="*/ 0 h 360"/>
                <a:gd name="T2" fmla="*/ 180 w 300"/>
                <a:gd name="T3" fmla="*/ 0 h 360"/>
                <a:gd name="T4" fmla="*/ 180 w 300"/>
                <a:gd name="T5" fmla="*/ 47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Freeform 43"/>
            <p:cNvSpPr>
              <a:spLocks/>
            </p:cNvSpPr>
            <p:nvPr/>
          </p:nvSpPr>
          <p:spPr bwMode="auto">
            <a:xfrm flipH="1">
              <a:off x="2430" y="2966"/>
              <a:ext cx="224" cy="216"/>
            </a:xfrm>
            <a:custGeom>
              <a:avLst/>
              <a:gdLst>
                <a:gd name="T0" fmla="*/ 0 w 300"/>
                <a:gd name="T1" fmla="*/ 0 h 360"/>
                <a:gd name="T2" fmla="*/ 93 w 300"/>
                <a:gd name="T3" fmla="*/ 0 h 360"/>
                <a:gd name="T4" fmla="*/ 93 w 300"/>
                <a:gd name="T5" fmla="*/ 47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2" name="Freeform 44"/>
            <p:cNvSpPr>
              <a:spLocks/>
            </p:cNvSpPr>
            <p:nvPr/>
          </p:nvSpPr>
          <p:spPr bwMode="auto">
            <a:xfrm>
              <a:off x="2422" y="3278"/>
              <a:ext cx="864" cy="168"/>
            </a:xfrm>
            <a:custGeom>
              <a:avLst/>
              <a:gdLst>
                <a:gd name="T0" fmla="*/ 0 w 2160"/>
                <a:gd name="T1" fmla="*/ 0 h 420"/>
                <a:gd name="T2" fmla="*/ 0 w 2160"/>
                <a:gd name="T3" fmla="*/ 11 h 420"/>
                <a:gd name="T4" fmla="*/ 55 w 2160"/>
                <a:gd name="T5" fmla="*/ 11 h 420"/>
                <a:gd name="T6" fmla="*/ 55 w 2160"/>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420">
                  <a:moveTo>
                    <a:pt x="0" y="0"/>
                  </a:moveTo>
                  <a:lnTo>
                    <a:pt x="0" y="420"/>
                  </a:lnTo>
                  <a:lnTo>
                    <a:pt x="2160" y="420"/>
                  </a:lnTo>
                  <a:lnTo>
                    <a:pt x="2160" y="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3" name="Line 45"/>
            <p:cNvSpPr>
              <a:spLocks noChangeShapeType="1"/>
            </p:cNvSpPr>
            <p:nvPr/>
          </p:nvSpPr>
          <p:spPr bwMode="auto">
            <a:xfrm>
              <a:off x="2846" y="3446"/>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2714" name="Text Box 46"/>
          <p:cNvSpPr txBox="1">
            <a:spLocks noChangeArrowheads="1"/>
          </p:cNvSpPr>
          <p:nvPr/>
        </p:nvSpPr>
        <p:spPr bwMode="auto">
          <a:xfrm>
            <a:off x="2051050" y="5949950"/>
            <a:ext cx="15128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(c) </a:t>
            </a:r>
            <a:r>
              <a:rPr lang="zh-CN" altLang="en-US" sz="2400" b="1">
                <a:latin typeface="楷体_GB2312" pitchFamily="49" charset="-122"/>
                <a:ea typeface="楷体_GB2312" pitchFamily="49" charset="-122"/>
              </a:rPr>
              <a:t>选择</a:t>
            </a:r>
          </a:p>
        </p:txBody>
      </p:sp>
      <p:sp>
        <p:nvSpPr>
          <p:cNvPr id="72715" name="Text Box 47"/>
          <p:cNvSpPr txBox="1">
            <a:spLocks noChangeArrowheads="1"/>
          </p:cNvSpPr>
          <p:nvPr/>
        </p:nvSpPr>
        <p:spPr bwMode="auto">
          <a:xfrm>
            <a:off x="5795963" y="5878513"/>
            <a:ext cx="15128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(d) </a:t>
            </a:r>
            <a:r>
              <a:rPr lang="zh-CN" altLang="en-US" sz="2400" b="1">
                <a:latin typeface="楷体_GB2312" pitchFamily="49" charset="-122"/>
                <a:ea typeface="楷体_GB2312" pitchFamily="49" charset="-122"/>
              </a:rPr>
              <a:t>条件</a:t>
            </a:r>
          </a:p>
        </p:txBody>
      </p:sp>
    </p:spTree>
    <p:extLst>
      <p:ext uri="{BB962C8B-B14F-4D97-AF65-F5344CB8AC3E}">
        <p14:creationId xmlns:p14="http://schemas.microsoft.com/office/powerpoint/2010/main" val="380109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7584" y="548680"/>
            <a:ext cx="7162800" cy="10366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smtClean="0"/>
              <a:t>3. </a:t>
            </a:r>
            <a:r>
              <a:rPr lang="zh-CN" altLang="en-US" dirty="0" smtClean="0"/>
              <a:t>输出格式</a:t>
            </a:r>
          </a:p>
        </p:txBody>
      </p:sp>
      <p:sp>
        <p:nvSpPr>
          <p:cNvPr id="227331" name="Rectangle 3"/>
          <p:cNvSpPr>
            <a:spLocks noGrp="1" noChangeArrowheads="1"/>
          </p:cNvSpPr>
          <p:nvPr>
            <p:ph type="body" idx="1"/>
          </p:nvPr>
        </p:nvSpPr>
        <p:spPr>
          <a:xfrm>
            <a:off x="1259632" y="1700808"/>
            <a:ext cx="7344618" cy="466824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marL="285750" indent="-285750" eaLnBrk="1" hangingPunct="1">
              <a:buFont typeface="Wingdings" panose="05000000000000000000" pitchFamily="2" charset="2"/>
              <a:buNone/>
            </a:pPr>
            <a:r>
              <a:rPr lang="zh-CN" altLang="en-US" smtClean="0"/>
              <a:t>用于信息管理的输出格式：</a:t>
            </a:r>
          </a:p>
          <a:p>
            <a:pPr marL="285750" indent="-285750" eaLnBrk="1" hangingPunct="1"/>
            <a:r>
              <a:rPr lang="zh-CN" altLang="en-US" smtClean="0"/>
              <a:t>表格</a:t>
            </a:r>
          </a:p>
          <a:p>
            <a:pPr marL="685800" lvl="1" indent="-228600" eaLnBrk="1" hangingPunct="1"/>
            <a:r>
              <a:rPr lang="zh-CN" altLang="en-US" smtClean="0"/>
              <a:t>清单（如各种收费单）</a:t>
            </a:r>
          </a:p>
          <a:p>
            <a:pPr marL="685800" lvl="1" indent="-228600" eaLnBrk="1" hangingPunct="1"/>
            <a:r>
              <a:rPr lang="zh-CN" altLang="en-US" smtClean="0"/>
              <a:t>汇总表（月报表）</a:t>
            </a:r>
          </a:p>
          <a:p>
            <a:pPr marL="685800" lvl="1" indent="-228600" eaLnBrk="1" hangingPunct="1"/>
            <a:r>
              <a:rPr lang="zh-CN" altLang="en-US" smtClean="0"/>
              <a:t>对照表（年度对照）</a:t>
            </a:r>
            <a:r>
              <a:rPr lang="en-US" altLang="zh-CN" smtClean="0"/>
              <a:t>……</a:t>
            </a:r>
          </a:p>
          <a:p>
            <a:pPr marL="285750" indent="-285750" eaLnBrk="1" hangingPunct="1"/>
            <a:r>
              <a:rPr lang="zh-CN" altLang="en-US" smtClean="0"/>
              <a:t>图形</a:t>
            </a:r>
          </a:p>
          <a:p>
            <a:pPr marL="685800" lvl="1" indent="-228600" eaLnBrk="1" hangingPunct="1"/>
            <a:r>
              <a:rPr lang="zh-CN" altLang="en-US" smtClean="0"/>
              <a:t>折线图（股票走势）</a:t>
            </a:r>
          </a:p>
          <a:p>
            <a:pPr marL="685800" lvl="1" indent="-228600" eaLnBrk="1" hangingPunct="1"/>
            <a:r>
              <a:rPr lang="zh-CN" altLang="en-US" smtClean="0"/>
              <a:t>柱状图（产品销售业绩）</a:t>
            </a:r>
          </a:p>
          <a:p>
            <a:pPr marL="685800" lvl="1" indent="-228600" eaLnBrk="1" hangingPunct="1"/>
            <a:r>
              <a:rPr lang="zh-CN" altLang="en-US" smtClean="0"/>
              <a:t>饼图（产品区域分布比例）</a:t>
            </a:r>
          </a:p>
          <a:p>
            <a:pPr marL="285750" indent="-285750" eaLnBrk="1" hangingPunct="1"/>
            <a:r>
              <a:rPr lang="zh-CN" altLang="en-US" smtClean="0"/>
              <a:t>文字（比如一些证书、评审报告）</a:t>
            </a:r>
          </a:p>
        </p:txBody>
      </p:sp>
    </p:spTree>
    <p:extLst>
      <p:ext uri="{BB962C8B-B14F-4D97-AF65-F5344CB8AC3E}">
        <p14:creationId xmlns:p14="http://schemas.microsoft.com/office/powerpoint/2010/main" val="252802586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733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1" end="1"/>
                                            </p:txEl>
                                          </p:spTgt>
                                        </p:tgtEl>
                                        <p:attrNameLst>
                                          <p:attrName>ppt_c</p:attrName>
                                        </p:attrNameLst>
                                      </p:cBhvr>
                                      <p:to>
                                        <a:schemeClr val="accent2"/>
                                      </p:to>
                                    </p:animClr>
                                  </p:subTnLst>
                                </p:cTn>
                              </p:par>
                              <p:par>
                                <p:cTn id="11" presetID="1" presetClass="entr" presetSubtype="0" fill="hold" grpId="0" nodeType="withEffect">
                                  <p:stCondLst>
                                    <p:cond delay="0"/>
                                  </p:stCondLst>
                                  <p:childTnLst>
                                    <p:set>
                                      <p:cBhvr>
                                        <p:cTn id="12" dur="1" fill="hold">
                                          <p:stCondLst>
                                            <p:cond delay="499"/>
                                          </p:stCondLst>
                                        </p:cTn>
                                        <p:tgtEl>
                                          <p:spTgt spid="22733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2" end="2"/>
                                            </p:txEl>
                                          </p:spTgt>
                                        </p:tgtEl>
                                        <p:attrNameLst>
                                          <p:attrName>ppt_c</p:attrName>
                                        </p:attrNameLst>
                                      </p:cBhvr>
                                      <p:to>
                                        <a:schemeClr val="accent2"/>
                                      </p:to>
                                    </p:animClr>
                                  </p:subTnLst>
                                </p:cTn>
                              </p:par>
                              <p:par>
                                <p:cTn id="13" presetID="1" presetClass="entr" presetSubtype="0" fill="hold" grpId="0" nodeType="withEffect">
                                  <p:stCondLst>
                                    <p:cond delay="0"/>
                                  </p:stCondLst>
                                  <p:childTnLst>
                                    <p:set>
                                      <p:cBhvr>
                                        <p:cTn id="14" dur="1" fill="hold">
                                          <p:stCondLst>
                                            <p:cond delay="499"/>
                                          </p:stCondLst>
                                        </p:cTn>
                                        <p:tgtEl>
                                          <p:spTgt spid="22733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3" end="3"/>
                                            </p:txEl>
                                          </p:spTgt>
                                        </p:tgtEl>
                                        <p:attrNameLst>
                                          <p:attrName>ppt_c</p:attrName>
                                        </p:attrNameLst>
                                      </p:cBhvr>
                                      <p:to>
                                        <a:schemeClr val="accent2"/>
                                      </p:to>
                                    </p:animClr>
                                  </p:subTnLst>
                                </p:cTn>
                              </p:par>
                              <p:par>
                                <p:cTn id="15" presetID="1" presetClass="entr" presetSubtype="0" fill="hold" grpId="0" nodeType="withEffect">
                                  <p:stCondLst>
                                    <p:cond delay="0"/>
                                  </p:stCondLst>
                                  <p:childTnLst>
                                    <p:set>
                                      <p:cBhvr>
                                        <p:cTn id="16" dur="1" fill="hold">
                                          <p:stCondLst>
                                            <p:cond delay="499"/>
                                          </p:stCondLst>
                                        </p:cTn>
                                        <p:tgtEl>
                                          <p:spTgt spid="22733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4" end="4"/>
                                            </p:txEl>
                                          </p:spTgt>
                                        </p:tgtEl>
                                        <p:attrNameLst>
                                          <p:attrName>ppt_c</p:attrName>
                                        </p:attrNameLst>
                                      </p:cBhvr>
                                      <p:to>
                                        <a:schemeClr val="accent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733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5" end="5"/>
                                            </p:txEl>
                                          </p:spTgt>
                                        </p:tgtEl>
                                        <p:attrNameLst>
                                          <p:attrName>ppt_c</p:attrName>
                                        </p:attrNameLst>
                                      </p:cBhvr>
                                      <p:to>
                                        <a:schemeClr val="accent2"/>
                                      </p:to>
                                    </p:animClr>
                                  </p:subTnLst>
                                </p:cTn>
                              </p:par>
                              <p:par>
                                <p:cTn id="21" presetID="1" presetClass="entr" presetSubtype="0" fill="hold" grpId="0" nodeType="withEffect">
                                  <p:stCondLst>
                                    <p:cond delay="0"/>
                                  </p:stCondLst>
                                  <p:childTnLst>
                                    <p:set>
                                      <p:cBhvr>
                                        <p:cTn id="22" dur="1" fill="hold">
                                          <p:stCondLst>
                                            <p:cond delay="499"/>
                                          </p:stCondLst>
                                        </p:cTn>
                                        <p:tgtEl>
                                          <p:spTgt spid="22733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6" end="6"/>
                                            </p:txEl>
                                          </p:spTgt>
                                        </p:tgtEl>
                                        <p:attrNameLst>
                                          <p:attrName>ppt_c</p:attrName>
                                        </p:attrNameLst>
                                      </p:cBhvr>
                                      <p:to>
                                        <a:schemeClr val="accent2"/>
                                      </p:to>
                                    </p:animClr>
                                  </p:subTnLst>
                                </p:cTn>
                              </p:par>
                              <p:par>
                                <p:cTn id="23" presetID="1" presetClass="entr" presetSubtype="0" fill="hold" grpId="0" nodeType="withEffect">
                                  <p:stCondLst>
                                    <p:cond delay="0"/>
                                  </p:stCondLst>
                                  <p:childTnLst>
                                    <p:set>
                                      <p:cBhvr>
                                        <p:cTn id="24" dur="1" fill="hold">
                                          <p:stCondLst>
                                            <p:cond delay="499"/>
                                          </p:stCondLst>
                                        </p:cTn>
                                        <p:tgtEl>
                                          <p:spTgt spid="22733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7" end="7"/>
                                            </p:txEl>
                                          </p:spTgt>
                                        </p:tgtEl>
                                        <p:attrNameLst>
                                          <p:attrName>ppt_c</p:attrName>
                                        </p:attrNameLst>
                                      </p:cBhvr>
                                      <p:to>
                                        <a:schemeClr val="accent2"/>
                                      </p:to>
                                    </p:animClr>
                                  </p:subTnLst>
                                </p:cTn>
                              </p:par>
                              <p:par>
                                <p:cTn id="25" presetID="1" presetClass="entr" presetSubtype="0" fill="hold" grpId="0" nodeType="withEffect">
                                  <p:stCondLst>
                                    <p:cond delay="0"/>
                                  </p:stCondLst>
                                  <p:childTnLst>
                                    <p:set>
                                      <p:cBhvr>
                                        <p:cTn id="26" dur="1" fill="hold">
                                          <p:stCondLst>
                                            <p:cond delay="499"/>
                                          </p:stCondLst>
                                        </p:cTn>
                                        <p:tgtEl>
                                          <p:spTgt spid="22733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8" end="8"/>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1">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9" end="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57767" y="402603"/>
            <a:ext cx="3725744" cy="785470"/>
          </a:xfrm>
        </p:spPr>
        <p:txBody>
          <a:bodyPr>
            <a:normAutofit/>
          </a:bodyPr>
          <a:lstStyle/>
          <a:p>
            <a:pPr eaLnBrk="1" hangingPunct="1"/>
            <a:r>
              <a:rPr lang="zh-CN" altLang="en-US" sz="3200" dirty="0" smtClean="0"/>
              <a:t>程序流程图举例</a:t>
            </a:r>
          </a:p>
        </p:txBody>
      </p:sp>
      <p:sp>
        <p:nvSpPr>
          <p:cNvPr id="73731" name="Text Box 3"/>
          <p:cNvSpPr txBox="1">
            <a:spLocks noChangeArrowheads="1"/>
          </p:cNvSpPr>
          <p:nvPr/>
        </p:nvSpPr>
        <p:spPr bwMode="auto">
          <a:xfrm>
            <a:off x="4090988" y="13541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a</a:t>
            </a:r>
            <a:endParaRPr lang="en-US" altLang="zh-CN" sz="4000" b="1"/>
          </a:p>
        </p:txBody>
      </p:sp>
      <p:sp>
        <p:nvSpPr>
          <p:cNvPr id="73732" name="Line 4"/>
          <p:cNvSpPr>
            <a:spLocks noChangeShapeType="1"/>
          </p:cNvSpPr>
          <p:nvPr/>
        </p:nvSpPr>
        <p:spPr bwMode="auto">
          <a:xfrm>
            <a:off x="4418013" y="10906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3" name="Text Box 5"/>
          <p:cNvSpPr txBox="1">
            <a:spLocks noChangeArrowheads="1"/>
          </p:cNvSpPr>
          <p:nvPr/>
        </p:nvSpPr>
        <p:spPr bwMode="auto">
          <a:xfrm>
            <a:off x="4090988" y="1878013"/>
            <a:ext cx="631825" cy="263525"/>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b</a:t>
            </a:r>
            <a:endParaRPr lang="en-US" altLang="zh-CN" sz="4000" b="1"/>
          </a:p>
        </p:txBody>
      </p:sp>
      <p:sp>
        <p:nvSpPr>
          <p:cNvPr id="73734" name="Line 6"/>
          <p:cNvSpPr>
            <a:spLocks noChangeShapeType="1"/>
          </p:cNvSpPr>
          <p:nvPr/>
        </p:nvSpPr>
        <p:spPr bwMode="auto">
          <a:xfrm>
            <a:off x="4418013" y="1616075"/>
            <a:ext cx="3175" cy="261938"/>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5" name="Line 7"/>
          <p:cNvSpPr>
            <a:spLocks noChangeShapeType="1"/>
          </p:cNvSpPr>
          <p:nvPr/>
        </p:nvSpPr>
        <p:spPr bwMode="auto">
          <a:xfrm>
            <a:off x="4418013" y="21415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6" name="AutoShape 8"/>
          <p:cNvSpPr>
            <a:spLocks noChangeArrowheads="1"/>
          </p:cNvSpPr>
          <p:nvPr/>
        </p:nvSpPr>
        <p:spPr bwMode="auto">
          <a:xfrm>
            <a:off x="4025900" y="2403475"/>
            <a:ext cx="763588"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x1</a:t>
            </a:r>
            <a:endParaRPr lang="en-US" altLang="zh-CN" sz="4000" b="1"/>
          </a:p>
        </p:txBody>
      </p:sp>
      <p:sp>
        <p:nvSpPr>
          <p:cNvPr id="73737" name="Freeform 9"/>
          <p:cNvSpPr>
            <a:spLocks/>
          </p:cNvSpPr>
          <p:nvPr/>
        </p:nvSpPr>
        <p:spPr bwMode="auto">
          <a:xfrm>
            <a:off x="4805363" y="2535238"/>
            <a:ext cx="1306512" cy="261937"/>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8" name="Freeform 10"/>
          <p:cNvSpPr>
            <a:spLocks/>
          </p:cNvSpPr>
          <p:nvPr/>
        </p:nvSpPr>
        <p:spPr bwMode="auto">
          <a:xfrm flipH="1">
            <a:off x="2065338" y="2535238"/>
            <a:ext cx="1960562" cy="261937"/>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9" name="AutoShape 11"/>
          <p:cNvSpPr>
            <a:spLocks noChangeArrowheads="1"/>
          </p:cNvSpPr>
          <p:nvPr/>
        </p:nvSpPr>
        <p:spPr bwMode="auto">
          <a:xfrm>
            <a:off x="1673225" y="2797175"/>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x2</a:t>
            </a:r>
            <a:endParaRPr lang="en-US" altLang="zh-CN" sz="4000" b="1"/>
          </a:p>
        </p:txBody>
      </p:sp>
      <p:sp>
        <p:nvSpPr>
          <p:cNvPr id="73740" name="AutoShape 12"/>
          <p:cNvSpPr>
            <a:spLocks noChangeArrowheads="1"/>
          </p:cNvSpPr>
          <p:nvPr/>
        </p:nvSpPr>
        <p:spPr bwMode="auto">
          <a:xfrm>
            <a:off x="2784475" y="2797175"/>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x5</a:t>
            </a:r>
            <a:endParaRPr lang="en-US" altLang="zh-CN" sz="4000" b="1"/>
          </a:p>
        </p:txBody>
      </p:sp>
      <p:sp>
        <p:nvSpPr>
          <p:cNvPr id="73741" name="AutoShape 13"/>
          <p:cNvSpPr>
            <a:spLocks noChangeArrowheads="1"/>
          </p:cNvSpPr>
          <p:nvPr/>
        </p:nvSpPr>
        <p:spPr bwMode="auto">
          <a:xfrm>
            <a:off x="5703888" y="3322638"/>
            <a:ext cx="762000" cy="261937"/>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x6</a:t>
            </a:r>
            <a:endParaRPr lang="en-US" altLang="zh-CN" sz="4000" b="1"/>
          </a:p>
        </p:txBody>
      </p:sp>
      <p:sp>
        <p:nvSpPr>
          <p:cNvPr id="73742" name="AutoShape 14"/>
          <p:cNvSpPr>
            <a:spLocks noChangeArrowheads="1"/>
          </p:cNvSpPr>
          <p:nvPr/>
        </p:nvSpPr>
        <p:spPr bwMode="auto">
          <a:xfrm>
            <a:off x="1673225" y="3848100"/>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x3</a:t>
            </a:r>
            <a:endParaRPr lang="en-US" altLang="zh-CN" sz="4000" b="1"/>
          </a:p>
        </p:txBody>
      </p:sp>
      <p:sp>
        <p:nvSpPr>
          <p:cNvPr id="73743" name="AutoShape 15"/>
          <p:cNvSpPr>
            <a:spLocks noChangeArrowheads="1"/>
          </p:cNvSpPr>
          <p:nvPr/>
        </p:nvSpPr>
        <p:spPr bwMode="auto">
          <a:xfrm>
            <a:off x="1673225" y="4371975"/>
            <a:ext cx="762000" cy="263525"/>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x4</a:t>
            </a:r>
            <a:endParaRPr lang="en-US" altLang="zh-CN" sz="4000" b="1"/>
          </a:p>
        </p:txBody>
      </p:sp>
      <p:sp>
        <p:nvSpPr>
          <p:cNvPr id="73744" name="AutoShape 16"/>
          <p:cNvSpPr>
            <a:spLocks noChangeArrowheads="1"/>
          </p:cNvSpPr>
          <p:nvPr/>
        </p:nvSpPr>
        <p:spPr bwMode="auto">
          <a:xfrm>
            <a:off x="6510338" y="4241800"/>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x7</a:t>
            </a:r>
            <a:endParaRPr lang="en-US" altLang="zh-CN" sz="4000" b="1"/>
          </a:p>
        </p:txBody>
      </p:sp>
      <p:sp>
        <p:nvSpPr>
          <p:cNvPr id="73745" name="AutoShape 17"/>
          <p:cNvSpPr>
            <a:spLocks noChangeArrowheads="1"/>
          </p:cNvSpPr>
          <p:nvPr/>
        </p:nvSpPr>
        <p:spPr bwMode="auto">
          <a:xfrm>
            <a:off x="4070350" y="5356225"/>
            <a:ext cx="762000" cy="263525"/>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x8</a:t>
            </a:r>
            <a:endParaRPr lang="en-US" altLang="zh-CN" sz="4000" b="1"/>
          </a:p>
        </p:txBody>
      </p:sp>
      <p:sp>
        <p:nvSpPr>
          <p:cNvPr id="73746" name="Line 18"/>
          <p:cNvSpPr>
            <a:spLocks noChangeShapeType="1"/>
          </p:cNvSpPr>
          <p:nvPr/>
        </p:nvSpPr>
        <p:spPr bwMode="auto">
          <a:xfrm>
            <a:off x="2065338" y="3059113"/>
            <a:ext cx="3175" cy="78898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7" name="Line 19"/>
          <p:cNvSpPr>
            <a:spLocks noChangeShapeType="1"/>
          </p:cNvSpPr>
          <p:nvPr/>
        </p:nvSpPr>
        <p:spPr bwMode="auto">
          <a:xfrm>
            <a:off x="2065338" y="41100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8" name="Line 20"/>
          <p:cNvSpPr>
            <a:spLocks noChangeShapeType="1"/>
          </p:cNvSpPr>
          <p:nvPr/>
        </p:nvSpPr>
        <p:spPr bwMode="auto">
          <a:xfrm>
            <a:off x="2457450" y="2928938"/>
            <a:ext cx="349250"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9" name="Line 21"/>
          <p:cNvSpPr>
            <a:spLocks noChangeShapeType="1"/>
          </p:cNvSpPr>
          <p:nvPr/>
        </p:nvSpPr>
        <p:spPr bwMode="auto">
          <a:xfrm>
            <a:off x="3154363" y="30591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0" name="Line 22"/>
          <p:cNvSpPr>
            <a:spLocks noChangeShapeType="1"/>
          </p:cNvSpPr>
          <p:nvPr/>
        </p:nvSpPr>
        <p:spPr bwMode="auto">
          <a:xfrm>
            <a:off x="2435225" y="3978275"/>
            <a:ext cx="414338"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1" name="Line 23"/>
          <p:cNvSpPr>
            <a:spLocks noChangeShapeType="1"/>
          </p:cNvSpPr>
          <p:nvPr/>
        </p:nvSpPr>
        <p:spPr bwMode="auto">
          <a:xfrm>
            <a:off x="2435225" y="4503738"/>
            <a:ext cx="436563"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2" name="Line 24"/>
          <p:cNvSpPr>
            <a:spLocks noChangeShapeType="1"/>
          </p:cNvSpPr>
          <p:nvPr/>
        </p:nvSpPr>
        <p:spPr bwMode="auto">
          <a:xfrm>
            <a:off x="6118225" y="30591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3" name="Text Box 25"/>
          <p:cNvSpPr txBox="1">
            <a:spLocks noChangeArrowheads="1"/>
          </p:cNvSpPr>
          <p:nvPr/>
        </p:nvSpPr>
        <p:spPr bwMode="auto">
          <a:xfrm>
            <a:off x="4941888" y="4241800"/>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h</a:t>
            </a:r>
            <a:endParaRPr lang="en-US" altLang="zh-CN" sz="4000" b="1"/>
          </a:p>
        </p:txBody>
      </p:sp>
      <p:sp>
        <p:nvSpPr>
          <p:cNvPr id="73754" name="Text Box 26"/>
          <p:cNvSpPr txBox="1">
            <a:spLocks noChangeArrowheads="1"/>
          </p:cNvSpPr>
          <p:nvPr/>
        </p:nvSpPr>
        <p:spPr bwMode="auto">
          <a:xfrm>
            <a:off x="6597650" y="37163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i</a:t>
            </a:r>
            <a:endParaRPr lang="en-US" altLang="zh-CN" sz="4000" b="1"/>
          </a:p>
        </p:txBody>
      </p:sp>
      <p:sp>
        <p:nvSpPr>
          <p:cNvPr id="73755" name="Text Box 27"/>
          <p:cNvSpPr txBox="1">
            <a:spLocks noChangeArrowheads="1"/>
          </p:cNvSpPr>
          <p:nvPr/>
        </p:nvSpPr>
        <p:spPr bwMode="auto">
          <a:xfrm>
            <a:off x="4941888" y="37163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g</a:t>
            </a:r>
            <a:endParaRPr lang="en-US" altLang="zh-CN" sz="4000" b="1"/>
          </a:p>
        </p:txBody>
      </p:sp>
      <p:sp>
        <p:nvSpPr>
          <p:cNvPr id="73756" name="Text Box 28"/>
          <p:cNvSpPr txBox="1">
            <a:spLocks noChangeArrowheads="1"/>
          </p:cNvSpPr>
          <p:nvPr/>
        </p:nvSpPr>
        <p:spPr bwMode="auto">
          <a:xfrm>
            <a:off x="5791200" y="2797175"/>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f</a:t>
            </a:r>
            <a:endParaRPr lang="en-US" altLang="zh-CN" sz="4000" b="1"/>
          </a:p>
        </p:txBody>
      </p:sp>
      <p:sp>
        <p:nvSpPr>
          <p:cNvPr id="73757" name="Text Box 29"/>
          <p:cNvSpPr txBox="1">
            <a:spLocks noChangeArrowheads="1"/>
          </p:cNvSpPr>
          <p:nvPr/>
        </p:nvSpPr>
        <p:spPr bwMode="auto">
          <a:xfrm>
            <a:off x="2849563" y="4371975"/>
            <a:ext cx="631825" cy="263525"/>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e</a:t>
            </a:r>
            <a:endParaRPr lang="en-US" altLang="zh-CN" sz="4000" b="1"/>
          </a:p>
        </p:txBody>
      </p:sp>
      <p:sp>
        <p:nvSpPr>
          <p:cNvPr id="73758" name="Text Box 30"/>
          <p:cNvSpPr txBox="1">
            <a:spLocks noChangeArrowheads="1"/>
          </p:cNvSpPr>
          <p:nvPr/>
        </p:nvSpPr>
        <p:spPr bwMode="auto">
          <a:xfrm>
            <a:off x="2849563" y="3848100"/>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d</a:t>
            </a:r>
            <a:endParaRPr lang="en-US" altLang="zh-CN" sz="4000" b="1"/>
          </a:p>
        </p:txBody>
      </p:sp>
      <p:sp>
        <p:nvSpPr>
          <p:cNvPr id="73759" name="Text Box 31"/>
          <p:cNvSpPr txBox="1">
            <a:spLocks noChangeArrowheads="1"/>
          </p:cNvSpPr>
          <p:nvPr/>
        </p:nvSpPr>
        <p:spPr bwMode="auto">
          <a:xfrm>
            <a:off x="2849563" y="33226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c</a:t>
            </a:r>
            <a:endParaRPr lang="en-US" altLang="zh-CN" sz="4000" b="1"/>
          </a:p>
        </p:txBody>
      </p:sp>
      <p:sp>
        <p:nvSpPr>
          <p:cNvPr id="73760" name="Text Box 32"/>
          <p:cNvSpPr txBox="1">
            <a:spLocks noChangeArrowheads="1"/>
          </p:cNvSpPr>
          <p:nvPr/>
        </p:nvSpPr>
        <p:spPr bwMode="auto">
          <a:xfrm>
            <a:off x="4157663" y="588168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j</a:t>
            </a:r>
            <a:endParaRPr lang="en-US" altLang="zh-CN" sz="4000" b="1"/>
          </a:p>
        </p:txBody>
      </p:sp>
      <p:sp>
        <p:nvSpPr>
          <p:cNvPr id="73761" name="Line 33"/>
          <p:cNvSpPr>
            <a:spLocks noChangeShapeType="1"/>
          </p:cNvSpPr>
          <p:nvPr/>
        </p:nvSpPr>
        <p:spPr bwMode="auto">
          <a:xfrm>
            <a:off x="3481388" y="3978275"/>
            <a:ext cx="284162"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Line 34"/>
          <p:cNvSpPr>
            <a:spLocks noChangeShapeType="1"/>
          </p:cNvSpPr>
          <p:nvPr/>
        </p:nvSpPr>
        <p:spPr bwMode="auto">
          <a:xfrm flipV="1">
            <a:off x="3481388" y="4503738"/>
            <a:ext cx="304800"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3" name="Line 35"/>
          <p:cNvSpPr>
            <a:spLocks noChangeShapeType="1"/>
          </p:cNvSpPr>
          <p:nvPr/>
        </p:nvSpPr>
        <p:spPr bwMode="auto">
          <a:xfrm>
            <a:off x="4462463" y="5094288"/>
            <a:ext cx="1587"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4" name="Line 36"/>
          <p:cNvSpPr>
            <a:spLocks noChangeShapeType="1"/>
          </p:cNvSpPr>
          <p:nvPr/>
        </p:nvSpPr>
        <p:spPr bwMode="auto">
          <a:xfrm>
            <a:off x="5246688" y="397827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5" name="Line 37"/>
          <p:cNvSpPr>
            <a:spLocks noChangeShapeType="1"/>
          </p:cNvSpPr>
          <p:nvPr/>
        </p:nvSpPr>
        <p:spPr bwMode="auto">
          <a:xfrm>
            <a:off x="6902450" y="397827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6" name="Line 38"/>
          <p:cNvSpPr>
            <a:spLocks noChangeShapeType="1"/>
          </p:cNvSpPr>
          <p:nvPr/>
        </p:nvSpPr>
        <p:spPr bwMode="auto">
          <a:xfrm>
            <a:off x="5224463" y="45037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7" name="Line 39"/>
          <p:cNvSpPr>
            <a:spLocks noChangeShapeType="1"/>
          </p:cNvSpPr>
          <p:nvPr/>
        </p:nvSpPr>
        <p:spPr bwMode="auto">
          <a:xfrm>
            <a:off x="6902450" y="45037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8" name="Freeform 40"/>
          <p:cNvSpPr>
            <a:spLocks/>
          </p:cNvSpPr>
          <p:nvPr/>
        </p:nvSpPr>
        <p:spPr bwMode="auto">
          <a:xfrm>
            <a:off x="6465888" y="3452813"/>
            <a:ext cx="458787" cy="26352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9" name="Freeform 41"/>
          <p:cNvSpPr>
            <a:spLocks/>
          </p:cNvSpPr>
          <p:nvPr/>
        </p:nvSpPr>
        <p:spPr bwMode="auto">
          <a:xfrm flipH="1">
            <a:off x="5224463" y="3452813"/>
            <a:ext cx="436562" cy="26352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0" name="Line 42"/>
          <p:cNvSpPr>
            <a:spLocks noChangeShapeType="1"/>
          </p:cNvSpPr>
          <p:nvPr/>
        </p:nvSpPr>
        <p:spPr bwMode="auto">
          <a:xfrm>
            <a:off x="3568700" y="2928938"/>
            <a:ext cx="239713"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1" name="Line 43"/>
          <p:cNvSpPr>
            <a:spLocks noChangeShapeType="1"/>
          </p:cNvSpPr>
          <p:nvPr/>
        </p:nvSpPr>
        <p:spPr bwMode="auto">
          <a:xfrm flipH="1">
            <a:off x="4418013" y="5619750"/>
            <a:ext cx="22225" cy="261938"/>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2" name="Freeform 44"/>
          <p:cNvSpPr>
            <a:spLocks/>
          </p:cNvSpPr>
          <p:nvPr/>
        </p:nvSpPr>
        <p:spPr bwMode="auto">
          <a:xfrm>
            <a:off x="2065338" y="2922588"/>
            <a:ext cx="1720850" cy="1843087"/>
          </a:xfrm>
          <a:custGeom>
            <a:avLst/>
            <a:gdLst>
              <a:gd name="T0" fmla="*/ 2147483647 w 1580"/>
              <a:gd name="T1" fmla="*/ 0 h 1740"/>
              <a:gd name="T2" fmla="*/ 2147483647 w 1580"/>
              <a:gd name="T3" fmla="*/ 2147483647 h 1740"/>
              <a:gd name="T4" fmla="*/ 0 w 1580"/>
              <a:gd name="T5" fmla="*/ 2147483647 h 1740"/>
              <a:gd name="T6" fmla="*/ 0 60000 65536"/>
              <a:gd name="T7" fmla="*/ 0 60000 65536"/>
              <a:gd name="T8" fmla="*/ 0 60000 65536"/>
            </a:gdLst>
            <a:ahLst/>
            <a:cxnLst>
              <a:cxn ang="T6">
                <a:pos x="T0" y="T1"/>
              </a:cxn>
              <a:cxn ang="T7">
                <a:pos x="T2" y="T3"/>
              </a:cxn>
              <a:cxn ang="T8">
                <a:pos x="T4" y="T5"/>
              </a:cxn>
            </a:cxnLst>
            <a:rect l="0" t="0" r="r" b="b"/>
            <a:pathLst>
              <a:path w="1580" h="1740">
                <a:moveTo>
                  <a:pt x="1580" y="0"/>
                </a:moveTo>
                <a:lnTo>
                  <a:pt x="1580" y="1740"/>
                </a:lnTo>
                <a:lnTo>
                  <a:pt x="0" y="17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3" name="Line 45"/>
          <p:cNvSpPr>
            <a:spLocks noChangeShapeType="1"/>
          </p:cNvSpPr>
          <p:nvPr/>
        </p:nvSpPr>
        <p:spPr bwMode="auto">
          <a:xfrm>
            <a:off x="2065338" y="4635500"/>
            <a:ext cx="3175" cy="39370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4" name="Freeform 46"/>
          <p:cNvSpPr>
            <a:spLocks/>
          </p:cNvSpPr>
          <p:nvPr/>
        </p:nvSpPr>
        <p:spPr bwMode="auto">
          <a:xfrm>
            <a:off x="2065338" y="4962525"/>
            <a:ext cx="4008437" cy="131763"/>
          </a:xfrm>
          <a:custGeom>
            <a:avLst/>
            <a:gdLst>
              <a:gd name="T0" fmla="*/ 0 w 3380"/>
              <a:gd name="T1" fmla="*/ 0 h 180"/>
              <a:gd name="T2" fmla="*/ 0 w 3380"/>
              <a:gd name="T3" fmla="*/ 2147483647 h 180"/>
              <a:gd name="T4" fmla="*/ 2147483647 w 3380"/>
              <a:gd name="T5" fmla="*/ 2147483647 h 180"/>
              <a:gd name="T6" fmla="*/ 2147483647 w 338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80" h="180">
                <a:moveTo>
                  <a:pt x="0" y="0"/>
                </a:moveTo>
                <a:lnTo>
                  <a:pt x="0" y="180"/>
                </a:lnTo>
                <a:lnTo>
                  <a:pt x="3380" y="180"/>
                </a:lnTo>
                <a:lnTo>
                  <a:pt x="3380" y="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5" name="Freeform 47"/>
          <p:cNvSpPr>
            <a:spLocks/>
          </p:cNvSpPr>
          <p:nvPr/>
        </p:nvSpPr>
        <p:spPr bwMode="auto">
          <a:xfrm>
            <a:off x="5248275" y="4635500"/>
            <a:ext cx="1700213" cy="327025"/>
          </a:xfrm>
          <a:custGeom>
            <a:avLst/>
            <a:gdLst>
              <a:gd name="T0" fmla="*/ 2147483647 w 1560"/>
              <a:gd name="T1" fmla="*/ 2147483647 h 240"/>
              <a:gd name="T2" fmla="*/ 2147483647 w 1560"/>
              <a:gd name="T3" fmla="*/ 2147483647 h 240"/>
              <a:gd name="T4" fmla="*/ 0 w 1560"/>
              <a:gd name="T5" fmla="*/ 2147483647 h 240"/>
              <a:gd name="T6" fmla="*/ 0 w 15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0" h="240">
                <a:moveTo>
                  <a:pt x="1560" y="60"/>
                </a:moveTo>
                <a:lnTo>
                  <a:pt x="1560" y="240"/>
                </a:lnTo>
                <a:lnTo>
                  <a:pt x="0" y="240"/>
                </a:lnTo>
                <a:lnTo>
                  <a:pt x="0" y="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6" name="Line 48"/>
          <p:cNvSpPr>
            <a:spLocks noChangeShapeType="1"/>
          </p:cNvSpPr>
          <p:nvPr/>
        </p:nvSpPr>
        <p:spPr bwMode="auto">
          <a:xfrm>
            <a:off x="4440238" y="614362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7" name="Oval 49"/>
          <p:cNvSpPr>
            <a:spLocks noChangeArrowheads="1"/>
          </p:cNvSpPr>
          <p:nvPr/>
        </p:nvSpPr>
        <p:spPr bwMode="auto">
          <a:xfrm>
            <a:off x="4287838" y="828675"/>
            <a:ext cx="261937" cy="261938"/>
          </a:xfrm>
          <a:prstGeom prst="ellipse">
            <a:avLst/>
          </a:pr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78" name="Oval 50"/>
          <p:cNvSpPr>
            <a:spLocks noChangeArrowheads="1"/>
          </p:cNvSpPr>
          <p:nvPr/>
        </p:nvSpPr>
        <p:spPr bwMode="auto">
          <a:xfrm>
            <a:off x="4287838" y="6407150"/>
            <a:ext cx="282575" cy="261938"/>
          </a:xfrm>
          <a:prstGeom prst="ellipse">
            <a:avLst/>
          </a:pr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79" name="Freeform 51"/>
          <p:cNvSpPr>
            <a:spLocks/>
          </p:cNvSpPr>
          <p:nvPr/>
        </p:nvSpPr>
        <p:spPr bwMode="auto">
          <a:xfrm>
            <a:off x="4443413" y="1684338"/>
            <a:ext cx="3224212" cy="3806825"/>
          </a:xfrm>
          <a:custGeom>
            <a:avLst/>
            <a:gdLst>
              <a:gd name="T0" fmla="*/ 2147483647 w 2960"/>
              <a:gd name="T1" fmla="*/ 2147483647 h 3480"/>
              <a:gd name="T2" fmla="*/ 2147483647 w 2960"/>
              <a:gd name="T3" fmla="*/ 2147483647 h 3480"/>
              <a:gd name="T4" fmla="*/ 2147483647 w 2960"/>
              <a:gd name="T5" fmla="*/ 0 h 3480"/>
              <a:gd name="T6" fmla="*/ 0 w 2960"/>
              <a:gd name="T7" fmla="*/ 0 h 3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0" h="3480">
                <a:moveTo>
                  <a:pt x="380" y="3480"/>
                </a:moveTo>
                <a:lnTo>
                  <a:pt x="2960" y="3480"/>
                </a:lnTo>
                <a:lnTo>
                  <a:pt x="2960" y="0"/>
                </a:lnTo>
                <a:lnTo>
                  <a:pt x="0" y="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80" name="Freeform 52"/>
          <p:cNvSpPr>
            <a:spLocks/>
          </p:cNvSpPr>
          <p:nvPr/>
        </p:nvSpPr>
        <p:spPr bwMode="auto">
          <a:xfrm flipH="1" flipV="1">
            <a:off x="2522538" y="2928938"/>
            <a:ext cx="304800" cy="52387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81" name="Freeform 53"/>
          <p:cNvSpPr>
            <a:spLocks/>
          </p:cNvSpPr>
          <p:nvPr/>
        </p:nvSpPr>
        <p:spPr bwMode="auto">
          <a:xfrm>
            <a:off x="6948488" y="3573463"/>
            <a:ext cx="503237" cy="792162"/>
          </a:xfrm>
          <a:custGeom>
            <a:avLst/>
            <a:gdLst>
              <a:gd name="T0" fmla="*/ 2147483647 w 317"/>
              <a:gd name="T1" fmla="*/ 2147483647 h 499"/>
              <a:gd name="T2" fmla="*/ 2147483647 w 317"/>
              <a:gd name="T3" fmla="*/ 2147483647 h 499"/>
              <a:gd name="T4" fmla="*/ 2147483647 w 317"/>
              <a:gd name="T5" fmla="*/ 0 h 499"/>
              <a:gd name="T6" fmla="*/ 0 w 317"/>
              <a:gd name="T7" fmla="*/ 0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499">
                <a:moveTo>
                  <a:pt x="181" y="499"/>
                </a:moveTo>
                <a:lnTo>
                  <a:pt x="317" y="499"/>
                </a:lnTo>
                <a:lnTo>
                  <a:pt x="317" y="0"/>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794870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94519" y="526969"/>
            <a:ext cx="8675687" cy="954088"/>
          </a:xfrm>
        </p:spPr>
        <p:txBody>
          <a:bodyPr>
            <a:normAutofit/>
          </a:bodyPr>
          <a:lstStyle/>
          <a:p>
            <a:pPr eaLnBrk="1" hangingPunct="1"/>
            <a:r>
              <a:rPr lang="en-US" altLang="zh-CN" sz="3600" dirty="0" smtClean="0"/>
              <a:t>2. </a:t>
            </a:r>
            <a:r>
              <a:rPr lang="zh-CN" altLang="en-US" sz="3600" dirty="0" smtClean="0"/>
              <a:t>盒图</a:t>
            </a:r>
            <a:r>
              <a:rPr kumimoji="1" lang="en-US" altLang="zh-CN" sz="3200" b="0" dirty="0" smtClean="0">
                <a:latin typeface="黑体" panose="02010609060101010101" pitchFamily="49" charset="-122"/>
              </a:rPr>
              <a:t>(NS</a:t>
            </a:r>
            <a:r>
              <a:rPr kumimoji="1" lang="zh-CN" altLang="en-US" sz="3200" b="0" dirty="0" smtClean="0">
                <a:latin typeface="黑体" panose="02010609060101010101" pitchFamily="49" charset="-122"/>
              </a:rPr>
              <a:t>图，</a:t>
            </a:r>
            <a:r>
              <a:rPr kumimoji="1" lang="en-US" altLang="zh-CN" sz="3200" b="0" dirty="0" err="1" smtClean="0">
                <a:latin typeface="黑体" panose="02010609060101010101" pitchFamily="49" charset="-122"/>
              </a:rPr>
              <a:t>Nassi</a:t>
            </a:r>
            <a:r>
              <a:rPr kumimoji="1" lang="en-US" altLang="zh-CN" sz="3200" b="0" dirty="0" smtClean="0">
                <a:latin typeface="黑体" panose="02010609060101010101" pitchFamily="49" charset="-122"/>
              </a:rPr>
              <a:t> &amp; </a:t>
            </a:r>
            <a:r>
              <a:rPr kumimoji="1" lang="en-US" altLang="zh-CN" sz="3200" b="0" dirty="0" err="1" smtClean="0">
                <a:latin typeface="黑体" panose="02010609060101010101" pitchFamily="49" charset="-122"/>
              </a:rPr>
              <a:t>Shneiderman</a:t>
            </a:r>
            <a:r>
              <a:rPr kumimoji="1" lang="en-US" altLang="zh-CN" sz="3200" b="0" dirty="0" smtClean="0">
                <a:latin typeface="黑体" panose="02010609060101010101" pitchFamily="49" charset="-122"/>
              </a:rPr>
              <a:t>)</a:t>
            </a:r>
          </a:p>
        </p:txBody>
      </p:sp>
      <p:sp>
        <p:nvSpPr>
          <p:cNvPr id="74755" name="Rectangle 3"/>
          <p:cNvSpPr>
            <a:spLocks noGrp="1" noChangeArrowheads="1"/>
          </p:cNvSpPr>
          <p:nvPr>
            <p:ph type="body" idx="1"/>
          </p:nvPr>
        </p:nvSpPr>
        <p:spPr>
          <a:xfrm>
            <a:off x="376158" y="1639246"/>
            <a:ext cx="8642350" cy="1727200"/>
          </a:xfrm>
        </p:spPr>
        <p:txBody>
          <a:bodyPr>
            <a:normAutofit/>
          </a:bodyPr>
          <a:lstStyle/>
          <a:p>
            <a:pPr eaLnBrk="1" hangingPunct="1">
              <a:spcBef>
                <a:spcPct val="50000"/>
              </a:spcBef>
              <a:buClr>
                <a:schemeClr val="bg1"/>
              </a:buClr>
              <a:buFontTx/>
              <a:buChar char="•"/>
            </a:pPr>
            <a:r>
              <a:rPr kumimoji="1" lang="zh-CN" altLang="en-US" sz="2400" dirty="0" smtClean="0"/>
              <a:t>在</a:t>
            </a:r>
            <a:r>
              <a:rPr kumimoji="1" lang="en-US" altLang="zh-CN" sz="2400" dirty="0" smtClean="0"/>
              <a:t>NS</a:t>
            </a:r>
            <a:r>
              <a:rPr kumimoji="1" lang="zh-CN" altLang="en-US" sz="2400" dirty="0" smtClean="0"/>
              <a:t>图中，每个处理步骤用一个盒子表示。盒子可以嵌套。盒子只能从上头进入，从下头走出，除此之外别无其它出入</a:t>
            </a:r>
            <a:endParaRPr lang="zh-CN" altLang="en-US" sz="2400" dirty="0" smtClean="0"/>
          </a:p>
        </p:txBody>
      </p:sp>
      <p:grpSp>
        <p:nvGrpSpPr>
          <p:cNvPr id="74756" name="Group 4"/>
          <p:cNvGrpSpPr>
            <a:grpSpLocks/>
          </p:cNvGrpSpPr>
          <p:nvPr/>
        </p:nvGrpSpPr>
        <p:grpSpPr bwMode="auto">
          <a:xfrm>
            <a:off x="827088" y="2935288"/>
            <a:ext cx="1298575" cy="1416050"/>
            <a:chOff x="790" y="3114"/>
            <a:chExt cx="368" cy="432"/>
          </a:xfrm>
        </p:grpSpPr>
        <p:sp>
          <p:nvSpPr>
            <p:cNvPr id="74785" name="Text Box 5"/>
            <p:cNvSpPr txBox="1">
              <a:spLocks noChangeArrowheads="1"/>
            </p:cNvSpPr>
            <p:nvPr/>
          </p:nvSpPr>
          <p:spPr bwMode="auto">
            <a:xfrm>
              <a:off x="790" y="3114"/>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第一任务</a:t>
              </a:r>
            </a:p>
          </p:txBody>
        </p:sp>
        <p:sp>
          <p:nvSpPr>
            <p:cNvPr id="74786" name="Text Box 6"/>
            <p:cNvSpPr txBox="1">
              <a:spLocks noChangeArrowheads="1"/>
            </p:cNvSpPr>
            <p:nvPr/>
          </p:nvSpPr>
          <p:spPr bwMode="auto">
            <a:xfrm>
              <a:off x="790" y="3258"/>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第二任务</a:t>
              </a:r>
            </a:p>
          </p:txBody>
        </p:sp>
        <p:sp>
          <p:nvSpPr>
            <p:cNvPr id="74787" name="Text Box 7"/>
            <p:cNvSpPr txBox="1">
              <a:spLocks noChangeArrowheads="1"/>
            </p:cNvSpPr>
            <p:nvPr/>
          </p:nvSpPr>
          <p:spPr bwMode="auto">
            <a:xfrm>
              <a:off x="790" y="3402"/>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第三任务</a:t>
              </a:r>
            </a:p>
          </p:txBody>
        </p:sp>
      </p:grpSp>
      <p:sp>
        <p:nvSpPr>
          <p:cNvPr id="74757" name="Text Box 8"/>
          <p:cNvSpPr txBox="1">
            <a:spLocks noChangeArrowheads="1"/>
          </p:cNvSpPr>
          <p:nvPr/>
        </p:nvSpPr>
        <p:spPr bwMode="auto">
          <a:xfrm>
            <a:off x="827088" y="4389438"/>
            <a:ext cx="1222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(a) </a:t>
            </a:r>
            <a:r>
              <a:rPr lang="zh-CN" altLang="en-US" sz="2000" b="1">
                <a:latin typeface="楷体_GB2312" pitchFamily="49" charset="-122"/>
                <a:ea typeface="楷体_GB2312" pitchFamily="49" charset="-122"/>
              </a:rPr>
              <a:t>顺序</a:t>
            </a:r>
          </a:p>
        </p:txBody>
      </p:sp>
      <p:grpSp>
        <p:nvGrpSpPr>
          <p:cNvPr id="74758" name="Group 9"/>
          <p:cNvGrpSpPr>
            <a:grpSpLocks/>
          </p:cNvGrpSpPr>
          <p:nvPr/>
        </p:nvGrpSpPr>
        <p:grpSpPr bwMode="auto">
          <a:xfrm>
            <a:off x="2843213" y="2935288"/>
            <a:ext cx="2089150" cy="1414462"/>
            <a:chOff x="1558" y="3114"/>
            <a:chExt cx="640" cy="432"/>
          </a:xfrm>
        </p:grpSpPr>
        <p:sp>
          <p:nvSpPr>
            <p:cNvPr id="74780" name="Text Box 10"/>
            <p:cNvSpPr txBox="1">
              <a:spLocks noChangeArrowheads="1"/>
            </p:cNvSpPr>
            <p:nvPr/>
          </p:nvSpPr>
          <p:spPr bwMode="auto">
            <a:xfrm>
              <a:off x="1558" y="3114"/>
              <a:ext cx="640"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1880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F    </a:t>
              </a:r>
              <a:r>
                <a:rPr lang="zh-CN" altLang="en-US" sz="2000" b="1">
                  <a:latin typeface="楷体_GB2312" pitchFamily="49" charset="-122"/>
                  <a:ea typeface="楷体_GB2312" pitchFamily="49" charset="-122"/>
                </a:rPr>
                <a:t>条件     </a:t>
              </a:r>
              <a:r>
                <a:rPr lang="en-US" altLang="zh-CN" sz="2000" b="1">
                  <a:latin typeface="楷体_GB2312" pitchFamily="49" charset="-122"/>
                  <a:ea typeface="楷体_GB2312" pitchFamily="49" charset="-122"/>
                </a:rPr>
                <a:t>T</a:t>
              </a:r>
            </a:p>
          </p:txBody>
        </p:sp>
        <p:sp>
          <p:nvSpPr>
            <p:cNvPr id="74781" name="Text Box 11"/>
            <p:cNvSpPr txBox="1">
              <a:spLocks noChangeArrowheads="1"/>
            </p:cNvSpPr>
            <p:nvPr/>
          </p:nvSpPr>
          <p:spPr bwMode="auto">
            <a:xfrm>
              <a:off x="1558" y="3258"/>
              <a:ext cx="320"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ELSE</a:t>
              </a:r>
            </a:p>
            <a:p>
              <a:pPr algn="ctr" eaLnBrk="1" hangingPunct="1"/>
              <a:r>
                <a:rPr lang="zh-CN" altLang="en-US" sz="2000" b="1">
                  <a:latin typeface="楷体_GB2312" pitchFamily="49" charset="-122"/>
                  <a:ea typeface="楷体_GB2312" pitchFamily="49" charset="-122"/>
                </a:rPr>
                <a:t>部分</a:t>
              </a:r>
            </a:p>
          </p:txBody>
        </p:sp>
        <p:sp>
          <p:nvSpPr>
            <p:cNvPr id="74782" name="Text Box 12"/>
            <p:cNvSpPr txBox="1">
              <a:spLocks noChangeArrowheads="1"/>
            </p:cNvSpPr>
            <p:nvPr/>
          </p:nvSpPr>
          <p:spPr bwMode="auto">
            <a:xfrm>
              <a:off x="1878" y="3258"/>
              <a:ext cx="320"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THEN</a:t>
              </a:r>
            </a:p>
            <a:p>
              <a:pPr algn="ctr" eaLnBrk="1" hangingPunct="1"/>
              <a:r>
                <a:rPr lang="zh-CN" altLang="en-US" sz="2000" b="1">
                  <a:latin typeface="楷体_GB2312" pitchFamily="49" charset="-122"/>
                  <a:ea typeface="楷体_GB2312" pitchFamily="49" charset="-122"/>
                </a:rPr>
                <a:t>部分</a:t>
              </a:r>
            </a:p>
          </p:txBody>
        </p:sp>
        <p:sp>
          <p:nvSpPr>
            <p:cNvPr id="74783" name="Line 13"/>
            <p:cNvSpPr>
              <a:spLocks noChangeShapeType="1"/>
            </p:cNvSpPr>
            <p:nvPr/>
          </p:nvSpPr>
          <p:spPr bwMode="auto">
            <a:xfrm>
              <a:off x="1558"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4" name="Line 14"/>
            <p:cNvSpPr>
              <a:spLocks noChangeShapeType="1"/>
            </p:cNvSpPr>
            <p:nvPr/>
          </p:nvSpPr>
          <p:spPr bwMode="auto">
            <a:xfrm flipH="1">
              <a:off x="2054"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9" name="Group 15"/>
          <p:cNvGrpSpPr>
            <a:grpSpLocks/>
          </p:cNvGrpSpPr>
          <p:nvPr/>
        </p:nvGrpSpPr>
        <p:grpSpPr bwMode="auto">
          <a:xfrm>
            <a:off x="5651500" y="2740025"/>
            <a:ext cx="2952750" cy="1697038"/>
            <a:chOff x="2598" y="3114"/>
            <a:chExt cx="896" cy="432"/>
          </a:xfrm>
        </p:grpSpPr>
        <p:sp>
          <p:nvSpPr>
            <p:cNvPr id="74769" name="Text Box 16"/>
            <p:cNvSpPr txBox="1">
              <a:spLocks noChangeArrowheads="1"/>
            </p:cNvSpPr>
            <p:nvPr/>
          </p:nvSpPr>
          <p:spPr bwMode="auto">
            <a:xfrm>
              <a:off x="2598" y="3114"/>
              <a:ext cx="896"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1880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F        </a:t>
              </a:r>
              <a:r>
                <a:rPr lang="zh-CN" altLang="en-US" sz="2000" b="1">
                  <a:latin typeface="楷体_GB2312" pitchFamily="49" charset="-122"/>
                  <a:ea typeface="楷体_GB2312" pitchFamily="49" charset="-122"/>
                </a:rPr>
                <a:t>条件        </a:t>
              </a:r>
              <a:r>
                <a:rPr lang="en-US" altLang="zh-CN" sz="2000" b="1">
                  <a:latin typeface="楷体_GB2312" pitchFamily="49" charset="-122"/>
                  <a:ea typeface="楷体_GB2312" pitchFamily="49" charset="-122"/>
                </a:rPr>
                <a:t>T</a:t>
              </a:r>
            </a:p>
          </p:txBody>
        </p:sp>
        <p:sp>
          <p:nvSpPr>
            <p:cNvPr id="74770" name="Text Box 17"/>
            <p:cNvSpPr txBox="1">
              <a:spLocks noChangeArrowheads="1"/>
            </p:cNvSpPr>
            <p:nvPr/>
          </p:nvSpPr>
          <p:spPr bwMode="auto">
            <a:xfrm>
              <a:off x="2598"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1" name="Line 18"/>
            <p:cNvSpPr>
              <a:spLocks noChangeShapeType="1"/>
            </p:cNvSpPr>
            <p:nvPr/>
          </p:nvSpPr>
          <p:spPr bwMode="auto">
            <a:xfrm>
              <a:off x="2598"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2" name="Line 19"/>
            <p:cNvSpPr>
              <a:spLocks noChangeShapeType="1"/>
            </p:cNvSpPr>
            <p:nvPr/>
          </p:nvSpPr>
          <p:spPr bwMode="auto">
            <a:xfrm flipH="1">
              <a:off x="3342"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3" name="Text Box 20"/>
            <p:cNvSpPr txBox="1">
              <a:spLocks noChangeArrowheads="1"/>
            </p:cNvSpPr>
            <p:nvPr/>
          </p:nvSpPr>
          <p:spPr bwMode="auto">
            <a:xfrm>
              <a:off x="2598"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1</a:t>
              </a:r>
            </a:p>
          </p:txBody>
        </p:sp>
        <p:sp>
          <p:nvSpPr>
            <p:cNvPr id="74774" name="Text Box 21"/>
            <p:cNvSpPr txBox="1">
              <a:spLocks noChangeArrowheads="1"/>
            </p:cNvSpPr>
            <p:nvPr/>
          </p:nvSpPr>
          <p:spPr bwMode="auto">
            <a:xfrm>
              <a:off x="2822"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5" name="Text Box 22"/>
            <p:cNvSpPr txBox="1">
              <a:spLocks noChangeArrowheads="1"/>
            </p:cNvSpPr>
            <p:nvPr/>
          </p:nvSpPr>
          <p:spPr bwMode="auto">
            <a:xfrm>
              <a:off x="2822"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2</a:t>
              </a:r>
            </a:p>
          </p:txBody>
        </p:sp>
        <p:sp>
          <p:nvSpPr>
            <p:cNvPr id="74776" name="Text Box 23"/>
            <p:cNvSpPr txBox="1">
              <a:spLocks noChangeArrowheads="1"/>
            </p:cNvSpPr>
            <p:nvPr/>
          </p:nvSpPr>
          <p:spPr bwMode="auto">
            <a:xfrm>
              <a:off x="3046"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pitchFamily="49" charset="-122"/>
                </a:rPr>
                <a:t>…</a:t>
              </a:r>
              <a:r>
                <a:rPr lang="en-US" altLang="zh-CN" sz="2000" b="1">
                  <a:latin typeface="楷体_GB2312" pitchFamily="49" charset="-122"/>
                  <a:ea typeface="楷体_GB2312" pitchFamily="49" charset="-122"/>
                </a:rPr>
                <a:t>.</a:t>
              </a:r>
            </a:p>
          </p:txBody>
        </p:sp>
        <p:sp>
          <p:nvSpPr>
            <p:cNvPr id="74777" name="Text Box 24"/>
            <p:cNvSpPr txBox="1">
              <a:spLocks noChangeArrowheads="1"/>
            </p:cNvSpPr>
            <p:nvPr/>
          </p:nvSpPr>
          <p:spPr bwMode="auto">
            <a:xfrm>
              <a:off x="3046"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pitchFamily="49" charset="-122"/>
                </a:rPr>
                <a:t>…</a:t>
              </a:r>
              <a:r>
                <a:rPr lang="en-US" altLang="zh-CN" sz="2000" b="1">
                  <a:latin typeface="楷体_GB2312" pitchFamily="49" charset="-122"/>
                  <a:ea typeface="楷体_GB2312" pitchFamily="49" charset="-122"/>
                </a:rPr>
                <a:t>.</a:t>
              </a:r>
            </a:p>
          </p:txBody>
        </p:sp>
        <p:sp>
          <p:nvSpPr>
            <p:cNvPr id="74778" name="Text Box 25"/>
            <p:cNvSpPr txBox="1">
              <a:spLocks noChangeArrowheads="1"/>
            </p:cNvSpPr>
            <p:nvPr/>
          </p:nvSpPr>
          <p:spPr bwMode="auto">
            <a:xfrm>
              <a:off x="3270"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9" name="Text Box 26"/>
            <p:cNvSpPr txBox="1">
              <a:spLocks noChangeArrowheads="1"/>
            </p:cNvSpPr>
            <p:nvPr/>
          </p:nvSpPr>
          <p:spPr bwMode="auto">
            <a:xfrm>
              <a:off x="3270"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n</a:t>
              </a:r>
            </a:p>
          </p:txBody>
        </p:sp>
      </p:grpSp>
      <p:sp>
        <p:nvSpPr>
          <p:cNvPr id="74760" name="Text Box 27"/>
          <p:cNvSpPr txBox="1">
            <a:spLocks noChangeArrowheads="1"/>
          </p:cNvSpPr>
          <p:nvPr/>
        </p:nvSpPr>
        <p:spPr bwMode="auto">
          <a:xfrm>
            <a:off x="2700338" y="64976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(d) </a:t>
            </a:r>
            <a:r>
              <a:rPr lang="zh-CN" altLang="en-US" sz="2000" b="1">
                <a:latin typeface="楷体_GB2312" pitchFamily="49" charset="-122"/>
                <a:ea typeface="楷体_GB2312" pitchFamily="49" charset="-122"/>
              </a:rPr>
              <a:t>循环</a:t>
            </a:r>
          </a:p>
        </p:txBody>
      </p:sp>
      <p:sp>
        <p:nvSpPr>
          <p:cNvPr id="74761" name="Text Box 28"/>
          <p:cNvSpPr txBox="1">
            <a:spLocks noChangeArrowheads="1"/>
          </p:cNvSpPr>
          <p:nvPr/>
        </p:nvSpPr>
        <p:spPr bwMode="auto">
          <a:xfrm>
            <a:off x="6732588" y="44529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 </a:t>
            </a:r>
            <a:r>
              <a:rPr lang="zh-CN" altLang="en-US" sz="2000" b="1">
                <a:latin typeface="楷体_GB2312" pitchFamily="49" charset="-122"/>
                <a:ea typeface="楷体_GB2312" pitchFamily="49" charset="-122"/>
              </a:rPr>
              <a:t>选择</a:t>
            </a:r>
          </a:p>
        </p:txBody>
      </p:sp>
      <p:sp>
        <p:nvSpPr>
          <p:cNvPr id="74762" name="Text Box 29"/>
          <p:cNvSpPr txBox="1">
            <a:spLocks noChangeArrowheads="1"/>
          </p:cNvSpPr>
          <p:nvPr/>
        </p:nvSpPr>
        <p:spPr bwMode="auto">
          <a:xfrm>
            <a:off x="3419475" y="44529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(b) </a:t>
            </a:r>
            <a:r>
              <a:rPr lang="zh-CN" altLang="en-US" sz="2000" b="1">
                <a:latin typeface="楷体_GB2312" pitchFamily="49" charset="-122"/>
                <a:ea typeface="楷体_GB2312" pitchFamily="49" charset="-122"/>
              </a:rPr>
              <a:t>条件</a:t>
            </a:r>
          </a:p>
        </p:txBody>
      </p:sp>
      <p:grpSp>
        <p:nvGrpSpPr>
          <p:cNvPr id="74763" name="Group 30"/>
          <p:cNvGrpSpPr>
            <a:grpSpLocks/>
          </p:cNvGrpSpPr>
          <p:nvPr/>
        </p:nvGrpSpPr>
        <p:grpSpPr bwMode="auto">
          <a:xfrm>
            <a:off x="1042988" y="4930775"/>
            <a:ext cx="1647825" cy="1441450"/>
            <a:chOff x="1262" y="3882"/>
            <a:chExt cx="433" cy="408"/>
          </a:xfrm>
        </p:grpSpPr>
        <p:sp>
          <p:nvSpPr>
            <p:cNvPr id="74767" name="Text Box 31"/>
            <p:cNvSpPr txBox="1">
              <a:spLocks noChangeArrowheads="1"/>
            </p:cNvSpPr>
            <p:nvPr/>
          </p:nvSpPr>
          <p:spPr bwMode="auto">
            <a:xfrm>
              <a:off x="1262" y="3882"/>
              <a:ext cx="43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循环条件</a:t>
              </a:r>
            </a:p>
          </p:txBody>
        </p:sp>
        <p:sp>
          <p:nvSpPr>
            <p:cNvPr id="74768" name="Text Box 32"/>
            <p:cNvSpPr txBox="1">
              <a:spLocks noChangeArrowheads="1"/>
            </p:cNvSpPr>
            <p:nvPr/>
          </p:nvSpPr>
          <p:spPr bwMode="auto">
            <a:xfrm>
              <a:off x="1343" y="3978"/>
              <a:ext cx="35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DO-WHILE</a:t>
              </a:r>
            </a:p>
            <a:p>
              <a:pPr algn="ctr" eaLnBrk="1" hangingPunct="1"/>
              <a:r>
                <a:rPr lang="zh-CN" altLang="en-US" sz="2000" b="1">
                  <a:latin typeface="楷体_GB2312" pitchFamily="49" charset="-122"/>
                  <a:ea typeface="楷体_GB2312" pitchFamily="49" charset="-122"/>
                </a:rPr>
                <a:t>部分</a:t>
              </a:r>
            </a:p>
          </p:txBody>
        </p:sp>
      </p:grpSp>
      <p:grpSp>
        <p:nvGrpSpPr>
          <p:cNvPr id="74764" name="Group 33"/>
          <p:cNvGrpSpPr>
            <a:grpSpLocks/>
          </p:cNvGrpSpPr>
          <p:nvPr/>
        </p:nvGrpSpPr>
        <p:grpSpPr bwMode="auto">
          <a:xfrm>
            <a:off x="3563938" y="4865688"/>
            <a:ext cx="1958975" cy="1658937"/>
            <a:chOff x="2100" y="3882"/>
            <a:chExt cx="432" cy="408"/>
          </a:xfrm>
        </p:grpSpPr>
        <p:sp>
          <p:nvSpPr>
            <p:cNvPr id="74765" name="Text Box 34"/>
            <p:cNvSpPr txBox="1">
              <a:spLocks noChangeArrowheads="1"/>
            </p:cNvSpPr>
            <p:nvPr/>
          </p:nvSpPr>
          <p:spPr bwMode="auto">
            <a:xfrm>
              <a:off x="2100" y="3882"/>
              <a:ext cx="43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r>
                <a:rPr lang="zh-CN" altLang="en-US" sz="2000" b="1">
                  <a:latin typeface="楷体_GB2312" pitchFamily="49" charset="-122"/>
                  <a:ea typeface="楷体_GB2312" pitchFamily="49" charset="-122"/>
                </a:rPr>
                <a:t>循环条件</a:t>
              </a:r>
            </a:p>
          </p:txBody>
        </p:sp>
        <p:sp>
          <p:nvSpPr>
            <p:cNvPr id="74766" name="Text Box 35"/>
            <p:cNvSpPr txBox="1">
              <a:spLocks noChangeArrowheads="1"/>
            </p:cNvSpPr>
            <p:nvPr/>
          </p:nvSpPr>
          <p:spPr bwMode="auto">
            <a:xfrm>
              <a:off x="2102" y="3882"/>
              <a:ext cx="35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REPEAT-UNTIL</a:t>
              </a:r>
            </a:p>
            <a:p>
              <a:pPr algn="ctr" eaLnBrk="1" hangingPunct="1"/>
              <a:r>
                <a:rPr lang="zh-CN" altLang="en-US" sz="2000" b="1">
                  <a:latin typeface="楷体_GB2312" pitchFamily="49" charset="-122"/>
                  <a:ea typeface="楷体_GB2312" pitchFamily="49" charset="-122"/>
                </a:rPr>
                <a:t>部分</a:t>
              </a:r>
            </a:p>
          </p:txBody>
        </p:sp>
      </p:grpSp>
    </p:spTree>
    <p:extLst>
      <p:ext uri="{BB962C8B-B14F-4D97-AF65-F5344CB8AC3E}">
        <p14:creationId xmlns:p14="http://schemas.microsoft.com/office/powerpoint/2010/main" val="24146474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124075" y="1311275"/>
            <a:ext cx="5903913"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a</a:t>
            </a:r>
            <a:endParaRPr lang="en-US" altLang="zh-CN" sz="6000" b="1"/>
          </a:p>
        </p:txBody>
      </p:sp>
      <p:sp>
        <p:nvSpPr>
          <p:cNvPr id="75779" name="Text Box 3"/>
          <p:cNvSpPr txBox="1">
            <a:spLocks noChangeArrowheads="1"/>
          </p:cNvSpPr>
          <p:nvPr/>
        </p:nvSpPr>
        <p:spPr bwMode="auto">
          <a:xfrm>
            <a:off x="2124075" y="1789113"/>
            <a:ext cx="5903913" cy="3825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b</a:t>
            </a:r>
            <a:endParaRPr lang="en-US" altLang="zh-CN" sz="6000" b="1"/>
          </a:p>
        </p:txBody>
      </p:sp>
      <p:sp>
        <p:nvSpPr>
          <p:cNvPr id="75780" name="Text Box 4"/>
          <p:cNvSpPr txBox="1">
            <a:spLocks noChangeArrowheads="1"/>
          </p:cNvSpPr>
          <p:nvPr/>
        </p:nvSpPr>
        <p:spPr bwMode="auto">
          <a:xfrm>
            <a:off x="2124075" y="2266950"/>
            <a:ext cx="54181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x1</a:t>
            </a:r>
            <a:endParaRPr lang="en-US" altLang="zh-CN" sz="6000" b="1"/>
          </a:p>
        </p:txBody>
      </p:sp>
      <p:sp>
        <p:nvSpPr>
          <p:cNvPr id="75781" name="Text Box 5"/>
          <p:cNvSpPr txBox="1">
            <a:spLocks noChangeArrowheads="1"/>
          </p:cNvSpPr>
          <p:nvPr/>
        </p:nvSpPr>
        <p:spPr bwMode="auto">
          <a:xfrm>
            <a:off x="2124075" y="2744788"/>
            <a:ext cx="2466975" cy="95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CASE  x</a:t>
            </a:r>
            <a:r>
              <a:rPr lang="en-US" altLang="zh-CN" sz="2800" b="1" i="1">
                <a:latin typeface="Times New Roman" panose="02020603050405020304" pitchFamily="18" charset="0"/>
              </a:rPr>
              <a:t>i</a:t>
            </a:r>
            <a:endParaRPr lang="en-US" altLang="zh-CN" sz="2800" b="1">
              <a:latin typeface="Times New Roman" panose="02020603050405020304" pitchFamily="18" charset="0"/>
            </a:endParaRPr>
          </a:p>
          <a:p>
            <a:pPr algn="ctr" eaLnBrk="1" hangingPunct="1"/>
            <a:r>
              <a:rPr lang="en-US" altLang="zh-CN" sz="2800" b="1" i="1">
                <a:latin typeface="Times New Roman" panose="02020603050405020304" pitchFamily="18" charset="0"/>
              </a:rPr>
              <a:t>i</a:t>
            </a:r>
            <a:r>
              <a:rPr lang="en-US" altLang="zh-CN" sz="2800" b="1">
                <a:latin typeface="Times New Roman" panose="02020603050405020304" pitchFamily="18" charset="0"/>
              </a:rPr>
              <a:t>=2,3,4</a:t>
            </a:r>
            <a:endParaRPr lang="en-US" altLang="zh-CN" sz="6000" b="1"/>
          </a:p>
        </p:txBody>
      </p:sp>
      <p:sp>
        <p:nvSpPr>
          <p:cNvPr id="75782" name="Text Box 6"/>
          <p:cNvSpPr txBox="1">
            <a:spLocks noChangeArrowheads="1"/>
          </p:cNvSpPr>
          <p:nvPr/>
        </p:nvSpPr>
        <p:spPr bwMode="auto">
          <a:xfrm>
            <a:off x="2124075" y="3702050"/>
            <a:ext cx="1092200"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x2</a:t>
            </a:r>
            <a:endParaRPr lang="en-US" altLang="zh-CN" sz="6000" b="1"/>
          </a:p>
        </p:txBody>
      </p:sp>
      <p:sp>
        <p:nvSpPr>
          <p:cNvPr id="75783" name="Text Box 7"/>
          <p:cNvSpPr txBox="1">
            <a:spLocks noChangeArrowheads="1"/>
          </p:cNvSpPr>
          <p:nvPr/>
        </p:nvSpPr>
        <p:spPr bwMode="auto">
          <a:xfrm>
            <a:off x="4591050" y="2744788"/>
            <a:ext cx="2951163"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f</a:t>
            </a:r>
            <a:endParaRPr lang="en-US" altLang="zh-CN" sz="6000" b="1"/>
          </a:p>
        </p:txBody>
      </p:sp>
      <p:sp>
        <p:nvSpPr>
          <p:cNvPr id="75784" name="Text Box 8"/>
          <p:cNvSpPr txBox="1">
            <a:spLocks noChangeArrowheads="1"/>
          </p:cNvSpPr>
          <p:nvPr/>
        </p:nvSpPr>
        <p:spPr bwMode="auto">
          <a:xfrm>
            <a:off x="4591050" y="3222625"/>
            <a:ext cx="2951163"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baseline="-25000">
                <a:latin typeface="Times New Roman" panose="02020603050405020304" pitchFamily="18" charset="0"/>
              </a:rPr>
              <a:t>F</a:t>
            </a:r>
            <a:r>
              <a:rPr lang="en-US" altLang="zh-CN" sz="2800" b="1">
                <a:latin typeface="Times New Roman" panose="02020603050405020304" pitchFamily="18" charset="0"/>
              </a:rPr>
              <a:t>           x6             </a:t>
            </a:r>
            <a:r>
              <a:rPr lang="en-US" altLang="zh-CN" sz="2800" b="1" baseline="-25000">
                <a:latin typeface="Times New Roman" panose="02020603050405020304" pitchFamily="18" charset="0"/>
              </a:rPr>
              <a:t>T</a:t>
            </a:r>
            <a:endParaRPr lang="en-US" altLang="zh-CN" sz="6000" b="1"/>
          </a:p>
        </p:txBody>
      </p:sp>
      <p:sp>
        <p:nvSpPr>
          <p:cNvPr id="75785" name="Text Box 9"/>
          <p:cNvSpPr txBox="1">
            <a:spLocks noChangeArrowheads="1"/>
          </p:cNvSpPr>
          <p:nvPr/>
        </p:nvSpPr>
        <p:spPr bwMode="auto">
          <a:xfrm>
            <a:off x="3216275" y="3702050"/>
            <a:ext cx="687388"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x3</a:t>
            </a:r>
            <a:endParaRPr lang="en-US" altLang="zh-CN" sz="6000" b="1"/>
          </a:p>
        </p:txBody>
      </p:sp>
      <p:sp>
        <p:nvSpPr>
          <p:cNvPr id="75786" name="Text Box 10"/>
          <p:cNvSpPr txBox="1">
            <a:spLocks noChangeArrowheads="1"/>
          </p:cNvSpPr>
          <p:nvPr/>
        </p:nvSpPr>
        <p:spPr bwMode="auto">
          <a:xfrm>
            <a:off x="3903663" y="3702050"/>
            <a:ext cx="687387"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x4</a:t>
            </a:r>
            <a:endParaRPr lang="en-US" altLang="zh-CN" sz="6000" b="1"/>
          </a:p>
        </p:txBody>
      </p:sp>
      <p:sp>
        <p:nvSpPr>
          <p:cNvPr id="75787" name="Text Box 11"/>
          <p:cNvSpPr txBox="1">
            <a:spLocks noChangeArrowheads="1"/>
          </p:cNvSpPr>
          <p:nvPr/>
        </p:nvSpPr>
        <p:spPr bwMode="auto">
          <a:xfrm>
            <a:off x="2124075" y="4181475"/>
            <a:ext cx="10922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x5</a:t>
            </a:r>
            <a:endParaRPr lang="en-US" altLang="zh-CN" sz="6000" b="1"/>
          </a:p>
        </p:txBody>
      </p:sp>
      <p:sp>
        <p:nvSpPr>
          <p:cNvPr id="75788" name="Text Box 12"/>
          <p:cNvSpPr txBox="1">
            <a:spLocks noChangeArrowheads="1"/>
          </p:cNvSpPr>
          <p:nvPr/>
        </p:nvSpPr>
        <p:spPr bwMode="auto">
          <a:xfrm>
            <a:off x="3216275" y="4181475"/>
            <a:ext cx="687388"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d</a:t>
            </a:r>
            <a:endParaRPr lang="en-US" altLang="zh-CN" sz="6000" b="1"/>
          </a:p>
        </p:txBody>
      </p:sp>
      <p:sp>
        <p:nvSpPr>
          <p:cNvPr id="75789" name="Text Box 13"/>
          <p:cNvSpPr txBox="1">
            <a:spLocks noChangeArrowheads="1"/>
          </p:cNvSpPr>
          <p:nvPr/>
        </p:nvSpPr>
        <p:spPr bwMode="auto">
          <a:xfrm>
            <a:off x="3903663" y="4181475"/>
            <a:ext cx="687387"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e</a:t>
            </a:r>
            <a:endParaRPr lang="en-US" altLang="zh-CN" sz="6000" b="1"/>
          </a:p>
        </p:txBody>
      </p:sp>
      <p:sp>
        <p:nvSpPr>
          <p:cNvPr id="75790" name="Text Box 14"/>
          <p:cNvSpPr txBox="1">
            <a:spLocks noChangeArrowheads="1"/>
          </p:cNvSpPr>
          <p:nvPr/>
        </p:nvSpPr>
        <p:spPr bwMode="auto">
          <a:xfrm>
            <a:off x="2568575" y="4659313"/>
            <a:ext cx="647700"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c</a:t>
            </a:r>
            <a:endParaRPr lang="en-US" altLang="zh-CN" sz="6000" b="1"/>
          </a:p>
        </p:txBody>
      </p:sp>
      <p:sp>
        <p:nvSpPr>
          <p:cNvPr id="75791" name="Text Box 15"/>
          <p:cNvSpPr txBox="1">
            <a:spLocks noChangeArrowheads="1"/>
          </p:cNvSpPr>
          <p:nvPr/>
        </p:nvSpPr>
        <p:spPr bwMode="auto">
          <a:xfrm>
            <a:off x="2244725" y="5226050"/>
            <a:ext cx="56927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x8</a:t>
            </a:r>
            <a:endParaRPr lang="en-US" altLang="zh-CN" sz="6000" b="1"/>
          </a:p>
        </p:txBody>
      </p:sp>
      <p:sp>
        <p:nvSpPr>
          <p:cNvPr id="75792" name="Text Box 16"/>
          <p:cNvSpPr txBox="1">
            <a:spLocks noChangeArrowheads="1"/>
          </p:cNvSpPr>
          <p:nvPr/>
        </p:nvSpPr>
        <p:spPr bwMode="auto">
          <a:xfrm>
            <a:off x="2124075" y="5614988"/>
            <a:ext cx="5903913"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j</a:t>
            </a:r>
            <a:endParaRPr lang="en-US" altLang="zh-CN" sz="6000" b="1"/>
          </a:p>
        </p:txBody>
      </p:sp>
      <p:sp>
        <p:nvSpPr>
          <p:cNvPr id="75793" name="Text Box 17"/>
          <p:cNvSpPr txBox="1">
            <a:spLocks noChangeArrowheads="1"/>
          </p:cNvSpPr>
          <p:nvPr/>
        </p:nvSpPr>
        <p:spPr bwMode="auto">
          <a:xfrm>
            <a:off x="4591050" y="3702050"/>
            <a:ext cx="1293813"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g</a:t>
            </a:r>
            <a:endParaRPr lang="en-US" altLang="zh-CN" sz="6000" b="1"/>
          </a:p>
        </p:txBody>
      </p:sp>
      <p:sp>
        <p:nvSpPr>
          <p:cNvPr id="75794" name="Text Box 18"/>
          <p:cNvSpPr txBox="1">
            <a:spLocks noChangeArrowheads="1"/>
          </p:cNvSpPr>
          <p:nvPr/>
        </p:nvSpPr>
        <p:spPr bwMode="auto">
          <a:xfrm>
            <a:off x="4591050" y="4419600"/>
            <a:ext cx="1293813"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h</a:t>
            </a:r>
            <a:endParaRPr lang="en-US" altLang="zh-CN" sz="6000" b="1"/>
          </a:p>
        </p:txBody>
      </p:sp>
      <p:sp>
        <p:nvSpPr>
          <p:cNvPr id="75795" name="Text Box 19"/>
          <p:cNvSpPr txBox="1">
            <a:spLocks noChangeArrowheads="1"/>
          </p:cNvSpPr>
          <p:nvPr/>
        </p:nvSpPr>
        <p:spPr bwMode="auto">
          <a:xfrm>
            <a:off x="5884863" y="3702050"/>
            <a:ext cx="1657350" cy="1435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x7</a:t>
            </a:r>
            <a:endParaRPr lang="en-US" altLang="zh-CN" sz="6000" b="1"/>
          </a:p>
        </p:txBody>
      </p:sp>
      <p:sp>
        <p:nvSpPr>
          <p:cNvPr id="75796" name="Text Box 20"/>
          <p:cNvSpPr txBox="1">
            <a:spLocks noChangeArrowheads="1"/>
          </p:cNvSpPr>
          <p:nvPr/>
        </p:nvSpPr>
        <p:spPr bwMode="auto">
          <a:xfrm>
            <a:off x="5884863" y="3702050"/>
            <a:ext cx="1173162" cy="957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i</a:t>
            </a:r>
            <a:endParaRPr lang="en-US" altLang="zh-CN" sz="6000" b="1"/>
          </a:p>
        </p:txBody>
      </p:sp>
      <p:sp>
        <p:nvSpPr>
          <p:cNvPr id="75797" name="Line 21"/>
          <p:cNvSpPr>
            <a:spLocks noChangeShapeType="1"/>
          </p:cNvSpPr>
          <p:nvPr/>
        </p:nvSpPr>
        <p:spPr bwMode="auto">
          <a:xfrm>
            <a:off x="2124075" y="2266950"/>
            <a:ext cx="485775"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22"/>
          <p:cNvSpPr>
            <a:spLocks noChangeShapeType="1"/>
          </p:cNvSpPr>
          <p:nvPr/>
        </p:nvSpPr>
        <p:spPr bwMode="auto">
          <a:xfrm flipH="1">
            <a:off x="7058025" y="2266950"/>
            <a:ext cx="484188"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3"/>
          <p:cNvSpPr>
            <a:spLocks noChangeShapeType="1"/>
          </p:cNvSpPr>
          <p:nvPr/>
        </p:nvSpPr>
        <p:spPr bwMode="auto">
          <a:xfrm>
            <a:off x="2124075" y="2744788"/>
            <a:ext cx="485775" cy="95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Line 24"/>
          <p:cNvSpPr>
            <a:spLocks noChangeShapeType="1"/>
          </p:cNvSpPr>
          <p:nvPr/>
        </p:nvSpPr>
        <p:spPr bwMode="auto">
          <a:xfrm flipH="1">
            <a:off x="4105275" y="2744788"/>
            <a:ext cx="485775" cy="95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25"/>
          <p:cNvSpPr>
            <a:spLocks noChangeShapeType="1"/>
          </p:cNvSpPr>
          <p:nvPr/>
        </p:nvSpPr>
        <p:spPr bwMode="auto">
          <a:xfrm>
            <a:off x="4591050" y="3222625"/>
            <a:ext cx="485775"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6"/>
          <p:cNvSpPr>
            <a:spLocks noChangeShapeType="1"/>
          </p:cNvSpPr>
          <p:nvPr/>
        </p:nvSpPr>
        <p:spPr bwMode="auto">
          <a:xfrm flipH="1">
            <a:off x="7058025" y="3222625"/>
            <a:ext cx="484188"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Text Box 27"/>
          <p:cNvSpPr txBox="1">
            <a:spLocks noChangeArrowheads="1"/>
          </p:cNvSpPr>
          <p:nvPr/>
        </p:nvSpPr>
        <p:spPr bwMode="auto">
          <a:xfrm>
            <a:off x="2128838" y="1789113"/>
            <a:ext cx="5419725"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6000" b="1"/>
          </a:p>
        </p:txBody>
      </p:sp>
      <p:sp>
        <p:nvSpPr>
          <p:cNvPr id="75804" name="Rectangle 28"/>
          <p:cNvSpPr>
            <a:spLocks noGrp="1" noChangeArrowheads="1"/>
          </p:cNvSpPr>
          <p:nvPr>
            <p:ph type="title"/>
          </p:nvPr>
        </p:nvSpPr>
        <p:spPr>
          <a:xfrm>
            <a:off x="1547664" y="150330"/>
            <a:ext cx="6798735" cy="1303867"/>
          </a:xfrm>
        </p:spPr>
        <p:txBody>
          <a:bodyPr/>
          <a:lstStyle/>
          <a:p>
            <a:pPr eaLnBrk="1" hangingPunct="1"/>
            <a:r>
              <a:rPr lang="zh-CN" altLang="en-US" dirty="0" smtClean="0"/>
              <a:t>盒图举例</a:t>
            </a:r>
          </a:p>
        </p:txBody>
      </p:sp>
    </p:spTree>
    <p:extLst>
      <p:ext uri="{BB962C8B-B14F-4D97-AF65-F5344CB8AC3E}">
        <p14:creationId xmlns:p14="http://schemas.microsoft.com/office/powerpoint/2010/main" val="1671693408"/>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流程图和盒图的比较</a:t>
            </a:r>
          </a:p>
        </p:txBody>
      </p:sp>
      <p:sp>
        <p:nvSpPr>
          <p:cNvPr id="76803"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kumimoji="1" lang="zh-CN" altLang="en-US" smtClean="0"/>
              <a:t>与流程图相比，</a:t>
            </a:r>
            <a:r>
              <a:rPr kumimoji="1" lang="en-US" altLang="zh-CN" smtClean="0"/>
              <a:t>NS</a:t>
            </a:r>
            <a:r>
              <a:rPr kumimoji="1" lang="zh-CN" altLang="en-US" smtClean="0"/>
              <a:t>图的优点在于：</a:t>
            </a:r>
          </a:p>
          <a:p>
            <a:pPr eaLnBrk="1" hangingPunct="1"/>
            <a:r>
              <a:rPr kumimoji="1" lang="zh-CN" altLang="en-US" smtClean="0"/>
              <a:t>第一，它强制设计人员按结构化程序设计方法进行思考并描述他的方案；</a:t>
            </a:r>
          </a:p>
          <a:p>
            <a:pPr eaLnBrk="1" hangingPunct="1"/>
            <a:endParaRPr kumimoji="1" lang="zh-CN" altLang="en-US" smtClean="0"/>
          </a:p>
          <a:p>
            <a:pPr eaLnBrk="1" hangingPunct="1"/>
            <a:r>
              <a:rPr kumimoji="1" lang="zh-CN" altLang="en-US" smtClean="0"/>
              <a:t>第二，图象直观，容易理解设计意图，为编程、复查、测试、维护带来方便；</a:t>
            </a:r>
          </a:p>
          <a:p>
            <a:pPr eaLnBrk="1" hangingPunct="1"/>
            <a:endParaRPr kumimoji="1" lang="zh-CN" altLang="en-US" smtClean="0"/>
          </a:p>
          <a:p>
            <a:pPr eaLnBrk="1" hangingPunct="1"/>
            <a:r>
              <a:rPr kumimoji="1" lang="zh-CN" altLang="en-US" smtClean="0"/>
              <a:t>第三、简单易学。</a:t>
            </a:r>
            <a:endParaRPr lang="zh-CN" altLang="en-US" smtClean="0"/>
          </a:p>
        </p:txBody>
      </p:sp>
    </p:spTree>
    <p:extLst>
      <p:ext uri="{BB962C8B-B14F-4D97-AF65-F5344CB8AC3E}">
        <p14:creationId xmlns:p14="http://schemas.microsoft.com/office/powerpoint/2010/main" val="7915648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11.4.3 </a:t>
            </a:r>
            <a:r>
              <a:rPr lang="zh-CN" altLang="en-US" smtClean="0"/>
              <a:t>程序设计语言</a:t>
            </a:r>
            <a:r>
              <a:rPr lang="en-US" altLang="zh-CN" smtClean="0"/>
              <a:t>PDL</a:t>
            </a:r>
          </a:p>
        </p:txBody>
      </p:sp>
      <p:sp>
        <p:nvSpPr>
          <p:cNvPr id="77827" name="Rectangle 3"/>
          <p:cNvSpPr>
            <a:spLocks noGrp="1" noChangeArrowheads="1"/>
          </p:cNvSpPr>
          <p:nvPr>
            <p:ph type="body" idx="1"/>
          </p:nvPr>
        </p:nvSpPr>
        <p:spPr/>
        <p:txBody>
          <a:bodyPr/>
          <a:lstStyle/>
          <a:p>
            <a:pPr eaLnBrk="1" hangingPunct="1"/>
            <a:r>
              <a:rPr lang="en-US" altLang="zh-CN" smtClean="0"/>
              <a:t>Program Design Language</a:t>
            </a:r>
          </a:p>
          <a:p>
            <a:pPr eaLnBrk="1" hangingPunct="1"/>
            <a:r>
              <a:rPr kumimoji="1" lang="zh-CN" altLang="en-US" smtClean="0"/>
              <a:t>是用来描述模块内部具体算法的非正式的比较灵活的语言。或称类语言</a:t>
            </a:r>
          </a:p>
          <a:p>
            <a:pPr eaLnBrk="1" hangingPunct="1"/>
            <a:endParaRPr kumimoji="1" lang="zh-CN" altLang="en-US" smtClean="0"/>
          </a:p>
          <a:p>
            <a:pPr eaLnBrk="1" hangingPunct="1"/>
            <a:endParaRPr kumimoji="1" lang="zh-CN" altLang="en-US" smtClean="0"/>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1525993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059832" y="404664"/>
            <a:ext cx="5551636" cy="785470"/>
          </a:xfrm>
        </p:spPr>
        <p:txBody>
          <a:bodyPr/>
          <a:lstStyle/>
          <a:p>
            <a:pPr eaLnBrk="1" hangingPunct="1"/>
            <a:r>
              <a:rPr lang="zh-CN" altLang="en-US" dirty="0" smtClean="0"/>
              <a:t>等价的</a:t>
            </a:r>
            <a:r>
              <a:rPr lang="en-US" altLang="zh-CN" dirty="0" smtClean="0"/>
              <a:t>PDL</a:t>
            </a:r>
            <a:r>
              <a:rPr lang="zh-CN" altLang="en-US" dirty="0" smtClean="0"/>
              <a:t>（类</a:t>
            </a:r>
            <a:r>
              <a:rPr lang="en-US" altLang="zh-CN" dirty="0" smtClean="0"/>
              <a:t>Pascal</a:t>
            </a:r>
            <a:r>
              <a:rPr lang="zh-CN" altLang="en-US" dirty="0" smtClean="0"/>
              <a:t>）</a:t>
            </a:r>
          </a:p>
        </p:txBody>
      </p:sp>
      <p:sp>
        <p:nvSpPr>
          <p:cNvPr id="78851" name="Rectangle 3"/>
          <p:cNvSpPr>
            <a:spLocks noGrp="1" noChangeArrowheads="1"/>
          </p:cNvSpPr>
          <p:nvPr>
            <p:ph type="body" idx="1"/>
          </p:nvPr>
        </p:nvSpPr>
        <p:spPr>
          <a:xfrm>
            <a:off x="827583" y="908050"/>
            <a:ext cx="7056785" cy="5905500"/>
          </a:xfrm>
        </p:spPr>
        <p:txBody>
          <a:bodyPr>
            <a:normAutofit fontScale="77500" lnSpcReduction="20000"/>
          </a:bodyPr>
          <a:lstStyle/>
          <a:p>
            <a:pPr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a</a:t>
            </a:r>
          </a:p>
          <a:p>
            <a:pPr eaLnBrk="1" hangingPunct="1">
              <a:lnSpc>
                <a:spcPct val="80000"/>
              </a:lnSpc>
              <a:buFont typeface="Wingdings" panose="05000000000000000000" pitchFamily="2" charset="2"/>
              <a:buNone/>
            </a:pPr>
            <a:r>
              <a:rPr lang="en-US" altLang="zh-CN" sz="1400" dirty="0" smtClean="0"/>
              <a:t>     REPEAT  UNTIL  </a:t>
            </a:r>
            <a:r>
              <a:rPr lang="zh-CN" altLang="en-US" sz="1400" dirty="0" smtClean="0"/>
              <a:t>条件</a:t>
            </a:r>
            <a:r>
              <a:rPr lang="en-US" altLang="zh-CN" sz="1400" dirty="0" smtClean="0"/>
              <a:t>x8 </a:t>
            </a:r>
          </a:p>
          <a:p>
            <a:pPr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b</a:t>
            </a:r>
          </a:p>
          <a:p>
            <a:pPr lvl="1" eaLnBrk="1" hangingPunct="1">
              <a:lnSpc>
                <a:spcPct val="80000"/>
              </a:lnSpc>
              <a:buFont typeface="Wingdings" panose="05000000000000000000" pitchFamily="2" charset="2"/>
              <a:buNone/>
            </a:pPr>
            <a:r>
              <a:rPr lang="en-US" altLang="zh-CN" sz="1200" dirty="0" smtClean="0"/>
              <a:t>    </a:t>
            </a:r>
            <a:r>
              <a:rPr lang="en-US" altLang="zh-CN" sz="1400" dirty="0" smtClean="0"/>
              <a:t> IF</a:t>
            </a:r>
            <a:r>
              <a:rPr lang="zh-CN" altLang="en-US" sz="1400" dirty="0" smtClean="0"/>
              <a:t>条件</a:t>
            </a:r>
            <a:r>
              <a:rPr lang="en-US" altLang="zh-CN" sz="1400" dirty="0" smtClean="0"/>
              <a:t>x1 </a:t>
            </a:r>
          </a:p>
          <a:p>
            <a:pPr lvl="1" eaLnBrk="1" hangingPunct="1">
              <a:lnSpc>
                <a:spcPct val="80000"/>
              </a:lnSpc>
              <a:buFont typeface="Wingdings" panose="05000000000000000000" pitchFamily="2" charset="2"/>
              <a:buNone/>
            </a:pPr>
            <a:r>
              <a:rPr lang="en-US" altLang="zh-CN" sz="1400" dirty="0" smtClean="0"/>
              <a:t>       THEN  BEGIN</a:t>
            </a:r>
          </a:p>
          <a:p>
            <a:pPr lvl="1"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f</a:t>
            </a:r>
          </a:p>
          <a:p>
            <a:pPr lvl="1" eaLnBrk="1" hangingPunct="1">
              <a:lnSpc>
                <a:spcPct val="80000"/>
              </a:lnSpc>
              <a:buFont typeface="Wingdings" panose="05000000000000000000" pitchFamily="2" charset="2"/>
              <a:buNone/>
            </a:pPr>
            <a:r>
              <a:rPr lang="en-US" altLang="zh-CN" sz="1400" dirty="0" smtClean="0"/>
              <a:t>          IF</a:t>
            </a:r>
            <a:r>
              <a:rPr lang="zh-CN" altLang="en-US" sz="1400" dirty="0" smtClean="0"/>
              <a:t>条件</a:t>
            </a:r>
            <a:r>
              <a:rPr lang="en-US" altLang="zh-CN" sz="1400" dirty="0" smtClean="0"/>
              <a:t>x6</a:t>
            </a:r>
          </a:p>
          <a:p>
            <a:pPr lvl="1" eaLnBrk="1" hangingPunct="1">
              <a:lnSpc>
                <a:spcPct val="80000"/>
              </a:lnSpc>
              <a:buFont typeface="Wingdings" panose="05000000000000000000" pitchFamily="2" charset="2"/>
              <a:buNone/>
            </a:pPr>
            <a:r>
              <a:rPr lang="en-US" altLang="zh-CN" sz="1400" dirty="0" smtClean="0"/>
              <a:t>              THEN</a:t>
            </a:r>
          </a:p>
          <a:p>
            <a:pPr lvl="1" eaLnBrk="1" hangingPunct="1">
              <a:lnSpc>
                <a:spcPct val="80000"/>
              </a:lnSpc>
              <a:buFont typeface="Wingdings" panose="05000000000000000000" pitchFamily="2" charset="2"/>
              <a:buNone/>
            </a:pPr>
            <a:r>
              <a:rPr lang="en-US" altLang="zh-CN" sz="1400" dirty="0" smtClean="0"/>
              <a:t>                REPEAT UNTIL</a:t>
            </a:r>
            <a:r>
              <a:rPr lang="zh-CN" altLang="en-US" sz="1400" dirty="0" smtClean="0"/>
              <a:t>条件</a:t>
            </a:r>
            <a:r>
              <a:rPr lang="en-US" altLang="zh-CN" sz="1400" dirty="0" smtClean="0"/>
              <a:t>X7</a:t>
            </a:r>
          </a:p>
          <a:p>
            <a:pPr lvl="1"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err="1" smtClean="0"/>
              <a:t>i</a:t>
            </a:r>
            <a:endParaRPr lang="en-US" altLang="zh-CN" sz="1400" dirty="0" smtClean="0"/>
          </a:p>
          <a:p>
            <a:pPr lvl="1" eaLnBrk="1" hangingPunct="1">
              <a:lnSpc>
                <a:spcPct val="80000"/>
              </a:lnSpc>
              <a:buFont typeface="Wingdings" panose="05000000000000000000" pitchFamily="2" charset="2"/>
              <a:buNone/>
            </a:pPr>
            <a:r>
              <a:rPr lang="en-US" altLang="zh-CN" sz="1400" dirty="0" smtClean="0"/>
              <a:t>                ENDREP</a:t>
            </a:r>
          </a:p>
          <a:p>
            <a:pPr lvl="1" eaLnBrk="1" hangingPunct="1">
              <a:lnSpc>
                <a:spcPct val="80000"/>
              </a:lnSpc>
              <a:buFont typeface="Wingdings" panose="05000000000000000000" pitchFamily="2" charset="2"/>
              <a:buNone/>
            </a:pPr>
            <a:r>
              <a:rPr lang="en-US" altLang="zh-CN" sz="1400" dirty="0" smtClean="0"/>
              <a:t>                ELSE BEGIN</a:t>
            </a:r>
          </a:p>
          <a:p>
            <a:pPr lvl="1"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g</a:t>
            </a:r>
          </a:p>
          <a:p>
            <a:pPr lvl="1"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h</a:t>
            </a:r>
          </a:p>
          <a:p>
            <a:pPr lvl="1" eaLnBrk="1" hangingPunct="1">
              <a:lnSpc>
                <a:spcPct val="80000"/>
              </a:lnSpc>
              <a:buFont typeface="Wingdings" panose="05000000000000000000" pitchFamily="2" charset="2"/>
              <a:buNone/>
            </a:pPr>
            <a:r>
              <a:rPr lang="en-US" altLang="zh-CN" sz="1400" dirty="0" smtClean="0"/>
              <a:t>                    END</a:t>
            </a:r>
          </a:p>
          <a:p>
            <a:pPr lvl="1" eaLnBrk="1" hangingPunct="1">
              <a:lnSpc>
                <a:spcPct val="80000"/>
              </a:lnSpc>
              <a:buFont typeface="Wingdings" panose="05000000000000000000" pitchFamily="2" charset="2"/>
              <a:buNone/>
            </a:pPr>
            <a:r>
              <a:rPr lang="en-US" altLang="zh-CN" sz="1400" dirty="0" smtClean="0"/>
              <a:t>            ENDIF</a:t>
            </a:r>
          </a:p>
          <a:p>
            <a:pPr lvl="1" eaLnBrk="1" hangingPunct="1">
              <a:lnSpc>
                <a:spcPct val="80000"/>
              </a:lnSpc>
              <a:buFont typeface="Wingdings" panose="05000000000000000000" pitchFamily="2" charset="2"/>
              <a:buNone/>
            </a:pPr>
            <a:r>
              <a:rPr lang="en-US" altLang="zh-CN" sz="1400" dirty="0" smtClean="0"/>
              <a:t>       ELSE CASE OF</a:t>
            </a:r>
            <a:r>
              <a:rPr lang="zh-CN" altLang="en-US" sz="1400" dirty="0" smtClean="0"/>
              <a:t>条件</a:t>
            </a:r>
            <a:r>
              <a:rPr lang="en-US" altLang="zh-CN" sz="1400" dirty="0" smtClean="0"/>
              <a:t>xi</a:t>
            </a:r>
          </a:p>
          <a:p>
            <a:pPr lvl="1" eaLnBrk="1" hangingPunct="1">
              <a:lnSpc>
                <a:spcPct val="80000"/>
              </a:lnSpc>
              <a:buFont typeface="Wingdings" panose="05000000000000000000" pitchFamily="2" charset="2"/>
              <a:buNone/>
            </a:pPr>
            <a:r>
              <a:rPr lang="en-US" altLang="zh-CN" sz="1400" dirty="0" smtClean="0"/>
              <a:t>                WHEN</a:t>
            </a:r>
            <a:r>
              <a:rPr lang="zh-CN" altLang="en-US" sz="1400" dirty="0" smtClean="0"/>
              <a:t>条件</a:t>
            </a:r>
            <a:r>
              <a:rPr lang="en-US" altLang="zh-CN" sz="1400" dirty="0" smtClean="0"/>
              <a:t>x2 SELECT</a:t>
            </a:r>
          </a:p>
          <a:p>
            <a:pPr lvl="1" eaLnBrk="1" hangingPunct="1">
              <a:lnSpc>
                <a:spcPct val="80000"/>
              </a:lnSpc>
              <a:buFont typeface="Wingdings" panose="05000000000000000000" pitchFamily="2" charset="2"/>
              <a:buNone/>
            </a:pPr>
            <a:r>
              <a:rPr lang="en-US" altLang="zh-CN" sz="1400" dirty="0" smtClean="0"/>
              <a:t>                  DO WHILE</a:t>
            </a:r>
            <a:r>
              <a:rPr lang="zh-CN" altLang="en-US" sz="1400" dirty="0" smtClean="0"/>
              <a:t>条件</a:t>
            </a:r>
            <a:r>
              <a:rPr lang="en-US" altLang="zh-CN" sz="1400" dirty="0" smtClean="0"/>
              <a:t>x5 </a:t>
            </a:r>
          </a:p>
          <a:p>
            <a:pPr lvl="1"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C</a:t>
            </a:r>
          </a:p>
          <a:p>
            <a:pPr lvl="1" eaLnBrk="1" hangingPunct="1">
              <a:lnSpc>
                <a:spcPct val="80000"/>
              </a:lnSpc>
              <a:buFont typeface="Wingdings" panose="05000000000000000000" pitchFamily="2" charset="2"/>
              <a:buNone/>
            </a:pPr>
            <a:r>
              <a:rPr lang="en-US" altLang="zh-CN" sz="1400" dirty="0" smtClean="0"/>
              <a:t>                  END DO</a:t>
            </a:r>
          </a:p>
          <a:p>
            <a:pPr lvl="1" eaLnBrk="1" hangingPunct="1">
              <a:lnSpc>
                <a:spcPct val="80000"/>
              </a:lnSpc>
              <a:buFont typeface="Wingdings" panose="05000000000000000000" pitchFamily="2" charset="2"/>
              <a:buNone/>
            </a:pPr>
            <a:r>
              <a:rPr lang="en-US" altLang="zh-CN" sz="1400" dirty="0" smtClean="0"/>
              <a:t>                  WHEN </a:t>
            </a:r>
            <a:r>
              <a:rPr lang="zh-CN" altLang="en-US" sz="1400" dirty="0" smtClean="0"/>
              <a:t>条件</a:t>
            </a:r>
            <a:r>
              <a:rPr lang="en-US" altLang="zh-CN" sz="1400" dirty="0" smtClean="0"/>
              <a:t>x3  SELECT</a:t>
            </a:r>
            <a:r>
              <a:rPr lang="zh-CN" altLang="en-US" sz="1400" dirty="0" smtClean="0"/>
              <a:t>执行</a:t>
            </a:r>
            <a:r>
              <a:rPr lang="en-US" altLang="zh-CN" sz="1400" dirty="0" smtClean="0"/>
              <a:t>d</a:t>
            </a:r>
          </a:p>
          <a:p>
            <a:pPr lvl="1" eaLnBrk="1" hangingPunct="1">
              <a:lnSpc>
                <a:spcPct val="80000"/>
              </a:lnSpc>
              <a:buFont typeface="Wingdings" panose="05000000000000000000" pitchFamily="2" charset="2"/>
              <a:buNone/>
            </a:pPr>
            <a:r>
              <a:rPr lang="en-US" altLang="zh-CN" sz="1400" dirty="0" smtClean="0"/>
              <a:t>                  WHEN </a:t>
            </a:r>
            <a:r>
              <a:rPr lang="zh-CN" altLang="en-US" sz="1400" dirty="0" smtClean="0"/>
              <a:t>条件</a:t>
            </a:r>
            <a:r>
              <a:rPr lang="en-US" altLang="zh-CN" sz="1400" dirty="0" smtClean="0"/>
              <a:t>x4  SELECT</a:t>
            </a:r>
            <a:r>
              <a:rPr lang="zh-CN" altLang="en-US" sz="1400" dirty="0" smtClean="0"/>
              <a:t>执行</a:t>
            </a:r>
            <a:r>
              <a:rPr lang="en-US" altLang="zh-CN" sz="1400" dirty="0" smtClean="0"/>
              <a:t>e</a:t>
            </a:r>
          </a:p>
          <a:p>
            <a:pPr lvl="1" eaLnBrk="1" hangingPunct="1">
              <a:lnSpc>
                <a:spcPct val="80000"/>
              </a:lnSpc>
              <a:buFont typeface="Wingdings" panose="05000000000000000000" pitchFamily="2" charset="2"/>
              <a:buNone/>
            </a:pPr>
            <a:r>
              <a:rPr lang="en-US" altLang="zh-CN" sz="1400" dirty="0" smtClean="0"/>
              <a:t>            ENDCASE</a:t>
            </a:r>
          </a:p>
          <a:p>
            <a:pPr lvl="1" eaLnBrk="1" hangingPunct="1">
              <a:lnSpc>
                <a:spcPct val="80000"/>
              </a:lnSpc>
              <a:buFont typeface="Wingdings" panose="05000000000000000000" pitchFamily="2" charset="2"/>
              <a:buNone/>
            </a:pPr>
            <a:r>
              <a:rPr lang="en-US" altLang="zh-CN" sz="1400" dirty="0" smtClean="0"/>
              <a:t>        ENDIF</a:t>
            </a:r>
          </a:p>
          <a:p>
            <a:pPr eaLnBrk="1" hangingPunct="1">
              <a:lnSpc>
                <a:spcPct val="80000"/>
              </a:lnSpc>
              <a:buFont typeface="Wingdings" panose="05000000000000000000" pitchFamily="2" charset="2"/>
              <a:buNone/>
            </a:pPr>
            <a:r>
              <a:rPr lang="en-US" altLang="zh-CN" sz="1400" dirty="0" smtClean="0"/>
              <a:t>     ENDREP</a:t>
            </a:r>
          </a:p>
          <a:p>
            <a:pPr eaLnBrk="1" hangingPunct="1">
              <a:lnSpc>
                <a:spcPct val="80000"/>
              </a:lnSpc>
              <a:buFont typeface="Wingdings" panose="05000000000000000000" pitchFamily="2" charset="2"/>
              <a:buNone/>
            </a:pPr>
            <a:r>
              <a:rPr lang="en-US" altLang="zh-CN" sz="1400" dirty="0" smtClean="0"/>
              <a:t>     </a:t>
            </a:r>
            <a:r>
              <a:rPr lang="zh-CN" altLang="en-US" sz="1400" dirty="0" smtClean="0"/>
              <a:t>执行</a:t>
            </a:r>
            <a:r>
              <a:rPr lang="en-US" altLang="zh-CN" sz="1400" dirty="0" smtClean="0"/>
              <a:t>j</a:t>
            </a:r>
          </a:p>
          <a:p>
            <a:pPr eaLnBrk="1" hangingPunct="1">
              <a:lnSpc>
                <a:spcPct val="80000"/>
              </a:lnSpc>
              <a:buFont typeface="Wingdings" panose="05000000000000000000" pitchFamily="2" charset="2"/>
              <a:buNone/>
            </a:pPr>
            <a:endParaRPr lang="en-US" altLang="zh-CN" sz="1400" dirty="0" smtClean="0"/>
          </a:p>
        </p:txBody>
      </p:sp>
    </p:spTree>
    <p:extLst>
      <p:ext uri="{BB962C8B-B14F-4D97-AF65-F5344CB8AC3E}">
        <p14:creationId xmlns:p14="http://schemas.microsoft.com/office/powerpoint/2010/main" val="35388450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t>11.5 </a:t>
            </a:r>
            <a:r>
              <a:rPr lang="zh-CN" altLang="en-US" smtClean="0"/>
              <a:t>数据库设计</a:t>
            </a:r>
          </a:p>
        </p:txBody>
      </p:sp>
      <p:sp>
        <p:nvSpPr>
          <p:cNvPr id="79875" name="Rectangle 3"/>
          <p:cNvSpPr>
            <a:spLocks noGrp="1" noChangeArrowheads="1"/>
          </p:cNvSpPr>
          <p:nvPr>
            <p:ph type="body" idx="1"/>
          </p:nvPr>
        </p:nvSpPr>
        <p:spPr>
          <a:xfrm>
            <a:off x="1195750" y="1763667"/>
            <a:ext cx="6798736" cy="4473645"/>
          </a:xfrm>
        </p:spPr>
        <p:txBody>
          <a:bodyPr>
            <a:normAutofit fontScale="85000" lnSpcReduction="20000"/>
          </a:bodyPr>
          <a:lstStyle/>
          <a:p>
            <a:pPr marL="609600" indent="-609600" eaLnBrk="1" hangingPunct="1">
              <a:lnSpc>
                <a:spcPct val="110000"/>
              </a:lnSpc>
            </a:pPr>
            <a:r>
              <a:rPr lang="zh-CN" altLang="en-US" dirty="0" smtClean="0"/>
              <a:t>选择</a:t>
            </a:r>
            <a:r>
              <a:rPr lang="en-US" altLang="zh-CN" dirty="0" smtClean="0"/>
              <a:t>RDBMS</a:t>
            </a:r>
          </a:p>
          <a:p>
            <a:pPr marL="990600" lvl="1" indent="-533400" eaLnBrk="1" hangingPunct="1">
              <a:lnSpc>
                <a:spcPct val="110000"/>
              </a:lnSpc>
            </a:pPr>
            <a:r>
              <a:rPr lang="en-US" altLang="zh-CN" dirty="0" smtClean="0"/>
              <a:t>Sybase</a:t>
            </a:r>
          </a:p>
          <a:p>
            <a:pPr marL="990600" lvl="1" indent="-533400" eaLnBrk="1" hangingPunct="1">
              <a:lnSpc>
                <a:spcPct val="110000"/>
              </a:lnSpc>
            </a:pPr>
            <a:r>
              <a:rPr lang="en-US" altLang="zh-CN" dirty="0" smtClean="0"/>
              <a:t>Oracle</a:t>
            </a:r>
          </a:p>
          <a:p>
            <a:pPr marL="990600" lvl="1" indent="-533400" eaLnBrk="1" hangingPunct="1">
              <a:lnSpc>
                <a:spcPct val="110000"/>
              </a:lnSpc>
            </a:pPr>
            <a:r>
              <a:rPr lang="en-US" altLang="zh-CN" dirty="0" smtClean="0"/>
              <a:t>DB2</a:t>
            </a:r>
          </a:p>
          <a:p>
            <a:pPr marL="990600" lvl="1" indent="-533400" eaLnBrk="1" hangingPunct="1">
              <a:lnSpc>
                <a:spcPct val="110000"/>
              </a:lnSpc>
            </a:pPr>
            <a:r>
              <a:rPr lang="en-US" altLang="zh-CN" dirty="0" smtClean="0"/>
              <a:t>MS SQL Server</a:t>
            </a:r>
          </a:p>
          <a:p>
            <a:pPr marL="990600" lvl="1" indent="-533400" eaLnBrk="1" hangingPunct="1">
              <a:lnSpc>
                <a:spcPct val="110000"/>
              </a:lnSpc>
            </a:pPr>
            <a:r>
              <a:rPr lang="en-US" altLang="zh-CN" dirty="0" smtClean="0"/>
              <a:t>FoxPro</a:t>
            </a:r>
          </a:p>
          <a:p>
            <a:pPr marL="990600" lvl="1" indent="-533400" eaLnBrk="1" hangingPunct="1">
              <a:lnSpc>
                <a:spcPct val="110000"/>
              </a:lnSpc>
            </a:pPr>
            <a:r>
              <a:rPr lang="en-US" altLang="zh-CN" dirty="0" smtClean="0"/>
              <a:t>Access</a:t>
            </a:r>
          </a:p>
          <a:p>
            <a:pPr marL="990600" lvl="1" indent="-533400" eaLnBrk="1" hangingPunct="1">
              <a:lnSpc>
                <a:spcPct val="110000"/>
              </a:lnSpc>
            </a:pPr>
            <a:r>
              <a:rPr lang="en-US" altLang="zh-CN" dirty="0" smtClean="0"/>
              <a:t>MySQL…</a:t>
            </a:r>
          </a:p>
          <a:p>
            <a:pPr marL="609600" indent="-609600" eaLnBrk="1" hangingPunct="1"/>
            <a:r>
              <a:rPr lang="zh-CN" altLang="en-US" dirty="0" smtClean="0"/>
              <a:t>建立关系数据模型</a:t>
            </a:r>
          </a:p>
        </p:txBody>
      </p:sp>
    </p:spTree>
    <p:extLst>
      <p:ext uri="{BB962C8B-B14F-4D97-AF65-F5344CB8AC3E}">
        <p14:creationId xmlns:p14="http://schemas.microsoft.com/office/powerpoint/2010/main" val="16346330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关系数据模型</a:t>
            </a:r>
          </a:p>
        </p:txBody>
      </p:sp>
      <p:sp>
        <p:nvSpPr>
          <p:cNvPr id="80899" name="Rectangle 3"/>
          <p:cNvSpPr>
            <a:spLocks noGrp="1" noChangeArrowheads="1"/>
          </p:cNvSpPr>
          <p:nvPr>
            <p:ph type="body" idx="1"/>
          </p:nvPr>
        </p:nvSpPr>
        <p:spPr>
          <a:xfrm>
            <a:off x="1115616" y="1772816"/>
            <a:ext cx="6798736" cy="4545653"/>
          </a:xfrm>
        </p:spPr>
        <p:txBody>
          <a:bodyPr>
            <a:normAutofit fontScale="85000" lnSpcReduction="20000"/>
          </a:bodyPr>
          <a:lstStyle/>
          <a:p>
            <a:pPr eaLnBrk="1" hangingPunct="1"/>
            <a:r>
              <a:rPr kumimoji="1" lang="zh-CN" altLang="en-US" dirty="0" smtClean="0"/>
              <a:t>用关系（二维表格数据）表示实体和实体之间联系的模型称为关系数据模型</a:t>
            </a:r>
            <a:endParaRPr lang="zh-CN" altLang="en-US" dirty="0" smtClean="0"/>
          </a:p>
          <a:p>
            <a:pPr lvl="1" eaLnBrk="1" hangingPunct="1"/>
            <a:r>
              <a:rPr lang="zh-CN" altLang="en-US" dirty="0" smtClean="0"/>
              <a:t>为每个实体类型创建一张二维表；</a:t>
            </a:r>
          </a:p>
          <a:p>
            <a:pPr lvl="1" eaLnBrk="1" hangingPunct="1"/>
            <a:r>
              <a:rPr lang="zh-CN" altLang="en-US" dirty="0" smtClean="0"/>
              <a:t>为每张表选择或发明一个主键；</a:t>
            </a:r>
          </a:p>
          <a:p>
            <a:pPr lvl="1" eaLnBrk="1" hangingPunct="1"/>
            <a:r>
              <a:rPr lang="zh-CN" altLang="en-US" dirty="0" smtClean="0"/>
              <a:t>添加外键来表示实体间一对多的关系；</a:t>
            </a:r>
          </a:p>
          <a:p>
            <a:pPr lvl="1" eaLnBrk="1" hangingPunct="1"/>
            <a:r>
              <a:rPr lang="zh-CN" altLang="en-US" dirty="0" smtClean="0"/>
              <a:t>创建一张新表来表示尚未分解的多对多的关系</a:t>
            </a:r>
            <a:r>
              <a:rPr lang="en-US" altLang="zh-CN" dirty="0" smtClean="0"/>
              <a:t>(</a:t>
            </a:r>
            <a:r>
              <a:rPr lang="zh-CN" altLang="en-US" dirty="0" smtClean="0"/>
              <a:t>拆为两个一对多关系</a:t>
            </a:r>
            <a:r>
              <a:rPr lang="en-US" altLang="zh-CN" dirty="0" smtClean="0"/>
              <a:t>)</a:t>
            </a:r>
            <a:r>
              <a:rPr lang="zh-CN" altLang="en-US" dirty="0" smtClean="0"/>
              <a:t>；</a:t>
            </a:r>
          </a:p>
          <a:p>
            <a:pPr lvl="1" eaLnBrk="1" hangingPunct="1"/>
            <a:r>
              <a:rPr lang="zh-CN" altLang="en-US" dirty="0" smtClean="0"/>
              <a:t>确定各个关系模式中属性的数据类型、约束、规则和默认值，考虑域完整性；</a:t>
            </a:r>
          </a:p>
          <a:p>
            <a:pPr lvl="1" eaLnBrk="1" hangingPunct="1"/>
            <a:r>
              <a:rPr lang="zh-CN" altLang="en-US" dirty="0" smtClean="0"/>
              <a:t>根据用户需要设计存储过程、触发器、视图等。</a:t>
            </a:r>
          </a:p>
        </p:txBody>
      </p:sp>
    </p:spTree>
    <p:extLst>
      <p:ext uri="{BB962C8B-B14F-4D97-AF65-F5344CB8AC3E}">
        <p14:creationId xmlns:p14="http://schemas.microsoft.com/office/powerpoint/2010/main" val="11512688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t>11.5.1 </a:t>
            </a:r>
            <a:r>
              <a:rPr lang="zh-CN" altLang="en-US" smtClean="0"/>
              <a:t>设计关系数据模型</a:t>
            </a:r>
          </a:p>
        </p:txBody>
      </p:sp>
      <p:sp>
        <p:nvSpPr>
          <p:cNvPr id="286723" name="Rectangle 3"/>
          <p:cNvSpPr>
            <a:spLocks noGrp="1" noChangeArrowheads="1"/>
          </p:cNvSpPr>
          <p:nvPr>
            <p:ph type="body" idx="1"/>
          </p:nvPr>
        </p:nvSpPr>
        <p:spPr>
          <a:xfrm>
            <a:off x="755576" y="1763667"/>
            <a:ext cx="7238910" cy="4545653"/>
          </a:xfrm>
        </p:spPr>
        <p:txBody>
          <a:bodyPr>
            <a:normAutofit fontScale="92500" lnSpcReduction="10000"/>
          </a:bodyPr>
          <a:lstStyle/>
          <a:p>
            <a:pPr eaLnBrk="1" hangingPunct="1"/>
            <a:r>
              <a:rPr lang="en-US" altLang="zh-CN" dirty="0" smtClean="0"/>
              <a:t>E</a:t>
            </a:r>
            <a:r>
              <a:rPr lang="en-US" altLang="zh-CN" dirty="0" smtClean="0">
                <a:latin typeface="华文中宋" panose="02010600040101010101" pitchFamily="2" charset="-122"/>
              </a:rPr>
              <a:t>—</a:t>
            </a:r>
            <a:r>
              <a:rPr lang="en-US" altLang="zh-CN" dirty="0" smtClean="0"/>
              <a:t>R</a:t>
            </a:r>
            <a:r>
              <a:rPr lang="zh-CN" altLang="en-US" dirty="0" smtClean="0"/>
              <a:t>图向关系数据模型的转换</a:t>
            </a:r>
          </a:p>
          <a:p>
            <a:pPr lvl="1" eaLnBrk="1" hangingPunct="1"/>
            <a:r>
              <a:rPr lang="en-US" altLang="zh-CN" dirty="0" smtClean="0"/>
              <a:t>1</a:t>
            </a:r>
            <a:r>
              <a:rPr lang="zh-CN" altLang="en-US" dirty="0" smtClean="0"/>
              <a:t>、</a:t>
            </a:r>
            <a:r>
              <a:rPr lang="en-US" altLang="zh-CN" dirty="0" smtClean="0"/>
              <a:t>E—R</a:t>
            </a:r>
            <a:r>
              <a:rPr lang="zh-CN" altLang="en-US" dirty="0" smtClean="0"/>
              <a:t>图中每个实体，相应转换为一个关系，该关系包括对应实体的全部属性，并确定出该关系的主关键字</a:t>
            </a:r>
            <a:r>
              <a:rPr lang="en-US" altLang="zh-CN" dirty="0" smtClean="0"/>
              <a:t>PK</a:t>
            </a:r>
            <a:r>
              <a:rPr lang="zh-CN" altLang="en-US" dirty="0" smtClean="0"/>
              <a:t>。一个关系是一张二维表。</a:t>
            </a:r>
          </a:p>
          <a:p>
            <a:pPr lvl="1" eaLnBrk="1" hangingPunct="1"/>
            <a:endParaRPr lang="zh-CN" altLang="en-US" dirty="0" smtClean="0"/>
          </a:p>
          <a:p>
            <a:pPr lvl="1" eaLnBrk="1" hangingPunct="1"/>
            <a:r>
              <a:rPr lang="en-US" altLang="zh-CN" dirty="0" smtClean="0"/>
              <a:t>2</a:t>
            </a:r>
            <a:r>
              <a:rPr lang="zh-CN" altLang="en-US" dirty="0" smtClean="0"/>
              <a:t>、对于“联系集”，根据联系方式不同，采取不同手段以使被它联系的实体所对应的关系彼此实现某种联系（一般通过</a:t>
            </a:r>
            <a:r>
              <a:rPr lang="zh-CN" altLang="en-US" dirty="0" smtClean="0">
                <a:solidFill>
                  <a:srgbClr val="FF0000"/>
                </a:solidFill>
              </a:rPr>
              <a:t>外部关键字</a:t>
            </a:r>
            <a:r>
              <a:rPr lang="en-US" altLang="zh-CN" dirty="0" smtClean="0">
                <a:solidFill>
                  <a:srgbClr val="FF0000"/>
                </a:solidFill>
              </a:rPr>
              <a:t>FK</a:t>
            </a:r>
            <a:r>
              <a:rPr lang="zh-CN" altLang="en-US" dirty="0" smtClean="0"/>
              <a:t>）。</a:t>
            </a:r>
          </a:p>
          <a:p>
            <a:pPr lvl="1" eaLnBrk="1" hangingPunct="1"/>
            <a:endParaRPr lang="en-US" altLang="zh-CN" dirty="0" smtClean="0"/>
          </a:p>
        </p:txBody>
      </p:sp>
    </p:spTree>
    <p:extLst>
      <p:ext uri="{BB962C8B-B14F-4D97-AF65-F5344CB8AC3E}">
        <p14:creationId xmlns:p14="http://schemas.microsoft.com/office/powerpoint/2010/main" val="23022103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ER</a:t>
            </a:r>
            <a:r>
              <a:rPr lang="zh-CN" altLang="en-US" smtClean="0"/>
              <a:t>模型到关系模型</a:t>
            </a:r>
          </a:p>
        </p:txBody>
      </p:sp>
      <p:sp>
        <p:nvSpPr>
          <p:cNvPr id="82947" name="Rectangle 3"/>
          <p:cNvSpPr>
            <a:spLocks noGrp="1" noChangeArrowheads="1"/>
          </p:cNvSpPr>
          <p:nvPr>
            <p:ph type="body" idx="1"/>
          </p:nvPr>
        </p:nvSpPr>
        <p:spPr>
          <a:xfrm>
            <a:off x="944032" y="1548493"/>
            <a:ext cx="7948448" cy="4090307"/>
          </a:xfrm>
        </p:spPr>
        <p:txBody>
          <a:bodyPr/>
          <a:lstStyle/>
          <a:p>
            <a:pPr eaLnBrk="1" hangingPunct="1"/>
            <a:r>
              <a:rPr lang="en-US" altLang="zh-CN" dirty="0" smtClean="0"/>
              <a:t>E</a:t>
            </a:r>
            <a:r>
              <a:rPr lang="en-US" altLang="zh-CN" dirty="0" smtClean="0">
                <a:latin typeface="华文中宋" panose="02010600040101010101" pitchFamily="2" charset="-122"/>
              </a:rPr>
              <a:t>—</a:t>
            </a:r>
            <a:r>
              <a:rPr lang="en-US" altLang="zh-CN" dirty="0" smtClean="0"/>
              <a:t>R</a:t>
            </a:r>
            <a:r>
              <a:rPr lang="zh-CN" altLang="en-US" dirty="0" smtClean="0"/>
              <a:t>图向关系数据模型的转换转换过程示意图</a:t>
            </a:r>
          </a:p>
          <a:p>
            <a:pPr eaLnBrk="1" hangingPunct="1"/>
            <a:endParaRPr lang="zh-CN" altLang="en-US" dirty="0" smtClean="0"/>
          </a:p>
          <a:p>
            <a:pPr lvl="1" eaLnBrk="1" hangingPunct="1"/>
            <a:endParaRPr lang="en-US" altLang="zh-CN" dirty="0" smtClean="0"/>
          </a:p>
        </p:txBody>
      </p:sp>
      <p:grpSp>
        <p:nvGrpSpPr>
          <p:cNvPr id="287748" name="Group 4"/>
          <p:cNvGrpSpPr>
            <a:grpSpLocks/>
          </p:cNvGrpSpPr>
          <p:nvPr/>
        </p:nvGrpSpPr>
        <p:grpSpPr bwMode="auto">
          <a:xfrm>
            <a:off x="6096000" y="2362200"/>
            <a:ext cx="1981200" cy="1981200"/>
            <a:chOff x="3840" y="1488"/>
            <a:chExt cx="1248" cy="1248"/>
          </a:xfrm>
          <a:solidFill>
            <a:srgbClr val="FFFFFF"/>
          </a:solidFill>
        </p:grpSpPr>
        <p:sp>
          <p:nvSpPr>
            <p:cNvPr id="82972" name="Rectangle 5"/>
            <p:cNvSpPr>
              <a:spLocks noChangeArrowheads="1"/>
            </p:cNvSpPr>
            <p:nvPr/>
          </p:nvSpPr>
          <p:spPr bwMode="blackWhite">
            <a:xfrm>
              <a:off x="3984" y="1488"/>
              <a:ext cx="1104" cy="110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73" name="Rectangle 6"/>
            <p:cNvSpPr>
              <a:spLocks noChangeArrowheads="1"/>
            </p:cNvSpPr>
            <p:nvPr/>
          </p:nvSpPr>
          <p:spPr bwMode="blackWhite">
            <a:xfrm>
              <a:off x="3840" y="1632"/>
              <a:ext cx="1104" cy="110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74" name="Line 7"/>
            <p:cNvSpPr>
              <a:spLocks noChangeShapeType="1"/>
            </p:cNvSpPr>
            <p:nvPr/>
          </p:nvSpPr>
          <p:spPr bwMode="blackWhite">
            <a:xfrm>
              <a:off x="3840" y="1824"/>
              <a:ext cx="1104"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5" name="Line 8"/>
            <p:cNvSpPr>
              <a:spLocks noChangeShapeType="1"/>
            </p:cNvSpPr>
            <p:nvPr/>
          </p:nvSpPr>
          <p:spPr bwMode="blackWhite">
            <a:xfrm>
              <a:off x="3840" y="2016"/>
              <a:ext cx="1104"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6" name="Line 9"/>
            <p:cNvSpPr>
              <a:spLocks noChangeShapeType="1"/>
            </p:cNvSpPr>
            <p:nvPr/>
          </p:nvSpPr>
          <p:spPr bwMode="blackWhite">
            <a:xfrm>
              <a:off x="3840" y="2208"/>
              <a:ext cx="1104"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7" name="Line 10"/>
            <p:cNvSpPr>
              <a:spLocks noChangeShapeType="1"/>
            </p:cNvSpPr>
            <p:nvPr/>
          </p:nvSpPr>
          <p:spPr bwMode="blackWhite">
            <a:xfrm>
              <a:off x="3840" y="2400"/>
              <a:ext cx="1104"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8" name="Line 11"/>
            <p:cNvSpPr>
              <a:spLocks noChangeShapeType="1"/>
            </p:cNvSpPr>
            <p:nvPr/>
          </p:nvSpPr>
          <p:spPr bwMode="blackWhite">
            <a:xfrm>
              <a:off x="3840" y="2592"/>
              <a:ext cx="1104"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9" name="Line 12"/>
            <p:cNvSpPr>
              <a:spLocks noChangeShapeType="1"/>
            </p:cNvSpPr>
            <p:nvPr/>
          </p:nvSpPr>
          <p:spPr bwMode="blackWhite">
            <a:xfrm flipV="1">
              <a:off x="4080" y="1632"/>
              <a:ext cx="0" cy="1104"/>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0" name="Line 13"/>
            <p:cNvSpPr>
              <a:spLocks noChangeShapeType="1"/>
            </p:cNvSpPr>
            <p:nvPr/>
          </p:nvSpPr>
          <p:spPr bwMode="blackWhite">
            <a:xfrm flipV="1">
              <a:off x="4368" y="1632"/>
              <a:ext cx="0" cy="1104"/>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1" name="Line 14"/>
            <p:cNvSpPr>
              <a:spLocks noChangeShapeType="1"/>
            </p:cNvSpPr>
            <p:nvPr/>
          </p:nvSpPr>
          <p:spPr bwMode="blackWhite">
            <a:xfrm flipV="1">
              <a:off x="4608" y="1632"/>
              <a:ext cx="0" cy="1104"/>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2" name="Line 15"/>
            <p:cNvSpPr>
              <a:spLocks noChangeShapeType="1"/>
            </p:cNvSpPr>
            <p:nvPr/>
          </p:nvSpPr>
          <p:spPr bwMode="blackWhite">
            <a:xfrm flipV="1">
              <a:off x="4800" y="1632"/>
              <a:ext cx="0" cy="1104"/>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7760" name="AutoShape 16"/>
          <p:cNvSpPr>
            <a:spLocks noChangeArrowheads="1"/>
          </p:cNvSpPr>
          <p:nvPr/>
        </p:nvSpPr>
        <p:spPr bwMode="blackWhite">
          <a:xfrm>
            <a:off x="6172200" y="5410200"/>
            <a:ext cx="1828800" cy="1066800"/>
          </a:xfrm>
          <a:prstGeom prst="flowChartMagneticDisk">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1" name="AutoShape 17"/>
          <p:cNvSpPr>
            <a:spLocks noChangeArrowheads="1"/>
          </p:cNvSpPr>
          <p:nvPr/>
        </p:nvSpPr>
        <p:spPr bwMode="blackWhite">
          <a:xfrm>
            <a:off x="4953000" y="2895600"/>
            <a:ext cx="976313" cy="762000"/>
          </a:xfrm>
          <a:prstGeom prst="rightArrow">
            <a:avLst>
              <a:gd name="adj1" fmla="val 50000"/>
              <a:gd name="adj2" fmla="val 32031"/>
            </a:avLst>
          </a:prstGeom>
          <a:solidFill>
            <a:srgbClr val="FF33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2" name="AutoShape 18"/>
          <p:cNvSpPr>
            <a:spLocks noChangeArrowheads="1"/>
          </p:cNvSpPr>
          <p:nvPr/>
        </p:nvSpPr>
        <p:spPr bwMode="blackWhite">
          <a:xfrm>
            <a:off x="6629400" y="4495800"/>
            <a:ext cx="838200" cy="762000"/>
          </a:xfrm>
          <a:prstGeom prst="downArrow">
            <a:avLst>
              <a:gd name="adj1" fmla="val 50000"/>
              <a:gd name="adj2" fmla="val 25000"/>
            </a:avLst>
          </a:prstGeom>
          <a:solidFill>
            <a:srgbClr val="FF33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3" name="AutoShape 19"/>
          <p:cNvSpPr>
            <a:spLocks noChangeArrowheads="1"/>
          </p:cNvSpPr>
          <p:nvPr/>
        </p:nvSpPr>
        <p:spPr bwMode="blackWhite">
          <a:xfrm>
            <a:off x="2438400" y="4876800"/>
            <a:ext cx="914400" cy="381000"/>
          </a:xfrm>
          <a:prstGeom prst="wedgeRectCallout">
            <a:avLst>
              <a:gd name="adj1" fmla="val 40278"/>
              <a:gd name="adj2" fmla="val -287083"/>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a:effectLst>
                  <a:outerShdw blurRad="38100" dist="38100" dir="2700000" algn="tl">
                    <a:srgbClr val="FFFFFF"/>
                  </a:outerShdw>
                </a:effectLst>
                <a:ea typeface="楷体_GB2312" pitchFamily="49" charset="-122"/>
              </a:rPr>
              <a:t>E-R</a:t>
            </a:r>
            <a:r>
              <a:rPr kumimoji="1" lang="zh-CN" altLang="en-US">
                <a:effectLst>
                  <a:outerShdw blurRad="38100" dist="38100" dir="2700000" algn="tl">
                    <a:srgbClr val="FFFFFF"/>
                  </a:outerShdw>
                </a:effectLst>
                <a:ea typeface="楷体_GB2312" pitchFamily="49" charset="-122"/>
              </a:rPr>
              <a:t>图</a:t>
            </a:r>
          </a:p>
        </p:txBody>
      </p:sp>
      <p:sp>
        <p:nvSpPr>
          <p:cNvPr id="287764" name="AutoShape 20"/>
          <p:cNvSpPr>
            <a:spLocks noChangeArrowheads="1"/>
          </p:cNvSpPr>
          <p:nvPr/>
        </p:nvSpPr>
        <p:spPr bwMode="blackWhite">
          <a:xfrm>
            <a:off x="4343400" y="4648200"/>
            <a:ext cx="1371600" cy="381000"/>
          </a:xfrm>
          <a:prstGeom prst="wedgeRectCallout">
            <a:avLst>
              <a:gd name="adj1" fmla="val 69329"/>
              <a:gd name="adj2" fmla="val -154167"/>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zh-CN" altLang="en-US">
                <a:effectLst>
                  <a:outerShdw blurRad="38100" dist="38100" dir="2700000" algn="tl">
                    <a:srgbClr val="FFFFFF"/>
                  </a:outerShdw>
                </a:effectLst>
                <a:ea typeface="楷体_GB2312" pitchFamily="49" charset="-122"/>
              </a:rPr>
              <a:t>关系模型</a:t>
            </a:r>
          </a:p>
        </p:txBody>
      </p:sp>
      <p:sp>
        <p:nvSpPr>
          <p:cNvPr id="287765" name="AutoShape 21"/>
          <p:cNvSpPr>
            <a:spLocks noChangeArrowheads="1"/>
          </p:cNvSpPr>
          <p:nvPr/>
        </p:nvSpPr>
        <p:spPr bwMode="blackWhite">
          <a:xfrm>
            <a:off x="4343400" y="5257800"/>
            <a:ext cx="1371600" cy="381000"/>
          </a:xfrm>
          <a:prstGeom prst="wedgeRectCallout">
            <a:avLst>
              <a:gd name="adj1" fmla="val 69792"/>
              <a:gd name="adj2" fmla="val 136667"/>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a:effectLst>
                  <a:outerShdw blurRad="38100" dist="38100" dir="2700000" algn="tl">
                    <a:srgbClr val="FFFFFF"/>
                  </a:outerShdw>
                </a:effectLst>
                <a:ea typeface="楷体_GB2312" pitchFamily="49" charset="-122"/>
              </a:rPr>
              <a:t>RDBMS</a:t>
            </a:r>
          </a:p>
        </p:txBody>
      </p:sp>
      <p:grpSp>
        <p:nvGrpSpPr>
          <p:cNvPr id="287766" name="Group 22"/>
          <p:cNvGrpSpPr>
            <a:grpSpLocks/>
          </p:cNvGrpSpPr>
          <p:nvPr/>
        </p:nvGrpSpPr>
        <p:grpSpPr bwMode="auto">
          <a:xfrm>
            <a:off x="1066800" y="2057400"/>
            <a:ext cx="3810000" cy="1905000"/>
            <a:chOff x="672" y="1296"/>
            <a:chExt cx="2400" cy="1200"/>
          </a:xfrm>
        </p:grpSpPr>
        <p:sp>
          <p:nvSpPr>
            <p:cNvPr id="82956" name="Rectangle 23"/>
            <p:cNvSpPr>
              <a:spLocks noChangeArrowheads="1"/>
            </p:cNvSpPr>
            <p:nvPr/>
          </p:nvSpPr>
          <p:spPr bwMode="blackWhite">
            <a:xfrm>
              <a:off x="1152" y="2064"/>
              <a:ext cx="336" cy="288"/>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7" name="AutoShape 24"/>
            <p:cNvSpPr>
              <a:spLocks noChangeArrowheads="1"/>
            </p:cNvSpPr>
            <p:nvPr/>
          </p:nvSpPr>
          <p:spPr bwMode="blackWhite">
            <a:xfrm>
              <a:off x="1824" y="2016"/>
              <a:ext cx="432" cy="384"/>
            </a:xfrm>
            <a:prstGeom prst="flowChartDecision">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8" name="Rectangle 25"/>
            <p:cNvSpPr>
              <a:spLocks noChangeArrowheads="1"/>
            </p:cNvSpPr>
            <p:nvPr/>
          </p:nvSpPr>
          <p:spPr bwMode="blackWhite">
            <a:xfrm>
              <a:off x="2544" y="2064"/>
              <a:ext cx="336" cy="288"/>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9" name="Line 26"/>
            <p:cNvSpPr>
              <a:spLocks noChangeShapeType="1"/>
            </p:cNvSpPr>
            <p:nvPr/>
          </p:nvSpPr>
          <p:spPr bwMode="blackWhite">
            <a:xfrm flipH="1">
              <a:off x="1488" y="220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0" name="Line 27"/>
            <p:cNvSpPr>
              <a:spLocks noChangeShapeType="1"/>
            </p:cNvSpPr>
            <p:nvPr/>
          </p:nvSpPr>
          <p:spPr bwMode="blackWhite">
            <a:xfrm>
              <a:off x="2256" y="220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1" name="Oval 28"/>
            <p:cNvSpPr>
              <a:spLocks noChangeArrowheads="1"/>
            </p:cNvSpPr>
            <p:nvPr/>
          </p:nvSpPr>
          <p:spPr bwMode="blackWhite">
            <a:xfrm>
              <a:off x="864"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2" name="Oval 29"/>
            <p:cNvSpPr>
              <a:spLocks noChangeArrowheads="1"/>
            </p:cNvSpPr>
            <p:nvPr/>
          </p:nvSpPr>
          <p:spPr bwMode="blackWhite">
            <a:xfrm>
              <a:off x="1200" y="1440"/>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Oval 30"/>
            <p:cNvSpPr>
              <a:spLocks noChangeArrowheads="1"/>
            </p:cNvSpPr>
            <p:nvPr/>
          </p:nvSpPr>
          <p:spPr bwMode="blackWhite">
            <a:xfrm>
              <a:off x="1536"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4" name="Oval 31"/>
            <p:cNvSpPr>
              <a:spLocks noChangeArrowheads="1"/>
            </p:cNvSpPr>
            <p:nvPr/>
          </p:nvSpPr>
          <p:spPr bwMode="blackWhite">
            <a:xfrm>
              <a:off x="2304"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5" name="Oval 32"/>
            <p:cNvSpPr>
              <a:spLocks noChangeArrowheads="1"/>
            </p:cNvSpPr>
            <p:nvPr/>
          </p:nvSpPr>
          <p:spPr bwMode="blackWhite">
            <a:xfrm>
              <a:off x="2736"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6" name="Line 33"/>
            <p:cNvSpPr>
              <a:spLocks noChangeShapeType="1"/>
            </p:cNvSpPr>
            <p:nvPr/>
          </p:nvSpPr>
          <p:spPr bwMode="blackWhite">
            <a:xfrm flipV="1">
              <a:off x="1344" y="163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7" name="Line 34"/>
            <p:cNvSpPr>
              <a:spLocks noChangeShapeType="1"/>
            </p:cNvSpPr>
            <p:nvPr/>
          </p:nvSpPr>
          <p:spPr bwMode="blackWhite">
            <a:xfrm flipV="1">
              <a:off x="1344" y="182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8" name="Line 35"/>
            <p:cNvSpPr>
              <a:spLocks noChangeShapeType="1"/>
            </p:cNvSpPr>
            <p:nvPr/>
          </p:nvSpPr>
          <p:spPr bwMode="blackWhite">
            <a:xfrm flipH="1" flipV="1">
              <a:off x="1104" y="182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9" name="Line 36"/>
            <p:cNvSpPr>
              <a:spLocks noChangeShapeType="1"/>
            </p:cNvSpPr>
            <p:nvPr/>
          </p:nvSpPr>
          <p:spPr bwMode="blackWhite">
            <a:xfrm flipH="1" flipV="1">
              <a:off x="2544" y="182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0" name="Line 37"/>
            <p:cNvSpPr>
              <a:spLocks noChangeShapeType="1"/>
            </p:cNvSpPr>
            <p:nvPr/>
          </p:nvSpPr>
          <p:spPr bwMode="blackWhite">
            <a:xfrm flipV="1">
              <a:off x="2736" y="182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1" name="Rectangle 38"/>
            <p:cNvSpPr>
              <a:spLocks noChangeArrowheads="1"/>
            </p:cNvSpPr>
            <p:nvPr/>
          </p:nvSpPr>
          <p:spPr bwMode="blackWhite">
            <a:xfrm>
              <a:off x="672" y="1296"/>
              <a:ext cx="2400" cy="1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728864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7766"/>
                                        </p:tgtEl>
                                        <p:attrNameLst>
                                          <p:attrName>style.visibility</p:attrName>
                                        </p:attrNameLst>
                                      </p:cBhvr>
                                      <p:to>
                                        <p:strVal val="visible"/>
                                      </p:to>
                                    </p:set>
                                    <p:animEffect transition="in" filter="dissolve">
                                      <p:cBhvr>
                                        <p:cTn id="7" dur="500"/>
                                        <p:tgtEl>
                                          <p:spTgt spid="287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63"/>
                                        </p:tgtEl>
                                        <p:attrNameLst>
                                          <p:attrName>style.visibility</p:attrName>
                                        </p:attrNameLst>
                                      </p:cBhvr>
                                      <p:to>
                                        <p:strVal val="visible"/>
                                      </p:to>
                                    </p:set>
                                    <p:animEffect transition="in" filter="dissolve">
                                      <p:cBhvr>
                                        <p:cTn id="12" dur="500"/>
                                        <p:tgtEl>
                                          <p:spTgt spid="287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7761"/>
                                        </p:tgtEl>
                                        <p:attrNameLst>
                                          <p:attrName>style.visibility</p:attrName>
                                        </p:attrNameLst>
                                      </p:cBhvr>
                                      <p:to>
                                        <p:strVal val="visible"/>
                                      </p:to>
                                    </p:set>
                                    <p:anim calcmode="lin" valueType="num">
                                      <p:cBhvr>
                                        <p:cTn id="17" dur="1000" fill="hold"/>
                                        <p:tgtEl>
                                          <p:spTgt spid="287761"/>
                                        </p:tgtEl>
                                        <p:attrNameLst>
                                          <p:attrName>ppt_w</p:attrName>
                                        </p:attrNameLst>
                                      </p:cBhvr>
                                      <p:tavLst>
                                        <p:tav tm="0">
                                          <p:val>
                                            <p:strVal val="#ppt_w*0.70"/>
                                          </p:val>
                                        </p:tav>
                                        <p:tav tm="100000">
                                          <p:val>
                                            <p:strVal val="#ppt_w"/>
                                          </p:val>
                                        </p:tav>
                                      </p:tavLst>
                                    </p:anim>
                                    <p:anim calcmode="lin" valueType="num">
                                      <p:cBhvr>
                                        <p:cTn id="18" dur="1000" fill="hold"/>
                                        <p:tgtEl>
                                          <p:spTgt spid="287761"/>
                                        </p:tgtEl>
                                        <p:attrNameLst>
                                          <p:attrName>ppt_h</p:attrName>
                                        </p:attrNameLst>
                                      </p:cBhvr>
                                      <p:tavLst>
                                        <p:tav tm="0">
                                          <p:val>
                                            <p:strVal val="#ppt_h"/>
                                          </p:val>
                                        </p:tav>
                                        <p:tav tm="100000">
                                          <p:val>
                                            <p:strVal val="#ppt_h"/>
                                          </p:val>
                                        </p:tav>
                                      </p:tavLst>
                                    </p:anim>
                                    <p:animEffect transition="in" filter="fade">
                                      <p:cBhvr>
                                        <p:cTn id="19" dur="1000"/>
                                        <p:tgtEl>
                                          <p:spTgt spid="28776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87748"/>
                                        </p:tgtEl>
                                        <p:attrNameLst>
                                          <p:attrName>style.visibility</p:attrName>
                                        </p:attrNameLst>
                                      </p:cBhvr>
                                      <p:to>
                                        <p:strVal val="visible"/>
                                      </p:to>
                                    </p:set>
                                    <p:animEffect transition="in" filter="dissolve">
                                      <p:cBhvr>
                                        <p:cTn id="24" dur="500"/>
                                        <p:tgtEl>
                                          <p:spTgt spid="2877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7764"/>
                                        </p:tgtEl>
                                        <p:attrNameLst>
                                          <p:attrName>style.visibility</p:attrName>
                                        </p:attrNameLst>
                                      </p:cBhvr>
                                      <p:to>
                                        <p:strVal val="visible"/>
                                      </p:to>
                                    </p:set>
                                    <p:animEffect transition="in" filter="dissolve">
                                      <p:cBhvr>
                                        <p:cTn id="29" dur="500"/>
                                        <p:tgtEl>
                                          <p:spTgt spid="2877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87762"/>
                                        </p:tgtEl>
                                        <p:attrNameLst>
                                          <p:attrName>style.visibility</p:attrName>
                                        </p:attrNameLst>
                                      </p:cBhvr>
                                      <p:to>
                                        <p:strVal val="visible"/>
                                      </p:to>
                                    </p:set>
                                    <p:anim calcmode="lin" valueType="num">
                                      <p:cBhvr>
                                        <p:cTn id="34" dur="1000" fill="hold"/>
                                        <p:tgtEl>
                                          <p:spTgt spid="287762"/>
                                        </p:tgtEl>
                                        <p:attrNameLst>
                                          <p:attrName>ppt_w</p:attrName>
                                        </p:attrNameLst>
                                      </p:cBhvr>
                                      <p:tavLst>
                                        <p:tav tm="0">
                                          <p:val>
                                            <p:strVal val="#ppt_w*0.70"/>
                                          </p:val>
                                        </p:tav>
                                        <p:tav tm="100000">
                                          <p:val>
                                            <p:strVal val="#ppt_w"/>
                                          </p:val>
                                        </p:tav>
                                      </p:tavLst>
                                    </p:anim>
                                    <p:anim calcmode="lin" valueType="num">
                                      <p:cBhvr>
                                        <p:cTn id="35" dur="1000" fill="hold"/>
                                        <p:tgtEl>
                                          <p:spTgt spid="287762"/>
                                        </p:tgtEl>
                                        <p:attrNameLst>
                                          <p:attrName>ppt_h</p:attrName>
                                        </p:attrNameLst>
                                      </p:cBhvr>
                                      <p:tavLst>
                                        <p:tav tm="0">
                                          <p:val>
                                            <p:strVal val="#ppt_h"/>
                                          </p:val>
                                        </p:tav>
                                        <p:tav tm="100000">
                                          <p:val>
                                            <p:strVal val="#ppt_h"/>
                                          </p:val>
                                        </p:tav>
                                      </p:tavLst>
                                    </p:anim>
                                    <p:animEffect transition="in" filter="fade">
                                      <p:cBhvr>
                                        <p:cTn id="36" dur="1000"/>
                                        <p:tgtEl>
                                          <p:spTgt spid="2877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87760"/>
                                        </p:tgtEl>
                                        <p:attrNameLst>
                                          <p:attrName>style.visibility</p:attrName>
                                        </p:attrNameLst>
                                      </p:cBhvr>
                                      <p:to>
                                        <p:strVal val="visible"/>
                                      </p:to>
                                    </p:set>
                                    <p:animEffect transition="in" filter="dissolve">
                                      <p:cBhvr>
                                        <p:cTn id="41" dur="500"/>
                                        <p:tgtEl>
                                          <p:spTgt spid="28776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87765"/>
                                        </p:tgtEl>
                                        <p:attrNameLst>
                                          <p:attrName>style.visibility</p:attrName>
                                        </p:attrNameLst>
                                      </p:cBhvr>
                                      <p:to>
                                        <p:strVal val="visible"/>
                                      </p:to>
                                    </p:set>
                                    <p:animEffect transition="in" filter="dissolve">
                                      <p:cBhvr>
                                        <p:cTn id="44" dur="500"/>
                                        <p:tgtEl>
                                          <p:spTgt spid="28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0" grpId="0" animBg="1"/>
      <p:bldP spid="287761" grpId="0" animBg="1"/>
      <p:bldP spid="287762" grpId="0" animBg="1"/>
      <p:bldP spid="287763" grpId="0" animBg="1"/>
      <p:bldP spid="287764" grpId="0" animBg="1"/>
      <p:bldP spid="28776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620688"/>
            <a:ext cx="7018337" cy="8985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dirty="0" smtClean="0"/>
              <a:t>图形类型</a:t>
            </a:r>
          </a:p>
        </p:txBody>
      </p:sp>
      <p:sp>
        <p:nvSpPr>
          <p:cNvPr id="228355" name="Rectangle 3"/>
          <p:cNvSpPr>
            <a:spLocks noGrp="1" noChangeArrowheads="1"/>
          </p:cNvSpPr>
          <p:nvPr>
            <p:ph type="body" idx="1"/>
          </p:nvPr>
        </p:nvSpPr>
        <p:spPr>
          <a:xfrm>
            <a:off x="1331640" y="1700808"/>
            <a:ext cx="5824314" cy="46656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5750" indent="-285750" eaLnBrk="1" hangingPunct="1">
              <a:lnSpc>
                <a:spcPct val="200000"/>
              </a:lnSpc>
            </a:pPr>
            <a:r>
              <a:rPr lang="zh-CN" altLang="en-US" dirty="0" smtClean="0"/>
              <a:t>离散点</a:t>
            </a:r>
          </a:p>
          <a:p>
            <a:pPr marL="285750" indent="-285750" eaLnBrk="1" hangingPunct="1">
              <a:lnSpc>
                <a:spcPct val="200000"/>
              </a:lnSpc>
            </a:pPr>
            <a:r>
              <a:rPr lang="zh-CN" altLang="en-US" dirty="0" smtClean="0"/>
              <a:t>线</a:t>
            </a:r>
          </a:p>
          <a:p>
            <a:pPr marL="285750" indent="-285750" eaLnBrk="1" hangingPunct="1">
              <a:lnSpc>
                <a:spcPct val="200000"/>
              </a:lnSpc>
            </a:pPr>
            <a:r>
              <a:rPr lang="zh-CN" altLang="en-US" dirty="0" smtClean="0"/>
              <a:t>条（水平、垂直、三维）</a:t>
            </a:r>
          </a:p>
          <a:p>
            <a:pPr marL="285750" indent="-285750" eaLnBrk="1" hangingPunct="1">
              <a:lnSpc>
                <a:spcPct val="200000"/>
              </a:lnSpc>
            </a:pPr>
            <a:r>
              <a:rPr lang="zh-CN" altLang="en-US" dirty="0" smtClean="0"/>
              <a:t>扇</a:t>
            </a:r>
          </a:p>
        </p:txBody>
      </p:sp>
    </p:spTree>
    <p:extLst>
      <p:ext uri="{BB962C8B-B14F-4D97-AF65-F5344CB8AC3E}">
        <p14:creationId xmlns:p14="http://schemas.microsoft.com/office/powerpoint/2010/main" val="17727993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1" end="1"/>
                                            </p:txEl>
                                          </p:spTgt>
                                        </p:tgtEl>
                                        <p:attrNameLst>
                                          <p:attrName>ppt_c</p:attrName>
                                        </p:attrNameLst>
                                      </p:cBhvr>
                                      <p:to>
                                        <a:schemeClr val="accent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2" end="2"/>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每个实体对应一个表</a:t>
            </a:r>
          </a:p>
        </p:txBody>
      </p:sp>
      <p:sp>
        <p:nvSpPr>
          <p:cNvPr id="288771" name="Rectangle 3"/>
          <p:cNvSpPr>
            <a:spLocks noGrp="1" noChangeArrowheads="1"/>
          </p:cNvSpPr>
          <p:nvPr>
            <p:ph type="body" idx="1"/>
          </p:nvPr>
        </p:nvSpPr>
        <p:spPr>
          <a:xfrm>
            <a:off x="1043608" y="1763667"/>
            <a:ext cx="6950878" cy="4473645"/>
          </a:xfrm>
        </p:spPr>
        <p:txBody>
          <a:bodyPr>
            <a:normAutofit fontScale="77500" lnSpcReduction="20000"/>
          </a:bodyPr>
          <a:lstStyle/>
          <a:p>
            <a:pPr eaLnBrk="1" hangingPunct="1"/>
            <a:r>
              <a:rPr lang="en-US" altLang="zh-CN" dirty="0" smtClean="0"/>
              <a:t>E</a:t>
            </a:r>
            <a:r>
              <a:rPr lang="en-US" altLang="zh-CN" dirty="0" smtClean="0">
                <a:latin typeface="华文中宋" panose="02010600040101010101" pitchFamily="2" charset="-122"/>
              </a:rPr>
              <a:t>—</a:t>
            </a:r>
            <a:r>
              <a:rPr lang="en-US" altLang="zh-CN" dirty="0" smtClean="0"/>
              <a:t>R</a:t>
            </a:r>
            <a:r>
              <a:rPr lang="zh-CN" altLang="en-US" dirty="0" smtClean="0"/>
              <a:t>图的转换</a:t>
            </a:r>
          </a:p>
          <a:p>
            <a:pPr lvl="1" eaLnBrk="1" hangingPunct="1"/>
            <a:r>
              <a:rPr lang="zh-CN" altLang="en-US" dirty="0" smtClean="0"/>
              <a:t>将</a:t>
            </a:r>
            <a:r>
              <a:rPr lang="en-US" altLang="zh-CN" dirty="0" smtClean="0"/>
              <a:t>E-R</a:t>
            </a:r>
            <a:r>
              <a:rPr lang="zh-CN" altLang="en-US" dirty="0" smtClean="0"/>
              <a:t>图转换成相应的表</a:t>
            </a:r>
          </a:p>
          <a:p>
            <a:pPr lvl="2" eaLnBrk="1" hangingPunct="1"/>
            <a:r>
              <a:rPr lang="zh-CN" altLang="en-US" dirty="0" smtClean="0"/>
              <a:t>表是行和列的集合，实体被表示成表的形式。</a:t>
            </a:r>
          </a:p>
          <a:p>
            <a:pPr lvl="2" eaLnBrk="1" hangingPunct="1"/>
            <a:r>
              <a:rPr lang="zh-CN" altLang="en-US" dirty="0" smtClean="0"/>
              <a:t>用列标题表示实体的属性</a:t>
            </a:r>
          </a:p>
          <a:p>
            <a:pPr lvl="2" eaLnBrk="1" hangingPunct="1"/>
            <a:r>
              <a:rPr lang="zh-CN" altLang="en-US" dirty="0" smtClean="0"/>
              <a:t>用行表示每个实体的实际数据（属性值）</a:t>
            </a:r>
          </a:p>
          <a:p>
            <a:pPr eaLnBrk="1" hangingPunct="1"/>
            <a:r>
              <a:rPr lang="zh-CN" altLang="en-US" dirty="0" smtClean="0"/>
              <a:t>关于表和属性的命名规则</a:t>
            </a:r>
          </a:p>
          <a:p>
            <a:pPr lvl="1" eaLnBrk="1" hangingPunct="1"/>
            <a:r>
              <a:rPr lang="zh-CN" altLang="en-US" dirty="0" smtClean="0"/>
              <a:t>属性名和表名中不能包含空格</a:t>
            </a:r>
          </a:p>
          <a:p>
            <a:pPr lvl="1" eaLnBrk="1" hangingPunct="1"/>
            <a:r>
              <a:rPr lang="zh-CN" altLang="en-US" dirty="0" smtClean="0"/>
              <a:t>表名对实体的描述应该是有意义的。</a:t>
            </a:r>
          </a:p>
          <a:p>
            <a:pPr lvl="2" eaLnBrk="1" hangingPunct="1"/>
            <a:r>
              <a:rPr lang="zh-CN" altLang="en-US" dirty="0" smtClean="0"/>
              <a:t>如 </a:t>
            </a:r>
            <a:r>
              <a:rPr lang="en-US" altLang="zh-CN" dirty="0" smtClean="0"/>
              <a:t>student(</a:t>
            </a:r>
            <a:r>
              <a:rPr lang="en-US" altLang="zh-CN" dirty="0" err="1" smtClean="0"/>
              <a:t>cStuID,cStuName,nStuAge</a:t>
            </a:r>
            <a:r>
              <a:rPr lang="en-US" altLang="zh-CN" dirty="0" smtClean="0"/>
              <a:t>,……)</a:t>
            </a:r>
          </a:p>
          <a:p>
            <a:pPr lvl="1" eaLnBrk="1" hangingPunct="1"/>
            <a:r>
              <a:rPr lang="zh-CN" altLang="en-US" dirty="0" smtClean="0"/>
              <a:t>表名只能描述一个主题</a:t>
            </a:r>
          </a:p>
        </p:txBody>
      </p:sp>
    </p:spTree>
    <p:extLst>
      <p:ext uri="{BB962C8B-B14F-4D97-AF65-F5344CB8AC3E}">
        <p14:creationId xmlns:p14="http://schemas.microsoft.com/office/powerpoint/2010/main" val="37352374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8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8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87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87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72633" y="344191"/>
            <a:ext cx="6798734" cy="785470"/>
          </a:xfrm>
        </p:spPr>
        <p:txBody>
          <a:bodyPr/>
          <a:lstStyle/>
          <a:p>
            <a:pPr eaLnBrk="1" hangingPunct="1"/>
            <a:r>
              <a:rPr lang="zh-CN" altLang="en-US" dirty="0" smtClean="0"/>
              <a:t>举例</a:t>
            </a:r>
            <a:r>
              <a:rPr lang="en-US" altLang="zh-CN" dirty="0" smtClean="0"/>
              <a:t>1</a:t>
            </a:r>
          </a:p>
        </p:txBody>
      </p:sp>
      <p:sp>
        <p:nvSpPr>
          <p:cNvPr id="84995" name="Rectangle 3"/>
          <p:cNvSpPr>
            <a:spLocks noGrp="1" noChangeArrowheads="1"/>
          </p:cNvSpPr>
          <p:nvPr>
            <p:ph type="body" idx="1"/>
          </p:nvPr>
        </p:nvSpPr>
        <p:spPr>
          <a:xfrm>
            <a:off x="611559" y="1052513"/>
            <a:ext cx="8281615" cy="1008062"/>
          </a:xfrm>
        </p:spPr>
        <p:txBody>
          <a:bodyPr/>
          <a:lstStyle/>
          <a:p>
            <a:pPr eaLnBrk="1" hangingPunct="1">
              <a:lnSpc>
                <a:spcPct val="90000"/>
              </a:lnSpc>
            </a:pPr>
            <a:r>
              <a:rPr lang="zh-CN" altLang="en-US" dirty="0" smtClean="0"/>
              <a:t>一名厂长管理一个工厂，一个工厂由一位厂长管理</a:t>
            </a:r>
          </a:p>
        </p:txBody>
      </p:sp>
      <p:sp>
        <p:nvSpPr>
          <p:cNvPr id="289796" name="Oval 4"/>
          <p:cNvSpPr>
            <a:spLocks noChangeArrowheads="1"/>
          </p:cNvSpPr>
          <p:nvPr/>
        </p:nvSpPr>
        <p:spPr bwMode="blackWhite">
          <a:xfrm>
            <a:off x="15240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厂长号</a:t>
            </a:r>
          </a:p>
        </p:txBody>
      </p:sp>
      <p:sp>
        <p:nvSpPr>
          <p:cNvPr id="289797" name="Oval 5"/>
          <p:cNvSpPr>
            <a:spLocks noChangeArrowheads="1"/>
          </p:cNvSpPr>
          <p:nvPr/>
        </p:nvSpPr>
        <p:spPr bwMode="blackWhite">
          <a:xfrm>
            <a:off x="25908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姓名</a:t>
            </a:r>
          </a:p>
        </p:txBody>
      </p:sp>
      <p:sp>
        <p:nvSpPr>
          <p:cNvPr id="289798" name="Oval 6"/>
          <p:cNvSpPr>
            <a:spLocks noChangeArrowheads="1"/>
          </p:cNvSpPr>
          <p:nvPr/>
        </p:nvSpPr>
        <p:spPr bwMode="blackWhite">
          <a:xfrm>
            <a:off x="36576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年龄</a:t>
            </a:r>
          </a:p>
        </p:txBody>
      </p:sp>
      <p:sp>
        <p:nvSpPr>
          <p:cNvPr id="289799" name="Rectangle 7"/>
          <p:cNvSpPr>
            <a:spLocks noChangeArrowheads="1"/>
          </p:cNvSpPr>
          <p:nvPr/>
        </p:nvSpPr>
        <p:spPr bwMode="blackWhite">
          <a:xfrm>
            <a:off x="2590800" y="3052763"/>
            <a:ext cx="1066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厂长</a:t>
            </a:r>
          </a:p>
        </p:txBody>
      </p:sp>
      <p:sp>
        <p:nvSpPr>
          <p:cNvPr id="289800" name="Oval 8"/>
          <p:cNvSpPr>
            <a:spLocks noChangeArrowheads="1"/>
          </p:cNvSpPr>
          <p:nvPr/>
        </p:nvSpPr>
        <p:spPr bwMode="blackWhite">
          <a:xfrm>
            <a:off x="50292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厂号</a:t>
            </a:r>
          </a:p>
        </p:txBody>
      </p:sp>
      <p:sp>
        <p:nvSpPr>
          <p:cNvPr id="289801" name="Oval 9"/>
          <p:cNvSpPr>
            <a:spLocks noChangeArrowheads="1"/>
          </p:cNvSpPr>
          <p:nvPr/>
        </p:nvSpPr>
        <p:spPr bwMode="blackWhite">
          <a:xfrm>
            <a:off x="60960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厂名</a:t>
            </a:r>
          </a:p>
        </p:txBody>
      </p:sp>
      <p:sp>
        <p:nvSpPr>
          <p:cNvPr id="289802" name="Oval 10"/>
          <p:cNvSpPr>
            <a:spLocks noChangeArrowheads="1"/>
          </p:cNvSpPr>
          <p:nvPr/>
        </p:nvSpPr>
        <p:spPr bwMode="blackWhite">
          <a:xfrm>
            <a:off x="71628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地点</a:t>
            </a:r>
          </a:p>
        </p:txBody>
      </p:sp>
      <p:sp>
        <p:nvSpPr>
          <p:cNvPr id="289803" name="Rectangle 11"/>
          <p:cNvSpPr>
            <a:spLocks noChangeArrowheads="1"/>
          </p:cNvSpPr>
          <p:nvPr/>
        </p:nvSpPr>
        <p:spPr bwMode="blackWhite">
          <a:xfrm>
            <a:off x="6096000" y="3052763"/>
            <a:ext cx="1066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工厂</a:t>
            </a:r>
          </a:p>
        </p:txBody>
      </p:sp>
      <p:sp>
        <p:nvSpPr>
          <p:cNvPr id="289804" name="AutoShape 12"/>
          <p:cNvSpPr>
            <a:spLocks noChangeArrowheads="1"/>
          </p:cNvSpPr>
          <p:nvPr/>
        </p:nvSpPr>
        <p:spPr bwMode="blackWhite">
          <a:xfrm>
            <a:off x="4191000" y="2976563"/>
            <a:ext cx="1371600" cy="609600"/>
          </a:xfrm>
          <a:prstGeom prst="flowChartDecision">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管理</a:t>
            </a:r>
          </a:p>
        </p:txBody>
      </p:sp>
      <p:sp>
        <p:nvSpPr>
          <p:cNvPr id="85005" name="Line 13"/>
          <p:cNvSpPr>
            <a:spLocks noChangeShapeType="1"/>
          </p:cNvSpPr>
          <p:nvPr/>
        </p:nvSpPr>
        <p:spPr bwMode="blackWhite">
          <a:xfrm flipV="1">
            <a:off x="3124200" y="2671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blackWhite">
          <a:xfrm flipV="1">
            <a:off x="31242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Line 15"/>
          <p:cNvSpPr>
            <a:spLocks noChangeShapeType="1"/>
          </p:cNvSpPr>
          <p:nvPr/>
        </p:nvSpPr>
        <p:spPr bwMode="blackWhite">
          <a:xfrm flipH="1" flipV="1">
            <a:off x="20574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blackWhite">
          <a:xfrm flipV="1">
            <a:off x="6629400" y="2671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17"/>
          <p:cNvSpPr>
            <a:spLocks noChangeShapeType="1"/>
          </p:cNvSpPr>
          <p:nvPr/>
        </p:nvSpPr>
        <p:spPr bwMode="blackWhite">
          <a:xfrm flipV="1">
            <a:off x="6629400" y="2671763"/>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Line 18"/>
          <p:cNvSpPr>
            <a:spLocks noChangeShapeType="1"/>
          </p:cNvSpPr>
          <p:nvPr/>
        </p:nvSpPr>
        <p:spPr bwMode="blackWhite">
          <a:xfrm flipH="1" flipV="1">
            <a:off x="55626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1" name="Line 19"/>
          <p:cNvSpPr>
            <a:spLocks noChangeShapeType="1"/>
          </p:cNvSpPr>
          <p:nvPr/>
        </p:nvSpPr>
        <p:spPr bwMode="blackWhite">
          <a:xfrm>
            <a:off x="5562600" y="32813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2" name="Line 20"/>
          <p:cNvSpPr>
            <a:spLocks noChangeShapeType="1"/>
          </p:cNvSpPr>
          <p:nvPr/>
        </p:nvSpPr>
        <p:spPr bwMode="blackWhite">
          <a:xfrm flipH="1">
            <a:off x="3657600" y="32813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13" name="Text Box 21"/>
          <p:cNvSpPr txBox="1">
            <a:spLocks noChangeArrowheads="1"/>
          </p:cNvSpPr>
          <p:nvPr/>
        </p:nvSpPr>
        <p:spPr bwMode="blackWhite">
          <a:xfrm>
            <a:off x="3870325" y="2898775"/>
            <a:ext cx="354013" cy="4572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89814" name="Text Box 22"/>
          <p:cNvSpPr txBox="1">
            <a:spLocks noChangeArrowheads="1"/>
          </p:cNvSpPr>
          <p:nvPr/>
        </p:nvSpPr>
        <p:spPr bwMode="blackWhite">
          <a:xfrm>
            <a:off x="5638800" y="2925763"/>
            <a:ext cx="354013" cy="4572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89815" name="Text Box 23"/>
          <p:cNvSpPr txBox="1">
            <a:spLocks noChangeArrowheads="1"/>
          </p:cNvSpPr>
          <p:nvPr/>
        </p:nvSpPr>
        <p:spPr bwMode="blackWhite">
          <a:xfrm>
            <a:off x="2422525" y="4572000"/>
            <a:ext cx="5908675" cy="528638"/>
          </a:xfrm>
          <a:prstGeom prst="rect">
            <a:avLst/>
          </a:prstGeom>
          <a:solidFill>
            <a:srgbClr val="CCCCFF"/>
          </a:solidFill>
          <a:ln w="9525">
            <a:solidFill>
              <a:schemeClr val="tx1"/>
            </a:solidFill>
            <a:miter lim="800000"/>
            <a:headEnd/>
            <a:tailEnd/>
          </a:ln>
          <a:effectLst>
            <a:outerShdw dist="107763" dir="2700000" algn="ctr" rotWithShape="0">
              <a:schemeClr val="bg2"/>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厂长（</a:t>
            </a:r>
            <a:r>
              <a:rPr kumimoji="1" lang="zh-CN" altLang="en-US" sz="2800" b="1" u="sng">
                <a:solidFill>
                  <a:srgbClr val="FF33CC"/>
                </a:solidFill>
                <a:ea typeface="楷体_GB2312" pitchFamily="49" charset="-122"/>
              </a:rPr>
              <a:t>厂长号</a:t>
            </a:r>
            <a:r>
              <a:rPr kumimoji="1" lang="zh-CN" altLang="en-US" sz="2800" b="1">
                <a:ea typeface="楷体_GB2312" pitchFamily="49" charset="-122"/>
              </a:rPr>
              <a:t>，</a:t>
            </a:r>
            <a:r>
              <a:rPr kumimoji="1" lang="zh-CN" altLang="en-US" sz="2800" b="1" u="sng">
                <a:solidFill>
                  <a:srgbClr val="0000CC"/>
                </a:solidFill>
                <a:ea typeface="楷体_GB2312" pitchFamily="49" charset="-122"/>
              </a:rPr>
              <a:t>厂号</a:t>
            </a:r>
            <a:r>
              <a:rPr kumimoji="1" lang="zh-CN" altLang="en-US" sz="2800" b="1">
                <a:ea typeface="楷体_GB2312" pitchFamily="49" charset="-122"/>
              </a:rPr>
              <a:t>，姓名，年龄）</a:t>
            </a:r>
          </a:p>
        </p:txBody>
      </p:sp>
      <p:sp>
        <p:nvSpPr>
          <p:cNvPr id="289816" name="Text Box 24"/>
          <p:cNvSpPr txBox="1">
            <a:spLocks noChangeArrowheads="1"/>
          </p:cNvSpPr>
          <p:nvPr/>
        </p:nvSpPr>
        <p:spPr bwMode="blackWhite">
          <a:xfrm>
            <a:off x="2438400" y="5229225"/>
            <a:ext cx="5060950" cy="528638"/>
          </a:xfrm>
          <a:prstGeom prst="rect">
            <a:avLst/>
          </a:prstGeom>
          <a:solidFill>
            <a:srgbClr val="CCCCFF"/>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工厂（</a:t>
            </a:r>
            <a:r>
              <a:rPr kumimoji="1" lang="zh-CN" altLang="en-US" sz="2800" b="1" u="sng">
                <a:solidFill>
                  <a:srgbClr val="FF33CC"/>
                </a:solidFill>
                <a:ea typeface="楷体_GB2312" pitchFamily="49" charset="-122"/>
              </a:rPr>
              <a:t>厂号</a:t>
            </a:r>
            <a:r>
              <a:rPr kumimoji="1" lang="zh-CN" altLang="en-US" sz="2800" b="1">
                <a:ea typeface="楷体_GB2312" pitchFamily="49" charset="-122"/>
              </a:rPr>
              <a:t>，厂名，地点）</a:t>
            </a:r>
          </a:p>
        </p:txBody>
      </p:sp>
      <p:sp>
        <p:nvSpPr>
          <p:cNvPr id="85017" name="AutoShape 25"/>
          <p:cNvSpPr>
            <a:spLocks noChangeArrowheads="1"/>
          </p:cNvSpPr>
          <p:nvPr/>
        </p:nvSpPr>
        <p:spPr bwMode="blackWhite">
          <a:xfrm>
            <a:off x="4419600" y="3738563"/>
            <a:ext cx="990600" cy="757237"/>
          </a:xfrm>
          <a:prstGeom prst="downArrow">
            <a:avLst>
              <a:gd name="adj1" fmla="val 50000"/>
              <a:gd name="adj2" fmla="val 25000"/>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9818" name="AutoShape 26"/>
          <p:cNvSpPr>
            <a:spLocks noChangeArrowheads="1"/>
          </p:cNvSpPr>
          <p:nvPr/>
        </p:nvSpPr>
        <p:spPr bwMode="auto">
          <a:xfrm>
            <a:off x="762000" y="3886200"/>
            <a:ext cx="1752600" cy="457200"/>
          </a:xfrm>
          <a:prstGeom prst="wedgeRoundRectCallout">
            <a:avLst>
              <a:gd name="adj1" fmla="val 126630"/>
              <a:gd name="adj2" fmla="val 137847"/>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主关键字</a:t>
            </a:r>
          </a:p>
        </p:txBody>
      </p:sp>
      <p:sp>
        <p:nvSpPr>
          <p:cNvPr id="289819" name="AutoShape 27"/>
          <p:cNvSpPr>
            <a:spLocks noChangeArrowheads="1"/>
          </p:cNvSpPr>
          <p:nvPr/>
        </p:nvSpPr>
        <p:spPr bwMode="auto">
          <a:xfrm>
            <a:off x="6705600" y="3810000"/>
            <a:ext cx="1752600" cy="457200"/>
          </a:xfrm>
          <a:prstGeom prst="wedgeRoundRectCallout">
            <a:avLst>
              <a:gd name="adj1" fmla="val -120106"/>
              <a:gd name="adj2" fmla="val 156597"/>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外部关键字</a:t>
            </a:r>
          </a:p>
        </p:txBody>
      </p:sp>
      <p:sp>
        <p:nvSpPr>
          <p:cNvPr id="289820" name="Text Box 28"/>
          <p:cNvSpPr txBox="1">
            <a:spLocks noChangeArrowheads="1"/>
          </p:cNvSpPr>
          <p:nvPr/>
        </p:nvSpPr>
        <p:spPr bwMode="blackWhite">
          <a:xfrm>
            <a:off x="2484438" y="5949950"/>
            <a:ext cx="5867400" cy="528638"/>
          </a:xfrm>
          <a:prstGeom prst="rect">
            <a:avLst/>
          </a:prstGeom>
          <a:solidFill>
            <a:srgbClr val="CCFF99"/>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工厂（</a:t>
            </a:r>
            <a:r>
              <a:rPr kumimoji="1" lang="zh-CN" altLang="en-US" sz="2800" b="1" u="sng">
                <a:ea typeface="楷体_GB2312" pitchFamily="49" charset="-122"/>
              </a:rPr>
              <a:t>厂号</a:t>
            </a:r>
            <a:r>
              <a:rPr kumimoji="1" lang="zh-CN" altLang="en-US" sz="2800" b="1">
                <a:ea typeface="楷体_GB2312" pitchFamily="49" charset="-122"/>
              </a:rPr>
              <a:t>，厂名，地点，</a:t>
            </a:r>
            <a:r>
              <a:rPr kumimoji="1" lang="zh-CN" altLang="en-US" sz="2800" b="1" u="sng">
                <a:ea typeface="楷体_GB2312" pitchFamily="49" charset="-122"/>
              </a:rPr>
              <a:t>厂长号</a:t>
            </a:r>
            <a:r>
              <a:rPr kumimoji="1" lang="zh-CN" altLang="en-US" sz="2800" b="1">
                <a:ea typeface="楷体_GB2312" pitchFamily="49" charset="-122"/>
              </a:rPr>
              <a:t>）</a:t>
            </a:r>
          </a:p>
        </p:txBody>
      </p:sp>
      <p:sp>
        <p:nvSpPr>
          <p:cNvPr id="289821" name="Rectangle 29"/>
          <p:cNvSpPr>
            <a:spLocks noChangeArrowheads="1"/>
          </p:cNvSpPr>
          <p:nvPr/>
        </p:nvSpPr>
        <p:spPr bwMode="auto">
          <a:xfrm>
            <a:off x="323850" y="5876925"/>
            <a:ext cx="1800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3200" b="1">
                <a:ea typeface="华文中宋" panose="02010600040101010101" pitchFamily="2" charset="-122"/>
              </a:rPr>
              <a:t>或者</a:t>
            </a:r>
            <a:r>
              <a:rPr lang="en-US" altLang="zh-CN" sz="3200" b="1">
                <a:ea typeface="华文中宋" panose="02010600040101010101" pitchFamily="2" charset="-122"/>
              </a:rPr>
              <a:t>:</a:t>
            </a:r>
          </a:p>
        </p:txBody>
      </p:sp>
    </p:spTree>
    <p:extLst>
      <p:ext uri="{BB962C8B-B14F-4D97-AF65-F5344CB8AC3E}">
        <p14:creationId xmlns:p14="http://schemas.microsoft.com/office/powerpoint/2010/main" val="30303070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815"/>
                                        </p:tgtEl>
                                        <p:attrNameLst>
                                          <p:attrName>style.visibility</p:attrName>
                                        </p:attrNameLst>
                                      </p:cBhvr>
                                      <p:to>
                                        <p:strVal val="visible"/>
                                      </p:to>
                                    </p:set>
                                    <p:animEffect transition="in" filter="dissolve">
                                      <p:cBhvr>
                                        <p:cTn id="7" dur="500"/>
                                        <p:tgtEl>
                                          <p:spTgt spid="2898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816"/>
                                        </p:tgtEl>
                                        <p:attrNameLst>
                                          <p:attrName>style.visibility</p:attrName>
                                        </p:attrNameLst>
                                      </p:cBhvr>
                                      <p:to>
                                        <p:strVal val="visible"/>
                                      </p:to>
                                    </p:set>
                                    <p:animEffect transition="in" filter="dissolve">
                                      <p:cBhvr>
                                        <p:cTn id="10" dur="500"/>
                                        <p:tgtEl>
                                          <p:spTgt spid="2898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9818"/>
                                        </p:tgtEl>
                                        <p:attrNameLst>
                                          <p:attrName>style.visibility</p:attrName>
                                        </p:attrNameLst>
                                      </p:cBhvr>
                                      <p:to>
                                        <p:strVal val="visible"/>
                                      </p:to>
                                    </p:set>
                                    <p:animEffect transition="in" filter="dissolve">
                                      <p:cBhvr>
                                        <p:cTn id="15" dur="500"/>
                                        <p:tgtEl>
                                          <p:spTgt spid="2898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89819"/>
                                        </p:tgtEl>
                                        <p:attrNameLst>
                                          <p:attrName>style.visibility</p:attrName>
                                        </p:attrNameLst>
                                      </p:cBhvr>
                                      <p:to>
                                        <p:strVal val="visible"/>
                                      </p:to>
                                    </p:set>
                                    <p:animEffect transition="in" filter="dissolve">
                                      <p:cBhvr>
                                        <p:cTn id="20" dur="500"/>
                                        <p:tgtEl>
                                          <p:spTgt spid="2898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9820"/>
                                        </p:tgtEl>
                                        <p:attrNameLst>
                                          <p:attrName>style.visibility</p:attrName>
                                        </p:attrNameLst>
                                      </p:cBhvr>
                                      <p:to>
                                        <p:strVal val="visible"/>
                                      </p:to>
                                    </p:set>
                                    <p:animEffect transition="in" filter="dissolve">
                                      <p:cBhvr>
                                        <p:cTn id="25" dur="500"/>
                                        <p:tgtEl>
                                          <p:spTgt spid="28982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9821"/>
                                        </p:tgtEl>
                                        <p:attrNameLst>
                                          <p:attrName>style.visibility</p:attrName>
                                        </p:attrNameLst>
                                      </p:cBhvr>
                                      <p:to>
                                        <p:strVal val="visible"/>
                                      </p:to>
                                    </p:set>
                                    <p:animEffect transition="in" filter="dissolve">
                                      <p:cBhvr>
                                        <p:cTn id="28" dur="500"/>
                                        <p:tgtEl>
                                          <p:spTgt spid="28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5" grpId="0" animBg="1"/>
      <p:bldP spid="289816" grpId="0" animBg="1"/>
      <p:bldP spid="289818" grpId="0" animBg="1"/>
      <p:bldP spid="289819" grpId="0" animBg="1"/>
      <p:bldP spid="289820" grpId="0" animBg="1"/>
      <p:bldP spid="28982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19200" y="308318"/>
            <a:ext cx="6798734" cy="785470"/>
          </a:xfrm>
        </p:spPr>
        <p:txBody>
          <a:bodyPr/>
          <a:lstStyle/>
          <a:p>
            <a:pPr eaLnBrk="1" hangingPunct="1"/>
            <a:r>
              <a:rPr lang="zh-CN" altLang="en-US" dirty="0" smtClean="0"/>
              <a:t>举例</a:t>
            </a:r>
            <a:r>
              <a:rPr lang="en-US" altLang="zh-CN" dirty="0" smtClean="0"/>
              <a:t>2</a:t>
            </a:r>
          </a:p>
        </p:txBody>
      </p:sp>
      <p:sp>
        <p:nvSpPr>
          <p:cNvPr id="86019" name="Rectangle 3"/>
          <p:cNvSpPr>
            <a:spLocks noGrp="1" noChangeArrowheads="1"/>
          </p:cNvSpPr>
          <p:nvPr>
            <p:ph type="body" idx="1"/>
          </p:nvPr>
        </p:nvSpPr>
        <p:spPr>
          <a:xfrm>
            <a:off x="683568" y="1115219"/>
            <a:ext cx="8642350" cy="1084263"/>
          </a:xfrm>
        </p:spPr>
        <p:txBody>
          <a:bodyPr>
            <a:normAutofit/>
          </a:bodyPr>
          <a:lstStyle/>
          <a:p>
            <a:pPr eaLnBrk="1" hangingPunct="1"/>
            <a:r>
              <a:rPr lang="zh-CN" altLang="en-US" sz="2000" dirty="0" smtClean="0"/>
              <a:t>一个仓库可以存放多种产品，每种产品只能保存在一个仓库中</a:t>
            </a:r>
          </a:p>
        </p:txBody>
      </p:sp>
      <p:sp>
        <p:nvSpPr>
          <p:cNvPr id="290820" name="Oval 4"/>
          <p:cNvSpPr>
            <a:spLocks noChangeArrowheads="1"/>
          </p:cNvSpPr>
          <p:nvPr/>
        </p:nvSpPr>
        <p:spPr bwMode="blackWhite">
          <a:xfrm>
            <a:off x="12192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仓库号</a:t>
            </a:r>
          </a:p>
        </p:txBody>
      </p:sp>
      <p:sp>
        <p:nvSpPr>
          <p:cNvPr id="290821" name="Oval 5"/>
          <p:cNvSpPr>
            <a:spLocks noChangeArrowheads="1"/>
          </p:cNvSpPr>
          <p:nvPr/>
        </p:nvSpPr>
        <p:spPr bwMode="blackWhite">
          <a:xfrm>
            <a:off x="22860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地点</a:t>
            </a:r>
          </a:p>
        </p:txBody>
      </p:sp>
      <p:sp>
        <p:nvSpPr>
          <p:cNvPr id="290822" name="Oval 6"/>
          <p:cNvSpPr>
            <a:spLocks noChangeArrowheads="1"/>
          </p:cNvSpPr>
          <p:nvPr/>
        </p:nvSpPr>
        <p:spPr bwMode="blackWhite">
          <a:xfrm>
            <a:off x="33528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面积</a:t>
            </a:r>
          </a:p>
        </p:txBody>
      </p:sp>
      <p:sp>
        <p:nvSpPr>
          <p:cNvPr id="290823" name="Rectangle 7"/>
          <p:cNvSpPr>
            <a:spLocks noChangeArrowheads="1"/>
          </p:cNvSpPr>
          <p:nvPr/>
        </p:nvSpPr>
        <p:spPr bwMode="blackWhite">
          <a:xfrm>
            <a:off x="2286000" y="2986088"/>
            <a:ext cx="1066800" cy="457200"/>
          </a:xfrm>
          <a:prstGeom prst="rect">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仓库</a:t>
            </a:r>
          </a:p>
        </p:txBody>
      </p:sp>
      <p:sp>
        <p:nvSpPr>
          <p:cNvPr id="290824" name="Oval 8"/>
          <p:cNvSpPr>
            <a:spLocks noChangeArrowheads="1"/>
          </p:cNvSpPr>
          <p:nvPr/>
        </p:nvSpPr>
        <p:spPr bwMode="blackWhite">
          <a:xfrm>
            <a:off x="47244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货号</a:t>
            </a:r>
          </a:p>
        </p:txBody>
      </p:sp>
      <p:sp>
        <p:nvSpPr>
          <p:cNvPr id="290825" name="Oval 9"/>
          <p:cNvSpPr>
            <a:spLocks noChangeArrowheads="1"/>
          </p:cNvSpPr>
          <p:nvPr/>
        </p:nvSpPr>
        <p:spPr bwMode="blackWhite">
          <a:xfrm>
            <a:off x="57912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品名</a:t>
            </a:r>
          </a:p>
        </p:txBody>
      </p:sp>
      <p:sp>
        <p:nvSpPr>
          <p:cNvPr id="290826" name="Oval 10"/>
          <p:cNvSpPr>
            <a:spLocks noChangeArrowheads="1"/>
          </p:cNvSpPr>
          <p:nvPr/>
        </p:nvSpPr>
        <p:spPr bwMode="blackWhite">
          <a:xfrm>
            <a:off x="68580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价格</a:t>
            </a:r>
          </a:p>
        </p:txBody>
      </p:sp>
      <p:sp>
        <p:nvSpPr>
          <p:cNvPr id="290827" name="Rectangle 11"/>
          <p:cNvSpPr>
            <a:spLocks noChangeArrowheads="1"/>
          </p:cNvSpPr>
          <p:nvPr/>
        </p:nvSpPr>
        <p:spPr bwMode="blackWhite">
          <a:xfrm>
            <a:off x="5791200" y="2986088"/>
            <a:ext cx="1066800" cy="457200"/>
          </a:xfrm>
          <a:prstGeom prst="rect">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产品</a:t>
            </a:r>
          </a:p>
        </p:txBody>
      </p:sp>
      <p:sp>
        <p:nvSpPr>
          <p:cNvPr id="290828" name="AutoShape 12"/>
          <p:cNvSpPr>
            <a:spLocks noChangeArrowheads="1"/>
          </p:cNvSpPr>
          <p:nvPr/>
        </p:nvSpPr>
        <p:spPr bwMode="blackWhite">
          <a:xfrm>
            <a:off x="3886200" y="2909888"/>
            <a:ext cx="1371600" cy="609600"/>
          </a:xfrm>
          <a:prstGeom prst="flowChartDecision">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存放</a:t>
            </a:r>
          </a:p>
        </p:txBody>
      </p:sp>
      <p:sp>
        <p:nvSpPr>
          <p:cNvPr id="86029" name="Line 13"/>
          <p:cNvSpPr>
            <a:spLocks noChangeShapeType="1"/>
          </p:cNvSpPr>
          <p:nvPr/>
        </p:nvSpPr>
        <p:spPr bwMode="blackWhite">
          <a:xfrm flipV="1">
            <a:off x="2819400" y="2605088"/>
            <a:ext cx="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0" name="Line 14"/>
          <p:cNvSpPr>
            <a:spLocks noChangeShapeType="1"/>
          </p:cNvSpPr>
          <p:nvPr/>
        </p:nvSpPr>
        <p:spPr bwMode="blackWhite">
          <a:xfrm flipV="1">
            <a:off x="28194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1" name="Line 15"/>
          <p:cNvSpPr>
            <a:spLocks noChangeShapeType="1"/>
          </p:cNvSpPr>
          <p:nvPr/>
        </p:nvSpPr>
        <p:spPr bwMode="blackWhite">
          <a:xfrm flipH="1" flipV="1">
            <a:off x="17526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2" name="Line 16"/>
          <p:cNvSpPr>
            <a:spLocks noChangeShapeType="1"/>
          </p:cNvSpPr>
          <p:nvPr/>
        </p:nvSpPr>
        <p:spPr bwMode="blackWhite">
          <a:xfrm flipV="1">
            <a:off x="6324600" y="2605088"/>
            <a:ext cx="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3" name="Line 17"/>
          <p:cNvSpPr>
            <a:spLocks noChangeShapeType="1"/>
          </p:cNvSpPr>
          <p:nvPr/>
        </p:nvSpPr>
        <p:spPr bwMode="blackWhite">
          <a:xfrm flipV="1">
            <a:off x="6324600" y="2605088"/>
            <a:ext cx="9906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4" name="Line 18"/>
          <p:cNvSpPr>
            <a:spLocks noChangeShapeType="1"/>
          </p:cNvSpPr>
          <p:nvPr/>
        </p:nvSpPr>
        <p:spPr bwMode="blackWhite">
          <a:xfrm flipH="1" flipV="1">
            <a:off x="52578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5" name="Line 19"/>
          <p:cNvSpPr>
            <a:spLocks noChangeShapeType="1"/>
          </p:cNvSpPr>
          <p:nvPr/>
        </p:nvSpPr>
        <p:spPr bwMode="blackWhite">
          <a:xfrm>
            <a:off x="5257800" y="3214688"/>
            <a:ext cx="533400" cy="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6" name="Line 20"/>
          <p:cNvSpPr>
            <a:spLocks noChangeShapeType="1"/>
          </p:cNvSpPr>
          <p:nvPr/>
        </p:nvSpPr>
        <p:spPr bwMode="blackWhite">
          <a:xfrm flipH="1">
            <a:off x="3352800" y="3214688"/>
            <a:ext cx="533400" cy="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0837" name="Text Box 21"/>
          <p:cNvSpPr txBox="1">
            <a:spLocks noChangeArrowheads="1"/>
          </p:cNvSpPr>
          <p:nvPr/>
        </p:nvSpPr>
        <p:spPr bwMode="blackWhite">
          <a:xfrm>
            <a:off x="3565525" y="2859088"/>
            <a:ext cx="354013" cy="457200"/>
          </a:xfrm>
          <a:prstGeom prst="rect">
            <a:avLst/>
          </a:prstGeom>
          <a:noFill/>
          <a:ln>
            <a:noFill/>
          </a:ln>
          <a:effectLst>
            <a:outerShdw dist="40161" dir="4293903" algn="ctr" rotWithShape="0">
              <a:schemeClr val="bg2"/>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90838" name="Text Box 22"/>
          <p:cNvSpPr txBox="1">
            <a:spLocks noChangeArrowheads="1"/>
          </p:cNvSpPr>
          <p:nvPr/>
        </p:nvSpPr>
        <p:spPr bwMode="blackWhite">
          <a:xfrm>
            <a:off x="5334000" y="2859088"/>
            <a:ext cx="369888" cy="457200"/>
          </a:xfrm>
          <a:prstGeom prst="rect">
            <a:avLst/>
          </a:prstGeom>
          <a:noFill/>
          <a:ln>
            <a:noFill/>
          </a:ln>
          <a:effectLst>
            <a:outerShdw dist="40161" dir="4293903" algn="ctr" rotWithShape="0">
              <a:schemeClr val="bg2"/>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n</a:t>
            </a:r>
          </a:p>
        </p:txBody>
      </p:sp>
      <p:sp>
        <p:nvSpPr>
          <p:cNvPr id="86039" name="AutoShape 23"/>
          <p:cNvSpPr>
            <a:spLocks noChangeArrowheads="1"/>
          </p:cNvSpPr>
          <p:nvPr/>
        </p:nvSpPr>
        <p:spPr bwMode="blackWhite">
          <a:xfrm>
            <a:off x="4114800" y="3671888"/>
            <a:ext cx="990600" cy="1143000"/>
          </a:xfrm>
          <a:prstGeom prst="downArrow">
            <a:avLst>
              <a:gd name="adj1" fmla="val 50000"/>
              <a:gd name="adj2" fmla="val 28846"/>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0840" name="Text Box 24"/>
          <p:cNvSpPr txBox="1">
            <a:spLocks noChangeArrowheads="1"/>
          </p:cNvSpPr>
          <p:nvPr/>
        </p:nvSpPr>
        <p:spPr bwMode="blackWhite">
          <a:xfrm>
            <a:off x="1828800" y="5119688"/>
            <a:ext cx="609600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仓库（</a:t>
            </a:r>
            <a:r>
              <a:rPr kumimoji="1" lang="zh-CN" altLang="en-US" sz="2800" b="1" u="sng">
                <a:solidFill>
                  <a:srgbClr val="FF33CC"/>
                </a:solidFill>
                <a:ea typeface="楷体_GB2312" pitchFamily="49" charset="-122"/>
              </a:rPr>
              <a:t>仓库号</a:t>
            </a:r>
            <a:r>
              <a:rPr kumimoji="1" lang="zh-CN" altLang="en-US" sz="2800" b="1">
                <a:ea typeface="楷体_GB2312" pitchFamily="49" charset="-122"/>
              </a:rPr>
              <a:t>，地点，面积）</a:t>
            </a:r>
          </a:p>
        </p:txBody>
      </p:sp>
      <p:sp>
        <p:nvSpPr>
          <p:cNvPr id="290841" name="Text Box 25"/>
          <p:cNvSpPr txBox="1">
            <a:spLocks noChangeArrowheads="1"/>
          </p:cNvSpPr>
          <p:nvPr/>
        </p:nvSpPr>
        <p:spPr bwMode="blackWhite">
          <a:xfrm>
            <a:off x="1828800" y="6034088"/>
            <a:ext cx="670560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产品（</a:t>
            </a:r>
            <a:r>
              <a:rPr kumimoji="1" lang="zh-CN" altLang="en-US" sz="2800" b="1" u="sng">
                <a:solidFill>
                  <a:srgbClr val="FF33CC"/>
                </a:solidFill>
                <a:ea typeface="楷体_GB2312" pitchFamily="49" charset="-122"/>
              </a:rPr>
              <a:t>货号</a:t>
            </a:r>
            <a:r>
              <a:rPr kumimoji="1" lang="zh-CN" altLang="en-US" sz="2800" b="1">
                <a:ea typeface="楷体_GB2312" pitchFamily="49" charset="-122"/>
              </a:rPr>
              <a:t>，品名，价格，</a:t>
            </a:r>
            <a:r>
              <a:rPr kumimoji="1" lang="zh-CN" altLang="en-US" sz="2800" b="1" u="sng">
                <a:solidFill>
                  <a:srgbClr val="0000CC"/>
                </a:solidFill>
                <a:ea typeface="楷体_GB2312" pitchFamily="49" charset="-122"/>
              </a:rPr>
              <a:t>仓库号</a:t>
            </a:r>
            <a:r>
              <a:rPr kumimoji="1" lang="zh-CN" altLang="en-US" sz="2800" b="1">
                <a:ea typeface="楷体_GB2312" pitchFamily="49" charset="-122"/>
              </a:rPr>
              <a:t>，数量）</a:t>
            </a:r>
          </a:p>
        </p:txBody>
      </p:sp>
      <p:sp>
        <p:nvSpPr>
          <p:cNvPr id="290842" name="Oval 26"/>
          <p:cNvSpPr>
            <a:spLocks noChangeArrowheads="1"/>
          </p:cNvSpPr>
          <p:nvPr/>
        </p:nvSpPr>
        <p:spPr bwMode="blackWhite">
          <a:xfrm>
            <a:off x="7956550" y="1989138"/>
            <a:ext cx="990600" cy="6858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数量</a:t>
            </a:r>
          </a:p>
        </p:txBody>
      </p:sp>
      <p:sp>
        <p:nvSpPr>
          <p:cNvPr id="86043" name="Line 27"/>
          <p:cNvSpPr>
            <a:spLocks noChangeShapeType="1"/>
          </p:cNvSpPr>
          <p:nvPr/>
        </p:nvSpPr>
        <p:spPr bwMode="blackWhite">
          <a:xfrm flipH="1">
            <a:off x="6373813" y="2636838"/>
            <a:ext cx="1798637" cy="319087"/>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0844" name="AutoShape 28"/>
          <p:cNvSpPr>
            <a:spLocks noChangeArrowheads="1"/>
          </p:cNvSpPr>
          <p:nvPr/>
        </p:nvSpPr>
        <p:spPr bwMode="auto">
          <a:xfrm>
            <a:off x="228600" y="4038600"/>
            <a:ext cx="2209800" cy="685800"/>
          </a:xfrm>
          <a:prstGeom prst="wedgeRoundRectCallout">
            <a:avLst>
              <a:gd name="adj1" fmla="val 97699"/>
              <a:gd name="adj2" fmla="val 137269"/>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仓库号</a:t>
            </a:r>
          </a:p>
          <a:p>
            <a:pPr algn="ctr" eaLnBrk="1" hangingPunct="1"/>
            <a:r>
              <a:rPr lang="zh-CN" altLang="en-US" sz="2000" b="1">
                <a:ea typeface="楷体_GB2312" pitchFamily="49" charset="-122"/>
              </a:rPr>
              <a:t>为主关键字</a:t>
            </a:r>
          </a:p>
        </p:txBody>
      </p:sp>
      <p:sp>
        <p:nvSpPr>
          <p:cNvPr id="290845" name="AutoShape 29"/>
          <p:cNvSpPr>
            <a:spLocks noChangeArrowheads="1"/>
          </p:cNvSpPr>
          <p:nvPr/>
        </p:nvSpPr>
        <p:spPr bwMode="auto">
          <a:xfrm>
            <a:off x="6877050" y="4149725"/>
            <a:ext cx="2051050" cy="808038"/>
          </a:xfrm>
          <a:prstGeom prst="wedgeRoundRectCallout">
            <a:avLst>
              <a:gd name="adj1" fmla="val -51782"/>
              <a:gd name="adj2" fmla="val 197741"/>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多的一端设置</a:t>
            </a:r>
          </a:p>
          <a:p>
            <a:pPr algn="ctr" eaLnBrk="1" hangingPunct="1"/>
            <a:r>
              <a:rPr lang="zh-CN" altLang="en-US" sz="2000" b="1">
                <a:ea typeface="楷体_GB2312" pitchFamily="49" charset="-122"/>
              </a:rPr>
              <a:t>外部关键字</a:t>
            </a:r>
          </a:p>
        </p:txBody>
      </p:sp>
    </p:spTree>
    <p:extLst>
      <p:ext uri="{BB962C8B-B14F-4D97-AF65-F5344CB8AC3E}">
        <p14:creationId xmlns:p14="http://schemas.microsoft.com/office/powerpoint/2010/main" val="4255341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40"/>
                                        </p:tgtEl>
                                        <p:attrNameLst>
                                          <p:attrName>style.visibility</p:attrName>
                                        </p:attrNameLst>
                                      </p:cBhvr>
                                      <p:to>
                                        <p:strVal val="visible"/>
                                      </p:to>
                                    </p:set>
                                    <p:animEffect transition="in" filter="dissolve">
                                      <p:cBhvr>
                                        <p:cTn id="7" dur="500"/>
                                        <p:tgtEl>
                                          <p:spTgt spid="2908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0841"/>
                                        </p:tgtEl>
                                        <p:attrNameLst>
                                          <p:attrName>style.visibility</p:attrName>
                                        </p:attrNameLst>
                                      </p:cBhvr>
                                      <p:to>
                                        <p:strVal val="visible"/>
                                      </p:to>
                                    </p:set>
                                    <p:animEffect transition="in" filter="dissolve">
                                      <p:cBhvr>
                                        <p:cTn id="10" dur="500"/>
                                        <p:tgtEl>
                                          <p:spTgt spid="2908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90844"/>
                                        </p:tgtEl>
                                        <p:attrNameLst>
                                          <p:attrName>style.visibility</p:attrName>
                                        </p:attrNameLst>
                                      </p:cBhvr>
                                      <p:to>
                                        <p:strVal val="visible"/>
                                      </p:to>
                                    </p:set>
                                    <p:anim calcmode="lin" valueType="num">
                                      <p:cBhvr>
                                        <p:cTn id="15" dur="1000" fill="hold"/>
                                        <p:tgtEl>
                                          <p:spTgt spid="290844"/>
                                        </p:tgtEl>
                                        <p:attrNameLst>
                                          <p:attrName>ppt_w</p:attrName>
                                        </p:attrNameLst>
                                      </p:cBhvr>
                                      <p:tavLst>
                                        <p:tav tm="0">
                                          <p:val>
                                            <p:strVal val="#ppt_w*0.70"/>
                                          </p:val>
                                        </p:tav>
                                        <p:tav tm="100000">
                                          <p:val>
                                            <p:strVal val="#ppt_w"/>
                                          </p:val>
                                        </p:tav>
                                      </p:tavLst>
                                    </p:anim>
                                    <p:anim calcmode="lin" valueType="num">
                                      <p:cBhvr>
                                        <p:cTn id="16" dur="1000" fill="hold"/>
                                        <p:tgtEl>
                                          <p:spTgt spid="290844"/>
                                        </p:tgtEl>
                                        <p:attrNameLst>
                                          <p:attrName>ppt_h</p:attrName>
                                        </p:attrNameLst>
                                      </p:cBhvr>
                                      <p:tavLst>
                                        <p:tav tm="0">
                                          <p:val>
                                            <p:strVal val="#ppt_h"/>
                                          </p:val>
                                        </p:tav>
                                        <p:tav tm="100000">
                                          <p:val>
                                            <p:strVal val="#ppt_h"/>
                                          </p:val>
                                        </p:tav>
                                      </p:tavLst>
                                    </p:anim>
                                    <p:animEffect transition="in" filter="fade">
                                      <p:cBhvr>
                                        <p:cTn id="17" dur="1000"/>
                                        <p:tgtEl>
                                          <p:spTgt spid="290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845"/>
                                        </p:tgtEl>
                                        <p:attrNameLst>
                                          <p:attrName>style.visibility</p:attrName>
                                        </p:attrNameLst>
                                      </p:cBhvr>
                                      <p:to>
                                        <p:strVal val="visible"/>
                                      </p:to>
                                    </p:set>
                                    <p:animEffect transition="in" filter="dissolve">
                                      <p:cBhvr>
                                        <p:cTn id="22" dur="500"/>
                                        <p:tgtEl>
                                          <p:spTgt spid="29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0" grpId="0" animBg="1"/>
      <p:bldP spid="290841" grpId="0" animBg="1"/>
      <p:bldP spid="290844" grpId="0" animBg="1"/>
      <p:bldP spid="29084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89418" y="310239"/>
            <a:ext cx="6798734" cy="785470"/>
          </a:xfrm>
        </p:spPr>
        <p:txBody>
          <a:bodyPr/>
          <a:lstStyle/>
          <a:p>
            <a:pPr eaLnBrk="1" hangingPunct="1"/>
            <a:r>
              <a:rPr lang="zh-CN" altLang="en-US" smtClean="0"/>
              <a:t>举例</a:t>
            </a:r>
            <a:r>
              <a:rPr lang="en-US" altLang="zh-CN" dirty="0" smtClean="0"/>
              <a:t>3</a:t>
            </a:r>
          </a:p>
        </p:txBody>
      </p:sp>
      <p:sp>
        <p:nvSpPr>
          <p:cNvPr id="87043" name="Rectangle 3"/>
          <p:cNvSpPr>
            <a:spLocks noGrp="1" noChangeArrowheads="1"/>
          </p:cNvSpPr>
          <p:nvPr>
            <p:ph type="body" idx="1"/>
          </p:nvPr>
        </p:nvSpPr>
        <p:spPr>
          <a:xfrm>
            <a:off x="250825" y="908050"/>
            <a:ext cx="8642350" cy="1157288"/>
          </a:xfrm>
        </p:spPr>
        <p:txBody>
          <a:bodyPr>
            <a:normAutofit/>
          </a:bodyPr>
          <a:lstStyle/>
          <a:p>
            <a:pPr eaLnBrk="1" hangingPunct="1"/>
            <a:r>
              <a:rPr lang="zh-CN" altLang="en-US" sz="2400" dirty="0" smtClean="0"/>
              <a:t>一名学生可以选修多门课程，每门课程有多个学生选修</a:t>
            </a:r>
            <a:r>
              <a:rPr lang="zh-CN" altLang="en-US" sz="2400" dirty="0" smtClean="0">
                <a:latin typeface="楷体_GB2312" pitchFamily="49" charset="-122"/>
                <a:ea typeface="楷体_GB2312" pitchFamily="49" charset="-122"/>
              </a:rPr>
              <a:t>（多对多的关系分解为两个</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对多关系）</a:t>
            </a:r>
          </a:p>
        </p:txBody>
      </p:sp>
      <p:sp>
        <p:nvSpPr>
          <p:cNvPr id="87044" name="Oval 4"/>
          <p:cNvSpPr>
            <a:spLocks noChangeArrowheads="1"/>
          </p:cNvSpPr>
          <p:nvPr/>
        </p:nvSpPr>
        <p:spPr bwMode="blackWhite">
          <a:xfrm>
            <a:off x="14478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学号</a:t>
            </a:r>
          </a:p>
        </p:txBody>
      </p:sp>
      <p:sp>
        <p:nvSpPr>
          <p:cNvPr id="87045" name="Oval 5"/>
          <p:cNvSpPr>
            <a:spLocks noChangeArrowheads="1"/>
          </p:cNvSpPr>
          <p:nvPr/>
        </p:nvSpPr>
        <p:spPr bwMode="blackWhite">
          <a:xfrm>
            <a:off x="25146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姓名</a:t>
            </a:r>
          </a:p>
        </p:txBody>
      </p:sp>
      <p:sp>
        <p:nvSpPr>
          <p:cNvPr id="87046" name="Oval 6"/>
          <p:cNvSpPr>
            <a:spLocks noChangeArrowheads="1"/>
          </p:cNvSpPr>
          <p:nvPr/>
        </p:nvSpPr>
        <p:spPr bwMode="blackWhite">
          <a:xfrm>
            <a:off x="35814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年龄</a:t>
            </a:r>
          </a:p>
        </p:txBody>
      </p:sp>
      <p:sp>
        <p:nvSpPr>
          <p:cNvPr id="87047" name="Rectangle 7"/>
          <p:cNvSpPr>
            <a:spLocks noChangeArrowheads="1"/>
          </p:cNvSpPr>
          <p:nvPr/>
        </p:nvSpPr>
        <p:spPr bwMode="blackWhite">
          <a:xfrm>
            <a:off x="2514600" y="2967038"/>
            <a:ext cx="1066800" cy="457200"/>
          </a:xfrm>
          <a:prstGeom prst="rect">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学生</a:t>
            </a:r>
          </a:p>
        </p:txBody>
      </p:sp>
      <p:sp>
        <p:nvSpPr>
          <p:cNvPr id="87048" name="Oval 8"/>
          <p:cNvSpPr>
            <a:spLocks noChangeArrowheads="1"/>
          </p:cNvSpPr>
          <p:nvPr/>
        </p:nvSpPr>
        <p:spPr bwMode="blackWhite">
          <a:xfrm>
            <a:off x="49530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课程号</a:t>
            </a:r>
          </a:p>
        </p:txBody>
      </p:sp>
      <p:sp>
        <p:nvSpPr>
          <p:cNvPr id="87049" name="Oval 9"/>
          <p:cNvSpPr>
            <a:spLocks noChangeArrowheads="1"/>
          </p:cNvSpPr>
          <p:nvPr/>
        </p:nvSpPr>
        <p:spPr bwMode="blackWhite">
          <a:xfrm>
            <a:off x="60198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课程名</a:t>
            </a:r>
          </a:p>
        </p:txBody>
      </p:sp>
      <p:sp>
        <p:nvSpPr>
          <p:cNvPr id="87050" name="Oval 10"/>
          <p:cNvSpPr>
            <a:spLocks noChangeArrowheads="1"/>
          </p:cNvSpPr>
          <p:nvPr/>
        </p:nvSpPr>
        <p:spPr bwMode="blackWhite">
          <a:xfrm>
            <a:off x="70866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学时数</a:t>
            </a:r>
          </a:p>
        </p:txBody>
      </p:sp>
      <p:sp>
        <p:nvSpPr>
          <p:cNvPr id="87051" name="Rectangle 11"/>
          <p:cNvSpPr>
            <a:spLocks noChangeArrowheads="1"/>
          </p:cNvSpPr>
          <p:nvPr/>
        </p:nvSpPr>
        <p:spPr bwMode="blackWhite">
          <a:xfrm>
            <a:off x="6019800" y="2967038"/>
            <a:ext cx="1066800" cy="457200"/>
          </a:xfrm>
          <a:prstGeom prst="rect">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a:t>
            </a:r>
          </a:p>
        </p:txBody>
      </p:sp>
      <p:sp>
        <p:nvSpPr>
          <p:cNvPr id="87052" name="AutoShape 12"/>
          <p:cNvSpPr>
            <a:spLocks noChangeArrowheads="1"/>
          </p:cNvSpPr>
          <p:nvPr/>
        </p:nvSpPr>
        <p:spPr bwMode="blackWhite">
          <a:xfrm>
            <a:off x="4114800" y="2890838"/>
            <a:ext cx="1371600" cy="609600"/>
          </a:xfrm>
          <a:prstGeom prst="flowChartDecision">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学习</a:t>
            </a:r>
          </a:p>
        </p:txBody>
      </p:sp>
      <p:sp>
        <p:nvSpPr>
          <p:cNvPr id="87053" name="Line 13"/>
          <p:cNvSpPr>
            <a:spLocks noChangeShapeType="1"/>
          </p:cNvSpPr>
          <p:nvPr/>
        </p:nvSpPr>
        <p:spPr bwMode="blackWhite">
          <a:xfrm flipV="1">
            <a:off x="3048000" y="2586038"/>
            <a:ext cx="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4" name="Line 14"/>
          <p:cNvSpPr>
            <a:spLocks noChangeShapeType="1"/>
          </p:cNvSpPr>
          <p:nvPr/>
        </p:nvSpPr>
        <p:spPr bwMode="blackWhite">
          <a:xfrm flipV="1">
            <a:off x="30480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5" name="Line 15"/>
          <p:cNvSpPr>
            <a:spLocks noChangeShapeType="1"/>
          </p:cNvSpPr>
          <p:nvPr/>
        </p:nvSpPr>
        <p:spPr bwMode="blackWhite">
          <a:xfrm flipH="1" flipV="1">
            <a:off x="19812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6" name="Line 16"/>
          <p:cNvSpPr>
            <a:spLocks noChangeShapeType="1"/>
          </p:cNvSpPr>
          <p:nvPr/>
        </p:nvSpPr>
        <p:spPr bwMode="blackWhite">
          <a:xfrm flipV="1">
            <a:off x="6553200" y="2586038"/>
            <a:ext cx="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7" name="Line 17"/>
          <p:cNvSpPr>
            <a:spLocks noChangeShapeType="1"/>
          </p:cNvSpPr>
          <p:nvPr/>
        </p:nvSpPr>
        <p:spPr bwMode="blackWhite">
          <a:xfrm flipV="1">
            <a:off x="6553200" y="2586038"/>
            <a:ext cx="9906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8" name="Line 18"/>
          <p:cNvSpPr>
            <a:spLocks noChangeShapeType="1"/>
          </p:cNvSpPr>
          <p:nvPr/>
        </p:nvSpPr>
        <p:spPr bwMode="blackWhite">
          <a:xfrm flipH="1" flipV="1">
            <a:off x="54864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9" name="Line 19"/>
          <p:cNvSpPr>
            <a:spLocks noChangeShapeType="1"/>
          </p:cNvSpPr>
          <p:nvPr/>
        </p:nvSpPr>
        <p:spPr bwMode="blackWhite">
          <a:xfrm>
            <a:off x="5486400" y="3195638"/>
            <a:ext cx="533400" cy="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60" name="Line 20"/>
          <p:cNvSpPr>
            <a:spLocks noChangeShapeType="1"/>
          </p:cNvSpPr>
          <p:nvPr/>
        </p:nvSpPr>
        <p:spPr bwMode="blackWhite">
          <a:xfrm flipH="1">
            <a:off x="3581400" y="3195638"/>
            <a:ext cx="533400" cy="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61" name="Text Box 21"/>
          <p:cNvSpPr txBox="1">
            <a:spLocks noChangeArrowheads="1"/>
          </p:cNvSpPr>
          <p:nvPr/>
        </p:nvSpPr>
        <p:spPr bwMode="blackWhite">
          <a:xfrm>
            <a:off x="3794125" y="2813050"/>
            <a:ext cx="455613" cy="4572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ea typeface="楷体_GB2312" pitchFamily="49" charset="-122"/>
              </a:rPr>
              <a:t>m</a:t>
            </a:r>
          </a:p>
        </p:txBody>
      </p:sp>
      <p:sp>
        <p:nvSpPr>
          <p:cNvPr id="87062" name="Text Box 22"/>
          <p:cNvSpPr txBox="1">
            <a:spLocks noChangeArrowheads="1"/>
          </p:cNvSpPr>
          <p:nvPr/>
        </p:nvSpPr>
        <p:spPr bwMode="blackWhite">
          <a:xfrm>
            <a:off x="5562600" y="2813050"/>
            <a:ext cx="369888" cy="4572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ea typeface="楷体_GB2312" pitchFamily="49" charset="-122"/>
              </a:rPr>
              <a:t>n</a:t>
            </a:r>
          </a:p>
        </p:txBody>
      </p:sp>
      <p:sp>
        <p:nvSpPr>
          <p:cNvPr id="291863" name="Text Box 23"/>
          <p:cNvSpPr txBox="1">
            <a:spLocks noChangeArrowheads="1"/>
          </p:cNvSpPr>
          <p:nvPr/>
        </p:nvSpPr>
        <p:spPr bwMode="blackWhite">
          <a:xfrm>
            <a:off x="2346325" y="4835525"/>
            <a:ext cx="5045075" cy="5191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学生（</a:t>
            </a:r>
            <a:r>
              <a:rPr kumimoji="1" lang="zh-CN" altLang="en-US" sz="2800" b="1" u="sng">
                <a:solidFill>
                  <a:srgbClr val="FF33CC"/>
                </a:solidFill>
                <a:ea typeface="楷体_GB2312" pitchFamily="49" charset="-122"/>
              </a:rPr>
              <a:t>学号</a:t>
            </a:r>
            <a:r>
              <a:rPr kumimoji="1" lang="zh-CN" altLang="en-US" sz="2800" b="1">
                <a:ea typeface="楷体_GB2312" pitchFamily="49" charset="-122"/>
              </a:rPr>
              <a:t>，姓名，年龄）</a:t>
            </a:r>
          </a:p>
        </p:txBody>
      </p:sp>
      <p:sp>
        <p:nvSpPr>
          <p:cNvPr id="291864" name="Text Box 24"/>
          <p:cNvSpPr txBox="1">
            <a:spLocks noChangeArrowheads="1"/>
          </p:cNvSpPr>
          <p:nvPr/>
        </p:nvSpPr>
        <p:spPr bwMode="blackWhite">
          <a:xfrm>
            <a:off x="2330450" y="5500688"/>
            <a:ext cx="559435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课程（</a:t>
            </a:r>
            <a:r>
              <a:rPr kumimoji="1" lang="zh-CN" altLang="en-US" sz="2800" b="1" u="sng">
                <a:solidFill>
                  <a:srgbClr val="FF33CC"/>
                </a:solidFill>
                <a:ea typeface="楷体_GB2312" pitchFamily="49" charset="-122"/>
              </a:rPr>
              <a:t>课程代码</a:t>
            </a:r>
            <a:r>
              <a:rPr kumimoji="1" lang="zh-CN" altLang="en-US" sz="2800" b="1">
                <a:ea typeface="楷体_GB2312" pitchFamily="49" charset="-122"/>
              </a:rPr>
              <a:t>，课程名，学时数）</a:t>
            </a:r>
          </a:p>
        </p:txBody>
      </p:sp>
      <p:sp>
        <p:nvSpPr>
          <p:cNvPr id="87065" name="Oval 25"/>
          <p:cNvSpPr>
            <a:spLocks noChangeArrowheads="1"/>
          </p:cNvSpPr>
          <p:nvPr/>
        </p:nvSpPr>
        <p:spPr bwMode="blackWhite">
          <a:xfrm>
            <a:off x="2971800" y="3657600"/>
            <a:ext cx="990600" cy="6858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成绩</a:t>
            </a:r>
          </a:p>
        </p:txBody>
      </p:sp>
      <p:sp>
        <p:nvSpPr>
          <p:cNvPr id="87066" name="Line 26"/>
          <p:cNvSpPr>
            <a:spLocks noChangeShapeType="1"/>
          </p:cNvSpPr>
          <p:nvPr/>
        </p:nvSpPr>
        <p:spPr bwMode="blackWhite">
          <a:xfrm flipH="1">
            <a:off x="3810000" y="3357563"/>
            <a:ext cx="762000" cy="376237"/>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1867" name="Text Box 27"/>
          <p:cNvSpPr txBox="1">
            <a:spLocks noChangeArrowheads="1"/>
          </p:cNvSpPr>
          <p:nvPr/>
        </p:nvSpPr>
        <p:spPr bwMode="blackWhite">
          <a:xfrm>
            <a:off x="2362200" y="6186488"/>
            <a:ext cx="506095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学习（</a:t>
            </a:r>
            <a:r>
              <a:rPr kumimoji="1" lang="zh-CN" altLang="en-US" sz="2800" b="1" u="sng">
                <a:solidFill>
                  <a:srgbClr val="FF33CC"/>
                </a:solidFill>
                <a:ea typeface="楷体_GB2312" pitchFamily="49" charset="-122"/>
              </a:rPr>
              <a:t>学号，课程代码</a:t>
            </a:r>
            <a:r>
              <a:rPr kumimoji="1" lang="zh-CN" altLang="en-US" sz="2800" b="1">
                <a:ea typeface="楷体_GB2312" pitchFamily="49" charset="-122"/>
              </a:rPr>
              <a:t>，成绩）</a:t>
            </a:r>
          </a:p>
        </p:txBody>
      </p:sp>
      <p:sp>
        <p:nvSpPr>
          <p:cNvPr id="87068" name="AutoShape 28"/>
          <p:cNvSpPr>
            <a:spLocks noChangeArrowheads="1"/>
          </p:cNvSpPr>
          <p:nvPr/>
        </p:nvSpPr>
        <p:spPr bwMode="blackWhite">
          <a:xfrm>
            <a:off x="4343400" y="3581400"/>
            <a:ext cx="990600" cy="1143000"/>
          </a:xfrm>
          <a:prstGeom prst="downArrow">
            <a:avLst>
              <a:gd name="adj1" fmla="val 50000"/>
              <a:gd name="adj2" fmla="val 28846"/>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1869" name="AutoShape 29"/>
          <p:cNvSpPr>
            <a:spLocks noChangeArrowheads="1"/>
          </p:cNvSpPr>
          <p:nvPr/>
        </p:nvSpPr>
        <p:spPr bwMode="auto">
          <a:xfrm>
            <a:off x="228600" y="4038600"/>
            <a:ext cx="2209800" cy="609600"/>
          </a:xfrm>
          <a:prstGeom prst="wedgeRoundRectCallout">
            <a:avLst>
              <a:gd name="adj1" fmla="val 100935"/>
              <a:gd name="adj2" fmla="val 96616"/>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学号为主关键字</a:t>
            </a:r>
          </a:p>
        </p:txBody>
      </p:sp>
      <p:sp>
        <p:nvSpPr>
          <p:cNvPr id="291870" name="AutoShape 30"/>
          <p:cNvSpPr>
            <a:spLocks noChangeArrowheads="1"/>
          </p:cNvSpPr>
          <p:nvPr/>
        </p:nvSpPr>
        <p:spPr bwMode="auto">
          <a:xfrm>
            <a:off x="228600" y="4724400"/>
            <a:ext cx="1981200" cy="685800"/>
          </a:xfrm>
          <a:prstGeom prst="wedgeRoundRectCallout">
            <a:avLst>
              <a:gd name="adj1" fmla="val 121796"/>
              <a:gd name="adj2" fmla="val 88426"/>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课程代码</a:t>
            </a:r>
          </a:p>
          <a:p>
            <a:pPr algn="ctr" eaLnBrk="1" hangingPunct="1"/>
            <a:r>
              <a:rPr lang="zh-CN" altLang="en-US" sz="2000" b="1">
                <a:ea typeface="楷体_GB2312" pitchFamily="49" charset="-122"/>
              </a:rPr>
              <a:t>为主关键字</a:t>
            </a:r>
          </a:p>
        </p:txBody>
      </p:sp>
      <p:sp>
        <p:nvSpPr>
          <p:cNvPr id="291871" name="AutoShape 31"/>
          <p:cNvSpPr>
            <a:spLocks noChangeArrowheads="1"/>
          </p:cNvSpPr>
          <p:nvPr/>
        </p:nvSpPr>
        <p:spPr bwMode="auto">
          <a:xfrm>
            <a:off x="76200" y="5715000"/>
            <a:ext cx="2209800" cy="685800"/>
          </a:xfrm>
          <a:prstGeom prst="wedgeRoundRectCallout">
            <a:avLst>
              <a:gd name="adj1" fmla="val 116306"/>
              <a:gd name="adj2" fmla="val 50231"/>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学号</a:t>
            </a:r>
            <a:r>
              <a:rPr lang="en-US" altLang="zh-CN" sz="2000" b="1">
                <a:ea typeface="楷体_GB2312" pitchFamily="49" charset="-122"/>
              </a:rPr>
              <a:t>+</a:t>
            </a:r>
            <a:r>
              <a:rPr lang="zh-CN" altLang="en-US" sz="2000" b="1">
                <a:ea typeface="楷体_GB2312" pitchFamily="49" charset="-122"/>
              </a:rPr>
              <a:t>课程代码</a:t>
            </a:r>
          </a:p>
          <a:p>
            <a:pPr algn="ctr" eaLnBrk="1" hangingPunct="1"/>
            <a:r>
              <a:rPr lang="zh-CN" altLang="en-US" sz="2000" b="1">
                <a:ea typeface="楷体_GB2312" pitchFamily="49" charset="-122"/>
              </a:rPr>
              <a:t>为复合关键字</a:t>
            </a:r>
          </a:p>
        </p:txBody>
      </p:sp>
    </p:spTree>
    <p:extLst>
      <p:ext uri="{BB962C8B-B14F-4D97-AF65-F5344CB8AC3E}">
        <p14:creationId xmlns:p14="http://schemas.microsoft.com/office/powerpoint/2010/main" val="36702962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63"/>
                                        </p:tgtEl>
                                        <p:attrNameLst>
                                          <p:attrName>style.visibility</p:attrName>
                                        </p:attrNameLst>
                                      </p:cBhvr>
                                      <p:to>
                                        <p:strVal val="visible"/>
                                      </p:to>
                                    </p:set>
                                    <p:animEffect transition="in" filter="dissolve">
                                      <p:cBhvr>
                                        <p:cTn id="7" dur="500"/>
                                        <p:tgtEl>
                                          <p:spTgt spid="2918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1864"/>
                                        </p:tgtEl>
                                        <p:attrNameLst>
                                          <p:attrName>style.visibility</p:attrName>
                                        </p:attrNameLst>
                                      </p:cBhvr>
                                      <p:to>
                                        <p:strVal val="visible"/>
                                      </p:to>
                                    </p:set>
                                    <p:animEffect transition="in" filter="dissolve">
                                      <p:cBhvr>
                                        <p:cTn id="10" dur="500"/>
                                        <p:tgtEl>
                                          <p:spTgt spid="2918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1867"/>
                                        </p:tgtEl>
                                        <p:attrNameLst>
                                          <p:attrName>style.visibility</p:attrName>
                                        </p:attrNameLst>
                                      </p:cBhvr>
                                      <p:to>
                                        <p:strVal val="visible"/>
                                      </p:to>
                                    </p:set>
                                    <p:animEffect transition="in" filter="dissolve">
                                      <p:cBhvr>
                                        <p:cTn id="13" dur="500"/>
                                        <p:tgtEl>
                                          <p:spTgt spid="291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1869"/>
                                        </p:tgtEl>
                                        <p:attrNameLst>
                                          <p:attrName>style.visibility</p:attrName>
                                        </p:attrNameLst>
                                      </p:cBhvr>
                                      <p:to>
                                        <p:strVal val="visible"/>
                                      </p:to>
                                    </p:set>
                                    <p:animEffect transition="in" filter="dissolve">
                                      <p:cBhvr>
                                        <p:cTn id="18" dur="500"/>
                                        <p:tgtEl>
                                          <p:spTgt spid="2918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1870"/>
                                        </p:tgtEl>
                                        <p:attrNameLst>
                                          <p:attrName>style.visibility</p:attrName>
                                        </p:attrNameLst>
                                      </p:cBhvr>
                                      <p:to>
                                        <p:strVal val="visible"/>
                                      </p:to>
                                    </p:set>
                                    <p:animEffect transition="in" filter="dissolve">
                                      <p:cBhvr>
                                        <p:cTn id="23" dur="500"/>
                                        <p:tgtEl>
                                          <p:spTgt spid="2918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1871"/>
                                        </p:tgtEl>
                                        <p:attrNameLst>
                                          <p:attrName>style.visibility</p:attrName>
                                        </p:attrNameLst>
                                      </p:cBhvr>
                                      <p:to>
                                        <p:strVal val="visible"/>
                                      </p:to>
                                    </p:set>
                                    <p:animEffect transition="in" filter="dissolve">
                                      <p:cBhvr>
                                        <p:cTn id="28" dur="500"/>
                                        <p:tgtEl>
                                          <p:spTgt spid="29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3" grpId="0" animBg="1"/>
      <p:bldP spid="291864" grpId="0" animBg="1"/>
      <p:bldP spid="291867" grpId="0" animBg="1"/>
      <p:bldP spid="291869" grpId="0" animBg="1"/>
      <p:bldP spid="291870" grpId="0" animBg="1"/>
      <p:bldP spid="29187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mtClean="0"/>
              <a:t>11.5.2 </a:t>
            </a:r>
            <a:r>
              <a:rPr lang="zh-CN" altLang="en-US" smtClean="0"/>
              <a:t>关系数据库规范化</a:t>
            </a:r>
          </a:p>
        </p:txBody>
      </p:sp>
      <p:sp>
        <p:nvSpPr>
          <p:cNvPr id="292867" name="Rectangle 3"/>
          <p:cNvSpPr>
            <a:spLocks noGrp="1" noChangeArrowheads="1"/>
          </p:cNvSpPr>
          <p:nvPr>
            <p:ph type="body" idx="1"/>
          </p:nvPr>
        </p:nvSpPr>
        <p:spPr>
          <a:xfrm>
            <a:off x="1043608" y="1763667"/>
            <a:ext cx="6950878" cy="4545653"/>
          </a:xfrm>
        </p:spPr>
        <p:txBody>
          <a:bodyPr>
            <a:normAutofit/>
          </a:bodyPr>
          <a:lstStyle/>
          <a:p>
            <a:pPr eaLnBrk="1" hangingPunct="1"/>
            <a:r>
              <a:rPr lang="zh-CN" altLang="en-US" dirty="0" smtClean="0"/>
              <a:t>数据库设计规范化</a:t>
            </a:r>
          </a:p>
          <a:p>
            <a:pPr lvl="1" eaLnBrk="1" hangingPunct="1"/>
            <a:r>
              <a:rPr lang="zh-CN" altLang="en-US" dirty="0" smtClean="0"/>
              <a:t>必要性：解决在关系模式设计时，存在的数据存储异常现象：数据冗余、修改异常、插入异常、删除异常等。</a:t>
            </a:r>
          </a:p>
          <a:p>
            <a:pPr eaLnBrk="1" hangingPunct="1"/>
            <a:r>
              <a:rPr lang="zh-CN" altLang="en-US" dirty="0" smtClean="0"/>
              <a:t>规范化的理论首先由</a:t>
            </a:r>
            <a:r>
              <a:rPr lang="en-US" altLang="zh-CN" dirty="0" err="1" smtClean="0"/>
              <a:t>E.F.Codd</a:t>
            </a:r>
            <a:r>
              <a:rPr lang="zh-CN" altLang="en-US" dirty="0" smtClean="0"/>
              <a:t>于</a:t>
            </a:r>
            <a:r>
              <a:rPr lang="en-US" altLang="zh-CN" dirty="0" smtClean="0"/>
              <a:t>1971</a:t>
            </a:r>
            <a:r>
              <a:rPr lang="zh-CN" altLang="en-US" dirty="0" smtClean="0"/>
              <a:t>年提出的，根据关系模式满足的不同性质和规范化的程度，把关系模式分为：第一范式、第二范式、第三范式、</a:t>
            </a:r>
            <a:r>
              <a:rPr lang="en-US" altLang="zh-CN" dirty="0" smtClean="0"/>
              <a:t>BC</a:t>
            </a:r>
            <a:r>
              <a:rPr lang="zh-CN" altLang="en-US" dirty="0" smtClean="0"/>
              <a:t>范式</a:t>
            </a:r>
            <a:r>
              <a:rPr lang="en-US" altLang="zh-CN" dirty="0" smtClean="0"/>
              <a:t>/</a:t>
            </a:r>
            <a:r>
              <a:rPr lang="zh-CN" altLang="en-US" dirty="0" smtClean="0"/>
              <a:t>第四范式</a:t>
            </a:r>
          </a:p>
        </p:txBody>
      </p:sp>
    </p:spTree>
    <p:extLst>
      <p:ext uri="{BB962C8B-B14F-4D97-AF65-F5344CB8AC3E}">
        <p14:creationId xmlns:p14="http://schemas.microsoft.com/office/powerpoint/2010/main" val="10794618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9750" y="258526"/>
            <a:ext cx="8064500" cy="981075"/>
          </a:xfrm>
        </p:spPr>
        <p:txBody>
          <a:bodyPr/>
          <a:lstStyle/>
          <a:p>
            <a:pPr eaLnBrk="1" hangingPunct="1"/>
            <a:r>
              <a:rPr lang="zh-CN" altLang="en-US" dirty="0" smtClean="0"/>
              <a:t>第一范式</a:t>
            </a:r>
          </a:p>
        </p:txBody>
      </p:sp>
      <p:sp>
        <p:nvSpPr>
          <p:cNvPr id="89091" name="Rectangle 3"/>
          <p:cNvSpPr>
            <a:spLocks noGrp="1" noChangeArrowheads="1"/>
          </p:cNvSpPr>
          <p:nvPr>
            <p:ph type="body" sz="half" idx="1"/>
          </p:nvPr>
        </p:nvSpPr>
        <p:spPr>
          <a:xfrm>
            <a:off x="250825" y="1268413"/>
            <a:ext cx="8642350" cy="2016571"/>
          </a:xfrm>
        </p:spPr>
        <p:txBody>
          <a:bodyPr/>
          <a:lstStyle/>
          <a:p>
            <a:pPr eaLnBrk="1" hangingPunct="1">
              <a:lnSpc>
                <a:spcPct val="90000"/>
              </a:lnSpc>
            </a:pPr>
            <a:r>
              <a:rPr lang="zh-CN" altLang="en-US" dirty="0" smtClean="0"/>
              <a:t>第</a:t>
            </a:r>
            <a:r>
              <a:rPr lang="en-US" altLang="zh-CN" dirty="0" smtClean="0"/>
              <a:t>1</a:t>
            </a:r>
            <a:r>
              <a:rPr lang="zh-CN" altLang="en-US" dirty="0" smtClean="0"/>
              <a:t>范式（</a:t>
            </a:r>
            <a:r>
              <a:rPr lang="en-US" altLang="zh-CN" dirty="0" smtClean="0"/>
              <a:t>First  Normal  Form , </a:t>
            </a:r>
            <a:r>
              <a:rPr lang="zh-CN" altLang="en-US" dirty="0" smtClean="0"/>
              <a:t>即 </a:t>
            </a:r>
            <a:r>
              <a:rPr lang="en-US" altLang="zh-CN" dirty="0" smtClean="0"/>
              <a:t>1NF </a:t>
            </a:r>
            <a:r>
              <a:rPr lang="zh-CN" altLang="en-US" dirty="0" smtClean="0"/>
              <a:t>） ：一个关系的所有分量（属性）都必须是不可分的最小数据项。</a:t>
            </a:r>
          </a:p>
          <a:p>
            <a:pPr eaLnBrk="1" hangingPunct="1">
              <a:lnSpc>
                <a:spcPct val="90000"/>
              </a:lnSpc>
            </a:pPr>
            <a:r>
              <a:rPr lang="zh-CN" altLang="en-US" dirty="0" smtClean="0"/>
              <a:t>以下不符合</a:t>
            </a:r>
            <a:r>
              <a:rPr lang="en-US" altLang="zh-CN" dirty="0" smtClean="0"/>
              <a:t>1NF</a:t>
            </a:r>
            <a:r>
              <a:rPr lang="zh-CN" altLang="en-US" dirty="0" smtClean="0"/>
              <a:t>，如何改造？</a:t>
            </a:r>
          </a:p>
        </p:txBody>
      </p:sp>
      <p:graphicFrame>
        <p:nvGraphicFramePr>
          <p:cNvPr id="293892" name="Group 4"/>
          <p:cNvGraphicFramePr>
            <a:graphicFrameLocks noGrp="1"/>
          </p:cNvGraphicFramePr>
          <p:nvPr>
            <p:ph sz="quarter" idx="2"/>
          </p:nvPr>
        </p:nvGraphicFramePr>
        <p:xfrm>
          <a:off x="1331913" y="5084763"/>
          <a:ext cx="6840537" cy="1409700"/>
        </p:xfrm>
        <a:graphic>
          <a:graphicData uri="http://schemas.openxmlformats.org/drawingml/2006/table">
            <a:tbl>
              <a:tblPr/>
              <a:tblGrid>
                <a:gridCol w="922337">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493838">
                  <a:extLst>
                    <a:ext uri="{9D8B030D-6E8A-4147-A177-3AD203B41FA5}">
                      <a16:colId xmlns:a16="http://schemas.microsoft.com/office/drawing/2014/main" val="20002"/>
                    </a:ext>
                  </a:extLst>
                </a:gridCol>
                <a:gridCol w="3455987">
                  <a:extLst>
                    <a:ext uri="{9D8B030D-6E8A-4147-A177-3AD203B41FA5}">
                      <a16:colId xmlns:a16="http://schemas.microsoft.com/office/drawing/2014/main" val="20003"/>
                    </a:ext>
                  </a:extLst>
                </a:gridCol>
              </a:tblGrid>
              <a:tr h="495300">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学号</a:t>
                      </a:r>
                      <a:endParaRPr kumimoji="0" lang="zh-CN" altLang="en-US" sz="54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姓名</a:t>
                      </a:r>
                      <a:endParaRPr kumimoji="0" lang="zh-CN" altLang="en-US" sz="54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借书证号</a:t>
                      </a:r>
                      <a:endParaRPr kumimoji="0" lang="zh-CN" altLang="en-US" sz="54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所借书籍</a:t>
                      </a:r>
                      <a:endParaRPr kumimoji="0" lang="zh-CN" altLang="en-US" sz="5400" b="0" i="0" u="none" strike="noStrike" cap="none" normalizeH="0" baseline="0" smtClean="0">
                        <a:ln>
                          <a:noFill/>
                        </a:ln>
                        <a:solidFill>
                          <a:schemeClr val="tx1"/>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0201</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李好</a:t>
                      </a:r>
                      <a:endParaRPr kumimoji="0" lang="zh-CN" altLang="en-US"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JC002</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070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025</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0202</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张三</a:t>
                      </a:r>
                      <a:endParaRPr kumimoji="0" lang="zh-CN" altLang="en-US"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JC002</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601</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150</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579</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860</a:t>
                      </a:r>
                      <a:endParaRPr kumimoji="0" lang="en-US" altLang="zh-CN" sz="54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3914" name="Group 26"/>
          <p:cNvGraphicFramePr>
            <a:graphicFrameLocks noGrp="1"/>
          </p:cNvGraphicFramePr>
          <p:nvPr>
            <p:ph sz="quarter" idx="3"/>
          </p:nvPr>
        </p:nvGraphicFramePr>
        <p:xfrm>
          <a:off x="1403350" y="3371850"/>
          <a:ext cx="6553200" cy="1427163"/>
        </p:xfrm>
        <a:graphic>
          <a:graphicData uri="http://schemas.openxmlformats.org/drawingml/2006/table">
            <a:tbl>
              <a:tblPr/>
              <a:tblGrid>
                <a:gridCol w="1473200">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331913">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420812">
                  <a:extLst>
                    <a:ext uri="{9D8B030D-6E8A-4147-A177-3AD203B41FA5}">
                      <a16:colId xmlns:a16="http://schemas.microsoft.com/office/drawing/2014/main" val="20004"/>
                    </a:ext>
                  </a:extLst>
                </a:gridCol>
              </a:tblGrid>
              <a:tr h="512763">
                <a:tc rowSpan="2">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姓名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gridSpan="4">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地址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040000"/>
                          </a:solidFill>
                          <a:effectLst/>
                          <a:latin typeface="Arial" pitchFamily="34" charset="0"/>
                          <a:ea typeface="楷体_GB2312" pitchFamily="49" charset="-122"/>
                        </a:rPr>
                        <a:t>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040000"/>
                          </a:solidFill>
                          <a:effectLst/>
                          <a:latin typeface="Arial" pitchFamily="34" charset="0"/>
                          <a:ea typeface="楷体_GB2312" pitchFamily="49" charset="-122"/>
                        </a:rPr>
                        <a:t>市</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040000"/>
                          </a:solidFill>
                          <a:effectLst/>
                          <a:latin typeface="Arial" pitchFamily="34" charset="0"/>
                          <a:ea typeface="楷体_GB2312" pitchFamily="49" charset="-122"/>
                        </a:rPr>
                        <a:t>街道</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040000"/>
                          </a:solidFill>
                          <a:effectLst/>
                          <a:latin typeface="Arial" pitchFamily="34" charset="0"/>
                          <a:ea typeface="楷体_GB2312" pitchFamily="49" charset="-122"/>
                        </a:rPr>
                        <a:t>邮编</a:t>
                      </a:r>
                    </a:p>
                  </a:txBody>
                  <a:tcPr anchor="ctr" horzOverflow="overflow">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甲</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江苏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南京</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Arial" pitchFamily="34" charset="0"/>
                          <a:ea typeface="楷体_GB2312" pitchFamily="49" charset="-122"/>
                        </a:rPr>
                        <a:t>卫岗</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rPr>
                        <a:t>210095</a:t>
                      </a:r>
                    </a:p>
                  </a:txBody>
                  <a:tcPr anchor="ctr" horzOverflow="overflow">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7402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3914"/>
                                        </p:tgtEl>
                                        <p:attrNameLst>
                                          <p:attrName>style.visibility</p:attrName>
                                        </p:attrNameLst>
                                      </p:cBhvr>
                                      <p:to>
                                        <p:strVal val="visible"/>
                                      </p:to>
                                    </p:set>
                                    <p:animEffect transition="in" filter="dissolve">
                                      <p:cBhvr>
                                        <p:cTn id="7" dur="500"/>
                                        <p:tgtEl>
                                          <p:spTgt spid="293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3892"/>
                                        </p:tgtEl>
                                        <p:attrNameLst>
                                          <p:attrName>style.visibility</p:attrName>
                                        </p:attrNameLst>
                                      </p:cBhvr>
                                      <p:to>
                                        <p:strVal val="visible"/>
                                      </p:to>
                                    </p:set>
                                    <p:animEffect transition="in" filter="dissolve">
                                      <p:cBhvr>
                                        <p:cTn id="12" dur="500"/>
                                        <p:tgtEl>
                                          <p:spTgt spid="29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第二范式</a:t>
            </a:r>
          </a:p>
        </p:txBody>
      </p:sp>
      <p:sp>
        <p:nvSpPr>
          <p:cNvPr id="90115" name="Rectangle 3"/>
          <p:cNvSpPr>
            <a:spLocks noGrp="1" noChangeArrowheads="1"/>
          </p:cNvSpPr>
          <p:nvPr>
            <p:ph type="body" sz="half" idx="1"/>
          </p:nvPr>
        </p:nvSpPr>
        <p:spPr>
          <a:xfrm>
            <a:off x="250825" y="1268413"/>
            <a:ext cx="8642350" cy="2016125"/>
          </a:xfrm>
        </p:spPr>
        <p:txBody>
          <a:bodyPr/>
          <a:lstStyle/>
          <a:p>
            <a:pPr eaLnBrk="1" hangingPunct="1">
              <a:lnSpc>
                <a:spcPct val="90000"/>
              </a:lnSpc>
            </a:pPr>
            <a:r>
              <a:rPr lang="zh-CN" altLang="en-US" smtClean="0"/>
              <a:t>如果主键是由多个属性构成的复合关键字，并且不存在非主属性对主键的部分函数依赖，则这个关系是满足第二范式。</a:t>
            </a:r>
          </a:p>
          <a:p>
            <a:pPr eaLnBrk="1" hangingPunct="1">
              <a:lnSpc>
                <a:spcPct val="90000"/>
              </a:lnSpc>
            </a:pPr>
            <a:r>
              <a:rPr lang="zh-CN" altLang="en-US" smtClean="0"/>
              <a:t>下面不满足</a:t>
            </a:r>
            <a:r>
              <a:rPr lang="en-US" altLang="zh-CN" smtClean="0"/>
              <a:t>2NF</a:t>
            </a:r>
            <a:r>
              <a:rPr lang="zh-CN" altLang="en-US" smtClean="0"/>
              <a:t>，如何改造？</a:t>
            </a:r>
          </a:p>
        </p:txBody>
      </p:sp>
      <p:graphicFrame>
        <p:nvGraphicFramePr>
          <p:cNvPr id="294916" name="Group 4"/>
          <p:cNvGraphicFramePr>
            <a:graphicFrameLocks noGrp="1"/>
          </p:cNvGraphicFramePr>
          <p:nvPr>
            <p:ph sz="quarter" idx="2"/>
          </p:nvPr>
        </p:nvGraphicFramePr>
        <p:xfrm>
          <a:off x="250825" y="5084763"/>
          <a:ext cx="8713788" cy="1296988"/>
        </p:xfrm>
        <a:graphic>
          <a:graphicData uri="http://schemas.openxmlformats.org/drawingml/2006/table">
            <a:tbl>
              <a:tblPr/>
              <a:tblGrid>
                <a:gridCol w="931863">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gridCol w="1352550">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gridCol w="1223963">
                  <a:extLst>
                    <a:ext uri="{9D8B030D-6E8A-4147-A177-3AD203B41FA5}">
                      <a16:colId xmlns:a16="http://schemas.microsoft.com/office/drawing/2014/main" val="20006"/>
                    </a:ext>
                  </a:extLst>
                </a:gridCol>
              </a:tblGrid>
              <a:tr h="431800">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书号</a:t>
                      </a:r>
                      <a:endParaRPr kumimoji="0" lang="zh-CN" altLang="en-US" sz="48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借书证号</a:t>
                      </a:r>
                      <a:endParaRPr kumimoji="0" lang="zh-CN" altLang="en-US" sz="48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借书日期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姓名</a:t>
                      </a:r>
                      <a:endParaRPr kumimoji="0" lang="zh-CN" altLang="en-US" sz="4800" b="0"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书名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应还日期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还书日期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0201</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JC002</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2006-1-1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李好</a:t>
                      </a:r>
                      <a:endParaRPr kumimoji="0" lang="zh-CN" altLang="en-US"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C</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语言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2006-3-1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2006-2-4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0202</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JC003</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2006-9-3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张三</a:t>
                      </a:r>
                      <a:endParaRPr kumimoji="0" lang="zh-CN" altLang="en-US" sz="4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操作系统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2006-11-3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endParaRPr kumimoji="0" lang="zh-CN" altLang="zh-CN" sz="20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4950" name="Object 38"/>
          <p:cNvGraphicFramePr>
            <a:graphicFrameLocks noChangeAspect="1"/>
          </p:cNvGraphicFramePr>
          <p:nvPr>
            <p:ph sz="quarter" idx="3"/>
          </p:nvPr>
        </p:nvGraphicFramePr>
        <p:xfrm>
          <a:off x="1327150" y="3213100"/>
          <a:ext cx="6621463" cy="1960563"/>
        </p:xfrm>
        <a:graphic>
          <a:graphicData uri="http://schemas.openxmlformats.org/presentationml/2006/ole">
            <mc:AlternateContent xmlns:mc="http://schemas.openxmlformats.org/markup-compatibility/2006">
              <mc:Choice xmlns:v="urn:schemas-microsoft-com:vml" Requires="v">
                <p:oleObj spid="_x0000_s29700" name="文档" r:id="rId3" imgW="5416592" imgH="1603858" progId="Word.Document.8">
                  <p:embed/>
                </p:oleObj>
              </mc:Choice>
              <mc:Fallback>
                <p:oleObj name="文档" r:id="rId3" imgW="5416592" imgH="1603858" progId="Word.Document.8">
                  <p:embed/>
                  <p:pic>
                    <p:nvPicPr>
                      <p:cNvPr id="29495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3213100"/>
                        <a:ext cx="6621463" cy="1960563"/>
                      </a:xfrm>
                      <a:prstGeom prst="rect">
                        <a:avLst/>
                      </a:prstGeom>
                      <a:noFill/>
                      <a:ln>
                        <a:noFill/>
                      </a:ln>
                      <a:effectLst/>
                      <a:extLst>
                        <a:ext uri="{909E8E84-426E-40DD-AFC4-6F175D3DCCD1}">
                          <a14:hiddenFill xmlns:a14="http://schemas.microsoft.com/office/drawing/2010/main">
                            <a:solidFill>
                              <a:srgbClr val="CC9900">
                                <a:alpha val="50195"/>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1541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50"/>
                                        </p:tgtEl>
                                        <p:attrNameLst>
                                          <p:attrName>style.visibility</p:attrName>
                                        </p:attrNameLst>
                                      </p:cBhvr>
                                      <p:to>
                                        <p:strVal val="visible"/>
                                      </p:to>
                                    </p:set>
                                    <p:animEffect transition="in" filter="dissolve">
                                      <p:cBhvr>
                                        <p:cTn id="7" dur="500"/>
                                        <p:tgtEl>
                                          <p:spTgt spid="294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4916"/>
                                        </p:tgtEl>
                                        <p:attrNameLst>
                                          <p:attrName>style.visibility</p:attrName>
                                        </p:attrNameLst>
                                      </p:cBhvr>
                                      <p:to>
                                        <p:strVal val="visible"/>
                                      </p:to>
                                    </p:set>
                                    <p:animEffect transition="in" filter="dissolve">
                                      <p:cBhvr>
                                        <p:cTn id="1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742" y="215900"/>
            <a:ext cx="8064500" cy="981075"/>
          </a:xfrm>
        </p:spPr>
        <p:txBody>
          <a:bodyPr/>
          <a:lstStyle/>
          <a:p>
            <a:pPr eaLnBrk="1" hangingPunct="1"/>
            <a:r>
              <a:rPr lang="zh-CN" altLang="en-US" dirty="0" smtClean="0"/>
              <a:t>第三范式</a:t>
            </a:r>
          </a:p>
        </p:txBody>
      </p:sp>
      <p:sp>
        <p:nvSpPr>
          <p:cNvPr id="91139" name="Rectangle 3"/>
          <p:cNvSpPr>
            <a:spLocks noGrp="1" noChangeArrowheads="1"/>
          </p:cNvSpPr>
          <p:nvPr>
            <p:ph type="body" sz="half" idx="1"/>
          </p:nvPr>
        </p:nvSpPr>
        <p:spPr>
          <a:xfrm>
            <a:off x="395536" y="1196975"/>
            <a:ext cx="8208912" cy="2016125"/>
          </a:xfrm>
          <a:noFill/>
        </p:spPr>
        <p:txBody>
          <a:bodyPr lIns="0" rIns="0"/>
          <a:lstStyle/>
          <a:p>
            <a:pPr eaLnBrk="1" hangingPunct="1"/>
            <a:r>
              <a:rPr lang="zh-CN" altLang="en-US" dirty="0" smtClean="0"/>
              <a:t>如果符合第二范式的条件，并且所有非主属性都不传递依赖于主关键字，那么就是第三范式。</a:t>
            </a:r>
          </a:p>
          <a:p>
            <a:pPr eaLnBrk="1" hangingPunct="1"/>
            <a:r>
              <a:rPr lang="zh-CN" altLang="en-US" dirty="0" smtClean="0"/>
              <a:t>假如每本书有一个书号，分类码依赖于书号，而分类名又依赖于分类码，那么分类码传递依赖于书号</a:t>
            </a:r>
          </a:p>
        </p:txBody>
      </p:sp>
      <p:graphicFrame>
        <p:nvGraphicFramePr>
          <p:cNvPr id="295940" name="Group 4"/>
          <p:cNvGraphicFramePr>
            <a:graphicFrameLocks noGrp="1"/>
          </p:cNvGraphicFramePr>
          <p:nvPr>
            <p:ph sz="quarter" idx="2"/>
          </p:nvPr>
        </p:nvGraphicFramePr>
        <p:xfrm>
          <a:off x="2484438" y="4692650"/>
          <a:ext cx="4244975" cy="1976440"/>
        </p:xfrm>
        <a:graphic>
          <a:graphicData uri="http://schemas.openxmlformats.org/drawingml/2006/table">
            <a:tbl>
              <a:tblPr/>
              <a:tblGrid>
                <a:gridCol w="1062037">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gridCol w="1060450">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职工号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职工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黑体" pitchFamily="49" charset="-122"/>
                        </a:rPr>
                        <a:t>工资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张三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李四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赵二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1005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王五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高工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4"/>
                  </a:ext>
                </a:extLst>
              </a:tr>
            </a:tbl>
          </a:graphicData>
        </a:graphic>
      </p:graphicFrame>
      <p:graphicFrame>
        <p:nvGraphicFramePr>
          <p:cNvPr id="295972" name="Group 36"/>
          <p:cNvGraphicFramePr>
            <a:graphicFrameLocks noGrp="1"/>
          </p:cNvGraphicFramePr>
          <p:nvPr>
            <p:ph sz="quarter" idx="3"/>
          </p:nvPr>
        </p:nvGraphicFramePr>
        <p:xfrm>
          <a:off x="1476375" y="3230563"/>
          <a:ext cx="6335713" cy="1381124"/>
        </p:xfrm>
        <a:graphic>
          <a:graphicData uri="http://schemas.openxmlformats.org/drawingml/2006/table">
            <a:tbl>
              <a:tblPr/>
              <a:tblGrid>
                <a:gridCol w="1133475">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96422">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书号</a:t>
                      </a:r>
                      <a:endParaRPr kumimoji="0" lang="zh-CN" altLang="en-US" sz="4800" b="0" i="0" u="none" strike="noStrike" cap="none" normalizeH="0" baseline="0" smtClean="0">
                        <a:ln>
                          <a:noFill/>
                        </a:ln>
                        <a:solidFill>
                          <a:schemeClr val="tx1"/>
                        </a:solidFill>
                        <a:effectLst/>
                        <a:latin typeface="黑体" pitchFamily="49" charset="-122"/>
                        <a:ea typeface="黑体" pitchFamily="49" charset="-122"/>
                      </a:endParaRP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书名</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分类码</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分类名</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10">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0201</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C</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语言</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TP312</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计算机技术</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29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0202</a:t>
                      </a:r>
                      <a:endParaRPr kumimoji="0" lang="en-US" altLang="zh-CN" sz="4800" b="1" i="0" u="none" strike="noStrike" cap="none" normalizeH="0" baseline="0" smtClean="0">
                        <a:ln>
                          <a:noFill/>
                        </a:ln>
                        <a:solidFill>
                          <a:schemeClr val="tx1"/>
                        </a:solidFill>
                        <a:effectLst/>
                        <a:latin typeface="楷体_GB2312" pitchFamily="49" charset="-122"/>
                        <a:ea typeface="楷体_GB2312" pitchFamily="49"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操作系统</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rPr>
                        <a:t>TP312</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计算机技术</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80676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5972"/>
                                        </p:tgtEl>
                                        <p:attrNameLst>
                                          <p:attrName>style.visibility</p:attrName>
                                        </p:attrNameLst>
                                      </p:cBhvr>
                                      <p:to>
                                        <p:strVal val="visible"/>
                                      </p:to>
                                    </p:set>
                                    <p:animEffect transition="in" filter="dissolve">
                                      <p:cBhvr>
                                        <p:cTn id="7" dur="500"/>
                                        <p:tgtEl>
                                          <p:spTgt spid="295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5940"/>
                                        </p:tgtEl>
                                        <p:attrNameLst>
                                          <p:attrName>style.visibility</p:attrName>
                                        </p:attrNameLst>
                                      </p:cBhvr>
                                      <p:to>
                                        <p:strVal val="visible"/>
                                      </p:to>
                                    </p:set>
                                    <p:animEffect transition="in" filter="dissolve">
                                      <p:cBhvr>
                                        <p:cTn id="12" dur="500"/>
                                        <p:tgtEl>
                                          <p:spTgt spid="29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blackWhite">
          <a:xfrm>
            <a:off x="4724400" y="2325688"/>
            <a:ext cx="2895600" cy="3048000"/>
          </a:xfrm>
          <a:prstGeom prst="rect">
            <a:avLst/>
          </a:prstGeom>
          <a:solidFill>
            <a:srgbClr val="CC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63" name="Rectangle 3"/>
          <p:cNvSpPr>
            <a:spLocks noGrp="1" noChangeArrowheads="1"/>
          </p:cNvSpPr>
          <p:nvPr>
            <p:ph type="title"/>
          </p:nvPr>
        </p:nvSpPr>
        <p:spPr/>
        <p:txBody>
          <a:bodyPr/>
          <a:lstStyle/>
          <a:p>
            <a:pPr eaLnBrk="1" hangingPunct="1"/>
            <a:r>
              <a:rPr lang="zh-CN" altLang="en-US" smtClean="0"/>
              <a:t>适当的规范化</a:t>
            </a:r>
          </a:p>
        </p:txBody>
      </p:sp>
      <p:sp>
        <p:nvSpPr>
          <p:cNvPr id="92164" name="Rectangle 4"/>
          <p:cNvSpPr>
            <a:spLocks noGrp="1" noChangeArrowheads="1"/>
          </p:cNvSpPr>
          <p:nvPr>
            <p:ph type="body" idx="1"/>
          </p:nvPr>
        </p:nvSpPr>
        <p:spPr>
          <a:xfrm>
            <a:off x="501650" y="1670844"/>
            <a:ext cx="8642350" cy="719137"/>
          </a:xfrm>
        </p:spPr>
        <p:txBody>
          <a:bodyPr/>
          <a:lstStyle/>
          <a:p>
            <a:pPr eaLnBrk="1" hangingPunct="1"/>
            <a:r>
              <a:rPr lang="zh-CN" altLang="en-US" dirty="0" smtClean="0"/>
              <a:t>综合考虑多种因素，进行适当的规范化</a:t>
            </a:r>
          </a:p>
        </p:txBody>
      </p:sp>
      <p:sp>
        <p:nvSpPr>
          <p:cNvPr id="296965" name="Text Box 5"/>
          <p:cNvSpPr txBox="1">
            <a:spLocks noChangeArrowheads="1"/>
          </p:cNvSpPr>
          <p:nvPr/>
        </p:nvSpPr>
        <p:spPr bwMode="blackWhite">
          <a:xfrm>
            <a:off x="1143000" y="2706688"/>
            <a:ext cx="2743200" cy="519112"/>
          </a:xfrm>
          <a:prstGeom prst="rect">
            <a:avLst/>
          </a:prstGeom>
          <a:solidFill>
            <a:srgbClr val="CC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规范化程度越高</a:t>
            </a:r>
          </a:p>
        </p:txBody>
      </p:sp>
      <p:sp>
        <p:nvSpPr>
          <p:cNvPr id="296966" name="Text Box 6"/>
          <p:cNvSpPr txBox="1">
            <a:spLocks noChangeArrowheads="1"/>
          </p:cNvSpPr>
          <p:nvPr/>
        </p:nvSpPr>
        <p:spPr bwMode="blackWhite">
          <a:xfrm>
            <a:off x="5121275" y="25781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数据冗余</a:t>
            </a:r>
          </a:p>
        </p:txBody>
      </p:sp>
      <p:sp>
        <p:nvSpPr>
          <p:cNvPr id="296967" name="Text Box 7"/>
          <p:cNvSpPr txBox="1">
            <a:spLocks noChangeArrowheads="1"/>
          </p:cNvSpPr>
          <p:nvPr/>
        </p:nvSpPr>
        <p:spPr bwMode="blackWhite">
          <a:xfrm>
            <a:off x="5076825" y="31115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更新异常</a:t>
            </a:r>
          </a:p>
        </p:txBody>
      </p:sp>
      <p:sp>
        <p:nvSpPr>
          <p:cNvPr id="296968" name="Text Box 8"/>
          <p:cNvSpPr txBox="1">
            <a:spLocks noChangeArrowheads="1"/>
          </p:cNvSpPr>
          <p:nvPr/>
        </p:nvSpPr>
        <p:spPr bwMode="blackWhite">
          <a:xfrm>
            <a:off x="5062538" y="3568700"/>
            <a:ext cx="2327275"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连接运算时间</a:t>
            </a:r>
          </a:p>
        </p:txBody>
      </p:sp>
      <p:sp>
        <p:nvSpPr>
          <p:cNvPr id="296969" name="Text Box 9"/>
          <p:cNvSpPr txBox="1">
            <a:spLocks noChangeArrowheads="1"/>
          </p:cNvSpPr>
          <p:nvPr/>
        </p:nvSpPr>
        <p:spPr bwMode="blackWhite">
          <a:xfrm>
            <a:off x="5076825" y="40259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查询时间</a:t>
            </a:r>
          </a:p>
        </p:txBody>
      </p:sp>
      <p:sp>
        <p:nvSpPr>
          <p:cNvPr id="296970" name="Text Box 10"/>
          <p:cNvSpPr txBox="1">
            <a:spLocks noChangeArrowheads="1"/>
          </p:cNvSpPr>
          <p:nvPr/>
        </p:nvSpPr>
        <p:spPr bwMode="blackWhite">
          <a:xfrm>
            <a:off x="5205413" y="4483100"/>
            <a:ext cx="898525"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smtClean="0">
                <a:effectLst>
                  <a:outerShdw blurRad="38100" dist="38100" dir="2700000" algn="tl">
                    <a:srgbClr val="FFFFFF"/>
                  </a:outerShdw>
                </a:effectLst>
                <a:ea typeface="楷体_GB2312" pitchFamily="49" charset="-122"/>
              </a:rPr>
              <a:t>效率</a:t>
            </a:r>
          </a:p>
        </p:txBody>
      </p:sp>
      <p:sp>
        <p:nvSpPr>
          <p:cNvPr id="92171" name="AutoShape 11"/>
          <p:cNvSpPr>
            <a:spLocks noChangeArrowheads="1"/>
          </p:cNvSpPr>
          <p:nvPr/>
        </p:nvSpPr>
        <p:spPr bwMode="blackWhite">
          <a:xfrm>
            <a:off x="4932363" y="3716338"/>
            <a:ext cx="249237" cy="217487"/>
          </a:xfrm>
          <a:prstGeom prst="up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2" name="AutoShape 12"/>
          <p:cNvSpPr>
            <a:spLocks noChangeArrowheads="1"/>
          </p:cNvSpPr>
          <p:nvPr/>
        </p:nvSpPr>
        <p:spPr bwMode="blackWhite">
          <a:xfrm>
            <a:off x="4932363" y="2782888"/>
            <a:ext cx="249237" cy="214312"/>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3" name="AutoShape 13"/>
          <p:cNvSpPr>
            <a:spLocks noChangeArrowheads="1"/>
          </p:cNvSpPr>
          <p:nvPr/>
        </p:nvSpPr>
        <p:spPr bwMode="blackWhite">
          <a:xfrm>
            <a:off x="4932363" y="4221163"/>
            <a:ext cx="249237" cy="238125"/>
          </a:xfrm>
          <a:prstGeom prst="up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4" name="AutoShape 14"/>
          <p:cNvSpPr>
            <a:spLocks noChangeArrowheads="1"/>
          </p:cNvSpPr>
          <p:nvPr/>
        </p:nvSpPr>
        <p:spPr bwMode="blackWhite">
          <a:xfrm>
            <a:off x="4932363" y="3316288"/>
            <a:ext cx="249237" cy="184150"/>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5" name="AutoShape 15"/>
          <p:cNvSpPr>
            <a:spLocks noChangeArrowheads="1"/>
          </p:cNvSpPr>
          <p:nvPr/>
        </p:nvSpPr>
        <p:spPr bwMode="blackWhite">
          <a:xfrm>
            <a:off x="4932363" y="4687888"/>
            <a:ext cx="249237" cy="180975"/>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6" name="AutoShape 16"/>
          <p:cNvSpPr>
            <a:spLocks noChangeArrowheads="1"/>
          </p:cNvSpPr>
          <p:nvPr/>
        </p:nvSpPr>
        <p:spPr bwMode="blackWhite">
          <a:xfrm flipV="1">
            <a:off x="2057400" y="3163888"/>
            <a:ext cx="2895600" cy="1143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539 h 21600"/>
              <a:gd name="T14" fmla="*/ 16928 w 21600"/>
              <a:gd name="T15" fmla="*/ 9619 h 21600"/>
            </a:gdLst>
            <a:ahLst/>
            <a:cxnLst>
              <a:cxn ang="T8">
                <a:pos x="T0" y="T1"/>
              </a:cxn>
              <a:cxn ang="T9">
                <a:pos x="T2" y="T3"/>
              </a:cxn>
              <a:cxn ang="T10">
                <a:pos x="T4" y="T5"/>
              </a:cxn>
              <a:cxn ang="T11">
                <a:pos x="T6" y="T7"/>
              </a:cxn>
            </a:cxnLst>
            <a:rect l="T12" t="T13" r="T14" b="T15"/>
            <a:pathLst>
              <a:path w="21600" h="21600">
                <a:moveTo>
                  <a:pt x="21600" y="6079"/>
                </a:moveTo>
                <a:lnTo>
                  <a:pt x="13577" y="0"/>
                </a:lnTo>
                <a:lnTo>
                  <a:pt x="13577" y="2539"/>
                </a:lnTo>
                <a:lnTo>
                  <a:pt x="12427" y="2539"/>
                </a:lnTo>
                <a:cubicBezTo>
                  <a:pt x="5564" y="2539"/>
                  <a:pt x="0" y="6846"/>
                  <a:pt x="0" y="12158"/>
                </a:cubicBezTo>
                <a:lnTo>
                  <a:pt x="0" y="21600"/>
                </a:lnTo>
                <a:lnTo>
                  <a:pt x="7237" y="21600"/>
                </a:lnTo>
                <a:lnTo>
                  <a:pt x="7237" y="12158"/>
                </a:lnTo>
                <a:cubicBezTo>
                  <a:pt x="7237" y="10756"/>
                  <a:pt x="9561" y="9619"/>
                  <a:pt x="12427" y="9619"/>
                </a:cubicBezTo>
                <a:lnTo>
                  <a:pt x="13577" y="9619"/>
                </a:lnTo>
                <a:lnTo>
                  <a:pt x="13577" y="12158"/>
                </a:lnTo>
                <a:lnTo>
                  <a:pt x="21600" y="6079"/>
                </a:lnTo>
                <a:close/>
              </a:path>
            </a:pathLst>
          </a:custGeom>
          <a:solidFill>
            <a:srgbClr val="FF33CC">
              <a:alpha val="50195"/>
            </a:srgbClr>
          </a:solidFill>
          <a:ln>
            <a:noFill/>
          </a:ln>
          <a:effectLst/>
          <a:extLst>
            <a:ext uri="{91240B29-F687-4F45-9708-019B960494DF}">
              <a14:hiddenLine xmlns:a14="http://schemas.microsoft.com/office/drawing/2010/main" w="9525">
                <a:solidFill>
                  <a:srgbClr val="CC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57420315"/>
      </p:ext>
    </p:extLst>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en-US" altLang="zh-CN" smtClean="0"/>
              <a:t>11.5.3 </a:t>
            </a:r>
            <a:r>
              <a:rPr lang="zh-CN" altLang="en-US" smtClean="0"/>
              <a:t>数据库物理设计</a:t>
            </a:r>
          </a:p>
        </p:txBody>
      </p:sp>
      <p:sp>
        <p:nvSpPr>
          <p:cNvPr id="93187" name="内容占位符 2"/>
          <p:cNvSpPr>
            <a:spLocks noGrp="1"/>
          </p:cNvSpPr>
          <p:nvPr>
            <p:ph idx="1"/>
          </p:nvPr>
        </p:nvSpPr>
        <p:spPr/>
        <p:txBody>
          <a:bodyPr>
            <a:normAutofit fontScale="92500" lnSpcReduction="10000"/>
          </a:bodyPr>
          <a:lstStyle/>
          <a:p>
            <a:pPr eaLnBrk="1" hangingPunct="1"/>
            <a:r>
              <a:rPr lang="zh-CN" altLang="en-US" smtClean="0"/>
              <a:t>估算存储量和增长速度</a:t>
            </a:r>
            <a:endParaRPr lang="en-US" altLang="zh-CN" smtClean="0"/>
          </a:p>
          <a:p>
            <a:pPr eaLnBrk="1" hangingPunct="1"/>
            <a:r>
              <a:rPr lang="zh-CN" altLang="en-US" smtClean="0"/>
              <a:t>设计数据库设备和存储方案</a:t>
            </a:r>
            <a:endParaRPr lang="en-US" altLang="zh-CN" smtClean="0"/>
          </a:p>
          <a:p>
            <a:pPr eaLnBrk="1" hangingPunct="1"/>
            <a:r>
              <a:rPr lang="zh-CN" altLang="en-US" smtClean="0"/>
              <a:t>设计物理数据库结构</a:t>
            </a:r>
            <a:endParaRPr lang="en-US" altLang="zh-CN" smtClean="0"/>
          </a:p>
          <a:p>
            <a:pPr eaLnBrk="1" hangingPunct="1"/>
            <a:r>
              <a:rPr lang="zh-CN" altLang="en-US" smtClean="0"/>
              <a:t>设计索引</a:t>
            </a:r>
            <a:endParaRPr lang="en-US" altLang="zh-CN" smtClean="0"/>
          </a:p>
          <a:p>
            <a:pPr eaLnBrk="1" hangingPunct="1"/>
            <a:r>
              <a:rPr lang="zh-CN" altLang="en-US" smtClean="0"/>
              <a:t>设计存储过程</a:t>
            </a:r>
            <a:endParaRPr lang="en-US" altLang="zh-CN" smtClean="0"/>
          </a:p>
          <a:p>
            <a:pPr eaLnBrk="1" hangingPunct="1"/>
            <a:r>
              <a:rPr lang="zh-CN" altLang="en-US" smtClean="0"/>
              <a:t>设计备份策略</a:t>
            </a:r>
            <a:endParaRPr lang="en-US" altLang="zh-CN" smtClean="0"/>
          </a:p>
          <a:p>
            <a:pPr eaLnBrk="1" hangingPunct="1"/>
            <a:r>
              <a:rPr lang="zh-CN" altLang="en-US" smtClean="0"/>
              <a:t>设计安全策略</a:t>
            </a:r>
            <a:endParaRPr lang="en-US" altLang="zh-CN" smtClean="0"/>
          </a:p>
          <a:p>
            <a:pPr eaLnBrk="1" hangingPunct="1"/>
            <a:r>
              <a:rPr lang="zh-CN" altLang="en-US" smtClean="0"/>
              <a:t>设计镜像方案</a:t>
            </a:r>
          </a:p>
        </p:txBody>
      </p:sp>
    </p:spTree>
    <p:extLst>
      <p:ext uri="{BB962C8B-B14F-4D97-AF65-F5344CB8AC3E}">
        <p14:creationId xmlns:p14="http://schemas.microsoft.com/office/powerpoint/2010/main" val="5569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82675" y="476672"/>
            <a:ext cx="71628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smtClean="0"/>
              <a:t>4. </a:t>
            </a:r>
            <a:r>
              <a:rPr lang="zh-CN" altLang="en-US" dirty="0" smtClean="0"/>
              <a:t>高质量的输出设计</a:t>
            </a:r>
          </a:p>
        </p:txBody>
      </p:sp>
      <p:sp>
        <p:nvSpPr>
          <p:cNvPr id="225283" name="Rectangle 3"/>
          <p:cNvSpPr>
            <a:spLocks noGrp="1" noChangeArrowheads="1"/>
          </p:cNvSpPr>
          <p:nvPr>
            <p:ph type="body" idx="1"/>
          </p:nvPr>
        </p:nvSpPr>
        <p:spPr>
          <a:xfrm>
            <a:off x="615950" y="1772816"/>
            <a:ext cx="8096250" cy="4789909"/>
          </a:xfrm>
        </p:spPr>
        <p:txBody>
          <a:bodyPr/>
          <a:lstStyle/>
          <a:p>
            <a:pPr eaLnBrk="1" hangingPunct="1"/>
            <a:r>
              <a:rPr lang="zh-CN" altLang="en-US" dirty="0" smtClean="0"/>
              <a:t>以下因素确定了输出质量</a:t>
            </a:r>
            <a:r>
              <a:rPr lang="zh-CN" altLang="en-US" dirty="0" smtClean="0"/>
              <a:t>：</a:t>
            </a:r>
            <a:endParaRPr lang="zh-CN" altLang="en-US" dirty="0" smtClean="0"/>
          </a:p>
          <a:p>
            <a:pPr lvl="1" eaLnBrk="1" hangingPunct="1"/>
            <a:r>
              <a:rPr lang="zh-CN" altLang="en-US" dirty="0" smtClean="0"/>
              <a:t>正确</a:t>
            </a:r>
            <a:r>
              <a:rPr lang="en-US" altLang="zh-CN" dirty="0" smtClean="0"/>
              <a:t>Accuracy</a:t>
            </a:r>
          </a:p>
          <a:p>
            <a:pPr lvl="1" eaLnBrk="1" hangingPunct="1"/>
            <a:r>
              <a:rPr lang="zh-CN" altLang="en-US" dirty="0" smtClean="0"/>
              <a:t>易存取</a:t>
            </a:r>
            <a:r>
              <a:rPr lang="en-US" altLang="zh-CN" dirty="0" smtClean="0"/>
              <a:t>Accessibility </a:t>
            </a:r>
            <a:r>
              <a:rPr lang="zh-CN" altLang="en-US" dirty="0" smtClean="0"/>
              <a:t>：很容易被使用</a:t>
            </a:r>
          </a:p>
          <a:p>
            <a:pPr lvl="1" eaLnBrk="1" hangingPunct="1"/>
            <a:r>
              <a:rPr lang="zh-CN" altLang="en-US" dirty="0" smtClean="0"/>
              <a:t>及时</a:t>
            </a:r>
            <a:r>
              <a:rPr lang="en-US" altLang="zh-CN" dirty="0" smtClean="0"/>
              <a:t>Timeliness</a:t>
            </a:r>
          </a:p>
          <a:p>
            <a:pPr lvl="1" eaLnBrk="1" hangingPunct="1"/>
            <a:r>
              <a:rPr lang="zh-CN" altLang="en-US" dirty="0" smtClean="0"/>
              <a:t>适当</a:t>
            </a:r>
            <a:r>
              <a:rPr lang="en-US" altLang="zh-CN" dirty="0" smtClean="0"/>
              <a:t>Relevance </a:t>
            </a:r>
            <a:r>
              <a:rPr lang="zh-CN" altLang="en-US" dirty="0" smtClean="0"/>
              <a:t>：有使用价值</a:t>
            </a:r>
          </a:p>
          <a:p>
            <a:pPr lvl="1" eaLnBrk="1" hangingPunct="1"/>
            <a:r>
              <a:rPr lang="zh-CN" altLang="en-US" dirty="0" smtClean="0"/>
              <a:t>可用</a:t>
            </a:r>
            <a:r>
              <a:rPr lang="en-US" altLang="zh-CN" dirty="0" err="1" smtClean="0"/>
              <a:t>Useability</a:t>
            </a:r>
            <a:r>
              <a:rPr lang="en-US" altLang="zh-CN" dirty="0" smtClean="0"/>
              <a:t> </a:t>
            </a:r>
            <a:r>
              <a:rPr lang="zh-CN" altLang="en-US" dirty="0" smtClean="0"/>
              <a:t>：有合适的格式</a:t>
            </a:r>
          </a:p>
        </p:txBody>
      </p:sp>
    </p:spTree>
    <p:extLst>
      <p:ext uri="{BB962C8B-B14F-4D97-AF65-F5344CB8AC3E}">
        <p14:creationId xmlns:p14="http://schemas.microsoft.com/office/powerpoint/2010/main" val="1156135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 calcmode="lin" valueType="num">
                                      <p:cBhvr additive="base">
                                        <p:cTn id="7" dur="500" fill="hold"/>
                                        <p:tgtEl>
                                          <p:spTgt spid="225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52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0" end="0"/>
                                            </p:txEl>
                                          </p:spTgt>
                                        </p:tgtEl>
                                        <p:attrNameLst>
                                          <p:attrName>ppt_c</p:attrName>
                                        </p:attrNameLst>
                                      </p:cBhvr>
                                      <p:to>
                                        <a:schemeClr val="tx1"/>
                                      </p:to>
                                    </p:animClr>
                                  </p:subTnLst>
                                </p:cTn>
                              </p:par>
                              <p:par>
                                <p:cTn id="9" presetID="2" presetClass="entr" presetSubtype="2" fill="hold" grpId="0" nodeType="with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anim calcmode="lin" valueType="num">
                                      <p:cBhvr additive="base">
                                        <p:cTn id="11" dur="500" fill="hold"/>
                                        <p:tgtEl>
                                          <p:spTgt spid="2252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52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1" end="1"/>
                                            </p:txEl>
                                          </p:spTgt>
                                        </p:tgtEl>
                                        <p:attrNameLst>
                                          <p:attrName>ppt_c</p:attrName>
                                        </p:attrNameLst>
                                      </p:cBhvr>
                                      <p:to>
                                        <a:schemeClr val="tx1"/>
                                      </p:to>
                                    </p:animClr>
                                  </p:subTnLst>
                                </p:cTn>
                              </p:par>
                              <p:par>
                                <p:cTn id="13" presetID="2" presetClass="entr" presetSubtype="2" fill="hold" grpId="0" nodeType="with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anim calcmode="lin" valueType="num">
                                      <p:cBhvr additive="base">
                                        <p:cTn id="15" dur="500" fill="hold"/>
                                        <p:tgtEl>
                                          <p:spTgt spid="2252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52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2" end="2"/>
                                            </p:txEl>
                                          </p:spTgt>
                                        </p:tgtEl>
                                        <p:attrNameLst>
                                          <p:attrName>ppt_c</p:attrName>
                                        </p:attrNameLst>
                                      </p:cBhvr>
                                      <p:to>
                                        <a:schemeClr val="tx1"/>
                                      </p:to>
                                    </p:animClr>
                                  </p:subTnLst>
                                </p:cTn>
                              </p:par>
                              <p:par>
                                <p:cTn id="17" presetID="2" presetClass="entr" presetSubtype="2" fill="hold" grpId="0" nodeType="with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anim calcmode="lin" valueType="num">
                                      <p:cBhvr additive="base">
                                        <p:cTn id="19" dur="500" fill="hold"/>
                                        <p:tgtEl>
                                          <p:spTgt spid="22528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52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3" end="3"/>
                                            </p:txEl>
                                          </p:spTgt>
                                        </p:tgtEl>
                                        <p:attrNameLst>
                                          <p:attrName>ppt_c</p:attrName>
                                        </p:attrNameLst>
                                      </p:cBhvr>
                                      <p:to>
                                        <a:schemeClr val="tx1"/>
                                      </p:to>
                                    </p:animClr>
                                  </p:subTnLst>
                                </p:cTn>
                              </p:par>
                              <p:par>
                                <p:cTn id="21" presetID="2" presetClass="entr" presetSubtype="2" fill="hold" grpId="0" nodeType="withEffect">
                                  <p:stCondLst>
                                    <p:cond delay="0"/>
                                  </p:stCondLst>
                                  <p:childTnLst>
                                    <p:set>
                                      <p:cBhvr>
                                        <p:cTn id="22" dur="1" fill="hold">
                                          <p:stCondLst>
                                            <p:cond delay="0"/>
                                          </p:stCondLst>
                                        </p:cTn>
                                        <p:tgtEl>
                                          <p:spTgt spid="225283">
                                            <p:txEl>
                                              <p:pRg st="4" end="4"/>
                                            </p:txEl>
                                          </p:spTgt>
                                        </p:tgtEl>
                                        <p:attrNameLst>
                                          <p:attrName>style.visibility</p:attrName>
                                        </p:attrNameLst>
                                      </p:cBhvr>
                                      <p:to>
                                        <p:strVal val="visible"/>
                                      </p:to>
                                    </p:set>
                                    <p:anim calcmode="lin" valueType="num">
                                      <p:cBhvr additive="base">
                                        <p:cTn id="23" dur="500" fill="hold"/>
                                        <p:tgtEl>
                                          <p:spTgt spid="22528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252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4" end="4"/>
                                            </p:txEl>
                                          </p:spTgt>
                                        </p:tgtEl>
                                        <p:attrNameLst>
                                          <p:attrName>ppt_c</p:attrName>
                                        </p:attrNameLst>
                                      </p:cBhvr>
                                      <p:to>
                                        <a:schemeClr val="tx1"/>
                                      </p:to>
                                    </p:animClr>
                                  </p:subTnLst>
                                </p:cTn>
                              </p:par>
                              <p:par>
                                <p:cTn id="25" presetID="2" presetClass="entr" presetSubtype="2" fill="hold" grpId="0" nodeType="with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anim calcmode="lin" valueType="num">
                                      <p:cBhvr additive="base">
                                        <p:cTn id="27" dur="500" fill="hold"/>
                                        <p:tgtEl>
                                          <p:spTgt spid="225283">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2528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5" end="5"/>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en-US" altLang="zh-CN" smtClean="0"/>
              <a:t>11.5.4 </a:t>
            </a:r>
            <a:r>
              <a:rPr lang="zh-CN" altLang="en-US" smtClean="0"/>
              <a:t>对象</a:t>
            </a:r>
            <a:r>
              <a:rPr lang="en-US" altLang="zh-CN" smtClean="0"/>
              <a:t>-</a:t>
            </a:r>
            <a:r>
              <a:rPr lang="zh-CN" altLang="en-US" smtClean="0"/>
              <a:t>关系映射</a:t>
            </a:r>
            <a:r>
              <a:rPr lang="en-US" altLang="zh-CN" smtClean="0"/>
              <a:t>ORM</a:t>
            </a:r>
            <a:endParaRPr lang="zh-CN" altLang="en-US" smtClean="0"/>
          </a:p>
        </p:txBody>
      </p:sp>
      <p:sp>
        <p:nvSpPr>
          <p:cNvPr id="94211" name="内容占位符 2"/>
          <p:cNvSpPr>
            <a:spLocks noGrp="1"/>
          </p:cNvSpPr>
          <p:nvPr>
            <p:ph idx="1"/>
          </p:nvPr>
        </p:nvSpPr>
        <p:spPr>
          <a:xfrm>
            <a:off x="1043608" y="1700808"/>
            <a:ext cx="6950876" cy="4968552"/>
          </a:xfrm>
        </p:spPr>
        <p:txBody>
          <a:bodyPr>
            <a:normAutofit fontScale="70000" lnSpcReduction="20000"/>
          </a:bodyPr>
          <a:lstStyle/>
          <a:p>
            <a:pPr eaLnBrk="1" hangingPunct="1">
              <a:lnSpc>
                <a:spcPct val="120000"/>
              </a:lnSpc>
              <a:spcBef>
                <a:spcPts val="0"/>
              </a:spcBef>
            </a:pPr>
            <a:r>
              <a:rPr lang="zh-CN" altLang="en-US" dirty="0" smtClean="0"/>
              <a:t>对象关系映射（</a:t>
            </a:r>
            <a:r>
              <a:rPr lang="en-US" altLang="zh-CN" dirty="0" smtClean="0"/>
              <a:t>object relational mapping, ORM</a:t>
            </a:r>
            <a:r>
              <a:rPr lang="zh-CN" altLang="en-US" dirty="0" smtClean="0"/>
              <a:t>）</a:t>
            </a:r>
            <a:endParaRPr lang="en-US" altLang="zh-CN" dirty="0" smtClean="0"/>
          </a:p>
          <a:p>
            <a:pPr lvl="1" eaLnBrk="1" hangingPunct="1">
              <a:lnSpc>
                <a:spcPct val="120000"/>
              </a:lnSpc>
              <a:spcBef>
                <a:spcPts val="0"/>
              </a:spcBef>
            </a:pPr>
            <a:r>
              <a:rPr lang="zh-CN" altLang="en-US" dirty="0" smtClean="0"/>
              <a:t>类图可以表示领域中的对象及关系，类似于</a:t>
            </a:r>
            <a:r>
              <a:rPr lang="en-US" altLang="zh-CN" dirty="0" smtClean="0"/>
              <a:t>ER</a:t>
            </a:r>
            <a:r>
              <a:rPr lang="zh-CN" altLang="en-US" dirty="0" smtClean="0"/>
              <a:t>图，但不同于</a:t>
            </a:r>
            <a:r>
              <a:rPr lang="en-US" altLang="zh-CN" dirty="0" smtClean="0"/>
              <a:t>ER</a:t>
            </a:r>
            <a:r>
              <a:rPr lang="zh-CN" altLang="en-US" dirty="0" smtClean="0"/>
              <a:t>图</a:t>
            </a:r>
            <a:endParaRPr lang="en-US" altLang="zh-CN" dirty="0" smtClean="0"/>
          </a:p>
          <a:p>
            <a:pPr lvl="1" eaLnBrk="1" hangingPunct="1">
              <a:lnSpc>
                <a:spcPct val="120000"/>
              </a:lnSpc>
              <a:spcBef>
                <a:spcPts val="0"/>
              </a:spcBef>
            </a:pPr>
            <a:r>
              <a:rPr lang="zh-CN" altLang="en-US" dirty="0" smtClean="0"/>
              <a:t>类图描述软件结构，在软件运行时创建的实体对象（</a:t>
            </a:r>
            <a:r>
              <a:rPr lang="en-US" altLang="zh-CN" dirty="0" smtClean="0"/>
              <a:t>Model/Entity</a:t>
            </a:r>
            <a:r>
              <a:rPr lang="zh-CN" altLang="en-US" dirty="0" smtClean="0"/>
              <a:t>）与数据库的表记录有映射关系</a:t>
            </a:r>
            <a:endParaRPr lang="en-US" altLang="zh-CN" dirty="0" smtClean="0"/>
          </a:p>
          <a:p>
            <a:pPr eaLnBrk="1" hangingPunct="1">
              <a:lnSpc>
                <a:spcPct val="120000"/>
              </a:lnSpc>
              <a:spcBef>
                <a:spcPts val="0"/>
              </a:spcBef>
            </a:pPr>
            <a:r>
              <a:rPr lang="zh-CN" altLang="en-US" dirty="0" smtClean="0"/>
              <a:t>对象与数据库需要快捷便利地相互转换，研究的人多了，就成为了一种特定问题和技术。</a:t>
            </a:r>
            <a:endParaRPr lang="en-US" altLang="zh-CN" dirty="0" smtClean="0"/>
          </a:p>
          <a:p>
            <a:pPr eaLnBrk="1" hangingPunct="1">
              <a:lnSpc>
                <a:spcPct val="120000"/>
              </a:lnSpc>
              <a:spcBef>
                <a:spcPts val="0"/>
              </a:spcBef>
            </a:pPr>
            <a:r>
              <a:rPr lang="zh-CN" altLang="en-US" dirty="0" smtClean="0"/>
              <a:t>包括内容：</a:t>
            </a:r>
            <a:endParaRPr lang="en-US" altLang="zh-CN" dirty="0" smtClean="0"/>
          </a:p>
          <a:p>
            <a:pPr lvl="1" eaLnBrk="1" hangingPunct="1">
              <a:lnSpc>
                <a:spcPct val="120000"/>
              </a:lnSpc>
              <a:spcBef>
                <a:spcPts val="0"/>
              </a:spcBef>
            </a:pPr>
            <a:r>
              <a:rPr lang="zh-CN" altLang="en-US" dirty="0" smtClean="0"/>
              <a:t>决定对象与表的关系。类与哪张表对应？类的属性与表的哪个字段对应？类的继承关系如何对应到表中？</a:t>
            </a:r>
            <a:endParaRPr lang="en-US" altLang="zh-CN" dirty="0" smtClean="0"/>
          </a:p>
          <a:p>
            <a:pPr lvl="1" eaLnBrk="1" hangingPunct="1">
              <a:lnSpc>
                <a:spcPct val="120000"/>
              </a:lnSpc>
              <a:spcBef>
                <a:spcPts val="0"/>
              </a:spcBef>
            </a:pPr>
            <a:r>
              <a:rPr lang="zh-CN" altLang="en-US" dirty="0" smtClean="0"/>
              <a:t>设计映射方案。编程如何实现从记录到对象，从对象到记录的相互转换？可以自主设计开发，也可以使用已有框架。</a:t>
            </a:r>
          </a:p>
        </p:txBody>
      </p:sp>
    </p:spTree>
    <p:extLst>
      <p:ext uri="{BB962C8B-B14F-4D97-AF65-F5344CB8AC3E}">
        <p14:creationId xmlns:p14="http://schemas.microsoft.com/office/powerpoint/2010/main" val="8223107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smtClean="0"/>
              <a:t>11.6 </a:t>
            </a:r>
            <a:r>
              <a:rPr lang="zh-CN" altLang="en-US" smtClean="0"/>
              <a:t>代码设计</a:t>
            </a:r>
          </a:p>
        </p:txBody>
      </p:sp>
      <p:sp>
        <p:nvSpPr>
          <p:cNvPr id="95235" name="Rectangle 3"/>
          <p:cNvSpPr>
            <a:spLocks noGrp="1" noChangeArrowheads="1"/>
          </p:cNvSpPr>
          <p:nvPr>
            <p:ph type="body" idx="1"/>
          </p:nvPr>
        </p:nvSpPr>
        <p:spPr/>
        <p:txBody>
          <a:bodyPr>
            <a:normAutofit fontScale="92500"/>
          </a:bodyPr>
          <a:lstStyle/>
          <a:p>
            <a:pPr eaLnBrk="1" hangingPunct="1"/>
            <a:r>
              <a:rPr lang="zh-CN" altLang="en-US" smtClean="0"/>
              <a:t>什么是代码？</a:t>
            </a:r>
          </a:p>
          <a:p>
            <a:pPr lvl="1" eaLnBrk="1" hangingPunct="1"/>
            <a:r>
              <a:rPr kumimoji="1" lang="zh-CN" altLang="en-US" smtClean="0"/>
              <a:t>用来表征客观事物的一个或一组有序的符号，它应易于计算机和人识别与处理。</a:t>
            </a:r>
          </a:p>
          <a:p>
            <a:pPr lvl="1" eaLnBrk="1" hangingPunct="1"/>
            <a:r>
              <a:rPr lang="zh-CN" altLang="en-US" smtClean="0"/>
              <a:t>一般用数字、字母或它们的组合来表示。</a:t>
            </a:r>
          </a:p>
          <a:p>
            <a:pPr lvl="1" eaLnBrk="1" hangingPunct="1"/>
            <a:r>
              <a:rPr lang="zh-CN" altLang="en-US" smtClean="0"/>
              <a:t>代码设计是科学管理的体现。</a:t>
            </a:r>
          </a:p>
          <a:p>
            <a:pPr lvl="1" eaLnBrk="1" hangingPunct="1"/>
            <a:r>
              <a:rPr lang="zh-CN" altLang="en-US" smtClean="0"/>
              <a:t>代码无处不在：车牌号码、商品代码、身份证号、学号、专业代码</a:t>
            </a:r>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48856625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t>11.6.1 </a:t>
            </a:r>
            <a:r>
              <a:rPr lang="zh-CN" altLang="en-US" smtClean="0"/>
              <a:t>代码的作用</a:t>
            </a:r>
          </a:p>
        </p:txBody>
      </p:sp>
      <p:sp>
        <p:nvSpPr>
          <p:cNvPr id="96259" name="Rectangle 3"/>
          <p:cNvSpPr>
            <a:spLocks noGrp="1" noChangeArrowheads="1"/>
          </p:cNvSpPr>
          <p:nvPr>
            <p:ph type="body" idx="1"/>
          </p:nvPr>
        </p:nvSpPr>
        <p:spPr>
          <a:xfrm>
            <a:off x="1043608" y="1763667"/>
            <a:ext cx="6950878" cy="4689669"/>
          </a:xfrm>
        </p:spPr>
        <p:txBody>
          <a:bodyPr>
            <a:normAutofit fontScale="92500" lnSpcReduction="10000"/>
          </a:bodyPr>
          <a:lstStyle/>
          <a:p>
            <a:pPr eaLnBrk="1" hangingPunct="1"/>
            <a:r>
              <a:rPr lang="zh-CN" altLang="en-US" dirty="0" smtClean="0"/>
              <a:t>为什么要对事物进行编码？</a:t>
            </a:r>
          </a:p>
          <a:p>
            <a:pPr lvl="1" eaLnBrk="1" hangingPunct="1"/>
            <a:r>
              <a:rPr kumimoji="1" lang="en-US" altLang="zh-CN" dirty="0" smtClean="0"/>
              <a:t>1. </a:t>
            </a:r>
            <a:r>
              <a:rPr kumimoji="1" lang="zh-CN" altLang="en-US" dirty="0" smtClean="0"/>
              <a:t>鉴别功能：唯一标识一个学生、一种产品</a:t>
            </a:r>
            <a:r>
              <a:rPr kumimoji="1" lang="en-US" altLang="zh-CN" dirty="0" smtClean="0"/>
              <a:t>…</a:t>
            </a:r>
          </a:p>
          <a:p>
            <a:pPr lvl="1" eaLnBrk="1" hangingPunct="1"/>
            <a:r>
              <a:rPr kumimoji="1" lang="en-US" altLang="zh-CN" dirty="0" smtClean="0"/>
              <a:t>2. </a:t>
            </a:r>
            <a:r>
              <a:rPr kumimoji="1" lang="zh-CN" altLang="en-US" dirty="0" smtClean="0"/>
              <a:t>分类：</a:t>
            </a:r>
            <a:r>
              <a:rPr kumimoji="1" lang="en-US" altLang="zh-CN" dirty="0" smtClean="0"/>
              <a:t>1</a:t>
            </a:r>
            <a:r>
              <a:rPr kumimoji="1" lang="zh-CN" altLang="en-US" dirty="0" smtClean="0"/>
              <a:t>代表男、</a:t>
            </a:r>
            <a:r>
              <a:rPr kumimoji="1" lang="en-US" altLang="zh-CN" dirty="0" smtClean="0"/>
              <a:t>2</a:t>
            </a:r>
            <a:r>
              <a:rPr kumimoji="1" lang="zh-CN" altLang="en-US" dirty="0" smtClean="0"/>
              <a:t>代表女</a:t>
            </a:r>
            <a:r>
              <a:rPr kumimoji="1" lang="en-US" altLang="zh-CN" dirty="0" smtClean="0"/>
              <a:t>…</a:t>
            </a:r>
          </a:p>
          <a:p>
            <a:pPr lvl="1" eaLnBrk="1" hangingPunct="1"/>
            <a:r>
              <a:rPr kumimoji="1" lang="en-US" altLang="zh-CN" dirty="0" smtClean="0"/>
              <a:t>3. </a:t>
            </a:r>
            <a:r>
              <a:rPr kumimoji="1" lang="zh-CN" altLang="en-US" dirty="0" smtClean="0"/>
              <a:t>排序：数字、字母容易排序，而汉字按照拼音排序通常不符合管理需要</a:t>
            </a:r>
          </a:p>
          <a:p>
            <a:pPr lvl="1" eaLnBrk="1" hangingPunct="1"/>
            <a:r>
              <a:rPr kumimoji="1" lang="en-US" altLang="zh-CN" dirty="0" smtClean="0"/>
              <a:t>4. </a:t>
            </a:r>
            <a:r>
              <a:rPr kumimoji="1" lang="zh-CN" altLang="en-US" dirty="0" smtClean="0"/>
              <a:t>专用含义</a:t>
            </a:r>
          </a:p>
          <a:p>
            <a:pPr eaLnBrk="1" hangingPunct="1"/>
            <a:r>
              <a:rPr kumimoji="1" lang="zh-CN" altLang="en-US" dirty="0" smtClean="0"/>
              <a:t>其他可能的好处：</a:t>
            </a:r>
          </a:p>
          <a:p>
            <a:pPr lvl="1" eaLnBrk="1" hangingPunct="1"/>
            <a:r>
              <a:rPr kumimoji="1" lang="zh-CN" altLang="en-US" dirty="0" smtClean="0"/>
              <a:t>提高录入速度、节省存储空间（使用代码作数据库的主键</a:t>
            </a:r>
            <a:r>
              <a:rPr kumimoji="1" lang="en-US" altLang="zh-CN" dirty="0" smtClean="0"/>
              <a:t>PK</a:t>
            </a:r>
            <a:r>
              <a:rPr kumimoji="1" lang="zh-CN" altLang="en-US" dirty="0" smtClean="0"/>
              <a:t>、外键</a:t>
            </a:r>
            <a:r>
              <a:rPr kumimoji="1" lang="en-US" altLang="zh-CN" dirty="0" smtClean="0"/>
              <a:t>FK</a:t>
            </a:r>
            <a:r>
              <a:rPr kumimoji="1" lang="zh-CN" altLang="en-US" dirty="0" smtClean="0"/>
              <a:t>）</a:t>
            </a:r>
            <a:r>
              <a:rPr kumimoji="1" lang="en-US" altLang="zh-CN" dirty="0" smtClean="0"/>
              <a:t>…</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3612630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0" y="1484313"/>
            <a:ext cx="9144000" cy="4175125"/>
            <a:chOff x="276" y="1228"/>
            <a:chExt cx="4656" cy="2382"/>
          </a:xfrm>
        </p:grpSpPr>
        <p:sp>
          <p:nvSpPr>
            <p:cNvPr id="97284" name="Text Box 3"/>
            <p:cNvSpPr txBox="1">
              <a:spLocks noChangeArrowheads="1"/>
            </p:cNvSpPr>
            <p:nvPr/>
          </p:nvSpPr>
          <p:spPr bwMode="auto">
            <a:xfrm>
              <a:off x="2392" y="1228"/>
              <a:ext cx="766"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代码</a:t>
              </a:r>
            </a:p>
          </p:txBody>
        </p:sp>
        <p:sp>
          <p:nvSpPr>
            <p:cNvPr id="97285" name="Text Box 4"/>
            <p:cNvSpPr txBox="1">
              <a:spLocks noChangeArrowheads="1"/>
            </p:cNvSpPr>
            <p:nvPr/>
          </p:nvSpPr>
          <p:spPr bwMode="auto">
            <a:xfrm>
              <a:off x="1292" y="1895"/>
              <a:ext cx="862"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无实义代码</a:t>
              </a:r>
            </a:p>
          </p:txBody>
        </p:sp>
        <p:sp>
          <p:nvSpPr>
            <p:cNvPr id="97286" name="Text Box 5"/>
            <p:cNvSpPr txBox="1">
              <a:spLocks noChangeArrowheads="1"/>
            </p:cNvSpPr>
            <p:nvPr/>
          </p:nvSpPr>
          <p:spPr bwMode="auto">
            <a:xfrm>
              <a:off x="3434" y="1895"/>
              <a:ext cx="852"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有实义代码</a:t>
              </a:r>
            </a:p>
          </p:txBody>
        </p:sp>
        <p:sp>
          <p:nvSpPr>
            <p:cNvPr id="97287" name="Freeform 6"/>
            <p:cNvSpPr>
              <a:spLocks/>
            </p:cNvSpPr>
            <p:nvPr/>
          </p:nvSpPr>
          <p:spPr bwMode="auto">
            <a:xfrm>
              <a:off x="1725" y="1746"/>
              <a:ext cx="2100" cy="212"/>
            </a:xfrm>
            <a:custGeom>
              <a:avLst/>
              <a:gdLst>
                <a:gd name="T0" fmla="*/ 0 w 2580"/>
                <a:gd name="T1" fmla="*/ 146 h 240"/>
                <a:gd name="T2" fmla="*/ 0 w 2580"/>
                <a:gd name="T3" fmla="*/ 0 h 240"/>
                <a:gd name="T4" fmla="*/ 1132 w 2580"/>
                <a:gd name="T5" fmla="*/ 0 h 240"/>
                <a:gd name="T6" fmla="*/ 1132 w 2580"/>
                <a:gd name="T7" fmla="*/ 1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88" name="Line 7"/>
            <p:cNvSpPr>
              <a:spLocks noChangeShapeType="1"/>
            </p:cNvSpPr>
            <p:nvPr/>
          </p:nvSpPr>
          <p:spPr bwMode="auto">
            <a:xfrm>
              <a:off x="2784" y="1588"/>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 name="Text Box 8"/>
            <p:cNvSpPr txBox="1">
              <a:spLocks noChangeArrowheads="1"/>
            </p:cNvSpPr>
            <p:nvPr/>
          </p:nvSpPr>
          <p:spPr bwMode="auto">
            <a:xfrm>
              <a:off x="1009" y="2562"/>
              <a:ext cx="553"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顺序码</a:t>
              </a:r>
            </a:p>
          </p:txBody>
        </p:sp>
        <p:sp>
          <p:nvSpPr>
            <p:cNvPr id="97290" name="Text Box 9"/>
            <p:cNvSpPr txBox="1">
              <a:spLocks noChangeArrowheads="1"/>
            </p:cNvSpPr>
            <p:nvPr/>
          </p:nvSpPr>
          <p:spPr bwMode="auto">
            <a:xfrm>
              <a:off x="2832"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特征</a:t>
              </a:r>
            </a:p>
            <a:p>
              <a:pPr algn="ctr"/>
              <a:r>
                <a:rPr kumimoji="1" lang="zh-CN" altLang="en-US" sz="2400" b="1">
                  <a:latin typeface="楷体_GB2312" pitchFamily="49" charset="-122"/>
                  <a:ea typeface="楷体_GB2312" pitchFamily="49" charset="-122"/>
                </a:rPr>
                <a:t>组合码</a:t>
              </a:r>
            </a:p>
          </p:txBody>
        </p:sp>
        <p:sp>
          <p:nvSpPr>
            <p:cNvPr id="97291" name="Text Box 10"/>
            <p:cNvSpPr txBox="1">
              <a:spLocks noChangeArrowheads="1"/>
            </p:cNvSpPr>
            <p:nvPr/>
          </p:nvSpPr>
          <p:spPr bwMode="auto">
            <a:xfrm>
              <a:off x="1969"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层次码</a:t>
              </a:r>
            </a:p>
          </p:txBody>
        </p:sp>
        <p:sp>
          <p:nvSpPr>
            <p:cNvPr id="97292" name="Text Box 11"/>
            <p:cNvSpPr txBox="1">
              <a:spLocks noChangeArrowheads="1"/>
            </p:cNvSpPr>
            <p:nvPr/>
          </p:nvSpPr>
          <p:spPr bwMode="auto">
            <a:xfrm>
              <a:off x="1123"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字母</a:t>
              </a:r>
            </a:p>
            <a:p>
              <a:pPr algn="ctr"/>
              <a:r>
                <a:rPr kumimoji="1" lang="zh-CN" altLang="en-US" sz="2400" b="1">
                  <a:latin typeface="楷体_GB2312" pitchFamily="49" charset="-122"/>
                  <a:ea typeface="楷体_GB2312" pitchFamily="49" charset="-122"/>
                </a:rPr>
                <a:t>顺序码</a:t>
              </a:r>
            </a:p>
          </p:txBody>
        </p:sp>
        <p:sp>
          <p:nvSpPr>
            <p:cNvPr id="97293" name="Text Box 12"/>
            <p:cNvSpPr txBox="1">
              <a:spLocks noChangeArrowheads="1"/>
            </p:cNvSpPr>
            <p:nvPr/>
          </p:nvSpPr>
          <p:spPr bwMode="auto">
            <a:xfrm>
              <a:off x="276"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系列</a:t>
              </a:r>
            </a:p>
            <a:p>
              <a:pPr algn="ctr"/>
              <a:r>
                <a:rPr kumimoji="1" lang="zh-CN" altLang="en-US" sz="2400" b="1">
                  <a:latin typeface="楷体_GB2312" pitchFamily="49" charset="-122"/>
                  <a:ea typeface="楷体_GB2312" pitchFamily="49" charset="-122"/>
                </a:rPr>
                <a:t>顺序码</a:t>
              </a:r>
            </a:p>
          </p:txBody>
        </p:sp>
        <p:sp>
          <p:nvSpPr>
            <p:cNvPr id="97294" name="Text Box 13"/>
            <p:cNvSpPr txBox="1">
              <a:spLocks noChangeArrowheads="1"/>
            </p:cNvSpPr>
            <p:nvPr/>
          </p:nvSpPr>
          <p:spPr bwMode="auto">
            <a:xfrm>
              <a:off x="4037" y="2562"/>
              <a:ext cx="553"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逻辑码</a:t>
              </a:r>
            </a:p>
          </p:txBody>
        </p:sp>
        <p:sp>
          <p:nvSpPr>
            <p:cNvPr id="97295" name="Text Box 14"/>
            <p:cNvSpPr txBox="1">
              <a:spLocks noChangeArrowheads="1"/>
            </p:cNvSpPr>
            <p:nvPr/>
          </p:nvSpPr>
          <p:spPr bwMode="auto">
            <a:xfrm>
              <a:off x="3092" y="2562"/>
              <a:ext cx="554"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排序码</a:t>
              </a:r>
            </a:p>
          </p:txBody>
        </p:sp>
        <p:sp>
          <p:nvSpPr>
            <p:cNvPr id="97296" name="Text Box 15"/>
            <p:cNvSpPr txBox="1">
              <a:spLocks noChangeArrowheads="1"/>
            </p:cNvSpPr>
            <p:nvPr/>
          </p:nvSpPr>
          <p:spPr bwMode="auto">
            <a:xfrm>
              <a:off x="1920" y="2562"/>
              <a:ext cx="554"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无序码</a:t>
              </a:r>
            </a:p>
          </p:txBody>
        </p:sp>
        <p:sp>
          <p:nvSpPr>
            <p:cNvPr id="97297" name="Text Box 16"/>
            <p:cNvSpPr txBox="1">
              <a:spLocks noChangeArrowheads="1"/>
            </p:cNvSpPr>
            <p:nvPr/>
          </p:nvSpPr>
          <p:spPr bwMode="auto">
            <a:xfrm>
              <a:off x="4378" y="3228"/>
              <a:ext cx="554"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自检码</a:t>
              </a:r>
            </a:p>
          </p:txBody>
        </p:sp>
        <p:sp>
          <p:nvSpPr>
            <p:cNvPr id="97298" name="Text Box 17"/>
            <p:cNvSpPr txBox="1">
              <a:spLocks noChangeArrowheads="1"/>
            </p:cNvSpPr>
            <p:nvPr/>
          </p:nvSpPr>
          <p:spPr bwMode="auto">
            <a:xfrm>
              <a:off x="3711" y="3228"/>
              <a:ext cx="554"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矩阵码</a:t>
              </a:r>
            </a:p>
          </p:txBody>
        </p:sp>
        <p:sp>
          <p:nvSpPr>
            <p:cNvPr id="97299" name="Freeform 18"/>
            <p:cNvSpPr>
              <a:spLocks/>
            </p:cNvSpPr>
            <p:nvPr/>
          </p:nvSpPr>
          <p:spPr bwMode="auto">
            <a:xfrm>
              <a:off x="1285" y="2434"/>
              <a:ext cx="912" cy="106"/>
            </a:xfrm>
            <a:custGeom>
              <a:avLst/>
              <a:gdLst>
                <a:gd name="T0" fmla="*/ 0 w 2580"/>
                <a:gd name="T1" fmla="*/ 9 h 240"/>
                <a:gd name="T2" fmla="*/ 0 w 2580"/>
                <a:gd name="T3" fmla="*/ 0 h 240"/>
                <a:gd name="T4" fmla="*/ 40 w 2580"/>
                <a:gd name="T5" fmla="*/ 0 h 240"/>
                <a:gd name="T6" fmla="*/ 40 w 2580"/>
                <a:gd name="T7" fmla="*/ 9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0" name="Freeform 19"/>
            <p:cNvSpPr>
              <a:spLocks/>
            </p:cNvSpPr>
            <p:nvPr/>
          </p:nvSpPr>
          <p:spPr bwMode="auto">
            <a:xfrm>
              <a:off x="3360" y="2434"/>
              <a:ext cx="944" cy="159"/>
            </a:xfrm>
            <a:custGeom>
              <a:avLst/>
              <a:gdLst>
                <a:gd name="T0" fmla="*/ 0 w 2580"/>
                <a:gd name="T1" fmla="*/ 46 h 240"/>
                <a:gd name="T2" fmla="*/ 0 w 2580"/>
                <a:gd name="T3" fmla="*/ 0 h 240"/>
                <a:gd name="T4" fmla="*/ 46 w 2580"/>
                <a:gd name="T5" fmla="*/ 0 h 240"/>
                <a:gd name="T6" fmla="*/ 46 w 2580"/>
                <a:gd name="T7" fmla="*/ 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1" name="Freeform 20"/>
            <p:cNvSpPr>
              <a:spLocks/>
            </p:cNvSpPr>
            <p:nvPr/>
          </p:nvSpPr>
          <p:spPr bwMode="auto">
            <a:xfrm>
              <a:off x="3988" y="3122"/>
              <a:ext cx="651" cy="106"/>
            </a:xfrm>
            <a:custGeom>
              <a:avLst/>
              <a:gdLst>
                <a:gd name="T0" fmla="*/ 0 w 2580"/>
                <a:gd name="T1" fmla="*/ 9 h 240"/>
                <a:gd name="T2" fmla="*/ 0 w 2580"/>
                <a:gd name="T3" fmla="*/ 0 h 240"/>
                <a:gd name="T4" fmla="*/ 10 w 2580"/>
                <a:gd name="T5" fmla="*/ 0 h 240"/>
                <a:gd name="T6" fmla="*/ 10 w 2580"/>
                <a:gd name="T7" fmla="*/ 9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2" name="Freeform 21"/>
            <p:cNvSpPr>
              <a:spLocks/>
            </p:cNvSpPr>
            <p:nvPr/>
          </p:nvSpPr>
          <p:spPr bwMode="auto">
            <a:xfrm>
              <a:off x="667" y="3069"/>
              <a:ext cx="2645" cy="212"/>
            </a:xfrm>
            <a:custGeom>
              <a:avLst/>
              <a:gdLst>
                <a:gd name="T0" fmla="*/ 0 w 2580"/>
                <a:gd name="T1" fmla="*/ 146 h 240"/>
                <a:gd name="T2" fmla="*/ 0 w 2580"/>
                <a:gd name="T3" fmla="*/ 0 h 240"/>
                <a:gd name="T4" fmla="*/ 2850 w 2580"/>
                <a:gd name="T5" fmla="*/ 0 h 240"/>
                <a:gd name="T6" fmla="*/ 2850 w 2580"/>
                <a:gd name="T7" fmla="*/ 1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3" name="Line 22"/>
            <p:cNvSpPr>
              <a:spLocks noChangeShapeType="1"/>
            </p:cNvSpPr>
            <p:nvPr/>
          </p:nvSpPr>
          <p:spPr bwMode="auto">
            <a:xfrm>
              <a:off x="4320" y="2911"/>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a:off x="1776" y="2276"/>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792" y="2276"/>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flipH="1">
              <a:off x="3312" y="2911"/>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a:off x="1488" y="3069"/>
              <a:ext cx="0" cy="1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a:off x="2352" y="3069"/>
              <a:ext cx="0" cy="1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283" name="Rectangle 28"/>
          <p:cNvSpPr>
            <a:spLocks noGrp="1" noChangeArrowheads="1"/>
          </p:cNvSpPr>
          <p:nvPr>
            <p:ph type="title" idx="4294967295"/>
          </p:nvPr>
        </p:nvSpPr>
        <p:spPr>
          <a:xfrm>
            <a:off x="1059864" y="217355"/>
            <a:ext cx="6798734" cy="1303867"/>
          </a:xfrm>
        </p:spPr>
        <p:txBody>
          <a:bodyPr/>
          <a:lstStyle/>
          <a:p>
            <a:pPr eaLnBrk="1" hangingPunct="1"/>
            <a:r>
              <a:rPr lang="en-US" altLang="zh-CN" dirty="0" smtClean="0"/>
              <a:t>11.6.2 </a:t>
            </a:r>
            <a:r>
              <a:rPr lang="zh-CN" altLang="en-US" dirty="0" smtClean="0"/>
              <a:t>代码的种类</a:t>
            </a:r>
          </a:p>
        </p:txBody>
      </p:sp>
    </p:spTree>
    <p:extLst>
      <p:ext uri="{BB962C8B-B14F-4D97-AF65-F5344CB8AC3E}">
        <p14:creationId xmlns:p14="http://schemas.microsoft.com/office/powerpoint/2010/main" val="344422123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代码举例</a:t>
            </a:r>
          </a:p>
        </p:txBody>
      </p:sp>
      <p:sp>
        <p:nvSpPr>
          <p:cNvPr id="98307" name="Rectangle 3"/>
          <p:cNvSpPr>
            <a:spLocks noGrp="1" noChangeArrowheads="1"/>
          </p:cNvSpPr>
          <p:nvPr>
            <p:ph type="body" idx="1"/>
          </p:nvPr>
        </p:nvSpPr>
        <p:spPr/>
        <p:txBody>
          <a:bodyPr/>
          <a:lstStyle/>
          <a:p>
            <a:pPr eaLnBrk="1" hangingPunct="1"/>
            <a:r>
              <a:rPr lang="zh-CN" altLang="en-US" smtClean="0"/>
              <a:t>身份证号</a:t>
            </a:r>
          </a:p>
          <a:p>
            <a:pPr eaLnBrk="1" hangingPunct="1"/>
            <a:r>
              <a:rPr lang="zh-CN" altLang="en-US" smtClean="0"/>
              <a:t>国际书号</a:t>
            </a:r>
          </a:p>
          <a:p>
            <a:pPr eaLnBrk="1" hangingPunct="1"/>
            <a:r>
              <a:rPr lang="zh-CN" altLang="en-US" smtClean="0"/>
              <a:t>会计科目</a:t>
            </a:r>
          </a:p>
          <a:p>
            <a:pPr eaLnBrk="1" hangingPunct="1"/>
            <a:r>
              <a:rPr lang="zh-CN" altLang="en-US" smtClean="0"/>
              <a:t>考研报考的学校代码、专业代码</a:t>
            </a:r>
          </a:p>
          <a:p>
            <a:pPr eaLnBrk="1" hangingPunct="1"/>
            <a:r>
              <a:rPr lang="zh-CN" altLang="en-US" smtClean="0"/>
              <a:t>．．．</a:t>
            </a:r>
          </a:p>
        </p:txBody>
      </p:sp>
    </p:spTree>
    <p:extLst>
      <p:ext uri="{BB962C8B-B14F-4D97-AF65-F5344CB8AC3E}">
        <p14:creationId xmlns:p14="http://schemas.microsoft.com/office/powerpoint/2010/main" val="1191841633"/>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mtClean="0"/>
              <a:t>11.6.3 </a:t>
            </a:r>
            <a:r>
              <a:rPr lang="zh-CN" altLang="en-US" smtClean="0"/>
              <a:t>代码的类型</a:t>
            </a:r>
          </a:p>
        </p:txBody>
      </p:sp>
      <p:sp>
        <p:nvSpPr>
          <p:cNvPr id="99331" name="Rectangle 3"/>
          <p:cNvSpPr>
            <a:spLocks noGrp="1" noChangeArrowheads="1"/>
          </p:cNvSpPr>
          <p:nvPr>
            <p:ph type="body" idx="1"/>
          </p:nvPr>
        </p:nvSpPr>
        <p:spPr>
          <a:xfrm>
            <a:off x="827584" y="1763667"/>
            <a:ext cx="7166902" cy="4473645"/>
          </a:xfrm>
        </p:spPr>
        <p:txBody>
          <a:bodyPr>
            <a:normAutofit fontScale="85000" lnSpcReduction="20000"/>
          </a:bodyPr>
          <a:lstStyle/>
          <a:p>
            <a:pPr eaLnBrk="1" hangingPunct="1"/>
            <a:r>
              <a:rPr kumimoji="1" lang="zh-CN" altLang="en-US" dirty="0" smtClean="0"/>
              <a:t>代码的类型指代码符号的表示形式，一般有：</a:t>
            </a:r>
          </a:p>
          <a:p>
            <a:pPr lvl="1" eaLnBrk="1" hangingPunct="1"/>
            <a:r>
              <a:rPr kumimoji="1" lang="zh-CN" altLang="en-US" dirty="0" smtClean="0">
                <a:solidFill>
                  <a:srgbClr val="0000CC"/>
                </a:solidFill>
              </a:rPr>
              <a:t>  数字型：</a:t>
            </a:r>
            <a:r>
              <a:rPr kumimoji="1" lang="zh-CN" altLang="en-US" dirty="0" smtClean="0"/>
              <a:t>结构简单，使用方便，也便于排序，但对象特征的描述不直观</a:t>
            </a:r>
          </a:p>
          <a:p>
            <a:pPr lvl="1" eaLnBrk="1" hangingPunct="1"/>
            <a:r>
              <a:rPr kumimoji="1" lang="zh-CN" altLang="en-US" dirty="0" smtClean="0">
                <a:solidFill>
                  <a:srgbClr val="0000CC"/>
                </a:solidFill>
              </a:rPr>
              <a:t>  字母型：</a:t>
            </a:r>
            <a:r>
              <a:rPr kumimoji="1" lang="zh-CN" altLang="en-US" dirty="0" smtClean="0"/>
              <a:t>便于记忆，人们有使用习惯。与同样长度的数字码相比，容量大得多。但会出现重复和冲突，例如航空公司代码（中国国航</a:t>
            </a:r>
            <a:r>
              <a:rPr kumimoji="1" lang="en-US" altLang="zh-CN" dirty="0" smtClean="0"/>
              <a:t>Air China</a:t>
            </a:r>
            <a:r>
              <a:rPr kumimoji="1" lang="zh-CN" altLang="en-US" dirty="0" smtClean="0"/>
              <a:t>、加拿大航空</a:t>
            </a:r>
            <a:r>
              <a:rPr kumimoji="1" lang="en-US" altLang="zh-CN" dirty="0" smtClean="0"/>
              <a:t>Air Canada</a:t>
            </a:r>
            <a:r>
              <a:rPr kumimoji="1" lang="zh-CN" altLang="en-US" dirty="0" smtClean="0"/>
              <a:t>，前缀缩写相同）</a:t>
            </a:r>
          </a:p>
          <a:p>
            <a:pPr lvl="1" eaLnBrk="1" hangingPunct="1"/>
            <a:r>
              <a:rPr kumimoji="1" lang="zh-CN" altLang="en-US" dirty="0" smtClean="0">
                <a:solidFill>
                  <a:srgbClr val="0000CC"/>
                </a:solidFill>
              </a:rPr>
              <a:t>  数字字母混合型：</a:t>
            </a:r>
            <a:r>
              <a:rPr kumimoji="1" lang="zh-CN" altLang="en-US" dirty="0" smtClean="0"/>
              <a:t>兼有前两种代码的优点。但是其组成形式复杂，计算机输入不便，人工录入效率低，错误率高（要避免出现：</a:t>
            </a:r>
            <a:r>
              <a:rPr kumimoji="1" lang="en-US" altLang="zh-CN" dirty="0" smtClean="0"/>
              <a:t>I</a:t>
            </a:r>
            <a:r>
              <a:rPr kumimoji="1" lang="zh-CN" altLang="en-US" dirty="0" smtClean="0"/>
              <a:t>和</a:t>
            </a:r>
            <a:r>
              <a:rPr kumimoji="1" lang="en-US" altLang="zh-CN" dirty="0" smtClean="0"/>
              <a:t>1</a:t>
            </a:r>
            <a:r>
              <a:rPr kumimoji="1" lang="zh-CN" altLang="en-US" dirty="0" smtClean="0"/>
              <a:t>，</a:t>
            </a:r>
            <a:r>
              <a:rPr kumimoji="1" lang="en-US" altLang="zh-CN" dirty="0" smtClean="0"/>
              <a:t>0</a:t>
            </a:r>
            <a:r>
              <a:rPr kumimoji="1" lang="zh-CN" altLang="en-US" dirty="0" smtClean="0"/>
              <a:t>和</a:t>
            </a:r>
            <a:r>
              <a:rPr kumimoji="1" lang="en-US" altLang="zh-CN" dirty="0" smtClean="0"/>
              <a:t>o…</a:t>
            </a:r>
            <a:r>
              <a:rPr kumimoji="1" lang="zh-CN" altLang="en-US" dirty="0" smtClean="0"/>
              <a:t>）</a:t>
            </a:r>
            <a:endParaRPr lang="zh-CN" altLang="en-US" dirty="0" smtClean="0"/>
          </a:p>
        </p:txBody>
      </p:sp>
    </p:spTree>
    <p:extLst>
      <p:ext uri="{BB962C8B-B14F-4D97-AF65-F5344CB8AC3E}">
        <p14:creationId xmlns:p14="http://schemas.microsoft.com/office/powerpoint/2010/main" val="36359197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smtClean="0"/>
              <a:t>11.6.4 </a:t>
            </a:r>
            <a:r>
              <a:rPr lang="zh-CN" altLang="en-US" smtClean="0"/>
              <a:t>代码校验方法</a:t>
            </a:r>
          </a:p>
        </p:txBody>
      </p:sp>
      <p:sp>
        <p:nvSpPr>
          <p:cNvPr id="100355" name="Rectangle 3"/>
          <p:cNvSpPr>
            <a:spLocks noGrp="1" noChangeArrowheads="1"/>
          </p:cNvSpPr>
          <p:nvPr>
            <p:ph type="body" idx="1"/>
          </p:nvPr>
        </p:nvSpPr>
        <p:spPr>
          <a:xfrm>
            <a:off x="899592" y="1763667"/>
            <a:ext cx="7416824" cy="4617661"/>
          </a:xfrm>
        </p:spPr>
        <p:txBody>
          <a:bodyPr>
            <a:normAutofit fontScale="85000" lnSpcReduction="20000"/>
          </a:bodyPr>
          <a:lstStyle/>
          <a:p>
            <a:pPr eaLnBrk="1" hangingPunct="1"/>
            <a:r>
              <a:rPr kumimoji="1" lang="zh-CN" altLang="en-US" dirty="0" smtClean="0"/>
              <a:t>在代码中设计一位或多位校验码。</a:t>
            </a:r>
            <a:endParaRPr kumimoji="1" lang="en-US" altLang="zh-CN" dirty="0" smtClean="0"/>
          </a:p>
          <a:p>
            <a:pPr eaLnBrk="1" hangingPunct="1"/>
            <a:r>
              <a:rPr kumimoji="1" lang="zh-CN" altLang="en-US" dirty="0" smtClean="0"/>
              <a:t>校验码的生成过程如下：</a:t>
            </a:r>
          </a:p>
          <a:p>
            <a:pPr lvl="1" eaLnBrk="1" hangingPunct="1"/>
            <a:r>
              <a:rPr kumimoji="1" lang="en-US" altLang="zh-CN" dirty="0" smtClean="0"/>
              <a:t>(1)</a:t>
            </a:r>
            <a:r>
              <a:rPr kumimoji="1" lang="zh-CN" altLang="en-US" dirty="0" smtClean="0"/>
              <a:t>对代码本体的每一位加权求和</a:t>
            </a:r>
            <a:r>
              <a:rPr kumimoji="1" lang="en-US" altLang="zh-CN" dirty="0" smtClean="0"/>
              <a:t>:</a:t>
            </a:r>
          </a:p>
          <a:p>
            <a:pPr lvl="1" eaLnBrk="1" hangingPunct="1">
              <a:buFont typeface="Wingdings" panose="05000000000000000000" pitchFamily="2" charset="2"/>
              <a:buNone/>
            </a:pPr>
            <a:r>
              <a:rPr kumimoji="1" lang="en-US" altLang="zh-CN" dirty="0" smtClean="0"/>
              <a:t>         </a:t>
            </a:r>
            <a:r>
              <a:rPr kumimoji="1" lang="zh-CN" altLang="en-US" dirty="0" smtClean="0"/>
              <a:t>设代码本体为：</a:t>
            </a:r>
            <a:r>
              <a:rPr kumimoji="1" lang="en-US" altLang="zh-CN" dirty="0" smtClean="0"/>
              <a:t>C1C2…Cn </a:t>
            </a:r>
          </a:p>
          <a:p>
            <a:pPr lvl="1" eaLnBrk="1" hangingPunct="1">
              <a:buFont typeface="Wingdings" panose="05000000000000000000" pitchFamily="2" charset="2"/>
              <a:buNone/>
            </a:pPr>
            <a:r>
              <a:rPr kumimoji="1" lang="en-US" altLang="zh-CN" dirty="0" smtClean="0"/>
              <a:t>                </a:t>
            </a:r>
            <a:r>
              <a:rPr kumimoji="1" lang="zh-CN" altLang="en-US" dirty="0" smtClean="0"/>
              <a:t>权因子为：</a:t>
            </a:r>
            <a:r>
              <a:rPr kumimoji="1" lang="en-US" altLang="zh-CN" dirty="0" smtClean="0"/>
              <a:t>P1P2…</a:t>
            </a:r>
            <a:r>
              <a:rPr kumimoji="1" lang="en-US" altLang="zh-CN" dirty="0" err="1" smtClean="0"/>
              <a:t>Pn</a:t>
            </a:r>
            <a:endParaRPr kumimoji="1" lang="en-US" altLang="zh-CN" dirty="0" smtClean="0"/>
          </a:p>
          <a:p>
            <a:pPr lvl="1" eaLnBrk="1" hangingPunct="1">
              <a:buFont typeface="Wingdings" panose="05000000000000000000" pitchFamily="2" charset="2"/>
              <a:buNone/>
            </a:pPr>
            <a:r>
              <a:rPr kumimoji="1" lang="en-US" altLang="zh-CN" dirty="0" smtClean="0"/>
              <a:t>                </a:t>
            </a:r>
            <a:r>
              <a:rPr kumimoji="1" lang="zh-CN" altLang="en-US" dirty="0" smtClean="0"/>
              <a:t>加权求和：</a:t>
            </a:r>
            <a:r>
              <a:rPr kumimoji="1" lang="en-US" altLang="zh-CN" dirty="0" smtClean="0"/>
              <a:t>S=∑ Ci</a:t>
            </a:r>
            <a:r>
              <a:rPr kumimoji="1" lang="zh-CN" altLang="en-US" dirty="0" smtClean="0"/>
              <a:t>*</a:t>
            </a:r>
            <a:r>
              <a:rPr kumimoji="1" lang="en-US" altLang="zh-CN" dirty="0" smtClean="0"/>
              <a:t>Pi </a:t>
            </a:r>
          </a:p>
          <a:p>
            <a:pPr lvl="1" eaLnBrk="1" hangingPunct="1"/>
            <a:r>
              <a:rPr kumimoji="1" lang="en-US" altLang="zh-CN" dirty="0" smtClean="0"/>
              <a:t>(2)</a:t>
            </a:r>
            <a:r>
              <a:rPr kumimoji="1" lang="zh-CN" altLang="en-US" dirty="0" smtClean="0"/>
              <a:t>以模除和得余数：</a:t>
            </a:r>
          </a:p>
          <a:p>
            <a:pPr lvl="1" eaLnBrk="1" hangingPunct="1">
              <a:buFont typeface="Wingdings" panose="05000000000000000000" pitchFamily="2" charset="2"/>
              <a:buNone/>
            </a:pPr>
            <a:r>
              <a:rPr kumimoji="1" lang="zh-CN" altLang="en-US" dirty="0" smtClean="0"/>
              <a:t>                  </a:t>
            </a:r>
            <a:r>
              <a:rPr kumimoji="1" lang="en-US" altLang="zh-CN" dirty="0" smtClean="0"/>
              <a:t>R=S mod(M)</a:t>
            </a:r>
          </a:p>
          <a:p>
            <a:pPr lvl="1" eaLnBrk="1" hangingPunct="1"/>
            <a:r>
              <a:rPr kumimoji="1" lang="en-US" altLang="zh-CN" dirty="0" smtClean="0"/>
              <a:t>(3) </a:t>
            </a:r>
            <a:r>
              <a:rPr kumimoji="1" lang="zh-CN" altLang="en-US" dirty="0" smtClean="0"/>
              <a:t>运算后得校验位（如模减去余数）：</a:t>
            </a:r>
          </a:p>
          <a:p>
            <a:pPr lvl="1" eaLnBrk="1" hangingPunct="1">
              <a:buFont typeface="Wingdings" panose="05000000000000000000" pitchFamily="2" charset="2"/>
              <a:buNone/>
            </a:pPr>
            <a:r>
              <a:rPr kumimoji="1" lang="zh-CN" altLang="en-US" dirty="0" smtClean="0"/>
              <a:t>                  </a:t>
            </a:r>
            <a:r>
              <a:rPr kumimoji="1" lang="en-US" altLang="zh-CN" dirty="0" smtClean="0"/>
              <a:t>Cn+1 =M-R</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9689146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生成身份证中的校验位</a:t>
            </a:r>
          </a:p>
        </p:txBody>
      </p:sp>
      <p:sp>
        <p:nvSpPr>
          <p:cNvPr id="101379" name="Rectangle 3"/>
          <p:cNvSpPr>
            <a:spLocks noGrp="1" noChangeArrowheads="1"/>
          </p:cNvSpPr>
          <p:nvPr>
            <p:ph type="body" idx="1"/>
          </p:nvPr>
        </p:nvSpPr>
        <p:spPr>
          <a:xfrm>
            <a:off x="683568" y="1628800"/>
            <a:ext cx="8388424" cy="5328592"/>
          </a:xfrm>
        </p:spPr>
        <p:txBody>
          <a:bodyPr>
            <a:noAutofit/>
          </a:bodyPr>
          <a:lstStyle/>
          <a:p>
            <a:pPr eaLnBrk="1" hangingPunct="1">
              <a:spcBef>
                <a:spcPts val="0"/>
              </a:spcBef>
              <a:buFont typeface="Wingdings" panose="05000000000000000000" pitchFamily="2" charset="2"/>
              <a:buNone/>
            </a:pPr>
            <a:r>
              <a:rPr kumimoji="1" lang="zh-CN" altLang="en-US" sz="1800" dirty="0" smtClean="0"/>
              <a:t>比如：</a:t>
            </a:r>
            <a:r>
              <a:rPr kumimoji="1" lang="en-US" altLang="zh-CN" sz="1800" dirty="0" smtClean="0"/>
              <a:t>34052419800101001</a:t>
            </a:r>
          </a:p>
          <a:p>
            <a:pPr eaLnBrk="1" hangingPunct="1">
              <a:spcBef>
                <a:spcPts val="0"/>
              </a:spcBef>
              <a:buFont typeface="Wingdings" panose="05000000000000000000" pitchFamily="2" charset="2"/>
              <a:buNone/>
            </a:pPr>
            <a:r>
              <a:rPr kumimoji="1" lang="en-US" altLang="zh-CN" sz="1800" dirty="0" smtClean="0">
                <a:solidFill>
                  <a:srgbClr val="FF3300"/>
                </a:solidFill>
              </a:rPr>
              <a:t>∑(</a:t>
            </a:r>
            <a:r>
              <a:rPr kumimoji="1" lang="en-US" altLang="zh-CN" sz="1800" dirty="0" err="1" smtClean="0">
                <a:solidFill>
                  <a:srgbClr val="FF3300"/>
                </a:solidFill>
              </a:rPr>
              <a:t>Ci×Pi</a:t>
            </a:r>
            <a:r>
              <a:rPr kumimoji="1" lang="en-US" altLang="zh-CN" sz="1800" dirty="0" smtClean="0">
                <a:solidFill>
                  <a:srgbClr val="FF3300"/>
                </a:solidFill>
              </a:rPr>
              <a:t>)  mod 11</a:t>
            </a:r>
          </a:p>
          <a:p>
            <a:pPr eaLnBrk="1" hangingPunct="1">
              <a:spcBef>
                <a:spcPts val="0"/>
              </a:spcBef>
              <a:buFont typeface="Wingdings" panose="05000000000000000000" pitchFamily="2" charset="2"/>
              <a:buNone/>
            </a:pPr>
            <a:r>
              <a:rPr kumimoji="1" lang="en-US" altLang="zh-CN" sz="1800" dirty="0" smtClean="0">
                <a:latin typeface="楷体" panose="02010609060101010101" pitchFamily="49" charset="-122"/>
                <a:ea typeface="楷体" panose="02010609060101010101" pitchFamily="49" charset="-122"/>
              </a:rPr>
              <a:t>   </a:t>
            </a:r>
            <a:r>
              <a:rPr kumimoji="1" lang="en-US" altLang="zh-CN" sz="1800" dirty="0" err="1" smtClean="0">
                <a:latin typeface="楷体" panose="02010609060101010101" pitchFamily="49" charset="-122"/>
                <a:ea typeface="楷体" panose="02010609060101010101" pitchFamily="49" charset="-122"/>
              </a:rPr>
              <a:t>i</a:t>
            </a:r>
            <a:r>
              <a:rPr kumimoji="1" lang="zh-CN" altLang="en-US" sz="1800" dirty="0" smtClean="0">
                <a:latin typeface="楷体" panose="02010609060101010101" pitchFamily="49" charset="-122"/>
                <a:ea typeface="楷体" panose="02010609060101010101" pitchFamily="49" charset="-122"/>
              </a:rPr>
              <a:t>： 表示号码字符从由至左包括校验码在内的位置序号</a:t>
            </a:r>
          </a:p>
          <a:p>
            <a:pPr eaLnBrk="1" hangingPunct="1">
              <a:spcBef>
                <a:spcPts val="0"/>
              </a:spcBef>
              <a:buFont typeface="Wingdings" panose="05000000000000000000" pitchFamily="2" charset="2"/>
              <a:buNone/>
            </a:pPr>
            <a:r>
              <a:rPr kumimoji="1" lang="zh-CN" altLang="en-US" sz="1800" dirty="0" smtClean="0">
                <a:latin typeface="楷体" panose="02010609060101010101" pitchFamily="49" charset="-122"/>
                <a:ea typeface="楷体" panose="02010609060101010101" pitchFamily="49" charset="-122"/>
              </a:rPr>
              <a:t>   </a:t>
            </a:r>
            <a:r>
              <a:rPr kumimoji="1" lang="en-US" altLang="zh-CN" sz="1800" dirty="0" smtClean="0">
                <a:latin typeface="楷体" panose="02010609060101010101" pitchFamily="49" charset="-122"/>
                <a:ea typeface="楷体" panose="02010609060101010101" pitchFamily="49" charset="-122"/>
              </a:rPr>
              <a:t>Ci</a:t>
            </a:r>
            <a:r>
              <a:rPr kumimoji="1" lang="zh-CN" altLang="en-US" sz="1800" dirty="0" smtClean="0">
                <a:latin typeface="楷体" panose="02010609060101010101" pitchFamily="49" charset="-122"/>
                <a:ea typeface="楷体" panose="02010609060101010101" pitchFamily="49" charset="-122"/>
              </a:rPr>
              <a:t>：表示第</a:t>
            </a:r>
            <a:r>
              <a:rPr kumimoji="1" lang="en-US" altLang="zh-CN" sz="1800" dirty="0" err="1" smtClean="0">
                <a:latin typeface="楷体" panose="02010609060101010101" pitchFamily="49" charset="-122"/>
                <a:ea typeface="楷体" panose="02010609060101010101" pitchFamily="49" charset="-122"/>
              </a:rPr>
              <a:t>i</a:t>
            </a:r>
            <a:r>
              <a:rPr kumimoji="1" lang="zh-CN" altLang="en-US" sz="1800" dirty="0" smtClean="0">
                <a:latin typeface="楷体" panose="02010609060101010101" pitchFamily="49" charset="-122"/>
                <a:ea typeface="楷体" panose="02010609060101010101" pitchFamily="49" charset="-122"/>
              </a:rPr>
              <a:t>位置上的号码字符值</a:t>
            </a:r>
          </a:p>
          <a:p>
            <a:pPr eaLnBrk="1" hangingPunct="1">
              <a:spcBef>
                <a:spcPts val="0"/>
              </a:spcBef>
              <a:buFont typeface="Wingdings" panose="05000000000000000000" pitchFamily="2" charset="2"/>
              <a:buNone/>
            </a:pPr>
            <a:r>
              <a:rPr kumimoji="1" lang="zh-CN" altLang="en-US" sz="1800" dirty="0" smtClean="0">
                <a:latin typeface="楷体" panose="02010609060101010101" pitchFamily="49" charset="-122"/>
                <a:ea typeface="楷体" panose="02010609060101010101" pitchFamily="49" charset="-122"/>
              </a:rPr>
              <a:t>   </a:t>
            </a:r>
            <a:r>
              <a:rPr kumimoji="1" lang="en-US" altLang="zh-CN" sz="1800" dirty="0" smtClean="0">
                <a:latin typeface="楷体" panose="02010609060101010101" pitchFamily="49" charset="-122"/>
                <a:ea typeface="楷体" panose="02010609060101010101" pitchFamily="49" charset="-122"/>
              </a:rPr>
              <a:t>Pi</a:t>
            </a:r>
            <a:r>
              <a:rPr kumimoji="1" lang="zh-CN" altLang="en-US" sz="1800" dirty="0" smtClean="0">
                <a:latin typeface="楷体" panose="02010609060101010101" pitchFamily="49" charset="-122"/>
                <a:ea typeface="楷体" panose="02010609060101010101" pitchFamily="49" charset="-122"/>
              </a:rPr>
              <a:t>：示第</a:t>
            </a:r>
            <a:r>
              <a:rPr kumimoji="1" lang="en-US" altLang="zh-CN" sz="1800" dirty="0" err="1" smtClean="0">
                <a:latin typeface="楷体" panose="02010609060101010101" pitchFamily="49" charset="-122"/>
                <a:ea typeface="楷体" panose="02010609060101010101" pitchFamily="49" charset="-122"/>
              </a:rPr>
              <a:t>i</a:t>
            </a:r>
            <a:r>
              <a:rPr kumimoji="1" lang="zh-CN" altLang="en-US" sz="1800" dirty="0" smtClean="0">
                <a:latin typeface="楷体" panose="02010609060101010101" pitchFamily="49" charset="-122"/>
                <a:ea typeface="楷体" panose="02010609060101010101" pitchFamily="49" charset="-122"/>
              </a:rPr>
              <a:t>位置上的加权因子</a:t>
            </a:r>
          </a:p>
          <a:p>
            <a:pPr eaLnBrk="1" hangingPunct="1">
              <a:spcBef>
                <a:spcPts val="0"/>
              </a:spcBef>
              <a:buFont typeface="Wingdings" panose="05000000000000000000" pitchFamily="2" charset="2"/>
              <a:buNone/>
            </a:pPr>
            <a:r>
              <a:rPr kumimoji="1" lang="en-US" altLang="zh-CN" sz="1800" dirty="0" smtClean="0">
                <a:solidFill>
                  <a:srgbClr val="0000CC"/>
                </a:solidFill>
              </a:rPr>
              <a:t>Ci   3   4   0    5   2   4   1  9   8  0  0  1  0   1  0  0  1 </a:t>
            </a:r>
            <a:r>
              <a:rPr kumimoji="1" lang="zh-CN" altLang="en-US" sz="1800" dirty="0" smtClean="0">
                <a:solidFill>
                  <a:srgbClr val="0000CC"/>
                </a:solidFill>
              </a:rPr>
              <a:t>？</a:t>
            </a:r>
          </a:p>
          <a:p>
            <a:pPr eaLnBrk="1" hangingPunct="1">
              <a:spcBef>
                <a:spcPts val="0"/>
              </a:spcBef>
              <a:buFont typeface="Wingdings" panose="05000000000000000000" pitchFamily="2" charset="2"/>
              <a:buNone/>
            </a:pPr>
            <a:r>
              <a:rPr kumimoji="1" lang="en-US" altLang="zh-CN" sz="1800" dirty="0" smtClean="0">
                <a:solidFill>
                  <a:srgbClr val="0000CC"/>
                </a:solidFill>
              </a:rPr>
              <a:t>Pi  7   9  10   5   8   4   2  1   6  3  7  9 10  5  8  4  2  </a:t>
            </a:r>
          </a:p>
          <a:p>
            <a:pPr eaLnBrk="1" hangingPunct="1">
              <a:spcBef>
                <a:spcPts val="0"/>
              </a:spcBef>
              <a:buFont typeface="Wingdings" panose="05000000000000000000" pitchFamily="2" charset="2"/>
              <a:buNone/>
            </a:pPr>
            <a:r>
              <a:rPr kumimoji="1" lang="zh-CN" altLang="en-US" sz="1800" dirty="0" smtClean="0">
                <a:latin typeface="楷体_GB2312" pitchFamily="49" charset="-122"/>
                <a:ea typeface="楷体_GB2312" pitchFamily="49" charset="-122"/>
              </a:rPr>
              <a:t>根据公式进行计算： </a:t>
            </a:r>
          </a:p>
          <a:p>
            <a:pPr eaLnBrk="1" hangingPunct="1">
              <a:spcBef>
                <a:spcPts val="0"/>
              </a:spcBef>
              <a:buFont typeface="Wingdings" panose="05000000000000000000" pitchFamily="2" charset="2"/>
              <a:buNone/>
            </a:pPr>
            <a:r>
              <a:rPr kumimoji="1" lang="zh-CN" altLang="en-US" sz="1800" dirty="0" smtClean="0"/>
              <a:t>∑</a:t>
            </a:r>
            <a:r>
              <a:rPr kumimoji="1" lang="en-US" altLang="zh-CN" sz="1800" dirty="0" smtClean="0"/>
              <a:t>(</a:t>
            </a:r>
            <a:r>
              <a:rPr kumimoji="1" lang="en-US" altLang="zh-CN" sz="1800" dirty="0" err="1" smtClean="0"/>
              <a:t>Ci×Pi</a:t>
            </a:r>
            <a:r>
              <a:rPr kumimoji="1" lang="en-US" altLang="zh-CN" sz="1800" dirty="0" smtClean="0"/>
              <a:t>) =21+36+0+25+16+16+2+9+48++0+0+9+0+5+0+0+2) ∑(</a:t>
            </a:r>
            <a:r>
              <a:rPr kumimoji="1" lang="en-US" altLang="zh-CN" sz="1800" dirty="0" err="1" smtClean="0"/>
              <a:t>Ci×Pi</a:t>
            </a:r>
            <a:r>
              <a:rPr kumimoji="1" lang="en-US" altLang="zh-CN" sz="1800" dirty="0" smtClean="0"/>
              <a:t>)(mod 11) = 189 Mod 11 = 2</a:t>
            </a:r>
          </a:p>
          <a:p>
            <a:pPr eaLnBrk="1" hangingPunct="1">
              <a:spcBef>
                <a:spcPts val="0"/>
              </a:spcBef>
              <a:buFont typeface="Wingdings" panose="05000000000000000000" pitchFamily="2" charset="2"/>
              <a:buNone/>
            </a:pPr>
            <a:r>
              <a:rPr kumimoji="1" lang="zh-CN" altLang="en-US" sz="1800" dirty="0" smtClean="0">
                <a:solidFill>
                  <a:srgbClr val="0000CC"/>
                </a:solidFill>
              </a:rPr>
              <a:t>余数：	</a:t>
            </a:r>
            <a:r>
              <a:rPr kumimoji="1" lang="en-US" altLang="zh-CN" sz="1800" dirty="0" smtClean="0">
                <a:solidFill>
                  <a:srgbClr val="0000CC"/>
                </a:solidFill>
              </a:rPr>
              <a:t>0  1  2  3  4  5  6  7  8  9  10 </a:t>
            </a:r>
          </a:p>
          <a:p>
            <a:pPr eaLnBrk="1" hangingPunct="1">
              <a:spcBef>
                <a:spcPts val="0"/>
              </a:spcBef>
              <a:buFont typeface="Wingdings" panose="05000000000000000000" pitchFamily="2" charset="2"/>
              <a:buNone/>
            </a:pPr>
            <a:r>
              <a:rPr kumimoji="1" lang="zh-CN" altLang="en-US" sz="1800" dirty="0" smtClean="0">
                <a:solidFill>
                  <a:srgbClr val="0000CC"/>
                </a:solidFill>
              </a:rPr>
              <a:t>对应校验码：</a:t>
            </a:r>
            <a:r>
              <a:rPr kumimoji="1" lang="en-US" altLang="zh-CN" sz="1800" dirty="0" smtClean="0">
                <a:solidFill>
                  <a:srgbClr val="0000CC"/>
                </a:solidFill>
              </a:rPr>
              <a:t>1  0  X  9  8  7  6  5  4  3  2 </a:t>
            </a:r>
          </a:p>
          <a:p>
            <a:pPr eaLnBrk="1" hangingPunct="1">
              <a:spcBef>
                <a:spcPts val="0"/>
              </a:spcBef>
              <a:buFont typeface="Wingdings" panose="05000000000000000000" pitchFamily="2" charset="2"/>
              <a:buNone/>
            </a:pPr>
            <a:r>
              <a:rPr kumimoji="1" lang="zh-CN" altLang="en-US" sz="1800" dirty="0" smtClean="0"/>
              <a:t>得出：</a:t>
            </a:r>
            <a:r>
              <a:rPr kumimoji="1" lang="en-US" altLang="zh-CN" sz="1800" dirty="0" smtClean="0"/>
              <a:t>34052419800101001X</a:t>
            </a:r>
            <a:endParaRPr lang="en-US" altLang="zh-CN" sz="1800" dirty="0" smtClean="0">
              <a:solidFill>
                <a:srgbClr val="0000CC"/>
              </a:solidFill>
            </a:endParaRPr>
          </a:p>
        </p:txBody>
      </p:sp>
    </p:spTree>
    <p:extLst>
      <p:ext uri="{BB962C8B-B14F-4D97-AF65-F5344CB8AC3E}">
        <p14:creationId xmlns:p14="http://schemas.microsoft.com/office/powerpoint/2010/main" val="1132804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pPr eaLnBrk="1" hangingPunct="1"/>
            <a:r>
              <a:rPr lang="zh-CN" altLang="en-US" smtClean="0"/>
              <a:t>代码的校验</a:t>
            </a:r>
          </a:p>
        </p:txBody>
      </p:sp>
      <p:sp>
        <p:nvSpPr>
          <p:cNvPr id="102403" name="内容占位符 2"/>
          <p:cNvSpPr>
            <a:spLocks noGrp="1"/>
          </p:cNvSpPr>
          <p:nvPr>
            <p:ph idx="1"/>
          </p:nvPr>
        </p:nvSpPr>
        <p:spPr>
          <a:xfrm>
            <a:off x="611560" y="1763667"/>
            <a:ext cx="7560840" cy="4473645"/>
          </a:xfrm>
        </p:spPr>
        <p:txBody>
          <a:bodyPr>
            <a:normAutofit fontScale="92500" lnSpcReduction="10000"/>
          </a:bodyPr>
          <a:lstStyle/>
          <a:p>
            <a:pPr eaLnBrk="1" hangingPunct="1"/>
            <a:r>
              <a:rPr lang="zh-CN" altLang="en-US" dirty="0" smtClean="0"/>
              <a:t>输入代码时，执行反向计算，以检验输入代码是否正确。</a:t>
            </a:r>
            <a:endParaRPr lang="en-US" altLang="zh-CN" dirty="0" smtClean="0"/>
          </a:p>
          <a:p>
            <a:pPr eaLnBrk="1" hangingPunct="1"/>
            <a:r>
              <a:rPr lang="zh-CN" altLang="en-US" dirty="0" smtClean="0"/>
              <a:t>以身份证举例：</a:t>
            </a:r>
            <a:endParaRPr lang="en-US" altLang="zh-CN" dirty="0" smtClean="0"/>
          </a:p>
          <a:p>
            <a:pPr lvl="1" eaLnBrk="1" hangingPunct="1"/>
            <a:r>
              <a:rPr kumimoji="1" lang="zh-CN" altLang="en-US" dirty="0" smtClean="0"/>
              <a:t>假设输入了</a:t>
            </a:r>
            <a:r>
              <a:rPr kumimoji="1" lang="en-US" altLang="zh-CN" dirty="0" smtClean="0"/>
              <a:t>34052419801001001X</a:t>
            </a:r>
            <a:r>
              <a:rPr kumimoji="1" lang="zh-CN" altLang="en-US" dirty="0" smtClean="0"/>
              <a:t>，第</a:t>
            </a:r>
            <a:r>
              <a:rPr kumimoji="1" lang="en-US" altLang="zh-CN" dirty="0" smtClean="0"/>
              <a:t>11</a:t>
            </a:r>
            <a:r>
              <a:rPr kumimoji="1" lang="zh-CN" altLang="en-US" dirty="0" smtClean="0"/>
              <a:t>位和</a:t>
            </a:r>
            <a:r>
              <a:rPr kumimoji="1" lang="en-US" altLang="zh-CN" dirty="0" smtClean="0"/>
              <a:t>12</a:t>
            </a:r>
            <a:r>
              <a:rPr kumimoji="1" lang="zh-CN" altLang="en-US" dirty="0" smtClean="0"/>
              <a:t>位交换错位</a:t>
            </a:r>
            <a:endParaRPr lang="en-US" altLang="zh-CN" dirty="0" smtClean="0">
              <a:solidFill>
                <a:srgbClr val="0000CC"/>
              </a:solidFill>
            </a:endParaRPr>
          </a:p>
          <a:p>
            <a:pPr lvl="1" eaLnBrk="1" hangingPunct="1"/>
            <a:r>
              <a:rPr kumimoji="1" lang="zh-CN" altLang="en-US" dirty="0" smtClean="0"/>
              <a:t>那么前</a:t>
            </a:r>
            <a:r>
              <a:rPr kumimoji="1" lang="en-US" altLang="zh-CN" dirty="0" smtClean="0"/>
              <a:t>17</a:t>
            </a:r>
            <a:r>
              <a:rPr kumimoji="1" lang="zh-CN" altLang="en-US" dirty="0" smtClean="0"/>
              <a:t>位加权和：</a:t>
            </a:r>
            <a:r>
              <a:rPr kumimoji="1" lang="en-US" altLang="zh-CN" dirty="0" smtClean="0"/>
              <a:t>∑ Ci</a:t>
            </a:r>
            <a:r>
              <a:rPr kumimoji="1" lang="zh-CN" altLang="en-US" dirty="0" smtClean="0"/>
              <a:t>*</a:t>
            </a:r>
            <a:r>
              <a:rPr kumimoji="1" lang="en-US" altLang="zh-CN" dirty="0" smtClean="0"/>
              <a:t>Pi = 187</a:t>
            </a:r>
          </a:p>
          <a:p>
            <a:pPr lvl="1" eaLnBrk="1" hangingPunct="1"/>
            <a:r>
              <a:rPr kumimoji="1" lang="en-US" altLang="zh-CN" dirty="0" smtClean="0"/>
              <a:t>187 – 2 = 185</a:t>
            </a:r>
          </a:p>
          <a:p>
            <a:pPr lvl="1" eaLnBrk="1" hangingPunct="1"/>
            <a:r>
              <a:rPr kumimoji="1" lang="en-US" altLang="zh-CN" dirty="0" smtClean="0">
                <a:solidFill>
                  <a:srgbClr val="FF0000"/>
                </a:solidFill>
              </a:rPr>
              <a:t>185 % 11 ≠ 0</a:t>
            </a:r>
            <a:r>
              <a:rPr kumimoji="1" lang="zh-CN" altLang="en-US" dirty="0" smtClean="0">
                <a:solidFill>
                  <a:srgbClr val="FF0000"/>
                </a:solidFill>
              </a:rPr>
              <a:t>，身份证号码错误！</a:t>
            </a:r>
            <a:endParaRPr lang="en-US" altLang="zh-CN" dirty="0" smtClean="0">
              <a:solidFill>
                <a:srgbClr val="FF0000"/>
              </a:solidFill>
            </a:endParaRPr>
          </a:p>
          <a:p>
            <a:pPr lvl="1" eaLnBrk="1" hangingPunct="1"/>
            <a:r>
              <a:rPr lang="zh-CN" altLang="en-US" dirty="0" smtClean="0"/>
              <a:t>如果输入正确的身份证，最后计算余数应为</a:t>
            </a:r>
            <a:r>
              <a:rPr lang="en-US" altLang="zh-CN" dirty="0" smtClean="0"/>
              <a:t>0</a:t>
            </a:r>
            <a:r>
              <a:rPr lang="zh-CN" altLang="en-US" dirty="0" smtClean="0"/>
              <a:t>。</a:t>
            </a:r>
            <a:endParaRPr lang="en-US" altLang="zh-CN" dirty="0" smtClean="0"/>
          </a:p>
          <a:p>
            <a:pPr lvl="1" eaLnBrk="1" hangingPunct="1"/>
            <a:endParaRPr lang="zh-CN" altLang="en-US" dirty="0" smtClean="0"/>
          </a:p>
        </p:txBody>
      </p:sp>
    </p:spTree>
    <p:extLst>
      <p:ext uri="{BB962C8B-B14F-4D97-AF65-F5344CB8AC3E}">
        <p14:creationId xmlns:p14="http://schemas.microsoft.com/office/powerpoint/2010/main" val="1922040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smtClean="0"/>
              <a:t>11.6.5 </a:t>
            </a:r>
            <a:r>
              <a:rPr lang="zh-CN" altLang="en-US" smtClean="0"/>
              <a:t>代码设计原则</a:t>
            </a:r>
          </a:p>
        </p:txBody>
      </p:sp>
      <p:sp>
        <p:nvSpPr>
          <p:cNvPr id="103427"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kumimoji="1" lang="zh-CN" altLang="en-US" smtClean="0"/>
              <a:t>代码设计必须遵循以下基本原则：</a:t>
            </a:r>
          </a:p>
          <a:p>
            <a:pPr eaLnBrk="1" hangingPunct="1">
              <a:buFont typeface="Wingdings" panose="05000000000000000000" pitchFamily="2" charset="2"/>
              <a:buNone/>
            </a:pPr>
            <a:r>
              <a:rPr kumimoji="1" lang="zh-CN" altLang="en-US" smtClean="0"/>
              <a:t>           </a:t>
            </a:r>
            <a:r>
              <a:rPr kumimoji="1" lang="en-US" altLang="zh-CN" smtClean="0"/>
              <a:t>1.  </a:t>
            </a:r>
            <a:r>
              <a:rPr kumimoji="1" lang="zh-CN" altLang="en-US" smtClean="0"/>
              <a:t>唯一性</a:t>
            </a:r>
          </a:p>
          <a:p>
            <a:pPr eaLnBrk="1" hangingPunct="1">
              <a:buFont typeface="Wingdings" panose="05000000000000000000" pitchFamily="2" charset="2"/>
              <a:buNone/>
            </a:pPr>
            <a:r>
              <a:rPr kumimoji="1" lang="zh-CN" altLang="en-US" smtClean="0"/>
              <a:t>           </a:t>
            </a:r>
            <a:r>
              <a:rPr kumimoji="1" lang="en-US" altLang="zh-CN" smtClean="0"/>
              <a:t>2.  </a:t>
            </a:r>
            <a:r>
              <a:rPr kumimoji="1" lang="zh-CN" altLang="en-US" smtClean="0"/>
              <a:t>合理性</a:t>
            </a:r>
          </a:p>
          <a:p>
            <a:pPr eaLnBrk="1" hangingPunct="1">
              <a:buFont typeface="Wingdings" panose="05000000000000000000" pitchFamily="2" charset="2"/>
              <a:buNone/>
            </a:pPr>
            <a:r>
              <a:rPr kumimoji="1" lang="zh-CN" altLang="en-US" smtClean="0"/>
              <a:t>           </a:t>
            </a:r>
            <a:r>
              <a:rPr kumimoji="1" lang="en-US" altLang="zh-CN" smtClean="0"/>
              <a:t>3.  </a:t>
            </a:r>
            <a:r>
              <a:rPr kumimoji="1" lang="zh-CN" altLang="en-US" smtClean="0"/>
              <a:t>可扩充性（千年虫问题）</a:t>
            </a:r>
          </a:p>
          <a:p>
            <a:pPr eaLnBrk="1" hangingPunct="1">
              <a:buFont typeface="Wingdings" panose="05000000000000000000" pitchFamily="2" charset="2"/>
              <a:buNone/>
            </a:pPr>
            <a:r>
              <a:rPr kumimoji="1" lang="zh-CN" altLang="en-US" smtClean="0"/>
              <a:t>           </a:t>
            </a:r>
            <a:r>
              <a:rPr kumimoji="1" lang="en-US" altLang="zh-CN" smtClean="0"/>
              <a:t>4.  </a:t>
            </a:r>
            <a:r>
              <a:rPr kumimoji="1" lang="zh-CN" altLang="en-US" smtClean="0"/>
              <a:t>简单性</a:t>
            </a:r>
          </a:p>
          <a:p>
            <a:pPr eaLnBrk="1" hangingPunct="1">
              <a:buFont typeface="Wingdings" panose="05000000000000000000" pitchFamily="2" charset="2"/>
              <a:buNone/>
            </a:pPr>
            <a:r>
              <a:rPr kumimoji="1" lang="zh-CN" altLang="en-US" smtClean="0"/>
              <a:t>           </a:t>
            </a:r>
            <a:r>
              <a:rPr kumimoji="1" lang="en-US" altLang="zh-CN" smtClean="0"/>
              <a:t>5.  </a:t>
            </a:r>
            <a:r>
              <a:rPr kumimoji="1" lang="zh-CN" altLang="en-US" smtClean="0"/>
              <a:t>适用性</a:t>
            </a:r>
          </a:p>
          <a:p>
            <a:pPr eaLnBrk="1" hangingPunct="1">
              <a:buFont typeface="Wingdings" panose="05000000000000000000" pitchFamily="2" charset="2"/>
              <a:buNone/>
            </a:pPr>
            <a:r>
              <a:rPr kumimoji="1" lang="zh-CN" altLang="en-US" smtClean="0"/>
              <a:t>           </a:t>
            </a:r>
            <a:r>
              <a:rPr kumimoji="1" lang="en-US" altLang="zh-CN" smtClean="0"/>
              <a:t>6.  </a:t>
            </a:r>
            <a:r>
              <a:rPr kumimoji="1" lang="zh-CN" altLang="en-US" smtClean="0"/>
              <a:t>规范性</a:t>
            </a:r>
          </a:p>
          <a:p>
            <a:pPr eaLnBrk="1" hangingPunct="1">
              <a:buFont typeface="Wingdings" panose="05000000000000000000" pitchFamily="2" charset="2"/>
              <a:buNone/>
            </a:pPr>
            <a:r>
              <a:rPr kumimoji="1" lang="zh-CN" altLang="en-US" smtClean="0"/>
              <a:t>           </a:t>
            </a:r>
            <a:r>
              <a:rPr kumimoji="1" lang="en-US" altLang="zh-CN" smtClean="0"/>
              <a:t>7.  </a:t>
            </a:r>
            <a:r>
              <a:rPr kumimoji="1" lang="zh-CN" altLang="en-US" smtClean="0"/>
              <a:t>系统性</a:t>
            </a:r>
            <a:endParaRPr lang="zh-CN" altLang="en-US" smtClean="0"/>
          </a:p>
        </p:txBody>
      </p:sp>
    </p:spTree>
    <p:extLst>
      <p:ext uri="{BB962C8B-B14F-4D97-AF65-F5344CB8AC3E}">
        <p14:creationId xmlns:p14="http://schemas.microsoft.com/office/powerpoint/2010/main" val="2852965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4073</TotalTime>
  <Words>6086</Words>
  <Application>Microsoft Office PowerPoint</Application>
  <PresentationFormat>全屏显示(4:3)</PresentationFormat>
  <Paragraphs>962</Paragraphs>
  <Slides>104</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104</vt:i4>
      </vt:variant>
    </vt:vector>
  </HeadingPairs>
  <TitlesOfParts>
    <vt:vector size="123"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Univers (WN)</vt:lpstr>
      <vt:lpstr>Wingdings</vt:lpstr>
      <vt:lpstr>环保</vt:lpstr>
      <vt:lpstr>位图图像</vt:lpstr>
      <vt:lpstr>Microsoft Word 图片</vt:lpstr>
      <vt:lpstr>Microsoft Visio 绘图</vt:lpstr>
      <vt:lpstr>Microsoft Word 文档</vt:lpstr>
      <vt:lpstr>第11章  系统详细设计</vt:lpstr>
      <vt:lpstr>本章主要内容</vt:lpstr>
      <vt:lpstr>输入/输出设计</vt:lpstr>
      <vt:lpstr>11.1 输出设计</vt:lpstr>
      <vt:lpstr>1. 输出设计的内容</vt:lpstr>
      <vt:lpstr>2. 输出设备和输出介质</vt:lpstr>
      <vt:lpstr>3. 输出格式</vt:lpstr>
      <vt:lpstr>图形类型</vt:lpstr>
      <vt:lpstr>4. 高质量的输出设计</vt:lpstr>
      <vt:lpstr>11.2 输入设计</vt:lpstr>
      <vt:lpstr>输入设计的重要性</vt:lpstr>
      <vt:lpstr>11.2.1 输入设计的原则</vt:lpstr>
      <vt:lpstr>11.2.2 输入设计的内容</vt:lpstr>
      <vt:lpstr>11.2.3. 输入的记录格式</vt:lpstr>
      <vt:lpstr>格式设计例子</vt:lpstr>
      <vt:lpstr>输入数据的错误</vt:lpstr>
      <vt:lpstr>11.2.4 输入数据的校验方法</vt:lpstr>
      <vt:lpstr>数据校验举例1</vt:lpstr>
      <vt:lpstr>数据校验举例2</vt:lpstr>
      <vt:lpstr>数据校验举例3</vt:lpstr>
      <vt:lpstr>避免错误的输入手段</vt:lpstr>
      <vt:lpstr>11.2.5 输入模式</vt:lpstr>
      <vt:lpstr>批量输入的优点</vt:lpstr>
      <vt:lpstr>批量集中输入的不足</vt:lpstr>
      <vt:lpstr>联机分散输入的优点</vt:lpstr>
      <vt:lpstr>联机分散输入的不足</vt:lpstr>
      <vt:lpstr>11.2.6 自动识别技术</vt:lpstr>
      <vt:lpstr>信息系统界面（接口）</vt:lpstr>
      <vt:lpstr>11.3 人机交互设计</vt:lpstr>
      <vt:lpstr>人机交互的度量</vt:lpstr>
      <vt:lpstr>11.3.1 人机交互设计原则</vt:lpstr>
      <vt:lpstr>经典书籍</vt:lpstr>
      <vt:lpstr>11.3.2 人机交互的风格</vt:lpstr>
      <vt:lpstr>11.3.3 图形用户界面设计</vt:lpstr>
      <vt:lpstr>图形用户界面元素</vt:lpstr>
      <vt:lpstr>Windows常用图形界面元素</vt:lpstr>
      <vt:lpstr>标签</vt:lpstr>
      <vt:lpstr>命令按钮</vt:lpstr>
      <vt:lpstr>文本框</vt:lpstr>
      <vt:lpstr>文本框举例</vt:lpstr>
      <vt:lpstr>复选框</vt:lpstr>
      <vt:lpstr>复选框举例</vt:lpstr>
      <vt:lpstr>单选钮</vt:lpstr>
      <vt:lpstr>单选钮举例</vt:lpstr>
      <vt:lpstr>文本框举例</vt:lpstr>
      <vt:lpstr>列表框</vt:lpstr>
      <vt:lpstr>组合列表框</vt:lpstr>
      <vt:lpstr>列表框举例</vt:lpstr>
      <vt:lpstr>菜单</vt:lpstr>
      <vt:lpstr>MDI窗口</vt:lpstr>
      <vt:lpstr>一个用户界面的例子</vt:lpstr>
      <vt:lpstr>一个用户界面的例子</vt:lpstr>
      <vt:lpstr>11.3.4 用户界面设计的内容</vt:lpstr>
      <vt:lpstr>借书界面设计</vt:lpstr>
      <vt:lpstr>借书界面设计</vt:lpstr>
      <vt:lpstr>借书界面设计</vt:lpstr>
      <vt:lpstr>填写派工单界面设计</vt:lpstr>
      <vt:lpstr>11.4 计算机处理过程的设计</vt:lpstr>
      <vt:lpstr>11.4.1 顺序图</vt:lpstr>
      <vt:lpstr>图书馆顺序图示例</vt:lpstr>
      <vt:lpstr>图书馆顺序图示例</vt:lpstr>
      <vt:lpstr>图书馆顺序图示例</vt:lpstr>
      <vt:lpstr>用例详细设计课堂练习</vt:lpstr>
      <vt:lpstr>需求表示——数据流图</vt:lpstr>
      <vt:lpstr>需求表示——用例图</vt:lpstr>
      <vt:lpstr>总体设计</vt:lpstr>
      <vt:lpstr>用例“登记入库单”的详细设计</vt:lpstr>
      <vt:lpstr>11.4.2 流程图和盒图</vt:lpstr>
      <vt:lpstr>1. 程序流程图</vt:lpstr>
      <vt:lpstr>程序流程图举例</vt:lpstr>
      <vt:lpstr>2. 盒图(NS图，Nassi &amp; Shneiderman)</vt:lpstr>
      <vt:lpstr>盒图举例</vt:lpstr>
      <vt:lpstr>流程图和盒图的比较</vt:lpstr>
      <vt:lpstr>11.4.3 程序设计语言PDL</vt:lpstr>
      <vt:lpstr>等价的PDL（类Pascal）</vt:lpstr>
      <vt:lpstr>11.5 数据库设计</vt:lpstr>
      <vt:lpstr>关系数据模型</vt:lpstr>
      <vt:lpstr>11.5.1 设计关系数据模型</vt:lpstr>
      <vt:lpstr>ER模型到关系模型</vt:lpstr>
      <vt:lpstr>每个实体对应一个表</vt:lpstr>
      <vt:lpstr>举例1</vt:lpstr>
      <vt:lpstr>举例2</vt:lpstr>
      <vt:lpstr>举例3</vt:lpstr>
      <vt:lpstr>11.5.2 关系数据库规范化</vt:lpstr>
      <vt:lpstr>第一范式</vt:lpstr>
      <vt:lpstr>第二范式</vt:lpstr>
      <vt:lpstr>第三范式</vt:lpstr>
      <vt:lpstr>适当的规范化</vt:lpstr>
      <vt:lpstr>11.5.3 数据库物理设计</vt:lpstr>
      <vt:lpstr>11.5.4 对象-关系映射ORM</vt:lpstr>
      <vt:lpstr>11.6 代码设计</vt:lpstr>
      <vt:lpstr>11.6.1 代码的作用</vt:lpstr>
      <vt:lpstr>11.6.2 代码的种类</vt:lpstr>
      <vt:lpstr>代码举例</vt:lpstr>
      <vt:lpstr>11.6.3 代码的类型</vt:lpstr>
      <vt:lpstr>11.6.4 代码校验方法</vt:lpstr>
      <vt:lpstr>生成身份证中的校验位</vt:lpstr>
      <vt:lpstr>代码的校验</vt:lpstr>
      <vt:lpstr>11.6.5 代码设计原则</vt:lpstr>
      <vt:lpstr>有关国家标准</vt:lpstr>
      <vt:lpstr>11.7 网络和计算机系统设计</vt:lpstr>
      <vt:lpstr>网络设计</vt:lpstr>
      <vt:lpstr>计算机系统的选择</vt:lpstr>
      <vt:lpstr>使用UML部署图建模</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273</cp:revision>
  <dcterms:created xsi:type="dcterms:W3CDTF">2006-10-08T01:30:56Z</dcterms:created>
  <dcterms:modified xsi:type="dcterms:W3CDTF">2018-04-23T03:34:14Z</dcterms:modified>
</cp:coreProperties>
</file>