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4"/>
  </p:notesMasterIdLst>
  <p:handoutMasterIdLst>
    <p:handoutMasterId r:id="rId25"/>
  </p:handoutMasterIdLst>
  <p:sldIdLst>
    <p:sldId id="256" r:id="rId2"/>
    <p:sldId id="381"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7" d="100"/>
          <a:sy n="97" d="100"/>
        </p:scale>
        <p:origin x="1542" y="96"/>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3.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2018-04-16</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jpeg"/><Relationship Id="rId7" Type="http://schemas.openxmlformats.org/officeDocument/2006/relationships/hyperlink" Target="http://image.baidu.com/i?ct=503316480&amp;z=0&amp;tn=baiduimagedetail&amp;word=%C5%A3%D7%D0%BF%E3%C5%A6%BF%DB&amp;in=2406&amp;cl=2&amp;lm=-1&amp;pn=15&amp;rn=1&amp;di=2450065731&amp;ln=1&amp;fr=&amp;ic=0&amp;s=0&amp;se=1&amp;sme=0&amp;tab=&amp;width=&amp;height=&amp;face=0&amp;fb=0"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image.baidu.com/i?ct=503316480&amp;z=0&amp;tn=baiduimagedetail&amp;word=%C5%A3%D7%D0%BF%E3%C5%A6%BF%DB&amp;in=7231&amp;cl=2&amp;lm=-1&amp;pn=26&amp;rn=1&amp;di=20675626563&amp;ln=1&amp;fr=&amp;ic=0&amp;s=0&amp;se=1&amp;sme=0&amp;tab=&amp;width=&amp;height=&amp;face=0&amp;fb=0"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691680" y="1889398"/>
            <a:ext cx="5760640" cy="1539602"/>
          </a:xfrm>
        </p:spPr>
        <p:txBody>
          <a:bodyPr anchor="ctr"/>
          <a:lstStyle/>
          <a:p>
            <a:r>
              <a:rPr lang="zh-CN" altLang="en-US" sz="4400" dirty="0" smtClean="0"/>
              <a:t>第</a:t>
            </a:r>
            <a:r>
              <a:rPr lang="en-US" altLang="zh-CN" sz="4400" dirty="0" smtClean="0"/>
              <a:t>10</a:t>
            </a:r>
            <a:r>
              <a:rPr lang="zh-CN" altLang="en-US" sz="4400" dirty="0" smtClean="0"/>
              <a:t>章  系统总体设计</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2. </a:t>
            </a:r>
            <a:r>
              <a:rPr lang="zh-CN" altLang="en-US" smtClean="0"/>
              <a:t>基本设计方法</a:t>
            </a:r>
          </a:p>
        </p:txBody>
      </p:sp>
      <p:sp>
        <p:nvSpPr>
          <p:cNvPr id="12291" name="Rectangle 3"/>
          <p:cNvSpPr>
            <a:spLocks noGrp="1" noChangeArrowheads="1"/>
          </p:cNvSpPr>
          <p:nvPr>
            <p:ph type="body" idx="1"/>
          </p:nvPr>
        </p:nvSpPr>
        <p:spPr>
          <a:xfrm>
            <a:off x="971600" y="1763667"/>
            <a:ext cx="7022886" cy="4545653"/>
          </a:xfrm>
        </p:spPr>
        <p:txBody>
          <a:bodyPr>
            <a:normAutofit fontScale="62500" lnSpcReduction="20000"/>
          </a:bodyPr>
          <a:lstStyle/>
          <a:p>
            <a:pPr eaLnBrk="1" hangingPunct="1">
              <a:lnSpc>
                <a:spcPct val="120000"/>
              </a:lnSpc>
              <a:spcBef>
                <a:spcPts val="0"/>
              </a:spcBef>
            </a:pPr>
            <a:r>
              <a:rPr lang="zh-CN" altLang="en-US" dirty="0" smtClean="0"/>
              <a:t>为了设计出结构良好的系统，方法如下：</a:t>
            </a:r>
          </a:p>
          <a:p>
            <a:pPr lvl="1" eaLnBrk="1" hangingPunct="1">
              <a:lnSpc>
                <a:spcPct val="120000"/>
              </a:lnSpc>
              <a:spcBef>
                <a:spcPts val="0"/>
              </a:spcBef>
            </a:pPr>
            <a:r>
              <a:rPr lang="en-US" altLang="zh-CN" dirty="0" smtClean="0"/>
              <a:t>(1) </a:t>
            </a:r>
            <a:r>
              <a:rPr lang="zh-CN" altLang="en-US" dirty="0" smtClean="0"/>
              <a:t>把系统划分为一些部分，其中每一部分的功能简单明确，内容简明易懂，易于修改。这样的组成单元可以是模块、类、组件、服务和子系统。</a:t>
            </a:r>
          </a:p>
          <a:p>
            <a:pPr lvl="1" eaLnBrk="1" hangingPunct="1">
              <a:lnSpc>
                <a:spcPct val="120000"/>
              </a:lnSpc>
              <a:spcBef>
                <a:spcPts val="0"/>
              </a:spcBef>
            </a:pPr>
            <a:r>
              <a:rPr lang="en-US" altLang="zh-CN" dirty="0" smtClean="0"/>
              <a:t>(2) </a:t>
            </a:r>
            <a:r>
              <a:rPr lang="zh-CN" altLang="en-US" dirty="0" smtClean="0"/>
              <a:t>系统功能单元的划分按层次进行。整个系统分解成若干子系统，然后每个子系统按功能再分解为更小的功能单元（如菜单项、人机窗口界面、业务功能组件等），依次下去。最底层的基本单元可以设计成一个函数、子过程、或类的一个方法。</a:t>
            </a:r>
          </a:p>
          <a:p>
            <a:pPr lvl="1" eaLnBrk="1" hangingPunct="1">
              <a:lnSpc>
                <a:spcPct val="120000"/>
              </a:lnSpc>
              <a:spcBef>
                <a:spcPts val="0"/>
              </a:spcBef>
            </a:pPr>
            <a:r>
              <a:rPr lang="en-US" altLang="zh-CN" dirty="0" smtClean="0"/>
              <a:t>(3) </a:t>
            </a:r>
            <a:r>
              <a:rPr lang="zh-CN" altLang="en-US" dirty="0" smtClean="0"/>
              <a:t>每一个功能单元应尽可能封装为独立的元素，对外提供必要的使用接口，隐藏内部的数据、算法等实现细节，并尽可能减少各单元间的控制关系和数据交换，使得系统各部分之间是松耦合的状态。“独立而不孤立”</a:t>
            </a:r>
          </a:p>
          <a:p>
            <a:pPr lvl="1" eaLnBrk="1" hangingPunct="1">
              <a:lnSpc>
                <a:spcPct val="120000"/>
              </a:lnSpc>
              <a:spcBef>
                <a:spcPts val="0"/>
              </a:spcBef>
            </a:pPr>
            <a:r>
              <a:rPr lang="en-US" altLang="zh-CN" dirty="0" smtClean="0"/>
              <a:t>(4) </a:t>
            </a:r>
            <a:r>
              <a:rPr lang="zh-CN" altLang="en-US" dirty="0" smtClean="0"/>
              <a:t>各功能单元对外的接口、以及相互间的控制和依赖等关系要阐明。这样，在修改时可以追踪和控制。 </a:t>
            </a:r>
          </a:p>
        </p:txBody>
      </p:sp>
    </p:spTree>
    <p:extLst>
      <p:ext uri="{BB962C8B-B14F-4D97-AF65-F5344CB8AC3E}">
        <p14:creationId xmlns:p14="http://schemas.microsoft.com/office/powerpoint/2010/main" val="1952615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smtClean="0"/>
              <a:t>3. </a:t>
            </a:r>
            <a:r>
              <a:rPr lang="zh-CN" altLang="en-US" smtClean="0"/>
              <a:t>系统设计师的素质要求</a:t>
            </a:r>
          </a:p>
        </p:txBody>
      </p:sp>
      <p:sp>
        <p:nvSpPr>
          <p:cNvPr id="13315" name="内容占位符 2"/>
          <p:cNvSpPr>
            <a:spLocks noGrp="1"/>
          </p:cNvSpPr>
          <p:nvPr>
            <p:ph idx="1"/>
          </p:nvPr>
        </p:nvSpPr>
        <p:spPr>
          <a:xfrm>
            <a:off x="611560" y="1772816"/>
            <a:ext cx="7920880" cy="5400675"/>
          </a:xfrm>
        </p:spPr>
        <p:txBody>
          <a:bodyPr>
            <a:normAutofit/>
          </a:bodyPr>
          <a:lstStyle/>
          <a:p>
            <a:pPr eaLnBrk="1" hangingPunct="1">
              <a:spcBef>
                <a:spcPts val="0"/>
              </a:spcBef>
            </a:pPr>
            <a:r>
              <a:rPr lang="zh-CN" altLang="en-US" dirty="0" smtClean="0"/>
              <a:t>创造性设计思维；</a:t>
            </a:r>
            <a:endParaRPr lang="en-US" altLang="zh-CN" dirty="0" smtClean="0"/>
          </a:p>
          <a:p>
            <a:pPr eaLnBrk="1" hangingPunct="1">
              <a:spcBef>
                <a:spcPts val="0"/>
              </a:spcBef>
            </a:pPr>
            <a:r>
              <a:rPr lang="zh-CN" altLang="en-US" dirty="0" smtClean="0"/>
              <a:t>丰富的编程经验和很强的逻辑思维能力；</a:t>
            </a:r>
            <a:endParaRPr lang="en-US" altLang="zh-CN" dirty="0" smtClean="0"/>
          </a:p>
          <a:p>
            <a:pPr eaLnBrk="1" hangingPunct="1">
              <a:spcBef>
                <a:spcPts val="0"/>
              </a:spcBef>
            </a:pPr>
            <a:r>
              <a:rPr lang="zh-CN" altLang="en-US" dirty="0" smtClean="0"/>
              <a:t>具备将复杂的问题分解成简单问题的能力，设计易于使用和维护的软件结构，并保证较好的重用性；</a:t>
            </a:r>
            <a:endParaRPr lang="en-US" altLang="zh-CN" dirty="0" smtClean="0"/>
          </a:p>
          <a:p>
            <a:pPr eaLnBrk="1" hangingPunct="1">
              <a:spcBef>
                <a:spcPts val="0"/>
              </a:spcBef>
            </a:pPr>
            <a:r>
              <a:rPr lang="zh-CN" altLang="en-US" dirty="0" smtClean="0"/>
              <a:t>应对系统结构尤其是软件结构具有较强美感，善于运用巧妙优美的设计模式；</a:t>
            </a:r>
            <a:endParaRPr lang="en-US" altLang="zh-CN" dirty="0" smtClean="0"/>
          </a:p>
          <a:p>
            <a:pPr eaLnBrk="1" hangingPunct="1">
              <a:spcBef>
                <a:spcPts val="0"/>
              </a:spcBef>
            </a:pPr>
            <a:r>
              <a:rPr lang="zh-CN" altLang="en-US" dirty="0" smtClean="0"/>
              <a:t>应有大局观，懂得平衡各种开发局限的制约，权衡时间、进度成本与系统质量、性能等因素提出最佳方案。</a:t>
            </a:r>
          </a:p>
        </p:txBody>
      </p:sp>
    </p:spTree>
    <p:extLst>
      <p:ext uri="{BB962C8B-B14F-4D97-AF65-F5344CB8AC3E}">
        <p14:creationId xmlns:p14="http://schemas.microsoft.com/office/powerpoint/2010/main" val="2088105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软件设计师职位描述</a:t>
            </a:r>
          </a:p>
        </p:txBody>
      </p:sp>
      <p:sp>
        <p:nvSpPr>
          <p:cNvPr id="14339" name="Rectangle 3"/>
          <p:cNvSpPr>
            <a:spLocks noGrp="1" noChangeArrowheads="1"/>
          </p:cNvSpPr>
          <p:nvPr>
            <p:ph type="body" idx="1"/>
          </p:nvPr>
        </p:nvSpPr>
        <p:spPr>
          <a:xfrm>
            <a:off x="569207" y="1632567"/>
            <a:ext cx="8642350" cy="576262"/>
          </a:xfrm>
        </p:spPr>
        <p:txBody>
          <a:bodyPr/>
          <a:lstStyle/>
          <a:p>
            <a:pPr eaLnBrk="1" hangingPunct="1">
              <a:lnSpc>
                <a:spcPct val="90000"/>
              </a:lnSpc>
            </a:pPr>
            <a:r>
              <a:rPr lang="zh-CN" altLang="en-US" dirty="0" smtClean="0"/>
              <a:t>架构设计师（系统架构师）、软件设计师</a:t>
            </a: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20474" r="22702" b="34256"/>
          <a:stretch>
            <a:fillRect/>
          </a:stretch>
        </p:blipFill>
        <p:spPr bwMode="auto">
          <a:xfrm>
            <a:off x="585364" y="2141538"/>
            <a:ext cx="8821737" cy="4716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3" name="Picture 5"/>
          <p:cNvPicPr>
            <a:picLocks noChangeAspect="1" noChangeArrowheads="1"/>
          </p:cNvPicPr>
          <p:nvPr/>
        </p:nvPicPr>
        <p:blipFill>
          <a:blip r:embed="rId3">
            <a:extLst>
              <a:ext uri="{28A0092B-C50C-407E-A947-70E740481C1C}">
                <a14:useLocalDpi xmlns:a14="http://schemas.microsoft.com/office/drawing/2010/main" val="0"/>
              </a:ext>
            </a:extLst>
          </a:blip>
          <a:srcRect l="13104" t="32288" r="14581" b="17522"/>
          <a:stretch>
            <a:fillRect/>
          </a:stretch>
        </p:blipFill>
        <p:spPr bwMode="auto">
          <a:xfrm>
            <a:off x="696207" y="2401904"/>
            <a:ext cx="8388350" cy="436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4"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42131" r="16020" b="10631"/>
          <a:stretch>
            <a:fillRect/>
          </a:stretch>
        </p:blipFill>
        <p:spPr bwMode="auto">
          <a:xfrm>
            <a:off x="885266" y="2712065"/>
            <a:ext cx="7956550" cy="4017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5" name="Picture 7"/>
          <p:cNvPicPr>
            <a:picLocks noChangeAspect="1" noChangeArrowheads="1"/>
          </p:cNvPicPr>
          <p:nvPr/>
        </p:nvPicPr>
        <p:blipFill>
          <a:blip r:embed="rId5">
            <a:extLst>
              <a:ext uri="{28A0092B-C50C-407E-A947-70E740481C1C}">
                <a14:useLocalDpi xmlns:a14="http://schemas.microsoft.com/office/drawing/2010/main" val="0"/>
              </a:ext>
            </a:extLst>
          </a:blip>
          <a:srcRect l="13104" t="43115" r="24142" b="13585"/>
          <a:stretch>
            <a:fillRect/>
          </a:stretch>
        </p:blipFill>
        <p:spPr bwMode="auto">
          <a:xfrm>
            <a:off x="1116013" y="2965450"/>
            <a:ext cx="8027987" cy="389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270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dissolve">
                                      <p:cBhvr>
                                        <p:cTn id="7" dur="500"/>
                                        <p:tgtEl>
                                          <p:spTgt spid="217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dissolve">
                                      <p:cBhvr>
                                        <p:cTn id="12" dur="500"/>
                                        <p:tgtEl>
                                          <p:spTgt spid="217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094"/>
                                        </p:tgtEl>
                                        <p:attrNameLst>
                                          <p:attrName>style.visibility</p:attrName>
                                        </p:attrNameLst>
                                      </p:cBhvr>
                                      <p:to>
                                        <p:strVal val="visible"/>
                                      </p:to>
                                    </p:set>
                                    <p:animEffect transition="in" filter="dissolve">
                                      <p:cBhvr>
                                        <p:cTn id="17" dur="500"/>
                                        <p:tgtEl>
                                          <p:spTgt spid="217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7095"/>
                                        </p:tgtEl>
                                        <p:attrNameLst>
                                          <p:attrName>style.visibility</p:attrName>
                                        </p:attrNameLst>
                                      </p:cBhvr>
                                      <p:to>
                                        <p:strVal val="visible"/>
                                      </p:to>
                                    </p:set>
                                    <p:animEffect transition="in" filter="dissolve">
                                      <p:cBhvr>
                                        <p:cTn id="22" dur="500"/>
                                        <p:tgtEl>
                                          <p:spTgt spid="21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其他设计相关职位</a:t>
            </a:r>
          </a:p>
        </p:txBody>
      </p:sp>
      <p:sp>
        <p:nvSpPr>
          <p:cNvPr id="15363" name="Rectangle 3"/>
          <p:cNvSpPr>
            <a:spLocks noGrp="1" noChangeArrowheads="1"/>
          </p:cNvSpPr>
          <p:nvPr>
            <p:ph type="body" idx="1"/>
          </p:nvPr>
        </p:nvSpPr>
        <p:spPr>
          <a:xfrm>
            <a:off x="938260" y="1628800"/>
            <a:ext cx="7594180" cy="4090307"/>
          </a:xfrm>
        </p:spPr>
        <p:txBody>
          <a:bodyPr/>
          <a:lstStyle/>
          <a:p>
            <a:pPr eaLnBrk="1" hangingPunct="1"/>
            <a:r>
              <a:rPr lang="en-US" altLang="zh-CN" dirty="0" smtClean="0"/>
              <a:t>UI</a:t>
            </a:r>
            <a:r>
              <a:rPr lang="zh-CN" altLang="en-US" dirty="0" smtClean="0"/>
              <a:t>设计师、数据库设计师、高级网络工程师</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42328" r="16020" b="13388"/>
          <a:stretch>
            <a:fillRect/>
          </a:stretch>
        </p:blipFill>
        <p:spPr bwMode="auto">
          <a:xfrm>
            <a:off x="685800" y="2201248"/>
            <a:ext cx="7705725" cy="3648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l="13806" t="35240" r="21927" b="20474"/>
          <a:stretch>
            <a:fillRect/>
          </a:stretch>
        </p:blipFill>
        <p:spPr bwMode="auto">
          <a:xfrm>
            <a:off x="1152572" y="2549859"/>
            <a:ext cx="7491413" cy="3871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25397" r="16795" b="20474"/>
          <a:stretch>
            <a:fillRect/>
          </a:stretch>
        </p:blipFill>
        <p:spPr bwMode="auto">
          <a:xfrm>
            <a:off x="1593793" y="2780928"/>
            <a:ext cx="7200900" cy="4213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41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t>9.1.3 </a:t>
            </a:r>
            <a:r>
              <a:rPr lang="zh-CN" altLang="en-US" smtClean="0"/>
              <a:t>从分析过渡到设计</a:t>
            </a:r>
          </a:p>
        </p:txBody>
      </p:sp>
      <p:sp>
        <p:nvSpPr>
          <p:cNvPr id="16387" name="内容占位符 2"/>
          <p:cNvSpPr>
            <a:spLocks noGrp="1"/>
          </p:cNvSpPr>
          <p:nvPr>
            <p:ph idx="1"/>
          </p:nvPr>
        </p:nvSpPr>
        <p:spPr/>
        <p:txBody>
          <a:bodyPr>
            <a:normAutofit fontScale="85000" lnSpcReduction="20000"/>
          </a:bodyPr>
          <a:lstStyle/>
          <a:p>
            <a:pPr eaLnBrk="1" hangingPunct="1"/>
            <a:r>
              <a:rPr lang="zh-CN" altLang="en-US" dirty="0" smtClean="0"/>
              <a:t>分析的目标是做正确的事（</a:t>
            </a:r>
            <a:r>
              <a:rPr lang="en-US" altLang="zh-CN" dirty="0" smtClean="0"/>
              <a:t>do the right thing</a:t>
            </a:r>
            <a:r>
              <a:rPr lang="zh-CN" altLang="en-US" dirty="0" smtClean="0"/>
              <a:t>）</a:t>
            </a:r>
            <a:endParaRPr lang="en-US" altLang="zh-CN" dirty="0" smtClean="0"/>
          </a:p>
          <a:p>
            <a:pPr eaLnBrk="1" hangingPunct="1"/>
            <a:r>
              <a:rPr lang="zh-CN" altLang="en-US" dirty="0" smtClean="0"/>
              <a:t>设计工作就是正确地做事（</a:t>
            </a:r>
            <a:r>
              <a:rPr lang="en-US" altLang="zh-CN" dirty="0" smtClean="0"/>
              <a:t>do the thing right</a:t>
            </a:r>
            <a:r>
              <a:rPr lang="zh-CN" altLang="en-US" dirty="0" smtClean="0"/>
              <a:t>）</a:t>
            </a:r>
            <a:endParaRPr lang="en-US" altLang="zh-CN" dirty="0" smtClean="0"/>
          </a:p>
          <a:p>
            <a:pPr eaLnBrk="1" hangingPunct="1"/>
            <a:r>
              <a:rPr lang="zh-CN" altLang="en-US" dirty="0" smtClean="0"/>
              <a:t>分析与设计任务和目标不同，但在一些软件开发过程方法（如敏捷方法）中，分析和设计没有严格的阶段划分。</a:t>
            </a:r>
            <a:endParaRPr lang="en-US" altLang="zh-CN" dirty="0" smtClean="0"/>
          </a:p>
          <a:p>
            <a:pPr lvl="1" eaLnBrk="1" hangingPunct="1"/>
            <a:r>
              <a:rPr lang="zh-CN" altLang="en-US" dirty="0" smtClean="0"/>
              <a:t>因为工作内容或模型有较强关联，分析到设计的建模过程某种程度上是一个从粗到精、从抽象到具体的过程。</a:t>
            </a:r>
            <a:endParaRPr lang="en-US" altLang="zh-CN" dirty="0" smtClean="0"/>
          </a:p>
          <a:p>
            <a:pPr lvl="1" eaLnBrk="1" hangingPunct="1"/>
            <a:r>
              <a:rPr lang="zh-CN" altLang="en-US" dirty="0" smtClean="0"/>
              <a:t>例如分析阶段建立了领域对象模型，完成了对领域对象最本质和核心的分析和抽象，设计阶段还会基于该模型进一步完善和扩充。</a:t>
            </a:r>
          </a:p>
        </p:txBody>
      </p:sp>
    </p:spTree>
    <p:extLst>
      <p:ext uri="{BB962C8B-B14F-4D97-AF65-F5344CB8AC3E}">
        <p14:creationId xmlns:p14="http://schemas.microsoft.com/office/powerpoint/2010/main" val="2944434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9.2 </a:t>
            </a:r>
            <a:r>
              <a:rPr lang="zh-CN" altLang="en-US" smtClean="0"/>
              <a:t>系统设计的内容</a:t>
            </a:r>
          </a:p>
        </p:txBody>
      </p:sp>
      <p:sp>
        <p:nvSpPr>
          <p:cNvPr id="17411" name="Rectangle 3"/>
          <p:cNvSpPr>
            <a:spLocks noGrp="1" noChangeArrowheads="1"/>
          </p:cNvSpPr>
          <p:nvPr>
            <p:ph type="body" idx="1"/>
          </p:nvPr>
        </p:nvSpPr>
        <p:spPr>
          <a:extLst>
            <a:ext uri="{91240B29-F687-4F45-9708-019B960494DF}">
              <a14:hiddenLine xmlns:a14="http://schemas.microsoft.com/office/drawing/2010/main" w="9525">
                <a:solidFill>
                  <a:srgbClr val="FF0000"/>
                </a:solidFill>
                <a:miter lim="800000"/>
                <a:headEnd/>
                <a:tailEnd/>
              </a14:hiddenLine>
            </a:ext>
          </a:extLst>
        </p:spPr>
        <p:txBody>
          <a:bodyPr>
            <a:normAutofit fontScale="92500" lnSpcReduction="20000"/>
          </a:bodyPr>
          <a:lstStyle/>
          <a:p>
            <a:pPr marL="609600" indent="-609600" eaLnBrk="1" hangingPunct="1">
              <a:buFont typeface="Wingdings" panose="05000000000000000000" pitchFamily="2" charset="2"/>
              <a:buNone/>
            </a:pPr>
            <a:r>
              <a:rPr lang="zh-CN" altLang="en-US" smtClean="0"/>
              <a:t>一般划分为两部分：</a:t>
            </a:r>
          </a:p>
          <a:p>
            <a:pPr marL="609600" indent="-609600" eaLnBrk="1" hangingPunct="1"/>
            <a:r>
              <a:rPr lang="zh-CN" altLang="en-US" smtClean="0">
                <a:solidFill>
                  <a:srgbClr val="FF0000"/>
                </a:solidFill>
              </a:rPr>
              <a:t>总体设计</a:t>
            </a:r>
          </a:p>
          <a:p>
            <a:pPr marL="990600" lvl="1" indent="-533400" eaLnBrk="1" hangingPunct="1"/>
            <a:r>
              <a:rPr lang="zh-CN" altLang="en-US" smtClean="0"/>
              <a:t>设计软件的体系结构（也称架构，</a:t>
            </a:r>
            <a:r>
              <a:rPr lang="en-US" altLang="zh-CN" smtClean="0"/>
              <a:t>architecture</a:t>
            </a:r>
            <a:r>
              <a:rPr lang="zh-CN" altLang="en-US" smtClean="0"/>
              <a:t>）</a:t>
            </a:r>
          </a:p>
          <a:p>
            <a:pPr marL="990600" lvl="1" indent="-533400" eaLnBrk="1" hangingPunct="1"/>
            <a:r>
              <a:rPr lang="zh-CN" altLang="en-US" smtClean="0"/>
              <a:t>设计软件结构，即具体组成元素及其关系（</a:t>
            </a:r>
            <a:r>
              <a:rPr lang="en-US" altLang="zh-CN" smtClean="0"/>
              <a:t>structure</a:t>
            </a:r>
            <a:r>
              <a:rPr lang="zh-CN" altLang="en-US" smtClean="0"/>
              <a:t>）</a:t>
            </a:r>
          </a:p>
          <a:p>
            <a:pPr marL="990600" lvl="1" indent="-533400" eaLnBrk="1" hangingPunct="1"/>
            <a:r>
              <a:rPr lang="zh-CN" altLang="en-US" smtClean="0"/>
              <a:t>设计系统对外接口和服务</a:t>
            </a:r>
          </a:p>
          <a:p>
            <a:pPr marL="609600" indent="-609600" eaLnBrk="1" hangingPunct="1"/>
            <a:r>
              <a:rPr lang="zh-CN" altLang="en-US" smtClean="0">
                <a:solidFill>
                  <a:srgbClr val="FF0000"/>
                </a:solidFill>
              </a:rPr>
              <a:t>详细设计</a:t>
            </a:r>
          </a:p>
          <a:p>
            <a:pPr marL="990600" lvl="1" indent="-533400" eaLnBrk="1" hangingPunct="1"/>
            <a:r>
              <a:rPr lang="zh-CN" altLang="en-US" smtClean="0"/>
              <a:t>各项具体细节，涉及软硬件的各个方面</a:t>
            </a:r>
          </a:p>
        </p:txBody>
      </p:sp>
    </p:spTree>
    <p:extLst>
      <p:ext uri="{BB962C8B-B14F-4D97-AF65-F5344CB8AC3E}">
        <p14:creationId xmlns:p14="http://schemas.microsoft.com/office/powerpoint/2010/main" val="1057559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31640" y="585856"/>
            <a:ext cx="6798734" cy="785470"/>
          </a:xfrm>
        </p:spPr>
        <p:txBody>
          <a:bodyPr/>
          <a:lstStyle/>
          <a:p>
            <a:pPr eaLnBrk="1" hangingPunct="1"/>
            <a:r>
              <a:rPr lang="zh-CN" altLang="en-US" dirty="0" smtClean="0"/>
              <a:t>软件结构的演变</a:t>
            </a:r>
          </a:p>
        </p:txBody>
      </p:sp>
      <p:sp>
        <p:nvSpPr>
          <p:cNvPr id="18435" name="Rectangle 3"/>
          <p:cNvSpPr>
            <a:spLocks noGrp="1" noChangeArrowheads="1"/>
          </p:cNvSpPr>
          <p:nvPr>
            <p:ph type="body" idx="1"/>
          </p:nvPr>
        </p:nvSpPr>
        <p:spPr>
          <a:xfrm>
            <a:off x="899592" y="1655044"/>
            <a:ext cx="8642350" cy="576263"/>
          </a:xfrm>
        </p:spPr>
        <p:txBody>
          <a:bodyPr/>
          <a:lstStyle/>
          <a:p>
            <a:pPr eaLnBrk="1" hangingPunct="1">
              <a:lnSpc>
                <a:spcPct val="90000"/>
              </a:lnSpc>
            </a:pPr>
            <a:r>
              <a:rPr lang="zh-CN" altLang="en-US" dirty="0" smtClean="0"/>
              <a:t>粒度越来越大，范围越来越广</a:t>
            </a:r>
          </a:p>
        </p:txBody>
      </p:sp>
      <p:grpSp>
        <p:nvGrpSpPr>
          <p:cNvPr id="2" name="组合 1"/>
          <p:cNvGrpSpPr/>
          <p:nvPr/>
        </p:nvGrpSpPr>
        <p:grpSpPr>
          <a:xfrm>
            <a:off x="1475656" y="2189860"/>
            <a:ext cx="5903813" cy="4487745"/>
            <a:chOff x="1619250" y="1684338"/>
            <a:chExt cx="6264275" cy="4984750"/>
          </a:xfrm>
        </p:grpSpPr>
        <p:sp>
          <p:nvSpPr>
            <p:cNvPr id="224260" name="Arc 4"/>
            <p:cNvSpPr>
              <a:spLocks/>
            </p:cNvSpPr>
            <p:nvPr/>
          </p:nvSpPr>
          <p:spPr bwMode="ltGray">
            <a:xfrm>
              <a:off x="2268538" y="2244725"/>
              <a:ext cx="4217987" cy="3975100"/>
            </a:xfrm>
            <a:custGeom>
              <a:avLst/>
              <a:gdLst>
                <a:gd name="G0" fmla="+- 0 0 0"/>
                <a:gd name="G1" fmla="+- 21600 0 0"/>
                <a:gd name="G2" fmla="+- 21600 0 0"/>
                <a:gd name="T0" fmla="*/ 0 w 21596"/>
                <a:gd name="T1" fmla="*/ 0 h 21600"/>
                <a:gd name="T2" fmla="*/ 21596 w 21596"/>
                <a:gd name="T3" fmla="*/ 21175 h 21600"/>
                <a:gd name="T4" fmla="*/ 0 w 21596"/>
                <a:gd name="T5" fmla="*/ 21600 h 21600"/>
              </a:gdLst>
              <a:ahLst/>
              <a:cxnLst>
                <a:cxn ang="0">
                  <a:pos x="T0" y="T1"/>
                </a:cxn>
                <a:cxn ang="0">
                  <a:pos x="T2" y="T3"/>
                </a:cxn>
                <a:cxn ang="0">
                  <a:pos x="T4" y="T5"/>
                </a:cxn>
              </a:cxnLst>
              <a:rect l="0" t="0" r="r" b="b"/>
              <a:pathLst>
                <a:path w="21596" h="21600" fill="none" extrusionOk="0">
                  <a:moveTo>
                    <a:pt x="-1" y="0"/>
                  </a:moveTo>
                  <a:cubicBezTo>
                    <a:pt x="11763" y="0"/>
                    <a:pt x="21364" y="9413"/>
                    <a:pt x="21595" y="21175"/>
                  </a:cubicBezTo>
                </a:path>
                <a:path w="21596" h="21600" stroke="0" extrusionOk="0">
                  <a:moveTo>
                    <a:pt x="-1" y="0"/>
                  </a:moveTo>
                  <a:cubicBezTo>
                    <a:pt x="11763" y="0"/>
                    <a:pt x="21364" y="9413"/>
                    <a:pt x="21595" y="21175"/>
                  </a:cubicBezTo>
                  <a:lnTo>
                    <a:pt x="0" y="21600"/>
                  </a:lnTo>
                  <a:close/>
                </a:path>
              </a:pathLst>
            </a:custGeom>
            <a:gradFill rotWithShape="0">
              <a:gsLst>
                <a:gs pos="0">
                  <a:schemeClr val="bg2"/>
                </a:gs>
                <a:gs pos="100000">
                  <a:srgbClr val="0070C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224261" name="Arc 5"/>
            <p:cNvSpPr>
              <a:spLocks/>
            </p:cNvSpPr>
            <p:nvPr/>
          </p:nvSpPr>
          <p:spPr bwMode="ltGray">
            <a:xfrm>
              <a:off x="2278063" y="3271838"/>
              <a:ext cx="3146425" cy="287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rgbClr val="99BBFF">
                    <a:gamma/>
                    <a:tint val="45490"/>
                    <a:invGamma/>
                  </a:srgbClr>
                </a:gs>
                <a:gs pos="100000">
                  <a:srgbClr val="99BBFF"/>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18438" name="Arc 6"/>
            <p:cNvSpPr>
              <a:spLocks/>
            </p:cNvSpPr>
            <p:nvPr/>
          </p:nvSpPr>
          <p:spPr bwMode="ltGray">
            <a:xfrm>
              <a:off x="2278063" y="4119563"/>
              <a:ext cx="2238375" cy="20272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9900"/>
                </a:gs>
                <a:gs pos="100000">
                  <a:srgbClr val="FFCD83"/>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Arc 7"/>
            <p:cNvSpPr>
              <a:spLocks/>
            </p:cNvSpPr>
            <p:nvPr/>
          </p:nvSpPr>
          <p:spPr bwMode="ltGray">
            <a:xfrm>
              <a:off x="2278063" y="4924425"/>
              <a:ext cx="1408112" cy="12223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CC66"/>
                </a:gs>
                <a:gs pos="100000">
                  <a:srgbClr val="FFE3AC"/>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Text Box 8"/>
            <p:cNvSpPr txBox="1">
              <a:spLocks noChangeArrowheads="1"/>
            </p:cNvSpPr>
            <p:nvPr/>
          </p:nvSpPr>
          <p:spPr bwMode="ltGray">
            <a:xfrm>
              <a:off x="2349500" y="364966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服务</a:t>
              </a:r>
            </a:p>
          </p:txBody>
        </p:sp>
        <p:sp>
          <p:nvSpPr>
            <p:cNvPr id="18441" name="Text Box 9"/>
            <p:cNvSpPr txBox="1">
              <a:spLocks noChangeArrowheads="1"/>
            </p:cNvSpPr>
            <p:nvPr/>
          </p:nvSpPr>
          <p:spPr bwMode="ltGray">
            <a:xfrm>
              <a:off x="2349500" y="444341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组件</a:t>
              </a:r>
            </a:p>
          </p:txBody>
        </p:sp>
        <p:sp>
          <p:nvSpPr>
            <p:cNvPr id="18442" name="Text Box 10"/>
            <p:cNvSpPr txBox="1">
              <a:spLocks noChangeArrowheads="1"/>
            </p:cNvSpPr>
            <p:nvPr/>
          </p:nvSpPr>
          <p:spPr bwMode="ltGray">
            <a:xfrm>
              <a:off x="6923088" y="5789613"/>
              <a:ext cx="5111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粒度</a:t>
              </a:r>
            </a:p>
          </p:txBody>
        </p:sp>
        <p:sp>
          <p:nvSpPr>
            <p:cNvPr id="18443" name="Text Box 11"/>
            <p:cNvSpPr txBox="1">
              <a:spLocks noChangeArrowheads="1"/>
            </p:cNvSpPr>
            <p:nvPr/>
          </p:nvSpPr>
          <p:spPr bwMode="ltGray">
            <a:xfrm>
              <a:off x="1619250" y="1857375"/>
              <a:ext cx="5080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范围</a:t>
              </a:r>
            </a:p>
          </p:txBody>
        </p:sp>
        <p:sp>
          <p:nvSpPr>
            <p:cNvPr id="18444" name="Text Box 12"/>
            <p:cNvSpPr txBox="1">
              <a:spLocks noChangeArrowheads="1"/>
            </p:cNvSpPr>
            <p:nvPr/>
          </p:nvSpPr>
          <p:spPr bwMode="ltGray">
            <a:xfrm>
              <a:off x="453390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003399"/>
                  </a:solidFill>
                </a:rPr>
                <a:t>业务组件</a:t>
              </a:r>
            </a:p>
          </p:txBody>
        </p:sp>
        <p:sp>
          <p:nvSpPr>
            <p:cNvPr id="18445" name="Text Box 13"/>
            <p:cNvSpPr txBox="1">
              <a:spLocks noChangeArrowheads="1"/>
            </p:cNvSpPr>
            <p:nvPr/>
          </p:nvSpPr>
          <p:spPr bwMode="ltGray">
            <a:xfrm>
              <a:off x="248285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925700"/>
                  </a:solidFill>
                </a:rPr>
                <a:t>技术组件</a:t>
              </a:r>
            </a:p>
          </p:txBody>
        </p:sp>
        <p:sp>
          <p:nvSpPr>
            <p:cNvPr id="18446" name="Freeform 14"/>
            <p:cNvSpPr>
              <a:spLocks/>
            </p:cNvSpPr>
            <p:nvPr/>
          </p:nvSpPr>
          <p:spPr bwMode="auto">
            <a:xfrm>
              <a:off x="2278063" y="1684338"/>
              <a:ext cx="5180012" cy="4462462"/>
            </a:xfrm>
            <a:custGeom>
              <a:avLst/>
              <a:gdLst>
                <a:gd name="T0" fmla="*/ 0 w 2994"/>
                <a:gd name="T1" fmla="*/ 0 h 2527"/>
                <a:gd name="T2" fmla="*/ 0 w 2994"/>
                <a:gd name="T3" fmla="*/ 2147483647 h 2527"/>
                <a:gd name="T4" fmla="*/ 2147483647 w 2994"/>
                <a:gd name="T5" fmla="*/ 2147483647 h 2527"/>
                <a:gd name="T6" fmla="*/ 0 60000 65536"/>
                <a:gd name="T7" fmla="*/ 0 60000 65536"/>
                <a:gd name="T8" fmla="*/ 0 60000 65536"/>
              </a:gdLst>
              <a:ahLst/>
              <a:cxnLst>
                <a:cxn ang="T6">
                  <a:pos x="T0" y="T1"/>
                </a:cxn>
                <a:cxn ang="T7">
                  <a:pos x="T2" y="T3"/>
                </a:cxn>
                <a:cxn ang="T8">
                  <a:pos x="T4" y="T5"/>
                </a:cxn>
              </a:cxnLst>
              <a:rect l="0" t="0" r="r" b="b"/>
              <a:pathLst>
                <a:path w="2994" h="2527">
                  <a:moveTo>
                    <a:pt x="0" y="0"/>
                  </a:moveTo>
                  <a:lnTo>
                    <a:pt x="0" y="2527"/>
                  </a:lnTo>
                  <a:lnTo>
                    <a:pt x="2994" y="2527"/>
                  </a:lnTo>
                </a:path>
              </a:pathLst>
            </a:custGeom>
            <a:noFill/>
            <a:ln w="190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74876" tIns="37439" rIns="74876" bIns="37439" anchor="ctr">
              <a:spAutoFit/>
            </a:bodyPr>
            <a:lstStyle/>
            <a:p>
              <a:endParaRPr lang="zh-CN" altLang="en-US"/>
            </a:p>
          </p:txBody>
        </p:sp>
        <p:sp>
          <p:nvSpPr>
            <p:cNvPr id="18447" name="AutoShape 15"/>
            <p:cNvSpPr>
              <a:spLocks/>
            </p:cNvSpPr>
            <p:nvPr/>
          </p:nvSpPr>
          <p:spPr bwMode="auto">
            <a:xfrm rot="16200000">
              <a:off x="5408612" y="5300663"/>
              <a:ext cx="212725" cy="1943100"/>
            </a:xfrm>
            <a:prstGeom prst="leftBrace">
              <a:avLst>
                <a:gd name="adj1" fmla="val 5700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8" name="AutoShape 16"/>
            <p:cNvSpPr>
              <a:spLocks/>
            </p:cNvSpPr>
            <p:nvPr/>
          </p:nvSpPr>
          <p:spPr bwMode="auto">
            <a:xfrm rot="16200000">
              <a:off x="3272632" y="5195093"/>
              <a:ext cx="266700" cy="2208213"/>
            </a:xfrm>
            <a:prstGeom prst="leftBrace">
              <a:avLst>
                <a:gd name="adj1" fmla="val 68998"/>
                <a:gd name="adj2" fmla="val 50000"/>
              </a:avLst>
            </a:prstGeom>
            <a:noFill/>
            <a:ln w="38100">
              <a:solidFill>
                <a:srgbClr val="925700"/>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9" name="Text Box 17"/>
            <p:cNvSpPr txBox="1">
              <a:spLocks noChangeArrowheads="1"/>
            </p:cNvSpPr>
            <p:nvPr/>
          </p:nvSpPr>
          <p:spPr bwMode="ltGray">
            <a:xfrm>
              <a:off x="2349500" y="2636838"/>
              <a:ext cx="121443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t>事件及流程</a:t>
              </a:r>
            </a:p>
          </p:txBody>
        </p:sp>
        <p:sp>
          <p:nvSpPr>
            <p:cNvPr id="18450" name="Arc 18"/>
            <p:cNvSpPr>
              <a:spLocks/>
            </p:cNvSpPr>
            <p:nvPr/>
          </p:nvSpPr>
          <p:spPr bwMode="ltGray">
            <a:xfrm>
              <a:off x="2289175" y="5522913"/>
              <a:ext cx="641350" cy="614362"/>
            </a:xfrm>
            <a:custGeom>
              <a:avLst/>
              <a:gdLst>
                <a:gd name="T0" fmla="*/ 0 w 21600"/>
                <a:gd name="T1" fmla="*/ 0 h 21600"/>
                <a:gd name="T2" fmla="*/ 565428620 w 21600"/>
                <a:gd name="T3" fmla="*/ 497010467 h 21600"/>
                <a:gd name="T4" fmla="*/ 0 w 21600"/>
                <a:gd name="T5" fmla="*/ 49701046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6D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Line 19"/>
            <p:cNvSpPr>
              <a:spLocks noChangeShapeType="1"/>
            </p:cNvSpPr>
            <p:nvPr/>
          </p:nvSpPr>
          <p:spPr bwMode="ltGray">
            <a:xfrm flipV="1">
              <a:off x="2262188" y="2498725"/>
              <a:ext cx="4027487" cy="3625850"/>
            </a:xfrm>
            <a:prstGeom prst="line">
              <a:avLst/>
            </a:prstGeom>
            <a:noFill/>
            <a:ln w="571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Text Box 20"/>
            <p:cNvSpPr txBox="1">
              <a:spLocks noChangeArrowheads="1"/>
            </p:cNvSpPr>
            <p:nvPr/>
          </p:nvSpPr>
          <p:spPr bwMode="ltGray">
            <a:xfrm>
              <a:off x="2339975" y="5146675"/>
              <a:ext cx="920750"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类及方法</a:t>
              </a:r>
            </a:p>
          </p:txBody>
        </p:sp>
        <p:sp>
          <p:nvSpPr>
            <p:cNvPr id="18453" name="Text Box 21"/>
            <p:cNvSpPr txBox="1">
              <a:spLocks noChangeArrowheads="1"/>
            </p:cNvSpPr>
            <p:nvPr/>
          </p:nvSpPr>
          <p:spPr bwMode="ltGray">
            <a:xfrm>
              <a:off x="2297113" y="5734050"/>
              <a:ext cx="690562"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子程序</a:t>
              </a:r>
            </a:p>
          </p:txBody>
        </p:sp>
        <p:sp>
          <p:nvSpPr>
            <p:cNvPr id="18454" name="Text Box 22"/>
            <p:cNvSpPr txBox="1">
              <a:spLocks noChangeArrowheads="1"/>
            </p:cNvSpPr>
            <p:nvPr/>
          </p:nvSpPr>
          <p:spPr bwMode="ltGray">
            <a:xfrm>
              <a:off x="6011863" y="2708275"/>
              <a:ext cx="1871662"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与业务的契合</a:t>
              </a:r>
            </a:p>
          </p:txBody>
        </p:sp>
      </p:grpSp>
    </p:spTree>
    <p:extLst>
      <p:ext uri="{BB962C8B-B14F-4D97-AF65-F5344CB8AC3E}">
        <p14:creationId xmlns:p14="http://schemas.microsoft.com/office/powerpoint/2010/main" val="2234511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基于模块封装的软件结构</a:t>
            </a:r>
          </a:p>
        </p:txBody>
      </p:sp>
      <p:sp>
        <p:nvSpPr>
          <p:cNvPr id="19459" name="Rectangle 3"/>
          <p:cNvSpPr>
            <a:spLocks noGrp="1" noChangeArrowheads="1"/>
          </p:cNvSpPr>
          <p:nvPr>
            <p:ph type="body" idx="1"/>
          </p:nvPr>
        </p:nvSpPr>
        <p:spPr>
          <a:xfrm>
            <a:off x="1208764" y="1772816"/>
            <a:ext cx="6798736" cy="4450347"/>
          </a:xfrm>
        </p:spPr>
        <p:txBody>
          <a:bodyPr>
            <a:normAutofit fontScale="85000" lnSpcReduction="20000"/>
          </a:bodyPr>
          <a:lstStyle/>
          <a:p>
            <a:pPr eaLnBrk="1" hangingPunct="1">
              <a:lnSpc>
                <a:spcPct val="120000"/>
              </a:lnSpc>
              <a:spcBef>
                <a:spcPts val="0"/>
              </a:spcBef>
            </a:pPr>
            <a:r>
              <a:rPr lang="zh-CN" altLang="en-US" dirty="0" smtClean="0"/>
              <a:t>采用强调自顶向下、逐层分解的功能模块设计，也称为</a:t>
            </a:r>
            <a:r>
              <a:rPr kumimoji="1" lang="zh-CN" altLang="en-US" dirty="0" smtClean="0"/>
              <a:t>结构化设计。主要包括：</a:t>
            </a:r>
          </a:p>
          <a:p>
            <a:pPr lvl="1" eaLnBrk="1" hangingPunct="1">
              <a:lnSpc>
                <a:spcPct val="120000"/>
              </a:lnSpc>
              <a:spcBef>
                <a:spcPts val="0"/>
              </a:spcBef>
            </a:pPr>
            <a:r>
              <a:rPr kumimoji="1" lang="zh-CN" altLang="en-US" dirty="0" smtClean="0"/>
              <a:t>将系统划分成功能模块（</a:t>
            </a:r>
            <a:r>
              <a:rPr kumimoji="1" lang="en-US" altLang="zh-CN" dirty="0" smtClean="0"/>
              <a:t>Module</a:t>
            </a:r>
            <a:r>
              <a:rPr kumimoji="1" lang="zh-CN" altLang="en-US" dirty="0" smtClean="0"/>
              <a:t>）；</a:t>
            </a:r>
          </a:p>
          <a:p>
            <a:pPr lvl="1" eaLnBrk="1" hangingPunct="1">
              <a:lnSpc>
                <a:spcPct val="120000"/>
              </a:lnSpc>
              <a:spcBef>
                <a:spcPts val="0"/>
              </a:spcBef>
            </a:pPr>
            <a:r>
              <a:rPr kumimoji="1" lang="zh-CN" altLang="en-US" dirty="0" smtClean="0"/>
              <a:t>决定每个模块的功能；</a:t>
            </a:r>
          </a:p>
          <a:p>
            <a:pPr lvl="1" eaLnBrk="1" hangingPunct="1">
              <a:lnSpc>
                <a:spcPct val="120000"/>
              </a:lnSpc>
              <a:spcBef>
                <a:spcPts val="0"/>
              </a:spcBef>
            </a:pPr>
            <a:r>
              <a:rPr kumimoji="1" lang="zh-CN" altLang="en-US" dirty="0" smtClean="0"/>
              <a:t>决定模块的调用关系；</a:t>
            </a:r>
          </a:p>
          <a:p>
            <a:pPr lvl="1" eaLnBrk="1" hangingPunct="1">
              <a:lnSpc>
                <a:spcPct val="120000"/>
              </a:lnSpc>
              <a:spcBef>
                <a:spcPts val="0"/>
              </a:spcBef>
            </a:pPr>
            <a:r>
              <a:rPr kumimoji="1" lang="zh-CN" altLang="en-US" dirty="0" smtClean="0"/>
              <a:t>决定模块的界面（</a:t>
            </a:r>
            <a:r>
              <a:rPr kumimoji="1" lang="en-US" altLang="zh-CN" dirty="0" smtClean="0"/>
              <a:t>Interface</a:t>
            </a:r>
            <a:r>
              <a:rPr kumimoji="1" lang="zh-CN" altLang="en-US" dirty="0" smtClean="0"/>
              <a:t>，接口），即调用时传入的信息（函数参数），以及返回的信息（返回值）。</a:t>
            </a:r>
          </a:p>
          <a:p>
            <a:pPr eaLnBrk="1" hangingPunct="1">
              <a:lnSpc>
                <a:spcPct val="120000"/>
              </a:lnSpc>
              <a:spcBef>
                <a:spcPts val="0"/>
              </a:spcBef>
            </a:pPr>
            <a:r>
              <a:rPr kumimoji="1" lang="zh-CN" altLang="en-US" dirty="0" smtClean="0"/>
              <a:t>主要模型：模块结构图（</a:t>
            </a:r>
            <a:r>
              <a:rPr kumimoji="1" lang="en-US" altLang="zh-CN" dirty="0" smtClean="0"/>
              <a:t>SC</a:t>
            </a:r>
            <a:r>
              <a:rPr kumimoji="1" lang="zh-CN" altLang="en-US" dirty="0" smtClean="0"/>
              <a:t>，</a:t>
            </a:r>
            <a:r>
              <a:rPr kumimoji="1" lang="en-US" altLang="zh-CN" dirty="0" smtClean="0"/>
              <a:t>Structure Chart</a:t>
            </a:r>
            <a:r>
              <a:rPr kumimoji="1" lang="zh-CN" altLang="en-US" dirty="0" smtClean="0"/>
              <a:t>），也称功能结构图。 </a:t>
            </a:r>
            <a:endParaRPr lang="zh-CN" altLang="en-US" dirty="0" smtClean="0"/>
          </a:p>
        </p:txBody>
      </p:sp>
    </p:spTree>
    <p:extLst>
      <p:ext uri="{BB962C8B-B14F-4D97-AF65-F5344CB8AC3E}">
        <p14:creationId xmlns:p14="http://schemas.microsoft.com/office/powerpoint/2010/main" val="3191685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基于对象封装的软件结构</a:t>
            </a:r>
          </a:p>
        </p:txBody>
      </p:sp>
      <p:sp>
        <p:nvSpPr>
          <p:cNvPr id="20483" name="Rectangle 3"/>
          <p:cNvSpPr>
            <a:spLocks noGrp="1" noChangeArrowheads="1"/>
          </p:cNvSpPr>
          <p:nvPr>
            <p:ph type="body" idx="1"/>
          </p:nvPr>
        </p:nvSpPr>
        <p:spPr>
          <a:xfrm>
            <a:off x="611559" y="1772816"/>
            <a:ext cx="7992889" cy="5400675"/>
          </a:xfrm>
        </p:spPr>
        <p:txBody>
          <a:bodyPr>
            <a:normAutofit/>
          </a:bodyPr>
          <a:lstStyle/>
          <a:p>
            <a:pPr eaLnBrk="1" hangingPunct="1"/>
            <a:r>
              <a:rPr kumimoji="1" lang="zh-CN" altLang="en-US" sz="2400" dirty="0" smtClean="0"/>
              <a:t>强调面向对象的封装，主要包括：</a:t>
            </a:r>
          </a:p>
          <a:p>
            <a:pPr lvl="1" eaLnBrk="1" hangingPunct="1"/>
            <a:r>
              <a:rPr kumimoji="1" lang="zh-CN" altLang="en-US" sz="2400" dirty="0" smtClean="0"/>
              <a:t>识别系统中的对象（</a:t>
            </a:r>
            <a:r>
              <a:rPr kumimoji="1" lang="en-US" altLang="zh-CN" sz="2400" dirty="0" smtClean="0"/>
              <a:t>Object</a:t>
            </a:r>
            <a:r>
              <a:rPr kumimoji="1" lang="zh-CN" altLang="en-US" sz="2400" dirty="0" smtClean="0"/>
              <a:t>），设计类（</a:t>
            </a:r>
            <a:r>
              <a:rPr kumimoji="1" lang="en-US" altLang="zh-CN" sz="2400" dirty="0" smtClean="0"/>
              <a:t>Class</a:t>
            </a:r>
            <a:r>
              <a:rPr kumimoji="1" lang="zh-CN" altLang="en-US" sz="2400" dirty="0" smtClean="0"/>
              <a:t>）；</a:t>
            </a:r>
          </a:p>
          <a:p>
            <a:pPr lvl="1" eaLnBrk="1" hangingPunct="1"/>
            <a:r>
              <a:rPr kumimoji="1" lang="zh-CN" altLang="en-US" sz="2400" dirty="0" smtClean="0"/>
              <a:t>决定每个类的属性（</a:t>
            </a:r>
            <a:r>
              <a:rPr kumimoji="1" lang="en-US" altLang="zh-CN" sz="2400" dirty="0" smtClean="0"/>
              <a:t>Attribute</a:t>
            </a:r>
            <a:r>
              <a:rPr kumimoji="1" lang="zh-CN" altLang="en-US" sz="2400" dirty="0" smtClean="0"/>
              <a:t>）和操作（</a:t>
            </a:r>
            <a:r>
              <a:rPr kumimoji="1" lang="en-US" altLang="zh-CN" sz="2400" dirty="0" smtClean="0"/>
              <a:t>Operation</a:t>
            </a:r>
            <a:r>
              <a:rPr kumimoji="1" lang="zh-CN" altLang="en-US" sz="2400" dirty="0" smtClean="0"/>
              <a:t>）；</a:t>
            </a:r>
          </a:p>
          <a:p>
            <a:pPr lvl="1" eaLnBrk="1" hangingPunct="1"/>
            <a:r>
              <a:rPr kumimoji="1" lang="zh-CN" altLang="en-US" sz="2400" dirty="0" smtClean="0"/>
              <a:t>决定对象之间的协作</a:t>
            </a:r>
            <a:r>
              <a:rPr kumimoji="1" lang="en-US" altLang="zh-CN" sz="2400" dirty="0" smtClean="0"/>
              <a:t>/</a:t>
            </a:r>
            <a:r>
              <a:rPr kumimoji="1" lang="zh-CN" altLang="en-US" sz="2400" dirty="0" smtClean="0"/>
              <a:t>通信关系；</a:t>
            </a:r>
          </a:p>
          <a:p>
            <a:pPr lvl="1" eaLnBrk="1" hangingPunct="1"/>
            <a:endParaRPr kumimoji="1" lang="zh-CN" altLang="en-US" sz="2400" dirty="0" smtClean="0"/>
          </a:p>
          <a:p>
            <a:pPr eaLnBrk="1" hangingPunct="1"/>
            <a:r>
              <a:rPr kumimoji="1" lang="zh-CN" altLang="en-US" sz="2400" dirty="0" smtClean="0"/>
              <a:t>主要模型：类图（</a:t>
            </a:r>
            <a:r>
              <a:rPr kumimoji="1" lang="en-US" altLang="zh-CN" sz="2400" dirty="0" smtClean="0"/>
              <a:t>Class Diagram</a:t>
            </a:r>
            <a:r>
              <a:rPr kumimoji="1" lang="zh-CN" altLang="en-US" sz="2400" dirty="0" smtClean="0"/>
              <a:t>）</a:t>
            </a:r>
          </a:p>
          <a:p>
            <a:pPr lvl="1" eaLnBrk="1" hangingPunct="1"/>
            <a:r>
              <a:rPr lang="zh-CN" altLang="en-US" dirty="0" smtClean="0">
                <a:latin typeface="宋体" panose="02010600030101010101" pitchFamily="2" charset="-122"/>
              </a:rPr>
              <a:t>类的方法本质上也是模块封装</a:t>
            </a:r>
          </a:p>
        </p:txBody>
      </p:sp>
    </p:spTree>
    <p:extLst>
      <p:ext uri="{BB962C8B-B14F-4D97-AF65-F5344CB8AC3E}">
        <p14:creationId xmlns:p14="http://schemas.microsoft.com/office/powerpoint/2010/main" val="2678437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基于服务封装的软件结构</a:t>
            </a:r>
          </a:p>
        </p:txBody>
      </p:sp>
      <p:sp>
        <p:nvSpPr>
          <p:cNvPr id="21507" name="Rectangle 3"/>
          <p:cNvSpPr>
            <a:spLocks noGrp="1" noChangeArrowheads="1"/>
          </p:cNvSpPr>
          <p:nvPr>
            <p:ph type="body" idx="1"/>
          </p:nvPr>
        </p:nvSpPr>
        <p:spPr>
          <a:xfrm>
            <a:off x="1043608" y="1772816"/>
            <a:ext cx="7056784" cy="4401637"/>
          </a:xfrm>
        </p:spPr>
        <p:txBody>
          <a:bodyPr>
            <a:normAutofit fontScale="70000" lnSpcReduction="20000"/>
          </a:bodyPr>
          <a:lstStyle/>
          <a:p>
            <a:pPr eaLnBrk="1" hangingPunct="1"/>
            <a:r>
              <a:rPr lang="zh-CN" altLang="en-US" dirty="0" smtClean="0"/>
              <a:t>从概念上讲，</a:t>
            </a:r>
            <a:r>
              <a:rPr lang="en-US" altLang="zh-CN" dirty="0" smtClean="0"/>
              <a:t>SOA</a:t>
            </a:r>
            <a:r>
              <a:rPr lang="zh-CN" altLang="en-US" dirty="0" smtClean="0"/>
              <a:t>中有三个主要的抽象级别元素：</a:t>
            </a:r>
          </a:p>
          <a:p>
            <a:pPr lvl="1" eaLnBrk="1" hangingPunct="1"/>
            <a:r>
              <a:rPr lang="zh-CN" altLang="en-US" dirty="0" smtClean="0"/>
              <a:t>操作：代表单个逻辑工作单元的事务。</a:t>
            </a:r>
            <a:r>
              <a:rPr lang="en-US" altLang="zh-CN" dirty="0" smtClean="0"/>
              <a:t>SOA</a:t>
            </a:r>
            <a:r>
              <a:rPr lang="zh-CN" altLang="en-US" dirty="0" smtClean="0"/>
              <a:t>操作可以与面向对象中类的方法相提并论。</a:t>
            </a:r>
          </a:p>
          <a:p>
            <a:pPr lvl="1" eaLnBrk="1" hangingPunct="1"/>
            <a:r>
              <a:rPr lang="zh-CN" altLang="en-US" dirty="0" smtClean="0"/>
              <a:t>服务：代表操作的逻辑分组。例如，如果我们将客户信用视为服务，则按照客户名称获得客户信用数据、建立信用记录、更新客户信用等就代表相关的操作。</a:t>
            </a:r>
          </a:p>
          <a:p>
            <a:pPr lvl="1" eaLnBrk="1" hangingPunct="1"/>
            <a:r>
              <a:rPr lang="zh-CN" altLang="en-US" dirty="0" smtClean="0"/>
              <a:t>业务流程：为实现特定业务目标而执行的一组长期运行的动作或活动，如：批准一项贷款、本科生转专业、完成订单等。业务流程可以通过编排一组服务来定义和实现。 </a:t>
            </a:r>
          </a:p>
          <a:p>
            <a:pPr eaLnBrk="1" hangingPunct="1"/>
            <a:r>
              <a:rPr kumimoji="1" lang="zh-CN" altLang="en-US" dirty="0" smtClean="0"/>
              <a:t>主要模型：构件图（</a:t>
            </a:r>
            <a:r>
              <a:rPr kumimoji="1" lang="en-US" altLang="zh-CN" dirty="0" smtClean="0"/>
              <a:t>Component Diagram</a:t>
            </a:r>
            <a:r>
              <a:rPr kumimoji="1" lang="zh-CN" altLang="en-US" dirty="0" smtClean="0"/>
              <a:t>）</a:t>
            </a:r>
            <a:r>
              <a:rPr kumimoji="1" lang="en-US" altLang="zh-CN" dirty="0" smtClean="0"/>
              <a:t>/</a:t>
            </a:r>
            <a:r>
              <a:rPr kumimoji="1" lang="en-US" altLang="zh-CN" dirty="0" err="1" smtClean="0"/>
              <a:t>SoaML</a:t>
            </a:r>
            <a:r>
              <a:rPr kumimoji="1" lang="en-US" altLang="zh-CN" dirty="0" smtClean="0"/>
              <a:t>/BPMN</a:t>
            </a:r>
          </a:p>
          <a:p>
            <a:pPr lvl="1" eaLnBrk="1" hangingPunct="1"/>
            <a:r>
              <a:rPr lang="zh-CN" altLang="en-US" dirty="0" smtClean="0">
                <a:latin typeface="宋体" panose="02010600030101010101" pitchFamily="2" charset="-122"/>
              </a:rPr>
              <a:t>底层基于类来实现</a:t>
            </a:r>
          </a:p>
        </p:txBody>
      </p:sp>
    </p:spTree>
    <p:extLst>
      <p:ext uri="{BB962C8B-B14F-4D97-AF65-F5344CB8AC3E}">
        <p14:creationId xmlns:p14="http://schemas.microsoft.com/office/powerpoint/2010/main" val="1357736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404664"/>
            <a:ext cx="8496300" cy="981075"/>
          </a:xfrm>
        </p:spPr>
        <p:txBody>
          <a:bodyPr/>
          <a:lstStyle/>
          <a:p>
            <a:pPr eaLnBrk="1" hangingPunct="1"/>
            <a:r>
              <a:rPr lang="zh-CN" altLang="en-US" dirty="0" smtClean="0"/>
              <a:t>本章主要内容</a:t>
            </a:r>
          </a:p>
        </p:txBody>
      </p:sp>
      <p:sp>
        <p:nvSpPr>
          <p:cNvPr id="4099" name="Rectangle 3"/>
          <p:cNvSpPr>
            <a:spLocks noGrp="1" noChangeArrowheads="1"/>
          </p:cNvSpPr>
          <p:nvPr>
            <p:ph type="body" idx="1"/>
          </p:nvPr>
        </p:nvSpPr>
        <p:spPr/>
        <p:txBody>
          <a:bodyPr/>
          <a:lstStyle/>
          <a:p>
            <a:pPr marL="609600" indent="-609600"/>
            <a:r>
              <a:rPr lang="en-US" altLang="zh-CN" dirty="0"/>
              <a:t>9.1 </a:t>
            </a:r>
            <a:r>
              <a:rPr lang="zh-CN" altLang="en-US" dirty="0"/>
              <a:t>系统设计的任务要求</a:t>
            </a:r>
          </a:p>
          <a:p>
            <a:pPr marL="609600" indent="-609600"/>
            <a:r>
              <a:rPr lang="en-US" altLang="zh-CN" dirty="0"/>
              <a:t>9.2 </a:t>
            </a:r>
            <a:r>
              <a:rPr lang="zh-CN" altLang="en-US" dirty="0"/>
              <a:t>系统设计的内容</a:t>
            </a:r>
          </a:p>
          <a:p>
            <a:pPr marL="609600" indent="-609600"/>
            <a:r>
              <a:rPr lang="en-US" altLang="zh-CN" dirty="0"/>
              <a:t>9.3 </a:t>
            </a:r>
            <a:r>
              <a:rPr lang="zh-CN" altLang="en-US" dirty="0"/>
              <a:t>系统设计说明书</a:t>
            </a:r>
          </a:p>
        </p:txBody>
      </p:sp>
    </p:spTree>
    <p:extLst>
      <p:ext uri="{BB962C8B-B14F-4D97-AF65-F5344CB8AC3E}">
        <p14:creationId xmlns:p14="http://schemas.microsoft.com/office/powerpoint/2010/main" val="1290162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软件设计的两类模型</a:t>
            </a:r>
          </a:p>
        </p:txBody>
      </p:sp>
      <p:sp>
        <p:nvSpPr>
          <p:cNvPr id="22531" name="Rectangle 3"/>
          <p:cNvSpPr>
            <a:spLocks noGrp="1" noChangeArrowheads="1"/>
          </p:cNvSpPr>
          <p:nvPr>
            <p:ph type="body" idx="1"/>
          </p:nvPr>
        </p:nvSpPr>
        <p:spPr>
          <a:xfrm>
            <a:off x="683567" y="1772816"/>
            <a:ext cx="7848873" cy="4536504"/>
          </a:xfrm>
        </p:spPr>
        <p:txBody>
          <a:bodyPr>
            <a:normAutofit fontScale="70000" lnSpcReduction="20000"/>
          </a:bodyPr>
          <a:lstStyle/>
          <a:p>
            <a:pPr eaLnBrk="1" hangingPunct="1">
              <a:lnSpc>
                <a:spcPct val="120000"/>
              </a:lnSpc>
              <a:spcBef>
                <a:spcPts val="0"/>
              </a:spcBef>
              <a:buFont typeface="Wingdings" panose="05000000000000000000" pitchFamily="2" charset="2"/>
              <a:buNone/>
            </a:pPr>
            <a:r>
              <a:rPr lang="zh-CN" altLang="en-US" dirty="0" smtClean="0"/>
              <a:t>软件模型最主要的两个方面：</a:t>
            </a:r>
          </a:p>
          <a:p>
            <a:pPr eaLnBrk="1" hangingPunct="1">
              <a:lnSpc>
                <a:spcPct val="120000"/>
              </a:lnSpc>
              <a:spcBef>
                <a:spcPts val="0"/>
              </a:spcBef>
              <a:buFont typeface="Wingdings" panose="05000000000000000000" pitchFamily="2" charset="2"/>
              <a:buNone/>
            </a:pPr>
            <a:endParaRPr lang="zh-CN" altLang="en-US" dirty="0" smtClean="0"/>
          </a:p>
          <a:p>
            <a:pPr eaLnBrk="1" hangingPunct="1">
              <a:lnSpc>
                <a:spcPct val="120000"/>
              </a:lnSpc>
              <a:spcBef>
                <a:spcPts val="0"/>
              </a:spcBef>
            </a:pPr>
            <a:r>
              <a:rPr lang="zh-CN" altLang="en-US" dirty="0" smtClean="0"/>
              <a:t>静态模型</a:t>
            </a:r>
          </a:p>
          <a:p>
            <a:pPr lvl="1" eaLnBrk="1" hangingPunct="1">
              <a:lnSpc>
                <a:spcPct val="120000"/>
              </a:lnSpc>
              <a:spcBef>
                <a:spcPts val="0"/>
              </a:spcBef>
            </a:pPr>
            <a:r>
              <a:rPr lang="zh-CN" altLang="en-US" dirty="0" smtClean="0"/>
              <a:t>主要表示软件结构，即组成元素及其关系，一种是开发态的源程序结构，另一种是运行态的构件结构，即程序打包编译</a:t>
            </a:r>
            <a:r>
              <a:rPr kumimoji="1" lang="zh-CN" altLang="en-US" dirty="0" smtClean="0"/>
              <a:t>后的组件结构（</a:t>
            </a:r>
            <a:r>
              <a:rPr kumimoji="1" lang="en-US" altLang="zh-CN" dirty="0" smtClean="0"/>
              <a:t>Component</a:t>
            </a:r>
            <a:r>
              <a:rPr kumimoji="1" lang="zh-CN" altLang="en-US" dirty="0" smtClean="0"/>
              <a:t>，如</a:t>
            </a:r>
            <a:r>
              <a:rPr kumimoji="1" lang="en-US" altLang="zh-CN" dirty="0" smtClean="0"/>
              <a:t>jar</a:t>
            </a:r>
            <a:r>
              <a:rPr kumimoji="1" lang="zh-CN" altLang="en-US" dirty="0" smtClean="0"/>
              <a:t>、</a:t>
            </a:r>
            <a:r>
              <a:rPr kumimoji="1" lang="en-US" altLang="zh-CN" dirty="0" err="1" smtClean="0"/>
              <a:t>dll</a:t>
            </a:r>
            <a:r>
              <a:rPr kumimoji="1" lang="zh-CN" altLang="en-US" dirty="0" smtClean="0"/>
              <a:t>）</a:t>
            </a:r>
            <a:r>
              <a:rPr lang="zh-CN" altLang="en-US" dirty="0" smtClean="0"/>
              <a:t> 。</a:t>
            </a:r>
          </a:p>
          <a:p>
            <a:pPr lvl="1" eaLnBrk="1" hangingPunct="1">
              <a:lnSpc>
                <a:spcPct val="120000"/>
              </a:lnSpc>
              <a:spcBef>
                <a:spcPts val="0"/>
              </a:spcBef>
            </a:pPr>
            <a:r>
              <a:rPr lang="zh-CN" altLang="en-US" dirty="0" smtClean="0"/>
              <a:t>可以采用模块结构图（结构化方法）、类图（面向对象方法）、构件图等描述软件结构。</a:t>
            </a:r>
          </a:p>
          <a:p>
            <a:pPr lvl="1" eaLnBrk="1" hangingPunct="1">
              <a:lnSpc>
                <a:spcPct val="120000"/>
              </a:lnSpc>
              <a:spcBef>
                <a:spcPts val="0"/>
              </a:spcBef>
            </a:pPr>
            <a:endParaRPr lang="zh-CN" altLang="en-US" dirty="0" smtClean="0"/>
          </a:p>
          <a:p>
            <a:pPr eaLnBrk="1" hangingPunct="1">
              <a:lnSpc>
                <a:spcPct val="120000"/>
              </a:lnSpc>
              <a:spcBef>
                <a:spcPts val="0"/>
              </a:spcBef>
            </a:pPr>
            <a:r>
              <a:rPr lang="zh-CN" altLang="en-US" dirty="0" smtClean="0"/>
              <a:t>动态模型</a:t>
            </a:r>
          </a:p>
          <a:p>
            <a:pPr lvl="1" eaLnBrk="1" hangingPunct="1">
              <a:lnSpc>
                <a:spcPct val="120000"/>
              </a:lnSpc>
              <a:spcBef>
                <a:spcPts val="0"/>
              </a:spcBef>
            </a:pPr>
            <a:r>
              <a:rPr lang="zh-CN" altLang="en-US" dirty="0" smtClean="0"/>
              <a:t>主要表示软件执行动作的步骤和流程控制。</a:t>
            </a:r>
          </a:p>
          <a:p>
            <a:pPr lvl="1" eaLnBrk="1" hangingPunct="1">
              <a:lnSpc>
                <a:spcPct val="120000"/>
              </a:lnSpc>
              <a:spcBef>
                <a:spcPts val="0"/>
              </a:spcBef>
            </a:pPr>
            <a:r>
              <a:rPr lang="zh-CN" altLang="en-US" dirty="0" smtClean="0"/>
              <a:t>程序流程图（结构化方法） 、顺序图（面向对象方法）</a:t>
            </a:r>
          </a:p>
        </p:txBody>
      </p:sp>
    </p:spTree>
    <p:extLst>
      <p:ext uri="{BB962C8B-B14F-4D97-AF65-F5344CB8AC3E}">
        <p14:creationId xmlns:p14="http://schemas.microsoft.com/office/powerpoint/2010/main" val="2874546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详细设计内容</a:t>
            </a:r>
          </a:p>
        </p:txBody>
      </p:sp>
      <p:sp>
        <p:nvSpPr>
          <p:cNvPr id="23555" name="Rectangle 3"/>
          <p:cNvSpPr>
            <a:spLocks noGrp="1" noChangeArrowheads="1"/>
          </p:cNvSpPr>
          <p:nvPr>
            <p:ph type="body" idx="1"/>
          </p:nvPr>
        </p:nvSpPr>
        <p:spPr/>
        <p:txBody>
          <a:bodyPr>
            <a:normAutofit fontScale="92500" lnSpcReduction="20000"/>
          </a:bodyPr>
          <a:lstStyle/>
          <a:p>
            <a:pPr eaLnBrk="1" hangingPunct="1"/>
            <a:r>
              <a:rPr lang="zh-CN" altLang="en-US" smtClean="0"/>
              <a:t>包括：</a:t>
            </a:r>
          </a:p>
          <a:p>
            <a:pPr lvl="1" eaLnBrk="1" hangingPunct="1"/>
            <a:r>
              <a:rPr kumimoji="1" lang="zh-CN" altLang="en-US" smtClean="0"/>
              <a:t>输入设计</a:t>
            </a:r>
          </a:p>
          <a:p>
            <a:pPr lvl="1" eaLnBrk="1" hangingPunct="1"/>
            <a:r>
              <a:rPr kumimoji="1" lang="zh-CN" altLang="en-US" smtClean="0"/>
              <a:t>输出设计</a:t>
            </a:r>
          </a:p>
          <a:p>
            <a:pPr lvl="1" eaLnBrk="1" hangingPunct="1"/>
            <a:r>
              <a:rPr kumimoji="1" lang="zh-CN" altLang="en-US" smtClean="0"/>
              <a:t>人机交互设计（用户界面设计）</a:t>
            </a:r>
          </a:p>
          <a:p>
            <a:pPr lvl="1" eaLnBrk="1" hangingPunct="1"/>
            <a:r>
              <a:rPr kumimoji="1" lang="zh-CN" altLang="en-US" smtClean="0"/>
              <a:t>模块处理过程详细设计</a:t>
            </a:r>
            <a:r>
              <a:rPr kumimoji="1" lang="en-US" altLang="zh-CN" smtClean="0"/>
              <a:t>/</a:t>
            </a:r>
            <a:r>
              <a:rPr kumimoji="1" lang="zh-CN" altLang="en-US" smtClean="0"/>
              <a:t>类及用例的详细设计</a:t>
            </a:r>
          </a:p>
          <a:p>
            <a:pPr lvl="1" eaLnBrk="1" hangingPunct="1"/>
            <a:r>
              <a:rPr kumimoji="1" lang="zh-CN" altLang="en-US" smtClean="0"/>
              <a:t>数据库设计</a:t>
            </a:r>
          </a:p>
          <a:p>
            <a:pPr lvl="1" eaLnBrk="1" hangingPunct="1"/>
            <a:r>
              <a:rPr kumimoji="1" lang="zh-CN" altLang="en-US" smtClean="0"/>
              <a:t>事物代码体系设计</a:t>
            </a:r>
          </a:p>
          <a:p>
            <a:pPr lvl="1" eaLnBrk="1" hangingPunct="1"/>
            <a:r>
              <a:rPr kumimoji="1" lang="zh-CN" altLang="en-US" smtClean="0"/>
              <a:t>计算机系统和网络设计</a:t>
            </a:r>
          </a:p>
        </p:txBody>
      </p:sp>
    </p:spTree>
    <p:extLst>
      <p:ext uri="{BB962C8B-B14F-4D97-AF65-F5344CB8AC3E}">
        <p14:creationId xmlns:p14="http://schemas.microsoft.com/office/powerpoint/2010/main" val="3984877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9.3 </a:t>
            </a:r>
            <a:r>
              <a:rPr lang="zh-CN" altLang="en-US" smtClean="0"/>
              <a:t>系统设计说明书 </a:t>
            </a:r>
          </a:p>
        </p:txBody>
      </p:sp>
      <p:sp>
        <p:nvSpPr>
          <p:cNvPr id="24579" name="Rectangle 3"/>
          <p:cNvSpPr>
            <a:spLocks noGrp="1" noChangeArrowheads="1"/>
          </p:cNvSpPr>
          <p:nvPr>
            <p:ph type="body" idx="1"/>
          </p:nvPr>
        </p:nvSpPr>
        <p:spPr>
          <a:xfrm>
            <a:off x="501650" y="1772816"/>
            <a:ext cx="7886774" cy="4464496"/>
          </a:xfrm>
        </p:spPr>
        <p:txBody>
          <a:bodyPr/>
          <a:lstStyle/>
          <a:p>
            <a:pPr eaLnBrk="1" hangingPunct="1"/>
            <a:r>
              <a:rPr lang="zh-CN" altLang="en-US" dirty="0" smtClean="0"/>
              <a:t>设计完成，提交系统设计书，两种形式：</a:t>
            </a:r>
          </a:p>
          <a:p>
            <a:pPr lvl="1" eaLnBrk="1" hangingPunct="1"/>
            <a:r>
              <a:rPr lang="zh-CN" altLang="en-US" dirty="0" smtClean="0"/>
              <a:t>单册报告，分章节介绍系统架构、总体结构、编码体系、输入</a:t>
            </a:r>
            <a:r>
              <a:rPr lang="en-US" altLang="zh-CN" dirty="0" smtClean="0"/>
              <a:t>/</a:t>
            </a:r>
            <a:r>
              <a:rPr lang="zh-CN" altLang="en-US" dirty="0" smtClean="0"/>
              <a:t>输出、人机交互、数据库、网络等各部分内容</a:t>
            </a:r>
          </a:p>
          <a:p>
            <a:pPr lvl="1" eaLnBrk="1" hangingPunct="1"/>
            <a:r>
              <a:rPr lang="zh-CN" altLang="en-US" dirty="0" smtClean="0"/>
              <a:t>多册，以上各部分单独书写成册，如总体设计报告、用户界面设计报告、数据库设计报告、网络详细设计报告等</a:t>
            </a:r>
          </a:p>
          <a:p>
            <a:pPr eaLnBrk="1" hangingPunct="1"/>
            <a:endParaRPr lang="en-US" altLang="zh-CN" dirty="0" smtClean="0"/>
          </a:p>
        </p:txBody>
      </p:sp>
    </p:spTree>
    <p:extLst>
      <p:ext uri="{BB962C8B-B14F-4D97-AF65-F5344CB8AC3E}">
        <p14:creationId xmlns:p14="http://schemas.microsoft.com/office/powerpoint/2010/main" val="4258947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59632" y="543890"/>
            <a:ext cx="6798734" cy="785470"/>
          </a:xfrm>
        </p:spPr>
        <p:txBody>
          <a:bodyPr/>
          <a:lstStyle/>
          <a:p>
            <a:pPr algn="ctr" eaLnBrk="1" hangingPunct="1"/>
            <a:r>
              <a:rPr lang="zh-CN" altLang="en-US" dirty="0" smtClean="0"/>
              <a:t>什么是设计？</a:t>
            </a:r>
          </a:p>
        </p:txBody>
      </p:sp>
      <p:sp>
        <p:nvSpPr>
          <p:cNvPr id="5123" name="Rectangle 3"/>
          <p:cNvSpPr>
            <a:spLocks noGrp="1" noChangeArrowheads="1"/>
          </p:cNvSpPr>
          <p:nvPr>
            <p:ph type="body" idx="1"/>
          </p:nvPr>
        </p:nvSpPr>
        <p:spPr>
          <a:xfrm>
            <a:off x="467544" y="1591593"/>
            <a:ext cx="8081712" cy="1565945"/>
          </a:xfrm>
        </p:spPr>
        <p:txBody>
          <a:bodyPr>
            <a:noAutofit/>
          </a:bodyPr>
          <a:lstStyle/>
          <a:p>
            <a:pPr eaLnBrk="1" hangingPunct="1">
              <a:lnSpc>
                <a:spcPct val="120000"/>
              </a:lnSpc>
              <a:spcBef>
                <a:spcPts val="0"/>
              </a:spcBef>
              <a:spcAft>
                <a:spcPts val="0"/>
              </a:spcAft>
            </a:pPr>
            <a:r>
              <a:rPr lang="zh-CN" altLang="en-US" sz="1600" dirty="0" smtClean="0"/>
              <a:t>比如服装</a:t>
            </a:r>
          </a:p>
          <a:p>
            <a:pPr lvl="1" eaLnBrk="1" hangingPunct="1">
              <a:lnSpc>
                <a:spcPct val="120000"/>
              </a:lnSpc>
              <a:spcBef>
                <a:spcPts val="0"/>
              </a:spcBef>
              <a:spcAft>
                <a:spcPts val="0"/>
              </a:spcAft>
            </a:pPr>
            <a:r>
              <a:rPr lang="zh-CN" altLang="en-US" sz="1600" dirty="0" smtClean="0"/>
              <a:t>通过分析获得某个人或某个群体的需要（根据职业、场合、身材、气质风格、个人要求等进行分析，确定需求）</a:t>
            </a:r>
          </a:p>
          <a:p>
            <a:pPr lvl="1" eaLnBrk="1" hangingPunct="1">
              <a:lnSpc>
                <a:spcPct val="120000"/>
              </a:lnSpc>
              <a:spcBef>
                <a:spcPts val="0"/>
              </a:spcBef>
              <a:spcAft>
                <a:spcPts val="0"/>
              </a:spcAft>
            </a:pPr>
            <a:r>
              <a:rPr lang="zh-CN" altLang="en-US" sz="1600" dirty="0" smtClean="0"/>
              <a:t>设计则是根据需求完成具体服装式样的裁剪设计图，以及材料选择、配饰设计等</a:t>
            </a:r>
            <a:endParaRPr lang="en-US" altLang="zh-CN" sz="1600" dirty="0" smtClean="0"/>
          </a:p>
          <a:p>
            <a:pPr lvl="1" eaLnBrk="1" hangingPunct="1">
              <a:lnSpc>
                <a:spcPct val="120000"/>
              </a:lnSpc>
              <a:spcBef>
                <a:spcPts val="0"/>
              </a:spcBef>
              <a:spcAft>
                <a:spcPts val="0"/>
              </a:spcAft>
            </a:pPr>
            <a:r>
              <a:rPr lang="zh-CN" altLang="en-US" sz="1600" dirty="0" smtClean="0"/>
              <a:t>以下是设计图：</a:t>
            </a:r>
          </a:p>
        </p:txBody>
      </p:sp>
      <p:pic>
        <p:nvPicPr>
          <p:cNvPr id="5124" name="Picture 4"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771775"/>
            <a:ext cx="38163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54be8240ace090b8644f9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33800"/>
            <a:ext cx="34559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5084763"/>
            <a:ext cx="2017713"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u=1598095927,2726159715&amp;fm=3&amp;gp=0">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288" y="5084763"/>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u=880076394,2236553430&amp;fm=4&amp;gp=0">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288" y="5876925"/>
            <a:ext cx="1081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760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ChangeArrowheads="1"/>
          </p:cNvSpPr>
          <p:nvPr/>
        </p:nvSpPr>
        <p:spPr bwMode="auto">
          <a:xfrm>
            <a:off x="3203575"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设计</a:t>
            </a:r>
          </a:p>
        </p:txBody>
      </p:sp>
      <p:graphicFrame>
        <p:nvGraphicFramePr>
          <p:cNvPr id="185347" name="Object 3"/>
          <p:cNvGraphicFramePr>
            <a:graphicFrameLocks noChangeAspect="1"/>
          </p:cNvGraphicFramePr>
          <p:nvPr/>
        </p:nvGraphicFramePr>
        <p:xfrm>
          <a:off x="3348038" y="4768850"/>
          <a:ext cx="1649412" cy="1511300"/>
        </p:xfrm>
        <a:graphic>
          <a:graphicData uri="http://schemas.openxmlformats.org/presentationml/2006/ole">
            <mc:AlternateContent xmlns:mc="http://schemas.openxmlformats.org/markup-compatibility/2006">
              <mc:Choice xmlns:v="urn:schemas-microsoft-com:vml" Requires="v">
                <p:oleObj spid="_x0000_s5130" name="位图图像" r:id="rId3" imgW="895238" imgH="905001" progId="Paint.Picture">
                  <p:embed/>
                </p:oleObj>
              </mc:Choice>
              <mc:Fallback>
                <p:oleObj name="位图图像" r:id="rId3" imgW="895238" imgH="905001" progId="Paint.Picture">
                  <p:embed/>
                  <p:pic>
                    <p:nvPicPr>
                      <p:cNvPr id="1853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768850"/>
                        <a:ext cx="164941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48" name="Object 4"/>
          <p:cNvGraphicFramePr>
            <a:graphicFrameLocks noChangeAspect="1"/>
          </p:cNvGraphicFramePr>
          <p:nvPr/>
        </p:nvGraphicFramePr>
        <p:xfrm>
          <a:off x="7234238" y="4768850"/>
          <a:ext cx="1676400" cy="1520825"/>
        </p:xfrm>
        <a:graphic>
          <a:graphicData uri="http://schemas.openxmlformats.org/presentationml/2006/ole">
            <mc:AlternateContent xmlns:mc="http://schemas.openxmlformats.org/markup-compatibility/2006">
              <mc:Choice xmlns:v="urn:schemas-microsoft-com:vml" Requires="v">
                <p:oleObj spid="_x0000_s5131" name="位图图像" r:id="rId5" imgW="905001" imgH="905001" progId="Paint.Picture">
                  <p:embed/>
                </p:oleObj>
              </mc:Choice>
              <mc:Fallback>
                <p:oleObj name="位图图像" r:id="rId5" imgW="905001" imgH="905001" progId="Paint.Picture">
                  <p:embed/>
                  <p:pic>
                    <p:nvPicPr>
                      <p:cNvPr id="18534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4238" y="4768850"/>
                        <a:ext cx="1676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p:cNvSpPr>
            <a:spLocks noChangeArrowheads="1"/>
          </p:cNvSpPr>
          <p:nvPr/>
        </p:nvSpPr>
        <p:spPr bwMode="auto">
          <a:xfrm>
            <a:off x="1938338" y="163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853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4803775"/>
            <a:ext cx="22098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7"/>
          <p:cNvSpPr>
            <a:spLocks noGrp="1" noChangeArrowheads="1"/>
          </p:cNvSpPr>
          <p:nvPr>
            <p:ph type="title"/>
          </p:nvPr>
        </p:nvSpPr>
        <p:spPr>
          <a:xfrm>
            <a:off x="592932" y="291306"/>
            <a:ext cx="8229600" cy="981075"/>
          </a:xfrm>
        </p:spPr>
        <p:txBody>
          <a:bodyPr/>
          <a:lstStyle/>
          <a:p>
            <a:pPr eaLnBrk="1" hangingPunct="1"/>
            <a:r>
              <a:rPr lang="zh-CN" altLang="en-US" dirty="0" smtClean="0"/>
              <a:t>信息系统的设计</a:t>
            </a:r>
          </a:p>
        </p:txBody>
      </p:sp>
      <p:pic>
        <p:nvPicPr>
          <p:cNvPr id="6152" name="Picture 8" descr="j01953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1196975"/>
            <a:ext cx="239871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descr="j02330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1268413"/>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 Box 10"/>
          <p:cNvSpPr txBox="1">
            <a:spLocks noChangeArrowheads="1"/>
          </p:cNvSpPr>
          <p:nvPr/>
        </p:nvSpPr>
        <p:spPr bwMode="auto">
          <a:xfrm>
            <a:off x="395288" y="3789363"/>
            <a:ext cx="2941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现实领域的各种需求</a:t>
            </a:r>
          </a:p>
          <a:p>
            <a:pPr eaLnBrk="1" hangingPunct="1"/>
            <a:r>
              <a:rPr lang="zh-CN" altLang="en-US" sz="2400" b="1">
                <a:ea typeface="楷体_GB2312" pitchFamily="49" charset="-122"/>
              </a:rPr>
              <a:t>系统的逻辑模型</a:t>
            </a:r>
          </a:p>
        </p:txBody>
      </p:sp>
      <p:sp>
        <p:nvSpPr>
          <p:cNvPr id="6155" name="Text Box 11"/>
          <p:cNvSpPr txBox="1">
            <a:spLocks noChangeArrowheads="1"/>
          </p:cNvSpPr>
          <p:nvPr/>
        </p:nvSpPr>
        <p:spPr bwMode="auto">
          <a:xfrm>
            <a:off x="6478588" y="3657600"/>
            <a:ext cx="277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可使用的实际系统</a:t>
            </a:r>
          </a:p>
        </p:txBody>
      </p:sp>
      <p:sp>
        <p:nvSpPr>
          <p:cNvPr id="185356" name="Text Box 12"/>
          <p:cNvSpPr txBox="1">
            <a:spLocks noChangeArrowheads="1"/>
          </p:cNvSpPr>
          <p:nvPr/>
        </p:nvSpPr>
        <p:spPr bwMode="auto">
          <a:xfrm>
            <a:off x="250825" y="4724400"/>
            <a:ext cx="3040063" cy="1570038"/>
          </a:xfrm>
          <a:prstGeom prst="rect">
            <a:avLst/>
          </a:prstGeom>
          <a:solidFill>
            <a:srgbClr val="FDDA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楷体" panose="02010609060101010101" pitchFamily="49" charset="-122"/>
                <a:ea typeface="楷体" panose="02010609060101010101" pitchFamily="49" charset="-122"/>
              </a:rPr>
              <a:t>针对需求，进行计算机信息系统的物理模型设计</a:t>
            </a:r>
          </a:p>
        </p:txBody>
      </p:sp>
      <p:sp>
        <p:nvSpPr>
          <p:cNvPr id="185357" name="AutoShape 13"/>
          <p:cNvSpPr>
            <a:spLocks noChangeArrowheads="1"/>
          </p:cNvSpPr>
          <p:nvPr/>
        </p:nvSpPr>
        <p:spPr bwMode="auto">
          <a:xfrm>
            <a:off x="5435600"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实现</a:t>
            </a:r>
          </a:p>
        </p:txBody>
      </p:sp>
      <p:sp>
        <p:nvSpPr>
          <p:cNvPr id="185359" name="Text Box 15"/>
          <p:cNvSpPr txBox="1">
            <a:spLocks noChangeArrowheads="1"/>
          </p:cNvSpPr>
          <p:nvPr/>
        </p:nvSpPr>
        <p:spPr bwMode="auto">
          <a:xfrm>
            <a:off x="4048125" y="2425700"/>
            <a:ext cx="1316038" cy="1016000"/>
          </a:xfrm>
          <a:prstGeom prst="rect">
            <a:avLst/>
          </a:prstGeom>
          <a:solidFill>
            <a:srgbClr val="FDDA77"/>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b="1"/>
          </a:p>
          <a:p>
            <a:pPr eaLnBrk="1" hangingPunct="1"/>
            <a:r>
              <a:rPr lang="zh-CN" altLang="en-US" sz="2000" b="1"/>
              <a:t>设计模型</a:t>
            </a:r>
          </a:p>
          <a:p>
            <a:pPr eaLnBrk="1" hangingPunct="1"/>
            <a:endParaRPr lang="en-US" altLang="zh-CN" sz="2000" b="1"/>
          </a:p>
        </p:txBody>
      </p:sp>
      <p:sp>
        <p:nvSpPr>
          <p:cNvPr id="185360" name="Line 16"/>
          <p:cNvSpPr>
            <a:spLocks noChangeShapeType="1"/>
          </p:cNvSpPr>
          <p:nvPr/>
        </p:nvSpPr>
        <p:spPr bwMode="auto">
          <a:xfrm flipH="1">
            <a:off x="3348038" y="3429000"/>
            <a:ext cx="719137"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5364163" y="3429000"/>
            <a:ext cx="3529012"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47560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dissolve">
                                      <p:cBhvr>
                                        <p:cTn id="7" dur="500"/>
                                        <p:tgtEl>
                                          <p:spTgt spid="185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5359"/>
                                        </p:tgtEl>
                                        <p:attrNameLst>
                                          <p:attrName>style.visibility</p:attrName>
                                        </p:attrNameLst>
                                      </p:cBhvr>
                                      <p:to>
                                        <p:strVal val="visible"/>
                                      </p:to>
                                    </p:set>
                                    <p:animEffect transition="in" filter="dissolve">
                                      <p:cBhvr>
                                        <p:cTn id="12" dur="500"/>
                                        <p:tgtEl>
                                          <p:spTgt spid="185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5357"/>
                                        </p:tgtEl>
                                        <p:attrNameLst>
                                          <p:attrName>style.visibility</p:attrName>
                                        </p:attrNameLst>
                                      </p:cBhvr>
                                      <p:to>
                                        <p:strVal val="visible"/>
                                      </p:to>
                                    </p:set>
                                    <p:animEffect transition="in" filter="dissolve">
                                      <p:cBhvr>
                                        <p:cTn id="17" dur="500"/>
                                        <p:tgtEl>
                                          <p:spTgt spid="185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8536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8536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85347"/>
                                        </p:tgtEl>
                                        <p:attrNameLst>
                                          <p:attrName>style.visibility</p:attrName>
                                        </p:attrNameLst>
                                      </p:cBhvr>
                                      <p:to>
                                        <p:strVal val="visible"/>
                                      </p:to>
                                    </p:set>
                                    <p:animEffect transition="in" filter="dissolve">
                                      <p:cBhvr>
                                        <p:cTn id="28" dur="500"/>
                                        <p:tgtEl>
                                          <p:spTgt spid="185347"/>
                                        </p:tgtEl>
                                      </p:cBhvr>
                                    </p:animEffec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185350"/>
                                        </p:tgtEl>
                                        <p:attrNameLst>
                                          <p:attrName>style.visibility</p:attrName>
                                        </p:attrNameLst>
                                      </p:cBhvr>
                                      <p:to>
                                        <p:strVal val="visible"/>
                                      </p:to>
                                    </p:set>
                                    <p:animEffect transition="in" filter="dissolve">
                                      <p:cBhvr>
                                        <p:cTn id="32" dur="500"/>
                                        <p:tgtEl>
                                          <p:spTgt spid="185350"/>
                                        </p:tgtEl>
                                      </p:cBhvr>
                                    </p:animEffect>
                                  </p:childTnLst>
                                </p:cTn>
                              </p:par>
                            </p:childTnLst>
                          </p:cTn>
                        </p:par>
                        <p:par>
                          <p:cTn id="33" fill="hold" nodeType="afterGroup">
                            <p:stCondLst>
                              <p:cond delay="1000"/>
                            </p:stCondLst>
                            <p:childTnLst>
                              <p:par>
                                <p:cTn id="34" presetID="9" presetClass="entr" presetSubtype="0" fill="hold" nodeType="afterEffect">
                                  <p:stCondLst>
                                    <p:cond delay="0"/>
                                  </p:stCondLst>
                                  <p:childTnLst>
                                    <p:set>
                                      <p:cBhvr>
                                        <p:cTn id="35" dur="1" fill="hold">
                                          <p:stCondLst>
                                            <p:cond delay="0"/>
                                          </p:stCondLst>
                                        </p:cTn>
                                        <p:tgtEl>
                                          <p:spTgt spid="185348"/>
                                        </p:tgtEl>
                                        <p:attrNameLst>
                                          <p:attrName>style.visibility</p:attrName>
                                        </p:attrNameLst>
                                      </p:cBhvr>
                                      <p:to>
                                        <p:strVal val="visible"/>
                                      </p:to>
                                    </p:set>
                                    <p:animEffect transition="in" filter="dissolve">
                                      <p:cBhvr>
                                        <p:cTn id="36" dur="500"/>
                                        <p:tgtEl>
                                          <p:spTgt spid="1853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5356"/>
                                        </p:tgtEl>
                                        <p:attrNameLst>
                                          <p:attrName>style.visibility</p:attrName>
                                        </p:attrNameLst>
                                      </p:cBhvr>
                                      <p:to>
                                        <p:strVal val="visible"/>
                                      </p:to>
                                    </p:set>
                                    <p:animEffect transition="in" filter="blinds(horizontal)">
                                      <p:cBhvr>
                                        <p:cTn id="41" dur="500"/>
                                        <p:tgtEl>
                                          <p:spTgt spid="18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56" grpId="0" animBg="1"/>
      <p:bldP spid="185357" grpId="0" animBg="1"/>
      <p:bldP spid="185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9.1 </a:t>
            </a:r>
            <a:r>
              <a:rPr lang="zh-CN" altLang="en-US" smtClean="0"/>
              <a:t>系统设计的任务要求</a:t>
            </a:r>
          </a:p>
        </p:txBody>
      </p:sp>
      <p:sp>
        <p:nvSpPr>
          <p:cNvPr id="7171" name="Rectangle 3"/>
          <p:cNvSpPr>
            <a:spLocks noGrp="1" noChangeArrowheads="1"/>
          </p:cNvSpPr>
          <p:nvPr>
            <p:ph type="body" idx="1"/>
          </p:nvPr>
        </p:nvSpPr>
        <p:spPr/>
        <p:txBody>
          <a:bodyPr>
            <a:normAutofit lnSpcReduction="10000"/>
          </a:bodyPr>
          <a:lstStyle/>
          <a:p>
            <a:pPr eaLnBrk="1" hangingPunct="1"/>
            <a:r>
              <a:rPr lang="zh-CN" altLang="en-US" dirty="0" smtClean="0"/>
              <a:t>通俗地说，设计就是要回答</a:t>
            </a:r>
            <a:r>
              <a:rPr lang="zh-CN" altLang="en-US" dirty="0" smtClean="0">
                <a:latin typeface="华文中宋" panose="02010600040101010101" pitchFamily="2" charset="-122"/>
              </a:rPr>
              <a:t>“</a:t>
            </a:r>
            <a:r>
              <a:rPr lang="zh-CN" altLang="en-US" dirty="0" smtClean="0"/>
              <a:t>怎么做</a:t>
            </a:r>
            <a:r>
              <a:rPr lang="zh-CN" altLang="en-US" dirty="0" smtClean="0">
                <a:latin typeface="华文中宋" panose="02010600040101010101" pitchFamily="2" charset="-122"/>
              </a:rPr>
              <a:t>”</a:t>
            </a:r>
            <a:endParaRPr lang="zh-CN" altLang="en-US" dirty="0" smtClean="0"/>
          </a:p>
          <a:p>
            <a:pPr eaLnBrk="1" hangingPunct="1"/>
            <a:endParaRPr lang="zh-CN" altLang="en-US" dirty="0" smtClean="0"/>
          </a:p>
          <a:p>
            <a:pPr eaLnBrk="1" hangingPunct="1"/>
            <a:r>
              <a:rPr lang="zh-CN" altLang="en-US" dirty="0" smtClean="0"/>
              <a:t>完成技术实现方案的制定，即信息系统的物理模型</a:t>
            </a:r>
          </a:p>
          <a:p>
            <a:pPr lvl="1" eaLnBrk="1" hangingPunct="1"/>
            <a:r>
              <a:rPr lang="zh-CN" altLang="en-US" dirty="0" smtClean="0"/>
              <a:t>一个逻辑模型，可以提出多个物理模型</a:t>
            </a:r>
          </a:p>
          <a:p>
            <a:pPr lvl="1" eaLnBrk="1" hangingPunct="1"/>
            <a:r>
              <a:rPr lang="zh-CN" altLang="en-US" dirty="0" smtClean="0"/>
              <a:t>根据物理模型进行实施，得到最终的物理系统</a:t>
            </a:r>
          </a:p>
        </p:txBody>
      </p:sp>
    </p:spTree>
    <p:extLst>
      <p:ext uri="{BB962C8B-B14F-4D97-AF65-F5344CB8AC3E}">
        <p14:creationId xmlns:p14="http://schemas.microsoft.com/office/powerpoint/2010/main" val="3880233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9.1.1 </a:t>
            </a:r>
            <a:r>
              <a:rPr lang="zh-CN" altLang="en-US" smtClean="0"/>
              <a:t>系统设计的目标</a:t>
            </a:r>
          </a:p>
        </p:txBody>
      </p:sp>
      <p:sp>
        <p:nvSpPr>
          <p:cNvPr id="8195" name="Rectangle 3"/>
          <p:cNvSpPr>
            <a:spLocks noGrp="1" noChangeArrowheads="1"/>
          </p:cNvSpPr>
          <p:nvPr>
            <p:ph type="body" idx="1"/>
          </p:nvPr>
        </p:nvSpPr>
        <p:spPr>
          <a:xfrm>
            <a:off x="899592" y="1700808"/>
            <a:ext cx="7344816" cy="4464495"/>
          </a:xfrm>
        </p:spPr>
        <p:txBody>
          <a:bodyPr>
            <a:normAutofit fontScale="92500" lnSpcReduction="20000"/>
          </a:bodyPr>
          <a:lstStyle/>
          <a:p>
            <a:pPr marL="609600" indent="-609600" eaLnBrk="1" hangingPunct="1"/>
            <a:r>
              <a:rPr kumimoji="1" lang="zh-CN" altLang="en-US" dirty="0" smtClean="0"/>
              <a:t>设计系统之前，先看看评价信息系统的标准，这些标准对任何设计方法都适用：</a:t>
            </a:r>
          </a:p>
          <a:p>
            <a:pPr marL="990600" lvl="1" indent="-533400" eaLnBrk="1" hangingPunct="1"/>
            <a:r>
              <a:rPr kumimoji="1" lang="zh-CN" altLang="en-US" dirty="0" smtClean="0"/>
              <a:t>信息系统的功能：是否满足用户的需求</a:t>
            </a:r>
          </a:p>
          <a:p>
            <a:pPr marL="990600" lvl="1" indent="-533400" eaLnBrk="1" hangingPunct="1"/>
            <a:r>
              <a:rPr kumimoji="1" lang="zh-CN" altLang="en-US" dirty="0" smtClean="0"/>
              <a:t>系统的效率：响应时间、操作的方便性</a:t>
            </a:r>
          </a:p>
          <a:p>
            <a:pPr marL="990600" lvl="1" indent="-533400" eaLnBrk="1" hangingPunct="1"/>
            <a:r>
              <a:rPr kumimoji="1" lang="zh-CN" altLang="en-US" dirty="0" smtClean="0"/>
              <a:t>系统的可靠性：抗干扰能力、故障恢复</a:t>
            </a:r>
          </a:p>
          <a:p>
            <a:pPr marL="990600" lvl="1" indent="-533400" eaLnBrk="1" hangingPunct="1"/>
            <a:r>
              <a:rPr kumimoji="1" lang="zh-CN" altLang="en-US" dirty="0" smtClean="0"/>
              <a:t>系统的工作质量：准确性、使用效果</a:t>
            </a:r>
          </a:p>
          <a:p>
            <a:pPr marL="990600" lvl="1" indent="-533400" eaLnBrk="1" hangingPunct="1"/>
            <a:r>
              <a:rPr kumimoji="1" lang="zh-CN" altLang="en-US" dirty="0" smtClean="0"/>
              <a:t>系统的可变更性：修改和维护的难易程度</a:t>
            </a:r>
          </a:p>
          <a:p>
            <a:pPr marL="990600" lvl="1" indent="-533400" eaLnBrk="1" hangingPunct="1"/>
            <a:r>
              <a:rPr kumimoji="1" lang="zh-CN" altLang="en-US" dirty="0" smtClean="0"/>
              <a:t>系统的经济性：系统收益与支出比</a:t>
            </a:r>
          </a:p>
          <a:p>
            <a:pPr marL="609600" indent="-609600" eaLnBrk="1" hangingPunct="1"/>
            <a:r>
              <a:rPr lang="zh-CN" altLang="en-US" dirty="0" smtClean="0"/>
              <a:t>与需求相同，设计的重点也在于软件，因为相对软件，硬件方案的复杂度和多样性较小。</a:t>
            </a:r>
          </a:p>
        </p:txBody>
      </p:sp>
    </p:spTree>
    <p:extLst>
      <p:ext uri="{BB962C8B-B14F-4D97-AF65-F5344CB8AC3E}">
        <p14:creationId xmlns:p14="http://schemas.microsoft.com/office/powerpoint/2010/main" val="2441460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信息系统的可变更性</a:t>
            </a:r>
          </a:p>
        </p:txBody>
      </p:sp>
      <p:sp>
        <p:nvSpPr>
          <p:cNvPr id="9219" name="Rectangle 3"/>
          <p:cNvSpPr>
            <a:spLocks noGrp="1" noChangeArrowheads="1"/>
          </p:cNvSpPr>
          <p:nvPr>
            <p:ph type="body" idx="1"/>
          </p:nvPr>
        </p:nvSpPr>
        <p:spPr/>
        <p:txBody>
          <a:bodyPr/>
          <a:lstStyle/>
          <a:p>
            <a:pPr eaLnBrk="1" hangingPunct="1"/>
            <a:r>
              <a:rPr lang="zh-CN" altLang="en-US" smtClean="0"/>
              <a:t>变化是不变的真理。</a:t>
            </a:r>
          </a:p>
          <a:p>
            <a:pPr eaLnBrk="1" hangingPunct="1"/>
            <a:endParaRPr lang="zh-CN" altLang="en-US" smtClean="0"/>
          </a:p>
          <a:p>
            <a:pPr eaLnBrk="1" hangingPunct="1"/>
            <a:r>
              <a:rPr lang="zh-CN" altLang="en-US" smtClean="0"/>
              <a:t>统计表示：在信息系统的整个生命周期中，系统维护成本占总成本的</a:t>
            </a:r>
            <a:r>
              <a:rPr lang="en-US" altLang="zh-CN" smtClean="0"/>
              <a:t>80%</a:t>
            </a:r>
            <a:r>
              <a:rPr lang="zh-CN" altLang="en-US" smtClean="0"/>
              <a:t>左右。</a:t>
            </a:r>
          </a:p>
          <a:p>
            <a:pPr eaLnBrk="1" hangingPunct="1"/>
            <a:endParaRPr lang="zh-CN" altLang="en-US" smtClean="0"/>
          </a:p>
          <a:p>
            <a:pPr eaLnBrk="1" hangingPunct="1"/>
            <a:r>
              <a:rPr lang="zh-CN" altLang="en-US" smtClean="0"/>
              <a:t>因此，可变更性是衡量信息系统设计的重要指标。</a:t>
            </a:r>
          </a:p>
        </p:txBody>
      </p:sp>
    </p:spTree>
    <p:extLst>
      <p:ext uri="{BB962C8B-B14F-4D97-AF65-F5344CB8AC3E}">
        <p14:creationId xmlns:p14="http://schemas.microsoft.com/office/powerpoint/2010/main" val="189454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9.1.2 </a:t>
            </a:r>
            <a:r>
              <a:rPr lang="zh-CN" altLang="en-US" smtClean="0"/>
              <a:t>良好的结构设计</a:t>
            </a:r>
          </a:p>
        </p:txBody>
      </p:sp>
      <p:sp>
        <p:nvSpPr>
          <p:cNvPr id="10243" name="Rectangle 3"/>
          <p:cNvSpPr>
            <a:spLocks noGrp="1" noChangeArrowheads="1"/>
          </p:cNvSpPr>
          <p:nvPr>
            <p:ph type="body" idx="1"/>
          </p:nvPr>
        </p:nvSpPr>
        <p:spPr>
          <a:xfrm>
            <a:off x="539551" y="1700808"/>
            <a:ext cx="8353623" cy="4896842"/>
          </a:xfrm>
        </p:spPr>
        <p:txBody>
          <a:bodyPr/>
          <a:lstStyle/>
          <a:p>
            <a:pPr eaLnBrk="1" hangingPunct="1">
              <a:lnSpc>
                <a:spcPct val="90000"/>
              </a:lnSpc>
            </a:pPr>
            <a:r>
              <a:rPr lang="zh-CN" altLang="en-US" dirty="0" smtClean="0"/>
              <a:t>结构简单</a:t>
            </a:r>
          </a:p>
          <a:p>
            <a:pPr lvl="1" eaLnBrk="1" hangingPunct="1">
              <a:lnSpc>
                <a:spcPct val="90000"/>
              </a:lnSpc>
            </a:pPr>
            <a:r>
              <a:rPr lang="zh-CN" altLang="en-US" dirty="0" smtClean="0"/>
              <a:t>系统各组成元素分工明确，易于理解</a:t>
            </a:r>
          </a:p>
          <a:p>
            <a:pPr lvl="1" eaLnBrk="1" hangingPunct="1">
              <a:lnSpc>
                <a:spcPct val="90000"/>
              </a:lnSpc>
            </a:pPr>
            <a:r>
              <a:rPr lang="zh-CN" altLang="en-US" dirty="0" smtClean="0"/>
              <a:t>元素之间的关系清晰简洁</a:t>
            </a:r>
          </a:p>
          <a:p>
            <a:pPr lvl="1" eaLnBrk="1" hangingPunct="1">
              <a:lnSpc>
                <a:spcPct val="90000"/>
              </a:lnSpc>
              <a:buFont typeface="Wingdings" panose="05000000000000000000" pitchFamily="2" charset="2"/>
              <a:buNone/>
            </a:pPr>
            <a:endParaRPr lang="zh-CN" altLang="en-US" dirty="0" smtClean="0"/>
          </a:p>
          <a:p>
            <a:pPr eaLnBrk="1" hangingPunct="1">
              <a:lnSpc>
                <a:spcPct val="90000"/>
              </a:lnSpc>
            </a:pPr>
            <a:r>
              <a:rPr lang="zh-CN" altLang="en-US" dirty="0" smtClean="0"/>
              <a:t>变动灵活</a:t>
            </a:r>
          </a:p>
          <a:p>
            <a:pPr lvl="1" eaLnBrk="1" hangingPunct="1">
              <a:lnSpc>
                <a:spcPct val="90000"/>
              </a:lnSpc>
            </a:pPr>
            <a:r>
              <a:rPr lang="zh-CN" altLang="en-US" dirty="0" smtClean="0"/>
              <a:t>谨防软件维护中的“水波效应”</a:t>
            </a:r>
          </a:p>
          <a:p>
            <a:pPr lvl="1" eaLnBrk="1" hangingPunct="1">
              <a:lnSpc>
                <a:spcPct val="90000"/>
              </a:lnSpc>
            </a:pPr>
            <a:r>
              <a:rPr lang="zh-CN" altLang="en-US" dirty="0" smtClean="0"/>
              <a:t>使系统各组成元素内部的改变容易实现，改动对其它部分的影响尽量减少</a:t>
            </a:r>
          </a:p>
          <a:p>
            <a:pPr lvl="1" eaLnBrk="1" hangingPunct="1">
              <a:lnSpc>
                <a:spcPct val="90000"/>
              </a:lnSpc>
            </a:pPr>
            <a:r>
              <a:rPr lang="zh-CN" altLang="en-US" dirty="0" smtClean="0"/>
              <a:t>提前考虑将来最易出现的扩展和变更</a:t>
            </a:r>
          </a:p>
        </p:txBody>
      </p:sp>
    </p:spTree>
    <p:extLst>
      <p:ext uri="{BB962C8B-B14F-4D97-AF65-F5344CB8AC3E}">
        <p14:creationId xmlns:p14="http://schemas.microsoft.com/office/powerpoint/2010/main" val="288610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1. </a:t>
            </a:r>
            <a:r>
              <a:rPr lang="zh-CN" altLang="en-US" smtClean="0"/>
              <a:t>低劣设计带来的问题</a:t>
            </a:r>
          </a:p>
        </p:txBody>
      </p:sp>
      <p:sp>
        <p:nvSpPr>
          <p:cNvPr id="11267" name="Rectangle 3"/>
          <p:cNvSpPr>
            <a:spLocks noGrp="1" noChangeArrowheads="1"/>
          </p:cNvSpPr>
          <p:nvPr>
            <p:ph type="body" idx="1"/>
          </p:nvPr>
        </p:nvSpPr>
        <p:spPr>
          <a:xfrm>
            <a:off x="755576" y="1628800"/>
            <a:ext cx="7632848" cy="4969297"/>
          </a:xfrm>
        </p:spPr>
        <p:txBody>
          <a:bodyPr>
            <a:normAutofit fontScale="85000" lnSpcReduction="20000"/>
          </a:bodyPr>
          <a:lstStyle/>
          <a:p>
            <a:pPr eaLnBrk="1" hangingPunct="1">
              <a:lnSpc>
                <a:spcPct val="110000"/>
              </a:lnSpc>
              <a:spcBef>
                <a:spcPts val="0"/>
              </a:spcBef>
            </a:pPr>
            <a:r>
              <a:rPr lang="zh-CN" altLang="en-US" dirty="0" smtClean="0"/>
              <a:t>糟糕的软件设计可能包含一下症状：</a:t>
            </a:r>
          </a:p>
          <a:p>
            <a:pPr lvl="1" eaLnBrk="1" hangingPunct="1">
              <a:lnSpc>
                <a:spcPct val="110000"/>
              </a:lnSpc>
              <a:spcBef>
                <a:spcPts val="0"/>
              </a:spcBef>
            </a:pPr>
            <a:r>
              <a:rPr lang="zh-CN" altLang="en-US" sz="2000" dirty="0" smtClean="0"/>
              <a:t>僵化性（</a:t>
            </a:r>
            <a:r>
              <a:rPr lang="en-US" altLang="zh-CN" sz="2000" dirty="0" smtClean="0"/>
              <a:t>rigidity</a:t>
            </a:r>
            <a:r>
              <a:rPr lang="zh-CN" altLang="en-US" sz="2000" dirty="0" smtClean="0"/>
              <a:t>）：系统很难改变，即使一个简单的改动也会导致大量有耦合关联的其它部分的连锁反应。</a:t>
            </a:r>
          </a:p>
          <a:p>
            <a:pPr lvl="1" eaLnBrk="1" hangingPunct="1">
              <a:lnSpc>
                <a:spcPct val="110000"/>
              </a:lnSpc>
              <a:spcBef>
                <a:spcPts val="0"/>
              </a:spcBef>
            </a:pPr>
            <a:r>
              <a:rPr lang="zh-CN" altLang="en-US" sz="2000" dirty="0" smtClean="0"/>
              <a:t>脆弱性（</a:t>
            </a:r>
            <a:r>
              <a:rPr lang="en-US" altLang="zh-CN" sz="2000" dirty="0" smtClean="0"/>
              <a:t>fragility</a:t>
            </a:r>
            <a:r>
              <a:rPr lang="zh-CN" altLang="en-US" sz="2000" dirty="0" smtClean="0"/>
              <a:t>）：改变系统的某个部分，会破坏许多无关的其它部分。</a:t>
            </a:r>
          </a:p>
          <a:p>
            <a:pPr lvl="1" eaLnBrk="1" hangingPunct="1">
              <a:lnSpc>
                <a:spcPct val="110000"/>
              </a:lnSpc>
              <a:spcBef>
                <a:spcPts val="0"/>
              </a:spcBef>
            </a:pPr>
            <a:r>
              <a:rPr lang="zh-CN" altLang="en-US" sz="2000" dirty="0" smtClean="0"/>
              <a:t>固化性（</a:t>
            </a:r>
            <a:r>
              <a:rPr lang="en-US" altLang="zh-CN" sz="2000" dirty="0" smtClean="0"/>
              <a:t>immobility</a:t>
            </a:r>
            <a:r>
              <a:rPr lang="zh-CN" altLang="en-US" sz="2000" dirty="0" smtClean="0"/>
              <a:t>）：系统各部分紧密联结无法分开，很难将系统分解成可供其它系统重用的部件。</a:t>
            </a:r>
          </a:p>
          <a:p>
            <a:pPr lvl="1" eaLnBrk="1" hangingPunct="1">
              <a:lnSpc>
                <a:spcPct val="110000"/>
              </a:lnSpc>
              <a:spcBef>
                <a:spcPts val="0"/>
              </a:spcBef>
            </a:pPr>
            <a:r>
              <a:rPr lang="zh-CN" altLang="en-US" sz="2000" dirty="0" smtClean="0"/>
              <a:t>粘滞性（</a:t>
            </a:r>
            <a:r>
              <a:rPr lang="en-US" altLang="zh-CN" sz="2000" dirty="0" smtClean="0"/>
              <a:t>viscosity</a:t>
            </a:r>
            <a:r>
              <a:rPr lang="zh-CN" altLang="en-US" sz="2000" dirty="0" smtClean="0"/>
              <a:t>）：当软件需要改动时，设计不容易保持稳定，逐渐脱离最初的设计思路而走样，造成软件不同版本之间存在较大差异。</a:t>
            </a:r>
          </a:p>
          <a:p>
            <a:pPr lvl="1" eaLnBrk="1" hangingPunct="1">
              <a:lnSpc>
                <a:spcPct val="110000"/>
              </a:lnSpc>
              <a:spcBef>
                <a:spcPts val="0"/>
              </a:spcBef>
            </a:pPr>
            <a:r>
              <a:rPr lang="zh-CN" altLang="en-US" sz="2000" dirty="0" smtClean="0"/>
              <a:t>不必要的复杂性</a:t>
            </a:r>
            <a:r>
              <a:rPr lang="en-US" altLang="zh-CN" sz="2000" dirty="0" smtClean="0"/>
              <a:t>(needless complexity)</a:t>
            </a:r>
            <a:r>
              <a:rPr lang="zh-CN" altLang="en-US" sz="2000" dirty="0" smtClean="0"/>
              <a:t>：过度设计，很多非常聪明的超前的结构目前还不需要，什么时候需要不得而知。</a:t>
            </a:r>
          </a:p>
          <a:p>
            <a:pPr lvl="1" eaLnBrk="1" hangingPunct="1">
              <a:lnSpc>
                <a:spcPct val="110000"/>
              </a:lnSpc>
              <a:spcBef>
                <a:spcPts val="0"/>
              </a:spcBef>
            </a:pPr>
            <a:r>
              <a:rPr lang="zh-CN" altLang="en-US" sz="2000" dirty="0" smtClean="0"/>
              <a:t>不必要的重复性（</a:t>
            </a:r>
            <a:r>
              <a:rPr lang="en-US" altLang="zh-CN" sz="2000" dirty="0" smtClean="0"/>
              <a:t>needless repetition</a:t>
            </a:r>
            <a:r>
              <a:rPr lang="zh-CN" altLang="en-US" sz="2000" dirty="0" smtClean="0"/>
              <a:t>）：因为忽视抽象而使很多代码看上去是重复的，将来修改一处时，导致多处修改。</a:t>
            </a:r>
          </a:p>
          <a:p>
            <a:pPr lvl="1" eaLnBrk="1" hangingPunct="1">
              <a:lnSpc>
                <a:spcPct val="110000"/>
              </a:lnSpc>
              <a:spcBef>
                <a:spcPts val="0"/>
              </a:spcBef>
            </a:pPr>
            <a:r>
              <a:rPr lang="zh-CN" altLang="en-US" sz="2000" dirty="0" smtClean="0"/>
              <a:t>晦涩性（</a:t>
            </a:r>
            <a:r>
              <a:rPr lang="en-US" altLang="zh-CN" sz="2000" dirty="0" smtClean="0"/>
              <a:t>opacity</a:t>
            </a:r>
            <a:r>
              <a:rPr lang="zh-CN" altLang="en-US" sz="2000" dirty="0" smtClean="0"/>
              <a:t>）：很难阅读、理解，不能很好地表现出设计者的意图，难以与需求规格描述进行对照。</a:t>
            </a:r>
          </a:p>
          <a:p>
            <a:pPr eaLnBrk="1" hangingPunct="1">
              <a:lnSpc>
                <a:spcPct val="110000"/>
              </a:lnSpc>
              <a:spcBef>
                <a:spcPts val="0"/>
              </a:spcBef>
            </a:pPr>
            <a:r>
              <a:rPr lang="zh-CN" altLang="en-US" dirty="0" smtClean="0"/>
              <a:t>一个低劣的建筑设计方案，技艺高超的工匠也无法造出精品。 </a:t>
            </a:r>
          </a:p>
        </p:txBody>
      </p:sp>
    </p:spTree>
    <p:extLst>
      <p:ext uri="{BB962C8B-B14F-4D97-AF65-F5344CB8AC3E}">
        <p14:creationId xmlns:p14="http://schemas.microsoft.com/office/powerpoint/2010/main" val="3968440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3839</TotalTime>
  <Words>1662</Words>
  <Application>Microsoft Office PowerPoint</Application>
  <PresentationFormat>全屏显示(4:3)</PresentationFormat>
  <Paragraphs>147</Paragraphs>
  <Slides>22</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6" baseType="lpstr">
      <vt:lpstr>等线</vt:lpstr>
      <vt:lpstr>黑体</vt:lpstr>
      <vt:lpstr>华文行楷</vt:lpstr>
      <vt:lpstr>华文中宋</vt:lpstr>
      <vt:lpstr>楷体</vt:lpstr>
      <vt:lpstr>楷体_GB2312</vt:lpstr>
      <vt:lpstr>宋体</vt:lpstr>
      <vt:lpstr>微软雅黑</vt:lpstr>
      <vt:lpstr>Arial</vt:lpstr>
      <vt:lpstr>Calibri</vt:lpstr>
      <vt:lpstr>Cambria</vt:lpstr>
      <vt:lpstr>Wingdings</vt:lpstr>
      <vt:lpstr>环保</vt:lpstr>
      <vt:lpstr>位图图像</vt:lpstr>
      <vt:lpstr>第10章  系统总体设计</vt:lpstr>
      <vt:lpstr>本章主要内容</vt:lpstr>
      <vt:lpstr>什么是设计？</vt:lpstr>
      <vt:lpstr>信息系统的设计</vt:lpstr>
      <vt:lpstr>9.1 系统设计的任务要求</vt:lpstr>
      <vt:lpstr>9.1.1 系统设计的目标</vt:lpstr>
      <vt:lpstr>信息系统的可变更性</vt:lpstr>
      <vt:lpstr>9.1.2 良好的结构设计</vt:lpstr>
      <vt:lpstr>1. 低劣设计带来的问题</vt:lpstr>
      <vt:lpstr>2. 基本设计方法</vt:lpstr>
      <vt:lpstr>3. 系统设计师的素质要求</vt:lpstr>
      <vt:lpstr>软件设计师职位描述</vt:lpstr>
      <vt:lpstr>其他设计相关职位</vt:lpstr>
      <vt:lpstr>9.1.3 从分析过渡到设计</vt:lpstr>
      <vt:lpstr>9.2 系统设计的内容</vt:lpstr>
      <vt:lpstr>软件结构的演变</vt:lpstr>
      <vt:lpstr>基于模块封装的软件结构</vt:lpstr>
      <vt:lpstr>基于对象封装的软件结构</vt:lpstr>
      <vt:lpstr>基于服务封装的软件结构</vt:lpstr>
      <vt:lpstr>软件设计的两类模型</vt:lpstr>
      <vt:lpstr>详细设计内容</vt:lpstr>
      <vt:lpstr>9.3 系统设计说明书 </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258</cp:revision>
  <dcterms:created xsi:type="dcterms:W3CDTF">2006-10-08T01:30:56Z</dcterms:created>
  <dcterms:modified xsi:type="dcterms:W3CDTF">2018-04-16T07:15:49Z</dcterms:modified>
</cp:coreProperties>
</file>