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6"/>
  </p:notesMasterIdLst>
  <p:handoutMasterIdLst>
    <p:handoutMasterId r:id="rId127"/>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7" d="100"/>
          <a:sy n="97" d="100"/>
        </p:scale>
        <p:origin x="151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3.xml"/><Relationship Id="rId47" Type="http://schemas.openxmlformats.org/officeDocument/2006/relationships/slide" Target="slides/slide49.xml"/><Relationship Id="rId63" Type="http://schemas.openxmlformats.org/officeDocument/2006/relationships/slide" Target="slides/slide70.xml"/><Relationship Id="rId68" Type="http://schemas.openxmlformats.org/officeDocument/2006/relationships/slide" Target="slides/slide82.xml"/><Relationship Id="rId84" Type="http://schemas.openxmlformats.org/officeDocument/2006/relationships/slide" Target="slides/slide107.xml"/><Relationship Id="rId89" Type="http://schemas.openxmlformats.org/officeDocument/2006/relationships/slide" Target="slides/slide113.xml"/><Relationship Id="rId16" Type="http://schemas.openxmlformats.org/officeDocument/2006/relationships/slide" Target="slides/slide16.xml"/><Relationship Id="rId11" Type="http://schemas.openxmlformats.org/officeDocument/2006/relationships/slide" Target="slides/slide11.xml"/><Relationship Id="rId32" Type="http://schemas.openxmlformats.org/officeDocument/2006/relationships/slide" Target="slides/slide33.xml"/><Relationship Id="rId37" Type="http://schemas.openxmlformats.org/officeDocument/2006/relationships/slide" Target="slides/slide38.xml"/><Relationship Id="rId53" Type="http://schemas.openxmlformats.org/officeDocument/2006/relationships/slide" Target="slides/slide55.xml"/><Relationship Id="rId58" Type="http://schemas.openxmlformats.org/officeDocument/2006/relationships/slide" Target="slides/slide65.xml"/><Relationship Id="rId74" Type="http://schemas.openxmlformats.org/officeDocument/2006/relationships/slide" Target="slides/slide93.xml"/><Relationship Id="rId79"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116.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4.xml"/><Relationship Id="rId48" Type="http://schemas.openxmlformats.org/officeDocument/2006/relationships/slide" Target="slides/slide50.xml"/><Relationship Id="rId64" Type="http://schemas.openxmlformats.org/officeDocument/2006/relationships/slide" Target="slides/slide71.xml"/><Relationship Id="rId69" Type="http://schemas.openxmlformats.org/officeDocument/2006/relationships/slide" Target="slides/slide83.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4.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40.xml"/><Relationship Id="rId34" Type="http://schemas.openxmlformats.org/officeDocument/2006/relationships/slide" Target="slides/slide35.xml"/><Relationship Id="rId50" Type="http://schemas.openxmlformats.org/officeDocument/2006/relationships/slide" Target="slides/slide52.xml"/><Relationship Id="rId55" Type="http://schemas.openxmlformats.org/officeDocument/2006/relationships/slide" Target="slides/slide62.xml"/><Relationship Id="rId76" Type="http://schemas.openxmlformats.org/officeDocument/2006/relationships/slide" Target="slides/slide95.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1.xml"/><Relationship Id="rId45" Type="http://schemas.openxmlformats.org/officeDocument/2006/relationships/slide" Target="slides/slide46.xml"/><Relationship Id="rId66" Type="http://schemas.openxmlformats.org/officeDocument/2006/relationships/slide" Target="slides/slide73.xml"/><Relationship Id="rId87" Type="http://schemas.openxmlformats.org/officeDocument/2006/relationships/slide" Target="slides/slide110.xml"/><Relationship Id="rId61" Type="http://schemas.openxmlformats.org/officeDocument/2006/relationships/slide" Target="slides/slide68.xml"/><Relationship Id="rId82" Type="http://schemas.openxmlformats.org/officeDocument/2006/relationships/slide" Target="slides/slide105.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6.xml"/><Relationship Id="rId56" Type="http://schemas.openxmlformats.org/officeDocument/2006/relationships/slide" Target="slides/slide63.xml"/><Relationship Id="rId77"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2018-03-31</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4045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4328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楷体" panose="02010609060101010101" pitchFamily="49" charset="-122"/>
                <a:ea typeface="楷体" panose="02010609060101010101" pitchFamily="49" charset="-122"/>
              </a:rPr>
              <a:t>business process reengineering </a:t>
            </a:r>
            <a:r>
              <a:rPr lang="zh-CN" altLang="en-US" sz="1200" dirty="0" smtClean="0">
                <a:latin typeface="楷体" panose="02010609060101010101" pitchFamily="49" charset="-122"/>
                <a:ea typeface="楷体" panose="02010609060101010101" pitchFamily="49" charset="-122"/>
              </a:rPr>
              <a:t>： 企业过程重建</a:t>
            </a:r>
            <a:endParaRPr lang="en-US" altLang="zh-CN" sz="1200" dirty="0" smtClean="0">
              <a:latin typeface="楷体" panose="02010609060101010101" pitchFamily="49" charset="-122"/>
              <a:ea typeface="楷体" panose="02010609060101010101" pitchFamily="49" charset="-122"/>
            </a:endParaRPr>
          </a:p>
          <a:p>
            <a:r>
              <a:rPr lang="en-US" altLang="zh-CN" sz="1200" dirty="0" smtClean="0">
                <a:latin typeface="楷体" panose="02010609060101010101" pitchFamily="49" charset="-122"/>
                <a:ea typeface="楷体" panose="02010609060101010101" pitchFamily="49" charset="-122"/>
              </a:rPr>
              <a:t>business process management</a:t>
            </a:r>
            <a:r>
              <a:rPr lang="zh-CN" altLang="en-US" sz="1200" dirty="0" smtClean="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04845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2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887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46151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5515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宋体" panose="02010600030101010101" pitchFamily="2" charset="-122"/>
              </a:rPr>
              <a:t>学籍管理规定</a:t>
            </a:r>
            <a:r>
              <a:rPr lang="zh-CN" altLang="en-US" smtClean="0">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val="405698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03708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36900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smtClean="0"/>
              <a:t>6</a:t>
            </a:r>
            <a:r>
              <a:rPr lang="zh-CN" altLang="en-US" sz="4400" dirty="0" smtClean="0"/>
              <a:t>章  流程建模</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smtClean="0"/>
              <a:t>学校对毕业设计的前期工作规定如下</a:t>
            </a:r>
            <a:r>
              <a:rPr lang="zh-CN" altLang="en-US" dirty="0" smtClean="0"/>
              <a:t>：</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第</a:t>
            </a:r>
            <a:r>
              <a:rPr lang="en-US" altLang="zh-CN" sz="3200" dirty="0" smtClean="0">
                <a:latin typeface="楷体" panose="02010609060101010101" pitchFamily="49" charset="-122"/>
                <a:ea typeface="楷体" panose="02010609060101010101" pitchFamily="49" charset="-122"/>
              </a:rPr>
              <a:t>7</a:t>
            </a:r>
            <a:r>
              <a:rPr lang="zh-CN" altLang="en-US" sz="32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教师得到分配的学生后，与学生讨论后确定题目，于第</a:t>
            </a:r>
            <a:r>
              <a:rPr lang="en-US" altLang="zh-CN" sz="3200" dirty="0" smtClean="0">
                <a:latin typeface="楷体" panose="02010609060101010101" pitchFamily="49" charset="-122"/>
                <a:ea typeface="楷体" panose="02010609060101010101" pitchFamily="49" charset="-122"/>
              </a:rPr>
              <a:t>8</a:t>
            </a:r>
            <a:r>
              <a:rPr lang="zh-CN" altLang="en-US" sz="3200" dirty="0" smtClean="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教务秘书整理所有学生毕设信息，填报毕设一览表，上报教务处。</a:t>
            </a:r>
            <a:endParaRPr lang="zh-CN" altLang="en-US" dirty="0" smtClean="0"/>
          </a:p>
        </p:txBody>
      </p:sp>
    </p:spTree>
    <p:extLst>
      <p:ext uri="{BB962C8B-B14F-4D97-AF65-F5344CB8AC3E}">
        <p14:creationId xmlns:p14="http://schemas.microsoft.com/office/powerpoint/2010/main" val="4210874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smtClean="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val="3277785661"/>
              </p:ext>
            </p:extLst>
          </p:nvPr>
        </p:nvGraphicFramePr>
        <p:xfrm>
          <a:off x="25172" y="1196752"/>
          <a:ext cx="9144000" cy="5372100"/>
        </p:xfrm>
        <a:graphic>
          <a:graphicData uri="http://schemas.openxmlformats.org/presentationml/2006/ole">
            <mc:AlternateContent xmlns:mc="http://schemas.openxmlformats.org/markup-compatibility/2006">
              <mc:Choice xmlns:v="urn:schemas-microsoft-com:vml" Requires="v">
                <p:oleObj spid="_x0000_s17419" name="位图图像" r:id="rId3" imgW="6792273" imgH="4401164" progId="Paint.Picture">
                  <p:embed/>
                </p:oleObj>
              </mc:Choice>
              <mc:Fallback>
                <p:oleObj name="位图图像" r:id="rId3" imgW="6792273" imgH="4401164" progId="Paint.Picture">
                  <p:embed/>
                  <p:pic>
                    <p:nvPicPr>
                      <p:cNvPr id="1044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 y="1196752"/>
                        <a:ext cx="9144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64682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2749437762"/>
              </p:ext>
            </p:extLst>
          </p:nvPr>
        </p:nvGraphicFramePr>
        <p:xfrm>
          <a:off x="0" y="1622213"/>
          <a:ext cx="9144000" cy="5200650"/>
        </p:xfrm>
        <a:graphic>
          <a:graphicData uri="http://schemas.openxmlformats.org/presentationml/2006/ole">
            <mc:AlternateContent xmlns:mc="http://schemas.openxmlformats.org/markup-compatibility/2006">
              <mc:Choice xmlns:v="urn:schemas-microsoft-com:vml" Requires="v">
                <p:oleObj spid="_x0000_s18443" name="位图图像" r:id="rId3" imgW="5923810" imgH="2295238" progId="Paint.Picture">
                  <p:embed/>
                </p:oleObj>
              </mc:Choice>
              <mc:Fallback>
                <p:oleObj name="位图图像" r:id="rId3" imgW="5923810" imgH="2295238" progId="Paint.Picture">
                  <p:embed/>
                  <p:pic>
                    <p:nvPicPr>
                      <p:cNvPr id="1054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213"/>
                        <a:ext cx="9144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smtClean="0"/>
              <a:t>(6) </a:t>
            </a:r>
            <a:r>
              <a:rPr lang="zh-CN" altLang="en-US" dirty="0" smtClean="0"/>
              <a:t>外部实体</a:t>
            </a:r>
          </a:p>
        </p:txBody>
      </p:sp>
    </p:spTree>
    <p:extLst>
      <p:ext uri="{BB962C8B-B14F-4D97-AF65-F5344CB8AC3E}">
        <p14:creationId xmlns:p14="http://schemas.microsoft.com/office/powerpoint/2010/main" val="35939503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smtClean="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smtClean="0"/>
              <a:t>数据流</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smtClean="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smtClean="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p>
          <a:p>
            <a:pPr eaLnBrk="1" hangingPunct="1">
              <a:lnSpc>
                <a:spcPct val="90000"/>
              </a:lnSpc>
            </a:pPr>
            <a:r>
              <a:rPr lang="zh-CN" altLang="en-US" dirty="0" smtClean="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mtClean="0"/>
              <a:t>2. </a:t>
            </a:r>
            <a:r>
              <a:rPr lang="zh-CN" altLang="en-US" smtClean="0"/>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smtClean="0"/>
              <a:t>按各种要求列表，没有冗余，不遗漏数据</a:t>
            </a:r>
          </a:p>
          <a:p>
            <a:pPr eaLnBrk="1" hangingPunct="1">
              <a:lnSpc>
                <a:spcPct val="120000"/>
              </a:lnSpc>
            </a:pPr>
            <a:r>
              <a:rPr kumimoji="1" lang="zh-CN" altLang="en-US" dirty="0" smtClean="0"/>
              <a:t>相互参照，便于系统修改</a:t>
            </a:r>
          </a:p>
          <a:p>
            <a:pPr eaLnBrk="1" hangingPunct="1">
              <a:lnSpc>
                <a:spcPct val="120000"/>
              </a:lnSpc>
            </a:pPr>
            <a:r>
              <a:rPr kumimoji="1" lang="zh-CN" altLang="en-US" dirty="0" smtClean="0"/>
              <a:t>由描述内容检索名称</a:t>
            </a:r>
          </a:p>
          <a:p>
            <a:pPr eaLnBrk="1" hangingPunct="1">
              <a:lnSpc>
                <a:spcPct val="120000"/>
              </a:lnSpc>
            </a:pPr>
            <a:r>
              <a:rPr kumimoji="1" lang="zh-CN" altLang="en-US" dirty="0" smtClean="0"/>
              <a:t>一致性检验和完整性检验</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smtClean="0"/>
              <a:t>管理：手工</a:t>
            </a:r>
            <a:r>
              <a:rPr kumimoji="1" lang="en-US" altLang="zh-CN" dirty="0" smtClean="0"/>
              <a:t>/</a:t>
            </a:r>
            <a:r>
              <a:rPr kumimoji="1" lang="zh-CN" altLang="en-US" dirty="0" smtClean="0"/>
              <a:t>工具（某些工具支持数据字典的维护）</a:t>
            </a:r>
            <a:endParaRPr lang="zh-CN" altLang="en-US" dirty="0" smtClean="0"/>
          </a:p>
        </p:txBody>
      </p:sp>
    </p:spTree>
    <p:extLst>
      <p:ext uri="{BB962C8B-B14F-4D97-AF65-F5344CB8AC3E}">
        <p14:creationId xmlns:p14="http://schemas.microsoft.com/office/powerpoint/2010/main" val="18257142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6.2.5 </a:t>
            </a:r>
            <a:r>
              <a:rPr lang="zh-CN" altLang="en-US" smtClean="0"/>
              <a:t>新系统逻辑模型的提出</a:t>
            </a:r>
          </a:p>
        </p:txBody>
      </p:sp>
      <p:sp>
        <p:nvSpPr>
          <p:cNvPr id="108547" name="内容占位符 2"/>
          <p:cNvSpPr>
            <a:spLocks noGrp="1"/>
          </p:cNvSpPr>
          <p:nvPr>
            <p:ph idx="1"/>
          </p:nvPr>
        </p:nvSpPr>
        <p:spPr/>
        <p:txBody>
          <a:bodyPr/>
          <a:lstStyle/>
          <a:p>
            <a:r>
              <a:rPr lang="zh-CN" altLang="en-US" dirty="0" smtClean="0"/>
              <a:t>新系统来自原系统，高于原系统。</a:t>
            </a:r>
            <a:endParaRPr lang="en-US" altLang="zh-CN" dirty="0" smtClean="0"/>
          </a:p>
          <a:p>
            <a:r>
              <a:rPr lang="zh-CN" altLang="en-US" dirty="0" smtClean="0"/>
              <a:t>新系统逻辑模型与原系统相比：</a:t>
            </a:r>
            <a:endParaRPr lang="en-US" altLang="zh-CN" dirty="0" smtClean="0"/>
          </a:p>
          <a:p>
            <a:pPr lvl="1"/>
            <a:r>
              <a:rPr lang="zh-CN" altLang="en-US" dirty="0" smtClean="0">
                <a:latin typeface="楷体" panose="02010609060101010101" pitchFamily="49" charset="-122"/>
                <a:ea typeface="楷体" panose="02010609060101010101" pitchFamily="49" charset="-122"/>
              </a:rPr>
              <a:t>消除流程中的冗余或不合理环节</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消除数据存储的冗余</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使用新技术改造流程</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66786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smtClean="0"/>
              <a:t>6.3 </a:t>
            </a:r>
            <a:r>
              <a:rPr lang="zh-CN" altLang="en-US" smtClean="0"/>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smtClean="0"/>
              <a:t>在数据字典中表达处理过程可使用小说明（或基本说明），可以是自然语言</a:t>
            </a:r>
          </a:p>
          <a:p>
            <a:pPr eaLnBrk="1" hangingPunct="1"/>
            <a:endParaRPr kumimoji="1" lang="zh-CN" altLang="en-US" dirty="0" smtClean="0"/>
          </a:p>
          <a:p>
            <a:pPr eaLnBrk="1" hangingPunct="1"/>
            <a:r>
              <a:rPr kumimoji="1" lang="zh-CN" altLang="en-US" dirty="0" smtClean="0"/>
              <a:t>但针对复杂处理逻辑，可以使用：</a:t>
            </a:r>
          </a:p>
          <a:p>
            <a:pPr lvl="1" eaLnBrk="1" hangingPunct="1"/>
            <a:r>
              <a:rPr kumimoji="1" lang="zh-CN" altLang="en-US" dirty="0" smtClean="0">
                <a:latin typeface="楷体" panose="02010609060101010101" pitchFamily="49" charset="-122"/>
                <a:ea typeface="楷体" panose="02010609060101010101" pitchFamily="49" charset="-122"/>
              </a:rPr>
              <a:t>结构化语言</a:t>
            </a:r>
          </a:p>
          <a:p>
            <a:pPr lvl="1" eaLnBrk="1" hangingPunct="1"/>
            <a:r>
              <a:rPr kumimoji="1" lang="zh-CN" altLang="en-US" dirty="0" smtClean="0">
                <a:latin typeface="楷体" panose="02010609060101010101" pitchFamily="49" charset="-122"/>
                <a:ea typeface="楷体" panose="02010609060101010101" pitchFamily="49" charset="-122"/>
              </a:rPr>
              <a:t>判定表</a:t>
            </a:r>
          </a:p>
          <a:p>
            <a:pPr lvl="1" eaLnBrk="1" hangingPunct="1"/>
            <a:r>
              <a:rPr kumimoji="1" lang="zh-CN" altLang="en-US" dirty="0" smtClean="0">
                <a:latin typeface="楷体" panose="02010609060101010101" pitchFamily="49" charset="-122"/>
                <a:ea typeface="楷体" panose="02010609060101010101" pitchFamily="49" charset="-122"/>
              </a:rPr>
              <a:t>判定树</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7276705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t>6.3.1 </a:t>
            </a:r>
            <a:r>
              <a:rPr lang="zh-CN" altLang="en-US" smtClean="0"/>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smtClean="0"/>
              <a:t>三种基本语句：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循环语句</a:t>
            </a:r>
          </a:p>
          <a:p>
            <a:pPr marL="609600" indent="-609600" eaLnBrk="1" hangingPunct="1"/>
            <a:r>
              <a:rPr kumimoji="1" lang="zh-CN" altLang="en-US" dirty="0" smtClean="0"/>
              <a:t>结构化语言使用的三类词汇：</a:t>
            </a:r>
          </a:p>
          <a:p>
            <a:pPr marL="990600" lvl="1" indent="-533400" eaLnBrk="1" hangingPunct="1"/>
            <a:r>
              <a:rPr kumimoji="1" lang="zh-CN" altLang="en-US" dirty="0" smtClean="0"/>
              <a:t>祈使句中的动词</a:t>
            </a:r>
          </a:p>
          <a:p>
            <a:pPr marL="990600" lvl="1" indent="-533400" eaLnBrk="1" hangingPunct="1"/>
            <a:r>
              <a:rPr kumimoji="1" lang="zh-CN" altLang="en-US" dirty="0" smtClean="0"/>
              <a:t>数据字典中定义的名词</a:t>
            </a:r>
          </a:p>
          <a:p>
            <a:pPr marL="990600" lvl="1" indent="-533400" eaLnBrk="1" hangingPunct="1"/>
            <a:r>
              <a:rPr kumimoji="1" lang="zh-CN" altLang="en-US" dirty="0" smtClean="0"/>
              <a:t>某些逻辑表达式中的保留字</a:t>
            </a:r>
            <a:endParaRPr kumimoji="1" lang="zh-CN" altLang="en-US" b="0" dirty="0" smtClean="0"/>
          </a:p>
          <a:p>
            <a:pPr marL="609600" indent="-609600" eaLnBrk="1" hangingPunct="1"/>
            <a:endParaRPr lang="en-US" altLang="zh-CN" dirty="0" smtClean="0"/>
          </a:p>
        </p:txBody>
      </p:sp>
    </p:spTree>
    <p:extLst>
      <p:ext uri="{BB962C8B-B14F-4D97-AF65-F5344CB8AC3E}">
        <p14:creationId xmlns:p14="http://schemas.microsoft.com/office/powerpoint/2010/main" val="31475277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smtClean="0"/>
              <a:t>1. </a:t>
            </a:r>
            <a:r>
              <a:rPr lang="zh-CN" altLang="en-US" smtClean="0"/>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smtClean="0"/>
              <a:t>指出要做什么，包括一个动词和一个宾语。</a:t>
            </a:r>
          </a:p>
          <a:p>
            <a:pPr eaLnBrk="1" hangingPunct="1"/>
            <a:endParaRPr kumimoji="1" lang="zh-CN" altLang="en-US" dirty="0" smtClean="0"/>
          </a:p>
          <a:p>
            <a:pPr eaLnBrk="1" hangingPunct="1"/>
            <a:r>
              <a:rPr kumimoji="1" lang="zh-CN" altLang="en-US" dirty="0" smtClean="0"/>
              <a:t> </a:t>
            </a:r>
            <a:r>
              <a:rPr kumimoji="1" lang="zh-CN" altLang="en-US" dirty="0" smtClean="0">
                <a:solidFill>
                  <a:srgbClr val="FF0000"/>
                </a:solidFill>
              </a:rPr>
              <a:t>使用祈使语句，应注意以下几点：</a:t>
            </a:r>
          </a:p>
          <a:p>
            <a:pPr lvl="1" eaLnBrk="1" hangingPunct="1"/>
            <a:r>
              <a:rPr kumimoji="1" lang="zh-CN" altLang="en-US" dirty="0" smtClean="0"/>
              <a:t>力求精炼，不应太长。</a:t>
            </a:r>
          </a:p>
          <a:p>
            <a:pPr lvl="1" eaLnBrk="1" hangingPunct="1"/>
            <a:r>
              <a:rPr kumimoji="1" lang="zh-CN" altLang="en-US" dirty="0" smtClean="0"/>
              <a:t>不使用形容词和副词。</a:t>
            </a:r>
          </a:p>
          <a:p>
            <a:pPr lvl="1" eaLnBrk="1" hangingPunct="1"/>
            <a:r>
              <a:rPr kumimoji="1" lang="zh-CN" altLang="en-US" dirty="0" smtClean="0"/>
              <a:t>动词要能明确表达执行的动作</a:t>
            </a:r>
          </a:p>
          <a:p>
            <a:pPr lvl="1" eaLnBrk="1" hangingPunct="1"/>
            <a:r>
              <a:rPr kumimoji="1" lang="zh-CN" altLang="en-US" dirty="0" smtClean="0"/>
              <a:t>名词必须在数据字典中有定义</a:t>
            </a:r>
          </a:p>
        </p:txBody>
      </p:sp>
    </p:spTree>
    <p:extLst>
      <p:ext uri="{BB962C8B-B14F-4D97-AF65-F5344CB8AC3E}">
        <p14:creationId xmlns:p14="http://schemas.microsoft.com/office/powerpoint/2010/main" val="34492003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t>2. </a:t>
            </a:r>
            <a:r>
              <a:rPr lang="zh-CN" altLang="en-US" smtClean="0"/>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smtClean="0"/>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smtClean="0"/>
              <a:t>如果    条件</a:t>
            </a:r>
            <a:r>
              <a:rPr kumimoji="1" lang="en-US" altLang="zh-CN" smtClean="0"/>
              <a:t>x</a:t>
            </a:r>
            <a:r>
              <a:rPr kumimoji="1" lang="zh-CN" altLang="en-US" smtClean="0"/>
              <a:t>成立</a:t>
            </a:r>
          </a:p>
          <a:p>
            <a:pPr marL="457200" lvl="1" indent="0" eaLnBrk="1" hangingPunct="1">
              <a:lnSpc>
                <a:spcPct val="80000"/>
              </a:lnSpc>
              <a:buFont typeface="Arial" panose="020B0604020202020204" pitchFamily="34" charset="0"/>
              <a:buNone/>
            </a:pPr>
            <a:r>
              <a:rPr kumimoji="1" lang="zh-CN" altLang="en-US" smtClean="0"/>
              <a:t>则       动作</a:t>
            </a:r>
            <a:r>
              <a:rPr kumimoji="1" lang="en-US" altLang="zh-CN" smtClean="0"/>
              <a:t>A</a:t>
            </a:r>
          </a:p>
          <a:p>
            <a:pPr marL="457200" lvl="1" indent="0" eaLnBrk="1" hangingPunct="1">
              <a:lnSpc>
                <a:spcPct val="80000"/>
              </a:lnSpc>
              <a:buFont typeface="Arial" panose="020B0604020202020204" pitchFamily="34" charset="0"/>
              <a:buNone/>
            </a:pPr>
            <a:r>
              <a:rPr kumimoji="1" lang="zh-CN" altLang="en-US" smtClean="0"/>
              <a:t>否则   </a:t>
            </a:r>
            <a:r>
              <a:rPr kumimoji="1" lang="en-US" altLang="zh-CN" smtClean="0"/>
              <a:t>(</a:t>
            </a:r>
            <a:r>
              <a:rPr kumimoji="1" lang="zh-CN" altLang="en-US" smtClean="0"/>
              <a:t>条件不成立</a:t>
            </a:r>
            <a:r>
              <a:rPr kumimoji="1" lang="en-US" altLang="zh-CN" smtClean="0"/>
              <a:t>)</a:t>
            </a:r>
          </a:p>
          <a:p>
            <a:pPr marL="457200" lvl="1" indent="0" eaLnBrk="1" hangingPunct="1">
              <a:lnSpc>
                <a:spcPct val="80000"/>
              </a:lnSpc>
              <a:buFont typeface="Arial" panose="020B0604020202020204" pitchFamily="34" charset="0"/>
              <a:buNone/>
            </a:pPr>
            <a:r>
              <a:rPr kumimoji="1" lang="en-US" altLang="zh-CN" smtClean="0"/>
              <a:t>           </a:t>
            </a:r>
            <a:r>
              <a:rPr kumimoji="1" lang="zh-CN" altLang="en-US" smtClean="0"/>
              <a:t>动作</a:t>
            </a:r>
            <a:r>
              <a:rPr kumimoji="1" lang="en-US" altLang="zh-CN" smtClean="0"/>
              <a:t>B</a:t>
            </a:r>
          </a:p>
          <a:p>
            <a:pPr eaLnBrk="1" hangingPunct="1">
              <a:lnSpc>
                <a:spcPct val="80000"/>
              </a:lnSpc>
            </a:pPr>
            <a:endParaRPr kumimoji="1" lang="en-US" altLang="zh-CN" smtClean="0"/>
          </a:p>
          <a:p>
            <a:pPr marL="457200" lvl="1" indent="0" eaLnBrk="1" hangingPunct="1">
              <a:lnSpc>
                <a:spcPct val="80000"/>
              </a:lnSpc>
              <a:buFont typeface="Arial" panose="020B0604020202020204" pitchFamily="34" charset="0"/>
              <a:buNone/>
            </a:pPr>
            <a:r>
              <a:rPr kumimoji="1" lang="zh-CN" altLang="en-US" smtClean="0"/>
              <a:t>如果    购货额在</a:t>
            </a:r>
            <a:r>
              <a:rPr kumimoji="1" lang="en-US" altLang="zh-CN" smtClean="0"/>
              <a:t>50000</a:t>
            </a:r>
            <a:r>
              <a:rPr kumimoji="1" lang="zh-CN" altLang="en-US" smtClean="0"/>
              <a:t>元以上   </a:t>
            </a:r>
          </a:p>
          <a:p>
            <a:pPr marL="457200" lvl="1" indent="0" eaLnBrk="1" hangingPunct="1">
              <a:lnSpc>
                <a:spcPct val="80000"/>
              </a:lnSpc>
              <a:buFont typeface="Arial" panose="020B0604020202020204" pitchFamily="34" charset="0"/>
              <a:buNone/>
            </a:pPr>
            <a:r>
              <a:rPr kumimoji="1" lang="zh-CN" altLang="en-US" smtClean="0"/>
              <a:t>则      如果     最近三个月无欠款</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如果    与公司交易</a:t>
            </a:r>
            <a:r>
              <a:rPr kumimoji="1" lang="en-US" altLang="zh-CN" smtClean="0"/>
              <a:t>10</a:t>
            </a:r>
            <a:r>
              <a:rPr kumimoji="1" lang="zh-CN" altLang="en-US" smtClean="0"/>
              <a:t>年以上</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10</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折扣率为</a:t>
            </a:r>
            <a:r>
              <a:rPr kumimoji="1" lang="en-US" altLang="zh-CN" smtClean="0"/>
              <a:t>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否则    无折扣</a:t>
            </a:r>
          </a:p>
          <a:p>
            <a:pPr eaLnBrk="1" hangingPunct="1">
              <a:lnSpc>
                <a:spcPct val="80000"/>
              </a:lnSpc>
            </a:pPr>
            <a:endParaRPr lang="en-US" altLang="zh-CN" smtClean="0"/>
          </a:p>
        </p:txBody>
      </p:sp>
    </p:spTree>
    <p:extLst>
      <p:ext uri="{BB962C8B-B14F-4D97-AF65-F5344CB8AC3E}">
        <p14:creationId xmlns:p14="http://schemas.microsoft.com/office/powerpoint/2010/main" val="30168670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t>3. </a:t>
            </a:r>
            <a:r>
              <a:rPr lang="zh-CN" altLang="en-US" smtClean="0"/>
              <a:t>循环语句</a:t>
            </a:r>
          </a:p>
        </p:txBody>
      </p:sp>
      <p:sp>
        <p:nvSpPr>
          <p:cNvPr id="113667" name="Rectangle 3"/>
          <p:cNvSpPr>
            <a:spLocks noGrp="1" noChangeArrowheads="1"/>
          </p:cNvSpPr>
          <p:nvPr>
            <p:ph type="body" idx="1"/>
          </p:nvPr>
        </p:nvSpPr>
        <p:spPr/>
        <p:txBody>
          <a:bodyPr/>
          <a:lstStyle/>
          <a:p>
            <a:pPr eaLnBrk="1" hangingPunct="1"/>
            <a:r>
              <a:rPr kumimoji="1" lang="zh-CN" altLang="en-US" smtClean="0"/>
              <a:t>表达在某种条件下，重复执行相同的动作，直到这个条件不成立为止。</a:t>
            </a:r>
          </a:p>
          <a:p>
            <a:pPr eaLnBrk="1" hangingPunct="1"/>
            <a:endParaRPr kumimoji="1" lang="zh-CN" altLang="en-US" smtClean="0"/>
          </a:p>
          <a:p>
            <a:pPr eaLnBrk="1" hangingPunct="1"/>
            <a:r>
              <a:rPr kumimoji="1" lang="zh-CN" altLang="en-US" smtClean="0"/>
              <a:t>例如：</a:t>
            </a:r>
          </a:p>
          <a:p>
            <a:pPr marL="457200" lvl="1" indent="0" eaLnBrk="1" hangingPunct="1">
              <a:buFont typeface="Arial" panose="020B0604020202020204" pitchFamily="34" charset="0"/>
              <a:buNone/>
            </a:pPr>
            <a:r>
              <a:rPr kumimoji="1" lang="zh-CN" altLang="en-US" smtClean="0"/>
              <a:t>循环班级每一个学生</a:t>
            </a:r>
          </a:p>
          <a:p>
            <a:pPr marL="457200" lvl="1" indent="0" eaLnBrk="1" hangingPunct="1">
              <a:buFont typeface="Arial" panose="020B0604020202020204" pitchFamily="34" charset="0"/>
              <a:buNone/>
            </a:pPr>
            <a:r>
              <a:rPr kumimoji="1" lang="zh-CN" altLang="en-US" smtClean="0"/>
              <a:t>       计算该学生总成绩</a:t>
            </a:r>
          </a:p>
          <a:p>
            <a:pPr eaLnBrk="1" hangingPunct="1"/>
            <a:endParaRPr lang="en-US" altLang="zh-CN" smtClean="0"/>
          </a:p>
        </p:txBody>
      </p:sp>
    </p:spTree>
    <p:extLst>
      <p:ext uri="{BB962C8B-B14F-4D97-AF65-F5344CB8AC3E}">
        <p14:creationId xmlns:p14="http://schemas.microsoft.com/office/powerpoint/2010/main" val="329093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t>跨职能流程图示例</a:t>
            </a:r>
            <a:r>
              <a:rPr lang="en-US" altLang="zh-CN" smtClean="0"/>
              <a:t>1</a:t>
            </a:r>
            <a:endParaRPr lang="zh-CN" altLang="en-US" smtClean="0"/>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smtClean="0"/>
              <a:t>多个职能部门或角色，格式可以设置纵向</a:t>
            </a:r>
            <a:r>
              <a:rPr lang="en-US" altLang="zh-CN" sz="2400" dirty="0" smtClean="0"/>
              <a:t>/</a:t>
            </a:r>
            <a:r>
              <a:rPr lang="zh-CN" altLang="en-US" sz="2400" dirty="0" smtClean="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mc:AlternateContent xmlns:mc="http://schemas.openxmlformats.org/markup-compatibility/2006">
              <mc:Choice xmlns:v="urn:schemas-microsoft-com:vml" Requires="v">
                <p:oleObj spid="_x0000_s1034" name="Visio" r:id="rId3" imgW="8534007" imgH="5932977" progId="Visio.Drawing.11">
                  <p:embed/>
                </p:oleObj>
              </mc:Choice>
              <mc:Fallback>
                <p:oleObj name="Visio" r:id="rId3" imgW="8534007" imgH="5932977" progId="Visio.Drawing.11">
                  <p:embed/>
                  <p:pic>
                    <p:nvPicPr>
                      <p:cNvPr id="13318"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17663"/>
                        <a:ext cx="7488237" cy="5213350"/>
                      </a:xfrm>
                      <a:prstGeom prst="rect">
                        <a:avLst/>
                      </a:prstGeom>
                      <a:solidFill>
                        <a:srgbClr val="FFE5F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94200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t>6.3.2 </a:t>
            </a:r>
            <a:r>
              <a:rPr lang="zh-CN" altLang="en-US" smtClean="0"/>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smtClean="0"/>
              <a:t>如果一个动作的执行不只是依赖一个条件，而是与多个条件有关，那么这项策略的表达就比较复杂，就可以使用判定树来表示。</a:t>
            </a:r>
          </a:p>
          <a:p>
            <a:pPr eaLnBrk="1" hangingPunct="1"/>
            <a:endParaRPr lang="zh-CN" altLang="en-US" dirty="0" smtClean="0"/>
          </a:p>
          <a:p>
            <a:pPr eaLnBrk="1" hangingPunct="1"/>
            <a:r>
              <a:rPr lang="zh-CN" altLang="en-US" dirty="0" smtClean="0"/>
              <a:t>比如：</a:t>
            </a:r>
          </a:p>
          <a:p>
            <a:pPr lvl="1" eaLnBrk="1" hangingPunct="1"/>
            <a:r>
              <a:rPr lang="zh-CN" altLang="en-US" dirty="0" smtClean="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val="27518327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smtClean="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812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6.3.3 </a:t>
            </a:r>
            <a:r>
              <a:rPr lang="zh-CN" altLang="en-US" smtClean="0"/>
              <a:t>判定表</a:t>
            </a:r>
          </a:p>
        </p:txBody>
      </p:sp>
      <p:sp>
        <p:nvSpPr>
          <p:cNvPr id="116739" name="Rectangle 3"/>
          <p:cNvSpPr>
            <a:spLocks noGrp="1" noChangeArrowheads="1"/>
          </p:cNvSpPr>
          <p:nvPr>
            <p:ph type="body" idx="1"/>
          </p:nvPr>
        </p:nvSpPr>
        <p:spPr/>
        <p:txBody>
          <a:bodyPr/>
          <a:lstStyle/>
          <a:p>
            <a:pPr eaLnBrk="1" hangingPunct="1"/>
            <a:r>
              <a:rPr lang="zh-CN" altLang="en-US" smtClean="0"/>
              <a:t>如果条件较多、每种条件的取值情况也较多的情况下，可以使用判定表。</a:t>
            </a:r>
          </a:p>
          <a:p>
            <a:pPr eaLnBrk="1" hangingPunct="1"/>
            <a:endParaRPr lang="zh-CN" altLang="en-US" smtClean="0"/>
          </a:p>
          <a:p>
            <a:pPr eaLnBrk="1" hangingPunct="1"/>
            <a:r>
              <a:rPr lang="zh-CN" altLang="en-US" smtClean="0"/>
              <a:t>判定表的优点是可以把各种组合情况一个不漏地表示出来，还能帮助发现遗漏和矛盾的地方。</a:t>
            </a:r>
          </a:p>
        </p:txBody>
      </p:sp>
    </p:spTree>
    <p:extLst>
      <p:ext uri="{BB962C8B-B14F-4D97-AF65-F5344CB8AC3E}">
        <p14:creationId xmlns:p14="http://schemas.microsoft.com/office/powerpoint/2010/main" val="3356964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smtClean="0"/>
              <a:t>某厂对一部分职工重新分配工作。分配原则是：</a:t>
            </a:r>
          </a:p>
          <a:p>
            <a:pPr lvl="1" eaLnBrk="1" hangingPunct="1">
              <a:lnSpc>
                <a:spcPct val="120000"/>
              </a:lnSpc>
              <a:spcBef>
                <a:spcPts val="0"/>
              </a:spcBef>
            </a:pPr>
            <a:r>
              <a:rPr kumimoji="1" lang="zh-CN" altLang="en-US" sz="1600" dirty="0" smtClean="0"/>
              <a:t>年龄不满</a:t>
            </a:r>
            <a:r>
              <a:rPr kumimoji="1" lang="en-US" altLang="zh-CN" sz="1600" dirty="0" smtClean="0"/>
              <a:t>20</a:t>
            </a:r>
            <a:r>
              <a:rPr kumimoji="1" lang="zh-CN" altLang="en-US" sz="1600" dirty="0" smtClean="0"/>
              <a:t>岁，文化程度是小学者脱产学习， 文化程度是中学者当电工；</a:t>
            </a:r>
          </a:p>
          <a:p>
            <a:pPr lvl="1" eaLnBrk="1" hangingPunct="1">
              <a:lnSpc>
                <a:spcPct val="120000"/>
              </a:lnSpc>
              <a:spcBef>
                <a:spcPts val="0"/>
              </a:spcBef>
            </a:pPr>
            <a:r>
              <a:rPr kumimoji="1" lang="zh-CN" altLang="en-US" sz="1600" dirty="0" smtClean="0"/>
              <a:t>年龄满</a:t>
            </a:r>
            <a:r>
              <a:rPr kumimoji="1" lang="en-US" altLang="zh-CN" sz="1600" dirty="0" smtClean="0"/>
              <a:t>20</a:t>
            </a:r>
            <a:r>
              <a:rPr kumimoji="1" lang="zh-CN" altLang="en-US" sz="1600" dirty="0" smtClean="0"/>
              <a:t>岁但不足</a:t>
            </a:r>
            <a:r>
              <a:rPr kumimoji="1" lang="en-US" altLang="zh-CN" sz="1600" dirty="0" smtClean="0"/>
              <a:t>50</a:t>
            </a:r>
            <a:r>
              <a:rPr kumimoji="1" lang="zh-CN" altLang="en-US" sz="1600" dirty="0" smtClean="0"/>
              <a:t>岁，文化程度是小学或中学者，男性当钳工， 女性当车工；文化程度是大学者当技术员；</a:t>
            </a:r>
          </a:p>
          <a:p>
            <a:pPr lvl="1" eaLnBrk="1" hangingPunct="1">
              <a:lnSpc>
                <a:spcPct val="120000"/>
              </a:lnSpc>
              <a:spcBef>
                <a:spcPts val="0"/>
              </a:spcBef>
            </a:pPr>
            <a:r>
              <a:rPr kumimoji="1" lang="zh-CN" altLang="en-US" sz="1600" dirty="0" smtClean="0"/>
              <a:t>年龄满</a:t>
            </a:r>
            <a:r>
              <a:rPr kumimoji="1" lang="en-US" altLang="zh-CN" sz="1600" dirty="0" smtClean="0"/>
              <a:t>50</a:t>
            </a:r>
            <a:r>
              <a:rPr kumimoji="1" lang="zh-CN" altLang="en-US" sz="1600" dirty="0" smtClean="0"/>
              <a:t>岁及</a:t>
            </a:r>
            <a:r>
              <a:rPr kumimoji="1" lang="en-US" altLang="zh-CN" sz="1600" dirty="0" smtClean="0"/>
              <a:t>50</a:t>
            </a:r>
            <a:r>
              <a:rPr kumimoji="1" lang="zh-CN" altLang="en-US" sz="1600" dirty="0" smtClean="0"/>
              <a:t>岁以上，文化程度是小学或中学者当材料员， 文化程度是大学者当技术员。</a:t>
            </a:r>
          </a:p>
          <a:p>
            <a:pPr eaLnBrk="1" hangingPunct="1">
              <a:lnSpc>
                <a:spcPct val="120000"/>
              </a:lnSpc>
              <a:spcBef>
                <a:spcPts val="0"/>
              </a:spcBef>
            </a:pPr>
            <a:endParaRPr kumimoji="1" lang="zh-CN" altLang="en-US" sz="1600" dirty="0" smtClean="0"/>
          </a:p>
          <a:p>
            <a:pPr eaLnBrk="1" hangingPunct="1">
              <a:lnSpc>
                <a:spcPct val="120000"/>
              </a:lnSpc>
              <a:spcBef>
                <a:spcPts val="0"/>
              </a:spcBef>
            </a:pPr>
            <a:r>
              <a:rPr kumimoji="1" lang="zh-CN" altLang="en-US" sz="1600" dirty="0" smtClean="0">
                <a:solidFill>
                  <a:schemeClr val="accent2"/>
                </a:solidFill>
              </a:rPr>
              <a:t>三个因素：性别、年龄、文化程度，取值范围分别是：</a:t>
            </a:r>
          </a:p>
          <a:p>
            <a:pPr lvl="1" eaLnBrk="1" hangingPunct="1">
              <a:lnSpc>
                <a:spcPct val="120000"/>
              </a:lnSpc>
              <a:spcBef>
                <a:spcPts val="0"/>
              </a:spcBef>
            </a:pPr>
            <a:r>
              <a:rPr kumimoji="1" lang="zh-CN" altLang="en-US" sz="1600" dirty="0" smtClean="0"/>
              <a:t>性别：</a:t>
            </a:r>
            <a:r>
              <a:rPr kumimoji="1" lang="en-US" altLang="zh-CN" sz="1600" dirty="0" smtClean="0"/>
              <a:t>{</a:t>
            </a:r>
            <a:r>
              <a:rPr kumimoji="1" lang="zh-CN" altLang="en-US" sz="1600" dirty="0" smtClean="0"/>
              <a:t>男，女</a:t>
            </a:r>
            <a:r>
              <a:rPr kumimoji="1" lang="en-US" altLang="zh-CN" sz="1600" dirty="0" smtClean="0"/>
              <a:t>}</a:t>
            </a:r>
          </a:p>
          <a:p>
            <a:pPr lvl="1" eaLnBrk="1" hangingPunct="1">
              <a:lnSpc>
                <a:spcPct val="120000"/>
              </a:lnSpc>
              <a:spcBef>
                <a:spcPts val="0"/>
              </a:spcBef>
            </a:pPr>
            <a:r>
              <a:rPr kumimoji="1" lang="zh-CN" altLang="en-US" sz="1600" dirty="0" smtClean="0"/>
              <a:t>年龄：</a:t>
            </a:r>
            <a:r>
              <a:rPr kumimoji="1" lang="en-US" altLang="zh-CN" sz="1600" dirty="0" smtClean="0"/>
              <a:t>{</a:t>
            </a:r>
            <a:r>
              <a:rPr kumimoji="1" lang="zh-CN" altLang="en-US" sz="1600" dirty="0" smtClean="0"/>
              <a:t>青年</a:t>
            </a:r>
            <a:r>
              <a:rPr kumimoji="1" lang="en-US" altLang="zh-CN" sz="1600" dirty="0" smtClean="0"/>
              <a:t>(</a:t>
            </a:r>
            <a:r>
              <a:rPr kumimoji="1" lang="zh-CN" altLang="en-US" sz="1600" dirty="0" smtClean="0"/>
              <a:t>小于</a:t>
            </a:r>
            <a:r>
              <a:rPr kumimoji="1" lang="en-US" altLang="zh-CN" sz="1600" dirty="0" smtClean="0"/>
              <a:t>20</a:t>
            </a:r>
            <a:r>
              <a:rPr kumimoji="1" lang="zh-CN" altLang="en-US" sz="1600" dirty="0" smtClean="0"/>
              <a:t>岁</a:t>
            </a:r>
            <a:r>
              <a:rPr kumimoji="1" lang="en-US" altLang="zh-CN" sz="1600" dirty="0" smtClean="0"/>
              <a:t>),</a:t>
            </a:r>
            <a:r>
              <a:rPr kumimoji="1" lang="zh-CN" altLang="en-US" sz="1600" dirty="0" smtClean="0"/>
              <a:t>中年</a:t>
            </a:r>
            <a:r>
              <a:rPr kumimoji="1" lang="en-US" altLang="zh-CN" sz="1600" dirty="0" smtClean="0"/>
              <a:t>(</a:t>
            </a:r>
            <a:r>
              <a:rPr kumimoji="1" lang="zh-CN" altLang="en-US" sz="1600" dirty="0" smtClean="0"/>
              <a:t>满</a:t>
            </a:r>
            <a:r>
              <a:rPr kumimoji="1" lang="en-US" altLang="zh-CN" sz="1600" dirty="0" smtClean="0"/>
              <a:t>20</a:t>
            </a:r>
            <a:r>
              <a:rPr kumimoji="1" lang="zh-CN" altLang="en-US" sz="1600" dirty="0" smtClean="0"/>
              <a:t>岁而不足</a:t>
            </a:r>
            <a:r>
              <a:rPr kumimoji="1" lang="en-US" altLang="zh-CN" sz="1600" dirty="0" smtClean="0"/>
              <a:t>50</a:t>
            </a:r>
            <a:r>
              <a:rPr kumimoji="1" lang="zh-CN" altLang="en-US" sz="1600" dirty="0" smtClean="0"/>
              <a:t>岁</a:t>
            </a:r>
            <a:r>
              <a:rPr kumimoji="1" lang="en-US" altLang="zh-CN" sz="1600" dirty="0" smtClean="0"/>
              <a:t>),</a:t>
            </a:r>
            <a:r>
              <a:rPr kumimoji="1" lang="zh-CN" altLang="en-US" sz="1600" dirty="0" smtClean="0"/>
              <a:t>老年</a:t>
            </a:r>
            <a:r>
              <a:rPr kumimoji="1" lang="en-US" altLang="zh-CN" sz="1600" dirty="0" smtClean="0"/>
              <a:t>(</a:t>
            </a:r>
            <a:r>
              <a:rPr kumimoji="1" lang="zh-CN" altLang="en-US" sz="1600" dirty="0" smtClean="0"/>
              <a:t>满</a:t>
            </a:r>
            <a:r>
              <a:rPr kumimoji="1" lang="en-US" altLang="zh-CN" sz="1600" dirty="0" smtClean="0"/>
              <a:t>50</a:t>
            </a:r>
            <a:r>
              <a:rPr kumimoji="1" lang="zh-CN" altLang="en-US" sz="1600" dirty="0" smtClean="0"/>
              <a:t>岁及以上</a:t>
            </a:r>
            <a:r>
              <a:rPr kumimoji="1" lang="en-US" altLang="zh-CN" sz="1600" dirty="0" smtClean="0"/>
              <a:t>)}</a:t>
            </a:r>
          </a:p>
          <a:p>
            <a:pPr lvl="1" eaLnBrk="1" hangingPunct="1">
              <a:lnSpc>
                <a:spcPct val="120000"/>
              </a:lnSpc>
              <a:spcBef>
                <a:spcPts val="0"/>
              </a:spcBef>
            </a:pPr>
            <a:r>
              <a:rPr kumimoji="1" lang="zh-CN" altLang="en-US" sz="1600" dirty="0" smtClean="0"/>
              <a:t>文化程度：</a:t>
            </a:r>
            <a:r>
              <a:rPr kumimoji="1" lang="en-US" altLang="zh-CN" sz="1600" dirty="0" smtClean="0"/>
              <a:t>{</a:t>
            </a:r>
            <a:r>
              <a:rPr kumimoji="1" lang="zh-CN" altLang="en-US" sz="1600" dirty="0" smtClean="0"/>
              <a:t>小学，中学，大学</a:t>
            </a:r>
            <a:r>
              <a:rPr kumimoji="1" lang="en-US" altLang="zh-CN" sz="1600" dirty="0" smtClean="0"/>
              <a:t>}</a:t>
            </a:r>
          </a:p>
          <a:p>
            <a:pPr eaLnBrk="1" hangingPunct="1">
              <a:lnSpc>
                <a:spcPct val="120000"/>
              </a:lnSpc>
              <a:spcBef>
                <a:spcPts val="0"/>
              </a:spcBef>
            </a:pPr>
            <a:endParaRPr lang="en-US" altLang="zh-CN" sz="1600" dirty="0" smtClean="0"/>
          </a:p>
        </p:txBody>
      </p:sp>
    </p:spTree>
    <p:extLst>
      <p:ext uri="{BB962C8B-B14F-4D97-AF65-F5344CB8AC3E}">
        <p14:creationId xmlns:p14="http://schemas.microsoft.com/office/powerpoint/2010/main" val="2962284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mc:AlternateContent xmlns:mc="http://schemas.openxmlformats.org/markup-compatibility/2006">
              <mc:Choice xmlns:v="urn:schemas-microsoft-com:vml" Requires="v">
                <p:oleObj spid="_x0000_s19467" name="位图图像" r:id="rId3" imgW="6744641" imgH="3228571" progId="Paint.Picture">
                  <p:embed/>
                </p:oleObj>
              </mc:Choice>
              <mc:Fallback>
                <p:oleObj name="位图图像" r:id="rId3" imgW="6744641" imgH="3228571" progId="Paint.Picture">
                  <p:embed/>
                  <p:pic>
                    <p:nvPicPr>
                      <p:cNvPr id="1187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9413"/>
                        <a:ext cx="91440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构造空表</a:t>
            </a:r>
          </a:p>
        </p:txBody>
      </p:sp>
    </p:spTree>
    <p:extLst>
      <p:ext uri="{BB962C8B-B14F-4D97-AF65-F5344CB8AC3E}">
        <p14:creationId xmlns:p14="http://schemas.microsoft.com/office/powerpoint/2010/main" val="17868485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val="2403746975"/>
              </p:ext>
            </p:extLst>
          </p:nvPr>
        </p:nvGraphicFramePr>
        <p:xfrm>
          <a:off x="0" y="1844824"/>
          <a:ext cx="9144000" cy="3967162"/>
        </p:xfrm>
        <a:graphic>
          <a:graphicData uri="http://schemas.openxmlformats.org/presentationml/2006/ole">
            <mc:AlternateContent xmlns:mc="http://schemas.openxmlformats.org/markup-compatibility/2006">
              <mc:Choice xmlns:v="urn:schemas-microsoft-com:vml" Requires="v">
                <p:oleObj spid="_x0000_s20491" name="位图图像" r:id="rId3" imgW="6744641" imgH="3228571" progId="Paint.Picture">
                  <p:embed/>
                </p:oleObj>
              </mc:Choice>
              <mc:Fallback>
                <p:oleObj name="位图图像" r:id="rId3" imgW="6744641" imgH="3228571" progId="Paint.Picture">
                  <p:embed/>
                  <p:pic>
                    <p:nvPicPr>
                      <p:cNvPr id="1198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smtClean="0"/>
              <a:t>填表</a:t>
            </a:r>
          </a:p>
        </p:txBody>
      </p:sp>
    </p:spTree>
    <p:extLst>
      <p:ext uri="{BB962C8B-B14F-4D97-AF65-F5344CB8AC3E}">
        <p14:creationId xmlns:p14="http://schemas.microsoft.com/office/powerpoint/2010/main" val="27208426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val="23187963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mc:AlternateContent xmlns:mc="http://schemas.openxmlformats.org/markup-compatibility/2006">
              <mc:Choice xmlns:v="urn:schemas-microsoft-com:vml" Requires="v">
                <p:oleObj spid="_x0000_s21515" name="位图图像" r:id="rId3" imgW="6466667" imgH="3228571" progId="Paint.Picture">
                  <p:embed/>
                </p:oleObj>
              </mc:Choice>
              <mc:Fallback>
                <p:oleObj name="位图图像" r:id="rId3" imgW="6466667" imgH="3228571" progId="Paint.Picture">
                  <p:embed/>
                  <p:pic>
                    <p:nvPicPr>
                      <p:cNvPr id="1218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0038"/>
                        <a:ext cx="91440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第一次合并</a:t>
            </a:r>
          </a:p>
        </p:txBody>
      </p:sp>
    </p:spTree>
    <p:extLst>
      <p:ext uri="{BB962C8B-B14F-4D97-AF65-F5344CB8AC3E}">
        <p14:creationId xmlns:p14="http://schemas.microsoft.com/office/powerpoint/2010/main" val="190639207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val="1277877833"/>
              </p:ext>
            </p:extLst>
          </p:nvPr>
        </p:nvGraphicFramePr>
        <p:xfrm>
          <a:off x="107504" y="1196752"/>
          <a:ext cx="9144000" cy="5373687"/>
        </p:xfrm>
        <a:graphic>
          <a:graphicData uri="http://schemas.openxmlformats.org/presentationml/2006/ole">
            <mc:AlternateContent xmlns:mc="http://schemas.openxmlformats.org/markup-compatibility/2006">
              <mc:Choice xmlns:v="urn:schemas-microsoft-com:vml" Requires="v">
                <p:oleObj spid="_x0000_s22539" name="位图图像" r:id="rId3" imgW="4982270" imgH="3228571" progId="Paint.Picture">
                  <p:embed/>
                </p:oleObj>
              </mc:Choice>
              <mc:Fallback>
                <p:oleObj name="位图图像" r:id="rId3" imgW="4982270" imgH="3228571" progId="Paint.Picture">
                  <p:embed/>
                  <p:pic>
                    <p:nvPicPr>
                      <p:cNvPr id="1228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96752"/>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smtClean="0"/>
              <a:t>第二次合并</a:t>
            </a:r>
          </a:p>
        </p:txBody>
      </p:sp>
    </p:spTree>
    <p:extLst>
      <p:ext uri="{BB962C8B-B14F-4D97-AF65-F5344CB8AC3E}">
        <p14:creationId xmlns:p14="http://schemas.microsoft.com/office/powerpoint/2010/main" val="6698514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smtClean="0"/>
              <a:t>用判定表来描述决策问题，通常经过以下几个步骤：</a:t>
            </a:r>
          </a:p>
          <a:p>
            <a:pPr lvl="1" eaLnBrk="1" hangingPunct="1">
              <a:buFont typeface="Arial" panose="020B0604020202020204" pitchFamily="34" charset="0"/>
              <a:buNone/>
            </a:pPr>
            <a:r>
              <a:rPr kumimoji="1" lang="zh-CN" altLang="en-US" b="0" dirty="0" smtClean="0"/>
              <a:t> </a:t>
            </a:r>
            <a:r>
              <a:rPr kumimoji="1" lang="zh-CN" altLang="en-US" dirty="0" smtClean="0"/>
              <a:t>（１）分析决策问题涉及几个条件；</a:t>
            </a:r>
          </a:p>
          <a:p>
            <a:pPr lvl="1" eaLnBrk="1" hangingPunct="1">
              <a:buFont typeface="Arial" panose="020B0604020202020204" pitchFamily="34" charset="0"/>
              <a:buNone/>
            </a:pPr>
            <a:r>
              <a:rPr kumimoji="1" lang="zh-CN" altLang="en-US" dirty="0" smtClean="0"/>
              <a:t> （２）分析每个条件取值的集合；</a:t>
            </a:r>
          </a:p>
          <a:p>
            <a:pPr lvl="1" eaLnBrk="1" hangingPunct="1">
              <a:buFont typeface="Arial" panose="020B0604020202020204" pitchFamily="34" charset="0"/>
              <a:buNone/>
            </a:pPr>
            <a:r>
              <a:rPr kumimoji="1" lang="zh-CN" altLang="en-US" dirty="0" smtClean="0"/>
              <a:t> （３）列出条件的各种可能组合；</a:t>
            </a:r>
          </a:p>
          <a:p>
            <a:pPr lvl="1" eaLnBrk="1" hangingPunct="1">
              <a:buFont typeface="Arial" panose="020B0604020202020204" pitchFamily="34" charset="0"/>
              <a:buNone/>
            </a:pPr>
            <a:r>
              <a:rPr kumimoji="1" lang="zh-CN" altLang="en-US" dirty="0" smtClean="0"/>
              <a:t> （４）分析决策问题涉及几个可能的行动；</a:t>
            </a:r>
          </a:p>
          <a:p>
            <a:pPr lvl="1" eaLnBrk="1" hangingPunct="1">
              <a:buFont typeface="Arial" panose="020B0604020202020204" pitchFamily="34" charset="0"/>
              <a:buNone/>
            </a:pPr>
            <a:r>
              <a:rPr kumimoji="1" lang="zh-CN" altLang="en-US" dirty="0" smtClean="0"/>
              <a:t> （５）作出有条件组合的判定表；</a:t>
            </a:r>
          </a:p>
          <a:p>
            <a:pPr lvl="1" eaLnBrk="1" hangingPunct="1">
              <a:buFont typeface="Arial" panose="020B0604020202020204" pitchFamily="34" charset="0"/>
              <a:buNone/>
            </a:pPr>
            <a:r>
              <a:rPr kumimoji="1" lang="zh-CN" altLang="en-US" dirty="0" smtClean="0"/>
              <a:t> （６）决定各种条件组合的行动；</a:t>
            </a:r>
          </a:p>
          <a:p>
            <a:pPr lvl="1" eaLnBrk="1" hangingPunct="1">
              <a:buFont typeface="Arial" panose="020B0604020202020204" pitchFamily="34" charset="0"/>
              <a:buNone/>
            </a:pPr>
            <a:r>
              <a:rPr kumimoji="1" lang="zh-CN" altLang="en-US" dirty="0" smtClean="0"/>
              <a:t> （７）按合并规则化简判定表。</a:t>
            </a:r>
            <a:endParaRPr lang="zh-CN" altLang="en-US" dirty="0" smtClean="0"/>
          </a:p>
        </p:txBody>
      </p:sp>
    </p:spTree>
    <p:extLst>
      <p:ext uri="{BB962C8B-B14F-4D97-AF65-F5344CB8AC3E}">
        <p14:creationId xmlns:p14="http://schemas.microsoft.com/office/powerpoint/2010/main" val="2445488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跨职能流程图示例</a:t>
            </a:r>
            <a:r>
              <a:rPr lang="en-US" altLang="zh-CN" smtClean="0"/>
              <a:t>2</a:t>
            </a:r>
            <a:endParaRPr lang="zh-CN" altLang="en-US" smtClean="0"/>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smtClean="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942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6.3.4 </a:t>
            </a:r>
            <a:r>
              <a:rPr lang="zh-CN" altLang="en-US" smtClean="0"/>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val="3098786183"/>
              </p:ext>
            </p:extLst>
          </p:nvPr>
        </p:nvGraphicFramePr>
        <p:xfrm>
          <a:off x="276323" y="2276872"/>
          <a:ext cx="8637588" cy="2828925"/>
        </p:xfrm>
        <a:graphic>
          <a:graphicData uri="http://schemas.openxmlformats.org/presentationml/2006/ole">
            <mc:AlternateContent xmlns:mc="http://schemas.openxmlformats.org/markup-compatibility/2006">
              <mc:Choice xmlns:v="urn:schemas-microsoft-com:vml" Requires="v">
                <p:oleObj spid="_x0000_s23563" name="位图图像" r:id="rId3" imgW="5466667" imgH="1790476" progId="Paint.Picture">
                  <p:embed/>
                </p:oleObj>
              </mc:Choice>
              <mc:Fallback>
                <p:oleObj name="位图图像" r:id="rId3" imgW="5466667" imgH="1790476" progId="Paint.Picture">
                  <p:embed/>
                  <p:pic>
                    <p:nvPicPr>
                      <p:cNvPr id="124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3" y="2276872"/>
                        <a:ext cx="8637588"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20508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smtClean="0"/>
              <a:t>各自适用范围</a:t>
            </a:r>
          </a:p>
        </p:txBody>
      </p:sp>
    </p:spTree>
    <p:extLst>
      <p:ext uri="{BB962C8B-B14F-4D97-AF65-F5344CB8AC3E}">
        <p14:creationId xmlns:p14="http://schemas.microsoft.com/office/powerpoint/2010/main" val="17238164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smtClean="0"/>
              <a:t>6.3.5 </a:t>
            </a:r>
            <a:r>
              <a:rPr lang="zh-CN" altLang="en-US" smtClean="0"/>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smtClean="0"/>
              <a:t>业务规则是易变的，</a:t>
            </a:r>
            <a:r>
              <a:rPr lang="zh-CN" altLang="en-US" sz="2000" dirty="0" smtClean="0">
                <a:solidFill>
                  <a:srgbClr val="FF0000"/>
                </a:solidFill>
              </a:rPr>
              <a:t>如果将业务规则像数据一样从程序中剥离出来</a:t>
            </a:r>
            <a:r>
              <a:rPr lang="zh-CN" altLang="en-US" sz="2000" dirty="0" smtClean="0"/>
              <a:t>，则可以实现业务规则的快速应变。</a:t>
            </a:r>
            <a:endParaRPr lang="en-US" altLang="zh-CN" sz="2000" dirty="0" smtClean="0"/>
          </a:p>
          <a:p>
            <a:pPr>
              <a:lnSpc>
                <a:spcPct val="120000"/>
              </a:lnSpc>
              <a:spcBef>
                <a:spcPts val="0"/>
              </a:spcBef>
            </a:pPr>
            <a:r>
              <a:rPr lang="zh-CN" altLang="en-US" sz="2000" dirty="0" smtClean="0"/>
              <a:t>业务规则管理系统（</a:t>
            </a:r>
            <a:r>
              <a:rPr lang="en-US" altLang="zh-CN" sz="2000" dirty="0" smtClean="0"/>
              <a:t>business rule management system</a:t>
            </a:r>
            <a:r>
              <a:rPr lang="zh-CN" altLang="en-US" sz="2000" dirty="0" smtClean="0"/>
              <a:t>，简称</a:t>
            </a:r>
            <a:r>
              <a:rPr lang="en-US" altLang="zh-CN" sz="2000" dirty="0" smtClean="0"/>
              <a:t>BRMS</a:t>
            </a:r>
            <a:r>
              <a:rPr lang="zh-CN" altLang="en-US" sz="2000" dirty="0" smtClean="0"/>
              <a:t>）既是规则管理的平台，又是规则集成开发平台，能为业务规则从创建到归档提供一站式的服务。</a:t>
            </a:r>
            <a:endParaRPr lang="en-US" altLang="zh-CN" sz="2000" dirty="0" smtClean="0"/>
          </a:p>
          <a:p>
            <a:pPr>
              <a:lnSpc>
                <a:spcPct val="120000"/>
              </a:lnSpc>
              <a:spcBef>
                <a:spcPts val="0"/>
              </a:spcBef>
            </a:pPr>
            <a:r>
              <a:rPr lang="zh-CN" altLang="en-US" sz="2000" dirty="0" smtClean="0"/>
              <a:t>利用</a:t>
            </a:r>
            <a:r>
              <a:rPr lang="en-US" altLang="zh-CN" sz="2000" dirty="0" smtClean="0"/>
              <a:t>BRMS</a:t>
            </a:r>
            <a:r>
              <a:rPr lang="zh-CN" altLang="en-US" sz="2000" dirty="0" smtClean="0"/>
              <a:t>：</a:t>
            </a:r>
            <a:endParaRPr lang="en-US" altLang="zh-CN" sz="2000" dirty="0" smtClean="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41094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smtClean="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val="23011358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smtClean="0"/>
              <a:t>完整的</a:t>
            </a:r>
            <a:r>
              <a:rPr lang="en-US" altLang="zh-CN" dirty="0" smtClean="0"/>
              <a:t>DFD</a:t>
            </a:r>
            <a:r>
              <a:rPr lang="zh-CN" altLang="en-US" dirty="0" smtClean="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5250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smtClean="0"/>
              <a:t>某公司的主营业务是空调安装和维修服务</a:t>
            </a:r>
          </a:p>
          <a:p>
            <a:pPr lvl="1" eaLnBrk="1" hangingPunct="1">
              <a:spcBef>
                <a:spcPts val="0"/>
              </a:spcBef>
            </a:pPr>
            <a:r>
              <a:rPr lang="zh-CN" altLang="en-US" sz="2400" dirty="0" smtClean="0">
                <a:latin typeface="楷体" panose="02010609060101010101" pitchFamily="49" charset="-122"/>
                <a:ea typeface="楷体" panose="02010609060101010101" pitchFamily="49" charset="-122"/>
              </a:rPr>
              <a:t>有哪些部门和岗位？各自职责是什么？</a:t>
            </a:r>
            <a:endParaRPr lang="en-US" altLang="zh-CN" sz="2400" dirty="0" smtClean="0">
              <a:latin typeface="楷体" panose="02010609060101010101" pitchFamily="49" charset="-122"/>
              <a:ea typeface="楷体" panose="02010609060101010101" pitchFamily="49" charset="-122"/>
            </a:endParaRPr>
          </a:p>
          <a:p>
            <a:pPr eaLnBrk="1" hangingPunct="1">
              <a:spcBef>
                <a:spcPts val="0"/>
              </a:spcBef>
            </a:pPr>
            <a:r>
              <a:rPr lang="zh-CN" altLang="en-US" sz="2400" dirty="0" smtClean="0"/>
              <a:t>服务流程：</a:t>
            </a:r>
            <a:endParaRPr lang="en-US" altLang="zh-CN" sz="2400" dirty="0" smtClean="0"/>
          </a:p>
          <a:p>
            <a:pPr lvl="1" eaLnBrk="1" hangingPunct="1">
              <a:spcBef>
                <a:spcPts val="0"/>
              </a:spcBef>
            </a:pPr>
            <a:r>
              <a:rPr lang="zh-CN" altLang="zh-CN" sz="2000" dirty="0" smtClean="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smtClean="0">
              <a:latin typeface="楷体" panose="02010609060101010101" pitchFamily="49" charset="-122"/>
              <a:ea typeface="楷体" panose="02010609060101010101" pitchFamily="49" charset="-122"/>
            </a:endParaRPr>
          </a:p>
          <a:p>
            <a:pPr lvl="1" eaLnBrk="1" hangingPunct="1">
              <a:spcBef>
                <a:spcPts val="0"/>
              </a:spcBef>
            </a:pPr>
            <a:r>
              <a:rPr lang="zh-CN" altLang="zh-CN" sz="2000" dirty="0" smtClean="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8779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smtClean="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smtClean="0"/>
              <a:t>从</a:t>
            </a:r>
            <a:r>
              <a:rPr lang="zh-CN" altLang="zh-CN" sz="2000" dirty="0" smtClean="0"/>
              <a:t>主要业务流程入手，它们</a:t>
            </a:r>
            <a:r>
              <a:rPr lang="zh-CN" altLang="en-US" sz="2000" dirty="0" smtClean="0"/>
              <a:t>是系统的</a:t>
            </a:r>
            <a:r>
              <a:rPr lang="zh-CN" altLang="zh-CN" sz="2000" dirty="0" smtClean="0"/>
              <a:t>关键</a:t>
            </a:r>
            <a:r>
              <a:rPr lang="zh-CN" altLang="en-US" sz="2000" dirty="0" smtClean="0"/>
              <a:t>；</a:t>
            </a:r>
            <a:endParaRPr lang="zh-CN" altLang="zh-CN" sz="2000" dirty="0" smtClean="0"/>
          </a:p>
          <a:p>
            <a:pPr>
              <a:lnSpc>
                <a:spcPct val="120000"/>
              </a:lnSpc>
              <a:spcBef>
                <a:spcPts val="0"/>
              </a:spcBef>
            </a:pPr>
            <a:r>
              <a:rPr lang="zh-CN" altLang="zh-CN" sz="2000" dirty="0" smtClean="0"/>
              <a:t>流程方向</a:t>
            </a:r>
            <a:r>
              <a:rPr lang="zh-CN" altLang="en-US" sz="2000" dirty="0" smtClean="0"/>
              <a:t>应尽量符合</a:t>
            </a:r>
            <a:r>
              <a:rPr lang="zh-CN" altLang="zh-CN" sz="2000" dirty="0" smtClean="0"/>
              <a:t>由上至下、由左至右</a:t>
            </a:r>
            <a:r>
              <a:rPr lang="zh-CN" altLang="en-US" sz="2000" dirty="0" smtClean="0"/>
              <a:t>；</a:t>
            </a:r>
            <a:endParaRPr lang="zh-CN" altLang="zh-CN" sz="2000" dirty="0" smtClean="0"/>
          </a:p>
          <a:p>
            <a:pPr>
              <a:lnSpc>
                <a:spcPct val="120000"/>
              </a:lnSpc>
              <a:spcBef>
                <a:spcPts val="0"/>
              </a:spcBef>
            </a:pPr>
            <a:r>
              <a:rPr lang="zh-CN" altLang="zh-CN" sz="2000" dirty="0" smtClean="0"/>
              <a:t>使用通用、统一的符号标记</a:t>
            </a:r>
            <a:r>
              <a:rPr lang="zh-CN" altLang="en-US" sz="2000" dirty="0" smtClean="0"/>
              <a:t>；</a:t>
            </a:r>
            <a:endParaRPr lang="en-US" altLang="zh-CN" sz="2000" dirty="0" smtClean="0"/>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一个活动框应当是一件独立的工作或者事件</a:t>
            </a:r>
            <a:endParaRPr lang="en-US" altLang="zh-CN" sz="2000" dirty="0" smtClean="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smtClean="0"/>
              <a:t>标明流程名称</a:t>
            </a:r>
            <a:r>
              <a:rPr lang="zh-CN" altLang="en-US" sz="2000" dirty="0" smtClean="0"/>
              <a:t>；</a:t>
            </a:r>
            <a:endParaRPr lang="zh-CN" altLang="zh-CN" sz="2000" dirty="0" smtClean="0"/>
          </a:p>
          <a:p>
            <a:pPr>
              <a:lnSpc>
                <a:spcPct val="120000"/>
              </a:lnSpc>
              <a:spcBef>
                <a:spcPts val="0"/>
              </a:spcBef>
            </a:pPr>
            <a:r>
              <a:rPr lang="zh-CN" altLang="zh-CN" sz="2000" dirty="0" smtClean="0"/>
              <a:t>一般一个流程有一个起始点，</a:t>
            </a:r>
            <a:r>
              <a:rPr lang="zh-CN" altLang="en-US" sz="2000" dirty="0" smtClean="0"/>
              <a:t>一或</a:t>
            </a:r>
            <a:r>
              <a:rPr lang="zh-CN" altLang="zh-CN" sz="2000" dirty="0" smtClean="0"/>
              <a:t>多个终结点</a:t>
            </a:r>
            <a:r>
              <a:rPr lang="zh-CN" altLang="en-US" sz="2000" dirty="0" smtClean="0"/>
              <a:t>；</a:t>
            </a:r>
            <a:endParaRPr lang="zh-CN" altLang="zh-CN" sz="2000" dirty="0" smtClean="0"/>
          </a:p>
          <a:p>
            <a:pPr>
              <a:lnSpc>
                <a:spcPct val="120000"/>
              </a:lnSpc>
              <a:spcBef>
                <a:spcPts val="0"/>
              </a:spcBef>
            </a:pPr>
            <a:r>
              <a:rPr lang="zh-CN" altLang="zh-CN" sz="2000" dirty="0" smtClean="0"/>
              <a:t>尽量避免出现交叉的流动线路，可以并行执行的活动应尽量使用同步条表示</a:t>
            </a:r>
            <a:r>
              <a:rPr lang="zh-CN" altLang="en-US" sz="2000" dirty="0" smtClean="0"/>
              <a:t>；</a:t>
            </a:r>
            <a:endParaRPr lang="zh-CN" altLang="zh-CN" sz="2000" dirty="0" smtClean="0"/>
          </a:p>
          <a:p>
            <a:pPr>
              <a:lnSpc>
                <a:spcPct val="120000"/>
              </a:lnSpc>
              <a:spcBef>
                <a:spcPts val="0"/>
              </a:spcBef>
            </a:pPr>
            <a:r>
              <a:rPr lang="zh-CN" altLang="zh-CN" sz="2000" dirty="0" smtClean="0"/>
              <a:t>尽量识别</a:t>
            </a:r>
            <a:r>
              <a:rPr lang="zh-CN" altLang="en-US" sz="2000" dirty="0" smtClean="0"/>
              <a:t>并绘制</a:t>
            </a:r>
            <a:r>
              <a:rPr lang="zh-CN" altLang="zh-CN" sz="2000" dirty="0" smtClean="0"/>
              <a:t>出流程中用到的表格和文档</a:t>
            </a:r>
            <a:r>
              <a:rPr lang="zh-CN" altLang="en-US" sz="2000" dirty="0" smtClean="0"/>
              <a:t>。</a:t>
            </a:r>
            <a:endParaRPr lang="zh-CN" altLang="zh-CN" sz="2000" dirty="0" smtClean="0"/>
          </a:p>
          <a:p>
            <a:pPr>
              <a:lnSpc>
                <a:spcPct val="120000"/>
              </a:lnSpc>
              <a:spcBef>
                <a:spcPts val="0"/>
              </a:spcBef>
            </a:pPr>
            <a:endParaRPr lang="zh-CN" altLang="en-US" sz="2000" dirty="0" smtClean="0"/>
          </a:p>
        </p:txBody>
      </p:sp>
    </p:spTree>
    <p:extLst>
      <p:ext uri="{BB962C8B-B14F-4D97-AF65-F5344CB8AC3E}">
        <p14:creationId xmlns:p14="http://schemas.microsoft.com/office/powerpoint/2010/main" val="3774081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6.1.3 </a:t>
            </a:r>
            <a:r>
              <a:rPr lang="zh-CN" altLang="en-US" smtClean="0"/>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smtClean="0"/>
              <a:t>亚当</a:t>
            </a:r>
            <a:r>
              <a:rPr lang="en-US" altLang="zh-CN" dirty="0" smtClean="0"/>
              <a:t>•</a:t>
            </a:r>
            <a:r>
              <a:rPr lang="zh-CN" altLang="en-US" dirty="0" smtClean="0"/>
              <a:t>斯密的分工理论强调组织机构的分割，各机构分工明确，界限清楚。流程没有得到应有的重视和管理。</a:t>
            </a:r>
            <a:endParaRPr lang="en-US" altLang="zh-CN" dirty="0" smtClean="0"/>
          </a:p>
          <a:p>
            <a:pPr eaLnBrk="1" hangingPunct="1"/>
            <a:r>
              <a:rPr lang="en-US" altLang="zh-CN" dirty="0" smtClean="0"/>
              <a:t>IT</a:t>
            </a:r>
            <a:r>
              <a:rPr lang="zh-CN" altLang="en-US" dirty="0" smtClean="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val="169049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BPR</a:t>
            </a:r>
            <a:r>
              <a:rPr lang="zh-CN" altLang="en-US" smtClean="0"/>
              <a:t>和</a:t>
            </a:r>
            <a:r>
              <a:rPr lang="en-US" altLang="zh-CN" smtClean="0"/>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smtClean="0"/>
              <a:t>原有流程中的大部分工作是没有给客户带来价值的，而这部分工作要被去除，而并不只是简单利用</a:t>
            </a:r>
            <a:r>
              <a:rPr lang="en-US" altLang="zh-CN" sz="2000" dirty="0" smtClean="0"/>
              <a:t>IT</a:t>
            </a:r>
            <a:r>
              <a:rPr lang="zh-CN" altLang="en-US" sz="2000" dirty="0" smtClean="0"/>
              <a:t>技术来提速的。</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BPR </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reengineering</a:t>
            </a:r>
            <a:r>
              <a:rPr lang="zh-CN" altLang="en-US" sz="2000" dirty="0" smtClean="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smtClean="0"/>
              <a:t>对企业的业务流程做一个全面梳理，明确哪些流程对企业很重要，哪些流程对企业不太重要，对所有流程进行分析、设计、描述和维护管理，并通过</a:t>
            </a:r>
            <a:r>
              <a:rPr lang="en-US" altLang="zh-CN" sz="2000" dirty="0" smtClean="0"/>
              <a:t>IT </a:t>
            </a:r>
            <a:r>
              <a:rPr lang="zh-CN" altLang="en-US" sz="2000" dirty="0" smtClean="0"/>
              <a:t>技术和工具对流程自动化进行支持。</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management</a:t>
            </a:r>
            <a:r>
              <a:rPr lang="zh-CN" altLang="en-US" sz="2000" dirty="0" smtClean="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中包含</a:t>
            </a:r>
            <a:r>
              <a:rPr lang="en-US" altLang="zh-CN" sz="2000" dirty="0" smtClean="0">
                <a:latin typeface="楷体" panose="02010609060101010101" pitchFamily="49" charset="-122"/>
                <a:ea typeface="楷体" panose="02010609060101010101" pitchFamily="49" charset="-122"/>
              </a:rPr>
              <a:t>BPR</a:t>
            </a:r>
            <a:r>
              <a:rPr lang="zh-CN" altLang="en-US" sz="2000" dirty="0" smtClean="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1.</a:t>
            </a:r>
            <a:r>
              <a:rPr lang="zh-CN" altLang="en-US" smtClean="0"/>
              <a:t>企业过程重组</a:t>
            </a:r>
            <a:r>
              <a:rPr lang="en-US" altLang="zh-CN" smtClean="0"/>
              <a:t>BPR</a:t>
            </a:r>
            <a:endParaRPr lang="zh-CN" altLang="en-US" smtClean="0"/>
          </a:p>
        </p:txBody>
      </p:sp>
      <p:sp>
        <p:nvSpPr>
          <p:cNvPr id="20483" name="内容占位符 2"/>
          <p:cNvSpPr>
            <a:spLocks noGrp="1"/>
          </p:cNvSpPr>
          <p:nvPr>
            <p:ph idx="1"/>
          </p:nvPr>
        </p:nvSpPr>
        <p:spPr/>
        <p:txBody>
          <a:bodyPr>
            <a:normAutofit fontScale="92500" lnSpcReduction="10000"/>
          </a:bodyPr>
          <a:lstStyle/>
          <a:p>
            <a:r>
              <a:rPr lang="zh-CN" altLang="en-US" dirty="0" smtClean="0"/>
              <a:t>定义：对企业经营过程进行根本性的再思考和彻底的重新设计，以求获取可以用诸如成本、质量、服务和速度等方面的业绩来衡量的巨大的成就。</a:t>
            </a:r>
          </a:p>
          <a:p>
            <a:r>
              <a:rPr lang="zh-CN" altLang="en-US" dirty="0" smtClean="0"/>
              <a:t>这个定义包含四个关键性的观念：</a:t>
            </a:r>
          </a:p>
          <a:p>
            <a:pPr lvl="1"/>
            <a:r>
              <a:rPr lang="zh-CN" altLang="en-US" dirty="0" smtClean="0">
                <a:latin typeface="楷体" panose="02010609060101010101" pitchFamily="49" charset="-122"/>
                <a:ea typeface="楷体" panose="02010609060101010101" pitchFamily="49" charset="-122"/>
              </a:rPr>
              <a:t>根本性的</a:t>
            </a:r>
            <a:r>
              <a:rPr lang="en-US" altLang="zh-CN" dirty="0" smtClean="0">
                <a:latin typeface="楷体" panose="02010609060101010101" pitchFamily="49" charset="-122"/>
                <a:ea typeface="楷体" panose="02010609060101010101" pitchFamily="49" charset="-122"/>
              </a:rPr>
              <a:t>(Fundamental)</a:t>
            </a:r>
          </a:p>
          <a:p>
            <a:pPr lvl="1"/>
            <a:r>
              <a:rPr lang="zh-CN" altLang="en-US" dirty="0" smtClean="0">
                <a:latin typeface="楷体" panose="02010609060101010101" pitchFamily="49" charset="-122"/>
                <a:ea typeface="楷体" panose="02010609060101010101" pitchFamily="49" charset="-122"/>
              </a:rPr>
              <a:t>彻底的</a:t>
            </a:r>
            <a:r>
              <a:rPr lang="en-US" altLang="zh-CN" dirty="0" smtClean="0">
                <a:latin typeface="楷体" panose="02010609060101010101" pitchFamily="49" charset="-122"/>
                <a:ea typeface="楷体" panose="02010609060101010101" pitchFamily="49" charset="-122"/>
              </a:rPr>
              <a:t>(Radical)</a:t>
            </a:r>
          </a:p>
          <a:p>
            <a:pPr lvl="1"/>
            <a:r>
              <a:rPr lang="zh-CN" altLang="en-US" dirty="0" smtClean="0">
                <a:latin typeface="楷体" panose="02010609060101010101" pitchFamily="49" charset="-122"/>
                <a:ea typeface="楷体" panose="02010609060101010101" pitchFamily="49" charset="-122"/>
              </a:rPr>
              <a:t>巨大的</a:t>
            </a:r>
            <a:r>
              <a:rPr lang="en-US" altLang="zh-CN" dirty="0" smtClean="0">
                <a:latin typeface="楷体" panose="02010609060101010101" pitchFamily="49" charset="-122"/>
                <a:ea typeface="楷体" panose="02010609060101010101" pitchFamily="49" charset="-122"/>
              </a:rPr>
              <a:t>(Dramatic)</a:t>
            </a:r>
          </a:p>
          <a:p>
            <a:pPr lvl="1"/>
            <a:r>
              <a:rPr lang="zh-CN" altLang="en-US" dirty="0" smtClean="0">
                <a:latin typeface="楷体" panose="02010609060101010101" pitchFamily="49" charset="-122"/>
                <a:ea typeface="楷体" panose="02010609060101010101" pitchFamily="49" charset="-122"/>
              </a:rPr>
              <a:t>过程</a:t>
            </a:r>
            <a:r>
              <a:rPr lang="en-US" altLang="zh-CN" dirty="0" smtClean="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val="206713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smtClean="0"/>
              <a:t>现场执法流程：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smtClean="0"/>
              <a:t>非现场执法：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val="91215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smtClean="0"/>
              <a:t>6.1 </a:t>
            </a:r>
            <a:r>
              <a:rPr lang="zh-CN" altLang="en-US" smtClean="0"/>
              <a:t>业务流程分析与建模</a:t>
            </a:r>
          </a:p>
          <a:p>
            <a:pPr marL="609600" indent="-609600" eaLnBrk="1" hangingPunct="1"/>
            <a:r>
              <a:rPr lang="en-US" altLang="zh-CN" smtClean="0"/>
              <a:t>6.2 </a:t>
            </a:r>
            <a:r>
              <a:rPr lang="zh-CN" altLang="en-US" smtClean="0"/>
              <a:t>数据流分析与建模</a:t>
            </a:r>
            <a:endParaRPr lang="en-US" altLang="zh-CN" smtClean="0"/>
          </a:p>
          <a:p>
            <a:pPr marL="609600" indent="-609600" eaLnBrk="1" hangingPunct="1"/>
            <a:r>
              <a:rPr lang="en-US" altLang="zh-CN" smtClean="0"/>
              <a:t>6.3 </a:t>
            </a:r>
            <a:r>
              <a:rPr lang="zh-CN" altLang="en-US" smtClean="0"/>
              <a:t>业务规则的表示</a:t>
            </a:r>
          </a:p>
        </p:txBody>
      </p:sp>
    </p:spTree>
    <p:extLst>
      <p:ext uri="{BB962C8B-B14F-4D97-AF65-F5344CB8AC3E}">
        <p14:creationId xmlns:p14="http://schemas.microsoft.com/office/powerpoint/2010/main" val="268930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smtClean="0"/>
              <a:t>医院门诊</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20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年前？</a:t>
            </a:r>
          </a:p>
          <a:p>
            <a:pPr eaLnBrk="1" hangingPunct="1">
              <a:lnSpc>
                <a:spcPct val="90000"/>
              </a:lnSpc>
            </a:pPr>
            <a:r>
              <a:rPr lang="zh-CN" altLang="en-US" sz="2400" dirty="0" smtClean="0"/>
              <a:t>流程的变迁：</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114</a:t>
            </a:r>
            <a:r>
              <a:rPr lang="zh-CN" altLang="en-US" sz="2400" dirty="0" smtClean="0">
                <a:latin typeface="楷体" panose="02010609060101010101" pitchFamily="49" charset="-122"/>
                <a:ea typeface="楷体" panose="02010609060101010101" pitchFamily="49" charset="-122"/>
              </a:rPr>
              <a:t>网上挂号、自动叫号、社保卡联网</a:t>
            </a:r>
            <a:r>
              <a:rPr lang="en-US" altLang="zh-CN" sz="24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99241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如何实施</a:t>
            </a:r>
            <a:r>
              <a:rPr lang="en-US" altLang="zh-CN" smtClean="0"/>
              <a:t>BPR</a:t>
            </a:r>
            <a:endParaRPr lang="zh-CN" altLang="en-US" smtClean="0"/>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smtClean="0"/>
              <a:t>以过程为导向，取代以任务和组织结构为导向</a:t>
            </a:r>
            <a:endParaRPr lang="en-US" altLang="zh-CN" dirty="0" smtClean="0"/>
          </a:p>
          <a:p>
            <a:pPr lvl="1"/>
            <a:r>
              <a:rPr lang="zh-CN" altLang="en-US" dirty="0" smtClean="0">
                <a:latin typeface="楷体" panose="02010609060101010101" pitchFamily="49" charset="-122"/>
                <a:ea typeface="楷体" panose="02010609060101010101" pitchFamily="49" charset="-122"/>
              </a:rPr>
              <a:t>分散在各部门的作业整合为单一流程</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以平行作业方式取代线性顺序作业方式</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组织扁平化，消除不必要的管理层级</a:t>
            </a:r>
            <a:endParaRPr lang="en-US" altLang="zh-CN" dirty="0" smtClean="0">
              <a:latin typeface="楷体" panose="02010609060101010101" pitchFamily="49" charset="-122"/>
              <a:ea typeface="楷体" panose="02010609060101010101" pitchFamily="49" charset="-122"/>
            </a:endParaRPr>
          </a:p>
          <a:p>
            <a:r>
              <a:rPr lang="zh-CN" altLang="en-US" dirty="0" smtClean="0"/>
              <a:t>目标远大</a:t>
            </a:r>
            <a:endParaRPr lang="en-US" altLang="zh-CN" dirty="0" smtClean="0"/>
          </a:p>
          <a:p>
            <a:pPr lvl="1"/>
            <a:r>
              <a:rPr lang="zh-CN" altLang="en-US" dirty="0" smtClean="0">
                <a:latin typeface="楷体" panose="02010609060101010101" pitchFamily="49" charset="-122"/>
                <a:ea typeface="楷体" panose="02010609060101010101" pitchFamily="49" charset="-122"/>
              </a:rPr>
              <a:t>绩效提升目标是</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以上，甚至数倍</a:t>
            </a:r>
            <a:endParaRPr lang="en-US" altLang="zh-CN" dirty="0" smtClean="0">
              <a:latin typeface="楷体" panose="02010609060101010101" pitchFamily="49" charset="-122"/>
              <a:ea typeface="楷体" panose="02010609060101010101" pitchFamily="49" charset="-122"/>
            </a:endParaRPr>
          </a:p>
          <a:p>
            <a:r>
              <a:rPr lang="zh-CN" altLang="en-US" dirty="0" smtClean="0"/>
              <a:t>打破常规</a:t>
            </a:r>
            <a:endParaRPr lang="en-US" altLang="zh-CN" dirty="0" smtClean="0"/>
          </a:p>
          <a:p>
            <a:r>
              <a:rPr lang="zh-CN" altLang="en-US" dirty="0" smtClean="0"/>
              <a:t>应用信息技术</a:t>
            </a:r>
          </a:p>
        </p:txBody>
      </p:sp>
    </p:spTree>
    <p:extLst>
      <p:ext uri="{BB962C8B-B14F-4D97-AF65-F5344CB8AC3E}">
        <p14:creationId xmlns:p14="http://schemas.microsoft.com/office/powerpoint/2010/main" val="64869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2.</a:t>
            </a:r>
            <a:r>
              <a:rPr lang="zh-CN" altLang="en-US" smtClean="0"/>
              <a:t>企业流程管理</a:t>
            </a:r>
            <a:r>
              <a:rPr lang="en-US" altLang="zh-CN" smtClean="0"/>
              <a:t>BPM</a:t>
            </a:r>
            <a:endParaRPr lang="zh-CN" altLang="en-US" smtClean="0"/>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smtClean="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smtClean="0"/>
          </a:p>
          <a:p>
            <a:pPr>
              <a:spcBef>
                <a:spcPts val="0"/>
              </a:spcBef>
            </a:pPr>
            <a:r>
              <a:rPr lang="zh-CN" altLang="en-US" sz="2000" dirty="0" smtClean="0"/>
              <a:t>相关概念：</a:t>
            </a:r>
            <a:endParaRPr lang="en-US" altLang="zh-CN" sz="2000" dirty="0" smtClean="0"/>
          </a:p>
          <a:p>
            <a:pPr lvl="1">
              <a:spcBef>
                <a:spcPts val="0"/>
              </a:spcBef>
            </a:pPr>
            <a:r>
              <a:rPr lang="en-US" altLang="zh-CN" sz="2000" dirty="0" smtClean="0">
                <a:latin typeface="楷体" panose="02010609060101010101" pitchFamily="49" charset="-122"/>
                <a:ea typeface="楷体" panose="02010609060101010101" pitchFamily="49" charset="-122"/>
              </a:rPr>
              <a:t>BPR</a:t>
            </a:r>
          </a:p>
          <a:p>
            <a:pPr lvl="1">
              <a:spcBef>
                <a:spcPts val="0"/>
              </a:spcBef>
            </a:pPr>
            <a:r>
              <a:rPr lang="en-US" altLang="zh-CN" sz="2000" dirty="0" smtClean="0">
                <a:latin typeface="楷体" panose="02010609060101010101" pitchFamily="49" charset="-122"/>
                <a:ea typeface="楷体" panose="02010609060101010101" pitchFamily="49" charset="-122"/>
              </a:rPr>
              <a:t>BPI</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businessprocess</a:t>
            </a:r>
            <a:r>
              <a:rPr lang="en-US" altLang="zh-CN" sz="2000" dirty="0" smtClean="0">
                <a:latin typeface="楷体" panose="02010609060101010101" pitchFamily="49" charset="-122"/>
                <a:ea typeface="楷体" panose="02010609060101010101" pitchFamily="49" charset="-122"/>
              </a:rPr>
              <a:t> improvement</a:t>
            </a:r>
            <a:r>
              <a:rPr lang="zh-CN" altLang="en-US" sz="2000" dirty="0" smtClean="0">
                <a:latin typeface="楷体" panose="02010609060101010101" pitchFamily="49" charset="-122"/>
                <a:ea typeface="楷体" panose="02010609060101010101" pitchFamily="49" charset="-122"/>
              </a:rPr>
              <a:t>，业务流程改进）</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工作流管理</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企业架构集成（</a:t>
            </a:r>
            <a:r>
              <a:rPr lang="en-US" altLang="zh-CN" sz="2000" dirty="0" smtClean="0">
                <a:latin typeface="楷体" panose="02010609060101010101" pitchFamily="49" charset="-122"/>
                <a:ea typeface="楷体" panose="02010609060101010101" pitchFamily="49" charset="-122"/>
              </a:rPr>
              <a:t>EAI</a:t>
            </a:r>
            <a:r>
              <a:rPr lang="zh-CN" altLang="en-US" sz="2000" dirty="0" smtClean="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val="3101499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企业流程管理的五阶段</a:t>
            </a:r>
          </a:p>
        </p:txBody>
      </p:sp>
      <p:sp>
        <p:nvSpPr>
          <p:cNvPr id="25603" name="内容占位符 2"/>
          <p:cNvSpPr>
            <a:spLocks noGrp="1"/>
          </p:cNvSpPr>
          <p:nvPr>
            <p:ph idx="1"/>
          </p:nvPr>
        </p:nvSpPr>
        <p:spPr/>
        <p:txBody>
          <a:bodyPr/>
          <a:lstStyle/>
          <a:p>
            <a:r>
              <a:rPr lang="zh-CN" altLang="en-US" dirty="0" smtClean="0"/>
              <a:t>业务流程发掘</a:t>
            </a:r>
            <a:endParaRPr lang="en-US" altLang="zh-CN" dirty="0" smtClean="0"/>
          </a:p>
          <a:p>
            <a:r>
              <a:rPr lang="zh-CN" altLang="en-US" dirty="0" smtClean="0"/>
              <a:t>业务流程设计</a:t>
            </a:r>
            <a:endParaRPr lang="en-US" altLang="zh-CN" dirty="0" smtClean="0"/>
          </a:p>
          <a:p>
            <a:r>
              <a:rPr lang="zh-CN" altLang="en-US" dirty="0" smtClean="0"/>
              <a:t>业务流程执行</a:t>
            </a:r>
            <a:endParaRPr lang="en-US" altLang="zh-CN" dirty="0" smtClean="0"/>
          </a:p>
          <a:p>
            <a:r>
              <a:rPr lang="zh-CN" altLang="en-US" dirty="0" smtClean="0"/>
              <a:t>业务流程管理维护</a:t>
            </a:r>
            <a:endParaRPr lang="en-US" altLang="zh-CN" dirty="0" smtClean="0"/>
          </a:p>
          <a:p>
            <a:r>
              <a:rPr lang="zh-CN" altLang="en-US" dirty="0" smtClean="0"/>
              <a:t>业务流程优化</a:t>
            </a:r>
          </a:p>
        </p:txBody>
      </p:sp>
    </p:spTree>
    <p:extLst>
      <p:ext uri="{BB962C8B-B14F-4D97-AF65-F5344CB8AC3E}">
        <p14:creationId xmlns:p14="http://schemas.microsoft.com/office/powerpoint/2010/main" val="156478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企业流程管理系统</a:t>
            </a:r>
            <a:r>
              <a:rPr lang="en-US" altLang="zh-CN" smtClean="0"/>
              <a:t>BPMS</a:t>
            </a:r>
            <a:endParaRPr lang="zh-CN" altLang="en-US" smtClean="0"/>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smtClean="0"/>
              <a:t>与企业资源计划（</a:t>
            </a:r>
            <a:r>
              <a:rPr lang="en-US" altLang="zh-CN" dirty="0" smtClean="0"/>
              <a:t>ERP</a:t>
            </a:r>
            <a:r>
              <a:rPr lang="zh-CN" altLang="en-US" dirty="0" smtClean="0"/>
              <a:t>）相类似，</a:t>
            </a:r>
            <a:r>
              <a:rPr lang="en-US" altLang="zh-CN" dirty="0" smtClean="0"/>
              <a:t>BPM</a:t>
            </a:r>
            <a:r>
              <a:rPr lang="zh-CN" altLang="en-US" dirty="0" smtClean="0"/>
              <a:t>概念既代表一种企业管理方法，又代表了具体的企业流程管理软件系统，后者一般称为</a:t>
            </a:r>
            <a:r>
              <a:rPr lang="en-US" altLang="zh-CN" dirty="0" smtClean="0"/>
              <a:t>BPMS</a:t>
            </a:r>
            <a:r>
              <a:rPr lang="zh-CN" altLang="en-US" dirty="0" smtClean="0"/>
              <a:t>（</a:t>
            </a:r>
            <a:r>
              <a:rPr lang="en-US" altLang="zh-CN" dirty="0" smtClean="0"/>
              <a:t>business process management system</a:t>
            </a:r>
            <a:r>
              <a:rPr lang="zh-CN" altLang="en-US" dirty="0" smtClean="0"/>
              <a:t>）</a:t>
            </a:r>
            <a:endParaRPr lang="en-US" altLang="zh-CN" dirty="0" smtClean="0"/>
          </a:p>
          <a:p>
            <a:r>
              <a:rPr lang="en-US" altLang="zh-CN" dirty="0" smtClean="0"/>
              <a:t>BPMS</a:t>
            </a:r>
            <a:r>
              <a:rPr lang="zh-CN" altLang="en-US" dirty="0" smtClean="0"/>
              <a:t>具有的功能如下：</a:t>
            </a:r>
            <a:endParaRPr lang="en-US" altLang="zh-CN" dirty="0" smtClean="0"/>
          </a:p>
          <a:p>
            <a:pPr lvl="1"/>
            <a:r>
              <a:rPr lang="zh-CN" altLang="en-US" dirty="0" smtClean="0">
                <a:solidFill>
                  <a:schemeClr val="accent2"/>
                </a:solidFill>
              </a:rPr>
              <a:t>业务流程建模</a:t>
            </a:r>
            <a:r>
              <a:rPr lang="zh-CN" altLang="en-US" dirty="0" smtClean="0"/>
              <a:t>：业务人员以业务的视角来定义业务活动，并编排业务流程，实现业务流程的可视化设计；</a:t>
            </a:r>
          </a:p>
          <a:p>
            <a:pPr lvl="1"/>
            <a:r>
              <a:rPr lang="zh-CN" altLang="en-US" dirty="0" smtClean="0">
                <a:solidFill>
                  <a:schemeClr val="accent2"/>
                </a:solidFill>
              </a:rPr>
              <a:t>业务流程自动化</a:t>
            </a:r>
            <a:r>
              <a:rPr lang="zh-CN" altLang="en-US" dirty="0" smtClean="0"/>
              <a:t>：根据定义好的流程，在</a:t>
            </a:r>
            <a:r>
              <a:rPr lang="en-US" altLang="zh-CN" dirty="0" smtClean="0"/>
              <a:t>BPM</a:t>
            </a:r>
            <a:r>
              <a:rPr lang="zh-CN" altLang="en-US" dirty="0" smtClean="0"/>
              <a:t>系统中自动执行流程无需人工干预，也就是智能化</a:t>
            </a:r>
            <a:r>
              <a:rPr lang="en-US" altLang="zh-CN" dirty="0" smtClean="0"/>
              <a:t>BPM</a:t>
            </a:r>
            <a:r>
              <a:rPr lang="zh-CN" altLang="en-US" dirty="0" smtClean="0"/>
              <a:t>流程引擎；</a:t>
            </a:r>
          </a:p>
          <a:p>
            <a:pPr lvl="1"/>
            <a:r>
              <a:rPr lang="zh-CN" altLang="en-US" dirty="0" smtClean="0">
                <a:solidFill>
                  <a:schemeClr val="accent2"/>
                </a:solidFill>
              </a:rPr>
              <a:t>系统集成</a:t>
            </a:r>
            <a:r>
              <a:rPr lang="zh-CN" altLang="en-US" dirty="0" smtClean="0"/>
              <a:t>：与其他组件的功能集成，如</a:t>
            </a:r>
            <a:r>
              <a:rPr lang="en-US" altLang="zh-CN" dirty="0" smtClean="0"/>
              <a:t>Web Service</a:t>
            </a:r>
            <a:r>
              <a:rPr lang="zh-CN" altLang="en-US" dirty="0" smtClean="0"/>
              <a:t>；</a:t>
            </a:r>
          </a:p>
          <a:p>
            <a:pPr lvl="1"/>
            <a:r>
              <a:rPr lang="zh-CN" altLang="en-US" dirty="0" smtClean="0">
                <a:solidFill>
                  <a:schemeClr val="accent2"/>
                </a:solidFill>
              </a:rPr>
              <a:t>业务流程管理</a:t>
            </a:r>
            <a:r>
              <a:rPr lang="zh-CN" altLang="en-US" dirty="0" smtClean="0"/>
              <a:t>：监控流程的执行情况并可视化；</a:t>
            </a:r>
            <a:endParaRPr lang="en-US" altLang="zh-CN" dirty="0" smtClean="0"/>
          </a:p>
          <a:p>
            <a:pPr lvl="1"/>
            <a:r>
              <a:rPr lang="zh-CN" altLang="en-US" dirty="0" smtClean="0">
                <a:solidFill>
                  <a:schemeClr val="accent2"/>
                </a:solidFill>
              </a:rPr>
              <a:t>业务流程优化</a:t>
            </a:r>
            <a:r>
              <a:rPr lang="zh-CN" altLang="en-US" dirty="0" smtClean="0"/>
              <a:t>：对流程执行效率、成本、瓶颈、负载等进行统计、分析，辅助流程优化，即流程模拟与分析。</a:t>
            </a:r>
          </a:p>
        </p:txBody>
      </p:sp>
    </p:spTree>
    <p:extLst>
      <p:ext uri="{BB962C8B-B14F-4D97-AF65-F5344CB8AC3E}">
        <p14:creationId xmlns:p14="http://schemas.microsoft.com/office/powerpoint/2010/main" val="2188147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流程建模符号</a:t>
            </a:r>
            <a:r>
              <a:rPr lang="en-US" altLang="zh-CN" smtClean="0"/>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smtClean="0"/>
              <a:t>BPMS</a:t>
            </a:r>
            <a:r>
              <a:rPr lang="zh-CN" altLang="en-US" dirty="0" smtClean="0"/>
              <a:t>设计流程通常使用</a:t>
            </a:r>
            <a:r>
              <a:rPr lang="en-US" altLang="zh-CN" dirty="0" smtClean="0"/>
              <a:t>BPMN</a:t>
            </a:r>
            <a:r>
              <a:rPr lang="zh-CN" altLang="en-US" dirty="0" smtClean="0"/>
              <a:t>（</a:t>
            </a:r>
            <a:r>
              <a:rPr lang="en-US" altLang="zh-CN" dirty="0" smtClean="0"/>
              <a:t>Business Process Model and Notation</a:t>
            </a:r>
            <a:r>
              <a:rPr lang="zh-CN" altLang="en-US" dirty="0" smtClean="0"/>
              <a:t>），</a:t>
            </a:r>
            <a:r>
              <a:rPr lang="en-US" altLang="zh-CN" dirty="0" smtClean="0"/>
              <a:t>BMPS</a:t>
            </a:r>
            <a:r>
              <a:rPr lang="zh-CN" altLang="en-US" dirty="0" smtClean="0"/>
              <a:t>支持从业务模型转换为</a:t>
            </a:r>
            <a:r>
              <a:rPr lang="en-US" altLang="zh-CN" dirty="0" smtClean="0"/>
              <a:t>IT</a:t>
            </a:r>
            <a:r>
              <a:rPr lang="zh-CN" altLang="en-US" dirty="0" smtClean="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57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6.2 </a:t>
            </a:r>
            <a:r>
              <a:rPr lang="zh-CN" altLang="en-US" smtClean="0"/>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smtClean="0"/>
              <a:t>接下来，</a:t>
            </a:r>
            <a:r>
              <a:rPr lang="zh-CN" altLang="en-US" b="1" dirty="0" smtClean="0">
                <a:solidFill>
                  <a:srgbClr val="FF0000"/>
                </a:solidFill>
              </a:rPr>
              <a:t>透过表象看本质</a:t>
            </a:r>
            <a:r>
              <a:rPr lang="zh-CN" altLang="en-US" dirty="0" smtClean="0"/>
              <a:t>，将注意力放在与业务流相关的数据流上，分析每个活动的输入数据流和输出数据流，建立信息处理模型</a:t>
            </a:r>
            <a:endParaRPr lang="en-US" altLang="zh-CN" dirty="0" smtClean="0"/>
          </a:p>
          <a:p>
            <a:pPr eaLnBrk="1" hangingPunct="1"/>
            <a:r>
              <a:rPr lang="zh-CN" altLang="en-US" dirty="0" smtClean="0"/>
              <a:t>主要内容：</a:t>
            </a:r>
            <a:endParaRPr lang="en-US" altLang="zh-CN" dirty="0" smtClean="0"/>
          </a:p>
          <a:p>
            <a:pPr lvl="1" eaLnBrk="1" hangingPunct="1"/>
            <a:r>
              <a:rPr lang="zh-CN" altLang="en-US" dirty="0" smtClean="0">
                <a:latin typeface="楷体" panose="02010609060101010101" pitchFamily="49" charset="-122"/>
                <a:ea typeface="楷体" panose="02010609060101010101" pitchFamily="49" charset="-122"/>
              </a:rPr>
              <a:t>数据流分析</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数据流图</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绘制数据流图的注意事项</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val="1635344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6.2.1 </a:t>
            </a:r>
            <a:r>
              <a:rPr lang="zh-CN" altLang="en-US" smtClean="0"/>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smtClean="0"/>
              <a:t>数据流分析：</a:t>
            </a:r>
          </a:p>
          <a:p>
            <a:pPr lvl="1" eaLnBrk="1" hangingPunct="1"/>
            <a:r>
              <a:rPr lang="zh-CN" altLang="en-US" sz="2000" dirty="0" smtClean="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smtClean="0"/>
              <a:t>分析方法：</a:t>
            </a:r>
          </a:p>
          <a:p>
            <a:pPr lvl="1"/>
            <a:r>
              <a:rPr lang="zh-CN" altLang="en-US" sz="2000" dirty="0" smtClean="0">
                <a:latin typeface="楷体" panose="02010609060101010101" pitchFamily="49" charset="-122"/>
                <a:ea typeface="楷体" panose="02010609060101010101" pitchFamily="49" charset="-122"/>
              </a:rPr>
              <a:t>采用结构化分析方法（或</a:t>
            </a:r>
            <a:r>
              <a:rPr lang="en-US" altLang="zh-CN" sz="2000" dirty="0" smtClean="0">
                <a:latin typeface="楷体" panose="02010609060101010101" pitchFamily="49" charset="-122"/>
                <a:ea typeface="楷体" panose="02010609060101010101" pitchFamily="49" charset="-122"/>
              </a:rPr>
              <a:t>HIPO</a:t>
            </a:r>
            <a:r>
              <a:rPr lang="zh-CN" altLang="en-US" sz="2000" dirty="0" smtClean="0">
                <a:latin typeface="楷体" panose="02010609060101010101" pitchFamily="49" charset="-122"/>
                <a:ea typeface="楷体" panose="02010609060101010101" pitchFamily="49" charset="-122"/>
              </a:rPr>
              <a:t>法，</a:t>
            </a:r>
            <a:r>
              <a:rPr lang="en-US" altLang="zh-CN" sz="2000" dirty="0" smtClean="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lvl="1" eaLnBrk="1" hangingPunct="1"/>
            <a:r>
              <a:rPr lang="zh-CN" altLang="en-US" sz="2000" dirty="0" smtClean="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891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smtClean="0"/>
              <a:t>数据流分析，需要回答以下问题：</a:t>
            </a:r>
          </a:p>
          <a:p>
            <a:pPr lvl="1"/>
            <a:r>
              <a:rPr lang="zh-CN" altLang="en-US" dirty="0" smtClean="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smtClean="0">
                <a:latin typeface="楷体" panose="02010609060101010101" pitchFamily="49" charset="-122"/>
                <a:ea typeface="楷体" panose="02010609060101010101" pitchFamily="49" charset="-122"/>
              </a:rPr>
              <a:t>系统作为一个整体，和外界环境存在什么关系？</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smtClean="0">
                <a:latin typeface="楷体" panose="02010609060101010101" pitchFamily="49" charset="-122"/>
                <a:ea typeface="楷体" panose="02010609060101010101" pitchFamily="49" charset="-122"/>
              </a:rPr>
              <a:t>每个功能或子功能的输入数据和输出数据是什么？</a:t>
            </a:r>
          </a:p>
          <a:p>
            <a:pPr lvl="1"/>
            <a:r>
              <a:rPr lang="zh-CN" altLang="en-US" dirty="0" smtClean="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smtClean="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val="632618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6.2.2 </a:t>
            </a:r>
            <a:r>
              <a:rPr lang="zh-CN" altLang="en-US" smtClean="0"/>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smtClean="0"/>
              <a:t>数据流图</a:t>
            </a:r>
            <a:r>
              <a:rPr lang="en-US" altLang="zh-CN" dirty="0" smtClean="0"/>
              <a:t>DFD</a:t>
            </a:r>
            <a:r>
              <a:rPr lang="zh-CN" altLang="en-US" dirty="0" smtClean="0"/>
              <a:t>采用一系列分层次的数据流图来描述系统。</a:t>
            </a:r>
          </a:p>
          <a:p>
            <a:pPr lvl="1" eaLnBrk="1" hangingPunct="1">
              <a:lnSpc>
                <a:spcPct val="120000"/>
              </a:lnSpc>
              <a:spcBef>
                <a:spcPts val="0"/>
              </a:spcBef>
            </a:pP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高层次</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中的数据处理可以进一步分解成低层次、更详细的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smtClean="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6.1 </a:t>
            </a:r>
            <a:r>
              <a:rPr lang="zh-CN" altLang="en-US" smtClean="0"/>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smtClean="0"/>
              <a:t>著名管理大师迈克</a:t>
            </a:r>
            <a:r>
              <a:rPr lang="en-US" altLang="zh-CN" dirty="0" smtClean="0"/>
              <a:t>·</a:t>
            </a:r>
            <a:r>
              <a:rPr lang="zh-CN" altLang="en-US" dirty="0" smtClean="0"/>
              <a:t>哈默在其</a:t>
            </a:r>
            <a:r>
              <a:rPr lang="en-US" altLang="zh-CN" dirty="0" smtClean="0"/>
              <a:t>《</a:t>
            </a:r>
            <a:r>
              <a:rPr lang="zh-CN" altLang="en-US" dirty="0" smtClean="0"/>
              <a:t>企业行动纲领</a:t>
            </a:r>
            <a:r>
              <a:rPr lang="en-US" altLang="zh-CN" dirty="0" smtClean="0"/>
              <a:t>》</a:t>
            </a:r>
            <a:r>
              <a:rPr lang="zh-CN" altLang="en-US" dirty="0" smtClean="0"/>
              <a:t>一书中提出“业务流程至上”</a:t>
            </a:r>
          </a:p>
          <a:p>
            <a:pPr eaLnBrk="1" hangingPunct="1">
              <a:lnSpc>
                <a:spcPct val="120000"/>
              </a:lnSpc>
              <a:spcBef>
                <a:spcPts val="0"/>
              </a:spcBef>
            </a:pPr>
            <a:r>
              <a:rPr lang="zh-CN" altLang="en-US" dirty="0" smtClean="0"/>
              <a:t>如何利用信息化技术提升企业管理的水平，首要的着眼点在哪？</a:t>
            </a:r>
            <a:r>
              <a:rPr lang="en-US" altLang="zh-CN" dirty="0" smtClean="0"/>
              <a:t>——</a:t>
            </a:r>
            <a:r>
              <a:rPr lang="zh-CN" altLang="en-US" dirty="0" smtClean="0"/>
              <a:t>流程！</a:t>
            </a:r>
            <a:endParaRPr lang="en-US" altLang="zh-CN" dirty="0" smtClean="0"/>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业务流程是企业核心竞争力，信息技术是核心竞争力的加速器</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val="1982613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smtClean="0"/>
              <a:t>学校对毕业设计的前期工作规定如下：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第</a:t>
            </a:r>
            <a:r>
              <a:rPr lang="en-US" altLang="zh-CN" sz="2000" dirty="0" smtClean="0">
                <a:latin typeface="楷体" panose="02010609060101010101" pitchFamily="49" charset="-122"/>
                <a:ea typeface="楷体" panose="02010609060101010101" pitchFamily="49" charset="-122"/>
              </a:rPr>
              <a:t>7</a:t>
            </a:r>
            <a:r>
              <a:rPr lang="zh-CN" altLang="en-US" sz="20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教师得到分配的学生后，与学生讨论后确定题目，于第</a:t>
            </a:r>
            <a:r>
              <a:rPr lang="en-US" altLang="zh-CN" sz="2000" dirty="0" smtClean="0">
                <a:latin typeface="楷体" panose="02010609060101010101" pitchFamily="49" charset="-122"/>
                <a:ea typeface="楷体" panose="02010609060101010101" pitchFamily="49" charset="-122"/>
              </a:rPr>
              <a:t>8</a:t>
            </a:r>
            <a:r>
              <a:rPr lang="zh-CN" altLang="en-US" sz="2000" dirty="0" smtClean="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smtClean="0"/>
              <a:t>从以上业务活动中找到数据流（信息流），采用图示说明</a:t>
            </a:r>
          </a:p>
        </p:txBody>
      </p:sp>
    </p:spTree>
    <p:extLst>
      <p:ext uri="{BB962C8B-B14F-4D97-AF65-F5344CB8AC3E}">
        <p14:creationId xmlns:p14="http://schemas.microsoft.com/office/powerpoint/2010/main" val="327973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smtClean="0"/>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mc:AlternateContent xmlns:mc="http://schemas.openxmlformats.org/markup-compatibility/2006">
              <mc:Choice xmlns:v="urn:schemas-microsoft-com:vml" Requires="v">
                <p:oleObj spid="_x0000_s2058" name="Visio" r:id="rId3" imgW="6580545" imgH="6205728" progId="Visio.Drawing.11">
                  <p:embed/>
                </p:oleObj>
              </mc:Choice>
              <mc:Fallback>
                <p:oleObj name="Visio" r:id="rId3" imgW="6580545" imgH="6205728" progId="Visio.Drawing.11">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132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1. </a:t>
            </a:r>
            <a:r>
              <a:rPr lang="zh-CN" altLang="en-US" smtClean="0"/>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smtClean="0"/>
              <a:t>数据流图用来记录系统中的数据和数据在特定的过程中的流动，即数据如何被采集、处理、保存和使用的（围绕信息系统的功能）</a:t>
            </a:r>
            <a:endParaRPr lang="zh-CN" altLang="en-US" dirty="0" smtClean="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val="1408725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smtClean="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smtClean="0"/>
              <a:t> 外部实体是数据的来源（谁提供了最初始的数据？）</a:t>
            </a:r>
          </a:p>
          <a:p>
            <a:pPr lvl="1" eaLnBrk="1" hangingPunct="1">
              <a:lnSpc>
                <a:spcPct val="120000"/>
              </a:lnSpc>
              <a:spcBef>
                <a:spcPts val="0"/>
              </a:spcBef>
            </a:pPr>
            <a:r>
              <a:rPr kumimoji="1" lang="zh-CN" altLang="en-US" dirty="0" smtClean="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9727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smtClean="0">
                <a:solidFill>
                  <a:schemeClr val="accent2"/>
                </a:solidFill>
              </a:rPr>
              <a:t>处理</a:t>
            </a:r>
            <a:r>
              <a:rPr kumimoji="1" lang="zh-CN" altLang="en-US" dirty="0" smtClean="0"/>
              <a:t>指对数据的逻辑处理功能，也就是对数据的变换功能。</a:t>
            </a:r>
          </a:p>
          <a:p>
            <a:pPr eaLnBrk="1" hangingPunct="1"/>
            <a:r>
              <a:rPr kumimoji="1" lang="zh-CN" altLang="en-US" dirty="0" smtClean="0"/>
              <a:t>别名：功能、处理过程，数据加工</a:t>
            </a:r>
            <a:endParaRPr lang="zh-CN" altLang="en-US" dirty="0" smtClean="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75531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smtClean="0"/>
              <a:t>数据流是指处理功能的输入数据或输出数据。</a:t>
            </a:r>
          </a:p>
          <a:p>
            <a:pPr eaLnBrk="1" hangingPunct="1"/>
            <a:r>
              <a:rPr kumimoji="1" lang="zh-CN" altLang="en-US" dirty="0" smtClean="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val="314418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smtClean="0"/>
              <a:t>数据存储表示某种数据保存后的逻辑统称。不是指保存数据的物理地点或物理介质。</a:t>
            </a:r>
          </a:p>
          <a:p>
            <a:pPr eaLnBrk="1" hangingPunct="1">
              <a:lnSpc>
                <a:spcPct val="110000"/>
              </a:lnSpc>
              <a:spcBef>
                <a:spcPts val="0"/>
              </a:spcBef>
            </a:pPr>
            <a:r>
              <a:rPr kumimoji="1" lang="zh-CN" altLang="en-US" dirty="0" smtClean="0"/>
              <a:t>流入数据存储的数据流</a:t>
            </a:r>
          </a:p>
          <a:p>
            <a:pPr lvl="1" eaLnBrk="1" hangingPunct="1">
              <a:lnSpc>
                <a:spcPct val="110000"/>
              </a:lnSpc>
              <a:spcBef>
                <a:spcPts val="0"/>
              </a:spcBef>
            </a:pPr>
            <a:r>
              <a:rPr kumimoji="1" lang="zh-CN" altLang="en-US" dirty="0" smtClean="0">
                <a:solidFill>
                  <a:schemeClr val="accent2"/>
                </a:solidFill>
              </a:rPr>
              <a:t>将处理后的数据写入或修改到数据存储中</a:t>
            </a:r>
          </a:p>
          <a:p>
            <a:pPr eaLnBrk="1" hangingPunct="1">
              <a:lnSpc>
                <a:spcPct val="110000"/>
              </a:lnSpc>
              <a:spcBef>
                <a:spcPts val="0"/>
              </a:spcBef>
            </a:pPr>
            <a:r>
              <a:rPr kumimoji="1" lang="zh-CN" altLang="en-US" dirty="0" smtClean="0"/>
              <a:t>流出数据存储的数据流</a:t>
            </a:r>
          </a:p>
          <a:p>
            <a:pPr lvl="1" eaLnBrk="1" hangingPunct="1">
              <a:lnSpc>
                <a:spcPct val="110000"/>
              </a:lnSpc>
              <a:spcBef>
                <a:spcPts val="0"/>
              </a:spcBef>
            </a:pPr>
            <a:r>
              <a:rPr kumimoji="1" lang="zh-CN" altLang="en-US" dirty="0" smtClean="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val="2863675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smtClean="0"/>
              <a:t>各种需要长期保存的表格（纸质</a:t>
            </a:r>
            <a:r>
              <a:rPr lang="en-US" altLang="zh-CN" dirty="0" smtClean="0"/>
              <a:t>/</a:t>
            </a:r>
            <a:r>
              <a:rPr lang="zh-CN" altLang="en-US" dirty="0" smtClean="0"/>
              <a:t>电子）</a:t>
            </a:r>
          </a:p>
          <a:p>
            <a:pPr lvl="1" eaLnBrk="1" hangingPunct="1"/>
            <a:r>
              <a:rPr lang="zh-CN" altLang="en-US" dirty="0" smtClean="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smtClean="0">
                <a:latin typeface="楷体" panose="02010609060101010101" pitchFamily="49" charset="-122"/>
                <a:ea typeface="楷体" panose="02010609060101010101" pitchFamily="49" charset="-122"/>
              </a:rPr>
              <a:t>短期性</a:t>
            </a:r>
            <a:r>
              <a:rPr lang="zh-CN" altLang="en-US" dirty="0" smtClean="0">
                <a:latin typeface="楷体" panose="02010609060101010101" pitchFamily="49" charset="-122"/>
                <a:ea typeface="楷体" panose="02010609060101010101" pitchFamily="49" charset="-122"/>
              </a:rPr>
              <a:t>单据不认为是数据存储，比如寄发给学生的成绩单、学分预警通知单等</a:t>
            </a:r>
          </a:p>
          <a:p>
            <a:pPr eaLnBrk="1" hangingPunct="1"/>
            <a:r>
              <a:rPr lang="zh-CN" altLang="en-US" dirty="0" smtClean="0"/>
              <a:t>一个数据存储代表一类表格</a:t>
            </a:r>
          </a:p>
          <a:p>
            <a:pPr eaLnBrk="1" hangingPunct="1"/>
            <a:r>
              <a:rPr lang="zh-CN" altLang="en-US" dirty="0" smtClean="0"/>
              <a:t>一个数据存储可能经过多道处理手续，即通过多个处理环节对表格进行了多次读</a:t>
            </a:r>
            <a:r>
              <a:rPr lang="en-US" altLang="zh-CN" dirty="0" smtClean="0"/>
              <a:t>/</a:t>
            </a:r>
            <a:r>
              <a:rPr lang="zh-CN" altLang="en-US" dirty="0" smtClean="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val="3621764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smtClean="0"/>
              <a:t>数据流图中的图形元素有不同的画法，本书使用</a:t>
            </a:r>
            <a:r>
              <a:rPr kumimoji="1" lang="en-US" altLang="zh-CN" dirty="0" err="1" smtClean="0"/>
              <a:t>Gane-Sarson</a:t>
            </a:r>
            <a:r>
              <a:rPr kumimoji="1" lang="zh-CN" altLang="en-US" dirty="0" smtClean="0"/>
              <a:t>画法</a:t>
            </a:r>
            <a:endParaRPr lang="zh-CN" altLang="en-US" dirty="0" smtClean="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32316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2. </a:t>
            </a:r>
            <a:r>
              <a:rPr lang="zh-CN" altLang="en-US" smtClean="0"/>
              <a:t>事件和</a:t>
            </a:r>
            <a:r>
              <a:rPr lang="en-US" altLang="zh-CN" smtClean="0"/>
              <a:t>DFD</a:t>
            </a:r>
            <a:r>
              <a:rPr lang="zh-CN" altLang="en-US" smtClean="0"/>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smtClean="0"/>
              <a:t>构建</a:t>
            </a:r>
            <a:r>
              <a:rPr lang="en-US" altLang="zh-CN" dirty="0" smtClean="0"/>
              <a:t>DFD</a:t>
            </a:r>
            <a:r>
              <a:rPr lang="zh-CN" altLang="en-US" dirty="0" smtClean="0"/>
              <a:t>模型一般可以从三个方面着手：</a:t>
            </a:r>
          </a:p>
          <a:p>
            <a:pPr marL="990600" lvl="1" indent="-533400" eaLnBrk="1" hangingPunct="1">
              <a:buFontTx/>
              <a:buAutoNum type="arabicPeriod"/>
            </a:pPr>
            <a:r>
              <a:rPr lang="zh-CN" altLang="en-US" dirty="0" smtClean="0">
                <a:sym typeface="Wingdings" panose="05000000000000000000" pitchFamily="2" charset="2"/>
              </a:rPr>
              <a:t>理解系统的业务流程成为业务专家</a:t>
            </a:r>
          </a:p>
          <a:p>
            <a:pPr marL="990600" lvl="1" indent="-533400" eaLnBrk="1" hangingPunct="1">
              <a:buFontTx/>
              <a:buAutoNum type="arabicPeriod"/>
            </a:pPr>
            <a:r>
              <a:rPr lang="zh-CN" altLang="en-US" dirty="0" smtClean="0"/>
              <a:t>寻找系统中的</a:t>
            </a:r>
            <a:r>
              <a:rPr lang="zh-CN" altLang="en-US" b="1" dirty="0" smtClean="0">
                <a:solidFill>
                  <a:srgbClr val="FF0000"/>
                </a:solidFill>
              </a:rPr>
              <a:t>事件</a:t>
            </a:r>
            <a:r>
              <a:rPr lang="en-US" altLang="zh-CN" b="1" dirty="0" smtClean="0">
                <a:solidFill>
                  <a:srgbClr val="FF0000"/>
                </a:solidFill>
              </a:rPr>
              <a:t>(Events)</a:t>
            </a:r>
            <a:r>
              <a:rPr lang="en-US" altLang="zh-CN" dirty="0" smtClean="0">
                <a:sym typeface="Wingdings" panose="05000000000000000000" pitchFamily="2" charset="2"/>
              </a:rPr>
              <a:t></a:t>
            </a:r>
            <a:r>
              <a:rPr lang="zh-CN" altLang="en-US" dirty="0" smtClean="0">
                <a:sym typeface="Wingdings" panose="05000000000000000000" pitchFamily="2" charset="2"/>
              </a:rPr>
              <a:t>找到系统单个功能（数据流图片段，表达单个数据处理功能）</a:t>
            </a:r>
            <a:endParaRPr lang="zh-CN" altLang="en-US" dirty="0" smtClean="0"/>
          </a:p>
          <a:p>
            <a:pPr marL="990600" lvl="1" indent="-533400" eaLnBrk="1" hangingPunct="1">
              <a:buFontTx/>
              <a:buAutoNum type="arabicPeriod"/>
            </a:pPr>
            <a:r>
              <a:rPr lang="zh-CN" altLang="en-US" dirty="0" smtClean="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smtClean="0"/>
          </a:p>
        </p:txBody>
      </p:sp>
    </p:spTree>
    <p:extLst>
      <p:ext uri="{BB962C8B-B14F-4D97-AF65-F5344CB8AC3E}">
        <p14:creationId xmlns:p14="http://schemas.microsoft.com/office/powerpoint/2010/main" val="70593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6.1.1 </a:t>
            </a:r>
            <a:r>
              <a:rPr lang="zh-CN" altLang="en-US" smtClean="0"/>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smtClean="0"/>
              <a:t>业务流程是什么？</a:t>
            </a:r>
            <a:endParaRPr lang="en-US" altLang="zh-CN" dirty="0" smtClean="0"/>
          </a:p>
          <a:p>
            <a:pPr eaLnBrk="1" hangingPunct="1">
              <a:lnSpc>
                <a:spcPct val="120000"/>
              </a:lnSpc>
            </a:pPr>
            <a:r>
              <a:rPr lang="zh-CN" altLang="en-US" dirty="0" smtClean="0"/>
              <a:t>区分两个词汇：</a:t>
            </a:r>
            <a:endParaRPr lang="en-US" altLang="zh-CN" dirty="0" smtClean="0"/>
          </a:p>
          <a:p>
            <a:pPr lvl="1" eaLnBrk="1" hangingPunct="1">
              <a:lnSpc>
                <a:spcPct val="120000"/>
              </a:lnSpc>
            </a:pPr>
            <a:r>
              <a:rPr lang="zh-CN" altLang="zh-CN" dirty="0" smtClean="0">
                <a:latin typeface="楷体" panose="02010609060101010101" pitchFamily="49" charset="-122"/>
                <a:ea typeface="楷体" panose="02010609060101010101" pitchFamily="49" charset="-122"/>
              </a:rPr>
              <a:t>企业过程（</a:t>
            </a:r>
            <a:r>
              <a:rPr lang="en-US" altLang="zh-CN" dirty="0" smtClean="0">
                <a:latin typeface="楷体" panose="02010609060101010101" pitchFamily="49" charset="-122"/>
                <a:ea typeface="楷体" panose="02010609060101010101" pitchFamily="49" charset="-122"/>
              </a:rPr>
              <a:t>business process</a:t>
            </a:r>
            <a:r>
              <a:rPr lang="zh-CN" altLang="zh-CN" dirty="0" smtClean="0">
                <a:latin typeface="楷体" panose="02010609060101010101" pitchFamily="49" charset="-122"/>
                <a:ea typeface="楷体" panose="02010609060101010101" pitchFamily="49" charset="-122"/>
              </a:rPr>
              <a:t>），过程是指一系列逻辑相关并且达到某个预定产出的任务。</a:t>
            </a:r>
            <a:r>
              <a:rPr lang="zh-CN" altLang="en-US" dirty="0" smtClean="0">
                <a:latin typeface="楷体" panose="02010609060101010101" pitchFamily="49" charset="-122"/>
                <a:ea typeface="楷体" panose="02010609060101010101" pitchFamily="49" charset="-122"/>
              </a:rPr>
              <a:t>关注进程、工序、工艺、制作法，强调对全程、全面、粗略的过程描述。</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pPr>
            <a:r>
              <a:rPr lang="zh-CN" altLang="zh-CN" dirty="0" smtClean="0">
                <a:latin typeface="楷体" panose="02010609060101010101" pitchFamily="49" charset="-122"/>
                <a:ea typeface="楷体" panose="02010609060101010101" pitchFamily="49" charset="-122"/>
              </a:rPr>
              <a:t>业务流（</a:t>
            </a:r>
            <a:r>
              <a:rPr lang="en-US" altLang="zh-CN" dirty="0" smtClean="0">
                <a:latin typeface="楷体" panose="02010609060101010101" pitchFamily="49" charset="-122"/>
                <a:ea typeface="楷体" panose="02010609060101010101" pitchFamily="49" charset="-122"/>
              </a:rPr>
              <a:t>transaction flow</a:t>
            </a:r>
            <a:r>
              <a:rPr lang="zh-CN" altLang="zh-CN" dirty="0" smtClean="0">
                <a:latin typeface="楷体" panose="02010609060101010101" pitchFamily="49" charset="-122"/>
                <a:ea typeface="楷体" panose="02010609060101010101" pitchFamily="49" charset="-122"/>
              </a:rPr>
              <a:t>，也称事务流）</a:t>
            </a:r>
            <a:r>
              <a:rPr lang="zh-CN" altLang="en-US" dirty="0" smtClean="0">
                <a:latin typeface="楷体" panose="02010609060101010101" pitchFamily="49" charset="-122"/>
                <a:ea typeface="楷体" panose="02010609060101010101" pitchFamily="49" charset="-122"/>
              </a:rPr>
              <a:t>，</a:t>
            </a:r>
            <a:r>
              <a:rPr lang="zh-CN" altLang="zh-CN" b="1" dirty="0" smtClean="0">
                <a:solidFill>
                  <a:srgbClr val="FF0000"/>
                </a:solidFill>
                <a:latin typeface="楷体" panose="02010609060101010101" pitchFamily="49" charset="-122"/>
                <a:ea typeface="楷体" panose="02010609060101010101" pitchFamily="49" charset="-122"/>
              </a:rPr>
              <a:t>企业过程落实到操作层面</a:t>
            </a:r>
            <a:r>
              <a:rPr lang="zh-CN" altLang="en-US" b="1" dirty="0" smtClean="0">
                <a:solidFill>
                  <a:srgbClr val="FF0000"/>
                </a:solidFill>
                <a:latin typeface="楷体" panose="02010609060101010101" pitchFamily="49" charset="-122"/>
                <a:ea typeface="楷体" panose="02010609060101010101" pitchFamily="49" charset="-122"/>
              </a:rPr>
              <a:t>的</a:t>
            </a:r>
            <a:r>
              <a:rPr lang="zh-CN" altLang="zh-CN" b="1" dirty="0" smtClean="0">
                <a:solidFill>
                  <a:srgbClr val="FF0000"/>
                </a:solidFill>
                <a:latin typeface="楷体" panose="02010609060101010101" pitchFamily="49" charset="-122"/>
                <a:ea typeface="楷体" panose="02010609060101010101" pitchFamily="49" charset="-122"/>
              </a:rPr>
              <a:t>具体详细的</a:t>
            </a:r>
            <a:r>
              <a:rPr lang="zh-CN" altLang="en-US" b="1" dirty="0" smtClean="0">
                <a:solidFill>
                  <a:srgbClr val="FF0000"/>
                </a:solidFill>
                <a:latin typeface="楷体" panose="02010609060101010101" pitchFamily="49" charset="-122"/>
                <a:ea typeface="楷体" panose="02010609060101010101" pitchFamily="49" charset="-122"/>
              </a:rPr>
              <a:t>活动和步骤</a:t>
            </a:r>
            <a:r>
              <a:rPr lang="zh-CN" altLang="en-US" dirty="0" smtClean="0">
                <a:latin typeface="楷体" panose="02010609060101010101" pitchFamily="49" charset="-122"/>
                <a:ea typeface="楷体" panose="02010609060101010101" pitchFamily="49" charset="-122"/>
              </a:rPr>
              <a:t>。关注管理</a:t>
            </a:r>
            <a:r>
              <a:rPr lang="zh-CN" altLang="zh-CN" dirty="0" smtClean="0">
                <a:latin typeface="楷体" panose="02010609060101010101" pitchFamily="49" charset="-122"/>
                <a:ea typeface="楷体" panose="02010609060101010101" pitchFamily="49" charset="-122"/>
              </a:rPr>
              <a:t>程序、手续、步骤</a:t>
            </a:r>
            <a:r>
              <a:rPr lang="zh-CN" altLang="en-US" dirty="0" smtClean="0">
                <a:latin typeface="楷体" panose="02010609060101010101" pitchFamily="49" charset="-122"/>
                <a:ea typeface="楷体" panose="02010609060101010101" pitchFamily="49" charset="-122"/>
              </a:rPr>
              <a:t>，如学生入学注册流程、产品出库流程。</a:t>
            </a:r>
            <a:endParaRPr lang="en-US" altLang="zh-CN" dirty="0" smtClean="0">
              <a:latin typeface="楷体" panose="02010609060101010101" pitchFamily="49" charset="-122"/>
              <a:ea typeface="楷体" panose="02010609060101010101" pitchFamily="49" charset="-122"/>
            </a:endParaRPr>
          </a:p>
          <a:p>
            <a:pPr eaLnBrk="1" hangingPunct="1">
              <a:lnSpc>
                <a:spcPct val="120000"/>
              </a:lnSpc>
            </a:pPr>
            <a:r>
              <a:rPr lang="zh-CN" altLang="en-US" dirty="0" smtClean="0"/>
              <a:t>本章对后者进行分析和建模，采用业务流程的说法。</a:t>
            </a:r>
            <a:endParaRPr lang="en-US" altLang="zh-CN" dirty="0" smtClean="0"/>
          </a:p>
          <a:p>
            <a:pPr eaLnBrk="1" hangingPunct="1">
              <a:lnSpc>
                <a:spcPct val="120000"/>
              </a:lnSpc>
            </a:pPr>
            <a:endParaRPr lang="zh-CN" altLang="en-US" dirty="0" smtClean="0"/>
          </a:p>
        </p:txBody>
      </p:sp>
    </p:spTree>
    <p:extLst>
      <p:ext uri="{BB962C8B-B14F-4D97-AF65-F5344CB8AC3E}">
        <p14:creationId xmlns:p14="http://schemas.microsoft.com/office/powerpoint/2010/main" val="3717339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smtClean="0">
                <a:solidFill>
                  <a:schemeClr val="accent2"/>
                </a:solidFill>
                <a:sym typeface="Wingdings" panose="05000000000000000000" pitchFamily="2" charset="2"/>
              </a:rPr>
              <a:t>事件</a:t>
            </a:r>
            <a:r>
              <a:rPr lang="en-US" altLang="zh-CN" dirty="0" smtClean="0">
                <a:latin typeface="宋体" panose="02010600030101010101" pitchFamily="2" charset="-122"/>
                <a:sym typeface="Wingdings" panose="05000000000000000000" pitchFamily="2" charset="2"/>
              </a:rPr>
              <a:t>——</a:t>
            </a:r>
            <a:r>
              <a:rPr lang="zh-CN" altLang="en-US" dirty="0" smtClean="0">
                <a:sym typeface="Wingdings" panose="05000000000000000000" pitchFamily="2" charset="2"/>
              </a:rPr>
              <a:t>在特定时间、特定地点发生的，能够描述出来并值得保存的的事情。</a:t>
            </a:r>
          </a:p>
          <a:p>
            <a:pPr lvl="1" eaLnBrk="1" hangingPunct="1"/>
            <a:r>
              <a:rPr lang="zh-CN" altLang="en-US" dirty="0" smtClean="0">
                <a:sym typeface="Wingdings" panose="05000000000000000000" pitchFamily="2" charset="2"/>
              </a:rPr>
              <a:t>事件有始有终，但目标级别低于业务流程，一个业务流程中可能发生多个事件（引发响应活动）。</a:t>
            </a:r>
          </a:p>
          <a:p>
            <a:pPr lvl="1" eaLnBrk="1" hangingPunct="1"/>
            <a:r>
              <a:rPr lang="zh-CN" altLang="en-US" dirty="0" smtClean="0">
                <a:sym typeface="Wingdings" panose="05000000000000000000" pitchFamily="2" charset="2"/>
              </a:rPr>
              <a:t>比如：</a:t>
            </a:r>
            <a:r>
              <a:rPr lang="zh-CN" altLang="en-US" dirty="0">
                <a:sym typeface="Wingdings" panose="05000000000000000000" pitchFamily="2" charset="2"/>
              </a:rPr>
              <a:t>某</a:t>
            </a:r>
            <a:r>
              <a:rPr lang="zh-CN" altLang="en-US" dirty="0" smtClean="0">
                <a:sym typeface="Wingdings" panose="05000000000000000000" pitchFamily="2" charset="2"/>
              </a:rPr>
              <a:t>服务流程的目标是为客户提供一次完整服务，而为一次服务派工、客户投诉、客户付款结算等就是事件。</a:t>
            </a:r>
          </a:p>
          <a:p>
            <a:pPr lvl="1" eaLnBrk="1" hangingPunct="1"/>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smtClean="0"/>
          </a:p>
        </p:txBody>
      </p:sp>
    </p:spTree>
    <p:extLst>
      <p:ext uri="{BB962C8B-B14F-4D97-AF65-F5344CB8AC3E}">
        <p14:creationId xmlns:p14="http://schemas.microsoft.com/office/powerpoint/2010/main" val="2921650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smtClean="0">
                <a:latin typeface="宋体" panose="02010600030101010101" pitchFamily="2" charset="-122"/>
                <a:sym typeface="Wingdings" panose="05000000000000000000" pitchFamily="2" charset="2"/>
              </a:rPr>
              <a:t>可以按照以下类型来寻找事件：</a:t>
            </a: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(state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val="2533585027"/>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smtClean="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val="1638549424"/>
              </p:ext>
            </p:extLst>
          </p:nvPr>
        </p:nvGraphicFramePr>
        <p:xfrm>
          <a:off x="526666" y="2150288"/>
          <a:ext cx="8136902" cy="4780780"/>
        </p:xfrm>
        <a:graphic>
          <a:graphicData uri="http://schemas.openxmlformats.org/drawingml/2006/table">
            <a:tbl>
              <a:tblPr/>
              <a:tblGrid>
                <a:gridCol w="102099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55264">
                  <a:extLst>
                    <a:ext uri="{9D8B030D-6E8A-4147-A177-3AD203B41FA5}">
                      <a16:colId xmlns:a16="http://schemas.microsoft.com/office/drawing/2014/main" val="20005"/>
                    </a:ext>
                  </a:extLst>
                </a:gridCol>
              </a:tblGrid>
              <a:tr h="486624">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事件名称</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触发点</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事件源</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活动</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响应结果</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事件目的地</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客户签订合同</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新合同</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建立新合同</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订单确认</a:t>
                      </a:r>
                      <a:endParaRPr kumimoji="0" lang="zh-CN" altLang="en-US" sz="28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订单细节</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28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服务派工</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记录并打印派工单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28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领取工具和材料</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出库单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库管员</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库存修改</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实施服务</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服务情况和反馈</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304797"/>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smtClean="0"/>
              <a:t>维修服务管理系统其他可能的事件：</a:t>
            </a:r>
          </a:p>
          <a:p>
            <a:pPr lvl="1" eaLnBrk="1" hangingPunct="1"/>
            <a:r>
              <a:rPr lang="zh-CN" altLang="en-US" dirty="0" smtClean="0"/>
              <a:t>归还工具和多余材料</a:t>
            </a:r>
          </a:p>
          <a:p>
            <a:pPr lvl="1" eaLnBrk="1" hangingPunct="1"/>
            <a:r>
              <a:rPr lang="zh-CN" altLang="en-US" dirty="0" smtClean="0"/>
              <a:t>派工单需要修改</a:t>
            </a:r>
          </a:p>
          <a:p>
            <a:pPr lvl="1" eaLnBrk="1" hangingPunct="1"/>
            <a:r>
              <a:rPr lang="zh-CN" altLang="en-US" dirty="0" smtClean="0"/>
              <a:t>客户投诉</a:t>
            </a:r>
          </a:p>
          <a:p>
            <a:pPr lvl="1" eaLnBrk="1" hangingPunct="1"/>
            <a:r>
              <a:rPr lang="zh-CN" altLang="en-US" dirty="0" smtClean="0"/>
              <a:t>购买工具和材料</a:t>
            </a:r>
          </a:p>
          <a:p>
            <a:pPr lvl="1" eaLnBrk="1" hangingPunct="1"/>
            <a:r>
              <a:rPr lang="zh-CN" altLang="en-US" dirty="0" smtClean="0"/>
              <a:t>处理客户付款</a:t>
            </a:r>
          </a:p>
          <a:p>
            <a:pPr lvl="1" eaLnBrk="1" hangingPunct="1"/>
            <a:r>
              <a:rPr lang="zh-CN" altLang="en-US" dirty="0" smtClean="0"/>
              <a:t>月末计算员工工资</a:t>
            </a:r>
          </a:p>
          <a:p>
            <a:pPr lvl="1" eaLnBrk="1" hangingPunct="1"/>
            <a:r>
              <a:rPr lang="zh-CN" altLang="en-US" dirty="0" smtClean="0"/>
              <a:t>经理查询各类汇总情况</a:t>
            </a:r>
          </a:p>
          <a:p>
            <a:pPr lvl="1" eaLnBrk="1" hangingPunct="1"/>
            <a:r>
              <a:rPr lang="zh-CN" altLang="en-US" dirty="0" smtClean="0"/>
              <a:t>新进员工、员工离职</a:t>
            </a:r>
          </a:p>
          <a:p>
            <a:pPr lvl="1" eaLnBrk="1" hangingPunct="1"/>
            <a:r>
              <a:rPr lang="zh-CN" altLang="en-US" dirty="0" smtClean="0"/>
              <a:t>上门勘察、制定方案</a:t>
            </a:r>
          </a:p>
        </p:txBody>
      </p:sp>
    </p:spTree>
    <p:extLst>
      <p:ext uri="{BB962C8B-B14F-4D97-AF65-F5344CB8AC3E}">
        <p14:creationId xmlns:p14="http://schemas.microsoft.com/office/powerpoint/2010/main" val="176467016"/>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smtClean="0"/>
              <a:t>有哪些需要采取行动（响应）的事件？</a:t>
            </a:r>
          </a:p>
          <a:p>
            <a:pPr lvl="1" eaLnBrk="1" hangingPunct="1"/>
            <a:r>
              <a:rPr kumimoji="1" lang="zh-CN" altLang="en-US" smtClean="0"/>
              <a:t>新生登记</a:t>
            </a:r>
          </a:p>
          <a:p>
            <a:pPr lvl="1" eaLnBrk="1" hangingPunct="1"/>
            <a:r>
              <a:rPr kumimoji="1" lang="zh-CN" altLang="en-US" smtClean="0"/>
              <a:t>期末出成绩</a:t>
            </a:r>
            <a:endParaRPr lang="zh-CN" altLang="en-US" smtClean="0"/>
          </a:p>
          <a:p>
            <a:pPr lvl="1" eaLnBrk="1" hangingPunct="1"/>
            <a:r>
              <a:rPr kumimoji="1" lang="zh-CN" altLang="en-US" smtClean="0"/>
              <a:t>补考出成绩</a:t>
            </a:r>
          </a:p>
          <a:p>
            <a:pPr lvl="1" eaLnBrk="1" hangingPunct="1"/>
            <a:r>
              <a:rPr kumimoji="1" lang="zh-CN" altLang="en-US" smtClean="0"/>
              <a:t>评定奖学金</a:t>
            </a:r>
          </a:p>
          <a:p>
            <a:pPr lvl="1" eaLnBrk="1" hangingPunct="1"/>
            <a:r>
              <a:rPr kumimoji="1" lang="zh-CN" altLang="en-US" smtClean="0"/>
              <a:t>退学</a:t>
            </a:r>
          </a:p>
          <a:p>
            <a:pPr lvl="1" eaLnBrk="1" hangingPunct="1"/>
            <a:r>
              <a:rPr kumimoji="1" lang="zh-CN" altLang="en-US" smtClean="0"/>
              <a:t>留级</a:t>
            </a:r>
          </a:p>
          <a:p>
            <a:pPr lvl="1" eaLnBrk="1" hangingPunct="1"/>
            <a:r>
              <a:rPr kumimoji="1" lang="zh-CN" altLang="en-US" smtClean="0"/>
              <a:t>修学、复学</a:t>
            </a:r>
          </a:p>
          <a:p>
            <a:pPr lvl="1" eaLnBrk="1" hangingPunct="1"/>
            <a:r>
              <a:rPr kumimoji="1" lang="zh-CN" altLang="en-US" smtClean="0"/>
              <a:t>发成绩单</a:t>
            </a:r>
            <a:r>
              <a:rPr kumimoji="1" lang="en-US" altLang="zh-CN" smtClean="0"/>
              <a:t>……</a:t>
            </a:r>
          </a:p>
        </p:txBody>
      </p:sp>
    </p:spTree>
    <p:extLst>
      <p:ext uri="{BB962C8B-B14F-4D97-AF65-F5344CB8AC3E}">
        <p14:creationId xmlns:p14="http://schemas.microsoft.com/office/powerpoint/2010/main"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smtClean="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smtClean="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一个事件的</a:t>
            </a:r>
            <a:r>
              <a:rPr lang="en-US" altLang="zh-CN" smtClean="0"/>
              <a:t>DFD</a:t>
            </a:r>
            <a:r>
              <a:rPr lang="zh-CN" altLang="en-US" smtClean="0"/>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smtClean="0"/>
              <a:t>医生看病开处方</a:t>
            </a:r>
          </a:p>
          <a:p>
            <a:pPr lvl="1" eaLnBrk="1" hangingPunct="1">
              <a:lnSpc>
                <a:spcPct val="90000"/>
              </a:lnSpc>
            </a:pPr>
            <a:r>
              <a:rPr lang="zh-CN" altLang="en-US" sz="2400" dirty="0" smtClean="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mc:AlternateContent xmlns:mc="http://schemas.openxmlformats.org/markup-compatibility/2006">
              <mc:Choice xmlns:v="urn:schemas-microsoft-com:vml" Requires="v">
                <p:oleObj spid="_x0000_s3092" name="Visio" r:id="rId3" imgW="4745126" imgH="2959869" progId="Visio.Drawing.6">
                  <p:embed/>
                </p:oleObj>
              </mc:Choice>
              <mc:Fallback>
                <p:oleObj name="Visio" r:id="rId3" imgW="4745126" imgH="2959869" progId="Visio.Drawing.6">
                  <p:embed/>
                  <p:pic>
                    <p:nvPicPr>
                      <p:cNvPr id="2478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141663"/>
                        <a:ext cx="420846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mc:AlternateContent xmlns:mc="http://schemas.openxmlformats.org/markup-compatibility/2006">
              <mc:Choice xmlns:v="urn:schemas-microsoft-com:vml" Requires="v">
                <p:oleObj spid="_x0000_s3093" name="Visio" r:id="rId5" imgW="5006384" imgH="2132555" progId="Visio.Drawing.6">
                  <p:embed/>
                </p:oleObj>
              </mc:Choice>
              <mc:Fallback>
                <p:oleObj name="Visio" r:id="rId5" imgW="5006384" imgH="2132555" progId="Visio.Drawing.6">
                  <p:embed/>
                  <p:pic>
                    <p:nvPicPr>
                      <p:cNvPr id="49157"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636838"/>
                        <a:ext cx="4244975"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3. DFD</a:t>
            </a:r>
            <a:r>
              <a:rPr lang="zh-CN" altLang="en-US" smtClean="0"/>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smtClean="0"/>
              <a:t>事件列表中的每一个事件都可以画出一个</a:t>
            </a:r>
            <a:r>
              <a:rPr lang="en-US" altLang="zh-CN" dirty="0" smtClean="0"/>
              <a:t>DFD</a:t>
            </a:r>
            <a:r>
              <a:rPr lang="zh-CN" altLang="en-US" dirty="0" smtClean="0"/>
              <a:t>图（需要额外添加数据存储元素）</a:t>
            </a:r>
          </a:p>
          <a:p>
            <a:pPr eaLnBrk="1" hangingPunct="1"/>
            <a:r>
              <a:rPr lang="zh-CN" altLang="en-US" dirty="0" smtClean="0"/>
              <a:t>事件列表可以作为画数据流图的一个基础和检验列表</a:t>
            </a:r>
          </a:p>
          <a:p>
            <a:pPr lvl="1" eaLnBrk="1" hangingPunct="1"/>
            <a:r>
              <a:rPr lang="zh-CN" altLang="en-US" dirty="0" smtClean="0">
                <a:latin typeface="楷体" panose="02010609060101010101" pitchFamily="49" charset="-122"/>
                <a:ea typeface="楷体" panose="02010609060101010101" pitchFamily="49" charset="-122"/>
              </a:rPr>
              <a:t>事件对应</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模型的中间层</a:t>
            </a:r>
          </a:p>
          <a:p>
            <a:pPr lvl="1" eaLnBrk="1" hangingPunct="1"/>
            <a:r>
              <a:rPr lang="zh-CN" altLang="en-US" dirty="0" smtClean="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smtClean="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smtClean="0"/>
          </a:p>
        </p:txBody>
      </p:sp>
    </p:spTree>
    <p:extLst>
      <p:ext uri="{BB962C8B-B14F-4D97-AF65-F5344CB8AC3E}">
        <p14:creationId xmlns:p14="http://schemas.microsoft.com/office/powerpoint/2010/main" val="2642858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smtClean="0"/>
              <a:t>事件的</a:t>
            </a:r>
            <a:r>
              <a:rPr lang="en-US" altLang="zh-CN" dirty="0" smtClean="0"/>
              <a:t>DFD</a:t>
            </a:r>
            <a:r>
              <a:rPr lang="zh-CN" altLang="en-US" dirty="0" smtClean="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57257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多个事件的</a:t>
            </a:r>
            <a:r>
              <a:rPr lang="en-US" altLang="zh-CN" smtClean="0"/>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smtClean="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mc:AlternateContent xmlns:mc="http://schemas.openxmlformats.org/markup-compatibility/2006">
              <mc:Choice xmlns:v="urn:schemas-microsoft-com:vml" Requires="v">
                <p:oleObj spid="_x0000_s4106" name="Visio" r:id="rId3" imgW="6791641" imgH="5013350" progId="Visio.Drawing.6">
                  <p:embed/>
                </p:oleObj>
              </mc:Choice>
              <mc:Fallback>
                <p:oleObj name="Visio" r:id="rId3" imgW="6791641" imgH="5013350" progId="Visio.Drawing.6">
                  <p:embed/>
                  <p:pic>
                    <p:nvPicPr>
                      <p:cNvPr id="5222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480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8783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smtClean="0"/>
              <a:t>业务流程分析，需要回答以下问题：</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val="39576998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smtClean="0"/>
              <a:t>交通违章处理过程的</a:t>
            </a:r>
            <a:r>
              <a:rPr lang="en-US" altLang="zh-CN" dirty="0" smtClean="0"/>
              <a:t>4</a:t>
            </a:r>
            <a:r>
              <a:rPr lang="zh-CN" altLang="en-US" dirty="0" smtClean="0"/>
              <a:t>个重要事件：</a:t>
            </a:r>
          </a:p>
          <a:p>
            <a:pPr lvl="1" eaLnBrk="1" hangingPunct="1"/>
            <a:r>
              <a:rPr lang="zh-CN" altLang="en-US" dirty="0" smtClean="0">
                <a:latin typeface="楷体" panose="02010609060101010101" pitchFamily="49" charset="-122"/>
                <a:ea typeface="楷体" panose="02010609060101010101" pitchFamily="49" charset="-122"/>
              </a:rPr>
              <a:t>因违法停车，车主收到违法告知单；</a:t>
            </a:r>
          </a:p>
          <a:p>
            <a:pPr lvl="1" eaLnBrk="1" hangingPunct="1"/>
            <a:r>
              <a:rPr lang="zh-CN" altLang="en-US" dirty="0" smtClean="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smtClean="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smtClean="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val="2736250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smtClean="0"/>
              <a:t>数据存储：车辆违法记录、处罚记录</a:t>
            </a:r>
          </a:p>
          <a:p>
            <a:pPr eaLnBrk="1" hangingPunct="1"/>
            <a:r>
              <a:rPr lang="zh-CN" altLang="en-US" sz="2800" dirty="0" smtClean="0"/>
              <a:t>违章情况、违法告知单、处罚决定书</a:t>
            </a:r>
            <a:r>
              <a:rPr lang="en-US" altLang="zh-CN" sz="2800" dirty="0" smtClean="0">
                <a:latin typeface="华文中宋" panose="02010600040101010101" pitchFamily="2" charset="-122"/>
              </a:rPr>
              <a:t>……</a:t>
            </a:r>
            <a:endParaRPr lang="en-US" altLang="zh-CN" sz="2800" dirty="0" smtClean="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mc:AlternateContent xmlns:mc="http://schemas.openxmlformats.org/markup-compatibility/2006">
              <mc:Choice xmlns:v="urn:schemas-microsoft-com:vml" Requires="v">
                <p:oleObj spid="_x0000_s5131" name="Visio" r:id="rId3" imgW="5350895" imgH="4180811" progId="Visio.Drawing.11">
                  <p:embed/>
                </p:oleObj>
              </mc:Choice>
              <mc:Fallback>
                <p:oleObj name="Visio" r:id="rId3" imgW="5350895" imgH="4180811" progId="Visio.Drawing.11">
                  <p:embed/>
                  <p:pic>
                    <p:nvPicPr>
                      <p:cNvPr id="542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688013"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38229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smtClean="0"/>
              <a:t>根据事件表重新组织，绘制完整的</a:t>
            </a:r>
            <a:r>
              <a:rPr lang="en-US" altLang="zh-CN" dirty="0" smtClean="0"/>
              <a:t>DFD</a:t>
            </a:r>
            <a:r>
              <a:rPr lang="zh-CN" altLang="en-US" dirty="0" smtClean="0"/>
              <a:t>模型：</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按照事件表，对每一个事件建立一个</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把所有的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片段进行分组，归纳为大的处理逻辑，形成上一层</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将属于一组内的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片段放在一张图上，形成事件层的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对每个事件的数据处理进一步分解为下一层</a:t>
            </a:r>
            <a:r>
              <a:rPr lang="en-US" altLang="zh-CN" dirty="0" smtClean="0">
                <a:latin typeface="楷体" panose="02010609060101010101" pitchFamily="49" charset="-122"/>
                <a:ea typeface="楷体" panose="02010609060101010101" pitchFamily="49" charset="-122"/>
              </a:rPr>
              <a:t>DFD </a:t>
            </a:r>
            <a:r>
              <a:rPr lang="zh-CN" altLang="en-US" dirty="0" smtClean="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val="580953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smtClean="0"/>
              <a:t>结构化系统建模应该采用自顶向下的分解方法，但建模是一个从具体到抽象，又从抽象到具体的过程，需要反复多次。</a:t>
            </a:r>
          </a:p>
          <a:p>
            <a:pPr eaLnBrk="1" hangingPunct="1">
              <a:lnSpc>
                <a:spcPct val="120000"/>
              </a:lnSpc>
            </a:pPr>
            <a:r>
              <a:rPr lang="zh-CN" altLang="en-US" dirty="0" smtClean="0"/>
              <a:t>利用事件表可以帮助寻找需求（启发）。</a:t>
            </a:r>
          </a:p>
          <a:p>
            <a:pPr eaLnBrk="1" hangingPunct="1">
              <a:lnSpc>
                <a:spcPct val="120000"/>
              </a:lnSpc>
            </a:pPr>
            <a:endParaRPr lang="zh-CN" altLang="en-US" dirty="0" smtClean="0"/>
          </a:p>
          <a:p>
            <a:pPr eaLnBrk="1" hangingPunct="1">
              <a:lnSpc>
                <a:spcPct val="120000"/>
              </a:lnSpc>
            </a:pPr>
            <a:endParaRPr lang="en-US" altLang="zh-CN" dirty="0" smtClean="0"/>
          </a:p>
        </p:txBody>
      </p:sp>
    </p:spTree>
    <p:extLst>
      <p:ext uri="{BB962C8B-B14F-4D97-AF65-F5344CB8AC3E}">
        <p14:creationId xmlns:p14="http://schemas.microsoft.com/office/powerpoint/2010/main" val="2508140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smtClean="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smtClean="0"/>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426966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4. </a:t>
            </a:r>
            <a:r>
              <a:rPr lang="zh-CN" altLang="en-US" smtClean="0"/>
              <a:t>案例</a:t>
            </a:r>
            <a:r>
              <a:rPr lang="en-US" altLang="zh-CN" smtClean="0"/>
              <a:t>——</a:t>
            </a:r>
            <a:r>
              <a:rPr lang="zh-CN" altLang="en-US" smtClean="0"/>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smtClean="0"/>
              <a:t>下面我们以高等学校学籍管理系统为例说明画数据流图的方法</a:t>
            </a:r>
          </a:p>
          <a:p>
            <a:pPr eaLnBrk="1" hangingPunct="1">
              <a:lnSpc>
                <a:spcPct val="120000"/>
              </a:lnSpc>
              <a:spcBef>
                <a:spcPts val="0"/>
              </a:spcBef>
            </a:pPr>
            <a:r>
              <a:rPr kumimoji="1" lang="zh-CN" altLang="en-US" sz="4400" dirty="0" smtClean="0"/>
              <a:t>如果不能直接建模，可以考虑以下事件：</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发成绩单</a:t>
            </a:r>
            <a:r>
              <a:rPr kumimoji="1" lang="en-US" altLang="zh-CN" sz="38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04747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smtClean="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smtClean="0"/>
              <a:t>顶层图（环境图）</a:t>
            </a:r>
          </a:p>
        </p:txBody>
      </p:sp>
    </p:spTree>
    <p:extLst>
      <p:ext uri="{BB962C8B-B14F-4D97-AF65-F5344CB8AC3E}">
        <p14:creationId xmlns:p14="http://schemas.microsoft.com/office/powerpoint/2010/main" val="1616274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mc:AlternateContent xmlns:mc="http://schemas.openxmlformats.org/markup-compatibility/2006">
              <mc:Choice xmlns:v="urn:schemas-microsoft-com:vml" Requires="v">
                <p:oleObj spid="_x0000_s6155" name="位图图像" r:id="rId4" imgW="5982535" imgH="3971429" progId="Paint.Picture">
                  <p:embed/>
                </p:oleObj>
              </mc:Choice>
              <mc:Fallback>
                <p:oleObj name="位图图像" r:id="rId4" imgW="5982535" imgH="3971429" progId="Paint.Picture">
                  <p:embed/>
                  <p:pic>
                    <p:nvPicPr>
                      <p:cNvPr id="604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44600"/>
                        <a:ext cx="89916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smtClean="0"/>
              <a:t>第一层</a:t>
            </a:r>
          </a:p>
        </p:txBody>
      </p:sp>
    </p:spTree>
    <p:extLst>
      <p:ext uri="{BB962C8B-B14F-4D97-AF65-F5344CB8AC3E}">
        <p14:creationId xmlns:p14="http://schemas.microsoft.com/office/powerpoint/2010/main" val="3363445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mc:AlternateContent xmlns:mc="http://schemas.openxmlformats.org/markup-compatibility/2006">
              <mc:Choice xmlns:v="urn:schemas-microsoft-com:vml" Requires="v">
                <p:oleObj spid="_x0000_s7179" name="位图图像" r:id="rId4" imgW="6533333" imgH="5144218" progId="Paint.Picture">
                  <p:embed/>
                </p:oleObj>
              </mc:Choice>
              <mc:Fallback>
                <p:oleObj name="位图图像" r:id="rId4" imgW="6533333" imgH="5144218" progId="Paint.Picture">
                  <p:embed/>
                  <p:pic>
                    <p:nvPicPr>
                      <p:cNvPr id="614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82688"/>
                        <a:ext cx="85328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smtClean="0"/>
              <a:t>第二层</a:t>
            </a:r>
            <a:r>
              <a:rPr lang="en-US" altLang="zh-CN" sz="4000" dirty="0" smtClean="0"/>
              <a:t>——“</a:t>
            </a:r>
            <a:r>
              <a:rPr lang="zh-CN" altLang="en-US" sz="4000" dirty="0" smtClean="0"/>
              <a:t>成绩管理”框的展开</a:t>
            </a:r>
          </a:p>
        </p:txBody>
      </p:sp>
    </p:spTree>
    <p:extLst>
      <p:ext uri="{BB962C8B-B14F-4D97-AF65-F5344CB8AC3E}">
        <p14:creationId xmlns:p14="http://schemas.microsoft.com/office/powerpoint/2010/main" val="1049267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mc:AlternateContent xmlns:mc="http://schemas.openxmlformats.org/markup-compatibility/2006">
              <mc:Choice xmlns:v="urn:schemas-microsoft-com:vml" Requires="v">
                <p:oleObj spid="_x0000_s8203" name="位图图像" r:id="rId4" imgW="6190476" imgH="3914286" progId="Paint.Picture">
                  <p:embed/>
                </p:oleObj>
              </mc:Choice>
              <mc:Fallback>
                <p:oleObj name="位图图像" r:id="rId4" imgW="6190476" imgH="3914286" progId="Paint.Picture">
                  <p:embed/>
                  <p:pic>
                    <p:nvPicPr>
                      <p:cNvPr id="624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3338"/>
                        <a:ext cx="9144000"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处理期末成绩”框的展开</a:t>
            </a:r>
          </a:p>
        </p:txBody>
      </p:sp>
    </p:spTree>
    <p:extLst>
      <p:ext uri="{BB962C8B-B14F-4D97-AF65-F5344CB8AC3E}">
        <p14:creationId xmlns:p14="http://schemas.microsoft.com/office/powerpoint/2010/main" val="54689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6.1.2 </a:t>
            </a:r>
            <a:r>
              <a:rPr lang="zh-CN" altLang="en-US" smtClean="0"/>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smtClean="0"/>
              <a:t>业务流程图示应有以下基本表达能力：</a:t>
            </a:r>
          </a:p>
          <a:p>
            <a:pPr lvl="1" eaLnBrk="1" hangingPunct="1"/>
            <a:r>
              <a:rPr lang="zh-CN" altLang="en-US" dirty="0" smtClean="0">
                <a:latin typeface="楷体" panose="02010609060101010101" pitchFamily="49" charset="-122"/>
                <a:ea typeface="楷体" panose="02010609060101010101" pitchFamily="49" charset="-122"/>
              </a:rPr>
              <a:t>业务流程包含多个业务功能（活动）</a:t>
            </a:r>
          </a:p>
          <a:p>
            <a:pPr lvl="1" eaLnBrk="1" hangingPunct="1"/>
            <a:r>
              <a:rPr lang="zh-CN" altLang="en-US" dirty="0" smtClean="0">
                <a:latin typeface="楷体" panose="02010609060101010101" pitchFamily="49" charset="-122"/>
                <a:ea typeface="楷体" panose="02010609060101010101" pitchFamily="49" charset="-122"/>
              </a:rPr>
              <a:t>业务功能可能由不同部门负责</a:t>
            </a:r>
          </a:p>
          <a:p>
            <a:pPr lvl="1" eaLnBrk="1" hangingPunct="1"/>
            <a:r>
              <a:rPr lang="zh-CN" altLang="en-US" dirty="0" smtClean="0">
                <a:latin typeface="楷体" panose="02010609060101010101" pitchFamily="49" charset="-122"/>
                <a:ea typeface="楷体" panose="02010609060101010101" pitchFamily="49" charset="-122"/>
              </a:rPr>
              <a:t>活动有次序</a:t>
            </a:r>
          </a:p>
          <a:p>
            <a:pPr lvl="1" eaLnBrk="1" hangingPunct="1"/>
            <a:r>
              <a:rPr lang="zh-CN" altLang="en-US" dirty="0" smtClean="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smtClean="0"/>
              <a:t>只要使用满足上述要求的建模工具来描述业务流程，本课程都认为是业务流程图。</a:t>
            </a:r>
          </a:p>
        </p:txBody>
      </p:sp>
    </p:spTree>
    <p:extLst>
      <p:ext uri="{BB962C8B-B14F-4D97-AF65-F5344CB8AC3E}">
        <p14:creationId xmlns:p14="http://schemas.microsoft.com/office/powerpoint/2010/main" val="1980767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mc:AlternateContent xmlns:mc="http://schemas.openxmlformats.org/markup-compatibility/2006">
              <mc:Choice xmlns:v="urn:schemas-microsoft-com:vml" Requires="v">
                <p:oleObj spid="_x0000_s9227" name="位图图像" r:id="rId4" imgW="5885714" imgH="4153480" progId="Paint.Picture">
                  <p:embed/>
                </p:oleObj>
              </mc:Choice>
              <mc:Fallback>
                <p:oleObj name="位图图像" r:id="rId4" imgW="5885714" imgH="4153480" progId="Paint.Picture">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39825"/>
                        <a:ext cx="89154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分析期末成绩”框的展开</a:t>
            </a:r>
          </a:p>
        </p:txBody>
      </p:sp>
    </p:spTree>
    <p:extLst>
      <p:ext uri="{BB962C8B-B14F-4D97-AF65-F5344CB8AC3E}">
        <p14:creationId xmlns:p14="http://schemas.microsoft.com/office/powerpoint/2010/main" val="3370043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mc:AlternateContent xmlns:mc="http://schemas.openxmlformats.org/markup-compatibility/2006">
              <mc:Choice xmlns:v="urn:schemas-microsoft-com:vml" Requires="v">
                <p:oleObj spid="_x0000_s10251" name="位图图像" r:id="rId4" imgW="7411485" imgH="4342857" progId="Paint.Picture">
                  <p:embed/>
                </p:oleObj>
              </mc:Choice>
              <mc:Fallback>
                <p:oleObj name="位图图像" r:id="rId4" imgW="7411485" imgH="4342857" progId="Paint.Picture">
                  <p:embed/>
                  <p:pic>
                    <p:nvPicPr>
                      <p:cNvPr id="645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58913"/>
                        <a:ext cx="91440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303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5. </a:t>
            </a:r>
            <a:r>
              <a:rPr lang="zh-CN" altLang="en-US" smtClean="0"/>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smtClean="0"/>
              <a:t>Microsoft Visio</a:t>
            </a:r>
            <a:r>
              <a:rPr lang="zh-CN" altLang="en-US" dirty="0" smtClean="0"/>
              <a:t>可用于绘制计算机系统中需要的各种模型图，绘制</a:t>
            </a:r>
            <a:r>
              <a:rPr lang="en-US" altLang="zh-CN" dirty="0" smtClean="0"/>
              <a:t>DFD</a:t>
            </a:r>
            <a:r>
              <a:rPr lang="zh-CN" altLang="en-US" dirty="0" smtClean="0"/>
              <a:t>：</a:t>
            </a:r>
          </a:p>
          <a:p>
            <a:pPr lvl="1" eaLnBrk="1" hangingPunct="1"/>
            <a:r>
              <a:rPr lang="en-US" altLang="zh-CN" dirty="0" smtClean="0"/>
              <a:t>DFD</a:t>
            </a:r>
            <a:r>
              <a:rPr lang="zh-CN" altLang="en-US" dirty="0" smtClean="0"/>
              <a:t>的四种元素</a:t>
            </a:r>
          </a:p>
          <a:p>
            <a:pPr lvl="1" eaLnBrk="1" hangingPunct="1"/>
            <a:r>
              <a:rPr lang="zh-CN" altLang="en-US" dirty="0" smtClean="0"/>
              <a:t>数据流两端元素的关联性</a:t>
            </a:r>
          </a:p>
          <a:p>
            <a:pPr lvl="1" eaLnBrk="1" hangingPunct="1"/>
            <a:r>
              <a:rPr lang="zh-CN" altLang="en-US" dirty="0" smtClean="0"/>
              <a:t>语法检查</a:t>
            </a:r>
          </a:p>
          <a:p>
            <a:pPr lvl="1" eaLnBrk="1" hangingPunct="1"/>
            <a:r>
              <a:rPr lang="zh-CN" altLang="en-US" dirty="0" smtClean="0"/>
              <a:t>上下层分解关系，子图自动继承父图有关的数据流</a:t>
            </a:r>
          </a:p>
          <a:p>
            <a:pPr lvl="1" eaLnBrk="1" hangingPunct="1"/>
            <a:r>
              <a:rPr lang="zh-CN" altLang="en-US" dirty="0" smtClean="0"/>
              <a:t>以树状目录列出全部处理</a:t>
            </a:r>
            <a:endParaRPr lang="en-US" altLang="zh-CN" dirty="0" smtClean="0"/>
          </a:p>
          <a:p>
            <a:pPr eaLnBrk="1" hangingPunct="1"/>
            <a:r>
              <a:rPr lang="en-US" altLang="zh-CN" dirty="0" smtClean="0"/>
              <a:t>PowerDesigner15</a:t>
            </a:r>
            <a:endParaRPr lang="zh-CN" altLang="en-US" dirty="0" smtClean="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957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6.2.3 </a:t>
            </a:r>
            <a:r>
              <a:rPr lang="zh-CN" altLang="en-US" smtClean="0"/>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smtClean="0"/>
              <a:t>要注意以下几点：</a:t>
            </a:r>
          </a:p>
          <a:p>
            <a:pPr marL="609600" indent="-609600" eaLnBrk="1" hangingPunct="1">
              <a:buFontTx/>
              <a:buAutoNum type="arabicPeriod"/>
            </a:pPr>
            <a:r>
              <a:rPr kumimoji="1" lang="zh-CN" altLang="en-US" smtClean="0"/>
              <a:t>关于层次的划分</a:t>
            </a:r>
          </a:p>
          <a:p>
            <a:pPr marL="609600" indent="-609600" eaLnBrk="1" hangingPunct="1">
              <a:buFontTx/>
              <a:buAutoNum type="arabicPeriod"/>
            </a:pPr>
            <a:r>
              <a:rPr kumimoji="1" lang="zh-CN" altLang="en-US" smtClean="0"/>
              <a:t>语法的正确性</a:t>
            </a:r>
          </a:p>
          <a:p>
            <a:pPr marL="609600" indent="-609600" eaLnBrk="1" hangingPunct="1">
              <a:buFontTx/>
              <a:buAutoNum type="arabicPeriod"/>
            </a:pPr>
            <a:r>
              <a:rPr kumimoji="1" lang="zh-CN" altLang="en-US" smtClean="0"/>
              <a:t>可读性</a:t>
            </a:r>
          </a:p>
          <a:p>
            <a:pPr marL="609600" indent="-609600" eaLnBrk="1" hangingPunct="1">
              <a:buFontTx/>
              <a:buAutoNum type="arabicPeriod"/>
            </a:pPr>
            <a:r>
              <a:rPr kumimoji="1" lang="zh-CN" altLang="en-US" smtClean="0"/>
              <a:t>确定系统边界</a:t>
            </a:r>
          </a:p>
          <a:p>
            <a:pPr marL="609600" indent="-609600" eaLnBrk="1" hangingPunct="1">
              <a:buFontTx/>
              <a:buNone/>
            </a:pPr>
            <a:endParaRPr lang="en-US" altLang="zh-CN" smtClean="0"/>
          </a:p>
        </p:txBody>
      </p:sp>
    </p:spTree>
    <p:extLst>
      <p:ext uri="{BB962C8B-B14F-4D97-AF65-F5344CB8AC3E}">
        <p14:creationId xmlns:p14="http://schemas.microsoft.com/office/powerpoint/2010/main" val="5884238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1. </a:t>
            </a:r>
            <a:r>
              <a:rPr lang="zh-CN" altLang="en-US" smtClean="0"/>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smtClean="0"/>
              <a:t>层次的划分应遵守：</a:t>
            </a:r>
          </a:p>
          <a:p>
            <a:pPr lvl="1" eaLnBrk="1" hangingPunct="1"/>
            <a:r>
              <a:rPr kumimoji="1" lang="zh-CN" altLang="en-US" smtClean="0"/>
              <a:t>展开的层次与管理层次一致，也可以划分得更细。</a:t>
            </a:r>
          </a:p>
          <a:p>
            <a:pPr lvl="1" eaLnBrk="1" hangingPunct="1"/>
            <a:r>
              <a:rPr kumimoji="1" lang="zh-CN" altLang="en-US" smtClean="0"/>
              <a:t>同一张图上的所有处理过程应该处于同一个抽象层次上（抽象粒度一致）。</a:t>
            </a:r>
          </a:p>
          <a:p>
            <a:pPr lvl="1"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处理框为宜（最好</a:t>
            </a:r>
            <a:r>
              <a:rPr kumimoji="1" lang="en-US" altLang="zh-CN" smtClean="0"/>
              <a:t>5-9</a:t>
            </a:r>
            <a:r>
              <a:rPr kumimoji="1" lang="zh-CN" altLang="en-US" smtClean="0"/>
              <a:t>个）</a:t>
            </a:r>
          </a:p>
          <a:p>
            <a:pPr lvl="1" eaLnBrk="1" hangingPunct="1"/>
            <a:r>
              <a:rPr kumimoji="1" lang="zh-CN" altLang="en-US" smtClean="0"/>
              <a:t>最下层的处理过程用几句话，或者用几张判定表，或一张简单的</a:t>
            </a:r>
            <a:r>
              <a:rPr kumimoji="1" lang="en-US" altLang="zh-CN" smtClean="0"/>
              <a:t>HIPO</a:t>
            </a:r>
            <a:r>
              <a:rPr kumimoji="1" lang="zh-CN" altLang="en-US" smtClean="0"/>
              <a:t>图能表达清楚</a:t>
            </a:r>
          </a:p>
          <a:p>
            <a:pPr eaLnBrk="1" hangingPunct="1"/>
            <a:endParaRPr lang="en-US" altLang="zh-CN" smtClean="0"/>
          </a:p>
        </p:txBody>
      </p:sp>
    </p:spTree>
    <p:extLst>
      <p:ext uri="{BB962C8B-B14F-4D97-AF65-F5344CB8AC3E}">
        <p14:creationId xmlns:p14="http://schemas.microsoft.com/office/powerpoint/2010/main" val="3920603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a:t>
            </a:r>
          </a:p>
          <a:p>
            <a:pPr eaLnBrk="1" hangingPunct="1"/>
            <a:endParaRPr kumimoji="1" lang="zh-CN" altLang="en-US" smtClean="0"/>
          </a:p>
          <a:p>
            <a:pPr lvl="1" eaLnBrk="1" hangingPunct="1"/>
            <a:r>
              <a:rPr kumimoji="1" lang="zh-CN" altLang="en-US" smtClean="0"/>
              <a:t>如果一次分解后仅有两个处理框，为减少数据流图的层次，可以考虑将它们直接并入上一层中</a:t>
            </a:r>
          </a:p>
          <a:p>
            <a:pPr lvl="1" eaLnBrk="1" hangingPunct="1"/>
            <a:endParaRPr kumimoji="1" lang="zh-CN" altLang="en-US" smtClean="0"/>
          </a:p>
          <a:p>
            <a:pPr lvl="1" eaLnBrk="1" hangingPunct="1"/>
            <a:r>
              <a:rPr kumimoji="1" lang="zh-CN" altLang="en-US" smtClean="0"/>
              <a:t>一个处理框分解后还是只有一个处理框，则视为无效的分解</a:t>
            </a:r>
          </a:p>
          <a:p>
            <a:pPr eaLnBrk="1" hangingPunct="1"/>
            <a:endParaRPr lang="en-US" altLang="zh-CN" smtClean="0"/>
          </a:p>
        </p:txBody>
      </p:sp>
    </p:spTree>
    <p:extLst>
      <p:ext uri="{BB962C8B-B14F-4D97-AF65-F5344CB8AC3E}">
        <p14:creationId xmlns:p14="http://schemas.microsoft.com/office/powerpoint/2010/main" val="30770855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2. </a:t>
            </a:r>
            <a:r>
              <a:rPr lang="zh-CN" altLang="en-US" smtClean="0"/>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smtClean="0"/>
              <a:t>通常可以从以下几个方面检查数据流图的正确性：</a:t>
            </a:r>
          </a:p>
          <a:p>
            <a:pPr marL="609600" indent="-609600" eaLnBrk="1" hangingPunct="1"/>
            <a:r>
              <a:rPr kumimoji="1" lang="zh-CN" altLang="en-US" smtClean="0"/>
              <a:t>语法</a:t>
            </a:r>
            <a:r>
              <a:rPr kumimoji="1" lang="en-US" altLang="zh-CN" smtClean="0"/>
              <a:t>1</a:t>
            </a:r>
            <a:r>
              <a:rPr kumimoji="1" lang="zh-CN" altLang="en-US" smtClean="0"/>
              <a:t>：数据守恒，或称为输入数据与输出数据匹配</a:t>
            </a:r>
          </a:p>
          <a:p>
            <a:pPr marL="990600" lvl="1" indent="-533400" eaLnBrk="1" hangingPunct="1"/>
            <a:r>
              <a:rPr kumimoji="1" lang="zh-CN" altLang="en-US" smtClean="0"/>
              <a:t>处理有输入就应该有输出</a:t>
            </a:r>
          </a:p>
          <a:p>
            <a:pPr marL="990600" lvl="1" indent="-533400" eaLnBrk="1" hangingPunct="1"/>
            <a:r>
              <a:rPr kumimoji="1" lang="zh-CN" altLang="en-US" smtClean="0"/>
              <a:t>处理有输出就肯定有输入</a:t>
            </a:r>
          </a:p>
          <a:p>
            <a:pPr marL="990600" lvl="1" indent="-533400" eaLnBrk="1" hangingPunct="1"/>
            <a:r>
              <a:rPr kumimoji="1" lang="zh-CN" altLang="en-US" smtClean="0"/>
              <a:t>输入的数据应该全部流出该处理或者要用于产生流出该处理的数据（排除无用数据）</a:t>
            </a:r>
          </a:p>
          <a:p>
            <a:pPr marL="990600" lvl="1" indent="-533400" eaLnBrk="1" hangingPunct="1"/>
            <a:r>
              <a:rPr kumimoji="1" lang="zh-CN" altLang="en-US" smtClean="0"/>
              <a:t>输出的所有数据必须曾经流入过该处理或者是由流入该处理的数据加工产生（保证必要数据）</a:t>
            </a:r>
            <a:endParaRPr lang="zh-CN" altLang="en-US" smtClean="0"/>
          </a:p>
        </p:txBody>
      </p:sp>
    </p:spTree>
    <p:extLst>
      <p:ext uri="{BB962C8B-B14F-4D97-AF65-F5344CB8AC3E}">
        <p14:creationId xmlns:p14="http://schemas.microsoft.com/office/powerpoint/2010/main" val="32176518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2. </a:t>
            </a:r>
            <a:r>
              <a:rPr lang="zh-CN" altLang="en-US" smtClean="0"/>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smtClean="0"/>
              <a:t>语法</a:t>
            </a:r>
            <a:r>
              <a:rPr kumimoji="1" lang="en-US" altLang="zh-CN" smtClean="0"/>
              <a:t>2</a:t>
            </a:r>
            <a:r>
              <a:rPr kumimoji="1" lang="zh-CN" altLang="en-US" smtClean="0"/>
              <a:t>：在一套完整的数据流图中的任何一个数据存储，必定有流入的数据流和流出的数据流。</a:t>
            </a:r>
          </a:p>
          <a:p>
            <a:pPr eaLnBrk="1" hangingPunct="1"/>
            <a:endParaRPr kumimoji="1" lang="zh-CN" altLang="en-US" smtClean="0"/>
          </a:p>
          <a:p>
            <a:pPr eaLnBrk="1" hangingPunct="1"/>
            <a:r>
              <a:rPr kumimoji="1" lang="zh-CN" altLang="en-US" smtClean="0"/>
              <a:t>语法</a:t>
            </a:r>
            <a:r>
              <a:rPr kumimoji="1" lang="en-US" altLang="zh-CN" smtClean="0"/>
              <a:t>3</a:t>
            </a:r>
            <a:r>
              <a:rPr kumimoji="1" lang="zh-CN" altLang="en-US" smtClean="0"/>
              <a:t>：父图中某一处理框的输入、输出数据流必须出现在相应的子图中。</a:t>
            </a:r>
          </a:p>
          <a:p>
            <a:pPr eaLnBrk="1" hangingPunct="1"/>
            <a:endParaRPr kumimoji="1" lang="zh-CN" altLang="en-US" smtClean="0"/>
          </a:p>
          <a:p>
            <a:pPr eaLnBrk="1" hangingPunct="1"/>
            <a:r>
              <a:rPr kumimoji="1" lang="zh-CN" altLang="en-US" smtClean="0"/>
              <a:t>语法</a:t>
            </a:r>
            <a:r>
              <a:rPr kumimoji="1" lang="en-US" altLang="zh-CN" smtClean="0"/>
              <a:t>4</a:t>
            </a:r>
            <a:r>
              <a:rPr kumimoji="1" lang="zh-CN" altLang="en-US" smtClean="0"/>
              <a:t>：任何一个数据流至少有一端是处理框</a:t>
            </a:r>
          </a:p>
          <a:p>
            <a:pPr lvl="1" eaLnBrk="1" hangingPunct="1"/>
            <a:endParaRPr lang="en-US" altLang="zh-CN" smtClean="0"/>
          </a:p>
        </p:txBody>
      </p:sp>
    </p:spTree>
    <p:extLst>
      <p:ext uri="{BB962C8B-B14F-4D97-AF65-F5344CB8AC3E}">
        <p14:creationId xmlns:p14="http://schemas.microsoft.com/office/powerpoint/2010/main" val="553416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3. </a:t>
            </a:r>
            <a:r>
              <a:rPr lang="zh-CN" altLang="en-US" smtClean="0"/>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smtClean="0"/>
              <a:t>以下方法可以提高数据流图的易理解性：</a:t>
            </a:r>
          </a:p>
          <a:p>
            <a:pPr eaLnBrk="1" hangingPunct="1"/>
            <a:r>
              <a:rPr lang="zh-CN" altLang="en-US" smtClean="0"/>
              <a:t>利用数据存储简化处理间的联系</a:t>
            </a:r>
          </a:p>
          <a:p>
            <a:pPr lvl="1" eaLnBrk="1" hangingPunct="1"/>
            <a:r>
              <a:rPr lang="zh-CN" altLang="en-US" smtClean="0"/>
              <a:t>例如：</a:t>
            </a:r>
            <a:r>
              <a:rPr lang="en-US" altLang="zh-CN" smtClean="0"/>
              <a:t>P2</a:t>
            </a:r>
            <a:r>
              <a:rPr lang="zh-CN" altLang="en-US" smtClean="0"/>
              <a:t>成绩管理</a:t>
            </a:r>
            <a:r>
              <a:rPr lang="en-US" altLang="zh-CN" smtClean="0"/>
              <a:t>-&gt;P1</a:t>
            </a:r>
            <a:r>
              <a:rPr lang="zh-CN" altLang="en-US" smtClean="0"/>
              <a:t>异动管理之间的联系可以通过</a:t>
            </a:r>
            <a:r>
              <a:rPr lang="en-US" altLang="zh-CN" smtClean="0"/>
              <a:t>D3</a:t>
            </a:r>
            <a:r>
              <a:rPr lang="zh-CN" altLang="en-US" smtClean="0"/>
              <a:t>留退名单简化，即“</a:t>
            </a:r>
            <a:r>
              <a:rPr lang="en-US" altLang="zh-CN" smtClean="0"/>
              <a:t>P2</a:t>
            </a:r>
            <a:r>
              <a:rPr lang="zh-CN" altLang="en-US" smtClean="0"/>
              <a:t>成绩管理”产生“</a:t>
            </a:r>
            <a:r>
              <a:rPr lang="en-US" altLang="zh-CN" smtClean="0"/>
              <a:t>D3</a:t>
            </a:r>
            <a:r>
              <a:rPr lang="zh-CN" altLang="en-US" smtClean="0"/>
              <a:t>留退名单”，“</a:t>
            </a:r>
            <a:r>
              <a:rPr lang="en-US" altLang="zh-CN" smtClean="0"/>
              <a:t>P1</a:t>
            </a:r>
            <a:r>
              <a:rPr lang="zh-CN" altLang="en-US" smtClean="0"/>
              <a:t>异动管理”根据“</a:t>
            </a:r>
            <a:r>
              <a:rPr lang="en-US" altLang="zh-CN" smtClean="0"/>
              <a:t>D3</a:t>
            </a:r>
            <a:r>
              <a:rPr lang="zh-CN" altLang="en-US" smtClean="0"/>
              <a:t>留退名单”完成学籍变动</a:t>
            </a:r>
          </a:p>
          <a:p>
            <a:pPr eaLnBrk="1" hangingPunct="1"/>
            <a:r>
              <a:rPr lang="zh-CN" altLang="en-US" smtClean="0"/>
              <a:t>每层的处理框均匀分解，应齐头并进</a:t>
            </a:r>
          </a:p>
          <a:p>
            <a:pPr eaLnBrk="1" hangingPunct="1"/>
            <a:r>
              <a:rPr lang="zh-CN" altLang="en-US" smtClean="0"/>
              <a:t>所有元素适当命名</a:t>
            </a:r>
          </a:p>
        </p:txBody>
      </p:sp>
    </p:spTree>
    <p:extLst>
      <p:ext uri="{BB962C8B-B14F-4D97-AF65-F5344CB8AC3E}">
        <p14:creationId xmlns:p14="http://schemas.microsoft.com/office/powerpoint/2010/main" val="2726586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4. </a:t>
            </a:r>
            <a:r>
              <a:rPr lang="zh-CN" altLang="en-US" smtClean="0"/>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smtClean="0"/>
              <a:t>管理模型 </a:t>
            </a:r>
            <a:r>
              <a:rPr kumimoji="1" lang="zh-CN" altLang="en-US" smtClean="0">
                <a:sym typeface="Wingdings" panose="05000000000000000000" pitchFamily="2" charset="2"/>
              </a:rPr>
              <a:t> </a:t>
            </a:r>
            <a:r>
              <a:rPr lang="zh-CN" altLang="en-US" smtClean="0"/>
              <a:t>信息处理模型 </a:t>
            </a:r>
            <a:r>
              <a:rPr kumimoji="1" lang="zh-CN" altLang="en-US" smtClean="0">
                <a:sym typeface="Wingdings" panose="05000000000000000000" pitchFamily="2" charset="2"/>
              </a:rPr>
              <a:t> </a:t>
            </a:r>
            <a:r>
              <a:rPr lang="zh-CN" altLang="en-US" smtClean="0"/>
              <a:t>计算机程序</a:t>
            </a:r>
          </a:p>
          <a:p>
            <a:pPr eaLnBrk="1" hangingPunct="1"/>
            <a:r>
              <a:rPr lang="zh-CN" altLang="en-US" smtClean="0"/>
              <a:t>信息系统建模需要从业务处理中抽象出数据处理过程。</a:t>
            </a:r>
          </a:p>
          <a:p>
            <a:pPr eaLnBrk="1" hangingPunct="1"/>
            <a:r>
              <a:rPr lang="zh-CN" altLang="en-US" smtClean="0"/>
              <a:t>因此要关注信息系统解决的问题，重点是系统中的数据处理和流动，并考虑人机分工。</a:t>
            </a:r>
          </a:p>
          <a:p>
            <a:pPr eaLnBrk="1" hangingPunct="1"/>
            <a:r>
              <a:rPr lang="zh-CN" altLang="en-US" smtClean="0"/>
              <a:t>注意：</a:t>
            </a:r>
          </a:p>
          <a:p>
            <a:pPr lvl="1" eaLnBrk="1" hangingPunct="1"/>
            <a:r>
              <a:rPr lang="zh-CN" altLang="en-US" smtClean="0"/>
              <a:t>排除与信息无关的活动</a:t>
            </a:r>
          </a:p>
          <a:p>
            <a:pPr lvl="1" eaLnBrk="1" hangingPunct="1"/>
            <a:r>
              <a:rPr lang="zh-CN" altLang="en-US" smtClean="0"/>
              <a:t>排除其它外部系统的活动，和外部系统之间的接口通过数据流来实现</a:t>
            </a:r>
          </a:p>
          <a:p>
            <a:pPr lvl="1" eaLnBrk="1" hangingPunct="1"/>
            <a:r>
              <a:rPr lang="zh-CN" altLang="en-US" smtClean="0"/>
              <a:t>考虑成本、人力、进度的约束</a:t>
            </a:r>
          </a:p>
        </p:txBody>
      </p:sp>
    </p:spTree>
    <p:extLst>
      <p:ext uri="{BB962C8B-B14F-4D97-AF65-F5344CB8AC3E}">
        <p14:creationId xmlns:p14="http://schemas.microsoft.com/office/powerpoint/2010/main" val="3663876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smtClean="0"/>
              <a:t>帮助我们了解某项业务的具体处理过程</a:t>
            </a:r>
          </a:p>
          <a:p>
            <a:pPr eaLnBrk="1" hangingPunct="1"/>
            <a:r>
              <a:rPr lang="zh-CN" altLang="en-US" dirty="0" smtClean="0"/>
              <a:t>发现和处理系统调查工作中的错误和疏漏</a:t>
            </a:r>
          </a:p>
          <a:p>
            <a:pPr eaLnBrk="1" hangingPunct="1"/>
            <a:r>
              <a:rPr lang="zh-CN" altLang="en-US" dirty="0" smtClean="0"/>
              <a:t>便于分析原系统流程中的问题，优化或重组业务处理流程</a:t>
            </a:r>
          </a:p>
          <a:p>
            <a:pPr eaLnBrk="1" hangingPunct="1"/>
            <a:r>
              <a:rPr lang="zh-CN" altLang="en-US" dirty="0" smtClean="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smtClean="0"/>
              <a:t>数据从哪里开始进入系统？考虑以下时间节点：</a:t>
            </a:r>
          </a:p>
          <a:p>
            <a:pPr lvl="1" eaLnBrk="1" hangingPunct="1"/>
            <a:r>
              <a:rPr lang="zh-CN" altLang="en-US" dirty="0" smtClean="0"/>
              <a:t>从客户申请开始</a:t>
            </a:r>
          </a:p>
          <a:p>
            <a:pPr lvl="1" eaLnBrk="1" hangingPunct="1"/>
            <a:r>
              <a:rPr lang="zh-CN" altLang="en-US" dirty="0" smtClean="0"/>
              <a:t>从勘察有记录之后</a:t>
            </a:r>
          </a:p>
          <a:p>
            <a:pPr lvl="1" eaLnBrk="1" hangingPunct="1"/>
            <a:r>
              <a:rPr lang="zh-CN" altLang="en-US" dirty="0" smtClean="0"/>
              <a:t>从签订合同开始</a:t>
            </a:r>
          </a:p>
          <a:p>
            <a:pPr lvl="1" eaLnBrk="1" hangingPunct="1"/>
            <a:r>
              <a:rPr lang="zh-CN" altLang="en-US" dirty="0" smtClean="0"/>
              <a:t>从正式派工开始</a:t>
            </a:r>
          </a:p>
          <a:p>
            <a:pPr eaLnBrk="1" hangingPunct="1"/>
            <a:r>
              <a:rPr lang="zh-CN" altLang="en-US" dirty="0" smtClean="0"/>
              <a:t>哪些活动人工完成，哪些活动纳入系统，比如：</a:t>
            </a:r>
          </a:p>
          <a:p>
            <a:pPr lvl="1" eaLnBrk="1" hangingPunct="1"/>
            <a:r>
              <a:rPr lang="zh-CN" altLang="en-US" dirty="0" smtClean="0"/>
              <a:t>是否需要系统自动派工</a:t>
            </a:r>
          </a:p>
          <a:p>
            <a:pPr lvl="1" eaLnBrk="1" hangingPunct="1"/>
            <a:r>
              <a:rPr lang="zh-CN" altLang="en-US" dirty="0" smtClean="0"/>
              <a:t>工具材料出入库管理</a:t>
            </a:r>
          </a:p>
          <a:p>
            <a:pPr lvl="1" eaLnBrk="1" hangingPunct="1"/>
            <a:r>
              <a:rPr lang="zh-CN" altLang="en-US" dirty="0" smtClean="0"/>
              <a:t>服务效益核算（合同收入和各项支出）</a:t>
            </a:r>
          </a:p>
          <a:p>
            <a:pPr lvl="1" eaLnBrk="1" hangingPunct="1"/>
            <a:r>
              <a:rPr lang="zh-CN" altLang="en-US" dirty="0" smtClean="0"/>
              <a:t>职工薪水计算</a:t>
            </a:r>
          </a:p>
          <a:p>
            <a:pPr lvl="1" eaLnBrk="1" hangingPunct="1"/>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val="38237361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smtClean="0"/>
              <a:t>业务问题讨论：</a:t>
            </a:r>
          </a:p>
          <a:p>
            <a:pPr marL="990600" lvl="1" indent="-533400" eaLnBrk="1" hangingPunct="1">
              <a:buFontTx/>
              <a:buAutoNum type="arabicPeriod"/>
            </a:pPr>
            <a:r>
              <a:rPr lang="zh-CN" altLang="en-US" smtClean="0"/>
              <a:t>开动员会、发接收函、收接收函</a:t>
            </a:r>
          </a:p>
          <a:p>
            <a:pPr marL="990600" lvl="1" indent="-533400" eaLnBrk="1" hangingPunct="1">
              <a:buFontTx/>
              <a:buAutoNum type="arabicPeriod"/>
            </a:pPr>
            <a:r>
              <a:rPr lang="zh-CN" altLang="en-US" smtClean="0"/>
              <a:t>师生见面、教师指导毕设、学生做毕设</a:t>
            </a:r>
          </a:p>
          <a:p>
            <a:pPr marL="990600" lvl="1" indent="-533400" eaLnBrk="1" hangingPunct="1">
              <a:buFontTx/>
              <a:buAutoNum type="arabicPeriod"/>
            </a:pPr>
            <a:r>
              <a:rPr lang="zh-CN" altLang="en-US" smtClean="0"/>
              <a:t>交论文初稿、指导教师审阅、学生修改论文</a:t>
            </a:r>
          </a:p>
          <a:p>
            <a:pPr marL="990600" lvl="1" indent="-533400" eaLnBrk="1" hangingPunct="1">
              <a:buFontTx/>
              <a:buAutoNum type="arabicPeriod"/>
            </a:pPr>
            <a:r>
              <a:rPr lang="zh-CN" altLang="en-US" smtClean="0"/>
              <a:t>评阅论文</a:t>
            </a:r>
          </a:p>
          <a:p>
            <a:pPr marL="990600" lvl="1" indent="-533400" eaLnBrk="1" hangingPunct="1">
              <a:buFontTx/>
              <a:buAutoNum type="arabicPeriod"/>
            </a:pPr>
            <a:r>
              <a:rPr lang="zh-CN" altLang="en-US" smtClean="0"/>
              <a:t>教师</a:t>
            </a:r>
            <a:r>
              <a:rPr lang="en-US" altLang="zh-CN" smtClean="0"/>
              <a:t>/</a:t>
            </a:r>
            <a:r>
              <a:rPr lang="zh-CN" altLang="en-US" smtClean="0"/>
              <a:t>学生参加答辩</a:t>
            </a:r>
          </a:p>
          <a:p>
            <a:pPr marL="609600" indent="-609600" eaLnBrk="1" hangingPunct="1">
              <a:buFontTx/>
              <a:buAutoNum type="arabicPeriod"/>
            </a:pPr>
            <a:endParaRPr lang="zh-CN" altLang="en-US" smtClean="0"/>
          </a:p>
          <a:p>
            <a:pPr marL="609600" indent="-609600" eaLnBrk="1" hangingPunct="1"/>
            <a:r>
              <a:rPr lang="zh-CN" altLang="en-US" smtClean="0"/>
              <a:t>从业务中寻找有价值的数据流</a:t>
            </a:r>
          </a:p>
          <a:p>
            <a:pPr marL="609600" indent="-609600" eaLnBrk="1" hangingPunct="1"/>
            <a:r>
              <a:rPr lang="zh-CN" altLang="en-US" smtClean="0"/>
              <a:t>排除与信息系统无关的活动</a:t>
            </a:r>
          </a:p>
        </p:txBody>
      </p:sp>
    </p:spTree>
    <p:extLst>
      <p:ext uri="{BB962C8B-B14F-4D97-AF65-F5344CB8AC3E}">
        <p14:creationId xmlns:p14="http://schemas.microsoft.com/office/powerpoint/2010/main"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smtClean="0"/>
              <a:t>系统范围讨论：</a:t>
            </a:r>
          </a:p>
          <a:p>
            <a:pPr marL="609600" indent="-609600" eaLnBrk="1" hangingPunct="1">
              <a:buClr>
                <a:schemeClr val="tx1"/>
              </a:buClr>
              <a:buFontTx/>
              <a:buAutoNum type="arabicPeriod"/>
            </a:pPr>
            <a:r>
              <a:rPr lang="zh-CN" altLang="en-US" dirty="0" smtClean="0"/>
              <a:t>毕业设计一览表如何产生？</a:t>
            </a:r>
          </a:p>
          <a:p>
            <a:pPr marL="990600" lvl="1" indent="-533400" eaLnBrk="1" hangingPunct="1">
              <a:buFontTx/>
              <a:buChar char="•"/>
            </a:pPr>
            <a:r>
              <a:rPr lang="zh-CN" altLang="en-US" dirty="0" smtClean="0"/>
              <a:t>教师填报题目、学生选题、教务秘书分配、教师分配</a:t>
            </a:r>
          </a:p>
          <a:p>
            <a:pPr marL="990600" lvl="1" indent="-533400" eaLnBrk="1" hangingPunct="1">
              <a:buFontTx/>
              <a:buChar char="•"/>
            </a:pPr>
            <a:r>
              <a:rPr lang="zh-CN" altLang="en-US" dirty="0" smtClean="0"/>
              <a:t>方案一：从最后结果开始采集，方案二：包括整个过程</a:t>
            </a:r>
          </a:p>
          <a:p>
            <a:pPr marL="609600" indent="-609600" eaLnBrk="1" hangingPunct="1">
              <a:buClr>
                <a:schemeClr val="tx1"/>
              </a:buClr>
              <a:buFontTx/>
              <a:buAutoNum type="arabicPeriod"/>
            </a:pPr>
            <a:r>
              <a:rPr lang="zh-CN" altLang="en-US" dirty="0" smtClean="0"/>
              <a:t>毕设进程检查（周记）需要在系统中处理吗？</a:t>
            </a:r>
          </a:p>
          <a:p>
            <a:pPr marL="990600" lvl="1" indent="-533400" eaLnBrk="1" hangingPunct="1">
              <a:buFontTx/>
              <a:buChar char="•"/>
            </a:pPr>
            <a:r>
              <a:rPr lang="zh-CN" altLang="en-US" dirty="0" smtClean="0"/>
              <a:t>教师填写一周计划、学生填写工作情况、教师检查</a:t>
            </a:r>
          </a:p>
          <a:p>
            <a:pPr marL="609600" indent="-609600" eaLnBrk="1" hangingPunct="1">
              <a:buClr>
                <a:schemeClr val="tx1"/>
              </a:buClr>
              <a:buFontTx/>
              <a:buAutoNum type="arabicPeriod"/>
            </a:pPr>
            <a:r>
              <a:rPr lang="zh-CN" altLang="en-US" dirty="0" smtClean="0"/>
              <a:t>答辩成绩如何登记</a:t>
            </a:r>
            <a:r>
              <a:rPr lang="en-US" altLang="zh-CN" dirty="0" smtClean="0"/>
              <a:t>/</a:t>
            </a:r>
            <a:r>
              <a:rPr lang="zh-CN" altLang="en-US" dirty="0" smtClean="0"/>
              <a:t>处理？</a:t>
            </a:r>
          </a:p>
          <a:p>
            <a:pPr marL="990600" lvl="1" indent="-533400" eaLnBrk="1" hangingPunct="1">
              <a:buFontTx/>
              <a:buChar char="•"/>
            </a:pPr>
            <a:r>
              <a:rPr lang="zh-CN" altLang="en-US" dirty="0" smtClean="0"/>
              <a:t>成立答辩小组、学生分组、分配评阅教师、登记评阅成绩、组织答辩、登记答辩成绩</a:t>
            </a:r>
          </a:p>
          <a:p>
            <a:pPr marL="990600" lvl="1" indent="-533400" eaLnBrk="1" hangingPunct="1">
              <a:buFontTx/>
              <a:buChar char="•"/>
            </a:pPr>
            <a:r>
              <a:rPr lang="zh-CN" altLang="en-US" dirty="0" smtClean="0"/>
              <a:t>方案一：只采集最终结果，方案二：管理过程全部纳入系统范围</a:t>
            </a:r>
          </a:p>
        </p:txBody>
      </p:sp>
    </p:spTree>
    <p:extLst>
      <p:ext uri="{BB962C8B-B14F-4D97-AF65-F5344CB8AC3E}">
        <p14:creationId xmlns:p14="http://schemas.microsoft.com/office/powerpoint/2010/main"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smtClean="0"/>
              <a:t>数据流图也常常要作重新分解。重新分解可以按下述方法进行：</a:t>
            </a:r>
          </a:p>
          <a:p>
            <a:pPr lvl="1" eaLnBrk="1" hangingPunct="1"/>
            <a:r>
              <a:rPr lang="zh-CN" altLang="en-US" smtClean="0"/>
              <a:t>把需要重新分解的某张图的所有子图连接成一张</a:t>
            </a:r>
          </a:p>
          <a:p>
            <a:pPr lvl="1" eaLnBrk="1" hangingPunct="1"/>
            <a:r>
              <a:rPr lang="zh-CN" altLang="en-US" smtClean="0"/>
              <a:t>把图分成几部分，使各部分之间的联系最少</a:t>
            </a:r>
          </a:p>
          <a:p>
            <a:pPr lvl="1" eaLnBrk="1" hangingPunct="1"/>
            <a:r>
              <a:rPr lang="zh-CN" altLang="en-US" smtClean="0"/>
              <a:t>重新建立父图</a:t>
            </a:r>
          </a:p>
          <a:p>
            <a:pPr lvl="1" eaLnBrk="1" hangingPunct="1"/>
            <a:r>
              <a:rPr lang="zh-CN" altLang="en-US" smtClean="0"/>
              <a:t>重新画子图</a:t>
            </a:r>
          </a:p>
          <a:p>
            <a:pPr lvl="1" eaLnBrk="1" hangingPunct="1"/>
            <a:r>
              <a:rPr lang="zh-CN" altLang="en-US" smtClean="0"/>
              <a:t>为所有处理重新命名，编号</a:t>
            </a:r>
          </a:p>
          <a:p>
            <a:pPr eaLnBrk="1" hangingPunct="1"/>
            <a:r>
              <a:rPr lang="zh-CN" altLang="en-US" smtClean="0"/>
              <a:t>数据流图的分解每个人可能有所不同，画出的数据流图也会因人而异，不存在标准答案。</a:t>
            </a:r>
          </a:p>
        </p:txBody>
      </p:sp>
    </p:spTree>
    <p:extLst>
      <p:ext uri="{BB962C8B-B14F-4D97-AF65-F5344CB8AC3E}">
        <p14:creationId xmlns:p14="http://schemas.microsoft.com/office/powerpoint/2010/main" val="193760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5. </a:t>
            </a:r>
            <a:r>
              <a:rPr lang="zh-CN" altLang="en-US" smtClean="0"/>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smtClean="0"/>
              <a:t>一般有三类错误情况：</a:t>
            </a:r>
          </a:p>
          <a:p>
            <a:pPr marL="609600" indent="-609600" eaLnBrk="1" hangingPunct="1">
              <a:buFontTx/>
              <a:buNone/>
            </a:pPr>
            <a:endParaRPr lang="zh-CN" altLang="en-US" smtClean="0"/>
          </a:p>
          <a:p>
            <a:pPr marL="609600" indent="-609600" eaLnBrk="1" hangingPunct="1">
              <a:buFontTx/>
              <a:buAutoNum type="arabicPeriod"/>
            </a:pPr>
            <a:r>
              <a:rPr lang="zh-CN" altLang="en-US" smtClean="0"/>
              <a:t>语法错误（可采用软件工具辅助绘图消除）</a:t>
            </a:r>
          </a:p>
          <a:p>
            <a:pPr marL="609600" indent="-609600" eaLnBrk="1" hangingPunct="1">
              <a:buFontTx/>
              <a:buAutoNum type="arabicPeriod"/>
            </a:pPr>
            <a:r>
              <a:rPr lang="zh-CN" altLang="en-US" smtClean="0"/>
              <a:t>逻辑错误</a:t>
            </a:r>
          </a:p>
          <a:p>
            <a:pPr marL="609600" indent="-609600" eaLnBrk="1" hangingPunct="1">
              <a:buFontTx/>
              <a:buAutoNum type="arabicPeriod"/>
            </a:pPr>
            <a:r>
              <a:rPr lang="zh-CN" altLang="en-US" smtClean="0"/>
              <a:t>词不达意，二义性</a:t>
            </a:r>
          </a:p>
        </p:txBody>
      </p:sp>
    </p:spTree>
    <p:extLst>
      <p:ext uri="{BB962C8B-B14F-4D97-AF65-F5344CB8AC3E}">
        <p14:creationId xmlns:p14="http://schemas.microsoft.com/office/powerpoint/2010/main" val="10547775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错误情况举例</a:t>
            </a:r>
            <a:r>
              <a:rPr lang="en-US" altLang="zh-CN" smtClean="0"/>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错误情况举例</a:t>
            </a:r>
            <a:r>
              <a:rPr lang="en-US" altLang="zh-CN" smtClean="0"/>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错误情况举例</a:t>
            </a:r>
            <a:r>
              <a:rPr lang="en-US" altLang="zh-CN" smtClean="0"/>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错误情况举例</a:t>
            </a:r>
            <a:r>
              <a:rPr lang="en-US" altLang="zh-CN" smtClean="0"/>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错误情况举例</a:t>
            </a:r>
            <a:r>
              <a:rPr lang="en-US" altLang="zh-CN" smtClean="0"/>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smtClean="0"/>
              <a:t>一般业务流程模型：</a:t>
            </a:r>
          </a:p>
          <a:p>
            <a:pPr lvl="1" eaLnBrk="1" hangingPunct="1"/>
            <a:r>
              <a:rPr lang="zh-CN" altLang="en-US" dirty="0" smtClean="0">
                <a:latin typeface="楷体" panose="02010609060101010101" pitchFamily="49" charset="-122"/>
                <a:ea typeface="楷体" panose="02010609060101010101" pitchFamily="49" charset="-122"/>
              </a:rPr>
              <a:t>传统业务流程图（很少用）</a:t>
            </a:r>
          </a:p>
          <a:p>
            <a:pPr lvl="1" eaLnBrk="1" hangingPunct="1"/>
            <a:r>
              <a:rPr lang="en-US" altLang="zh-CN" dirty="0" smtClean="0">
                <a:latin typeface="楷体" panose="02010609060101010101" pitchFamily="49" charset="-122"/>
                <a:ea typeface="楷体" panose="02010609060101010101" pitchFamily="49" charset="-122"/>
              </a:rPr>
              <a:t>Visio</a:t>
            </a:r>
            <a:r>
              <a:rPr lang="zh-CN" altLang="en-US" dirty="0" smtClean="0">
                <a:latin typeface="楷体" panose="02010609060101010101" pitchFamily="49" charset="-122"/>
                <a:ea typeface="楷体" panose="02010609060101010101" pitchFamily="49" charset="-122"/>
              </a:rPr>
              <a:t>跨职能流程图（推荐）</a:t>
            </a:r>
          </a:p>
          <a:p>
            <a:pPr lvl="1" eaLnBrk="1" hangingPunct="1"/>
            <a:r>
              <a:rPr lang="en-US" altLang="zh-CN" dirty="0" smtClean="0">
                <a:latin typeface="楷体" panose="02010609060101010101" pitchFamily="49" charset="-122"/>
                <a:ea typeface="楷体" panose="02010609060101010101" pitchFamily="49" charset="-122"/>
              </a:rPr>
              <a:t>UML</a:t>
            </a:r>
            <a:r>
              <a:rPr lang="zh-CN" altLang="en-US" dirty="0" smtClean="0">
                <a:latin typeface="楷体" panose="02010609060101010101" pitchFamily="49" charset="-122"/>
                <a:ea typeface="楷体" panose="02010609060101010101" pitchFamily="49" charset="-122"/>
              </a:rPr>
              <a:t>活动图（推荐）</a:t>
            </a:r>
          </a:p>
          <a:p>
            <a:pPr eaLnBrk="1" hangingPunct="1"/>
            <a:endParaRPr lang="zh-CN" altLang="en-US" dirty="0" smtClean="0"/>
          </a:p>
          <a:p>
            <a:pPr eaLnBrk="1" hangingPunct="1"/>
            <a:r>
              <a:rPr lang="zh-CN" altLang="en-US" dirty="0" smtClean="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val="20987783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错误情况举例</a:t>
            </a:r>
            <a:r>
              <a:rPr lang="en-US" altLang="zh-CN" smtClean="0"/>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smtClean="0"/>
              <a:t>错误情况举例</a:t>
            </a:r>
            <a:r>
              <a:rPr lang="en-US" altLang="zh-CN" smtClean="0"/>
              <a:t>7</a:t>
            </a:r>
          </a:p>
        </p:txBody>
      </p:sp>
    </p:spTree>
    <p:extLst>
      <p:ext uri="{BB962C8B-B14F-4D97-AF65-F5344CB8AC3E}">
        <p14:creationId xmlns:p14="http://schemas.microsoft.com/office/powerpoint/2010/main" val="8108589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smtClean="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smtClean="0"/>
              <a:t>图形元素少，易学易读，容易与用户沟通</a:t>
            </a:r>
          </a:p>
          <a:p>
            <a:pPr eaLnBrk="1" hangingPunct="1"/>
            <a:r>
              <a:rPr lang="zh-CN" altLang="en-US" smtClean="0"/>
              <a:t>有层次性，允许系统分析员由上至下逐步分析系统，不会受困于太多复杂的细节</a:t>
            </a:r>
          </a:p>
          <a:p>
            <a:pPr eaLnBrk="1" hangingPunct="1"/>
            <a:endParaRPr lang="zh-CN" altLang="en-US" smtClean="0"/>
          </a:p>
          <a:p>
            <a:pPr eaLnBrk="1" hangingPunct="1"/>
            <a:r>
              <a:rPr lang="zh-CN" altLang="en-US" smtClean="0"/>
              <a:t>不能描述系统的控制流</a:t>
            </a:r>
          </a:p>
          <a:p>
            <a:pPr eaLnBrk="1" hangingPunct="1"/>
            <a:r>
              <a:rPr lang="zh-CN" altLang="en-US" smtClean="0"/>
              <a:t>潜在的非语法错误不易发现，复核困难，需要有一定的分析设计经验</a:t>
            </a:r>
          </a:p>
        </p:txBody>
      </p:sp>
    </p:spTree>
    <p:extLst>
      <p:ext uri="{BB962C8B-B14F-4D97-AF65-F5344CB8AC3E}">
        <p14:creationId xmlns:p14="http://schemas.microsoft.com/office/powerpoint/2010/main" val="3982442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smtClean="0"/>
              <a:t>连锁店配送管理系统</a:t>
            </a:r>
          </a:p>
          <a:p>
            <a:pPr eaLnBrk="1" hangingPunct="1"/>
            <a:r>
              <a:rPr lang="zh-CN" altLang="en-US" sz="2400" dirty="0" smtClean="0"/>
              <a:t>部分需求描述：</a:t>
            </a:r>
          </a:p>
          <a:p>
            <a:pPr lvl="1" eaLnBrk="1" hangingPunct="1"/>
            <a:r>
              <a:rPr lang="zh-CN" altLang="en-US" sz="2400" dirty="0" smtClean="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smtClean="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smtClean="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smtClean="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smtClean="0"/>
          </a:p>
        </p:txBody>
      </p:sp>
    </p:spTree>
    <p:extLst>
      <p:ext uri="{BB962C8B-B14F-4D97-AF65-F5344CB8AC3E}">
        <p14:creationId xmlns:p14="http://schemas.microsoft.com/office/powerpoint/2010/main" val="34236283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smtClean="0"/>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mc:AlternateContent xmlns:mc="http://schemas.openxmlformats.org/markup-compatibility/2006">
              <mc:Choice xmlns:v="urn:schemas-microsoft-com:vml" Requires="v">
                <p:oleObj spid="_x0000_s11274" name="位图图像" r:id="rId4" imgW="7628571" imgH="5447619" progId="Paint.Picture">
                  <p:embed/>
                </p:oleObj>
              </mc:Choice>
              <mc:Fallback>
                <p:oleObj name="位图图像" r:id="rId4" imgW="7628571" imgH="5447619" progId="Paint.Picture">
                  <p:embed/>
                  <p:pic>
                    <p:nvPicPr>
                      <p:cNvPr id="880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7263"/>
                        <a:ext cx="91440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3440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smtClean="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mc:AlternateContent xmlns:mc="http://schemas.openxmlformats.org/markup-compatibility/2006">
              <mc:Choice xmlns:v="urn:schemas-microsoft-com:vml" Requires="v">
                <p:oleObj spid="_x0000_s12299" name="位图图像" r:id="rId4" imgW="6354062" imgH="3962953" progId="Paint.Picture">
                  <p:embed/>
                </p:oleObj>
              </mc:Choice>
              <mc:Fallback>
                <p:oleObj name="位图图像" r:id="rId4" imgW="6354062" imgH="3962953" progId="Paint.Picture">
                  <p:embed/>
                  <p:pic>
                    <p:nvPicPr>
                      <p:cNvPr id="890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77925"/>
                        <a:ext cx="8305800"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238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smtClean="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mc:AlternateContent xmlns:mc="http://schemas.openxmlformats.org/markup-compatibility/2006">
              <mc:Choice xmlns:v="urn:schemas-microsoft-com:vml" Requires="v">
                <p:oleObj spid="_x0000_s13323" name="位图图像" r:id="rId4" imgW="7771429" imgH="5458587" progId="Paint.Picture">
                  <p:embed/>
                </p:oleObj>
              </mc:Choice>
              <mc:Fallback>
                <p:oleObj name="位图图像" r:id="rId4" imgW="7771429" imgH="5458587" progId="Paint.Picture">
                  <p:embed/>
                  <p:pic>
                    <p:nvPicPr>
                      <p:cNvPr id="901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82675"/>
                        <a:ext cx="8991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312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smtClean="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val="1134798828"/>
              </p:ext>
            </p:extLst>
          </p:nvPr>
        </p:nvGraphicFramePr>
        <p:xfrm>
          <a:off x="531813" y="1078425"/>
          <a:ext cx="8077200" cy="5821362"/>
        </p:xfrm>
        <a:graphic>
          <a:graphicData uri="http://schemas.openxmlformats.org/presentationml/2006/ole">
            <mc:AlternateContent xmlns:mc="http://schemas.openxmlformats.org/markup-compatibility/2006">
              <mc:Choice xmlns:v="urn:schemas-microsoft-com:vml" Requires="v">
                <p:oleObj spid="_x0000_s14347" name="位图图像" r:id="rId4" imgW="6409524" imgH="5144218" progId="Paint.Picture">
                  <p:embed/>
                </p:oleObj>
              </mc:Choice>
              <mc:Fallback>
                <p:oleObj name="位图图像" r:id="rId4" imgW="6409524" imgH="5144218" progId="Paint.Picture">
                  <p:embed/>
                  <p:pic>
                    <p:nvPicPr>
                      <p:cNvPr id="91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78425"/>
                        <a:ext cx="8077200" cy="58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925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t>6.2.4 </a:t>
            </a:r>
            <a:r>
              <a:rPr lang="zh-CN" altLang="en-US" smtClean="0"/>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smtClean="0"/>
              <a:t>DFD</a:t>
            </a:r>
            <a:r>
              <a:rPr lang="zh-CN" altLang="en-US" dirty="0" smtClean="0"/>
              <a:t>是一种简化的模型，虽然直观，但没有具体细节，仅依靠</a:t>
            </a:r>
            <a:r>
              <a:rPr lang="en-US" altLang="zh-CN" dirty="0" smtClean="0"/>
              <a:t>DFD</a:t>
            </a:r>
            <a:r>
              <a:rPr lang="zh-CN" altLang="en-US" dirty="0" smtClean="0"/>
              <a:t>定义需求不够充分。</a:t>
            </a:r>
          </a:p>
          <a:p>
            <a:pPr eaLnBrk="1" hangingPunct="1">
              <a:lnSpc>
                <a:spcPct val="120000"/>
              </a:lnSpc>
              <a:spcBef>
                <a:spcPts val="0"/>
              </a:spcBef>
              <a:spcAft>
                <a:spcPts val="0"/>
              </a:spcAft>
            </a:pPr>
            <a:r>
              <a:rPr lang="zh-CN" altLang="en-US" dirty="0" smtClean="0"/>
              <a:t>数据字典</a:t>
            </a:r>
            <a:r>
              <a:rPr kumimoji="1" lang="zh-CN" altLang="en-US" dirty="0" smtClean="0"/>
              <a:t>是对</a:t>
            </a:r>
            <a:r>
              <a:rPr kumimoji="1" lang="en-US" altLang="zh-CN" dirty="0" smtClean="0"/>
              <a:t>DFD</a:t>
            </a:r>
            <a:r>
              <a:rPr kumimoji="1" lang="zh-CN" altLang="en-US" dirty="0" smtClean="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smtClean="0"/>
              <a:t>复杂的处理过程还可以辅以工具说明。</a:t>
            </a:r>
          </a:p>
          <a:p>
            <a:pPr eaLnBrk="1" hangingPunct="1">
              <a:lnSpc>
                <a:spcPct val="120000"/>
              </a:lnSpc>
              <a:spcBef>
                <a:spcPts val="0"/>
              </a:spcBef>
              <a:spcAft>
                <a:spcPts val="0"/>
              </a:spcAft>
            </a:pPr>
            <a:endParaRPr kumimoji="1" lang="zh-CN" altLang="en-US" dirty="0" smtClean="0"/>
          </a:p>
          <a:p>
            <a:pPr eaLnBrk="1" hangingPunct="1">
              <a:lnSpc>
                <a:spcPct val="120000"/>
              </a:lnSpc>
              <a:spcBef>
                <a:spcPts val="0"/>
              </a:spcBef>
              <a:spcAft>
                <a:spcPts val="0"/>
              </a:spcAft>
            </a:pPr>
            <a:r>
              <a:rPr kumimoji="1" lang="zh-CN" altLang="en-US" dirty="0" smtClean="0"/>
              <a:t>数据流图与数据字典共同构成系统的功能模型，数据字典可以改进通信，规范描述，消除误解</a:t>
            </a:r>
            <a:endParaRPr lang="zh-CN" altLang="en-US" dirty="0" smtClean="0"/>
          </a:p>
        </p:txBody>
      </p:sp>
    </p:spTree>
    <p:extLst>
      <p:ext uri="{BB962C8B-B14F-4D97-AF65-F5344CB8AC3E}">
        <p14:creationId xmlns:p14="http://schemas.microsoft.com/office/powerpoint/2010/main" val="9470046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1. </a:t>
            </a:r>
            <a:r>
              <a:rPr lang="zh-CN" altLang="en-US" smtClean="0"/>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smtClean="0"/>
              <a:t>数据字典中有六类条目：</a:t>
            </a:r>
          </a:p>
          <a:p>
            <a:pPr marL="990600" lvl="1" indent="-533400" eaLnBrk="1" hangingPunct="1">
              <a:buFont typeface="Arial" panose="020B0604020202020204" pitchFamily="34" charset="0"/>
              <a:buNone/>
            </a:pPr>
            <a:r>
              <a:rPr lang="zh-CN" altLang="en-US" dirty="0" smtClean="0"/>
              <a:t>可被重用的条目：</a:t>
            </a:r>
          </a:p>
          <a:p>
            <a:pPr marL="990600" lvl="1" indent="-533400" eaLnBrk="1" hangingPunct="1">
              <a:buFontTx/>
              <a:buAutoNum type="arabicPeriod"/>
            </a:pPr>
            <a:r>
              <a:rPr kumimoji="1" lang="zh-CN" altLang="en-US" dirty="0" smtClean="0"/>
              <a:t> 数据元素</a:t>
            </a:r>
          </a:p>
          <a:p>
            <a:pPr marL="990600" lvl="1" indent="-533400" eaLnBrk="1" hangingPunct="1">
              <a:buFontTx/>
              <a:buAutoNum type="arabicPeriod"/>
            </a:pPr>
            <a:r>
              <a:rPr kumimoji="1" lang="zh-CN" altLang="en-US" dirty="0" smtClean="0"/>
              <a:t> 数据结构</a:t>
            </a:r>
          </a:p>
          <a:p>
            <a:pPr marL="990600" lvl="1" indent="-533400" eaLnBrk="1" hangingPunct="1"/>
            <a:endParaRPr kumimoji="1" lang="zh-CN" altLang="en-US" dirty="0" smtClean="0"/>
          </a:p>
          <a:p>
            <a:pPr marL="990600" lvl="1" indent="-533400" eaLnBrk="1" hangingPunct="1">
              <a:buFont typeface="Arial" panose="020B0604020202020204" pitchFamily="34" charset="0"/>
              <a:buNone/>
            </a:pPr>
            <a:r>
              <a:rPr kumimoji="1" lang="en-US" altLang="zh-CN" dirty="0" smtClean="0"/>
              <a:t>DFD</a:t>
            </a:r>
            <a:r>
              <a:rPr kumimoji="1" lang="zh-CN" altLang="en-US" dirty="0" smtClean="0"/>
              <a:t>图中的元素：</a:t>
            </a:r>
          </a:p>
          <a:p>
            <a:pPr marL="990600" lvl="1" indent="-533400" eaLnBrk="1" hangingPunct="1">
              <a:buClr>
                <a:schemeClr val="tx1"/>
              </a:buClr>
              <a:buFontTx/>
              <a:buAutoNum type="arabicPeriod" startAt="3"/>
            </a:pPr>
            <a:r>
              <a:rPr kumimoji="1" lang="zh-CN" altLang="en-US" dirty="0" smtClean="0"/>
              <a:t> 数据流（可引用定义好的数据结构）</a:t>
            </a:r>
          </a:p>
          <a:p>
            <a:pPr marL="990600" lvl="1" indent="-533400" eaLnBrk="1" hangingPunct="1">
              <a:buClr>
                <a:schemeClr val="tx1"/>
              </a:buClr>
              <a:buFontTx/>
              <a:buAutoNum type="arabicPeriod" startAt="3"/>
            </a:pPr>
            <a:r>
              <a:rPr kumimoji="1" lang="zh-CN" altLang="en-US" dirty="0" smtClean="0"/>
              <a:t> 数据存储（可引用定义好的数据结构）</a:t>
            </a:r>
          </a:p>
          <a:p>
            <a:pPr marL="990600" lvl="1" indent="-533400" eaLnBrk="1" hangingPunct="1">
              <a:buClr>
                <a:schemeClr val="tx1"/>
              </a:buClr>
              <a:buFontTx/>
              <a:buAutoNum type="arabicPeriod" startAt="3"/>
            </a:pPr>
            <a:r>
              <a:rPr kumimoji="1" lang="zh-CN" altLang="en-US" dirty="0" smtClean="0"/>
              <a:t> 外部实体</a:t>
            </a:r>
          </a:p>
          <a:p>
            <a:pPr marL="990600" lvl="1" indent="-533400" eaLnBrk="1" hangingPunct="1">
              <a:buClr>
                <a:schemeClr val="tx1"/>
              </a:buClr>
              <a:buFontTx/>
              <a:buAutoNum type="arabicPeriod" startAt="3"/>
            </a:pPr>
            <a:r>
              <a:rPr kumimoji="1" lang="zh-CN" altLang="en-US" dirty="0" smtClean="0"/>
              <a:t> 处理</a:t>
            </a:r>
            <a:endParaRPr lang="zh-CN" altLang="en-US" dirty="0" smtClean="0"/>
          </a:p>
        </p:txBody>
      </p:sp>
    </p:spTree>
    <p:extLst>
      <p:ext uri="{BB962C8B-B14F-4D97-AF65-F5344CB8AC3E}">
        <p14:creationId xmlns:p14="http://schemas.microsoft.com/office/powerpoint/2010/main" val="394313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smtClean="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029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t>(1) </a:t>
            </a:r>
            <a:r>
              <a:rPr lang="zh-CN" altLang="en-US" smtClean="0"/>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smtClean="0"/>
              <a:t>数据元素是最小的数据组成单位，也就是不可再分的数据单位，如学号、年龄、性别等。</a:t>
            </a:r>
          </a:p>
          <a:p>
            <a:pPr eaLnBrk="1" hangingPunct="1"/>
            <a:endParaRPr lang="zh-CN" altLang="en-US" dirty="0" smtClean="0"/>
          </a:p>
          <a:p>
            <a:pPr eaLnBrk="1" hangingPunct="1"/>
            <a:r>
              <a:rPr lang="zh-CN" altLang="en-US" dirty="0" smtClean="0"/>
              <a:t>需要描述以下属性：</a:t>
            </a:r>
          </a:p>
          <a:p>
            <a:pPr lvl="1" eaLnBrk="1" hangingPunct="1"/>
            <a:r>
              <a:rPr kumimoji="1" lang="zh-CN" altLang="en-US" dirty="0" smtClean="0">
                <a:latin typeface="楷体" panose="02010609060101010101" pitchFamily="49" charset="-122"/>
                <a:ea typeface="楷体" panose="02010609060101010101" pitchFamily="49" charset="-122"/>
              </a:rPr>
              <a:t>名称</a:t>
            </a:r>
          </a:p>
          <a:p>
            <a:pPr lvl="1" eaLnBrk="1" hangingPunct="1"/>
            <a:r>
              <a:rPr kumimoji="1" lang="zh-CN" altLang="en-US" dirty="0" smtClean="0">
                <a:latin typeface="楷体" panose="02010609060101010101" pitchFamily="49" charset="-122"/>
                <a:ea typeface="楷体" panose="02010609060101010101" pitchFamily="49" charset="-122"/>
              </a:rPr>
              <a:t>别名</a:t>
            </a:r>
          </a:p>
          <a:p>
            <a:pPr lvl="1" eaLnBrk="1" hangingPunct="1"/>
            <a:r>
              <a:rPr kumimoji="1" lang="zh-CN" altLang="en-US" dirty="0" smtClean="0">
                <a:latin typeface="楷体" panose="02010609060101010101" pitchFamily="49" charset="-122"/>
                <a:ea typeface="楷体" panose="02010609060101010101" pitchFamily="49" charset="-122"/>
              </a:rPr>
              <a:t>类型</a:t>
            </a:r>
          </a:p>
          <a:p>
            <a:pPr lvl="1" eaLnBrk="1" hangingPunct="1"/>
            <a:r>
              <a:rPr kumimoji="1" lang="zh-CN" altLang="en-US" dirty="0" smtClean="0">
                <a:latin typeface="楷体" panose="02010609060101010101" pitchFamily="49" charset="-122"/>
                <a:ea typeface="楷体" panose="02010609060101010101" pitchFamily="49" charset="-122"/>
              </a:rPr>
              <a:t>取值范围和取值的含义</a:t>
            </a:r>
          </a:p>
          <a:p>
            <a:pPr lvl="1" eaLnBrk="1" hangingPunct="1"/>
            <a:r>
              <a:rPr kumimoji="1" lang="zh-CN" altLang="en-US" dirty="0" smtClean="0">
                <a:latin typeface="楷体" panose="02010609060101010101" pitchFamily="49" charset="-122"/>
                <a:ea typeface="楷体" panose="02010609060101010101" pitchFamily="49" charset="-122"/>
              </a:rPr>
              <a:t>长度</a:t>
            </a:r>
          </a:p>
          <a:p>
            <a:pPr lvl="1" eaLnBrk="1" hangingPunct="1"/>
            <a:r>
              <a:rPr kumimoji="1" lang="zh-CN" altLang="en-US" dirty="0" smtClean="0">
                <a:latin typeface="楷体" panose="02010609060101010101" pitchFamily="49" charset="-122"/>
                <a:ea typeface="楷体" panose="02010609060101010101" pitchFamily="49" charset="-122"/>
              </a:rPr>
              <a:t>简要说明</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7066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mc:AlternateContent xmlns:mc="http://schemas.openxmlformats.org/markup-compatibility/2006">
              <mc:Choice xmlns:v="urn:schemas-microsoft-com:vml" Requires="v">
                <p:oleObj spid="_x0000_s15371" name="位图图像" r:id="rId3" imgW="5200000" imgH="2095793" progId="Paint.Picture">
                  <p:embed/>
                </p:oleObj>
              </mc:Choice>
              <mc:Fallback>
                <p:oleObj name="位图图像" r:id="rId3" imgW="5200000" imgH="2095793" progId="Paint.Picture">
                  <p:embed/>
                  <p:pic>
                    <p:nvPicPr>
                      <p:cNvPr id="952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850188"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smtClean="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val="39026384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smtClean="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smtClean="0">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871663">
                  <a:extLst>
                    <a:ext uri="{9D8B030D-6E8A-4147-A177-3AD203B41FA5}">
                      <a16:colId xmlns:a16="http://schemas.microsoft.com/office/drawing/2014/main" val="20005"/>
                    </a:ext>
                  </a:extLst>
                </a:gridCol>
                <a:gridCol w="1728787">
                  <a:extLst>
                    <a:ext uri="{9D8B030D-6E8A-4147-A177-3AD203B41FA5}">
                      <a16:colId xmlns:a16="http://schemas.microsoft.com/office/drawing/2014/main"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smtClean="0">
                          <a:ln>
                            <a:noFill/>
                          </a:ln>
                          <a:solidFill>
                            <a:schemeClr val="tx1"/>
                          </a:solidFill>
                          <a:effectLst/>
                          <a:latin typeface="Arial" charset="0"/>
                          <a:ea typeface="楷体_GB2312" pitchFamily="49" charset="-122"/>
                        </a:rPr>
                        <a:t>/</a:t>
                      </a:r>
                      <a:r>
                        <a:rPr kumimoji="0" lang="zh-CN" altLang="en-US" sz="2000" b="1" i="0" u="none" strike="noStrike" cap="none" normalizeH="0" baseline="0" smtClean="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D2</a:t>
                      </a:r>
                      <a:r>
                        <a:rPr kumimoji="0" lang="en-US" altLang="zh-CN" sz="2000" b="1" i="0" u="none" strike="noStrike" cap="none" normalizeH="0" baseline="0" smtClean="0">
                          <a:ln>
                            <a:noFill/>
                          </a:ln>
                          <a:solidFill>
                            <a:schemeClr val="tx1"/>
                          </a:solidFill>
                          <a:effectLst/>
                          <a:latin typeface="华文中宋"/>
                          <a:ea typeface="楷体_GB2312" pitchFamily="49" charset="-122"/>
                        </a:rPr>
                        <a:t>…</a:t>
                      </a:r>
                      <a:endParaRPr kumimoji="0" lang="en-US"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8476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t>(2) </a:t>
            </a:r>
            <a:r>
              <a:rPr lang="zh-CN" altLang="en-US" smtClean="0"/>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smtClean="0"/>
              <a:t>数据结构描述数据元素以及它们之间的组合关系。</a:t>
            </a:r>
          </a:p>
          <a:p>
            <a:pPr eaLnBrk="1" hangingPunct="1"/>
            <a:r>
              <a:rPr kumimoji="1" lang="zh-CN" altLang="en-US" dirty="0" smtClean="0"/>
              <a:t>组合关系包括：</a:t>
            </a:r>
          </a:p>
          <a:p>
            <a:pPr lvl="1" eaLnBrk="1" hangingPunct="1"/>
            <a:r>
              <a:rPr kumimoji="1" lang="zh-CN" altLang="en-US" dirty="0" smtClean="0">
                <a:latin typeface="楷体" panose="02010609060101010101" pitchFamily="49" charset="-122"/>
                <a:ea typeface="楷体" panose="02010609060101010101" pitchFamily="49" charset="-122"/>
              </a:rPr>
              <a:t>必含项</a:t>
            </a:r>
          </a:p>
          <a:p>
            <a:pPr lvl="1" eaLnBrk="1" hangingPunct="1"/>
            <a:r>
              <a:rPr kumimoji="1" lang="zh-CN" altLang="en-US" dirty="0" smtClean="0">
                <a:latin typeface="楷体" panose="02010609060101010101" pitchFamily="49" charset="-122"/>
                <a:ea typeface="楷体" panose="02010609060101010101" pitchFamily="49" charset="-122"/>
              </a:rPr>
              <a:t>必选项</a:t>
            </a:r>
            <a:r>
              <a:rPr kumimoji="1" lang="en-US" altLang="zh-CN" dirty="0" smtClean="0">
                <a:latin typeface="楷体" panose="02010609060101010101" pitchFamily="49" charset="-122"/>
                <a:ea typeface="楷体" panose="02010609060101010101" pitchFamily="49" charset="-122"/>
              </a:rPr>
              <a:t>——{ }</a:t>
            </a:r>
            <a:r>
              <a:rPr kumimoji="1" lang="zh-CN" altLang="en-US" dirty="0" smtClean="0">
                <a:latin typeface="楷体" panose="02010609060101010101" pitchFamily="49" charset="-122"/>
                <a:ea typeface="楷体" panose="02010609060101010101" pitchFamily="49" charset="-122"/>
              </a:rPr>
              <a:t>，如：</a:t>
            </a:r>
            <a:r>
              <a:rPr kumimoji="1" lang="en-US" altLang="zh-CN" dirty="0" smtClean="0">
                <a:latin typeface="楷体" panose="02010609060101010101" pitchFamily="49" charset="-122"/>
                <a:ea typeface="楷体" panose="02010609060101010101" pitchFamily="49" charset="-122"/>
              </a:rPr>
              <a:t>{}</a:t>
            </a:r>
          </a:p>
          <a:p>
            <a:pPr lvl="1" eaLnBrk="1" hangingPunct="1"/>
            <a:r>
              <a:rPr kumimoji="1" lang="zh-CN" altLang="en-US" dirty="0" smtClean="0">
                <a:latin typeface="楷体" panose="02010609060101010101" pitchFamily="49" charset="-122"/>
                <a:ea typeface="楷体" panose="02010609060101010101" pitchFamily="49" charset="-122"/>
              </a:rPr>
              <a:t>任选项</a:t>
            </a:r>
            <a:r>
              <a:rPr kumimoji="1" lang="en-US" altLang="zh-CN" dirty="0" smtClean="0">
                <a:latin typeface="楷体" panose="02010609060101010101" pitchFamily="49" charset="-122"/>
                <a:ea typeface="楷体" panose="02010609060101010101" pitchFamily="49" charset="-122"/>
              </a:rPr>
              <a:t>——[ ]</a:t>
            </a:r>
            <a:r>
              <a:rPr kumimoji="1" lang="zh-CN" altLang="en-US" dirty="0" smtClean="0">
                <a:latin typeface="楷体" panose="02010609060101010101" pitchFamily="49" charset="-122"/>
                <a:ea typeface="楷体" panose="02010609060101010101" pitchFamily="49" charset="-122"/>
              </a:rPr>
              <a:t>，如：</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实验成绩</a:t>
            </a:r>
            <a:r>
              <a:rPr kumimoji="1" lang="en-US" altLang="zh-CN" dirty="0" smtClean="0">
                <a:latin typeface="楷体" panose="02010609060101010101" pitchFamily="49" charset="-122"/>
                <a:ea typeface="楷体" panose="02010609060101010101" pitchFamily="49" charset="-122"/>
              </a:rPr>
              <a:t>]</a:t>
            </a:r>
          </a:p>
          <a:p>
            <a:pPr lvl="1" eaLnBrk="1" hangingPunct="1"/>
            <a:r>
              <a:rPr kumimoji="1" lang="zh-CN" altLang="en-US" dirty="0" smtClean="0">
                <a:latin typeface="楷体" panose="02010609060101010101" pitchFamily="49" charset="-122"/>
                <a:ea typeface="楷体" panose="02010609060101010101" pitchFamily="49" charset="-122"/>
              </a:rPr>
              <a:t>重复项</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，如：项目成员*</a:t>
            </a:r>
          </a:p>
          <a:p>
            <a:pPr eaLnBrk="1" hangingPunct="1"/>
            <a:r>
              <a:rPr kumimoji="1" lang="zh-CN" altLang="en-US" dirty="0" smtClean="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val="3309189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smtClean="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mtClean="0"/>
              <a:t>(3) </a:t>
            </a:r>
            <a:r>
              <a:rPr lang="zh-CN" altLang="en-US" smtClean="0"/>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smtClean="0"/>
              <a:t>对每一个数据流应进行描述，尤其是与外部实体相关的数据流。</a:t>
            </a:r>
          </a:p>
          <a:p>
            <a:pPr eaLnBrk="1" hangingPunct="1"/>
            <a:r>
              <a:rPr kumimoji="1" lang="zh-CN" altLang="en-US" dirty="0" smtClean="0"/>
              <a:t>数据流需要描述以下属性：</a:t>
            </a:r>
          </a:p>
          <a:p>
            <a:pPr lvl="1" eaLnBrk="1" hangingPunct="1"/>
            <a:r>
              <a:rPr kumimoji="1" lang="zh-CN" altLang="en-US" dirty="0" smtClean="0">
                <a:latin typeface="楷体" panose="02010609060101010101" pitchFamily="49" charset="-122"/>
                <a:ea typeface="楷体" panose="02010609060101010101" pitchFamily="49" charset="-122"/>
              </a:rPr>
              <a:t>数据流的来源</a:t>
            </a:r>
          </a:p>
          <a:p>
            <a:pPr lvl="1" eaLnBrk="1" hangingPunct="1"/>
            <a:r>
              <a:rPr kumimoji="1" lang="zh-CN" altLang="en-US" dirty="0" smtClean="0">
                <a:latin typeface="楷体" panose="02010609060101010101" pitchFamily="49" charset="-122"/>
                <a:ea typeface="楷体" panose="02010609060101010101" pitchFamily="49" charset="-122"/>
              </a:rPr>
              <a:t>数据流的去处</a:t>
            </a:r>
          </a:p>
          <a:p>
            <a:pPr lvl="1" eaLnBrk="1" hangingPunct="1"/>
            <a:r>
              <a:rPr kumimoji="1" lang="zh-CN" altLang="en-US" dirty="0" smtClean="0">
                <a:latin typeface="楷体" panose="02010609060101010101" pitchFamily="49" charset="-122"/>
                <a:ea typeface="楷体" panose="02010609060101010101" pitchFamily="49" charset="-122"/>
              </a:rPr>
              <a:t>数据流的组成</a:t>
            </a:r>
          </a:p>
          <a:p>
            <a:pPr lvl="1" eaLnBrk="1" hangingPunct="1"/>
            <a:r>
              <a:rPr kumimoji="1" lang="zh-CN" altLang="en-US" dirty="0" smtClean="0">
                <a:latin typeface="楷体" panose="02010609060101010101" pitchFamily="49" charset="-122"/>
                <a:ea typeface="楷体" panose="02010609060101010101" pitchFamily="49" charset="-122"/>
              </a:rPr>
              <a:t>数据流的流通量</a:t>
            </a:r>
          </a:p>
          <a:p>
            <a:pPr lvl="1" eaLnBrk="1" hangingPunct="1"/>
            <a:r>
              <a:rPr kumimoji="1" lang="zh-CN" altLang="en-US" dirty="0" smtClean="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val="18320433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smtClean="0"/>
              <a:t>数据流条目</a:t>
            </a:r>
          </a:p>
        </p:txBody>
      </p:sp>
    </p:spTree>
    <p:extLst>
      <p:ext uri="{BB962C8B-B14F-4D97-AF65-F5344CB8AC3E}">
        <p14:creationId xmlns:p14="http://schemas.microsoft.com/office/powerpoint/2010/main" val="34145426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t>(4) </a:t>
            </a:r>
            <a:r>
              <a:rPr lang="zh-CN" altLang="en-US" smtClean="0"/>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smtClean="0"/>
              <a:t>所有的数据存储都应进行描述。</a:t>
            </a:r>
          </a:p>
          <a:p>
            <a:pPr eaLnBrk="1" hangingPunct="1">
              <a:lnSpc>
                <a:spcPct val="120000"/>
              </a:lnSpc>
              <a:spcBef>
                <a:spcPts val="0"/>
              </a:spcBef>
            </a:pPr>
            <a:r>
              <a:rPr kumimoji="1" lang="zh-CN" altLang="en-US" sz="2000" dirty="0" smtClean="0"/>
              <a:t>主要描写该数据存储的结构，及有关的数据流、查询要求。</a:t>
            </a:r>
          </a:p>
          <a:p>
            <a:pPr eaLnBrk="1" hangingPunct="1">
              <a:lnSpc>
                <a:spcPct val="120000"/>
              </a:lnSpc>
              <a:spcBef>
                <a:spcPts val="0"/>
              </a:spcBef>
            </a:pPr>
            <a:r>
              <a:rPr kumimoji="1" lang="zh-CN" altLang="en-US" sz="2000" dirty="0" smtClean="0"/>
              <a:t>数据流和数据存储出现重复的数据时，可以提取这些共同部分制作数据结构。</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smtClean="0">
                <a:latin typeface="楷体" panose="02010609060101010101" pitchFamily="49" charset="-122"/>
                <a:ea typeface="楷体" panose="02010609060101010101" pitchFamily="49" charset="-122"/>
              </a:rPr>
              <a:t>DFD</a:t>
            </a:r>
            <a:r>
              <a:rPr kumimoji="1" lang="zh-CN" altLang="en-US" sz="2000" dirty="0" smtClean="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smtClean="0">
                <a:latin typeface="楷体" panose="02010609060101010101" pitchFamily="49" charset="-122"/>
                <a:ea typeface="楷体" panose="02010609060101010101" pitchFamily="49" charset="-122"/>
              </a:rPr>
              <a:t> </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87909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val="1973489521"/>
              </p:ext>
            </p:extLst>
          </p:nvPr>
        </p:nvGraphicFramePr>
        <p:xfrm>
          <a:off x="-108520" y="1412776"/>
          <a:ext cx="9144000" cy="4637087"/>
        </p:xfrm>
        <a:graphic>
          <a:graphicData uri="http://schemas.openxmlformats.org/presentationml/2006/ole">
            <mc:AlternateContent xmlns:mc="http://schemas.openxmlformats.org/markup-compatibility/2006">
              <mc:Choice xmlns:v="urn:schemas-microsoft-com:vml" Requires="v">
                <p:oleObj spid="_x0000_s16395" name="位图图像" r:id="rId3" imgW="5706272" imgH="3191320" progId="Paint.Picture">
                  <p:embed/>
                </p:oleObj>
              </mc:Choice>
              <mc:Fallback>
                <p:oleObj name="位图图像" r:id="rId3" imgW="5706272" imgH="3191320" progId="Paint.Picture">
                  <p:embed/>
                  <p:pic>
                    <p:nvPicPr>
                      <p:cNvPr id="1024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412776"/>
                        <a:ext cx="91440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smtClean="0"/>
              <a:t>数据存储条目</a:t>
            </a:r>
          </a:p>
        </p:txBody>
      </p:sp>
    </p:spTree>
    <p:extLst>
      <p:ext uri="{BB962C8B-B14F-4D97-AF65-F5344CB8AC3E}">
        <p14:creationId xmlns:p14="http://schemas.microsoft.com/office/powerpoint/2010/main" val="9408365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smtClean="0"/>
              <a:t>(5) </a:t>
            </a:r>
            <a:r>
              <a:rPr lang="zh-CN" altLang="en-US" dirty="0" smtClean="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smtClean="0"/>
              <a:t>需要描述处理框的编号、名称、功能的简要说明，有关的输入、输出。</a:t>
            </a:r>
          </a:p>
          <a:p>
            <a:pPr eaLnBrk="1" hangingPunct="1">
              <a:lnSpc>
                <a:spcPct val="120000"/>
              </a:lnSpc>
              <a:spcBef>
                <a:spcPts val="0"/>
              </a:spcBef>
            </a:pPr>
            <a:r>
              <a:rPr kumimoji="1" lang="zh-CN" altLang="en-US" dirty="0" smtClean="0"/>
              <a:t>通常仅重点描述</a:t>
            </a:r>
            <a:r>
              <a:rPr kumimoji="1" lang="zh-CN" altLang="en-US" dirty="0" smtClean="0">
                <a:solidFill>
                  <a:srgbClr val="0033CC"/>
                </a:solidFill>
              </a:rPr>
              <a:t>最底层的处理过程</a:t>
            </a:r>
            <a:r>
              <a:rPr kumimoji="1" lang="zh-CN" altLang="en-US" dirty="0" smtClean="0"/>
              <a:t>。</a:t>
            </a:r>
          </a:p>
          <a:p>
            <a:pPr eaLnBrk="1" hangingPunct="1">
              <a:lnSpc>
                <a:spcPct val="120000"/>
              </a:lnSpc>
              <a:spcBef>
                <a:spcPts val="0"/>
              </a:spcBef>
            </a:pPr>
            <a:endParaRPr kumimoji="1" lang="zh-CN" altLang="en-US" dirty="0" smtClean="0"/>
          </a:p>
          <a:p>
            <a:pPr eaLnBrk="1" hangingPunct="1">
              <a:lnSpc>
                <a:spcPct val="120000"/>
              </a:lnSpc>
              <a:spcBef>
                <a:spcPts val="0"/>
              </a:spcBef>
            </a:pPr>
            <a:r>
              <a:rPr kumimoji="1" lang="zh-CN" altLang="en-US" dirty="0" smtClean="0"/>
              <a:t>复杂的处理逻辑可以借助于一些图表工具，如：</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判定树</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判定表</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val="3637010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2590</TotalTime>
  <Words>7678</Words>
  <Application>Microsoft Office PowerPoint</Application>
  <PresentationFormat>全屏显示(4:3)</PresentationFormat>
  <Paragraphs>991</Paragraphs>
  <Slides>124</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41" baseType="lpstr">
      <vt:lpstr>等线</vt:lpstr>
      <vt:lpstr>黑体</vt:lpstr>
      <vt:lpstr>华文行楷</vt:lpstr>
      <vt:lpstr>华文中宋</vt:lpstr>
      <vt:lpstr>楷体</vt:lpstr>
      <vt:lpstr>楷体_GB2312</vt:lpstr>
      <vt:lpstr>宋体</vt:lpstr>
      <vt:lpstr>微软雅黑</vt:lpstr>
      <vt:lpstr>Arial</vt:lpstr>
      <vt:lpstr>Calibri</vt:lpstr>
      <vt:lpstr>Cambria</vt:lpstr>
      <vt:lpstr>Garamond</vt:lpstr>
      <vt:lpstr>Times New Roman</vt:lpstr>
      <vt:lpstr>Wingdings</vt: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PowerPoint 演示文稿</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215</cp:revision>
  <dcterms:created xsi:type="dcterms:W3CDTF">2006-10-08T01:30:56Z</dcterms:created>
  <dcterms:modified xsi:type="dcterms:W3CDTF">2018-03-31T06:13:38Z</dcterms:modified>
</cp:coreProperties>
</file>