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8" r:id="rId3"/>
    <p:sldId id="359" r:id="rId4"/>
    <p:sldId id="371" r:id="rId5"/>
    <p:sldId id="360" r:id="rId6"/>
    <p:sldId id="362" r:id="rId7"/>
    <p:sldId id="361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02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88000" autoAdjust="0"/>
  </p:normalViewPr>
  <p:slideViewPr>
    <p:cSldViewPr>
      <p:cViewPr varScale="1">
        <p:scale>
          <a:sx n="97" d="100"/>
          <a:sy n="97" d="100"/>
        </p:scale>
        <p:origin x="70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2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0EA93C-64E6-400E-A7C4-629E182E34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38FF5-47DD-402F-9B8E-9D04623892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2F3CC-357D-493A-AC3A-D56FADEA6296}" type="datetimeFigureOut">
              <a:rPr lang="zh-CN" altLang="en-US" smtClean="0"/>
              <a:t>2018-04-02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75E386-D899-49B6-9C27-1B9CD2C6F4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577BCE-6AD0-4DA6-8506-8D8BD70754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9E668-F858-4015-9DDF-ABB511B8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5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FB69E1B-1BF8-4672-97A2-3D15FF4F1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ACEC5D1-4C3D-41D6-9280-3EFB86EC8E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8EB8091-4FD3-4F0B-B567-9525ABCEF78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DACA897-8BF9-465F-91C1-080DFB124B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E6F06049-CD33-415D-92EF-6BFC0FF501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53998757-4799-4304-A2EC-DC8699F6D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828777-D76F-4FAD-A6AE-8232CE9E3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28777-D76F-4FAD-A6AE-8232CE9E31C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3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558193DA-06A4-4C63-98D8-F3EC99AFC7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0BB100-A1FF-4877-8B29-9C17FF2892E9}"/>
              </a:ext>
            </a:extLst>
          </p:cNvPr>
          <p:cNvSpPr txBox="1"/>
          <p:nvPr userDrawn="1"/>
        </p:nvSpPr>
        <p:spPr>
          <a:xfrm>
            <a:off x="0" y="0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信息系统分析与设计（第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版） 清华大学出版社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78AC6-7863-476B-A59C-1EFF57AFAC27}"/>
              </a:ext>
            </a:extLst>
          </p:cNvPr>
          <p:cNvSpPr txBox="1"/>
          <p:nvPr userDrawn="1"/>
        </p:nvSpPr>
        <p:spPr>
          <a:xfrm>
            <a:off x="6677809" y="-1516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成都大学信息科学与工程学院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E949CC-FE0D-4B97-851A-C3BA0539AD4B}"/>
              </a:ext>
            </a:extLst>
          </p:cNvPr>
          <p:cNvSpPr txBox="1"/>
          <p:nvPr userDrawn="1"/>
        </p:nvSpPr>
        <p:spPr>
          <a:xfrm>
            <a:off x="8092109" y="657215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赵卫东 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2018</a:t>
            </a:r>
            <a:endParaRPr lang="zh-CN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3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9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8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3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9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5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7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5D15C-BEFC-46F9-895A-A2BD79E13B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2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0EC00-765D-432C-9EB4-EDF91F63D2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97350" y="1556792"/>
            <a:ext cx="65955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0" y="653920"/>
            <a:ext cx="6798734" cy="7854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0" y="1763667"/>
            <a:ext cx="6798736" cy="4090307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A786C-4F8F-49C3-B9F2-0332EE0325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45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ADE43-7FF3-4F79-9F18-31D844A36EC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FC0BD-A03B-461E-AB8A-265BC448E3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1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2D307-ECEA-48B6-B145-C3BCE485CD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170E9-FE92-4BA8-BDA9-3BD64C6E71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3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4BC7A-29A4-4208-BA5E-2645856304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6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3A9BA-26E2-4003-87A9-6242D2CCA1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39D0B-A7A1-4783-854E-D734BC423B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F87A3-8EE9-4CB6-9675-D9C8C92A476E}"/>
              </a:ext>
            </a:extLst>
          </p:cNvPr>
          <p:cNvSpPr txBox="1"/>
          <p:nvPr userDrawn="1"/>
        </p:nvSpPr>
        <p:spPr>
          <a:xfrm>
            <a:off x="0" y="0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信息系统分析与设计（第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版） 清华大学出版社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DEECE9-BE5D-4DCC-B57F-C5D78934A408}"/>
              </a:ext>
            </a:extLst>
          </p:cNvPr>
          <p:cNvSpPr txBox="1"/>
          <p:nvPr userDrawn="1"/>
        </p:nvSpPr>
        <p:spPr>
          <a:xfrm>
            <a:off x="6677809" y="-1516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成都大学信息科学与工程学院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6B43E9-63FC-453D-BA3D-74B74D33273A}"/>
              </a:ext>
            </a:extLst>
          </p:cNvPr>
          <p:cNvSpPr txBox="1"/>
          <p:nvPr userDrawn="1"/>
        </p:nvSpPr>
        <p:spPr>
          <a:xfrm>
            <a:off x="8092109" y="657215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赵卫东 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2018</a:t>
            </a:r>
            <a:endParaRPr lang="zh-CN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3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691BAA-A050-45B4-962D-C09E49383A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7704" y="1889398"/>
            <a:ext cx="5328592" cy="1539602"/>
          </a:xfrm>
        </p:spPr>
        <p:txBody>
          <a:bodyPr anchor="ctr"/>
          <a:lstStyle/>
          <a:p>
            <a:r>
              <a:rPr lang="zh-CN" altLang="en-US" sz="4400" dirty="0" smtClean="0"/>
              <a:t>第</a:t>
            </a:r>
            <a:r>
              <a:rPr lang="en-US" altLang="zh-CN" sz="4400" dirty="0" smtClean="0"/>
              <a:t>7</a:t>
            </a:r>
            <a:r>
              <a:rPr lang="zh-CN" altLang="en-US" sz="4400" dirty="0" smtClean="0"/>
              <a:t>章  用例建模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用例识别注意事项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不能混淆用例和用例包含的步骤，不能把其中的步骤作为用例！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比如，“借书”用例通常包括：用户注册，登录，检查可出借的数量，保存借书记录等。不能把这些动作看成是用例。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注意区分业务</a:t>
            </a:r>
            <a:r>
              <a:rPr lang="zh-CN" altLang="en-US" b="1" dirty="0"/>
              <a:t>操作</a:t>
            </a:r>
            <a:r>
              <a:rPr lang="zh-CN" altLang="en-US" b="1" dirty="0" smtClean="0"/>
              <a:t>和系统用例。不能把</a:t>
            </a:r>
            <a:r>
              <a:rPr lang="zh-CN" altLang="en-US" b="1" dirty="0"/>
              <a:t>业务用例</a:t>
            </a:r>
            <a:r>
              <a:rPr lang="zh-CN" altLang="en-US" b="1" dirty="0" smtClean="0"/>
              <a:t>看成是用例。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比如，不能把整理书架，打扫卫生之类的线下动作看成用例。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3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7.2 </a:t>
            </a:r>
            <a:r>
              <a:rPr lang="zh-CN" altLang="en-US" dirty="0" smtClean="0"/>
              <a:t>用例描述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用例的主要内容是文本（用例体），而不是用例图。主要工作是书写用例规约（</a:t>
            </a:r>
            <a:r>
              <a:rPr lang="en-US" altLang="zh-CN" b="1" dirty="0" smtClean="0"/>
              <a:t>use case specification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用例名称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参与者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目标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前置条件：</a:t>
            </a:r>
            <a:r>
              <a:rPr lang="en-US" altLang="zh-CN" b="1" dirty="0" smtClean="0"/>
              <a:t>pre-condition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事件流：主事件流，备选事件流。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后置条件</a:t>
            </a:r>
            <a:r>
              <a:rPr lang="en-US" altLang="zh-CN" b="1" dirty="0" smtClean="0"/>
              <a:t>: guarantee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前置条件和后置条件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前置条件：</a:t>
            </a:r>
            <a:r>
              <a:rPr lang="en-US" altLang="zh-CN" b="1" dirty="0" smtClean="0"/>
              <a:t>pre-condition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用例开始前的必备条件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后置条件</a:t>
            </a:r>
            <a:r>
              <a:rPr lang="en-US" altLang="zh-CN" b="1" dirty="0" smtClean="0"/>
              <a:t>: guarantee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用例结束时，系统应保证的结果条件。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例如，明细记录输入后往往需要自动统计功能。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1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主事件流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用例要达到目标需要经过的一系列主要活动。是主要的，基本的，典型的</a:t>
            </a:r>
            <a:r>
              <a:rPr lang="zh-CN" altLang="en-US" b="1" dirty="0" smtClean="0">
                <a:solidFill>
                  <a:srgbClr val="FF0000"/>
                </a:solidFill>
              </a:rPr>
              <a:t>成功路径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通常只包括主流路径，不包括异常处理的分支路径。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见</a:t>
            </a:r>
            <a:r>
              <a:rPr lang="zh-CN" altLang="en-US" b="1" dirty="0" smtClean="0"/>
              <a:t>表</a:t>
            </a:r>
            <a:r>
              <a:rPr lang="en-US" altLang="zh-CN" b="1" dirty="0" smtClean="0"/>
              <a:t>7.1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4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备选</a:t>
            </a:r>
            <a:r>
              <a:rPr lang="zh-CN" altLang="en-US" b="1" dirty="0" smtClean="0"/>
              <a:t>事件流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系统总会有一些可能引起失败或者异常的情况要处理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为了不影响主事件流的描述，不影响用例活动清晰的主线，将这些分支处理抽取出来作为备选事件流。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备选事件流的编号规则要遵从主事件流的步骤编号。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见表</a:t>
            </a:r>
            <a:r>
              <a:rPr lang="en-US" altLang="zh-CN" b="1" dirty="0" smtClean="0"/>
              <a:t>7.2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事件流的书写规则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简明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使用主动语态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从第三者的角度写参与者的动作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描述用户的意图和系统的职责，不关注界面和细则。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主事件流使用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确认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，“验证”等积极词汇。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8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非功能性需求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往往有一些与用例有关的非功能性需求，比如：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业务规则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质量属性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结束条件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需要将非功能性需求与用例事件流记录在一起。见表</a:t>
            </a:r>
            <a:r>
              <a:rPr lang="en-US" altLang="zh-CN" dirty="0" smtClean="0"/>
              <a:t>7.5</a:t>
            </a:r>
          </a:p>
        </p:txBody>
      </p:sp>
    </p:spTree>
    <p:extLst>
      <p:ext uri="{BB962C8B-B14F-4D97-AF65-F5344CB8AC3E}">
        <p14:creationId xmlns:p14="http://schemas.microsoft.com/office/powerpoint/2010/main" val="11306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包含关系</a:t>
            </a:r>
            <a:r>
              <a:rPr lang="en-US" altLang="zh-CN" dirty="0" smtClean="0"/>
              <a:t>(include)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一个用例可以简单地包含其他用例具有的行为，并把它所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包含的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用例行为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作为自身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行为的一部分。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0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729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包含关系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196607" y="3892108"/>
            <a:ext cx="936104" cy="993741"/>
            <a:chOff x="2483768" y="3573016"/>
            <a:chExt cx="936104" cy="993741"/>
          </a:xfrm>
        </p:grpSpPr>
        <p:sp>
          <p:nvSpPr>
            <p:cNvPr id="5" name="椭圆 4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5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读者</a:t>
              </a:r>
              <a:endParaRPr lang="zh-CN" altLang="en-US" dirty="0"/>
            </a:p>
          </p:txBody>
        </p:sp>
      </p:grpSp>
      <p:cxnSp>
        <p:nvCxnSpPr>
          <p:cNvPr id="21" name="直接箭头连接符 20"/>
          <p:cNvCxnSpPr>
            <a:endCxn id="23" idx="2"/>
          </p:cNvCxnSpPr>
          <p:nvPr/>
        </p:nvCxnSpPr>
        <p:spPr>
          <a:xfrm flipV="1">
            <a:off x="2281939" y="3429000"/>
            <a:ext cx="1542709" cy="87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824648" y="2998859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查询书目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824648" y="4714921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预定图书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endCxn id="24" idx="2"/>
          </p:cNvCxnSpPr>
          <p:nvPr/>
        </p:nvCxnSpPr>
        <p:spPr>
          <a:xfrm>
            <a:off x="2281939" y="4350394"/>
            <a:ext cx="1542709" cy="7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3" idx="4"/>
          </p:cNvCxnSpPr>
          <p:nvPr/>
        </p:nvCxnSpPr>
        <p:spPr>
          <a:xfrm flipV="1">
            <a:off x="4683532" y="3859141"/>
            <a:ext cx="0" cy="8630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04053" y="4102365"/>
            <a:ext cx="1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&lt;&lt;include&gt;&gt;</a:t>
            </a:r>
            <a:endParaRPr lang="zh-CN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5626858" y="1719767"/>
            <a:ext cx="2833574" cy="1279092"/>
          </a:xfrm>
          <a:prstGeom prst="wedgeRectCallout">
            <a:avLst>
              <a:gd name="adj1" fmla="val -55549"/>
              <a:gd name="adj2" fmla="val 64197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 smtClean="0"/>
              <a:t>“查询书目”用例可以单独存在，也可以作为“预定图书”的包含用例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8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扩展</a:t>
            </a:r>
            <a:r>
              <a:rPr lang="zh-CN" altLang="en-US" dirty="0" smtClean="0"/>
              <a:t>关系（</a:t>
            </a:r>
            <a:r>
              <a:rPr lang="en-US" altLang="zh-CN" dirty="0" smtClean="0"/>
              <a:t>extend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在特定的情况下，对基本用例的延伸。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个用例被定义为基础用例的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增量扩展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，是把新的行为插入到已有的用例中的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办法。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比如：“登记赔偿”用例是对“归还图书”用例的扩展。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0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dirty="0"/>
              <a:t>7</a:t>
            </a:r>
            <a:r>
              <a:rPr lang="en-US" altLang="zh-CN" dirty="0" smtClean="0"/>
              <a:t>.1 </a:t>
            </a:r>
            <a:r>
              <a:rPr lang="zh-CN" altLang="en-US" dirty="0" smtClean="0"/>
              <a:t>基于用例的需求分析</a:t>
            </a:r>
            <a:endParaRPr lang="zh-CN" altLang="en-US" dirty="0" smtClean="0"/>
          </a:p>
          <a:p>
            <a:pPr marL="609600" indent="-609600" eaLnBrk="1" hangingPunct="1"/>
            <a:r>
              <a:rPr lang="en-US" altLang="zh-CN" dirty="0"/>
              <a:t>7</a:t>
            </a:r>
            <a:r>
              <a:rPr lang="en-US" altLang="zh-CN" dirty="0" smtClean="0"/>
              <a:t>.2 </a:t>
            </a:r>
            <a:r>
              <a:rPr lang="zh-CN" altLang="en-US" dirty="0" smtClean="0"/>
              <a:t>用例的描述</a:t>
            </a:r>
            <a:endParaRPr lang="en-US" altLang="zh-CN" dirty="0" smtClean="0"/>
          </a:p>
          <a:p>
            <a:pPr marL="609600" indent="-609600" eaLnBrk="1" hangingPunct="1"/>
            <a:r>
              <a:rPr lang="en-US" altLang="zh-CN" dirty="0"/>
              <a:t>7</a:t>
            </a:r>
            <a:r>
              <a:rPr lang="en-US" altLang="zh-CN" dirty="0" smtClean="0"/>
              <a:t>.3 </a:t>
            </a:r>
            <a:r>
              <a:rPr lang="zh-CN" altLang="en-US" dirty="0" smtClean="0"/>
              <a:t>建立用例的关系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3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729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扩展</a:t>
            </a:r>
            <a:r>
              <a:rPr lang="zh-CN" altLang="en-US" dirty="0" smtClean="0"/>
              <a:t>关系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39765" y="3838488"/>
            <a:ext cx="936104" cy="1270740"/>
            <a:chOff x="2483768" y="3573016"/>
            <a:chExt cx="936104" cy="1270740"/>
          </a:xfrm>
        </p:grpSpPr>
        <p:sp>
          <p:nvSpPr>
            <p:cNvPr id="5" name="椭圆 4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5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48376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图书管理员</a:t>
              </a:r>
              <a:endParaRPr lang="zh-CN" altLang="en-US" dirty="0"/>
            </a:p>
          </p:txBody>
        </p:sp>
      </p:grpSp>
      <p:cxnSp>
        <p:nvCxnSpPr>
          <p:cNvPr id="21" name="直接箭头连接符 20"/>
          <p:cNvCxnSpPr>
            <a:endCxn id="23" idx="2"/>
          </p:cNvCxnSpPr>
          <p:nvPr/>
        </p:nvCxnSpPr>
        <p:spPr>
          <a:xfrm>
            <a:off x="1938097" y="4342220"/>
            <a:ext cx="1264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202805" y="3912079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归还图书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283652" y="3892108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登记赔偿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4" idx="2"/>
            <a:endCxn id="23" idx="6"/>
          </p:cNvCxnSpPr>
          <p:nvPr/>
        </p:nvCxnSpPr>
        <p:spPr>
          <a:xfrm flipH="1">
            <a:off x="4920573" y="4322249"/>
            <a:ext cx="1363079" cy="1997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915835" y="3890690"/>
            <a:ext cx="1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&lt;&lt;extend&gt;&gt;</a:t>
            </a:r>
            <a:endParaRPr lang="zh-CN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5193343" y="2128480"/>
            <a:ext cx="2833574" cy="1279092"/>
          </a:xfrm>
          <a:prstGeom prst="wedgeRectCallout">
            <a:avLst>
              <a:gd name="adj1" fmla="val -42363"/>
              <a:gd name="adj2" fmla="val 87258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“登记赔偿”用例是对“归还图书”用例的扩展。</a:t>
            </a:r>
          </a:p>
        </p:txBody>
      </p:sp>
    </p:spTree>
    <p:extLst>
      <p:ext uri="{BB962C8B-B14F-4D97-AF65-F5344CB8AC3E}">
        <p14:creationId xmlns:p14="http://schemas.microsoft.com/office/powerpoint/2010/main" val="22628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泛化关系（</a:t>
            </a:r>
            <a:r>
              <a:rPr lang="en-US" altLang="zh-CN" dirty="0" smtClean="0"/>
              <a:t>extend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如果多个用例在行为、结构和目的方面存在共性，可以使用泛化关系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具体做法是：构造一个新的，抽象的父类用例描述共有部分。父用例随后被子用例特殊化，子用例继承父用例所有结构、行为和关系。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6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29614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用例的分组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一个复杂的系统会有较多的用例，为直观，方便理解，可以按用例主题（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）划分为多个用例组。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一组用例放置在以主题命名的方框中。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30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58521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用例的分组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8880"/>
            <a:ext cx="5281984" cy="38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7.1</a:t>
            </a:r>
            <a:r>
              <a:rPr lang="zh-CN" altLang="en-US" dirty="0"/>
              <a:t>基于用例的</a:t>
            </a:r>
            <a:r>
              <a:rPr lang="zh-CN" altLang="en-US" dirty="0" smtClean="0"/>
              <a:t>需求分析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</a:t>
            </a:r>
            <a:r>
              <a:rPr lang="zh-CN" altLang="en-US" dirty="0" smtClean="0"/>
              <a:t>是</a:t>
            </a:r>
            <a:r>
              <a:rPr lang="zh-CN" altLang="en-US" dirty="0"/>
              <a:t>对包括变量在内的一组动作序列的描述，系统执行这些动作</a:t>
            </a:r>
            <a:r>
              <a:rPr lang="zh-CN" altLang="en-US" dirty="0" smtClean="0"/>
              <a:t>，会对特定参与者（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）产生可观测的有价值的结果。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在面向对象方法中，通过用例（</a:t>
            </a:r>
            <a:r>
              <a:rPr lang="en-US" altLang="zh-CN" dirty="0" smtClean="0"/>
              <a:t>use </a:t>
            </a:r>
            <a:r>
              <a:rPr lang="en-US" altLang="zh-CN" dirty="0"/>
              <a:t>case</a:t>
            </a:r>
            <a:r>
              <a:rPr lang="zh-CN" altLang="en-US" dirty="0" smtClean="0"/>
              <a:t>）描述需求。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全部的用例，构成用例模型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6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系统边界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系统边界表示全部用例的范围。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内表示系统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的用例组成部分，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外表示系统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外部，是参与者。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系统边界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在画图中用方框来表示，同时附上系统的名称，参与者画在边界的外面，用例画在边界里面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7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7.1</a:t>
            </a:r>
            <a:r>
              <a:rPr lang="en-US" altLang="zh-CN" dirty="0" smtClean="0"/>
              <a:t>.2 </a:t>
            </a:r>
            <a:r>
              <a:rPr lang="zh-CN" altLang="en-US" dirty="0" smtClean="0"/>
              <a:t>识别参与者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确定谁是参与者（</a:t>
            </a:r>
            <a:r>
              <a:rPr lang="en-US" altLang="zh-CN" b="1" dirty="0" smtClean="0"/>
              <a:t>actor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参与者是系统之外与系统进行交互的任何事物。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系统的用户，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外部硬件，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其他系统。</a:t>
            </a:r>
            <a:endParaRPr lang="en-US" altLang="zh-CN" b="1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4608640" y="3429000"/>
            <a:ext cx="792088" cy="993741"/>
            <a:chOff x="2627784" y="3573016"/>
            <a:chExt cx="792088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627784" y="419742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读者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64624" y="4682098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图书管理员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6336832" y="3457734"/>
            <a:ext cx="1656184" cy="19953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图书管理系统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463263" y="3887286"/>
            <a:ext cx="80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535271" y="4982229"/>
            <a:ext cx="80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主要参与者与次要参与者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主要参与者（</a:t>
            </a:r>
            <a:r>
              <a:rPr lang="en-US" altLang="zh-CN" b="1" dirty="0" smtClean="0"/>
              <a:t>primary actor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从系统中直接获得可度量价值的用户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开发用例的重点是找到主要参与者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次要参与者（</a:t>
            </a:r>
            <a:r>
              <a:rPr lang="en-US" altLang="zh-CN" b="1" dirty="0" smtClean="0"/>
              <a:t>secondary actor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在用例中起支持作用，不能脱离主要参与者。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7503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参与者的泛化</a:t>
            </a:r>
            <a:r>
              <a:rPr lang="en-US" altLang="zh-CN" dirty="0" smtClean="0"/>
              <a:t>generalization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在某些情况下，参与者的角色可以共享。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比如，在超市系统中，值班经理完全可以充当收银员的角色。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但是值班经理还可以退货。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他们之间构成的关系称为参与者的泛化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收银</a:t>
            </a:r>
            <a:r>
              <a:rPr lang="zh-CN" altLang="en-US" b="1" dirty="0" smtClean="0"/>
              <a:t>员是父角色（</a:t>
            </a:r>
            <a:r>
              <a:rPr lang="en-US" altLang="zh-CN" b="1" dirty="0" smtClean="0"/>
              <a:t>super role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值班经理是子角色（</a:t>
            </a:r>
            <a:r>
              <a:rPr lang="en-US" altLang="zh-CN" b="1" dirty="0" smtClean="0"/>
              <a:t>sub role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558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参与者的泛化</a:t>
            </a:r>
            <a:r>
              <a:rPr lang="en-US" altLang="zh-CN" dirty="0"/>
              <a:t>generalization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13669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图中红色的三角形箭头表示泛化，表示值班经理可以继承收银员的所有交互行为。</a:t>
            </a:r>
            <a:endParaRPr lang="en-US" altLang="zh-CN" b="1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2483768" y="2958048"/>
            <a:ext cx="936104" cy="993741"/>
            <a:chOff x="2483768" y="3573016"/>
            <a:chExt cx="936104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收银员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83768" y="5101003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值班经理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4402151" y="3154787"/>
            <a:ext cx="2520280" cy="28307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endCxn id="3" idx="2"/>
          </p:cNvCxnSpPr>
          <p:nvPr/>
        </p:nvCxnSpPr>
        <p:spPr>
          <a:xfrm>
            <a:off x="3419872" y="3613073"/>
            <a:ext cx="1424751" cy="4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4" idx="2"/>
          </p:cNvCxnSpPr>
          <p:nvPr/>
        </p:nvCxnSpPr>
        <p:spPr>
          <a:xfrm flipV="1">
            <a:off x="3466047" y="5229438"/>
            <a:ext cx="1424526" cy="1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844623" y="3613073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销售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890573" y="4799297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退货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858154" y="4122108"/>
            <a:ext cx="277861" cy="714344"/>
            <a:chOff x="1475656" y="3531889"/>
            <a:chExt cx="277861" cy="714344"/>
          </a:xfrm>
        </p:grpSpPr>
        <p:sp>
          <p:nvSpPr>
            <p:cNvPr id="17" name="等腰三角形 16"/>
            <p:cNvSpPr/>
            <p:nvPr/>
          </p:nvSpPr>
          <p:spPr>
            <a:xfrm>
              <a:off x="1475656" y="3531889"/>
              <a:ext cx="277861" cy="252819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619672" y="3784708"/>
              <a:ext cx="0" cy="461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2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7.1</a:t>
            </a:r>
            <a:r>
              <a:rPr lang="en-US" altLang="zh-CN" dirty="0" smtClean="0"/>
              <a:t>.3 </a:t>
            </a:r>
            <a:r>
              <a:rPr lang="zh-CN" altLang="en-US" dirty="0" smtClean="0"/>
              <a:t>识别用例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用例通常是参与者的一些动作，表达参与者要完成的工作。</a:t>
            </a:r>
            <a:endParaRPr lang="en-US" altLang="zh-CN" b="1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7385893" y="3979032"/>
            <a:ext cx="792088" cy="993741"/>
            <a:chOff x="2627784" y="3573016"/>
            <a:chExt cx="792088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627784" y="419742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读者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3339" y="3851494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图书管理员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2979439" y="2972238"/>
            <a:ext cx="3843134" cy="28330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endCxn id="3" idx="2"/>
          </p:cNvCxnSpPr>
          <p:nvPr/>
        </p:nvCxnSpPr>
        <p:spPr>
          <a:xfrm flipV="1">
            <a:off x="2053444" y="3369118"/>
            <a:ext cx="1085421" cy="106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6" idx="6"/>
          </p:cNvCxnSpPr>
          <p:nvPr/>
        </p:nvCxnSpPr>
        <p:spPr>
          <a:xfrm flipH="1" flipV="1">
            <a:off x="6509606" y="3372762"/>
            <a:ext cx="950085" cy="108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138865" y="3104267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借书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176828" y="3755783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还</a:t>
            </a:r>
            <a:r>
              <a:rPr lang="zh-CN" altLang="en-US" dirty="0" smtClean="0"/>
              <a:t>书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241659" y="4461950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维护书目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246268" y="5154619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维护读者信息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4936942" y="3107911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查询书目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955537" y="3780079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查询借阅情况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4958019" y="4438202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预定图书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988388" y="5126698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取消预定图书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endCxn id="24" idx="2"/>
          </p:cNvCxnSpPr>
          <p:nvPr/>
        </p:nvCxnSpPr>
        <p:spPr>
          <a:xfrm flipV="1">
            <a:off x="2013965" y="4020634"/>
            <a:ext cx="1162863" cy="47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5" idx="2"/>
          </p:cNvCxnSpPr>
          <p:nvPr/>
        </p:nvCxnSpPr>
        <p:spPr>
          <a:xfrm>
            <a:off x="2027946" y="4499567"/>
            <a:ext cx="1213713" cy="22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2"/>
          </p:cNvCxnSpPr>
          <p:nvPr/>
        </p:nvCxnSpPr>
        <p:spPr>
          <a:xfrm>
            <a:off x="2027946" y="4499567"/>
            <a:ext cx="1218322" cy="91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0" idx="6"/>
          </p:cNvCxnSpPr>
          <p:nvPr/>
        </p:nvCxnSpPr>
        <p:spPr>
          <a:xfrm flipH="1">
            <a:off x="6561052" y="4462180"/>
            <a:ext cx="937762" cy="9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9" idx="6"/>
          </p:cNvCxnSpPr>
          <p:nvPr/>
        </p:nvCxnSpPr>
        <p:spPr>
          <a:xfrm flipH="1">
            <a:off x="6530683" y="4461950"/>
            <a:ext cx="944205" cy="24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6"/>
          </p:cNvCxnSpPr>
          <p:nvPr/>
        </p:nvCxnSpPr>
        <p:spPr>
          <a:xfrm flipH="1" flipV="1">
            <a:off x="6528201" y="4044930"/>
            <a:ext cx="924907" cy="4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自定义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000000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3F3F3F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3060</TotalTime>
  <Words>994</Words>
  <Application>Microsoft Office PowerPoint</Application>
  <PresentationFormat>全屏显示(4:3)</PresentationFormat>
  <Paragraphs>127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黑体</vt:lpstr>
      <vt:lpstr>华文行楷</vt:lpstr>
      <vt:lpstr>楷体</vt:lpstr>
      <vt:lpstr>宋体</vt:lpstr>
      <vt:lpstr>微软雅黑</vt:lpstr>
      <vt:lpstr>Arial</vt:lpstr>
      <vt:lpstr>Calibri</vt:lpstr>
      <vt:lpstr>Cambria</vt:lpstr>
      <vt:lpstr>环保</vt:lpstr>
      <vt:lpstr>第7章  用例建模</vt:lpstr>
      <vt:lpstr>本章主要内容</vt:lpstr>
      <vt:lpstr>7.1基于用例的需求分析</vt:lpstr>
      <vt:lpstr>系统边界</vt:lpstr>
      <vt:lpstr>7.1.2 识别参与者</vt:lpstr>
      <vt:lpstr>主要参与者与次要参与者</vt:lpstr>
      <vt:lpstr>参与者的泛化generalization</vt:lpstr>
      <vt:lpstr>参与者的泛化generalization</vt:lpstr>
      <vt:lpstr>7.1.3 识别用例</vt:lpstr>
      <vt:lpstr>用例识别注意事项</vt:lpstr>
      <vt:lpstr>7.2 用例描述</vt:lpstr>
      <vt:lpstr>前置条件和后置条件</vt:lpstr>
      <vt:lpstr>主事件流</vt:lpstr>
      <vt:lpstr>备选事件流</vt:lpstr>
      <vt:lpstr>事件流的书写规则</vt:lpstr>
      <vt:lpstr>非功能性需求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</vt:vector>
  </TitlesOfParts>
  <Company>biti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系统思想</dc:title>
  <dc:creator>wxm</dc:creator>
  <cp:lastModifiedBy>box</cp:lastModifiedBy>
  <cp:revision>234</cp:revision>
  <dcterms:created xsi:type="dcterms:W3CDTF">2006-10-08T01:30:56Z</dcterms:created>
  <dcterms:modified xsi:type="dcterms:W3CDTF">2018-04-02T23:09:10Z</dcterms:modified>
</cp:coreProperties>
</file>