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26"/>
  </p:notesMasterIdLst>
  <p:handoutMasterIdLst>
    <p:handoutMasterId r:id="rId127"/>
  </p:handout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59" r:id="rId104"/>
    <p:sldId id="460" r:id="rId105"/>
    <p:sldId id="461" r:id="rId106"/>
    <p:sldId id="462" r:id="rId107"/>
    <p:sldId id="463" r:id="rId108"/>
    <p:sldId id="464" r:id="rId109"/>
    <p:sldId id="465" r:id="rId110"/>
    <p:sldId id="466" r:id="rId111"/>
    <p:sldId id="467" r:id="rId112"/>
    <p:sldId id="468" r:id="rId113"/>
    <p:sldId id="469" r:id="rId114"/>
    <p:sldId id="470" r:id="rId115"/>
    <p:sldId id="471" r:id="rId116"/>
    <p:sldId id="472" r:id="rId117"/>
    <p:sldId id="473" r:id="rId118"/>
    <p:sldId id="474" r:id="rId119"/>
    <p:sldId id="475" r:id="rId120"/>
    <p:sldId id="476" r:id="rId121"/>
    <p:sldId id="477" r:id="rId122"/>
    <p:sldId id="478" r:id="rId123"/>
    <p:sldId id="479" r:id="rId124"/>
    <p:sldId id="480" r:id="rId1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7" d="100"/>
          <a:sy n="97" d="100"/>
        </p:scale>
        <p:origin x="1512" y="42"/>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42" Type="http://schemas.openxmlformats.org/officeDocument/2006/relationships/slide" Target="slides/slide43.xml"/><Relationship Id="rId47" Type="http://schemas.openxmlformats.org/officeDocument/2006/relationships/slide" Target="slides/slide49.xml"/><Relationship Id="rId63" Type="http://schemas.openxmlformats.org/officeDocument/2006/relationships/slide" Target="slides/slide70.xml"/><Relationship Id="rId68" Type="http://schemas.openxmlformats.org/officeDocument/2006/relationships/slide" Target="slides/slide82.xml"/><Relationship Id="rId84" Type="http://schemas.openxmlformats.org/officeDocument/2006/relationships/slide" Target="slides/slide107.xml"/><Relationship Id="rId89" Type="http://schemas.openxmlformats.org/officeDocument/2006/relationships/slide" Target="slides/slide113.xml"/><Relationship Id="rId16" Type="http://schemas.openxmlformats.org/officeDocument/2006/relationships/slide" Target="slides/slide16.xml"/><Relationship Id="rId11" Type="http://schemas.openxmlformats.org/officeDocument/2006/relationships/slide" Target="slides/slide11.xml"/><Relationship Id="rId32" Type="http://schemas.openxmlformats.org/officeDocument/2006/relationships/slide" Target="slides/slide33.xml"/><Relationship Id="rId37" Type="http://schemas.openxmlformats.org/officeDocument/2006/relationships/slide" Target="slides/slide38.xml"/><Relationship Id="rId53" Type="http://schemas.openxmlformats.org/officeDocument/2006/relationships/slide" Target="slides/slide55.xml"/><Relationship Id="rId58" Type="http://schemas.openxmlformats.org/officeDocument/2006/relationships/slide" Target="slides/slide65.xml"/><Relationship Id="rId74" Type="http://schemas.openxmlformats.org/officeDocument/2006/relationships/slide" Target="slides/slide93.xml"/><Relationship Id="rId79" Type="http://schemas.openxmlformats.org/officeDocument/2006/relationships/slide" Target="slides/slide102.xml"/><Relationship Id="rId5" Type="http://schemas.openxmlformats.org/officeDocument/2006/relationships/slide" Target="slides/slide5.xml"/><Relationship Id="rId90" Type="http://schemas.openxmlformats.org/officeDocument/2006/relationships/slide" Target="slides/slide116.xml"/><Relationship Id="rId22" Type="http://schemas.openxmlformats.org/officeDocument/2006/relationships/slide" Target="slides/slide22.xml"/><Relationship Id="rId27" Type="http://schemas.openxmlformats.org/officeDocument/2006/relationships/slide" Target="slides/slide27.xml"/><Relationship Id="rId43" Type="http://schemas.openxmlformats.org/officeDocument/2006/relationships/slide" Target="slides/slide44.xml"/><Relationship Id="rId48" Type="http://schemas.openxmlformats.org/officeDocument/2006/relationships/slide" Target="slides/slide50.xml"/><Relationship Id="rId64" Type="http://schemas.openxmlformats.org/officeDocument/2006/relationships/slide" Target="slides/slide71.xml"/><Relationship Id="rId69" Type="http://schemas.openxmlformats.org/officeDocument/2006/relationships/slide" Target="slides/slide83.xml"/><Relationship Id="rId8" Type="http://schemas.openxmlformats.org/officeDocument/2006/relationships/slide" Target="slides/slide8.xml"/><Relationship Id="rId51" Type="http://schemas.openxmlformats.org/officeDocument/2006/relationships/slide" Target="slides/slide53.xml"/><Relationship Id="rId72" Type="http://schemas.openxmlformats.org/officeDocument/2006/relationships/slide" Target="slides/slide90.xml"/><Relationship Id="rId80" Type="http://schemas.openxmlformats.org/officeDocument/2006/relationships/slide" Target="slides/slide103.xml"/><Relationship Id="rId85" Type="http://schemas.openxmlformats.org/officeDocument/2006/relationships/slide" Target="slides/slide108.xml"/><Relationship Id="rId93" Type="http://schemas.openxmlformats.org/officeDocument/2006/relationships/slide" Target="slides/slide123.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6.xml"/><Relationship Id="rId67" Type="http://schemas.openxmlformats.org/officeDocument/2006/relationships/slide" Target="slides/slide74.xml"/><Relationship Id="rId20" Type="http://schemas.openxmlformats.org/officeDocument/2006/relationships/slide" Target="slides/slide20.xml"/><Relationship Id="rId41" Type="http://schemas.openxmlformats.org/officeDocument/2006/relationships/slide" Target="slides/slide42.xml"/><Relationship Id="rId54" Type="http://schemas.openxmlformats.org/officeDocument/2006/relationships/slide" Target="slides/slide56.xml"/><Relationship Id="rId62" Type="http://schemas.openxmlformats.org/officeDocument/2006/relationships/slide" Target="slides/slide69.xml"/><Relationship Id="rId70" Type="http://schemas.openxmlformats.org/officeDocument/2006/relationships/slide" Target="slides/slide88.xml"/><Relationship Id="rId75" Type="http://schemas.openxmlformats.org/officeDocument/2006/relationships/slide" Target="slides/slide94.xml"/><Relationship Id="rId83" Type="http://schemas.openxmlformats.org/officeDocument/2006/relationships/slide" Target="slides/slide106.xml"/><Relationship Id="rId88" Type="http://schemas.openxmlformats.org/officeDocument/2006/relationships/slide" Target="slides/slide112.xml"/><Relationship Id="rId91" Type="http://schemas.openxmlformats.org/officeDocument/2006/relationships/slide" Target="slides/slide119.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7.xml"/><Relationship Id="rId49" Type="http://schemas.openxmlformats.org/officeDocument/2006/relationships/slide" Target="slides/slide51.xml"/><Relationship Id="rId57" Type="http://schemas.openxmlformats.org/officeDocument/2006/relationships/slide" Target="slides/slide64.xml"/><Relationship Id="rId10" Type="http://schemas.openxmlformats.org/officeDocument/2006/relationships/slide" Target="slides/slide1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4.xml"/><Relationship Id="rId60" Type="http://schemas.openxmlformats.org/officeDocument/2006/relationships/slide" Target="slides/slide67.xml"/><Relationship Id="rId65" Type="http://schemas.openxmlformats.org/officeDocument/2006/relationships/slide" Target="slides/slide72.xml"/><Relationship Id="rId73" Type="http://schemas.openxmlformats.org/officeDocument/2006/relationships/slide" Target="slides/slide92.xml"/><Relationship Id="rId78" Type="http://schemas.openxmlformats.org/officeDocument/2006/relationships/slide" Target="slides/slide99.xml"/><Relationship Id="rId81" Type="http://schemas.openxmlformats.org/officeDocument/2006/relationships/slide" Target="slides/slide104.xml"/><Relationship Id="rId86" Type="http://schemas.openxmlformats.org/officeDocument/2006/relationships/slide" Target="slides/slide109.xml"/><Relationship Id="rId94" Type="http://schemas.openxmlformats.org/officeDocument/2006/relationships/slide" Target="slides/slide124.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40.xml"/><Relationship Id="rId34" Type="http://schemas.openxmlformats.org/officeDocument/2006/relationships/slide" Target="slides/slide35.xml"/><Relationship Id="rId50" Type="http://schemas.openxmlformats.org/officeDocument/2006/relationships/slide" Target="slides/slide52.xml"/><Relationship Id="rId55" Type="http://schemas.openxmlformats.org/officeDocument/2006/relationships/slide" Target="slides/slide62.xml"/><Relationship Id="rId76" Type="http://schemas.openxmlformats.org/officeDocument/2006/relationships/slide" Target="slides/slide95.xml"/><Relationship Id="rId7" Type="http://schemas.openxmlformats.org/officeDocument/2006/relationships/slide" Target="slides/slide7.xml"/><Relationship Id="rId71" Type="http://schemas.openxmlformats.org/officeDocument/2006/relationships/slide" Target="slides/slide89.xml"/><Relationship Id="rId92" Type="http://schemas.openxmlformats.org/officeDocument/2006/relationships/slide" Target="slides/slide122.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1.xml"/><Relationship Id="rId45" Type="http://schemas.openxmlformats.org/officeDocument/2006/relationships/slide" Target="slides/slide46.xml"/><Relationship Id="rId66" Type="http://schemas.openxmlformats.org/officeDocument/2006/relationships/slide" Target="slides/slide73.xml"/><Relationship Id="rId87" Type="http://schemas.openxmlformats.org/officeDocument/2006/relationships/slide" Target="slides/slide110.xml"/><Relationship Id="rId61" Type="http://schemas.openxmlformats.org/officeDocument/2006/relationships/slide" Target="slides/slide68.xml"/><Relationship Id="rId82" Type="http://schemas.openxmlformats.org/officeDocument/2006/relationships/slide" Target="slides/slide105.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6.xml"/><Relationship Id="rId56" Type="http://schemas.openxmlformats.org/officeDocument/2006/relationships/slide" Target="slides/slide63.xml"/><Relationship Id="rId77"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2018-03-28</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35689B-6BF8-44FF-8FAD-B3283E4BF8DF}" type="slidenum">
              <a:rPr lang="en-US" altLang="zh-CN"/>
              <a:pPr eaLnBrk="1" hangingPunct="1"/>
              <a:t>85</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40455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F298F1-1291-4300-AA2F-D456D8BD477E}" type="slidenum">
              <a:rPr lang="en-US" altLang="zh-CN"/>
              <a:pPr eaLnBrk="1" hangingPunct="1"/>
              <a:t>86</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4328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3C6A8-0776-4A37-97B6-90CB78BF34F8}" type="slidenum">
              <a:rPr lang="en-US" altLang="zh-CN"/>
              <a:pPr eaLnBrk="1" hangingPunct="1"/>
              <a:t>87</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151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楷体" panose="02010609060101010101" pitchFamily="49" charset="-122"/>
                <a:ea typeface="楷体" panose="02010609060101010101" pitchFamily="49" charset="-122"/>
              </a:rPr>
              <a:t>business process reengineering </a:t>
            </a:r>
            <a:r>
              <a:rPr lang="zh-CN" altLang="en-US" sz="1200" dirty="0" smtClean="0">
                <a:latin typeface="楷体" panose="02010609060101010101" pitchFamily="49" charset="-122"/>
                <a:ea typeface="楷体" panose="02010609060101010101" pitchFamily="49" charset="-122"/>
              </a:rPr>
              <a:t>： 企业过程重建</a:t>
            </a:r>
            <a:endParaRPr lang="en-US" altLang="zh-CN" sz="1200" dirty="0" smtClean="0">
              <a:latin typeface="楷体" panose="02010609060101010101" pitchFamily="49" charset="-122"/>
              <a:ea typeface="楷体" panose="02010609060101010101" pitchFamily="49" charset="-122"/>
            </a:endParaRPr>
          </a:p>
          <a:p>
            <a:r>
              <a:rPr lang="en-US" altLang="zh-CN" sz="1200" dirty="0" smtClean="0">
                <a:latin typeface="楷体" panose="02010609060101010101" pitchFamily="49" charset="-122"/>
                <a:ea typeface="楷体" panose="02010609060101010101" pitchFamily="49" charset="-122"/>
              </a:rPr>
              <a:t>business process management</a:t>
            </a:r>
            <a:r>
              <a:rPr lang="zh-CN" altLang="en-US" sz="1200" dirty="0" smtClean="0">
                <a:latin typeface="楷体" panose="02010609060101010101" pitchFamily="49" charset="-122"/>
                <a:ea typeface="楷体" panose="02010609060101010101" pitchFamily="49" charset="-122"/>
              </a:rPr>
              <a:t>： 企业过程管理</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104845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Page109</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19623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676D68-EB11-4C2A-85A9-E0195A36E4BF}" type="slidenum">
              <a:rPr lang="en-US" altLang="zh-CN"/>
              <a:pPr eaLnBrk="1" hangingPunct="1"/>
              <a:t>57</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8876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2F40C-8F97-4DA6-958F-74F7086AC2ED}" type="slidenum">
              <a:rPr lang="en-US" altLang="zh-CN"/>
              <a:pPr eaLnBrk="1" hangingPunct="1"/>
              <a:t>58</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46151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C7CF0D-4135-439B-A634-7109B0BCB371}" type="slidenum">
              <a:rPr lang="en-US" altLang="zh-CN"/>
              <a:pPr eaLnBrk="1" hangingPunct="1"/>
              <a:t>59</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5515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49D8A-1F4E-421D-8D32-C598322DB6ED}" type="slidenum">
              <a:rPr lang="en-US" altLang="zh-CN"/>
              <a:pPr eaLnBrk="1" hangingPunct="1"/>
              <a:t>60</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latin typeface="宋体" panose="02010600030101010101" pitchFamily="2" charset="-122"/>
              </a:rPr>
              <a:t>学籍管理规定</a:t>
            </a:r>
            <a:r>
              <a:rPr lang="zh-CN" altLang="en-US" smtClean="0">
                <a:latin typeface="Arial" panose="020B0604020202020204" pitchFamily="34" charset="0"/>
              </a:rPr>
              <a:t>补考不及格课程连同下一学期期末不及格课程（未经补考）合计达三门考试课程或四门考试考查课程者作留降级处理。因此期末成绩分析时“产生留退名单”还需要统计往次补考不及格的情况后综合考虑， </a:t>
            </a:r>
          </a:p>
        </p:txBody>
      </p:sp>
    </p:spTree>
    <p:extLst>
      <p:ext uri="{BB962C8B-B14F-4D97-AF65-F5344CB8AC3E}">
        <p14:creationId xmlns:p14="http://schemas.microsoft.com/office/powerpoint/2010/main" val="405698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9334FD-5824-42A7-A411-EE5394C6077D}" type="slidenum">
              <a:rPr lang="en-US" altLang="zh-CN"/>
              <a:pPr eaLnBrk="1" hangingPunct="1"/>
              <a:t>61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103708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C471F3-1A10-4DD9-B9AD-B12C6C199986}" type="slidenum">
              <a:rPr lang="en-US" altLang="zh-CN"/>
              <a:pPr eaLnBrk="1" hangingPunct="1"/>
              <a:t>84</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36900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46719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675687"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244975"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68413"/>
            <a:ext cx="4244975"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44950"/>
            <a:ext cx="4244975"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6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115888"/>
            <a:ext cx="8893175" cy="6553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9277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9.png"/></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2.png"/></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1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9.png"/><Relationship Id="rId4" Type="http://schemas.openxmlformats.org/officeDocument/2006/relationships/oleObject" Target="../embeddings/oleObject11.bin"/></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png"/><Relationship Id="rId4" Type="http://schemas.openxmlformats.org/officeDocument/2006/relationships/oleObject" Target="../embeddings/oleObject1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2.png"/><Relationship Id="rId4" Type="http://schemas.openxmlformats.org/officeDocument/2006/relationships/oleObject" Target="../embeddings/oleObject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3.png"/><Relationship Id="rId4" Type="http://schemas.openxmlformats.org/officeDocument/2006/relationships/oleObject" Target="../embeddings/oleObject14.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4.png"/><Relationship Id="rId4" Type="http://schemas.openxmlformats.org/officeDocument/2006/relationships/oleObject" Target="../embeddings/oleObject15.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smtClean="0"/>
              <a:t>第</a:t>
            </a:r>
            <a:r>
              <a:rPr lang="en-US" altLang="zh-CN" sz="4400" dirty="0" smtClean="0"/>
              <a:t>6</a:t>
            </a:r>
            <a:r>
              <a:rPr lang="zh-CN" altLang="en-US" sz="4400" dirty="0" smtClean="0"/>
              <a:t>章  流程建模</a:t>
            </a:r>
            <a:endParaRPr lang="zh-CN"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试一试</a:t>
            </a:r>
          </a:p>
        </p:txBody>
      </p:sp>
      <p:sp>
        <p:nvSpPr>
          <p:cNvPr id="12291" name="内容占位符 2"/>
          <p:cNvSpPr>
            <a:spLocks noGrp="1"/>
          </p:cNvSpPr>
          <p:nvPr>
            <p:ph idx="1"/>
          </p:nvPr>
        </p:nvSpPr>
        <p:spPr>
          <a:xfrm>
            <a:off x="899592" y="1628800"/>
            <a:ext cx="7094894" cy="4680520"/>
          </a:xfrm>
        </p:spPr>
        <p:txBody>
          <a:bodyPr>
            <a:normAutofit fontScale="70000" lnSpcReduction="20000"/>
          </a:bodyPr>
          <a:lstStyle/>
          <a:p>
            <a:pPr eaLnBrk="1" hangingPunct="1">
              <a:lnSpc>
                <a:spcPct val="120000"/>
              </a:lnSpc>
              <a:spcBef>
                <a:spcPts val="0"/>
              </a:spcBef>
              <a:buFontTx/>
              <a:buNone/>
            </a:pPr>
            <a:r>
              <a:rPr lang="zh-CN" altLang="en-US" sz="3300" dirty="0" smtClean="0"/>
              <a:t>学校对毕业设计的前期工作规定如下</a:t>
            </a:r>
            <a:r>
              <a:rPr lang="zh-CN" altLang="en-US" dirty="0" smtClean="0"/>
              <a:t>：</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第</a:t>
            </a:r>
            <a:r>
              <a:rPr lang="en-US" altLang="zh-CN" sz="3200" dirty="0" smtClean="0">
                <a:latin typeface="楷体" panose="02010609060101010101" pitchFamily="49" charset="-122"/>
                <a:ea typeface="楷体" panose="02010609060101010101" pitchFamily="49" charset="-122"/>
              </a:rPr>
              <a:t>7</a:t>
            </a:r>
            <a:r>
              <a:rPr lang="zh-CN" altLang="en-US" sz="3200" dirty="0" smtClean="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教师提交初始题目；</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教务秘书审核后公布题目清单；</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学生可以根据题目选择指导教师；</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教师得到分配的学生后，与学生讨论后确定题目，于第</a:t>
            </a:r>
            <a:r>
              <a:rPr lang="en-US" altLang="zh-CN" sz="3200" dirty="0" smtClean="0">
                <a:latin typeface="楷体" panose="02010609060101010101" pitchFamily="49" charset="-122"/>
                <a:ea typeface="楷体" panose="02010609060101010101" pitchFamily="49" charset="-122"/>
              </a:rPr>
              <a:t>8</a:t>
            </a:r>
            <a:r>
              <a:rPr lang="zh-CN" altLang="en-US" sz="3200" dirty="0" smtClean="0">
                <a:latin typeface="楷体" panose="02010609060101010101" pitchFamily="49" charset="-122"/>
                <a:ea typeface="楷体" panose="02010609060101010101" pitchFamily="49" charset="-122"/>
              </a:rPr>
              <a:t>学期始填写任务书，交给教务秘书和学生；</a:t>
            </a:r>
          </a:p>
          <a:p>
            <a:pPr lvl="1" eaLnBrk="1" hangingPunct="1">
              <a:lnSpc>
                <a:spcPct val="120000"/>
              </a:lnSpc>
              <a:spcBef>
                <a:spcPts val="0"/>
              </a:spcBef>
            </a:pPr>
            <a:r>
              <a:rPr lang="zh-CN" altLang="en-US" sz="3200" dirty="0" smtClean="0">
                <a:latin typeface="楷体" panose="02010609060101010101" pitchFamily="49" charset="-122"/>
                <a:ea typeface="楷体" panose="02010609060101010101" pitchFamily="49" charset="-122"/>
              </a:rPr>
              <a:t>教务秘书整理所有学生毕设信息，填报毕设一览表，上报教务处。</a:t>
            </a:r>
            <a:endParaRPr lang="zh-CN" altLang="en-US" dirty="0" smtClean="0"/>
          </a:p>
        </p:txBody>
      </p:sp>
    </p:spTree>
    <p:extLst>
      <p:ext uri="{BB962C8B-B14F-4D97-AF65-F5344CB8AC3E}">
        <p14:creationId xmlns:p14="http://schemas.microsoft.com/office/powerpoint/2010/main" val="4210874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47664" y="116632"/>
            <a:ext cx="6798734" cy="1303867"/>
          </a:xfrm>
        </p:spPr>
        <p:txBody>
          <a:bodyPr/>
          <a:lstStyle/>
          <a:p>
            <a:pPr algn="r" eaLnBrk="1" hangingPunct="1"/>
            <a:r>
              <a:rPr lang="zh-CN" altLang="en-US" dirty="0" smtClean="0"/>
              <a:t>处理功能条目</a:t>
            </a:r>
          </a:p>
        </p:txBody>
      </p:sp>
      <p:graphicFrame>
        <p:nvGraphicFramePr>
          <p:cNvPr id="104451" name="Object 3"/>
          <p:cNvGraphicFramePr>
            <a:graphicFrameLocks noChangeAspect="1"/>
          </p:cNvGraphicFramePr>
          <p:nvPr>
            <p:extLst>
              <p:ext uri="{D42A27DB-BD31-4B8C-83A1-F6EECF244321}">
                <p14:modId xmlns:p14="http://schemas.microsoft.com/office/powerpoint/2010/main" val="3277785661"/>
              </p:ext>
            </p:extLst>
          </p:nvPr>
        </p:nvGraphicFramePr>
        <p:xfrm>
          <a:off x="25172" y="1196752"/>
          <a:ext cx="9144000" cy="5372100"/>
        </p:xfrm>
        <a:graphic>
          <a:graphicData uri="http://schemas.openxmlformats.org/presentationml/2006/ole">
            <mc:AlternateContent xmlns:mc="http://schemas.openxmlformats.org/markup-compatibility/2006">
              <mc:Choice xmlns:v="urn:schemas-microsoft-com:vml" Requires="v">
                <p:oleObj spid="_x0000_s17416" name="位图图像" r:id="rId3" imgW="6792273" imgH="4401164" progId="Paint.Picture">
                  <p:embed/>
                </p:oleObj>
              </mc:Choice>
              <mc:Fallback>
                <p:oleObj name="位图图像" r:id="rId3" imgW="6792273" imgH="4401164" progId="Paint.Picture">
                  <p:embed/>
                  <p:pic>
                    <p:nvPicPr>
                      <p:cNvPr id="1044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2" y="1196752"/>
                        <a:ext cx="9144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364682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Object 2"/>
          <p:cNvGraphicFramePr>
            <a:graphicFrameLocks noChangeAspect="1"/>
          </p:cNvGraphicFramePr>
          <p:nvPr>
            <p:extLst>
              <p:ext uri="{D42A27DB-BD31-4B8C-83A1-F6EECF244321}">
                <p14:modId xmlns:p14="http://schemas.microsoft.com/office/powerpoint/2010/main" val="2749437762"/>
              </p:ext>
            </p:extLst>
          </p:nvPr>
        </p:nvGraphicFramePr>
        <p:xfrm>
          <a:off x="0" y="1622213"/>
          <a:ext cx="9144000" cy="5200650"/>
        </p:xfrm>
        <a:graphic>
          <a:graphicData uri="http://schemas.openxmlformats.org/presentationml/2006/ole">
            <mc:AlternateContent xmlns:mc="http://schemas.openxmlformats.org/markup-compatibility/2006">
              <mc:Choice xmlns:v="urn:schemas-microsoft-com:vml" Requires="v">
                <p:oleObj spid="_x0000_s18440" name="位图图像" r:id="rId3" imgW="5923810" imgH="2295238" progId="Paint.Picture">
                  <p:embed/>
                </p:oleObj>
              </mc:Choice>
              <mc:Fallback>
                <p:oleObj name="位图图像" r:id="rId3" imgW="5923810" imgH="2295238" progId="Paint.Picture">
                  <p:embed/>
                  <p:pic>
                    <p:nvPicPr>
                      <p:cNvPr id="1054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2213"/>
                        <a:ext cx="9144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5" name="Rectangle 3"/>
          <p:cNvSpPr>
            <a:spLocks noGrp="1" noChangeArrowheads="1"/>
          </p:cNvSpPr>
          <p:nvPr>
            <p:ph type="title" idx="4294967295"/>
          </p:nvPr>
        </p:nvSpPr>
        <p:spPr>
          <a:xfrm>
            <a:off x="-684584" y="476672"/>
            <a:ext cx="6798734" cy="1303867"/>
          </a:xfrm>
        </p:spPr>
        <p:txBody>
          <a:bodyPr/>
          <a:lstStyle/>
          <a:p>
            <a:pPr algn="r" eaLnBrk="1" hangingPunct="1"/>
            <a:r>
              <a:rPr lang="en-US" altLang="zh-CN" dirty="0" smtClean="0"/>
              <a:t>(6) </a:t>
            </a:r>
            <a:r>
              <a:rPr lang="zh-CN" altLang="en-US" dirty="0" smtClean="0"/>
              <a:t>外部实体</a:t>
            </a:r>
          </a:p>
        </p:txBody>
      </p:sp>
    </p:spTree>
    <p:extLst>
      <p:ext uri="{BB962C8B-B14F-4D97-AF65-F5344CB8AC3E}">
        <p14:creationId xmlns:p14="http://schemas.microsoft.com/office/powerpoint/2010/main" val="35939503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数据字典的编制</a:t>
            </a:r>
          </a:p>
        </p:txBody>
      </p:sp>
      <p:sp>
        <p:nvSpPr>
          <p:cNvPr id="321539" name="Rectangle 3"/>
          <p:cNvSpPr>
            <a:spLocks noGrp="1" noChangeArrowheads="1"/>
          </p:cNvSpPr>
          <p:nvPr>
            <p:ph type="body" idx="1"/>
          </p:nvPr>
        </p:nvSpPr>
        <p:spPr>
          <a:xfrm>
            <a:off x="755575" y="1700808"/>
            <a:ext cx="7488833" cy="4608512"/>
          </a:xfrm>
        </p:spPr>
        <p:txBody>
          <a:bodyPr>
            <a:normAutofit fontScale="70000" lnSpcReduction="20000"/>
          </a:bodyPr>
          <a:lstStyle/>
          <a:p>
            <a:pPr eaLnBrk="1" hangingPunct="1">
              <a:lnSpc>
                <a:spcPct val="90000"/>
              </a:lnSpc>
            </a:pPr>
            <a:r>
              <a:rPr lang="zh-CN" altLang="en-US" dirty="0" smtClean="0"/>
              <a:t>数据元素</a:t>
            </a:r>
          </a:p>
          <a:p>
            <a:pPr lvl="1">
              <a:lnSpc>
                <a:spcPct val="90000"/>
              </a:lnSpc>
            </a:pPr>
            <a:r>
              <a:rPr lang="zh-CN" altLang="en-US" sz="2900" dirty="0">
                <a:latin typeface="楷体" panose="02010609060101010101" pitchFamily="49" charset="-122"/>
                <a:ea typeface="楷体" panose="02010609060101010101" pitchFamily="49" charset="-122"/>
              </a:rPr>
              <a:t>有哪些数据项需要在系统中处理或保存？即数据元素</a:t>
            </a:r>
          </a:p>
          <a:p>
            <a:pPr eaLnBrk="1" hangingPunct="1">
              <a:lnSpc>
                <a:spcPct val="90000"/>
              </a:lnSpc>
            </a:pPr>
            <a:r>
              <a:rPr lang="zh-CN" altLang="en-US" dirty="0" smtClean="0"/>
              <a:t>数据流</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每个数据流应该包含哪些数据元素？</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每个处理的输入数据流足够吗？处理输出的数据流有哪些？</a:t>
            </a:r>
          </a:p>
          <a:p>
            <a:pPr lvl="1" eaLnBrk="1" hangingPunct="1">
              <a:lnSpc>
                <a:spcPct val="90000"/>
              </a:lnSpc>
            </a:pPr>
            <a:r>
              <a:rPr lang="zh-CN" altLang="en-US" dirty="0" smtClean="0">
                <a:latin typeface="楷体" panose="02010609060101010101" pitchFamily="49" charset="-122"/>
                <a:ea typeface="楷体" panose="02010609060101010101" pitchFamily="49" charset="-122"/>
              </a:rPr>
              <a:t>数据流写入了合适的数据存储吗？</a:t>
            </a:r>
          </a:p>
          <a:p>
            <a:pPr eaLnBrk="1" hangingPunct="1">
              <a:lnSpc>
                <a:spcPct val="90000"/>
              </a:lnSpc>
            </a:pPr>
            <a:r>
              <a:rPr lang="zh-CN" altLang="en-US" dirty="0" smtClean="0"/>
              <a:t>数据存储</a:t>
            </a:r>
          </a:p>
          <a:p>
            <a:pPr lvl="1">
              <a:lnSpc>
                <a:spcPct val="90000"/>
              </a:lnSpc>
            </a:pPr>
            <a:r>
              <a:rPr lang="zh-CN" altLang="en-US" sz="2900" dirty="0">
                <a:latin typeface="楷体" panose="02010609060101010101" pitchFamily="49" charset="-122"/>
                <a:ea typeface="楷体" panose="02010609060101010101" pitchFamily="49" charset="-122"/>
              </a:rPr>
              <a:t>数据存储包含了足够的数据元素吗？</a:t>
            </a:r>
          </a:p>
          <a:p>
            <a:pPr eaLnBrk="1" hangingPunct="1">
              <a:lnSpc>
                <a:spcPct val="90000"/>
              </a:lnSpc>
            </a:pPr>
            <a:r>
              <a:rPr lang="zh-CN" altLang="en-US" dirty="0" smtClean="0"/>
              <a:t>外部实体</a:t>
            </a:r>
          </a:p>
          <a:p>
            <a:pPr lvl="1">
              <a:lnSpc>
                <a:spcPct val="90000"/>
              </a:lnSpc>
            </a:pPr>
            <a:r>
              <a:rPr lang="zh-CN" altLang="en-US" sz="2900" dirty="0">
                <a:latin typeface="楷体" panose="02010609060101010101" pitchFamily="49" charset="-122"/>
                <a:ea typeface="楷体" panose="02010609060101010101" pitchFamily="49" charset="-122"/>
              </a:rPr>
              <a:t>个数有多少？</a:t>
            </a:r>
            <a:endParaRPr lang="zh-CN" altLang="en-US" sz="2900" dirty="0">
              <a:latin typeface="楷体" panose="02010609060101010101" pitchFamily="49" charset="-122"/>
              <a:ea typeface="楷体" panose="02010609060101010101" pitchFamily="49" charset="-122"/>
            </a:endParaRPr>
          </a:p>
          <a:p>
            <a:pPr eaLnBrk="1" hangingPunct="1">
              <a:lnSpc>
                <a:spcPct val="90000"/>
              </a:lnSpc>
            </a:pPr>
            <a:r>
              <a:rPr lang="zh-CN" altLang="en-US" dirty="0" smtClean="0"/>
              <a:t>处理</a:t>
            </a:r>
          </a:p>
          <a:p>
            <a:pPr lvl="1">
              <a:lnSpc>
                <a:spcPct val="90000"/>
              </a:lnSpc>
            </a:pPr>
            <a:r>
              <a:rPr lang="zh-CN" altLang="en-US" sz="2900" dirty="0">
                <a:latin typeface="楷体" panose="02010609060101010101" pitchFamily="49" charset="-122"/>
                <a:ea typeface="楷体" panose="02010609060101010101" pitchFamily="49" charset="-122"/>
              </a:rPr>
              <a:t>具体步骤是怎样的？</a:t>
            </a:r>
          </a:p>
        </p:txBody>
      </p:sp>
    </p:spTree>
    <p:extLst>
      <p:ext uri="{BB962C8B-B14F-4D97-AF65-F5344CB8AC3E}">
        <p14:creationId xmlns:p14="http://schemas.microsoft.com/office/powerpoint/2010/main" val="374784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0" dur="500"/>
                                        <p:tgtEl>
                                          <p:spTgt spid="3215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animEffect transition="in" filter="blinds(horizontal)">
                                      <p:cBhvr>
                                        <p:cTn id="15" dur="500"/>
                                        <p:tgtEl>
                                          <p:spTgt spid="32153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1539">
                                            <p:txEl>
                                              <p:pRg st="3" end="3"/>
                                            </p:txEl>
                                          </p:spTgt>
                                        </p:tgtEl>
                                        <p:attrNameLst>
                                          <p:attrName>style.visibility</p:attrName>
                                        </p:attrNameLst>
                                      </p:cBhvr>
                                      <p:to>
                                        <p:strVal val="visible"/>
                                      </p:to>
                                    </p:set>
                                    <p:animEffect transition="in" filter="blinds(horizontal)">
                                      <p:cBhvr>
                                        <p:cTn id="18" dur="500"/>
                                        <p:tgtEl>
                                          <p:spTgt spid="32153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1539">
                                            <p:txEl>
                                              <p:pRg st="4" end="4"/>
                                            </p:txEl>
                                          </p:spTgt>
                                        </p:tgtEl>
                                        <p:attrNameLst>
                                          <p:attrName>style.visibility</p:attrName>
                                        </p:attrNameLst>
                                      </p:cBhvr>
                                      <p:to>
                                        <p:strVal val="visible"/>
                                      </p:to>
                                    </p:set>
                                    <p:animEffect transition="in" filter="blinds(horizontal)">
                                      <p:cBhvr>
                                        <p:cTn id="21" dur="500"/>
                                        <p:tgtEl>
                                          <p:spTgt spid="32153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1539">
                                            <p:txEl>
                                              <p:pRg st="5" end="5"/>
                                            </p:txEl>
                                          </p:spTgt>
                                        </p:tgtEl>
                                        <p:attrNameLst>
                                          <p:attrName>style.visibility</p:attrName>
                                        </p:attrNameLst>
                                      </p:cBhvr>
                                      <p:to>
                                        <p:strVal val="visible"/>
                                      </p:to>
                                    </p:set>
                                    <p:animEffect transition="in" filter="blinds(horizontal)">
                                      <p:cBhvr>
                                        <p:cTn id="24" dur="500"/>
                                        <p:tgtEl>
                                          <p:spTgt spid="32153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1539">
                                            <p:txEl>
                                              <p:pRg st="6" end="6"/>
                                            </p:txEl>
                                          </p:spTgt>
                                        </p:tgtEl>
                                        <p:attrNameLst>
                                          <p:attrName>style.visibility</p:attrName>
                                        </p:attrNameLst>
                                      </p:cBhvr>
                                      <p:to>
                                        <p:strVal val="visible"/>
                                      </p:to>
                                    </p:set>
                                    <p:animEffect transition="in" filter="blinds(horizontal)">
                                      <p:cBhvr>
                                        <p:cTn id="29" dur="500"/>
                                        <p:tgtEl>
                                          <p:spTgt spid="32153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1539">
                                            <p:txEl>
                                              <p:pRg st="7" end="7"/>
                                            </p:txEl>
                                          </p:spTgt>
                                        </p:tgtEl>
                                        <p:attrNameLst>
                                          <p:attrName>style.visibility</p:attrName>
                                        </p:attrNameLst>
                                      </p:cBhvr>
                                      <p:to>
                                        <p:strVal val="visible"/>
                                      </p:to>
                                    </p:set>
                                    <p:animEffect transition="in" filter="blinds(horizontal)">
                                      <p:cBhvr>
                                        <p:cTn id="32" dur="500"/>
                                        <p:tgtEl>
                                          <p:spTgt spid="32153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1539">
                                            <p:txEl>
                                              <p:pRg st="8" end="8"/>
                                            </p:txEl>
                                          </p:spTgt>
                                        </p:tgtEl>
                                        <p:attrNameLst>
                                          <p:attrName>style.visibility</p:attrName>
                                        </p:attrNameLst>
                                      </p:cBhvr>
                                      <p:to>
                                        <p:strVal val="visible"/>
                                      </p:to>
                                    </p:set>
                                    <p:animEffect transition="in" filter="blinds(horizontal)">
                                      <p:cBhvr>
                                        <p:cTn id="37" dur="500"/>
                                        <p:tgtEl>
                                          <p:spTgt spid="32153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1539">
                                            <p:txEl>
                                              <p:pRg st="9" end="9"/>
                                            </p:txEl>
                                          </p:spTgt>
                                        </p:tgtEl>
                                        <p:attrNameLst>
                                          <p:attrName>style.visibility</p:attrName>
                                        </p:attrNameLst>
                                      </p:cBhvr>
                                      <p:to>
                                        <p:strVal val="visible"/>
                                      </p:to>
                                    </p:set>
                                    <p:animEffect transition="in" filter="blinds(horizontal)">
                                      <p:cBhvr>
                                        <p:cTn id="40" dur="500"/>
                                        <p:tgtEl>
                                          <p:spTgt spid="32153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21539">
                                            <p:txEl>
                                              <p:pRg st="10" end="10"/>
                                            </p:txEl>
                                          </p:spTgt>
                                        </p:tgtEl>
                                        <p:attrNameLst>
                                          <p:attrName>style.visibility</p:attrName>
                                        </p:attrNameLst>
                                      </p:cBhvr>
                                      <p:to>
                                        <p:strVal val="visible"/>
                                      </p:to>
                                    </p:set>
                                    <p:animEffect transition="in" filter="blinds(horizontal)">
                                      <p:cBhvr>
                                        <p:cTn id="45" dur="500"/>
                                        <p:tgtEl>
                                          <p:spTgt spid="3215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21539">
                                            <p:txEl>
                                              <p:pRg st="11" end="11"/>
                                            </p:txEl>
                                          </p:spTgt>
                                        </p:tgtEl>
                                        <p:attrNameLst>
                                          <p:attrName>style.visibility</p:attrName>
                                        </p:attrNameLst>
                                      </p:cBhvr>
                                      <p:to>
                                        <p:strVal val="visible"/>
                                      </p:to>
                                    </p:set>
                                    <p:animEffect transition="in" filter="blinds(horizontal)">
                                      <p:cBhvr>
                                        <p:cTn id="48" dur="500"/>
                                        <p:tgtEl>
                                          <p:spTgt spid="321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mtClean="0"/>
              <a:t>2. </a:t>
            </a:r>
            <a:r>
              <a:rPr lang="zh-CN" altLang="en-US" smtClean="0"/>
              <a:t>数据字典的使用</a:t>
            </a:r>
          </a:p>
        </p:txBody>
      </p:sp>
      <p:sp>
        <p:nvSpPr>
          <p:cNvPr id="107523" name="Rectangle 3"/>
          <p:cNvSpPr>
            <a:spLocks noGrp="1" noChangeArrowheads="1"/>
          </p:cNvSpPr>
          <p:nvPr>
            <p:ph type="body" idx="1"/>
          </p:nvPr>
        </p:nvSpPr>
        <p:spPr/>
        <p:txBody>
          <a:bodyPr>
            <a:normAutofit fontScale="70000" lnSpcReduction="20000"/>
          </a:bodyPr>
          <a:lstStyle/>
          <a:p>
            <a:pPr eaLnBrk="1" hangingPunct="1">
              <a:lnSpc>
                <a:spcPct val="120000"/>
              </a:lnSpc>
            </a:pPr>
            <a:r>
              <a:rPr kumimoji="1" lang="zh-CN" altLang="en-US" dirty="0" smtClean="0"/>
              <a:t>按各种要求列表，没有冗余，不遗漏数据</a:t>
            </a:r>
          </a:p>
          <a:p>
            <a:pPr eaLnBrk="1" hangingPunct="1">
              <a:lnSpc>
                <a:spcPct val="120000"/>
              </a:lnSpc>
            </a:pPr>
            <a:r>
              <a:rPr kumimoji="1" lang="zh-CN" altLang="en-US" dirty="0" smtClean="0"/>
              <a:t>相互参照，便于系统修改</a:t>
            </a:r>
          </a:p>
          <a:p>
            <a:pPr eaLnBrk="1" hangingPunct="1">
              <a:lnSpc>
                <a:spcPct val="120000"/>
              </a:lnSpc>
            </a:pPr>
            <a:r>
              <a:rPr kumimoji="1" lang="zh-CN" altLang="en-US" dirty="0" smtClean="0"/>
              <a:t>由描述内容检索名称</a:t>
            </a:r>
          </a:p>
          <a:p>
            <a:pPr eaLnBrk="1" hangingPunct="1">
              <a:lnSpc>
                <a:spcPct val="120000"/>
              </a:lnSpc>
            </a:pPr>
            <a:r>
              <a:rPr kumimoji="1" lang="zh-CN" altLang="en-US" dirty="0" smtClean="0"/>
              <a:t>一致性检验和完整性检验</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数据流的来源、去向是否完整</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数据元素是否遗漏或过剩</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数据存储的来源、去向是否完整</a:t>
            </a:r>
          </a:p>
          <a:p>
            <a:pPr lvl="1" eaLnBrk="1" hangingPunct="1">
              <a:lnSpc>
                <a:spcPct val="120000"/>
              </a:lnSpc>
            </a:pPr>
            <a:r>
              <a:rPr kumimoji="1" lang="zh-CN" altLang="en-US" dirty="0" smtClean="0">
                <a:latin typeface="楷体" panose="02010609060101010101" pitchFamily="49" charset="-122"/>
                <a:ea typeface="楷体" panose="02010609060101010101" pitchFamily="49" charset="-122"/>
              </a:rPr>
              <a:t>处理与输入数据流是否匹配</a:t>
            </a:r>
          </a:p>
          <a:p>
            <a:pPr eaLnBrk="1" hangingPunct="1">
              <a:lnSpc>
                <a:spcPct val="120000"/>
              </a:lnSpc>
            </a:pPr>
            <a:r>
              <a:rPr kumimoji="1" lang="zh-CN" altLang="en-US" dirty="0" smtClean="0"/>
              <a:t>管理：手工</a:t>
            </a:r>
            <a:r>
              <a:rPr kumimoji="1" lang="en-US" altLang="zh-CN" dirty="0" smtClean="0"/>
              <a:t>/</a:t>
            </a:r>
            <a:r>
              <a:rPr kumimoji="1" lang="zh-CN" altLang="en-US" dirty="0" smtClean="0"/>
              <a:t>工具（某些工具支持数据字典的维护）</a:t>
            </a:r>
            <a:endParaRPr lang="zh-CN" altLang="en-US" dirty="0" smtClean="0"/>
          </a:p>
        </p:txBody>
      </p:sp>
    </p:spTree>
    <p:extLst>
      <p:ext uri="{BB962C8B-B14F-4D97-AF65-F5344CB8AC3E}">
        <p14:creationId xmlns:p14="http://schemas.microsoft.com/office/powerpoint/2010/main" val="18257142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smtClean="0"/>
              <a:t>6.2.5 </a:t>
            </a:r>
            <a:r>
              <a:rPr lang="zh-CN" altLang="en-US" smtClean="0"/>
              <a:t>新系统逻辑模型的提出</a:t>
            </a:r>
          </a:p>
        </p:txBody>
      </p:sp>
      <p:sp>
        <p:nvSpPr>
          <p:cNvPr id="108547" name="内容占位符 2"/>
          <p:cNvSpPr>
            <a:spLocks noGrp="1"/>
          </p:cNvSpPr>
          <p:nvPr>
            <p:ph idx="1"/>
          </p:nvPr>
        </p:nvSpPr>
        <p:spPr/>
        <p:txBody>
          <a:bodyPr/>
          <a:lstStyle/>
          <a:p>
            <a:r>
              <a:rPr lang="zh-CN" altLang="en-US" dirty="0" smtClean="0"/>
              <a:t>新系统来自原系统，高于原系统。</a:t>
            </a:r>
            <a:endParaRPr lang="en-US" altLang="zh-CN" dirty="0" smtClean="0"/>
          </a:p>
          <a:p>
            <a:r>
              <a:rPr lang="zh-CN" altLang="en-US" dirty="0" smtClean="0"/>
              <a:t>新系统逻辑模型与原系统相比：</a:t>
            </a:r>
            <a:endParaRPr lang="en-US" altLang="zh-CN" dirty="0" smtClean="0"/>
          </a:p>
          <a:p>
            <a:pPr lvl="1"/>
            <a:r>
              <a:rPr lang="zh-CN" altLang="en-US" dirty="0" smtClean="0">
                <a:latin typeface="楷体" panose="02010609060101010101" pitchFamily="49" charset="-122"/>
                <a:ea typeface="楷体" panose="02010609060101010101" pitchFamily="49" charset="-122"/>
              </a:rPr>
              <a:t>消除流程中的冗余或不合理环节</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消除数据存储的冗余</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使用新技术改造流程</a:t>
            </a:r>
            <a:endParaRPr lang="en-US" altLang="zh-CN" dirty="0" smtClean="0">
              <a:latin typeface="楷体" panose="02010609060101010101" pitchFamily="49" charset="-122"/>
              <a:ea typeface="楷体" panose="02010609060101010101" pitchFamily="49" charset="-122"/>
            </a:endParaRPr>
          </a:p>
          <a:p>
            <a:pPr lvl="1"/>
            <a:r>
              <a:rPr lang="en-US" altLang="zh-CN" dirty="0" smtClean="0">
                <a:latin typeface="楷体" panose="02010609060101010101" pitchFamily="49" charset="-122"/>
                <a:ea typeface="楷体" panose="02010609060101010101" pitchFamily="49" charset="-122"/>
              </a:rPr>
              <a:t>……</a:t>
            </a:r>
            <a:endParaRPr lang="zh-CN" altLang="en-US"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66786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ltLang="zh-CN" smtClean="0"/>
              <a:t>6.3 </a:t>
            </a:r>
            <a:r>
              <a:rPr lang="zh-CN" altLang="en-US" smtClean="0"/>
              <a:t>业务规则的表示</a:t>
            </a:r>
          </a:p>
        </p:txBody>
      </p:sp>
      <p:sp>
        <p:nvSpPr>
          <p:cNvPr id="109571" name="Rectangle 3"/>
          <p:cNvSpPr>
            <a:spLocks noGrp="1" noChangeArrowheads="1"/>
          </p:cNvSpPr>
          <p:nvPr>
            <p:ph type="body" idx="1"/>
          </p:nvPr>
        </p:nvSpPr>
        <p:spPr/>
        <p:txBody>
          <a:bodyPr/>
          <a:lstStyle/>
          <a:p>
            <a:pPr eaLnBrk="1" hangingPunct="1"/>
            <a:r>
              <a:rPr kumimoji="1" lang="zh-CN" altLang="en-US" dirty="0" smtClean="0"/>
              <a:t>在数据字典中表达处理过程可使用小说明（或基本说明），可以是自然语言</a:t>
            </a:r>
          </a:p>
          <a:p>
            <a:pPr eaLnBrk="1" hangingPunct="1"/>
            <a:endParaRPr kumimoji="1" lang="zh-CN" altLang="en-US" dirty="0" smtClean="0"/>
          </a:p>
          <a:p>
            <a:pPr eaLnBrk="1" hangingPunct="1"/>
            <a:r>
              <a:rPr kumimoji="1" lang="zh-CN" altLang="en-US" dirty="0" smtClean="0"/>
              <a:t>但针对复杂处理逻辑，可以使用：</a:t>
            </a:r>
          </a:p>
          <a:p>
            <a:pPr lvl="1" eaLnBrk="1" hangingPunct="1"/>
            <a:r>
              <a:rPr kumimoji="1" lang="zh-CN" altLang="en-US" dirty="0" smtClean="0">
                <a:latin typeface="楷体" panose="02010609060101010101" pitchFamily="49" charset="-122"/>
                <a:ea typeface="楷体" panose="02010609060101010101" pitchFamily="49" charset="-122"/>
              </a:rPr>
              <a:t>结构化语言</a:t>
            </a:r>
          </a:p>
          <a:p>
            <a:pPr lvl="1" eaLnBrk="1" hangingPunct="1"/>
            <a:r>
              <a:rPr kumimoji="1" lang="zh-CN" altLang="en-US" dirty="0" smtClean="0">
                <a:latin typeface="楷体" panose="02010609060101010101" pitchFamily="49" charset="-122"/>
                <a:ea typeface="楷体" panose="02010609060101010101" pitchFamily="49" charset="-122"/>
              </a:rPr>
              <a:t>判定表</a:t>
            </a:r>
          </a:p>
          <a:p>
            <a:pPr lvl="1" eaLnBrk="1" hangingPunct="1"/>
            <a:r>
              <a:rPr kumimoji="1" lang="zh-CN" altLang="en-US" dirty="0" smtClean="0">
                <a:latin typeface="楷体" panose="02010609060101010101" pitchFamily="49" charset="-122"/>
                <a:ea typeface="楷体" panose="02010609060101010101" pitchFamily="49" charset="-122"/>
              </a:rPr>
              <a:t>判定树</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7276705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t>6.3.1 </a:t>
            </a:r>
            <a:r>
              <a:rPr lang="zh-CN" altLang="en-US" smtClean="0"/>
              <a:t>结构化语言</a:t>
            </a:r>
          </a:p>
        </p:txBody>
      </p:sp>
      <p:sp>
        <p:nvSpPr>
          <p:cNvPr id="110595" name="Rectangle 3"/>
          <p:cNvSpPr>
            <a:spLocks noGrp="1" noChangeArrowheads="1"/>
          </p:cNvSpPr>
          <p:nvPr>
            <p:ph type="body" idx="1"/>
          </p:nvPr>
        </p:nvSpPr>
        <p:spPr/>
        <p:txBody>
          <a:bodyPr>
            <a:normAutofit fontScale="92500" lnSpcReduction="20000"/>
          </a:bodyPr>
          <a:lstStyle/>
          <a:p>
            <a:pPr marL="609600" indent="-609600" eaLnBrk="1" hangingPunct="1"/>
            <a:r>
              <a:rPr kumimoji="1" lang="zh-CN" altLang="en-US" dirty="0" smtClean="0"/>
              <a:t>三种基本语句：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祈使语句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判断语句</a:t>
            </a:r>
          </a:p>
          <a:p>
            <a:pPr marL="990600" lvl="1" indent="-533400" eaLnBrk="1" hangingPunct="1"/>
            <a:r>
              <a:rPr kumimoji="1" lang="zh-CN" altLang="en-US" dirty="0" smtClean="0">
                <a:latin typeface="楷体" panose="02010609060101010101" pitchFamily="49" charset="-122"/>
                <a:ea typeface="楷体" panose="02010609060101010101" pitchFamily="49" charset="-122"/>
              </a:rPr>
              <a:t>循环语句</a:t>
            </a:r>
          </a:p>
          <a:p>
            <a:pPr marL="609600" indent="-609600" eaLnBrk="1" hangingPunct="1"/>
            <a:r>
              <a:rPr kumimoji="1" lang="zh-CN" altLang="en-US" dirty="0" smtClean="0"/>
              <a:t>结构化语言使用的三类词汇：</a:t>
            </a:r>
          </a:p>
          <a:p>
            <a:pPr marL="990600" lvl="1" indent="-533400" eaLnBrk="1" hangingPunct="1"/>
            <a:r>
              <a:rPr kumimoji="1" lang="zh-CN" altLang="en-US" dirty="0" smtClean="0"/>
              <a:t>祈使句中的动词</a:t>
            </a:r>
          </a:p>
          <a:p>
            <a:pPr marL="990600" lvl="1" indent="-533400" eaLnBrk="1" hangingPunct="1"/>
            <a:r>
              <a:rPr kumimoji="1" lang="zh-CN" altLang="en-US" dirty="0" smtClean="0"/>
              <a:t>数据字典中定义的名词</a:t>
            </a:r>
          </a:p>
          <a:p>
            <a:pPr marL="990600" lvl="1" indent="-533400" eaLnBrk="1" hangingPunct="1"/>
            <a:r>
              <a:rPr kumimoji="1" lang="zh-CN" altLang="en-US" dirty="0" smtClean="0"/>
              <a:t>某些逻辑表达式中的保留字</a:t>
            </a:r>
            <a:endParaRPr kumimoji="1" lang="zh-CN" altLang="en-US" b="0" dirty="0" smtClean="0"/>
          </a:p>
          <a:p>
            <a:pPr marL="609600" indent="-609600" eaLnBrk="1" hangingPunct="1"/>
            <a:endParaRPr lang="en-US" altLang="zh-CN" dirty="0" smtClean="0"/>
          </a:p>
        </p:txBody>
      </p:sp>
    </p:spTree>
    <p:extLst>
      <p:ext uri="{BB962C8B-B14F-4D97-AF65-F5344CB8AC3E}">
        <p14:creationId xmlns:p14="http://schemas.microsoft.com/office/powerpoint/2010/main" val="31475277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altLang="zh-CN" smtClean="0"/>
              <a:t>1. </a:t>
            </a:r>
            <a:r>
              <a:rPr lang="zh-CN" altLang="en-US" smtClean="0"/>
              <a:t>祈使语句</a:t>
            </a:r>
          </a:p>
        </p:txBody>
      </p:sp>
      <p:sp>
        <p:nvSpPr>
          <p:cNvPr id="111619" name="Rectangle 3"/>
          <p:cNvSpPr>
            <a:spLocks noGrp="1" noChangeArrowheads="1"/>
          </p:cNvSpPr>
          <p:nvPr>
            <p:ph type="body" idx="1"/>
          </p:nvPr>
        </p:nvSpPr>
        <p:spPr/>
        <p:txBody>
          <a:bodyPr>
            <a:normAutofit fontScale="92500"/>
          </a:bodyPr>
          <a:lstStyle/>
          <a:p>
            <a:pPr eaLnBrk="1" hangingPunct="1"/>
            <a:r>
              <a:rPr kumimoji="1" lang="zh-CN" altLang="en-US" dirty="0" smtClean="0"/>
              <a:t>指出要做什么，包括一个动词和一个宾语。</a:t>
            </a:r>
          </a:p>
          <a:p>
            <a:pPr eaLnBrk="1" hangingPunct="1"/>
            <a:endParaRPr kumimoji="1" lang="zh-CN" altLang="en-US" dirty="0" smtClean="0"/>
          </a:p>
          <a:p>
            <a:pPr eaLnBrk="1" hangingPunct="1"/>
            <a:r>
              <a:rPr kumimoji="1" lang="zh-CN" altLang="en-US" dirty="0" smtClean="0"/>
              <a:t> </a:t>
            </a:r>
            <a:r>
              <a:rPr kumimoji="1" lang="zh-CN" altLang="en-US" dirty="0" smtClean="0">
                <a:solidFill>
                  <a:srgbClr val="FF0000"/>
                </a:solidFill>
              </a:rPr>
              <a:t>使用祈使语句，应注意以下几点：</a:t>
            </a:r>
          </a:p>
          <a:p>
            <a:pPr lvl="1" eaLnBrk="1" hangingPunct="1"/>
            <a:r>
              <a:rPr kumimoji="1" lang="zh-CN" altLang="en-US" dirty="0" smtClean="0"/>
              <a:t>力求精炼，不应太长。</a:t>
            </a:r>
          </a:p>
          <a:p>
            <a:pPr lvl="1" eaLnBrk="1" hangingPunct="1"/>
            <a:r>
              <a:rPr kumimoji="1" lang="zh-CN" altLang="en-US" dirty="0" smtClean="0"/>
              <a:t>不使用形容词和副词。</a:t>
            </a:r>
          </a:p>
          <a:p>
            <a:pPr lvl="1" eaLnBrk="1" hangingPunct="1"/>
            <a:r>
              <a:rPr kumimoji="1" lang="zh-CN" altLang="en-US" dirty="0" smtClean="0"/>
              <a:t>动词要能明确表达执行的动作</a:t>
            </a:r>
          </a:p>
          <a:p>
            <a:pPr lvl="1" eaLnBrk="1" hangingPunct="1"/>
            <a:r>
              <a:rPr kumimoji="1" lang="zh-CN" altLang="en-US" dirty="0" smtClean="0"/>
              <a:t>名词必须在数据字典中有定义</a:t>
            </a:r>
          </a:p>
        </p:txBody>
      </p:sp>
    </p:spTree>
    <p:extLst>
      <p:ext uri="{BB962C8B-B14F-4D97-AF65-F5344CB8AC3E}">
        <p14:creationId xmlns:p14="http://schemas.microsoft.com/office/powerpoint/2010/main" val="34492003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zh-CN" smtClean="0"/>
              <a:t>2. </a:t>
            </a:r>
            <a:r>
              <a:rPr lang="zh-CN" altLang="en-US" smtClean="0"/>
              <a:t>条件判断语句</a:t>
            </a:r>
          </a:p>
        </p:txBody>
      </p:sp>
      <p:sp>
        <p:nvSpPr>
          <p:cNvPr id="112643" name="Rectangle 3"/>
          <p:cNvSpPr>
            <a:spLocks noGrp="1" noChangeArrowheads="1"/>
          </p:cNvSpPr>
          <p:nvPr>
            <p:ph type="body" idx="1"/>
          </p:nvPr>
        </p:nvSpPr>
        <p:spPr/>
        <p:txBody>
          <a:bodyPr>
            <a:normAutofit fontScale="62500" lnSpcReduction="20000"/>
          </a:bodyPr>
          <a:lstStyle/>
          <a:p>
            <a:pPr eaLnBrk="1" hangingPunct="1">
              <a:lnSpc>
                <a:spcPct val="80000"/>
              </a:lnSpc>
            </a:pPr>
            <a:r>
              <a:rPr kumimoji="1" lang="zh-CN" altLang="en-US" smtClean="0"/>
              <a:t>判断语句类似结构化程序设计中的判断结构。其一般形式是：</a:t>
            </a:r>
          </a:p>
          <a:p>
            <a:pPr marL="457200" lvl="1" indent="0" eaLnBrk="1" hangingPunct="1">
              <a:lnSpc>
                <a:spcPct val="80000"/>
              </a:lnSpc>
              <a:buFont typeface="Arial" panose="020B0604020202020204" pitchFamily="34" charset="0"/>
              <a:buNone/>
            </a:pPr>
            <a:r>
              <a:rPr kumimoji="1" lang="zh-CN" altLang="en-US" smtClean="0"/>
              <a:t>如果    条件</a:t>
            </a:r>
            <a:r>
              <a:rPr kumimoji="1" lang="en-US" altLang="zh-CN" smtClean="0"/>
              <a:t>x</a:t>
            </a:r>
            <a:r>
              <a:rPr kumimoji="1" lang="zh-CN" altLang="en-US" smtClean="0"/>
              <a:t>成立</a:t>
            </a:r>
          </a:p>
          <a:p>
            <a:pPr marL="457200" lvl="1" indent="0" eaLnBrk="1" hangingPunct="1">
              <a:lnSpc>
                <a:spcPct val="80000"/>
              </a:lnSpc>
              <a:buFont typeface="Arial" panose="020B0604020202020204" pitchFamily="34" charset="0"/>
              <a:buNone/>
            </a:pPr>
            <a:r>
              <a:rPr kumimoji="1" lang="zh-CN" altLang="en-US" smtClean="0"/>
              <a:t>则       动作</a:t>
            </a:r>
            <a:r>
              <a:rPr kumimoji="1" lang="en-US" altLang="zh-CN" smtClean="0"/>
              <a:t>A</a:t>
            </a:r>
          </a:p>
          <a:p>
            <a:pPr marL="457200" lvl="1" indent="0" eaLnBrk="1" hangingPunct="1">
              <a:lnSpc>
                <a:spcPct val="80000"/>
              </a:lnSpc>
              <a:buFont typeface="Arial" panose="020B0604020202020204" pitchFamily="34" charset="0"/>
              <a:buNone/>
            </a:pPr>
            <a:r>
              <a:rPr kumimoji="1" lang="zh-CN" altLang="en-US" smtClean="0"/>
              <a:t>否则   </a:t>
            </a:r>
            <a:r>
              <a:rPr kumimoji="1" lang="en-US" altLang="zh-CN" smtClean="0"/>
              <a:t>(</a:t>
            </a:r>
            <a:r>
              <a:rPr kumimoji="1" lang="zh-CN" altLang="en-US" smtClean="0"/>
              <a:t>条件不成立</a:t>
            </a:r>
            <a:r>
              <a:rPr kumimoji="1" lang="en-US" altLang="zh-CN" smtClean="0"/>
              <a:t>)</a:t>
            </a:r>
          </a:p>
          <a:p>
            <a:pPr marL="457200" lvl="1" indent="0" eaLnBrk="1" hangingPunct="1">
              <a:lnSpc>
                <a:spcPct val="80000"/>
              </a:lnSpc>
              <a:buFont typeface="Arial" panose="020B0604020202020204" pitchFamily="34" charset="0"/>
              <a:buNone/>
            </a:pPr>
            <a:r>
              <a:rPr kumimoji="1" lang="en-US" altLang="zh-CN" smtClean="0"/>
              <a:t>           </a:t>
            </a:r>
            <a:r>
              <a:rPr kumimoji="1" lang="zh-CN" altLang="en-US" smtClean="0"/>
              <a:t>动作</a:t>
            </a:r>
            <a:r>
              <a:rPr kumimoji="1" lang="en-US" altLang="zh-CN" smtClean="0"/>
              <a:t>B</a:t>
            </a:r>
          </a:p>
          <a:p>
            <a:pPr eaLnBrk="1" hangingPunct="1">
              <a:lnSpc>
                <a:spcPct val="80000"/>
              </a:lnSpc>
            </a:pPr>
            <a:endParaRPr kumimoji="1" lang="en-US" altLang="zh-CN" smtClean="0"/>
          </a:p>
          <a:p>
            <a:pPr marL="457200" lvl="1" indent="0" eaLnBrk="1" hangingPunct="1">
              <a:lnSpc>
                <a:spcPct val="80000"/>
              </a:lnSpc>
              <a:buFont typeface="Arial" panose="020B0604020202020204" pitchFamily="34" charset="0"/>
              <a:buNone/>
            </a:pPr>
            <a:r>
              <a:rPr kumimoji="1" lang="zh-CN" altLang="en-US" smtClean="0"/>
              <a:t>如果    购货额在</a:t>
            </a:r>
            <a:r>
              <a:rPr kumimoji="1" lang="en-US" altLang="zh-CN" smtClean="0"/>
              <a:t>50000</a:t>
            </a:r>
            <a:r>
              <a:rPr kumimoji="1" lang="zh-CN" altLang="en-US" smtClean="0"/>
              <a:t>元以上   </a:t>
            </a:r>
          </a:p>
          <a:p>
            <a:pPr marL="457200" lvl="1" indent="0" eaLnBrk="1" hangingPunct="1">
              <a:lnSpc>
                <a:spcPct val="80000"/>
              </a:lnSpc>
              <a:buFont typeface="Arial" panose="020B0604020202020204" pitchFamily="34" charset="0"/>
              <a:buNone/>
            </a:pPr>
            <a:r>
              <a:rPr kumimoji="1" lang="zh-CN" altLang="en-US" smtClean="0"/>
              <a:t>则      如果     最近三个月无欠款</a:t>
            </a:r>
          </a:p>
          <a:p>
            <a:pPr marL="457200" lvl="1" indent="0" eaLnBrk="1" hangingPunct="1">
              <a:lnSpc>
                <a:spcPct val="80000"/>
              </a:lnSpc>
              <a:buFont typeface="Arial" panose="020B0604020202020204" pitchFamily="34" charset="0"/>
              <a:buNone/>
            </a:pPr>
            <a:r>
              <a:rPr kumimoji="1" lang="zh-CN" altLang="en-US" smtClean="0"/>
              <a:t>          则     折扣率为</a:t>
            </a:r>
            <a:r>
              <a:rPr kumimoji="1" lang="en-US" altLang="zh-CN" smtClean="0"/>
              <a:t>15</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          否则   如果    与公司交易</a:t>
            </a:r>
            <a:r>
              <a:rPr kumimoji="1" lang="en-US" altLang="zh-CN" smtClean="0"/>
              <a:t>10</a:t>
            </a:r>
            <a:r>
              <a:rPr kumimoji="1" lang="zh-CN" altLang="en-US" smtClean="0"/>
              <a:t>年以上</a:t>
            </a:r>
          </a:p>
          <a:p>
            <a:pPr marL="457200" lvl="1" indent="0" eaLnBrk="1" hangingPunct="1">
              <a:lnSpc>
                <a:spcPct val="80000"/>
              </a:lnSpc>
              <a:buFont typeface="Arial" panose="020B0604020202020204" pitchFamily="34" charset="0"/>
              <a:buNone/>
            </a:pPr>
            <a:r>
              <a:rPr kumimoji="1" lang="zh-CN" altLang="en-US" smtClean="0"/>
              <a:t>                   则    折扣率为</a:t>
            </a:r>
            <a:r>
              <a:rPr kumimoji="1" lang="en-US" altLang="zh-CN" smtClean="0"/>
              <a:t>10</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                   否则  折扣率为</a:t>
            </a:r>
            <a:r>
              <a:rPr kumimoji="1" lang="en-US" altLang="zh-CN" smtClean="0"/>
              <a:t>5</a:t>
            </a:r>
            <a:r>
              <a:rPr kumimoji="1" lang="zh-CN" altLang="en-US" smtClean="0"/>
              <a:t>％</a:t>
            </a:r>
          </a:p>
          <a:p>
            <a:pPr marL="457200" lvl="1" indent="0" eaLnBrk="1" hangingPunct="1">
              <a:lnSpc>
                <a:spcPct val="80000"/>
              </a:lnSpc>
              <a:buFont typeface="Arial" panose="020B0604020202020204" pitchFamily="34" charset="0"/>
              <a:buNone/>
            </a:pPr>
            <a:r>
              <a:rPr kumimoji="1" lang="zh-CN" altLang="en-US" smtClean="0"/>
              <a:t>否则    无折扣</a:t>
            </a:r>
          </a:p>
          <a:p>
            <a:pPr eaLnBrk="1" hangingPunct="1">
              <a:lnSpc>
                <a:spcPct val="80000"/>
              </a:lnSpc>
            </a:pPr>
            <a:endParaRPr lang="en-US" altLang="zh-CN" smtClean="0"/>
          </a:p>
        </p:txBody>
      </p:sp>
    </p:spTree>
    <p:extLst>
      <p:ext uri="{BB962C8B-B14F-4D97-AF65-F5344CB8AC3E}">
        <p14:creationId xmlns:p14="http://schemas.microsoft.com/office/powerpoint/2010/main" val="30168670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t>3. </a:t>
            </a:r>
            <a:r>
              <a:rPr lang="zh-CN" altLang="en-US" smtClean="0"/>
              <a:t>循环语句</a:t>
            </a:r>
          </a:p>
        </p:txBody>
      </p:sp>
      <p:sp>
        <p:nvSpPr>
          <p:cNvPr id="113667" name="Rectangle 3"/>
          <p:cNvSpPr>
            <a:spLocks noGrp="1" noChangeArrowheads="1"/>
          </p:cNvSpPr>
          <p:nvPr>
            <p:ph type="body" idx="1"/>
          </p:nvPr>
        </p:nvSpPr>
        <p:spPr/>
        <p:txBody>
          <a:bodyPr/>
          <a:lstStyle/>
          <a:p>
            <a:pPr eaLnBrk="1" hangingPunct="1"/>
            <a:r>
              <a:rPr kumimoji="1" lang="zh-CN" altLang="en-US" smtClean="0"/>
              <a:t>表达在某种条件下，重复执行相同的动作，直到这个条件不成立为止。</a:t>
            </a:r>
          </a:p>
          <a:p>
            <a:pPr eaLnBrk="1" hangingPunct="1"/>
            <a:endParaRPr kumimoji="1" lang="zh-CN" altLang="en-US" smtClean="0"/>
          </a:p>
          <a:p>
            <a:pPr eaLnBrk="1" hangingPunct="1"/>
            <a:r>
              <a:rPr kumimoji="1" lang="zh-CN" altLang="en-US" smtClean="0"/>
              <a:t>例如：</a:t>
            </a:r>
          </a:p>
          <a:p>
            <a:pPr marL="457200" lvl="1" indent="0" eaLnBrk="1" hangingPunct="1">
              <a:buFont typeface="Arial" panose="020B0604020202020204" pitchFamily="34" charset="0"/>
              <a:buNone/>
            </a:pPr>
            <a:r>
              <a:rPr kumimoji="1" lang="zh-CN" altLang="en-US" smtClean="0"/>
              <a:t>循环班级每一个学生</a:t>
            </a:r>
          </a:p>
          <a:p>
            <a:pPr marL="457200" lvl="1" indent="0" eaLnBrk="1" hangingPunct="1">
              <a:buFont typeface="Arial" panose="020B0604020202020204" pitchFamily="34" charset="0"/>
              <a:buNone/>
            </a:pPr>
            <a:r>
              <a:rPr kumimoji="1" lang="zh-CN" altLang="en-US" smtClean="0"/>
              <a:t>       计算该学生总成绩</a:t>
            </a:r>
          </a:p>
          <a:p>
            <a:pPr eaLnBrk="1" hangingPunct="1"/>
            <a:endParaRPr lang="en-US" altLang="zh-CN" smtClean="0"/>
          </a:p>
        </p:txBody>
      </p:sp>
    </p:spTree>
    <p:extLst>
      <p:ext uri="{BB962C8B-B14F-4D97-AF65-F5344CB8AC3E}">
        <p14:creationId xmlns:p14="http://schemas.microsoft.com/office/powerpoint/2010/main" val="3290931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pPr eaLnBrk="1" hangingPunct="1"/>
            <a:r>
              <a:rPr lang="zh-CN" altLang="en-US" smtClean="0"/>
              <a:t>跨职能流程图示例</a:t>
            </a:r>
            <a:r>
              <a:rPr lang="en-US" altLang="zh-CN" smtClean="0"/>
              <a:t>1</a:t>
            </a:r>
            <a:endParaRPr lang="zh-CN" altLang="en-US" smtClean="0"/>
          </a:p>
        </p:txBody>
      </p:sp>
      <p:sp>
        <p:nvSpPr>
          <p:cNvPr id="13315" name="Rectangle 4"/>
          <p:cNvSpPr>
            <a:spLocks noGrp="1" noChangeArrowheads="1"/>
          </p:cNvSpPr>
          <p:nvPr>
            <p:ph type="body" idx="1"/>
          </p:nvPr>
        </p:nvSpPr>
        <p:spPr>
          <a:xfrm>
            <a:off x="697759" y="1674220"/>
            <a:ext cx="8642350" cy="647700"/>
          </a:xfrm>
        </p:spPr>
        <p:txBody>
          <a:bodyPr>
            <a:normAutofit/>
          </a:bodyPr>
          <a:lstStyle/>
          <a:p>
            <a:pPr eaLnBrk="1" hangingPunct="1"/>
            <a:r>
              <a:rPr lang="zh-CN" altLang="en-US" sz="2400" dirty="0" smtClean="0"/>
              <a:t>多个职能部门或角色，格式可以设置纵向</a:t>
            </a:r>
            <a:r>
              <a:rPr lang="en-US" altLang="zh-CN" sz="2400" dirty="0" smtClean="0"/>
              <a:t>/</a:t>
            </a:r>
            <a:r>
              <a:rPr lang="zh-CN" altLang="en-US" sz="2400" dirty="0" smtClean="0"/>
              <a:t>横向</a:t>
            </a:r>
          </a:p>
        </p:txBody>
      </p:sp>
      <p:sp>
        <p:nvSpPr>
          <p:cNvPr id="13316" name="Rectangle 6"/>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318" name="对象 3"/>
          <p:cNvGraphicFramePr>
            <a:graphicFrameLocks noChangeAspect="1"/>
          </p:cNvGraphicFramePr>
          <p:nvPr/>
        </p:nvGraphicFramePr>
        <p:xfrm>
          <a:off x="684213" y="1617663"/>
          <a:ext cx="7488237" cy="5213350"/>
        </p:xfrm>
        <a:graphic>
          <a:graphicData uri="http://schemas.openxmlformats.org/presentationml/2006/ole">
            <mc:AlternateContent xmlns:mc="http://schemas.openxmlformats.org/markup-compatibility/2006">
              <mc:Choice xmlns:v="urn:schemas-microsoft-com:vml" Requires="v">
                <p:oleObj spid="_x0000_s1031" name="Visio" r:id="rId3" imgW="8534007" imgH="5932977" progId="Visio.Drawing.11">
                  <p:embed/>
                </p:oleObj>
              </mc:Choice>
              <mc:Fallback>
                <p:oleObj name="Visio" r:id="rId3" imgW="8534007" imgH="5932977" progId="Visio.Drawing.11">
                  <p:embed/>
                  <p:pic>
                    <p:nvPicPr>
                      <p:cNvPr id="13318"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17663"/>
                        <a:ext cx="7488237" cy="5213350"/>
                      </a:xfrm>
                      <a:prstGeom prst="rect">
                        <a:avLst/>
                      </a:prstGeom>
                      <a:solidFill>
                        <a:srgbClr val="FFE5F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94200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t>6.3.2 </a:t>
            </a:r>
            <a:r>
              <a:rPr lang="zh-CN" altLang="en-US" smtClean="0"/>
              <a:t>判定树</a:t>
            </a:r>
          </a:p>
        </p:txBody>
      </p:sp>
      <p:sp>
        <p:nvSpPr>
          <p:cNvPr id="114691" name="Rectangle 3"/>
          <p:cNvSpPr>
            <a:spLocks noGrp="1" noChangeArrowheads="1"/>
          </p:cNvSpPr>
          <p:nvPr>
            <p:ph type="body" idx="1"/>
          </p:nvPr>
        </p:nvSpPr>
        <p:spPr/>
        <p:txBody>
          <a:bodyPr>
            <a:normAutofit lnSpcReduction="10000"/>
          </a:bodyPr>
          <a:lstStyle/>
          <a:p>
            <a:pPr eaLnBrk="1" hangingPunct="1"/>
            <a:r>
              <a:rPr lang="zh-CN" altLang="en-US" dirty="0" smtClean="0"/>
              <a:t>如果一个动作的执行不只是依赖一个条件，而是与多个条件有关，那么这项策略的表达就比较复杂，就可以使用判定树来表示。</a:t>
            </a:r>
          </a:p>
          <a:p>
            <a:pPr eaLnBrk="1" hangingPunct="1"/>
            <a:endParaRPr lang="zh-CN" altLang="en-US" dirty="0" smtClean="0"/>
          </a:p>
          <a:p>
            <a:pPr eaLnBrk="1" hangingPunct="1"/>
            <a:r>
              <a:rPr lang="zh-CN" altLang="en-US" dirty="0" smtClean="0"/>
              <a:t>比如：</a:t>
            </a:r>
          </a:p>
          <a:p>
            <a:pPr lvl="1" eaLnBrk="1" hangingPunct="1"/>
            <a:r>
              <a:rPr lang="zh-CN" altLang="en-US" dirty="0" smtClean="0"/>
              <a:t>邮政系统中，包裹邮资的计算策略与国别、路程、重量、保值额度等有关，使用自然语言来描述显然不够简洁</a:t>
            </a:r>
          </a:p>
        </p:txBody>
      </p:sp>
    </p:spTree>
    <p:extLst>
      <p:ext uri="{BB962C8B-B14F-4D97-AF65-F5344CB8AC3E}">
        <p14:creationId xmlns:p14="http://schemas.microsoft.com/office/powerpoint/2010/main" val="275183270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609600" y="609600"/>
            <a:ext cx="7467600" cy="21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800">
              <a:latin typeface="Times New Roman" panose="02020603050405020304" pitchFamily="18" charset="0"/>
            </a:endParaRPr>
          </a:p>
        </p:txBody>
      </p:sp>
      <p:sp>
        <p:nvSpPr>
          <p:cNvPr id="115715" name="Rectangle 4"/>
          <p:cNvSpPr>
            <a:spLocks noGrp="1" noChangeArrowheads="1"/>
          </p:cNvSpPr>
          <p:nvPr>
            <p:ph type="title" idx="4294967295"/>
          </p:nvPr>
        </p:nvSpPr>
        <p:spPr>
          <a:xfrm>
            <a:off x="1187624" y="565901"/>
            <a:ext cx="6798734" cy="1303867"/>
          </a:xfrm>
        </p:spPr>
        <p:txBody>
          <a:bodyPr/>
          <a:lstStyle/>
          <a:p>
            <a:pPr algn="r" eaLnBrk="1" hangingPunct="1"/>
            <a:r>
              <a:rPr lang="zh-CN" altLang="en-US" dirty="0" smtClean="0"/>
              <a:t>判定树示例</a:t>
            </a:r>
          </a:p>
        </p:txBody>
      </p:sp>
      <p:pic>
        <p:nvPicPr>
          <p:cNvPr id="115716" name="Picture 9"/>
          <p:cNvPicPr>
            <a:picLocks noChangeAspect="1" noChangeArrowheads="1"/>
          </p:cNvPicPr>
          <p:nvPr/>
        </p:nvPicPr>
        <p:blipFill>
          <a:blip r:embed="rId2">
            <a:extLst>
              <a:ext uri="{28A0092B-C50C-407E-A947-70E740481C1C}">
                <a14:useLocalDpi xmlns:a14="http://schemas.microsoft.com/office/drawing/2010/main" val="0"/>
              </a:ext>
            </a:extLst>
          </a:blip>
          <a:srcRect l="15283" r="24677"/>
          <a:stretch>
            <a:fillRect/>
          </a:stretch>
        </p:blipFill>
        <p:spPr bwMode="auto">
          <a:xfrm>
            <a:off x="467544" y="2201692"/>
            <a:ext cx="847883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812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t>6.3.3 </a:t>
            </a:r>
            <a:r>
              <a:rPr lang="zh-CN" altLang="en-US" smtClean="0"/>
              <a:t>判定表</a:t>
            </a:r>
          </a:p>
        </p:txBody>
      </p:sp>
      <p:sp>
        <p:nvSpPr>
          <p:cNvPr id="116739" name="Rectangle 3"/>
          <p:cNvSpPr>
            <a:spLocks noGrp="1" noChangeArrowheads="1"/>
          </p:cNvSpPr>
          <p:nvPr>
            <p:ph type="body" idx="1"/>
          </p:nvPr>
        </p:nvSpPr>
        <p:spPr/>
        <p:txBody>
          <a:bodyPr/>
          <a:lstStyle/>
          <a:p>
            <a:pPr eaLnBrk="1" hangingPunct="1"/>
            <a:r>
              <a:rPr lang="zh-CN" altLang="en-US" smtClean="0"/>
              <a:t>如果条件较多、每种条件的取值情况也较多的情况下，可以使用判定表。</a:t>
            </a:r>
          </a:p>
          <a:p>
            <a:pPr eaLnBrk="1" hangingPunct="1"/>
            <a:endParaRPr lang="zh-CN" altLang="en-US" smtClean="0"/>
          </a:p>
          <a:p>
            <a:pPr eaLnBrk="1" hangingPunct="1"/>
            <a:r>
              <a:rPr lang="zh-CN" altLang="en-US" smtClean="0"/>
              <a:t>判定表的优点是可以把各种组合情况一个不漏地表示出来，还能帮助发现遗漏和矛盾的地方。</a:t>
            </a:r>
          </a:p>
        </p:txBody>
      </p:sp>
    </p:spTree>
    <p:extLst>
      <p:ext uri="{BB962C8B-B14F-4D97-AF65-F5344CB8AC3E}">
        <p14:creationId xmlns:p14="http://schemas.microsoft.com/office/powerpoint/2010/main" val="3356964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岗位再分配</a:t>
            </a:r>
          </a:p>
        </p:txBody>
      </p:sp>
      <p:sp>
        <p:nvSpPr>
          <p:cNvPr id="117763" name="Rectangle 3"/>
          <p:cNvSpPr>
            <a:spLocks noGrp="1" noChangeArrowheads="1"/>
          </p:cNvSpPr>
          <p:nvPr>
            <p:ph type="body" idx="1"/>
          </p:nvPr>
        </p:nvSpPr>
        <p:spPr>
          <a:xfrm>
            <a:off x="1195750" y="1763667"/>
            <a:ext cx="6798736" cy="4545653"/>
          </a:xfrm>
        </p:spPr>
        <p:txBody>
          <a:bodyPr>
            <a:noAutofit/>
          </a:bodyPr>
          <a:lstStyle/>
          <a:p>
            <a:pPr eaLnBrk="1" hangingPunct="1">
              <a:lnSpc>
                <a:spcPct val="120000"/>
              </a:lnSpc>
              <a:spcBef>
                <a:spcPts val="0"/>
              </a:spcBef>
            </a:pPr>
            <a:r>
              <a:rPr kumimoji="1" lang="zh-CN" altLang="en-US" sz="1800" dirty="0" smtClean="0"/>
              <a:t>某厂对一部分职工重新分配工作。分配原则是：</a:t>
            </a:r>
          </a:p>
          <a:p>
            <a:pPr lvl="1" eaLnBrk="1" hangingPunct="1">
              <a:lnSpc>
                <a:spcPct val="120000"/>
              </a:lnSpc>
              <a:spcBef>
                <a:spcPts val="0"/>
              </a:spcBef>
            </a:pPr>
            <a:r>
              <a:rPr kumimoji="1" lang="zh-CN" altLang="en-US" sz="1600" dirty="0" smtClean="0"/>
              <a:t>年龄不满</a:t>
            </a:r>
            <a:r>
              <a:rPr kumimoji="1" lang="en-US" altLang="zh-CN" sz="1600" dirty="0" smtClean="0"/>
              <a:t>20</a:t>
            </a:r>
            <a:r>
              <a:rPr kumimoji="1" lang="zh-CN" altLang="en-US" sz="1600" dirty="0" smtClean="0"/>
              <a:t>岁，文化程度是小学者脱产学习， 文化程度是中学者当电工；</a:t>
            </a:r>
          </a:p>
          <a:p>
            <a:pPr lvl="1" eaLnBrk="1" hangingPunct="1">
              <a:lnSpc>
                <a:spcPct val="120000"/>
              </a:lnSpc>
              <a:spcBef>
                <a:spcPts val="0"/>
              </a:spcBef>
            </a:pPr>
            <a:r>
              <a:rPr kumimoji="1" lang="zh-CN" altLang="en-US" sz="1600" dirty="0" smtClean="0"/>
              <a:t>年龄满</a:t>
            </a:r>
            <a:r>
              <a:rPr kumimoji="1" lang="en-US" altLang="zh-CN" sz="1600" dirty="0" smtClean="0"/>
              <a:t>20</a:t>
            </a:r>
            <a:r>
              <a:rPr kumimoji="1" lang="zh-CN" altLang="en-US" sz="1600" dirty="0" smtClean="0"/>
              <a:t>岁但不足</a:t>
            </a:r>
            <a:r>
              <a:rPr kumimoji="1" lang="en-US" altLang="zh-CN" sz="1600" dirty="0" smtClean="0"/>
              <a:t>50</a:t>
            </a:r>
            <a:r>
              <a:rPr kumimoji="1" lang="zh-CN" altLang="en-US" sz="1600" dirty="0" smtClean="0"/>
              <a:t>岁，文化程度是小学或中学者，男性当钳工， 女性当车工；文化程度是大学者当技术员；</a:t>
            </a:r>
          </a:p>
          <a:p>
            <a:pPr lvl="1" eaLnBrk="1" hangingPunct="1">
              <a:lnSpc>
                <a:spcPct val="120000"/>
              </a:lnSpc>
              <a:spcBef>
                <a:spcPts val="0"/>
              </a:spcBef>
            </a:pPr>
            <a:r>
              <a:rPr kumimoji="1" lang="zh-CN" altLang="en-US" sz="1600" dirty="0" smtClean="0"/>
              <a:t>年龄满</a:t>
            </a:r>
            <a:r>
              <a:rPr kumimoji="1" lang="en-US" altLang="zh-CN" sz="1600" dirty="0" smtClean="0"/>
              <a:t>50</a:t>
            </a:r>
            <a:r>
              <a:rPr kumimoji="1" lang="zh-CN" altLang="en-US" sz="1600" dirty="0" smtClean="0"/>
              <a:t>岁及</a:t>
            </a:r>
            <a:r>
              <a:rPr kumimoji="1" lang="en-US" altLang="zh-CN" sz="1600" dirty="0" smtClean="0"/>
              <a:t>50</a:t>
            </a:r>
            <a:r>
              <a:rPr kumimoji="1" lang="zh-CN" altLang="en-US" sz="1600" dirty="0" smtClean="0"/>
              <a:t>岁以上，文化程度是小学或中学者当材料员， 文化程度是大学者当技术员。</a:t>
            </a:r>
          </a:p>
          <a:p>
            <a:pPr eaLnBrk="1" hangingPunct="1">
              <a:lnSpc>
                <a:spcPct val="120000"/>
              </a:lnSpc>
              <a:spcBef>
                <a:spcPts val="0"/>
              </a:spcBef>
            </a:pPr>
            <a:endParaRPr kumimoji="1" lang="zh-CN" altLang="en-US" sz="1600" dirty="0" smtClean="0"/>
          </a:p>
          <a:p>
            <a:pPr eaLnBrk="1" hangingPunct="1">
              <a:lnSpc>
                <a:spcPct val="120000"/>
              </a:lnSpc>
              <a:spcBef>
                <a:spcPts val="0"/>
              </a:spcBef>
            </a:pPr>
            <a:r>
              <a:rPr kumimoji="1" lang="zh-CN" altLang="en-US" sz="1600" dirty="0" smtClean="0">
                <a:solidFill>
                  <a:schemeClr val="accent2"/>
                </a:solidFill>
              </a:rPr>
              <a:t>三个因素：性别、年龄、文化程度，取值范围分别是：</a:t>
            </a:r>
          </a:p>
          <a:p>
            <a:pPr lvl="1" eaLnBrk="1" hangingPunct="1">
              <a:lnSpc>
                <a:spcPct val="120000"/>
              </a:lnSpc>
              <a:spcBef>
                <a:spcPts val="0"/>
              </a:spcBef>
            </a:pPr>
            <a:r>
              <a:rPr kumimoji="1" lang="zh-CN" altLang="en-US" sz="1600" dirty="0" smtClean="0"/>
              <a:t>性别：</a:t>
            </a:r>
            <a:r>
              <a:rPr kumimoji="1" lang="en-US" altLang="zh-CN" sz="1600" dirty="0" smtClean="0"/>
              <a:t>{</a:t>
            </a:r>
            <a:r>
              <a:rPr kumimoji="1" lang="zh-CN" altLang="en-US" sz="1600" dirty="0" smtClean="0"/>
              <a:t>男，女</a:t>
            </a:r>
            <a:r>
              <a:rPr kumimoji="1" lang="en-US" altLang="zh-CN" sz="1600" dirty="0" smtClean="0"/>
              <a:t>}</a:t>
            </a:r>
          </a:p>
          <a:p>
            <a:pPr lvl="1" eaLnBrk="1" hangingPunct="1">
              <a:lnSpc>
                <a:spcPct val="120000"/>
              </a:lnSpc>
              <a:spcBef>
                <a:spcPts val="0"/>
              </a:spcBef>
            </a:pPr>
            <a:r>
              <a:rPr kumimoji="1" lang="zh-CN" altLang="en-US" sz="1600" dirty="0" smtClean="0"/>
              <a:t>年龄：</a:t>
            </a:r>
            <a:r>
              <a:rPr kumimoji="1" lang="en-US" altLang="zh-CN" sz="1600" dirty="0" smtClean="0"/>
              <a:t>{</a:t>
            </a:r>
            <a:r>
              <a:rPr kumimoji="1" lang="zh-CN" altLang="en-US" sz="1600" dirty="0" smtClean="0"/>
              <a:t>青年</a:t>
            </a:r>
            <a:r>
              <a:rPr kumimoji="1" lang="en-US" altLang="zh-CN" sz="1600" dirty="0" smtClean="0"/>
              <a:t>(</a:t>
            </a:r>
            <a:r>
              <a:rPr kumimoji="1" lang="zh-CN" altLang="en-US" sz="1600" dirty="0" smtClean="0"/>
              <a:t>小于</a:t>
            </a:r>
            <a:r>
              <a:rPr kumimoji="1" lang="en-US" altLang="zh-CN" sz="1600" dirty="0" smtClean="0"/>
              <a:t>20</a:t>
            </a:r>
            <a:r>
              <a:rPr kumimoji="1" lang="zh-CN" altLang="en-US" sz="1600" dirty="0" smtClean="0"/>
              <a:t>岁</a:t>
            </a:r>
            <a:r>
              <a:rPr kumimoji="1" lang="en-US" altLang="zh-CN" sz="1600" dirty="0" smtClean="0"/>
              <a:t>),</a:t>
            </a:r>
            <a:r>
              <a:rPr kumimoji="1" lang="zh-CN" altLang="en-US" sz="1600" dirty="0" smtClean="0"/>
              <a:t>中年</a:t>
            </a:r>
            <a:r>
              <a:rPr kumimoji="1" lang="en-US" altLang="zh-CN" sz="1600" dirty="0" smtClean="0"/>
              <a:t>(</a:t>
            </a:r>
            <a:r>
              <a:rPr kumimoji="1" lang="zh-CN" altLang="en-US" sz="1600" dirty="0" smtClean="0"/>
              <a:t>满</a:t>
            </a:r>
            <a:r>
              <a:rPr kumimoji="1" lang="en-US" altLang="zh-CN" sz="1600" dirty="0" smtClean="0"/>
              <a:t>20</a:t>
            </a:r>
            <a:r>
              <a:rPr kumimoji="1" lang="zh-CN" altLang="en-US" sz="1600" dirty="0" smtClean="0"/>
              <a:t>岁而不足</a:t>
            </a:r>
            <a:r>
              <a:rPr kumimoji="1" lang="en-US" altLang="zh-CN" sz="1600" dirty="0" smtClean="0"/>
              <a:t>50</a:t>
            </a:r>
            <a:r>
              <a:rPr kumimoji="1" lang="zh-CN" altLang="en-US" sz="1600" dirty="0" smtClean="0"/>
              <a:t>岁</a:t>
            </a:r>
            <a:r>
              <a:rPr kumimoji="1" lang="en-US" altLang="zh-CN" sz="1600" dirty="0" smtClean="0"/>
              <a:t>),</a:t>
            </a:r>
            <a:r>
              <a:rPr kumimoji="1" lang="zh-CN" altLang="en-US" sz="1600" dirty="0" smtClean="0"/>
              <a:t>老年</a:t>
            </a:r>
            <a:r>
              <a:rPr kumimoji="1" lang="en-US" altLang="zh-CN" sz="1600" dirty="0" smtClean="0"/>
              <a:t>(</a:t>
            </a:r>
            <a:r>
              <a:rPr kumimoji="1" lang="zh-CN" altLang="en-US" sz="1600" dirty="0" smtClean="0"/>
              <a:t>满</a:t>
            </a:r>
            <a:r>
              <a:rPr kumimoji="1" lang="en-US" altLang="zh-CN" sz="1600" dirty="0" smtClean="0"/>
              <a:t>50</a:t>
            </a:r>
            <a:r>
              <a:rPr kumimoji="1" lang="zh-CN" altLang="en-US" sz="1600" dirty="0" smtClean="0"/>
              <a:t>岁及以上</a:t>
            </a:r>
            <a:r>
              <a:rPr kumimoji="1" lang="en-US" altLang="zh-CN" sz="1600" dirty="0" smtClean="0"/>
              <a:t>)}</a:t>
            </a:r>
          </a:p>
          <a:p>
            <a:pPr lvl="1" eaLnBrk="1" hangingPunct="1">
              <a:lnSpc>
                <a:spcPct val="120000"/>
              </a:lnSpc>
              <a:spcBef>
                <a:spcPts val="0"/>
              </a:spcBef>
            </a:pPr>
            <a:r>
              <a:rPr kumimoji="1" lang="zh-CN" altLang="en-US" sz="1600" dirty="0" smtClean="0"/>
              <a:t>文化程度：</a:t>
            </a:r>
            <a:r>
              <a:rPr kumimoji="1" lang="en-US" altLang="zh-CN" sz="1600" dirty="0" smtClean="0"/>
              <a:t>{</a:t>
            </a:r>
            <a:r>
              <a:rPr kumimoji="1" lang="zh-CN" altLang="en-US" sz="1600" dirty="0" smtClean="0"/>
              <a:t>小学，中学，大学</a:t>
            </a:r>
            <a:r>
              <a:rPr kumimoji="1" lang="en-US" altLang="zh-CN" sz="1600" dirty="0" smtClean="0"/>
              <a:t>}</a:t>
            </a:r>
          </a:p>
          <a:p>
            <a:pPr eaLnBrk="1" hangingPunct="1">
              <a:lnSpc>
                <a:spcPct val="120000"/>
              </a:lnSpc>
              <a:spcBef>
                <a:spcPts val="0"/>
              </a:spcBef>
            </a:pPr>
            <a:endParaRPr lang="en-US" altLang="zh-CN" sz="1600" dirty="0" smtClean="0"/>
          </a:p>
        </p:txBody>
      </p:sp>
    </p:spTree>
    <p:extLst>
      <p:ext uri="{BB962C8B-B14F-4D97-AF65-F5344CB8AC3E}">
        <p14:creationId xmlns:p14="http://schemas.microsoft.com/office/powerpoint/2010/main" val="29622845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2"/>
          <p:cNvGraphicFramePr>
            <a:graphicFrameLocks noChangeAspect="1"/>
          </p:cNvGraphicFramePr>
          <p:nvPr/>
        </p:nvGraphicFramePr>
        <p:xfrm>
          <a:off x="0" y="1649413"/>
          <a:ext cx="9144000" cy="3968750"/>
        </p:xfrm>
        <a:graphic>
          <a:graphicData uri="http://schemas.openxmlformats.org/presentationml/2006/ole">
            <mc:AlternateContent xmlns:mc="http://schemas.openxmlformats.org/markup-compatibility/2006">
              <mc:Choice xmlns:v="urn:schemas-microsoft-com:vml" Requires="v">
                <p:oleObj spid="_x0000_s19464" name="位图图像" r:id="rId3" imgW="6744641" imgH="3228571" progId="Paint.Picture">
                  <p:embed/>
                </p:oleObj>
              </mc:Choice>
              <mc:Fallback>
                <p:oleObj name="位图图像" r:id="rId3" imgW="6744641" imgH="3228571" progId="Paint.Picture">
                  <p:embed/>
                  <p:pic>
                    <p:nvPicPr>
                      <p:cNvPr id="1187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9413"/>
                        <a:ext cx="9144000"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7"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smtClean="0"/>
              <a:t>构造空表</a:t>
            </a:r>
          </a:p>
        </p:txBody>
      </p:sp>
    </p:spTree>
    <p:extLst>
      <p:ext uri="{BB962C8B-B14F-4D97-AF65-F5344CB8AC3E}">
        <p14:creationId xmlns:p14="http://schemas.microsoft.com/office/powerpoint/2010/main" val="17868485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extLst>
              <p:ext uri="{D42A27DB-BD31-4B8C-83A1-F6EECF244321}">
                <p14:modId xmlns:p14="http://schemas.microsoft.com/office/powerpoint/2010/main" val="2403746975"/>
              </p:ext>
            </p:extLst>
          </p:nvPr>
        </p:nvGraphicFramePr>
        <p:xfrm>
          <a:off x="0" y="1844824"/>
          <a:ext cx="9144000" cy="3967162"/>
        </p:xfrm>
        <a:graphic>
          <a:graphicData uri="http://schemas.openxmlformats.org/presentationml/2006/ole">
            <mc:AlternateContent xmlns:mc="http://schemas.openxmlformats.org/markup-compatibility/2006">
              <mc:Choice xmlns:v="urn:schemas-microsoft-com:vml" Requires="v">
                <p:oleObj spid="_x0000_s20488" name="位图图像" r:id="rId3" imgW="6744641" imgH="3228571" progId="Paint.Picture">
                  <p:embed/>
                </p:oleObj>
              </mc:Choice>
              <mc:Fallback>
                <p:oleObj name="位图图像" r:id="rId3" imgW="6744641" imgH="3228571" progId="Paint.Picture">
                  <p:embed/>
                  <p:pic>
                    <p:nvPicPr>
                      <p:cNvPr id="1198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824"/>
                        <a:ext cx="91440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Rectangle 3"/>
          <p:cNvSpPr>
            <a:spLocks noGrp="1" noChangeArrowheads="1"/>
          </p:cNvSpPr>
          <p:nvPr>
            <p:ph type="title" idx="4294967295"/>
          </p:nvPr>
        </p:nvSpPr>
        <p:spPr>
          <a:xfrm>
            <a:off x="1043608" y="260648"/>
            <a:ext cx="6798734" cy="1303867"/>
          </a:xfrm>
        </p:spPr>
        <p:txBody>
          <a:bodyPr/>
          <a:lstStyle/>
          <a:p>
            <a:pPr algn="r" eaLnBrk="1" hangingPunct="1"/>
            <a:r>
              <a:rPr lang="zh-CN" altLang="en-US" dirty="0" smtClean="0"/>
              <a:t>填表</a:t>
            </a:r>
          </a:p>
        </p:txBody>
      </p:sp>
    </p:spTree>
    <p:extLst>
      <p:ext uri="{BB962C8B-B14F-4D97-AF65-F5344CB8AC3E}">
        <p14:creationId xmlns:p14="http://schemas.microsoft.com/office/powerpoint/2010/main" val="27208426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判定表的合并简化</a:t>
            </a:r>
          </a:p>
        </p:txBody>
      </p:sp>
      <p:sp>
        <p:nvSpPr>
          <p:cNvPr id="111619" name="Rectangle 3"/>
          <p:cNvSpPr>
            <a:spLocks noGrp="1" noChangeArrowheads="1"/>
          </p:cNvSpPr>
          <p:nvPr>
            <p:ph type="body" idx="1"/>
          </p:nvPr>
        </p:nvSpPr>
        <p:spPr>
          <a:xfrm>
            <a:off x="467544" y="1700808"/>
            <a:ext cx="8352606" cy="4466630"/>
          </a:xfrm>
        </p:spPr>
        <p:txBody>
          <a:bodyPr/>
          <a:lstStyle/>
          <a:p>
            <a:pPr eaLnBrk="1" hangingPunct="1">
              <a:spcBef>
                <a:spcPts val="1200"/>
              </a:spcBef>
              <a:defRPr/>
            </a:pPr>
            <a:r>
              <a:rPr kumimoji="1" lang="zh-CN" altLang="en-US" kern="1200" dirty="0"/>
              <a:t>显然，某些条件是可以合并考虑的，可以使判定表简化。</a:t>
            </a:r>
          </a:p>
          <a:p>
            <a:pPr eaLnBrk="1" hangingPunct="1">
              <a:spcBef>
                <a:spcPts val="1200"/>
              </a:spcBef>
              <a:defRPr/>
            </a:pPr>
            <a:endParaRPr kumimoji="1" lang="zh-CN" altLang="en-US" kern="1200" dirty="0"/>
          </a:p>
          <a:p>
            <a:pPr eaLnBrk="1" hangingPunct="1">
              <a:spcBef>
                <a:spcPts val="1200"/>
              </a:spcBef>
              <a:defRPr/>
            </a:pPr>
            <a:r>
              <a:rPr kumimoji="1" lang="zh-CN" altLang="en-US" kern="1200" dirty="0"/>
              <a:t>合并的原则：</a:t>
            </a:r>
          </a:p>
          <a:p>
            <a:pPr lvl="1" eaLnBrk="1" hangingPunct="1">
              <a:spcBef>
                <a:spcPts val="1200"/>
              </a:spcBef>
              <a:buFont typeface="Arial" charset="0"/>
              <a:buChar char="–"/>
              <a:defRPr/>
            </a:pPr>
            <a:r>
              <a:rPr kumimoji="1" lang="zh-CN" altLang="en-US" kern="1200" dirty="0">
                <a:cs typeface="+mn-cs"/>
              </a:rPr>
              <a:t>取相同行动的ｎ列，若有某个条件</a:t>
            </a:r>
            <a:r>
              <a:rPr kumimoji="1" lang="en-US" altLang="zh-CN" kern="1200" dirty="0" err="1">
                <a:cs typeface="+mn-cs"/>
              </a:rPr>
              <a:t>Ci</a:t>
            </a:r>
            <a:r>
              <a:rPr kumimoji="1" lang="zh-CN" altLang="en-US" kern="1200" dirty="0">
                <a:cs typeface="+mn-cs"/>
              </a:rPr>
              <a:t>在此</a:t>
            </a:r>
            <a:r>
              <a:rPr kumimoji="1" lang="en-US" altLang="zh-CN" kern="1200" dirty="0">
                <a:cs typeface="+mn-cs"/>
              </a:rPr>
              <a:t>n </a:t>
            </a:r>
            <a:r>
              <a:rPr kumimoji="1" lang="zh-CN" altLang="en-US" kern="1200" dirty="0">
                <a:cs typeface="+mn-cs"/>
              </a:rPr>
              <a:t>列</a:t>
            </a:r>
          </a:p>
          <a:p>
            <a:pPr lvl="1" eaLnBrk="1" hangingPunct="1">
              <a:spcBef>
                <a:spcPts val="1200"/>
              </a:spcBef>
              <a:buFont typeface="Arial" charset="0"/>
              <a:buChar char="–"/>
              <a:defRPr/>
            </a:pPr>
            <a:r>
              <a:rPr kumimoji="1" lang="zh-CN" altLang="en-US" kern="1200" dirty="0">
                <a:cs typeface="+mn-cs"/>
              </a:rPr>
              <a:t>的取值正好是该条件取值的全集，而其它条件</a:t>
            </a:r>
          </a:p>
          <a:p>
            <a:pPr lvl="1" eaLnBrk="1" hangingPunct="1">
              <a:spcBef>
                <a:spcPts val="1200"/>
              </a:spcBef>
              <a:buFont typeface="Arial" charset="0"/>
              <a:buChar char="–"/>
              <a:defRPr/>
            </a:pPr>
            <a:r>
              <a:rPr kumimoji="1" lang="zh-CN" altLang="en-US" kern="1200" dirty="0">
                <a:cs typeface="+mn-cs"/>
              </a:rPr>
              <a:t>在此ｎ列都取相同的值，则此ｎ列可以合并。 </a:t>
            </a:r>
          </a:p>
        </p:txBody>
      </p:sp>
    </p:spTree>
    <p:extLst>
      <p:ext uri="{BB962C8B-B14F-4D97-AF65-F5344CB8AC3E}">
        <p14:creationId xmlns:p14="http://schemas.microsoft.com/office/powerpoint/2010/main" val="23187963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0" y="1570038"/>
          <a:ext cx="9144000" cy="4141787"/>
        </p:xfrm>
        <a:graphic>
          <a:graphicData uri="http://schemas.openxmlformats.org/presentationml/2006/ole">
            <mc:AlternateContent xmlns:mc="http://schemas.openxmlformats.org/markup-compatibility/2006">
              <mc:Choice xmlns:v="urn:schemas-microsoft-com:vml" Requires="v">
                <p:oleObj spid="_x0000_s21512" name="位图图像" r:id="rId3" imgW="6466667" imgH="3228571" progId="Paint.Picture">
                  <p:embed/>
                </p:oleObj>
              </mc:Choice>
              <mc:Fallback>
                <p:oleObj name="位图图像" r:id="rId3" imgW="6466667" imgH="3228571" progId="Paint.Picture">
                  <p:embed/>
                  <p:pic>
                    <p:nvPicPr>
                      <p:cNvPr id="1218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0038"/>
                        <a:ext cx="9144000"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Rectangle 3"/>
          <p:cNvSpPr>
            <a:spLocks noGrp="1" noChangeArrowheads="1"/>
          </p:cNvSpPr>
          <p:nvPr>
            <p:ph type="title" idx="4294967295"/>
          </p:nvPr>
        </p:nvSpPr>
        <p:spPr>
          <a:xfrm>
            <a:off x="1172633" y="404664"/>
            <a:ext cx="6798734" cy="1303867"/>
          </a:xfrm>
        </p:spPr>
        <p:txBody>
          <a:bodyPr/>
          <a:lstStyle/>
          <a:p>
            <a:pPr algn="r" eaLnBrk="1" hangingPunct="1"/>
            <a:r>
              <a:rPr lang="zh-CN" altLang="en-US" dirty="0" smtClean="0"/>
              <a:t>第一次合并</a:t>
            </a:r>
          </a:p>
        </p:txBody>
      </p:sp>
    </p:spTree>
    <p:extLst>
      <p:ext uri="{BB962C8B-B14F-4D97-AF65-F5344CB8AC3E}">
        <p14:creationId xmlns:p14="http://schemas.microsoft.com/office/powerpoint/2010/main" val="190639207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2"/>
          <p:cNvGraphicFramePr>
            <a:graphicFrameLocks noChangeAspect="1"/>
          </p:cNvGraphicFramePr>
          <p:nvPr>
            <p:extLst>
              <p:ext uri="{D42A27DB-BD31-4B8C-83A1-F6EECF244321}">
                <p14:modId xmlns:p14="http://schemas.microsoft.com/office/powerpoint/2010/main" val="1277877833"/>
              </p:ext>
            </p:extLst>
          </p:nvPr>
        </p:nvGraphicFramePr>
        <p:xfrm>
          <a:off x="107504" y="1196752"/>
          <a:ext cx="9144000" cy="5373687"/>
        </p:xfrm>
        <a:graphic>
          <a:graphicData uri="http://schemas.openxmlformats.org/presentationml/2006/ole">
            <mc:AlternateContent xmlns:mc="http://schemas.openxmlformats.org/markup-compatibility/2006">
              <mc:Choice xmlns:v="urn:schemas-microsoft-com:vml" Requires="v">
                <p:oleObj spid="_x0000_s22536" name="位图图像" r:id="rId3" imgW="4982270" imgH="3228571" progId="Paint.Picture">
                  <p:embed/>
                </p:oleObj>
              </mc:Choice>
              <mc:Fallback>
                <p:oleObj name="位图图像" r:id="rId3" imgW="4982270" imgH="3228571" progId="Paint.Picture">
                  <p:embed/>
                  <p:pic>
                    <p:nvPicPr>
                      <p:cNvPr id="1228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196752"/>
                        <a:ext cx="91440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3" name="Rectangle 3"/>
          <p:cNvSpPr>
            <a:spLocks noGrp="1" noChangeArrowheads="1"/>
          </p:cNvSpPr>
          <p:nvPr>
            <p:ph type="title" idx="4294967295"/>
          </p:nvPr>
        </p:nvSpPr>
        <p:spPr>
          <a:xfrm>
            <a:off x="1403648" y="476672"/>
            <a:ext cx="6798734" cy="785471"/>
          </a:xfrm>
        </p:spPr>
        <p:txBody>
          <a:bodyPr/>
          <a:lstStyle/>
          <a:p>
            <a:pPr algn="r" eaLnBrk="1" hangingPunct="1"/>
            <a:r>
              <a:rPr lang="zh-CN" altLang="en-US" dirty="0" smtClean="0"/>
              <a:t>第二次合并</a:t>
            </a:r>
          </a:p>
        </p:txBody>
      </p:sp>
    </p:spTree>
    <p:extLst>
      <p:ext uri="{BB962C8B-B14F-4D97-AF65-F5344CB8AC3E}">
        <p14:creationId xmlns:p14="http://schemas.microsoft.com/office/powerpoint/2010/main" val="6698514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使用判定表的步骤</a:t>
            </a:r>
          </a:p>
        </p:txBody>
      </p:sp>
      <p:sp>
        <p:nvSpPr>
          <p:cNvPr id="123907" name="Rectangle 3"/>
          <p:cNvSpPr>
            <a:spLocks noGrp="1" noChangeArrowheads="1"/>
          </p:cNvSpPr>
          <p:nvPr>
            <p:ph type="body" idx="1"/>
          </p:nvPr>
        </p:nvSpPr>
        <p:spPr/>
        <p:txBody>
          <a:bodyPr>
            <a:normAutofit fontScale="92500" lnSpcReduction="20000"/>
          </a:bodyPr>
          <a:lstStyle/>
          <a:p>
            <a:pPr eaLnBrk="1" hangingPunct="1"/>
            <a:r>
              <a:rPr kumimoji="1" lang="zh-CN" altLang="en-US" dirty="0" smtClean="0"/>
              <a:t>用判定表来描述决策问题，通常经过以下几个步骤：</a:t>
            </a:r>
          </a:p>
          <a:p>
            <a:pPr lvl="1" eaLnBrk="1" hangingPunct="1">
              <a:buFont typeface="Arial" panose="020B0604020202020204" pitchFamily="34" charset="0"/>
              <a:buNone/>
            </a:pPr>
            <a:r>
              <a:rPr kumimoji="1" lang="zh-CN" altLang="en-US" b="0" dirty="0" smtClean="0"/>
              <a:t> </a:t>
            </a:r>
            <a:r>
              <a:rPr kumimoji="1" lang="zh-CN" altLang="en-US" dirty="0" smtClean="0"/>
              <a:t>（１）分析决策问题涉及几个条件；</a:t>
            </a:r>
          </a:p>
          <a:p>
            <a:pPr lvl="1" eaLnBrk="1" hangingPunct="1">
              <a:buFont typeface="Arial" panose="020B0604020202020204" pitchFamily="34" charset="0"/>
              <a:buNone/>
            </a:pPr>
            <a:r>
              <a:rPr kumimoji="1" lang="zh-CN" altLang="en-US" dirty="0" smtClean="0"/>
              <a:t> （２）分析每个条件取值的集合；</a:t>
            </a:r>
          </a:p>
          <a:p>
            <a:pPr lvl="1" eaLnBrk="1" hangingPunct="1">
              <a:buFont typeface="Arial" panose="020B0604020202020204" pitchFamily="34" charset="0"/>
              <a:buNone/>
            </a:pPr>
            <a:r>
              <a:rPr kumimoji="1" lang="zh-CN" altLang="en-US" dirty="0" smtClean="0"/>
              <a:t> （３）列出条件的各种可能组合；</a:t>
            </a:r>
          </a:p>
          <a:p>
            <a:pPr lvl="1" eaLnBrk="1" hangingPunct="1">
              <a:buFont typeface="Arial" panose="020B0604020202020204" pitchFamily="34" charset="0"/>
              <a:buNone/>
            </a:pPr>
            <a:r>
              <a:rPr kumimoji="1" lang="zh-CN" altLang="en-US" dirty="0" smtClean="0"/>
              <a:t> （４）分析决策问题涉及几个可能的行动；</a:t>
            </a:r>
          </a:p>
          <a:p>
            <a:pPr lvl="1" eaLnBrk="1" hangingPunct="1">
              <a:buFont typeface="Arial" panose="020B0604020202020204" pitchFamily="34" charset="0"/>
              <a:buNone/>
            </a:pPr>
            <a:r>
              <a:rPr kumimoji="1" lang="zh-CN" altLang="en-US" dirty="0" smtClean="0"/>
              <a:t> （５）作出有条件组合的判定表；</a:t>
            </a:r>
          </a:p>
          <a:p>
            <a:pPr lvl="1" eaLnBrk="1" hangingPunct="1">
              <a:buFont typeface="Arial" panose="020B0604020202020204" pitchFamily="34" charset="0"/>
              <a:buNone/>
            </a:pPr>
            <a:r>
              <a:rPr kumimoji="1" lang="zh-CN" altLang="en-US" dirty="0" smtClean="0"/>
              <a:t> （６）决定各种条件组合的行动；</a:t>
            </a:r>
          </a:p>
          <a:p>
            <a:pPr lvl="1" eaLnBrk="1" hangingPunct="1">
              <a:buFont typeface="Arial" panose="020B0604020202020204" pitchFamily="34" charset="0"/>
              <a:buNone/>
            </a:pPr>
            <a:r>
              <a:rPr kumimoji="1" lang="zh-CN" altLang="en-US" dirty="0" smtClean="0"/>
              <a:t> （７）按合并规则化简判定表。</a:t>
            </a:r>
            <a:endParaRPr lang="zh-CN" altLang="en-US" dirty="0" smtClean="0"/>
          </a:p>
        </p:txBody>
      </p:sp>
    </p:spTree>
    <p:extLst>
      <p:ext uri="{BB962C8B-B14F-4D97-AF65-F5344CB8AC3E}">
        <p14:creationId xmlns:p14="http://schemas.microsoft.com/office/powerpoint/2010/main" val="2445488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mtClean="0"/>
              <a:t>跨职能流程图示例</a:t>
            </a:r>
            <a:r>
              <a:rPr lang="en-US" altLang="zh-CN" smtClean="0"/>
              <a:t>2</a:t>
            </a:r>
            <a:endParaRPr lang="zh-CN" altLang="en-US" smtClean="0"/>
          </a:p>
        </p:txBody>
      </p:sp>
      <p:sp>
        <p:nvSpPr>
          <p:cNvPr id="14339" name="内容占位符 2"/>
          <p:cNvSpPr>
            <a:spLocks noGrp="1"/>
          </p:cNvSpPr>
          <p:nvPr>
            <p:ph idx="1"/>
          </p:nvPr>
        </p:nvSpPr>
        <p:spPr>
          <a:xfrm>
            <a:off x="250825" y="1268413"/>
            <a:ext cx="8642350" cy="792162"/>
          </a:xfrm>
        </p:spPr>
        <p:txBody>
          <a:bodyPr/>
          <a:lstStyle/>
          <a:p>
            <a:pPr eaLnBrk="1" hangingPunct="1"/>
            <a:r>
              <a:rPr lang="zh-CN" altLang="en-US" dirty="0" smtClean="0"/>
              <a:t>可以划分片段</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773238"/>
            <a:ext cx="7989887"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8942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t>6.3.4 </a:t>
            </a:r>
            <a:r>
              <a:rPr lang="zh-CN" altLang="en-US" smtClean="0"/>
              <a:t>三种工具的比较</a:t>
            </a:r>
          </a:p>
        </p:txBody>
      </p:sp>
      <p:graphicFrame>
        <p:nvGraphicFramePr>
          <p:cNvPr id="124931" name="Object 3"/>
          <p:cNvGraphicFramePr>
            <a:graphicFrameLocks noGrp="1" noChangeAspect="1"/>
          </p:cNvGraphicFramePr>
          <p:nvPr>
            <p:ph idx="1"/>
            <p:extLst>
              <p:ext uri="{D42A27DB-BD31-4B8C-83A1-F6EECF244321}">
                <p14:modId xmlns:p14="http://schemas.microsoft.com/office/powerpoint/2010/main" val="3098786183"/>
              </p:ext>
            </p:extLst>
          </p:nvPr>
        </p:nvGraphicFramePr>
        <p:xfrm>
          <a:off x="276323" y="2276872"/>
          <a:ext cx="8637588" cy="2828925"/>
        </p:xfrm>
        <a:graphic>
          <a:graphicData uri="http://schemas.openxmlformats.org/presentationml/2006/ole">
            <mc:AlternateContent xmlns:mc="http://schemas.openxmlformats.org/markup-compatibility/2006">
              <mc:Choice xmlns:v="urn:schemas-microsoft-com:vml" Requires="v">
                <p:oleObj spid="_x0000_s23560" name="位图图像" r:id="rId3" imgW="5466667" imgH="1790476" progId="Paint.Picture">
                  <p:embed/>
                </p:oleObj>
              </mc:Choice>
              <mc:Fallback>
                <p:oleObj name="位图图像" r:id="rId3" imgW="5466667" imgH="1790476" progId="Paint.Picture">
                  <p:embed/>
                  <p:pic>
                    <p:nvPicPr>
                      <p:cNvPr id="1249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23" y="2276872"/>
                        <a:ext cx="8637588"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4020508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395287" y="1772816"/>
            <a:ext cx="83534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buClr>
                <a:srgbClr val="CC0000"/>
              </a:buClr>
              <a:buSzPct val="80000"/>
              <a:buFont typeface="Wingdings" panose="05000000000000000000" pitchFamily="2" charset="2"/>
              <a:buChar char="l"/>
            </a:pPr>
            <a:r>
              <a:rPr kumimoji="1" lang="zh-CN" altLang="en-US" sz="2800" b="1" dirty="0">
                <a:ea typeface="华文中宋" panose="02010600040101010101" pitchFamily="2" charset="-122"/>
              </a:rPr>
              <a:t>适用范围：</a:t>
            </a:r>
            <a:endParaRPr kumimoji="1" lang="en-US" altLang="zh-CN" sz="2800" b="1" dirty="0">
              <a:ea typeface="华文中宋" panose="02010600040101010101" pitchFamily="2" charset="-122"/>
            </a:endParaRP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决策树适合</a:t>
            </a:r>
            <a:r>
              <a:rPr kumimoji="1" lang="en-US" altLang="zh-CN" sz="2600" dirty="0">
                <a:solidFill>
                  <a:schemeClr val="tx1">
                    <a:lumMod val="85000"/>
                    <a:lumOff val="15000"/>
                  </a:schemeClr>
                </a:solidFill>
                <a:latin typeface="楷体" panose="02010609060101010101" pitchFamily="49" charset="-122"/>
                <a:ea typeface="楷体" panose="02010609060101010101" pitchFamily="49" charset="-122"/>
              </a:rPr>
              <a:t>10-15</a:t>
            </a: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种行动的一般复杂度的决策，有时也可把决策表转换成决策树，便于用户检查。</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判定表适合于多个条件的复杂组合。</a:t>
            </a:r>
          </a:p>
          <a:p>
            <a:pPr marL="990600" lvl="1" indent="-533400" eaLnBrk="1" hangingPunct="1">
              <a:lnSpc>
                <a:spcPct val="80000"/>
              </a:lnSpc>
              <a:spcBef>
                <a:spcPct val="20000"/>
              </a:spcBef>
              <a:spcAft>
                <a:spcPts val="600"/>
              </a:spcAft>
              <a:buClr>
                <a:schemeClr val="accent1"/>
              </a:buClr>
              <a:buSzPct val="115000"/>
              <a:buFont typeface="Arial"/>
              <a:buChar char="•"/>
            </a:pPr>
            <a:r>
              <a:rPr kumimoji="1" lang="zh-CN" altLang="en-US" sz="2600" dirty="0">
                <a:solidFill>
                  <a:schemeClr val="tx1">
                    <a:lumMod val="85000"/>
                    <a:lumOff val="15000"/>
                  </a:schemeClr>
                </a:solidFill>
                <a:latin typeface="楷体" panose="02010609060101010101" pitchFamily="49" charset="-122"/>
                <a:ea typeface="楷体" panose="02010609060101010101" pitchFamily="49" charset="-122"/>
              </a:rPr>
              <a:t>如果一个判断包含了一般顺序的动作或循环执行的动作，则用结构化语言。</a:t>
            </a:r>
          </a:p>
        </p:txBody>
      </p:sp>
      <p:sp>
        <p:nvSpPr>
          <p:cNvPr id="125955" name="Rectangle 3"/>
          <p:cNvSpPr>
            <a:spLocks noGrp="1" noChangeArrowheads="1"/>
          </p:cNvSpPr>
          <p:nvPr>
            <p:ph type="title" idx="4294967295"/>
          </p:nvPr>
        </p:nvSpPr>
        <p:spPr>
          <a:xfrm>
            <a:off x="1172633" y="260648"/>
            <a:ext cx="6798734" cy="1303867"/>
          </a:xfrm>
        </p:spPr>
        <p:txBody>
          <a:bodyPr/>
          <a:lstStyle/>
          <a:p>
            <a:pPr algn="r" eaLnBrk="1" hangingPunct="1"/>
            <a:r>
              <a:rPr lang="zh-CN" altLang="en-US" dirty="0" smtClean="0"/>
              <a:t>各自适用范围</a:t>
            </a:r>
          </a:p>
        </p:txBody>
      </p:sp>
    </p:spTree>
    <p:extLst>
      <p:ext uri="{BB962C8B-B14F-4D97-AF65-F5344CB8AC3E}">
        <p14:creationId xmlns:p14="http://schemas.microsoft.com/office/powerpoint/2010/main" val="172381648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smtClean="0"/>
              <a:t>6.3.5 </a:t>
            </a:r>
            <a:r>
              <a:rPr lang="zh-CN" altLang="en-US" smtClean="0"/>
              <a:t>业务规则管理系统</a:t>
            </a:r>
          </a:p>
        </p:txBody>
      </p:sp>
      <p:sp>
        <p:nvSpPr>
          <p:cNvPr id="126979" name="内容占位符 2"/>
          <p:cNvSpPr>
            <a:spLocks noGrp="1"/>
          </p:cNvSpPr>
          <p:nvPr>
            <p:ph idx="1"/>
          </p:nvPr>
        </p:nvSpPr>
        <p:spPr>
          <a:xfrm>
            <a:off x="683568" y="1844824"/>
            <a:ext cx="7704856" cy="4248472"/>
          </a:xfrm>
        </p:spPr>
        <p:txBody>
          <a:bodyPr>
            <a:noAutofit/>
          </a:bodyPr>
          <a:lstStyle/>
          <a:p>
            <a:pPr>
              <a:lnSpc>
                <a:spcPct val="120000"/>
              </a:lnSpc>
              <a:spcBef>
                <a:spcPts val="0"/>
              </a:spcBef>
            </a:pPr>
            <a:r>
              <a:rPr lang="zh-CN" altLang="en-US" sz="2000" dirty="0" smtClean="0"/>
              <a:t>业务规则是易变的，如果将业务规则像数据一样从程序中剥离出来，则可以实现业务规则的快速应变。</a:t>
            </a:r>
            <a:endParaRPr lang="en-US" altLang="zh-CN" sz="2000" dirty="0" smtClean="0"/>
          </a:p>
          <a:p>
            <a:pPr>
              <a:lnSpc>
                <a:spcPct val="120000"/>
              </a:lnSpc>
              <a:spcBef>
                <a:spcPts val="0"/>
              </a:spcBef>
            </a:pPr>
            <a:r>
              <a:rPr lang="zh-CN" altLang="en-US" sz="2000" dirty="0" smtClean="0"/>
              <a:t>业务规则管理系统（</a:t>
            </a:r>
            <a:r>
              <a:rPr lang="en-US" altLang="zh-CN" sz="2000" dirty="0" smtClean="0"/>
              <a:t>business rule management system</a:t>
            </a:r>
            <a:r>
              <a:rPr lang="zh-CN" altLang="en-US" sz="2000" dirty="0" smtClean="0"/>
              <a:t>，简称</a:t>
            </a:r>
            <a:r>
              <a:rPr lang="en-US" altLang="zh-CN" sz="2000" dirty="0" smtClean="0"/>
              <a:t>BRMS</a:t>
            </a:r>
            <a:r>
              <a:rPr lang="zh-CN" altLang="en-US" sz="2000" dirty="0" smtClean="0"/>
              <a:t>）既是规则管理的平台，又是规则集成开发平台，能为业务规则从创建到归档提供一站式的服务。</a:t>
            </a:r>
            <a:endParaRPr lang="en-US" altLang="zh-CN" sz="2000" dirty="0" smtClean="0"/>
          </a:p>
          <a:p>
            <a:pPr>
              <a:lnSpc>
                <a:spcPct val="120000"/>
              </a:lnSpc>
              <a:spcBef>
                <a:spcPts val="0"/>
              </a:spcBef>
            </a:pPr>
            <a:r>
              <a:rPr lang="zh-CN" altLang="en-US" sz="2000" dirty="0" smtClean="0"/>
              <a:t>利用</a:t>
            </a:r>
            <a:r>
              <a:rPr lang="en-US" altLang="zh-CN" sz="2000" dirty="0" smtClean="0"/>
              <a:t>BRMS</a:t>
            </a:r>
            <a:r>
              <a:rPr lang="zh-CN" altLang="en-US" sz="2000" dirty="0" smtClean="0"/>
              <a:t>：</a:t>
            </a:r>
            <a:endParaRPr lang="en-US" altLang="zh-CN" sz="2000" dirty="0" smtClean="0"/>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业务人员可以对业务规则进行查询、添加、更新、统计；</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业务规则建立后，规则引擎就可以对它们进行解释运行；</a:t>
            </a:r>
            <a:endParaRPr kumimoji="1" lang="en-US" altLang="zh-CN" sz="2000" dirty="0">
              <a:latin typeface="楷体" panose="02010609060101010101" pitchFamily="49" charset="-122"/>
              <a:ea typeface="楷体" panose="02010609060101010101" pitchFamily="49" charset="-122"/>
            </a:endParaRPr>
          </a:p>
          <a:p>
            <a:pPr marL="990600" lvl="1" indent="-533400">
              <a:lnSpc>
                <a:spcPct val="120000"/>
              </a:lnSpc>
              <a:spcBef>
                <a:spcPts val="0"/>
              </a:spcBef>
            </a:pPr>
            <a:r>
              <a:rPr kumimoji="1" lang="zh-CN" altLang="en-US" sz="2000" dirty="0">
                <a:latin typeface="楷体" panose="02010609060101010101" pitchFamily="49" charset="-122"/>
                <a:ea typeface="楷体" panose="02010609060101010101" pitchFamily="49" charset="-122"/>
              </a:rPr>
              <a:t>业务规则存储在规则库中，独立于数据和程序，应用系统因此能灵活适应业务逻辑的变化，定制化开发更轻松。</a:t>
            </a:r>
            <a:endParaRPr kumimoji="1"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41094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课堂讨论案例</a:t>
            </a:r>
          </a:p>
        </p:txBody>
      </p:sp>
      <p:sp>
        <p:nvSpPr>
          <p:cNvPr id="128003" name="Rectangle 3"/>
          <p:cNvSpPr>
            <a:spLocks noGrp="1" noChangeArrowheads="1"/>
          </p:cNvSpPr>
          <p:nvPr>
            <p:ph type="body" idx="1"/>
          </p:nvPr>
        </p:nvSpPr>
        <p:spPr>
          <a:xfrm>
            <a:off x="683567" y="1700809"/>
            <a:ext cx="7632849" cy="4464496"/>
          </a:xfrm>
        </p:spPr>
        <p:txBody>
          <a:bodyPr>
            <a:normAutofit fontScale="77500" lnSpcReduction="20000"/>
          </a:bodyPr>
          <a:lstStyle/>
          <a:p>
            <a:pPr eaLnBrk="1" hangingPunct="1">
              <a:lnSpc>
                <a:spcPct val="120000"/>
              </a:lnSpc>
              <a:spcBef>
                <a:spcPts val="0"/>
              </a:spcBef>
            </a:pPr>
            <a:r>
              <a:rPr lang="zh-CN" altLang="en-US" dirty="0" smtClean="0"/>
              <a:t>街道呼叫中心是一种为小区居民提供各种便民服务的电话服务中心。其中话务员的坐席客户端系统的工作流程是：通过通信系统获取居民的拨入电话号码和信号，话务员接听后，系统首先自动将该电话号码对应的家庭情况提供给话务员，然后：</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如果有报警信号，系统自动接通保卫部门电话；</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如果是服务信号，话务员根据居民提出的服务类型选择服务公司（其信息在系统中维护），最后打印出派工单给服务公司，并保存本次服务记录；</a:t>
            </a:r>
          </a:p>
          <a:p>
            <a:pPr marL="990600" lvl="1" indent="-533400">
              <a:lnSpc>
                <a:spcPct val="120000"/>
              </a:lnSpc>
              <a:spcBef>
                <a:spcPts val="0"/>
              </a:spcBef>
            </a:pPr>
            <a:r>
              <a:rPr kumimoji="1" lang="zh-CN" altLang="en-US" sz="2600" dirty="0">
                <a:latin typeface="楷体" panose="02010609060101010101" pitchFamily="49" charset="-122"/>
                <a:ea typeface="楷体" panose="02010609060101010101" pitchFamily="49" charset="-122"/>
              </a:rPr>
              <a:t>如果是咨询信号，则根据居民的查询要求对咨询信息库进行检索，并保存本次咨询服务记录和居民反馈的满意度评价。</a:t>
            </a:r>
          </a:p>
        </p:txBody>
      </p:sp>
    </p:spTree>
    <p:extLst>
      <p:ext uri="{BB962C8B-B14F-4D97-AF65-F5344CB8AC3E}">
        <p14:creationId xmlns:p14="http://schemas.microsoft.com/office/powerpoint/2010/main" val="23011358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课堂讨论案例</a:t>
            </a:r>
          </a:p>
        </p:txBody>
      </p:sp>
      <p:sp>
        <p:nvSpPr>
          <p:cNvPr id="129027" name="Rectangle 3"/>
          <p:cNvSpPr>
            <a:spLocks noGrp="1" noChangeArrowheads="1"/>
          </p:cNvSpPr>
          <p:nvPr>
            <p:ph type="body" idx="1"/>
          </p:nvPr>
        </p:nvSpPr>
        <p:spPr>
          <a:xfrm>
            <a:off x="841769" y="1594531"/>
            <a:ext cx="3255700" cy="357620"/>
          </a:xfrm>
        </p:spPr>
        <p:txBody>
          <a:bodyPr>
            <a:normAutofit fontScale="70000" lnSpcReduction="20000"/>
          </a:bodyPr>
          <a:lstStyle/>
          <a:p>
            <a:pPr eaLnBrk="1" hangingPunct="1"/>
            <a:r>
              <a:rPr lang="zh-CN" altLang="en-US" dirty="0" smtClean="0"/>
              <a:t>完整的</a:t>
            </a:r>
            <a:r>
              <a:rPr lang="en-US" altLang="zh-CN" dirty="0" smtClean="0"/>
              <a:t>DFD</a:t>
            </a:r>
            <a:r>
              <a:rPr lang="zh-CN" altLang="en-US" dirty="0" smtClean="0"/>
              <a:t>如下：</a:t>
            </a:r>
          </a:p>
        </p:txBody>
      </p:sp>
      <p:sp>
        <p:nvSpPr>
          <p:cNvPr id="129028" name="Line 4"/>
          <p:cNvSpPr>
            <a:spLocks noChangeShapeType="1"/>
          </p:cNvSpPr>
          <p:nvPr/>
        </p:nvSpPr>
        <p:spPr bwMode="auto">
          <a:xfrm flipV="1">
            <a:off x="2627313" y="4076700"/>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29" name="Text Box 5"/>
          <p:cNvSpPr txBox="1">
            <a:spLocks noChangeArrowheads="1"/>
          </p:cNvSpPr>
          <p:nvPr/>
        </p:nvSpPr>
        <p:spPr bwMode="auto">
          <a:xfrm>
            <a:off x="254000" y="3760788"/>
            <a:ext cx="862013"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0" name="Freeform 6"/>
          <p:cNvSpPr>
            <a:spLocks/>
          </p:cNvSpPr>
          <p:nvPr/>
        </p:nvSpPr>
        <p:spPr bwMode="auto">
          <a:xfrm>
            <a:off x="36513" y="358616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31" name="Line 7"/>
          <p:cNvSpPr>
            <a:spLocks noChangeShapeType="1"/>
          </p:cNvSpPr>
          <p:nvPr/>
        </p:nvSpPr>
        <p:spPr bwMode="auto">
          <a:xfrm>
            <a:off x="1116013" y="4095750"/>
            <a:ext cx="649287" cy="4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32" name="Group 8"/>
          <p:cNvGrpSpPr>
            <a:grpSpLocks/>
          </p:cNvGrpSpPr>
          <p:nvPr/>
        </p:nvGrpSpPr>
        <p:grpSpPr bwMode="auto">
          <a:xfrm>
            <a:off x="1765300" y="3586163"/>
            <a:ext cx="863600" cy="1192212"/>
            <a:chOff x="3733" y="7212"/>
            <a:chExt cx="720" cy="1092"/>
          </a:xfrm>
        </p:grpSpPr>
        <p:sp>
          <p:nvSpPr>
            <p:cNvPr id="129120" name="Text Box 9"/>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P1</a:t>
              </a:r>
            </a:p>
            <a:p>
              <a:pPr algn="ctr" eaLnBrk="1" hangingPunct="1">
                <a:lnSpc>
                  <a:spcPts val="3000"/>
                </a:lnSpc>
              </a:pPr>
              <a:r>
                <a:rPr kumimoji="1" lang="zh-CN" altLang="en-US" b="1">
                  <a:latin typeface="Times New Roman" panose="02020603050405020304" pitchFamily="18" charset="0"/>
                </a:rPr>
                <a:t>获取用户信息</a:t>
              </a:r>
              <a:endParaRPr kumimoji="1" lang="zh-CN" altLang="en-US" sz="4000" b="1">
                <a:latin typeface="Times New Roman" panose="02020603050405020304" pitchFamily="18" charset="0"/>
              </a:endParaRPr>
            </a:p>
          </p:txBody>
        </p:sp>
        <p:sp>
          <p:nvSpPr>
            <p:cNvPr id="129121" name="Line 10"/>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3" name="Group 11"/>
          <p:cNvGrpSpPr>
            <a:grpSpLocks/>
          </p:cNvGrpSpPr>
          <p:nvPr/>
        </p:nvGrpSpPr>
        <p:grpSpPr bwMode="auto">
          <a:xfrm>
            <a:off x="3059113" y="3573463"/>
            <a:ext cx="865187" cy="1189037"/>
            <a:chOff x="3733" y="7212"/>
            <a:chExt cx="720" cy="1092"/>
          </a:xfrm>
        </p:grpSpPr>
        <p:sp>
          <p:nvSpPr>
            <p:cNvPr id="129118" name="Text Box 1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P2</a:t>
              </a:r>
            </a:p>
            <a:p>
              <a:pPr algn="ctr" eaLnBrk="1" hangingPunct="1">
                <a:lnSpc>
                  <a:spcPts val="3000"/>
                </a:lnSpc>
              </a:pPr>
              <a:r>
                <a:rPr kumimoji="1" lang="zh-CN" altLang="en-US" b="1">
                  <a:latin typeface="Times New Roman" panose="02020603050405020304" pitchFamily="18" charset="0"/>
                </a:rPr>
                <a:t>判定业务类型</a:t>
              </a:r>
              <a:endParaRPr kumimoji="1" lang="zh-CN" altLang="en-US" sz="4000" b="1">
                <a:latin typeface="Times New Roman" panose="02020603050405020304" pitchFamily="18" charset="0"/>
              </a:endParaRPr>
            </a:p>
          </p:txBody>
        </p:sp>
        <p:sp>
          <p:nvSpPr>
            <p:cNvPr id="129119" name="Line 1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34" name="Group 14"/>
          <p:cNvGrpSpPr>
            <a:grpSpLocks/>
          </p:cNvGrpSpPr>
          <p:nvPr/>
        </p:nvGrpSpPr>
        <p:grpSpPr bwMode="auto">
          <a:xfrm>
            <a:off x="4860925" y="1484313"/>
            <a:ext cx="863600" cy="1139825"/>
            <a:chOff x="3733" y="7212"/>
            <a:chExt cx="720" cy="1092"/>
          </a:xfrm>
        </p:grpSpPr>
        <p:sp>
          <p:nvSpPr>
            <p:cNvPr id="129116" name="Text Box 1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P3</a:t>
              </a:r>
            </a:p>
            <a:p>
              <a:pPr algn="ctr" eaLnBrk="1" hangingPunct="1">
                <a:lnSpc>
                  <a:spcPts val="3000"/>
                </a:lnSpc>
              </a:pPr>
              <a:r>
                <a:rPr kumimoji="1" lang="zh-CN" altLang="en-US" b="1">
                  <a:latin typeface="Times New Roman" panose="02020603050405020304" pitchFamily="18" charset="0"/>
                </a:rPr>
                <a:t>报警</a:t>
              </a:r>
            </a:p>
            <a:p>
              <a:pPr algn="ctr" eaLnBrk="1" hangingPunct="1">
                <a:lnSpc>
                  <a:spcPts val="3000"/>
                </a:lnSpc>
              </a:pPr>
              <a:r>
                <a:rPr kumimoji="1" lang="zh-CN" altLang="en-US" b="1">
                  <a:latin typeface="Times New Roman" panose="02020603050405020304" pitchFamily="18" charset="0"/>
                </a:rPr>
                <a:t>拨出</a:t>
              </a:r>
              <a:endParaRPr kumimoji="1" lang="zh-CN" altLang="en-US" sz="4000" b="1">
                <a:latin typeface="Times New Roman" panose="02020603050405020304" pitchFamily="18" charset="0"/>
              </a:endParaRPr>
            </a:p>
          </p:txBody>
        </p:sp>
        <p:sp>
          <p:nvSpPr>
            <p:cNvPr id="129117" name="Line 1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35" name="Line 17"/>
          <p:cNvSpPr>
            <a:spLocks noChangeShapeType="1"/>
          </p:cNvSpPr>
          <p:nvPr/>
        </p:nvSpPr>
        <p:spPr bwMode="auto">
          <a:xfrm>
            <a:off x="1765300" y="3930650"/>
            <a:ext cx="8636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6" name="Line 18"/>
          <p:cNvSpPr>
            <a:spLocks noChangeShapeType="1"/>
          </p:cNvSpPr>
          <p:nvPr/>
        </p:nvSpPr>
        <p:spPr bwMode="auto">
          <a:xfrm flipV="1">
            <a:off x="5724525" y="2101850"/>
            <a:ext cx="1368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7" name="Text Box 19"/>
          <p:cNvSpPr txBox="1">
            <a:spLocks noChangeArrowheads="1"/>
          </p:cNvSpPr>
          <p:nvPr/>
        </p:nvSpPr>
        <p:spPr bwMode="auto">
          <a:xfrm>
            <a:off x="7092950" y="1776413"/>
            <a:ext cx="863600" cy="67786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通信</a:t>
            </a:r>
          </a:p>
          <a:p>
            <a:pPr algn="ctr" eaLnBrk="1" hangingPunct="1">
              <a:lnSpc>
                <a:spcPts val="3000"/>
              </a:lnSpc>
            </a:pPr>
            <a:r>
              <a:rPr kumimoji="1" lang="zh-CN" altLang="en-US" b="1">
                <a:latin typeface="Times New Roman" panose="02020603050405020304" pitchFamily="18" charset="0"/>
              </a:rPr>
              <a:t>系统</a:t>
            </a:r>
            <a:endParaRPr kumimoji="1" lang="zh-CN" altLang="en-US" sz="4000" b="1">
              <a:latin typeface="Times New Roman" panose="02020603050405020304" pitchFamily="18" charset="0"/>
            </a:endParaRPr>
          </a:p>
        </p:txBody>
      </p:sp>
      <p:sp>
        <p:nvSpPr>
          <p:cNvPr id="129038" name="Freeform 20"/>
          <p:cNvSpPr>
            <a:spLocks/>
          </p:cNvSpPr>
          <p:nvPr/>
        </p:nvSpPr>
        <p:spPr bwMode="auto">
          <a:xfrm>
            <a:off x="6878638" y="16065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39" name="Group 21"/>
          <p:cNvGrpSpPr>
            <a:grpSpLocks/>
          </p:cNvGrpSpPr>
          <p:nvPr/>
        </p:nvGrpSpPr>
        <p:grpSpPr bwMode="auto">
          <a:xfrm>
            <a:off x="4427538" y="3475038"/>
            <a:ext cx="863600" cy="1177925"/>
            <a:chOff x="3733" y="7212"/>
            <a:chExt cx="720" cy="1092"/>
          </a:xfrm>
        </p:grpSpPr>
        <p:sp>
          <p:nvSpPr>
            <p:cNvPr id="129114" name="Text Box 22"/>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P4</a:t>
              </a:r>
            </a:p>
            <a:p>
              <a:pPr algn="ctr" eaLnBrk="1" hangingPunct="1">
                <a:lnSpc>
                  <a:spcPts val="3000"/>
                </a:lnSpc>
              </a:pPr>
              <a:r>
                <a:rPr kumimoji="1" lang="zh-CN" altLang="en-US" b="1">
                  <a:latin typeface="Times New Roman" panose="02020603050405020304" pitchFamily="18" charset="0"/>
                </a:rPr>
                <a:t>查询服务公司</a:t>
              </a:r>
              <a:endParaRPr kumimoji="1" lang="zh-CN" altLang="en-US" sz="4000" b="1">
                <a:latin typeface="Times New Roman" panose="02020603050405020304" pitchFamily="18" charset="0"/>
              </a:endParaRPr>
            </a:p>
          </p:txBody>
        </p:sp>
        <p:sp>
          <p:nvSpPr>
            <p:cNvPr id="129115" name="Line 23"/>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40" name="Group 24"/>
          <p:cNvGrpSpPr>
            <a:grpSpLocks/>
          </p:cNvGrpSpPr>
          <p:nvPr/>
        </p:nvGrpSpPr>
        <p:grpSpPr bwMode="auto">
          <a:xfrm>
            <a:off x="4500563" y="5013325"/>
            <a:ext cx="863600" cy="1019175"/>
            <a:chOff x="3733" y="7212"/>
            <a:chExt cx="720" cy="1092"/>
          </a:xfrm>
        </p:grpSpPr>
        <p:sp>
          <p:nvSpPr>
            <p:cNvPr id="129112" name="Text Box 2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P7</a:t>
              </a:r>
            </a:p>
            <a:p>
              <a:pPr algn="ctr" eaLnBrk="1" hangingPunct="1">
                <a:lnSpc>
                  <a:spcPts val="3000"/>
                </a:lnSpc>
              </a:pPr>
              <a:r>
                <a:rPr kumimoji="1" lang="zh-CN" altLang="en-US" b="1">
                  <a:latin typeface="Times New Roman" panose="02020603050405020304" pitchFamily="18" charset="0"/>
                </a:rPr>
                <a:t>咨询</a:t>
              </a:r>
              <a:endParaRPr lang="zh-CN" altLang="en-US" sz="4000" b="1">
                <a:latin typeface="Times New Roman" panose="02020603050405020304" pitchFamily="18" charset="0"/>
              </a:endParaRPr>
            </a:p>
          </p:txBody>
        </p:sp>
        <p:sp>
          <p:nvSpPr>
            <p:cNvPr id="129113" name="Line 2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41" name="Text Box 27"/>
          <p:cNvSpPr txBox="1">
            <a:spLocks noChangeArrowheads="1"/>
          </p:cNvSpPr>
          <p:nvPr/>
        </p:nvSpPr>
        <p:spPr bwMode="auto">
          <a:xfrm>
            <a:off x="8280400" y="39512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服务</a:t>
            </a:r>
          </a:p>
          <a:p>
            <a:pPr algn="ctr" eaLnBrk="1" hangingPunct="1">
              <a:lnSpc>
                <a:spcPts val="3000"/>
              </a:lnSpc>
            </a:pPr>
            <a:r>
              <a:rPr kumimoji="1" lang="zh-CN" altLang="en-US" b="1">
                <a:latin typeface="Times New Roman" panose="02020603050405020304" pitchFamily="18" charset="0"/>
              </a:rPr>
              <a:t>公司</a:t>
            </a:r>
            <a:endParaRPr kumimoji="1" lang="zh-CN" altLang="en-US" sz="4000" b="1">
              <a:latin typeface="Times New Roman" panose="02020603050405020304" pitchFamily="18" charset="0"/>
            </a:endParaRPr>
          </a:p>
        </p:txBody>
      </p:sp>
      <p:sp>
        <p:nvSpPr>
          <p:cNvPr id="129042" name="Freeform 28"/>
          <p:cNvSpPr>
            <a:spLocks/>
          </p:cNvSpPr>
          <p:nvPr/>
        </p:nvSpPr>
        <p:spPr bwMode="auto">
          <a:xfrm>
            <a:off x="8172450" y="365760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3" name="Text Box 29"/>
          <p:cNvSpPr txBox="1">
            <a:spLocks noChangeArrowheads="1"/>
          </p:cNvSpPr>
          <p:nvPr/>
        </p:nvSpPr>
        <p:spPr bwMode="auto">
          <a:xfrm>
            <a:off x="8172450" y="51577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44" name="Freeform 30"/>
          <p:cNvSpPr>
            <a:spLocks/>
          </p:cNvSpPr>
          <p:nvPr/>
        </p:nvSpPr>
        <p:spPr bwMode="auto">
          <a:xfrm>
            <a:off x="8029575" y="5014913"/>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45" name="Line 31"/>
          <p:cNvSpPr>
            <a:spLocks noChangeShapeType="1"/>
          </p:cNvSpPr>
          <p:nvPr/>
        </p:nvSpPr>
        <p:spPr bwMode="auto">
          <a:xfrm flipV="1">
            <a:off x="3924300" y="4149725"/>
            <a:ext cx="5032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32"/>
          <p:cNvSpPr>
            <a:spLocks noChangeShapeType="1"/>
          </p:cNvSpPr>
          <p:nvPr/>
        </p:nvSpPr>
        <p:spPr bwMode="auto">
          <a:xfrm flipH="1">
            <a:off x="7019925" y="5516563"/>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33"/>
          <p:cNvSpPr>
            <a:spLocks noChangeShapeType="1"/>
          </p:cNvSpPr>
          <p:nvPr/>
        </p:nvSpPr>
        <p:spPr bwMode="auto">
          <a:xfrm flipH="1" flipV="1">
            <a:off x="3708400" y="6021388"/>
            <a:ext cx="7921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9048" name="Group 34"/>
          <p:cNvGrpSpPr>
            <a:grpSpLocks/>
          </p:cNvGrpSpPr>
          <p:nvPr/>
        </p:nvGrpSpPr>
        <p:grpSpPr bwMode="auto">
          <a:xfrm>
            <a:off x="4067175" y="2781300"/>
            <a:ext cx="1584325" cy="392113"/>
            <a:chOff x="3016" y="2155"/>
            <a:chExt cx="998" cy="272"/>
          </a:xfrm>
        </p:grpSpPr>
        <p:sp>
          <p:nvSpPr>
            <p:cNvPr id="129108" name="Rectangle 3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D2</a:t>
              </a:r>
            </a:p>
          </p:txBody>
        </p:sp>
        <p:sp>
          <p:nvSpPr>
            <p:cNvPr id="129109" name="Text Box 3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服务公司</a:t>
              </a:r>
            </a:p>
          </p:txBody>
        </p:sp>
        <p:sp>
          <p:nvSpPr>
            <p:cNvPr id="129110" name="Line 3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11" name="Line 3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49" name="Group 39"/>
          <p:cNvGrpSpPr>
            <a:grpSpLocks/>
          </p:cNvGrpSpPr>
          <p:nvPr/>
        </p:nvGrpSpPr>
        <p:grpSpPr bwMode="auto">
          <a:xfrm>
            <a:off x="1331913" y="2624138"/>
            <a:ext cx="2016125" cy="392112"/>
            <a:chOff x="3016" y="2155"/>
            <a:chExt cx="998" cy="272"/>
          </a:xfrm>
        </p:grpSpPr>
        <p:sp>
          <p:nvSpPr>
            <p:cNvPr id="129104" name="Rectangle 4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D1</a:t>
              </a:r>
            </a:p>
          </p:txBody>
        </p:sp>
        <p:sp>
          <p:nvSpPr>
            <p:cNvPr id="129105" name="Text Box 4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居民登记表</a:t>
              </a:r>
            </a:p>
          </p:txBody>
        </p:sp>
        <p:sp>
          <p:nvSpPr>
            <p:cNvPr id="129106" name="Line 4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7" name="Line 4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0" name="Group 44"/>
          <p:cNvGrpSpPr>
            <a:grpSpLocks/>
          </p:cNvGrpSpPr>
          <p:nvPr/>
        </p:nvGrpSpPr>
        <p:grpSpPr bwMode="auto">
          <a:xfrm>
            <a:off x="3779838" y="6350000"/>
            <a:ext cx="1584325" cy="392113"/>
            <a:chOff x="3016" y="2155"/>
            <a:chExt cx="998" cy="272"/>
          </a:xfrm>
        </p:grpSpPr>
        <p:sp>
          <p:nvSpPr>
            <p:cNvPr id="129100" name="Rectangle 4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D4</a:t>
              </a:r>
            </a:p>
          </p:txBody>
        </p:sp>
        <p:sp>
          <p:nvSpPr>
            <p:cNvPr id="129101" name="Text Box 4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资料库</a:t>
              </a:r>
            </a:p>
          </p:txBody>
        </p:sp>
        <p:sp>
          <p:nvSpPr>
            <p:cNvPr id="129102" name="Line 4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103" name="Line 4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1" name="Group 49"/>
          <p:cNvGrpSpPr>
            <a:grpSpLocks/>
          </p:cNvGrpSpPr>
          <p:nvPr/>
        </p:nvGrpSpPr>
        <p:grpSpPr bwMode="auto">
          <a:xfrm>
            <a:off x="5940425" y="6350000"/>
            <a:ext cx="1584325" cy="392113"/>
            <a:chOff x="3016" y="2155"/>
            <a:chExt cx="998" cy="272"/>
          </a:xfrm>
        </p:grpSpPr>
        <p:sp>
          <p:nvSpPr>
            <p:cNvPr id="129096" name="Rectangle 50"/>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D5</a:t>
              </a:r>
            </a:p>
          </p:txBody>
        </p:sp>
        <p:sp>
          <p:nvSpPr>
            <p:cNvPr id="129097" name="Text Box 51"/>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咨询记录</a:t>
              </a:r>
            </a:p>
          </p:txBody>
        </p:sp>
        <p:sp>
          <p:nvSpPr>
            <p:cNvPr id="129098" name="Line 52"/>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9" name="Line 53"/>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9052" name="Group 54"/>
          <p:cNvGrpSpPr>
            <a:grpSpLocks/>
          </p:cNvGrpSpPr>
          <p:nvPr/>
        </p:nvGrpSpPr>
        <p:grpSpPr bwMode="auto">
          <a:xfrm>
            <a:off x="5940425" y="2781300"/>
            <a:ext cx="1584325" cy="392113"/>
            <a:chOff x="3016" y="2155"/>
            <a:chExt cx="998" cy="272"/>
          </a:xfrm>
        </p:grpSpPr>
        <p:sp>
          <p:nvSpPr>
            <p:cNvPr id="129092" name="Rectangle 55"/>
            <p:cNvSpPr>
              <a:spLocks noChangeArrowheads="1"/>
            </p:cNvSpPr>
            <p:nvPr/>
          </p:nvSpPr>
          <p:spPr bwMode="auto">
            <a:xfrm>
              <a:off x="3016" y="2155"/>
              <a:ext cx="182"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D3</a:t>
              </a:r>
            </a:p>
          </p:txBody>
        </p:sp>
        <p:sp>
          <p:nvSpPr>
            <p:cNvPr id="129093" name="Text Box 56"/>
            <p:cNvSpPr txBox="1">
              <a:spLocks noChangeArrowheads="1"/>
            </p:cNvSpPr>
            <p:nvPr/>
          </p:nvSpPr>
          <p:spPr bwMode="auto">
            <a:xfrm>
              <a:off x="3243" y="2200"/>
              <a:ext cx="696" cy="1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rPr>
                <a:t>服务记录</a:t>
              </a:r>
            </a:p>
          </p:txBody>
        </p:sp>
        <p:sp>
          <p:nvSpPr>
            <p:cNvPr id="129094" name="Line 57"/>
            <p:cNvSpPr>
              <a:spLocks noChangeShapeType="1"/>
            </p:cNvSpPr>
            <p:nvPr/>
          </p:nvSpPr>
          <p:spPr bwMode="auto">
            <a:xfrm>
              <a:off x="3198" y="2155"/>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95" name="Line 58"/>
            <p:cNvSpPr>
              <a:spLocks noChangeShapeType="1"/>
            </p:cNvSpPr>
            <p:nvPr/>
          </p:nvSpPr>
          <p:spPr bwMode="auto">
            <a:xfrm>
              <a:off x="3198" y="24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9053" name="Line 59"/>
          <p:cNvSpPr>
            <a:spLocks noChangeShapeType="1"/>
          </p:cNvSpPr>
          <p:nvPr/>
        </p:nvSpPr>
        <p:spPr bwMode="auto">
          <a:xfrm>
            <a:off x="2268538" y="3043238"/>
            <a:ext cx="0" cy="5619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4" name="Line 60"/>
          <p:cNvSpPr>
            <a:spLocks noChangeShapeType="1"/>
          </p:cNvSpPr>
          <p:nvPr/>
        </p:nvSpPr>
        <p:spPr bwMode="auto">
          <a:xfrm flipV="1">
            <a:off x="6084888" y="3141663"/>
            <a:ext cx="0" cy="3333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5" name="Line 61"/>
          <p:cNvSpPr>
            <a:spLocks noChangeShapeType="1"/>
          </p:cNvSpPr>
          <p:nvPr/>
        </p:nvSpPr>
        <p:spPr bwMode="auto">
          <a:xfrm>
            <a:off x="5076825" y="3148013"/>
            <a:ext cx="0" cy="327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Line 62"/>
          <p:cNvSpPr>
            <a:spLocks noChangeShapeType="1"/>
          </p:cNvSpPr>
          <p:nvPr/>
        </p:nvSpPr>
        <p:spPr bwMode="auto">
          <a:xfrm>
            <a:off x="7380288" y="4062413"/>
            <a:ext cx="9366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7" name="Line 63"/>
          <p:cNvSpPr>
            <a:spLocks noChangeShapeType="1"/>
          </p:cNvSpPr>
          <p:nvPr/>
        </p:nvSpPr>
        <p:spPr bwMode="auto">
          <a:xfrm flipV="1">
            <a:off x="5076825" y="6021388"/>
            <a:ext cx="0"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8" name="Line 64"/>
          <p:cNvSpPr>
            <a:spLocks noChangeShapeType="1"/>
          </p:cNvSpPr>
          <p:nvPr/>
        </p:nvSpPr>
        <p:spPr bwMode="auto">
          <a:xfrm>
            <a:off x="6588125" y="6021388"/>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65"/>
          <p:cNvSpPr txBox="1">
            <a:spLocks noChangeArrowheads="1"/>
          </p:cNvSpPr>
          <p:nvPr/>
        </p:nvSpPr>
        <p:spPr bwMode="auto">
          <a:xfrm>
            <a:off x="1042988" y="3802063"/>
            <a:ext cx="5905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号码</a:t>
            </a:r>
          </a:p>
          <a:p>
            <a:pPr eaLnBrk="1" hangingPunct="1"/>
            <a:r>
              <a:rPr kumimoji="1" lang="zh-CN" altLang="en-US" sz="1600">
                <a:latin typeface="Times New Roman" panose="02020603050405020304" pitchFamily="18" charset="0"/>
              </a:rPr>
              <a:t>信号</a:t>
            </a:r>
          </a:p>
        </p:txBody>
      </p:sp>
      <p:sp>
        <p:nvSpPr>
          <p:cNvPr id="129060" name="Text Box 66"/>
          <p:cNvSpPr txBox="1">
            <a:spLocks noChangeArrowheads="1"/>
          </p:cNvSpPr>
          <p:nvPr/>
        </p:nvSpPr>
        <p:spPr bwMode="auto">
          <a:xfrm>
            <a:off x="5795963" y="1700213"/>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报警号</a:t>
            </a:r>
            <a:r>
              <a:rPr kumimoji="1" lang="zh-CN" altLang="en-US" sz="1600">
                <a:latin typeface="Times New Roman" panose="02020603050405020304" pitchFamily="18" charset="0"/>
              </a:rPr>
              <a:t>码</a:t>
            </a:r>
          </a:p>
        </p:txBody>
      </p:sp>
      <p:sp>
        <p:nvSpPr>
          <p:cNvPr id="129061" name="Text Box 67"/>
          <p:cNvSpPr txBox="1">
            <a:spLocks noChangeArrowheads="1"/>
          </p:cNvSpPr>
          <p:nvPr/>
        </p:nvSpPr>
        <p:spPr bwMode="auto">
          <a:xfrm>
            <a:off x="2268538" y="3082925"/>
            <a:ext cx="1081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居民信息</a:t>
            </a:r>
            <a:endParaRPr kumimoji="1" lang="zh-CN" altLang="en-US" sz="1600">
              <a:latin typeface="Times New Roman" panose="02020603050405020304" pitchFamily="18" charset="0"/>
            </a:endParaRPr>
          </a:p>
        </p:txBody>
      </p:sp>
      <p:sp>
        <p:nvSpPr>
          <p:cNvPr id="129062" name="Text Box 68"/>
          <p:cNvSpPr txBox="1">
            <a:spLocks noChangeArrowheads="1"/>
          </p:cNvSpPr>
          <p:nvPr/>
        </p:nvSpPr>
        <p:spPr bwMode="auto">
          <a:xfrm>
            <a:off x="3708400" y="5373688"/>
            <a:ext cx="10810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咨询请求</a:t>
            </a:r>
            <a:endParaRPr kumimoji="1" lang="zh-CN" altLang="en-US" sz="1600">
              <a:latin typeface="Times New Roman" panose="02020603050405020304" pitchFamily="18" charset="0"/>
            </a:endParaRPr>
          </a:p>
        </p:txBody>
      </p:sp>
      <p:sp>
        <p:nvSpPr>
          <p:cNvPr id="129063" name="Text Box 69"/>
          <p:cNvSpPr txBox="1">
            <a:spLocks noChangeArrowheads="1"/>
          </p:cNvSpPr>
          <p:nvPr/>
        </p:nvSpPr>
        <p:spPr bwMode="auto">
          <a:xfrm>
            <a:off x="7021513" y="515778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Times New Roman" panose="02020603050405020304" pitchFamily="18" charset="0"/>
              </a:rPr>
              <a:t>反馈意见</a:t>
            </a:r>
          </a:p>
        </p:txBody>
      </p:sp>
      <p:sp>
        <p:nvSpPr>
          <p:cNvPr id="129064" name="Text Box 70"/>
          <p:cNvSpPr txBox="1">
            <a:spLocks noChangeArrowheads="1"/>
          </p:cNvSpPr>
          <p:nvPr/>
        </p:nvSpPr>
        <p:spPr bwMode="auto">
          <a:xfrm>
            <a:off x="7450138" y="3802063"/>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派工单</a:t>
            </a:r>
            <a:endParaRPr kumimoji="1" lang="zh-CN" altLang="en-US" sz="1600">
              <a:latin typeface="Times New Roman" panose="02020603050405020304" pitchFamily="18" charset="0"/>
            </a:endParaRPr>
          </a:p>
        </p:txBody>
      </p:sp>
      <p:sp>
        <p:nvSpPr>
          <p:cNvPr id="129065" name="Text Box 71"/>
          <p:cNvSpPr txBox="1">
            <a:spLocks noChangeArrowheads="1"/>
          </p:cNvSpPr>
          <p:nvPr/>
        </p:nvSpPr>
        <p:spPr bwMode="auto">
          <a:xfrm>
            <a:off x="249238" y="5322888"/>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话务员</a:t>
            </a:r>
          </a:p>
        </p:txBody>
      </p:sp>
      <p:sp>
        <p:nvSpPr>
          <p:cNvPr id="129066" name="Freeform 72"/>
          <p:cNvSpPr>
            <a:spLocks/>
          </p:cNvSpPr>
          <p:nvPr/>
        </p:nvSpPr>
        <p:spPr bwMode="auto">
          <a:xfrm>
            <a:off x="34925" y="5153025"/>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9067" name="Group 73"/>
          <p:cNvGrpSpPr>
            <a:grpSpLocks/>
          </p:cNvGrpSpPr>
          <p:nvPr/>
        </p:nvGrpSpPr>
        <p:grpSpPr bwMode="auto">
          <a:xfrm>
            <a:off x="5508625" y="3475038"/>
            <a:ext cx="863600" cy="1177925"/>
            <a:chOff x="3733" y="7212"/>
            <a:chExt cx="720" cy="1092"/>
          </a:xfrm>
        </p:grpSpPr>
        <p:sp>
          <p:nvSpPr>
            <p:cNvPr id="129090" name="Text Box 74"/>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P5</a:t>
              </a:r>
            </a:p>
            <a:p>
              <a:pPr algn="ctr" eaLnBrk="1" hangingPunct="1">
                <a:lnSpc>
                  <a:spcPts val="3000"/>
                </a:lnSpc>
              </a:pPr>
              <a:r>
                <a:rPr kumimoji="1" lang="zh-CN" altLang="en-US" b="1">
                  <a:latin typeface="Times New Roman" panose="02020603050405020304" pitchFamily="18" charset="0"/>
                </a:rPr>
                <a:t>登记服务内容</a:t>
              </a:r>
              <a:endParaRPr kumimoji="1" lang="zh-CN" altLang="en-US" sz="4000" b="1">
                <a:latin typeface="Times New Roman" panose="02020603050405020304" pitchFamily="18" charset="0"/>
              </a:endParaRPr>
            </a:p>
          </p:txBody>
        </p:sp>
        <p:sp>
          <p:nvSpPr>
            <p:cNvPr id="129091" name="Line 75"/>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9068" name="Group 76"/>
          <p:cNvGrpSpPr>
            <a:grpSpLocks/>
          </p:cNvGrpSpPr>
          <p:nvPr/>
        </p:nvGrpSpPr>
        <p:grpSpPr bwMode="auto">
          <a:xfrm>
            <a:off x="6661150" y="3475038"/>
            <a:ext cx="863600" cy="1177925"/>
            <a:chOff x="3733" y="7212"/>
            <a:chExt cx="720" cy="1092"/>
          </a:xfrm>
        </p:grpSpPr>
        <p:sp>
          <p:nvSpPr>
            <p:cNvPr id="129088" name="Text Box 77"/>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P6</a:t>
              </a:r>
            </a:p>
            <a:p>
              <a:pPr algn="ctr" eaLnBrk="1" hangingPunct="1">
                <a:lnSpc>
                  <a:spcPts val="3000"/>
                </a:lnSpc>
              </a:pPr>
              <a:r>
                <a:rPr kumimoji="1" lang="zh-CN" altLang="en-US" b="1">
                  <a:latin typeface="Times New Roman" panose="02020603050405020304" pitchFamily="18" charset="0"/>
                </a:rPr>
                <a:t>打印派工单</a:t>
              </a:r>
              <a:endParaRPr kumimoji="1" lang="zh-CN" altLang="en-US" sz="4000" b="1">
                <a:latin typeface="Times New Roman" panose="02020603050405020304" pitchFamily="18" charset="0"/>
              </a:endParaRPr>
            </a:p>
          </p:txBody>
        </p:sp>
        <p:sp>
          <p:nvSpPr>
            <p:cNvPr id="129089" name="Line 78"/>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69" name="Line 79"/>
          <p:cNvSpPr>
            <a:spLocks noChangeShapeType="1"/>
          </p:cNvSpPr>
          <p:nvPr/>
        </p:nvSpPr>
        <p:spPr bwMode="auto">
          <a:xfrm flipV="1">
            <a:off x="5219700"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0" name="Line 80"/>
          <p:cNvSpPr>
            <a:spLocks noChangeShapeType="1"/>
          </p:cNvSpPr>
          <p:nvPr/>
        </p:nvSpPr>
        <p:spPr bwMode="auto">
          <a:xfrm flipV="1">
            <a:off x="6372225" y="4062413"/>
            <a:ext cx="2873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81"/>
          <p:cNvSpPr txBox="1">
            <a:spLocks noChangeArrowheads="1"/>
          </p:cNvSpPr>
          <p:nvPr/>
        </p:nvSpPr>
        <p:spPr bwMode="auto">
          <a:xfrm>
            <a:off x="2843213" y="5445125"/>
            <a:ext cx="863600" cy="67627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zh-CN" altLang="en-US" b="1">
                <a:latin typeface="Times New Roman" panose="02020603050405020304" pitchFamily="18" charset="0"/>
              </a:rPr>
              <a:t>居民</a:t>
            </a:r>
            <a:endParaRPr kumimoji="1" lang="zh-CN" altLang="en-US" sz="4000" b="1">
              <a:latin typeface="Times New Roman" panose="02020603050405020304" pitchFamily="18" charset="0"/>
            </a:endParaRPr>
          </a:p>
        </p:txBody>
      </p:sp>
      <p:sp>
        <p:nvSpPr>
          <p:cNvPr id="129072" name="Freeform 82"/>
          <p:cNvSpPr>
            <a:spLocks/>
          </p:cNvSpPr>
          <p:nvPr/>
        </p:nvSpPr>
        <p:spPr bwMode="auto">
          <a:xfrm>
            <a:off x="2700338" y="5302250"/>
            <a:ext cx="431800" cy="339725"/>
          </a:xfrm>
          <a:custGeom>
            <a:avLst/>
            <a:gdLst>
              <a:gd name="T0" fmla="*/ 0 w 360"/>
              <a:gd name="T1" fmla="*/ 2147483647 h 312"/>
              <a:gd name="T2" fmla="*/ 0 w 360"/>
              <a:gd name="T3" fmla="*/ 0 h 312"/>
              <a:gd name="T4" fmla="*/ 2147483647 w 360"/>
              <a:gd name="T5" fmla="*/ 0 h 312"/>
              <a:gd name="T6" fmla="*/ 0 60000 65536"/>
              <a:gd name="T7" fmla="*/ 0 60000 65536"/>
              <a:gd name="T8" fmla="*/ 0 60000 65536"/>
            </a:gdLst>
            <a:ahLst/>
            <a:cxnLst>
              <a:cxn ang="T6">
                <a:pos x="T0" y="T1"/>
              </a:cxn>
              <a:cxn ang="T7">
                <a:pos x="T2" y="T3"/>
              </a:cxn>
              <a:cxn ang="T8">
                <a:pos x="T4" y="T5"/>
              </a:cxn>
            </a:cxnLst>
            <a:rect l="0" t="0" r="r" b="b"/>
            <a:pathLst>
              <a:path w="360" h="312">
                <a:moveTo>
                  <a:pt x="0" y="312"/>
                </a:moveTo>
                <a:lnTo>
                  <a:pt x="0" y="0"/>
                </a:lnTo>
                <a:lnTo>
                  <a:pt x="36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73" name="Line 83"/>
          <p:cNvSpPr>
            <a:spLocks noChangeShapeType="1"/>
          </p:cNvSpPr>
          <p:nvPr/>
        </p:nvSpPr>
        <p:spPr bwMode="auto">
          <a:xfrm>
            <a:off x="3708400" y="5661025"/>
            <a:ext cx="7921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9074" name="Group 84"/>
          <p:cNvGrpSpPr>
            <a:grpSpLocks/>
          </p:cNvGrpSpPr>
          <p:nvPr/>
        </p:nvGrpSpPr>
        <p:grpSpPr bwMode="auto">
          <a:xfrm>
            <a:off x="6011863" y="5013325"/>
            <a:ext cx="1008062" cy="1019175"/>
            <a:chOff x="3733" y="7212"/>
            <a:chExt cx="720" cy="1092"/>
          </a:xfrm>
        </p:grpSpPr>
        <p:sp>
          <p:nvSpPr>
            <p:cNvPr id="129086" name="Text Box 85"/>
            <p:cNvSpPr txBox="1">
              <a:spLocks noChangeArrowheads="1"/>
            </p:cNvSpPr>
            <p:nvPr/>
          </p:nvSpPr>
          <p:spPr bwMode="auto">
            <a:xfrm>
              <a:off x="3733" y="7212"/>
              <a:ext cx="720" cy="1092"/>
            </a:xfrm>
            <a:prstGeom prst="rect">
              <a:avLst/>
            </a:prstGeom>
            <a:solidFill>
              <a:srgbClr val="CC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ts val="3000"/>
                </a:lnSpc>
              </a:pPr>
              <a:r>
                <a:rPr kumimoji="1" lang="en-US" altLang="zh-CN" b="1">
                  <a:latin typeface="Times New Roman" panose="02020603050405020304" pitchFamily="18" charset="0"/>
                </a:rPr>
                <a:t>P8</a:t>
              </a:r>
            </a:p>
            <a:p>
              <a:pPr algn="ctr" eaLnBrk="1" hangingPunct="1">
                <a:lnSpc>
                  <a:spcPts val="3000"/>
                </a:lnSpc>
              </a:pPr>
              <a:r>
                <a:rPr kumimoji="1" lang="zh-CN" altLang="en-US" b="1">
                  <a:latin typeface="Times New Roman" panose="02020603050405020304" pitchFamily="18" charset="0"/>
                </a:rPr>
                <a:t>登记服务及反馈</a:t>
              </a:r>
              <a:endParaRPr lang="zh-CN" altLang="en-US" sz="4000" b="1">
                <a:latin typeface="Times New Roman" panose="02020603050405020304" pitchFamily="18" charset="0"/>
              </a:endParaRPr>
            </a:p>
          </p:txBody>
        </p:sp>
        <p:sp>
          <p:nvSpPr>
            <p:cNvPr id="129087" name="Line 86"/>
            <p:cNvSpPr>
              <a:spLocks noChangeShapeType="1"/>
            </p:cNvSpPr>
            <p:nvPr/>
          </p:nvSpPr>
          <p:spPr bwMode="auto">
            <a:xfrm>
              <a:off x="3733" y="752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9075" name="Freeform 87"/>
          <p:cNvSpPr>
            <a:spLocks/>
          </p:cNvSpPr>
          <p:nvPr/>
        </p:nvSpPr>
        <p:spPr bwMode="auto">
          <a:xfrm>
            <a:off x="1116013" y="4797425"/>
            <a:ext cx="1008062" cy="792163"/>
          </a:xfrm>
          <a:custGeom>
            <a:avLst/>
            <a:gdLst>
              <a:gd name="T0" fmla="*/ 2147483647 w 590"/>
              <a:gd name="T1" fmla="*/ 0 h 499"/>
              <a:gd name="T2" fmla="*/ 2147483647 w 590"/>
              <a:gd name="T3" fmla="*/ 2147483647 h 499"/>
              <a:gd name="T4" fmla="*/ 0 w 590"/>
              <a:gd name="T5" fmla="*/ 2147483647 h 499"/>
              <a:gd name="T6" fmla="*/ 0 60000 65536"/>
              <a:gd name="T7" fmla="*/ 0 60000 65536"/>
              <a:gd name="T8" fmla="*/ 0 60000 65536"/>
            </a:gdLst>
            <a:ahLst/>
            <a:cxnLst>
              <a:cxn ang="T6">
                <a:pos x="T0" y="T1"/>
              </a:cxn>
              <a:cxn ang="T7">
                <a:pos x="T2" y="T3"/>
              </a:cxn>
              <a:cxn ang="T8">
                <a:pos x="T4" y="T5"/>
              </a:cxn>
            </a:cxnLst>
            <a:rect l="0" t="0" r="r" b="b"/>
            <a:pathLst>
              <a:path w="590" h="499">
                <a:moveTo>
                  <a:pt x="590" y="0"/>
                </a:moveTo>
                <a:lnTo>
                  <a:pt x="590" y="499"/>
                </a:lnTo>
                <a:lnTo>
                  <a:pt x="0" y="499"/>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6" name="Text Box 88"/>
          <p:cNvSpPr txBox="1">
            <a:spLocks noChangeArrowheads="1"/>
          </p:cNvSpPr>
          <p:nvPr/>
        </p:nvSpPr>
        <p:spPr bwMode="auto">
          <a:xfrm>
            <a:off x="3995738" y="3573463"/>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服务信号</a:t>
            </a:r>
            <a:endParaRPr kumimoji="1" lang="zh-CN" altLang="en-US" sz="1600">
              <a:latin typeface="Times New Roman" panose="02020603050405020304" pitchFamily="18" charset="0"/>
            </a:endParaRPr>
          </a:p>
        </p:txBody>
      </p:sp>
      <p:sp>
        <p:nvSpPr>
          <p:cNvPr id="129077" name="Text Box 89"/>
          <p:cNvSpPr txBox="1">
            <a:spLocks noChangeArrowheads="1"/>
          </p:cNvSpPr>
          <p:nvPr/>
        </p:nvSpPr>
        <p:spPr bwMode="auto">
          <a:xfrm>
            <a:off x="3635375" y="1916113"/>
            <a:ext cx="1081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报警信号</a:t>
            </a:r>
            <a:endParaRPr kumimoji="1" lang="zh-CN" altLang="en-US" sz="1600">
              <a:latin typeface="Times New Roman" panose="02020603050405020304" pitchFamily="18" charset="0"/>
            </a:endParaRPr>
          </a:p>
        </p:txBody>
      </p:sp>
      <p:sp>
        <p:nvSpPr>
          <p:cNvPr id="129078" name="Freeform 90"/>
          <p:cNvSpPr>
            <a:spLocks/>
          </p:cNvSpPr>
          <p:nvPr/>
        </p:nvSpPr>
        <p:spPr bwMode="auto">
          <a:xfrm>
            <a:off x="3635375" y="2276475"/>
            <a:ext cx="1223963" cy="1296988"/>
          </a:xfrm>
          <a:custGeom>
            <a:avLst/>
            <a:gdLst>
              <a:gd name="T0" fmla="*/ 0 w 771"/>
              <a:gd name="T1" fmla="*/ 2147483647 h 817"/>
              <a:gd name="T2" fmla="*/ 0 w 771"/>
              <a:gd name="T3" fmla="*/ 0 h 817"/>
              <a:gd name="T4" fmla="*/ 2147483647 w 771"/>
              <a:gd name="T5" fmla="*/ 0 h 817"/>
              <a:gd name="T6" fmla="*/ 0 60000 65536"/>
              <a:gd name="T7" fmla="*/ 0 60000 65536"/>
              <a:gd name="T8" fmla="*/ 0 60000 65536"/>
            </a:gdLst>
            <a:ahLst/>
            <a:cxnLst>
              <a:cxn ang="T6">
                <a:pos x="T0" y="T1"/>
              </a:cxn>
              <a:cxn ang="T7">
                <a:pos x="T2" y="T3"/>
              </a:cxn>
              <a:cxn ang="T8">
                <a:pos x="T4" y="T5"/>
              </a:cxn>
            </a:cxnLst>
            <a:rect l="0" t="0" r="r" b="b"/>
            <a:pathLst>
              <a:path w="771" h="817">
                <a:moveTo>
                  <a:pt x="0" y="817"/>
                </a:moveTo>
                <a:lnTo>
                  <a:pt x="0" y="0"/>
                </a:lnTo>
                <a:lnTo>
                  <a:pt x="771"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79" name="Text Box 91"/>
          <p:cNvSpPr txBox="1">
            <a:spLocks noChangeArrowheads="1"/>
          </p:cNvSpPr>
          <p:nvPr/>
        </p:nvSpPr>
        <p:spPr bwMode="auto">
          <a:xfrm>
            <a:off x="3059113" y="4797425"/>
            <a:ext cx="5762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咨询信号</a:t>
            </a:r>
            <a:endParaRPr kumimoji="1" lang="zh-CN" altLang="en-US" sz="1600">
              <a:latin typeface="Times New Roman" panose="02020603050405020304" pitchFamily="18" charset="0"/>
            </a:endParaRPr>
          </a:p>
        </p:txBody>
      </p:sp>
      <p:sp>
        <p:nvSpPr>
          <p:cNvPr id="129080" name="Text Box 92"/>
          <p:cNvSpPr txBox="1">
            <a:spLocks noChangeArrowheads="1"/>
          </p:cNvSpPr>
          <p:nvPr/>
        </p:nvSpPr>
        <p:spPr bwMode="auto">
          <a:xfrm>
            <a:off x="3779838" y="5776913"/>
            <a:ext cx="5762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结果</a:t>
            </a:r>
            <a:endParaRPr kumimoji="1" lang="zh-CN" altLang="en-US" sz="1600">
              <a:latin typeface="Times New Roman" panose="02020603050405020304" pitchFamily="18" charset="0"/>
            </a:endParaRPr>
          </a:p>
        </p:txBody>
      </p:sp>
      <p:sp>
        <p:nvSpPr>
          <p:cNvPr id="129081" name="Text Box 93"/>
          <p:cNvSpPr txBox="1">
            <a:spLocks noChangeArrowheads="1"/>
          </p:cNvSpPr>
          <p:nvPr/>
        </p:nvSpPr>
        <p:spPr bwMode="auto">
          <a:xfrm>
            <a:off x="1258888" y="5272088"/>
            <a:ext cx="865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家庭情况</a:t>
            </a:r>
            <a:endParaRPr kumimoji="1" lang="zh-CN" altLang="en-US" sz="1600">
              <a:latin typeface="Times New Roman" panose="02020603050405020304" pitchFamily="18" charset="0"/>
            </a:endParaRPr>
          </a:p>
        </p:txBody>
      </p:sp>
      <p:sp>
        <p:nvSpPr>
          <p:cNvPr id="129082" name="Freeform 94"/>
          <p:cNvSpPr>
            <a:spLocks/>
          </p:cNvSpPr>
          <p:nvPr/>
        </p:nvSpPr>
        <p:spPr bwMode="auto">
          <a:xfrm>
            <a:off x="3492500" y="4797425"/>
            <a:ext cx="1008063" cy="503238"/>
          </a:xfrm>
          <a:custGeom>
            <a:avLst/>
            <a:gdLst>
              <a:gd name="T0" fmla="*/ 0 w 635"/>
              <a:gd name="T1" fmla="*/ 0 h 317"/>
              <a:gd name="T2" fmla="*/ 0 w 635"/>
              <a:gd name="T3" fmla="*/ 2147483647 h 317"/>
              <a:gd name="T4" fmla="*/ 2147483647 w 635"/>
              <a:gd name="T5" fmla="*/ 2147483647 h 317"/>
              <a:gd name="T6" fmla="*/ 0 60000 65536"/>
              <a:gd name="T7" fmla="*/ 0 60000 65536"/>
              <a:gd name="T8" fmla="*/ 0 60000 65536"/>
            </a:gdLst>
            <a:ahLst/>
            <a:cxnLst>
              <a:cxn ang="T6">
                <a:pos x="T0" y="T1"/>
              </a:cxn>
              <a:cxn ang="T7">
                <a:pos x="T2" y="T3"/>
              </a:cxn>
              <a:cxn ang="T8">
                <a:pos x="T4" y="T5"/>
              </a:cxn>
            </a:cxnLst>
            <a:rect l="0" t="0" r="r" b="b"/>
            <a:pathLst>
              <a:path w="635" h="317">
                <a:moveTo>
                  <a:pt x="0" y="0"/>
                </a:moveTo>
                <a:lnTo>
                  <a:pt x="0" y="317"/>
                </a:lnTo>
                <a:lnTo>
                  <a:pt x="635" y="317"/>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3" name="Line 95"/>
          <p:cNvSpPr>
            <a:spLocks noChangeShapeType="1"/>
          </p:cNvSpPr>
          <p:nvPr/>
        </p:nvSpPr>
        <p:spPr bwMode="auto">
          <a:xfrm>
            <a:off x="5364163" y="5516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84" name="Text Box 96"/>
          <p:cNvSpPr txBox="1">
            <a:spLocks noChangeArrowheads="1"/>
          </p:cNvSpPr>
          <p:nvPr/>
        </p:nvSpPr>
        <p:spPr bwMode="auto">
          <a:xfrm>
            <a:off x="4067175" y="4724400"/>
            <a:ext cx="86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Times New Roman" panose="02020603050405020304" pitchFamily="18" charset="0"/>
              </a:rPr>
              <a:t>服务请求</a:t>
            </a:r>
            <a:endParaRPr kumimoji="1" lang="zh-CN" altLang="en-US" sz="1600">
              <a:latin typeface="Times New Roman" panose="02020603050405020304" pitchFamily="18" charset="0"/>
            </a:endParaRPr>
          </a:p>
        </p:txBody>
      </p:sp>
      <p:sp>
        <p:nvSpPr>
          <p:cNvPr id="129085" name="Line 97"/>
          <p:cNvSpPr>
            <a:spLocks noChangeShapeType="1"/>
          </p:cNvSpPr>
          <p:nvPr/>
        </p:nvSpPr>
        <p:spPr bwMode="auto">
          <a:xfrm flipV="1">
            <a:off x="3419475" y="4292600"/>
            <a:ext cx="10080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52507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空调维修服务</a:t>
            </a:r>
          </a:p>
        </p:txBody>
      </p:sp>
      <p:sp>
        <p:nvSpPr>
          <p:cNvPr id="15363" name="Rectangle 3"/>
          <p:cNvSpPr>
            <a:spLocks noGrp="1" noChangeArrowheads="1"/>
          </p:cNvSpPr>
          <p:nvPr>
            <p:ph type="body" idx="1"/>
          </p:nvPr>
        </p:nvSpPr>
        <p:spPr>
          <a:xfrm>
            <a:off x="250825" y="1601787"/>
            <a:ext cx="8353623" cy="5256213"/>
          </a:xfrm>
        </p:spPr>
        <p:txBody>
          <a:bodyPr>
            <a:normAutofit/>
          </a:bodyPr>
          <a:lstStyle/>
          <a:p>
            <a:pPr eaLnBrk="1" hangingPunct="1">
              <a:spcBef>
                <a:spcPts val="0"/>
              </a:spcBef>
            </a:pPr>
            <a:r>
              <a:rPr lang="zh-CN" altLang="en-US" sz="2400" dirty="0" smtClean="0"/>
              <a:t>某公司的主营业务是空调安装和维修服务</a:t>
            </a:r>
          </a:p>
          <a:p>
            <a:pPr lvl="1" eaLnBrk="1" hangingPunct="1">
              <a:spcBef>
                <a:spcPts val="0"/>
              </a:spcBef>
            </a:pPr>
            <a:r>
              <a:rPr lang="zh-CN" altLang="en-US" sz="2400" dirty="0" smtClean="0">
                <a:latin typeface="楷体" panose="02010609060101010101" pitchFamily="49" charset="-122"/>
                <a:ea typeface="楷体" panose="02010609060101010101" pitchFamily="49" charset="-122"/>
              </a:rPr>
              <a:t>有哪些部门和岗位？各自职责是什么？</a:t>
            </a:r>
            <a:endParaRPr lang="en-US" altLang="zh-CN" sz="2400" dirty="0" smtClean="0">
              <a:latin typeface="楷体" panose="02010609060101010101" pitchFamily="49" charset="-122"/>
              <a:ea typeface="楷体" panose="02010609060101010101" pitchFamily="49" charset="-122"/>
            </a:endParaRPr>
          </a:p>
          <a:p>
            <a:pPr eaLnBrk="1" hangingPunct="1">
              <a:spcBef>
                <a:spcPts val="0"/>
              </a:spcBef>
            </a:pPr>
            <a:r>
              <a:rPr lang="zh-CN" altLang="en-US" sz="2400" dirty="0" smtClean="0"/>
              <a:t>服务流程：</a:t>
            </a:r>
            <a:endParaRPr lang="en-US" altLang="zh-CN" sz="2400" dirty="0" smtClean="0"/>
          </a:p>
          <a:p>
            <a:pPr lvl="1" eaLnBrk="1" hangingPunct="1">
              <a:spcBef>
                <a:spcPts val="0"/>
              </a:spcBef>
            </a:pPr>
            <a:r>
              <a:rPr lang="zh-CN" altLang="zh-CN" sz="2000" dirty="0" smtClean="0">
                <a:latin typeface="楷体" panose="02010609060101010101" pitchFamily="49" charset="-122"/>
                <a:ea typeface="楷体" panose="02010609060101010101" pitchFamily="49" charset="-122"/>
              </a:rPr>
              <a:t>客户申请服务，如果是新客户，业务经理将该客户的基本信息记录下来。接下来业务经理将上门进行勘查，并制定具体“维修方案”。业务经理和客户就方案进行沟通，达成一致则签订正式“服务合同”，否则流程终结。</a:t>
            </a:r>
            <a:endParaRPr lang="en-US" altLang="zh-CN" sz="2000" dirty="0" smtClean="0">
              <a:latin typeface="楷体" panose="02010609060101010101" pitchFamily="49" charset="-122"/>
              <a:ea typeface="楷体" panose="02010609060101010101" pitchFamily="49" charset="-122"/>
            </a:endParaRPr>
          </a:p>
          <a:p>
            <a:pPr lvl="1" eaLnBrk="1" hangingPunct="1">
              <a:spcBef>
                <a:spcPts val="0"/>
              </a:spcBef>
            </a:pPr>
            <a:r>
              <a:rPr lang="zh-CN" altLang="zh-CN" sz="2000" dirty="0" smtClean="0">
                <a:latin typeface="楷体" panose="02010609060101010101" pitchFamily="49" charset="-122"/>
                <a:ea typeface="楷体" panose="02010609060101010101" pitchFamily="49" charset="-122"/>
              </a:rPr>
              <a:t>根据合同方案，业务经理将对实施维修的人员和所需材料进行计划，并填发“派工单”。工人拿到派工单后，领取指定材料上门实施服务。服务完成后客户进行验收，并在“派工单”上填写维修信息和反馈意见。业务经理收回派工单后，通知财务人员进行项目的结算并收款，流程终结。</a:t>
            </a:r>
            <a:endParaRPr lang="zh-CN" altLang="en-US"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38779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空调维修服务</a:t>
            </a:r>
          </a:p>
        </p:txBody>
      </p:sp>
      <p:sp>
        <p:nvSpPr>
          <p:cNvPr id="16387" name="内容占位符 1"/>
          <p:cNvSpPr>
            <a:spLocks noGrp="1"/>
          </p:cNvSpPr>
          <p:nvPr>
            <p:ph idx="1"/>
          </p:nvPr>
        </p:nvSpPr>
        <p:spPr>
          <a:xfrm>
            <a:off x="683568" y="1457325"/>
            <a:ext cx="8642350" cy="5400675"/>
          </a:xfrm>
        </p:spPr>
        <p:txBody>
          <a:bodyPr/>
          <a:lstStyle/>
          <a:p>
            <a:pPr eaLnBrk="1" hangingPunct="1"/>
            <a:r>
              <a:rPr lang="zh-CN" altLang="en-US" dirty="0" smtClean="0"/>
              <a:t>维修服务流程：</a:t>
            </a:r>
          </a:p>
        </p:txBody>
      </p:sp>
      <p:pic>
        <p:nvPicPr>
          <p:cNvPr id="16388" name="Picture 13"/>
          <p:cNvPicPr>
            <a:picLocks noChangeAspect="1" noChangeArrowheads="1"/>
          </p:cNvPicPr>
          <p:nvPr/>
        </p:nvPicPr>
        <p:blipFill>
          <a:blip r:embed="rId2">
            <a:extLst>
              <a:ext uri="{28A0092B-C50C-407E-A947-70E740481C1C}">
                <a14:useLocalDpi xmlns:a14="http://schemas.microsoft.com/office/drawing/2010/main" val="0"/>
              </a:ext>
            </a:extLst>
          </a:blip>
          <a:srcRect l="5052" t="5785" r="5212" b="2916"/>
          <a:stretch>
            <a:fillRect/>
          </a:stretch>
        </p:blipFill>
        <p:spPr bwMode="auto">
          <a:xfrm>
            <a:off x="840679" y="1827276"/>
            <a:ext cx="7508875"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0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绘制业务流程图的注意事项</a:t>
            </a:r>
          </a:p>
        </p:txBody>
      </p:sp>
      <p:sp>
        <p:nvSpPr>
          <p:cNvPr id="17411" name="内容占位符 2"/>
          <p:cNvSpPr>
            <a:spLocks noGrp="1"/>
          </p:cNvSpPr>
          <p:nvPr>
            <p:ph idx="1"/>
          </p:nvPr>
        </p:nvSpPr>
        <p:spPr>
          <a:xfrm>
            <a:off x="1195748" y="1628800"/>
            <a:ext cx="6798736" cy="4752528"/>
          </a:xfrm>
        </p:spPr>
        <p:txBody>
          <a:bodyPr>
            <a:noAutofit/>
          </a:bodyPr>
          <a:lstStyle/>
          <a:p>
            <a:pPr>
              <a:lnSpc>
                <a:spcPct val="120000"/>
              </a:lnSpc>
              <a:spcBef>
                <a:spcPts val="0"/>
              </a:spcBef>
            </a:pPr>
            <a:r>
              <a:rPr lang="zh-CN" altLang="en-US" sz="2000" dirty="0" smtClean="0"/>
              <a:t>从</a:t>
            </a:r>
            <a:r>
              <a:rPr lang="zh-CN" altLang="zh-CN" sz="2000" dirty="0" smtClean="0"/>
              <a:t>主要业务流程入手，它们</a:t>
            </a:r>
            <a:r>
              <a:rPr lang="zh-CN" altLang="en-US" sz="2000" dirty="0" smtClean="0"/>
              <a:t>是系统的</a:t>
            </a:r>
            <a:r>
              <a:rPr lang="zh-CN" altLang="zh-CN" sz="2000" dirty="0" smtClean="0"/>
              <a:t>关键</a:t>
            </a:r>
            <a:r>
              <a:rPr lang="zh-CN" altLang="en-US" sz="2000" dirty="0" smtClean="0"/>
              <a:t>；</a:t>
            </a:r>
            <a:endParaRPr lang="zh-CN" altLang="zh-CN" sz="2000" dirty="0" smtClean="0"/>
          </a:p>
          <a:p>
            <a:pPr>
              <a:lnSpc>
                <a:spcPct val="120000"/>
              </a:lnSpc>
              <a:spcBef>
                <a:spcPts val="0"/>
              </a:spcBef>
            </a:pPr>
            <a:r>
              <a:rPr lang="zh-CN" altLang="zh-CN" sz="2000" dirty="0" smtClean="0"/>
              <a:t>流程方向</a:t>
            </a:r>
            <a:r>
              <a:rPr lang="zh-CN" altLang="en-US" sz="2000" dirty="0" smtClean="0"/>
              <a:t>应尽量符合</a:t>
            </a:r>
            <a:r>
              <a:rPr lang="zh-CN" altLang="zh-CN" sz="2000" dirty="0" smtClean="0"/>
              <a:t>由上至下、由左至右</a:t>
            </a:r>
            <a:r>
              <a:rPr lang="zh-CN" altLang="en-US" sz="2000" dirty="0" smtClean="0"/>
              <a:t>；</a:t>
            </a:r>
            <a:endParaRPr lang="zh-CN" altLang="zh-CN" sz="2000" dirty="0" smtClean="0"/>
          </a:p>
          <a:p>
            <a:pPr>
              <a:lnSpc>
                <a:spcPct val="120000"/>
              </a:lnSpc>
              <a:spcBef>
                <a:spcPts val="0"/>
              </a:spcBef>
            </a:pPr>
            <a:r>
              <a:rPr lang="zh-CN" altLang="zh-CN" sz="2000" dirty="0" smtClean="0"/>
              <a:t>使用通用、统一的符号标记</a:t>
            </a:r>
            <a:r>
              <a:rPr lang="zh-CN" altLang="en-US" sz="2000" dirty="0" smtClean="0"/>
              <a:t>；</a:t>
            </a:r>
            <a:endParaRPr lang="en-US" altLang="zh-CN" sz="2000" dirty="0" smtClean="0"/>
          </a:p>
          <a:p>
            <a:pPr lvl="1">
              <a:lnSpc>
                <a:spcPct val="120000"/>
              </a:lnSpc>
              <a:spcBef>
                <a:spcPts val="0"/>
              </a:spcBef>
            </a:pPr>
            <a:r>
              <a:rPr lang="zh-CN" altLang="zh-CN" sz="2000" dirty="0" smtClean="0">
                <a:latin typeface="楷体" panose="02010609060101010101" pitchFamily="49" charset="-122"/>
                <a:ea typeface="楷体" panose="02010609060101010101" pitchFamily="49" charset="-122"/>
              </a:rPr>
              <a:t>一个活动框应当是一件独立的工作或者事件</a:t>
            </a:r>
            <a:endParaRPr lang="en-US" altLang="zh-CN" sz="2000" dirty="0" smtClean="0">
              <a:latin typeface="楷体" panose="02010609060101010101" pitchFamily="49" charset="-122"/>
              <a:ea typeface="楷体" panose="02010609060101010101" pitchFamily="49" charset="-122"/>
            </a:endParaRPr>
          </a:p>
          <a:p>
            <a:pPr lvl="1">
              <a:lnSpc>
                <a:spcPct val="120000"/>
              </a:lnSpc>
              <a:spcBef>
                <a:spcPts val="0"/>
              </a:spcBef>
            </a:pPr>
            <a:r>
              <a:rPr lang="zh-CN" altLang="zh-CN" sz="2000" dirty="0" smtClean="0">
                <a:latin typeface="楷体" panose="02010609060101010101" pitchFamily="49" charset="-122"/>
                <a:ea typeface="楷体" panose="02010609060101010101" pitchFamily="49" charset="-122"/>
              </a:rPr>
              <a:t>一个判定框代表一个判定值（真或假），不应表示活动或动作本身。</a:t>
            </a:r>
          </a:p>
          <a:p>
            <a:pPr>
              <a:lnSpc>
                <a:spcPct val="120000"/>
              </a:lnSpc>
              <a:spcBef>
                <a:spcPts val="0"/>
              </a:spcBef>
            </a:pPr>
            <a:r>
              <a:rPr lang="zh-CN" altLang="zh-CN" sz="2000" dirty="0" smtClean="0"/>
              <a:t>标明流程名称</a:t>
            </a:r>
            <a:r>
              <a:rPr lang="zh-CN" altLang="en-US" sz="2000" dirty="0" smtClean="0"/>
              <a:t>；</a:t>
            </a:r>
            <a:endParaRPr lang="zh-CN" altLang="zh-CN" sz="2000" dirty="0" smtClean="0"/>
          </a:p>
          <a:p>
            <a:pPr>
              <a:lnSpc>
                <a:spcPct val="120000"/>
              </a:lnSpc>
              <a:spcBef>
                <a:spcPts val="0"/>
              </a:spcBef>
            </a:pPr>
            <a:r>
              <a:rPr lang="zh-CN" altLang="zh-CN" sz="2000" dirty="0" smtClean="0"/>
              <a:t>一般一个流程有一个起始点，</a:t>
            </a:r>
            <a:r>
              <a:rPr lang="zh-CN" altLang="en-US" sz="2000" dirty="0" smtClean="0"/>
              <a:t>一或</a:t>
            </a:r>
            <a:r>
              <a:rPr lang="zh-CN" altLang="zh-CN" sz="2000" dirty="0" smtClean="0"/>
              <a:t>多个终结点</a:t>
            </a:r>
            <a:r>
              <a:rPr lang="zh-CN" altLang="en-US" sz="2000" dirty="0" smtClean="0"/>
              <a:t>；</a:t>
            </a:r>
            <a:endParaRPr lang="zh-CN" altLang="zh-CN" sz="2000" dirty="0" smtClean="0"/>
          </a:p>
          <a:p>
            <a:pPr>
              <a:lnSpc>
                <a:spcPct val="120000"/>
              </a:lnSpc>
              <a:spcBef>
                <a:spcPts val="0"/>
              </a:spcBef>
            </a:pPr>
            <a:r>
              <a:rPr lang="zh-CN" altLang="zh-CN" sz="2000" dirty="0" smtClean="0"/>
              <a:t>尽量避免出现交叉的流动线路，可以并行执行的活动应尽量使用同步条表示</a:t>
            </a:r>
            <a:r>
              <a:rPr lang="zh-CN" altLang="en-US" sz="2000" dirty="0" smtClean="0"/>
              <a:t>；</a:t>
            </a:r>
            <a:endParaRPr lang="zh-CN" altLang="zh-CN" sz="2000" dirty="0" smtClean="0"/>
          </a:p>
          <a:p>
            <a:pPr>
              <a:lnSpc>
                <a:spcPct val="120000"/>
              </a:lnSpc>
              <a:spcBef>
                <a:spcPts val="0"/>
              </a:spcBef>
            </a:pPr>
            <a:r>
              <a:rPr lang="zh-CN" altLang="zh-CN" sz="2000" dirty="0" smtClean="0"/>
              <a:t>尽量识别</a:t>
            </a:r>
            <a:r>
              <a:rPr lang="zh-CN" altLang="en-US" sz="2000" dirty="0" smtClean="0"/>
              <a:t>并绘制</a:t>
            </a:r>
            <a:r>
              <a:rPr lang="zh-CN" altLang="zh-CN" sz="2000" dirty="0" smtClean="0"/>
              <a:t>出流程中用到的表格和文档</a:t>
            </a:r>
            <a:r>
              <a:rPr lang="zh-CN" altLang="en-US" sz="2000" dirty="0" smtClean="0"/>
              <a:t>。</a:t>
            </a:r>
            <a:endParaRPr lang="zh-CN" altLang="zh-CN" sz="2000" dirty="0" smtClean="0"/>
          </a:p>
          <a:p>
            <a:pPr>
              <a:lnSpc>
                <a:spcPct val="120000"/>
              </a:lnSpc>
              <a:spcBef>
                <a:spcPts val="0"/>
              </a:spcBef>
            </a:pPr>
            <a:endParaRPr lang="zh-CN" altLang="en-US" sz="2000" dirty="0" smtClean="0"/>
          </a:p>
        </p:txBody>
      </p:sp>
    </p:spTree>
    <p:extLst>
      <p:ext uri="{BB962C8B-B14F-4D97-AF65-F5344CB8AC3E}">
        <p14:creationId xmlns:p14="http://schemas.microsoft.com/office/powerpoint/2010/main" val="3774081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6.1.3 </a:t>
            </a:r>
            <a:r>
              <a:rPr lang="zh-CN" altLang="en-US" smtClean="0"/>
              <a:t>业务流程优化与管理</a:t>
            </a:r>
          </a:p>
        </p:txBody>
      </p:sp>
      <p:sp>
        <p:nvSpPr>
          <p:cNvPr id="18435" name="Rectangle 3"/>
          <p:cNvSpPr>
            <a:spLocks noGrp="1" noChangeArrowheads="1"/>
          </p:cNvSpPr>
          <p:nvPr>
            <p:ph type="body" idx="1"/>
          </p:nvPr>
        </p:nvSpPr>
        <p:spPr/>
        <p:txBody>
          <a:bodyPr/>
          <a:lstStyle/>
          <a:p>
            <a:pPr eaLnBrk="1" hangingPunct="1"/>
            <a:r>
              <a:rPr lang="zh-CN" altLang="en-US" dirty="0" smtClean="0"/>
              <a:t>亚当</a:t>
            </a:r>
            <a:r>
              <a:rPr lang="en-US" altLang="zh-CN" dirty="0" smtClean="0"/>
              <a:t>•</a:t>
            </a:r>
            <a:r>
              <a:rPr lang="zh-CN" altLang="en-US" dirty="0" smtClean="0"/>
              <a:t>斯密的分工理论强调组织机构的分割，各机构分工明确，界限清楚。流程没有得到应有的重视和管理。</a:t>
            </a:r>
            <a:endParaRPr lang="en-US" altLang="zh-CN" dirty="0" smtClean="0"/>
          </a:p>
          <a:p>
            <a:pPr eaLnBrk="1" hangingPunct="1"/>
            <a:r>
              <a:rPr lang="en-US" altLang="zh-CN" dirty="0" smtClean="0"/>
              <a:t>IT</a:t>
            </a:r>
            <a:r>
              <a:rPr lang="zh-CN" altLang="en-US" dirty="0" smtClean="0"/>
              <a:t>系统的应用拓展了流程改进的空间，改变了沟通的方式，改变了组织内权利的分配，改变了组织结构，进而推动了流程管理的实现与组织的变革。</a:t>
            </a:r>
          </a:p>
        </p:txBody>
      </p:sp>
    </p:spTree>
    <p:extLst>
      <p:ext uri="{BB962C8B-B14F-4D97-AF65-F5344CB8AC3E}">
        <p14:creationId xmlns:p14="http://schemas.microsoft.com/office/powerpoint/2010/main" val="169049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BPR</a:t>
            </a:r>
            <a:r>
              <a:rPr lang="zh-CN" altLang="en-US" smtClean="0"/>
              <a:t>和</a:t>
            </a:r>
            <a:r>
              <a:rPr lang="en-US" altLang="zh-CN" smtClean="0"/>
              <a:t>BPM</a:t>
            </a:r>
          </a:p>
        </p:txBody>
      </p:sp>
      <p:sp>
        <p:nvSpPr>
          <p:cNvPr id="352259" name="Rectangle 3"/>
          <p:cNvSpPr>
            <a:spLocks noGrp="1" noChangeArrowheads="1"/>
          </p:cNvSpPr>
          <p:nvPr>
            <p:ph type="body" idx="1"/>
          </p:nvPr>
        </p:nvSpPr>
        <p:spPr>
          <a:xfrm>
            <a:off x="899592" y="1763667"/>
            <a:ext cx="7094894" cy="4617661"/>
          </a:xfrm>
        </p:spPr>
        <p:txBody>
          <a:bodyPr>
            <a:noAutofit/>
          </a:bodyPr>
          <a:lstStyle/>
          <a:p>
            <a:pPr eaLnBrk="1" hangingPunct="1">
              <a:lnSpc>
                <a:spcPct val="120000"/>
              </a:lnSpc>
              <a:spcBef>
                <a:spcPts val="0"/>
              </a:spcBef>
            </a:pPr>
            <a:r>
              <a:rPr lang="zh-CN" altLang="en-US" sz="2000" dirty="0" smtClean="0"/>
              <a:t>原有流程中的大部分工作是没有给客户带来价值的，而这部分工作要被去除，而并不只是简单利用</a:t>
            </a:r>
            <a:r>
              <a:rPr lang="en-US" altLang="zh-CN" sz="2000" dirty="0" smtClean="0"/>
              <a:t>IT</a:t>
            </a:r>
            <a:r>
              <a:rPr lang="zh-CN" altLang="en-US" sz="2000" dirty="0" smtClean="0"/>
              <a:t>技术来提速的。</a:t>
            </a:r>
          </a:p>
          <a:p>
            <a:pPr lvl="1" eaLnBrk="1" hangingPunct="1">
              <a:lnSpc>
                <a:spcPct val="120000"/>
              </a:lnSpc>
              <a:spcBef>
                <a:spcPts val="0"/>
              </a:spcBef>
            </a:pPr>
            <a:r>
              <a:rPr lang="zh-CN" altLang="en-US" sz="2000" dirty="0" smtClean="0">
                <a:latin typeface="楷体" panose="02010609060101010101" pitchFamily="49" charset="-122"/>
                <a:ea typeface="楷体" panose="02010609060101010101" pitchFamily="49" charset="-122"/>
              </a:rPr>
              <a:t>关注业务流程优化和变革，疾风骤雨</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BPR </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business process reengineering</a:t>
            </a:r>
            <a:r>
              <a:rPr lang="zh-CN" altLang="en-US" sz="2000" dirty="0" smtClean="0">
                <a:latin typeface="楷体" panose="02010609060101010101" pitchFamily="49" charset="-122"/>
                <a:ea typeface="楷体" panose="02010609060101010101" pitchFamily="49" charset="-122"/>
              </a:rPr>
              <a:t>）</a:t>
            </a:r>
          </a:p>
          <a:p>
            <a:pPr eaLnBrk="1" hangingPunct="1">
              <a:lnSpc>
                <a:spcPct val="120000"/>
              </a:lnSpc>
              <a:spcBef>
                <a:spcPts val="0"/>
              </a:spcBef>
            </a:pPr>
            <a:r>
              <a:rPr lang="zh-CN" altLang="en-US" sz="2000" dirty="0" smtClean="0"/>
              <a:t>对企业的业务流程做一个全面梳理，明确哪些流程对企业很重要，哪些流程对企业不太重要，对所有流程进行分析、设计、描述和维护管理，并通过</a:t>
            </a:r>
            <a:r>
              <a:rPr lang="en-US" altLang="zh-CN" sz="2000" dirty="0" smtClean="0"/>
              <a:t>IT </a:t>
            </a:r>
            <a:r>
              <a:rPr lang="zh-CN" altLang="en-US" sz="2000" dirty="0" smtClean="0"/>
              <a:t>技术和工具对流程自动化进行支持。</a:t>
            </a:r>
          </a:p>
          <a:p>
            <a:pPr lvl="1" eaLnBrk="1" hangingPunct="1">
              <a:lnSpc>
                <a:spcPct val="120000"/>
              </a:lnSpc>
              <a:spcBef>
                <a:spcPts val="0"/>
              </a:spcBef>
            </a:pPr>
            <a:r>
              <a:rPr lang="zh-CN" altLang="en-US" sz="2000" dirty="0" smtClean="0">
                <a:latin typeface="楷体" panose="02010609060101010101" pitchFamily="49" charset="-122"/>
                <a:ea typeface="楷体" panose="02010609060101010101" pitchFamily="49" charset="-122"/>
              </a:rPr>
              <a:t>关注业务流程管理和持续完善，和风细雨</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BPM</a:t>
            </a:r>
            <a:r>
              <a:rPr lang="zh-CN" altLang="en-US" sz="2000" dirty="0" smtClean="0">
                <a:latin typeface="楷体" panose="02010609060101010101" pitchFamily="49" charset="-122"/>
                <a:ea typeface="楷体" panose="02010609060101010101" pitchFamily="49" charset="-122"/>
              </a:rPr>
              <a:t>（</a:t>
            </a:r>
            <a:r>
              <a:rPr lang="en-US" altLang="zh-CN" sz="2000" dirty="0" smtClean="0">
                <a:latin typeface="楷体" panose="02010609060101010101" pitchFamily="49" charset="-122"/>
                <a:ea typeface="楷体" panose="02010609060101010101" pitchFamily="49" charset="-122"/>
              </a:rPr>
              <a:t>business process management</a:t>
            </a:r>
            <a:r>
              <a:rPr lang="zh-CN" altLang="en-US" sz="2000" dirty="0" smtClean="0">
                <a:latin typeface="楷体" panose="02010609060101010101" pitchFamily="49" charset="-122"/>
                <a:ea typeface="楷体" panose="02010609060101010101" pitchFamily="49" charset="-122"/>
              </a:rPr>
              <a:t>）</a:t>
            </a:r>
          </a:p>
          <a:p>
            <a:pPr lvl="1" eaLnBrk="1" hangingPunct="1">
              <a:lnSpc>
                <a:spcPct val="120000"/>
              </a:lnSpc>
              <a:spcBef>
                <a:spcPts val="0"/>
              </a:spcBef>
            </a:pPr>
            <a:r>
              <a:rPr lang="en-US" altLang="zh-CN" sz="2000" dirty="0" smtClean="0">
                <a:latin typeface="楷体" panose="02010609060101010101" pitchFamily="49" charset="-122"/>
                <a:ea typeface="楷体" panose="02010609060101010101" pitchFamily="49" charset="-122"/>
              </a:rPr>
              <a:t>BPM</a:t>
            </a:r>
            <a:r>
              <a:rPr lang="zh-CN" altLang="en-US" sz="2000" dirty="0" smtClean="0">
                <a:latin typeface="楷体" panose="02010609060101010101" pitchFamily="49" charset="-122"/>
                <a:ea typeface="楷体" panose="02010609060101010101" pitchFamily="49" charset="-122"/>
              </a:rPr>
              <a:t>中包含</a:t>
            </a:r>
            <a:r>
              <a:rPr lang="en-US" altLang="zh-CN" sz="2000" dirty="0" smtClean="0">
                <a:latin typeface="楷体" panose="02010609060101010101" pitchFamily="49" charset="-122"/>
                <a:ea typeface="楷体" panose="02010609060101010101" pitchFamily="49" charset="-122"/>
              </a:rPr>
              <a:t>BPR</a:t>
            </a:r>
            <a:r>
              <a:rPr lang="zh-CN" altLang="en-US" sz="2000" dirty="0" smtClean="0">
                <a:latin typeface="楷体" panose="02010609060101010101" pitchFamily="49" charset="-122"/>
                <a:ea typeface="楷体" panose="02010609060101010101" pitchFamily="49" charset="-122"/>
              </a:rPr>
              <a:t>的内容</a:t>
            </a:r>
          </a:p>
        </p:txBody>
      </p:sp>
    </p:spTree>
    <p:extLst>
      <p:ext uri="{BB962C8B-B14F-4D97-AF65-F5344CB8AC3E}">
        <p14:creationId xmlns:p14="http://schemas.microsoft.com/office/powerpoint/2010/main" val="1611791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linds(horizontal)">
                                      <p:cBhvr>
                                        <p:cTn id="7" dur="500"/>
                                        <p:tgtEl>
                                          <p:spTgt spid="3522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59">
                                            <p:txEl>
                                              <p:pRg st="1" end="1"/>
                                            </p:txEl>
                                          </p:spTgt>
                                        </p:tgtEl>
                                        <p:attrNameLst>
                                          <p:attrName>style.visibility</p:attrName>
                                        </p:attrNameLst>
                                      </p:cBhvr>
                                      <p:to>
                                        <p:strVal val="visible"/>
                                      </p:to>
                                    </p:set>
                                    <p:animEffect transition="in" filter="blinds(horizontal)">
                                      <p:cBhvr>
                                        <p:cTn id="10" dur="500"/>
                                        <p:tgtEl>
                                          <p:spTgt spid="3522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59">
                                            <p:txEl>
                                              <p:pRg st="2" end="2"/>
                                            </p:txEl>
                                          </p:spTgt>
                                        </p:tgtEl>
                                        <p:attrNameLst>
                                          <p:attrName>style.visibility</p:attrName>
                                        </p:attrNameLst>
                                      </p:cBhvr>
                                      <p:to>
                                        <p:strVal val="visible"/>
                                      </p:to>
                                    </p:set>
                                    <p:animEffect transition="in" filter="blinds(horizontal)">
                                      <p:cBhvr>
                                        <p:cTn id="13" dur="500"/>
                                        <p:tgtEl>
                                          <p:spTgt spid="3522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59">
                                            <p:txEl>
                                              <p:pRg st="3" end="3"/>
                                            </p:txEl>
                                          </p:spTgt>
                                        </p:tgtEl>
                                        <p:attrNameLst>
                                          <p:attrName>style.visibility</p:attrName>
                                        </p:attrNameLst>
                                      </p:cBhvr>
                                      <p:to>
                                        <p:strVal val="visible"/>
                                      </p:to>
                                    </p:set>
                                    <p:animEffect transition="in" filter="blinds(horizontal)">
                                      <p:cBhvr>
                                        <p:cTn id="18" dur="500"/>
                                        <p:tgtEl>
                                          <p:spTgt spid="3522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59">
                                            <p:txEl>
                                              <p:pRg st="4" end="4"/>
                                            </p:txEl>
                                          </p:spTgt>
                                        </p:tgtEl>
                                        <p:attrNameLst>
                                          <p:attrName>style.visibility</p:attrName>
                                        </p:attrNameLst>
                                      </p:cBhvr>
                                      <p:to>
                                        <p:strVal val="visible"/>
                                      </p:to>
                                    </p:set>
                                    <p:animEffect transition="in" filter="blinds(horizontal)">
                                      <p:cBhvr>
                                        <p:cTn id="21" dur="500"/>
                                        <p:tgtEl>
                                          <p:spTgt spid="352259">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52259">
                                            <p:txEl>
                                              <p:pRg st="5" end="5"/>
                                            </p:txEl>
                                          </p:spTgt>
                                        </p:tgtEl>
                                        <p:attrNameLst>
                                          <p:attrName>style.visibility</p:attrName>
                                        </p:attrNameLst>
                                      </p:cBhvr>
                                      <p:to>
                                        <p:strVal val="visible"/>
                                      </p:to>
                                    </p:set>
                                    <p:animEffect transition="in" filter="blinds(horizontal)">
                                      <p:cBhvr>
                                        <p:cTn id="24" dur="500"/>
                                        <p:tgtEl>
                                          <p:spTgt spid="35225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52259">
                                            <p:txEl>
                                              <p:pRg st="6" end="6"/>
                                            </p:txEl>
                                          </p:spTgt>
                                        </p:tgtEl>
                                        <p:attrNameLst>
                                          <p:attrName>style.visibility</p:attrName>
                                        </p:attrNameLst>
                                      </p:cBhvr>
                                      <p:to>
                                        <p:strVal val="visible"/>
                                      </p:to>
                                    </p:set>
                                    <p:animEffect transition="in" filter="blinds(horizontal)">
                                      <p:cBhvr>
                                        <p:cTn id="27" dur="500"/>
                                        <p:tgtEl>
                                          <p:spTgt spid="35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t>1.</a:t>
            </a:r>
            <a:r>
              <a:rPr lang="zh-CN" altLang="en-US" smtClean="0"/>
              <a:t>企业过程重组</a:t>
            </a:r>
            <a:r>
              <a:rPr lang="en-US" altLang="zh-CN" smtClean="0"/>
              <a:t>BPR</a:t>
            </a:r>
            <a:endParaRPr lang="zh-CN" altLang="en-US" smtClean="0"/>
          </a:p>
        </p:txBody>
      </p:sp>
      <p:sp>
        <p:nvSpPr>
          <p:cNvPr id="20483" name="内容占位符 2"/>
          <p:cNvSpPr>
            <a:spLocks noGrp="1"/>
          </p:cNvSpPr>
          <p:nvPr>
            <p:ph idx="1"/>
          </p:nvPr>
        </p:nvSpPr>
        <p:spPr/>
        <p:txBody>
          <a:bodyPr>
            <a:normAutofit fontScale="92500" lnSpcReduction="10000"/>
          </a:bodyPr>
          <a:lstStyle/>
          <a:p>
            <a:r>
              <a:rPr lang="zh-CN" altLang="en-US" dirty="0" smtClean="0"/>
              <a:t>定义：对企业经营过程进行根本性的再思考和彻底的重新设计，以求获取可以用诸如成本、质量、服务和速度等方面的业绩来衡量的巨大的成就。</a:t>
            </a:r>
          </a:p>
          <a:p>
            <a:r>
              <a:rPr lang="zh-CN" altLang="en-US" dirty="0" smtClean="0"/>
              <a:t>这个定义包含四个关键性的观念：</a:t>
            </a:r>
          </a:p>
          <a:p>
            <a:pPr lvl="1"/>
            <a:r>
              <a:rPr lang="zh-CN" altLang="en-US" dirty="0" smtClean="0">
                <a:latin typeface="楷体" panose="02010609060101010101" pitchFamily="49" charset="-122"/>
                <a:ea typeface="楷体" panose="02010609060101010101" pitchFamily="49" charset="-122"/>
              </a:rPr>
              <a:t>根本性的</a:t>
            </a:r>
            <a:r>
              <a:rPr lang="en-US" altLang="zh-CN" dirty="0" smtClean="0">
                <a:latin typeface="楷体" panose="02010609060101010101" pitchFamily="49" charset="-122"/>
                <a:ea typeface="楷体" panose="02010609060101010101" pitchFamily="49" charset="-122"/>
              </a:rPr>
              <a:t>(Fundamental)</a:t>
            </a:r>
          </a:p>
          <a:p>
            <a:pPr lvl="1"/>
            <a:r>
              <a:rPr lang="zh-CN" altLang="en-US" dirty="0" smtClean="0">
                <a:latin typeface="楷体" panose="02010609060101010101" pitchFamily="49" charset="-122"/>
                <a:ea typeface="楷体" panose="02010609060101010101" pitchFamily="49" charset="-122"/>
              </a:rPr>
              <a:t>彻底的</a:t>
            </a:r>
            <a:r>
              <a:rPr lang="en-US" altLang="zh-CN" dirty="0" smtClean="0">
                <a:latin typeface="楷体" panose="02010609060101010101" pitchFamily="49" charset="-122"/>
                <a:ea typeface="楷体" panose="02010609060101010101" pitchFamily="49" charset="-122"/>
              </a:rPr>
              <a:t>(Radical)</a:t>
            </a:r>
          </a:p>
          <a:p>
            <a:pPr lvl="1"/>
            <a:r>
              <a:rPr lang="zh-CN" altLang="en-US" dirty="0" smtClean="0">
                <a:latin typeface="楷体" panose="02010609060101010101" pitchFamily="49" charset="-122"/>
                <a:ea typeface="楷体" panose="02010609060101010101" pitchFamily="49" charset="-122"/>
              </a:rPr>
              <a:t>巨大的</a:t>
            </a:r>
            <a:r>
              <a:rPr lang="en-US" altLang="zh-CN" dirty="0" smtClean="0">
                <a:latin typeface="楷体" panose="02010609060101010101" pitchFamily="49" charset="-122"/>
                <a:ea typeface="楷体" panose="02010609060101010101" pitchFamily="49" charset="-122"/>
              </a:rPr>
              <a:t>(Dramatic)</a:t>
            </a:r>
          </a:p>
          <a:p>
            <a:pPr lvl="1"/>
            <a:r>
              <a:rPr lang="zh-CN" altLang="en-US" dirty="0" smtClean="0">
                <a:latin typeface="楷体" panose="02010609060101010101" pitchFamily="49" charset="-122"/>
                <a:ea typeface="楷体" panose="02010609060101010101" pitchFamily="49" charset="-122"/>
              </a:rPr>
              <a:t>过程</a:t>
            </a:r>
            <a:r>
              <a:rPr lang="en-US" altLang="zh-CN" dirty="0" smtClean="0">
                <a:latin typeface="楷体" panose="02010609060101010101" pitchFamily="49" charset="-122"/>
                <a:ea typeface="楷体" panose="02010609060101010101" pitchFamily="49" charset="-122"/>
              </a:rPr>
              <a:t>(Process)</a:t>
            </a:r>
          </a:p>
        </p:txBody>
      </p:sp>
    </p:spTree>
    <p:extLst>
      <p:ext uri="{BB962C8B-B14F-4D97-AF65-F5344CB8AC3E}">
        <p14:creationId xmlns:p14="http://schemas.microsoft.com/office/powerpoint/2010/main" val="2067136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交通违章执法</a:t>
            </a:r>
          </a:p>
        </p:txBody>
      </p:sp>
      <p:sp>
        <p:nvSpPr>
          <p:cNvPr id="21507" name="Rectangle 3"/>
          <p:cNvSpPr>
            <a:spLocks noGrp="1" noChangeArrowheads="1"/>
          </p:cNvSpPr>
          <p:nvPr>
            <p:ph type="body" idx="1"/>
          </p:nvPr>
        </p:nvSpPr>
        <p:spPr>
          <a:xfrm>
            <a:off x="683568" y="1700808"/>
            <a:ext cx="7560840" cy="4536504"/>
          </a:xfrm>
        </p:spPr>
        <p:txBody>
          <a:bodyPr>
            <a:noAutofit/>
          </a:bodyPr>
          <a:lstStyle/>
          <a:p>
            <a:pPr eaLnBrk="1" hangingPunct="1">
              <a:spcBef>
                <a:spcPts val="0"/>
              </a:spcBef>
            </a:pPr>
            <a:r>
              <a:rPr lang="zh-CN" altLang="en-US" sz="2000" dirty="0" smtClean="0"/>
              <a:t>现场执法流程：</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过去：警察收取牡丹卡开罚单给驾驶员，驾驶员按期到银行缴纳罚款；</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现在：持卡人提供新版牡丹卡，可经过交警随身携带的终端机执行处罚，打印处罚决定书，并直接从卡中扣除罚款；</a:t>
            </a:r>
          </a:p>
          <a:p>
            <a:pPr eaLnBrk="1" hangingPunct="1">
              <a:spcBef>
                <a:spcPts val="0"/>
              </a:spcBef>
            </a:pPr>
            <a:r>
              <a:rPr lang="zh-CN" altLang="en-US" sz="2000" dirty="0" smtClean="0"/>
              <a:t>非现场执法：</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过去：交警或协管员贴罚单、寄罚单，驾驶员到交警大队接受处理，交警收牡丹卡和车证，查违章情况后写罚单，打印处罚决定书，驾驶员再拿牡丹卡按期到银行缴纳罚款。</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现在：驾驶员持新版牡丹卡到工商银行网点自助终端（或网银）经过车牌号查询违法记录，并自主完成处罚决定书的打印和罚款的缴纳。</a:t>
            </a:r>
          </a:p>
        </p:txBody>
      </p:sp>
    </p:spTree>
    <p:extLst>
      <p:ext uri="{BB962C8B-B14F-4D97-AF65-F5344CB8AC3E}">
        <p14:creationId xmlns:p14="http://schemas.microsoft.com/office/powerpoint/2010/main" val="912153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本章主要内容</a:t>
            </a:r>
          </a:p>
        </p:txBody>
      </p:sp>
      <p:sp>
        <p:nvSpPr>
          <p:cNvPr id="4099" name="Rectangle 3"/>
          <p:cNvSpPr>
            <a:spLocks noGrp="1" noChangeArrowheads="1"/>
          </p:cNvSpPr>
          <p:nvPr>
            <p:ph type="body" idx="1"/>
          </p:nvPr>
        </p:nvSpPr>
        <p:spPr/>
        <p:txBody>
          <a:bodyPr/>
          <a:lstStyle/>
          <a:p>
            <a:pPr marL="609600" indent="-609600" eaLnBrk="1" hangingPunct="1"/>
            <a:r>
              <a:rPr lang="en-US" altLang="zh-CN" smtClean="0"/>
              <a:t>6.1 </a:t>
            </a:r>
            <a:r>
              <a:rPr lang="zh-CN" altLang="en-US" smtClean="0"/>
              <a:t>业务流程分析与建模</a:t>
            </a:r>
          </a:p>
          <a:p>
            <a:pPr marL="609600" indent="-609600" eaLnBrk="1" hangingPunct="1"/>
            <a:r>
              <a:rPr lang="en-US" altLang="zh-CN" smtClean="0"/>
              <a:t>6.2 </a:t>
            </a:r>
            <a:r>
              <a:rPr lang="zh-CN" altLang="en-US" smtClean="0"/>
              <a:t>数据流分析与建模</a:t>
            </a:r>
            <a:endParaRPr lang="en-US" altLang="zh-CN" smtClean="0"/>
          </a:p>
          <a:p>
            <a:pPr marL="609600" indent="-609600" eaLnBrk="1" hangingPunct="1"/>
            <a:r>
              <a:rPr lang="en-US" altLang="zh-CN" smtClean="0"/>
              <a:t>6.3 </a:t>
            </a:r>
            <a:r>
              <a:rPr lang="zh-CN" altLang="en-US" smtClean="0"/>
              <a:t>业务规则的表示</a:t>
            </a:r>
          </a:p>
        </p:txBody>
      </p:sp>
    </p:spTree>
    <p:extLst>
      <p:ext uri="{BB962C8B-B14F-4D97-AF65-F5344CB8AC3E}">
        <p14:creationId xmlns:p14="http://schemas.microsoft.com/office/powerpoint/2010/main" val="268930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思考</a:t>
            </a:r>
          </a:p>
        </p:txBody>
      </p:sp>
      <p:sp>
        <p:nvSpPr>
          <p:cNvPr id="22531" name="Rectangle 3"/>
          <p:cNvSpPr>
            <a:spLocks noGrp="1" noChangeArrowheads="1"/>
          </p:cNvSpPr>
          <p:nvPr>
            <p:ph type="body" idx="1"/>
          </p:nvPr>
        </p:nvSpPr>
        <p:spPr>
          <a:xfrm>
            <a:off x="683568" y="1700808"/>
            <a:ext cx="7632848" cy="4536504"/>
          </a:xfrm>
        </p:spPr>
        <p:txBody>
          <a:bodyPr>
            <a:normAutofit fontScale="92500" lnSpcReduction="10000"/>
          </a:bodyPr>
          <a:lstStyle/>
          <a:p>
            <a:pPr eaLnBrk="1" hangingPunct="1">
              <a:lnSpc>
                <a:spcPct val="90000"/>
              </a:lnSpc>
            </a:pPr>
            <a:r>
              <a:rPr lang="zh-CN" altLang="en-US" sz="2400" dirty="0" smtClean="0"/>
              <a:t>医院门诊</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20</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10</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5</a:t>
            </a:r>
            <a:r>
              <a:rPr lang="zh-CN" altLang="en-US" sz="2400" dirty="0" smtClean="0">
                <a:latin typeface="楷体" panose="02010609060101010101" pitchFamily="49" charset="-122"/>
                <a:ea typeface="楷体" panose="02010609060101010101" pitchFamily="49" charset="-122"/>
              </a:rPr>
              <a:t>年前？</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a:t>
            </a:r>
            <a:r>
              <a:rPr lang="zh-CN" altLang="en-US" sz="2400" dirty="0" smtClean="0">
                <a:latin typeface="楷体" panose="02010609060101010101" pitchFamily="49" charset="-122"/>
                <a:ea typeface="楷体" panose="02010609060101010101" pitchFamily="49" charset="-122"/>
              </a:rPr>
              <a:t>年前？</a:t>
            </a:r>
          </a:p>
          <a:p>
            <a:pPr eaLnBrk="1" hangingPunct="1">
              <a:lnSpc>
                <a:spcPct val="90000"/>
              </a:lnSpc>
            </a:pPr>
            <a:r>
              <a:rPr lang="zh-CN" altLang="en-US" sz="2400" dirty="0" smtClean="0"/>
              <a:t>流程的变迁：</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挂号、拿号看病、写处方、划价、交费打单、取药</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挂号、拿号看病、写处方、交费打单、取药</a:t>
            </a:r>
          </a:p>
          <a:p>
            <a:pPr lvl="1" eaLnBrk="1" hangingPunct="1">
              <a:lnSpc>
                <a:spcPct val="90000"/>
              </a:lnSpc>
            </a:pPr>
            <a:r>
              <a:rPr lang="zh-CN" altLang="en-US" sz="2400" dirty="0" smtClean="0">
                <a:latin typeface="楷体" panose="02010609060101010101" pitchFamily="49" charset="-122"/>
                <a:ea typeface="楷体" panose="02010609060101010101" pitchFamily="49" charset="-122"/>
              </a:rPr>
              <a:t>办卡充值、拿卡挂号、拿卡看病、拿卡取药、自助终端（同仁医院）</a:t>
            </a:r>
          </a:p>
          <a:p>
            <a:pPr lvl="1" eaLnBrk="1" hangingPunct="1">
              <a:lnSpc>
                <a:spcPct val="90000"/>
              </a:lnSpc>
            </a:pPr>
            <a:r>
              <a:rPr lang="en-US" altLang="zh-CN" sz="2400" dirty="0" smtClean="0">
                <a:latin typeface="楷体" panose="02010609060101010101" pitchFamily="49" charset="-122"/>
                <a:ea typeface="楷体" panose="02010609060101010101" pitchFamily="49" charset="-122"/>
              </a:rPr>
              <a:t>114</a:t>
            </a:r>
            <a:r>
              <a:rPr lang="zh-CN" altLang="en-US" sz="2400" dirty="0" smtClean="0">
                <a:latin typeface="楷体" panose="02010609060101010101" pitchFamily="49" charset="-122"/>
                <a:ea typeface="楷体" panose="02010609060101010101" pitchFamily="49" charset="-122"/>
              </a:rPr>
              <a:t>网上挂号、自动叫号、社保卡联网</a:t>
            </a:r>
            <a:r>
              <a:rPr lang="en-US" altLang="zh-CN" sz="24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099241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如何实施</a:t>
            </a:r>
            <a:r>
              <a:rPr lang="en-US" altLang="zh-CN" smtClean="0"/>
              <a:t>BPR</a:t>
            </a:r>
            <a:endParaRPr lang="zh-CN" altLang="en-US" smtClean="0"/>
          </a:p>
        </p:txBody>
      </p:sp>
      <p:sp>
        <p:nvSpPr>
          <p:cNvPr id="23555" name="内容占位符 2"/>
          <p:cNvSpPr>
            <a:spLocks noGrp="1"/>
          </p:cNvSpPr>
          <p:nvPr>
            <p:ph idx="1"/>
          </p:nvPr>
        </p:nvSpPr>
        <p:spPr>
          <a:xfrm>
            <a:off x="922709" y="1772816"/>
            <a:ext cx="7344816" cy="4153166"/>
          </a:xfrm>
        </p:spPr>
        <p:txBody>
          <a:bodyPr>
            <a:normAutofit fontScale="92500" lnSpcReduction="10000"/>
          </a:bodyPr>
          <a:lstStyle/>
          <a:p>
            <a:r>
              <a:rPr lang="zh-CN" altLang="en-US" dirty="0" smtClean="0"/>
              <a:t>以过程为导向，取代以任务和组织结构为导向</a:t>
            </a:r>
            <a:endParaRPr lang="en-US" altLang="zh-CN" dirty="0" smtClean="0"/>
          </a:p>
          <a:p>
            <a:pPr lvl="1"/>
            <a:r>
              <a:rPr lang="zh-CN" altLang="en-US" dirty="0" smtClean="0">
                <a:latin typeface="楷体" panose="02010609060101010101" pitchFamily="49" charset="-122"/>
                <a:ea typeface="楷体" panose="02010609060101010101" pitchFamily="49" charset="-122"/>
              </a:rPr>
              <a:t>分散在各部门的作业整合为单一流程</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以平行作业方式取代线性顺序作业方式</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组织扁平化，消除不必要的管理层级</a:t>
            </a:r>
            <a:endParaRPr lang="en-US" altLang="zh-CN" dirty="0" smtClean="0">
              <a:latin typeface="楷体" panose="02010609060101010101" pitchFamily="49" charset="-122"/>
              <a:ea typeface="楷体" panose="02010609060101010101" pitchFamily="49" charset="-122"/>
            </a:endParaRPr>
          </a:p>
          <a:p>
            <a:r>
              <a:rPr lang="zh-CN" altLang="en-US" dirty="0" smtClean="0"/>
              <a:t>目标远大</a:t>
            </a:r>
            <a:endParaRPr lang="en-US" altLang="zh-CN" dirty="0" smtClean="0"/>
          </a:p>
          <a:p>
            <a:pPr lvl="1"/>
            <a:r>
              <a:rPr lang="zh-CN" altLang="en-US" dirty="0" smtClean="0">
                <a:latin typeface="楷体" panose="02010609060101010101" pitchFamily="49" charset="-122"/>
                <a:ea typeface="楷体" panose="02010609060101010101" pitchFamily="49" charset="-122"/>
              </a:rPr>
              <a:t>绩效提升目标是</a:t>
            </a:r>
            <a:r>
              <a:rPr lang="en-US" altLang="zh-CN" dirty="0" smtClean="0">
                <a:latin typeface="楷体" panose="02010609060101010101" pitchFamily="49" charset="-122"/>
                <a:ea typeface="楷体" panose="02010609060101010101" pitchFamily="49" charset="-122"/>
              </a:rPr>
              <a:t>50%</a:t>
            </a:r>
            <a:r>
              <a:rPr lang="zh-CN" altLang="en-US" dirty="0" smtClean="0">
                <a:latin typeface="楷体" panose="02010609060101010101" pitchFamily="49" charset="-122"/>
                <a:ea typeface="楷体" panose="02010609060101010101" pitchFamily="49" charset="-122"/>
              </a:rPr>
              <a:t>以上，甚至数倍</a:t>
            </a:r>
            <a:endParaRPr lang="en-US" altLang="zh-CN" dirty="0" smtClean="0">
              <a:latin typeface="楷体" panose="02010609060101010101" pitchFamily="49" charset="-122"/>
              <a:ea typeface="楷体" panose="02010609060101010101" pitchFamily="49" charset="-122"/>
            </a:endParaRPr>
          </a:p>
          <a:p>
            <a:r>
              <a:rPr lang="zh-CN" altLang="en-US" dirty="0" smtClean="0"/>
              <a:t>打破常规</a:t>
            </a:r>
            <a:endParaRPr lang="en-US" altLang="zh-CN" dirty="0" smtClean="0"/>
          </a:p>
          <a:p>
            <a:r>
              <a:rPr lang="zh-CN" altLang="en-US" dirty="0" smtClean="0"/>
              <a:t>应用信息技术</a:t>
            </a:r>
          </a:p>
        </p:txBody>
      </p:sp>
    </p:spTree>
    <p:extLst>
      <p:ext uri="{BB962C8B-B14F-4D97-AF65-F5344CB8AC3E}">
        <p14:creationId xmlns:p14="http://schemas.microsoft.com/office/powerpoint/2010/main" val="648697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2.</a:t>
            </a:r>
            <a:r>
              <a:rPr lang="zh-CN" altLang="en-US" smtClean="0"/>
              <a:t>企业流程管理</a:t>
            </a:r>
            <a:r>
              <a:rPr lang="en-US" altLang="zh-CN" smtClean="0"/>
              <a:t>BPM</a:t>
            </a:r>
            <a:endParaRPr lang="zh-CN" altLang="en-US" smtClean="0"/>
          </a:p>
        </p:txBody>
      </p:sp>
      <p:sp>
        <p:nvSpPr>
          <p:cNvPr id="24579" name="内容占位符 2"/>
          <p:cNvSpPr>
            <a:spLocks noGrp="1"/>
          </p:cNvSpPr>
          <p:nvPr>
            <p:ph idx="1"/>
          </p:nvPr>
        </p:nvSpPr>
        <p:spPr>
          <a:xfrm>
            <a:off x="1195750" y="1763667"/>
            <a:ext cx="6798736" cy="4473645"/>
          </a:xfrm>
        </p:spPr>
        <p:txBody>
          <a:bodyPr>
            <a:noAutofit/>
          </a:bodyPr>
          <a:lstStyle/>
          <a:p>
            <a:pPr>
              <a:spcBef>
                <a:spcPts val="0"/>
              </a:spcBef>
            </a:pPr>
            <a:r>
              <a:rPr lang="zh-CN" altLang="en-US" sz="2000" dirty="0" smtClean="0"/>
              <a:t>定义：是指通过人工或技术手段，对企业的各类业务流程进行梳理、分析、改善和监控，并持续对业务流程进行优化的各种活动。以期达到有效降低业务处理成本，提高业务处理效率，快速响应市场与客户需求，持续提升企业决策反应能力的目的。</a:t>
            </a:r>
            <a:endParaRPr lang="en-US" altLang="zh-CN" sz="2000" dirty="0" smtClean="0"/>
          </a:p>
          <a:p>
            <a:pPr>
              <a:spcBef>
                <a:spcPts val="0"/>
              </a:spcBef>
            </a:pPr>
            <a:r>
              <a:rPr lang="zh-CN" altLang="en-US" sz="2000" dirty="0" smtClean="0"/>
              <a:t>相关概念：</a:t>
            </a:r>
            <a:endParaRPr lang="en-US" altLang="zh-CN" sz="2000" dirty="0" smtClean="0"/>
          </a:p>
          <a:p>
            <a:pPr lvl="1">
              <a:spcBef>
                <a:spcPts val="0"/>
              </a:spcBef>
            </a:pPr>
            <a:r>
              <a:rPr lang="en-US" altLang="zh-CN" sz="2000" dirty="0" smtClean="0">
                <a:latin typeface="楷体" panose="02010609060101010101" pitchFamily="49" charset="-122"/>
                <a:ea typeface="楷体" panose="02010609060101010101" pitchFamily="49" charset="-122"/>
              </a:rPr>
              <a:t>BPR</a:t>
            </a:r>
          </a:p>
          <a:p>
            <a:pPr lvl="1">
              <a:spcBef>
                <a:spcPts val="0"/>
              </a:spcBef>
            </a:pPr>
            <a:r>
              <a:rPr lang="en-US" altLang="zh-CN" sz="2000" dirty="0" smtClean="0">
                <a:latin typeface="楷体" panose="02010609060101010101" pitchFamily="49" charset="-122"/>
                <a:ea typeface="楷体" panose="02010609060101010101" pitchFamily="49" charset="-122"/>
              </a:rPr>
              <a:t>BPI</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businessprocess</a:t>
            </a:r>
            <a:r>
              <a:rPr lang="en-US" altLang="zh-CN" sz="2000" dirty="0" smtClean="0">
                <a:latin typeface="楷体" panose="02010609060101010101" pitchFamily="49" charset="-122"/>
                <a:ea typeface="楷体" panose="02010609060101010101" pitchFamily="49" charset="-122"/>
              </a:rPr>
              <a:t> improvement</a:t>
            </a:r>
            <a:r>
              <a:rPr lang="zh-CN" altLang="en-US" sz="2000" dirty="0" smtClean="0">
                <a:latin typeface="楷体" panose="02010609060101010101" pitchFamily="49" charset="-122"/>
                <a:ea typeface="楷体" panose="02010609060101010101" pitchFamily="49" charset="-122"/>
              </a:rPr>
              <a:t>，业务流程改进）</a:t>
            </a:r>
            <a:endParaRPr lang="en-US" altLang="zh-CN" sz="2000" dirty="0" smtClean="0">
              <a:latin typeface="楷体" panose="02010609060101010101" pitchFamily="49" charset="-122"/>
              <a:ea typeface="楷体" panose="02010609060101010101" pitchFamily="49" charset="-122"/>
            </a:endParaRPr>
          </a:p>
          <a:p>
            <a:pPr lvl="1">
              <a:spcBef>
                <a:spcPts val="0"/>
              </a:spcBef>
            </a:pPr>
            <a:r>
              <a:rPr lang="zh-CN" altLang="en-US" sz="2000" dirty="0" smtClean="0">
                <a:latin typeface="楷体" panose="02010609060101010101" pitchFamily="49" charset="-122"/>
                <a:ea typeface="楷体" panose="02010609060101010101" pitchFamily="49" charset="-122"/>
              </a:rPr>
              <a:t>工作流管理</a:t>
            </a:r>
            <a:endParaRPr lang="en-US" altLang="zh-CN" sz="2000" dirty="0" smtClean="0">
              <a:latin typeface="楷体" panose="02010609060101010101" pitchFamily="49" charset="-122"/>
              <a:ea typeface="楷体" panose="02010609060101010101" pitchFamily="49" charset="-122"/>
            </a:endParaRPr>
          </a:p>
          <a:p>
            <a:pPr lvl="1">
              <a:spcBef>
                <a:spcPts val="0"/>
              </a:spcBef>
            </a:pPr>
            <a:r>
              <a:rPr lang="zh-CN" altLang="en-US" sz="2000" dirty="0" smtClean="0">
                <a:latin typeface="楷体" panose="02010609060101010101" pitchFamily="49" charset="-122"/>
                <a:ea typeface="楷体" panose="02010609060101010101" pitchFamily="49" charset="-122"/>
              </a:rPr>
              <a:t>企业架构集成（</a:t>
            </a:r>
            <a:r>
              <a:rPr lang="en-US" altLang="zh-CN" sz="2000" dirty="0" smtClean="0">
                <a:latin typeface="楷体" panose="02010609060101010101" pitchFamily="49" charset="-122"/>
                <a:ea typeface="楷体" panose="02010609060101010101" pitchFamily="49" charset="-122"/>
              </a:rPr>
              <a:t>EAI</a:t>
            </a:r>
            <a:r>
              <a:rPr lang="zh-CN" altLang="en-US" sz="2000" dirty="0" smtClean="0">
                <a:latin typeface="楷体" panose="02010609060101010101" pitchFamily="49" charset="-122"/>
                <a:ea typeface="楷体" panose="02010609060101010101" pitchFamily="49" charset="-122"/>
              </a:rPr>
              <a:t>）、流程自动化、流程集成、流程建模、流程优化等技术</a:t>
            </a:r>
          </a:p>
        </p:txBody>
      </p:sp>
    </p:spTree>
    <p:extLst>
      <p:ext uri="{BB962C8B-B14F-4D97-AF65-F5344CB8AC3E}">
        <p14:creationId xmlns:p14="http://schemas.microsoft.com/office/powerpoint/2010/main" val="3101499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企业流程管理的五阶段</a:t>
            </a:r>
          </a:p>
        </p:txBody>
      </p:sp>
      <p:sp>
        <p:nvSpPr>
          <p:cNvPr id="25603" name="内容占位符 2"/>
          <p:cNvSpPr>
            <a:spLocks noGrp="1"/>
          </p:cNvSpPr>
          <p:nvPr>
            <p:ph idx="1"/>
          </p:nvPr>
        </p:nvSpPr>
        <p:spPr/>
        <p:txBody>
          <a:bodyPr/>
          <a:lstStyle/>
          <a:p>
            <a:r>
              <a:rPr lang="zh-CN" altLang="en-US" dirty="0" smtClean="0"/>
              <a:t>业务流程发掘</a:t>
            </a:r>
            <a:endParaRPr lang="en-US" altLang="zh-CN" dirty="0" smtClean="0"/>
          </a:p>
          <a:p>
            <a:r>
              <a:rPr lang="zh-CN" altLang="en-US" dirty="0" smtClean="0"/>
              <a:t>业务流程设计</a:t>
            </a:r>
            <a:endParaRPr lang="en-US" altLang="zh-CN" dirty="0" smtClean="0"/>
          </a:p>
          <a:p>
            <a:r>
              <a:rPr lang="zh-CN" altLang="en-US" dirty="0" smtClean="0"/>
              <a:t>业务流程执行</a:t>
            </a:r>
            <a:endParaRPr lang="en-US" altLang="zh-CN" dirty="0" smtClean="0"/>
          </a:p>
          <a:p>
            <a:r>
              <a:rPr lang="zh-CN" altLang="en-US" dirty="0" smtClean="0"/>
              <a:t>业务流程管理维护</a:t>
            </a:r>
            <a:endParaRPr lang="en-US" altLang="zh-CN" dirty="0" smtClean="0"/>
          </a:p>
          <a:p>
            <a:r>
              <a:rPr lang="zh-CN" altLang="en-US" dirty="0" smtClean="0"/>
              <a:t>业务流程优化</a:t>
            </a:r>
          </a:p>
        </p:txBody>
      </p:sp>
    </p:spTree>
    <p:extLst>
      <p:ext uri="{BB962C8B-B14F-4D97-AF65-F5344CB8AC3E}">
        <p14:creationId xmlns:p14="http://schemas.microsoft.com/office/powerpoint/2010/main" val="1564787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企业流程管理系统</a:t>
            </a:r>
            <a:r>
              <a:rPr lang="en-US" altLang="zh-CN" smtClean="0"/>
              <a:t>BPMS</a:t>
            </a:r>
            <a:endParaRPr lang="zh-CN" altLang="en-US" smtClean="0"/>
          </a:p>
        </p:txBody>
      </p:sp>
      <p:sp>
        <p:nvSpPr>
          <p:cNvPr id="26627" name="内容占位符 2"/>
          <p:cNvSpPr>
            <a:spLocks noGrp="1"/>
          </p:cNvSpPr>
          <p:nvPr>
            <p:ph idx="1"/>
          </p:nvPr>
        </p:nvSpPr>
        <p:spPr>
          <a:xfrm>
            <a:off x="526888" y="1772816"/>
            <a:ext cx="8136458" cy="5085184"/>
          </a:xfrm>
        </p:spPr>
        <p:txBody>
          <a:bodyPr>
            <a:normAutofit fontScale="77500" lnSpcReduction="20000"/>
          </a:bodyPr>
          <a:lstStyle/>
          <a:p>
            <a:r>
              <a:rPr lang="zh-CN" altLang="en-US" dirty="0" smtClean="0"/>
              <a:t>与企业资源计划（</a:t>
            </a:r>
            <a:r>
              <a:rPr lang="en-US" altLang="zh-CN" dirty="0" smtClean="0"/>
              <a:t>ERP</a:t>
            </a:r>
            <a:r>
              <a:rPr lang="zh-CN" altLang="en-US" dirty="0" smtClean="0"/>
              <a:t>）相类似，</a:t>
            </a:r>
            <a:r>
              <a:rPr lang="en-US" altLang="zh-CN" dirty="0" smtClean="0"/>
              <a:t>BPM</a:t>
            </a:r>
            <a:r>
              <a:rPr lang="zh-CN" altLang="en-US" dirty="0" smtClean="0"/>
              <a:t>概念既代表一种企业管理方法，又代表了具体的企业流程管理软件系统，后者一般称为</a:t>
            </a:r>
            <a:r>
              <a:rPr lang="en-US" altLang="zh-CN" dirty="0" smtClean="0"/>
              <a:t>BPMS</a:t>
            </a:r>
            <a:r>
              <a:rPr lang="zh-CN" altLang="en-US" dirty="0" smtClean="0"/>
              <a:t>（</a:t>
            </a:r>
            <a:r>
              <a:rPr lang="en-US" altLang="zh-CN" dirty="0" smtClean="0"/>
              <a:t>business process management system</a:t>
            </a:r>
            <a:r>
              <a:rPr lang="zh-CN" altLang="en-US" dirty="0" smtClean="0"/>
              <a:t>）</a:t>
            </a:r>
            <a:endParaRPr lang="en-US" altLang="zh-CN" dirty="0" smtClean="0"/>
          </a:p>
          <a:p>
            <a:r>
              <a:rPr lang="en-US" altLang="zh-CN" dirty="0" smtClean="0"/>
              <a:t>BPMS</a:t>
            </a:r>
            <a:r>
              <a:rPr lang="zh-CN" altLang="en-US" dirty="0" smtClean="0"/>
              <a:t>具有的功能如下：</a:t>
            </a:r>
            <a:endParaRPr lang="en-US" altLang="zh-CN" dirty="0" smtClean="0"/>
          </a:p>
          <a:p>
            <a:pPr lvl="1"/>
            <a:r>
              <a:rPr lang="zh-CN" altLang="en-US" dirty="0" smtClean="0">
                <a:solidFill>
                  <a:schemeClr val="accent2"/>
                </a:solidFill>
              </a:rPr>
              <a:t>业务流程建模</a:t>
            </a:r>
            <a:r>
              <a:rPr lang="zh-CN" altLang="en-US" dirty="0" smtClean="0"/>
              <a:t>：业务人员以业务的视角来定义业务活动，并编排业务流程，实现业务流程的可视化设计；</a:t>
            </a:r>
          </a:p>
          <a:p>
            <a:pPr lvl="1"/>
            <a:r>
              <a:rPr lang="zh-CN" altLang="en-US" dirty="0" smtClean="0">
                <a:solidFill>
                  <a:schemeClr val="accent2"/>
                </a:solidFill>
              </a:rPr>
              <a:t>业务流程自动化</a:t>
            </a:r>
            <a:r>
              <a:rPr lang="zh-CN" altLang="en-US" dirty="0" smtClean="0"/>
              <a:t>：根据定义好的流程，在</a:t>
            </a:r>
            <a:r>
              <a:rPr lang="en-US" altLang="zh-CN" dirty="0" smtClean="0"/>
              <a:t>BPM</a:t>
            </a:r>
            <a:r>
              <a:rPr lang="zh-CN" altLang="en-US" dirty="0" smtClean="0"/>
              <a:t>系统中自动执行流程无需人工干预，也就是智能化</a:t>
            </a:r>
            <a:r>
              <a:rPr lang="en-US" altLang="zh-CN" dirty="0" smtClean="0"/>
              <a:t>BPM</a:t>
            </a:r>
            <a:r>
              <a:rPr lang="zh-CN" altLang="en-US" dirty="0" smtClean="0"/>
              <a:t>流程引擎；</a:t>
            </a:r>
          </a:p>
          <a:p>
            <a:pPr lvl="1"/>
            <a:r>
              <a:rPr lang="zh-CN" altLang="en-US" dirty="0" smtClean="0">
                <a:solidFill>
                  <a:schemeClr val="accent2"/>
                </a:solidFill>
              </a:rPr>
              <a:t>系统集成</a:t>
            </a:r>
            <a:r>
              <a:rPr lang="zh-CN" altLang="en-US" dirty="0" smtClean="0"/>
              <a:t>：与其他组件的功能集成，如</a:t>
            </a:r>
            <a:r>
              <a:rPr lang="en-US" altLang="zh-CN" dirty="0" smtClean="0"/>
              <a:t>Web Service</a:t>
            </a:r>
            <a:r>
              <a:rPr lang="zh-CN" altLang="en-US" dirty="0" smtClean="0"/>
              <a:t>；</a:t>
            </a:r>
          </a:p>
          <a:p>
            <a:pPr lvl="1"/>
            <a:r>
              <a:rPr lang="zh-CN" altLang="en-US" dirty="0" smtClean="0">
                <a:solidFill>
                  <a:schemeClr val="accent2"/>
                </a:solidFill>
              </a:rPr>
              <a:t>业务流程管理</a:t>
            </a:r>
            <a:r>
              <a:rPr lang="zh-CN" altLang="en-US" dirty="0" smtClean="0"/>
              <a:t>：监控流程的执行情况并可视化；</a:t>
            </a:r>
            <a:endParaRPr lang="en-US" altLang="zh-CN" dirty="0" smtClean="0"/>
          </a:p>
          <a:p>
            <a:pPr lvl="1"/>
            <a:r>
              <a:rPr lang="zh-CN" altLang="en-US" dirty="0" smtClean="0">
                <a:solidFill>
                  <a:schemeClr val="accent2"/>
                </a:solidFill>
              </a:rPr>
              <a:t>业务流程优化</a:t>
            </a:r>
            <a:r>
              <a:rPr lang="zh-CN" altLang="en-US" dirty="0" smtClean="0"/>
              <a:t>：对流程执行效率、成本、瓶颈、负载等进行统计、分析，辅助流程优化，即流程模拟与分析。</a:t>
            </a:r>
          </a:p>
        </p:txBody>
      </p:sp>
    </p:spTree>
    <p:extLst>
      <p:ext uri="{BB962C8B-B14F-4D97-AF65-F5344CB8AC3E}">
        <p14:creationId xmlns:p14="http://schemas.microsoft.com/office/powerpoint/2010/main" val="2188147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流程建模符号</a:t>
            </a:r>
            <a:r>
              <a:rPr lang="en-US" altLang="zh-CN" smtClean="0"/>
              <a:t>BPMN</a:t>
            </a:r>
          </a:p>
        </p:txBody>
      </p:sp>
      <p:sp>
        <p:nvSpPr>
          <p:cNvPr id="27651" name="Rectangle 3"/>
          <p:cNvSpPr>
            <a:spLocks noGrp="1" noChangeArrowheads="1"/>
          </p:cNvSpPr>
          <p:nvPr>
            <p:ph type="body" idx="1"/>
          </p:nvPr>
        </p:nvSpPr>
        <p:spPr>
          <a:xfrm>
            <a:off x="539552" y="1628800"/>
            <a:ext cx="7920880" cy="4968850"/>
          </a:xfrm>
        </p:spPr>
        <p:txBody>
          <a:bodyPr/>
          <a:lstStyle/>
          <a:p>
            <a:pPr eaLnBrk="1" hangingPunct="1"/>
            <a:r>
              <a:rPr lang="en-US" altLang="zh-CN" dirty="0" smtClean="0"/>
              <a:t>BPMS</a:t>
            </a:r>
            <a:r>
              <a:rPr lang="zh-CN" altLang="en-US" dirty="0" smtClean="0"/>
              <a:t>设计流程通常使用</a:t>
            </a:r>
            <a:r>
              <a:rPr lang="en-US" altLang="zh-CN" dirty="0" smtClean="0"/>
              <a:t>BPMN</a:t>
            </a:r>
            <a:r>
              <a:rPr lang="zh-CN" altLang="en-US" dirty="0" smtClean="0"/>
              <a:t>（</a:t>
            </a:r>
            <a:r>
              <a:rPr lang="en-US" altLang="zh-CN" dirty="0" smtClean="0"/>
              <a:t>Business Process Model and Notation</a:t>
            </a:r>
            <a:r>
              <a:rPr lang="zh-CN" altLang="en-US" dirty="0" smtClean="0"/>
              <a:t>），</a:t>
            </a:r>
            <a:r>
              <a:rPr lang="en-US" altLang="zh-CN" dirty="0" smtClean="0"/>
              <a:t>BMPS</a:t>
            </a:r>
            <a:r>
              <a:rPr lang="zh-CN" altLang="en-US" dirty="0" smtClean="0"/>
              <a:t>支持从业务模型转换为</a:t>
            </a:r>
            <a:r>
              <a:rPr lang="en-US" altLang="zh-CN" dirty="0" smtClean="0"/>
              <a:t>IT</a:t>
            </a:r>
            <a:r>
              <a:rPr lang="zh-CN" altLang="en-US" dirty="0" smtClean="0"/>
              <a:t>执行模型，可灵活进行流程编排和测试执行。</a:t>
            </a:r>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l="13086" t="29318" r="18994" b="13585"/>
          <a:stretch>
            <a:fillRect/>
          </a:stretch>
        </p:blipFill>
        <p:spPr bwMode="auto">
          <a:xfrm>
            <a:off x="2123728" y="3472047"/>
            <a:ext cx="5256436" cy="331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857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6.2 </a:t>
            </a:r>
            <a:r>
              <a:rPr lang="zh-CN" altLang="en-US" smtClean="0"/>
              <a:t>数据流分析与建模</a:t>
            </a:r>
          </a:p>
        </p:txBody>
      </p:sp>
      <p:sp>
        <p:nvSpPr>
          <p:cNvPr id="28675" name="Rectangle 3"/>
          <p:cNvSpPr>
            <a:spLocks noGrp="1" noChangeArrowheads="1"/>
          </p:cNvSpPr>
          <p:nvPr>
            <p:ph type="body" idx="1"/>
          </p:nvPr>
        </p:nvSpPr>
        <p:spPr/>
        <p:txBody>
          <a:bodyPr>
            <a:normAutofit fontScale="92500"/>
          </a:bodyPr>
          <a:lstStyle/>
          <a:p>
            <a:pPr eaLnBrk="1" hangingPunct="1"/>
            <a:r>
              <a:rPr lang="zh-CN" altLang="en-US" dirty="0" smtClean="0"/>
              <a:t>接下来，</a:t>
            </a:r>
            <a:r>
              <a:rPr lang="zh-CN" altLang="en-US" b="1" dirty="0" smtClean="0">
                <a:solidFill>
                  <a:srgbClr val="FF0000"/>
                </a:solidFill>
              </a:rPr>
              <a:t>透过表象看本质</a:t>
            </a:r>
            <a:r>
              <a:rPr lang="zh-CN" altLang="en-US" dirty="0" smtClean="0"/>
              <a:t>，将注意力放在与业务流相关的数据流上，分析每个活动的输入数据流和输出数据流，建立信息处理模型</a:t>
            </a:r>
            <a:endParaRPr lang="en-US" altLang="zh-CN" dirty="0" smtClean="0"/>
          </a:p>
          <a:p>
            <a:pPr eaLnBrk="1" hangingPunct="1"/>
            <a:r>
              <a:rPr lang="zh-CN" altLang="en-US" dirty="0" smtClean="0"/>
              <a:t>主要内容：</a:t>
            </a:r>
            <a:endParaRPr lang="en-US" altLang="zh-CN" dirty="0" smtClean="0"/>
          </a:p>
          <a:p>
            <a:pPr lvl="1" eaLnBrk="1" hangingPunct="1"/>
            <a:r>
              <a:rPr lang="zh-CN" altLang="en-US" dirty="0" smtClean="0">
                <a:latin typeface="楷体" panose="02010609060101010101" pitchFamily="49" charset="-122"/>
                <a:ea typeface="楷体" panose="02010609060101010101" pitchFamily="49" charset="-122"/>
              </a:rPr>
              <a:t>数据流分析</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数据流图</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绘制数据流图的注意事项</a:t>
            </a:r>
            <a:endParaRPr lang="en-US" altLang="zh-CN" dirty="0" smtClean="0">
              <a:latin typeface="楷体" panose="02010609060101010101" pitchFamily="49" charset="-122"/>
              <a:ea typeface="楷体" panose="02010609060101010101" pitchFamily="49" charset="-122"/>
            </a:endParaRPr>
          </a:p>
          <a:p>
            <a:pPr lvl="1" eaLnBrk="1" hangingPunct="1"/>
            <a:r>
              <a:rPr lang="zh-CN" altLang="en-US" dirty="0" smtClean="0">
                <a:latin typeface="楷体" panose="02010609060101010101" pitchFamily="49" charset="-122"/>
                <a:ea typeface="楷体" panose="02010609060101010101" pitchFamily="49" charset="-122"/>
              </a:rPr>
              <a:t>数据字典</a:t>
            </a:r>
          </a:p>
        </p:txBody>
      </p:sp>
    </p:spTree>
    <p:extLst>
      <p:ext uri="{BB962C8B-B14F-4D97-AF65-F5344CB8AC3E}">
        <p14:creationId xmlns:p14="http://schemas.microsoft.com/office/powerpoint/2010/main" val="16353440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6.2.1 </a:t>
            </a:r>
            <a:r>
              <a:rPr lang="zh-CN" altLang="en-US" smtClean="0"/>
              <a:t>数据流分析</a:t>
            </a:r>
          </a:p>
        </p:txBody>
      </p:sp>
      <p:sp>
        <p:nvSpPr>
          <p:cNvPr id="29699" name="Rectangle 3"/>
          <p:cNvSpPr>
            <a:spLocks noGrp="1" noChangeArrowheads="1"/>
          </p:cNvSpPr>
          <p:nvPr>
            <p:ph type="body" idx="1"/>
          </p:nvPr>
        </p:nvSpPr>
        <p:spPr>
          <a:xfrm>
            <a:off x="899592" y="1763667"/>
            <a:ext cx="7094894" cy="4689669"/>
          </a:xfrm>
        </p:spPr>
        <p:txBody>
          <a:bodyPr>
            <a:noAutofit/>
          </a:bodyPr>
          <a:lstStyle/>
          <a:p>
            <a:pPr eaLnBrk="1" hangingPunct="1"/>
            <a:r>
              <a:rPr lang="zh-CN" altLang="en-US" sz="2000" dirty="0" smtClean="0"/>
              <a:t>数据流分析：</a:t>
            </a:r>
          </a:p>
          <a:p>
            <a:pPr lvl="1" eaLnBrk="1" hangingPunct="1"/>
            <a:r>
              <a:rPr lang="zh-CN" altLang="en-US" sz="2000" dirty="0" smtClean="0">
                <a:latin typeface="楷体" panose="02010609060101010101" pitchFamily="49" charset="-122"/>
                <a:ea typeface="楷体" panose="02010609060101010101" pitchFamily="49" charset="-122"/>
              </a:rPr>
              <a:t>从企业的业务活动中找到数据流（信息流），即分析每个活动的数据输入和数据输出，忽略企业运作中那些与数据无关的活动。</a:t>
            </a:r>
          </a:p>
          <a:p>
            <a:pPr eaLnBrk="1" hangingPunct="1"/>
            <a:r>
              <a:rPr lang="zh-CN" altLang="en-US" sz="2000" dirty="0" smtClean="0"/>
              <a:t>分析方法：</a:t>
            </a:r>
          </a:p>
          <a:p>
            <a:pPr lvl="1"/>
            <a:r>
              <a:rPr lang="zh-CN" altLang="en-US" sz="2000" dirty="0" smtClean="0">
                <a:latin typeface="楷体" panose="02010609060101010101" pitchFamily="49" charset="-122"/>
                <a:ea typeface="楷体" panose="02010609060101010101" pitchFamily="49" charset="-122"/>
              </a:rPr>
              <a:t>采用结构化分析方法（或</a:t>
            </a:r>
            <a:r>
              <a:rPr lang="en-US" altLang="zh-CN" sz="2000" dirty="0" smtClean="0">
                <a:latin typeface="楷体" panose="02010609060101010101" pitchFamily="49" charset="-122"/>
                <a:ea typeface="楷体" panose="02010609060101010101" pitchFamily="49" charset="-122"/>
              </a:rPr>
              <a:t>HIPO</a:t>
            </a:r>
            <a:r>
              <a:rPr lang="zh-CN" altLang="en-US" sz="2000" dirty="0" smtClean="0">
                <a:latin typeface="楷体" panose="02010609060101010101" pitchFamily="49" charset="-122"/>
                <a:ea typeface="楷体" panose="02010609060101010101" pitchFamily="49" charset="-122"/>
              </a:rPr>
              <a:t>法，</a:t>
            </a:r>
            <a:r>
              <a:rPr lang="en-US" altLang="zh-CN" sz="2000" dirty="0" smtClean="0">
                <a:latin typeface="楷体" panose="02010609060101010101" pitchFamily="49" charset="-122"/>
                <a:ea typeface="楷体" panose="02010609060101010101" pitchFamily="49" charset="-122"/>
              </a:rPr>
              <a:t>hierarchical input process output</a:t>
            </a:r>
            <a:r>
              <a:rPr lang="zh-CN" altLang="en-US" sz="2000" dirty="0">
                <a:latin typeface="楷体" panose="02010609060101010101" pitchFamily="49" charset="-122"/>
                <a:ea typeface="楷体" panose="02010609060101010101" pitchFamily="49" charset="-122"/>
              </a:rPr>
              <a:t>分级结构加输入、处理和输出</a:t>
            </a:r>
            <a:r>
              <a:rPr lang="en-US" altLang="zh-CN" sz="2000" dirty="0" smtClean="0">
                <a:latin typeface="楷体" panose="02010609060101010101" pitchFamily="49" charset="-122"/>
                <a:ea typeface="楷体" panose="02010609060101010101" pitchFamily="49" charset="-122"/>
              </a:rPr>
              <a:t>)</a:t>
            </a:r>
            <a:r>
              <a:rPr lang="zh-CN" altLang="en-US"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lvl="1" eaLnBrk="1" hangingPunct="1"/>
            <a:r>
              <a:rPr lang="zh-CN" altLang="en-US" sz="2000" dirty="0" smtClean="0">
                <a:latin typeface="楷体" panose="02010609060101010101" pitchFamily="49" charset="-122"/>
                <a:ea typeface="楷体" panose="02010609060101010101" pitchFamily="49" charset="-122"/>
              </a:rPr>
              <a:t>基本思想：把一个系统看成一个整体功能，明确信息的输入与输出，系统为了实现这个功能，内部必然有信息的处理、传递、存储过程。这些处理又可以分别看做整体功能，其内部又有信息的处理、传递、存储过程。如此一级一级地剖析，直到所用处理步骤都很具体为止。</a:t>
            </a:r>
            <a:endParaRPr lang="en-US" altLang="zh-CN"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3891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数据流分析的内容</a:t>
            </a:r>
          </a:p>
        </p:txBody>
      </p:sp>
      <p:sp>
        <p:nvSpPr>
          <p:cNvPr id="30723" name="内容占位符 2"/>
          <p:cNvSpPr>
            <a:spLocks noGrp="1"/>
          </p:cNvSpPr>
          <p:nvPr>
            <p:ph idx="1"/>
          </p:nvPr>
        </p:nvSpPr>
        <p:spPr>
          <a:xfrm>
            <a:off x="827584" y="1844824"/>
            <a:ext cx="7344816" cy="4176464"/>
          </a:xfrm>
        </p:spPr>
        <p:txBody>
          <a:bodyPr>
            <a:normAutofit fontScale="70000" lnSpcReduction="20000"/>
          </a:bodyPr>
          <a:lstStyle/>
          <a:p>
            <a:r>
              <a:rPr lang="zh-CN" altLang="en-US" dirty="0" smtClean="0"/>
              <a:t>数据流分析，需要回答以下问题：</a:t>
            </a:r>
          </a:p>
          <a:p>
            <a:pPr lvl="1"/>
            <a:r>
              <a:rPr lang="zh-CN" altLang="en-US" dirty="0" smtClean="0">
                <a:latin typeface="楷体" panose="02010609060101010101" pitchFamily="49" charset="-122"/>
                <a:ea typeface="楷体" panose="02010609060101010101" pitchFamily="49" charset="-122"/>
              </a:rPr>
              <a:t>系统作为信息处理器主要完成什么功能？最重要的输入和输出数据是什么？</a:t>
            </a:r>
          </a:p>
          <a:p>
            <a:pPr lvl="1"/>
            <a:r>
              <a:rPr lang="zh-CN" altLang="en-US" dirty="0" smtClean="0">
                <a:latin typeface="楷体" panose="02010609060101010101" pitchFamily="49" charset="-122"/>
                <a:ea typeface="楷体" panose="02010609060101010101" pitchFamily="49" charset="-122"/>
              </a:rPr>
              <a:t>系统作为一个整体，和外界环境存在什么关系？</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系统功能复杂，是否能够分解为几个相对独立的又有联系的子系统或子功能？</a:t>
            </a:r>
            <a:endParaRPr lang="en-US" altLang="zh-CN" dirty="0" smtClean="0">
              <a:latin typeface="楷体" panose="02010609060101010101" pitchFamily="49" charset="-122"/>
              <a:ea typeface="楷体" panose="02010609060101010101" pitchFamily="49" charset="-122"/>
            </a:endParaRPr>
          </a:p>
          <a:p>
            <a:pPr lvl="1"/>
            <a:r>
              <a:rPr lang="zh-CN" altLang="en-US" dirty="0" smtClean="0">
                <a:latin typeface="楷体" panose="02010609060101010101" pitchFamily="49" charset="-122"/>
                <a:ea typeface="楷体" panose="02010609060101010101" pitchFamily="49" charset="-122"/>
              </a:rPr>
              <a:t>分解后的子功能是否仍然很复杂，还可以划分为更细更具体的子功能吗？</a:t>
            </a:r>
          </a:p>
          <a:p>
            <a:pPr lvl="1"/>
            <a:r>
              <a:rPr lang="zh-CN" altLang="en-US" dirty="0" smtClean="0">
                <a:latin typeface="楷体" panose="02010609060101010101" pitchFamily="49" charset="-122"/>
                <a:ea typeface="楷体" panose="02010609060101010101" pitchFamily="49" charset="-122"/>
              </a:rPr>
              <a:t>每个功能或子功能的输入数据和输出数据是什么？</a:t>
            </a:r>
          </a:p>
          <a:p>
            <a:pPr lvl="1"/>
            <a:r>
              <a:rPr lang="zh-CN" altLang="en-US" dirty="0" smtClean="0">
                <a:latin typeface="楷体" panose="02010609060101010101" pitchFamily="49" charset="-122"/>
                <a:ea typeface="楷体" panose="02010609060101010101" pitchFamily="49" charset="-122"/>
              </a:rPr>
              <a:t>系统中需要长期保存的数据有哪些？例如各种表格、单据、文件，这些数据如何创建、修改和使用？</a:t>
            </a:r>
          </a:p>
          <a:p>
            <a:pPr lvl="1"/>
            <a:r>
              <a:rPr lang="zh-CN" altLang="en-US" dirty="0" smtClean="0">
                <a:latin typeface="楷体" panose="02010609060101010101" pitchFamily="49" charset="-122"/>
                <a:ea typeface="楷体" panose="02010609060101010101" pitchFamily="49" charset="-122"/>
              </a:rPr>
              <a:t>在一个业务流程中，数据来源到最后去处是否完整？</a:t>
            </a:r>
          </a:p>
        </p:txBody>
      </p:sp>
    </p:spTree>
    <p:extLst>
      <p:ext uri="{BB962C8B-B14F-4D97-AF65-F5344CB8AC3E}">
        <p14:creationId xmlns:p14="http://schemas.microsoft.com/office/powerpoint/2010/main" val="632618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6.2.2 </a:t>
            </a:r>
            <a:r>
              <a:rPr lang="zh-CN" altLang="en-US" smtClean="0"/>
              <a:t>数据流图</a:t>
            </a:r>
          </a:p>
        </p:txBody>
      </p:sp>
      <p:sp>
        <p:nvSpPr>
          <p:cNvPr id="221187" name="Rectangle 3"/>
          <p:cNvSpPr>
            <a:spLocks noGrp="1" noChangeArrowheads="1"/>
          </p:cNvSpPr>
          <p:nvPr>
            <p:ph type="body" idx="1"/>
          </p:nvPr>
        </p:nvSpPr>
        <p:spPr/>
        <p:txBody>
          <a:bodyPr>
            <a:normAutofit fontScale="77500" lnSpcReduction="20000"/>
          </a:bodyPr>
          <a:lstStyle/>
          <a:p>
            <a:pPr eaLnBrk="1" hangingPunct="1">
              <a:lnSpc>
                <a:spcPct val="120000"/>
              </a:lnSpc>
              <a:spcBef>
                <a:spcPts val="0"/>
              </a:spcBef>
            </a:pPr>
            <a:r>
              <a:rPr lang="zh-CN" altLang="en-US" dirty="0" smtClean="0"/>
              <a:t>数据流图</a:t>
            </a:r>
            <a:r>
              <a:rPr lang="en-US" altLang="zh-CN" dirty="0" smtClean="0"/>
              <a:t>DFD</a:t>
            </a:r>
            <a:r>
              <a:rPr lang="zh-CN" altLang="en-US" dirty="0" smtClean="0"/>
              <a:t>采用一系列分层次的数据流图来描述系统。</a:t>
            </a:r>
          </a:p>
          <a:p>
            <a:pPr lvl="1" eaLnBrk="1" hangingPunct="1">
              <a:lnSpc>
                <a:spcPct val="120000"/>
              </a:lnSpc>
              <a:spcBef>
                <a:spcPts val="0"/>
              </a:spcBef>
            </a:pP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的每一个层次都代表了系统的一个抽象水平。</a:t>
            </a: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高层次</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中的数据处理可以进一步分解成低层次、更详细的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，即自顶向下、逐层分解的方法。</a:t>
            </a:r>
          </a:p>
          <a:p>
            <a:pPr eaLnBrk="1" hangingPunct="1">
              <a:lnSpc>
                <a:spcPct val="120000"/>
              </a:lnSpc>
              <a:spcBef>
                <a:spcPts val="0"/>
              </a:spcBef>
            </a:pPr>
            <a:r>
              <a:rPr lang="zh-CN" altLang="en-US" dirty="0" smtClean="0"/>
              <a:t>利用分解和抽象这两个基本手段控制系统的复杂性，把大问题分解成小问题，然后分别解决，这就是分解。分解按照层次进行，先考虑问题最本质的特性，暂时略去具体细节，以后再逐层添加细节，直到最详细的内容。 </a:t>
            </a:r>
          </a:p>
        </p:txBody>
      </p:sp>
    </p:spTree>
    <p:extLst>
      <p:ext uri="{BB962C8B-B14F-4D97-AF65-F5344CB8AC3E}">
        <p14:creationId xmlns:p14="http://schemas.microsoft.com/office/powerpoint/2010/main" val="3199836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7" dur="500"/>
                                        <p:tgtEl>
                                          <p:spTgt spid="221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2" dur="500"/>
                                        <p:tgtEl>
                                          <p:spTgt spid="221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6.1 </a:t>
            </a:r>
            <a:r>
              <a:rPr lang="zh-CN" altLang="en-US" smtClean="0"/>
              <a:t>业务流程分析与建模</a:t>
            </a:r>
          </a:p>
        </p:txBody>
      </p:sp>
      <p:sp>
        <p:nvSpPr>
          <p:cNvPr id="5123" name="Rectangle 3"/>
          <p:cNvSpPr>
            <a:spLocks noGrp="1" noChangeArrowheads="1"/>
          </p:cNvSpPr>
          <p:nvPr>
            <p:ph type="body" idx="1"/>
          </p:nvPr>
        </p:nvSpPr>
        <p:spPr/>
        <p:txBody>
          <a:bodyPr>
            <a:normAutofit fontScale="85000" lnSpcReduction="20000"/>
          </a:bodyPr>
          <a:lstStyle/>
          <a:p>
            <a:pPr eaLnBrk="1" hangingPunct="1">
              <a:lnSpc>
                <a:spcPct val="120000"/>
              </a:lnSpc>
              <a:spcBef>
                <a:spcPts val="0"/>
              </a:spcBef>
            </a:pPr>
            <a:r>
              <a:rPr lang="zh-CN" altLang="en-US" dirty="0" smtClean="0"/>
              <a:t>著名管理大师迈克</a:t>
            </a:r>
            <a:r>
              <a:rPr lang="en-US" altLang="zh-CN" dirty="0" smtClean="0"/>
              <a:t>·</a:t>
            </a:r>
            <a:r>
              <a:rPr lang="zh-CN" altLang="en-US" dirty="0" smtClean="0"/>
              <a:t>哈默在其</a:t>
            </a:r>
            <a:r>
              <a:rPr lang="en-US" altLang="zh-CN" dirty="0" smtClean="0"/>
              <a:t>《</a:t>
            </a:r>
            <a:r>
              <a:rPr lang="zh-CN" altLang="en-US" dirty="0" smtClean="0"/>
              <a:t>企业行动纲领</a:t>
            </a:r>
            <a:r>
              <a:rPr lang="en-US" altLang="zh-CN" dirty="0" smtClean="0"/>
              <a:t>》</a:t>
            </a:r>
            <a:r>
              <a:rPr lang="zh-CN" altLang="en-US" dirty="0" smtClean="0"/>
              <a:t>一书中提出“业务流程至上”</a:t>
            </a:r>
          </a:p>
          <a:p>
            <a:pPr eaLnBrk="1" hangingPunct="1">
              <a:lnSpc>
                <a:spcPct val="120000"/>
              </a:lnSpc>
              <a:spcBef>
                <a:spcPts val="0"/>
              </a:spcBef>
            </a:pPr>
            <a:r>
              <a:rPr lang="zh-CN" altLang="en-US" dirty="0" smtClean="0"/>
              <a:t>如何利用信息化技术提升企业管理的水平，首要的着眼点在哪？</a:t>
            </a:r>
            <a:r>
              <a:rPr lang="en-US" altLang="zh-CN" dirty="0" smtClean="0"/>
              <a:t>——</a:t>
            </a:r>
            <a:r>
              <a:rPr lang="zh-CN" altLang="en-US" dirty="0" smtClean="0"/>
              <a:t>流程！</a:t>
            </a:r>
            <a:endParaRPr lang="en-US" altLang="zh-CN" dirty="0" smtClean="0"/>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业务流程是企业核心竞争力，信息技术是核心竞争力的加速器</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系统规划阶段需要进行业务流程分析，强调企业整体业务过程及其优化</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spcBef>
                <a:spcPts val="0"/>
              </a:spcBef>
            </a:pPr>
            <a:r>
              <a:rPr lang="zh-CN" altLang="en-US" dirty="0" smtClean="0">
                <a:latin typeface="楷体" panose="02010609060101010101" pitchFamily="49" charset="-122"/>
                <a:ea typeface="楷体" panose="02010609060101010101" pitchFamily="49" charset="-122"/>
              </a:rPr>
              <a:t>系统分析阶段需要进行业务流程分析，更关注具体流程的执行细节</a:t>
            </a:r>
          </a:p>
        </p:txBody>
      </p:sp>
    </p:spTree>
    <p:extLst>
      <p:ext uri="{BB962C8B-B14F-4D97-AF65-F5344CB8AC3E}">
        <p14:creationId xmlns:p14="http://schemas.microsoft.com/office/powerpoint/2010/main" val="1982613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先试试看</a:t>
            </a:r>
          </a:p>
        </p:txBody>
      </p:sp>
      <p:sp>
        <p:nvSpPr>
          <p:cNvPr id="32771" name="Rectangle 3"/>
          <p:cNvSpPr>
            <a:spLocks noGrp="1" noChangeArrowheads="1"/>
          </p:cNvSpPr>
          <p:nvPr>
            <p:ph type="body" idx="1"/>
          </p:nvPr>
        </p:nvSpPr>
        <p:spPr>
          <a:xfrm>
            <a:off x="611560" y="1700809"/>
            <a:ext cx="7920879" cy="4320480"/>
          </a:xfrm>
        </p:spPr>
        <p:txBody>
          <a:bodyPr>
            <a:noAutofit/>
          </a:bodyPr>
          <a:lstStyle/>
          <a:p>
            <a:pPr eaLnBrk="1" hangingPunct="1">
              <a:spcBef>
                <a:spcPts val="0"/>
              </a:spcBef>
              <a:buFontTx/>
              <a:buNone/>
            </a:pPr>
            <a:r>
              <a:rPr lang="zh-CN" altLang="en-US" sz="2000" dirty="0" smtClean="0"/>
              <a:t>学校对毕业设计的前期工作规定如下：</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第</a:t>
            </a:r>
            <a:r>
              <a:rPr lang="en-US" altLang="zh-CN" sz="2000" dirty="0" smtClean="0">
                <a:latin typeface="楷体" panose="02010609060101010101" pitchFamily="49" charset="-122"/>
                <a:ea typeface="楷体" panose="02010609060101010101" pitchFamily="49" charset="-122"/>
              </a:rPr>
              <a:t>7</a:t>
            </a:r>
            <a:r>
              <a:rPr lang="zh-CN" altLang="en-US" sz="2000" dirty="0" smtClean="0">
                <a:latin typeface="楷体" panose="02010609060101010101" pitchFamily="49" charset="-122"/>
                <a:ea typeface="楷体" panose="02010609060101010101" pitchFamily="49" charset="-122"/>
              </a:rPr>
              <a:t>学期末，教务秘书要求每个教师按照职称上报指定数量的毕设题目；</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教师提交初始题目；</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教务秘书审核后公布题目清单；</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学生可以根据题目选择指导教师；</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教务秘书收集所有学生的选择志愿，并根据学生综合测评成绩进行分配，使每个学生有一个指导教师；</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教师得到分配的学生后，与学生讨论后确定题目，于第</a:t>
            </a:r>
            <a:r>
              <a:rPr lang="en-US" altLang="zh-CN" sz="2000" dirty="0" smtClean="0">
                <a:latin typeface="楷体" panose="02010609060101010101" pitchFamily="49" charset="-122"/>
                <a:ea typeface="楷体" panose="02010609060101010101" pitchFamily="49" charset="-122"/>
              </a:rPr>
              <a:t>8</a:t>
            </a:r>
            <a:r>
              <a:rPr lang="zh-CN" altLang="en-US" sz="2000" dirty="0" smtClean="0">
                <a:latin typeface="楷体" panose="02010609060101010101" pitchFamily="49" charset="-122"/>
                <a:ea typeface="楷体" panose="02010609060101010101" pitchFamily="49" charset="-122"/>
              </a:rPr>
              <a:t>学期始填写任务书，交给教务秘书和学生；</a:t>
            </a:r>
          </a:p>
          <a:p>
            <a:pPr lvl="1" eaLnBrk="1" hangingPunct="1">
              <a:spcBef>
                <a:spcPts val="0"/>
              </a:spcBef>
            </a:pPr>
            <a:r>
              <a:rPr lang="zh-CN" altLang="en-US" sz="2000" dirty="0" smtClean="0">
                <a:latin typeface="楷体" panose="02010609060101010101" pitchFamily="49" charset="-122"/>
                <a:ea typeface="楷体" panose="02010609060101010101" pitchFamily="49" charset="-122"/>
              </a:rPr>
              <a:t>教务秘书整理所有学生毕设信息，填报毕设一览表，上报教务处。</a:t>
            </a:r>
          </a:p>
          <a:p>
            <a:pPr eaLnBrk="1" hangingPunct="1">
              <a:spcBef>
                <a:spcPts val="0"/>
              </a:spcBef>
            </a:pPr>
            <a:r>
              <a:rPr lang="zh-CN" altLang="en-US" sz="2000" dirty="0" smtClean="0"/>
              <a:t>从以上业务活动中找到数据流（信息流），采用图示说明</a:t>
            </a:r>
          </a:p>
        </p:txBody>
      </p:sp>
    </p:spTree>
    <p:extLst>
      <p:ext uri="{BB962C8B-B14F-4D97-AF65-F5344CB8AC3E}">
        <p14:creationId xmlns:p14="http://schemas.microsoft.com/office/powerpoint/2010/main" val="327973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smtClean="0"/>
          </a:p>
        </p:txBody>
      </p:sp>
      <p:graphicFrame>
        <p:nvGraphicFramePr>
          <p:cNvPr id="33795" name="Object 3"/>
          <p:cNvGraphicFramePr>
            <a:graphicFrameLocks noGrp="1" noChangeAspect="1"/>
          </p:cNvGraphicFramePr>
          <p:nvPr>
            <p:ph idx="1"/>
          </p:nvPr>
        </p:nvGraphicFramePr>
        <p:xfrm>
          <a:off x="0" y="0"/>
          <a:ext cx="9144000" cy="6867525"/>
        </p:xfrm>
        <a:graphic>
          <a:graphicData uri="http://schemas.openxmlformats.org/presentationml/2006/ole">
            <mc:AlternateContent xmlns:mc="http://schemas.openxmlformats.org/markup-compatibility/2006">
              <mc:Choice xmlns:v="urn:schemas-microsoft-com:vml" Requires="v">
                <p:oleObj spid="_x0000_s2055" name="Visio" r:id="rId3" imgW="6580545" imgH="6205728" progId="Visio.Drawing.11">
                  <p:embed/>
                </p:oleObj>
              </mc:Choice>
              <mc:Fallback>
                <p:oleObj name="Visio" r:id="rId3" imgW="6580545" imgH="6205728" progId="Visio.Drawing.11">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58132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1. </a:t>
            </a:r>
            <a:r>
              <a:rPr lang="zh-CN" altLang="en-US" smtClean="0"/>
              <a:t>数据流图的基本元素</a:t>
            </a:r>
          </a:p>
        </p:txBody>
      </p:sp>
      <p:sp>
        <p:nvSpPr>
          <p:cNvPr id="34819" name="Rectangle 3"/>
          <p:cNvSpPr>
            <a:spLocks noGrp="1" noChangeArrowheads="1"/>
          </p:cNvSpPr>
          <p:nvPr>
            <p:ph type="body" idx="1"/>
          </p:nvPr>
        </p:nvSpPr>
        <p:spPr>
          <a:xfrm>
            <a:off x="684213" y="1638749"/>
            <a:ext cx="8208962" cy="1069525"/>
          </a:xfrm>
        </p:spPr>
        <p:txBody>
          <a:bodyPr>
            <a:normAutofit fontScale="92500" lnSpcReduction="10000"/>
          </a:bodyPr>
          <a:lstStyle/>
          <a:p>
            <a:pPr eaLnBrk="1" hangingPunct="1">
              <a:lnSpc>
                <a:spcPct val="90000"/>
              </a:lnSpc>
            </a:pPr>
            <a:r>
              <a:rPr kumimoji="1" lang="zh-CN" altLang="en-US" dirty="0" smtClean="0"/>
              <a:t>数据流图用来记录系统中的数据和数据在特定的过程中的流动，即数据如何被采集、处理、保存和使用的（围绕信息系统的功能）</a:t>
            </a:r>
            <a:endParaRPr lang="zh-CN" altLang="en-US" dirty="0" smtClean="0"/>
          </a:p>
        </p:txBody>
      </p:sp>
      <p:grpSp>
        <p:nvGrpSpPr>
          <p:cNvPr id="34820" name="Group 4"/>
          <p:cNvGrpSpPr>
            <a:grpSpLocks/>
          </p:cNvGrpSpPr>
          <p:nvPr/>
        </p:nvGrpSpPr>
        <p:grpSpPr bwMode="auto">
          <a:xfrm>
            <a:off x="684213" y="2708275"/>
            <a:ext cx="7848600" cy="4114800"/>
            <a:chOff x="1056" y="912"/>
            <a:chExt cx="4176" cy="2064"/>
          </a:xfrm>
        </p:grpSpPr>
        <p:sp>
          <p:nvSpPr>
            <p:cNvPr id="34821" name="Rectangle 5"/>
            <p:cNvSpPr>
              <a:spLocks noChangeArrowheads="1"/>
            </p:cNvSpPr>
            <p:nvPr/>
          </p:nvSpPr>
          <p:spPr bwMode="auto">
            <a:xfrm>
              <a:off x="1056" y="912"/>
              <a:ext cx="4176" cy="2064"/>
            </a:xfrm>
            <a:prstGeom prst="rect">
              <a:avLst/>
            </a:prstGeom>
            <a:solidFill>
              <a:srgbClr val="CCCC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4822" name="Group 6"/>
            <p:cNvGrpSpPr>
              <a:grpSpLocks/>
            </p:cNvGrpSpPr>
            <p:nvPr/>
          </p:nvGrpSpPr>
          <p:grpSpPr bwMode="auto">
            <a:xfrm>
              <a:off x="1248" y="1104"/>
              <a:ext cx="3784" cy="1511"/>
              <a:chOff x="1248" y="1104"/>
              <a:chExt cx="3784" cy="1511"/>
            </a:xfrm>
          </p:grpSpPr>
          <p:sp>
            <p:nvSpPr>
              <p:cNvPr id="34823" name="Rectangle 7"/>
              <p:cNvSpPr>
                <a:spLocks noChangeArrowheads="1"/>
              </p:cNvSpPr>
              <p:nvPr/>
            </p:nvSpPr>
            <p:spPr bwMode="auto">
              <a:xfrm>
                <a:off x="1248" y="1104"/>
                <a:ext cx="3784" cy="151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Rectangle 8"/>
              <p:cNvSpPr>
                <a:spLocks noChangeArrowheads="1"/>
              </p:cNvSpPr>
              <p:nvPr/>
            </p:nvSpPr>
            <p:spPr bwMode="auto">
              <a:xfrm>
                <a:off x="2158" y="1204"/>
                <a:ext cx="481" cy="52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p:cNvSpPr>
                <a:spLocks noChangeArrowheads="1"/>
              </p:cNvSpPr>
              <p:nvPr/>
            </p:nvSpPr>
            <p:spPr bwMode="auto">
              <a:xfrm>
                <a:off x="2104" y="1156"/>
                <a:ext cx="12"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Rectangle 10"/>
              <p:cNvSpPr>
                <a:spLocks noChangeArrowheads="1"/>
              </p:cNvSpPr>
              <p:nvPr/>
            </p:nvSpPr>
            <p:spPr bwMode="auto">
              <a:xfrm>
                <a:off x="2110" y="1150"/>
                <a:ext cx="38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Freeform 11"/>
              <p:cNvSpPr>
                <a:spLocks/>
              </p:cNvSpPr>
              <p:nvPr/>
            </p:nvSpPr>
            <p:spPr bwMode="auto">
              <a:xfrm>
                <a:off x="4368" y="2404"/>
                <a:ext cx="624" cy="96"/>
              </a:xfrm>
              <a:custGeom>
                <a:avLst/>
                <a:gdLst>
                  <a:gd name="T0" fmla="*/ 468 w 624"/>
                  <a:gd name="T1" fmla="*/ 0 h 96"/>
                  <a:gd name="T2" fmla="*/ 468 w 624"/>
                  <a:gd name="T3" fmla="*/ 24 h 96"/>
                  <a:gd name="T4" fmla="*/ 0 w 624"/>
                  <a:gd name="T5" fmla="*/ 24 h 96"/>
                  <a:gd name="T6" fmla="*/ 0 w 624"/>
                  <a:gd name="T7" fmla="*/ 72 h 96"/>
                  <a:gd name="T8" fmla="*/ 468 w 624"/>
                  <a:gd name="T9" fmla="*/ 72 h 96"/>
                  <a:gd name="T10" fmla="*/ 468 w 624"/>
                  <a:gd name="T11" fmla="*/ 96 h 96"/>
                  <a:gd name="T12" fmla="*/ 624 w 624"/>
                  <a:gd name="T13" fmla="*/ 48 h 96"/>
                  <a:gd name="T14" fmla="*/ 468 w 624"/>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4" h="96">
                    <a:moveTo>
                      <a:pt x="468" y="0"/>
                    </a:moveTo>
                    <a:lnTo>
                      <a:pt x="468" y="24"/>
                    </a:lnTo>
                    <a:lnTo>
                      <a:pt x="0" y="24"/>
                    </a:lnTo>
                    <a:lnTo>
                      <a:pt x="0" y="72"/>
                    </a:lnTo>
                    <a:lnTo>
                      <a:pt x="468" y="72"/>
                    </a:lnTo>
                    <a:lnTo>
                      <a:pt x="468" y="96"/>
                    </a:lnTo>
                    <a:lnTo>
                      <a:pt x="624" y="48"/>
                    </a:lnTo>
                    <a:lnTo>
                      <a:pt x="468" y="0"/>
                    </a:lnTo>
                    <a:close/>
                  </a:path>
                </a:pathLst>
              </a:custGeom>
              <a:solidFill>
                <a:srgbClr val="66CCFF"/>
              </a:solidFill>
              <a:ln w="12700">
                <a:solidFill>
                  <a:srgbClr val="000000"/>
                </a:solidFill>
                <a:prstDash val="solid"/>
                <a:round/>
                <a:headEnd/>
                <a:tailEnd/>
              </a:ln>
            </p:spPr>
            <p:txBody>
              <a:bodyPr/>
              <a:lstStyle/>
              <a:p>
                <a:endParaRPr lang="zh-CN" altLang="en-US"/>
              </a:p>
            </p:txBody>
          </p:sp>
          <p:sp>
            <p:nvSpPr>
              <p:cNvPr id="34828" name="Rectangle 12"/>
              <p:cNvSpPr>
                <a:spLocks noChangeArrowheads="1"/>
              </p:cNvSpPr>
              <p:nvPr/>
            </p:nvSpPr>
            <p:spPr bwMode="auto">
              <a:xfrm>
                <a:off x="1248" y="134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p:cNvSpPr>
                <a:spLocks noChangeArrowheads="1"/>
              </p:cNvSpPr>
              <p:nvPr/>
            </p:nvSpPr>
            <p:spPr bwMode="auto">
              <a:xfrm>
                <a:off x="1305" y="1404"/>
                <a:ext cx="68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外部实体</a:t>
                </a:r>
                <a:endParaRPr lang="zh-CN" altLang="en-US" sz="2000" b="1"/>
              </a:p>
            </p:txBody>
          </p:sp>
          <p:sp>
            <p:nvSpPr>
              <p:cNvPr id="34830" name="Rectangle 14"/>
              <p:cNvSpPr>
                <a:spLocks noChangeArrowheads="1"/>
              </p:cNvSpPr>
              <p:nvPr/>
            </p:nvSpPr>
            <p:spPr bwMode="auto">
              <a:xfrm>
                <a:off x="3506" y="1338"/>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p:cNvSpPr>
                <a:spLocks noChangeArrowheads="1"/>
              </p:cNvSpPr>
              <p:nvPr/>
            </p:nvSpPr>
            <p:spPr bwMode="auto">
              <a:xfrm>
                <a:off x="3564" y="1394"/>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数据处理</a:t>
                </a:r>
                <a:endParaRPr lang="zh-CN" altLang="en-US" sz="2000" b="1"/>
              </a:p>
            </p:txBody>
          </p:sp>
          <p:sp>
            <p:nvSpPr>
              <p:cNvPr id="34832" name="Rectangle 16"/>
              <p:cNvSpPr>
                <a:spLocks noChangeArrowheads="1"/>
              </p:cNvSpPr>
              <p:nvPr/>
            </p:nvSpPr>
            <p:spPr bwMode="auto">
              <a:xfrm>
                <a:off x="206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p:cNvSpPr>
                <a:spLocks noChangeArrowheads="1"/>
              </p:cNvSpPr>
              <p:nvPr/>
            </p:nvSpPr>
            <p:spPr bwMode="auto">
              <a:xfrm>
                <a:off x="2070" y="258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4" name="Rectangle 18"/>
              <p:cNvSpPr>
                <a:spLocks noChangeArrowheads="1"/>
              </p:cNvSpPr>
              <p:nvPr/>
            </p:nvSpPr>
            <p:spPr bwMode="auto">
              <a:xfrm>
                <a:off x="2070" y="2347"/>
                <a:ext cx="960" cy="1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5" name="Rectangle 19"/>
              <p:cNvSpPr>
                <a:spLocks noChangeArrowheads="1"/>
              </p:cNvSpPr>
              <p:nvPr/>
            </p:nvSpPr>
            <p:spPr bwMode="auto">
              <a:xfrm>
                <a:off x="2301" y="2356"/>
                <a:ext cx="18" cy="240"/>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6" name="Rectangle 20"/>
              <p:cNvSpPr>
                <a:spLocks noChangeArrowheads="1"/>
              </p:cNvSpPr>
              <p:nvPr/>
            </p:nvSpPr>
            <p:spPr bwMode="auto">
              <a:xfrm>
                <a:off x="4416" y="1108"/>
                <a:ext cx="573" cy="769"/>
              </a:xfrm>
              <a:prstGeom prst="rect">
                <a:avLst/>
              </a:prstGeom>
              <a:solidFill>
                <a:srgbClr val="66CCFF"/>
              </a:solidFill>
              <a:ln w="1270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t>p1</a:t>
                </a:r>
              </a:p>
            </p:txBody>
          </p:sp>
          <p:sp>
            <p:nvSpPr>
              <p:cNvPr id="34837" name="Line 21"/>
              <p:cNvSpPr>
                <a:spLocks noChangeShapeType="1"/>
              </p:cNvSpPr>
              <p:nvPr/>
            </p:nvSpPr>
            <p:spPr bwMode="auto">
              <a:xfrm flipV="1">
                <a:off x="4416" y="1348"/>
                <a:ext cx="57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22"/>
              <p:cNvSpPr>
                <a:spLocks noChangeArrowheads="1"/>
              </p:cNvSpPr>
              <p:nvPr/>
            </p:nvSpPr>
            <p:spPr bwMode="auto">
              <a:xfrm>
                <a:off x="1248"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9" name="Rectangle 23"/>
              <p:cNvSpPr>
                <a:spLocks noChangeArrowheads="1"/>
              </p:cNvSpPr>
              <p:nvPr/>
            </p:nvSpPr>
            <p:spPr bwMode="auto">
              <a:xfrm>
                <a:off x="1305" y="2412"/>
                <a:ext cx="65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数据存储</a:t>
                </a:r>
                <a:endParaRPr lang="zh-CN" altLang="en-US" sz="2000" b="1"/>
              </a:p>
            </p:txBody>
          </p:sp>
          <p:sp>
            <p:nvSpPr>
              <p:cNvPr id="34840" name="Rectangle 24"/>
              <p:cNvSpPr>
                <a:spLocks noChangeArrowheads="1"/>
              </p:cNvSpPr>
              <p:nvPr/>
            </p:nvSpPr>
            <p:spPr bwMode="auto">
              <a:xfrm>
                <a:off x="3513" y="2356"/>
                <a:ext cx="7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41" name="Rectangle 25"/>
              <p:cNvSpPr>
                <a:spLocks noChangeArrowheads="1"/>
              </p:cNvSpPr>
              <p:nvPr/>
            </p:nvSpPr>
            <p:spPr bwMode="auto">
              <a:xfrm>
                <a:off x="3571" y="2412"/>
                <a:ext cx="48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楷体_GB2312" pitchFamily="49" charset="-122"/>
                    <a:ea typeface="楷体_GB2312" pitchFamily="49" charset="-122"/>
                  </a:rPr>
                  <a:t>数据流</a:t>
                </a:r>
                <a:endParaRPr lang="zh-CN" altLang="en-US" sz="2000" b="1"/>
              </a:p>
            </p:txBody>
          </p:sp>
        </p:grpSp>
      </p:grpSp>
    </p:spTree>
    <p:extLst>
      <p:ext uri="{BB962C8B-B14F-4D97-AF65-F5344CB8AC3E}">
        <p14:creationId xmlns:p14="http://schemas.microsoft.com/office/powerpoint/2010/main" val="1408725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外部实体</a:t>
            </a:r>
          </a:p>
        </p:txBody>
      </p:sp>
      <p:sp>
        <p:nvSpPr>
          <p:cNvPr id="35843" name="Rectangle 3"/>
          <p:cNvSpPr>
            <a:spLocks noGrp="1" noChangeArrowheads="1"/>
          </p:cNvSpPr>
          <p:nvPr>
            <p:ph type="body" idx="1"/>
          </p:nvPr>
        </p:nvSpPr>
        <p:spPr>
          <a:xfrm>
            <a:off x="683567" y="1700808"/>
            <a:ext cx="7488833" cy="2221906"/>
          </a:xfrm>
        </p:spPr>
        <p:txBody>
          <a:bodyPr>
            <a:normAutofit fontScale="77500" lnSpcReduction="20000"/>
          </a:bodyPr>
          <a:lstStyle/>
          <a:p>
            <a:pPr eaLnBrk="1" hangingPunct="1">
              <a:lnSpc>
                <a:spcPct val="120000"/>
              </a:lnSpc>
              <a:spcBef>
                <a:spcPts val="0"/>
              </a:spcBef>
            </a:pPr>
            <a:r>
              <a:rPr kumimoji="1" lang="zh-CN" altLang="en-US" dirty="0" smtClean="0"/>
              <a:t>外部实体指系统以外又与系统有联系的人或事物。它表达了该系统数据的外部来源和去处。例如：人、组织、外部系统等等。</a:t>
            </a:r>
          </a:p>
          <a:p>
            <a:pPr lvl="1" eaLnBrk="1" hangingPunct="1">
              <a:lnSpc>
                <a:spcPct val="120000"/>
              </a:lnSpc>
              <a:spcBef>
                <a:spcPts val="0"/>
              </a:spcBef>
            </a:pPr>
            <a:r>
              <a:rPr kumimoji="1" lang="zh-CN" altLang="en-US" dirty="0" smtClean="0"/>
              <a:t> 外部实体是数据的来源（谁提供了最初始的数据？）</a:t>
            </a:r>
          </a:p>
          <a:p>
            <a:pPr lvl="1" eaLnBrk="1" hangingPunct="1">
              <a:lnSpc>
                <a:spcPct val="120000"/>
              </a:lnSpc>
              <a:spcBef>
                <a:spcPts val="0"/>
              </a:spcBef>
            </a:pPr>
            <a:r>
              <a:rPr kumimoji="1" lang="zh-CN" altLang="en-US" dirty="0" smtClean="0"/>
              <a:t>外部实体是数据的去处（数据对谁有价值？）</a:t>
            </a:r>
          </a:p>
        </p:txBody>
      </p:sp>
      <p:sp>
        <p:nvSpPr>
          <p:cNvPr id="35844" name="Text Box 4"/>
          <p:cNvSpPr txBox="1">
            <a:spLocks noChangeArrowheads="1"/>
          </p:cNvSpPr>
          <p:nvPr/>
        </p:nvSpPr>
        <p:spPr bwMode="auto">
          <a:xfrm>
            <a:off x="103346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5845" name="Freeform 5"/>
          <p:cNvSpPr>
            <a:spLocks/>
          </p:cNvSpPr>
          <p:nvPr/>
        </p:nvSpPr>
        <p:spPr bwMode="auto">
          <a:xfrm>
            <a:off x="94773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6" name="Text Box 7"/>
          <p:cNvSpPr txBox="1">
            <a:spLocks noChangeArrowheads="1"/>
          </p:cNvSpPr>
          <p:nvPr/>
        </p:nvSpPr>
        <p:spPr bwMode="auto">
          <a:xfrm>
            <a:off x="2500313" y="4613275"/>
            <a:ext cx="1068387"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kumimoji="1" lang="en-US" altLang="zh-CN" sz="2400">
              <a:latin typeface="宋体" panose="02010600030101010101" pitchFamily="2" charset="-122"/>
            </a:endParaRPr>
          </a:p>
          <a:p>
            <a:pPr algn="just"/>
            <a:r>
              <a:rPr kumimoji="1" lang="en-US" altLang="zh-CN" sz="2400">
                <a:latin typeface="宋体" panose="02010600030101010101" pitchFamily="2" charset="-122"/>
              </a:rPr>
              <a:t> </a:t>
            </a:r>
            <a:r>
              <a:rPr kumimoji="1" lang="zh-CN" altLang="en-US" sz="2400" b="1">
                <a:latin typeface="宋体" panose="02010600030101010101" pitchFamily="2" charset="-122"/>
              </a:rPr>
              <a:t>学生</a:t>
            </a:r>
          </a:p>
        </p:txBody>
      </p:sp>
      <p:sp>
        <p:nvSpPr>
          <p:cNvPr id="35847" name="Freeform 8"/>
          <p:cNvSpPr>
            <a:spLocks/>
          </p:cNvSpPr>
          <p:nvPr/>
        </p:nvSpPr>
        <p:spPr bwMode="auto">
          <a:xfrm>
            <a:off x="2414588" y="4537075"/>
            <a:ext cx="531812"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8" name="Text Box 10"/>
          <p:cNvSpPr txBox="1">
            <a:spLocks noChangeArrowheads="1"/>
          </p:cNvSpPr>
          <p:nvPr/>
        </p:nvSpPr>
        <p:spPr bwMode="auto">
          <a:xfrm>
            <a:off x="3906838" y="4613275"/>
            <a:ext cx="1065212"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教务处</a:t>
            </a:r>
          </a:p>
        </p:txBody>
      </p:sp>
      <p:sp>
        <p:nvSpPr>
          <p:cNvPr id="35849" name="Freeform 11"/>
          <p:cNvSpPr>
            <a:spLocks/>
          </p:cNvSpPr>
          <p:nvPr/>
        </p:nvSpPr>
        <p:spPr bwMode="auto">
          <a:xfrm>
            <a:off x="3819525" y="4537075"/>
            <a:ext cx="536575"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0" name="Text Box 12"/>
          <p:cNvSpPr txBox="1">
            <a:spLocks noChangeArrowheads="1"/>
          </p:cNvSpPr>
          <p:nvPr/>
        </p:nvSpPr>
        <p:spPr bwMode="auto">
          <a:xfrm>
            <a:off x="537210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a:latin typeface="宋体" panose="02010600030101010101" pitchFamily="2" charset="-122"/>
              </a:rPr>
              <a:t> </a:t>
            </a:r>
          </a:p>
          <a:p>
            <a:pPr algn="ctr"/>
            <a:r>
              <a:rPr kumimoji="1" lang="zh-CN" altLang="en-US" sz="2400" b="1">
                <a:latin typeface="宋体" panose="02010600030101010101" pitchFamily="2" charset="-122"/>
              </a:rPr>
              <a:t>招生办</a:t>
            </a:r>
          </a:p>
        </p:txBody>
      </p:sp>
      <p:sp>
        <p:nvSpPr>
          <p:cNvPr id="35851" name="Freeform 13"/>
          <p:cNvSpPr>
            <a:spLocks/>
          </p:cNvSpPr>
          <p:nvPr/>
        </p:nvSpPr>
        <p:spPr bwMode="auto">
          <a:xfrm>
            <a:off x="5292725" y="4521200"/>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2" name="Text Box 15"/>
          <p:cNvSpPr txBox="1">
            <a:spLocks noChangeArrowheads="1"/>
          </p:cNvSpPr>
          <p:nvPr/>
        </p:nvSpPr>
        <p:spPr bwMode="auto">
          <a:xfrm>
            <a:off x="6838950" y="4613275"/>
            <a:ext cx="1068388" cy="1120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08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高招</a:t>
            </a:r>
          </a:p>
          <a:p>
            <a:pPr algn="ctr"/>
            <a:r>
              <a:rPr kumimoji="1" lang="zh-CN" altLang="en-US" sz="2400" b="1">
                <a:latin typeface="宋体" panose="02010600030101010101" pitchFamily="2" charset="-122"/>
              </a:rPr>
              <a:t>系统</a:t>
            </a:r>
          </a:p>
        </p:txBody>
      </p:sp>
      <p:sp>
        <p:nvSpPr>
          <p:cNvPr id="35853" name="Freeform 16"/>
          <p:cNvSpPr>
            <a:spLocks/>
          </p:cNvSpPr>
          <p:nvPr/>
        </p:nvSpPr>
        <p:spPr bwMode="auto">
          <a:xfrm>
            <a:off x="6750050" y="4513263"/>
            <a:ext cx="531813" cy="622300"/>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2999727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数据处理</a:t>
            </a:r>
          </a:p>
        </p:txBody>
      </p:sp>
      <p:sp>
        <p:nvSpPr>
          <p:cNvPr id="36867" name="Rectangle 3"/>
          <p:cNvSpPr>
            <a:spLocks noGrp="1" noChangeArrowheads="1"/>
          </p:cNvSpPr>
          <p:nvPr>
            <p:ph type="body" idx="1"/>
          </p:nvPr>
        </p:nvSpPr>
        <p:spPr>
          <a:xfrm>
            <a:off x="755576" y="1693390"/>
            <a:ext cx="7848873" cy="1460975"/>
          </a:xfrm>
        </p:spPr>
        <p:txBody>
          <a:bodyPr>
            <a:normAutofit lnSpcReduction="10000"/>
          </a:bodyPr>
          <a:lstStyle/>
          <a:p>
            <a:pPr eaLnBrk="1" hangingPunct="1"/>
            <a:r>
              <a:rPr kumimoji="1" lang="zh-CN" altLang="en-US" dirty="0" smtClean="0">
                <a:solidFill>
                  <a:schemeClr val="accent2"/>
                </a:solidFill>
              </a:rPr>
              <a:t>处理</a:t>
            </a:r>
            <a:r>
              <a:rPr kumimoji="1" lang="zh-CN" altLang="en-US" dirty="0" smtClean="0"/>
              <a:t>指对数据的逻辑处理功能，也就是对数据的变换功能。</a:t>
            </a:r>
          </a:p>
          <a:p>
            <a:pPr eaLnBrk="1" hangingPunct="1"/>
            <a:r>
              <a:rPr kumimoji="1" lang="zh-CN" altLang="en-US" dirty="0" smtClean="0"/>
              <a:t>别名：功能、处理过程，数据加工</a:t>
            </a:r>
            <a:endParaRPr lang="zh-CN" altLang="en-US" dirty="0" smtClean="0"/>
          </a:p>
        </p:txBody>
      </p:sp>
      <p:sp>
        <p:nvSpPr>
          <p:cNvPr id="36868" name="Text Box 4"/>
          <p:cNvSpPr txBox="1">
            <a:spLocks noChangeArrowheads="1"/>
          </p:cNvSpPr>
          <p:nvPr/>
        </p:nvSpPr>
        <p:spPr bwMode="auto">
          <a:xfrm>
            <a:off x="4273550" y="3255963"/>
            <a:ext cx="447675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400" b="1">
                <a:latin typeface="楷体_GB2312" pitchFamily="49" charset="-122"/>
                <a:ea typeface="楷体_GB2312" pitchFamily="49" charset="-122"/>
              </a:rPr>
              <a:t>标识部分（层次化的功能编号）</a:t>
            </a:r>
          </a:p>
          <a:p>
            <a:pPr algn="just"/>
            <a:endParaRPr kumimoji="1" lang="zh-CN" altLang="en-US" sz="2400" b="1">
              <a:latin typeface="楷体_GB2312" pitchFamily="49" charset="-122"/>
              <a:ea typeface="楷体_GB2312" pitchFamily="49" charset="-122"/>
            </a:endParaRPr>
          </a:p>
          <a:p>
            <a:pPr algn="just"/>
            <a:endParaRPr kumimoji="1" lang="zh-CN" altLang="en-US" sz="2400" b="1">
              <a:latin typeface="楷体_GB2312" pitchFamily="49" charset="-122"/>
              <a:ea typeface="楷体_GB2312" pitchFamily="49" charset="-122"/>
            </a:endParaRPr>
          </a:p>
          <a:p>
            <a:pPr algn="just">
              <a:lnSpc>
                <a:spcPct val="50000"/>
              </a:lnSpc>
            </a:pPr>
            <a:r>
              <a:rPr kumimoji="1" lang="zh-CN" altLang="en-US" sz="2400" b="1">
                <a:latin typeface="楷体_GB2312" pitchFamily="49" charset="-122"/>
                <a:ea typeface="楷体_GB2312" pitchFamily="49" charset="-122"/>
              </a:rPr>
              <a:t>功能描述部分（动宾词组）</a:t>
            </a:r>
          </a:p>
          <a:p>
            <a:pPr algn="just"/>
            <a:endParaRPr kumimoji="1" lang="zh-CN" altLang="en-US" sz="2400" b="1">
              <a:latin typeface="楷体_GB2312" pitchFamily="49" charset="-122"/>
              <a:ea typeface="楷体_GB2312" pitchFamily="49" charset="-122"/>
            </a:endParaRPr>
          </a:p>
          <a:p>
            <a:pPr algn="just">
              <a:lnSpc>
                <a:spcPct val="155000"/>
              </a:lnSpc>
            </a:pPr>
            <a:r>
              <a:rPr kumimoji="1" lang="zh-CN" altLang="en-US" sz="2400" b="1">
                <a:latin typeface="楷体_GB2312" pitchFamily="49" charset="-122"/>
                <a:ea typeface="楷体_GB2312" pitchFamily="49" charset="-122"/>
              </a:rPr>
              <a:t>功能执行的角色（人，部门，计算机程序），通常可省略</a:t>
            </a:r>
            <a:endParaRPr kumimoji="1" lang="zh-CN" altLang="en-US" sz="2400">
              <a:latin typeface="楷体_GB2312" pitchFamily="49" charset="-122"/>
              <a:ea typeface="楷体_GB2312" pitchFamily="49" charset="-122"/>
            </a:endParaRPr>
          </a:p>
        </p:txBody>
      </p:sp>
      <p:grpSp>
        <p:nvGrpSpPr>
          <p:cNvPr id="36869" name="Group 5"/>
          <p:cNvGrpSpPr>
            <a:grpSpLocks/>
          </p:cNvGrpSpPr>
          <p:nvPr/>
        </p:nvGrpSpPr>
        <p:grpSpPr bwMode="auto">
          <a:xfrm>
            <a:off x="1116013" y="3255963"/>
            <a:ext cx="1946275" cy="2405062"/>
            <a:chOff x="793" y="2051"/>
            <a:chExt cx="1226" cy="1515"/>
          </a:xfrm>
        </p:grpSpPr>
        <p:sp>
          <p:nvSpPr>
            <p:cNvPr id="36873" name="AutoShape 6"/>
            <p:cNvSpPr>
              <a:spLocks noChangeArrowheads="1"/>
            </p:cNvSpPr>
            <p:nvPr/>
          </p:nvSpPr>
          <p:spPr bwMode="auto">
            <a:xfrm>
              <a:off x="793" y="2051"/>
              <a:ext cx="1208" cy="151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Times New Roman" panose="02020603050405020304" pitchFamily="18" charset="0"/>
                </a:rPr>
                <a:t>P2.2.1</a:t>
              </a:r>
            </a:p>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打印期末</a:t>
              </a:r>
            </a:p>
            <a:p>
              <a:pPr algn="ctr"/>
              <a:r>
                <a:rPr kumimoji="1" lang="zh-CN" altLang="en-US" sz="2400" b="1">
                  <a:latin typeface="Times New Roman" panose="02020603050405020304" pitchFamily="18" charset="0"/>
                </a:rPr>
                <a:t>成绩单</a:t>
              </a:r>
            </a:p>
            <a:p>
              <a:pPr algn="ctr"/>
              <a:endParaRPr kumimoji="1" lang="zh-CN" altLang="en-US" sz="2400" b="1">
                <a:latin typeface="Times New Roman" panose="02020603050405020304" pitchFamily="18" charset="0"/>
              </a:endParaRPr>
            </a:p>
            <a:p>
              <a:pPr algn="ctr"/>
              <a:r>
                <a:rPr kumimoji="1" lang="zh-CN" altLang="en-US" sz="2400" b="1">
                  <a:latin typeface="Times New Roman" panose="02020603050405020304" pitchFamily="18" charset="0"/>
                </a:rPr>
                <a:t>辅导员</a:t>
              </a:r>
            </a:p>
          </p:txBody>
        </p:sp>
        <p:sp>
          <p:nvSpPr>
            <p:cNvPr id="36874" name="Line 7"/>
            <p:cNvSpPr>
              <a:spLocks noChangeShapeType="1"/>
            </p:cNvSpPr>
            <p:nvPr/>
          </p:nvSpPr>
          <p:spPr bwMode="auto">
            <a:xfrm flipV="1">
              <a:off x="793" y="2387"/>
              <a:ext cx="1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8"/>
            <p:cNvSpPr>
              <a:spLocks noChangeShapeType="1"/>
            </p:cNvSpPr>
            <p:nvPr/>
          </p:nvSpPr>
          <p:spPr bwMode="auto">
            <a:xfrm>
              <a:off x="793" y="3203"/>
              <a:ext cx="12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0" name="Line 9"/>
          <p:cNvSpPr>
            <a:spLocks noChangeShapeType="1"/>
          </p:cNvSpPr>
          <p:nvPr/>
        </p:nvSpPr>
        <p:spPr bwMode="auto">
          <a:xfrm flipH="1">
            <a:off x="3033713" y="3509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1" name="Line 10"/>
          <p:cNvSpPr>
            <a:spLocks noChangeShapeType="1"/>
          </p:cNvSpPr>
          <p:nvPr/>
        </p:nvSpPr>
        <p:spPr bwMode="auto">
          <a:xfrm flipH="1">
            <a:off x="3033713" y="4398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6872" name="Line 11"/>
          <p:cNvSpPr>
            <a:spLocks noChangeShapeType="1"/>
          </p:cNvSpPr>
          <p:nvPr/>
        </p:nvSpPr>
        <p:spPr bwMode="auto">
          <a:xfrm flipH="1">
            <a:off x="3033713" y="5287963"/>
            <a:ext cx="1239837"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75531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数据流</a:t>
            </a:r>
          </a:p>
        </p:txBody>
      </p:sp>
      <p:sp>
        <p:nvSpPr>
          <p:cNvPr id="37891" name="Rectangle 3"/>
          <p:cNvSpPr>
            <a:spLocks noGrp="1" noChangeArrowheads="1"/>
          </p:cNvSpPr>
          <p:nvPr>
            <p:ph type="body" idx="1"/>
          </p:nvPr>
        </p:nvSpPr>
        <p:spPr>
          <a:xfrm>
            <a:off x="977260" y="1590524"/>
            <a:ext cx="7544440" cy="4090307"/>
          </a:xfrm>
        </p:spPr>
        <p:txBody>
          <a:bodyPr/>
          <a:lstStyle/>
          <a:p>
            <a:pPr eaLnBrk="1" hangingPunct="1"/>
            <a:r>
              <a:rPr kumimoji="1" lang="zh-CN" altLang="en-US" dirty="0" smtClean="0"/>
              <a:t>数据流是指处理功能的输入数据或输出数据。</a:t>
            </a:r>
          </a:p>
          <a:p>
            <a:pPr eaLnBrk="1" hangingPunct="1"/>
            <a:r>
              <a:rPr kumimoji="1" lang="zh-CN" altLang="en-US" dirty="0" smtClean="0"/>
              <a:t>箭头表示数据流向 。</a:t>
            </a:r>
          </a:p>
        </p:txBody>
      </p:sp>
      <p:sp>
        <p:nvSpPr>
          <p:cNvPr id="37892" name="Text Box 4"/>
          <p:cNvSpPr txBox="1">
            <a:spLocks noChangeArrowheads="1"/>
          </p:cNvSpPr>
          <p:nvPr/>
        </p:nvSpPr>
        <p:spPr bwMode="auto">
          <a:xfrm>
            <a:off x="7720013" y="2917825"/>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经理</a:t>
            </a:r>
          </a:p>
        </p:txBody>
      </p:sp>
      <p:sp>
        <p:nvSpPr>
          <p:cNvPr id="37893" name="Freeform 5"/>
          <p:cNvSpPr>
            <a:spLocks/>
          </p:cNvSpPr>
          <p:nvPr/>
        </p:nvSpPr>
        <p:spPr bwMode="auto">
          <a:xfrm>
            <a:off x="7559675" y="2668588"/>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4" name="Line 6"/>
          <p:cNvSpPr>
            <a:spLocks noChangeShapeType="1"/>
          </p:cNvSpPr>
          <p:nvPr/>
        </p:nvSpPr>
        <p:spPr bwMode="auto">
          <a:xfrm>
            <a:off x="6356350" y="3419475"/>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5" name="AutoShape 7"/>
          <p:cNvSpPr>
            <a:spLocks noChangeArrowheads="1"/>
          </p:cNvSpPr>
          <p:nvPr/>
        </p:nvSpPr>
        <p:spPr bwMode="auto">
          <a:xfrm>
            <a:off x="5473700" y="2620963"/>
            <a:ext cx="801688"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编制财务报表</a:t>
            </a:r>
          </a:p>
        </p:txBody>
      </p:sp>
      <p:sp>
        <p:nvSpPr>
          <p:cNvPr id="37896" name="Line 8"/>
          <p:cNvSpPr>
            <a:spLocks noChangeShapeType="1"/>
          </p:cNvSpPr>
          <p:nvPr/>
        </p:nvSpPr>
        <p:spPr bwMode="auto">
          <a:xfrm>
            <a:off x="1612900" y="3725863"/>
            <a:ext cx="151923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9"/>
          <p:cNvSpPr txBox="1">
            <a:spLocks noChangeArrowheads="1"/>
          </p:cNvSpPr>
          <p:nvPr/>
        </p:nvSpPr>
        <p:spPr bwMode="auto">
          <a:xfrm>
            <a:off x="1619250" y="31416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合格订单</a:t>
            </a:r>
          </a:p>
        </p:txBody>
      </p:sp>
      <p:sp>
        <p:nvSpPr>
          <p:cNvPr id="37898" name="AutoShape 10"/>
          <p:cNvSpPr>
            <a:spLocks noChangeArrowheads="1"/>
          </p:cNvSpPr>
          <p:nvPr/>
        </p:nvSpPr>
        <p:spPr bwMode="auto">
          <a:xfrm>
            <a:off x="368300" y="28527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编  辑</a:t>
            </a:r>
          </a:p>
          <a:p>
            <a:pPr algn="ctr"/>
            <a:r>
              <a:rPr kumimoji="1" lang="zh-CN" altLang="en-US" sz="2400" b="1">
                <a:latin typeface="Times New Roman" panose="02020603050405020304" pitchFamily="18" charset="0"/>
              </a:rPr>
              <a:t>订货单</a:t>
            </a:r>
          </a:p>
        </p:txBody>
      </p:sp>
      <p:sp>
        <p:nvSpPr>
          <p:cNvPr id="37899" name="AutoShape 11"/>
          <p:cNvSpPr>
            <a:spLocks noChangeArrowheads="1"/>
          </p:cNvSpPr>
          <p:nvPr/>
        </p:nvSpPr>
        <p:spPr bwMode="auto">
          <a:xfrm>
            <a:off x="3132138" y="28527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计  算  应收款</a:t>
            </a:r>
          </a:p>
        </p:txBody>
      </p:sp>
      <p:sp>
        <p:nvSpPr>
          <p:cNvPr id="37900" name="Line 12"/>
          <p:cNvSpPr>
            <a:spLocks noChangeShapeType="1"/>
          </p:cNvSpPr>
          <p:nvPr/>
        </p:nvSpPr>
        <p:spPr bwMode="auto">
          <a:xfrm>
            <a:off x="1757363" y="5668963"/>
            <a:ext cx="1519237"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1692275" y="5084763"/>
            <a:ext cx="15192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商品信息</a:t>
            </a:r>
          </a:p>
        </p:txBody>
      </p:sp>
      <p:sp>
        <p:nvSpPr>
          <p:cNvPr id="37902" name="AutoShape 14"/>
          <p:cNvSpPr>
            <a:spLocks noChangeArrowheads="1"/>
          </p:cNvSpPr>
          <p:nvPr/>
        </p:nvSpPr>
        <p:spPr bwMode="auto">
          <a:xfrm>
            <a:off x="512763" y="4795838"/>
            <a:ext cx="1244600"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查询</a:t>
            </a:r>
          </a:p>
          <a:p>
            <a:pPr algn="ctr"/>
            <a:r>
              <a:rPr kumimoji="1" lang="zh-CN" altLang="en-US" sz="2400" b="1">
                <a:latin typeface="Times New Roman" panose="02020603050405020304" pitchFamily="18" charset="0"/>
              </a:rPr>
              <a:t>商品</a:t>
            </a:r>
          </a:p>
        </p:txBody>
      </p:sp>
      <p:sp>
        <p:nvSpPr>
          <p:cNvPr id="37903" name="AutoShape 15"/>
          <p:cNvSpPr>
            <a:spLocks noChangeArrowheads="1"/>
          </p:cNvSpPr>
          <p:nvPr/>
        </p:nvSpPr>
        <p:spPr bwMode="auto">
          <a:xfrm>
            <a:off x="3276600" y="4795838"/>
            <a:ext cx="1139825" cy="1362075"/>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订购</a:t>
            </a:r>
          </a:p>
        </p:txBody>
      </p:sp>
      <p:sp>
        <p:nvSpPr>
          <p:cNvPr id="37904" name="Text Box 16"/>
          <p:cNvSpPr txBox="1">
            <a:spLocks noChangeArrowheads="1"/>
          </p:cNvSpPr>
          <p:nvPr/>
        </p:nvSpPr>
        <p:spPr bwMode="auto">
          <a:xfrm>
            <a:off x="5364163" y="5084763"/>
            <a:ext cx="801687" cy="1127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宋体" panose="02010600030101010101" pitchFamily="2" charset="-122"/>
              </a:rPr>
              <a:t> </a:t>
            </a:r>
          </a:p>
          <a:p>
            <a:pPr algn="ctr"/>
            <a:r>
              <a:rPr kumimoji="1" lang="zh-CN" altLang="en-US" sz="2400" b="1">
                <a:latin typeface="宋体" panose="02010600030101010101" pitchFamily="2" charset="-122"/>
              </a:rPr>
              <a:t>教师</a:t>
            </a:r>
          </a:p>
        </p:txBody>
      </p:sp>
      <p:sp>
        <p:nvSpPr>
          <p:cNvPr id="37905" name="Freeform 17"/>
          <p:cNvSpPr>
            <a:spLocks/>
          </p:cNvSpPr>
          <p:nvPr/>
        </p:nvSpPr>
        <p:spPr bwMode="auto">
          <a:xfrm>
            <a:off x="5203825" y="4835525"/>
            <a:ext cx="400050" cy="62547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Line 18"/>
          <p:cNvSpPr>
            <a:spLocks noChangeShapeType="1"/>
          </p:cNvSpPr>
          <p:nvPr/>
        </p:nvSpPr>
        <p:spPr bwMode="auto">
          <a:xfrm>
            <a:off x="6156325" y="5516563"/>
            <a:ext cx="136366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7907" name="AutoShape 19"/>
          <p:cNvSpPr>
            <a:spLocks noChangeArrowheads="1"/>
          </p:cNvSpPr>
          <p:nvPr/>
        </p:nvSpPr>
        <p:spPr bwMode="auto">
          <a:xfrm>
            <a:off x="7524750" y="4581525"/>
            <a:ext cx="1223963" cy="17526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108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400" b="1">
              <a:latin typeface="Times New Roman" panose="02020603050405020304" pitchFamily="18" charset="0"/>
            </a:endParaRPr>
          </a:p>
          <a:p>
            <a:pPr algn="ctr"/>
            <a:r>
              <a:rPr kumimoji="1" lang="zh-CN" altLang="en-US" sz="2400" b="1">
                <a:latin typeface="Times New Roman" panose="02020603050405020304" pitchFamily="18" charset="0"/>
              </a:rPr>
              <a:t>登记</a:t>
            </a:r>
          </a:p>
          <a:p>
            <a:pPr algn="ctr"/>
            <a:r>
              <a:rPr kumimoji="1" lang="zh-CN" altLang="en-US" sz="2400" b="1">
                <a:latin typeface="Times New Roman" panose="02020603050405020304" pitchFamily="18" charset="0"/>
              </a:rPr>
              <a:t>成绩</a:t>
            </a:r>
          </a:p>
        </p:txBody>
      </p:sp>
      <p:sp>
        <p:nvSpPr>
          <p:cNvPr id="37908" name="Text Box 20"/>
          <p:cNvSpPr txBox="1">
            <a:spLocks noChangeArrowheads="1"/>
          </p:cNvSpPr>
          <p:nvPr/>
        </p:nvSpPr>
        <p:spPr bwMode="auto">
          <a:xfrm>
            <a:off x="6156325" y="4941888"/>
            <a:ext cx="1295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学生成绩</a:t>
            </a:r>
          </a:p>
        </p:txBody>
      </p:sp>
    </p:spTree>
    <p:extLst>
      <p:ext uri="{BB962C8B-B14F-4D97-AF65-F5344CB8AC3E}">
        <p14:creationId xmlns:p14="http://schemas.microsoft.com/office/powerpoint/2010/main" val="314418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数据存储</a:t>
            </a:r>
          </a:p>
        </p:txBody>
      </p:sp>
      <p:sp>
        <p:nvSpPr>
          <p:cNvPr id="38915" name="Rectangle 3"/>
          <p:cNvSpPr>
            <a:spLocks noGrp="1" noChangeArrowheads="1"/>
          </p:cNvSpPr>
          <p:nvPr>
            <p:ph type="body" idx="1"/>
          </p:nvPr>
        </p:nvSpPr>
        <p:spPr>
          <a:xfrm>
            <a:off x="648598" y="1609687"/>
            <a:ext cx="7767637" cy="2592861"/>
          </a:xfrm>
        </p:spPr>
        <p:txBody>
          <a:bodyPr>
            <a:normAutofit fontScale="85000" lnSpcReduction="10000"/>
          </a:bodyPr>
          <a:lstStyle/>
          <a:p>
            <a:pPr eaLnBrk="1" hangingPunct="1">
              <a:lnSpc>
                <a:spcPct val="110000"/>
              </a:lnSpc>
              <a:spcBef>
                <a:spcPts val="0"/>
              </a:spcBef>
            </a:pPr>
            <a:r>
              <a:rPr kumimoji="1" lang="zh-CN" altLang="en-US" dirty="0" smtClean="0"/>
              <a:t>数据存储表示某种数据保存后的逻辑统称。不是指保存数据的物理地点或物理介质。</a:t>
            </a:r>
          </a:p>
          <a:p>
            <a:pPr eaLnBrk="1" hangingPunct="1">
              <a:lnSpc>
                <a:spcPct val="110000"/>
              </a:lnSpc>
              <a:spcBef>
                <a:spcPts val="0"/>
              </a:spcBef>
            </a:pPr>
            <a:r>
              <a:rPr kumimoji="1" lang="zh-CN" altLang="en-US" dirty="0" smtClean="0"/>
              <a:t>流入数据存储的数据流</a:t>
            </a:r>
          </a:p>
          <a:p>
            <a:pPr lvl="1" eaLnBrk="1" hangingPunct="1">
              <a:lnSpc>
                <a:spcPct val="110000"/>
              </a:lnSpc>
              <a:spcBef>
                <a:spcPts val="0"/>
              </a:spcBef>
            </a:pPr>
            <a:r>
              <a:rPr kumimoji="1" lang="zh-CN" altLang="en-US" dirty="0" smtClean="0">
                <a:solidFill>
                  <a:schemeClr val="accent2"/>
                </a:solidFill>
              </a:rPr>
              <a:t>将处理后的数据写入或修改到数据存储中</a:t>
            </a:r>
          </a:p>
          <a:p>
            <a:pPr eaLnBrk="1" hangingPunct="1">
              <a:lnSpc>
                <a:spcPct val="110000"/>
              </a:lnSpc>
              <a:spcBef>
                <a:spcPts val="0"/>
              </a:spcBef>
            </a:pPr>
            <a:r>
              <a:rPr kumimoji="1" lang="zh-CN" altLang="en-US" dirty="0" smtClean="0"/>
              <a:t>流出数据存储的数据流</a:t>
            </a:r>
          </a:p>
          <a:p>
            <a:pPr lvl="1" eaLnBrk="1" hangingPunct="1">
              <a:lnSpc>
                <a:spcPct val="110000"/>
              </a:lnSpc>
              <a:spcBef>
                <a:spcPts val="0"/>
              </a:spcBef>
            </a:pPr>
            <a:r>
              <a:rPr kumimoji="1" lang="zh-CN" altLang="en-US" dirty="0" smtClean="0">
                <a:solidFill>
                  <a:schemeClr val="accent2"/>
                </a:solidFill>
              </a:rPr>
              <a:t>从数据存储中查询获取数据，不改变原来的数据</a:t>
            </a:r>
          </a:p>
        </p:txBody>
      </p:sp>
      <p:sp>
        <p:nvSpPr>
          <p:cNvPr id="38916" name="Text Box 5"/>
          <p:cNvSpPr txBox="1">
            <a:spLocks noChangeArrowheads="1"/>
          </p:cNvSpPr>
          <p:nvPr/>
        </p:nvSpPr>
        <p:spPr bwMode="auto">
          <a:xfrm>
            <a:off x="2012950" y="5322888"/>
            <a:ext cx="831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销售额</a:t>
            </a:r>
          </a:p>
        </p:txBody>
      </p:sp>
      <p:sp>
        <p:nvSpPr>
          <p:cNvPr id="38917" name="Text Box 6"/>
          <p:cNvSpPr txBox="1">
            <a:spLocks noChangeArrowheads="1"/>
          </p:cNvSpPr>
          <p:nvPr/>
        </p:nvSpPr>
        <p:spPr bwMode="auto">
          <a:xfrm>
            <a:off x="2965450" y="5656263"/>
            <a:ext cx="727075" cy="4365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a:latin typeface="宋体" panose="02010600030101010101" pitchFamily="2" charset="-122"/>
              </a:rPr>
              <a:t>D2</a:t>
            </a:r>
          </a:p>
        </p:txBody>
      </p:sp>
      <p:sp>
        <p:nvSpPr>
          <p:cNvPr id="38918" name="Line 7"/>
          <p:cNvSpPr>
            <a:spLocks noChangeShapeType="1"/>
          </p:cNvSpPr>
          <p:nvPr/>
        </p:nvSpPr>
        <p:spPr bwMode="auto">
          <a:xfrm>
            <a:off x="3692525" y="56610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Text Box 8"/>
          <p:cNvSpPr txBox="1">
            <a:spLocks noChangeArrowheads="1"/>
          </p:cNvSpPr>
          <p:nvPr/>
        </p:nvSpPr>
        <p:spPr bwMode="auto">
          <a:xfrm>
            <a:off x="3692525" y="5734050"/>
            <a:ext cx="1447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应收账</a:t>
            </a:r>
            <a:endParaRPr kumimoji="1" lang="zh-CN" altLang="en-US" b="1">
              <a:latin typeface="宋体" panose="02010600030101010101" pitchFamily="2" charset="-122"/>
            </a:endParaRPr>
          </a:p>
        </p:txBody>
      </p:sp>
      <p:sp>
        <p:nvSpPr>
          <p:cNvPr id="38920" name="AutoShape 9"/>
          <p:cNvSpPr>
            <a:spLocks noChangeArrowheads="1"/>
          </p:cNvSpPr>
          <p:nvPr/>
        </p:nvSpPr>
        <p:spPr bwMode="auto">
          <a:xfrm>
            <a:off x="684213" y="5378450"/>
            <a:ext cx="1328737" cy="914400"/>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计算</a:t>
            </a:r>
          </a:p>
          <a:p>
            <a:pPr algn="ctr"/>
            <a:r>
              <a:rPr kumimoji="1" lang="zh-CN" altLang="en-US" sz="2400" b="1">
                <a:latin typeface="Times New Roman" panose="02020603050405020304" pitchFamily="18" charset="0"/>
              </a:rPr>
              <a:t>销售额</a:t>
            </a:r>
          </a:p>
        </p:txBody>
      </p:sp>
      <p:sp>
        <p:nvSpPr>
          <p:cNvPr id="38921" name="Line 10"/>
          <p:cNvSpPr>
            <a:spLocks noChangeShapeType="1"/>
          </p:cNvSpPr>
          <p:nvPr/>
        </p:nvSpPr>
        <p:spPr bwMode="auto">
          <a:xfrm>
            <a:off x="2012950" y="5761038"/>
            <a:ext cx="9525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2" name="Text Box 11"/>
          <p:cNvSpPr txBox="1">
            <a:spLocks noChangeArrowheads="1"/>
          </p:cNvSpPr>
          <p:nvPr/>
        </p:nvSpPr>
        <p:spPr bwMode="auto">
          <a:xfrm>
            <a:off x="4967288" y="5360988"/>
            <a:ext cx="19145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应收款金额</a:t>
            </a:r>
            <a:endParaRPr kumimoji="1" lang="zh-CN" altLang="en-US" sz="800" b="1">
              <a:latin typeface="宋体" panose="02010600030101010101" pitchFamily="2" charset="-122"/>
            </a:endParaRPr>
          </a:p>
        </p:txBody>
      </p:sp>
      <p:sp>
        <p:nvSpPr>
          <p:cNvPr id="38923" name="AutoShape 12"/>
          <p:cNvSpPr>
            <a:spLocks noChangeArrowheads="1"/>
          </p:cNvSpPr>
          <p:nvPr/>
        </p:nvSpPr>
        <p:spPr bwMode="auto">
          <a:xfrm>
            <a:off x="6781800" y="5438775"/>
            <a:ext cx="1981200" cy="854075"/>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144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Times New Roman" panose="02020603050405020304" pitchFamily="18" charset="0"/>
              </a:rPr>
              <a:t>统计应收账款</a:t>
            </a:r>
            <a:endParaRPr kumimoji="1" lang="zh-CN" altLang="en-US" sz="1400" b="1">
              <a:latin typeface="Times New Roman" panose="02020603050405020304" pitchFamily="18" charset="0"/>
            </a:endParaRPr>
          </a:p>
        </p:txBody>
      </p:sp>
      <p:sp>
        <p:nvSpPr>
          <p:cNvPr id="38924" name="Line 13"/>
          <p:cNvSpPr>
            <a:spLocks noChangeShapeType="1"/>
          </p:cNvSpPr>
          <p:nvPr/>
        </p:nvSpPr>
        <p:spPr bwMode="auto">
          <a:xfrm flipV="1">
            <a:off x="5133975" y="5851525"/>
            <a:ext cx="1647825" cy="4763"/>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925" name="Text Box 14"/>
          <p:cNvSpPr txBox="1">
            <a:spLocks noChangeArrowheads="1"/>
          </p:cNvSpPr>
          <p:nvPr/>
        </p:nvSpPr>
        <p:spPr bwMode="auto">
          <a:xfrm>
            <a:off x="5246688" y="5980113"/>
            <a:ext cx="14128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客户编号</a:t>
            </a:r>
            <a:r>
              <a:rPr kumimoji="1" lang="en-US" altLang="zh-CN" sz="2000" b="1">
                <a:latin typeface="宋体" panose="02010600030101010101" pitchFamily="2" charset="-122"/>
              </a:rPr>
              <a:t>#</a:t>
            </a:r>
          </a:p>
        </p:txBody>
      </p:sp>
      <p:sp>
        <p:nvSpPr>
          <p:cNvPr id="38926" name="Line 15"/>
          <p:cNvSpPr>
            <a:spLocks noChangeShapeType="1"/>
          </p:cNvSpPr>
          <p:nvPr/>
        </p:nvSpPr>
        <p:spPr bwMode="auto">
          <a:xfrm>
            <a:off x="3692525" y="5818188"/>
            <a:ext cx="0" cy="38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7"/>
          <p:cNvSpPr>
            <a:spLocks noChangeShapeType="1"/>
          </p:cNvSpPr>
          <p:nvPr/>
        </p:nvSpPr>
        <p:spPr bwMode="auto">
          <a:xfrm flipV="1">
            <a:off x="3692525" y="6092825"/>
            <a:ext cx="144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8"/>
          <p:cNvSpPr txBox="1">
            <a:spLocks noChangeArrowheads="1"/>
          </p:cNvSpPr>
          <p:nvPr/>
        </p:nvSpPr>
        <p:spPr bwMode="auto">
          <a:xfrm>
            <a:off x="847725" y="4365625"/>
            <a:ext cx="585788"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D1</a:t>
            </a:r>
            <a:endParaRPr kumimoji="1" lang="en-US" altLang="zh-CN" sz="800" b="1">
              <a:latin typeface="宋体" panose="02010600030101010101" pitchFamily="2" charset="-122"/>
            </a:endParaRPr>
          </a:p>
        </p:txBody>
      </p:sp>
      <p:sp>
        <p:nvSpPr>
          <p:cNvPr id="38929" name="Line 19"/>
          <p:cNvSpPr>
            <a:spLocks noChangeShapeType="1"/>
          </p:cNvSpPr>
          <p:nvPr/>
        </p:nvSpPr>
        <p:spPr bwMode="auto">
          <a:xfrm>
            <a:off x="14335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20"/>
          <p:cNvSpPr>
            <a:spLocks noChangeShapeType="1"/>
          </p:cNvSpPr>
          <p:nvPr/>
        </p:nvSpPr>
        <p:spPr bwMode="auto">
          <a:xfrm>
            <a:off x="14335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Text Box 21"/>
          <p:cNvSpPr txBox="1">
            <a:spLocks noChangeArrowheads="1"/>
          </p:cNvSpPr>
          <p:nvPr/>
        </p:nvSpPr>
        <p:spPr bwMode="auto">
          <a:xfrm>
            <a:off x="1547813" y="4422775"/>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产品</a:t>
            </a:r>
          </a:p>
        </p:txBody>
      </p:sp>
      <p:sp>
        <p:nvSpPr>
          <p:cNvPr id="38932" name="Text Box 23"/>
          <p:cNvSpPr txBox="1">
            <a:spLocks noChangeArrowheads="1"/>
          </p:cNvSpPr>
          <p:nvPr/>
        </p:nvSpPr>
        <p:spPr bwMode="auto">
          <a:xfrm>
            <a:off x="3605213"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D3</a:t>
            </a:r>
            <a:endParaRPr kumimoji="1" lang="en-US" altLang="zh-CN" sz="800" b="1">
              <a:latin typeface="宋体" panose="02010600030101010101" pitchFamily="2" charset="-122"/>
            </a:endParaRPr>
          </a:p>
        </p:txBody>
      </p:sp>
      <p:sp>
        <p:nvSpPr>
          <p:cNvPr id="38933" name="Line 24"/>
          <p:cNvSpPr>
            <a:spLocks noChangeShapeType="1"/>
          </p:cNvSpPr>
          <p:nvPr/>
        </p:nvSpPr>
        <p:spPr bwMode="auto">
          <a:xfrm>
            <a:off x="4189413"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25"/>
          <p:cNvSpPr>
            <a:spLocks noChangeShapeType="1"/>
          </p:cNvSpPr>
          <p:nvPr/>
        </p:nvSpPr>
        <p:spPr bwMode="auto">
          <a:xfrm>
            <a:off x="4189413"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Text Box 26"/>
          <p:cNvSpPr txBox="1">
            <a:spLocks noChangeArrowheads="1"/>
          </p:cNvSpPr>
          <p:nvPr/>
        </p:nvSpPr>
        <p:spPr bwMode="auto">
          <a:xfrm>
            <a:off x="4284663"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订单</a:t>
            </a:r>
          </a:p>
        </p:txBody>
      </p:sp>
      <p:sp>
        <p:nvSpPr>
          <p:cNvPr id="38936" name="Text Box 27"/>
          <p:cNvSpPr txBox="1">
            <a:spLocks noChangeArrowheads="1"/>
          </p:cNvSpPr>
          <p:nvPr/>
        </p:nvSpPr>
        <p:spPr bwMode="auto">
          <a:xfrm>
            <a:off x="6445250" y="4365625"/>
            <a:ext cx="584200" cy="5619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宋体" panose="02010600030101010101" pitchFamily="2" charset="-122"/>
              </a:rPr>
              <a:t>D4</a:t>
            </a:r>
            <a:endParaRPr kumimoji="1" lang="en-US" altLang="zh-CN" sz="800" b="1">
              <a:latin typeface="宋体" panose="02010600030101010101" pitchFamily="2" charset="-122"/>
            </a:endParaRPr>
          </a:p>
        </p:txBody>
      </p:sp>
      <p:sp>
        <p:nvSpPr>
          <p:cNvPr id="38937" name="Line 28"/>
          <p:cNvSpPr>
            <a:spLocks noChangeShapeType="1"/>
          </p:cNvSpPr>
          <p:nvPr/>
        </p:nvSpPr>
        <p:spPr bwMode="auto">
          <a:xfrm>
            <a:off x="6948488" y="4365625"/>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9"/>
          <p:cNvSpPr>
            <a:spLocks noChangeShapeType="1"/>
          </p:cNvSpPr>
          <p:nvPr/>
        </p:nvSpPr>
        <p:spPr bwMode="auto">
          <a:xfrm>
            <a:off x="6948488" y="4927600"/>
            <a:ext cx="1503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30"/>
          <p:cNvSpPr txBox="1">
            <a:spLocks noChangeArrowheads="1"/>
          </p:cNvSpPr>
          <p:nvPr/>
        </p:nvSpPr>
        <p:spPr bwMode="auto">
          <a:xfrm>
            <a:off x="7115175" y="4437063"/>
            <a:ext cx="10858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读者</a:t>
            </a:r>
            <a:endParaRPr kumimoji="1" lang="zh-CN" altLang="en-US" sz="900" b="1">
              <a:latin typeface="宋体" panose="02010600030101010101" pitchFamily="2" charset="-122"/>
            </a:endParaRPr>
          </a:p>
        </p:txBody>
      </p:sp>
    </p:spTree>
    <p:extLst>
      <p:ext uri="{BB962C8B-B14F-4D97-AF65-F5344CB8AC3E}">
        <p14:creationId xmlns:p14="http://schemas.microsoft.com/office/powerpoint/2010/main" val="2863675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怎么辨别数据存储</a:t>
            </a:r>
          </a:p>
        </p:txBody>
      </p:sp>
      <p:sp>
        <p:nvSpPr>
          <p:cNvPr id="39939" name="Rectangle 3"/>
          <p:cNvSpPr>
            <a:spLocks noGrp="1" noChangeArrowheads="1"/>
          </p:cNvSpPr>
          <p:nvPr>
            <p:ph type="body" idx="1"/>
          </p:nvPr>
        </p:nvSpPr>
        <p:spPr>
          <a:xfrm>
            <a:off x="827583" y="1772816"/>
            <a:ext cx="7560841" cy="4896272"/>
          </a:xfrm>
        </p:spPr>
        <p:txBody>
          <a:bodyPr>
            <a:normAutofit lnSpcReduction="10000"/>
          </a:bodyPr>
          <a:lstStyle/>
          <a:p>
            <a:pPr eaLnBrk="1" hangingPunct="1"/>
            <a:r>
              <a:rPr lang="zh-CN" altLang="en-US" dirty="0" smtClean="0"/>
              <a:t>各种需要长期保存的表格（纸质</a:t>
            </a:r>
            <a:r>
              <a:rPr lang="en-US" altLang="zh-CN" dirty="0" smtClean="0"/>
              <a:t>/</a:t>
            </a:r>
            <a:r>
              <a:rPr lang="zh-CN" altLang="en-US" dirty="0" smtClean="0"/>
              <a:t>电子）</a:t>
            </a:r>
          </a:p>
          <a:p>
            <a:pPr lvl="1" eaLnBrk="1" hangingPunct="1"/>
            <a:r>
              <a:rPr lang="zh-CN" altLang="en-US" dirty="0" smtClean="0">
                <a:latin typeface="楷体" panose="02010609060101010101" pitchFamily="49" charset="-122"/>
                <a:ea typeface="楷体" panose="02010609060101010101" pitchFamily="49" charset="-122"/>
              </a:rPr>
              <a:t>答辩评审表、新生登记表、包裹邮寄单</a:t>
            </a:r>
          </a:p>
          <a:p>
            <a:pPr lvl="1" eaLnBrk="1" hangingPunct="1"/>
            <a:r>
              <a:rPr lang="zh-CN" altLang="en-US" dirty="0" smtClean="0">
                <a:latin typeface="楷体" panose="02010609060101010101" pitchFamily="49" charset="-122"/>
                <a:ea typeface="楷体" panose="02010609060101010101" pitchFamily="49" charset="-122"/>
              </a:rPr>
              <a:t>短期一过性单据不认为是数据存储，比如寄发给学生的成绩单、学分预警通知单等</a:t>
            </a:r>
          </a:p>
          <a:p>
            <a:pPr eaLnBrk="1" hangingPunct="1"/>
            <a:r>
              <a:rPr lang="zh-CN" altLang="en-US" dirty="0" smtClean="0"/>
              <a:t>一个数据存储代表一类表格</a:t>
            </a:r>
          </a:p>
          <a:p>
            <a:pPr eaLnBrk="1" hangingPunct="1"/>
            <a:r>
              <a:rPr lang="zh-CN" altLang="en-US" dirty="0" smtClean="0"/>
              <a:t>一个数据存储可能经过多道处理手续，即通过多个处理环节对表格进行了多次读</a:t>
            </a:r>
            <a:r>
              <a:rPr lang="en-US" altLang="zh-CN" dirty="0" smtClean="0"/>
              <a:t>/</a:t>
            </a:r>
            <a:r>
              <a:rPr lang="zh-CN" altLang="en-US" dirty="0" smtClean="0"/>
              <a:t>写</a:t>
            </a:r>
          </a:p>
          <a:p>
            <a:pPr lvl="1"/>
            <a:r>
              <a:rPr lang="zh-CN" altLang="en-US" dirty="0">
                <a:latin typeface="楷体" panose="02010609060101010101" pitchFamily="49" charset="-122"/>
                <a:ea typeface="楷体" panose="02010609060101010101" pitchFamily="49" charset="-122"/>
              </a:rPr>
              <a:t>如借据的填写、审批签字、支取</a:t>
            </a:r>
          </a:p>
          <a:p>
            <a:pPr lvl="1"/>
            <a:r>
              <a:rPr lang="zh-CN" altLang="en-US" dirty="0">
                <a:latin typeface="楷体" panose="02010609060101010101" pitchFamily="49" charset="-122"/>
                <a:ea typeface="楷体" panose="02010609060101010101" pitchFamily="49" charset="-122"/>
              </a:rPr>
              <a:t>如调课申请表的填写、批准、安排</a:t>
            </a:r>
          </a:p>
        </p:txBody>
      </p:sp>
    </p:spTree>
    <p:extLst>
      <p:ext uri="{BB962C8B-B14F-4D97-AF65-F5344CB8AC3E}">
        <p14:creationId xmlns:p14="http://schemas.microsoft.com/office/powerpoint/2010/main" val="3621764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其他图形表示</a:t>
            </a:r>
          </a:p>
        </p:txBody>
      </p:sp>
      <p:sp>
        <p:nvSpPr>
          <p:cNvPr id="40963" name="Rectangle 3"/>
          <p:cNvSpPr>
            <a:spLocks noGrp="1" noChangeArrowheads="1"/>
          </p:cNvSpPr>
          <p:nvPr>
            <p:ph type="body" idx="1"/>
          </p:nvPr>
        </p:nvSpPr>
        <p:spPr>
          <a:xfrm>
            <a:off x="611560" y="1707058"/>
            <a:ext cx="8642350" cy="1081087"/>
          </a:xfrm>
        </p:spPr>
        <p:txBody>
          <a:bodyPr/>
          <a:lstStyle/>
          <a:p>
            <a:pPr eaLnBrk="1" hangingPunct="1"/>
            <a:r>
              <a:rPr kumimoji="1" lang="zh-CN" altLang="en-US" dirty="0" smtClean="0"/>
              <a:t>数据流图中的图形元素有不同的画法，本书使用</a:t>
            </a:r>
            <a:r>
              <a:rPr kumimoji="1" lang="en-US" altLang="zh-CN" dirty="0" err="1" smtClean="0"/>
              <a:t>Gane-Sarson</a:t>
            </a:r>
            <a:r>
              <a:rPr kumimoji="1" lang="zh-CN" altLang="en-US" dirty="0" smtClean="0"/>
              <a:t>画法</a:t>
            </a:r>
            <a:endParaRPr lang="zh-CN" altLang="en-US" dirty="0" smtClean="0"/>
          </a:p>
        </p:txBody>
      </p:sp>
      <p:sp>
        <p:nvSpPr>
          <p:cNvPr id="40964" name="Text Box 4"/>
          <p:cNvSpPr txBox="1">
            <a:spLocks noChangeArrowheads="1"/>
          </p:cNvSpPr>
          <p:nvPr/>
        </p:nvSpPr>
        <p:spPr bwMode="auto">
          <a:xfrm>
            <a:off x="1758950" y="3719513"/>
            <a:ext cx="984250" cy="7397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800" b="1">
              <a:latin typeface="宋体" panose="02010600030101010101" pitchFamily="2" charset="-122"/>
            </a:endParaRPr>
          </a:p>
          <a:p>
            <a:pPr algn="ctr"/>
            <a:r>
              <a:rPr kumimoji="1" lang="zh-CN" altLang="en-US" sz="2800" b="1">
                <a:latin typeface="宋体" panose="02010600030101010101" pitchFamily="2" charset="-122"/>
              </a:rPr>
              <a:t>储户</a:t>
            </a:r>
          </a:p>
        </p:txBody>
      </p:sp>
      <p:sp>
        <p:nvSpPr>
          <p:cNvPr id="40965" name="Oval 5"/>
          <p:cNvSpPr>
            <a:spLocks noChangeArrowheads="1"/>
          </p:cNvSpPr>
          <p:nvPr/>
        </p:nvSpPr>
        <p:spPr bwMode="auto">
          <a:xfrm>
            <a:off x="4573588" y="3411538"/>
            <a:ext cx="1031875" cy="9445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Times New Roman" panose="02020603050405020304" pitchFamily="18" charset="0"/>
              </a:rPr>
              <a:t>业务</a:t>
            </a:r>
          </a:p>
          <a:p>
            <a:pPr algn="ctr"/>
            <a:r>
              <a:rPr kumimoji="1" lang="zh-CN" altLang="en-US" sz="2000" b="1">
                <a:latin typeface="Times New Roman" panose="02020603050405020304" pitchFamily="18" charset="0"/>
              </a:rPr>
              <a:t>处理</a:t>
            </a:r>
          </a:p>
        </p:txBody>
      </p:sp>
      <p:sp>
        <p:nvSpPr>
          <p:cNvPr id="40966" name="Text Box 6"/>
          <p:cNvSpPr txBox="1">
            <a:spLocks noChangeArrowheads="1"/>
          </p:cNvSpPr>
          <p:nvPr/>
        </p:nvSpPr>
        <p:spPr bwMode="auto">
          <a:xfrm>
            <a:off x="6102350" y="3122613"/>
            <a:ext cx="11049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latin typeface="宋体" panose="02010600030101010101" pitchFamily="2" charset="-122"/>
              </a:rPr>
              <a:t>账户</a:t>
            </a:r>
          </a:p>
        </p:txBody>
      </p:sp>
      <p:sp>
        <p:nvSpPr>
          <p:cNvPr id="40967" name="Freeform 7"/>
          <p:cNvSpPr>
            <a:spLocks/>
          </p:cNvSpPr>
          <p:nvPr/>
        </p:nvSpPr>
        <p:spPr bwMode="auto">
          <a:xfrm>
            <a:off x="5603875" y="3538538"/>
            <a:ext cx="882650" cy="309562"/>
          </a:xfrm>
          <a:custGeom>
            <a:avLst/>
            <a:gdLst>
              <a:gd name="T0" fmla="*/ 0 w 1080"/>
              <a:gd name="T1" fmla="*/ 2147483647 h 420"/>
              <a:gd name="T2" fmla="*/ 2147483647 w 1080"/>
              <a:gd name="T3" fmla="*/ 2147483647 h 420"/>
              <a:gd name="T4" fmla="*/ 2147483647 w 1080"/>
              <a:gd name="T5" fmla="*/ 0 h 420"/>
              <a:gd name="T6" fmla="*/ 0 60000 65536"/>
              <a:gd name="T7" fmla="*/ 0 60000 65536"/>
              <a:gd name="T8" fmla="*/ 0 60000 65536"/>
            </a:gdLst>
            <a:ahLst/>
            <a:cxnLst>
              <a:cxn ang="T6">
                <a:pos x="T0" y="T1"/>
              </a:cxn>
              <a:cxn ang="T7">
                <a:pos x="T2" y="T3"/>
              </a:cxn>
              <a:cxn ang="T8">
                <a:pos x="T4" y="T5"/>
              </a:cxn>
            </a:cxnLst>
            <a:rect l="0" t="0" r="r" b="b"/>
            <a:pathLst>
              <a:path w="1080" h="420">
                <a:moveTo>
                  <a:pt x="0" y="420"/>
                </a:moveTo>
                <a:cubicBezTo>
                  <a:pt x="150" y="305"/>
                  <a:pt x="300" y="190"/>
                  <a:pt x="480" y="120"/>
                </a:cubicBezTo>
                <a:cubicBezTo>
                  <a:pt x="660" y="50"/>
                  <a:pt x="870" y="25"/>
                  <a:pt x="1080"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8" name="Freeform 8"/>
          <p:cNvSpPr>
            <a:spLocks/>
          </p:cNvSpPr>
          <p:nvPr/>
        </p:nvSpPr>
        <p:spPr bwMode="auto">
          <a:xfrm>
            <a:off x="5603875" y="3538538"/>
            <a:ext cx="1050925" cy="603250"/>
          </a:xfrm>
          <a:custGeom>
            <a:avLst/>
            <a:gdLst>
              <a:gd name="T0" fmla="*/ 0 w 1260"/>
              <a:gd name="T1" fmla="*/ 2147483647 h 620"/>
              <a:gd name="T2" fmla="*/ 2147483647 w 1260"/>
              <a:gd name="T3" fmla="*/ 2147483647 h 620"/>
              <a:gd name="T4" fmla="*/ 2147483647 w 1260"/>
              <a:gd name="T5" fmla="*/ 2147483647 h 620"/>
              <a:gd name="T6" fmla="*/ 2147483647 w 1260"/>
              <a:gd name="T7" fmla="*/ 0 h 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0" h="620">
                <a:moveTo>
                  <a:pt x="0" y="540"/>
                </a:moveTo>
                <a:cubicBezTo>
                  <a:pt x="105" y="580"/>
                  <a:pt x="210" y="620"/>
                  <a:pt x="360" y="600"/>
                </a:cubicBezTo>
                <a:cubicBezTo>
                  <a:pt x="510" y="580"/>
                  <a:pt x="750" y="520"/>
                  <a:pt x="900" y="420"/>
                </a:cubicBezTo>
                <a:cubicBezTo>
                  <a:pt x="1050" y="320"/>
                  <a:pt x="1155" y="160"/>
                  <a:pt x="1260" y="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69" name="Text Box 9"/>
          <p:cNvSpPr txBox="1">
            <a:spLocks noChangeArrowheads="1"/>
          </p:cNvSpPr>
          <p:nvPr/>
        </p:nvSpPr>
        <p:spPr bwMode="auto">
          <a:xfrm>
            <a:off x="3203575" y="4076700"/>
            <a:ext cx="1028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endParaRPr kumimoji="1" lang="zh-CN" altLang="en-US" sz="2800" b="1">
              <a:latin typeface="宋体" panose="02010600030101010101" pitchFamily="2" charset="-122"/>
            </a:endParaRPr>
          </a:p>
        </p:txBody>
      </p:sp>
      <p:sp>
        <p:nvSpPr>
          <p:cNvPr id="40970" name="Text Box 10"/>
          <p:cNvSpPr txBox="1">
            <a:spLocks noChangeArrowheads="1"/>
          </p:cNvSpPr>
          <p:nvPr/>
        </p:nvSpPr>
        <p:spPr bwMode="auto">
          <a:xfrm>
            <a:off x="3062288" y="2979738"/>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银行卡、</a:t>
            </a:r>
          </a:p>
          <a:p>
            <a:pPr algn="ctr"/>
            <a:r>
              <a:rPr kumimoji="1" lang="zh-CN" altLang="en-US" sz="2000" b="1">
                <a:latin typeface="宋体" panose="02010600030101010101" pitchFamily="2" charset="-122"/>
              </a:rPr>
              <a:t>存取要求</a:t>
            </a:r>
            <a:endParaRPr kumimoji="1" lang="zh-CN" altLang="en-US" sz="700" b="1">
              <a:latin typeface="宋体" panose="02010600030101010101" pitchFamily="2" charset="-122"/>
            </a:endParaRPr>
          </a:p>
        </p:txBody>
      </p:sp>
      <p:sp>
        <p:nvSpPr>
          <p:cNvPr id="40971" name="Freeform 11"/>
          <p:cNvSpPr>
            <a:spLocks/>
          </p:cNvSpPr>
          <p:nvPr/>
        </p:nvSpPr>
        <p:spPr bwMode="auto">
          <a:xfrm rot="-895885">
            <a:off x="2747963" y="3579813"/>
            <a:ext cx="1797050" cy="484187"/>
          </a:xfrm>
          <a:custGeom>
            <a:avLst/>
            <a:gdLst>
              <a:gd name="T0" fmla="*/ 0 w 1620"/>
              <a:gd name="T1" fmla="*/ 2147483647 h 390"/>
              <a:gd name="T2" fmla="*/ 2147483647 w 1620"/>
              <a:gd name="T3" fmla="*/ 2147483647 h 390"/>
              <a:gd name="T4" fmla="*/ 2147483647 w 1620"/>
              <a:gd name="T5" fmla="*/ 2147483647 h 390"/>
              <a:gd name="T6" fmla="*/ 0 60000 65536"/>
              <a:gd name="T7" fmla="*/ 0 60000 65536"/>
              <a:gd name="T8" fmla="*/ 0 60000 65536"/>
            </a:gdLst>
            <a:ahLst/>
            <a:cxnLst>
              <a:cxn ang="T6">
                <a:pos x="T0" y="T1"/>
              </a:cxn>
              <a:cxn ang="T7">
                <a:pos x="T2" y="T3"/>
              </a:cxn>
              <a:cxn ang="T8">
                <a:pos x="T4" y="T5"/>
              </a:cxn>
            </a:cxnLst>
            <a:rect l="0" t="0" r="r" b="b"/>
            <a:pathLst>
              <a:path w="1620" h="390">
                <a:moveTo>
                  <a:pt x="0" y="210"/>
                </a:moveTo>
                <a:cubicBezTo>
                  <a:pt x="315" y="105"/>
                  <a:pt x="630" y="0"/>
                  <a:pt x="900" y="30"/>
                </a:cubicBezTo>
                <a:cubicBezTo>
                  <a:pt x="1170" y="60"/>
                  <a:pt x="1395" y="225"/>
                  <a:pt x="1620" y="390"/>
                </a:cubicBezTo>
              </a:path>
            </a:pathLst>
          </a:custGeom>
          <a:noFill/>
          <a:ln w="38100" cmpd="sng">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72" name="Freeform 12"/>
          <p:cNvSpPr>
            <a:spLocks/>
          </p:cNvSpPr>
          <p:nvPr/>
        </p:nvSpPr>
        <p:spPr bwMode="auto">
          <a:xfrm>
            <a:off x="2787650" y="4073525"/>
            <a:ext cx="1828800" cy="417513"/>
          </a:xfrm>
          <a:custGeom>
            <a:avLst/>
            <a:gdLst>
              <a:gd name="T0" fmla="*/ 0 w 1152"/>
              <a:gd name="T1" fmla="*/ 2147483647 h 408"/>
              <a:gd name="T2" fmla="*/ 2147483647 w 1152"/>
              <a:gd name="T3" fmla="*/ 2147483647 h 408"/>
              <a:gd name="T4" fmla="*/ 2147483647 w 1152"/>
              <a:gd name="T5" fmla="*/ 0 h 408"/>
              <a:gd name="T6" fmla="*/ 0 60000 65536"/>
              <a:gd name="T7" fmla="*/ 0 60000 65536"/>
              <a:gd name="T8" fmla="*/ 0 60000 65536"/>
            </a:gdLst>
            <a:ahLst/>
            <a:cxnLst>
              <a:cxn ang="T6">
                <a:pos x="T0" y="T1"/>
              </a:cxn>
              <a:cxn ang="T7">
                <a:pos x="T2" y="T3"/>
              </a:cxn>
              <a:cxn ang="T8">
                <a:pos x="T4" y="T5"/>
              </a:cxn>
            </a:cxnLst>
            <a:rect l="0" t="0" r="r" b="b"/>
            <a:pathLst>
              <a:path w="1152" h="408">
                <a:moveTo>
                  <a:pt x="0" y="144"/>
                </a:moveTo>
                <a:cubicBezTo>
                  <a:pt x="216" y="276"/>
                  <a:pt x="432" y="408"/>
                  <a:pt x="624" y="384"/>
                </a:cubicBezTo>
                <a:cubicBezTo>
                  <a:pt x="816" y="360"/>
                  <a:pt x="984" y="180"/>
                  <a:pt x="1152" y="0"/>
                </a:cubicBezTo>
              </a:path>
            </a:pathLst>
          </a:custGeom>
          <a:noFill/>
          <a:ln w="38100" cmpd="sng">
            <a:solidFill>
              <a:schemeClr val="tx1"/>
            </a:solidFill>
            <a:round/>
            <a:headEnd type="triangle" w="lg" len="lg"/>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40973" name="Line 13"/>
          <p:cNvSpPr>
            <a:spLocks noChangeShapeType="1"/>
          </p:cNvSpPr>
          <p:nvPr/>
        </p:nvSpPr>
        <p:spPr bwMode="auto">
          <a:xfrm>
            <a:off x="5870575" y="3556000"/>
            <a:ext cx="13684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232316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t>2. </a:t>
            </a:r>
            <a:r>
              <a:rPr lang="zh-CN" altLang="en-US" smtClean="0"/>
              <a:t>事件和</a:t>
            </a:r>
            <a:r>
              <a:rPr lang="en-US" altLang="zh-CN" smtClean="0"/>
              <a:t>DFD</a:t>
            </a:r>
            <a:r>
              <a:rPr lang="zh-CN" altLang="en-US" smtClean="0"/>
              <a:t>片段</a:t>
            </a:r>
          </a:p>
        </p:txBody>
      </p:sp>
      <p:sp>
        <p:nvSpPr>
          <p:cNvPr id="41987" name="Rectangle 3"/>
          <p:cNvSpPr>
            <a:spLocks noGrp="1" noChangeArrowheads="1"/>
          </p:cNvSpPr>
          <p:nvPr>
            <p:ph type="body" idx="1"/>
          </p:nvPr>
        </p:nvSpPr>
        <p:spPr/>
        <p:txBody>
          <a:bodyPr>
            <a:normAutofit fontScale="92500"/>
          </a:bodyPr>
          <a:lstStyle/>
          <a:p>
            <a:pPr marL="609600" indent="-609600" eaLnBrk="1" hangingPunct="1"/>
            <a:r>
              <a:rPr lang="zh-CN" altLang="en-US" dirty="0" smtClean="0"/>
              <a:t>构建</a:t>
            </a:r>
            <a:r>
              <a:rPr lang="en-US" altLang="zh-CN" dirty="0" smtClean="0"/>
              <a:t>DFD</a:t>
            </a:r>
            <a:r>
              <a:rPr lang="zh-CN" altLang="en-US" dirty="0" smtClean="0"/>
              <a:t>模型一般可以从三个方面着手：</a:t>
            </a:r>
          </a:p>
          <a:p>
            <a:pPr marL="990600" lvl="1" indent="-533400" eaLnBrk="1" hangingPunct="1">
              <a:buFontTx/>
              <a:buAutoNum type="arabicPeriod"/>
            </a:pPr>
            <a:r>
              <a:rPr lang="zh-CN" altLang="en-US" dirty="0" smtClean="0">
                <a:sym typeface="Wingdings" panose="05000000000000000000" pitchFamily="2" charset="2"/>
              </a:rPr>
              <a:t>理解系统的业务流程成为业务专家</a:t>
            </a:r>
          </a:p>
          <a:p>
            <a:pPr marL="990600" lvl="1" indent="-533400" eaLnBrk="1" hangingPunct="1">
              <a:buFontTx/>
              <a:buAutoNum type="arabicPeriod"/>
            </a:pPr>
            <a:r>
              <a:rPr lang="zh-CN" altLang="en-US" dirty="0" smtClean="0"/>
              <a:t>寻找系统中的</a:t>
            </a:r>
            <a:r>
              <a:rPr lang="zh-CN" altLang="en-US" b="1" dirty="0" smtClean="0">
                <a:solidFill>
                  <a:srgbClr val="FF0000"/>
                </a:solidFill>
              </a:rPr>
              <a:t>事件</a:t>
            </a:r>
            <a:r>
              <a:rPr lang="en-US" altLang="zh-CN" b="1" dirty="0" smtClean="0">
                <a:solidFill>
                  <a:srgbClr val="FF0000"/>
                </a:solidFill>
              </a:rPr>
              <a:t>(Events)</a:t>
            </a:r>
            <a:r>
              <a:rPr lang="en-US" altLang="zh-CN" dirty="0" smtClean="0">
                <a:sym typeface="Wingdings" panose="05000000000000000000" pitchFamily="2" charset="2"/>
              </a:rPr>
              <a:t></a:t>
            </a:r>
            <a:r>
              <a:rPr lang="zh-CN" altLang="en-US" dirty="0" smtClean="0">
                <a:sym typeface="Wingdings" panose="05000000000000000000" pitchFamily="2" charset="2"/>
              </a:rPr>
              <a:t>找到系统单个功能（数据流图片段，表达单个数据处理功能）</a:t>
            </a:r>
            <a:endParaRPr lang="zh-CN" altLang="en-US" dirty="0" smtClean="0"/>
          </a:p>
          <a:p>
            <a:pPr marL="990600" lvl="1" indent="-533400" eaLnBrk="1" hangingPunct="1">
              <a:buFontTx/>
              <a:buAutoNum type="arabicPeriod"/>
            </a:pPr>
            <a:r>
              <a:rPr lang="zh-CN" altLang="en-US" dirty="0" smtClean="0">
                <a:sym typeface="Wingdings" panose="05000000000000000000" pitchFamily="2" charset="2"/>
              </a:rPr>
              <a:t>归纳并重构信息系统的处理流程构造系统完整功能（完整数据流图）</a:t>
            </a:r>
          </a:p>
          <a:p>
            <a:pPr marL="609600" indent="-609600" eaLnBrk="1" hangingPunct="1">
              <a:buFontTx/>
              <a:buNone/>
            </a:pPr>
            <a:endParaRPr lang="en-US" altLang="zh-CN" dirty="0" smtClean="0"/>
          </a:p>
        </p:txBody>
      </p:sp>
    </p:spTree>
    <p:extLst>
      <p:ext uri="{BB962C8B-B14F-4D97-AF65-F5344CB8AC3E}">
        <p14:creationId xmlns:p14="http://schemas.microsoft.com/office/powerpoint/2010/main" val="705937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6.1.1 </a:t>
            </a:r>
            <a:r>
              <a:rPr lang="zh-CN" altLang="en-US" smtClean="0"/>
              <a:t>业务流程分析</a:t>
            </a:r>
          </a:p>
        </p:txBody>
      </p:sp>
      <p:sp>
        <p:nvSpPr>
          <p:cNvPr id="6147" name="Rectangle 3"/>
          <p:cNvSpPr>
            <a:spLocks noGrp="1" noChangeArrowheads="1"/>
          </p:cNvSpPr>
          <p:nvPr>
            <p:ph type="body" idx="1"/>
          </p:nvPr>
        </p:nvSpPr>
        <p:spPr/>
        <p:txBody>
          <a:bodyPr>
            <a:normAutofit fontScale="70000" lnSpcReduction="20000"/>
          </a:bodyPr>
          <a:lstStyle/>
          <a:p>
            <a:pPr eaLnBrk="1" hangingPunct="1">
              <a:lnSpc>
                <a:spcPct val="120000"/>
              </a:lnSpc>
            </a:pPr>
            <a:r>
              <a:rPr lang="zh-CN" altLang="en-US" dirty="0" smtClean="0"/>
              <a:t>业务流程是什么？</a:t>
            </a:r>
            <a:endParaRPr lang="en-US" altLang="zh-CN" dirty="0" smtClean="0"/>
          </a:p>
          <a:p>
            <a:pPr eaLnBrk="1" hangingPunct="1">
              <a:lnSpc>
                <a:spcPct val="120000"/>
              </a:lnSpc>
            </a:pPr>
            <a:r>
              <a:rPr lang="zh-CN" altLang="en-US" dirty="0" smtClean="0"/>
              <a:t>区分两个词汇：</a:t>
            </a:r>
            <a:endParaRPr lang="en-US" altLang="zh-CN" dirty="0" smtClean="0"/>
          </a:p>
          <a:p>
            <a:pPr lvl="1" eaLnBrk="1" hangingPunct="1">
              <a:lnSpc>
                <a:spcPct val="120000"/>
              </a:lnSpc>
            </a:pPr>
            <a:r>
              <a:rPr lang="zh-CN" altLang="zh-CN" dirty="0" smtClean="0">
                <a:latin typeface="楷体" panose="02010609060101010101" pitchFamily="49" charset="-122"/>
                <a:ea typeface="楷体" panose="02010609060101010101" pitchFamily="49" charset="-122"/>
              </a:rPr>
              <a:t>企业过程（</a:t>
            </a:r>
            <a:r>
              <a:rPr lang="en-US" altLang="zh-CN" dirty="0" smtClean="0">
                <a:latin typeface="楷体" panose="02010609060101010101" pitchFamily="49" charset="-122"/>
                <a:ea typeface="楷体" panose="02010609060101010101" pitchFamily="49" charset="-122"/>
              </a:rPr>
              <a:t>business process</a:t>
            </a:r>
            <a:r>
              <a:rPr lang="zh-CN" altLang="zh-CN" dirty="0" smtClean="0">
                <a:latin typeface="楷体" panose="02010609060101010101" pitchFamily="49" charset="-122"/>
                <a:ea typeface="楷体" panose="02010609060101010101" pitchFamily="49" charset="-122"/>
              </a:rPr>
              <a:t>），过程是指一系列逻辑相关并且达到某个预定产出的任务。</a:t>
            </a:r>
            <a:r>
              <a:rPr lang="zh-CN" altLang="en-US" dirty="0" smtClean="0">
                <a:latin typeface="楷体" panose="02010609060101010101" pitchFamily="49" charset="-122"/>
                <a:ea typeface="楷体" panose="02010609060101010101" pitchFamily="49" charset="-122"/>
              </a:rPr>
              <a:t>关注进程、工序、工艺、制作法，强调对全程、全面、粗略的过程描述。</a:t>
            </a:r>
            <a:endParaRPr lang="en-US" altLang="zh-CN" dirty="0" smtClean="0">
              <a:latin typeface="楷体" panose="02010609060101010101" pitchFamily="49" charset="-122"/>
              <a:ea typeface="楷体" panose="02010609060101010101" pitchFamily="49" charset="-122"/>
            </a:endParaRPr>
          </a:p>
          <a:p>
            <a:pPr lvl="1" eaLnBrk="1" hangingPunct="1">
              <a:lnSpc>
                <a:spcPct val="120000"/>
              </a:lnSpc>
            </a:pPr>
            <a:r>
              <a:rPr lang="zh-CN" altLang="zh-CN" dirty="0" smtClean="0">
                <a:latin typeface="楷体" panose="02010609060101010101" pitchFamily="49" charset="-122"/>
                <a:ea typeface="楷体" panose="02010609060101010101" pitchFamily="49" charset="-122"/>
              </a:rPr>
              <a:t>业务流（</a:t>
            </a:r>
            <a:r>
              <a:rPr lang="en-US" altLang="zh-CN" dirty="0" smtClean="0">
                <a:latin typeface="楷体" panose="02010609060101010101" pitchFamily="49" charset="-122"/>
                <a:ea typeface="楷体" panose="02010609060101010101" pitchFamily="49" charset="-122"/>
              </a:rPr>
              <a:t>transaction flow</a:t>
            </a:r>
            <a:r>
              <a:rPr lang="zh-CN" altLang="zh-CN" dirty="0" smtClean="0">
                <a:latin typeface="楷体" panose="02010609060101010101" pitchFamily="49" charset="-122"/>
                <a:ea typeface="楷体" panose="02010609060101010101" pitchFamily="49" charset="-122"/>
              </a:rPr>
              <a:t>，也称事务流）</a:t>
            </a:r>
            <a:r>
              <a:rPr lang="zh-CN" altLang="en-US" dirty="0" smtClean="0">
                <a:latin typeface="楷体" panose="02010609060101010101" pitchFamily="49" charset="-122"/>
                <a:ea typeface="楷体" panose="02010609060101010101" pitchFamily="49" charset="-122"/>
              </a:rPr>
              <a:t>，</a:t>
            </a:r>
            <a:r>
              <a:rPr lang="zh-CN" altLang="zh-CN" b="1" dirty="0" smtClean="0">
                <a:solidFill>
                  <a:srgbClr val="FF0000"/>
                </a:solidFill>
                <a:latin typeface="楷体" panose="02010609060101010101" pitchFamily="49" charset="-122"/>
                <a:ea typeface="楷体" panose="02010609060101010101" pitchFamily="49" charset="-122"/>
              </a:rPr>
              <a:t>企业过程落实到操作层面</a:t>
            </a:r>
            <a:r>
              <a:rPr lang="zh-CN" altLang="en-US" b="1" dirty="0" smtClean="0">
                <a:solidFill>
                  <a:srgbClr val="FF0000"/>
                </a:solidFill>
                <a:latin typeface="楷体" panose="02010609060101010101" pitchFamily="49" charset="-122"/>
                <a:ea typeface="楷体" panose="02010609060101010101" pitchFamily="49" charset="-122"/>
              </a:rPr>
              <a:t>的</a:t>
            </a:r>
            <a:r>
              <a:rPr lang="zh-CN" altLang="zh-CN" b="1" dirty="0" smtClean="0">
                <a:solidFill>
                  <a:srgbClr val="FF0000"/>
                </a:solidFill>
                <a:latin typeface="楷体" panose="02010609060101010101" pitchFamily="49" charset="-122"/>
                <a:ea typeface="楷体" panose="02010609060101010101" pitchFamily="49" charset="-122"/>
              </a:rPr>
              <a:t>具体详细的</a:t>
            </a:r>
            <a:r>
              <a:rPr lang="zh-CN" altLang="en-US" b="1" dirty="0" smtClean="0">
                <a:solidFill>
                  <a:srgbClr val="FF0000"/>
                </a:solidFill>
                <a:latin typeface="楷体" panose="02010609060101010101" pitchFamily="49" charset="-122"/>
                <a:ea typeface="楷体" panose="02010609060101010101" pitchFamily="49" charset="-122"/>
              </a:rPr>
              <a:t>活动和步骤</a:t>
            </a:r>
            <a:r>
              <a:rPr lang="zh-CN" altLang="en-US" dirty="0" smtClean="0">
                <a:latin typeface="楷体" panose="02010609060101010101" pitchFamily="49" charset="-122"/>
                <a:ea typeface="楷体" panose="02010609060101010101" pitchFamily="49" charset="-122"/>
              </a:rPr>
              <a:t>。关注管理</a:t>
            </a:r>
            <a:r>
              <a:rPr lang="zh-CN" altLang="zh-CN" dirty="0" smtClean="0">
                <a:latin typeface="楷体" panose="02010609060101010101" pitchFamily="49" charset="-122"/>
                <a:ea typeface="楷体" panose="02010609060101010101" pitchFamily="49" charset="-122"/>
              </a:rPr>
              <a:t>程序、手续、步骤</a:t>
            </a:r>
            <a:r>
              <a:rPr lang="zh-CN" altLang="en-US" dirty="0" smtClean="0">
                <a:latin typeface="楷体" panose="02010609060101010101" pitchFamily="49" charset="-122"/>
                <a:ea typeface="楷体" panose="02010609060101010101" pitchFamily="49" charset="-122"/>
              </a:rPr>
              <a:t>，如学生入学注册流程、产品出库流程。</a:t>
            </a:r>
            <a:endParaRPr lang="en-US" altLang="zh-CN" dirty="0" smtClean="0">
              <a:latin typeface="楷体" panose="02010609060101010101" pitchFamily="49" charset="-122"/>
              <a:ea typeface="楷体" panose="02010609060101010101" pitchFamily="49" charset="-122"/>
            </a:endParaRPr>
          </a:p>
          <a:p>
            <a:pPr eaLnBrk="1" hangingPunct="1">
              <a:lnSpc>
                <a:spcPct val="120000"/>
              </a:lnSpc>
            </a:pPr>
            <a:r>
              <a:rPr lang="zh-CN" altLang="en-US" dirty="0" smtClean="0"/>
              <a:t>本章对后者进行分析和建模，采用业务流程的说法。</a:t>
            </a:r>
            <a:endParaRPr lang="en-US" altLang="zh-CN" dirty="0" smtClean="0"/>
          </a:p>
          <a:p>
            <a:pPr eaLnBrk="1" hangingPunct="1">
              <a:lnSpc>
                <a:spcPct val="120000"/>
              </a:lnSpc>
            </a:pPr>
            <a:endParaRPr lang="zh-CN" altLang="en-US" dirty="0" smtClean="0"/>
          </a:p>
        </p:txBody>
      </p:sp>
    </p:spTree>
    <p:extLst>
      <p:ext uri="{BB962C8B-B14F-4D97-AF65-F5344CB8AC3E}">
        <p14:creationId xmlns:p14="http://schemas.microsoft.com/office/powerpoint/2010/main" val="37173393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事件与系统需求</a:t>
            </a:r>
          </a:p>
        </p:txBody>
      </p:sp>
      <p:sp>
        <p:nvSpPr>
          <p:cNvPr id="43011" name="Rectangle 3"/>
          <p:cNvSpPr>
            <a:spLocks noGrp="1" noChangeArrowheads="1"/>
          </p:cNvSpPr>
          <p:nvPr>
            <p:ph type="body" idx="1"/>
          </p:nvPr>
        </p:nvSpPr>
        <p:spPr/>
        <p:txBody>
          <a:bodyPr>
            <a:normAutofit fontScale="77500" lnSpcReduction="20000"/>
          </a:bodyPr>
          <a:lstStyle/>
          <a:p>
            <a:pPr eaLnBrk="1" hangingPunct="1"/>
            <a:r>
              <a:rPr lang="zh-CN" altLang="en-US" dirty="0" smtClean="0">
                <a:solidFill>
                  <a:schemeClr val="accent2"/>
                </a:solidFill>
                <a:sym typeface="Wingdings" panose="05000000000000000000" pitchFamily="2" charset="2"/>
              </a:rPr>
              <a:t>事件</a:t>
            </a:r>
            <a:r>
              <a:rPr lang="en-US" altLang="zh-CN" dirty="0" smtClean="0">
                <a:latin typeface="宋体" panose="02010600030101010101" pitchFamily="2" charset="-122"/>
                <a:sym typeface="Wingdings" panose="05000000000000000000" pitchFamily="2" charset="2"/>
              </a:rPr>
              <a:t>——</a:t>
            </a:r>
            <a:r>
              <a:rPr lang="zh-CN" altLang="en-US" dirty="0" smtClean="0">
                <a:sym typeface="Wingdings" panose="05000000000000000000" pitchFamily="2" charset="2"/>
              </a:rPr>
              <a:t>在特定时间、特定地点发生的，能够描述出来并值得保存的的事情。</a:t>
            </a:r>
          </a:p>
          <a:p>
            <a:pPr lvl="1" eaLnBrk="1" hangingPunct="1"/>
            <a:r>
              <a:rPr lang="zh-CN" altLang="en-US" dirty="0" smtClean="0">
                <a:sym typeface="Wingdings" panose="05000000000000000000" pitchFamily="2" charset="2"/>
              </a:rPr>
              <a:t>事件有始有终，但目标级别低于业务流程，一个业务流程中可能发生多个事件（引发响应活动）。</a:t>
            </a:r>
          </a:p>
          <a:p>
            <a:pPr lvl="1" eaLnBrk="1" hangingPunct="1"/>
            <a:r>
              <a:rPr lang="zh-CN" altLang="en-US" dirty="0" smtClean="0">
                <a:sym typeface="Wingdings" panose="05000000000000000000" pitchFamily="2" charset="2"/>
              </a:rPr>
              <a:t>比如</a:t>
            </a:r>
            <a:r>
              <a:rPr lang="zh-CN" altLang="en-US" dirty="0" smtClean="0">
                <a:sym typeface="Wingdings" panose="05000000000000000000" pitchFamily="2" charset="2"/>
              </a:rPr>
              <a:t>：</a:t>
            </a:r>
            <a:r>
              <a:rPr lang="zh-CN" altLang="en-US" dirty="0">
                <a:sym typeface="Wingdings" panose="05000000000000000000" pitchFamily="2" charset="2"/>
              </a:rPr>
              <a:t>某</a:t>
            </a:r>
            <a:r>
              <a:rPr lang="zh-CN" altLang="en-US" dirty="0" smtClean="0">
                <a:sym typeface="Wingdings" panose="05000000000000000000" pitchFamily="2" charset="2"/>
              </a:rPr>
              <a:t>服务</a:t>
            </a:r>
            <a:r>
              <a:rPr lang="zh-CN" altLang="en-US" dirty="0" smtClean="0">
                <a:sym typeface="Wingdings" panose="05000000000000000000" pitchFamily="2" charset="2"/>
              </a:rPr>
              <a:t>流程的目标是为客户提供一次完整服务，而为一次服务派工、客户投诉、客户付款结算等就是事件。</a:t>
            </a:r>
          </a:p>
          <a:p>
            <a:pPr lvl="1" eaLnBrk="1" hangingPunct="1"/>
            <a:endParaRPr lang="zh-CN" altLang="en-US" dirty="0" smtClean="0">
              <a:sym typeface="Wingdings" panose="05000000000000000000" pitchFamily="2" charset="2"/>
            </a:endParaRPr>
          </a:p>
          <a:p>
            <a:pPr eaLnBrk="1" hangingPunct="1"/>
            <a:r>
              <a:rPr lang="zh-CN" altLang="en-US" dirty="0" smtClean="0">
                <a:sym typeface="Wingdings" panose="05000000000000000000" pitchFamily="2" charset="2"/>
              </a:rPr>
              <a:t>系统的所有处理过程都是由事件驱动的，分析响应事件执行什么活动，执行活动需要什么输入，产生什么结果，对于定义信息系统需求是十分有意义的。</a:t>
            </a:r>
            <a:endParaRPr lang="zh-CN" altLang="en-US" dirty="0" smtClean="0"/>
          </a:p>
        </p:txBody>
      </p:sp>
    </p:spTree>
    <p:extLst>
      <p:ext uri="{BB962C8B-B14F-4D97-AF65-F5344CB8AC3E}">
        <p14:creationId xmlns:p14="http://schemas.microsoft.com/office/powerpoint/2010/main" val="29216505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事件的类型</a:t>
            </a:r>
          </a:p>
        </p:txBody>
      </p:sp>
      <p:sp>
        <p:nvSpPr>
          <p:cNvPr id="44035" name="Rectangle 3"/>
          <p:cNvSpPr>
            <a:spLocks noGrp="1" noChangeArrowheads="1"/>
          </p:cNvSpPr>
          <p:nvPr>
            <p:ph type="body" idx="1"/>
          </p:nvPr>
        </p:nvSpPr>
        <p:spPr>
          <a:xfrm>
            <a:off x="827585" y="1772816"/>
            <a:ext cx="7632848" cy="4536504"/>
          </a:xfrm>
        </p:spPr>
        <p:txBody>
          <a:bodyPr>
            <a:normAutofit fontScale="92500" lnSpcReduction="20000"/>
          </a:bodyPr>
          <a:lstStyle/>
          <a:p>
            <a:pPr eaLnBrk="1" hangingPunct="1"/>
            <a:r>
              <a:rPr lang="zh-CN" altLang="en-US" dirty="0" smtClean="0">
                <a:latin typeface="宋体" panose="02010600030101010101" pitchFamily="2" charset="-122"/>
                <a:sym typeface="Wingdings" panose="05000000000000000000" pitchFamily="2" charset="2"/>
              </a:rPr>
              <a:t>可以按照以下类型来寻找事件：</a:t>
            </a: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外部事件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(external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：通常由人触发。比如客户投诉、工人领取材料、教师出成绩单等</a:t>
            </a:r>
          </a:p>
          <a:p>
            <a:pPr lvl="1" eaLnBrk="1" hangingPunct="1"/>
            <a:endParaRPr lang="zh-CN" altLang="en-US" dirty="0" smtClean="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时间事件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(temporal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：时间自动触发。比如月末发账单、铁路整点放票、定时自动发送礼物等。</a:t>
            </a:r>
          </a:p>
          <a:p>
            <a:pPr lvl="1" eaLnBrk="1" hangingPunct="1"/>
            <a:endParaRPr lang="zh-CN" altLang="en-US" dirty="0" smtClean="0">
              <a:latin typeface="楷体" panose="02010609060101010101" pitchFamily="49" charset="-122"/>
              <a:ea typeface="楷体" panose="02010609060101010101" pitchFamily="49" charset="-122"/>
              <a:sym typeface="Wingdings" panose="05000000000000000000" pitchFamily="2" charset="2"/>
            </a:endParaRPr>
          </a:p>
          <a:p>
            <a:pPr lvl="1" eaLnBrk="1" hangingPunct="1"/>
            <a:r>
              <a:rPr lang="zh-CN" altLang="en-US" dirty="0" smtClean="0">
                <a:latin typeface="楷体" panose="02010609060101010101" pitchFamily="49" charset="-122"/>
                <a:ea typeface="楷体" panose="02010609060101010101" pitchFamily="49" charset="-122"/>
                <a:sym typeface="Wingdings" panose="05000000000000000000" pitchFamily="2" charset="2"/>
              </a:rPr>
              <a:t>状态事件</a:t>
            </a:r>
            <a:r>
              <a:rPr lang="en-US" altLang="zh-CN" dirty="0" smtClean="0">
                <a:latin typeface="楷体" panose="02010609060101010101" pitchFamily="49" charset="-122"/>
                <a:ea typeface="楷体" panose="02010609060101010101" pitchFamily="49" charset="-122"/>
                <a:sym typeface="Wingdings" panose="05000000000000000000" pitchFamily="2" charset="2"/>
              </a:rPr>
              <a:t>(state event)</a:t>
            </a:r>
            <a:r>
              <a:rPr lang="zh-CN" altLang="en-US" dirty="0" smtClean="0">
                <a:latin typeface="楷体" panose="02010609060101010101" pitchFamily="49" charset="-122"/>
                <a:ea typeface="楷体" panose="02010609060101010101" pitchFamily="49" charset="-122"/>
                <a:sym typeface="Wingdings" panose="05000000000000000000" pitchFamily="2" charset="2"/>
              </a:rPr>
              <a:t>：事物状态变化自动触发。警戒线自动补货、借书超期自动提醒等。</a:t>
            </a:r>
          </a:p>
        </p:txBody>
      </p:sp>
    </p:spTree>
    <p:extLst>
      <p:ext uri="{BB962C8B-B14F-4D97-AF65-F5344CB8AC3E}">
        <p14:creationId xmlns:p14="http://schemas.microsoft.com/office/powerpoint/2010/main" val="2533585027"/>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空调维修的事件表</a:t>
            </a:r>
          </a:p>
        </p:txBody>
      </p:sp>
      <p:sp>
        <p:nvSpPr>
          <p:cNvPr id="45059" name="Rectangle 3"/>
          <p:cNvSpPr>
            <a:spLocks noGrp="1" noChangeArrowheads="1"/>
          </p:cNvSpPr>
          <p:nvPr>
            <p:ph type="body" idx="1"/>
          </p:nvPr>
        </p:nvSpPr>
        <p:spPr>
          <a:xfrm>
            <a:off x="1195750" y="1667385"/>
            <a:ext cx="6798736" cy="504056"/>
          </a:xfrm>
        </p:spPr>
        <p:txBody>
          <a:bodyPr>
            <a:normAutofit lnSpcReduction="10000"/>
          </a:bodyPr>
          <a:lstStyle/>
          <a:p>
            <a:pPr eaLnBrk="1" hangingPunct="1"/>
            <a:r>
              <a:rPr lang="zh-CN" altLang="en-US" dirty="0" smtClean="0"/>
              <a:t>维修服务系统可能的事件：</a:t>
            </a:r>
          </a:p>
        </p:txBody>
      </p:sp>
      <p:graphicFrame>
        <p:nvGraphicFramePr>
          <p:cNvPr id="243716" name="Group 4"/>
          <p:cNvGraphicFramePr>
            <a:graphicFrameLocks noGrp="1"/>
          </p:cNvGraphicFramePr>
          <p:nvPr>
            <p:ph idx="4294967295"/>
            <p:extLst>
              <p:ext uri="{D42A27DB-BD31-4B8C-83A1-F6EECF244321}">
                <p14:modId xmlns:p14="http://schemas.microsoft.com/office/powerpoint/2010/main" val="4159985929"/>
              </p:ext>
            </p:extLst>
          </p:nvPr>
        </p:nvGraphicFramePr>
        <p:xfrm>
          <a:off x="526666" y="2150288"/>
          <a:ext cx="8136902" cy="5049004"/>
        </p:xfrm>
        <a:graphic>
          <a:graphicData uri="http://schemas.openxmlformats.org/drawingml/2006/table">
            <a:tbl>
              <a:tblPr/>
              <a:tblGrid>
                <a:gridCol w="1368152">
                  <a:extLst>
                    <a:ext uri="{9D8B030D-6E8A-4147-A177-3AD203B41FA5}">
                      <a16:colId xmlns:a16="http://schemas.microsoft.com/office/drawing/2014/main" val="20000"/>
                    </a:ext>
                  </a:extLst>
                </a:gridCol>
                <a:gridCol w="1290468">
                  <a:extLst>
                    <a:ext uri="{9D8B030D-6E8A-4147-A177-3AD203B41FA5}">
                      <a16:colId xmlns:a16="http://schemas.microsoft.com/office/drawing/2014/main" val="20001"/>
                    </a:ext>
                  </a:extLst>
                </a:gridCol>
                <a:gridCol w="941779">
                  <a:extLst>
                    <a:ext uri="{9D8B030D-6E8A-4147-A177-3AD203B41FA5}">
                      <a16:colId xmlns:a16="http://schemas.microsoft.com/office/drawing/2014/main" val="20002"/>
                    </a:ext>
                  </a:extLst>
                </a:gridCol>
                <a:gridCol w="1656185">
                  <a:extLst>
                    <a:ext uri="{9D8B030D-6E8A-4147-A177-3AD203B41FA5}">
                      <a16:colId xmlns:a16="http://schemas.microsoft.com/office/drawing/2014/main" val="20003"/>
                    </a:ext>
                  </a:extLst>
                </a:gridCol>
                <a:gridCol w="1566548">
                  <a:extLst>
                    <a:ext uri="{9D8B030D-6E8A-4147-A177-3AD203B41FA5}">
                      <a16:colId xmlns:a16="http://schemas.microsoft.com/office/drawing/2014/main" val="20004"/>
                    </a:ext>
                  </a:extLst>
                </a:gridCol>
                <a:gridCol w="1313770">
                  <a:extLst>
                    <a:ext uri="{9D8B030D-6E8A-4147-A177-3AD203B41FA5}">
                      <a16:colId xmlns:a16="http://schemas.microsoft.com/office/drawing/2014/main" val="20005"/>
                    </a:ext>
                  </a:extLst>
                </a:gridCol>
              </a:tblGrid>
              <a:tr h="621995">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rgbClr val="FF0000"/>
                          </a:solidFill>
                          <a:effectLst/>
                          <a:latin typeface="宋体" pitchFamily="2" charset="-122"/>
                          <a:ea typeface="黑体" pitchFamily="2" charset="-122"/>
                        </a:rPr>
                        <a:t>事件名称</a:t>
                      </a:r>
                      <a:endParaRPr kumimoji="0" lang="zh-CN" altLang="en-US" sz="60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rgbClr val="FF0000"/>
                          </a:solidFill>
                          <a:effectLst/>
                          <a:latin typeface="宋体" pitchFamily="2" charset="-122"/>
                          <a:ea typeface="黑体" pitchFamily="2" charset="-122"/>
                        </a:rPr>
                        <a:t>触发点</a:t>
                      </a:r>
                      <a:endParaRPr kumimoji="0" lang="zh-CN" altLang="en-US" sz="6000" b="1" i="0" u="none" strike="noStrike" cap="none" normalizeH="0" baseline="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rgbClr val="FF0000"/>
                          </a:solidFill>
                          <a:effectLst/>
                          <a:latin typeface="宋体" pitchFamily="2" charset="-122"/>
                          <a:ea typeface="黑体" pitchFamily="2" charset="-122"/>
                        </a:rPr>
                        <a:t>事件源</a:t>
                      </a:r>
                      <a:endParaRPr kumimoji="0" lang="zh-CN" altLang="en-US" sz="6000" b="1" i="0" u="none" strike="noStrike" cap="none" normalizeH="0" baseline="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rgbClr val="FF0000"/>
                          </a:solidFill>
                          <a:effectLst/>
                          <a:latin typeface="宋体" pitchFamily="2" charset="-122"/>
                          <a:ea typeface="黑体" pitchFamily="2" charset="-122"/>
                        </a:rPr>
                        <a:t>活动</a:t>
                      </a:r>
                      <a:endParaRPr kumimoji="0" lang="zh-CN" altLang="en-US" sz="6000" b="1" i="0" u="none" strike="noStrike" cap="none" normalizeH="0" baseline="0" dirty="0" smtClean="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rgbClr val="FF0000"/>
                          </a:solidFill>
                          <a:effectLst/>
                          <a:latin typeface="宋体" pitchFamily="2" charset="-122"/>
                          <a:ea typeface="黑体" pitchFamily="2" charset="-122"/>
                        </a:rPr>
                        <a:t>响应结果</a:t>
                      </a:r>
                      <a:endParaRPr kumimoji="0" lang="zh-CN" altLang="en-US" sz="6000" b="1" i="0" u="none" strike="noStrike" cap="none" normalizeH="0" baseline="0" smtClean="0">
                        <a:ln>
                          <a:noFill/>
                        </a:ln>
                        <a:solidFill>
                          <a:srgbClr val="FF0000"/>
                        </a:solidFill>
                        <a:effectLst/>
                        <a:latin typeface="Times New Roman" pitchFamily="18" charset="0"/>
                        <a:ea typeface="黑体" pitchFamily="2"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rgbClr val="FF0000"/>
                          </a:solidFill>
                          <a:effectLst/>
                          <a:latin typeface="宋体" pitchFamily="2" charset="-122"/>
                          <a:ea typeface="黑体" pitchFamily="2" charset="-122"/>
                        </a:rPr>
                        <a:t>事件目的地</a:t>
                      </a:r>
                      <a:endParaRPr kumimoji="0" lang="zh-CN" altLang="en-US" sz="6000" b="1" i="0" u="none" strike="noStrike" cap="none" normalizeH="0" baseline="0" smtClean="0">
                        <a:ln>
                          <a:noFill/>
                        </a:ln>
                        <a:solidFill>
                          <a:srgbClr val="FF0000"/>
                        </a:solidFill>
                        <a:effectLst/>
                        <a:latin typeface="Times New Roman" pitchFamily="18" charset="0"/>
                        <a:ea typeface="黑体" pitchFamily="2" charset="-122"/>
                      </a:endParaRPr>
                    </a:p>
                  </a:txBody>
                  <a:tcPr marT="45686" marB="45686"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客户申请服务</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服务请求</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受理服务申请，建立上门勘察计划</a:t>
                      </a:r>
                      <a:endParaRPr kumimoji="0" lang="zh-CN" altLang="en-US" sz="6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勘察计划</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技术人员</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客户签订合同</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新合同</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业务经理</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建立新合同</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订单确认</a:t>
                      </a:r>
                      <a:endParaRPr kumimoji="0" lang="zh-CN" altLang="en-US" sz="32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订单细节</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客服中心</a:t>
                      </a:r>
                      <a:endParaRPr kumimoji="0" lang="zh-CN" altLang="en-US" sz="32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业务经理</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857">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服务派工</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派工单</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客服中心</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记录并打印派工单</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派工单细节</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专业人员</a:t>
                      </a:r>
                      <a:endParaRPr kumimoji="0" lang="zh-CN" altLang="en-US" sz="3200" b="1" i="0" u="none" strike="noStrike" cap="none" normalizeH="0" baseline="0" smtClean="0">
                        <a:ln>
                          <a:noFill/>
                        </a:ln>
                        <a:solidFill>
                          <a:schemeClr val="tx1"/>
                        </a:solidFill>
                        <a:effectLst/>
                        <a:latin typeface="Arial" charset="0"/>
                        <a:ea typeface="楷体_GB2312" pitchFamily="49" charset="-122"/>
                      </a:endParaRPr>
                    </a:p>
                    <a:p>
                      <a:pPr marL="0" marR="0" lvl="0" indent="0" algn="l" defTabSz="914400" rtl="0" eaLnBrk="0" fontAlgn="base" latinLnBrk="0" hangingPunct="0">
                        <a:lnSpc>
                          <a:spcPct val="85000"/>
                        </a:lnSpc>
                        <a:spcBef>
                          <a:spcPct val="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业务经理</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074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领取工具和材料</a:t>
                      </a:r>
                      <a:endParaRPr kumimoji="0" lang="zh-CN" altLang="en-US" sz="6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出库单</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库管员</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记录材料出库信息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记库存账</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出库单细节</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派工单确认</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库存修改</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专业人员</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0638">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实施服务</a:t>
                      </a:r>
                      <a:endParaRPr kumimoji="0" lang="zh-CN" altLang="en-US" sz="6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服务情况和反馈</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专业人员</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6000" b="1" i="0" u="none" strike="noStrike" cap="none" normalizeH="0" baseline="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记录服务细节，记录反馈意见</a:t>
                      </a: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派工单细节</a:t>
                      </a:r>
                      <a:endParaRPr kumimoji="0" lang="zh-CN" altLang="en-US" sz="6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2000" b="1" i="0" u="none" strike="noStrike" cap="none" normalizeH="0" baseline="0" dirty="0" smtClean="0">
                          <a:ln>
                            <a:noFill/>
                          </a:ln>
                          <a:solidFill>
                            <a:schemeClr val="tx1"/>
                          </a:solidFill>
                          <a:effectLst/>
                          <a:latin typeface="宋体" pitchFamily="2" charset="-122"/>
                          <a:ea typeface="楷体_GB2312" pitchFamily="49" charset="-122"/>
                        </a:rPr>
                        <a:t>客服中心</a:t>
                      </a:r>
                      <a:endParaRPr kumimoji="0" lang="zh-CN" altLang="en-US" sz="6000" b="1" i="0" u="none" strike="noStrike" cap="none" normalizeH="0" baseline="0" dirty="0" smtClean="0">
                        <a:ln>
                          <a:noFill/>
                        </a:ln>
                        <a:solidFill>
                          <a:schemeClr val="tx1"/>
                        </a:solidFill>
                        <a:effectLst/>
                        <a:latin typeface="Times New Roman" pitchFamily="18" charset="0"/>
                        <a:ea typeface="楷体_GB2312" pitchFamily="49" charset="-122"/>
                      </a:endParaRPr>
                    </a:p>
                  </a:txBody>
                  <a:tcPr marT="45686" marB="45686"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87304797"/>
      </p:ext>
    </p:ext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空调维修的事件表</a:t>
            </a:r>
          </a:p>
        </p:txBody>
      </p:sp>
      <p:sp>
        <p:nvSpPr>
          <p:cNvPr id="46083" name="Rectangle 3"/>
          <p:cNvSpPr>
            <a:spLocks noGrp="1" noChangeArrowheads="1"/>
          </p:cNvSpPr>
          <p:nvPr>
            <p:ph type="body" idx="1"/>
          </p:nvPr>
        </p:nvSpPr>
        <p:spPr/>
        <p:txBody>
          <a:bodyPr>
            <a:normAutofit fontScale="77500" lnSpcReduction="20000"/>
          </a:bodyPr>
          <a:lstStyle/>
          <a:p>
            <a:pPr eaLnBrk="1" hangingPunct="1"/>
            <a:r>
              <a:rPr lang="zh-CN" altLang="en-US" dirty="0" smtClean="0"/>
              <a:t>维修服务管理系统其他可能的事件：</a:t>
            </a:r>
          </a:p>
          <a:p>
            <a:pPr lvl="1" eaLnBrk="1" hangingPunct="1"/>
            <a:r>
              <a:rPr lang="zh-CN" altLang="en-US" dirty="0" smtClean="0"/>
              <a:t>归还工具和多余材料</a:t>
            </a:r>
          </a:p>
          <a:p>
            <a:pPr lvl="1" eaLnBrk="1" hangingPunct="1"/>
            <a:r>
              <a:rPr lang="zh-CN" altLang="en-US" dirty="0" smtClean="0"/>
              <a:t>派工单需要修改</a:t>
            </a:r>
          </a:p>
          <a:p>
            <a:pPr lvl="1" eaLnBrk="1" hangingPunct="1"/>
            <a:r>
              <a:rPr lang="zh-CN" altLang="en-US" dirty="0" smtClean="0"/>
              <a:t>客户投诉</a:t>
            </a:r>
          </a:p>
          <a:p>
            <a:pPr lvl="1" eaLnBrk="1" hangingPunct="1"/>
            <a:r>
              <a:rPr lang="zh-CN" altLang="en-US" dirty="0" smtClean="0"/>
              <a:t>购买工具和材料</a:t>
            </a:r>
          </a:p>
          <a:p>
            <a:pPr lvl="1" eaLnBrk="1" hangingPunct="1"/>
            <a:r>
              <a:rPr lang="zh-CN" altLang="en-US" dirty="0" smtClean="0"/>
              <a:t>处理客户付款</a:t>
            </a:r>
          </a:p>
          <a:p>
            <a:pPr lvl="1" eaLnBrk="1" hangingPunct="1"/>
            <a:r>
              <a:rPr lang="zh-CN" altLang="en-US" dirty="0" smtClean="0"/>
              <a:t>月末计算员工工资</a:t>
            </a:r>
          </a:p>
          <a:p>
            <a:pPr lvl="1" eaLnBrk="1" hangingPunct="1"/>
            <a:r>
              <a:rPr lang="zh-CN" altLang="en-US" dirty="0" smtClean="0"/>
              <a:t>经理查询各类汇总情况</a:t>
            </a:r>
          </a:p>
          <a:p>
            <a:pPr lvl="1" eaLnBrk="1" hangingPunct="1"/>
            <a:r>
              <a:rPr lang="zh-CN" altLang="en-US" dirty="0" smtClean="0"/>
              <a:t>新进员工、员工离职</a:t>
            </a:r>
          </a:p>
          <a:p>
            <a:pPr lvl="1" eaLnBrk="1" hangingPunct="1"/>
            <a:r>
              <a:rPr lang="zh-CN" altLang="en-US" dirty="0" smtClean="0"/>
              <a:t>上门勘察、制定方案</a:t>
            </a:r>
          </a:p>
        </p:txBody>
      </p:sp>
    </p:spTree>
    <p:extLst>
      <p:ext uri="{BB962C8B-B14F-4D97-AF65-F5344CB8AC3E}">
        <p14:creationId xmlns:p14="http://schemas.microsoft.com/office/powerpoint/2010/main" val="176467016"/>
      </p:ext>
    </p:extLst>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学籍管理中的事件</a:t>
            </a:r>
          </a:p>
        </p:txBody>
      </p:sp>
      <p:sp>
        <p:nvSpPr>
          <p:cNvPr id="245763" name="Rectangle 3"/>
          <p:cNvSpPr>
            <a:spLocks noGrp="1" noChangeArrowheads="1"/>
          </p:cNvSpPr>
          <p:nvPr>
            <p:ph type="body" idx="1"/>
          </p:nvPr>
        </p:nvSpPr>
        <p:spPr/>
        <p:txBody>
          <a:bodyPr>
            <a:normAutofit fontScale="85000" lnSpcReduction="20000"/>
          </a:bodyPr>
          <a:lstStyle/>
          <a:p>
            <a:pPr eaLnBrk="1" hangingPunct="1">
              <a:buFontTx/>
              <a:buNone/>
            </a:pPr>
            <a:r>
              <a:rPr kumimoji="1" lang="zh-CN" altLang="en-US" smtClean="0"/>
              <a:t>有哪些需要采取行动（响应）的事件？</a:t>
            </a:r>
          </a:p>
          <a:p>
            <a:pPr lvl="1" eaLnBrk="1" hangingPunct="1"/>
            <a:r>
              <a:rPr kumimoji="1" lang="zh-CN" altLang="en-US" smtClean="0"/>
              <a:t>新生登记</a:t>
            </a:r>
          </a:p>
          <a:p>
            <a:pPr lvl="1" eaLnBrk="1" hangingPunct="1"/>
            <a:r>
              <a:rPr kumimoji="1" lang="zh-CN" altLang="en-US" smtClean="0"/>
              <a:t>期末出成绩</a:t>
            </a:r>
            <a:endParaRPr lang="zh-CN" altLang="en-US" smtClean="0"/>
          </a:p>
          <a:p>
            <a:pPr lvl="1" eaLnBrk="1" hangingPunct="1"/>
            <a:r>
              <a:rPr kumimoji="1" lang="zh-CN" altLang="en-US" smtClean="0"/>
              <a:t>补考出成绩</a:t>
            </a:r>
          </a:p>
          <a:p>
            <a:pPr lvl="1" eaLnBrk="1" hangingPunct="1"/>
            <a:r>
              <a:rPr kumimoji="1" lang="zh-CN" altLang="en-US" smtClean="0"/>
              <a:t>评定奖学金</a:t>
            </a:r>
          </a:p>
          <a:p>
            <a:pPr lvl="1" eaLnBrk="1" hangingPunct="1"/>
            <a:r>
              <a:rPr kumimoji="1" lang="zh-CN" altLang="en-US" smtClean="0"/>
              <a:t>退学</a:t>
            </a:r>
          </a:p>
          <a:p>
            <a:pPr lvl="1" eaLnBrk="1" hangingPunct="1"/>
            <a:r>
              <a:rPr kumimoji="1" lang="zh-CN" altLang="en-US" smtClean="0"/>
              <a:t>留级</a:t>
            </a:r>
          </a:p>
          <a:p>
            <a:pPr lvl="1" eaLnBrk="1" hangingPunct="1"/>
            <a:r>
              <a:rPr kumimoji="1" lang="zh-CN" altLang="en-US" smtClean="0"/>
              <a:t>修学、复学</a:t>
            </a:r>
          </a:p>
          <a:p>
            <a:pPr lvl="1" eaLnBrk="1" hangingPunct="1"/>
            <a:r>
              <a:rPr kumimoji="1" lang="zh-CN" altLang="en-US" smtClean="0"/>
              <a:t>发成绩单</a:t>
            </a:r>
            <a:r>
              <a:rPr kumimoji="1" lang="en-US" altLang="zh-CN" smtClean="0"/>
              <a:t>……</a:t>
            </a:r>
          </a:p>
        </p:txBody>
      </p:sp>
    </p:spTree>
    <p:extLst>
      <p:ext uri="{BB962C8B-B14F-4D97-AF65-F5344CB8AC3E}">
        <p14:creationId xmlns:p14="http://schemas.microsoft.com/office/powerpoint/2010/main" val="1890116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 calcmode="lin" valueType="num">
                                      <p:cBhvr additive="base">
                                        <p:cTn id="7"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2" end="2"/>
                                            </p:txEl>
                                          </p:spTgt>
                                        </p:tgtEl>
                                        <p:attrNameLst>
                                          <p:attrName>style.visibility</p:attrName>
                                        </p:attrNameLst>
                                      </p:cBhvr>
                                      <p:to>
                                        <p:strVal val="visible"/>
                                      </p:to>
                                    </p:set>
                                    <p:anim calcmode="lin" valueType="num">
                                      <p:cBhvr additive="base">
                                        <p:cTn id="1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63">
                                            <p:txEl>
                                              <p:pRg st="3" end="3"/>
                                            </p:txEl>
                                          </p:spTgt>
                                        </p:tgtEl>
                                        <p:attrNameLst>
                                          <p:attrName>style.visibility</p:attrName>
                                        </p:attrNameLst>
                                      </p:cBhvr>
                                      <p:to>
                                        <p:strVal val="visible"/>
                                      </p:to>
                                    </p:set>
                                    <p:anim calcmode="lin" valueType="num">
                                      <p:cBhvr additive="base">
                                        <p:cTn id="15"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763">
                                            <p:txEl>
                                              <p:pRg st="4" end="4"/>
                                            </p:txEl>
                                          </p:spTgt>
                                        </p:tgtEl>
                                        <p:attrNameLst>
                                          <p:attrName>style.visibility</p:attrName>
                                        </p:attrNameLst>
                                      </p:cBhvr>
                                      <p:to>
                                        <p:strVal val="visible"/>
                                      </p:to>
                                    </p:set>
                                    <p:anim calcmode="lin" valueType="num">
                                      <p:cBhvr additive="base">
                                        <p:cTn id="19"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763">
                                            <p:txEl>
                                              <p:pRg st="5" end="5"/>
                                            </p:txEl>
                                          </p:spTgt>
                                        </p:tgtEl>
                                        <p:attrNameLst>
                                          <p:attrName>style.visibility</p:attrName>
                                        </p:attrNameLst>
                                      </p:cBhvr>
                                      <p:to>
                                        <p:strVal val="visible"/>
                                      </p:to>
                                    </p:set>
                                    <p:anim calcmode="lin" valueType="num">
                                      <p:cBhvr additive="base">
                                        <p:cTn id="23"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763">
                                            <p:txEl>
                                              <p:pRg st="6" end="6"/>
                                            </p:txEl>
                                          </p:spTgt>
                                        </p:tgtEl>
                                        <p:attrNameLst>
                                          <p:attrName>style.visibility</p:attrName>
                                        </p:attrNameLst>
                                      </p:cBhvr>
                                      <p:to>
                                        <p:strVal val="visible"/>
                                      </p:to>
                                    </p:set>
                                    <p:anim calcmode="lin" valueType="num">
                                      <p:cBhvr additive="base">
                                        <p:cTn id="27"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5763">
                                            <p:txEl>
                                              <p:pRg st="7" end="7"/>
                                            </p:txEl>
                                          </p:spTgt>
                                        </p:tgtEl>
                                        <p:attrNameLst>
                                          <p:attrName>style.visibility</p:attrName>
                                        </p:attrNameLst>
                                      </p:cBhvr>
                                      <p:to>
                                        <p:strVal val="visible"/>
                                      </p:to>
                                    </p:set>
                                    <p:anim calcmode="lin" valueType="num">
                                      <p:cBhvr additive="base">
                                        <p:cTn id="3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5763">
                                            <p:txEl>
                                              <p:pRg st="8" end="8"/>
                                            </p:txEl>
                                          </p:spTgt>
                                        </p:tgtEl>
                                        <p:attrNameLst>
                                          <p:attrName>style.visibility</p:attrName>
                                        </p:attrNameLst>
                                      </p:cBhvr>
                                      <p:to>
                                        <p:strVal val="visible"/>
                                      </p:to>
                                    </p:set>
                                    <p:anim calcmode="lin" valueType="num">
                                      <p:cBhvr additive="base">
                                        <p:cTn id="35"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2416175" y="3357563"/>
            <a:ext cx="1312863"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246788" name="Group 4"/>
          <p:cNvGrpSpPr>
            <a:grpSpLocks/>
          </p:cNvGrpSpPr>
          <p:nvPr/>
        </p:nvGrpSpPr>
        <p:grpSpPr bwMode="auto">
          <a:xfrm>
            <a:off x="6011863" y="3927475"/>
            <a:ext cx="2044700" cy="427038"/>
            <a:chOff x="4734" y="2144"/>
            <a:chExt cx="1500" cy="360"/>
          </a:xfrm>
        </p:grpSpPr>
        <p:sp>
          <p:nvSpPr>
            <p:cNvPr id="48181" name="Text Box 5"/>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48182" name="Line 6"/>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7"/>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Text Box 8"/>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246794" name="Line 10"/>
          <p:cNvSpPr>
            <a:spLocks noChangeShapeType="1"/>
          </p:cNvSpPr>
          <p:nvPr/>
        </p:nvSpPr>
        <p:spPr bwMode="auto">
          <a:xfrm>
            <a:off x="2065338" y="3603625"/>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5" name="Group 11"/>
          <p:cNvGrpSpPr>
            <a:grpSpLocks/>
          </p:cNvGrpSpPr>
          <p:nvPr/>
        </p:nvGrpSpPr>
        <p:grpSpPr bwMode="auto">
          <a:xfrm>
            <a:off x="1187450" y="3354388"/>
            <a:ext cx="901700" cy="711200"/>
            <a:chOff x="2094" y="1544"/>
            <a:chExt cx="660" cy="600"/>
          </a:xfrm>
        </p:grpSpPr>
        <p:sp>
          <p:nvSpPr>
            <p:cNvPr id="48179"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48180"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798" name="Line 14"/>
          <p:cNvSpPr>
            <a:spLocks noChangeShapeType="1"/>
          </p:cNvSpPr>
          <p:nvPr/>
        </p:nvSpPr>
        <p:spPr bwMode="auto">
          <a:xfrm flipH="1">
            <a:off x="4643438" y="4143375"/>
            <a:ext cx="1368425" cy="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246799" name="Group 15"/>
          <p:cNvGrpSpPr>
            <a:grpSpLocks/>
          </p:cNvGrpSpPr>
          <p:nvPr/>
        </p:nvGrpSpPr>
        <p:grpSpPr bwMode="auto">
          <a:xfrm>
            <a:off x="5981700" y="3284538"/>
            <a:ext cx="2046288" cy="427037"/>
            <a:chOff x="4734" y="2144"/>
            <a:chExt cx="1500" cy="360"/>
          </a:xfrm>
        </p:grpSpPr>
        <p:sp>
          <p:nvSpPr>
            <p:cNvPr id="48175"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48176"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246804" name="Line 20"/>
          <p:cNvSpPr>
            <a:spLocks noChangeShapeType="1"/>
          </p:cNvSpPr>
          <p:nvPr/>
        </p:nvSpPr>
        <p:spPr bwMode="auto">
          <a:xfrm flipV="1">
            <a:off x="5148263" y="3495675"/>
            <a:ext cx="863600"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6805" name="Text Box 21"/>
          <p:cNvSpPr txBox="1">
            <a:spLocks noChangeArrowheads="1"/>
          </p:cNvSpPr>
          <p:nvPr/>
        </p:nvSpPr>
        <p:spPr bwMode="auto">
          <a:xfrm>
            <a:off x="2403475" y="3692525"/>
            <a:ext cx="1311275"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246806" name="Line 22"/>
          <p:cNvSpPr>
            <a:spLocks noChangeShapeType="1"/>
          </p:cNvSpPr>
          <p:nvPr/>
        </p:nvSpPr>
        <p:spPr bwMode="auto">
          <a:xfrm>
            <a:off x="2054225" y="3938588"/>
            <a:ext cx="1992313"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48139" name="Rectangle 24"/>
          <p:cNvSpPr>
            <a:spLocks noGrp="1" noChangeArrowheads="1"/>
          </p:cNvSpPr>
          <p:nvPr>
            <p:ph type="title"/>
          </p:nvPr>
        </p:nvSpPr>
        <p:spPr>
          <a:xfrm>
            <a:off x="468313" y="254283"/>
            <a:ext cx="8675687" cy="981075"/>
          </a:xfrm>
        </p:spPr>
        <p:txBody>
          <a:bodyPr/>
          <a:lstStyle/>
          <a:p>
            <a:pPr eaLnBrk="1" hangingPunct="1"/>
            <a:r>
              <a:rPr lang="zh-CN" altLang="en-US" dirty="0" smtClean="0"/>
              <a:t>一个事件的数据处理</a:t>
            </a:r>
          </a:p>
        </p:txBody>
      </p:sp>
      <p:sp>
        <p:nvSpPr>
          <p:cNvPr id="48140" name="Rectangle 25"/>
          <p:cNvSpPr>
            <a:spLocks noGrp="1" noChangeArrowheads="1"/>
          </p:cNvSpPr>
          <p:nvPr>
            <p:ph type="body" sz="half" idx="1"/>
          </p:nvPr>
        </p:nvSpPr>
        <p:spPr>
          <a:xfrm>
            <a:off x="395287" y="1304925"/>
            <a:ext cx="8713788" cy="503238"/>
          </a:xfrm>
        </p:spPr>
        <p:txBody>
          <a:bodyPr>
            <a:normAutofit lnSpcReduction="10000"/>
          </a:bodyPr>
          <a:lstStyle/>
          <a:p>
            <a:pPr eaLnBrk="1" hangingPunct="1"/>
            <a:r>
              <a:rPr lang="zh-CN" altLang="en-US" sz="2800" dirty="0" smtClean="0">
                <a:sym typeface="Wingdings" panose="05000000000000000000" pitchFamily="2" charset="2"/>
              </a:rPr>
              <a:t>制作事件表，可作为数据流图的启发：</a:t>
            </a:r>
          </a:p>
        </p:txBody>
      </p:sp>
      <p:graphicFrame>
        <p:nvGraphicFramePr>
          <p:cNvPr id="246852" name="Group 68"/>
          <p:cNvGraphicFramePr>
            <a:graphicFrameLocks noGrp="1"/>
          </p:cNvGraphicFramePr>
          <p:nvPr>
            <p:ph sz="half" idx="2"/>
          </p:nvPr>
        </p:nvGraphicFramePr>
        <p:xfrm>
          <a:off x="179388" y="1916113"/>
          <a:ext cx="8713787" cy="1157287"/>
        </p:xfrm>
        <a:graphic>
          <a:graphicData uri="http://schemas.openxmlformats.org/drawingml/2006/table">
            <a:tbl>
              <a:tblPr/>
              <a:tblGrid>
                <a:gridCol w="1584325">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gridCol w="14398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tblGrid>
              <a:tr h="365941">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事件名称</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触发点</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事件源</a:t>
                      </a:r>
                      <a:endParaRPr kumimoji="0" lang="zh-CN" altLang="en-US" sz="5400" b="1" i="0" u="none" strike="noStrike" cap="none" normalizeH="0" baseline="0" smtClean="0">
                        <a:ln>
                          <a:noFill/>
                        </a:ln>
                        <a:solidFill>
                          <a:srgbClr val="CC0000"/>
                        </a:solidFill>
                        <a:effectLst/>
                        <a:latin typeface="Times New Roman" pitchFamily="18" charset="0"/>
                        <a:ea typeface="黑体" pitchFamily="2" charset="-122"/>
                      </a:endParaRP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活动</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响应结果</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rgbClr val="CC0000"/>
                          </a:solidFill>
                          <a:effectLst/>
                          <a:latin typeface="宋体" pitchFamily="2" charset="-122"/>
                          <a:ea typeface="黑体" pitchFamily="2" charset="-122"/>
                        </a:rPr>
                        <a:t>事件目的地</a:t>
                      </a:r>
                    </a:p>
                  </a:txBody>
                  <a:tcPr marT="45743" marB="45743"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1346">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客户申请服务</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服务请求</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受理服务申请，建立上门勘察计划</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客户信息</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服务意向</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勘察计划</a:t>
                      </a:r>
                      <a:endParaRPr kumimoji="0" lang="zh-CN" altLang="en-US" sz="5400" b="1" i="0" u="none" strike="noStrike" cap="none" normalizeH="0" baseline="0" smtClean="0">
                        <a:ln>
                          <a:noFill/>
                        </a:ln>
                        <a:solidFill>
                          <a:schemeClr val="tx1"/>
                        </a:solidFill>
                        <a:effectLst/>
                        <a:latin typeface="Times New Roman" pitchFamily="18" charset="0"/>
                        <a:ea typeface="楷体_GB2312" pitchFamily="49" charset="-122"/>
                      </a:endParaRP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客户</a:t>
                      </a:r>
                    </a:p>
                    <a:p>
                      <a:pPr marL="0" marR="0" lvl="0" indent="0" algn="l" defTabSz="914400" rtl="0" eaLnBrk="0" fontAlgn="base" latinLnBrk="0" hangingPunct="0">
                        <a:lnSpc>
                          <a:spcPct val="85000"/>
                        </a:lnSpc>
                        <a:spcBef>
                          <a:spcPct val="0"/>
                        </a:spcBef>
                        <a:spcAft>
                          <a:spcPct val="0"/>
                        </a:spcAft>
                        <a:buClr>
                          <a:schemeClr val="bg1"/>
                        </a:buClr>
                        <a:buSzPct val="120000"/>
                        <a:buFontTx/>
                        <a:buNone/>
                        <a:tabLst/>
                      </a:pPr>
                      <a:r>
                        <a:rPr kumimoji="0" lang="zh-CN" altLang="en-US" sz="1800" b="1" i="0" u="none" strike="noStrike" cap="none" normalizeH="0" baseline="0" smtClean="0">
                          <a:ln>
                            <a:noFill/>
                          </a:ln>
                          <a:solidFill>
                            <a:schemeClr val="tx1"/>
                          </a:solidFill>
                          <a:effectLst/>
                          <a:latin typeface="宋体" pitchFamily="2" charset="-122"/>
                          <a:ea typeface="楷体_GB2312" pitchFamily="49" charset="-122"/>
                        </a:rPr>
                        <a:t>技术人员</a:t>
                      </a:r>
                    </a:p>
                  </a:txBody>
                  <a:tcPr marT="45743" marB="45743"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833" name="Line 49"/>
          <p:cNvSpPr>
            <a:spLocks noChangeShapeType="1"/>
          </p:cNvSpPr>
          <p:nvPr/>
        </p:nvSpPr>
        <p:spPr bwMode="auto">
          <a:xfrm>
            <a:off x="2627313" y="2563813"/>
            <a:ext cx="144462" cy="79216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5" name="Line 51"/>
          <p:cNvSpPr>
            <a:spLocks noChangeShapeType="1"/>
          </p:cNvSpPr>
          <p:nvPr/>
        </p:nvSpPr>
        <p:spPr bwMode="auto">
          <a:xfrm flipH="1">
            <a:off x="1547813" y="2563813"/>
            <a:ext cx="2016125" cy="865187"/>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7" name="Line 53"/>
          <p:cNvSpPr>
            <a:spLocks noChangeShapeType="1"/>
          </p:cNvSpPr>
          <p:nvPr/>
        </p:nvSpPr>
        <p:spPr bwMode="auto">
          <a:xfrm>
            <a:off x="6948488" y="2708275"/>
            <a:ext cx="215900" cy="792163"/>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AutoShape 9"/>
          <p:cNvSpPr>
            <a:spLocks noChangeArrowheads="1"/>
          </p:cNvSpPr>
          <p:nvPr/>
        </p:nvSpPr>
        <p:spPr bwMode="auto">
          <a:xfrm>
            <a:off x="4032250" y="3159125"/>
            <a:ext cx="1068388" cy="1135063"/>
          </a:xfrm>
          <a:prstGeom prst="flowChartAlternateProcess">
            <a:avLst/>
          </a:prstGeom>
          <a:solidFill>
            <a:srgbClr val="FFCC00"/>
          </a:solidFill>
          <a:ln w="3175">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P1</a:t>
            </a:r>
          </a:p>
          <a:p>
            <a:pPr algn="ctr" eaLnBrk="1" hangingPunct="1"/>
            <a:r>
              <a:rPr lang="zh-CN" altLang="en-US" b="1">
                <a:latin typeface="楷体_GB2312" pitchFamily="49" charset="-122"/>
                <a:ea typeface="楷体_GB2312" pitchFamily="49" charset="-122"/>
              </a:rPr>
              <a:t>受理客户服务申请</a:t>
            </a:r>
          </a:p>
        </p:txBody>
      </p:sp>
      <p:sp>
        <p:nvSpPr>
          <p:cNvPr id="246834" name="Line 50"/>
          <p:cNvSpPr>
            <a:spLocks noChangeShapeType="1"/>
          </p:cNvSpPr>
          <p:nvPr/>
        </p:nvSpPr>
        <p:spPr bwMode="auto">
          <a:xfrm flipH="1">
            <a:off x="3563938" y="2852738"/>
            <a:ext cx="2376487" cy="10795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36" name="Line 52"/>
          <p:cNvSpPr>
            <a:spLocks noChangeShapeType="1"/>
          </p:cNvSpPr>
          <p:nvPr/>
        </p:nvSpPr>
        <p:spPr bwMode="auto">
          <a:xfrm flipH="1">
            <a:off x="4716463" y="2563813"/>
            <a:ext cx="142875" cy="72072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53" name="Rectangle 69"/>
          <p:cNvSpPr>
            <a:spLocks noChangeArrowheads="1"/>
          </p:cNvSpPr>
          <p:nvPr/>
        </p:nvSpPr>
        <p:spPr bwMode="auto">
          <a:xfrm>
            <a:off x="250825" y="4508500"/>
            <a:ext cx="3600450" cy="360363"/>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活动对应于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数据处理框</a:t>
            </a:r>
          </a:p>
        </p:txBody>
      </p:sp>
      <p:sp>
        <p:nvSpPr>
          <p:cNvPr id="246854" name="Rectangle 70"/>
          <p:cNvSpPr>
            <a:spLocks noChangeArrowheads="1"/>
          </p:cNvSpPr>
          <p:nvPr/>
        </p:nvSpPr>
        <p:spPr bwMode="auto">
          <a:xfrm>
            <a:off x="250825" y="5011738"/>
            <a:ext cx="5256213" cy="431800"/>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事件源和事件目标对应于</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外部实体</a:t>
            </a:r>
          </a:p>
        </p:txBody>
      </p:sp>
      <p:sp>
        <p:nvSpPr>
          <p:cNvPr id="246855" name="Rectangle 71"/>
          <p:cNvSpPr>
            <a:spLocks noChangeArrowheads="1"/>
          </p:cNvSpPr>
          <p:nvPr/>
        </p:nvSpPr>
        <p:spPr bwMode="auto">
          <a:xfrm>
            <a:off x="250825" y="5589588"/>
            <a:ext cx="5257800" cy="360362"/>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触发点是与外部实体相连的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a:t>
            </a:r>
          </a:p>
        </p:txBody>
      </p:sp>
      <p:sp>
        <p:nvSpPr>
          <p:cNvPr id="246856" name="Rectangle 72"/>
          <p:cNvSpPr>
            <a:spLocks noChangeArrowheads="1"/>
          </p:cNvSpPr>
          <p:nvPr/>
        </p:nvSpPr>
        <p:spPr bwMode="auto">
          <a:xfrm>
            <a:off x="250825" y="6094413"/>
            <a:ext cx="8642350" cy="719137"/>
          </a:xfrm>
          <a:prstGeom prst="rect">
            <a:avLst/>
          </a:prstGeom>
          <a:solidFill>
            <a:srgbClr val="FEE9A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pPr>
            <a:r>
              <a:rPr lang="zh-CN" altLang="en-US" sz="2400" b="1">
                <a:latin typeface="楷体_GB2312" pitchFamily="49" charset="-122"/>
                <a:ea typeface="楷体_GB2312" pitchFamily="49" charset="-122"/>
                <a:sym typeface="Wingdings" panose="05000000000000000000" pitchFamily="2" charset="2"/>
              </a:rPr>
              <a:t>响应结果是与外部实体相连的</a:t>
            </a:r>
            <a:r>
              <a:rPr lang="en-US" altLang="zh-CN" sz="2400" b="1">
                <a:latin typeface="楷体_GB2312" pitchFamily="49" charset="-122"/>
                <a:ea typeface="楷体_GB2312" pitchFamily="49" charset="-122"/>
                <a:sym typeface="Wingdings" panose="05000000000000000000" pitchFamily="2" charset="2"/>
              </a:rPr>
              <a:t>DFD</a:t>
            </a:r>
            <a:r>
              <a:rPr lang="zh-CN" altLang="en-US" sz="2400" b="1">
                <a:latin typeface="楷体_GB2312" pitchFamily="49" charset="-122"/>
                <a:ea typeface="楷体_GB2312" pitchFamily="49" charset="-122"/>
                <a:sym typeface="Wingdings" panose="05000000000000000000" pitchFamily="2" charset="2"/>
              </a:rPr>
              <a:t>数据流，或者是在</a:t>
            </a:r>
            <a:r>
              <a:rPr lang="zh-CN" altLang="en-US" sz="2400" b="1">
                <a:solidFill>
                  <a:schemeClr val="tx2"/>
                </a:solidFill>
                <a:latin typeface="楷体_GB2312" pitchFamily="49" charset="-122"/>
                <a:ea typeface="楷体_GB2312" pitchFamily="49" charset="-122"/>
                <a:sym typeface="Wingdings" panose="05000000000000000000" pitchFamily="2" charset="2"/>
              </a:rPr>
              <a:t>事件中记录并保存的表格或文件，即</a:t>
            </a:r>
            <a:r>
              <a:rPr lang="en-US" altLang="zh-CN" sz="2400" b="1">
                <a:solidFill>
                  <a:schemeClr val="tx2"/>
                </a:solidFill>
                <a:latin typeface="楷体_GB2312" pitchFamily="49" charset="-122"/>
                <a:ea typeface="楷体_GB2312" pitchFamily="49" charset="-122"/>
                <a:sym typeface="Wingdings" panose="05000000000000000000" pitchFamily="2" charset="2"/>
              </a:rPr>
              <a:t>DFD</a:t>
            </a:r>
            <a:r>
              <a:rPr lang="zh-CN" altLang="en-US" sz="2400" b="1">
                <a:solidFill>
                  <a:schemeClr val="tx2"/>
                </a:solidFill>
                <a:latin typeface="楷体_GB2312" pitchFamily="49" charset="-122"/>
                <a:ea typeface="楷体_GB2312" pitchFamily="49" charset="-122"/>
                <a:sym typeface="Wingdings" panose="05000000000000000000" pitchFamily="2" charset="2"/>
              </a:rPr>
              <a:t>数据存储</a:t>
            </a:r>
          </a:p>
        </p:txBody>
      </p:sp>
      <p:sp>
        <p:nvSpPr>
          <p:cNvPr id="246807" name="Line 23"/>
          <p:cNvSpPr>
            <a:spLocks noChangeShapeType="1"/>
          </p:cNvSpPr>
          <p:nvPr/>
        </p:nvSpPr>
        <p:spPr bwMode="auto">
          <a:xfrm>
            <a:off x="4067175" y="3492500"/>
            <a:ext cx="1008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8745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836"/>
                                        </p:tgtEl>
                                        <p:attrNameLst>
                                          <p:attrName>style.visibility</p:attrName>
                                        </p:attrNameLst>
                                      </p:cBhvr>
                                      <p:to>
                                        <p:strVal val="visible"/>
                                      </p:to>
                                    </p:set>
                                    <p:animEffect transition="in" filter="dissolve">
                                      <p:cBhvr>
                                        <p:cTn id="7" dur="500"/>
                                        <p:tgtEl>
                                          <p:spTgt spid="24683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46807"/>
                                        </p:tgtEl>
                                        <p:attrNameLst>
                                          <p:attrName>style.visibility</p:attrName>
                                        </p:attrNameLst>
                                      </p:cBhvr>
                                      <p:to>
                                        <p:strVal val="visible"/>
                                      </p:to>
                                    </p:set>
                                    <p:animEffect transition="in" filter="dissolve">
                                      <p:cBhvr>
                                        <p:cTn id="11" dur="500"/>
                                        <p:tgtEl>
                                          <p:spTgt spid="24680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6793"/>
                                        </p:tgtEl>
                                        <p:attrNameLst>
                                          <p:attrName>style.visibility</p:attrName>
                                        </p:attrNameLst>
                                      </p:cBhvr>
                                      <p:to>
                                        <p:strVal val="visible"/>
                                      </p:to>
                                    </p:set>
                                    <p:animEffect transition="in" filter="dissolve">
                                      <p:cBhvr>
                                        <p:cTn id="14" dur="500"/>
                                        <p:tgtEl>
                                          <p:spTgt spid="24679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246853"/>
                                        </p:tgtEl>
                                        <p:attrNameLst>
                                          <p:attrName>style.visibility</p:attrName>
                                        </p:attrNameLst>
                                      </p:cBhvr>
                                      <p:to>
                                        <p:strVal val="visible"/>
                                      </p:to>
                                    </p:set>
                                    <p:animEffect transition="in" filter="dissolve">
                                      <p:cBhvr>
                                        <p:cTn id="17" dur="500"/>
                                        <p:tgtEl>
                                          <p:spTgt spid="246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795"/>
                                        </p:tgtEl>
                                        <p:attrNameLst>
                                          <p:attrName>style.visibility</p:attrName>
                                        </p:attrNameLst>
                                      </p:cBhvr>
                                      <p:to>
                                        <p:strVal val="visible"/>
                                      </p:to>
                                    </p:set>
                                    <p:animEffect transition="in" filter="dissolve">
                                      <p:cBhvr>
                                        <p:cTn id="22" dur="500"/>
                                        <p:tgtEl>
                                          <p:spTgt spid="246795"/>
                                        </p:tgtEl>
                                      </p:cBhvr>
                                    </p:animEffect>
                                  </p:childTnLst>
                                </p:cTn>
                              </p:par>
                              <p:par>
                                <p:cTn id="23" presetID="9" presetClass="entr" presetSubtype="0" fill="hold" nodeType="withEffect">
                                  <p:stCondLst>
                                    <p:cond delay="0"/>
                                  </p:stCondLst>
                                  <p:childTnLst>
                                    <p:set>
                                      <p:cBhvr>
                                        <p:cTn id="24" dur="1" fill="hold">
                                          <p:stCondLst>
                                            <p:cond delay="0"/>
                                          </p:stCondLst>
                                        </p:cTn>
                                        <p:tgtEl>
                                          <p:spTgt spid="246835"/>
                                        </p:tgtEl>
                                        <p:attrNameLst>
                                          <p:attrName>style.visibility</p:attrName>
                                        </p:attrNameLst>
                                      </p:cBhvr>
                                      <p:to>
                                        <p:strVal val="visible"/>
                                      </p:to>
                                    </p:set>
                                    <p:animEffect transition="in" filter="dissolve">
                                      <p:cBhvr>
                                        <p:cTn id="25" dur="500"/>
                                        <p:tgtEl>
                                          <p:spTgt spid="24683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854"/>
                                        </p:tgtEl>
                                        <p:attrNameLst>
                                          <p:attrName>style.visibility</p:attrName>
                                        </p:attrNameLst>
                                      </p:cBhvr>
                                      <p:to>
                                        <p:strVal val="visible"/>
                                      </p:to>
                                    </p:set>
                                    <p:animEffect transition="in" filter="dissolve">
                                      <p:cBhvr>
                                        <p:cTn id="28" dur="500"/>
                                        <p:tgtEl>
                                          <p:spTgt spid="2468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46855"/>
                                        </p:tgtEl>
                                        <p:attrNameLst>
                                          <p:attrName>style.visibility</p:attrName>
                                        </p:attrNameLst>
                                      </p:cBhvr>
                                      <p:to>
                                        <p:strVal val="visible"/>
                                      </p:to>
                                    </p:set>
                                    <p:animEffect transition="in" filter="dissolve">
                                      <p:cBhvr>
                                        <p:cTn id="33" dur="500"/>
                                        <p:tgtEl>
                                          <p:spTgt spid="246855"/>
                                        </p:tgtEl>
                                      </p:cBhvr>
                                    </p:animEffect>
                                  </p:childTnLst>
                                </p:cTn>
                              </p:par>
                              <p:par>
                                <p:cTn id="34" presetID="9" presetClass="entr" presetSubtype="0" fill="hold" nodeType="withEffect">
                                  <p:stCondLst>
                                    <p:cond delay="0"/>
                                  </p:stCondLst>
                                  <p:childTnLst>
                                    <p:set>
                                      <p:cBhvr>
                                        <p:cTn id="35" dur="1" fill="hold">
                                          <p:stCondLst>
                                            <p:cond delay="0"/>
                                          </p:stCondLst>
                                        </p:cTn>
                                        <p:tgtEl>
                                          <p:spTgt spid="246833"/>
                                        </p:tgtEl>
                                        <p:attrNameLst>
                                          <p:attrName>style.visibility</p:attrName>
                                        </p:attrNameLst>
                                      </p:cBhvr>
                                      <p:to>
                                        <p:strVal val="visible"/>
                                      </p:to>
                                    </p:set>
                                    <p:animEffect transition="in" filter="dissolve">
                                      <p:cBhvr>
                                        <p:cTn id="36" dur="500"/>
                                        <p:tgtEl>
                                          <p:spTgt spid="2468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46787"/>
                                        </p:tgtEl>
                                        <p:attrNameLst>
                                          <p:attrName>style.visibility</p:attrName>
                                        </p:attrNameLst>
                                      </p:cBhvr>
                                      <p:to>
                                        <p:strVal val="visible"/>
                                      </p:to>
                                    </p:set>
                                    <p:animEffect transition="in" filter="dissolve">
                                      <p:cBhvr>
                                        <p:cTn id="39" dur="500"/>
                                        <p:tgtEl>
                                          <p:spTgt spid="246787"/>
                                        </p:tgtEl>
                                      </p:cBhvr>
                                    </p:animEffect>
                                  </p:childTnLst>
                                </p:cTn>
                              </p:par>
                              <p:par>
                                <p:cTn id="40" presetID="9" presetClass="entr" presetSubtype="0" fill="hold" nodeType="withEffect">
                                  <p:stCondLst>
                                    <p:cond delay="0"/>
                                  </p:stCondLst>
                                  <p:childTnLst>
                                    <p:set>
                                      <p:cBhvr>
                                        <p:cTn id="41" dur="1" fill="hold">
                                          <p:stCondLst>
                                            <p:cond delay="0"/>
                                          </p:stCondLst>
                                        </p:cTn>
                                        <p:tgtEl>
                                          <p:spTgt spid="246794"/>
                                        </p:tgtEl>
                                        <p:attrNameLst>
                                          <p:attrName>style.visibility</p:attrName>
                                        </p:attrNameLst>
                                      </p:cBhvr>
                                      <p:to>
                                        <p:strVal val="visible"/>
                                      </p:to>
                                    </p:set>
                                    <p:animEffect transition="in" filter="dissolve">
                                      <p:cBhvr>
                                        <p:cTn id="42" dur="500"/>
                                        <p:tgtEl>
                                          <p:spTgt spid="2467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856"/>
                                        </p:tgtEl>
                                        <p:attrNameLst>
                                          <p:attrName>style.visibility</p:attrName>
                                        </p:attrNameLst>
                                      </p:cBhvr>
                                      <p:to>
                                        <p:strVal val="visible"/>
                                      </p:to>
                                    </p:set>
                                    <p:animEffect transition="in" filter="dissolve">
                                      <p:cBhvr>
                                        <p:cTn id="47" dur="500"/>
                                        <p:tgtEl>
                                          <p:spTgt spid="246856"/>
                                        </p:tgtEl>
                                      </p:cBhvr>
                                    </p:animEffect>
                                  </p:childTnLst>
                                </p:cTn>
                              </p:par>
                              <p:par>
                                <p:cTn id="48" presetID="9" presetClass="entr" presetSubtype="0" fill="hold" nodeType="withEffect">
                                  <p:stCondLst>
                                    <p:cond delay="0"/>
                                  </p:stCondLst>
                                  <p:childTnLst>
                                    <p:set>
                                      <p:cBhvr>
                                        <p:cTn id="49" dur="1" fill="hold">
                                          <p:stCondLst>
                                            <p:cond delay="0"/>
                                          </p:stCondLst>
                                        </p:cTn>
                                        <p:tgtEl>
                                          <p:spTgt spid="246798"/>
                                        </p:tgtEl>
                                        <p:attrNameLst>
                                          <p:attrName>style.visibility</p:attrName>
                                        </p:attrNameLst>
                                      </p:cBhvr>
                                      <p:to>
                                        <p:strVal val="visible"/>
                                      </p:to>
                                    </p:set>
                                    <p:animEffect transition="in" filter="dissolve">
                                      <p:cBhvr>
                                        <p:cTn id="50" dur="500"/>
                                        <p:tgtEl>
                                          <p:spTgt spid="246798"/>
                                        </p:tgtEl>
                                      </p:cBhvr>
                                    </p:animEffect>
                                  </p:childTnLst>
                                </p:cTn>
                              </p:par>
                              <p:par>
                                <p:cTn id="51" presetID="9" presetClass="entr" presetSubtype="0" fill="hold" nodeType="withEffect">
                                  <p:stCondLst>
                                    <p:cond delay="0"/>
                                  </p:stCondLst>
                                  <p:childTnLst>
                                    <p:set>
                                      <p:cBhvr>
                                        <p:cTn id="52" dur="1" fill="hold">
                                          <p:stCondLst>
                                            <p:cond delay="0"/>
                                          </p:stCondLst>
                                        </p:cTn>
                                        <p:tgtEl>
                                          <p:spTgt spid="246788"/>
                                        </p:tgtEl>
                                        <p:attrNameLst>
                                          <p:attrName>style.visibility</p:attrName>
                                        </p:attrNameLst>
                                      </p:cBhvr>
                                      <p:to>
                                        <p:strVal val="visible"/>
                                      </p:to>
                                    </p:set>
                                    <p:animEffect transition="in" filter="dissolve">
                                      <p:cBhvr>
                                        <p:cTn id="53" dur="500"/>
                                        <p:tgtEl>
                                          <p:spTgt spid="246788"/>
                                        </p:tgtEl>
                                      </p:cBhvr>
                                    </p:animEffect>
                                  </p:childTnLst>
                                </p:cTn>
                              </p:par>
                              <p:par>
                                <p:cTn id="54" presetID="9" presetClass="entr" presetSubtype="0" fill="hold" nodeType="withEffect">
                                  <p:stCondLst>
                                    <p:cond delay="0"/>
                                  </p:stCondLst>
                                  <p:childTnLst>
                                    <p:set>
                                      <p:cBhvr>
                                        <p:cTn id="55" dur="1" fill="hold">
                                          <p:stCondLst>
                                            <p:cond delay="0"/>
                                          </p:stCondLst>
                                        </p:cTn>
                                        <p:tgtEl>
                                          <p:spTgt spid="246806"/>
                                        </p:tgtEl>
                                        <p:attrNameLst>
                                          <p:attrName>style.visibility</p:attrName>
                                        </p:attrNameLst>
                                      </p:cBhvr>
                                      <p:to>
                                        <p:strVal val="visible"/>
                                      </p:to>
                                    </p:set>
                                    <p:animEffect transition="in" filter="dissolve">
                                      <p:cBhvr>
                                        <p:cTn id="56" dur="500"/>
                                        <p:tgtEl>
                                          <p:spTgt spid="24680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46805"/>
                                        </p:tgtEl>
                                        <p:attrNameLst>
                                          <p:attrName>style.visibility</p:attrName>
                                        </p:attrNameLst>
                                      </p:cBhvr>
                                      <p:to>
                                        <p:strVal val="visible"/>
                                      </p:to>
                                    </p:set>
                                    <p:animEffect transition="in" filter="dissolve">
                                      <p:cBhvr>
                                        <p:cTn id="59" dur="500"/>
                                        <p:tgtEl>
                                          <p:spTgt spid="246805"/>
                                        </p:tgtEl>
                                      </p:cBhvr>
                                    </p:animEffect>
                                  </p:childTnLst>
                                </p:cTn>
                              </p:par>
                              <p:par>
                                <p:cTn id="60" presetID="9" presetClass="entr" presetSubtype="0" fill="hold" nodeType="withEffect">
                                  <p:stCondLst>
                                    <p:cond delay="0"/>
                                  </p:stCondLst>
                                  <p:childTnLst>
                                    <p:set>
                                      <p:cBhvr>
                                        <p:cTn id="61" dur="1" fill="hold">
                                          <p:stCondLst>
                                            <p:cond delay="0"/>
                                          </p:stCondLst>
                                        </p:cTn>
                                        <p:tgtEl>
                                          <p:spTgt spid="246804"/>
                                        </p:tgtEl>
                                        <p:attrNameLst>
                                          <p:attrName>style.visibility</p:attrName>
                                        </p:attrNameLst>
                                      </p:cBhvr>
                                      <p:to>
                                        <p:strVal val="visible"/>
                                      </p:to>
                                    </p:set>
                                    <p:animEffect transition="in" filter="dissolve">
                                      <p:cBhvr>
                                        <p:cTn id="62" dur="500"/>
                                        <p:tgtEl>
                                          <p:spTgt spid="246804"/>
                                        </p:tgtEl>
                                      </p:cBhvr>
                                    </p:animEffect>
                                  </p:childTnLst>
                                </p:cTn>
                              </p:par>
                              <p:par>
                                <p:cTn id="63" presetID="9" presetClass="entr" presetSubtype="0" fill="hold" nodeType="withEffect">
                                  <p:stCondLst>
                                    <p:cond delay="0"/>
                                  </p:stCondLst>
                                  <p:childTnLst>
                                    <p:set>
                                      <p:cBhvr>
                                        <p:cTn id="64" dur="1" fill="hold">
                                          <p:stCondLst>
                                            <p:cond delay="0"/>
                                          </p:stCondLst>
                                        </p:cTn>
                                        <p:tgtEl>
                                          <p:spTgt spid="246799"/>
                                        </p:tgtEl>
                                        <p:attrNameLst>
                                          <p:attrName>style.visibility</p:attrName>
                                        </p:attrNameLst>
                                      </p:cBhvr>
                                      <p:to>
                                        <p:strVal val="visible"/>
                                      </p:to>
                                    </p:set>
                                    <p:animEffect transition="in" filter="dissolve">
                                      <p:cBhvr>
                                        <p:cTn id="65" dur="500"/>
                                        <p:tgtEl>
                                          <p:spTgt spid="246799"/>
                                        </p:tgtEl>
                                      </p:cBhvr>
                                    </p:animEffect>
                                  </p:childTnLst>
                                </p:cTn>
                              </p:par>
                              <p:par>
                                <p:cTn id="66" presetID="9" presetClass="entr" presetSubtype="0" fill="hold" nodeType="withEffect">
                                  <p:stCondLst>
                                    <p:cond delay="0"/>
                                  </p:stCondLst>
                                  <p:childTnLst>
                                    <p:set>
                                      <p:cBhvr>
                                        <p:cTn id="67" dur="1" fill="hold">
                                          <p:stCondLst>
                                            <p:cond delay="0"/>
                                          </p:stCondLst>
                                        </p:cTn>
                                        <p:tgtEl>
                                          <p:spTgt spid="246837"/>
                                        </p:tgtEl>
                                        <p:attrNameLst>
                                          <p:attrName>style.visibility</p:attrName>
                                        </p:attrNameLst>
                                      </p:cBhvr>
                                      <p:to>
                                        <p:strVal val="visible"/>
                                      </p:to>
                                    </p:set>
                                    <p:animEffect transition="in" filter="dissolve">
                                      <p:cBhvr>
                                        <p:cTn id="68" dur="500"/>
                                        <p:tgtEl>
                                          <p:spTgt spid="246837"/>
                                        </p:tgtEl>
                                      </p:cBhvr>
                                    </p:animEffect>
                                  </p:childTnLst>
                                </p:cTn>
                              </p:par>
                              <p:par>
                                <p:cTn id="69" presetID="9" presetClass="entr" presetSubtype="0" fill="hold" nodeType="withEffect">
                                  <p:stCondLst>
                                    <p:cond delay="0"/>
                                  </p:stCondLst>
                                  <p:childTnLst>
                                    <p:set>
                                      <p:cBhvr>
                                        <p:cTn id="70" dur="1" fill="hold">
                                          <p:stCondLst>
                                            <p:cond delay="0"/>
                                          </p:stCondLst>
                                        </p:cTn>
                                        <p:tgtEl>
                                          <p:spTgt spid="246834"/>
                                        </p:tgtEl>
                                        <p:attrNameLst>
                                          <p:attrName>style.visibility</p:attrName>
                                        </p:attrNameLst>
                                      </p:cBhvr>
                                      <p:to>
                                        <p:strVal val="visible"/>
                                      </p:to>
                                    </p:set>
                                    <p:animEffect transition="in" filter="dissolve">
                                      <p:cBhvr>
                                        <p:cTn id="71" dur="500"/>
                                        <p:tgtEl>
                                          <p:spTgt spid="24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nimBg="1"/>
      <p:bldP spid="246805" grpId="0" animBg="1"/>
      <p:bldP spid="246793" grpId="0" animBg="1"/>
      <p:bldP spid="246853" grpId="0" animBg="1"/>
      <p:bldP spid="246854" grpId="0" animBg="1"/>
      <p:bldP spid="246855" grpId="0" animBg="1"/>
      <p:bldP spid="2468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一个事件的</a:t>
            </a:r>
            <a:r>
              <a:rPr lang="en-US" altLang="zh-CN" smtClean="0"/>
              <a:t>DFD</a:t>
            </a:r>
            <a:r>
              <a:rPr lang="zh-CN" altLang="en-US" smtClean="0"/>
              <a:t>（练习）</a:t>
            </a:r>
          </a:p>
        </p:txBody>
      </p:sp>
      <p:sp>
        <p:nvSpPr>
          <p:cNvPr id="49155" name="Rectangle 3"/>
          <p:cNvSpPr>
            <a:spLocks noGrp="1" noChangeArrowheads="1"/>
          </p:cNvSpPr>
          <p:nvPr>
            <p:ph type="body" sz="half" idx="1"/>
          </p:nvPr>
        </p:nvSpPr>
        <p:spPr>
          <a:xfrm>
            <a:off x="356393" y="1162051"/>
            <a:ext cx="8424863" cy="1295400"/>
          </a:xfrm>
        </p:spPr>
        <p:txBody>
          <a:bodyPr/>
          <a:lstStyle/>
          <a:p>
            <a:pPr eaLnBrk="1" hangingPunct="1">
              <a:lnSpc>
                <a:spcPct val="90000"/>
              </a:lnSpc>
            </a:pPr>
            <a:r>
              <a:rPr lang="zh-CN" altLang="en-US" sz="2800" dirty="0" smtClean="0"/>
              <a:t>医生看病开处方</a:t>
            </a:r>
          </a:p>
          <a:p>
            <a:pPr lvl="1" eaLnBrk="1" hangingPunct="1">
              <a:lnSpc>
                <a:spcPct val="90000"/>
              </a:lnSpc>
            </a:pPr>
            <a:r>
              <a:rPr lang="zh-CN" altLang="en-US" sz="2400" dirty="0" smtClean="0"/>
              <a:t>医生根据挂号单询问病人病情，书写诊断结果（病历），并根据医院库存药品开处方单。</a:t>
            </a:r>
          </a:p>
        </p:txBody>
      </p:sp>
      <p:graphicFrame>
        <p:nvGraphicFramePr>
          <p:cNvPr id="247812" name="Object 4"/>
          <p:cNvGraphicFramePr>
            <a:graphicFrameLocks noGrp="1" noChangeAspect="1"/>
          </p:cNvGraphicFramePr>
          <p:nvPr>
            <p:ph sz="quarter" idx="2"/>
          </p:nvPr>
        </p:nvGraphicFramePr>
        <p:xfrm>
          <a:off x="4716463" y="3141663"/>
          <a:ext cx="4208462" cy="2624137"/>
        </p:xfrm>
        <a:graphic>
          <a:graphicData uri="http://schemas.openxmlformats.org/presentationml/2006/ole">
            <mc:AlternateContent xmlns:mc="http://schemas.openxmlformats.org/markup-compatibility/2006">
              <mc:Choice xmlns:v="urn:schemas-microsoft-com:vml" Requires="v">
                <p:oleObj spid="_x0000_s3086" name="Visio" r:id="rId3" imgW="4745126" imgH="2959869" progId="Visio.Drawing.6">
                  <p:embed/>
                </p:oleObj>
              </mc:Choice>
              <mc:Fallback>
                <p:oleObj name="Visio" r:id="rId3" imgW="4745126" imgH="2959869" progId="Visio.Drawing.6">
                  <p:embed/>
                  <p:pic>
                    <p:nvPicPr>
                      <p:cNvPr id="2478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141663"/>
                        <a:ext cx="4208462" cy="26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Grp="1" noChangeAspect="1"/>
          </p:cNvGraphicFramePr>
          <p:nvPr>
            <p:ph sz="quarter" idx="3"/>
          </p:nvPr>
        </p:nvGraphicFramePr>
        <p:xfrm>
          <a:off x="323850" y="2636838"/>
          <a:ext cx="4244975" cy="1808162"/>
        </p:xfrm>
        <a:graphic>
          <a:graphicData uri="http://schemas.openxmlformats.org/presentationml/2006/ole">
            <mc:AlternateContent xmlns:mc="http://schemas.openxmlformats.org/markup-compatibility/2006">
              <mc:Choice xmlns:v="urn:schemas-microsoft-com:vml" Requires="v">
                <p:oleObj spid="_x0000_s3087" name="Visio" r:id="rId5" imgW="5006384" imgH="2132555" progId="Visio.Drawing.6">
                  <p:embed/>
                </p:oleObj>
              </mc:Choice>
              <mc:Fallback>
                <p:oleObj name="Visio" r:id="rId5" imgW="5006384" imgH="2132555" progId="Visio.Drawing.6">
                  <p:embed/>
                  <p:pic>
                    <p:nvPicPr>
                      <p:cNvPr id="49157"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636838"/>
                        <a:ext cx="4244975"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4" name="Rectangle 6"/>
          <p:cNvSpPr>
            <a:spLocks noChangeArrowheads="1"/>
          </p:cNvSpPr>
          <p:nvPr/>
        </p:nvSpPr>
        <p:spPr bwMode="auto">
          <a:xfrm>
            <a:off x="250825" y="5805488"/>
            <a:ext cx="8642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en-US" altLang="zh-CN" sz="2800" b="1">
                <a:ea typeface="华文中宋" panose="02010600040101010101" pitchFamily="2" charset="-122"/>
              </a:rPr>
              <a:t>2. </a:t>
            </a:r>
            <a:r>
              <a:rPr lang="zh-CN" altLang="en-US" sz="2800" b="1">
                <a:ea typeface="华文中宋" panose="02010600040101010101" pitchFamily="2" charset="-122"/>
              </a:rPr>
              <a:t>工人拿维修派工单去仓库领取材料</a:t>
            </a:r>
            <a:r>
              <a:rPr lang="en-US" altLang="zh-CN" sz="2800" b="1">
                <a:ea typeface="华文中宋" panose="02010600040101010101" pitchFamily="2" charset="-122"/>
              </a:rPr>
              <a:t>,</a:t>
            </a:r>
            <a:r>
              <a:rPr lang="zh-CN" altLang="en-US" sz="2800" b="1">
                <a:ea typeface="华文中宋" panose="02010600040101010101" pitchFamily="2" charset="-122"/>
              </a:rPr>
              <a:t>库管人员填写出库单并记录库存账</a:t>
            </a:r>
          </a:p>
        </p:txBody>
      </p:sp>
    </p:spTree>
    <p:extLst>
      <p:ext uri="{BB962C8B-B14F-4D97-AF65-F5344CB8AC3E}">
        <p14:creationId xmlns:p14="http://schemas.microsoft.com/office/powerpoint/2010/main" val="101762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dissolve">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box(in)">
                                      <p:cBhvr>
                                        <p:cTn id="12"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3. DFD</a:t>
            </a:r>
            <a:r>
              <a:rPr lang="zh-CN" altLang="en-US" smtClean="0"/>
              <a:t>集成和层次</a:t>
            </a:r>
          </a:p>
        </p:txBody>
      </p:sp>
      <p:sp>
        <p:nvSpPr>
          <p:cNvPr id="50179" name="Rectangle 3"/>
          <p:cNvSpPr>
            <a:spLocks noGrp="1" noChangeArrowheads="1"/>
          </p:cNvSpPr>
          <p:nvPr>
            <p:ph type="body" idx="1"/>
          </p:nvPr>
        </p:nvSpPr>
        <p:spPr/>
        <p:txBody>
          <a:bodyPr>
            <a:normAutofit fontScale="92500" lnSpcReduction="10000"/>
          </a:bodyPr>
          <a:lstStyle/>
          <a:p>
            <a:pPr eaLnBrk="1" hangingPunct="1"/>
            <a:r>
              <a:rPr lang="zh-CN" altLang="en-US" dirty="0" smtClean="0"/>
              <a:t>事件列表中的每一个事件都可以画出一个</a:t>
            </a:r>
            <a:r>
              <a:rPr lang="en-US" altLang="zh-CN" dirty="0" smtClean="0"/>
              <a:t>DFD</a:t>
            </a:r>
            <a:r>
              <a:rPr lang="zh-CN" altLang="en-US" dirty="0" smtClean="0"/>
              <a:t>图（需要额外添加数据存储元素）</a:t>
            </a:r>
          </a:p>
          <a:p>
            <a:pPr eaLnBrk="1" hangingPunct="1"/>
            <a:r>
              <a:rPr lang="zh-CN" altLang="en-US" dirty="0" smtClean="0"/>
              <a:t>事件列表可以作为画数据流图的一个基础和检验列表</a:t>
            </a:r>
          </a:p>
          <a:p>
            <a:pPr lvl="1" eaLnBrk="1" hangingPunct="1"/>
            <a:r>
              <a:rPr lang="zh-CN" altLang="en-US" dirty="0" smtClean="0">
                <a:latin typeface="楷体" panose="02010609060101010101" pitchFamily="49" charset="-122"/>
                <a:ea typeface="楷体" panose="02010609060101010101" pitchFamily="49" charset="-122"/>
              </a:rPr>
              <a:t>事件对应</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模型的中间层</a:t>
            </a:r>
          </a:p>
          <a:p>
            <a:pPr lvl="1" eaLnBrk="1" hangingPunct="1"/>
            <a:r>
              <a:rPr lang="zh-CN" altLang="en-US" dirty="0" smtClean="0">
                <a:latin typeface="楷体" panose="02010609060101010101" pitchFamily="49" charset="-122"/>
                <a:ea typeface="楷体" panose="02010609060101010101" pitchFamily="49" charset="-122"/>
              </a:rPr>
              <a:t>事件可以继续分解绘制其具体的处理过程（向下细化）</a:t>
            </a:r>
          </a:p>
          <a:p>
            <a:pPr lvl="1" eaLnBrk="1" hangingPunct="1"/>
            <a:r>
              <a:rPr lang="zh-CN" altLang="en-US" dirty="0" smtClean="0">
                <a:latin typeface="楷体" panose="02010609060101010101" pitchFamily="49" charset="-122"/>
                <a:ea typeface="楷体" panose="02010609060101010101" pitchFamily="49" charset="-122"/>
              </a:rPr>
              <a:t>系统中事件较多时，应进行分组（向上抽象）</a:t>
            </a:r>
          </a:p>
          <a:p>
            <a:pPr eaLnBrk="1" hangingPunct="1"/>
            <a:endParaRPr lang="en-US" altLang="zh-CN" dirty="0" smtClean="0"/>
          </a:p>
        </p:txBody>
      </p:sp>
    </p:spTree>
    <p:extLst>
      <p:ext uri="{BB962C8B-B14F-4D97-AF65-F5344CB8AC3E}">
        <p14:creationId xmlns:p14="http://schemas.microsoft.com/office/powerpoint/2010/main" val="26428589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130778" y="373472"/>
            <a:ext cx="6798734" cy="1303867"/>
          </a:xfrm>
        </p:spPr>
        <p:txBody>
          <a:bodyPr/>
          <a:lstStyle/>
          <a:p>
            <a:pPr eaLnBrk="1" hangingPunct="1"/>
            <a:r>
              <a:rPr lang="zh-CN" altLang="en-US" dirty="0" smtClean="0"/>
              <a:t>事件的</a:t>
            </a:r>
            <a:r>
              <a:rPr lang="en-US" altLang="zh-CN" dirty="0" smtClean="0"/>
              <a:t>DFD</a:t>
            </a:r>
            <a:r>
              <a:rPr lang="zh-CN" altLang="en-US" dirty="0" smtClean="0"/>
              <a:t>的集成</a:t>
            </a:r>
          </a:p>
        </p:txBody>
      </p:sp>
      <p:sp>
        <p:nvSpPr>
          <p:cNvPr id="51203" name="Rectangle 3"/>
          <p:cNvSpPr>
            <a:spLocks noChangeArrowheads="1"/>
          </p:cNvSpPr>
          <p:nvPr/>
        </p:nvSpPr>
        <p:spPr bwMode="auto">
          <a:xfrm>
            <a:off x="274791" y="1373838"/>
            <a:ext cx="8642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3200" b="1" dirty="0">
                <a:ea typeface="华文中宋" panose="02010600040101010101" pitchFamily="2" charset="-122"/>
              </a:rPr>
              <a:t>事件之间有一定的联系，一般通过数据存储建立关联</a:t>
            </a:r>
          </a:p>
        </p:txBody>
      </p:sp>
      <p:sp>
        <p:nvSpPr>
          <p:cNvPr id="51204" name="Text Box 4"/>
          <p:cNvSpPr txBox="1">
            <a:spLocks noChangeArrowheads="1"/>
          </p:cNvSpPr>
          <p:nvPr/>
        </p:nvSpPr>
        <p:spPr bwMode="auto">
          <a:xfrm>
            <a:off x="1835696" y="2812710"/>
            <a:ext cx="1312862" cy="211138"/>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服务请求</a:t>
            </a:r>
          </a:p>
        </p:txBody>
      </p:sp>
      <p:grpSp>
        <p:nvGrpSpPr>
          <p:cNvPr id="51205" name="Group 5"/>
          <p:cNvGrpSpPr>
            <a:grpSpLocks/>
          </p:cNvGrpSpPr>
          <p:nvPr/>
        </p:nvGrpSpPr>
        <p:grpSpPr bwMode="auto">
          <a:xfrm>
            <a:off x="3148558" y="4231935"/>
            <a:ext cx="2044700" cy="427038"/>
            <a:chOff x="4734" y="2144"/>
            <a:chExt cx="1500" cy="360"/>
          </a:xfrm>
        </p:grpSpPr>
        <p:sp>
          <p:nvSpPr>
            <p:cNvPr id="51235" name="Text Box 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D1</a:t>
              </a:r>
            </a:p>
          </p:txBody>
        </p:sp>
        <p:sp>
          <p:nvSpPr>
            <p:cNvPr id="51236" name="Line 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7" name="Line 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8" name="Text Box 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客户信息</a:t>
              </a:r>
            </a:p>
          </p:txBody>
        </p:sp>
      </p:grpSp>
      <p:sp>
        <p:nvSpPr>
          <p:cNvPr id="51206" name="Line 10"/>
          <p:cNvSpPr>
            <a:spLocks noChangeShapeType="1"/>
          </p:cNvSpPr>
          <p:nvPr/>
        </p:nvSpPr>
        <p:spPr bwMode="auto">
          <a:xfrm>
            <a:off x="1484858" y="3058773"/>
            <a:ext cx="1990725" cy="635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7" name="Group 11"/>
          <p:cNvGrpSpPr>
            <a:grpSpLocks/>
          </p:cNvGrpSpPr>
          <p:nvPr/>
        </p:nvGrpSpPr>
        <p:grpSpPr bwMode="auto">
          <a:xfrm>
            <a:off x="606971" y="2809535"/>
            <a:ext cx="901700" cy="711200"/>
            <a:chOff x="2094" y="1544"/>
            <a:chExt cx="660" cy="600"/>
          </a:xfrm>
        </p:grpSpPr>
        <p:sp>
          <p:nvSpPr>
            <p:cNvPr id="51233" name="Text Box 12"/>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latin typeface="楷体_GB2312" pitchFamily="49" charset="-122"/>
                  <a:ea typeface="楷体_GB2312" pitchFamily="49" charset="-122"/>
                </a:rPr>
                <a:t> </a:t>
              </a:r>
            </a:p>
            <a:p>
              <a:pPr algn="ctr" eaLnBrk="1" hangingPunct="1"/>
              <a:r>
                <a:rPr lang="zh-CN" altLang="en-US" b="1">
                  <a:latin typeface="楷体_GB2312" pitchFamily="49" charset="-122"/>
                  <a:ea typeface="楷体_GB2312" pitchFamily="49" charset="-122"/>
                </a:rPr>
                <a:t>客户</a:t>
              </a:r>
            </a:p>
          </p:txBody>
        </p:sp>
        <p:sp>
          <p:nvSpPr>
            <p:cNvPr id="51234" name="Freeform 13"/>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08" name="Line 14"/>
          <p:cNvSpPr>
            <a:spLocks noChangeShapeType="1"/>
          </p:cNvSpPr>
          <p:nvPr/>
        </p:nvSpPr>
        <p:spPr bwMode="auto">
          <a:xfrm flipV="1">
            <a:off x="4008983" y="3858873"/>
            <a:ext cx="0" cy="35560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09" name="Group 15"/>
          <p:cNvGrpSpPr>
            <a:grpSpLocks/>
          </p:cNvGrpSpPr>
          <p:nvPr/>
        </p:nvGrpSpPr>
        <p:grpSpPr bwMode="auto">
          <a:xfrm>
            <a:off x="5401221" y="3011148"/>
            <a:ext cx="2046287" cy="427037"/>
            <a:chOff x="4734" y="2144"/>
            <a:chExt cx="1500" cy="360"/>
          </a:xfrm>
        </p:grpSpPr>
        <p:sp>
          <p:nvSpPr>
            <p:cNvPr id="51229" name="Text Box 16"/>
            <p:cNvSpPr txBox="1">
              <a:spLocks noChangeArrowheads="1"/>
            </p:cNvSpPr>
            <p:nvPr/>
          </p:nvSpPr>
          <p:spPr bwMode="auto">
            <a:xfrm>
              <a:off x="4734" y="2144"/>
              <a:ext cx="420" cy="360"/>
            </a:xfrm>
            <a:prstGeom prst="rect">
              <a:avLst/>
            </a:prstGeom>
            <a:solidFill>
              <a:srgbClr val="FFFFFF"/>
            </a:solidFill>
            <a:ln w="3175">
              <a:solidFill>
                <a:srgbClr val="000000"/>
              </a:solidFill>
              <a:miter lim="800000"/>
              <a:headEnd/>
              <a:tailEnd/>
            </a:ln>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D2</a:t>
              </a:r>
            </a:p>
          </p:txBody>
        </p:sp>
        <p:sp>
          <p:nvSpPr>
            <p:cNvPr id="51230" name="Line 17"/>
            <p:cNvSpPr>
              <a:spLocks noChangeShapeType="1"/>
            </p:cNvSpPr>
            <p:nvPr/>
          </p:nvSpPr>
          <p:spPr bwMode="auto">
            <a:xfrm>
              <a:off x="5154" y="214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8"/>
            <p:cNvSpPr>
              <a:spLocks noChangeShapeType="1"/>
            </p:cNvSpPr>
            <p:nvPr/>
          </p:nvSpPr>
          <p:spPr bwMode="auto">
            <a:xfrm>
              <a:off x="5154" y="2504"/>
              <a:ext cx="108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Text Box 19"/>
            <p:cNvSpPr txBox="1">
              <a:spLocks noChangeArrowheads="1"/>
            </p:cNvSpPr>
            <p:nvPr/>
          </p:nvSpPr>
          <p:spPr bwMode="auto">
            <a:xfrm>
              <a:off x="5274" y="2204"/>
              <a:ext cx="780" cy="240"/>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服务意向</a:t>
              </a:r>
            </a:p>
          </p:txBody>
        </p:sp>
      </p:grpSp>
      <p:sp>
        <p:nvSpPr>
          <p:cNvPr id="51210" name="Line 20"/>
          <p:cNvSpPr>
            <a:spLocks noChangeShapeType="1"/>
          </p:cNvSpPr>
          <p:nvPr/>
        </p:nvSpPr>
        <p:spPr bwMode="auto">
          <a:xfrm>
            <a:off x="4520158" y="3192123"/>
            <a:ext cx="860425" cy="0"/>
          </a:xfrm>
          <a:prstGeom prst="line">
            <a:avLst/>
          </a:prstGeom>
          <a:noFill/>
          <a:ln w="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1" name="Text Box 21"/>
          <p:cNvSpPr txBox="1">
            <a:spLocks noChangeArrowheads="1"/>
          </p:cNvSpPr>
          <p:nvPr/>
        </p:nvSpPr>
        <p:spPr bwMode="auto">
          <a:xfrm>
            <a:off x="1822996" y="3147673"/>
            <a:ext cx="1311275" cy="211137"/>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勘察计划</a:t>
            </a:r>
          </a:p>
        </p:txBody>
      </p:sp>
      <p:sp>
        <p:nvSpPr>
          <p:cNvPr id="51212" name="Line 22"/>
          <p:cNvSpPr>
            <a:spLocks noChangeShapeType="1"/>
          </p:cNvSpPr>
          <p:nvPr/>
        </p:nvSpPr>
        <p:spPr bwMode="auto">
          <a:xfrm>
            <a:off x="1473746" y="3393735"/>
            <a:ext cx="1992312" cy="6350"/>
          </a:xfrm>
          <a:prstGeom prst="line">
            <a:avLst/>
          </a:prstGeom>
          <a:noFill/>
          <a:ln w="3175">
            <a:solidFill>
              <a:srgbClr val="000000"/>
            </a:solidFill>
            <a:round/>
            <a:headEnd type="triangle" w="med" len="me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51213" name="Group 23"/>
          <p:cNvGrpSpPr>
            <a:grpSpLocks/>
          </p:cNvGrpSpPr>
          <p:nvPr/>
        </p:nvGrpSpPr>
        <p:grpSpPr bwMode="auto">
          <a:xfrm>
            <a:off x="3451771" y="2525373"/>
            <a:ext cx="1068387" cy="1350962"/>
            <a:chOff x="2359" y="1525"/>
            <a:chExt cx="673" cy="851"/>
          </a:xfrm>
        </p:grpSpPr>
        <p:sp>
          <p:nvSpPr>
            <p:cNvPr id="51227" name="AutoShape 24"/>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楷体_GB2312" pitchFamily="49" charset="-122"/>
                  <a:ea typeface="楷体_GB2312" pitchFamily="49" charset="-122"/>
                </a:rPr>
                <a:t>P1</a:t>
              </a:r>
            </a:p>
            <a:p>
              <a:pPr algn="ctr" eaLnBrk="1" hangingPunct="1"/>
              <a:endParaRPr lang="en-US" altLang="zh-CN" b="1" dirty="0">
                <a:latin typeface="楷体_GB2312" pitchFamily="49" charset="-122"/>
                <a:ea typeface="楷体_GB2312" pitchFamily="49" charset="-122"/>
              </a:endParaRPr>
            </a:p>
            <a:p>
              <a:pPr algn="ctr" eaLnBrk="1" hangingPunct="1"/>
              <a:r>
                <a:rPr lang="zh-CN" altLang="en-US" b="1" dirty="0">
                  <a:latin typeface="楷体_GB2312" pitchFamily="49" charset="-122"/>
                  <a:ea typeface="楷体_GB2312" pitchFamily="49" charset="-122"/>
                </a:rPr>
                <a:t>受理客户服务申请</a:t>
              </a:r>
            </a:p>
          </p:txBody>
        </p:sp>
        <p:sp>
          <p:nvSpPr>
            <p:cNvPr id="51228" name="Line 25"/>
            <p:cNvSpPr>
              <a:spLocks noChangeShapeType="1"/>
            </p:cNvSpPr>
            <p:nvPr/>
          </p:nvSpPr>
          <p:spPr bwMode="auto">
            <a:xfrm>
              <a:off x="2381" y="1735"/>
              <a:ext cx="63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214" name="Group 26"/>
          <p:cNvGrpSpPr>
            <a:grpSpLocks/>
          </p:cNvGrpSpPr>
          <p:nvPr/>
        </p:nvGrpSpPr>
        <p:grpSpPr bwMode="auto">
          <a:xfrm>
            <a:off x="7663408" y="4901860"/>
            <a:ext cx="901700" cy="711200"/>
            <a:chOff x="2094" y="1544"/>
            <a:chExt cx="660" cy="600"/>
          </a:xfrm>
        </p:grpSpPr>
        <p:sp>
          <p:nvSpPr>
            <p:cNvPr id="51225" name="Text Box 27"/>
            <p:cNvSpPr txBox="1">
              <a:spLocks noChangeArrowheads="1"/>
            </p:cNvSpPr>
            <p:nvPr/>
          </p:nvSpPr>
          <p:spPr bwMode="auto">
            <a:xfrm>
              <a:off x="2154" y="1604"/>
              <a:ext cx="600" cy="540"/>
            </a:xfrm>
            <a:prstGeom prst="rect">
              <a:avLst/>
            </a:prstGeom>
            <a:solidFill>
              <a:srgbClr val="99CC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技术</a:t>
              </a:r>
            </a:p>
            <a:p>
              <a:pPr algn="ctr" eaLnBrk="1" hangingPunct="1"/>
              <a:r>
                <a:rPr lang="zh-CN" altLang="en-US" b="1">
                  <a:latin typeface="楷体_GB2312" pitchFamily="49" charset="-122"/>
                  <a:ea typeface="楷体_GB2312" pitchFamily="49" charset="-122"/>
                </a:rPr>
                <a:t>人员</a:t>
              </a:r>
            </a:p>
          </p:txBody>
        </p:sp>
        <p:sp>
          <p:nvSpPr>
            <p:cNvPr id="51226" name="Freeform 28"/>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5" name="Group 29"/>
          <p:cNvGrpSpPr>
            <a:grpSpLocks/>
          </p:cNvGrpSpPr>
          <p:nvPr/>
        </p:nvGrpSpPr>
        <p:grpSpPr bwMode="auto">
          <a:xfrm>
            <a:off x="5431383" y="4612935"/>
            <a:ext cx="1068388" cy="1350963"/>
            <a:chOff x="2359" y="1525"/>
            <a:chExt cx="673" cy="851"/>
          </a:xfrm>
        </p:grpSpPr>
        <p:sp>
          <p:nvSpPr>
            <p:cNvPr id="51223" name="AutoShape 30"/>
            <p:cNvSpPr>
              <a:spLocks noChangeArrowheads="1"/>
            </p:cNvSpPr>
            <p:nvPr/>
          </p:nvSpPr>
          <p:spPr bwMode="auto">
            <a:xfrm>
              <a:off x="2359" y="1525"/>
              <a:ext cx="673" cy="851"/>
            </a:xfrm>
            <a:prstGeom prst="flowChartAlternateProcess">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楷体_GB2312" pitchFamily="49" charset="-122"/>
                  <a:ea typeface="楷体_GB2312" pitchFamily="49" charset="-122"/>
                </a:rPr>
                <a:t>P2</a:t>
              </a:r>
            </a:p>
            <a:p>
              <a:pPr algn="ctr" eaLnBrk="1" hangingPunct="1"/>
              <a:endParaRPr lang="en-US" altLang="zh-CN" b="1">
                <a:latin typeface="楷体_GB2312" pitchFamily="49" charset="-122"/>
                <a:ea typeface="楷体_GB2312" pitchFamily="49" charset="-122"/>
              </a:endParaRPr>
            </a:p>
            <a:p>
              <a:pPr algn="ctr" eaLnBrk="1" hangingPunct="1"/>
              <a:r>
                <a:rPr lang="zh-CN" altLang="en-US" b="1">
                  <a:latin typeface="楷体_GB2312" pitchFamily="49" charset="-122"/>
                  <a:ea typeface="楷体_GB2312" pitchFamily="49" charset="-122"/>
                </a:rPr>
                <a:t>制定</a:t>
              </a:r>
            </a:p>
            <a:p>
              <a:pPr algn="ctr" eaLnBrk="1" hangingPunct="1"/>
              <a:r>
                <a:rPr lang="zh-CN" altLang="en-US" b="1">
                  <a:latin typeface="楷体_GB2312" pitchFamily="49" charset="-122"/>
                  <a:ea typeface="楷体_GB2312" pitchFamily="49" charset="-122"/>
                </a:rPr>
                <a:t>服务方案</a:t>
              </a:r>
            </a:p>
          </p:txBody>
        </p:sp>
        <p:sp>
          <p:nvSpPr>
            <p:cNvPr id="51224" name="Line 31"/>
            <p:cNvSpPr>
              <a:spLocks noChangeShapeType="1"/>
            </p:cNvSpPr>
            <p:nvPr/>
          </p:nvSpPr>
          <p:spPr bwMode="auto">
            <a:xfrm>
              <a:off x="2381" y="1735"/>
              <a:ext cx="635" cy="0"/>
            </a:xfrm>
            <a:prstGeom prst="line">
              <a:avLst/>
            </a:prstGeom>
            <a:ln>
              <a:headEnd/>
              <a:tailEnd/>
            </a:ln>
            <a:extLst/>
          </p:spPr>
          <p:style>
            <a:lnRef idx="2">
              <a:schemeClr val="accent5"/>
            </a:lnRef>
            <a:fillRef idx="1">
              <a:schemeClr val="lt1"/>
            </a:fillRef>
            <a:effectRef idx="0">
              <a:schemeClr val="accent5"/>
            </a:effectRef>
            <a:fontRef idx="minor">
              <a:schemeClr val="dk1"/>
            </a:fontRef>
          </p:style>
          <p:txBody>
            <a:bodyPr/>
            <a:lstStyle/>
            <a:p>
              <a:endParaRPr lang="zh-CN" altLang="en-US"/>
            </a:p>
          </p:txBody>
        </p:sp>
      </p:grpSp>
      <p:sp>
        <p:nvSpPr>
          <p:cNvPr id="51216" name="Line 32"/>
          <p:cNvSpPr>
            <a:spLocks noChangeShapeType="1"/>
          </p:cNvSpPr>
          <p:nvPr/>
        </p:nvSpPr>
        <p:spPr bwMode="auto">
          <a:xfrm>
            <a:off x="5863183" y="3461998"/>
            <a:ext cx="0"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33"/>
          <p:cNvSpPr>
            <a:spLocks noChangeShapeType="1"/>
          </p:cNvSpPr>
          <p:nvPr/>
        </p:nvSpPr>
        <p:spPr bwMode="auto">
          <a:xfrm flipH="1">
            <a:off x="6510883" y="5405098"/>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Freeform 34"/>
          <p:cNvSpPr>
            <a:spLocks/>
          </p:cNvSpPr>
          <p:nvPr/>
        </p:nvSpPr>
        <p:spPr bwMode="auto">
          <a:xfrm>
            <a:off x="1110208" y="3533435"/>
            <a:ext cx="4321175" cy="1871663"/>
          </a:xfrm>
          <a:custGeom>
            <a:avLst/>
            <a:gdLst>
              <a:gd name="T0" fmla="*/ 2147483647 w 2858"/>
              <a:gd name="T1" fmla="*/ 2147483647 h 1179"/>
              <a:gd name="T2" fmla="*/ 0 w 2858"/>
              <a:gd name="T3" fmla="*/ 2147483647 h 1179"/>
              <a:gd name="T4" fmla="*/ 0 w 2858"/>
              <a:gd name="T5" fmla="*/ 0 h 1179"/>
              <a:gd name="T6" fmla="*/ 0 60000 65536"/>
              <a:gd name="T7" fmla="*/ 0 60000 65536"/>
              <a:gd name="T8" fmla="*/ 0 60000 65536"/>
            </a:gdLst>
            <a:ahLst/>
            <a:cxnLst>
              <a:cxn ang="T6">
                <a:pos x="T0" y="T1"/>
              </a:cxn>
              <a:cxn ang="T7">
                <a:pos x="T2" y="T3"/>
              </a:cxn>
              <a:cxn ang="T8">
                <a:pos x="T4" y="T5"/>
              </a:cxn>
            </a:cxnLst>
            <a:rect l="0" t="0" r="r" b="b"/>
            <a:pathLst>
              <a:path w="2858" h="1179">
                <a:moveTo>
                  <a:pt x="2858" y="1179"/>
                </a:moveTo>
                <a:lnTo>
                  <a:pt x="0" y="1179"/>
                </a:lnTo>
                <a:lnTo>
                  <a:pt x="0"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Text Box 35"/>
          <p:cNvSpPr txBox="1">
            <a:spLocks noChangeArrowheads="1"/>
          </p:cNvSpPr>
          <p:nvPr/>
        </p:nvSpPr>
        <p:spPr bwMode="auto">
          <a:xfrm>
            <a:off x="6583908"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勘察结果</a:t>
            </a:r>
          </a:p>
        </p:txBody>
      </p:sp>
      <p:sp>
        <p:nvSpPr>
          <p:cNvPr id="51220" name="Text Box 36"/>
          <p:cNvSpPr txBox="1">
            <a:spLocks noChangeArrowheads="1"/>
          </p:cNvSpPr>
          <p:nvPr/>
        </p:nvSpPr>
        <p:spPr bwMode="auto">
          <a:xfrm>
            <a:off x="6583908" y="54781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1" name="Text Box 37"/>
          <p:cNvSpPr txBox="1">
            <a:spLocks noChangeArrowheads="1"/>
          </p:cNvSpPr>
          <p:nvPr/>
        </p:nvSpPr>
        <p:spPr bwMode="auto">
          <a:xfrm>
            <a:off x="2046833" y="5046323"/>
            <a:ext cx="1008063" cy="282575"/>
          </a:xfrm>
          <a:prstGeom prst="rect">
            <a:avLst/>
          </a:prstGeom>
          <a:solidFill>
            <a:srgbClr val="FFFFFF"/>
          </a:solidFill>
          <a:ln w="317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楷体_GB2312" pitchFamily="49" charset="-122"/>
                <a:ea typeface="楷体_GB2312" pitchFamily="49" charset="-122"/>
              </a:rPr>
              <a:t>服务方案</a:t>
            </a:r>
          </a:p>
        </p:txBody>
      </p:sp>
      <p:sp>
        <p:nvSpPr>
          <p:cNvPr id="51222" name="Freeform 38"/>
          <p:cNvSpPr>
            <a:spLocks/>
          </p:cNvSpPr>
          <p:nvPr/>
        </p:nvSpPr>
        <p:spPr bwMode="auto">
          <a:xfrm>
            <a:off x="3991521" y="4685960"/>
            <a:ext cx="1439862" cy="431800"/>
          </a:xfrm>
          <a:custGeom>
            <a:avLst/>
            <a:gdLst>
              <a:gd name="T0" fmla="*/ 0 w 907"/>
              <a:gd name="T1" fmla="*/ 0 h 273"/>
              <a:gd name="T2" fmla="*/ 0 w 907"/>
              <a:gd name="T3" fmla="*/ 2147483647 h 273"/>
              <a:gd name="T4" fmla="*/ 2147483647 w 907"/>
              <a:gd name="T5" fmla="*/ 2147483647 h 273"/>
              <a:gd name="T6" fmla="*/ 0 60000 65536"/>
              <a:gd name="T7" fmla="*/ 0 60000 65536"/>
              <a:gd name="T8" fmla="*/ 0 60000 65536"/>
            </a:gdLst>
            <a:ahLst/>
            <a:cxnLst>
              <a:cxn ang="T6">
                <a:pos x="T0" y="T1"/>
              </a:cxn>
              <a:cxn ang="T7">
                <a:pos x="T2" y="T3"/>
              </a:cxn>
              <a:cxn ang="T8">
                <a:pos x="T4" y="T5"/>
              </a:cxn>
            </a:cxnLst>
            <a:rect l="0" t="0" r="r" b="b"/>
            <a:pathLst>
              <a:path w="907" h="273">
                <a:moveTo>
                  <a:pt x="0" y="0"/>
                </a:moveTo>
                <a:lnTo>
                  <a:pt x="0" y="273"/>
                </a:lnTo>
                <a:lnTo>
                  <a:pt x="907" y="273"/>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357257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多个事件的</a:t>
            </a:r>
            <a:r>
              <a:rPr lang="en-US" altLang="zh-CN" smtClean="0"/>
              <a:t>DFD</a:t>
            </a:r>
          </a:p>
        </p:txBody>
      </p:sp>
      <p:sp>
        <p:nvSpPr>
          <p:cNvPr id="52227" name="Rectangle 3"/>
          <p:cNvSpPr>
            <a:spLocks noGrp="1" noChangeArrowheads="1"/>
          </p:cNvSpPr>
          <p:nvPr>
            <p:ph type="body" sz="half" idx="1"/>
          </p:nvPr>
        </p:nvSpPr>
        <p:spPr>
          <a:xfrm>
            <a:off x="250825" y="1123950"/>
            <a:ext cx="8569325" cy="792163"/>
          </a:xfrm>
        </p:spPr>
        <p:txBody>
          <a:bodyPr>
            <a:normAutofit fontScale="92500" lnSpcReduction="20000"/>
          </a:bodyPr>
          <a:lstStyle/>
          <a:p>
            <a:pPr eaLnBrk="1" hangingPunct="1"/>
            <a:r>
              <a:rPr lang="zh-CN" altLang="en-US" sz="2800" dirty="0" smtClean="0"/>
              <a:t>事件（处理）之间存在数据的流转，通常以数据存储为中介</a:t>
            </a:r>
          </a:p>
        </p:txBody>
      </p:sp>
      <p:graphicFrame>
        <p:nvGraphicFramePr>
          <p:cNvPr id="52228" name="Object 4"/>
          <p:cNvGraphicFramePr>
            <a:graphicFrameLocks noGrp="1" noChangeAspect="1"/>
          </p:cNvGraphicFramePr>
          <p:nvPr>
            <p:ph sz="half" idx="2"/>
          </p:nvPr>
        </p:nvGraphicFramePr>
        <p:xfrm>
          <a:off x="1187450" y="1773238"/>
          <a:ext cx="6480175" cy="4783137"/>
        </p:xfrm>
        <a:graphic>
          <a:graphicData uri="http://schemas.openxmlformats.org/presentationml/2006/ole">
            <mc:AlternateContent xmlns:mc="http://schemas.openxmlformats.org/markup-compatibility/2006">
              <mc:Choice xmlns:v="urn:schemas-microsoft-com:vml" Requires="v">
                <p:oleObj spid="_x0000_s4103" name="Visio" r:id="rId3" imgW="6791641" imgH="5013350" progId="Visio.Drawing.6">
                  <p:embed/>
                </p:oleObj>
              </mc:Choice>
              <mc:Fallback>
                <p:oleObj name="Visio" r:id="rId3" imgW="6791641" imgH="5013350" progId="Visio.Drawing.6">
                  <p:embed/>
                  <p:pic>
                    <p:nvPicPr>
                      <p:cNvPr id="5222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480175" cy="478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8783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业务流程分析的内容</a:t>
            </a:r>
          </a:p>
        </p:txBody>
      </p:sp>
      <p:sp>
        <p:nvSpPr>
          <p:cNvPr id="7171" name="Rectangle 3"/>
          <p:cNvSpPr>
            <a:spLocks noGrp="1" noChangeArrowheads="1"/>
          </p:cNvSpPr>
          <p:nvPr>
            <p:ph type="body" idx="1"/>
          </p:nvPr>
        </p:nvSpPr>
        <p:spPr>
          <a:xfrm>
            <a:off x="323528" y="1628800"/>
            <a:ext cx="8064896" cy="5113337"/>
          </a:xfrm>
        </p:spPr>
        <p:txBody>
          <a:bodyPr>
            <a:noAutofit/>
          </a:bodyPr>
          <a:lstStyle/>
          <a:p>
            <a:pPr algn="just" eaLnBrk="1" hangingPunct="1">
              <a:spcBef>
                <a:spcPts val="0"/>
              </a:spcBef>
            </a:pPr>
            <a:r>
              <a:rPr lang="zh-CN" altLang="en-US" sz="2400" dirty="0" smtClean="0"/>
              <a:t>业务流程分析，需要回答以下问题：</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有哪些业务流程？各自目的或想达到的目标是什么？</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这个业务流程是如何完成的，有那些任务并经过那些步骤完成？活动执行（开始、结束）的条件？</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这个业务流程有谁参与？各自完成流程中的哪些活动？</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流程中有哪些控制流（如判断、同步分支与会合等）？多个不同流程之间有什么关系？</a:t>
            </a:r>
            <a:endParaRPr lang="en-US" altLang="zh-CN" sz="2400" dirty="0" smtClean="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流程用了那些方式或手段来完成？</a:t>
            </a: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完成任务所用的资源（物理、人力、知识）及其成本如何？流程各环节的增值作用如何？</a:t>
            </a:r>
            <a:endParaRPr lang="en-US" altLang="zh-CN" sz="2400" dirty="0" smtClean="0">
              <a:latin typeface="楷体" panose="02010609060101010101" pitchFamily="49" charset="-122"/>
              <a:ea typeface="楷体" panose="02010609060101010101" pitchFamily="49" charset="-122"/>
            </a:endParaRPr>
          </a:p>
          <a:p>
            <a:pPr lvl="1" algn="just" eaLnBrk="1" hangingPunct="1">
              <a:spcBef>
                <a:spcPts val="0"/>
              </a:spcBef>
            </a:pPr>
            <a:r>
              <a:rPr lang="zh-CN" altLang="en-US" sz="2400" dirty="0" smtClean="0">
                <a:latin typeface="楷体" panose="02010609060101010101" pitchFamily="49" charset="-122"/>
                <a:ea typeface="楷体" panose="02010609060101010101" pitchFamily="49" charset="-122"/>
              </a:rPr>
              <a:t>流程中是否存在瓶颈或阻塞排队现象？</a:t>
            </a:r>
          </a:p>
        </p:txBody>
      </p:sp>
    </p:spTree>
    <p:extLst>
      <p:ext uri="{BB962C8B-B14F-4D97-AF65-F5344CB8AC3E}">
        <p14:creationId xmlns:p14="http://schemas.microsoft.com/office/powerpoint/2010/main" val="39576998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课堂练习（交通违章处理）</a:t>
            </a:r>
          </a:p>
        </p:txBody>
      </p:sp>
      <p:sp>
        <p:nvSpPr>
          <p:cNvPr id="53251" name="Rectangle 3"/>
          <p:cNvSpPr>
            <a:spLocks noGrp="1" noChangeArrowheads="1"/>
          </p:cNvSpPr>
          <p:nvPr>
            <p:ph type="body" idx="1"/>
          </p:nvPr>
        </p:nvSpPr>
        <p:spPr/>
        <p:txBody>
          <a:bodyPr>
            <a:normAutofit fontScale="92500"/>
          </a:bodyPr>
          <a:lstStyle/>
          <a:p>
            <a:pPr eaLnBrk="1" hangingPunct="1"/>
            <a:r>
              <a:rPr lang="zh-CN" altLang="en-US" dirty="0" smtClean="0"/>
              <a:t>交通违章处理过程的</a:t>
            </a:r>
            <a:r>
              <a:rPr lang="en-US" altLang="zh-CN" dirty="0" smtClean="0"/>
              <a:t>4</a:t>
            </a:r>
            <a:r>
              <a:rPr lang="zh-CN" altLang="en-US" dirty="0" smtClean="0"/>
              <a:t>个重要事件：</a:t>
            </a:r>
          </a:p>
          <a:p>
            <a:pPr lvl="1" eaLnBrk="1" hangingPunct="1"/>
            <a:r>
              <a:rPr lang="zh-CN" altLang="en-US" dirty="0" smtClean="0">
                <a:latin typeface="楷体" panose="02010609060101010101" pitchFamily="49" charset="-122"/>
                <a:ea typeface="楷体" panose="02010609060101010101" pitchFamily="49" charset="-122"/>
              </a:rPr>
              <a:t>因违法停车，车主收到违法告知单；</a:t>
            </a:r>
          </a:p>
          <a:p>
            <a:pPr lvl="1" eaLnBrk="1" hangingPunct="1"/>
            <a:r>
              <a:rPr lang="zh-CN" altLang="en-US" dirty="0" smtClean="0">
                <a:latin typeface="楷体" panose="02010609060101010101" pitchFamily="49" charset="-122"/>
                <a:ea typeface="楷体" panose="02010609060101010101" pitchFamily="49" charset="-122"/>
              </a:rPr>
              <a:t>车主或驾驶员拿车辆行驶证、驾照和牡丹卡到交通大队接受处理，交警根据车辆违法记录开出处罚决定书，记录罚款；</a:t>
            </a:r>
          </a:p>
          <a:p>
            <a:pPr lvl="1" eaLnBrk="1" hangingPunct="1"/>
            <a:r>
              <a:rPr lang="zh-CN" altLang="en-US" dirty="0" smtClean="0">
                <a:latin typeface="楷体" panose="02010609060101010101" pitchFamily="49" charset="-122"/>
                <a:ea typeface="楷体" panose="02010609060101010101" pitchFamily="49" charset="-122"/>
              </a:rPr>
              <a:t>车主或驾驶员拿牡丹卡到银行缴纳罚款；</a:t>
            </a:r>
          </a:p>
          <a:p>
            <a:pPr lvl="1" eaLnBrk="1" hangingPunct="1"/>
            <a:r>
              <a:rPr lang="zh-CN" altLang="en-US" dirty="0" smtClean="0">
                <a:latin typeface="楷体" panose="02010609060101010101" pitchFamily="49" charset="-122"/>
                <a:ea typeface="楷体" panose="02010609060101010101" pitchFamily="49" charset="-122"/>
              </a:rPr>
              <a:t>根据银行的收费记录及时对驾驶员的处罚进行销帐。</a:t>
            </a:r>
          </a:p>
        </p:txBody>
      </p:sp>
    </p:spTree>
    <p:extLst>
      <p:ext uri="{BB962C8B-B14F-4D97-AF65-F5344CB8AC3E}">
        <p14:creationId xmlns:p14="http://schemas.microsoft.com/office/powerpoint/2010/main" val="2736250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课堂练习（交通违章处理）</a:t>
            </a:r>
          </a:p>
        </p:txBody>
      </p:sp>
      <p:sp>
        <p:nvSpPr>
          <p:cNvPr id="54275" name="Rectangle 3"/>
          <p:cNvSpPr>
            <a:spLocks noGrp="1" noChangeArrowheads="1"/>
          </p:cNvSpPr>
          <p:nvPr>
            <p:ph type="body" sz="half" idx="1"/>
          </p:nvPr>
        </p:nvSpPr>
        <p:spPr>
          <a:xfrm>
            <a:off x="755576" y="1108076"/>
            <a:ext cx="8497888" cy="1295400"/>
          </a:xfrm>
        </p:spPr>
        <p:txBody>
          <a:bodyPr/>
          <a:lstStyle/>
          <a:p>
            <a:pPr eaLnBrk="1" hangingPunct="1"/>
            <a:r>
              <a:rPr lang="zh-CN" altLang="en-US" sz="2800" dirty="0" smtClean="0"/>
              <a:t>数据存储：车辆违法记录、处罚记录</a:t>
            </a:r>
          </a:p>
          <a:p>
            <a:pPr eaLnBrk="1" hangingPunct="1"/>
            <a:r>
              <a:rPr lang="zh-CN" altLang="en-US" sz="2800" dirty="0" smtClean="0"/>
              <a:t>违章情况、违法告知单、处罚决定书</a:t>
            </a:r>
            <a:r>
              <a:rPr lang="en-US" altLang="zh-CN" sz="2800" dirty="0" smtClean="0">
                <a:latin typeface="华文中宋" panose="02010600040101010101" pitchFamily="2" charset="-122"/>
              </a:rPr>
              <a:t>……</a:t>
            </a:r>
            <a:endParaRPr lang="en-US" altLang="zh-CN" sz="2800" dirty="0" smtClean="0"/>
          </a:p>
        </p:txBody>
      </p:sp>
      <p:sp>
        <p:nvSpPr>
          <p:cNvPr id="5427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5"/>
          <p:cNvGraphicFramePr>
            <a:graphicFrameLocks noChangeAspect="1"/>
          </p:cNvGraphicFramePr>
          <p:nvPr/>
        </p:nvGraphicFramePr>
        <p:xfrm>
          <a:off x="1619250" y="2205038"/>
          <a:ext cx="5688013" cy="4443412"/>
        </p:xfrm>
        <a:graphic>
          <a:graphicData uri="http://schemas.openxmlformats.org/presentationml/2006/ole">
            <mc:AlternateContent xmlns:mc="http://schemas.openxmlformats.org/markup-compatibility/2006">
              <mc:Choice xmlns:v="urn:schemas-microsoft-com:vml" Requires="v">
                <p:oleObj spid="_x0000_s5128" name="Visio" r:id="rId3" imgW="5350895" imgH="4180811" progId="Visio.Drawing.11">
                  <p:embed/>
                </p:oleObj>
              </mc:Choice>
              <mc:Fallback>
                <p:oleObj name="Visio" r:id="rId3" imgW="5350895" imgH="4180811" progId="Visio.Drawing.11">
                  <p:embed/>
                  <p:pic>
                    <p:nvPicPr>
                      <p:cNvPr id="542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688013"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38229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构建分层的数据流图</a:t>
            </a:r>
          </a:p>
        </p:txBody>
      </p:sp>
      <p:sp>
        <p:nvSpPr>
          <p:cNvPr id="55299" name="Rectangle 3"/>
          <p:cNvSpPr>
            <a:spLocks noGrp="1" noChangeArrowheads="1"/>
          </p:cNvSpPr>
          <p:nvPr>
            <p:ph type="body" idx="1"/>
          </p:nvPr>
        </p:nvSpPr>
        <p:spPr>
          <a:xfrm>
            <a:off x="341410" y="1700808"/>
            <a:ext cx="8507413" cy="5400675"/>
          </a:xfrm>
        </p:spPr>
        <p:txBody>
          <a:bodyPr/>
          <a:lstStyle/>
          <a:p>
            <a:pPr eaLnBrk="1" hangingPunct="1">
              <a:spcBef>
                <a:spcPct val="30000"/>
              </a:spcBef>
            </a:pPr>
            <a:r>
              <a:rPr lang="zh-CN" altLang="en-US" dirty="0" smtClean="0"/>
              <a:t>根据事件表重新组织，绘制完整的</a:t>
            </a:r>
            <a:r>
              <a:rPr lang="en-US" altLang="zh-CN" dirty="0" smtClean="0"/>
              <a:t>DFD</a:t>
            </a:r>
            <a:r>
              <a:rPr lang="zh-CN" altLang="en-US" dirty="0" smtClean="0"/>
              <a:t>模型：</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按照事件表，对每一个事件建立一个</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片段图。</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把所有的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片段进行分组，归纳为大的处理逻辑，形成上一层</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（复杂系统层次更多）。</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将属于一组内的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片段放在一张图上，形成事件层的</a:t>
            </a:r>
            <a:r>
              <a:rPr lang="en-US" altLang="zh-CN" dirty="0" smtClean="0">
                <a:latin typeface="楷体" panose="02010609060101010101" pitchFamily="49" charset="-122"/>
                <a:ea typeface="楷体" panose="02010609060101010101" pitchFamily="49" charset="-122"/>
              </a:rPr>
              <a:t>DFD</a:t>
            </a:r>
            <a:r>
              <a:rPr lang="zh-CN" altLang="en-US" dirty="0" smtClean="0">
                <a:latin typeface="楷体" panose="02010609060101010101" pitchFamily="49" charset="-122"/>
                <a:ea typeface="楷体" panose="02010609060101010101" pitchFamily="49" charset="-122"/>
              </a:rPr>
              <a:t>图。</a:t>
            </a:r>
          </a:p>
          <a:p>
            <a:pPr lvl="1" eaLnBrk="1" hangingPunct="1">
              <a:spcBef>
                <a:spcPct val="30000"/>
              </a:spcBef>
            </a:pPr>
            <a:r>
              <a:rPr lang="zh-CN" altLang="en-US" dirty="0" smtClean="0">
                <a:latin typeface="楷体" panose="02010609060101010101" pitchFamily="49" charset="-122"/>
                <a:ea typeface="楷体" panose="02010609060101010101" pitchFamily="49" charset="-122"/>
              </a:rPr>
              <a:t>对每个事件的数据处理进一步分解为下一层</a:t>
            </a:r>
            <a:r>
              <a:rPr lang="en-US" altLang="zh-CN" dirty="0" smtClean="0">
                <a:latin typeface="楷体" panose="02010609060101010101" pitchFamily="49" charset="-122"/>
                <a:ea typeface="楷体" panose="02010609060101010101" pitchFamily="49" charset="-122"/>
              </a:rPr>
              <a:t>DFD </a:t>
            </a:r>
            <a:r>
              <a:rPr lang="zh-CN" altLang="en-US" dirty="0" smtClean="0">
                <a:latin typeface="楷体" panose="02010609060101010101" pitchFamily="49" charset="-122"/>
                <a:ea typeface="楷体" panose="02010609060101010101" pitchFamily="49" charset="-122"/>
              </a:rPr>
              <a:t>（复杂系统层次更多）。</a:t>
            </a:r>
          </a:p>
        </p:txBody>
      </p:sp>
    </p:spTree>
    <p:extLst>
      <p:ext uri="{BB962C8B-B14F-4D97-AF65-F5344CB8AC3E}">
        <p14:creationId xmlns:p14="http://schemas.microsoft.com/office/powerpoint/2010/main" val="5809539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构建分层的数据流图</a:t>
            </a:r>
          </a:p>
        </p:txBody>
      </p:sp>
      <p:sp>
        <p:nvSpPr>
          <p:cNvPr id="56323" name="Rectangle 3"/>
          <p:cNvSpPr>
            <a:spLocks noGrp="1" noChangeArrowheads="1"/>
          </p:cNvSpPr>
          <p:nvPr>
            <p:ph type="body" idx="1"/>
          </p:nvPr>
        </p:nvSpPr>
        <p:spPr>
          <a:xfrm>
            <a:off x="467545" y="1916832"/>
            <a:ext cx="8280920" cy="4768850"/>
          </a:xfrm>
        </p:spPr>
        <p:txBody>
          <a:bodyPr/>
          <a:lstStyle/>
          <a:p>
            <a:pPr eaLnBrk="1" hangingPunct="1">
              <a:lnSpc>
                <a:spcPct val="120000"/>
              </a:lnSpc>
            </a:pPr>
            <a:r>
              <a:rPr lang="zh-CN" altLang="en-US" dirty="0" smtClean="0"/>
              <a:t>结构化系统建模应该采用自顶向下的分解方法，但建模是一个从具体到抽象，又从抽象到具体的过程，需要反复多次。</a:t>
            </a:r>
          </a:p>
          <a:p>
            <a:pPr eaLnBrk="1" hangingPunct="1">
              <a:lnSpc>
                <a:spcPct val="120000"/>
              </a:lnSpc>
            </a:pPr>
            <a:r>
              <a:rPr lang="zh-CN" altLang="en-US" dirty="0" smtClean="0"/>
              <a:t>利用事件表可以帮助寻找需求（启发）。</a:t>
            </a:r>
          </a:p>
          <a:p>
            <a:pPr eaLnBrk="1" hangingPunct="1">
              <a:lnSpc>
                <a:spcPct val="120000"/>
              </a:lnSpc>
            </a:pPr>
            <a:endParaRPr lang="zh-CN" altLang="en-US" dirty="0" smtClean="0"/>
          </a:p>
          <a:p>
            <a:pPr eaLnBrk="1" hangingPunct="1">
              <a:lnSpc>
                <a:spcPct val="120000"/>
              </a:lnSpc>
            </a:pPr>
            <a:endParaRPr lang="en-US" altLang="zh-CN" dirty="0" smtClean="0"/>
          </a:p>
        </p:txBody>
      </p:sp>
    </p:spTree>
    <p:extLst>
      <p:ext uri="{BB962C8B-B14F-4D97-AF65-F5344CB8AC3E}">
        <p14:creationId xmlns:p14="http://schemas.microsoft.com/office/powerpoint/2010/main" val="2508140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99078" y="437528"/>
            <a:ext cx="6798734" cy="785470"/>
          </a:xfrm>
        </p:spPr>
        <p:txBody>
          <a:bodyPr/>
          <a:lstStyle/>
          <a:p>
            <a:pPr eaLnBrk="1" hangingPunct="1"/>
            <a:r>
              <a:rPr lang="zh-CN" altLang="en-US" dirty="0" smtClean="0"/>
              <a:t>构建分层的数据流图</a:t>
            </a:r>
          </a:p>
        </p:txBody>
      </p:sp>
      <p:sp>
        <p:nvSpPr>
          <p:cNvPr id="57347" name="Rectangle 3"/>
          <p:cNvSpPr>
            <a:spLocks noGrp="1" noChangeArrowheads="1"/>
          </p:cNvSpPr>
          <p:nvPr>
            <p:ph type="body" idx="1"/>
          </p:nvPr>
        </p:nvSpPr>
        <p:spPr>
          <a:xfrm>
            <a:off x="250825" y="1268413"/>
            <a:ext cx="8642350" cy="792162"/>
          </a:xfrm>
        </p:spPr>
        <p:txBody>
          <a:bodyPr/>
          <a:lstStyle/>
          <a:p>
            <a:pPr eaLnBrk="1" hangingPunct="1"/>
            <a:r>
              <a:rPr lang="zh-CN" altLang="en-US" smtClean="0"/>
              <a:t>纵观</a:t>
            </a:r>
          </a:p>
        </p:txBody>
      </p:sp>
      <p:sp>
        <p:nvSpPr>
          <p:cNvPr id="57348" name="Text Box 4"/>
          <p:cNvSpPr txBox="1">
            <a:spLocks noChangeArrowheads="1"/>
          </p:cNvSpPr>
          <p:nvPr/>
        </p:nvSpPr>
        <p:spPr bwMode="auto">
          <a:xfrm>
            <a:off x="6902450" y="1476375"/>
            <a:ext cx="15970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宋体" panose="02010600030101010101" pitchFamily="2" charset="-122"/>
              </a:rPr>
              <a:t>顶层</a:t>
            </a:r>
          </a:p>
        </p:txBody>
      </p:sp>
      <p:sp>
        <p:nvSpPr>
          <p:cNvPr id="57349" name="AutoShape 5"/>
          <p:cNvSpPr>
            <a:spLocks noChangeArrowheads="1"/>
          </p:cNvSpPr>
          <p:nvPr/>
        </p:nvSpPr>
        <p:spPr bwMode="auto">
          <a:xfrm>
            <a:off x="2562225" y="3128963"/>
            <a:ext cx="3017838" cy="1308100"/>
          </a:xfrm>
          <a:prstGeom prst="flowChartInputOutpu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P1     P2</a:t>
            </a:r>
          </a:p>
          <a:p>
            <a:pPr algn="just"/>
            <a:endParaRPr kumimoji="1" lang="en-US" altLang="zh-CN" sz="1600">
              <a:latin typeface="Times New Roman" panose="02020603050405020304" pitchFamily="18" charset="0"/>
            </a:endParaRPr>
          </a:p>
          <a:p>
            <a:pPr algn="just"/>
            <a:endParaRPr kumimoji="1" lang="en-US" altLang="zh-CN" sz="1600">
              <a:latin typeface="Times New Roman" panose="02020603050405020304" pitchFamily="18" charset="0"/>
            </a:endParaRPr>
          </a:p>
          <a:p>
            <a:pPr algn="just"/>
            <a:r>
              <a:rPr kumimoji="1" lang="en-US" altLang="zh-CN" sz="1600">
                <a:latin typeface="Times New Roman" panose="02020603050405020304" pitchFamily="18" charset="0"/>
              </a:rPr>
              <a:t> P3            P4</a:t>
            </a:r>
          </a:p>
        </p:txBody>
      </p:sp>
      <p:sp>
        <p:nvSpPr>
          <p:cNvPr id="57350" name="Line 6"/>
          <p:cNvSpPr>
            <a:spLocks noChangeShapeType="1"/>
          </p:cNvSpPr>
          <p:nvPr/>
        </p:nvSpPr>
        <p:spPr bwMode="auto">
          <a:xfrm>
            <a:off x="2286000" y="1714500"/>
            <a:ext cx="711200" cy="31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a:off x="2197100" y="2025650"/>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a:off x="3973513" y="2025650"/>
            <a:ext cx="8874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a:off x="2552700" y="3581400"/>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4" name="Line 10"/>
          <p:cNvSpPr>
            <a:spLocks noChangeShapeType="1"/>
          </p:cNvSpPr>
          <p:nvPr/>
        </p:nvSpPr>
        <p:spPr bwMode="auto">
          <a:xfrm>
            <a:off x="2286000"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5" name="Line 11"/>
          <p:cNvSpPr>
            <a:spLocks noChangeShapeType="1"/>
          </p:cNvSpPr>
          <p:nvPr/>
        </p:nvSpPr>
        <p:spPr bwMode="auto">
          <a:xfrm>
            <a:off x="3617913" y="3581400"/>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6" name="Line 12"/>
          <p:cNvSpPr>
            <a:spLocks noChangeShapeType="1"/>
          </p:cNvSpPr>
          <p:nvPr/>
        </p:nvSpPr>
        <p:spPr bwMode="auto">
          <a:xfrm>
            <a:off x="4327525" y="3581400"/>
            <a:ext cx="13319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3"/>
          <p:cNvSpPr>
            <a:spLocks noChangeShapeType="1"/>
          </p:cNvSpPr>
          <p:nvPr/>
        </p:nvSpPr>
        <p:spPr bwMode="auto">
          <a:xfrm>
            <a:off x="4505325" y="4205288"/>
            <a:ext cx="7985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8" name="Line 14"/>
          <p:cNvSpPr>
            <a:spLocks noChangeShapeType="1"/>
          </p:cNvSpPr>
          <p:nvPr/>
        </p:nvSpPr>
        <p:spPr bwMode="auto">
          <a:xfrm flipH="1">
            <a:off x="3351213" y="43291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59" name="Freeform 15"/>
          <p:cNvSpPr>
            <a:spLocks/>
          </p:cNvSpPr>
          <p:nvPr/>
        </p:nvSpPr>
        <p:spPr bwMode="auto">
          <a:xfrm>
            <a:off x="4238625" y="3706813"/>
            <a:ext cx="266700" cy="374650"/>
          </a:xfrm>
          <a:custGeom>
            <a:avLst/>
            <a:gdLst>
              <a:gd name="T0" fmla="*/ 0 w 180"/>
              <a:gd name="T1" fmla="*/ 0 h 360"/>
              <a:gd name="T2" fmla="*/ 2147483647 w 180"/>
              <a:gd name="T3" fmla="*/ 0 h 360"/>
              <a:gd name="T4" fmla="*/ 2147483647 w 180"/>
              <a:gd name="T5" fmla="*/ 2147483647 h 360"/>
              <a:gd name="T6" fmla="*/ 0 60000 65536"/>
              <a:gd name="T7" fmla="*/ 0 60000 65536"/>
              <a:gd name="T8" fmla="*/ 0 60000 65536"/>
            </a:gdLst>
            <a:ahLst/>
            <a:cxnLst>
              <a:cxn ang="T6">
                <a:pos x="T0" y="T1"/>
              </a:cxn>
              <a:cxn ang="T7">
                <a:pos x="T2" y="T3"/>
              </a:cxn>
              <a:cxn ang="T8">
                <a:pos x="T4" y="T5"/>
              </a:cxn>
            </a:cxnLst>
            <a:rect l="0" t="0" r="r" b="b"/>
            <a:pathLst>
              <a:path w="180" h="360">
                <a:moveTo>
                  <a:pt x="0" y="0"/>
                </a:moveTo>
                <a:lnTo>
                  <a:pt x="180" y="0"/>
                </a:lnTo>
                <a:lnTo>
                  <a:pt x="60" y="36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16"/>
          <p:cNvSpPr>
            <a:spLocks/>
          </p:cNvSpPr>
          <p:nvPr/>
        </p:nvSpPr>
        <p:spPr bwMode="auto">
          <a:xfrm>
            <a:off x="3440113" y="3768725"/>
            <a:ext cx="620712" cy="436563"/>
          </a:xfrm>
          <a:custGeom>
            <a:avLst/>
            <a:gdLst>
              <a:gd name="T0" fmla="*/ 0 w 540"/>
              <a:gd name="T1" fmla="*/ 2147483647 h 420"/>
              <a:gd name="T2" fmla="*/ 2147483647 w 540"/>
              <a:gd name="T3" fmla="*/ 2147483647 h 420"/>
              <a:gd name="T4" fmla="*/ 2147483647 w 540"/>
              <a:gd name="T5" fmla="*/ 0 h 420"/>
              <a:gd name="T6" fmla="*/ 0 60000 65536"/>
              <a:gd name="T7" fmla="*/ 0 60000 65536"/>
              <a:gd name="T8" fmla="*/ 0 60000 65536"/>
            </a:gdLst>
            <a:ahLst/>
            <a:cxnLst>
              <a:cxn ang="T6">
                <a:pos x="T0" y="T1"/>
              </a:cxn>
              <a:cxn ang="T7">
                <a:pos x="T2" y="T3"/>
              </a:cxn>
              <a:cxn ang="T8">
                <a:pos x="T4" y="T5"/>
              </a:cxn>
            </a:cxnLst>
            <a:rect l="0" t="0" r="r" b="b"/>
            <a:pathLst>
              <a:path w="540" h="420">
                <a:moveTo>
                  <a:pt x="0" y="420"/>
                </a:moveTo>
                <a:lnTo>
                  <a:pt x="420" y="420"/>
                </a:lnTo>
                <a:lnTo>
                  <a:pt x="54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1" name="Line 17"/>
          <p:cNvSpPr>
            <a:spLocks noChangeShapeType="1"/>
          </p:cNvSpPr>
          <p:nvPr/>
        </p:nvSpPr>
        <p:spPr bwMode="auto">
          <a:xfrm flipH="1">
            <a:off x="3084513" y="1404938"/>
            <a:ext cx="88900"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8"/>
          <p:cNvSpPr>
            <a:spLocks noChangeShapeType="1"/>
          </p:cNvSpPr>
          <p:nvPr/>
        </p:nvSpPr>
        <p:spPr bwMode="auto">
          <a:xfrm flipH="1">
            <a:off x="2374900" y="2212975"/>
            <a:ext cx="444500"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9"/>
          <p:cNvSpPr>
            <a:spLocks noChangeShapeType="1"/>
          </p:cNvSpPr>
          <p:nvPr/>
        </p:nvSpPr>
        <p:spPr bwMode="auto">
          <a:xfrm>
            <a:off x="3795713" y="2212975"/>
            <a:ext cx="976312" cy="2241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4238625" y="1404938"/>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511175" y="563721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6" name="Line 22"/>
          <p:cNvSpPr>
            <a:spLocks noChangeShapeType="1"/>
          </p:cNvSpPr>
          <p:nvPr/>
        </p:nvSpPr>
        <p:spPr bwMode="auto">
          <a:xfrm>
            <a:off x="2374900" y="5326063"/>
            <a:ext cx="70961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flipH="1">
            <a:off x="2197100" y="5761038"/>
            <a:ext cx="7112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8" name="Line 24"/>
          <p:cNvSpPr>
            <a:spLocks noChangeShapeType="1"/>
          </p:cNvSpPr>
          <p:nvPr/>
        </p:nvSpPr>
        <p:spPr bwMode="auto">
          <a:xfrm>
            <a:off x="1487488" y="5761038"/>
            <a:ext cx="355600"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69" name="Freeform 25"/>
          <p:cNvSpPr>
            <a:spLocks/>
          </p:cNvSpPr>
          <p:nvPr/>
        </p:nvSpPr>
        <p:spPr bwMode="auto">
          <a:xfrm>
            <a:off x="1398588" y="5326063"/>
            <a:ext cx="622300" cy="187325"/>
          </a:xfrm>
          <a:custGeom>
            <a:avLst/>
            <a:gdLst>
              <a:gd name="T0" fmla="*/ 0 w 420"/>
              <a:gd name="T1" fmla="*/ 2147483647 h 180"/>
              <a:gd name="T2" fmla="*/ 2147483647 w 420"/>
              <a:gd name="T3" fmla="*/ 0 h 180"/>
              <a:gd name="T4" fmla="*/ 2147483647 w 420"/>
              <a:gd name="T5" fmla="*/ 0 h 180"/>
              <a:gd name="T6" fmla="*/ 0 60000 65536"/>
              <a:gd name="T7" fmla="*/ 0 60000 65536"/>
              <a:gd name="T8" fmla="*/ 0 60000 65536"/>
            </a:gdLst>
            <a:ahLst/>
            <a:cxnLst>
              <a:cxn ang="T6">
                <a:pos x="T0" y="T1"/>
              </a:cxn>
              <a:cxn ang="T7">
                <a:pos x="T2" y="T3"/>
              </a:cxn>
              <a:cxn ang="T8">
                <a:pos x="T4" y="T5"/>
              </a:cxn>
            </a:cxnLst>
            <a:rect l="0" t="0" r="r" b="b"/>
            <a:pathLst>
              <a:path w="420" h="180">
                <a:moveTo>
                  <a:pt x="0" y="180"/>
                </a:moveTo>
                <a:lnTo>
                  <a:pt x="60" y="0"/>
                </a:lnTo>
                <a:lnTo>
                  <a:pt x="420" y="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0" name="AutoShape 26"/>
          <p:cNvSpPr>
            <a:spLocks noChangeArrowheads="1"/>
          </p:cNvSpPr>
          <p:nvPr/>
        </p:nvSpPr>
        <p:spPr bwMode="auto">
          <a:xfrm>
            <a:off x="4149725" y="5013325"/>
            <a:ext cx="2308225" cy="935038"/>
          </a:xfrm>
          <a:prstGeom prst="parallelogram">
            <a:avLst>
              <a:gd name="adj" fmla="val 6171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a:latin typeface="Times New Roman" panose="02020603050405020304" pitchFamily="18" charset="0"/>
              </a:rPr>
              <a:t>    P41</a:t>
            </a:r>
          </a:p>
          <a:p>
            <a:pPr algn="just"/>
            <a:r>
              <a:rPr kumimoji="1" lang="en-US" altLang="zh-CN" sz="1600">
                <a:latin typeface="Times New Roman" panose="02020603050405020304" pitchFamily="18" charset="0"/>
              </a:rPr>
              <a:t>P42</a:t>
            </a:r>
          </a:p>
          <a:p>
            <a:pPr algn="just"/>
            <a:r>
              <a:rPr kumimoji="1" lang="en-US" altLang="zh-CN" sz="1600">
                <a:latin typeface="Times New Roman" panose="02020603050405020304" pitchFamily="18" charset="0"/>
              </a:rPr>
              <a:t>    </a:t>
            </a:r>
          </a:p>
        </p:txBody>
      </p:sp>
      <p:sp>
        <p:nvSpPr>
          <p:cNvPr id="57371" name="Line 27"/>
          <p:cNvSpPr>
            <a:spLocks noChangeShapeType="1"/>
          </p:cNvSpPr>
          <p:nvPr/>
        </p:nvSpPr>
        <p:spPr bwMode="auto">
          <a:xfrm flipH="1">
            <a:off x="3973513" y="563721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2" name="Line 28"/>
          <p:cNvSpPr>
            <a:spLocks noChangeShapeType="1"/>
          </p:cNvSpPr>
          <p:nvPr/>
        </p:nvSpPr>
        <p:spPr bwMode="auto">
          <a:xfrm>
            <a:off x="5837238" y="5326063"/>
            <a:ext cx="70961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3" name="Line 29"/>
          <p:cNvSpPr>
            <a:spLocks noChangeShapeType="1"/>
          </p:cNvSpPr>
          <p:nvPr/>
        </p:nvSpPr>
        <p:spPr bwMode="auto">
          <a:xfrm flipH="1">
            <a:off x="5659438" y="4889500"/>
            <a:ext cx="177800" cy="311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7374" name="Freeform 30"/>
          <p:cNvSpPr>
            <a:spLocks/>
          </p:cNvSpPr>
          <p:nvPr/>
        </p:nvSpPr>
        <p:spPr bwMode="auto">
          <a:xfrm>
            <a:off x="5038725" y="5513388"/>
            <a:ext cx="531813" cy="123825"/>
          </a:xfrm>
          <a:custGeom>
            <a:avLst/>
            <a:gdLst>
              <a:gd name="T0" fmla="*/ 2147483647 w 420"/>
              <a:gd name="T1" fmla="*/ 0 h 120"/>
              <a:gd name="T2" fmla="*/ 2147483647 w 420"/>
              <a:gd name="T3" fmla="*/ 2147483647 h 120"/>
              <a:gd name="T4" fmla="*/ 0 w 420"/>
              <a:gd name="T5" fmla="*/ 2147483647 h 120"/>
              <a:gd name="T6" fmla="*/ 0 60000 65536"/>
              <a:gd name="T7" fmla="*/ 0 60000 65536"/>
              <a:gd name="T8" fmla="*/ 0 60000 65536"/>
            </a:gdLst>
            <a:ahLst/>
            <a:cxnLst>
              <a:cxn ang="T6">
                <a:pos x="T0" y="T1"/>
              </a:cxn>
              <a:cxn ang="T7">
                <a:pos x="T2" y="T3"/>
              </a:cxn>
              <a:cxn ang="T8">
                <a:pos x="T4" y="T5"/>
              </a:cxn>
            </a:cxnLst>
            <a:rect l="0" t="0" r="r" b="b"/>
            <a:pathLst>
              <a:path w="420" h="120">
                <a:moveTo>
                  <a:pt x="420" y="0"/>
                </a:moveTo>
                <a:lnTo>
                  <a:pt x="360" y="120"/>
                </a:lnTo>
                <a:lnTo>
                  <a:pt x="0" y="120"/>
                </a:lnTo>
              </a:path>
            </a:pathLst>
          </a:custGeom>
          <a:noFill/>
          <a:ln w="952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75" name="Line 31"/>
          <p:cNvSpPr>
            <a:spLocks noChangeShapeType="1"/>
          </p:cNvSpPr>
          <p:nvPr/>
        </p:nvSpPr>
        <p:spPr bwMode="auto">
          <a:xfrm flipH="1">
            <a:off x="1309688" y="4081463"/>
            <a:ext cx="1774825"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2"/>
          <p:cNvSpPr>
            <a:spLocks noChangeShapeType="1"/>
          </p:cNvSpPr>
          <p:nvPr/>
        </p:nvSpPr>
        <p:spPr bwMode="auto">
          <a:xfrm flipH="1">
            <a:off x="866775" y="4392613"/>
            <a:ext cx="2130425"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p:cNvSpPr>
            <a:spLocks noChangeShapeType="1"/>
          </p:cNvSpPr>
          <p:nvPr/>
        </p:nvSpPr>
        <p:spPr bwMode="auto">
          <a:xfrm flipH="1">
            <a:off x="2641600" y="4081463"/>
            <a:ext cx="798513"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p:cNvSpPr>
            <a:spLocks noChangeShapeType="1"/>
          </p:cNvSpPr>
          <p:nvPr/>
        </p:nvSpPr>
        <p:spPr bwMode="auto">
          <a:xfrm flipH="1">
            <a:off x="2197100" y="4392613"/>
            <a:ext cx="1154113" cy="18049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p:cNvSpPr>
            <a:spLocks noChangeShapeType="1"/>
          </p:cNvSpPr>
          <p:nvPr/>
        </p:nvSpPr>
        <p:spPr bwMode="auto">
          <a:xfrm>
            <a:off x="4149725" y="4081463"/>
            <a:ext cx="622300" cy="931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Line 36"/>
          <p:cNvSpPr>
            <a:spLocks noChangeShapeType="1"/>
          </p:cNvSpPr>
          <p:nvPr/>
        </p:nvSpPr>
        <p:spPr bwMode="auto">
          <a:xfrm>
            <a:off x="4060825" y="4392613"/>
            <a:ext cx="177800" cy="1555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7"/>
          <p:cNvSpPr>
            <a:spLocks noChangeShapeType="1"/>
          </p:cNvSpPr>
          <p:nvPr/>
        </p:nvSpPr>
        <p:spPr bwMode="auto">
          <a:xfrm>
            <a:off x="4505325" y="4081463"/>
            <a:ext cx="1952625" cy="9953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8"/>
          <p:cNvSpPr>
            <a:spLocks noChangeShapeType="1"/>
          </p:cNvSpPr>
          <p:nvPr/>
        </p:nvSpPr>
        <p:spPr bwMode="auto">
          <a:xfrm>
            <a:off x="4416425" y="4392613"/>
            <a:ext cx="1420813" cy="1492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Text Box 39"/>
          <p:cNvSpPr txBox="1">
            <a:spLocks noChangeArrowheads="1"/>
          </p:cNvSpPr>
          <p:nvPr/>
        </p:nvSpPr>
        <p:spPr bwMode="auto">
          <a:xfrm>
            <a:off x="6991350" y="3457575"/>
            <a:ext cx="19018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第一层</a:t>
            </a:r>
          </a:p>
        </p:txBody>
      </p:sp>
      <p:sp>
        <p:nvSpPr>
          <p:cNvPr id="57384" name="Text Box 40"/>
          <p:cNvSpPr txBox="1">
            <a:spLocks noChangeArrowheads="1"/>
          </p:cNvSpPr>
          <p:nvPr/>
        </p:nvSpPr>
        <p:spPr bwMode="auto">
          <a:xfrm>
            <a:off x="6902450" y="5200650"/>
            <a:ext cx="199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宋体" panose="02010600030101010101" pitchFamily="2" charset="-122"/>
              </a:rPr>
              <a:t>第二层</a:t>
            </a:r>
            <a:endParaRPr kumimoji="1" lang="zh-CN" altLang="en-US" sz="2000" b="1">
              <a:latin typeface="宋体" panose="02010600030101010101" pitchFamily="2" charset="-122"/>
            </a:endParaRPr>
          </a:p>
        </p:txBody>
      </p:sp>
      <p:grpSp>
        <p:nvGrpSpPr>
          <p:cNvPr id="57385" name="Group 41"/>
          <p:cNvGrpSpPr>
            <a:grpSpLocks/>
          </p:cNvGrpSpPr>
          <p:nvPr/>
        </p:nvGrpSpPr>
        <p:grpSpPr bwMode="auto">
          <a:xfrm>
            <a:off x="1931988" y="1528763"/>
            <a:ext cx="442912" cy="311150"/>
            <a:chOff x="2034" y="3524"/>
            <a:chExt cx="300" cy="300"/>
          </a:xfrm>
        </p:grpSpPr>
        <p:sp>
          <p:nvSpPr>
            <p:cNvPr id="57509" name="AutoShape 42"/>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10" name="Freeform 43"/>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6" name="Group 44"/>
          <p:cNvGrpSpPr>
            <a:grpSpLocks/>
          </p:cNvGrpSpPr>
          <p:nvPr/>
        </p:nvGrpSpPr>
        <p:grpSpPr bwMode="auto">
          <a:xfrm>
            <a:off x="1754188" y="1901825"/>
            <a:ext cx="442912" cy="311150"/>
            <a:chOff x="2034" y="3524"/>
            <a:chExt cx="300" cy="300"/>
          </a:xfrm>
        </p:grpSpPr>
        <p:sp>
          <p:nvSpPr>
            <p:cNvPr id="57507" name="AutoShape 45"/>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8" name="Freeform 46"/>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7" name="Group 47"/>
          <p:cNvGrpSpPr>
            <a:grpSpLocks/>
          </p:cNvGrpSpPr>
          <p:nvPr/>
        </p:nvGrpSpPr>
        <p:grpSpPr bwMode="auto">
          <a:xfrm>
            <a:off x="4860925" y="1901825"/>
            <a:ext cx="442913" cy="311150"/>
            <a:chOff x="2034" y="3524"/>
            <a:chExt cx="300" cy="300"/>
          </a:xfrm>
        </p:grpSpPr>
        <p:sp>
          <p:nvSpPr>
            <p:cNvPr id="57505" name="AutoShape 48"/>
            <p:cNvSpPr>
              <a:spLocks noChangeArrowheads="1"/>
            </p:cNvSpPr>
            <p:nvPr/>
          </p:nvSpPr>
          <p:spPr bwMode="auto">
            <a:xfrm>
              <a:off x="2034" y="3584"/>
              <a:ext cx="300" cy="240"/>
            </a:xfrm>
            <a:prstGeom prst="parallelogram">
              <a:avLst>
                <a:gd name="adj" fmla="val 312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06" name="Freeform 49"/>
            <p:cNvSpPr>
              <a:spLocks/>
            </p:cNvSpPr>
            <p:nvPr/>
          </p:nvSpPr>
          <p:spPr bwMode="auto">
            <a:xfrm>
              <a:off x="2034" y="3524"/>
              <a:ext cx="240" cy="180"/>
            </a:xfrm>
            <a:custGeom>
              <a:avLst/>
              <a:gdLst>
                <a:gd name="T0" fmla="*/ 0 w 240"/>
                <a:gd name="T1" fmla="*/ 24 h 240"/>
                <a:gd name="T2" fmla="*/ 60 w 240"/>
                <a:gd name="T3" fmla="*/ 0 h 240"/>
                <a:gd name="T4" fmla="*/ 240 w 240"/>
                <a:gd name="T5" fmla="*/ 0 h 240"/>
                <a:gd name="T6" fmla="*/ 0 60000 65536"/>
                <a:gd name="T7" fmla="*/ 0 60000 65536"/>
                <a:gd name="T8" fmla="*/ 0 60000 65536"/>
              </a:gdLst>
              <a:ahLst/>
              <a:cxnLst>
                <a:cxn ang="T6">
                  <a:pos x="T0" y="T1"/>
                </a:cxn>
                <a:cxn ang="T7">
                  <a:pos x="T2" y="T3"/>
                </a:cxn>
                <a:cxn ang="T8">
                  <a:pos x="T4" y="T5"/>
                </a:cxn>
              </a:cxnLst>
              <a:rect l="0" t="0" r="r" b="b"/>
              <a:pathLst>
                <a:path w="240" h="240">
                  <a:moveTo>
                    <a:pt x="0" y="240"/>
                  </a:moveTo>
                  <a:lnTo>
                    <a:pt x="60" y="0"/>
                  </a:lnTo>
                  <a:lnTo>
                    <a:pt x="240" y="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8" name="Group 50"/>
          <p:cNvGrpSpPr>
            <a:grpSpLocks/>
          </p:cNvGrpSpPr>
          <p:nvPr/>
        </p:nvGrpSpPr>
        <p:grpSpPr bwMode="auto">
          <a:xfrm>
            <a:off x="2730500" y="1341438"/>
            <a:ext cx="1497013" cy="887412"/>
            <a:chOff x="2160" y="960"/>
            <a:chExt cx="2400" cy="2100"/>
          </a:xfrm>
        </p:grpSpPr>
        <p:sp>
          <p:nvSpPr>
            <p:cNvPr id="57497" name="Line 5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8" name="Line 5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9" name="Line 5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0" name="Line 5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501" name="Freeform 5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2" name="Freeform 5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3" name="Freeform 5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04" name="Freeform 5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89" name="Group 59"/>
          <p:cNvGrpSpPr>
            <a:grpSpLocks/>
          </p:cNvGrpSpPr>
          <p:nvPr/>
        </p:nvGrpSpPr>
        <p:grpSpPr bwMode="auto">
          <a:xfrm>
            <a:off x="2374900" y="3146425"/>
            <a:ext cx="3017838" cy="1308100"/>
            <a:chOff x="2160" y="960"/>
            <a:chExt cx="2400" cy="2100"/>
          </a:xfrm>
        </p:grpSpPr>
        <p:sp>
          <p:nvSpPr>
            <p:cNvPr id="57489" name="Line 6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0" name="Line 6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1" name="Line 6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2" name="Line 6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93" name="Freeform 6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4" name="Freeform 6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5" name="Freeform 6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96" name="Freeform 6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0" name="Group 68"/>
          <p:cNvGrpSpPr>
            <a:grpSpLocks/>
          </p:cNvGrpSpPr>
          <p:nvPr/>
        </p:nvGrpSpPr>
        <p:grpSpPr bwMode="auto">
          <a:xfrm>
            <a:off x="777875" y="5013325"/>
            <a:ext cx="1952625" cy="1184275"/>
            <a:chOff x="2160" y="960"/>
            <a:chExt cx="2400" cy="2100"/>
          </a:xfrm>
        </p:grpSpPr>
        <p:sp>
          <p:nvSpPr>
            <p:cNvPr id="57481" name="Line 6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2" name="Line 7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3" name="Line 7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4" name="Line 7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85" name="Freeform 7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6" name="Freeform 7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7" name="Freeform 7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8" name="Freeform 7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1" name="Group 77"/>
          <p:cNvGrpSpPr>
            <a:grpSpLocks/>
          </p:cNvGrpSpPr>
          <p:nvPr/>
        </p:nvGrpSpPr>
        <p:grpSpPr bwMode="auto">
          <a:xfrm>
            <a:off x="4238625" y="5013325"/>
            <a:ext cx="2219325" cy="935038"/>
            <a:chOff x="2160" y="960"/>
            <a:chExt cx="2400" cy="2100"/>
          </a:xfrm>
        </p:grpSpPr>
        <p:sp>
          <p:nvSpPr>
            <p:cNvPr id="57473" name="Line 78"/>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4" name="Line 79"/>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5" name="Line 80"/>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6" name="Line 81"/>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77" name="Freeform 82"/>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8" name="Freeform 83"/>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9" name="Freeform 84"/>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80" name="Freeform 85"/>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2" name="Group 86"/>
          <p:cNvGrpSpPr>
            <a:grpSpLocks/>
          </p:cNvGrpSpPr>
          <p:nvPr/>
        </p:nvGrpSpPr>
        <p:grpSpPr bwMode="auto">
          <a:xfrm>
            <a:off x="4060825" y="4081463"/>
            <a:ext cx="444500" cy="311150"/>
            <a:chOff x="2160" y="960"/>
            <a:chExt cx="2400" cy="2100"/>
          </a:xfrm>
        </p:grpSpPr>
        <p:sp>
          <p:nvSpPr>
            <p:cNvPr id="57465" name="Line 87"/>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6" name="Line 88"/>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7" name="Line 89"/>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8" name="Line 90"/>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9" name="Freeform 91"/>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0" name="Freeform 92"/>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1" name="Freeform 93"/>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72" name="Freeform 94"/>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3" name="Group 95"/>
          <p:cNvGrpSpPr>
            <a:grpSpLocks/>
          </p:cNvGrpSpPr>
          <p:nvPr/>
        </p:nvGrpSpPr>
        <p:grpSpPr bwMode="auto">
          <a:xfrm>
            <a:off x="3084513" y="4017963"/>
            <a:ext cx="444500" cy="311150"/>
            <a:chOff x="2160" y="960"/>
            <a:chExt cx="2400" cy="2100"/>
          </a:xfrm>
        </p:grpSpPr>
        <p:sp>
          <p:nvSpPr>
            <p:cNvPr id="57457" name="Line 96"/>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8" name="Line 97"/>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9" name="Line 98"/>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0" name="Line 99"/>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61" name="Freeform 100"/>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2" name="Freeform 101"/>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3" name="Freeform 102"/>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64" name="Freeform 103"/>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4" name="Group 104"/>
          <p:cNvGrpSpPr>
            <a:grpSpLocks/>
          </p:cNvGrpSpPr>
          <p:nvPr/>
        </p:nvGrpSpPr>
        <p:grpSpPr bwMode="auto">
          <a:xfrm>
            <a:off x="3884613" y="3457575"/>
            <a:ext cx="442912" cy="311150"/>
            <a:chOff x="2160" y="960"/>
            <a:chExt cx="2400" cy="2100"/>
          </a:xfrm>
        </p:grpSpPr>
        <p:sp>
          <p:nvSpPr>
            <p:cNvPr id="57449" name="Line 105"/>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0" name="Line 106"/>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1" name="Line 107"/>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2" name="Line 108"/>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53" name="Freeform 109"/>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4" name="Freeform 110"/>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5" name="Freeform 111"/>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56" name="Freeform 112"/>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5" name="Group 113"/>
          <p:cNvGrpSpPr>
            <a:grpSpLocks/>
          </p:cNvGrpSpPr>
          <p:nvPr/>
        </p:nvGrpSpPr>
        <p:grpSpPr bwMode="auto">
          <a:xfrm>
            <a:off x="3173413" y="3457575"/>
            <a:ext cx="444500" cy="311150"/>
            <a:chOff x="2160" y="960"/>
            <a:chExt cx="2400" cy="2100"/>
          </a:xfrm>
        </p:grpSpPr>
        <p:sp>
          <p:nvSpPr>
            <p:cNvPr id="57441" name="Line 114"/>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2" name="Line 115"/>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3" name="Line 116"/>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4" name="Line 117"/>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45" name="Freeform 118"/>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6" name="Freeform 119"/>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7" name="Freeform 120"/>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8" name="Freeform 121"/>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6" name="Group 122"/>
          <p:cNvGrpSpPr>
            <a:grpSpLocks/>
          </p:cNvGrpSpPr>
          <p:nvPr/>
        </p:nvGrpSpPr>
        <p:grpSpPr bwMode="auto">
          <a:xfrm>
            <a:off x="5392738" y="5200650"/>
            <a:ext cx="444500" cy="312738"/>
            <a:chOff x="2160" y="960"/>
            <a:chExt cx="2400" cy="2100"/>
          </a:xfrm>
        </p:grpSpPr>
        <p:sp>
          <p:nvSpPr>
            <p:cNvPr id="57433" name="Line 123"/>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4" name="Line 124"/>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5" name="Line 125"/>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6" name="Line 126"/>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37" name="Freeform 127"/>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8" name="Freeform 128"/>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9" name="Freeform 129"/>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40" name="Freeform 130"/>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7" name="Group 131"/>
          <p:cNvGrpSpPr>
            <a:grpSpLocks/>
          </p:cNvGrpSpPr>
          <p:nvPr/>
        </p:nvGrpSpPr>
        <p:grpSpPr bwMode="auto">
          <a:xfrm>
            <a:off x="4594225" y="5573713"/>
            <a:ext cx="444500" cy="311150"/>
            <a:chOff x="2160" y="960"/>
            <a:chExt cx="2400" cy="2100"/>
          </a:xfrm>
        </p:grpSpPr>
        <p:sp>
          <p:nvSpPr>
            <p:cNvPr id="57425" name="Line 132"/>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6" name="Line 133"/>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7" name="Line 134"/>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8" name="Line 135"/>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9" name="Freeform 136"/>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0" name="Freeform 137"/>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1" name="Freeform 138"/>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32" name="Freeform 139"/>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8" name="Group 140"/>
          <p:cNvGrpSpPr>
            <a:grpSpLocks/>
          </p:cNvGrpSpPr>
          <p:nvPr/>
        </p:nvGrpSpPr>
        <p:grpSpPr bwMode="auto">
          <a:xfrm>
            <a:off x="1843088" y="5573713"/>
            <a:ext cx="442912" cy="311150"/>
            <a:chOff x="2160" y="960"/>
            <a:chExt cx="2400" cy="2100"/>
          </a:xfrm>
        </p:grpSpPr>
        <p:sp>
          <p:nvSpPr>
            <p:cNvPr id="57417" name="Line 141"/>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8" name="Line 142"/>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9" name="Line 143"/>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0" name="Line 144"/>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21" name="Freeform 145"/>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2" name="Freeform 146"/>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3" name="Freeform 147"/>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24" name="Freeform 148"/>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399" name="Group 149"/>
          <p:cNvGrpSpPr>
            <a:grpSpLocks/>
          </p:cNvGrpSpPr>
          <p:nvPr/>
        </p:nvGrpSpPr>
        <p:grpSpPr bwMode="auto">
          <a:xfrm>
            <a:off x="1131888" y="5513388"/>
            <a:ext cx="444500" cy="311150"/>
            <a:chOff x="2160" y="960"/>
            <a:chExt cx="2400" cy="2100"/>
          </a:xfrm>
        </p:grpSpPr>
        <p:sp>
          <p:nvSpPr>
            <p:cNvPr id="57409" name="Line 150"/>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0" name="Line 151"/>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1" name="Line 152"/>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2" name="Line 153"/>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13" name="Freeform 154"/>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4" name="Freeform 155"/>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5" name="Freeform 156"/>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16" name="Freeform 157"/>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7400" name="Group 158"/>
          <p:cNvGrpSpPr>
            <a:grpSpLocks/>
          </p:cNvGrpSpPr>
          <p:nvPr/>
        </p:nvGrpSpPr>
        <p:grpSpPr bwMode="auto">
          <a:xfrm>
            <a:off x="1931988" y="5200650"/>
            <a:ext cx="442912" cy="312738"/>
            <a:chOff x="2160" y="960"/>
            <a:chExt cx="2400" cy="2100"/>
          </a:xfrm>
        </p:grpSpPr>
        <p:sp>
          <p:nvSpPr>
            <p:cNvPr id="57401" name="Line 159"/>
            <p:cNvSpPr>
              <a:spLocks noChangeShapeType="1"/>
            </p:cNvSpPr>
            <p:nvPr/>
          </p:nvSpPr>
          <p:spPr bwMode="auto">
            <a:xfrm>
              <a:off x="2940" y="9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2" name="Line 160"/>
            <p:cNvSpPr>
              <a:spLocks noChangeShapeType="1"/>
            </p:cNvSpPr>
            <p:nvPr/>
          </p:nvSpPr>
          <p:spPr bwMode="auto">
            <a:xfrm>
              <a:off x="2340" y="306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3" name="Line 161"/>
            <p:cNvSpPr>
              <a:spLocks noChangeShapeType="1"/>
            </p:cNvSpPr>
            <p:nvPr/>
          </p:nvSpPr>
          <p:spPr bwMode="auto">
            <a:xfrm flipH="1">
              <a:off x="4020" y="1140"/>
              <a:ext cx="54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4" name="Line 162"/>
            <p:cNvSpPr>
              <a:spLocks noChangeShapeType="1"/>
            </p:cNvSpPr>
            <p:nvPr/>
          </p:nvSpPr>
          <p:spPr bwMode="auto">
            <a:xfrm flipH="1">
              <a:off x="2160" y="1128"/>
              <a:ext cx="540" cy="17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405" name="Freeform 163"/>
            <p:cNvSpPr>
              <a:spLocks/>
            </p:cNvSpPr>
            <p:nvPr/>
          </p:nvSpPr>
          <p:spPr bwMode="auto">
            <a:xfrm>
              <a:off x="4380" y="960"/>
              <a:ext cx="180" cy="180"/>
            </a:xfrm>
            <a:custGeom>
              <a:avLst/>
              <a:gdLst>
                <a:gd name="T0" fmla="*/ 0 w 180"/>
                <a:gd name="T1" fmla="*/ 0 h 180"/>
                <a:gd name="T2" fmla="*/ 120 w 180"/>
                <a:gd name="T3" fmla="*/ 60 h 180"/>
                <a:gd name="T4" fmla="*/ 180 w 180"/>
                <a:gd name="T5" fmla="*/ 180 h 180"/>
                <a:gd name="T6" fmla="*/ 0 60000 65536"/>
                <a:gd name="T7" fmla="*/ 0 60000 65536"/>
                <a:gd name="T8" fmla="*/ 0 60000 65536"/>
              </a:gdLst>
              <a:ahLst/>
              <a:cxnLst>
                <a:cxn ang="T6">
                  <a:pos x="T0" y="T1"/>
                </a:cxn>
                <a:cxn ang="T7">
                  <a:pos x="T2" y="T3"/>
                </a:cxn>
                <a:cxn ang="T8">
                  <a:pos x="T4" y="T5"/>
                </a:cxn>
              </a:cxnLst>
              <a:rect l="0" t="0" r="r" b="b"/>
              <a:pathLst>
                <a:path w="180" h="180">
                  <a:moveTo>
                    <a:pt x="0" y="0"/>
                  </a:moveTo>
                  <a:cubicBezTo>
                    <a:pt x="45" y="15"/>
                    <a:pt x="90" y="30"/>
                    <a:pt x="120" y="60"/>
                  </a:cubicBezTo>
                  <a:cubicBezTo>
                    <a:pt x="150" y="90"/>
                    <a:pt x="165" y="135"/>
                    <a:pt x="18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6" name="Freeform 164"/>
            <p:cNvSpPr>
              <a:spLocks/>
            </p:cNvSpPr>
            <p:nvPr/>
          </p:nvSpPr>
          <p:spPr bwMode="auto">
            <a:xfrm>
              <a:off x="2700" y="960"/>
              <a:ext cx="240" cy="180"/>
            </a:xfrm>
            <a:custGeom>
              <a:avLst/>
              <a:gdLst>
                <a:gd name="T0" fmla="*/ 240 w 240"/>
                <a:gd name="T1" fmla="*/ 0 h 180"/>
                <a:gd name="T2" fmla="*/ 60 w 240"/>
                <a:gd name="T3" fmla="*/ 60 h 180"/>
                <a:gd name="T4" fmla="*/ 0 w 240"/>
                <a:gd name="T5" fmla="*/ 180 h 180"/>
                <a:gd name="T6" fmla="*/ 0 60000 65536"/>
                <a:gd name="T7" fmla="*/ 0 60000 65536"/>
                <a:gd name="T8" fmla="*/ 0 60000 65536"/>
              </a:gdLst>
              <a:ahLst/>
              <a:cxnLst>
                <a:cxn ang="T6">
                  <a:pos x="T0" y="T1"/>
                </a:cxn>
                <a:cxn ang="T7">
                  <a:pos x="T2" y="T3"/>
                </a:cxn>
                <a:cxn ang="T8">
                  <a:pos x="T4" y="T5"/>
                </a:cxn>
              </a:cxnLst>
              <a:rect l="0" t="0" r="r" b="b"/>
              <a:pathLst>
                <a:path w="240" h="180">
                  <a:moveTo>
                    <a:pt x="240" y="0"/>
                  </a:moveTo>
                  <a:cubicBezTo>
                    <a:pt x="170" y="15"/>
                    <a:pt x="100" y="30"/>
                    <a:pt x="60" y="60"/>
                  </a:cubicBezTo>
                  <a:cubicBezTo>
                    <a:pt x="20" y="90"/>
                    <a:pt x="10" y="13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7" name="Freeform 165"/>
            <p:cNvSpPr>
              <a:spLocks/>
            </p:cNvSpPr>
            <p:nvPr/>
          </p:nvSpPr>
          <p:spPr bwMode="auto">
            <a:xfrm>
              <a:off x="3780" y="2820"/>
              <a:ext cx="240" cy="240"/>
            </a:xfrm>
            <a:custGeom>
              <a:avLst/>
              <a:gdLst>
                <a:gd name="T0" fmla="*/ 1799 w 180"/>
                <a:gd name="T1" fmla="*/ 0 h 180"/>
                <a:gd name="T2" fmla="*/ 1196 w 180"/>
                <a:gd name="T3" fmla="*/ 1196 h 180"/>
                <a:gd name="T4" fmla="*/ 0 w 180"/>
                <a:gd name="T5" fmla="*/ 1799 h 180"/>
                <a:gd name="T6" fmla="*/ 0 60000 65536"/>
                <a:gd name="T7" fmla="*/ 0 60000 65536"/>
                <a:gd name="T8" fmla="*/ 0 60000 65536"/>
              </a:gdLst>
              <a:ahLst/>
              <a:cxnLst>
                <a:cxn ang="T6">
                  <a:pos x="T0" y="T1"/>
                </a:cxn>
                <a:cxn ang="T7">
                  <a:pos x="T2" y="T3"/>
                </a:cxn>
                <a:cxn ang="T8">
                  <a:pos x="T4" y="T5"/>
                </a:cxn>
              </a:cxnLst>
              <a:rect l="0" t="0" r="r" b="b"/>
              <a:pathLst>
                <a:path w="180" h="180">
                  <a:moveTo>
                    <a:pt x="180" y="0"/>
                  </a:moveTo>
                  <a:cubicBezTo>
                    <a:pt x="165" y="45"/>
                    <a:pt x="150" y="90"/>
                    <a:pt x="120" y="120"/>
                  </a:cubicBezTo>
                  <a:cubicBezTo>
                    <a:pt x="90" y="150"/>
                    <a:pt x="45" y="165"/>
                    <a:pt x="0" y="18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408" name="Freeform 166"/>
            <p:cNvSpPr>
              <a:spLocks/>
            </p:cNvSpPr>
            <p:nvPr/>
          </p:nvSpPr>
          <p:spPr bwMode="auto">
            <a:xfrm>
              <a:off x="2160" y="2880"/>
              <a:ext cx="180" cy="180"/>
            </a:xfrm>
            <a:custGeom>
              <a:avLst/>
              <a:gdLst>
                <a:gd name="T0" fmla="*/ 180 w 180"/>
                <a:gd name="T1" fmla="*/ 180 h 180"/>
                <a:gd name="T2" fmla="*/ 60 w 180"/>
                <a:gd name="T3" fmla="*/ 120 h 180"/>
                <a:gd name="T4" fmla="*/ 0 w 180"/>
                <a:gd name="T5" fmla="*/ 0 h 180"/>
                <a:gd name="T6" fmla="*/ 0 60000 65536"/>
                <a:gd name="T7" fmla="*/ 0 60000 65536"/>
                <a:gd name="T8" fmla="*/ 0 60000 65536"/>
              </a:gdLst>
              <a:ahLst/>
              <a:cxnLst>
                <a:cxn ang="T6">
                  <a:pos x="T0" y="T1"/>
                </a:cxn>
                <a:cxn ang="T7">
                  <a:pos x="T2" y="T3"/>
                </a:cxn>
                <a:cxn ang="T8">
                  <a:pos x="T4" y="T5"/>
                </a:cxn>
              </a:cxnLst>
              <a:rect l="0" t="0" r="r" b="b"/>
              <a:pathLst>
                <a:path w="180" h="180">
                  <a:moveTo>
                    <a:pt x="180" y="180"/>
                  </a:moveTo>
                  <a:cubicBezTo>
                    <a:pt x="135" y="165"/>
                    <a:pt x="90" y="150"/>
                    <a:pt x="60" y="120"/>
                  </a:cubicBezTo>
                  <a:cubicBezTo>
                    <a:pt x="30" y="90"/>
                    <a:pt x="15" y="45"/>
                    <a:pt x="0" y="0"/>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426966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4. </a:t>
            </a:r>
            <a:r>
              <a:rPr lang="zh-CN" altLang="en-US" smtClean="0"/>
              <a:t>案例</a:t>
            </a:r>
            <a:r>
              <a:rPr lang="en-US" altLang="zh-CN" smtClean="0"/>
              <a:t>——</a:t>
            </a:r>
            <a:r>
              <a:rPr lang="zh-CN" altLang="en-US" smtClean="0"/>
              <a:t>学籍管理系统</a:t>
            </a:r>
          </a:p>
        </p:txBody>
      </p:sp>
      <p:sp>
        <p:nvSpPr>
          <p:cNvPr id="58371" name="Rectangle 3"/>
          <p:cNvSpPr>
            <a:spLocks noGrp="1" noChangeArrowheads="1"/>
          </p:cNvSpPr>
          <p:nvPr>
            <p:ph type="body" idx="1"/>
          </p:nvPr>
        </p:nvSpPr>
        <p:spPr>
          <a:xfrm>
            <a:off x="683567" y="1772816"/>
            <a:ext cx="7416825" cy="4464496"/>
          </a:xfrm>
        </p:spPr>
        <p:txBody>
          <a:bodyPr>
            <a:normAutofit fontScale="55000" lnSpcReduction="20000"/>
          </a:bodyPr>
          <a:lstStyle/>
          <a:p>
            <a:pPr eaLnBrk="1" hangingPunct="1">
              <a:lnSpc>
                <a:spcPct val="120000"/>
              </a:lnSpc>
              <a:spcBef>
                <a:spcPts val="0"/>
              </a:spcBef>
            </a:pPr>
            <a:r>
              <a:rPr kumimoji="1" lang="zh-CN" altLang="en-US" sz="4400" dirty="0" smtClean="0"/>
              <a:t>下面我们以高等学校学籍管理系统为例说明画数据流图的方法</a:t>
            </a:r>
          </a:p>
          <a:p>
            <a:pPr eaLnBrk="1" hangingPunct="1">
              <a:lnSpc>
                <a:spcPct val="120000"/>
              </a:lnSpc>
              <a:spcBef>
                <a:spcPts val="0"/>
              </a:spcBef>
            </a:pPr>
            <a:r>
              <a:rPr kumimoji="1" lang="zh-CN" altLang="en-US" sz="4400" dirty="0" smtClean="0"/>
              <a:t>如果不能直接建模，可以考虑以下事件：</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新生登记</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登记期末成绩</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期末成绩分析</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登记补考成绩</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补考后成绩分析</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评定奖学金</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处理退学、留级、修学、复学</a:t>
            </a:r>
          </a:p>
          <a:p>
            <a:pPr lvl="1" eaLnBrk="1" hangingPunct="1">
              <a:lnSpc>
                <a:spcPct val="120000"/>
              </a:lnSpc>
              <a:spcBef>
                <a:spcPts val="0"/>
              </a:spcBef>
            </a:pPr>
            <a:r>
              <a:rPr kumimoji="1" lang="zh-CN" altLang="en-US" sz="3800" dirty="0" smtClean="0">
                <a:latin typeface="楷体" panose="02010609060101010101" pitchFamily="49" charset="-122"/>
                <a:ea typeface="楷体" panose="02010609060101010101" pitchFamily="49" charset="-122"/>
              </a:rPr>
              <a:t>发成绩单</a:t>
            </a:r>
            <a:r>
              <a:rPr kumimoji="1" lang="en-US" altLang="zh-CN" sz="3800" dirty="0" smtClean="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04747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smtClean="0"/>
              <a:t>顶层图</a:t>
            </a:r>
          </a:p>
        </p:txBody>
      </p:sp>
      <p:sp>
        <p:nvSpPr>
          <p:cNvPr id="59395" name="Text Box 3"/>
          <p:cNvSpPr txBox="1">
            <a:spLocks noChangeArrowheads="1"/>
          </p:cNvSpPr>
          <p:nvPr/>
        </p:nvSpPr>
        <p:spPr bwMode="auto">
          <a:xfrm>
            <a:off x="2465388" y="2700338"/>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新生名单</a:t>
            </a:r>
          </a:p>
        </p:txBody>
      </p:sp>
      <p:sp>
        <p:nvSpPr>
          <p:cNvPr id="59396" name="Text Box 4"/>
          <p:cNvSpPr txBox="1">
            <a:spLocks noChangeArrowheads="1"/>
          </p:cNvSpPr>
          <p:nvPr/>
        </p:nvSpPr>
        <p:spPr bwMode="auto">
          <a:xfrm>
            <a:off x="3829050" y="5110163"/>
            <a:ext cx="596900" cy="803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2000" b="1">
              <a:latin typeface="宋体" panose="02010600030101010101" pitchFamily="2" charset="-122"/>
            </a:endParaRPr>
          </a:p>
        </p:txBody>
      </p:sp>
      <p:sp>
        <p:nvSpPr>
          <p:cNvPr id="59397" name="Line 5"/>
          <p:cNvSpPr>
            <a:spLocks noChangeShapeType="1"/>
          </p:cNvSpPr>
          <p:nvPr/>
        </p:nvSpPr>
        <p:spPr bwMode="auto">
          <a:xfrm>
            <a:off x="4425950" y="5110163"/>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6"/>
          <p:cNvSpPr>
            <a:spLocks noChangeShapeType="1"/>
          </p:cNvSpPr>
          <p:nvPr/>
        </p:nvSpPr>
        <p:spPr bwMode="auto">
          <a:xfrm>
            <a:off x="4425950" y="5913438"/>
            <a:ext cx="1533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Text Box 7"/>
          <p:cNvSpPr txBox="1">
            <a:spLocks noChangeArrowheads="1"/>
          </p:cNvSpPr>
          <p:nvPr/>
        </p:nvSpPr>
        <p:spPr bwMode="auto">
          <a:xfrm>
            <a:off x="4595813" y="5245100"/>
            <a:ext cx="11080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学籍表</a:t>
            </a:r>
          </a:p>
        </p:txBody>
      </p:sp>
      <p:sp>
        <p:nvSpPr>
          <p:cNvPr id="59400" name="AutoShape 8"/>
          <p:cNvSpPr>
            <a:spLocks noChangeArrowheads="1"/>
          </p:cNvSpPr>
          <p:nvPr/>
        </p:nvSpPr>
        <p:spPr bwMode="auto">
          <a:xfrm>
            <a:off x="4256088" y="1897063"/>
            <a:ext cx="850900" cy="2544762"/>
          </a:xfrm>
          <a:prstGeom prst="flowChartAlternateProcess">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sz="2000" b="1">
              <a:latin typeface="Times New Roman" panose="02020603050405020304" pitchFamily="18" charset="0"/>
            </a:endParaRPr>
          </a:p>
          <a:p>
            <a:pPr algn="ctr"/>
            <a:endParaRPr kumimoji="1" lang="en-US" altLang="zh-CN" sz="2000" b="1">
              <a:latin typeface="Times New Roman" panose="02020603050405020304" pitchFamily="18" charset="0"/>
            </a:endParaRPr>
          </a:p>
          <a:p>
            <a:pPr algn="ctr"/>
            <a:r>
              <a:rPr kumimoji="1" lang="zh-CN" altLang="en-US" sz="2000" b="1">
                <a:latin typeface="Times New Roman" panose="02020603050405020304" pitchFamily="18" charset="0"/>
              </a:rPr>
              <a:t>学籍管理系统</a:t>
            </a:r>
          </a:p>
        </p:txBody>
      </p:sp>
      <p:sp>
        <p:nvSpPr>
          <p:cNvPr id="59401" name="Line 9"/>
          <p:cNvSpPr>
            <a:spLocks noChangeShapeType="1"/>
          </p:cNvSpPr>
          <p:nvPr/>
        </p:nvSpPr>
        <p:spPr bwMode="auto">
          <a:xfrm>
            <a:off x="2125663" y="3235325"/>
            <a:ext cx="213042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59402" name="Group 10"/>
          <p:cNvGrpSpPr>
            <a:grpSpLocks/>
          </p:cNvGrpSpPr>
          <p:nvPr/>
        </p:nvGrpSpPr>
        <p:grpSpPr bwMode="auto">
          <a:xfrm>
            <a:off x="1187450" y="2432050"/>
            <a:ext cx="938213" cy="1339850"/>
            <a:chOff x="2094" y="1544"/>
            <a:chExt cx="660" cy="600"/>
          </a:xfrm>
        </p:grpSpPr>
        <p:sp>
          <p:nvSpPr>
            <p:cNvPr id="59415" name="Text Box 11"/>
            <p:cNvSpPr txBox="1">
              <a:spLocks noChangeArrowheads="1"/>
            </p:cNvSpPr>
            <p:nvPr/>
          </p:nvSpPr>
          <p:spPr bwMode="auto">
            <a:xfrm>
              <a:off x="2154" y="1604"/>
              <a:ext cx="600"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招生办</a:t>
              </a:r>
            </a:p>
          </p:txBody>
        </p:sp>
        <p:sp>
          <p:nvSpPr>
            <p:cNvPr id="59416" name="Freeform 12"/>
            <p:cNvSpPr>
              <a:spLocks/>
            </p:cNvSpPr>
            <p:nvPr/>
          </p:nvSpPr>
          <p:spPr bwMode="auto">
            <a:xfrm>
              <a:off x="2094" y="1544"/>
              <a:ext cx="300" cy="300"/>
            </a:xfrm>
            <a:custGeom>
              <a:avLst/>
              <a:gdLst>
                <a:gd name="T0" fmla="*/ 300 w 300"/>
                <a:gd name="T1" fmla="*/ 0 h 300"/>
                <a:gd name="T2" fmla="*/ 0 w 300"/>
                <a:gd name="T3" fmla="*/ 0 h 300"/>
                <a:gd name="T4" fmla="*/ 0 w 300"/>
                <a:gd name="T5" fmla="*/ 300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3" name="Text Box 13"/>
          <p:cNvSpPr txBox="1">
            <a:spLocks noChangeArrowheads="1"/>
          </p:cNvSpPr>
          <p:nvPr/>
        </p:nvSpPr>
        <p:spPr bwMode="auto">
          <a:xfrm>
            <a:off x="6811963" y="1763713"/>
            <a:ext cx="852487" cy="1204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000" b="1">
                <a:latin typeface="宋体" panose="02010600030101010101" pitchFamily="2" charset="-122"/>
              </a:rPr>
              <a:t> </a:t>
            </a:r>
          </a:p>
          <a:p>
            <a:pPr algn="ctr"/>
            <a:r>
              <a:rPr kumimoji="1" lang="zh-CN" altLang="en-US" sz="2000" b="1">
                <a:latin typeface="宋体" panose="02010600030101010101" pitchFamily="2" charset="-122"/>
              </a:rPr>
              <a:t>教委</a:t>
            </a:r>
          </a:p>
        </p:txBody>
      </p:sp>
      <p:sp>
        <p:nvSpPr>
          <p:cNvPr id="59404" name="Freeform 14"/>
          <p:cNvSpPr>
            <a:spLocks/>
          </p:cNvSpPr>
          <p:nvPr/>
        </p:nvSpPr>
        <p:spPr bwMode="auto">
          <a:xfrm>
            <a:off x="6726238" y="162877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5" name="Text Box 15"/>
          <p:cNvSpPr txBox="1">
            <a:spLocks noChangeArrowheads="1"/>
          </p:cNvSpPr>
          <p:nvPr/>
        </p:nvSpPr>
        <p:spPr bwMode="auto">
          <a:xfrm>
            <a:off x="6983413" y="3375025"/>
            <a:ext cx="852487" cy="12049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用人</a:t>
            </a:r>
          </a:p>
          <a:p>
            <a:pPr algn="ctr"/>
            <a:r>
              <a:rPr kumimoji="1" lang="zh-CN" altLang="en-US" sz="2000" b="1">
                <a:latin typeface="宋体" panose="02010600030101010101" pitchFamily="2" charset="-122"/>
              </a:rPr>
              <a:t>单位</a:t>
            </a:r>
          </a:p>
        </p:txBody>
      </p:sp>
      <p:sp>
        <p:nvSpPr>
          <p:cNvPr id="59406" name="Freeform 16"/>
          <p:cNvSpPr>
            <a:spLocks/>
          </p:cNvSpPr>
          <p:nvPr/>
        </p:nvSpPr>
        <p:spPr bwMode="auto">
          <a:xfrm>
            <a:off x="6897688" y="3235325"/>
            <a:ext cx="427037" cy="669925"/>
          </a:xfrm>
          <a:custGeom>
            <a:avLst/>
            <a:gdLst>
              <a:gd name="T0" fmla="*/ 2147483647 w 300"/>
              <a:gd name="T1" fmla="*/ 0 h 300"/>
              <a:gd name="T2" fmla="*/ 0 w 300"/>
              <a:gd name="T3" fmla="*/ 0 h 300"/>
              <a:gd name="T4" fmla="*/ 0 w 300"/>
              <a:gd name="T5" fmla="*/ 2147483647 h 300"/>
              <a:gd name="T6" fmla="*/ 0 60000 65536"/>
              <a:gd name="T7" fmla="*/ 0 60000 65536"/>
              <a:gd name="T8" fmla="*/ 0 60000 65536"/>
            </a:gdLst>
            <a:ahLst/>
            <a:cxnLst>
              <a:cxn ang="T6">
                <a:pos x="T0" y="T1"/>
              </a:cxn>
              <a:cxn ang="T7">
                <a:pos x="T2" y="T3"/>
              </a:cxn>
              <a:cxn ang="T8">
                <a:pos x="T4" y="T5"/>
              </a:cxn>
            </a:cxnLst>
            <a:rect l="0" t="0" r="r" b="b"/>
            <a:pathLst>
              <a:path w="300" h="300">
                <a:moveTo>
                  <a:pt x="300" y="0"/>
                </a:moveTo>
                <a:lnTo>
                  <a:pt x="0" y="0"/>
                </a:lnTo>
                <a:lnTo>
                  <a:pt x="0" y="300"/>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7" name="Line 17"/>
          <p:cNvSpPr>
            <a:spLocks noChangeShapeType="1"/>
          </p:cNvSpPr>
          <p:nvPr/>
        </p:nvSpPr>
        <p:spPr bwMode="auto">
          <a:xfrm>
            <a:off x="5106988" y="24320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8" name="Line 18"/>
          <p:cNvSpPr>
            <a:spLocks noChangeShapeType="1"/>
          </p:cNvSpPr>
          <p:nvPr/>
        </p:nvSpPr>
        <p:spPr bwMode="auto">
          <a:xfrm>
            <a:off x="5106988" y="3905250"/>
            <a:ext cx="1704975"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09" name="Line 19"/>
          <p:cNvSpPr>
            <a:spLocks noChangeShapeType="1"/>
          </p:cNvSpPr>
          <p:nvPr/>
        </p:nvSpPr>
        <p:spPr bwMode="auto">
          <a:xfrm>
            <a:off x="4851400"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0" name="Line 20"/>
          <p:cNvSpPr>
            <a:spLocks noChangeShapeType="1"/>
          </p:cNvSpPr>
          <p:nvPr/>
        </p:nvSpPr>
        <p:spPr bwMode="auto">
          <a:xfrm flipH="1" flipV="1">
            <a:off x="4595813" y="4441825"/>
            <a:ext cx="0" cy="668338"/>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9411" name="Text Box 21"/>
          <p:cNvSpPr txBox="1">
            <a:spLocks noChangeArrowheads="1"/>
          </p:cNvSpPr>
          <p:nvPr/>
        </p:nvSpPr>
        <p:spPr bwMode="auto">
          <a:xfrm>
            <a:off x="5192713" y="1897063"/>
            <a:ext cx="13636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报表</a:t>
            </a:r>
          </a:p>
        </p:txBody>
      </p:sp>
      <p:sp>
        <p:nvSpPr>
          <p:cNvPr id="59412" name="Text Box 22"/>
          <p:cNvSpPr txBox="1">
            <a:spLocks noChangeArrowheads="1"/>
          </p:cNvSpPr>
          <p:nvPr/>
        </p:nvSpPr>
        <p:spPr bwMode="auto">
          <a:xfrm>
            <a:off x="5192713" y="3375025"/>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毕业生登记表</a:t>
            </a:r>
          </a:p>
        </p:txBody>
      </p:sp>
      <p:sp>
        <p:nvSpPr>
          <p:cNvPr id="59413" name="Text Box 23"/>
          <p:cNvSpPr txBox="1">
            <a:spLocks noChangeArrowheads="1"/>
          </p:cNvSpPr>
          <p:nvPr/>
        </p:nvSpPr>
        <p:spPr bwMode="auto">
          <a:xfrm>
            <a:off x="1700213" y="6010275"/>
            <a:ext cx="5791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楷体_GB2312" pitchFamily="49" charset="-122"/>
                <a:ea typeface="楷体_GB2312" pitchFamily="49" charset="-122"/>
              </a:rPr>
              <a:t>学籍管理系统顶层</a:t>
            </a:r>
            <a:r>
              <a:rPr kumimoji="1" lang="en-US" altLang="zh-CN" sz="2800" b="1">
                <a:latin typeface="楷体_GB2312" pitchFamily="49" charset="-122"/>
                <a:ea typeface="楷体_GB2312" pitchFamily="49" charset="-122"/>
              </a:rPr>
              <a:t>DFD</a:t>
            </a:r>
            <a:endParaRPr kumimoji="1" lang="en-US" altLang="zh-CN" sz="3200" b="1">
              <a:latin typeface="楷体_GB2312" pitchFamily="49" charset="-122"/>
              <a:ea typeface="楷体_GB2312" pitchFamily="49" charset="-122"/>
            </a:endParaRPr>
          </a:p>
        </p:txBody>
      </p:sp>
      <p:sp>
        <p:nvSpPr>
          <p:cNvPr id="59414" name="Rectangle 24"/>
          <p:cNvSpPr>
            <a:spLocks noGrp="1" noChangeArrowheads="1"/>
          </p:cNvSpPr>
          <p:nvPr>
            <p:ph type="body" idx="1"/>
          </p:nvPr>
        </p:nvSpPr>
        <p:spPr/>
        <p:txBody>
          <a:bodyPr/>
          <a:lstStyle/>
          <a:p>
            <a:pPr eaLnBrk="1" hangingPunct="1"/>
            <a:r>
              <a:rPr lang="zh-CN" altLang="en-US" smtClean="0"/>
              <a:t>顶层图（环境图）</a:t>
            </a:r>
          </a:p>
        </p:txBody>
      </p:sp>
    </p:spTree>
    <p:extLst>
      <p:ext uri="{BB962C8B-B14F-4D97-AF65-F5344CB8AC3E}">
        <p14:creationId xmlns:p14="http://schemas.microsoft.com/office/powerpoint/2010/main" val="1616274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07950" y="1244600"/>
          <a:ext cx="8991600" cy="5613400"/>
        </p:xfrm>
        <a:graphic>
          <a:graphicData uri="http://schemas.openxmlformats.org/presentationml/2006/ole">
            <mc:AlternateContent xmlns:mc="http://schemas.openxmlformats.org/markup-compatibility/2006">
              <mc:Choice xmlns:v="urn:schemas-microsoft-com:vml" Requires="v">
                <p:oleObj spid="_x0000_s6152" name="位图图像" r:id="rId4" imgW="5982535" imgH="3971429" progId="Paint.Picture">
                  <p:embed/>
                </p:oleObj>
              </mc:Choice>
              <mc:Fallback>
                <p:oleObj name="位图图像" r:id="rId4" imgW="5982535" imgH="3971429" progId="Paint.Picture">
                  <p:embed/>
                  <p:pic>
                    <p:nvPicPr>
                      <p:cNvPr id="6041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244600"/>
                        <a:ext cx="899160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19" name="Rectangle 3"/>
          <p:cNvSpPr>
            <a:spLocks noGrp="1" noChangeArrowheads="1"/>
          </p:cNvSpPr>
          <p:nvPr>
            <p:ph type="title" idx="4294967295"/>
          </p:nvPr>
        </p:nvSpPr>
        <p:spPr>
          <a:xfrm>
            <a:off x="1204383" y="260648"/>
            <a:ext cx="6798734" cy="1303867"/>
          </a:xfrm>
        </p:spPr>
        <p:txBody>
          <a:bodyPr/>
          <a:lstStyle/>
          <a:p>
            <a:pPr algn="r" eaLnBrk="1" hangingPunct="1"/>
            <a:r>
              <a:rPr lang="zh-CN" altLang="en-US" dirty="0" smtClean="0"/>
              <a:t>第一层</a:t>
            </a:r>
          </a:p>
        </p:txBody>
      </p:sp>
    </p:spTree>
    <p:extLst>
      <p:ext uri="{BB962C8B-B14F-4D97-AF65-F5344CB8AC3E}">
        <p14:creationId xmlns:p14="http://schemas.microsoft.com/office/powerpoint/2010/main" val="3363445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539750" y="1182688"/>
          <a:ext cx="8532813" cy="5661025"/>
        </p:xfrm>
        <a:graphic>
          <a:graphicData uri="http://schemas.openxmlformats.org/presentationml/2006/ole">
            <mc:AlternateContent xmlns:mc="http://schemas.openxmlformats.org/markup-compatibility/2006">
              <mc:Choice xmlns:v="urn:schemas-microsoft-com:vml" Requires="v">
                <p:oleObj spid="_x0000_s7176" name="位图图像" r:id="rId4" imgW="6533333" imgH="5144218" progId="Paint.Picture">
                  <p:embed/>
                </p:oleObj>
              </mc:Choice>
              <mc:Fallback>
                <p:oleObj name="位图图像" r:id="rId4" imgW="6533333" imgH="5144218" progId="Paint.Picture">
                  <p:embed/>
                  <p:pic>
                    <p:nvPicPr>
                      <p:cNvPr id="614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182688"/>
                        <a:ext cx="8532813"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3" name="Rectangle 3"/>
          <p:cNvSpPr>
            <a:spLocks noGrp="1" noChangeArrowheads="1"/>
          </p:cNvSpPr>
          <p:nvPr>
            <p:ph type="title" idx="4294967295"/>
          </p:nvPr>
        </p:nvSpPr>
        <p:spPr>
          <a:xfrm>
            <a:off x="1115616" y="44624"/>
            <a:ext cx="6798734" cy="1303867"/>
          </a:xfrm>
        </p:spPr>
        <p:txBody>
          <a:bodyPr>
            <a:normAutofit fontScale="90000"/>
          </a:bodyPr>
          <a:lstStyle/>
          <a:p>
            <a:pPr algn="r" eaLnBrk="1" hangingPunct="1"/>
            <a:r>
              <a:rPr lang="zh-CN" altLang="en-US" sz="4000" dirty="0" smtClean="0"/>
              <a:t>第二层</a:t>
            </a:r>
            <a:r>
              <a:rPr lang="en-US" altLang="zh-CN" sz="4000" dirty="0" smtClean="0"/>
              <a:t>——“</a:t>
            </a:r>
            <a:r>
              <a:rPr lang="zh-CN" altLang="en-US" sz="4000" dirty="0" smtClean="0"/>
              <a:t>成绩管理”框的展开</a:t>
            </a:r>
          </a:p>
        </p:txBody>
      </p:sp>
    </p:spTree>
    <p:extLst>
      <p:ext uri="{BB962C8B-B14F-4D97-AF65-F5344CB8AC3E}">
        <p14:creationId xmlns:p14="http://schemas.microsoft.com/office/powerpoint/2010/main" val="10492670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0" y="1303338"/>
          <a:ext cx="9144000" cy="5554662"/>
        </p:xfrm>
        <a:graphic>
          <a:graphicData uri="http://schemas.openxmlformats.org/presentationml/2006/ole">
            <mc:AlternateContent xmlns:mc="http://schemas.openxmlformats.org/markup-compatibility/2006">
              <mc:Choice xmlns:v="urn:schemas-microsoft-com:vml" Requires="v">
                <p:oleObj spid="_x0000_s8200" name="位图图像" r:id="rId4" imgW="6190476" imgH="3914286" progId="Paint.Picture">
                  <p:embed/>
                </p:oleObj>
              </mc:Choice>
              <mc:Fallback>
                <p:oleObj name="位图图像" r:id="rId4" imgW="6190476" imgH="3914286" progId="Paint.Picture">
                  <p:embed/>
                  <p:pic>
                    <p:nvPicPr>
                      <p:cNvPr id="624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03338"/>
                        <a:ext cx="9144000"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7" name="Rectangle 3"/>
          <p:cNvSpPr>
            <a:spLocks noGrp="1" noChangeArrowheads="1"/>
          </p:cNvSpPr>
          <p:nvPr>
            <p:ph type="title" idx="4294967295"/>
          </p:nvPr>
        </p:nvSpPr>
        <p:spPr>
          <a:xfrm>
            <a:off x="1172633" y="404664"/>
            <a:ext cx="6798734"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处理期末成绩”框的展开</a:t>
            </a:r>
          </a:p>
        </p:txBody>
      </p:sp>
    </p:spTree>
    <p:extLst>
      <p:ext uri="{BB962C8B-B14F-4D97-AF65-F5344CB8AC3E}">
        <p14:creationId xmlns:p14="http://schemas.microsoft.com/office/powerpoint/2010/main" val="546893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6.1.2 </a:t>
            </a:r>
            <a:r>
              <a:rPr lang="zh-CN" altLang="en-US" smtClean="0"/>
              <a:t>业务流程图的画法</a:t>
            </a:r>
          </a:p>
        </p:txBody>
      </p:sp>
      <p:sp>
        <p:nvSpPr>
          <p:cNvPr id="8195" name="Rectangle 3"/>
          <p:cNvSpPr>
            <a:spLocks noGrp="1" noChangeArrowheads="1"/>
          </p:cNvSpPr>
          <p:nvPr>
            <p:ph type="body" idx="1"/>
          </p:nvPr>
        </p:nvSpPr>
        <p:spPr/>
        <p:txBody>
          <a:bodyPr>
            <a:normAutofit fontScale="92500"/>
          </a:bodyPr>
          <a:lstStyle/>
          <a:p>
            <a:pPr eaLnBrk="1" hangingPunct="1"/>
            <a:r>
              <a:rPr lang="zh-CN" altLang="en-US" dirty="0" smtClean="0"/>
              <a:t>业务流程图示应有以下基本表达能力：</a:t>
            </a:r>
          </a:p>
          <a:p>
            <a:pPr lvl="1" eaLnBrk="1" hangingPunct="1"/>
            <a:r>
              <a:rPr lang="zh-CN" altLang="en-US" dirty="0" smtClean="0">
                <a:latin typeface="楷体" panose="02010609060101010101" pitchFamily="49" charset="-122"/>
                <a:ea typeface="楷体" panose="02010609060101010101" pitchFamily="49" charset="-122"/>
              </a:rPr>
              <a:t>业务流程包含多个业务功能（活动）</a:t>
            </a:r>
          </a:p>
          <a:p>
            <a:pPr lvl="1" eaLnBrk="1" hangingPunct="1"/>
            <a:r>
              <a:rPr lang="zh-CN" altLang="en-US" dirty="0" smtClean="0">
                <a:latin typeface="楷体" panose="02010609060101010101" pitchFamily="49" charset="-122"/>
                <a:ea typeface="楷体" panose="02010609060101010101" pitchFamily="49" charset="-122"/>
              </a:rPr>
              <a:t>业务功能可能由不同部门负责</a:t>
            </a:r>
          </a:p>
          <a:p>
            <a:pPr lvl="1" eaLnBrk="1" hangingPunct="1"/>
            <a:r>
              <a:rPr lang="zh-CN" altLang="en-US" dirty="0" smtClean="0">
                <a:latin typeface="楷体" panose="02010609060101010101" pitchFamily="49" charset="-122"/>
                <a:ea typeface="楷体" panose="02010609060101010101" pitchFamily="49" charset="-122"/>
              </a:rPr>
              <a:t>活动有次序</a:t>
            </a:r>
          </a:p>
          <a:p>
            <a:pPr lvl="1" eaLnBrk="1" hangingPunct="1"/>
            <a:r>
              <a:rPr lang="zh-CN" altLang="en-US" dirty="0" smtClean="0">
                <a:latin typeface="楷体" panose="02010609060101010101" pitchFamily="49" charset="-122"/>
                <a:ea typeface="楷体" panose="02010609060101010101" pitchFamily="49" charset="-122"/>
              </a:rPr>
              <a:t>活动执行过程含有控制逻辑（如分支、并发、同步汇合等）</a:t>
            </a:r>
          </a:p>
          <a:p>
            <a:pPr eaLnBrk="1" hangingPunct="1"/>
            <a:r>
              <a:rPr lang="zh-CN" altLang="en-US" dirty="0" smtClean="0"/>
              <a:t>只要使用满足上述要求的建模工具来描述业务流程，本课程都认为是业务流程图。</a:t>
            </a:r>
          </a:p>
        </p:txBody>
      </p:sp>
    </p:spTree>
    <p:extLst>
      <p:ext uri="{BB962C8B-B14F-4D97-AF65-F5344CB8AC3E}">
        <p14:creationId xmlns:p14="http://schemas.microsoft.com/office/powerpoint/2010/main" val="1980767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79388" y="1139825"/>
          <a:ext cx="8915400" cy="5703888"/>
        </p:xfrm>
        <a:graphic>
          <a:graphicData uri="http://schemas.openxmlformats.org/presentationml/2006/ole">
            <mc:AlternateContent xmlns:mc="http://schemas.openxmlformats.org/markup-compatibility/2006">
              <mc:Choice xmlns:v="urn:schemas-microsoft-com:vml" Requires="v">
                <p:oleObj spid="_x0000_s9224" name="位图图像" r:id="rId4" imgW="5885714" imgH="4153480" progId="Paint.Picture">
                  <p:embed/>
                </p:oleObj>
              </mc:Choice>
              <mc:Fallback>
                <p:oleObj name="位图图像" r:id="rId4" imgW="5885714" imgH="4153480" progId="Paint.Picture">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39825"/>
                        <a:ext cx="89154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1" name="Rectangle 3"/>
          <p:cNvSpPr>
            <a:spLocks noGrp="1" noChangeArrowheads="1"/>
          </p:cNvSpPr>
          <p:nvPr>
            <p:ph type="title" idx="4294967295"/>
          </p:nvPr>
        </p:nvSpPr>
        <p:spPr>
          <a:xfrm>
            <a:off x="1237721" y="404664"/>
            <a:ext cx="6790663"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分析期末成绩”框的展开</a:t>
            </a:r>
          </a:p>
        </p:txBody>
      </p:sp>
    </p:spTree>
    <p:extLst>
      <p:ext uri="{BB962C8B-B14F-4D97-AF65-F5344CB8AC3E}">
        <p14:creationId xmlns:p14="http://schemas.microsoft.com/office/powerpoint/2010/main" val="3370043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172633" y="620688"/>
            <a:ext cx="6798734" cy="1303867"/>
          </a:xfrm>
        </p:spPr>
        <p:txBody>
          <a:bodyPr>
            <a:normAutofit fontScale="90000"/>
          </a:bodyPr>
          <a:lstStyle/>
          <a:p>
            <a:pPr algn="r" eaLnBrk="1" hangingPunct="1"/>
            <a:r>
              <a:rPr lang="zh-CN" altLang="en-US" sz="4000" dirty="0" smtClean="0"/>
              <a:t>第三层</a:t>
            </a:r>
            <a:r>
              <a:rPr lang="en-US" altLang="zh-CN" sz="4000" dirty="0" smtClean="0"/>
              <a:t>——“</a:t>
            </a:r>
            <a:r>
              <a:rPr lang="zh-CN" altLang="en-US" sz="4000" dirty="0" smtClean="0"/>
              <a:t>分析补考成绩”框的展开</a:t>
            </a:r>
          </a:p>
        </p:txBody>
      </p:sp>
      <p:graphicFrame>
        <p:nvGraphicFramePr>
          <p:cNvPr id="64515" name="Object 3"/>
          <p:cNvGraphicFramePr>
            <a:graphicFrameLocks noChangeAspect="1"/>
          </p:cNvGraphicFramePr>
          <p:nvPr/>
        </p:nvGraphicFramePr>
        <p:xfrm>
          <a:off x="0" y="1458913"/>
          <a:ext cx="9144000" cy="4859337"/>
        </p:xfrm>
        <a:graphic>
          <a:graphicData uri="http://schemas.openxmlformats.org/presentationml/2006/ole">
            <mc:AlternateContent xmlns:mc="http://schemas.openxmlformats.org/markup-compatibility/2006">
              <mc:Choice xmlns:v="urn:schemas-microsoft-com:vml" Requires="v">
                <p:oleObj spid="_x0000_s10248" name="位图图像" r:id="rId4" imgW="7411485" imgH="4342857" progId="Paint.Picture">
                  <p:embed/>
                </p:oleObj>
              </mc:Choice>
              <mc:Fallback>
                <p:oleObj name="位图图像" r:id="rId4" imgW="7411485" imgH="4342857" progId="Paint.Picture">
                  <p:embed/>
                  <p:pic>
                    <p:nvPicPr>
                      <p:cNvPr id="645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58913"/>
                        <a:ext cx="9144000" cy="48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1303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5. </a:t>
            </a:r>
            <a:r>
              <a:rPr lang="zh-CN" altLang="en-US" smtClean="0"/>
              <a:t>绘图工具软件介绍</a:t>
            </a:r>
          </a:p>
        </p:txBody>
      </p:sp>
      <p:sp>
        <p:nvSpPr>
          <p:cNvPr id="65539" name="Rectangle 3"/>
          <p:cNvSpPr>
            <a:spLocks noGrp="1" noChangeArrowheads="1"/>
          </p:cNvSpPr>
          <p:nvPr>
            <p:ph type="body" idx="1"/>
          </p:nvPr>
        </p:nvSpPr>
        <p:spPr>
          <a:xfrm>
            <a:off x="611559" y="1772816"/>
            <a:ext cx="5976565" cy="4896272"/>
          </a:xfrm>
        </p:spPr>
        <p:txBody>
          <a:bodyPr>
            <a:normAutofit fontScale="92500"/>
          </a:bodyPr>
          <a:lstStyle/>
          <a:p>
            <a:pPr eaLnBrk="1" hangingPunct="1"/>
            <a:r>
              <a:rPr lang="en-US" altLang="zh-CN" dirty="0" smtClean="0"/>
              <a:t>Microsoft Visio</a:t>
            </a:r>
            <a:r>
              <a:rPr lang="zh-CN" altLang="en-US" dirty="0" smtClean="0"/>
              <a:t>可用于绘制计算机系统中需要的各种模型图，绘制</a:t>
            </a:r>
            <a:r>
              <a:rPr lang="en-US" altLang="zh-CN" dirty="0" smtClean="0"/>
              <a:t>DFD</a:t>
            </a:r>
            <a:r>
              <a:rPr lang="zh-CN" altLang="en-US" dirty="0" smtClean="0"/>
              <a:t>：</a:t>
            </a:r>
          </a:p>
          <a:p>
            <a:pPr lvl="1" eaLnBrk="1" hangingPunct="1"/>
            <a:r>
              <a:rPr lang="en-US" altLang="zh-CN" dirty="0" smtClean="0"/>
              <a:t>DFD</a:t>
            </a:r>
            <a:r>
              <a:rPr lang="zh-CN" altLang="en-US" dirty="0" smtClean="0"/>
              <a:t>的四种元素</a:t>
            </a:r>
          </a:p>
          <a:p>
            <a:pPr lvl="1" eaLnBrk="1" hangingPunct="1"/>
            <a:r>
              <a:rPr lang="zh-CN" altLang="en-US" dirty="0" smtClean="0"/>
              <a:t>数据流两端元素的关联性</a:t>
            </a:r>
          </a:p>
          <a:p>
            <a:pPr lvl="1" eaLnBrk="1" hangingPunct="1"/>
            <a:r>
              <a:rPr lang="zh-CN" altLang="en-US" dirty="0" smtClean="0"/>
              <a:t>语法检查</a:t>
            </a:r>
          </a:p>
          <a:p>
            <a:pPr lvl="1" eaLnBrk="1" hangingPunct="1"/>
            <a:r>
              <a:rPr lang="zh-CN" altLang="en-US" dirty="0" smtClean="0"/>
              <a:t>上下层分解关系，子图自动继承父图有关的数据流</a:t>
            </a:r>
          </a:p>
          <a:p>
            <a:pPr lvl="1" eaLnBrk="1" hangingPunct="1"/>
            <a:r>
              <a:rPr lang="zh-CN" altLang="en-US" dirty="0" smtClean="0"/>
              <a:t>以树状目录列出全部处理</a:t>
            </a:r>
            <a:endParaRPr lang="en-US" altLang="zh-CN" dirty="0" smtClean="0"/>
          </a:p>
          <a:p>
            <a:pPr eaLnBrk="1" hangingPunct="1"/>
            <a:r>
              <a:rPr lang="en-US" altLang="zh-CN" dirty="0" smtClean="0"/>
              <a:t>PowerDesigner15</a:t>
            </a:r>
            <a:endParaRPr lang="zh-CN" altLang="en-US" dirty="0" smtClean="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0" y="1125538"/>
            <a:ext cx="2314575"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957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6.2.3 </a:t>
            </a:r>
            <a:r>
              <a:rPr lang="zh-CN" altLang="en-US" smtClean="0"/>
              <a:t>画数据流图的注意事项</a:t>
            </a:r>
          </a:p>
        </p:txBody>
      </p:sp>
      <p:sp>
        <p:nvSpPr>
          <p:cNvPr id="66563" name="Rectangle 3"/>
          <p:cNvSpPr>
            <a:spLocks noGrp="1" noChangeArrowheads="1"/>
          </p:cNvSpPr>
          <p:nvPr>
            <p:ph type="body" idx="1"/>
          </p:nvPr>
        </p:nvSpPr>
        <p:spPr/>
        <p:txBody>
          <a:bodyPr/>
          <a:lstStyle/>
          <a:p>
            <a:pPr marL="609600" indent="-609600" eaLnBrk="1" hangingPunct="1">
              <a:buFontTx/>
              <a:buNone/>
            </a:pPr>
            <a:r>
              <a:rPr lang="zh-CN" altLang="en-US" smtClean="0"/>
              <a:t>要注意以下几点：</a:t>
            </a:r>
          </a:p>
          <a:p>
            <a:pPr marL="609600" indent="-609600" eaLnBrk="1" hangingPunct="1">
              <a:buFontTx/>
              <a:buAutoNum type="arabicPeriod"/>
            </a:pPr>
            <a:r>
              <a:rPr kumimoji="1" lang="zh-CN" altLang="en-US" smtClean="0"/>
              <a:t>关于层次的划分</a:t>
            </a:r>
          </a:p>
          <a:p>
            <a:pPr marL="609600" indent="-609600" eaLnBrk="1" hangingPunct="1">
              <a:buFontTx/>
              <a:buAutoNum type="arabicPeriod"/>
            </a:pPr>
            <a:r>
              <a:rPr kumimoji="1" lang="zh-CN" altLang="en-US" smtClean="0"/>
              <a:t>语法的正确性</a:t>
            </a:r>
          </a:p>
          <a:p>
            <a:pPr marL="609600" indent="-609600" eaLnBrk="1" hangingPunct="1">
              <a:buFontTx/>
              <a:buAutoNum type="arabicPeriod"/>
            </a:pPr>
            <a:r>
              <a:rPr kumimoji="1" lang="zh-CN" altLang="en-US" smtClean="0"/>
              <a:t>可读性</a:t>
            </a:r>
          </a:p>
          <a:p>
            <a:pPr marL="609600" indent="-609600" eaLnBrk="1" hangingPunct="1">
              <a:buFontTx/>
              <a:buAutoNum type="arabicPeriod"/>
            </a:pPr>
            <a:r>
              <a:rPr kumimoji="1" lang="zh-CN" altLang="en-US" smtClean="0"/>
              <a:t>确定系统边界</a:t>
            </a:r>
          </a:p>
          <a:p>
            <a:pPr marL="609600" indent="-609600" eaLnBrk="1" hangingPunct="1">
              <a:buFontTx/>
              <a:buNone/>
            </a:pPr>
            <a:endParaRPr lang="en-US" altLang="zh-CN" smtClean="0"/>
          </a:p>
        </p:txBody>
      </p:sp>
    </p:spTree>
    <p:extLst>
      <p:ext uri="{BB962C8B-B14F-4D97-AF65-F5344CB8AC3E}">
        <p14:creationId xmlns:p14="http://schemas.microsoft.com/office/powerpoint/2010/main" val="5884238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1. </a:t>
            </a:r>
            <a:r>
              <a:rPr lang="zh-CN" altLang="en-US" smtClean="0"/>
              <a:t>合理的层次划分</a:t>
            </a:r>
          </a:p>
        </p:txBody>
      </p:sp>
      <p:sp>
        <p:nvSpPr>
          <p:cNvPr id="67587" name="Rectangle 3"/>
          <p:cNvSpPr>
            <a:spLocks noGrp="1" noChangeArrowheads="1"/>
          </p:cNvSpPr>
          <p:nvPr>
            <p:ph type="body" idx="1"/>
          </p:nvPr>
        </p:nvSpPr>
        <p:spPr/>
        <p:txBody>
          <a:bodyPr>
            <a:normAutofit fontScale="92500" lnSpcReduction="20000"/>
          </a:bodyPr>
          <a:lstStyle/>
          <a:p>
            <a:pPr eaLnBrk="1" hangingPunct="1"/>
            <a:r>
              <a:rPr kumimoji="1" lang="zh-CN" altLang="en-US" smtClean="0"/>
              <a:t>层次的划分应遵守：</a:t>
            </a:r>
          </a:p>
          <a:p>
            <a:pPr lvl="1" eaLnBrk="1" hangingPunct="1"/>
            <a:r>
              <a:rPr kumimoji="1" lang="zh-CN" altLang="en-US" smtClean="0"/>
              <a:t>展开的层次与管理层次一致，也可以划分得更细。</a:t>
            </a:r>
          </a:p>
          <a:p>
            <a:pPr lvl="1" eaLnBrk="1" hangingPunct="1"/>
            <a:r>
              <a:rPr kumimoji="1" lang="zh-CN" altLang="en-US" smtClean="0"/>
              <a:t>同一张图上的所有处理过程应该处于同一个抽象层次上（抽象粒度一致）。</a:t>
            </a:r>
          </a:p>
          <a:p>
            <a:pPr lvl="1" eaLnBrk="1" hangingPunct="1"/>
            <a:r>
              <a:rPr kumimoji="1" lang="zh-CN" altLang="en-US" smtClean="0"/>
              <a:t>一个处理框经过展开，一般以分解为</a:t>
            </a:r>
            <a:r>
              <a:rPr kumimoji="1" lang="en-US" altLang="zh-CN" smtClean="0"/>
              <a:t>4</a:t>
            </a:r>
            <a:r>
              <a:rPr kumimoji="1" lang="zh-CN" altLang="en-US" smtClean="0"/>
              <a:t>～</a:t>
            </a:r>
            <a:r>
              <a:rPr kumimoji="1" lang="en-US" altLang="zh-CN" smtClean="0"/>
              <a:t>10</a:t>
            </a:r>
            <a:r>
              <a:rPr kumimoji="1" lang="zh-CN" altLang="en-US" smtClean="0"/>
              <a:t>处理框为宜（最好</a:t>
            </a:r>
            <a:r>
              <a:rPr kumimoji="1" lang="en-US" altLang="zh-CN" smtClean="0"/>
              <a:t>5-9</a:t>
            </a:r>
            <a:r>
              <a:rPr kumimoji="1" lang="zh-CN" altLang="en-US" smtClean="0"/>
              <a:t>个）</a:t>
            </a:r>
          </a:p>
          <a:p>
            <a:pPr lvl="1" eaLnBrk="1" hangingPunct="1"/>
            <a:r>
              <a:rPr kumimoji="1" lang="zh-CN" altLang="en-US" smtClean="0"/>
              <a:t>最下层的处理过程用几句话，或者用几张判定表，或一张简单的</a:t>
            </a:r>
            <a:r>
              <a:rPr kumimoji="1" lang="en-US" altLang="zh-CN" smtClean="0"/>
              <a:t>HIPO</a:t>
            </a:r>
            <a:r>
              <a:rPr kumimoji="1" lang="zh-CN" altLang="en-US" smtClean="0"/>
              <a:t>图能表达清楚</a:t>
            </a:r>
          </a:p>
          <a:p>
            <a:pPr eaLnBrk="1" hangingPunct="1"/>
            <a:endParaRPr lang="en-US" altLang="zh-CN" smtClean="0"/>
          </a:p>
        </p:txBody>
      </p:sp>
    </p:spTree>
    <p:extLst>
      <p:ext uri="{BB962C8B-B14F-4D97-AF65-F5344CB8AC3E}">
        <p14:creationId xmlns:p14="http://schemas.microsoft.com/office/powerpoint/2010/main" val="3920603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处理框的合并</a:t>
            </a:r>
          </a:p>
        </p:txBody>
      </p:sp>
      <p:sp>
        <p:nvSpPr>
          <p:cNvPr id="68611" name="Rectangle 3"/>
          <p:cNvSpPr>
            <a:spLocks noGrp="1" noChangeArrowheads="1"/>
          </p:cNvSpPr>
          <p:nvPr>
            <p:ph type="body" idx="1"/>
          </p:nvPr>
        </p:nvSpPr>
        <p:spPr/>
        <p:txBody>
          <a:bodyPr>
            <a:normAutofit fontScale="92500" lnSpcReduction="10000"/>
          </a:bodyPr>
          <a:lstStyle/>
          <a:p>
            <a:pPr eaLnBrk="1" hangingPunct="1"/>
            <a:r>
              <a:rPr kumimoji="1" lang="zh-CN" altLang="en-US" smtClean="0"/>
              <a:t>一个处理框经过展开，一般以分解为</a:t>
            </a:r>
            <a:r>
              <a:rPr kumimoji="1" lang="en-US" altLang="zh-CN" smtClean="0"/>
              <a:t>4</a:t>
            </a:r>
            <a:r>
              <a:rPr kumimoji="1" lang="zh-CN" altLang="en-US" smtClean="0"/>
              <a:t>～</a:t>
            </a:r>
            <a:r>
              <a:rPr kumimoji="1" lang="en-US" altLang="zh-CN" smtClean="0"/>
              <a:t>10</a:t>
            </a:r>
            <a:r>
              <a:rPr kumimoji="1" lang="zh-CN" altLang="en-US" smtClean="0"/>
              <a:t>处理框为宜。</a:t>
            </a:r>
          </a:p>
          <a:p>
            <a:pPr eaLnBrk="1" hangingPunct="1"/>
            <a:endParaRPr kumimoji="1" lang="zh-CN" altLang="en-US" smtClean="0"/>
          </a:p>
          <a:p>
            <a:pPr lvl="1" eaLnBrk="1" hangingPunct="1"/>
            <a:r>
              <a:rPr kumimoji="1" lang="zh-CN" altLang="en-US" smtClean="0"/>
              <a:t>如果一次分解后仅有两个处理框，为减少数据流图的层次，可以考虑将它们直接并入上一层中</a:t>
            </a:r>
          </a:p>
          <a:p>
            <a:pPr lvl="1" eaLnBrk="1" hangingPunct="1"/>
            <a:endParaRPr kumimoji="1" lang="zh-CN" altLang="en-US" smtClean="0"/>
          </a:p>
          <a:p>
            <a:pPr lvl="1" eaLnBrk="1" hangingPunct="1"/>
            <a:r>
              <a:rPr kumimoji="1" lang="zh-CN" altLang="en-US" smtClean="0"/>
              <a:t>一个处理框分解后还是只有一个处理框，则视为无效的分解</a:t>
            </a:r>
          </a:p>
          <a:p>
            <a:pPr eaLnBrk="1" hangingPunct="1"/>
            <a:endParaRPr lang="en-US" altLang="zh-CN" smtClean="0"/>
          </a:p>
        </p:txBody>
      </p:sp>
    </p:spTree>
    <p:extLst>
      <p:ext uri="{BB962C8B-B14F-4D97-AF65-F5344CB8AC3E}">
        <p14:creationId xmlns:p14="http://schemas.microsoft.com/office/powerpoint/2010/main" val="30770855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2. </a:t>
            </a:r>
            <a:r>
              <a:rPr lang="zh-CN" altLang="en-US" smtClean="0"/>
              <a:t>正确性检查</a:t>
            </a:r>
          </a:p>
        </p:txBody>
      </p:sp>
      <p:sp>
        <p:nvSpPr>
          <p:cNvPr id="69635" name="Rectangle 3"/>
          <p:cNvSpPr>
            <a:spLocks noGrp="1" noChangeArrowheads="1"/>
          </p:cNvSpPr>
          <p:nvPr>
            <p:ph type="body" idx="1"/>
          </p:nvPr>
        </p:nvSpPr>
        <p:spPr/>
        <p:txBody>
          <a:bodyPr>
            <a:normAutofit fontScale="85000" lnSpcReduction="20000"/>
          </a:bodyPr>
          <a:lstStyle/>
          <a:p>
            <a:pPr marL="609600" indent="-609600" eaLnBrk="1" hangingPunct="1"/>
            <a:r>
              <a:rPr kumimoji="1" lang="zh-CN" altLang="en-US" smtClean="0"/>
              <a:t>通常可以从以下几个方面检查数据流图的正确性：</a:t>
            </a:r>
          </a:p>
          <a:p>
            <a:pPr marL="609600" indent="-609600" eaLnBrk="1" hangingPunct="1"/>
            <a:r>
              <a:rPr kumimoji="1" lang="zh-CN" altLang="en-US" smtClean="0"/>
              <a:t>语法</a:t>
            </a:r>
            <a:r>
              <a:rPr kumimoji="1" lang="en-US" altLang="zh-CN" smtClean="0"/>
              <a:t>1</a:t>
            </a:r>
            <a:r>
              <a:rPr kumimoji="1" lang="zh-CN" altLang="en-US" smtClean="0"/>
              <a:t>：数据守恒，或称为输入数据与输出数据匹配</a:t>
            </a:r>
          </a:p>
          <a:p>
            <a:pPr marL="990600" lvl="1" indent="-533400" eaLnBrk="1" hangingPunct="1"/>
            <a:r>
              <a:rPr kumimoji="1" lang="zh-CN" altLang="en-US" smtClean="0"/>
              <a:t>处理有输入就应该有输出</a:t>
            </a:r>
          </a:p>
          <a:p>
            <a:pPr marL="990600" lvl="1" indent="-533400" eaLnBrk="1" hangingPunct="1"/>
            <a:r>
              <a:rPr kumimoji="1" lang="zh-CN" altLang="en-US" smtClean="0"/>
              <a:t>处理有输出就肯定有输入</a:t>
            </a:r>
          </a:p>
          <a:p>
            <a:pPr marL="990600" lvl="1" indent="-533400" eaLnBrk="1" hangingPunct="1"/>
            <a:r>
              <a:rPr kumimoji="1" lang="zh-CN" altLang="en-US" smtClean="0"/>
              <a:t>输入的数据应该全部流出该处理或者要用于产生流出该处理的数据（排除无用数据）</a:t>
            </a:r>
          </a:p>
          <a:p>
            <a:pPr marL="990600" lvl="1" indent="-533400" eaLnBrk="1" hangingPunct="1"/>
            <a:r>
              <a:rPr kumimoji="1" lang="zh-CN" altLang="en-US" smtClean="0"/>
              <a:t>输出的所有数据必须曾经流入过该处理或者是由流入该处理的数据加工产生（保证必要数据）</a:t>
            </a:r>
            <a:endParaRPr lang="zh-CN" altLang="en-US" smtClean="0"/>
          </a:p>
        </p:txBody>
      </p:sp>
    </p:spTree>
    <p:extLst>
      <p:ext uri="{BB962C8B-B14F-4D97-AF65-F5344CB8AC3E}">
        <p14:creationId xmlns:p14="http://schemas.microsoft.com/office/powerpoint/2010/main" val="32176518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2. </a:t>
            </a:r>
            <a:r>
              <a:rPr lang="zh-CN" altLang="en-US" smtClean="0"/>
              <a:t>正确性检查（续）</a:t>
            </a:r>
          </a:p>
        </p:txBody>
      </p:sp>
      <p:sp>
        <p:nvSpPr>
          <p:cNvPr id="70659" name="Rectangle 3"/>
          <p:cNvSpPr>
            <a:spLocks noGrp="1" noChangeArrowheads="1"/>
          </p:cNvSpPr>
          <p:nvPr>
            <p:ph type="body" idx="1"/>
          </p:nvPr>
        </p:nvSpPr>
        <p:spPr/>
        <p:txBody>
          <a:bodyPr>
            <a:normAutofit fontScale="92500" lnSpcReduction="10000"/>
          </a:bodyPr>
          <a:lstStyle/>
          <a:p>
            <a:pPr eaLnBrk="1" hangingPunct="1"/>
            <a:r>
              <a:rPr kumimoji="1" lang="zh-CN" altLang="en-US" smtClean="0"/>
              <a:t>语法</a:t>
            </a:r>
            <a:r>
              <a:rPr kumimoji="1" lang="en-US" altLang="zh-CN" smtClean="0"/>
              <a:t>2</a:t>
            </a:r>
            <a:r>
              <a:rPr kumimoji="1" lang="zh-CN" altLang="en-US" smtClean="0"/>
              <a:t>：在一套完整的数据流图中的任何一个数据存储，必定有流入的数据流和流出的数据流。</a:t>
            </a:r>
          </a:p>
          <a:p>
            <a:pPr eaLnBrk="1" hangingPunct="1"/>
            <a:endParaRPr kumimoji="1" lang="zh-CN" altLang="en-US" smtClean="0"/>
          </a:p>
          <a:p>
            <a:pPr eaLnBrk="1" hangingPunct="1"/>
            <a:r>
              <a:rPr kumimoji="1" lang="zh-CN" altLang="en-US" smtClean="0"/>
              <a:t>语法</a:t>
            </a:r>
            <a:r>
              <a:rPr kumimoji="1" lang="en-US" altLang="zh-CN" smtClean="0"/>
              <a:t>3</a:t>
            </a:r>
            <a:r>
              <a:rPr kumimoji="1" lang="zh-CN" altLang="en-US" smtClean="0"/>
              <a:t>：父图中某一处理框的输入、输出数据流必须出现在相应的子图中。</a:t>
            </a:r>
          </a:p>
          <a:p>
            <a:pPr eaLnBrk="1" hangingPunct="1"/>
            <a:endParaRPr kumimoji="1" lang="zh-CN" altLang="en-US" smtClean="0"/>
          </a:p>
          <a:p>
            <a:pPr eaLnBrk="1" hangingPunct="1"/>
            <a:r>
              <a:rPr kumimoji="1" lang="zh-CN" altLang="en-US" smtClean="0"/>
              <a:t>语法</a:t>
            </a:r>
            <a:r>
              <a:rPr kumimoji="1" lang="en-US" altLang="zh-CN" smtClean="0"/>
              <a:t>4</a:t>
            </a:r>
            <a:r>
              <a:rPr kumimoji="1" lang="zh-CN" altLang="en-US" smtClean="0"/>
              <a:t>：任何一个数据流至少有一端是处理框</a:t>
            </a:r>
          </a:p>
          <a:p>
            <a:pPr lvl="1" eaLnBrk="1" hangingPunct="1"/>
            <a:endParaRPr lang="en-US" altLang="zh-CN" smtClean="0"/>
          </a:p>
        </p:txBody>
      </p:sp>
    </p:spTree>
    <p:extLst>
      <p:ext uri="{BB962C8B-B14F-4D97-AF65-F5344CB8AC3E}">
        <p14:creationId xmlns:p14="http://schemas.microsoft.com/office/powerpoint/2010/main" val="5534164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smtClean="0"/>
              <a:t>3. </a:t>
            </a:r>
            <a:r>
              <a:rPr lang="zh-CN" altLang="en-US" smtClean="0"/>
              <a:t>提高易读性</a:t>
            </a:r>
          </a:p>
        </p:txBody>
      </p:sp>
      <p:sp>
        <p:nvSpPr>
          <p:cNvPr id="71683" name="Rectangle 3"/>
          <p:cNvSpPr>
            <a:spLocks noGrp="1" noChangeArrowheads="1"/>
          </p:cNvSpPr>
          <p:nvPr>
            <p:ph type="body" idx="1"/>
          </p:nvPr>
        </p:nvSpPr>
        <p:spPr/>
        <p:txBody>
          <a:bodyPr>
            <a:normAutofit fontScale="92500" lnSpcReduction="10000"/>
          </a:bodyPr>
          <a:lstStyle/>
          <a:p>
            <a:pPr eaLnBrk="1" hangingPunct="1">
              <a:buFontTx/>
              <a:buNone/>
            </a:pPr>
            <a:r>
              <a:rPr lang="zh-CN" altLang="en-US" smtClean="0"/>
              <a:t>以下方法可以提高数据流图的易理解性：</a:t>
            </a:r>
          </a:p>
          <a:p>
            <a:pPr eaLnBrk="1" hangingPunct="1"/>
            <a:r>
              <a:rPr lang="zh-CN" altLang="en-US" smtClean="0"/>
              <a:t>利用数据存储简化处理间的联系</a:t>
            </a:r>
          </a:p>
          <a:p>
            <a:pPr lvl="1" eaLnBrk="1" hangingPunct="1"/>
            <a:r>
              <a:rPr lang="zh-CN" altLang="en-US" smtClean="0"/>
              <a:t>例如：</a:t>
            </a:r>
            <a:r>
              <a:rPr lang="en-US" altLang="zh-CN" smtClean="0"/>
              <a:t>P2</a:t>
            </a:r>
            <a:r>
              <a:rPr lang="zh-CN" altLang="en-US" smtClean="0"/>
              <a:t>成绩管理</a:t>
            </a:r>
            <a:r>
              <a:rPr lang="en-US" altLang="zh-CN" smtClean="0"/>
              <a:t>-&gt;P1</a:t>
            </a:r>
            <a:r>
              <a:rPr lang="zh-CN" altLang="en-US" smtClean="0"/>
              <a:t>异动管理之间的联系可以通过</a:t>
            </a:r>
            <a:r>
              <a:rPr lang="en-US" altLang="zh-CN" smtClean="0"/>
              <a:t>D3</a:t>
            </a:r>
            <a:r>
              <a:rPr lang="zh-CN" altLang="en-US" smtClean="0"/>
              <a:t>留退名单简化，即“</a:t>
            </a:r>
            <a:r>
              <a:rPr lang="en-US" altLang="zh-CN" smtClean="0"/>
              <a:t>P2</a:t>
            </a:r>
            <a:r>
              <a:rPr lang="zh-CN" altLang="en-US" smtClean="0"/>
              <a:t>成绩管理”产生“</a:t>
            </a:r>
            <a:r>
              <a:rPr lang="en-US" altLang="zh-CN" smtClean="0"/>
              <a:t>D3</a:t>
            </a:r>
            <a:r>
              <a:rPr lang="zh-CN" altLang="en-US" smtClean="0"/>
              <a:t>留退名单”，“</a:t>
            </a:r>
            <a:r>
              <a:rPr lang="en-US" altLang="zh-CN" smtClean="0"/>
              <a:t>P1</a:t>
            </a:r>
            <a:r>
              <a:rPr lang="zh-CN" altLang="en-US" smtClean="0"/>
              <a:t>异动管理”根据“</a:t>
            </a:r>
            <a:r>
              <a:rPr lang="en-US" altLang="zh-CN" smtClean="0"/>
              <a:t>D3</a:t>
            </a:r>
            <a:r>
              <a:rPr lang="zh-CN" altLang="en-US" smtClean="0"/>
              <a:t>留退名单”完成学籍变动</a:t>
            </a:r>
          </a:p>
          <a:p>
            <a:pPr eaLnBrk="1" hangingPunct="1"/>
            <a:r>
              <a:rPr lang="zh-CN" altLang="en-US" smtClean="0"/>
              <a:t>每层的处理框均匀分解，应齐头并进</a:t>
            </a:r>
          </a:p>
          <a:p>
            <a:pPr eaLnBrk="1" hangingPunct="1"/>
            <a:r>
              <a:rPr lang="zh-CN" altLang="en-US" smtClean="0"/>
              <a:t>所有元素适当命名</a:t>
            </a:r>
          </a:p>
        </p:txBody>
      </p:sp>
    </p:spTree>
    <p:extLst>
      <p:ext uri="{BB962C8B-B14F-4D97-AF65-F5344CB8AC3E}">
        <p14:creationId xmlns:p14="http://schemas.microsoft.com/office/powerpoint/2010/main" val="27265862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4. </a:t>
            </a:r>
            <a:r>
              <a:rPr lang="zh-CN" altLang="en-US" smtClean="0"/>
              <a:t>明确系统边界</a:t>
            </a:r>
          </a:p>
        </p:txBody>
      </p:sp>
      <p:sp>
        <p:nvSpPr>
          <p:cNvPr id="72707" name="Rectangle 3"/>
          <p:cNvSpPr>
            <a:spLocks noGrp="1" noChangeArrowheads="1"/>
          </p:cNvSpPr>
          <p:nvPr>
            <p:ph type="body" idx="1"/>
          </p:nvPr>
        </p:nvSpPr>
        <p:spPr/>
        <p:txBody>
          <a:bodyPr>
            <a:normAutofit fontScale="85000" lnSpcReduction="20000"/>
          </a:bodyPr>
          <a:lstStyle/>
          <a:p>
            <a:pPr eaLnBrk="1" hangingPunct="1"/>
            <a:r>
              <a:rPr lang="zh-CN" altLang="en-US" smtClean="0"/>
              <a:t>管理模型 </a:t>
            </a:r>
            <a:r>
              <a:rPr kumimoji="1" lang="zh-CN" altLang="en-US" smtClean="0">
                <a:sym typeface="Wingdings" panose="05000000000000000000" pitchFamily="2" charset="2"/>
              </a:rPr>
              <a:t> </a:t>
            </a:r>
            <a:r>
              <a:rPr lang="zh-CN" altLang="en-US" smtClean="0"/>
              <a:t>信息处理模型 </a:t>
            </a:r>
            <a:r>
              <a:rPr kumimoji="1" lang="zh-CN" altLang="en-US" smtClean="0">
                <a:sym typeface="Wingdings" panose="05000000000000000000" pitchFamily="2" charset="2"/>
              </a:rPr>
              <a:t> </a:t>
            </a:r>
            <a:r>
              <a:rPr lang="zh-CN" altLang="en-US" smtClean="0"/>
              <a:t>计算机程序</a:t>
            </a:r>
          </a:p>
          <a:p>
            <a:pPr eaLnBrk="1" hangingPunct="1"/>
            <a:r>
              <a:rPr lang="zh-CN" altLang="en-US" smtClean="0"/>
              <a:t>信息系统建模需要从业务处理中抽象出数据处理过程。</a:t>
            </a:r>
          </a:p>
          <a:p>
            <a:pPr eaLnBrk="1" hangingPunct="1"/>
            <a:r>
              <a:rPr lang="zh-CN" altLang="en-US" smtClean="0"/>
              <a:t>因此要关注信息系统解决的问题，重点是系统中的数据处理和流动，并考虑人机分工。</a:t>
            </a:r>
          </a:p>
          <a:p>
            <a:pPr eaLnBrk="1" hangingPunct="1"/>
            <a:r>
              <a:rPr lang="zh-CN" altLang="en-US" smtClean="0"/>
              <a:t>注意：</a:t>
            </a:r>
          </a:p>
          <a:p>
            <a:pPr lvl="1" eaLnBrk="1" hangingPunct="1"/>
            <a:r>
              <a:rPr lang="zh-CN" altLang="en-US" smtClean="0"/>
              <a:t>排除与信息无关的活动</a:t>
            </a:r>
          </a:p>
          <a:p>
            <a:pPr lvl="1" eaLnBrk="1" hangingPunct="1"/>
            <a:r>
              <a:rPr lang="zh-CN" altLang="en-US" smtClean="0"/>
              <a:t>排除其它外部系统的活动，和外部系统之间的接口通过数据流来实现</a:t>
            </a:r>
          </a:p>
          <a:p>
            <a:pPr lvl="1" eaLnBrk="1" hangingPunct="1"/>
            <a:r>
              <a:rPr lang="zh-CN" altLang="en-US" smtClean="0"/>
              <a:t>考虑成本、人力、进度的约束</a:t>
            </a:r>
          </a:p>
        </p:txBody>
      </p:sp>
    </p:spTree>
    <p:extLst>
      <p:ext uri="{BB962C8B-B14F-4D97-AF65-F5344CB8AC3E}">
        <p14:creationId xmlns:p14="http://schemas.microsoft.com/office/powerpoint/2010/main" val="3663876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业务流程建模的意义</a:t>
            </a:r>
          </a:p>
        </p:txBody>
      </p:sp>
      <p:sp>
        <p:nvSpPr>
          <p:cNvPr id="9219" name="Rectangle 3"/>
          <p:cNvSpPr>
            <a:spLocks noGrp="1" noChangeArrowheads="1"/>
          </p:cNvSpPr>
          <p:nvPr>
            <p:ph type="body" idx="1"/>
          </p:nvPr>
        </p:nvSpPr>
        <p:spPr/>
        <p:txBody>
          <a:bodyPr/>
          <a:lstStyle/>
          <a:p>
            <a:pPr eaLnBrk="1" hangingPunct="1"/>
            <a:r>
              <a:rPr lang="zh-CN" altLang="en-US" dirty="0" smtClean="0"/>
              <a:t>帮助我们了解某项业务的具体处理过程</a:t>
            </a:r>
          </a:p>
          <a:p>
            <a:pPr eaLnBrk="1" hangingPunct="1"/>
            <a:r>
              <a:rPr lang="zh-CN" altLang="en-US" dirty="0" smtClean="0"/>
              <a:t>发现和处理系统调查工作中的错误和疏漏</a:t>
            </a:r>
          </a:p>
          <a:p>
            <a:pPr eaLnBrk="1" hangingPunct="1"/>
            <a:r>
              <a:rPr lang="zh-CN" altLang="en-US" dirty="0" smtClean="0"/>
              <a:t>便于分析原系统流程中的问题，优化或重组业务处理流程</a:t>
            </a:r>
          </a:p>
          <a:p>
            <a:pPr eaLnBrk="1" hangingPunct="1"/>
            <a:r>
              <a:rPr lang="zh-CN" altLang="en-US" dirty="0" smtClean="0"/>
              <a:t>使用图示方法表示企业具体业务处理过程，易于理解和交流</a:t>
            </a:r>
          </a:p>
        </p:txBody>
      </p:sp>
      <p:sp>
        <p:nvSpPr>
          <p:cNvPr id="211972" name="Rectangle 4"/>
          <p:cNvSpPr>
            <a:spLocks noChangeArrowheads="1"/>
          </p:cNvSpPr>
          <p:nvPr/>
        </p:nvSpPr>
        <p:spPr bwMode="auto">
          <a:xfrm>
            <a:off x="1043608" y="5445224"/>
            <a:ext cx="7555184" cy="954107"/>
          </a:xfrm>
          <a:prstGeom prst="rect">
            <a:avLst/>
          </a:prstGeom>
          <a:solidFill>
            <a:srgbClr val="FF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ea typeface="楷体_GB2312" pitchFamily="49" charset="-122"/>
              </a:rPr>
              <a:t>如果你不能够把它画出来，你就没有真正理解它。</a:t>
            </a:r>
          </a:p>
        </p:txBody>
      </p:sp>
    </p:spTree>
    <p:extLst>
      <p:ext uri="{BB962C8B-B14F-4D97-AF65-F5344CB8AC3E}">
        <p14:creationId xmlns:p14="http://schemas.microsoft.com/office/powerpoint/2010/main" val="269720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dissolve">
                                      <p:cBhvr>
                                        <p:cTn id="7" dur="5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空调维修系统的边界</a:t>
            </a:r>
          </a:p>
        </p:txBody>
      </p:sp>
      <p:sp>
        <p:nvSpPr>
          <p:cNvPr id="73731" name="Rectangle 3"/>
          <p:cNvSpPr>
            <a:spLocks noGrp="1" noChangeArrowheads="1"/>
          </p:cNvSpPr>
          <p:nvPr>
            <p:ph type="body" idx="1"/>
          </p:nvPr>
        </p:nvSpPr>
        <p:spPr>
          <a:xfrm>
            <a:off x="971600" y="1916832"/>
            <a:ext cx="7488832" cy="4392488"/>
          </a:xfrm>
        </p:spPr>
        <p:txBody>
          <a:bodyPr>
            <a:normAutofit fontScale="70000" lnSpcReduction="20000"/>
          </a:bodyPr>
          <a:lstStyle/>
          <a:p>
            <a:pPr eaLnBrk="1" hangingPunct="1"/>
            <a:r>
              <a:rPr lang="zh-CN" altLang="en-US" dirty="0" smtClean="0"/>
              <a:t>数据从哪里开始进入系统？考虑以下时间节点：</a:t>
            </a:r>
          </a:p>
          <a:p>
            <a:pPr lvl="1" eaLnBrk="1" hangingPunct="1"/>
            <a:r>
              <a:rPr lang="zh-CN" altLang="en-US" dirty="0" smtClean="0"/>
              <a:t>从客户申请开始</a:t>
            </a:r>
          </a:p>
          <a:p>
            <a:pPr lvl="1" eaLnBrk="1" hangingPunct="1"/>
            <a:r>
              <a:rPr lang="zh-CN" altLang="en-US" dirty="0" smtClean="0"/>
              <a:t>从勘察有记录之后</a:t>
            </a:r>
          </a:p>
          <a:p>
            <a:pPr lvl="1" eaLnBrk="1" hangingPunct="1"/>
            <a:r>
              <a:rPr lang="zh-CN" altLang="en-US" dirty="0" smtClean="0"/>
              <a:t>从签订合同开始</a:t>
            </a:r>
          </a:p>
          <a:p>
            <a:pPr lvl="1" eaLnBrk="1" hangingPunct="1"/>
            <a:r>
              <a:rPr lang="zh-CN" altLang="en-US" dirty="0" smtClean="0"/>
              <a:t>从正式派工开始</a:t>
            </a:r>
          </a:p>
          <a:p>
            <a:pPr eaLnBrk="1" hangingPunct="1"/>
            <a:r>
              <a:rPr lang="zh-CN" altLang="en-US" dirty="0" smtClean="0"/>
              <a:t>哪些活动人工完成，哪些活动纳入系统，比如：</a:t>
            </a:r>
          </a:p>
          <a:p>
            <a:pPr lvl="1" eaLnBrk="1" hangingPunct="1"/>
            <a:r>
              <a:rPr lang="zh-CN" altLang="en-US" dirty="0" smtClean="0"/>
              <a:t>是否需要系统自动派工</a:t>
            </a:r>
          </a:p>
          <a:p>
            <a:pPr lvl="1" eaLnBrk="1" hangingPunct="1"/>
            <a:r>
              <a:rPr lang="zh-CN" altLang="en-US" dirty="0" smtClean="0"/>
              <a:t>工具材料出入库管理</a:t>
            </a:r>
          </a:p>
          <a:p>
            <a:pPr lvl="1" eaLnBrk="1" hangingPunct="1"/>
            <a:r>
              <a:rPr lang="zh-CN" altLang="en-US" dirty="0" smtClean="0"/>
              <a:t>服务效益核算（合同收入和各项支出）</a:t>
            </a:r>
          </a:p>
          <a:p>
            <a:pPr lvl="1" eaLnBrk="1" hangingPunct="1"/>
            <a:r>
              <a:rPr lang="zh-CN" altLang="en-US" dirty="0" smtClean="0"/>
              <a:t>职工薪水计算</a:t>
            </a:r>
          </a:p>
          <a:p>
            <a:pPr lvl="1" eaLnBrk="1" hangingPunct="1"/>
            <a:r>
              <a:rPr lang="en-US" altLang="zh-CN" dirty="0" smtClean="0"/>
              <a:t>……</a:t>
            </a:r>
          </a:p>
          <a:p>
            <a:pPr eaLnBrk="1" hangingPunct="1"/>
            <a:endParaRPr lang="en-US" altLang="zh-CN" dirty="0" smtClean="0"/>
          </a:p>
        </p:txBody>
      </p:sp>
    </p:spTree>
    <p:extLst>
      <p:ext uri="{BB962C8B-B14F-4D97-AF65-F5344CB8AC3E}">
        <p14:creationId xmlns:p14="http://schemas.microsoft.com/office/powerpoint/2010/main" val="38237361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毕设管理系统的边界</a:t>
            </a:r>
          </a:p>
        </p:txBody>
      </p:sp>
      <p:sp>
        <p:nvSpPr>
          <p:cNvPr id="278531" name="Rectangle 3"/>
          <p:cNvSpPr>
            <a:spLocks noGrp="1" noChangeArrowheads="1"/>
          </p:cNvSpPr>
          <p:nvPr>
            <p:ph type="body" idx="1"/>
          </p:nvPr>
        </p:nvSpPr>
        <p:spPr/>
        <p:txBody>
          <a:bodyPr>
            <a:normAutofit fontScale="77500" lnSpcReduction="20000"/>
          </a:bodyPr>
          <a:lstStyle/>
          <a:p>
            <a:pPr marL="609600" indent="-609600" eaLnBrk="1" hangingPunct="1">
              <a:buFontTx/>
              <a:buNone/>
            </a:pPr>
            <a:r>
              <a:rPr lang="zh-CN" altLang="en-US" smtClean="0"/>
              <a:t>业务问题讨论：</a:t>
            </a:r>
          </a:p>
          <a:p>
            <a:pPr marL="990600" lvl="1" indent="-533400" eaLnBrk="1" hangingPunct="1">
              <a:buFontTx/>
              <a:buAutoNum type="arabicPeriod"/>
            </a:pPr>
            <a:r>
              <a:rPr lang="zh-CN" altLang="en-US" smtClean="0"/>
              <a:t>开动员会、发接收函、收接收函</a:t>
            </a:r>
          </a:p>
          <a:p>
            <a:pPr marL="990600" lvl="1" indent="-533400" eaLnBrk="1" hangingPunct="1">
              <a:buFontTx/>
              <a:buAutoNum type="arabicPeriod"/>
            </a:pPr>
            <a:r>
              <a:rPr lang="zh-CN" altLang="en-US" smtClean="0"/>
              <a:t>师生见面、教师指导毕设、学生做毕设</a:t>
            </a:r>
          </a:p>
          <a:p>
            <a:pPr marL="990600" lvl="1" indent="-533400" eaLnBrk="1" hangingPunct="1">
              <a:buFontTx/>
              <a:buAutoNum type="arabicPeriod"/>
            </a:pPr>
            <a:r>
              <a:rPr lang="zh-CN" altLang="en-US" smtClean="0"/>
              <a:t>交论文初稿、指导教师审阅、学生修改论文</a:t>
            </a:r>
          </a:p>
          <a:p>
            <a:pPr marL="990600" lvl="1" indent="-533400" eaLnBrk="1" hangingPunct="1">
              <a:buFontTx/>
              <a:buAutoNum type="arabicPeriod"/>
            </a:pPr>
            <a:r>
              <a:rPr lang="zh-CN" altLang="en-US" smtClean="0"/>
              <a:t>评阅论文</a:t>
            </a:r>
          </a:p>
          <a:p>
            <a:pPr marL="990600" lvl="1" indent="-533400" eaLnBrk="1" hangingPunct="1">
              <a:buFontTx/>
              <a:buAutoNum type="arabicPeriod"/>
            </a:pPr>
            <a:r>
              <a:rPr lang="zh-CN" altLang="en-US" smtClean="0"/>
              <a:t>教师</a:t>
            </a:r>
            <a:r>
              <a:rPr lang="en-US" altLang="zh-CN" smtClean="0"/>
              <a:t>/</a:t>
            </a:r>
            <a:r>
              <a:rPr lang="zh-CN" altLang="en-US" smtClean="0"/>
              <a:t>学生参加答辩</a:t>
            </a:r>
          </a:p>
          <a:p>
            <a:pPr marL="609600" indent="-609600" eaLnBrk="1" hangingPunct="1">
              <a:buFontTx/>
              <a:buAutoNum type="arabicPeriod"/>
            </a:pPr>
            <a:endParaRPr lang="zh-CN" altLang="en-US" smtClean="0"/>
          </a:p>
          <a:p>
            <a:pPr marL="609600" indent="-609600" eaLnBrk="1" hangingPunct="1"/>
            <a:r>
              <a:rPr lang="zh-CN" altLang="en-US" smtClean="0"/>
              <a:t>从业务中寻找有价值的数据流</a:t>
            </a:r>
          </a:p>
          <a:p>
            <a:pPr marL="609600" indent="-609600" eaLnBrk="1" hangingPunct="1"/>
            <a:r>
              <a:rPr lang="zh-CN" altLang="en-US" smtClean="0"/>
              <a:t>排除与信息系统无关的活动</a:t>
            </a:r>
          </a:p>
        </p:txBody>
      </p:sp>
    </p:spTree>
    <p:extLst>
      <p:ext uri="{BB962C8B-B14F-4D97-AF65-F5344CB8AC3E}">
        <p14:creationId xmlns:p14="http://schemas.microsoft.com/office/powerpoint/2010/main" val="312169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linds(horizontal)">
                                      <p:cBhvr>
                                        <p:cTn id="7" dur="500"/>
                                        <p:tgtEl>
                                          <p:spTgt spid="278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linds(horizontal)">
                                      <p:cBhvr>
                                        <p:cTn id="12" dur="500"/>
                                        <p:tgtEl>
                                          <p:spTgt spid="278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linds(horizontal)">
                                      <p:cBhvr>
                                        <p:cTn id="17" dur="500"/>
                                        <p:tgtEl>
                                          <p:spTgt spid="27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linds(horizontal)">
                                      <p:cBhvr>
                                        <p:cTn id="22" dur="500"/>
                                        <p:tgtEl>
                                          <p:spTgt spid="278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8531">
                                            <p:txEl>
                                              <p:pRg st="4" end="4"/>
                                            </p:txEl>
                                          </p:spTgt>
                                        </p:tgtEl>
                                        <p:attrNameLst>
                                          <p:attrName>style.visibility</p:attrName>
                                        </p:attrNameLst>
                                      </p:cBhvr>
                                      <p:to>
                                        <p:strVal val="visible"/>
                                      </p:to>
                                    </p:set>
                                    <p:animEffect transition="in" filter="blinds(horizontal)">
                                      <p:cBhvr>
                                        <p:cTn id="27" dur="500"/>
                                        <p:tgtEl>
                                          <p:spTgt spid="278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8531">
                                            <p:txEl>
                                              <p:pRg st="5" end="5"/>
                                            </p:txEl>
                                          </p:spTgt>
                                        </p:tgtEl>
                                        <p:attrNameLst>
                                          <p:attrName>style.visibility</p:attrName>
                                        </p:attrNameLst>
                                      </p:cBhvr>
                                      <p:to>
                                        <p:strVal val="visible"/>
                                      </p:to>
                                    </p:set>
                                    <p:animEffect transition="in" filter="blinds(horizontal)">
                                      <p:cBhvr>
                                        <p:cTn id="32" dur="500"/>
                                        <p:tgtEl>
                                          <p:spTgt spid="278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8531">
                                            <p:txEl>
                                              <p:pRg st="7" end="7"/>
                                            </p:txEl>
                                          </p:spTgt>
                                        </p:tgtEl>
                                        <p:attrNameLst>
                                          <p:attrName>style.visibility</p:attrName>
                                        </p:attrNameLst>
                                      </p:cBhvr>
                                      <p:to>
                                        <p:strVal val="visible"/>
                                      </p:to>
                                    </p:set>
                                    <p:animEffect transition="in" filter="blinds(horizontal)">
                                      <p:cBhvr>
                                        <p:cTn id="37" dur="500"/>
                                        <p:tgtEl>
                                          <p:spTgt spid="2785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8531">
                                            <p:txEl>
                                              <p:pRg st="8" end="8"/>
                                            </p:txEl>
                                          </p:spTgt>
                                        </p:tgtEl>
                                        <p:attrNameLst>
                                          <p:attrName>style.visibility</p:attrName>
                                        </p:attrNameLst>
                                      </p:cBhvr>
                                      <p:to>
                                        <p:strVal val="visible"/>
                                      </p:to>
                                    </p:set>
                                    <p:animEffect transition="in" filter="blinds(horizontal)">
                                      <p:cBhvr>
                                        <p:cTn id="4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毕设管理系统的边界</a:t>
            </a:r>
          </a:p>
        </p:txBody>
      </p:sp>
      <p:sp>
        <p:nvSpPr>
          <p:cNvPr id="279555" name="Rectangle 3"/>
          <p:cNvSpPr>
            <a:spLocks noGrp="1" noChangeArrowheads="1"/>
          </p:cNvSpPr>
          <p:nvPr>
            <p:ph type="body" idx="1"/>
          </p:nvPr>
        </p:nvSpPr>
        <p:spPr>
          <a:xfrm>
            <a:off x="1195750" y="1763667"/>
            <a:ext cx="6798736" cy="4545653"/>
          </a:xfrm>
        </p:spPr>
        <p:txBody>
          <a:bodyPr>
            <a:normAutofit fontScale="70000" lnSpcReduction="20000"/>
          </a:bodyPr>
          <a:lstStyle/>
          <a:p>
            <a:pPr marL="609600" indent="-609600" eaLnBrk="1" hangingPunct="1">
              <a:buFontTx/>
              <a:buNone/>
            </a:pPr>
            <a:r>
              <a:rPr lang="zh-CN" altLang="en-US" dirty="0" smtClean="0"/>
              <a:t>系统范围讨论：</a:t>
            </a:r>
          </a:p>
          <a:p>
            <a:pPr marL="609600" indent="-609600" eaLnBrk="1" hangingPunct="1">
              <a:buClr>
                <a:schemeClr val="tx1"/>
              </a:buClr>
              <a:buFontTx/>
              <a:buAutoNum type="arabicPeriod"/>
            </a:pPr>
            <a:r>
              <a:rPr lang="zh-CN" altLang="en-US" dirty="0" smtClean="0"/>
              <a:t>毕业设计一览表如何产生？</a:t>
            </a:r>
          </a:p>
          <a:p>
            <a:pPr marL="990600" lvl="1" indent="-533400" eaLnBrk="1" hangingPunct="1">
              <a:buFontTx/>
              <a:buChar char="•"/>
            </a:pPr>
            <a:r>
              <a:rPr lang="zh-CN" altLang="en-US" dirty="0" smtClean="0"/>
              <a:t>教师填报题目、学生选题、教务秘书分配、教师分配</a:t>
            </a:r>
          </a:p>
          <a:p>
            <a:pPr marL="990600" lvl="1" indent="-533400" eaLnBrk="1" hangingPunct="1">
              <a:buFontTx/>
              <a:buChar char="•"/>
            </a:pPr>
            <a:r>
              <a:rPr lang="zh-CN" altLang="en-US" dirty="0" smtClean="0"/>
              <a:t>方案一：从最后结果开始采集，方案二：包括整个过程</a:t>
            </a:r>
          </a:p>
          <a:p>
            <a:pPr marL="609600" indent="-609600" eaLnBrk="1" hangingPunct="1">
              <a:buClr>
                <a:schemeClr val="tx1"/>
              </a:buClr>
              <a:buFontTx/>
              <a:buAutoNum type="arabicPeriod"/>
            </a:pPr>
            <a:r>
              <a:rPr lang="zh-CN" altLang="en-US" dirty="0" smtClean="0"/>
              <a:t>毕设进程检查（周记）需要在系统中处理吗？</a:t>
            </a:r>
          </a:p>
          <a:p>
            <a:pPr marL="990600" lvl="1" indent="-533400" eaLnBrk="1" hangingPunct="1">
              <a:buFontTx/>
              <a:buChar char="•"/>
            </a:pPr>
            <a:r>
              <a:rPr lang="zh-CN" altLang="en-US" dirty="0" smtClean="0"/>
              <a:t>教师填写一周计划、学生填写工作情况、教师检查</a:t>
            </a:r>
          </a:p>
          <a:p>
            <a:pPr marL="609600" indent="-609600" eaLnBrk="1" hangingPunct="1">
              <a:buClr>
                <a:schemeClr val="tx1"/>
              </a:buClr>
              <a:buFontTx/>
              <a:buAutoNum type="arabicPeriod"/>
            </a:pPr>
            <a:r>
              <a:rPr lang="zh-CN" altLang="en-US" dirty="0" smtClean="0"/>
              <a:t>答辩成绩如何登记</a:t>
            </a:r>
            <a:r>
              <a:rPr lang="en-US" altLang="zh-CN" dirty="0" smtClean="0"/>
              <a:t>/</a:t>
            </a:r>
            <a:r>
              <a:rPr lang="zh-CN" altLang="en-US" dirty="0" smtClean="0"/>
              <a:t>处理？</a:t>
            </a:r>
          </a:p>
          <a:p>
            <a:pPr marL="990600" lvl="1" indent="-533400" eaLnBrk="1" hangingPunct="1">
              <a:buFontTx/>
              <a:buChar char="•"/>
            </a:pPr>
            <a:r>
              <a:rPr lang="zh-CN" altLang="en-US" dirty="0" smtClean="0"/>
              <a:t>成立答辩小组、学生分组、分配评阅教师、登记评阅成绩、组织答辩、登记答辩成绩</a:t>
            </a:r>
          </a:p>
          <a:p>
            <a:pPr marL="990600" lvl="1" indent="-533400" eaLnBrk="1" hangingPunct="1">
              <a:buFontTx/>
              <a:buChar char="•"/>
            </a:pPr>
            <a:r>
              <a:rPr lang="zh-CN" altLang="en-US" dirty="0" smtClean="0"/>
              <a:t>方案一：只采集最终结果，方案二：管理过程全部纳入系统范围</a:t>
            </a:r>
          </a:p>
        </p:txBody>
      </p:sp>
    </p:spTree>
    <p:extLst>
      <p:ext uri="{BB962C8B-B14F-4D97-AF65-F5344CB8AC3E}">
        <p14:creationId xmlns:p14="http://schemas.microsoft.com/office/powerpoint/2010/main" val="1501853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linds(horizontal)">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linds(horizontal)">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linds(horizontal)">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linds(horizontal)">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linds(horizontal)">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linds(horizontal)">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blinds(horizontal)">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blinds(horizontal)">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blinds(horizontal)">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数据流图的优化</a:t>
            </a:r>
          </a:p>
        </p:txBody>
      </p:sp>
      <p:sp>
        <p:nvSpPr>
          <p:cNvPr id="76803" name="Rectangle 3"/>
          <p:cNvSpPr>
            <a:spLocks noGrp="1" noChangeArrowheads="1"/>
          </p:cNvSpPr>
          <p:nvPr>
            <p:ph type="body" idx="1"/>
          </p:nvPr>
        </p:nvSpPr>
        <p:spPr/>
        <p:txBody>
          <a:bodyPr>
            <a:normAutofit fontScale="85000" lnSpcReduction="20000"/>
          </a:bodyPr>
          <a:lstStyle/>
          <a:p>
            <a:pPr eaLnBrk="1" hangingPunct="1"/>
            <a:r>
              <a:rPr lang="zh-CN" altLang="en-US" smtClean="0"/>
              <a:t>数据流图也常常要作重新分解。重新分解可以按下述方法进行：</a:t>
            </a:r>
          </a:p>
          <a:p>
            <a:pPr lvl="1" eaLnBrk="1" hangingPunct="1"/>
            <a:r>
              <a:rPr lang="zh-CN" altLang="en-US" smtClean="0"/>
              <a:t>把需要重新分解的某张图的所有子图连接成一张</a:t>
            </a:r>
          </a:p>
          <a:p>
            <a:pPr lvl="1" eaLnBrk="1" hangingPunct="1"/>
            <a:r>
              <a:rPr lang="zh-CN" altLang="en-US" smtClean="0"/>
              <a:t>把图分成几部分，使各部分之间的联系最少</a:t>
            </a:r>
          </a:p>
          <a:p>
            <a:pPr lvl="1" eaLnBrk="1" hangingPunct="1"/>
            <a:r>
              <a:rPr lang="zh-CN" altLang="en-US" smtClean="0"/>
              <a:t>重新建立父图</a:t>
            </a:r>
          </a:p>
          <a:p>
            <a:pPr lvl="1" eaLnBrk="1" hangingPunct="1"/>
            <a:r>
              <a:rPr lang="zh-CN" altLang="en-US" smtClean="0"/>
              <a:t>重新画子图</a:t>
            </a:r>
          </a:p>
          <a:p>
            <a:pPr lvl="1" eaLnBrk="1" hangingPunct="1"/>
            <a:r>
              <a:rPr lang="zh-CN" altLang="en-US" smtClean="0"/>
              <a:t>为所有处理重新命名，编号</a:t>
            </a:r>
          </a:p>
          <a:p>
            <a:pPr eaLnBrk="1" hangingPunct="1"/>
            <a:r>
              <a:rPr lang="zh-CN" altLang="en-US" smtClean="0"/>
              <a:t>数据流图的分解每个人可能有所不同，画出的数据流图也会因人而异，不存在标准答案。</a:t>
            </a:r>
          </a:p>
        </p:txBody>
      </p:sp>
    </p:spTree>
    <p:extLst>
      <p:ext uri="{BB962C8B-B14F-4D97-AF65-F5344CB8AC3E}">
        <p14:creationId xmlns:p14="http://schemas.microsoft.com/office/powerpoint/2010/main" val="1937607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mtClean="0"/>
              <a:t>5. </a:t>
            </a:r>
            <a:r>
              <a:rPr lang="zh-CN" altLang="en-US" smtClean="0"/>
              <a:t>数据流图的常见错误分析</a:t>
            </a:r>
          </a:p>
        </p:txBody>
      </p:sp>
      <p:sp>
        <p:nvSpPr>
          <p:cNvPr id="77827" name="Rectangle 3"/>
          <p:cNvSpPr>
            <a:spLocks noGrp="1" noChangeArrowheads="1"/>
          </p:cNvSpPr>
          <p:nvPr>
            <p:ph type="body" idx="1"/>
          </p:nvPr>
        </p:nvSpPr>
        <p:spPr/>
        <p:txBody>
          <a:bodyPr/>
          <a:lstStyle/>
          <a:p>
            <a:pPr marL="609600" indent="-609600" eaLnBrk="1" hangingPunct="1">
              <a:buFontTx/>
              <a:buNone/>
            </a:pPr>
            <a:r>
              <a:rPr lang="zh-CN" altLang="en-US" smtClean="0"/>
              <a:t>一般有三类错误情况：</a:t>
            </a:r>
          </a:p>
          <a:p>
            <a:pPr marL="609600" indent="-609600" eaLnBrk="1" hangingPunct="1">
              <a:buFontTx/>
              <a:buNone/>
            </a:pPr>
            <a:endParaRPr lang="zh-CN" altLang="en-US" smtClean="0"/>
          </a:p>
          <a:p>
            <a:pPr marL="609600" indent="-609600" eaLnBrk="1" hangingPunct="1">
              <a:buFontTx/>
              <a:buAutoNum type="arabicPeriod"/>
            </a:pPr>
            <a:r>
              <a:rPr lang="zh-CN" altLang="en-US" smtClean="0"/>
              <a:t>语法错误（可采用软件工具辅助绘图消除）</a:t>
            </a:r>
          </a:p>
          <a:p>
            <a:pPr marL="609600" indent="-609600" eaLnBrk="1" hangingPunct="1">
              <a:buFontTx/>
              <a:buAutoNum type="arabicPeriod"/>
            </a:pPr>
            <a:r>
              <a:rPr lang="zh-CN" altLang="en-US" smtClean="0"/>
              <a:t>逻辑错误</a:t>
            </a:r>
          </a:p>
          <a:p>
            <a:pPr marL="609600" indent="-609600" eaLnBrk="1" hangingPunct="1">
              <a:buFontTx/>
              <a:buAutoNum type="arabicPeriod"/>
            </a:pPr>
            <a:r>
              <a:rPr lang="zh-CN" altLang="en-US" smtClean="0"/>
              <a:t>词不达意，二义性</a:t>
            </a:r>
          </a:p>
        </p:txBody>
      </p:sp>
    </p:spTree>
    <p:extLst>
      <p:ext uri="{BB962C8B-B14F-4D97-AF65-F5344CB8AC3E}">
        <p14:creationId xmlns:p14="http://schemas.microsoft.com/office/powerpoint/2010/main" val="10547775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错误情况举例</a:t>
            </a:r>
            <a:r>
              <a:rPr lang="en-US" altLang="zh-CN" smtClean="0"/>
              <a:t>1</a:t>
            </a:r>
          </a:p>
        </p:txBody>
      </p:sp>
      <p:sp>
        <p:nvSpPr>
          <p:cNvPr id="281603" name="Text Box 3"/>
          <p:cNvSpPr txBox="1">
            <a:spLocks noChangeArrowheads="1"/>
          </p:cNvSpPr>
          <p:nvPr/>
        </p:nvSpPr>
        <p:spPr bwMode="auto">
          <a:xfrm>
            <a:off x="1835150" y="4622800"/>
            <a:ext cx="5111750"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输入的数据流足够了吗？是否能够加工出输出的数据流？</a:t>
            </a:r>
          </a:p>
        </p:txBody>
      </p:sp>
      <p:grpSp>
        <p:nvGrpSpPr>
          <p:cNvPr id="281604" name="Group 4"/>
          <p:cNvGrpSpPr>
            <a:grpSpLocks/>
          </p:cNvGrpSpPr>
          <p:nvPr/>
        </p:nvGrpSpPr>
        <p:grpSpPr bwMode="auto">
          <a:xfrm>
            <a:off x="2986088" y="1844675"/>
            <a:ext cx="3124200" cy="711200"/>
            <a:chOff x="720" y="720"/>
            <a:chExt cx="1968" cy="448"/>
          </a:xfrm>
        </p:grpSpPr>
        <p:sp>
          <p:nvSpPr>
            <p:cNvPr id="78865" name="Text Box 5"/>
            <p:cNvSpPr txBox="1">
              <a:spLocks noChangeArrowheads="1"/>
            </p:cNvSpPr>
            <p:nvPr/>
          </p:nvSpPr>
          <p:spPr bwMode="auto">
            <a:xfrm>
              <a:off x="1536" y="720"/>
              <a:ext cx="576"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计算利息</a:t>
              </a:r>
            </a:p>
          </p:txBody>
        </p:sp>
        <p:sp>
          <p:nvSpPr>
            <p:cNvPr id="78866" name="Line 6"/>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7" name="Line 7"/>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8" name="Text Box 8"/>
            <p:cNvSpPr txBox="1">
              <a:spLocks noChangeArrowheads="1"/>
            </p:cNvSpPr>
            <p:nvPr/>
          </p:nvSpPr>
          <p:spPr bwMode="auto">
            <a:xfrm>
              <a:off x="720" y="729"/>
              <a:ext cx="816"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存款金额</a:t>
              </a:r>
            </a:p>
          </p:txBody>
        </p:sp>
        <p:sp>
          <p:nvSpPr>
            <p:cNvPr id="78869" name="Text Box 9"/>
            <p:cNvSpPr txBox="1">
              <a:spLocks noChangeArrowheads="1"/>
            </p:cNvSpPr>
            <p:nvPr/>
          </p:nvSpPr>
          <p:spPr bwMode="auto">
            <a:xfrm>
              <a:off x="2208" y="768"/>
              <a:ext cx="288" cy="23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黑体" panose="02010609060101010101" pitchFamily="49" charset="-122"/>
                  <a:ea typeface="黑体" panose="02010609060101010101" pitchFamily="49" charset="-122"/>
                </a:rPr>
                <a:t>？</a:t>
              </a:r>
            </a:p>
          </p:txBody>
        </p:sp>
      </p:grpSp>
      <p:grpSp>
        <p:nvGrpSpPr>
          <p:cNvPr id="281610" name="Group 10"/>
          <p:cNvGrpSpPr>
            <a:grpSpLocks/>
          </p:cNvGrpSpPr>
          <p:nvPr/>
        </p:nvGrpSpPr>
        <p:grpSpPr bwMode="auto">
          <a:xfrm>
            <a:off x="2195513" y="3390900"/>
            <a:ext cx="4564062" cy="863600"/>
            <a:chOff x="1383" y="2136"/>
            <a:chExt cx="2875" cy="544"/>
          </a:xfrm>
        </p:grpSpPr>
        <p:grpSp>
          <p:nvGrpSpPr>
            <p:cNvPr id="78854" name="Group 11"/>
            <p:cNvGrpSpPr>
              <a:grpSpLocks/>
            </p:cNvGrpSpPr>
            <p:nvPr/>
          </p:nvGrpSpPr>
          <p:grpSpPr bwMode="auto">
            <a:xfrm>
              <a:off x="2290" y="2136"/>
              <a:ext cx="1968" cy="544"/>
              <a:chOff x="720" y="720"/>
              <a:chExt cx="1968" cy="544"/>
            </a:xfrm>
          </p:grpSpPr>
          <p:sp>
            <p:nvSpPr>
              <p:cNvPr id="78860" name="Text Box 12"/>
              <p:cNvSpPr txBox="1">
                <a:spLocks noChangeArrowheads="1"/>
              </p:cNvSpPr>
              <p:nvPr/>
            </p:nvSpPr>
            <p:spPr bwMode="auto">
              <a:xfrm>
                <a:off x="1536" y="720"/>
                <a:ext cx="576"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查询</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p:txBody>
          </p:sp>
          <p:sp>
            <p:nvSpPr>
              <p:cNvPr id="78861" name="Line 13"/>
              <p:cNvSpPr>
                <a:spLocks noChangeShapeType="1"/>
              </p:cNvSpPr>
              <p:nvPr/>
            </p:nvSpPr>
            <p:spPr bwMode="auto">
              <a:xfrm>
                <a:off x="2112" y="1008"/>
                <a:ext cx="57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2" name="Line 14"/>
              <p:cNvSpPr>
                <a:spLocks noChangeShapeType="1"/>
              </p:cNvSpPr>
              <p:nvPr/>
            </p:nvSpPr>
            <p:spPr bwMode="auto">
              <a:xfrm>
                <a:off x="768" y="1008"/>
                <a:ext cx="76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63" name="Text Box 15"/>
              <p:cNvSpPr txBox="1">
                <a:spLocks noChangeArrowheads="1"/>
              </p:cNvSpPr>
              <p:nvPr/>
            </p:nvSpPr>
            <p:spPr bwMode="auto">
              <a:xfrm>
                <a:off x="720" y="729"/>
                <a:ext cx="816"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78864" name="Text Box 16"/>
              <p:cNvSpPr txBox="1">
                <a:spLocks noChangeArrowheads="1"/>
              </p:cNvSpPr>
              <p:nvPr/>
            </p:nvSpPr>
            <p:spPr bwMode="auto">
              <a:xfrm>
                <a:off x="2208" y="768"/>
                <a:ext cx="288" cy="21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grpSp>
        <p:sp>
          <p:nvSpPr>
            <p:cNvPr id="78855" name="Text Box 17"/>
            <p:cNvSpPr txBox="1">
              <a:spLocks noChangeArrowheads="1"/>
            </p:cNvSpPr>
            <p:nvPr/>
          </p:nvSpPr>
          <p:spPr bwMode="auto">
            <a:xfrm>
              <a:off x="1610" y="2273"/>
              <a:ext cx="10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grpSp>
          <p:nvGrpSpPr>
            <p:cNvPr id="78856" name="Group 18"/>
            <p:cNvGrpSpPr>
              <a:grpSpLocks/>
            </p:cNvGrpSpPr>
            <p:nvPr/>
          </p:nvGrpSpPr>
          <p:grpSpPr bwMode="auto">
            <a:xfrm>
              <a:off x="1383" y="2259"/>
              <a:ext cx="999" cy="289"/>
              <a:chOff x="1383" y="2259"/>
              <a:chExt cx="999" cy="289"/>
            </a:xfrm>
          </p:grpSpPr>
          <p:sp>
            <p:nvSpPr>
              <p:cNvPr id="78857" name="Line 19"/>
              <p:cNvSpPr>
                <a:spLocks noChangeShapeType="1"/>
              </p:cNvSpPr>
              <p:nvPr/>
            </p:nvSpPr>
            <p:spPr bwMode="auto">
              <a:xfrm>
                <a:off x="1655" y="2259"/>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8" name="Line 20"/>
              <p:cNvSpPr>
                <a:spLocks noChangeShapeType="1"/>
              </p:cNvSpPr>
              <p:nvPr/>
            </p:nvSpPr>
            <p:spPr bwMode="auto">
              <a:xfrm>
                <a:off x="1655" y="2548"/>
                <a:ext cx="72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9" name="Rectangle 21"/>
              <p:cNvSpPr>
                <a:spLocks noChangeArrowheads="1"/>
              </p:cNvSpPr>
              <p:nvPr/>
            </p:nvSpPr>
            <p:spPr bwMode="auto">
              <a:xfrm>
                <a:off x="1383" y="2259"/>
                <a:ext cx="272" cy="2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val="36238719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Effect transition="in" filter="dissolve">
                                      <p:cBhvr>
                                        <p:cTn id="7" dur="500"/>
                                        <p:tgtEl>
                                          <p:spTgt spid="28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1610"/>
                                        </p:tgtEl>
                                        <p:attrNameLst>
                                          <p:attrName>style.visibility</p:attrName>
                                        </p:attrNameLst>
                                      </p:cBhvr>
                                      <p:to>
                                        <p:strVal val="visible"/>
                                      </p:to>
                                    </p:set>
                                    <p:animEffect transition="in" filter="blinds(horizontal)">
                                      <p:cBhvr>
                                        <p:cTn id="12" dur="500"/>
                                        <p:tgtEl>
                                          <p:spTgt spid="2816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1603"/>
                                        </p:tgtEl>
                                        <p:attrNameLst>
                                          <p:attrName>style.visibility</p:attrName>
                                        </p:attrNameLst>
                                      </p:cBhvr>
                                      <p:to>
                                        <p:strVal val="visible"/>
                                      </p:to>
                                    </p:set>
                                    <p:animEffect transition="in" filter="dissolve">
                                      <p:cBhvr>
                                        <p:cTn id="17" dur="500"/>
                                        <p:tgtEl>
                                          <p:spTgt spid="281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错误情况举例</a:t>
            </a:r>
            <a:r>
              <a:rPr lang="en-US" altLang="zh-CN" smtClean="0"/>
              <a:t>2</a:t>
            </a:r>
          </a:p>
        </p:txBody>
      </p:sp>
      <p:grpSp>
        <p:nvGrpSpPr>
          <p:cNvPr id="282627" name="Group 3"/>
          <p:cNvGrpSpPr>
            <a:grpSpLocks/>
          </p:cNvGrpSpPr>
          <p:nvPr/>
        </p:nvGrpSpPr>
        <p:grpSpPr bwMode="auto">
          <a:xfrm>
            <a:off x="2700338" y="2781300"/>
            <a:ext cx="3311525" cy="609600"/>
            <a:chOff x="3264" y="1056"/>
            <a:chExt cx="2112" cy="384"/>
          </a:xfrm>
        </p:grpSpPr>
        <p:sp>
          <p:nvSpPr>
            <p:cNvPr id="79886" name="Text Box 4"/>
            <p:cNvSpPr txBox="1">
              <a:spLocks noChangeArrowheads="1"/>
            </p:cNvSpPr>
            <p:nvPr/>
          </p:nvSpPr>
          <p:spPr bwMode="auto">
            <a:xfrm>
              <a:off x="4800" y="1104"/>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学生</a:t>
              </a:r>
            </a:p>
          </p:txBody>
        </p:sp>
        <p:sp>
          <p:nvSpPr>
            <p:cNvPr id="79887" name="Text Box 5"/>
            <p:cNvSpPr txBox="1">
              <a:spLocks noChangeArrowheads="1"/>
            </p:cNvSpPr>
            <p:nvPr/>
          </p:nvSpPr>
          <p:spPr bwMode="auto">
            <a:xfrm>
              <a:off x="3552" y="115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成绩单</a:t>
              </a:r>
            </a:p>
          </p:txBody>
        </p:sp>
        <p:sp>
          <p:nvSpPr>
            <p:cNvPr id="79888" name="Line 6"/>
            <p:cNvSpPr>
              <a:spLocks noChangeShapeType="1"/>
            </p:cNvSpPr>
            <p:nvPr/>
          </p:nvSpPr>
          <p:spPr bwMode="auto">
            <a:xfrm>
              <a:off x="4176"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9" name="Line 7"/>
            <p:cNvSpPr>
              <a:spLocks noChangeShapeType="1"/>
            </p:cNvSpPr>
            <p:nvPr/>
          </p:nvSpPr>
          <p:spPr bwMode="auto">
            <a:xfrm>
              <a:off x="3552"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0" name="Line 8"/>
            <p:cNvSpPr>
              <a:spLocks noChangeShapeType="1"/>
            </p:cNvSpPr>
            <p:nvPr/>
          </p:nvSpPr>
          <p:spPr bwMode="auto">
            <a:xfrm>
              <a:off x="3552"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91" name="Rectangle 9"/>
            <p:cNvSpPr>
              <a:spLocks noChangeArrowheads="1"/>
            </p:cNvSpPr>
            <p:nvPr/>
          </p:nvSpPr>
          <p:spPr bwMode="auto">
            <a:xfrm>
              <a:off x="3264"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92" name="Freeform 10"/>
            <p:cNvSpPr>
              <a:spLocks/>
            </p:cNvSpPr>
            <p:nvPr/>
          </p:nvSpPr>
          <p:spPr bwMode="auto">
            <a:xfrm>
              <a:off x="4752" y="1056"/>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2635" name="Group 11"/>
          <p:cNvGrpSpPr>
            <a:grpSpLocks/>
          </p:cNvGrpSpPr>
          <p:nvPr/>
        </p:nvGrpSpPr>
        <p:grpSpPr bwMode="auto">
          <a:xfrm>
            <a:off x="2700338" y="1470025"/>
            <a:ext cx="3429000" cy="685800"/>
            <a:chOff x="480" y="1008"/>
            <a:chExt cx="2160" cy="432"/>
          </a:xfrm>
        </p:grpSpPr>
        <p:sp>
          <p:nvSpPr>
            <p:cNvPr id="79878" name="Text Box 12"/>
            <p:cNvSpPr txBox="1">
              <a:spLocks noChangeArrowheads="1"/>
            </p:cNvSpPr>
            <p:nvPr/>
          </p:nvSpPr>
          <p:spPr bwMode="auto">
            <a:xfrm>
              <a:off x="528" y="1152"/>
              <a:ext cx="576"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79879" name="Text Box 13"/>
            <p:cNvSpPr txBox="1">
              <a:spLocks noChangeArrowheads="1"/>
            </p:cNvSpPr>
            <p:nvPr/>
          </p:nvSpPr>
          <p:spPr bwMode="auto">
            <a:xfrm>
              <a:off x="2016" y="1152"/>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79880" name="Line 14"/>
            <p:cNvSpPr>
              <a:spLocks noChangeShapeType="1"/>
            </p:cNvSpPr>
            <p:nvPr/>
          </p:nvSpPr>
          <p:spPr bwMode="auto">
            <a:xfrm>
              <a:off x="1104" y="1296"/>
              <a:ext cx="624"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1" name="Line 15"/>
            <p:cNvSpPr>
              <a:spLocks noChangeShapeType="1"/>
            </p:cNvSpPr>
            <p:nvPr/>
          </p:nvSpPr>
          <p:spPr bwMode="auto">
            <a:xfrm>
              <a:off x="2016" y="115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2" name="Line 16"/>
            <p:cNvSpPr>
              <a:spLocks noChangeShapeType="1"/>
            </p:cNvSpPr>
            <p:nvPr/>
          </p:nvSpPr>
          <p:spPr bwMode="auto">
            <a:xfrm>
              <a:off x="2016" y="144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3" name="Rectangle 17"/>
            <p:cNvSpPr>
              <a:spLocks noChangeArrowheads="1"/>
            </p:cNvSpPr>
            <p:nvPr/>
          </p:nvSpPr>
          <p:spPr bwMode="auto">
            <a:xfrm>
              <a:off x="1728" y="115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884" name="Freeform 18"/>
            <p:cNvSpPr>
              <a:spLocks/>
            </p:cNvSpPr>
            <p:nvPr/>
          </p:nvSpPr>
          <p:spPr bwMode="auto">
            <a:xfrm>
              <a:off x="480" y="1104"/>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885" name="Text Box 19"/>
            <p:cNvSpPr txBox="1">
              <a:spLocks noChangeArrowheads="1"/>
            </p:cNvSpPr>
            <p:nvPr/>
          </p:nvSpPr>
          <p:spPr bwMode="auto">
            <a:xfrm>
              <a:off x="1152" y="1008"/>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2644" name="Text Box 20"/>
          <p:cNvSpPr txBox="1">
            <a:spLocks noChangeArrowheads="1"/>
          </p:cNvSpPr>
          <p:nvPr/>
        </p:nvSpPr>
        <p:spPr bwMode="auto">
          <a:xfrm>
            <a:off x="971550" y="4005263"/>
            <a:ext cx="7272338"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源数据是如何进入到信息系统中的呢？</a:t>
            </a:r>
          </a:p>
          <a:p>
            <a:pPr eaLnBrk="1" hangingPunct="1"/>
            <a:r>
              <a:rPr kumimoji="1" lang="zh-CN" altLang="en-US" sz="2400" b="1">
                <a:latin typeface="Times New Roman" panose="02020603050405020304" pitchFamily="18" charset="0"/>
              </a:rPr>
              <a:t>外部实体如何从系统中获取有关的数据呢？</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难道是心灵感应？</a:t>
            </a:r>
          </a:p>
          <a:p>
            <a:pPr eaLnBrk="1" hangingPunct="1"/>
            <a:r>
              <a:rPr kumimoji="1" lang="zh-CN" altLang="en-US" sz="2400" b="1">
                <a:latin typeface="Times New Roman" panose="02020603050405020304" pitchFamily="18" charset="0"/>
              </a:rPr>
              <a:t>不论是手工系统还是计算机系统，数据不会无缘无故保存或流动，和外部的交换一定和某个加工相连。</a:t>
            </a:r>
          </a:p>
        </p:txBody>
      </p:sp>
    </p:spTree>
    <p:extLst>
      <p:ext uri="{BB962C8B-B14F-4D97-AF65-F5344CB8AC3E}">
        <p14:creationId xmlns:p14="http://schemas.microsoft.com/office/powerpoint/2010/main" val="1762646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2635"/>
                                        </p:tgtEl>
                                        <p:attrNameLst>
                                          <p:attrName>style.visibility</p:attrName>
                                        </p:attrNameLst>
                                      </p:cBhvr>
                                      <p:to>
                                        <p:strVal val="visible"/>
                                      </p:to>
                                    </p:set>
                                    <p:animEffect transition="in" filter="dissolve">
                                      <p:cBhvr>
                                        <p:cTn id="7" dur="500"/>
                                        <p:tgtEl>
                                          <p:spTgt spid="282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dissolve">
                                      <p:cBhvr>
                                        <p:cTn id="12" dur="500"/>
                                        <p:tgtEl>
                                          <p:spTgt spid="282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2644"/>
                                        </p:tgtEl>
                                        <p:attrNameLst>
                                          <p:attrName>style.visibility</p:attrName>
                                        </p:attrNameLst>
                                      </p:cBhvr>
                                      <p:to>
                                        <p:strVal val="visible"/>
                                      </p:to>
                                    </p:set>
                                    <p:animEffect transition="in" filter="dissolve">
                                      <p:cBhvr>
                                        <p:cTn id="17" dur="500"/>
                                        <p:tgtEl>
                                          <p:spTgt spid="28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44"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错误情况举例</a:t>
            </a:r>
            <a:r>
              <a:rPr lang="en-US" altLang="zh-CN" smtClean="0"/>
              <a:t>3</a:t>
            </a:r>
          </a:p>
        </p:txBody>
      </p:sp>
      <p:grpSp>
        <p:nvGrpSpPr>
          <p:cNvPr id="283651" name="Group 3"/>
          <p:cNvGrpSpPr>
            <a:grpSpLocks/>
          </p:cNvGrpSpPr>
          <p:nvPr/>
        </p:nvGrpSpPr>
        <p:grpSpPr bwMode="auto">
          <a:xfrm>
            <a:off x="2771775" y="1730375"/>
            <a:ext cx="3276600" cy="485775"/>
            <a:chOff x="480" y="1872"/>
            <a:chExt cx="2064" cy="305"/>
          </a:xfrm>
        </p:grpSpPr>
        <p:sp>
          <p:nvSpPr>
            <p:cNvPr id="80908" name="Text Box 4"/>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客户</a:t>
              </a:r>
            </a:p>
          </p:txBody>
        </p:sp>
        <p:sp>
          <p:nvSpPr>
            <p:cNvPr id="80909" name="Freeform 5"/>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0" name="Text Box 6"/>
            <p:cNvSpPr txBox="1">
              <a:spLocks noChangeArrowheads="1"/>
            </p:cNvSpPr>
            <p:nvPr/>
          </p:nvSpPr>
          <p:spPr bwMode="auto">
            <a:xfrm>
              <a:off x="1776" y="1920"/>
              <a:ext cx="768"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业务员</a:t>
              </a:r>
            </a:p>
          </p:txBody>
        </p:sp>
        <p:sp>
          <p:nvSpPr>
            <p:cNvPr id="80911" name="Freeform 7"/>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2" name="Line 8"/>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13" name="Text Box 9"/>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订单</a:t>
              </a:r>
            </a:p>
          </p:txBody>
        </p:sp>
      </p:grpSp>
      <p:sp>
        <p:nvSpPr>
          <p:cNvPr id="283658" name="Text Box 10"/>
          <p:cNvSpPr txBox="1">
            <a:spLocks noChangeArrowheads="1"/>
          </p:cNvSpPr>
          <p:nvPr/>
        </p:nvSpPr>
        <p:spPr bwMode="auto">
          <a:xfrm>
            <a:off x="1042988" y="4146550"/>
            <a:ext cx="7129462"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外部实体到外部实体，全都是系统之外的活动吗？如果是则不需要建模。</a:t>
            </a:r>
            <a:r>
              <a:rPr lang="zh-CN" altLang="en-US" sz="2400" b="1">
                <a:latin typeface="Times New Roman" panose="02020603050405020304" pitchFamily="18" charset="0"/>
              </a:rPr>
              <a:t>数据流图从数据开始进入信息系统的地方开始绘制。</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此外，如果数据需要从一个外部实体转移到另一个外部实体，同样需要动作驱动，即处理框。</a:t>
            </a:r>
            <a:endParaRPr lang="zh-CN" altLang="en-US" sz="2400" b="1">
              <a:latin typeface="Times New Roman" panose="02020603050405020304" pitchFamily="18" charset="0"/>
            </a:endParaRPr>
          </a:p>
        </p:txBody>
      </p:sp>
      <p:grpSp>
        <p:nvGrpSpPr>
          <p:cNvPr id="283659" name="Group 11"/>
          <p:cNvGrpSpPr>
            <a:grpSpLocks/>
          </p:cNvGrpSpPr>
          <p:nvPr/>
        </p:nvGrpSpPr>
        <p:grpSpPr bwMode="auto">
          <a:xfrm>
            <a:off x="2843213" y="2781300"/>
            <a:ext cx="3276600" cy="942975"/>
            <a:chOff x="480" y="1872"/>
            <a:chExt cx="2064" cy="592"/>
          </a:xfrm>
        </p:grpSpPr>
        <p:sp>
          <p:nvSpPr>
            <p:cNvPr id="80902" name="Text Box 12"/>
            <p:cNvSpPr txBox="1">
              <a:spLocks noChangeArrowheads="1"/>
            </p:cNvSpPr>
            <p:nvPr/>
          </p:nvSpPr>
          <p:spPr bwMode="auto">
            <a:xfrm>
              <a:off x="528" y="1920"/>
              <a:ext cx="576" cy="2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0903" name="Freeform 13"/>
            <p:cNvSpPr>
              <a:spLocks/>
            </p:cNvSpPr>
            <p:nvPr/>
          </p:nvSpPr>
          <p:spPr bwMode="auto">
            <a:xfrm>
              <a:off x="480"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4" name="Text Box 14"/>
            <p:cNvSpPr txBox="1">
              <a:spLocks noChangeArrowheads="1"/>
            </p:cNvSpPr>
            <p:nvPr/>
          </p:nvSpPr>
          <p:spPr bwMode="auto">
            <a:xfrm>
              <a:off x="1776" y="1920"/>
              <a:ext cx="768" cy="5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图书</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管理员</a:t>
              </a:r>
            </a:p>
          </p:txBody>
        </p:sp>
        <p:sp>
          <p:nvSpPr>
            <p:cNvPr id="80905" name="Freeform 15"/>
            <p:cNvSpPr>
              <a:spLocks/>
            </p:cNvSpPr>
            <p:nvPr/>
          </p:nvSpPr>
          <p:spPr bwMode="auto">
            <a:xfrm>
              <a:off x="1728" y="1872"/>
              <a:ext cx="240" cy="144"/>
            </a:xfrm>
            <a:custGeom>
              <a:avLst/>
              <a:gdLst>
                <a:gd name="T0" fmla="*/ 0 w 240"/>
                <a:gd name="T1" fmla="*/ 144 h 144"/>
                <a:gd name="T2" fmla="*/ 0 w 240"/>
                <a:gd name="T3" fmla="*/ 0 h 144"/>
                <a:gd name="T4" fmla="*/ 240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6" name="Line 16"/>
            <p:cNvSpPr>
              <a:spLocks noChangeShapeType="1"/>
            </p:cNvSpPr>
            <p:nvPr/>
          </p:nvSpPr>
          <p:spPr bwMode="auto">
            <a:xfrm>
              <a:off x="1104" y="2112"/>
              <a:ext cx="672"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907" name="Text Box 17"/>
            <p:cNvSpPr txBox="1">
              <a:spLocks noChangeArrowheads="1"/>
            </p:cNvSpPr>
            <p:nvPr/>
          </p:nvSpPr>
          <p:spPr bwMode="auto">
            <a:xfrm>
              <a:off x="1152" y="1872"/>
              <a:ext cx="57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借书单</a:t>
              </a:r>
            </a:p>
          </p:txBody>
        </p:sp>
      </p:grpSp>
    </p:spTree>
    <p:extLst>
      <p:ext uri="{BB962C8B-B14F-4D97-AF65-F5344CB8AC3E}">
        <p14:creationId xmlns:p14="http://schemas.microsoft.com/office/powerpoint/2010/main" val="1721613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dissolve">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3659"/>
                                        </p:tgtEl>
                                        <p:attrNameLst>
                                          <p:attrName>style.visibility</p:attrName>
                                        </p:attrNameLst>
                                      </p:cBhvr>
                                      <p:to>
                                        <p:strVal val="visible"/>
                                      </p:to>
                                    </p:set>
                                    <p:animEffect transition="in" filter="dissolve">
                                      <p:cBhvr>
                                        <p:cTn id="12" dur="500"/>
                                        <p:tgtEl>
                                          <p:spTgt spid="283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3658"/>
                                        </p:tgtEl>
                                        <p:attrNameLst>
                                          <p:attrName>style.visibility</p:attrName>
                                        </p:attrNameLst>
                                      </p:cBhvr>
                                      <p:to>
                                        <p:strVal val="visible"/>
                                      </p:to>
                                    </p:set>
                                    <p:animEffect transition="in" filter="dissolve">
                                      <p:cBhvr>
                                        <p:cTn id="17" dur="500"/>
                                        <p:tgtEl>
                                          <p:spTgt spid="283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8"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错误情况举例</a:t>
            </a:r>
            <a:r>
              <a:rPr lang="en-US" altLang="zh-CN" smtClean="0"/>
              <a:t>4</a:t>
            </a:r>
          </a:p>
        </p:txBody>
      </p:sp>
      <p:grpSp>
        <p:nvGrpSpPr>
          <p:cNvPr id="284675" name="Group 3"/>
          <p:cNvGrpSpPr>
            <a:grpSpLocks/>
          </p:cNvGrpSpPr>
          <p:nvPr/>
        </p:nvGrpSpPr>
        <p:grpSpPr bwMode="auto">
          <a:xfrm>
            <a:off x="2700338" y="1535113"/>
            <a:ext cx="3962400" cy="457200"/>
            <a:chOff x="2976" y="1920"/>
            <a:chExt cx="2496" cy="288"/>
          </a:xfrm>
        </p:grpSpPr>
        <p:sp>
          <p:nvSpPr>
            <p:cNvPr id="81936" name="Text Box 4"/>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订单</a:t>
              </a:r>
            </a:p>
          </p:txBody>
        </p:sp>
        <p:sp>
          <p:nvSpPr>
            <p:cNvPr id="81937" name="Line 5"/>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8" name="Line 6"/>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9" name="Rectangle 7"/>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0" name="Text Box 8"/>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入库单</a:t>
              </a:r>
            </a:p>
          </p:txBody>
        </p:sp>
        <p:sp>
          <p:nvSpPr>
            <p:cNvPr id="81941" name="Line 9"/>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2" name="Line 10"/>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3" name="Rectangle 11"/>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4" name="Line 12"/>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85" name="Text Box 13"/>
          <p:cNvSpPr txBox="1">
            <a:spLocks noChangeArrowheads="1"/>
          </p:cNvSpPr>
          <p:nvPr/>
        </p:nvSpPr>
        <p:spPr bwMode="auto">
          <a:xfrm>
            <a:off x="1331913" y="3573463"/>
            <a:ext cx="6911975" cy="118745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数据不通过任何手续就能在数据存储之间流动？</a:t>
            </a:r>
          </a:p>
          <a:p>
            <a:pPr eaLnBrk="1" hangingPunct="1"/>
            <a:r>
              <a:rPr kumimoji="1" lang="zh-CN" altLang="en-US" sz="2400" b="1">
                <a:latin typeface="Times New Roman" panose="02020603050405020304" pitchFamily="18" charset="0"/>
              </a:rPr>
              <a:t>表格中的数据长腿了吗？硬盘磁道上的数据会自己移动，而不需要任何外部活动驱动？</a:t>
            </a:r>
          </a:p>
        </p:txBody>
      </p:sp>
      <p:grpSp>
        <p:nvGrpSpPr>
          <p:cNvPr id="284686" name="Group 14"/>
          <p:cNvGrpSpPr>
            <a:grpSpLocks/>
          </p:cNvGrpSpPr>
          <p:nvPr/>
        </p:nvGrpSpPr>
        <p:grpSpPr bwMode="auto">
          <a:xfrm>
            <a:off x="2195513" y="2776538"/>
            <a:ext cx="5616575" cy="457200"/>
            <a:chOff x="2976" y="1920"/>
            <a:chExt cx="2496" cy="288"/>
          </a:xfrm>
        </p:grpSpPr>
        <p:sp>
          <p:nvSpPr>
            <p:cNvPr id="81927" name="Text Box 15"/>
            <p:cNvSpPr txBox="1">
              <a:spLocks noChangeArrowheads="1"/>
            </p:cNvSpPr>
            <p:nvPr/>
          </p:nvSpPr>
          <p:spPr bwMode="auto">
            <a:xfrm>
              <a:off x="3264" y="192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药品目录</a:t>
              </a:r>
            </a:p>
          </p:txBody>
        </p:sp>
        <p:sp>
          <p:nvSpPr>
            <p:cNvPr id="81928" name="Line 16"/>
            <p:cNvSpPr>
              <a:spLocks noChangeShapeType="1"/>
            </p:cNvSpPr>
            <p:nvPr/>
          </p:nvSpPr>
          <p:spPr bwMode="auto">
            <a:xfrm>
              <a:off x="326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9" name="Line 17"/>
            <p:cNvSpPr>
              <a:spLocks noChangeShapeType="1"/>
            </p:cNvSpPr>
            <p:nvPr/>
          </p:nvSpPr>
          <p:spPr bwMode="auto">
            <a:xfrm>
              <a:off x="326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0" name="Rectangle 18"/>
            <p:cNvSpPr>
              <a:spLocks noChangeArrowheads="1"/>
            </p:cNvSpPr>
            <p:nvPr/>
          </p:nvSpPr>
          <p:spPr bwMode="auto">
            <a:xfrm>
              <a:off x="297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1" name="Text Box 19"/>
            <p:cNvSpPr txBox="1">
              <a:spLocks noChangeArrowheads="1"/>
            </p:cNvSpPr>
            <p:nvPr/>
          </p:nvSpPr>
          <p:spPr bwMode="auto">
            <a:xfrm>
              <a:off x="4704" y="1920"/>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处方单</a:t>
              </a:r>
            </a:p>
          </p:txBody>
        </p:sp>
        <p:sp>
          <p:nvSpPr>
            <p:cNvPr id="81932" name="Line 20"/>
            <p:cNvSpPr>
              <a:spLocks noChangeShapeType="1"/>
            </p:cNvSpPr>
            <p:nvPr/>
          </p:nvSpPr>
          <p:spPr bwMode="auto">
            <a:xfrm>
              <a:off x="4704" y="192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3" name="Line 21"/>
            <p:cNvSpPr>
              <a:spLocks noChangeShapeType="1"/>
            </p:cNvSpPr>
            <p:nvPr/>
          </p:nvSpPr>
          <p:spPr bwMode="auto">
            <a:xfrm>
              <a:off x="4704" y="2208"/>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4" name="Rectangle 22"/>
            <p:cNvSpPr>
              <a:spLocks noChangeArrowheads="1"/>
            </p:cNvSpPr>
            <p:nvPr/>
          </p:nvSpPr>
          <p:spPr bwMode="auto">
            <a:xfrm>
              <a:off x="4416" y="1920"/>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23"/>
            <p:cNvSpPr>
              <a:spLocks noChangeShapeType="1"/>
            </p:cNvSpPr>
            <p:nvPr/>
          </p:nvSpPr>
          <p:spPr bwMode="auto">
            <a:xfrm>
              <a:off x="3888" y="2064"/>
              <a:ext cx="52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4696" name="Rectangle 24"/>
          <p:cNvSpPr>
            <a:spLocks noChangeArrowheads="1"/>
          </p:cNvSpPr>
          <p:nvPr/>
        </p:nvSpPr>
        <p:spPr bwMode="auto">
          <a:xfrm>
            <a:off x="1258888" y="5013325"/>
            <a:ext cx="7056437" cy="82232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t>当一张表格的部分数据来自于另一张表格怎么表示呢？同样需要一个动作驱使（人工做或计算机做）。</a:t>
            </a:r>
          </a:p>
        </p:txBody>
      </p:sp>
    </p:spTree>
    <p:extLst>
      <p:ext uri="{BB962C8B-B14F-4D97-AF65-F5344CB8AC3E}">
        <p14:creationId xmlns:p14="http://schemas.microsoft.com/office/powerpoint/2010/main" val="1406257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dissolve">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4686"/>
                                        </p:tgtEl>
                                        <p:attrNameLst>
                                          <p:attrName>style.visibility</p:attrName>
                                        </p:attrNameLst>
                                      </p:cBhvr>
                                      <p:to>
                                        <p:strVal val="visible"/>
                                      </p:to>
                                    </p:set>
                                    <p:animEffect transition="in" filter="dissolve">
                                      <p:cBhvr>
                                        <p:cTn id="12" dur="500"/>
                                        <p:tgtEl>
                                          <p:spTgt spid="284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4685"/>
                                        </p:tgtEl>
                                        <p:attrNameLst>
                                          <p:attrName>style.visibility</p:attrName>
                                        </p:attrNameLst>
                                      </p:cBhvr>
                                      <p:to>
                                        <p:strVal val="visible"/>
                                      </p:to>
                                    </p:set>
                                    <p:animEffect transition="in" filter="dissolve">
                                      <p:cBhvr>
                                        <p:cTn id="17" dur="500"/>
                                        <p:tgtEl>
                                          <p:spTgt spid="2846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4696"/>
                                        </p:tgtEl>
                                        <p:attrNameLst>
                                          <p:attrName>style.visibility</p:attrName>
                                        </p:attrNameLst>
                                      </p:cBhvr>
                                      <p:to>
                                        <p:strVal val="visible"/>
                                      </p:to>
                                    </p:set>
                                    <p:animEffect transition="in" filter="dissolve">
                                      <p:cBhvr>
                                        <p:cTn id="22" dur="500"/>
                                        <p:tgtEl>
                                          <p:spTgt spid="284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5" grpId="0" animBg="1" autoUpdateAnimBg="0"/>
      <p:bldP spid="28469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错误情况举例</a:t>
            </a:r>
            <a:r>
              <a:rPr lang="en-US" altLang="zh-CN" smtClean="0"/>
              <a:t>5</a:t>
            </a:r>
          </a:p>
        </p:txBody>
      </p:sp>
      <p:grpSp>
        <p:nvGrpSpPr>
          <p:cNvPr id="285699" name="Group 3"/>
          <p:cNvGrpSpPr>
            <a:grpSpLocks/>
          </p:cNvGrpSpPr>
          <p:nvPr/>
        </p:nvGrpSpPr>
        <p:grpSpPr bwMode="auto">
          <a:xfrm>
            <a:off x="620713" y="1828800"/>
            <a:ext cx="2286000" cy="1066800"/>
            <a:chOff x="528" y="2688"/>
            <a:chExt cx="1440" cy="672"/>
          </a:xfrm>
        </p:grpSpPr>
        <p:sp>
          <p:nvSpPr>
            <p:cNvPr id="82959" name="Text Box 4"/>
            <p:cNvSpPr txBox="1">
              <a:spLocks noChangeArrowheads="1"/>
            </p:cNvSpPr>
            <p:nvPr/>
          </p:nvSpPr>
          <p:spPr bwMode="auto">
            <a:xfrm>
              <a:off x="1344" y="3072"/>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60" name="Line 5"/>
            <p:cNvSpPr>
              <a:spLocks noChangeShapeType="1"/>
            </p:cNvSpPr>
            <p:nvPr/>
          </p:nvSpPr>
          <p:spPr bwMode="auto">
            <a:xfrm>
              <a:off x="1344" y="307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Line 6"/>
            <p:cNvSpPr>
              <a:spLocks noChangeShapeType="1"/>
            </p:cNvSpPr>
            <p:nvPr/>
          </p:nvSpPr>
          <p:spPr bwMode="auto">
            <a:xfrm>
              <a:off x="1344" y="3360"/>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Rectangle 7"/>
            <p:cNvSpPr>
              <a:spLocks noChangeArrowheads="1"/>
            </p:cNvSpPr>
            <p:nvPr/>
          </p:nvSpPr>
          <p:spPr bwMode="auto">
            <a:xfrm>
              <a:off x="1056" y="3072"/>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63" name="Line 8"/>
            <p:cNvSpPr>
              <a:spLocks noChangeShapeType="1"/>
            </p:cNvSpPr>
            <p:nvPr/>
          </p:nvSpPr>
          <p:spPr bwMode="auto">
            <a:xfrm>
              <a:off x="864" y="2784"/>
              <a:ext cx="384" cy="288"/>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Line 9"/>
            <p:cNvSpPr>
              <a:spLocks noChangeShapeType="1"/>
            </p:cNvSpPr>
            <p:nvPr/>
          </p:nvSpPr>
          <p:spPr bwMode="auto">
            <a:xfrm>
              <a:off x="528" y="3216"/>
              <a:ext cx="528" cy="0"/>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Line 10"/>
            <p:cNvSpPr>
              <a:spLocks noChangeShapeType="1"/>
            </p:cNvSpPr>
            <p:nvPr/>
          </p:nvSpPr>
          <p:spPr bwMode="auto">
            <a:xfrm>
              <a:off x="1584" y="2688"/>
              <a:ext cx="0" cy="384"/>
            </a:xfrm>
            <a:prstGeom prst="line">
              <a:avLst/>
            </a:prstGeom>
            <a:noFill/>
            <a:ln w="952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85707" name="Group 11"/>
          <p:cNvGrpSpPr>
            <a:grpSpLocks/>
          </p:cNvGrpSpPr>
          <p:nvPr/>
        </p:nvGrpSpPr>
        <p:grpSpPr bwMode="auto">
          <a:xfrm>
            <a:off x="4506913" y="1828800"/>
            <a:ext cx="2286000" cy="1066800"/>
            <a:chOff x="2976" y="2640"/>
            <a:chExt cx="1440" cy="672"/>
          </a:xfrm>
        </p:grpSpPr>
        <p:sp>
          <p:nvSpPr>
            <p:cNvPr id="82952" name="Text Box 12"/>
            <p:cNvSpPr txBox="1">
              <a:spLocks noChangeArrowheads="1"/>
            </p:cNvSpPr>
            <p:nvPr/>
          </p:nvSpPr>
          <p:spPr bwMode="auto">
            <a:xfrm>
              <a:off x="3792" y="3024"/>
              <a:ext cx="5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黑体" panose="02010609060101010101" pitchFamily="49" charset="-122"/>
                  <a:ea typeface="黑体" panose="02010609060101010101" pitchFamily="49" charset="-122"/>
                </a:rPr>
                <a:t>xx</a:t>
              </a:r>
            </a:p>
          </p:txBody>
        </p:sp>
        <p:sp>
          <p:nvSpPr>
            <p:cNvPr id="82953" name="Line 13"/>
            <p:cNvSpPr>
              <a:spLocks noChangeShapeType="1"/>
            </p:cNvSpPr>
            <p:nvPr/>
          </p:nvSpPr>
          <p:spPr bwMode="auto">
            <a:xfrm>
              <a:off x="3792" y="3024"/>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4" name="Line 14"/>
            <p:cNvSpPr>
              <a:spLocks noChangeShapeType="1"/>
            </p:cNvSpPr>
            <p:nvPr/>
          </p:nvSpPr>
          <p:spPr bwMode="auto">
            <a:xfrm>
              <a:off x="3792" y="3312"/>
              <a:ext cx="6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5" name="Rectangle 15"/>
            <p:cNvSpPr>
              <a:spLocks noChangeArrowheads="1"/>
            </p:cNvSpPr>
            <p:nvPr/>
          </p:nvSpPr>
          <p:spPr bwMode="auto">
            <a:xfrm>
              <a:off x="3504" y="3024"/>
              <a:ext cx="288"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56" name="Line 16"/>
            <p:cNvSpPr>
              <a:spLocks noChangeShapeType="1"/>
            </p:cNvSpPr>
            <p:nvPr/>
          </p:nvSpPr>
          <p:spPr bwMode="auto">
            <a:xfrm>
              <a:off x="3312" y="2736"/>
              <a:ext cx="384" cy="288"/>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7" name="Line 17"/>
            <p:cNvSpPr>
              <a:spLocks noChangeShapeType="1"/>
            </p:cNvSpPr>
            <p:nvPr/>
          </p:nvSpPr>
          <p:spPr bwMode="auto">
            <a:xfrm>
              <a:off x="2976" y="3168"/>
              <a:ext cx="528" cy="0"/>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8" name="Line 18"/>
            <p:cNvSpPr>
              <a:spLocks noChangeShapeType="1"/>
            </p:cNvSpPr>
            <p:nvPr/>
          </p:nvSpPr>
          <p:spPr bwMode="auto">
            <a:xfrm>
              <a:off x="4032" y="2640"/>
              <a:ext cx="0" cy="384"/>
            </a:xfrm>
            <a:prstGeom prst="line">
              <a:avLst/>
            </a:prstGeom>
            <a:noFill/>
            <a:ln w="9525">
              <a:solidFill>
                <a:schemeClr val="tx1"/>
              </a:solidFill>
              <a:miter lim="800000"/>
              <a:headEnd type="arrow"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85715" name="Text Box 19"/>
          <p:cNvSpPr txBox="1">
            <a:spLocks noChangeArrowheads="1"/>
          </p:cNvSpPr>
          <p:nvPr/>
        </p:nvSpPr>
        <p:spPr bwMode="auto">
          <a:xfrm>
            <a:off x="468313" y="2971800"/>
            <a:ext cx="3248025" cy="155257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仅有流入的数据流，</a:t>
            </a:r>
          </a:p>
          <a:p>
            <a:pPr eaLnBrk="1" hangingPunct="1"/>
            <a:r>
              <a:rPr kumimoji="1" lang="zh-CN" altLang="en-US" sz="2400" b="1">
                <a:latin typeface="Times New Roman" panose="02020603050405020304" pitchFamily="18" charset="0"/>
              </a:rPr>
              <a:t>数据还有什么用途吗？</a:t>
            </a:r>
          </a:p>
          <a:p>
            <a:pPr eaLnBrk="1" hangingPunct="1"/>
            <a:endParaRPr kumimoji="1" lang="zh-CN" altLang="en-US" sz="2400" b="1">
              <a:latin typeface="Times New Roman" panose="02020603050405020304" pitchFamily="18" charset="0"/>
            </a:endParaRPr>
          </a:p>
          <a:p>
            <a:pPr eaLnBrk="1" hangingPunct="1"/>
            <a:r>
              <a:rPr kumimoji="1" lang="zh-CN" altLang="en-US" sz="2400" b="1">
                <a:latin typeface="Times New Roman" panose="02020603050405020304" pitchFamily="18" charset="0"/>
              </a:rPr>
              <a:t>垃圾数据？！</a:t>
            </a:r>
          </a:p>
        </p:txBody>
      </p:sp>
      <p:sp>
        <p:nvSpPr>
          <p:cNvPr id="285716" name="Text Box 20"/>
          <p:cNvSpPr txBox="1">
            <a:spLocks noChangeArrowheads="1"/>
          </p:cNvSpPr>
          <p:nvPr/>
        </p:nvSpPr>
        <p:spPr bwMode="auto">
          <a:xfrm>
            <a:off x="4210050" y="2971800"/>
            <a:ext cx="4500563" cy="8223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rPr>
              <a:t>仅有流出的数据流，数据是从何而来呢？</a:t>
            </a:r>
          </a:p>
        </p:txBody>
      </p:sp>
      <p:sp>
        <p:nvSpPr>
          <p:cNvPr id="285717" name="Text Box 21"/>
          <p:cNvSpPr txBox="1">
            <a:spLocks noChangeArrowheads="1"/>
          </p:cNvSpPr>
          <p:nvPr/>
        </p:nvSpPr>
        <p:spPr bwMode="auto">
          <a:xfrm>
            <a:off x="4210050" y="3933825"/>
            <a:ext cx="4500563" cy="228282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系统的一个局部模型会存在这种情况，但完整系统应该不会。如果有，那个数据肯定是一千年不变，可以直接由数据库管理员一次性搞定。</a:t>
            </a:r>
          </a:p>
          <a:p>
            <a:pPr eaLnBrk="1" hangingPunct="1"/>
            <a:r>
              <a:rPr lang="zh-CN" altLang="en-US" sz="2400" b="1">
                <a:latin typeface="Times New Roman" panose="02020603050405020304" pitchFamily="18" charset="0"/>
              </a:rPr>
              <a:t>（物业管理系统中的房屋举例）</a:t>
            </a:r>
          </a:p>
        </p:txBody>
      </p:sp>
    </p:spTree>
    <p:extLst>
      <p:ext uri="{BB962C8B-B14F-4D97-AF65-F5344CB8AC3E}">
        <p14:creationId xmlns:p14="http://schemas.microsoft.com/office/powerpoint/2010/main" val="1276992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dissolve">
                                      <p:cBhvr>
                                        <p:cTn id="7" dur="500"/>
                                        <p:tgtEl>
                                          <p:spTgt spid="285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5715"/>
                                        </p:tgtEl>
                                        <p:attrNameLst>
                                          <p:attrName>style.visibility</p:attrName>
                                        </p:attrNameLst>
                                      </p:cBhvr>
                                      <p:to>
                                        <p:strVal val="visible"/>
                                      </p:to>
                                    </p:set>
                                    <p:animEffect transition="in" filter="dissolve">
                                      <p:cBhvr>
                                        <p:cTn id="12" dur="500"/>
                                        <p:tgtEl>
                                          <p:spTgt spid="28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707"/>
                                        </p:tgtEl>
                                        <p:attrNameLst>
                                          <p:attrName>style.visibility</p:attrName>
                                        </p:attrNameLst>
                                      </p:cBhvr>
                                      <p:to>
                                        <p:strVal val="visible"/>
                                      </p:to>
                                    </p:set>
                                    <p:animEffect transition="in" filter="dissolve">
                                      <p:cBhvr>
                                        <p:cTn id="17" dur="500"/>
                                        <p:tgtEl>
                                          <p:spTgt spid="285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5716"/>
                                        </p:tgtEl>
                                        <p:attrNameLst>
                                          <p:attrName>style.visibility</p:attrName>
                                        </p:attrNameLst>
                                      </p:cBhvr>
                                      <p:to>
                                        <p:strVal val="visible"/>
                                      </p:to>
                                    </p:set>
                                    <p:animEffect transition="in" filter="dissolve">
                                      <p:cBhvr>
                                        <p:cTn id="22" dur="500"/>
                                        <p:tgtEl>
                                          <p:spTgt spid="285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5717"/>
                                        </p:tgtEl>
                                        <p:attrNameLst>
                                          <p:attrName>style.visibility</p:attrName>
                                        </p:attrNameLst>
                                      </p:cBhvr>
                                      <p:to>
                                        <p:strVal val="visible"/>
                                      </p:to>
                                    </p:set>
                                    <p:animEffect transition="in" filter="dissolve">
                                      <p:cBhvr>
                                        <p:cTn id="27" dur="500"/>
                                        <p:tgtEl>
                                          <p:spTgt spid="28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5" grpId="0" animBg="1" autoUpdateAnimBg="0"/>
      <p:bldP spid="285716" grpId="0" animBg="1" autoUpdateAnimBg="0"/>
      <p:bldP spid="2857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业务流程建模的工具</a:t>
            </a:r>
          </a:p>
        </p:txBody>
      </p:sp>
      <p:sp>
        <p:nvSpPr>
          <p:cNvPr id="10243" name="Rectangle 3"/>
          <p:cNvSpPr>
            <a:spLocks noGrp="1" noChangeArrowheads="1"/>
          </p:cNvSpPr>
          <p:nvPr>
            <p:ph type="body" idx="1"/>
          </p:nvPr>
        </p:nvSpPr>
        <p:spPr/>
        <p:txBody>
          <a:bodyPr>
            <a:normAutofit fontScale="85000" lnSpcReduction="20000"/>
          </a:bodyPr>
          <a:lstStyle/>
          <a:p>
            <a:pPr eaLnBrk="1" hangingPunct="1"/>
            <a:r>
              <a:rPr lang="zh-CN" altLang="en-US" dirty="0" smtClean="0"/>
              <a:t>一般业务流程模型：</a:t>
            </a:r>
          </a:p>
          <a:p>
            <a:pPr lvl="1" eaLnBrk="1" hangingPunct="1"/>
            <a:r>
              <a:rPr lang="zh-CN" altLang="en-US" dirty="0" smtClean="0">
                <a:latin typeface="楷体" panose="02010609060101010101" pitchFamily="49" charset="-122"/>
                <a:ea typeface="楷体" panose="02010609060101010101" pitchFamily="49" charset="-122"/>
              </a:rPr>
              <a:t>传统业务流程图（很少用）</a:t>
            </a:r>
          </a:p>
          <a:p>
            <a:pPr lvl="1" eaLnBrk="1" hangingPunct="1"/>
            <a:r>
              <a:rPr lang="en-US" altLang="zh-CN" dirty="0" smtClean="0">
                <a:latin typeface="楷体" panose="02010609060101010101" pitchFamily="49" charset="-122"/>
                <a:ea typeface="楷体" panose="02010609060101010101" pitchFamily="49" charset="-122"/>
              </a:rPr>
              <a:t>Visio</a:t>
            </a:r>
            <a:r>
              <a:rPr lang="zh-CN" altLang="en-US" dirty="0" smtClean="0">
                <a:latin typeface="楷体" panose="02010609060101010101" pitchFamily="49" charset="-122"/>
                <a:ea typeface="楷体" panose="02010609060101010101" pitchFamily="49" charset="-122"/>
              </a:rPr>
              <a:t>跨职能流程图（推荐）</a:t>
            </a:r>
          </a:p>
          <a:p>
            <a:pPr lvl="1" eaLnBrk="1" hangingPunct="1"/>
            <a:r>
              <a:rPr lang="en-US" altLang="zh-CN" dirty="0" smtClean="0">
                <a:latin typeface="楷体" panose="02010609060101010101" pitchFamily="49" charset="-122"/>
                <a:ea typeface="楷体" panose="02010609060101010101" pitchFamily="49" charset="-122"/>
              </a:rPr>
              <a:t>UML</a:t>
            </a:r>
            <a:r>
              <a:rPr lang="zh-CN" altLang="en-US" dirty="0" smtClean="0">
                <a:latin typeface="楷体" panose="02010609060101010101" pitchFamily="49" charset="-122"/>
                <a:ea typeface="楷体" panose="02010609060101010101" pitchFamily="49" charset="-122"/>
              </a:rPr>
              <a:t>活动图（推荐）</a:t>
            </a:r>
          </a:p>
          <a:p>
            <a:pPr eaLnBrk="1" hangingPunct="1"/>
            <a:endParaRPr lang="zh-CN" altLang="en-US" dirty="0" smtClean="0"/>
          </a:p>
          <a:p>
            <a:pPr eaLnBrk="1" hangingPunct="1"/>
            <a:r>
              <a:rPr lang="zh-CN" altLang="en-US" dirty="0" smtClean="0"/>
              <a:t>业务流程管理模型（工作流模型）：</a:t>
            </a:r>
          </a:p>
          <a:p>
            <a:pPr lvl="1" eaLnBrk="1" hangingPunct="1"/>
            <a:r>
              <a:rPr lang="en-US" altLang="zh-CN" dirty="0">
                <a:latin typeface="楷体" panose="02010609060101010101" pitchFamily="49" charset="-122"/>
                <a:ea typeface="楷体" panose="02010609060101010101" pitchFamily="49" charset="-122"/>
              </a:rPr>
              <a:t>BPMN</a:t>
            </a:r>
            <a:r>
              <a:rPr lang="zh-CN" altLang="en-US" dirty="0">
                <a:latin typeface="楷体" panose="02010609060101010101" pitchFamily="49" charset="-122"/>
                <a:ea typeface="楷体" panose="02010609060101010101" pitchFamily="49" charset="-122"/>
              </a:rPr>
              <a:t>业务流程图，指明通过人和软件完成的任务以及他们如何相互联系以实现业务目标</a:t>
            </a:r>
          </a:p>
          <a:p>
            <a:pPr lvl="1" eaLnBrk="1" hangingPunct="1"/>
            <a:r>
              <a:rPr lang="zh-CN" altLang="en-US" dirty="0">
                <a:latin typeface="楷体" panose="02010609060101010101" pitchFamily="49" charset="-122"/>
                <a:ea typeface="楷体" panose="02010609060101010101" pitchFamily="49" charset="-122"/>
              </a:rPr>
              <a:t>可与</a:t>
            </a:r>
            <a:r>
              <a:rPr lang="en-US" altLang="zh-CN" dirty="0">
                <a:latin typeface="楷体" panose="02010609060101010101" pitchFamily="49" charset="-122"/>
                <a:ea typeface="楷体" panose="02010609060101010101" pitchFamily="49" charset="-122"/>
              </a:rPr>
              <a:t>SOA</a:t>
            </a:r>
            <a:r>
              <a:rPr lang="zh-CN" altLang="en-US" dirty="0">
                <a:latin typeface="楷体" panose="02010609060101010101" pitchFamily="49" charset="-122"/>
                <a:ea typeface="楷体" panose="02010609060101010101" pitchFamily="49" charset="-122"/>
              </a:rPr>
              <a:t>等软件环境结合，实现流程自动化（包含流程引擎）</a:t>
            </a:r>
          </a:p>
        </p:txBody>
      </p:sp>
    </p:spTree>
    <p:extLst>
      <p:ext uri="{BB962C8B-B14F-4D97-AF65-F5344CB8AC3E}">
        <p14:creationId xmlns:p14="http://schemas.microsoft.com/office/powerpoint/2010/main" val="20987783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错误情况举例</a:t>
            </a:r>
            <a:r>
              <a:rPr lang="en-US" altLang="zh-CN" smtClean="0"/>
              <a:t>6</a:t>
            </a:r>
          </a:p>
        </p:txBody>
      </p:sp>
      <p:sp>
        <p:nvSpPr>
          <p:cNvPr id="83971" name="Rectangle 3"/>
          <p:cNvSpPr>
            <a:spLocks noChangeArrowheads="1"/>
          </p:cNvSpPr>
          <p:nvPr/>
        </p:nvSpPr>
        <p:spPr bwMode="auto">
          <a:xfrm>
            <a:off x="-144884" y="18491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24" name="Text Box 4"/>
          <p:cNvSpPr txBox="1">
            <a:spLocks noChangeArrowheads="1"/>
          </p:cNvSpPr>
          <p:nvPr/>
        </p:nvSpPr>
        <p:spPr bwMode="auto">
          <a:xfrm>
            <a:off x="1017166" y="5765552"/>
            <a:ext cx="7226300" cy="83026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修改还书日期”很细节，而“借阅管理”又很抽象。</a:t>
            </a:r>
            <a:endParaRPr kumimoji="1" lang="en-US" altLang="zh-CN" sz="2400" b="1">
              <a:latin typeface="Times New Roman" panose="02020603050405020304" pitchFamily="18" charset="0"/>
            </a:endParaRPr>
          </a:p>
          <a:p>
            <a:pPr eaLnBrk="1" hangingPunct="1"/>
            <a:r>
              <a:rPr lang="zh-CN" altLang="en-US" sz="2400" b="1">
                <a:latin typeface="Times New Roman" panose="02020603050405020304" pitchFamily="18" charset="0"/>
              </a:rPr>
              <a:t>处理不在同一个抽象层次上，会造成理解困难！</a:t>
            </a:r>
            <a:endParaRPr kumimoji="1" lang="zh-CN" altLang="en-US" sz="2400" b="1">
              <a:latin typeface="Times New Roman" panose="02020603050405020304" pitchFamily="18" charset="0"/>
            </a:endParaRPr>
          </a:p>
        </p:txBody>
      </p:sp>
      <p:sp>
        <p:nvSpPr>
          <p:cNvPr id="83973" name="Text Box 5"/>
          <p:cNvSpPr txBox="1">
            <a:spLocks noChangeArrowheads="1"/>
          </p:cNvSpPr>
          <p:nvPr/>
        </p:nvSpPr>
        <p:spPr bwMode="auto">
          <a:xfrm>
            <a:off x="902866" y="3433514"/>
            <a:ext cx="9144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4" name="Freeform 6"/>
          <p:cNvSpPr>
            <a:spLocks/>
          </p:cNvSpPr>
          <p:nvPr/>
        </p:nvSpPr>
        <p:spPr bwMode="auto">
          <a:xfrm>
            <a:off x="826666" y="335731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5" name="Text Box 7"/>
          <p:cNvSpPr txBox="1">
            <a:spLocks noChangeArrowheads="1"/>
          </p:cNvSpPr>
          <p:nvPr/>
        </p:nvSpPr>
        <p:spPr bwMode="auto">
          <a:xfrm>
            <a:off x="7451304" y="3308102"/>
            <a:ext cx="792162"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latin typeface="黑体" panose="02010609060101010101" pitchFamily="49" charset="-122"/>
                <a:ea typeface="黑体" panose="02010609060101010101" pitchFamily="49" charset="-122"/>
              </a:rPr>
              <a:t>读者</a:t>
            </a:r>
          </a:p>
        </p:txBody>
      </p:sp>
      <p:sp>
        <p:nvSpPr>
          <p:cNvPr id="83976" name="Freeform 8"/>
          <p:cNvSpPr>
            <a:spLocks/>
          </p:cNvSpPr>
          <p:nvPr/>
        </p:nvSpPr>
        <p:spPr bwMode="auto">
          <a:xfrm>
            <a:off x="7379866" y="3236664"/>
            <a:ext cx="381000" cy="228600"/>
          </a:xfrm>
          <a:custGeom>
            <a:avLst/>
            <a:gdLst>
              <a:gd name="T0" fmla="*/ 0 w 240"/>
              <a:gd name="T1" fmla="*/ 2147483647 h 144"/>
              <a:gd name="T2" fmla="*/ 0 w 240"/>
              <a:gd name="T3" fmla="*/ 0 h 144"/>
              <a:gd name="T4" fmla="*/ 2147483647 w 240"/>
              <a:gd name="T5" fmla="*/ 0 h 144"/>
              <a:gd name="T6" fmla="*/ 0 60000 65536"/>
              <a:gd name="T7" fmla="*/ 0 60000 65536"/>
              <a:gd name="T8" fmla="*/ 0 60000 65536"/>
            </a:gdLst>
            <a:ahLst/>
            <a:cxnLst>
              <a:cxn ang="T6">
                <a:pos x="T0" y="T1"/>
              </a:cxn>
              <a:cxn ang="T7">
                <a:pos x="T2" y="T3"/>
              </a:cxn>
              <a:cxn ang="T8">
                <a:pos x="T4" y="T5"/>
              </a:cxn>
            </a:cxnLst>
            <a:rect l="0" t="0" r="r" b="b"/>
            <a:pathLst>
              <a:path w="240" h="144">
                <a:moveTo>
                  <a:pt x="0" y="144"/>
                </a:moveTo>
                <a:lnTo>
                  <a:pt x="0" y="0"/>
                </a:lnTo>
                <a:lnTo>
                  <a:pt x="240" y="0"/>
                </a:lnTo>
              </a:path>
            </a:pathLst>
          </a:custGeom>
          <a:noFill/>
          <a:ln w="127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7" name="Line 9"/>
          <p:cNvSpPr>
            <a:spLocks noChangeShapeType="1"/>
          </p:cNvSpPr>
          <p:nvPr/>
        </p:nvSpPr>
        <p:spPr bwMode="auto">
          <a:xfrm>
            <a:off x="1817266" y="3595439"/>
            <a:ext cx="1066800"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78" name="Text Box 10"/>
          <p:cNvSpPr txBox="1">
            <a:spLocks noChangeArrowheads="1"/>
          </p:cNvSpPr>
          <p:nvPr/>
        </p:nvSpPr>
        <p:spPr bwMode="auto">
          <a:xfrm>
            <a:off x="1893466" y="3212852"/>
            <a:ext cx="1165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1600">
                <a:latin typeface="黑体" panose="02010609060101010101" pitchFamily="49" charset="-122"/>
                <a:ea typeface="黑体" panose="02010609060101010101" pitchFamily="49" charset="-122"/>
              </a:rPr>
              <a:t>续借申请</a:t>
            </a:r>
          </a:p>
        </p:txBody>
      </p:sp>
      <p:sp>
        <p:nvSpPr>
          <p:cNvPr id="83979" name="Text Box 11"/>
          <p:cNvSpPr txBox="1">
            <a:spLocks noChangeArrowheads="1"/>
          </p:cNvSpPr>
          <p:nvPr/>
        </p:nvSpPr>
        <p:spPr bwMode="auto">
          <a:xfrm>
            <a:off x="4966866" y="2061914"/>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读者信息</a:t>
            </a:r>
          </a:p>
        </p:txBody>
      </p:sp>
      <p:sp>
        <p:nvSpPr>
          <p:cNvPr id="83980" name="Line 12"/>
          <p:cNvSpPr>
            <a:spLocks noChangeShapeType="1"/>
          </p:cNvSpPr>
          <p:nvPr/>
        </p:nvSpPr>
        <p:spPr bwMode="auto">
          <a:xfrm>
            <a:off x="4966866" y="20619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1" name="Line 13"/>
          <p:cNvSpPr>
            <a:spLocks noChangeShapeType="1"/>
          </p:cNvSpPr>
          <p:nvPr/>
        </p:nvSpPr>
        <p:spPr bwMode="auto">
          <a:xfrm>
            <a:off x="4966866" y="2519114"/>
            <a:ext cx="140493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2" name="Rectangle 14"/>
          <p:cNvSpPr>
            <a:spLocks noChangeArrowheads="1"/>
          </p:cNvSpPr>
          <p:nvPr/>
        </p:nvSpPr>
        <p:spPr bwMode="auto">
          <a:xfrm>
            <a:off x="4319166" y="206191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3" name="Text Box 15"/>
          <p:cNvSpPr txBox="1">
            <a:spLocks noChangeArrowheads="1"/>
          </p:cNvSpPr>
          <p:nvPr/>
        </p:nvSpPr>
        <p:spPr bwMode="auto">
          <a:xfrm>
            <a:off x="5003379" y="4798764"/>
            <a:ext cx="172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黑体" panose="02010609060101010101" pitchFamily="49" charset="-122"/>
                <a:ea typeface="黑体" panose="02010609060101010101" pitchFamily="49" charset="-122"/>
              </a:rPr>
              <a:t>处罚记录</a:t>
            </a:r>
          </a:p>
        </p:txBody>
      </p:sp>
      <p:sp>
        <p:nvSpPr>
          <p:cNvPr id="83984" name="Line 16"/>
          <p:cNvSpPr>
            <a:spLocks noChangeShapeType="1"/>
          </p:cNvSpPr>
          <p:nvPr/>
        </p:nvSpPr>
        <p:spPr bwMode="auto">
          <a:xfrm>
            <a:off x="5003379" y="47987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5" name="Line 17"/>
          <p:cNvSpPr>
            <a:spLocks noChangeShapeType="1"/>
          </p:cNvSpPr>
          <p:nvPr/>
        </p:nvSpPr>
        <p:spPr bwMode="auto">
          <a:xfrm>
            <a:off x="5003379" y="5255964"/>
            <a:ext cx="1404937"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6" name="Rectangle 18"/>
          <p:cNvSpPr>
            <a:spLocks noChangeArrowheads="1"/>
          </p:cNvSpPr>
          <p:nvPr/>
        </p:nvSpPr>
        <p:spPr bwMode="auto">
          <a:xfrm>
            <a:off x="4355679" y="4798764"/>
            <a:ext cx="6477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87" name="Line 19"/>
          <p:cNvSpPr>
            <a:spLocks noChangeShapeType="1"/>
          </p:cNvSpPr>
          <p:nvPr/>
        </p:nvSpPr>
        <p:spPr bwMode="auto">
          <a:xfrm>
            <a:off x="5363741" y="3573214"/>
            <a:ext cx="50323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88" name="Text Box 20"/>
          <p:cNvSpPr txBox="1">
            <a:spLocks noChangeArrowheads="1"/>
          </p:cNvSpPr>
          <p:nvPr/>
        </p:nvSpPr>
        <p:spPr bwMode="auto">
          <a:xfrm>
            <a:off x="2915816" y="2996952"/>
            <a:ext cx="914400" cy="132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P2</a:t>
            </a:r>
          </a:p>
          <a:p>
            <a:pPr algn="ctr" eaLnBrk="1" hangingPunct="1">
              <a:spcBef>
                <a:spcPct val="50000"/>
              </a:spcBef>
            </a:pPr>
            <a:r>
              <a:rPr lang="zh-CN" altLang="en-US" sz="2000">
                <a:latin typeface="黑体" panose="02010609060101010101" pitchFamily="49" charset="-122"/>
                <a:ea typeface="黑体" panose="02010609060101010101" pitchFamily="49" charset="-122"/>
              </a:rPr>
              <a:t>续</a:t>
            </a:r>
            <a:r>
              <a:rPr kumimoji="1" lang="zh-CN" altLang="en-US" sz="2000">
                <a:latin typeface="黑体" panose="02010609060101010101" pitchFamily="49" charset="-122"/>
                <a:ea typeface="黑体" panose="02010609060101010101" pitchFamily="49" charset="-122"/>
              </a:rPr>
              <a:t>借</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审核</a:t>
            </a:r>
          </a:p>
        </p:txBody>
      </p:sp>
      <p:sp>
        <p:nvSpPr>
          <p:cNvPr id="83989" name="Line 21"/>
          <p:cNvSpPr>
            <a:spLocks noChangeShapeType="1"/>
          </p:cNvSpPr>
          <p:nvPr/>
        </p:nvSpPr>
        <p:spPr bwMode="auto">
          <a:xfrm>
            <a:off x="3850854" y="3573214"/>
            <a:ext cx="57626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0" name="Line 22"/>
          <p:cNvSpPr>
            <a:spLocks noChangeShapeType="1"/>
          </p:cNvSpPr>
          <p:nvPr/>
        </p:nvSpPr>
        <p:spPr bwMode="auto">
          <a:xfrm>
            <a:off x="3850854" y="2277814"/>
            <a:ext cx="431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991" name="Text Box 23"/>
          <p:cNvSpPr txBox="1">
            <a:spLocks noChangeArrowheads="1"/>
          </p:cNvSpPr>
          <p:nvPr/>
        </p:nvSpPr>
        <p:spPr bwMode="auto">
          <a:xfrm>
            <a:off x="5420891" y="3755777"/>
            <a:ext cx="457200" cy="33655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1600">
              <a:latin typeface="黑体" panose="02010609060101010101" pitchFamily="49" charset="-122"/>
              <a:ea typeface="黑体" panose="02010609060101010101" pitchFamily="49" charset="-122"/>
            </a:endParaRPr>
          </a:p>
        </p:txBody>
      </p:sp>
      <p:sp>
        <p:nvSpPr>
          <p:cNvPr id="83992" name="Text Box 24"/>
          <p:cNvSpPr txBox="1">
            <a:spLocks noChangeArrowheads="1"/>
          </p:cNvSpPr>
          <p:nvPr/>
        </p:nvSpPr>
        <p:spPr bwMode="auto">
          <a:xfrm>
            <a:off x="2915816" y="1630114"/>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P1</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借阅管理</a:t>
            </a:r>
          </a:p>
        </p:txBody>
      </p:sp>
      <p:sp>
        <p:nvSpPr>
          <p:cNvPr id="83993" name="Text Box 25"/>
          <p:cNvSpPr txBox="1">
            <a:spLocks noChangeArrowheads="1"/>
          </p:cNvSpPr>
          <p:nvPr/>
        </p:nvSpPr>
        <p:spPr bwMode="auto">
          <a:xfrm>
            <a:off x="4427116" y="2925514"/>
            <a:ext cx="914400" cy="147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P3</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修改还书日期</a:t>
            </a:r>
          </a:p>
        </p:txBody>
      </p:sp>
      <p:sp>
        <p:nvSpPr>
          <p:cNvPr id="83994" name="Freeform 26"/>
          <p:cNvSpPr>
            <a:spLocks/>
          </p:cNvSpPr>
          <p:nvPr/>
        </p:nvSpPr>
        <p:spPr bwMode="auto">
          <a:xfrm>
            <a:off x="1331491" y="2349252"/>
            <a:ext cx="1584325" cy="1081087"/>
          </a:xfrm>
          <a:custGeom>
            <a:avLst/>
            <a:gdLst>
              <a:gd name="T0" fmla="*/ 0 w 998"/>
              <a:gd name="T1" fmla="*/ 2147483647 h 681"/>
              <a:gd name="T2" fmla="*/ 0 w 998"/>
              <a:gd name="T3" fmla="*/ 0 h 681"/>
              <a:gd name="T4" fmla="*/ 2147483647 w 998"/>
              <a:gd name="T5" fmla="*/ 0 h 681"/>
              <a:gd name="T6" fmla="*/ 0 60000 65536"/>
              <a:gd name="T7" fmla="*/ 0 60000 65536"/>
              <a:gd name="T8" fmla="*/ 0 60000 65536"/>
            </a:gdLst>
            <a:ahLst/>
            <a:cxnLst>
              <a:cxn ang="T6">
                <a:pos x="T0" y="T1"/>
              </a:cxn>
              <a:cxn ang="T7">
                <a:pos x="T2" y="T3"/>
              </a:cxn>
              <a:cxn ang="T8">
                <a:pos x="T4" y="T5"/>
              </a:cxn>
            </a:cxnLst>
            <a:rect l="0" t="0" r="r" b="b"/>
            <a:pathLst>
              <a:path w="998" h="681">
                <a:moveTo>
                  <a:pt x="0" y="681"/>
                </a:moveTo>
                <a:lnTo>
                  <a:pt x="0" y="0"/>
                </a:lnTo>
                <a:lnTo>
                  <a:pt x="998"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5" name="Text Box 27"/>
          <p:cNvSpPr txBox="1">
            <a:spLocks noChangeArrowheads="1"/>
          </p:cNvSpPr>
          <p:nvPr/>
        </p:nvSpPr>
        <p:spPr bwMode="auto">
          <a:xfrm>
            <a:off x="2915816" y="4509839"/>
            <a:ext cx="91440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P5</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处罚管理</a:t>
            </a:r>
          </a:p>
        </p:txBody>
      </p:sp>
      <p:sp>
        <p:nvSpPr>
          <p:cNvPr id="83996" name="Freeform 28"/>
          <p:cNvSpPr>
            <a:spLocks/>
          </p:cNvSpPr>
          <p:nvPr/>
        </p:nvSpPr>
        <p:spPr bwMode="auto">
          <a:xfrm>
            <a:off x="1331491" y="3862139"/>
            <a:ext cx="1584325" cy="1223963"/>
          </a:xfrm>
          <a:custGeom>
            <a:avLst/>
            <a:gdLst>
              <a:gd name="T0" fmla="*/ 0 w 998"/>
              <a:gd name="T1" fmla="*/ 0 h 771"/>
              <a:gd name="T2" fmla="*/ 0 w 998"/>
              <a:gd name="T3" fmla="*/ 2147483647 h 771"/>
              <a:gd name="T4" fmla="*/ 2147483647 w 998"/>
              <a:gd name="T5" fmla="*/ 2147483647 h 771"/>
              <a:gd name="T6" fmla="*/ 0 60000 65536"/>
              <a:gd name="T7" fmla="*/ 0 60000 65536"/>
              <a:gd name="T8" fmla="*/ 0 60000 65536"/>
            </a:gdLst>
            <a:ahLst/>
            <a:cxnLst>
              <a:cxn ang="T6">
                <a:pos x="T0" y="T1"/>
              </a:cxn>
              <a:cxn ang="T7">
                <a:pos x="T2" y="T3"/>
              </a:cxn>
              <a:cxn ang="T8">
                <a:pos x="T4" y="T5"/>
              </a:cxn>
            </a:cxnLst>
            <a:rect l="0" t="0" r="r" b="b"/>
            <a:pathLst>
              <a:path w="998" h="771">
                <a:moveTo>
                  <a:pt x="0" y="0"/>
                </a:moveTo>
                <a:lnTo>
                  <a:pt x="0" y="771"/>
                </a:lnTo>
                <a:lnTo>
                  <a:pt x="998" y="771"/>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7" name="Text Box 29"/>
          <p:cNvSpPr txBox="1">
            <a:spLocks noChangeArrowheads="1"/>
          </p:cNvSpPr>
          <p:nvPr/>
        </p:nvSpPr>
        <p:spPr bwMode="auto">
          <a:xfrm>
            <a:off x="5866979" y="2996952"/>
            <a:ext cx="1081087"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黑体" panose="02010609060101010101" pitchFamily="49" charset="-122"/>
                <a:ea typeface="黑体" panose="02010609060101010101" pitchFamily="49" charset="-122"/>
              </a:rPr>
              <a:t>P4</a:t>
            </a:r>
          </a:p>
          <a:p>
            <a:pPr algn="ctr" eaLnBrk="1" hangingPunct="1">
              <a:spcBef>
                <a:spcPct val="50000"/>
              </a:spcBef>
            </a:pPr>
            <a:r>
              <a:rPr kumimoji="1" lang="zh-CN" altLang="en-US" sz="2000">
                <a:latin typeface="黑体" panose="02010609060101010101" pitchFamily="49" charset="-122"/>
                <a:ea typeface="黑体" panose="02010609060101010101" pitchFamily="49" charset="-122"/>
              </a:rPr>
              <a:t>打印通知单</a:t>
            </a:r>
          </a:p>
        </p:txBody>
      </p:sp>
      <p:sp>
        <p:nvSpPr>
          <p:cNvPr id="83998" name="Line 30"/>
          <p:cNvSpPr>
            <a:spLocks noChangeShapeType="1"/>
          </p:cNvSpPr>
          <p:nvPr/>
        </p:nvSpPr>
        <p:spPr bwMode="auto">
          <a:xfrm>
            <a:off x="3850854" y="508610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99" name="Line 31"/>
          <p:cNvSpPr>
            <a:spLocks noChangeShapeType="1"/>
          </p:cNvSpPr>
          <p:nvPr/>
        </p:nvSpPr>
        <p:spPr bwMode="auto">
          <a:xfrm>
            <a:off x="6948066" y="3574802"/>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154019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24"/>
                                        </p:tgtEl>
                                        <p:attrNameLst>
                                          <p:attrName>style.visibility</p:attrName>
                                        </p:attrNameLst>
                                      </p:cBhvr>
                                      <p:to>
                                        <p:strVal val="visible"/>
                                      </p:to>
                                    </p:set>
                                    <p:animEffect transition="in" filter="dissolve">
                                      <p:cBhvr>
                                        <p:cTn id="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544191" y="1694826"/>
            <a:ext cx="871538" cy="53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4995" name="Text Box 3"/>
          <p:cNvSpPr txBox="1">
            <a:spLocks noChangeArrowheads="1"/>
          </p:cNvSpPr>
          <p:nvPr/>
        </p:nvSpPr>
        <p:spPr bwMode="auto">
          <a:xfrm>
            <a:off x="3199954" y="1413839"/>
            <a:ext cx="6731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4996" name="Text Box 4"/>
          <p:cNvSpPr txBox="1">
            <a:spLocks noChangeArrowheads="1"/>
          </p:cNvSpPr>
          <p:nvPr/>
        </p:nvSpPr>
        <p:spPr bwMode="auto">
          <a:xfrm>
            <a:off x="4449316" y="1413839"/>
            <a:ext cx="911225"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P1.2</a:t>
            </a:r>
          </a:p>
          <a:p>
            <a:pPr eaLnBrk="1" hangingPunct="1"/>
            <a:r>
              <a:rPr lang="zh-CN" altLang="en-US" b="1">
                <a:latin typeface="Garamond" panose="02020404030301010803" pitchFamily="18" charset="0"/>
              </a:rPr>
              <a:t>核对帐户余额</a:t>
            </a:r>
          </a:p>
        </p:txBody>
      </p:sp>
      <p:sp>
        <p:nvSpPr>
          <p:cNvPr id="84997" name="Text Box 5"/>
          <p:cNvSpPr txBox="1">
            <a:spLocks noChangeArrowheads="1"/>
          </p:cNvSpPr>
          <p:nvPr/>
        </p:nvSpPr>
        <p:spPr bwMode="auto">
          <a:xfrm>
            <a:off x="4449316" y="3056901"/>
            <a:ext cx="911225"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P1.3</a:t>
            </a:r>
          </a:p>
          <a:p>
            <a:pPr algn="ctr" eaLnBrk="1" hangingPunct="1"/>
            <a:r>
              <a:rPr lang="zh-CN" altLang="en-US" b="1">
                <a:latin typeface="Garamond" panose="02020404030301010803" pitchFamily="18" charset="0"/>
              </a:rPr>
              <a:t>登记取款事务</a:t>
            </a:r>
          </a:p>
        </p:txBody>
      </p:sp>
      <p:sp>
        <p:nvSpPr>
          <p:cNvPr id="84998" name="Text Box 6"/>
          <p:cNvSpPr txBox="1">
            <a:spLocks noChangeArrowheads="1"/>
          </p:cNvSpPr>
          <p:nvPr/>
        </p:nvSpPr>
        <p:spPr bwMode="auto">
          <a:xfrm>
            <a:off x="3199954" y="3056901"/>
            <a:ext cx="673100" cy="83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Garamond" panose="02020404030301010803" pitchFamily="18" charset="0"/>
              </a:rPr>
              <a:t>P1.4</a:t>
            </a:r>
          </a:p>
          <a:p>
            <a:pPr eaLnBrk="1" hangingPunct="1"/>
            <a:r>
              <a:rPr lang="zh-CN" altLang="en-US" b="1">
                <a:latin typeface="Garamond" panose="02020404030301010803" pitchFamily="18" charset="0"/>
              </a:rPr>
              <a:t>打印存折</a:t>
            </a:r>
          </a:p>
        </p:txBody>
      </p:sp>
      <p:sp>
        <p:nvSpPr>
          <p:cNvPr id="84999" name="Line 7"/>
          <p:cNvSpPr>
            <a:spLocks noChangeShapeType="1"/>
          </p:cNvSpPr>
          <p:nvPr/>
        </p:nvSpPr>
        <p:spPr bwMode="auto">
          <a:xfrm>
            <a:off x="2415729" y="2072651"/>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0" name="Line 8"/>
          <p:cNvSpPr>
            <a:spLocks noChangeShapeType="1"/>
          </p:cNvSpPr>
          <p:nvPr/>
        </p:nvSpPr>
        <p:spPr bwMode="auto">
          <a:xfrm>
            <a:off x="3873054" y="2072651"/>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1" name="Text Box 9"/>
          <p:cNvSpPr txBox="1">
            <a:spLocks noChangeArrowheads="1"/>
          </p:cNvSpPr>
          <p:nvPr/>
        </p:nvSpPr>
        <p:spPr bwMode="auto">
          <a:xfrm>
            <a:off x="6557516" y="1888501"/>
            <a:ext cx="6445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02" name="Rectangle 10"/>
          <p:cNvSpPr>
            <a:spLocks noChangeArrowheads="1"/>
          </p:cNvSpPr>
          <p:nvPr/>
        </p:nvSpPr>
        <p:spPr bwMode="auto">
          <a:xfrm>
            <a:off x="6079679" y="1888501"/>
            <a:ext cx="477837" cy="36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Line 11"/>
          <p:cNvSpPr>
            <a:spLocks noChangeShapeType="1"/>
          </p:cNvSpPr>
          <p:nvPr/>
        </p:nvSpPr>
        <p:spPr bwMode="auto">
          <a:xfrm>
            <a:off x="6557516" y="1888501"/>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Line 12"/>
          <p:cNvSpPr>
            <a:spLocks noChangeShapeType="1"/>
          </p:cNvSpPr>
          <p:nvPr/>
        </p:nvSpPr>
        <p:spPr bwMode="auto">
          <a:xfrm>
            <a:off x="6557516" y="2253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5" name="Line 13"/>
          <p:cNvSpPr>
            <a:spLocks noChangeShapeType="1"/>
          </p:cNvSpPr>
          <p:nvPr/>
        </p:nvSpPr>
        <p:spPr bwMode="auto">
          <a:xfrm flipH="1">
            <a:off x="5360541" y="2072651"/>
            <a:ext cx="719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Line 14"/>
          <p:cNvSpPr>
            <a:spLocks noChangeShapeType="1"/>
          </p:cNvSpPr>
          <p:nvPr/>
        </p:nvSpPr>
        <p:spPr bwMode="auto">
          <a:xfrm>
            <a:off x="4855716" y="2339351"/>
            <a:ext cx="0" cy="717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7" name="Freeform 15"/>
          <p:cNvSpPr>
            <a:spLocks/>
          </p:cNvSpPr>
          <p:nvPr/>
        </p:nvSpPr>
        <p:spPr bwMode="auto">
          <a:xfrm>
            <a:off x="5360541" y="2256801"/>
            <a:ext cx="1368425" cy="1366838"/>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8" name="Line 16"/>
          <p:cNvSpPr>
            <a:spLocks noChangeShapeType="1"/>
          </p:cNvSpPr>
          <p:nvPr/>
        </p:nvSpPr>
        <p:spPr bwMode="auto">
          <a:xfrm flipH="1">
            <a:off x="3873054" y="3623639"/>
            <a:ext cx="5762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Freeform 17"/>
          <p:cNvSpPr>
            <a:spLocks/>
          </p:cNvSpPr>
          <p:nvPr/>
        </p:nvSpPr>
        <p:spPr bwMode="auto">
          <a:xfrm flipH="1">
            <a:off x="2047429" y="2290139"/>
            <a:ext cx="1152525" cy="1331912"/>
          </a:xfrm>
          <a:custGeom>
            <a:avLst/>
            <a:gdLst>
              <a:gd name="T0" fmla="*/ 0 w 862"/>
              <a:gd name="T1" fmla="*/ 2147483647 h 861"/>
              <a:gd name="T2" fmla="*/ 2147483647 w 862"/>
              <a:gd name="T3" fmla="*/ 2147483647 h 861"/>
              <a:gd name="T4" fmla="*/ 2147483647 w 862"/>
              <a:gd name="T5" fmla="*/ 0 h 861"/>
              <a:gd name="T6" fmla="*/ 0 60000 65536"/>
              <a:gd name="T7" fmla="*/ 0 60000 65536"/>
              <a:gd name="T8" fmla="*/ 0 60000 65536"/>
            </a:gdLst>
            <a:ahLst/>
            <a:cxnLst>
              <a:cxn ang="T6">
                <a:pos x="T0" y="T1"/>
              </a:cxn>
              <a:cxn ang="T7">
                <a:pos x="T2" y="T3"/>
              </a:cxn>
              <a:cxn ang="T8">
                <a:pos x="T4" y="T5"/>
              </a:cxn>
            </a:cxnLst>
            <a:rect l="0" t="0" r="r" b="b"/>
            <a:pathLst>
              <a:path w="862" h="861">
                <a:moveTo>
                  <a:pt x="0" y="861"/>
                </a:moveTo>
                <a:lnTo>
                  <a:pt x="862" y="861"/>
                </a:lnTo>
                <a:lnTo>
                  <a:pt x="862" y="0"/>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Text Box 18"/>
          <p:cNvSpPr txBox="1">
            <a:spLocks noChangeArrowheads="1"/>
          </p:cNvSpPr>
          <p:nvPr/>
        </p:nvSpPr>
        <p:spPr bwMode="auto">
          <a:xfrm>
            <a:off x="863154" y="5109539"/>
            <a:ext cx="871537" cy="593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bIns="118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顾客</a:t>
            </a:r>
          </a:p>
        </p:txBody>
      </p:sp>
      <p:sp>
        <p:nvSpPr>
          <p:cNvPr id="85011" name="Text Box 19"/>
          <p:cNvSpPr txBox="1">
            <a:spLocks noChangeArrowheads="1"/>
          </p:cNvSpPr>
          <p:nvPr/>
        </p:nvSpPr>
        <p:spPr bwMode="auto">
          <a:xfrm>
            <a:off x="2518916" y="4826964"/>
            <a:ext cx="673100"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rgbClr val="FF0000"/>
                </a:solidFill>
                <a:latin typeface="Garamond" panose="02020404030301010803" pitchFamily="18" charset="0"/>
              </a:rPr>
              <a:t>P1.1</a:t>
            </a:r>
          </a:p>
          <a:p>
            <a:pPr algn="ctr" eaLnBrk="1" hangingPunct="1"/>
            <a:r>
              <a:rPr lang="zh-CN" altLang="en-US" b="1">
                <a:latin typeface="Garamond" panose="02020404030301010803" pitchFamily="18" charset="0"/>
              </a:rPr>
              <a:t>验证身份</a:t>
            </a:r>
          </a:p>
        </p:txBody>
      </p:sp>
      <p:sp>
        <p:nvSpPr>
          <p:cNvPr id="85012" name="Text Box 20"/>
          <p:cNvSpPr txBox="1">
            <a:spLocks noChangeArrowheads="1"/>
          </p:cNvSpPr>
          <p:nvPr/>
        </p:nvSpPr>
        <p:spPr bwMode="auto">
          <a:xfrm>
            <a:off x="3768279" y="4826964"/>
            <a:ext cx="911225" cy="9255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Garamond" panose="02020404030301010803" pitchFamily="18" charset="0"/>
              </a:rPr>
              <a:t>P2.2</a:t>
            </a:r>
          </a:p>
          <a:p>
            <a:pPr eaLnBrk="1" hangingPunct="1"/>
            <a:r>
              <a:rPr lang="zh-CN" altLang="en-US" b="1">
                <a:latin typeface="Garamond" panose="02020404030301010803" pitchFamily="18" charset="0"/>
              </a:rPr>
              <a:t>登记存款事务</a:t>
            </a:r>
          </a:p>
        </p:txBody>
      </p:sp>
      <p:sp>
        <p:nvSpPr>
          <p:cNvPr id="85013" name="Line 21"/>
          <p:cNvSpPr>
            <a:spLocks noChangeShapeType="1"/>
          </p:cNvSpPr>
          <p:nvPr/>
        </p:nvSpPr>
        <p:spPr bwMode="auto">
          <a:xfrm>
            <a:off x="1734691" y="5485776"/>
            <a:ext cx="784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4" name="Line 22"/>
          <p:cNvSpPr>
            <a:spLocks noChangeShapeType="1"/>
          </p:cNvSpPr>
          <p:nvPr/>
        </p:nvSpPr>
        <p:spPr bwMode="auto">
          <a:xfrm>
            <a:off x="3192016" y="5485776"/>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5" name="Text Box 23"/>
          <p:cNvSpPr txBox="1">
            <a:spLocks noChangeArrowheads="1"/>
          </p:cNvSpPr>
          <p:nvPr/>
        </p:nvSpPr>
        <p:spPr bwMode="auto">
          <a:xfrm>
            <a:off x="5876479" y="5301626"/>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Garamond" panose="02020404030301010803" pitchFamily="18" charset="0"/>
              </a:rPr>
              <a:t>帐户</a:t>
            </a:r>
          </a:p>
        </p:txBody>
      </p:sp>
      <p:sp>
        <p:nvSpPr>
          <p:cNvPr id="85016" name="Rectangle 24"/>
          <p:cNvSpPr>
            <a:spLocks noChangeArrowheads="1"/>
          </p:cNvSpPr>
          <p:nvPr/>
        </p:nvSpPr>
        <p:spPr bwMode="auto">
          <a:xfrm>
            <a:off x="5398641" y="5301626"/>
            <a:ext cx="477838"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7" name="Line 25"/>
          <p:cNvSpPr>
            <a:spLocks noChangeShapeType="1"/>
          </p:cNvSpPr>
          <p:nvPr/>
        </p:nvSpPr>
        <p:spPr bwMode="auto">
          <a:xfrm>
            <a:off x="5876479" y="5301626"/>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26"/>
          <p:cNvSpPr>
            <a:spLocks noChangeShapeType="1"/>
          </p:cNvSpPr>
          <p:nvPr/>
        </p:nvSpPr>
        <p:spPr bwMode="auto">
          <a:xfrm>
            <a:off x="5876479" y="5668339"/>
            <a:ext cx="641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27"/>
          <p:cNvSpPr>
            <a:spLocks noChangeShapeType="1"/>
          </p:cNvSpPr>
          <p:nvPr/>
        </p:nvSpPr>
        <p:spPr bwMode="auto">
          <a:xfrm>
            <a:off x="4679504" y="5485776"/>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Text Box 28"/>
          <p:cNvSpPr txBox="1">
            <a:spLocks noChangeArrowheads="1"/>
          </p:cNvSpPr>
          <p:nvPr/>
        </p:nvSpPr>
        <p:spPr bwMode="auto">
          <a:xfrm>
            <a:off x="7395716" y="2007564"/>
            <a:ext cx="79692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取款</a:t>
            </a:r>
          </a:p>
        </p:txBody>
      </p:sp>
      <p:sp>
        <p:nvSpPr>
          <p:cNvPr id="85021" name="Text Box 29"/>
          <p:cNvSpPr txBox="1">
            <a:spLocks noChangeArrowheads="1"/>
          </p:cNvSpPr>
          <p:nvPr/>
        </p:nvSpPr>
        <p:spPr bwMode="auto">
          <a:xfrm>
            <a:off x="7395716" y="5073026"/>
            <a:ext cx="79692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tx2"/>
                </a:solidFill>
                <a:latin typeface="Garamond" panose="02020404030301010803" pitchFamily="18" charset="0"/>
              </a:rPr>
              <a:t>存款</a:t>
            </a:r>
          </a:p>
        </p:txBody>
      </p:sp>
      <p:sp>
        <p:nvSpPr>
          <p:cNvPr id="85022" name="AutoShape 30"/>
          <p:cNvSpPr>
            <a:spLocks noChangeArrowheads="1"/>
          </p:cNvSpPr>
          <p:nvPr/>
        </p:nvSpPr>
        <p:spPr bwMode="auto">
          <a:xfrm>
            <a:off x="267841" y="3736351"/>
            <a:ext cx="2106613" cy="1152525"/>
          </a:xfrm>
          <a:prstGeom prst="wedgeRoundRectCallout">
            <a:avLst>
              <a:gd name="adj1" fmla="val 62662"/>
              <a:gd name="adj2" fmla="val 50000"/>
              <a:gd name="adj3" fmla="val 16667"/>
            </a:avLst>
          </a:prstGeom>
          <a:ln>
            <a:headEnd/>
            <a:tailEnd/>
          </a:ln>
          <a:extLst/>
        </p:spPr>
        <p:style>
          <a:lnRef idx="2">
            <a:schemeClr val="accent1"/>
          </a:lnRef>
          <a:fillRef idx="1">
            <a:schemeClr val="lt1"/>
          </a:fillRef>
          <a:effectRef idx="0">
            <a:schemeClr val="accent1"/>
          </a:effectRef>
          <a:fontRef idx="minor">
            <a:schemeClr val="dk1"/>
          </a:fontRef>
        </p:style>
        <p:txBody>
          <a:bodyPr lIns="18000" rIns="18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latin typeface="Garamond" panose="02020404030301010803" pitchFamily="18" charset="0"/>
              </a:rPr>
              <a:t>DFD</a:t>
            </a:r>
            <a:r>
              <a:rPr lang="zh-CN" altLang="en-US" sz="2000" b="1" dirty="0">
                <a:latin typeface="Garamond" panose="02020404030301010803" pitchFamily="18" charset="0"/>
              </a:rPr>
              <a:t>图不反映</a:t>
            </a:r>
          </a:p>
          <a:p>
            <a:pPr algn="ctr" eaLnBrk="1" hangingPunct="1"/>
            <a:r>
              <a:rPr lang="zh-CN" altLang="en-US" sz="2000" b="1" dirty="0">
                <a:latin typeface="Garamond" panose="02020404030301010803" pitchFamily="18" charset="0"/>
              </a:rPr>
              <a:t>模块或功能共享，应改为</a:t>
            </a:r>
            <a:r>
              <a:rPr lang="en-US" altLang="zh-CN" sz="2000" b="1" dirty="0">
                <a:latin typeface="Garamond" panose="02020404030301010803" pitchFamily="18" charset="0"/>
              </a:rPr>
              <a:t>P2.1</a:t>
            </a:r>
          </a:p>
        </p:txBody>
      </p:sp>
      <p:sp>
        <p:nvSpPr>
          <p:cNvPr id="85023" name="Line 31"/>
          <p:cNvSpPr>
            <a:spLocks noChangeShapeType="1"/>
          </p:cNvSpPr>
          <p:nvPr/>
        </p:nvSpPr>
        <p:spPr bwMode="auto">
          <a:xfrm>
            <a:off x="4174679" y="575247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4" name="Text Box 32"/>
          <p:cNvSpPr txBox="1">
            <a:spLocks noChangeArrowheads="1"/>
          </p:cNvSpPr>
          <p:nvPr/>
        </p:nvSpPr>
        <p:spPr bwMode="auto">
          <a:xfrm>
            <a:off x="107504" y="6328739"/>
            <a:ext cx="8748712" cy="46196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Garamond" panose="02020404030301010803" pitchFamily="18" charset="0"/>
              </a:rPr>
              <a:t>数据流图采用分层多幅图的绘制方式，处理的编号与层次相关</a:t>
            </a:r>
          </a:p>
        </p:txBody>
      </p:sp>
      <p:sp>
        <p:nvSpPr>
          <p:cNvPr id="85025" name="Rectangle 33"/>
          <p:cNvSpPr>
            <a:spLocks noGrp="1" noChangeArrowheads="1"/>
          </p:cNvSpPr>
          <p:nvPr>
            <p:ph type="title"/>
          </p:nvPr>
        </p:nvSpPr>
        <p:spPr/>
        <p:txBody>
          <a:bodyPr/>
          <a:lstStyle/>
          <a:p>
            <a:pPr eaLnBrk="1" hangingPunct="1"/>
            <a:r>
              <a:rPr lang="zh-CN" altLang="en-US" smtClean="0"/>
              <a:t>错误情况举例</a:t>
            </a:r>
            <a:r>
              <a:rPr lang="en-US" altLang="zh-CN" smtClean="0"/>
              <a:t>7</a:t>
            </a:r>
          </a:p>
        </p:txBody>
      </p:sp>
    </p:spTree>
    <p:extLst>
      <p:ext uri="{BB962C8B-B14F-4D97-AF65-F5344CB8AC3E}">
        <p14:creationId xmlns:p14="http://schemas.microsoft.com/office/powerpoint/2010/main" val="8108589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76324" y="476672"/>
            <a:ext cx="8637588" cy="746125"/>
          </a:xfrm>
        </p:spPr>
        <p:txBody>
          <a:bodyPr/>
          <a:lstStyle/>
          <a:p>
            <a:pPr eaLnBrk="1" hangingPunct="1"/>
            <a:r>
              <a:rPr lang="zh-CN" altLang="en-US" dirty="0" smtClean="0"/>
              <a:t>数据流图的优缺点</a:t>
            </a:r>
          </a:p>
        </p:txBody>
      </p:sp>
      <p:sp>
        <p:nvSpPr>
          <p:cNvPr id="86019" name="Rectangle 3"/>
          <p:cNvSpPr>
            <a:spLocks noGrp="1" noChangeArrowheads="1"/>
          </p:cNvSpPr>
          <p:nvPr>
            <p:ph type="body" idx="1"/>
          </p:nvPr>
        </p:nvSpPr>
        <p:spPr/>
        <p:txBody>
          <a:bodyPr>
            <a:normAutofit fontScale="92500"/>
          </a:bodyPr>
          <a:lstStyle/>
          <a:p>
            <a:pPr eaLnBrk="1" hangingPunct="1"/>
            <a:r>
              <a:rPr lang="zh-CN" altLang="en-US" smtClean="0"/>
              <a:t>图形元素少，易学易读，容易与用户沟通</a:t>
            </a:r>
          </a:p>
          <a:p>
            <a:pPr eaLnBrk="1" hangingPunct="1"/>
            <a:r>
              <a:rPr lang="zh-CN" altLang="en-US" smtClean="0"/>
              <a:t>有层次性，允许系统分析员由上至下逐步分析系统，不会受困于太多复杂的细节</a:t>
            </a:r>
          </a:p>
          <a:p>
            <a:pPr eaLnBrk="1" hangingPunct="1"/>
            <a:endParaRPr lang="zh-CN" altLang="en-US" smtClean="0"/>
          </a:p>
          <a:p>
            <a:pPr eaLnBrk="1" hangingPunct="1"/>
            <a:r>
              <a:rPr lang="zh-CN" altLang="en-US" smtClean="0"/>
              <a:t>不能描述系统的控制流</a:t>
            </a:r>
          </a:p>
          <a:p>
            <a:pPr eaLnBrk="1" hangingPunct="1"/>
            <a:r>
              <a:rPr lang="zh-CN" altLang="en-US" smtClean="0"/>
              <a:t>潜在的非语法错误不易发现，复核困难，需要有一定的分析设计经验</a:t>
            </a:r>
          </a:p>
        </p:txBody>
      </p:sp>
    </p:spTree>
    <p:extLst>
      <p:ext uri="{BB962C8B-B14F-4D97-AF65-F5344CB8AC3E}">
        <p14:creationId xmlns:p14="http://schemas.microsoft.com/office/powerpoint/2010/main" val="39824429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案例</a:t>
            </a:r>
            <a:r>
              <a:rPr lang="en-US" altLang="zh-CN" smtClean="0"/>
              <a:t>——</a:t>
            </a:r>
            <a:r>
              <a:rPr lang="zh-CN" altLang="en-US" smtClean="0"/>
              <a:t>配送系统错误分析</a:t>
            </a:r>
          </a:p>
        </p:txBody>
      </p:sp>
      <p:sp>
        <p:nvSpPr>
          <p:cNvPr id="87043" name="Rectangle 3"/>
          <p:cNvSpPr>
            <a:spLocks noGrp="1" noChangeArrowheads="1"/>
          </p:cNvSpPr>
          <p:nvPr>
            <p:ph type="body" idx="1"/>
          </p:nvPr>
        </p:nvSpPr>
        <p:spPr>
          <a:xfrm>
            <a:off x="962776" y="1700808"/>
            <a:ext cx="7264682" cy="4617661"/>
          </a:xfrm>
        </p:spPr>
        <p:txBody>
          <a:bodyPr>
            <a:noAutofit/>
          </a:bodyPr>
          <a:lstStyle/>
          <a:p>
            <a:pPr eaLnBrk="1" hangingPunct="1"/>
            <a:r>
              <a:rPr lang="zh-CN" altLang="en-US" sz="2400" dirty="0" smtClean="0"/>
              <a:t>连锁店配送管理系统</a:t>
            </a:r>
          </a:p>
          <a:p>
            <a:pPr eaLnBrk="1" hangingPunct="1"/>
            <a:r>
              <a:rPr lang="zh-CN" altLang="en-US" sz="2400" dirty="0" smtClean="0"/>
              <a:t>部分需求描述：</a:t>
            </a:r>
          </a:p>
          <a:p>
            <a:pPr lvl="1" eaLnBrk="1" hangingPunct="1"/>
            <a:r>
              <a:rPr lang="zh-CN" altLang="en-US" sz="2400" dirty="0" smtClean="0">
                <a:latin typeface="楷体" panose="02010609060101010101" pitchFamily="49" charset="-122"/>
                <a:ea typeface="楷体" panose="02010609060101010101" pitchFamily="49" charset="-122"/>
              </a:rPr>
              <a:t>配送中心要负责所有门店的供货，因此配送中心需要有完善的库存管理和采购管理</a:t>
            </a:r>
          </a:p>
          <a:p>
            <a:pPr lvl="1" eaLnBrk="1" hangingPunct="1"/>
            <a:r>
              <a:rPr lang="zh-CN" altLang="en-US" sz="2400" dirty="0" smtClean="0">
                <a:latin typeface="楷体" panose="02010609060101010101" pitchFamily="49" charset="-122"/>
                <a:ea typeface="楷体" panose="02010609060101010101" pitchFamily="49" charset="-122"/>
              </a:rPr>
              <a:t>根据缺货情况和销售情况，采购人员制定采购计划，与供应商协商之后签订采购订单</a:t>
            </a:r>
          </a:p>
          <a:p>
            <a:pPr lvl="1" eaLnBrk="1" hangingPunct="1"/>
            <a:r>
              <a:rPr lang="zh-CN" altLang="en-US" sz="2400" dirty="0" smtClean="0">
                <a:latin typeface="楷体" panose="02010609060101010101" pitchFamily="49" charset="-122"/>
                <a:ea typeface="楷体" panose="02010609060101010101" pitchFamily="49" charset="-122"/>
              </a:rPr>
              <a:t>供应商根据采购订单送货，仓库人员根据送货单检查货品无误后，开出入库单，为货品分配货位，库存增加，采购人员可随时查询库存</a:t>
            </a:r>
          </a:p>
          <a:p>
            <a:pPr lvl="1" eaLnBrk="1" hangingPunct="1"/>
            <a:r>
              <a:rPr lang="zh-CN" altLang="en-US" sz="2400" dirty="0" smtClean="0">
                <a:latin typeface="楷体" panose="02010609060101010101" pitchFamily="49" charset="-122"/>
                <a:ea typeface="楷体" panose="02010609060101010101" pitchFamily="49" charset="-122"/>
              </a:rPr>
              <a:t>采购人员根据入库单修改订单执行情况</a:t>
            </a:r>
          </a:p>
          <a:p>
            <a:pPr eaLnBrk="1" hangingPunct="1"/>
            <a:endParaRPr lang="en-US" altLang="zh-CN" sz="2400" dirty="0" smtClean="0"/>
          </a:p>
        </p:txBody>
      </p:sp>
    </p:spTree>
    <p:extLst>
      <p:ext uri="{BB962C8B-B14F-4D97-AF65-F5344CB8AC3E}">
        <p14:creationId xmlns:p14="http://schemas.microsoft.com/office/powerpoint/2010/main" val="34236283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4213" y="0"/>
            <a:ext cx="7772400" cy="1143000"/>
          </a:xfrm>
        </p:spPr>
        <p:txBody>
          <a:bodyPr/>
          <a:lstStyle/>
          <a:p>
            <a:pPr eaLnBrk="1" hangingPunct="1"/>
            <a:r>
              <a:rPr lang="zh-CN" altLang="en-US" smtClean="0"/>
              <a:t>配送中心管理系统</a:t>
            </a:r>
          </a:p>
        </p:txBody>
      </p:sp>
      <p:graphicFrame>
        <p:nvGraphicFramePr>
          <p:cNvPr id="88067" name="Object 3"/>
          <p:cNvGraphicFramePr>
            <a:graphicFrameLocks noChangeAspect="1"/>
          </p:cNvGraphicFramePr>
          <p:nvPr/>
        </p:nvGraphicFramePr>
        <p:xfrm>
          <a:off x="0" y="957263"/>
          <a:ext cx="9144000" cy="5924550"/>
        </p:xfrm>
        <a:graphic>
          <a:graphicData uri="http://schemas.openxmlformats.org/presentationml/2006/ole">
            <mc:AlternateContent xmlns:mc="http://schemas.openxmlformats.org/markup-compatibility/2006">
              <mc:Choice xmlns:v="urn:schemas-microsoft-com:vml" Requires="v">
                <p:oleObj spid="_x0000_s11271" name="位图图像" r:id="rId4" imgW="7628571" imgH="5447619" progId="Paint.Picture">
                  <p:embed/>
                </p:oleObj>
              </mc:Choice>
              <mc:Fallback>
                <p:oleObj name="位图图像" r:id="rId4" imgW="7628571" imgH="5447619" progId="Paint.Picture">
                  <p:embed/>
                  <p:pic>
                    <p:nvPicPr>
                      <p:cNvPr id="880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57263"/>
                        <a:ext cx="9144000" cy="592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53440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352621"/>
            <a:ext cx="7772400" cy="882352"/>
          </a:xfrm>
        </p:spPr>
        <p:txBody>
          <a:bodyPr/>
          <a:lstStyle/>
          <a:p>
            <a:pPr eaLnBrk="1" hangingPunct="1"/>
            <a:r>
              <a:rPr lang="zh-CN" altLang="en-US" b="0" dirty="0" smtClean="0"/>
              <a:t>库存管理</a:t>
            </a:r>
          </a:p>
        </p:txBody>
      </p:sp>
      <p:graphicFrame>
        <p:nvGraphicFramePr>
          <p:cNvPr id="89091" name="Object 3"/>
          <p:cNvGraphicFramePr>
            <a:graphicFrameLocks noChangeAspect="1"/>
          </p:cNvGraphicFramePr>
          <p:nvPr/>
        </p:nvGraphicFramePr>
        <p:xfrm>
          <a:off x="457200" y="1177925"/>
          <a:ext cx="8305800" cy="4697413"/>
        </p:xfrm>
        <a:graphic>
          <a:graphicData uri="http://schemas.openxmlformats.org/presentationml/2006/ole">
            <mc:AlternateContent xmlns:mc="http://schemas.openxmlformats.org/markup-compatibility/2006">
              <mc:Choice xmlns:v="urn:schemas-microsoft-com:vml" Requires="v">
                <p:oleObj spid="_x0000_s12296" name="位图图像" r:id="rId4" imgW="6354062" imgH="3962953" progId="Paint.Picture">
                  <p:embed/>
                </p:oleObj>
              </mc:Choice>
              <mc:Fallback>
                <p:oleObj name="位图图像" r:id="rId4" imgW="6354062" imgH="3962953" progId="Paint.Picture">
                  <p:embed/>
                  <p:pic>
                    <p:nvPicPr>
                      <p:cNvPr id="890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177925"/>
                        <a:ext cx="8305800" cy="469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2383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3568" y="188640"/>
            <a:ext cx="7772400" cy="1143000"/>
          </a:xfrm>
        </p:spPr>
        <p:txBody>
          <a:bodyPr/>
          <a:lstStyle/>
          <a:p>
            <a:pPr eaLnBrk="1" hangingPunct="1"/>
            <a:r>
              <a:rPr lang="zh-CN" altLang="en-US" dirty="0" smtClean="0"/>
              <a:t>入库的功能分解</a:t>
            </a:r>
          </a:p>
        </p:txBody>
      </p:sp>
      <p:graphicFrame>
        <p:nvGraphicFramePr>
          <p:cNvPr id="90115" name="Object 3"/>
          <p:cNvGraphicFramePr>
            <a:graphicFrameLocks noChangeAspect="1"/>
          </p:cNvGraphicFramePr>
          <p:nvPr/>
        </p:nvGraphicFramePr>
        <p:xfrm>
          <a:off x="0" y="1082675"/>
          <a:ext cx="8991600" cy="5727700"/>
        </p:xfrm>
        <a:graphic>
          <a:graphicData uri="http://schemas.openxmlformats.org/presentationml/2006/ole">
            <mc:AlternateContent xmlns:mc="http://schemas.openxmlformats.org/markup-compatibility/2006">
              <mc:Choice xmlns:v="urn:schemas-microsoft-com:vml" Requires="v">
                <p:oleObj spid="_x0000_s13320" name="位图图像" r:id="rId4" imgW="7771429" imgH="5458587" progId="Paint.Picture">
                  <p:embed/>
                </p:oleObj>
              </mc:Choice>
              <mc:Fallback>
                <p:oleObj name="位图图像" r:id="rId4" imgW="7771429" imgH="5458587" progId="Paint.Picture">
                  <p:embed/>
                  <p:pic>
                    <p:nvPicPr>
                      <p:cNvPr id="9011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82675"/>
                        <a:ext cx="8991600" cy="572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3312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4213" y="260648"/>
            <a:ext cx="7772400" cy="954360"/>
          </a:xfrm>
        </p:spPr>
        <p:txBody>
          <a:bodyPr/>
          <a:lstStyle/>
          <a:p>
            <a:pPr eaLnBrk="1" hangingPunct="1"/>
            <a:r>
              <a:rPr lang="zh-CN" altLang="en-US" dirty="0" smtClean="0"/>
              <a:t>采购管理</a:t>
            </a:r>
          </a:p>
        </p:txBody>
      </p:sp>
      <p:graphicFrame>
        <p:nvGraphicFramePr>
          <p:cNvPr id="91139" name="Object 3"/>
          <p:cNvGraphicFramePr>
            <a:graphicFrameLocks noChangeAspect="1"/>
          </p:cNvGraphicFramePr>
          <p:nvPr>
            <p:extLst>
              <p:ext uri="{D42A27DB-BD31-4B8C-83A1-F6EECF244321}">
                <p14:modId xmlns:p14="http://schemas.microsoft.com/office/powerpoint/2010/main" val="1134798828"/>
              </p:ext>
            </p:extLst>
          </p:nvPr>
        </p:nvGraphicFramePr>
        <p:xfrm>
          <a:off x="531813" y="1078425"/>
          <a:ext cx="8077200" cy="5821362"/>
        </p:xfrm>
        <a:graphic>
          <a:graphicData uri="http://schemas.openxmlformats.org/presentationml/2006/ole">
            <mc:AlternateContent xmlns:mc="http://schemas.openxmlformats.org/markup-compatibility/2006">
              <mc:Choice xmlns:v="urn:schemas-microsoft-com:vml" Requires="v">
                <p:oleObj spid="_x0000_s14344" name="位图图像" r:id="rId4" imgW="6409524" imgH="5144218" progId="Paint.Picture">
                  <p:embed/>
                </p:oleObj>
              </mc:Choice>
              <mc:Fallback>
                <p:oleObj name="位图图像" r:id="rId4" imgW="6409524" imgH="5144218" progId="Paint.Picture">
                  <p:embed/>
                  <p:pic>
                    <p:nvPicPr>
                      <p:cNvPr id="911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078425"/>
                        <a:ext cx="8077200" cy="582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6925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t>6.2.4 </a:t>
            </a:r>
            <a:r>
              <a:rPr lang="zh-CN" altLang="en-US" smtClean="0"/>
              <a:t>数据字典</a:t>
            </a:r>
          </a:p>
        </p:txBody>
      </p:sp>
      <p:sp>
        <p:nvSpPr>
          <p:cNvPr id="92163" name="Rectangle 3"/>
          <p:cNvSpPr>
            <a:spLocks noGrp="1" noChangeArrowheads="1"/>
          </p:cNvSpPr>
          <p:nvPr>
            <p:ph type="body" idx="1"/>
          </p:nvPr>
        </p:nvSpPr>
        <p:spPr/>
        <p:txBody>
          <a:bodyPr>
            <a:normAutofit fontScale="92500" lnSpcReduction="20000"/>
          </a:bodyPr>
          <a:lstStyle/>
          <a:p>
            <a:pPr eaLnBrk="1" hangingPunct="1">
              <a:lnSpc>
                <a:spcPct val="120000"/>
              </a:lnSpc>
              <a:spcBef>
                <a:spcPts val="0"/>
              </a:spcBef>
              <a:spcAft>
                <a:spcPts val="0"/>
              </a:spcAft>
            </a:pPr>
            <a:r>
              <a:rPr lang="en-US" altLang="zh-CN" dirty="0" smtClean="0"/>
              <a:t>DFD</a:t>
            </a:r>
            <a:r>
              <a:rPr lang="zh-CN" altLang="en-US" dirty="0" smtClean="0"/>
              <a:t>是一种简化的模型，虽然直观，但没有具体细节，仅依靠</a:t>
            </a:r>
            <a:r>
              <a:rPr lang="en-US" altLang="zh-CN" dirty="0" smtClean="0"/>
              <a:t>DFD</a:t>
            </a:r>
            <a:r>
              <a:rPr lang="zh-CN" altLang="en-US" dirty="0" smtClean="0"/>
              <a:t>定义需求不够充分。</a:t>
            </a:r>
          </a:p>
          <a:p>
            <a:pPr eaLnBrk="1" hangingPunct="1">
              <a:lnSpc>
                <a:spcPct val="120000"/>
              </a:lnSpc>
              <a:spcBef>
                <a:spcPts val="0"/>
              </a:spcBef>
              <a:spcAft>
                <a:spcPts val="0"/>
              </a:spcAft>
            </a:pPr>
            <a:r>
              <a:rPr lang="zh-CN" altLang="en-US" dirty="0" smtClean="0"/>
              <a:t>数据字典</a:t>
            </a:r>
            <a:r>
              <a:rPr kumimoji="1" lang="zh-CN" altLang="en-US" dirty="0" smtClean="0"/>
              <a:t>是对</a:t>
            </a:r>
            <a:r>
              <a:rPr kumimoji="1" lang="en-US" altLang="zh-CN" dirty="0" smtClean="0"/>
              <a:t>DFD</a:t>
            </a:r>
            <a:r>
              <a:rPr kumimoji="1" lang="zh-CN" altLang="en-US" dirty="0" smtClean="0"/>
              <a:t>的补充描述，用来描述数据流程图中的数据流、数据存储、处理过程和外部实体的详细内容。</a:t>
            </a:r>
          </a:p>
          <a:p>
            <a:pPr eaLnBrk="1" hangingPunct="1">
              <a:lnSpc>
                <a:spcPct val="120000"/>
              </a:lnSpc>
              <a:spcBef>
                <a:spcPts val="0"/>
              </a:spcBef>
              <a:spcAft>
                <a:spcPts val="0"/>
              </a:spcAft>
            </a:pPr>
            <a:r>
              <a:rPr kumimoji="1" lang="zh-CN" altLang="en-US" dirty="0" smtClean="0"/>
              <a:t>复杂的处理过程还可以辅以工具说明。</a:t>
            </a:r>
          </a:p>
          <a:p>
            <a:pPr eaLnBrk="1" hangingPunct="1">
              <a:lnSpc>
                <a:spcPct val="120000"/>
              </a:lnSpc>
              <a:spcBef>
                <a:spcPts val="0"/>
              </a:spcBef>
              <a:spcAft>
                <a:spcPts val="0"/>
              </a:spcAft>
            </a:pPr>
            <a:endParaRPr kumimoji="1" lang="zh-CN" altLang="en-US" dirty="0" smtClean="0"/>
          </a:p>
          <a:p>
            <a:pPr eaLnBrk="1" hangingPunct="1">
              <a:lnSpc>
                <a:spcPct val="120000"/>
              </a:lnSpc>
              <a:spcBef>
                <a:spcPts val="0"/>
              </a:spcBef>
              <a:spcAft>
                <a:spcPts val="0"/>
              </a:spcAft>
            </a:pPr>
            <a:r>
              <a:rPr kumimoji="1" lang="zh-CN" altLang="en-US" dirty="0" smtClean="0"/>
              <a:t>数据流图与数据字典共同构成系统的功能模型，数据字典可以改进通信，规范描述，消除误解</a:t>
            </a:r>
            <a:endParaRPr lang="zh-CN" altLang="en-US" dirty="0" smtClean="0"/>
          </a:p>
        </p:txBody>
      </p:sp>
    </p:spTree>
    <p:extLst>
      <p:ext uri="{BB962C8B-B14F-4D97-AF65-F5344CB8AC3E}">
        <p14:creationId xmlns:p14="http://schemas.microsoft.com/office/powerpoint/2010/main" val="94700463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1. </a:t>
            </a:r>
            <a:r>
              <a:rPr lang="zh-CN" altLang="en-US" smtClean="0"/>
              <a:t>数据字典的各类条目</a:t>
            </a:r>
          </a:p>
        </p:txBody>
      </p:sp>
      <p:sp>
        <p:nvSpPr>
          <p:cNvPr id="93187" name="Rectangle 3"/>
          <p:cNvSpPr>
            <a:spLocks noGrp="1" noChangeArrowheads="1"/>
          </p:cNvSpPr>
          <p:nvPr>
            <p:ph type="body" idx="1"/>
          </p:nvPr>
        </p:nvSpPr>
        <p:spPr/>
        <p:txBody>
          <a:bodyPr>
            <a:normAutofit fontScale="77500" lnSpcReduction="20000"/>
          </a:bodyPr>
          <a:lstStyle/>
          <a:p>
            <a:pPr marL="609600" indent="-609600" eaLnBrk="1" hangingPunct="1"/>
            <a:r>
              <a:rPr kumimoji="1" lang="zh-CN" altLang="en-US" dirty="0" smtClean="0"/>
              <a:t>数据字典中有六类条目：</a:t>
            </a:r>
          </a:p>
          <a:p>
            <a:pPr marL="990600" lvl="1" indent="-533400" eaLnBrk="1" hangingPunct="1">
              <a:buFont typeface="Arial" panose="020B0604020202020204" pitchFamily="34" charset="0"/>
              <a:buNone/>
            </a:pPr>
            <a:r>
              <a:rPr lang="zh-CN" altLang="en-US" dirty="0" smtClean="0"/>
              <a:t>可被重用的条目：</a:t>
            </a:r>
          </a:p>
          <a:p>
            <a:pPr marL="990600" lvl="1" indent="-533400" eaLnBrk="1" hangingPunct="1">
              <a:buFontTx/>
              <a:buAutoNum type="arabicPeriod"/>
            </a:pPr>
            <a:r>
              <a:rPr kumimoji="1" lang="zh-CN" altLang="en-US" dirty="0" smtClean="0"/>
              <a:t> 数据元素</a:t>
            </a:r>
          </a:p>
          <a:p>
            <a:pPr marL="990600" lvl="1" indent="-533400" eaLnBrk="1" hangingPunct="1">
              <a:buFontTx/>
              <a:buAutoNum type="arabicPeriod"/>
            </a:pPr>
            <a:r>
              <a:rPr kumimoji="1" lang="zh-CN" altLang="en-US" dirty="0" smtClean="0"/>
              <a:t> 数据结构</a:t>
            </a:r>
          </a:p>
          <a:p>
            <a:pPr marL="990600" lvl="1" indent="-533400" eaLnBrk="1" hangingPunct="1"/>
            <a:endParaRPr kumimoji="1" lang="zh-CN" altLang="en-US" dirty="0" smtClean="0"/>
          </a:p>
          <a:p>
            <a:pPr marL="990600" lvl="1" indent="-533400" eaLnBrk="1" hangingPunct="1">
              <a:buFont typeface="Arial" panose="020B0604020202020204" pitchFamily="34" charset="0"/>
              <a:buNone/>
            </a:pPr>
            <a:r>
              <a:rPr kumimoji="1" lang="en-US" altLang="zh-CN" dirty="0" smtClean="0"/>
              <a:t>DFD</a:t>
            </a:r>
            <a:r>
              <a:rPr kumimoji="1" lang="zh-CN" altLang="en-US" dirty="0" smtClean="0"/>
              <a:t>图中的元素：</a:t>
            </a:r>
          </a:p>
          <a:p>
            <a:pPr marL="990600" lvl="1" indent="-533400" eaLnBrk="1" hangingPunct="1">
              <a:buClr>
                <a:schemeClr val="tx1"/>
              </a:buClr>
              <a:buFontTx/>
              <a:buAutoNum type="arabicPeriod" startAt="3"/>
            </a:pPr>
            <a:r>
              <a:rPr kumimoji="1" lang="zh-CN" altLang="en-US" dirty="0" smtClean="0"/>
              <a:t> 数据流（可引用定义好的数据结构）</a:t>
            </a:r>
          </a:p>
          <a:p>
            <a:pPr marL="990600" lvl="1" indent="-533400" eaLnBrk="1" hangingPunct="1">
              <a:buClr>
                <a:schemeClr val="tx1"/>
              </a:buClr>
              <a:buFontTx/>
              <a:buAutoNum type="arabicPeriod" startAt="3"/>
            </a:pPr>
            <a:r>
              <a:rPr kumimoji="1" lang="zh-CN" altLang="en-US" dirty="0" smtClean="0"/>
              <a:t> 数据存储（可引用定义好的数据结构）</a:t>
            </a:r>
          </a:p>
          <a:p>
            <a:pPr marL="990600" lvl="1" indent="-533400" eaLnBrk="1" hangingPunct="1">
              <a:buClr>
                <a:schemeClr val="tx1"/>
              </a:buClr>
              <a:buFontTx/>
              <a:buAutoNum type="arabicPeriod" startAt="3"/>
            </a:pPr>
            <a:r>
              <a:rPr kumimoji="1" lang="zh-CN" altLang="en-US" dirty="0" smtClean="0"/>
              <a:t> 外部实体</a:t>
            </a:r>
          </a:p>
          <a:p>
            <a:pPr marL="990600" lvl="1" indent="-533400" eaLnBrk="1" hangingPunct="1">
              <a:buClr>
                <a:schemeClr val="tx1"/>
              </a:buClr>
              <a:buFontTx/>
              <a:buAutoNum type="arabicPeriod" startAt="3"/>
            </a:pPr>
            <a:r>
              <a:rPr kumimoji="1" lang="zh-CN" altLang="en-US" dirty="0" smtClean="0"/>
              <a:t> 处理</a:t>
            </a:r>
            <a:endParaRPr lang="zh-CN" altLang="en-US" dirty="0" smtClean="0"/>
          </a:p>
        </p:txBody>
      </p:sp>
    </p:spTree>
    <p:extLst>
      <p:ext uri="{BB962C8B-B14F-4D97-AF65-F5344CB8AC3E}">
        <p14:creationId xmlns:p14="http://schemas.microsoft.com/office/powerpoint/2010/main" val="3943133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smtClean="0"/>
              <a:t>业务流程图符号及含义</a:t>
            </a:r>
          </a:p>
        </p:txBody>
      </p:sp>
      <p:sp>
        <p:nvSpPr>
          <p:cNvPr id="11267" name="内容占位符 2"/>
          <p:cNvSpPr>
            <a:spLocks noGrp="1"/>
          </p:cNvSpPr>
          <p:nvPr>
            <p:ph idx="1"/>
          </p:nvPr>
        </p:nvSpPr>
        <p:spPr>
          <a:xfrm>
            <a:off x="1195750" y="1763668"/>
            <a:ext cx="6798736" cy="512808"/>
          </a:xfrm>
        </p:spPr>
        <p:txBody>
          <a:bodyPr>
            <a:normAutofit lnSpcReduction="10000"/>
          </a:bodyPr>
          <a:lstStyle/>
          <a:p>
            <a:pPr eaLnBrk="1" hangingPunct="1"/>
            <a:r>
              <a:rPr lang="zh-CN" altLang="en-US" dirty="0" smtClean="0"/>
              <a:t>不同业务流程建模工具符号大同小异：</a:t>
            </a:r>
          </a:p>
        </p:txBody>
      </p:sp>
      <p:pic>
        <p:nvPicPr>
          <p:cNvPr id="11268" name="Picture 22"/>
          <p:cNvPicPr>
            <a:picLocks noChangeAspect="1" noChangeArrowheads="1"/>
          </p:cNvPicPr>
          <p:nvPr/>
        </p:nvPicPr>
        <p:blipFill>
          <a:blip r:embed="rId2" cstate="hqprint">
            <a:extLst>
              <a:ext uri="{28A0092B-C50C-407E-A947-70E740481C1C}">
                <a14:useLocalDpi xmlns:a14="http://schemas.microsoft.com/office/drawing/2010/main" val="0"/>
              </a:ext>
            </a:extLst>
          </a:blip>
          <a:srcRect l="1169" r="2966"/>
          <a:stretch>
            <a:fillRect/>
          </a:stretch>
        </p:blipFill>
        <p:spPr bwMode="auto">
          <a:xfrm>
            <a:off x="11112" y="2636912"/>
            <a:ext cx="9132888"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9029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mtClean="0"/>
              <a:t>(1) </a:t>
            </a:r>
            <a:r>
              <a:rPr lang="zh-CN" altLang="en-US" smtClean="0"/>
              <a:t>数据元素</a:t>
            </a:r>
          </a:p>
        </p:txBody>
      </p:sp>
      <p:sp>
        <p:nvSpPr>
          <p:cNvPr id="94211" name="Rectangle 3"/>
          <p:cNvSpPr>
            <a:spLocks noGrp="1" noChangeArrowheads="1"/>
          </p:cNvSpPr>
          <p:nvPr>
            <p:ph type="body" idx="1"/>
          </p:nvPr>
        </p:nvSpPr>
        <p:spPr/>
        <p:txBody>
          <a:bodyPr>
            <a:normAutofit fontScale="77500" lnSpcReduction="20000"/>
          </a:bodyPr>
          <a:lstStyle/>
          <a:p>
            <a:pPr eaLnBrk="1" hangingPunct="1"/>
            <a:r>
              <a:rPr lang="zh-CN" altLang="en-US" dirty="0" smtClean="0"/>
              <a:t>数据元素是最小的数据组成单位，也就是不可再分的数据单位，如学号、年龄、性别等。</a:t>
            </a:r>
          </a:p>
          <a:p>
            <a:pPr eaLnBrk="1" hangingPunct="1"/>
            <a:endParaRPr lang="zh-CN" altLang="en-US" dirty="0" smtClean="0"/>
          </a:p>
          <a:p>
            <a:pPr eaLnBrk="1" hangingPunct="1"/>
            <a:r>
              <a:rPr lang="zh-CN" altLang="en-US" dirty="0" smtClean="0"/>
              <a:t>需要描述以下属性：</a:t>
            </a:r>
          </a:p>
          <a:p>
            <a:pPr lvl="1" eaLnBrk="1" hangingPunct="1"/>
            <a:r>
              <a:rPr kumimoji="1" lang="zh-CN" altLang="en-US" dirty="0" smtClean="0">
                <a:latin typeface="楷体" panose="02010609060101010101" pitchFamily="49" charset="-122"/>
                <a:ea typeface="楷体" panose="02010609060101010101" pitchFamily="49" charset="-122"/>
              </a:rPr>
              <a:t>名称</a:t>
            </a:r>
          </a:p>
          <a:p>
            <a:pPr lvl="1" eaLnBrk="1" hangingPunct="1"/>
            <a:r>
              <a:rPr kumimoji="1" lang="zh-CN" altLang="en-US" dirty="0" smtClean="0">
                <a:latin typeface="楷体" panose="02010609060101010101" pitchFamily="49" charset="-122"/>
                <a:ea typeface="楷体" panose="02010609060101010101" pitchFamily="49" charset="-122"/>
              </a:rPr>
              <a:t>别名</a:t>
            </a:r>
          </a:p>
          <a:p>
            <a:pPr lvl="1" eaLnBrk="1" hangingPunct="1"/>
            <a:r>
              <a:rPr kumimoji="1" lang="zh-CN" altLang="en-US" dirty="0" smtClean="0">
                <a:latin typeface="楷体" panose="02010609060101010101" pitchFamily="49" charset="-122"/>
                <a:ea typeface="楷体" panose="02010609060101010101" pitchFamily="49" charset="-122"/>
              </a:rPr>
              <a:t>类型</a:t>
            </a:r>
          </a:p>
          <a:p>
            <a:pPr lvl="1" eaLnBrk="1" hangingPunct="1"/>
            <a:r>
              <a:rPr kumimoji="1" lang="zh-CN" altLang="en-US" dirty="0" smtClean="0">
                <a:latin typeface="楷体" panose="02010609060101010101" pitchFamily="49" charset="-122"/>
                <a:ea typeface="楷体" panose="02010609060101010101" pitchFamily="49" charset="-122"/>
              </a:rPr>
              <a:t>取值范围和取值的含义</a:t>
            </a:r>
          </a:p>
          <a:p>
            <a:pPr lvl="1" eaLnBrk="1" hangingPunct="1"/>
            <a:r>
              <a:rPr kumimoji="1" lang="zh-CN" altLang="en-US" dirty="0" smtClean="0">
                <a:latin typeface="楷体" panose="02010609060101010101" pitchFamily="49" charset="-122"/>
                <a:ea typeface="楷体" panose="02010609060101010101" pitchFamily="49" charset="-122"/>
              </a:rPr>
              <a:t>长度</a:t>
            </a:r>
          </a:p>
          <a:p>
            <a:pPr lvl="1" eaLnBrk="1" hangingPunct="1"/>
            <a:r>
              <a:rPr kumimoji="1" lang="zh-CN" altLang="en-US" dirty="0" smtClean="0">
                <a:latin typeface="楷体" panose="02010609060101010101" pitchFamily="49" charset="-122"/>
                <a:ea typeface="楷体" panose="02010609060101010101" pitchFamily="49" charset="-122"/>
              </a:rPr>
              <a:t>简要说明</a:t>
            </a:r>
            <a:endParaRPr lang="zh-CN" altLang="en-US"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7066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539750" y="1989138"/>
          <a:ext cx="7850188" cy="4037012"/>
        </p:xfrm>
        <a:graphic>
          <a:graphicData uri="http://schemas.openxmlformats.org/presentationml/2006/ole">
            <mc:AlternateContent xmlns:mc="http://schemas.openxmlformats.org/markup-compatibility/2006">
              <mc:Choice xmlns:v="urn:schemas-microsoft-com:vml" Requires="v">
                <p:oleObj spid="_x0000_s15368" name="位图图像" r:id="rId3" imgW="5200000" imgH="2095793" progId="Paint.Picture">
                  <p:embed/>
                </p:oleObj>
              </mc:Choice>
              <mc:Fallback>
                <p:oleObj name="位图图像" r:id="rId3" imgW="5200000" imgH="2095793" progId="Paint.Picture">
                  <p:embed/>
                  <p:pic>
                    <p:nvPicPr>
                      <p:cNvPr id="952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850188" cy="403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5" name="Rectangle 3"/>
          <p:cNvSpPr>
            <a:spLocks noGrp="1" noChangeArrowheads="1"/>
          </p:cNvSpPr>
          <p:nvPr>
            <p:ph type="title" idx="4294967295"/>
          </p:nvPr>
        </p:nvSpPr>
        <p:spPr>
          <a:xfrm>
            <a:off x="1187624" y="260648"/>
            <a:ext cx="6798734" cy="1303867"/>
          </a:xfrm>
        </p:spPr>
        <p:txBody>
          <a:bodyPr/>
          <a:lstStyle/>
          <a:p>
            <a:pPr algn="r" eaLnBrk="1" hangingPunct="1"/>
            <a:r>
              <a:rPr lang="zh-CN" altLang="en-US" dirty="0" smtClean="0"/>
              <a:t>数据元素条目</a:t>
            </a:r>
          </a:p>
        </p:txBody>
      </p:sp>
      <p:sp>
        <p:nvSpPr>
          <p:cNvPr id="95236" name="Rectangle 4"/>
          <p:cNvSpPr>
            <a:spLocks noChangeArrowheads="1"/>
          </p:cNvSpPr>
          <p:nvPr/>
        </p:nvSpPr>
        <p:spPr bwMode="auto">
          <a:xfrm>
            <a:off x="395536" y="1354017"/>
            <a:ext cx="5834063"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120000"/>
              <a:buFontTx/>
              <a:buChar char="•"/>
            </a:pPr>
            <a:r>
              <a:rPr lang="zh-CN" altLang="en-US" sz="2800" b="1" dirty="0">
                <a:ea typeface="华文中宋" panose="02010600040101010101" pitchFamily="2" charset="-122"/>
              </a:rPr>
              <a:t>采用卡片方式描述数据元素</a:t>
            </a:r>
          </a:p>
        </p:txBody>
      </p:sp>
    </p:spTree>
    <p:extLst>
      <p:ext uri="{BB962C8B-B14F-4D97-AF65-F5344CB8AC3E}">
        <p14:creationId xmlns:p14="http://schemas.microsoft.com/office/powerpoint/2010/main" val="39026384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52536" y="287338"/>
            <a:ext cx="8675687" cy="981075"/>
          </a:xfrm>
        </p:spPr>
        <p:txBody>
          <a:bodyPr/>
          <a:lstStyle/>
          <a:p>
            <a:pPr algn="r" eaLnBrk="1" hangingPunct="1"/>
            <a:r>
              <a:rPr lang="zh-CN" altLang="en-US" dirty="0" smtClean="0"/>
              <a:t>数据元素条目</a:t>
            </a:r>
          </a:p>
        </p:txBody>
      </p:sp>
      <p:sp>
        <p:nvSpPr>
          <p:cNvPr id="96259" name="Rectangle 3"/>
          <p:cNvSpPr>
            <a:spLocks noGrp="1" noChangeArrowheads="1"/>
          </p:cNvSpPr>
          <p:nvPr>
            <p:ph type="body" sz="half" idx="1"/>
          </p:nvPr>
        </p:nvSpPr>
        <p:spPr>
          <a:xfrm>
            <a:off x="250825" y="1268413"/>
            <a:ext cx="5834063" cy="865187"/>
          </a:xfrm>
        </p:spPr>
        <p:txBody>
          <a:bodyPr/>
          <a:lstStyle/>
          <a:p>
            <a:pPr eaLnBrk="1" hangingPunct="1">
              <a:lnSpc>
                <a:spcPct val="80000"/>
              </a:lnSpc>
            </a:pPr>
            <a:r>
              <a:rPr lang="zh-CN" altLang="en-US" smtClean="0">
                <a:solidFill>
                  <a:schemeClr val="tx2"/>
                </a:solidFill>
                <a:ea typeface="黑体" panose="02010609060101010101" pitchFamily="49" charset="-122"/>
              </a:rPr>
              <a:t>采用表格方式描述数据元素</a:t>
            </a:r>
          </a:p>
        </p:txBody>
      </p:sp>
      <p:graphicFrame>
        <p:nvGraphicFramePr>
          <p:cNvPr id="307204" name="Group 4"/>
          <p:cNvGraphicFramePr>
            <a:graphicFrameLocks noGrp="1"/>
          </p:cNvGraphicFramePr>
          <p:nvPr>
            <p:ph sz="half" idx="2"/>
          </p:nvPr>
        </p:nvGraphicFramePr>
        <p:xfrm>
          <a:off x="611188" y="2349500"/>
          <a:ext cx="8066087" cy="2498904"/>
        </p:xfrm>
        <a:graphic>
          <a:graphicData uri="http://schemas.openxmlformats.org/drawingml/2006/table">
            <a:tbl>
              <a:tblPr/>
              <a:tblGrid>
                <a:gridCol w="792162">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1871663">
                  <a:extLst>
                    <a:ext uri="{9D8B030D-6E8A-4147-A177-3AD203B41FA5}">
                      <a16:colId xmlns:a16="http://schemas.microsoft.com/office/drawing/2014/main" val="20005"/>
                    </a:ext>
                  </a:extLst>
                </a:gridCol>
                <a:gridCol w="1728787">
                  <a:extLst>
                    <a:ext uri="{9D8B030D-6E8A-4147-A177-3AD203B41FA5}">
                      <a16:colId xmlns:a16="http://schemas.microsoft.com/office/drawing/2014/main" val="20006"/>
                    </a:ext>
                  </a:extLst>
                </a:gridCol>
              </a:tblGrid>
              <a:tr h="70087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编号</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名称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别名</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数据类型</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长度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备注</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相关数据流</a:t>
                      </a:r>
                      <a:r>
                        <a:rPr kumimoji="0" lang="en-US" altLang="zh-CN" sz="2000" b="1" i="0" u="none" strike="noStrike" cap="none" normalizeH="0" baseline="0" smtClean="0">
                          <a:ln>
                            <a:noFill/>
                          </a:ln>
                          <a:solidFill>
                            <a:schemeClr val="tx1"/>
                          </a:solidFill>
                          <a:effectLst/>
                          <a:latin typeface="Arial" charset="0"/>
                          <a:ea typeface="楷体_GB2312" pitchFamily="49" charset="-122"/>
                        </a:rPr>
                        <a:t>/</a:t>
                      </a:r>
                      <a:r>
                        <a:rPr kumimoji="0" lang="zh-CN" altLang="en-US" sz="2000" b="1" i="0" u="none" strike="noStrike" cap="none" normalizeH="0" baseline="0" smtClean="0">
                          <a:ln>
                            <a:noFill/>
                          </a:ln>
                          <a:solidFill>
                            <a:schemeClr val="tx1"/>
                          </a:solidFill>
                          <a:effectLst/>
                          <a:latin typeface="Arial" charset="0"/>
                          <a:ea typeface="楷体_GB2312" pitchFamily="49" charset="-122"/>
                        </a:rPr>
                        <a:t>数据存储</a:t>
                      </a: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201</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01">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202</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649">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203</a:t>
                      </a:r>
                    </a:p>
                  </a:txBody>
                  <a:tcPr marT="45663" marB="45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职称</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endParaRPr kumimoji="0" lang="zh-CN"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字符</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10</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smtClean="0">
                          <a:ln>
                            <a:noFill/>
                          </a:ln>
                          <a:solidFill>
                            <a:schemeClr val="tx1"/>
                          </a:solidFill>
                          <a:effectLst/>
                          <a:latin typeface="Arial" charset="0"/>
                          <a:ea typeface="楷体_GB2312" pitchFamily="49" charset="-122"/>
                        </a:rPr>
                        <a:t>取值范围：助教、讲师、副教授、教授</a:t>
                      </a:r>
                    </a:p>
                  </a:txBody>
                  <a:tcPr marT="45663" marB="45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2000" b="1" i="0" u="none" strike="noStrike" cap="none" normalizeH="0" baseline="0" smtClean="0">
                          <a:ln>
                            <a:noFill/>
                          </a:ln>
                          <a:solidFill>
                            <a:schemeClr val="tx1"/>
                          </a:solidFill>
                          <a:effectLst/>
                          <a:latin typeface="Arial" charset="0"/>
                          <a:ea typeface="楷体_GB2312" pitchFamily="49" charset="-122"/>
                        </a:rPr>
                        <a:t>D2</a:t>
                      </a:r>
                      <a:r>
                        <a:rPr kumimoji="0" lang="en-US" altLang="zh-CN" sz="2000" b="1" i="0" u="none" strike="noStrike" cap="none" normalizeH="0" baseline="0" smtClean="0">
                          <a:ln>
                            <a:noFill/>
                          </a:ln>
                          <a:solidFill>
                            <a:schemeClr val="tx1"/>
                          </a:solidFill>
                          <a:effectLst/>
                          <a:latin typeface="华文中宋"/>
                          <a:ea typeface="楷体_GB2312" pitchFamily="49" charset="-122"/>
                        </a:rPr>
                        <a:t>…</a:t>
                      </a:r>
                      <a:endParaRPr kumimoji="0" lang="en-US" altLang="zh-CN" sz="2000" b="1" i="0" u="none" strike="noStrike" cap="none" normalizeH="0" baseline="0" smtClean="0">
                        <a:ln>
                          <a:noFill/>
                        </a:ln>
                        <a:solidFill>
                          <a:schemeClr val="tx1"/>
                        </a:solidFill>
                        <a:effectLst/>
                        <a:latin typeface="Arial" charset="0"/>
                        <a:ea typeface="楷体_GB2312" pitchFamily="49" charset="-122"/>
                      </a:endParaRPr>
                    </a:p>
                  </a:txBody>
                  <a:tcPr marT="45663" marB="45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78476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mtClean="0"/>
              <a:t>(2) </a:t>
            </a:r>
            <a:r>
              <a:rPr lang="zh-CN" altLang="en-US" smtClean="0"/>
              <a:t>数据结构</a:t>
            </a:r>
          </a:p>
        </p:txBody>
      </p:sp>
      <p:sp>
        <p:nvSpPr>
          <p:cNvPr id="97283" name="Rectangle 3"/>
          <p:cNvSpPr>
            <a:spLocks noGrp="1" noChangeArrowheads="1"/>
          </p:cNvSpPr>
          <p:nvPr>
            <p:ph type="body" idx="1"/>
          </p:nvPr>
        </p:nvSpPr>
        <p:spPr>
          <a:xfrm>
            <a:off x="683567" y="1700808"/>
            <a:ext cx="7920881" cy="4392488"/>
          </a:xfrm>
        </p:spPr>
        <p:txBody>
          <a:bodyPr>
            <a:normAutofit fontScale="92500" lnSpcReduction="10000"/>
          </a:bodyPr>
          <a:lstStyle/>
          <a:p>
            <a:pPr eaLnBrk="1" hangingPunct="1"/>
            <a:r>
              <a:rPr kumimoji="1" lang="zh-CN" altLang="en-US" dirty="0" smtClean="0"/>
              <a:t>数据结构描述数据元素以及它们之间的组合关系。</a:t>
            </a:r>
          </a:p>
          <a:p>
            <a:pPr eaLnBrk="1" hangingPunct="1"/>
            <a:r>
              <a:rPr kumimoji="1" lang="zh-CN" altLang="en-US" dirty="0" smtClean="0"/>
              <a:t>组合关系包括：</a:t>
            </a:r>
          </a:p>
          <a:p>
            <a:pPr lvl="1" eaLnBrk="1" hangingPunct="1"/>
            <a:r>
              <a:rPr kumimoji="1" lang="zh-CN" altLang="en-US" dirty="0" smtClean="0"/>
              <a:t>必含项</a:t>
            </a:r>
          </a:p>
          <a:p>
            <a:pPr lvl="1" eaLnBrk="1" hangingPunct="1"/>
            <a:r>
              <a:rPr kumimoji="1" lang="zh-CN" altLang="en-US" dirty="0" smtClean="0"/>
              <a:t>必选项</a:t>
            </a:r>
            <a:r>
              <a:rPr kumimoji="1" lang="en-US" altLang="zh-CN" dirty="0" smtClean="0"/>
              <a:t>——{ }</a:t>
            </a:r>
            <a:r>
              <a:rPr kumimoji="1" lang="zh-CN" altLang="en-US" dirty="0" smtClean="0"/>
              <a:t>，如：</a:t>
            </a:r>
            <a:r>
              <a:rPr kumimoji="1" lang="en-US" altLang="zh-CN" dirty="0" smtClean="0"/>
              <a:t>{}</a:t>
            </a:r>
          </a:p>
          <a:p>
            <a:pPr lvl="1" eaLnBrk="1" hangingPunct="1"/>
            <a:r>
              <a:rPr kumimoji="1" lang="zh-CN" altLang="en-US" dirty="0" smtClean="0"/>
              <a:t>任选项</a:t>
            </a:r>
            <a:r>
              <a:rPr kumimoji="1" lang="en-US" altLang="zh-CN" dirty="0" smtClean="0"/>
              <a:t>——[ ]</a:t>
            </a:r>
            <a:r>
              <a:rPr kumimoji="1" lang="zh-CN" altLang="en-US" dirty="0" smtClean="0"/>
              <a:t>，如：</a:t>
            </a:r>
            <a:r>
              <a:rPr kumimoji="1" lang="en-US" altLang="zh-CN" dirty="0" smtClean="0"/>
              <a:t>[</a:t>
            </a:r>
            <a:r>
              <a:rPr kumimoji="1" lang="zh-CN" altLang="en-US" dirty="0" smtClean="0"/>
              <a:t>实验成绩</a:t>
            </a:r>
            <a:r>
              <a:rPr kumimoji="1" lang="en-US" altLang="zh-CN" dirty="0" smtClean="0"/>
              <a:t>]</a:t>
            </a:r>
          </a:p>
          <a:p>
            <a:pPr lvl="1" eaLnBrk="1" hangingPunct="1"/>
            <a:r>
              <a:rPr kumimoji="1" lang="zh-CN" altLang="en-US" dirty="0" smtClean="0"/>
              <a:t>重复项</a:t>
            </a:r>
            <a:r>
              <a:rPr kumimoji="1" lang="en-US" altLang="zh-CN" dirty="0" smtClean="0"/>
              <a:t>——*</a:t>
            </a:r>
            <a:r>
              <a:rPr kumimoji="1" lang="zh-CN" altLang="en-US" dirty="0" smtClean="0"/>
              <a:t>，如：项目成员*</a:t>
            </a:r>
          </a:p>
          <a:p>
            <a:pPr eaLnBrk="1" hangingPunct="1"/>
            <a:r>
              <a:rPr kumimoji="1" lang="zh-CN" altLang="en-US" dirty="0" smtClean="0"/>
              <a:t>一个系统中重复出现的一些数据结构描述后，可以被数据流和数据存储引用（重用），以避免重复描述，如学生基本信息。</a:t>
            </a:r>
          </a:p>
        </p:txBody>
      </p:sp>
    </p:spTree>
    <p:extLst>
      <p:ext uri="{BB962C8B-B14F-4D97-AF65-F5344CB8AC3E}">
        <p14:creationId xmlns:p14="http://schemas.microsoft.com/office/powerpoint/2010/main" val="3309189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数据结构的其他表示方法</a:t>
            </a:r>
          </a:p>
        </p:txBody>
      </p:sp>
      <p:sp>
        <p:nvSpPr>
          <p:cNvPr id="98307" name="Rectangle 3"/>
          <p:cNvSpPr>
            <a:spLocks noGrp="1" noChangeArrowheads="1"/>
          </p:cNvSpPr>
          <p:nvPr>
            <p:ph type="body" idx="1"/>
          </p:nvPr>
        </p:nvSpPr>
        <p:spPr>
          <a:xfrm>
            <a:off x="683568" y="1644622"/>
            <a:ext cx="8893175" cy="574675"/>
          </a:xfrm>
        </p:spPr>
        <p:txBody>
          <a:bodyPr/>
          <a:lstStyle/>
          <a:p>
            <a:pPr eaLnBrk="1" hangingPunct="1">
              <a:lnSpc>
                <a:spcPct val="90000"/>
              </a:lnSpc>
            </a:pPr>
            <a:r>
              <a:rPr lang="zh-CN" altLang="en-US" dirty="0" smtClean="0"/>
              <a:t>数据结构的另一种表示方式：</a:t>
            </a:r>
          </a:p>
        </p:txBody>
      </p:sp>
      <p:pic>
        <p:nvPicPr>
          <p:cNvPr id="30925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11684"/>
            <a:ext cx="4491955" cy="3457178"/>
          </a:xfrm>
          <a:prstGeom prst="rect">
            <a:avLst/>
          </a:prstGeom>
          <a:solidFill>
            <a:srgbClr val="B9FFA3"/>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9253" name="Rectangle 5"/>
          <p:cNvSpPr>
            <a:spLocks noChangeArrowheads="1"/>
          </p:cNvSpPr>
          <p:nvPr/>
        </p:nvSpPr>
        <p:spPr bwMode="auto">
          <a:xfrm>
            <a:off x="250825" y="5661248"/>
            <a:ext cx="8893175" cy="1125537"/>
          </a:xfrm>
          <a:prstGeom prst="rect">
            <a:avLst/>
          </a:prstGeom>
          <a:solidFill>
            <a:srgbClr val="FEE9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C0000"/>
              </a:buClr>
              <a:buSzPct val="120000"/>
              <a:buFontTx/>
              <a:buChar char="•"/>
            </a:pPr>
            <a:r>
              <a:rPr lang="zh-CN" altLang="en-US" sz="2800" b="1" dirty="0">
                <a:ea typeface="华文中宋" panose="02010600040101010101" pitchFamily="2" charset="-122"/>
              </a:rPr>
              <a:t>如：</a:t>
            </a:r>
          </a:p>
          <a:p>
            <a:pPr lvl="1" eaLnBrk="1" hangingPunct="1">
              <a:lnSpc>
                <a:spcPct val="90000"/>
              </a:lnSpc>
              <a:spcBef>
                <a:spcPct val="20000"/>
              </a:spcBef>
              <a:buClr>
                <a:srgbClr val="0033CC"/>
              </a:buClr>
              <a:buSzPct val="120000"/>
              <a:buFont typeface="Arial" panose="020B0604020202020204" pitchFamily="34" charset="0"/>
              <a:buChar char="–"/>
            </a:pPr>
            <a:r>
              <a:rPr lang="zh-CN" altLang="en-US" sz="2400" b="1" dirty="0">
                <a:ea typeface="楷体_GB2312" pitchFamily="49" charset="-122"/>
              </a:rPr>
              <a:t>成绩单 </a:t>
            </a:r>
            <a:r>
              <a:rPr lang="en-US" altLang="zh-CN" sz="2400" b="1" dirty="0">
                <a:ea typeface="楷体_GB2312" pitchFamily="49" charset="-122"/>
              </a:rPr>
              <a:t>=</a:t>
            </a:r>
            <a:r>
              <a:rPr lang="zh-CN" altLang="en-US" sz="2400" b="1" dirty="0">
                <a:ea typeface="楷体_GB2312" pitchFamily="49" charset="-122"/>
              </a:rPr>
              <a:t>课程名称 </a:t>
            </a:r>
            <a:r>
              <a:rPr lang="en-US" altLang="zh-CN" sz="2400" b="1" dirty="0">
                <a:ea typeface="楷体_GB2312" pitchFamily="49" charset="-122"/>
              </a:rPr>
              <a:t>+ </a:t>
            </a:r>
            <a:r>
              <a:rPr lang="zh-CN" altLang="en-US" sz="2400" b="1" dirty="0">
                <a:ea typeface="楷体_GB2312" pitchFamily="49" charset="-122"/>
              </a:rPr>
              <a:t>教师 </a:t>
            </a:r>
            <a:r>
              <a:rPr lang="en-US" altLang="zh-CN" sz="2400" b="1" dirty="0">
                <a:ea typeface="楷体_GB2312" pitchFamily="49" charset="-122"/>
              </a:rPr>
              <a:t>+ [</a:t>
            </a:r>
            <a:r>
              <a:rPr lang="zh-CN" altLang="en-US" sz="2400" b="1" dirty="0">
                <a:ea typeface="楷体_GB2312" pitchFamily="49" charset="-122"/>
              </a:rPr>
              <a:t>考查</a:t>
            </a:r>
            <a:r>
              <a:rPr lang="en-US" altLang="zh-CN" sz="2400" b="1" dirty="0">
                <a:ea typeface="楷体_GB2312" pitchFamily="49" charset="-122"/>
              </a:rPr>
              <a:t>|</a:t>
            </a:r>
            <a:r>
              <a:rPr lang="zh-CN" altLang="en-US" sz="2400" b="1" dirty="0">
                <a:ea typeface="楷体_GB2312" pitchFamily="49" charset="-122"/>
              </a:rPr>
              <a:t>考试</a:t>
            </a:r>
            <a:r>
              <a:rPr lang="en-US" altLang="zh-CN" sz="2400" b="1" dirty="0">
                <a:ea typeface="楷体_GB2312" pitchFamily="49" charset="-122"/>
              </a:rPr>
              <a:t>|</a:t>
            </a:r>
            <a:r>
              <a:rPr lang="zh-CN" altLang="en-US" sz="2400" b="1" dirty="0">
                <a:ea typeface="楷体_GB2312" pitchFamily="49" charset="-122"/>
              </a:rPr>
              <a:t>选修</a:t>
            </a:r>
            <a:r>
              <a:rPr lang="en-US" altLang="zh-CN" sz="2400" b="1" dirty="0">
                <a:ea typeface="楷体_GB2312" pitchFamily="49" charset="-122"/>
              </a:rPr>
              <a:t>] + </a:t>
            </a:r>
            <a:r>
              <a:rPr lang="zh-CN" altLang="en-US" sz="2400" b="1" dirty="0">
                <a:ea typeface="楷体_GB2312" pitchFamily="49" charset="-122"/>
              </a:rPr>
              <a:t>班级</a:t>
            </a:r>
            <a:r>
              <a:rPr lang="en-US" altLang="zh-CN" sz="2400" b="1" dirty="0">
                <a:ea typeface="楷体_GB2312" pitchFamily="49" charset="-122"/>
              </a:rPr>
              <a:t>+ {</a:t>
            </a:r>
            <a:r>
              <a:rPr lang="zh-CN" altLang="en-US" sz="2400" b="1" dirty="0">
                <a:ea typeface="楷体_GB2312" pitchFamily="49" charset="-122"/>
              </a:rPr>
              <a:t>学号 </a:t>
            </a:r>
            <a:r>
              <a:rPr lang="en-US" altLang="zh-CN" sz="2400" b="1" dirty="0">
                <a:ea typeface="楷体_GB2312" pitchFamily="49" charset="-122"/>
              </a:rPr>
              <a:t>+ </a:t>
            </a:r>
            <a:r>
              <a:rPr lang="zh-CN" altLang="en-US" sz="2400" b="1" dirty="0">
                <a:ea typeface="楷体_GB2312" pitchFamily="49" charset="-122"/>
              </a:rPr>
              <a:t>姓名 </a:t>
            </a:r>
            <a:r>
              <a:rPr lang="en-US" altLang="zh-CN" sz="2400" b="1" dirty="0">
                <a:ea typeface="楷体_GB2312" pitchFamily="49" charset="-122"/>
              </a:rPr>
              <a:t>+ </a:t>
            </a:r>
            <a:r>
              <a:rPr lang="zh-CN" altLang="en-US" sz="2400" b="1" dirty="0">
                <a:ea typeface="楷体_GB2312" pitchFamily="49" charset="-122"/>
              </a:rPr>
              <a:t>期末成绩 </a:t>
            </a:r>
            <a:r>
              <a:rPr lang="en-US" altLang="zh-CN" sz="2400" b="1" dirty="0">
                <a:ea typeface="楷体_GB2312" pitchFamily="49" charset="-122"/>
              </a:rPr>
              <a:t>+ </a:t>
            </a:r>
            <a:r>
              <a:rPr lang="zh-CN" altLang="en-US" sz="2400" b="1" dirty="0">
                <a:ea typeface="楷体_GB2312" pitchFamily="49" charset="-122"/>
              </a:rPr>
              <a:t>平时成绩 </a:t>
            </a:r>
            <a:r>
              <a:rPr lang="en-US" altLang="zh-CN" sz="2400" b="1" dirty="0">
                <a:ea typeface="楷体_GB2312" pitchFamily="49" charset="-122"/>
              </a:rPr>
              <a:t>+ (</a:t>
            </a:r>
            <a:r>
              <a:rPr lang="zh-CN" altLang="en-US" sz="2400" b="1" dirty="0">
                <a:ea typeface="楷体_GB2312" pitchFamily="49" charset="-122"/>
              </a:rPr>
              <a:t>实验成绩</a:t>
            </a:r>
            <a:r>
              <a:rPr lang="en-US" altLang="zh-CN" sz="2400" b="1" dirty="0">
                <a:ea typeface="楷体_GB2312" pitchFamily="49" charset="-122"/>
              </a:rPr>
              <a:t>) + </a:t>
            </a:r>
            <a:r>
              <a:rPr lang="zh-CN" altLang="en-US" sz="2400" b="1" dirty="0">
                <a:ea typeface="楷体_GB2312" pitchFamily="49" charset="-122"/>
              </a:rPr>
              <a:t>总评成绩</a:t>
            </a:r>
            <a:r>
              <a:rPr lang="en-US" altLang="zh-CN" sz="2400" b="1" dirty="0">
                <a:ea typeface="楷体_GB2312" pitchFamily="49" charset="-122"/>
              </a:rPr>
              <a:t>}</a:t>
            </a:r>
            <a:r>
              <a:rPr lang="en-US" altLang="zh-CN" sz="2400" b="1" baseline="30000" dirty="0">
                <a:ea typeface="楷体_GB2312" pitchFamily="49" charset="-122"/>
              </a:rPr>
              <a:t>n</a:t>
            </a:r>
          </a:p>
        </p:txBody>
      </p:sp>
    </p:spTree>
    <p:extLst>
      <p:ext uri="{BB962C8B-B14F-4D97-AF65-F5344CB8AC3E}">
        <p14:creationId xmlns:p14="http://schemas.microsoft.com/office/powerpoint/2010/main" val="2878642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9252"/>
                                        </p:tgtEl>
                                        <p:attrNameLst>
                                          <p:attrName>style.visibility</p:attrName>
                                        </p:attrNameLst>
                                      </p:cBhvr>
                                      <p:to>
                                        <p:strVal val="visible"/>
                                      </p:to>
                                    </p:set>
                                    <p:animEffect transition="in" filter="dissolve">
                                      <p:cBhvr>
                                        <p:cTn id="7" dur="500"/>
                                        <p:tgtEl>
                                          <p:spTgt spid="309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9253"/>
                                        </p:tgtEl>
                                        <p:attrNameLst>
                                          <p:attrName>style.visibility</p:attrName>
                                        </p:attrNameLst>
                                      </p:cBhvr>
                                      <p:to>
                                        <p:strVal val="visible"/>
                                      </p:to>
                                    </p:set>
                                    <p:animEffect transition="in" filter="blinds(horizontal)">
                                      <p:cBhvr>
                                        <p:cTn id="12" dur="500"/>
                                        <p:tgtEl>
                                          <p:spTgt spid="309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smtClean="0"/>
              <a:t>(3) </a:t>
            </a:r>
            <a:r>
              <a:rPr lang="zh-CN" altLang="en-US" smtClean="0"/>
              <a:t>数据流</a:t>
            </a:r>
          </a:p>
        </p:txBody>
      </p:sp>
      <p:sp>
        <p:nvSpPr>
          <p:cNvPr id="99331" name="Rectangle 3"/>
          <p:cNvSpPr>
            <a:spLocks noGrp="1" noChangeArrowheads="1"/>
          </p:cNvSpPr>
          <p:nvPr>
            <p:ph type="body" idx="1"/>
          </p:nvPr>
        </p:nvSpPr>
        <p:spPr/>
        <p:txBody>
          <a:bodyPr>
            <a:normAutofit fontScale="92500" lnSpcReduction="10000"/>
          </a:bodyPr>
          <a:lstStyle/>
          <a:p>
            <a:pPr eaLnBrk="1" hangingPunct="1"/>
            <a:r>
              <a:rPr lang="zh-CN" altLang="en-US" dirty="0" smtClean="0"/>
              <a:t>对每一个数据流应进行描述，尤其是与外部实体相关的数据流。</a:t>
            </a:r>
          </a:p>
          <a:p>
            <a:pPr eaLnBrk="1" hangingPunct="1"/>
            <a:r>
              <a:rPr kumimoji="1" lang="zh-CN" altLang="en-US" dirty="0" smtClean="0"/>
              <a:t>数据流需要描述以下属性：</a:t>
            </a:r>
          </a:p>
          <a:p>
            <a:pPr lvl="1" eaLnBrk="1" hangingPunct="1"/>
            <a:r>
              <a:rPr kumimoji="1" lang="zh-CN" altLang="en-US" dirty="0" smtClean="0">
                <a:latin typeface="楷体" panose="02010609060101010101" pitchFamily="49" charset="-122"/>
                <a:ea typeface="楷体" panose="02010609060101010101" pitchFamily="49" charset="-122"/>
              </a:rPr>
              <a:t>数据流的来源</a:t>
            </a:r>
          </a:p>
          <a:p>
            <a:pPr lvl="1" eaLnBrk="1" hangingPunct="1"/>
            <a:r>
              <a:rPr kumimoji="1" lang="zh-CN" altLang="en-US" dirty="0" smtClean="0">
                <a:latin typeface="楷体" panose="02010609060101010101" pitchFamily="49" charset="-122"/>
                <a:ea typeface="楷体" panose="02010609060101010101" pitchFamily="49" charset="-122"/>
              </a:rPr>
              <a:t>数据流的去处</a:t>
            </a:r>
          </a:p>
          <a:p>
            <a:pPr lvl="1" eaLnBrk="1" hangingPunct="1"/>
            <a:r>
              <a:rPr kumimoji="1" lang="zh-CN" altLang="en-US" dirty="0" smtClean="0">
                <a:latin typeface="楷体" panose="02010609060101010101" pitchFamily="49" charset="-122"/>
                <a:ea typeface="楷体" panose="02010609060101010101" pitchFamily="49" charset="-122"/>
              </a:rPr>
              <a:t>数据流的组成</a:t>
            </a:r>
          </a:p>
          <a:p>
            <a:pPr lvl="1" eaLnBrk="1" hangingPunct="1"/>
            <a:r>
              <a:rPr kumimoji="1" lang="zh-CN" altLang="en-US" dirty="0" smtClean="0">
                <a:latin typeface="楷体" panose="02010609060101010101" pitchFamily="49" charset="-122"/>
                <a:ea typeface="楷体" panose="02010609060101010101" pitchFamily="49" charset="-122"/>
              </a:rPr>
              <a:t>数据流的流通量</a:t>
            </a:r>
          </a:p>
          <a:p>
            <a:pPr lvl="1" eaLnBrk="1" hangingPunct="1"/>
            <a:r>
              <a:rPr kumimoji="1" lang="zh-CN" altLang="en-US" dirty="0" smtClean="0">
                <a:latin typeface="楷体" panose="02010609060101010101" pitchFamily="49" charset="-122"/>
                <a:ea typeface="楷体" panose="02010609060101010101" pitchFamily="49" charset="-122"/>
              </a:rPr>
              <a:t>高峰时的流通量</a:t>
            </a:r>
          </a:p>
        </p:txBody>
      </p:sp>
    </p:spTree>
    <p:extLst>
      <p:ext uri="{BB962C8B-B14F-4D97-AF65-F5344CB8AC3E}">
        <p14:creationId xmlns:p14="http://schemas.microsoft.com/office/powerpoint/2010/main" val="183204335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1223"/>
            <a:ext cx="91440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Rectangle 3"/>
          <p:cNvSpPr>
            <a:spLocks noGrp="1" noChangeArrowheads="1"/>
          </p:cNvSpPr>
          <p:nvPr>
            <p:ph type="title" idx="4294967295"/>
          </p:nvPr>
        </p:nvSpPr>
        <p:spPr>
          <a:xfrm>
            <a:off x="1187624" y="404664"/>
            <a:ext cx="6798734" cy="1303867"/>
          </a:xfrm>
        </p:spPr>
        <p:txBody>
          <a:bodyPr/>
          <a:lstStyle/>
          <a:p>
            <a:pPr algn="r" eaLnBrk="1" hangingPunct="1"/>
            <a:r>
              <a:rPr lang="zh-CN" altLang="en-US" dirty="0" smtClean="0"/>
              <a:t>数据流条目</a:t>
            </a:r>
          </a:p>
        </p:txBody>
      </p:sp>
    </p:spTree>
    <p:extLst>
      <p:ext uri="{BB962C8B-B14F-4D97-AF65-F5344CB8AC3E}">
        <p14:creationId xmlns:p14="http://schemas.microsoft.com/office/powerpoint/2010/main" val="34145426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smtClean="0"/>
              <a:t>(4) </a:t>
            </a:r>
            <a:r>
              <a:rPr lang="zh-CN" altLang="en-US" smtClean="0"/>
              <a:t>数据存储</a:t>
            </a:r>
          </a:p>
        </p:txBody>
      </p:sp>
      <p:sp>
        <p:nvSpPr>
          <p:cNvPr id="101379" name="Rectangle 3"/>
          <p:cNvSpPr>
            <a:spLocks noGrp="1" noChangeArrowheads="1"/>
          </p:cNvSpPr>
          <p:nvPr>
            <p:ph type="body" idx="1"/>
          </p:nvPr>
        </p:nvSpPr>
        <p:spPr>
          <a:xfrm>
            <a:off x="988041" y="1700808"/>
            <a:ext cx="7022886" cy="4401637"/>
          </a:xfrm>
        </p:spPr>
        <p:txBody>
          <a:bodyPr>
            <a:noAutofit/>
          </a:bodyPr>
          <a:lstStyle/>
          <a:p>
            <a:pPr eaLnBrk="1" hangingPunct="1">
              <a:lnSpc>
                <a:spcPct val="120000"/>
              </a:lnSpc>
              <a:spcBef>
                <a:spcPts val="0"/>
              </a:spcBef>
            </a:pPr>
            <a:r>
              <a:rPr lang="zh-CN" altLang="en-US" sz="2000" dirty="0" smtClean="0"/>
              <a:t>所有的数据存储都应进行描述。</a:t>
            </a:r>
          </a:p>
          <a:p>
            <a:pPr eaLnBrk="1" hangingPunct="1">
              <a:lnSpc>
                <a:spcPct val="120000"/>
              </a:lnSpc>
              <a:spcBef>
                <a:spcPts val="0"/>
              </a:spcBef>
            </a:pPr>
            <a:r>
              <a:rPr kumimoji="1" lang="zh-CN" altLang="en-US" sz="2000" dirty="0" smtClean="0"/>
              <a:t>主要描写该数据存储的结构，及有关的数据流、查询要求</a:t>
            </a:r>
            <a:r>
              <a:rPr kumimoji="1" lang="zh-CN" altLang="en-US" sz="2000" dirty="0" smtClean="0"/>
              <a:t>。</a:t>
            </a:r>
            <a:endParaRPr kumimoji="1" lang="zh-CN" altLang="en-US" sz="2000" dirty="0" smtClean="0"/>
          </a:p>
          <a:p>
            <a:pPr eaLnBrk="1" hangingPunct="1">
              <a:lnSpc>
                <a:spcPct val="120000"/>
              </a:lnSpc>
              <a:spcBef>
                <a:spcPts val="0"/>
              </a:spcBef>
            </a:pPr>
            <a:r>
              <a:rPr kumimoji="1" lang="zh-CN" altLang="en-US" sz="2000" dirty="0" smtClean="0"/>
              <a:t>数据流和数据存储出现重复的数据时，可以提取这些共同部分制作数据结构。</a:t>
            </a:r>
          </a:p>
          <a:p>
            <a:pPr lvl="1" eaLnBrk="1" hangingPunct="1">
              <a:lnSpc>
                <a:spcPct val="120000"/>
              </a:lnSpc>
              <a:spcBef>
                <a:spcPts val="0"/>
              </a:spcBef>
            </a:pPr>
            <a:r>
              <a:rPr kumimoji="1" lang="zh-CN" altLang="en-US" sz="2000" dirty="0" smtClean="0">
                <a:latin typeface="楷体" panose="02010609060101010101" pitchFamily="49" charset="-122"/>
                <a:ea typeface="楷体" panose="02010609060101010101" pitchFamily="49" charset="-122"/>
              </a:rPr>
              <a:t>例如学生基本情况、学生动态、奖惩记录、学习成绩、毕业论文成绩等，在</a:t>
            </a:r>
            <a:r>
              <a:rPr kumimoji="1" lang="en-US" altLang="zh-CN" sz="2000" dirty="0" smtClean="0">
                <a:latin typeface="楷体" panose="02010609060101010101" pitchFamily="49" charset="-122"/>
                <a:ea typeface="楷体" panose="02010609060101010101" pitchFamily="49" charset="-122"/>
              </a:rPr>
              <a:t>DFD</a:t>
            </a:r>
            <a:r>
              <a:rPr kumimoji="1" lang="zh-CN" altLang="en-US" sz="2000" dirty="0" smtClean="0">
                <a:latin typeface="楷体" panose="02010609060101010101" pitchFamily="49" charset="-122"/>
                <a:ea typeface="楷体" panose="02010609060101010101" pitchFamily="49" charset="-122"/>
              </a:rPr>
              <a:t>多个数据流和数据存储中出现。</a:t>
            </a:r>
          </a:p>
          <a:p>
            <a:pPr lvl="1" eaLnBrk="1" hangingPunct="1">
              <a:lnSpc>
                <a:spcPct val="120000"/>
              </a:lnSpc>
              <a:spcBef>
                <a:spcPts val="0"/>
              </a:spcBef>
            </a:pPr>
            <a:r>
              <a:rPr kumimoji="1" lang="zh-CN" altLang="en-US" sz="2000" dirty="0" smtClean="0">
                <a:latin typeface="楷体" panose="02010609060101010101" pitchFamily="49" charset="-122"/>
                <a:ea typeface="楷体" panose="02010609060101010101" pitchFamily="49" charset="-122"/>
              </a:rPr>
              <a:t>可以定义学生基本情况、学生奖惩记录等作为数据结构条目，然后在 数据流和数据存储条目中直接引用它们，而不需要多处重复书写。</a:t>
            </a:r>
            <a:r>
              <a:rPr kumimoji="1" lang="zh-CN" altLang="en-US" sz="2000" b="0" dirty="0" smtClean="0">
                <a:latin typeface="楷体" panose="02010609060101010101" pitchFamily="49" charset="-122"/>
                <a:ea typeface="楷体" panose="02010609060101010101" pitchFamily="49" charset="-122"/>
              </a:rPr>
              <a:t> </a:t>
            </a:r>
            <a:endParaRPr lang="zh-CN" altLang="en-US" sz="20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187909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p:cNvGraphicFramePr>
            <a:graphicFrameLocks noChangeAspect="1"/>
          </p:cNvGraphicFramePr>
          <p:nvPr>
            <p:extLst>
              <p:ext uri="{D42A27DB-BD31-4B8C-83A1-F6EECF244321}">
                <p14:modId xmlns:p14="http://schemas.microsoft.com/office/powerpoint/2010/main" val="1973489521"/>
              </p:ext>
            </p:extLst>
          </p:nvPr>
        </p:nvGraphicFramePr>
        <p:xfrm>
          <a:off x="-108520" y="1412776"/>
          <a:ext cx="9144000" cy="4637087"/>
        </p:xfrm>
        <a:graphic>
          <a:graphicData uri="http://schemas.openxmlformats.org/presentationml/2006/ole">
            <mc:AlternateContent xmlns:mc="http://schemas.openxmlformats.org/markup-compatibility/2006">
              <mc:Choice xmlns:v="urn:schemas-microsoft-com:vml" Requires="v">
                <p:oleObj spid="_x0000_s16392" name="位图图像" r:id="rId3" imgW="5706272" imgH="3191320" progId="Paint.Picture">
                  <p:embed/>
                </p:oleObj>
              </mc:Choice>
              <mc:Fallback>
                <p:oleObj name="位图图像" r:id="rId3" imgW="5706272" imgH="3191320" progId="Paint.Picture">
                  <p:embed/>
                  <p:pic>
                    <p:nvPicPr>
                      <p:cNvPr id="1024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1412776"/>
                        <a:ext cx="91440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3" name="Rectangle 3"/>
          <p:cNvSpPr>
            <a:spLocks noGrp="1" noChangeArrowheads="1"/>
          </p:cNvSpPr>
          <p:nvPr>
            <p:ph type="title" idx="4294967295"/>
          </p:nvPr>
        </p:nvSpPr>
        <p:spPr>
          <a:xfrm>
            <a:off x="1331640" y="260648"/>
            <a:ext cx="6798734" cy="1303867"/>
          </a:xfrm>
        </p:spPr>
        <p:txBody>
          <a:bodyPr/>
          <a:lstStyle/>
          <a:p>
            <a:pPr algn="r" eaLnBrk="1" hangingPunct="1"/>
            <a:r>
              <a:rPr lang="zh-CN" altLang="en-US" dirty="0" smtClean="0"/>
              <a:t>数据存储条目</a:t>
            </a:r>
          </a:p>
        </p:txBody>
      </p:sp>
    </p:spTree>
    <p:extLst>
      <p:ext uri="{BB962C8B-B14F-4D97-AF65-F5344CB8AC3E}">
        <p14:creationId xmlns:p14="http://schemas.microsoft.com/office/powerpoint/2010/main" val="9408365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899592" y="764704"/>
            <a:ext cx="6798734" cy="785470"/>
          </a:xfrm>
        </p:spPr>
        <p:txBody>
          <a:bodyPr/>
          <a:lstStyle/>
          <a:p>
            <a:pPr eaLnBrk="1" hangingPunct="1"/>
            <a:r>
              <a:rPr lang="en-US" altLang="zh-CN" dirty="0" smtClean="0"/>
              <a:t>(5) </a:t>
            </a:r>
            <a:r>
              <a:rPr lang="zh-CN" altLang="en-US" dirty="0" smtClean="0"/>
              <a:t>处理</a:t>
            </a:r>
          </a:p>
        </p:txBody>
      </p:sp>
      <p:sp>
        <p:nvSpPr>
          <p:cNvPr id="103427" name="Rectangle 3"/>
          <p:cNvSpPr>
            <a:spLocks noGrp="1" noChangeArrowheads="1"/>
          </p:cNvSpPr>
          <p:nvPr>
            <p:ph type="body" idx="1"/>
          </p:nvPr>
        </p:nvSpPr>
        <p:spPr/>
        <p:txBody>
          <a:bodyPr>
            <a:normAutofit fontScale="85000" lnSpcReduction="10000"/>
          </a:bodyPr>
          <a:lstStyle/>
          <a:p>
            <a:pPr eaLnBrk="1" hangingPunct="1">
              <a:lnSpc>
                <a:spcPct val="120000"/>
              </a:lnSpc>
              <a:spcBef>
                <a:spcPts val="0"/>
              </a:spcBef>
            </a:pPr>
            <a:r>
              <a:rPr kumimoji="1" lang="zh-CN" altLang="en-US" dirty="0" smtClean="0"/>
              <a:t>需要描述处理框的编号、名称、功能的简要说明，有关的输入、输出。</a:t>
            </a:r>
          </a:p>
          <a:p>
            <a:pPr eaLnBrk="1" hangingPunct="1">
              <a:lnSpc>
                <a:spcPct val="120000"/>
              </a:lnSpc>
              <a:spcBef>
                <a:spcPts val="0"/>
              </a:spcBef>
            </a:pPr>
            <a:r>
              <a:rPr kumimoji="1" lang="zh-CN" altLang="en-US" dirty="0" smtClean="0"/>
              <a:t>通常仅重点描述</a:t>
            </a:r>
            <a:r>
              <a:rPr kumimoji="1" lang="zh-CN" altLang="en-US" dirty="0" smtClean="0">
                <a:solidFill>
                  <a:srgbClr val="0033CC"/>
                </a:solidFill>
              </a:rPr>
              <a:t>最底层的处理过程</a:t>
            </a:r>
            <a:r>
              <a:rPr kumimoji="1" lang="zh-CN" altLang="en-US" dirty="0" smtClean="0"/>
              <a:t>。</a:t>
            </a:r>
          </a:p>
          <a:p>
            <a:pPr eaLnBrk="1" hangingPunct="1">
              <a:lnSpc>
                <a:spcPct val="120000"/>
              </a:lnSpc>
              <a:spcBef>
                <a:spcPts val="0"/>
              </a:spcBef>
            </a:pPr>
            <a:endParaRPr kumimoji="1" lang="zh-CN" altLang="en-US" dirty="0" smtClean="0"/>
          </a:p>
          <a:p>
            <a:pPr eaLnBrk="1" hangingPunct="1">
              <a:lnSpc>
                <a:spcPct val="120000"/>
              </a:lnSpc>
              <a:spcBef>
                <a:spcPts val="0"/>
              </a:spcBef>
            </a:pPr>
            <a:r>
              <a:rPr kumimoji="1" lang="zh-CN" altLang="en-US" dirty="0" smtClean="0"/>
              <a:t>复杂的处理逻辑可以借助于一些图表工具，如：</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结构化语言</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判定树</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决策树</a:t>
            </a:r>
          </a:p>
          <a:p>
            <a:pPr lvl="1" eaLnBrk="1" hangingPunct="1">
              <a:lnSpc>
                <a:spcPct val="120000"/>
              </a:lnSpc>
              <a:spcBef>
                <a:spcPts val="0"/>
              </a:spcBef>
            </a:pPr>
            <a:r>
              <a:rPr kumimoji="1" lang="zh-CN" altLang="en-US" dirty="0" smtClean="0">
                <a:latin typeface="楷体" panose="02010609060101010101" pitchFamily="49" charset="-122"/>
                <a:ea typeface="楷体" panose="02010609060101010101" pitchFamily="49" charset="-122"/>
              </a:rPr>
              <a:t>判定表</a:t>
            </a:r>
            <a:r>
              <a:rPr kumimoji="1" lang="en-US" altLang="zh-CN" dirty="0" smtClean="0">
                <a:latin typeface="楷体" panose="02010609060101010101" pitchFamily="49" charset="-122"/>
                <a:ea typeface="楷体" panose="02010609060101010101" pitchFamily="49" charset="-122"/>
              </a:rPr>
              <a:t>/</a:t>
            </a:r>
            <a:r>
              <a:rPr kumimoji="1" lang="zh-CN" altLang="en-US" dirty="0" smtClean="0">
                <a:latin typeface="楷体" panose="02010609060101010101" pitchFamily="49" charset="-122"/>
                <a:ea typeface="楷体" panose="02010609060101010101" pitchFamily="49" charset="-122"/>
              </a:rPr>
              <a:t>决策表</a:t>
            </a:r>
          </a:p>
        </p:txBody>
      </p:sp>
    </p:spTree>
    <p:extLst>
      <p:ext uri="{BB962C8B-B14F-4D97-AF65-F5344CB8AC3E}">
        <p14:creationId xmlns:p14="http://schemas.microsoft.com/office/powerpoint/2010/main" val="36370107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2323</TotalTime>
  <Words>7681</Words>
  <Application>Microsoft Office PowerPoint</Application>
  <PresentationFormat>全屏显示(4:3)</PresentationFormat>
  <Paragraphs>991</Paragraphs>
  <Slides>124</Slides>
  <Notes>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124</vt:i4>
      </vt:variant>
    </vt:vector>
  </HeadingPairs>
  <TitlesOfParts>
    <vt:vector size="141" baseType="lpstr">
      <vt:lpstr>等线</vt:lpstr>
      <vt:lpstr>黑体</vt:lpstr>
      <vt:lpstr>华文行楷</vt:lpstr>
      <vt:lpstr>华文中宋</vt:lpstr>
      <vt:lpstr>楷体</vt:lpstr>
      <vt:lpstr>楷体_GB2312</vt:lpstr>
      <vt:lpstr>宋体</vt:lpstr>
      <vt:lpstr>微软雅黑</vt:lpstr>
      <vt:lpstr>Arial</vt:lpstr>
      <vt:lpstr>Calibri</vt:lpstr>
      <vt:lpstr>Cambria</vt:lpstr>
      <vt:lpstr>Garamond</vt:lpstr>
      <vt:lpstr>Times New Roman</vt:lpstr>
      <vt:lpstr>Wingdings</vt:lpstr>
      <vt:lpstr>环保</vt:lpstr>
      <vt:lpstr>Visio</vt:lpstr>
      <vt:lpstr>位图图像</vt:lpstr>
      <vt:lpstr>第6章  流程建模</vt:lpstr>
      <vt:lpstr>本章主要内容</vt:lpstr>
      <vt:lpstr>6.1 业务流程分析与建模</vt:lpstr>
      <vt:lpstr>6.1.1 业务流程分析</vt:lpstr>
      <vt:lpstr>业务流程分析的内容</vt:lpstr>
      <vt:lpstr>6.1.2 业务流程图的画法</vt:lpstr>
      <vt:lpstr>业务流程建模的意义</vt:lpstr>
      <vt:lpstr>业务流程建模的工具</vt:lpstr>
      <vt:lpstr>业务流程图符号及含义</vt:lpstr>
      <vt:lpstr>试一试</vt:lpstr>
      <vt:lpstr>跨职能流程图示例1</vt:lpstr>
      <vt:lpstr>跨职能流程图示例2</vt:lpstr>
      <vt:lpstr>案例——空调维修服务</vt:lpstr>
      <vt:lpstr>案例——空调维修服务</vt:lpstr>
      <vt:lpstr>绘制业务流程图的注意事项</vt:lpstr>
      <vt:lpstr>6.1.3 业务流程优化与管理</vt:lpstr>
      <vt:lpstr>BPR和BPM</vt:lpstr>
      <vt:lpstr>1.企业过程重组BPR</vt:lpstr>
      <vt:lpstr>案例——交通违章执法</vt:lpstr>
      <vt:lpstr>思考</vt:lpstr>
      <vt:lpstr>如何实施BPR</vt:lpstr>
      <vt:lpstr>2.企业流程管理BPM</vt:lpstr>
      <vt:lpstr>企业流程管理的五阶段</vt:lpstr>
      <vt:lpstr>企业流程管理系统BPMS</vt:lpstr>
      <vt:lpstr>流程建模符号BPMN</vt:lpstr>
      <vt:lpstr>6.2 数据流分析与建模</vt:lpstr>
      <vt:lpstr>6.2.1 数据流分析</vt:lpstr>
      <vt:lpstr>数据流分析的内容</vt:lpstr>
      <vt:lpstr>6.2.2 数据流图</vt:lpstr>
      <vt:lpstr>先试试看</vt:lpstr>
      <vt:lpstr>PowerPoint 演示文稿</vt:lpstr>
      <vt:lpstr>1. 数据流图的基本元素</vt:lpstr>
      <vt:lpstr>外部实体</vt:lpstr>
      <vt:lpstr>数据处理</vt:lpstr>
      <vt:lpstr>数据流</vt:lpstr>
      <vt:lpstr>数据存储</vt:lpstr>
      <vt:lpstr>怎么辨别数据存储</vt:lpstr>
      <vt:lpstr>其他图形表示</vt:lpstr>
      <vt:lpstr>2. 事件和DFD片段</vt:lpstr>
      <vt:lpstr>事件与系统需求</vt:lpstr>
      <vt:lpstr>事件的类型</vt:lpstr>
      <vt:lpstr>案例——空调维修的事件表</vt:lpstr>
      <vt:lpstr>案例——空调维修的事件表</vt:lpstr>
      <vt:lpstr>案例——学籍管理中的事件</vt:lpstr>
      <vt:lpstr>一个事件的数据处理</vt:lpstr>
      <vt:lpstr>一个事件的DFD（练习）</vt:lpstr>
      <vt:lpstr>3. DFD集成和层次</vt:lpstr>
      <vt:lpstr>事件的DFD的集成</vt:lpstr>
      <vt:lpstr>多个事件的DFD</vt:lpstr>
      <vt:lpstr>课堂练习（交通违章处理）</vt:lpstr>
      <vt:lpstr>课堂练习（交通违章处理）</vt:lpstr>
      <vt:lpstr>构建分层的数据流图</vt:lpstr>
      <vt:lpstr>构建分层的数据流图</vt:lpstr>
      <vt:lpstr>构建分层的数据流图</vt:lpstr>
      <vt:lpstr>4. 案例——学籍管理系统</vt:lpstr>
      <vt:lpstr>顶层图</vt:lpstr>
      <vt:lpstr>第一层</vt:lpstr>
      <vt:lpstr>第二层——“成绩管理”框的展开</vt:lpstr>
      <vt:lpstr>第三层——“处理期末成绩”框的展开</vt:lpstr>
      <vt:lpstr>第三层——“分析期末成绩”框的展开</vt:lpstr>
      <vt:lpstr>第三层——“分析补考成绩”框的展开</vt:lpstr>
      <vt:lpstr>5. 绘图工具软件介绍</vt:lpstr>
      <vt:lpstr>6.2.3 画数据流图的注意事项</vt:lpstr>
      <vt:lpstr>1. 合理的层次划分</vt:lpstr>
      <vt:lpstr>处理框的合并</vt:lpstr>
      <vt:lpstr>2. 正确性检查</vt:lpstr>
      <vt:lpstr>2. 正确性检查（续）</vt:lpstr>
      <vt:lpstr>3. 提高易读性</vt:lpstr>
      <vt:lpstr>4. 明确系统边界</vt:lpstr>
      <vt:lpstr>案例——空调维修系统的边界</vt:lpstr>
      <vt:lpstr>案例——毕设管理系统的边界</vt:lpstr>
      <vt:lpstr>案例——毕设管理系统的边界</vt:lpstr>
      <vt:lpstr>数据流图的优化</vt:lpstr>
      <vt:lpstr>5. 数据流图的常见错误分析</vt:lpstr>
      <vt:lpstr>错误情况举例1</vt:lpstr>
      <vt:lpstr>错误情况举例2</vt:lpstr>
      <vt:lpstr>错误情况举例3</vt:lpstr>
      <vt:lpstr>错误情况举例4</vt:lpstr>
      <vt:lpstr>错误情况举例5</vt:lpstr>
      <vt:lpstr>错误情况举例6</vt:lpstr>
      <vt:lpstr>错误情况举例7</vt:lpstr>
      <vt:lpstr>数据流图的优缺点</vt:lpstr>
      <vt:lpstr>案例——配送系统错误分析</vt:lpstr>
      <vt:lpstr>配送中心管理系统</vt:lpstr>
      <vt:lpstr>库存管理</vt:lpstr>
      <vt:lpstr>入库的功能分解</vt:lpstr>
      <vt:lpstr>采购管理</vt:lpstr>
      <vt:lpstr>6.2.4 数据字典</vt:lpstr>
      <vt:lpstr>1. 数据字典的各类条目</vt:lpstr>
      <vt:lpstr>(1) 数据元素</vt:lpstr>
      <vt:lpstr>数据元素条目</vt:lpstr>
      <vt:lpstr>数据元素条目</vt:lpstr>
      <vt:lpstr>(2) 数据结构</vt:lpstr>
      <vt:lpstr>数据结构的其他表示方法</vt:lpstr>
      <vt:lpstr>(3) 数据流</vt:lpstr>
      <vt:lpstr>数据流条目</vt:lpstr>
      <vt:lpstr>(4) 数据存储</vt:lpstr>
      <vt:lpstr>数据存储条目</vt:lpstr>
      <vt:lpstr>(5) 处理</vt:lpstr>
      <vt:lpstr>处理功能条目</vt:lpstr>
      <vt:lpstr>(6) 外部实体</vt:lpstr>
      <vt:lpstr>数据字典的编制</vt:lpstr>
      <vt:lpstr>2. 数据字典的使用</vt:lpstr>
      <vt:lpstr>6.2.5 新系统逻辑模型的提出</vt:lpstr>
      <vt:lpstr>6.3 业务规则的表示</vt:lpstr>
      <vt:lpstr>6.3.1 结构化语言</vt:lpstr>
      <vt:lpstr>1. 祈使语句</vt:lpstr>
      <vt:lpstr>2. 条件判断语句</vt:lpstr>
      <vt:lpstr>3. 循环语句</vt:lpstr>
      <vt:lpstr>6.3.2 判定树</vt:lpstr>
      <vt:lpstr>判定树示例</vt:lpstr>
      <vt:lpstr>6.3.3 判定表</vt:lpstr>
      <vt:lpstr>案例——岗位再分配</vt:lpstr>
      <vt:lpstr>构造空表</vt:lpstr>
      <vt:lpstr>填表</vt:lpstr>
      <vt:lpstr>判定表的合并简化</vt:lpstr>
      <vt:lpstr>第一次合并</vt:lpstr>
      <vt:lpstr>第二次合并</vt:lpstr>
      <vt:lpstr>使用判定表的步骤</vt:lpstr>
      <vt:lpstr>6.3.4 三种工具的比较</vt:lpstr>
      <vt:lpstr>各自适用范围</vt:lpstr>
      <vt:lpstr>6.3.5 业务规则管理系统</vt:lpstr>
      <vt:lpstr>课堂讨论案例</vt:lpstr>
      <vt:lpstr>课堂讨论案例</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210</cp:revision>
  <dcterms:created xsi:type="dcterms:W3CDTF">2006-10-08T01:30:56Z</dcterms:created>
  <dcterms:modified xsi:type="dcterms:W3CDTF">2018-03-27T17:48:52Z</dcterms:modified>
</cp:coreProperties>
</file>