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41"/>
  </p:notesMasterIdLst>
  <p:handoutMasterIdLst>
    <p:handoutMasterId r:id="rId42"/>
  </p:handoutMasterIdLst>
  <p:sldIdLst>
    <p:sldId id="256" r:id="rId2"/>
    <p:sldId id="260" r:id="rId3"/>
    <p:sldId id="332" r:id="rId4"/>
    <p:sldId id="258" r:id="rId5"/>
    <p:sldId id="299" r:id="rId6"/>
    <p:sldId id="313" r:id="rId7"/>
    <p:sldId id="312" r:id="rId8"/>
    <p:sldId id="263" r:id="rId9"/>
    <p:sldId id="300" r:id="rId10"/>
    <p:sldId id="265" r:id="rId11"/>
    <p:sldId id="301" r:id="rId12"/>
    <p:sldId id="302" r:id="rId13"/>
    <p:sldId id="303" r:id="rId14"/>
    <p:sldId id="305" r:id="rId15"/>
    <p:sldId id="304" r:id="rId16"/>
    <p:sldId id="264" r:id="rId17"/>
    <p:sldId id="306" r:id="rId18"/>
    <p:sldId id="307" r:id="rId19"/>
    <p:sldId id="308" r:id="rId20"/>
    <p:sldId id="267" r:id="rId21"/>
    <p:sldId id="309" r:id="rId22"/>
    <p:sldId id="310" r:id="rId23"/>
    <p:sldId id="316" r:id="rId24"/>
    <p:sldId id="318" r:id="rId25"/>
    <p:sldId id="319" r:id="rId26"/>
    <p:sldId id="320" r:id="rId27"/>
    <p:sldId id="321" r:id="rId28"/>
    <p:sldId id="314" r:id="rId29"/>
    <p:sldId id="322" r:id="rId30"/>
    <p:sldId id="323" r:id="rId31"/>
    <p:sldId id="324" r:id="rId32"/>
    <p:sldId id="325" r:id="rId33"/>
    <p:sldId id="315" r:id="rId34"/>
    <p:sldId id="330" r:id="rId35"/>
    <p:sldId id="326" r:id="rId36"/>
    <p:sldId id="331" r:id="rId37"/>
    <p:sldId id="327" r:id="rId38"/>
    <p:sldId id="328" r:id="rId39"/>
    <p:sldId id="329"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DA0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autoAdjust="0"/>
    <p:restoredTop sz="79550" autoAdjust="0"/>
  </p:normalViewPr>
  <p:slideViewPr>
    <p:cSldViewPr>
      <p:cViewPr varScale="1">
        <p:scale>
          <a:sx n="86" d="100"/>
          <a:sy n="86" d="100"/>
        </p:scale>
        <p:origin x="1848"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00" d="100"/>
        <a:sy n="100" d="100"/>
      </p:scale>
      <p:origin x="0" y="0"/>
    </p:cViewPr>
  </p:notesTextViewPr>
  <p:notesViewPr>
    <p:cSldViewPr>
      <p:cViewPr varScale="1">
        <p:scale>
          <a:sx n="83" d="100"/>
          <a:sy n="83" d="100"/>
        </p:scale>
        <p:origin x="38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23.xml"/><Relationship Id="rId34" Type="http://schemas.openxmlformats.org/officeDocument/2006/relationships/slide" Target="slides/slide39.xml"/><Relationship Id="rId7" Type="http://schemas.openxmlformats.org/officeDocument/2006/relationships/slide" Target="slides/slide7.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7.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7.xml"/><Relationship Id="rId5" Type="http://schemas.openxmlformats.org/officeDocument/2006/relationships/slide" Target="slides/slide5.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0.xml"/><Relationship Id="rId10" Type="http://schemas.openxmlformats.org/officeDocument/2006/relationships/slide" Target="slides/slide11.xml"/><Relationship Id="rId19" Type="http://schemas.openxmlformats.org/officeDocument/2006/relationships/slide" Target="slides/slide21.xml"/><Relationship Id="rId31" Type="http://schemas.openxmlformats.org/officeDocument/2006/relationships/slide" Target="slides/slide36.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D0EA93C-64E6-400E-A7C4-629E182E3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A438FF5-47DD-402F-9B8E-9D04623892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22F3CC-357D-493A-AC3A-D56FADEA6296}" type="datetimeFigureOut">
              <a:rPr lang="zh-CN" altLang="en-US" smtClean="0"/>
              <a:t>2018-03-05</a:t>
            </a:fld>
            <a:endParaRPr lang="zh-CN" altLang="en-US"/>
          </a:p>
        </p:txBody>
      </p:sp>
      <p:sp>
        <p:nvSpPr>
          <p:cNvPr id="4" name="页脚占位符 3">
            <a:extLst>
              <a:ext uri="{FF2B5EF4-FFF2-40B4-BE49-F238E27FC236}">
                <a16:creationId xmlns:a16="http://schemas.microsoft.com/office/drawing/2014/main" id="{B775E386-D899-49B6-9C27-1B9CD2C6F4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577BCE-6AD0-4DA6-8506-8D8BD70754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9E668-F858-4015-9DDF-ABB511B8E8A0}" type="slidenum">
              <a:rPr lang="zh-CN" altLang="en-US" smtClean="0"/>
              <a:t>‹#›</a:t>
            </a:fld>
            <a:endParaRPr lang="zh-CN" altLang="en-US"/>
          </a:p>
        </p:txBody>
      </p:sp>
    </p:spTree>
    <p:extLst>
      <p:ext uri="{BB962C8B-B14F-4D97-AF65-F5344CB8AC3E}">
        <p14:creationId xmlns:p14="http://schemas.microsoft.com/office/powerpoint/2010/main" val="790695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B69E1B-1BF8-4672-97A2-3D15FF4F151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13315" name="Rectangle 3">
            <a:extLst>
              <a:ext uri="{FF2B5EF4-FFF2-40B4-BE49-F238E27FC236}">
                <a16:creationId xmlns:a16="http://schemas.microsoft.com/office/drawing/2014/main" id="{7ACEC5D1-4C3D-41D6-9280-3EFB86EC8EB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18EB8091-4FD3-4F0B-B567-9525ABCEF78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DACA897-8BF9-465F-91C1-080DFB124B0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a:extLst>
              <a:ext uri="{FF2B5EF4-FFF2-40B4-BE49-F238E27FC236}">
                <a16:creationId xmlns:a16="http://schemas.microsoft.com/office/drawing/2014/main" id="{E6F06049-CD33-415D-92EF-6BFC0FF501E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9" name="Rectangle 7">
            <a:extLst>
              <a:ext uri="{FF2B5EF4-FFF2-40B4-BE49-F238E27FC236}">
                <a16:creationId xmlns:a16="http://schemas.microsoft.com/office/drawing/2014/main" id="{53998757-4799-4304-A2EC-DC8699F6DA6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828777-D76F-4FAD-A6AE-8232CE9E31C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6%A6%82%E7%8E%87"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baike.baidu.com/item/%E4%BF%A1%E6%81%AF%E9%87%8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1</a:t>
            </a:fld>
            <a:endParaRPr lang="en-US" altLang="zh-CN"/>
          </a:p>
        </p:txBody>
      </p:sp>
    </p:spTree>
    <p:extLst>
      <p:ext uri="{BB962C8B-B14F-4D97-AF65-F5344CB8AC3E}">
        <p14:creationId xmlns:p14="http://schemas.microsoft.com/office/powerpoint/2010/main" val="376538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79356A6-26F2-4462-A76F-04236488A395}"/>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80E1D-5BC0-4A06-B9F4-384147FF6BAC}" type="slidenum">
              <a:rPr lang="en-US" altLang="zh-CN" smtClean="0"/>
              <a:pPr/>
              <a:t>20</a:t>
            </a:fld>
            <a:endParaRPr lang="en-US" altLang="zh-CN"/>
          </a:p>
        </p:txBody>
      </p:sp>
      <p:sp>
        <p:nvSpPr>
          <p:cNvPr id="23555" name="Rectangle 2">
            <a:extLst>
              <a:ext uri="{FF2B5EF4-FFF2-40B4-BE49-F238E27FC236}">
                <a16:creationId xmlns:a16="http://schemas.microsoft.com/office/drawing/2014/main" id="{30E8F42E-AC38-4FA9-B484-ACA8FEEC64CB}"/>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DFA53B9-1168-44D0-8913-3A176542FF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333333"/>
                </a:solidFill>
                <a:latin typeface="微软雅黑" panose="020B0503020204020204" pitchFamily="34" charset="-122"/>
                <a:ea typeface="微软雅黑" panose="020B0503020204020204" pitchFamily="34" charset="-122"/>
              </a:rPr>
              <a:t>会发现我们实际上可能不需要猜五次就能猜出谁是冠军，因为象巴西、德国、意有些读者此时可能大利这样的球队得冠军的可能性比日本、美国、韩国等队大的多。因此，我们第一次猜测时不需要把 </a:t>
            </a:r>
            <a:r>
              <a:rPr lang="en-US" altLang="zh-CN" dirty="0">
                <a:solidFill>
                  <a:srgbClr val="333333"/>
                </a:solidFill>
                <a:latin typeface="微软雅黑" panose="020B0503020204020204" pitchFamily="34" charset="-122"/>
                <a:ea typeface="微软雅黑" panose="020B0503020204020204" pitchFamily="34" charset="-122"/>
              </a:rPr>
              <a:t>32 </a:t>
            </a:r>
            <a:r>
              <a:rPr lang="zh-CN" altLang="en-US" dirty="0">
                <a:solidFill>
                  <a:srgbClr val="333333"/>
                </a:solidFill>
                <a:latin typeface="微软雅黑" panose="020B0503020204020204" pitchFamily="34" charset="-122"/>
                <a:ea typeface="微软雅黑" panose="020B0503020204020204" pitchFamily="34" charset="-122"/>
              </a:rPr>
              <a:t>个球队等分成两个组，而可以把少数几个最可能的球队分成一组，把其它队分成另一组。然后我们猜冠军球队是否在那几只热门队中。我们重复这样的过程，根据夺冠</a:t>
            </a:r>
            <a:r>
              <a:rPr lang="zh-CN" altLang="en-US" dirty="0">
                <a:solidFill>
                  <a:srgbClr val="136EC2"/>
                </a:solidFill>
                <a:latin typeface="微软雅黑" panose="020B0503020204020204" pitchFamily="34" charset="-122"/>
                <a:ea typeface="微软雅黑" panose="020B0503020204020204" pitchFamily="34" charset="-122"/>
                <a:hlinkClick r:id="rId3"/>
              </a:rPr>
              <a:t>概率</a:t>
            </a:r>
            <a:r>
              <a:rPr lang="zh-CN" altLang="en-US" dirty="0">
                <a:solidFill>
                  <a:srgbClr val="333333"/>
                </a:solidFill>
                <a:latin typeface="微软雅黑" panose="020B0503020204020204" pitchFamily="34" charset="-122"/>
                <a:ea typeface="微软雅黑" panose="020B0503020204020204" pitchFamily="34" charset="-122"/>
              </a:rPr>
              <a:t>对剩下的候选球队分组，直到找到冠军队。这样，我们也许三次或四次就猜出结果。因此，当每个球队夺冠的可能性（概率）不等时，“谁世界杯冠军”的</a:t>
            </a:r>
            <a:r>
              <a:rPr lang="zh-CN" altLang="en-US" dirty="0">
                <a:solidFill>
                  <a:srgbClr val="136EC2"/>
                </a:solidFill>
                <a:latin typeface="微软雅黑" panose="020B0503020204020204" pitchFamily="34" charset="-122"/>
                <a:ea typeface="微软雅黑" panose="020B0503020204020204" pitchFamily="34" charset="-122"/>
                <a:hlinkClick r:id="rId4"/>
              </a:rPr>
              <a:t>信息量</a:t>
            </a:r>
            <a:r>
              <a:rPr lang="zh-CN" altLang="en-US" dirty="0">
                <a:solidFill>
                  <a:srgbClr val="333333"/>
                </a:solidFill>
                <a:latin typeface="微软雅黑" panose="020B0503020204020204" pitchFamily="34" charset="-122"/>
                <a:ea typeface="微软雅黑" panose="020B0503020204020204" pitchFamily="34" charset="-122"/>
              </a:rPr>
              <a:t>的信息量比五比特少。香农指出，它的准确信息量应该是</a:t>
            </a:r>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23</a:t>
            </a:fld>
            <a:endParaRPr lang="en-US" altLang="zh-CN"/>
          </a:p>
        </p:txBody>
      </p:sp>
    </p:spTree>
    <p:extLst>
      <p:ext uri="{BB962C8B-B14F-4D97-AF65-F5344CB8AC3E}">
        <p14:creationId xmlns:p14="http://schemas.microsoft.com/office/powerpoint/2010/main" val="3732113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452438">
              <a:buNone/>
            </a:pPr>
            <a:r>
              <a:rPr lang="zh-CN" altLang="en-US" dirty="0"/>
              <a:t>三维结构体系形象地描述了系统工程研究的框架，对其中任一阶段和每一个步骤，又可进一步展开，形成了分层次的树状体系。</a:t>
            </a:r>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28</a:t>
            </a:fld>
            <a:endParaRPr lang="en-US" altLang="zh-CN"/>
          </a:p>
        </p:txBody>
      </p:sp>
    </p:spTree>
    <p:extLst>
      <p:ext uri="{BB962C8B-B14F-4D97-AF65-F5344CB8AC3E}">
        <p14:creationId xmlns:p14="http://schemas.microsoft.com/office/powerpoint/2010/main" val="192696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r>
              <a:rPr lang="zh-CN" altLang="zh-CN" dirty="0"/>
              <a:t>问题虽然是“可认识的”，但不是“可定义的”</a:t>
            </a:r>
            <a:endParaRPr lang="en-US" altLang="zh-CN" dirty="0"/>
          </a:p>
          <a:p>
            <a:pPr lvl="1" eaLnBrk="1" hangingPunct="1"/>
            <a:r>
              <a:rPr lang="zh-CN" altLang="zh-CN" dirty="0"/>
              <a:t>对问题的这种认识永远是主观的，并且随时间而改变</a:t>
            </a:r>
            <a:endParaRPr lang="en-US" altLang="zh-CN" dirty="0"/>
          </a:p>
          <a:p>
            <a:pPr lvl="1" eaLnBrk="1" hangingPunct="1"/>
            <a:r>
              <a:rPr lang="zh-CN" altLang="zh-CN" dirty="0"/>
              <a:t>与其说是有待解决的问题，不如说是有待改善的状况</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C828777-D76F-4FAD-A6AE-8232CE9E31C4}" type="slidenum">
              <a:rPr lang="en-US" altLang="zh-CN" smtClean="0"/>
              <a:pPr>
                <a:defRPr/>
              </a:pPr>
              <a:t>32</a:t>
            </a:fld>
            <a:endParaRPr lang="en-US" altLang="zh-CN"/>
          </a:p>
        </p:txBody>
      </p:sp>
    </p:spTree>
    <p:extLst>
      <p:ext uri="{BB962C8B-B14F-4D97-AF65-F5344CB8AC3E}">
        <p14:creationId xmlns:p14="http://schemas.microsoft.com/office/powerpoint/2010/main" val="1258102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065417" y="5054602"/>
            <a:ext cx="673276" cy="279400"/>
          </a:xfrm>
        </p:spPr>
        <p:txBody>
          <a:bodyPr/>
          <a:lstStyle/>
          <a:p>
            <a:pPr>
              <a:defRPr/>
            </a:pPr>
            <a:endParaRPr lang="en-US" altLang="zh-CN"/>
          </a:p>
        </p:txBody>
      </p:sp>
      <p:sp>
        <p:nvSpPr>
          <p:cNvPr id="5" name="Footer Placeholder 4"/>
          <p:cNvSpPr>
            <a:spLocks noGrp="1"/>
          </p:cNvSpPr>
          <p:nvPr>
            <p:ph type="ftr" sz="quarter" idx="11"/>
          </p:nvPr>
        </p:nvSpPr>
        <p:spPr>
          <a:xfrm>
            <a:off x="1921934" y="5054602"/>
            <a:ext cx="4064860" cy="279400"/>
          </a:xfrm>
        </p:spPr>
        <p:txBody>
          <a:bodyPr/>
          <a:lstStyle/>
          <a:p>
            <a:pPr>
              <a:defRPr/>
            </a:pPr>
            <a:endParaRPr lang="en-US" altLang="zh-CN"/>
          </a:p>
        </p:txBody>
      </p:sp>
      <p:sp>
        <p:nvSpPr>
          <p:cNvPr id="6" name="Slide Number Placeholder 5"/>
          <p:cNvSpPr>
            <a:spLocks noGrp="1"/>
          </p:cNvSpPr>
          <p:nvPr>
            <p:ph type="sldNum" sz="quarter" idx="12"/>
          </p:nvPr>
        </p:nvSpPr>
        <p:spPr>
          <a:xfrm>
            <a:off x="6817317" y="5054602"/>
            <a:ext cx="413483" cy="279400"/>
          </a:xfrm>
        </p:spPr>
        <p:txBody>
          <a:bodyPr/>
          <a:lstStyle/>
          <a:p>
            <a:pPr>
              <a:defRPr/>
            </a:pPr>
            <a:fld id="{558193DA-06A4-4C63-98D8-F3EC99AFC757}" type="slidenum">
              <a:rPr lang="en-US" altLang="zh-CN" smtClean="0"/>
              <a:pPr>
                <a:defRPr/>
              </a:pPr>
              <a:t>‹#›</a:t>
            </a:fld>
            <a:endParaRPr lang="en-US" altLang="zh-C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600BB100-A1FF-4877-8B29-9C17FF2892E9}"/>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1" name="文本框 10">
            <a:extLst>
              <a:ext uri="{FF2B5EF4-FFF2-40B4-BE49-F238E27FC236}">
                <a16:creationId xmlns:a16="http://schemas.microsoft.com/office/drawing/2014/main" id="{E8578AC6-7863-476B-A59C-1EFF57AFAC27}"/>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2" name="文本框 11">
            <a:extLst>
              <a:ext uri="{FF2B5EF4-FFF2-40B4-BE49-F238E27FC236}">
                <a16:creationId xmlns:a16="http://schemas.microsoft.com/office/drawing/2014/main" id="{B5E949CC-FE0D-4B97-851A-C3BA0539AD4B}"/>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258434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31492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1981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73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Tree>
    <p:extLst>
      <p:ext uri="{BB962C8B-B14F-4D97-AF65-F5344CB8AC3E}">
        <p14:creationId xmlns:p14="http://schemas.microsoft.com/office/powerpoint/2010/main" val="1394297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5857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zh-CN" altLang="en-US"/>
              <a:t>单击此处编辑母版标题样式</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63526871-E41B-4B3E-91D6-2F83CC6B91E7}" type="slidenum">
              <a:rPr lang="en-US" altLang="zh-CN" smtClean="0"/>
              <a:pPr>
                <a:defRPr/>
              </a:pPr>
              <a:t>‹#›</a:t>
            </a:fld>
            <a:endParaRPr lang="en-US" altLang="zh-C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8876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655D15C-BEFC-46F9-895A-A2BD79E13B2A}" type="slidenum">
              <a:rPr lang="en-US" altLang="zh-CN" smtClean="0"/>
              <a:pPr>
                <a:defRPr/>
              </a:pPr>
              <a:t>‹#›</a:t>
            </a:fld>
            <a:endParaRPr lang="en-US" altLang="zh-C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93207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5180EC00-765D-432C-9EB4-EDF91F63D216}" type="slidenum">
              <a:rPr lang="en-US" altLang="zh-CN" smtClean="0"/>
              <a:pPr>
                <a:defRPr/>
              </a:pPr>
              <a:t>‹#›</a:t>
            </a:fld>
            <a:endParaRPr lang="en-US" altLang="zh-C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1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297350" y="1556792"/>
            <a:ext cx="6595533"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1195750" y="653920"/>
            <a:ext cx="6798734" cy="78547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95750" y="1763667"/>
            <a:ext cx="6798736" cy="4090307"/>
          </a:xfrm>
        </p:spPr>
        <p:txBody>
          <a:bodyPr>
            <a:normAutofit/>
          </a:bodyPr>
          <a:lstStyle>
            <a:lvl1pPr>
              <a:defRPr sz="2800">
                <a:latin typeface="微软雅黑" panose="020B0503020204020204" pitchFamily="34" charset="-122"/>
                <a:ea typeface="微软雅黑" panose="020B0503020204020204" pitchFamily="34" charset="-122"/>
              </a:defRPr>
            </a:lvl1pPr>
            <a:lvl2pPr>
              <a:defRPr sz="2800">
                <a:latin typeface="微软雅黑" panose="020B0503020204020204" pitchFamily="34" charset="-122"/>
                <a:ea typeface="微软雅黑" panose="020B0503020204020204" pitchFamily="34" charset="-122"/>
              </a:defRPr>
            </a:lvl2pPr>
            <a:lvl3pPr>
              <a:defRPr sz="2800">
                <a:latin typeface="微软雅黑" panose="020B0503020204020204" pitchFamily="34" charset="-122"/>
                <a:ea typeface="微软雅黑" panose="020B0503020204020204" pitchFamily="34" charset="-122"/>
              </a:defRPr>
            </a:lvl3pPr>
            <a:lvl4pPr>
              <a:defRPr sz="2800">
                <a:latin typeface="微软雅黑" panose="020B0503020204020204" pitchFamily="34" charset="-122"/>
                <a:ea typeface="微软雅黑" panose="020B0503020204020204" pitchFamily="34" charset="-122"/>
              </a:defRPr>
            </a:lvl4pPr>
            <a:lvl5pPr>
              <a:defRPr sz="2800">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076A786C-4F8F-49C3-B9F2-0332EE0325D8}" type="slidenum">
              <a:rPr lang="en-US" altLang="zh-CN" smtClean="0"/>
              <a:pPr>
                <a:defRPr/>
              </a:pPr>
              <a:t>‹#›</a:t>
            </a:fld>
            <a:endParaRPr lang="en-US" altLang="zh-CN"/>
          </a:p>
        </p:txBody>
      </p:sp>
    </p:spTree>
    <p:extLst>
      <p:ext uri="{BB962C8B-B14F-4D97-AF65-F5344CB8AC3E}">
        <p14:creationId xmlns:p14="http://schemas.microsoft.com/office/powerpoint/2010/main" val="382645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pPr>
              <a:defRPr/>
            </a:pPr>
            <a:fld id="{F74ADE43-7FF3-4F79-9F18-31D844A36EC4}" type="slidenum">
              <a:rPr lang="en-US" altLang="zh-CN" smtClean="0"/>
              <a:pPr>
                <a:defRPr/>
              </a:pPr>
              <a:t>‹#›</a:t>
            </a:fld>
            <a:endParaRPr lang="en-US" altLang="zh-C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618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FFFC0BD-A03B-461E-AB8A-265BC448E361}" type="slidenum">
              <a:rPr lang="en-US" altLang="zh-CN" smtClean="0"/>
              <a:pPr>
                <a:defRPr/>
              </a:pPr>
              <a:t>‹#›</a:t>
            </a:fld>
            <a:endParaRPr lang="en-US" altLang="zh-CN"/>
          </a:p>
        </p:txBody>
      </p:sp>
    </p:spTree>
    <p:extLst>
      <p:ext uri="{BB962C8B-B14F-4D97-AF65-F5344CB8AC3E}">
        <p14:creationId xmlns:p14="http://schemas.microsoft.com/office/powerpoint/2010/main" val="105815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pPr>
              <a:defRPr/>
            </a:pPr>
            <a:fld id="{7E72D307-ECEA-48B6-B145-C3BCE485CDBA}" type="slidenum">
              <a:rPr lang="en-US" altLang="zh-CN" smtClean="0"/>
              <a:pPr>
                <a:defRPr/>
              </a:pPr>
              <a:t>‹#›</a:t>
            </a:fld>
            <a:endParaRPr lang="en-US" altLang="zh-C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411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pPr>
              <a:defRPr/>
            </a:pPr>
            <a:fld id="{F3B170E9-FE92-4BA8-BDA9-3BD64C6E7161}" type="slidenum">
              <a:rPr lang="en-US" altLang="zh-CN" smtClean="0"/>
              <a:pPr>
                <a:defRPr/>
              </a:pPr>
              <a:t>‹#›</a:t>
            </a:fld>
            <a:endParaRPr lang="en-US" altLang="zh-C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93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pPr>
              <a:defRPr/>
            </a:pPr>
            <a:fld id="{4344BC7A-29A4-4208-BA5E-26458563042E}" type="slidenum">
              <a:rPr lang="en-US" altLang="zh-CN" smtClean="0"/>
              <a:pPr>
                <a:defRPr/>
              </a:pPr>
              <a:t>‹#›</a:t>
            </a:fld>
            <a:endParaRPr lang="en-US" altLang="zh-CN"/>
          </a:p>
        </p:txBody>
      </p:sp>
    </p:spTree>
    <p:extLst>
      <p:ext uri="{BB962C8B-B14F-4D97-AF65-F5344CB8AC3E}">
        <p14:creationId xmlns:p14="http://schemas.microsoft.com/office/powerpoint/2010/main" val="10986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4DE3A9BA-26E2-4003-87A9-6242D2CCA103}" type="slidenum">
              <a:rPr lang="en-US" altLang="zh-CN" smtClean="0"/>
              <a:pPr>
                <a:defRPr/>
              </a:pPr>
              <a:t>‹#›</a:t>
            </a:fld>
            <a:endParaRPr lang="en-US" altLang="zh-C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423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zh-CN" altLang="en-US"/>
              <a:t>单击此处编辑母版标题样式</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pPr>
              <a:defRPr/>
            </a:pPr>
            <a:fld id="{1FE39D0B-A7A1-4783-854E-D734BC423B1B}" type="slidenum">
              <a:rPr lang="en-US" altLang="zh-CN" smtClean="0"/>
              <a:pPr>
                <a:defRPr/>
              </a:pPr>
              <a:t>‹#›</a:t>
            </a:fld>
            <a:endParaRPr lang="en-US" altLang="zh-CN"/>
          </a:p>
        </p:txBody>
      </p:sp>
    </p:spTree>
    <p:extLst>
      <p:ext uri="{BB962C8B-B14F-4D97-AF65-F5344CB8AC3E}">
        <p14:creationId xmlns:p14="http://schemas.microsoft.com/office/powerpoint/2010/main" val="23598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endParaRPr lang="en-US" altLang="zh-C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endParaRPr lang="en-US" altLang="zh-C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63526871-E41B-4B3E-91D6-2F83CC6B91E7}" type="slidenum">
              <a:rPr lang="en-US" altLang="zh-CN" smtClean="0"/>
              <a:pPr>
                <a:defRPr/>
              </a:pPr>
              <a:t>‹#›</a:t>
            </a:fld>
            <a:endParaRPr lang="en-US" altLang="zh-CN"/>
          </a:p>
        </p:txBody>
      </p:sp>
      <p:sp>
        <p:nvSpPr>
          <p:cNvPr id="9" name="文本框 8">
            <a:extLst>
              <a:ext uri="{FF2B5EF4-FFF2-40B4-BE49-F238E27FC236}">
                <a16:creationId xmlns:a16="http://schemas.microsoft.com/office/drawing/2014/main" id="{460F87A3-8EE9-4CB6-9675-D9C8C92A476E}"/>
              </a:ext>
            </a:extLst>
          </p:cNvPr>
          <p:cNvSpPr txBox="1"/>
          <p:nvPr userDrawn="1"/>
        </p:nvSpPr>
        <p:spPr>
          <a:xfrm>
            <a:off x="0" y="0"/>
            <a:ext cx="389561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信息系统分析与设计（第</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4</a:t>
            </a:r>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版） 清华大学出版社</a:t>
            </a:r>
          </a:p>
        </p:txBody>
      </p:sp>
      <p:sp>
        <p:nvSpPr>
          <p:cNvPr id="10" name="文本框 9">
            <a:extLst>
              <a:ext uri="{FF2B5EF4-FFF2-40B4-BE49-F238E27FC236}">
                <a16:creationId xmlns:a16="http://schemas.microsoft.com/office/drawing/2014/main" id="{E7DEECE9-BE5D-4DCC-B57F-C5D78934A408}"/>
              </a:ext>
            </a:extLst>
          </p:cNvPr>
          <p:cNvSpPr txBox="1"/>
          <p:nvPr userDrawn="1"/>
        </p:nvSpPr>
        <p:spPr>
          <a:xfrm>
            <a:off x="6677809" y="-15162"/>
            <a:ext cx="2518638"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成都大学信息科学与工程学院</a:t>
            </a:r>
          </a:p>
        </p:txBody>
      </p:sp>
      <p:sp>
        <p:nvSpPr>
          <p:cNvPr id="11" name="文本框 10">
            <a:extLst>
              <a:ext uri="{FF2B5EF4-FFF2-40B4-BE49-F238E27FC236}">
                <a16:creationId xmlns:a16="http://schemas.microsoft.com/office/drawing/2014/main" id="{4D6B43E9-63FC-453D-BA3D-74B74D33273A}"/>
              </a:ext>
            </a:extLst>
          </p:cNvPr>
          <p:cNvSpPr txBox="1"/>
          <p:nvPr userDrawn="1"/>
        </p:nvSpPr>
        <p:spPr>
          <a:xfrm>
            <a:off x="8092109" y="6572156"/>
            <a:ext cx="1051891" cy="307777"/>
          </a:xfrm>
          <a:prstGeom prst="rect">
            <a:avLst/>
          </a:prstGeom>
          <a:noFill/>
        </p:spPr>
        <p:txBody>
          <a:bodyPr wrap="none" rtlCol="0">
            <a:spAutoFit/>
          </a:bodyPr>
          <a:lstStyle/>
          <a:p>
            <a:r>
              <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赵卫东 </a:t>
            </a:r>
            <a:r>
              <a:rPr lang="en-US" altLang="zh-CN"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2018</a:t>
            </a:r>
            <a:endParaRPr lang="zh-CN" altLang="en-US" sz="14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Tree>
    <p:extLst>
      <p:ext uri="{BB962C8B-B14F-4D97-AF65-F5344CB8AC3E}">
        <p14:creationId xmlns:p14="http://schemas.microsoft.com/office/powerpoint/2010/main" val="1217037949"/>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F691BAA-A050-45B4-962D-C09E49383AF1}"/>
              </a:ext>
            </a:extLst>
          </p:cNvPr>
          <p:cNvSpPr>
            <a:spLocks noGrp="1" noChangeArrowheads="1"/>
          </p:cNvSpPr>
          <p:nvPr>
            <p:ph type="ctrTitle"/>
          </p:nvPr>
        </p:nvSpPr>
        <p:spPr>
          <a:xfrm>
            <a:off x="685800" y="2130425"/>
            <a:ext cx="7772400" cy="1470025"/>
          </a:xfrm>
        </p:spPr>
        <p:txBody>
          <a:bodyPr anchor="ctr"/>
          <a:lstStyle/>
          <a:p>
            <a:pPr eaLnBrk="1" hangingPunct="1"/>
            <a:r>
              <a:rPr lang="zh-CN" altLang="en-US" sz="4400"/>
              <a:t>第</a:t>
            </a:r>
            <a:r>
              <a:rPr lang="en-US" altLang="zh-CN" sz="4400"/>
              <a:t>1</a:t>
            </a:r>
            <a:r>
              <a:rPr lang="zh-CN" altLang="en-US" sz="4400"/>
              <a:t>章  系统思想</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6">
            <a:extLst>
              <a:ext uri="{FF2B5EF4-FFF2-40B4-BE49-F238E27FC236}">
                <a16:creationId xmlns:a16="http://schemas.microsoft.com/office/drawing/2014/main" id="{A2E4E593-2426-4611-A2E3-25AAB7BDF8A2}"/>
              </a:ext>
            </a:extLst>
          </p:cNvPr>
          <p:cNvSpPr>
            <a:spLocks noGrp="1" noChangeArrowheads="1"/>
          </p:cNvSpPr>
          <p:nvPr>
            <p:ph type="title"/>
          </p:nvPr>
        </p:nvSpPr>
        <p:spPr>
          <a:xfrm>
            <a:off x="511532" y="843610"/>
            <a:ext cx="8229600" cy="452919"/>
          </a:xfrm>
        </p:spPr>
        <p:txBody>
          <a:bodyPr>
            <a:normAutofit fontScale="90000"/>
          </a:bodyPr>
          <a:lstStyle/>
          <a:p>
            <a:r>
              <a:rPr lang="zh-CN" altLang="en-US" dirty="0">
                <a:latin typeface="Univers (WN)" charset="0"/>
              </a:rPr>
              <a:t>根据系统的复杂程度</a:t>
            </a:r>
            <a:br>
              <a:rPr lang="en-US" altLang="zh-CN" dirty="0">
                <a:latin typeface="Univers (WN)" charset="0"/>
              </a:rPr>
            </a:br>
            <a:r>
              <a:rPr lang="zh-CN" altLang="en-US" dirty="0">
                <a:latin typeface="Univers (WN)" charset="0"/>
              </a:rPr>
              <a:t>博尔丁将系统分为以下九个等级：</a:t>
            </a:r>
          </a:p>
        </p:txBody>
      </p:sp>
      <p:grpSp>
        <p:nvGrpSpPr>
          <p:cNvPr id="12292" name="Group 41">
            <a:extLst>
              <a:ext uri="{FF2B5EF4-FFF2-40B4-BE49-F238E27FC236}">
                <a16:creationId xmlns:a16="http://schemas.microsoft.com/office/drawing/2014/main" id="{19C02D14-5507-49E3-88E6-E818E5F24EAB}"/>
              </a:ext>
            </a:extLst>
          </p:cNvPr>
          <p:cNvGrpSpPr>
            <a:grpSpLocks/>
          </p:cNvGrpSpPr>
          <p:nvPr/>
        </p:nvGrpSpPr>
        <p:grpSpPr bwMode="auto">
          <a:xfrm>
            <a:off x="512316" y="1628800"/>
            <a:ext cx="7920037" cy="4608513"/>
            <a:chOff x="472" y="1268"/>
            <a:chExt cx="4560" cy="2640"/>
          </a:xfrm>
        </p:grpSpPr>
        <p:sp>
          <p:nvSpPr>
            <p:cNvPr id="12293" name="Line 19">
              <a:extLst>
                <a:ext uri="{FF2B5EF4-FFF2-40B4-BE49-F238E27FC236}">
                  <a16:creationId xmlns:a16="http://schemas.microsoft.com/office/drawing/2014/main" id="{5A4BD47E-AE32-4628-B547-B9E489C76D27}"/>
                </a:ext>
              </a:extLst>
            </p:cNvPr>
            <p:cNvSpPr>
              <a:spLocks noChangeShapeType="1"/>
            </p:cNvSpPr>
            <p:nvPr/>
          </p:nvSpPr>
          <p:spPr bwMode="auto">
            <a:xfrm>
              <a:off x="4113" y="3907"/>
              <a:ext cx="919"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4" name="Line 20">
              <a:extLst>
                <a:ext uri="{FF2B5EF4-FFF2-40B4-BE49-F238E27FC236}">
                  <a16:creationId xmlns:a16="http://schemas.microsoft.com/office/drawing/2014/main" id="{1412BCF7-3672-496E-AEDC-B7B4B7A53FBC}"/>
                </a:ext>
              </a:extLst>
            </p:cNvPr>
            <p:cNvSpPr>
              <a:spLocks noChangeShapeType="1"/>
            </p:cNvSpPr>
            <p:nvPr/>
          </p:nvSpPr>
          <p:spPr bwMode="auto">
            <a:xfrm>
              <a:off x="3895" y="3096"/>
              <a:ext cx="1123"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5" name="Line 21">
              <a:extLst>
                <a:ext uri="{FF2B5EF4-FFF2-40B4-BE49-F238E27FC236}">
                  <a16:creationId xmlns:a16="http://schemas.microsoft.com/office/drawing/2014/main" id="{0EB23AAE-25E5-45CD-9D0A-E0235D497567}"/>
                </a:ext>
              </a:extLst>
            </p:cNvPr>
            <p:cNvSpPr>
              <a:spLocks noChangeShapeType="1"/>
            </p:cNvSpPr>
            <p:nvPr/>
          </p:nvSpPr>
          <p:spPr bwMode="auto">
            <a:xfrm>
              <a:off x="3742" y="2365"/>
              <a:ext cx="1276"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6" name="Line 22">
              <a:extLst>
                <a:ext uri="{FF2B5EF4-FFF2-40B4-BE49-F238E27FC236}">
                  <a16:creationId xmlns:a16="http://schemas.microsoft.com/office/drawing/2014/main" id="{CF59A805-E886-4198-B803-8D6E4CCB4C3C}"/>
                </a:ext>
              </a:extLst>
            </p:cNvPr>
            <p:cNvSpPr>
              <a:spLocks noChangeShapeType="1"/>
            </p:cNvSpPr>
            <p:nvPr/>
          </p:nvSpPr>
          <p:spPr bwMode="auto">
            <a:xfrm>
              <a:off x="3436" y="1268"/>
              <a:ext cx="1582" cy="1"/>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23">
              <a:extLst>
                <a:ext uri="{FF2B5EF4-FFF2-40B4-BE49-F238E27FC236}">
                  <a16:creationId xmlns:a16="http://schemas.microsoft.com/office/drawing/2014/main" id="{DB55BA83-8F9C-4E87-AA4F-6C8A58B7A33D}"/>
                </a:ext>
              </a:extLst>
            </p:cNvPr>
            <p:cNvSpPr>
              <a:spLocks noChangeArrowheads="1"/>
            </p:cNvSpPr>
            <p:nvPr/>
          </p:nvSpPr>
          <p:spPr bwMode="auto">
            <a:xfrm>
              <a:off x="4150" y="3339"/>
              <a:ext cx="613" cy="244"/>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物理</a:t>
              </a:r>
              <a:endParaRPr kumimoji="1" lang="zh-CN" altLang="en-US" sz="800">
                <a:latin typeface="Times New Roman" panose="02020603050405020304" pitchFamily="18" charset="0"/>
              </a:endParaRPr>
            </a:p>
          </p:txBody>
        </p:sp>
        <p:sp>
          <p:nvSpPr>
            <p:cNvPr id="12298" name="Rectangle 24">
              <a:extLst>
                <a:ext uri="{FF2B5EF4-FFF2-40B4-BE49-F238E27FC236}">
                  <a16:creationId xmlns:a16="http://schemas.microsoft.com/office/drawing/2014/main" id="{CD88D623-FC4C-4FA1-B0DF-F5AF0E3AA9CD}"/>
                </a:ext>
              </a:extLst>
            </p:cNvPr>
            <p:cNvSpPr>
              <a:spLocks noChangeArrowheads="1"/>
            </p:cNvSpPr>
            <p:nvPr/>
          </p:nvSpPr>
          <p:spPr bwMode="auto">
            <a:xfrm>
              <a:off x="4150" y="2608"/>
              <a:ext cx="613" cy="244"/>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生物</a:t>
              </a:r>
              <a:endParaRPr kumimoji="1" lang="zh-CN" altLang="en-US" sz="800">
                <a:latin typeface="Times New Roman" panose="02020603050405020304" pitchFamily="18" charset="0"/>
              </a:endParaRPr>
            </a:p>
          </p:txBody>
        </p:sp>
        <p:sp>
          <p:nvSpPr>
            <p:cNvPr id="12299" name="Rectangle 25">
              <a:extLst>
                <a:ext uri="{FF2B5EF4-FFF2-40B4-BE49-F238E27FC236}">
                  <a16:creationId xmlns:a16="http://schemas.microsoft.com/office/drawing/2014/main" id="{7C1D1310-555A-42D7-9884-5F4388D5CCB5}"/>
                </a:ext>
              </a:extLst>
            </p:cNvPr>
            <p:cNvSpPr>
              <a:spLocks noChangeArrowheads="1"/>
            </p:cNvSpPr>
            <p:nvPr/>
          </p:nvSpPr>
          <p:spPr bwMode="auto">
            <a:xfrm>
              <a:off x="4150" y="1633"/>
              <a:ext cx="613" cy="488"/>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人类社会</a:t>
              </a:r>
            </a:p>
            <a:p>
              <a:pPr algn="ctr" eaLnBrk="1" hangingPunct="1">
                <a:spcBef>
                  <a:spcPct val="0"/>
                </a:spcBef>
                <a:buFontTx/>
                <a:buNone/>
              </a:pPr>
              <a:r>
                <a:rPr kumimoji="1" lang="zh-CN" altLang="en-US" sz="1800">
                  <a:latin typeface="Times New Roman" panose="02020603050405020304" pitchFamily="18" charset="0"/>
                </a:rPr>
                <a:t>及宇宙</a:t>
              </a:r>
              <a:endParaRPr kumimoji="1" lang="zh-CN" altLang="en-US" sz="800">
                <a:latin typeface="Times New Roman" panose="02020603050405020304" pitchFamily="18" charset="0"/>
              </a:endParaRPr>
            </a:p>
          </p:txBody>
        </p:sp>
        <p:sp>
          <p:nvSpPr>
            <p:cNvPr id="12300" name="Line 26">
              <a:extLst>
                <a:ext uri="{FF2B5EF4-FFF2-40B4-BE49-F238E27FC236}">
                  <a16:creationId xmlns:a16="http://schemas.microsoft.com/office/drawing/2014/main" id="{57C5FB1D-BBFE-40F5-A021-FE58CD9AC04E}"/>
                </a:ext>
              </a:extLst>
            </p:cNvPr>
            <p:cNvSpPr>
              <a:spLocks noChangeShapeType="1"/>
            </p:cNvSpPr>
            <p:nvPr/>
          </p:nvSpPr>
          <p:spPr bwMode="auto">
            <a:xfrm>
              <a:off x="4439" y="1268"/>
              <a:ext cx="0" cy="406"/>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1" name="Line 27">
              <a:extLst>
                <a:ext uri="{FF2B5EF4-FFF2-40B4-BE49-F238E27FC236}">
                  <a16:creationId xmlns:a16="http://schemas.microsoft.com/office/drawing/2014/main" id="{DD4197F0-329E-4614-B4CE-C1E1686A2CFA}"/>
                </a:ext>
              </a:extLst>
            </p:cNvPr>
            <p:cNvSpPr>
              <a:spLocks noChangeShapeType="1"/>
            </p:cNvSpPr>
            <p:nvPr/>
          </p:nvSpPr>
          <p:spPr bwMode="auto">
            <a:xfrm>
              <a:off x="4439" y="2385"/>
              <a:ext cx="1" cy="244"/>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2" name="Line 28">
              <a:extLst>
                <a:ext uri="{FF2B5EF4-FFF2-40B4-BE49-F238E27FC236}">
                  <a16:creationId xmlns:a16="http://schemas.microsoft.com/office/drawing/2014/main" id="{BBCA47D6-2B47-40B0-A666-B3AF77A78703}"/>
                </a:ext>
              </a:extLst>
            </p:cNvPr>
            <p:cNvSpPr>
              <a:spLocks noChangeShapeType="1"/>
            </p:cNvSpPr>
            <p:nvPr/>
          </p:nvSpPr>
          <p:spPr bwMode="auto">
            <a:xfrm>
              <a:off x="4439" y="3095"/>
              <a:ext cx="1" cy="245"/>
            </a:xfrm>
            <a:prstGeom prst="line">
              <a:avLst/>
            </a:prstGeom>
            <a:noFill/>
            <a:ln w="3175">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3" name="Line 29">
              <a:extLst>
                <a:ext uri="{FF2B5EF4-FFF2-40B4-BE49-F238E27FC236}">
                  <a16:creationId xmlns:a16="http://schemas.microsoft.com/office/drawing/2014/main" id="{7EA959E3-04A3-4071-A46B-A89308085B17}"/>
                </a:ext>
              </a:extLst>
            </p:cNvPr>
            <p:cNvSpPr>
              <a:spLocks noChangeShapeType="1"/>
            </p:cNvSpPr>
            <p:nvPr/>
          </p:nvSpPr>
          <p:spPr bwMode="auto">
            <a:xfrm>
              <a:off x="4439" y="2131"/>
              <a:ext cx="1" cy="244"/>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4" name="Line 30">
              <a:extLst>
                <a:ext uri="{FF2B5EF4-FFF2-40B4-BE49-F238E27FC236}">
                  <a16:creationId xmlns:a16="http://schemas.microsoft.com/office/drawing/2014/main" id="{FCC75155-A96E-48EE-91BF-4B0F7D88ACC9}"/>
                </a:ext>
              </a:extLst>
            </p:cNvPr>
            <p:cNvSpPr>
              <a:spLocks noChangeShapeType="1"/>
            </p:cNvSpPr>
            <p:nvPr/>
          </p:nvSpPr>
          <p:spPr bwMode="auto">
            <a:xfrm>
              <a:off x="4439" y="2841"/>
              <a:ext cx="1" cy="245"/>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5" name="Line 31">
              <a:extLst>
                <a:ext uri="{FF2B5EF4-FFF2-40B4-BE49-F238E27FC236}">
                  <a16:creationId xmlns:a16="http://schemas.microsoft.com/office/drawing/2014/main" id="{3E553C54-B9C3-44A2-9192-66EB3066FE20}"/>
                </a:ext>
              </a:extLst>
            </p:cNvPr>
            <p:cNvSpPr>
              <a:spLocks noChangeShapeType="1"/>
            </p:cNvSpPr>
            <p:nvPr/>
          </p:nvSpPr>
          <p:spPr bwMode="auto">
            <a:xfrm>
              <a:off x="4439" y="3603"/>
              <a:ext cx="0" cy="304"/>
            </a:xfrm>
            <a:prstGeom prst="line">
              <a:avLst/>
            </a:prstGeom>
            <a:noFill/>
            <a:ln w="3175">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306" name="Group 40">
              <a:extLst>
                <a:ext uri="{FF2B5EF4-FFF2-40B4-BE49-F238E27FC236}">
                  <a16:creationId xmlns:a16="http://schemas.microsoft.com/office/drawing/2014/main" id="{F858665A-5CFC-4DE4-81C4-A2BD2AF97AF7}"/>
                </a:ext>
              </a:extLst>
            </p:cNvPr>
            <p:cNvGrpSpPr>
              <a:grpSpLocks/>
            </p:cNvGrpSpPr>
            <p:nvPr/>
          </p:nvGrpSpPr>
          <p:grpSpPr bwMode="auto">
            <a:xfrm>
              <a:off x="472" y="1268"/>
              <a:ext cx="3500" cy="2639"/>
              <a:chOff x="472" y="1268"/>
              <a:chExt cx="3500" cy="2639"/>
            </a:xfrm>
          </p:grpSpPr>
          <p:sp>
            <p:nvSpPr>
              <p:cNvPr id="12307" name="Line 7">
                <a:extLst>
                  <a:ext uri="{FF2B5EF4-FFF2-40B4-BE49-F238E27FC236}">
                    <a16:creationId xmlns:a16="http://schemas.microsoft.com/office/drawing/2014/main" id="{8BAB2D6A-7229-45FA-BC53-B86B95F6036F}"/>
                  </a:ext>
                </a:extLst>
              </p:cNvPr>
              <p:cNvSpPr>
                <a:spLocks noChangeShapeType="1"/>
              </p:cNvSpPr>
              <p:nvPr/>
            </p:nvSpPr>
            <p:spPr bwMode="auto">
              <a:xfrm flipH="1">
                <a:off x="472" y="1268"/>
                <a:ext cx="1588" cy="2639"/>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8" name="Line 8">
                <a:extLst>
                  <a:ext uri="{FF2B5EF4-FFF2-40B4-BE49-F238E27FC236}">
                    <a16:creationId xmlns:a16="http://schemas.microsoft.com/office/drawing/2014/main" id="{1D15065C-A26B-457A-A469-F7CFDB046C51}"/>
                  </a:ext>
                </a:extLst>
              </p:cNvPr>
              <p:cNvSpPr>
                <a:spLocks noChangeShapeType="1"/>
              </p:cNvSpPr>
              <p:nvPr/>
            </p:nvSpPr>
            <p:spPr bwMode="auto">
              <a:xfrm>
                <a:off x="2059" y="1268"/>
                <a:ext cx="1913" cy="2639"/>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9" name="Line 9">
                <a:extLst>
                  <a:ext uri="{FF2B5EF4-FFF2-40B4-BE49-F238E27FC236}">
                    <a16:creationId xmlns:a16="http://schemas.microsoft.com/office/drawing/2014/main" id="{A94C0D11-398D-4380-B4FB-2A9619A00BD6}"/>
                  </a:ext>
                </a:extLst>
              </p:cNvPr>
              <p:cNvSpPr>
                <a:spLocks noChangeShapeType="1"/>
              </p:cNvSpPr>
              <p:nvPr/>
            </p:nvSpPr>
            <p:spPr bwMode="auto">
              <a:xfrm flipV="1">
                <a:off x="486" y="3907"/>
                <a:ext cx="3486" cy="0"/>
              </a:xfrm>
              <a:prstGeom prst="line">
                <a:avLst/>
              </a:prstGeom>
              <a:noFill/>
              <a:ln w="31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10" name="Rectangle 10">
                <a:extLst>
                  <a:ext uri="{FF2B5EF4-FFF2-40B4-BE49-F238E27FC236}">
                    <a16:creationId xmlns:a16="http://schemas.microsoft.com/office/drawing/2014/main" id="{6F6BB26D-A60A-488B-A438-9234684279B2}"/>
                  </a:ext>
                </a:extLst>
              </p:cNvPr>
              <p:cNvSpPr>
                <a:spLocks noChangeArrowheads="1"/>
              </p:cNvSpPr>
              <p:nvPr/>
            </p:nvSpPr>
            <p:spPr bwMode="auto">
              <a:xfrm>
                <a:off x="1747" y="3716"/>
                <a:ext cx="715" cy="131"/>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框架结构</a:t>
                </a:r>
                <a:endParaRPr kumimoji="1" lang="zh-CN" altLang="en-US" sz="800">
                  <a:latin typeface="Times New Roman" panose="02020603050405020304" pitchFamily="18" charset="0"/>
                </a:endParaRPr>
              </a:p>
            </p:txBody>
          </p:sp>
          <p:sp>
            <p:nvSpPr>
              <p:cNvPr id="12311" name="Rectangle 11">
                <a:extLst>
                  <a:ext uri="{FF2B5EF4-FFF2-40B4-BE49-F238E27FC236}">
                    <a16:creationId xmlns:a16="http://schemas.microsoft.com/office/drawing/2014/main" id="{3EC9B63B-E437-4FDE-A737-6DD81AF2D8FC}"/>
                  </a:ext>
                </a:extLst>
              </p:cNvPr>
              <p:cNvSpPr>
                <a:spLocks noChangeArrowheads="1"/>
              </p:cNvSpPr>
              <p:nvPr/>
            </p:nvSpPr>
            <p:spPr bwMode="auto">
              <a:xfrm>
                <a:off x="1753" y="3428"/>
                <a:ext cx="715" cy="155"/>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钟表机构</a:t>
                </a:r>
                <a:endParaRPr kumimoji="1" lang="zh-CN" altLang="en-US" sz="800">
                  <a:latin typeface="Times New Roman" panose="02020603050405020304" pitchFamily="18" charset="0"/>
                </a:endParaRPr>
              </a:p>
            </p:txBody>
          </p:sp>
          <p:sp>
            <p:nvSpPr>
              <p:cNvPr id="12312" name="Rectangle 12">
                <a:extLst>
                  <a:ext uri="{FF2B5EF4-FFF2-40B4-BE49-F238E27FC236}">
                    <a16:creationId xmlns:a16="http://schemas.microsoft.com/office/drawing/2014/main" id="{8A5B96CF-0CF2-48CE-9C8A-6D78462E0BDC}"/>
                  </a:ext>
                </a:extLst>
              </p:cNvPr>
              <p:cNvSpPr>
                <a:spLocks noChangeArrowheads="1"/>
              </p:cNvSpPr>
              <p:nvPr/>
            </p:nvSpPr>
            <p:spPr bwMode="auto">
              <a:xfrm>
                <a:off x="1753" y="3188"/>
                <a:ext cx="715" cy="152"/>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控制装置</a:t>
                </a:r>
                <a:endParaRPr kumimoji="1" lang="zh-CN" altLang="en-US" sz="800">
                  <a:latin typeface="Times New Roman" panose="02020603050405020304" pitchFamily="18" charset="0"/>
                </a:endParaRPr>
              </a:p>
            </p:txBody>
          </p:sp>
          <p:sp>
            <p:nvSpPr>
              <p:cNvPr id="12313" name="Rectangle 13">
                <a:extLst>
                  <a:ext uri="{FF2B5EF4-FFF2-40B4-BE49-F238E27FC236}">
                    <a16:creationId xmlns:a16="http://schemas.microsoft.com/office/drawing/2014/main" id="{643C39CB-A27A-4C3F-B7AF-C98D028087B0}"/>
                  </a:ext>
                </a:extLst>
              </p:cNvPr>
              <p:cNvSpPr>
                <a:spLocks noChangeArrowheads="1"/>
              </p:cNvSpPr>
              <p:nvPr/>
            </p:nvSpPr>
            <p:spPr bwMode="auto">
              <a:xfrm>
                <a:off x="1747" y="2708"/>
                <a:ext cx="723" cy="184"/>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低级有机体</a:t>
                </a:r>
                <a:endParaRPr kumimoji="1" lang="zh-CN" altLang="en-US" sz="800">
                  <a:latin typeface="Times New Roman" panose="02020603050405020304" pitchFamily="18" charset="0"/>
                </a:endParaRPr>
              </a:p>
            </p:txBody>
          </p:sp>
          <p:sp>
            <p:nvSpPr>
              <p:cNvPr id="12314" name="Rectangle 14">
                <a:extLst>
                  <a:ext uri="{FF2B5EF4-FFF2-40B4-BE49-F238E27FC236}">
                    <a16:creationId xmlns:a16="http://schemas.microsoft.com/office/drawing/2014/main" id="{3203E8CB-7D4D-4EB8-ADE2-C67199471270}"/>
                  </a:ext>
                </a:extLst>
              </p:cNvPr>
              <p:cNvSpPr>
                <a:spLocks noChangeArrowheads="1"/>
              </p:cNvSpPr>
              <p:nvPr/>
            </p:nvSpPr>
            <p:spPr bwMode="auto">
              <a:xfrm>
                <a:off x="1753" y="2948"/>
                <a:ext cx="715" cy="149"/>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开放系统</a:t>
                </a:r>
                <a:endParaRPr kumimoji="1" lang="zh-CN" altLang="en-US" sz="800">
                  <a:latin typeface="Times New Roman" panose="02020603050405020304" pitchFamily="18" charset="0"/>
                </a:endParaRPr>
              </a:p>
            </p:txBody>
          </p:sp>
          <p:sp>
            <p:nvSpPr>
              <p:cNvPr id="12315" name="Rectangle 15">
                <a:extLst>
                  <a:ext uri="{FF2B5EF4-FFF2-40B4-BE49-F238E27FC236}">
                    <a16:creationId xmlns:a16="http://schemas.microsoft.com/office/drawing/2014/main" id="{7FCF1659-3C63-49CC-92F4-5B298F5D750E}"/>
                  </a:ext>
                </a:extLst>
              </p:cNvPr>
              <p:cNvSpPr>
                <a:spLocks noChangeArrowheads="1"/>
              </p:cNvSpPr>
              <p:nvPr/>
            </p:nvSpPr>
            <p:spPr bwMode="auto">
              <a:xfrm>
                <a:off x="1753" y="2468"/>
                <a:ext cx="715" cy="141"/>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动物</a:t>
                </a:r>
                <a:endParaRPr kumimoji="1" lang="zh-CN" altLang="en-US" sz="800">
                  <a:latin typeface="Times New Roman" panose="02020603050405020304" pitchFamily="18" charset="0"/>
                </a:endParaRPr>
              </a:p>
            </p:txBody>
          </p:sp>
          <p:sp>
            <p:nvSpPr>
              <p:cNvPr id="12316" name="Rectangle 16">
                <a:extLst>
                  <a:ext uri="{FF2B5EF4-FFF2-40B4-BE49-F238E27FC236}">
                    <a16:creationId xmlns:a16="http://schemas.microsoft.com/office/drawing/2014/main" id="{E6024A73-F55A-488E-B93B-EF827EBA4E94}"/>
                  </a:ext>
                </a:extLst>
              </p:cNvPr>
              <p:cNvSpPr>
                <a:spLocks noChangeArrowheads="1"/>
              </p:cNvSpPr>
              <p:nvPr/>
            </p:nvSpPr>
            <p:spPr bwMode="auto">
              <a:xfrm>
                <a:off x="1753" y="2228"/>
                <a:ext cx="715" cy="137"/>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dirty="0">
                    <a:latin typeface="Times New Roman" panose="02020603050405020304" pitchFamily="18" charset="0"/>
                  </a:rPr>
                  <a:t>人</a:t>
                </a:r>
                <a:endParaRPr kumimoji="1" lang="zh-CN" altLang="en-US" sz="800" dirty="0">
                  <a:latin typeface="Times New Roman" panose="02020603050405020304" pitchFamily="18" charset="0"/>
                </a:endParaRPr>
              </a:p>
            </p:txBody>
          </p:sp>
          <p:sp>
            <p:nvSpPr>
              <p:cNvPr id="12317" name="Rectangle 17">
                <a:extLst>
                  <a:ext uri="{FF2B5EF4-FFF2-40B4-BE49-F238E27FC236}">
                    <a16:creationId xmlns:a16="http://schemas.microsoft.com/office/drawing/2014/main" id="{87DA3937-3BA6-44BE-936D-34F25D87B327}"/>
                  </a:ext>
                </a:extLst>
              </p:cNvPr>
              <p:cNvSpPr>
                <a:spLocks noChangeArrowheads="1"/>
              </p:cNvSpPr>
              <p:nvPr/>
            </p:nvSpPr>
            <p:spPr bwMode="auto">
              <a:xfrm>
                <a:off x="1651" y="1940"/>
                <a:ext cx="919" cy="181"/>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社会文化系统</a:t>
                </a:r>
                <a:endParaRPr kumimoji="1" lang="zh-CN" altLang="en-US" sz="800">
                  <a:latin typeface="Times New Roman" panose="02020603050405020304" pitchFamily="18" charset="0"/>
                </a:endParaRPr>
              </a:p>
            </p:txBody>
          </p:sp>
          <p:sp>
            <p:nvSpPr>
              <p:cNvPr id="12318" name="Rectangle 18">
                <a:extLst>
                  <a:ext uri="{FF2B5EF4-FFF2-40B4-BE49-F238E27FC236}">
                    <a16:creationId xmlns:a16="http://schemas.microsoft.com/office/drawing/2014/main" id="{837D904E-1F9B-44BF-9C67-40062C3ADAF2}"/>
                  </a:ext>
                </a:extLst>
              </p:cNvPr>
              <p:cNvSpPr>
                <a:spLocks noChangeArrowheads="1"/>
              </p:cNvSpPr>
              <p:nvPr/>
            </p:nvSpPr>
            <p:spPr bwMode="auto">
              <a:xfrm>
                <a:off x="1747" y="1652"/>
                <a:ext cx="715" cy="165"/>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a:latin typeface="Times New Roman" panose="02020603050405020304" pitchFamily="18" charset="0"/>
                  </a:rPr>
                  <a:t>超越系统</a:t>
                </a:r>
                <a:endParaRPr kumimoji="1" lang="zh-CN" altLang="en-US" sz="1600">
                  <a:latin typeface="Times New Roman" panose="02020603050405020304" pitchFamily="18" charset="0"/>
                </a:endParaRPr>
              </a:p>
            </p:txBody>
          </p:sp>
          <p:sp>
            <p:nvSpPr>
              <p:cNvPr id="12319" name="Line 32">
                <a:extLst>
                  <a:ext uri="{FF2B5EF4-FFF2-40B4-BE49-F238E27FC236}">
                    <a16:creationId xmlns:a16="http://schemas.microsoft.com/office/drawing/2014/main" id="{A143A80F-6697-4C4D-9948-C9F655574A68}"/>
                  </a:ext>
                </a:extLst>
              </p:cNvPr>
              <p:cNvSpPr>
                <a:spLocks noChangeShapeType="1"/>
              </p:cNvSpPr>
              <p:nvPr/>
            </p:nvSpPr>
            <p:spPr bwMode="auto">
              <a:xfrm>
                <a:off x="1676" y="1877"/>
                <a:ext cx="80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33">
                <a:extLst>
                  <a:ext uri="{FF2B5EF4-FFF2-40B4-BE49-F238E27FC236}">
                    <a16:creationId xmlns:a16="http://schemas.microsoft.com/office/drawing/2014/main" id="{54CF2E3F-24B7-4271-A667-020F6E17F53D}"/>
                  </a:ext>
                </a:extLst>
              </p:cNvPr>
              <p:cNvSpPr>
                <a:spLocks noChangeShapeType="1"/>
              </p:cNvSpPr>
              <p:nvPr/>
            </p:nvSpPr>
            <p:spPr bwMode="auto">
              <a:xfrm>
                <a:off x="1549" y="2131"/>
                <a:ext cx="11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34">
                <a:extLst>
                  <a:ext uri="{FF2B5EF4-FFF2-40B4-BE49-F238E27FC236}">
                    <a16:creationId xmlns:a16="http://schemas.microsoft.com/office/drawing/2014/main" id="{0F106934-5228-4B44-B77A-935E2A326EF4}"/>
                  </a:ext>
                </a:extLst>
              </p:cNvPr>
              <p:cNvSpPr>
                <a:spLocks noChangeShapeType="1"/>
              </p:cNvSpPr>
              <p:nvPr/>
            </p:nvSpPr>
            <p:spPr bwMode="auto">
              <a:xfrm>
                <a:off x="1379" y="2385"/>
                <a:ext cx="148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35">
                <a:extLst>
                  <a:ext uri="{FF2B5EF4-FFF2-40B4-BE49-F238E27FC236}">
                    <a16:creationId xmlns:a16="http://schemas.microsoft.com/office/drawing/2014/main" id="{1A375470-5781-4B47-BE2E-37BB4C79F422}"/>
                  </a:ext>
                </a:extLst>
              </p:cNvPr>
              <p:cNvSpPr>
                <a:spLocks noChangeShapeType="1"/>
              </p:cNvSpPr>
              <p:nvPr/>
            </p:nvSpPr>
            <p:spPr bwMode="auto">
              <a:xfrm>
                <a:off x="1251" y="2638"/>
                <a:ext cx="178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36">
                <a:extLst>
                  <a:ext uri="{FF2B5EF4-FFF2-40B4-BE49-F238E27FC236}">
                    <a16:creationId xmlns:a16="http://schemas.microsoft.com/office/drawing/2014/main" id="{C027FA9A-5300-42BF-8125-A3BE63724609}"/>
                  </a:ext>
                </a:extLst>
              </p:cNvPr>
              <p:cNvSpPr>
                <a:spLocks noChangeShapeType="1"/>
              </p:cNvSpPr>
              <p:nvPr/>
            </p:nvSpPr>
            <p:spPr bwMode="auto">
              <a:xfrm>
                <a:off x="1096" y="2900"/>
                <a:ext cx="2154"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Line 37">
                <a:extLst>
                  <a:ext uri="{FF2B5EF4-FFF2-40B4-BE49-F238E27FC236}">
                    <a16:creationId xmlns:a16="http://schemas.microsoft.com/office/drawing/2014/main" id="{E5CFBAB7-BAEC-4B82-8659-273F204AFCCD}"/>
                  </a:ext>
                </a:extLst>
              </p:cNvPr>
              <p:cNvSpPr>
                <a:spLocks noChangeShapeType="1"/>
              </p:cNvSpPr>
              <p:nvPr/>
            </p:nvSpPr>
            <p:spPr bwMode="auto">
              <a:xfrm>
                <a:off x="952" y="3140"/>
                <a:ext cx="246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5" name="Line 38">
                <a:extLst>
                  <a:ext uri="{FF2B5EF4-FFF2-40B4-BE49-F238E27FC236}">
                    <a16:creationId xmlns:a16="http://schemas.microsoft.com/office/drawing/2014/main" id="{D5A6189C-BFA6-4742-A4FE-57111AB67114}"/>
                  </a:ext>
                </a:extLst>
              </p:cNvPr>
              <p:cNvSpPr>
                <a:spLocks noChangeShapeType="1"/>
              </p:cNvSpPr>
              <p:nvPr/>
            </p:nvSpPr>
            <p:spPr bwMode="auto">
              <a:xfrm>
                <a:off x="784" y="3400"/>
                <a:ext cx="2805"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39">
                <a:extLst>
                  <a:ext uri="{FF2B5EF4-FFF2-40B4-BE49-F238E27FC236}">
                    <a16:creationId xmlns:a16="http://schemas.microsoft.com/office/drawing/2014/main" id="{54D08114-CDBD-4D7C-9EEB-9DB4D0A2EDE1}"/>
                  </a:ext>
                </a:extLst>
              </p:cNvPr>
              <p:cNvSpPr>
                <a:spLocks noChangeShapeType="1"/>
              </p:cNvSpPr>
              <p:nvPr/>
            </p:nvSpPr>
            <p:spPr bwMode="auto">
              <a:xfrm>
                <a:off x="616" y="3668"/>
                <a:ext cx="318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84FCA61-DB79-4F28-B597-615FA66216C6}"/>
              </a:ext>
            </a:extLst>
          </p:cNvPr>
          <p:cNvSpPr>
            <a:spLocks noGrp="1" noChangeArrowheads="1"/>
          </p:cNvSpPr>
          <p:nvPr>
            <p:ph type="title"/>
          </p:nvPr>
        </p:nvSpPr>
        <p:spPr>
          <a:xfrm>
            <a:off x="1195750" y="653920"/>
            <a:ext cx="6798734" cy="622430"/>
          </a:xfrm>
        </p:spPr>
        <p:txBody>
          <a:bodyPr>
            <a:normAutofit fontScale="90000"/>
          </a:bodyPr>
          <a:lstStyle/>
          <a:p>
            <a:r>
              <a:rPr lang="zh-CN" altLang="en-US" dirty="0">
                <a:latin typeface="Univers (WN)" charset="0"/>
              </a:rPr>
              <a:t>按照系统的起源不同，可以分为</a:t>
            </a:r>
          </a:p>
        </p:txBody>
      </p:sp>
      <p:sp>
        <p:nvSpPr>
          <p:cNvPr id="13315" name="Rectangle 3">
            <a:extLst>
              <a:ext uri="{FF2B5EF4-FFF2-40B4-BE49-F238E27FC236}">
                <a16:creationId xmlns:a16="http://schemas.microsoft.com/office/drawing/2014/main" id="{C1664368-3525-4BFA-B5F2-1BED44AE9E32}"/>
              </a:ext>
            </a:extLst>
          </p:cNvPr>
          <p:cNvSpPr>
            <a:spLocks noGrp="1" noChangeArrowheads="1"/>
          </p:cNvSpPr>
          <p:nvPr>
            <p:ph idx="1"/>
          </p:nvPr>
        </p:nvSpPr>
        <p:spPr>
          <a:xfrm>
            <a:off x="273942" y="1728787"/>
            <a:ext cx="8642350" cy="1871663"/>
          </a:xfrm>
        </p:spPr>
        <p:txBody>
          <a:bodyPr>
            <a:normAutofit/>
          </a:bodyPr>
          <a:lstStyle/>
          <a:p>
            <a:pPr lvl="1" eaLnBrk="1" hangingPunct="1"/>
            <a:r>
              <a:rPr lang="zh-CN" altLang="en-US" sz="3200" dirty="0"/>
              <a:t>自然系统</a:t>
            </a:r>
          </a:p>
          <a:p>
            <a:pPr lvl="1" eaLnBrk="1" hangingPunct="1"/>
            <a:r>
              <a:rPr lang="zh-CN" altLang="en-US" sz="3200" dirty="0"/>
              <a:t>人工系统</a:t>
            </a:r>
          </a:p>
        </p:txBody>
      </p:sp>
      <p:sp>
        <p:nvSpPr>
          <p:cNvPr id="13316" name="Rectangle 4">
            <a:extLst>
              <a:ext uri="{FF2B5EF4-FFF2-40B4-BE49-F238E27FC236}">
                <a16:creationId xmlns:a16="http://schemas.microsoft.com/office/drawing/2014/main" id="{5B9E1377-D829-494C-B987-0C4C981B6ABC}"/>
              </a:ext>
            </a:extLst>
          </p:cNvPr>
          <p:cNvSpPr>
            <a:spLocks noChangeArrowheads="1"/>
          </p:cNvSpPr>
          <p:nvPr/>
        </p:nvSpPr>
        <p:spPr bwMode="auto">
          <a:xfrm>
            <a:off x="1475656" y="4628358"/>
            <a:ext cx="2341563" cy="730250"/>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dirty="0">
                <a:solidFill>
                  <a:srgbClr val="008080"/>
                </a:solidFill>
                <a:latin typeface="Times New Roman" panose="02020603050405020304" pitchFamily="18" charset="0"/>
              </a:rPr>
              <a:t>人工物理系统</a:t>
            </a:r>
            <a:endParaRPr kumimoji="1" lang="zh-CN" altLang="en-US" sz="2000" dirty="0">
              <a:latin typeface="Times New Roman" panose="02020603050405020304" pitchFamily="18" charset="0"/>
            </a:endParaRPr>
          </a:p>
          <a:p>
            <a:pPr algn="ctr" eaLnBrk="1" hangingPunct="1">
              <a:spcBef>
                <a:spcPct val="0"/>
              </a:spcBef>
              <a:buFontTx/>
              <a:buNone/>
            </a:pPr>
            <a:r>
              <a:rPr kumimoji="1" lang="zh-CN" altLang="en-US" sz="2000" dirty="0">
                <a:latin typeface="Times New Roman" panose="02020603050405020304" pitchFamily="18" charset="0"/>
              </a:rPr>
              <a:t>（起源：人和目的）</a:t>
            </a:r>
            <a:endParaRPr kumimoji="1" lang="zh-CN" altLang="en-US" sz="900" dirty="0">
              <a:latin typeface="Times New Roman" panose="02020603050405020304" pitchFamily="18" charset="0"/>
            </a:endParaRPr>
          </a:p>
        </p:txBody>
      </p:sp>
      <p:sp>
        <p:nvSpPr>
          <p:cNvPr id="13317" name="Rectangle 5">
            <a:extLst>
              <a:ext uri="{FF2B5EF4-FFF2-40B4-BE49-F238E27FC236}">
                <a16:creationId xmlns:a16="http://schemas.microsoft.com/office/drawing/2014/main" id="{7464B66B-B90A-45B8-B483-05460051A5D2}"/>
              </a:ext>
            </a:extLst>
          </p:cNvPr>
          <p:cNvSpPr>
            <a:spLocks noChangeArrowheads="1"/>
          </p:cNvSpPr>
          <p:nvPr/>
        </p:nvSpPr>
        <p:spPr bwMode="auto">
          <a:xfrm>
            <a:off x="3095625" y="2492375"/>
            <a:ext cx="4645025" cy="1217613"/>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dirty="0">
                <a:solidFill>
                  <a:schemeClr val="accent2"/>
                </a:solidFill>
                <a:latin typeface="Times New Roman" panose="02020603050405020304" pitchFamily="18" charset="0"/>
              </a:rPr>
              <a:t>自然系统</a:t>
            </a:r>
            <a:endParaRPr kumimoji="1" lang="zh-CN" altLang="en-US" sz="2400" dirty="0">
              <a:latin typeface="Times New Roman" panose="02020603050405020304" pitchFamily="18" charset="0"/>
            </a:endParaRPr>
          </a:p>
          <a:p>
            <a:pPr algn="ctr" eaLnBrk="1" hangingPunct="1">
              <a:spcBef>
                <a:spcPct val="0"/>
              </a:spcBef>
              <a:buFontTx/>
              <a:buNone/>
            </a:pPr>
            <a:r>
              <a:rPr kumimoji="1" lang="zh-CN" altLang="en-US" sz="2400" dirty="0">
                <a:latin typeface="Times New Roman" panose="02020603050405020304" pitchFamily="18" charset="0"/>
              </a:rPr>
              <a:t>（起源：宇宙的起源及进化过程）</a:t>
            </a:r>
          </a:p>
          <a:p>
            <a:pPr algn="ctr" eaLnBrk="1" hangingPunct="1">
              <a:spcBef>
                <a:spcPct val="0"/>
              </a:spcBef>
              <a:buFontTx/>
              <a:buNone/>
            </a:pPr>
            <a:r>
              <a:rPr kumimoji="1" lang="zh-CN" altLang="en-US" sz="2400" dirty="0">
                <a:latin typeface="Times New Roman" panose="02020603050405020304" pitchFamily="18" charset="0"/>
              </a:rPr>
              <a:t>包括人，他能创造出</a:t>
            </a:r>
            <a:endParaRPr kumimoji="1" lang="zh-CN" altLang="en-US" sz="800" dirty="0">
              <a:latin typeface="Times New Roman" panose="02020603050405020304" pitchFamily="18" charset="0"/>
            </a:endParaRPr>
          </a:p>
        </p:txBody>
      </p:sp>
      <p:sp>
        <p:nvSpPr>
          <p:cNvPr id="13318" name="Rectangle 6">
            <a:extLst>
              <a:ext uri="{FF2B5EF4-FFF2-40B4-BE49-F238E27FC236}">
                <a16:creationId xmlns:a16="http://schemas.microsoft.com/office/drawing/2014/main" id="{94D5307B-8A74-4BCF-8602-88BADA38AFC1}"/>
              </a:ext>
            </a:extLst>
          </p:cNvPr>
          <p:cNvSpPr>
            <a:spLocks noChangeArrowheads="1"/>
          </p:cNvSpPr>
          <p:nvPr/>
        </p:nvSpPr>
        <p:spPr bwMode="auto">
          <a:xfrm>
            <a:off x="6334125" y="4519613"/>
            <a:ext cx="2341563" cy="728662"/>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solidFill>
                  <a:srgbClr val="008080"/>
                </a:solidFill>
                <a:latin typeface="Times New Roman" panose="02020603050405020304" pitchFamily="18" charset="0"/>
              </a:rPr>
              <a:t>人工抽象系统</a:t>
            </a:r>
            <a:endParaRPr kumimoji="1" lang="zh-CN" altLang="en-US" sz="2000">
              <a:latin typeface="Times New Roman" panose="02020603050405020304" pitchFamily="18" charset="0"/>
            </a:endParaRPr>
          </a:p>
          <a:p>
            <a:pPr algn="ctr" eaLnBrk="1" hangingPunct="1">
              <a:spcBef>
                <a:spcPct val="0"/>
              </a:spcBef>
              <a:buFontTx/>
              <a:buNone/>
            </a:pPr>
            <a:r>
              <a:rPr kumimoji="1" lang="zh-CN" altLang="en-US" sz="2000">
                <a:latin typeface="Times New Roman" panose="02020603050405020304" pitchFamily="18" charset="0"/>
              </a:rPr>
              <a:t>（起源：人和目的）</a:t>
            </a:r>
            <a:endParaRPr kumimoji="1" lang="zh-CN" altLang="en-US" sz="900">
              <a:latin typeface="Times New Roman" panose="02020603050405020304" pitchFamily="18" charset="0"/>
            </a:endParaRPr>
          </a:p>
        </p:txBody>
      </p:sp>
      <p:sp>
        <p:nvSpPr>
          <p:cNvPr id="13319" name="Rectangle 7">
            <a:extLst>
              <a:ext uri="{FF2B5EF4-FFF2-40B4-BE49-F238E27FC236}">
                <a16:creationId xmlns:a16="http://schemas.microsoft.com/office/drawing/2014/main" id="{7877F033-F083-4772-93E4-5920903C0E2A}"/>
              </a:ext>
            </a:extLst>
          </p:cNvPr>
          <p:cNvSpPr>
            <a:spLocks noChangeArrowheads="1"/>
          </p:cNvSpPr>
          <p:nvPr/>
        </p:nvSpPr>
        <p:spPr bwMode="auto">
          <a:xfrm>
            <a:off x="3617119" y="5605464"/>
            <a:ext cx="3059112" cy="800100"/>
          </a:xfrm>
          <a:prstGeom prst="rect">
            <a:avLst/>
          </a:prstGeom>
          <a:noFill/>
          <a:ln w="3175">
            <a:solidFill>
              <a:srgbClr val="FF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har char="•"/>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tx1"/>
                </a:solidFill>
                <a:latin typeface="Arial" panose="020B0604020202020204" pitchFamily="34" charset="0"/>
                <a:ea typeface="楷体_GB2312" pitchFamily="49" charset="-122"/>
              </a:defRPr>
            </a:lvl2pPr>
            <a:lvl3pPr marL="1143000" indent="-228600">
              <a:spcBef>
                <a:spcPct val="20000"/>
              </a:spcBef>
              <a:buChar char="•"/>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a:solidFill>
                  <a:srgbClr val="008080"/>
                </a:solidFill>
                <a:latin typeface="Times New Roman" panose="02020603050405020304" pitchFamily="18" charset="0"/>
              </a:rPr>
              <a:t>人类活动系统</a:t>
            </a:r>
            <a:endParaRPr kumimoji="1" lang="zh-CN" altLang="en-US" sz="2000">
              <a:latin typeface="Times New Roman" panose="02020603050405020304" pitchFamily="18" charset="0"/>
            </a:endParaRPr>
          </a:p>
          <a:p>
            <a:pPr algn="ctr" eaLnBrk="1" hangingPunct="1">
              <a:spcBef>
                <a:spcPct val="0"/>
              </a:spcBef>
              <a:buFontTx/>
              <a:buNone/>
            </a:pPr>
            <a:r>
              <a:rPr kumimoji="1" lang="zh-CN" altLang="en-US" sz="2000">
                <a:latin typeface="Times New Roman" panose="02020603050405020304" pitchFamily="18" charset="0"/>
              </a:rPr>
              <a:t>（起源：人的自我意识）</a:t>
            </a:r>
            <a:endParaRPr kumimoji="1" lang="zh-CN" altLang="en-US" sz="900">
              <a:latin typeface="Times New Roman" panose="02020603050405020304" pitchFamily="18" charset="0"/>
            </a:endParaRPr>
          </a:p>
        </p:txBody>
      </p:sp>
      <p:sp>
        <p:nvSpPr>
          <p:cNvPr id="13320" name="Freeform 8">
            <a:extLst>
              <a:ext uri="{FF2B5EF4-FFF2-40B4-BE49-F238E27FC236}">
                <a16:creationId xmlns:a16="http://schemas.microsoft.com/office/drawing/2014/main" id="{02FE655D-1997-4FF6-9418-751DB3C56F42}"/>
              </a:ext>
            </a:extLst>
          </p:cNvPr>
          <p:cNvSpPr>
            <a:spLocks/>
          </p:cNvSpPr>
          <p:nvPr/>
        </p:nvSpPr>
        <p:spPr bwMode="auto">
          <a:xfrm>
            <a:off x="2987675" y="3500438"/>
            <a:ext cx="4429125" cy="1081087"/>
          </a:xfrm>
          <a:custGeom>
            <a:avLst/>
            <a:gdLst>
              <a:gd name="T0" fmla="*/ 2147483646 w 3770"/>
              <a:gd name="T1" fmla="*/ 15705004 h 1220"/>
              <a:gd name="T2" fmla="*/ 2147483646 w 3770"/>
              <a:gd name="T3" fmla="*/ 15705004 h 1220"/>
              <a:gd name="T4" fmla="*/ 2147483646 w 3770"/>
              <a:gd name="T5" fmla="*/ 15705004 h 1220"/>
              <a:gd name="T6" fmla="*/ 2147483646 w 3770"/>
              <a:gd name="T7" fmla="*/ 109933256 h 1220"/>
              <a:gd name="T8" fmla="*/ 2147483646 w 3770"/>
              <a:gd name="T9" fmla="*/ 298390646 h 1220"/>
              <a:gd name="T10" fmla="*/ 2147483646 w 3770"/>
              <a:gd name="T11" fmla="*/ 486848035 h 1220"/>
              <a:gd name="T12" fmla="*/ 2147483646 w 3770"/>
              <a:gd name="T13" fmla="*/ 581076287 h 1220"/>
              <a:gd name="T14" fmla="*/ 1159398071 w 3770"/>
              <a:gd name="T15" fmla="*/ 675305425 h 1220"/>
              <a:gd name="T16" fmla="*/ 414070320 w 3770"/>
              <a:gd name="T17" fmla="*/ 769533677 h 1220"/>
              <a:gd name="T18" fmla="*/ 0 w 3770"/>
              <a:gd name="T19" fmla="*/ 957991067 h 12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70" h="1220">
                <a:moveTo>
                  <a:pt x="3300" y="20"/>
                </a:moveTo>
                <a:cubicBezTo>
                  <a:pt x="3340" y="20"/>
                  <a:pt x="3380" y="20"/>
                  <a:pt x="3420" y="20"/>
                </a:cubicBezTo>
                <a:cubicBezTo>
                  <a:pt x="3460" y="20"/>
                  <a:pt x="3490" y="0"/>
                  <a:pt x="3540" y="20"/>
                </a:cubicBezTo>
                <a:cubicBezTo>
                  <a:pt x="3590" y="40"/>
                  <a:pt x="3710" y="80"/>
                  <a:pt x="3720" y="140"/>
                </a:cubicBezTo>
                <a:cubicBezTo>
                  <a:pt x="3730" y="200"/>
                  <a:pt x="3770" y="300"/>
                  <a:pt x="3600" y="380"/>
                </a:cubicBezTo>
                <a:cubicBezTo>
                  <a:pt x="3430" y="460"/>
                  <a:pt x="3040" y="560"/>
                  <a:pt x="2700" y="620"/>
                </a:cubicBezTo>
                <a:cubicBezTo>
                  <a:pt x="2360" y="680"/>
                  <a:pt x="1870" y="700"/>
                  <a:pt x="1560" y="740"/>
                </a:cubicBezTo>
                <a:cubicBezTo>
                  <a:pt x="1250" y="780"/>
                  <a:pt x="1050" y="820"/>
                  <a:pt x="840" y="860"/>
                </a:cubicBezTo>
                <a:cubicBezTo>
                  <a:pt x="630" y="900"/>
                  <a:pt x="440" y="920"/>
                  <a:pt x="300" y="980"/>
                </a:cubicBezTo>
                <a:cubicBezTo>
                  <a:pt x="160" y="1040"/>
                  <a:pt x="50" y="1180"/>
                  <a:pt x="0" y="1220"/>
                </a:cubicBezTo>
              </a:path>
            </a:pathLst>
          </a:custGeom>
          <a:noFill/>
          <a:ln w="3175" cmpd="sng">
            <a:solidFill>
              <a:srgbClr val="000000"/>
            </a:solidFill>
            <a:round/>
            <a:headE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1" name="Freeform 9">
            <a:extLst>
              <a:ext uri="{FF2B5EF4-FFF2-40B4-BE49-F238E27FC236}">
                <a16:creationId xmlns:a16="http://schemas.microsoft.com/office/drawing/2014/main" id="{3911F35B-DA0B-4115-AB0C-F9A86A11D2E8}"/>
              </a:ext>
            </a:extLst>
          </p:cNvPr>
          <p:cNvSpPr>
            <a:spLocks/>
          </p:cNvSpPr>
          <p:nvPr/>
        </p:nvSpPr>
        <p:spPr bwMode="auto">
          <a:xfrm>
            <a:off x="5000625" y="4149725"/>
            <a:ext cx="292100" cy="1535113"/>
          </a:xfrm>
          <a:custGeom>
            <a:avLst/>
            <a:gdLst>
              <a:gd name="T0" fmla="*/ 316008926 w 270"/>
              <a:gd name="T1" fmla="*/ 0 h 1320"/>
              <a:gd name="T2" fmla="*/ 245784840 w 270"/>
              <a:gd name="T3" fmla="*/ 162298659 h 1320"/>
              <a:gd name="T4" fmla="*/ 35112584 w 270"/>
              <a:gd name="T5" fmla="*/ 973789628 h 1320"/>
              <a:gd name="T6" fmla="*/ 35112584 w 270"/>
              <a:gd name="T7" fmla="*/ 1785281760 h 13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0" h="1320">
                <a:moveTo>
                  <a:pt x="270" y="0"/>
                </a:moveTo>
                <a:cubicBezTo>
                  <a:pt x="260" y="0"/>
                  <a:pt x="250" y="0"/>
                  <a:pt x="210" y="120"/>
                </a:cubicBezTo>
                <a:cubicBezTo>
                  <a:pt x="170" y="240"/>
                  <a:pt x="60" y="520"/>
                  <a:pt x="30" y="720"/>
                </a:cubicBezTo>
                <a:cubicBezTo>
                  <a:pt x="0" y="920"/>
                  <a:pt x="30" y="1220"/>
                  <a:pt x="30" y="1320"/>
                </a:cubicBezTo>
              </a:path>
            </a:pathLst>
          </a:custGeom>
          <a:noFill/>
          <a:ln w="3175" cmpd="sng">
            <a:solidFill>
              <a:srgbClr val="000000"/>
            </a:solidFill>
            <a:round/>
            <a:headE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2" name="Freeform 10">
            <a:extLst>
              <a:ext uri="{FF2B5EF4-FFF2-40B4-BE49-F238E27FC236}">
                <a16:creationId xmlns:a16="http://schemas.microsoft.com/office/drawing/2014/main" id="{A7F8682D-E028-4450-8976-D6AA427652F9}"/>
              </a:ext>
            </a:extLst>
          </p:cNvPr>
          <p:cNvSpPr>
            <a:spLocks/>
          </p:cNvSpPr>
          <p:nvPr/>
        </p:nvSpPr>
        <p:spPr bwMode="auto">
          <a:xfrm>
            <a:off x="5500688" y="4059238"/>
            <a:ext cx="2011362" cy="379412"/>
          </a:xfrm>
          <a:custGeom>
            <a:avLst/>
            <a:gdLst>
              <a:gd name="T0" fmla="*/ 84195613 w 1550"/>
              <a:gd name="T1" fmla="*/ 42590456 h 260"/>
              <a:gd name="T2" fmla="*/ 84195613 w 1550"/>
              <a:gd name="T3" fmla="*/ 298128816 h 260"/>
              <a:gd name="T4" fmla="*/ 589366698 w 1550"/>
              <a:gd name="T5" fmla="*/ 298128816 h 260"/>
              <a:gd name="T6" fmla="*/ 2003844697 w 1550"/>
              <a:gd name="T7" fmla="*/ 42590456 h 260"/>
              <a:gd name="T8" fmla="*/ 2147483646 w 1550"/>
              <a:gd name="T9" fmla="*/ 553667176 h 2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0" h="260">
                <a:moveTo>
                  <a:pt x="50" y="20"/>
                </a:moveTo>
                <a:cubicBezTo>
                  <a:pt x="25" y="70"/>
                  <a:pt x="0" y="120"/>
                  <a:pt x="50" y="140"/>
                </a:cubicBezTo>
                <a:cubicBezTo>
                  <a:pt x="100" y="160"/>
                  <a:pt x="160" y="160"/>
                  <a:pt x="350" y="140"/>
                </a:cubicBezTo>
                <a:cubicBezTo>
                  <a:pt x="540" y="120"/>
                  <a:pt x="990" y="0"/>
                  <a:pt x="1190" y="20"/>
                </a:cubicBezTo>
                <a:cubicBezTo>
                  <a:pt x="1390" y="40"/>
                  <a:pt x="1490" y="220"/>
                  <a:pt x="1550" y="260"/>
                </a:cubicBezTo>
              </a:path>
            </a:pathLst>
          </a:custGeom>
          <a:noFill/>
          <a:ln w="3175" cmpd="sng">
            <a:solidFill>
              <a:srgbClr val="000000"/>
            </a:solidFill>
            <a:round/>
            <a:headEnd/>
            <a:tailEnd type="arrow"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AED969-C3C4-4B6D-89A6-1B033398C0B5}"/>
              </a:ext>
            </a:extLst>
          </p:cNvPr>
          <p:cNvSpPr>
            <a:spLocks noGrp="1" noChangeArrowheads="1"/>
          </p:cNvSpPr>
          <p:nvPr>
            <p:ph type="title"/>
          </p:nvPr>
        </p:nvSpPr>
        <p:spPr/>
        <p:txBody>
          <a:bodyPr/>
          <a:lstStyle/>
          <a:p>
            <a:pPr eaLnBrk="1" hangingPunct="1"/>
            <a:r>
              <a:rPr lang="zh-CN" altLang="en-US">
                <a:latin typeface="Univers (WN)" charset="0"/>
              </a:rPr>
              <a:t>根据抽象程度分类</a:t>
            </a:r>
          </a:p>
        </p:txBody>
      </p:sp>
      <p:sp>
        <p:nvSpPr>
          <p:cNvPr id="14339" name="Rectangle 3">
            <a:extLst>
              <a:ext uri="{FF2B5EF4-FFF2-40B4-BE49-F238E27FC236}">
                <a16:creationId xmlns:a16="http://schemas.microsoft.com/office/drawing/2014/main" id="{222E6975-E764-4A27-B547-CEBE117E6A44}"/>
              </a:ext>
            </a:extLst>
          </p:cNvPr>
          <p:cNvSpPr>
            <a:spLocks noGrp="1" noChangeArrowheads="1"/>
          </p:cNvSpPr>
          <p:nvPr>
            <p:ph idx="1"/>
          </p:nvPr>
        </p:nvSpPr>
        <p:spPr>
          <a:xfrm>
            <a:off x="899592" y="1763667"/>
            <a:ext cx="7200800" cy="4329629"/>
          </a:xfrm>
        </p:spPr>
        <p:txBody>
          <a:bodyPr>
            <a:normAutofit fontScale="92500" lnSpcReduction="20000"/>
          </a:bodyPr>
          <a:lstStyle/>
          <a:p>
            <a:pPr marL="180000" eaLnBrk="1" hangingPunct="1">
              <a:lnSpc>
                <a:spcPct val="120000"/>
              </a:lnSpc>
              <a:spcBef>
                <a:spcPts val="0"/>
              </a:spcBef>
            </a:pPr>
            <a:r>
              <a:rPr lang="zh-CN" altLang="en-US" sz="2400" dirty="0"/>
              <a:t>实体系统</a:t>
            </a:r>
            <a:r>
              <a:rPr lang="en-US" altLang="zh-CN" sz="2400" dirty="0"/>
              <a:t>——</a:t>
            </a:r>
            <a:r>
              <a:rPr lang="zh-CN" altLang="en-US" sz="2400" dirty="0"/>
              <a:t>物理系统，最具体的确定存在的系统（系统实施阶段产生）。</a:t>
            </a:r>
            <a:br>
              <a:rPr lang="en-US" altLang="zh-CN" sz="2400" dirty="0"/>
            </a:br>
            <a:r>
              <a:rPr lang="en-US" altLang="zh-CN" sz="2400" dirty="0"/>
              <a:t>-- </a:t>
            </a:r>
            <a:r>
              <a:rPr lang="zh-CN" altLang="en-US" sz="2100" dirty="0"/>
              <a:t>物理模型表达了具体的物理系统，模型中的元素都可以对应于实体（系统设计阶段产生）。</a:t>
            </a:r>
          </a:p>
          <a:p>
            <a:pPr marL="180000">
              <a:lnSpc>
                <a:spcPct val="120000"/>
              </a:lnSpc>
              <a:spcBef>
                <a:spcPts val="0"/>
              </a:spcBef>
            </a:pPr>
            <a:r>
              <a:rPr lang="zh-CN" altLang="en-US" sz="2400" dirty="0"/>
              <a:t> 概念系统</a:t>
            </a:r>
            <a:r>
              <a:rPr lang="en-US" altLang="zh-CN" sz="2400" dirty="0"/>
              <a:t>——</a:t>
            </a:r>
            <a:r>
              <a:rPr lang="zh-CN" altLang="en-US" sz="2400" dirty="0"/>
              <a:t>最抽象的系统，根据系统目标构思出来的系统雏形，描绘了系统的大致轮廓。使用概念模型表达（系统规划阶段产生）</a:t>
            </a:r>
            <a:br>
              <a:rPr lang="en-US" altLang="zh-CN" sz="2400" dirty="0"/>
            </a:br>
            <a:r>
              <a:rPr lang="en-US" altLang="zh-CN" sz="1900" dirty="0"/>
              <a:t>-- </a:t>
            </a:r>
            <a:r>
              <a:rPr lang="zh-CN" altLang="en-US" sz="1900" dirty="0"/>
              <a:t>使用逻辑模型表达（系统分析阶段产生） ，一个逻辑系统可以建立不同的物理模型和实体系统。</a:t>
            </a:r>
          </a:p>
          <a:p>
            <a:pPr marL="180000" eaLnBrk="1" hangingPunct="1">
              <a:lnSpc>
                <a:spcPct val="120000"/>
              </a:lnSpc>
              <a:spcBef>
                <a:spcPts val="0"/>
              </a:spcBef>
            </a:pPr>
            <a:r>
              <a:rPr lang="zh-CN" altLang="en-US" sz="2400" dirty="0"/>
              <a:t> 逻辑系统</a:t>
            </a:r>
            <a:r>
              <a:rPr lang="en-US" altLang="zh-CN" sz="2400" dirty="0"/>
              <a:t>——</a:t>
            </a:r>
            <a:r>
              <a:rPr lang="zh-CN" altLang="en-US" sz="2400" dirty="0"/>
              <a:t>介于实体系统与概念系统之间。使用逻辑模型表达（系统分析阶段产生） ，一个逻辑系统可以建立不同的物理模型和实体系统。</a:t>
            </a:r>
          </a:p>
          <a:p>
            <a:pPr marL="180000" eaLnBrk="1" hangingPunct="1">
              <a:lnSpc>
                <a:spcPct val="120000"/>
              </a:lnSpc>
              <a:spcBef>
                <a:spcPts val="0"/>
              </a:spcBef>
            </a:pPr>
            <a:endParaRPr lang="zh-CN" altLang="en-US" sz="2400" dirty="0"/>
          </a:p>
          <a:p>
            <a:pPr marL="180000" eaLnBrk="1" hangingPunct="1">
              <a:lnSpc>
                <a:spcPct val="120000"/>
              </a:lnSpc>
              <a:spcBef>
                <a:spcPts val="0"/>
              </a:spcBef>
            </a:pPr>
            <a:endParaRPr lang="en-US" altLang="zh-C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169E155-2459-4AF7-BD7B-BF09AC7495B8}"/>
              </a:ext>
            </a:extLst>
          </p:cNvPr>
          <p:cNvSpPr>
            <a:spLocks noGrp="1" noChangeArrowheads="1"/>
          </p:cNvSpPr>
          <p:nvPr>
            <p:ph type="title"/>
          </p:nvPr>
        </p:nvSpPr>
        <p:spPr/>
        <p:txBody>
          <a:bodyPr/>
          <a:lstStyle/>
          <a:p>
            <a:pPr eaLnBrk="1" hangingPunct="1"/>
            <a:r>
              <a:rPr lang="zh-CN" altLang="en-US" dirty="0">
                <a:latin typeface="Univers (WN)" charset="0"/>
              </a:rPr>
              <a:t>按系统与环境的关系分类</a:t>
            </a:r>
          </a:p>
        </p:txBody>
      </p:sp>
      <p:sp>
        <p:nvSpPr>
          <p:cNvPr id="15363" name="Rectangle 3">
            <a:extLst>
              <a:ext uri="{FF2B5EF4-FFF2-40B4-BE49-F238E27FC236}">
                <a16:creationId xmlns:a16="http://schemas.microsoft.com/office/drawing/2014/main" id="{3DC7EEAC-890E-475E-A7DC-5206535D7204}"/>
              </a:ext>
            </a:extLst>
          </p:cNvPr>
          <p:cNvSpPr>
            <a:spLocks noGrp="1" noChangeArrowheads="1"/>
          </p:cNvSpPr>
          <p:nvPr>
            <p:ph idx="1"/>
          </p:nvPr>
        </p:nvSpPr>
        <p:spPr/>
        <p:txBody>
          <a:bodyPr/>
          <a:lstStyle/>
          <a:p>
            <a:pPr eaLnBrk="1" hangingPunct="1"/>
            <a:r>
              <a:rPr lang="zh-CN" altLang="en-US" dirty="0"/>
              <a:t>开放系统</a:t>
            </a:r>
            <a:r>
              <a:rPr lang="en-US" altLang="zh-CN" dirty="0"/>
              <a:t>——</a:t>
            </a:r>
            <a:r>
              <a:rPr lang="zh-CN" altLang="en-US" dirty="0"/>
              <a:t>与其环境之间有物质、能量或信息交换的系统。</a:t>
            </a:r>
          </a:p>
          <a:p>
            <a:pPr lvl="1" eaLnBrk="1" hangingPunct="1"/>
            <a:r>
              <a:rPr lang="zh-CN" altLang="en-US" dirty="0"/>
              <a:t>如生命系统、社会系统</a:t>
            </a:r>
          </a:p>
          <a:p>
            <a:pPr lvl="1" eaLnBrk="1" hangingPunct="1"/>
            <a:endParaRPr lang="zh-CN" altLang="en-US" dirty="0"/>
          </a:p>
          <a:p>
            <a:pPr eaLnBrk="1" hangingPunct="1"/>
            <a:r>
              <a:rPr lang="zh-CN" altLang="en-US" dirty="0"/>
              <a:t>封闭系统</a:t>
            </a:r>
            <a:r>
              <a:rPr lang="en-US" altLang="zh-CN" dirty="0"/>
              <a:t>——</a:t>
            </a:r>
            <a:r>
              <a:rPr lang="zh-CN" altLang="en-US" dirty="0"/>
              <a:t>与其环境之间无任何物质、能量或信息交换的系统。</a:t>
            </a:r>
          </a:p>
          <a:p>
            <a:pPr lvl="1" eaLnBrk="1" hangingPunct="1"/>
            <a:r>
              <a:rPr lang="zh-CN" altLang="en-US" dirty="0"/>
              <a:t>没有绝对封闭的系统</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CA47A5F-79FF-48E5-B0BA-350CA3637B19}"/>
              </a:ext>
            </a:extLst>
          </p:cNvPr>
          <p:cNvSpPr>
            <a:spLocks noGrp="1" noChangeArrowheads="1"/>
          </p:cNvSpPr>
          <p:nvPr>
            <p:ph type="title"/>
          </p:nvPr>
        </p:nvSpPr>
        <p:spPr/>
        <p:txBody>
          <a:bodyPr/>
          <a:lstStyle/>
          <a:p>
            <a:pPr eaLnBrk="1" hangingPunct="1"/>
            <a:r>
              <a:rPr lang="en-US" altLang="zh-CN"/>
              <a:t>1.2 </a:t>
            </a:r>
            <a:r>
              <a:rPr lang="zh-CN" altLang="en-US"/>
              <a:t>系统的特性</a:t>
            </a:r>
          </a:p>
        </p:txBody>
      </p:sp>
      <p:sp>
        <p:nvSpPr>
          <p:cNvPr id="16387" name="Rectangle 3">
            <a:extLst>
              <a:ext uri="{FF2B5EF4-FFF2-40B4-BE49-F238E27FC236}">
                <a16:creationId xmlns:a16="http://schemas.microsoft.com/office/drawing/2014/main" id="{4068F14C-39E1-44BD-AE30-4BE9AC69B70A}"/>
              </a:ext>
            </a:extLst>
          </p:cNvPr>
          <p:cNvSpPr>
            <a:spLocks noGrp="1" noChangeArrowheads="1"/>
          </p:cNvSpPr>
          <p:nvPr>
            <p:ph idx="1"/>
          </p:nvPr>
        </p:nvSpPr>
        <p:spPr>
          <a:xfrm>
            <a:off x="1149516" y="1700809"/>
            <a:ext cx="6844968" cy="4176464"/>
          </a:xfrm>
        </p:spPr>
        <p:txBody>
          <a:bodyPr/>
          <a:lstStyle/>
          <a:p>
            <a:pPr eaLnBrk="1" hangingPunct="1"/>
            <a:r>
              <a:rPr lang="zh-CN" altLang="en-US" dirty="0"/>
              <a:t>整体性</a:t>
            </a:r>
          </a:p>
          <a:p>
            <a:pPr eaLnBrk="1" hangingPunct="1"/>
            <a:r>
              <a:rPr lang="zh-CN" altLang="en-US" dirty="0"/>
              <a:t>层次性</a:t>
            </a:r>
          </a:p>
          <a:p>
            <a:pPr eaLnBrk="1" hangingPunct="1"/>
            <a:r>
              <a:rPr lang="zh-CN" altLang="en-US" dirty="0"/>
              <a:t>目的性</a:t>
            </a:r>
          </a:p>
          <a:p>
            <a:pPr eaLnBrk="1" hangingPunct="1"/>
            <a:r>
              <a:rPr lang="zh-CN" altLang="en-US" dirty="0"/>
              <a:t>稳定性</a:t>
            </a:r>
          </a:p>
          <a:p>
            <a:pPr eaLnBrk="1" hangingPunct="1"/>
            <a:r>
              <a:rPr lang="zh-CN" altLang="en-US" dirty="0"/>
              <a:t>突变性</a:t>
            </a:r>
          </a:p>
          <a:p>
            <a:pPr eaLnBrk="1" hangingPunct="1"/>
            <a:r>
              <a:rPr lang="zh-CN" altLang="en-US" dirty="0"/>
              <a:t>自组织性</a:t>
            </a:r>
          </a:p>
          <a:p>
            <a:pPr eaLnBrk="1" hangingPunct="1"/>
            <a:r>
              <a:rPr lang="zh-CN" altLang="en-US" dirty="0"/>
              <a:t>相似性</a:t>
            </a: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75CA900-38AC-4078-BC78-96584225A6E9}"/>
              </a:ext>
            </a:extLst>
          </p:cNvPr>
          <p:cNvSpPr>
            <a:spLocks noGrp="1" noChangeArrowheads="1"/>
          </p:cNvSpPr>
          <p:nvPr>
            <p:ph type="title"/>
          </p:nvPr>
        </p:nvSpPr>
        <p:spPr/>
        <p:txBody>
          <a:bodyPr/>
          <a:lstStyle/>
          <a:p>
            <a:pPr eaLnBrk="1" hangingPunct="1"/>
            <a:r>
              <a:rPr lang="zh-CN" altLang="en-US"/>
              <a:t>系统的整体性</a:t>
            </a:r>
          </a:p>
        </p:txBody>
      </p:sp>
      <p:sp>
        <p:nvSpPr>
          <p:cNvPr id="17411" name="Rectangle 3">
            <a:extLst>
              <a:ext uri="{FF2B5EF4-FFF2-40B4-BE49-F238E27FC236}">
                <a16:creationId xmlns:a16="http://schemas.microsoft.com/office/drawing/2014/main" id="{4C2E7F3A-7E98-4BD8-BA94-25E13CA11A95}"/>
              </a:ext>
            </a:extLst>
          </p:cNvPr>
          <p:cNvSpPr>
            <a:spLocks noGrp="1" noChangeArrowheads="1"/>
          </p:cNvSpPr>
          <p:nvPr>
            <p:ph idx="1"/>
          </p:nvPr>
        </p:nvSpPr>
        <p:spPr>
          <a:xfrm>
            <a:off x="457200" y="1700808"/>
            <a:ext cx="8229600" cy="4968280"/>
          </a:xfrm>
        </p:spPr>
        <p:txBody>
          <a:bodyPr>
            <a:normAutofit lnSpcReduction="10000"/>
          </a:bodyPr>
          <a:lstStyle/>
          <a:p>
            <a:pPr eaLnBrk="1" hangingPunct="1"/>
            <a:r>
              <a:rPr lang="zh-CN" altLang="en-US" dirty="0"/>
              <a:t>整体性表现在：</a:t>
            </a:r>
            <a:endParaRPr lang="en-US" altLang="zh-CN" dirty="0"/>
          </a:p>
          <a:p>
            <a:pPr lvl="1" eaLnBrk="1" hangingPunct="1"/>
            <a:r>
              <a:rPr lang="zh-CN" altLang="en-US" dirty="0"/>
              <a:t>系统由部件组成，部件不是简单累加，而是具有了新的质</a:t>
            </a:r>
          </a:p>
          <a:p>
            <a:pPr lvl="1" eaLnBrk="1" hangingPunct="1"/>
            <a:r>
              <a:rPr lang="zh-CN" altLang="en-US" dirty="0"/>
              <a:t>亚里士多德名言“整体大于部分之和”：</a:t>
            </a:r>
            <a:r>
              <a:rPr lang="en-US" altLang="zh-CN" dirty="0"/>
              <a:t>1+1&gt;2</a:t>
            </a:r>
          </a:p>
          <a:p>
            <a:pPr lvl="1" eaLnBrk="1" hangingPunct="1"/>
            <a:r>
              <a:rPr lang="zh-CN" altLang="en-US" dirty="0"/>
              <a:t>与之相反“一个和尚挑水吃，</a:t>
            </a:r>
            <a:r>
              <a:rPr lang="en-US" altLang="zh-CN" dirty="0"/>
              <a:t>……</a:t>
            </a:r>
            <a:r>
              <a:rPr lang="zh-CN" altLang="en-US" dirty="0"/>
              <a:t>三个和尚没水吃”</a:t>
            </a:r>
            <a:endParaRPr lang="en-US" altLang="zh-CN" dirty="0"/>
          </a:p>
          <a:p>
            <a:pPr lvl="1" eaLnBrk="1" hangingPunct="1"/>
            <a:r>
              <a:rPr lang="zh-CN" altLang="en-US" dirty="0"/>
              <a:t>一只手如果从身体上割下来，虽然名称上还是手，但实质上已经不是手了。</a:t>
            </a:r>
          </a:p>
          <a:p>
            <a:pPr lvl="1" eaLnBrk="1" hangingPunct="1">
              <a:buFontTx/>
              <a:buNone/>
            </a:pPr>
            <a:r>
              <a:rPr lang="zh-CN" altLang="en-US" b="1" i="1" dirty="0">
                <a:ea typeface="宋体" panose="02010600030101010101" pitchFamily="2" charset="-122"/>
              </a:rPr>
              <a:t>整体性以有机关联性为保证</a:t>
            </a:r>
          </a:p>
        </p:txBody>
      </p:sp>
    </p:spTree>
  </p:cSld>
  <p:clrMapOvr>
    <a:masterClrMapping/>
  </p:clrMapOvr>
  <p:transition>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C36C475-498E-4040-9B6E-A574B5A112DD}"/>
              </a:ext>
            </a:extLst>
          </p:cNvPr>
          <p:cNvSpPr>
            <a:spLocks noGrp="1" noChangeArrowheads="1"/>
          </p:cNvSpPr>
          <p:nvPr>
            <p:ph type="title"/>
          </p:nvPr>
        </p:nvSpPr>
        <p:spPr/>
        <p:txBody>
          <a:bodyPr/>
          <a:lstStyle/>
          <a:p>
            <a:pPr eaLnBrk="1" hangingPunct="1"/>
            <a:r>
              <a:rPr lang="zh-CN" altLang="en-US"/>
              <a:t>系统的层次性</a:t>
            </a:r>
          </a:p>
        </p:txBody>
      </p:sp>
      <p:sp>
        <p:nvSpPr>
          <p:cNvPr id="18435" name="Rectangle 3">
            <a:extLst>
              <a:ext uri="{FF2B5EF4-FFF2-40B4-BE49-F238E27FC236}">
                <a16:creationId xmlns:a16="http://schemas.microsoft.com/office/drawing/2014/main" id="{B9051549-8AF1-4B0D-84EE-35B5F8C2E4BF}"/>
              </a:ext>
            </a:extLst>
          </p:cNvPr>
          <p:cNvSpPr>
            <a:spLocks noGrp="1" noChangeArrowheads="1"/>
          </p:cNvSpPr>
          <p:nvPr>
            <p:ph idx="1"/>
          </p:nvPr>
        </p:nvSpPr>
        <p:spPr>
          <a:xfrm>
            <a:off x="480317" y="1700808"/>
            <a:ext cx="8229600" cy="5616575"/>
          </a:xfrm>
        </p:spPr>
        <p:txBody>
          <a:bodyPr/>
          <a:lstStyle/>
          <a:p>
            <a:pPr eaLnBrk="1" hangingPunct="1"/>
            <a:r>
              <a:rPr lang="zh-CN" altLang="en-US" dirty="0"/>
              <a:t>层次性表现在：</a:t>
            </a:r>
          </a:p>
          <a:p>
            <a:pPr lvl="1" eaLnBrk="1" hangingPunct="1"/>
            <a:r>
              <a:rPr lang="zh-CN" altLang="en-US" dirty="0"/>
              <a:t>系统组织表现出等级性</a:t>
            </a:r>
          </a:p>
          <a:p>
            <a:pPr lvl="1" eaLnBrk="1" hangingPunct="1"/>
            <a:r>
              <a:rPr lang="zh-CN" altLang="en-US" dirty="0"/>
              <a:t>系统要素中，存在子系统，子系统的要素中又包含更低一层的子系统</a:t>
            </a:r>
          </a:p>
          <a:p>
            <a:pPr lvl="1" eaLnBrk="1" hangingPunct="1"/>
            <a:r>
              <a:rPr lang="zh-CN" altLang="en-US" dirty="0"/>
              <a:t>从上至下组成金字塔结构，逐层具体化</a:t>
            </a:r>
          </a:p>
          <a:p>
            <a:pPr lvl="1" eaLnBrk="1" hangingPunct="1">
              <a:buFontTx/>
              <a:buNone/>
            </a:pPr>
            <a:endParaRPr lang="en-US" altLang="zh-CN" dirty="0"/>
          </a:p>
          <a:p>
            <a:pPr marL="265113" lvl="1" indent="192088" eaLnBrk="1" hangingPunct="1">
              <a:buFontTx/>
              <a:buNone/>
            </a:pPr>
            <a:r>
              <a:rPr lang="zh-CN" altLang="en-US" i="1" dirty="0">
                <a:ea typeface="宋体" panose="02010600030101010101" pitchFamily="2" charset="-122"/>
              </a:rPr>
              <a:t>结构化方法就是考虑到系统的层次性，采取从抽象到具体、逐步求精的方法对系统进行研究。</a:t>
            </a:r>
          </a:p>
        </p:txBody>
      </p:sp>
    </p:spTree>
  </p:cSld>
  <p:clrMapOvr>
    <a:masterClrMapping/>
  </p:clrMapOvr>
  <p:transition>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41D672E-BCDA-42AD-B10D-704B483E2866}"/>
              </a:ext>
            </a:extLst>
          </p:cNvPr>
          <p:cNvSpPr>
            <a:spLocks noGrp="1" noChangeArrowheads="1"/>
          </p:cNvSpPr>
          <p:nvPr>
            <p:ph type="title"/>
          </p:nvPr>
        </p:nvSpPr>
        <p:spPr/>
        <p:txBody>
          <a:bodyPr/>
          <a:lstStyle/>
          <a:p>
            <a:pPr eaLnBrk="1" hangingPunct="1"/>
            <a:r>
              <a:rPr lang="zh-CN" altLang="en-US"/>
              <a:t>其他特性</a:t>
            </a:r>
          </a:p>
        </p:txBody>
      </p:sp>
      <p:sp>
        <p:nvSpPr>
          <p:cNvPr id="19459" name="Rectangle 3">
            <a:extLst>
              <a:ext uri="{FF2B5EF4-FFF2-40B4-BE49-F238E27FC236}">
                <a16:creationId xmlns:a16="http://schemas.microsoft.com/office/drawing/2014/main" id="{AD478AE5-4CE7-49BE-8173-708BD5409E17}"/>
              </a:ext>
            </a:extLst>
          </p:cNvPr>
          <p:cNvSpPr>
            <a:spLocks noGrp="1" noChangeArrowheads="1"/>
          </p:cNvSpPr>
          <p:nvPr>
            <p:ph idx="1"/>
          </p:nvPr>
        </p:nvSpPr>
        <p:spPr>
          <a:xfrm>
            <a:off x="503200" y="1667576"/>
            <a:ext cx="8137599" cy="4536504"/>
          </a:xfrm>
        </p:spPr>
        <p:txBody>
          <a:bodyPr>
            <a:normAutofit fontScale="70000" lnSpcReduction="20000"/>
          </a:bodyPr>
          <a:lstStyle/>
          <a:p>
            <a:pPr eaLnBrk="1" hangingPunct="1">
              <a:lnSpc>
                <a:spcPct val="120000"/>
              </a:lnSpc>
            </a:pPr>
            <a:r>
              <a:rPr lang="zh-CN" altLang="en-US" dirty="0"/>
              <a:t>目的性</a:t>
            </a:r>
          </a:p>
          <a:p>
            <a:pPr lvl="1" eaLnBrk="1" hangingPunct="1">
              <a:lnSpc>
                <a:spcPct val="120000"/>
              </a:lnSpc>
            </a:pPr>
            <a:r>
              <a:rPr lang="zh-CN" altLang="en-US" dirty="0"/>
              <a:t>控制论观点：目的性行为是受到反馈控制的行为，系统的目的可以通过系统的活动来实现</a:t>
            </a:r>
          </a:p>
          <a:p>
            <a:pPr lvl="1" eaLnBrk="1" hangingPunct="1">
              <a:lnSpc>
                <a:spcPct val="120000"/>
              </a:lnSpc>
            </a:pPr>
            <a:r>
              <a:rPr lang="zh-CN" altLang="en-US" dirty="0"/>
              <a:t>系统工程方法：要解决的问题有明确的目标，到达该目标有几种途径，找出最好的途径进行实施和监控，以达到目标</a:t>
            </a:r>
          </a:p>
          <a:p>
            <a:pPr eaLnBrk="1" hangingPunct="1">
              <a:lnSpc>
                <a:spcPct val="120000"/>
              </a:lnSpc>
            </a:pPr>
            <a:r>
              <a:rPr lang="zh-CN" altLang="en-US" dirty="0"/>
              <a:t>稳定性</a:t>
            </a:r>
          </a:p>
          <a:p>
            <a:pPr lvl="1" eaLnBrk="1" hangingPunct="1">
              <a:lnSpc>
                <a:spcPct val="120000"/>
              </a:lnSpc>
            </a:pPr>
            <a:r>
              <a:rPr lang="zh-CN" altLang="en-US" dirty="0"/>
              <a:t>系统能够保持和恢复原来的有序状态、结构和功能</a:t>
            </a:r>
          </a:p>
          <a:p>
            <a:pPr lvl="1" eaLnBrk="1" hangingPunct="1">
              <a:lnSpc>
                <a:spcPct val="120000"/>
              </a:lnSpc>
            </a:pPr>
            <a:r>
              <a:rPr lang="zh-CN" altLang="en-US" dirty="0"/>
              <a:t>稳定不是绝对的，在发展中求稳定</a:t>
            </a:r>
          </a:p>
          <a:p>
            <a:pPr eaLnBrk="1" hangingPunct="1">
              <a:lnSpc>
                <a:spcPct val="120000"/>
              </a:lnSpc>
            </a:pPr>
            <a:r>
              <a:rPr lang="zh-CN" altLang="en-US" dirty="0"/>
              <a:t>突变性</a:t>
            </a:r>
          </a:p>
          <a:p>
            <a:pPr lvl="1" eaLnBrk="1" hangingPunct="1">
              <a:lnSpc>
                <a:spcPct val="120000"/>
              </a:lnSpc>
            </a:pPr>
            <a:r>
              <a:rPr lang="zh-CN" altLang="en-US" dirty="0"/>
              <a:t>系统存在质变，通过失稳而发生。系统从一种状态进入另一种状态的一种剧烈变化过程。如果火山爆发，程序崩溃。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2AF980D-A17D-4F08-9248-6DD6460F5021}"/>
              </a:ext>
            </a:extLst>
          </p:cNvPr>
          <p:cNvSpPr>
            <a:spLocks noGrp="1" noChangeArrowheads="1"/>
          </p:cNvSpPr>
          <p:nvPr>
            <p:ph type="title"/>
          </p:nvPr>
        </p:nvSpPr>
        <p:spPr/>
        <p:txBody>
          <a:bodyPr/>
          <a:lstStyle/>
          <a:p>
            <a:pPr eaLnBrk="1" hangingPunct="1"/>
            <a:r>
              <a:rPr lang="zh-CN" altLang="en-US"/>
              <a:t>其他特性</a:t>
            </a:r>
          </a:p>
        </p:txBody>
      </p:sp>
      <p:sp>
        <p:nvSpPr>
          <p:cNvPr id="20483" name="Rectangle 3">
            <a:extLst>
              <a:ext uri="{FF2B5EF4-FFF2-40B4-BE49-F238E27FC236}">
                <a16:creationId xmlns:a16="http://schemas.microsoft.com/office/drawing/2014/main" id="{525D7EC5-9986-4044-9BC4-A4B4CB21A035}"/>
              </a:ext>
            </a:extLst>
          </p:cNvPr>
          <p:cNvSpPr>
            <a:spLocks noGrp="1" noChangeArrowheads="1"/>
          </p:cNvSpPr>
          <p:nvPr>
            <p:ph idx="1"/>
          </p:nvPr>
        </p:nvSpPr>
        <p:spPr>
          <a:xfrm>
            <a:off x="611561" y="1700809"/>
            <a:ext cx="7704856" cy="4176464"/>
          </a:xfrm>
        </p:spPr>
        <p:txBody>
          <a:bodyPr>
            <a:normAutofit fontScale="92500" lnSpcReduction="10000"/>
          </a:bodyPr>
          <a:lstStyle/>
          <a:p>
            <a:pPr eaLnBrk="1" hangingPunct="1"/>
            <a:r>
              <a:rPr lang="zh-CN" altLang="en-US" dirty="0"/>
              <a:t>自组织性</a:t>
            </a:r>
          </a:p>
          <a:p>
            <a:pPr lvl="1" eaLnBrk="1" hangingPunct="1"/>
            <a:r>
              <a:rPr lang="zh-CN" altLang="en-US" dirty="0"/>
              <a:t>开放系统在系统内外因素的相互作用下，自发组织起来，使系统从无序到有序可从低级有序到高级有序。</a:t>
            </a:r>
          </a:p>
          <a:p>
            <a:pPr lvl="1" eaLnBrk="1" hangingPunct="1"/>
            <a:r>
              <a:rPr lang="zh-CN" altLang="en-US" dirty="0"/>
              <a:t>自然界、社会发展都是自组织系统</a:t>
            </a:r>
          </a:p>
          <a:p>
            <a:pPr eaLnBrk="1" hangingPunct="1"/>
            <a:r>
              <a:rPr lang="zh-CN" altLang="en-US" dirty="0"/>
              <a:t>相似性（共性）</a:t>
            </a:r>
            <a:endParaRPr lang="en-US" altLang="zh-CN" dirty="0"/>
          </a:p>
          <a:p>
            <a:pPr lvl="1"/>
            <a:r>
              <a:rPr lang="zh-CN" altLang="en-US" dirty="0"/>
              <a:t>不同系统之间可能会有同构和同态的性质，体现在系统结构，存在方式和演化过程具有共同性。</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a:t>1.3 </a:t>
            </a:r>
            <a:r>
              <a:rPr lang="zh-CN" altLang="en-US"/>
              <a:t>系统思想的发展</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899591" y="1844825"/>
            <a:ext cx="7560841" cy="4032448"/>
          </a:xfrm>
        </p:spPr>
        <p:txBody>
          <a:bodyPr/>
          <a:lstStyle/>
          <a:p>
            <a:pPr marL="0" indent="447675" eaLnBrk="1" hangingPunct="1">
              <a:buFontTx/>
              <a:buNone/>
            </a:pPr>
            <a:r>
              <a:rPr lang="zh-CN" altLang="en-US" dirty="0"/>
              <a:t>现代系统理论诞生于</a:t>
            </a:r>
            <a:r>
              <a:rPr lang="en-US" altLang="zh-CN" dirty="0"/>
              <a:t>20</a:t>
            </a:r>
            <a:r>
              <a:rPr lang="zh-CN" altLang="en-US" dirty="0"/>
              <a:t>世纪</a:t>
            </a:r>
            <a:r>
              <a:rPr lang="en-US" altLang="zh-CN" dirty="0"/>
              <a:t>40</a:t>
            </a:r>
            <a:r>
              <a:rPr lang="zh-CN" altLang="en-US" dirty="0"/>
              <a:t>年代，发展历经三个阶段：</a:t>
            </a:r>
          </a:p>
          <a:p>
            <a:pPr marL="990600" lvl="1" indent="-533400" eaLnBrk="1" hangingPunct="1">
              <a:buFontTx/>
              <a:buAutoNum type="arabicPeriod"/>
            </a:pPr>
            <a:r>
              <a:rPr lang="zh-CN" altLang="en-US" dirty="0"/>
              <a:t>古代朴素的系统思想</a:t>
            </a:r>
          </a:p>
          <a:p>
            <a:pPr marL="990600" lvl="1" indent="-533400" eaLnBrk="1" hangingPunct="1">
              <a:buFontTx/>
              <a:buAutoNum type="arabicPeriod"/>
            </a:pPr>
            <a:r>
              <a:rPr lang="zh-CN" altLang="en-US" dirty="0"/>
              <a:t>系统思想的淹没</a:t>
            </a:r>
          </a:p>
          <a:p>
            <a:pPr marL="990600" lvl="1" indent="-533400" eaLnBrk="1" hangingPunct="1">
              <a:buFontTx/>
              <a:buAutoNum type="arabicPeriod"/>
            </a:pPr>
            <a:r>
              <a:rPr lang="zh-CN" altLang="en-US" dirty="0"/>
              <a:t>现代系统思想的兴起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dirty="0"/>
              <a:t>本章主要内容</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marL="0" indent="0">
              <a:lnSpc>
                <a:spcPct val="120000"/>
              </a:lnSpc>
              <a:buNone/>
            </a:pPr>
            <a:r>
              <a:rPr lang="en-US" altLang="zh-CN" sz="2000" b="1" dirty="0">
                <a:solidFill>
                  <a:schemeClr val="tx1"/>
                </a:solidFill>
              </a:rPr>
              <a:t>1.1	 </a:t>
            </a:r>
            <a:r>
              <a:rPr lang="zh-CN" altLang="en-US" sz="2000" b="1" dirty="0">
                <a:solidFill>
                  <a:schemeClr val="tx1"/>
                </a:solidFill>
              </a:rPr>
              <a:t>系统的概念</a:t>
            </a:r>
          </a:p>
          <a:p>
            <a:pPr marL="0" indent="0">
              <a:lnSpc>
                <a:spcPct val="120000"/>
              </a:lnSpc>
              <a:buNone/>
            </a:pPr>
            <a:r>
              <a:rPr lang="en-US" altLang="zh-CN" sz="2000" b="1" dirty="0">
                <a:solidFill>
                  <a:schemeClr val="tx1"/>
                </a:solidFill>
              </a:rPr>
              <a:t>1.2	 </a:t>
            </a:r>
            <a:r>
              <a:rPr lang="zh-CN" altLang="en-US" sz="2000" b="1" dirty="0">
                <a:solidFill>
                  <a:schemeClr val="tx1"/>
                </a:solidFill>
              </a:rPr>
              <a:t>系统的特性</a:t>
            </a:r>
          </a:p>
          <a:p>
            <a:pPr marL="0" indent="0">
              <a:lnSpc>
                <a:spcPct val="120000"/>
              </a:lnSpc>
              <a:buNone/>
            </a:pPr>
            <a:r>
              <a:rPr lang="en-US" altLang="zh-CN" sz="2000" b="1" dirty="0">
                <a:solidFill>
                  <a:schemeClr val="tx1"/>
                </a:solidFill>
              </a:rPr>
              <a:t>1.3	 </a:t>
            </a:r>
            <a:r>
              <a:rPr lang="zh-CN" altLang="en-US" sz="2000" b="1" dirty="0">
                <a:solidFill>
                  <a:schemeClr val="tx1"/>
                </a:solidFill>
              </a:rPr>
              <a:t>系统思想的发展</a:t>
            </a:r>
          </a:p>
          <a:p>
            <a:pPr marL="0" indent="0">
              <a:lnSpc>
                <a:spcPct val="120000"/>
              </a:lnSpc>
              <a:buNone/>
            </a:pPr>
            <a:r>
              <a:rPr lang="en-US" altLang="zh-CN" sz="2000" b="1" dirty="0">
                <a:solidFill>
                  <a:schemeClr val="tx1"/>
                </a:solidFill>
              </a:rPr>
              <a:t>1.4	 </a:t>
            </a:r>
            <a:r>
              <a:rPr lang="zh-CN" altLang="en-US" sz="2000" b="1" dirty="0">
                <a:solidFill>
                  <a:schemeClr val="tx1"/>
                </a:solidFill>
              </a:rPr>
              <a:t>系统工程</a:t>
            </a:r>
          </a:p>
          <a:p>
            <a:pPr marL="0" indent="0">
              <a:lnSpc>
                <a:spcPct val="120000"/>
              </a:lnSpc>
              <a:buNone/>
            </a:pPr>
            <a:r>
              <a:rPr lang="en-US" altLang="zh-CN" sz="2000" b="1" dirty="0">
                <a:solidFill>
                  <a:schemeClr val="tx1"/>
                </a:solidFill>
              </a:rPr>
              <a:t>1.5	 </a:t>
            </a:r>
            <a:r>
              <a:rPr lang="zh-CN" altLang="en-US" sz="2000" b="1" dirty="0">
                <a:solidFill>
                  <a:schemeClr val="tx1"/>
                </a:solidFill>
              </a:rPr>
              <a:t>软系统方法论</a:t>
            </a:r>
          </a:p>
          <a:p>
            <a:pPr marL="0" indent="0">
              <a:lnSpc>
                <a:spcPct val="120000"/>
              </a:lnSpc>
              <a:buNone/>
            </a:pPr>
            <a:r>
              <a:rPr lang="en-US" altLang="zh-CN" sz="2000" b="1" dirty="0">
                <a:solidFill>
                  <a:schemeClr val="tx1"/>
                </a:solidFill>
              </a:rPr>
              <a:t>1.6	 </a:t>
            </a:r>
            <a:r>
              <a:rPr lang="zh-CN" altLang="en-US" sz="2000" b="1" dirty="0">
                <a:solidFill>
                  <a:schemeClr val="tx1"/>
                </a:solidFill>
              </a:rPr>
              <a:t>物理</a:t>
            </a:r>
            <a:r>
              <a:rPr lang="en-US" altLang="zh-CN" sz="2000" b="1" dirty="0">
                <a:solidFill>
                  <a:schemeClr val="tx1"/>
                </a:solidFill>
              </a:rPr>
              <a:t>—</a:t>
            </a:r>
            <a:r>
              <a:rPr lang="zh-CN" altLang="en-US" sz="2000" b="1" dirty="0">
                <a:solidFill>
                  <a:schemeClr val="tx1"/>
                </a:solidFill>
              </a:rPr>
              <a:t>事理</a:t>
            </a:r>
            <a:r>
              <a:rPr lang="en-US" altLang="zh-CN" sz="2000" b="1" dirty="0">
                <a:solidFill>
                  <a:schemeClr val="tx1"/>
                </a:solidFill>
              </a:rPr>
              <a:t>—</a:t>
            </a:r>
            <a:r>
              <a:rPr lang="zh-CN" altLang="en-US" sz="2000" b="1" dirty="0">
                <a:solidFill>
                  <a:schemeClr val="tx1"/>
                </a:solidFill>
              </a:rPr>
              <a:t>人理系统方法论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BA817E1-77FC-4856-94D5-73DBD0225B15}"/>
              </a:ext>
            </a:extLst>
          </p:cNvPr>
          <p:cNvSpPr>
            <a:spLocks noChangeArrowheads="1"/>
          </p:cNvSpPr>
          <p:nvPr/>
        </p:nvSpPr>
        <p:spPr bwMode="auto">
          <a:xfrm>
            <a:off x="685800" y="1700808"/>
            <a:ext cx="7583760" cy="4524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r>
              <a:rPr kumimoji="1" lang="zh-CN" altLang="en-US" sz="2400" dirty="0">
                <a:latin typeface="微软雅黑" panose="020B0503020204020204" pitchFamily="34" charset="-122"/>
                <a:ea typeface="微软雅黑" panose="020B0503020204020204" pitchFamily="34" charset="-122"/>
              </a:rPr>
              <a:t>古希腊哲学家亚里士多德关于“整体大于部分之和”的论述，就是系统论最基本的思想</a:t>
            </a:r>
          </a:p>
          <a:p>
            <a:pPr>
              <a:buFontTx/>
              <a:buChar char="•"/>
            </a:pPr>
            <a:endParaRPr kumimoji="1" lang="zh-CN" altLang="en-US" sz="2400" dirty="0">
              <a:latin typeface="微软雅黑" panose="020B0503020204020204" pitchFamily="34" charset="-122"/>
              <a:ea typeface="微软雅黑" panose="020B0503020204020204" pitchFamily="34" charset="-122"/>
            </a:endParaRPr>
          </a:p>
          <a:p>
            <a:pPr>
              <a:buFontTx/>
              <a:buChar char="•"/>
            </a:pPr>
            <a:r>
              <a:rPr lang="zh-CN" altLang="en-US" sz="2400" dirty="0">
                <a:latin typeface="微软雅黑" panose="020B0503020204020204" pitchFamily="34" charset="-122"/>
                <a:ea typeface="微软雅黑" panose="020B0503020204020204" pitchFamily="34" charset="-122"/>
              </a:rPr>
              <a:t>天人合一、中医学说、孙子兵法等</a:t>
            </a:r>
          </a:p>
          <a:p>
            <a:pPr lvl="1">
              <a:buFontTx/>
              <a:buChar char="•"/>
            </a:pPr>
            <a:r>
              <a:rPr kumimoji="1" lang="zh-CN" altLang="en-US" sz="2400" dirty="0">
                <a:latin typeface="微软雅黑" panose="020B0503020204020204" pitchFamily="34" charset="-122"/>
                <a:ea typeface="微软雅黑" panose="020B0503020204020204" pitchFamily="34" charset="-122"/>
              </a:rPr>
              <a:t>系统思维是我国传统思想的一个突出特点</a:t>
            </a:r>
            <a:r>
              <a:rPr kumimoji="1" lang="en-US" altLang="zh-CN" sz="2400" dirty="0">
                <a:latin typeface="微软雅黑" panose="020B0503020204020204" pitchFamily="34" charset="-122"/>
                <a:ea typeface="微软雅黑" panose="020B0503020204020204" pitchFamily="34" charset="-122"/>
              </a:rPr>
              <a:t>:</a:t>
            </a:r>
          </a:p>
          <a:p>
            <a:pPr lvl="1">
              <a:buFontTx/>
              <a:buChar char="•"/>
            </a:pPr>
            <a:r>
              <a:rPr kumimoji="1" lang="zh-CN" altLang="en-US" sz="2400" dirty="0">
                <a:latin typeface="微软雅黑" panose="020B0503020204020204" pitchFamily="34" charset="-122"/>
                <a:ea typeface="微软雅黑" panose="020B0503020204020204" pitchFamily="34" charset="-122"/>
              </a:rPr>
              <a:t>春秋时期孙武所作的</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孙子兵法</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运用系统思想从全面战略高度来讨论战争，提出了与现代“综合国力论”相似的理论</a:t>
            </a:r>
          </a:p>
          <a:p>
            <a:pPr lvl="1">
              <a:buFontTx/>
              <a:buChar char="•"/>
            </a:pPr>
            <a:r>
              <a:rPr kumimoji="1" lang="zh-CN" altLang="en-US" sz="2400" dirty="0">
                <a:latin typeface="微软雅黑" panose="020B0503020204020204" pitchFamily="34" charset="-122"/>
                <a:ea typeface="微软雅黑" panose="020B0503020204020204" pitchFamily="34" charset="-122"/>
              </a:rPr>
              <a:t>“中国传统的学术思想着重研究整体性和自然性，研究协调和协和。现代科学的发展</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更符合中国的哲学思想”（普里高津，诺贝尔奖获得者）</a:t>
            </a:r>
          </a:p>
          <a:p>
            <a:pPr eaLnBrk="1" hangingPunct="1"/>
            <a:endParaRPr lang="en-US" altLang="zh-CN" sz="2400" dirty="0">
              <a:latin typeface="微软雅黑" panose="020B0503020204020204" pitchFamily="34" charset="-122"/>
              <a:ea typeface="微软雅黑" panose="020B0503020204020204" pitchFamily="34" charset="-122"/>
            </a:endParaRPr>
          </a:p>
        </p:txBody>
      </p:sp>
      <p:sp>
        <p:nvSpPr>
          <p:cNvPr id="22531" name="Rectangle 6">
            <a:extLst>
              <a:ext uri="{FF2B5EF4-FFF2-40B4-BE49-F238E27FC236}">
                <a16:creationId xmlns:a16="http://schemas.microsoft.com/office/drawing/2014/main" id="{1F896413-431B-404E-B437-B767BE8E527B}"/>
              </a:ext>
            </a:extLst>
          </p:cNvPr>
          <p:cNvSpPr>
            <a:spLocks noGrp="1" noChangeArrowheads="1"/>
          </p:cNvSpPr>
          <p:nvPr>
            <p:ph type="title"/>
          </p:nvPr>
        </p:nvSpPr>
        <p:spPr>
          <a:xfrm>
            <a:off x="395536" y="620688"/>
            <a:ext cx="8229600" cy="990600"/>
          </a:xfrm>
        </p:spPr>
        <p:txBody>
          <a:bodyPr/>
          <a:lstStyle/>
          <a:p>
            <a:pPr eaLnBrk="1" hangingPunct="1"/>
            <a:r>
              <a:rPr lang="en-US" altLang="zh-CN" sz="4000" dirty="0">
                <a:latin typeface="Univers (WN)" charset="0"/>
              </a:rPr>
              <a:t>1</a:t>
            </a:r>
            <a:r>
              <a:rPr lang="zh-CN" altLang="en-US" sz="4000" dirty="0">
                <a:latin typeface="Univers (WN)" charset="0"/>
              </a:rPr>
              <a:t>、古代朴素的系统思想</a:t>
            </a:r>
          </a:p>
        </p:txBody>
      </p:sp>
    </p:spTree>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CC70E46-142A-4A3C-9C28-DEFEE96DB7C4}"/>
              </a:ext>
            </a:extLst>
          </p:cNvPr>
          <p:cNvSpPr>
            <a:spLocks noGrp="1" noChangeArrowheads="1"/>
          </p:cNvSpPr>
          <p:nvPr>
            <p:ph type="title"/>
          </p:nvPr>
        </p:nvSpPr>
        <p:spPr/>
        <p:txBody>
          <a:bodyPr/>
          <a:lstStyle/>
          <a:p>
            <a:pPr eaLnBrk="1" hangingPunct="1"/>
            <a:r>
              <a:rPr lang="en-US" altLang="zh-CN"/>
              <a:t>2</a:t>
            </a:r>
            <a:r>
              <a:rPr lang="zh-CN" altLang="en-US"/>
              <a:t>、系统思想的淹没</a:t>
            </a:r>
          </a:p>
        </p:txBody>
      </p:sp>
      <p:sp>
        <p:nvSpPr>
          <p:cNvPr id="24579" name="Rectangle 3">
            <a:extLst>
              <a:ext uri="{FF2B5EF4-FFF2-40B4-BE49-F238E27FC236}">
                <a16:creationId xmlns:a16="http://schemas.microsoft.com/office/drawing/2014/main" id="{E13B7DB9-7306-41B9-ACD9-2A28B3F6EF2B}"/>
              </a:ext>
            </a:extLst>
          </p:cNvPr>
          <p:cNvSpPr>
            <a:spLocks noGrp="1" noChangeArrowheads="1"/>
          </p:cNvSpPr>
          <p:nvPr>
            <p:ph idx="1"/>
          </p:nvPr>
        </p:nvSpPr>
        <p:spPr/>
        <p:txBody>
          <a:bodyPr>
            <a:normAutofit fontScale="92500" lnSpcReduction="10000"/>
          </a:bodyPr>
          <a:lstStyle/>
          <a:p>
            <a:pPr eaLnBrk="1" hangingPunct="1">
              <a:lnSpc>
                <a:spcPct val="120000"/>
              </a:lnSpc>
            </a:pPr>
            <a:r>
              <a:rPr kumimoji="1" lang="zh-CN" altLang="en-US" dirty="0"/>
              <a:t>朴素的系统思想带有浓厚的猜测和思辨性质</a:t>
            </a:r>
          </a:p>
          <a:p>
            <a:pPr eaLnBrk="1" hangingPunct="1">
              <a:lnSpc>
                <a:spcPct val="120000"/>
              </a:lnSpc>
            </a:pPr>
            <a:r>
              <a:rPr kumimoji="1" lang="zh-CN" altLang="en-US" dirty="0"/>
              <a:t>机械论成为近代科学的一大特征</a:t>
            </a:r>
          </a:p>
          <a:p>
            <a:pPr lvl="1" eaLnBrk="1" hangingPunct="1">
              <a:lnSpc>
                <a:spcPct val="120000"/>
              </a:lnSpc>
            </a:pPr>
            <a:r>
              <a:rPr kumimoji="1" lang="zh-CN" altLang="en-US" dirty="0"/>
              <a:t>笛卡儿写过一本书：</a:t>
            </a:r>
            <a:r>
              <a:rPr kumimoji="1" lang="en-US" altLang="zh-CN" dirty="0"/>
              <a:t>《</a:t>
            </a:r>
            <a:r>
              <a:rPr kumimoji="1" lang="zh-CN" altLang="en-US" dirty="0"/>
              <a:t>动物就是机器</a:t>
            </a:r>
            <a:r>
              <a:rPr kumimoji="1" lang="en-US" altLang="zh-CN" dirty="0"/>
              <a:t>》</a:t>
            </a:r>
          </a:p>
          <a:p>
            <a:pPr lvl="1" eaLnBrk="1" hangingPunct="1">
              <a:lnSpc>
                <a:spcPct val="120000"/>
              </a:lnSpc>
            </a:pPr>
            <a:r>
              <a:rPr kumimoji="1" lang="zh-CN" altLang="en-US" dirty="0"/>
              <a:t>法国学者拉</a:t>
            </a:r>
            <a:r>
              <a:rPr kumimoji="1" lang="en-US" altLang="zh-CN" dirty="0"/>
              <a:t>·</a:t>
            </a:r>
            <a:r>
              <a:rPr kumimoji="1" lang="zh-CN" altLang="en-US" dirty="0"/>
              <a:t>美特利进而声称</a:t>
            </a:r>
            <a:r>
              <a:rPr kumimoji="1" lang="en-US" altLang="zh-CN" dirty="0"/>
              <a:t>《</a:t>
            </a:r>
            <a:r>
              <a:rPr kumimoji="1" lang="zh-CN" altLang="en-US" dirty="0"/>
              <a:t>人是机器</a:t>
            </a:r>
            <a:r>
              <a:rPr kumimoji="1" lang="en-US" altLang="zh-CN" dirty="0"/>
              <a:t>》</a:t>
            </a:r>
            <a:endParaRPr kumimoji="1" lang="en-US" altLang="zh-CN" b="0" dirty="0"/>
          </a:p>
          <a:p>
            <a:pPr lvl="1" eaLnBrk="1" hangingPunct="1">
              <a:lnSpc>
                <a:spcPct val="120000"/>
              </a:lnSpc>
            </a:pPr>
            <a:r>
              <a:rPr kumimoji="1" lang="en-US" altLang="zh-CN" dirty="0"/>
              <a:t>“</a:t>
            </a:r>
            <a:r>
              <a:rPr kumimoji="1" lang="zh-CN" altLang="en-US" dirty="0"/>
              <a:t>拉普拉斯决定论”</a:t>
            </a:r>
          </a:p>
          <a:p>
            <a:pPr eaLnBrk="1" hangingPunct="1">
              <a:lnSpc>
                <a:spcPct val="120000"/>
              </a:lnSpc>
            </a:pPr>
            <a:r>
              <a:rPr kumimoji="1" lang="zh-CN" altLang="en-US" dirty="0"/>
              <a:t>机械论的世界观也把世界看成一个整体。但这种整体观是还原理论，并不符合系统思想</a:t>
            </a:r>
          </a:p>
          <a:p>
            <a:pPr eaLnBrk="1" hangingPunct="1">
              <a:lnSpc>
                <a:spcPct val="120000"/>
              </a:lnSpc>
            </a:pP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FB2D52A-CF3A-408C-B710-3E1AA80A05E8}"/>
              </a:ext>
            </a:extLst>
          </p:cNvPr>
          <p:cNvSpPr>
            <a:spLocks noGrp="1" noChangeArrowheads="1"/>
          </p:cNvSpPr>
          <p:nvPr>
            <p:ph type="title"/>
          </p:nvPr>
        </p:nvSpPr>
        <p:spPr/>
        <p:txBody>
          <a:bodyPr/>
          <a:lstStyle/>
          <a:p>
            <a:pPr eaLnBrk="1" hangingPunct="1"/>
            <a:r>
              <a:rPr lang="en-US" altLang="zh-CN"/>
              <a:t>3</a:t>
            </a:r>
            <a:r>
              <a:rPr lang="zh-CN" altLang="en-US"/>
              <a:t>、现代系统思想的兴起</a:t>
            </a:r>
          </a:p>
        </p:txBody>
      </p:sp>
      <p:sp>
        <p:nvSpPr>
          <p:cNvPr id="28675" name="Rectangle 3">
            <a:extLst>
              <a:ext uri="{FF2B5EF4-FFF2-40B4-BE49-F238E27FC236}">
                <a16:creationId xmlns:a16="http://schemas.microsoft.com/office/drawing/2014/main" id="{FDD8B0B3-039F-4D8E-A5A2-FF0DFC5E1271}"/>
              </a:ext>
            </a:extLst>
          </p:cNvPr>
          <p:cNvSpPr>
            <a:spLocks noGrp="1" noChangeArrowheads="1"/>
          </p:cNvSpPr>
          <p:nvPr>
            <p:ph idx="1"/>
          </p:nvPr>
        </p:nvSpPr>
        <p:spPr>
          <a:xfrm>
            <a:off x="755576" y="1628800"/>
            <a:ext cx="7632848" cy="4680519"/>
          </a:xfrm>
        </p:spPr>
        <p:txBody>
          <a:bodyPr>
            <a:noAutofit/>
          </a:bodyPr>
          <a:lstStyle/>
          <a:p>
            <a:pPr eaLnBrk="1" hangingPunct="1">
              <a:lnSpc>
                <a:spcPct val="120000"/>
              </a:lnSpc>
            </a:pPr>
            <a:r>
              <a:rPr lang="zh-CN" altLang="en-US" sz="2000" dirty="0"/>
              <a:t>近代科学（物理、化学）使得一切都可以得到完美的证明和推导</a:t>
            </a:r>
          </a:p>
          <a:p>
            <a:pPr eaLnBrk="1" hangingPunct="1">
              <a:lnSpc>
                <a:spcPct val="120000"/>
              </a:lnSpc>
            </a:pPr>
            <a:r>
              <a:rPr lang="zh-CN" altLang="en-US" sz="2000" dirty="0"/>
              <a:t>然而</a:t>
            </a:r>
            <a:r>
              <a:rPr lang="zh-CN" altLang="en-US" sz="2000" dirty="0">
                <a:latin typeface="宋体" panose="02010600030101010101" pitchFamily="2" charset="-122"/>
              </a:rPr>
              <a:t>生命现象不能还原为基本的物理、化学过程</a:t>
            </a:r>
            <a:r>
              <a:rPr lang="zh-CN" altLang="en-US" sz="2000" dirty="0"/>
              <a:t>，当无法解释这些现象时，出现“活力论”</a:t>
            </a:r>
          </a:p>
          <a:p>
            <a:pPr eaLnBrk="1" hangingPunct="1">
              <a:lnSpc>
                <a:spcPct val="120000"/>
              </a:lnSpc>
            </a:pPr>
            <a:r>
              <a:rPr lang="zh-CN" altLang="en-US" sz="2000" dirty="0">
                <a:latin typeface="宋体" panose="02010600030101010101" pitchFamily="2" charset="-122"/>
              </a:rPr>
              <a:t>一些生物学家和哲学家看来，只有把生命看作一个有机整体，才能解释这些实验事实。他们主张用机体论（</a:t>
            </a:r>
            <a:r>
              <a:rPr lang="en-US" altLang="zh-CN" sz="2000" dirty="0" err="1">
                <a:latin typeface="Times New Roman" panose="02020603050405020304" pitchFamily="18" charset="0"/>
                <a:cs typeface="Times New Roman" panose="02020603050405020304" pitchFamily="18" charset="0"/>
              </a:rPr>
              <a:t>Organismis</a:t>
            </a:r>
            <a:r>
              <a:rPr lang="zh-CN" altLang="en-US" sz="2000" dirty="0">
                <a:latin typeface="宋体" panose="02010600030101010101" pitchFamily="2" charset="-122"/>
              </a:rPr>
              <a:t>）来代替活力论和机械论。</a:t>
            </a:r>
          </a:p>
          <a:p>
            <a:pPr lvl="1">
              <a:lnSpc>
                <a:spcPct val="120000"/>
              </a:lnSpc>
            </a:pPr>
            <a:r>
              <a:rPr lang="zh-CN" altLang="en-US" sz="2000" dirty="0">
                <a:latin typeface="宋体" panose="02010600030101010101" pitchFamily="2" charset="-122"/>
              </a:rPr>
              <a:t>德国生物学家冯</a:t>
            </a:r>
            <a:r>
              <a:rPr lang="en-US" altLang="zh-CN" sz="2000" dirty="0">
                <a:latin typeface="宋体" panose="02010600030101010101" pitchFamily="2" charset="-122"/>
              </a:rPr>
              <a:t>·</a:t>
            </a:r>
            <a:r>
              <a:rPr lang="zh-CN" altLang="en-US" sz="2000" dirty="0">
                <a:latin typeface="宋体" panose="02010600030101010101" pitchFamily="2" charset="-122"/>
              </a:rPr>
              <a:t>贝塔郎菲（</a:t>
            </a:r>
            <a:r>
              <a:rPr lang="en-US" altLang="zh-CN" sz="2000" dirty="0" err="1">
                <a:latin typeface="Times New Roman" panose="02020603050405020304" pitchFamily="18" charset="0"/>
                <a:cs typeface="Times New Roman" panose="02020603050405020304" pitchFamily="18" charset="0"/>
              </a:rPr>
              <a:t>Bertalanffy</a:t>
            </a:r>
            <a:r>
              <a:rPr lang="zh-CN" altLang="en-US" sz="2000" dirty="0">
                <a:latin typeface="宋体" panose="02010600030101010101" pitchFamily="2" charset="-122"/>
              </a:rPr>
              <a:t>）多次发表文章表达了机体论思想，强调把有机当作一个整体来考虑，认为科学的主要目标在于发现种种不同层次上的组织原理。</a:t>
            </a:r>
            <a:r>
              <a:rPr lang="zh-CN" altLang="en-US" sz="2000" dirty="0"/>
              <a:t> </a:t>
            </a:r>
          </a:p>
          <a:p>
            <a:pPr eaLnBrk="1" hangingPunct="1">
              <a:lnSpc>
                <a:spcPct val="120000"/>
              </a:lnSpc>
            </a:pPr>
            <a:r>
              <a:rPr lang="zh-CN" altLang="en-US" sz="2000" dirty="0"/>
              <a:t>管理领域的发展，系统工程用于管理问题的解决</a:t>
            </a:r>
          </a:p>
          <a:p>
            <a:pPr eaLnBrk="1" hangingPunct="1">
              <a:lnSpc>
                <a:spcPct val="120000"/>
              </a:lnSpc>
            </a:pPr>
            <a:endParaRPr lang="en-US" altLang="zh-C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B8FEDBF-AECA-4273-AE7C-6416B2D9F7D4}"/>
              </a:ext>
            </a:extLst>
          </p:cNvPr>
          <p:cNvSpPr>
            <a:spLocks noGrp="1" noChangeArrowheads="1"/>
          </p:cNvSpPr>
          <p:nvPr>
            <p:ph type="title"/>
          </p:nvPr>
        </p:nvSpPr>
        <p:spPr>
          <a:xfrm>
            <a:off x="539552" y="638174"/>
            <a:ext cx="8229600" cy="812801"/>
          </a:xfrm>
        </p:spPr>
        <p:txBody>
          <a:bodyPr>
            <a:normAutofit/>
          </a:bodyPr>
          <a:lstStyle/>
          <a:p>
            <a:pPr eaLnBrk="1" hangingPunct="1"/>
            <a:r>
              <a:rPr lang="zh-CN" altLang="en-US" sz="3600" b="0" dirty="0"/>
              <a:t>香农熵</a:t>
            </a:r>
            <a:r>
              <a:rPr lang="en-US" altLang="zh-CN" sz="3600" b="0" dirty="0"/>
              <a:t>(</a:t>
            </a:r>
            <a:r>
              <a:rPr lang="en-US" altLang="zh-CN" sz="3600" dirty="0"/>
              <a:t>Shannon entropy</a:t>
            </a:r>
            <a:r>
              <a:rPr lang="en-US" altLang="zh-CN" sz="3600" b="0" dirty="0"/>
              <a:t>) </a:t>
            </a:r>
            <a:r>
              <a:rPr lang="zh-CN" altLang="en-US" sz="3600" b="0" dirty="0"/>
              <a:t>谁是冠军？</a:t>
            </a:r>
            <a:endParaRPr lang="zh-CN" altLang="en-US" sz="3600" dirty="0"/>
          </a:p>
        </p:txBody>
      </p:sp>
      <p:pic>
        <p:nvPicPr>
          <p:cNvPr id="26627" name="图片 2">
            <a:extLst>
              <a:ext uri="{FF2B5EF4-FFF2-40B4-BE49-F238E27FC236}">
                <a16:creationId xmlns:a16="http://schemas.microsoft.com/office/drawing/2014/main" id="{3D122CAD-09EC-41B9-98F7-15C678C25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9965" y="1669103"/>
            <a:ext cx="4308773" cy="828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矩形 3">
            <a:extLst>
              <a:ext uri="{FF2B5EF4-FFF2-40B4-BE49-F238E27FC236}">
                <a16:creationId xmlns:a16="http://schemas.microsoft.com/office/drawing/2014/main" id="{61E4CE92-001A-4672-8FFE-69040F0AE174}"/>
              </a:ext>
            </a:extLst>
          </p:cNvPr>
          <p:cNvSpPr>
            <a:spLocks noChangeArrowheads="1"/>
          </p:cNvSpPr>
          <p:nvPr/>
        </p:nvSpPr>
        <p:spPr bwMode="auto">
          <a:xfrm>
            <a:off x="495300" y="2527300"/>
            <a:ext cx="82296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333333"/>
                </a:solidFill>
                <a:latin typeface="微软雅黑" panose="020B0503020204020204" pitchFamily="34" charset="-122"/>
                <a:ea typeface="微软雅黑" panose="020B0503020204020204" pitchFamily="34" charset="-122"/>
              </a:rPr>
              <a:t>假设世界杯有</a:t>
            </a:r>
            <a:r>
              <a:rPr lang="en-US" altLang="zh-CN" sz="2400" dirty="0">
                <a:solidFill>
                  <a:srgbClr val="333333"/>
                </a:solidFill>
                <a:latin typeface="微软雅黑" panose="020B0503020204020204" pitchFamily="34" charset="-122"/>
                <a:ea typeface="微软雅黑" panose="020B0503020204020204" pitchFamily="34" charset="-122"/>
              </a:rPr>
              <a:t>32</a:t>
            </a:r>
            <a:r>
              <a:rPr lang="zh-CN" altLang="en-US" sz="2400" dirty="0">
                <a:solidFill>
                  <a:srgbClr val="333333"/>
                </a:solidFill>
                <a:latin typeface="微软雅黑" panose="020B0503020204020204" pitchFamily="34" charset="-122"/>
                <a:ea typeface="微软雅黑" panose="020B0503020204020204" pitchFamily="34" charset="-122"/>
              </a:rPr>
              <a:t>支球队，如果要猜出哪支队伍会取得冠军，需要猜多少次？</a:t>
            </a:r>
            <a:endParaRPr lang="en-US" altLang="zh-CN" sz="2400" dirty="0">
              <a:solidFill>
                <a:srgbClr val="333333"/>
              </a:solidFill>
              <a:latin typeface="微软雅黑" panose="020B0503020204020204" pitchFamily="34" charset="-122"/>
              <a:ea typeface="微软雅黑" panose="020B0503020204020204" pitchFamily="34" charset="-122"/>
            </a:endParaRPr>
          </a:p>
          <a:p>
            <a:endParaRPr lang="en-US" altLang="zh-CN" sz="2400" dirty="0">
              <a:solidFill>
                <a:srgbClr val="333333"/>
              </a:solidFill>
              <a:latin typeface="微软雅黑" panose="020B0503020204020204" pitchFamily="34" charset="-122"/>
              <a:ea typeface="微软雅黑" panose="020B0503020204020204" pitchFamily="34" charset="-122"/>
            </a:endParaRPr>
          </a:p>
          <a:p>
            <a:r>
              <a:rPr lang="en-US" altLang="zh-CN" sz="2800" dirty="0">
                <a:solidFill>
                  <a:srgbClr val="333333"/>
                </a:solidFill>
                <a:latin typeface="微软雅黑" panose="020B0503020204020204" pitchFamily="34" charset="-122"/>
                <a:ea typeface="微软雅黑" panose="020B0503020204020204" pitchFamily="34" charset="-122"/>
              </a:rPr>
              <a:t>H =-</a:t>
            </a:r>
            <a:r>
              <a:rPr lang="zh-CN" altLang="en-US" sz="2800" dirty="0">
                <a:solidFill>
                  <a:srgbClr val="333333"/>
                </a:solidFill>
                <a:latin typeface="微软雅黑" panose="020B0503020204020204" pitchFamily="34" charset="-122"/>
                <a:ea typeface="微软雅黑" panose="020B0503020204020204" pitchFamily="34" charset="-122"/>
              </a:rPr>
              <a:t>（</a:t>
            </a:r>
            <a:r>
              <a:rPr lang="en-US" altLang="zh-CN" sz="2800" dirty="0">
                <a:solidFill>
                  <a:srgbClr val="333333"/>
                </a:solidFill>
                <a:latin typeface="微软雅黑" panose="020B0503020204020204" pitchFamily="34" charset="-122"/>
                <a:ea typeface="微软雅黑" panose="020B0503020204020204" pitchFamily="34" charset="-122"/>
              </a:rPr>
              <a:t>p1*log p1+p2*log p2+…+p32 *log p32)</a:t>
            </a:r>
          </a:p>
          <a:p>
            <a:endParaRPr lang="zh-CN" altLang="en-US" sz="2400" dirty="0">
              <a:solidFill>
                <a:srgbClr val="333333"/>
              </a:solidFill>
              <a:latin typeface="微软雅黑" panose="020B0503020204020204" pitchFamily="34" charset="-122"/>
              <a:ea typeface="微软雅黑" panose="020B0503020204020204" pitchFamily="34" charset="-122"/>
            </a:endParaRPr>
          </a:p>
          <a:p>
            <a:r>
              <a:rPr lang="zh-CN" altLang="en-US" sz="2400" dirty="0">
                <a:solidFill>
                  <a:srgbClr val="333333"/>
                </a:solidFill>
                <a:latin typeface="微软雅黑" panose="020B0503020204020204" pitchFamily="34" charset="-122"/>
                <a:ea typeface="微软雅黑" panose="020B0503020204020204" pitchFamily="34" charset="-122"/>
              </a:rPr>
              <a:t>其中，</a:t>
            </a:r>
            <a:r>
              <a:rPr lang="en-US" altLang="zh-CN" sz="2400" dirty="0">
                <a:solidFill>
                  <a:srgbClr val="333333"/>
                </a:solidFill>
                <a:latin typeface="微软雅黑" panose="020B0503020204020204" pitchFamily="34" charset="-122"/>
                <a:ea typeface="微软雅黑" panose="020B0503020204020204" pitchFamily="34" charset="-122"/>
              </a:rPr>
              <a:t>p1</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p2 </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a:t>
            </a:r>
            <a:r>
              <a:rPr lang="zh-CN" altLang="en-US" sz="2400" dirty="0">
                <a:solidFill>
                  <a:srgbClr val="333333"/>
                </a:solidFill>
                <a:latin typeface="微软雅黑" panose="020B0503020204020204" pitchFamily="34" charset="-122"/>
                <a:ea typeface="微软雅黑" panose="020B0503020204020204" pitchFamily="34" charset="-122"/>
              </a:rPr>
              <a:t>，</a:t>
            </a:r>
            <a:r>
              <a:rPr lang="en-US" altLang="zh-CN" sz="2400" dirty="0">
                <a:solidFill>
                  <a:srgbClr val="333333"/>
                </a:solidFill>
                <a:latin typeface="微软雅黑" panose="020B0503020204020204" pitchFamily="34" charset="-122"/>
                <a:ea typeface="微软雅黑" panose="020B0503020204020204" pitchFamily="34" charset="-122"/>
              </a:rPr>
              <a:t>p32 </a:t>
            </a:r>
            <a:r>
              <a:rPr lang="zh-CN" altLang="en-US" sz="2400" dirty="0">
                <a:solidFill>
                  <a:srgbClr val="333333"/>
                </a:solidFill>
                <a:latin typeface="微软雅黑" panose="020B0503020204020204" pitchFamily="34" charset="-122"/>
                <a:ea typeface="微软雅黑" panose="020B0503020204020204" pitchFamily="34" charset="-122"/>
              </a:rPr>
              <a:t>分别是这 </a:t>
            </a:r>
            <a:r>
              <a:rPr lang="en-US" altLang="zh-CN" sz="2400" dirty="0">
                <a:solidFill>
                  <a:srgbClr val="333333"/>
                </a:solidFill>
                <a:latin typeface="微软雅黑" panose="020B0503020204020204" pitchFamily="34" charset="-122"/>
                <a:ea typeface="微软雅黑" panose="020B0503020204020204" pitchFamily="34" charset="-122"/>
              </a:rPr>
              <a:t>32 </a:t>
            </a:r>
            <a:r>
              <a:rPr lang="zh-CN" altLang="en-US" sz="2400" dirty="0">
                <a:solidFill>
                  <a:srgbClr val="333333"/>
                </a:solidFill>
                <a:latin typeface="微软雅黑" panose="020B0503020204020204" pitchFamily="34" charset="-122"/>
                <a:ea typeface="微软雅黑" panose="020B0503020204020204" pitchFamily="34" charset="-122"/>
              </a:rPr>
              <a:t>个球队夺冠的概率。香农把它称为</a:t>
            </a:r>
            <a:r>
              <a:rPr lang="zh-CN" altLang="en-US" sz="2400" dirty="0">
                <a:solidFill>
                  <a:schemeClr val="accent2"/>
                </a:solidFill>
                <a:latin typeface="微软雅黑" panose="020B0503020204020204" pitchFamily="34" charset="-122"/>
                <a:ea typeface="微软雅黑" panose="020B0503020204020204" pitchFamily="34" charset="-122"/>
              </a:rPr>
              <a:t>“信息熵”</a:t>
            </a:r>
            <a:r>
              <a:rPr lang="zh-CN" altLang="en-US" sz="2400" dirty="0">
                <a:solidFill>
                  <a:srgbClr val="333333"/>
                </a:solidFill>
                <a:latin typeface="微软雅黑" panose="020B0503020204020204" pitchFamily="34" charset="-122"/>
                <a:ea typeface="微软雅黑" panose="020B0503020204020204" pitchFamily="34" charset="-122"/>
              </a:rPr>
              <a:t> </a:t>
            </a:r>
            <a:r>
              <a:rPr lang="en-US" altLang="zh-CN" sz="2400" dirty="0">
                <a:solidFill>
                  <a:srgbClr val="333333"/>
                </a:solidFill>
                <a:latin typeface="微软雅黑" panose="020B0503020204020204" pitchFamily="34" charset="-122"/>
                <a:ea typeface="微软雅黑" panose="020B0503020204020204" pitchFamily="34" charset="-122"/>
              </a:rPr>
              <a:t>(Entropy)</a:t>
            </a:r>
            <a:r>
              <a:rPr lang="zh-CN" altLang="en-US" sz="2400" dirty="0">
                <a:solidFill>
                  <a:srgbClr val="333333"/>
                </a:solidFill>
                <a:latin typeface="微软雅黑" panose="020B0503020204020204" pitchFamily="34" charset="-122"/>
                <a:ea typeface="微软雅黑" panose="020B0503020204020204" pitchFamily="34" charset="-122"/>
              </a:rPr>
              <a:t>，一般用符号 </a:t>
            </a:r>
            <a:r>
              <a:rPr lang="en-US" altLang="zh-CN" sz="2400" dirty="0">
                <a:solidFill>
                  <a:srgbClr val="333333"/>
                </a:solidFill>
                <a:latin typeface="微软雅黑" panose="020B0503020204020204" pitchFamily="34" charset="-122"/>
                <a:ea typeface="微软雅黑" panose="020B0503020204020204" pitchFamily="34" charset="-122"/>
              </a:rPr>
              <a:t>H </a:t>
            </a:r>
            <a:r>
              <a:rPr lang="zh-CN" altLang="en-US" sz="2400" dirty="0">
                <a:solidFill>
                  <a:srgbClr val="333333"/>
                </a:solidFill>
                <a:latin typeface="微软雅黑" panose="020B0503020204020204" pitchFamily="34" charset="-122"/>
                <a:ea typeface="微软雅黑" panose="020B0503020204020204" pitchFamily="34" charset="-122"/>
              </a:rPr>
              <a:t>表示，单位是比特。这个值不可能大于</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。如果各队获取冠军的机会相同，这个值等于</a:t>
            </a:r>
            <a:r>
              <a:rPr lang="en-US" altLang="zh-CN" sz="2400" dirty="0">
                <a:solidFill>
                  <a:srgbClr val="333333"/>
                </a:solidFill>
                <a:latin typeface="微软雅黑" panose="020B0503020204020204" pitchFamily="34" charset="-122"/>
                <a:ea typeface="微软雅黑" panose="020B0503020204020204" pitchFamily="34" charset="-122"/>
              </a:rPr>
              <a:t>5</a:t>
            </a:r>
            <a:r>
              <a:rPr lang="zh-CN" altLang="en-US" sz="2400" dirty="0">
                <a:solidFill>
                  <a:srgbClr val="333333"/>
                </a:solidFill>
                <a:latin typeface="微软雅黑" panose="020B0503020204020204" pitchFamily="34" charset="-122"/>
                <a:ea typeface="微软雅黑" panose="020B0503020204020204" pitchFamily="34" charset="-122"/>
              </a:rPr>
              <a:t>，其他情况会</a:t>
            </a:r>
            <a:r>
              <a:rPr lang="en-US" altLang="zh-CN" sz="2400" dirty="0">
                <a:solidFill>
                  <a:srgbClr val="333333"/>
                </a:solidFill>
                <a:latin typeface="微软雅黑" panose="020B0503020204020204" pitchFamily="34" charset="-122"/>
                <a:ea typeface="微软雅黑" panose="020B0503020204020204" pitchFamily="34" charset="-122"/>
              </a:rPr>
              <a:t>&lt;5</a:t>
            </a:r>
            <a:r>
              <a:rPr lang="zh-CN" altLang="en-US" sz="2400" dirty="0">
                <a:solidFill>
                  <a:srgbClr val="333333"/>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FB2D52A-CF3A-408C-B710-3E1AA80A05E8}"/>
              </a:ext>
            </a:extLst>
          </p:cNvPr>
          <p:cNvSpPr>
            <a:spLocks noGrp="1" noChangeArrowheads="1"/>
          </p:cNvSpPr>
          <p:nvPr>
            <p:ph type="title"/>
          </p:nvPr>
        </p:nvSpPr>
        <p:spPr/>
        <p:txBody>
          <a:bodyPr/>
          <a:lstStyle/>
          <a:p>
            <a:pPr eaLnBrk="1" hangingPunct="1"/>
            <a:r>
              <a:rPr lang="en-US" altLang="zh-CN" dirty="0"/>
              <a:t>4</a:t>
            </a:r>
            <a:r>
              <a:rPr lang="zh-CN" altLang="en-US" dirty="0"/>
              <a:t>、复杂系统理论热潮</a:t>
            </a:r>
          </a:p>
        </p:txBody>
      </p:sp>
      <p:sp>
        <p:nvSpPr>
          <p:cNvPr id="28675" name="Rectangle 3">
            <a:extLst>
              <a:ext uri="{FF2B5EF4-FFF2-40B4-BE49-F238E27FC236}">
                <a16:creationId xmlns:a16="http://schemas.microsoft.com/office/drawing/2014/main" id="{FDD8B0B3-039F-4D8E-A5A2-FF0DFC5E1271}"/>
              </a:ext>
            </a:extLst>
          </p:cNvPr>
          <p:cNvSpPr>
            <a:spLocks noGrp="1" noChangeArrowheads="1"/>
          </p:cNvSpPr>
          <p:nvPr>
            <p:ph idx="1"/>
          </p:nvPr>
        </p:nvSpPr>
        <p:spPr>
          <a:xfrm>
            <a:off x="755576" y="1628800"/>
            <a:ext cx="7632848" cy="4680519"/>
          </a:xfrm>
        </p:spPr>
        <p:txBody>
          <a:bodyPr>
            <a:noAutofit/>
          </a:bodyPr>
          <a:lstStyle/>
          <a:p>
            <a:pPr>
              <a:lnSpc>
                <a:spcPct val="120000"/>
              </a:lnSpc>
            </a:pPr>
            <a:r>
              <a:rPr lang="en-US" altLang="zh-CN" sz="2000" dirty="0"/>
              <a:t>J. Holland</a:t>
            </a:r>
            <a:r>
              <a:rPr lang="zh-CN" altLang="en-US" sz="2000" dirty="0"/>
              <a:t>霍兰德，美国遗传算法的创造人。复杂适应系统</a:t>
            </a:r>
            <a:r>
              <a:rPr lang="en-US" altLang="zh-CN" sz="2000" dirty="0"/>
              <a:t>(Complex Adaptive System)</a:t>
            </a:r>
            <a:r>
              <a:rPr lang="zh-CN" altLang="en-US" sz="2000" dirty="0"/>
              <a:t> 。</a:t>
            </a:r>
            <a:r>
              <a:rPr lang="en-US" altLang="zh-CN" sz="2000" dirty="0"/>
              <a:t>CAS</a:t>
            </a:r>
            <a:r>
              <a:rPr lang="zh-CN" altLang="en-US" sz="2000" dirty="0"/>
              <a:t>理论包括微观和宏观两个方面。</a:t>
            </a:r>
            <a:endParaRPr lang="en-US" altLang="zh-CN" sz="2000" dirty="0"/>
          </a:p>
          <a:p>
            <a:pPr lvl="1">
              <a:lnSpc>
                <a:spcPct val="120000"/>
              </a:lnSpc>
            </a:pPr>
            <a:r>
              <a:rPr lang="zh-CN" altLang="en-US" sz="2000" dirty="0"/>
              <a:t>在微观方面，</a:t>
            </a:r>
            <a:r>
              <a:rPr lang="en-US" altLang="zh-CN" sz="2000" dirty="0"/>
              <a:t>CAS</a:t>
            </a:r>
            <a:r>
              <a:rPr lang="zh-CN" altLang="en-US" sz="2000" dirty="0"/>
              <a:t>理论的最基本的概念是具有适应能力的、主动的个体，简称主体</a:t>
            </a:r>
            <a:r>
              <a:rPr lang="en-US" altLang="zh-CN" sz="2000" dirty="0"/>
              <a:t>agent</a:t>
            </a:r>
            <a:r>
              <a:rPr lang="zh-CN" altLang="en-US" sz="2000" dirty="0"/>
              <a:t>。这种主体在与环境的交互作用中遵循一般的</a:t>
            </a:r>
            <a:r>
              <a:rPr lang="zh-CN" altLang="en-US" sz="2000" b="1" dirty="0"/>
              <a:t>刺激</a:t>
            </a:r>
            <a:r>
              <a:rPr lang="en-US" altLang="zh-CN" sz="2000" b="1" dirty="0"/>
              <a:t>—</a:t>
            </a:r>
            <a:r>
              <a:rPr lang="zh-CN" altLang="en-US" sz="2000" b="1" dirty="0"/>
              <a:t>反应</a:t>
            </a:r>
            <a:r>
              <a:rPr lang="zh-CN" altLang="en-US" sz="2000" dirty="0"/>
              <a:t>模型，适应能力表现在它能够根据行为的效果</a:t>
            </a:r>
            <a:r>
              <a:rPr lang="zh-CN" altLang="en-US" sz="2000" b="1" dirty="0"/>
              <a:t>主动</a:t>
            </a:r>
            <a:r>
              <a:rPr lang="zh-CN" altLang="en-US" sz="2000" dirty="0"/>
              <a:t>修改自己的行为规则，以便更好地在客观环境中生存。</a:t>
            </a:r>
            <a:endParaRPr lang="en-US" altLang="zh-CN" sz="2000" dirty="0"/>
          </a:p>
          <a:p>
            <a:pPr lvl="1">
              <a:lnSpc>
                <a:spcPct val="120000"/>
              </a:lnSpc>
            </a:pPr>
            <a:r>
              <a:rPr lang="zh-CN" altLang="en-US" sz="2000" dirty="0"/>
              <a:t>在宏观方面，由这样的主体组成的系统，将在主体之间以及主体与环境的相互作用中发展，表现出宏观系统中的分化、涌现等种种复杂的演化过程。</a:t>
            </a:r>
            <a:endParaRPr lang="en-US" altLang="zh-CN" sz="2000" dirty="0"/>
          </a:p>
        </p:txBody>
      </p:sp>
    </p:spTree>
    <p:extLst>
      <p:ext uri="{BB962C8B-B14F-4D97-AF65-F5344CB8AC3E}">
        <p14:creationId xmlns:p14="http://schemas.microsoft.com/office/powerpoint/2010/main" val="2623437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1.4 </a:t>
            </a:r>
            <a:r>
              <a:rPr lang="zh-CN" altLang="en-US" dirty="0"/>
              <a:t>系统工程</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5"/>
            <a:ext cx="7848872" cy="4032448"/>
          </a:xfrm>
        </p:spPr>
        <p:txBody>
          <a:bodyPr/>
          <a:lstStyle/>
          <a:p>
            <a:pPr marL="0" indent="452438" eaLnBrk="1" hangingPunct="1">
              <a:buFontTx/>
              <a:buNone/>
            </a:pPr>
            <a:r>
              <a:rPr lang="zh-CN" altLang="en-US" dirty="0"/>
              <a:t>系统工程，就是以系统的观点和方法为基础，综合地应用各种技术，分析解决复杂而困难的工程问题的方法。通常用系统分析的方法解决系统工程问题。</a:t>
            </a:r>
          </a:p>
        </p:txBody>
      </p:sp>
    </p:spTree>
    <p:extLst>
      <p:ext uri="{BB962C8B-B14F-4D97-AF65-F5344CB8AC3E}">
        <p14:creationId xmlns:p14="http://schemas.microsoft.com/office/powerpoint/2010/main" val="126416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1 </a:t>
            </a:r>
            <a:r>
              <a:rPr lang="zh-CN" altLang="en-US" dirty="0"/>
              <a:t>系统工程的兴起</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5"/>
            <a:ext cx="7848872" cy="4032448"/>
          </a:xfrm>
        </p:spPr>
        <p:txBody>
          <a:bodyPr/>
          <a:lstStyle/>
          <a:p>
            <a:pPr marL="0" indent="452438" eaLnBrk="1" hangingPunct="1">
              <a:buFontTx/>
              <a:buNone/>
            </a:pPr>
            <a:r>
              <a:rPr lang="en-US" altLang="zh-CN" dirty="0"/>
              <a:t>20</a:t>
            </a:r>
            <a:r>
              <a:rPr lang="zh-CN" altLang="en-US" dirty="0"/>
              <a:t>世纪</a:t>
            </a:r>
            <a:r>
              <a:rPr lang="en-US" altLang="zh-CN" dirty="0"/>
              <a:t>50</a:t>
            </a:r>
            <a:r>
              <a:rPr lang="zh-CN" altLang="en-US" dirty="0"/>
              <a:t>年代在系统工程发展的同时，出现了“系统分析”的方法论思想，基本要点是：</a:t>
            </a:r>
            <a:endParaRPr lang="en-US" altLang="zh-CN" dirty="0"/>
          </a:p>
          <a:p>
            <a:pPr lvl="1"/>
            <a:r>
              <a:rPr lang="zh-CN" altLang="en-US" dirty="0"/>
              <a:t>一个或一组希望达到的目标</a:t>
            </a:r>
            <a:endParaRPr lang="en-US" altLang="zh-CN" dirty="0"/>
          </a:p>
          <a:p>
            <a:pPr lvl="1"/>
            <a:r>
              <a:rPr lang="zh-CN" altLang="en-US" dirty="0"/>
              <a:t>供选择的技术或手段（或“系统”）</a:t>
            </a:r>
            <a:endParaRPr lang="en-US" altLang="zh-CN" dirty="0"/>
          </a:p>
          <a:p>
            <a:pPr lvl="1"/>
            <a:r>
              <a:rPr lang="zh-CN" altLang="en-US" dirty="0"/>
              <a:t>每个系统所需的“成本”或资源</a:t>
            </a:r>
            <a:endParaRPr lang="en-US" altLang="zh-CN" dirty="0"/>
          </a:p>
          <a:p>
            <a:pPr lvl="1"/>
            <a:r>
              <a:rPr lang="zh-CN" altLang="en-US" dirty="0"/>
              <a:t>一个或一组数学模型</a:t>
            </a:r>
            <a:endParaRPr lang="en-US" altLang="zh-CN" dirty="0"/>
          </a:p>
          <a:p>
            <a:pPr lvl="1"/>
            <a:r>
              <a:rPr lang="zh-CN" altLang="en-US" dirty="0"/>
              <a:t>选择最佳方案的标准</a:t>
            </a:r>
          </a:p>
        </p:txBody>
      </p:sp>
    </p:spTree>
    <p:extLst>
      <p:ext uri="{BB962C8B-B14F-4D97-AF65-F5344CB8AC3E}">
        <p14:creationId xmlns:p14="http://schemas.microsoft.com/office/powerpoint/2010/main" val="917165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2 </a:t>
            </a:r>
            <a:r>
              <a:rPr lang="zh-CN" altLang="en-US" dirty="0"/>
              <a:t>系统工程方法</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4"/>
            <a:ext cx="7848872" cy="4359255"/>
          </a:xfrm>
        </p:spPr>
        <p:txBody>
          <a:bodyPr>
            <a:normAutofit lnSpcReduction="10000"/>
          </a:bodyPr>
          <a:lstStyle/>
          <a:p>
            <a:pPr marL="0" indent="452438">
              <a:buNone/>
            </a:pPr>
            <a:r>
              <a:rPr lang="zh-CN" altLang="en-US" dirty="0"/>
              <a:t>美国系统工程专家</a:t>
            </a:r>
            <a:r>
              <a:rPr lang="en-US" altLang="zh-CN" dirty="0"/>
              <a:t>A. D.</a:t>
            </a:r>
            <a:r>
              <a:rPr lang="zh-CN" altLang="en-US" dirty="0"/>
              <a:t> </a:t>
            </a:r>
            <a:r>
              <a:rPr lang="en-US" altLang="zh-CN" dirty="0"/>
              <a:t>Hall</a:t>
            </a:r>
            <a:r>
              <a:rPr lang="zh-CN" altLang="en-US" dirty="0"/>
              <a:t>（霍尔）</a:t>
            </a:r>
            <a:r>
              <a:rPr lang="en-US" altLang="zh-CN" dirty="0"/>
              <a:t> </a:t>
            </a:r>
            <a:r>
              <a:rPr lang="zh-CN" altLang="en-US" dirty="0"/>
              <a:t>把系统工程看作一个过程：</a:t>
            </a:r>
            <a:endParaRPr lang="en-US" altLang="zh-CN" dirty="0"/>
          </a:p>
          <a:p>
            <a:pPr lvl="1"/>
            <a:r>
              <a:rPr lang="zh-CN" altLang="en-US" dirty="0"/>
              <a:t>问题定义：需求研究和环境研究</a:t>
            </a:r>
            <a:endParaRPr lang="en-US" altLang="zh-CN" dirty="0"/>
          </a:p>
          <a:p>
            <a:pPr lvl="1"/>
            <a:r>
              <a:rPr lang="zh-CN" altLang="en-US" dirty="0"/>
              <a:t>目标选择：要做什么，标准是什么</a:t>
            </a:r>
            <a:endParaRPr lang="en-US" altLang="zh-CN" dirty="0"/>
          </a:p>
          <a:p>
            <a:pPr lvl="1"/>
            <a:r>
              <a:rPr lang="zh-CN" altLang="en-US" dirty="0"/>
              <a:t>系统综合：使用哪些手段，怎么做</a:t>
            </a:r>
            <a:endParaRPr lang="en-US" altLang="zh-CN" dirty="0"/>
          </a:p>
          <a:p>
            <a:pPr lvl="1"/>
            <a:r>
              <a:rPr lang="zh-CN" altLang="en-US" dirty="0"/>
              <a:t>系统分析：提出各种方案，建立数学模型</a:t>
            </a:r>
            <a:endParaRPr lang="en-US" altLang="zh-CN" dirty="0"/>
          </a:p>
          <a:p>
            <a:pPr lvl="1"/>
            <a:r>
              <a:rPr lang="zh-CN" altLang="en-US" dirty="0"/>
              <a:t>最优系统选择：评价与决策，选择最优方案</a:t>
            </a:r>
            <a:endParaRPr lang="en-US" altLang="zh-CN" dirty="0"/>
          </a:p>
          <a:p>
            <a:pPr lvl="1"/>
            <a:r>
              <a:rPr lang="zh-CN" altLang="en-US" dirty="0"/>
              <a:t>实施计划：</a:t>
            </a:r>
          </a:p>
        </p:txBody>
      </p:sp>
    </p:spTree>
    <p:extLst>
      <p:ext uri="{BB962C8B-B14F-4D97-AF65-F5344CB8AC3E}">
        <p14:creationId xmlns:p14="http://schemas.microsoft.com/office/powerpoint/2010/main" val="1310957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AA1FA34-E8E5-48DE-8A37-6168F1D2488A}"/>
              </a:ext>
            </a:extLst>
          </p:cNvPr>
          <p:cNvSpPr>
            <a:spLocks noGrp="1" noChangeArrowheads="1"/>
          </p:cNvSpPr>
          <p:nvPr>
            <p:ph type="title"/>
          </p:nvPr>
        </p:nvSpPr>
        <p:spPr>
          <a:xfrm>
            <a:off x="457200" y="476672"/>
            <a:ext cx="8229600" cy="1152128"/>
          </a:xfrm>
        </p:spPr>
        <p:txBody>
          <a:bodyPr>
            <a:noAutofit/>
          </a:bodyPr>
          <a:lstStyle/>
          <a:p>
            <a:pPr eaLnBrk="1" hangingPunct="1"/>
            <a:r>
              <a:rPr lang="zh-CN" altLang="en-US" sz="2800" b="0" dirty="0"/>
              <a:t>霍尔的三维结构模式</a:t>
            </a:r>
            <a:br>
              <a:rPr lang="en-US" altLang="zh-CN" sz="2800" b="0" dirty="0"/>
            </a:br>
            <a:r>
              <a:rPr lang="en-US" altLang="zh-CN" sz="2800" b="0" dirty="0"/>
              <a:t>(Hall three dimensions structure)</a:t>
            </a:r>
            <a:endParaRPr lang="zh-CN" altLang="en-US" sz="2800" dirty="0"/>
          </a:p>
        </p:txBody>
      </p:sp>
      <p:pic>
        <p:nvPicPr>
          <p:cNvPr id="4" name="Picture 26">
            <a:extLst>
              <a:ext uri="{FF2B5EF4-FFF2-40B4-BE49-F238E27FC236}">
                <a16:creationId xmlns:a16="http://schemas.microsoft.com/office/drawing/2014/main" id="{CBA487AF-BB8A-4DAC-8676-DDC2CECA3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487" t="18512" r="31543" b="37196"/>
          <a:stretch>
            <a:fillRect/>
          </a:stretch>
        </p:blipFill>
        <p:spPr bwMode="auto">
          <a:xfrm>
            <a:off x="2393950" y="1844823"/>
            <a:ext cx="4770338" cy="440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5"/>
            <a:ext cx="7848872" cy="4032448"/>
          </a:xfrm>
        </p:spPr>
        <p:txBody>
          <a:bodyPr>
            <a:normAutofit fontScale="92500"/>
          </a:bodyPr>
          <a:lstStyle/>
          <a:p>
            <a:r>
              <a:rPr lang="zh-CN" altLang="en-US" b="1" dirty="0"/>
              <a:t>时间维</a:t>
            </a:r>
            <a:r>
              <a:rPr lang="zh-CN" altLang="en-US" dirty="0"/>
              <a:t>表示系统工程活动从开始到结束按时间顺序排列的全过程，分为规划、拟定方案、研制、生产、安装、运行、更新七个时间阶段。</a:t>
            </a:r>
            <a:endParaRPr lang="en-US" altLang="zh-CN" dirty="0"/>
          </a:p>
          <a:p>
            <a:r>
              <a:rPr lang="zh-CN" altLang="en-US" b="1" dirty="0"/>
              <a:t>逻辑维</a:t>
            </a:r>
            <a:r>
              <a:rPr lang="zh-CN" altLang="en-US" dirty="0"/>
              <a:t>是指时间维的每一个阶段内所要进行的工作内容和应该遵循的思维程序，包括明确问题、确定目标、系统综合、系统分析。优化、决策、实施七个逻辑步骤。</a:t>
            </a:r>
            <a:endParaRPr lang="en-US" altLang="zh-CN" dirty="0"/>
          </a:p>
          <a:p>
            <a:r>
              <a:rPr lang="zh-CN" altLang="en-US" b="1" dirty="0"/>
              <a:t>知识维</a:t>
            </a:r>
            <a:r>
              <a:rPr lang="zh-CN" altLang="en-US" dirty="0"/>
              <a:t>列举需要运用包括工程、医学、建筑、商业、法律、管理、社会科学、艺术、等各种知识和技能。</a:t>
            </a:r>
            <a:endParaRPr lang="en-US" altLang="zh-CN" dirty="0"/>
          </a:p>
        </p:txBody>
      </p:sp>
      <p:sp>
        <p:nvSpPr>
          <p:cNvPr id="6" name="Rectangle 2">
            <a:extLst>
              <a:ext uri="{FF2B5EF4-FFF2-40B4-BE49-F238E27FC236}">
                <a16:creationId xmlns:a16="http://schemas.microsoft.com/office/drawing/2014/main" id="{B1F3D21A-D48F-4657-9F9D-A479C707588E}"/>
              </a:ext>
            </a:extLst>
          </p:cNvPr>
          <p:cNvSpPr>
            <a:spLocks noGrp="1" noChangeArrowheads="1"/>
          </p:cNvSpPr>
          <p:nvPr>
            <p:ph type="title"/>
          </p:nvPr>
        </p:nvSpPr>
        <p:spPr/>
        <p:txBody>
          <a:bodyPr>
            <a:noAutofit/>
          </a:bodyPr>
          <a:lstStyle/>
          <a:p>
            <a:pPr eaLnBrk="1" hangingPunct="1"/>
            <a:r>
              <a:rPr lang="zh-CN" altLang="en-US" sz="2800" b="0" dirty="0"/>
              <a:t>霍尔的三维结构模式</a:t>
            </a:r>
            <a:br>
              <a:rPr lang="en-US" altLang="zh-CN" sz="2800" b="0" dirty="0"/>
            </a:br>
            <a:r>
              <a:rPr lang="en-US" altLang="zh-CN" sz="2800" b="0" dirty="0"/>
              <a:t>(Hall three dimensions structure)</a:t>
            </a:r>
            <a:endParaRPr lang="zh-CN" altLang="en-US" sz="2800" dirty="0"/>
          </a:p>
        </p:txBody>
      </p:sp>
    </p:spTree>
    <p:extLst>
      <p:ext uri="{BB962C8B-B14F-4D97-AF65-F5344CB8AC3E}">
        <p14:creationId xmlns:p14="http://schemas.microsoft.com/office/powerpoint/2010/main" val="2220467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11018BA-5434-4561-B412-293389E04FD0}"/>
              </a:ext>
            </a:extLst>
          </p:cNvPr>
          <p:cNvSpPr>
            <a:spLocks noGrp="1" noChangeArrowheads="1"/>
          </p:cNvSpPr>
          <p:nvPr>
            <p:ph type="title"/>
          </p:nvPr>
        </p:nvSpPr>
        <p:spPr/>
        <p:txBody>
          <a:bodyPr/>
          <a:lstStyle/>
          <a:p>
            <a:pPr eaLnBrk="1" hangingPunct="1"/>
            <a:r>
              <a:rPr lang="zh-CN" altLang="en-US"/>
              <a:t>需要理解的相关概念</a:t>
            </a:r>
          </a:p>
        </p:txBody>
      </p:sp>
      <p:sp>
        <p:nvSpPr>
          <p:cNvPr id="4099" name="Rectangle 3">
            <a:extLst>
              <a:ext uri="{FF2B5EF4-FFF2-40B4-BE49-F238E27FC236}">
                <a16:creationId xmlns:a16="http://schemas.microsoft.com/office/drawing/2014/main" id="{2FB248A4-1002-4AAA-9CA9-E4E3A79A9CA3}"/>
              </a:ext>
            </a:extLst>
          </p:cNvPr>
          <p:cNvSpPr>
            <a:spLocks noGrp="1" noChangeArrowheads="1"/>
          </p:cNvSpPr>
          <p:nvPr>
            <p:ph idx="1"/>
          </p:nvPr>
        </p:nvSpPr>
        <p:spPr>
          <a:xfrm>
            <a:off x="1115616" y="1700808"/>
            <a:ext cx="7056784" cy="4392487"/>
          </a:xfrm>
        </p:spPr>
        <p:txBody>
          <a:bodyPr>
            <a:noAutofit/>
          </a:bodyPr>
          <a:lstStyle/>
          <a:p>
            <a:pPr eaLnBrk="1" hangingPunct="1">
              <a:lnSpc>
                <a:spcPct val="120000"/>
              </a:lnSpc>
            </a:pPr>
            <a:r>
              <a:rPr lang="zh-CN" altLang="en-US" sz="2000" b="1" dirty="0">
                <a:solidFill>
                  <a:schemeClr val="tx1"/>
                </a:solidFill>
              </a:rPr>
              <a:t>系统：</a:t>
            </a:r>
            <a:r>
              <a:rPr kumimoji="1" lang="zh-CN" altLang="en-US" sz="2000" dirty="0">
                <a:solidFill>
                  <a:schemeClr val="tx1"/>
                </a:solidFill>
                <a:latin typeface="Times New Roman" panose="02020603050405020304" pitchFamily="18" charset="0"/>
                <a:ea typeface="楷体_GB2312" pitchFamily="49" charset="-122"/>
              </a:rPr>
              <a:t>系统是由相互联系和相互制约的若干组成部分结合成的、具有特定功能的有机整体</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管理：</a:t>
            </a:r>
            <a:r>
              <a:rPr kumimoji="1" lang="zh-CN" altLang="en-US" sz="2000" dirty="0">
                <a:solidFill>
                  <a:schemeClr val="tx1"/>
                </a:solidFill>
                <a:latin typeface="Times New Roman" panose="02020603050405020304" pitchFamily="18" charset="0"/>
                <a:ea typeface="楷体_GB2312" pitchFamily="49" charset="-122"/>
              </a:rPr>
              <a:t>通过计划、组织、控制、激励和领导等环节来协调资源，以期更好地达到组织目标的过程</a:t>
            </a:r>
            <a:endParaRPr lang="zh-CN" altLang="en-US" sz="2000" dirty="0">
              <a:solidFill>
                <a:schemeClr val="tx1"/>
              </a:solidFill>
              <a:ea typeface="楷体_GB2312" pitchFamily="49" charset="-122"/>
            </a:endParaRPr>
          </a:p>
          <a:p>
            <a:pPr eaLnBrk="1" hangingPunct="1">
              <a:lnSpc>
                <a:spcPct val="120000"/>
              </a:lnSpc>
            </a:pPr>
            <a:r>
              <a:rPr lang="zh-CN" altLang="en-US" sz="2000" b="1" dirty="0">
                <a:solidFill>
                  <a:schemeClr val="tx1"/>
                </a:solidFill>
              </a:rPr>
              <a:t>信息：</a:t>
            </a:r>
            <a:r>
              <a:rPr lang="zh-CN" altLang="en-US" sz="2000" dirty="0">
                <a:solidFill>
                  <a:schemeClr val="tx1"/>
                </a:solidFill>
                <a:latin typeface="楷体_GB2312" pitchFamily="49" charset="-122"/>
                <a:ea typeface="楷体_GB2312" pitchFamily="49" charset="-122"/>
              </a:rPr>
              <a:t>信息是经过加工后的数据。它对接收者有用，对决策或行为有现实或潜在的价值。 </a:t>
            </a:r>
          </a:p>
          <a:p>
            <a:pPr eaLnBrk="1" hangingPunct="1">
              <a:lnSpc>
                <a:spcPct val="120000"/>
              </a:lnSpc>
            </a:pPr>
            <a:r>
              <a:rPr lang="zh-CN" altLang="en-US" sz="2000" b="1" dirty="0">
                <a:solidFill>
                  <a:schemeClr val="tx1"/>
                </a:solidFill>
              </a:rPr>
              <a:t>管理系统（人工管理系统）</a:t>
            </a:r>
            <a:r>
              <a:rPr lang="zh-CN" altLang="en-US" sz="2000" dirty="0">
                <a:solidFill>
                  <a:schemeClr val="tx1"/>
                </a:solidFill>
              </a:rPr>
              <a:t>：</a:t>
            </a:r>
            <a:r>
              <a:rPr kumimoji="1" lang="zh-CN" altLang="en-US" sz="2000" dirty="0">
                <a:solidFill>
                  <a:schemeClr val="tx1"/>
                </a:solidFill>
                <a:latin typeface="Times New Roman" panose="02020603050405020304" pitchFamily="18" charset="0"/>
                <a:ea typeface="楷体_GB2312" pitchFamily="49" charset="-122"/>
              </a:rPr>
              <a:t>管理系统是把人也作为结构成分的组织系统，是一个多目标的反馈系统</a:t>
            </a:r>
          </a:p>
          <a:p>
            <a:pPr eaLnBrk="1" hangingPunct="1">
              <a:lnSpc>
                <a:spcPct val="120000"/>
              </a:lnSpc>
            </a:pPr>
            <a:r>
              <a:rPr lang="zh-CN" altLang="en-US" sz="2000" b="1" dirty="0">
                <a:solidFill>
                  <a:schemeClr val="tx1"/>
                </a:solidFill>
              </a:rPr>
              <a:t>管理信息系统（信息系统）</a:t>
            </a:r>
            <a:r>
              <a:rPr lang="zh-CN" altLang="en-US" sz="2000" dirty="0">
                <a:solidFill>
                  <a:schemeClr val="tx1"/>
                </a:solidFill>
              </a:rPr>
              <a:t>：</a:t>
            </a:r>
            <a:r>
              <a:rPr lang="zh-CN" altLang="en-US" sz="2000" dirty="0">
                <a:solidFill>
                  <a:schemeClr val="tx1"/>
                </a:solidFill>
                <a:latin typeface="楷体_GB2312" pitchFamily="49" charset="-122"/>
                <a:ea typeface="楷体_GB2312" pitchFamily="49" charset="-122"/>
              </a:rPr>
              <a:t>能够进行信息收集处理的人</a:t>
            </a:r>
            <a:r>
              <a:rPr lang="en-US" altLang="zh-CN" sz="2000" dirty="0">
                <a:solidFill>
                  <a:schemeClr val="tx1"/>
                </a:solidFill>
                <a:latin typeface="楷体_GB2312" pitchFamily="49" charset="-122"/>
                <a:ea typeface="楷体_GB2312" pitchFamily="49" charset="-122"/>
              </a:rPr>
              <a:t>-</a:t>
            </a:r>
            <a:r>
              <a:rPr lang="zh-CN" altLang="en-US" sz="2000" dirty="0">
                <a:solidFill>
                  <a:schemeClr val="tx1"/>
                </a:solidFill>
                <a:latin typeface="楷体_GB2312" pitchFamily="49" charset="-122"/>
                <a:ea typeface="楷体_GB2312" pitchFamily="49" charset="-122"/>
              </a:rPr>
              <a:t>机系统，辅助企业管理</a:t>
            </a:r>
          </a:p>
        </p:txBody>
      </p:sp>
    </p:spTree>
    <p:extLst>
      <p:ext uri="{BB962C8B-B14F-4D97-AF65-F5344CB8AC3E}">
        <p14:creationId xmlns:p14="http://schemas.microsoft.com/office/powerpoint/2010/main" val="65796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1.5 </a:t>
            </a:r>
            <a:r>
              <a:rPr lang="zh-CN" altLang="en-US" dirty="0"/>
              <a:t>软系统方法论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4"/>
            <a:ext cx="7848872" cy="4248471"/>
          </a:xfrm>
        </p:spPr>
        <p:txBody>
          <a:bodyPr>
            <a:normAutofit fontScale="92500"/>
          </a:bodyPr>
          <a:lstStyle/>
          <a:p>
            <a:pPr marL="0" indent="452438" eaLnBrk="1" hangingPunct="1">
              <a:buFontTx/>
              <a:buNone/>
            </a:pPr>
            <a:r>
              <a:rPr lang="zh-CN" altLang="en-US" dirty="0"/>
              <a:t>系统方法论是指人们用一定的系统哲学思想来处理一些问题的步骤、方法、原则和工具。</a:t>
            </a:r>
            <a:endParaRPr lang="en-US" altLang="zh-CN" dirty="0"/>
          </a:p>
          <a:p>
            <a:pPr marL="0" indent="452438" eaLnBrk="1" hangingPunct="1">
              <a:buFontTx/>
              <a:buNone/>
            </a:pPr>
            <a:r>
              <a:rPr lang="zh-CN" altLang="en-US" dirty="0"/>
              <a:t>“硬系统”：具有良好结构化（</a:t>
            </a:r>
            <a:r>
              <a:rPr lang="en-US" altLang="zh-CN" dirty="0"/>
              <a:t>well-structured)</a:t>
            </a:r>
            <a:r>
              <a:rPr lang="zh-CN" altLang="en-US" dirty="0"/>
              <a:t>的系统工程。这类问题的目标明确，数学模型明确，可以定量计算出系统行为和最优结果。</a:t>
            </a:r>
            <a:endParaRPr lang="en-US" altLang="zh-CN" dirty="0"/>
          </a:p>
          <a:p>
            <a:pPr marL="0" indent="452438" eaLnBrk="1" hangingPunct="1">
              <a:buFontTx/>
              <a:buNone/>
            </a:pPr>
            <a:r>
              <a:rPr lang="zh-CN" altLang="en-US" dirty="0"/>
              <a:t>但是现实活动中，很多问题要“软”得多，比如：社会经济问题，企业管理问题等。</a:t>
            </a:r>
            <a:endParaRPr lang="en-US" altLang="zh-CN" dirty="0"/>
          </a:p>
          <a:p>
            <a:pPr marL="0" indent="452438">
              <a:buNone/>
            </a:pPr>
            <a:r>
              <a:rPr lang="zh-CN" altLang="en-US" dirty="0"/>
              <a:t>英国兰斯特大学的切克兰德</a:t>
            </a:r>
            <a:r>
              <a:rPr lang="en-US" altLang="zh-CN" dirty="0"/>
              <a:t>(P. </a:t>
            </a:r>
            <a:r>
              <a:rPr lang="en-US" altLang="zh-CN" dirty="0" err="1"/>
              <a:t>Checkland</a:t>
            </a:r>
            <a:r>
              <a:rPr lang="en-US" altLang="zh-CN" dirty="0"/>
              <a:t>)</a:t>
            </a:r>
            <a:r>
              <a:rPr lang="zh-CN" altLang="en-US" dirty="0"/>
              <a:t>创立了软系统方法论（</a:t>
            </a:r>
            <a:r>
              <a:rPr lang="en-US" altLang="zh-CN" dirty="0"/>
              <a:t>soft system methodology ,SSM)</a:t>
            </a:r>
            <a:endParaRPr lang="zh-CN" altLang="en-US" dirty="0"/>
          </a:p>
        </p:txBody>
      </p:sp>
    </p:spTree>
    <p:extLst>
      <p:ext uri="{BB962C8B-B14F-4D97-AF65-F5344CB8AC3E}">
        <p14:creationId xmlns:p14="http://schemas.microsoft.com/office/powerpoint/2010/main" val="495820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lstStyle/>
          <a:p>
            <a:pPr eaLnBrk="1" hangingPunct="1"/>
            <a:r>
              <a:rPr lang="en-US" altLang="zh-CN" dirty="0"/>
              <a:t>1.5 </a:t>
            </a:r>
            <a:r>
              <a:rPr lang="zh-CN" altLang="en-US" dirty="0"/>
              <a:t>软系统方法论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5"/>
            <a:ext cx="7848872" cy="4032448"/>
          </a:xfrm>
        </p:spPr>
        <p:txBody>
          <a:bodyPr>
            <a:normAutofit fontScale="92500" lnSpcReduction="10000"/>
          </a:bodyPr>
          <a:lstStyle/>
          <a:p>
            <a:pPr marL="0" indent="452438" eaLnBrk="1" hangingPunct="1">
              <a:buFontTx/>
              <a:buNone/>
            </a:pPr>
            <a:r>
              <a:rPr lang="zh-CN" altLang="en-US" dirty="0"/>
              <a:t>系统方法论是指人们用一定的系统哲学思想来处理一些问题的步骤、方法、原则和工具。</a:t>
            </a:r>
            <a:endParaRPr lang="en-US" altLang="zh-CN" dirty="0"/>
          </a:p>
          <a:p>
            <a:pPr marL="0" indent="452438" eaLnBrk="1" hangingPunct="1">
              <a:buFontTx/>
              <a:buNone/>
            </a:pPr>
            <a:r>
              <a:rPr lang="zh-CN" altLang="en-US" dirty="0"/>
              <a:t>“硬系统”：具有良好结构化（</a:t>
            </a:r>
            <a:r>
              <a:rPr lang="en-US" altLang="zh-CN" dirty="0"/>
              <a:t>well-structured)</a:t>
            </a:r>
            <a:r>
              <a:rPr lang="zh-CN" altLang="en-US" dirty="0"/>
              <a:t>的系统工程。这类问题的目标明确，数学模型明确，可以定量计算出系统行为和最优结果。</a:t>
            </a:r>
            <a:endParaRPr lang="en-US" altLang="zh-CN" dirty="0"/>
          </a:p>
          <a:p>
            <a:pPr marL="0" indent="452438" eaLnBrk="1" hangingPunct="1">
              <a:buFontTx/>
              <a:buNone/>
            </a:pPr>
            <a:r>
              <a:rPr lang="zh-CN" altLang="en-US" dirty="0"/>
              <a:t>但是现实活动中，很多问题要“软”得多，比如：社会经济问题，企业管理问题等。</a:t>
            </a:r>
            <a:endParaRPr lang="en-US" altLang="zh-CN" dirty="0"/>
          </a:p>
          <a:p>
            <a:pPr marL="0" indent="452438" eaLnBrk="1" hangingPunct="1">
              <a:buFontTx/>
              <a:buNone/>
            </a:pPr>
            <a:r>
              <a:rPr lang="zh-CN" altLang="en-US" dirty="0"/>
              <a:t>切克兰德</a:t>
            </a:r>
            <a:r>
              <a:rPr lang="en-US" altLang="zh-CN" dirty="0"/>
              <a:t>(P. </a:t>
            </a:r>
            <a:r>
              <a:rPr lang="en-US" altLang="zh-CN" dirty="0" err="1"/>
              <a:t>Checkland</a:t>
            </a:r>
            <a:r>
              <a:rPr lang="en-US" altLang="zh-CN" dirty="0"/>
              <a:t>)</a:t>
            </a:r>
            <a:r>
              <a:rPr lang="zh-CN" altLang="en-US" dirty="0"/>
              <a:t>创立了软系统方法论（</a:t>
            </a:r>
            <a:r>
              <a:rPr lang="en-US" altLang="zh-CN" dirty="0"/>
              <a:t>soft system methodology ,SSM)</a:t>
            </a:r>
            <a:endParaRPr lang="zh-CN" altLang="en-US" dirty="0"/>
          </a:p>
        </p:txBody>
      </p:sp>
    </p:spTree>
    <p:extLst>
      <p:ext uri="{BB962C8B-B14F-4D97-AF65-F5344CB8AC3E}">
        <p14:creationId xmlns:p14="http://schemas.microsoft.com/office/powerpoint/2010/main" val="102660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CA798EDF-0333-4662-8CF5-BC8D3BF2ED0D}"/>
              </a:ext>
            </a:extLst>
          </p:cNvPr>
          <p:cNvSpPr>
            <a:spLocks noGrp="1" noChangeArrowheads="1"/>
          </p:cNvSpPr>
          <p:nvPr>
            <p:ph type="title"/>
          </p:nvPr>
        </p:nvSpPr>
        <p:spPr/>
        <p:txBody>
          <a:bodyPr/>
          <a:lstStyle/>
          <a:p>
            <a:r>
              <a:rPr lang="zh-CN" altLang="en-US" dirty="0"/>
              <a:t>软系统方法论</a:t>
            </a:r>
            <a:r>
              <a:rPr lang="en-US" altLang="zh-CN" dirty="0"/>
              <a:t>SSM</a:t>
            </a:r>
            <a:r>
              <a:rPr lang="zh-CN" altLang="en-US" dirty="0"/>
              <a:t>轮廓</a:t>
            </a:r>
          </a:p>
        </p:txBody>
      </p:sp>
      <p:grpSp>
        <p:nvGrpSpPr>
          <p:cNvPr id="2" name="组合 1">
            <a:extLst>
              <a:ext uri="{FF2B5EF4-FFF2-40B4-BE49-F238E27FC236}">
                <a16:creationId xmlns:a16="http://schemas.microsoft.com/office/drawing/2014/main" id="{50828ED5-6B1B-4C8C-A349-49E58122D354}"/>
              </a:ext>
            </a:extLst>
          </p:cNvPr>
          <p:cNvGrpSpPr/>
          <p:nvPr/>
        </p:nvGrpSpPr>
        <p:grpSpPr>
          <a:xfrm>
            <a:off x="539552" y="1700808"/>
            <a:ext cx="7746950" cy="4557564"/>
            <a:chOff x="190500" y="869950"/>
            <a:chExt cx="8528050" cy="5532438"/>
          </a:xfrm>
        </p:grpSpPr>
        <p:sp>
          <p:nvSpPr>
            <p:cNvPr id="4" name="椭圆 3">
              <a:extLst>
                <a:ext uri="{FF2B5EF4-FFF2-40B4-BE49-F238E27FC236}">
                  <a16:creationId xmlns:a16="http://schemas.microsoft.com/office/drawing/2014/main" id="{474E3CAD-CB93-40EB-949D-5D99DAFEB41A}"/>
                </a:ext>
              </a:extLst>
            </p:cNvPr>
            <p:cNvSpPr/>
            <p:nvPr/>
          </p:nvSpPr>
          <p:spPr>
            <a:xfrm>
              <a:off x="684213" y="1268413"/>
              <a:ext cx="1655762" cy="79216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1.</a:t>
              </a:r>
              <a:r>
                <a:rPr lang="zh-CN" altLang="en-US" sz="1400" dirty="0"/>
                <a:t>无结构的问题背景</a:t>
              </a:r>
            </a:p>
          </p:txBody>
        </p:sp>
        <p:sp>
          <p:nvSpPr>
            <p:cNvPr id="5" name="椭圆 4">
              <a:extLst>
                <a:ext uri="{FF2B5EF4-FFF2-40B4-BE49-F238E27FC236}">
                  <a16:creationId xmlns:a16="http://schemas.microsoft.com/office/drawing/2014/main" id="{3C5231DA-14A7-4D2D-9E0B-7FF745B87EBD}"/>
                </a:ext>
              </a:extLst>
            </p:cNvPr>
            <p:cNvSpPr/>
            <p:nvPr/>
          </p:nvSpPr>
          <p:spPr>
            <a:xfrm>
              <a:off x="1511300" y="2498725"/>
              <a:ext cx="1476375"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2.</a:t>
              </a:r>
              <a:r>
                <a:rPr lang="zh-CN" altLang="en-US" sz="1400" dirty="0"/>
                <a:t>表达问题背景情景</a:t>
              </a:r>
            </a:p>
          </p:txBody>
        </p:sp>
        <p:sp>
          <p:nvSpPr>
            <p:cNvPr id="6" name="椭圆 5">
              <a:extLst>
                <a:ext uri="{FF2B5EF4-FFF2-40B4-BE49-F238E27FC236}">
                  <a16:creationId xmlns:a16="http://schemas.microsoft.com/office/drawing/2014/main" id="{1E09A578-78F9-4004-8F37-1DE53A064EB1}"/>
                </a:ext>
              </a:extLst>
            </p:cNvPr>
            <p:cNvSpPr/>
            <p:nvPr/>
          </p:nvSpPr>
          <p:spPr>
            <a:xfrm>
              <a:off x="1692275" y="3886200"/>
              <a:ext cx="1908175" cy="1300163"/>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zh-CN" sz="1400" dirty="0"/>
            </a:p>
            <a:p>
              <a:pPr algn="ctr">
                <a:defRPr/>
              </a:pPr>
              <a:endParaRPr lang="en-US" altLang="zh-CN" sz="1400" dirty="0"/>
            </a:p>
            <a:p>
              <a:pPr algn="ctr">
                <a:defRPr/>
              </a:pPr>
              <a:r>
                <a:rPr lang="en-US" altLang="zh-CN" sz="1400" dirty="0"/>
                <a:t>3.</a:t>
              </a:r>
              <a:r>
                <a:rPr lang="zh-CN" altLang="en-US" sz="1400" dirty="0"/>
                <a:t>相关系统的根定义</a:t>
              </a:r>
            </a:p>
          </p:txBody>
        </p:sp>
        <p:sp>
          <p:nvSpPr>
            <p:cNvPr id="7" name="椭圆 6">
              <a:extLst>
                <a:ext uri="{FF2B5EF4-FFF2-40B4-BE49-F238E27FC236}">
                  <a16:creationId xmlns:a16="http://schemas.microsoft.com/office/drawing/2014/main" id="{FFC8BA5C-55A5-44AB-B38D-C43789B32754}"/>
                </a:ext>
              </a:extLst>
            </p:cNvPr>
            <p:cNvSpPr/>
            <p:nvPr/>
          </p:nvSpPr>
          <p:spPr>
            <a:xfrm>
              <a:off x="2370138" y="5445125"/>
              <a:ext cx="1476375" cy="865188"/>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4a.</a:t>
              </a:r>
              <a:r>
                <a:rPr lang="zh-CN" altLang="en-US" sz="1400" dirty="0"/>
                <a:t>形式系统概念</a:t>
              </a:r>
            </a:p>
          </p:txBody>
        </p:sp>
        <p:sp>
          <p:nvSpPr>
            <p:cNvPr id="8" name="椭圆 7">
              <a:extLst>
                <a:ext uri="{FF2B5EF4-FFF2-40B4-BE49-F238E27FC236}">
                  <a16:creationId xmlns:a16="http://schemas.microsoft.com/office/drawing/2014/main" id="{4472C9A8-67E8-417B-A5B5-873D13233C55}"/>
                </a:ext>
              </a:extLst>
            </p:cNvPr>
            <p:cNvSpPr/>
            <p:nvPr/>
          </p:nvSpPr>
          <p:spPr>
            <a:xfrm>
              <a:off x="5575300" y="5537200"/>
              <a:ext cx="1476375" cy="865188"/>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4b.</a:t>
              </a:r>
              <a:r>
                <a:rPr lang="zh-CN" altLang="en-US" sz="1400" dirty="0"/>
                <a:t>其他系统概念</a:t>
              </a:r>
            </a:p>
          </p:txBody>
        </p:sp>
        <p:sp>
          <p:nvSpPr>
            <p:cNvPr id="9" name="椭圆 8">
              <a:extLst>
                <a:ext uri="{FF2B5EF4-FFF2-40B4-BE49-F238E27FC236}">
                  <a16:creationId xmlns:a16="http://schemas.microsoft.com/office/drawing/2014/main" id="{5EAEBCDC-815F-47BD-BCE5-F97208C6F376}"/>
                </a:ext>
              </a:extLst>
            </p:cNvPr>
            <p:cNvSpPr/>
            <p:nvPr/>
          </p:nvSpPr>
          <p:spPr>
            <a:xfrm>
              <a:off x="4913313" y="3919538"/>
              <a:ext cx="1819275" cy="10937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altLang="zh-CN" sz="1400" dirty="0"/>
            </a:p>
            <a:p>
              <a:pPr algn="ctr">
                <a:defRPr/>
              </a:pPr>
              <a:endParaRPr lang="en-US" altLang="zh-CN" sz="1400" dirty="0"/>
            </a:p>
            <a:p>
              <a:pPr algn="ctr">
                <a:defRPr/>
              </a:pPr>
              <a:r>
                <a:rPr lang="en-US" altLang="zh-CN" sz="1400" dirty="0"/>
                <a:t>4.</a:t>
              </a:r>
              <a:r>
                <a:rPr lang="zh-CN" altLang="en-US" sz="1400" dirty="0"/>
                <a:t>概念模型</a:t>
              </a:r>
            </a:p>
          </p:txBody>
        </p:sp>
        <p:sp>
          <p:nvSpPr>
            <p:cNvPr id="10" name="椭圆 9">
              <a:extLst>
                <a:ext uri="{FF2B5EF4-FFF2-40B4-BE49-F238E27FC236}">
                  <a16:creationId xmlns:a16="http://schemas.microsoft.com/office/drawing/2014/main" id="{225ECEE4-5727-46DA-B9E7-A696CC492FE9}"/>
                </a:ext>
              </a:extLst>
            </p:cNvPr>
            <p:cNvSpPr/>
            <p:nvPr/>
          </p:nvSpPr>
          <p:spPr>
            <a:xfrm>
              <a:off x="4686300" y="2336800"/>
              <a:ext cx="1476375"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5.</a:t>
              </a:r>
              <a:r>
                <a:rPr lang="zh-CN" altLang="en-US" sz="1400" dirty="0"/>
                <a:t> </a:t>
              </a:r>
              <a:r>
                <a:rPr lang="en-US" altLang="zh-CN" sz="1400" dirty="0"/>
                <a:t>2</a:t>
              </a:r>
              <a:r>
                <a:rPr lang="zh-CN" altLang="en-US" sz="1400" dirty="0"/>
                <a:t>与</a:t>
              </a:r>
              <a:r>
                <a:rPr lang="en-US" altLang="zh-CN" sz="1400" dirty="0"/>
                <a:t>4</a:t>
              </a:r>
              <a:r>
                <a:rPr lang="zh-CN" altLang="en-US" sz="1400" dirty="0"/>
                <a:t>的比较</a:t>
              </a:r>
            </a:p>
          </p:txBody>
        </p:sp>
        <p:sp>
          <p:nvSpPr>
            <p:cNvPr id="11" name="椭圆 10">
              <a:extLst>
                <a:ext uri="{FF2B5EF4-FFF2-40B4-BE49-F238E27FC236}">
                  <a16:creationId xmlns:a16="http://schemas.microsoft.com/office/drawing/2014/main" id="{D3167DB7-03E6-406A-AEA9-0E18E491661B}"/>
                </a:ext>
              </a:extLst>
            </p:cNvPr>
            <p:cNvSpPr/>
            <p:nvPr/>
          </p:nvSpPr>
          <p:spPr>
            <a:xfrm>
              <a:off x="5651500" y="1131888"/>
              <a:ext cx="1973263" cy="86518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6.</a:t>
              </a:r>
              <a:r>
                <a:rPr lang="zh-CN" altLang="en-US" sz="1400" dirty="0"/>
                <a:t> 可行的合乎需要的变革</a:t>
              </a:r>
            </a:p>
          </p:txBody>
        </p:sp>
        <p:sp>
          <p:nvSpPr>
            <p:cNvPr id="12" name="椭圆 11">
              <a:extLst>
                <a:ext uri="{FF2B5EF4-FFF2-40B4-BE49-F238E27FC236}">
                  <a16:creationId xmlns:a16="http://schemas.microsoft.com/office/drawing/2014/main" id="{D418B86F-5604-402E-8F52-09F947290294}"/>
                </a:ext>
              </a:extLst>
            </p:cNvPr>
            <p:cNvSpPr/>
            <p:nvPr/>
          </p:nvSpPr>
          <p:spPr>
            <a:xfrm>
              <a:off x="2860675" y="869950"/>
              <a:ext cx="1874838" cy="8636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tLang="zh-CN" sz="1400" dirty="0"/>
                <a:t>7.</a:t>
              </a:r>
              <a:r>
                <a:rPr lang="zh-CN" altLang="en-US" sz="1400" dirty="0"/>
                <a:t> 改善问题情景的行动</a:t>
              </a:r>
            </a:p>
          </p:txBody>
        </p:sp>
        <p:sp>
          <p:nvSpPr>
            <p:cNvPr id="13" name="任意多边形: 形状 12">
              <a:extLst>
                <a:ext uri="{FF2B5EF4-FFF2-40B4-BE49-F238E27FC236}">
                  <a16:creationId xmlns:a16="http://schemas.microsoft.com/office/drawing/2014/main" id="{D0E3B17E-C213-4193-BB11-65C1D573124A}"/>
                </a:ext>
              </a:extLst>
            </p:cNvPr>
            <p:cNvSpPr/>
            <p:nvPr/>
          </p:nvSpPr>
          <p:spPr>
            <a:xfrm>
              <a:off x="190500" y="2973388"/>
              <a:ext cx="8493125" cy="1301750"/>
            </a:xfrm>
            <a:custGeom>
              <a:avLst/>
              <a:gdLst>
                <a:gd name="connsiteX0" fmla="*/ 0 w 8493760"/>
                <a:gd name="connsiteY0" fmla="*/ 1300480 h 1300480"/>
                <a:gd name="connsiteX1" fmla="*/ 101600 w 8493760"/>
                <a:gd name="connsiteY1" fmla="*/ 1249680 h 1300480"/>
                <a:gd name="connsiteX2" fmla="*/ 223520 w 8493760"/>
                <a:gd name="connsiteY2" fmla="*/ 1209040 h 1300480"/>
                <a:gd name="connsiteX3" fmla="*/ 284480 w 8493760"/>
                <a:gd name="connsiteY3" fmla="*/ 1188720 h 1300480"/>
                <a:gd name="connsiteX4" fmla="*/ 396240 w 8493760"/>
                <a:gd name="connsiteY4" fmla="*/ 1148080 h 1300480"/>
                <a:gd name="connsiteX5" fmla="*/ 457200 w 8493760"/>
                <a:gd name="connsiteY5" fmla="*/ 1137920 h 1300480"/>
                <a:gd name="connsiteX6" fmla="*/ 629920 w 8493760"/>
                <a:gd name="connsiteY6" fmla="*/ 1076960 h 1300480"/>
                <a:gd name="connsiteX7" fmla="*/ 690880 w 8493760"/>
                <a:gd name="connsiteY7" fmla="*/ 1066800 h 1300480"/>
                <a:gd name="connsiteX8" fmla="*/ 751840 w 8493760"/>
                <a:gd name="connsiteY8" fmla="*/ 1046480 h 1300480"/>
                <a:gd name="connsiteX9" fmla="*/ 863600 w 8493760"/>
                <a:gd name="connsiteY9" fmla="*/ 1026160 h 1300480"/>
                <a:gd name="connsiteX10" fmla="*/ 944880 w 8493760"/>
                <a:gd name="connsiteY10" fmla="*/ 1016000 h 1300480"/>
                <a:gd name="connsiteX11" fmla="*/ 1422400 w 8493760"/>
                <a:gd name="connsiteY11" fmla="*/ 1005840 h 1300480"/>
                <a:gd name="connsiteX12" fmla="*/ 1524000 w 8493760"/>
                <a:gd name="connsiteY12" fmla="*/ 985520 h 1300480"/>
                <a:gd name="connsiteX13" fmla="*/ 1645920 w 8493760"/>
                <a:gd name="connsiteY13" fmla="*/ 965200 h 1300480"/>
                <a:gd name="connsiteX14" fmla="*/ 1696720 w 8493760"/>
                <a:gd name="connsiteY14" fmla="*/ 955040 h 1300480"/>
                <a:gd name="connsiteX15" fmla="*/ 1757680 w 8493760"/>
                <a:gd name="connsiteY15" fmla="*/ 934720 h 1300480"/>
                <a:gd name="connsiteX16" fmla="*/ 1869440 w 8493760"/>
                <a:gd name="connsiteY16" fmla="*/ 914400 h 1300480"/>
                <a:gd name="connsiteX17" fmla="*/ 1930400 w 8493760"/>
                <a:gd name="connsiteY17" fmla="*/ 894080 h 1300480"/>
                <a:gd name="connsiteX18" fmla="*/ 1991360 w 8493760"/>
                <a:gd name="connsiteY18" fmla="*/ 883920 h 1300480"/>
                <a:gd name="connsiteX19" fmla="*/ 2042160 w 8493760"/>
                <a:gd name="connsiteY19" fmla="*/ 873760 h 1300480"/>
                <a:gd name="connsiteX20" fmla="*/ 2123440 w 8493760"/>
                <a:gd name="connsiteY20" fmla="*/ 853440 h 1300480"/>
                <a:gd name="connsiteX21" fmla="*/ 2326640 w 8493760"/>
                <a:gd name="connsiteY21" fmla="*/ 833120 h 1300480"/>
                <a:gd name="connsiteX22" fmla="*/ 2529840 w 8493760"/>
                <a:gd name="connsiteY22" fmla="*/ 812800 h 1300480"/>
                <a:gd name="connsiteX23" fmla="*/ 4511040 w 8493760"/>
                <a:gd name="connsiteY23" fmla="*/ 802640 h 1300480"/>
                <a:gd name="connsiteX24" fmla="*/ 4714240 w 8493760"/>
                <a:gd name="connsiteY24" fmla="*/ 782320 h 1300480"/>
                <a:gd name="connsiteX25" fmla="*/ 4826000 w 8493760"/>
                <a:gd name="connsiteY25" fmla="*/ 751840 h 1300480"/>
                <a:gd name="connsiteX26" fmla="*/ 4886960 w 8493760"/>
                <a:gd name="connsiteY26" fmla="*/ 741680 h 1300480"/>
                <a:gd name="connsiteX27" fmla="*/ 4998720 w 8493760"/>
                <a:gd name="connsiteY27" fmla="*/ 711200 h 1300480"/>
                <a:gd name="connsiteX28" fmla="*/ 5059680 w 8493760"/>
                <a:gd name="connsiteY28" fmla="*/ 690880 h 1300480"/>
                <a:gd name="connsiteX29" fmla="*/ 5110480 w 8493760"/>
                <a:gd name="connsiteY29" fmla="*/ 670560 h 1300480"/>
                <a:gd name="connsiteX30" fmla="*/ 5232400 w 8493760"/>
                <a:gd name="connsiteY30" fmla="*/ 650240 h 1300480"/>
                <a:gd name="connsiteX31" fmla="*/ 5273040 w 8493760"/>
                <a:gd name="connsiteY31" fmla="*/ 640080 h 1300480"/>
                <a:gd name="connsiteX32" fmla="*/ 5638800 w 8493760"/>
                <a:gd name="connsiteY32" fmla="*/ 619760 h 1300480"/>
                <a:gd name="connsiteX33" fmla="*/ 5821680 w 8493760"/>
                <a:gd name="connsiteY33" fmla="*/ 609600 h 1300480"/>
                <a:gd name="connsiteX34" fmla="*/ 6035040 w 8493760"/>
                <a:gd name="connsiteY34" fmla="*/ 589280 h 1300480"/>
                <a:gd name="connsiteX35" fmla="*/ 6207760 w 8493760"/>
                <a:gd name="connsiteY35" fmla="*/ 568960 h 1300480"/>
                <a:gd name="connsiteX36" fmla="*/ 6319520 w 8493760"/>
                <a:gd name="connsiteY36" fmla="*/ 558800 h 1300480"/>
                <a:gd name="connsiteX37" fmla="*/ 6370320 w 8493760"/>
                <a:gd name="connsiteY37" fmla="*/ 548640 h 1300480"/>
                <a:gd name="connsiteX38" fmla="*/ 6705600 w 8493760"/>
                <a:gd name="connsiteY38" fmla="*/ 528320 h 1300480"/>
                <a:gd name="connsiteX39" fmla="*/ 6827520 w 8493760"/>
                <a:gd name="connsiteY39" fmla="*/ 497840 h 1300480"/>
                <a:gd name="connsiteX40" fmla="*/ 6929120 w 8493760"/>
                <a:gd name="connsiteY40" fmla="*/ 477520 h 1300480"/>
                <a:gd name="connsiteX41" fmla="*/ 6990080 w 8493760"/>
                <a:gd name="connsiteY41" fmla="*/ 457200 h 1300480"/>
                <a:gd name="connsiteX42" fmla="*/ 7071360 w 8493760"/>
                <a:gd name="connsiteY42" fmla="*/ 436880 h 1300480"/>
                <a:gd name="connsiteX43" fmla="*/ 7112000 w 8493760"/>
                <a:gd name="connsiteY43" fmla="*/ 426720 h 1300480"/>
                <a:gd name="connsiteX44" fmla="*/ 7172960 w 8493760"/>
                <a:gd name="connsiteY44" fmla="*/ 396240 h 1300480"/>
                <a:gd name="connsiteX45" fmla="*/ 7233920 w 8493760"/>
                <a:gd name="connsiteY45" fmla="*/ 375920 h 1300480"/>
                <a:gd name="connsiteX46" fmla="*/ 7284720 w 8493760"/>
                <a:gd name="connsiteY46" fmla="*/ 355600 h 1300480"/>
                <a:gd name="connsiteX47" fmla="*/ 7345680 w 8493760"/>
                <a:gd name="connsiteY47" fmla="*/ 335280 h 1300480"/>
                <a:gd name="connsiteX48" fmla="*/ 7386320 w 8493760"/>
                <a:gd name="connsiteY48" fmla="*/ 314960 h 1300480"/>
                <a:gd name="connsiteX49" fmla="*/ 7498080 w 8493760"/>
                <a:gd name="connsiteY49" fmla="*/ 274320 h 1300480"/>
                <a:gd name="connsiteX50" fmla="*/ 7528560 w 8493760"/>
                <a:gd name="connsiteY50" fmla="*/ 264160 h 1300480"/>
                <a:gd name="connsiteX51" fmla="*/ 7620000 w 8493760"/>
                <a:gd name="connsiteY51" fmla="*/ 233680 h 1300480"/>
                <a:gd name="connsiteX52" fmla="*/ 7691120 w 8493760"/>
                <a:gd name="connsiteY52" fmla="*/ 203200 h 1300480"/>
                <a:gd name="connsiteX53" fmla="*/ 7731760 w 8493760"/>
                <a:gd name="connsiteY53" fmla="*/ 182880 h 1300480"/>
                <a:gd name="connsiteX54" fmla="*/ 7782560 w 8493760"/>
                <a:gd name="connsiteY54" fmla="*/ 172720 h 1300480"/>
                <a:gd name="connsiteX55" fmla="*/ 7843520 w 8493760"/>
                <a:gd name="connsiteY55" fmla="*/ 152400 h 1300480"/>
                <a:gd name="connsiteX56" fmla="*/ 7874000 w 8493760"/>
                <a:gd name="connsiteY56" fmla="*/ 142240 h 1300480"/>
                <a:gd name="connsiteX57" fmla="*/ 7995920 w 8493760"/>
                <a:gd name="connsiteY57" fmla="*/ 132080 h 1300480"/>
                <a:gd name="connsiteX58" fmla="*/ 8036560 w 8493760"/>
                <a:gd name="connsiteY58" fmla="*/ 121920 h 1300480"/>
                <a:gd name="connsiteX59" fmla="*/ 8067040 w 8493760"/>
                <a:gd name="connsiteY59" fmla="*/ 111760 h 1300480"/>
                <a:gd name="connsiteX60" fmla="*/ 8128000 w 8493760"/>
                <a:gd name="connsiteY60" fmla="*/ 101600 h 1300480"/>
                <a:gd name="connsiteX61" fmla="*/ 8158480 w 8493760"/>
                <a:gd name="connsiteY61" fmla="*/ 91440 h 1300480"/>
                <a:gd name="connsiteX62" fmla="*/ 8199120 w 8493760"/>
                <a:gd name="connsiteY62" fmla="*/ 81280 h 1300480"/>
                <a:gd name="connsiteX63" fmla="*/ 8229600 w 8493760"/>
                <a:gd name="connsiteY63" fmla="*/ 71120 h 1300480"/>
                <a:gd name="connsiteX64" fmla="*/ 8280400 w 8493760"/>
                <a:gd name="connsiteY64" fmla="*/ 60960 h 1300480"/>
                <a:gd name="connsiteX65" fmla="*/ 8310880 w 8493760"/>
                <a:gd name="connsiteY65" fmla="*/ 50800 h 1300480"/>
                <a:gd name="connsiteX66" fmla="*/ 8351520 w 8493760"/>
                <a:gd name="connsiteY66" fmla="*/ 40640 h 1300480"/>
                <a:gd name="connsiteX67" fmla="*/ 8402320 w 8493760"/>
                <a:gd name="connsiteY67" fmla="*/ 30480 h 1300480"/>
                <a:gd name="connsiteX68" fmla="*/ 8493760 w 8493760"/>
                <a:gd name="connsiteY68" fmla="*/ 0 h 130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493760" h="1300480">
                  <a:moveTo>
                    <a:pt x="0" y="1300480"/>
                  </a:moveTo>
                  <a:cubicBezTo>
                    <a:pt x="33867" y="1283547"/>
                    <a:pt x="65679" y="1261654"/>
                    <a:pt x="101600" y="1249680"/>
                  </a:cubicBezTo>
                  <a:lnTo>
                    <a:pt x="223520" y="1209040"/>
                  </a:lnTo>
                  <a:cubicBezTo>
                    <a:pt x="243840" y="1202267"/>
                    <a:pt x="264593" y="1196675"/>
                    <a:pt x="284480" y="1188720"/>
                  </a:cubicBezTo>
                  <a:cubicBezTo>
                    <a:pt x="318146" y="1175253"/>
                    <a:pt x="361457" y="1156776"/>
                    <a:pt x="396240" y="1148080"/>
                  </a:cubicBezTo>
                  <a:cubicBezTo>
                    <a:pt x="416225" y="1143084"/>
                    <a:pt x="437215" y="1142916"/>
                    <a:pt x="457200" y="1137920"/>
                  </a:cubicBezTo>
                  <a:cubicBezTo>
                    <a:pt x="516736" y="1123036"/>
                    <a:pt x="570384" y="1091844"/>
                    <a:pt x="629920" y="1076960"/>
                  </a:cubicBezTo>
                  <a:cubicBezTo>
                    <a:pt x="649905" y="1071964"/>
                    <a:pt x="670895" y="1071796"/>
                    <a:pt x="690880" y="1066800"/>
                  </a:cubicBezTo>
                  <a:cubicBezTo>
                    <a:pt x="711660" y="1061605"/>
                    <a:pt x="731176" y="1052116"/>
                    <a:pt x="751840" y="1046480"/>
                  </a:cubicBezTo>
                  <a:cubicBezTo>
                    <a:pt x="771094" y="1041229"/>
                    <a:pt x="847336" y="1028483"/>
                    <a:pt x="863600" y="1026160"/>
                  </a:cubicBezTo>
                  <a:cubicBezTo>
                    <a:pt x="890630" y="1022299"/>
                    <a:pt x="917594" y="1016992"/>
                    <a:pt x="944880" y="1016000"/>
                  </a:cubicBezTo>
                  <a:cubicBezTo>
                    <a:pt x="1103984" y="1010214"/>
                    <a:pt x="1263227" y="1009227"/>
                    <a:pt x="1422400" y="1005840"/>
                  </a:cubicBezTo>
                  <a:cubicBezTo>
                    <a:pt x="1456267" y="999067"/>
                    <a:pt x="1489933" y="991198"/>
                    <a:pt x="1524000" y="985520"/>
                  </a:cubicBezTo>
                  <a:cubicBezTo>
                    <a:pt x="1564640" y="978747"/>
                    <a:pt x="1605520" y="973280"/>
                    <a:pt x="1645920" y="965200"/>
                  </a:cubicBezTo>
                  <a:cubicBezTo>
                    <a:pt x="1662853" y="961813"/>
                    <a:pt x="1680060" y="959584"/>
                    <a:pt x="1696720" y="955040"/>
                  </a:cubicBezTo>
                  <a:cubicBezTo>
                    <a:pt x="1717384" y="949404"/>
                    <a:pt x="1736900" y="939915"/>
                    <a:pt x="1757680" y="934720"/>
                  </a:cubicBezTo>
                  <a:cubicBezTo>
                    <a:pt x="1850617" y="911486"/>
                    <a:pt x="1785914" y="937180"/>
                    <a:pt x="1869440" y="914400"/>
                  </a:cubicBezTo>
                  <a:cubicBezTo>
                    <a:pt x="1890104" y="908764"/>
                    <a:pt x="1909620" y="899275"/>
                    <a:pt x="1930400" y="894080"/>
                  </a:cubicBezTo>
                  <a:cubicBezTo>
                    <a:pt x="1950385" y="889084"/>
                    <a:pt x="1971092" y="887605"/>
                    <a:pt x="1991360" y="883920"/>
                  </a:cubicBezTo>
                  <a:cubicBezTo>
                    <a:pt x="2008350" y="880831"/>
                    <a:pt x="2025407" y="877948"/>
                    <a:pt x="2042160" y="873760"/>
                  </a:cubicBezTo>
                  <a:cubicBezTo>
                    <a:pt x="2095667" y="860383"/>
                    <a:pt x="2051424" y="862082"/>
                    <a:pt x="2123440" y="853440"/>
                  </a:cubicBezTo>
                  <a:cubicBezTo>
                    <a:pt x="2191026" y="845330"/>
                    <a:pt x="2259495" y="844311"/>
                    <a:pt x="2326640" y="833120"/>
                  </a:cubicBezTo>
                  <a:cubicBezTo>
                    <a:pt x="2406708" y="819775"/>
                    <a:pt x="2431152" y="813744"/>
                    <a:pt x="2529840" y="812800"/>
                  </a:cubicBezTo>
                  <a:lnTo>
                    <a:pt x="4511040" y="802640"/>
                  </a:lnTo>
                  <a:cubicBezTo>
                    <a:pt x="4600741" y="772740"/>
                    <a:pt x="4506554" y="801201"/>
                    <a:pt x="4714240" y="782320"/>
                  </a:cubicBezTo>
                  <a:cubicBezTo>
                    <a:pt x="4769469" y="777299"/>
                    <a:pt x="4769215" y="766036"/>
                    <a:pt x="4826000" y="751840"/>
                  </a:cubicBezTo>
                  <a:cubicBezTo>
                    <a:pt x="4845985" y="746844"/>
                    <a:pt x="4866640" y="745067"/>
                    <a:pt x="4886960" y="741680"/>
                  </a:cubicBezTo>
                  <a:cubicBezTo>
                    <a:pt x="4995718" y="698177"/>
                    <a:pt x="4875909" y="741903"/>
                    <a:pt x="4998720" y="711200"/>
                  </a:cubicBezTo>
                  <a:cubicBezTo>
                    <a:pt x="5019500" y="706005"/>
                    <a:pt x="5039550" y="698200"/>
                    <a:pt x="5059680" y="690880"/>
                  </a:cubicBezTo>
                  <a:cubicBezTo>
                    <a:pt x="5076820" y="684647"/>
                    <a:pt x="5092727" y="674737"/>
                    <a:pt x="5110480" y="670560"/>
                  </a:cubicBezTo>
                  <a:cubicBezTo>
                    <a:pt x="5150585" y="661123"/>
                    <a:pt x="5192430" y="660233"/>
                    <a:pt x="5232400" y="650240"/>
                  </a:cubicBezTo>
                  <a:cubicBezTo>
                    <a:pt x="5245947" y="646853"/>
                    <a:pt x="5259217" y="642055"/>
                    <a:pt x="5273040" y="640080"/>
                  </a:cubicBezTo>
                  <a:cubicBezTo>
                    <a:pt x="5387306" y="623756"/>
                    <a:pt x="5534845" y="624485"/>
                    <a:pt x="5638800" y="619760"/>
                  </a:cubicBezTo>
                  <a:cubicBezTo>
                    <a:pt x="5699791" y="616988"/>
                    <a:pt x="5760720" y="612987"/>
                    <a:pt x="5821680" y="609600"/>
                  </a:cubicBezTo>
                  <a:cubicBezTo>
                    <a:pt x="5940858" y="589737"/>
                    <a:pt x="5842319" y="604105"/>
                    <a:pt x="6035040" y="589280"/>
                  </a:cubicBezTo>
                  <a:cubicBezTo>
                    <a:pt x="6335780" y="566146"/>
                    <a:pt x="6017128" y="591387"/>
                    <a:pt x="6207760" y="568960"/>
                  </a:cubicBezTo>
                  <a:cubicBezTo>
                    <a:pt x="6244911" y="564589"/>
                    <a:pt x="6282267" y="562187"/>
                    <a:pt x="6319520" y="558800"/>
                  </a:cubicBezTo>
                  <a:cubicBezTo>
                    <a:pt x="6336453" y="555413"/>
                    <a:pt x="6353105" y="549999"/>
                    <a:pt x="6370320" y="548640"/>
                  </a:cubicBezTo>
                  <a:cubicBezTo>
                    <a:pt x="6481938" y="539828"/>
                    <a:pt x="6705600" y="528320"/>
                    <a:pt x="6705600" y="528320"/>
                  </a:cubicBezTo>
                  <a:cubicBezTo>
                    <a:pt x="6865113" y="501734"/>
                    <a:pt x="6666514" y="538092"/>
                    <a:pt x="6827520" y="497840"/>
                  </a:cubicBezTo>
                  <a:cubicBezTo>
                    <a:pt x="6861026" y="489463"/>
                    <a:pt x="6895253" y="484293"/>
                    <a:pt x="6929120" y="477520"/>
                  </a:cubicBezTo>
                  <a:cubicBezTo>
                    <a:pt x="6950123" y="473319"/>
                    <a:pt x="6969485" y="463084"/>
                    <a:pt x="6990080" y="457200"/>
                  </a:cubicBezTo>
                  <a:cubicBezTo>
                    <a:pt x="7016933" y="449528"/>
                    <a:pt x="7044267" y="443653"/>
                    <a:pt x="7071360" y="436880"/>
                  </a:cubicBezTo>
                  <a:cubicBezTo>
                    <a:pt x="7084907" y="433493"/>
                    <a:pt x="7099511" y="432965"/>
                    <a:pt x="7112000" y="426720"/>
                  </a:cubicBezTo>
                  <a:cubicBezTo>
                    <a:pt x="7132320" y="416560"/>
                    <a:pt x="7151989" y="404978"/>
                    <a:pt x="7172960" y="396240"/>
                  </a:cubicBezTo>
                  <a:cubicBezTo>
                    <a:pt x="7192732" y="388002"/>
                    <a:pt x="7214033" y="383875"/>
                    <a:pt x="7233920" y="375920"/>
                  </a:cubicBezTo>
                  <a:cubicBezTo>
                    <a:pt x="7250853" y="369147"/>
                    <a:pt x="7267580" y="361833"/>
                    <a:pt x="7284720" y="355600"/>
                  </a:cubicBezTo>
                  <a:cubicBezTo>
                    <a:pt x="7304850" y="348280"/>
                    <a:pt x="7325793" y="343235"/>
                    <a:pt x="7345680" y="335280"/>
                  </a:cubicBezTo>
                  <a:cubicBezTo>
                    <a:pt x="7359742" y="329655"/>
                    <a:pt x="7372480" y="321111"/>
                    <a:pt x="7386320" y="314960"/>
                  </a:cubicBezTo>
                  <a:cubicBezTo>
                    <a:pt x="7428732" y="296110"/>
                    <a:pt x="7453025" y="289338"/>
                    <a:pt x="7498080" y="274320"/>
                  </a:cubicBezTo>
                  <a:cubicBezTo>
                    <a:pt x="7508240" y="270933"/>
                    <a:pt x="7518616" y="268137"/>
                    <a:pt x="7528560" y="264160"/>
                  </a:cubicBezTo>
                  <a:cubicBezTo>
                    <a:pt x="7592325" y="238654"/>
                    <a:pt x="7561667" y="248263"/>
                    <a:pt x="7620000" y="233680"/>
                  </a:cubicBezTo>
                  <a:cubicBezTo>
                    <a:pt x="7681769" y="192501"/>
                    <a:pt x="7616140" y="231318"/>
                    <a:pt x="7691120" y="203200"/>
                  </a:cubicBezTo>
                  <a:cubicBezTo>
                    <a:pt x="7705301" y="197882"/>
                    <a:pt x="7717392" y="187669"/>
                    <a:pt x="7731760" y="182880"/>
                  </a:cubicBezTo>
                  <a:cubicBezTo>
                    <a:pt x="7748143" y="177419"/>
                    <a:pt x="7765900" y="177264"/>
                    <a:pt x="7782560" y="172720"/>
                  </a:cubicBezTo>
                  <a:cubicBezTo>
                    <a:pt x="7803224" y="167084"/>
                    <a:pt x="7823200" y="159173"/>
                    <a:pt x="7843520" y="152400"/>
                  </a:cubicBezTo>
                  <a:cubicBezTo>
                    <a:pt x="7853680" y="149013"/>
                    <a:pt x="7863327" y="143129"/>
                    <a:pt x="7874000" y="142240"/>
                  </a:cubicBezTo>
                  <a:lnTo>
                    <a:pt x="7995920" y="132080"/>
                  </a:lnTo>
                  <a:cubicBezTo>
                    <a:pt x="8009467" y="128693"/>
                    <a:pt x="8023134" y="125756"/>
                    <a:pt x="8036560" y="121920"/>
                  </a:cubicBezTo>
                  <a:cubicBezTo>
                    <a:pt x="8046858" y="118978"/>
                    <a:pt x="8056585" y="114083"/>
                    <a:pt x="8067040" y="111760"/>
                  </a:cubicBezTo>
                  <a:cubicBezTo>
                    <a:pt x="8087150" y="107291"/>
                    <a:pt x="8107890" y="106069"/>
                    <a:pt x="8128000" y="101600"/>
                  </a:cubicBezTo>
                  <a:cubicBezTo>
                    <a:pt x="8138455" y="99277"/>
                    <a:pt x="8148182" y="94382"/>
                    <a:pt x="8158480" y="91440"/>
                  </a:cubicBezTo>
                  <a:cubicBezTo>
                    <a:pt x="8171906" y="87604"/>
                    <a:pt x="8185694" y="85116"/>
                    <a:pt x="8199120" y="81280"/>
                  </a:cubicBezTo>
                  <a:cubicBezTo>
                    <a:pt x="8209418" y="78338"/>
                    <a:pt x="8219210" y="73717"/>
                    <a:pt x="8229600" y="71120"/>
                  </a:cubicBezTo>
                  <a:cubicBezTo>
                    <a:pt x="8246353" y="66932"/>
                    <a:pt x="8263647" y="65148"/>
                    <a:pt x="8280400" y="60960"/>
                  </a:cubicBezTo>
                  <a:cubicBezTo>
                    <a:pt x="8290790" y="58363"/>
                    <a:pt x="8300582" y="53742"/>
                    <a:pt x="8310880" y="50800"/>
                  </a:cubicBezTo>
                  <a:cubicBezTo>
                    <a:pt x="8324306" y="46964"/>
                    <a:pt x="8337889" y="43669"/>
                    <a:pt x="8351520" y="40640"/>
                  </a:cubicBezTo>
                  <a:cubicBezTo>
                    <a:pt x="8368377" y="36894"/>
                    <a:pt x="8385494" y="34363"/>
                    <a:pt x="8402320" y="30480"/>
                  </a:cubicBezTo>
                  <a:cubicBezTo>
                    <a:pt x="8486098" y="11147"/>
                    <a:pt x="8464221" y="29539"/>
                    <a:pt x="84937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61" name="文本框 13">
              <a:extLst>
                <a:ext uri="{FF2B5EF4-FFF2-40B4-BE49-F238E27FC236}">
                  <a16:creationId xmlns:a16="http://schemas.microsoft.com/office/drawing/2014/main" id="{5C39EA1F-B183-41E3-ACE7-A7F4412F43E5}"/>
                </a:ext>
              </a:extLst>
            </p:cNvPr>
            <p:cNvSpPr txBox="1">
              <a:spLocks noChangeArrowheads="1"/>
            </p:cNvSpPr>
            <p:nvPr/>
          </p:nvSpPr>
          <p:spPr bwMode="auto">
            <a:xfrm>
              <a:off x="7097713" y="3675063"/>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黑体" panose="02010609060101010101" pitchFamily="49" charset="-122"/>
                  <a:ea typeface="黑体" panose="02010609060101010101" pitchFamily="49" charset="-122"/>
                </a:rPr>
                <a:t>系统思想</a:t>
              </a:r>
            </a:p>
          </p:txBody>
        </p:sp>
        <p:sp>
          <p:nvSpPr>
            <p:cNvPr id="27662" name="文本框 14">
              <a:extLst>
                <a:ext uri="{FF2B5EF4-FFF2-40B4-BE49-F238E27FC236}">
                  <a16:creationId xmlns:a16="http://schemas.microsoft.com/office/drawing/2014/main" id="{07070187-C6F1-479C-ADED-EDC7B4611F87}"/>
                </a:ext>
              </a:extLst>
            </p:cNvPr>
            <p:cNvSpPr txBox="1">
              <a:spLocks noChangeArrowheads="1"/>
            </p:cNvSpPr>
            <p:nvPr/>
          </p:nvSpPr>
          <p:spPr bwMode="auto">
            <a:xfrm>
              <a:off x="6948488" y="2211388"/>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latin typeface="黑体" panose="02010609060101010101" pitchFamily="49" charset="-122"/>
                  <a:ea typeface="黑体" panose="02010609060101010101" pitchFamily="49" charset="-122"/>
                </a:rPr>
                <a:t>现实世界</a:t>
              </a:r>
            </a:p>
          </p:txBody>
        </p:sp>
        <p:sp>
          <p:nvSpPr>
            <p:cNvPr id="16" name="椭圆 15">
              <a:extLst>
                <a:ext uri="{FF2B5EF4-FFF2-40B4-BE49-F238E27FC236}">
                  <a16:creationId xmlns:a16="http://schemas.microsoft.com/office/drawing/2014/main" id="{2878A304-B5E6-40D0-B74A-056AE6093A33}"/>
                </a:ext>
              </a:extLst>
            </p:cNvPr>
            <p:cNvSpPr/>
            <p:nvPr/>
          </p:nvSpPr>
          <p:spPr>
            <a:xfrm>
              <a:off x="2124075" y="4076700"/>
              <a:ext cx="360363"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7" name="椭圆 16">
              <a:extLst>
                <a:ext uri="{FF2B5EF4-FFF2-40B4-BE49-F238E27FC236}">
                  <a16:creationId xmlns:a16="http://schemas.microsoft.com/office/drawing/2014/main" id="{BFAE9254-9DB2-4F0E-8C74-8116786763E6}"/>
                </a:ext>
              </a:extLst>
            </p:cNvPr>
            <p:cNvSpPr/>
            <p:nvPr/>
          </p:nvSpPr>
          <p:spPr>
            <a:xfrm>
              <a:off x="2600325" y="4067175"/>
              <a:ext cx="360363"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8" name="椭圆 17">
              <a:extLst>
                <a:ext uri="{FF2B5EF4-FFF2-40B4-BE49-F238E27FC236}">
                  <a16:creationId xmlns:a16="http://schemas.microsoft.com/office/drawing/2014/main" id="{3FD51826-41D5-4D07-9600-DB34B6188F49}"/>
                </a:ext>
              </a:extLst>
            </p:cNvPr>
            <p:cNvSpPr/>
            <p:nvPr/>
          </p:nvSpPr>
          <p:spPr>
            <a:xfrm>
              <a:off x="3024188" y="4191000"/>
              <a:ext cx="468312" cy="3429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9" name="椭圆 18">
              <a:extLst>
                <a:ext uri="{FF2B5EF4-FFF2-40B4-BE49-F238E27FC236}">
                  <a16:creationId xmlns:a16="http://schemas.microsoft.com/office/drawing/2014/main" id="{F8100EAA-8DA6-4230-9CB1-D2C8DD505057}"/>
                </a:ext>
              </a:extLst>
            </p:cNvPr>
            <p:cNvSpPr/>
            <p:nvPr/>
          </p:nvSpPr>
          <p:spPr>
            <a:xfrm>
              <a:off x="5180013" y="4046538"/>
              <a:ext cx="360362" cy="263525"/>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0" name="椭圆 19">
              <a:extLst>
                <a:ext uri="{FF2B5EF4-FFF2-40B4-BE49-F238E27FC236}">
                  <a16:creationId xmlns:a16="http://schemas.microsoft.com/office/drawing/2014/main" id="{890AFDCD-CB08-41F8-9079-4F0705EE07C5}"/>
                </a:ext>
              </a:extLst>
            </p:cNvPr>
            <p:cNvSpPr/>
            <p:nvPr/>
          </p:nvSpPr>
          <p:spPr>
            <a:xfrm>
              <a:off x="5656263" y="4037013"/>
              <a:ext cx="360362" cy="261937"/>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21" name="椭圆 20">
              <a:extLst>
                <a:ext uri="{FF2B5EF4-FFF2-40B4-BE49-F238E27FC236}">
                  <a16:creationId xmlns:a16="http://schemas.microsoft.com/office/drawing/2014/main" id="{E90BCCA2-E7C8-49E4-97B4-CE984BC420D0}"/>
                </a:ext>
              </a:extLst>
            </p:cNvPr>
            <p:cNvSpPr/>
            <p:nvPr/>
          </p:nvSpPr>
          <p:spPr>
            <a:xfrm>
              <a:off x="6080125" y="4160838"/>
              <a:ext cx="468313" cy="341312"/>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cxnSp>
          <p:nvCxnSpPr>
            <p:cNvPr id="23" name="直接箭头连接符 22">
              <a:extLst>
                <a:ext uri="{FF2B5EF4-FFF2-40B4-BE49-F238E27FC236}">
                  <a16:creationId xmlns:a16="http://schemas.microsoft.com/office/drawing/2014/main" id="{D5F62E49-9CBD-4947-8545-8CF36790F006}"/>
                </a:ext>
              </a:extLst>
            </p:cNvPr>
            <p:cNvCxnSpPr>
              <a:stCxn id="4" idx="4"/>
              <a:endCxn id="5" idx="0"/>
            </p:cNvCxnSpPr>
            <p:nvPr/>
          </p:nvCxnSpPr>
          <p:spPr>
            <a:xfrm>
              <a:off x="1511300" y="2060575"/>
              <a:ext cx="738188" cy="438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819EB4A0-6BE3-430F-846C-4FF13D5C17C6}"/>
                </a:ext>
              </a:extLst>
            </p:cNvPr>
            <p:cNvCxnSpPr>
              <a:cxnSpLocks/>
              <a:endCxn id="6" idx="0"/>
            </p:cNvCxnSpPr>
            <p:nvPr/>
          </p:nvCxnSpPr>
          <p:spPr>
            <a:xfrm>
              <a:off x="2384425" y="3371850"/>
              <a:ext cx="261938"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213EF63F-429A-4B80-BCC5-CEF3EB4034BA}"/>
                </a:ext>
              </a:extLst>
            </p:cNvPr>
            <p:cNvCxnSpPr>
              <a:cxnSpLocks/>
              <a:endCxn id="9" idx="2"/>
            </p:cNvCxnSpPr>
            <p:nvPr/>
          </p:nvCxnSpPr>
          <p:spPr>
            <a:xfrm flipV="1">
              <a:off x="3586163" y="4465638"/>
              <a:ext cx="1327150" cy="47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B871B174-D1DE-4F03-AFAA-E62506AD4C1F}"/>
                </a:ext>
              </a:extLst>
            </p:cNvPr>
            <p:cNvCxnSpPr>
              <a:cxnSpLocks/>
              <a:endCxn id="9" idx="3"/>
            </p:cNvCxnSpPr>
            <p:nvPr/>
          </p:nvCxnSpPr>
          <p:spPr>
            <a:xfrm flipV="1">
              <a:off x="3773488" y="4852988"/>
              <a:ext cx="1406525" cy="8731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86BDE73D-DE29-4D57-926A-DC2DACC64D60}"/>
                </a:ext>
              </a:extLst>
            </p:cNvPr>
            <p:cNvCxnSpPr>
              <a:cxnSpLocks/>
              <a:stCxn id="8" idx="0"/>
              <a:endCxn id="9" idx="4"/>
            </p:cNvCxnSpPr>
            <p:nvPr/>
          </p:nvCxnSpPr>
          <p:spPr>
            <a:xfrm flipH="1" flipV="1">
              <a:off x="5822950" y="5013325"/>
              <a:ext cx="490538" cy="523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2C50565B-1F85-4FD9-8F67-E6BFD22FA588}"/>
                </a:ext>
              </a:extLst>
            </p:cNvPr>
            <p:cNvCxnSpPr>
              <a:cxnSpLocks/>
              <a:stCxn id="9" idx="0"/>
              <a:endCxn id="10" idx="4"/>
            </p:cNvCxnSpPr>
            <p:nvPr/>
          </p:nvCxnSpPr>
          <p:spPr>
            <a:xfrm flipH="1" flipV="1">
              <a:off x="5424488" y="3200400"/>
              <a:ext cx="398462" cy="71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9ED94F1E-75EE-436E-A391-EFC3E1B037AD}"/>
                </a:ext>
              </a:extLst>
            </p:cNvPr>
            <p:cNvCxnSpPr>
              <a:cxnSpLocks/>
              <a:stCxn id="10" idx="7"/>
            </p:cNvCxnSpPr>
            <p:nvPr/>
          </p:nvCxnSpPr>
          <p:spPr>
            <a:xfrm flipV="1">
              <a:off x="5946775" y="2006600"/>
              <a:ext cx="752475" cy="4556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a:extLst>
                <a:ext uri="{FF2B5EF4-FFF2-40B4-BE49-F238E27FC236}">
                  <a16:creationId xmlns:a16="http://schemas.microsoft.com/office/drawing/2014/main" id="{600B8D21-686E-48F5-9E4D-2EF680DBF6EA}"/>
                </a:ext>
              </a:extLst>
            </p:cNvPr>
            <p:cNvCxnSpPr>
              <a:cxnSpLocks/>
              <a:stCxn id="11" idx="2"/>
              <a:endCxn id="12" idx="6"/>
            </p:cNvCxnSpPr>
            <p:nvPr/>
          </p:nvCxnSpPr>
          <p:spPr>
            <a:xfrm flipH="1" flipV="1">
              <a:off x="4735513" y="1301750"/>
              <a:ext cx="915987" cy="263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800478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CA798EDF-0333-4662-8CF5-BC8D3BF2ED0D}"/>
              </a:ext>
            </a:extLst>
          </p:cNvPr>
          <p:cNvSpPr>
            <a:spLocks noGrp="1" noChangeArrowheads="1"/>
          </p:cNvSpPr>
          <p:nvPr>
            <p:ph type="title"/>
          </p:nvPr>
        </p:nvSpPr>
        <p:spPr/>
        <p:txBody>
          <a:bodyPr>
            <a:normAutofit/>
          </a:bodyPr>
          <a:lstStyle/>
          <a:p>
            <a:r>
              <a:rPr lang="zh-CN" altLang="en-US" dirty="0"/>
              <a:t>根定义 </a:t>
            </a:r>
            <a:r>
              <a:rPr lang="en-US" altLang="zh-CN" dirty="0"/>
              <a:t>root definition</a:t>
            </a:r>
            <a:endParaRPr lang="zh-CN" altLang="en-US" dirty="0"/>
          </a:p>
        </p:txBody>
      </p:sp>
      <p:graphicFrame>
        <p:nvGraphicFramePr>
          <p:cNvPr id="14" name="表格 13">
            <a:extLst>
              <a:ext uri="{FF2B5EF4-FFF2-40B4-BE49-F238E27FC236}">
                <a16:creationId xmlns:a16="http://schemas.microsoft.com/office/drawing/2014/main" id="{E56191ED-2BC1-44B6-8624-2CCF43B4C69A}"/>
              </a:ext>
            </a:extLst>
          </p:cNvPr>
          <p:cNvGraphicFramePr>
            <a:graphicFrameLocks noGrp="1"/>
          </p:cNvGraphicFramePr>
          <p:nvPr>
            <p:extLst>
              <p:ext uri="{D42A27DB-BD31-4B8C-83A1-F6EECF244321}">
                <p14:modId xmlns:p14="http://schemas.microsoft.com/office/powerpoint/2010/main" val="3716619328"/>
              </p:ext>
            </p:extLst>
          </p:nvPr>
        </p:nvGraphicFramePr>
        <p:xfrm>
          <a:off x="755576" y="1772816"/>
          <a:ext cx="7560839" cy="4338514"/>
        </p:xfrm>
        <a:graphic>
          <a:graphicData uri="http://schemas.openxmlformats.org/drawingml/2006/table">
            <a:tbl>
              <a:tblPr>
                <a:tableStyleId>{284E427A-3D55-4303-BF80-6455036E1DE7}</a:tableStyleId>
              </a:tblPr>
              <a:tblGrid>
                <a:gridCol w="1872208">
                  <a:extLst>
                    <a:ext uri="{9D8B030D-6E8A-4147-A177-3AD203B41FA5}">
                      <a16:colId xmlns:a16="http://schemas.microsoft.com/office/drawing/2014/main" val="20375303"/>
                    </a:ext>
                  </a:extLst>
                </a:gridCol>
                <a:gridCol w="1224136">
                  <a:extLst>
                    <a:ext uri="{9D8B030D-6E8A-4147-A177-3AD203B41FA5}">
                      <a16:colId xmlns:a16="http://schemas.microsoft.com/office/drawing/2014/main" val="2071344500"/>
                    </a:ext>
                  </a:extLst>
                </a:gridCol>
                <a:gridCol w="4464495">
                  <a:extLst>
                    <a:ext uri="{9D8B030D-6E8A-4147-A177-3AD203B41FA5}">
                      <a16:colId xmlns:a16="http://schemas.microsoft.com/office/drawing/2014/main" val="1479335389"/>
                    </a:ext>
                  </a:extLst>
                </a:gridCol>
              </a:tblGrid>
              <a:tr h="349358">
                <a:tc>
                  <a:txBody>
                    <a:bodyPr/>
                    <a:lstStyle/>
                    <a:p>
                      <a:pPr algn="l" fontAlgn="ctr"/>
                      <a:r>
                        <a:rPr lang="zh-CN" altLang="en-US" sz="2400" u="none" strike="noStrike">
                          <a:effectLst/>
                        </a:rPr>
                        <a:t>因素</a:t>
                      </a:r>
                      <a:endParaRPr lang="zh-CN" altLang="en-US" sz="2400" b="1"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2400" u="none" strike="noStrike">
                          <a:effectLst/>
                        </a:rPr>
                        <a:t>因素</a:t>
                      </a:r>
                      <a:endParaRPr lang="zh-CN" altLang="en-US" sz="2400" b="1"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2400" u="none" strike="noStrike" dirty="0">
                          <a:effectLst/>
                        </a:rPr>
                        <a:t>说明</a:t>
                      </a:r>
                      <a:endParaRPr lang="zh-CN" altLang="en-US" sz="2400" b="1"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3841584599"/>
                  </a:ext>
                </a:extLst>
              </a:tr>
              <a:tr h="349358">
                <a:tc>
                  <a:txBody>
                    <a:bodyPr/>
                    <a:lstStyle/>
                    <a:p>
                      <a:pPr algn="l" fontAlgn="ctr"/>
                      <a:r>
                        <a:rPr lang="en-US" sz="1800" u="none" strike="noStrike" dirty="0">
                          <a:effectLst/>
                        </a:rPr>
                        <a:t>Customer</a:t>
                      </a:r>
                      <a:endParaRPr 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客户</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客户是谁，问题是如何影响他们的？</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359745457"/>
                  </a:ext>
                </a:extLst>
              </a:tr>
              <a:tr h="914326">
                <a:tc>
                  <a:txBody>
                    <a:bodyPr/>
                    <a:lstStyle/>
                    <a:p>
                      <a:pPr algn="l" fontAlgn="ctr"/>
                      <a:r>
                        <a:rPr lang="en-US" sz="1800" u="none" strike="noStrike" dirty="0">
                          <a:effectLst/>
                        </a:rPr>
                        <a:t>Actor</a:t>
                      </a:r>
                      <a:endParaRPr 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行动者</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当前状态和哪些人相关？谁会参与解决方案的实现？哪些因素影响他们的成功？（相关）</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4224046980"/>
                  </a:ext>
                </a:extLst>
              </a:tr>
              <a:tr h="349358">
                <a:tc>
                  <a:txBody>
                    <a:bodyPr/>
                    <a:lstStyle/>
                    <a:p>
                      <a:pPr algn="l" fontAlgn="ctr"/>
                      <a:r>
                        <a:rPr lang="en-US" sz="1800" u="none" strike="noStrike">
                          <a:effectLst/>
                        </a:rPr>
                        <a:t>Transformation process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变换过程</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问题可能影响哪些过程和系统？</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2119558626"/>
                  </a:ext>
                </a:extLst>
              </a:tr>
              <a:tr h="613864">
                <a:tc>
                  <a:txBody>
                    <a:bodyPr/>
                    <a:lstStyle/>
                    <a:p>
                      <a:pPr algn="l" fontAlgn="ctr"/>
                      <a:r>
                        <a:rPr lang="en-US" sz="1800" u="none" strike="noStrike">
                          <a:effectLst/>
                        </a:rPr>
                        <a:t>Weltranschauung</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世界观念</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从全局看，问题处于全局的哪个部分？问题会产生什么样的广泛影响？</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114373019"/>
                  </a:ext>
                </a:extLst>
              </a:tr>
              <a:tr h="914326">
                <a:tc>
                  <a:txBody>
                    <a:bodyPr/>
                    <a:lstStyle/>
                    <a:p>
                      <a:pPr algn="l" fontAlgn="ctr"/>
                      <a:r>
                        <a:rPr lang="en-US" sz="1800" u="none" strike="noStrike">
                          <a:effectLst/>
                        </a:rPr>
                        <a:t>Owners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拥有者</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谁应该是过程或形势的拥有者？他在问题的解决方案的选择上应该担当什么角色？</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411148619"/>
                  </a:ext>
                </a:extLst>
              </a:tr>
              <a:tr h="613864">
                <a:tc>
                  <a:txBody>
                    <a:bodyPr/>
                    <a:lstStyle/>
                    <a:p>
                      <a:pPr algn="l" fontAlgn="ctr"/>
                      <a:r>
                        <a:rPr lang="en-US" sz="1800" u="none" strike="noStrike">
                          <a:effectLst/>
                        </a:rPr>
                        <a:t>Environmental constrints</a:t>
                      </a:r>
                      <a:endParaRPr 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a:effectLst/>
                        </a:rPr>
                        <a:t>环境限制</a:t>
                      </a:r>
                      <a:endParaRPr lang="zh-CN" altLang="en-US" sz="1800" b="0" i="0" u="none" strike="noStrike">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tc>
                  <a:txBody>
                    <a:bodyPr/>
                    <a:lstStyle/>
                    <a:p>
                      <a:pPr algn="l" fontAlgn="ctr"/>
                      <a:r>
                        <a:rPr lang="zh-CN" altLang="en-US" sz="1800" u="none" strike="noStrike" dirty="0">
                          <a:effectLst/>
                        </a:rPr>
                        <a:t>解决方案的成功实施受到哪些环境的限制？</a:t>
                      </a:r>
                      <a:endParaRPr lang="zh-CN" altLang="en-US" sz="1800" b="0" i="0" u="none" strike="noStrike" dirty="0">
                        <a:solidFill>
                          <a:srgbClr val="000000"/>
                        </a:solidFill>
                        <a:effectLst/>
                        <a:latin typeface="Microsoft YaHei Light" panose="020B0502040204020203" pitchFamily="34" charset="-122"/>
                        <a:ea typeface="Microsoft YaHei Light" panose="020B0502040204020203" pitchFamily="34" charset="-122"/>
                      </a:endParaRPr>
                    </a:p>
                  </a:txBody>
                  <a:tcPr marL="9188" marR="9188" marT="9188" marB="0" anchor="ctr"/>
                </a:tc>
                <a:extLst>
                  <a:ext uri="{0D108BD9-81ED-4DB2-BD59-A6C34878D82A}">
                    <a16:rowId xmlns:a16="http://schemas.microsoft.com/office/drawing/2014/main" val="403000226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CA798EDF-0333-4662-8CF5-BC8D3BF2ED0D}"/>
              </a:ext>
            </a:extLst>
          </p:cNvPr>
          <p:cNvSpPr>
            <a:spLocks noGrp="1" noChangeArrowheads="1"/>
          </p:cNvSpPr>
          <p:nvPr>
            <p:ph type="title"/>
          </p:nvPr>
        </p:nvSpPr>
        <p:spPr/>
        <p:txBody>
          <a:bodyPr>
            <a:normAutofit/>
          </a:bodyPr>
          <a:lstStyle/>
          <a:p>
            <a:r>
              <a:rPr lang="zh-CN" altLang="en-US" dirty="0"/>
              <a:t>软系统方法 </a:t>
            </a:r>
            <a:r>
              <a:rPr lang="en-US" altLang="zh-CN" dirty="0"/>
              <a:t>Vs </a:t>
            </a:r>
            <a:r>
              <a:rPr lang="zh-CN" altLang="en-US" dirty="0"/>
              <a:t>硬系统方法</a:t>
            </a:r>
          </a:p>
        </p:txBody>
      </p:sp>
      <p:graphicFrame>
        <p:nvGraphicFramePr>
          <p:cNvPr id="4" name="表格 3">
            <a:extLst>
              <a:ext uri="{FF2B5EF4-FFF2-40B4-BE49-F238E27FC236}">
                <a16:creationId xmlns:a16="http://schemas.microsoft.com/office/drawing/2014/main" id="{886EB22E-1A57-464B-A2BB-971B1CBB2C58}"/>
              </a:ext>
            </a:extLst>
          </p:cNvPr>
          <p:cNvGraphicFramePr>
            <a:graphicFrameLocks noGrp="1"/>
          </p:cNvGraphicFramePr>
          <p:nvPr>
            <p:extLst>
              <p:ext uri="{D42A27DB-BD31-4B8C-83A1-F6EECF244321}">
                <p14:modId xmlns:p14="http://schemas.microsoft.com/office/powerpoint/2010/main" val="1045184235"/>
              </p:ext>
            </p:extLst>
          </p:nvPr>
        </p:nvGraphicFramePr>
        <p:xfrm>
          <a:off x="562669" y="1628800"/>
          <a:ext cx="8064896" cy="4608512"/>
        </p:xfrm>
        <a:graphic>
          <a:graphicData uri="http://schemas.openxmlformats.org/drawingml/2006/table">
            <a:tbl>
              <a:tblPr firstRow="1" bandRow="1" bandCol="1">
                <a:tableStyleId>{5C22544A-7EE6-4342-B048-85BDC9FD1C3A}</a:tableStyleId>
              </a:tblPr>
              <a:tblGrid>
                <a:gridCol w="3199298">
                  <a:extLst>
                    <a:ext uri="{9D8B030D-6E8A-4147-A177-3AD203B41FA5}">
                      <a16:colId xmlns:a16="http://schemas.microsoft.com/office/drawing/2014/main" val="20000"/>
                    </a:ext>
                  </a:extLst>
                </a:gridCol>
                <a:gridCol w="2177300">
                  <a:extLst>
                    <a:ext uri="{9D8B030D-6E8A-4147-A177-3AD203B41FA5}">
                      <a16:colId xmlns:a16="http://schemas.microsoft.com/office/drawing/2014/main" val="20001"/>
                    </a:ext>
                  </a:extLst>
                </a:gridCol>
                <a:gridCol w="144901">
                  <a:extLst>
                    <a:ext uri="{9D8B030D-6E8A-4147-A177-3AD203B41FA5}">
                      <a16:colId xmlns:a16="http://schemas.microsoft.com/office/drawing/2014/main" val="20002"/>
                    </a:ext>
                  </a:extLst>
                </a:gridCol>
                <a:gridCol w="2543397">
                  <a:extLst>
                    <a:ext uri="{9D8B030D-6E8A-4147-A177-3AD203B41FA5}">
                      <a16:colId xmlns:a16="http://schemas.microsoft.com/office/drawing/2014/main" val="1962246892"/>
                    </a:ext>
                  </a:extLst>
                </a:gridCol>
              </a:tblGrid>
              <a:tr h="432048">
                <a:tc>
                  <a:txBody>
                    <a:bodyPr/>
                    <a:lstStyle/>
                    <a:p>
                      <a:pPr algn="just">
                        <a:spcAft>
                          <a:spcPts val="0"/>
                        </a:spcAft>
                      </a:pPr>
                      <a:r>
                        <a:rPr lang="zh-CN" sz="2000" kern="100" dirty="0">
                          <a:solidFill>
                            <a:schemeClr val="bg1"/>
                          </a:solidFill>
                          <a:effectLst/>
                        </a:rPr>
                        <a:t>软系统方法论</a:t>
                      </a:r>
                      <a:endParaRPr lang="zh-CN" sz="2000"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just">
                        <a:spcAft>
                          <a:spcPts val="0"/>
                        </a:spcAft>
                      </a:pPr>
                      <a:r>
                        <a:rPr lang="zh-CN" sz="2000" b="1" kern="100" dirty="0">
                          <a:solidFill>
                            <a:schemeClr val="bg1"/>
                          </a:solidFill>
                          <a:effectLst/>
                        </a:rPr>
                        <a:t>詹金斯</a:t>
                      </a:r>
                      <a:r>
                        <a:rPr lang="zh-CN" altLang="en-US" sz="2000" b="1" kern="100" dirty="0">
                          <a:solidFill>
                            <a:schemeClr val="bg1"/>
                          </a:solidFill>
                          <a:effectLst/>
                        </a:rPr>
                        <a:t>硬</a:t>
                      </a:r>
                      <a:r>
                        <a:rPr lang="zh-CN" sz="2000" b="1" kern="100" dirty="0">
                          <a:solidFill>
                            <a:schemeClr val="bg1"/>
                          </a:solidFill>
                          <a:effectLst/>
                        </a:rPr>
                        <a:t>系统方法</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just">
                        <a:spcAft>
                          <a:spcPts val="0"/>
                        </a:spcAft>
                      </a:pPr>
                      <a:r>
                        <a:rPr lang="zh-CN" sz="2000" b="1" kern="100" dirty="0">
                          <a:solidFill>
                            <a:schemeClr val="bg1"/>
                          </a:solidFill>
                          <a:effectLst/>
                        </a:rPr>
                        <a:t>兰德式</a:t>
                      </a:r>
                      <a:r>
                        <a:rPr lang="zh-CN" altLang="en-US" sz="2000" b="1" kern="100" dirty="0">
                          <a:solidFill>
                            <a:schemeClr val="bg1"/>
                          </a:solidFill>
                          <a:effectLst/>
                        </a:rPr>
                        <a:t>软</a:t>
                      </a:r>
                      <a:r>
                        <a:rPr lang="zh-CN" sz="2000" b="1" kern="100" dirty="0">
                          <a:solidFill>
                            <a:schemeClr val="bg1"/>
                          </a:solidFill>
                          <a:effectLst/>
                        </a:rPr>
                        <a:t>系统分析</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2000" b="1" kern="100" dirty="0">
                          <a:solidFill>
                            <a:schemeClr val="bg1"/>
                          </a:solidFill>
                          <a:effectLst/>
                        </a:rPr>
                        <a:t>兰德式</a:t>
                      </a:r>
                      <a:r>
                        <a:rPr lang="zh-CN" altLang="en-US" sz="2000" b="1" kern="100" dirty="0">
                          <a:solidFill>
                            <a:schemeClr val="bg1"/>
                          </a:solidFill>
                          <a:effectLst/>
                        </a:rPr>
                        <a:t>软</a:t>
                      </a:r>
                      <a:r>
                        <a:rPr lang="zh-CN" sz="2000" b="1" kern="100" dirty="0">
                          <a:solidFill>
                            <a:schemeClr val="bg1"/>
                          </a:solidFill>
                          <a:effectLst/>
                        </a:rPr>
                        <a:t>系统分析</a:t>
                      </a:r>
                      <a:endParaRPr lang="zh-CN" sz="2000" b="1" kern="100" dirty="0">
                        <a:solidFill>
                          <a:schemeClr val="bg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21702">
                <a:tc>
                  <a:txBody>
                    <a:bodyPr/>
                    <a:lstStyle/>
                    <a:p>
                      <a:pPr algn="just">
                        <a:spcAft>
                          <a:spcPts val="0"/>
                        </a:spcAft>
                      </a:pPr>
                      <a:r>
                        <a:rPr lang="en-US" sz="1600" kern="100" dirty="0">
                          <a:solidFill>
                            <a:schemeClr val="tx1"/>
                          </a:solidFill>
                          <a:effectLst/>
                        </a:rPr>
                        <a:t>a.</a:t>
                      </a:r>
                      <a:r>
                        <a:rPr lang="zh-CN" sz="1600" kern="100" dirty="0">
                          <a:solidFill>
                            <a:schemeClr val="tx1"/>
                          </a:solidFill>
                          <a:effectLst/>
                        </a:rPr>
                        <a:t>开始：在一个社会系统中感到有一个难以定义的问题情景，渴望改善这种情景</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开始：要求解决一个相对良好定义的问题，该问题在很大程度上认为是给定的，只要委托者确定所需要的帮助。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21702">
                <a:tc>
                  <a:txBody>
                    <a:bodyPr/>
                    <a:lstStyle/>
                    <a:p>
                      <a:pPr algn="just">
                        <a:spcAft>
                          <a:spcPts val="0"/>
                        </a:spcAft>
                      </a:pPr>
                      <a:r>
                        <a:rPr lang="en-US" sz="1600" kern="100">
                          <a:solidFill>
                            <a:schemeClr val="tx1"/>
                          </a:solidFill>
                          <a:effectLst/>
                        </a:rPr>
                        <a:t>b.</a:t>
                      </a:r>
                      <a:r>
                        <a:rPr lang="zh-CN" sz="1600" kern="100">
                          <a:solidFill>
                            <a:schemeClr val="tx1"/>
                          </a:solidFill>
                          <a:effectLst/>
                        </a:rPr>
                        <a:t>通过考察“结构”、“过程”元素及相互关系表达、改善问题情景的相关系统的暂时定义</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通过规定系统及其目标、它在系统等级体的位置进行分析</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考察分析决策者的目标，这些目标以需求表达</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2"/>
                  </a:ext>
                </a:extLst>
              </a:tr>
              <a:tr h="614468">
                <a:tc>
                  <a:txBody>
                    <a:bodyPr/>
                    <a:lstStyle/>
                    <a:p>
                      <a:pPr algn="just">
                        <a:spcAft>
                          <a:spcPts val="0"/>
                        </a:spcAft>
                      </a:pPr>
                      <a:r>
                        <a:rPr lang="en-US" sz="1600" kern="100">
                          <a:solidFill>
                            <a:schemeClr val="tx1"/>
                          </a:solidFill>
                          <a:effectLst/>
                        </a:rPr>
                        <a:t>c.</a:t>
                      </a:r>
                      <a:r>
                        <a:rPr lang="zh-CN" sz="1600" kern="100">
                          <a:solidFill>
                            <a:schemeClr val="tx1"/>
                          </a:solidFill>
                          <a:effectLst/>
                        </a:rPr>
                        <a:t>提出相关系统的根定义，并构造相应的概念模型</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用定量模型和公式设计系统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考察分析决策者的目标，这些目标以需求表达</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3"/>
                  </a:ext>
                </a:extLst>
              </a:tr>
              <a:tr h="614468">
                <a:tc>
                  <a:txBody>
                    <a:bodyPr/>
                    <a:lstStyle/>
                    <a:p>
                      <a:pPr algn="just">
                        <a:spcAft>
                          <a:spcPts val="0"/>
                        </a:spcAft>
                      </a:pPr>
                      <a:r>
                        <a:rPr lang="en-US" sz="1600" kern="100">
                          <a:solidFill>
                            <a:schemeClr val="tx1"/>
                          </a:solidFill>
                          <a:effectLst/>
                        </a:rPr>
                        <a:t>d.</a:t>
                      </a:r>
                      <a:r>
                        <a:rPr lang="zh-CN" sz="1600" kern="100">
                          <a:solidFill>
                            <a:schemeClr val="tx1"/>
                          </a:solidFill>
                          <a:effectLst/>
                        </a:rPr>
                        <a:t>运用形式系统模型及其它系统思想改进概念模型</a:t>
                      </a:r>
                      <a:endParaRPr lang="zh-CN" sz="1600" kern="10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spcAft>
                          <a:spcPts val="0"/>
                        </a:spcAft>
                      </a:pPr>
                      <a:r>
                        <a:rPr lang="zh-CN" sz="1600" kern="100" dirty="0">
                          <a:solidFill>
                            <a:schemeClr val="tx1"/>
                          </a:solidFill>
                          <a:effectLst/>
                        </a:rPr>
                        <a:t>运用确定的演绎标准优化设计</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gridSpan="2">
                  <a:txBody>
                    <a:bodyPr/>
                    <a:lstStyle/>
                    <a:p>
                      <a:pPr algn="just">
                        <a:spcAft>
                          <a:spcPts val="0"/>
                        </a:spcAft>
                      </a:pPr>
                      <a:r>
                        <a:rPr lang="zh-CN" sz="1600" kern="100" dirty="0">
                          <a:solidFill>
                            <a:schemeClr val="tx1"/>
                          </a:solidFill>
                          <a:effectLst/>
                        </a:rPr>
                        <a:t>选择最好满足需求且可行的系统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4"/>
                  </a:ext>
                </a:extLst>
              </a:tr>
              <a:tr h="796890">
                <a:tc>
                  <a:txBody>
                    <a:bodyPr/>
                    <a:lstStyle/>
                    <a:p>
                      <a:pPr algn="just">
                        <a:spcAft>
                          <a:spcPts val="0"/>
                        </a:spcAft>
                      </a:pPr>
                      <a:r>
                        <a:rPr lang="en-US" sz="1600" kern="100" dirty="0">
                          <a:solidFill>
                            <a:schemeClr val="tx1"/>
                          </a:solidFill>
                          <a:effectLst/>
                        </a:rPr>
                        <a:t>e.</a:t>
                      </a:r>
                      <a:r>
                        <a:rPr lang="zh-CN" sz="1600" kern="100" dirty="0">
                          <a:solidFill>
                            <a:schemeClr val="tx1"/>
                          </a:solidFill>
                          <a:effectLst/>
                        </a:rPr>
                        <a:t>把概念模型与现实世界中的“是什么”相比较，确定现实世界中合乎需求的、可行的变革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没有对应阶段：两种实施方法从一开始就知道需要什么变革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7234">
                <a:tc>
                  <a:txBody>
                    <a:bodyPr/>
                    <a:lstStyle/>
                    <a:p>
                      <a:pPr algn="just">
                        <a:spcAft>
                          <a:spcPts val="0"/>
                        </a:spcAft>
                      </a:pPr>
                      <a:r>
                        <a:rPr lang="en-US" sz="1600" kern="100" dirty="0">
                          <a:solidFill>
                            <a:schemeClr val="tx1"/>
                          </a:solidFill>
                          <a:effectLst/>
                        </a:rPr>
                        <a:t>f.</a:t>
                      </a:r>
                      <a:r>
                        <a:rPr lang="zh-CN" sz="1600" kern="100" dirty="0">
                          <a:solidFill>
                            <a:schemeClr val="tx1"/>
                          </a:solidFill>
                          <a:effectLst/>
                        </a:rPr>
                        <a:t>实施获得同意的变革</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just">
                        <a:spcAft>
                          <a:spcPts val="0"/>
                        </a:spcAft>
                      </a:pPr>
                      <a:r>
                        <a:rPr lang="zh-CN" sz="1600" kern="100" dirty="0">
                          <a:solidFill>
                            <a:schemeClr val="tx1"/>
                          </a:solidFill>
                          <a:effectLst/>
                        </a:rPr>
                        <a:t>实施设计好的系统</a:t>
                      </a: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just">
                        <a:spcAft>
                          <a:spcPts val="0"/>
                        </a:spcAft>
                      </a:pPr>
                      <a:endParaRPr lang="zh-CN" sz="1600" kern="100" dirty="0">
                        <a:solidFill>
                          <a:schemeClr val="tx1"/>
                        </a:solidFill>
                        <a:effectLst/>
                        <a:latin typeface="Times New Roman"/>
                        <a:ea typeface="宋体"/>
                      </a:endParaRPr>
                    </a:p>
                  </a:txBody>
                  <a:tcPr marL="68573" marR="6857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525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4"/>
            <a:ext cx="7848872" cy="4248471"/>
          </a:xfrm>
        </p:spPr>
        <p:txBody>
          <a:bodyPr>
            <a:normAutofit fontScale="92500" lnSpcReduction="10000"/>
          </a:bodyPr>
          <a:lstStyle/>
          <a:p>
            <a:pPr marL="0" indent="452438">
              <a:lnSpc>
                <a:spcPct val="110000"/>
              </a:lnSpc>
              <a:buNone/>
            </a:pPr>
            <a:r>
              <a:rPr lang="en-US" altLang="zh-CN" dirty="0"/>
              <a:t>WSR</a:t>
            </a:r>
            <a:r>
              <a:rPr lang="zh-CN" altLang="en-US" dirty="0"/>
              <a:t>是“物理</a:t>
            </a:r>
            <a:r>
              <a:rPr lang="en-US" altLang="zh-CN" dirty="0"/>
              <a:t>(</a:t>
            </a:r>
            <a:r>
              <a:rPr lang="en-US" altLang="zh-CN" dirty="0" err="1"/>
              <a:t>Wuli</a:t>
            </a:r>
            <a:r>
              <a:rPr lang="en-US" altLang="zh-CN" dirty="0"/>
              <a:t>)</a:t>
            </a:r>
            <a:r>
              <a:rPr lang="zh-CN" altLang="en-US" dirty="0"/>
              <a:t>一事理</a:t>
            </a:r>
            <a:r>
              <a:rPr lang="en-US" altLang="zh-CN" dirty="0"/>
              <a:t>(</a:t>
            </a:r>
            <a:r>
              <a:rPr lang="en-US" altLang="zh-CN" dirty="0" err="1"/>
              <a:t>Shili</a:t>
            </a:r>
            <a:r>
              <a:rPr lang="en-US" altLang="zh-CN" dirty="0"/>
              <a:t>)</a:t>
            </a:r>
            <a:r>
              <a:rPr lang="zh-CN" altLang="en-US" dirty="0"/>
              <a:t>一人理</a:t>
            </a:r>
            <a:r>
              <a:rPr lang="en-US" altLang="zh-CN" dirty="0"/>
              <a:t>(</a:t>
            </a:r>
            <a:r>
              <a:rPr lang="en-US" altLang="zh-CN" dirty="0" err="1"/>
              <a:t>Renli</a:t>
            </a:r>
            <a:r>
              <a:rPr lang="en-US" altLang="zh-CN" dirty="0"/>
              <a:t>)</a:t>
            </a:r>
            <a:r>
              <a:rPr lang="zh-CN" altLang="en-US" dirty="0"/>
              <a:t>方法论”的简称，是</a:t>
            </a:r>
            <a:r>
              <a:rPr lang="zh-CN" altLang="en-US" b="1" dirty="0"/>
              <a:t>中国</a:t>
            </a:r>
            <a:r>
              <a:rPr lang="zh-CN" altLang="en-US" dirty="0"/>
              <a:t>著名系统科学专家顾基发教授和朱志昌博士于</a:t>
            </a:r>
            <a:r>
              <a:rPr lang="en-US" altLang="zh-CN" dirty="0"/>
              <a:t>1994</a:t>
            </a:r>
            <a:r>
              <a:rPr lang="zh-CN" altLang="en-US" dirty="0"/>
              <a:t>年在英国赫尔（</a:t>
            </a:r>
            <a:r>
              <a:rPr lang="en-US" altLang="zh-CN" dirty="0"/>
              <a:t>HULL</a:t>
            </a:r>
            <a:r>
              <a:rPr lang="zh-CN" altLang="en-US" dirty="0"/>
              <a:t>）大学提出的。它既是一种方法论，又是一种解决复杂问题的工具。在观察和分析问题时，尤其是观察分析带复杂特性的系统时，</a:t>
            </a:r>
            <a:r>
              <a:rPr lang="en-US" altLang="zh-CN" dirty="0"/>
              <a:t>WSR</a:t>
            </a:r>
            <a:r>
              <a:rPr lang="zh-CN" altLang="en-US" dirty="0"/>
              <a:t>体现其独特性，并具有中国传统的哲学思辨，是多种方法的综合统一；根据具体情况，</a:t>
            </a:r>
            <a:r>
              <a:rPr lang="en-US" altLang="zh-CN" dirty="0"/>
              <a:t>WSR</a:t>
            </a:r>
            <a:r>
              <a:rPr lang="zh-CN" altLang="en-US" dirty="0"/>
              <a:t>将方法组群条理化、层次化、起到化繁为简之功效；属于定性与定量分析综合集成的东方系统思想。</a:t>
            </a:r>
          </a:p>
        </p:txBody>
      </p:sp>
    </p:spTree>
    <p:extLst>
      <p:ext uri="{BB962C8B-B14F-4D97-AF65-F5344CB8AC3E}">
        <p14:creationId xmlns:p14="http://schemas.microsoft.com/office/powerpoint/2010/main" val="3483358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844824"/>
            <a:ext cx="7848872" cy="4248471"/>
          </a:xfrm>
        </p:spPr>
        <p:txBody>
          <a:bodyPr>
            <a:normAutofit fontScale="77500" lnSpcReduction="20000"/>
          </a:bodyPr>
          <a:lstStyle/>
          <a:p>
            <a:pPr>
              <a:lnSpc>
                <a:spcPct val="110000"/>
              </a:lnSpc>
            </a:pPr>
            <a:r>
              <a:rPr lang="zh-CN" altLang="en-US" dirty="0"/>
              <a:t>在</a:t>
            </a:r>
            <a:r>
              <a:rPr lang="en-US" altLang="zh-CN" dirty="0"/>
              <a:t>WSR</a:t>
            </a:r>
            <a:r>
              <a:rPr lang="zh-CN" altLang="en-US" dirty="0"/>
              <a:t>方法论中：</a:t>
            </a:r>
          </a:p>
          <a:p>
            <a:pPr marL="0" indent="452438">
              <a:lnSpc>
                <a:spcPct val="110000"/>
              </a:lnSpc>
              <a:buNone/>
            </a:pPr>
            <a:r>
              <a:rPr lang="zh-CN" altLang="en-US" dirty="0"/>
              <a:t>物理：指涉及物质运动的机理，既包括狭义的物理，又包括化学、生物、天文、地理等等，运用自然科学知识回答“是什么”的问题。</a:t>
            </a:r>
          </a:p>
          <a:p>
            <a:pPr marL="0" indent="452438">
              <a:lnSpc>
                <a:spcPct val="110000"/>
              </a:lnSpc>
              <a:buNone/>
            </a:pPr>
            <a:r>
              <a:rPr lang="zh-CN" altLang="en-US" dirty="0"/>
              <a:t>事理：指做事的道理，主要解决如何去安排，通常运用运筹学和管理科学的知识回答“怎么去做”的问题。</a:t>
            </a:r>
          </a:p>
          <a:p>
            <a:pPr marL="0" indent="452438">
              <a:lnSpc>
                <a:spcPct val="110000"/>
              </a:lnSpc>
              <a:buNone/>
            </a:pPr>
            <a:r>
              <a:rPr lang="zh-CN" altLang="en-US" dirty="0"/>
              <a:t>人理：指做人的道理，运用人文与社会科学的知识去回答“应当怎么做”和“最好怎么做”的问题。</a:t>
            </a:r>
          </a:p>
          <a:p>
            <a:pPr>
              <a:lnSpc>
                <a:spcPct val="110000"/>
              </a:lnSpc>
            </a:pPr>
            <a:r>
              <a:rPr lang="zh-CN" altLang="en-US" dirty="0"/>
              <a:t>系统实践中需要综合考虑“物理”、“事理”和“人理“三个方面，“懂物理、明事理、通人理”应当是我们的实践准则。</a:t>
            </a:r>
          </a:p>
          <a:p>
            <a:pPr marL="0" indent="452438">
              <a:lnSpc>
                <a:spcPct val="110000"/>
              </a:lnSpc>
              <a:buNone/>
            </a:pPr>
            <a:endParaRPr lang="zh-CN" altLang="en-US" dirty="0"/>
          </a:p>
        </p:txBody>
      </p:sp>
    </p:spTree>
    <p:extLst>
      <p:ext uri="{BB962C8B-B14F-4D97-AF65-F5344CB8AC3E}">
        <p14:creationId xmlns:p14="http://schemas.microsoft.com/office/powerpoint/2010/main" val="3083106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700808"/>
            <a:ext cx="7848872" cy="4503272"/>
          </a:xfrm>
        </p:spPr>
        <p:txBody>
          <a:bodyPr>
            <a:normAutofit fontScale="85000" lnSpcReduction="20000"/>
          </a:bodyPr>
          <a:lstStyle/>
          <a:p>
            <a:pPr marL="0" indent="452438">
              <a:lnSpc>
                <a:spcPct val="120000"/>
              </a:lnSpc>
              <a:buNone/>
            </a:pPr>
            <a:r>
              <a:rPr lang="en-US" altLang="zh-CN" sz="2000" dirty="0"/>
              <a:t>WSR</a:t>
            </a:r>
            <a:r>
              <a:rPr lang="zh-CN" altLang="en-US" sz="2000" dirty="0"/>
              <a:t>方法论的工作过程可理解为</a:t>
            </a:r>
            <a:r>
              <a:rPr lang="en-US" altLang="zh-CN" sz="2000" dirty="0"/>
              <a:t>7</a:t>
            </a:r>
            <a:r>
              <a:rPr lang="zh-CN" altLang="en-US" sz="2000" dirty="0"/>
              <a:t>步：</a:t>
            </a:r>
            <a:endParaRPr lang="en-US" altLang="zh-CN" sz="2000" dirty="0"/>
          </a:p>
          <a:p>
            <a:pPr lvl="1">
              <a:lnSpc>
                <a:spcPct val="120000"/>
              </a:lnSpc>
            </a:pPr>
            <a:r>
              <a:rPr lang="zh-CN" altLang="en-US" sz="2000" dirty="0"/>
              <a:t>理解意图</a:t>
            </a:r>
            <a:endParaRPr lang="en-US" altLang="zh-CN" sz="2000" dirty="0"/>
          </a:p>
          <a:p>
            <a:pPr lvl="1">
              <a:lnSpc>
                <a:spcPct val="120000"/>
              </a:lnSpc>
            </a:pPr>
            <a:r>
              <a:rPr lang="zh-CN" altLang="en-US" sz="2000" dirty="0"/>
              <a:t>制定目标</a:t>
            </a:r>
            <a:endParaRPr lang="en-US" altLang="zh-CN" sz="2000" dirty="0"/>
          </a:p>
          <a:p>
            <a:pPr lvl="1">
              <a:lnSpc>
                <a:spcPct val="120000"/>
              </a:lnSpc>
            </a:pPr>
            <a:r>
              <a:rPr lang="zh-CN" altLang="en-US" sz="2000" dirty="0"/>
              <a:t>调查分析</a:t>
            </a:r>
            <a:endParaRPr lang="en-US" altLang="zh-CN" sz="2000" dirty="0"/>
          </a:p>
          <a:p>
            <a:pPr lvl="1">
              <a:lnSpc>
                <a:spcPct val="120000"/>
              </a:lnSpc>
            </a:pPr>
            <a:r>
              <a:rPr lang="zh-CN" altLang="en-US" sz="2000" dirty="0"/>
              <a:t>构造策略</a:t>
            </a:r>
            <a:endParaRPr lang="en-US" altLang="zh-CN" sz="2000" dirty="0"/>
          </a:p>
          <a:p>
            <a:pPr lvl="1">
              <a:lnSpc>
                <a:spcPct val="120000"/>
              </a:lnSpc>
            </a:pPr>
            <a:r>
              <a:rPr lang="zh-CN" altLang="en-US" sz="2000" dirty="0"/>
              <a:t>选择方案</a:t>
            </a:r>
            <a:endParaRPr lang="en-US" altLang="zh-CN" sz="2000" dirty="0"/>
          </a:p>
          <a:p>
            <a:pPr lvl="1">
              <a:lnSpc>
                <a:spcPct val="120000"/>
              </a:lnSpc>
            </a:pPr>
            <a:r>
              <a:rPr lang="zh-CN" altLang="en-US" sz="2000" dirty="0"/>
              <a:t>协调关系：贯穿于整个过程</a:t>
            </a:r>
            <a:endParaRPr lang="en-US" altLang="zh-CN" sz="2000" dirty="0"/>
          </a:p>
          <a:p>
            <a:pPr lvl="1">
              <a:lnSpc>
                <a:spcPct val="120000"/>
              </a:lnSpc>
            </a:pPr>
            <a:r>
              <a:rPr lang="zh-CN" altLang="en-US" sz="2000" dirty="0"/>
              <a:t>实现构想</a:t>
            </a:r>
            <a:endParaRPr lang="en-US" altLang="zh-CN" sz="2000" dirty="0"/>
          </a:p>
          <a:p>
            <a:pPr marL="0" indent="452438">
              <a:lnSpc>
                <a:spcPct val="120000"/>
              </a:lnSpc>
              <a:buNone/>
            </a:pPr>
            <a:r>
              <a:rPr lang="zh-CN" altLang="en-US" sz="2000" dirty="0"/>
              <a:t>其中协调关系始终贯穿于整个过程。协调关系不仅仅是协调人与人的关系，可以是协调工作每一步中所发生的系统实践中物理、事理和人理的关系；协调意图、目标、现实、策略、方案、构想间的关系；协调系统实践的投入、产出与成效的关系，这些协调最本质是人的协调关系，但着眼点与手段因协调对象而不同。</a:t>
            </a:r>
          </a:p>
        </p:txBody>
      </p:sp>
    </p:spTree>
    <p:extLst>
      <p:ext uri="{BB962C8B-B14F-4D97-AF65-F5344CB8AC3E}">
        <p14:creationId xmlns:p14="http://schemas.microsoft.com/office/powerpoint/2010/main" val="3452102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608624"/>
            <a:ext cx="7848872" cy="4595456"/>
          </a:xfrm>
        </p:spPr>
        <p:txBody>
          <a:bodyPr>
            <a:normAutofit/>
          </a:bodyPr>
          <a:lstStyle/>
          <a:p>
            <a:pPr marL="0" indent="452438">
              <a:lnSpc>
                <a:spcPct val="120000"/>
              </a:lnSpc>
              <a:buNone/>
            </a:pPr>
            <a:r>
              <a:rPr lang="en-US" altLang="zh-CN" sz="2000" dirty="0"/>
              <a:t>WSR</a:t>
            </a:r>
            <a:r>
              <a:rPr lang="zh-CN" altLang="en-US" sz="2000" dirty="0"/>
              <a:t>方法论注重以下原则：</a:t>
            </a:r>
            <a:endParaRPr lang="en-US" altLang="zh-CN" sz="2000" dirty="0"/>
          </a:p>
          <a:p>
            <a:pPr lvl="1">
              <a:lnSpc>
                <a:spcPct val="120000"/>
              </a:lnSpc>
            </a:pPr>
            <a:r>
              <a:rPr lang="zh-CN" altLang="en-US" sz="2000" dirty="0"/>
              <a:t>综合原则：综合知识，听取意见</a:t>
            </a:r>
            <a:endParaRPr lang="en-US" altLang="zh-CN" sz="2000" dirty="0"/>
          </a:p>
          <a:p>
            <a:pPr lvl="1">
              <a:lnSpc>
                <a:spcPct val="120000"/>
              </a:lnSpc>
            </a:pPr>
            <a:r>
              <a:rPr lang="zh-CN" altLang="en-US" sz="2000" dirty="0"/>
              <a:t>参与原则：人人参与，重视沟通</a:t>
            </a:r>
            <a:endParaRPr lang="en-US" altLang="zh-CN" sz="2000" dirty="0"/>
          </a:p>
          <a:p>
            <a:pPr lvl="1">
              <a:lnSpc>
                <a:spcPct val="120000"/>
              </a:lnSpc>
            </a:pPr>
            <a:r>
              <a:rPr lang="zh-CN" altLang="en-US" sz="2000" dirty="0"/>
              <a:t>可操作原则：实事求是，方法及目标必须考虑用户的实际</a:t>
            </a:r>
            <a:endParaRPr lang="en-US" altLang="zh-CN" sz="2000" dirty="0"/>
          </a:p>
          <a:p>
            <a:pPr lvl="1">
              <a:lnSpc>
                <a:spcPct val="120000"/>
              </a:lnSpc>
            </a:pPr>
            <a:r>
              <a:rPr lang="zh-CN" altLang="en-US" sz="2000" dirty="0"/>
              <a:t>迭代原则：逐步完成，不求</a:t>
            </a:r>
            <a:r>
              <a:rPr lang="en-US" altLang="zh-CN" sz="2000" dirty="0"/>
              <a:t>WSR</a:t>
            </a:r>
            <a:r>
              <a:rPr lang="zh-CN" altLang="en-US" sz="2000" dirty="0"/>
              <a:t>三者同时处理妥当</a:t>
            </a:r>
            <a:endParaRPr lang="en-US" altLang="zh-CN" sz="2000" dirty="0"/>
          </a:p>
        </p:txBody>
      </p:sp>
    </p:spTree>
    <p:extLst>
      <p:ext uri="{BB962C8B-B14F-4D97-AF65-F5344CB8AC3E}">
        <p14:creationId xmlns:p14="http://schemas.microsoft.com/office/powerpoint/2010/main" val="3471452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7C64A32-31FA-497B-845A-F0CA1795B2F3}"/>
              </a:ext>
            </a:extLst>
          </p:cNvPr>
          <p:cNvSpPr>
            <a:spLocks noGrp="1" noChangeArrowheads="1"/>
          </p:cNvSpPr>
          <p:nvPr>
            <p:ph type="title"/>
          </p:nvPr>
        </p:nvSpPr>
        <p:spPr/>
        <p:txBody>
          <a:bodyPr>
            <a:normAutofit fontScale="90000"/>
          </a:bodyPr>
          <a:lstStyle/>
          <a:p>
            <a:pPr eaLnBrk="1" hangingPunct="1"/>
            <a:r>
              <a:rPr lang="en-US" altLang="zh-CN" dirty="0"/>
              <a:t>1.6 </a:t>
            </a:r>
            <a:r>
              <a:rPr lang="zh-CN" altLang="en-US" dirty="0"/>
              <a:t>物理</a:t>
            </a:r>
            <a:r>
              <a:rPr lang="en-US" altLang="zh-CN" dirty="0"/>
              <a:t>-</a:t>
            </a:r>
            <a:r>
              <a:rPr lang="zh-CN" altLang="en-US" dirty="0"/>
              <a:t>事理</a:t>
            </a:r>
            <a:r>
              <a:rPr lang="en-US" altLang="zh-CN" dirty="0"/>
              <a:t>-</a:t>
            </a:r>
            <a:r>
              <a:rPr lang="zh-CN" altLang="en-US" dirty="0"/>
              <a:t>人理系统方法论</a:t>
            </a:r>
          </a:p>
        </p:txBody>
      </p:sp>
      <p:sp>
        <p:nvSpPr>
          <p:cNvPr id="21507" name="Rectangle 3">
            <a:extLst>
              <a:ext uri="{FF2B5EF4-FFF2-40B4-BE49-F238E27FC236}">
                <a16:creationId xmlns:a16="http://schemas.microsoft.com/office/drawing/2014/main" id="{EEC0A1FF-CD93-478D-8AA4-AA9244AD0DE7}"/>
              </a:ext>
            </a:extLst>
          </p:cNvPr>
          <p:cNvSpPr>
            <a:spLocks noGrp="1" noChangeArrowheads="1"/>
          </p:cNvSpPr>
          <p:nvPr>
            <p:ph idx="1"/>
          </p:nvPr>
        </p:nvSpPr>
        <p:spPr>
          <a:xfrm>
            <a:off x="611561" y="1608624"/>
            <a:ext cx="7848872" cy="596240"/>
          </a:xfrm>
        </p:spPr>
        <p:txBody>
          <a:bodyPr>
            <a:normAutofit/>
          </a:bodyPr>
          <a:lstStyle/>
          <a:p>
            <a:pPr marL="0" indent="452438">
              <a:lnSpc>
                <a:spcPct val="120000"/>
              </a:lnSpc>
              <a:buNone/>
            </a:pPr>
            <a:r>
              <a:rPr lang="zh-CN" altLang="en-US" sz="2000" dirty="0"/>
              <a:t>理顺关系、良性互动、获得整体大于部分之和的效果</a:t>
            </a:r>
            <a:endParaRPr lang="en-US" altLang="zh-CN" sz="2000" dirty="0"/>
          </a:p>
        </p:txBody>
      </p:sp>
      <p:sp>
        <p:nvSpPr>
          <p:cNvPr id="2" name="矩形: 棱台 1">
            <a:extLst>
              <a:ext uri="{FF2B5EF4-FFF2-40B4-BE49-F238E27FC236}">
                <a16:creationId xmlns:a16="http://schemas.microsoft.com/office/drawing/2014/main" id="{14E948E3-3F1B-43C0-82BA-6B46737148FF}"/>
              </a:ext>
            </a:extLst>
          </p:cNvPr>
          <p:cNvSpPr/>
          <p:nvPr/>
        </p:nvSpPr>
        <p:spPr>
          <a:xfrm>
            <a:off x="1195750" y="4005064"/>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明事理</a:t>
            </a:r>
          </a:p>
        </p:txBody>
      </p:sp>
      <p:sp>
        <p:nvSpPr>
          <p:cNvPr id="5" name="矩形: 棱台 4">
            <a:extLst>
              <a:ext uri="{FF2B5EF4-FFF2-40B4-BE49-F238E27FC236}">
                <a16:creationId xmlns:a16="http://schemas.microsoft.com/office/drawing/2014/main" id="{48D140A1-99BB-4C99-BA0F-85619516A5F2}"/>
              </a:ext>
            </a:extLst>
          </p:cNvPr>
          <p:cNvSpPr/>
          <p:nvPr/>
        </p:nvSpPr>
        <p:spPr>
          <a:xfrm>
            <a:off x="3586180" y="4907936"/>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懂物理</a:t>
            </a:r>
          </a:p>
        </p:txBody>
      </p:sp>
      <p:sp>
        <p:nvSpPr>
          <p:cNvPr id="6" name="矩形: 棱台 5">
            <a:extLst>
              <a:ext uri="{FF2B5EF4-FFF2-40B4-BE49-F238E27FC236}">
                <a16:creationId xmlns:a16="http://schemas.microsoft.com/office/drawing/2014/main" id="{145AEBE4-FB01-4DCD-A719-E7EE2AC7B910}"/>
              </a:ext>
            </a:extLst>
          </p:cNvPr>
          <p:cNvSpPr/>
          <p:nvPr/>
        </p:nvSpPr>
        <p:spPr>
          <a:xfrm>
            <a:off x="5854431" y="3953232"/>
            <a:ext cx="2016224" cy="720080"/>
          </a:xfrm>
          <a:prstGeom prst="beve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a:t>通人理</a:t>
            </a:r>
          </a:p>
        </p:txBody>
      </p:sp>
      <p:sp>
        <p:nvSpPr>
          <p:cNvPr id="3" name="箭头: 十字 2">
            <a:extLst>
              <a:ext uri="{FF2B5EF4-FFF2-40B4-BE49-F238E27FC236}">
                <a16:creationId xmlns:a16="http://schemas.microsoft.com/office/drawing/2014/main" id="{C571731E-EA30-4AEE-875F-97ECB81ABDAA}"/>
              </a:ext>
            </a:extLst>
          </p:cNvPr>
          <p:cNvSpPr/>
          <p:nvPr/>
        </p:nvSpPr>
        <p:spPr>
          <a:xfrm>
            <a:off x="3586180" y="3645024"/>
            <a:ext cx="1692187" cy="1080120"/>
          </a:xfrm>
          <a:prstGeom prst="quad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立方体 3">
            <a:extLst>
              <a:ext uri="{FF2B5EF4-FFF2-40B4-BE49-F238E27FC236}">
                <a16:creationId xmlns:a16="http://schemas.microsoft.com/office/drawing/2014/main" id="{B11724CF-CED2-4A54-A76A-1CF824848667}"/>
              </a:ext>
            </a:extLst>
          </p:cNvPr>
          <p:cNvSpPr/>
          <p:nvPr/>
        </p:nvSpPr>
        <p:spPr>
          <a:xfrm>
            <a:off x="3586180" y="2480287"/>
            <a:ext cx="1692187" cy="108012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3600" dirty="0"/>
              <a:t>1+1&gt;2</a:t>
            </a:r>
            <a:endParaRPr lang="zh-CN" altLang="en-US" sz="3600" dirty="0"/>
          </a:p>
        </p:txBody>
      </p:sp>
    </p:spTree>
    <p:extLst>
      <p:ext uri="{BB962C8B-B14F-4D97-AF65-F5344CB8AC3E}">
        <p14:creationId xmlns:p14="http://schemas.microsoft.com/office/powerpoint/2010/main" val="143295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FE3EC2-9D24-4720-A8F5-448A65A53DAE}"/>
              </a:ext>
            </a:extLst>
          </p:cNvPr>
          <p:cNvSpPr>
            <a:spLocks noGrp="1" noChangeArrowheads="1"/>
          </p:cNvSpPr>
          <p:nvPr>
            <p:ph type="title"/>
          </p:nvPr>
        </p:nvSpPr>
        <p:spPr/>
        <p:txBody>
          <a:bodyPr/>
          <a:lstStyle/>
          <a:p>
            <a:r>
              <a:rPr lang="en-US" altLang="zh-CN" dirty="0"/>
              <a:t>1.1 </a:t>
            </a:r>
            <a:r>
              <a:rPr lang="zh-CN" altLang="en-US" dirty="0"/>
              <a:t>系统的概念</a:t>
            </a:r>
          </a:p>
        </p:txBody>
      </p:sp>
      <p:sp>
        <p:nvSpPr>
          <p:cNvPr id="6147" name="Rectangle 3">
            <a:extLst>
              <a:ext uri="{FF2B5EF4-FFF2-40B4-BE49-F238E27FC236}">
                <a16:creationId xmlns:a16="http://schemas.microsoft.com/office/drawing/2014/main" id="{8080007D-F74B-4D5C-9141-469146E712D1}"/>
              </a:ext>
            </a:extLst>
          </p:cNvPr>
          <p:cNvSpPr>
            <a:spLocks noGrp="1" noChangeArrowheads="1"/>
          </p:cNvSpPr>
          <p:nvPr>
            <p:ph idx="1"/>
          </p:nvPr>
        </p:nvSpPr>
        <p:spPr/>
        <p:txBody>
          <a:bodyPr/>
          <a:lstStyle/>
          <a:p>
            <a:r>
              <a:rPr lang="zh-CN" altLang="en-US" dirty="0"/>
              <a:t>人体消化系统、工业农业系统、社会党政系统、计算机操作系统、数据库管理系统</a:t>
            </a:r>
          </a:p>
          <a:p>
            <a:r>
              <a:rPr lang="zh-CN" altLang="en-US" dirty="0"/>
              <a:t>系统的定义如下：</a:t>
            </a:r>
          </a:p>
          <a:p>
            <a:pPr lvl="1"/>
            <a:r>
              <a:rPr lang="zh-CN" altLang="en-US" dirty="0"/>
              <a:t>系统是由相互联系和相互制约的若干组成部分结合成的、具有特定功能的有机整体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6F13C2F-D325-4E77-9FDF-7EB335278BD6}"/>
              </a:ext>
            </a:extLst>
          </p:cNvPr>
          <p:cNvSpPr>
            <a:spLocks noGrp="1" noChangeArrowheads="1"/>
          </p:cNvSpPr>
          <p:nvPr>
            <p:ph type="title"/>
          </p:nvPr>
        </p:nvSpPr>
        <p:spPr/>
        <p:txBody>
          <a:bodyPr/>
          <a:lstStyle/>
          <a:p>
            <a:pPr eaLnBrk="1" hangingPunct="1"/>
            <a:r>
              <a:rPr lang="zh-CN" altLang="en-US"/>
              <a:t>系统概念的理解</a:t>
            </a:r>
          </a:p>
        </p:txBody>
      </p:sp>
      <p:sp>
        <p:nvSpPr>
          <p:cNvPr id="7171" name="Rectangle 3">
            <a:extLst>
              <a:ext uri="{FF2B5EF4-FFF2-40B4-BE49-F238E27FC236}">
                <a16:creationId xmlns:a16="http://schemas.microsoft.com/office/drawing/2014/main" id="{36759B90-5C89-4524-9F1E-AF85ED9B9169}"/>
              </a:ext>
            </a:extLst>
          </p:cNvPr>
          <p:cNvSpPr>
            <a:spLocks noGrp="1" noChangeArrowheads="1"/>
          </p:cNvSpPr>
          <p:nvPr>
            <p:ph idx="1"/>
          </p:nvPr>
        </p:nvSpPr>
        <p:spPr>
          <a:xfrm>
            <a:off x="1195750" y="1763667"/>
            <a:ext cx="6798736" cy="4440413"/>
          </a:xfrm>
        </p:spPr>
        <p:txBody>
          <a:bodyPr>
            <a:noAutofit/>
          </a:bodyPr>
          <a:lstStyle/>
          <a:p>
            <a:pPr marL="457200" indent="-457200" eaLnBrk="1" hangingPunct="1">
              <a:buFont typeface="+mj-lt"/>
              <a:buAutoNum type="arabicPeriod"/>
            </a:pPr>
            <a:r>
              <a:rPr lang="zh-CN" altLang="en-US" sz="2400" dirty="0">
                <a:solidFill>
                  <a:schemeClr val="tx1"/>
                </a:solidFill>
                <a:latin typeface="+mn-ea"/>
              </a:rPr>
              <a:t>系统是由若干要素组成的，是一个集合体。</a:t>
            </a:r>
          </a:p>
          <a:p>
            <a:pPr marL="457200" indent="-457200" eaLnBrk="1" hangingPunct="1">
              <a:buFont typeface="+mj-lt"/>
              <a:buAutoNum type="arabicPeriod"/>
            </a:pPr>
            <a:r>
              <a:rPr lang="zh-CN" altLang="en-US" sz="2400" dirty="0">
                <a:solidFill>
                  <a:schemeClr val="tx1"/>
                </a:solidFill>
                <a:latin typeface="+mn-ea"/>
              </a:rPr>
              <a:t>系统有一定的结构</a:t>
            </a:r>
            <a:br>
              <a:rPr lang="en-US" altLang="zh-CN" sz="2400" dirty="0">
                <a:solidFill>
                  <a:schemeClr val="tx1"/>
                </a:solidFill>
                <a:latin typeface="+mn-ea"/>
              </a:rPr>
            </a:br>
            <a:r>
              <a:rPr lang="zh-CN" altLang="en-US" sz="2400" dirty="0">
                <a:solidFill>
                  <a:schemeClr val="tx1"/>
                </a:solidFill>
                <a:latin typeface="+mn-ea"/>
              </a:rPr>
              <a:t>同一系统的元素之间相互联系、相互作用。元素之间一切联系方式的总和，称为系统的结构（主要的、相对稳定的、有一定规则的联系方式）</a:t>
            </a:r>
          </a:p>
          <a:p>
            <a:pPr marL="457200" indent="-457200">
              <a:buFont typeface="+mj-lt"/>
              <a:buAutoNum type="arabicPeriod"/>
            </a:pPr>
            <a:r>
              <a:rPr lang="zh-CN" altLang="en-US" sz="2400" dirty="0">
                <a:solidFill>
                  <a:schemeClr val="tx1"/>
                </a:solidFill>
                <a:latin typeface="+mn-ea"/>
              </a:rPr>
              <a:t>系统具有特定功能</a:t>
            </a:r>
          </a:p>
          <a:p>
            <a:pPr marL="0" indent="0" eaLnBrk="1" hangingPunct="1">
              <a:buNone/>
            </a:pPr>
            <a:r>
              <a:rPr lang="en-US" altLang="zh-CN" sz="2400" dirty="0">
                <a:solidFill>
                  <a:schemeClr val="tx1"/>
                </a:solidFill>
                <a:latin typeface="+mn-ea"/>
              </a:rPr>
              <a:t>	</a:t>
            </a:r>
            <a:r>
              <a:rPr lang="zh-CN" altLang="en-US" sz="2400" dirty="0">
                <a:solidFill>
                  <a:schemeClr val="tx1"/>
                </a:solidFill>
                <a:latin typeface="+mn-ea"/>
              </a:rPr>
              <a:t>凡是系统都有一定的目的性</a:t>
            </a:r>
          </a:p>
          <a:p>
            <a:pPr marL="457200" indent="-457200" eaLnBrk="1" hangingPunct="1">
              <a:buFont typeface="+mj-lt"/>
              <a:buAutoNum type="arabicPeriod"/>
            </a:pPr>
            <a:endParaRPr lang="en-US" altLang="zh-CN" sz="2400" dirty="0">
              <a:solidFill>
                <a:schemeClr val="tx1"/>
              </a:solidFill>
              <a:latin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DC7461C-6CFD-4480-9450-D3C69568BC14}"/>
              </a:ext>
            </a:extLst>
          </p:cNvPr>
          <p:cNvSpPr>
            <a:spLocks noGrp="1" noChangeArrowheads="1"/>
          </p:cNvSpPr>
          <p:nvPr>
            <p:ph type="title"/>
          </p:nvPr>
        </p:nvSpPr>
        <p:spPr/>
        <p:txBody>
          <a:bodyPr/>
          <a:lstStyle/>
          <a:p>
            <a:pPr eaLnBrk="1" hangingPunct="1"/>
            <a:r>
              <a:rPr lang="zh-CN" altLang="en-US"/>
              <a:t>系统概念的理解</a:t>
            </a:r>
          </a:p>
        </p:txBody>
      </p:sp>
      <p:sp>
        <p:nvSpPr>
          <p:cNvPr id="7171" name="Rectangle 3">
            <a:extLst>
              <a:ext uri="{FF2B5EF4-FFF2-40B4-BE49-F238E27FC236}">
                <a16:creationId xmlns:a16="http://schemas.microsoft.com/office/drawing/2014/main" id="{052C601B-C726-49C0-BDC6-031EC4C73F96}"/>
              </a:ext>
            </a:extLst>
          </p:cNvPr>
          <p:cNvSpPr>
            <a:spLocks noGrp="1" noChangeArrowheads="1"/>
          </p:cNvSpPr>
          <p:nvPr>
            <p:ph idx="1"/>
          </p:nvPr>
        </p:nvSpPr>
        <p:spPr>
          <a:xfrm>
            <a:off x="1034784" y="1772816"/>
            <a:ext cx="7120666" cy="4090307"/>
          </a:xfrm>
          <a:extLst/>
        </p:spPr>
        <p:txBody>
          <a:bodyPr>
            <a:normAutofit/>
          </a:bodyPr>
          <a:lstStyle/>
          <a:p>
            <a:pPr marL="0" indent="0" eaLnBrk="1" hangingPunct="1">
              <a:buFontTx/>
              <a:buNone/>
              <a:defRPr/>
            </a:pPr>
            <a:r>
              <a:rPr lang="zh-CN" altLang="en-US" dirty="0"/>
              <a:t>系统一词几乎从不单独使用，而往往与一个修饰词组成复合词：</a:t>
            </a:r>
            <a:endParaRPr lang="en-US" altLang="zh-CN" sz="2800" dirty="0">
              <a:ea typeface="楷体_GB2312" pitchFamily="49" charset="-122"/>
            </a:endParaRPr>
          </a:p>
          <a:p>
            <a:pPr marL="0" indent="0" eaLnBrk="1" hangingPunct="1">
              <a:buFontTx/>
              <a:buNone/>
              <a:defRPr/>
            </a:pPr>
            <a:r>
              <a:rPr lang="zh-CN" altLang="en-US" b="1" dirty="0"/>
              <a:t>消化</a:t>
            </a:r>
            <a:r>
              <a:rPr lang="zh-CN" altLang="en-US" dirty="0"/>
              <a:t>系统</a:t>
            </a:r>
            <a:endParaRPr lang="en-US" altLang="zh-CN" dirty="0"/>
          </a:p>
          <a:p>
            <a:pPr marL="0" indent="0" eaLnBrk="1" hangingPunct="1">
              <a:buFontTx/>
              <a:buNone/>
              <a:defRPr/>
            </a:pPr>
            <a:r>
              <a:rPr lang="zh-CN" altLang="en-US" b="1" dirty="0"/>
              <a:t>教育</a:t>
            </a:r>
            <a:r>
              <a:rPr lang="zh-CN" altLang="en-US" dirty="0"/>
              <a:t>系统</a:t>
            </a:r>
            <a:endParaRPr lang="en-US" altLang="zh-CN" dirty="0"/>
          </a:p>
          <a:p>
            <a:pPr marL="0" indent="0" eaLnBrk="1" hangingPunct="1">
              <a:buFontTx/>
              <a:buNone/>
              <a:defRPr/>
            </a:pPr>
            <a:r>
              <a:rPr lang="zh-CN" altLang="en-US" b="1" dirty="0"/>
              <a:t>生物</a:t>
            </a:r>
            <a:r>
              <a:rPr lang="zh-CN" altLang="en-US" dirty="0"/>
              <a:t>系统</a:t>
            </a:r>
            <a:endParaRPr lang="en-US" altLang="zh-CN" dirty="0"/>
          </a:p>
          <a:p>
            <a:pPr marL="0" indent="0" eaLnBrk="1" hangingPunct="1">
              <a:buFontTx/>
              <a:buNone/>
              <a:defRPr/>
            </a:pPr>
            <a:endParaRPr lang="en-US" altLang="zh-CN" dirty="0"/>
          </a:p>
          <a:p>
            <a:pPr marL="0" indent="0" algn="r" eaLnBrk="1" hangingPunct="1">
              <a:buFontTx/>
              <a:buNone/>
              <a:defRPr/>
            </a:pPr>
            <a:r>
              <a:rPr lang="zh-CN" altLang="en-US" b="1" dirty="0"/>
              <a:t>物性（</a:t>
            </a:r>
            <a:r>
              <a:rPr lang="en-US" altLang="zh-CN" b="1" dirty="0" err="1"/>
              <a:t>thinghood</a:t>
            </a:r>
            <a:r>
              <a:rPr lang="zh-CN" altLang="en-US" b="1" dirty="0"/>
              <a:t>）</a:t>
            </a:r>
            <a:r>
              <a:rPr lang="en-US" altLang="zh-CN" dirty="0"/>
              <a:t>+</a:t>
            </a:r>
            <a:r>
              <a:rPr lang="zh-CN" altLang="en-US" dirty="0"/>
              <a:t>系统性</a:t>
            </a:r>
            <a:r>
              <a:rPr lang="en-US" altLang="zh-CN" dirty="0"/>
              <a:t>(</a:t>
            </a:r>
            <a:r>
              <a:rPr lang="en-US" altLang="zh-CN" dirty="0" err="1"/>
              <a:t>systemhood</a:t>
            </a:r>
            <a:r>
              <a:rPr lang="en-US" altLang="zh-CN" sz="2800" dirty="0">
                <a:ea typeface="楷体_GB2312" pitchFamily="49"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1680E4C-0F80-49B3-BBC4-FB7242B51231}"/>
              </a:ext>
            </a:extLst>
          </p:cNvPr>
          <p:cNvSpPr>
            <a:spLocks noGrp="1" noChangeArrowheads="1"/>
          </p:cNvSpPr>
          <p:nvPr>
            <p:ph type="title"/>
          </p:nvPr>
        </p:nvSpPr>
        <p:spPr>
          <a:xfrm>
            <a:off x="1172633" y="429154"/>
            <a:ext cx="6798734" cy="1303867"/>
          </a:xfrm>
        </p:spPr>
        <p:txBody>
          <a:bodyPr/>
          <a:lstStyle/>
          <a:p>
            <a:pPr eaLnBrk="1" hangingPunct="1"/>
            <a:r>
              <a:rPr lang="zh-CN" altLang="en-US" dirty="0"/>
              <a:t>整元（</a:t>
            </a:r>
            <a:r>
              <a:rPr lang="en-US" altLang="zh-CN" dirty="0" err="1"/>
              <a:t>holon</a:t>
            </a:r>
            <a:r>
              <a:rPr lang="zh-CN" altLang="en-US" dirty="0"/>
              <a:t>）</a:t>
            </a:r>
          </a:p>
        </p:txBody>
      </p:sp>
      <p:sp>
        <p:nvSpPr>
          <p:cNvPr id="3" name="箭头: 五边形 2">
            <a:extLst>
              <a:ext uri="{FF2B5EF4-FFF2-40B4-BE49-F238E27FC236}">
                <a16:creationId xmlns:a16="http://schemas.microsoft.com/office/drawing/2014/main" id="{E7190746-A8A9-45C4-B29A-C19C9C473DA8}"/>
              </a:ext>
            </a:extLst>
          </p:cNvPr>
          <p:cNvSpPr/>
          <p:nvPr/>
        </p:nvSpPr>
        <p:spPr>
          <a:xfrm>
            <a:off x="485081" y="5135034"/>
            <a:ext cx="1008062" cy="504825"/>
          </a:xfrm>
          <a:prstGeom prst="homePlate">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系统</a:t>
            </a:r>
          </a:p>
        </p:txBody>
      </p:sp>
      <p:sp>
        <p:nvSpPr>
          <p:cNvPr id="6" name="箭头: 五边形 5">
            <a:extLst>
              <a:ext uri="{FF2B5EF4-FFF2-40B4-BE49-F238E27FC236}">
                <a16:creationId xmlns:a16="http://schemas.microsoft.com/office/drawing/2014/main" id="{7AAE464D-F43F-40DB-90FF-CE387FF83367}"/>
              </a:ext>
            </a:extLst>
          </p:cNvPr>
          <p:cNvSpPr/>
          <p:nvPr/>
        </p:nvSpPr>
        <p:spPr>
          <a:xfrm flipH="1">
            <a:off x="7619881" y="1975909"/>
            <a:ext cx="962025" cy="622300"/>
          </a:xfrm>
          <a:prstGeom prst="homePlate">
            <a:avLst/>
          </a:prstGeom>
          <a:solidFill>
            <a:schemeClr val="bg1"/>
          </a:solidFill>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t>整元</a:t>
            </a:r>
          </a:p>
        </p:txBody>
      </p:sp>
      <p:sp>
        <p:nvSpPr>
          <p:cNvPr id="8" name="矩形 7">
            <a:extLst>
              <a:ext uri="{FF2B5EF4-FFF2-40B4-BE49-F238E27FC236}">
                <a16:creationId xmlns:a16="http://schemas.microsoft.com/office/drawing/2014/main" id="{C8EB554F-AAE0-46FD-A137-76CD46F1624C}"/>
              </a:ext>
            </a:extLst>
          </p:cNvPr>
          <p:cNvSpPr/>
          <p:nvPr/>
        </p:nvSpPr>
        <p:spPr>
          <a:xfrm>
            <a:off x="6460431" y="2496609"/>
            <a:ext cx="720725" cy="9810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5" name="箭头: 左 4">
            <a:extLst>
              <a:ext uri="{FF2B5EF4-FFF2-40B4-BE49-F238E27FC236}">
                <a16:creationId xmlns:a16="http://schemas.microsoft.com/office/drawing/2014/main" id="{78485560-A49C-4ABA-B96F-BD25836BCB7B}"/>
              </a:ext>
            </a:extLst>
          </p:cNvPr>
          <p:cNvSpPr/>
          <p:nvPr/>
        </p:nvSpPr>
        <p:spPr>
          <a:xfrm>
            <a:off x="3112393" y="2833159"/>
            <a:ext cx="1800225" cy="1081087"/>
          </a:xfrm>
          <a:prstGeom prst="leftArrow">
            <a:avLst>
              <a:gd name="adj1" fmla="val 62670"/>
              <a:gd name="adj2" fmla="val 50000"/>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认识世界的方法论</a:t>
            </a:r>
          </a:p>
        </p:txBody>
      </p:sp>
      <p:sp>
        <p:nvSpPr>
          <p:cNvPr id="7" name="思想气泡: 云 6">
            <a:extLst>
              <a:ext uri="{FF2B5EF4-FFF2-40B4-BE49-F238E27FC236}">
                <a16:creationId xmlns:a16="http://schemas.microsoft.com/office/drawing/2014/main" id="{B8AB8C70-CBEF-4BD7-8464-EDDD7BF0D8FF}"/>
              </a:ext>
            </a:extLst>
          </p:cNvPr>
          <p:cNvSpPr/>
          <p:nvPr/>
        </p:nvSpPr>
        <p:spPr>
          <a:xfrm>
            <a:off x="1155006" y="2802996"/>
            <a:ext cx="1900237" cy="1266825"/>
          </a:xfrm>
          <a:prstGeom prst="cloudCallou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dirty="0"/>
              <a:t>被感知的世界</a:t>
            </a:r>
          </a:p>
        </p:txBody>
      </p:sp>
      <p:sp>
        <p:nvSpPr>
          <p:cNvPr id="11" name="矩形 10">
            <a:extLst>
              <a:ext uri="{FF2B5EF4-FFF2-40B4-BE49-F238E27FC236}">
                <a16:creationId xmlns:a16="http://schemas.microsoft.com/office/drawing/2014/main" id="{60491628-70D6-4828-9D74-268B485BD3FB}"/>
              </a:ext>
            </a:extLst>
          </p:cNvPr>
          <p:cNvSpPr/>
          <p:nvPr/>
        </p:nvSpPr>
        <p:spPr>
          <a:xfrm>
            <a:off x="6101656" y="2933171"/>
            <a:ext cx="719137" cy="9810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9" name="任意多边形: 形状 8">
            <a:extLst>
              <a:ext uri="{FF2B5EF4-FFF2-40B4-BE49-F238E27FC236}">
                <a16:creationId xmlns:a16="http://schemas.microsoft.com/office/drawing/2014/main" id="{CF19EBA9-CF3B-4592-BF5F-C1637ACCBA04}"/>
              </a:ext>
            </a:extLst>
          </p:cNvPr>
          <p:cNvSpPr/>
          <p:nvPr/>
        </p:nvSpPr>
        <p:spPr>
          <a:xfrm>
            <a:off x="1562993" y="3839634"/>
            <a:ext cx="273050" cy="876300"/>
          </a:xfrm>
          <a:custGeom>
            <a:avLst/>
            <a:gdLst>
              <a:gd name="connsiteX0" fmla="*/ 81302 w 182902"/>
              <a:gd name="connsiteY0" fmla="*/ 0 h 914400"/>
              <a:gd name="connsiteX1" fmla="*/ 60982 w 182902"/>
              <a:gd name="connsiteY1" fmla="*/ 81280 h 914400"/>
              <a:gd name="connsiteX2" fmla="*/ 30502 w 182902"/>
              <a:gd name="connsiteY2" fmla="*/ 193040 h 914400"/>
              <a:gd name="connsiteX3" fmla="*/ 10182 w 182902"/>
              <a:gd name="connsiteY3" fmla="*/ 274320 h 914400"/>
              <a:gd name="connsiteX4" fmla="*/ 10182 w 182902"/>
              <a:gd name="connsiteY4" fmla="*/ 640080 h 914400"/>
              <a:gd name="connsiteX5" fmla="*/ 20342 w 182902"/>
              <a:gd name="connsiteY5" fmla="*/ 670560 h 914400"/>
              <a:gd name="connsiteX6" fmla="*/ 40662 w 182902"/>
              <a:gd name="connsiteY6" fmla="*/ 741680 h 914400"/>
              <a:gd name="connsiteX7" fmla="*/ 111782 w 182902"/>
              <a:gd name="connsiteY7" fmla="*/ 833120 h 914400"/>
              <a:gd name="connsiteX8" fmla="*/ 152422 w 182902"/>
              <a:gd name="connsiteY8" fmla="*/ 894080 h 914400"/>
              <a:gd name="connsiteX9" fmla="*/ 182902 w 182902"/>
              <a:gd name="connsiteY9"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902" h="914400">
                <a:moveTo>
                  <a:pt x="81302" y="0"/>
                </a:moveTo>
                <a:cubicBezTo>
                  <a:pt x="74529" y="27093"/>
                  <a:pt x="68330" y="54337"/>
                  <a:pt x="60982" y="81280"/>
                </a:cubicBezTo>
                <a:cubicBezTo>
                  <a:pt x="39086" y="161564"/>
                  <a:pt x="60993" y="40585"/>
                  <a:pt x="30502" y="193040"/>
                </a:cubicBezTo>
                <a:cubicBezTo>
                  <a:pt x="18242" y="254342"/>
                  <a:pt x="25803" y="227457"/>
                  <a:pt x="10182" y="274320"/>
                </a:cubicBezTo>
                <a:cubicBezTo>
                  <a:pt x="2242" y="449004"/>
                  <a:pt x="-8082" y="484834"/>
                  <a:pt x="10182" y="640080"/>
                </a:cubicBezTo>
                <a:cubicBezTo>
                  <a:pt x="11433" y="650716"/>
                  <a:pt x="17400" y="660262"/>
                  <a:pt x="20342" y="670560"/>
                </a:cubicBezTo>
                <a:cubicBezTo>
                  <a:pt x="23437" y="681392"/>
                  <a:pt x="33497" y="728783"/>
                  <a:pt x="40662" y="741680"/>
                </a:cubicBezTo>
                <a:cubicBezTo>
                  <a:pt x="106004" y="859295"/>
                  <a:pt x="54189" y="759072"/>
                  <a:pt x="111782" y="833120"/>
                </a:cubicBezTo>
                <a:cubicBezTo>
                  <a:pt x="126775" y="852397"/>
                  <a:pt x="132102" y="880533"/>
                  <a:pt x="152422" y="894080"/>
                </a:cubicBezTo>
                <a:lnTo>
                  <a:pt x="182902" y="914400"/>
                </a:ln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3" name="任意多边形: 形状 12">
            <a:extLst>
              <a:ext uri="{FF2B5EF4-FFF2-40B4-BE49-F238E27FC236}">
                <a16:creationId xmlns:a16="http://schemas.microsoft.com/office/drawing/2014/main" id="{83381DA0-693C-493C-8EDA-A70E8B48DB88}"/>
              </a:ext>
            </a:extLst>
          </p:cNvPr>
          <p:cNvSpPr/>
          <p:nvPr/>
        </p:nvSpPr>
        <p:spPr>
          <a:xfrm>
            <a:off x="1845568" y="3822171"/>
            <a:ext cx="355600" cy="873125"/>
          </a:xfrm>
          <a:custGeom>
            <a:avLst/>
            <a:gdLst>
              <a:gd name="connsiteX0" fmla="*/ 356238 w 356238"/>
              <a:gd name="connsiteY0" fmla="*/ 0 h 873760"/>
              <a:gd name="connsiteX1" fmla="*/ 346078 w 356238"/>
              <a:gd name="connsiteY1" fmla="*/ 254000 h 873760"/>
              <a:gd name="connsiteX2" fmla="*/ 315598 w 356238"/>
              <a:gd name="connsiteY2" fmla="*/ 365760 h 873760"/>
              <a:gd name="connsiteX3" fmla="*/ 295278 w 356238"/>
              <a:gd name="connsiteY3" fmla="*/ 406400 h 873760"/>
              <a:gd name="connsiteX4" fmla="*/ 285118 w 356238"/>
              <a:gd name="connsiteY4" fmla="*/ 436880 h 873760"/>
              <a:gd name="connsiteX5" fmla="*/ 254638 w 356238"/>
              <a:gd name="connsiteY5" fmla="*/ 467360 h 873760"/>
              <a:gd name="connsiteX6" fmla="*/ 224158 w 356238"/>
              <a:gd name="connsiteY6" fmla="*/ 528320 h 873760"/>
              <a:gd name="connsiteX7" fmla="*/ 163198 w 356238"/>
              <a:gd name="connsiteY7" fmla="*/ 589280 h 873760"/>
              <a:gd name="connsiteX8" fmla="*/ 132718 w 356238"/>
              <a:gd name="connsiteY8" fmla="*/ 619760 h 873760"/>
              <a:gd name="connsiteX9" fmla="*/ 71758 w 356238"/>
              <a:gd name="connsiteY9" fmla="*/ 690880 h 873760"/>
              <a:gd name="connsiteX10" fmla="*/ 61598 w 356238"/>
              <a:gd name="connsiteY10" fmla="*/ 721360 h 873760"/>
              <a:gd name="connsiteX11" fmla="*/ 31118 w 356238"/>
              <a:gd name="connsiteY11" fmla="*/ 741680 h 873760"/>
              <a:gd name="connsiteX12" fmla="*/ 638 w 356238"/>
              <a:gd name="connsiteY12" fmla="*/ 843280 h 873760"/>
              <a:gd name="connsiteX13" fmla="*/ 638 w 356238"/>
              <a:gd name="connsiteY13" fmla="*/ 873760 h 87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56238" h="873760">
                <a:moveTo>
                  <a:pt x="356238" y="0"/>
                </a:moveTo>
                <a:cubicBezTo>
                  <a:pt x="352851" y="84667"/>
                  <a:pt x="353749" y="169614"/>
                  <a:pt x="346078" y="254000"/>
                </a:cubicBezTo>
                <a:cubicBezTo>
                  <a:pt x="345480" y="260575"/>
                  <a:pt x="326030" y="341418"/>
                  <a:pt x="315598" y="365760"/>
                </a:cubicBezTo>
                <a:cubicBezTo>
                  <a:pt x="309632" y="379681"/>
                  <a:pt x="301244" y="392479"/>
                  <a:pt x="295278" y="406400"/>
                </a:cubicBezTo>
                <a:cubicBezTo>
                  <a:pt x="291059" y="416244"/>
                  <a:pt x="291059" y="427969"/>
                  <a:pt x="285118" y="436880"/>
                </a:cubicBezTo>
                <a:cubicBezTo>
                  <a:pt x="277148" y="448835"/>
                  <a:pt x="264798" y="457200"/>
                  <a:pt x="254638" y="467360"/>
                </a:cubicBezTo>
                <a:cubicBezTo>
                  <a:pt x="245223" y="495605"/>
                  <a:pt x="245166" y="504685"/>
                  <a:pt x="224158" y="528320"/>
                </a:cubicBezTo>
                <a:cubicBezTo>
                  <a:pt x="205066" y="549798"/>
                  <a:pt x="183518" y="568960"/>
                  <a:pt x="163198" y="589280"/>
                </a:cubicBezTo>
                <a:cubicBezTo>
                  <a:pt x="153038" y="599440"/>
                  <a:pt x="141339" y="608265"/>
                  <a:pt x="132718" y="619760"/>
                </a:cubicBezTo>
                <a:cubicBezTo>
                  <a:pt x="93617" y="671895"/>
                  <a:pt x="114212" y="648426"/>
                  <a:pt x="71758" y="690880"/>
                </a:cubicBezTo>
                <a:cubicBezTo>
                  <a:pt x="68371" y="701040"/>
                  <a:pt x="68288" y="712997"/>
                  <a:pt x="61598" y="721360"/>
                </a:cubicBezTo>
                <a:cubicBezTo>
                  <a:pt x="53970" y="730895"/>
                  <a:pt x="37590" y="731325"/>
                  <a:pt x="31118" y="741680"/>
                </a:cubicBezTo>
                <a:cubicBezTo>
                  <a:pt x="25880" y="750060"/>
                  <a:pt x="3282" y="824774"/>
                  <a:pt x="638" y="843280"/>
                </a:cubicBezTo>
                <a:cubicBezTo>
                  <a:pt x="-799" y="853338"/>
                  <a:pt x="638" y="863600"/>
                  <a:pt x="638" y="873760"/>
                </a:cubicBez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15" name="任意多边形: 形状 14">
            <a:extLst>
              <a:ext uri="{FF2B5EF4-FFF2-40B4-BE49-F238E27FC236}">
                <a16:creationId xmlns:a16="http://schemas.microsoft.com/office/drawing/2014/main" id="{5B538FBE-4026-48FE-A7CB-4CAA8BA4596C}"/>
              </a:ext>
            </a:extLst>
          </p:cNvPr>
          <p:cNvSpPr/>
          <p:nvPr/>
        </p:nvSpPr>
        <p:spPr>
          <a:xfrm>
            <a:off x="1864618" y="3711046"/>
            <a:ext cx="598488" cy="1106488"/>
          </a:xfrm>
          <a:custGeom>
            <a:avLst/>
            <a:gdLst>
              <a:gd name="connsiteX0" fmla="*/ 742270 w 854030"/>
              <a:gd name="connsiteY0" fmla="*/ 0 h 1107440"/>
              <a:gd name="connsiteX1" fmla="*/ 752430 w 854030"/>
              <a:gd name="connsiteY1" fmla="*/ 50800 h 1107440"/>
              <a:gd name="connsiteX2" fmla="*/ 772750 w 854030"/>
              <a:gd name="connsiteY2" fmla="*/ 91440 h 1107440"/>
              <a:gd name="connsiteX3" fmla="*/ 782910 w 854030"/>
              <a:gd name="connsiteY3" fmla="*/ 152400 h 1107440"/>
              <a:gd name="connsiteX4" fmla="*/ 793070 w 854030"/>
              <a:gd name="connsiteY4" fmla="*/ 182880 h 1107440"/>
              <a:gd name="connsiteX5" fmla="*/ 803230 w 854030"/>
              <a:gd name="connsiteY5" fmla="*/ 223520 h 1107440"/>
              <a:gd name="connsiteX6" fmla="*/ 823550 w 854030"/>
              <a:gd name="connsiteY6" fmla="*/ 284480 h 1107440"/>
              <a:gd name="connsiteX7" fmla="*/ 833710 w 854030"/>
              <a:gd name="connsiteY7" fmla="*/ 314960 h 1107440"/>
              <a:gd name="connsiteX8" fmla="*/ 843870 w 854030"/>
              <a:gd name="connsiteY8" fmla="*/ 345440 h 1107440"/>
              <a:gd name="connsiteX9" fmla="*/ 854030 w 854030"/>
              <a:gd name="connsiteY9" fmla="*/ 375920 h 1107440"/>
              <a:gd name="connsiteX10" fmla="*/ 843870 w 854030"/>
              <a:gd name="connsiteY10" fmla="*/ 599440 h 1107440"/>
              <a:gd name="connsiteX11" fmla="*/ 833710 w 854030"/>
              <a:gd name="connsiteY11" fmla="*/ 629920 h 1107440"/>
              <a:gd name="connsiteX12" fmla="*/ 823550 w 854030"/>
              <a:gd name="connsiteY12" fmla="*/ 680720 h 1107440"/>
              <a:gd name="connsiteX13" fmla="*/ 803230 w 854030"/>
              <a:gd name="connsiteY13" fmla="*/ 711200 h 1107440"/>
              <a:gd name="connsiteX14" fmla="*/ 752430 w 854030"/>
              <a:gd name="connsiteY14" fmla="*/ 802640 h 1107440"/>
              <a:gd name="connsiteX15" fmla="*/ 681310 w 854030"/>
              <a:gd name="connsiteY15" fmla="*/ 853440 h 1107440"/>
              <a:gd name="connsiteX16" fmla="*/ 640670 w 854030"/>
              <a:gd name="connsiteY16" fmla="*/ 873760 h 1107440"/>
              <a:gd name="connsiteX17" fmla="*/ 559390 w 854030"/>
              <a:gd name="connsiteY17" fmla="*/ 934720 h 1107440"/>
              <a:gd name="connsiteX18" fmla="*/ 518750 w 854030"/>
              <a:gd name="connsiteY18" fmla="*/ 955040 h 1107440"/>
              <a:gd name="connsiteX19" fmla="*/ 457790 w 854030"/>
              <a:gd name="connsiteY19" fmla="*/ 975360 h 1107440"/>
              <a:gd name="connsiteX20" fmla="*/ 427310 w 854030"/>
              <a:gd name="connsiteY20" fmla="*/ 995680 h 1107440"/>
              <a:gd name="connsiteX21" fmla="*/ 325710 w 854030"/>
              <a:gd name="connsiteY21" fmla="*/ 1026160 h 1107440"/>
              <a:gd name="connsiteX22" fmla="*/ 295230 w 854030"/>
              <a:gd name="connsiteY22" fmla="*/ 1036320 h 1107440"/>
              <a:gd name="connsiteX23" fmla="*/ 183470 w 854030"/>
              <a:gd name="connsiteY23" fmla="*/ 1056640 h 1107440"/>
              <a:gd name="connsiteX24" fmla="*/ 152990 w 854030"/>
              <a:gd name="connsiteY24" fmla="*/ 1076960 h 1107440"/>
              <a:gd name="connsiteX25" fmla="*/ 81870 w 854030"/>
              <a:gd name="connsiteY25" fmla="*/ 1107440 h 1107440"/>
              <a:gd name="connsiteX26" fmla="*/ 590 w 854030"/>
              <a:gd name="connsiteY26" fmla="*/ 1056640 h 1107440"/>
              <a:gd name="connsiteX27" fmla="*/ 590 w 854030"/>
              <a:gd name="connsiteY27" fmla="*/ 1036320 h 110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54030" h="1107440">
                <a:moveTo>
                  <a:pt x="742270" y="0"/>
                </a:moveTo>
                <a:cubicBezTo>
                  <a:pt x="745657" y="16933"/>
                  <a:pt x="746969" y="34417"/>
                  <a:pt x="752430" y="50800"/>
                </a:cubicBezTo>
                <a:cubicBezTo>
                  <a:pt x="757219" y="65168"/>
                  <a:pt x="768398" y="76933"/>
                  <a:pt x="772750" y="91440"/>
                </a:cubicBezTo>
                <a:cubicBezTo>
                  <a:pt x="778669" y="111171"/>
                  <a:pt x="778441" y="132290"/>
                  <a:pt x="782910" y="152400"/>
                </a:cubicBezTo>
                <a:cubicBezTo>
                  <a:pt x="785233" y="162855"/>
                  <a:pt x="790128" y="172582"/>
                  <a:pt x="793070" y="182880"/>
                </a:cubicBezTo>
                <a:cubicBezTo>
                  <a:pt x="796906" y="196306"/>
                  <a:pt x="799218" y="210145"/>
                  <a:pt x="803230" y="223520"/>
                </a:cubicBezTo>
                <a:cubicBezTo>
                  <a:pt x="809385" y="244036"/>
                  <a:pt x="816777" y="264160"/>
                  <a:pt x="823550" y="284480"/>
                </a:cubicBezTo>
                <a:lnTo>
                  <a:pt x="833710" y="314960"/>
                </a:lnTo>
                <a:lnTo>
                  <a:pt x="843870" y="345440"/>
                </a:lnTo>
                <a:lnTo>
                  <a:pt x="854030" y="375920"/>
                </a:lnTo>
                <a:cubicBezTo>
                  <a:pt x="850643" y="450427"/>
                  <a:pt x="849818" y="525094"/>
                  <a:pt x="843870" y="599440"/>
                </a:cubicBezTo>
                <a:cubicBezTo>
                  <a:pt x="843016" y="610115"/>
                  <a:pt x="836307" y="619530"/>
                  <a:pt x="833710" y="629920"/>
                </a:cubicBezTo>
                <a:cubicBezTo>
                  <a:pt x="829522" y="646673"/>
                  <a:pt x="829613" y="664551"/>
                  <a:pt x="823550" y="680720"/>
                </a:cubicBezTo>
                <a:cubicBezTo>
                  <a:pt x="819263" y="692153"/>
                  <a:pt x="808691" y="700278"/>
                  <a:pt x="803230" y="711200"/>
                </a:cubicBezTo>
                <a:cubicBezTo>
                  <a:pt x="783297" y="751066"/>
                  <a:pt x="803685" y="764198"/>
                  <a:pt x="752430" y="802640"/>
                </a:cubicBezTo>
                <a:cubicBezTo>
                  <a:pt x="734985" y="815724"/>
                  <a:pt x="702109" y="841555"/>
                  <a:pt x="681310" y="853440"/>
                </a:cubicBezTo>
                <a:cubicBezTo>
                  <a:pt x="668160" y="860954"/>
                  <a:pt x="653272" y="865359"/>
                  <a:pt x="640670" y="873760"/>
                </a:cubicBezTo>
                <a:cubicBezTo>
                  <a:pt x="612491" y="892546"/>
                  <a:pt x="589681" y="919574"/>
                  <a:pt x="559390" y="934720"/>
                </a:cubicBezTo>
                <a:cubicBezTo>
                  <a:pt x="545843" y="941493"/>
                  <a:pt x="532812" y="949415"/>
                  <a:pt x="518750" y="955040"/>
                </a:cubicBezTo>
                <a:cubicBezTo>
                  <a:pt x="498863" y="962995"/>
                  <a:pt x="475612" y="963479"/>
                  <a:pt x="457790" y="975360"/>
                </a:cubicBezTo>
                <a:cubicBezTo>
                  <a:pt x="447630" y="982133"/>
                  <a:pt x="438468" y="990721"/>
                  <a:pt x="427310" y="995680"/>
                </a:cubicBezTo>
                <a:cubicBezTo>
                  <a:pt x="383850" y="1014996"/>
                  <a:pt x="367085" y="1014339"/>
                  <a:pt x="325710" y="1026160"/>
                </a:cubicBezTo>
                <a:cubicBezTo>
                  <a:pt x="315412" y="1029102"/>
                  <a:pt x="305620" y="1033723"/>
                  <a:pt x="295230" y="1036320"/>
                </a:cubicBezTo>
                <a:cubicBezTo>
                  <a:pt x="266830" y="1043420"/>
                  <a:pt x="210645" y="1052111"/>
                  <a:pt x="183470" y="1056640"/>
                </a:cubicBezTo>
                <a:cubicBezTo>
                  <a:pt x="173310" y="1063413"/>
                  <a:pt x="164213" y="1072150"/>
                  <a:pt x="152990" y="1076960"/>
                </a:cubicBezTo>
                <a:cubicBezTo>
                  <a:pt x="61139" y="1116325"/>
                  <a:pt x="158392" y="1056425"/>
                  <a:pt x="81870" y="1107440"/>
                </a:cubicBezTo>
                <a:cubicBezTo>
                  <a:pt x="17990" y="1089189"/>
                  <a:pt x="10929" y="1108334"/>
                  <a:pt x="590" y="1056640"/>
                </a:cubicBezTo>
                <a:cubicBezTo>
                  <a:pt x="-738" y="1049998"/>
                  <a:pt x="590" y="1043093"/>
                  <a:pt x="590" y="1036320"/>
                </a:cubicBezTo>
              </a:path>
            </a:pathLst>
          </a:custGeom>
          <a:ln w="12700"/>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cxnSp>
        <p:nvCxnSpPr>
          <p:cNvPr id="17" name="直接连接符 16">
            <a:extLst>
              <a:ext uri="{FF2B5EF4-FFF2-40B4-BE49-F238E27FC236}">
                <a16:creationId xmlns:a16="http://schemas.microsoft.com/office/drawing/2014/main" id="{74176D46-D357-4684-A524-57B76F3FCB2B}"/>
              </a:ext>
            </a:extLst>
          </p:cNvPr>
          <p:cNvCxnSpPr>
            <a:cxnSpLocks/>
            <a:stCxn id="3" idx="3"/>
            <a:endCxn id="15" idx="25"/>
          </p:cNvCxnSpPr>
          <p:nvPr/>
        </p:nvCxnSpPr>
        <p:spPr>
          <a:xfrm flipV="1">
            <a:off x="1493143" y="4817534"/>
            <a:ext cx="430213" cy="569912"/>
          </a:xfrm>
          <a:prstGeom prst="line">
            <a:avLst/>
          </a:prstGeom>
          <a:ln w="12700"/>
        </p:spPr>
        <p:style>
          <a:lnRef idx="1">
            <a:schemeClr val="dk1"/>
          </a:lnRef>
          <a:fillRef idx="0">
            <a:schemeClr val="dk1"/>
          </a:fillRef>
          <a:effectRef idx="0">
            <a:schemeClr val="dk1"/>
          </a:effectRef>
          <a:fontRef idx="minor">
            <a:schemeClr val="tx1"/>
          </a:fontRef>
        </p:style>
      </p:cxnSp>
      <p:sp>
        <p:nvSpPr>
          <p:cNvPr id="18" name="任意多边形: 形状 17">
            <a:extLst>
              <a:ext uri="{FF2B5EF4-FFF2-40B4-BE49-F238E27FC236}">
                <a16:creationId xmlns:a16="http://schemas.microsoft.com/office/drawing/2014/main" id="{098134EE-A8F2-4DD3-9C55-8BD317DBCD18}"/>
              </a:ext>
            </a:extLst>
          </p:cNvPr>
          <p:cNvSpPr/>
          <p:nvPr/>
        </p:nvSpPr>
        <p:spPr>
          <a:xfrm>
            <a:off x="2536131" y="3923771"/>
            <a:ext cx="3881437" cy="935038"/>
          </a:xfrm>
          <a:custGeom>
            <a:avLst/>
            <a:gdLst>
              <a:gd name="connsiteX0" fmla="*/ 0 w 3881120"/>
              <a:gd name="connsiteY0" fmla="*/ 0 h 934720"/>
              <a:gd name="connsiteX1" fmla="*/ 50800 w 3881120"/>
              <a:gd name="connsiteY1" fmla="*/ 50800 h 934720"/>
              <a:gd name="connsiteX2" fmla="*/ 91440 w 3881120"/>
              <a:gd name="connsiteY2" fmla="*/ 111760 h 934720"/>
              <a:gd name="connsiteX3" fmla="*/ 152400 w 3881120"/>
              <a:gd name="connsiteY3" fmla="*/ 182880 h 934720"/>
              <a:gd name="connsiteX4" fmla="*/ 213360 w 3881120"/>
              <a:gd name="connsiteY4" fmla="*/ 223520 h 934720"/>
              <a:gd name="connsiteX5" fmla="*/ 284480 w 3881120"/>
              <a:gd name="connsiteY5" fmla="*/ 274320 h 934720"/>
              <a:gd name="connsiteX6" fmla="*/ 355600 w 3881120"/>
              <a:gd name="connsiteY6" fmla="*/ 335280 h 934720"/>
              <a:gd name="connsiteX7" fmla="*/ 416560 w 3881120"/>
              <a:gd name="connsiteY7" fmla="*/ 355600 h 934720"/>
              <a:gd name="connsiteX8" fmla="*/ 477520 w 3881120"/>
              <a:gd name="connsiteY8" fmla="*/ 396240 h 934720"/>
              <a:gd name="connsiteX9" fmla="*/ 548640 w 3881120"/>
              <a:gd name="connsiteY9" fmla="*/ 426720 h 934720"/>
              <a:gd name="connsiteX10" fmla="*/ 619760 w 3881120"/>
              <a:gd name="connsiteY10" fmla="*/ 467360 h 934720"/>
              <a:gd name="connsiteX11" fmla="*/ 721360 w 3881120"/>
              <a:gd name="connsiteY11" fmla="*/ 508000 h 934720"/>
              <a:gd name="connsiteX12" fmla="*/ 751840 w 3881120"/>
              <a:gd name="connsiteY12" fmla="*/ 518160 h 934720"/>
              <a:gd name="connsiteX13" fmla="*/ 782320 w 3881120"/>
              <a:gd name="connsiteY13" fmla="*/ 528320 h 934720"/>
              <a:gd name="connsiteX14" fmla="*/ 904240 w 3881120"/>
              <a:gd name="connsiteY14" fmla="*/ 558800 h 934720"/>
              <a:gd name="connsiteX15" fmla="*/ 944880 w 3881120"/>
              <a:gd name="connsiteY15" fmla="*/ 568960 h 934720"/>
              <a:gd name="connsiteX16" fmla="*/ 1016000 w 3881120"/>
              <a:gd name="connsiteY16" fmla="*/ 609600 h 934720"/>
              <a:gd name="connsiteX17" fmla="*/ 1076960 w 3881120"/>
              <a:gd name="connsiteY17" fmla="*/ 629920 h 934720"/>
              <a:gd name="connsiteX18" fmla="*/ 1158240 w 3881120"/>
              <a:gd name="connsiteY18" fmla="*/ 660400 h 934720"/>
              <a:gd name="connsiteX19" fmla="*/ 1219200 w 3881120"/>
              <a:gd name="connsiteY19" fmla="*/ 701040 h 934720"/>
              <a:gd name="connsiteX20" fmla="*/ 1249680 w 3881120"/>
              <a:gd name="connsiteY20" fmla="*/ 711200 h 934720"/>
              <a:gd name="connsiteX21" fmla="*/ 1280160 w 3881120"/>
              <a:gd name="connsiteY21" fmla="*/ 731520 h 934720"/>
              <a:gd name="connsiteX22" fmla="*/ 1341120 w 3881120"/>
              <a:gd name="connsiteY22" fmla="*/ 751840 h 934720"/>
              <a:gd name="connsiteX23" fmla="*/ 1371600 w 3881120"/>
              <a:gd name="connsiteY23" fmla="*/ 772160 h 934720"/>
              <a:gd name="connsiteX24" fmla="*/ 1412240 w 3881120"/>
              <a:gd name="connsiteY24" fmla="*/ 782320 h 934720"/>
              <a:gd name="connsiteX25" fmla="*/ 1513840 w 3881120"/>
              <a:gd name="connsiteY25" fmla="*/ 802640 h 934720"/>
              <a:gd name="connsiteX26" fmla="*/ 1554480 w 3881120"/>
              <a:gd name="connsiteY26" fmla="*/ 812800 h 934720"/>
              <a:gd name="connsiteX27" fmla="*/ 1656080 w 3881120"/>
              <a:gd name="connsiteY27" fmla="*/ 833120 h 934720"/>
              <a:gd name="connsiteX28" fmla="*/ 1717040 w 3881120"/>
              <a:gd name="connsiteY28" fmla="*/ 843280 h 934720"/>
              <a:gd name="connsiteX29" fmla="*/ 1747520 w 3881120"/>
              <a:gd name="connsiteY29" fmla="*/ 853440 h 934720"/>
              <a:gd name="connsiteX30" fmla="*/ 1828800 w 3881120"/>
              <a:gd name="connsiteY30" fmla="*/ 873760 h 934720"/>
              <a:gd name="connsiteX31" fmla="*/ 1869440 w 3881120"/>
              <a:gd name="connsiteY31" fmla="*/ 883920 h 934720"/>
              <a:gd name="connsiteX32" fmla="*/ 1910080 w 3881120"/>
              <a:gd name="connsiteY32" fmla="*/ 894080 h 934720"/>
              <a:gd name="connsiteX33" fmla="*/ 1940560 w 3881120"/>
              <a:gd name="connsiteY33" fmla="*/ 904240 h 934720"/>
              <a:gd name="connsiteX34" fmla="*/ 2011680 w 3881120"/>
              <a:gd name="connsiteY34" fmla="*/ 914400 h 934720"/>
              <a:gd name="connsiteX35" fmla="*/ 2174240 w 3881120"/>
              <a:gd name="connsiteY35" fmla="*/ 934720 h 934720"/>
              <a:gd name="connsiteX36" fmla="*/ 2550160 w 3881120"/>
              <a:gd name="connsiteY36" fmla="*/ 924560 h 934720"/>
              <a:gd name="connsiteX37" fmla="*/ 2631440 w 3881120"/>
              <a:gd name="connsiteY37" fmla="*/ 904240 h 934720"/>
              <a:gd name="connsiteX38" fmla="*/ 2712720 w 3881120"/>
              <a:gd name="connsiteY38" fmla="*/ 883920 h 934720"/>
              <a:gd name="connsiteX39" fmla="*/ 2743200 w 3881120"/>
              <a:gd name="connsiteY39" fmla="*/ 873760 h 934720"/>
              <a:gd name="connsiteX40" fmla="*/ 2844800 w 3881120"/>
              <a:gd name="connsiteY40" fmla="*/ 863600 h 934720"/>
              <a:gd name="connsiteX41" fmla="*/ 2926080 w 3881120"/>
              <a:gd name="connsiteY41" fmla="*/ 843280 h 934720"/>
              <a:gd name="connsiteX42" fmla="*/ 3007360 w 3881120"/>
              <a:gd name="connsiteY42" fmla="*/ 802640 h 934720"/>
              <a:gd name="connsiteX43" fmla="*/ 3108960 w 3881120"/>
              <a:gd name="connsiteY43" fmla="*/ 772160 h 934720"/>
              <a:gd name="connsiteX44" fmla="*/ 3139440 w 3881120"/>
              <a:gd name="connsiteY44" fmla="*/ 751840 h 934720"/>
              <a:gd name="connsiteX45" fmla="*/ 3230880 w 3881120"/>
              <a:gd name="connsiteY45" fmla="*/ 731520 h 934720"/>
              <a:gd name="connsiteX46" fmla="*/ 3302000 w 3881120"/>
              <a:gd name="connsiteY46" fmla="*/ 690880 h 934720"/>
              <a:gd name="connsiteX47" fmla="*/ 3332480 w 3881120"/>
              <a:gd name="connsiteY47" fmla="*/ 680720 h 934720"/>
              <a:gd name="connsiteX48" fmla="*/ 3362960 w 3881120"/>
              <a:gd name="connsiteY48" fmla="*/ 660400 h 934720"/>
              <a:gd name="connsiteX49" fmla="*/ 3393440 w 3881120"/>
              <a:gd name="connsiteY49" fmla="*/ 650240 h 934720"/>
              <a:gd name="connsiteX50" fmla="*/ 3464560 w 3881120"/>
              <a:gd name="connsiteY50" fmla="*/ 599440 h 934720"/>
              <a:gd name="connsiteX51" fmla="*/ 3495040 w 3881120"/>
              <a:gd name="connsiteY51" fmla="*/ 579120 h 934720"/>
              <a:gd name="connsiteX52" fmla="*/ 3525520 w 3881120"/>
              <a:gd name="connsiteY52" fmla="*/ 568960 h 934720"/>
              <a:gd name="connsiteX53" fmla="*/ 3606800 w 3881120"/>
              <a:gd name="connsiteY53" fmla="*/ 508000 h 934720"/>
              <a:gd name="connsiteX54" fmla="*/ 3627120 w 3881120"/>
              <a:gd name="connsiteY54" fmla="*/ 477520 h 934720"/>
              <a:gd name="connsiteX55" fmla="*/ 3688080 w 3881120"/>
              <a:gd name="connsiteY55" fmla="*/ 436880 h 934720"/>
              <a:gd name="connsiteX56" fmla="*/ 3718560 w 3881120"/>
              <a:gd name="connsiteY56" fmla="*/ 406400 h 934720"/>
              <a:gd name="connsiteX57" fmla="*/ 3728720 w 3881120"/>
              <a:gd name="connsiteY57" fmla="*/ 375920 h 934720"/>
              <a:gd name="connsiteX58" fmla="*/ 3779520 w 3881120"/>
              <a:gd name="connsiteY58" fmla="*/ 325120 h 934720"/>
              <a:gd name="connsiteX59" fmla="*/ 3789680 w 3881120"/>
              <a:gd name="connsiteY59" fmla="*/ 294640 h 934720"/>
              <a:gd name="connsiteX60" fmla="*/ 3810000 w 3881120"/>
              <a:gd name="connsiteY60" fmla="*/ 264160 h 934720"/>
              <a:gd name="connsiteX61" fmla="*/ 3820160 w 3881120"/>
              <a:gd name="connsiteY61" fmla="*/ 233680 h 934720"/>
              <a:gd name="connsiteX62" fmla="*/ 3840480 w 3881120"/>
              <a:gd name="connsiteY62" fmla="*/ 203200 h 934720"/>
              <a:gd name="connsiteX63" fmla="*/ 3870960 w 3881120"/>
              <a:gd name="connsiteY63" fmla="*/ 91440 h 934720"/>
              <a:gd name="connsiteX64" fmla="*/ 3881120 w 3881120"/>
              <a:gd name="connsiteY64" fmla="*/ 60960 h 93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881120" h="934720">
                <a:moveTo>
                  <a:pt x="0" y="0"/>
                </a:moveTo>
                <a:cubicBezTo>
                  <a:pt x="16933" y="16933"/>
                  <a:pt x="35636" y="32266"/>
                  <a:pt x="50800" y="50800"/>
                </a:cubicBezTo>
                <a:cubicBezTo>
                  <a:pt x="66265" y="69701"/>
                  <a:pt x="76787" y="92223"/>
                  <a:pt x="91440" y="111760"/>
                </a:cubicBezTo>
                <a:cubicBezTo>
                  <a:pt x="110528" y="137211"/>
                  <a:pt x="126928" y="163068"/>
                  <a:pt x="152400" y="182880"/>
                </a:cubicBezTo>
                <a:cubicBezTo>
                  <a:pt x="171677" y="197873"/>
                  <a:pt x="193040" y="209973"/>
                  <a:pt x="213360" y="223520"/>
                </a:cubicBezTo>
                <a:cubicBezTo>
                  <a:pt x="236119" y="238693"/>
                  <a:pt x="264317" y="256677"/>
                  <a:pt x="284480" y="274320"/>
                </a:cubicBezTo>
                <a:cubicBezTo>
                  <a:pt x="310470" y="297061"/>
                  <a:pt x="324021" y="321245"/>
                  <a:pt x="355600" y="335280"/>
                </a:cubicBezTo>
                <a:cubicBezTo>
                  <a:pt x="375173" y="343979"/>
                  <a:pt x="398738" y="343719"/>
                  <a:pt x="416560" y="355600"/>
                </a:cubicBezTo>
                <a:cubicBezTo>
                  <a:pt x="436880" y="369147"/>
                  <a:pt x="455677" y="385318"/>
                  <a:pt x="477520" y="396240"/>
                </a:cubicBezTo>
                <a:cubicBezTo>
                  <a:pt x="612306" y="463633"/>
                  <a:pt x="443994" y="381872"/>
                  <a:pt x="548640" y="426720"/>
                </a:cubicBezTo>
                <a:cubicBezTo>
                  <a:pt x="610045" y="453037"/>
                  <a:pt x="568742" y="438207"/>
                  <a:pt x="619760" y="467360"/>
                </a:cubicBezTo>
                <a:cubicBezTo>
                  <a:pt x="661619" y="491279"/>
                  <a:pt x="671402" y="491347"/>
                  <a:pt x="721360" y="508000"/>
                </a:cubicBezTo>
                <a:lnTo>
                  <a:pt x="751840" y="518160"/>
                </a:lnTo>
                <a:cubicBezTo>
                  <a:pt x="762000" y="521547"/>
                  <a:pt x="771930" y="525723"/>
                  <a:pt x="782320" y="528320"/>
                </a:cubicBezTo>
                <a:lnTo>
                  <a:pt x="904240" y="558800"/>
                </a:lnTo>
                <a:lnTo>
                  <a:pt x="944880" y="568960"/>
                </a:lnTo>
                <a:cubicBezTo>
                  <a:pt x="972373" y="587289"/>
                  <a:pt x="983774" y="596710"/>
                  <a:pt x="1016000" y="609600"/>
                </a:cubicBezTo>
                <a:cubicBezTo>
                  <a:pt x="1035887" y="617555"/>
                  <a:pt x="1057802" y="620341"/>
                  <a:pt x="1076960" y="629920"/>
                </a:cubicBezTo>
                <a:cubicBezTo>
                  <a:pt x="1130089" y="656485"/>
                  <a:pt x="1102907" y="646567"/>
                  <a:pt x="1158240" y="660400"/>
                </a:cubicBezTo>
                <a:cubicBezTo>
                  <a:pt x="1178560" y="673947"/>
                  <a:pt x="1196032" y="693317"/>
                  <a:pt x="1219200" y="701040"/>
                </a:cubicBezTo>
                <a:cubicBezTo>
                  <a:pt x="1229360" y="704427"/>
                  <a:pt x="1240101" y="706411"/>
                  <a:pt x="1249680" y="711200"/>
                </a:cubicBezTo>
                <a:cubicBezTo>
                  <a:pt x="1260602" y="716661"/>
                  <a:pt x="1269002" y="726561"/>
                  <a:pt x="1280160" y="731520"/>
                </a:cubicBezTo>
                <a:cubicBezTo>
                  <a:pt x="1299733" y="740219"/>
                  <a:pt x="1323298" y="739959"/>
                  <a:pt x="1341120" y="751840"/>
                </a:cubicBezTo>
                <a:cubicBezTo>
                  <a:pt x="1351280" y="758613"/>
                  <a:pt x="1360377" y="767350"/>
                  <a:pt x="1371600" y="772160"/>
                </a:cubicBezTo>
                <a:cubicBezTo>
                  <a:pt x="1384435" y="777661"/>
                  <a:pt x="1398814" y="778484"/>
                  <a:pt x="1412240" y="782320"/>
                </a:cubicBezTo>
                <a:cubicBezTo>
                  <a:pt x="1503526" y="808402"/>
                  <a:pt x="1346951" y="772297"/>
                  <a:pt x="1513840" y="802640"/>
                </a:cubicBezTo>
                <a:cubicBezTo>
                  <a:pt x="1527578" y="805138"/>
                  <a:pt x="1540826" y="809874"/>
                  <a:pt x="1554480" y="812800"/>
                </a:cubicBezTo>
                <a:cubicBezTo>
                  <a:pt x="1588251" y="820037"/>
                  <a:pt x="1622013" y="827442"/>
                  <a:pt x="1656080" y="833120"/>
                </a:cubicBezTo>
                <a:cubicBezTo>
                  <a:pt x="1676400" y="836507"/>
                  <a:pt x="1696930" y="838811"/>
                  <a:pt x="1717040" y="843280"/>
                </a:cubicBezTo>
                <a:cubicBezTo>
                  <a:pt x="1727495" y="845603"/>
                  <a:pt x="1737188" y="850622"/>
                  <a:pt x="1747520" y="853440"/>
                </a:cubicBezTo>
                <a:cubicBezTo>
                  <a:pt x="1774463" y="860788"/>
                  <a:pt x="1801707" y="866987"/>
                  <a:pt x="1828800" y="873760"/>
                </a:cubicBezTo>
                <a:lnTo>
                  <a:pt x="1869440" y="883920"/>
                </a:lnTo>
                <a:cubicBezTo>
                  <a:pt x="1882987" y="887307"/>
                  <a:pt x="1896833" y="889664"/>
                  <a:pt x="1910080" y="894080"/>
                </a:cubicBezTo>
                <a:cubicBezTo>
                  <a:pt x="1920240" y="897467"/>
                  <a:pt x="1930058" y="902140"/>
                  <a:pt x="1940560" y="904240"/>
                </a:cubicBezTo>
                <a:cubicBezTo>
                  <a:pt x="1964042" y="908936"/>
                  <a:pt x="1988058" y="910463"/>
                  <a:pt x="2011680" y="914400"/>
                </a:cubicBezTo>
                <a:cubicBezTo>
                  <a:pt x="2137652" y="935395"/>
                  <a:pt x="1961903" y="915417"/>
                  <a:pt x="2174240" y="934720"/>
                </a:cubicBezTo>
                <a:cubicBezTo>
                  <a:pt x="2299547" y="931333"/>
                  <a:pt x="2424949" y="930522"/>
                  <a:pt x="2550160" y="924560"/>
                </a:cubicBezTo>
                <a:cubicBezTo>
                  <a:pt x="2590309" y="922648"/>
                  <a:pt x="2597696" y="913443"/>
                  <a:pt x="2631440" y="904240"/>
                </a:cubicBezTo>
                <a:cubicBezTo>
                  <a:pt x="2658383" y="896892"/>
                  <a:pt x="2686226" y="892751"/>
                  <a:pt x="2712720" y="883920"/>
                </a:cubicBezTo>
                <a:cubicBezTo>
                  <a:pt x="2722880" y="880533"/>
                  <a:pt x="2732615" y="875388"/>
                  <a:pt x="2743200" y="873760"/>
                </a:cubicBezTo>
                <a:cubicBezTo>
                  <a:pt x="2776840" y="868585"/>
                  <a:pt x="2810933" y="866987"/>
                  <a:pt x="2844800" y="863600"/>
                </a:cubicBezTo>
                <a:cubicBezTo>
                  <a:pt x="2871893" y="856827"/>
                  <a:pt x="2901101" y="855769"/>
                  <a:pt x="2926080" y="843280"/>
                </a:cubicBezTo>
                <a:cubicBezTo>
                  <a:pt x="2953173" y="829733"/>
                  <a:pt x="2978623" y="812219"/>
                  <a:pt x="3007360" y="802640"/>
                </a:cubicBezTo>
                <a:cubicBezTo>
                  <a:pt x="3081567" y="777904"/>
                  <a:pt x="3047540" y="787515"/>
                  <a:pt x="3108960" y="772160"/>
                </a:cubicBezTo>
                <a:cubicBezTo>
                  <a:pt x="3119120" y="765387"/>
                  <a:pt x="3127856" y="755701"/>
                  <a:pt x="3139440" y="751840"/>
                </a:cubicBezTo>
                <a:cubicBezTo>
                  <a:pt x="3186266" y="736231"/>
                  <a:pt x="3193697" y="750112"/>
                  <a:pt x="3230880" y="731520"/>
                </a:cubicBezTo>
                <a:cubicBezTo>
                  <a:pt x="3332916" y="680502"/>
                  <a:pt x="3177315" y="744317"/>
                  <a:pt x="3302000" y="690880"/>
                </a:cubicBezTo>
                <a:cubicBezTo>
                  <a:pt x="3311844" y="686661"/>
                  <a:pt x="3322901" y="685509"/>
                  <a:pt x="3332480" y="680720"/>
                </a:cubicBezTo>
                <a:cubicBezTo>
                  <a:pt x="3343402" y="675259"/>
                  <a:pt x="3352038" y="665861"/>
                  <a:pt x="3362960" y="660400"/>
                </a:cubicBezTo>
                <a:cubicBezTo>
                  <a:pt x="3372539" y="655611"/>
                  <a:pt x="3383861" y="655029"/>
                  <a:pt x="3393440" y="650240"/>
                </a:cubicBezTo>
                <a:cubicBezTo>
                  <a:pt x="3409403" y="642259"/>
                  <a:pt x="3453822" y="607110"/>
                  <a:pt x="3464560" y="599440"/>
                </a:cubicBezTo>
                <a:cubicBezTo>
                  <a:pt x="3474496" y="592343"/>
                  <a:pt x="3484118" y="584581"/>
                  <a:pt x="3495040" y="579120"/>
                </a:cubicBezTo>
                <a:cubicBezTo>
                  <a:pt x="3504619" y="574331"/>
                  <a:pt x="3515360" y="572347"/>
                  <a:pt x="3525520" y="568960"/>
                </a:cubicBezTo>
                <a:cubicBezTo>
                  <a:pt x="3552613" y="548640"/>
                  <a:pt x="3588014" y="536179"/>
                  <a:pt x="3606800" y="508000"/>
                </a:cubicBezTo>
                <a:cubicBezTo>
                  <a:pt x="3613573" y="497840"/>
                  <a:pt x="3617930" y="485561"/>
                  <a:pt x="3627120" y="477520"/>
                </a:cubicBezTo>
                <a:cubicBezTo>
                  <a:pt x="3645499" y="461438"/>
                  <a:pt x="3670811" y="454149"/>
                  <a:pt x="3688080" y="436880"/>
                </a:cubicBezTo>
                <a:lnTo>
                  <a:pt x="3718560" y="406400"/>
                </a:lnTo>
                <a:cubicBezTo>
                  <a:pt x="3721947" y="396240"/>
                  <a:pt x="3722030" y="384283"/>
                  <a:pt x="3728720" y="375920"/>
                </a:cubicBezTo>
                <a:cubicBezTo>
                  <a:pt x="3782907" y="308187"/>
                  <a:pt x="3738880" y="406400"/>
                  <a:pt x="3779520" y="325120"/>
                </a:cubicBezTo>
                <a:cubicBezTo>
                  <a:pt x="3784309" y="315541"/>
                  <a:pt x="3784891" y="304219"/>
                  <a:pt x="3789680" y="294640"/>
                </a:cubicBezTo>
                <a:cubicBezTo>
                  <a:pt x="3795141" y="283718"/>
                  <a:pt x="3804539" y="275082"/>
                  <a:pt x="3810000" y="264160"/>
                </a:cubicBezTo>
                <a:cubicBezTo>
                  <a:pt x="3814789" y="254581"/>
                  <a:pt x="3815371" y="243259"/>
                  <a:pt x="3820160" y="233680"/>
                </a:cubicBezTo>
                <a:cubicBezTo>
                  <a:pt x="3825621" y="222758"/>
                  <a:pt x="3835521" y="214358"/>
                  <a:pt x="3840480" y="203200"/>
                </a:cubicBezTo>
                <a:cubicBezTo>
                  <a:pt x="3865390" y="147152"/>
                  <a:pt x="3857301" y="146075"/>
                  <a:pt x="3870960" y="91440"/>
                </a:cubicBezTo>
                <a:cubicBezTo>
                  <a:pt x="3873557" y="81050"/>
                  <a:pt x="3881120" y="60960"/>
                  <a:pt x="3881120" y="60960"/>
                </a:cubicBezTo>
              </a:path>
            </a:pathLst>
          </a:custGeom>
          <a:ln w="12700">
            <a:headEnd type="none" w="med" len="med"/>
            <a:tailEnd type="triangle" w="med" len="med"/>
          </a:ln>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20" name="任意多边形: 形状 19">
            <a:extLst>
              <a:ext uri="{FF2B5EF4-FFF2-40B4-BE49-F238E27FC236}">
                <a16:creationId xmlns:a16="http://schemas.microsoft.com/office/drawing/2014/main" id="{8EA7D4A2-BCCA-4C36-8EAF-7377885F50A1}"/>
              </a:ext>
            </a:extLst>
          </p:cNvPr>
          <p:cNvSpPr/>
          <p:nvPr/>
        </p:nvSpPr>
        <p:spPr>
          <a:xfrm>
            <a:off x="3856931" y="1733021"/>
            <a:ext cx="2967037" cy="1306513"/>
          </a:xfrm>
          <a:custGeom>
            <a:avLst/>
            <a:gdLst>
              <a:gd name="connsiteX0" fmla="*/ 2966720 w 2966720"/>
              <a:gd name="connsiteY0" fmla="*/ 779117 h 1307437"/>
              <a:gd name="connsiteX1" fmla="*/ 2956560 w 2966720"/>
              <a:gd name="connsiteY1" fmla="*/ 647037 h 1307437"/>
              <a:gd name="connsiteX2" fmla="*/ 2936240 w 2966720"/>
              <a:gd name="connsiteY2" fmla="*/ 586077 h 1307437"/>
              <a:gd name="connsiteX3" fmla="*/ 2915920 w 2966720"/>
              <a:gd name="connsiteY3" fmla="*/ 525117 h 1307437"/>
              <a:gd name="connsiteX4" fmla="*/ 2905760 w 2966720"/>
              <a:gd name="connsiteY4" fmla="*/ 494637 h 1307437"/>
              <a:gd name="connsiteX5" fmla="*/ 2885440 w 2966720"/>
              <a:gd name="connsiteY5" fmla="*/ 464157 h 1307437"/>
              <a:gd name="connsiteX6" fmla="*/ 2865120 w 2966720"/>
              <a:gd name="connsiteY6" fmla="*/ 403197 h 1307437"/>
              <a:gd name="connsiteX7" fmla="*/ 2854960 w 2966720"/>
              <a:gd name="connsiteY7" fmla="*/ 372717 h 1307437"/>
              <a:gd name="connsiteX8" fmla="*/ 2844800 w 2966720"/>
              <a:gd name="connsiteY8" fmla="*/ 332077 h 1307437"/>
              <a:gd name="connsiteX9" fmla="*/ 2804160 w 2966720"/>
              <a:gd name="connsiteY9" fmla="*/ 271117 h 1307437"/>
              <a:gd name="connsiteX10" fmla="*/ 2783840 w 2966720"/>
              <a:gd name="connsiteY10" fmla="*/ 240637 h 1307437"/>
              <a:gd name="connsiteX11" fmla="*/ 2763520 w 2966720"/>
              <a:gd name="connsiteY11" fmla="*/ 210157 h 1307437"/>
              <a:gd name="connsiteX12" fmla="*/ 2733040 w 2966720"/>
              <a:gd name="connsiteY12" fmla="*/ 189837 h 1307437"/>
              <a:gd name="connsiteX13" fmla="*/ 2672080 w 2966720"/>
              <a:gd name="connsiteY13" fmla="*/ 128877 h 1307437"/>
              <a:gd name="connsiteX14" fmla="*/ 2611120 w 2966720"/>
              <a:gd name="connsiteY14" fmla="*/ 78077 h 1307437"/>
              <a:gd name="connsiteX15" fmla="*/ 2570480 w 2966720"/>
              <a:gd name="connsiteY15" fmla="*/ 57757 h 1307437"/>
              <a:gd name="connsiteX16" fmla="*/ 2519680 w 2966720"/>
              <a:gd name="connsiteY16" fmla="*/ 47597 h 1307437"/>
              <a:gd name="connsiteX17" fmla="*/ 2346960 w 2966720"/>
              <a:gd name="connsiteY17" fmla="*/ 27277 h 1307437"/>
              <a:gd name="connsiteX18" fmla="*/ 1910080 w 2966720"/>
              <a:gd name="connsiteY18" fmla="*/ 27277 h 1307437"/>
              <a:gd name="connsiteX19" fmla="*/ 1798320 w 2966720"/>
              <a:gd name="connsiteY19" fmla="*/ 37437 h 1307437"/>
              <a:gd name="connsiteX20" fmla="*/ 1767840 w 2966720"/>
              <a:gd name="connsiteY20" fmla="*/ 47597 h 1307437"/>
              <a:gd name="connsiteX21" fmla="*/ 1564640 w 2966720"/>
              <a:gd name="connsiteY21" fmla="*/ 67917 h 1307437"/>
              <a:gd name="connsiteX22" fmla="*/ 1442720 w 2966720"/>
              <a:gd name="connsiteY22" fmla="*/ 108557 h 1307437"/>
              <a:gd name="connsiteX23" fmla="*/ 1412240 w 2966720"/>
              <a:gd name="connsiteY23" fmla="*/ 128877 h 1307437"/>
              <a:gd name="connsiteX24" fmla="*/ 1371600 w 2966720"/>
              <a:gd name="connsiteY24" fmla="*/ 139037 h 1307437"/>
              <a:gd name="connsiteX25" fmla="*/ 1341120 w 2966720"/>
              <a:gd name="connsiteY25" fmla="*/ 149197 h 1307437"/>
              <a:gd name="connsiteX26" fmla="*/ 1219200 w 2966720"/>
              <a:gd name="connsiteY26" fmla="*/ 220317 h 1307437"/>
              <a:gd name="connsiteX27" fmla="*/ 1178560 w 2966720"/>
              <a:gd name="connsiteY27" fmla="*/ 230477 h 1307437"/>
              <a:gd name="connsiteX28" fmla="*/ 1117600 w 2966720"/>
              <a:gd name="connsiteY28" fmla="*/ 271117 h 1307437"/>
              <a:gd name="connsiteX29" fmla="*/ 1087120 w 2966720"/>
              <a:gd name="connsiteY29" fmla="*/ 291437 h 1307437"/>
              <a:gd name="connsiteX30" fmla="*/ 1056640 w 2966720"/>
              <a:gd name="connsiteY30" fmla="*/ 321917 h 1307437"/>
              <a:gd name="connsiteX31" fmla="*/ 985520 w 2966720"/>
              <a:gd name="connsiteY31" fmla="*/ 362557 h 1307437"/>
              <a:gd name="connsiteX32" fmla="*/ 965200 w 2966720"/>
              <a:gd name="connsiteY32" fmla="*/ 393037 h 1307437"/>
              <a:gd name="connsiteX33" fmla="*/ 934720 w 2966720"/>
              <a:gd name="connsiteY33" fmla="*/ 413357 h 1307437"/>
              <a:gd name="connsiteX34" fmla="*/ 853440 w 2966720"/>
              <a:gd name="connsiteY34" fmla="*/ 474317 h 1307437"/>
              <a:gd name="connsiteX35" fmla="*/ 802640 w 2966720"/>
              <a:gd name="connsiteY35" fmla="*/ 504797 h 1307437"/>
              <a:gd name="connsiteX36" fmla="*/ 741680 w 2966720"/>
              <a:gd name="connsiteY36" fmla="*/ 565757 h 1307437"/>
              <a:gd name="connsiteX37" fmla="*/ 680720 w 2966720"/>
              <a:gd name="connsiteY37" fmla="*/ 626717 h 1307437"/>
              <a:gd name="connsiteX38" fmla="*/ 650240 w 2966720"/>
              <a:gd name="connsiteY38" fmla="*/ 657197 h 1307437"/>
              <a:gd name="connsiteX39" fmla="*/ 589280 w 2966720"/>
              <a:gd name="connsiteY39" fmla="*/ 707997 h 1307437"/>
              <a:gd name="connsiteX40" fmla="*/ 558800 w 2966720"/>
              <a:gd name="connsiteY40" fmla="*/ 728317 h 1307437"/>
              <a:gd name="connsiteX41" fmla="*/ 528320 w 2966720"/>
              <a:gd name="connsiteY41" fmla="*/ 768957 h 1307437"/>
              <a:gd name="connsiteX42" fmla="*/ 467360 w 2966720"/>
              <a:gd name="connsiteY42" fmla="*/ 809597 h 1307437"/>
              <a:gd name="connsiteX43" fmla="*/ 436880 w 2966720"/>
              <a:gd name="connsiteY43" fmla="*/ 829917 h 1307437"/>
              <a:gd name="connsiteX44" fmla="*/ 375920 w 2966720"/>
              <a:gd name="connsiteY44" fmla="*/ 890877 h 1307437"/>
              <a:gd name="connsiteX45" fmla="*/ 345440 w 2966720"/>
              <a:gd name="connsiteY45" fmla="*/ 921357 h 1307437"/>
              <a:gd name="connsiteX46" fmla="*/ 233680 w 2966720"/>
              <a:gd name="connsiteY46" fmla="*/ 1002637 h 1307437"/>
              <a:gd name="connsiteX47" fmla="*/ 213360 w 2966720"/>
              <a:gd name="connsiteY47" fmla="*/ 1033117 h 1307437"/>
              <a:gd name="connsiteX48" fmla="*/ 182880 w 2966720"/>
              <a:gd name="connsiteY48" fmla="*/ 1053437 h 1307437"/>
              <a:gd name="connsiteX49" fmla="*/ 142240 w 2966720"/>
              <a:gd name="connsiteY49" fmla="*/ 1104237 h 1307437"/>
              <a:gd name="connsiteX50" fmla="*/ 101600 w 2966720"/>
              <a:gd name="connsiteY50" fmla="*/ 1175357 h 1307437"/>
              <a:gd name="connsiteX51" fmla="*/ 60960 w 2966720"/>
              <a:gd name="connsiteY51" fmla="*/ 1236317 h 1307437"/>
              <a:gd name="connsiteX52" fmla="*/ 40640 w 2966720"/>
              <a:gd name="connsiteY52" fmla="*/ 1266797 h 1307437"/>
              <a:gd name="connsiteX53" fmla="*/ 20320 w 2966720"/>
              <a:gd name="connsiteY53" fmla="*/ 1297277 h 1307437"/>
              <a:gd name="connsiteX54" fmla="*/ 0 w 2966720"/>
              <a:gd name="connsiteY54" fmla="*/ 1307437 h 1307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966720" h="1307437">
                <a:moveTo>
                  <a:pt x="2966720" y="779117"/>
                </a:moveTo>
                <a:cubicBezTo>
                  <a:pt x="2963333" y="735090"/>
                  <a:pt x="2963447" y="690653"/>
                  <a:pt x="2956560" y="647037"/>
                </a:cubicBezTo>
                <a:cubicBezTo>
                  <a:pt x="2953219" y="625880"/>
                  <a:pt x="2943013" y="606397"/>
                  <a:pt x="2936240" y="586077"/>
                </a:cubicBezTo>
                <a:lnTo>
                  <a:pt x="2915920" y="525117"/>
                </a:lnTo>
                <a:cubicBezTo>
                  <a:pt x="2912533" y="514957"/>
                  <a:pt x="2911701" y="503548"/>
                  <a:pt x="2905760" y="494637"/>
                </a:cubicBezTo>
                <a:cubicBezTo>
                  <a:pt x="2898987" y="484477"/>
                  <a:pt x="2890399" y="475315"/>
                  <a:pt x="2885440" y="464157"/>
                </a:cubicBezTo>
                <a:cubicBezTo>
                  <a:pt x="2876741" y="444584"/>
                  <a:pt x="2871893" y="423517"/>
                  <a:pt x="2865120" y="403197"/>
                </a:cubicBezTo>
                <a:cubicBezTo>
                  <a:pt x="2861733" y="393037"/>
                  <a:pt x="2857557" y="383107"/>
                  <a:pt x="2854960" y="372717"/>
                </a:cubicBezTo>
                <a:cubicBezTo>
                  <a:pt x="2851573" y="359170"/>
                  <a:pt x="2851045" y="344566"/>
                  <a:pt x="2844800" y="332077"/>
                </a:cubicBezTo>
                <a:cubicBezTo>
                  <a:pt x="2833878" y="310234"/>
                  <a:pt x="2817707" y="291437"/>
                  <a:pt x="2804160" y="271117"/>
                </a:cubicBezTo>
                <a:lnTo>
                  <a:pt x="2783840" y="240637"/>
                </a:lnTo>
                <a:cubicBezTo>
                  <a:pt x="2777067" y="230477"/>
                  <a:pt x="2773680" y="216930"/>
                  <a:pt x="2763520" y="210157"/>
                </a:cubicBezTo>
                <a:cubicBezTo>
                  <a:pt x="2753360" y="203384"/>
                  <a:pt x="2742166" y="197949"/>
                  <a:pt x="2733040" y="189837"/>
                </a:cubicBezTo>
                <a:cubicBezTo>
                  <a:pt x="2711562" y="170745"/>
                  <a:pt x="2692400" y="149197"/>
                  <a:pt x="2672080" y="128877"/>
                </a:cubicBezTo>
                <a:cubicBezTo>
                  <a:pt x="2644062" y="100859"/>
                  <a:pt x="2644125" y="96937"/>
                  <a:pt x="2611120" y="78077"/>
                </a:cubicBezTo>
                <a:cubicBezTo>
                  <a:pt x="2597970" y="70563"/>
                  <a:pt x="2584848" y="62546"/>
                  <a:pt x="2570480" y="57757"/>
                </a:cubicBezTo>
                <a:cubicBezTo>
                  <a:pt x="2554097" y="52296"/>
                  <a:pt x="2536748" y="50223"/>
                  <a:pt x="2519680" y="47597"/>
                </a:cubicBezTo>
                <a:cubicBezTo>
                  <a:pt x="2483374" y="42011"/>
                  <a:pt x="2380844" y="31042"/>
                  <a:pt x="2346960" y="27277"/>
                </a:cubicBezTo>
                <a:cubicBezTo>
                  <a:pt x="2189183" y="-25315"/>
                  <a:pt x="2311270" y="11544"/>
                  <a:pt x="1910080" y="27277"/>
                </a:cubicBezTo>
                <a:cubicBezTo>
                  <a:pt x="1872702" y="28743"/>
                  <a:pt x="1835573" y="34050"/>
                  <a:pt x="1798320" y="37437"/>
                </a:cubicBezTo>
                <a:cubicBezTo>
                  <a:pt x="1788160" y="40824"/>
                  <a:pt x="1778456" y="46182"/>
                  <a:pt x="1767840" y="47597"/>
                </a:cubicBezTo>
                <a:cubicBezTo>
                  <a:pt x="1690864" y="57861"/>
                  <a:pt x="1638077" y="54148"/>
                  <a:pt x="1564640" y="67917"/>
                </a:cubicBezTo>
                <a:cubicBezTo>
                  <a:pt x="1506801" y="78762"/>
                  <a:pt x="1487658" y="82878"/>
                  <a:pt x="1442720" y="108557"/>
                </a:cubicBezTo>
                <a:cubicBezTo>
                  <a:pt x="1432118" y="114615"/>
                  <a:pt x="1423463" y="124067"/>
                  <a:pt x="1412240" y="128877"/>
                </a:cubicBezTo>
                <a:cubicBezTo>
                  <a:pt x="1399405" y="134378"/>
                  <a:pt x="1385026" y="135201"/>
                  <a:pt x="1371600" y="139037"/>
                </a:cubicBezTo>
                <a:cubicBezTo>
                  <a:pt x="1361302" y="141979"/>
                  <a:pt x="1351280" y="145810"/>
                  <a:pt x="1341120" y="149197"/>
                </a:cubicBezTo>
                <a:cubicBezTo>
                  <a:pt x="1303199" y="177638"/>
                  <a:pt x="1267413" y="208264"/>
                  <a:pt x="1219200" y="220317"/>
                </a:cubicBezTo>
                <a:lnTo>
                  <a:pt x="1178560" y="230477"/>
                </a:lnTo>
                <a:lnTo>
                  <a:pt x="1117600" y="271117"/>
                </a:lnTo>
                <a:cubicBezTo>
                  <a:pt x="1107440" y="277890"/>
                  <a:pt x="1095754" y="282803"/>
                  <a:pt x="1087120" y="291437"/>
                </a:cubicBezTo>
                <a:cubicBezTo>
                  <a:pt x="1076960" y="301597"/>
                  <a:pt x="1067678" y="312719"/>
                  <a:pt x="1056640" y="321917"/>
                </a:cubicBezTo>
                <a:cubicBezTo>
                  <a:pt x="1035099" y="339868"/>
                  <a:pt x="1010363" y="350135"/>
                  <a:pt x="985520" y="362557"/>
                </a:cubicBezTo>
                <a:cubicBezTo>
                  <a:pt x="978747" y="372717"/>
                  <a:pt x="973834" y="384403"/>
                  <a:pt x="965200" y="393037"/>
                </a:cubicBezTo>
                <a:cubicBezTo>
                  <a:pt x="956566" y="401671"/>
                  <a:pt x="944595" y="406175"/>
                  <a:pt x="934720" y="413357"/>
                </a:cubicBezTo>
                <a:cubicBezTo>
                  <a:pt x="907331" y="433276"/>
                  <a:pt x="882480" y="456893"/>
                  <a:pt x="853440" y="474317"/>
                </a:cubicBezTo>
                <a:cubicBezTo>
                  <a:pt x="836507" y="484477"/>
                  <a:pt x="817924" y="492292"/>
                  <a:pt x="802640" y="504797"/>
                </a:cubicBezTo>
                <a:cubicBezTo>
                  <a:pt x="780399" y="522994"/>
                  <a:pt x="762000" y="545437"/>
                  <a:pt x="741680" y="565757"/>
                </a:cubicBezTo>
                <a:lnTo>
                  <a:pt x="680720" y="626717"/>
                </a:lnTo>
                <a:cubicBezTo>
                  <a:pt x="670560" y="636877"/>
                  <a:pt x="662195" y="649227"/>
                  <a:pt x="650240" y="657197"/>
                </a:cubicBezTo>
                <a:cubicBezTo>
                  <a:pt x="574564" y="707648"/>
                  <a:pt x="667509" y="642806"/>
                  <a:pt x="589280" y="707997"/>
                </a:cubicBezTo>
                <a:cubicBezTo>
                  <a:pt x="579899" y="715814"/>
                  <a:pt x="567434" y="719683"/>
                  <a:pt x="558800" y="728317"/>
                </a:cubicBezTo>
                <a:cubicBezTo>
                  <a:pt x="546826" y="740291"/>
                  <a:pt x="540976" y="757707"/>
                  <a:pt x="528320" y="768957"/>
                </a:cubicBezTo>
                <a:cubicBezTo>
                  <a:pt x="510067" y="785182"/>
                  <a:pt x="487680" y="796050"/>
                  <a:pt x="467360" y="809597"/>
                </a:cubicBezTo>
                <a:cubicBezTo>
                  <a:pt x="457200" y="816370"/>
                  <a:pt x="445514" y="821283"/>
                  <a:pt x="436880" y="829917"/>
                </a:cubicBezTo>
                <a:lnTo>
                  <a:pt x="375920" y="890877"/>
                </a:lnTo>
                <a:cubicBezTo>
                  <a:pt x="365760" y="901037"/>
                  <a:pt x="356935" y="912736"/>
                  <a:pt x="345440" y="921357"/>
                </a:cubicBezTo>
                <a:cubicBezTo>
                  <a:pt x="254391" y="989643"/>
                  <a:pt x="292339" y="963531"/>
                  <a:pt x="233680" y="1002637"/>
                </a:cubicBezTo>
                <a:cubicBezTo>
                  <a:pt x="226907" y="1012797"/>
                  <a:pt x="221994" y="1024483"/>
                  <a:pt x="213360" y="1033117"/>
                </a:cubicBezTo>
                <a:cubicBezTo>
                  <a:pt x="204726" y="1041751"/>
                  <a:pt x="190508" y="1043902"/>
                  <a:pt x="182880" y="1053437"/>
                </a:cubicBezTo>
                <a:cubicBezTo>
                  <a:pt x="126794" y="1123544"/>
                  <a:pt x="229591" y="1046003"/>
                  <a:pt x="142240" y="1104237"/>
                </a:cubicBezTo>
                <a:cubicBezTo>
                  <a:pt x="71948" y="1209674"/>
                  <a:pt x="178943" y="1046453"/>
                  <a:pt x="101600" y="1175357"/>
                </a:cubicBezTo>
                <a:cubicBezTo>
                  <a:pt x="89035" y="1196298"/>
                  <a:pt x="74507" y="1215997"/>
                  <a:pt x="60960" y="1236317"/>
                </a:cubicBezTo>
                <a:lnTo>
                  <a:pt x="40640" y="1266797"/>
                </a:lnTo>
                <a:cubicBezTo>
                  <a:pt x="33867" y="1276957"/>
                  <a:pt x="31242" y="1291816"/>
                  <a:pt x="20320" y="1297277"/>
                </a:cubicBezTo>
                <a:lnTo>
                  <a:pt x="0" y="1307437"/>
                </a:lnTo>
              </a:path>
            </a:pathLst>
          </a:custGeom>
          <a:ln w="12700">
            <a:headEnd type="none" w="med" len="med"/>
            <a:tailEnd type="triangle" w="med" len="med"/>
          </a:ln>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cxnSp>
        <p:nvCxnSpPr>
          <p:cNvPr id="22" name="直接连接符 21">
            <a:extLst>
              <a:ext uri="{FF2B5EF4-FFF2-40B4-BE49-F238E27FC236}">
                <a16:creationId xmlns:a16="http://schemas.microsoft.com/office/drawing/2014/main" id="{96AAB3FB-EAEE-4689-90AC-432BE3AEA56A}"/>
              </a:ext>
            </a:extLst>
          </p:cNvPr>
          <p:cNvCxnSpPr>
            <a:cxnSpLocks/>
          </p:cNvCxnSpPr>
          <p:nvPr/>
        </p:nvCxnSpPr>
        <p:spPr>
          <a:xfrm flipH="1">
            <a:off x="7109718" y="2274359"/>
            <a:ext cx="517525" cy="222250"/>
          </a:xfrm>
          <a:prstGeom prst="line">
            <a:avLst/>
          </a:prstGeom>
          <a:ln w="12700"/>
        </p:spPr>
        <p:style>
          <a:lnRef idx="1">
            <a:schemeClr val="dk1"/>
          </a:lnRef>
          <a:fillRef idx="0">
            <a:schemeClr val="dk1"/>
          </a:fillRef>
          <a:effectRef idx="0">
            <a:schemeClr val="dk1"/>
          </a:effectRef>
          <a:fontRef idx="minor">
            <a:schemeClr val="tx1"/>
          </a:fontRef>
        </p:style>
      </p:cxnSp>
      <p:sp>
        <p:nvSpPr>
          <p:cNvPr id="9232" name="文本框 22">
            <a:extLst>
              <a:ext uri="{FF2B5EF4-FFF2-40B4-BE49-F238E27FC236}">
                <a16:creationId xmlns:a16="http://schemas.microsoft.com/office/drawing/2014/main" id="{151598AA-49D2-4113-BC77-37B2F404C3E1}"/>
              </a:ext>
            </a:extLst>
          </p:cNvPr>
          <p:cNvSpPr txBox="1">
            <a:spLocks noChangeArrowheads="1"/>
          </p:cNvSpPr>
          <p:nvPr/>
        </p:nvSpPr>
        <p:spPr bwMode="auto">
          <a:xfrm>
            <a:off x="4572893" y="5017559"/>
            <a:ext cx="677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产生</a:t>
            </a:r>
          </a:p>
        </p:txBody>
      </p:sp>
      <p:sp>
        <p:nvSpPr>
          <p:cNvPr id="9233" name="文本框 25">
            <a:extLst>
              <a:ext uri="{FF2B5EF4-FFF2-40B4-BE49-F238E27FC236}">
                <a16:creationId xmlns:a16="http://schemas.microsoft.com/office/drawing/2014/main" id="{A9DAF8AD-5A1F-4039-87A1-021A3AFDE435}"/>
              </a:ext>
            </a:extLst>
          </p:cNvPr>
          <p:cNvSpPr txBox="1">
            <a:spLocks noChangeArrowheads="1"/>
          </p:cNvSpPr>
          <p:nvPr/>
        </p:nvSpPr>
        <p:spPr bwMode="auto">
          <a:xfrm>
            <a:off x="6655693" y="4022196"/>
            <a:ext cx="67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观念</a:t>
            </a:r>
          </a:p>
        </p:txBody>
      </p:sp>
      <p:sp>
        <p:nvSpPr>
          <p:cNvPr id="9234" name="文本框 26">
            <a:extLst>
              <a:ext uri="{FF2B5EF4-FFF2-40B4-BE49-F238E27FC236}">
                <a16:creationId xmlns:a16="http://schemas.microsoft.com/office/drawing/2014/main" id="{D48EFAF5-769C-47D4-A133-3590339AA3DE}"/>
              </a:ext>
            </a:extLst>
          </p:cNvPr>
          <p:cNvSpPr txBox="1">
            <a:spLocks noChangeArrowheads="1"/>
          </p:cNvSpPr>
          <p:nvPr/>
        </p:nvSpPr>
        <p:spPr bwMode="auto">
          <a:xfrm>
            <a:off x="5446018" y="1917171"/>
            <a:ext cx="676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用于</a:t>
            </a:r>
          </a:p>
        </p:txBody>
      </p:sp>
      <p:sp>
        <p:nvSpPr>
          <p:cNvPr id="19" name="Rectangle 3">
            <a:extLst>
              <a:ext uri="{FF2B5EF4-FFF2-40B4-BE49-F238E27FC236}">
                <a16:creationId xmlns:a16="http://schemas.microsoft.com/office/drawing/2014/main" id="{E08851F2-4353-491E-A041-B04E3E1ECBB9}"/>
              </a:ext>
            </a:extLst>
          </p:cNvPr>
          <p:cNvSpPr>
            <a:spLocks noGrp="1" noChangeArrowheads="1"/>
          </p:cNvSpPr>
          <p:nvPr>
            <p:ph idx="1"/>
          </p:nvPr>
        </p:nvSpPr>
        <p:spPr>
          <a:xfrm>
            <a:off x="1699518" y="5668434"/>
            <a:ext cx="6384885" cy="684160"/>
          </a:xfrm>
          <a:extLst/>
        </p:spPr>
        <p:txBody>
          <a:bodyPr>
            <a:normAutofit/>
          </a:bodyPr>
          <a:lstStyle/>
          <a:p>
            <a:pPr marL="0" indent="0" eaLnBrk="1" hangingPunct="1">
              <a:buFontTx/>
              <a:buNone/>
              <a:defRPr/>
            </a:pPr>
            <a:r>
              <a:rPr lang="zh-CN" altLang="en-US" sz="1800" dirty="0"/>
              <a:t>整元是系统中一个抽象的整体，位于系统中某个特定的层次。对世界的认识是一个不断循环的过程。</a:t>
            </a:r>
            <a:endParaRPr lang="en-US" altLang="zh-CN" sz="1800" dirty="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0C0E62E-A384-447E-A042-3B74711EFAA9}"/>
              </a:ext>
            </a:extLst>
          </p:cNvPr>
          <p:cNvSpPr>
            <a:spLocks noGrp="1" noChangeArrowheads="1"/>
          </p:cNvSpPr>
          <p:nvPr>
            <p:ph type="title"/>
          </p:nvPr>
        </p:nvSpPr>
        <p:spPr>
          <a:xfrm>
            <a:off x="539552" y="44624"/>
            <a:ext cx="8229600" cy="1988840"/>
          </a:xfrm>
        </p:spPr>
        <p:txBody>
          <a:bodyPr/>
          <a:lstStyle/>
          <a:p>
            <a:pPr eaLnBrk="1" hangingPunct="1"/>
            <a:r>
              <a:rPr lang="zh-CN" altLang="en-US" dirty="0">
                <a:latin typeface="Univers (WN)" charset="0"/>
              </a:rPr>
              <a:t>系统举例</a:t>
            </a:r>
          </a:p>
        </p:txBody>
      </p:sp>
      <p:sp>
        <p:nvSpPr>
          <p:cNvPr id="10243" name="Rectangle 3">
            <a:extLst>
              <a:ext uri="{FF2B5EF4-FFF2-40B4-BE49-F238E27FC236}">
                <a16:creationId xmlns:a16="http://schemas.microsoft.com/office/drawing/2014/main" id="{1841405A-35C0-4860-B057-B0028CD130BF}"/>
              </a:ext>
            </a:extLst>
          </p:cNvPr>
          <p:cNvSpPr>
            <a:spLocks noGrp="1" noChangeArrowheads="1"/>
          </p:cNvSpPr>
          <p:nvPr>
            <p:ph idx="1"/>
          </p:nvPr>
        </p:nvSpPr>
        <p:spPr>
          <a:xfrm>
            <a:off x="755576" y="1772816"/>
            <a:ext cx="8229600" cy="4497363"/>
          </a:xfrm>
        </p:spPr>
        <p:txBody>
          <a:bodyPr>
            <a:normAutofit fontScale="85000" lnSpcReduction="20000"/>
          </a:bodyPr>
          <a:lstStyle/>
          <a:p>
            <a:pPr eaLnBrk="1" hangingPunct="1">
              <a:lnSpc>
                <a:spcPct val="90000"/>
              </a:lnSpc>
              <a:buFontTx/>
              <a:buNone/>
            </a:pPr>
            <a:r>
              <a:rPr lang="en-US" altLang="zh-CN" sz="2800" dirty="0"/>
              <a:t>(1)  </a:t>
            </a:r>
            <a:r>
              <a:rPr lang="zh-CN" altLang="en-US" sz="2800" dirty="0"/>
              <a:t>高校系统</a:t>
            </a:r>
          </a:p>
          <a:p>
            <a:pPr eaLnBrk="1" hangingPunct="1">
              <a:lnSpc>
                <a:spcPct val="90000"/>
              </a:lnSpc>
              <a:buFontTx/>
              <a:buNone/>
            </a:pPr>
            <a:r>
              <a:rPr lang="zh-CN" altLang="en-US" sz="2800" dirty="0"/>
              <a:t>	学生、教师、管理人员、教材、装置、制度</a:t>
            </a:r>
          </a:p>
          <a:p>
            <a:pPr eaLnBrk="1" hangingPunct="1">
              <a:lnSpc>
                <a:spcPct val="90000"/>
              </a:lnSpc>
              <a:buFontTx/>
              <a:buNone/>
            </a:pPr>
            <a:r>
              <a:rPr lang="zh-CN" altLang="en-US" sz="2800" dirty="0"/>
              <a:t>	功能：为社会提供获得知识的途径</a:t>
            </a:r>
          </a:p>
          <a:p>
            <a:pPr eaLnBrk="1" hangingPunct="1">
              <a:lnSpc>
                <a:spcPct val="90000"/>
              </a:lnSpc>
            </a:pPr>
            <a:endParaRPr lang="zh-CN" altLang="en-US" sz="2800" dirty="0"/>
          </a:p>
          <a:p>
            <a:pPr eaLnBrk="1" hangingPunct="1">
              <a:lnSpc>
                <a:spcPct val="90000"/>
              </a:lnSpc>
              <a:buFontTx/>
              <a:buNone/>
            </a:pPr>
            <a:r>
              <a:rPr lang="en-US" altLang="zh-CN" sz="2800" dirty="0"/>
              <a:t>(2) </a:t>
            </a:r>
            <a:r>
              <a:rPr lang="zh-CN" altLang="en-US" sz="2800" dirty="0"/>
              <a:t>足球队</a:t>
            </a:r>
          </a:p>
          <a:p>
            <a:pPr eaLnBrk="1" hangingPunct="1">
              <a:lnSpc>
                <a:spcPct val="90000"/>
              </a:lnSpc>
              <a:buFontTx/>
              <a:buNone/>
            </a:pPr>
            <a:r>
              <a:rPr lang="zh-CN" altLang="en-US" sz="2800" dirty="0"/>
              <a:t>	队员、队长、教练、队医、足球规则</a:t>
            </a:r>
          </a:p>
          <a:p>
            <a:pPr eaLnBrk="1" hangingPunct="1">
              <a:lnSpc>
                <a:spcPct val="90000"/>
              </a:lnSpc>
              <a:buFontTx/>
              <a:buNone/>
            </a:pPr>
            <a:r>
              <a:rPr lang="zh-CN" altLang="en-US" sz="2800" dirty="0"/>
              <a:t>	功能：为俱乐部赢得比赛</a:t>
            </a:r>
          </a:p>
          <a:p>
            <a:pPr eaLnBrk="1" hangingPunct="1">
              <a:lnSpc>
                <a:spcPct val="90000"/>
              </a:lnSpc>
            </a:pPr>
            <a:endParaRPr lang="zh-CN" altLang="en-US" sz="2800" dirty="0"/>
          </a:p>
          <a:p>
            <a:pPr eaLnBrk="1" hangingPunct="1">
              <a:lnSpc>
                <a:spcPct val="90000"/>
              </a:lnSpc>
              <a:buFontTx/>
              <a:buNone/>
            </a:pPr>
            <a:r>
              <a:rPr lang="en-US" altLang="zh-CN" sz="2800" dirty="0"/>
              <a:t>(3) Internet</a:t>
            </a:r>
          </a:p>
          <a:p>
            <a:pPr eaLnBrk="1" hangingPunct="1">
              <a:lnSpc>
                <a:spcPct val="90000"/>
              </a:lnSpc>
              <a:buFontTx/>
              <a:buNone/>
            </a:pPr>
            <a:r>
              <a:rPr lang="en-US" altLang="zh-CN" sz="2800" dirty="0"/>
              <a:t>	</a:t>
            </a:r>
            <a:r>
              <a:rPr lang="zh-CN" altLang="en-US" sz="2800" dirty="0"/>
              <a:t>设备、信息、软件（协议、电子邮件等）、人</a:t>
            </a:r>
          </a:p>
          <a:p>
            <a:pPr eaLnBrk="1" hangingPunct="1">
              <a:lnSpc>
                <a:spcPct val="90000"/>
              </a:lnSpc>
              <a:buFontTx/>
              <a:buNone/>
            </a:pPr>
            <a:r>
              <a:rPr lang="zh-CN" altLang="en-US" sz="2800" dirty="0"/>
              <a:t>	功能：快速自由地交换和利用信息</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90E94E5-D878-4807-B19F-903191BCFD59}"/>
              </a:ext>
            </a:extLst>
          </p:cNvPr>
          <p:cNvSpPr>
            <a:spLocks noGrp="1" noChangeArrowheads="1"/>
          </p:cNvSpPr>
          <p:nvPr>
            <p:ph type="title"/>
          </p:nvPr>
        </p:nvSpPr>
        <p:spPr/>
        <p:txBody>
          <a:bodyPr/>
          <a:lstStyle/>
          <a:p>
            <a:pPr eaLnBrk="1" hangingPunct="1"/>
            <a:r>
              <a:rPr lang="zh-CN" altLang="en-US">
                <a:latin typeface="Univers (WN)" charset="0"/>
              </a:rPr>
              <a:t>系统的分类</a:t>
            </a:r>
          </a:p>
        </p:txBody>
      </p:sp>
      <p:sp>
        <p:nvSpPr>
          <p:cNvPr id="11267" name="Rectangle 3">
            <a:extLst>
              <a:ext uri="{FF2B5EF4-FFF2-40B4-BE49-F238E27FC236}">
                <a16:creationId xmlns:a16="http://schemas.microsoft.com/office/drawing/2014/main" id="{8F67FD52-734C-4B2C-928E-ABB9D30F37C4}"/>
              </a:ext>
            </a:extLst>
          </p:cNvPr>
          <p:cNvSpPr>
            <a:spLocks noGrp="1" noChangeArrowheads="1"/>
          </p:cNvSpPr>
          <p:nvPr>
            <p:ph idx="1"/>
          </p:nvPr>
        </p:nvSpPr>
        <p:spPr>
          <a:xfrm>
            <a:off x="845983" y="1916832"/>
            <a:ext cx="7452034" cy="3892128"/>
          </a:xfrm>
        </p:spPr>
        <p:txBody>
          <a:bodyPr>
            <a:normAutofit/>
          </a:bodyPr>
          <a:lstStyle/>
          <a:p>
            <a:pPr marL="609600" indent="-609600" eaLnBrk="1" hangingPunct="1">
              <a:buFontTx/>
              <a:buNone/>
            </a:pPr>
            <a:r>
              <a:rPr lang="zh-CN" altLang="en-US" sz="3200" dirty="0"/>
              <a:t>根据不同角度，系统有不同的分类方法</a:t>
            </a:r>
          </a:p>
          <a:p>
            <a:pPr marL="990600" lvl="1" indent="-533400" eaLnBrk="1" hangingPunct="1">
              <a:buFontTx/>
              <a:buAutoNum type="arabicPeriod"/>
            </a:pPr>
            <a:r>
              <a:rPr lang="zh-CN" altLang="en-US" sz="3200" dirty="0"/>
              <a:t>系统的复杂程度</a:t>
            </a:r>
          </a:p>
          <a:p>
            <a:pPr marL="990600" lvl="1" indent="-533400" eaLnBrk="1" hangingPunct="1">
              <a:buFontTx/>
              <a:buAutoNum type="arabicPeriod"/>
            </a:pPr>
            <a:r>
              <a:rPr lang="zh-CN" altLang="en-US" sz="3200" dirty="0"/>
              <a:t>系统的起源</a:t>
            </a:r>
          </a:p>
          <a:p>
            <a:pPr marL="990600" lvl="1" indent="-533400" eaLnBrk="1" hangingPunct="1">
              <a:buFontTx/>
              <a:buAutoNum type="arabicPeriod"/>
            </a:pPr>
            <a:r>
              <a:rPr lang="zh-CN" altLang="en-US" sz="3200" dirty="0"/>
              <a:t>系统的抽象程度</a:t>
            </a:r>
          </a:p>
          <a:p>
            <a:pPr marL="990600" lvl="1" indent="-533400" eaLnBrk="1" hangingPunct="1">
              <a:buFontTx/>
              <a:buAutoNum type="arabicPeriod"/>
            </a:pPr>
            <a:r>
              <a:rPr lang="zh-CN" altLang="en-US" sz="3200" dirty="0"/>
              <a:t>系统和环境的关系</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自定义 1">
      <a:dk1>
        <a:sysClr val="windowText" lastClr="000000"/>
      </a:dk1>
      <a:lt1>
        <a:sysClr val="window" lastClr="FFFFFF"/>
      </a:lt1>
      <a:dk2>
        <a:srgbClr val="212121"/>
      </a:dk2>
      <a:lt2>
        <a:srgbClr val="DADADA"/>
      </a:lt2>
      <a:accent1>
        <a:srgbClr val="000000"/>
      </a:accent1>
      <a:accent2>
        <a:srgbClr val="CC702D"/>
      </a:accent2>
      <a:accent3>
        <a:srgbClr val="B53A31"/>
      </a:accent3>
      <a:accent4>
        <a:srgbClr val="815F56"/>
      </a:accent4>
      <a:accent5>
        <a:srgbClr val="AE9E7C"/>
      </a:accent5>
      <a:accent6>
        <a:srgbClr val="7B8864"/>
      </a:accent6>
      <a:hlink>
        <a:srgbClr val="BB7826"/>
      </a:hlink>
      <a:folHlink>
        <a:srgbClr val="3F3F3F"/>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913</TotalTime>
  <Words>3068</Words>
  <Application>Microsoft Office PowerPoint</Application>
  <PresentationFormat>全屏显示(4:3)</PresentationFormat>
  <Paragraphs>294</Paragraphs>
  <Slides>39</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39</vt:i4>
      </vt:variant>
    </vt:vector>
  </HeadingPairs>
  <TitlesOfParts>
    <vt:vector size="52" baseType="lpstr">
      <vt:lpstr>Microsoft YaHei Light</vt:lpstr>
      <vt:lpstr>等线</vt:lpstr>
      <vt:lpstr>黑体</vt:lpstr>
      <vt:lpstr>华文行楷</vt:lpstr>
      <vt:lpstr>楷体_GB2312</vt:lpstr>
      <vt:lpstr>宋体</vt:lpstr>
      <vt:lpstr>微软雅黑</vt:lpstr>
      <vt:lpstr>Arial</vt:lpstr>
      <vt:lpstr>Calibri</vt:lpstr>
      <vt:lpstr>Cambria</vt:lpstr>
      <vt:lpstr>Times New Roman</vt:lpstr>
      <vt:lpstr>Univers (WN)</vt:lpstr>
      <vt:lpstr>环保</vt:lpstr>
      <vt:lpstr>第1章  系统思想</vt:lpstr>
      <vt:lpstr>本章主要内容</vt:lpstr>
      <vt:lpstr>需要理解的相关概念</vt:lpstr>
      <vt:lpstr>1.1 系统的概念</vt:lpstr>
      <vt:lpstr>系统概念的理解</vt:lpstr>
      <vt:lpstr>系统概念的理解</vt:lpstr>
      <vt:lpstr>整元（holon）</vt:lpstr>
      <vt:lpstr>系统举例</vt:lpstr>
      <vt:lpstr>系统的分类</vt:lpstr>
      <vt:lpstr>根据系统的复杂程度 博尔丁将系统分为以下九个等级：</vt:lpstr>
      <vt:lpstr>按照系统的起源不同，可以分为</vt:lpstr>
      <vt:lpstr>根据抽象程度分类</vt:lpstr>
      <vt:lpstr>按系统与环境的关系分类</vt:lpstr>
      <vt:lpstr>1.2 系统的特性</vt:lpstr>
      <vt:lpstr>系统的整体性</vt:lpstr>
      <vt:lpstr>系统的层次性</vt:lpstr>
      <vt:lpstr>其他特性</vt:lpstr>
      <vt:lpstr>其他特性</vt:lpstr>
      <vt:lpstr>1.3 系统思想的发展</vt:lpstr>
      <vt:lpstr>1、古代朴素的系统思想</vt:lpstr>
      <vt:lpstr>2、系统思想的淹没</vt:lpstr>
      <vt:lpstr>3、现代系统思想的兴起</vt:lpstr>
      <vt:lpstr>香农熵(Shannon entropy) 谁是冠军？</vt:lpstr>
      <vt:lpstr>4、复杂系统理论热潮</vt:lpstr>
      <vt:lpstr>1.4 系统工程</vt:lpstr>
      <vt:lpstr>1 系统工程的兴起</vt:lpstr>
      <vt:lpstr>2 系统工程方法</vt:lpstr>
      <vt:lpstr>霍尔的三维结构模式 (Hall three dimensions structure)</vt:lpstr>
      <vt:lpstr>霍尔的三维结构模式 (Hall three dimensions structure)</vt:lpstr>
      <vt:lpstr>1.5 软系统方法论</vt:lpstr>
      <vt:lpstr>1.5 软系统方法论</vt:lpstr>
      <vt:lpstr>软系统方法论SSM轮廓</vt:lpstr>
      <vt:lpstr>根定义 root definition</vt:lpstr>
      <vt:lpstr>软系统方法 Vs 硬系统方法</vt:lpstr>
      <vt:lpstr>1.6 物理-事理-人理系统方法论</vt:lpstr>
      <vt:lpstr>1.6 物理-事理-人理系统方法论</vt:lpstr>
      <vt:lpstr>1.6 物理-事理-人理系统方法论</vt:lpstr>
      <vt:lpstr>1.6 物理-事理-人理系统方法论</vt:lpstr>
      <vt:lpstr>1.6 物理-事理-人理系统方法论</vt:lpstr>
    </vt:vector>
  </TitlesOfParts>
  <Company>biti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系统思想</dc:title>
  <dc:creator>wxm</dc:creator>
  <cp:lastModifiedBy>box</cp:lastModifiedBy>
  <cp:revision>52</cp:revision>
  <dcterms:created xsi:type="dcterms:W3CDTF">2006-10-08T01:30:56Z</dcterms:created>
  <dcterms:modified xsi:type="dcterms:W3CDTF">2018-03-05T02:48:03Z</dcterms:modified>
</cp:coreProperties>
</file>