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72"/>
  </p:notesMasterIdLst>
  <p:handoutMasterIdLst>
    <p:handoutMasterId r:id="rId73"/>
  </p:handoutMasterIdLst>
  <p:sldIdLst>
    <p:sldId id="256" r:id="rId2"/>
    <p:sldId id="260" r:id="rId3"/>
    <p:sldId id="258" r:id="rId4"/>
    <p:sldId id="261" r:id="rId5"/>
    <p:sldId id="262" r:id="rId6"/>
    <p:sldId id="263" r:id="rId7"/>
    <p:sldId id="264" r:id="rId8"/>
    <p:sldId id="265" r:id="rId9"/>
    <p:sldId id="266" r:id="rId10"/>
    <p:sldId id="267" r:id="rId11"/>
    <p:sldId id="268" r:id="rId12"/>
    <p:sldId id="269" r:id="rId13"/>
    <p:sldId id="270" r:id="rId14"/>
    <p:sldId id="272" r:id="rId15"/>
    <p:sldId id="273" r:id="rId16"/>
    <p:sldId id="271"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7" r:id="rId30"/>
    <p:sldId id="286"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4" r:id="rId66"/>
    <p:sldId id="322" r:id="rId67"/>
    <p:sldId id="323" r:id="rId68"/>
    <p:sldId id="325" r:id="rId69"/>
    <p:sldId id="326" r:id="rId70"/>
    <p:sldId id="327" r:id="rId7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A02"/>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62" autoAdjust="0"/>
    <p:restoredTop sz="88000" autoAdjust="0"/>
  </p:normalViewPr>
  <p:slideViewPr>
    <p:cSldViewPr>
      <p:cViewPr varScale="1">
        <p:scale>
          <a:sx n="97" d="100"/>
          <a:sy n="97" d="100"/>
        </p:scale>
        <p:origin x="1542" y="90"/>
      </p:cViewPr>
      <p:guideLst>
        <p:guide orient="horz" pos="2160"/>
        <p:guide pos="2880"/>
      </p:guideLst>
    </p:cSldViewPr>
  </p:slideViewPr>
  <p:outlineViewPr>
    <p:cViewPr>
      <p:scale>
        <a:sx n="33" d="100"/>
        <a:sy n="33" d="100"/>
      </p:scale>
      <p:origin x="0" y="-16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Lst>
  </p:outlineViewPr>
  <p:notesTextViewPr>
    <p:cViewPr>
      <p:scale>
        <a:sx n="125" d="100"/>
        <a:sy n="125" d="100"/>
      </p:scale>
      <p:origin x="0" y="0"/>
    </p:cViewPr>
  </p:notesTextViewPr>
  <p:sorterViewPr>
    <p:cViewPr>
      <p:scale>
        <a:sx n="100" d="100"/>
        <a:sy n="100" d="100"/>
      </p:scale>
      <p:origin x="0" y="-618"/>
    </p:cViewPr>
  </p:sorterViewPr>
  <p:notesViewPr>
    <p:cSldViewPr>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26" Type="http://schemas.openxmlformats.org/officeDocument/2006/relationships/slide" Target="slides/slide26.xml"/><Relationship Id="rId21" Type="http://schemas.openxmlformats.org/officeDocument/2006/relationships/slide" Target="slides/slide21.xml"/><Relationship Id="rId42" Type="http://schemas.openxmlformats.org/officeDocument/2006/relationships/slide" Target="slides/slide42.xml"/><Relationship Id="rId47" Type="http://schemas.openxmlformats.org/officeDocument/2006/relationships/slide" Target="slides/slide47.xml"/><Relationship Id="rId63" Type="http://schemas.openxmlformats.org/officeDocument/2006/relationships/slide" Target="slides/slide63.xml"/><Relationship Id="rId68" Type="http://schemas.openxmlformats.org/officeDocument/2006/relationships/slide" Target="slides/slide68.xml"/><Relationship Id="rId7" Type="http://schemas.openxmlformats.org/officeDocument/2006/relationships/slide" Target="slides/slide7.xml"/><Relationship Id="rId2" Type="http://schemas.openxmlformats.org/officeDocument/2006/relationships/slide" Target="slides/slide2.xml"/><Relationship Id="rId16" Type="http://schemas.openxmlformats.org/officeDocument/2006/relationships/slide" Target="slides/slide16.xml"/><Relationship Id="rId29" Type="http://schemas.openxmlformats.org/officeDocument/2006/relationships/slide" Target="slides/slide29.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37" Type="http://schemas.openxmlformats.org/officeDocument/2006/relationships/slide" Target="slides/slide37.xml"/><Relationship Id="rId40" Type="http://schemas.openxmlformats.org/officeDocument/2006/relationships/slide" Target="slides/slide40.xml"/><Relationship Id="rId45" Type="http://schemas.openxmlformats.org/officeDocument/2006/relationships/slide" Target="slides/slide45.xml"/><Relationship Id="rId53" Type="http://schemas.openxmlformats.org/officeDocument/2006/relationships/slide" Target="slides/slide53.xml"/><Relationship Id="rId58" Type="http://schemas.openxmlformats.org/officeDocument/2006/relationships/slide" Target="slides/slide58.xml"/><Relationship Id="rId66" Type="http://schemas.openxmlformats.org/officeDocument/2006/relationships/slide" Target="slides/slide66.xml"/><Relationship Id="rId5" Type="http://schemas.openxmlformats.org/officeDocument/2006/relationships/slide" Target="slides/slide5.xml"/><Relationship Id="rId61" Type="http://schemas.openxmlformats.org/officeDocument/2006/relationships/slide" Target="slides/slide61.xml"/><Relationship Id="rId19" Type="http://schemas.openxmlformats.org/officeDocument/2006/relationships/slide" Target="slides/slide1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 Id="rId43" Type="http://schemas.openxmlformats.org/officeDocument/2006/relationships/slide" Target="slides/slide43.xml"/><Relationship Id="rId48" Type="http://schemas.openxmlformats.org/officeDocument/2006/relationships/slide" Target="slides/slide48.xml"/><Relationship Id="rId56" Type="http://schemas.openxmlformats.org/officeDocument/2006/relationships/slide" Target="slides/slide56.xml"/><Relationship Id="rId64" Type="http://schemas.openxmlformats.org/officeDocument/2006/relationships/slide" Target="slides/slide64.xml"/><Relationship Id="rId69" Type="http://schemas.openxmlformats.org/officeDocument/2006/relationships/slide" Target="slides/slide69.xml"/><Relationship Id="rId8" Type="http://schemas.openxmlformats.org/officeDocument/2006/relationships/slide" Target="slides/slide8.xml"/><Relationship Id="rId51" Type="http://schemas.openxmlformats.org/officeDocument/2006/relationships/slide" Target="slides/slide51.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 Id="rId46" Type="http://schemas.openxmlformats.org/officeDocument/2006/relationships/slide" Target="slides/slide46.xml"/><Relationship Id="rId59" Type="http://schemas.openxmlformats.org/officeDocument/2006/relationships/slide" Target="slides/slide59.xml"/><Relationship Id="rId67" Type="http://schemas.openxmlformats.org/officeDocument/2006/relationships/slide" Target="slides/slide67.xml"/><Relationship Id="rId20" Type="http://schemas.openxmlformats.org/officeDocument/2006/relationships/slide" Target="slides/slide20.xml"/><Relationship Id="rId41" Type="http://schemas.openxmlformats.org/officeDocument/2006/relationships/slide" Target="slides/slide41.xml"/><Relationship Id="rId54" Type="http://schemas.openxmlformats.org/officeDocument/2006/relationships/slide" Target="slides/slide54.xml"/><Relationship Id="rId62" Type="http://schemas.openxmlformats.org/officeDocument/2006/relationships/slide" Target="slides/slide62.xml"/><Relationship Id="rId70" Type="http://schemas.openxmlformats.org/officeDocument/2006/relationships/slide" Target="slides/slide70.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49" Type="http://schemas.openxmlformats.org/officeDocument/2006/relationships/slide" Target="slides/slide49.xml"/><Relationship Id="rId57" Type="http://schemas.openxmlformats.org/officeDocument/2006/relationships/slide" Target="slides/slide57.xml"/><Relationship Id="rId10" Type="http://schemas.openxmlformats.org/officeDocument/2006/relationships/slide" Target="slides/slide10.xml"/><Relationship Id="rId31" Type="http://schemas.openxmlformats.org/officeDocument/2006/relationships/slide" Target="slides/slide31.xml"/><Relationship Id="rId44" Type="http://schemas.openxmlformats.org/officeDocument/2006/relationships/slide" Target="slides/slide44.xml"/><Relationship Id="rId52" Type="http://schemas.openxmlformats.org/officeDocument/2006/relationships/slide" Target="slides/slide52.xml"/><Relationship Id="rId60" Type="http://schemas.openxmlformats.org/officeDocument/2006/relationships/slide" Target="slides/slide60.xml"/><Relationship Id="rId65" Type="http://schemas.openxmlformats.org/officeDocument/2006/relationships/slide" Target="slides/slide65.xml"/><Relationship Id="rId4" Type="http://schemas.openxmlformats.org/officeDocument/2006/relationships/slide" Target="slides/slide4.xml"/><Relationship Id="rId9" Type="http://schemas.openxmlformats.org/officeDocument/2006/relationships/slide" Target="slides/slide9.xml"/><Relationship Id="rId13" Type="http://schemas.openxmlformats.org/officeDocument/2006/relationships/slide" Target="slides/slide13.xml"/><Relationship Id="rId18" Type="http://schemas.openxmlformats.org/officeDocument/2006/relationships/slide" Target="slides/slide18.xml"/><Relationship Id="rId39" Type="http://schemas.openxmlformats.org/officeDocument/2006/relationships/slide" Target="slides/slide39.xml"/><Relationship Id="rId34" Type="http://schemas.openxmlformats.org/officeDocument/2006/relationships/slide" Target="slides/slide34.xml"/><Relationship Id="rId50" Type="http://schemas.openxmlformats.org/officeDocument/2006/relationships/slide" Target="slides/slide50.xml"/><Relationship Id="rId55" Type="http://schemas.openxmlformats.org/officeDocument/2006/relationships/slide" Target="slides/slide5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D0EA93C-64E6-400E-A7C4-629E182E34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A438FF5-47DD-402F-9B8E-9D04623892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22F3CC-357D-493A-AC3A-D56FADEA6296}" type="datetimeFigureOut">
              <a:rPr lang="zh-CN" altLang="en-US" smtClean="0"/>
              <a:t>2018-03-19</a:t>
            </a:fld>
            <a:endParaRPr lang="zh-CN" altLang="en-US"/>
          </a:p>
        </p:txBody>
      </p:sp>
      <p:sp>
        <p:nvSpPr>
          <p:cNvPr id="4" name="页脚占位符 3">
            <a:extLst>
              <a:ext uri="{FF2B5EF4-FFF2-40B4-BE49-F238E27FC236}">
                <a16:creationId xmlns:a16="http://schemas.microsoft.com/office/drawing/2014/main" id="{B775E386-D899-49B6-9C27-1B9CD2C6F4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7577BCE-6AD0-4DA6-8506-8D8BD70754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19E668-F858-4015-9DDF-ABB511B8E8A0}" type="slidenum">
              <a:rPr lang="zh-CN" altLang="en-US" smtClean="0"/>
              <a:t>‹#›</a:t>
            </a:fld>
            <a:endParaRPr lang="zh-CN" altLang="en-US"/>
          </a:p>
        </p:txBody>
      </p:sp>
    </p:spTree>
    <p:extLst>
      <p:ext uri="{BB962C8B-B14F-4D97-AF65-F5344CB8AC3E}">
        <p14:creationId xmlns:p14="http://schemas.microsoft.com/office/powerpoint/2010/main" val="790695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FB69E1B-1BF8-4672-97A2-3D15FF4F151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3315" name="Rectangle 3">
            <a:extLst>
              <a:ext uri="{FF2B5EF4-FFF2-40B4-BE49-F238E27FC236}">
                <a16:creationId xmlns:a16="http://schemas.microsoft.com/office/drawing/2014/main" id="{7ACEC5D1-4C3D-41D6-9280-3EFB86EC8EB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18EB8091-4FD3-4F0B-B567-9525ABCEF78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6DACA897-8BF9-465F-91C1-080DFB124B0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318" name="Rectangle 6">
            <a:extLst>
              <a:ext uri="{FF2B5EF4-FFF2-40B4-BE49-F238E27FC236}">
                <a16:creationId xmlns:a16="http://schemas.microsoft.com/office/drawing/2014/main" id="{E6F06049-CD33-415D-92EF-6BFC0FF501E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9" name="Rectangle 7">
            <a:extLst>
              <a:ext uri="{FF2B5EF4-FFF2-40B4-BE49-F238E27FC236}">
                <a16:creationId xmlns:a16="http://schemas.microsoft.com/office/drawing/2014/main" id="{53998757-4799-4304-A2EC-DC8699F6DA6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C828777-D76F-4FAD-A6AE-8232CE9E31C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baike.baidu.com/item/SaaS" TargetMode="External"/><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a:t>
            </a:fld>
            <a:endParaRPr lang="en-US" altLang="zh-CN"/>
          </a:p>
        </p:txBody>
      </p:sp>
    </p:spTree>
    <p:extLst>
      <p:ext uri="{BB962C8B-B14F-4D97-AF65-F5344CB8AC3E}">
        <p14:creationId xmlns:p14="http://schemas.microsoft.com/office/powerpoint/2010/main" val="3765380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18</a:t>
            </a:fld>
            <a:endParaRPr lang="en-US" altLang="zh-CN"/>
          </a:p>
        </p:txBody>
      </p:sp>
    </p:spTree>
    <p:extLst>
      <p:ext uri="{BB962C8B-B14F-4D97-AF65-F5344CB8AC3E}">
        <p14:creationId xmlns:p14="http://schemas.microsoft.com/office/powerpoint/2010/main" val="1965238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19</a:t>
            </a:fld>
            <a:endParaRPr lang="en-US" altLang="zh-CN"/>
          </a:p>
        </p:txBody>
      </p:sp>
    </p:spTree>
    <p:extLst>
      <p:ext uri="{BB962C8B-B14F-4D97-AF65-F5344CB8AC3E}">
        <p14:creationId xmlns:p14="http://schemas.microsoft.com/office/powerpoint/2010/main" val="1678010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20</a:t>
            </a:fld>
            <a:endParaRPr lang="en-US" altLang="zh-CN"/>
          </a:p>
        </p:txBody>
      </p:sp>
    </p:spTree>
    <p:extLst>
      <p:ext uri="{BB962C8B-B14F-4D97-AF65-F5344CB8AC3E}">
        <p14:creationId xmlns:p14="http://schemas.microsoft.com/office/powerpoint/2010/main" val="3610082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各个阶段的主要成果及审核安排如</a:t>
            </a:r>
            <a:r>
              <a:rPr lang="en-US" altLang="zh-CN" dirty="0"/>
              <a:t>Page59</a:t>
            </a:r>
            <a:r>
              <a:rPr lang="zh-CN" altLang="en-US" dirty="0"/>
              <a:t>的图</a:t>
            </a:r>
            <a:r>
              <a:rPr lang="en-US" altLang="zh-CN" dirty="0"/>
              <a:t>3.6</a:t>
            </a:r>
            <a:r>
              <a:rPr lang="zh-CN" altLang="en-US" dirty="0"/>
              <a:t>所示</a:t>
            </a: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21</a:t>
            </a:fld>
            <a:endParaRPr lang="en-US" altLang="zh-CN"/>
          </a:p>
        </p:txBody>
      </p:sp>
    </p:spTree>
    <p:extLst>
      <p:ext uri="{BB962C8B-B14F-4D97-AF65-F5344CB8AC3E}">
        <p14:creationId xmlns:p14="http://schemas.microsoft.com/office/powerpoint/2010/main" val="3010859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22</a:t>
            </a:fld>
            <a:endParaRPr lang="en-US" altLang="zh-CN"/>
          </a:p>
        </p:txBody>
      </p:sp>
    </p:spTree>
    <p:extLst>
      <p:ext uri="{BB962C8B-B14F-4D97-AF65-F5344CB8AC3E}">
        <p14:creationId xmlns:p14="http://schemas.microsoft.com/office/powerpoint/2010/main" val="1892514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23</a:t>
            </a:fld>
            <a:endParaRPr lang="en-US" altLang="zh-CN"/>
          </a:p>
        </p:txBody>
      </p:sp>
    </p:spTree>
    <p:extLst>
      <p:ext uri="{BB962C8B-B14F-4D97-AF65-F5344CB8AC3E}">
        <p14:creationId xmlns:p14="http://schemas.microsoft.com/office/powerpoint/2010/main" val="2220161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24</a:t>
            </a:fld>
            <a:endParaRPr lang="en-US" altLang="zh-CN"/>
          </a:p>
        </p:txBody>
      </p:sp>
    </p:spTree>
    <p:extLst>
      <p:ext uri="{BB962C8B-B14F-4D97-AF65-F5344CB8AC3E}">
        <p14:creationId xmlns:p14="http://schemas.microsoft.com/office/powerpoint/2010/main" val="566183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25</a:t>
            </a:fld>
            <a:endParaRPr lang="en-US" altLang="zh-CN"/>
          </a:p>
        </p:txBody>
      </p:sp>
    </p:spTree>
    <p:extLst>
      <p:ext uri="{BB962C8B-B14F-4D97-AF65-F5344CB8AC3E}">
        <p14:creationId xmlns:p14="http://schemas.microsoft.com/office/powerpoint/2010/main" val="3343076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26</a:t>
            </a:fld>
            <a:endParaRPr lang="en-US" altLang="zh-CN"/>
          </a:p>
        </p:txBody>
      </p:sp>
    </p:spTree>
    <p:extLst>
      <p:ext uri="{BB962C8B-B14F-4D97-AF65-F5344CB8AC3E}">
        <p14:creationId xmlns:p14="http://schemas.microsoft.com/office/powerpoint/2010/main" val="3165036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27</a:t>
            </a:fld>
            <a:endParaRPr lang="en-US" altLang="zh-CN"/>
          </a:p>
        </p:txBody>
      </p:sp>
    </p:spTree>
    <p:extLst>
      <p:ext uri="{BB962C8B-B14F-4D97-AF65-F5344CB8AC3E}">
        <p14:creationId xmlns:p14="http://schemas.microsoft.com/office/powerpoint/2010/main" val="4176205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t>至上世纪</a:t>
            </a:r>
            <a:r>
              <a:rPr lang="en-US" altLang="zh-CN" dirty="0"/>
              <a:t>90</a:t>
            </a:r>
            <a:r>
              <a:rPr lang="zh-CN" altLang="en-US" dirty="0"/>
              <a:t>年代初，沃尔玛在电脑和卫星通信系统上就已经投资了</a:t>
            </a:r>
            <a:r>
              <a:rPr lang="en-US" altLang="zh-CN" dirty="0"/>
              <a:t>7</a:t>
            </a:r>
            <a:r>
              <a:rPr lang="zh-CN" altLang="en-US" dirty="0"/>
              <a:t>亿美元，用于物流控制。</a:t>
            </a:r>
          </a:p>
          <a:p>
            <a:pPr eaLnBrk="1" hangingPunct="1"/>
            <a:r>
              <a:rPr lang="zh-CN" altLang="en-US" dirty="0"/>
              <a:t>苏宁电器的信息化改造，在软硬件上的初期投资已经达到</a:t>
            </a:r>
            <a:r>
              <a:rPr lang="en-US" altLang="zh-CN" dirty="0"/>
              <a:t>8000</a:t>
            </a:r>
            <a:r>
              <a:rPr lang="zh-CN" altLang="en-US" dirty="0"/>
              <a:t>万元 </a:t>
            </a:r>
          </a:p>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6</a:t>
            </a:fld>
            <a:endParaRPr lang="en-US" altLang="zh-CN"/>
          </a:p>
        </p:txBody>
      </p:sp>
    </p:spTree>
    <p:extLst>
      <p:ext uri="{BB962C8B-B14F-4D97-AF65-F5344CB8AC3E}">
        <p14:creationId xmlns:p14="http://schemas.microsoft.com/office/powerpoint/2010/main" val="726663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28</a:t>
            </a:fld>
            <a:endParaRPr lang="en-US" altLang="zh-CN"/>
          </a:p>
        </p:txBody>
      </p:sp>
    </p:spTree>
    <p:extLst>
      <p:ext uri="{BB962C8B-B14F-4D97-AF65-F5344CB8AC3E}">
        <p14:creationId xmlns:p14="http://schemas.microsoft.com/office/powerpoint/2010/main" val="1672887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29</a:t>
            </a:fld>
            <a:endParaRPr lang="en-US" altLang="zh-CN"/>
          </a:p>
        </p:txBody>
      </p:sp>
    </p:spTree>
    <p:extLst>
      <p:ext uri="{BB962C8B-B14F-4D97-AF65-F5344CB8AC3E}">
        <p14:creationId xmlns:p14="http://schemas.microsoft.com/office/powerpoint/2010/main" val="1135041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30</a:t>
            </a:fld>
            <a:endParaRPr lang="en-US" altLang="zh-CN"/>
          </a:p>
        </p:txBody>
      </p:sp>
    </p:spTree>
    <p:extLst>
      <p:ext uri="{BB962C8B-B14F-4D97-AF65-F5344CB8AC3E}">
        <p14:creationId xmlns:p14="http://schemas.microsoft.com/office/powerpoint/2010/main" val="9775911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31</a:t>
            </a:fld>
            <a:endParaRPr lang="en-US" altLang="zh-CN"/>
          </a:p>
        </p:txBody>
      </p:sp>
    </p:spTree>
    <p:extLst>
      <p:ext uri="{BB962C8B-B14F-4D97-AF65-F5344CB8AC3E}">
        <p14:creationId xmlns:p14="http://schemas.microsoft.com/office/powerpoint/2010/main" val="1154488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32</a:t>
            </a:fld>
            <a:endParaRPr lang="en-US" altLang="zh-CN"/>
          </a:p>
        </p:txBody>
      </p:sp>
    </p:spTree>
    <p:extLst>
      <p:ext uri="{BB962C8B-B14F-4D97-AF65-F5344CB8AC3E}">
        <p14:creationId xmlns:p14="http://schemas.microsoft.com/office/powerpoint/2010/main" val="24869571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螺旋开发方法在每个迭代周期内加入风险分析。</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见</a:t>
            </a:r>
            <a:r>
              <a:rPr lang="en-US" altLang="zh-CN" dirty="0"/>
              <a:t>Page63</a:t>
            </a:r>
            <a:r>
              <a:rPr lang="zh-CN" altLang="en-US" dirty="0"/>
              <a:t>的图</a:t>
            </a:r>
            <a:r>
              <a:rPr lang="en-US" altLang="zh-CN" dirty="0"/>
              <a:t>3.10</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33</a:t>
            </a:fld>
            <a:endParaRPr lang="en-US" altLang="zh-CN"/>
          </a:p>
        </p:txBody>
      </p:sp>
    </p:spTree>
    <p:extLst>
      <p:ext uri="{BB962C8B-B14F-4D97-AF65-F5344CB8AC3E}">
        <p14:creationId xmlns:p14="http://schemas.microsoft.com/office/powerpoint/2010/main" val="33804474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34</a:t>
            </a:fld>
            <a:endParaRPr lang="en-US" altLang="zh-CN"/>
          </a:p>
        </p:txBody>
      </p:sp>
    </p:spTree>
    <p:extLst>
      <p:ext uri="{BB962C8B-B14F-4D97-AF65-F5344CB8AC3E}">
        <p14:creationId xmlns:p14="http://schemas.microsoft.com/office/powerpoint/2010/main" val="30887394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i="0" kern="1200" dirty="0">
                <a:solidFill>
                  <a:schemeClr val="tx1"/>
                </a:solidFill>
                <a:effectLst/>
                <a:latin typeface="Arial" panose="020B0604020202020204" pitchFamily="34" charset="0"/>
                <a:ea typeface="宋体" panose="02010600030101010101" pitchFamily="2" charset="-122"/>
                <a:cs typeface="+mn-cs"/>
              </a:rPr>
              <a:t>敏捷宣言指导我们以价值导向来实施项目。我们同样需要流程、工具、文档以及计划，然而相对于这些，我们关注点需要更多的聚焦于从事项目的人、正在进行中的产品、合作和灵活性。</a:t>
            </a: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35</a:t>
            </a:fld>
            <a:endParaRPr lang="en-US" altLang="zh-CN"/>
          </a:p>
        </p:txBody>
      </p:sp>
    </p:spTree>
    <p:extLst>
      <p:ext uri="{BB962C8B-B14F-4D97-AF65-F5344CB8AC3E}">
        <p14:creationId xmlns:p14="http://schemas.microsoft.com/office/powerpoint/2010/main" val="30049939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36</a:t>
            </a:fld>
            <a:endParaRPr lang="en-US" altLang="zh-CN"/>
          </a:p>
        </p:txBody>
      </p:sp>
    </p:spTree>
    <p:extLst>
      <p:ext uri="{BB962C8B-B14F-4D97-AF65-F5344CB8AC3E}">
        <p14:creationId xmlns:p14="http://schemas.microsoft.com/office/powerpoint/2010/main" val="33130373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37</a:t>
            </a:fld>
            <a:endParaRPr lang="en-US" altLang="zh-CN"/>
          </a:p>
        </p:txBody>
      </p:sp>
    </p:spTree>
    <p:extLst>
      <p:ext uri="{BB962C8B-B14F-4D97-AF65-F5344CB8AC3E}">
        <p14:creationId xmlns:p14="http://schemas.microsoft.com/office/powerpoint/2010/main" val="3225452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还原论，整体论：</a:t>
            </a:r>
            <a:r>
              <a:rPr lang="en-US" altLang="zh-CN" dirty="0"/>
              <a:t>Page50</a:t>
            </a:r>
          </a:p>
          <a:p>
            <a:r>
              <a:rPr lang="zh-CN" altLang="en-US" dirty="0"/>
              <a:t>还原论：部分之和等于整体</a:t>
            </a:r>
            <a:endParaRPr lang="en-US" altLang="zh-CN" dirty="0"/>
          </a:p>
          <a:p>
            <a:r>
              <a:rPr lang="zh-CN" altLang="en-US" dirty="0"/>
              <a:t>整体论：部分之和大于整体</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11</a:t>
            </a:fld>
            <a:endParaRPr lang="en-US" altLang="zh-CN"/>
          </a:p>
        </p:txBody>
      </p:sp>
    </p:spTree>
    <p:extLst>
      <p:ext uri="{BB962C8B-B14F-4D97-AF65-F5344CB8AC3E}">
        <p14:creationId xmlns:p14="http://schemas.microsoft.com/office/powerpoint/2010/main" val="33366790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38</a:t>
            </a:fld>
            <a:endParaRPr lang="en-US" altLang="zh-CN"/>
          </a:p>
        </p:txBody>
      </p:sp>
    </p:spTree>
    <p:extLst>
      <p:ext uri="{BB962C8B-B14F-4D97-AF65-F5344CB8AC3E}">
        <p14:creationId xmlns:p14="http://schemas.microsoft.com/office/powerpoint/2010/main" val="9542315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Page26 </a:t>
            </a:r>
            <a:r>
              <a:rPr lang="zh-CN" altLang="en-US" dirty="0" smtClean="0"/>
              <a:t>图</a:t>
            </a:r>
            <a:r>
              <a:rPr lang="en-US" altLang="zh-CN" dirty="0" smtClean="0"/>
              <a:t>2.4</a:t>
            </a: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39</a:t>
            </a:fld>
            <a:endParaRPr lang="en-US" altLang="zh-CN"/>
          </a:p>
        </p:txBody>
      </p:sp>
    </p:spTree>
    <p:extLst>
      <p:ext uri="{BB962C8B-B14F-4D97-AF65-F5344CB8AC3E}">
        <p14:creationId xmlns:p14="http://schemas.microsoft.com/office/powerpoint/2010/main" val="32920097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40</a:t>
            </a:fld>
            <a:endParaRPr lang="en-US" altLang="zh-CN"/>
          </a:p>
        </p:txBody>
      </p:sp>
    </p:spTree>
    <p:extLst>
      <p:ext uri="{BB962C8B-B14F-4D97-AF65-F5344CB8AC3E}">
        <p14:creationId xmlns:p14="http://schemas.microsoft.com/office/powerpoint/2010/main" val="15917165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41</a:t>
            </a:fld>
            <a:endParaRPr lang="en-US" altLang="zh-CN"/>
          </a:p>
        </p:txBody>
      </p:sp>
    </p:spTree>
    <p:extLst>
      <p:ext uri="{BB962C8B-B14F-4D97-AF65-F5344CB8AC3E}">
        <p14:creationId xmlns:p14="http://schemas.microsoft.com/office/powerpoint/2010/main" val="12618375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美国心理学家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Miller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有关短时记忆容量的研究表明，保持在短时记忆的刺激项目大约为</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7</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个，人的短时记忆广度为</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7±2</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个组块。</a:t>
            </a:r>
            <a:r>
              <a:rPr lang="en-US" altLang="zh-CN" sz="1200" b="0" i="0" kern="1200" baseline="30000" dirty="0" smtClean="0">
                <a:solidFill>
                  <a:schemeClr val="tx1"/>
                </a:solidFill>
                <a:effectLst/>
                <a:latin typeface="Arial" panose="020B0604020202020204" pitchFamily="34" charset="0"/>
                <a:ea typeface="宋体" panose="02010600030101010101" pitchFamily="2" charset="-122"/>
                <a:cs typeface="+mn-cs"/>
              </a:rPr>
              <a:t>[3]</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rPr>
              <a:t> </a:t>
            </a: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42</a:t>
            </a:fld>
            <a:endParaRPr lang="en-US" altLang="zh-CN"/>
          </a:p>
        </p:txBody>
      </p:sp>
    </p:spTree>
    <p:extLst>
      <p:ext uri="{BB962C8B-B14F-4D97-AF65-F5344CB8AC3E}">
        <p14:creationId xmlns:p14="http://schemas.microsoft.com/office/powerpoint/2010/main" val="40810698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43</a:t>
            </a:fld>
            <a:endParaRPr lang="en-US" altLang="zh-CN"/>
          </a:p>
        </p:txBody>
      </p:sp>
    </p:spTree>
    <p:extLst>
      <p:ext uri="{BB962C8B-B14F-4D97-AF65-F5344CB8AC3E}">
        <p14:creationId xmlns:p14="http://schemas.microsoft.com/office/powerpoint/2010/main" val="6372683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44</a:t>
            </a:fld>
            <a:endParaRPr lang="en-US" altLang="zh-CN"/>
          </a:p>
        </p:txBody>
      </p:sp>
    </p:spTree>
    <p:extLst>
      <p:ext uri="{BB962C8B-B14F-4D97-AF65-F5344CB8AC3E}">
        <p14:creationId xmlns:p14="http://schemas.microsoft.com/office/powerpoint/2010/main" val="39150805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45</a:t>
            </a:fld>
            <a:endParaRPr lang="en-US" altLang="zh-CN"/>
          </a:p>
        </p:txBody>
      </p:sp>
    </p:spTree>
    <p:extLst>
      <p:ext uri="{BB962C8B-B14F-4D97-AF65-F5344CB8AC3E}">
        <p14:creationId xmlns:p14="http://schemas.microsoft.com/office/powerpoint/2010/main" val="39441692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SD</a:t>
            </a:r>
            <a:r>
              <a:rPr lang="zh-CN" altLang="en-US" dirty="0" smtClean="0"/>
              <a:t>：结构化设计</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SA</a:t>
            </a:r>
            <a:r>
              <a:rPr lang="zh-CN" altLang="en-US" dirty="0" smtClean="0"/>
              <a:t>：结构化分析</a:t>
            </a: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46</a:t>
            </a:fld>
            <a:endParaRPr lang="en-US" altLang="zh-CN"/>
          </a:p>
        </p:txBody>
      </p:sp>
    </p:spTree>
    <p:extLst>
      <p:ext uri="{BB962C8B-B14F-4D97-AF65-F5344CB8AC3E}">
        <p14:creationId xmlns:p14="http://schemas.microsoft.com/office/powerpoint/2010/main" val="19901893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SD</a:t>
            </a:r>
            <a:r>
              <a:rPr lang="zh-CN" altLang="en-US" dirty="0" smtClean="0"/>
              <a:t>：结构化设计</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SA</a:t>
            </a:r>
            <a:r>
              <a:rPr lang="zh-CN" altLang="en-US" dirty="0" smtClean="0"/>
              <a:t>：结构化分析</a:t>
            </a: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47</a:t>
            </a:fld>
            <a:endParaRPr lang="en-US" altLang="zh-CN"/>
          </a:p>
        </p:txBody>
      </p:sp>
    </p:spTree>
    <p:extLst>
      <p:ext uri="{BB962C8B-B14F-4D97-AF65-F5344CB8AC3E}">
        <p14:creationId xmlns:p14="http://schemas.microsoft.com/office/powerpoint/2010/main" val="3733901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12</a:t>
            </a:fld>
            <a:endParaRPr lang="en-US" altLang="zh-CN"/>
          </a:p>
        </p:txBody>
      </p:sp>
    </p:spTree>
    <p:extLst>
      <p:ext uri="{BB962C8B-B14F-4D97-AF65-F5344CB8AC3E}">
        <p14:creationId xmlns:p14="http://schemas.microsoft.com/office/powerpoint/2010/main" val="24968753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SD</a:t>
            </a:r>
            <a:r>
              <a:rPr lang="zh-CN" altLang="en-US" dirty="0" smtClean="0"/>
              <a:t>：结构化设计</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SA</a:t>
            </a:r>
            <a:r>
              <a:rPr lang="zh-CN" altLang="en-US" dirty="0" smtClean="0"/>
              <a:t>：结构化分析</a:t>
            </a: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48</a:t>
            </a:fld>
            <a:endParaRPr lang="en-US" altLang="zh-CN"/>
          </a:p>
        </p:txBody>
      </p:sp>
    </p:spTree>
    <p:extLst>
      <p:ext uri="{BB962C8B-B14F-4D97-AF65-F5344CB8AC3E}">
        <p14:creationId xmlns:p14="http://schemas.microsoft.com/office/powerpoint/2010/main" val="3341774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49</a:t>
            </a:fld>
            <a:endParaRPr lang="en-US" altLang="zh-CN"/>
          </a:p>
        </p:txBody>
      </p:sp>
    </p:spTree>
    <p:extLst>
      <p:ext uri="{BB962C8B-B14F-4D97-AF65-F5344CB8AC3E}">
        <p14:creationId xmlns:p14="http://schemas.microsoft.com/office/powerpoint/2010/main" val="30716608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50</a:t>
            </a:fld>
            <a:endParaRPr lang="en-US" altLang="zh-CN"/>
          </a:p>
        </p:txBody>
      </p:sp>
    </p:spTree>
    <p:extLst>
      <p:ext uri="{BB962C8B-B14F-4D97-AF65-F5344CB8AC3E}">
        <p14:creationId xmlns:p14="http://schemas.microsoft.com/office/powerpoint/2010/main" val="4059095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51</a:t>
            </a:fld>
            <a:endParaRPr lang="en-US" altLang="zh-CN"/>
          </a:p>
        </p:txBody>
      </p:sp>
    </p:spTree>
    <p:extLst>
      <p:ext uri="{BB962C8B-B14F-4D97-AF65-F5344CB8AC3E}">
        <p14:creationId xmlns:p14="http://schemas.microsoft.com/office/powerpoint/2010/main" val="25956441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52</a:t>
            </a:fld>
            <a:endParaRPr lang="en-US" altLang="zh-CN"/>
          </a:p>
        </p:txBody>
      </p:sp>
    </p:spTree>
    <p:extLst>
      <p:ext uri="{BB962C8B-B14F-4D97-AF65-F5344CB8AC3E}">
        <p14:creationId xmlns:p14="http://schemas.microsoft.com/office/powerpoint/2010/main" val="27028064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53</a:t>
            </a:fld>
            <a:endParaRPr lang="en-US" altLang="zh-CN"/>
          </a:p>
        </p:txBody>
      </p:sp>
    </p:spTree>
    <p:extLst>
      <p:ext uri="{BB962C8B-B14F-4D97-AF65-F5344CB8AC3E}">
        <p14:creationId xmlns:p14="http://schemas.microsoft.com/office/powerpoint/2010/main" val="23494087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54</a:t>
            </a:fld>
            <a:endParaRPr lang="en-US" altLang="zh-CN"/>
          </a:p>
        </p:txBody>
      </p:sp>
    </p:spTree>
    <p:extLst>
      <p:ext uri="{BB962C8B-B14F-4D97-AF65-F5344CB8AC3E}">
        <p14:creationId xmlns:p14="http://schemas.microsoft.com/office/powerpoint/2010/main" val="15121487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55</a:t>
            </a:fld>
            <a:endParaRPr lang="en-US" altLang="zh-CN"/>
          </a:p>
        </p:txBody>
      </p:sp>
    </p:spTree>
    <p:extLst>
      <p:ext uri="{BB962C8B-B14F-4D97-AF65-F5344CB8AC3E}">
        <p14:creationId xmlns:p14="http://schemas.microsoft.com/office/powerpoint/2010/main" val="30703935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56</a:t>
            </a:fld>
            <a:endParaRPr lang="en-US" altLang="zh-CN"/>
          </a:p>
        </p:txBody>
      </p:sp>
    </p:spTree>
    <p:extLst>
      <p:ext uri="{BB962C8B-B14F-4D97-AF65-F5344CB8AC3E}">
        <p14:creationId xmlns:p14="http://schemas.microsoft.com/office/powerpoint/2010/main" val="41524524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57</a:t>
            </a:fld>
            <a:endParaRPr lang="en-US" altLang="zh-CN"/>
          </a:p>
        </p:txBody>
      </p:sp>
    </p:spTree>
    <p:extLst>
      <p:ext uri="{BB962C8B-B14F-4D97-AF65-F5344CB8AC3E}">
        <p14:creationId xmlns:p14="http://schemas.microsoft.com/office/powerpoint/2010/main" val="2774423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13</a:t>
            </a:fld>
            <a:endParaRPr lang="en-US" altLang="zh-CN"/>
          </a:p>
        </p:txBody>
      </p:sp>
    </p:spTree>
    <p:extLst>
      <p:ext uri="{BB962C8B-B14F-4D97-AF65-F5344CB8AC3E}">
        <p14:creationId xmlns:p14="http://schemas.microsoft.com/office/powerpoint/2010/main" val="38445370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SoaML</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(Service-oriented architecture Modeling Language</a:t>
            </a: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58</a:t>
            </a:fld>
            <a:endParaRPr lang="en-US" altLang="zh-CN"/>
          </a:p>
        </p:txBody>
      </p:sp>
    </p:spTree>
    <p:extLst>
      <p:ext uri="{BB962C8B-B14F-4D97-AF65-F5344CB8AC3E}">
        <p14:creationId xmlns:p14="http://schemas.microsoft.com/office/powerpoint/2010/main" val="2428891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59</a:t>
            </a:fld>
            <a:endParaRPr lang="en-US" altLang="zh-CN"/>
          </a:p>
        </p:txBody>
      </p:sp>
    </p:spTree>
    <p:extLst>
      <p:ext uri="{BB962C8B-B14F-4D97-AF65-F5344CB8AC3E}">
        <p14:creationId xmlns:p14="http://schemas.microsoft.com/office/powerpoint/2010/main" val="42250652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60</a:t>
            </a:fld>
            <a:endParaRPr lang="en-US" altLang="zh-CN"/>
          </a:p>
        </p:txBody>
      </p:sp>
    </p:spTree>
    <p:extLst>
      <p:ext uri="{BB962C8B-B14F-4D97-AF65-F5344CB8AC3E}">
        <p14:creationId xmlns:p14="http://schemas.microsoft.com/office/powerpoint/2010/main" val="9967858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61</a:t>
            </a:fld>
            <a:endParaRPr lang="en-US" altLang="zh-CN"/>
          </a:p>
        </p:txBody>
      </p:sp>
    </p:spTree>
    <p:extLst>
      <p:ext uri="{BB962C8B-B14F-4D97-AF65-F5344CB8AC3E}">
        <p14:creationId xmlns:p14="http://schemas.microsoft.com/office/powerpoint/2010/main" val="40775505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62</a:t>
            </a:fld>
            <a:endParaRPr lang="en-US" altLang="zh-CN"/>
          </a:p>
        </p:txBody>
      </p:sp>
    </p:spTree>
    <p:extLst>
      <p:ext uri="{BB962C8B-B14F-4D97-AF65-F5344CB8AC3E}">
        <p14:creationId xmlns:p14="http://schemas.microsoft.com/office/powerpoint/2010/main" val="12391425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63</a:t>
            </a:fld>
            <a:endParaRPr lang="en-US" altLang="zh-CN"/>
          </a:p>
        </p:txBody>
      </p:sp>
    </p:spTree>
    <p:extLst>
      <p:ext uri="{BB962C8B-B14F-4D97-AF65-F5344CB8AC3E}">
        <p14:creationId xmlns:p14="http://schemas.microsoft.com/office/powerpoint/2010/main" val="37853128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64</a:t>
            </a:fld>
            <a:endParaRPr lang="en-US" altLang="zh-CN"/>
          </a:p>
        </p:txBody>
      </p:sp>
    </p:spTree>
    <p:extLst>
      <p:ext uri="{BB962C8B-B14F-4D97-AF65-F5344CB8AC3E}">
        <p14:creationId xmlns:p14="http://schemas.microsoft.com/office/powerpoint/2010/main" val="24214778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latin typeface="楷体" panose="02010609060101010101" pitchFamily="49" charset="-122"/>
                <a:ea typeface="楷体" panose="02010609060101010101" pitchFamily="49" charset="-122"/>
              </a:rPr>
              <a:t>SaaS: Software-as-a-Service </a:t>
            </a:r>
            <a:r>
              <a:rPr lang="zh-CN" altLang="en-US" sz="1200" dirty="0" smtClean="0">
                <a:latin typeface="楷体" panose="02010609060101010101" pitchFamily="49" charset="-122"/>
                <a:ea typeface="楷体" panose="02010609060101010101" pitchFamily="49" charset="-122"/>
              </a:rPr>
              <a:t>软件即服务</a:t>
            </a:r>
            <a:endParaRPr lang="en-US" altLang="zh-CN" sz="1200" dirty="0" smtClean="0">
              <a:latin typeface="楷体" panose="02010609060101010101" pitchFamily="49" charset="-122"/>
              <a:ea typeface="楷体" panose="02010609060101010101" pitchFamily="49"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latin typeface="楷体" panose="02010609060101010101" pitchFamily="49" charset="-122"/>
                <a:ea typeface="楷体" panose="02010609060101010101" pitchFamily="49" charset="-122"/>
              </a:rPr>
              <a:t>PaaS: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Platform-as-a-Service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平台即服务 亚马逊</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paas</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使您能够在任何环境下快速</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可靠</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一致地部署应用程序</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PaaS</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也是</a:t>
            </a:r>
            <a:r>
              <a:rPr lang="en-US" altLang="zh-CN"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3"/>
              </a:rPr>
              <a:t>SaaS</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模式的一种应用</a:t>
            </a: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65</a:t>
            </a:fld>
            <a:endParaRPr lang="en-US" altLang="zh-CN"/>
          </a:p>
        </p:txBody>
      </p:sp>
    </p:spTree>
    <p:extLst>
      <p:ext uri="{BB962C8B-B14F-4D97-AF65-F5344CB8AC3E}">
        <p14:creationId xmlns:p14="http://schemas.microsoft.com/office/powerpoint/2010/main" val="22667113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用户与技术员全程参与，但在每个时间结点的参与程度有所不同。</a:t>
            </a: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66</a:t>
            </a:fld>
            <a:endParaRPr lang="en-US" altLang="zh-CN"/>
          </a:p>
        </p:txBody>
      </p:sp>
    </p:spTree>
    <p:extLst>
      <p:ext uri="{BB962C8B-B14F-4D97-AF65-F5344CB8AC3E}">
        <p14:creationId xmlns:p14="http://schemas.microsoft.com/office/powerpoint/2010/main" val="15412822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楷体" panose="02010609060101010101" pitchFamily="49" charset="-122"/>
                <a:ea typeface="楷体" panose="02010609060101010101" pitchFamily="49" charset="-122"/>
              </a:rPr>
              <a:t>详细内容在</a:t>
            </a:r>
            <a:r>
              <a:rPr lang="en-US" altLang="zh-CN" sz="1200" dirty="0" smtClean="0">
                <a:latin typeface="楷体" panose="02010609060101010101" pitchFamily="49" charset="-122"/>
                <a:ea typeface="楷体" panose="02010609060101010101" pitchFamily="49" charset="-122"/>
              </a:rPr>
              <a:t>《</a:t>
            </a:r>
            <a:r>
              <a:rPr lang="zh-CN" altLang="en-US" sz="1200" dirty="0" smtClean="0">
                <a:latin typeface="楷体" panose="02010609060101010101" pitchFamily="49" charset="-122"/>
                <a:ea typeface="楷体" panose="02010609060101010101" pitchFamily="49" charset="-122"/>
              </a:rPr>
              <a:t>信息系统项目管理</a:t>
            </a:r>
            <a:r>
              <a:rPr lang="en-US" altLang="zh-CN" sz="1200" dirty="0" smtClean="0">
                <a:latin typeface="楷体" panose="02010609060101010101" pitchFamily="49" charset="-122"/>
                <a:ea typeface="楷体" panose="02010609060101010101" pitchFamily="49" charset="-122"/>
              </a:rPr>
              <a:t>》</a:t>
            </a:r>
            <a:r>
              <a:rPr lang="zh-CN" altLang="en-US" sz="1200" dirty="0" smtClean="0">
                <a:latin typeface="楷体" panose="02010609060101010101" pitchFamily="49" charset="-122"/>
                <a:ea typeface="楷体" panose="02010609060101010101" pitchFamily="49" charset="-122"/>
              </a:rPr>
              <a:t>课程或书籍中讨论。</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67</a:t>
            </a:fld>
            <a:endParaRPr lang="en-US" altLang="zh-CN"/>
          </a:p>
        </p:txBody>
      </p:sp>
    </p:spTree>
    <p:extLst>
      <p:ext uri="{BB962C8B-B14F-4D97-AF65-F5344CB8AC3E}">
        <p14:creationId xmlns:p14="http://schemas.microsoft.com/office/powerpoint/2010/main" val="3720171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见</a:t>
            </a:r>
            <a:r>
              <a:rPr lang="en-US" altLang="zh-CN" dirty="0"/>
              <a:t>Page51</a:t>
            </a:r>
            <a:r>
              <a:rPr lang="zh-CN" altLang="en-US" dirty="0"/>
              <a:t>页表</a:t>
            </a:r>
            <a:r>
              <a:rPr lang="en-US" altLang="zh-CN" dirty="0"/>
              <a:t>3.1</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14</a:t>
            </a:fld>
            <a:endParaRPr lang="en-US" altLang="zh-CN"/>
          </a:p>
        </p:txBody>
      </p:sp>
    </p:spTree>
    <p:extLst>
      <p:ext uri="{BB962C8B-B14F-4D97-AF65-F5344CB8AC3E}">
        <p14:creationId xmlns:p14="http://schemas.microsoft.com/office/powerpoint/2010/main" val="29032843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smtClean="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68</a:t>
            </a:fld>
            <a:endParaRPr lang="en-US" altLang="zh-CN"/>
          </a:p>
        </p:txBody>
      </p:sp>
    </p:spTree>
    <p:extLst>
      <p:ext uri="{BB962C8B-B14F-4D97-AF65-F5344CB8AC3E}">
        <p14:creationId xmlns:p14="http://schemas.microsoft.com/office/powerpoint/2010/main" val="1698302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楷体" panose="02010609060101010101" pitchFamily="49" charset="-122"/>
                <a:ea typeface="楷体" panose="02010609060101010101" pitchFamily="49" charset="-122"/>
              </a:rPr>
              <a:t>详细内容在</a:t>
            </a:r>
            <a:r>
              <a:rPr lang="en-US" altLang="zh-CN" sz="1200" dirty="0" smtClean="0">
                <a:latin typeface="楷体" panose="02010609060101010101" pitchFamily="49" charset="-122"/>
                <a:ea typeface="楷体" panose="02010609060101010101" pitchFamily="49" charset="-122"/>
              </a:rPr>
              <a:t>《</a:t>
            </a:r>
            <a:r>
              <a:rPr lang="zh-CN" altLang="en-US" sz="1200" dirty="0" smtClean="0">
                <a:latin typeface="楷体" panose="02010609060101010101" pitchFamily="49" charset="-122"/>
                <a:ea typeface="楷体" panose="02010609060101010101" pitchFamily="49" charset="-122"/>
              </a:rPr>
              <a:t>信息系统项目管理</a:t>
            </a:r>
            <a:r>
              <a:rPr lang="en-US" altLang="zh-CN" sz="1200" dirty="0" smtClean="0">
                <a:latin typeface="楷体" panose="02010609060101010101" pitchFamily="49" charset="-122"/>
                <a:ea typeface="楷体" panose="02010609060101010101" pitchFamily="49" charset="-122"/>
              </a:rPr>
              <a:t>》</a:t>
            </a:r>
            <a:r>
              <a:rPr lang="zh-CN" altLang="en-US" sz="1200" dirty="0" smtClean="0">
                <a:latin typeface="楷体" panose="02010609060101010101" pitchFamily="49" charset="-122"/>
                <a:ea typeface="楷体" panose="02010609060101010101" pitchFamily="49" charset="-122"/>
              </a:rPr>
              <a:t>课程或书籍中讨论。</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69</a:t>
            </a:fld>
            <a:endParaRPr lang="en-US" altLang="zh-CN"/>
          </a:p>
        </p:txBody>
      </p:sp>
    </p:spTree>
    <p:extLst>
      <p:ext uri="{BB962C8B-B14F-4D97-AF65-F5344CB8AC3E}">
        <p14:creationId xmlns:p14="http://schemas.microsoft.com/office/powerpoint/2010/main" val="394706467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楷体" panose="02010609060101010101" pitchFamily="49" charset="-122"/>
                <a:ea typeface="楷体" panose="02010609060101010101" pitchFamily="49" charset="-122"/>
              </a:rPr>
              <a:t>详细内容在</a:t>
            </a:r>
            <a:r>
              <a:rPr lang="en-US" altLang="zh-CN" sz="1200" dirty="0" smtClean="0">
                <a:latin typeface="楷体" panose="02010609060101010101" pitchFamily="49" charset="-122"/>
                <a:ea typeface="楷体" panose="02010609060101010101" pitchFamily="49" charset="-122"/>
              </a:rPr>
              <a:t>《</a:t>
            </a:r>
            <a:r>
              <a:rPr lang="zh-CN" altLang="en-US" sz="1200" dirty="0" smtClean="0">
                <a:latin typeface="楷体" panose="02010609060101010101" pitchFamily="49" charset="-122"/>
                <a:ea typeface="楷体" panose="02010609060101010101" pitchFamily="49" charset="-122"/>
              </a:rPr>
              <a:t>信息系统项目管理</a:t>
            </a:r>
            <a:r>
              <a:rPr lang="en-US" altLang="zh-CN" sz="1200" dirty="0" smtClean="0">
                <a:latin typeface="楷体" panose="02010609060101010101" pitchFamily="49" charset="-122"/>
                <a:ea typeface="楷体" panose="02010609060101010101" pitchFamily="49" charset="-122"/>
              </a:rPr>
              <a:t>》</a:t>
            </a:r>
            <a:r>
              <a:rPr lang="zh-CN" altLang="en-US" sz="1200" dirty="0" smtClean="0">
                <a:latin typeface="楷体" panose="02010609060101010101" pitchFamily="49" charset="-122"/>
                <a:ea typeface="楷体" panose="02010609060101010101" pitchFamily="49" charset="-122"/>
              </a:rPr>
              <a:t>课程或书籍中讨论。</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70</a:t>
            </a:fld>
            <a:endParaRPr lang="en-US" altLang="zh-CN"/>
          </a:p>
        </p:txBody>
      </p:sp>
    </p:spTree>
    <p:extLst>
      <p:ext uri="{BB962C8B-B14F-4D97-AF65-F5344CB8AC3E}">
        <p14:creationId xmlns:p14="http://schemas.microsoft.com/office/powerpoint/2010/main" val="3588822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15</a:t>
            </a:fld>
            <a:endParaRPr lang="en-US" altLang="zh-CN"/>
          </a:p>
        </p:txBody>
      </p:sp>
    </p:spTree>
    <p:extLst>
      <p:ext uri="{BB962C8B-B14F-4D97-AF65-F5344CB8AC3E}">
        <p14:creationId xmlns:p14="http://schemas.microsoft.com/office/powerpoint/2010/main" val="3754399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见</a:t>
            </a:r>
            <a:r>
              <a:rPr lang="en-US" altLang="zh-CN" dirty="0"/>
              <a:t>Page26</a:t>
            </a:r>
            <a:r>
              <a:rPr lang="zh-CN" altLang="en-US" dirty="0"/>
              <a:t>的图</a:t>
            </a:r>
            <a:r>
              <a:rPr lang="en-US" altLang="zh-CN" dirty="0"/>
              <a:t>2.4</a:t>
            </a:r>
            <a:r>
              <a:rPr lang="zh-CN" altLang="en-US" dirty="0"/>
              <a:t>，信息系统的开发本质就是建立管理模型并转化为信息处理模型的过程。</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16</a:t>
            </a:fld>
            <a:endParaRPr lang="en-US" altLang="zh-CN"/>
          </a:p>
        </p:txBody>
      </p:sp>
    </p:spTree>
    <p:extLst>
      <p:ext uri="{BB962C8B-B14F-4D97-AF65-F5344CB8AC3E}">
        <p14:creationId xmlns:p14="http://schemas.microsoft.com/office/powerpoint/2010/main" val="592860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ER: entity-relationship  Page53</a:t>
            </a:r>
            <a:r>
              <a:rPr lang="zh-CN" altLang="en-US" dirty="0"/>
              <a:t>图</a:t>
            </a:r>
            <a:r>
              <a:rPr lang="en-US" altLang="zh-CN" dirty="0"/>
              <a:t>3.2</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JSD</a:t>
            </a:r>
            <a:r>
              <a:rPr lang="zh-CN" altLang="en-US" dirty="0"/>
              <a:t>（</a:t>
            </a:r>
            <a:r>
              <a:rPr lang="en-US" altLang="zh-CN" dirty="0"/>
              <a:t> Jackson system development</a:t>
            </a:r>
            <a:r>
              <a:rPr lang="zh-CN" altLang="en-US" dirty="0"/>
              <a:t>） </a:t>
            </a:r>
            <a:r>
              <a:rPr lang="en-US" altLang="zh-CN" dirty="0"/>
              <a:t>Page53</a:t>
            </a:r>
            <a:r>
              <a:rPr lang="zh-CN" altLang="en-US" dirty="0"/>
              <a:t>图</a:t>
            </a:r>
            <a:r>
              <a:rPr lang="en-US" altLang="zh-CN" dirty="0"/>
              <a:t>3.3</a:t>
            </a:r>
            <a:r>
              <a:rPr lang="zh-CN" altLang="en-US" dirty="0"/>
              <a:t>，</a:t>
            </a:r>
            <a:r>
              <a:rPr lang="en-US" altLang="zh-CN" dirty="0"/>
              <a:t>Page54</a:t>
            </a:r>
            <a:r>
              <a:rPr lang="zh-CN" altLang="en-US" dirty="0"/>
              <a:t>图</a:t>
            </a:r>
            <a:r>
              <a:rPr lang="en-US" altLang="zh-CN" dirty="0"/>
              <a:t>3.4</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17</a:t>
            </a:fld>
            <a:endParaRPr lang="en-US" altLang="zh-CN"/>
          </a:p>
        </p:txBody>
      </p:sp>
    </p:spTree>
    <p:extLst>
      <p:ext uri="{BB962C8B-B14F-4D97-AF65-F5344CB8AC3E}">
        <p14:creationId xmlns:p14="http://schemas.microsoft.com/office/powerpoint/2010/main" val="29800555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Picture 8" descr="S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065417" y="5054602"/>
            <a:ext cx="673276" cy="279400"/>
          </a:xfrm>
        </p:spPr>
        <p:txBody>
          <a:bodyPr/>
          <a:lstStyle/>
          <a:p>
            <a:pPr>
              <a:defRPr/>
            </a:pPr>
            <a:endParaRPr lang="en-US" altLang="zh-CN"/>
          </a:p>
        </p:txBody>
      </p:sp>
      <p:sp>
        <p:nvSpPr>
          <p:cNvPr id="5" name="Footer Placeholder 4"/>
          <p:cNvSpPr>
            <a:spLocks noGrp="1"/>
          </p:cNvSpPr>
          <p:nvPr>
            <p:ph type="ftr" sz="quarter" idx="11"/>
          </p:nvPr>
        </p:nvSpPr>
        <p:spPr>
          <a:xfrm>
            <a:off x="1921934" y="5054602"/>
            <a:ext cx="4064860" cy="279400"/>
          </a:xfrm>
        </p:spPr>
        <p:txBody>
          <a:bodyPr/>
          <a:lstStyle/>
          <a:p>
            <a:pPr>
              <a:defRPr/>
            </a:pPr>
            <a:endParaRPr lang="en-US" altLang="zh-CN"/>
          </a:p>
        </p:txBody>
      </p:sp>
      <p:sp>
        <p:nvSpPr>
          <p:cNvPr id="6" name="Slide Number Placeholder 5"/>
          <p:cNvSpPr>
            <a:spLocks noGrp="1"/>
          </p:cNvSpPr>
          <p:nvPr>
            <p:ph type="sldNum" sz="quarter" idx="12"/>
          </p:nvPr>
        </p:nvSpPr>
        <p:spPr>
          <a:xfrm>
            <a:off x="6817317" y="5054602"/>
            <a:ext cx="413483" cy="279400"/>
          </a:xfrm>
        </p:spPr>
        <p:txBody>
          <a:bodyPr/>
          <a:lstStyle/>
          <a:p>
            <a:pPr>
              <a:defRPr/>
            </a:pPr>
            <a:fld id="{558193DA-06A4-4C63-98D8-F3EC99AFC757}" type="slidenum">
              <a:rPr lang="en-US" altLang="zh-CN" smtClean="0"/>
              <a:pPr>
                <a:defRPr/>
              </a:pPr>
              <a:t>‹#›</a:t>
            </a:fld>
            <a:endParaRPr lang="en-US" altLang="zh-CN"/>
          </a:p>
        </p:txBody>
      </p:sp>
      <p:cxnSp>
        <p:nvCxnSpPr>
          <p:cNvPr id="15" name="Straight Connector 14"/>
          <p:cNvCxnSpPr/>
          <p:nvPr/>
        </p:nvCxnSpPr>
        <p:spPr>
          <a:xfrm>
            <a:off x="2019825" y="3471329"/>
            <a:ext cx="511308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600BB100-A1FF-4877-8B29-9C17FF2892E9}"/>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1" name="文本框 10">
            <a:extLst>
              <a:ext uri="{FF2B5EF4-FFF2-40B4-BE49-F238E27FC236}">
                <a16:creationId xmlns:a16="http://schemas.microsoft.com/office/drawing/2014/main" id="{E8578AC6-7863-476B-A59C-1EFF57AFAC27}"/>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2" name="文本框 11">
            <a:extLst>
              <a:ext uri="{FF2B5EF4-FFF2-40B4-BE49-F238E27FC236}">
                <a16:creationId xmlns:a16="http://schemas.microsoft.com/office/drawing/2014/main" id="{B5E949CC-FE0D-4B97-851A-C3BA0539AD4B}"/>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25843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3149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5" y="4140199"/>
            <a:ext cx="660642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981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73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94297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857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9" y="3429000"/>
            <a:ext cx="6606421"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8876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655D15C-BEFC-46F9-895A-A2BD79E13B2A}" type="slidenum">
              <a:rPr lang="en-US" altLang="zh-CN" smtClean="0"/>
              <a:pPr>
                <a:defRPr/>
              </a:pPr>
              <a:t>‹#›</a:t>
            </a:fld>
            <a:endParaRPr lang="en-US" altLang="zh-CN"/>
          </a:p>
        </p:txBody>
      </p:sp>
      <p:cxnSp>
        <p:nvCxnSpPr>
          <p:cNvPr id="14" name="Straight Connector 13"/>
          <p:cNvCxnSpPr/>
          <p:nvPr/>
        </p:nvCxnSpPr>
        <p:spPr>
          <a:xfrm>
            <a:off x="1278466" y="2354670"/>
            <a:ext cx="660642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320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180EC00-765D-432C-9EB4-EDF91F63D216}" type="slidenum">
              <a:rPr lang="en-US" altLang="zh-CN" smtClean="0"/>
              <a:pPr>
                <a:defRPr/>
              </a:pPr>
              <a:t>‹#›</a:t>
            </a:fld>
            <a:endParaRPr lang="en-US" altLang="zh-CN"/>
          </a:p>
        </p:txBody>
      </p:sp>
      <p:cxnSp>
        <p:nvCxnSpPr>
          <p:cNvPr id="14" name="Straight Connector 13"/>
          <p:cNvCxnSpPr/>
          <p:nvPr/>
        </p:nvCxnSpPr>
        <p:spPr>
          <a:xfrm>
            <a:off x="6245512" y="906873"/>
            <a:ext cx="0" cy="4968993"/>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1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297350" y="1556792"/>
            <a:ext cx="6595533"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1195750" y="653920"/>
            <a:ext cx="6798734" cy="78547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95750" y="1763667"/>
            <a:ext cx="6798736" cy="4090307"/>
          </a:xfrm>
        </p:spPr>
        <p:txBody>
          <a:bodyPr>
            <a:normAutofit/>
          </a:bodyPr>
          <a:lstStyle>
            <a:lvl1pPr>
              <a:defRPr sz="28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800">
                <a:latin typeface="微软雅黑" panose="020B0503020204020204" pitchFamily="34" charset="-122"/>
                <a:ea typeface="微软雅黑" panose="020B0503020204020204" pitchFamily="34" charset="-122"/>
              </a:defRPr>
            </a:lvl3pPr>
            <a:lvl4pPr>
              <a:defRPr sz="2800">
                <a:latin typeface="微软雅黑" panose="020B0503020204020204" pitchFamily="34" charset="-122"/>
                <a:ea typeface="微软雅黑" panose="020B0503020204020204" pitchFamily="34" charset="-122"/>
              </a:defRPr>
            </a:lvl4pPr>
            <a:lvl5pPr>
              <a:defRPr sz="28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76A786C-4F8F-49C3-B9F2-0332EE0325D8}" type="slidenum">
              <a:rPr lang="en-US" altLang="zh-CN" smtClean="0"/>
              <a:pPr>
                <a:defRPr/>
              </a:pPr>
              <a:t>‹#›</a:t>
            </a:fld>
            <a:endParaRPr lang="en-US" altLang="zh-CN"/>
          </a:p>
        </p:txBody>
      </p:sp>
    </p:spTree>
    <p:extLst>
      <p:ext uri="{BB962C8B-B14F-4D97-AF65-F5344CB8AC3E}">
        <p14:creationId xmlns:p14="http://schemas.microsoft.com/office/powerpoint/2010/main" val="3826455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74ADE43-7FF3-4F79-9F18-31D844A36EC4}" type="slidenum">
              <a:rPr lang="en-US" altLang="zh-CN" smtClean="0"/>
              <a:pPr>
                <a:defRPr/>
              </a:pPr>
              <a:t>‹#›</a:t>
            </a:fld>
            <a:endParaRPr lang="en-US" altLang="zh-CN"/>
          </a:p>
        </p:txBody>
      </p:sp>
      <p:cxnSp>
        <p:nvCxnSpPr>
          <p:cNvPr id="31" name="Straight Connector 30"/>
          <p:cNvCxnSpPr/>
          <p:nvPr/>
        </p:nvCxnSpPr>
        <p:spPr>
          <a:xfrm>
            <a:off x="1278466" y="3599392"/>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618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FFFC0BD-A03B-461E-AB8A-265BC448E361}" type="slidenum">
              <a:rPr lang="en-US" altLang="zh-CN" smtClean="0"/>
              <a:pPr>
                <a:defRPr/>
              </a:pPr>
              <a:t>‹#›</a:t>
            </a:fld>
            <a:endParaRPr lang="en-US" altLang="zh-CN"/>
          </a:p>
        </p:txBody>
      </p:sp>
    </p:spTree>
    <p:extLst>
      <p:ext uri="{BB962C8B-B14F-4D97-AF65-F5344CB8AC3E}">
        <p14:creationId xmlns:p14="http://schemas.microsoft.com/office/powerpoint/2010/main" val="105815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7E72D307-ECEA-48B6-B145-C3BCE485CDBA}" type="slidenum">
              <a:rPr lang="en-US" altLang="zh-CN" smtClean="0"/>
              <a:pPr>
                <a:defRPr/>
              </a:pPr>
              <a:t>‹#›</a:t>
            </a:fld>
            <a:endParaRPr lang="en-US" altLang="zh-CN"/>
          </a:p>
        </p:txBody>
      </p:sp>
      <p:cxnSp>
        <p:nvCxnSpPr>
          <p:cNvPr id="41" name="Straight Connector 40"/>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341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F3B170E9-FE92-4BA8-BDA9-3BD64C6E7161}" type="slidenum">
              <a:rPr lang="en-US" altLang="zh-CN" smtClean="0"/>
              <a:pPr>
                <a:defRPr/>
              </a:pPr>
              <a:t>‹#›</a:t>
            </a:fld>
            <a:endParaRPr lang="en-US" altLang="zh-CN"/>
          </a:p>
        </p:txBody>
      </p:sp>
      <p:cxnSp>
        <p:nvCxnSpPr>
          <p:cNvPr id="14" name="Straight Connector 13"/>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93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4344BC7A-29A4-4208-BA5E-26458563042E}" type="slidenum">
              <a:rPr lang="en-US" altLang="zh-CN" smtClean="0"/>
              <a:pPr>
                <a:defRPr/>
              </a:pPr>
              <a:t>‹#›</a:t>
            </a:fld>
            <a:endParaRPr lang="en-US" altLang="zh-CN"/>
          </a:p>
        </p:txBody>
      </p:sp>
    </p:spTree>
    <p:extLst>
      <p:ext uri="{BB962C8B-B14F-4D97-AF65-F5344CB8AC3E}">
        <p14:creationId xmlns:p14="http://schemas.microsoft.com/office/powerpoint/2010/main" val="10986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DE3A9BA-26E2-4003-87A9-6242D2CCA103}" type="slidenum">
              <a:rPr lang="en-US" altLang="zh-CN" smtClean="0"/>
              <a:pPr>
                <a:defRPr/>
              </a:pPr>
              <a:t>‹#›</a:t>
            </a:fld>
            <a:endParaRPr lang="en-US" altLang="zh-CN"/>
          </a:p>
        </p:txBody>
      </p:sp>
      <p:cxnSp>
        <p:nvCxnSpPr>
          <p:cNvPr id="16" name="Straight Connector 15"/>
          <p:cNvCxnSpPr/>
          <p:nvPr/>
        </p:nvCxnSpPr>
        <p:spPr>
          <a:xfrm>
            <a:off x="1278466" y="2912533"/>
            <a:ext cx="233359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423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5218221"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FE39D0B-A7A1-4783-854E-D734BC423B1B}" type="slidenum">
              <a:rPr lang="en-US" altLang="zh-CN" smtClean="0"/>
              <a:pPr>
                <a:defRPr/>
              </a:pPr>
              <a:t>‹#›</a:t>
            </a:fld>
            <a:endParaRPr lang="en-US" altLang="zh-CN"/>
          </a:p>
        </p:txBody>
      </p:sp>
    </p:spTree>
    <p:extLst>
      <p:ext uri="{BB962C8B-B14F-4D97-AF65-F5344CB8AC3E}">
        <p14:creationId xmlns:p14="http://schemas.microsoft.com/office/powerpoint/2010/main" val="23598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ltLang="zh-C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ltLang="zh-C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63526871-E41B-4B3E-91D6-2F83CC6B91E7}" type="slidenum">
              <a:rPr lang="en-US" altLang="zh-CN" smtClean="0"/>
              <a:pPr>
                <a:defRPr/>
              </a:pPr>
              <a:t>‹#›</a:t>
            </a:fld>
            <a:endParaRPr lang="en-US" altLang="zh-CN"/>
          </a:p>
        </p:txBody>
      </p:sp>
      <p:sp>
        <p:nvSpPr>
          <p:cNvPr id="9" name="文本框 8">
            <a:extLst>
              <a:ext uri="{FF2B5EF4-FFF2-40B4-BE49-F238E27FC236}">
                <a16:creationId xmlns:a16="http://schemas.microsoft.com/office/drawing/2014/main" id="{460F87A3-8EE9-4CB6-9675-D9C8C92A476E}"/>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0" name="文本框 9">
            <a:extLst>
              <a:ext uri="{FF2B5EF4-FFF2-40B4-BE49-F238E27FC236}">
                <a16:creationId xmlns:a16="http://schemas.microsoft.com/office/drawing/2014/main" id="{E7DEECE9-BE5D-4DCC-B57F-C5D78934A408}"/>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1" name="文本框 10">
            <a:extLst>
              <a:ext uri="{FF2B5EF4-FFF2-40B4-BE49-F238E27FC236}">
                <a16:creationId xmlns:a16="http://schemas.microsoft.com/office/drawing/2014/main" id="{4D6B43E9-63FC-453D-BA3D-74B74D33273A}"/>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Tree>
    <p:extLst>
      <p:ext uri="{BB962C8B-B14F-4D97-AF65-F5344CB8AC3E}">
        <p14:creationId xmlns:p14="http://schemas.microsoft.com/office/powerpoint/2010/main" val="121703794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9.xml"/><Relationship Id="rId7"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emf"/><Relationship Id="rId4" Type="http://schemas.openxmlformats.org/officeDocument/2006/relationships/oleObject" Target="../embeddings/oleObject1.bin"/><Relationship Id="rId9" Type="http://schemas.openxmlformats.org/officeDocument/2006/relationships/image" Target="../media/image9.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F691BAA-A050-45B4-962D-C09E49383AF1}"/>
              </a:ext>
            </a:extLst>
          </p:cNvPr>
          <p:cNvSpPr>
            <a:spLocks noGrp="1" noChangeArrowheads="1"/>
          </p:cNvSpPr>
          <p:nvPr>
            <p:ph type="ctrTitle"/>
          </p:nvPr>
        </p:nvSpPr>
        <p:spPr>
          <a:xfrm>
            <a:off x="2159732" y="1889398"/>
            <a:ext cx="4824536" cy="1539602"/>
          </a:xfrm>
        </p:spPr>
        <p:txBody>
          <a:bodyPr anchor="ctr"/>
          <a:lstStyle/>
          <a:p>
            <a:r>
              <a:rPr lang="zh-CN" altLang="en-US" sz="4400" dirty="0"/>
              <a:t>第</a:t>
            </a:r>
            <a:r>
              <a:rPr lang="en-US" altLang="zh-CN" sz="4400" dirty="0"/>
              <a:t>3</a:t>
            </a:r>
            <a:r>
              <a:rPr lang="zh-CN" altLang="en-US" sz="4400" dirty="0"/>
              <a:t>章  信息系统建设概论</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3.2 </a:t>
            </a:r>
            <a:r>
              <a:rPr lang="zh-CN" altLang="en-US" dirty="0"/>
              <a:t>信息系统建设的一般方法</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195750" y="1763667"/>
            <a:ext cx="6798736" cy="4090307"/>
          </a:xfrm>
        </p:spPr>
        <p:txBody>
          <a:bodyPr>
            <a:normAutofit fontScale="70000" lnSpcReduction="20000"/>
          </a:bodyPr>
          <a:lstStyle/>
          <a:p>
            <a:r>
              <a:rPr lang="en-US" altLang="zh-CN" sz="3800" dirty="0">
                <a:latin typeface="楷体_GB2312" pitchFamily="49" charset="-122"/>
              </a:rPr>
              <a:t>3.2.1 </a:t>
            </a:r>
            <a:r>
              <a:rPr lang="zh-CN" altLang="en-US" sz="3800" dirty="0">
                <a:latin typeface="楷体_GB2312" pitchFamily="49" charset="-122"/>
              </a:rPr>
              <a:t>早期方法的不足</a:t>
            </a:r>
          </a:p>
          <a:p>
            <a:endParaRPr lang="zh-CN" altLang="en-US" sz="3800" dirty="0">
              <a:latin typeface="楷体_GB2312" pitchFamily="49" charset="-122"/>
            </a:endParaRPr>
          </a:p>
          <a:p>
            <a:r>
              <a:rPr lang="zh-CN" altLang="en-US" sz="3800" dirty="0">
                <a:latin typeface="楷体_GB2312" pitchFamily="49" charset="-122"/>
              </a:rPr>
              <a:t>早期，人们对信息系统的复杂性缺乏足够的认识，认为信息系统无非是“大程序”，缺乏科学的开发方法：</a:t>
            </a:r>
          </a:p>
          <a:p>
            <a:pPr lvl="1"/>
            <a:r>
              <a:rPr lang="zh-CN" altLang="en-US" sz="3800" dirty="0">
                <a:latin typeface="楷体_GB2312" pitchFamily="49" charset="-122"/>
              </a:rPr>
              <a:t>目标含糊</a:t>
            </a:r>
          </a:p>
          <a:p>
            <a:pPr lvl="1"/>
            <a:r>
              <a:rPr lang="zh-CN" altLang="en-US" sz="3800" dirty="0">
                <a:latin typeface="楷体_GB2312" pitchFamily="49" charset="-122"/>
              </a:rPr>
              <a:t>通信误解</a:t>
            </a:r>
          </a:p>
          <a:p>
            <a:pPr lvl="1"/>
            <a:r>
              <a:rPr lang="zh-CN" altLang="en-US" sz="3800" dirty="0">
                <a:latin typeface="楷体_GB2312" pitchFamily="49" charset="-122"/>
              </a:rPr>
              <a:t>步骤混乱</a:t>
            </a:r>
          </a:p>
          <a:p>
            <a:pPr lvl="1"/>
            <a:r>
              <a:rPr lang="zh-CN" altLang="en-US" sz="3800" dirty="0">
                <a:latin typeface="楷体_GB2312" pitchFamily="49" charset="-122"/>
              </a:rPr>
              <a:t>缺乏管理控制</a:t>
            </a:r>
          </a:p>
        </p:txBody>
      </p:sp>
    </p:spTree>
    <p:extLst>
      <p:ext uri="{BB962C8B-B14F-4D97-AF65-F5344CB8AC3E}">
        <p14:creationId xmlns:p14="http://schemas.microsoft.com/office/powerpoint/2010/main" val="3011054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3.2.2 </a:t>
            </a:r>
            <a:r>
              <a:rPr lang="zh-CN" altLang="en-US" dirty="0"/>
              <a:t>系统方法的应用</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195750" y="1763667"/>
            <a:ext cx="6798736" cy="4090307"/>
          </a:xfrm>
        </p:spPr>
        <p:txBody>
          <a:bodyPr>
            <a:normAutofit fontScale="62500" lnSpcReduction="20000"/>
          </a:bodyPr>
          <a:lstStyle/>
          <a:p>
            <a:r>
              <a:rPr lang="zh-CN" altLang="en-US" sz="3800" dirty="0">
                <a:latin typeface="楷体_GB2312" pitchFamily="49" charset="-122"/>
              </a:rPr>
              <a:t>系统科学方法为人们提供了新的思维模式，是研究复杂系统的有效工具。</a:t>
            </a:r>
          </a:p>
          <a:p>
            <a:r>
              <a:rPr lang="zh-CN" altLang="en-US" sz="3800" dirty="0">
                <a:latin typeface="楷体_GB2312" pitchFamily="49" charset="-122"/>
              </a:rPr>
              <a:t>钱学森曾指出“系统工程是组织管理系统的规划、研究、制造、试验和使用的科学方法，使一种对所有系统都具有普遍意义的方法”。</a:t>
            </a:r>
          </a:p>
          <a:p>
            <a:r>
              <a:rPr lang="zh-CN" altLang="en-US" sz="3800" dirty="0">
                <a:latin typeface="楷体_GB2312" pitchFamily="49" charset="-122"/>
              </a:rPr>
              <a:t>系统方法在信息系统建设中的应用：</a:t>
            </a:r>
          </a:p>
          <a:p>
            <a:pPr lvl="1"/>
            <a:r>
              <a:rPr lang="zh-CN" altLang="en-US" sz="3800" dirty="0">
                <a:latin typeface="楷体_GB2312" pitchFamily="49" charset="-122"/>
              </a:rPr>
              <a:t>还原论与整体论相结合</a:t>
            </a:r>
          </a:p>
          <a:p>
            <a:pPr lvl="1"/>
            <a:r>
              <a:rPr lang="zh-CN" altLang="en-US" sz="3800" dirty="0">
                <a:latin typeface="楷体_GB2312" pitchFamily="49" charset="-122"/>
              </a:rPr>
              <a:t>微观分析与宏观综合相结合</a:t>
            </a:r>
          </a:p>
          <a:p>
            <a:pPr lvl="1"/>
            <a:r>
              <a:rPr lang="zh-CN" altLang="en-US" sz="3800" dirty="0">
                <a:latin typeface="楷体_GB2312" pitchFamily="49" charset="-122"/>
              </a:rPr>
              <a:t>定性判断与定量计算相结合</a:t>
            </a:r>
          </a:p>
          <a:p>
            <a:pPr lvl="1"/>
            <a:r>
              <a:rPr lang="zh-CN" altLang="en-US" sz="3800" dirty="0">
                <a:latin typeface="楷体_GB2312" pitchFamily="49" charset="-122"/>
              </a:rPr>
              <a:t>严格生命周期阶段与反复迭代相结合</a:t>
            </a:r>
          </a:p>
        </p:txBody>
      </p:sp>
    </p:spTree>
    <p:extLst>
      <p:ext uri="{BB962C8B-B14F-4D97-AF65-F5344CB8AC3E}">
        <p14:creationId xmlns:p14="http://schemas.microsoft.com/office/powerpoint/2010/main" val="13651587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3.2.3 </a:t>
            </a:r>
            <a:r>
              <a:rPr lang="zh-CN" altLang="en-US" dirty="0"/>
              <a:t>系统建模</a:t>
            </a:r>
            <a:r>
              <a:rPr lang="en-US" altLang="zh-CN" dirty="0"/>
              <a:t>/</a:t>
            </a:r>
            <a:r>
              <a:rPr lang="zh-CN" altLang="en-US" dirty="0"/>
              <a:t>模型化</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195750" y="1763667"/>
            <a:ext cx="6976650" cy="4090307"/>
          </a:xfrm>
        </p:spPr>
        <p:txBody>
          <a:bodyPr>
            <a:normAutofit/>
          </a:bodyPr>
          <a:lstStyle/>
          <a:p>
            <a:r>
              <a:rPr lang="zh-CN" altLang="en-US" dirty="0">
                <a:latin typeface="楷体_GB2312" pitchFamily="49" charset="-122"/>
              </a:rPr>
              <a:t>分析研究复杂系统问题，建模是一种基本手段。</a:t>
            </a:r>
          </a:p>
          <a:p>
            <a:r>
              <a:rPr lang="zh-CN" altLang="en-US" dirty="0">
                <a:latin typeface="楷体_GB2312" pitchFamily="49" charset="-122"/>
              </a:rPr>
              <a:t>建模（</a:t>
            </a:r>
            <a:r>
              <a:rPr lang="en-US" altLang="zh-CN" dirty="0">
                <a:latin typeface="楷体_GB2312" pitchFamily="49" charset="-122"/>
              </a:rPr>
              <a:t>modeling</a:t>
            </a:r>
            <a:r>
              <a:rPr lang="zh-CN" altLang="en-US" dirty="0">
                <a:latin typeface="楷体_GB2312" pitchFamily="49" charset="-122"/>
              </a:rPr>
              <a:t>）就是为描述系统的构成和行为，对现实系统的各种因素进行适当筛选，用一定方式（数学公式、符号、图形、图像等）表示现实系统的过程。</a:t>
            </a:r>
          </a:p>
          <a:p>
            <a:r>
              <a:rPr lang="zh-CN" altLang="en-US" dirty="0">
                <a:latin typeface="楷体_GB2312" pitchFamily="49" charset="-122"/>
              </a:rPr>
              <a:t>建模也称模型化。</a:t>
            </a:r>
          </a:p>
        </p:txBody>
      </p:sp>
    </p:spTree>
    <p:extLst>
      <p:ext uri="{BB962C8B-B14F-4D97-AF65-F5344CB8AC3E}">
        <p14:creationId xmlns:p14="http://schemas.microsoft.com/office/powerpoint/2010/main" val="27445398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1. </a:t>
            </a:r>
            <a:r>
              <a:rPr lang="zh-CN" altLang="en-US" dirty="0"/>
              <a:t>系统模型的概念</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195750" y="1763667"/>
            <a:ext cx="6976650" cy="4090307"/>
          </a:xfrm>
        </p:spPr>
        <p:txBody>
          <a:bodyPr>
            <a:normAutofit fontScale="77500" lnSpcReduction="20000"/>
          </a:bodyPr>
          <a:lstStyle/>
          <a:p>
            <a:r>
              <a:rPr lang="zh-CN" altLang="en-US" dirty="0">
                <a:latin typeface="楷体_GB2312" pitchFamily="49" charset="-122"/>
              </a:rPr>
              <a:t>系统模型是指以某种确定的形式（如文字、符号、图表、实物、数学公式等），对系统某一方面本质属性的描述。</a:t>
            </a:r>
          </a:p>
          <a:p>
            <a:r>
              <a:rPr lang="zh-CN" altLang="en-US" dirty="0">
                <a:latin typeface="楷体_GB2312" pitchFamily="49" charset="-122"/>
              </a:rPr>
              <a:t>一个适用的系统模型应该具有如下</a:t>
            </a:r>
            <a:r>
              <a:rPr lang="en-US" altLang="zh-CN" dirty="0">
                <a:latin typeface="楷体_GB2312" pitchFamily="49" charset="-122"/>
              </a:rPr>
              <a:t>3</a:t>
            </a:r>
            <a:r>
              <a:rPr lang="zh-CN" altLang="en-US" dirty="0">
                <a:latin typeface="楷体_GB2312" pitchFamily="49" charset="-122"/>
              </a:rPr>
              <a:t>个特征：</a:t>
            </a:r>
          </a:p>
          <a:p>
            <a:pPr lvl="1"/>
            <a:r>
              <a:rPr lang="zh-CN" altLang="en-US" dirty="0">
                <a:latin typeface="楷体" panose="02010609060101010101" pitchFamily="49" charset="-122"/>
                <a:ea typeface="楷体" panose="02010609060101010101" pitchFamily="49" charset="-122"/>
              </a:rPr>
              <a:t>它是现实系统的抽象或模仿； </a:t>
            </a:r>
          </a:p>
          <a:p>
            <a:pPr lvl="1"/>
            <a:r>
              <a:rPr lang="zh-CN" altLang="en-US" dirty="0">
                <a:latin typeface="楷体" panose="02010609060101010101" pitchFamily="49" charset="-122"/>
                <a:ea typeface="楷体" panose="02010609060101010101" pitchFamily="49" charset="-122"/>
              </a:rPr>
              <a:t>它是由反映系统本质或特征的主要因素（要素）构成的； </a:t>
            </a:r>
          </a:p>
          <a:p>
            <a:pPr lvl="1"/>
            <a:r>
              <a:rPr lang="zh-CN" altLang="en-US" dirty="0">
                <a:latin typeface="楷体" panose="02010609060101010101" pitchFamily="49" charset="-122"/>
                <a:ea typeface="楷体" panose="02010609060101010101" pitchFamily="49" charset="-122"/>
              </a:rPr>
              <a:t>它集中体现了这些主要因素之间的关系。</a:t>
            </a:r>
          </a:p>
          <a:p>
            <a:r>
              <a:rPr lang="zh-CN" altLang="en-US" dirty="0">
                <a:latin typeface="楷体_GB2312" pitchFamily="49" charset="-122"/>
              </a:rPr>
              <a:t>根据抽象程度：概念模型、逻辑模型和物理模型。</a:t>
            </a:r>
          </a:p>
          <a:p>
            <a:r>
              <a:rPr lang="zh-CN" altLang="en-US" dirty="0">
                <a:latin typeface="楷体_GB2312" pitchFamily="49" charset="-122"/>
              </a:rPr>
              <a:t>根据对时间的依赖：静态模型和动态模型。</a:t>
            </a:r>
          </a:p>
          <a:p>
            <a:r>
              <a:rPr lang="zh-CN" altLang="en-US" dirty="0">
                <a:latin typeface="楷体_GB2312" pitchFamily="49" charset="-122"/>
              </a:rPr>
              <a:t>全面彻底地描述一个系统，通常需要使用多个模型。</a:t>
            </a:r>
          </a:p>
        </p:txBody>
      </p:sp>
    </p:spTree>
    <p:extLst>
      <p:ext uri="{BB962C8B-B14F-4D97-AF65-F5344CB8AC3E}">
        <p14:creationId xmlns:p14="http://schemas.microsoft.com/office/powerpoint/2010/main" val="3767647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2.</a:t>
            </a:r>
            <a:r>
              <a:rPr lang="zh-CN" altLang="en-US" dirty="0"/>
              <a:t>信息系统模型</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195750" y="1763667"/>
            <a:ext cx="6976650" cy="1737341"/>
          </a:xfrm>
        </p:spPr>
        <p:txBody>
          <a:bodyPr>
            <a:normAutofit/>
          </a:bodyPr>
          <a:lstStyle/>
          <a:p>
            <a:r>
              <a:rPr lang="zh-CN" altLang="en-US" sz="1800" dirty="0">
                <a:latin typeface="楷体_GB2312" pitchFamily="49" charset="-122"/>
              </a:rPr>
              <a:t>信息系统模型描述计算机信息系统的状况。</a:t>
            </a:r>
          </a:p>
          <a:p>
            <a:r>
              <a:rPr lang="zh-CN" altLang="en-US" sz="1800" dirty="0">
                <a:latin typeface="楷体_GB2312" pitchFamily="49" charset="-122"/>
              </a:rPr>
              <a:t>每种模型都有其标准符号、惯例、语法规则和用途，当这一组符号和规则形成了一套完整严谨的表示语言，就形成建模语言。</a:t>
            </a:r>
          </a:p>
          <a:p>
            <a:r>
              <a:rPr lang="zh-CN" altLang="en-US" sz="1800" dirty="0">
                <a:latin typeface="楷体_GB2312" pitchFamily="49" charset="-122"/>
              </a:rPr>
              <a:t>因为信息系统是为管理服务的，因此有些模型在管理系统和信息系统中通用，如流程图、状态图 、决策树</a:t>
            </a:r>
            <a:r>
              <a:rPr lang="en-US" altLang="zh-CN" sz="1800" dirty="0">
                <a:latin typeface="楷体_GB2312" pitchFamily="49" charset="-122"/>
              </a:rPr>
              <a:t>/</a:t>
            </a:r>
            <a:r>
              <a:rPr lang="zh-CN" altLang="en-US" sz="1800" dirty="0">
                <a:latin typeface="楷体_GB2312" pitchFamily="49" charset="-122"/>
              </a:rPr>
              <a:t>决策表等。</a:t>
            </a:r>
          </a:p>
        </p:txBody>
      </p:sp>
      <p:graphicFrame>
        <p:nvGraphicFramePr>
          <p:cNvPr id="2" name="表格 1">
            <a:extLst>
              <a:ext uri="{FF2B5EF4-FFF2-40B4-BE49-F238E27FC236}">
                <a16:creationId xmlns:a16="http://schemas.microsoft.com/office/drawing/2014/main" id="{805138C4-98D1-4A61-BEB0-3402BD2F9635}"/>
              </a:ext>
            </a:extLst>
          </p:cNvPr>
          <p:cNvGraphicFramePr>
            <a:graphicFrameLocks noGrp="1"/>
          </p:cNvGraphicFramePr>
          <p:nvPr>
            <p:extLst>
              <p:ext uri="{D42A27DB-BD31-4B8C-83A1-F6EECF244321}">
                <p14:modId xmlns:p14="http://schemas.microsoft.com/office/powerpoint/2010/main" val="259186983"/>
              </p:ext>
            </p:extLst>
          </p:nvPr>
        </p:nvGraphicFramePr>
        <p:xfrm>
          <a:off x="723635" y="2348880"/>
          <a:ext cx="7920880" cy="3240360"/>
        </p:xfrm>
        <a:graphic>
          <a:graphicData uri="http://schemas.openxmlformats.org/drawingml/2006/table">
            <a:tbl>
              <a:tblPr/>
              <a:tblGrid>
                <a:gridCol w="2811180">
                  <a:extLst>
                    <a:ext uri="{9D8B030D-6E8A-4147-A177-3AD203B41FA5}">
                      <a16:colId xmlns:a16="http://schemas.microsoft.com/office/drawing/2014/main" val="1797656165"/>
                    </a:ext>
                  </a:extLst>
                </a:gridCol>
                <a:gridCol w="5109700">
                  <a:extLst>
                    <a:ext uri="{9D8B030D-6E8A-4147-A177-3AD203B41FA5}">
                      <a16:colId xmlns:a16="http://schemas.microsoft.com/office/drawing/2014/main" val="3242233148"/>
                    </a:ext>
                  </a:extLst>
                </a:gridCol>
              </a:tblGrid>
              <a:tr h="367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黑体" pitchFamily="2" charset="-122"/>
                          <a:ea typeface="黑体" pitchFamily="2" charset="-122"/>
                          <a:cs typeface="Times New Roman" pitchFamily="18" charset="0"/>
                        </a:rPr>
                        <a:t>模型名称</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9A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黑体" pitchFamily="2" charset="-122"/>
                          <a:ea typeface="黑体" pitchFamily="2" charset="-122"/>
                          <a:cs typeface="Times New Roman" pitchFamily="18" charset="0"/>
                        </a:rPr>
                        <a:t>用途</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9AC"/>
                    </a:solidFill>
                  </a:tcPr>
                </a:tc>
                <a:extLst>
                  <a:ext uri="{0D108BD9-81ED-4DB2-BD59-A6C34878D82A}">
                    <a16:rowId xmlns:a16="http://schemas.microsoft.com/office/drawing/2014/main" val="586714138"/>
                  </a:ext>
                </a:extLst>
              </a:tr>
              <a:tr h="36631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业务流程图</a:t>
                      </a:r>
                      <a:endParaRPr kumimoji="0" lang="zh-CN" altLang="en-US" sz="36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9A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描述不同职能部门业务活动分工和活动过程的模型</a:t>
                      </a:r>
                      <a:endParaRPr kumimoji="0" lang="zh-CN" altLang="en-US" sz="3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9AC"/>
                    </a:solidFill>
                  </a:tcPr>
                </a:tc>
                <a:extLst>
                  <a:ext uri="{0D108BD9-81ED-4DB2-BD59-A6C34878D82A}">
                    <a16:rowId xmlns:a16="http://schemas.microsoft.com/office/drawing/2014/main" val="4162461629"/>
                  </a:ext>
                </a:extLst>
              </a:tr>
              <a:tr h="367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数据流图</a:t>
                      </a:r>
                      <a:endParaRPr kumimoji="0" lang="zh-CN" altLang="en-US" sz="3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9A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描述数据的产生、处理、存储和去向的信息处理模型</a:t>
                      </a:r>
                      <a:endParaRPr kumimoji="0" lang="zh-CN" altLang="en-US" sz="3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9AC"/>
                    </a:solidFill>
                  </a:tcPr>
                </a:tc>
                <a:extLst>
                  <a:ext uri="{0D108BD9-81ED-4DB2-BD59-A6C34878D82A}">
                    <a16:rowId xmlns:a16="http://schemas.microsoft.com/office/drawing/2014/main" val="2821253058"/>
                  </a:ext>
                </a:extLst>
              </a:tr>
              <a:tr h="36631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程序流程图</a:t>
                      </a:r>
                      <a:endParaRPr kumimoji="0" lang="zh-CN" altLang="en-US" sz="3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9A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描述程序完成顺序、分支、循环等处理过程的模型</a:t>
                      </a:r>
                      <a:endParaRPr kumimoji="0" lang="zh-CN" altLang="en-US" sz="3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9AC"/>
                    </a:solidFill>
                  </a:tcPr>
                </a:tc>
                <a:extLst>
                  <a:ext uri="{0D108BD9-81ED-4DB2-BD59-A6C34878D82A}">
                    <a16:rowId xmlns:a16="http://schemas.microsoft.com/office/drawing/2014/main" val="1925976585"/>
                  </a:ext>
                </a:extLst>
              </a:tr>
              <a:tr h="367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实体关系图</a:t>
                      </a:r>
                      <a:endParaRPr kumimoji="0" lang="zh-CN" altLang="en-US" sz="3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9A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描述系统中有价值的实体及其关系的数据模型</a:t>
                      </a:r>
                      <a:endParaRPr kumimoji="0" lang="zh-CN" altLang="en-US" sz="3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9AC"/>
                    </a:solidFill>
                  </a:tcPr>
                </a:tc>
                <a:extLst>
                  <a:ext uri="{0D108BD9-81ED-4DB2-BD59-A6C34878D82A}">
                    <a16:rowId xmlns:a16="http://schemas.microsoft.com/office/drawing/2014/main" val="2379934497"/>
                  </a:ext>
                </a:extLst>
              </a:tr>
              <a:tr h="367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模块结构图</a:t>
                      </a:r>
                      <a:endParaRPr kumimoji="0" lang="zh-CN" altLang="en-US" sz="36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9A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描述软件功能模块及其调用关系的层次模型</a:t>
                      </a:r>
                      <a:endParaRPr kumimoji="0" lang="zh-CN" altLang="en-US" sz="3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9AC"/>
                    </a:solidFill>
                  </a:tcPr>
                </a:tc>
                <a:extLst>
                  <a:ext uri="{0D108BD9-81ED-4DB2-BD59-A6C34878D82A}">
                    <a16:rowId xmlns:a16="http://schemas.microsoft.com/office/drawing/2014/main" val="3922003709"/>
                  </a:ext>
                </a:extLst>
              </a:tr>
              <a:tr h="36631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判定表、判定树</a:t>
                      </a:r>
                      <a:endParaRPr kumimoji="0" lang="zh-CN" altLang="en-US" sz="3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9A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描述决策条件及其行动关系的模型</a:t>
                      </a:r>
                      <a:endParaRPr kumimoji="0" lang="zh-CN" altLang="en-US" sz="3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9AC"/>
                    </a:solidFill>
                  </a:tcPr>
                </a:tc>
                <a:extLst>
                  <a:ext uri="{0D108BD9-81ED-4DB2-BD59-A6C34878D82A}">
                    <a16:rowId xmlns:a16="http://schemas.microsoft.com/office/drawing/2014/main" val="1009245253"/>
                  </a:ext>
                </a:extLst>
              </a:tr>
              <a:tr h="67084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UML</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a:t>
                      </a: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类图、用例图、顺序图</a:t>
                      </a:r>
                      <a:r>
                        <a:rPr kumimoji="0" lang="en-US" altLang="zh-CN" sz="1400" b="1" i="0" u="none" strike="noStrike" cap="none" normalizeH="0" baseline="0">
                          <a:ln>
                            <a:noFill/>
                          </a:ln>
                          <a:solidFill>
                            <a:schemeClr val="tx1"/>
                          </a:solidFill>
                          <a:effectLst/>
                          <a:latin typeface="Times New Roman"/>
                          <a:ea typeface="楷体_GB2312" pitchFamily="49" charset="-122"/>
                          <a:cs typeface="Times New Roman" pitchFamily="18" charset="0"/>
                        </a:rPr>
                        <a:t>…</a:t>
                      </a: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等</a:t>
                      </a: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a:t>
                      </a:r>
                      <a:endParaRPr kumimoji="0" lang="en-US" altLang="zh-CN" sz="3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9A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描述软件系统结构及行为的一组模型</a:t>
                      </a:r>
                      <a:endParaRPr kumimoji="0" lang="zh-CN" altLang="en-US" sz="36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9AC"/>
                    </a:solidFill>
                  </a:tcPr>
                </a:tc>
                <a:extLst>
                  <a:ext uri="{0D108BD9-81ED-4DB2-BD59-A6C34878D82A}">
                    <a16:rowId xmlns:a16="http://schemas.microsoft.com/office/drawing/2014/main" val="4076603585"/>
                  </a:ext>
                </a:extLst>
              </a:tr>
            </a:tbl>
          </a:graphicData>
        </a:graphic>
      </p:graphicFrame>
    </p:spTree>
    <p:extLst>
      <p:ext uri="{BB962C8B-B14F-4D97-AF65-F5344CB8AC3E}">
        <p14:creationId xmlns:p14="http://schemas.microsoft.com/office/powerpoint/2010/main" val="366311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a:t>
            </a:r>
            <a:r>
              <a:rPr lang="zh-CN" altLang="en-US" dirty="0"/>
              <a:t>信息系统模型的作用</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195750" y="1763667"/>
            <a:ext cx="6976650" cy="4090307"/>
          </a:xfrm>
        </p:spPr>
        <p:txBody>
          <a:bodyPr>
            <a:normAutofit fontScale="77500" lnSpcReduction="20000"/>
          </a:bodyPr>
          <a:lstStyle/>
          <a:p>
            <a:r>
              <a:rPr lang="zh-CN" altLang="en-US" dirty="0">
                <a:latin typeface="楷体_GB2312" pitchFamily="49" charset="-122"/>
              </a:rPr>
              <a:t>对复杂问题进行简化描述，帮助有关人员快速、简单直观、准确地了解系统；</a:t>
            </a:r>
          </a:p>
          <a:p>
            <a:r>
              <a:rPr lang="zh-CN" altLang="en-US" dirty="0">
                <a:latin typeface="楷体_GB2312" pitchFamily="49" charset="-122"/>
              </a:rPr>
              <a:t>建模的过程使得分析师和设计师能更全面地研究系统，深思熟虑，减少遗漏，以形成更成熟的方案；</a:t>
            </a:r>
          </a:p>
          <a:p>
            <a:r>
              <a:rPr lang="zh-CN" altLang="en-US" dirty="0">
                <a:latin typeface="楷体_GB2312" pitchFamily="49" charset="-122"/>
              </a:rPr>
              <a:t>各阶段产生的模型为后续阶段的有关人员提供了工作依据；</a:t>
            </a:r>
          </a:p>
          <a:p>
            <a:r>
              <a:rPr lang="zh-CN" altLang="en-US" dirty="0">
                <a:latin typeface="楷体_GB2312" pitchFamily="49" charset="-122"/>
              </a:rPr>
              <a:t>为项目各类人员提供了统一的交流工具，利于沟通和团队合作；</a:t>
            </a:r>
          </a:p>
          <a:p>
            <a:r>
              <a:rPr lang="zh-CN" altLang="en-US" dirty="0">
                <a:latin typeface="楷体_GB2312" pitchFamily="49" charset="-122"/>
              </a:rPr>
              <a:t>为项目验收和将来的维护工作提供了文档依据；</a:t>
            </a:r>
          </a:p>
          <a:p>
            <a:r>
              <a:rPr lang="zh-CN" altLang="en-US" dirty="0">
                <a:latin typeface="楷体_GB2312" pitchFamily="49" charset="-122"/>
              </a:rPr>
              <a:t>利用工具将模型映射为特定平台的可执行代码（</a:t>
            </a:r>
            <a:r>
              <a:rPr lang="en-US" altLang="zh-CN" dirty="0">
                <a:latin typeface="楷体_GB2312" pitchFamily="49" charset="-122"/>
              </a:rPr>
              <a:t>MDD</a:t>
            </a:r>
            <a:r>
              <a:rPr lang="zh-CN" altLang="en-US" dirty="0">
                <a:latin typeface="楷体_GB2312" pitchFamily="49" charset="-122"/>
              </a:rPr>
              <a:t>，</a:t>
            </a:r>
            <a:r>
              <a:rPr lang="en-US" altLang="zh-CN" dirty="0">
                <a:latin typeface="楷体_GB2312" pitchFamily="49" charset="-122"/>
              </a:rPr>
              <a:t>Model-Driven Development</a:t>
            </a:r>
            <a:r>
              <a:rPr lang="zh-CN" altLang="en-US" dirty="0">
                <a:latin typeface="楷体_GB2312" pitchFamily="49" charset="-122"/>
              </a:rPr>
              <a:t>），减少开发人员工作量。</a:t>
            </a:r>
          </a:p>
        </p:txBody>
      </p:sp>
    </p:spTree>
    <p:extLst>
      <p:ext uri="{BB962C8B-B14F-4D97-AF65-F5344CB8AC3E}">
        <p14:creationId xmlns:p14="http://schemas.microsoft.com/office/powerpoint/2010/main" val="22486090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3.2.4 </a:t>
            </a:r>
            <a:r>
              <a:rPr lang="zh-CN" altLang="en-US" dirty="0"/>
              <a:t>建立管理模型</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043608" y="1651137"/>
            <a:ext cx="7336690" cy="4090307"/>
          </a:xfrm>
        </p:spPr>
        <p:txBody>
          <a:bodyPr>
            <a:normAutofit/>
          </a:bodyPr>
          <a:lstStyle/>
          <a:p>
            <a:r>
              <a:rPr lang="zh-CN" altLang="en-US" dirty="0">
                <a:latin typeface="楷体_GB2312" pitchFamily="49" charset="-122"/>
              </a:rPr>
              <a:t>管理模型描述组织的状况，包括：</a:t>
            </a:r>
          </a:p>
          <a:p>
            <a:pPr lvl="1"/>
            <a:r>
              <a:rPr lang="zh-CN" altLang="en-US" sz="2000" dirty="0">
                <a:latin typeface="楷体" panose="02010609060101010101" pitchFamily="49" charset="-122"/>
                <a:ea typeface="楷体" panose="02010609060101010101" pitchFamily="49" charset="-122"/>
              </a:rPr>
              <a:t>组织的静态特征，如组织结构图、实体关系图</a:t>
            </a:r>
          </a:p>
          <a:p>
            <a:pPr lvl="1"/>
            <a:r>
              <a:rPr lang="zh-CN" altLang="en-US" sz="2000" dirty="0">
                <a:latin typeface="楷体" panose="02010609060101010101" pitchFamily="49" charset="-122"/>
                <a:ea typeface="楷体" panose="02010609060101010101" pitchFamily="49" charset="-122"/>
              </a:rPr>
              <a:t>动态特征，如任务分解图、状态转换图、甘特图、</a:t>
            </a:r>
            <a:r>
              <a:rPr lang="en-US" altLang="zh-CN" sz="2000" dirty="0">
                <a:latin typeface="楷体" panose="02010609060101010101" pitchFamily="49" charset="-122"/>
                <a:ea typeface="楷体" panose="02010609060101010101" pitchFamily="49" charset="-122"/>
              </a:rPr>
              <a:t>PERT</a:t>
            </a:r>
            <a:r>
              <a:rPr lang="zh-CN" altLang="en-US" sz="2000" dirty="0">
                <a:latin typeface="楷体" panose="02010609060101010101" pitchFamily="49" charset="-122"/>
                <a:ea typeface="楷体" panose="02010609060101010101" pitchFamily="49" charset="-122"/>
              </a:rPr>
              <a:t>图</a:t>
            </a:r>
          </a:p>
          <a:p>
            <a:pPr lvl="1"/>
            <a:r>
              <a:rPr lang="zh-CN" altLang="en-US" sz="2000" dirty="0">
                <a:latin typeface="楷体" panose="02010609060101010101" pitchFamily="49" charset="-122"/>
                <a:ea typeface="楷体" panose="02010609060101010101" pitchFamily="49" charset="-122"/>
              </a:rPr>
              <a:t>业务流程，如流程图</a:t>
            </a:r>
          </a:p>
          <a:p>
            <a:pPr lvl="1"/>
            <a:r>
              <a:rPr lang="zh-CN" altLang="en-US" sz="2000" dirty="0">
                <a:latin typeface="楷体" panose="02010609060101010101" pitchFamily="49" charset="-122"/>
                <a:ea typeface="楷体" panose="02010609060101010101" pitchFamily="49" charset="-122"/>
              </a:rPr>
              <a:t>业务规则，如决策树、决策表</a:t>
            </a:r>
          </a:p>
        </p:txBody>
      </p:sp>
      <p:sp>
        <p:nvSpPr>
          <p:cNvPr id="4" name="Line 4">
            <a:extLst>
              <a:ext uri="{FF2B5EF4-FFF2-40B4-BE49-F238E27FC236}">
                <a16:creationId xmlns:a16="http://schemas.microsoft.com/office/drawing/2014/main" id="{F14D3D6E-5708-48D0-B233-086C4B0CE875}"/>
              </a:ext>
            </a:extLst>
          </p:cNvPr>
          <p:cNvSpPr>
            <a:spLocks noChangeShapeType="1"/>
          </p:cNvSpPr>
          <p:nvPr/>
        </p:nvSpPr>
        <p:spPr bwMode="auto">
          <a:xfrm>
            <a:off x="1619250" y="4510088"/>
            <a:ext cx="936625" cy="43180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 name="Line 5">
            <a:extLst>
              <a:ext uri="{FF2B5EF4-FFF2-40B4-BE49-F238E27FC236}">
                <a16:creationId xmlns:a16="http://schemas.microsoft.com/office/drawing/2014/main" id="{874EC3EA-7F7D-499D-AFA8-C630BC29F334}"/>
              </a:ext>
            </a:extLst>
          </p:cNvPr>
          <p:cNvSpPr>
            <a:spLocks noChangeShapeType="1"/>
          </p:cNvSpPr>
          <p:nvPr/>
        </p:nvSpPr>
        <p:spPr bwMode="auto">
          <a:xfrm flipV="1">
            <a:off x="3851275" y="4294188"/>
            <a:ext cx="1079500" cy="287337"/>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 name="Line 6">
            <a:extLst>
              <a:ext uri="{FF2B5EF4-FFF2-40B4-BE49-F238E27FC236}">
                <a16:creationId xmlns:a16="http://schemas.microsoft.com/office/drawing/2014/main" id="{15142521-085A-4687-B0FC-8FD9E668ED00}"/>
              </a:ext>
            </a:extLst>
          </p:cNvPr>
          <p:cNvSpPr>
            <a:spLocks noChangeShapeType="1"/>
          </p:cNvSpPr>
          <p:nvPr/>
        </p:nvSpPr>
        <p:spPr bwMode="auto">
          <a:xfrm flipV="1">
            <a:off x="3922713" y="4870450"/>
            <a:ext cx="1008062"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 name="Line 7">
            <a:extLst>
              <a:ext uri="{FF2B5EF4-FFF2-40B4-BE49-F238E27FC236}">
                <a16:creationId xmlns:a16="http://schemas.microsoft.com/office/drawing/2014/main" id="{7211D1AB-4933-4255-B41C-71CC0E87EF1B}"/>
              </a:ext>
            </a:extLst>
          </p:cNvPr>
          <p:cNvSpPr>
            <a:spLocks noChangeShapeType="1"/>
          </p:cNvSpPr>
          <p:nvPr/>
        </p:nvSpPr>
        <p:spPr bwMode="auto">
          <a:xfrm flipV="1">
            <a:off x="3922713" y="4581525"/>
            <a:ext cx="1008062" cy="144463"/>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 name="Line 8">
            <a:extLst>
              <a:ext uri="{FF2B5EF4-FFF2-40B4-BE49-F238E27FC236}">
                <a16:creationId xmlns:a16="http://schemas.microsoft.com/office/drawing/2014/main" id="{3C746E9F-13A5-4BE0-A844-8AC5BB494BC0}"/>
              </a:ext>
            </a:extLst>
          </p:cNvPr>
          <p:cNvSpPr>
            <a:spLocks noChangeShapeType="1"/>
          </p:cNvSpPr>
          <p:nvPr/>
        </p:nvSpPr>
        <p:spPr bwMode="auto">
          <a:xfrm>
            <a:off x="3922713" y="5013325"/>
            <a:ext cx="1008062" cy="144463"/>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 name="Line 9">
            <a:extLst>
              <a:ext uri="{FF2B5EF4-FFF2-40B4-BE49-F238E27FC236}">
                <a16:creationId xmlns:a16="http://schemas.microsoft.com/office/drawing/2014/main" id="{02053998-94E6-4D84-A0CB-C8F9F29578D2}"/>
              </a:ext>
            </a:extLst>
          </p:cNvPr>
          <p:cNvSpPr>
            <a:spLocks noChangeShapeType="1"/>
          </p:cNvSpPr>
          <p:nvPr/>
        </p:nvSpPr>
        <p:spPr bwMode="auto">
          <a:xfrm>
            <a:off x="3851275" y="5157788"/>
            <a:ext cx="1079500" cy="36036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 name="AutoShape 10">
            <a:extLst>
              <a:ext uri="{FF2B5EF4-FFF2-40B4-BE49-F238E27FC236}">
                <a16:creationId xmlns:a16="http://schemas.microsoft.com/office/drawing/2014/main" id="{EA85D4C4-C4C9-41AA-BAA6-F7D32D7225CA}"/>
              </a:ext>
            </a:extLst>
          </p:cNvPr>
          <p:cNvSpPr>
            <a:spLocks noChangeArrowheads="1"/>
          </p:cNvSpPr>
          <p:nvPr/>
        </p:nvSpPr>
        <p:spPr bwMode="auto">
          <a:xfrm>
            <a:off x="502445" y="4065588"/>
            <a:ext cx="1728787" cy="876300"/>
          </a:xfrm>
          <a:prstGeom prst="cloudCallout">
            <a:avLst>
              <a:gd name="adj1" fmla="val 21991"/>
              <a:gd name="adj2" fmla="val 42028"/>
            </a:avLst>
          </a:prstGeom>
          <a:solidFill>
            <a:srgbClr val="66FF99"/>
          </a:solidFill>
          <a:ln w="9525">
            <a:solidFill>
              <a:srgbClr val="000000"/>
            </a:solidFill>
            <a:round/>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楷体_GB2312" pitchFamily="49" charset="-122"/>
                <a:ea typeface="楷体_GB2312" pitchFamily="49" charset="-122"/>
              </a:rPr>
              <a:t>管理系统</a:t>
            </a:r>
            <a:endParaRPr lang="zh-CN" altLang="en-US" sz="4000" b="1">
              <a:latin typeface="楷体_GB2312" pitchFamily="49" charset="-122"/>
              <a:ea typeface="楷体_GB2312" pitchFamily="49" charset="-122"/>
            </a:endParaRPr>
          </a:p>
        </p:txBody>
      </p:sp>
      <p:sp>
        <p:nvSpPr>
          <p:cNvPr id="11" name="Text Box 11">
            <a:extLst>
              <a:ext uri="{FF2B5EF4-FFF2-40B4-BE49-F238E27FC236}">
                <a16:creationId xmlns:a16="http://schemas.microsoft.com/office/drawing/2014/main" id="{F5163B2D-A52B-452A-8A91-F7F043B338DA}"/>
              </a:ext>
            </a:extLst>
          </p:cNvPr>
          <p:cNvSpPr txBox="1">
            <a:spLocks noChangeArrowheads="1"/>
          </p:cNvSpPr>
          <p:nvPr/>
        </p:nvSpPr>
        <p:spPr bwMode="auto">
          <a:xfrm>
            <a:off x="4930776" y="4005263"/>
            <a:ext cx="3673672" cy="1873250"/>
          </a:xfrm>
          <a:prstGeom prst="rect">
            <a:avLst/>
          </a:prstGeom>
          <a:solidFill>
            <a:srgbClr val="FDDA77"/>
          </a:solidFill>
          <a:ln w="9525">
            <a:solidFill>
              <a:schemeClr val="tx1"/>
            </a:solidFill>
            <a:miter lim="800000"/>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dirty="0">
                <a:latin typeface="楷体_GB2312" pitchFamily="49" charset="-122"/>
                <a:ea typeface="楷体_GB2312" pitchFamily="49" charset="-122"/>
              </a:rPr>
              <a:t>静态特征</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组织机构、对象、角色</a:t>
            </a:r>
            <a:r>
              <a:rPr lang="en-US" altLang="zh-CN" b="1" dirty="0">
                <a:latin typeface="楷体_GB2312" pitchFamily="49" charset="-122"/>
                <a:ea typeface="楷体_GB2312" pitchFamily="49" charset="-122"/>
              </a:rPr>
              <a:t>)</a:t>
            </a:r>
          </a:p>
          <a:p>
            <a:pPr algn="just" eaLnBrk="1" hangingPunct="1"/>
            <a:r>
              <a:rPr lang="zh-CN" altLang="en-US" b="1" dirty="0">
                <a:latin typeface="楷体_GB2312" pitchFamily="49" charset="-122"/>
                <a:ea typeface="楷体_GB2312" pitchFamily="49" charset="-122"/>
              </a:rPr>
              <a:t>动态特征（行为</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事件</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行动</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状态</a:t>
            </a:r>
            <a:r>
              <a:rPr lang="zh-CN" altLang="en-US" sz="2000" b="1" dirty="0">
                <a:latin typeface="楷体_GB2312" pitchFamily="49" charset="-122"/>
                <a:ea typeface="楷体_GB2312" pitchFamily="49" charset="-122"/>
              </a:rPr>
              <a:t>）</a:t>
            </a:r>
          </a:p>
          <a:p>
            <a:pPr algn="just" eaLnBrk="1" hangingPunct="1"/>
            <a:r>
              <a:rPr lang="zh-CN" altLang="en-US" b="1" dirty="0">
                <a:latin typeface="楷体_GB2312" pitchFamily="49" charset="-122"/>
                <a:ea typeface="楷体_GB2312" pitchFamily="49" charset="-122"/>
              </a:rPr>
              <a:t>业务流程</a:t>
            </a:r>
          </a:p>
          <a:p>
            <a:pPr algn="just" eaLnBrk="1" hangingPunct="1"/>
            <a:r>
              <a:rPr lang="zh-CN" altLang="en-US" b="1" dirty="0">
                <a:latin typeface="楷体_GB2312" pitchFamily="49" charset="-122"/>
                <a:ea typeface="楷体_GB2312" pitchFamily="49" charset="-122"/>
              </a:rPr>
              <a:t>业务规则</a:t>
            </a:r>
          </a:p>
          <a:p>
            <a:pPr algn="just" eaLnBrk="1" hangingPunct="1"/>
            <a:r>
              <a:rPr lang="en-US" altLang="zh-CN" sz="2000" b="1" dirty="0">
                <a:latin typeface="Times New Roman" panose="02020603050405020304" pitchFamily="18" charset="0"/>
                <a:ea typeface="楷体_GB2312" pitchFamily="49" charset="-122"/>
              </a:rPr>
              <a:t>……</a:t>
            </a:r>
            <a:r>
              <a:rPr lang="en-US" altLang="zh-CN" sz="2000" b="1" dirty="0">
                <a:latin typeface="楷体_GB2312" pitchFamily="49" charset="-122"/>
                <a:ea typeface="楷体_GB2312" pitchFamily="49" charset="-122"/>
              </a:rPr>
              <a:t>.</a:t>
            </a:r>
            <a:endParaRPr lang="en-US" altLang="zh-CN" sz="3600" b="1" dirty="0">
              <a:latin typeface="楷体_GB2312" pitchFamily="49" charset="-122"/>
              <a:ea typeface="楷体_GB2312" pitchFamily="49" charset="-122"/>
            </a:endParaRPr>
          </a:p>
        </p:txBody>
      </p:sp>
      <p:sp>
        <p:nvSpPr>
          <p:cNvPr id="12" name="AutoShape 12">
            <a:extLst>
              <a:ext uri="{FF2B5EF4-FFF2-40B4-BE49-F238E27FC236}">
                <a16:creationId xmlns:a16="http://schemas.microsoft.com/office/drawing/2014/main" id="{B15F5165-40A7-4D5D-AFBE-EC2DC4CDC5A0}"/>
              </a:ext>
            </a:extLst>
          </p:cNvPr>
          <p:cNvSpPr>
            <a:spLocks noChangeArrowheads="1"/>
          </p:cNvSpPr>
          <p:nvPr/>
        </p:nvSpPr>
        <p:spPr bwMode="auto">
          <a:xfrm>
            <a:off x="2555875" y="4367213"/>
            <a:ext cx="1295400" cy="1152525"/>
          </a:xfrm>
          <a:prstGeom prst="homePlate">
            <a:avLst>
              <a:gd name="adj" fmla="val 28099"/>
            </a:avLst>
          </a:prstGeom>
          <a:solidFill>
            <a:schemeClr val="tx2">
              <a:lumMod val="25000"/>
              <a:lumOff val="75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latin typeface="楷体_GB2312" pitchFamily="49" charset="-122"/>
                <a:ea typeface="楷体_GB2312" pitchFamily="49" charset="-122"/>
              </a:rPr>
              <a:t>模型</a:t>
            </a:r>
          </a:p>
        </p:txBody>
      </p:sp>
    </p:spTree>
    <p:extLst>
      <p:ext uri="{BB962C8B-B14F-4D97-AF65-F5344CB8AC3E}">
        <p14:creationId xmlns:p14="http://schemas.microsoft.com/office/powerpoint/2010/main" val="25829954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管理模型的主要内容</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195750" y="1763667"/>
            <a:ext cx="6976650" cy="4090307"/>
          </a:xfrm>
        </p:spPr>
        <p:txBody>
          <a:bodyPr>
            <a:normAutofit fontScale="77500" lnSpcReduction="20000"/>
          </a:bodyPr>
          <a:lstStyle/>
          <a:p>
            <a:r>
              <a:rPr lang="zh-CN" altLang="en-US" dirty="0">
                <a:latin typeface="楷体_GB2312" pitchFamily="49" charset="-122"/>
              </a:rPr>
              <a:t>静态建模：</a:t>
            </a:r>
            <a:endParaRPr lang="en-US" altLang="zh-CN" dirty="0">
              <a:latin typeface="楷体_GB2312" pitchFamily="49" charset="-122"/>
            </a:endParaRPr>
          </a:p>
          <a:p>
            <a:pPr lvl="1"/>
            <a:r>
              <a:rPr lang="en-US" altLang="zh-CN" dirty="0">
                <a:latin typeface="楷体" panose="02010609060101010101" pitchFamily="49" charset="-122"/>
                <a:ea typeface="楷体" panose="02010609060101010101" pitchFamily="49" charset="-122"/>
              </a:rPr>
              <a:t>ER</a:t>
            </a:r>
            <a:r>
              <a:rPr lang="zh-CN" altLang="en-US" dirty="0">
                <a:latin typeface="楷体" panose="02010609060101010101" pitchFamily="49" charset="-122"/>
                <a:ea typeface="楷体" panose="02010609060101010101" pitchFamily="49" charset="-122"/>
              </a:rPr>
              <a:t>模型</a:t>
            </a:r>
            <a:endParaRPr lang="en-US" altLang="zh-CN" dirty="0">
              <a:latin typeface="楷体" panose="02010609060101010101" pitchFamily="49" charset="-122"/>
              <a:ea typeface="楷体" panose="02010609060101010101" pitchFamily="49" charset="-122"/>
            </a:endParaRPr>
          </a:p>
          <a:p>
            <a:r>
              <a:rPr lang="zh-CN" altLang="en-US" dirty="0">
                <a:latin typeface="楷体_GB2312" pitchFamily="49" charset="-122"/>
              </a:rPr>
              <a:t>动态建模：</a:t>
            </a:r>
            <a:endParaRPr lang="en-US" altLang="zh-CN" dirty="0">
              <a:latin typeface="楷体_GB2312" pitchFamily="49" charset="-122"/>
            </a:endParaRPr>
          </a:p>
          <a:p>
            <a:pPr lvl="1"/>
            <a:r>
              <a:rPr lang="en-US" altLang="zh-CN" dirty="0">
                <a:latin typeface="楷体" panose="02010609060101010101" pitchFamily="49" charset="-122"/>
                <a:ea typeface="楷体" panose="02010609060101010101" pitchFamily="49" charset="-122"/>
              </a:rPr>
              <a:t>JSD</a:t>
            </a:r>
            <a:r>
              <a:rPr lang="zh-CN" altLang="en-US" dirty="0">
                <a:latin typeface="楷体" panose="02010609060101010101" pitchFamily="49" charset="-122"/>
                <a:ea typeface="楷体" panose="02010609060101010101" pitchFamily="49" charset="-122"/>
              </a:rPr>
              <a:t>方法</a:t>
            </a:r>
            <a:endParaRPr lang="en-US" altLang="zh-CN" dirty="0">
              <a:latin typeface="楷体" panose="02010609060101010101" pitchFamily="49" charset="-122"/>
              <a:ea typeface="楷体" panose="02010609060101010101" pitchFamily="49" charset="-122"/>
            </a:endParaRPr>
          </a:p>
          <a:p>
            <a:r>
              <a:rPr lang="zh-CN" altLang="en-US" dirty="0">
                <a:latin typeface="楷体_GB2312" pitchFamily="49" charset="-122"/>
              </a:rPr>
              <a:t>过程建模</a:t>
            </a:r>
            <a:r>
              <a:rPr lang="en-US" altLang="zh-CN" dirty="0">
                <a:latin typeface="楷体_GB2312" pitchFamily="49" charset="-122"/>
              </a:rPr>
              <a:t>: </a:t>
            </a:r>
          </a:p>
          <a:p>
            <a:pPr lvl="1"/>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用流程图，数据流图描述企业的各个业务过程。</a:t>
            </a:r>
            <a:endParaRPr lang="en-US" altLang="zh-CN" dirty="0">
              <a:latin typeface="楷体" panose="02010609060101010101" pitchFamily="49" charset="-122"/>
              <a:ea typeface="楷体" panose="02010609060101010101" pitchFamily="49" charset="-122"/>
            </a:endParaRPr>
          </a:p>
          <a:p>
            <a:r>
              <a:rPr lang="zh-CN" altLang="en-US" dirty="0">
                <a:latin typeface="楷体_GB2312" pitchFamily="49" charset="-122"/>
              </a:rPr>
              <a:t>商务规则</a:t>
            </a:r>
            <a:endParaRPr lang="en-US" altLang="zh-CN" dirty="0">
              <a:latin typeface="楷体_GB2312" pitchFamily="49" charset="-122"/>
            </a:endParaRPr>
          </a:p>
          <a:p>
            <a:pPr lvl="1"/>
            <a:r>
              <a:rPr lang="zh-CN" altLang="en-US" dirty="0">
                <a:latin typeface="楷体" panose="02010609060101010101" pitchFamily="49" charset="-122"/>
                <a:ea typeface="楷体" panose="02010609060101010101" pitchFamily="49" charset="-122"/>
              </a:rPr>
              <a:t>企业动作中的特定要求、必须遵守的约束和条件。</a:t>
            </a:r>
            <a:endParaRPr lang="en-US" altLang="zh-CN"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3106467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3.2.5 </a:t>
            </a:r>
            <a:r>
              <a:rPr lang="zh-CN" altLang="en-US" dirty="0"/>
              <a:t>统一建模语言</a:t>
            </a:r>
            <a:r>
              <a:rPr lang="en-US" altLang="zh-CN" dirty="0"/>
              <a:t>UML</a:t>
            </a:r>
            <a:endParaRPr lang="zh-CN" altLang="en-US" dirty="0"/>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195750" y="1763667"/>
            <a:ext cx="6976650" cy="4090307"/>
          </a:xfrm>
        </p:spPr>
        <p:txBody>
          <a:bodyPr>
            <a:normAutofit fontScale="77500" lnSpcReduction="20000"/>
          </a:bodyPr>
          <a:lstStyle/>
          <a:p>
            <a:r>
              <a:rPr lang="zh-CN" altLang="en-US" dirty="0">
                <a:latin typeface="楷体_GB2312" pitchFamily="49" charset="-122"/>
              </a:rPr>
              <a:t>统一建模语言</a:t>
            </a:r>
            <a:r>
              <a:rPr lang="en-US" altLang="zh-CN" dirty="0">
                <a:latin typeface="楷体_GB2312" pitchFamily="49" charset="-122"/>
              </a:rPr>
              <a:t>UML</a:t>
            </a:r>
            <a:r>
              <a:rPr lang="zh-CN" altLang="en-US" dirty="0">
                <a:latin typeface="楷体_GB2312" pitchFamily="49" charset="-122"/>
              </a:rPr>
              <a:t>（</a:t>
            </a:r>
            <a:r>
              <a:rPr lang="en-US" altLang="zh-CN" dirty="0">
                <a:latin typeface="楷体_GB2312" pitchFamily="49" charset="-122"/>
              </a:rPr>
              <a:t>unified modeling language</a:t>
            </a:r>
            <a:r>
              <a:rPr lang="zh-CN" altLang="en-US" dirty="0">
                <a:latin typeface="楷体_GB2312" pitchFamily="49" charset="-122"/>
              </a:rPr>
              <a:t>）是由单一元模型支持的一组图示法。这些图示法有助于表达与设计软件系统，特别是采用面向对象方法构造的软件系统。</a:t>
            </a:r>
          </a:p>
          <a:p>
            <a:r>
              <a:rPr lang="en-US" altLang="zh-CN" dirty="0">
                <a:latin typeface="楷体_GB2312" pitchFamily="49" charset="-122"/>
              </a:rPr>
              <a:t>UML</a:t>
            </a:r>
            <a:r>
              <a:rPr lang="zh-CN" altLang="en-US" dirty="0">
                <a:latin typeface="楷体_GB2312" pitchFamily="49" charset="-122"/>
              </a:rPr>
              <a:t>通过不同的图来描述系统的结构（</a:t>
            </a:r>
            <a:r>
              <a:rPr lang="en-US" altLang="zh-CN" dirty="0">
                <a:latin typeface="楷体_GB2312" pitchFamily="49" charset="-122"/>
              </a:rPr>
              <a:t>structure</a:t>
            </a:r>
            <a:r>
              <a:rPr lang="zh-CN" altLang="en-US" dirty="0">
                <a:latin typeface="楷体_GB2312" pitchFamily="49" charset="-122"/>
              </a:rPr>
              <a:t>）、行为（</a:t>
            </a:r>
            <a:r>
              <a:rPr lang="en-US" altLang="zh-CN" dirty="0">
                <a:latin typeface="楷体_GB2312" pitchFamily="49" charset="-122"/>
              </a:rPr>
              <a:t>behavior</a:t>
            </a:r>
            <a:r>
              <a:rPr lang="zh-CN" altLang="en-US" dirty="0">
                <a:latin typeface="楷体_GB2312" pitchFamily="49" charset="-122"/>
              </a:rPr>
              <a:t>）、交互过程（</a:t>
            </a:r>
            <a:r>
              <a:rPr lang="en-US" altLang="zh-CN" dirty="0">
                <a:latin typeface="楷体_GB2312" pitchFamily="49" charset="-122"/>
              </a:rPr>
              <a:t>interaction</a:t>
            </a:r>
            <a:r>
              <a:rPr lang="zh-CN" altLang="en-US" dirty="0">
                <a:latin typeface="楷体_GB2312" pitchFamily="49" charset="-122"/>
              </a:rPr>
              <a:t>）。</a:t>
            </a:r>
          </a:p>
          <a:p>
            <a:r>
              <a:rPr lang="en-US" altLang="zh-CN" dirty="0">
                <a:latin typeface="楷体_GB2312" pitchFamily="49" charset="-122"/>
              </a:rPr>
              <a:t>UML 2.2</a:t>
            </a:r>
            <a:r>
              <a:rPr lang="zh-CN" altLang="en-US" dirty="0">
                <a:latin typeface="楷体_GB2312" pitchFamily="49" charset="-122"/>
              </a:rPr>
              <a:t>中一共定义了</a:t>
            </a:r>
            <a:r>
              <a:rPr lang="en-US" altLang="zh-CN" dirty="0">
                <a:latin typeface="楷体_GB2312" pitchFamily="49" charset="-122"/>
              </a:rPr>
              <a:t>14</a:t>
            </a:r>
            <a:r>
              <a:rPr lang="zh-CN" altLang="en-US" dirty="0">
                <a:latin typeface="楷体_GB2312" pitchFamily="49" charset="-122"/>
              </a:rPr>
              <a:t>种图（</a:t>
            </a:r>
            <a:r>
              <a:rPr lang="en-US" altLang="zh-CN" dirty="0">
                <a:latin typeface="楷体_GB2312" pitchFamily="49" charset="-122"/>
              </a:rPr>
              <a:t>diagram</a:t>
            </a:r>
            <a:r>
              <a:rPr lang="zh-CN" altLang="en-US" dirty="0">
                <a:latin typeface="楷体_GB2312" pitchFamily="49" charset="-122"/>
              </a:rPr>
              <a:t>）：</a:t>
            </a:r>
          </a:p>
          <a:p>
            <a:pPr lvl="1"/>
            <a:r>
              <a:rPr lang="zh-CN" altLang="en-US" dirty="0">
                <a:latin typeface="楷体" panose="02010609060101010101" pitchFamily="49" charset="-122"/>
                <a:ea typeface="楷体" panose="02010609060101010101" pitchFamily="49" charset="-122"/>
              </a:rPr>
              <a:t>系统结构：类图、对象图、包图、构件图、部署图等</a:t>
            </a:r>
          </a:p>
          <a:p>
            <a:pPr lvl="1"/>
            <a:r>
              <a:rPr lang="zh-CN" altLang="en-US" dirty="0">
                <a:latin typeface="楷体" panose="02010609060101010101" pitchFamily="49" charset="-122"/>
                <a:ea typeface="楷体" panose="02010609060101010101" pitchFamily="49" charset="-122"/>
              </a:rPr>
              <a:t>系统行为：活动图、状态图、用例图</a:t>
            </a:r>
          </a:p>
          <a:p>
            <a:pPr lvl="1"/>
            <a:r>
              <a:rPr lang="zh-CN" altLang="en-US" dirty="0">
                <a:latin typeface="楷体" panose="02010609060101010101" pitchFamily="49" charset="-122"/>
                <a:ea typeface="楷体" panose="02010609060101010101" pitchFamily="49" charset="-122"/>
              </a:rPr>
              <a:t>交互过程：通信图、顺序图、计时图等</a:t>
            </a:r>
          </a:p>
        </p:txBody>
      </p:sp>
    </p:spTree>
    <p:extLst>
      <p:ext uri="{BB962C8B-B14F-4D97-AF65-F5344CB8AC3E}">
        <p14:creationId xmlns:p14="http://schemas.microsoft.com/office/powerpoint/2010/main" val="24373177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3.3 </a:t>
            </a:r>
            <a:r>
              <a:rPr lang="zh-CN" altLang="en-US" dirty="0"/>
              <a:t>信息系统的生命周期</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195750" y="1763667"/>
            <a:ext cx="6976650" cy="4090307"/>
          </a:xfrm>
        </p:spPr>
        <p:txBody>
          <a:bodyPr>
            <a:normAutofit/>
          </a:bodyPr>
          <a:lstStyle/>
          <a:p>
            <a:r>
              <a:rPr lang="zh-CN" altLang="en-US" dirty="0">
                <a:latin typeface="楷体_GB2312" pitchFamily="49" charset="-122"/>
              </a:rPr>
              <a:t>信息系统开发围绕信息系统生命周期来进行，有时也称系统开发生命周期（</a:t>
            </a:r>
            <a:r>
              <a:rPr lang="en-US" altLang="zh-CN" dirty="0">
                <a:latin typeface="楷体_GB2312" pitchFamily="49" charset="-122"/>
              </a:rPr>
              <a:t>SDLC</a:t>
            </a:r>
            <a:r>
              <a:rPr lang="zh-CN" altLang="en-US" dirty="0">
                <a:latin typeface="楷体_GB2312" pitchFamily="49" charset="-122"/>
              </a:rPr>
              <a:t>，</a:t>
            </a:r>
            <a:r>
              <a:rPr lang="en-US" altLang="zh-CN" dirty="0">
                <a:latin typeface="楷体_GB2312" pitchFamily="49" charset="-122"/>
              </a:rPr>
              <a:t>System Development Life Cycle</a:t>
            </a:r>
            <a:r>
              <a:rPr lang="zh-CN" altLang="en-US" dirty="0">
                <a:latin typeface="楷体_GB2312" pitchFamily="49" charset="-122"/>
              </a:rPr>
              <a:t>），体现系统工程的思想。</a:t>
            </a:r>
          </a:p>
          <a:p>
            <a:r>
              <a:rPr lang="zh-CN" altLang="en-US" dirty="0">
                <a:latin typeface="楷体_GB2312" pitchFamily="49" charset="-122"/>
              </a:rPr>
              <a:t>包含</a:t>
            </a:r>
            <a:r>
              <a:rPr lang="en-US" altLang="zh-CN" dirty="0">
                <a:latin typeface="楷体_GB2312" pitchFamily="49" charset="-122"/>
              </a:rPr>
              <a:t>5</a:t>
            </a:r>
            <a:r>
              <a:rPr lang="zh-CN" altLang="en-US" dirty="0">
                <a:latin typeface="楷体_GB2312" pitchFamily="49" charset="-122"/>
              </a:rPr>
              <a:t>个阶段：</a:t>
            </a:r>
          </a:p>
          <a:p>
            <a:pPr lvl="1"/>
            <a:r>
              <a:rPr lang="zh-CN" altLang="en-US" dirty="0">
                <a:latin typeface="楷体" panose="02010609060101010101" pitchFamily="49" charset="-122"/>
                <a:ea typeface="楷体" panose="02010609060101010101" pitchFamily="49" charset="-122"/>
              </a:rPr>
              <a:t>规划、分析、设计、实施、运维</a:t>
            </a:r>
          </a:p>
        </p:txBody>
      </p:sp>
    </p:spTree>
    <p:extLst>
      <p:ext uri="{BB962C8B-B14F-4D97-AF65-F5344CB8AC3E}">
        <p14:creationId xmlns:p14="http://schemas.microsoft.com/office/powerpoint/2010/main" val="1083565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11018BA-5434-4561-B412-293389E04FD0}"/>
              </a:ext>
            </a:extLst>
          </p:cNvPr>
          <p:cNvSpPr>
            <a:spLocks noGrp="1" noChangeArrowheads="1"/>
          </p:cNvSpPr>
          <p:nvPr>
            <p:ph type="title"/>
          </p:nvPr>
        </p:nvSpPr>
        <p:spPr/>
        <p:txBody>
          <a:bodyPr/>
          <a:lstStyle/>
          <a:p>
            <a:pPr eaLnBrk="1" hangingPunct="1"/>
            <a:r>
              <a:rPr lang="zh-CN" altLang="en-US" dirty="0"/>
              <a:t>本章主要内容</a:t>
            </a:r>
          </a:p>
        </p:txBody>
      </p:sp>
      <p:sp>
        <p:nvSpPr>
          <p:cNvPr id="4099" name="Rectangle 3">
            <a:extLst>
              <a:ext uri="{FF2B5EF4-FFF2-40B4-BE49-F238E27FC236}">
                <a16:creationId xmlns:a16="http://schemas.microsoft.com/office/drawing/2014/main" id="{2FB248A4-1002-4AAA-9CA9-E4E3A79A9CA3}"/>
              </a:ext>
            </a:extLst>
          </p:cNvPr>
          <p:cNvSpPr>
            <a:spLocks noGrp="1" noChangeArrowheads="1"/>
          </p:cNvSpPr>
          <p:nvPr>
            <p:ph idx="1"/>
          </p:nvPr>
        </p:nvSpPr>
        <p:spPr>
          <a:xfrm>
            <a:off x="1115616" y="1700808"/>
            <a:ext cx="7056784" cy="4392487"/>
          </a:xfrm>
        </p:spPr>
        <p:txBody>
          <a:bodyPr>
            <a:noAutofit/>
          </a:bodyPr>
          <a:lstStyle/>
          <a:p>
            <a:pPr marL="0" indent="0">
              <a:lnSpc>
                <a:spcPct val="120000"/>
              </a:lnSpc>
              <a:buNone/>
            </a:pPr>
            <a:r>
              <a:rPr lang="en-US" altLang="zh-CN" sz="2000" b="1" dirty="0">
                <a:solidFill>
                  <a:schemeClr val="tx1"/>
                </a:solidFill>
              </a:rPr>
              <a:t>3.1 </a:t>
            </a:r>
            <a:r>
              <a:rPr lang="zh-CN" altLang="en-US" sz="2000" b="1" dirty="0">
                <a:solidFill>
                  <a:schemeClr val="tx1"/>
                </a:solidFill>
              </a:rPr>
              <a:t>信息系统建设是复杂的社会过程</a:t>
            </a:r>
          </a:p>
          <a:p>
            <a:pPr marL="0" indent="0">
              <a:lnSpc>
                <a:spcPct val="120000"/>
              </a:lnSpc>
              <a:buNone/>
            </a:pPr>
            <a:r>
              <a:rPr lang="en-US" altLang="zh-CN" sz="2000" b="1" dirty="0">
                <a:solidFill>
                  <a:schemeClr val="tx1"/>
                </a:solidFill>
              </a:rPr>
              <a:t>3.2 </a:t>
            </a:r>
            <a:r>
              <a:rPr lang="zh-CN" altLang="en-US" sz="2000" b="1" dirty="0">
                <a:solidFill>
                  <a:schemeClr val="tx1"/>
                </a:solidFill>
              </a:rPr>
              <a:t>信息系统建设的一般方法</a:t>
            </a:r>
          </a:p>
          <a:p>
            <a:pPr marL="0" indent="0">
              <a:lnSpc>
                <a:spcPct val="120000"/>
              </a:lnSpc>
              <a:buNone/>
            </a:pPr>
            <a:r>
              <a:rPr lang="en-US" altLang="zh-CN" sz="2000" b="1" dirty="0">
                <a:solidFill>
                  <a:schemeClr val="tx1"/>
                </a:solidFill>
              </a:rPr>
              <a:t>3.3 </a:t>
            </a:r>
            <a:r>
              <a:rPr lang="zh-CN" altLang="en-US" sz="2000" b="1" dirty="0">
                <a:solidFill>
                  <a:schemeClr val="tx1"/>
                </a:solidFill>
              </a:rPr>
              <a:t>信息系统的生命周期</a:t>
            </a:r>
          </a:p>
          <a:p>
            <a:pPr marL="0" indent="0">
              <a:lnSpc>
                <a:spcPct val="120000"/>
              </a:lnSpc>
              <a:buNone/>
            </a:pPr>
            <a:r>
              <a:rPr lang="en-US" altLang="zh-CN" sz="2000" b="1" dirty="0">
                <a:solidFill>
                  <a:schemeClr val="tx1"/>
                </a:solidFill>
              </a:rPr>
              <a:t>3.4 </a:t>
            </a:r>
            <a:r>
              <a:rPr lang="zh-CN" altLang="en-US" sz="2000" b="1" dirty="0">
                <a:solidFill>
                  <a:schemeClr val="tx1"/>
                </a:solidFill>
              </a:rPr>
              <a:t>基于生命周期的开发方法</a:t>
            </a:r>
          </a:p>
          <a:p>
            <a:pPr marL="0" indent="0">
              <a:lnSpc>
                <a:spcPct val="120000"/>
              </a:lnSpc>
              <a:buNone/>
            </a:pPr>
            <a:r>
              <a:rPr lang="en-US" altLang="zh-CN" sz="2000" b="1" dirty="0">
                <a:solidFill>
                  <a:schemeClr val="tx1"/>
                </a:solidFill>
              </a:rPr>
              <a:t>3.5 </a:t>
            </a:r>
            <a:r>
              <a:rPr lang="zh-CN" altLang="en-US" sz="2000" b="1" dirty="0">
                <a:solidFill>
                  <a:schemeClr val="tx1"/>
                </a:solidFill>
              </a:rPr>
              <a:t>基于开发技术的开发方法</a:t>
            </a:r>
          </a:p>
          <a:p>
            <a:pPr marL="0" indent="0">
              <a:lnSpc>
                <a:spcPct val="120000"/>
              </a:lnSpc>
              <a:buNone/>
            </a:pPr>
            <a:r>
              <a:rPr lang="en-US" altLang="zh-CN" sz="2000" b="1" dirty="0">
                <a:solidFill>
                  <a:schemeClr val="tx1"/>
                </a:solidFill>
              </a:rPr>
              <a:t>3.6 </a:t>
            </a:r>
            <a:r>
              <a:rPr lang="zh-CN" altLang="en-US" sz="2000" b="1" dirty="0">
                <a:solidFill>
                  <a:schemeClr val="tx1"/>
                </a:solidFill>
              </a:rPr>
              <a:t>信息系统开发的组织管理</a:t>
            </a:r>
          </a:p>
          <a:p>
            <a:pPr marL="0" indent="0">
              <a:lnSpc>
                <a:spcPct val="120000"/>
              </a:lnSpc>
              <a:buNone/>
            </a:pPr>
            <a:r>
              <a:rPr lang="en-US" altLang="zh-CN" sz="2000" b="1" dirty="0">
                <a:solidFill>
                  <a:schemeClr val="tx1"/>
                </a:solidFill>
              </a:rPr>
              <a:t>3.7 </a:t>
            </a:r>
            <a:r>
              <a:rPr lang="zh-CN" altLang="en-US" sz="2000" b="1" dirty="0">
                <a:solidFill>
                  <a:schemeClr val="tx1"/>
                </a:solidFill>
              </a:rPr>
              <a:t>信息系统开发工具（</a:t>
            </a:r>
            <a:r>
              <a:rPr lang="en-US" altLang="zh-CN" sz="2000" b="1" dirty="0">
                <a:solidFill>
                  <a:schemeClr val="tx1"/>
                </a:solidFill>
              </a:rPr>
              <a:t>CASE</a:t>
            </a:r>
            <a:r>
              <a:rPr lang="zh-CN" altLang="en-US" sz="2000" b="1" dirty="0">
                <a:solidFill>
                  <a:schemeClr val="tx1"/>
                </a:solidFill>
              </a:rPr>
              <a:t>工具）</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信息系统的生命周期</a:t>
            </a:r>
          </a:p>
        </p:txBody>
      </p:sp>
      <p:grpSp>
        <p:nvGrpSpPr>
          <p:cNvPr id="51" name="组合 50">
            <a:extLst>
              <a:ext uri="{FF2B5EF4-FFF2-40B4-BE49-F238E27FC236}">
                <a16:creationId xmlns:a16="http://schemas.microsoft.com/office/drawing/2014/main" id="{498E607C-38E3-4634-8E5C-C6BFAFD59AAA}"/>
              </a:ext>
            </a:extLst>
          </p:cNvPr>
          <p:cNvGrpSpPr/>
          <p:nvPr/>
        </p:nvGrpSpPr>
        <p:grpSpPr>
          <a:xfrm>
            <a:off x="1964345" y="1439965"/>
            <a:ext cx="5215310" cy="5007850"/>
            <a:chOff x="1955800" y="-39688"/>
            <a:chExt cx="7183438" cy="6897688"/>
          </a:xfrm>
        </p:grpSpPr>
        <p:sp>
          <p:nvSpPr>
            <p:cNvPr id="53" name="Oval 3">
              <a:extLst>
                <a:ext uri="{FF2B5EF4-FFF2-40B4-BE49-F238E27FC236}">
                  <a16:creationId xmlns:a16="http://schemas.microsoft.com/office/drawing/2014/main" id="{E161D098-3F90-4BA4-8DF5-F5BF177FFC02}"/>
                </a:ext>
              </a:extLst>
            </p:cNvPr>
            <p:cNvSpPr>
              <a:spLocks noChangeArrowheads="1"/>
            </p:cNvSpPr>
            <p:nvPr/>
          </p:nvSpPr>
          <p:spPr bwMode="auto">
            <a:xfrm>
              <a:off x="7197725" y="801688"/>
              <a:ext cx="1230313" cy="914400"/>
            </a:xfrm>
            <a:prstGeom prst="ellipse">
              <a:avLst/>
            </a:prstGeom>
            <a:solidFill>
              <a:srgbClr val="B9FFA3"/>
            </a:solidFill>
            <a:ln w="38100">
              <a:solidFill>
                <a:schemeClr val="tx1"/>
              </a:solidFill>
              <a:round/>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a:solidFill>
                    <a:srgbClr val="000000"/>
                  </a:solidFill>
                  <a:latin typeface="Times New Roman" panose="02020603050405020304" pitchFamily="18" charset="0"/>
                </a:rPr>
                <a:t>可行性研究</a:t>
              </a:r>
            </a:p>
          </p:txBody>
        </p:sp>
        <p:sp>
          <p:nvSpPr>
            <p:cNvPr id="54" name="Oval 4">
              <a:extLst>
                <a:ext uri="{FF2B5EF4-FFF2-40B4-BE49-F238E27FC236}">
                  <a16:creationId xmlns:a16="http://schemas.microsoft.com/office/drawing/2014/main" id="{FA86673A-2D23-49B0-B2D0-06F1B3CA432C}"/>
                </a:ext>
              </a:extLst>
            </p:cNvPr>
            <p:cNvSpPr>
              <a:spLocks noChangeArrowheads="1"/>
            </p:cNvSpPr>
            <p:nvPr/>
          </p:nvSpPr>
          <p:spPr bwMode="auto">
            <a:xfrm>
              <a:off x="4238625" y="1992313"/>
              <a:ext cx="2965450" cy="2822575"/>
            </a:xfrm>
            <a:prstGeom prst="ellipse">
              <a:avLst/>
            </a:prstGeom>
            <a:solidFill>
              <a:schemeClr val="accent2"/>
            </a:solidFill>
            <a:ln w="38100">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p>
          </p:txBody>
        </p:sp>
        <p:sp>
          <p:nvSpPr>
            <p:cNvPr id="55" name="Oval 5">
              <a:extLst>
                <a:ext uri="{FF2B5EF4-FFF2-40B4-BE49-F238E27FC236}">
                  <a16:creationId xmlns:a16="http://schemas.microsoft.com/office/drawing/2014/main" id="{2C3D64D6-40DB-4BFA-B55C-81FB2E5C2654}"/>
                </a:ext>
              </a:extLst>
            </p:cNvPr>
            <p:cNvSpPr>
              <a:spLocks noChangeArrowheads="1"/>
            </p:cNvSpPr>
            <p:nvPr/>
          </p:nvSpPr>
          <p:spPr bwMode="auto">
            <a:xfrm>
              <a:off x="5057775" y="-39688"/>
              <a:ext cx="895350" cy="855663"/>
            </a:xfrm>
            <a:prstGeom prst="ellipse">
              <a:avLst/>
            </a:prstGeom>
            <a:solidFill>
              <a:srgbClr val="B9FFA3"/>
            </a:solidFill>
            <a:ln w="38100">
              <a:solidFill>
                <a:schemeClr val="tx1"/>
              </a:solidFill>
              <a:round/>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a:solidFill>
                    <a:srgbClr val="000000"/>
                  </a:solidFill>
                  <a:latin typeface="Times New Roman" panose="02020603050405020304" pitchFamily="18" charset="0"/>
                </a:rPr>
                <a:t>开发</a:t>
              </a:r>
            </a:p>
            <a:p>
              <a:pPr algn="ctr"/>
              <a:r>
                <a:rPr kumimoji="1" lang="zh-CN" altLang="en-US" sz="1600" b="1">
                  <a:solidFill>
                    <a:srgbClr val="000000"/>
                  </a:solidFill>
                  <a:latin typeface="Times New Roman" panose="02020603050405020304" pitchFamily="18" charset="0"/>
                </a:rPr>
                <a:t>请求</a:t>
              </a:r>
            </a:p>
          </p:txBody>
        </p:sp>
        <p:sp>
          <p:nvSpPr>
            <p:cNvPr id="56" name="Oval 6">
              <a:extLst>
                <a:ext uri="{FF2B5EF4-FFF2-40B4-BE49-F238E27FC236}">
                  <a16:creationId xmlns:a16="http://schemas.microsoft.com/office/drawing/2014/main" id="{C03B6C67-EB2B-490F-8AC7-8EE23931EAB8}"/>
                </a:ext>
              </a:extLst>
            </p:cNvPr>
            <p:cNvSpPr>
              <a:spLocks noChangeArrowheads="1"/>
            </p:cNvSpPr>
            <p:nvPr/>
          </p:nvSpPr>
          <p:spPr bwMode="auto">
            <a:xfrm>
              <a:off x="8239125" y="3305175"/>
              <a:ext cx="900113" cy="857250"/>
            </a:xfrm>
            <a:prstGeom prst="ellipse">
              <a:avLst/>
            </a:prstGeom>
            <a:solidFill>
              <a:srgbClr val="E4C9FF"/>
            </a:solidFill>
            <a:ln w="38100">
              <a:solidFill>
                <a:schemeClr val="tx1"/>
              </a:solidFill>
              <a:round/>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a:solidFill>
                    <a:srgbClr val="000000"/>
                  </a:solidFill>
                  <a:latin typeface="Times New Roman" panose="02020603050405020304" pitchFamily="18" charset="0"/>
                </a:rPr>
                <a:t>详细调查</a:t>
              </a:r>
            </a:p>
          </p:txBody>
        </p:sp>
        <p:sp>
          <p:nvSpPr>
            <p:cNvPr id="57" name="Oval 7">
              <a:extLst>
                <a:ext uri="{FF2B5EF4-FFF2-40B4-BE49-F238E27FC236}">
                  <a16:creationId xmlns:a16="http://schemas.microsoft.com/office/drawing/2014/main" id="{2AF4AB74-51F3-497D-AD63-4269000555BC}"/>
                </a:ext>
              </a:extLst>
            </p:cNvPr>
            <p:cNvSpPr>
              <a:spLocks noChangeArrowheads="1"/>
            </p:cNvSpPr>
            <p:nvPr/>
          </p:nvSpPr>
          <p:spPr bwMode="auto">
            <a:xfrm>
              <a:off x="1955800" y="3227388"/>
              <a:ext cx="895350" cy="855662"/>
            </a:xfrm>
            <a:prstGeom prst="ellipse">
              <a:avLst/>
            </a:prstGeom>
            <a:solidFill>
              <a:srgbClr val="FFFF99"/>
            </a:solidFill>
            <a:ln w="38100">
              <a:solidFill>
                <a:schemeClr val="tx1"/>
              </a:solidFill>
              <a:round/>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a:solidFill>
                    <a:srgbClr val="000000"/>
                  </a:solidFill>
                  <a:latin typeface="Times New Roman" panose="02020603050405020304" pitchFamily="18" charset="0"/>
                </a:rPr>
                <a:t>系统转换</a:t>
              </a:r>
            </a:p>
          </p:txBody>
        </p:sp>
        <p:sp>
          <p:nvSpPr>
            <p:cNvPr id="58" name="Oval 8">
              <a:extLst>
                <a:ext uri="{FF2B5EF4-FFF2-40B4-BE49-F238E27FC236}">
                  <a16:creationId xmlns:a16="http://schemas.microsoft.com/office/drawing/2014/main" id="{60B140B8-1B66-45BC-A3D3-123396A48F08}"/>
                </a:ext>
              </a:extLst>
            </p:cNvPr>
            <p:cNvSpPr>
              <a:spLocks noChangeArrowheads="1"/>
            </p:cNvSpPr>
            <p:nvPr/>
          </p:nvSpPr>
          <p:spPr bwMode="auto">
            <a:xfrm>
              <a:off x="5711825" y="6002338"/>
              <a:ext cx="895350" cy="855662"/>
            </a:xfrm>
            <a:prstGeom prst="ellipse">
              <a:avLst/>
            </a:prstGeom>
            <a:solidFill>
              <a:srgbClr val="FF99CC"/>
            </a:solidFill>
            <a:ln w="38100">
              <a:solidFill>
                <a:srgbClr val="000000"/>
              </a:solidFill>
              <a:round/>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a:solidFill>
                    <a:srgbClr val="000000"/>
                  </a:solidFill>
                  <a:latin typeface="Times New Roman" panose="02020603050405020304" pitchFamily="18" charset="0"/>
                </a:rPr>
                <a:t>总体设计</a:t>
              </a:r>
            </a:p>
          </p:txBody>
        </p:sp>
        <p:sp>
          <p:nvSpPr>
            <p:cNvPr id="59" name="Oval 9">
              <a:extLst>
                <a:ext uri="{FF2B5EF4-FFF2-40B4-BE49-F238E27FC236}">
                  <a16:creationId xmlns:a16="http://schemas.microsoft.com/office/drawing/2014/main" id="{1B04EB10-3D53-4CD5-8C64-92A4BA88694A}"/>
                </a:ext>
              </a:extLst>
            </p:cNvPr>
            <p:cNvSpPr>
              <a:spLocks noChangeArrowheads="1"/>
            </p:cNvSpPr>
            <p:nvPr/>
          </p:nvSpPr>
          <p:spPr bwMode="auto">
            <a:xfrm>
              <a:off x="7915275" y="4532313"/>
              <a:ext cx="895350" cy="855662"/>
            </a:xfrm>
            <a:prstGeom prst="ellipse">
              <a:avLst/>
            </a:prstGeom>
            <a:solidFill>
              <a:srgbClr val="E4C9FF"/>
            </a:solidFill>
            <a:ln w="38100">
              <a:solidFill>
                <a:schemeClr val="tx1"/>
              </a:solidFill>
              <a:round/>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a:solidFill>
                    <a:srgbClr val="000000"/>
                  </a:solidFill>
                  <a:latin typeface="Times New Roman" panose="02020603050405020304" pitchFamily="18" charset="0"/>
                </a:rPr>
                <a:t>逻辑设计</a:t>
              </a:r>
            </a:p>
          </p:txBody>
        </p:sp>
        <p:sp>
          <p:nvSpPr>
            <p:cNvPr id="60" name="Oval 10">
              <a:extLst>
                <a:ext uri="{FF2B5EF4-FFF2-40B4-BE49-F238E27FC236}">
                  <a16:creationId xmlns:a16="http://schemas.microsoft.com/office/drawing/2014/main" id="{E0EC8B79-CB1A-4B9C-B2EE-08746C1C3B90}"/>
                </a:ext>
              </a:extLst>
            </p:cNvPr>
            <p:cNvSpPr>
              <a:spLocks noChangeArrowheads="1"/>
            </p:cNvSpPr>
            <p:nvPr/>
          </p:nvSpPr>
          <p:spPr bwMode="auto">
            <a:xfrm>
              <a:off x="8078788" y="2000250"/>
              <a:ext cx="895350" cy="855663"/>
            </a:xfrm>
            <a:prstGeom prst="ellipse">
              <a:avLst/>
            </a:prstGeom>
            <a:solidFill>
              <a:srgbClr val="B9FFA3"/>
            </a:solidFill>
            <a:ln w="38100">
              <a:solidFill>
                <a:schemeClr val="tx1"/>
              </a:solidFill>
              <a:round/>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a:solidFill>
                    <a:srgbClr val="000000"/>
                  </a:solidFill>
                  <a:latin typeface="Times New Roman" panose="02020603050405020304" pitchFamily="18" charset="0"/>
                </a:rPr>
                <a:t>审批</a:t>
              </a:r>
            </a:p>
          </p:txBody>
        </p:sp>
        <p:sp>
          <p:nvSpPr>
            <p:cNvPr id="61" name="Oval 11">
              <a:extLst>
                <a:ext uri="{FF2B5EF4-FFF2-40B4-BE49-F238E27FC236}">
                  <a16:creationId xmlns:a16="http://schemas.microsoft.com/office/drawing/2014/main" id="{BA5961F1-E8A0-4D3C-819F-AD670ADDFE90}"/>
                </a:ext>
              </a:extLst>
            </p:cNvPr>
            <p:cNvSpPr>
              <a:spLocks noChangeArrowheads="1"/>
            </p:cNvSpPr>
            <p:nvPr/>
          </p:nvSpPr>
          <p:spPr bwMode="auto">
            <a:xfrm>
              <a:off x="6281738" y="206375"/>
              <a:ext cx="895350" cy="855663"/>
            </a:xfrm>
            <a:prstGeom prst="ellipse">
              <a:avLst/>
            </a:prstGeom>
            <a:solidFill>
              <a:srgbClr val="B9FFA3"/>
            </a:solidFill>
            <a:ln w="38100">
              <a:solidFill>
                <a:schemeClr val="tx1"/>
              </a:solidFill>
              <a:round/>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a:solidFill>
                    <a:srgbClr val="000000"/>
                  </a:solidFill>
                  <a:latin typeface="Times New Roman" panose="02020603050405020304" pitchFamily="18" charset="0"/>
                </a:rPr>
                <a:t>初步调查</a:t>
              </a:r>
            </a:p>
          </p:txBody>
        </p:sp>
        <p:sp>
          <p:nvSpPr>
            <p:cNvPr id="62" name="Oval 12">
              <a:extLst>
                <a:ext uri="{FF2B5EF4-FFF2-40B4-BE49-F238E27FC236}">
                  <a16:creationId xmlns:a16="http://schemas.microsoft.com/office/drawing/2014/main" id="{684E352D-DCCD-4071-85B3-8DA1E3044946}"/>
                </a:ext>
              </a:extLst>
            </p:cNvPr>
            <p:cNvSpPr>
              <a:spLocks noChangeArrowheads="1"/>
            </p:cNvSpPr>
            <p:nvPr/>
          </p:nvSpPr>
          <p:spPr bwMode="auto">
            <a:xfrm>
              <a:off x="2116138" y="2000250"/>
              <a:ext cx="900112" cy="855663"/>
            </a:xfrm>
            <a:prstGeom prst="ellipse">
              <a:avLst/>
            </a:prstGeom>
            <a:solidFill>
              <a:srgbClr val="FFFF99"/>
            </a:solidFill>
            <a:ln w="38100">
              <a:solidFill>
                <a:schemeClr val="tx1"/>
              </a:solidFill>
              <a:round/>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a:solidFill>
                    <a:srgbClr val="000000"/>
                  </a:solidFill>
                  <a:latin typeface="Times New Roman" panose="02020603050405020304" pitchFamily="18" charset="0"/>
                </a:rPr>
                <a:t>验收</a:t>
              </a:r>
            </a:p>
          </p:txBody>
        </p:sp>
        <p:sp>
          <p:nvSpPr>
            <p:cNvPr id="63" name="Oval 13">
              <a:extLst>
                <a:ext uri="{FF2B5EF4-FFF2-40B4-BE49-F238E27FC236}">
                  <a16:creationId xmlns:a16="http://schemas.microsoft.com/office/drawing/2014/main" id="{9D2FBC61-6AB9-4CA9-9651-D85D4D914DD9}"/>
                </a:ext>
              </a:extLst>
            </p:cNvPr>
            <p:cNvSpPr>
              <a:spLocks noChangeArrowheads="1"/>
            </p:cNvSpPr>
            <p:nvPr/>
          </p:nvSpPr>
          <p:spPr bwMode="auto">
            <a:xfrm>
              <a:off x="2770188" y="1022350"/>
              <a:ext cx="895350" cy="854075"/>
            </a:xfrm>
            <a:prstGeom prst="ellipse">
              <a:avLst/>
            </a:prstGeom>
            <a:solidFill>
              <a:srgbClr val="9FFFFF"/>
            </a:solidFill>
            <a:ln w="38100">
              <a:solidFill>
                <a:schemeClr val="tx1"/>
              </a:solidFill>
              <a:round/>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dirty="0">
                  <a:solidFill>
                    <a:srgbClr val="000000"/>
                  </a:solidFill>
                  <a:latin typeface="Times New Roman" panose="02020603050405020304" pitchFamily="18" charset="0"/>
                </a:rPr>
                <a:t>系统维护</a:t>
              </a:r>
            </a:p>
          </p:txBody>
        </p:sp>
        <p:sp>
          <p:nvSpPr>
            <p:cNvPr id="64" name="Oval 14">
              <a:extLst>
                <a:ext uri="{FF2B5EF4-FFF2-40B4-BE49-F238E27FC236}">
                  <a16:creationId xmlns:a16="http://schemas.microsoft.com/office/drawing/2014/main" id="{66F4B31C-390E-485D-8BC7-8E0914FD9E23}"/>
                </a:ext>
              </a:extLst>
            </p:cNvPr>
            <p:cNvSpPr>
              <a:spLocks noChangeArrowheads="1"/>
            </p:cNvSpPr>
            <p:nvPr/>
          </p:nvSpPr>
          <p:spPr bwMode="auto">
            <a:xfrm>
              <a:off x="3749675" y="206375"/>
              <a:ext cx="900113" cy="855663"/>
            </a:xfrm>
            <a:prstGeom prst="ellipse">
              <a:avLst/>
            </a:prstGeom>
            <a:solidFill>
              <a:srgbClr val="9FFFFF"/>
            </a:solidFill>
            <a:ln w="38100">
              <a:solidFill>
                <a:schemeClr val="tx1"/>
              </a:solidFill>
              <a:round/>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a:solidFill>
                    <a:srgbClr val="000000"/>
                  </a:solidFill>
                  <a:latin typeface="Times New Roman" panose="02020603050405020304" pitchFamily="18" charset="0"/>
                </a:rPr>
                <a:t>系统评价</a:t>
              </a:r>
            </a:p>
          </p:txBody>
        </p:sp>
        <p:sp>
          <p:nvSpPr>
            <p:cNvPr id="65" name="Oval 15">
              <a:extLst>
                <a:ext uri="{FF2B5EF4-FFF2-40B4-BE49-F238E27FC236}">
                  <a16:creationId xmlns:a16="http://schemas.microsoft.com/office/drawing/2014/main" id="{3B66E84E-6AB0-419D-9FD7-3D0635DA6C4A}"/>
                </a:ext>
              </a:extLst>
            </p:cNvPr>
            <p:cNvSpPr>
              <a:spLocks noChangeArrowheads="1"/>
            </p:cNvSpPr>
            <p:nvPr/>
          </p:nvSpPr>
          <p:spPr bwMode="auto">
            <a:xfrm>
              <a:off x="4403725" y="6002338"/>
              <a:ext cx="895350" cy="855662"/>
            </a:xfrm>
            <a:prstGeom prst="ellipse">
              <a:avLst/>
            </a:prstGeom>
            <a:solidFill>
              <a:srgbClr val="FF99CC"/>
            </a:solidFill>
            <a:ln w="38100">
              <a:solidFill>
                <a:srgbClr val="000000"/>
              </a:solidFill>
              <a:round/>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a:solidFill>
                    <a:srgbClr val="000000"/>
                  </a:solidFill>
                  <a:latin typeface="Times New Roman" panose="02020603050405020304" pitchFamily="18" charset="0"/>
                </a:rPr>
                <a:t>详细设计</a:t>
              </a:r>
            </a:p>
          </p:txBody>
        </p:sp>
        <p:sp>
          <p:nvSpPr>
            <p:cNvPr id="66" name="Oval 16">
              <a:extLst>
                <a:ext uri="{FF2B5EF4-FFF2-40B4-BE49-F238E27FC236}">
                  <a16:creationId xmlns:a16="http://schemas.microsoft.com/office/drawing/2014/main" id="{ADEA10B2-D47F-4C9E-929E-5364A75363C6}"/>
                </a:ext>
              </a:extLst>
            </p:cNvPr>
            <p:cNvSpPr>
              <a:spLocks noChangeArrowheads="1"/>
            </p:cNvSpPr>
            <p:nvPr/>
          </p:nvSpPr>
          <p:spPr bwMode="auto">
            <a:xfrm>
              <a:off x="3179763" y="5513388"/>
              <a:ext cx="895350" cy="852487"/>
            </a:xfrm>
            <a:prstGeom prst="ellipse">
              <a:avLst/>
            </a:prstGeom>
            <a:solidFill>
              <a:srgbClr val="FF99CC"/>
            </a:solidFill>
            <a:ln w="38100">
              <a:solidFill>
                <a:schemeClr val="tx1"/>
              </a:solidFill>
              <a:round/>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a:solidFill>
                    <a:srgbClr val="000000"/>
                  </a:solidFill>
                  <a:latin typeface="Times New Roman" panose="02020603050405020304" pitchFamily="18" charset="0"/>
                </a:rPr>
                <a:t>审查</a:t>
              </a:r>
            </a:p>
          </p:txBody>
        </p:sp>
        <p:sp>
          <p:nvSpPr>
            <p:cNvPr id="67" name="Oval 17">
              <a:extLst>
                <a:ext uri="{FF2B5EF4-FFF2-40B4-BE49-F238E27FC236}">
                  <a16:creationId xmlns:a16="http://schemas.microsoft.com/office/drawing/2014/main" id="{EACF9821-EF23-48A6-939C-BFF340C1B296}"/>
                </a:ext>
              </a:extLst>
            </p:cNvPr>
            <p:cNvSpPr>
              <a:spLocks noChangeArrowheads="1"/>
            </p:cNvSpPr>
            <p:nvPr/>
          </p:nvSpPr>
          <p:spPr bwMode="auto">
            <a:xfrm>
              <a:off x="2360613" y="4449763"/>
              <a:ext cx="900112" cy="857250"/>
            </a:xfrm>
            <a:prstGeom prst="ellipse">
              <a:avLst/>
            </a:prstGeom>
            <a:solidFill>
              <a:srgbClr val="FFFF99"/>
            </a:solidFill>
            <a:ln w="38100">
              <a:solidFill>
                <a:schemeClr val="tx1"/>
              </a:solidFill>
              <a:round/>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a:solidFill>
                    <a:srgbClr val="000000"/>
                  </a:solidFill>
                  <a:latin typeface="Times New Roman" panose="02020603050405020304" pitchFamily="18" charset="0"/>
                </a:rPr>
                <a:t>编程调试</a:t>
              </a:r>
            </a:p>
          </p:txBody>
        </p:sp>
        <p:sp>
          <p:nvSpPr>
            <p:cNvPr id="68" name="Oval 18">
              <a:extLst>
                <a:ext uri="{FF2B5EF4-FFF2-40B4-BE49-F238E27FC236}">
                  <a16:creationId xmlns:a16="http://schemas.microsoft.com/office/drawing/2014/main" id="{161A32EC-3EFE-415E-B2EC-69501FD790EE}"/>
                </a:ext>
              </a:extLst>
            </p:cNvPr>
            <p:cNvSpPr>
              <a:spLocks noChangeArrowheads="1"/>
            </p:cNvSpPr>
            <p:nvPr/>
          </p:nvSpPr>
          <p:spPr bwMode="auto">
            <a:xfrm>
              <a:off x="7015163" y="5513388"/>
              <a:ext cx="896937" cy="852487"/>
            </a:xfrm>
            <a:prstGeom prst="ellipse">
              <a:avLst/>
            </a:prstGeom>
            <a:solidFill>
              <a:srgbClr val="E4C9FF"/>
            </a:solidFill>
            <a:ln w="38100">
              <a:solidFill>
                <a:schemeClr val="tx1"/>
              </a:solidFill>
              <a:round/>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a:solidFill>
                    <a:srgbClr val="000000"/>
                  </a:solidFill>
                  <a:latin typeface="Times New Roman" panose="02020603050405020304" pitchFamily="18" charset="0"/>
                </a:rPr>
                <a:t>审查</a:t>
              </a:r>
            </a:p>
          </p:txBody>
        </p:sp>
        <p:sp>
          <p:nvSpPr>
            <p:cNvPr id="69" name="Freeform 19">
              <a:extLst>
                <a:ext uri="{FF2B5EF4-FFF2-40B4-BE49-F238E27FC236}">
                  <a16:creationId xmlns:a16="http://schemas.microsoft.com/office/drawing/2014/main" id="{5DEF351E-2DB0-4213-9341-AA23702BAA18}"/>
                </a:ext>
              </a:extLst>
            </p:cNvPr>
            <p:cNvSpPr>
              <a:spLocks/>
            </p:cNvSpPr>
            <p:nvPr/>
          </p:nvSpPr>
          <p:spPr bwMode="auto">
            <a:xfrm>
              <a:off x="5872163" y="401638"/>
              <a:ext cx="450850" cy="87312"/>
            </a:xfrm>
            <a:custGeom>
              <a:avLst/>
              <a:gdLst>
                <a:gd name="T0" fmla="*/ 0 w 300"/>
                <a:gd name="T1" fmla="*/ 0 h 120"/>
                <a:gd name="T2" fmla="*/ 2147483647 w 300"/>
                <a:gd name="T3" fmla="*/ 2147483647 h 120"/>
                <a:gd name="T4" fmla="*/ 2147483647 w 300"/>
                <a:gd name="T5" fmla="*/ 2147483647 h 120"/>
                <a:gd name="T6" fmla="*/ 0 60000 65536"/>
                <a:gd name="T7" fmla="*/ 0 60000 65536"/>
                <a:gd name="T8" fmla="*/ 0 60000 65536"/>
                <a:gd name="T9" fmla="*/ 0 w 300"/>
                <a:gd name="T10" fmla="*/ 0 h 120"/>
                <a:gd name="T11" fmla="*/ 300 w 300"/>
                <a:gd name="T12" fmla="*/ 120 h 120"/>
              </a:gdLst>
              <a:ahLst/>
              <a:cxnLst>
                <a:cxn ang="T6">
                  <a:pos x="T0" y="T1"/>
                </a:cxn>
                <a:cxn ang="T7">
                  <a:pos x="T2" y="T3"/>
                </a:cxn>
                <a:cxn ang="T8">
                  <a:pos x="T4" y="T5"/>
                </a:cxn>
              </a:cxnLst>
              <a:rect l="T9" t="T10" r="T11" b="T12"/>
              <a:pathLst>
                <a:path w="300" h="120">
                  <a:moveTo>
                    <a:pt x="0" y="0"/>
                  </a:moveTo>
                  <a:cubicBezTo>
                    <a:pt x="65" y="20"/>
                    <a:pt x="130" y="40"/>
                    <a:pt x="180" y="60"/>
                  </a:cubicBezTo>
                  <a:cubicBezTo>
                    <a:pt x="230" y="80"/>
                    <a:pt x="265" y="100"/>
                    <a:pt x="300" y="120"/>
                  </a:cubicBezTo>
                </a:path>
              </a:pathLst>
            </a:custGeom>
            <a:solidFill>
              <a:srgbClr val="A1FFD9"/>
            </a:solidFill>
            <a:ln w="38100">
              <a:solidFill>
                <a:schemeClr val="tx1"/>
              </a:solidFill>
              <a:round/>
              <a:headEnd/>
              <a:tailEnd type="triangle" w="sm" len="med"/>
            </a:ln>
          </p:spPr>
          <p:txBody>
            <a:bodyPr/>
            <a:lstStyle/>
            <a:p>
              <a:endParaRPr lang="zh-CN" altLang="en-US" sz="1400"/>
            </a:p>
          </p:txBody>
        </p:sp>
        <p:sp>
          <p:nvSpPr>
            <p:cNvPr id="70" name="Freeform 20">
              <a:extLst>
                <a:ext uri="{FF2B5EF4-FFF2-40B4-BE49-F238E27FC236}">
                  <a16:creationId xmlns:a16="http://schemas.microsoft.com/office/drawing/2014/main" id="{42042180-8895-40CB-9440-782CDAD17172}"/>
                </a:ext>
              </a:extLst>
            </p:cNvPr>
            <p:cNvSpPr>
              <a:spLocks/>
            </p:cNvSpPr>
            <p:nvPr/>
          </p:nvSpPr>
          <p:spPr bwMode="auto">
            <a:xfrm>
              <a:off x="7096125" y="804863"/>
              <a:ext cx="361950" cy="257175"/>
            </a:xfrm>
            <a:custGeom>
              <a:avLst/>
              <a:gdLst>
                <a:gd name="T0" fmla="*/ 0 w 240"/>
                <a:gd name="T1" fmla="*/ 0 h 180"/>
                <a:gd name="T2" fmla="*/ 2147483647 w 240"/>
                <a:gd name="T3" fmla="*/ 2147483647 h 180"/>
                <a:gd name="T4" fmla="*/ 2147483647 w 240"/>
                <a:gd name="T5" fmla="*/ 2147483647 h 180"/>
                <a:gd name="T6" fmla="*/ 0 60000 65536"/>
                <a:gd name="T7" fmla="*/ 0 60000 65536"/>
                <a:gd name="T8" fmla="*/ 0 60000 65536"/>
                <a:gd name="T9" fmla="*/ 0 w 240"/>
                <a:gd name="T10" fmla="*/ 0 h 180"/>
                <a:gd name="T11" fmla="*/ 240 w 240"/>
                <a:gd name="T12" fmla="*/ 180 h 180"/>
              </a:gdLst>
              <a:ahLst/>
              <a:cxnLst>
                <a:cxn ang="T6">
                  <a:pos x="T0" y="T1"/>
                </a:cxn>
                <a:cxn ang="T7">
                  <a:pos x="T2" y="T3"/>
                </a:cxn>
                <a:cxn ang="T8">
                  <a:pos x="T4" y="T5"/>
                </a:cxn>
              </a:cxnLst>
              <a:rect l="T9" t="T10" r="T11" b="T12"/>
              <a:pathLst>
                <a:path w="240" h="180">
                  <a:moveTo>
                    <a:pt x="0" y="0"/>
                  </a:moveTo>
                  <a:cubicBezTo>
                    <a:pt x="40" y="15"/>
                    <a:pt x="80" y="30"/>
                    <a:pt x="120" y="60"/>
                  </a:cubicBezTo>
                  <a:cubicBezTo>
                    <a:pt x="160" y="90"/>
                    <a:pt x="200" y="135"/>
                    <a:pt x="240" y="180"/>
                  </a:cubicBezTo>
                </a:path>
              </a:pathLst>
            </a:custGeom>
            <a:solidFill>
              <a:srgbClr val="A1FFD9"/>
            </a:solidFill>
            <a:ln w="38100">
              <a:solidFill>
                <a:schemeClr val="tx1"/>
              </a:solidFill>
              <a:round/>
              <a:headEnd/>
              <a:tailEnd type="triangle" w="sm" len="med"/>
            </a:ln>
          </p:spPr>
          <p:txBody>
            <a:bodyPr/>
            <a:lstStyle/>
            <a:p>
              <a:endParaRPr lang="zh-CN" altLang="en-US" sz="1400"/>
            </a:p>
          </p:txBody>
        </p:sp>
        <p:sp>
          <p:nvSpPr>
            <p:cNvPr id="71" name="Freeform 21">
              <a:extLst>
                <a:ext uri="{FF2B5EF4-FFF2-40B4-BE49-F238E27FC236}">
                  <a16:creationId xmlns:a16="http://schemas.microsoft.com/office/drawing/2014/main" id="{5288790A-2987-4897-9245-2B6DC1660B2F}"/>
                </a:ext>
              </a:extLst>
            </p:cNvPr>
            <p:cNvSpPr>
              <a:spLocks/>
            </p:cNvSpPr>
            <p:nvPr/>
          </p:nvSpPr>
          <p:spPr bwMode="auto">
            <a:xfrm>
              <a:off x="7994650" y="1611313"/>
              <a:ext cx="366713" cy="473075"/>
            </a:xfrm>
            <a:custGeom>
              <a:avLst/>
              <a:gdLst>
                <a:gd name="T0" fmla="*/ 0 w 240"/>
                <a:gd name="T1" fmla="*/ 0 h 360"/>
                <a:gd name="T2" fmla="*/ 2147483647 w 240"/>
                <a:gd name="T3" fmla="*/ 2147483647 h 360"/>
                <a:gd name="T4" fmla="*/ 2147483647 w 240"/>
                <a:gd name="T5" fmla="*/ 2147483647 h 360"/>
                <a:gd name="T6" fmla="*/ 0 60000 65536"/>
                <a:gd name="T7" fmla="*/ 0 60000 65536"/>
                <a:gd name="T8" fmla="*/ 0 60000 65536"/>
                <a:gd name="T9" fmla="*/ 0 w 240"/>
                <a:gd name="T10" fmla="*/ 0 h 360"/>
                <a:gd name="T11" fmla="*/ 240 w 240"/>
                <a:gd name="T12" fmla="*/ 360 h 360"/>
              </a:gdLst>
              <a:ahLst/>
              <a:cxnLst>
                <a:cxn ang="T6">
                  <a:pos x="T0" y="T1"/>
                </a:cxn>
                <a:cxn ang="T7">
                  <a:pos x="T2" y="T3"/>
                </a:cxn>
                <a:cxn ang="T8">
                  <a:pos x="T4" y="T5"/>
                </a:cxn>
              </a:cxnLst>
              <a:rect l="T9" t="T10" r="T11" b="T12"/>
              <a:pathLst>
                <a:path w="240" h="360">
                  <a:moveTo>
                    <a:pt x="0" y="0"/>
                  </a:moveTo>
                  <a:cubicBezTo>
                    <a:pt x="40" y="30"/>
                    <a:pt x="80" y="60"/>
                    <a:pt x="120" y="120"/>
                  </a:cubicBezTo>
                  <a:cubicBezTo>
                    <a:pt x="160" y="180"/>
                    <a:pt x="200" y="270"/>
                    <a:pt x="240" y="360"/>
                  </a:cubicBezTo>
                </a:path>
              </a:pathLst>
            </a:custGeom>
            <a:solidFill>
              <a:srgbClr val="A1FFD9"/>
            </a:solidFill>
            <a:ln w="38100">
              <a:solidFill>
                <a:schemeClr val="tx1"/>
              </a:solidFill>
              <a:round/>
              <a:headEnd/>
              <a:tailEnd type="triangle" w="sm" len="med"/>
            </a:ln>
          </p:spPr>
          <p:txBody>
            <a:bodyPr/>
            <a:lstStyle/>
            <a:p>
              <a:endParaRPr lang="zh-CN" altLang="en-US" sz="1400"/>
            </a:p>
          </p:txBody>
        </p:sp>
        <p:sp>
          <p:nvSpPr>
            <p:cNvPr id="72" name="Freeform 22">
              <a:extLst>
                <a:ext uri="{FF2B5EF4-FFF2-40B4-BE49-F238E27FC236}">
                  <a16:creationId xmlns:a16="http://schemas.microsoft.com/office/drawing/2014/main" id="{C3668DFD-E71E-4E44-900B-88FFE4F0FA8F}"/>
                </a:ext>
              </a:extLst>
            </p:cNvPr>
            <p:cNvSpPr>
              <a:spLocks/>
            </p:cNvSpPr>
            <p:nvPr/>
          </p:nvSpPr>
          <p:spPr bwMode="auto">
            <a:xfrm>
              <a:off x="8569325" y="2832100"/>
              <a:ext cx="103188" cy="512763"/>
            </a:xfrm>
            <a:custGeom>
              <a:avLst/>
              <a:gdLst>
                <a:gd name="T0" fmla="*/ 0 w 70"/>
                <a:gd name="T1" fmla="*/ 0 h 360"/>
                <a:gd name="T2" fmla="*/ 2147483647 w 70"/>
                <a:gd name="T3" fmla="*/ 2147483647 h 360"/>
                <a:gd name="T4" fmla="*/ 2147483647 w 70"/>
                <a:gd name="T5" fmla="*/ 2147483647 h 360"/>
                <a:gd name="T6" fmla="*/ 0 60000 65536"/>
                <a:gd name="T7" fmla="*/ 0 60000 65536"/>
                <a:gd name="T8" fmla="*/ 0 60000 65536"/>
                <a:gd name="T9" fmla="*/ 0 w 70"/>
                <a:gd name="T10" fmla="*/ 0 h 360"/>
                <a:gd name="T11" fmla="*/ 70 w 70"/>
                <a:gd name="T12" fmla="*/ 360 h 360"/>
              </a:gdLst>
              <a:ahLst/>
              <a:cxnLst>
                <a:cxn ang="T6">
                  <a:pos x="T0" y="T1"/>
                </a:cxn>
                <a:cxn ang="T7">
                  <a:pos x="T2" y="T3"/>
                </a:cxn>
                <a:cxn ang="T8">
                  <a:pos x="T4" y="T5"/>
                </a:cxn>
              </a:cxnLst>
              <a:rect l="T9" t="T10" r="T11" b="T12"/>
              <a:pathLst>
                <a:path w="70" h="360">
                  <a:moveTo>
                    <a:pt x="0" y="0"/>
                  </a:moveTo>
                  <a:cubicBezTo>
                    <a:pt x="25" y="90"/>
                    <a:pt x="50" y="180"/>
                    <a:pt x="60" y="240"/>
                  </a:cubicBezTo>
                  <a:cubicBezTo>
                    <a:pt x="70" y="300"/>
                    <a:pt x="65" y="330"/>
                    <a:pt x="60" y="360"/>
                  </a:cubicBezTo>
                </a:path>
              </a:pathLst>
            </a:custGeom>
            <a:solidFill>
              <a:srgbClr val="A1FFD9"/>
            </a:solidFill>
            <a:ln w="38100">
              <a:solidFill>
                <a:schemeClr val="tx1"/>
              </a:solidFill>
              <a:round/>
              <a:headEnd/>
              <a:tailEnd type="triangle" w="sm" len="med"/>
            </a:ln>
          </p:spPr>
          <p:txBody>
            <a:bodyPr/>
            <a:lstStyle/>
            <a:p>
              <a:endParaRPr lang="zh-CN" altLang="en-US" sz="1400"/>
            </a:p>
          </p:txBody>
        </p:sp>
        <p:sp>
          <p:nvSpPr>
            <p:cNvPr id="73" name="Freeform 23">
              <a:extLst>
                <a:ext uri="{FF2B5EF4-FFF2-40B4-BE49-F238E27FC236}">
                  <a16:creationId xmlns:a16="http://schemas.microsoft.com/office/drawing/2014/main" id="{40262DC7-FBB7-42A3-8A43-F3A86A620844}"/>
                </a:ext>
              </a:extLst>
            </p:cNvPr>
            <p:cNvSpPr>
              <a:spLocks/>
            </p:cNvSpPr>
            <p:nvPr/>
          </p:nvSpPr>
          <p:spPr bwMode="auto">
            <a:xfrm>
              <a:off x="8569325" y="4138613"/>
              <a:ext cx="103188" cy="515937"/>
            </a:xfrm>
            <a:custGeom>
              <a:avLst/>
              <a:gdLst>
                <a:gd name="T0" fmla="*/ 2147483647 w 70"/>
                <a:gd name="T1" fmla="*/ 0 h 360"/>
                <a:gd name="T2" fmla="*/ 2147483647 w 70"/>
                <a:gd name="T3" fmla="*/ 2147483647 h 360"/>
                <a:gd name="T4" fmla="*/ 0 w 70"/>
                <a:gd name="T5" fmla="*/ 2147483647 h 360"/>
                <a:gd name="T6" fmla="*/ 0 60000 65536"/>
                <a:gd name="T7" fmla="*/ 0 60000 65536"/>
                <a:gd name="T8" fmla="*/ 0 60000 65536"/>
                <a:gd name="T9" fmla="*/ 0 w 70"/>
                <a:gd name="T10" fmla="*/ 0 h 360"/>
                <a:gd name="T11" fmla="*/ 70 w 70"/>
                <a:gd name="T12" fmla="*/ 360 h 360"/>
              </a:gdLst>
              <a:ahLst/>
              <a:cxnLst>
                <a:cxn ang="T6">
                  <a:pos x="T0" y="T1"/>
                </a:cxn>
                <a:cxn ang="T7">
                  <a:pos x="T2" y="T3"/>
                </a:cxn>
                <a:cxn ang="T8">
                  <a:pos x="T4" y="T5"/>
                </a:cxn>
              </a:cxnLst>
              <a:rect l="T9" t="T10" r="T11" b="T12"/>
              <a:pathLst>
                <a:path w="70" h="360">
                  <a:moveTo>
                    <a:pt x="60" y="0"/>
                  </a:moveTo>
                  <a:cubicBezTo>
                    <a:pt x="65" y="30"/>
                    <a:pt x="70" y="60"/>
                    <a:pt x="60" y="120"/>
                  </a:cubicBezTo>
                  <a:cubicBezTo>
                    <a:pt x="50" y="180"/>
                    <a:pt x="25" y="270"/>
                    <a:pt x="0" y="360"/>
                  </a:cubicBezTo>
                </a:path>
              </a:pathLst>
            </a:custGeom>
            <a:solidFill>
              <a:srgbClr val="A1FFD9"/>
            </a:solidFill>
            <a:ln w="38100">
              <a:solidFill>
                <a:schemeClr val="tx1"/>
              </a:solidFill>
              <a:round/>
              <a:headEnd/>
              <a:tailEnd type="triangle" w="sm" len="med"/>
            </a:ln>
          </p:spPr>
          <p:txBody>
            <a:bodyPr/>
            <a:lstStyle/>
            <a:p>
              <a:endParaRPr lang="zh-CN" altLang="en-US" sz="1400"/>
            </a:p>
          </p:txBody>
        </p:sp>
        <p:sp>
          <p:nvSpPr>
            <p:cNvPr id="74" name="Freeform 24">
              <a:extLst>
                <a:ext uri="{FF2B5EF4-FFF2-40B4-BE49-F238E27FC236}">
                  <a16:creationId xmlns:a16="http://schemas.microsoft.com/office/drawing/2014/main" id="{F4E47E0B-EE1E-4EEB-A1EB-E400F0C3D956}"/>
                </a:ext>
              </a:extLst>
            </p:cNvPr>
            <p:cNvSpPr>
              <a:spLocks/>
            </p:cNvSpPr>
            <p:nvPr/>
          </p:nvSpPr>
          <p:spPr bwMode="auto">
            <a:xfrm>
              <a:off x="7750175" y="5372100"/>
              <a:ext cx="450850" cy="341313"/>
            </a:xfrm>
            <a:custGeom>
              <a:avLst/>
              <a:gdLst>
                <a:gd name="T0" fmla="*/ 2147483647 w 300"/>
                <a:gd name="T1" fmla="*/ 0 h 240"/>
                <a:gd name="T2" fmla="*/ 2147483647 w 300"/>
                <a:gd name="T3" fmla="*/ 2147483647 h 240"/>
                <a:gd name="T4" fmla="*/ 0 w 300"/>
                <a:gd name="T5" fmla="*/ 2147483647 h 240"/>
                <a:gd name="T6" fmla="*/ 0 60000 65536"/>
                <a:gd name="T7" fmla="*/ 0 60000 65536"/>
                <a:gd name="T8" fmla="*/ 0 60000 65536"/>
                <a:gd name="T9" fmla="*/ 0 w 300"/>
                <a:gd name="T10" fmla="*/ 0 h 240"/>
                <a:gd name="T11" fmla="*/ 300 w 300"/>
                <a:gd name="T12" fmla="*/ 240 h 240"/>
              </a:gdLst>
              <a:ahLst/>
              <a:cxnLst>
                <a:cxn ang="T6">
                  <a:pos x="T0" y="T1"/>
                </a:cxn>
                <a:cxn ang="T7">
                  <a:pos x="T2" y="T3"/>
                </a:cxn>
                <a:cxn ang="T8">
                  <a:pos x="T4" y="T5"/>
                </a:cxn>
              </a:cxnLst>
              <a:rect l="T9" t="T10" r="T11" b="T12"/>
              <a:pathLst>
                <a:path w="300" h="240">
                  <a:moveTo>
                    <a:pt x="300" y="0"/>
                  </a:moveTo>
                  <a:cubicBezTo>
                    <a:pt x="265" y="40"/>
                    <a:pt x="230" y="80"/>
                    <a:pt x="180" y="120"/>
                  </a:cubicBezTo>
                  <a:cubicBezTo>
                    <a:pt x="130" y="160"/>
                    <a:pt x="65" y="200"/>
                    <a:pt x="0" y="240"/>
                  </a:cubicBezTo>
                </a:path>
              </a:pathLst>
            </a:custGeom>
            <a:solidFill>
              <a:srgbClr val="A1FFD9"/>
            </a:solidFill>
            <a:ln w="38100">
              <a:solidFill>
                <a:schemeClr val="tx1"/>
              </a:solidFill>
              <a:round/>
              <a:headEnd/>
              <a:tailEnd type="triangle" w="sm" len="med"/>
            </a:ln>
          </p:spPr>
          <p:txBody>
            <a:bodyPr/>
            <a:lstStyle/>
            <a:p>
              <a:endParaRPr lang="zh-CN" altLang="en-US" sz="1400"/>
            </a:p>
          </p:txBody>
        </p:sp>
        <p:sp>
          <p:nvSpPr>
            <p:cNvPr id="75" name="Freeform 25">
              <a:extLst>
                <a:ext uri="{FF2B5EF4-FFF2-40B4-BE49-F238E27FC236}">
                  <a16:creationId xmlns:a16="http://schemas.microsoft.com/office/drawing/2014/main" id="{0EF1BFCE-D290-491A-B4B7-720B8F30656F}"/>
                </a:ext>
              </a:extLst>
            </p:cNvPr>
            <p:cNvSpPr>
              <a:spLocks/>
            </p:cNvSpPr>
            <p:nvPr/>
          </p:nvSpPr>
          <p:spPr bwMode="auto">
            <a:xfrm>
              <a:off x="6526213" y="6191250"/>
              <a:ext cx="627062" cy="257175"/>
            </a:xfrm>
            <a:custGeom>
              <a:avLst/>
              <a:gdLst>
                <a:gd name="T0" fmla="*/ 2147483647 w 420"/>
                <a:gd name="T1" fmla="*/ 0 h 180"/>
                <a:gd name="T2" fmla="*/ 2147483647 w 420"/>
                <a:gd name="T3" fmla="*/ 2147483647 h 180"/>
                <a:gd name="T4" fmla="*/ 0 w 420"/>
                <a:gd name="T5" fmla="*/ 2147483647 h 180"/>
                <a:gd name="T6" fmla="*/ 0 60000 65536"/>
                <a:gd name="T7" fmla="*/ 0 60000 65536"/>
                <a:gd name="T8" fmla="*/ 0 60000 65536"/>
                <a:gd name="T9" fmla="*/ 0 w 420"/>
                <a:gd name="T10" fmla="*/ 0 h 180"/>
                <a:gd name="T11" fmla="*/ 420 w 420"/>
                <a:gd name="T12" fmla="*/ 180 h 180"/>
              </a:gdLst>
              <a:ahLst/>
              <a:cxnLst>
                <a:cxn ang="T6">
                  <a:pos x="T0" y="T1"/>
                </a:cxn>
                <a:cxn ang="T7">
                  <a:pos x="T2" y="T3"/>
                </a:cxn>
                <a:cxn ang="T8">
                  <a:pos x="T4" y="T5"/>
                </a:cxn>
              </a:cxnLst>
              <a:rect l="T9" t="T10" r="T11" b="T12"/>
              <a:pathLst>
                <a:path w="420" h="180">
                  <a:moveTo>
                    <a:pt x="420" y="0"/>
                  </a:moveTo>
                  <a:cubicBezTo>
                    <a:pt x="365" y="45"/>
                    <a:pt x="310" y="90"/>
                    <a:pt x="240" y="120"/>
                  </a:cubicBezTo>
                  <a:cubicBezTo>
                    <a:pt x="170" y="150"/>
                    <a:pt x="85" y="165"/>
                    <a:pt x="0" y="180"/>
                  </a:cubicBezTo>
                </a:path>
              </a:pathLst>
            </a:custGeom>
            <a:solidFill>
              <a:srgbClr val="A1FFD9"/>
            </a:solidFill>
            <a:ln w="38100">
              <a:solidFill>
                <a:schemeClr val="tx1"/>
              </a:solidFill>
              <a:round/>
              <a:headEnd/>
              <a:tailEnd type="triangle" w="sm" len="med"/>
            </a:ln>
          </p:spPr>
          <p:txBody>
            <a:bodyPr/>
            <a:lstStyle/>
            <a:p>
              <a:endParaRPr lang="zh-CN" altLang="en-US" sz="1400"/>
            </a:p>
          </p:txBody>
        </p:sp>
        <p:sp>
          <p:nvSpPr>
            <p:cNvPr id="76" name="Freeform 26">
              <a:extLst>
                <a:ext uri="{FF2B5EF4-FFF2-40B4-BE49-F238E27FC236}">
                  <a16:creationId xmlns:a16="http://schemas.microsoft.com/office/drawing/2014/main" id="{CB7AF8A6-94A9-496D-9B7B-49ACBD33080A}"/>
                </a:ext>
              </a:extLst>
            </p:cNvPr>
            <p:cNvSpPr>
              <a:spLocks/>
            </p:cNvSpPr>
            <p:nvPr/>
          </p:nvSpPr>
          <p:spPr bwMode="auto">
            <a:xfrm>
              <a:off x="5218113" y="6524625"/>
              <a:ext cx="542925" cy="87313"/>
            </a:xfrm>
            <a:custGeom>
              <a:avLst/>
              <a:gdLst>
                <a:gd name="T0" fmla="*/ 2147483647 w 360"/>
                <a:gd name="T1" fmla="*/ 0 h 70"/>
                <a:gd name="T2" fmla="*/ 2147483647 w 360"/>
                <a:gd name="T3" fmla="*/ 2147483647 h 70"/>
                <a:gd name="T4" fmla="*/ 0 w 360"/>
                <a:gd name="T5" fmla="*/ 2147483647 h 70"/>
                <a:gd name="T6" fmla="*/ 0 60000 65536"/>
                <a:gd name="T7" fmla="*/ 0 60000 65536"/>
                <a:gd name="T8" fmla="*/ 0 60000 65536"/>
                <a:gd name="T9" fmla="*/ 0 w 360"/>
                <a:gd name="T10" fmla="*/ 0 h 70"/>
                <a:gd name="T11" fmla="*/ 360 w 360"/>
                <a:gd name="T12" fmla="*/ 70 h 70"/>
              </a:gdLst>
              <a:ahLst/>
              <a:cxnLst>
                <a:cxn ang="T6">
                  <a:pos x="T0" y="T1"/>
                </a:cxn>
                <a:cxn ang="T7">
                  <a:pos x="T2" y="T3"/>
                </a:cxn>
                <a:cxn ang="T8">
                  <a:pos x="T4" y="T5"/>
                </a:cxn>
              </a:cxnLst>
              <a:rect l="T9" t="T10" r="T11" b="T12"/>
              <a:pathLst>
                <a:path w="360" h="70">
                  <a:moveTo>
                    <a:pt x="360" y="0"/>
                  </a:moveTo>
                  <a:cubicBezTo>
                    <a:pt x="300" y="25"/>
                    <a:pt x="240" y="50"/>
                    <a:pt x="180" y="60"/>
                  </a:cubicBezTo>
                  <a:cubicBezTo>
                    <a:pt x="120" y="70"/>
                    <a:pt x="60" y="65"/>
                    <a:pt x="0" y="60"/>
                  </a:cubicBezTo>
                </a:path>
              </a:pathLst>
            </a:custGeom>
            <a:solidFill>
              <a:srgbClr val="A1FFD9"/>
            </a:solidFill>
            <a:ln w="38100">
              <a:solidFill>
                <a:schemeClr val="tx1"/>
              </a:solidFill>
              <a:round/>
              <a:headEnd/>
              <a:tailEnd type="triangle" w="sm" len="med"/>
            </a:ln>
          </p:spPr>
          <p:txBody>
            <a:bodyPr/>
            <a:lstStyle/>
            <a:p>
              <a:endParaRPr lang="zh-CN" altLang="en-US" sz="1400"/>
            </a:p>
          </p:txBody>
        </p:sp>
        <p:sp>
          <p:nvSpPr>
            <p:cNvPr id="77" name="Freeform 27">
              <a:extLst>
                <a:ext uri="{FF2B5EF4-FFF2-40B4-BE49-F238E27FC236}">
                  <a16:creationId xmlns:a16="http://schemas.microsoft.com/office/drawing/2014/main" id="{7EEC81D3-6DAD-415A-8C70-E1A794A7605D}"/>
                </a:ext>
              </a:extLst>
            </p:cNvPr>
            <p:cNvSpPr>
              <a:spLocks/>
            </p:cNvSpPr>
            <p:nvPr/>
          </p:nvSpPr>
          <p:spPr bwMode="auto">
            <a:xfrm>
              <a:off x="2890838" y="5256213"/>
              <a:ext cx="401637" cy="457200"/>
            </a:xfrm>
            <a:custGeom>
              <a:avLst/>
              <a:gdLst>
                <a:gd name="T0" fmla="*/ 2147483647 w 300"/>
                <a:gd name="T1" fmla="*/ 2147483647 h 300"/>
                <a:gd name="T2" fmla="*/ 2147483647 w 300"/>
                <a:gd name="T3" fmla="*/ 2147483647 h 300"/>
                <a:gd name="T4" fmla="*/ 0 w 300"/>
                <a:gd name="T5" fmla="*/ 0 h 300"/>
                <a:gd name="T6" fmla="*/ 0 60000 65536"/>
                <a:gd name="T7" fmla="*/ 0 60000 65536"/>
                <a:gd name="T8" fmla="*/ 0 60000 65536"/>
                <a:gd name="T9" fmla="*/ 0 w 300"/>
                <a:gd name="T10" fmla="*/ 0 h 300"/>
                <a:gd name="T11" fmla="*/ 300 w 300"/>
                <a:gd name="T12" fmla="*/ 300 h 300"/>
              </a:gdLst>
              <a:ahLst/>
              <a:cxnLst>
                <a:cxn ang="T6">
                  <a:pos x="T0" y="T1"/>
                </a:cxn>
                <a:cxn ang="T7">
                  <a:pos x="T2" y="T3"/>
                </a:cxn>
                <a:cxn ang="T8">
                  <a:pos x="T4" y="T5"/>
                </a:cxn>
              </a:cxnLst>
              <a:rect l="T9" t="T10" r="T11" b="T12"/>
              <a:pathLst>
                <a:path w="300" h="300">
                  <a:moveTo>
                    <a:pt x="300" y="300"/>
                  </a:moveTo>
                  <a:cubicBezTo>
                    <a:pt x="235" y="265"/>
                    <a:pt x="170" y="230"/>
                    <a:pt x="120" y="180"/>
                  </a:cubicBezTo>
                  <a:cubicBezTo>
                    <a:pt x="70" y="130"/>
                    <a:pt x="35" y="65"/>
                    <a:pt x="0" y="0"/>
                  </a:cubicBezTo>
                </a:path>
              </a:pathLst>
            </a:custGeom>
            <a:solidFill>
              <a:srgbClr val="A1FFD9"/>
            </a:solidFill>
            <a:ln w="38100">
              <a:solidFill>
                <a:schemeClr val="tx1"/>
              </a:solidFill>
              <a:round/>
              <a:headEnd/>
              <a:tailEnd type="triangle" w="sm" len="med"/>
            </a:ln>
          </p:spPr>
          <p:txBody>
            <a:bodyPr/>
            <a:lstStyle/>
            <a:p>
              <a:endParaRPr lang="zh-CN" altLang="en-US" sz="1400"/>
            </a:p>
          </p:txBody>
        </p:sp>
        <p:sp>
          <p:nvSpPr>
            <p:cNvPr id="78" name="Line 28">
              <a:extLst>
                <a:ext uri="{FF2B5EF4-FFF2-40B4-BE49-F238E27FC236}">
                  <a16:creationId xmlns:a16="http://schemas.microsoft.com/office/drawing/2014/main" id="{2D2C5246-95CC-42E2-B823-474AC8EC81EF}"/>
                </a:ext>
              </a:extLst>
            </p:cNvPr>
            <p:cNvSpPr>
              <a:spLocks noChangeShapeType="1"/>
            </p:cNvSpPr>
            <p:nvPr/>
          </p:nvSpPr>
          <p:spPr bwMode="auto">
            <a:xfrm flipH="1" flipV="1">
              <a:off x="2360613" y="4059238"/>
              <a:ext cx="180975" cy="512762"/>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400"/>
            </a:p>
          </p:txBody>
        </p:sp>
        <p:sp>
          <p:nvSpPr>
            <p:cNvPr id="79" name="Line 29">
              <a:extLst>
                <a:ext uri="{FF2B5EF4-FFF2-40B4-BE49-F238E27FC236}">
                  <a16:creationId xmlns:a16="http://schemas.microsoft.com/office/drawing/2014/main" id="{1526A31F-E35F-4BD1-802A-EA1BA23A08FC}"/>
                </a:ext>
              </a:extLst>
            </p:cNvPr>
            <p:cNvSpPr>
              <a:spLocks noChangeShapeType="1"/>
            </p:cNvSpPr>
            <p:nvPr/>
          </p:nvSpPr>
          <p:spPr bwMode="auto">
            <a:xfrm flipV="1">
              <a:off x="2360613" y="2835275"/>
              <a:ext cx="92075" cy="43180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400"/>
            </a:p>
          </p:txBody>
        </p:sp>
        <p:sp>
          <p:nvSpPr>
            <p:cNvPr id="80" name="Line 30">
              <a:extLst>
                <a:ext uri="{FF2B5EF4-FFF2-40B4-BE49-F238E27FC236}">
                  <a16:creationId xmlns:a16="http://schemas.microsoft.com/office/drawing/2014/main" id="{F98F9707-989B-4D51-BC07-80AFCB421BAC}"/>
                </a:ext>
              </a:extLst>
            </p:cNvPr>
            <p:cNvSpPr>
              <a:spLocks noChangeShapeType="1"/>
            </p:cNvSpPr>
            <p:nvPr/>
          </p:nvSpPr>
          <p:spPr bwMode="auto">
            <a:xfrm flipV="1">
              <a:off x="2657475" y="1744663"/>
              <a:ext cx="265113" cy="25400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400"/>
            </a:p>
          </p:txBody>
        </p:sp>
        <p:sp>
          <p:nvSpPr>
            <p:cNvPr id="81" name="Line 31">
              <a:extLst>
                <a:ext uri="{FF2B5EF4-FFF2-40B4-BE49-F238E27FC236}">
                  <a16:creationId xmlns:a16="http://schemas.microsoft.com/office/drawing/2014/main" id="{638099D2-880F-4B7E-92E7-D2DCFCE2B154}"/>
                </a:ext>
              </a:extLst>
            </p:cNvPr>
            <p:cNvSpPr>
              <a:spLocks noChangeShapeType="1"/>
            </p:cNvSpPr>
            <p:nvPr/>
          </p:nvSpPr>
          <p:spPr bwMode="auto">
            <a:xfrm flipV="1">
              <a:off x="3427413" y="887413"/>
              <a:ext cx="450850" cy="257175"/>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400"/>
            </a:p>
          </p:txBody>
        </p:sp>
        <p:sp>
          <p:nvSpPr>
            <p:cNvPr id="82" name="Line 32">
              <a:extLst>
                <a:ext uri="{FF2B5EF4-FFF2-40B4-BE49-F238E27FC236}">
                  <a16:creationId xmlns:a16="http://schemas.microsoft.com/office/drawing/2014/main" id="{CC06DD41-E7B4-455D-A814-FB2556821857}"/>
                </a:ext>
              </a:extLst>
            </p:cNvPr>
            <p:cNvSpPr>
              <a:spLocks noChangeShapeType="1"/>
            </p:cNvSpPr>
            <p:nvPr/>
          </p:nvSpPr>
          <p:spPr bwMode="auto">
            <a:xfrm flipV="1">
              <a:off x="4568825" y="401638"/>
              <a:ext cx="538163" cy="87312"/>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400"/>
            </a:p>
          </p:txBody>
        </p:sp>
        <p:sp>
          <p:nvSpPr>
            <p:cNvPr id="83" name="Line 33">
              <a:extLst>
                <a:ext uri="{FF2B5EF4-FFF2-40B4-BE49-F238E27FC236}">
                  <a16:creationId xmlns:a16="http://schemas.microsoft.com/office/drawing/2014/main" id="{F26899B1-199A-459A-8DC7-AB70A8B05D1D}"/>
                </a:ext>
              </a:extLst>
            </p:cNvPr>
            <p:cNvSpPr>
              <a:spLocks noChangeShapeType="1"/>
            </p:cNvSpPr>
            <p:nvPr/>
          </p:nvSpPr>
          <p:spPr bwMode="auto">
            <a:xfrm flipH="1">
              <a:off x="5551488" y="1905000"/>
              <a:ext cx="11112" cy="2222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84" name="Line 34">
              <a:extLst>
                <a:ext uri="{FF2B5EF4-FFF2-40B4-BE49-F238E27FC236}">
                  <a16:creationId xmlns:a16="http://schemas.microsoft.com/office/drawing/2014/main" id="{22A7E667-DBB1-4BB0-8181-23D249DFE7D2}"/>
                </a:ext>
              </a:extLst>
            </p:cNvPr>
            <p:cNvSpPr>
              <a:spLocks noChangeShapeType="1"/>
            </p:cNvSpPr>
            <p:nvPr/>
          </p:nvSpPr>
          <p:spPr bwMode="auto">
            <a:xfrm>
              <a:off x="4178300" y="2868613"/>
              <a:ext cx="249238" cy="904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85" name="Line 35">
              <a:extLst>
                <a:ext uri="{FF2B5EF4-FFF2-40B4-BE49-F238E27FC236}">
                  <a16:creationId xmlns:a16="http://schemas.microsoft.com/office/drawing/2014/main" id="{58312058-B7FD-4253-9C6D-C6E81F673951}"/>
                </a:ext>
              </a:extLst>
            </p:cNvPr>
            <p:cNvSpPr>
              <a:spLocks noChangeShapeType="1"/>
            </p:cNvSpPr>
            <p:nvPr/>
          </p:nvSpPr>
          <p:spPr bwMode="auto">
            <a:xfrm flipV="1">
              <a:off x="7118350" y="3128963"/>
              <a:ext cx="241300" cy="635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86" name="Line 36">
              <a:extLst>
                <a:ext uri="{FF2B5EF4-FFF2-40B4-BE49-F238E27FC236}">
                  <a16:creationId xmlns:a16="http://schemas.microsoft.com/office/drawing/2014/main" id="{6236C36B-0954-43DC-AF4F-A16493B24E21}"/>
                </a:ext>
              </a:extLst>
            </p:cNvPr>
            <p:cNvSpPr>
              <a:spLocks noChangeShapeType="1"/>
            </p:cNvSpPr>
            <p:nvPr/>
          </p:nvSpPr>
          <p:spPr bwMode="auto">
            <a:xfrm flipH="1">
              <a:off x="4614863" y="4300538"/>
              <a:ext cx="92075" cy="1730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87" name="Line 37">
              <a:extLst>
                <a:ext uri="{FF2B5EF4-FFF2-40B4-BE49-F238E27FC236}">
                  <a16:creationId xmlns:a16="http://schemas.microsoft.com/office/drawing/2014/main" id="{AE90E588-51AB-47ED-9E26-36D4CA450A11}"/>
                </a:ext>
              </a:extLst>
            </p:cNvPr>
            <p:cNvSpPr>
              <a:spLocks noChangeShapeType="1"/>
            </p:cNvSpPr>
            <p:nvPr/>
          </p:nvSpPr>
          <p:spPr bwMode="auto">
            <a:xfrm>
              <a:off x="6411913" y="4475163"/>
              <a:ext cx="168275" cy="2222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88" name="Line 38">
              <a:extLst>
                <a:ext uri="{FF2B5EF4-FFF2-40B4-BE49-F238E27FC236}">
                  <a16:creationId xmlns:a16="http://schemas.microsoft.com/office/drawing/2014/main" id="{6AC4568E-BC41-4370-9BAC-4659D8A0F32C}"/>
                </a:ext>
              </a:extLst>
            </p:cNvPr>
            <p:cNvSpPr>
              <a:spLocks noChangeShapeType="1"/>
            </p:cNvSpPr>
            <p:nvPr/>
          </p:nvSpPr>
          <p:spPr bwMode="auto">
            <a:xfrm>
              <a:off x="5378450" y="2046288"/>
              <a:ext cx="180975" cy="3175"/>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400"/>
            </a:p>
          </p:txBody>
        </p:sp>
        <p:sp>
          <p:nvSpPr>
            <p:cNvPr id="89" name="Line 39">
              <a:extLst>
                <a:ext uri="{FF2B5EF4-FFF2-40B4-BE49-F238E27FC236}">
                  <a16:creationId xmlns:a16="http://schemas.microsoft.com/office/drawing/2014/main" id="{B5B6A31E-3966-4382-B550-4BB99645E13C}"/>
                </a:ext>
              </a:extLst>
            </p:cNvPr>
            <p:cNvSpPr>
              <a:spLocks noChangeShapeType="1"/>
            </p:cNvSpPr>
            <p:nvPr/>
          </p:nvSpPr>
          <p:spPr bwMode="auto">
            <a:xfrm flipV="1">
              <a:off x="4267200" y="2895600"/>
              <a:ext cx="31750" cy="157163"/>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400"/>
            </a:p>
          </p:txBody>
        </p:sp>
        <p:sp>
          <p:nvSpPr>
            <p:cNvPr id="90" name="Line 40">
              <a:extLst>
                <a:ext uri="{FF2B5EF4-FFF2-40B4-BE49-F238E27FC236}">
                  <a16:creationId xmlns:a16="http://schemas.microsoft.com/office/drawing/2014/main" id="{418DA927-2B82-4AB7-9E4D-5F0A1F1F6611}"/>
                </a:ext>
              </a:extLst>
            </p:cNvPr>
            <p:cNvSpPr>
              <a:spLocks noChangeShapeType="1"/>
            </p:cNvSpPr>
            <p:nvPr/>
          </p:nvSpPr>
          <p:spPr bwMode="auto">
            <a:xfrm>
              <a:off x="7162800" y="3048000"/>
              <a:ext cx="49213" cy="144463"/>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400"/>
            </a:p>
          </p:txBody>
        </p:sp>
        <p:sp>
          <p:nvSpPr>
            <p:cNvPr id="91" name="Line 41">
              <a:extLst>
                <a:ext uri="{FF2B5EF4-FFF2-40B4-BE49-F238E27FC236}">
                  <a16:creationId xmlns:a16="http://schemas.microsoft.com/office/drawing/2014/main" id="{51562A14-9BCC-4790-8C7A-E80B10ADC22E}"/>
                </a:ext>
              </a:extLst>
            </p:cNvPr>
            <p:cNvSpPr>
              <a:spLocks noChangeShapeType="1"/>
            </p:cNvSpPr>
            <p:nvPr/>
          </p:nvSpPr>
          <p:spPr bwMode="auto">
            <a:xfrm flipH="1">
              <a:off x="6477000" y="4495800"/>
              <a:ext cx="228600" cy="100013"/>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400"/>
            </a:p>
          </p:txBody>
        </p:sp>
        <p:sp>
          <p:nvSpPr>
            <p:cNvPr id="92" name="Line 42">
              <a:extLst>
                <a:ext uri="{FF2B5EF4-FFF2-40B4-BE49-F238E27FC236}">
                  <a16:creationId xmlns:a16="http://schemas.microsoft.com/office/drawing/2014/main" id="{C74DECFF-A108-4161-A5D0-81E298193A72}"/>
                </a:ext>
              </a:extLst>
            </p:cNvPr>
            <p:cNvSpPr>
              <a:spLocks noChangeShapeType="1"/>
            </p:cNvSpPr>
            <p:nvPr/>
          </p:nvSpPr>
          <p:spPr bwMode="auto">
            <a:xfrm flipH="1" flipV="1">
              <a:off x="4648200" y="4343400"/>
              <a:ext cx="152400" cy="15240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400"/>
            </a:p>
          </p:txBody>
        </p:sp>
        <p:sp>
          <p:nvSpPr>
            <p:cNvPr id="93" name="Text Box 43">
              <a:extLst>
                <a:ext uri="{FF2B5EF4-FFF2-40B4-BE49-F238E27FC236}">
                  <a16:creationId xmlns:a16="http://schemas.microsoft.com/office/drawing/2014/main" id="{1BE848BB-55E3-4712-8B18-385A469128E7}"/>
                </a:ext>
              </a:extLst>
            </p:cNvPr>
            <p:cNvSpPr txBox="1">
              <a:spLocks noChangeArrowheads="1"/>
            </p:cNvSpPr>
            <p:nvPr/>
          </p:nvSpPr>
          <p:spPr bwMode="auto">
            <a:xfrm>
              <a:off x="3886199" y="2285999"/>
              <a:ext cx="1438274" cy="441323"/>
            </a:xfrm>
            <a:prstGeom prst="rect">
              <a:avLst/>
            </a:prstGeom>
            <a:solidFill>
              <a:srgbClr val="9FFFFF"/>
            </a:solidFill>
            <a:ln w="38100">
              <a:solidFill>
                <a:schemeClr val="tx1"/>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dirty="0">
                  <a:solidFill>
                    <a:srgbClr val="000000"/>
                  </a:solidFill>
                  <a:latin typeface="宋体" panose="02010600030101010101" pitchFamily="2" charset="-122"/>
                </a:rPr>
                <a:t>运行维护</a:t>
              </a:r>
            </a:p>
          </p:txBody>
        </p:sp>
        <p:sp>
          <p:nvSpPr>
            <p:cNvPr id="94" name="Text Box 44">
              <a:extLst>
                <a:ext uri="{FF2B5EF4-FFF2-40B4-BE49-F238E27FC236}">
                  <a16:creationId xmlns:a16="http://schemas.microsoft.com/office/drawing/2014/main" id="{4370FBD6-473F-489B-B9C2-07377B41B75E}"/>
                </a:ext>
              </a:extLst>
            </p:cNvPr>
            <p:cNvSpPr txBox="1">
              <a:spLocks noChangeArrowheads="1"/>
            </p:cNvSpPr>
            <p:nvPr/>
          </p:nvSpPr>
          <p:spPr bwMode="auto">
            <a:xfrm>
              <a:off x="5953124" y="2349500"/>
              <a:ext cx="1603376" cy="425451"/>
            </a:xfrm>
            <a:prstGeom prst="rect">
              <a:avLst/>
            </a:prstGeom>
            <a:solidFill>
              <a:srgbClr val="B9FFA3"/>
            </a:solidFill>
            <a:ln w="38100">
              <a:solidFill>
                <a:schemeClr val="tx1"/>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dirty="0">
                  <a:solidFill>
                    <a:srgbClr val="000000"/>
                  </a:solidFill>
                  <a:latin typeface="宋体" panose="02010600030101010101" pitchFamily="2" charset="-122"/>
                </a:rPr>
                <a:t>系统规划</a:t>
              </a:r>
            </a:p>
          </p:txBody>
        </p:sp>
        <p:sp>
          <p:nvSpPr>
            <p:cNvPr id="95" name="Text Box 45">
              <a:extLst>
                <a:ext uri="{FF2B5EF4-FFF2-40B4-BE49-F238E27FC236}">
                  <a16:creationId xmlns:a16="http://schemas.microsoft.com/office/drawing/2014/main" id="{21F63870-1615-4B65-A9A7-E3F052CCB6A8}"/>
                </a:ext>
              </a:extLst>
            </p:cNvPr>
            <p:cNvSpPr txBox="1">
              <a:spLocks noChangeArrowheads="1"/>
            </p:cNvSpPr>
            <p:nvPr/>
          </p:nvSpPr>
          <p:spPr bwMode="auto">
            <a:xfrm>
              <a:off x="3584575" y="3523496"/>
              <a:ext cx="1438274" cy="478592"/>
            </a:xfrm>
            <a:prstGeom prst="rect">
              <a:avLst/>
            </a:prstGeom>
            <a:solidFill>
              <a:srgbClr val="FFFF99"/>
            </a:solidFill>
            <a:ln w="38100">
              <a:solidFill>
                <a:schemeClr val="tx1"/>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dirty="0">
                  <a:solidFill>
                    <a:srgbClr val="000000"/>
                  </a:solidFill>
                  <a:latin typeface="宋体" panose="02010600030101010101" pitchFamily="2" charset="-122"/>
                </a:rPr>
                <a:t>系统实施</a:t>
              </a:r>
            </a:p>
          </p:txBody>
        </p:sp>
        <p:sp>
          <p:nvSpPr>
            <p:cNvPr id="96" name="Text Box 46">
              <a:extLst>
                <a:ext uri="{FF2B5EF4-FFF2-40B4-BE49-F238E27FC236}">
                  <a16:creationId xmlns:a16="http://schemas.microsoft.com/office/drawing/2014/main" id="{EB9181FB-F0FC-4FCB-BB1B-C22F116C9FFA}"/>
                </a:ext>
              </a:extLst>
            </p:cNvPr>
            <p:cNvSpPr txBox="1">
              <a:spLocks noChangeArrowheads="1"/>
            </p:cNvSpPr>
            <p:nvPr/>
          </p:nvSpPr>
          <p:spPr bwMode="auto">
            <a:xfrm>
              <a:off x="6281738" y="3657600"/>
              <a:ext cx="1435099" cy="493712"/>
            </a:xfrm>
            <a:prstGeom prst="rect">
              <a:avLst/>
            </a:prstGeom>
            <a:solidFill>
              <a:srgbClr val="E4C9FF"/>
            </a:solidFill>
            <a:ln w="38100">
              <a:solidFill>
                <a:schemeClr val="tx1"/>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dirty="0">
                  <a:solidFill>
                    <a:srgbClr val="000000"/>
                  </a:solidFill>
                  <a:latin typeface="宋体" panose="02010600030101010101" pitchFamily="2" charset="-122"/>
                </a:rPr>
                <a:t>系统分析</a:t>
              </a:r>
            </a:p>
          </p:txBody>
        </p:sp>
        <p:sp>
          <p:nvSpPr>
            <p:cNvPr id="97" name="Text Box 47">
              <a:extLst>
                <a:ext uri="{FF2B5EF4-FFF2-40B4-BE49-F238E27FC236}">
                  <a16:creationId xmlns:a16="http://schemas.microsoft.com/office/drawing/2014/main" id="{6309B97B-DFF0-4A4A-8691-3363BB4FD517}"/>
                </a:ext>
              </a:extLst>
            </p:cNvPr>
            <p:cNvSpPr txBox="1">
              <a:spLocks noChangeArrowheads="1"/>
            </p:cNvSpPr>
            <p:nvPr/>
          </p:nvSpPr>
          <p:spPr bwMode="auto">
            <a:xfrm>
              <a:off x="5022849" y="4552950"/>
              <a:ext cx="1316039" cy="425451"/>
            </a:xfrm>
            <a:prstGeom prst="rect">
              <a:avLst/>
            </a:prstGeom>
            <a:solidFill>
              <a:srgbClr val="FF99CC"/>
            </a:solidFill>
            <a:ln w="38100">
              <a:solidFill>
                <a:schemeClr val="tx1"/>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dirty="0">
                  <a:solidFill>
                    <a:srgbClr val="000000"/>
                  </a:solidFill>
                  <a:latin typeface="宋体" panose="02010600030101010101" pitchFamily="2" charset="-122"/>
                </a:rPr>
                <a:t>系统设计</a:t>
              </a:r>
            </a:p>
          </p:txBody>
        </p:sp>
        <p:sp>
          <p:nvSpPr>
            <p:cNvPr id="98" name="Freeform 48">
              <a:extLst>
                <a:ext uri="{FF2B5EF4-FFF2-40B4-BE49-F238E27FC236}">
                  <a16:creationId xmlns:a16="http://schemas.microsoft.com/office/drawing/2014/main" id="{F689C0B9-2131-4EEB-91F1-B1E55C18396D}"/>
                </a:ext>
              </a:extLst>
            </p:cNvPr>
            <p:cNvSpPr>
              <a:spLocks/>
            </p:cNvSpPr>
            <p:nvPr/>
          </p:nvSpPr>
          <p:spPr bwMode="auto">
            <a:xfrm>
              <a:off x="4038600" y="6248400"/>
              <a:ext cx="381000" cy="152400"/>
            </a:xfrm>
            <a:custGeom>
              <a:avLst/>
              <a:gdLst>
                <a:gd name="T0" fmla="*/ 2147483647 w 240"/>
                <a:gd name="T1" fmla="*/ 2147483647 h 96"/>
                <a:gd name="T2" fmla="*/ 0 w 240"/>
                <a:gd name="T3" fmla="*/ 0 h 96"/>
                <a:gd name="T4" fmla="*/ 0 60000 65536"/>
                <a:gd name="T5" fmla="*/ 0 60000 65536"/>
                <a:gd name="T6" fmla="*/ 0 w 240"/>
                <a:gd name="T7" fmla="*/ 0 h 96"/>
                <a:gd name="T8" fmla="*/ 240 w 240"/>
                <a:gd name="T9" fmla="*/ 96 h 96"/>
              </a:gdLst>
              <a:ahLst/>
              <a:cxnLst>
                <a:cxn ang="T4">
                  <a:pos x="T0" y="T1"/>
                </a:cxn>
                <a:cxn ang="T5">
                  <a:pos x="T2" y="T3"/>
                </a:cxn>
              </a:cxnLst>
              <a:rect l="T6" t="T7" r="T8" b="T9"/>
              <a:pathLst>
                <a:path w="240" h="96">
                  <a:moveTo>
                    <a:pt x="240" y="96"/>
                  </a:moveTo>
                  <a:cubicBezTo>
                    <a:pt x="140" y="56"/>
                    <a:pt x="40" y="16"/>
                    <a:pt x="0" y="0"/>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400"/>
            </a:p>
          </p:txBody>
        </p:sp>
      </p:grpSp>
    </p:spTree>
    <p:extLst>
      <p:ext uri="{BB962C8B-B14F-4D97-AF65-F5344CB8AC3E}">
        <p14:creationId xmlns:p14="http://schemas.microsoft.com/office/powerpoint/2010/main" val="9056976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各阶段任务</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195750" y="1763667"/>
            <a:ext cx="6976650" cy="4329629"/>
          </a:xfrm>
        </p:spPr>
        <p:txBody>
          <a:bodyPr>
            <a:normAutofit fontScale="92500" lnSpcReduction="10000"/>
          </a:bodyPr>
          <a:lstStyle/>
          <a:p>
            <a:r>
              <a:rPr lang="zh-CN" altLang="en-US" sz="1900" dirty="0">
                <a:latin typeface="楷体_GB2312" pitchFamily="49" charset="-122"/>
              </a:rPr>
              <a:t>系统规划阶段</a:t>
            </a:r>
          </a:p>
          <a:p>
            <a:pPr lvl="1"/>
            <a:r>
              <a:rPr lang="zh-CN" altLang="en-US" sz="1600" dirty="0">
                <a:latin typeface="楷体" panose="02010609060101010101" pitchFamily="49" charset="-122"/>
                <a:ea typeface="楷体" panose="02010609060101010101" pitchFamily="49" charset="-122"/>
              </a:rPr>
              <a:t>确定信息系统的发展规划；企业业务流程的识别、改革与创新；对建设新系统的需求作出初步研究，确定信息系统的总体结构；确定系统的备选方案，对这些方案进行可行性分析 </a:t>
            </a:r>
          </a:p>
          <a:p>
            <a:r>
              <a:rPr lang="zh-CN" altLang="en-US" sz="1900" dirty="0"/>
              <a:t>系统分析</a:t>
            </a:r>
            <a:r>
              <a:rPr lang="zh-CN" altLang="en-US" sz="1900" dirty="0">
                <a:latin typeface="楷体_GB2312" pitchFamily="49" charset="-122"/>
              </a:rPr>
              <a:t>阶段：做什么？</a:t>
            </a:r>
            <a:endParaRPr lang="zh-CN" altLang="en-US" sz="1900" dirty="0"/>
          </a:p>
          <a:p>
            <a:pPr lvl="1"/>
            <a:r>
              <a:rPr lang="zh-CN" altLang="en-US" sz="1600" dirty="0">
                <a:latin typeface="楷体" panose="02010609060101010101" pitchFamily="49" charset="-122"/>
                <a:ea typeface="楷体" panose="02010609060101010101" pitchFamily="49" charset="-122"/>
              </a:rPr>
              <a:t>详细调查，确定系统的基本目标和逻辑功能要求</a:t>
            </a:r>
          </a:p>
          <a:p>
            <a:r>
              <a:rPr lang="zh-CN" altLang="en-US" sz="1900" dirty="0"/>
              <a:t>系统设计</a:t>
            </a:r>
            <a:r>
              <a:rPr lang="zh-CN" altLang="en-US" sz="1900" dirty="0">
                <a:latin typeface="楷体_GB2312" pitchFamily="49" charset="-122"/>
              </a:rPr>
              <a:t>阶段：怎么做？</a:t>
            </a:r>
            <a:endParaRPr lang="zh-CN" altLang="en-US" sz="1900" dirty="0"/>
          </a:p>
          <a:p>
            <a:pPr lvl="1"/>
            <a:r>
              <a:rPr lang="zh-CN" altLang="en-US" sz="1600" dirty="0">
                <a:latin typeface="楷体" panose="02010609060101010101" pitchFamily="49" charset="-122"/>
                <a:ea typeface="楷体" panose="02010609060101010101" pitchFamily="49" charset="-122"/>
              </a:rPr>
              <a:t>根据系统说明书中规定的功能要求，考虑实际条件，具体设计实现逻辑模型的技术方案 </a:t>
            </a:r>
          </a:p>
          <a:p>
            <a:r>
              <a:rPr lang="zh-CN" altLang="en-US" sz="1900" dirty="0"/>
              <a:t>系统实施</a:t>
            </a:r>
            <a:r>
              <a:rPr lang="zh-CN" altLang="en-US" sz="1900" dirty="0">
                <a:latin typeface="楷体_GB2312" pitchFamily="49" charset="-122"/>
              </a:rPr>
              <a:t>阶段</a:t>
            </a:r>
            <a:endParaRPr lang="zh-CN" altLang="en-US" sz="1900" dirty="0"/>
          </a:p>
          <a:p>
            <a:pPr lvl="1"/>
            <a:r>
              <a:rPr lang="zh-CN" altLang="en-US" sz="1600" dirty="0">
                <a:latin typeface="楷体" panose="02010609060101010101" pitchFamily="49" charset="-122"/>
                <a:ea typeface="楷体" panose="02010609060101010101" pitchFamily="49" charset="-122"/>
              </a:rPr>
              <a:t>计算机等设备的购置、安装和调试；编写、调试和测试程序；人员培训；数据准备或转换；系统调试与转换 </a:t>
            </a:r>
          </a:p>
          <a:p>
            <a:r>
              <a:rPr lang="zh-CN" altLang="en-US" sz="1900" dirty="0"/>
              <a:t>系统运行和维护</a:t>
            </a:r>
            <a:r>
              <a:rPr lang="zh-CN" altLang="en-US" sz="1900" dirty="0">
                <a:latin typeface="楷体_GB2312" pitchFamily="49" charset="-122"/>
              </a:rPr>
              <a:t>阶段</a:t>
            </a:r>
            <a:endParaRPr lang="zh-CN" altLang="en-US" sz="1900" dirty="0"/>
          </a:p>
          <a:p>
            <a:pPr lvl="1"/>
            <a:r>
              <a:rPr lang="zh-CN" altLang="en-US" sz="1600" dirty="0">
                <a:latin typeface="楷体" panose="02010609060101010101" pitchFamily="49" charset="-122"/>
                <a:ea typeface="楷体" panose="02010609060101010101" pitchFamily="49" charset="-122"/>
              </a:rPr>
              <a:t>运行情况的记录；必要的修改；评价和总结等</a:t>
            </a:r>
          </a:p>
        </p:txBody>
      </p:sp>
    </p:spTree>
    <p:extLst>
      <p:ext uri="{BB962C8B-B14F-4D97-AF65-F5344CB8AC3E}">
        <p14:creationId xmlns:p14="http://schemas.microsoft.com/office/powerpoint/2010/main" val="3589139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3.4 </a:t>
            </a:r>
            <a:r>
              <a:rPr lang="zh-CN" altLang="en-US" dirty="0"/>
              <a:t>基于生命周期的开发方法</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195750" y="1763667"/>
            <a:ext cx="6976650" cy="4329629"/>
          </a:xfrm>
        </p:spPr>
        <p:txBody>
          <a:bodyPr>
            <a:normAutofit/>
          </a:bodyPr>
          <a:lstStyle/>
          <a:p>
            <a:r>
              <a:rPr lang="zh-CN" altLang="en-US" sz="2400" dirty="0">
                <a:latin typeface="楷体_GB2312" pitchFamily="49" charset="-122"/>
              </a:rPr>
              <a:t>开发过程的研究和经验的总结：</a:t>
            </a:r>
          </a:p>
          <a:p>
            <a:pPr lvl="1"/>
            <a:r>
              <a:rPr lang="zh-CN" altLang="en-US" sz="2400" dirty="0">
                <a:latin typeface="楷体" panose="02010609060101010101" pitchFamily="49" charset="-122"/>
                <a:ea typeface="楷体" panose="02010609060101010101" pitchFamily="49" charset="-122"/>
              </a:rPr>
              <a:t>瀑布开发方法</a:t>
            </a:r>
          </a:p>
          <a:p>
            <a:pPr lvl="1"/>
            <a:r>
              <a:rPr lang="zh-CN" altLang="en-US" sz="2400" dirty="0">
                <a:latin typeface="楷体" panose="02010609060101010101" pitchFamily="49" charset="-122"/>
                <a:ea typeface="楷体" panose="02010609060101010101" pitchFamily="49" charset="-122"/>
              </a:rPr>
              <a:t>原型开发方法</a:t>
            </a:r>
          </a:p>
          <a:p>
            <a:pPr lvl="1"/>
            <a:r>
              <a:rPr lang="zh-CN" altLang="en-US" sz="2400" dirty="0">
                <a:latin typeface="楷体" panose="02010609060101010101" pitchFamily="49" charset="-122"/>
                <a:ea typeface="楷体" panose="02010609060101010101" pitchFamily="49" charset="-122"/>
              </a:rPr>
              <a:t>迭代开发方法</a:t>
            </a:r>
          </a:p>
          <a:p>
            <a:pPr lvl="1"/>
            <a:r>
              <a:rPr lang="zh-CN" altLang="en-US" sz="2400" dirty="0">
                <a:latin typeface="楷体" panose="02010609060101010101" pitchFamily="49" charset="-122"/>
                <a:ea typeface="楷体" panose="02010609060101010101" pitchFamily="49" charset="-122"/>
              </a:rPr>
              <a:t>螺旋开发方法</a:t>
            </a:r>
          </a:p>
          <a:p>
            <a:pPr lvl="1"/>
            <a:r>
              <a:rPr lang="zh-CN" altLang="en-US" sz="2400" dirty="0">
                <a:latin typeface="楷体" panose="02010609060101010101" pitchFamily="49" charset="-122"/>
                <a:ea typeface="楷体" panose="02010609060101010101" pitchFamily="49" charset="-122"/>
              </a:rPr>
              <a:t>敏捷开发方法</a:t>
            </a:r>
          </a:p>
          <a:p>
            <a:pPr lvl="1"/>
            <a:r>
              <a:rPr lang="en-US" altLang="zh-CN" sz="2400" dirty="0">
                <a:latin typeface="楷体" panose="02010609060101010101" pitchFamily="49" charset="-122"/>
                <a:ea typeface="楷体" panose="02010609060101010101" pitchFamily="49" charset="-122"/>
              </a:rPr>
              <a:t>……</a:t>
            </a:r>
          </a:p>
          <a:p>
            <a:endParaRPr lang="en-US" altLang="zh-CN" sz="2400" dirty="0">
              <a:latin typeface="楷体_GB2312" pitchFamily="49" charset="-122"/>
            </a:endParaRPr>
          </a:p>
        </p:txBody>
      </p:sp>
    </p:spTree>
    <p:extLst>
      <p:ext uri="{BB962C8B-B14F-4D97-AF65-F5344CB8AC3E}">
        <p14:creationId xmlns:p14="http://schemas.microsoft.com/office/powerpoint/2010/main" val="5626359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3.4.1 </a:t>
            </a:r>
            <a:r>
              <a:rPr lang="zh-CN" altLang="en-US" dirty="0"/>
              <a:t>瀑布开发方法</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788963" y="1637836"/>
            <a:ext cx="6976650" cy="2016224"/>
          </a:xfrm>
        </p:spPr>
        <p:txBody>
          <a:bodyPr>
            <a:normAutofit/>
          </a:bodyPr>
          <a:lstStyle/>
          <a:p>
            <a:r>
              <a:rPr lang="zh-CN" altLang="en-US" sz="2400" dirty="0">
                <a:latin typeface="楷体_GB2312" pitchFamily="49" charset="-122"/>
              </a:rPr>
              <a:t>强调阶段的划分和阶段严格的顺序</a:t>
            </a:r>
          </a:p>
          <a:p>
            <a:r>
              <a:rPr lang="zh-CN" altLang="en-US" sz="2400" dirty="0">
                <a:latin typeface="楷体_GB2312" pitchFamily="49" charset="-122"/>
              </a:rPr>
              <a:t>各阶段工作任务明确，要求文档完备性</a:t>
            </a:r>
          </a:p>
          <a:p>
            <a:r>
              <a:rPr lang="zh-CN" altLang="en-US" sz="2400" dirty="0">
                <a:latin typeface="楷体_GB2312" pitchFamily="49" charset="-122"/>
              </a:rPr>
              <a:t>是一种严格线性的按阶段顺序的、逐步细化的开发模式，消除了软件开发的随意性</a:t>
            </a:r>
          </a:p>
        </p:txBody>
      </p:sp>
      <p:grpSp>
        <p:nvGrpSpPr>
          <p:cNvPr id="4" name="Group 15">
            <a:extLst>
              <a:ext uri="{FF2B5EF4-FFF2-40B4-BE49-F238E27FC236}">
                <a16:creationId xmlns:a16="http://schemas.microsoft.com/office/drawing/2014/main" id="{3D1FED4F-6C6D-4C22-BDC4-E0C888F332BC}"/>
              </a:ext>
            </a:extLst>
          </p:cNvPr>
          <p:cNvGrpSpPr>
            <a:grpSpLocks noChangeAspect="1"/>
          </p:cNvGrpSpPr>
          <p:nvPr/>
        </p:nvGrpSpPr>
        <p:grpSpPr bwMode="auto">
          <a:xfrm>
            <a:off x="467544" y="3622768"/>
            <a:ext cx="8424863" cy="2776537"/>
            <a:chOff x="1441" y="6513"/>
            <a:chExt cx="7233" cy="2560"/>
          </a:xfrm>
        </p:grpSpPr>
        <p:sp>
          <p:nvSpPr>
            <p:cNvPr id="5" name="AutoShape 16">
              <a:extLst>
                <a:ext uri="{FF2B5EF4-FFF2-40B4-BE49-F238E27FC236}">
                  <a16:creationId xmlns:a16="http://schemas.microsoft.com/office/drawing/2014/main" id="{047AB4A5-27DA-43CC-B39C-51477AEDAB9C}"/>
                </a:ext>
              </a:extLst>
            </p:cNvPr>
            <p:cNvSpPr>
              <a:spLocks noChangeAspect="1" noChangeArrowheads="1"/>
            </p:cNvSpPr>
            <p:nvPr/>
          </p:nvSpPr>
          <p:spPr bwMode="auto">
            <a:xfrm>
              <a:off x="1441" y="6513"/>
              <a:ext cx="7233" cy="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Rectangle 17">
              <a:extLst>
                <a:ext uri="{FF2B5EF4-FFF2-40B4-BE49-F238E27FC236}">
                  <a16:creationId xmlns:a16="http://schemas.microsoft.com/office/drawing/2014/main" id="{D2F3E261-7774-4A25-AD4B-2B700EB37728}"/>
                </a:ext>
              </a:extLst>
            </p:cNvPr>
            <p:cNvSpPr>
              <a:spLocks noChangeArrowheads="1"/>
            </p:cNvSpPr>
            <p:nvPr/>
          </p:nvSpPr>
          <p:spPr bwMode="auto">
            <a:xfrm>
              <a:off x="1938" y="6513"/>
              <a:ext cx="720" cy="337"/>
            </a:xfrm>
            <a:prstGeom prst="rect">
              <a:avLst/>
            </a:prstGeom>
            <a:solidFill>
              <a:srgbClr val="FEE9AC"/>
            </a:solidFill>
            <a:ln w="6350" cap="sq">
              <a:solidFill>
                <a:srgbClr val="000000"/>
              </a:solidFill>
              <a:miter lim="800000"/>
              <a:headEnd type="none" w="sm" len="sm"/>
              <a:tailEnd type="none" w="sm" len="sm"/>
            </a:ln>
          </p:spPr>
          <p:txBody>
            <a:bodyPr tIns="10800" bIns="10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solidFill>
                    <a:srgbClr val="000000"/>
                  </a:solidFill>
                  <a:latin typeface="Times New Roman" panose="02020603050405020304" pitchFamily="18" charset="0"/>
                  <a:ea typeface="楷体_GB2312" pitchFamily="49" charset="-122"/>
                </a:rPr>
                <a:t>规划</a:t>
              </a:r>
              <a:endParaRPr lang="zh-CN" altLang="en-US" sz="5400" b="1" dirty="0">
                <a:ea typeface="楷体_GB2312" pitchFamily="49" charset="-122"/>
              </a:endParaRPr>
            </a:p>
          </p:txBody>
        </p:sp>
        <p:sp>
          <p:nvSpPr>
            <p:cNvPr id="7" name="Rectangle 18">
              <a:extLst>
                <a:ext uri="{FF2B5EF4-FFF2-40B4-BE49-F238E27FC236}">
                  <a16:creationId xmlns:a16="http://schemas.microsoft.com/office/drawing/2014/main" id="{684CF246-0FBA-42EF-BF4A-CED647BFE22C}"/>
                </a:ext>
              </a:extLst>
            </p:cNvPr>
            <p:cNvSpPr>
              <a:spLocks noChangeArrowheads="1"/>
            </p:cNvSpPr>
            <p:nvPr/>
          </p:nvSpPr>
          <p:spPr bwMode="auto">
            <a:xfrm>
              <a:off x="2995" y="6947"/>
              <a:ext cx="743" cy="352"/>
            </a:xfrm>
            <a:prstGeom prst="rect">
              <a:avLst/>
            </a:prstGeom>
            <a:solidFill>
              <a:srgbClr val="FEE9AC"/>
            </a:solidFill>
            <a:ln w="6350" cap="sq">
              <a:solidFill>
                <a:srgbClr val="000000"/>
              </a:solidFill>
              <a:miter lim="800000"/>
              <a:headEnd type="none" w="sm" len="sm"/>
              <a:tailEnd type="none" w="sm" len="sm"/>
            </a:ln>
          </p:spPr>
          <p:txBody>
            <a:bodyPr tIns="10800" bIns="10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000000"/>
                  </a:solidFill>
                  <a:latin typeface="Times New Roman" panose="02020603050405020304" pitchFamily="18" charset="0"/>
                  <a:ea typeface="楷体_GB2312" pitchFamily="49" charset="-122"/>
                </a:rPr>
                <a:t>分析</a:t>
              </a:r>
              <a:endParaRPr lang="zh-CN" altLang="en-US" sz="5400" b="1">
                <a:ea typeface="楷体_GB2312" pitchFamily="49" charset="-122"/>
              </a:endParaRPr>
            </a:p>
          </p:txBody>
        </p:sp>
        <p:sp>
          <p:nvSpPr>
            <p:cNvPr id="8" name="Rectangle 19">
              <a:extLst>
                <a:ext uri="{FF2B5EF4-FFF2-40B4-BE49-F238E27FC236}">
                  <a16:creationId xmlns:a16="http://schemas.microsoft.com/office/drawing/2014/main" id="{097D078F-B029-469D-8E3C-35197A9B478C}"/>
                </a:ext>
              </a:extLst>
            </p:cNvPr>
            <p:cNvSpPr>
              <a:spLocks noChangeArrowheads="1"/>
            </p:cNvSpPr>
            <p:nvPr/>
          </p:nvSpPr>
          <p:spPr bwMode="auto">
            <a:xfrm>
              <a:off x="4106" y="7398"/>
              <a:ext cx="719" cy="337"/>
            </a:xfrm>
            <a:prstGeom prst="rect">
              <a:avLst/>
            </a:prstGeom>
            <a:solidFill>
              <a:srgbClr val="FEE9AC"/>
            </a:solidFill>
            <a:ln w="6350" cap="sq">
              <a:solidFill>
                <a:srgbClr val="000000"/>
              </a:solidFill>
              <a:miter lim="800000"/>
              <a:headEnd type="none" w="sm" len="sm"/>
              <a:tailEnd type="none" w="sm" len="sm"/>
            </a:ln>
          </p:spPr>
          <p:txBody>
            <a:bodyPr tIns="10800" bIns="10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000000"/>
                  </a:solidFill>
                  <a:latin typeface="Times New Roman" panose="02020603050405020304" pitchFamily="18" charset="0"/>
                  <a:ea typeface="楷体_GB2312" pitchFamily="49" charset="-122"/>
                </a:rPr>
                <a:t>设计</a:t>
              </a:r>
              <a:endParaRPr lang="zh-CN" altLang="en-US" sz="5400" b="1">
                <a:ea typeface="楷体_GB2312" pitchFamily="49" charset="-122"/>
              </a:endParaRPr>
            </a:p>
          </p:txBody>
        </p:sp>
        <p:sp>
          <p:nvSpPr>
            <p:cNvPr id="9" name="Rectangle 20">
              <a:extLst>
                <a:ext uri="{FF2B5EF4-FFF2-40B4-BE49-F238E27FC236}">
                  <a16:creationId xmlns:a16="http://schemas.microsoft.com/office/drawing/2014/main" id="{D937751A-2A19-4DF6-BD86-6B268679B006}"/>
                </a:ext>
              </a:extLst>
            </p:cNvPr>
            <p:cNvSpPr>
              <a:spLocks noChangeArrowheads="1"/>
            </p:cNvSpPr>
            <p:nvPr/>
          </p:nvSpPr>
          <p:spPr bwMode="auto">
            <a:xfrm>
              <a:off x="5186" y="7837"/>
              <a:ext cx="720" cy="337"/>
            </a:xfrm>
            <a:prstGeom prst="rect">
              <a:avLst/>
            </a:prstGeom>
            <a:solidFill>
              <a:srgbClr val="FEE9AC"/>
            </a:solidFill>
            <a:ln w="6350" cap="sq">
              <a:solidFill>
                <a:srgbClr val="000000"/>
              </a:solidFill>
              <a:miter lim="800000"/>
              <a:headEnd type="none" w="sm" len="sm"/>
              <a:tailEnd type="none" w="sm" len="sm"/>
            </a:ln>
          </p:spPr>
          <p:txBody>
            <a:bodyPr tIns="10800" bIns="10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000000"/>
                  </a:solidFill>
                  <a:latin typeface="Times New Roman" panose="02020603050405020304" pitchFamily="18" charset="0"/>
                  <a:ea typeface="楷体_GB2312" pitchFamily="49" charset="-122"/>
                </a:rPr>
                <a:t>编程</a:t>
              </a:r>
              <a:endParaRPr lang="zh-CN" altLang="en-US" sz="5400" b="1">
                <a:ea typeface="楷体_GB2312" pitchFamily="49" charset="-122"/>
              </a:endParaRPr>
            </a:p>
          </p:txBody>
        </p:sp>
        <p:sp>
          <p:nvSpPr>
            <p:cNvPr id="10" name="Rectangle 21">
              <a:extLst>
                <a:ext uri="{FF2B5EF4-FFF2-40B4-BE49-F238E27FC236}">
                  <a16:creationId xmlns:a16="http://schemas.microsoft.com/office/drawing/2014/main" id="{B3A7AA0A-C190-42D7-8CF3-DD9829E2B7BF}"/>
                </a:ext>
              </a:extLst>
            </p:cNvPr>
            <p:cNvSpPr>
              <a:spLocks noChangeArrowheads="1"/>
            </p:cNvSpPr>
            <p:nvPr/>
          </p:nvSpPr>
          <p:spPr bwMode="auto">
            <a:xfrm>
              <a:off x="6280" y="8249"/>
              <a:ext cx="718" cy="338"/>
            </a:xfrm>
            <a:prstGeom prst="rect">
              <a:avLst/>
            </a:prstGeom>
            <a:solidFill>
              <a:srgbClr val="FEE9AC"/>
            </a:solidFill>
            <a:ln w="6350" cap="sq">
              <a:solidFill>
                <a:srgbClr val="000000"/>
              </a:solidFill>
              <a:miter lim="800000"/>
              <a:headEnd type="none" w="sm" len="sm"/>
              <a:tailEnd type="none" w="sm" len="sm"/>
            </a:ln>
          </p:spPr>
          <p:txBody>
            <a:bodyPr tIns="10800" bIns="10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000000"/>
                  </a:solidFill>
                  <a:latin typeface="Times New Roman" panose="02020603050405020304" pitchFamily="18" charset="0"/>
                  <a:ea typeface="楷体_GB2312" pitchFamily="49" charset="-122"/>
                </a:rPr>
                <a:t>测试</a:t>
              </a:r>
              <a:endParaRPr lang="zh-CN" altLang="en-US" sz="5400" b="1">
                <a:ea typeface="楷体_GB2312" pitchFamily="49" charset="-122"/>
              </a:endParaRPr>
            </a:p>
          </p:txBody>
        </p:sp>
        <p:sp>
          <p:nvSpPr>
            <p:cNvPr id="11" name="Rectangle 22">
              <a:extLst>
                <a:ext uri="{FF2B5EF4-FFF2-40B4-BE49-F238E27FC236}">
                  <a16:creationId xmlns:a16="http://schemas.microsoft.com/office/drawing/2014/main" id="{C71B4B36-E877-4484-9E3F-3D35DAE483CC}"/>
                </a:ext>
              </a:extLst>
            </p:cNvPr>
            <p:cNvSpPr>
              <a:spLocks noChangeArrowheads="1"/>
            </p:cNvSpPr>
            <p:nvPr/>
          </p:nvSpPr>
          <p:spPr bwMode="auto">
            <a:xfrm>
              <a:off x="7360" y="8736"/>
              <a:ext cx="719" cy="337"/>
            </a:xfrm>
            <a:prstGeom prst="rect">
              <a:avLst/>
            </a:prstGeom>
            <a:solidFill>
              <a:srgbClr val="FEE9AC"/>
            </a:solidFill>
            <a:ln w="6350" cap="sq">
              <a:solidFill>
                <a:srgbClr val="000000"/>
              </a:solidFill>
              <a:miter lim="800000"/>
              <a:headEnd type="none" w="sm" len="sm"/>
              <a:tailEnd type="none" w="sm" len="sm"/>
            </a:ln>
          </p:spPr>
          <p:txBody>
            <a:bodyPr tIns="10800" bIns="10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000000"/>
                  </a:solidFill>
                  <a:latin typeface="Times New Roman" panose="02020603050405020304" pitchFamily="18" charset="0"/>
                  <a:ea typeface="楷体_GB2312" pitchFamily="49" charset="-122"/>
                </a:rPr>
                <a:t>维护</a:t>
              </a:r>
              <a:endParaRPr lang="zh-CN" altLang="en-US" sz="5400" b="1">
                <a:ea typeface="楷体_GB2312" pitchFamily="49" charset="-122"/>
              </a:endParaRPr>
            </a:p>
          </p:txBody>
        </p:sp>
        <p:sp>
          <p:nvSpPr>
            <p:cNvPr id="12" name="Arc 23">
              <a:extLst>
                <a:ext uri="{FF2B5EF4-FFF2-40B4-BE49-F238E27FC236}">
                  <a16:creationId xmlns:a16="http://schemas.microsoft.com/office/drawing/2014/main" id="{06ABADE4-B4AE-41BD-B260-89FE3A8805DD}"/>
                </a:ext>
              </a:extLst>
            </p:cNvPr>
            <p:cNvSpPr>
              <a:spLocks/>
            </p:cNvSpPr>
            <p:nvPr/>
          </p:nvSpPr>
          <p:spPr bwMode="auto">
            <a:xfrm>
              <a:off x="2647" y="6606"/>
              <a:ext cx="714" cy="37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 name="Arc 24">
              <a:extLst>
                <a:ext uri="{FF2B5EF4-FFF2-40B4-BE49-F238E27FC236}">
                  <a16:creationId xmlns:a16="http://schemas.microsoft.com/office/drawing/2014/main" id="{0547D9C8-D773-4061-829A-E4CEC70CFF45}"/>
                </a:ext>
              </a:extLst>
            </p:cNvPr>
            <p:cNvSpPr>
              <a:spLocks/>
            </p:cNvSpPr>
            <p:nvPr/>
          </p:nvSpPr>
          <p:spPr bwMode="auto">
            <a:xfrm>
              <a:off x="3724" y="7040"/>
              <a:ext cx="715" cy="3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Arc 25">
              <a:extLst>
                <a:ext uri="{FF2B5EF4-FFF2-40B4-BE49-F238E27FC236}">
                  <a16:creationId xmlns:a16="http://schemas.microsoft.com/office/drawing/2014/main" id="{019E258C-5DF3-4BCC-B833-A6B09C6000E2}"/>
                </a:ext>
              </a:extLst>
            </p:cNvPr>
            <p:cNvSpPr>
              <a:spLocks/>
            </p:cNvSpPr>
            <p:nvPr/>
          </p:nvSpPr>
          <p:spPr bwMode="auto">
            <a:xfrm>
              <a:off x="5909" y="7908"/>
              <a:ext cx="714" cy="3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Arc 26">
              <a:extLst>
                <a:ext uri="{FF2B5EF4-FFF2-40B4-BE49-F238E27FC236}">
                  <a16:creationId xmlns:a16="http://schemas.microsoft.com/office/drawing/2014/main" id="{4A212038-7DCC-4B81-B5E7-DCA06D6ADBB0}"/>
                </a:ext>
              </a:extLst>
            </p:cNvPr>
            <p:cNvSpPr>
              <a:spLocks/>
            </p:cNvSpPr>
            <p:nvPr/>
          </p:nvSpPr>
          <p:spPr bwMode="auto">
            <a:xfrm>
              <a:off x="7015" y="8373"/>
              <a:ext cx="714" cy="3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Arc 27">
              <a:extLst>
                <a:ext uri="{FF2B5EF4-FFF2-40B4-BE49-F238E27FC236}">
                  <a16:creationId xmlns:a16="http://schemas.microsoft.com/office/drawing/2014/main" id="{086F2798-C7E1-4C4A-B750-9748B39D7093}"/>
                </a:ext>
              </a:extLst>
            </p:cNvPr>
            <p:cNvSpPr>
              <a:spLocks/>
            </p:cNvSpPr>
            <p:nvPr/>
          </p:nvSpPr>
          <p:spPr bwMode="auto">
            <a:xfrm>
              <a:off x="4838" y="7474"/>
              <a:ext cx="714" cy="3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2721493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瀑布方法的特点</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195750" y="1763667"/>
            <a:ext cx="6976650" cy="4329629"/>
          </a:xfrm>
        </p:spPr>
        <p:txBody>
          <a:bodyPr>
            <a:normAutofit/>
          </a:bodyPr>
          <a:lstStyle/>
          <a:p>
            <a:r>
              <a:rPr lang="zh-CN" altLang="en-US" sz="2400" dirty="0">
                <a:latin typeface="楷体_GB2312" pitchFamily="49" charset="-122"/>
              </a:rPr>
              <a:t>简单易用，容易理解</a:t>
            </a:r>
          </a:p>
          <a:p>
            <a:r>
              <a:rPr lang="zh-CN" altLang="en-US" sz="2400" dirty="0">
                <a:latin typeface="楷体_GB2312" pitchFamily="49" charset="-122"/>
              </a:rPr>
              <a:t>开发的进程一个顺着一个，没有反馈过程，需要严密控制</a:t>
            </a:r>
          </a:p>
          <a:p>
            <a:r>
              <a:rPr lang="zh-CN" altLang="en-US" sz="2400" dirty="0">
                <a:latin typeface="楷体_GB2312" pitchFamily="49" charset="-122"/>
              </a:rPr>
              <a:t>允许基线和配置早期接收控制</a:t>
            </a:r>
          </a:p>
          <a:p>
            <a:r>
              <a:rPr lang="zh-CN" altLang="en-US" sz="2400" dirty="0">
                <a:latin typeface="楷体_GB2312" pitchFamily="49" charset="-122"/>
              </a:rPr>
              <a:t>一个新的项目不适合这个模型</a:t>
            </a:r>
          </a:p>
          <a:p>
            <a:r>
              <a:rPr lang="zh-CN" altLang="en-US" sz="2400" dirty="0">
                <a:latin typeface="楷体_GB2312" pitchFamily="49" charset="-122"/>
              </a:rPr>
              <a:t>用户直到项目结束才能看到质量如何</a:t>
            </a:r>
          </a:p>
          <a:p>
            <a:r>
              <a:rPr lang="zh-CN" altLang="en-US" sz="2400" dirty="0">
                <a:latin typeface="楷体_GB2312" pitchFamily="49" charset="-122"/>
              </a:rPr>
              <a:t>不允许或者严格限制变更</a:t>
            </a:r>
          </a:p>
          <a:p>
            <a:endParaRPr lang="zh-CN" altLang="en-US" sz="2400" dirty="0">
              <a:latin typeface="楷体_GB2312" pitchFamily="49" charset="-122"/>
            </a:endParaRPr>
          </a:p>
        </p:txBody>
      </p:sp>
    </p:spTree>
    <p:extLst>
      <p:ext uri="{BB962C8B-B14F-4D97-AF65-F5344CB8AC3E}">
        <p14:creationId xmlns:p14="http://schemas.microsoft.com/office/powerpoint/2010/main" val="321869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瀑布方法的不足</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195750" y="1763667"/>
            <a:ext cx="6976650" cy="4329629"/>
          </a:xfrm>
        </p:spPr>
        <p:txBody>
          <a:bodyPr>
            <a:normAutofit/>
          </a:bodyPr>
          <a:lstStyle/>
          <a:p>
            <a:r>
              <a:rPr lang="zh-CN" altLang="en-US" sz="2400" dirty="0">
                <a:latin typeface="楷体_GB2312" pitchFamily="49" charset="-122"/>
              </a:rPr>
              <a:t>需求：客户常常难以表达真正的需求，而这种模型却要求严格的阶段性成果，返工困难，变更代价很大</a:t>
            </a:r>
          </a:p>
          <a:p>
            <a:r>
              <a:rPr lang="zh-CN" altLang="en-US" sz="2400" dirty="0">
                <a:latin typeface="楷体_GB2312" pitchFamily="49" charset="-122"/>
              </a:rPr>
              <a:t>风险：客户要等到开发周期的晚期才能看到程序运行的测试版本，这时若发现大的错误，可能引起客户的惊慌，其后果也可能是灾难性的</a:t>
            </a:r>
          </a:p>
          <a:p>
            <a:r>
              <a:rPr lang="zh-CN" altLang="en-US" sz="2400" dirty="0">
                <a:latin typeface="楷体_GB2312" pitchFamily="49" charset="-122"/>
              </a:rPr>
              <a:t>效率：因为前后任务的依赖关系，成员不能并行工作，有可能花在等待的时间比开发的时间要长，即所谓的“堵塞状态”</a:t>
            </a:r>
          </a:p>
        </p:txBody>
      </p:sp>
      <p:sp>
        <p:nvSpPr>
          <p:cNvPr id="2" name="矩形 1">
            <a:extLst>
              <a:ext uri="{FF2B5EF4-FFF2-40B4-BE49-F238E27FC236}">
                <a16:creationId xmlns:a16="http://schemas.microsoft.com/office/drawing/2014/main" id="{C76BA238-364C-4B73-88BE-338E6601DF2D}"/>
              </a:ext>
            </a:extLst>
          </p:cNvPr>
          <p:cNvSpPr/>
          <p:nvPr/>
        </p:nvSpPr>
        <p:spPr>
          <a:xfrm>
            <a:off x="611560" y="5590766"/>
            <a:ext cx="7920880" cy="523220"/>
          </a:xfrm>
          <a:prstGeom prst="rect">
            <a:avLst/>
          </a:prstGeom>
        </p:spPr>
        <p:txBody>
          <a:bodyPr wrap="square">
            <a:spAutoFit/>
          </a:bodyPr>
          <a:lstStyle/>
          <a:p>
            <a:pPr algn="ctr"/>
            <a:r>
              <a:rPr kumimoji="1" lang="zh-CN" altLang="en-US" sz="2800" b="1" dirty="0">
                <a:solidFill>
                  <a:srgbClr val="000000"/>
                </a:solidFill>
                <a:highlight>
                  <a:srgbClr val="00FFFF"/>
                </a:highlight>
                <a:latin typeface="Times New Roman" panose="02020603050405020304" pitchFamily="18" charset="0"/>
              </a:rPr>
              <a:t>适用于一些需求已明确并且变化较少的信息系统</a:t>
            </a:r>
          </a:p>
        </p:txBody>
      </p:sp>
    </p:spTree>
    <p:extLst>
      <p:ext uri="{BB962C8B-B14F-4D97-AF65-F5344CB8AC3E}">
        <p14:creationId xmlns:p14="http://schemas.microsoft.com/office/powerpoint/2010/main" val="1917811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3.4.2 </a:t>
            </a:r>
            <a:r>
              <a:rPr lang="zh-CN" altLang="en-US" dirty="0"/>
              <a:t>原型开发方法</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788962" y="1637836"/>
            <a:ext cx="7410399" cy="1237544"/>
          </a:xfrm>
        </p:spPr>
        <p:txBody>
          <a:bodyPr>
            <a:normAutofit/>
          </a:bodyPr>
          <a:lstStyle/>
          <a:p>
            <a:r>
              <a:rPr lang="zh-CN" altLang="en-US" sz="2400" dirty="0">
                <a:latin typeface="楷体_GB2312" pitchFamily="49" charset="-122"/>
              </a:rPr>
              <a:t>原型</a:t>
            </a:r>
            <a:r>
              <a:rPr lang="en-US" altLang="zh-CN" sz="2400" dirty="0">
                <a:latin typeface="楷体_GB2312" pitchFamily="49" charset="-122"/>
              </a:rPr>
              <a:t>——</a:t>
            </a:r>
            <a:r>
              <a:rPr lang="zh-CN" altLang="en-US" sz="2400" dirty="0">
                <a:latin typeface="楷体_GB2312" pitchFamily="49" charset="-122"/>
              </a:rPr>
              <a:t>快速建立起来的可以在计算机上运行的程序，通常选取信息系统中某个关键功能作为原型。</a:t>
            </a:r>
          </a:p>
        </p:txBody>
      </p:sp>
      <p:sp>
        <p:nvSpPr>
          <p:cNvPr id="18" name="Rectangle 45">
            <a:extLst>
              <a:ext uri="{FF2B5EF4-FFF2-40B4-BE49-F238E27FC236}">
                <a16:creationId xmlns:a16="http://schemas.microsoft.com/office/drawing/2014/main" id="{EBD3EB29-3282-4867-A231-D452AC562CA8}"/>
              </a:ext>
            </a:extLst>
          </p:cNvPr>
          <p:cNvSpPr>
            <a:spLocks noChangeArrowheads="1"/>
          </p:cNvSpPr>
          <p:nvPr/>
        </p:nvSpPr>
        <p:spPr bwMode="auto">
          <a:xfrm>
            <a:off x="1331640" y="2636912"/>
            <a:ext cx="2217738" cy="2373313"/>
          </a:xfrm>
          <a:prstGeom prst="rect">
            <a:avLst/>
          </a:prstGeom>
          <a:solidFill>
            <a:srgbClr val="FFC1EA"/>
          </a:solidFill>
          <a:ln w="6350">
            <a:solidFill>
              <a:srgbClr val="000000"/>
            </a:solidFill>
            <a:prstDash val="dash"/>
            <a:miter lim="800000"/>
            <a:headEnd type="none" w="sm" len="sm"/>
            <a:tailEnd type="none" w="sm" len="sm"/>
          </a:ln>
        </p:spPr>
        <p:txBody>
          <a:bodyPr t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solidFill>
                  <a:srgbClr val="000000"/>
                </a:solidFill>
                <a:latin typeface="Times New Roman" panose="02020603050405020304" pitchFamily="18" charset="0"/>
                <a:ea typeface="黑体" panose="02010609060101010101" pitchFamily="49" charset="-122"/>
              </a:rPr>
              <a:t>构造原型</a:t>
            </a:r>
            <a:endParaRPr lang="zh-CN" altLang="en-US" sz="2400">
              <a:ea typeface="黑体" panose="02010609060101010101" pitchFamily="49" charset="-122"/>
            </a:endParaRPr>
          </a:p>
        </p:txBody>
      </p:sp>
      <p:sp>
        <p:nvSpPr>
          <p:cNvPr id="19" name="Rectangle 46">
            <a:extLst>
              <a:ext uri="{FF2B5EF4-FFF2-40B4-BE49-F238E27FC236}">
                <a16:creationId xmlns:a16="http://schemas.microsoft.com/office/drawing/2014/main" id="{4069A210-883D-4CBC-AC34-344F27A56A8B}"/>
              </a:ext>
            </a:extLst>
          </p:cNvPr>
          <p:cNvSpPr>
            <a:spLocks noChangeArrowheads="1"/>
          </p:cNvSpPr>
          <p:nvPr/>
        </p:nvSpPr>
        <p:spPr bwMode="auto">
          <a:xfrm>
            <a:off x="2071415" y="4470475"/>
            <a:ext cx="911225" cy="396875"/>
          </a:xfrm>
          <a:prstGeom prst="rect">
            <a:avLst/>
          </a:prstGeom>
          <a:solidFill>
            <a:srgbClr val="B9FFA3"/>
          </a:solidFill>
          <a:ln w="6350" cap="sq">
            <a:solidFill>
              <a:srgbClr val="000000"/>
            </a:solidFill>
            <a:miter lim="800000"/>
            <a:headEnd type="none" w="sm" len="sm"/>
            <a:tailEnd type="none" w="sm" len="sm"/>
          </a:ln>
        </p:spPr>
        <p:txBody>
          <a:bodyPr tIns="10800" bIns="10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000000"/>
                </a:solidFill>
                <a:latin typeface="Times New Roman" panose="02020603050405020304" pitchFamily="18" charset="0"/>
                <a:ea typeface="楷体_GB2312" pitchFamily="49" charset="-122"/>
              </a:rPr>
              <a:t>编程</a:t>
            </a:r>
            <a:endParaRPr lang="zh-CN" altLang="en-US" sz="2400" b="1">
              <a:ea typeface="楷体_GB2312" pitchFamily="49" charset="-122"/>
            </a:endParaRPr>
          </a:p>
        </p:txBody>
      </p:sp>
      <p:sp>
        <p:nvSpPr>
          <p:cNvPr id="20" name="Rectangle 47">
            <a:extLst>
              <a:ext uri="{FF2B5EF4-FFF2-40B4-BE49-F238E27FC236}">
                <a16:creationId xmlns:a16="http://schemas.microsoft.com/office/drawing/2014/main" id="{C2D6F9B2-1FD5-41B1-806B-AB45DD8B4071}"/>
              </a:ext>
            </a:extLst>
          </p:cNvPr>
          <p:cNvSpPr>
            <a:spLocks noChangeArrowheads="1"/>
          </p:cNvSpPr>
          <p:nvPr/>
        </p:nvSpPr>
        <p:spPr bwMode="auto">
          <a:xfrm>
            <a:off x="4011340" y="4630812"/>
            <a:ext cx="882650" cy="379413"/>
          </a:xfrm>
          <a:prstGeom prst="rect">
            <a:avLst/>
          </a:prstGeom>
          <a:solidFill>
            <a:srgbClr val="B9FFA3"/>
          </a:solidFill>
          <a:ln w="6350" cap="sq">
            <a:solidFill>
              <a:srgbClr val="000000"/>
            </a:solidFill>
            <a:miter lim="800000"/>
            <a:headEnd type="none" w="sm" len="sm"/>
            <a:tailEnd type="none" w="sm" len="sm"/>
          </a:ln>
        </p:spPr>
        <p:txBody>
          <a:bodyPr tIns="10800" bIns="10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000000"/>
                </a:solidFill>
                <a:latin typeface="Times New Roman" panose="02020603050405020304" pitchFamily="18" charset="0"/>
                <a:ea typeface="楷体_GB2312" pitchFamily="49" charset="-122"/>
              </a:rPr>
              <a:t>设计</a:t>
            </a:r>
            <a:endParaRPr lang="zh-CN" altLang="en-US" sz="2400" b="1">
              <a:ea typeface="楷体_GB2312" pitchFamily="49" charset="-122"/>
            </a:endParaRPr>
          </a:p>
        </p:txBody>
      </p:sp>
      <p:sp>
        <p:nvSpPr>
          <p:cNvPr id="21" name="Rectangle 48">
            <a:extLst>
              <a:ext uri="{FF2B5EF4-FFF2-40B4-BE49-F238E27FC236}">
                <a16:creationId xmlns:a16="http://schemas.microsoft.com/office/drawing/2014/main" id="{1CADCC09-2C01-4CF4-90C1-AF451A09BE14}"/>
              </a:ext>
            </a:extLst>
          </p:cNvPr>
          <p:cNvSpPr>
            <a:spLocks noChangeArrowheads="1"/>
          </p:cNvSpPr>
          <p:nvPr/>
        </p:nvSpPr>
        <p:spPr bwMode="auto">
          <a:xfrm>
            <a:off x="5336903" y="5115000"/>
            <a:ext cx="884237" cy="381000"/>
          </a:xfrm>
          <a:prstGeom prst="rect">
            <a:avLst/>
          </a:prstGeom>
          <a:solidFill>
            <a:srgbClr val="B9FFA3"/>
          </a:solidFill>
          <a:ln w="6350" cap="sq">
            <a:solidFill>
              <a:srgbClr val="000000"/>
            </a:solidFill>
            <a:miter lim="800000"/>
            <a:headEnd type="none" w="sm" len="sm"/>
            <a:tailEnd type="none" w="sm" len="sm"/>
          </a:ln>
        </p:spPr>
        <p:txBody>
          <a:bodyPr tIns="10800" bIns="10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000000"/>
                </a:solidFill>
                <a:latin typeface="Times New Roman" panose="02020603050405020304" pitchFamily="18" charset="0"/>
                <a:ea typeface="楷体_GB2312" pitchFamily="49" charset="-122"/>
              </a:rPr>
              <a:t>编程</a:t>
            </a:r>
            <a:endParaRPr lang="zh-CN" altLang="en-US" sz="2400" b="1">
              <a:ea typeface="楷体_GB2312" pitchFamily="49" charset="-122"/>
            </a:endParaRPr>
          </a:p>
        </p:txBody>
      </p:sp>
      <p:sp>
        <p:nvSpPr>
          <p:cNvPr id="22" name="Rectangle 49">
            <a:extLst>
              <a:ext uri="{FF2B5EF4-FFF2-40B4-BE49-F238E27FC236}">
                <a16:creationId xmlns:a16="http://schemas.microsoft.com/office/drawing/2014/main" id="{E54FC6D5-3908-4CFF-9AF6-01F25FF104DE}"/>
              </a:ext>
            </a:extLst>
          </p:cNvPr>
          <p:cNvSpPr>
            <a:spLocks noChangeArrowheads="1"/>
          </p:cNvSpPr>
          <p:nvPr/>
        </p:nvSpPr>
        <p:spPr bwMode="auto">
          <a:xfrm>
            <a:off x="6662465" y="5626175"/>
            <a:ext cx="881063" cy="381000"/>
          </a:xfrm>
          <a:prstGeom prst="rect">
            <a:avLst/>
          </a:prstGeom>
          <a:solidFill>
            <a:srgbClr val="B9FFA3"/>
          </a:solidFill>
          <a:ln w="6350" cap="sq">
            <a:solidFill>
              <a:srgbClr val="000000"/>
            </a:solidFill>
            <a:miter lim="800000"/>
            <a:headEnd type="none" w="sm" len="sm"/>
            <a:tailEnd type="none" w="sm" len="sm"/>
          </a:ln>
        </p:spPr>
        <p:txBody>
          <a:bodyPr tIns="10800" bIns="10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000000"/>
                </a:solidFill>
                <a:latin typeface="Times New Roman" panose="02020603050405020304" pitchFamily="18" charset="0"/>
                <a:ea typeface="楷体_GB2312" pitchFamily="49" charset="-122"/>
              </a:rPr>
              <a:t>测试</a:t>
            </a:r>
            <a:endParaRPr lang="zh-CN" altLang="en-US" sz="2400" b="1">
              <a:ea typeface="楷体_GB2312" pitchFamily="49" charset="-122"/>
            </a:endParaRPr>
          </a:p>
        </p:txBody>
      </p:sp>
      <p:sp>
        <p:nvSpPr>
          <p:cNvPr id="23" name="Rectangle 50">
            <a:extLst>
              <a:ext uri="{FF2B5EF4-FFF2-40B4-BE49-F238E27FC236}">
                <a16:creationId xmlns:a16="http://schemas.microsoft.com/office/drawing/2014/main" id="{BB031368-A200-4C59-B85D-CA9DE9AE685A}"/>
              </a:ext>
            </a:extLst>
          </p:cNvPr>
          <p:cNvSpPr>
            <a:spLocks noChangeArrowheads="1"/>
          </p:cNvSpPr>
          <p:nvPr/>
        </p:nvSpPr>
        <p:spPr bwMode="auto">
          <a:xfrm>
            <a:off x="2071415" y="3811662"/>
            <a:ext cx="882650" cy="374650"/>
          </a:xfrm>
          <a:prstGeom prst="rect">
            <a:avLst/>
          </a:prstGeom>
          <a:solidFill>
            <a:srgbClr val="B9FFA3"/>
          </a:solidFill>
          <a:ln w="6350" cap="sq">
            <a:solidFill>
              <a:srgbClr val="000000"/>
            </a:solidFill>
            <a:miter lim="800000"/>
            <a:headEnd type="none" w="sm" len="sm"/>
            <a:tailEnd type="none" w="sm" len="sm"/>
          </a:ln>
        </p:spPr>
        <p:txBody>
          <a:bodyPr tIns="10800" bIns="10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000000"/>
                </a:solidFill>
                <a:latin typeface="Times New Roman" panose="02020603050405020304" pitchFamily="18" charset="0"/>
                <a:ea typeface="楷体_GB2312" pitchFamily="49" charset="-122"/>
              </a:rPr>
              <a:t>设计</a:t>
            </a:r>
            <a:endParaRPr lang="zh-CN" altLang="en-US" sz="2400" b="1">
              <a:ea typeface="楷体_GB2312" pitchFamily="49" charset="-122"/>
            </a:endParaRPr>
          </a:p>
        </p:txBody>
      </p:sp>
      <p:sp>
        <p:nvSpPr>
          <p:cNvPr id="24" name="Arc 51">
            <a:extLst>
              <a:ext uri="{FF2B5EF4-FFF2-40B4-BE49-F238E27FC236}">
                <a16:creationId xmlns:a16="http://schemas.microsoft.com/office/drawing/2014/main" id="{F5E9F690-C9DB-4B84-A1D2-342D4EB6DE6B}"/>
              </a:ext>
            </a:extLst>
          </p:cNvPr>
          <p:cNvSpPr>
            <a:spLocks/>
          </p:cNvSpPr>
          <p:nvPr/>
        </p:nvSpPr>
        <p:spPr bwMode="auto">
          <a:xfrm>
            <a:off x="3547790" y="4230762"/>
            <a:ext cx="877888" cy="40798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 name="Arc 52">
            <a:extLst>
              <a:ext uri="{FF2B5EF4-FFF2-40B4-BE49-F238E27FC236}">
                <a16:creationId xmlns:a16="http://schemas.microsoft.com/office/drawing/2014/main" id="{9828365E-7CD6-4E6C-9900-61C95E865BC8}"/>
              </a:ext>
            </a:extLst>
          </p:cNvPr>
          <p:cNvSpPr>
            <a:spLocks/>
          </p:cNvSpPr>
          <p:nvPr/>
        </p:nvSpPr>
        <p:spPr bwMode="auto">
          <a:xfrm>
            <a:off x="6230665" y="5218187"/>
            <a:ext cx="876300" cy="40798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 name="Arc 53">
            <a:extLst>
              <a:ext uri="{FF2B5EF4-FFF2-40B4-BE49-F238E27FC236}">
                <a16:creationId xmlns:a16="http://schemas.microsoft.com/office/drawing/2014/main" id="{327326EC-A6D8-4D8F-94BC-9DDFEF239EFF}"/>
              </a:ext>
            </a:extLst>
          </p:cNvPr>
          <p:cNvSpPr>
            <a:spLocks/>
          </p:cNvSpPr>
          <p:nvPr/>
        </p:nvSpPr>
        <p:spPr bwMode="auto">
          <a:xfrm>
            <a:off x="4916215" y="4741937"/>
            <a:ext cx="876300" cy="40798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 name="Rectangle 54">
            <a:extLst>
              <a:ext uri="{FF2B5EF4-FFF2-40B4-BE49-F238E27FC236}">
                <a16:creationId xmlns:a16="http://schemas.microsoft.com/office/drawing/2014/main" id="{D0E350DD-A92E-488F-A434-897F978EA730}"/>
              </a:ext>
            </a:extLst>
          </p:cNvPr>
          <p:cNvSpPr>
            <a:spLocks noChangeArrowheads="1"/>
          </p:cNvSpPr>
          <p:nvPr/>
        </p:nvSpPr>
        <p:spPr bwMode="auto">
          <a:xfrm>
            <a:off x="2071415" y="3171900"/>
            <a:ext cx="882650" cy="371475"/>
          </a:xfrm>
          <a:prstGeom prst="rect">
            <a:avLst/>
          </a:prstGeom>
          <a:solidFill>
            <a:srgbClr val="B9FFA3"/>
          </a:solidFill>
          <a:ln w="6350" cap="sq">
            <a:solidFill>
              <a:srgbClr val="000000"/>
            </a:solidFill>
            <a:miter lim="800000"/>
            <a:headEnd type="none" w="sm" len="sm"/>
            <a:tailEnd type="none" w="sm" len="sm"/>
          </a:ln>
        </p:spPr>
        <p:txBody>
          <a:bodyPr tIns="10800" bIns="10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000000"/>
                </a:solidFill>
                <a:latin typeface="Times New Roman" panose="02020603050405020304" pitchFamily="18" charset="0"/>
                <a:ea typeface="楷体_GB2312" pitchFamily="49" charset="-122"/>
              </a:rPr>
              <a:t>分析</a:t>
            </a:r>
            <a:endParaRPr lang="zh-CN" altLang="en-US" sz="2400" b="1">
              <a:ea typeface="楷体_GB2312" pitchFamily="49" charset="-122"/>
            </a:endParaRPr>
          </a:p>
        </p:txBody>
      </p:sp>
      <p:sp>
        <p:nvSpPr>
          <p:cNvPr id="28" name="Line 55">
            <a:extLst>
              <a:ext uri="{FF2B5EF4-FFF2-40B4-BE49-F238E27FC236}">
                <a16:creationId xmlns:a16="http://schemas.microsoft.com/office/drawing/2014/main" id="{94654CB1-66C0-4532-A2F9-614F8B68A095}"/>
              </a:ext>
            </a:extLst>
          </p:cNvPr>
          <p:cNvSpPr>
            <a:spLocks noChangeShapeType="1"/>
          </p:cNvSpPr>
          <p:nvPr/>
        </p:nvSpPr>
        <p:spPr bwMode="auto">
          <a:xfrm>
            <a:off x="2431778" y="3543375"/>
            <a:ext cx="1587" cy="2714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Line 56">
            <a:extLst>
              <a:ext uri="{FF2B5EF4-FFF2-40B4-BE49-F238E27FC236}">
                <a16:creationId xmlns:a16="http://schemas.microsoft.com/office/drawing/2014/main" id="{7E6452C0-E4DB-41EE-A206-BD304B95BC28}"/>
              </a:ext>
            </a:extLst>
          </p:cNvPr>
          <p:cNvSpPr>
            <a:spLocks noChangeShapeType="1"/>
          </p:cNvSpPr>
          <p:nvPr/>
        </p:nvSpPr>
        <p:spPr bwMode="auto">
          <a:xfrm flipV="1">
            <a:off x="2690540" y="3543375"/>
            <a:ext cx="0" cy="2714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Line 57">
            <a:extLst>
              <a:ext uri="{FF2B5EF4-FFF2-40B4-BE49-F238E27FC236}">
                <a16:creationId xmlns:a16="http://schemas.microsoft.com/office/drawing/2014/main" id="{800806E0-C2B6-4352-8CF9-BBC0D906C256}"/>
              </a:ext>
            </a:extLst>
          </p:cNvPr>
          <p:cNvSpPr>
            <a:spLocks noChangeShapeType="1"/>
          </p:cNvSpPr>
          <p:nvPr/>
        </p:nvSpPr>
        <p:spPr bwMode="auto">
          <a:xfrm>
            <a:off x="2406378" y="4189487"/>
            <a:ext cx="1587" cy="2730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Line 58">
            <a:extLst>
              <a:ext uri="{FF2B5EF4-FFF2-40B4-BE49-F238E27FC236}">
                <a16:creationId xmlns:a16="http://schemas.microsoft.com/office/drawing/2014/main" id="{58ABD015-A5B7-41CC-B05E-43F658E20931}"/>
              </a:ext>
            </a:extLst>
          </p:cNvPr>
          <p:cNvSpPr>
            <a:spLocks noChangeShapeType="1"/>
          </p:cNvSpPr>
          <p:nvPr/>
        </p:nvSpPr>
        <p:spPr bwMode="auto">
          <a:xfrm flipV="1">
            <a:off x="2638153" y="4189487"/>
            <a:ext cx="1587" cy="2730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Freeform 59">
            <a:extLst>
              <a:ext uri="{FF2B5EF4-FFF2-40B4-BE49-F238E27FC236}">
                <a16:creationId xmlns:a16="http://schemas.microsoft.com/office/drawing/2014/main" id="{DC3DA14B-8F4F-4D5B-AD0A-FD4810FDF4EF}"/>
              </a:ext>
            </a:extLst>
          </p:cNvPr>
          <p:cNvSpPr>
            <a:spLocks/>
          </p:cNvSpPr>
          <p:nvPr/>
        </p:nvSpPr>
        <p:spPr bwMode="auto">
          <a:xfrm>
            <a:off x="1798365" y="3410025"/>
            <a:ext cx="273050" cy="1290637"/>
          </a:xfrm>
          <a:custGeom>
            <a:avLst/>
            <a:gdLst>
              <a:gd name="T0" fmla="*/ 2147483647 w 147"/>
              <a:gd name="T1" fmla="*/ 2147483647 h 1395"/>
              <a:gd name="T2" fmla="*/ 0 w 147"/>
              <a:gd name="T3" fmla="*/ 2147483647 h 1395"/>
              <a:gd name="T4" fmla="*/ 0 w 147"/>
              <a:gd name="T5" fmla="*/ 0 h 1395"/>
              <a:gd name="T6" fmla="*/ 2147483647 w 147"/>
              <a:gd name="T7" fmla="*/ 0 h 1395"/>
              <a:gd name="T8" fmla="*/ 0 60000 65536"/>
              <a:gd name="T9" fmla="*/ 0 60000 65536"/>
              <a:gd name="T10" fmla="*/ 0 60000 65536"/>
              <a:gd name="T11" fmla="*/ 0 60000 65536"/>
              <a:gd name="T12" fmla="*/ 0 w 147"/>
              <a:gd name="T13" fmla="*/ 0 h 1395"/>
              <a:gd name="T14" fmla="*/ 147 w 147"/>
              <a:gd name="T15" fmla="*/ 1395 h 1395"/>
            </a:gdLst>
            <a:ahLst/>
            <a:cxnLst>
              <a:cxn ang="T8">
                <a:pos x="T0" y="T1"/>
              </a:cxn>
              <a:cxn ang="T9">
                <a:pos x="T2" y="T3"/>
              </a:cxn>
              <a:cxn ang="T10">
                <a:pos x="T4" y="T5"/>
              </a:cxn>
              <a:cxn ang="T11">
                <a:pos x="T6" y="T7"/>
              </a:cxn>
            </a:cxnLst>
            <a:rect l="T12" t="T13" r="T14" b="T15"/>
            <a:pathLst>
              <a:path w="147" h="1395">
                <a:moveTo>
                  <a:pt x="147" y="1395"/>
                </a:moveTo>
                <a:lnTo>
                  <a:pt x="0" y="1395"/>
                </a:lnTo>
                <a:lnTo>
                  <a:pt x="0" y="0"/>
                </a:lnTo>
                <a:lnTo>
                  <a:pt x="147"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1425765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原型方法的特点和应用场合</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320480"/>
          </a:xfrm>
        </p:spPr>
        <p:txBody>
          <a:bodyPr>
            <a:normAutofit/>
          </a:bodyPr>
          <a:lstStyle/>
          <a:p>
            <a:r>
              <a:rPr lang="zh-CN" altLang="en-US" sz="2400" dirty="0">
                <a:latin typeface="楷体_GB2312" pitchFamily="49" charset="-122"/>
              </a:rPr>
              <a:t>用户积极参与</a:t>
            </a:r>
          </a:p>
          <a:p>
            <a:r>
              <a:rPr lang="zh-CN" altLang="en-US" sz="2400" dirty="0">
                <a:latin typeface="楷体_GB2312" pitchFamily="49" charset="-122"/>
              </a:rPr>
              <a:t>原型的开发没有严密的阶段性</a:t>
            </a:r>
          </a:p>
          <a:p>
            <a:r>
              <a:rPr lang="zh-CN" altLang="en-US" sz="2400" dirty="0">
                <a:latin typeface="楷体_GB2312" pitchFamily="49" charset="-122"/>
              </a:rPr>
              <a:t>短期获得测试版本，降低风险</a:t>
            </a:r>
          </a:p>
          <a:p>
            <a:endParaRPr lang="zh-CN" altLang="en-US" sz="2400" dirty="0">
              <a:latin typeface="楷体_GB2312" pitchFamily="49" charset="-122"/>
            </a:endParaRPr>
          </a:p>
          <a:p>
            <a:r>
              <a:rPr lang="zh-CN" altLang="en-US" sz="2400" dirty="0">
                <a:latin typeface="楷体_GB2312" pitchFamily="49" charset="-122"/>
              </a:rPr>
              <a:t>应用于以下场合：</a:t>
            </a:r>
          </a:p>
          <a:p>
            <a:pPr lvl="1"/>
            <a:r>
              <a:rPr lang="zh-CN" altLang="en-US" sz="2400" dirty="0">
                <a:latin typeface="楷体" panose="02010609060101010101" pitchFamily="49" charset="-122"/>
                <a:ea typeface="楷体" panose="02010609060101010101" pitchFamily="49" charset="-122"/>
              </a:rPr>
              <a:t>需求含糊，用户不能标识出详细的输入、处理和输出需求</a:t>
            </a:r>
          </a:p>
          <a:p>
            <a:pPr lvl="1"/>
            <a:r>
              <a:rPr lang="zh-CN" altLang="en-US" sz="2400" dirty="0">
                <a:latin typeface="楷体" panose="02010609060101010101" pitchFamily="49" charset="-122"/>
                <a:ea typeface="楷体" panose="02010609060101010101" pitchFamily="49" charset="-122"/>
              </a:rPr>
              <a:t>设计方案不明确，开发人员不能确定算法的有效性、操作系统的适应性或人机交互的有效性</a:t>
            </a:r>
          </a:p>
        </p:txBody>
      </p:sp>
    </p:spTree>
    <p:extLst>
      <p:ext uri="{BB962C8B-B14F-4D97-AF65-F5344CB8AC3E}">
        <p14:creationId xmlns:p14="http://schemas.microsoft.com/office/powerpoint/2010/main" val="1637805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原型方法的不足</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320480"/>
          </a:xfrm>
        </p:spPr>
        <p:txBody>
          <a:bodyPr>
            <a:normAutofit/>
          </a:bodyPr>
          <a:lstStyle/>
          <a:p>
            <a:r>
              <a:rPr lang="zh-CN" altLang="en-US" sz="2400" dirty="0">
                <a:latin typeface="楷体_GB2312" pitchFamily="49" charset="-122"/>
              </a:rPr>
              <a:t>用户随意无止境的需求变化，因为用户容易产生误解，认为系统很容易被构造和修改</a:t>
            </a:r>
          </a:p>
          <a:p>
            <a:endParaRPr lang="zh-CN" altLang="en-US" sz="2400" dirty="0">
              <a:latin typeface="楷体_GB2312" pitchFamily="49" charset="-122"/>
            </a:endParaRPr>
          </a:p>
          <a:p>
            <a:r>
              <a:rPr lang="zh-CN" altLang="en-US" sz="2400" dirty="0">
                <a:latin typeface="楷体_GB2312" pitchFamily="49" charset="-122"/>
              </a:rPr>
              <a:t>如果采用原型基础上继续构造，由于修补过度，软件质量不易于保证</a:t>
            </a:r>
          </a:p>
          <a:p>
            <a:endParaRPr lang="zh-CN" altLang="en-US" sz="2400" dirty="0">
              <a:latin typeface="楷体_GB2312" pitchFamily="49" charset="-122"/>
            </a:endParaRPr>
          </a:p>
          <a:p>
            <a:r>
              <a:rPr lang="zh-CN" altLang="en-US" sz="2400" dirty="0">
                <a:latin typeface="楷体_GB2312" pitchFamily="49" charset="-122"/>
              </a:rPr>
              <a:t>开发人员为了快速构造原型，可能会采用不合适的操作系统、语言、算法等，造成后期风险，如系统适应性差、维护困难等</a:t>
            </a:r>
          </a:p>
        </p:txBody>
      </p:sp>
    </p:spTree>
    <p:extLst>
      <p:ext uri="{BB962C8B-B14F-4D97-AF65-F5344CB8AC3E}">
        <p14:creationId xmlns:p14="http://schemas.microsoft.com/office/powerpoint/2010/main" val="2142945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3.4.3 </a:t>
            </a:r>
            <a:r>
              <a:rPr lang="zh-CN" altLang="en-US" dirty="0"/>
              <a:t>迭代开发方法</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320480"/>
          </a:xfrm>
        </p:spPr>
        <p:txBody>
          <a:bodyPr>
            <a:normAutofit lnSpcReduction="10000"/>
          </a:bodyPr>
          <a:lstStyle/>
          <a:p>
            <a:r>
              <a:rPr lang="zh-CN" altLang="en-US" sz="2400" dirty="0">
                <a:latin typeface="楷体_GB2312" pitchFamily="49" charset="-122"/>
              </a:rPr>
              <a:t>一条直线一次性到达目的总是困难的。</a:t>
            </a:r>
          </a:p>
          <a:p>
            <a:r>
              <a:rPr lang="zh-CN" altLang="en-US" sz="2400" dirty="0">
                <a:latin typeface="楷体_GB2312" pitchFamily="49" charset="-122"/>
              </a:rPr>
              <a:t>紧迫的市场期限和快速变化使得难以一次性完成整个软件产品，解决方法是先提交一个有限的版本，细节部分逐步增加，即多次迭代后完成系统。融合了瀑布方法和原型方法。</a:t>
            </a:r>
          </a:p>
          <a:p>
            <a:r>
              <a:rPr lang="zh-CN" altLang="en-US" sz="2400" dirty="0">
                <a:latin typeface="楷体_GB2312" pitchFamily="49" charset="-122"/>
              </a:rPr>
              <a:t>整个开发工作被组织为一系列的短小的、固定长度的小项目，被称为一系列的迭代。</a:t>
            </a:r>
          </a:p>
          <a:p>
            <a:r>
              <a:rPr lang="zh-CN" altLang="en-US" sz="2400" dirty="0">
                <a:latin typeface="楷体_GB2312" pitchFamily="49" charset="-122"/>
              </a:rPr>
              <a:t>有两种迭代：</a:t>
            </a:r>
          </a:p>
          <a:p>
            <a:pPr lvl="1"/>
            <a:r>
              <a:rPr lang="zh-CN" altLang="en-US" sz="2400" dirty="0">
                <a:latin typeface="楷体" panose="02010609060101010101" pitchFamily="49" charset="-122"/>
                <a:ea typeface="楷体" panose="02010609060101010101" pitchFamily="49" charset="-122"/>
              </a:rPr>
              <a:t>增量迭代：迭代周期完成一个增量，然后集成</a:t>
            </a:r>
          </a:p>
          <a:p>
            <a:pPr lvl="1"/>
            <a:r>
              <a:rPr lang="zh-CN" altLang="en-US" sz="2400" dirty="0">
                <a:latin typeface="楷体" panose="02010609060101010101" pitchFamily="49" charset="-122"/>
                <a:ea typeface="楷体" panose="02010609060101010101" pitchFamily="49" charset="-122"/>
              </a:rPr>
              <a:t>进化迭代：迭代周期内包含演化和完善</a:t>
            </a:r>
          </a:p>
        </p:txBody>
      </p:sp>
    </p:spTree>
    <p:extLst>
      <p:ext uri="{BB962C8B-B14F-4D97-AF65-F5344CB8AC3E}">
        <p14:creationId xmlns:p14="http://schemas.microsoft.com/office/powerpoint/2010/main" val="2175149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fontScale="90000"/>
          </a:bodyPr>
          <a:lstStyle/>
          <a:p>
            <a:r>
              <a:rPr lang="en-US" altLang="zh-CN" dirty="0"/>
              <a:t>3.1 </a:t>
            </a:r>
            <a:r>
              <a:rPr lang="zh-CN" altLang="en-US" dirty="0"/>
              <a:t>信息系统建设是复杂的社会过程</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p:txBody>
          <a:bodyPr>
            <a:normAutofit/>
          </a:bodyPr>
          <a:lstStyle/>
          <a:p>
            <a:r>
              <a:rPr lang="en-US" altLang="zh-CN" dirty="0"/>
              <a:t>1. </a:t>
            </a:r>
            <a:r>
              <a:rPr lang="zh-CN" altLang="en-US" dirty="0"/>
              <a:t>信息系统的复杂性体现在：</a:t>
            </a:r>
          </a:p>
          <a:p>
            <a:pPr marL="0" indent="0">
              <a:buNone/>
            </a:pPr>
            <a:endParaRPr lang="zh-CN" altLang="en-US" dirty="0"/>
          </a:p>
          <a:p>
            <a:pPr lvl="1"/>
            <a:r>
              <a:rPr lang="zh-CN" altLang="en-US" dirty="0"/>
              <a:t>技术手段复杂</a:t>
            </a:r>
          </a:p>
          <a:p>
            <a:pPr lvl="1"/>
            <a:r>
              <a:rPr lang="zh-CN" altLang="en-US" dirty="0"/>
              <a:t>内容复杂，目标多样</a:t>
            </a:r>
          </a:p>
          <a:p>
            <a:pPr lvl="1"/>
            <a:r>
              <a:rPr lang="zh-CN" altLang="en-US" dirty="0"/>
              <a:t>投资密度大，效益难以计算</a:t>
            </a:r>
          </a:p>
          <a:p>
            <a:pPr lvl="1"/>
            <a:r>
              <a:rPr lang="zh-CN" altLang="en-US" dirty="0"/>
              <a:t>环境复杂多变</a:t>
            </a:r>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增量迭代方法的特点</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1656184"/>
          </a:xfrm>
        </p:spPr>
        <p:txBody>
          <a:bodyPr>
            <a:normAutofit fontScale="92500" lnSpcReduction="10000"/>
          </a:bodyPr>
          <a:lstStyle/>
          <a:p>
            <a:r>
              <a:rPr lang="zh-CN" altLang="en-US" sz="1600" dirty="0">
                <a:latin typeface="楷体_GB2312" pitchFamily="49" charset="-122"/>
              </a:rPr>
              <a:t>以功能递增的方式进行软件开发（可并行化）</a:t>
            </a:r>
          </a:p>
          <a:p>
            <a:r>
              <a:rPr lang="zh-CN" altLang="en-US" sz="1600" dirty="0">
                <a:latin typeface="楷体_GB2312" pitchFamily="49" charset="-122"/>
              </a:rPr>
              <a:t>能较快地产生可操作的系统</a:t>
            </a:r>
          </a:p>
          <a:p>
            <a:r>
              <a:rPr lang="zh-CN" altLang="en-US" sz="1600" dirty="0">
                <a:latin typeface="楷体_GB2312" pitchFamily="49" charset="-122"/>
              </a:rPr>
              <a:t>在每一步递增中，都可以把用户</a:t>
            </a:r>
            <a:r>
              <a:rPr lang="en-US" altLang="zh-CN" sz="1600" dirty="0">
                <a:latin typeface="楷体_GB2312" pitchFamily="49" charset="-122"/>
              </a:rPr>
              <a:t>/</a:t>
            </a:r>
            <a:r>
              <a:rPr lang="zh-CN" altLang="en-US" sz="1600" dirty="0">
                <a:latin typeface="楷体_GB2312" pitchFamily="49" charset="-122"/>
              </a:rPr>
              <a:t>开发者的经验结合到不断求精的下一个增量中</a:t>
            </a:r>
          </a:p>
          <a:p>
            <a:r>
              <a:rPr lang="zh-CN" altLang="en-US" sz="1600" dirty="0">
                <a:latin typeface="楷体_GB2312" pitchFamily="49" charset="-122"/>
              </a:rPr>
              <a:t>可改善测试效果和降低软件开发总成本。</a:t>
            </a:r>
          </a:p>
          <a:p>
            <a:r>
              <a:rPr lang="zh-CN" altLang="en-US" sz="1600" dirty="0">
                <a:latin typeface="楷体_GB2312" pitchFamily="49" charset="-122"/>
              </a:rPr>
              <a:t>这个过程好比搭积木。</a:t>
            </a:r>
          </a:p>
        </p:txBody>
      </p:sp>
      <p:grpSp>
        <p:nvGrpSpPr>
          <p:cNvPr id="2" name="组合 1">
            <a:extLst>
              <a:ext uri="{FF2B5EF4-FFF2-40B4-BE49-F238E27FC236}">
                <a16:creationId xmlns:a16="http://schemas.microsoft.com/office/drawing/2014/main" id="{D9077555-C9B1-4E11-A5CA-0E6E3836F6EF}"/>
              </a:ext>
            </a:extLst>
          </p:cNvPr>
          <p:cNvGrpSpPr/>
          <p:nvPr/>
        </p:nvGrpSpPr>
        <p:grpSpPr>
          <a:xfrm>
            <a:off x="781863" y="3501009"/>
            <a:ext cx="7956376" cy="2448271"/>
            <a:chOff x="457200" y="3206080"/>
            <a:chExt cx="8686800" cy="2743200"/>
          </a:xfrm>
        </p:grpSpPr>
        <p:sp>
          <p:nvSpPr>
            <p:cNvPr id="4" name="Rectangle 4">
              <a:extLst>
                <a:ext uri="{FF2B5EF4-FFF2-40B4-BE49-F238E27FC236}">
                  <a16:creationId xmlns:a16="http://schemas.microsoft.com/office/drawing/2014/main" id="{CD6A58D7-4574-446A-A004-FE6244EC8158}"/>
                </a:ext>
              </a:extLst>
            </p:cNvPr>
            <p:cNvSpPr>
              <a:spLocks noChangeArrowheads="1"/>
            </p:cNvSpPr>
            <p:nvPr/>
          </p:nvSpPr>
          <p:spPr bwMode="auto">
            <a:xfrm>
              <a:off x="1600200" y="5339680"/>
              <a:ext cx="762000" cy="457200"/>
            </a:xfrm>
            <a:prstGeom prst="rect">
              <a:avLst/>
            </a:prstGeom>
            <a:solidFill>
              <a:srgbClr val="FF0066"/>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FF0066"/>
              </a:extrusionClr>
              <a:contourClr>
                <a:srgbClr val="FF0066"/>
              </a:contourClr>
            </a:sp3d>
          </p:spPr>
          <p:txBody>
            <a:bodyPr wrap="none" anchor="ctr">
              <a:flatTx/>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chemeClr val="bg1"/>
                  </a:solidFill>
                  <a:ea typeface="宋体" panose="02010600030101010101" pitchFamily="2" charset="-122"/>
                </a:rPr>
                <a:t>分析</a:t>
              </a:r>
            </a:p>
          </p:txBody>
        </p:sp>
        <p:sp>
          <p:nvSpPr>
            <p:cNvPr id="5" name="Rectangle 5">
              <a:extLst>
                <a:ext uri="{FF2B5EF4-FFF2-40B4-BE49-F238E27FC236}">
                  <a16:creationId xmlns:a16="http://schemas.microsoft.com/office/drawing/2014/main" id="{439CE157-8D2E-4B8C-9CD6-D40EF35FBB6A}"/>
                </a:ext>
              </a:extLst>
            </p:cNvPr>
            <p:cNvSpPr>
              <a:spLocks noChangeArrowheads="1"/>
            </p:cNvSpPr>
            <p:nvPr/>
          </p:nvSpPr>
          <p:spPr bwMode="auto">
            <a:xfrm>
              <a:off x="2895600" y="4653880"/>
              <a:ext cx="762000" cy="457200"/>
            </a:xfrm>
            <a:prstGeom prst="rect">
              <a:avLst/>
            </a:prstGeom>
            <a:solidFill>
              <a:srgbClr val="FF9900"/>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FF9900"/>
              </a:extrusionClr>
              <a:contourClr>
                <a:srgbClr val="FF9900"/>
              </a:contourClr>
            </a:sp3d>
          </p:spPr>
          <p:txBody>
            <a:bodyPr wrap="none" anchor="ctr">
              <a:flatTx/>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chemeClr val="bg1"/>
                  </a:solidFill>
                  <a:ea typeface="宋体" panose="02010600030101010101" pitchFamily="2" charset="-122"/>
                </a:rPr>
                <a:t>分析</a:t>
              </a:r>
            </a:p>
          </p:txBody>
        </p:sp>
        <p:sp>
          <p:nvSpPr>
            <p:cNvPr id="6" name="Rectangle 6">
              <a:extLst>
                <a:ext uri="{FF2B5EF4-FFF2-40B4-BE49-F238E27FC236}">
                  <a16:creationId xmlns:a16="http://schemas.microsoft.com/office/drawing/2014/main" id="{F9A57C0D-71BF-4B09-94E5-41A4C8B80BB8}"/>
                </a:ext>
              </a:extLst>
            </p:cNvPr>
            <p:cNvSpPr>
              <a:spLocks noChangeArrowheads="1"/>
            </p:cNvSpPr>
            <p:nvPr/>
          </p:nvSpPr>
          <p:spPr bwMode="auto">
            <a:xfrm>
              <a:off x="3962400" y="3968080"/>
              <a:ext cx="762000" cy="457200"/>
            </a:xfrm>
            <a:prstGeom prst="rect">
              <a:avLst/>
            </a:prstGeom>
            <a:solidFill>
              <a:srgbClr val="00CC00"/>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00CC00"/>
              </a:extrusionClr>
              <a:contourClr>
                <a:srgbClr val="00CC00"/>
              </a:contourClr>
            </a:sp3d>
          </p:spPr>
          <p:txBody>
            <a:bodyPr wrap="none" anchor="ctr">
              <a:flatTx/>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chemeClr val="bg1"/>
                  </a:solidFill>
                  <a:ea typeface="宋体" panose="02010600030101010101" pitchFamily="2" charset="-122"/>
                </a:rPr>
                <a:t>分析</a:t>
              </a:r>
            </a:p>
          </p:txBody>
        </p:sp>
        <p:sp>
          <p:nvSpPr>
            <p:cNvPr id="7" name="Rectangle 7">
              <a:extLst>
                <a:ext uri="{FF2B5EF4-FFF2-40B4-BE49-F238E27FC236}">
                  <a16:creationId xmlns:a16="http://schemas.microsoft.com/office/drawing/2014/main" id="{F0F227A1-8914-4D89-8C2F-7FC26A80260E}"/>
                </a:ext>
              </a:extLst>
            </p:cNvPr>
            <p:cNvSpPr>
              <a:spLocks noChangeArrowheads="1"/>
            </p:cNvSpPr>
            <p:nvPr/>
          </p:nvSpPr>
          <p:spPr bwMode="auto">
            <a:xfrm>
              <a:off x="5029200" y="3282280"/>
              <a:ext cx="762000" cy="457200"/>
            </a:xfrm>
            <a:prstGeom prst="rect">
              <a:avLst/>
            </a:prstGeom>
            <a:solidFill>
              <a:schemeClr val="hlink"/>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hlink"/>
              </a:extrusionClr>
              <a:contourClr>
                <a:schemeClr val="hlink"/>
              </a:contourClr>
            </a:sp3d>
          </p:spPr>
          <p:txBody>
            <a:bodyPr wrap="none" anchor="ctr">
              <a:flatTx/>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chemeClr val="bg1"/>
                  </a:solidFill>
                  <a:ea typeface="宋体" panose="02010600030101010101" pitchFamily="2" charset="-122"/>
                </a:rPr>
                <a:t>分析</a:t>
              </a:r>
            </a:p>
          </p:txBody>
        </p:sp>
        <p:sp>
          <p:nvSpPr>
            <p:cNvPr id="8" name="Rectangle 8">
              <a:extLst>
                <a:ext uri="{FF2B5EF4-FFF2-40B4-BE49-F238E27FC236}">
                  <a16:creationId xmlns:a16="http://schemas.microsoft.com/office/drawing/2014/main" id="{A6A96275-B271-4C1C-A6FD-1F0F2CB90CDE}"/>
                </a:ext>
              </a:extLst>
            </p:cNvPr>
            <p:cNvSpPr>
              <a:spLocks noChangeArrowheads="1"/>
            </p:cNvSpPr>
            <p:nvPr/>
          </p:nvSpPr>
          <p:spPr bwMode="auto">
            <a:xfrm>
              <a:off x="2743200" y="5339680"/>
              <a:ext cx="762000" cy="457200"/>
            </a:xfrm>
            <a:prstGeom prst="rect">
              <a:avLst/>
            </a:prstGeom>
            <a:solidFill>
              <a:srgbClr val="FF0066"/>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FF0066"/>
              </a:extrusionClr>
              <a:contourClr>
                <a:srgbClr val="FF0066"/>
              </a:contourClr>
            </a:sp3d>
          </p:spPr>
          <p:txBody>
            <a:bodyPr wrap="none" anchor="ctr">
              <a:flatTx/>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chemeClr val="bg1"/>
                  </a:solidFill>
                  <a:ea typeface="宋体" panose="02010600030101010101" pitchFamily="2" charset="-122"/>
                </a:rPr>
                <a:t>设计</a:t>
              </a:r>
            </a:p>
          </p:txBody>
        </p:sp>
        <p:sp>
          <p:nvSpPr>
            <p:cNvPr id="9" name="Rectangle 9">
              <a:extLst>
                <a:ext uri="{FF2B5EF4-FFF2-40B4-BE49-F238E27FC236}">
                  <a16:creationId xmlns:a16="http://schemas.microsoft.com/office/drawing/2014/main" id="{B8FCB400-B712-4200-BCE2-8C9059C43E9A}"/>
                </a:ext>
              </a:extLst>
            </p:cNvPr>
            <p:cNvSpPr>
              <a:spLocks noChangeArrowheads="1"/>
            </p:cNvSpPr>
            <p:nvPr/>
          </p:nvSpPr>
          <p:spPr bwMode="auto">
            <a:xfrm>
              <a:off x="3962400" y="4653880"/>
              <a:ext cx="762000" cy="457200"/>
            </a:xfrm>
            <a:prstGeom prst="rect">
              <a:avLst/>
            </a:prstGeom>
            <a:solidFill>
              <a:srgbClr val="FF9900"/>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FF9900"/>
              </a:extrusionClr>
              <a:contourClr>
                <a:srgbClr val="FF9900"/>
              </a:contourClr>
            </a:sp3d>
          </p:spPr>
          <p:txBody>
            <a:bodyPr wrap="none" anchor="ctr">
              <a:flatTx/>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chemeClr val="bg1"/>
                  </a:solidFill>
                  <a:ea typeface="宋体" panose="02010600030101010101" pitchFamily="2" charset="-122"/>
                </a:rPr>
                <a:t>设计</a:t>
              </a:r>
            </a:p>
          </p:txBody>
        </p:sp>
        <p:sp>
          <p:nvSpPr>
            <p:cNvPr id="10" name="Rectangle 10">
              <a:extLst>
                <a:ext uri="{FF2B5EF4-FFF2-40B4-BE49-F238E27FC236}">
                  <a16:creationId xmlns:a16="http://schemas.microsoft.com/office/drawing/2014/main" id="{90A93EB7-A7EB-4695-B6C0-74F4EED61788}"/>
                </a:ext>
              </a:extLst>
            </p:cNvPr>
            <p:cNvSpPr>
              <a:spLocks noChangeArrowheads="1"/>
            </p:cNvSpPr>
            <p:nvPr/>
          </p:nvSpPr>
          <p:spPr bwMode="auto">
            <a:xfrm>
              <a:off x="5029200" y="3968080"/>
              <a:ext cx="762000" cy="457200"/>
            </a:xfrm>
            <a:prstGeom prst="rect">
              <a:avLst/>
            </a:prstGeom>
            <a:solidFill>
              <a:srgbClr val="00CC00"/>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00CC00"/>
              </a:extrusionClr>
              <a:contourClr>
                <a:srgbClr val="00CC00"/>
              </a:contourClr>
            </a:sp3d>
          </p:spPr>
          <p:txBody>
            <a:bodyPr wrap="none" anchor="ctr">
              <a:flatTx/>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chemeClr val="bg1"/>
                  </a:solidFill>
                  <a:ea typeface="宋体" panose="02010600030101010101" pitchFamily="2" charset="-122"/>
                </a:rPr>
                <a:t>设计</a:t>
              </a:r>
            </a:p>
          </p:txBody>
        </p:sp>
        <p:sp>
          <p:nvSpPr>
            <p:cNvPr id="11" name="Rectangle 11">
              <a:extLst>
                <a:ext uri="{FF2B5EF4-FFF2-40B4-BE49-F238E27FC236}">
                  <a16:creationId xmlns:a16="http://schemas.microsoft.com/office/drawing/2014/main" id="{6E4CA469-338A-4D94-BA77-1149FAF7D6CE}"/>
                </a:ext>
              </a:extLst>
            </p:cNvPr>
            <p:cNvSpPr>
              <a:spLocks noChangeArrowheads="1"/>
            </p:cNvSpPr>
            <p:nvPr/>
          </p:nvSpPr>
          <p:spPr bwMode="auto">
            <a:xfrm>
              <a:off x="6096000" y="3282280"/>
              <a:ext cx="762000" cy="457200"/>
            </a:xfrm>
            <a:prstGeom prst="rect">
              <a:avLst/>
            </a:prstGeom>
            <a:solidFill>
              <a:schemeClr val="hlink"/>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hlink"/>
              </a:extrusionClr>
              <a:contourClr>
                <a:schemeClr val="hlink"/>
              </a:contourClr>
            </a:sp3d>
          </p:spPr>
          <p:txBody>
            <a:bodyPr wrap="none" anchor="ctr">
              <a:flatTx/>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chemeClr val="bg1"/>
                  </a:solidFill>
                  <a:ea typeface="宋体" panose="02010600030101010101" pitchFamily="2" charset="-122"/>
                </a:rPr>
                <a:t>设计</a:t>
              </a:r>
            </a:p>
          </p:txBody>
        </p:sp>
        <p:sp>
          <p:nvSpPr>
            <p:cNvPr id="12" name="Rectangle 12">
              <a:extLst>
                <a:ext uri="{FF2B5EF4-FFF2-40B4-BE49-F238E27FC236}">
                  <a16:creationId xmlns:a16="http://schemas.microsoft.com/office/drawing/2014/main" id="{7C31B344-B368-480E-BEEC-7DA23E1A312F}"/>
                </a:ext>
              </a:extLst>
            </p:cNvPr>
            <p:cNvSpPr>
              <a:spLocks noChangeArrowheads="1"/>
            </p:cNvSpPr>
            <p:nvPr/>
          </p:nvSpPr>
          <p:spPr bwMode="auto">
            <a:xfrm>
              <a:off x="3886200" y="5339680"/>
              <a:ext cx="685800" cy="457200"/>
            </a:xfrm>
            <a:prstGeom prst="rect">
              <a:avLst/>
            </a:prstGeom>
            <a:solidFill>
              <a:srgbClr val="FF0066"/>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FF0066"/>
              </a:extrusionClr>
              <a:contourClr>
                <a:srgbClr val="FF0066"/>
              </a:contourClr>
            </a:sp3d>
          </p:spPr>
          <p:txBody>
            <a:bodyPr wrap="none" anchor="ctr">
              <a:flatTx/>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chemeClr val="bg1"/>
                  </a:solidFill>
                  <a:ea typeface="宋体" panose="02010600030101010101" pitchFamily="2" charset="-122"/>
                </a:rPr>
                <a:t>编码</a:t>
              </a:r>
            </a:p>
          </p:txBody>
        </p:sp>
        <p:sp>
          <p:nvSpPr>
            <p:cNvPr id="13" name="Rectangle 13">
              <a:extLst>
                <a:ext uri="{FF2B5EF4-FFF2-40B4-BE49-F238E27FC236}">
                  <a16:creationId xmlns:a16="http://schemas.microsoft.com/office/drawing/2014/main" id="{3B157B05-230D-4627-93D2-846369DB6537}"/>
                </a:ext>
              </a:extLst>
            </p:cNvPr>
            <p:cNvSpPr>
              <a:spLocks noChangeArrowheads="1"/>
            </p:cNvSpPr>
            <p:nvPr/>
          </p:nvSpPr>
          <p:spPr bwMode="auto">
            <a:xfrm>
              <a:off x="5029200" y="4653880"/>
              <a:ext cx="685800" cy="457200"/>
            </a:xfrm>
            <a:prstGeom prst="rect">
              <a:avLst/>
            </a:prstGeom>
            <a:solidFill>
              <a:srgbClr val="FF9900"/>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FF9900"/>
              </a:extrusionClr>
              <a:contourClr>
                <a:srgbClr val="FF9900"/>
              </a:contourClr>
            </a:sp3d>
          </p:spPr>
          <p:txBody>
            <a:bodyPr wrap="none" anchor="ctr">
              <a:flatTx/>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chemeClr val="bg1"/>
                  </a:solidFill>
                  <a:ea typeface="宋体" panose="02010600030101010101" pitchFamily="2" charset="-122"/>
                </a:rPr>
                <a:t>编码</a:t>
              </a:r>
            </a:p>
          </p:txBody>
        </p:sp>
        <p:sp>
          <p:nvSpPr>
            <p:cNvPr id="14" name="Rectangle 14">
              <a:extLst>
                <a:ext uri="{FF2B5EF4-FFF2-40B4-BE49-F238E27FC236}">
                  <a16:creationId xmlns:a16="http://schemas.microsoft.com/office/drawing/2014/main" id="{44D53EB2-D030-4651-AEF2-978E71A617D6}"/>
                </a:ext>
              </a:extLst>
            </p:cNvPr>
            <p:cNvSpPr>
              <a:spLocks noChangeArrowheads="1"/>
            </p:cNvSpPr>
            <p:nvPr/>
          </p:nvSpPr>
          <p:spPr bwMode="auto">
            <a:xfrm>
              <a:off x="6096000" y="3968080"/>
              <a:ext cx="685800" cy="457200"/>
            </a:xfrm>
            <a:prstGeom prst="rect">
              <a:avLst/>
            </a:prstGeom>
            <a:solidFill>
              <a:srgbClr val="00CC00"/>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00CC00"/>
              </a:extrusionClr>
              <a:contourClr>
                <a:srgbClr val="00CC00"/>
              </a:contourClr>
            </a:sp3d>
          </p:spPr>
          <p:txBody>
            <a:bodyPr wrap="none" anchor="ctr">
              <a:flatTx/>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chemeClr val="bg1"/>
                  </a:solidFill>
                  <a:ea typeface="宋体" panose="02010600030101010101" pitchFamily="2" charset="-122"/>
                </a:rPr>
                <a:t>编码</a:t>
              </a:r>
            </a:p>
          </p:txBody>
        </p:sp>
        <p:sp>
          <p:nvSpPr>
            <p:cNvPr id="15" name="Rectangle 15">
              <a:extLst>
                <a:ext uri="{FF2B5EF4-FFF2-40B4-BE49-F238E27FC236}">
                  <a16:creationId xmlns:a16="http://schemas.microsoft.com/office/drawing/2014/main" id="{65050393-8810-4EB5-87E7-43649B9E8A69}"/>
                </a:ext>
              </a:extLst>
            </p:cNvPr>
            <p:cNvSpPr>
              <a:spLocks noChangeArrowheads="1"/>
            </p:cNvSpPr>
            <p:nvPr/>
          </p:nvSpPr>
          <p:spPr bwMode="auto">
            <a:xfrm>
              <a:off x="7162800" y="3282280"/>
              <a:ext cx="685800" cy="457200"/>
            </a:xfrm>
            <a:prstGeom prst="rect">
              <a:avLst/>
            </a:prstGeom>
            <a:solidFill>
              <a:schemeClr val="hlink"/>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hlink"/>
              </a:extrusionClr>
              <a:contourClr>
                <a:schemeClr val="hlink"/>
              </a:contourClr>
            </a:sp3d>
          </p:spPr>
          <p:txBody>
            <a:bodyPr wrap="none" anchor="ctr">
              <a:flatTx/>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chemeClr val="bg1"/>
                  </a:solidFill>
                  <a:ea typeface="宋体" panose="02010600030101010101" pitchFamily="2" charset="-122"/>
                </a:rPr>
                <a:t>编码</a:t>
              </a:r>
            </a:p>
          </p:txBody>
        </p:sp>
        <p:sp>
          <p:nvSpPr>
            <p:cNvPr id="16" name="Rectangle 16">
              <a:extLst>
                <a:ext uri="{FF2B5EF4-FFF2-40B4-BE49-F238E27FC236}">
                  <a16:creationId xmlns:a16="http://schemas.microsoft.com/office/drawing/2014/main" id="{8530A380-DC24-4534-AAF3-980414F8B209}"/>
                </a:ext>
              </a:extLst>
            </p:cNvPr>
            <p:cNvSpPr>
              <a:spLocks noChangeArrowheads="1"/>
            </p:cNvSpPr>
            <p:nvPr/>
          </p:nvSpPr>
          <p:spPr bwMode="auto">
            <a:xfrm>
              <a:off x="5029200" y="5339680"/>
              <a:ext cx="685800" cy="457200"/>
            </a:xfrm>
            <a:prstGeom prst="rect">
              <a:avLst/>
            </a:prstGeom>
            <a:solidFill>
              <a:srgbClr val="FF0066"/>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FF0066"/>
              </a:extrusionClr>
              <a:contourClr>
                <a:srgbClr val="FF0066"/>
              </a:contourClr>
            </a:sp3d>
          </p:spPr>
          <p:txBody>
            <a:bodyPr wrap="none" anchor="ctr">
              <a:flatTx/>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chemeClr val="bg1"/>
                  </a:solidFill>
                  <a:ea typeface="宋体" panose="02010600030101010101" pitchFamily="2" charset="-122"/>
                </a:rPr>
                <a:t>测试</a:t>
              </a:r>
            </a:p>
          </p:txBody>
        </p:sp>
        <p:sp>
          <p:nvSpPr>
            <p:cNvPr id="17" name="Rectangle 17">
              <a:extLst>
                <a:ext uri="{FF2B5EF4-FFF2-40B4-BE49-F238E27FC236}">
                  <a16:creationId xmlns:a16="http://schemas.microsoft.com/office/drawing/2014/main" id="{FD0441EE-74F4-41D4-BD17-25D71DE56934}"/>
                </a:ext>
              </a:extLst>
            </p:cNvPr>
            <p:cNvSpPr>
              <a:spLocks noChangeArrowheads="1"/>
            </p:cNvSpPr>
            <p:nvPr/>
          </p:nvSpPr>
          <p:spPr bwMode="auto">
            <a:xfrm>
              <a:off x="6019800" y="4653880"/>
              <a:ext cx="685800" cy="457200"/>
            </a:xfrm>
            <a:prstGeom prst="rect">
              <a:avLst/>
            </a:prstGeom>
            <a:solidFill>
              <a:srgbClr val="FF9900"/>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FF9900"/>
              </a:extrusionClr>
              <a:contourClr>
                <a:srgbClr val="FF9900"/>
              </a:contourClr>
            </a:sp3d>
          </p:spPr>
          <p:txBody>
            <a:bodyPr wrap="none" anchor="ctr">
              <a:flatTx/>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chemeClr val="bg1"/>
                  </a:solidFill>
                  <a:ea typeface="宋体" panose="02010600030101010101" pitchFamily="2" charset="-122"/>
                </a:rPr>
                <a:t>测试</a:t>
              </a:r>
            </a:p>
          </p:txBody>
        </p:sp>
        <p:sp>
          <p:nvSpPr>
            <p:cNvPr id="18" name="Rectangle 18">
              <a:extLst>
                <a:ext uri="{FF2B5EF4-FFF2-40B4-BE49-F238E27FC236}">
                  <a16:creationId xmlns:a16="http://schemas.microsoft.com/office/drawing/2014/main" id="{C296A5DF-BB1A-4D5C-836F-E2216A51CE96}"/>
                </a:ext>
              </a:extLst>
            </p:cNvPr>
            <p:cNvSpPr>
              <a:spLocks noChangeArrowheads="1"/>
            </p:cNvSpPr>
            <p:nvPr/>
          </p:nvSpPr>
          <p:spPr bwMode="auto">
            <a:xfrm>
              <a:off x="7086600" y="3968080"/>
              <a:ext cx="685800" cy="457200"/>
            </a:xfrm>
            <a:prstGeom prst="rect">
              <a:avLst/>
            </a:prstGeom>
            <a:solidFill>
              <a:srgbClr val="00CC00"/>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00CC00"/>
              </a:extrusionClr>
              <a:contourClr>
                <a:srgbClr val="00CC00"/>
              </a:contourClr>
            </a:sp3d>
          </p:spPr>
          <p:txBody>
            <a:bodyPr wrap="none" anchor="ctr">
              <a:flatTx/>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chemeClr val="bg1"/>
                  </a:solidFill>
                  <a:ea typeface="宋体" panose="02010600030101010101" pitchFamily="2" charset="-122"/>
                </a:rPr>
                <a:t>测试</a:t>
              </a:r>
            </a:p>
          </p:txBody>
        </p:sp>
        <p:sp>
          <p:nvSpPr>
            <p:cNvPr id="19" name="Rectangle 19">
              <a:extLst>
                <a:ext uri="{FF2B5EF4-FFF2-40B4-BE49-F238E27FC236}">
                  <a16:creationId xmlns:a16="http://schemas.microsoft.com/office/drawing/2014/main" id="{0CB49AFE-1337-4C34-9686-75A84887077E}"/>
                </a:ext>
              </a:extLst>
            </p:cNvPr>
            <p:cNvSpPr>
              <a:spLocks noChangeArrowheads="1"/>
            </p:cNvSpPr>
            <p:nvPr/>
          </p:nvSpPr>
          <p:spPr bwMode="auto">
            <a:xfrm>
              <a:off x="8077200" y="3282280"/>
              <a:ext cx="685800" cy="457200"/>
            </a:xfrm>
            <a:prstGeom prst="rect">
              <a:avLst/>
            </a:prstGeom>
            <a:solidFill>
              <a:schemeClr val="hlink"/>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hlink"/>
              </a:extrusionClr>
              <a:contourClr>
                <a:schemeClr val="hlink"/>
              </a:contourClr>
            </a:sp3d>
          </p:spPr>
          <p:txBody>
            <a:bodyPr wrap="none" anchor="ctr">
              <a:flatTx/>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chemeClr val="bg1"/>
                  </a:solidFill>
                  <a:ea typeface="宋体" panose="02010600030101010101" pitchFamily="2" charset="-122"/>
                </a:rPr>
                <a:t>测试</a:t>
              </a:r>
            </a:p>
          </p:txBody>
        </p:sp>
        <p:sp>
          <p:nvSpPr>
            <p:cNvPr id="20" name="Line 20">
              <a:extLst>
                <a:ext uri="{FF2B5EF4-FFF2-40B4-BE49-F238E27FC236}">
                  <a16:creationId xmlns:a16="http://schemas.microsoft.com/office/drawing/2014/main" id="{9360F26A-F98F-4EA9-B460-5ACD48D9031D}"/>
                </a:ext>
              </a:extLst>
            </p:cNvPr>
            <p:cNvSpPr>
              <a:spLocks noChangeShapeType="1"/>
            </p:cNvSpPr>
            <p:nvPr/>
          </p:nvSpPr>
          <p:spPr bwMode="auto">
            <a:xfrm flipV="1">
              <a:off x="457200" y="3206080"/>
              <a:ext cx="0" cy="2743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Text Box 21">
              <a:extLst>
                <a:ext uri="{FF2B5EF4-FFF2-40B4-BE49-F238E27FC236}">
                  <a16:creationId xmlns:a16="http://schemas.microsoft.com/office/drawing/2014/main" id="{EC89D6EF-56AA-45ED-BB44-3084511FC179}"/>
                </a:ext>
              </a:extLst>
            </p:cNvPr>
            <p:cNvSpPr txBox="1">
              <a:spLocks noChangeArrowheads="1"/>
            </p:cNvSpPr>
            <p:nvPr/>
          </p:nvSpPr>
          <p:spPr bwMode="auto">
            <a:xfrm>
              <a:off x="841420" y="5357217"/>
              <a:ext cx="974066" cy="37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dirty="0">
                  <a:ea typeface="宋体" panose="02010600030101010101" pitchFamily="2" charset="-122"/>
                </a:rPr>
                <a:t>增量</a:t>
              </a:r>
              <a:r>
                <a:rPr lang="en-US" altLang="zh-CN" sz="1600" dirty="0">
                  <a:ea typeface="宋体" panose="02010600030101010101" pitchFamily="2" charset="-122"/>
                </a:rPr>
                <a:t>1</a:t>
              </a:r>
            </a:p>
          </p:txBody>
        </p:sp>
        <p:sp>
          <p:nvSpPr>
            <p:cNvPr id="22" name="Line 22">
              <a:extLst>
                <a:ext uri="{FF2B5EF4-FFF2-40B4-BE49-F238E27FC236}">
                  <a16:creationId xmlns:a16="http://schemas.microsoft.com/office/drawing/2014/main" id="{F27F389D-3CF8-42EB-B783-EBE65B0371C2}"/>
                </a:ext>
              </a:extLst>
            </p:cNvPr>
            <p:cNvSpPr>
              <a:spLocks noChangeShapeType="1"/>
            </p:cNvSpPr>
            <p:nvPr/>
          </p:nvSpPr>
          <p:spPr bwMode="auto">
            <a:xfrm>
              <a:off x="457200" y="5949280"/>
              <a:ext cx="8686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Text Box 23">
              <a:extLst>
                <a:ext uri="{FF2B5EF4-FFF2-40B4-BE49-F238E27FC236}">
                  <a16:creationId xmlns:a16="http://schemas.microsoft.com/office/drawing/2014/main" id="{279B52B7-F85C-4BB0-B411-3BA10A49CE0D}"/>
                </a:ext>
              </a:extLst>
            </p:cNvPr>
            <p:cNvSpPr txBox="1">
              <a:spLocks noChangeArrowheads="1"/>
            </p:cNvSpPr>
            <p:nvPr/>
          </p:nvSpPr>
          <p:spPr bwMode="auto">
            <a:xfrm>
              <a:off x="2133600" y="4622130"/>
              <a:ext cx="838199"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dirty="0">
                  <a:ea typeface="宋体" panose="02010600030101010101" pitchFamily="2" charset="-122"/>
                </a:rPr>
                <a:t>增量</a:t>
              </a:r>
              <a:r>
                <a:rPr lang="en-US" altLang="zh-CN" sz="1600" dirty="0">
                  <a:ea typeface="宋体" panose="02010600030101010101" pitchFamily="2" charset="-122"/>
                </a:rPr>
                <a:t>2 </a:t>
              </a:r>
            </a:p>
          </p:txBody>
        </p:sp>
        <p:sp>
          <p:nvSpPr>
            <p:cNvPr id="24" name="Text Box 24">
              <a:extLst>
                <a:ext uri="{FF2B5EF4-FFF2-40B4-BE49-F238E27FC236}">
                  <a16:creationId xmlns:a16="http://schemas.microsoft.com/office/drawing/2014/main" id="{C09F65CF-F619-45F7-8F57-584C6F749C58}"/>
                </a:ext>
              </a:extLst>
            </p:cNvPr>
            <p:cNvSpPr txBox="1">
              <a:spLocks noChangeArrowheads="1"/>
            </p:cNvSpPr>
            <p:nvPr/>
          </p:nvSpPr>
          <p:spPr bwMode="auto">
            <a:xfrm>
              <a:off x="3173771" y="3944195"/>
              <a:ext cx="838199"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dirty="0">
                  <a:ea typeface="宋体" panose="02010600030101010101" pitchFamily="2" charset="-122"/>
                </a:rPr>
                <a:t>增量</a:t>
              </a:r>
              <a:r>
                <a:rPr lang="en-US" altLang="zh-CN" sz="1600" dirty="0">
                  <a:ea typeface="宋体" panose="02010600030101010101" pitchFamily="2" charset="-122"/>
                </a:rPr>
                <a:t>3</a:t>
              </a:r>
            </a:p>
          </p:txBody>
        </p:sp>
        <p:sp>
          <p:nvSpPr>
            <p:cNvPr id="25" name="Text Box 25">
              <a:extLst>
                <a:ext uri="{FF2B5EF4-FFF2-40B4-BE49-F238E27FC236}">
                  <a16:creationId xmlns:a16="http://schemas.microsoft.com/office/drawing/2014/main" id="{9050337D-20A3-4A49-B619-DDBC2D2AF19B}"/>
                </a:ext>
              </a:extLst>
            </p:cNvPr>
            <p:cNvSpPr txBox="1">
              <a:spLocks noChangeArrowheads="1"/>
            </p:cNvSpPr>
            <p:nvPr/>
          </p:nvSpPr>
          <p:spPr bwMode="auto">
            <a:xfrm>
              <a:off x="4261027" y="3266405"/>
              <a:ext cx="838199"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dirty="0">
                  <a:ea typeface="宋体" panose="02010600030101010101" pitchFamily="2" charset="-122"/>
                </a:rPr>
                <a:t>增量</a:t>
              </a:r>
              <a:r>
                <a:rPr lang="en-US" altLang="zh-CN" sz="1600" dirty="0">
                  <a:ea typeface="宋体" panose="02010600030101010101" pitchFamily="2" charset="-122"/>
                </a:rPr>
                <a:t>4 </a:t>
              </a:r>
            </a:p>
          </p:txBody>
        </p:sp>
        <p:sp>
          <p:nvSpPr>
            <p:cNvPr id="26" name="Line 26">
              <a:extLst>
                <a:ext uri="{FF2B5EF4-FFF2-40B4-BE49-F238E27FC236}">
                  <a16:creationId xmlns:a16="http://schemas.microsoft.com/office/drawing/2014/main" id="{C0390357-C624-4336-B855-BE6D506560B5}"/>
                </a:ext>
              </a:extLst>
            </p:cNvPr>
            <p:cNvSpPr>
              <a:spLocks noChangeShapeType="1"/>
            </p:cNvSpPr>
            <p:nvPr/>
          </p:nvSpPr>
          <p:spPr bwMode="auto">
            <a:xfrm>
              <a:off x="2362200" y="556828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27">
              <a:extLst>
                <a:ext uri="{FF2B5EF4-FFF2-40B4-BE49-F238E27FC236}">
                  <a16:creationId xmlns:a16="http://schemas.microsoft.com/office/drawing/2014/main" id="{C43BE5B0-E41E-4128-8350-2E1F0943267F}"/>
                </a:ext>
              </a:extLst>
            </p:cNvPr>
            <p:cNvSpPr>
              <a:spLocks noChangeShapeType="1"/>
            </p:cNvSpPr>
            <p:nvPr/>
          </p:nvSpPr>
          <p:spPr bwMode="auto">
            <a:xfrm>
              <a:off x="3505200" y="556828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Line 28">
              <a:extLst>
                <a:ext uri="{FF2B5EF4-FFF2-40B4-BE49-F238E27FC236}">
                  <a16:creationId xmlns:a16="http://schemas.microsoft.com/office/drawing/2014/main" id="{BCB17D76-34D7-4F1B-B076-55E1B9292632}"/>
                </a:ext>
              </a:extLst>
            </p:cNvPr>
            <p:cNvSpPr>
              <a:spLocks noChangeShapeType="1"/>
            </p:cNvSpPr>
            <p:nvPr/>
          </p:nvSpPr>
          <p:spPr bwMode="auto">
            <a:xfrm>
              <a:off x="4572000" y="556828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Line 29">
              <a:extLst>
                <a:ext uri="{FF2B5EF4-FFF2-40B4-BE49-F238E27FC236}">
                  <a16:creationId xmlns:a16="http://schemas.microsoft.com/office/drawing/2014/main" id="{9D572952-3351-4C55-A5E2-3B13D9590B5C}"/>
                </a:ext>
              </a:extLst>
            </p:cNvPr>
            <p:cNvSpPr>
              <a:spLocks noChangeShapeType="1"/>
            </p:cNvSpPr>
            <p:nvPr/>
          </p:nvSpPr>
          <p:spPr bwMode="auto">
            <a:xfrm>
              <a:off x="3657600" y="488248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Line 30">
              <a:extLst>
                <a:ext uri="{FF2B5EF4-FFF2-40B4-BE49-F238E27FC236}">
                  <a16:creationId xmlns:a16="http://schemas.microsoft.com/office/drawing/2014/main" id="{5FF3F9EA-CE84-401A-A360-CA85A2F2B92D}"/>
                </a:ext>
              </a:extLst>
            </p:cNvPr>
            <p:cNvSpPr>
              <a:spLocks noChangeShapeType="1"/>
            </p:cNvSpPr>
            <p:nvPr/>
          </p:nvSpPr>
          <p:spPr bwMode="auto">
            <a:xfrm>
              <a:off x="5715000" y="488248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Line 31">
              <a:extLst>
                <a:ext uri="{FF2B5EF4-FFF2-40B4-BE49-F238E27FC236}">
                  <a16:creationId xmlns:a16="http://schemas.microsoft.com/office/drawing/2014/main" id="{3FBE64F6-2434-4CB6-B6E3-4ABB74ACBBC0}"/>
                </a:ext>
              </a:extLst>
            </p:cNvPr>
            <p:cNvSpPr>
              <a:spLocks noChangeShapeType="1"/>
            </p:cNvSpPr>
            <p:nvPr/>
          </p:nvSpPr>
          <p:spPr bwMode="auto">
            <a:xfrm>
              <a:off x="4724400" y="488248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Line 32">
              <a:extLst>
                <a:ext uri="{FF2B5EF4-FFF2-40B4-BE49-F238E27FC236}">
                  <a16:creationId xmlns:a16="http://schemas.microsoft.com/office/drawing/2014/main" id="{DFF7672A-652A-4FF6-BF96-02DFF1420C41}"/>
                </a:ext>
              </a:extLst>
            </p:cNvPr>
            <p:cNvSpPr>
              <a:spLocks noChangeShapeType="1"/>
            </p:cNvSpPr>
            <p:nvPr/>
          </p:nvSpPr>
          <p:spPr bwMode="auto">
            <a:xfrm>
              <a:off x="4724400" y="419668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33">
              <a:extLst>
                <a:ext uri="{FF2B5EF4-FFF2-40B4-BE49-F238E27FC236}">
                  <a16:creationId xmlns:a16="http://schemas.microsoft.com/office/drawing/2014/main" id="{EBFEAF72-CF36-4BE3-9EE8-DC6D92D3D49E}"/>
                </a:ext>
              </a:extLst>
            </p:cNvPr>
            <p:cNvSpPr>
              <a:spLocks noChangeShapeType="1"/>
            </p:cNvSpPr>
            <p:nvPr/>
          </p:nvSpPr>
          <p:spPr bwMode="auto">
            <a:xfrm>
              <a:off x="5791200" y="419668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Line 34">
              <a:extLst>
                <a:ext uri="{FF2B5EF4-FFF2-40B4-BE49-F238E27FC236}">
                  <a16:creationId xmlns:a16="http://schemas.microsoft.com/office/drawing/2014/main" id="{454D9104-A398-46D8-9F6F-6BDCFE95278F}"/>
                </a:ext>
              </a:extLst>
            </p:cNvPr>
            <p:cNvSpPr>
              <a:spLocks noChangeShapeType="1"/>
            </p:cNvSpPr>
            <p:nvPr/>
          </p:nvSpPr>
          <p:spPr bwMode="auto">
            <a:xfrm>
              <a:off x="6781800" y="419668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Line 35">
              <a:extLst>
                <a:ext uri="{FF2B5EF4-FFF2-40B4-BE49-F238E27FC236}">
                  <a16:creationId xmlns:a16="http://schemas.microsoft.com/office/drawing/2014/main" id="{CEB72CF2-5F48-438E-876A-6EF24A33B181}"/>
                </a:ext>
              </a:extLst>
            </p:cNvPr>
            <p:cNvSpPr>
              <a:spLocks noChangeShapeType="1"/>
            </p:cNvSpPr>
            <p:nvPr/>
          </p:nvSpPr>
          <p:spPr bwMode="auto">
            <a:xfrm>
              <a:off x="5791200" y="351088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Line 36">
              <a:extLst>
                <a:ext uri="{FF2B5EF4-FFF2-40B4-BE49-F238E27FC236}">
                  <a16:creationId xmlns:a16="http://schemas.microsoft.com/office/drawing/2014/main" id="{7ED7341A-FB18-432B-B390-D310FF4C1310}"/>
                </a:ext>
              </a:extLst>
            </p:cNvPr>
            <p:cNvSpPr>
              <a:spLocks noChangeShapeType="1"/>
            </p:cNvSpPr>
            <p:nvPr/>
          </p:nvSpPr>
          <p:spPr bwMode="auto">
            <a:xfrm>
              <a:off x="6858000" y="351088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 name="Line 37">
              <a:extLst>
                <a:ext uri="{FF2B5EF4-FFF2-40B4-BE49-F238E27FC236}">
                  <a16:creationId xmlns:a16="http://schemas.microsoft.com/office/drawing/2014/main" id="{7DA6A1B8-6BCB-43AB-97E2-8A347BEC5074}"/>
                </a:ext>
              </a:extLst>
            </p:cNvPr>
            <p:cNvSpPr>
              <a:spLocks noChangeShapeType="1"/>
            </p:cNvSpPr>
            <p:nvPr/>
          </p:nvSpPr>
          <p:spPr bwMode="auto">
            <a:xfrm>
              <a:off x="7848600" y="351088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Text Box 38">
              <a:extLst>
                <a:ext uri="{FF2B5EF4-FFF2-40B4-BE49-F238E27FC236}">
                  <a16:creationId xmlns:a16="http://schemas.microsoft.com/office/drawing/2014/main" id="{4613BCF3-D7D9-4B8E-8DB5-9E352084F820}"/>
                </a:ext>
              </a:extLst>
            </p:cNvPr>
            <p:cNvSpPr txBox="1">
              <a:spLocks noChangeArrowheads="1"/>
            </p:cNvSpPr>
            <p:nvPr/>
          </p:nvSpPr>
          <p:spPr bwMode="auto">
            <a:xfrm>
              <a:off x="533400" y="343468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a:solidFill>
                    <a:srgbClr val="000000"/>
                  </a:solidFill>
                  <a:ea typeface="宋体" panose="02010600030101010101" pitchFamily="2" charset="-122"/>
                </a:rPr>
                <a:t>功能</a:t>
              </a:r>
            </a:p>
          </p:txBody>
        </p:sp>
        <p:sp>
          <p:nvSpPr>
            <p:cNvPr id="39" name="Text Box 39">
              <a:extLst>
                <a:ext uri="{FF2B5EF4-FFF2-40B4-BE49-F238E27FC236}">
                  <a16:creationId xmlns:a16="http://schemas.microsoft.com/office/drawing/2014/main" id="{BE0FD039-B974-4F07-BA91-E83435A04E66}"/>
                </a:ext>
              </a:extLst>
            </p:cNvPr>
            <p:cNvSpPr txBox="1">
              <a:spLocks noChangeArrowheads="1"/>
            </p:cNvSpPr>
            <p:nvPr/>
          </p:nvSpPr>
          <p:spPr bwMode="auto">
            <a:xfrm>
              <a:off x="8305800" y="556828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a:ea typeface="宋体" panose="02010600030101010101" pitchFamily="2" charset="-122"/>
                </a:rPr>
                <a:t>时间</a:t>
              </a:r>
            </a:p>
          </p:txBody>
        </p:sp>
      </p:grpSp>
    </p:spTree>
    <p:extLst>
      <p:ext uri="{BB962C8B-B14F-4D97-AF65-F5344CB8AC3E}">
        <p14:creationId xmlns:p14="http://schemas.microsoft.com/office/powerpoint/2010/main" val="1492430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增量迭代方法的应用场合</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320480"/>
          </a:xfrm>
        </p:spPr>
        <p:txBody>
          <a:bodyPr>
            <a:normAutofit/>
          </a:bodyPr>
          <a:lstStyle/>
          <a:p>
            <a:r>
              <a:rPr lang="zh-CN" altLang="en-US" sz="2400" dirty="0">
                <a:latin typeface="楷体_GB2312" pitchFamily="49" charset="-122"/>
              </a:rPr>
              <a:t>项目开始，明确了需求的大部分，但是需求可能会发生变化</a:t>
            </a:r>
          </a:p>
          <a:p>
            <a:r>
              <a:rPr lang="zh-CN" altLang="en-US" sz="2400" dirty="0">
                <a:latin typeface="楷体_GB2312" pitchFamily="49" charset="-122"/>
              </a:rPr>
              <a:t>对于市场和用户把握不是很准，需要逐步了解</a:t>
            </a:r>
          </a:p>
          <a:p>
            <a:r>
              <a:rPr lang="zh-CN" altLang="en-US" sz="2400" dirty="0">
                <a:latin typeface="楷体_GB2312" pitchFamily="49" charset="-122"/>
              </a:rPr>
              <a:t>对于有庞大和复杂功能的系统进行功能改进，本身就需要一步一步实施的。</a:t>
            </a:r>
          </a:p>
          <a:p>
            <a:endParaRPr lang="zh-CN" altLang="en-US" sz="2400" dirty="0">
              <a:latin typeface="楷体_GB2312" pitchFamily="49" charset="-122"/>
            </a:endParaRPr>
          </a:p>
        </p:txBody>
      </p:sp>
    </p:spTree>
    <p:extLst>
      <p:ext uri="{BB962C8B-B14F-4D97-AF65-F5344CB8AC3E}">
        <p14:creationId xmlns:p14="http://schemas.microsoft.com/office/powerpoint/2010/main" val="1604478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进化迭代方法的特点</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320480"/>
          </a:xfrm>
        </p:spPr>
        <p:txBody>
          <a:bodyPr>
            <a:normAutofit/>
          </a:bodyPr>
          <a:lstStyle/>
          <a:p>
            <a:r>
              <a:rPr lang="zh-CN" altLang="en-US" sz="2400" dirty="0">
                <a:latin typeface="楷体_GB2312" pitchFamily="49" charset="-122"/>
              </a:rPr>
              <a:t>进化迭代与增量迭代的区别是在每个迭代周期是对上一次迭代的演化和完善。</a:t>
            </a:r>
          </a:p>
          <a:p>
            <a:r>
              <a:rPr lang="zh-CN" altLang="en-US" sz="2400" dirty="0">
                <a:latin typeface="楷体_GB2312" pitchFamily="49" charset="-122"/>
              </a:rPr>
              <a:t>比如可以将一个软件功能的编程划分了多个迭代周期，每个迭代是对该功能的补充和进化。</a:t>
            </a:r>
          </a:p>
          <a:p>
            <a:r>
              <a:rPr lang="zh-CN" altLang="en-US" sz="2400" dirty="0">
                <a:latin typeface="楷体_GB2312" pitchFamily="49" charset="-122"/>
              </a:rPr>
              <a:t>这个过程好比滚雪球。 </a:t>
            </a:r>
          </a:p>
        </p:txBody>
      </p:sp>
    </p:spTree>
    <p:extLst>
      <p:ext uri="{BB962C8B-B14F-4D97-AF65-F5344CB8AC3E}">
        <p14:creationId xmlns:p14="http://schemas.microsoft.com/office/powerpoint/2010/main" val="25807021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3.4.4 </a:t>
            </a:r>
            <a:r>
              <a:rPr lang="zh-CN" altLang="en-US" dirty="0"/>
              <a:t>螺旋开发方法</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1584176"/>
          </a:xfrm>
        </p:spPr>
        <p:txBody>
          <a:bodyPr>
            <a:normAutofit/>
          </a:bodyPr>
          <a:lstStyle/>
          <a:p>
            <a:r>
              <a:rPr lang="zh-CN" altLang="en-US" sz="2400" dirty="0">
                <a:latin typeface="楷体_GB2312" pitchFamily="49" charset="-122"/>
              </a:rPr>
              <a:t>螺旋方法</a:t>
            </a:r>
            <a:r>
              <a:rPr lang="en-US" altLang="zh-CN" sz="2400" dirty="0">
                <a:latin typeface="楷体_GB2312" pitchFamily="49" charset="-122"/>
              </a:rPr>
              <a:t>——</a:t>
            </a:r>
            <a:r>
              <a:rPr lang="zh-CN" altLang="en-US" sz="2400" dirty="0">
                <a:latin typeface="楷体_GB2312" pitchFamily="49" charset="-122"/>
              </a:rPr>
              <a:t>把软件开发过程定义成不断上升的螺旋周期，每个周期划分为计划、风险分析、实施和评价四个方面。沿螺线自内向外每旋转一圈便开发出更为完善的一个新的软件版本。 </a:t>
            </a:r>
          </a:p>
        </p:txBody>
      </p:sp>
      <p:pic>
        <p:nvPicPr>
          <p:cNvPr id="4" name="Picture 4" descr="002">
            <a:extLst>
              <a:ext uri="{FF2B5EF4-FFF2-40B4-BE49-F238E27FC236}">
                <a16:creationId xmlns:a16="http://schemas.microsoft.com/office/drawing/2014/main" id="{FB12FF34-862B-493C-9682-DA01506BD0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6725" y="3254964"/>
            <a:ext cx="3889772" cy="298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6">
            <a:extLst>
              <a:ext uri="{FF2B5EF4-FFF2-40B4-BE49-F238E27FC236}">
                <a16:creationId xmlns:a16="http://schemas.microsoft.com/office/drawing/2014/main" id="{254241F1-0D18-4489-B286-4C064B843C1D}"/>
              </a:ext>
            </a:extLst>
          </p:cNvPr>
          <p:cNvSpPr>
            <a:spLocks noChangeShapeType="1"/>
          </p:cNvSpPr>
          <p:nvPr/>
        </p:nvSpPr>
        <p:spPr bwMode="auto">
          <a:xfrm>
            <a:off x="3635896" y="3933056"/>
            <a:ext cx="2736304" cy="576064"/>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 name="Rectangle 5">
            <a:extLst>
              <a:ext uri="{FF2B5EF4-FFF2-40B4-BE49-F238E27FC236}">
                <a16:creationId xmlns:a16="http://schemas.microsoft.com/office/drawing/2014/main" id="{D82FDFB2-35CB-4D34-9158-F86390708240}"/>
              </a:ext>
            </a:extLst>
          </p:cNvPr>
          <p:cNvSpPr>
            <a:spLocks noChangeArrowheads="1"/>
          </p:cNvSpPr>
          <p:nvPr/>
        </p:nvSpPr>
        <p:spPr bwMode="auto">
          <a:xfrm>
            <a:off x="1153367" y="3403195"/>
            <a:ext cx="2678505" cy="1323439"/>
          </a:xfrm>
          <a:prstGeom prst="rect">
            <a:avLst/>
          </a:prstGeom>
          <a:solidFill>
            <a:srgbClr val="B9FFA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dirty="0">
                <a:ea typeface="楷体_GB2312" pitchFamily="49" charset="-122"/>
              </a:rPr>
              <a:t>这里的原型不是用于验证的原型系统，而是最终要交付的成品系统。</a:t>
            </a:r>
          </a:p>
        </p:txBody>
      </p:sp>
    </p:spTree>
    <p:extLst>
      <p:ext uri="{BB962C8B-B14F-4D97-AF65-F5344CB8AC3E}">
        <p14:creationId xmlns:p14="http://schemas.microsoft.com/office/powerpoint/2010/main" val="41484423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螺旋方法的特点和应用场合</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320480"/>
          </a:xfrm>
        </p:spPr>
        <p:txBody>
          <a:bodyPr>
            <a:normAutofit fontScale="92500" lnSpcReduction="10000"/>
          </a:bodyPr>
          <a:lstStyle/>
          <a:p>
            <a:r>
              <a:rPr lang="zh-CN" altLang="en-US" sz="2400" dirty="0">
                <a:latin typeface="楷体_GB2312" pitchFamily="49" charset="-122"/>
              </a:rPr>
              <a:t>风险驱动，可以在生命周期早期强制性的确定项目中存在的风险</a:t>
            </a:r>
          </a:p>
          <a:p>
            <a:r>
              <a:rPr lang="zh-CN" altLang="en-US" sz="2400" dirty="0">
                <a:latin typeface="楷体_GB2312" pitchFamily="49" charset="-122"/>
              </a:rPr>
              <a:t>需要开发人员具有相当丰富的风险评估经验和专门知识</a:t>
            </a:r>
          </a:p>
          <a:p>
            <a:r>
              <a:rPr lang="zh-CN" altLang="en-US" sz="2400" dirty="0">
                <a:latin typeface="楷体_GB2312" pitchFamily="49" charset="-122"/>
              </a:rPr>
              <a:t>要求用户参与阶段评价，对用户要求较高 </a:t>
            </a:r>
          </a:p>
          <a:p>
            <a:endParaRPr lang="zh-CN" altLang="en-US" sz="2400" dirty="0">
              <a:latin typeface="楷体_GB2312" pitchFamily="49" charset="-122"/>
            </a:endParaRPr>
          </a:p>
          <a:p>
            <a:r>
              <a:rPr lang="zh-CN" altLang="en-US" sz="2400" dirty="0">
                <a:latin typeface="楷体_GB2312" pitchFamily="49" charset="-122"/>
              </a:rPr>
              <a:t>适用于：</a:t>
            </a:r>
          </a:p>
          <a:p>
            <a:pPr lvl="1"/>
            <a:r>
              <a:rPr lang="zh-CN" altLang="en-US" sz="2400" dirty="0">
                <a:latin typeface="楷体" panose="02010609060101010101" pitchFamily="49" charset="-122"/>
                <a:ea typeface="楷体" panose="02010609060101010101" pitchFamily="49" charset="-122"/>
              </a:rPr>
              <a:t>单位内部开发的大规模软件项目</a:t>
            </a:r>
          </a:p>
          <a:p>
            <a:pPr lvl="1"/>
            <a:r>
              <a:rPr lang="zh-CN" altLang="en-US" sz="2400" dirty="0">
                <a:latin typeface="楷体" panose="02010609060101010101" pitchFamily="49" charset="-122"/>
                <a:ea typeface="楷体" panose="02010609060101010101" pitchFamily="49" charset="-122"/>
              </a:rPr>
              <a:t>风险是项目的主要制约因素</a:t>
            </a:r>
          </a:p>
          <a:p>
            <a:pPr lvl="1"/>
            <a:r>
              <a:rPr lang="zh-CN" altLang="en-US" sz="2400" dirty="0">
                <a:latin typeface="楷体" panose="02010609060101010101" pitchFamily="49" charset="-122"/>
                <a:ea typeface="楷体" panose="02010609060101010101" pitchFamily="49" charset="-122"/>
              </a:rPr>
              <a:t>可能会发生重大变更</a:t>
            </a:r>
          </a:p>
          <a:p>
            <a:pPr lvl="1"/>
            <a:r>
              <a:rPr lang="zh-CN" altLang="en-US" sz="2400" dirty="0">
                <a:latin typeface="楷体" panose="02010609060101010101" pitchFamily="49" charset="-122"/>
                <a:ea typeface="楷体" panose="02010609060101010101" pitchFamily="49" charset="-122"/>
              </a:rPr>
              <a:t>采用新技术</a:t>
            </a:r>
          </a:p>
        </p:txBody>
      </p:sp>
    </p:spTree>
    <p:extLst>
      <p:ext uri="{BB962C8B-B14F-4D97-AF65-F5344CB8AC3E}">
        <p14:creationId xmlns:p14="http://schemas.microsoft.com/office/powerpoint/2010/main" val="147527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3.4.5 </a:t>
            </a:r>
            <a:r>
              <a:rPr lang="zh-CN" altLang="en-US" dirty="0"/>
              <a:t>敏捷开发过程</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503272"/>
          </a:xfrm>
        </p:spPr>
        <p:txBody>
          <a:bodyPr>
            <a:normAutofit fontScale="92500" lnSpcReduction="10000"/>
          </a:bodyPr>
          <a:lstStyle/>
          <a:p>
            <a:r>
              <a:rPr lang="zh-CN" altLang="en-US" sz="2400" dirty="0">
                <a:latin typeface="楷体_GB2312" pitchFamily="49" charset="-122"/>
              </a:rPr>
              <a:t>敏捷过程（</a:t>
            </a:r>
            <a:r>
              <a:rPr lang="en-US" altLang="zh-CN" sz="2400" dirty="0">
                <a:latin typeface="楷体_GB2312" pitchFamily="49" charset="-122"/>
              </a:rPr>
              <a:t>agile process</a:t>
            </a:r>
            <a:r>
              <a:rPr lang="zh-CN" altLang="en-US" sz="2400" dirty="0">
                <a:latin typeface="楷体_GB2312" pitchFamily="49" charset="-122"/>
              </a:rPr>
              <a:t>）是一系列轻量的过程模型的总称，致力于在无过程和过于繁琐的过程中达到一种平衡，强调对需求变化的敏捷响应，以不多的步骤过程获取满意的结果。</a:t>
            </a:r>
          </a:p>
          <a:p>
            <a:r>
              <a:rPr lang="zh-CN" altLang="en-US" sz="2400" dirty="0">
                <a:latin typeface="楷体_GB2312" pitchFamily="49" charset="-122"/>
              </a:rPr>
              <a:t>敏捷软件开发宣言：</a:t>
            </a:r>
          </a:p>
          <a:p>
            <a:pPr lvl="1"/>
            <a:r>
              <a:rPr lang="zh-CN" altLang="en-US" sz="2400" dirty="0">
                <a:latin typeface="楷体" panose="02010609060101010101" pitchFamily="49" charset="-122"/>
                <a:ea typeface="楷体" panose="02010609060101010101" pitchFamily="49" charset="-122"/>
              </a:rPr>
              <a:t>个体和交互     胜过  过程和工具</a:t>
            </a:r>
          </a:p>
          <a:p>
            <a:pPr lvl="1"/>
            <a:r>
              <a:rPr lang="zh-CN" altLang="en-US" sz="2400" dirty="0">
                <a:latin typeface="楷体" panose="02010609060101010101" pitchFamily="49" charset="-122"/>
                <a:ea typeface="楷体" panose="02010609060101010101" pitchFamily="49" charset="-122"/>
              </a:rPr>
              <a:t>可以工作的软件 胜过  面面惧到的文档</a:t>
            </a:r>
          </a:p>
          <a:p>
            <a:pPr lvl="1"/>
            <a:r>
              <a:rPr lang="zh-CN" altLang="en-US" sz="2400" dirty="0">
                <a:latin typeface="楷体" panose="02010609060101010101" pitchFamily="49" charset="-122"/>
                <a:ea typeface="楷体" panose="02010609060101010101" pitchFamily="49" charset="-122"/>
              </a:rPr>
              <a:t>客户合作       胜过  合同谈判</a:t>
            </a:r>
          </a:p>
          <a:p>
            <a:pPr lvl="1"/>
            <a:r>
              <a:rPr lang="zh-CN" altLang="en-US" sz="2400" dirty="0">
                <a:latin typeface="楷体" panose="02010609060101010101" pitchFamily="49" charset="-122"/>
                <a:ea typeface="楷体" panose="02010609060101010101" pitchFamily="49" charset="-122"/>
              </a:rPr>
              <a:t>响应变化       胜过  遵循变化</a:t>
            </a:r>
          </a:p>
          <a:p>
            <a:pPr marL="457200" lvl="1" indent="0">
              <a:buNone/>
            </a:pPr>
            <a:r>
              <a:rPr lang="zh-CN" altLang="en-US" sz="2400" dirty="0">
                <a:highlight>
                  <a:srgbClr val="00FFFF"/>
                </a:highlight>
                <a:latin typeface="楷体" panose="02010609060101010101" pitchFamily="49" charset="-122"/>
                <a:ea typeface="楷体" panose="02010609060101010101" pitchFamily="49" charset="-122"/>
              </a:rPr>
              <a:t>虽然右项也有价值，但我们认为左项具有更大的价值。</a:t>
            </a:r>
          </a:p>
          <a:p>
            <a:r>
              <a:rPr lang="zh-CN" altLang="en-US" sz="2400" dirty="0">
                <a:latin typeface="楷体_GB2312" pitchFamily="49" charset="-122"/>
              </a:rPr>
              <a:t>基于迭代开发方法探索出的成功实践。</a:t>
            </a:r>
          </a:p>
        </p:txBody>
      </p:sp>
    </p:spTree>
    <p:extLst>
      <p:ext uri="{BB962C8B-B14F-4D97-AF65-F5344CB8AC3E}">
        <p14:creationId xmlns:p14="http://schemas.microsoft.com/office/powerpoint/2010/main" val="14484366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敏捷开发过程的代表性产品</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503272"/>
          </a:xfrm>
        </p:spPr>
        <p:txBody>
          <a:bodyPr>
            <a:normAutofit/>
          </a:bodyPr>
          <a:lstStyle/>
          <a:p>
            <a:r>
              <a:rPr lang="zh-CN" altLang="en-US" sz="2400" dirty="0">
                <a:latin typeface="楷体_GB2312" pitchFamily="49" charset="-122"/>
              </a:rPr>
              <a:t>一些公司或团体纷纷推出规范化的过程产品：</a:t>
            </a:r>
          </a:p>
          <a:p>
            <a:r>
              <a:rPr lang="en-US" altLang="zh-CN" sz="2400" dirty="0">
                <a:latin typeface="楷体_GB2312" pitchFamily="49" charset="-122"/>
              </a:rPr>
              <a:t>IBM</a:t>
            </a:r>
            <a:r>
              <a:rPr lang="zh-CN" altLang="en-US" sz="2400" dirty="0">
                <a:latin typeface="楷体_GB2312" pitchFamily="49" charset="-122"/>
              </a:rPr>
              <a:t>统一过程</a:t>
            </a:r>
            <a:r>
              <a:rPr lang="en-US" altLang="zh-CN" sz="2400" dirty="0">
                <a:latin typeface="楷体_GB2312" pitchFamily="49" charset="-122"/>
              </a:rPr>
              <a:t>RUP</a:t>
            </a:r>
            <a:r>
              <a:rPr lang="zh-CN" altLang="en-US" sz="2400" dirty="0">
                <a:latin typeface="楷体_GB2312" pitchFamily="49" charset="-122"/>
              </a:rPr>
              <a:t>（</a:t>
            </a:r>
            <a:r>
              <a:rPr lang="en-US" altLang="zh-CN" sz="2400" dirty="0">
                <a:latin typeface="楷体_GB2312" pitchFamily="49" charset="-122"/>
              </a:rPr>
              <a:t>Rational Unified Process</a:t>
            </a:r>
            <a:r>
              <a:rPr lang="zh-CN" altLang="en-US" sz="2400" dirty="0">
                <a:latin typeface="楷体_GB2312" pitchFamily="49" charset="-122"/>
              </a:rPr>
              <a:t>，迭代过程的代表，重量级过程）</a:t>
            </a:r>
          </a:p>
          <a:p>
            <a:r>
              <a:rPr lang="zh-CN" altLang="en-US" sz="2400" dirty="0">
                <a:latin typeface="楷体_GB2312" pitchFamily="49" charset="-122"/>
              </a:rPr>
              <a:t>微软</a:t>
            </a:r>
            <a:r>
              <a:rPr lang="en-US" altLang="zh-CN" sz="2400" dirty="0">
                <a:latin typeface="楷体_GB2312" pitchFamily="49" charset="-122"/>
              </a:rPr>
              <a:t>MSF(Microsoft Solutions Framework )</a:t>
            </a:r>
          </a:p>
          <a:p>
            <a:r>
              <a:rPr lang="zh-CN" altLang="en-US" sz="2400" dirty="0">
                <a:latin typeface="楷体_GB2312" pitchFamily="49" charset="-122"/>
              </a:rPr>
              <a:t>敏捷：极限编程、</a:t>
            </a:r>
            <a:r>
              <a:rPr lang="en-US" altLang="zh-CN" sz="2400" dirty="0">
                <a:latin typeface="楷体_GB2312" pitchFamily="49" charset="-122"/>
              </a:rPr>
              <a:t>Scrum</a:t>
            </a:r>
            <a:r>
              <a:rPr lang="zh-CN" altLang="en-US" sz="2400" dirty="0">
                <a:latin typeface="楷体_GB2312" pitchFamily="49" charset="-122"/>
              </a:rPr>
              <a:t>（轻量级过程）</a:t>
            </a:r>
          </a:p>
          <a:p>
            <a:r>
              <a:rPr lang="en-US" altLang="zh-CN" sz="2400" dirty="0">
                <a:latin typeface="楷体_GB2312" pitchFamily="49" charset="-122"/>
              </a:rPr>
              <a:t>……</a:t>
            </a:r>
          </a:p>
          <a:p>
            <a:endParaRPr lang="en-US" altLang="zh-CN" sz="2400" dirty="0">
              <a:latin typeface="楷体_GB2312" pitchFamily="49" charset="-122"/>
            </a:endParaRPr>
          </a:p>
        </p:txBody>
      </p:sp>
    </p:spTree>
    <p:extLst>
      <p:ext uri="{BB962C8B-B14F-4D97-AF65-F5344CB8AC3E}">
        <p14:creationId xmlns:p14="http://schemas.microsoft.com/office/powerpoint/2010/main" val="33334864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3.5 </a:t>
            </a:r>
            <a:r>
              <a:rPr lang="zh-CN" altLang="en-US" dirty="0"/>
              <a:t>基于开发技术的开发方法</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503272"/>
          </a:xfrm>
        </p:spPr>
        <p:txBody>
          <a:bodyPr>
            <a:normAutofit/>
          </a:bodyPr>
          <a:lstStyle/>
          <a:p>
            <a:r>
              <a:rPr lang="zh-CN" altLang="en-US" sz="2400" dirty="0">
                <a:latin typeface="楷体_GB2312" pitchFamily="49" charset="-122"/>
              </a:rPr>
              <a:t>信息系统通常十分复杂，通常会借助于模型对它进行研究、认识、描述和设计。</a:t>
            </a:r>
          </a:p>
          <a:p>
            <a:r>
              <a:rPr lang="zh-CN" altLang="en-US" sz="2400" dirty="0">
                <a:latin typeface="楷体_GB2312" pitchFamily="49" charset="-122"/>
              </a:rPr>
              <a:t>本节从模型化的角度探讨信息系统不同开发方法的形成和各自特点。</a:t>
            </a:r>
          </a:p>
        </p:txBody>
      </p:sp>
    </p:spTree>
    <p:extLst>
      <p:ext uri="{BB962C8B-B14F-4D97-AF65-F5344CB8AC3E}">
        <p14:creationId xmlns:p14="http://schemas.microsoft.com/office/powerpoint/2010/main" val="1380891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3.5.1 </a:t>
            </a:r>
            <a:r>
              <a:rPr lang="zh-CN" altLang="en-US" dirty="0"/>
              <a:t>管理模型到信息模型</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611560" y="1700808"/>
            <a:ext cx="8136904" cy="2736304"/>
          </a:xfrm>
        </p:spPr>
        <p:txBody>
          <a:bodyPr>
            <a:normAutofit/>
          </a:bodyPr>
          <a:lstStyle/>
          <a:p>
            <a:r>
              <a:rPr lang="zh-CN" altLang="en-US" sz="2400" dirty="0">
                <a:latin typeface="楷体_GB2312" pitchFamily="49" charset="-122"/>
              </a:rPr>
              <a:t>信息系统模型最核心的是信息处理模型，应考虑两个方面：</a:t>
            </a:r>
          </a:p>
          <a:p>
            <a:pPr lvl="1"/>
            <a:r>
              <a:rPr lang="zh-CN" altLang="en-US" sz="2400" dirty="0">
                <a:latin typeface="楷体" panose="02010609060101010101" pitchFamily="49" charset="-122"/>
                <a:ea typeface="楷体" panose="02010609060101010101" pitchFamily="49" charset="-122"/>
              </a:rPr>
              <a:t>信息处理模型最核心的是软件结构模型，而软件模型由计算机程序语言的特性来决定。</a:t>
            </a:r>
          </a:p>
          <a:p>
            <a:pPr marL="457200" lvl="1" indent="0">
              <a:buNone/>
            </a:pPr>
            <a:r>
              <a:rPr lang="en-US" altLang="zh-CN" sz="2400" dirty="0" smtClean="0">
                <a:latin typeface="楷体" panose="02010609060101010101" pitchFamily="49" charset="-122"/>
                <a:ea typeface="楷体" panose="02010609060101010101" pitchFamily="49" charset="-122"/>
              </a:rPr>
              <a:t>	</a:t>
            </a:r>
            <a:r>
              <a:rPr lang="zh-CN" altLang="en-US" sz="2400" dirty="0" smtClean="0">
                <a:latin typeface="楷体" panose="02010609060101010101" pitchFamily="49" charset="-122"/>
                <a:ea typeface="楷体" panose="02010609060101010101" pitchFamily="49" charset="-122"/>
              </a:rPr>
              <a:t>机器语言</a:t>
            </a:r>
            <a:r>
              <a:rPr lang="zh-CN" altLang="en-US" sz="2400" dirty="0">
                <a:latin typeface="楷体" panose="02010609060101010101" pitchFamily="49" charset="-122"/>
                <a:ea typeface="楷体" panose="02010609060101010101" pitchFamily="49" charset="-122"/>
              </a:rPr>
              <a:t>、汇编语言、</a:t>
            </a:r>
            <a:r>
              <a:rPr lang="en-US" altLang="zh-CN" sz="2400" dirty="0">
                <a:latin typeface="楷体" panose="02010609060101010101" pitchFamily="49" charset="-122"/>
                <a:ea typeface="楷体" panose="02010609060101010101" pitchFamily="49" charset="-122"/>
              </a:rPr>
              <a:t>C</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C++……</a:t>
            </a:r>
          </a:p>
          <a:p>
            <a:pPr lvl="1"/>
            <a:r>
              <a:rPr lang="zh-CN" altLang="en-US" sz="2400" dirty="0">
                <a:latin typeface="楷体" panose="02010609060101010101" pitchFamily="49" charset="-122"/>
                <a:ea typeface="楷体" panose="02010609060101010101" pitchFamily="49" charset="-122"/>
              </a:rPr>
              <a:t>信息处理模型来源于管理模型，而管理系统模型包含以下方面：</a:t>
            </a:r>
          </a:p>
        </p:txBody>
      </p:sp>
      <p:sp>
        <p:nvSpPr>
          <p:cNvPr id="4" name="Line 4"/>
          <p:cNvSpPr>
            <a:spLocks noChangeShapeType="1"/>
          </p:cNvSpPr>
          <p:nvPr/>
        </p:nvSpPr>
        <p:spPr bwMode="auto">
          <a:xfrm>
            <a:off x="1620515" y="4877513"/>
            <a:ext cx="936625" cy="43180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 name="Line 5"/>
          <p:cNvSpPr>
            <a:spLocks noChangeShapeType="1"/>
          </p:cNvSpPr>
          <p:nvPr/>
        </p:nvSpPr>
        <p:spPr bwMode="auto">
          <a:xfrm flipV="1">
            <a:off x="3852540" y="4661613"/>
            <a:ext cx="1079500" cy="287337"/>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 name="Line 6"/>
          <p:cNvSpPr>
            <a:spLocks noChangeShapeType="1"/>
          </p:cNvSpPr>
          <p:nvPr/>
        </p:nvSpPr>
        <p:spPr bwMode="auto">
          <a:xfrm flipV="1">
            <a:off x="3923978" y="5237875"/>
            <a:ext cx="1008062"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 name="Line 7"/>
          <p:cNvSpPr>
            <a:spLocks noChangeShapeType="1"/>
          </p:cNvSpPr>
          <p:nvPr/>
        </p:nvSpPr>
        <p:spPr bwMode="auto">
          <a:xfrm flipV="1">
            <a:off x="3923978" y="4948950"/>
            <a:ext cx="1008062" cy="144463"/>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 name="Line 8"/>
          <p:cNvSpPr>
            <a:spLocks noChangeShapeType="1"/>
          </p:cNvSpPr>
          <p:nvPr/>
        </p:nvSpPr>
        <p:spPr bwMode="auto">
          <a:xfrm>
            <a:off x="3923978" y="5380750"/>
            <a:ext cx="1008062" cy="144463"/>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 name="Line 9"/>
          <p:cNvSpPr>
            <a:spLocks noChangeShapeType="1"/>
          </p:cNvSpPr>
          <p:nvPr/>
        </p:nvSpPr>
        <p:spPr bwMode="auto">
          <a:xfrm>
            <a:off x="3852540" y="5525213"/>
            <a:ext cx="1079500" cy="36036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 name="AutoShape 10"/>
          <p:cNvSpPr>
            <a:spLocks noChangeArrowheads="1"/>
          </p:cNvSpPr>
          <p:nvPr/>
        </p:nvSpPr>
        <p:spPr bwMode="auto">
          <a:xfrm>
            <a:off x="503710" y="4433013"/>
            <a:ext cx="1728787" cy="876300"/>
          </a:xfrm>
          <a:prstGeom prst="cloudCallout">
            <a:avLst>
              <a:gd name="adj1" fmla="val 21991"/>
              <a:gd name="adj2" fmla="val 42028"/>
            </a:avLst>
          </a:prstGeom>
          <a:solidFill>
            <a:srgbClr val="66FF99"/>
          </a:solidFill>
          <a:ln w="9525">
            <a:solidFill>
              <a:srgbClr val="000000"/>
            </a:solidFill>
            <a:round/>
            <a:headEnd/>
            <a:tailEnd/>
          </a:ln>
        </p:spPr>
        <p:txBody>
          <a:bodyPr lIns="0" r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dirty="0">
                <a:latin typeface="楷体_GB2312" pitchFamily="49" charset="-122"/>
                <a:ea typeface="楷体_GB2312" pitchFamily="49" charset="-122"/>
              </a:rPr>
              <a:t>管理系统</a:t>
            </a:r>
            <a:endParaRPr lang="zh-CN" altLang="en-US" sz="4000" dirty="0">
              <a:latin typeface="楷体_GB2312" pitchFamily="49" charset="-122"/>
              <a:ea typeface="楷体_GB2312" pitchFamily="49" charset="-122"/>
            </a:endParaRPr>
          </a:p>
        </p:txBody>
      </p:sp>
      <p:sp>
        <p:nvSpPr>
          <p:cNvPr id="11" name="Text Box 11"/>
          <p:cNvSpPr txBox="1">
            <a:spLocks noChangeArrowheads="1"/>
          </p:cNvSpPr>
          <p:nvPr/>
        </p:nvSpPr>
        <p:spPr bwMode="auto">
          <a:xfrm>
            <a:off x="4932040" y="4491280"/>
            <a:ext cx="3673673" cy="1754658"/>
          </a:xfrm>
          <a:prstGeom prst="rect">
            <a:avLst/>
          </a:prstGeom>
          <a:solidFill>
            <a:srgbClr val="FDDA77"/>
          </a:solidFill>
          <a:ln w="9525">
            <a:solidFill>
              <a:schemeClr val="tx1"/>
            </a:solidFill>
            <a:miter lim="800000"/>
            <a:headEnd/>
            <a:tailEnd/>
          </a:ln>
        </p:spPr>
        <p:txBody>
          <a:bodyPr lIns="0" r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800" dirty="0">
                <a:latin typeface="楷体_GB2312" pitchFamily="49" charset="-122"/>
                <a:ea typeface="楷体_GB2312" pitchFamily="49" charset="-122"/>
              </a:rPr>
              <a:t>静态特征</a:t>
            </a:r>
            <a:r>
              <a:rPr lang="en-US" altLang="zh-CN" sz="1800" dirty="0">
                <a:latin typeface="楷体_GB2312" pitchFamily="49" charset="-122"/>
                <a:ea typeface="楷体_GB2312" pitchFamily="49" charset="-122"/>
              </a:rPr>
              <a:t>(</a:t>
            </a:r>
            <a:r>
              <a:rPr lang="zh-CN" altLang="en-US" sz="1800" dirty="0">
                <a:latin typeface="楷体_GB2312" pitchFamily="49" charset="-122"/>
                <a:ea typeface="楷体_GB2312" pitchFamily="49" charset="-122"/>
              </a:rPr>
              <a:t>对象、属性、关系</a:t>
            </a:r>
            <a:r>
              <a:rPr lang="en-US" altLang="zh-CN" sz="1800" dirty="0">
                <a:latin typeface="楷体_GB2312" pitchFamily="49" charset="-122"/>
                <a:ea typeface="楷体_GB2312" pitchFamily="49" charset="-122"/>
              </a:rPr>
              <a:t>)</a:t>
            </a:r>
          </a:p>
          <a:p>
            <a:pPr algn="just" eaLnBrk="1" hangingPunct="1">
              <a:spcBef>
                <a:spcPct val="0"/>
              </a:spcBef>
              <a:buClrTx/>
              <a:buSzTx/>
              <a:buFontTx/>
              <a:buNone/>
            </a:pPr>
            <a:r>
              <a:rPr lang="zh-CN" altLang="en-US" sz="1800" dirty="0">
                <a:latin typeface="楷体_GB2312" pitchFamily="49" charset="-122"/>
                <a:ea typeface="楷体_GB2312" pitchFamily="49" charset="-122"/>
              </a:rPr>
              <a:t>动态特征（行为</a:t>
            </a:r>
            <a:r>
              <a:rPr lang="en-US" altLang="zh-CN" sz="1800" dirty="0">
                <a:latin typeface="楷体_GB2312" pitchFamily="49" charset="-122"/>
                <a:ea typeface="楷体_GB2312" pitchFamily="49" charset="-122"/>
              </a:rPr>
              <a:t>/</a:t>
            </a:r>
            <a:r>
              <a:rPr lang="zh-CN" altLang="en-US" sz="1800" dirty="0">
                <a:latin typeface="楷体_GB2312" pitchFamily="49" charset="-122"/>
                <a:ea typeface="楷体_GB2312" pitchFamily="49" charset="-122"/>
              </a:rPr>
              <a:t>事件</a:t>
            </a:r>
            <a:r>
              <a:rPr lang="en-US" altLang="zh-CN" sz="1800" dirty="0">
                <a:latin typeface="楷体_GB2312" pitchFamily="49" charset="-122"/>
                <a:ea typeface="楷体_GB2312" pitchFamily="49" charset="-122"/>
              </a:rPr>
              <a:t>/</a:t>
            </a:r>
            <a:r>
              <a:rPr lang="zh-CN" altLang="en-US" sz="1800" dirty="0">
                <a:latin typeface="楷体_GB2312" pitchFamily="49" charset="-122"/>
                <a:ea typeface="楷体_GB2312" pitchFamily="49" charset="-122"/>
              </a:rPr>
              <a:t>行动</a:t>
            </a:r>
            <a:r>
              <a:rPr lang="en-US" altLang="zh-CN" sz="1800" dirty="0">
                <a:latin typeface="楷体_GB2312" pitchFamily="49" charset="-122"/>
                <a:ea typeface="楷体_GB2312" pitchFamily="49" charset="-122"/>
              </a:rPr>
              <a:t>/</a:t>
            </a:r>
            <a:r>
              <a:rPr lang="zh-CN" altLang="en-US" sz="1800" dirty="0">
                <a:latin typeface="楷体_GB2312" pitchFamily="49" charset="-122"/>
                <a:ea typeface="楷体_GB2312" pitchFamily="49" charset="-122"/>
              </a:rPr>
              <a:t>状态</a:t>
            </a:r>
            <a:r>
              <a:rPr lang="zh-CN" altLang="en-US" sz="2000" dirty="0">
                <a:latin typeface="楷体_GB2312" pitchFamily="49" charset="-122"/>
                <a:ea typeface="楷体_GB2312" pitchFamily="49" charset="-122"/>
              </a:rPr>
              <a:t>）</a:t>
            </a:r>
          </a:p>
          <a:p>
            <a:pPr algn="just" eaLnBrk="1" hangingPunct="1">
              <a:spcBef>
                <a:spcPct val="0"/>
              </a:spcBef>
              <a:buClrTx/>
              <a:buSzTx/>
              <a:buFontTx/>
              <a:buNone/>
            </a:pPr>
            <a:r>
              <a:rPr lang="zh-CN" altLang="en-US" sz="1800" dirty="0">
                <a:latin typeface="楷体_GB2312" pitchFamily="49" charset="-122"/>
                <a:ea typeface="楷体_GB2312" pitchFamily="49" charset="-122"/>
              </a:rPr>
              <a:t>业务流程</a:t>
            </a:r>
          </a:p>
          <a:p>
            <a:pPr algn="just" eaLnBrk="1" hangingPunct="1">
              <a:spcBef>
                <a:spcPct val="0"/>
              </a:spcBef>
              <a:buClrTx/>
              <a:buSzTx/>
              <a:buFontTx/>
              <a:buNone/>
            </a:pPr>
            <a:r>
              <a:rPr lang="zh-CN" altLang="en-US" sz="1800" dirty="0">
                <a:latin typeface="楷体_GB2312" pitchFamily="49" charset="-122"/>
                <a:ea typeface="楷体_GB2312" pitchFamily="49" charset="-122"/>
              </a:rPr>
              <a:t>业务规则</a:t>
            </a:r>
          </a:p>
          <a:p>
            <a:pPr algn="just" eaLnBrk="1" hangingPunct="1">
              <a:spcBef>
                <a:spcPct val="0"/>
              </a:spcBef>
              <a:buClrTx/>
              <a:buSzTx/>
              <a:buFontTx/>
              <a:buNone/>
            </a:pPr>
            <a:r>
              <a:rPr lang="en-US" altLang="zh-CN" sz="2000" dirty="0">
                <a:latin typeface="Times New Roman" panose="02020603050405020304" pitchFamily="18" charset="0"/>
                <a:ea typeface="楷体_GB2312" pitchFamily="49" charset="-122"/>
              </a:rPr>
              <a:t>……</a:t>
            </a:r>
            <a:r>
              <a:rPr lang="en-US" altLang="zh-CN" sz="2000" dirty="0">
                <a:latin typeface="楷体_GB2312" pitchFamily="49" charset="-122"/>
                <a:ea typeface="楷体_GB2312" pitchFamily="49" charset="-122"/>
              </a:rPr>
              <a:t>.</a:t>
            </a:r>
            <a:endParaRPr lang="en-US" altLang="zh-CN" sz="3600" dirty="0">
              <a:latin typeface="楷体_GB2312" pitchFamily="49" charset="-122"/>
              <a:ea typeface="楷体_GB2312" pitchFamily="49" charset="-122"/>
            </a:endParaRPr>
          </a:p>
        </p:txBody>
      </p:sp>
      <p:sp>
        <p:nvSpPr>
          <p:cNvPr id="12" name="AutoShape 12"/>
          <p:cNvSpPr>
            <a:spLocks noChangeArrowheads="1"/>
          </p:cNvSpPr>
          <p:nvPr/>
        </p:nvSpPr>
        <p:spPr bwMode="auto">
          <a:xfrm>
            <a:off x="2557140" y="4734638"/>
            <a:ext cx="1295400" cy="1152525"/>
          </a:xfrm>
          <a:prstGeom prst="homePlate">
            <a:avLst>
              <a:gd name="adj" fmla="val 28099"/>
            </a:avLst>
          </a:prstGeom>
          <a:solidFill>
            <a:schemeClr val="accent2">
              <a:lumMod val="40000"/>
              <a:lumOff val="60000"/>
            </a:schemeClr>
          </a:solidFill>
          <a:ln w="9525">
            <a:solidFill>
              <a:schemeClr val="tx1"/>
            </a:solidFill>
            <a:miter lim="800000"/>
            <a:headEnd/>
            <a:tailEnd/>
          </a:ln>
        </p:spPr>
        <p:txBody>
          <a:bodyPr wrap="none" anchor="ct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latin typeface="楷体_GB2312" pitchFamily="49" charset="-122"/>
                <a:ea typeface="楷体_GB2312" pitchFamily="49" charset="-122"/>
              </a:rPr>
              <a:t>模型</a:t>
            </a:r>
          </a:p>
        </p:txBody>
      </p:sp>
    </p:spTree>
    <p:extLst>
      <p:ext uri="{BB962C8B-B14F-4D97-AF65-F5344CB8AC3E}">
        <p14:creationId xmlns:p14="http://schemas.microsoft.com/office/powerpoint/2010/main" val="42364738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信息处理模型</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27584" y="1610840"/>
            <a:ext cx="7665640" cy="1555900"/>
          </a:xfrm>
        </p:spPr>
        <p:txBody>
          <a:bodyPr>
            <a:noAutofit/>
          </a:bodyPr>
          <a:lstStyle/>
          <a:p>
            <a:r>
              <a:rPr lang="zh-CN" altLang="en-US" sz="2200" dirty="0">
                <a:latin typeface="楷体_GB2312" pitchFamily="49" charset="-122"/>
              </a:rPr>
              <a:t>管理模型抽象描述了需要解决的管理问题（问题空间），而信息处理模型则回答信息系统将如何解决问题（解空间）</a:t>
            </a:r>
          </a:p>
          <a:p>
            <a:r>
              <a:rPr lang="zh-CN" altLang="en-US" sz="2200" dirty="0">
                <a:latin typeface="楷体_GB2312" pitchFamily="49" charset="-122"/>
              </a:rPr>
              <a:t>这个求解过程中最核心的内容在于信息处理模型中的软件系统。</a:t>
            </a:r>
          </a:p>
        </p:txBody>
      </p:sp>
      <p:sp>
        <p:nvSpPr>
          <p:cNvPr id="4" name="Rectangle 4"/>
          <p:cNvSpPr>
            <a:spLocks noChangeArrowheads="1"/>
          </p:cNvSpPr>
          <p:nvPr/>
        </p:nvSpPr>
        <p:spPr bwMode="auto">
          <a:xfrm>
            <a:off x="1547664" y="3789040"/>
            <a:ext cx="6337300" cy="1985962"/>
          </a:xfrm>
          <a:prstGeom prst="rect">
            <a:avLst/>
          </a:prstGeom>
          <a:solidFill>
            <a:srgbClr val="FFCCCC"/>
          </a:solidFill>
          <a:ln w="9525">
            <a:solidFill>
              <a:srgbClr val="000000"/>
            </a:solidFill>
            <a:miter lim="800000"/>
            <a:headEnd/>
            <a:tailEnd/>
          </a:ln>
        </p:spPr>
        <p:txBody>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b="0">
              <a:ea typeface="宋体" panose="02010600030101010101" pitchFamily="2" charset="-122"/>
            </a:endParaRPr>
          </a:p>
        </p:txBody>
      </p:sp>
      <p:sp>
        <p:nvSpPr>
          <p:cNvPr id="5" name="Rectangle 5"/>
          <p:cNvSpPr>
            <a:spLocks noChangeArrowheads="1"/>
          </p:cNvSpPr>
          <p:nvPr/>
        </p:nvSpPr>
        <p:spPr bwMode="auto">
          <a:xfrm>
            <a:off x="2811314" y="3265165"/>
            <a:ext cx="1677988" cy="381000"/>
          </a:xfrm>
          <a:prstGeom prst="rect">
            <a:avLst/>
          </a:prstGeom>
          <a:solidFill>
            <a:srgbClr val="99CCFF"/>
          </a:solidFill>
          <a:ln w="9525">
            <a:solidFill>
              <a:srgbClr val="000000"/>
            </a:solidFill>
            <a:miter lim="800000"/>
            <a:headEnd/>
            <a:tailEnd/>
          </a:ln>
        </p:spPr>
        <p:txBody>
          <a:bodyPr t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0">
                <a:latin typeface="Times New Roman" panose="02020603050405020304" pitchFamily="18" charset="0"/>
                <a:ea typeface="宋体" panose="02010600030101010101" pitchFamily="2" charset="-122"/>
              </a:rPr>
              <a:t>管理领域及问题</a:t>
            </a:r>
            <a:endParaRPr lang="zh-CN" altLang="en-US" b="0">
              <a:ea typeface="宋体" panose="02010600030101010101" pitchFamily="2" charset="-122"/>
            </a:endParaRPr>
          </a:p>
        </p:txBody>
      </p:sp>
      <p:sp>
        <p:nvSpPr>
          <p:cNvPr id="6" name="Rectangle 6"/>
          <p:cNvSpPr>
            <a:spLocks noChangeArrowheads="1"/>
          </p:cNvSpPr>
          <p:nvPr/>
        </p:nvSpPr>
        <p:spPr bwMode="auto">
          <a:xfrm>
            <a:off x="2954189" y="3960490"/>
            <a:ext cx="1497013" cy="417512"/>
          </a:xfrm>
          <a:prstGeom prst="rect">
            <a:avLst/>
          </a:prstGeom>
          <a:solidFill>
            <a:srgbClr val="FDDA77"/>
          </a:solidFill>
          <a:ln w="9525">
            <a:solidFill>
              <a:srgbClr val="000000"/>
            </a:solidFill>
            <a:miter lim="800000"/>
            <a:headEnd/>
            <a:tailEnd/>
          </a:ln>
        </p:spPr>
        <p:txBody>
          <a:bodyPr t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0">
                <a:latin typeface="Times New Roman" panose="02020603050405020304" pitchFamily="18" charset="0"/>
                <a:ea typeface="宋体" panose="02010600030101010101" pitchFamily="2" charset="-122"/>
              </a:rPr>
              <a:t>管理模型</a:t>
            </a:r>
            <a:endParaRPr lang="zh-CN" altLang="en-US" b="0">
              <a:ea typeface="宋体" panose="02010600030101010101" pitchFamily="2" charset="-122"/>
            </a:endParaRPr>
          </a:p>
        </p:txBody>
      </p:sp>
      <p:sp>
        <p:nvSpPr>
          <p:cNvPr id="7" name="Rectangle 7"/>
          <p:cNvSpPr>
            <a:spLocks noChangeArrowheads="1"/>
          </p:cNvSpPr>
          <p:nvPr/>
        </p:nvSpPr>
        <p:spPr bwMode="auto">
          <a:xfrm>
            <a:off x="2992289" y="4620890"/>
            <a:ext cx="1492250" cy="377825"/>
          </a:xfrm>
          <a:prstGeom prst="rect">
            <a:avLst/>
          </a:prstGeom>
          <a:solidFill>
            <a:srgbClr val="FDDA77"/>
          </a:solidFill>
          <a:ln w="9525">
            <a:solidFill>
              <a:srgbClr val="000000"/>
            </a:solidFill>
            <a:miter lim="800000"/>
            <a:headEnd/>
            <a:tailEnd/>
          </a:ln>
        </p:spPr>
        <p:txBody>
          <a:bodyPr t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0">
                <a:latin typeface="Times New Roman" panose="02020603050405020304" pitchFamily="18" charset="0"/>
                <a:ea typeface="宋体" panose="02010600030101010101" pitchFamily="2" charset="-122"/>
              </a:rPr>
              <a:t>信息处理模型</a:t>
            </a:r>
            <a:endParaRPr lang="zh-CN" altLang="en-US" b="0">
              <a:ea typeface="宋体" panose="02010600030101010101" pitchFamily="2" charset="-122"/>
            </a:endParaRPr>
          </a:p>
        </p:txBody>
      </p:sp>
      <p:sp>
        <p:nvSpPr>
          <p:cNvPr id="8" name="Rectangle 8"/>
          <p:cNvSpPr>
            <a:spLocks noChangeArrowheads="1"/>
          </p:cNvSpPr>
          <p:nvPr/>
        </p:nvSpPr>
        <p:spPr bwMode="auto">
          <a:xfrm>
            <a:off x="2992289" y="5201915"/>
            <a:ext cx="1492250" cy="346075"/>
          </a:xfrm>
          <a:prstGeom prst="rect">
            <a:avLst/>
          </a:prstGeom>
          <a:solidFill>
            <a:srgbClr val="FDDA77"/>
          </a:solidFill>
          <a:ln w="9525">
            <a:solidFill>
              <a:srgbClr val="000000"/>
            </a:solidFill>
            <a:miter lim="800000"/>
            <a:headEnd/>
            <a:tailEnd/>
          </a:ln>
        </p:spPr>
        <p:txBody>
          <a:bodyPr t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0">
                <a:latin typeface="Times New Roman" panose="02020603050405020304" pitchFamily="18" charset="0"/>
                <a:ea typeface="宋体" panose="02010600030101010101" pitchFamily="2" charset="-122"/>
              </a:rPr>
              <a:t>系统实现条件</a:t>
            </a:r>
            <a:endParaRPr lang="zh-CN" altLang="en-US" b="0">
              <a:ea typeface="宋体" panose="02010600030101010101" pitchFamily="2" charset="-122"/>
            </a:endParaRPr>
          </a:p>
        </p:txBody>
      </p:sp>
      <p:sp>
        <p:nvSpPr>
          <p:cNvPr id="9" name="Rectangle 9"/>
          <p:cNvSpPr>
            <a:spLocks noChangeArrowheads="1"/>
          </p:cNvSpPr>
          <p:nvPr/>
        </p:nvSpPr>
        <p:spPr bwMode="auto">
          <a:xfrm>
            <a:off x="5519589" y="4620890"/>
            <a:ext cx="1492250" cy="377825"/>
          </a:xfrm>
          <a:prstGeom prst="rect">
            <a:avLst/>
          </a:prstGeom>
          <a:solidFill>
            <a:srgbClr val="FDDA77"/>
          </a:solidFill>
          <a:ln w="9525">
            <a:solidFill>
              <a:srgbClr val="000000"/>
            </a:solidFill>
            <a:miter lim="800000"/>
            <a:headEnd/>
            <a:tailEnd/>
          </a:ln>
        </p:spPr>
        <p:txBody>
          <a:bodyPr t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0">
                <a:latin typeface="Times New Roman" panose="02020603050405020304" pitchFamily="18" charset="0"/>
                <a:ea typeface="宋体" panose="02010600030101010101" pitchFamily="2" charset="-122"/>
              </a:rPr>
              <a:t>信息系统</a:t>
            </a:r>
            <a:endParaRPr lang="zh-CN" altLang="en-US" b="0">
              <a:ea typeface="宋体" panose="02010600030101010101" pitchFamily="2" charset="-122"/>
            </a:endParaRPr>
          </a:p>
        </p:txBody>
      </p:sp>
      <p:sp>
        <p:nvSpPr>
          <p:cNvPr id="10" name="Rectangle 10"/>
          <p:cNvSpPr>
            <a:spLocks noChangeArrowheads="1"/>
          </p:cNvSpPr>
          <p:nvPr/>
        </p:nvSpPr>
        <p:spPr bwMode="auto">
          <a:xfrm>
            <a:off x="2089002" y="6068690"/>
            <a:ext cx="1119187" cy="312737"/>
          </a:xfrm>
          <a:prstGeom prst="rect">
            <a:avLst/>
          </a:prstGeom>
          <a:solidFill>
            <a:srgbClr val="99CCFF"/>
          </a:solidFill>
          <a:ln w="9525">
            <a:solidFill>
              <a:srgbClr val="000000"/>
            </a:solidFill>
            <a:miter lim="800000"/>
            <a:headEnd/>
            <a:tailEnd/>
          </a:ln>
        </p:spPr>
        <p:txBody>
          <a:bodyPr lIns="36000" tIns="0" rIns="3600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0">
                <a:latin typeface="Times New Roman" panose="02020603050405020304" pitchFamily="18" charset="0"/>
                <a:ea typeface="宋体" panose="02010600030101010101" pitchFamily="2" charset="-122"/>
              </a:rPr>
              <a:t>技术</a:t>
            </a:r>
            <a:endParaRPr lang="zh-CN" altLang="en-US" b="0">
              <a:ea typeface="宋体" panose="02010600030101010101" pitchFamily="2" charset="-122"/>
            </a:endParaRPr>
          </a:p>
        </p:txBody>
      </p:sp>
      <p:sp>
        <p:nvSpPr>
          <p:cNvPr id="11" name="Rectangle 11"/>
          <p:cNvSpPr>
            <a:spLocks noChangeArrowheads="1"/>
          </p:cNvSpPr>
          <p:nvPr/>
        </p:nvSpPr>
        <p:spPr bwMode="auto">
          <a:xfrm>
            <a:off x="3895577" y="6068690"/>
            <a:ext cx="1117600" cy="312737"/>
          </a:xfrm>
          <a:prstGeom prst="rect">
            <a:avLst/>
          </a:prstGeom>
          <a:solidFill>
            <a:srgbClr val="99CCFF"/>
          </a:solidFill>
          <a:ln w="9525">
            <a:solidFill>
              <a:srgbClr val="000000"/>
            </a:solidFill>
            <a:miter lim="800000"/>
            <a:headEnd/>
            <a:tailEnd/>
          </a:ln>
        </p:spPr>
        <p:txBody>
          <a:bodyPr lIns="36000" tIns="0" rIns="3600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0">
                <a:latin typeface="Times New Roman" panose="02020603050405020304" pitchFamily="18" charset="0"/>
                <a:ea typeface="宋体" panose="02010600030101010101" pitchFamily="2" charset="-122"/>
              </a:rPr>
              <a:t>环境</a:t>
            </a:r>
            <a:endParaRPr lang="zh-CN" altLang="en-US" b="0">
              <a:ea typeface="宋体" panose="02010600030101010101" pitchFamily="2" charset="-122"/>
            </a:endParaRPr>
          </a:p>
        </p:txBody>
      </p:sp>
      <p:sp>
        <p:nvSpPr>
          <p:cNvPr id="12" name="Text Box 12"/>
          <p:cNvSpPr txBox="1">
            <a:spLocks noChangeArrowheads="1"/>
          </p:cNvSpPr>
          <p:nvPr/>
        </p:nvSpPr>
        <p:spPr bwMode="auto">
          <a:xfrm>
            <a:off x="2269977" y="4004940"/>
            <a:ext cx="558800" cy="1709737"/>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800" b="0">
                <a:latin typeface="Times New Roman" panose="02020603050405020304" pitchFamily="18" charset="0"/>
                <a:ea typeface="宋体" panose="02010600030101010101" pitchFamily="2" charset="-122"/>
              </a:rPr>
              <a:t>信息系统学科</a:t>
            </a:r>
            <a:endParaRPr lang="zh-CN" altLang="en-US" b="0">
              <a:ea typeface="宋体" panose="02010600030101010101" pitchFamily="2" charset="-122"/>
            </a:endParaRPr>
          </a:p>
        </p:txBody>
      </p:sp>
      <p:sp>
        <p:nvSpPr>
          <p:cNvPr id="13" name="Freeform 13"/>
          <p:cNvSpPr>
            <a:spLocks/>
          </p:cNvSpPr>
          <p:nvPr/>
        </p:nvSpPr>
        <p:spPr bwMode="auto">
          <a:xfrm>
            <a:off x="2630339" y="5873427"/>
            <a:ext cx="1863725" cy="225425"/>
          </a:xfrm>
          <a:custGeom>
            <a:avLst/>
            <a:gdLst>
              <a:gd name="T0" fmla="*/ 0 w 3420"/>
              <a:gd name="T1" fmla="*/ 2147483646 h 312"/>
              <a:gd name="T2" fmla="*/ 0 w 3420"/>
              <a:gd name="T3" fmla="*/ 0 h 312"/>
              <a:gd name="T4" fmla="*/ 2147483646 w 3420"/>
              <a:gd name="T5" fmla="*/ 0 h 312"/>
              <a:gd name="T6" fmla="*/ 2147483646 w 3420"/>
              <a:gd name="T7" fmla="*/ 2147483646 h 312"/>
              <a:gd name="T8" fmla="*/ 0 60000 65536"/>
              <a:gd name="T9" fmla="*/ 0 60000 65536"/>
              <a:gd name="T10" fmla="*/ 0 60000 65536"/>
              <a:gd name="T11" fmla="*/ 0 60000 65536"/>
              <a:gd name="T12" fmla="*/ 0 w 3420"/>
              <a:gd name="T13" fmla="*/ 0 h 312"/>
              <a:gd name="T14" fmla="*/ 3420 w 3420"/>
              <a:gd name="T15" fmla="*/ 312 h 312"/>
            </a:gdLst>
            <a:ahLst/>
            <a:cxnLst>
              <a:cxn ang="T8">
                <a:pos x="T0" y="T1"/>
              </a:cxn>
              <a:cxn ang="T9">
                <a:pos x="T2" y="T3"/>
              </a:cxn>
              <a:cxn ang="T10">
                <a:pos x="T4" y="T5"/>
              </a:cxn>
              <a:cxn ang="T11">
                <a:pos x="T6" y="T7"/>
              </a:cxn>
            </a:cxnLst>
            <a:rect l="T12" t="T13" r="T14" b="T15"/>
            <a:pathLst>
              <a:path w="3420" h="312">
                <a:moveTo>
                  <a:pt x="0" y="312"/>
                </a:moveTo>
                <a:lnTo>
                  <a:pt x="0" y="0"/>
                </a:lnTo>
                <a:lnTo>
                  <a:pt x="3420" y="0"/>
                </a:lnTo>
                <a:lnTo>
                  <a:pt x="3420" y="312"/>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Line 14"/>
          <p:cNvSpPr>
            <a:spLocks noChangeShapeType="1"/>
          </p:cNvSpPr>
          <p:nvPr/>
        </p:nvSpPr>
        <p:spPr bwMode="auto">
          <a:xfrm flipV="1">
            <a:off x="3528864" y="5478140"/>
            <a:ext cx="4763" cy="41116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5" name="Line 15"/>
          <p:cNvSpPr>
            <a:spLocks noChangeShapeType="1"/>
          </p:cNvSpPr>
          <p:nvPr/>
        </p:nvSpPr>
        <p:spPr bwMode="auto">
          <a:xfrm>
            <a:off x="4436914" y="4817740"/>
            <a:ext cx="1117600" cy="1587"/>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tIns="0" bIns="0"/>
          <a:lstStyle/>
          <a:p>
            <a:endParaRPr lang="zh-CN" altLang="en-US"/>
          </a:p>
        </p:txBody>
      </p:sp>
      <p:sp>
        <p:nvSpPr>
          <p:cNvPr id="16" name="Freeform 16"/>
          <p:cNvSpPr>
            <a:spLocks/>
          </p:cNvSpPr>
          <p:nvPr/>
        </p:nvSpPr>
        <p:spPr bwMode="auto">
          <a:xfrm>
            <a:off x="4436914" y="4797102"/>
            <a:ext cx="558800" cy="674688"/>
          </a:xfrm>
          <a:custGeom>
            <a:avLst/>
            <a:gdLst>
              <a:gd name="T0" fmla="*/ 0 w 720"/>
              <a:gd name="T1" fmla="*/ 2147483646 h 645"/>
              <a:gd name="T2" fmla="*/ 2147483646 w 720"/>
              <a:gd name="T3" fmla="*/ 2147483646 h 645"/>
              <a:gd name="T4" fmla="*/ 2147483646 w 720"/>
              <a:gd name="T5" fmla="*/ 0 h 645"/>
              <a:gd name="T6" fmla="*/ 0 60000 65536"/>
              <a:gd name="T7" fmla="*/ 0 60000 65536"/>
              <a:gd name="T8" fmla="*/ 0 60000 65536"/>
              <a:gd name="T9" fmla="*/ 0 w 720"/>
              <a:gd name="T10" fmla="*/ 0 h 645"/>
              <a:gd name="T11" fmla="*/ 720 w 720"/>
              <a:gd name="T12" fmla="*/ 645 h 645"/>
            </a:gdLst>
            <a:ahLst/>
            <a:cxnLst>
              <a:cxn ang="T6">
                <a:pos x="T0" y="T1"/>
              </a:cxn>
              <a:cxn ang="T7">
                <a:pos x="T2" y="T3"/>
              </a:cxn>
              <a:cxn ang="T8">
                <a:pos x="T4" y="T5"/>
              </a:cxn>
            </a:cxnLst>
            <a:rect l="T9" t="T10" r="T11" b="T12"/>
            <a:pathLst>
              <a:path w="720" h="645">
                <a:moveTo>
                  <a:pt x="0" y="645"/>
                </a:moveTo>
                <a:cubicBezTo>
                  <a:pt x="240" y="645"/>
                  <a:pt x="480" y="645"/>
                  <a:pt x="720" y="645"/>
                </a:cubicBezTo>
                <a:cubicBezTo>
                  <a:pt x="720" y="430"/>
                  <a:pt x="720" y="215"/>
                  <a:pt x="72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17" name="Line 17"/>
          <p:cNvSpPr>
            <a:spLocks noChangeShapeType="1"/>
          </p:cNvSpPr>
          <p:nvPr/>
        </p:nvSpPr>
        <p:spPr bwMode="auto">
          <a:xfrm flipH="1">
            <a:off x="3538389" y="3627115"/>
            <a:ext cx="3175" cy="38100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tIns="0" bIns="0"/>
          <a:lstStyle/>
          <a:p>
            <a:endParaRPr lang="zh-CN" altLang="en-US"/>
          </a:p>
        </p:txBody>
      </p:sp>
      <p:sp>
        <p:nvSpPr>
          <p:cNvPr id="18" name="Line 18"/>
          <p:cNvSpPr>
            <a:spLocks noChangeShapeType="1"/>
          </p:cNvSpPr>
          <p:nvPr/>
        </p:nvSpPr>
        <p:spPr bwMode="auto">
          <a:xfrm>
            <a:off x="3533627" y="4344665"/>
            <a:ext cx="3175" cy="33655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tIns="0" bIns="0"/>
          <a:lstStyle/>
          <a:p>
            <a:endParaRPr lang="zh-CN" altLang="en-US"/>
          </a:p>
        </p:txBody>
      </p:sp>
    </p:spTree>
    <p:extLst>
      <p:ext uri="{BB962C8B-B14F-4D97-AF65-F5344CB8AC3E}">
        <p14:creationId xmlns:p14="http://schemas.microsoft.com/office/powerpoint/2010/main" val="476018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技术的复杂性</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p:txBody>
          <a:bodyPr>
            <a:normAutofit fontScale="92500"/>
          </a:bodyPr>
          <a:lstStyle/>
          <a:p>
            <a:pPr>
              <a:lnSpc>
                <a:spcPct val="90000"/>
              </a:lnSpc>
            </a:pPr>
            <a:r>
              <a:rPr lang="zh-CN" altLang="en-US" dirty="0">
                <a:latin typeface="楷体_GB2312" pitchFamily="49" charset="-122"/>
              </a:rPr>
              <a:t>计算机硬、软件技术</a:t>
            </a:r>
          </a:p>
          <a:p>
            <a:pPr>
              <a:lnSpc>
                <a:spcPct val="90000"/>
              </a:lnSpc>
            </a:pPr>
            <a:r>
              <a:rPr lang="zh-CN" altLang="en-US" dirty="0">
                <a:latin typeface="楷体_GB2312" pitchFamily="49" charset="-122"/>
              </a:rPr>
              <a:t>数据通讯与网络技术</a:t>
            </a:r>
          </a:p>
          <a:p>
            <a:pPr>
              <a:lnSpc>
                <a:spcPct val="90000"/>
              </a:lnSpc>
            </a:pPr>
            <a:r>
              <a:rPr lang="zh-CN" altLang="en-US" dirty="0">
                <a:latin typeface="楷体_GB2312" pitchFamily="49" charset="-122"/>
              </a:rPr>
              <a:t>各种信息采集与存贮</a:t>
            </a:r>
          </a:p>
          <a:p>
            <a:pPr>
              <a:lnSpc>
                <a:spcPct val="90000"/>
              </a:lnSpc>
            </a:pPr>
            <a:r>
              <a:rPr lang="zh-CN" altLang="en-US" dirty="0">
                <a:latin typeface="楷体_GB2312" pitchFamily="49" charset="-122"/>
              </a:rPr>
              <a:t>各种控制与决策方法</a:t>
            </a:r>
          </a:p>
          <a:p>
            <a:pPr>
              <a:lnSpc>
                <a:spcPct val="90000"/>
              </a:lnSpc>
            </a:pPr>
            <a:r>
              <a:rPr lang="zh-CN" altLang="en-US" dirty="0">
                <a:latin typeface="楷体_GB2312" pitchFamily="49" charset="-122"/>
              </a:rPr>
              <a:t>建模与仿真技术</a:t>
            </a:r>
          </a:p>
          <a:p>
            <a:pPr>
              <a:lnSpc>
                <a:spcPct val="90000"/>
              </a:lnSpc>
            </a:pPr>
            <a:r>
              <a:rPr lang="zh-CN" altLang="en-US" dirty="0">
                <a:latin typeface="楷体_GB2312" pitchFamily="49" charset="-122"/>
              </a:rPr>
              <a:t>人工智能技术</a:t>
            </a:r>
          </a:p>
          <a:p>
            <a:pPr marL="0" indent="0">
              <a:lnSpc>
                <a:spcPct val="90000"/>
              </a:lnSpc>
              <a:buNone/>
            </a:pPr>
            <a:endParaRPr lang="zh-CN" altLang="en-US" dirty="0">
              <a:latin typeface="楷体_GB2312" pitchFamily="49" charset="-122"/>
            </a:endParaRPr>
          </a:p>
          <a:p>
            <a:pPr>
              <a:lnSpc>
                <a:spcPct val="90000"/>
              </a:lnSpc>
            </a:pPr>
            <a:r>
              <a:rPr lang="zh-CN" altLang="en-US" dirty="0">
                <a:latin typeface="楷体_GB2312" pitchFamily="49" charset="-122"/>
              </a:rPr>
              <a:t>技术方案难以检验证明</a:t>
            </a:r>
            <a:r>
              <a:rPr lang="en-US" altLang="zh-CN" dirty="0">
                <a:latin typeface="楷体_GB2312" pitchFamily="49" charset="-122"/>
              </a:rPr>
              <a:t>(</a:t>
            </a:r>
            <a:r>
              <a:rPr lang="zh-CN" altLang="en-US" dirty="0">
                <a:latin typeface="楷体_GB2312" pitchFamily="49" charset="-122"/>
              </a:rPr>
              <a:t>样品？实物模型？</a:t>
            </a:r>
            <a:r>
              <a:rPr lang="en-US" altLang="zh-CN" dirty="0">
                <a:latin typeface="楷体_GB2312" pitchFamily="49" charset="-122"/>
              </a:rPr>
              <a:t>)</a:t>
            </a:r>
          </a:p>
        </p:txBody>
      </p:sp>
    </p:spTree>
    <p:extLst>
      <p:ext uri="{BB962C8B-B14F-4D97-AF65-F5344CB8AC3E}">
        <p14:creationId xmlns:p14="http://schemas.microsoft.com/office/powerpoint/2010/main" val="40058822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信息处理模型</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503272"/>
          </a:xfrm>
        </p:spPr>
        <p:txBody>
          <a:bodyPr>
            <a:normAutofit/>
          </a:bodyPr>
          <a:lstStyle/>
          <a:p>
            <a:r>
              <a:rPr lang="zh-CN" altLang="en-US" sz="2400" dirty="0">
                <a:latin typeface="楷体_GB2312" pitchFamily="49" charset="-122"/>
              </a:rPr>
              <a:t>信息系统包含硬件、软件、信息等组成要素。</a:t>
            </a:r>
          </a:p>
          <a:p>
            <a:r>
              <a:rPr lang="zh-CN" altLang="en-US" sz="2400" dirty="0">
                <a:latin typeface="楷体_GB2312" pitchFamily="49" charset="-122"/>
              </a:rPr>
              <a:t>但其中软件系统的状态比硬件系统的状态往往要多若干数量级，只有找到控制和降低软件复杂性的方法，才能根本地控制和降低信息系统复杂性。</a:t>
            </a:r>
          </a:p>
          <a:p>
            <a:r>
              <a:rPr lang="zh-CN" altLang="en-US" sz="2400" dirty="0">
                <a:latin typeface="楷体_GB2312" pitchFamily="49" charset="-122"/>
              </a:rPr>
              <a:t>人们不断研究新的软件开发技术，试图缩小计算机世界和现实世界之间的鸿沟，从而让管理模型与信息处理模型有更高的一致性，易于转换和实现。 </a:t>
            </a:r>
          </a:p>
        </p:txBody>
      </p:sp>
    </p:spTree>
    <p:extLst>
      <p:ext uri="{BB962C8B-B14F-4D97-AF65-F5344CB8AC3E}">
        <p14:creationId xmlns:p14="http://schemas.microsoft.com/office/powerpoint/2010/main" val="31369219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smtClean="0"/>
              <a:t>优秀</a:t>
            </a:r>
            <a:r>
              <a:rPr lang="zh-CN" altLang="en-US" dirty="0"/>
              <a:t>的软件</a:t>
            </a:r>
            <a:r>
              <a:rPr lang="zh-CN" altLang="en-US" dirty="0" smtClean="0"/>
              <a:t>结构的特性</a:t>
            </a:r>
            <a:endParaRPr lang="zh-CN" altLang="en-US" dirty="0"/>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503272"/>
          </a:xfrm>
        </p:spPr>
        <p:txBody>
          <a:bodyPr>
            <a:normAutofit fontScale="92500"/>
          </a:bodyPr>
          <a:lstStyle/>
          <a:p>
            <a:r>
              <a:rPr lang="zh-CN" altLang="en-US" sz="2400" dirty="0">
                <a:latin typeface="楷体_GB2312" pitchFamily="49" charset="-122"/>
              </a:rPr>
              <a:t>优秀的软件结构应具有以下特性：</a:t>
            </a:r>
          </a:p>
          <a:p>
            <a:pPr lvl="1"/>
            <a:r>
              <a:rPr lang="zh-CN" altLang="en-US" sz="2400" dirty="0">
                <a:latin typeface="楷体" panose="02010609060101010101" pitchFamily="49" charset="-122"/>
                <a:ea typeface="楷体" panose="02010609060101010101" pitchFamily="49" charset="-122"/>
              </a:rPr>
              <a:t>能真实、充分地反映现实世界，包括事物和事物之间的联系，能满足用户对数据的处理要求；</a:t>
            </a:r>
          </a:p>
          <a:p>
            <a:pPr lvl="1"/>
            <a:r>
              <a:rPr lang="zh-CN" altLang="en-US" sz="2400" dirty="0">
                <a:latin typeface="楷体" panose="02010609060101010101" pitchFamily="49" charset="-122"/>
                <a:ea typeface="楷体" panose="02010609060101010101" pitchFamily="49" charset="-122"/>
              </a:rPr>
              <a:t>易于理解，方便开发人员之间、开发人员与用户之间交换意见；</a:t>
            </a:r>
          </a:p>
          <a:p>
            <a:pPr lvl="1"/>
            <a:r>
              <a:rPr lang="zh-CN" altLang="en-US" sz="2400" dirty="0">
                <a:latin typeface="楷体" panose="02010609060101010101" pitchFamily="49" charset="-122"/>
                <a:ea typeface="楷体" panose="02010609060101010101" pitchFamily="49" charset="-122"/>
              </a:rPr>
              <a:t>易于更改，当应用环境和应用要求改变时，能容易地对系统进行修改和扩充；</a:t>
            </a:r>
          </a:p>
          <a:p>
            <a:pPr lvl="1"/>
            <a:r>
              <a:rPr lang="zh-CN" altLang="en-US" sz="2400" dirty="0">
                <a:latin typeface="楷体" panose="02010609060101010101" pitchFamily="49" charset="-122"/>
                <a:ea typeface="楷体" panose="02010609060101010101" pitchFamily="49" charset="-122"/>
              </a:rPr>
              <a:t>易于向计算机支持的数据结构转换。</a:t>
            </a:r>
          </a:p>
          <a:p>
            <a:r>
              <a:rPr lang="zh-CN" altLang="en-US" sz="2400" dirty="0">
                <a:latin typeface="楷体_GB2312" pitchFamily="49" charset="-122"/>
              </a:rPr>
              <a:t>软件结构从简单到复杂，走过了从机器指令、语句、模块封装到类封装、再到构件和服务封装的历史发展过程，不同的开发技术和软件结构催生了不同的开发方法。</a:t>
            </a:r>
          </a:p>
        </p:txBody>
      </p:sp>
    </p:spTree>
    <p:extLst>
      <p:ext uri="{BB962C8B-B14F-4D97-AF65-F5344CB8AC3E}">
        <p14:creationId xmlns:p14="http://schemas.microsoft.com/office/powerpoint/2010/main" val="21818758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软件结构设计的基本原则</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503272"/>
          </a:xfrm>
        </p:spPr>
        <p:txBody>
          <a:bodyPr>
            <a:normAutofit fontScale="85000" lnSpcReduction="10000"/>
          </a:bodyPr>
          <a:lstStyle/>
          <a:p>
            <a:r>
              <a:rPr lang="zh-CN" altLang="en-US" sz="2400" dirty="0">
                <a:latin typeface="楷体_GB2312" pitchFamily="49" charset="-122"/>
              </a:rPr>
              <a:t>抽象第一</a:t>
            </a:r>
          </a:p>
          <a:p>
            <a:pPr lvl="1"/>
            <a:r>
              <a:rPr lang="zh-CN" altLang="en-US" sz="2400" dirty="0">
                <a:latin typeface="楷体" panose="02010609060101010101" pitchFamily="49" charset="-122"/>
                <a:ea typeface="楷体" panose="02010609060101010101" pitchFamily="49" charset="-122"/>
              </a:rPr>
              <a:t>抽象是人类认识世界的基本法则之一。对实际的事物进行处理，抽取所关心的、共同的、本质特征的属性，并对这些事物及其特征属性进行描述。由于抽取的是共同的、本质特征的属性，从而大大降低了系统元素的绝对数量。</a:t>
            </a:r>
          </a:p>
          <a:p>
            <a:r>
              <a:rPr lang="zh-CN" altLang="en-US" sz="2400" dirty="0">
                <a:latin typeface="楷体_GB2312" pitchFamily="49" charset="-122"/>
              </a:rPr>
              <a:t>层次划分</a:t>
            </a:r>
          </a:p>
          <a:p>
            <a:pPr lvl="1"/>
            <a:r>
              <a:rPr lang="zh-CN" altLang="en-US" sz="2400" dirty="0">
                <a:latin typeface="楷体" panose="02010609060101010101" pitchFamily="49" charset="-122"/>
                <a:ea typeface="楷体" panose="02010609060101010101" pitchFamily="49" charset="-122"/>
              </a:rPr>
              <a:t>复杂系统可以先分解为子系统，逐层分解。分解的每个子集互不相交，能使注意力集中与某个子集内部及与其他子集的联系。层次和每层子集的数目为短时记忆最大容量</a:t>
            </a:r>
            <a:r>
              <a:rPr lang="en-US" altLang="zh-CN" sz="2400" dirty="0" smtClean="0">
                <a:latin typeface="楷体" panose="02010609060101010101" pitchFamily="49" charset="-122"/>
                <a:ea typeface="楷体" panose="02010609060101010101" pitchFamily="49" charset="-122"/>
              </a:rPr>
              <a:t>7±2</a:t>
            </a:r>
            <a:r>
              <a:rPr lang="zh-CN" altLang="en-US" sz="2400" dirty="0" smtClean="0">
                <a:latin typeface="楷体" panose="02010609060101010101" pitchFamily="49" charset="-122"/>
                <a:ea typeface="楷体" panose="02010609060101010101" pitchFamily="49" charset="-122"/>
              </a:rPr>
              <a:t>个信息块的</a:t>
            </a:r>
            <a:r>
              <a:rPr lang="zh-CN" altLang="en-US" sz="2400" dirty="0">
                <a:latin typeface="楷体" panose="02010609060101010101" pitchFamily="49" charset="-122"/>
                <a:ea typeface="楷体" panose="02010609060101010101" pitchFamily="49" charset="-122"/>
              </a:rPr>
              <a:t>范围之内。</a:t>
            </a:r>
          </a:p>
          <a:p>
            <a:r>
              <a:rPr lang="zh-CN" altLang="en-US" sz="2400" dirty="0">
                <a:latin typeface="楷体_GB2312" pitchFamily="49" charset="-122"/>
              </a:rPr>
              <a:t>模型化</a:t>
            </a:r>
          </a:p>
          <a:p>
            <a:pPr lvl="1"/>
            <a:r>
              <a:rPr lang="zh-CN" altLang="en-US" sz="2400" dirty="0">
                <a:latin typeface="楷体" panose="02010609060101010101" pitchFamily="49" charset="-122"/>
                <a:ea typeface="楷体" panose="02010609060101010101" pitchFamily="49" charset="-122"/>
              </a:rPr>
              <a:t>提出以模型代替真实系统进行模拟实验，达到认识真实系统特性和规律性的方法。</a:t>
            </a:r>
          </a:p>
        </p:txBody>
      </p:sp>
    </p:spTree>
    <p:extLst>
      <p:ext uri="{BB962C8B-B14F-4D97-AF65-F5344CB8AC3E}">
        <p14:creationId xmlns:p14="http://schemas.microsoft.com/office/powerpoint/2010/main" val="6144195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3.5.2 </a:t>
            </a:r>
            <a:r>
              <a:rPr lang="zh-CN" altLang="en-US" dirty="0"/>
              <a:t>结构化开发方法</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503272"/>
          </a:xfrm>
        </p:spPr>
        <p:txBody>
          <a:bodyPr>
            <a:normAutofit lnSpcReduction="10000"/>
          </a:bodyPr>
          <a:lstStyle/>
          <a:p>
            <a:r>
              <a:rPr lang="zh-CN" altLang="en-US" dirty="0">
                <a:latin typeface="楷体_GB2312" pitchFamily="49" charset="-122"/>
              </a:rPr>
              <a:t>结构化方法论（</a:t>
            </a:r>
            <a:r>
              <a:rPr lang="en-US" altLang="zh-CN" dirty="0">
                <a:latin typeface="楷体_GB2312" pitchFamily="49" charset="-122"/>
              </a:rPr>
              <a:t>Structured Methodology</a:t>
            </a:r>
            <a:r>
              <a:rPr lang="zh-CN" altLang="en-US" dirty="0">
                <a:latin typeface="楷体_GB2312" pitchFamily="49" charset="-122"/>
              </a:rPr>
              <a:t>）是计算学科的一种典型的系统开发方法论。</a:t>
            </a:r>
          </a:p>
          <a:p>
            <a:pPr lvl="1"/>
            <a:r>
              <a:rPr lang="zh-CN" altLang="en-US" dirty="0">
                <a:latin typeface="楷体" panose="02010609060101010101" pitchFamily="49" charset="-122"/>
                <a:ea typeface="楷体" panose="02010609060101010101" pitchFamily="49" charset="-122"/>
              </a:rPr>
              <a:t>它采用了系统科学的思想方法，从层次的角度，自顶向下地分析和设计系统，即抽象与分解。</a:t>
            </a:r>
          </a:p>
          <a:p>
            <a:pPr lvl="1"/>
            <a:r>
              <a:rPr lang="zh-CN" altLang="en-US" dirty="0">
                <a:latin typeface="楷体" panose="02010609060101010101" pitchFamily="49" charset="-122"/>
                <a:ea typeface="楷体" panose="02010609060101010101" pitchFamily="49" charset="-122"/>
              </a:rPr>
              <a:t>系统可用高级的抽象概念来理解和构造</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这些高级的抽象概念又可用较低级的抽象概念来理解和构造，如此进行下去，直到最低层次的模块可以表示成某种程序设计语言的语句为止。</a:t>
            </a:r>
          </a:p>
        </p:txBody>
      </p:sp>
    </p:spTree>
    <p:extLst>
      <p:ext uri="{BB962C8B-B14F-4D97-AF65-F5344CB8AC3E}">
        <p14:creationId xmlns:p14="http://schemas.microsoft.com/office/powerpoint/2010/main" val="3330937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smtClean="0"/>
              <a:t>结构化</a:t>
            </a:r>
            <a:r>
              <a:rPr lang="zh-CN" altLang="en-US" dirty="0"/>
              <a:t>开发方法</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503272"/>
          </a:xfrm>
        </p:spPr>
        <p:txBody>
          <a:bodyPr>
            <a:normAutofit fontScale="92500" lnSpcReduction="20000"/>
          </a:bodyPr>
          <a:lstStyle/>
          <a:p>
            <a:r>
              <a:rPr lang="zh-CN" altLang="en-US" dirty="0">
                <a:latin typeface="楷体_GB2312" pitchFamily="49" charset="-122"/>
              </a:rPr>
              <a:t>也称为 </a:t>
            </a:r>
            <a:r>
              <a:rPr lang="zh-CN" altLang="en-US" dirty="0">
                <a:solidFill>
                  <a:srgbClr val="FF0000"/>
                </a:solidFill>
                <a:latin typeface="楷体_GB2312" pitchFamily="49" charset="-122"/>
              </a:rPr>
              <a:t>面向功能</a:t>
            </a:r>
            <a:r>
              <a:rPr lang="en-US" altLang="zh-CN" dirty="0">
                <a:solidFill>
                  <a:srgbClr val="FF0000"/>
                </a:solidFill>
                <a:latin typeface="楷体_GB2312" pitchFamily="49" charset="-122"/>
              </a:rPr>
              <a:t>/</a:t>
            </a:r>
            <a:r>
              <a:rPr lang="zh-CN" altLang="en-US" dirty="0">
                <a:solidFill>
                  <a:srgbClr val="FF0000"/>
                </a:solidFill>
                <a:latin typeface="楷体_GB2312" pitchFamily="49" charset="-122"/>
              </a:rPr>
              <a:t>面向过程</a:t>
            </a:r>
            <a:r>
              <a:rPr lang="en-US" altLang="zh-CN" dirty="0">
                <a:solidFill>
                  <a:srgbClr val="FF0000"/>
                </a:solidFill>
                <a:latin typeface="楷体_GB2312" pitchFamily="49" charset="-122"/>
              </a:rPr>
              <a:t>/</a:t>
            </a:r>
            <a:r>
              <a:rPr lang="zh-CN" altLang="en-US" dirty="0">
                <a:solidFill>
                  <a:srgbClr val="FF0000"/>
                </a:solidFill>
                <a:latin typeface="楷体_GB2312" pitchFamily="49" charset="-122"/>
              </a:rPr>
              <a:t>面向数据流 </a:t>
            </a:r>
            <a:r>
              <a:rPr lang="zh-CN" altLang="en-US" dirty="0">
                <a:latin typeface="楷体_GB2312" pitchFamily="49" charset="-122"/>
              </a:rPr>
              <a:t>的软件开发方法</a:t>
            </a:r>
          </a:p>
          <a:p>
            <a:r>
              <a:rPr lang="zh-CN" altLang="en-US" dirty="0">
                <a:latin typeface="楷体_GB2312" pitchFamily="49" charset="-122"/>
              </a:rPr>
              <a:t>结构化方法包括结构化分析（</a:t>
            </a:r>
            <a:r>
              <a:rPr lang="en-US" altLang="zh-CN" dirty="0">
                <a:latin typeface="楷体_GB2312" pitchFamily="49" charset="-122"/>
              </a:rPr>
              <a:t>Structured Analysis</a:t>
            </a:r>
            <a:r>
              <a:rPr lang="zh-CN" altLang="en-US" dirty="0">
                <a:latin typeface="楷体_GB2312" pitchFamily="49" charset="-122"/>
              </a:rPr>
              <a:t>，简称</a:t>
            </a:r>
            <a:r>
              <a:rPr lang="en-US" altLang="zh-CN" dirty="0">
                <a:latin typeface="楷体_GB2312" pitchFamily="49" charset="-122"/>
              </a:rPr>
              <a:t>SA</a:t>
            </a:r>
            <a:r>
              <a:rPr lang="zh-CN" altLang="en-US" dirty="0">
                <a:latin typeface="楷体_GB2312" pitchFamily="49" charset="-122"/>
              </a:rPr>
              <a:t>）、结构化设计（</a:t>
            </a:r>
            <a:r>
              <a:rPr lang="en-US" altLang="zh-CN" dirty="0">
                <a:latin typeface="楷体_GB2312" pitchFamily="49" charset="-122"/>
              </a:rPr>
              <a:t>Structured Design</a:t>
            </a:r>
            <a:r>
              <a:rPr lang="zh-CN" altLang="en-US" dirty="0">
                <a:latin typeface="楷体_GB2312" pitchFamily="49" charset="-122"/>
              </a:rPr>
              <a:t>，简称</a:t>
            </a:r>
            <a:r>
              <a:rPr lang="en-US" altLang="zh-CN" dirty="0">
                <a:latin typeface="楷体_GB2312" pitchFamily="49" charset="-122"/>
              </a:rPr>
              <a:t>SD</a:t>
            </a:r>
            <a:r>
              <a:rPr lang="zh-CN" altLang="en-US" dirty="0">
                <a:latin typeface="楷体_GB2312" pitchFamily="49" charset="-122"/>
              </a:rPr>
              <a:t>）和结构化程序设计（</a:t>
            </a:r>
            <a:r>
              <a:rPr lang="en-US" altLang="zh-CN" dirty="0">
                <a:latin typeface="楷体_GB2312" pitchFamily="49" charset="-122"/>
              </a:rPr>
              <a:t>Structured Program</a:t>
            </a:r>
            <a:r>
              <a:rPr lang="zh-CN" altLang="en-US" dirty="0">
                <a:latin typeface="楷体_GB2312" pitchFamily="49" charset="-122"/>
              </a:rPr>
              <a:t>，简称</a:t>
            </a:r>
            <a:r>
              <a:rPr lang="en-US" altLang="zh-CN" dirty="0">
                <a:latin typeface="楷体_GB2312" pitchFamily="49" charset="-122"/>
              </a:rPr>
              <a:t>SP</a:t>
            </a:r>
            <a:r>
              <a:rPr lang="zh-CN" altLang="en-US" dirty="0">
                <a:latin typeface="楷体_GB2312" pitchFamily="49" charset="-122"/>
              </a:rPr>
              <a:t>）三部分内容：</a:t>
            </a:r>
          </a:p>
          <a:p>
            <a:pPr lvl="1"/>
            <a:r>
              <a:rPr lang="zh-CN" altLang="en-US" dirty="0">
                <a:latin typeface="楷体" panose="02010609060101010101" pitchFamily="49" charset="-122"/>
                <a:ea typeface="楷体" panose="02010609060101010101" pitchFamily="49" charset="-122"/>
              </a:rPr>
              <a:t>结构化分析（</a:t>
            </a:r>
            <a:r>
              <a:rPr lang="en-US" altLang="zh-CN" dirty="0">
                <a:latin typeface="楷体" panose="02010609060101010101" pitchFamily="49" charset="-122"/>
                <a:ea typeface="楷体" panose="02010609060101010101" pitchFamily="49" charset="-122"/>
              </a:rPr>
              <a:t>SA</a:t>
            </a:r>
            <a:r>
              <a:rPr lang="zh-CN" altLang="en-US" dirty="0">
                <a:latin typeface="楷体" panose="02010609060101010101" pitchFamily="49" charset="-122"/>
                <a:ea typeface="楷体" panose="02010609060101010101" pitchFamily="49" charset="-122"/>
              </a:rPr>
              <a:t>）对软件进行需求分析，以数据流图表示</a:t>
            </a:r>
          </a:p>
          <a:p>
            <a:pPr lvl="1"/>
            <a:r>
              <a:rPr lang="zh-CN" altLang="en-US" dirty="0">
                <a:latin typeface="楷体" panose="02010609060101010101" pitchFamily="49" charset="-122"/>
                <a:ea typeface="楷体" panose="02010609060101010101" pitchFamily="49" charset="-122"/>
              </a:rPr>
              <a:t>结构化设计（</a:t>
            </a:r>
            <a:r>
              <a:rPr lang="en-US" altLang="zh-CN" dirty="0">
                <a:latin typeface="楷体" panose="02010609060101010101" pitchFamily="49" charset="-122"/>
                <a:ea typeface="楷体" panose="02010609060101010101" pitchFamily="49" charset="-122"/>
              </a:rPr>
              <a:t>SD</a:t>
            </a:r>
            <a:r>
              <a:rPr lang="zh-CN" altLang="en-US" dirty="0">
                <a:latin typeface="楷体" panose="02010609060101010101" pitchFamily="49" charset="-122"/>
                <a:ea typeface="楷体" panose="02010609060101010101" pitchFamily="49" charset="-122"/>
              </a:rPr>
              <a:t>）进行总体设计，以结构图表示</a:t>
            </a:r>
          </a:p>
          <a:p>
            <a:pPr lvl="1"/>
            <a:r>
              <a:rPr lang="zh-CN" altLang="en-US" dirty="0">
                <a:latin typeface="楷体" panose="02010609060101010101" pitchFamily="49" charset="-122"/>
                <a:ea typeface="楷体" panose="02010609060101010101" pitchFamily="49" charset="-122"/>
              </a:rPr>
              <a:t>结构化编程（</a:t>
            </a:r>
            <a:r>
              <a:rPr lang="en-US" altLang="zh-CN" dirty="0">
                <a:latin typeface="楷体" panose="02010609060101010101" pitchFamily="49" charset="-122"/>
                <a:ea typeface="楷体" panose="02010609060101010101" pitchFamily="49" charset="-122"/>
              </a:rPr>
              <a:t>SP</a:t>
            </a:r>
            <a:r>
              <a:rPr lang="zh-CN" altLang="en-US" dirty="0">
                <a:latin typeface="楷体" panose="02010609060101010101" pitchFamily="49" charset="-122"/>
                <a:ea typeface="楷体" panose="02010609060101010101" pitchFamily="49" charset="-122"/>
              </a:rPr>
              <a:t>），以程序流程图表示</a:t>
            </a:r>
          </a:p>
        </p:txBody>
      </p:sp>
    </p:spTree>
    <p:extLst>
      <p:ext uri="{BB962C8B-B14F-4D97-AF65-F5344CB8AC3E}">
        <p14:creationId xmlns:p14="http://schemas.microsoft.com/office/powerpoint/2010/main" val="39390131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结构化开发方法的形成</a:t>
            </a:r>
            <a:r>
              <a:rPr lang="en-US" altLang="zh-CN" dirty="0"/>
              <a:t>/1</a:t>
            </a:r>
            <a:endParaRPr lang="zh-CN" altLang="en-US" dirty="0"/>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503272"/>
          </a:xfrm>
        </p:spPr>
        <p:txBody>
          <a:bodyPr>
            <a:normAutofit fontScale="77500" lnSpcReduction="20000"/>
          </a:bodyPr>
          <a:lstStyle/>
          <a:p>
            <a:r>
              <a:rPr lang="zh-CN" altLang="en-US" dirty="0">
                <a:latin typeface="楷体_GB2312" pitchFamily="49" charset="-122"/>
              </a:rPr>
              <a:t>结构化程序设计</a:t>
            </a:r>
            <a:r>
              <a:rPr lang="en-US" altLang="zh-CN" dirty="0">
                <a:latin typeface="楷体_GB2312" pitchFamily="49" charset="-122"/>
              </a:rPr>
              <a:t>SP</a:t>
            </a:r>
            <a:r>
              <a:rPr lang="zh-CN" altLang="en-US" dirty="0">
                <a:latin typeface="楷体_GB2312" pitchFamily="49" charset="-122"/>
              </a:rPr>
              <a:t>方法的产生</a:t>
            </a:r>
          </a:p>
          <a:p>
            <a:pPr lvl="1"/>
            <a:r>
              <a:rPr lang="zh-CN" altLang="en-US" dirty="0">
                <a:latin typeface="楷体" panose="02010609060101010101" pitchFamily="49" charset="-122"/>
                <a:ea typeface="楷体" panose="02010609060101010101" pitchFamily="49" charset="-122"/>
              </a:rPr>
              <a:t>结构化方法起源于结构化程序设计语言。在使用</a:t>
            </a:r>
            <a:r>
              <a:rPr lang="en-US" altLang="zh-CN" dirty="0">
                <a:latin typeface="楷体" panose="02010609060101010101" pitchFamily="49" charset="-122"/>
                <a:ea typeface="楷体" panose="02010609060101010101" pitchFamily="49" charset="-122"/>
              </a:rPr>
              <a:t>SP</a:t>
            </a:r>
            <a:r>
              <a:rPr lang="zh-CN" altLang="en-US" dirty="0">
                <a:latin typeface="楷体" panose="02010609060101010101" pitchFamily="49" charset="-122"/>
                <a:ea typeface="楷体" panose="02010609060101010101" pitchFamily="49" charset="-122"/>
              </a:rPr>
              <a:t>之前，程序员都是按照各自的习惯和思路来编写程序，没有统一的标准，这样编写的程序可读性差，更为严重的是程序的可维护性极差，经过研究发现，造成这一现象的根本原因是程序的结构问题。</a:t>
            </a:r>
          </a:p>
          <a:p>
            <a:pPr lvl="1"/>
            <a:r>
              <a:rPr lang="en-US" altLang="zh-CN" dirty="0">
                <a:latin typeface="楷体" panose="02010609060101010101" pitchFamily="49" charset="-122"/>
                <a:ea typeface="楷体" panose="02010609060101010101" pitchFamily="49" charset="-122"/>
              </a:rPr>
              <a:t>1966</a:t>
            </a:r>
            <a:r>
              <a:rPr lang="zh-CN" altLang="en-US" dirty="0">
                <a:latin typeface="楷体" panose="02010609060101010101" pitchFamily="49" charset="-122"/>
                <a:ea typeface="楷体" panose="02010609060101010101" pitchFamily="49" charset="-122"/>
              </a:rPr>
              <a:t>年，</a:t>
            </a:r>
            <a:r>
              <a:rPr lang="en-US" altLang="zh-CN" dirty="0" err="1">
                <a:latin typeface="楷体" panose="02010609060101010101" pitchFamily="49" charset="-122"/>
                <a:ea typeface="楷体" panose="02010609060101010101" pitchFamily="49" charset="-122"/>
              </a:rPr>
              <a:t>C.BÖhm</a:t>
            </a:r>
            <a:r>
              <a:rPr lang="zh-CN" altLang="en-US" dirty="0">
                <a:latin typeface="楷体" panose="02010609060101010101" pitchFamily="49" charset="-122"/>
                <a:ea typeface="楷体" panose="02010609060101010101" pitchFamily="49" charset="-122"/>
              </a:rPr>
              <a:t>和</a:t>
            </a:r>
            <a:r>
              <a:rPr lang="en-US" altLang="zh-CN" dirty="0" err="1">
                <a:latin typeface="楷体" panose="02010609060101010101" pitchFamily="49" charset="-122"/>
                <a:ea typeface="楷体" panose="02010609060101010101" pitchFamily="49" charset="-122"/>
              </a:rPr>
              <a:t>G.Jacopini</a:t>
            </a:r>
            <a:r>
              <a:rPr lang="zh-CN" altLang="en-US" dirty="0">
                <a:latin typeface="楷体" panose="02010609060101010101" pitchFamily="49" charset="-122"/>
                <a:ea typeface="楷体" panose="02010609060101010101" pitchFamily="49" charset="-122"/>
              </a:rPr>
              <a:t>提出了关于“程序结构”的理论，并给出了任何程序的逻辑结构都可以用顺序结构、选择结构和循环结构来表示的证明。在程序结构理论的基础上，</a:t>
            </a:r>
            <a:r>
              <a:rPr lang="en-US" altLang="zh-CN" dirty="0">
                <a:latin typeface="楷体" panose="02010609060101010101" pitchFamily="49" charset="-122"/>
                <a:ea typeface="楷体" panose="02010609060101010101" pitchFamily="49" charset="-122"/>
              </a:rPr>
              <a:t>1968</a:t>
            </a:r>
            <a:r>
              <a:rPr lang="zh-CN" altLang="en-US" dirty="0">
                <a:latin typeface="楷体" panose="02010609060101010101" pitchFamily="49" charset="-122"/>
                <a:ea typeface="楷体" panose="02010609060101010101" pitchFamily="49" charset="-122"/>
              </a:rPr>
              <a:t>年，戴克斯特拉提出了“</a:t>
            </a:r>
            <a:r>
              <a:rPr lang="en-US" altLang="zh-CN" dirty="0">
                <a:latin typeface="楷体" panose="02010609060101010101" pitchFamily="49" charset="-122"/>
                <a:ea typeface="楷体" panose="02010609060101010101" pitchFamily="49" charset="-122"/>
              </a:rPr>
              <a:t>GOTO</a:t>
            </a:r>
            <a:r>
              <a:rPr lang="zh-CN" altLang="en-US" dirty="0">
                <a:latin typeface="楷体" panose="02010609060101010101" pitchFamily="49" charset="-122"/>
                <a:ea typeface="楷体" panose="02010609060101010101" pitchFamily="49" charset="-122"/>
              </a:rPr>
              <a:t>语句是有害的”的问题，并引起普遍重视，</a:t>
            </a:r>
            <a:r>
              <a:rPr lang="en-US" altLang="zh-CN" dirty="0">
                <a:latin typeface="楷体" panose="02010609060101010101" pitchFamily="49" charset="-122"/>
                <a:ea typeface="楷体" panose="02010609060101010101" pitchFamily="49" charset="-122"/>
              </a:rPr>
              <a:t>SP</a:t>
            </a:r>
            <a:r>
              <a:rPr lang="zh-CN" altLang="en-US" dirty="0">
                <a:latin typeface="楷体" panose="02010609060101010101" pitchFamily="49" charset="-122"/>
                <a:ea typeface="楷体" panose="02010609060101010101" pitchFamily="49" charset="-122"/>
              </a:rPr>
              <a:t>逐渐形成，并成为计算机软件领域的重要方法，对计算机软件的发展具有重要的意义。伴随着</a:t>
            </a:r>
            <a:r>
              <a:rPr lang="en-US" altLang="zh-CN" dirty="0">
                <a:latin typeface="楷体" panose="02010609060101010101" pitchFamily="49" charset="-122"/>
                <a:ea typeface="楷体" panose="02010609060101010101" pitchFamily="49" charset="-122"/>
              </a:rPr>
              <a:t>SP</a:t>
            </a:r>
            <a:r>
              <a:rPr lang="zh-CN" altLang="en-US" dirty="0">
                <a:latin typeface="楷体" panose="02010609060101010101" pitchFamily="49" charset="-122"/>
                <a:ea typeface="楷体" panose="02010609060101010101" pitchFamily="49" charset="-122"/>
              </a:rPr>
              <a:t>的形成，相继出现了</a:t>
            </a:r>
            <a:r>
              <a:rPr lang="en-US" altLang="zh-CN" dirty="0">
                <a:latin typeface="楷体" panose="02010609060101010101" pitchFamily="49" charset="-122"/>
                <a:ea typeface="楷体" panose="02010609060101010101" pitchFamily="49" charset="-122"/>
              </a:rPr>
              <a:t>Modula-2</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C</a:t>
            </a:r>
            <a:r>
              <a:rPr lang="zh-CN" altLang="en-US" dirty="0">
                <a:latin typeface="楷体" panose="02010609060101010101" pitchFamily="49" charset="-122"/>
                <a:ea typeface="楷体" panose="02010609060101010101" pitchFamily="49" charset="-122"/>
              </a:rPr>
              <a:t>以及</a:t>
            </a:r>
            <a:r>
              <a:rPr lang="en-US" altLang="zh-CN" dirty="0">
                <a:latin typeface="楷体" panose="02010609060101010101" pitchFamily="49" charset="-122"/>
                <a:ea typeface="楷体" panose="02010609060101010101" pitchFamily="49" charset="-122"/>
              </a:rPr>
              <a:t>Ada</a:t>
            </a:r>
            <a:r>
              <a:rPr lang="zh-CN" altLang="en-US" dirty="0">
                <a:latin typeface="楷体" panose="02010609060101010101" pitchFamily="49" charset="-122"/>
                <a:ea typeface="楷体" panose="02010609060101010101" pitchFamily="49" charset="-122"/>
              </a:rPr>
              <a:t>等结构化程序设计语言。</a:t>
            </a:r>
          </a:p>
        </p:txBody>
      </p:sp>
    </p:spTree>
    <p:extLst>
      <p:ext uri="{BB962C8B-B14F-4D97-AF65-F5344CB8AC3E}">
        <p14:creationId xmlns:p14="http://schemas.microsoft.com/office/powerpoint/2010/main" val="26205570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结构化开发方法的形成</a:t>
            </a:r>
            <a:r>
              <a:rPr lang="en-US" altLang="zh-CN" dirty="0" smtClean="0"/>
              <a:t>/2</a:t>
            </a:r>
            <a:endParaRPr lang="zh-CN" altLang="en-US" dirty="0"/>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503272"/>
          </a:xfrm>
        </p:spPr>
        <p:txBody>
          <a:bodyPr>
            <a:normAutofit fontScale="55000" lnSpcReduction="20000"/>
          </a:bodyPr>
          <a:lstStyle/>
          <a:p>
            <a:r>
              <a:rPr lang="zh-CN" altLang="en-US" sz="3600" dirty="0">
                <a:latin typeface="楷体_GB2312" pitchFamily="49" charset="-122"/>
              </a:rPr>
              <a:t>结构化设计方法</a:t>
            </a:r>
            <a:r>
              <a:rPr lang="en-US" altLang="zh-CN" sz="3600" dirty="0">
                <a:latin typeface="楷体_GB2312" pitchFamily="49" charset="-122"/>
              </a:rPr>
              <a:t>SD</a:t>
            </a:r>
            <a:r>
              <a:rPr lang="zh-CN" altLang="en-US" sz="3600" dirty="0">
                <a:latin typeface="楷体_GB2312" pitchFamily="49" charset="-122"/>
              </a:rPr>
              <a:t>的形成</a:t>
            </a:r>
          </a:p>
          <a:p>
            <a:pPr lvl="1"/>
            <a:r>
              <a:rPr lang="zh-CN" altLang="en-US" sz="3100" dirty="0">
                <a:latin typeface="楷体" panose="02010609060101010101" pitchFamily="49" charset="-122"/>
                <a:ea typeface="楷体" panose="02010609060101010101" pitchFamily="49" charset="-122"/>
              </a:rPr>
              <a:t>结构化程序设计需要事先设计好每一个具体的功能模块，然后将这些设计好的模块组装成一个软件系统。</a:t>
            </a:r>
          </a:p>
          <a:p>
            <a:pPr lvl="1"/>
            <a:r>
              <a:rPr lang="zh-CN" altLang="en-US" sz="3100" dirty="0">
                <a:latin typeface="楷体" panose="02010609060101010101" pitchFamily="49" charset="-122"/>
                <a:ea typeface="楷体" panose="02010609060101010101" pitchFamily="49" charset="-122"/>
              </a:rPr>
              <a:t>源于结构化程序设计思想的结构化设计方法就是要解决模块的构建问题。</a:t>
            </a:r>
            <a:r>
              <a:rPr lang="en-US" altLang="zh-CN" sz="3100" dirty="0">
                <a:latin typeface="楷体" panose="02010609060101010101" pitchFamily="49" charset="-122"/>
                <a:ea typeface="楷体" panose="02010609060101010101" pitchFamily="49" charset="-122"/>
              </a:rPr>
              <a:t>1974</a:t>
            </a:r>
            <a:r>
              <a:rPr lang="zh-CN" altLang="en-US" sz="3100" dirty="0">
                <a:latin typeface="楷体" panose="02010609060101010101" pitchFamily="49" charset="-122"/>
                <a:ea typeface="楷体" panose="02010609060101010101" pitchFamily="49" charset="-122"/>
              </a:rPr>
              <a:t>年，</a:t>
            </a:r>
            <a:r>
              <a:rPr lang="en-US" altLang="zh-CN" sz="3100" dirty="0" err="1">
                <a:latin typeface="楷体" panose="02010609060101010101" pitchFamily="49" charset="-122"/>
                <a:ea typeface="楷体" panose="02010609060101010101" pitchFamily="49" charset="-122"/>
              </a:rPr>
              <a:t>W.Stevens</a:t>
            </a:r>
            <a:r>
              <a:rPr lang="zh-CN" altLang="en-US" sz="3100" dirty="0">
                <a:latin typeface="楷体" panose="02010609060101010101" pitchFamily="49" charset="-122"/>
                <a:ea typeface="楷体" panose="02010609060101010101" pitchFamily="49" charset="-122"/>
              </a:rPr>
              <a:t>、</a:t>
            </a:r>
            <a:r>
              <a:rPr lang="en-US" altLang="zh-CN" sz="3100" dirty="0" err="1">
                <a:latin typeface="楷体" panose="02010609060101010101" pitchFamily="49" charset="-122"/>
                <a:ea typeface="楷体" panose="02010609060101010101" pitchFamily="49" charset="-122"/>
              </a:rPr>
              <a:t>G.Myers</a:t>
            </a:r>
            <a:r>
              <a:rPr lang="zh-CN" altLang="en-US" sz="3100" dirty="0">
                <a:latin typeface="楷体" panose="02010609060101010101" pitchFamily="49" charset="-122"/>
                <a:ea typeface="楷体" panose="02010609060101010101" pitchFamily="49" charset="-122"/>
              </a:rPr>
              <a:t>和</a:t>
            </a:r>
            <a:r>
              <a:rPr lang="en-US" altLang="zh-CN" sz="3100" dirty="0" err="1">
                <a:latin typeface="楷体" panose="02010609060101010101" pitchFamily="49" charset="-122"/>
                <a:ea typeface="楷体" panose="02010609060101010101" pitchFamily="49" charset="-122"/>
              </a:rPr>
              <a:t>L.Constantine</a:t>
            </a:r>
            <a:r>
              <a:rPr lang="zh-CN" altLang="en-US" sz="3100" dirty="0">
                <a:latin typeface="楷体" panose="02010609060101010101" pitchFamily="49" charset="-122"/>
                <a:ea typeface="楷体" panose="02010609060101010101" pitchFamily="49" charset="-122"/>
              </a:rPr>
              <a:t>等人在</a:t>
            </a:r>
            <a:r>
              <a:rPr lang="en-US" altLang="zh-CN" sz="3100" dirty="0">
                <a:latin typeface="楷体" panose="02010609060101010101" pitchFamily="49" charset="-122"/>
                <a:ea typeface="楷体" panose="02010609060101010101" pitchFamily="49" charset="-122"/>
              </a:rPr>
              <a:t>《IBM</a:t>
            </a:r>
            <a:r>
              <a:rPr lang="zh-CN" altLang="en-US" sz="3100" dirty="0">
                <a:latin typeface="楷体" panose="02010609060101010101" pitchFamily="49" charset="-122"/>
                <a:ea typeface="楷体" panose="02010609060101010101" pitchFamily="49" charset="-122"/>
              </a:rPr>
              <a:t>系统</a:t>
            </a:r>
            <a:r>
              <a:rPr lang="en-US" altLang="zh-CN" sz="3100" dirty="0">
                <a:latin typeface="楷体" panose="02010609060101010101" pitchFamily="49" charset="-122"/>
                <a:ea typeface="楷体" panose="02010609060101010101" pitchFamily="49" charset="-122"/>
              </a:rPr>
              <a:t>》</a:t>
            </a:r>
            <a:r>
              <a:rPr lang="zh-CN" altLang="en-US" sz="3100" dirty="0">
                <a:latin typeface="楷体" panose="02010609060101010101" pitchFamily="49" charset="-122"/>
                <a:ea typeface="楷体" panose="02010609060101010101" pitchFamily="49" charset="-122"/>
              </a:rPr>
              <a:t>（</a:t>
            </a:r>
            <a:r>
              <a:rPr lang="en-US" altLang="zh-CN" sz="3100" dirty="0">
                <a:latin typeface="楷体" panose="02010609060101010101" pitchFamily="49" charset="-122"/>
                <a:ea typeface="楷体" panose="02010609060101010101" pitchFamily="49" charset="-122"/>
              </a:rPr>
              <a:t>IBM System</a:t>
            </a:r>
            <a:r>
              <a:rPr lang="zh-CN" altLang="en-US" sz="3100" dirty="0">
                <a:latin typeface="楷体" panose="02010609060101010101" pitchFamily="49" charset="-122"/>
                <a:ea typeface="楷体" panose="02010609060101010101" pitchFamily="49" charset="-122"/>
              </a:rPr>
              <a:t>）杂志上发表了</a:t>
            </a:r>
            <a:r>
              <a:rPr lang="en-US" altLang="zh-CN" sz="3100" dirty="0">
                <a:latin typeface="楷体" panose="02010609060101010101" pitchFamily="49" charset="-122"/>
                <a:ea typeface="楷体" panose="02010609060101010101" pitchFamily="49" charset="-122"/>
              </a:rPr>
              <a:t>《</a:t>
            </a:r>
            <a:r>
              <a:rPr lang="zh-CN" altLang="en-US" sz="3100" dirty="0">
                <a:latin typeface="楷体" panose="02010609060101010101" pitchFamily="49" charset="-122"/>
                <a:ea typeface="楷体" panose="02010609060101010101" pitchFamily="49" charset="-122"/>
              </a:rPr>
              <a:t>结构化设计</a:t>
            </a:r>
            <a:r>
              <a:rPr lang="en-US" altLang="zh-CN" sz="3100" dirty="0">
                <a:latin typeface="楷体" panose="02010609060101010101" pitchFamily="49" charset="-122"/>
                <a:ea typeface="楷体" panose="02010609060101010101" pitchFamily="49" charset="-122"/>
              </a:rPr>
              <a:t>》</a:t>
            </a:r>
            <a:r>
              <a:rPr lang="zh-CN" altLang="en-US" sz="3100" dirty="0">
                <a:latin typeface="楷体" panose="02010609060101010101" pitchFamily="49" charset="-122"/>
                <a:ea typeface="楷体" panose="02010609060101010101" pitchFamily="49" charset="-122"/>
              </a:rPr>
              <a:t>（</a:t>
            </a:r>
            <a:r>
              <a:rPr lang="en-US" altLang="zh-CN" sz="3100" dirty="0">
                <a:latin typeface="楷体" panose="02010609060101010101" pitchFamily="49" charset="-122"/>
                <a:ea typeface="楷体" panose="02010609060101010101" pitchFamily="49" charset="-122"/>
              </a:rPr>
              <a:t>Structured Design</a:t>
            </a:r>
            <a:r>
              <a:rPr lang="zh-CN" altLang="en-US" sz="3100" dirty="0">
                <a:latin typeface="楷体" panose="02010609060101010101" pitchFamily="49" charset="-122"/>
                <a:ea typeface="楷体" panose="02010609060101010101" pitchFamily="49" charset="-122"/>
              </a:rPr>
              <a:t>）论文，为结构化设计方法奠定了思想基础。</a:t>
            </a:r>
          </a:p>
          <a:p>
            <a:r>
              <a:rPr lang="zh-CN" altLang="en-US" sz="3600" dirty="0">
                <a:latin typeface="楷体_GB2312" pitchFamily="49" charset="-122"/>
              </a:rPr>
              <a:t>结构化分析方法</a:t>
            </a:r>
            <a:r>
              <a:rPr lang="en-US" altLang="zh-CN" sz="3600" dirty="0">
                <a:latin typeface="楷体_GB2312" pitchFamily="49" charset="-122"/>
              </a:rPr>
              <a:t>SA</a:t>
            </a:r>
            <a:r>
              <a:rPr lang="zh-CN" altLang="en-US" sz="3600" dirty="0">
                <a:latin typeface="楷体_GB2312" pitchFamily="49" charset="-122"/>
              </a:rPr>
              <a:t>的形成</a:t>
            </a:r>
          </a:p>
          <a:p>
            <a:pPr lvl="1"/>
            <a:r>
              <a:rPr lang="zh-CN" altLang="en-US" sz="3100" dirty="0">
                <a:latin typeface="楷体" panose="02010609060101010101" pitchFamily="49" charset="-122"/>
                <a:ea typeface="楷体" panose="02010609060101010101" pitchFamily="49" charset="-122"/>
              </a:rPr>
              <a:t>结构化设计方法建立在系统需求明确的基础上。如何明确系统的需求，就是结构化分析所要解决的问题。</a:t>
            </a:r>
          </a:p>
          <a:p>
            <a:pPr lvl="1"/>
            <a:r>
              <a:rPr lang="zh-CN" altLang="en-US" sz="3100" dirty="0">
                <a:latin typeface="楷体" panose="02010609060101010101" pitchFamily="49" charset="-122"/>
                <a:ea typeface="楷体" panose="02010609060101010101" pitchFamily="49" charset="-122"/>
              </a:rPr>
              <a:t>结构化分析方法产生于</a:t>
            </a:r>
            <a:r>
              <a:rPr lang="en-US" altLang="zh-CN" sz="3100" dirty="0">
                <a:latin typeface="楷体" panose="02010609060101010101" pitchFamily="49" charset="-122"/>
                <a:ea typeface="楷体" panose="02010609060101010101" pitchFamily="49" charset="-122"/>
              </a:rPr>
              <a:t>20</a:t>
            </a:r>
            <a:r>
              <a:rPr lang="zh-CN" altLang="en-US" sz="3100" dirty="0">
                <a:latin typeface="楷体" panose="02010609060101010101" pitchFamily="49" charset="-122"/>
                <a:ea typeface="楷体" panose="02010609060101010101" pitchFamily="49" charset="-122"/>
              </a:rPr>
              <a:t>世纪</a:t>
            </a:r>
            <a:r>
              <a:rPr lang="en-US" altLang="zh-CN" sz="3100" dirty="0">
                <a:latin typeface="楷体" panose="02010609060101010101" pitchFamily="49" charset="-122"/>
                <a:ea typeface="楷体" panose="02010609060101010101" pitchFamily="49" charset="-122"/>
              </a:rPr>
              <a:t>70</a:t>
            </a:r>
            <a:r>
              <a:rPr lang="zh-CN" altLang="en-US" sz="3100" dirty="0">
                <a:latin typeface="楷体" panose="02010609060101010101" pitchFamily="49" charset="-122"/>
                <a:ea typeface="楷体" panose="02010609060101010101" pitchFamily="49" charset="-122"/>
              </a:rPr>
              <a:t>年代中期，最初的倡导者有</a:t>
            </a:r>
            <a:r>
              <a:rPr lang="en-US" altLang="zh-CN" sz="3100" dirty="0">
                <a:latin typeface="楷体" panose="02010609060101010101" pitchFamily="49" charset="-122"/>
                <a:ea typeface="楷体" panose="02010609060101010101" pitchFamily="49" charset="-122"/>
              </a:rPr>
              <a:t>Tom Demarco</a:t>
            </a:r>
            <a:r>
              <a:rPr lang="zh-CN" altLang="en-US" sz="3100" dirty="0">
                <a:latin typeface="楷体" panose="02010609060101010101" pitchFamily="49" charset="-122"/>
                <a:ea typeface="楷体" panose="02010609060101010101" pitchFamily="49" charset="-122"/>
              </a:rPr>
              <a:t>、</a:t>
            </a:r>
            <a:r>
              <a:rPr lang="en-US" altLang="zh-CN" sz="3100" dirty="0">
                <a:latin typeface="楷体" panose="02010609060101010101" pitchFamily="49" charset="-122"/>
                <a:ea typeface="楷体" panose="02010609060101010101" pitchFamily="49" charset="-122"/>
              </a:rPr>
              <a:t>Ed Yourdon</a:t>
            </a:r>
            <a:r>
              <a:rPr lang="zh-CN" altLang="en-US" sz="3100" dirty="0">
                <a:latin typeface="楷体" panose="02010609060101010101" pitchFamily="49" charset="-122"/>
                <a:ea typeface="楷体" panose="02010609060101010101" pitchFamily="49" charset="-122"/>
              </a:rPr>
              <a:t>等人。</a:t>
            </a:r>
          </a:p>
          <a:p>
            <a:pPr lvl="1"/>
            <a:r>
              <a:rPr lang="zh-CN" altLang="en-US" sz="3100" dirty="0">
                <a:latin typeface="楷体" panose="02010609060101010101" pitchFamily="49" charset="-122"/>
                <a:ea typeface="楷体" panose="02010609060101010101" pitchFamily="49" charset="-122"/>
              </a:rPr>
              <a:t>结构化分析在</a:t>
            </a:r>
            <a:r>
              <a:rPr lang="en-US" altLang="zh-CN" sz="3100" dirty="0">
                <a:latin typeface="楷体" panose="02010609060101010101" pitchFamily="49" charset="-122"/>
                <a:ea typeface="楷体" panose="02010609060101010101" pitchFamily="49" charset="-122"/>
              </a:rPr>
              <a:t>20</a:t>
            </a:r>
            <a:r>
              <a:rPr lang="zh-CN" altLang="en-US" sz="3100" dirty="0">
                <a:latin typeface="楷体" panose="02010609060101010101" pitchFamily="49" charset="-122"/>
                <a:ea typeface="楷体" panose="02010609060101010101" pitchFamily="49" charset="-122"/>
              </a:rPr>
              <a:t>世纪</a:t>
            </a:r>
            <a:r>
              <a:rPr lang="en-US" altLang="zh-CN" sz="3100" dirty="0">
                <a:latin typeface="楷体" panose="02010609060101010101" pitchFamily="49" charset="-122"/>
                <a:ea typeface="楷体" panose="02010609060101010101" pitchFamily="49" charset="-122"/>
              </a:rPr>
              <a:t>80</a:t>
            </a:r>
            <a:r>
              <a:rPr lang="zh-CN" altLang="en-US" sz="3100" dirty="0">
                <a:latin typeface="楷体" panose="02010609060101010101" pitchFamily="49" charset="-122"/>
                <a:ea typeface="楷体" panose="02010609060101010101" pitchFamily="49" charset="-122"/>
              </a:rPr>
              <a:t>年代又得到了进一步的发展，并随着</a:t>
            </a:r>
            <a:r>
              <a:rPr lang="en-US" altLang="zh-CN" sz="3100" dirty="0">
                <a:latin typeface="楷体" panose="02010609060101010101" pitchFamily="49" charset="-122"/>
                <a:ea typeface="楷体" panose="02010609060101010101" pitchFamily="49" charset="-122"/>
              </a:rPr>
              <a:t>Ed Yourdon</a:t>
            </a:r>
            <a:r>
              <a:rPr lang="zh-CN" altLang="en-US" sz="3100" dirty="0">
                <a:latin typeface="楷体" panose="02010609060101010101" pitchFamily="49" charset="-122"/>
                <a:ea typeface="楷体" panose="02010609060101010101" pitchFamily="49" charset="-122"/>
              </a:rPr>
              <a:t>于</a:t>
            </a:r>
            <a:r>
              <a:rPr lang="en-US" altLang="zh-CN" sz="3100" dirty="0">
                <a:latin typeface="楷体" panose="02010609060101010101" pitchFamily="49" charset="-122"/>
                <a:ea typeface="楷体" panose="02010609060101010101" pitchFamily="49" charset="-122"/>
              </a:rPr>
              <a:t>1989</a:t>
            </a:r>
            <a:r>
              <a:rPr lang="zh-CN" altLang="en-US" sz="3100" dirty="0">
                <a:latin typeface="楷体" panose="02010609060101010101" pitchFamily="49" charset="-122"/>
                <a:ea typeface="楷体" panose="02010609060101010101" pitchFamily="49" charset="-122"/>
              </a:rPr>
              <a:t>年所著的</a:t>
            </a:r>
            <a:r>
              <a:rPr lang="en-US" altLang="zh-CN" sz="3100" dirty="0">
                <a:latin typeface="楷体" panose="02010609060101010101" pitchFamily="49" charset="-122"/>
                <a:ea typeface="楷体" panose="02010609060101010101" pitchFamily="49" charset="-122"/>
              </a:rPr>
              <a:t>《</a:t>
            </a:r>
            <a:r>
              <a:rPr lang="zh-CN" altLang="en-US" sz="3100" dirty="0">
                <a:latin typeface="楷体" panose="02010609060101010101" pitchFamily="49" charset="-122"/>
                <a:ea typeface="楷体" panose="02010609060101010101" pitchFamily="49" charset="-122"/>
              </a:rPr>
              <a:t>现代结构化分析</a:t>
            </a:r>
            <a:r>
              <a:rPr lang="en-US" altLang="zh-CN" sz="3100" dirty="0">
                <a:latin typeface="楷体" panose="02010609060101010101" pitchFamily="49" charset="-122"/>
                <a:ea typeface="楷体" panose="02010609060101010101" pitchFamily="49" charset="-122"/>
              </a:rPr>
              <a:t>》</a:t>
            </a:r>
            <a:r>
              <a:rPr lang="zh-CN" altLang="en-US" sz="3100" dirty="0">
                <a:latin typeface="楷体" panose="02010609060101010101" pitchFamily="49" charset="-122"/>
                <a:ea typeface="楷体" panose="02010609060101010101" pitchFamily="49" charset="-122"/>
              </a:rPr>
              <a:t>（</a:t>
            </a:r>
            <a:r>
              <a:rPr lang="en-US" altLang="zh-CN" sz="3100" dirty="0">
                <a:latin typeface="楷体" panose="02010609060101010101" pitchFamily="49" charset="-122"/>
                <a:ea typeface="楷体" panose="02010609060101010101" pitchFamily="49" charset="-122"/>
              </a:rPr>
              <a:t>Modern Structured Analysis</a:t>
            </a:r>
            <a:r>
              <a:rPr lang="zh-CN" altLang="en-US" sz="3100" dirty="0">
                <a:latin typeface="楷体" panose="02010609060101010101" pitchFamily="49" charset="-122"/>
                <a:ea typeface="楷体" panose="02010609060101010101" pitchFamily="49" charset="-122"/>
              </a:rPr>
              <a:t>）的出版而流行开来。现代结构化分析更强调建模的重要性。</a:t>
            </a:r>
          </a:p>
        </p:txBody>
      </p:sp>
    </p:spTree>
    <p:extLst>
      <p:ext uri="{BB962C8B-B14F-4D97-AF65-F5344CB8AC3E}">
        <p14:creationId xmlns:p14="http://schemas.microsoft.com/office/powerpoint/2010/main" val="40614245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结构化模型</a:t>
            </a:r>
            <a:r>
              <a:rPr lang="en-US" altLang="zh-CN" dirty="0" smtClean="0"/>
              <a:t>—</a:t>
            </a:r>
            <a:r>
              <a:rPr lang="zh-CN" altLang="en-US" dirty="0" smtClean="0"/>
              <a:t>数据流图</a:t>
            </a:r>
            <a:endParaRPr lang="zh-CN" altLang="en-US" dirty="0"/>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628800"/>
            <a:ext cx="7410399" cy="576064"/>
          </a:xfrm>
        </p:spPr>
        <p:txBody>
          <a:bodyPr>
            <a:noAutofit/>
          </a:bodyPr>
          <a:lstStyle/>
          <a:p>
            <a:r>
              <a:rPr lang="zh-CN" altLang="en-US" dirty="0">
                <a:latin typeface="楷体_GB2312" pitchFamily="49" charset="-122"/>
              </a:rPr>
              <a:t>模型的层次和分解：</a:t>
            </a:r>
          </a:p>
        </p:txBody>
      </p:sp>
      <p:sp>
        <p:nvSpPr>
          <p:cNvPr id="11" name="Rectangle 4"/>
          <p:cNvSpPr>
            <a:spLocks noChangeArrowheads="1"/>
          </p:cNvSpPr>
          <p:nvPr/>
        </p:nvSpPr>
        <p:spPr bwMode="auto">
          <a:xfrm>
            <a:off x="0" y="2514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ea typeface="宋体" panose="02010600030101010101" pitchFamily="2" charset="-122"/>
            </a:endParaRPr>
          </a:p>
        </p:txBody>
      </p:sp>
      <p:sp>
        <p:nvSpPr>
          <p:cNvPr id="12" name="Rectangle 5"/>
          <p:cNvSpPr>
            <a:spLocks noChangeArrowheads="1"/>
          </p:cNvSpPr>
          <p:nvPr/>
        </p:nvSpPr>
        <p:spPr bwMode="auto">
          <a:xfrm>
            <a:off x="0" y="2514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ea typeface="宋体" panose="02010600030101010101" pitchFamily="2" charset="-122"/>
            </a:endParaRPr>
          </a:p>
        </p:txBody>
      </p:sp>
      <p:graphicFrame>
        <p:nvGraphicFramePr>
          <p:cNvPr id="13" name="Object 6"/>
          <p:cNvGraphicFramePr>
            <a:graphicFrameLocks noChangeAspect="1"/>
          </p:cNvGraphicFramePr>
          <p:nvPr>
            <p:extLst>
              <p:ext uri="{D42A27DB-BD31-4B8C-83A1-F6EECF244321}">
                <p14:modId xmlns:p14="http://schemas.microsoft.com/office/powerpoint/2010/main" val="2864864510"/>
              </p:ext>
            </p:extLst>
          </p:nvPr>
        </p:nvGraphicFramePr>
        <p:xfrm>
          <a:off x="719930" y="2449362"/>
          <a:ext cx="7704137" cy="2770188"/>
        </p:xfrm>
        <a:graphic>
          <a:graphicData uri="http://schemas.openxmlformats.org/presentationml/2006/ole">
            <mc:AlternateContent xmlns:mc="http://schemas.openxmlformats.org/markup-compatibility/2006">
              <mc:Choice xmlns:v="urn:schemas-microsoft-com:vml" Requires="v">
                <p:oleObj spid="_x0000_s1083" name="Visio" r:id="rId4" imgW="5090334" imgH="1824620" progId="Visio.Drawing.6">
                  <p:embed/>
                </p:oleObj>
              </mc:Choice>
              <mc:Fallback>
                <p:oleObj name="Visio" r:id="rId4" imgW="5090334" imgH="1824620" progId="Visio.Drawing.6">
                  <p:embed/>
                  <p:pic>
                    <p:nvPicPr>
                      <p:cNvPr id="12288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930" y="2449362"/>
                        <a:ext cx="7704137" cy="2770188"/>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7"/>
          <p:cNvSpPr>
            <a:spLocks noChangeArrowheads="1"/>
          </p:cNvSpPr>
          <p:nvPr/>
        </p:nvSpPr>
        <p:spPr bwMode="auto">
          <a:xfrm>
            <a:off x="0" y="1885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ea typeface="宋体" panose="02010600030101010101" pitchFamily="2" charset="-122"/>
            </a:endParaRPr>
          </a:p>
        </p:txBody>
      </p:sp>
      <p:graphicFrame>
        <p:nvGraphicFramePr>
          <p:cNvPr id="15" name="Object 8"/>
          <p:cNvGraphicFramePr>
            <a:graphicFrameLocks noChangeAspect="1"/>
          </p:cNvGraphicFramePr>
          <p:nvPr>
            <p:extLst>
              <p:ext uri="{D42A27DB-BD31-4B8C-83A1-F6EECF244321}">
                <p14:modId xmlns:p14="http://schemas.microsoft.com/office/powerpoint/2010/main" val="3312376902"/>
              </p:ext>
            </p:extLst>
          </p:nvPr>
        </p:nvGraphicFramePr>
        <p:xfrm>
          <a:off x="971600" y="1885950"/>
          <a:ext cx="6696075" cy="4800600"/>
        </p:xfrm>
        <a:graphic>
          <a:graphicData uri="http://schemas.openxmlformats.org/presentationml/2006/ole">
            <mc:AlternateContent xmlns:mc="http://schemas.openxmlformats.org/markup-compatibility/2006">
              <mc:Choice xmlns:v="urn:schemas-microsoft-com:vml" Requires="v">
                <p:oleObj spid="_x0000_s1084" name="Visio" r:id="rId6" imgW="4306563" imgH="3087363" progId="Visio.Drawing.6">
                  <p:embed/>
                </p:oleObj>
              </mc:Choice>
              <mc:Fallback>
                <p:oleObj name="Visio" r:id="rId6" imgW="4306563" imgH="3087363" progId="Visio.Drawing.6">
                  <p:embed/>
                  <p:pic>
                    <p:nvPicPr>
                      <p:cNvPr id="122888"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600" y="1885950"/>
                        <a:ext cx="6696075" cy="48006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99CC"/>
                            </a:solidFill>
                          </a14:hiddenFill>
                        </a:ext>
                      </a:extLst>
                    </p:spPr>
                  </p:pic>
                </p:oleObj>
              </mc:Fallback>
            </mc:AlternateContent>
          </a:graphicData>
        </a:graphic>
      </p:graphicFrame>
      <p:graphicFrame>
        <p:nvGraphicFramePr>
          <p:cNvPr id="16" name="Object 10"/>
          <p:cNvGraphicFramePr>
            <a:graphicFrameLocks noChangeAspect="1"/>
          </p:cNvGraphicFramePr>
          <p:nvPr>
            <p:extLst>
              <p:ext uri="{D42A27DB-BD31-4B8C-83A1-F6EECF244321}">
                <p14:modId xmlns:p14="http://schemas.microsoft.com/office/powerpoint/2010/main" val="2150039903"/>
              </p:ext>
            </p:extLst>
          </p:nvPr>
        </p:nvGraphicFramePr>
        <p:xfrm>
          <a:off x="1150245" y="1628799"/>
          <a:ext cx="6769100" cy="5002212"/>
        </p:xfrm>
        <a:graphic>
          <a:graphicData uri="http://schemas.openxmlformats.org/presentationml/2006/ole">
            <mc:AlternateContent xmlns:mc="http://schemas.openxmlformats.org/markup-compatibility/2006">
              <mc:Choice xmlns:v="urn:schemas-microsoft-com:vml" Requires="v">
                <p:oleObj spid="_x0000_s1085" name="Visio" r:id="rId8" imgW="5003248" imgH="3696963" progId="Visio.Drawing.6">
                  <p:embed/>
                </p:oleObj>
              </mc:Choice>
              <mc:Fallback>
                <p:oleObj name="Visio" r:id="rId8" imgW="5003248" imgH="3696963" progId="Visio.Drawing.6">
                  <p:embed/>
                  <p:pic>
                    <p:nvPicPr>
                      <p:cNvPr id="12289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0245" y="1628799"/>
                        <a:ext cx="6769100" cy="5002212"/>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0368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3"/>
                                        </p:tgtEl>
                                        <p:attrNameLst>
                                          <p:attrName>style.visibility</p:attrName>
                                        </p:attrNameLst>
                                      </p:cBhvr>
                                      <p:to>
                                        <p:strVal val="hidden"/>
                                      </p:to>
                                    </p:set>
                                  </p:childTnLst>
                                </p:cTn>
                              </p:par>
                              <p:par>
                                <p:cTn id="13" presetID="2"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2" presetClass="entr" presetSubtype="4"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结构化模型</a:t>
            </a:r>
            <a:r>
              <a:rPr lang="en-US" altLang="zh-CN" dirty="0" smtClean="0"/>
              <a:t>—</a:t>
            </a:r>
            <a:r>
              <a:rPr lang="zh-CN" altLang="en-US" dirty="0" smtClean="0"/>
              <a:t>模块结构</a:t>
            </a:r>
            <a:r>
              <a:rPr lang="zh-CN" altLang="en-US" dirty="0"/>
              <a:t>图</a:t>
            </a:r>
          </a:p>
        </p:txBody>
      </p:sp>
      <p:grpSp>
        <p:nvGrpSpPr>
          <p:cNvPr id="3" name="组合 2"/>
          <p:cNvGrpSpPr/>
          <p:nvPr/>
        </p:nvGrpSpPr>
        <p:grpSpPr>
          <a:xfrm>
            <a:off x="1331640" y="1628800"/>
            <a:ext cx="6338590" cy="5013176"/>
            <a:chOff x="1187450" y="1196975"/>
            <a:chExt cx="6554788" cy="5661025"/>
          </a:xfrm>
        </p:grpSpPr>
        <p:sp>
          <p:nvSpPr>
            <p:cNvPr id="5" name="Text Box 3"/>
            <p:cNvSpPr txBox="1">
              <a:spLocks noChangeArrowheads="1"/>
            </p:cNvSpPr>
            <p:nvPr/>
          </p:nvSpPr>
          <p:spPr bwMode="auto">
            <a:xfrm>
              <a:off x="3446463" y="1196975"/>
              <a:ext cx="1920875" cy="5095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latin typeface="Times New Roman" panose="02020603050405020304" pitchFamily="18" charset="0"/>
                  <a:ea typeface="宋体" panose="02010600030101010101" pitchFamily="2" charset="-122"/>
                </a:rPr>
                <a:t>图书馆管理系统</a:t>
              </a:r>
              <a:endParaRPr lang="zh-CN" altLang="en-US" sz="3600">
                <a:ea typeface="宋体" panose="02010600030101010101" pitchFamily="2" charset="-122"/>
              </a:endParaRPr>
            </a:p>
          </p:txBody>
        </p:sp>
        <p:sp>
          <p:nvSpPr>
            <p:cNvPr id="6" name="Text Box 4"/>
            <p:cNvSpPr txBox="1">
              <a:spLocks noChangeArrowheads="1"/>
            </p:cNvSpPr>
            <p:nvPr/>
          </p:nvSpPr>
          <p:spPr bwMode="auto">
            <a:xfrm>
              <a:off x="1730375" y="2587625"/>
              <a:ext cx="1249363" cy="5095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dirty="0">
                  <a:latin typeface="Times New Roman" panose="02020603050405020304" pitchFamily="18" charset="0"/>
                  <a:ea typeface="宋体" panose="02010600030101010101" pitchFamily="2" charset="-122"/>
                </a:rPr>
                <a:t>图书管理</a:t>
              </a:r>
              <a:endParaRPr lang="zh-CN" altLang="en-US" sz="3600" dirty="0">
                <a:ea typeface="宋体" panose="02010600030101010101" pitchFamily="2" charset="-122"/>
              </a:endParaRPr>
            </a:p>
          </p:txBody>
        </p:sp>
        <p:sp>
          <p:nvSpPr>
            <p:cNvPr id="7" name="Text Box 5"/>
            <p:cNvSpPr txBox="1">
              <a:spLocks noChangeArrowheads="1"/>
            </p:cNvSpPr>
            <p:nvPr/>
          </p:nvSpPr>
          <p:spPr bwMode="auto">
            <a:xfrm>
              <a:off x="3808413" y="2614613"/>
              <a:ext cx="1252537" cy="5016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latin typeface="Times New Roman" panose="02020603050405020304" pitchFamily="18" charset="0"/>
                  <a:ea typeface="宋体" panose="02010600030101010101" pitchFamily="2" charset="-122"/>
                </a:rPr>
                <a:t>读者管理</a:t>
              </a:r>
              <a:endParaRPr lang="zh-CN" altLang="en-US" sz="3600">
                <a:ea typeface="宋体" panose="02010600030101010101" pitchFamily="2" charset="-122"/>
              </a:endParaRPr>
            </a:p>
          </p:txBody>
        </p:sp>
        <p:sp>
          <p:nvSpPr>
            <p:cNvPr id="8" name="Text Box 6"/>
            <p:cNvSpPr txBox="1">
              <a:spLocks noChangeArrowheads="1"/>
            </p:cNvSpPr>
            <p:nvPr/>
          </p:nvSpPr>
          <p:spPr bwMode="auto">
            <a:xfrm>
              <a:off x="5908675" y="2568575"/>
              <a:ext cx="1250950" cy="5048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latin typeface="Times New Roman" panose="02020603050405020304" pitchFamily="18" charset="0"/>
                  <a:ea typeface="宋体" panose="02010600030101010101" pitchFamily="2" charset="-122"/>
                </a:rPr>
                <a:t>借还书管理</a:t>
              </a:r>
              <a:endParaRPr lang="zh-CN" altLang="en-US" sz="3600">
                <a:ea typeface="宋体" panose="02010600030101010101" pitchFamily="2" charset="-122"/>
              </a:endParaRPr>
            </a:p>
          </p:txBody>
        </p:sp>
        <p:sp>
          <p:nvSpPr>
            <p:cNvPr id="9" name="Freeform 7"/>
            <p:cNvSpPr>
              <a:spLocks/>
            </p:cNvSpPr>
            <p:nvPr/>
          </p:nvSpPr>
          <p:spPr bwMode="auto">
            <a:xfrm>
              <a:off x="2343150" y="2105025"/>
              <a:ext cx="4165600" cy="455613"/>
            </a:xfrm>
            <a:custGeom>
              <a:avLst/>
              <a:gdLst>
                <a:gd name="T0" fmla="*/ 0 w 5310"/>
                <a:gd name="T1" fmla="*/ 2147483646 h 284"/>
                <a:gd name="T2" fmla="*/ 0 w 5310"/>
                <a:gd name="T3" fmla="*/ 0 h 284"/>
                <a:gd name="T4" fmla="*/ 2147483646 w 5310"/>
                <a:gd name="T5" fmla="*/ 0 h 284"/>
                <a:gd name="T6" fmla="*/ 2147483646 w 5310"/>
                <a:gd name="T7" fmla="*/ 2147483646 h 284"/>
                <a:gd name="T8" fmla="*/ 0 60000 65536"/>
                <a:gd name="T9" fmla="*/ 0 60000 65536"/>
                <a:gd name="T10" fmla="*/ 0 60000 65536"/>
                <a:gd name="T11" fmla="*/ 0 60000 65536"/>
                <a:gd name="T12" fmla="*/ 0 w 5310"/>
                <a:gd name="T13" fmla="*/ 0 h 284"/>
                <a:gd name="T14" fmla="*/ 5310 w 5310"/>
                <a:gd name="T15" fmla="*/ 284 h 284"/>
              </a:gdLst>
              <a:ahLst/>
              <a:cxnLst>
                <a:cxn ang="T8">
                  <a:pos x="T0" y="T1"/>
                </a:cxn>
                <a:cxn ang="T9">
                  <a:pos x="T2" y="T3"/>
                </a:cxn>
                <a:cxn ang="T10">
                  <a:pos x="T4" y="T5"/>
                </a:cxn>
                <a:cxn ang="T11">
                  <a:pos x="T6" y="T7"/>
                </a:cxn>
              </a:cxnLst>
              <a:rect l="T12" t="T13" r="T14" b="T15"/>
              <a:pathLst>
                <a:path w="5310" h="284">
                  <a:moveTo>
                    <a:pt x="0" y="284"/>
                  </a:moveTo>
                  <a:lnTo>
                    <a:pt x="0" y="0"/>
                  </a:lnTo>
                  <a:lnTo>
                    <a:pt x="5310" y="0"/>
                  </a:lnTo>
                  <a:lnTo>
                    <a:pt x="5310" y="28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Line 8"/>
            <p:cNvSpPr>
              <a:spLocks noChangeShapeType="1"/>
            </p:cNvSpPr>
            <p:nvPr/>
          </p:nvSpPr>
          <p:spPr bwMode="auto">
            <a:xfrm flipH="1">
              <a:off x="4424363" y="1703388"/>
              <a:ext cx="11112" cy="8953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9"/>
            <p:cNvSpPr txBox="1">
              <a:spLocks noChangeArrowheads="1"/>
            </p:cNvSpPr>
            <p:nvPr/>
          </p:nvSpPr>
          <p:spPr bwMode="auto">
            <a:xfrm>
              <a:off x="1495425" y="3579813"/>
              <a:ext cx="346075" cy="12176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spcBef>
                  <a:spcPct val="0"/>
                </a:spcBef>
                <a:buClrTx/>
                <a:buSzTx/>
                <a:buFontTx/>
                <a:buNone/>
              </a:pPr>
              <a:r>
                <a:rPr lang="zh-CN" altLang="en-US" sz="1800">
                  <a:latin typeface="Times New Roman" panose="02020603050405020304" pitchFamily="18" charset="0"/>
                  <a:ea typeface="宋体" panose="02010600030101010101" pitchFamily="2" charset="-122"/>
                </a:rPr>
                <a:t>新书登记</a:t>
              </a:r>
            </a:p>
            <a:p>
              <a:pPr eaLnBrk="1" hangingPunct="1">
                <a:spcBef>
                  <a:spcPct val="0"/>
                </a:spcBef>
                <a:buClrTx/>
                <a:buSzTx/>
                <a:buFontTx/>
                <a:buNone/>
              </a:pPr>
              <a:endParaRPr lang="en-US" altLang="zh-CN" sz="3600">
                <a:ea typeface="宋体" panose="02010600030101010101" pitchFamily="2" charset="-122"/>
              </a:endParaRPr>
            </a:p>
          </p:txBody>
        </p:sp>
        <p:sp>
          <p:nvSpPr>
            <p:cNvPr id="12" name="Text Box 10"/>
            <p:cNvSpPr txBox="1">
              <a:spLocks noChangeArrowheads="1"/>
            </p:cNvSpPr>
            <p:nvPr/>
          </p:nvSpPr>
          <p:spPr bwMode="auto">
            <a:xfrm>
              <a:off x="2146300" y="3579813"/>
              <a:ext cx="347663" cy="12176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spcBef>
                  <a:spcPct val="0"/>
                </a:spcBef>
                <a:buClrTx/>
                <a:buSzTx/>
                <a:buFontTx/>
                <a:buNone/>
              </a:pPr>
              <a:r>
                <a:rPr lang="zh-CN" altLang="en-US" sz="1800">
                  <a:latin typeface="Times New Roman" panose="02020603050405020304" pitchFamily="18" charset="0"/>
                  <a:ea typeface="宋体" panose="02010600030101010101" pitchFamily="2" charset="-122"/>
                </a:rPr>
                <a:t>旧书淘汰</a:t>
              </a:r>
              <a:endParaRPr lang="zh-CN" altLang="en-US" sz="3600">
                <a:ea typeface="宋体" panose="02010600030101010101" pitchFamily="2" charset="-122"/>
              </a:endParaRPr>
            </a:p>
          </p:txBody>
        </p:sp>
        <p:sp>
          <p:nvSpPr>
            <p:cNvPr id="13" name="Text Box 11"/>
            <p:cNvSpPr txBox="1">
              <a:spLocks noChangeArrowheads="1"/>
            </p:cNvSpPr>
            <p:nvPr/>
          </p:nvSpPr>
          <p:spPr bwMode="auto">
            <a:xfrm>
              <a:off x="3971925" y="3563938"/>
              <a:ext cx="342900" cy="12334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spcBef>
                  <a:spcPct val="0"/>
                </a:spcBef>
                <a:buClrTx/>
                <a:buSzTx/>
                <a:buFontTx/>
                <a:buNone/>
              </a:pPr>
              <a:r>
                <a:rPr lang="zh-CN" altLang="en-US" sz="1800">
                  <a:latin typeface="Times New Roman" panose="02020603050405020304" pitchFamily="18" charset="0"/>
                  <a:ea typeface="宋体" panose="02010600030101010101" pitchFamily="2" charset="-122"/>
                </a:rPr>
                <a:t>读者登记</a:t>
              </a:r>
              <a:endParaRPr lang="zh-CN" altLang="en-US" sz="3600">
                <a:ea typeface="宋体" panose="02010600030101010101" pitchFamily="2" charset="-122"/>
              </a:endParaRPr>
            </a:p>
          </p:txBody>
        </p:sp>
        <p:sp>
          <p:nvSpPr>
            <p:cNvPr id="14" name="Text Box 12"/>
            <p:cNvSpPr txBox="1">
              <a:spLocks noChangeArrowheads="1"/>
            </p:cNvSpPr>
            <p:nvPr/>
          </p:nvSpPr>
          <p:spPr bwMode="auto">
            <a:xfrm>
              <a:off x="4568825" y="3579813"/>
              <a:ext cx="346075" cy="12176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spcBef>
                  <a:spcPct val="0"/>
                </a:spcBef>
                <a:buClrTx/>
                <a:buSzTx/>
                <a:buFontTx/>
                <a:buNone/>
              </a:pPr>
              <a:r>
                <a:rPr lang="zh-CN" altLang="en-US" sz="1800">
                  <a:latin typeface="Times New Roman" panose="02020603050405020304" pitchFamily="18" charset="0"/>
                  <a:ea typeface="宋体" panose="02010600030101010101" pitchFamily="2" charset="-122"/>
                </a:rPr>
                <a:t>读者删除</a:t>
              </a:r>
              <a:endParaRPr lang="zh-CN" altLang="en-US" sz="3600">
                <a:ea typeface="宋体" panose="02010600030101010101" pitchFamily="2" charset="-122"/>
              </a:endParaRPr>
            </a:p>
          </p:txBody>
        </p:sp>
        <p:sp>
          <p:nvSpPr>
            <p:cNvPr id="15" name="Line 13"/>
            <p:cNvSpPr>
              <a:spLocks noChangeShapeType="1"/>
            </p:cNvSpPr>
            <p:nvPr/>
          </p:nvSpPr>
          <p:spPr bwMode="auto">
            <a:xfrm>
              <a:off x="1187450" y="3073400"/>
              <a:ext cx="0" cy="1857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14"/>
            <p:cNvSpPr>
              <a:spLocks/>
            </p:cNvSpPr>
            <p:nvPr/>
          </p:nvSpPr>
          <p:spPr bwMode="auto">
            <a:xfrm>
              <a:off x="4152900" y="3302000"/>
              <a:ext cx="596900" cy="258763"/>
            </a:xfrm>
            <a:custGeom>
              <a:avLst/>
              <a:gdLst>
                <a:gd name="T0" fmla="*/ 0 w 496"/>
                <a:gd name="T1" fmla="*/ 2147483646 h 166"/>
                <a:gd name="T2" fmla="*/ 0 w 496"/>
                <a:gd name="T3" fmla="*/ 0 h 166"/>
                <a:gd name="T4" fmla="*/ 2147483646 w 496"/>
                <a:gd name="T5" fmla="*/ 0 h 166"/>
                <a:gd name="T6" fmla="*/ 2147483646 w 496"/>
                <a:gd name="T7" fmla="*/ 2147483646 h 166"/>
                <a:gd name="T8" fmla="*/ 0 60000 65536"/>
                <a:gd name="T9" fmla="*/ 0 60000 65536"/>
                <a:gd name="T10" fmla="*/ 0 60000 65536"/>
                <a:gd name="T11" fmla="*/ 0 60000 65536"/>
                <a:gd name="T12" fmla="*/ 0 w 496"/>
                <a:gd name="T13" fmla="*/ 0 h 166"/>
                <a:gd name="T14" fmla="*/ 496 w 496"/>
                <a:gd name="T15" fmla="*/ 166 h 166"/>
              </a:gdLst>
              <a:ahLst/>
              <a:cxnLst>
                <a:cxn ang="T8">
                  <a:pos x="T0" y="T1"/>
                </a:cxn>
                <a:cxn ang="T9">
                  <a:pos x="T2" y="T3"/>
                </a:cxn>
                <a:cxn ang="T10">
                  <a:pos x="T4" y="T5"/>
                </a:cxn>
                <a:cxn ang="T11">
                  <a:pos x="T6" y="T7"/>
                </a:cxn>
              </a:cxnLst>
              <a:rect l="T12" t="T13" r="T14" b="T15"/>
              <a:pathLst>
                <a:path w="496" h="166">
                  <a:moveTo>
                    <a:pt x="0" y="166"/>
                  </a:moveTo>
                  <a:lnTo>
                    <a:pt x="0" y="0"/>
                  </a:lnTo>
                  <a:lnTo>
                    <a:pt x="496" y="0"/>
                  </a:lnTo>
                  <a:lnTo>
                    <a:pt x="496" y="16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 name="Line 15"/>
            <p:cNvSpPr>
              <a:spLocks noChangeShapeType="1"/>
            </p:cNvSpPr>
            <p:nvPr/>
          </p:nvSpPr>
          <p:spPr bwMode="auto">
            <a:xfrm>
              <a:off x="4424363" y="3097213"/>
              <a:ext cx="3175" cy="1857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Freeform 16"/>
            <p:cNvSpPr>
              <a:spLocks/>
            </p:cNvSpPr>
            <p:nvPr/>
          </p:nvSpPr>
          <p:spPr bwMode="auto">
            <a:xfrm>
              <a:off x="5672138" y="3302000"/>
              <a:ext cx="1668462" cy="231775"/>
            </a:xfrm>
            <a:custGeom>
              <a:avLst/>
              <a:gdLst>
                <a:gd name="T0" fmla="*/ 0 w 496"/>
                <a:gd name="T1" fmla="*/ 2147483646 h 166"/>
                <a:gd name="T2" fmla="*/ 0 w 496"/>
                <a:gd name="T3" fmla="*/ 0 h 166"/>
                <a:gd name="T4" fmla="*/ 2147483646 w 496"/>
                <a:gd name="T5" fmla="*/ 0 h 166"/>
                <a:gd name="T6" fmla="*/ 2147483646 w 496"/>
                <a:gd name="T7" fmla="*/ 2147483646 h 166"/>
                <a:gd name="T8" fmla="*/ 0 60000 65536"/>
                <a:gd name="T9" fmla="*/ 0 60000 65536"/>
                <a:gd name="T10" fmla="*/ 0 60000 65536"/>
                <a:gd name="T11" fmla="*/ 0 60000 65536"/>
                <a:gd name="T12" fmla="*/ 0 w 496"/>
                <a:gd name="T13" fmla="*/ 0 h 166"/>
                <a:gd name="T14" fmla="*/ 496 w 496"/>
                <a:gd name="T15" fmla="*/ 166 h 166"/>
              </a:gdLst>
              <a:ahLst/>
              <a:cxnLst>
                <a:cxn ang="T8">
                  <a:pos x="T0" y="T1"/>
                </a:cxn>
                <a:cxn ang="T9">
                  <a:pos x="T2" y="T3"/>
                </a:cxn>
                <a:cxn ang="T10">
                  <a:pos x="T4" y="T5"/>
                </a:cxn>
                <a:cxn ang="T11">
                  <a:pos x="T6" y="T7"/>
                </a:cxn>
              </a:cxnLst>
              <a:rect l="T12" t="T13" r="T14" b="T15"/>
              <a:pathLst>
                <a:path w="496" h="166">
                  <a:moveTo>
                    <a:pt x="0" y="166"/>
                  </a:moveTo>
                  <a:lnTo>
                    <a:pt x="0" y="0"/>
                  </a:lnTo>
                  <a:lnTo>
                    <a:pt x="496" y="0"/>
                  </a:lnTo>
                  <a:lnTo>
                    <a:pt x="496" y="16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 name="Text Box 17"/>
            <p:cNvSpPr txBox="1">
              <a:spLocks noChangeArrowheads="1"/>
            </p:cNvSpPr>
            <p:nvPr/>
          </p:nvSpPr>
          <p:spPr bwMode="auto">
            <a:xfrm>
              <a:off x="5546725" y="3563938"/>
              <a:ext cx="346075" cy="12334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spcBef>
                  <a:spcPct val="0"/>
                </a:spcBef>
                <a:buClrTx/>
                <a:buSz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96000"/>
                </a:lnSpc>
                <a:spcBef>
                  <a:spcPct val="0"/>
                </a:spcBef>
                <a:buClrTx/>
                <a:buSzTx/>
                <a:buFontTx/>
                <a:buNone/>
              </a:pPr>
              <a:r>
                <a:rPr lang="zh-CN" altLang="en-US" sz="1800">
                  <a:latin typeface="Times New Roman" panose="02020603050405020304" pitchFamily="18" charset="0"/>
                  <a:ea typeface="宋体" panose="02010600030101010101" pitchFamily="2" charset="-122"/>
                </a:rPr>
                <a:t>借书</a:t>
              </a:r>
            </a:p>
            <a:p>
              <a:pPr algn="ctr" eaLnBrk="1" hangingPunct="1">
                <a:lnSpc>
                  <a:spcPct val="96000"/>
                </a:lnSpc>
                <a:spcBef>
                  <a:spcPct val="0"/>
                </a:spcBef>
                <a:buClrTx/>
                <a:buSzTx/>
                <a:buFontTx/>
                <a:buNone/>
              </a:pPr>
              <a:endParaRPr lang="en-US" altLang="zh-CN" sz="3600">
                <a:ea typeface="宋体" panose="02010600030101010101" pitchFamily="2" charset="-122"/>
              </a:endParaRPr>
            </a:p>
          </p:txBody>
        </p:sp>
        <p:sp>
          <p:nvSpPr>
            <p:cNvPr id="20" name="Text Box 18"/>
            <p:cNvSpPr txBox="1">
              <a:spLocks noChangeArrowheads="1"/>
            </p:cNvSpPr>
            <p:nvPr/>
          </p:nvSpPr>
          <p:spPr bwMode="auto">
            <a:xfrm>
              <a:off x="6656388" y="3584575"/>
              <a:ext cx="342900" cy="12128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spcBef>
                  <a:spcPct val="0"/>
                </a:spcBef>
                <a:buClrTx/>
                <a:buSz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96000"/>
                </a:lnSpc>
                <a:spcBef>
                  <a:spcPct val="0"/>
                </a:spcBef>
                <a:buClrTx/>
                <a:buSzTx/>
                <a:buFontTx/>
                <a:buNone/>
              </a:pPr>
              <a:r>
                <a:rPr lang="zh-CN" altLang="en-US" sz="1800">
                  <a:latin typeface="Times New Roman" panose="02020603050405020304" pitchFamily="18" charset="0"/>
                  <a:ea typeface="宋体" panose="02010600030101010101" pitchFamily="2" charset="-122"/>
                </a:rPr>
                <a:t>查询</a:t>
              </a:r>
            </a:p>
            <a:p>
              <a:pPr algn="just" eaLnBrk="1" hangingPunct="1">
                <a:spcBef>
                  <a:spcPct val="0"/>
                </a:spcBef>
                <a:buClrTx/>
                <a:buSzTx/>
                <a:buFontTx/>
                <a:buNone/>
              </a:pPr>
              <a:endParaRPr lang="en-US" altLang="zh-CN" sz="3600">
                <a:ea typeface="宋体" panose="02010600030101010101" pitchFamily="2" charset="-122"/>
              </a:endParaRPr>
            </a:p>
          </p:txBody>
        </p:sp>
        <p:sp>
          <p:nvSpPr>
            <p:cNvPr id="21" name="Text Box 19"/>
            <p:cNvSpPr txBox="1">
              <a:spLocks noChangeArrowheads="1"/>
            </p:cNvSpPr>
            <p:nvPr/>
          </p:nvSpPr>
          <p:spPr bwMode="auto">
            <a:xfrm>
              <a:off x="6091238" y="3584575"/>
              <a:ext cx="347662" cy="12128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spcBef>
                  <a:spcPct val="0"/>
                </a:spcBef>
                <a:buClrTx/>
                <a:buSz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96000"/>
                </a:lnSpc>
                <a:spcBef>
                  <a:spcPct val="0"/>
                </a:spcBef>
                <a:buClrTx/>
                <a:buSzTx/>
                <a:buFontTx/>
                <a:buNone/>
              </a:pPr>
              <a:r>
                <a:rPr lang="zh-CN" altLang="en-US" sz="1800">
                  <a:latin typeface="Times New Roman" panose="02020603050405020304" pitchFamily="18" charset="0"/>
                  <a:ea typeface="宋体" panose="02010600030101010101" pitchFamily="2" charset="-122"/>
                </a:rPr>
                <a:t>还书</a:t>
              </a:r>
            </a:p>
            <a:p>
              <a:pPr algn="just" eaLnBrk="1" hangingPunct="1">
                <a:spcBef>
                  <a:spcPct val="0"/>
                </a:spcBef>
                <a:buClrTx/>
                <a:buSzTx/>
                <a:buFontTx/>
                <a:buNone/>
              </a:pPr>
              <a:endParaRPr lang="en-US" altLang="zh-CN" sz="3600">
                <a:ea typeface="宋体" panose="02010600030101010101" pitchFamily="2" charset="-122"/>
              </a:endParaRPr>
            </a:p>
          </p:txBody>
        </p:sp>
        <p:sp>
          <p:nvSpPr>
            <p:cNvPr id="22" name="Line 20"/>
            <p:cNvSpPr>
              <a:spLocks noChangeShapeType="1"/>
            </p:cNvSpPr>
            <p:nvPr/>
          </p:nvSpPr>
          <p:spPr bwMode="auto">
            <a:xfrm>
              <a:off x="6508750" y="3073400"/>
              <a:ext cx="0" cy="2095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Freeform 21"/>
            <p:cNvSpPr>
              <a:spLocks/>
            </p:cNvSpPr>
            <p:nvPr/>
          </p:nvSpPr>
          <p:spPr bwMode="auto">
            <a:xfrm>
              <a:off x="1690688" y="3302000"/>
              <a:ext cx="1285875" cy="258763"/>
            </a:xfrm>
            <a:custGeom>
              <a:avLst/>
              <a:gdLst>
                <a:gd name="T0" fmla="*/ 0 w 496"/>
                <a:gd name="T1" fmla="*/ 2147483646 h 166"/>
                <a:gd name="T2" fmla="*/ 0 w 496"/>
                <a:gd name="T3" fmla="*/ 0 h 166"/>
                <a:gd name="T4" fmla="*/ 2147483646 w 496"/>
                <a:gd name="T5" fmla="*/ 0 h 166"/>
                <a:gd name="T6" fmla="*/ 2147483646 w 496"/>
                <a:gd name="T7" fmla="*/ 2147483646 h 166"/>
                <a:gd name="T8" fmla="*/ 0 60000 65536"/>
                <a:gd name="T9" fmla="*/ 0 60000 65536"/>
                <a:gd name="T10" fmla="*/ 0 60000 65536"/>
                <a:gd name="T11" fmla="*/ 0 60000 65536"/>
                <a:gd name="T12" fmla="*/ 0 w 496"/>
                <a:gd name="T13" fmla="*/ 0 h 166"/>
                <a:gd name="T14" fmla="*/ 496 w 496"/>
                <a:gd name="T15" fmla="*/ 166 h 166"/>
              </a:gdLst>
              <a:ahLst/>
              <a:cxnLst>
                <a:cxn ang="T8">
                  <a:pos x="T0" y="T1"/>
                </a:cxn>
                <a:cxn ang="T9">
                  <a:pos x="T2" y="T3"/>
                </a:cxn>
                <a:cxn ang="T10">
                  <a:pos x="T4" y="T5"/>
                </a:cxn>
                <a:cxn ang="T11">
                  <a:pos x="T6" y="T7"/>
                </a:cxn>
              </a:cxnLst>
              <a:rect l="T12" t="T13" r="T14" b="T15"/>
              <a:pathLst>
                <a:path w="496" h="166">
                  <a:moveTo>
                    <a:pt x="0" y="166"/>
                  </a:moveTo>
                  <a:lnTo>
                    <a:pt x="0" y="0"/>
                  </a:lnTo>
                  <a:lnTo>
                    <a:pt x="496" y="0"/>
                  </a:lnTo>
                  <a:lnTo>
                    <a:pt x="496" y="16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Line 22"/>
            <p:cNvSpPr>
              <a:spLocks noChangeShapeType="1"/>
            </p:cNvSpPr>
            <p:nvPr/>
          </p:nvSpPr>
          <p:spPr bwMode="auto">
            <a:xfrm>
              <a:off x="2333625" y="3073400"/>
              <a:ext cx="3175" cy="4873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Text Box 23"/>
            <p:cNvSpPr txBox="1">
              <a:spLocks noChangeArrowheads="1"/>
            </p:cNvSpPr>
            <p:nvPr/>
          </p:nvSpPr>
          <p:spPr bwMode="auto">
            <a:xfrm>
              <a:off x="2813050" y="3579813"/>
              <a:ext cx="344488" cy="12176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spcBef>
                  <a:spcPct val="0"/>
                </a:spcBef>
                <a:buClrTx/>
                <a:buSzTx/>
                <a:buFontTx/>
                <a:buNone/>
              </a:pPr>
              <a:r>
                <a:rPr lang="zh-CN" altLang="en-US" sz="1800">
                  <a:latin typeface="Times New Roman" panose="02020603050405020304" pitchFamily="18" charset="0"/>
                  <a:ea typeface="宋体" panose="02010600030101010101" pitchFamily="2" charset="-122"/>
                </a:rPr>
                <a:t>书目查询</a:t>
              </a:r>
              <a:endParaRPr lang="zh-CN" altLang="en-US" sz="3600">
                <a:ea typeface="宋体" panose="02010600030101010101" pitchFamily="2" charset="-122"/>
              </a:endParaRPr>
            </a:p>
          </p:txBody>
        </p:sp>
        <p:sp>
          <p:nvSpPr>
            <p:cNvPr id="26" name="Text Box 24"/>
            <p:cNvSpPr txBox="1">
              <a:spLocks noChangeArrowheads="1"/>
            </p:cNvSpPr>
            <p:nvPr/>
          </p:nvSpPr>
          <p:spPr bwMode="auto">
            <a:xfrm>
              <a:off x="7177088" y="3579813"/>
              <a:ext cx="347662" cy="12176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spcBef>
                  <a:spcPct val="0"/>
                </a:spcBef>
                <a:buClrTx/>
                <a:buSzTx/>
                <a:buFontTx/>
                <a:buNone/>
              </a:pPr>
              <a:r>
                <a:rPr lang="zh-CN" altLang="en-US" sz="1800">
                  <a:latin typeface="Times New Roman" panose="02020603050405020304" pitchFamily="18" charset="0"/>
                  <a:ea typeface="宋体" panose="02010600030101010101" pitchFamily="2" charset="-122"/>
                </a:rPr>
                <a:t>借阅排行</a:t>
              </a:r>
              <a:endParaRPr lang="zh-CN" altLang="en-US" sz="3600">
                <a:ea typeface="宋体" panose="02010600030101010101" pitchFamily="2" charset="-122"/>
              </a:endParaRPr>
            </a:p>
          </p:txBody>
        </p:sp>
        <p:sp>
          <p:nvSpPr>
            <p:cNvPr id="27" name="Line 25"/>
            <p:cNvSpPr>
              <a:spLocks noChangeShapeType="1"/>
            </p:cNvSpPr>
            <p:nvPr/>
          </p:nvSpPr>
          <p:spPr bwMode="auto">
            <a:xfrm flipV="1">
              <a:off x="6248400" y="3340100"/>
              <a:ext cx="0" cy="231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6"/>
            <p:cNvSpPr>
              <a:spLocks noChangeShapeType="1"/>
            </p:cNvSpPr>
            <p:nvPr/>
          </p:nvSpPr>
          <p:spPr bwMode="auto">
            <a:xfrm flipV="1">
              <a:off x="6813550" y="3317875"/>
              <a:ext cx="0" cy="254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Text Box 27"/>
            <p:cNvSpPr txBox="1">
              <a:spLocks noChangeArrowheads="1"/>
            </p:cNvSpPr>
            <p:nvPr/>
          </p:nvSpPr>
          <p:spPr bwMode="auto">
            <a:xfrm>
              <a:off x="5003799" y="5373688"/>
              <a:ext cx="347663" cy="1484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spcBef>
                  <a:spcPct val="0"/>
                </a:spcBef>
                <a:buClrTx/>
                <a:buSzTx/>
                <a:buFontTx/>
                <a:buNone/>
              </a:pPr>
              <a:r>
                <a:rPr lang="zh-CN" altLang="en-US" sz="1400">
                  <a:latin typeface="Times New Roman" panose="02020603050405020304" pitchFamily="18" charset="0"/>
                  <a:ea typeface="宋体" panose="02010600030101010101" pitchFamily="2" charset="-122"/>
                </a:rPr>
                <a:t>根据卡号查读者</a:t>
              </a:r>
              <a:endParaRPr lang="zh-CN" altLang="en-US" sz="2800">
                <a:ea typeface="宋体" panose="02010600030101010101" pitchFamily="2" charset="-122"/>
              </a:endParaRPr>
            </a:p>
          </p:txBody>
        </p:sp>
        <p:sp>
          <p:nvSpPr>
            <p:cNvPr id="30" name="Line 28"/>
            <p:cNvSpPr>
              <a:spLocks noChangeShapeType="1"/>
            </p:cNvSpPr>
            <p:nvPr/>
          </p:nvSpPr>
          <p:spPr bwMode="auto">
            <a:xfrm flipH="1">
              <a:off x="4783136" y="4797425"/>
              <a:ext cx="4764"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29"/>
            <p:cNvSpPr>
              <a:spLocks noChangeShapeType="1"/>
            </p:cNvSpPr>
            <p:nvPr/>
          </p:nvSpPr>
          <p:spPr bwMode="auto">
            <a:xfrm flipH="1">
              <a:off x="5148263" y="4797425"/>
              <a:ext cx="576262"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Text Box 30"/>
            <p:cNvSpPr txBox="1">
              <a:spLocks noChangeArrowheads="1"/>
            </p:cNvSpPr>
            <p:nvPr/>
          </p:nvSpPr>
          <p:spPr bwMode="auto">
            <a:xfrm>
              <a:off x="5435600" y="5373688"/>
              <a:ext cx="347663" cy="1484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spcBef>
                  <a:spcPct val="0"/>
                </a:spcBef>
                <a:buClrTx/>
                <a:buSzTx/>
                <a:buFontTx/>
                <a:buNone/>
              </a:pPr>
              <a:r>
                <a:rPr lang="zh-CN" altLang="en-US" sz="1400">
                  <a:latin typeface="Times New Roman" panose="02020603050405020304" pitchFamily="18" charset="0"/>
                  <a:ea typeface="宋体" panose="02010600030101010101" pitchFamily="2" charset="-122"/>
                </a:rPr>
                <a:t>根据书号查图书</a:t>
              </a:r>
              <a:endParaRPr lang="zh-CN" altLang="en-US" sz="2800">
                <a:ea typeface="宋体" panose="02010600030101010101" pitchFamily="2" charset="-122"/>
              </a:endParaRPr>
            </a:p>
          </p:txBody>
        </p:sp>
        <p:sp>
          <p:nvSpPr>
            <p:cNvPr id="33" name="Line 31"/>
            <p:cNvSpPr>
              <a:spLocks noChangeShapeType="1"/>
            </p:cNvSpPr>
            <p:nvPr/>
          </p:nvSpPr>
          <p:spPr bwMode="auto">
            <a:xfrm flipH="1">
              <a:off x="5580063" y="4797425"/>
              <a:ext cx="144462"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Text Box 32"/>
            <p:cNvSpPr txBox="1">
              <a:spLocks noChangeArrowheads="1"/>
            </p:cNvSpPr>
            <p:nvPr/>
          </p:nvSpPr>
          <p:spPr bwMode="auto">
            <a:xfrm>
              <a:off x="5867400" y="5373688"/>
              <a:ext cx="347663" cy="1484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spcBef>
                  <a:spcPct val="0"/>
                </a:spcBef>
                <a:buClrTx/>
                <a:buSzTx/>
                <a:buFontTx/>
                <a:buNone/>
              </a:pPr>
              <a:r>
                <a:rPr lang="zh-CN" altLang="en-US" sz="1400">
                  <a:latin typeface="Times New Roman" panose="02020603050405020304" pitchFamily="18" charset="0"/>
                  <a:ea typeface="宋体" panose="02010600030101010101" pitchFamily="2" charset="-122"/>
                </a:rPr>
                <a:t>判读者结束资格</a:t>
              </a:r>
              <a:endParaRPr lang="zh-CN" altLang="en-US" sz="2800">
                <a:ea typeface="宋体" panose="02010600030101010101" pitchFamily="2" charset="-122"/>
              </a:endParaRPr>
            </a:p>
          </p:txBody>
        </p:sp>
        <p:sp>
          <p:nvSpPr>
            <p:cNvPr id="35" name="Text Box 33"/>
            <p:cNvSpPr txBox="1">
              <a:spLocks noChangeArrowheads="1"/>
            </p:cNvSpPr>
            <p:nvPr/>
          </p:nvSpPr>
          <p:spPr bwMode="auto">
            <a:xfrm>
              <a:off x="6300788" y="5373688"/>
              <a:ext cx="347662" cy="1484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spcBef>
                  <a:spcPct val="0"/>
                </a:spcBef>
                <a:buClrTx/>
                <a:buSzTx/>
                <a:buFontTx/>
                <a:buNone/>
              </a:pPr>
              <a:r>
                <a:rPr lang="zh-CN" altLang="en-US" sz="1400">
                  <a:latin typeface="Times New Roman" panose="02020603050405020304" pitchFamily="18" charset="0"/>
                  <a:ea typeface="宋体" panose="02010600030101010101" pitchFamily="2" charset="-122"/>
                </a:rPr>
                <a:t>保存借书记录</a:t>
              </a:r>
              <a:endParaRPr lang="zh-CN" altLang="en-US" sz="2800">
                <a:ea typeface="宋体" panose="02010600030101010101" pitchFamily="2" charset="-122"/>
              </a:endParaRPr>
            </a:p>
          </p:txBody>
        </p:sp>
        <p:sp>
          <p:nvSpPr>
            <p:cNvPr id="36" name="Line 34"/>
            <p:cNvSpPr>
              <a:spLocks noChangeShapeType="1"/>
            </p:cNvSpPr>
            <p:nvPr/>
          </p:nvSpPr>
          <p:spPr bwMode="auto">
            <a:xfrm>
              <a:off x="5724525" y="4797425"/>
              <a:ext cx="287338"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35"/>
            <p:cNvSpPr>
              <a:spLocks noChangeShapeType="1"/>
            </p:cNvSpPr>
            <p:nvPr/>
          </p:nvSpPr>
          <p:spPr bwMode="auto">
            <a:xfrm>
              <a:off x="5724525" y="4797425"/>
              <a:ext cx="792163"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Text Box 36"/>
            <p:cNvSpPr txBox="1">
              <a:spLocks noChangeArrowheads="1"/>
            </p:cNvSpPr>
            <p:nvPr/>
          </p:nvSpPr>
          <p:spPr bwMode="auto">
            <a:xfrm>
              <a:off x="4572000" y="5373688"/>
              <a:ext cx="347663" cy="1484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spcBef>
                  <a:spcPct val="0"/>
                </a:spcBef>
                <a:buClrTx/>
                <a:buSzTx/>
                <a:buFontTx/>
                <a:buNone/>
              </a:pPr>
              <a:r>
                <a:rPr lang="zh-CN" altLang="en-US" sz="1400">
                  <a:latin typeface="Times New Roman" panose="02020603050405020304" pitchFamily="18" charset="0"/>
                  <a:ea typeface="宋体" panose="02010600030101010101" pitchFamily="2" charset="-122"/>
                </a:rPr>
                <a:t>删除读者记录</a:t>
              </a:r>
              <a:endParaRPr lang="zh-CN" altLang="en-US" sz="2800">
                <a:ea typeface="宋体" panose="02010600030101010101" pitchFamily="2" charset="-122"/>
              </a:endParaRPr>
            </a:p>
          </p:txBody>
        </p:sp>
        <p:sp>
          <p:nvSpPr>
            <p:cNvPr id="39" name="Text Box 37"/>
            <p:cNvSpPr txBox="1">
              <a:spLocks noChangeArrowheads="1"/>
            </p:cNvSpPr>
            <p:nvPr/>
          </p:nvSpPr>
          <p:spPr bwMode="auto">
            <a:xfrm>
              <a:off x="3492500" y="5300663"/>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ea typeface="宋体" panose="02010600030101010101" pitchFamily="2" charset="-122"/>
                </a:rPr>
                <a:t>……</a:t>
              </a:r>
            </a:p>
          </p:txBody>
        </p:sp>
        <p:sp>
          <p:nvSpPr>
            <p:cNvPr id="40" name="Text Box 38"/>
            <p:cNvSpPr txBox="1">
              <a:spLocks noChangeArrowheads="1"/>
            </p:cNvSpPr>
            <p:nvPr/>
          </p:nvSpPr>
          <p:spPr bwMode="auto">
            <a:xfrm>
              <a:off x="6948488" y="5300663"/>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ea typeface="宋体" panose="02010600030101010101" pitchFamily="2" charset="-122"/>
                </a:rPr>
                <a:t>……</a:t>
              </a:r>
            </a:p>
          </p:txBody>
        </p:sp>
      </p:grpSp>
    </p:spTree>
    <p:extLst>
      <p:ext uri="{BB962C8B-B14F-4D97-AF65-F5344CB8AC3E}">
        <p14:creationId xmlns:p14="http://schemas.microsoft.com/office/powerpoint/2010/main" val="2785549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3.5.3 </a:t>
            </a:r>
            <a:r>
              <a:rPr lang="zh-CN" altLang="en-US" dirty="0"/>
              <a:t>面向对象开发方法</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503272"/>
          </a:xfrm>
        </p:spPr>
        <p:txBody>
          <a:bodyPr>
            <a:normAutofit fontScale="62500" lnSpcReduction="20000"/>
          </a:bodyPr>
          <a:lstStyle/>
          <a:p>
            <a:r>
              <a:rPr lang="zh-CN" altLang="en-US" sz="3600" dirty="0">
                <a:latin typeface="楷体_GB2312" pitchFamily="49" charset="-122"/>
              </a:rPr>
              <a:t>面向对象</a:t>
            </a:r>
            <a:r>
              <a:rPr lang="en-US" altLang="zh-CN" sz="3600" dirty="0">
                <a:latin typeface="楷体_GB2312" pitchFamily="49" charset="-122"/>
              </a:rPr>
              <a:t>(object-oriented)</a:t>
            </a:r>
            <a:r>
              <a:rPr lang="zh-CN" altLang="en-US" sz="3600" dirty="0">
                <a:latin typeface="楷体_GB2312" pitchFamily="49" charset="-122"/>
              </a:rPr>
              <a:t>方法具有很强的类和对象的概念，因此它就能很自然地直观地模拟人类认识客观世界的方式，包括：</a:t>
            </a:r>
          </a:p>
          <a:p>
            <a:pPr lvl="1"/>
            <a:r>
              <a:rPr lang="zh-CN" altLang="en-US" sz="3600" dirty="0">
                <a:latin typeface="楷体" panose="02010609060101010101" pitchFamily="49" charset="-122"/>
                <a:ea typeface="楷体" panose="02010609060101010101" pitchFamily="49" charset="-122"/>
              </a:rPr>
              <a:t>客观世界的任何事物都是对象</a:t>
            </a:r>
            <a:r>
              <a:rPr lang="en-US" altLang="zh-CN" sz="3600" dirty="0">
                <a:latin typeface="楷体" panose="02010609060101010101" pitchFamily="49" charset="-122"/>
                <a:ea typeface="楷体" panose="02010609060101010101" pitchFamily="49" charset="-122"/>
              </a:rPr>
              <a:t>(object)</a:t>
            </a:r>
            <a:r>
              <a:rPr lang="zh-CN" altLang="en-US" sz="3600" dirty="0">
                <a:latin typeface="楷体" panose="02010609060101010101" pitchFamily="49" charset="-122"/>
                <a:ea typeface="楷体" panose="02010609060101010101" pitchFamily="49" charset="-122"/>
              </a:rPr>
              <a:t>。它们都有一些静态特征和有关行为。</a:t>
            </a:r>
          </a:p>
          <a:p>
            <a:pPr lvl="1"/>
            <a:r>
              <a:rPr lang="zh-CN" altLang="en-US" sz="3600" dirty="0">
                <a:latin typeface="楷体" panose="02010609060101010101" pitchFamily="49" charset="-122"/>
                <a:ea typeface="楷体" panose="02010609060101010101" pitchFamily="49" charset="-122"/>
              </a:rPr>
              <a:t>对象之间有抽象与具体、群体与个体、整体与部分等几种关系，这些关系构成对象的网络结构。</a:t>
            </a:r>
          </a:p>
          <a:p>
            <a:pPr lvl="1"/>
            <a:r>
              <a:rPr lang="zh-CN" altLang="en-US" sz="3600" dirty="0">
                <a:latin typeface="楷体" panose="02010609060101010101" pitchFamily="49" charset="-122"/>
                <a:ea typeface="楷体" panose="02010609060101010101" pitchFamily="49" charset="-122"/>
              </a:rPr>
              <a:t>抽象的对象所具有的性质，自然地成为具体对象的性质，而不必说明（继承性，</a:t>
            </a:r>
            <a:r>
              <a:rPr lang="en-US" altLang="zh-CN" sz="3600" dirty="0">
                <a:latin typeface="楷体" panose="02010609060101010101" pitchFamily="49" charset="-122"/>
                <a:ea typeface="楷体" panose="02010609060101010101" pitchFamily="49" charset="-122"/>
              </a:rPr>
              <a:t>inheritance)</a:t>
            </a:r>
            <a:r>
              <a:rPr lang="zh-CN" altLang="en-US" sz="3600" dirty="0">
                <a:latin typeface="楷体" panose="02010609060101010101" pitchFamily="49" charset="-122"/>
                <a:ea typeface="楷体" panose="02010609060101010101" pitchFamily="49" charset="-122"/>
              </a:rPr>
              <a:t>。</a:t>
            </a:r>
          </a:p>
          <a:p>
            <a:pPr lvl="1"/>
            <a:r>
              <a:rPr lang="zh-CN" altLang="en-US" sz="3600" dirty="0">
                <a:latin typeface="楷体" panose="02010609060101010101" pitchFamily="49" charset="-122"/>
                <a:ea typeface="楷体" panose="02010609060101010101" pitchFamily="49" charset="-122"/>
              </a:rPr>
              <a:t>对象之间可以互送消息</a:t>
            </a:r>
            <a:r>
              <a:rPr lang="en-US" altLang="zh-CN" sz="3600" dirty="0">
                <a:latin typeface="楷体" panose="02010609060101010101" pitchFamily="49" charset="-122"/>
                <a:ea typeface="楷体" panose="02010609060101010101" pitchFamily="49" charset="-122"/>
              </a:rPr>
              <a:t>(message)</a:t>
            </a:r>
            <a:r>
              <a:rPr lang="zh-CN" altLang="en-US" sz="3600" dirty="0">
                <a:latin typeface="楷体" panose="02010609060101010101" pitchFamily="49" charset="-122"/>
                <a:ea typeface="楷体" panose="02010609060101010101" pitchFamily="49" charset="-122"/>
              </a:rPr>
              <a:t>，通过消息进行交互和协作。</a:t>
            </a:r>
          </a:p>
        </p:txBody>
      </p:sp>
    </p:spTree>
    <p:extLst>
      <p:ext uri="{BB962C8B-B14F-4D97-AF65-F5344CB8AC3E}">
        <p14:creationId xmlns:p14="http://schemas.microsoft.com/office/powerpoint/2010/main" val="31058695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内容的复杂性</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p:txBody>
          <a:bodyPr>
            <a:normAutofit fontScale="92500" lnSpcReduction="20000"/>
          </a:bodyPr>
          <a:lstStyle/>
          <a:p>
            <a:r>
              <a:rPr lang="zh-CN" altLang="en-US" dirty="0">
                <a:latin typeface="楷体_GB2312" pitchFamily="49" charset="-122"/>
              </a:rPr>
              <a:t>一个组织的管理与业务信息量大、面广，形式多样、来源繁杂，信息内容和处理要求又涉及到广泛的学科和事业领域。</a:t>
            </a:r>
          </a:p>
          <a:p>
            <a:r>
              <a:rPr lang="zh-CN" altLang="en-US" dirty="0">
                <a:latin typeface="楷体_GB2312" pitchFamily="49" charset="-122"/>
              </a:rPr>
              <a:t>一个组织的信息系统必是一个规模庞大，结构复杂，具备多种功能、实现多个目标的大系统</a:t>
            </a:r>
          </a:p>
          <a:p>
            <a:r>
              <a:rPr lang="zh-CN" altLang="en-US" dirty="0"/>
              <a:t>一个组织内各类机构和人员的信息需求不尽相同，有些需求可能相互冲突，需求的不确定性和可变性非常大。</a:t>
            </a:r>
          </a:p>
          <a:p>
            <a:r>
              <a:rPr lang="zh-CN" altLang="en-US" dirty="0"/>
              <a:t>组织和外部环境之间的数据交换难以控制。</a:t>
            </a:r>
          </a:p>
        </p:txBody>
      </p:sp>
    </p:spTree>
    <p:extLst>
      <p:ext uri="{BB962C8B-B14F-4D97-AF65-F5344CB8AC3E}">
        <p14:creationId xmlns:p14="http://schemas.microsoft.com/office/powerpoint/2010/main" val="36445190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面向对象方法举例</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503272"/>
          </a:xfrm>
        </p:spPr>
        <p:txBody>
          <a:bodyPr>
            <a:normAutofit fontScale="92500" lnSpcReduction="10000"/>
          </a:bodyPr>
          <a:lstStyle/>
          <a:p>
            <a:r>
              <a:rPr lang="zh-CN" altLang="en-US" sz="3600" dirty="0" smtClean="0">
                <a:latin typeface="楷体_GB2312" pitchFamily="49" charset="-122"/>
              </a:rPr>
              <a:t>汽车</a:t>
            </a:r>
            <a:r>
              <a:rPr lang="zh-CN" altLang="en-US" sz="3600" dirty="0">
                <a:latin typeface="楷体_GB2312" pitchFamily="49" charset="-122"/>
              </a:rPr>
              <a:t>作为一个对象，有排量、颜色、行驶里程等数据，有启动、行驶、停止、熄火等行为，驾驶员的点火事件可以触发汽车的启动操作，踩下油门事件会触发汽车行驶，行驶行为将造成行驶里程发生改变。</a:t>
            </a:r>
          </a:p>
          <a:p>
            <a:r>
              <a:rPr lang="zh-CN" altLang="en-US" sz="3600" dirty="0">
                <a:latin typeface="楷体_GB2312" pitchFamily="49" charset="-122"/>
              </a:rPr>
              <a:t>在计算机赛车游戏里，面向对象程序设计可以将汽车设计为一个软件对象（</a:t>
            </a:r>
            <a:r>
              <a:rPr lang="en-US" altLang="zh-CN" sz="3600" dirty="0">
                <a:latin typeface="楷体_GB2312" pitchFamily="49" charset="-122"/>
              </a:rPr>
              <a:t>class</a:t>
            </a:r>
            <a:r>
              <a:rPr lang="zh-CN" altLang="en-US" sz="3600" dirty="0">
                <a:latin typeface="楷体_GB2312" pitchFamily="49" charset="-122"/>
              </a:rPr>
              <a:t>）。</a:t>
            </a:r>
          </a:p>
          <a:p>
            <a:endParaRPr lang="zh-CN" altLang="en-US" sz="3600" dirty="0">
              <a:latin typeface="楷体_GB2312" pitchFamily="49" charset="-122"/>
            </a:endParaRPr>
          </a:p>
        </p:txBody>
      </p:sp>
    </p:spTree>
    <p:extLst>
      <p:ext uri="{BB962C8B-B14F-4D97-AF65-F5344CB8AC3E}">
        <p14:creationId xmlns:p14="http://schemas.microsoft.com/office/powerpoint/2010/main" val="9582285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面向对象开发方法的形成</a:t>
            </a:r>
            <a:r>
              <a:rPr lang="en-US" altLang="zh-CN" dirty="0"/>
              <a:t>/1</a:t>
            </a:r>
            <a:endParaRPr lang="zh-CN" altLang="en-US" dirty="0"/>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608512"/>
          </a:xfrm>
        </p:spPr>
        <p:txBody>
          <a:bodyPr>
            <a:normAutofit fontScale="70000" lnSpcReduction="20000"/>
          </a:bodyPr>
          <a:lstStyle/>
          <a:p>
            <a:r>
              <a:rPr lang="zh-CN" altLang="en-US" sz="3600" dirty="0">
                <a:latin typeface="楷体_GB2312" pitchFamily="49" charset="-122"/>
              </a:rPr>
              <a:t>面向对象程序设计</a:t>
            </a:r>
            <a:r>
              <a:rPr lang="en-US" altLang="zh-CN" sz="3600" dirty="0">
                <a:latin typeface="楷体_GB2312" pitchFamily="49" charset="-122"/>
              </a:rPr>
              <a:t>OOP</a:t>
            </a:r>
            <a:r>
              <a:rPr lang="zh-CN" altLang="en-US" sz="3600" dirty="0">
                <a:latin typeface="楷体_GB2312" pitchFamily="49" charset="-122"/>
              </a:rPr>
              <a:t>的产生</a:t>
            </a:r>
          </a:p>
          <a:p>
            <a:r>
              <a:rPr lang="zh-CN" altLang="en-US" sz="3600" dirty="0">
                <a:latin typeface="楷体" panose="02010609060101010101" pitchFamily="49" charset="-122"/>
                <a:ea typeface="楷体" panose="02010609060101010101" pitchFamily="49" charset="-122"/>
              </a:rPr>
              <a:t>面向对象的概念（</a:t>
            </a:r>
            <a:r>
              <a:rPr lang="en-US" altLang="zh-CN" sz="3600" dirty="0">
                <a:latin typeface="楷体" panose="02010609060101010101" pitchFamily="49" charset="-122"/>
                <a:ea typeface="楷体" panose="02010609060101010101" pitchFamily="49" charset="-122"/>
              </a:rPr>
              <a:t>Object-Oriented,</a:t>
            </a:r>
            <a:r>
              <a:rPr lang="zh-CN" altLang="en-US" sz="3600" dirty="0">
                <a:latin typeface="楷体" panose="02010609060101010101" pitchFamily="49" charset="-122"/>
                <a:ea typeface="楷体" panose="02010609060101010101" pitchFamily="49" charset="-122"/>
              </a:rPr>
              <a:t>简称</a:t>
            </a:r>
            <a:r>
              <a:rPr lang="en-US" altLang="zh-CN" sz="3600" dirty="0">
                <a:latin typeface="楷体" panose="02010609060101010101" pitchFamily="49" charset="-122"/>
                <a:ea typeface="楷体" panose="02010609060101010101" pitchFamily="49" charset="-122"/>
              </a:rPr>
              <a:t>OO</a:t>
            </a:r>
            <a:r>
              <a:rPr lang="zh-CN" altLang="en-US" sz="3600" dirty="0">
                <a:latin typeface="楷体" panose="02010609060101010101" pitchFamily="49" charset="-122"/>
                <a:ea typeface="楷体" panose="02010609060101010101" pitchFamily="49" charset="-122"/>
              </a:rPr>
              <a:t>）始于</a:t>
            </a:r>
            <a:r>
              <a:rPr lang="en-US" altLang="zh-CN" sz="3600" dirty="0">
                <a:latin typeface="楷体" panose="02010609060101010101" pitchFamily="49" charset="-122"/>
                <a:ea typeface="楷体" panose="02010609060101010101" pitchFamily="49" charset="-122"/>
              </a:rPr>
              <a:t>1966</a:t>
            </a:r>
            <a:r>
              <a:rPr lang="zh-CN" altLang="en-US" sz="3600" dirty="0">
                <a:latin typeface="楷体" panose="02010609060101010101" pitchFamily="49" charset="-122"/>
                <a:ea typeface="楷体" panose="02010609060101010101" pitchFamily="49" charset="-122"/>
              </a:rPr>
              <a:t>年的一种高级抽象语言</a:t>
            </a:r>
            <a:r>
              <a:rPr lang="en-US" altLang="zh-CN" sz="3600" dirty="0" err="1">
                <a:latin typeface="楷体" panose="02010609060101010101" pitchFamily="49" charset="-122"/>
                <a:ea typeface="楷体" panose="02010609060101010101" pitchFamily="49" charset="-122"/>
              </a:rPr>
              <a:t>Simula</a:t>
            </a:r>
            <a:r>
              <a:rPr lang="zh-CN" altLang="en-US" sz="3600" dirty="0">
                <a:latin typeface="楷体" panose="02010609060101010101" pitchFamily="49" charset="-122"/>
                <a:ea typeface="楷体" panose="02010609060101010101" pitchFamily="49" charset="-122"/>
              </a:rPr>
              <a:t>。为仿真一个实际问题，引入了数据抽象和类的概念。</a:t>
            </a:r>
          </a:p>
          <a:p>
            <a:r>
              <a:rPr lang="zh-CN" altLang="en-US" sz="3600" dirty="0">
                <a:latin typeface="楷体" panose="02010609060101010101" pitchFamily="49" charset="-122"/>
                <a:ea typeface="楷体" panose="02010609060101010101" pitchFamily="49" charset="-122"/>
              </a:rPr>
              <a:t>几年后出现的</a:t>
            </a:r>
            <a:r>
              <a:rPr lang="en-US" altLang="zh-CN" sz="3600" dirty="0">
                <a:latin typeface="楷体" panose="02010609060101010101" pitchFamily="49" charset="-122"/>
                <a:ea typeface="楷体" panose="02010609060101010101" pitchFamily="49" charset="-122"/>
              </a:rPr>
              <a:t>Smalltalk</a:t>
            </a:r>
            <a:r>
              <a:rPr lang="zh-CN" altLang="en-US" sz="3600" dirty="0">
                <a:latin typeface="楷体" panose="02010609060101010101" pitchFamily="49" charset="-122"/>
                <a:ea typeface="楷体" panose="02010609060101010101" pitchFamily="49" charset="-122"/>
              </a:rPr>
              <a:t>语言被认为是第一个真正面向对象的编程语言。它吸取了</a:t>
            </a:r>
            <a:r>
              <a:rPr lang="en-US" altLang="zh-CN" sz="3600" dirty="0" err="1">
                <a:latin typeface="楷体" panose="02010609060101010101" pitchFamily="49" charset="-122"/>
                <a:ea typeface="楷体" panose="02010609060101010101" pitchFamily="49" charset="-122"/>
              </a:rPr>
              <a:t>Simula</a:t>
            </a:r>
            <a:r>
              <a:rPr lang="zh-CN" altLang="en-US" sz="3600" dirty="0">
                <a:latin typeface="楷体" panose="02010609060101010101" pitchFamily="49" charset="-122"/>
                <a:ea typeface="楷体" panose="02010609060101010101" pitchFamily="49" charset="-122"/>
              </a:rPr>
              <a:t>中类的概念，规定一切都是对象，程序设计以尽可能自动化的单元来进行，并开始用于实现基于对象的图形用户界面。</a:t>
            </a:r>
          </a:p>
          <a:p>
            <a:r>
              <a:rPr lang="zh-CN" altLang="en-US" sz="3600" dirty="0">
                <a:latin typeface="楷体" panose="02010609060101010101" pitchFamily="49" charset="-122"/>
                <a:ea typeface="楷体" panose="02010609060101010101" pitchFamily="49" charset="-122"/>
              </a:rPr>
              <a:t>随着上世纪</a:t>
            </a:r>
            <a:r>
              <a:rPr lang="en-US" altLang="zh-CN" sz="3600" dirty="0">
                <a:latin typeface="楷体" panose="02010609060101010101" pitchFamily="49" charset="-122"/>
                <a:ea typeface="楷体" panose="02010609060101010101" pitchFamily="49" charset="-122"/>
              </a:rPr>
              <a:t>80</a:t>
            </a:r>
            <a:r>
              <a:rPr lang="zh-CN" altLang="en-US" sz="3600" dirty="0">
                <a:latin typeface="楷体" panose="02010609060101010101" pitchFamily="49" charset="-122"/>
                <a:ea typeface="楷体" panose="02010609060101010101" pitchFamily="49" charset="-122"/>
              </a:rPr>
              <a:t>年代中期一些面向对象语言如</a:t>
            </a:r>
            <a:r>
              <a:rPr lang="en-US" altLang="zh-CN" sz="3600" dirty="0">
                <a:latin typeface="楷体" panose="02010609060101010101" pitchFamily="49" charset="-122"/>
                <a:ea typeface="楷体" panose="02010609060101010101" pitchFamily="49" charset="-122"/>
              </a:rPr>
              <a:t>C++</a:t>
            </a:r>
            <a:r>
              <a:rPr lang="zh-CN" altLang="en-US" sz="3600" dirty="0">
                <a:latin typeface="楷体" panose="02010609060101010101" pitchFamily="49" charset="-122"/>
                <a:ea typeface="楷体" panose="02010609060101010101" pitchFamily="49" charset="-122"/>
              </a:rPr>
              <a:t>的出现，对象不仅与名词相关联，还包括事件和过程。可视化编程语言</a:t>
            </a:r>
            <a:r>
              <a:rPr lang="en-US" altLang="zh-CN" sz="3600" dirty="0">
                <a:latin typeface="楷体" panose="02010609060101010101" pitchFamily="49" charset="-122"/>
                <a:ea typeface="楷体" panose="02010609060101010101" pitchFamily="49" charset="-122"/>
              </a:rPr>
              <a:t>VB</a:t>
            </a:r>
            <a:r>
              <a:rPr lang="zh-CN" altLang="en-US" sz="3600" dirty="0">
                <a:latin typeface="楷体" panose="02010609060101010101" pitchFamily="49" charset="-122"/>
                <a:ea typeface="楷体" panose="02010609060101010101" pitchFamily="49" charset="-122"/>
              </a:rPr>
              <a:t>可以说是面向对象程序设计（</a:t>
            </a:r>
            <a:r>
              <a:rPr lang="en-US" altLang="zh-CN" sz="3600" dirty="0">
                <a:latin typeface="楷体" panose="02010609060101010101" pitchFamily="49" charset="-122"/>
                <a:ea typeface="楷体" panose="02010609060101010101" pitchFamily="49" charset="-122"/>
              </a:rPr>
              <a:t>OOP</a:t>
            </a:r>
            <a:r>
              <a:rPr lang="zh-CN" altLang="en-US" sz="3600" dirty="0">
                <a:latin typeface="楷体" panose="02010609060101010101" pitchFamily="49" charset="-122"/>
                <a:ea typeface="楷体" panose="02010609060101010101" pitchFamily="49" charset="-122"/>
              </a:rPr>
              <a:t>）最为成功的应用之一。并从此走向普及。</a:t>
            </a:r>
            <a:r>
              <a:rPr lang="zh-CN" altLang="en-US" sz="3600" dirty="0">
                <a:latin typeface="楷体_GB2312" pitchFamily="49" charset="-122"/>
              </a:rPr>
              <a:t> </a:t>
            </a:r>
          </a:p>
        </p:txBody>
      </p:sp>
    </p:spTree>
    <p:extLst>
      <p:ext uri="{BB962C8B-B14F-4D97-AF65-F5344CB8AC3E}">
        <p14:creationId xmlns:p14="http://schemas.microsoft.com/office/powerpoint/2010/main" val="14698032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面向对象开发方法的形成</a:t>
            </a:r>
            <a:r>
              <a:rPr lang="en-US" altLang="zh-CN" dirty="0" smtClean="0"/>
              <a:t>/2</a:t>
            </a:r>
            <a:endParaRPr lang="zh-CN" altLang="en-US" dirty="0"/>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608512"/>
          </a:xfrm>
        </p:spPr>
        <p:txBody>
          <a:bodyPr>
            <a:normAutofit fontScale="47500" lnSpcReduction="20000"/>
          </a:bodyPr>
          <a:lstStyle/>
          <a:p>
            <a:r>
              <a:rPr lang="zh-CN" altLang="en-US" sz="5100" dirty="0">
                <a:latin typeface="楷体_GB2312" pitchFamily="49" charset="-122"/>
              </a:rPr>
              <a:t>面向对象的分析与设计方法的形成</a:t>
            </a:r>
          </a:p>
          <a:p>
            <a:pPr lvl="1"/>
            <a:r>
              <a:rPr lang="en-US" altLang="zh-CN" sz="3600" dirty="0">
                <a:latin typeface="楷体" panose="02010609060101010101" pitchFamily="49" charset="-122"/>
                <a:ea typeface="楷体" panose="02010609060101010101" pitchFamily="49" charset="-122"/>
              </a:rPr>
              <a:t>1982-1992</a:t>
            </a:r>
            <a:r>
              <a:rPr lang="zh-CN" altLang="en-US" sz="3600" dirty="0">
                <a:latin typeface="楷体" panose="02010609060101010101" pitchFamily="49" charset="-122"/>
                <a:ea typeface="楷体" panose="02010609060101010101" pitchFamily="49" charset="-122"/>
              </a:rPr>
              <a:t>年间，出现了一些具代表性的</a:t>
            </a:r>
            <a:r>
              <a:rPr lang="en-US" altLang="zh-CN" sz="3600" dirty="0">
                <a:latin typeface="楷体" panose="02010609060101010101" pitchFamily="49" charset="-122"/>
                <a:ea typeface="楷体" panose="02010609060101010101" pitchFamily="49" charset="-122"/>
              </a:rPr>
              <a:t>OO</a:t>
            </a:r>
            <a:r>
              <a:rPr lang="zh-CN" altLang="en-US" sz="3600" dirty="0">
                <a:latin typeface="楷体" panose="02010609060101010101" pitchFamily="49" charset="-122"/>
                <a:ea typeface="楷体" panose="02010609060101010101" pitchFamily="49" charset="-122"/>
              </a:rPr>
              <a:t>方法论</a:t>
            </a:r>
          </a:p>
          <a:p>
            <a:pPr lvl="1"/>
            <a:r>
              <a:rPr lang="en-US" altLang="zh-CN" sz="3600" dirty="0">
                <a:latin typeface="楷体" panose="02010609060101010101" pitchFamily="49" charset="-122"/>
                <a:ea typeface="楷体" panose="02010609060101010101" pitchFamily="49" charset="-122"/>
              </a:rPr>
              <a:t>Sally </a:t>
            </a:r>
            <a:r>
              <a:rPr lang="en-US" altLang="zh-CN" sz="3600" dirty="0" err="1">
                <a:latin typeface="楷体" panose="02010609060101010101" pitchFamily="49" charset="-122"/>
                <a:ea typeface="楷体" panose="02010609060101010101" pitchFamily="49" charset="-122"/>
              </a:rPr>
              <a:t>Shlare</a:t>
            </a:r>
            <a:r>
              <a:rPr lang="en-US" altLang="zh-CN" sz="3600" dirty="0">
                <a:latin typeface="楷体" panose="02010609060101010101" pitchFamily="49" charset="-122"/>
                <a:ea typeface="楷体" panose="02010609060101010101" pitchFamily="49" charset="-122"/>
              </a:rPr>
              <a:t> and Steve Mellor, "Recursive Design Approach" </a:t>
            </a:r>
          </a:p>
          <a:p>
            <a:pPr lvl="1"/>
            <a:r>
              <a:rPr lang="en-US" altLang="zh-CN" sz="3600" dirty="0">
                <a:latin typeface="楷体" panose="02010609060101010101" pitchFamily="49" charset="-122"/>
                <a:ea typeface="楷体" panose="02010609060101010101" pitchFamily="49" charset="-122"/>
              </a:rPr>
              <a:t>Peter Coad and Ed Yourdon, "Prototype-Oriented Approach"</a:t>
            </a:r>
          </a:p>
          <a:p>
            <a:pPr lvl="1"/>
            <a:r>
              <a:rPr lang="en-US" altLang="zh-CN" sz="3600" dirty="0">
                <a:latin typeface="楷体" panose="02010609060101010101" pitchFamily="49" charset="-122"/>
                <a:ea typeface="楷体" panose="02010609060101010101" pitchFamily="49" charset="-122"/>
              </a:rPr>
              <a:t>Grady </a:t>
            </a:r>
            <a:r>
              <a:rPr lang="en-US" altLang="zh-CN" sz="3600" dirty="0" err="1">
                <a:latin typeface="楷体" panose="02010609060101010101" pitchFamily="49" charset="-122"/>
                <a:ea typeface="楷体" panose="02010609060101010101" pitchFamily="49" charset="-122"/>
              </a:rPr>
              <a:t>Booch</a:t>
            </a:r>
            <a:r>
              <a:rPr lang="en-US" altLang="zh-CN" sz="3600" dirty="0">
                <a:latin typeface="楷体" panose="02010609060101010101" pitchFamily="49" charset="-122"/>
                <a:ea typeface="楷体" panose="02010609060101010101" pitchFamily="49" charset="-122"/>
              </a:rPr>
              <a:t> (at Rational Software), "</a:t>
            </a:r>
            <a:r>
              <a:rPr lang="en-US" altLang="zh-CN" sz="3600" dirty="0" err="1">
                <a:latin typeface="楷体" panose="02010609060101010101" pitchFamily="49" charset="-122"/>
                <a:ea typeface="楷体" panose="02010609060101010101" pitchFamily="49" charset="-122"/>
              </a:rPr>
              <a:t>Booch</a:t>
            </a:r>
            <a:r>
              <a:rPr lang="en-US" altLang="zh-CN" sz="3600" dirty="0">
                <a:latin typeface="楷体" panose="02010609060101010101" pitchFamily="49" charset="-122"/>
                <a:ea typeface="楷体" panose="02010609060101010101" pitchFamily="49" charset="-122"/>
              </a:rPr>
              <a:t> Method"</a:t>
            </a:r>
          </a:p>
          <a:p>
            <a:pPr lvl="1"/>
            <a:r>
              <a:rPr lang="en-US" altLang="zh-CN" sz="3600" dirty="0">
                <a:latin typeface="楷体" panose="02010609060101010101" pitchFamily="49" charset="-122"/>
                <a:ea typeface="楷体" panose="02010609060101010101" pitchFamily="49" charset="-122"/>
              </a:rPr>
              <a:t>Jim </a:t>
            </a:r>
            <a:r>
              <a:rPr lang="en-US" altLang="zh-CN" sz="3600" dirty="0" err="1">
                <a:latin typeface="楷体" panose="02010609060101010101" pitchFamily="49" charset="-122"/>
                <a:ea typeface="楷体" panose="02010609060101010101" pitchFamily="49" charset="-122"/>
              </a:rPr>
              <a:t>Rumbaugh</a:t>
            </a:r>
            <a:r>
              <a:rPr lang="en-US" altLang="zh-CN" sz="3600" dirty="0">
                <a:latin typeface="楷体" panose="02010609060101010101" pitchFamily="49" charset="-122"/>
                <a:ea typeface="楷体" panose="02010609060101010101" pitchFamily="49" charset="-122"/>
              </a:rPr>
              <a:t> (at General Electric), "Object Modeling Technique" (OMT)</a:t>
            </a:r>
          </a:p>
          <a:p>
            <a:pPr lvl="1"/>
            <a:r>
              <a:rPr lang="en-US" altLang="zh-CN" sz="3600" dirty="0">
                <a:latin typeface="楷体" panose="02010609060101010101" pitchFamily="49" charset="-122"/>
                <a:ea typeface="楷体" panose="02010609060101010101" pitchFamily="49" charset="-122"/>
              </a:rPr>
              <a:t>James Martin and Jim Odell</a:t>
            </a:r>
          </a:p>
          <a:p>
            <a:pPr lvl="1"/>
            <a:r>
              <a:rPr lang="en-US" altLang="zh-CN" sz="3600" dirty="0">
                <a:latin typeface="楷体" panose="02010609060101010101" pitchFamily="49" charset="-122"/>
                <a:ea typeface="楷体" panose="02010609060101010101" pitchFamily="49" charset="-122"/>
              </a:rPr>
              <a:t>Ivar Jacobson (at Ericsson), "OOSE"</a:t>
            </a:r>
          </a:p>
          <a:p>
            <a:pPr lvl="1"/>
            <a:r>
              <a:rPr lang="zh-CN" altLang="en-US" sz="3600" dirty="0">
                <a:latin typeface="楷体" panose="02010609060101010101" pitchFamily="49" charset="-122"/>
                <a:ea typeface="楷体" panose="02010609060101010101" pitchFamily="49" charset="-122"/>
              </a:rPr>
              <a:t>面向对象的分析</a:t>
            </a:r>
            <a:r>
              <a:rPr lang="en-US" altLang="zh-CN" sz="3600" dirty="0">
                <a:latin typeface="楷体" panose="02010609060101010101" pitchFamily="49" charset="-122"/>
                <a:ea typeface="楷体" panose="02010609060101010101" pitchFamily="49" charset="-122"/>
              </a:rPr>
              <a:t>OOA</a:t>
            </a:r>
            <a:r>
              <a:rPr lang="zh-CN" altLang="en-US" sz="3600" dirty="0">
                <a:latin typeface="楷体" panose="02010609060101010101" pitchFamily="49" charset="-122"/>
                <a:ea typeface="楷体" panose="02010609060101010101" pitchFamily="49" charset="-122"/>
              </a:rPr>
              <a:t>，其任务是了解问题域所涉及的对象、对象间的关系和作用，然后构造问题的对象模型，力争该模型能真实地反映出所要解决的“实质问题”。</a:t>
            </a:r>
          </a:p>
          <a:p>
            <a:pPr lvl="1"/>
            <a:r>
              <a:rPr lang="zh-CN" altLang="en-US" sz="3600" dirty="0">
                <a:latin typeface="楷体" panose="02010609060101010101" pitchFamily="49" charset="-122"/>
                <a:ea typeface="楷体" panose="02010609060101010101" pitchFamily="49" charset="-122"/>
              </a:rPr>
              <a:t>接着根据所应用的软件开发环境，基于</a:t>
            </a:r>
            <a:r>
              <a:rPr lang="en-US" altLang="zh-CN" sz="3600" dirty="0">
                <a:latin typeface="楷体" panose="02010609060101010101" pitchFamily="49" charset="-122"/>
                <a:ea typeface="楷体" panose="02010609060101010101" pitchFamily="49" charset="-122"/>
              </a:rPr>
              <a:t>OOA</a:t>
            </a:r>
            <a:r>
              <a:rPr lang="zh-CN" altLang="en-US" sz="3600" dirty="0">
                <a:latin typeface="楷体" panose="02010609060101010101" pitchFamily="49" charset="-122"/>
                <a:ea typeface="楷体" panose="02010609060101010101" pitchFamily="49" charset="-122"/>
              </a:rPr>
              <a:t>的对象模型在软件系统内设设计各个对象、对象间的关系（如层次关系、继承关系等）、对象间的通信方式等，即</a:t>
            </a:r>
            <a:r>
              <a:rPr lang="en-US" altLang="zh-CN" sz="3600" dirty="0">
                <a:latin typeface="楷体" panose="02010609060101010101" pitchFamily="49" charset="-122"/>
                <a:ea typeface="楷体" panose="02010609060101010101" pitchFamily="49" charset="-122"/>
              </a:rPr>
              <a:t>OOD</a:t>
            </a:r>
            <a:r>
              <a:rPr lang="zh-CN" altLang="en-US" sz="3600" dirty="0">
                <a:latin typeface="楷体" panose="02010609060101010101" pitchFamily="49" charset="-122"/>
                <a:ea typeface="楷体" panose="02010609060101010101" pitchFamily="49" charset="-122"/>
              </a:rPr>
              <a:t>。 </a:t>
            </a:r>
          </a:p>
        </p:txBody>
      </p:sp>
    </p:spTree>
    <p:extLst>
      <p:ext uri="{BB962C8B-B14F-4D97-AF65-F5344CB8AC3E}">
        <p14:creationId xmlns:p14="http://schemas.microsoft.com/office/powerpoint/2010/main" val="36682345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面向对象模型</a:t>
            </a:r>
            <a:r>
              <a:rPr lang="en-US" altLang="zh-CN" dirty="0" smtClean="0"/>
              <a:t>—</a:t>
            </a:r>
            <a:r>
              <a:rPr lang="zh-CN" altLang="en-US" dirty="0" smtClean="0"/>
              <a:t>类图</a:t>
            </a:r>
            <a:endParaRPr lang="zh-CN" altLang="en-US" dirty="0"/>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720080"/>
          </a:xfrm>
        </p:spPr>
        <p:txBody>
          <a:bodyPr>
            <a:normAutofit/>
          </a:bodyPr>
          <a:lstStyle/>
          <a:p>
            <a:r>
              <a:rPr lang="zh-CN" altLang="en-US" sz="2000" dirty="0">
                <a:latin typeface="楷体_GB2312" pitchFamily="49" charset="-122"/>
              </a:rPr>
              <a:t>面向对象分析（</a:t>
            </a:r>
            <a:r>
              <a:rPr lang="en-US" altLang="zh-CN" sz="2000" dirty="0">
                <a:latin typeface="楷体_GB2312" pitchFamily="49" charset="-122"/>
              </a:rPr>
              <a:t>OOA</a:t>
            </a:r>
            <a:r>
              <a:rPr lang="zh-CN" altLang="en-US" sz="2000" dirty="0">
                <a:latin typeface="楷体_GB2312" pitchFamily="49" charset="-122"/>
              </a:rPr>
              <a:t>）、设计（</a:t>
            </a:r>
            <a:r>
              <a:rPr lang="en-US" altLang="zh-CN" sz="2000" dirty="0">
                <a:latin typeface="楷体_GB2312" pitchFamily="49" charset="-122"/>
              </a:rPr>
              <a:t>OOD</a:t>
            </a:r>
            <a:r>
              <a:rPr lang="zh-CN" altLang="en-US" sz="2000" dirty="0">
                <a:latin typeface="楷体_GB2312" pitchFamily="49" charset="-122"/>
              </a:rPr>
              <a:t>）和程序设计（</a:t>
            </a:r>
            <a:r>
              <a:rPr lang="en-US" altLang="zh-CN" sz="2000" dirty="0">
                <a:latin typeface="楷体_GB2312" pitchFamily="49" charset="-122"/>
              </a:rPr>
              <a:t>OOP</a:t>
            </a:r>
            <a:r>
              <a:rPr lang="zh-CN" altLang="en-US" sz="2000" dirty="0">
                <a:latin typeface="楷体_GB2312" pitchFamily="49" charset="-122"/>
              </a:rPr>
              <a:t>）最重要的模型图是对象图</a:t>
            </a:r>
            <a:r>
              <a:rPr lang="en-US" altLang="zh-CN" sz="2000" dirty="0">
                <a:latin typeface="楷体_GB2312" pitchFamily="49" charset="-122"/>
              </a:rPr>
              <a:t>/</a:t>
            </a:r>
            <a:r>
              <a:rPr lang="zh-CN" altLang="en-US" sz="2000" dirty="0">
                <a:latin typeface="楷体_GB2312" pitchFamily="49" charset="-122"/>
              </a:rPr>
              <a:t>类</a:t>
            </a:r>
            <a:r>
              <a:rPr lang="zh-CN" altLang="en-US" sz="2000" dirty="0" smtClean="0">
                <a:latin typeface="楷体_GB2312" pitchFamily="49" charset="-122"/>
              </a:rPr>
              <a:t>图 </a:t>
            </a:r>
            <a:r>
              <a:rPr lang="en-US" altLang="zh-CN" sz="2000" dirty="0" smtClean="0"/>
              <a:t>class diagram</a:t>
            </a:r>
            <a:endParaRPr lang="zh-CN" altLang="en-US" sz="2000" dirty="0">
              <a:latin typeface="楷体_GB2312" pitchFamily="49" charset="-122"/>
            </a:endParaRPr>
          </a:p>
        </p:txBody>
      </p:sp>
      <p:pic>
        <p:nvPicPr>
          <p:cNvPr id="4"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276872"/>
            <a:ext cx="8027987" cy="422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66019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面向对象模型</a:t>
            </a:r>
            <a:r>
              <a:rPr lang="en-US" altLang="zh-CN" dirty="0" smtClean="0"/>
              <a:t>—</a:t>
            </a:r>
            <a:r>
              <a:rPr lang="zh-CN" altLang="en-US" dirty="0" smtClean="0"/>
              <a:t>顺序</a:t>
            </a:r>
            <a:r>
              <a:rPr lang="zh-CN" altLang="en-US" dirty="0"/>
              <a:t>图</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720080"/>
          </a:xfrm>
        </p:spPr>
        <p:txBody>
          <a:bodyPr>
            <a:normAutofit/>
          </a:bodyPr>
          <a:lstStyle/>
          <a:p>
            <a:r>
              <a:rPr lang="zh-CN" altLang="en-US" sz="2000" dirty="0">
                <a:latin typeface="楷体_GB2312" pitchFamily="49" charset="-122"/>
              </a:rPr>
              <a:t>对象之间有交互，一个对象像另一个对象发送服务请求消息，接收对象进行</a:t>
            </a:r>
            <a:r>
              <a:rPr lang="zh-CN" altLang="en-US" sz="2000" dirty="0" smtClean="0">
                <a:latin typeface="楷体_GB2312" pitchFamily="49" charset="-122"/>
              </a:rPr>
              <a:t>响应  </a:t>
            </a:r>
            <a:r>
              <a:rPr lang="en-US" altLang="zh-CN" sz="2000" dirty="0" smtClean="0">
                <a:latin typeface="楷体_GB2312" pitchFamily="49" charset="-122"/>
              </a:rPr>
              <a:t>sequence diagram</a:t>
            </a:r>
            <a:endParaRPr lang="zh-CN" altLang="en-US" sz="2000" dirty="0">
              <a:latin typeface="楷体_GB2312" pitchFamily="49" charset="-122"/>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t="3401" b="14830"/>
          <a:stretch>
            <a:fillRect/>
          </a:stretch>
        </p:blipFill>
        <p:spPr bwMode="auto">
          <a:xfrm>
            <a:off x="1403648" y="2276872"/>
            <a:ext cx="6192465" cy="4107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88577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3.5.4 </a:t>
            </a:r>
            <a:r>
              <a:rPr lang="zh-CN" altLang="en-US" dirty="0"/>
              <a:t>面向服务开发方法</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608512"/>
          </a:xfrm>
        </p:spPr>
        <p:txBody>
          <a:bodyPr>
            <a:normAutofit fontScale="62500" lnSpcReduction="20000"/>
          </a:bodyPr>
          <a:lstStyle/>
          <a:p>
            <a:r>
              <a:rPr lang="zh-CN" altLang="en-US" sz="5100" dirty="0">
                <a:latin typeface="楷体_GB2312" pitchFamily="49" charset="-122"/>
              </a:rPr>
              <a:t>将应用程序的不同功能单元 定义为服务</a:t>
            </a:r>
            <a:r>
              <a:rPr lang="en-US" altLang="zh-CN" sz="5100" dirty="0">
                <a:latin typeface="楷体_GB2312" pitchFamily="49" charset="-122"/>
              </a:rPr>
              <a:t>(service)</a:t>
            </a:r>
            <a:r>
              <a:rPr lang="zh-CN" altLang="en-US" sz="5100" dirty="0">
                <a:latin typeface="楷体_GB2312" pitchFamily="49" charset="-122"/>
              </a:rPr>
              <a:t>，通过服务间定义良好的接口和契约</a:t>
            </a:r>
            <a:r>
              <a:rPr lang="en-US" altLang="zh-CN" sz="5100" dirty="0">
                <a:latin typeface="楷体_GB2312" pitchFamily="49" charset="-122"/>
              </a:rPr>
              <a:t>(contract)</a:t>
            </a:r>
            <a:r>
              <a:rPr lang="zh-CN" altLang="en-US" sz="5100" dirty="0">
                <a:latin typeface="楷体_GB2312" pitchFamily="49" charset="-122"/>
              </a:rPr>
              <a:t>联系起来。</a:t>
            </a:r>
          </a:p>
          <a:p>
            <a:r>
              <a:rPr lang="zh-CN" altLang="en-US" sz="5100" dirty="0">
                <a:latin typeface="楷体_GB2312" pitchFamily="49" charset="-122"/>
              </a:rPr>
              <a:t>面向服务是从业务角度出发考虑问题的，服务是可以独立封装的业务功能组件，提升了模型的抽象层次，它继承并加强了结构化和面向对象方法的通用软件结构设计思想，还增添了一些其他的主题，例如服务编排、服务库和服务总线中间件模式。</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l="41145" t="30316" r="11604" b="31294"/>
          <a:stretch>
            <a:fillRect/>
          </a:stretch>
        </p:blipFill>
        <p:spPr bwMode="auto">
          <a:xfrm>
            <a:off x="1907704" y="1916832"/>
            <a:ext cx="5040312" cy="307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957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面向服务方法的形成</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680520"/>
          </a:xfrm>
        </p:spPr>
        <p:txBody>
          <a:bodyPr>
            <a:noAutofit/>
          </a:bodyPr>
          <a:lstStyle/>
          <a:p>
            <a:r>
              <a:rPr lang="zh-CN" altLang="en-US" sz="2000" dirty="0">
                <a:latin typeface="楷体_GB2312" pitchFamily="49" charset="-122"/>
              </a:rPr>
              <a:t>为了实现远程分布式的过程调用，在</a:t>
            </a:r>
            <a:r>
              <a:rPr lang="en-US" altLang="zh-CN" sz="2000" dirty="0">
                <a:latin typeface="楷体_GB2312" pitchFamily="49" charset="-122"/>
              </a:rPr>
              <a:t>20</a:t>
            </a:r>
            <a:r>
              <a:rPr lang="zh-CN" altLang="en-US" sz="2000" dirty="0">
                <a:latin typeface="楷体_GB2312" pitchFamily="49" charset="-122"/>
              </a:rPr>
              <a:t>世纪</a:t>
            </a:r>
            <a:r>
              <a:rPr lang="en-US" altLang="zh-CN" sz="2000" dirty="0">
                <a:latin typeface="楷体_GB2312" pitchFamily="49" charset="-122"/>
              </a:rPr>
              <a:t>90</a:t>
            </a:r>
            <a:r>
              <a:rPr lang="zh-CN" altLang="en-US" sz="2000" dirty="0">
                <a:latin typeface="楷体_GB2312" pitchFamily="49" charset="-122"/>
              </a:rPr>
              <a:t>年代出现了面向组件的编程技术，如</a:t>
            </a:r>
            <a:r>
              <a:rPr lang="en-US" altLang="zh-CN" sz="2000" dirty="0">
                <a:latin typeface="楷体_GB2312" pitchFamily="49" charset="-122"/>
              </a:rPr>
              <a:t>J2EE</a:t>
            </a:r>
            <a:r>
              <a:rPr lang="zh-CN" altLang="en-US" sz="2000" dirty="0">
                <a:latin typeface="楷体_GB2312" pitchFamily="49" charset="-122"/>
              </a:rPr>
              <a:t>、</a:t>
            </a:r>
            <a:r>
              <a:rPr lang="en-US" altLang="zh-CN" sz="2000" dirty="0">
                <a:latin typeface="楷体_GB2312" pitchFamily="49" charset="-122"/>
              </a:rPr>
              <a:t>CORBA</a:t>
            </a:r>
            <a:r>
              <a:rPr lang="zh-CN" altLang="en-US" sz="2000" dirty="0">
                <a:latin typeface="楷体_GB2312" pitchFamily="49" charset="-122"/>
              </a:rPr>
              <a:t>、</a:t>
            </a:r>
            <a:r>
              <a:rPr lang="en-US" altLang="zh-CN" sz="2000" dirty="0">
                <a:latin typeface="楷体_GB2312" pitchFamily="49" charset="-122"/>
              </a:rPr>
              <a:t>DCOM</a:t>
            </a:r>
            <a:r>
              <a:rPr lang="zh-CN" altLang="en-US" sz="2000" dirty="0">
                <a:latin typeface="楷体_GB2312" pitchFamily="49" charset="-122"/>
              </a:rPr>
              <a:t>等。</a:t>
            </a:r>
          </a:p>
          <a:p>
            <a:r>
              <a:rPr lang="zh-CN" altLang="en-US" sz="2000" dirty="0">
                <a:latin typeface="楷体_GB2312" pitchFamily="49" charset="-122"/>
              </a:rPr>
              <a:t>组件就是将程序进行封装，定义一些接口让外部调用。客户端调用接口时，客户端和服务器端之间以特定的传输协议进行通信，客户端不需要了解接口是如何具体实现的，也不要引用服务器端的实现类。</a:t>
            </a:r>
          </a:p>
          <a:p>
            <a:r>
              <a:rPr lang="zh-CN" altLang="en-US" sz="2000" dirty="0">
                <a:latin typeface="楷体_GB2312" pitchFamily="49" charset="-122"/>
              </a:rPr>
              <a:t>由于组件技术标准不统一，导致不同技术实现的组件之间无法相互调用。</a:t>
            </a:r>
            <a:r>
              <a:rPr lang="en-US" altLang="zh-CN" sz="2000" dirty="0">
                <a:latin typeface="楷体_GB2312" pitchFamily="49" charset="-122"/>
              </a:rPr>
              <a:t>2000</a:t>
            </a:r>
            <a:r>
              <a:rPr lang="zh-CN" altLang="en-US" sz="2000" dirty="0">
                <a:latin typeface="楷体_GB2312" pitchFamily="49" charset="-122"/>
              </a:rPr>
              <a:t>年开始万维网联盟（</a:t>
            </a:r>
            <a:r>
              <a:rPr lang="en-US" altLang="zh-CN" sz="2400" b="1" dirty="0">
                <a:solidFill>
                  <a:srgbClr val="C00000"/>
                </a:solidFill>
                <a:latin typeface="楷体_GB2312" pitchFamily="49" charset="-122"/>
              </a:rPr>
              <a:t>World </a:t>
            </a:r>
            <a:r>
              <a:rPr lang="en-US" altLang="zh-CN" sz="2400" b="1" dirty="0" err="1">
                <a:solidFill>
                  <a:srgbClr val="C00000"/>
                </a:solidFill>
                <a:latin typeface="楷体_GB2312" pitchFamily="49" charset="-122"/>
              </a:rPr>
              <a:t>WideWeb</a:t>
            </a:r>
            <a:r>
              <a:rPr lang="en-US" altLang="zh-CN" sz="2400" b="1" dirty="0">
                <a:solidFill>
                  <a:srgbClr val="C00000"/>
                </a:solidFill>
                <a:latin typeface="楷体_GB2312" pitchFamily="49" charset="-122"/>
              </a:rPr>
              <a:t> Consortium</a:t>
            </a:r>
            <a:r>
              <a:rPr lang="zh-CN" altLang="en-US" sz="2400" b="1" dirty="0">
                <a:solidFill>
                  <a:srgbClr val="C00000"/>
                </a:solidFill>
                <a:latin typeface="楷体_GB2312" pitchFamily="49" charset="-122"/>
              </a:rPr>
              <a:t>，</a:t>
            </a:r>
            <a:r>
              <a:rPr lang="en-US" altLang="zh-CN" sz="2400" b="1" dirty="0">
                <a:solidFill>
                  <a:srgbClr val="C00000"/>
                </a:solidFill>
                <a:latin typeface="楷体_GB2312" pitchFamily="49" charset="-122"/>
              </a:rPr>
              <a:t>W3C</a:t>
            </a:r>
            <a:r>
              <a:rPr lang="zh-CN" altLang="en-US" sz="2000" dirty="0">
                <a:latin typeface="楷体_GB2312" pitchFamily="49" charset="-122"/>
              </a:rPr>
              <a:t>）基于互联网标准，发布了统一的</a:t>
            </a:r>
            <a:r>
              <a:rPr lang="en-US" altLang="zh-CN" sz="2000" dirty="0">
                <a:latin typeface="楷体_GB2312" pitchFamily="49" charset="-122"/>
              </a:rPr>
              <a:t>Web</a:t>
            </a:r>
            <a:r>
              <a:rPr lang="zh-CN" altLang="en-US" sz="2000" dirty="0">
                <a:latin typeface="楷体_GB2312" pitchFamily="49" charset="-122"/>
              </a:rPr>
              <a:t>服务标准，异构系统之间可以实现远程交互。</a:t>
            </a:r>
          </a:p>
          <a:p>
            <a:r>
              <a:rPr lang="zh-CN" altLang="en-US" sz="2000" dirty="0">
                <a:latin typeface="楷体_GB2312" pitchFamily="49" charset="-122"/>
              </a:rPr>
              <a:t>不久，专家学者和各大厂商开始推广和普及面向服务的体系架构（</a:t>
            </a:r>
            <a:r>
              <a:rPr lang="en-US" altLang="zh-CN" sz="2400" b="1" dirty="0">
                <a:solidFill>
                  <a:srgbClr val="C00000"/>
                </a:solidFill>
                <a:latin typeface="楷体_GB2312" pitchFamily="49" charset="-122"/>
              </a:rPr>
              <a:t>Service-</a:t>
            </a:r>
            <a:r>
              <a:rPr lang="en-US" altLang="zh-CN" sz="2400" b="1" dirty="0" err="1">
                <a:solidFill>
                  <a:srgbClr val="C00000"/>
                </a:solidFill>
                <a:latin typeface="楷体_GB2312" pitchFamily="49" charset="-122"/>
              </a:rPr>
              <a:t>OrientedArchitecture</a:t>
            </a:r>
            <a:r>
              <a:rPr lang="zh-CN" altLang="en-US" sz="2400" b="1" dirty="0">
                <a:solidFill>
                  <a:srgbClr val="C00000"/>
                </a:solidFill>
                <a:latin typeface="楷体_GB2312" pitchFamily="49" charset="-122"/>
              </a:rPr>
              <a:t>，</a:t>
            </a:r>
            <a:r>
              <a:rPr lang="en-US" altLang="zh-CN" sz="2400" b="1" dirty="0">
                <a:solidFill>
                  <a:srgbClr val="C00000"/>
                </a:solidFill>
                <a:latin typeface="楷体_GB2312" pitchFamily="49" charset="-122"/>
              </a:rPr>
              <a:t>SOA</a:t>
            </a:r>
            <a:r>
              <a:rPr lang="zh-CN" altLang="en-US" sz="2000" dirty="0">
                <a:latin typeface="楷体_GB2312" pitchFamily="49" charset="-122"/>
              </a:rPr>
              <a:t>），并共同努力制定了中立的</a:t>
            </a:r>
            <a:r>
              <a:rPr lang="en-US" altLang="zh-CN" sz="2000" dirty="0">
                <a:latin typeface="楷体_GB2312" pitchFamily="49" charset="-122"/>
              </a:rPr>
              <a:t>SOA</a:t>
            </a:r>
            <a:r>
              <a:rPr lang="zh-CN" altLang="en-US" sz="2000" dirty="0">
                <a:latin typeface="楷体_GB2312" pitchFamily="49" charset="-122"/>
              </a:rPr>
              <a:t>标准，面向服务的开发进入实施阶段。 </a:t>
            </a:r>
          </a:p>
        </p:txBody>
      </p:sp>
    </p:spTree>
    <p:extLst>
      <p:ext uri="{BB962C8B-B14F-4D97-AF65-F5344CB8AC3E}">
        <p14:creationId xmlns:p14="http://schemas.microsoft.com/office/powerpoint/2010/main" val="39008826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smtClean="0"/>
              <a:t>面向服务的体系架构</a:t>
            </a:r>
            <a:r>
              <a:rPr lang="en-US" altLang="zh-CN" dirty="0" smtClean="0"/>
              <a:t>SOA</a:t>
            </a:r>
            <a:endParaRPr lang="zh-CN" altLang="en-US" dirty="0"/>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680520"/>
          </a:xfrm>
        </p:spPr>
        <p:txBody>
          <a:bodyPr>
            <a:noAutofit/>
          </a:bodyPr>
          <a:lstStyle/>
          <a:p>
            <a:r>
              <a:rPr lang="zh-CN" altLang="en-US" sz="2000" dirty="0">
                <a:latin typeface="楷体_GB2312" pitchFamily="49" charset="-122"/>
              </a:rPr>
              <a:t>面向服务的</a:t>
            </a:r>
            <a:r>
              <a:rPr lang="zh-CN" altLang="en-US" sz="2000" dirty="0" smtClean="0">
                <a:latin typeface="楷体_GB2312" pitchFamily="49" charset="-122"/>
              </a:rPr>
              <a:t>体系架构</a:t>
            </a:r>
            <a:r>
              <a:rPr lang="zh-CN" altLang="en-US" sz="2000" dirty="0">
                <a:latin typeface="楷体_GB2312" pitchFamily="49" charset="-122"/>
              </a:rPr>
              <a:t>（</a:t>
            </a:r>
            <a:r>
              <a:rPr lang="en-US" altLang="zh-CN" sz="2000" dirty="0">
                <a:latin typeface="楷体_GB2312" pitchFamily="49" charset="-122"/>
              </a:rPr>
              <a:t>Service-Oriented Architecture</a:t>
            </a:r>
            <a:r>
              <a:rPr lang="zh-CN" altLang="en-US" sz="2000" dirty="0">
                <a:latin typeface="楷体_GB2312" pitchFamily="49" charset="-122"/>
              </a:rPr>
              <a:t>，</a:t>
            </a:r>
            <a:r>
              <a:rPr lang="en-US" altLang="zh-CN" sz="2000" dirty="0">
                <a:latin typeface="楷体_GB2312" pitchFamily="49" charset="-122"/>
              </a:rPr>
              <a:t>SOA</a:t>
            </a:r>
            <a:r>
              <a:rPr lang="zh-CN" altLang="en-US" sz="2000" dirty="0">
                <a:latin typeface="楷体_GB2312" pitchFamily="49" charset="-122"/>
              </a:rPr>
              <a:t>）以服务为软件组成要素，服务对外定义良好的接口和契约，独立于实现服务的硬件平台、操作系统和编程语言。</a:t>
            </a:r>
          </a:p>
          <a:p>
            <a:r>
              <a:rPr lang="zh-CN" altLang="en-US" sz="2000" dirty="0">
                <a:latin typeface="楷体_GB2312" pitchFamily="49" charset="-122"/>
              </a:rPr>
              <a:t>从概念上讲，</a:t>
            </a:r>
            <a:r>
              <a:rPr lang="en-US" altLang="zh-CN" sz="2000" dirty="0">
                <a:latin typeface="楷体_GB2312" pitchFamily="49" charset="-122"/>
              </a:rPr>
              <a:t>SOA</a:t>
            </a:r>
            <a:r>
              <a:rPr lang="zh-CN" altLang="en-US" sz="2000" dirty="0">
                <a:latin typeface="楷体_GB2312" pitchFamily="49" charset="-122"/>
              </a:rPr>
              <a:t>中有三个主要的抽象级别元素：</a:t>
            </a:r>
          </a:p>
          <a:p>
            <a:r>
              <a:rPr lang="zh-CN" altLang="en-US" sz="2000" dirty="0">
                <a:latin typeface="楷体" panose="02010609060101010101" pitchFamily="49" charset="-122"/>
                <a:ea typeface="楷体" panose="02010609060101010101" pitchFamily="49" charset="-122"/>
              </a:rPr>
              <a:t>操作：代表单个逻辑工作单元的事务。执行操作通常完成数据的存取和加工。与类的一个方法类似。</a:t>
            </a:r>
          </a:p>
          <a:p>
            <a:r>
              <a:rPr lang="zh-CN" altLang="en-US" sz="2000" dirty="0">
                <a:latin typeface="楷体" panose="02010609060101010101" pitchFamily="49" charset="-122"/>
                <a:ea typeface="楷体" panose="02010609060101010101" pitchFamily="49" charset="-122"/>
              </a:rPr>
              <a:t>服务：代表操作的逻辑分组。例如，如果我们将客户信用视为服务，则按照客户名称获得客户信用数据、建立信用记录、更新客户信用等就代表相关的操作。</a:t>
            </a:r>
          </a:p>
          <a:p>
            <a:r>
              <a:rPr lang="zh-CN" altLang="en-US" sz="2000" dirty="0">
                <a:latin typeface="楷体" panose="02010609060101010101" pitchFamily="49" charset="-122"/>
                <a:ea typeface="楷体" panose="02010609060101010101" pitchFamily="49" charset="-122"/>
              </a:rPr>
              <a:t>业务流程：为实现特定业务目标而执行的一组长期运行的动作或活动。例如：批准一项贷款、本科生转专业、完成订单等。业务流程包括依据一组业务规则按照有序序列执行的一系列操作。操作的排序、选择和执行称为服务或流程编排。</a:t>
            </a:r>
          </a:p>
        </p:txBody>
      </p:sp>
    </p:spTree>
    <p:extLst>
      <p:ext uri="{BB962C8B-B14F-4D97-AF65-F5344CB8AC3E}">
        <p14:creationId xmlns:p14="http://schemas.microsoft.com/office/powerpoint/2010/main" val="211279325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面向服务模型</a:t>
            </a:r>
            <a:r>
              <a:rPr lang="en-US" altLang="zh-CN" dirty="0" smtClean="0"/>
              <a:t>—</a:t>
            </a:r>
            <a:r>
              <a:rPr lang="zh-CN" altLang="en-US" dirty="0" smtClean="0"/>
              <a:t>服务</a:t>
            </a:r>
            <a:r>
              <a:rPr lang="zh-CN" altLang="en-US" dirty="0"/>
              <a:t>接口</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864096"/>
          </a:xfrm>
        </p:spPr>
        <p:txBody>
          <a:bodyPr>
            <a:noAutofit/>
          </a:bodyPr>
          <a:lstStyle/>
          <a:p>
            <a:r>
              <a:rPr lang="zh-CN" altLang="en-US" sz="2000" dirty="0">
                <a:latin typeface="楷体_GB2312" pitchFamily="49" charset="-122"/>
              </a:rPr>
              <a:t>识别与订单处理有关的服务，定义服务接口</a:t>
            </a:r>
          </a:p>
          <a:p>
            <a:r>
              <a:rPr lang="en-US" altLang="zh-CN" sz="2000" dirty="0" err="1">
                <a:latin typeface="楷体_GB2312" pitchFamily="49" charset="-122"/>
              </a:rPr>
              <a:t>SoaML</a:t>
            </a:r>
            <a:r>
              <a:rPr lang="zh-CN" altLang="en-US" sz="2000" dirty="0">
                <a:latin typeface="楷体_GB2312" pitchFamily="49" charset="-122"/>
              </a:rPr>
              <a:t>面向服务架构建模语言，是</a:t>
            </a:r>
            <a:r>
              <a:rPr lang="en-US" altLang="zh-CN" sz="2000" dirty="0">
                <a:latin typeface="楷体_GB2312" pitchFamily="49" charset="-122"/>
              </a:rPr>
              <a:t>UML</a:t>
            </a:r>
            <a:r>
              <a:rPr lang="zh-CN" altLang="en-US" sz="2000" dirty="0">
                <a:latin typeface="楷体_GB2312" pitchFamily="49" charset="-122"/>
              </a:rPr>
              <a:t>的扩展</a:t>
            </a:r>
          </a:p>
        </p:txBody>
      </p:sp>
      <p:pic>
        <p:nvPicPr>
          <p:cNvPr id="4" name="Picture 6"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145" y="2636912"/>
            <a:ext cx="5761707" cy="366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4197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不同方法的比较</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611561" y="1628800"/>
            <a:ext cx="7632848" cy="4752528"/>
          </a:xfrm>
        </p:spPr>
        <p:txBody>
          <a:bodyPr>
            <a:noAutofit/>
          </a:bodyPr>
          <a:lstStyle/>
          <a:p>
            <a:r>
              <a:rPr lang="zh-CN" altLang="en-US" sz="2400" dirty="0">
                <a:latin typeface="楷体_GB2312" pitchFamily="49" charset="-122"/>
              </a:rPr>
              <a:t>结构化方法</a:t>
            </a:r>
          </a:p>
          <a:p>
            <a:pPr lvl="1"/>
            <a:r>
              <a:rPr lang="zh-CN" altLang="en-US" sz="2000" dirty="0">
                <a:latin typeface="楷体" panose="02010609060101010101" pitchFamily="49" charset="-122"/>
                <a:ea typeface="楷体" panose="02010609060101010101" pitchFamily="49" charset="-122"/>
              </a:rPr>
              <a:t>容易理解和交流，对于大系统可以从全局逐步展开到局部，整体性较好。</a:t>
            </a:r>
          </a:p>
          <a:p>
            <a:pPr lvl="1"/>
            <a:r>
              <a:rPr lang="zh-CN" altLang="en-US" sz="2000" dirty="0">
                <a:latin typeface="楷体" panose="02010609060101010101" pitchFamily="49" charset="-122"/>
                <a:ea typeface="楷体" panose="02010609060101010101" pitchFamily="49" charset="-122"/>
              </a:rPr>
              <a:t>结构化方法是其他系统开发方法（如面向对象方法）的基础。</a:t>
            </a:r>
          </a:p>
          <a:p>
            <a:r>
              <a:rPr lang="zh-CN" altLang="en-US" sz="2400" dirty="0">
                <a:latin typeface="楷体_GB2312" pitchFamily="49" charset="-122"/>
              </a:rPr>
              <a:t>面向对象</a:t>
            </a:r>
          </a:p>
          <a:p>
            <a:pPr lvl="1"/>
            <a:r>
              <a:rPr lang="zh-CN" altLang="en-US" sz="2000" dirty="0">
                <a:latin typeface="楷体" panose="02010609060101010101" pitchFamily="49" charset="-122"/>
                <a:ea typeface="楷体" panose="02010609060101010101" pitchFamily="49" charset="-122"/>
              </a:rPr>
              <a:t>稳定可靠，有利于维护和重用，并容易实现多层分布式结构，但对前期分析设计人员要求较高，用户理解模型有困难。</a:t>
            </a:r>
          </a:p>
          <a:p>
            <a:r>
              <a:rPr lang="zh-CN" altLang="en-US" sz="2400" dirty="0">
                <a:latin typeface="楷体_GB2312" pitchFamily="49" charset="-122"/>
              </a:rPr>
              <a:t>面向服务</a:t>
            </a:r>
          </a:p>
          <a:p>
            <a:pPr lvl="1"/>
            <a:r>
              <a:rPr lang="zh-CN" altLang="en-US" sz="2000" dirty="0">
                <a:latin typeface="楷体" panose="02010609060101010101" pitchFamily="49" charset="-122"/>
                <a:ea typeface="楷体" panose="02010609060101010101" pitchFamily="49" charset="-122"/>
              </a:rPr>
              <a:t>松耦合、自描述、可重用、开放标准。以</a:t>
            </a:r>
            <a:r>
              <a:rPr lang="en-US" altLang="zh-CN" sz="2000" dirty="0">
                <a:latin typeface="楷体" panose="02010609060101010101" pitchFamily="49" charset="-122"/>
                <a:ea typeface="楷体" panose="02010609060101010101" pitchFamily="49" charset="-122"/>
              </a:rPr>
              <a:t>XML</a:t>
            </a:r>
            <a:r>
              <a:rPr lang="zh-CN" altLang="en-US" sz="2000" dirty="0">
                <a:latin typeface="楷体" panose="02010609060101010101" pitchFamily="49" charset="-122"/>
                <a:ea typeface="楷体" panose="02010609060101010101" pitchFamily="49" charset="-122"/>
              </a:rPr>
              <a:t>为基础，将已有的服务进行重新组合后可以快速建立新的业务流程，要求分析有较强的业务流程的抽象能力。</a:t>
            </a:r>
          </a:p>
          <a:p>
            <a:pPr lvl="1"/>
            <a:r>
              <a:rPr lang="zh-CN" altLang="en-US" sz="2000" dirty="0">
                <a:latin typeface="楷体" panose="02010609060101010101" pitchFamily="49" charset="-122"/>
                <a:ea typeface="楷体" panose="02010609060101010101" pitchFamily="49" charset="-122"/>
              </a:rPr>
              <a:t>以结构化方法和面向对象方法为基础。</a:t>
            </a:r>
          </a:p>
        </p:txBody>
      </p:sp>
    </p:spTree>
    <p:extLst>
      <p:ext uri="{BB962C8B-B14F-4D97-AF65-F5344CB8AC3E}">
        <p14:creationId xmlns:p14="http://schemas.microsoft.com/office/powerpoint/2010/main" val="1105375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a:t>投资的密集性</a:t>
            </a:r>
            <a:endParaRPr lang="zh-CN" altLang="en-US" dirty="0"/>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195750" y="1763667"/>
            <a:ext cx="6798736" cy="4090307"/>
          </a:xfrm>
        </p:spPr>
        <p:txBody>
          <a:bodyPr>
            <a:normAutofit/>
          </a:bodyPr>
          <a:lstStyle/>
          <a:p>
            <a:pPr>
              <a:lnSpc>
                <a:spcPct val="90000"/>
              </a:lnSpc>
            </a:pPr>
            <a:r>
              <a:rPr lang="zh-CN" altLang="en-US" dirty="0">
                <a:latin typeface="楷体_GB2312" pitchFamily="49" charset="-122"/>
              </a:rPr>
              <a:t>信息系统的建设，需要巨额投资，是一种资金密集型的建设项目</a:t>
            </a:r>
          </a:p>
          <a:p>
            <a:pPr>
              <a:lnSpc>
                <a:spcPct val="90000"/>
              </a:lnSpc>
            </a:pPr>
            <a:r>
              <a:rPr lang="zh-CN" altLang="en-US" dirty="0">
                <a:latin typeface="楷体_GB2312" pitchFamily="49" charset="-122"/>
              </a:rPr>
              <a:t>智力密集型或者知识密集型</a:t>
            </a:r>
          </a:p>
          <a:p>
            <a:pPr>
              <a:lnSpc>
                <a:spcPct val="90000"/>
              </a:lnSpc>
            </a:pPr>
            <a:r>
              <a:rPr lang="zh-CN" altLang="en-US" dirty="0">
                <a:latin typeface="楷体_GB2312" pitchFamily="49" charset="-122"/>
              </a:rPr>
              <a:t>需用大量人工，是劳动密集型项目</a:t>
            </a:r>
          </a:p>
          <a:p>
            <a:pPr>
              <a:lnSpc>
                <a:spcPct val="90000"/>
              </a:lnSpc>
            </a:pPr>
            <a:r>
              <a:rPr lang="zh-CN" altLang="en-US" dirty="0">
                <a:latin typeface="楷体_GB2312" pitchFamily="49" charset="-122"/>
              </a:rPr>
              <a:t>效益难以计算</a:t>
            </a:r>
          </a:p>
        </p:txBody>
      </p:sp>
      <p:pic>
        <p:nvPicPr>
          <p:cNvPr id="4" name="Picture 5">
            <a:extLst>
              <a:ext uri="{FF2B5EF4-FFF2-40B4-BE49-F238E27FC236}">
                <a16:creationId xmlns:a16="http://schemas.microsoft.com/office/drawing/2014/main" id="{5327B7AF-4148-4619-9721-6EFE2FC6D0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4427" t="31293" r="13835" b="24916"/>
          <a:stretch>
            <a:fillRect/>
          </a:stretch>
        </p:blipFill>
        <p:spPr bwMode="auto">
          <a:xfrm>
            <a:off x="2411760" y="1844824"/>
            <a:ext cx="3522662"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139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3.6 </a:t>
            </a:r>
            <a:r>
              <a:rPr lang="zh-CN" altLang="en-US" dirty="0" smtClean="0"/>
              <a:t>系统开发</a:t>
            </a:r>
            <a:r>
              <a:rPr lang="zh-CN" altLang="en-US" dirty="0"/>
              <a:t>的组织管理</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611561" y="1628800"/>
            <a:ext cx="7632848" cy="4752528"/>
          </a:xfrm>
        </p:spPr>
        <p:txBody>
          <a:bodyPr>
            <a:noAutofit/>
          </a:bodyPr>
          <a:lstStyle/>
          <a:p>
            <a:r>
              <a:rPr lang="zh-CN" altLang="en-US" sz="3200" dirty="0">
                <a:latin typeface="楷体_GB2312" pitchFamily="49" charset="-122"/>
              </a:rPr>
              <a:t>信息系统建设要执行有计划的管理：</a:t>
            </a:r>
          </a:p>
          <a:p>
            <a:pPr lvl="1"/>
            <a:r>
              <a:rPr lang="zh-CN" altLang="en-US" sz="3200" dirty="0">
                <a:latin typeface="楷体" panose="02010609060101010101" pitchFamily="49" charset="-122"/>
                <a:ea typeface="楷体" panose="02010609060101010101" pitchFamily="49" charset="-122"/>
              </a:rPr>
              <a:t>信息系统发展的诺兰模型</a:t>
            </a:r>
          </a:p>
          <a:p>
            <a:pPr lvl="1"/>
            <a:r>
              <a:rPr lang="zh-CN" altLang="en-US" sz="3200" dirty="0">
                <a:latin typeface="楷体" panose="02010609060101010101" pitchFamily="49" charset="-122"/>
                <a:ea typeface="楷体" panose="02010609060101010101" pitchFamily="49" charset="-122"/>
              </a:rPr>
              <a:t>建立信息系统的基础条件</a:t>
            </a:r>
          </a:p>
          <a:p>
            <a:pPr lvl="1"/>
            <a:r>
              <a:rPr lang="zh-CN" altLang="en-US" sz="3200" dirty="0">
                <a:latin typeface="楷体" panose="02010609060101010101" pitchFamily="49" charset="-122"/>
                <a:ea typeface="楷体" panose="02010609060101010101" pitchFamily="49" charset="-122"/>
              </a:rPr>
              <a:t>信息系统建设的相关人员</a:t>
            </a:r>
          </a:p>
          <a:p>
            <a:pPr lvl="1"/>
            <a:r>
              <a:rPr lang="zh-CN" altLang="en-US" sz="3200" dirty="0">
                <a:latin typeface="楷体" panose="02010609060101010101" pitchFamily="49" charset="-122"/>
                <a:ea typeface="楷体" panose="02010609060101010101" pitchFamily="49" charset="-122"/>
              </a:rPr>
              <a:t>做好准备工作</a:t>
            </a:r>
          </a:p>
          <a:p>
            <a:pPr lvl="1"/>
            <a:r>
              <a:rPr lang="zh-CN" altLang="en-US" sz="3200" dirty="0">
                <a:latin typeface="楷体" panose="02010609060101010101" pitchFamily="49" charset="-122"/>
                <a:ea typeface="楷体" panose="02010609060101010101" pitchFamily="49" charset="-122"/>
              </a:rPr>
              <a:t>选择开发方式</a:t>
            </a:r>
          </a:p>
          <a:p>
            <a:pPr lvl="1"/>
            <a:r>
              <a:rPr lang="zh-CN" altLang="en-US" sz="3200" dirty="0">
                <a:latin typeface="楷体" panose="02010609060101010101" pitchFamily="49" charset="-122"/>
                <a:ea typeface="楷体" panose="02010609060101010101" pitchFamily="49" charset="-122"/>
              </a:rPr>
              <a:t>开展项目管理</a:t>
            </a:r>
          </a:p>
        </p:txBody>
      </p:sp>
    </p:spTree>
    <p:extLst>
      <p:ext uri="{BB962C8B-B14F-4D97-AF65-F5344CB8AC3E}">
        <p14:creationId xmlns:p14="http://schemas.microsoft.com/office/powerpoint/2010/main" val="258168563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3.6.1 </a:t>
            </a:r>
            <a:r>
              <a:rPr lang="zh-CN" altLang="en-US" dirty="0" smtClean="0"/>
              <a:t>信息系统发展的诺</a:t>
            </a:r>
            <a:r>
              <a:rPr lang="zh-CN" altLang="en-US" dirty="0"/>
              <a:t>兰模型</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611561" y="1628800"/>
            <a:ext cx="7632848" cy="1008112"/>
          </a:xfrm>
        </p:spPr>
        <p:txBody>
          <a:bodyPr>
            <a:noAutofit/>
          </a:bodyPr>
          <a:lstStyle/>
          <a:p>
            <a:r>
              <a:rPr lang="zh-CN" altLang="en-US" sz="2400" dirty="0">
                <a:latin typeface="楷体_GB2312" pitchFamily="49" charset="-122"/>
              </a:rPr>
              <a:t>信息系统遵循从初级到成熟的发展规律（诺兰模型），要根据企业的信息系统发展现状制定开发策略</a:t>
            </a:r>
          </a:p>
        </p:txBody>
      </p:sp>
      <p:sp>
        <p:nvSpPr>
          <p:cNvPr id="4" name="Rectangle 4"/>
          <p:cNvSpPr>
            <a:spLocks noChangeArrowheads="1"/>
          </p:cNvSpPr>
          <p:nvPr/>
        </p:nvSpPr>
        <p:spPr bwMode="auto">
          <a:xfrm>
            <a:off x="3827141" y="3027437"/>
            <a:ext cx="1841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ea typeface="宋体" panose="02010600030101010101" pitchFamily="2" charset="-122"/>
            </a:endParaRPr>
          </a:p>
        </p:txBody>
      </p:sp>
      <p:sp>
        <p:nvSpPr>
          <p:cNvPr id="5" name="Line 5"/>
          <p:cNvSpPr>
            <a:spLocks noChangeShapeType="1"/>
          </p:cNvSpPr>
          <p:nvPr/>
        </p:nvSpPr>
        <p:spPr bwMode="auto">
          <a:xfrm flipV="1">
            <a:off x="720403" y="2989337"/>
            <a:ext cx="0" cy="26447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Text Box 6"/>
          <p:cNvSpPr txBox="1">
            <a:spLocks noChangeArrowheads="1"/>
          </p:cNvSpPr>
          <p:nvPr/>
        </p:nvSpPr>
        <p:spPr bwMode="auto">
          <a:xfrm>
            <a:off x="323528" y="2636912"/>
            <a:ext cx="12160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dirty="0">
                <a:latin typeface="Times New Roman" panose="02020603050405020304" pitchFamily="18" charset="0"/>
                <a:ea typeface="楷体_GB2312" pitchFamily="49" charset="-122"/>
              </a:rPr>
              <a:t>预算费用</a:t>
            </a:r>
            <a:endParaRPr lang="zh-CN" altLang="en-US" sz="2000" dirty="0">
              <a:latin typeface="Univers (W1)"/>
              <a:ea typeface="楷体_GB2312" pitchFamily="49" charset="-122"/>
            </a:endParaRPr>
          </a:p>
        </p:txBody>
      </p:sp>
      <p:sp>
        <p:nvSpPr>
          <p:cNvPr id="7" name="Text Box 7"/>
          <p:cNvSpPr txBox="1">
            <a:spLocks noChangeArrowheads="1"/>
          </p:cNvSpPr>
          <p:nvPr/>
        </p:nvSpPr>
        <p:spPr bwMode="auto">
          <a:xfrm>
            <a:off x="920428" y="5634112"/>
            <a:ext cx="6032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a:latin typeface="Times New Roman" panose="02020603050405020304" pitchFamily="18" charset="0"/>
                <a:ea typeface="楷体_GB2312" pitchFamily="49" charset="-122"/>
              </a:rPr>
              <a:t>初装</a:t>
            </a:r>
            <a:endParaRPr lang="zh-CN" altLang="en-US" sz="2000">
              <a:latin typeface="Univers (W1)"/>
              <a:ea typeface="楷体_GB2312" pitchFamily="49" charset="-122"/>
            </a:endParaRPr>
          </a:p>
        </p:txBody>
      </p:sp>
      <p:sp>
        <p:nvSpPr>
          <p:cNvPr id="8" name="Text Box 8"/>
          <p:cNvSpPr txBox="1">
            <a:spLocks noChangeArrowheads="1"/>
          </p:cNvSpPr>
          <p:nvPr/>
        </p:nvSpPr>
        <p:spPr bwMode="auto">
          <a:xfrm>
            <a:off x="4249416" y="5696025"/>
            <a:ext cx="585787"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a:latin typeface="Times New Roman" panose="02020603050405020304" pitchFamily="18" charset="0"/>
                <a:ea typeface="楷体_GB2312" pitchFamily="49" charset="-122"/>
              </a:rPr>
              <a:t>数据</a:t>
            </a:r>
          </a:p>
          <a:p>
            <a:pPr algn="just">
              <a:spcBef>
                <a:spcPct val="0"/>
              </a:spcBef>
              <a:buClrTx/>
              <a:buSzTx/>
              <a:buFontTx/>
              <a:buNone/>
            </a:pPr>
            <a:r>
              <a:rPr lang="zh-CN" altLang="en-US" sz="2000">
                <a:latin typeface="Times New Roman" panose="02020603050405020304" pitchFamily="18" charset="0"/>
                <a:ea typeface="楷体_GB2312" pitchFamily="49" charset="-122"/>
              </a:rPr>
              <a:t>管理</a:t>
            </a:r>
            <a:endParaRPr lang="zh-CN" altLang="en-US" sz="2000">
              <a:latin typeface="Univers (W1)"/>
              <a:ea typeface="楷体_GB2312" pitchFamily="49" charset="-122"/>
            </a:endParaRPr>
          </a:p>
        </p:txBody>
      </p:sp>
      <p:sp>
        <p:nvSpPr>
          <p:cNvPr id="9" name="Text Box 9"/>
          <p:cNvSpPr txBox="1">
            <a:spLocks noChangeArrowheads="1"/>
          </p:cNvSpPr>
          <p:nvPr/>
        </p:nvSpPr>
        <p:spPr bwMode="auto">
          <a:xfrm>
            <a:off x="1723703" y="5634112"/>
            <a:ext cx="60166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a:latin typeface="Times New Roman" panose="02020603050405020304" pitchFamily="18" charset="0"/>
                <a:ea typeface="楷体_GB2312" pitchFamily="49" charset="-122"/>
              </a:rPr>
              <a:t>蔓延</a:t>
            </a:r>
            <a:endParaRPr lang="zh-CN" altLang="en-US" sz="2000">
              <a:latin typeface="Univers (W1)"/>
              <a:ea typeface="楷体_GB2312" pitchFamily="49" charset="-122"/>
            </a:endParaRPr>
          </a:p>
        </p:txBody>
      </p:sp>
      <p:sp>
        <p:nvSpPr>
          <p:cNvPr id="10" name="Text Box 10"/>
          <p:cNvSpPr txBox="1">
            <a:spLocks noChangeArrowheads="1"/>
          </p:cNvSpPr>
          <p:nvPr/>
        </p:nvSpPr>
        <p:spPr bwMode="auto">
          <a:xfrm>
            <a:off x="2493641" y="5634112"/>
            <a:ext cx="6016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a:latin typeface="Times New Roman" panose="02020603050405020304" pitchFamily="18" charset="0"/>
                <a:ea typeface="楷体_GB2312" pitchFamily="49" charset="-122"/>
              </a:rPr>
              <a:t>控制</a:t>
            </a:r>
            <a:endParaRPr lang="zh-CN" altLang="en-US" sz="2000">
              <a:latin typeface="Univers (W1)"/>
              <a:ea typeface="楷体_GB2312" pitchFamily="49" charset="-122"/>
            </a:endParaRPr>
          </a:p>
        </p:txBody>
      </p:sp>
      <p:sp>
        <p:nvSpPr>
          <p:cNvPr id="11" name="Text Box 11"/>
          <p:cNvSpPr txBox="1">
            <a:spLocks noChangeArrowheads="1"/>
          </p:cNvSpPr>
          <p:nvPr/>
        </p:nvSpPr>
        <p:spPr bwMode="auto">
          <a:xfrm>
            <a:off x="4935216" y="5634112"/>
            <a:ext cx="6016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a:latin typeface="Times New Roman" panose="02020603050405020304" pitchFamily="18" charset="0"/>
                <a:ea typeface="楷体_GB2312" pitchFamily="49" charset="-122"/>
              </a:rPr>
              <a:t>成熟</a:t>
            </a:r>
            <a:endParaRPr lang="zh-CN" altLang="en-US" sz="2000">
              <a:latin typeface="Univers (W1)"/>
              <a:ea typeface="楷体_GB2312" pitchFamily="49" charset="-122"/>
            </a:endParaRPr>
          </a:p>
        </p:txBody>
      </p:sp>
      <p:sp>
        <p:nvSpPr>
          <p:cNvPr id="12" name="Text Box 12"/>
          <p:cNvSpPr txBox="1">
            <a:spLocks noChangeArrowheads="1"/>
          </p:cNvSpPr>
          <p:nvPr/>
        </p:nvSpPr>
        <p:spPr bwMode="auto">
          <a:xfrm>
            <a:off x="3330253" y="5634112"/>
            <a:ext cx="60166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a:latin typeface="Times New Roman" panose="02020603050405020304" pitchFamily="18" charset="0"/>
                <a:ea typeface="楷体_GB2312" pitchFamily="49" charset="-122"/>
              </a:rPr>
              <a:t>集成</a:t>
            </a:r>
            <a:endParaRPr lang="zh-CN" altLang="en-US" sz="2000">
              <a:latin typeface="Univers (W1)"/>
              <a:ea typeface="楷体_GB2312" pitchFamily="49" charset="-122"/>
            </a:endParaRPr>
          </a:p>
        </p:txBody>
      </p:sp>
      <p:sp>
        <p:nvSpPr>
          <p:cNvPr id="13" name="Line 13"/>
          <p:cNvSpPr>
            <a:spLocks noChangeShapeType="1"/>
          </p:cNvSpPr>
          <p:nvPr/>
        </p:nvSpPr>
        <p:spPr bwMode="auto">
          <a:xfrm>
            <a:off x="734691" y="5634112"/>
            <a:ext cx="52181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4"/>
          <p:cNvSpPr>
            <a:spLocks noChangeShapeType="1"/>
          </p:cNvSpPr>
          <p:nvPr/>
        </p:nvSpPr>
        <p:spPr bwMode="auto">
          <a:xfrm>
            <a:off x="1539553" y="5499175"/>
            <a:ext cx="0" cy="17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5"/>
          <p:cNvSpPr>
            <a:spLocks noChangeShapeType="1"/>
          </p:cNvSpPr>
          <p:nvPr/>
        </p:nvSpPr>
        <p:spPr bwMode="auto">
          <a:xfrm>
            <a:off x="2376166" y="5499175"/>
            <a:ext cx="0" cy="17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6"/>
          <p:cNvSpPr>
            <a:spLocks noChangeShapeType="1"/>
          </p:cNvSpPr>
          <p:nvPr/>
        </p:nvSpPr>
        <p:spPr bwMode="auto">
          <a:xfrm>
            <a:off x="3195316" y="5499175"/>
            <a:ext cx="0" cy="17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7"/>
          <p:cNvSpPr>
            <a:spLocks noChangeShapeType="1"/>
          </p:cNvSpPr>
          <p:nvPr/>
        </p:nvSpPr>
        <p:spPr bwMode="auto">
          <a:xfrm>
            <a:off x="4016053" y="5499175"/>
            <a:ext cx="0" cy="17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8"/>
          <p:cNvSpPr>
            <a:spLocks noChangeShapeType="1"/>
          </p:cNvSpPr>
          <p:nvPr/>
        </p:nvSpPr>
        <p:spPr bwMode="auto">
          <a:xfrm>
            <a:off x="4835203" y="5499175"/>
            <a:ext cx="0" cy="17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9"/>
          <p:cNvSpPr>
            <a:spLocks noChangeShapeType="1"/>
          </p:cNvSpPr>
          <p:nvPr/>
        </p:nvSpPr>
        <p:spPr bwMode="auto">
          <a:xfrm>
            <a:off x="5654353" y="5481712"/>
            <a:ext cx="0" cy="17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Freeform 20"/>
          <p:cNvSpPr>
            <a:spLocks/>
          </p:cNvSpPr>
          <p:nvPr/>
        </p:nvSpPr>
        <p:spPr bwMode="auto">
          <a:xfrm>
            <a:off x="736278" y="3835475"/>
            <a:ext cx="4684713" cy="1795462"/>
          </a:xfrm>
          <a:custGeom>
            <a:avLst/>
            <a:gdLst>
              <a:gd name="T0" fmla="*/ 0 w 4200"/>
              <a:gd name="T1" fmla="*/ 2147483646 h 1590"/>
              <a:gd name="T2" fmla="*/ 2147483646 w 4200"/>
              <a:gd name="T3" fmla="*/ 2147483646 h 1590"/>
              <a:gd name="T4" fmla="*/ 2147483646 w 4200"/>
              <a:gd name="T5" fmla="*/ 2147483646 h 1590"/>
              <a:gd name="T6" fmla="*/ 2147483646 w 4200"/>
              <a:gd name="T7" fmla="*/ 2147483646 h 1590"/>
              <a:gd name="T8" fmla="*/ 2147483646 w 4200"/>
              <a:gd name="T9" fmla="*/ 2147483646 h 1590"/>
              <a:gd name="T10" fmla="*/ 2147483646 w 4200"/>
              <a:gd name="T11" fmla="*/ 2147483646 h 1590"/>
              <a:gd name="T12" fmla="*/ 2147483646 w 4200"/>
              <a:gd name="T13" fmla="*/ 2147483646 h 1590"/>
              <a:gd name="T14" fmla="*/ 2147483646 w 4200"/>
              <a:gd name="T15" fmla="*/ 2147483646 h 1590"/>
              <a:gd name="T16" fmla="*/ 2147483646 w 4200"/>
              <a:gd name="T17" fmla="*/ 0 h 15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00"/>
              <a:gd name="T28" fmla="*/ 0 h 1590"/>
              <a:gd name="T29" fmla="*/ 4200 w 4200"/>
              <a:gd name="T30" fmla="*/ 1590 h 15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00" h="1590">
                <a:moveTo>
                  <a:pt x="0" y="1590"/>
                </a:moveTo>
                <a:cubicBezTo>
                  <a:pt x="253" y="1559"/>
                  <a:pt x="507" y="1528"/>
                  <a:pt x="735" y="1425"/>
                </a:cubicBezTo>
                <a:cubicBezTo>
                  <a:pt x="963" y="1322"/>
                  <a:pt x="1173" y="1077"/>
                  <a:pt x="1365" y="975"/>
                </a:cubicBezTo>
                <a:cubicBezTo>
                  <a:pt x="1557" y="873"/>
                  <a:pt x="1750" y="837"/>
                  <a:pt x="1890" y="810"/>
                </a:cubicBezTo>
                <a:cubicBezTo>
                  <a:pt x="2030" y="783"/>
                  <a:pt x="2083" y="825"/>
                  <a:pt x="2205" y="810"/>
                </a:cubicBezTo>
                <a:cubicBezTo>
                  <a:pt x="2327" y="795"/>
                  <a:pt x="2502" y="773"/>
                  <a:pt x="2625" y="720"/>
                </a:cubicBezTo>
                <a:cubicBezTo>
                  <a:pt x="2748" y="667"/>
                  <a:pt x="2818" y="572"/>
                  <a:pt x="2940" y="495"/>
                </a:cubicBezTo>
                <a:cubicBezTo>
                  <a:pt x="3062" y="418"/>
                  <a:pt x="3150" y="337"/>
                  <a:pt x="3360" y="255"/>
                </a:cubicBezTo>
                <a:cubicBezTo>
                  <a:pt x="3570" y="173"/>
                  <a:pt x="3885" y="86"/>
                  <a:pt x="4200" y="0"/>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Text Box 21"/>
          <p:cNvSpPr txBox="1">
            <a:spLocks noChangeArrowheads="1"/>
          </p:cNvSpPr>
          <p:nvPr/>
        </p:nvSpPr>
        <p:spPr bwMode="auto">
          <a:xfrm>
            <a:off x="6292528" y="2465462"/>
            <a:ext cx="2468563"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a:latin typeface="楷体" panose="02010609060101010101" pitchFamily="49" charset="-122"/>
                <a:ea typeface="楷体" panose="02010609060101010101" pitchFamily="49" charset="-122"/>
              </a:rPr>
              <a:t>诺兰模型的经验总结：</a:t>
            </a:r>
          </a:p>
          <a:p>
            <a:pPr eaLnBrk="1" hangingPunct="1">
              <a:spcBef>
                <a:spcPct val="0"/>
              </a:spcBef>
              <a:buClrTx/>
              <a:buSzTx/>
              <a:buFontTx/>
              <a:buNone/>
            </a:pPr>
            <a:endParaRPr lang="zh-CN" altLang="en-US" sz="2800">
              <a:latin typeface="楷体" panose="02010609060101010101" pitchFamily="49" charset="-122"/>
              <a:ea typeface="楷体" panose="02010609060101010101" pitchFamily="49" charset="-122"/>
            </a:endParaRPr>
          </a:p>
          <a:p>
            <a:pPr eaLnBrk="1" hangingPunct="1">
              <a:spcBef>
                <a:spcPct val="0"/>
              </a:spcBef>
              <a:buClrTx/>
              <a:buSzTx/>
              <a:buFontTx/>
              <a:buNone/>
            </a:pPr>
            <a:r>
              <a:rPr lang="zh-CN" altLang="en-US" sz="2800">
                <a:latin typeface="楷体" panose="02010609060101010101" pitchFamily="49" charset="-122"/>
                <a:ea typeface="楷体" panose="02010609060101010101" pitchFamily="49" charset="-122"/>
              </a:rPr>
              <a:t>模型中的各个阶段是不能跳跃的。“欲速则不达”</a:t>
            </a:r>
          </a:p>
        </p:txBody>
      </p:sp>
    </p:spTree>
    <p:extLst>
      <p:ext uri="{BB962C8B-B14F-4D97-AF65-F5344CB8AC3E}">
        <p14:creationId xmlns:p14="http://schemas.microsoft.com/office/powerpoint/2010/main" val="425058944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3.6.2 </a:t>
            </a:r>
            <a:r>
              <a:rPr lang="zh-CN" altLang="en-US" dirty="0"/>
              <a:t>建立信息系统的基础条件</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611561" y="1628800"/>
            <a:ext cx="7632848" cy="4176464"/>
          </a:xfrm>
        </p:spPr>
        <p:txBody>
          <a:bodyPr>
            <a:noAutofit/>
          </a:bodyPr>
          <a:lstStyle/>
          <a:p>
            <a:r>
              <a:rPr lang="zh-CN" altLang="en-US" sz="3200" dirty="0">
                <a:latin typeface="楷体_GB2312" pitchFamily="49" charset="-122"/>
              </a:rPr>
              <a:t>领导重视，业务人员积极性高</a:t>
            </a:r>
          </a:p>
          <a:p>
            <a:r>
              <a:rPr lang="zh-CN" altLang="en-US" sz="3200" dirty="0">
                <a:latin typeface="楷体_GB2312" pitchFamily="49" charset="-122"/>
              </a:rPr>
              <a:t>有一定的科学管理基础</a:t>
            </a:r>
          </a:p>
          <a:p>
            <a:r>
              <a:rPr lang="zh-CN" altLang="en-US" sz="3200" dirty="0">
                <a:latin typeface="楷体_GB2312" pitchFamily="49" charset="-122"/>
              </a:rPr>
              <a:t>由不同层次人员组成的技术队伍</a:t>
            </a:r>
          </a:p>
          <a:p>
            <a:r>
              <a:rPr lang="zh-CN" altLang="en-US" sz="3200" dirty="0">
                <a:latin typeface="楷体_GB2312" pitchFamily="49" charset="-122"/>
              </a:rPr>
              <a:t>具备必要的资源</a:t>
            </a:r>
          </a:p>
        </p:txBody>
      </p:sp>
    </p:spTree>
    <p:extLst>
      <p:ext uri="{BB962C8B-B14F-4D97-AF65-F5344CB8AC3E}">
        <p14:creationId xmlns:p14="http://schemas.microsoft.com/office/powerpoint/2010/main" val="18977237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3.6.3 </a:t>
            </a:r>
            <a:r>
              <a:rPr lang="zh-CN" altLang="en-US" dirty="0"/>
              <a:t>系统开发的准备工作</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611561" y="1628800"/>
            <a:ext cx="7632848" cy="1224136"/>
          </a:xfrm>
        </p:spPr>
        <p:txBody>
          <a:bodyPr>
            <a:noAutofit/>
          </a:bodyPr>
          <a:lstStyle/>
          <a:p>
            <a:r>
              <a:rPr lang="zh-CN" altLang="en-US" dirty="0">
                <a:latin typeface="楷体_GB2312" pitchFamily="49" charset="-122"/>
              </a:rPr>
              <a:t>有效的组织机构</a:t>
            </a:r>
          </a:p>
          <a:p>
            <a:r>
              <a:rPr lang="zh-CN" altLang="en-US" dirty="0">
                <a:latin typeface="楷体_GB2312" pitchFamily="49" charset="-122"/>
              </a:rPr>
              <a:t>各类人员的配备和分工</a:t>
            </a:r>
          </a:p>
        </p:txBody>
      </p:sp>
      <p:grpSp>
        <p:nvGrpSpPr>
          <p:cNvPr id="4" name="Group 33"/>
          <p:cNvGrpSpPr>
            <a:grpSpLocks noChangeAspect="1"/>
          </p:cNvGrpSpPr>
          <p:nvPr/>
        </p:nvGrpSpPr>
        <p:grpSpPr bwMode="auto">
          <a:xfrm>
            <a:off x="251520" y="2780928"/>
            <a:ext cx="8569325" cy="3240087"/>
            <a:chOff x="1945" y="2296"/>
            <a:chExt cx="7371" cy="2697"/>
          </a:xfrm>
        </p:grpSpPr>
        <p:sp>
          <p:nvSpPr>
            <p:cNvPr id="5" name="AutoShape 62"/>
            <p:cNvSpPr>
              <a:spLocks noChangeAspect="1" noChangeArrowheads="1" noTextEdit="1"/>
            </p:cNvSpPr>
            <p:nvPr/>
          </p:nvSpPr>
          <p:spPr bwMode="auto">
            <a:xfrm>
              <a:off x="1945" y="2296"/>
              <a:ext cx="7371" cy="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000"/>
            </a:p>
          </p:txBody>
        </p:sp>
        <p:sp>
          <p:nvSpPr>
            <p:cNvPr id="6" name="Line 61"/>
            <p:cNvSpPr>
              <a:spLocks noChangeShapeType="1"/>
            </p:cNvSpPr>
            <p:nvPr/>
          </p:nvSpPr>
          <p:spPr bwMode="auto">
            <a:xfrm>
              <a:off x="6454" y="3607"/>
              <a:ext cx="1" cy="27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7" name="Text Box 60"/>
            <p:cNvSpPr txBox="1">
              <a:spLocks noChangeArrowheads="1"/>
            </p:cNvSpPr>
            <p:nvPr/>
          </p:nvSpPr>
          <p:spPr bwMode="auto">
            <a:xfrm>
              <a:off x="4980" y="2388"/>
              <a:ext cx="745" cy="300"/>
            </a:xfrm>
            <a:prstGeom prst="rect">
              <a:avLst/>
            </a:prstGeom>
            <a:solidFill>
              <a:srgbClr val="FFFFFF"/>
            </a:solidFill>
            <a:ln w="3175">
              <a:solidFill>
                <a:srgbClr val="000000"/>
              </a:solidFill>
              <a:miter lim="800000"/>
              <a:headEnd/>
              <a:tailEnd/>
            </a:ln>
          </p:spPr>
          <p:txBody>
            <a:bodyPr lIns="0" tIns="3600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总经理</a:t>
              </a:r>
              <a:endParaRPr lang="zh-CN" altLang="zh-CN" sz="4800" dirty="0">
                <a:ea typeface="宋体" panose="02010600030101010101" pitchFamily="2" charset="-122"/>
                <a:cs typeface="Times New Roman" panose="02020603050405020304" pitchFamily="18" charset="0"/>
              </a:endParaRPr>
            </a:p>
          </p:txBody>
        </p:sp>
        <p:sp>
          <p:nvSpPr>
            <p:cNvPr id="8" name="Text Box 59"/>
            <p:cNvSpPr txBox="1">
              <a:spLocks noChangeArrowheads="1"/>
            </p:cNvSpPr>
            <p:nvPr/>
          </p:nvSpPr>
          <p:spPr bwMode="auto">
            <a:xfrm>
              <a:off x="2889" y="3108"/>
              <a:ext cx="659" cy="300"/>
            </a:xfrm>
            <a:prstGeom prst="rect">
              <a:avLst/>
            </a:prstGeom>
            <a:solidFill>
              <a:srgbClr val="FFFFFF"/>
            </a:solidFill>
            <a:ln w="3175">
              <a:solidFill>
                <a:srgbClr val="000000"/>
              </a:solidFill>
              <a:miter lim="800000"/>
              <a:headEnd/>
              <a:tailEnd/>
            </a:ln>
          </p:spPr>
          <p:txBody>
            <a:bodyPr lIns="0" tIns="3600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600">
                  <a:latin typeface="Times New Roman" panose="02020603050405020304" pitchFamily="18" charset="0"/>
                  <a:ea typeface="宋体" panose="02010600030101010101" pitchFamily="2" charset="-122"/>
                  <a:cs typeface="Times New Roman" panose="02020603050405020304" pitchFamily="18" charset="0"/>
                </a:rPr>
                <a:t>某总师</a:t>
              </a:r>
              <a:endParaRPr lang="zh-CN" altLang="zh-CN" sz="4800">
                <a:ea typeface="宋体" panose="02010600030101010101" pitchFamily="2" charset="-122"/>
                <a:cs typeface="Times New Roman" panose="02020603050405020304" pitchFamily="18" charset="0"/>
              </a:endParaRPr>
            </a:p>
          </p:txBody>
        </p:sp>
        <p:sp>
          <p:nvSpPr>
            <p:cNvPr id="9" name="Text Box 58"/>
            <p:cNvSpPr txBox="1">
              <a:spLocks noChangeArrowheads="1"/>
            </p:cNvSpPr>
            <p:nvPr/>
          </p:nvSpPr>
          <p:spPr bwMode="auto">
            <a:xfrm>
              <a:off x="4759" y="3108"/>
              <a:ext cx="1281" cy="300"/>
            </a:xfrm>
            <a:prstGeom prst="rect">
              <a:avLst/>
            </a:prstGeom>
            <a:solidFill>
              <a:srgbClr val="FFFFFF"/>
            </a:solidFill>
            <a:ln w="3175">
              <a:solidFill>
                <a:srgbClr val="000000"/>
              </a:solidFill>
              <a:miter lim="800000"/>
              <a:headEnd/>
              <a:tailEnd/>
            </a:ln>
          </p:spPr>
          <p:txBody>
            <a:bodyPr lIns="0" tIns="3600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600">
                  <a:latin typeface="Times New Roman" panose="02020603050405020304" pitchFamily="18" charset="0"/>
                  <a:ea typeface="宋体" panose="02010600030101010101" pitchFamily="2" charset="-122"/>
                  <a:cs typeface="Times New Roman" panose="02020603050405020304" pitchFamily="18" charset="0"/>
                </a:rPr>
                <a:t>信息系统委员会</a:t>
              </a:r>
              <a:endParaRPr lang="zh-CN" altLang="zh-CN" sz="4800">
                <a:ea typeface="宋体" panose="02010600030101010101" pitchFamily="2" charset="-122"/>
                <a:cs typeface="Times New Roman" panose="02020603050405020304" pitchFamily="18" charset="0"/>
              </a:endParaRPr>
            </a:p>
          </p:txBody>
        </p:sp>
        <p:sp>
          <p:nvSpPr>
            <p:cNvPr id="10" name="Freeform 57"/>
            <p:cNvSpPr>
              <a:spLocks/>
            </p:cNvSpPr>
            <p:nvPr/>
          </p:nvSpPr>
          <p:spPr bwMode="auto">
            <a:xfrm>
              <a:off x="3189" y="2868"/>
              <a:ext cx="4783" cy="240"/>
            </a:xfrm>
            <a:custGeom>
              <a:avLst/>
              <a:gdLst>
                <a:gd name="T0" fmla="*/ 0 w 4440"/>
                <a:gd name="T1" fmla="*/ 1799 h 180"/>
                <a:gd name="T2" fmla="*/ 0 w 4440"/>
                <a:gd name="T3" fmla="*/ 0 h 180"/>
                <a:gd name="T4" fmla="*/ 8052 w 4440"/>
                <a:gd name="T5" fmla="*/ 0 h 180"/>
                <a:gd name="T6" fmla="*/ 8052 w 4440"/>
                <a:gd name="T7" fmla="*/ 1799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40" h="180">
                  <a:moveTo>
                    <a:pt x="0" y="180"/>
                  </a:moveTo>
                  <a:lnTo>
                    <a:pt x="0" y="0"/>
                  </a:lnTo>
                  <a:lnTo>
                    <a:pt x="4440" y="0"/>
                  </a:lnTo>
                  <a:lnTo>
                    <a:pt x="4440" y="18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p>
          </p:txBody>
        </p:sp>
        <p:sp>
          <p:nvSpPr>
            <p:cNvPr id="11" name="Line 56"/>
            <p:cNvSpPr>
              <a:spLocks noChangeShapeType="1"/>
            </p:cNvSpPr>
            <p:nvPr/>
          </p:nvSpPr>
          <p:spPr bwMode="auto">
            <a:xfrm>
              <a:off x="5388" y="2688"/>
              <a:ext cx="1" cy="42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2" name="Freeform 55"/>
            <p:cNvSpPr>
              <a:spLocks/>
            </p:cNvSpPr>
            <p:nvPr/>
          </p:nvSpPr>
          <p:spPr bwMode="auto">
            <a:xfrm>
              <a:off x="2889" y="3588"/>
              <a:ext cx="4768" cy="258"/>
            </a:xfrm>
            <a:custGeom>
              <a:avLst/>
              <a:gdLst>
                <a:gd name="T0" fmla="*/ 0 w 4440"/>
                <a:gd name="T1" fmla="*/ 3206 h 180"/>
                <a:gd name="T2" fmla="*/ 0 w 4440"/>
                <a:gd name="T3" fmla="*/ 0 h 180"/>
                <a:gd name="T4" fmla="*/ 7851 w 4440"/>
                <a:gd name="T5" fmla="*/ 0 h 180"/>
                <a:gd name="T6" fmla="*/ 7851 w 4440"/>
                <a:gd name="T7" fmla="*/ 3206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40" h="180">
                  <a:moveTo>
                    <a:pt x="0" y="180"/>
                  </a:moveTo>
                  <a:lnTo>
                    <a:pt x="0" y="0"/>
                  </a:lnTo>
                  <a:lnTo>
                    <a:pt x="4440" y="0"/>
                  </a:lnTo>
                  <a:lnTo>
                    <a:pt x="4440" y="18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p>
          </p:txBody>
        </p:sp>
        <p:sp>
          <p:nvSpPr>
            <p:cNvPr id="13" name="Line 54"/>
            <p:cNvSpPr>
              <a:spLocks noChangeShapeType="1"/>
            </p:cNvSpPr>
            <p:nvPr/>
          </p:nvSpPr>
          <p:spPr bwMode="auto">
            <a:xfrm>
              <a:off x="5390" y="3408"/>
              <a:ext cx="1" cy="18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4" name="Text Box 53"/>
            <p:cNvSpPr txBox="1">
              <a:spLocks noChangeArrowheads="1"/>
            </p:cNvSpPr>
            <p:nvPr/>
          </p:nvSpPr>
          <p:spPr bwMode="auto">
            <a:xfrm>
              <a:off x="2769" y="3827"/>
              <a:ext cx="300" cy="1129"/>
            </a:xfrm>
            <a:prstGeom prst="rect">
              <a:avLst/>
            </a:prstGeom>
            <a:solidFill>
              <a:srgbClr val="FFFFFF"/>
            </a:solidFill>
            <a:ln w="3175">
              <a:solidFill>
                <a:srgbClr val="000000"/>
              </a:solidFill>
              <a:miter lim="800000"/>
              <a:headEnd/>
              <a:tailEnd/>
            </a:ln>
          </p:spPr>
          <p:txBody>
            <a:bodyPr lIns="0" tIns="3600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系统分析组</a:t>
              </a:r>
              <a:endParaRPr lang="zh-CN" altLang="zh-CN" sz="4800" dirty="0">
                <a:ea typeface="宋体" panose="02010600030101010101" pitchFamily="2" charset="-122"/>
                <a:cs typeface="Times New Roman" panose="02020603050405020304" pitchFamily="18" charset="0"/>
              </a:endParaRPr>
            </a:p>
          </p:txBody>
        </p:sp>
        <p:sp>
          <p:nvSpPr>
            <p:cNvPr id="15" name="Text Box 52"/>
            <p:cNvSpPr txBox="1">
              <a:spLocks noChangeArrowheads="1"/>
            </p:cNvSpPr>
            <p:nvPr/>
          </p:nvSpPr>
          <p:spPr bwMode="auto">
            <a:xfrm>
              <a:off x="3331" y="3827"/>
              <a:ext cx="300" cy="1129"/>
            </a:xfrm>
            <a:prstGeom prst="rect">
              <a:avLst/>
            </a:prstGeom>
            <a:solidFill>
              <a:srgbClr val="FFFFFF"/>
            </a:solidFill>
            <a:ln w="3175">
              <a:solidFill>
                <a:srgbClr val="000000"/>
              </a:solidFill>
              <a:miter lim="800000"/>
              <a:headEnd/>
              <a:tailEnd/>
            </a:ln>
          </p:spPr>
          <p:txBody>
            <a:bodyPr lIns="0" tIns="3600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600">
                  <a:latin typeface="Times New Roman" panose="02020603050405020304" pitchFamily="18" charset="0"/>
                  <a:ea typeface="宋体" panose="02010600030101010101" pitchFamily="2" charset="-122"/>
                  <a:cs typeface="Times New Roman" panose="02020603050405020304" pitchFamily="18" charset="0"/>
                </a:rPr>
                <a:t>系统设计组</a:t>
              </a:r>
              <a:endParaRPr lang="zh-CN" altLang="zh-CN" sz="4800">
                <a:ea typeface="宋体" panose="02010600030101010101" pitchFamily="2" charset="-122"/>
                <a:cs typeface="Times New Roman" panose="02020603050405020304" pitchFamily="18" charset="0"/>
              </a:endParaRPr>
            </a:p>
          </p:txBody>
        </p:sp>
        <p:sp>
          <p:nvSpPr>
            <p:cNvPr id="16" name="Line 51"/>
            <p:cNvSpPr>
              <a:spLocks noChangeShapeType="1"/>
            </p:cNvSpPr>
            <p:nvPr/>
          </p:nvSpPr>
          <p:spPr bwMode="auto">
            <a:xfrm>
              <a:off x="3451" y="3588"/>
              <a:ext cx="1" cy="23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7" name="Text Box 50"/>
            <p:cNvSpPr txBox="1">
              <a:spLocks noChangeArrowheads="1"/>
            </p:cNvSpPr>
            <p:nvPr/>
          </p:nvSpPr>
          <p:spPr bwMode="auto">
            <a:xfrm>
              <a:off x="3919" y="3827"/>
              <a:ext cx="300" cy="1129"/>
            </a:xfrm>
            <a:prstGeom prst="rect">
              <a:avLst/>
            </a:prstGeom>
            <a:solidFill>
              <a:srgbClr val="FFFFFF"/>
            </a:solidFill>
            <a:ln w="3175">
              <a:solidFill>
                <a:srgbClr val="000000"/>
              </a:solidFill>
              <a:miter lim="800000"/>
              <a:headEnd/>
              <a:tailEnd/>
            </a:ln>
          </p:spPr>
          <p:txBody>
            <a:bodyPr lIns="0" tIns="3600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600">
                  <a:latin typeface="Times New Roman" panose="02020603050405020304" pitchFamily="18" charset="0"/>
                  <a:ea typeface="宋体" panose="02010600030101010101" pitchFamily="2" charset="-122"/>
                  <a:cs typeface="Times New Roman" panose="02020603050405020304" pitchFamily="18" charset="0"/>
                </a:rPr>
                <a:t>程序设计组</a:t>
              </a:r>
              <a:endParaRPr lang="zh-CN" altLang="zh-CN" sz="4800">
                <a:ea typeface="宋体" panose="02010600030101010101" pitchFamily="2" charset="-122"/>
                <a:cs typeface="Times New Roman" panose="02020603050405020304" pitchFamily="18" charset="0"/>
              </a:endParaRPr>
            </a:p>
          </p:txBody>
        </p:sp>
        <p:sp>
          <p:nvSpPr>
            <p:cNvPr id="18" name="Line 49"/>
            <p:cNvSpPr>
              <a:spLocks noChangeShapeType="1"/>
            </p:cNvSpPr>
            <p:nvPr/>
          </p:nvSpPr>
          <p:spPr bwMode="auto">
            <a:xfrm>
              <a:off x="4039" y="3588"/>
              <a:ext cx="1" cy="23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9" name="Text Box 48"/>
            <p:cNvSpPr txBox="1">
              <a:spLocks noChangeArrowheads="1"/>
            </p:cNvSpPr>
            <p:nvPr/>
          </p:nvSpPr>
          <p:spPr bwMode="auto">
            <a:xfrm>
              <a:off x="5116" y="3827"/>
              <a:ext cx="300" cy="1129"/>
            </a:xfrm>
            <a:prstGeom prst="rect">
              <a:avLst/>
            </a:prstGeom>
            <a:solidFill>
              <a:srgbClr val="FFFFFF"/>
            </a:solidFill>
            <a:ln w="3175">
              <a:solidFill>
                <a:srgbClr val="000000"/>
              </a:solidFill>
              <a:miter lim="800000"/>
              <a:headEnd/>
              <a:tailEnd/>
            </a:ln>
          </p:spPr>
          <p:txBody>
            <a:bodyPr lIns="0" tIns="7200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600">
                  <a:latin typeface="Times New Roman" panose="02020603050405020304" pitchFamily="18" charset="0"/>
                  <a:ea typeface="宋体" panose="02010600030101010101" pitchFamily="2" charset="-122"/>
                  <a:cs typeface="Times New Roman" panose="02020603050405020304" pitchFamily="18" charset="0"/>
                </a:rPr>
                <a:t>硬件小组</a:t>
              </a:r>
              <a:endParaRPr lang="zh-CN" altLang="zh-CN" sz="4800">
                <a:ea typeface="宋体" panose="02010600030101010101" pitchFamily="2" charset="-122"/>
                <a:cs typeface="Times New Roman" panose="02020603050405020304" pitchFamily="18" charset="0"/>
              </a:endParaRPr>
            </a:p>
          </p:txBody>
        </p:sp>
        <p:sp>
          <p:nvSpPr>
            <p:cNvPr id="20" name="Line 47"/>
            <p:cNvSpPr>
              <a:spLocks noChangeShapeType="1"/>
            </p:cNvSpPr>
            <p:nvPr/>
          </p:nvSpPr>
          <p:spPr bwMode="auto">
            <a:xfrm>
              <a:off x="4707" y="3588"/>
              <a:ext cx="1" cy="27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21" name="Line 46"/>
            <p:cNvSpPr>
              <a:spLocks noChangeShapeType="1"/>
            </p:cNvSpPr>
            <p:nvPr/>
          </p:nvSpPr>
          <p:spPr bwMode="auto">
            <a:xfrm>
              <a:off x="5296" y="3588"/>
              <a:ext cx="1" cy="23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22" name="Text Box 45"/>
            <p:cNvSpPr txBox="1">
              <a:spLocks noChangeArrowheads="1"/>
            </p:cNvSpPr>
            <p:nvPr/>
          </p:nvSpPr>
          <p:spPr bwMode="auto">
            <a:xfrm>
              <a:off x="6313" y="3827"/>
              <a:ext cx="299" cy="1129"/>
            </a:xfrm>
            <a:prstGeom prst="rect">
              <a:avLst/>
            </a:prstGeom>
            <a:solidFill>
              <a:srgbClr val="FFFFFF"/>
            </a:solidFill>
            <a:ln w="3175">
              <a:solidFill>
                <a:srgbClr val="000000"/>
              </a:solidFill>
              <a:miter lim="800000"/>
              <a:headEnd/>
              <a:tailEnd/>
            </a:ln>
          </p:spPr>
          <p:txBody>
            <a:bodyPr lIns="0" tIns="3600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600">
                  <a:latin typeface="Times New Roman" panose="02020603050405020304" pitchFamily="18" charset="0"/>
                  <a:ea typeface="宋体" panose="02010600030101010101" pitchFamily="2" charset="-122"/>
                  <a:cs typeface="Times New Roman" panose="02020603050405020304" pitchFamily="18" charset="0"/>
                </a:rPr>
                <a:t>数据管理组</a:t>
              </a:r>
              <a:endParaRPr lang="zh-CN" altLang="zh-CN" sz="4800">
                <a:ea typeface="宋体" panose="02010600030101010101" pitchFamily="2" charset="-122"/>
                <a:cs typeface="Times New Roman" panose="02020603050405020304" pitchFamily="18" charset="0"/>
              </a:endParaRPr>
            </a:p>
          </p:txBody>
        </p:sp>
        <p:sp>
          <p:nvSpPr>
            <p:cNvPr id="23" name="Line 44"/>
            <p:cNvSpPr>
              <a:spLocks noChangeShapeType="1"/>
            </p:cNvSpPr>
            <p:nvPr/>
          </p:nvSpPr>
          <p:spPr bwMode="auto">
            <a:xfrm>
              <a:off x="5887" y="3588"/>
              <a:ext cx="1" cy="23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24" name="Text Box 43"/>
            <p:cNvSpPr txBox="1">
              <a:spLocks noChangeArrowheads="1"/>
            </p:cNvSpPr>
            <p:nvPr/>
          </p:nvSpPr>
          <p:spPr bwMode="auto">
            <a:xfrm>
              <a:off x="6922" y="3827"/>
              <a:ext cx="300" cy="1129"/>
            </a:xfrm>
            <a:prstGeom prst="rect">
              <a:avLst/>
            </a:prstGeom>
            <a:solidFill>
              <a:srgbClr val="FFFFFF"/>
            </a:solidFill>
            <a:ln w="3175">
              <a:solidFill>
                <a:srgbClr val="000000"/>
              </a:solidFill>
              <a:miter lim="800000"/>
              <a:headEnd/>
              <a:tailEnd/>
            </a:ln>
          </p:spPr>
          <p:txBody>
            <a:bodyPr lIns="0" tIns="3600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600">
                  <a:latin typeface="Times New Roman" panose="02020603050405020304" pitchFamily="18" charset="0"/>
                  <a:ea typeface="宋体" panose="02010600030101010101" pitchFamily="2" charset="-122"/>
                  <a:cs typeface="Times New Roman" panose="02020603050405020304" pitchFamily="18" charset="0"/>
                </a:rPr>
                <a:t>经济模型组</a:t>
              </a:r>
              <a:endParaRPr lang="zh-CN" altLang="zh-CN" sz="4800">
                <a:ea typeface="宋体" panose="02010600030101010101" pitchFamily="2" charset="-122"/>
                <a:cs typeface="Times New Roman" panose="02020603050405020304" pitchFamily="18" charset="0"/>
              </a:endParaRPr>
            </a:p>
          </p:txBody>
        </p:sp>
        <p:sp>
          <p:nvSpPr>
            <p:cNvPr id="25" name="Text Box 42"/>
            <p:cNvSpPr txBox="1">
              <a:spLocks noChangeArrowheads="1"/>
            </p:cNvSpPr>
            <p:nvPr/>
          </p:nvSpPr>
          <p:spPr bwMode="auto">
            <a:xfrm>
              <a:off x="3909" y="3088"/>
              <a:ext cx="480" cy="240"/>
            </a:xfrm>
            <a:prstGeom prst="rect">
              <a:avLst/>
            </a:prstGeom>
            <a:solidFill>
              <a:srgbClr val="FFFFFF"/>
            </a:solidFill>
            <a:ln w="3175">
              <a:solidFill>
                <a:srgbClr val="FFFFFF"/>
              </a:solidFill>
              <a:miter lim="800000"/>
              <a:headEnd/>
              <a:tailEnd/>
            </a:ln>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Times New Roman" panose="02020603050405020304" pitchFamily="18" charset="0"/>
                  <a:ea typeface="宋体" panose="02010600030101010101" pitchFamily="2" charset="-122"/>
                  <a:cs typeface="Times New Roman" panose="02020603050405020304" pitchFamily="18" charset="0"/>
                </a:rPr>
                <a:t>......</a:t>
              </a:r>
              <a:endParaRPr lang="en-US" altLang="zh-CN" sz="4800">
                <a:ea typeface="宋体" panose="02010600030101010101" pitchFamily="2" charset="-122"/>
                <a:cs typeface="Times New Roman" panose="02020603050405020304" pitchFamily="18" charset="0"/>
              </a:endParaRPr>
            </a:p>
          </p:txBody>
        </p:sp>
        <p:sp>
          <p:nvSpPr>
            <p:cNvPr id="26" name="Text Box 41"/>
            <p:cNvSpPr txBox="1">
              <a:spLocks noChangeArrowheads="1"/>
            </p:cNvSpPr>
            <p:nvPr/>
          </p:nvSpPr>
          <p:spPr bwMode="auto">
            <a:xfrm>
              <a:off x="7269" y="3067"/>
              <a:ext cx="720" cy="261"/>
            </a:xfrm>
            <a:prstGeom prst="rect">
              <a:avLst/>
            </a:prstGeom>
            <a:solidFill>
              <a:srgbClr val="FFFFFF"/>
            </a:solidFill>
            <a:ln w="3175">
              <a:solidFill>
                <a:srgbClr val="FFFFFF"/>
              </a:solidFill>
              <a:miter lim="800000"/>
              <a:headEnd/>
              <a:tailEnd/>
            </a:ln>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zh-CN" sz="4800">
                <a:ea typeface="宋体" panose="02010600030101010101" pitchFamily="2" charset="-122"/>
              </a:endParaRPr>
            </a:p>
          </p:txBody>
        </p:sp>
        <p:sp>
          <p:nvSpPr>
            <p:cNvPr id="27" name="Text Box 40"/>
            <p:cNvSpPr txBox="1">
              <a:spLocks noChangeArrowheads="1"/>
            </p:cNvSpPr>
            <p:nvPr/>
          </p:nvSpPr>
          <p:spPr bwMode="auto">
            <a:xfrm>
              <a:off x="4528" y="3815"/>
              <a:ext cx="301" cy="1129"/>
            </a:xfrm>
            <a:prstGeom prst="rect">
              <a:avLst/>
            </a:prstGeom>
            <a:solidFill>
              <a:srgbClr val="FFFFFF"/>
            </a:solidFill>
            <a:ln w="3175">
              <a:solidFill>
                <a:srgbClr val="000000"/>
              </a:solidFill>
              <a:miter lim="800000"/>
              <a:headEnd/>
              <a:tailEnd/>
            </a:ln>
          </p:spPr>
          <p:txBody>
            <a:bodyPr lIns="0" tIns="3600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600">
                  <a:latin typeface="Times New Roman" panose="02020603050405020304" pitchFamily="18" charset="0"/>
                  <a:ea typeface="宋体" panose="02010600030101010101" pitchFamily="2" charset="-122"/>
                  <a:cs typeface="Times New Roman" panose="02020603050405020304" pitchFamily="18" charset="0"/>
                </a:rPr>
                <a:t>系统测试组</a:t>
              </a:r>
              <a:endParaRPr lang="zh-CN" altLang="zh-CN" sz="4800">
                <a:ea typeface="宋体" panose="02010600030101010101" pitchFamily="2" charset="-122"/>
                <a:cs typeface="Times New Roman" panose="02020603050405020304" pitchFamily="18" charset="0"/>
              </a:endParaRPr>
            </a:p>
          </p:txBody>
        </p:sp>
        <p:sp>
          <p:nvSpPr>
            <p:cNvPr id="28" name="Text Box 39"/>
            <p:cNvSpPr txBox="1">
              <a:spLocks noChangeArrowheads="1"/>
            </p:cNvSpPr>
            <p:nvPr/>
          </p:nvSpPr>
          <p:spPr bwMode="auto">
            <a:xfrm>
              <a:off x="6271" y="3102"/>
              <a:ext cx="1176" cy="300"/>
            </a:xfrm>
            <a:prstGeom prst="rect">
              <a:avLst/>
            </a:prstGeom>
            <a:solidFill>
              <a:srgbClr val="FFFFFF"/>
            </a:solidFill>
            <a:ln w="3175">
              <a:solidFill>
                <a:srgbClr val="000000"/>
              </a:solidFill>
              <a:miter lim="800000"/>
              <a:headEnd/>
              <a:tailEnd/>
            </a:ln>
          </p:spPr>
          <p:txBody>
            <a:bodyPr lIns="0" tIns="3600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600">
                  <a:latin typeface="Times New Roman" panose="02020603050405020304" pitchFamily="18" charset="0"/>
                  <a:ea typeface="宋体" panose="02010600030101010101" pitchFamily="2" charset="-122"/>
                  <a:cs typeface="Times New Roman" panose="02020603050405020304" pitchFamily="18" charset="0"/>
                </a:rPr>
                <a:t> 信息主管</a:t>
              </a:r>
              <a:r>
                <a:rPr lang="en-US" altLang="zh-CN" sz="1600">
                  <a:latin typeface="Times New Roman" panose="02020603050405020304" pitchFamily="18" charset="0"/>
                  <a:ea typeface="宋体" panose="02010600030101010101" pitchFamily="2" charset="-122"/>
                  <a:cs typeface="Times New Roman" panose="02020603050405020304" pitchFamily="18" charset="0"/>
                </a:rPr>
                <a:t>CIO</a:t>
              </a:r>
              <a:endParaRPr lang="zh-CN" altLang="en-US" sz="4800">
                <a:ea typeface="宋体" panose="02010600030101010101" pitchFamily="2" charset="-122"/>
                <a:cs typeface="Times New Roman" panose="02020603050405020304" pitchFamily="18" charset="0"/>
              </a:endParaRPr>
            </a:p>
          </p:txBody>
        </p:sp>
        <p:sp>
          <p:nvSpPr>
            <p:cNvPr id="29" name="Line 38"/>
            <p:cNvSpPr>
              <a:spLocks noChangeShapeType="1"/>
            </p:cNvSpPr>
            <p:nvPr/>
          </p:nvSpPr>
          <p:spPr bwMode="auto">
            <a:xfrm>
              <a:off x="6040" y="3257"/>
              <a:ext cx="23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30" name="Text Box 37"/>
            <p:cNvSpPr txBox="1">
              <a:spLocks noChangeArrowheads="1"/>
            </p:cNvSpPr>
            <p:nvPr/>
          </p:nvSpPr>
          <p:spPr bwMode="auto">
            <a:xfrm>
              <a:off x="5725" y="3815"/>
              <a:ext cx="300" cy="1129"/>
            </a:xfrm>
            <a:prstGeom prst="rect">
              <a:avLst/>
            </a:prstGeom>
            <a:solidFill>
              <a:srgbClr val="FFFFFF"/>
            </a:solidFill>
            <a:ln w="3175">
              <a:solidFill>
                <a:srgbClr val="000000"/>
              </a:solidFill>
              <a:miter lim="800000"/>
              <a:headEnd/>
              <a:tailEnd/>
            </a:ln>
          </p:spPr>
          <p:txBody>
            <a:bodyPr lIns="0" tIns="3600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600">
                  <a:latin typeface="Times New Roman" panose="02020603050405020304" pitchFamily="18" charset="0"/>
                  <a:ea typeface="宋体" panose="02010600030101010101" pitchFamily="2" charset="-122"/>
                  <a:cs typeface="Times New Roman" panose="02020603050405020304" pitchFamily="18" charset="0"/>
                </a:rPr>
                <a:t>系统实施组</a:t>
              </a:r>
              <a:endParaRPr lang="zh-CN" altLang="zh-CN" sz="4800">
                <a:ea typeface="宋体" panose="02010600030101010101" pitchFamily="2" charset="-122"/>
                <a:cs typeface="Times New Roman" panose="02020603050405020304" pitchFamily="18" charset="0"/>
              </a:endParaRPr>
            </a:p>
          </p:txBody>
        </p:sp>
        <p:sp>
          <p:nvSpPr>
            <p:cNvPr id="31" name="Text Box 36"/>
            <p:cNvSpPr txBox="1">
              <a:spLocks noChangeArrowheads="1"/>
            </p:cNvSpPr>
            <p:nvPr/>
          </p:nvSpPr>
          <p:spPr bwMode="auto">
            <a:xfrm>
              <a:off x="7699" y="3133"/>
              <a:ext cx="480" cy="240"/>
            </a:xfrm>
            <a:prstGeom prst="rect">
              <a:avLst/>
            </a:prstGeom>
            <a:solidFill>
              <a:srgbClr val="FFFFFF"/>
            </a:solidFill>
            <a:ln w="3175">
              <a:solidFill>
                <a:srgbClr val="FFFFFF"/>
              </a:solidFill>
              <a:miter lim="800000"/>
              <a:headEnd/>
              <a:tailEnd/>
            </a:ln>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Times New Roman" panose="02020603050405020304" pitchFamily="18" charset="0"/>
                  <a:ea typeface="宋体" panose="02010600030101010101" pitchFamily="2" charset="-122"/>
                  <a:cs typeface="Times New Roman" panose="02020603050405020304" pitchFamily="18" charset="0"/>
                </a:rPr>
                <a:t>......</a:t>
              </a:r>
              <a:endParaRPr lang="en-US" altLang="zh-CN" sz="4800">
                <a:ea typeface="宋体" panose="02010600030101010101" pitchFamily="2" charset="-122"/>
                <a:cs typeface="Times New Roman" panose="02020603050405020304" pitchFamily="18" charset="0"/>
              </a:endParaRPr>
            </a:p>
          </p:txBody>
        </p:sp>
        <p:sp>
          <p:nvSpPr>
            <p:cNvPr id="32" name="Text Box 35"/>
            <p:cNvSpPr txBox="1">
              <a:spLocks noChangeArrowheads="1"/>
            </p:cNvSpPr>
            <p:nvPr/>
          </p:nvSpPr>
          <p:spPr bwMode="auto">
            <a:xfrm>
              <a:off x="7489" y="3815"/>
              <a:ext cx="300" cy="1129"/>
            </a:xfrm>
            <a:prstGeom prst="rect">
              <a:avLst/>
            </a:prstGeom>
            <a:solidFill>
              <a:srgbClr val="FFFFFF"/>
            </a:solidFill>
            <a:ln w="3175">
              <a:solidFill>
                <a:srgbClr val="000000"/>
              </a:solidFill>
              <a:miter lim="800000"/>
              <a:headEnd/>
              <a:tailEnd/>
            </a:ln>
          </p:spPr>
          <p:txBody>
            <a:bodyPr lIns="0" tIns="3600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600">
                  <a:latin typeface="Times New Roman" panose="02020603050405020304" pitchFamily="18" charset="0"/>
                  <a:ea typeface="宋体" panose="02010600030101010101" pitchFamily="2" charset="-122"/>
                  <a:cs typeface="Times New Roman" panose="02020603050405020304" pitchFamily="18" charset="0"/>
                </a:rPr>
                <a:t>系统维护组</a:t>
              </a:r>
              <a:endParaRPr lang="zh-CN" altLang="zh-CN" sz="4800">
                <a:ea typeface="宋体" panose="02010600030101010101" pitchFamily="2" charset="-122"/>
                <a:cs typeface="Times New Roman" panose="02020603050405020304" pitchFamily="18" charset="0"/>
              </a:endParaRPr>
            </a:p>
          </p:txBody>
        </p:sp>
        <p:sp>
          <p:nvSpPr>
            <p:cNvPr id="33" name="Line 34"/>
            <p:cNvSpPr>
              <a:spLocks noChangeShapeType="1"/>
            </p:cNvSpPr>
            <p:nvPr/>
          </p:nvSpPr>
          <p:spPr bwMode="auto">
            <a:xfrm>
              <a:off x="7069" y="3567"/>
              <a:ext cx="1" cy="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grpSp>
    </p:spTree>
    <p:extLst>
      <p:ext uri="{BB962C8B-B14F-4D97-AF65-F5344CB8AC3E}">
        <p14:creationId xmlns:p14="http://schemas.microsoft.com/office/powerpoint/2010/main" val="71643645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smtClean="0"/>
              <a:t>技术人员分类及职责</a:t>
            </a:r>
            <a:endParaRPr lang="zh-CN" altLang="en-US" dirty="0"/>
          </a:p>
        </p:txBody>
      </p:sp>
      <p:graphicFrame>
        <p:nvGraphicFramePr>
          <p:cNvPr id="5" name="Group 133">
            <a:extLst>
              <a:ext uri="{FF2B5EF4-FFF2-40B4-BE49-F238E27FC236}">
                <a16:creationId xmlns:a16="http://schemas.microsoft.com/office/drawing/2014/main" id="{30DBBD02-2FF3-4073-972E-2C4113D57A33}"/>
              </a:ext>
            </a:extLst>
          </p:cNvPr>
          <p:cNvGraphicFramePr>
            <a:graphicFrameLocks noGrp="1"/>
          </p:cNvGraphicFramePr>
          <p:nvPr>
            <p:ph sz="half" idx="4294967295"/>
            <p:extLst>
              <p:ext uri="{D42A27DB-BD31-4B8C-83A1-F6EECF244321}">
                <p14:modId xmlns:p14="http://schemas.microsoft.com/office/powerpoint/2010/main" val="3428063397"/>
              </p:ext>
            </p:extLst>
          </p:nvPr>
        </p:nvGraphicFramePr>
        <p:xfrm>
          <a:off x="395536" y="1628800"/>
          <a:ext cx="8425631" cy="4805364"/>
        </p:xfrm>
        <a:graphic>
          <a:graphicData uri="http://schemas.openxmlformats.org/drawingml/2006/table">
            <a:tbl>
              <a:tblPr/>
              <a:tblGrid>
                <a:gridCol w="1685436">
                  <a:extLst>
                    <a:ext uri="{9D8B030D-6E8A-4147-A177-3AD203B41FA5}">
                      <a16:colId xmlns:a16="http://schemas.microsoft.com/office/drawing/2014/main" val="20000"/>
                    </a:ext>
                  </a:extLst>
                </a:gridCol>
                <a:gridCol w="6740195">
                  <a:extLst>
                    <a:ext uri="{9D8B030D-6E8A-4147-A177-3AD203B41FA5}">
                      <a16:colId xmlns:a16="http://schemas.microsoft.com/office/drawing/2014/main" val="20001"/>
                    </a:ext>
                  </a:extLst>
                </a:gridCol>
              </a:tblGrid>
              <a:tr h="39623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黑体" pitchFamily="2" charset="-122"/>
                          <a:ea typeface="黑体" pitchFamily="2" charset="-122"/>
                          <a:cs typeface="Times New Roman" pitchFamily="18" charset="0"/>
                        </a:rPr>
                        <a:t>工作职务</a:t>
                      </a:r>
                      <a:endParaRPr kumimoji="0" lang="zh-CN" altLang="en-US" sz="4800" b="0" i="0" u="none" strike="noStrike" cap="none" normalizeH="0" baseline="0" dirty="0">
                        <a:ln>
                          <a:noFill/>
                        </a:ln>
                        <a:solidFill>
                          <a:schemeClr val="tx1"/>
                        </a:solidFill>
                        <a:effectLst/>
                        <a:latin typeface="黑体" pitchFamily="2" charset="-122"/>
                        <a:ea typeface="黑体" pitchFamily="2" charset="-122"/>
                        <a:cs typeface="Times New Roman" pitchFamily="18" charset="0"/>
                      </a:endParaRP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黑体" pitchFamily="2" charset="-122"/>
                          <a:ea typeface="黑体" pitchFamily="2" charset="-122"/>
                          <a:cs typeface="Times New Roman" pitchFamily="18" charset="0"/>
                        </a:rPr>
                        <a:t>职 责 和 能 力</a:t>
                      </a:r>
                      <a:endParaRPr kumimoji="0" lang="zh-CN" altLang="en-US" sz="4800" b="0" i="0" u="none" strike="noStrike" cap="none" normalizeH="0" baseline="0" dirty="0">
                        <a:ln>
                          <a:noFill/>
                        </a:ln>
                        <a:solidFill>
                          <a:schemeClr val="tx1"/>
                        </a:solidFill>
                        <a:effectLst/>
                        <a:latin typeface="黑体" pitchFamily="2" charset="-122"/>
                        <a:ea typeface="黑体" pitchFamily="2" charset="-122"/>
                        <a:cs typeface="Times New Roman" pitchFamily="18" charset="0"/>
                      </a:endParaRP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8229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系统分析师</a:t>
                      </a:r>
                      <a:endParaRPr kumimoji="0" lang="zh-CN" altLang="en-US" sz="4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EE9A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同用户共同确定信息需求，编写系统说明书。应熟悉企业管理和</a:t>
                      </a: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信息系统开发过程</a:t>
                      </a:r>
                      <a:r>
                        <a:rPr kumimoji="0" lang="zh-CN" alt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，有较好的表达能力、与他人协同工作的能力。有根据信息流和组织目标改变组织职能的能力。</a:t>
                      </a:r>
                      <a:endParaRPr kumimoji="0" lang="zh-CN" altLang="en-US" sz="40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EE9AC"/>
                    </a:solidFill>
                  </a:tcPr>
                </a:tc>
                <a:extLst>
                  <a:ext uri="{0D108BD9-81ED-4DB2-BD59-A6C34878D82A}">
                    <a16:rowId xmlns:a16="http://schemas.microsoft.com/office/drawing/2014/main" val="10001"/>
                  </a:ext>
                </a:extLst>
              </a:tr>
              <a:tr h="8229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系统架构师</a:t>
                      </a:r>
                      <a:endParaRPr kumimoji="0" lang="zh-CN" altLang="en-US" sz="24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软件设计师</a:t>
                      </a:r>
                      <a:endParaRPr kumimoji="0" lang="zh-CN" altLang="en-US" sz="4000" b="1" i="0" u="none" strike="noStrike" cap="none" normalizeH="0" baseline="0">
                        <a:ln>
                          <a:noFill/>
                        </a:ln>
                        <a:solidFill>
                          <a:schemeClr val="tx1"/>
                        </a:solidFill>
                        <a:effectLst/>
                        <a:latin typeface="Arial" pitchFamily="34" charset="0"/>
                        <a:ea typeface="宋体" pitchFamily="2" charset="-122"/>
                      </a:endParaRP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EE9AC"/>
                    </a:solidFill>
                  </a:tcPr>
                </a:tc>
                <a:tc>
                  <a:txBody>
                    <a:bodyPr/>
                    <a:lstStyle/>
                    <a:p>
                      <a:pPr marL="0" marR="0" lvl="0" indent="11113"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a:ln>
                            <a:noFill/>
                          </a:ln>
                          <a:solidFill>
                            <a:schemeClr val="tx1"/>
                          </a:solidFill>
                          <a:effectLst/>
                          <a:latin typeface="Times New Roman" pitchFamily="18" charset="0"/>
                          <a:ea typeface="宋体" pitchFamily="2" charset="-122"/>
                          <a:cs typeface="Times New Roman" pitchFamily="18" charset="0"/>
                        </a:rPr>
                        <a:t>设计信息系统，定义硬件、软件方案。能综合考虑系统的性能、安全性和质量，提供最佳系统架构和软件结构。应精通计算机硬件和软件。有较强的组织能力和决策能力。</a:t>
                      </a: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EE9AC"/>
                    </a:solidFill>
                  </a:tcPr>
                </a:tc>
                <a:extLst>
                  <a:ext uri="{0D108BD9-81ED-4DB2-BD59-A6C34878D82A}">
                    <a16:rowId xmlns:a16="http://schemas.microsoft.com/office/drawing/2014/main" val="10002"/>
                  </a:ext>
                </a:extLst>
              </a:tr>
              <a:tr h="36507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应用程序员</a:t>
                      </a:r>
                      <a:endParaRPr kumimoji="0" lang="zh-CN" altLang="en-US" sz="4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EE9A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a:ln>
                            <a:noFill/>
                          </a:ln>
                          <a:solidFill>
                            <a:schemeClr val="tx1"/>
                          </a:solidFill>
                          <a:effectLst/>
                          <a:latin typeface="Times New Roman" pitchFamily="18" charset="0"/>
                          <a:ea typeface="宋体" pitchFamily="2" charset="-122"/>
                          <a:cs typeface="Times New Roman" pitchFamily="18" charset="0"/>
                        </a:rPr>
                        <a:t>设计、调试计算机应用程序。                    </a:t>
                      </a: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EE9AC"/>
                    </a:solidFill>
                  </a:tcPr>
                </a:tc>
                <a:extLst>
                  <a:ext uri="{0D108BD9-81ED-4DB2-BD59-A6C34878D82A}">
                    <a16:rowId xmlns:a16="http://schemas.microsoft.com/office/drawing/2014/main" val="10003"/>
                  </a:ext>
                </a:extLst>
              </a:tr>
              <a:tr h="36349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系统测试员</a:t>
                      </a:r>
                      <a:endParaRPr kumimoji="0" lang="zh-CN" altLang="en-US" sz="4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EE9A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a:ln>
                            <a:noFill/>
                          </a:ln>
                          <a:solidFill>
                            <a:schemeClr val="tx1"/>
                          </a:solidFill>
                          <a:effectLst/>
                          <a:latin typeface="Times New Roman" pitchFamily="18" charset="0"/>
                          <a:ea typeface="宋体" pitchFamily="2" charset="-122"/>
                          <a:cs typeface="Times New Roman" pitchFamily="18" charset="0"/>
                        </a:rPr>
                        <a:t>计划和设计测试方案，并执行测试，记录和跟踪系统缺陷。</a:t>
                      </a: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EE9AC"/>
                    </a:solidFill>
                  </a:tcPr>
                </a:tc>
                <a:extLst>
                  <a:ext uri="{0D108BD9-81ED-4DB2-BD59-A6C34878D82A}">
                    <a16:rowId xmlns:a16="http://schemas.microsoft.com/office/drawing/2014/main" val="10004"/>
                  </a:ext>
                </a:extLst>
              </a:tr>
              <a:tr h="36349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程序维护员</a:t>
                      </a:r>
                      <a:endParaRPr kumimoji="0" lang="zh-CN" altLang="en-US" sz="4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EE9A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a:ln>
                            <a:noFill/>
                          </a:ln>
                          <a:solidFill>
                            <a:schemeClr val="tx1"/>
                          </a:solidFill>
                          <a:effectLst/>
                          <a:latin typeface="Times New Roman" pitchFamily="18" charset="0"/>
                          <a:ea typeface="宋体" pitchFamily="2" charset="-122"/>
                          <a:cs typeface="Times New Roman" pitchFamily="18" charset="0"/>
                        </a:rPr>
                        <a:t>维护现有程序。                                </a:t>
                      </a: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EE9AC"/>
                    </a:solidFill>
                  </a:tcPr>
                </a:tc>
                <a:extLst>
                  <a:ext uri="{0D108BD9-81ED-4DB2-BD59-A6C34878D82A}">
                    <a16:rowId xmlns:a16="http://schemas.microsoft.com/office/drawing/2014/main" val="10005"/>
                  </a:ext>
                </a:extLst>
              </a:tr>
              <a:tr h="36507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数据库管理员</a:t>
                      </a:r>
                      <a:endParaRPr kumimoji="0" lang="zh-CN" altLang="en-US" sz="4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EE9A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a:ln>
                            <a:noFill/>
                          </a:ln>
                          <a:solidFill>
                            <a:schemeClr val="tx1"/>
                          </a:solidFill>
                          <a:effectLst/>
                          <a:latin typeface="Times New Roman" pitchFamily="18" charset="0"/>
                          <a:ea typeface="宋体" pitchFamily="2" charset="-122"/>
                          <a:cs typeface="Times New Roman" pitchFamily="18" charset="0"/>
                        </a:rPr>
                        <a:t>管理和控制企业数据库。                        </a:t>
                      </a: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EE9AC"/>
                    </a:solidFill>
                  </a:tcPr>
                </a:tc>
                <a:extLst>
                  <a:ext uri="{0D108BD9-81ED-4DB2-BD59-A6C34878D82A}">
                    <a16:rowId xmlns:a16="http://schemas.microsoft.com/office/drawing/2014/main" val="10006"/>
                  </a:ext>
                </a:extLst>
              </a:tr>
              <a:tr h="36349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计算机操作员</a:t>
                      </a:r>
                      <a:endParaRPr kumimoji="0" lang="zh-CN" altLang="en-US" sz="4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EE9A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a:ln>
                            <a:noFill/>
                          </a:ln>
                          <a:solidFill>
                            <a:schemeClr val="tx1"/>
                          </a:solidFill>
                          <a:effectLst/>
                          <a:latin typeface="Times New Roman" pitchFamily="18" charset="0"/>
                          <a:ea typeface="宋体" pitchFamily="2" charset="-122"/>
                          <a:cs typeface="Times New Roman" pitchFamily="18" charset="0"/>
                        </a:rPr>
                        <a:t>操纵计算机设备。                              </a:t>
                      </a: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EE9AC"/>
                    </a:solidFill>
                  </a:tcPr>
                </a:tc>
                <a:extLst>
                  <a:ext uri="{0D108BD9-81ED-4DB2-BD59-A6C34878D82A}">
                    <a16:rowId xmlns:a16="http://schemas.microsoft.com/office/drawing/2014/main" val="10007"/>
                  </a:ext>
                </a:extLst>
              </a:tr>
              <a:tr h="57911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配置管理员</a:t>
                      </a:r>
                      <a:endParaRPr kumimoji="0" lang="zh-CN" altLang="en-US" sz="4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EE9AC"/>
                    </a:solidFill>
                  </a:tcPr>
                </a:tc>
                <a:tc>
                  <a:txBody>
                    <a:bodyPr/>
                    <a:lstStyle/>
                    <a:p>
                      <a:pPr marL="0" marR="0" lvl="0" indent="11113"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a:ln>
                            <a:noFill/>
                          </a:ln>
                          <a:solidFill>
                            <a:schemeClr val="tx1"/>
                          </a:solidFill>
                          <a:effectLst/>
                          <a:latin typeface="Times New Roman" pitchFamily="18" charset="0"/>
                          <a:ea typeface="宋体" pitchFamily="2" charset="-122"/>
                          <a:cs typeface="Times New Roman" pitchFamily="18" charset="0"/>
                        </a:rPr>
                        <a:t>管理开发活动中的各项资产（源代码、文档、开发人员、软件版本等），组织和协调相关项目组成员实现变更控制。</a:t>
                      </a: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EE9AC"/>
                    </a:solidFill>
                  </a:tcPr>
                </a:tc>
                <a:extLst>
                  <a:ext uri="{0D108BD9-81ED-4DB2-BD59-A6C34878D82A}">
                    <a16:rowId xmlns:a16="http://schemas.microsoft.com/office/drawing/2014/main" val="10008"/>
                  </a:ext>
                </a:extLst>
              </a:tr>
              <a:tr h="36349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信息主管</a:t>
                      </a: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规划员</a:t>
                      </a:r>
                      <a:endParaRPr kumimoji="0" lang="zh-CN" altLang="en-US" sz="4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EE9A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a:ln>
                            <a:noFill/>
                          </a:ln>
                          <a:solidFill>
                            <a:schemeClr val="tx1"/>
                          </a:solidFill>
                          <a:effectLst/>
                          <a:latin typeface="Times New Roman" pitchFamily="18" charset="0"/>
                          <a:ea typeface="宋体" pitchFamily="2" charset="-122"/>
                          <a:cs typeface="Times New Roman" pitchFamily="18" charset="0"/>
                        </a:rPr>
                        <a:t>规划信息系统的前景。                          </a:t>
                      </a: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EE9AC"/>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51819952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3.6.4 </a:t>
            </a:r>
            <a:r>
              <a:rPr lang="zh-CN" altLang="en-US" dirty="0"/>
              <a:t>选择开发方式</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611561" y="1628800"/>
            <a:ext cx="7632848" cy="4176464"/>
          </a:xfrm>
        </p:spPr>
        <p:txBody>
          <a:bodyPr>
            <a:noAutofit/>
          </a:bodyPr>
          <a:lstStyle/>
          <a:p>
            <a:r>
              <a:rPr lang="zh-CN" altLang="en-US" sz="3200" dirty="0">
                <a:latin typeface="楷体_GB2312" pitchFamily="49" charset="-122"/>
              </a:rPr>
              <a:t>根据资源情况选择适合的开发方式：</a:t>
            </a:r>
          </a:p>
          <a:p>
            <a:pPr lvl="1"/>
            <a:r>
              <a:rPr lang="zh-CN" altLang="en-US" sz="3200" dirty="0">
                <a:latin typeface="楷体" panose="02010609060101010101" pitchFamily="49" charset="-122"/>
                <a:ea typeface="楷体" panose="02010609060101010101" pitchFamily="49" charset="-122"/>
              </a:rPr>
              <a:t>自行开发</a:t>
            </a:r>
          </a:p>
          <a:p>
            <a:pPr lvl="1"/>
            <a:r>
              <a:rPr lang="zh-CN" altLang="en-US" sz="3200" dirty="0">
                <a:latin typeface="楷体" panose="02010609060101010101" pitchFamily="49" charset="-122"/>
                <a:ea typeface="楷体" panose="02010609060101010101" pitchFamily="49" charset="-122"/>
              </a:rPr>
              <a:t>委托开发</a:t>
            </a:r>
          </a:p>
          <a:p>
            <a:pPr lvl="1"/>
            <a:r>
              <a:rPr lang="zh-CN" altLang="en-US" sz="3200" dirty="0">
                <a:latin typeface="楷体" panose="02010609060101010101" pitchFamily="49" charset="-122"/>
                <a:ea typeface="楷体" panose="02010609060101010101" pitchFamily="49" charset="-122"/>
              </a:rPr>
              <a:t>联合开发</a:t>
            </a:r>
          </a:p>
          <a:p>
            <a:pPr lvl="1"/>
            <a:r>
              <a:rPr lang="zh-CN" altLang="en-US" sz="3200" dirty="0">
                <a:latin typeface="楷体" panose="02010609060101010101" pitchFamily="49" charset="-122"/>
                <a:ea typeface="楷体" panose="02010609060101010101" pitchFamily="49" charset="-122"/>
              </a:rPr>
              <a:t>购买现成软件产品</a:t>
            </a:r>
          </a:p>
          <a:p>
            <a:pPr lvl="1"/>
            <a:r>
              <a:rPr lang="zh-CN" altLang="en-US" sz="3200" dirty="0">
                <a:latin typeface="楷体" panose="02010609060101010101" pitchFamily="49" charset="-122"/>
                <a:ea typeface="楷体" panose="02010609060101010101" pitchFamily="49" charset="-122"/>
              </a:rPr>
              <a:t>购买服务（</a:t>
            </a:r>
            <a:r>
              <a:rPr lang="en-US" altLang="zh-CN" sz="3200" dirty="0">
                <a:latin typeface="楷体" panose="02010609060101010101" pitchFamily="49" charset="-122"/>
                <a:ea typeface="楷体" panose="02010609060101010101" pitchFamily="49" charset="-122"/>
              </a:rPr>
              <a:t>SaaS/PaaS/</a:t>
            </a:r>
            <a:r>
              <a:rPr lang="zh-CN" altLang="en-US" sz="3200" dirty="0">
                <a:latin typeface="楷体" panose="02010609060101010101" pitchFamily="49" charset="-122"/>
                <a:ea typeface="楷体" panose="02010609060101010101" pitchFamily="49" charset="-122"/>
              </a:rPr>
              <a:t>云计算）</a:t>
            </a:r>
          </a:p>
        </p:txBody>
      </p:sp>
    </p:spTree>
    <p:extLst>
      <p:ext uri="{BB962C8B-B14F-4D97-AF65-F5344CB8AC3E}">
        <p14:creationId xmlns:p14="http://schemas.microsoft.com/office/powerpoint/2010/main" val="9481277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人员需求的变化</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611561" y="1628800"/>
            <a:ext cx="7632848" cy="648072"/>
          </a:xfrm>
        </p:spPr>
        <p:txBody>
          <a:bodyPr>
            <a:noAutofit/>
          </a:bodyPr>
          <a:lstStyle/>
          <a:p>
            <a:r>
              <a:rPr lang="zh-CN" altLang="en-US" dirty="0">
                <a:latin typeface="楷体_GB2312" pitchFamily="49" charset="-122"/>
              </a:rPr>
              <a:t>系统建设的不同阶段对人员的需求不断变化：</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l="53014" t="55972" r="11848" b="13782"/>
          <a:stretch>
            <a:fillRect/>
          </a:stretch>
        </p:blipFill>
        <p:spPr bwMode="auto">
          <a:xfrm>
            <a:off x="561629" y="2276872"/>
            <a:ext cx="7732712"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85491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3.6.5 </a:t>
            </a:r>
            <a:r>
              <a:rPr lang="zh-CN" altLang="en-US" dirty="0" smtClean="0"/>
              <a:t>系统开发项目管理</a:t>
            </a:r>
            <a:endParaRPr lang="zh-CN" altLang="en-US" dirty="0"/>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611561" y="1628800"/>
            <a:ext cx="7632848" cy="4176464"/>
          </a:xfrm>
        </p:spPr>
        <p:txBody>
          <a:bodyPr>
            <a:noAutofit/>
          </a:bodyPr>
          <a:lstStyle/>
          <a:p>
            <a:r>
              <a:rPr lang="zh-CN" altLang="en-US" sz="2400" dirty="0">
                <a:latin typeface="楷体_GB2312" pitchFamily="49" charset="-122"/>
              </a:rPr>
              <a:t>信息系统项目遵循项目管理的一般理论和方法，但也存在自身的特点，管理内容包括：</a:t>
            </a:r>
          </a:p>
          <a:p>
            <a:pPr lvl="1"/>
            <a:r>
              <a:rPr lang="zh-CN" altLang="en-US" sz="2400" dirty="0">
                <a:latin typeface="楷体" panose="02010609060101010101" pitchFamily="49" charset="-122"/>
                <a:ea typeface="楷体" panose="02010609060101010101" pitchFamily="49" charset="-122"/>
              </a:rPr>
              <a:t>进度管理</a:t>
            </a:r>
          </a:p>
          <a:p>
            <a:pPr lvl="1"/>
            <a:r>
              <a:rPr lang="zh-CN" altLang="en-US" sz="2400" dirty="0">
                <a:latin typeface="楷体" panose="02010609060101010101" pitchFamily="49" charset="-122"/>
                <a:ea typeface="楷体" panose="02010609060101010101" pitchFamily="49" charset="-122"/>
              </a:rPr>
              <a:t>成本估算和经费管理</a:t>
            </a:r>
          </a:p>
          <a:p>
            <a:pPr lvl="1"/>
            <a:r>
              <a:rPr lang="zh-CN" altLang="en-US" sz="2400" dirty="0">
                <a:latin typeface="楷体" panose="02010609060101010101" pitchFamily="49" charset="-122"/>
                <a:ea typeface="楷体" panose="02010609060101010101" pitchFamily="49" charset="-122"/>
              </a:rPr>
              <a:t>质量管理</a:t>
            </a:r>
          </a:p>
          <a:p>
            <a:pPr lvl="1"/>
            <a:r>
              <a:rPr lang="zh-CN" altLang="en-US" sz="2400" dirty="0">
                <a:latin typeface="楷体" panose="02010609060101010101" pitchFamily="49" charset="-122"/>
                <a:ea typeface="楷体" panose="02010609060101010101" pitchFamily="49" charset="-122"/>
              </a:rPr>
              <a:t>文档管理</a:t>
            </a:r>
          </a:p>
          <a:p>
            <a:pPr lvl="1"/>
            <a:r>
              <a:rPr lang="zh-CN" altLang="en-US" sz="2400" dirty="0">
                <a:latin typeface="楷体" panose="02010609060101010101" pitchFamily="49" charset="-122"/>
                <a:ea typeface="楷体" panose="02010609060101010101" pitchFamily="49" charset="-122"/>
              </a:rPr>
              <a:t>人员管理</a:t>
            </a:r>
          </a:p>
          <a:p>
            <a:pPr lvl="1"/>
            <a:r>
              <a:rPr lang="zh-CN" altLang="en-US" sz="2400" dirty="0">
                <a:latin typeface="楷体" panose="02010609060101010101" pitchFamily="49" charset="-122"/>
                <a:ea typeface="楷体" panose="02010609060101010101" pitchFamily="49" charset="-122"/>
              </a:rPr>
              <a:t>其它：需求管理、风险管理、软件</a:t>
            </a:r>
            <a:r>
              <a:rPr lang="zh-CN" altLang="en-US" sz="2400" dirty="0" smtClean="0">
                <a:latin typeface="楷体" panose="02010609060101010101" pitchFamily="49" charset="-122"/>
                <a:ea typeface="楷体" panose="02010609060101010101" pitchFamily="49" charset="-122"/>
              </a:rPr>
              <a:t>配置管理</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75368525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smtClean="0"/>
              <a:t>进度管理</a:t>
            </a:r>
            <a:r>
              <a:rPr lang="en-US" altLang="zh-CN" dirty="0" smtClean="0"/>
              <a:t>-</a:t>
            </a:r>
            <a:r>
              <a:rPr lang="zh-CN" altLang="en-US" dirty="0" smtClean="0"/>
              <a:t>甘特图</a:t>
            </a:r>
            <a:r>
              <a:rPr lang="en-US" altLang="zh-CN" smtClean="0"/>
              <a:t>Gantt</a:t>
            </a:r>
            <a:endParaRPr lang="zh-CN" altLang="en-US" dirty="0"/>
          </a:p>
        </p:txBody>
      </p:sp>
      <p:pic>
        <p:nvPicPr>
          <p:cNvPr id="2050" name="Picture 2" descr="https://timgsa.baidu.com/timg?image&amp;quality=80&amp;size=b9999_10000&amp;sec=1520875011808&amp;di=dd06f2408cbc8f74aec285aa0b23a678&amp;imgtype=0&amp;src=http%3A%2F%2Fwww.wendangwang.com%2Fpic%2F861eda109ebec47d955fee68%2F1-760-jpg_6_0_______-1130-0-0-1130.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15616" y="1700808"/>
            <a:ext cx="6638037" cy="4464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80504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3.7  </a:t>
            </a:r>
            <a:r>
              <a:rPr lang="zh-CN" altLang="en-US" dirty="0"/>
              <a:t>信息系统开发工具</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611561" y="1628800"/>
            <a:ext cx="7632848" cy="4464496"/>
          </a:xfrm>
        </p:spPr>
        <p:txBody>
          <a:bodyPr>
            <a:noAutofit/>
          </a:bodyPr>
          <a:lstStyle/>
          <a:p>
            <a:r>
              <a:rPr lang="zh-CN" altLang="en-US" sz="2400" dirty="0">
                <a:latin typeface="楷体_GB2312" pitchFamily="49" charset="-122"/>
              </a:rPr>
              <a:t>信息系统开发工具指在系统开发生命周期各个阶段帮助开发者提高工作质量和效率的一类软件，也称为</a:t>
            </a:r>
            <a:r>
              <a:rPr lang="en-US" altLang="zh-CN" sz="2400" dirty="0">
                <a:latin typeface="楷体_GB2312" pitchFamily="49" charset="-122"/>
              </a:rPr>
              <a:t>CASE</a:t>
            </a:r>
            <a:r>
              <a:rPr lang="zh-CN" altLang="en-US" sz="2400" dirty="0">
                <a:latin typeface="楷体_GB2312" pitchFamily="49" charset="-122"/>
              </a:rPr>
              <a:t>（</a:t>
            </a:r>
            <a:r>
              <a:rPr lang="en-US" altLang="zh-CN" sz="2400" dirty="0">
                <a:latin typeface="楷体_GB2312" pitchFamily="49" charset="-122"/>
              </a:rPr>
              <a:t>Computer Aided Software Engineering</a:t>
            </a:r>
            <a:r>
              <a:rPr lang="zh-CN" altLang="en-US" sz="2400" dirty="0">
                <a:latin typeface="楷体_GB2312" pitchFamily="49" charset="-122"/>
              </a:rPr>
              <a:t>，计算机辅助软件工程）工具。</a:t>
            </a:r>
          </a:p>
          <a:p>
            <a:r>
              <a:rPr lang="en-US" altLang="zh-CN" sz="2400" dirty="0">
                <a:latin typeface="楷体_GB2312" pitchFamily="49" charset="-122"/>
              </a:rPr>
              <a:t>CASE</a:t>
            </a:r>
            <a:r>
              <a:rPr lang="zh-CN" altLang="en-US" sz="2400" dirty="0">
                <a:latin typeface="楷体_GB2312" pitchFamily="49" charset="-122"/>
              </a:rPr>
              <a:t>工具：</a:t>
            </a:r>
          </a:p>
          <a:p>
            <a:pPr lvl="1"/>
            <a:r>
              <a:rPr lang="zh-CN" altLang="en-US" sz="2400" dirty="0">
                <a:latin typeface="楷体" panose="02010609060101010101" pitchFamily="49" charset="-122"/>
                <a:ea typeface="楷体" panose="02010609060101010101" pitchFamily="49" charset="-122"/>
              </a:rPr>
              <a:t>它是一种软件；</a:t>
            </a:r>
          </a:p>
          <a:p>
            <a:pPr lvl="1"/>
            <a:r>
              <a:rPr lang="zh-CN" altLang="en-US" sz="2400" dirty="0">
                <a:latin typeface="楷体" panose="02010609060101010101" pitchFamily="49" charset="-122"/>
                <a:ea typeface="楷体" panose="02010609060101010101" pitchFamily="49" charset="-122"/>
              </a:rPr>
              <a:t>它是继高级程序语言之后，软件技术进一步发展的产物；</a:t>
            </a:r>
          </a:p>
          <a:p>
            <a:pPr lvl="1"/>
            <a:r>
              <a:rPr lang="zh-CN" altLang="en-US" sz="2400" dirty="0">
                <a:latin typeface="楷体" panose="02010609060101010101" pitchFamily="49" charset="-122"/>
                <a:ea typeface="楷体" panose="02010609060101010101" pitchFamily="49" charset="-122"/>
              </a:rPr>
              <a:t>它的目的是在软件开发过程的不同方面给予人们不同程度的支持和帮助。</a:t>
            </a:r>
          </a:p>
        </p:txBody>
      </p:sp>
    </p:spTree>
    <p:extLst>
      <p:ext uri="{BB962C8B-B14F-4D97-AF65-F5344CB8AC3E}">
        <p14:creationId xmlns:p14="http://schemas.microsoft.com/office/powerpoint/2010/main" val="157691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信息系统建设的统计数据</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195750" y="1763667"/>
            <a:ext cx="6798736" cy="4090307"/>
          </a:xfrm>
        </p:spPr>
        <p:txBody>
          <a:bodyPr>
            <a:normAutofit fontScale="55000" lnSpcReduction="20000"/>
          </a:bodyPr>
          <a:lstStyle/>
          <a:p>
            <a:r>
              <a:rPr lang="zh-CN" altLang="en-US" sz="3800" dirty="0">
                <a:latin typeface="楷体_GB2312" pitchFamily="49" charset="-122"/>
              </a:rPr>
              <a:t>据国外</a:t>
            </a:r>
            <a:r>
              <a:rPr lang="en-US" altLang="zh-CN" sz="3800" dirty="0">
                <a:latin typeface="楷体_GB2312" pitchFamily="49" charset="-122"/>
              </a:rPr>
              <a:t>1995</a:t>
            </a:r>
            <a:r>
              <a:rPr lang="zh-CN" altLang="en-US" sz="3800" dirty="0">
                <a:latin typeface="楷体_GB2312" pitchFamily="49" charset="-122"/>
              </a:rPr>
              <a:t>年对</a:t>
            </a:r>
            <a:r>
              <a:rPr lang="en-US" altLang="zh-CN" sz="3800" dirty="0">
                <a:latin typeface="楷体_GB2312" pitchFamily="49" charset="-122"/>
              </a:rPr>
              <a:t>365</a:t>
            </a:r>
            <a:r>
              <a:rPr lang="zh-CN" altLang="en-US" sz="3800" dirty="0">
                <a:latin typeface="楷体_GB2312" pitchFamily="49" charset="-122"/>
              </a:rPr>
              <a:t>家公司的调查：</a:t>
            </a:r>
          </a:p>
          <a:p>
            <a:pPr lvl="1"/>
            <a:r>
              <a:rPr lang="en-US" altLang="zh-CN" dirty="0">
                <a:latin typeface="楷体_GB2312" pitchFamily="49" charset="-122"/>
              </a:rPr>
              <a:t>31</a:t>
            </a:r>
            <a:r>
              <a:rPr lang="zh-CN" altLang="en-US" dirty="0">
                <a:latin typeface="楷体_GB2312" pitchFamily="49" charset="-122"/>
              </a:rPr>
              <a:t>％的信息系统项目在完成之前被取消</a:t>
            </a:r>
          </a:p>
          <a:p>
            <a:pPr lvl="1"/>
            <a:r>
              <a:rPr lang="en-US" altLang="zh-CN" dirty="0">
                <a:latin typeface="楷体_GB2312" pitchFamily="49" charset="-122"/>
              </a:rPr>
              <a:t>53</a:t>
            </a:r>
            <a:r>
              <a:rPr lang="zh-CN" altLang="en-US" dirty="0">
                <a:latin typeface="楷体_GB2312" pitchFamily="49" charset="-122"/>
              </a:rPr>
              <a:t>％的项目没有达到预定功能</a:t>
            </a:r>
          </a:p>
          <a:p>
            <a:pPr lvl="1"/>
            <a:r>
              <a:rPr lang="zh-CN" altLang="en-US" dirty="0">
                <a:latin typeface="楷体_GB2312" pitchFamily="49" charset="-122"/>
              </a:rPr>
              <a:t>在</a:t>
            </a:r>
            <a:r>
              <a:rPr lang="en-US" altLang="zh-CN" dirty="0">
                <a:latin typeface="楷体_GB2312" pitchFamily="49" charset="-122"/>
              </a:rPr>
              <a:t>3682</a:t>
            </a:r>
            <a:r>
              <a:rPr lang="zh-CN" altLang="en-US" dirty="0">
                <a:latin typeface="楷体_GB2312" pitchFamily="49" charset="-122"/>
              </a:rPr>
              <a:t>个项目中只有</a:t>
            </a:r>
            <a:r>
              <a:rPr lang="en-US" altLang="zh-CN" dirty="0">
                <a:latin typeface="楷体_GB2312" pitchFamily="49" charset="-122"/>
              </a:rPr>
              <a:t>12</a:t>
            </a:r>
            <a:r>
              <a:rPr lang="zh-CN" altLang="en-US" dirty="0">
                <a:latin typeface="楷体_GB2312" pitchFamily="49" charset="-122"/>
              </a:rPr>
              <a:t>％的项目按时和按预算完成</a:t>
            </a:r>
          </a:p>
          <a:p>
            <a:r>
              <a:rPr lang="zh-CN" altLang="en-US" sz="3800" dirty="0">
                <a:latin typeface="楷体_GB2312" pitchFamily="49" charset="-122"/>
              </a:rPr>
              <a:t>据某顾问公司</a:t>
            </a:r>
            <a:r>
              <a:rPr lang="en-US" altLang="zh-CN" sz="3800" dirty="0">
                <a:latin typeface="楷体_GB2312" pitchFamily="49" charset="-122"/>
              </a:rPr>
              <a:t>2004</a:t>
            </a:r>
            <a:r>
              <a:rPr lang="zh-CN" altLang="en-US" sz="3800" dirty="0">
                <a:latin typeface="楷体_GB2312" pitchFamily="49" charset="-122"/>
              </a:rPr>
              <a:t>年报告</a:t>
            </a:r>
            <a:r>
              <a:rPr lang="en-US" altLang="zh-CN" sz="3800" dirty="0">
                <a:latin typeface="楷体_GB2312" pitchFamily="49" charset="-122"/>
              </a:rPr>
              <a:t>(</a:t>
            </a:r>
            <a:r>
              <a:rPr lang="zh-CN" altLang="en-US" sz="3800" dirty="0">
                <a:latin typeface="楷体_GB2312" pitchFamily="49" charset="-122"/>
              </a:rPr>
              <a:t>对</a:t>
            </a:r>
            <a:r>
              <a:rPr lang="en-US" altLang="zh-CN" sz="3800" dirty="0">
                <a:latin typeface="楷体_GB2312" pitchFamily="49" charset="-122"/>
              </a:rPr>
              <a:t>4</a:t>
            </a:r>
            <a:r>
              <a:rPr lang="zh-CN" altLang="en-US" sz="3800" dirty="0">
                <a:latin typeface="楷体_GB2312" pitchFamily="49" charset="-122"/>
              </a:rPr>
              <a:t>万个信息系统项目的调查</a:t>
            </a:r>
            <a:r>
              <a:rPr lang="en-US" altLang="zh-CN" sz="3800" dirty="0">
                <a:latin typeface="楷体_GB2312" pitchFamily="49" charset="-122"/>
              </a:rPr>
              <a:t>)</a:t>
            </a:r>
            <a:endParaRPr lang="en-US" altLang="zh-CN" dirty="0">
              <a:latin typeface="楷体_GB2312" pitchFamily="49" charset="-122"/>
            </a:endParaRPr>
          </a:p>
          <a:p>
            <a:pPr lvl="1"/>
            <a:r>
              <a:rPr lang="en-US" altLang="zh-CN" dirty="0">
                <a:latin typeface="楷体_GB2312" pitchFamily="49" charset="-122"/>
              </a:rPr>
              <a:t>ERP</a:t>
            </a:r>
            <a:r>
              <a:rPr lang="zh-CN" altLang="en-US" dirty="0">
                <a:latin typeface="楷体_GB2312" pitchFamily="49" charset="-122"/>
              </a:rPr>
              <a:t>失败率达到</a:t>
            </a:r>
            <a:r>
              <a:rPr lang="en-US" altLang="zh-CN" dirty="0">
                <a:latin typeface="楷体_GB2312" pitchFamily="49" charset="-122"/>
              </a:rPr>
              <a:t>70%</a:t>
            </a:r>
          </a:p>
          <a:p>
            <a:pPr lvl="1"/>
            <a:r>
              <a:rPr lang="zh-CN" altLang="en-US" dirty="0">
                <a:latin typeface="楷体_GB2312" pitchFamily="49" charset="-122"/>
              </a:rPr>
              <a:t>成功项目只能达到</a:t>
            </a:r>
            <a:r>
              <a:rPr lang="en-US" altLang="zh-CN" dirty="0">
                <a:latin typeface="楷体_GB2312" pitchFamily="49" charset="-122"/>
              </a:rPr>
              <a:t>34%</a:t>
            </a:r>
          </a:p>
          <a:p>
            <a:pPr lvl="1"/>
            <a:r>
              <a:rPr lang="zh-CN" altLang="en-US" dirty="0">
                <a:latin typeface="楷体_GB2312" pitchFamily="49" charset="-122"/>
              </a:rPr>
              <a:t>有争议的项目达到</a:t>
            </a:r>
            <a:r>
              <a:rPr lang="en-US" altLang="zh-CN" dirty="0">
                <a:latin typeface="楷体_GB2312" pitchFamily="49" charset="-122"/>
              </a:rPr>
              <a:t>51%</a:t>
            </a:r>
          </a:p>
          <a:p>
            <a:pPr lvl="1"/>
            <a:r>
              <a:rPr lang="zh-CN" altLang="en-US" dirty="0">
                <a:latin typeface="楷体_GB2312" pitchFamily="49" charset="-122"/>
              </a:rPr>
              <a:t>失败项目达到</a:t>
            </a:r>
            <a:r>
              <a:rPr lang="en-US" altLang="zh-CN" dirty="0">
                <a:latin typeface="楷体_GB2312" pitchFamily="49" charset="-122"/>
              </a:rPr>
              <a:t>15%</a:t>
            </a:r>
          </a:p>
          <a:p>
            <a:endParaRPr lang="en-US" altLang="zh-CN" dirty="0">
              <a:latin typeface="楷体_GB2312" pitchFamily="49" charset="-122"/>
            </a:endParaRPr>
          </a:p>
          <a:p>
            <a:r>
              <a:rPr lang="zh-CN" altLang="en-US" dirty="0">
                <a:latin typeface="楷体_GB2312" pitchFamily="49" charset="-122"/>
              </a:rPr>
              <a:t>成功的含义：在规定的时间内，以规定的预算完成规定的目标。</a:t>
            </a:r>
          </a:p>
        </p:txBody>
      </p:sp>
    </p:spTree>
    <p:extLst>
      <p:ext uri="{BB962C8B-B14F-4D97-AF65-F5344CB8AC3E}">
        <p14:creationId xmlns:p14="http://schemas.microsoft.com/office/powerpoint/2010/main" val="12670542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CASE</a:t>
            </a:r>
            <a:r>
              <a:rPr lang="zh-CN" altLang="en-US" dirty="0"/>
              <a:t>工具的类型</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611561" y="1628800"/>
            <a:ext cx="7632848" cy="4464496"/>
          </a:xfrm>
        </p:spPr>
        <p:txBody>
          <a:bodyPr>
            <a:noAutofit/>
          </a:bodyPr>
          <a:lstStyle/>
          <a:p>
            <a:r>
              <a:rPr lang="zh-CN" altLang="en-US" sz="1800" dirty="0">
                <a:latin typeface="楷体_GB2312" pitchFamily="49" charset="-122"/>
              </a:rPr>
              <a:t>分析与设计工具</a:t>
            </a:r>
          </a:p>
          <a:p>
            <a:pPr lvl="1"/>
            <a:r>
              <a:rPr lang="zh-CN" altLang="en-US" sz="1800" dirty="0">
                <a:latin typeface="楷体" panose="02010609060101010101" pitchFamily="49" charset="-122"/>
                <a:ea typeface="楷体" panose="02010609060101010101" pitchFamily="49" charset="-122"/>
              </a:rPr>
              <a:t>统称为建模工具，如</a:t>
            </a:r>
            <a:r>
              <a:rPr lang="en-US" altLang="zh-CN" sz="1800" dirty="0">
                <a:latin typeface="楷体" panose="02010609060101010101" pitchFamily="49" charset="-122"/>
                <a:ea typeface="楷体" panose="02010609060101010101" pitchFamily="49" charset="-122"/>
              </a:rPr>
              <a:t>IBM Rational Rose</a:t>
            </a:r>
            <a:r>
              <a:rPr lang="zh-CN" altLang="en-US" sz="1800" dirty="0">
                <a:latin typeface="楷体" panose="02010609060101010101" pitchFamily="49" charset="-122"/>
                <a:ea typeface="楷体" panose="02010609060101010101" pitchFamily="49" charset="-122"/>
              </a:rPr>
              <a:t>、</a:t>
            </a:r>
            <a:r>
              <a:rPr lang="en-US" altLang="zh-CN" sz="1800" dirty="0" err="1">
                <a:latin typeface="楷体" panose="02010609060101010101" pitchFamily="49" charset="-122"/>
                <a:ea typeface="楷体" panose="02010609060101010101" pitchFamily="49" charset="-122"/>
              </a:rPr>
              <a:t>PowerDesigner</a:t>
            </a:r>
            <a:r>
              <a:rPr lang="zh-CN" altLang="en-US" sz="1800" dirty="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Visio</a:t>
            </a:r>
            <a:r>
              <a:rPr lang="zh-CN" altLang="en-US" sz="1800" dirty="0" smtClean="0">
                <a:latin typeface="楷体" panose="02010609060101010101" pitchFamily="49" charset="-122"/>
                <a:ea typeface="楷体" panose="02010609060101010101" pitchFamily="49" charset="-122"/>
              </a:rPr>
              <a:t>、</a:t>
            </a:r>
            <a:r>
              <a:rPr lang="en-US" altLang="zh-CN" sz="1800" dirty="0" err="1" smtClean="0">
                <a:latin typeface="楷体" panose="02010609060101010101" pitchFamily="49" charset="-122"/>
                <a:ea typeface="楷体" panose="02010609060101010101" pitchFamily="49" charset="-122"/>
              </a:rPr>
              <a:t>PlantUML</a:t>
            </a:r>
            <a:r>
              <a:rPr lang="zh-CN" altLang="en-US" sz="1800" dirty="0" smtClean="0">
                <a:latin typeface="楷体" panose="02010609060101010101" pitchFamily="49" charset="-122"/>
                <a:ea typeface="楷体" panose="02010609060101010101" pitchFamily="49" charset="-122"/>
              </a:rPr>
              <a:t>等</a:t>
            </a:r>
            <a:endParaRPr lang="zh-CN" altLang="en-US" sz="1800" dirty="0">
              <a:latin typeface="楷体" panose="02010609060101010101" pitchFamily="49" charset="-122"/>
              <a:ea typeface="楷体" panose="02010609060101010101" pitchFamily="49" charset="-122"/>
            </a:endParaRPr>
          </a:p>
          <a:p>
            <a:r>
              <a:rPr lang="zh-CN" altLang="en-US" sz="1800" dirty="0">
                <a:latin typeface="楷体_GB2312" pitchFamily="49" charset="-122"/>
              </a:rPr>
              <a:t>编程工具</a:t>
            </a:r>
          </a:p>
          <a:p>
            <a:pPr lvl="1"/>
            <a:r>
              <a:rPr lang="zh-CN" altLang="en-US" sz="1800" dirty="0">
                <a:latin typeface="楷体" panose="02010609060101010101" pitchFamily="49" charset="-122"/>
                <a:ea typeface="楷体" panose="02010609060101010101" pitchFamily="49" charset="-122"/>
              </a:rPr>
              <a:t>集成开发环境（</a:t>
            </a:r>
            <a:r>
              <a:rPr lang="en-US" altLang="zh-CN" sz="1800" dirty="0">
                <a:latin typeface="楷体" panose="02010609060101010101" pitchFamily="49" charset="-122"/>
                <a:ea typeface="楷体" panose="02010609060101010101" pitchFamily="49" charset="-122"/>
              </a:rPr>
              <a:t>IDE</a:t>
            </a:r>
            <a:r>
              <a:rPr lang="zh-CN" altLang="en-US" sz="1800" dirty="0">
                <a:latin typeface="楷体" panose="02010609060101010101" pitchFamily="49" charset="-122"/>
                <a:ea typeface="楷体" panose="02010609060101010101" pitchFamily="49" charset="-122"/>
              </a:rPr>
              <a:t>，</a:t>
            </a:r>
            <a:r>
              <a:rPr lang="en-US" altLang="zh-CN" sz="1800" dirty="0">
                <a:latin typeface="楷体" panose="02010609060101010101" pitchFamily="49" charset="-122"/>
                <a:ea typeface="楷体" panose="02010609060101010101" pitchFamily="49" charset="-122"/>
              </a:rPr>
              <a:t>Integrated Development Environment</a:t>
            </a:r>
            <a:r>
              <a:rPr lang="zh-CN" altLang="en-US" sz="1800" dirty="0">
                <a:latin typeface="楷体" panose="02010609060101010101" pitchFamily="49" charset="-122"/>
                <a:ea typeface="楷体" panose="02010609060101010101" pitchFamily="49" charset="-122"/>
              </a:rPr>
              <a:t>）是目前程序员最常用的编程工具。</a:t>
            </a:r>
          </a:p>
          <a:p>
            <a:pPr lvl="1"/>
            <a:r>
              <a:rPr lang="zh-CN" altLang="en-US" sz="1800" dirty="0">
                <a:latin typeface="楷体" panose="02010609060101010101" pitchFamily="49" charset="-122"/>
                <a:ea typeface="楷体" panose="02010609060101010101" pitchFamily="49" charset="-122"/>
              </a:rPr>
              <a:t>如</a:t>
            </a:r>
            <a:r>
              <a:rPr lang="en-US" altLang="zh-CN" sz="1800" dirty="0">
                <a:latin typeface="楷体" panose="02010609060101010101" pitchFamily="49" charset="-122"/>
                <a:ea typeface="楷体" panose="02010609060101010101" pitchFamily="49" charset="-122"/>
              </a:rPr>
              <a:t>Visual Studio 2010</a:t>
            </a:r>
            <a:r>
              <a:rPr lang="zh-CN" altLang="en-US" sz="1800" dirty="0">
                <a:latin typeface="楷体" panose="02010609060101010101" pitchFamily="49" charset="-122"/>
                <a:ea typeface="楷体" panose="02010609060101010101" pitchFamily="49" charset="-122"/>
              </a:rPr>
              <a:t>、</a:t>
            </a:r>
            <a:r>
              <a:rPr lang="en-US" altLang="zh-CN" sz="1800" dirty="0" err="1" smtClean="0">
                <a:latin typeface="楷体" panose="02010609060101010101" pitchFamily="49" charset="-122"/>
                <a:ea typeface="楷体" panose="02010609060101010101" pitchFamily="49" charset="-122"/>
              </a:rPr>
              <a:t>MyEclipse</a:t>
            </a:r>
            <a:r>
              <a:rPr lang="zh-CN" altLang="en-US" sz="1800" dirty="0" smtClean="0">
                <a:latin typeface="楷体" panose="02010609060101010101" pitchFamily="49" charset="-122"/>
                <a:ea typeface="楷体" panose="02010609060101010101" pitchFamily="49" charset="-122"/>
              </a:rPr>
              <a:t>、</a:t>
            </a:r>
            <a:r>
              <a:rPr lang="en-US" altLang="zh-CN" sz="1800" dirty="0" err="1" smtClean="0">
                <a:latin typeface="楷体" panose="02010609060101010101" pitchFamily="49" charset="-122"/>
                <a:ea typeface="楷体" panose="02010609060101010101" pitchFamily="49" charset="-122"/>
              </a:rPr>
              <a:t>VSCode</a:t>
            </a: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IntelliJ Idea</a:t>
            </a:r>
            <a:r>
              <a:rPr lang="zh-CN" altLang="en-US" sz="1800" dirty="0" smtClean="0">
                <a:latin typeface="楷体" panose="02010609060101010101" pitchFamily="49" charset="-122"/>
                <a:ea typeface="楷体" panose="02010609060101010101" pitchFamily="49" charset="-122"/>
              </a:rPr>
              <a:t>等</a:t>
            </a:r>
            <a:endParaRPr lang="zh-CN" altLang="en-US" sz="1800" dirty="0">
              <a:latin typeface="楷体" panose="02010609060101010101" pitchFamily="49" charset="-122"/>
              <a:ea typeface="楷体" panose="02010609060101010101" pitchFamily="49" charset="-122"/>
            </a:endParaRPr>
          </a:p>
          <a:p>
            <a:r>
              <a:rPr lang="zh-CN" altLang="en-US" sz="1800" dirty="0">
                <a:latin typeface="楷体_GB2312" pitchFamily="49" charset="-122"/>
              </a:rPr>
              <a:t>测试工具</a:t>
            </a:r>
          </a:p>
          <a:p>
            <a:pPr lvl="1"/>
            <a:r>
              <a:rPr lang="zh-CN" altLang="en-US" sz="1800" dirty="0">
                <a:latin typeface="楷体" panose="02010609060101010101" pitchFamily="49" charset="-122"/>
                <a:ea typeface="楷体" panose="02010609060101010101" pitchFamily="49" charset="-122"/>
              </a:rPr>
              <a:t>包括测试用例的选择、测试程序与测试数据的生成、测试的执行及测试结果的评价。 </a:t>
            </a:r>
          </a:p>
          <a:p>
            <a:r>
              <a:rPr lang="zh-CN" altLang="en-US" sz="1800" dirty="0">
                <a:latin typeface="楷体_GB2312" pitchFamily="49" charset="-122"/>
              </a:rPr>
              <a:t>运维工具</a:t>
            </a:r>
          </a:p>
          <a:p>
            <a:r>
              <a:rPr lang="zh-CN" altLang="en-US" sz="1800" dirty="0">
                <a:latin typeface="楷体_GB2312" pitchFamily="49" charset="-122"/>
              </a:rPr>
              <a:t>项目管理工具</a:t>
            </a:r>
          </a:p>
        </p:txBody>
      </p:sp>
    </p:spTree>
    <p:extLst>
      <p:ext uri="{BB962C8B-B14F-4D97-AF65-F5344CB8AC3E}">
        <p14:creationId xmlns:p14="http://schemas.microsoft.com/office/powerpoint/2010/main" val="1247272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环境的复杂性</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195750" y="1763667"/>
            <a:ext cx="6798736" cy="4090307"/>
          </a:xfrm>
        </p:spPr>
        <p:txBody>
          <a:bodyPr>
            <a:normAutofit fontScale="77500" lnSpcReduction="20000"/>
          </a:bodyPr>
          <a:lstStyle/>
          <a:p>
            <a:r>
              <a:rPr lang="zh-CN" altLang="en-US" sz="3800" dirty="0">
                <a:latin typeface="楷体_GB2312" pitchFamily="49" charset="-122"/>
              </a:rPr>
              <a:t>涉及到组织内部各级机构、管理人员</a:t>
            </a:r>
          </a:p>
          <a:p>
            <a:r>
              <a:rPr lang="zh-CN" altLang="en-US" sz="3800" dirty="0">
                <a:latin typeface="楷体_GB2312" pitchFamily="49" charset="-122"/>
              </a:rPr>
              <a:t>涉及组织面临的外部环境及发展趋势</a:t>
            </a:r>
          </a:p>
          <a:p>
            <a:r>
              <a:rPr lang="zh-CN" altLang="en-US" sz="3800" dirty="0">
                <a:latin typeface="楷体_GB2312" pitchFamily="49" charset="-122"/>
              </a:rPr>
              <a:t>要考虑管理体制、管理思想、管理方法和管理手段的相互匹配、相互促进</a:t>
            </a:r>
          </a:p>
          <a:p>
            <a:r>
              <a:rPr lang="zh-CN" altLang="en-US" sz="3800" dirty="0">
                <a:latin typeface="楷体_GB2312" pitchFamily="49" charset="-122"/>
              </a:rPr>
              <a:t>考虑人的习惯、心理状态及现行的制度、惯例和社会、政治诸因素</a:t>
            </a:r>
          </a:p>
          <a:p>
            <a:endParaRPr lang="zh-CN" altLang="en-US" sz="3800" dirty="0">
              <a:latin typeface="楷体_GB2312" pitchFamily="49" charset="-122"/>
            </a:endParaRPr>
          </a:p>
        </p:txBody>
      </p:sp>
    </p:spTree>
    <p:extLst>
      <p:ext uri="{BB962C8B-B14F-4D97-AF65-F5344CB8AC3E}">
        <p14:creationId xmlns:p14="http://schemas.microsoft.com/office/powerpoint/2010/main" val="29677732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信息系统开发是一个社会过程</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195750" y="1763667"/>
            <a:ext cx="6798736" cy="4090307"/>
          </a:xfrm>
        </p:spPr>
        <p:txBody>
          <a:bodyPr>
            <a:normAutofit fontScale="62500" lnSpcReduction="20000"/>
          </a:bodyPr>
          <a:lstStyle/>
          <a:p>
            <a:r>
              <a:rPr lang="zh-CN" altLang="en-US" sz="3800" dirty="0">
                <a:latin typeface="楷体_GB2312" pitchFamily="49" charset="-122"/>
              </a:rPr>
              <a:t>问题描述和方案验证不同于一般技术工程</a:t>
            </a:r>
          </a:p>
          <a:p>
            <a:pPr lvl="1"/>
            <a:r>
              <a:rPr lang="zh-CN" altLang="en-US" sz="3800" dirty="0">
                <a:latin typeface="楷体_GB2312" pitchFamily="49" charset="-122"/>
              </a:rPr>
              <a:t>技术工程问题明确，可以模拟，或制作实物模型、样品进行验证，信息系统的问题确定性差，难以提前验证解决方案。</a:t>
            </a:r>
          </a:p>
          <a:p>
            <a:r>
              <a:rPr lang="zh-CN" altLang="en-US" sz="3800" dirty="0">
                <a:latin typeface="楷体_GB2312" pitchFamily="49" charset="-122"/>
              </a:rPr>
              <a:t>人的影响</a:t>
            </a:r>
          </a:p>
          <a:p>
            <a:pPr lvl="1"/>
            <a:r>
              <a:rPr lang="zh-CN" altLang="en-US" sz="3800" dirty="0">
                <a:latin typeface="楷体_GB2312" pitchFamily="49" charset="-122"/>
              </a:rPr>
              <a:t>信息系统是人机系统，有来自于人的障碍。如了解、沟通、实施困难。</a:t>
            </a:r>
          </a:p>
          <a:p>
            <a:r>
              <a:rPr lang="zh-CN" altLang="en-US" sz="3800" dirty="0">
                <a:latin typeface="楷体_GB2312" pitchFamily="49" charset="-122"/>
              </a:rPr>
              <a:t>社会环境的影响</a:t>
            </a:r>
          </a:p>
          <a:p>
            <a:pPr lvl="1"/>
            <a:r>
              <a:rPr lang="zh-CN" altLang="en-US" sz="3800" dirty="0">
                <a:latin typeface="楷体_GB2312" pitchFamily="49" charset="-122"/>
              </a:rPr>
              <a:t>如政策、竞争、文化观念等对信息系统影响力很大，不同于纯技术工程。</a:t>
            </a:r>
          </a:p>
        </p:txBody>
      </p:sp>
    </p:spTree>
    <p:extLst>
      <p:ext uri="{BB962C8B-B14F-4D97-AF65-F5344CB8AC3E}">
        <p14:creationId xmlns:p14="http://schemas.microsoft.com/office/powerpoint/2010/main" val="2069358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自定义 1">
      <a:dk1>
        <a:sysClr val="windowText" lastClr="000000"/>
      </a:dk1>
      <a:lt1>
        <a:sysClr val="window" lastClr="FFFFFF"/>
      </a:lt1>
      <a:dk2>
        <a:srgbClr val="212121"/>
      </a:dk2>
      <a:lt2>
        <a:srgbClr val="DADADA"/>
      </a:lt2>
      <a:accent1>
        <a:srgbClr val="000000"/>
      </a:accent1>
      <a:accent2>
        <a:srgbClr val="CC702D"/>
      </a:accent2>
      <a:accent3>
        <a:srgbClr val="B53A31"/>
      </a:accent3>
      <a:accent4>
        <a:srgbClr val="815F56"/>
      </a:accent4>
      <a:accent5>
        <a:srgbClr val="AE9E7C"/>
      </a:accent5>
      <a:accent6>
        <a:srgbClr val="7B8864"/>
      </a:accent6>
      <a:hlink>
        <a:srgbClr val="BB7826"/>
      </a:hlink>
      <a:folHlink>
        <a:srgbClr val="3F3F3F"/>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1828</TotalTime>
  <Words>5948</Words>
  <Application>Microsoft Office PowerPoint</Application>
  <PresentationFormat>全屏显示(4:3)</PresentationFormat>
  <Paragraphs>644</Paragraphs>
  <Slides>70</Slides>
  <Notes>62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70</vt:i4>
      </vt:variant>
    </vt:vector>
  </HeadingPairs>
  <TitlesOfParts>
    <vt:vector size="84" baseType="lpstr">
      <vt:lpstr>等线</vt:lpstr>
      <vt:lpstr>黑体</vt:lpstr>
      <vt:lpstr>华文行楷</vt:lpstr>
      <vt:lpstr>楷体</vt:lpstr>
      <vt:lpstr>楷体_GB2312</vt:lpstr>
      <vt:lpstr>宋体</vt:lpstr>
      <vt:lpstr>微软雅黑</vt:lpstr>
      <vt:lpstr>Arial</vt:lpstr>
      <vt:lpstr>Calibri</vt:lpstr>
      <vt:lpstr>Cambria</vt:lpstr>
      <vt:lpstr>Times New Roman</vt:lpstr>
      <vt:lpstr>Univers (W1)</vt:lpstr>
      <vt:lpstr>环保</vt:lpstr>
      <vt:lpstr>Visio</vt:lpstr>
      <vt:lpstr>第3章  信息系统建设概论</vt:lpstr>
      <vt:lpstr>本章主要内容</vt:lpstr>
      <vt:lpstr>3.1 信息系统建设是复杂的社会过程</vt:lpstr>
      <vt:lpstr>技术的复杂性</vt:lpstr>
      <vt:lpstr>内容的复杂性</vt:lpstr>
      <vt:lpstr>投资的密集性</vt:lpstr>
      <vt:lpstr>信息系统建设的统计数据</vt:lpstr>
      <vt:lpstr>环境的复杂性</vt:lpstr>
      <vt:lpstr>信息系统开发是一个社会过程</vt:lpstr>
      <vt:lpstr>3.2 信息系统建设的一般方法</vt:lpstr>
      <vt:lpstr>3.2.2 系统方法的应用</vt:lpstr>
      <vt:lpstr>3.2.3 系统建模/模型化</vt:lpstr>
      <vt:lpstr>1. 系统模型的概念</vt:lpstr>
      <vt:lpstr>2.信息系统模型</vt:lpstr>
      <vt:lpstr>3.信息系统模型的作用</vt:lpstr>
      <vt:lpstr>3.2.4 建立管理模型</vt:lpstr>
      <vt:lpstr>管理模型的主要内容</vt:lpstr>
      <vt:lpstr>3.2.5 统一建模语言UML</vt:lpstr>
      <vt:lpstr>3.3 信息系统的生命周期</vt:lpstr>
      <vt:lpstr>信息系统的生命周期</vt:lpstr>
      <vt:lpstr>各阶段任务</vt:lpstr>
      <vt:lpstr>3.4 基于生命周期的开发方法</vt:lpstr>
      <vt:lpstr>3.4.1 瀑布开发方法</vt:lpstr>
      <vt:lpstr>瀑布方法的特点</vt:lpstr>
      <vt:lpstr>瀑布方法的不足</vt:lpstr>
      <vt:lpstr>3.4.2 原型开发方法</vt:lpstr>
      <vt:lpstr>原型方法的特点和应用场合</vt:lpstr>
      <vt:lpstr>原型方法的不足</vt:lpstr>
      <vt:lpstr>3.4.3 迭代开发方法</vt:lpstr>
      <vt:lpstr>增量迭代方法的特点</vt:lpstr>
      <vt:lpstr>增量迭代方法的应用场合</vt:lpstr>
      <vt:lpstr>进化迭代方法的特点</vt:lpstr>
      <vt:lpstr>3.4.4 螺旋开发方法</vt:lpstr>
      <vt:lpstr>螺旋方法的特点和应用场合</vt:lpstr>
      <vt:lpstr>3.4.5 敏捷开发过程</vt:lpstr>
      <vt:lpstr>敏捷开发过程的代表性产品</vt:lpstr>
      <vt:lpstr>3.5 基于开发技术的开发方法</vt:lpstr>
      <vt:lpstr>3.5.1 管理模型到信息模型</vt:lpstr>
      <vt:lpstr>信息处理模型</vt:lpstr>
      <vt:lpstr>信息处理模型</vt:lpstr>
      <vt:lpstr>优秀的软件结构的特性</vt:lpstr>
      <vt:lpstr>软件结构设计的基本原则</vt:lpstr>
      <vt:lpstr>3.5.2 结构化开发方法</vt:lpstr>
      <vt:lpstr>结构化开发方法</vt:lpstr>
      <vt:lpstr>结构化开发方法的形成/1</vt:lpstr>
      <vt:lpstr>结构化开发方法的形成/2</vt:lpstr>
      <vt:lpstr>结构化模型—数据流图</vt:lpstr>
      <vt:lpstr>结构化模型—模块结构图</vt:lpstr>
      <vt:lpstr>3.5.3 面向对象开发方法</vt:lpstr>
      <vt:lpstr>面向对象方法举例</vt:lpstr>
      <vt:lpstr>面向对象开发方法的形成/1</vt:lpstr>
      <vt:lpstr>面向对象开发方法的形成/2</vt:lpstr>
      <vt:lpstr>面向对象模型—类图</vt:lpstr>
      <vt:lpstr>面向对象模型—顺序图</vt:lpstr>
      <vt:lpstr>3.5.4 面向服务开发方法</vt:lpstr>
      <vt:lpstr>面向服务方法的形成</vt:lpstr>
      <vt:lpstr>面向服务的体系架构SOA</vt:lpstr>
      <vt:lpstr>面向服务模型—服务接口</vt:lpstr>
      <vt:lpstr>不同方法的比较</vt:lpstr>
      <vt:lpstr>3.6 系统开发的组织管理</vt:lpstr>
      <vt:lpstr>3.6.1 信息系统发展的诺兰模型</vt:lpstr>
      <vt:lpstr>3.6.2 建立信息系统的基础条件</vt:lpstr>
      <vt:lpstr>3.6.3 系统开发的准备工作</vt:lpstr>
      <vt:lpstr>技术人员分类及职责</vt:lpstr>
      <vt:lpstr>3.6.4 选择开发方式</vt:lpstr>
      <vt:lpstr>人员需求的变化</vt:lpstr>
      <vt:lpstr>3.6.5 系统开发项目管理</vt:lpstr>
      <vt:lpstr>进度管理-甘特图Gantt</vt:lpstr>
      <vt:lpstr>3.7  信息系统开发工具</vt:lpstr>
      <vt:lpstr>CASE工具的类型</vt:lpstr>
    </vt:vector>
  </TitlesOfParts>
  <Company>biti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系统思想</dc:title>
  <dc:creator>wxm</dc:creator>
  <cp:lastModifiedBy>box</cp:lastModifiedBy>
  <cp:revision>151</cp:revision>
  <dcterms:created xsi:type="dcterms:W3CDTF">2006-10-08T01:30:56Z</dcterms:created>
  <dcterms:modified xsi:type="dcterms:W3CDTF">2018-03-18T21:49:35Z</dcterms:modified>
</cp:coreProperties>
</file>