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11"/>
  </p:notesMasterIdLst>
  <p:handoutMasterIdLst>
    <p:handoutMasterId r:id="rId112"/>
  </p:handoutMasterIdLst>
  <p:sldIdLst>
    <p:sldId id="256" r:id="rId2"/>
    <p:sldId id="381" r:id="rId3"/>
    <p:sldId id="382" r:id="rId4"/>
    <p:sldId id="383" r:id="rId5"/>
    <p:sldId id="485" r:id="rId6"/>
    <p:sldId id="487"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88"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427"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442" r:id="rId67"/>
    <p:sldId id="443" r:id="rId68"/>
    <p:sldId id="444" r:id="rId69"/>
    <p:sldId id="445" r:id="rId70"/>
    <p:sldId id="446" r:id="rId71"/>
    <p:sldId id="447" r:id="rId72"/>
    <p:sldId id="448" r:id="rId73"/>
    <p:sldId id="449" r:id="rId74"/>
    <p:sldId id="450" r:id="rId75"/>
    <p:sldId id="451" r:id="rId76"/>
    <p:sldId id="452" r:id="rId77"/>
    <p:sldId id="453" r:id="rId78"/>
    <p:sldId id="454" r:id="rId79"/>
    <p:sldId id="455" r:id="rId80"/>
    <p:sldId id="456" r:id="rId81"/>
    <p:sldId id="457" r:id="rId82"/>
    <p:sldId id="458" r:id="rId83"/>
    <p:sldId id="459" r:id="rId84"/>
    <p:sldId id="460" r:id="rId85"/>
    <p:sldId id="461" r:id="rId86"/>
    <p:sldId id="462" r:id="rId87"/>
    <p:sldId id="463" r:id="rId88"/>
    <p:sldId id="464" r:id="rId89"/>
    <p:sldId id="465" r:id="rId90"/>
    <p:sldId id="466" r:id="rId91"/>
    <p:sldId id="467" r:id="rId92"/>
    <p:sldId id="468" r:id="rId93"/>
    <p:sldId id="469" r:id="rId94"/>
    <p:sldId id="470" r:id="rId95"/>
    <p:sldId id="471" r:id="rId96"/>
    <p:sldId id="472" r:id="rId97"/>
    <p:sldId id="473" r:id="rId98"/>
    <p:sldId id="474" r:id="rId99"/>
    <p:sldId id="475" r:id="rId100"/>
    <p:sldId id="476" r:id="rId101"/>
    <p:sldId id="477" r:id="rId102"/>
    <p:sldId id="478" r:id="rId103"/>
    <p:sldId id="486" r:id="rId104"/>
    <p:sldId id="479" r:id="rId105"/>
    <p:sldId id="480" r:id="rId106"/>
    <p:sldId id="481" r:id="rId107"/>
    <p:sldId id="482" r:id="rId108"/>
    <p:sldId id="483" r:id="rId109"/>
    <p:sldId id="484" r:id="rId1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88000" autoAdjust="0"/>
  </p:normalViewPr>
  <p:slideViewPr>
    <p:cSldViewPr>
      <p:cViewPr varScale="1">
        <p:scale>
          <a:sx n="55" d="100"/>
          <a:sy n="55" d="100"/>
        </p:scale>
        <p:origin x="1146" y="60"/>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6" Type="http://schemas.openxmlformats.org/officeDocument/2006/relationships/slide" Target="slides/slide34.xml"/><Relationship Id="rId21" Type="http://schemas.openxmlformats.org/officeDocument/2006/relationships/slide" Target="slides/slide26.xml"/><Relationship Id="rId42" Type="http://schemas.openxmlformats.org/officeDocument/2006/relationships/slide" Target="slides/slide50.xml"/><Relationship Id="rId47" Type="http://schemas.openxmlformats.org/officeDocument/2006/relationships/slide" Target="slides/slide56.xml"/><Relationship Id="rId63" Type="http://schemas.openxmlformats.org/officeDocument/2006/relationships/slide" Target="slides/slide79.xml"/><Relationship Id="rId68" Type="http://schemas.openxmlformats.org/officeDocument/2006/relationships/slide" Target="slides/slide87.xml"/><Relationship Id="rId84" Type="http://schemas.openxmlformats.org/officeDocument/2006/relationships/slide" Target="slides/slide108.xml"/><Relationship Id="rId16" Type="http://schemas.openxmlformats.org/officeDocument/2006/relationships/slide" Target="slides/slide21.xml"/><Relationship Id="rId11" Type="http://schemas.openxmlformats.org/officeDocument/2006/relationships/slide" Target="slides/slide12.xml"/><Relationship Id="rId32" Type="http://schemas.openxmlformats.org/officeDocument/2006/relationships/slide" Target="slides/slide40.xml"/><Relationship Id="rId37" Type="http://schemas.openxmlformats.org/officeDocument/2006/relationships/slide" Target="slides/slide45.xml"/><Relationship Id="rId53" Type="http://schemas.openxmlformats.org/officeDocument/2006/relationships/slide" Target="slides/slide66.xml"/><Relationship Id="rId58" Type="http://schemas.openxmlformats.org/officeDocument/2006/relationships/slide" Target="slides/slide72.xml"/><Relationship Id="rId74" Type="http://schemas.openxmlformats.org/officeDocument/2006/relationships/slide" Target="slides/slide94.xml"/><Relationship Id="rId79" Type="http://schemas.openxmlformats.org/officeDocument/2006/relationships/slide" Target="slides/slide103.xml"/><Relationship Id="rId5" Type="http://schemas.openxmlformats.org/officeDocument/2006/relationships/slide" Target="slides/slide5.xml"/><Relationship Id="rId61" Type="http://schemas.openxmlformats.org/officeDocument/2006/relationships/slide" Target="slides/slide76.xml"/><Relationship Id="rId82" Type="http://schemas.openxmlformats.org/officeDocument/2006/relationships/slide" Target="slides/slide106.xml"/><Relationship Id="rId19" Type="http://schemas.openxmlformats.org/officeDocument/2006/relationships/slide" Target="slides/slide24.xml"/><Relationship Id="rId14" Type="http://schemas.openxmlformats.org/officeDocument/2006/relationships/slide" Target="slides/slide17.xml"/><Relationship Id="rId22" Type="http://schemas.openxmlformats.org/officeDocument/2006/relationships/slide" Target="slides/slide27.xml"/><Relationship Id="rId27" Type="http://schemas.openxmlformats.org/officeDocument/2006/relationships/slide" Target="slides/slide35.xml"/><Relationship Id="rId30" Type="http://schemas.openxmlformats.org/officeDocument/2006/relationships/slide" Target="slides/slide38.xml"/><Relationship Id="rId35" Type="http://schemas.openxmlformats.org/officeDocument/2006/relationships/slide" Target="slides/slide43.xml"/><Relationship Id="rId43" Type="http://schemas.openxmlformats.org/officeDocument/2006/relationships/slide" Target="slides/slide51.xml"/><Relationship Id="rId48" Type="http://schemas.openxmlformats.org/officeDocument/2006/relationships/slide" Target="slides/slide59.xml"/><Relationship Id="rId56" Type="http://schemas.openxmlformats.org/officeDocument/2006/relationships/slide" Target="slides/slide69.xml"/><Relationship Id="rId64" Type="http://schemas.openxmlformats.org/officeDocument/2006/relationships/slide" Target="slides/slide80.xml"/><Relationship Id="rId69" Type="http://schemas.openxmlformats.org/officeDocument/2006/relationships/slide" Target="slides/slide89.xml"/><Relationship Id="rId77" Type="http://schemas.openxmlformats.org/officeDocument/2006/relationships/slide" Target="slides/slide100.xml"/><Relationship Id="rId8" Type="http://schemas.openxmlformats.org/officeDocument/2006/relationships/slide" Target="slides/slide8.xml"/><Relationship Id="rId51" Type="http://schemas.openxmlformats.org/officeDocument/2006/relationships/slide" Target="slides/slide64.xml"/><Relationship Id="rId72" Type="http://schemas.openxmlformats.org/officeDocument/2006/relationships/slide" Target="slides/slide92.xml"/><Relationship Id="rId80" Type="http://schemas.openxmlformats.org/officeDocument/2006/relationships/slide" Target="slides/slide104.xml"/><Relationship Id="rId3" Type="http://schemas.openxmlformats.org/officeDocument/2006/relationships/slide" Target="slides/slide3.xml"/><Relationship Id="rId12" Type="http://schemas.openxmlformats.org/officeDocument/2006/relationships/slide" Target="slides/slide13.xml"/><Relationship Id="rId17" Type="http://schemas.openxmlformats.org/officeDocument/2006/relationships/slide" Target="slides/slide22.xml"/><Relationship Id="rId25" Type="http://schemas.openxmlformats.org/officeDocument/2006/relationships/slide" Target="slides/slide33.xml"/><Relationship Id="rId33" Type="http://schemas.openxmlformats.org/officeDocument/2006/relationships/slide" Target="slides/slide41.xml"/><Relationship Id="rId38" Type="http://schemas.openxmlformats.org/officeDocument/2006/relationships/slide" Target="slides/slide46.xml"/><Relationship Id="rId46" Type="http://schemas.openxmlformats.org/officeDocument/2006/relationships/slide" Target="slides/slide55.xml"/><Relationship Id="rId59" Type="http://schemas.openxmlformats.org/officeDocument/2006/relationships/slide" Target="slides/slide74.xml"/><Relationship Id="rId67" Type="http://schemas.openxmlformats.org/officeDocument/2006/relationships/slide" Target="slides/slide85.xml"/><Relationship Id="rId20" Type="http://schemas.openxmlformats.org/officeDocument/2006/relationships/slide" Target="slides/slide25.xml"/><Relationship Id="rId41" Type="http://schemas.openxmlformats.org/officeDocument/2006/relationships/slide" Target="slides/slide49.xml"/><Relationship Id="rId54" Type="http://schemas.openxmlformats.org/officeDocument/2006/relationships/slide" Target="slides/slide67.xml"/><Relationship Id="rId62" Type="http://schemas.openxmlformats.org/officeDocument/2006/relationships/slide" Target="slides/slide78.xml"/><Relationship Id="rId70" Type="http://schemas.openxmlformats.org/officeDocument/2006/relationships/slide" Target="slides/slide90.xml"/><Relationship Id="rId75" Type="http://schemas.openxmlformats.org/officeDocument/2006/relationships/slide" Target="slides/slide95.xml"/><Relationship Id="rId83" Type="http://schemas.openxmlformats.org/officeDocument/2006/relationships/slide" Target="slides/slide107.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9.xml"/><Relationship Id="rId23" Type="http://schemas.openxmlformats.org/officeDocument/2006/relationships/slide" Target="slides/slide28.xml"/><Relationship Id="rId28" Type="http://schemas.openxmlformats.org/officeDocument/2006/relationships/slide" Target="slides/slide36.xml"/><Relationship Id="rId36" Type="http://schemas.openxmlformats.org/officeDocument/2006/relationships/slide" Target="slides/slide44.xml"/><Relationship Id="rId49" Type="http://schemas.openxmlformats.org/officeDocument/2006/relationships/slide" Target="slides/slide60.xml"/><Relationship Id="rId57" Type="http://schemas.openxmlformats.org/officeDocument/2006/relationships/slide" Target="slides/slide71.xml"/><Relationship Id="rId10" Type="http://schemas.openxmlformats.org/officeDocument/2006/relationships/slide" Target="slides/slide11.xml"/><Relationship Id="rId31" Type="http://schemas.openxmlformats.org/officeDocument/2006/relationships/slide" Target="slides/slide39.xml"/><Relationship Id="rId44" Type="http://schemas.openxmlformats.org/officeDocument/2006/relationships/slide" Target="slides/slide52.xml"/><Relationship Id="rId52" Type="http://schemas.openxmlformats.org/officeDocument/2006/relationships/slide" Target="slides/slide65.xml"/><Relationship Id="rId60" Type="http://schemas.openxmlformats.org/officeDocument/2006/relationships/slide" Target="slides/slide75.xml"/><Relationship Id="rId65" Type="http://schemas.openxmlformats.org/officeDocument/2006/relationships/slide" Target="slides/slide82.xml"/><Relationship Id="rId73" Type="http://schemas.openxmlformats.org/officeDocument/2006/relationships/slide" Target="slides/slide93.xml"/><Relationship Id="rId78" Type="http://schemas.openxmlformats.org/officeDocument/2006/relationships/slide" Target="slides/slide102.xml"/><Relationship Id="rId81" Type="http://schemas.openxmlformats.org/officeDocument/2006/relationships/slide" Target="slides/slide105.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3.xml"/><Relationship Id="rId39" Type="http://schemas.openxmlformats.org/officeDocument/2006/relationships/slide" Target="slides/slide47.xml"/><Relationship Id="rId34" Type="http://schemas.openxmlformats.org/officeDocument/2006/relationships/slide" Target="slides/slide42.xml"/><Relationship Id="rId50" Type="http://schemas.openxmlformats.org/officeDocument/2006/relationships/slide" Target="slides/slide61.xml"/><Relationship Id="rId55" Type="http://schemas.openxmlformats.org/officeDocument/2006/relationships/slide" Target="slides/slide68.xml"/><Relationship Id="rId76" Type="http://schemas.openxmlformats.org/officeDocument/2006/relationships/slide" Target="slides/slide96.xml"/><Relationship Id="rId7" Type="http://schemas.openxmlformats.org/officeDocument/2006/relationships/slide" Target="slides/slide7.xml"/><Relationship Id="rId71" Type="http://schemas.openxmlformats.org/officeDocument/2006/relationships/slide" Target="slides/slide91.xml"/><Relationship Id="rId2" Type="http://schemas.openxmlformats.org/officeDocument/2006/relationships/slide" Target="slides/slide2.xml"/><Relationship Id="rId29" Type="http://schemas.openxmlformats.org/officeDocument/2006/relationships/slide" Target="slides/slide37.xml"/><Relationship Id="rId24" Type="http://schemas.openxmlformats.org/officeDocument/2006/relationships/slide" Target="slides/slide31.xml"/><Relationship Id="rId40" Type="http://schemas.openxmlformats.org/officeDocument/2006/relationships/slide" Target="slides/slide48.xml"/><Relationship Id="rId45" Type="http://schemas.openxmlformats.org/officeDocument/2006/relationships/slide" Target="slides/slide54.xml"/><Relationship Id="rId66" Type="http://schemas.openxmlformats.org/officeDocument/2006/relationships/slide" Target="slides/slide8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2018-04-10</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9E21A7-DC8D-43C5-87E3-FF6154BCB417}" type="slidenum">
              <a:rPr lang="en-US" altLang="zh-CN"/>
              <a:pPr eaLnBrk="1" hangingPunct="1"/>
              <a:t>18</a:t>
            </a:fld>
            <a:endParaRPr lang="en-US" altLang="zh-CN"/>
          </a:p>
        </p:txBody>
      </p:sp>
      <p:sp>
        <p:nvSpPr>
          <p:cNvPr id="111619" name="Rectangle 2"/>
          <p:cNvSpPr>
            <a:spLocks noGrp="1" noRot="1" noChangeAspect="1" noChangeArrowheads="1" noTextEdit="1"/>
          </p:cNvSpPr>
          <p:nvPr>
            <p:ph type="sldImg"/>
          </p:nvPr>
        </p:nvSpPr>
        <p:spPr>
          <a:xfrm>
            <a:off x="882650" y="490538"/>
            <a:ext cx="5092700" cy="3819525"/>
          </a:xfrm>
          <a:ln w="12700" cap="flat">
            <a:solidFill>
              <a:schemeClr val="tx1"/>
            </a:solidFill>
          </a:ln>
        </p:spPr>
      </p:sp>
      <p:sp>
        <p:nvSpPr>
          <p:cNvPr id="111620" name="Rectangle 3"/>
          <p:cNvSpPr>
            <a:spLocks noGrp="1" noChangeArrowheads="1"/>
          </p:cNvSpPr>
          <p:nvPr>
            <p:ph type="body" idx="1"/>
          </p:nvPr>
        </p:nvSpPr>
        <p:spPr>
          <a:xfrm>
            <a:off x="912813" y="4432300"/>
            <a:ext cx="5032375" cy="4025900"/>
          </a:xfrm>
          <a:noFill/>
        </p:spPr>
        <p:txBody>
          <a:bodyPr lIns="92108" tIns="48395" rIns="92108" bIns="48395"/>
          <a:lstStyle/>
          <a:p>
            <a:pPr eaLnBrk="1" hangingPunct="1"/>
            <a:endParaRPr lang="zh-CN" altLang="zh-CN" smtClean="0"/>
          </a:p>
        </p:txBody>
      </p:sp>
    </p:spTree>
    <p:extLst>
      <p:ext uri="{BB962C8B-B14F-4D97-AF65-F5344CB8AC3E}">
        <p14:creationId xmlns:p14="http://schemas.microsoft.com/office/powerpoint/2010/main" val="183013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3CEBF8-C967-4852-9837-E42130DDAFB4}" type="slidenum">
              <a:rPr lang="en-US" altLang="zh-CN"/>
              <a:pPr eaLnBrk="1" hangingPunct="1"/>
              <a:t>20</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4400" y="4343400"/>
            <a:ext cx="5029200" cy="4114800"/>
          </a:xfrm>
          <a:noFill/>
        </p:spPr>
        <p:txBody>
          <a:bodyPr/>
          <a:lstStyle/>
          <a:p>
            <a:pPr indent="285750" algn="just" eaLnBrk="1" hangingPunct="1">
              <a:lnSpc>
                <a:spcPct val="120000"/>
              </a:lnSpc>
              <a:spcBef>
                <a:spcPct val="0"/>
              </a:spcBef>
            </a:pPr>
            <a:endParaRPr lang="zh-CN" altLang="zh-CN" sz="1000" smtClean="0"/>
          </a:p>
        </p:txBody>
      </p:sp>
    </p:spTree>
    <p:extLst>
      <p:ext uri="{BB962C8B-B14F-4D97-AF65-F5344CB8AC3E}">
        <p14:creationId xmlns:p14="http://schemas.microsoft.com/office/powerpoint/2010/main" val="21663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CD77F3-7BCE-4546-9138-E7009CE5510E}" type="slidenum">
              <a:rPr lang="en-US" altLang="zh-CN"/>
              <a:pPr eaLnBrk="1" hangingPunct="1"/>
              <a:t>29</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p:spPr>
        <p:txBody>
          <a:bodyPr/>
          <a:lstStyle/>
          <a:p>
            <a:pPr indent="285750" algn="just" eaLnBrk="1" hangingPunct="1">
              <a:lnSpc>
                <a:spcPct val="120000"/>
              </a:lnSpc>
              <a:spcBef>
                <a:spcPct val="0"/>
              </a:spcBef>
            </a:pPr>
            <a:endParaRPr lang="zh-CN" altLang="zh-CN" sz="1000" smtClean="0"/>
          </a:p>
        </p:txBody>
      </p:sp>
    </p:spTree>
    <p:extLst>
      <p:ext uri="{BB962C8B-B14F-4D97-AF65-F5344CB8AC3E}">
        <p14:creationId xmlns:p14="http://schemas.microsoft.com/office/powerpoint/2010/main" val="764562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CD3400-4170-47BD-8540-4A9B46D336C4}" type="slidenum">
              <a:rPr lang="en-US" altLang="zh-CN"/>
              <a:pPr eaLnBrk="1" hangingPunct="1"/>
              <a:t>30</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14400" y="4343400"/>
            <a:ext cx="5029200" cy="4114800"/>
          </a:xfrm>
          <a:noFill/>
        </p:spPr>
        <p:txBody>
          <a:bodyPr/>
          <a:lstStyle/>
          <a:p>
            <a:pPr indent="285750" algn="just" eaLnBrk="1" hangingPunct="1">
              <a:lnSpc>
                <a:spcPct val="120000"/>
              </a:lnSpc>
              <a:spcBef>
                <a:spcPct val="0"/>
              </a:spcBef>
            </a:pPr>
            <a:endParaRPr lang="zh-CN" altLang="zh-CN" sz="1000" smtClean="0"/>
          </a:p>
        </p:txBody>
      </p:sp>
    </p:spTree>
    <p:extLst>
      <p:ext uri="{BB962C8B-B14F-4D97-AF65-F5344CB8AC3E}">
        <p14:creationId xmlns:p14="http://schemas.microsoft.com/office/powerpoint/2010/main" val="399593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705C923-CF3B-4EBB-98F6-7B24041A4BFF}" type="slidenum">
              <a:rPr lang="en-US" altLang="zh-CN"/>
              <a:pPr eaLnBrk="1" hangingPunct="1"/>
              <a:t>38</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p:spPr>
        <p:txBody>
          <a:bodyPr lIns="84408" tIns="42204" rIns="84408" bIns="42204"/>
          <a:lstStyle/>
          <a:p>
            <a:pPr eaLnBrk="1" hangingPunct="1"/>
            <a:endParaRPr lang="zh-CN" altLang="zh-CN" smtClean="0"/>
          </a:p>
        </p:txBody>
      </p:sp>
    </p:spTree>
    <p:extLst>
      <p:ext uri="{BB962C8B-B14F-4D97-AF65-F5344CB8AC3E}">
        <p14:creationId xmlns:p14="http://schemas.microsoft.com/office/powerpoint/2010/main" val="1371470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268413"/>
            <a:ext cx="4244975" cy="5400675"/>
          </a:xfrm>
        </p:spPr>
        <p:txBody>
          <a:bodyPr/>
          <a:lstStyle/>
          <a:p>
            <a:pPr lvl="0"/>
            <a:endParaRPr lang="zh-CN" altLang="en-US" noProof="0" smtClean="0"/>
          </a:p>
        </p:txBody>
      </p:sp>
    </p:spTree>
    <p:extLst>
      <p:ext uri="{BB962C8B-B14F-4D97-AF65-F5344CB8AC3E}">
        <p14:creationId xmlns:p14="http://schemas.microsoft.com/office/powerpoint/2010/main" val="2605564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1268413"/>
            <a:ext cx="8642350" cy="5400675"/>
          </a:xfrm>
        </p:spPr>
        <p:txBody>
          <a:bodyPr/>
          <a:lstStyle/>
          <a:p>
            <a:pPr lvl="0"/>
            <a:endParaRPr lang="zh-CN" altLang="en-US" noProof="0" smtClean="0"/>
          </a:p>
        </p:txBody>
      </p:sp>
    </p:spTree>
    <p:extLst>
      <p:ext uri="{BB962C8B-B14F-4D97-AF65-F5344CB8AC3E}">
        <p14:creationId xmlns:p14="http://schemas.microsoft.com/office/powerpoint/2010/main" val="348292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403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1.bin"/><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image" Target="../media/image10.wmf"/><Relationship Id="rId9" Type="http://schemas.openxmlformats.org/officeDocument/2006/relationships/hyperlink" Target="../09&#20449;&#31649;/&#35838;&#20214;&#34917;&#20805;&#26448;&#26009;/10-&#32467;&#26500;&#21270;&#32534;&#31243;&#19982;&#38754;&#21521;&#23545;&#35937;&#32534;&#31243;.doc"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smtClean="0"/>
              <a:t>第</a:t>
            </a:r>
            <a:r>
              <a:rPr lang="en-US" altLang="zh-CN" sz="4400" dirty="0" smtClean="0"/>
              <a:t>8</a:t>
            </a:r>
            <a:r>
              <a:rPr lang="zh-CN" altLang="en-US" sz="4400" dirty="0" smtClean="0"/>
              <a:t>章  领域对象建模</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0" name="Picture 2" descr="j02150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63" y="1179256"/>
            <a:ext cx="3160712"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51" name="Text Box 3"/>
          <p:cNvSpPr txBox="1">
            <a:spLocks noChangeArrowheads="1"/>
          </p:cNvSpPr>
          <p:nvPr/>
        </p:nvSpPr>
        <p:spPr bwMode="auto">
          <a:xfrm>
            <a:off x="3635375" y="1190625"/>
            <a:ext cx="1627188" cy="526256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FF"/>
                </a:solidFill>
                <a:latin typeface="楷体" panose="02010609060101010101" pitchFamily="49" charset="-122"/>
                <a:ea typeface="楷体" panose="02010609060101010101" pitchFamily="49" charset="-122"/>
              </a:rPr>
              <a:t>属性：</a:t>
            </a:r>
          </a:p>
          <a:p>
            <a:r>
              <a:rPr lang="zh-CN" altLang="en-US" sz="2800" b="1">
                <a:latin typeface="楷体" panose="02010609060101010101" pitchFamily="49" charset="-122"/>
                <a:ea typeface="楷体" panose="02010609060101010101" pitchFamily="49" charset="-122"/>
              </a:rPr>
              <a:t>高度</a:t>
            </a:r>
          </a:p>
          <a:p>
            <a:r>
              <a:rPr lang="zh-CN" altLang="en-US" sz="2800" b="1">
                <a:latin typeface="楷体" panose="02010609060101010101" pitchFamily="49" charset="-122"/>
                <a:ea typeface="楷体" panose="02010609060101010101" pitchFamily="49" charset="-122"/>
              </a:rPr>
              <a:t>总重量</a:t>
            </a:r>
          </a:p>
          <a:p>
            <a:r>
              <a:rPr lang="zh-CN" altLang="en-US" sz="2800" b="1">
                <a:latin typeface="楷体" panose="02010609060101010101" pitchFamily="49" charset="-122"/>
                <a:ea typeface="楷体" panose="02010609060101010101" pitchFamily="49" charset="-122"/>
              </a:rPr>
              <a:t>燃料成分</a:t>
            </a:r>
          </a:p>
          <a:p>
            <a:r>
              <a:rPr lang="zh-CN" altLang="en-US" sz="2800" b="1">
                <a:latin typeface="楷体" panose="02010609060101010101" pitchFamily="49" charset="-122"/>
                <a:ea typeface="楷体" panose="02010609060101010101" pitchFamily="49" charset="-122"/>
              </a:rPr>
              <a:t>燃料重量</a:t>
            </a:r>
          </a:p>
          <a:p>
            <a:r>
              <a:rPr lang="zh-CN" altLang="en-US" sz="2800" b="1">
                <a:latin typeface="楷体" panose="02010609060101010101" pitchFamily="49" charset="-122"/>
                <a:ea typeface="楷体" panose="02010609060101010101" pitchFamily="49" charset="-122"/>
              </a:rPr>
              <a:t>搭乘物</a:t>
            </a:r>
          </a:p>
          <a:p>
            <a:r>
              <a:rPr lang="en-US" altLang="zh-CN" sz="2800" b="1">
                <a:latin typeface="楷体" panose="02010609060101010101" pitchFamily="49" charset="-122"/>
                <a:ea typeface="楷体" panose="02010609060101010101" pitchFamily="49" charset="-122"/>
              </a:rPr>
              <a:t>……</a:t>
            </a:r>
          </a:p>
          <a:p>
            <a:endParaRPr lang="en-US" altLang="zh-CN" sz="2800" b="1">
              <a:latin typeface="楷体" panose="02010609060101010101" pitchFamily="49" charset="-122"/>
              <a:ea typeface="楷体" panose="02010609060101010101" pitchFamily="49" charset="-122"/>
            </a:endParaRPr>
          </a:p>
          <a:p>
            <a:r>
              <a:rPr lang="zh-CN" altLang="en-US" sz="2800" b="1">
                <a:solidFill>
                  <a:srgbClr val="0000FF"/>
                </a:solidFill>
                <a:latin typeface="楷体" panose="02010609060101010101" pitchFamily="49" charset="-122"/>
                <a:ea typeface="楷体" panose="02010609060101010101" pitchFamily="49" charset="-122"/>
              </a:rPr>
              <a:t>操作：</a:t>
            </a:r>
          </a:p>
          <a:p>
            <a:r>
              <a:rPr lang="zh-CN" altLang="en-US" sz="2800" b="1">
                <a:latin typeface="楷体" panose="02010609060101010101" pitchFamily="49" charset="-122"/>
                <a:ea typeface="楷体" panose="02010609060101010101" pitchFamily="49" charset="-122"/>
              </a:rPr>
              <a:t>点火</a:t>
            </a:r>
          </a:p>
          <a:p>
            <a:r>
              <a:rPr lang="zh-CN" altLang="en-US" sz="2800" b="1">
                <a:latin typeface="楷体" panose="02010609060101010101" pitchFamily="49" charset="-122"/>
                <a:ea typeface="楷体" panose="02010609060101010101" pitchFamily="49" charset="-122"/>
              </a:rPr>
              <a:t>轨道运行</a:t>
            </a:r>
          </a:p>
          <a:p>
            <a:r>
              <a:rPr lang="zh-CN" altLang="en-US" sz="2800" b="1">
                <a:latin typeface="楷体" panose="02010609060101010101" pitchFamily="49" charset="-122"/>
                <a:ea typeface="楷体" panose="02010609060101010101" pitchFamily="49" charset="-122"/>
              </a:rPr>
              <a:t>返回</a:t>
            </a:r>
          </a:p>
        </p:txBody>
      </p:sp>
      <p:sp>
        <p:nvSpPr>
          <p:cNvPr id="10244" name="Text Box 5"/>
          <p:cNvSpPr txBox="1">
            <a:spLocks noChangeArrowheads="1"/>
          </p:cNvSpPr>
          <p:nvPr/>
        </p:nvSpPr>
        <p:spPr bwMode="auto">
          <a:xfrm>
            <a:off x="5652120" y="1266825"/>
            <a:ext cx="2803525" cy="2016125"/>
          </a:xfrm>
          <a:prstGeom prst="rect">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宋体" panose="02010600030101010101" pitchFamily="2" charset="-122"/>
              </a:rPr>
              <a:t>counter</a:t>
            </a:r>
          </a:p>
          <a:p>
            <a:r>
              <a:rPr lang="en-US" altLang="zh-CN" b="1">
                <a:latin typeface="宋体" panose="02010600030101010101" pitchFamily="2" charset="-122"/>
              </a:rPr>
              <a:t>	</a:t>
            </a:r>
          </a:p>
          <a:p>
            <a:r>
              <a:rPr lang="en-US" altLang="zh-CN" b="1">
                <a:latin typeface="宋体" panose="02010600030101010101" pitchFamily="2" charset="-122"/>
              </a:rPr>
              <a:t>	value</a:t>
            </a:r>
          </a:p>
          <a:p>
            <a:r>
              <a:rPr lang="en-US" altLang="zh-CN" b="1">
                <a:latin typeface="宋体" panose="02010600030101010101" pitchFamily="2" charset="-122"/>
              </a:rPr>
              <a:t>	</a:t>
            </a:r>
          </a:p>
          <a:p>
            <a:r>
              <a:rPr lang="en-US" altLang="zh-CN" b="1">
                <a:latin typeface="宋体" panose="02010600030101010101" pitchFamily="2" charset="-122"/>
              </a:rPr>
              <a:t>	init( )</a:t>
            </a:r>
          </a:p>
          <a:p>
            <a:r>
              <a:rPr lang="en-US" altLang="zh-CN" b="1">
                <a:latin typeface="宋体" panose="02010600030101010101" pitchFamily="2" charset="-122"/>
              </a:rPr>
              <a:t>	dec( )</a:t>
            </a:r>
          </a:p>
          <a:p>
            <a:r>
              <a:rPr lang="en-US" altLang="zh-CN" b="1">
                <a:latin typeface="宋体" panose="02010600030101010101" pitchFamily="2" charset="-122"/>
              </a:rPr>
              <a:t>	inc( )</a:t>
            </a:r>
          </a:p>
          <a:p>
            <a:endParaRPr lang="en-US" altLang="zh-CN" sz="4000" b="1">
              <a:latin typeface="Times New Roman" panose="02020603050405020304" pitchFamily="18" charset="0"/>
            </a:endParaRPr>
          </a:p>
        </p:txBody>
      </p:sp>
      <p:sp>
        <p:nvSpPr>
          <p:cNvPr id="10245" name="Line 6"/>
          <p:cNvSpPr>
            <a:spLocks noChangeShapeType="1"/>
          </p:cNvSpPr>
          <p:nvPr/>
        </p:nvSpPr>
        <p:spPr bwMode="auto">
          <a:xfrm>
            <a:off x="5676760" y="1713733"/>
            <a:ext cx="2781300"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6" name="Line 7"/>
          <p:cNvSpPr>
            <a:spLocks noChangeShapeType="1"/>
          </p:cNvSpPr>
          <p:nvPr/>
        </p:nvSpPr>
        <p:spPr bwMode="auto">
          <a:xfrm>
            <a:off x="5663232" y="2278523"/>
            <a:ext cx="278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6" name="Text Box 8"/>
          <p:cNvSpPr txBox="1">
            <a:spLocks noChangeArrowheads="1"/>
          </p:cNvSpPr>
          <p:nvPr/>
        </p:nvSpPr>
        <p:spPr bwMode="auto">
          <a:xfrm>
            <a:off x="5652120" y="3659188"/>
            <a:ext cx="2827337" cy="2246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一个计数器对象</a:t>
            </a:r>
          </a:p>
          <a:p>
            <a:r>
              <a:rPr lang="zh-CN" altLang="en-US" sz="2800" b="1">
                <a:solidFill>
                  <a:srgbClr val="0000FF"/>
                </a:solidFill>
                <a:latin typeface="楷体" panose="02010609060101010101" pitchFamily="49" charset="-122"/>
                <a:ea typeface="楷体" panose="02010609060101010101" pitchFamily="49" charset="-122"/>
              </a:rPr>
              <a:t>属性：</a:t>
            </a:r>
            <a:r>
              <a:rPr lang="zh-CN" altLang="en-US" sz="2800" b="1">
                <a:latin typeface="楷体" panose="02010609060101010101" pitchFamily="49" charset="-122"/>
                <a:ea typeface="楷体" panose="02010609060101010101" pitchFamily="49" charset="-122"/>
              </a:rPr>
              <a:t>值</a:t>
            </a:r>
          </a:p>
          <a:p>
            <a:r>
              <a:rPr lang="zh-CN" altLang="en-US" sz="2800" b="1">
                <a:solidFill>
                  <a:srgbClr val="0000FF"/>
                </a:solidFill>
                <a:latin typeface="楷体" panose="02010609060101010101" pitchFamily="49" charset="-122"/>
                <a:ea typeface="楷体" panose="02010609060101010101" pitchFamily="49" charset="-122"/>
              </a:rPr>
              <a:t>操作：</a:t>
            </a:r>
            <a:r>
              <a:rPr lang="zh-CN" altLang="en-US" sz="2800" b="1">
                <a:latin typeface="楷体" panose="02010609060101010101" pitchFamily="49" charset="-122"/>
                <a:ea typeface="楷体" panose="02010609060101010101" pitchFamily="49" charset="-122"/>
              </a:rPr>
              <a:t>清空</a:t>
            </a:r>
          </a:p>
          <a:p>
            <a:r>
              <a:rPr lang="zh-CN" altLang="en-US" sz="2800" b="1">
                <a:latin typeface="楷体" panose="02010609060101010101" pitchFamily="49" charset="-122"/>
                <a:ea typeface="楷体" panose="02010609060101010101" pitchFamily="49" charset="-122"/>
              </a:rPr>
              <a:t>	 加</a:t>
            </a:r>
            <a:r>
              <a:rPr lang="en-US" altLang="zh-CN" sz="2800" b="1">
                <a:latin typeface="楷体" panose="02010609060101010101" pitchFamily="49" charset="-122"/>
                <a:ea typeface="楷体" panose="02010609060101010101" pitchFamily="49" charset="-122"/>
              </a:rPr>
              <a:t>1</a:t>
            </a:r>
          </a:p>
          <a:p>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减</a:t>
            </a:r>
            <a:r>
              <a:rPr lang="en-US" altLang="zh-CN" sz="2800" b="1">
                <a:latin typeface="楷体" panose="02010609060101010101" pitchFamily="49" charset="-122"/>
                <a:ea typeface="楷体" panose="02010609060101010101" pitchFamily="49" charset="-122"/>
              </a:rPr>
              <a:t>1</a:t>
            </a:r>
          </a:p>
        </p:txBody>
      </p:sp>
      <p:sp>
        <p:nvSpPr>
          <p:cNvPr id="10248" name="Rectangle 9"/>
          <p:cNvSpPr>
            <a:spLocks noGrp="1" noChangeArrowheads="1"/>
          </p:cNvSpPr>
          <p:nvPr>
            <p:ph type="title" idx="4294967295"/>
          </p:nvPr>
        </p:nvSpPr>
        <p:spPr>
          <a:xfrm>
            <a:off x="1049602" y="327168"/>
            <a:ext cx="6798734" cy="897588"/>
          </a:xfrm>
        </p:spPr>
        <p:txBody>
          <a:bodyPr/>
          <a:lstStyle/>
          <a:p>
            <a:pPr eaLnBrk="1" hangingPunct="1"/>
            <a:r>
              <a:rPr lang="zh-CN" altLang="en-US" dirty="0" smtClean="0"/>
              <a:t>对象举例</a:t>
            </a:r>
          </a:p>
        </p:txBody>
      </p:sp>
    </p:spTree>
    <p:extLst>
      <p:ext uri="{BB962C8B-B14F-4D97-AF65-F5344CB8AC3E}">
        <p14:creationId xmlns:p14="http://schemas.microsoft.com/office/powerpoint/2010/main" val="2758024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9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9251">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1000"/>
                                  </p:stCondLst>
                                  <p:childTnLst>
                                    <p:set>
                                      <p:cBhvr>
                                        <p:cTn id="13" dur="1" fill="hold">
                                          <p:stCondLst>
                                            <p:cond delay="0"/>
                                          </p:stCondLst>
                                        </p:cTn>
                                        <p:tgtEl>
                                          <p:spTgt spid="309251">
                                            <p:txEl>
                                              <p:pRg st="1" end="1"/>
                                            </p:txEl>
                                          </p:spTgt>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1000"/>
                                  </p:stCondLst>
                                  <p:childTnLst>
                                    <p:set>
                                      <p:cBhvr>
                                        <p:cTn id="16" dur="1" fill="hold">
                                          <p:stCondLst>
                                            <p:cond delay="0"/>
                                          </p:stCondLst>
                                        </p:cTn>
                                        <p:tgtEl>
                                          <p:spTgt spid="309251">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nodeType="afterEffect">
                                  <p:stCondLst>
                                    <p:cond delay="1000"/>
                                  </p:stCondLst>
                                  <p:childTnLst>
                                    <p:set>
                                      <p:cBhvr>
                                        <p:cTn id="19" dur="1" fill="hold">
                                          <p:stCondLst>
                                            <p:cond delay="0"/>
                                          </p:stCondLst>
                                        </p:cTn>
                                        <p:tgtEl>
                                          <p:spTgt spid="309251">
                                            <p:txEl>
                                              <p:pRg st="3" end="3"/>
                                            </p:txEl>
                                          </p:spTgt>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nodeType="afterEffect">
                                  <p:stCondLst>
                                    <p:cond delay="1000"/>
                                  </p:stCondLst>
                                  <p:childTnLst>
                                    <p:set>
                                      <p:cBhvr>
                                        <p:cTn id="22" dur="1" fill="hold">
                                          <p:stCondLst>
                                            <p:cond delay="0"/>
                                          </p:stCondLst>
                                        </p:cTn>
                                        <p:tgtEl>
                                          <p:spTgt spid="309251">
                                            <p:txEl>
                                              <p:pRg st="4" end="4"/>
                                            </p:txEl>
                                          </p:spTgt>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nodeType="afterEffect">
                                  <p:stCondLst>
                                    <p:cond delay="1000"/>
                                  </p:stCondLst>
                                  <p:childTnLst>
                                    <p:set>
                                      <p:cBhvr>
                                        <p:cTn id="25" dur="1" fill="hold">
                                          <p:stCondLst>
                                            <p:cond delay="0"/>
                                          </p:stCondLst>
                                        </p:cTn>
                                        <p:tgtEl>
                                          <p:spTgt spid="309251">
                                            <p:txEl>
                                              <p:pRg st="5" end="5"/>
                                            </p:txEl>
                                          </p:spTgt>
                                        </p:tgtEl>
                                        <p:attrNameLst>
                                          <p:attrName>style.visibility</p:attrName>
                                        </p:attrNameLst>
                                      </p:cBhvr>
                                      <p:to>
                                        <p:strVal val="visible"/>
                                      </p:to>
                                    </p:set>
                                  </p:childTnLst>
                                </p:cTn>
                              </p:par>
                            </p:childTnLst>
                          </p:cTn>
                        </p:par>
                        <p:par>
                          <p:cTn id="26" fill="hold" nodeType="afterGroup">
                            <p:stCondLst>
                              <p:cond delay="5000"/>
                            </p:stCondLst>
                            <p:childTnLst>
                              <p:par>
                                <p:cTn id="27" presetID="1" presetClass="entr" presetSubtype="0" fill="hold" nodeType="afterEffect">
                                  <p:stCondLst>
                                    <p:cond delay="1000"/>
                                  </p:stCondLst>
                                  <p:childTnLst>
                                    <p:set>
                                      <p:cBhvr>
                                        <p:cTn id="28" dur="1" fill="hold">
                                          <p:stCondLst>
                                            <p:cond delay="0"/>
                                          </p:stCondLst>
                                        </p:cTn>
                                        <p:tgtEl>
                                          <p:spTgt spid="309251">
                                            <p:txEl>
                                              <p:pRg st="6" end="6"/>
                                            </p:txEl>
                                          </p:spTgt>
                                        </p:tgtEl>
                                        <p:attrNameLst>
                                          <p:attrName>style.visibility</p:attrName>
                                        </p:attrNameLst>
                                      </p:cBhvr>
                                      <p:to>
                                        <p:strVal val="visible"/>
                                      </p:to>
                                    </p:set>
                                  </p:childTnLst>
                                </p:cTn>
                              </p:par>
                            </p:childTnLst>
                          </p:cTn>
                        </p:par>
                        <p:par>
                          <p:cTn id="29" fill="hold" nodeType="afterGroup">
                            <p:stCondLst>
                              <p:cond delay="6000"/>
                            </p:stCondLst>
                            <p:childTnLst>
                              <p:par>
                                <p:cTn id="30" presetID="1" presetClass="entr" presetSubtype="0" fill="hold" nodeType="afterEffect">
                                  <p:stCondLst>
                                    <p:cond delay="1000"/>
                                  </p:stCondLst>
                                  <p:childTnLst>
                                    <p:set>
                                      <p:cBhvr>
                                        <p:cTn id="31" dur="1" fill="hold">
                                          <p:stCondLst>
                                            <p:cond delay="0"/>
                                          </p:stCondLst>
                                        </p:cTn>
                                        <p:tgtEl>
                                          <p:spTgt spid="309251">
                                            <p:txEl>
                                              <p:pRg st="8" end="8"/>
                                            </p:txEl>
                                          </p:spTgt>
                                        </p:tgtEl>
                                        <p:attrNameLst>
                                          <p:attrName>style.visibility</p:attrName>
                                        </p:attrNameLst>
                                      </p:cBhvr>
                                      <p:to>
                                        <p:strVal val="visible"/>
                                      </p:to>
                                    </p:set>
                                  </p:childTnLst>
                                </p:cTn>
                              </p:par>
                            </p:childTnLst>
                          </p:cTn>
                        </p:par>
                        <p:par>
                          <p:cTn id="32" fill="hold" nodeType="afterGroup">
                            <p:stCondLst>
                              <p:cond delay="7000"/>
                            </p:stCondLst>
                            <p:childTnLst>
                              <p:par>
                                <p:cTn id="33" presetID="1" presetClass="entr" presetSubtype="0" fill="hold" nodeType="afterEffect">
                                  <p:stCondLst>
                                    <p:cond delay="1000"/>
                                  </p:stCondLst>
                                  <p:childTnLst>
                                    <p:set>
                                      <p:cBhvr>
                                        <p:cTn id="34" dur="1" fill="hold">
                                          <p:stCondLst>
                                            <p:cond delay="0"/>
                                          </p:stCondLst>
                                        </p:cTn>
                                        <p:tgtEl>
                                          <p:spTgt spid="309251">
                                            <p:txEl>
                                              <p:pRg st="9" end="9"/>
                                            </p:txEl>
                                          </p:spTgt>
                                        </p:tgtEl>
                                        <p:attrNameLst>
                                          <p:attrName>style.visibility</p:attrName>
                                        </p:attrNameLst>
                                      </p:cBhvr>
                                      <p:to>
                                        <p:strVal val="visible"/>
                                      </p:to>
                                    </p:set>
                                  </p:childTnLst>
                                </p:cTn>
                              </p:par>
                            </p:childTnLst>
                          </p:cTn>
                        </p:par>
                        <p:par>
                          <p:cTn id="35" fill="hold" nodeType="afterGroup">
                            <p:stCondLst>
                              <p:cond delay="8000"/>
                            </p:stCondLst>
                            <p:childTnLst>
                              <p:par>
                                <p:cTn id="36" presetID="1" presetClass="entr" presetSubtype="0" fill="hold" nodeType="afterEffect">
                                  <p:stCondLst>
                                    <p:cond delay="1000"/>
                                  </p:stCondLst>
                                  <p:childTnLst>
                                    <p:set>
                                      <p:cBhvr>
                                        <p:cTn id="37" dur="1" fill="hold">
                                          <p:stCondLst>
                                            <p:cond delay="0"/>
                                          </p:stCondLst>
                                        </p:cTn>
                                        <p:tgtEl>
                                          <p:spTgt spid="309251">
                                            <p:txEl>
                                              <p:pRg st="10" end="10"/>
                                            </p:txEl>
                                          </p:spTgt>
                                        </p:tgtEl>
                                        <p:attrNameLst>
                                          <p:attrName>style.visibility</p:attrName>
                                        </p:attrNameLst>
                                      </p:cBhvr>
                                      <p:to>
                                        <p:strVal val="visible"/>
                                      </p:to>
                                    </p:set>
                                  </p:childTnLst>
                                </p:cTn>
                              </p:par>
                            </p:childTnLst>
                          </p:cTn>
                        </p:par>
                        <p:par>
                          <p:cTn id="38" fill="hold" nodeType="afterGroup">
                            <p:stCondLst>
                              <p:cond delay="9000"/>
                            </p:stCondLst>
                            <p:childTnLst>
                              <p:par>
                                <p:cTn id="39" presetID="1" presetClass="entr" presetSubtype="0" fill="hold" nodeType="afterEffect">
                                  <p:stCondLst>
                                    <p:cond delay="1000"/>
                                  </p:stCondLst>
                                  <p:childTnLst>
                                    <p:set>
                                      <p:cBhvr>
                                        <p:cTn id="40" dur="1" fill="hold">
                                          <p:stCondLst>
                                            <p:cond delay="0"/>
                                          </p:stCondLst>
                                        </p:cTn>
                                        <p:tgtEl>
                                          <p:spTgt spid="309251">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09256"/>
                                        </p:tgtEl>
                                        <p:attrNameLst>
                                          <p:attrName>style.visibility</p:attrName>
                                        </p:attrNameLst>
                                      </p:cBhvr>
                                      <p:to>
                                        <p:strVal val="visible"/>
                                      </p:to>
                                    </p:set>
                                    <p:animEffect transition="in" filter="dissolve">
                                      <p:cBhvr>
                                        <p:cTn id="45" dur="500"/>
                                        <p:tgtEl>
                                          <p:spTgt spid="309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p:bldP spid="30925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9552" y="404664"/>
            <a:ext cx="8496300" cy="981075"/>
          </a:xfrm>
        </p:spPr>
        <p:txBody>
          <a:bodyPr/>
          <a:lstStyle/>
          <a:p>
            <a:pPr eaLnBrk="1" hangingPunct="1"/>
            <a:r>
              <a:rPr lang="zh-CN" altLang="en-US" smtClean="0"/>
              <a:t>课堂讨论（酒店预定）</a:t>
            </a:r>
          </a:p>
        </p:txBody>
      </p:sp>
      <p:sp>
        <p:nvSpPr>
          <p:cNvPr id="424963" name="Rectangle 3"/>
          <p:cNvSpPr>
            <a:spLocks noGrp="1" noChangeArrowheads="1"/>
          </p:cNvSpPr>
          <p:nvPr>
            <p:ph type="body" idx="1"/>
          </p:nvPr>
        </p:nvSpPr>
        <p:spPr>
          <a:xfrm>
            <a:off x="827584" y="1763667"/>
            <a:ext cx="7166902" cy="4689669"/>
          </a:xfrm>
        </p:spPr>
        <p:txBody>
          <a:bodyPr>
            <a:noAutofit/>
          </a:bodyPr>
          <a:lstStyle/>
          <a:p>
            <a:pPr eaLnBrk="1" hangingPunct="1">
              <a:lnSpc>
                <a:spcPct val="120000"/>
              </a:lnSpc>
              <a:spcBef>
                <a:spcPts val="0"/>
              </a:spcBef>
              <a:defRPr/>
            </a:pPr>
            <a:r>
              <a:rPr lang="zh-CN" altLang="en-US" sz="2000" dirty="0" smtClean="0">
                <a:effectLst>
                  <a:outerShdw blurRad="38100" dist="38100" dir="2700000" algn="tl">
                    <a:srgbClr val="C0C0C0"/>
                  </a:outerShdw>
                </a:effectLst>
                <a:latin typeface="黑体" pitchFamily="49" charset="-122"/>
                <a:ea typeface="黑体" pitchFamily="49" charset="-122"/>
              </a:rPr>
              <a:t>某公司要开发一个酒店预定系统，该酒店可对外开放豪华双人间、双人间、三人间和单人间，房间价格视情况可以调整，但周一到周五半价、周末全价的折扣不变。</a:t>
            </a:r>
          </a:p>
          <a:p>
            <a:pPr eaLnBrk="1" hangingPunct="1">
              <a:lnSpc>
                <a:spcPct val="120000"/>
              </a:lnSpc>
              <a:spcBef>
                <a:spcPts val="0"/>
              </a:spcBef>
              <a:defRPr/>
            </a:pPr>
            <a:r>
              <a:rPr lang="zh-CN" altLang="en-US" sz="2000" dirty="0" smtClean="0">
                <a:effectLst>
                  <a:outerShdw blurRad="38100" dist="38100" dir="2700000" algn="tl">
                    <a:srgbClr val="C0C0C0"/>
                  </a:outerShdw>
                </a:effectLst>
                <a:latin typeface="黑体" pitchFamily="49" charset="-122"/>
                <a:ea typeface="黑体" pitchFamily="49" charset="-122"/>
              </a:rPr>
              <a:t>对于客户请求，该系统应能根据请求预定指定档次的房间，记录旅客姓名、地址、联系电话、有效证件号、房间类型、入住日期和天数，并计算出总费用。预定的同时旅客按规定须提交</a:t>
            </a:r>
            <a:r>
              <a:rPr lang="en-US" altLang="zh-CN" sz="2000" dirty="0" smtClean="0">
                <a:effectLst>
                  <a:outerShdw blurRad="38100" dist="38100" dir="2700000" algn="tl">
                    <a:srgbClr val="C0C0C0"/>
                  </a:outerShdw>
                </a:effectLst>
                <a:latin typeface="黑体" pitchFamily="49" charset="-122"/>
                <a:ea typeface="黑体" pitchFamily="49" charset="-122"/>
              </a:rPr>
              <a:t>10%</a:t>
            </a:r>
            <a:r>
              <a:rPr lang="zh-CN" altLang="en-US" sz="2000" dirty="0" smtClean="0">
                <a:effectLst>
                  <a:outerShdw blurRad="38100" dist="38100" dir="2700000" algn="tl">
                    <a:srgbClr val="C0C0C0"/>
                  </a:outerShdw>
                </a:effectLst>
                <a:latin typeface="黑体" pitchFamily="49" charset="-122"/>
                <a:ea typeface="黑体" pitchFamily="49" charset="-122"/>
              </a:rPr>
              <a:t>定金。</a:t>
            </a:r>
          </a:p>
          <a:p>
            <a:pPr eaLnBrk="1" hangingPunct="1">
              <a:lnSpc>
                <a:spcPct val="120000"/>
              </a:lnSpc>
              <a:spcBef>
                <a:spcPts val="0"/>
              </a:spcBef>
              <a:defRPr/>
            </a:pPr>
            <a:r>
              <a:rPr lang="zh-CN" altLang="en-US" sz="2000" dirty="0" smtClean="0">
                <a:effectLst>
                  <a:outerShdw blurRad="38100" dist="38100" dir="2700000" algn="tl">
                    <a:srgbClr val="C0C0C0"/>
                  </a:outerShdw>
                </a:effectLst>
                <a:latin typeface="黑体" pitchFamily="49" charset="-122"/>
                <a:ea typeface="黑体" pitchFamily="49" charset="-122"/>
              </a:rPr>
              <a:t>预定入住日期前旅店允许旅客取消预定，距离入住</a:t>
            </a:r>
            <a:r>
              <a:rPr lang="en-US" altLang="zh-CN" sz="2000" dirty="0" smtClean="0">
                <a:effectLst>
                  <a:outerShdw blurRad="38100" dist="38100" dir="2700000" algn="tl">
                    <a:srgbClr val="C0C0C0"/>
                  </a:outerShdw>
                </a:effectLst>
                <a:latin typeface="黑体" pitchFamily="49" charset="-122"/>
                <a:ea typeface="黑体" pitchFamily="49" charset="-122"/>
              </a:rPr>
              <a:t>12</a:t>
            </a:r>
            <a:r>
              <a:rPr lang="zh-CN" altLang="en-US" sz="2000" dirty="0" smtClean="0">
                <a:effectLst>
                  <a:outerShdw blurRad="38100" dist="38100" dir="2700000" algn="tl">
                    <a:srgbClr val="C0C0C0"/>
                  </a:outerShdw>
                </a:effectLst>
                <a:latin typeface="黑体" pitchFamily="49" charset="-122"/>
                <a:ea typeface="黑体" pitchFamily="49" charset="-122"/>
              </a:rPr>
              <a:t>小时以上可退回所有定金，否则定金不退还。</a:t>
            </a:r>
          </a:p>
          <a:p>
            <a:pPr eaLnBrk="1" hangingPunct="1">
              <a:lnSpc>
                <a:spcPct val="120000"/>
              </a:lnSpc>
              <a:spcBef>
                <a:spcPts val="0"/>
              </a:spcBef>
              <a:defRPr/>
            </a:pPr>
            <a:r>
              <a:rPr lang="zh-CN" altLang="en-US" sz="2000" dirty="0" smtClean="0">
                <a:effectLst>
                  <a:outerShdw blurRad="38100" dist="38100" dir="2700000" algn="tl">
                    <a:srgbClr val="C0C0C0"/>
                  </a:outerShdw>
                </a:effectLst>
                <a:latin typeface="黑体" pitchFamily="49" charset="-122"/>
                <a:ea typeface="黑体" pitchFamily="49" charset="-122"/>
              </a:rPr>
              <a:t>每周一系统自动打印一周预定情况清单。采用哪种费用支付方式和何种类型操作界面尚不确定</a:t>
            </a:r>
          </a:p>
        </p:txBody>
      </p:sp>
    </p:spTree>
    <p:extLst>
      <p:ext uri="{BB962C8B-B14F-4D97-AF65-F5344CB8AC3E}">
        <p14:creationId xmlns:p14="http://schemas.microsoft.com/office/powerpoint/2010/main" val="7419962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39552" y="476672"/>
            <a:ext cx="8496300" cy="981075"/>
          </a:xfrm>
        </p:spPr>
        <p:txBody>
          <a:bodyPr/>
          <a:lstStyle/>
          <a:p>
            <a:pPr eaLnBrk="1" hangingPunct="1"/>
            <a:r>
              <a:rPr lang="zh-CN" altLang="en-US" dirty="0" smtClean="0"/>
              <a:t>课堂讨论（酒店预定）</a:t>
            </a:r>
          </a:p>
        </p:txBody>
      </p:sp>
      <p:pic>
        <p:nvPicPr>
          <p:cNvPr id="102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9588"/>
            <a:ext cx="9144000" cy="406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30426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536" y="548680"/>
            <a:ext cx="8496300" cy="981075"/>
          </a:xfrm>
        </p:spPr>
        <p:txBody>
          <a:bodyPr/>
          <a:lstStyle/>
          <a:p>
            <a:pPr eaLnBrk="1" hangingPunct="1"/>
            <a:r>
              <a:rPr lang="zh-CN" altLang="en-US" dirty="0" smtClean="0"/>
              <a:t>绘制领域类图的注意事项</a:t>
            </a:r>
          </a:p>
        </p:txBody>
      </p:sp>
      <p:sp>
        <p:nvSpPr>
          <p:cNvPr id="103427" name="Rectangle 3"/>
          <p:cNvSpPr>
            <a:spLocks noGrp="1" noChangeArrowheads="1"/>
          </p:cNvSpPr>
          <p:nvPr>
            <p:ph type="body" idx="1"/>
          </p:nvPr>
        </p:nvSpPr>
        <p:spPr>
          <a:xfrm>
            <a:off x="611559" y="1844824"/>
            <a:ext cx="7848873" cy="4608512"/>
          </a:xfrm>
        </p:spPr>
        <p:txBody>
          <a:bodyPr>
            <a:noAutofit/>
          </a:bodyPr>
          <a:lstStyle/>
          <a:p>
            <a:pPr eaLnBrk="1" hangingPunct="1">
              <a:lnSpc>
                <a:spcPct val="120000"/>
              </a:lnSpc>
              <a:spcBef>
                <a:spcPts val="0"/>
              </a:spcBef>
            </a:pPr>
            <a:r>
              <a:rPr lang="zh-CN" altLang="en-US" sz="2400" dirty="0" smtClean="0"/>
              <a:t>某个对象在整个系统中只有一个对象实例，暂不需要建模，例如空调维修系统无</a:t>
            </a:r>
            <a:r>
              <a:rPr lang="zh-CN" altLang="en-US" sz="2400" dirty="0" smtClean="0">
                <a:latin typeface="华文中宋" panose="02010600040101010101" pitchFamily="2" charset="-122"/>
              </a:rPr>
              <a:t>“新科中央空调</a:t>
            </a:r>
            <a:r>
              <a:rPr lang="zh-CN" altLang="en-US" sz="2400" dirty="0" smtClean="0"/>
              <a:t>服务公司</a:t>
            </a:r>
            <a:r>
              <a:rPr lang="zh-CN" altLang="en-US" sz="2400" dirty="0" smtClean="0">
                <a:latin typeface="华文中宋" panose="02010600040101010101" pitchFamily="2" charset="-122"/>
              </a:rPr>
              <a:t>”</a:t>
            </a:r>
            <a:r>
              <a:rPr lang="zh-CN" altLang="en-US" sz="2400" dirty="0" smtClean="0"/>
              <a:t>对象，毕业设计管理系统无</a:t>
            </a:r>
            <a:r>
              <a:rPr lang="zh-CN" altLang="en-US" sz="2400" dirty="0" smtClean="0">
                <a:latin typeface="华文中宋" panose="02010600040101010101" pitchFamily="2" charset="-122"/>
              </a:rPr>
              <a:t>“</a:t>
            </a:r>
            <a:r>
              <a:rPr lang="zh-CN" altLang="en-US" sz="2400" dirty="0" smtClean="0"/>
              <a:t>教务处</a:t>
            </a:r>
            <a:r>
              <a:rPr lang="zh-CN" altLang="en-US" sz="2400" dirty="0" smtClean="0">
                <a:latin typeface="华文中宋" panose="02010600040101010101" pitchFamily="2" charset="-122"/>
              </a:rPr>
              <a:t>”</a:t>
            </a:r>
            <a:r>
              <a:rPr lang="zh-CN" altLang="en-US" sz="2400" dirty="0" smtClean="0"/>
              <a:t>对象。</a:t>
            </a:r>
          </a:p>
          <a:p>
            <a:pPr eaLnBrk="1" hangingPunct="1">
              <a:lnSpc>
                <a:spcPct val="120000"/>
              </a:lnSpc>
              <a:spcBef>
                <a:spcPts val="0"/>
              </a:spcBef>
            </a:pPr>
            <a:r>
              <a:rPr lang="zh-CN" altLang="en-US" sz="2400" dirty="0" smtClean="0"/>
              <a:t>实体的属性应该是实体与生俱有的特性，而不是相关联的其他对象属性。比如</a:t>
            </a:r>
            <a:r>
              <a:rPr lang="zh-CN" altLang="en-US" sz="2400" dirty="0" smtClean="0">
                <a:latin typeface="华文中宋" panose="02010600040101010101" pitchFamily="2" charset="-122"/>
              </a:rPr>
              <a:t>“</a:t>
            </a:r>
            <a:r>
              <a:rPr lang="zh-CN" altLang="en-US" sz="2400" dirty="0" smtClean="0"/>
              <a:t>派工单</a:t>
            </a:r>
            <a:r>
              <a:rPr lang="zh-CN" altLang="en-US" sz="2400" dirty="0" smtClean="0">
                <a:latin typeface="华文中宋" panose="02010600040101010101" pitchFamily="2" charset="-122"/>
              </a:rPr>
              <a:t>”</a:t>
            </a:r>
            <a:r>
              <a:rPr lang="zh-CN" altLang="en-US" sz="2400" dirty="0" smtClean="0"/>
              <a:t>的属性不包括客户名称、客户地址等属性，</a:t>
            </a:r>
            <a:r>
              <a:rPr lang="zh-CN" altLang="en-US" sz="2400" dirty="0" smtClean="0">
                <a:latin typeface="华文中宋" panose="02010600040101010101" pitchFamily="2" charset="-122"/>
              </a:rPr>
              <a:t>“</a:t>
            </a:r>
            <a:r>
              <a:rPr lang="zh-CN" altLang="en-US" sz="2400" dirty="0" smtClean="0"/>
              <a:t>毕设课题</a:t>
            </a:r>
            <a:r>
              <a:rPr lang="zh-CN" altLang="en-US" sz="2400" dirty="0" smtClean="0">
                <a:latin typeface="华文中宋" panose="02010600040101010101" pitchFamily="2" charset="-122"/>
              </a:rPr>
              <a:t>”</a:t>
            </a:r>
            <a:r>
              <a:rPr lang="zh-CN" altLang="en-US" sz="2400" dirty="0" smtClean="0"/>
              <a:t>不包括教师姓名、职称等属性。</a:t>
            </a:r>
          </a:p>
          <a:p>
            <a:pPr eaLnBrk="1" hangingPunct="1">
              <a:lnSpc>
                <a:spcPct val="120000"/>
              </a:lnSpc>
              <a:spcBef>
                <a:spcPts val="0"/>
              </a:spcBef>
            </a:pPr>
            <a:r>
              <a:rPr lang="zh-CN" altLang="en-US" sz="2400" dirty="0" smtClean="0"/>
              <a:t>泛化关系在语义上能够使用</a:t>
            </a:r>
            <a:r>
              <a:rPr lang="zh-CN" altLang="en-US" sz="2400" dirty="0" smtClean="0">
                <a:latin typeface="华文中宋" panose="02010600040101010101" pitchFamily="2" charset="-122"/>
              </a:rPr>
              <a:t>“</a:t>
            </a:r>
            <a:r>
              <a:rPr lang="en-US" altLang="zh-CN" sz="2400" dirty="0" smtClean="0"/>
              <a:t>is a kind of</a:t>
            </a:r>
            <a:r>
              <a:rPr lang="en-US" altLang="zh-CN" sz="2400" dirty="0" smtClean="0">
                <a:latin typeface="华文中宋" panose="02010600040101010101" pitchFamily="2" charset="-122"/>
              </a:rPr>
              <a:t>”</a:t>
            </a:r>
            <a:r>
              <a:rPr lang="zh-CN" altLang="en-US" sz="2400" dirty="0" smtClean="0"/>
              <a:t>验证通过，例如</a:t>
            </a:r>
            <a:r>
              <a:rPr lang="zh-CN" altLang="en-US" sz="2400" dirty="0" smtClean="0">
                <a:latin typeface="华文中宋" panose="02010600040101010101" pitchFamily="2" charset="-122"/>
              </a:rPr>
              <a:t>“</a:t>
            </a:r>
            <a:r>
              <a:rPr lang="zh-CN" altLang="en-US" sz="2400" dirty="0" smtClean="0"/>
              <a:t>业务经理</a:t>
            </a:r>
            <a:r>
              <a:rPr lang="zh-CN" altLang="en-US" sz="2400" dirty="0" smtClean="0">
                <a:latin typeface="华文中宋" panose="02010600040101010101" pitchFamily="2" charset="-122"/>
              </a:rPr>
              <a:t>”</a:t>
            </a:r>
            <a:r>
              <a:rPr lang="zh-CN" altLang="en-US" sz="2400" dirty="0" smtClean="0"/>
              <a:t>是一种类型</a:t>
            </a:r>
            <a:r>
              <a:rPr lang="zh-CN" altLang="en-US" sz="2400" dirty="0" smtClean="0">
                <a:latin typeface="华文中宋" panose="02010600040101010101" pitchFamily="2" charset="-122"/>
              </a:rPr>
              <a:t>“</a:t>
            </a:r>
            <a:r>
              <a:rPr lang="zh-CN" altLang="en-US" sz="2400" dirty="0" smtClean="0"/>
              <a:t>员工</a:t>
            </a:r>
            <a:r>
              <a:rPr lang="zh-CN" altLang="en-US" sz="2400" dirty="0" smtClean="0">
                <a:latin typeface="华文中宋" panose="02010600040101010101" pitchFamily="2" charset="-122"/>
              </a:rPr>
              <a:t>”</a:t>
            </a:r>
            <a:r>
              <a:rPr lang="zh-CN" altLang="en-US" sz="2400" dirty="0" smtClean="0"/>
              <a:t>，绘制类图时尽量让一般类放在特殊类的上方。</a:t>
            </a:r>
          </a:p>
        </p:txBody>
      </p:sp>
    </p:spTree>
    <p:extLst>
      <p:ext uri="{BB962C8B-B14F-4D97-AF65-F5344CB8AC3E}">
        <p14:creationId xmlns:p14="http://schemas.microsoft.com/office/powerpoint/2010/main" val="11460522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536" y="548680"/>
            <a:ext cx="8496300" cy="981075"/>
          </a:xfrm>
        </p:spPr>
        <p:txBody>
          <a:bodyPr/>
          <a:lstStyle/>
          <a:p>
            <a:pPr eaLnBrk="1" hangingPunct="1"/>
            <a:r>
              <a:rPr lang="zh-CN" altLang="en-US" dirty="0" smtClean="0"/>
              <a:t>绘制领域类图的注意事项</a:t>
            </a:r>
          </a:p>
        </p:txBody>
      </p:sp>
      <p:sp>
        <p:nvSpPr>
          <p:cNvPr id="103427" name="Rectangle 3"/>
          <p:cNvSpPr>
            <a:spLocks noGrp="1" noChangeArrowheads="1"/>
          </p:cNvSpPr>
          <p:nvPr>
            <p:ph type="body" idx="1"/>
          </p:nvPr>
        </p:nvSpPr>
        <p:spPr>
          <a:xfrm>
            <a:off x="611559" y="1844824"/>
            <a:ext cx="7848873" cy="4608512"/>
          </a:xfrm>
        </p:spPr>
        <p:txBody>
          <a:bodyPr>
            <a:noAutofit/>
          </a:bodyPr>
          <a:lstStyle/>
          <a:p>
            <a:pPr eaLnBrk="1" hangingPunct="1">
              <a:lnSpc>
                <a:spcPct val="120000"/>
              </a:lnSpc>
              <a:spcBef>
                <a:spcPts val="0"/>
              </a:spcBef>
            </a:pPr>
            <a:r>
              <a:rPr lang="zh-CN" altLang="en-US" sz="2400" dirty="0" smtClean="0"/>
              <a:t>类图中关联尽量不要出现回路，例如</a:t>
            </a:r>
            <a:r>
              <a:rPr lang="zh-CN" altLang="en-US" sz="2400" dirty="0" smtClean="0">
                <a:latin typeface="华文中宋" panose="02010600040101010101" pitchFamily="2" charset="-122"/>
              </a:rPr>
              <a:t>“</a:t>
            </a:r>
            <a:r>
              <a:rPr lang="zh-CN" altLang="en-US" sz="2400" dirty="0" smtClean="0"/>
              <a:t>服务合同</a:t>
            </a:r>
            <a:r>
              <a:rPr lang="zh-CN" altLang="en-US" sz="2400" dirty="0" smtClean="0">
                <a:latin typeface="华文中宋" panose="02010600040101010101" pitchFamily="2" charset="-122"/>
              </a:rPr>
              <a:t>”</a:t>
            </a:r>
            <a:r>
              <a:rPr lang="zh-CN" altLang="en-US" sz="2400" dirty="0" smtClean="0"/>
              <a:t>、</a:t>
            </a:r>
            <a:r>
              <a:rPr lang="zh-CN" altLang="en-US" sz="2400" dirty="0" smtClean="0">
                <a:latin typeface="华文中宋" panose="02010600040101010101" pitchFamily="2" charset="-122"/>
              </a:rPr>
              <a:t>“</a:t>
            </a:r>
            <a:r>
              <a:rPr lang="zh-CN" altLang="en-US" sz="2400" dirty="0" smtClean="0"/>
              <a:t>业务经理</a:t>
            </a:r>
            <a:r>
              <a:rPr lang="zh-CN" altLang="en-US" sz="2400" dirty="0" smtClean="0">
                <a:latin typeface="华文中宋" panose="02010600040101010101" pitchFamily="2" charset="-122"/>
              </a:rPr>
              <a:t>”</a:t>
            </a:r>
            <a:r>
              <a:rPr lang="zh-CN" altLang="en-US" sz="2400" dirty="0" smtClean="0"/>
              <a:t>、</a:t>
            </a:r>
            <a:r>
              <a:rPr lang="zh-CN" altLang="en-US" sz="2400" dirty="0" smtClean="0">
                <a:latin typeface="华文中宋" panose="02010600040101010101" pitchFamily="2" charset="-122"/>
              </a:rPr>
              <a:t>“</a:t>
            </a:r>
            <a:r>
              <a:rPr lang="zh-CN" altLang="en-US" sz="2400" dirty="0" smtClean="0"/>
              <a:t>派工单</a:t>
            </a:r>
            <a:r>
              <a:rPr lang="zh-CN" altLang="en-US" sz="2400" dirty="0" smtClean="0">
                <a:latin typeface="华文中宋" panose="02010600040101010101" pitchFamily="2" charset="-122"/>
              </a:rPr>
              <a:t>”</a:t>
            </a:r>
            <a:r>
              <a:rPr lang="zh-CN" altLang="en-US" sz="2400" dirty="0" smtClean="0"/>
              <a:t>的循环关联，这种冗余关联没有错误，但过多的话会造成模型难以阅读。</a:t>
            </a:r>
          </a:p>
          <a:p>
            <a:pPr eaLnBrk="1" hangingPunct="1">
              <a:lnSpc>
                <a:spcPct val="120000"/>
              </a:lnSpc>
              <a:spcBef>
                <a:spcPts val="0"/>
              </a:spcBef>
            </a:pPr>
            <a:r>
              <a:rPr lang="zh-CN" altLang="en-US" sz="2400" dirty="0" smtClean="0"/>
              <a:t>类图中的对象关联应使用存在量词验证通过，例如一个派工单使用</a:t>
            </a:r>
            <a:r>
              <a:rPr lang="zh-CN" altLang="en-US" sz="2400" dirty="0" smtClean="0">
                <a:latin typeface="华文中宋" panose="02010600040101010101" pitchFamily="2" charset="-122"/>
              </a:rPr>
              <a:t>“</a:t>
            </a:r>
            <a:r>
              <a:rPr lang="zh-CN" altLang="en-US" sz="2400" dirty="0" smtClean="0"/>
              <a:t>某些</a:t>
            </a:r>
            <a:r>
              <a:rPr lang="zh-CN" altLang="en-US" sz="2400" dirty="0" smtClean="0">
                <a:latin typeface="华文中宋" panose="02010600040101010101" pitchFamily="2" charset="-122"/>
              </a:rPr>
              <a:t>”</a:t>
            </a:r>
            <a:r>
              <a:rPr lang="zh-CN" altLang="en-US" sz="2400" dirty="0" smtClean="0"/>
              <a:t>材料或一种材料在</a:t>
            </a:r>
            <a:r>
              <a:rPr lang="zh-CN" altLang="en-US" sz="2400" dirty="0" smtClean="0">
                <a:latin typeface="华文中宋" panose="02010600040101010101" pitchFamily="2" charset="-122"/>
              </a:rPr>
              <a:t>“</a:t>
            </a:r>
            <a:r>
              <a:rPr lang="zh-CN" altLang="en-US" sz="2400" dirty="0" smtClean="0"/>
              <a:t>有些</a:t>
            </a:r>
            <a:r>
              <a:rPr lang="zh-CN" altLang="en-US" sz="2400" dirty="0" smtClean="0">
                <a:latin typeface="华文中宋" panose="02010600040101010101" pitchFamily="2" charset="-122"/>
              </a:rPr>
              <a:t>”</a:t>
            </a:r>
            <a:r>
              <a:rPr lang="zh-CN" altLang="en-US" sz="2400" dirty="0" smtClean="0"/>
              <a:t>派工单中使用、派工单</a:t>
            </a:r>
            <a:r>
              <a:rPr lang="zh-CN" altLang="en-US" sz="2400" dirty="0" smtClean="0">
                <a:latin typeface="华文中宋" panose="02010600040101010101" pitchFamily="2" charset="-122"/>
              </a:rPr>
              <a:t>“</a:t>
            </a:r>
            <a:r>
              <a:rPr lang="zh-CN" altLang="en-US" sz="2400" dirty="0" smtClean="0"/>
              <a:t>至少有一个</a:t>
            </a:r>
            <a:r>
              <a:rPr lang="zh-CN" altLang="en-US" sz="2400" dirty="0" smtClean="0">
                <a:latin typeface="华文中宋" panose="02010600040101010101" pitchFamily="2" charset="-122"/>
              </a:rPr>
              <a:t>”</a:t>
            </a:r>
            <a:r>
              <a:rPr lang="zh-CN" altLang="en-US" sz="2400" dirty="0" smtClean="0"/>
              <a:t>维修人员等。如果必须使用全称量词，则不推荐建立关联关系，例如业务经理负责</a:t>
            </a:r>
            <a:r>
              <a:rPr lang="zh-CN" altLang="en-US" sz="2400" dirty="0" smtClean="0">
                <a:latin typeface="华文中宋" panose="02010600040101010101" pitchFamily="2" charset="-122"/>
              </a:rPr>
              <a:t>“</a:t>
            </a:r>
            <a:r>
              <a:rPr lang="zh-CN" altLang="en-US" sz="2400" dirty="0" smtClean="0"/>
              <a:t>所有</a:t>
            </a:r>
            <a:r>
              <a:rPr lang="zh-CN" altLang="en-US" sz="2400" dirty="0" smtClean="0">
                <a:latin typeface="华文中宋" panose="02010600040101010101" pitchFamily="2" charset="-122"/>
              </a:rPr>
              <a:t>”</a:t>
            </a:r>
            <a:r>
              <a:rPr lang="zh-CN" altLang="en-US" sz="2400" dirty="0" smtClean="0"/>
              <a:t>服务合同、每个图书管理员可以管理</a:t>
            </a:r>
            <a:r>
              <a:rPr lang="zh-CN" altLang="en-US" sz="2400" dirty="0" smtClean="0">
                <a:latin typeface="华文中宋" panose="02010600040101010101" pitchFamily="2" charset="-122"/>
              </a:rPr>
              <a:t>“</a:t>
            </a:r>
            <a:r>
              <a:rPr lang="zh-CN" altLang="en-US" sz="2400" dirty="0" smtClean="0"/>
              <a:t>每一本</a:t>
            </a:r>
            <a:r>
              <a:rPr lang="zh-CN" altLang="en-US" sz="2400" dirty="0" smtClean="0">
                <a:latin typeface="华文中宋" panose="02010600040101010101" pitchFamily="2" charset="-122"/>
              </a:rPr>
              <a:t>”</a:t>
            </a:r>
            <a:r>
              <a:rPr lang="zh-CN" altLang="en-US" sz="2400" dirty="0" smtClean="0"/>
              <a:t>图书。 </a:t>
            </a:r>
          </a:p>
        </p:txBody>
      </p:sp>
    </p:spTree>
    <p:extLst>
      <p:ext uri="{BB962C8B-B14F-4D97-AF65-F5344CB8AC3E}">
        <p14:creationId xmlns:p14="http://schemas.microsoft.com/office/powerpoint/2010/main" val="36520255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67544" y="498637"/>
            <a:ext cx="8496300" cy="981075"/>
          </a:xfrm>
        </p:spPr>
        <p:txBody>
          <a:bodyPr/>
          <a:lstStyle/>
          <a:p>
            <a:pPr eaLnBrk="1" hangingPunct="1"/>
            <a:r>
              <a:rPr lang="zh-CN" altLang="en-US" dirty="0" smtClean="0"/>
              <a:t>对象图的使用</a:t>
            </a:r>
          </a:p>
        </p:txBody>
      </p:sp>
      <p:sp>
        <p:nvSpPr>
          <p:cNvPr id="104451" name="Rectangle 3"/>
          <p:cNvSpPr>
            <a:spLocks noGrp="1" noChangeArrowheads="1"/>
          </p:cNvSpPr>
          <p:nvPr>
            <p:ph type="body" idx="1"/>
          </p:nvPr>
        </p:nvSpPr>
        <p:spPr>
          <a:xfrm>
            <a:off x="755575" y="1772816"/>
            <a:ext cx="7704857" cy="1567284"/>
          </a:xfrm>
        </p:spPr>
        <p:txBody>
          <a:bodyPr>
            <a:normAutofit fontScale="77500" lnSpcReduction="20000"/>
          </a:bodyPr>
          <a:lstStyle/>
          <a:p>
            <a:pPr eaLnBrk="1" hangingPunct="1">
              <a:lnSpc>
                <a:spcPct val="120000"/>
              </a:lnSpc>
              <a:spcBef>
                <a:spcPts val="0"/>
              </a:spcBef>
            </a:pPr>
            <a:r>
              <a:rPr lang="zh-CN" altLang="en-US" dirty="0" smtClean="0"/>
              <a:t>类图结构太抽象而难以理解时，可以用对象图补充说明。</a:t>
            </a:r>
          </a:p>
          <a:p>
            <a:pPr eaLnBrk="1" hangingPunct="1">
              <a:lnSpc>
                <a:spcPct val="120000"/>
              </a:lnSpc>
              <a:spcBef>
                <a:spcPts val="0"/>
              </a:spcBef>
            </a:pPr>
            <a:r>
              <a:rPr lang="en-US" altLang="zh-CN" dirty="0" smtClean="0"/>
              <a:t>UML</a:t>
            </a:r>
            <a:r>
              <a:rPr lang="zh-CN" altLang="en-US" dirty="0" smtClean="0"/>
              <a:t>对象图（</a:t>
            </a:r>
            <a:r>
              <a:rPr lang="en-US" altLang="zh-CN" dirty="0" smtClean="0"/>
              <a:t>object diagram</a:t>
            </a:r>
            <a:r>
              <a:rPr lang="zh-CN" altLang="en-US" dirty="0" smtClean="0"/>
              <a:t>）是在某个时刻系统中各个对象的一个快照，对象图的成分是类的实例而不是类，有时也称实例图。</a:t>
            </a:r>
          </a:p>
        </p:txBody>
      </p:sp>
      <p:pic>
        <p:nvPicPr>
          <p:cNvPr id="104452" name="Picture 4"/>
          <p:cNvPicPr>
            <a:picLocks noChangeAspect="1" noChangeArrowheads="1"/>
          </p:cNvPicPr>
          <p:nvPr/>
        </p:nvPicPr>
        <p:blipFill>
          <a:blip r:embed="rId2">
            <a:extLst>
              <a:ext uri="{28A0092B-C50C-407E-A947-70E740481C1C}">
                <a14:useLocalDpi xmlns:a14="http://schemas.microsoft.com/office/drawing/2010/main" val="0"/>
              </a:ext>
            </a:extLst>
          </a:blip>
          <a:srcRect l="9923" t="27196" r="27937" b="22162"/>
          <a:stretch>
            <a:fillRect/>
          </a:stretch>
        </p:blipFill>
        <p:spPr bwMode="auto">
          <a:xfrm>
            <a:off x="1763713" y="3340100"/>
            <a:ext cx="5400675"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184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46968" y="476672"/>
            <a:ext cx="8496300" cy="981075"/>
          </a:xfrm>
        </p:spPr>
        <p:txBody>
          <a:bodyPr/>
          <a:lstStyle/>
          <a:p>
            <a:pPr eaLnBrk="1" hangingPunct="1"/>
            <a:r>
              <a:rPr lang="en-US" altLang="zh-CN" dirty="0" smtClean="0"/>
              <a:t>8.7 </a:t>
            </a:r>
            <a:r>
              <a:rPr lang="zh-CN" altLang="en-US" dirty="0" smtClean="0"/>
              <a:t>对象状态建模</a:t>
            </a:r>
          </a:p>
        </p:txBody>
      </p:sp>
      <p:sp>
        <p:nvSpPr>
          <p:cNvPr id="105475" name="Rectangle 3"/>
          <p:cNvSpPr>
            <a:spLocks noGrp="1" noChangeArrowheads="1"/>
          </p:cNvSpPr>
          <p:nvPr>
            <p:ph type="body" idx="1"/>
          </p:nvPr>
        </p:nvSpPr>
        <p:spPr/>
        <p:txBody>
          <a:bodyPr/>
          <a:lstStyle/>
          <a:p>
            <a:pPr eaLnBrk="1" hangingPunct="1"/>
            <a:r>
              <a:rPr lang="zh-CN" altLang="en-US" dirty="0" smtClean="0"/>
              <a:t>系统模型包括静态模型和动态模型。</a:t>
            </a:r>
          </a:p>
          <a:p>
            <a:pPr eaLnBrk="1" hangingPunct="1"/>
            <a:r>
              <a:rPr lang="zh-CN" altLang="en-US" dirty="0" smtClean="0"/>
              <a:t>静态模型反映系统的结构，动态模型反映系统如何运作（信息的处理过程）。</a:t>
            </a:r>
          </a:p>
          <a:p>
            <a:pPr eaLnBrk="1" hangingPunct="1"/>
            <a:r>
              <a:rPr lang="zh-CN" altLang="en-US" dirty="0" smtClean="0"/>
              <a:t>动态模型：</a:t>
            </a:r>
          </a:p>
          <a:p>
            <a:pPr lvl="1" eaLnBrk="1" hangingPunct="1"/>
            <a:r>
              <a:rPr lang="zh-CN" altLang="en-US" dirty="0" smtClean="0">
                <a:cs typeface="楷体_GB2312" pitchFamily="49" charset="-122"/>
              </a:rPr>
              <a:t>状态图：对象状态及变化</a:t>
            </a:r>
            <a:endParaRPr lang="en-US" altLang="zh-CN" dirty="0" smtClean="0">
              <a:cs typeface="楷体_GB2312" pitchFamily="49" charset="-122"/>
            </a:endParaRPr>
          </a:p>
          <a:p>
            <a:pPr lvl="1" eaLnBrk="1" hangingPunct="1"/>
            <a:r>
              <a:rPr lang="zh-CN" altLang="en-US" dirty="0" smtClean="0">
                <a:cs typeface="楷体_GB2312" pitchFamily="49" charset="-122"/>
              </a:rPr>
              <a:t>交互图：不同对象之间的交互协作，如顺序图、通信图</a:t>
            </a:r>
            <a:endParaRPr lang="en-US" altLang="zh-CN" dirty="0" smtClean="0">
              <a:cs typeface="楷体_GB2312" pitchFamily="49" charset="-122"/>
            </a:endParaRPr>
          </a:p>
        </p:txBody>
      </p:sp>
    </p:spTree>
    <p:extLst>
      <p:ext uri="{BB962C8B-B14F-4D97-AF65-F5344CB8AC3E}">
        <p14:creationId xmlns:p14="http://schemas.microsoft.com/office/powerpoint/2010/main" val="338571425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67544" y="404664"/>
            <a:ext cx="8496300" cy="981075"/>
          </a:xfrm>
        </p:spPr>
        <p:txBody>
          <a:bodyPr/>
          <a:lstStyle/>
          <a:p>
            <a:pPr eaLnBrk="1" hangingPunct="1"/>
            <a:r>
              <a:rPr lang="en-US" altLang="zh-CN" dirty="0" smtClean="0"/>
              <a:t>1. </a:t>
            </a:r>
            <a:r>
              <a:rPr lang="zh-CN" altLang="en-US" dirty="0" smtClean="0"/>
              <a:t>对象状态建模的意义</a:t>
            </a:r>
          </a:p>
        </p:txBody>
      </p:sp>
      <p:sp>
        <p:nvSpPr>
          <p:cNvPr id="106499" name="Rectangle 3"/>
          <p:cNvSpPr>
            <a:spLocks noGrp="1" noChangeArrowheads="1"/>
          </p:cNvSpPr>
          <p:nvPr>
            <p:ph type="body" idx="1"/>
          </p:nvPr>
        </p:nvSpPr>
        <p:spPr>
          <a:xfrm>
            <a:off x="755576" y="1763667"/>
            <a:ext cx="7238910" cy="4545653"/>
          </a:xfrm>
        </p:spPr>
        <p:txBody>
          <a:bodyPr>
            <a:noAutofit/>
          </a:bodyPr>
          <a:lstStyle/>
          <a:p>
            <a:pPr eaLnBrk="1" hangingPunct="1">
              <a:lnSpc>
                <a:spcPct val="120000"/>
              </a:lnSpc>
              <a:spcBef>
                <a:spcPts val="0"/>
              </a:spcBef>
            </a:pPr>
            <a:r>
              <a:rPr lang="zh-CN" altLang="en-US" sz="2000" smtClean="0"/>
              <a:t>研究对象状态变化与动态行为之间的关系</a:t>
            </a:r>
          </a:p>
          <a:p>
            <a:pPr lvl="1" eaLnBrk="1" hangingPunct="1">
              <a:lnSpc>
                <a:spcPct val="120000"/>
              </a:lnSpc>
              <a:spcBef>
                <a:spcPts val="0"/>
              </a:spcBef>
            </a:pPr>
            <a:r>
              <a:rPr lang="zh-CN" altLang="en-US" sz="2000" smtClean="0">
                <a:cs typeface="楷体_GB2312" pitchFamily="49" charset="-122"/>
              </a:rPr>
              <a:t>不仅能描述一个对象的所有可能状态</a:t>
            </a:r>
          </a:p>
          <a:p>
            <a:pPr lvl="1" eaLnBrk="1" hangingPunct="1">
              <a:lnSpc>
                <a:spcPct val="120000"/>
              </a:lnSpc>
              <a:spcBef>
                <a:spcPts val="0"/>
              </a:spcBef>
            </a:pPr>
            <a:r>
              <a:rPr lang="zh-CN" altLang="en-US" sz="2000" smtClean="0">
                <a:cs typeface="楷体_GB2312" pitchFamily="49" charset="-122"/>
              </a:rPr>
              <a:t>还能显示该对象在某个状态下基于特定事件作出响应的动态行为。</a:t>
            </a:r>
          </a:p>
          <a:p>
            <a:pPr eaLnBrk="1" hangingPunct="1">
              <a:lnSpc>
                <a:spcPct val="120000"/>
              </a:lnSpc>
              <a:spcBef>
                <a:spcPts val="0"/>
              </a:spcBef>
            </a:pPr>
            <a:r>
              <a:rPr lang="zh-CN" altLang="en-US" sz="2000" smtClean="0"/>
              <a:t>状态模型还可以与流程模型、用例模型进行相互补充和参照。</a:t>
            </a:r>
          </a:p>
          <a:p>
            <a:pPr lvl="1" eaLnBrk="1" hangingPunct="1">
              <a:lnSpc>
                <a:spcPct val="120000"/>
              </a:lnSpc>
              <a:spcBef>
                <a:spcPts val="0"/>
              </a:spcBef>
            </a:pPr>
            <a:r>
              <a:rPr lang="zh-CN" altLang="en-US" sz="2000" smtClean="0">
                <a:cs typeface="楷体_GB2312" pitchFamily="49" charset="-122"/>
              </a:rPr>
              <a:t>不同模型的特点和描述能力不同，多种模型在一起才能获得更详尽具体的系统全貌。</a:t>
            </a:r>
          </a:p>
          <a:p>
            <a:pPr lvl="1" eaLnBrk="1" hangingPunct="1">
              <a:lnSpc>
                <a:spcPct val="120000"/>
              </a:lnSpc>
              <a:spcBef>
                <a:spcPts val="0"/>
              </a:spcBef>
            </a:pPr>
            <a:r>
              <a:rPr lang="zh-CN" altLang="en-US" sz="2000" smtClean="0">
                <a:cs typeface="楷体_GB2312" pitchFamily="49" charset="-122"/>
              </a:rPr>
              <a:t>不同模型还可以进行对照检查，查漏补缺，发现问题。比如检查对象状态变换过程是否与流程模型的控制逻辑一致，检查用例模型定义的功能需求是否能覆盖对象全周期内的各种状态变化。 </a:t>
            </a:r>
          </a:p>
        </p:txBody>
      </p:sp>
    </p:spTree>
    <p:extLst>
      <p:ext uri="{BB962C8B-B14F-4D97-AF65-F5344CB8AC3E}">
        <p14:creationId xmlns:p14="http://schemas.microsoft.com/office/powerpoint/2010/main" val="335479618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358775"/>
            <a:ext cx="8496300" cy="981075"/>
          </a:xfrm>
        </p:spPr>
        <p:txBody>
          <a:bodyPr/>
          <a:lstStyle/>
          <a:p>
            <a:pPr eaLnBrk="1" hangingPunct="1"/>
            <a:r>
              <a:rPr lang="en-US" altLang="zh-CN" dirty="0" smtClean="0"/>
              <a:t>2. </a:t>
            </a:r>
            <a:r>
              <a:rPr lang="zh-CN" altLang="en-US" dirty="0" smtClean="0"/>
              <a:t>状态图</a:t>
            </a:r>
          </a:p>
        </p:txBody>
      </p:sp>
      <p:sp>
        <p:nvSpPr>
          <p:cNvPr id="107523" name="Rectangle 3"/>
          <p:cNvSpPr>
            <a:spLocks noGrp="1" noChangeArrowheads="1"/>
          </p:cNvSpPr>
          <p:nvPr>
            <p:ph type="body" idx="1"/>
          </p:nvPr>
        </p:nvSpPr>
        <p:spPr>
          <a:xfrm>
            <a:off x="683568" y="1700808"/>
            <a:ext cx="7632848" cy="4496792"/>
          </a:xfrm>
        </p:spPr>
        <p:txBody>
          <a:bodyPr>
            <a:normAutofit fontScale="77500" lnSpcReduction="20000"/>
          </a:bodyPr>
          <a:lstStyle/>
          <a:p>
            <a:pPr eaLnBrk="1" hangingPunct="1">
              <a:lnSpc>
                <a:spcPct val="120000"/>
              </a:lnSpc>
              <a:spcBef>
                <a:spcPts val="0"/>
              </a:spcBef>
            </a:pPr>
            <a:r>
              <a:rPr lang="zh-CN" altLang="en-US" dirty="0" smtClean="0"/>
              <a:t>在</a:t>
            </a:r>
            <a:r>
              <a:rPr lang="en-US" altLang="zh-CN" dirty="0" smtClean="0"/>
              <a:t>UML2.0</a:t>
            </a:r>
            <a:r>
              <a:rPr lang="zh-CN" altLang="en-US" dirty="0" smtClean="0"/>
              <a:t>命名为状态机图（</a:t>
            </a:r>
            <a:r>
              <a:rPr lang="en-US" altLang="zh-CN" dirty="0" smtClean="0"/>
              <a:t>state machine diagram</a:t>
            </a:r>
            <a:r>
              <a:rPr lang="zh-CN" altLang="en-US" dirty="0" smtClean="0"/>
              <a:t>），它是表述系统行为的一种技术，在面向对象方法中，对单一的类绘制一个状态机图以表示该对象的生命期行为和状态转换。</a:t>
            </a:r>
          </a:p>
          <a:p>
            <a:pPr eaLnBrk="1" hangingPunct="1">
              <a:lnSpc>
                <a:spcPct val="120000"/>
              </a:lnSpc>
              <a:spcBef>
                <a:spcPts val="0"/>
              </a:spcBef>
            </a:pPr>
            <a:r>
              <a:rPr lang="zh-CN" altLang="en-US" dirty="0" smtClean="0"/>
              <a:t>对象可能存在的状态：</a:t>
            </a:r>
          </a:p>
          <a:p>
            <a:pPr lvl="1" eaLnBrk="1" hangingPunct="1">
              <a:lnSpc>
                <a:spcPct val="120000"/>
              </a:lnSpc>
              <a:spcBef>
                <a:spcPts val="0"/>
              </a:spcBef>
            </a:pPr>
            <a:r>
              <a:rPr lang="zh-CN" altLang="en-US" dirty="0" smtClean="0">
                <a:cs typeface="楷体_GB2312" pitchFamily="49" charset="-122"/>
              </a:rPr>
              <a:t>初态：是状态图的起始点，表示对象的初始状态，初态只有一个，用实心圆表示。</a:t>
            </a:r>
          </a:p>
          <a:p>
            <a:pPr lvl="1" eaLnBrk="1" hangingPunct="1">
              <a:lnSpc>
                <a:spcPct val="120000"/>
              </a:lnSpc>
              <a:spcBef>
                <a:spcPts val="0"/>
              </a:spcBef>
            </a:pPr>
            <a:r>
              <a:rPr lang="zh-CN" altLang="en-US" dirty="0" smtClean="0">
                <a:cs typeface="楷体_GB2312" pitchFamily="49" charset="-122"/>
              </a:rPr>
              <a:t>终态：是状态图的终点，表示一个对象完成必要操作后的最终状态，终态不能是复合状态。实心圆外加一个圆圈来表示终态。</a:t>
            </a:r>
          </a:p>
          <a:p>
            <a:pPr lvl="1" eaLnBrk="1" hangingPunct="1">
              <a:lnSpc>
                <a:spcPct val="120000"/>
              </a:lnSpc>
              <a:spcBef>
                <a:spcPts val="0"/>
              </a:spcBef>
            </a:pPr>
            <a:r>
              <a:rPr lang="zh-CN" altLang="en-US" dirty="0" smtClean="0">
                <a:cs typeface="楷体_GB2312" pitchFamily="49" charset="-122"/>
              </a:rPr>
              <a:t>复合状态：一种状态中还嵌套有其它多个状态（子状态）。</a:t>
            </a:r>
          </a:p>
        </p:txBody>
      </p:sp>
    </p:spTree>
    <p:extLst>
      <p:ext uri="{BB962C8B-B14F-4D97-AF65-F5344CB8AC3E}">
        <p14:creationId xmlns:p14="http://schemas.microsoft.com/office/powerpoint/2010/main" val="33068649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27584" y="548680"/>
            <a:ext cx="7416824" cy="981075"/>
          </a:xfrm>
        </p:spPr>
        <p:txBody>
          <a:bodyPr/>
          <a:lstStyle/>
          <a:p>
            <a:pPr eaLnBrk="1" hangingPunct="1"/>
            <a:r>
              <a:rPr lang="zh-CN" altLang="en-US" dirty="0" smtClean="0"/>
              <a:t>状态图的元素</a:t>
            </a:r>
          </a:p>
        </p:txBody>
      </p:sp>
      <p:sp>
        <p:nvSpPr>
          <p:cNvPr id="108547" name="Rectangle 3"/>
          <p:cNvSpPr>
            <a:spLocks noGrp="1" noChangeArrowheads="1"/>
          </p:cNvSpPr>
          <p:nvPr>
            <p:ph type="body" idx="1"/>
          </p:nvPr>
        </p:nvSpPr>
        <p:spPr>
          <a:xfrm>
            <a:off x="683567" y="1772816"/>
            <a:ext cx="7560841" cy="4320480"/>
          </a:xfrm>
        </p:spPr>
        <p:txBody>
          <a:bodyPr>
            <a:normAutofit fontScale="92500" lnSpcReduction="20000"/>
          </a:bodyPr>
          <a:lstStyle/>
          <a:p>
            <a:pPr eaLnBrk="1" hangingPunct="1"/>
            <a:r>
              <a:rPr lang="zh-CN" altLang="en-US" dirty="0" smtClean="0"/>
              <a:t>状态</a:t>
            </a:r>
          </a:p>
          <a:p>
            <a:pPr eaLnBrk="1" hangingPunct="1"/>
            <a:r>
              <a:rPr lang="zh-CN" altLang="en-US" dirty="0" smtClean="0"/>
              <a:t>转换（</a:t>
            </a:r>
            <a:r>
              <a:rPr lang="en-US" altLang="zh-CN" dirty="0" smtClean="0"/>
              <a:t>transition</a:t>
            </a:r>
            <a:r>
              <a:rPr lang="zh-CN" altLang="en-US" dirty="0" smtClean="0"/>
              <a:t>）：指出由一种状态到另一种状态的运动。每个转换上有可选标记，标记含有三部分内容事件：</a:t>
            </a:r>
          </a:p>
          <a:p>
            <a:pPr lvl="1" eaLnBrk="1" hangingPunct="1"/>
            <a:r>
              <a:rPr lang="zh-CN" altLang="en-US" dirty="0" smtClean="0">
                <a:cs typeface="楷体_GB2312" pitchFamily="49" charset="-122"/>
              </a:rPr>
              <a:t>事件</a:t>
            </a:r>
            <a:r>
              <a:rPr lang="en-US" altLang="zh-CN" dirty="0" smtClean="0">
                <a:cs typeface="楷体_GB2312" pitchFamily="49" charset="-122"/>
              </a:rPr>
              <a:t>[</a:t>
            </a:r>
            <a:r>
              <a:rPr lang="zh-CN" altLang="en-US" dirty="0" smtClean="0">
                <a:cs typeface="楷体_GB2312" pitchFamily="49" charset="-122"/>
              </a:rPr>
              <a:t>监护条件</a:t>
            </a:r>
            <a:r>
              <a:rPr lang="en-US" altLang="zh-CN" dirty="0" smtClean="0">
                <a:cs typeface="楷体_GB2312" pitchFamily="49" charset="-122"/>
              </a:rPr>
              <a:t>]/</a:t>
            </a:r>
            <a:r>
              <a:rPr lang="zh-CN" altLang="en-US" dirty="0" smtClean="0">
                <a:cs typeface="楷体_GB2312" pitchFamily="49" charset="-122"/>
              </a:rPr>
              <a:t>活动（</a:t>
            </a:r>
            <a:r>
              <a:rPr lang="en-US" altLang="zh-CN" dirty="0" smtClean="0">
                <a:cs typeface="楷体_GB2312" pitchFamily="49" charset="-122"/>
              </a:rPr>
              <a:t>event[guard]/activity</a:t>
            </a:r>
            <a:r>
              <a:rPr lang="zh-CN" altLang="en-US" dirty="0" smtClean="0">
                <a:cs typeface="楷体_GB2312" pitchFamily="49" charset="-122"/>
              </a:rPr>
              <a:t>）</a:t>
            </a:r>
          </a:p>
          <a:p>
            <a:pPr lvl="1" eaLnBrk="1" hangingPunct="1"/>
            <a:r>
              <a:rPr lang="zh-CN" altLang="en-US" dirty="0" smtClean="0">
                <a:cs typeface="楷体_GB2312" pitchFamily="49" charset="-122"/>
              </a:rPr>
              <a:t>只有发生指定的事件后才有可能引发状态的改变</a:t>
            </a:r>
          </a:p>
          <a:p>
            <a:pPr lvl="1" eaLnBrk="1" hangingPunct="1"/>
            <a:r>
              <a:rPr lang="zh-CN" altLang="en-US" dirty="0" smtClean="0">
                <a:cs typeface="楷体_GB2312" pitchFamily="49" charset="-122"/>
              </a:rPr>
              <a:t>需要监护条件为真时转换才会生效</a:t>
            </a:r>
          </a:p>
          <a:p>
            <a:pPr lvl="1" eaLnBrk="1" hangingPunct="1"/>
            <a:r>
              <a:rPr lang="zh-CN" altLang="en-US" dirty="0" smtClean="0">
                <a:cs typeface="楷体_GB2312" pitchFamily="49" charset="-122"/>
              </a:rPr>
              <a:t>活动是在转换执行中的行为</a:t>
            </a:r>
          </a:p>
          <a:p>
            <a:pPr eaLnBrk="1" hangingPunct="1"/>
            <a:r>
              <a:rPr lang="zh-CN" altLang="en-US" dirty="0" smtClean="0"/>
              <a:t>内部活动：对象在某个状态内部执行的操作</a:t>
            </a:r>
          </a:p>
        </p:txBody>
      </p:sp>
    </p:spTree>
    <p:extLst>
      <p:ext uri="{BB962C8B-B14F-4D97-AF65-F5344CB8AC3E}">
        <p14:creationId xmlns:p14="http://schemas.microsoft.com/office/powerpoint/2010/main" val="428188830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23528" y="476672"/>
            <a:ext cx="8496300" cy="981075"/>
          </a:xfrm>
        </p:spPr>
        <p:txBody>
          <a:bodyPr/>
          <a:lstStyle/>
          <a:p>
            <a:pPr eaLnBrk="1" hangingPunct="1"/>
            <a:r>
              <a:rPr lang="zh-CN" altLang="en-US" dirty="0" smtClean="0"/>
              <a:t>状态图举例</a:t>
            </a:r>
          </a:p>
        </p:txBody>
      </p:sp>
      <p:graphicFrame>
        <p:nvGraphicFramePr>
          <p:cNvPr id="109571" name="Object 3"/>
          <p:cNvGraphicFramePr>
            <a:graphicFrameLocks noGrp="1" noChangeAspect="1"/>
          </p:cNvGraphicFramePr>
          <p:nvPr>
            <p:ph idx="1"/>
            <p:extLst>
              <p:ext uri="{D42A27DB-BD31-4B8C-83A1-F6EECF244321}">
                <p14:modId xmlns:p14="http://schemas.microsoft.com/office/powerpoint/2010/main" val="3692017939"/>
              </p:ext>
            </p:extLst>
          </p:nvPr>
        </p:nvGraphicFramePr>
        <p:xfrm>
          <a:off x="804379" y="1628800"/>
          <a:ext cx="7440029" cy="4483793"/>
        </p:xfrm>
        <a:graphic>
          <a:graphicData uri="http://schemas.openxmlformats.org/presentationml/2006/ole">
            <mc:AlternateContent xmlns:mc="http://schemas.openxmlformats.org/markup-compatibility/2006">
              <mc:Choice xmlns:v="urn:schemas-microsoft-com:vml" Requires="v">
                <p:oleObj spid="_x0000_s4108" name="位图图像" r:id="rId3" imgW="5638095" imgH="2991268" progId="Paint.Picture">
                  <p:embed/>
                </p:oleObj>
              </mc:Choice>
              <mc:Fallback>
                <p:oleObj name="位图图像" r:id="rId3" imgW="5638095" imgH="2991268" progId="Paint.Picture">
                  <p:embed/>
                  <p:pic>
                    <p:nvPicPr>
                      <p:cNvPr id="109571"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79" y="1628800"/>
                        <a:ext cx="7440029" cy="448379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26649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7544" y="404664"/>
            <a:ext cx="8496300" cy="981075"/>
          </a:xfrm>
        </p:spPr>
        <p:txBody>
          <a:bodyPr/>
          <a:lstStyle/>
          <a:p>
            <a:pPr eaLnBrk="1" hangingPunct="1"/>
            <a:r>
              <a:rPr lang="zh-CN" altLang="en-US" dirty="0" smtClean="0"/>
              <a:t>程序练习</a:t>
            </a:r>
          </a:p>
        </p:txBody>
      </p:sp>
      <p:sp>
        <p:nvSpPr>
          <p:cNvPr id="11267" name="Rectangle 3"/>
          <p:cNvSpPr>
            <a:spLocks noGrp="1" noChangeArrowheads="1"/>
          </p:cNvSpPr>
          <p:nvPr>
            <p:ph type="body" idx="1"/>
          </p:nvPr>
        </p:nvSpPr>
        <p:spPr>
          <a:xfrm>
            <a:off x="683568" y="1519238"/>
            <a:ext cx="7416824" cy="1693862"/>
          </a:xfrm>
        </p:spPr>
        <p:txBody>
          <a:bodyPr/>
          <a:lstStyle/>
          <a:p>
            <a:pPr eaLnBrk="1" hangingPunct="1"/>
            <a:r>
              <a:rPr lang="zh-CN" altLang="en-US" dirty="0" smtClean="0"/>
              <a:t>计算给定长度、宽度、高度的存储箱的容积。要求按照指定格式输出存储箱的型号、编号、长度、宽度、高度和容积。</a:t>
            </a:r>
          </a:p>
        </p:txBody>
      </p:sp>
    </p:spTree>
    <p:extLst>
      <p:ext uri="{BB962C8B-B14F-4D97-AF65-F5344CB8AC3E}">
        <p14:creationId xmlns:p14="http://schemas.microsoft.com/office/powerpoint/2010/main" val="721658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72153" y="332559"/>
            <a:ext cx="8496300" cy="981075"/>
          </a:xfrm>
        </p:spPr>
        <p:txBody>
          <a:bodyPr/>
          <a:lstStyle/>
          <a:p>
            <a:pPr eaLnBrk="1" hangingPunct="1"/>
            <a:r>
              <a:rPr lang="zh-CN" altLang="en-US" dirty="0" smtClean="0"/>
              <a:t>结构化编程</a:t>
            </a:r>
          </a:p>
        </p:txBody>
      </p:sp>
      <p:sp>
        <p:nvSpPr>
          <p:cNvPr id="12291" name="Rectangle 3"/>
          <p:cNvSpPr>
            <a:spLocks noGrp="1" noChangeArrowheads="1"/>
          </p:cNvSpPr>
          <p:nvPr>
            <p:ph type="body" idx="1"/>
          </p:nvPr>
        </p:nvSpPr>
        <p:spPr/>
        <p:txBody>
          <a:bodyPr/>
          <a:lstStyle/>
          <a:p>
            <a:pPr eaLnBrk="1" hangingPunct="1"/>
            <a:r>
              <a:rPr lang="zh-CN" altLang="en-US" dirty="0" smtClean="0"/>
              <a:t>封装子程序或函数</a:t>
            </a:r>
          </a:p>
        </p:txBody>
      </p:sp>
      <p:sp>
        <p:nvSpPr>
          <p:cNvPr id="311300" name="Text Box 4"/>
          <p:cNvSpPr txBox="1">
            <a:spLocks noChangeArrowheads="1"/>
          </p:cNvSpPr>
          <p:nvPr/>
        </p:nvSpPr>
        <p:spPr bwMode="ltGray">
          <a:xfrm>
            <a:off x="472153" y="2420888"/>
            <a:ext cx="2874297" cy="2308324"/>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err="1">
                <a:solidFill>
                  <a:srgbClr val="0033CC"/>
                </a:solidFill>
                <a:latin typeface="Times New Roman" panose="02020603050405020304" pitchFamily="18" charset="0"/>
              </a:rPr>
              <a:t>struct</a:t>
            </a:r>
            <a:r>
              <a:rPr kumimoji="1" lang="en-US" altLang="zh-CN" sz="2400" b="1" dirty="0">
                <a:solidFill>
                  <a:srgbClr val="0033CC"/>
                </a:solidFill>
                <a:latin typeface="Times New Roman" panose="02020603050405020304" pitchFamily="18" charset="0"/>
              </a:rPr>
              <a:t> Box  { </a:t>
            </a:r>
          </a:p>
          <a:p>
            <a:pPr eaLnBrk="1" hangingPunct="1"/>
            <a:r>
              <a:rPr kumimoji="1" lang="en-US" altLang="zh-CN" sz="2400" b="1" dirty="0">
                <a:solidFill>
                  <a:srgbClr val="0033CC"/>
                </a:solidFill>
                <a:latin typeface="Times New Roman" panose="02020603050405020304" pitchFamily="18" charset="0"/>
              </a:rPr>
              <a:t>  float length; </a:t>
            </a:r>
          </a:p>
          <a:p>
            <a:pPr eaLnBrk="1" hangingPunct="1"/>
            <a:r>
              <a:rPr kumimoji="1" lang="en-US" altLang="zh-CN" sz="2400" b="1" dirty="0">
                <a:solidFill>
                  <a:srgbClr val="0033CC"/>
                </a:solidFill>
                <a:latin typeface="Times New Roman" panose="02020603050405020304" pitchFamily="18" charset="0"/>
              </a:rPr>
              <a:t>  float width;</a:t>
            </a:r>
          </a:p>
          <a:p>
            <a:pPr eaLnBrk="1" hangingPunct="1"/>
            <a:r>
              <a:rPr kumimoji="1" lang="en-US" altLang="zh-CN" sz="2400" b="1" dirty="0">
                <a:solidFill>
                  <a:srgbClr val="0033CC"/>
                </a:solidFill>
                <a:latin typeface="Times New Roman" panose="02020603050405020304" pitchFamily="18" charset="0"/>
              </a:rPr>
              <a:t>  float height;</a:t>
            </a:r>
          </a:p>
          <a:p>
            <a:pPr eaLnBrk="1" hangingPunct="1"/>
            <a:r>
              <a:rPr kumimoji="1" lang="en-US" altLang="zh-CN" sz="2400" b="1" dirty="0">
                <a:solidFill>
                  <a:srgbClr val="0033CC"/>
                </a:solidFill>
                <a:latin typeface="Times New Roman" panose="02020603050405020304" pitchFamily="18" charset="0"/>
              </a:rPr>
              <a:t>  float volume;……</a:t>
            </a:r>
          </a:p>
          <a:p>
            <a:pPr eaLnBrk="1" hangingPunct="1"/>
            <a:r>
              <a:rPr kumimoji="1" lang="en-US" altLang="zh-CN" sz="2400" b="1" dirty="0">
                <a:solidFill>
                  <a:srgbClr val="0033CC"/>
                </a:solidFill>
                <a:latin typeface="Times New Roman" panose="02020603050405020304" pitchFamily="18" charset="0"/>
              </a:rPr>
              <a:t>}</a:t>
            </a:r>
          </a:p>
        </p:txBody>
      </p:sp>
      <p:sp>
        <p:nvSpPr>
          <p:cNvPr id="311301" name="Text Box 5"/>
          <p:cNvSpPr txBox="1">
            <a:spLocks noChangeArrowheads="1"/>
          </p:cNvSpPr>
          <p:nvPr/>
        </p:nvSpPr>
        <p:spPr bwMode="ltGray">
          <a:xfrm>
            <a:off x="3366400" y="4038462"/>
            <a:ext cx="5111750" cy="267811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latin typeface="Times New Roman" panose="02020603050405020304" pitchFamily="18" charset="0"/>
              </a:rPr>
              <a:t>main() //</a:t>
            </a:r>
            <a:r>
              <a:rPr kumimoji="1" lang="zh-CN" altLang="en-US" sz="2400" b="1" dirty="0">
                <a:latin typeface="Times New Roman" panose="02020603050405020304" pitchFamily="18" charset="0"/>
              </a:rPr>
              <a:t>主程序</a:t>
            </a:r>
            <a:endParaRPr kumimoji="1" lang="en-US" altLang="zh-CN" sz="2400" b="1" dirty="0">
              <a:latin typeface="Times New Roman" panose="02020603050405020304" pitchFamily="18" charset="0"/>
            </a:endParaRPr>
          </a:p>
          <a:p>
            <a:pPr eaLnBrk="1" hangingPunct="1"/>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struct</a:t>
            </a:r>
            <a:r>
              <a:rPr kumimoji="1" lang="en-US" altLang="zh-CN" sz="2400" b="1" dirty="0">
                <a:latin typeface="Times New Roman" panose="02020603050405020304" pitchFamily="18" charset="0"/>
              </a:rPr>
              <a:t> Box x;</a:t>
            </a:r>
          </a:p>
          <a:p>
            <a:pPr eaLnBrk="1" hangingPunct="1"/>
            <a:r>
              <a:rPr kumimoji="1" lang="en-US" altLang="zh-CN" sz="2400" b="1" dirty="0">
                <a:latin typeface="Times New Roman" panose="02020603050405020304" pitchFamily="18" charset="0"/>
              </a:rPr>
              <a:t>   x = </a:t>
            </a:r>
            <a:r>
              <a:rPr kumimoji="1" lang="en-US" altLang="zh-CN" sz="2400" b="1" dirty="0" err="1">
                <a:latin typeface="Times New Roman" panose="02020603050405020304" pitchFamily="18" charset="0"/>
              </a:rPr>
              <a:t>InputData</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CalcVolume</a:t>
            </a:r>
            <a:r>
              <a:rPr kumimoji="1" lang="en-US" altLang="zh-CN" sz="2400" b="1" dirty="0">
                <a:latin typeface="Times New Roman" panose="02020603050405020304" pitchFamily="18" charset="0"/>
              </a:rPr>
              <a:t>(&amp;x);</a:t>
            </a:r>
          </a:p>
          <a:p>
            <a:pPr eaLnBrk="1" hangingPunct="1"/>
            <a:r>
              <a:rPr kumimoji="1" lang="en-US" altLang="zh-CN" sz="2400" b="1" dirty="0">
                <a:latin typeface="Times New Roman" panose="02020603050405020304" pitchFamily="18" charset="0"/>
              </a:rPr>
              <a:t>   Print(x);</a:t>
            </a:r>
          </a:p>
          <a:p>
            <a:pPr eaLnBrk="1" hangingPunct="1"/>
            <a:r>
              <a:rPr kumimoji="1" lang="en-US" altLang="zh-CN" sz="2400" b="1" dirty="0">
                <a:latin typeface="Times New Roman" panose="02020603050405020304" pitchFamily="18" charset="0"/>
              </a:rPr>
              <a:t>   return 0;</a:t>
            </a:r>
          </a:p>
          <a:p>
            <a:pPr eaLnBrk="1" hangingPunct="1"/>
            <a:r>
              <a:rPr kumimoji="1" lang="en-US" altLang="zh-CN" sz="2400" b="1" dirty="0">
                <a:latin typeface="Times New Roman" panose="02020603050405020304" pitchFamily="18" charset="0"/>
              </a:rPr>
              <a:t>}</a:t>
            </a:r>
          </a:p>
        </p:txBody>
      </p:sp>
      <p:sp>
        <p:nvSpPr>
          <p:cNvPr id="311302" name="Text Box 6"/>
          <p:cNvSpPr txBox="1">
            <a:spLocks noChangeArrowheads="1"/>
          </p:cNvSpPr>
          <p:nvPr/>
        </p:nvSpPr>
        <p:spPr bwMode="ltGray">
          <a:xfrm>
            <a:off x="3501099" y="1628799"/>
            <a:ext cx="4032002" cy="3748719"/>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sz="2400" b="1" dirty="0">
                <a:latin typeface="Times New Roman" panose="02020603050405020304" pitchFamily="18" charset="0"/>
              </a:rPr>
              <a:t>Box </a:t>
            </a:r>
            <a:r>
              <a:rPr kumimoji="1" lang="en-US" altLang="zh-CN" sz="2400" b="1" dirty="0" err="1">
                <a:latin typeface="Times New Roman" panose="02020603050405020304" pitchFamily="18" charset="0"/>
              </a:rPr>
              <a:t>InputData</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输入数据</a:t>
            </a:r>
          </a:p>
          <a:p>
            <a:pPr eaLnBrk="1" hangingPunct="1">
              <a:lnSpc>
                <a:spcPct val="90000"/>
              </a:lnSpc>
            </a:pPr>
            <a:r>
              <a:rPr kumimoji="1" lang="en-US" altLang="zh-CN" sz="2400" b="1" dirty="0">
                <a:latin typeface="Times New Roman" panose="02020603050405020304" pitchFamily="18" charset="0"/>
              </a:rPr>
              <a:t>{……}</a:t>
            </a:r>
          </a:p>
          <a:p>
            <a:pPr eaLnBrk="1" hangingPunct="1">
              <a:lnSpc>
                <a:spcPct val="90000"/>
              </a:lnSpc>
            </a:pPr>
            <a:endParaRPr kumimoji="1" lang="en-US" altLang="zh-CN" sz="2400" b="1" dirty="0">
              <a:latin typeface="Times New Roman" panose="02020603050405020304" pitchFamily="18" charset="0"/>
            </a:endParaRPr>
          </a:p>
          <a:p>
            <a:pPr eaLnBrk="1" hangingPunct="1">
              <a:lnSpc>
                <a:spcPct val="90000"/>
              </a:lnSpc>
            </a:pPr>
            <a:r>
              <a:rPr kumimoji="1" lang="en-US" altLang="zh-CN" sz="2400" b="1" dirty="0" err="1">
                <a:latin typeface="Times New Roman" panose="02020603050405020304" pitchFamily="18" charset="0"/>
              </a:rPr>
              <a:t>CalcVolumn</a:t>
            </a:r>
            <a:r>
              <a:rPr kumimoji="1" lang="en-US" altLang="zh-CN" sz="2400" b="1" dirty="0">
                <a:latin typeface="Times New Roman" panose="02020603050405020304" pitchFamily="18" charset="0"/>
              </a:rPr>
              <a:t>(Box &amp;x) //</a:t>
            </a:r>
            <a:r>
              <a:rPr kumimoji="1" lang="zh-CN" altLang="en-US" sz="2400" b="1" dirty="0">
                <a:latin typeface="Times New Roman" panose="02020603050405020304" pitchFamily="18" charset="0"/>
              </a:rPr>
              <a:t>计算体积</a:t>
            </a:r>
          </a:p>
          <a:p>
            <a:pPr eaLnBrk="1" hangingPunct="1">
              <a:lnSpc>
                <a:spcPct val="90000"/>
              </a:lnSpc>
            </a:pPr>
            <a:r>
              <a:rPr kumimoji="1" lang="en-US" altLang="zh-CN" sz="2400" b="1" dirty="0">
                <a:latin typeface="Times New Roman" panose="02020603050405020304" pitchFamily="18" charset="0"/>
              </a:rPr>
              <a:t>{……}</a:t>
            </a:r>
          </a:p>
          <a:p>
            <a:pPr eaLnBrk="1" hangingPunct="1">
              <a:lnSpc>
                <a:spcPct val="90000"/>
              </a:lnSpc>
            </a:pPr>
            <a:endParaRPr kumimoji="1" lang="en-US" altLang="zh-CN" sz="2400" b="1" dirty="0">
              <a:latin typeface="Times New Roman" panose="02020603050405020304" pitchFamily="18" charset="0"/>
            </a:endParaRPr>
          </a:p>
          <a:p>
            <a:pPr eaLnBrk="1" hangingPunct="1">
              <a:lnSpc>
                <a:spcPct val="90000"/>
              </a:lnSpc>
            </a:pPr>
            <a:r>
              <a:rPr kumimoji="1" lang="en-US" altLang="zh-CN" sz="2400" b="1" dirty="0">
                <a:latin typeface="Times New Roman" panose="02020603050405020304" pitchFamily="18" charset="0"/>
              </a:rPr>
              <a:t>Void Print(Box x)	//</a:t>
            </a:r>
            <a:r>
              <a:rPr kumimoji="1" lang="zh-CN" altLang="en-US" sz="2400" b="1" dirty="0">
                <a:latin typeface="Times New Roman" panose="02020603050405020304" pitchFamily="18" charset="0"/>
              </a:rPr>
              <a:t>打印输出</a:t>
            </a:r>
          </a:p>
          <a:p>
            <a:pPr eaLnBrk="1" hangingPunct="1">
              <a:lnSpc>
                <a:spcPct val="90000"/>
              </a:lnSpc>
            </a:pPr>
            <a:r>
              <a:rPr kumimoji="1" lang="en-US" altLang="zh-CN" sz="2400" b="1" dirty="0">
                <a:latin typeface="Times New Roman" panose="02020603050405020304" pitchFamily="18" charset="0"/>
              </a:rPr>
              <a:t>{……}</a:t>
            </a:r>
          </a:p>
        </p:txBody>
      </p:sp>
    </p:spTree>
    <p:extLst>
      <p:ext uri="{BB962C8B-B14F-4D97-AF65-F5344CB8AC3E}">
        <p14:creationId xmlns:p14="http://schemas.microsoft.com/office/powerpoint/2010/main" val="1930828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1300"/>
                                        </p:tgtEl>
                                        <p:attrNameLst>
                                          <p:attrName>style.visibility</p:attrName>
                                        </p:attrNameLst>
                                      </p:cBhvr>
                                      <p:to>
                                        <p:strVal val="visible"/>
                                      </p:to>
                                    </p:set>
                                    <p:anim calcmode="lin" valueType="num">
                                      <p:cBhvr additive="base">
                                        <p:cTn id="7" dur="500" fill="hold"/>
                                        <p:tgtEl>
                                          <p:spTgt spid="311300"/>
                                        </p:tgtEl>
                                        <p:attrNameLst>
                                          <p:attrName>ppt_x</p:attrName>
                                        </p:attrNameLst>
                                      </p:cBhvr>
                                      <p:tavLst>
                                        <p:tav tm="0">
                                          <p:val>
                                            <p:strVal val="0-#ppt_w/2"/>
                                          </p:val>
                                        </p:tav>
                                        <p:tav tm="100000">
                                          <p:val>
                                            <p:strVal val="#ppt_x"/>
                                          </p:val>
                                        </p:tav>
                                      </p:tavLst>
                                    </p:anim>
                                    <p:anim calcmode="lin" valueType="num">
                                      <p:cBhvr additive="base">
                                        <p:cTn id="8" dur="500" fill="hold"/>
                                        <p:tgtEl>
                                          <p:spTgt spid="3113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1301">
                                            <p:txEl>
                                              <p:pRg st="0" end="0"/>
                                            </p:txEl>
                                          </p:spTgt>
                                        </p:tgtEl>
                                        <p:attrNameLst>
                                          <p:attrName>style.visibility</p:attrName>
                                        </p:attrNameLst>
                                      </p:cBhvr>
                                      <p:to>
                                        <p:strVal val="visible"/>
                                      </p:to>
                                    </p:set>
                                    <p:anim calcmode="lin" valueType="num">
                                      <p:cBhvr additive="base">
                                        <p:cTn id="13" dur="500" fill="hold"/>
                                        <p:tgtEl>
                                          <p:spTgt spid="31130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13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1301">
                                            <p:txEl>
                                              <p:pRg st="1" end="1"/>
                                            </p:txEl>
                                          </p:spTgt>
                                        </p:tgtEl>
                                        <p:attrNameLst>
                                          <p:attrName>style.visibility</p:attrName>
                                        </p:attrNameLst>
                                      </p:cBhvr>
                                      <p:to>
                                        <p:strVal val="visible"/>
                                      </p:to>
                                    </p:set>
                                    <p:anim calcmode="lin" valueType="num">
                                      <p:cBhvr additive="base">
                                        <p:cTn id="19" dur="500" fill="hold"/>
                                        <p:tgtEl>
                                          <p:spTgt spid="31130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13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1301">
                                            <p:txEl>
                                              <p:pRg st="2" end="2"/>
                                            </p:txEl>
                                          </p:spTgt>
                                        </p:tgtEl>
                                        <p:attrNameLst>
                                          <p:attrName>style.visibility</p:attrName>
                                        </p:attrNameLst>
                                      </p:cBhvr>
                                      <p:to>
                                        <p:strVal val="visible"/>
                                      </p:to>
                                    </p:set>
                                    <p:anim calcmode="lin" valueType="num">
                                      <p:cBhvr additive="base">
                                        <p:cTn id="25" dur="500" fill="hold"/>
                                        <p:tgtEl>
                                          <p:spTgt spid="31130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130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1301">
                                            <p:txEl>
                                              <p:pRg st="3" end="3"/>
                                            </p:txEl>
                                          </p:spTgt>
                                        </p:tgtEl>
                                        <p:attrNameLst>
                                          <p:attrName>style.visibility</p:attrName>
                                        </p:attrNameLst>
                                      </p:cBhvr>
                                      <p:to>
                                        <p:strVal val="visible"/>
                                      </p:to>
                                    </p:set>
                                    <p:anim calcmode="lin" valueType="num">
                                      <p:cBhvr additive="base">
                                        <p:cTn id="31" dur="500" fill="hold"/>
                                        <p:tgtEl>
                                          <p:spTgt spid="31130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130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1301">
                                            <p:txEl>
                                              <p:pRg st="4" end="4"/>
                                            </p:txEl>
                                          </p:spTgt>
                                        </p:tgtEl>
                                        <p:attrNameLst>
                                          <p:attrName>style.visibility</p:attrName>
                                        </p:attrNameLst>
                                      </p:cBhvr>
                                      <p:to>
                                        <p:strVal val="visible"/>
                                      </p:to>
                                    </p:set>
                                    <p:anim calcmode="lin" valueType="num">
                                      <p:cBhvr additive="base">
                                        <p:cTn id="37" dur="500" fill="hold"/>
                                        <p:tgtEl>
                                          <p:spTgt spid="31130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130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1301">
                                            <p:txEl>
                                              <p:pRg st="5" end="5"/>
                                            </p:txEl>
                                          </p:spTgt>
                                        </p:tgtEl>
                                        <p:attrNameLst>
                                          <p:attrName>style.visibility</p:attrName>
                                        </p:attrNameLst>
                                      </p:cBhvr>
                                      <p:to>
                                        <p:strVal val="visible"/>
                                      </p:to>
                                    </p:set>
                                    <p:anim calcmode="lin" valueType="num">
                                      <p:cBhvr additive="base">
                                        <p:cTn id="43" dur="500" fill="hold"/>
                                        <p:tgtEl>
                                          <p:spTgt spid="31130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1301">
                                            <p:txEl>
                                              <p:pRg st="5" end="5"/>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11301">
                                            <p:txEl>
                                              <p:pRg st="6" end="6"/>
                                            </p:txEl>
                                          </p:spTgt>
                                        </p:tgtEl>
                                        <p:attrNameLst>
                                          <p:attrName>style.visibility</p:attrName>
                                        </p:attrNameLst>
                                      </p:cBhvr>
                                      <p:to>
                                        <p:strVal val="visible"/>
                                      </p:to>
                                    </p:set>
                                    <p:anim calcmode="lin" valueType="num">
                                      <p:cBhvr additive="base">
                                        <p:cTn id="47" dur="500" fill="hold"/>
                                        <p:tgtEl>
                                          <p:spTgt spid="311301">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1130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11302"/>
                                        </p:tgtEl>
                                        <p:attrNameLst>
                                          <p:attrName>style.visibility</p:attrName>
                                        </p:attrNameLst>
                                      </p:cBhvr>
                                      <p:to>
                                        <p:strVal val="visible"/>
                                      </p:to>
                                    </p:set>
                                    <p:anim calcmode="lin" valueType="num">
                                      <p:cBhvr additive="base">
                                        <p:cTn id="53" dur="500" fill="hold"/>
                                        <p:tgtEl>
                                          <p:spTgt spid="311302"/>
                                        </p:tgtEl>
                                        <p:attrNameLst>
                                          <p:attrName>ppt_x</p:attrName>
                                        </p:attrNameLst>
                                      </p:cBhvr>
                                      <p:tavLst>
                                        <p:tav tm="0">
                                          <p:val>
                                            <p:strVal val="0-#ppt_w/2"/>
                                          </p:val>
                                        </p:tav>
                                        <p:tav tm="100000">
                                          <p:val>
                                            <p:strVal val="#ppt_x"/>
                                          </p:val>
                                        </p:tav>
                                      </p:tavLst>
                                    </p:anim>
                                    <p:anim calcmode="lin" valueType="num">
                                      <p:cBhvr additive="base">
                                        <p:cTn id="54"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animBg="1" autoUpdateAnimBg="0"/>
      <p:bldP spid="311301" grpId="0" build="allAtOnce" autoUpdateAnimBg="0"/>
      <p:bldP spid="31130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3850" y="373063"/>
            <a:ext cx="8496300" cy="823913"/>
          </a:xfrm>
        </p:spPr>
        <p:txBody>
          <a:bodyPr/>
          <a:lstStyle/>
          <a:p>
            <a:pPr eaLnBrk="1" hangingPunct="1"/>
            <a:r>
              <a:rPr lang="zh-CN" altLang="en-US" dirty="0" smtClean="0"/>
              <a:t>面向对象编程</a:t>
            </a:r>
          </a:p>
        </p:txBody>
      </p:sp>
      <p:sp>
        <p:nvSpPr>
          <p:cNvPr id="13315" name="Rectangle 3"/>
          <p:cNvSpPr>
            <a:spLocks noGrp="1" noChangeArrowheads="1"/>
          </p:cNvSpPr>
          <p:nvPr>
            <p:ph type="body" idx="1"/>
          </p:nvPr>
        </p:nvSpPr>
        <p:spPr>
          <a:xfrm>
            <a:off x="396876" y="1602747"/>
            <a:ext cx="3601095" cy="648419"/>
          </a:xfrm>
        </p:spPr>
        <p:txBody>
          <a:bodyPr/>
          <a:lstStyle/>
          <a:p>
            <a:pPr eaLnBrk="1" hangingPunct="1"/>
            <a:r>
              <a:rPr lang="zh-CN" altLang="en-US" dirty="0" smtClean="0"/>
              <a:t>封装</a:t>
            </a:r>
            <a:r>
              <a:rPr lang="en-US" altLang="zh-CN" dirty="0" smtClean="0"/>
              <a:t>Box</a:t>
            </a:r>
            <a:r>
              <a:rPr lang="zh-CN" altLang="en-US" dirty="0" smtClean="0"/>
              <a:t>类</a:t>
            </a:r>
          </a:p>
        </p:txBody>
      </p:sp>
      <p:sp>
        <p:nvSpPr>
          <p:cNvPr id="312324" name="Text Box 4"/>
          <p:cNvSpPr txBox="1">
            <a:spLocks noChangeArrowheads="1"/>
          </p:cNvSpPr>
          <p:nvPr/>
        </p:nvSpPr>
        <p:spPr bwMode="ltGray">
          <a:xfrm>
            <a:off x="4140200" y="1452563"/>
            <a:ext cx="4824413" cy="16160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solidFill>
                  <a:srgbClr val="0033CC"/>
                </a:solidFill>
                <a:latin typeface="Times New Roman" panose="02020603050405020304" pitchFamily="18" charset="0"/>
              </a:rPr>
              <a:t>Class Box  { </a:t>
            </a:r>
          </a:p>
          <a:p>
            <a:pPr eaLnBrk="1" hangingPunct="1"/>
            <a:r>
              <a:rPr kumimoji="1" lang="en-US" altLang="zh-CN" sz="2000" b="1" dirty="0">
                <a:solidFill>
                  <a:srgbClr val="0033CC"/>
                </a:solidFill>
                <a:latin typeface="Times New Roman" panose="02020603050405020304" pitchFamily="18" charset="0"/>
              </a:rPr>
              <a:t>  private  float _length; </a:t>
            </a:r>
          </a:p>
          <a:p>
            <a:pPr eaLnBrk="1" hangingPunct="1"/>
            <a:r>
              <a:rPr kumimoji="1" lang="en-US" altLang="zh-CN" sz="2000" b="1" dirty="0">
                <a:solidFill>
                  <a:srgbClr val="0033CC"/>
                </a:solidFill>
                <a:latin typeface="Times New Roman" panose="02020603050405020304" pitchFamily="18" charset="0"/>
              </a:rPr>
              <a:t>  private  float _width;</a:t>
            </a:r>
          </a:p>
          <a:p>
            <a:pPr eaLnBrk="1" hangingPunct="1"/>
            <a:r>
              <a:rPr kumimoji="1" lang="en-US" altLang="zh-CN" sz="2000" b="1" dirty="0">
                <a:solidFill>
                  <a:srgbClr val="0033CC"/>
                </a:solidFill>
                <a:latin typeface="Times New Roman" panose="02020603050405020304" pitchFamily="18" charset="0"/>
              </a:rPr>
              <a:t>  private  float _height;</a:t>
            </a:r>
          </a:p>
          <a:p>
            <a:pPr eaLnBrk="1" hangingPunct="1"/>
            <a:r>
              <a:rPr kumimoji="1" lang="en-US" altLang="zh-CN" sz="2000" b="1" dirty="0">
                <a:solidFill>
                  <a:srgbClr val="0033CC"/>
                </a:solidFill>
                <a:latin typeface="Times New Roman" panose="02020603050405020304" pitchFamily="18" charset="0"/>
              </a:rPr>
              <a:t>  private  float _volume;</a:t>
            </a:r>
          </a:p>
        </p:txBody>
      </p:sp>
      <p:sp>
        <p:nvSpPr>
          <p:cNvPr id="312325" name="Text Box 5"/>
          <p:cNvSpPr txBox="1">
            <a:spLocks noChangeArrowheads="1"/>
          </p:cNvSpPr>
          <p:nvPr/>
        </p:nvSpPr>
        <p:spPr bwMode="ltGray">
          <a:xfrm>
            <a:off x="468313" y="2060575"/>
            <a:ext cx="3600450" cy="452437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CC"/>
                </a:solidFill>
                <a:latin typeface="Times New Roman" panose="02020603050405020304" pitchFamily="18" charset="0"/>
              </a:rPr>
              <a:t>main() //</a:t>
            </a:r>
            <a:r>
              <a:rPr kumimoji="1" lang="zh-CN" altLang="en-US" sz="2400" b="1">
                <a:solidFill>
                  <a:srgbClr val="0033CC"/>
                </a:solidFill>
                <a:latin typeface="Times New Roman" panose="02020603050405020304" pitchFamily="18" charset="0"/>
              </a:rPr>
              <a:t>主程序</a:t>
            </a:r>
            <a:endParaRPr kumimoji="1" lang="en-US" altLang="zh-CN" sz="2400" b="1">
              <a:solidFill>
                <a:srgbClr val="0033CC"/>
              </a:solidFill>
              <a:latin typeface="Times New Roman" panose="02020603050405020304" pitchFamily="18" charset="0"/>
            </a:endParaRPr>
          </a:p>
          <a:p>
            <a:pPr eaLnBrk="1" hangingPunct="1"/>
            <a:r>
              <a:rPr kumimoji="1" lang="en-US" altLang="zh-CN" sz="2400" b="1">
                <a:solidFill>
                  <a:srgbClr val="0033CC"/>
                </a:solidFill>
                <a:latin typeface="Times New Roman" panose="02020603050405020304" pitchFamily="18" charset="0"/>
              </a:rPr>
              <a:t>{</a:t>
            </a:r>
          </a:p>
          <a:p>
            <a:pPr eaLnBrk="1" hangingPunct="1"/>
            <a:r>
              <a:rPr kumimoji="1" lang="en-US" altLang="zh-CN" sz="2400" b="1">
                <a:solidFill>
                  <a:srgbClr val="0033CC"/>
                </a:solidFill>
                <a:latin typeface="Times New Roman" panose="02020603050405020304" pitchFamily="18" charset="0"/>
              </a:rPr>
              <a:t>    Box x;</a:t>
            </a:r>
          </a:p>
          <a:p>
            <a:pPr eaLnBrk="1" hangingPunct="1"/>
            <a:r>
              <a:rPr kumimoji="1" lang="en-US" altLang="zh-CN" sz="2400" b="1">
                <a:solidFill>
                  <a:srgbClr val="0033CC"/>
                </a:solidFill>
                <a:latin typeface="Times New Roman" panose="02020603050405020304" pitchFamily="18" charset="0"/>
              </a:rPr>
              <a:t>    ……//</a:t>
            </a:r>
            <a:r>
              <a:rPr kumimoji="1" lang="zh-CN" altLang="en-US" sz="2400" b="1">
                <a:solidFill>
                  <a:srgbClr val="0033CC"/>
                </a:solidFill>
                <a:latin typeface="Times New Roman" panose="02020603050405020304" pitchFamily="18" charset="0"/>
              </a:rPr>
              <a:t>输入长宽高</a:t>
            </a:r>
            <a:r>
              <a:rPr kumimoji="1" lang="en-US" altLang="zh-CN" sz="2400" b="1">
                <a:solidFill>
                  <a:srgbClr val="0033CC"/>
                </a:solidFill>
                <a:latin typeface="Times New Roman" panose="02020603050405020304" pitchFamily="18" charset="0"/>
              </a:rPr>
              <a:t>l,w,h</a:t>
            </a:r>
          </a:p>
          <a:p>
            <a:pPr eaLnBrk="1" hangingPunct="1"/>
            <a:r>
              <a:rPr kumimoji="1" lang="en-US" altLang="zh-CN" sz="2400" b="1">
                <a:solidFill>
                  <a:srgbClr val="0033CC"/>
                </a:solidFill>
                <a:latin typeface="Times New Roman" panose="02020603050405020304" pitchFamily="18" charset="0"/>
              </a:rPr>
              <a:t>    x = new Box(l, w, h);</a:t>
            </a:r>
          </a:p>
          <a:p>
            <a:pPr eaLnBrk="1" hangingPunct="1"/>
            <a:r>
              <a:rPr kumimoji="1" lang="en-US" altLang="zh-CN" sz="2400" b="1">
                <a:solidFill>
                  <a:srgbClr val="009900"/>
                </a:solidFill>
                <a:latin typeface="Times New Roman" panose="02020603050405020304" pitchFamily="18" charset="0"/>
              </a:rPr>
              <a:t>    //x.Length=l;</a:t>
            </a:r>
          </a:p>
          <a:p>
            <a:pPr eaLnBrk="1" hangingPunct="1"/>
            <a:r>
              <a:rPr kumimoji="1" lang="en-US" altLang="zh-CN" sz="2400" b="1">
                <a:solidFill>
                  <a:srgbClr val="009900"/>
                </a:solidFill>
                <a:latin typeface="Times New Roman" panose="02020603050405020304" pitchFamily="18" charset="0"/>
              </a:rPr>
              <a:t>    //x.Width=w;</a:t>
            </a:r>
          </a:p>
          <a:p>
            <a:pPr eaLnBrk="1" hangingPunct="1"/>
            <a:r>
              <a:rPr kumimoji="1" lang="en-US" altLang="zh-CN" sz="2400" b="1">
                <a:solidFill>
                  <a:srgbClr val="009900"/>
                </a:solidFill>
                <a:latin typeface="Times New Roman" panose="02020603050405020304" pitchFamily="18" charset="0"/>
              </a:rPr>
              <a:t>    //x.Height=h;</a:t>
            </a:r>
          </a:p>
          <a:p>
            <a:pPr eaLnBrk="1" hangingPunct="1"/>
            <a:r>
              <a:rPr kumimoji="1" lang="en-US" altLang="zh-CN" sz="2400" b="1">
                <a:solidFill>
                  <a:srgbClr val="009900"/>
                </a:solidFill>
                <a:latin typeface="Times New Roman" panose="02020603050405020304" pitchFamily="18" charset="0"/>
              </a:rPr>
              <a:t>    </a:t>
            </a:r>
            <a:r>
              <a:rPr kumimoji="1" lang="en-US" altLang="zh-CN" sz="2400" b="1">
                <a:solidFill>
                  <a:srgbClr val="0033CC"/>
                </a:solidFill>
                <a:latin typeface="Times New Roman" panose="02020603050405020304" pitchFamily="18" charset="0"/>
              </a:rPr>
              <a:t>x.CalcVolumn();</a:t>
            </a:r>
          </a:p>
          <a:p>
            <a:pPr eaLnBrk="1" hangingPunct="1"/>
            <a:r>
              <a:rPr kumimoji="1" lang="en-US" altLang="zh-CN" sz="2400" b="1">
                <a:solidFill>
                  <a:srgbClr val="0033CC"/>
                </a:solidFill>
                <a:latin typeface="Times New Roman" panose="02020603050405020304" pitchFamily="18" charset="0"/>
              </a:rPr>
              <a:t>    x.Print();</a:t>
            </a:r>
          </a:p>
          <a:p>
            <a:pPr eaLnBrk="1" hangingPunct="1"/>
            <a:r>
              <a:rPr kumimoji="1" lang="en-US" altLang="zh-CN" sz="2400" b="1">
                <a:solidFill>
                  <a:srgbClr val="0033CC"/>
                </a:solidFill>
                <a:latin typeface="Times New Roman" panose="02020603050405020304" pitchFamily="18" charset="0"/>
              </a:rPr>
              <a:t>    return 0;</a:t>
            </a:r>
          </a:p>
          <a:p>
            <a:pPr eaLnBrk="1" hangingPunct="1"/>
            <a:r>
              <a:rPr kumimoji="1" lang="en-US" altLang="zh-CN" sz="2400" b="1">
                <a:solidFill>
                  <a:srgbClr val="0033CC"/>
                </a:solidFill>
                <a:latin typeface="Times New Roman" panose="02020603050405020304" pitchFamily="18" charset="0"/>
              </a:rPr>
              <a:t>}</a:t>
            </a:r>
          </a:p>
        </p:txBody>
      </p:sp>
      <p:sp>
        <p:nvSpPr>
          <p:cNvPr id="312326" name="Text Box 6"/>
          <p:cNvSpPr txBox="1">
            <a:spLocks noChangeArrowheads="1"/>
          </p:cNvSpPr>
          <p:nvPr/>
        </p:nvSpPr>
        <p:spPr bwMode="ltGray">
          <a:xfrm>
            <a:off x="4140200" y="3022600"/>
            <a:ext cx="4824413" cy="37195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800080"/>
                </a:solidFill>
                <a:latin typeface="Times New Roman" panose="02020603050405020304" pitchFamily="18" charset="0"/>
              </a:rPr>
              <a:t>  public Box(float len, float wid, float hei)</a:t>
            </a:r>
          </a:p>
          <a:p>
            <a:pPr eaLnBrk="1" hangingPunct="1"/>
            <a:r>
              <a:rPr kumimoji="1" lang="en-US" altLang="zh-CN" sz="2000" b="1">
                <a:solidFill>
                  <a:srgbClr val="800080"/>
                </a:solidFill>
                <a:latin typeface="Times New Roman" panose="02020603050405020304" pitchFamily="18" charset="0"/>
              </a:rPr>
              <a:t>  {   _lenght = l; _width = w; _height = h;}</a:t>
            </a:r>
          </a:p>
          <a:p>
            <a:pPr eaLnBrk="1" hangingPunct="1"/>
            <a:r>
              <a:rPr kumimoji="1" lang="en-US" altLang="zh-CN" sz="2000" b="1">
                <a:solidFill>
                  <a:srgbClr val="800080"/>
                </a:solidFill>
                <a:latin typeface="Times New Roman" panose="02020603050405020304" pitchFamily="18" charset="0"/>
              </a:rPr>
              <a:t> </a:t>
            </a:r>
          </a:p>
          <a:p>
            <a:pPr eaLnBrk="1" hangingPunct="1"/>
            <a:r>
              <a:rPr kumimoji="1" lang="en-US" altLang="zh-CN" sz="2000" b="1">
                <a:solidFill>
                  <a:srgbClr val="800080"/>
                </a:solidFill>
                <a:latin typeface="Times New Roman" panose="02020603050405020304" pitchFamily="18" charset="0"/>
              </a:rPr>
              <a:t>  public float Volumn  //</a:t>
            </a:r>
            <a:r>
              <a:rPr kumimoji="1" lang="zh-CN" altLang="en-US" sz="2000" b="1">
                <a:solidFill>
                  <a:srgbClr val="800080"/>
                </a:solidFill>
                <a:latin typeface="Times New Roman" panose="02020603050405020304" pitchFamily="18" charset="0"/>
              </a:rPr>
              <a:t>属性</a:t>
            </a:r>
          </a:p>
          <a:p>
            <a:pPr eaLnBrk="1" hangingPunct="1"/>
            <a:r>
              <a:rPr kumimoji="1" lang="zh-CN" altLang="en-US" sz="2000" b="1">
                <a:solidFill>
                  <a:srgbClr val="800080"/>
                </a:solidFill>
                <a:latin typeface="Times New Roman" panose="02020603050405020304" pitchFamily="18" charset="0"/>
              </a:rPr>
              <a:t>  </a:t>
            </a:r>
            <a:r>
              <a:rPr kumimoji="1" lang="en-US" altLang="zh-CN" sz="2000" b="1">
                <a:solidFill>
                  <a:srgbClr val="800080"/>
                </a:solidFill>
                <a:latin typeface="Times New Roman" panose="02020603050405020304" pitchFamily="18" charset="0"/>
              </a:rPr>
              <a:t>{   get { return _volumn; } } ……</a:t>
            </a:r>
          </a:p>
          <a:p>
            <a:pPr eaLnBrk="1" hangingPunct="1"/>
            <a:endParaRPr kumimoji="1" lang="en-US" altLang="zh-CN"/>
          </a:p>
          <a:p>
            <a:pPr eaLnBrk="1" hangingPunct="1"/>
            <a:r>
              <a:rPr kumimoji="1" lang="en-US" altLang="zh-CN" sz="2000" b="1">
                <a:solidFill>
                  <a:srgbClr val="0033CC"/>
                </a:solidFill>
                <a:latin typeface="Times New Roman" panose="02020603050405020304" pitchFamily="18" charset="0"/>
              </a:rPr>
              <a:t>  public void CalcVolumn() //</a:t>
            </a:r>
            <a:r>
              <a:rPr kumimoji="1" lang="zh-CN" altLang="en-US" sz="2000" b="1">
                <a:solidFill>
                  <a:srgbClr val="0033CC"/>
                </a:solidFill>
                <a:latin typeface="Times New Roman" panose="02020603050405020304" pitchFamily="18" charset="0"/>
              </a:rPr>
              <a:t>计算</a:t>
            </a:r>
          </a:p>
          <a:p>
            <a:pPr eaLnBrk="1" hangingPunct="1"/>
            <a:r>
              <a:rPr kumimoji="1" lang="zh-CN" altLang="en-US" sz="2000" b="1">
                <a:solidFill>
                  <a:srgbClr val="0033CC"/>
                </a:solidFill>
                <a:latin typeface="Times New Roman" panose="02020603050405020304" pitchFamily="18" charset="0"/>
              </a:rPr>
              <a:t>  </a:t>
            </a:r>
            <a:r>
              <a:rPr kumimoji="1" lang="en-US" altLang="zh-CN" sz="2000" b="1">
                <a:solidFill>
                  <a:srgbClr val="0033CC"/>
                </a:solidFill>
                <a:latin typeface="Times New Roman" panose="02020603050405020304" pitchFamily="18" charset="0"/>
              </a:rPr>
              <a:t>{  _volumn =_length*_width * _height; }</a:t>
            </a:r>
          </a:p>
          <a:p>
            <a:pPr eaLnBrk="1" hangingPunct="1"/>
            <a:r>
              <a:rPr kumimoji="1" lang="en-US" altLang="zh-CN" sz="2000" b="1">
                <a:solidFill>
                  <a:srgbClr val="800080"/>
                </a:solidFill>
                <a:latin typeface="Times New Roman" panose="02020603050405020304" pitchFamily="18" charset="0"/>
              </a:rPr>
              <a:t> </a:t>
            </a:r>
          </a:p>
          <a:p>
            <a:pPr eaLnBrk="1" hangingPunct="1"/>
            <a:r>
              <a:rPr kumimoji="1" lang="en-US" altLang="zh-CN" sz="2000" b="1">
                <a:solidFill>
                  <a:srgbClr val="0033CC"/>
                </a:solidFill>
                <a:latin typeface="Times New Roman" panose="02020603050405020304" pitchFamily="18" charset="0"/>
              </a:rPr>
              <a:t>  public void Print()  //</a:t>
            </a:r>
            <a:r>
              <a:rPr kumimoji="1" lang="zh-CN" altLang="en-US" sz="2000" b="1">
                <a:solidFill>
                  <a:srgbClr val="0033CC"/>
                </a:solidFill>
                <a:latin typeface="Times New Roman" panose="02020603050405020304" pitchFamily="18" charset="0"/>
              </a:rPr>
              <a:t>打印 </a:t>
            </a:r>
          </a:p>
          <a:p>
            <a:pPr eaLnBrk="1" hangingPunct="1"/>
            <a:r>
              <a:rPr kumimoji="1" lang="zh-CN" altLang="en-US" sz="2000" b="1">
                <a:solidFill>
                  <a:srgbClr val="0033CC"/>
                </a:solidFill>
                <a:latin typeface="Times New Roman" panose="02020603050405020304" pitchFamily="18" charset="0"/>
              </a:rPr>
              <a:t>  </a:t>
            </a:r>
            <a:r>
              <a:rPr kumimoji="1" lang="en-US" altLang="zh-CN" sz="2000" b="1">
                <a:solidFill>
                  <a:srgbClr val="0033CC"/>
                </a:solidFill>
                <a:latin typeface="Times New Roman" panose="02020603050405020304" pitchFamily="18" charset="0"/>
              </a:rPr>
              <a:t>{……}</a:t>
            </a:r>
          </a:p>
          <a:p>
            <a:pPr eaLnBrk="1" hangingPunct="1"/>
            <a:r>
              <a:rPr kumimoji="1" lang="en-US" altLang="zh-CN" sz="2000" b="1">
                <a:solidFill>
                  <a:srgbClr val="0033CC"/>
                </a:solidFill>
                <a:latin typeface="Times New Roman" panose="02020603050405020304" pitchFamily="18" charset="0"/>
              </a:rPr>
              <a:t>}</a:t>
            </a:r>
          </a:p>
        </p:txBody>
      </p:sp>
    </p:spTree>
    <p:extLst>
      <p:ext uri="{BB962C8B-B14F-4D97-AF65-F5344CB8AC3E}">
        <p14:creationId xmlns:p14="http://schemas.microsoft.com/office/powerpoint/2010/main" val="3712281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4"/>
                                        </p:tgtEl>
                                        <p:attrNameLst>
                                          <p:attrName>style.visibility</p:attrName>
                                        </p:attrNameLst>
                                      </p:cBhvr>
                                      <p:to>
                                        <p:strVal val="visible"/>
                                      </p:to>
                                    </p:set>
                                    <p:animEffect transition="in" filter="blinds(horizontal)">
                                      <p:cBhvr>
                                        <p:cTn id="7" dur="500"/>
                                        <p:tgtEl>
                                          <p:spTgt spid="312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2326"/>
                                        </p:tgtEl>
                                        <p:attrNameLst>
                                          <p:attrName>style.visibility</p:attrName>
                                        </p:attrNameLst>
                                      </p:cBhvr>
                                      <p:to>
                                        <p:strVal val="visible"/>
                                      </p:to>
                                    </p:set>
                                    <p:animEffect transition="in" filter="blinds(horizontal)">
                                      <p:cBhvr>
                                        <p:cTn id="12" dur="500"/>
                                        <p:tgtEl>
                                          <p:spTgt spid="312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2325"/>
                                        </p:tgtEl>
                                        <p:attrNameLst>
                                          <p:attrName>style.visibility</p:attrName>
                                        </p:attrNameLst>
                                      </p:cBhvr>
                                      <p:to>
                                        <p:strVal val="visible"/>
                                      </p:to>
                                    </p:set>
                                    <p:anim calcmode="lin" valueType="num">
                                      <p:cBhvr additive="base">
                                        <p:cTn id="17" dur="500" fill="hold"/>
                                        <p:tgtEl>
                                          <p:spTgt spid="312325"/>
                                        </p:tgtEl>
                                        <p:attrNameLst>
                                          <p:attrName>ppt_x</p:attrName>
                                        </p:attrNameLst>
                                      </p:cBhvr>
                                      <p:tavLst>
                                        <p:tav tm="0">
                                          <p:val>
                                            <p:strVal val="#ppt_x"/>
                                          </p:val>
                                        </p:tav>
                                        <p:tav tm="100000">
                                          <p:val>
                                            <p:strVal val="#ppt_x"/>
                                          </p:val>
                                        </p:tav>
                                      </p:tavLst>
                                    </p:anim>
                                    <p:anim calcmode="lin" valueType="num">
                                      <p:cBhvr additive="base">
                                        <p:cTn id="18" dur="500" fill="hold"/>
                                        <p:tgtEl>
                                          <p:spTgt spid="312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P spid="312325" grpId="0" animBg="1"/>
      <p:bldP spid="3123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611560" y="1268413"/>
            <a:ext cx="5256212"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0000FF"/>
                </a:solidFill>
                <a:latin typeface="宋体" panose="02010600030101010101" pitchFamily="2" charset="-122"/>
              </a:rPr>
              <a:t>医疗保险账户</a:t>
            </a:r>
          </a:p>
          <a:p>
            <a:endParaRPr lang="zh-CN" altLang="en-US" sz="3200" b="1" dirty="0">
              <a:solidFill>
                <a:srgbClr val="0000FF"/>
              </a:solidFill>
              <a:latin typeface="宋体" panose="02010600030101010101" pitchFamily="2" charset="-122"/>
            </a:endParaRPr>
          </a:p>
          <a:p>
            <a:r>
              <a:rPr lang="zh-CN" altLang="en-US" sz="3200" b="1" dirty="0">
                <a:solidFill>
                  <a:srgbClr val="0000FF"/>
                </a:solidFill>
                <a:latin typeface="宋体" panose="02010600030101010101" pitchFamily="2" charset="-122"/>
              </a:rPr>
              <a:t>属性：</a:t>
            </a:r>
          </a:p>
          <a:p>
            <a:r>
              <a:rPr lang="zh-CN" altLang="en-US" sz="2800" b="1" dirty="0">
                <a:latin typeface="楷体_GB2312" pitchFamily="49" charset="-122"/>
                <a:ea typeface="楷体_GB2312" pitchFamily="49" charset="-122"/>
              </a:rPr>
              <a:t>姓名：张三</a:t>
            </a:r>
          </a:p>
          <a:p>
            <a:r>
              <a:rPr lang="zh-CN" altLang="en-US" sz="2800" b="1" dirty="0">
                <a:latin typeface="楷体_GB2312" pitchFamily="49" charset="-122"/>
                <a:ea typeface="楷体_GB2312" pitchFamily="49" charset="-122"/>
              </a:rPr>
              <a:t>年度：</a:t>
            </a:r>
            <a:r>
              <a:rPr lang="en-US" altLang="zh-CN" sz="2800" b="1" dirty="0">
                <a:latin typeface="楷体_GB2312" pitchFamily="49" charset="-122"/>
                <a:ea typeface="楷体_GB2312" pitchFamily="49" charset="-122"/>
              </a:rPr>
              <a:t>2005</a:t>
            </a:r>
          </a:p>
          <a:p>
            <a:r>
              <a:rPr lang="zh-CN" altLang="en-US" sz="2800" b="1" dirty="0">
                <a:latin typeface="楷体_GB2312" pitchFamily="49" charset="-122"/>
                <a:ea typeface="楷体_GB2312" pitchFamily="49" charset="-122"/>
              </a:rPr>
              <a:t>医保号：</a:t>
            </a:r>
            <a:r>
              <a:rPr lang="en-US" altLang="zh-CN" sz="2800" b="1" dirty="0">
                <a:latin typeface="楷体_GB2312" pitchFamily="49" charset="-122"/>
                <a:ea typeface="楷体_GB2312" pitchFamily="49" charset="-122"/>
              </a:rPr>
              <a:t>100100195009090090</a:t>
            </a:r>
          </a:p>
          <a:p>
            <a:r>
              <a:rPr lang="zh-CN" altLang="en-US" sz="2800" b="1" dirty="0">
                <a:latin typeface="楷体_GB2312" pitchFamily="49" charset="-122"/>
                <a:ea typeface="楷体_GB2312" pitchFamily="49" charset="-122"/>
              </a:rPr>
              <a:t>累计账户拨入金额：</a:t>
            </a:r>
            <a:r>
              <a:rPr lang="en-US" altLang="zh-CN" sz="2800" b="1" dirty="0">
                <a:latin typeface="楷体_GB2312" pitchFamily="49" charset="-122"/>
                <a:ea typeface="楷体_GB2312" pitchFamily="49" charset="-122"/>
              </a:rPr>
              <a:t>1800.00</a:t>
            </a:r>
          </a:p>
          <a:p>
            <a:r>
              <a:rPr lang="zh-CN" altLang="en-US" sz="2800" b="1" dirty="0">
                <a:latin typeface="楷体_GB2312" pitchFamily="49" charset="-122"/>
                <a:ea typeface="楷体_GB2312" pitchFamily="49" charset="-122"/>
              </a:rPr>
              <a:t>累计账户支付金额：</a:t>
            </a:r>
            <a:r>
              <a:rPr lang="en-US" altLang="zh-CN" sz="2800" b="1" dirty="0">
                <a:latin typeface="楷体_GB2312" pitchFamily="49" charset="-122"/>
                <a:ea typeface="楷体_GB2312" pitchFamily="49" charset="-122"/>
              </a:rPr>
              <a:t>230.50</a:t>
            </a:r>
          </a:p>
          <a:p>
            <a:r>
              <a:rPr lang="zh-CN" altLang="en-US" sz="2800" b="1" dirty="0">
                <a:latin typeface="楷体_GB2312" pitchFamily="49" charset="-122"/>
                <a:ea typeface="楷体_GB2312" pitchFamily="49" charset="-122"/>
              </a:rPr>
              <a:t>最高统筹限额：</a:t>
            </a:r>
            <a:r>
              <a:rPr lang="en-US" altLang="zh-CN" sz="2800" b="1" dirty="0">
                <a:latin typeface="楷体_GB2312" pitchFamily="49" charset="-122"/>
                <a:ea typeface="楷体_GB2312" pitchFamily="49" charset="-122"/>
              </a:rPr>
              <a:t>80000.00</a:t>
            </a:r>
          </a:p>
          <a:p>
            <a:r>
              <a:rPr lang="zh-CN" altLang="en-US" sz="2800" b="1" dirty="0">
                <a:latin typeface="楷体_GB2312" pitchFamily="49" charset="-122"/>
                <a:ea typeface="楷体_GB2312" pitchFamily="49" charset="-122"/>
              </a:rPr>
              <a:t>累计统筹支付金额：</a:t>
            </a:r>
            <a:r>
              <a:rPr lang="en-US" altLang="zh-CN" sz="2800" b="1" dirty="0">
                <a:latin typeface="楷体_GB2312" pitchFamily="49" charset="-122"/>
                <a:ea typeface="楷体_GB2312" pitchFamily="49" charset="-122"/>
              </a:rPr>
              <a:t>680.00</a:t>
            </a:r>
          </a:p>
          <a:p>
            <a:r>
              <a:rPr lang="en-US" altLang="zh-CN" sz="2800" b="1" dirty="0">
                <a:latin typeface="宋体" panose="02010600030101010101" pitchFamily="2" charset="-122"/>
                <a:ea typeface="楷体_GB2312" pitchFamily="49" charset="-122"/>
              </a:rPr>
              <a:t>……</a:t>
            </a:r>
            <a:endParaRPr lang="en-US" altLang="zh-CN" sz="2800" b="1" dirty="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p:txBody>
      </p:sp>
      <p:sp>
        <p:nvSpPr>
          <p:cNvPr id="313347" name="Text Box 3"/>
          <p:cNvSpPr txBox="1">
            <a:spLocks noChangeArrowheads="1"/>
          </p:cNvSpPr>
          <p:nvPr/>
        </p:nvSpPr>
        <p:spPr bwMode="auto">
          <a:xfrm>
            <a:off x="6061350" y="2204864"/>
            <a:ext cx="2255066"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0000FF"/>
                </a:solidFill>
                <a:latin typeface="Times New Roman" panose="02020603050405020304" pitchFamily="18" charset="0"/>
              </a:rPr>
              <a:t>操作：</a:t>
            </a:r>
          </a:p>
          <a:p>
            <a:r>
              <a:rPr lang="zh-CN" altLang="en-US" sz="2800" b="1" dirty="0">
                <a:latin typeface="Times New Roman" panose="02020603050405020304" pitchFamily="18" charset="0"/>
                <a:ea typeface="楷体_GB2312" pitchFamily="49" charset="-122"/>
              </a:rPr>
              <a:t>查询余额</a:t>
            </a:r>
          </a:p>
          <a:p>
            <a:r>
              <a:rPr lang="zh-CN" altLang="en-US" sz="2800" b="1" dirty="0">
                <a:latin typeface="Times New Roman" panose="02020603050405020304" pitchFamily="18" charset="0"/>
                <a:ea typeface="楷体_GB2312" pitchFamily="49" charset="-122"/>
              </a:rPr>
              <a:t>拨入资金</a:t>
            </a:r>
          </a:p>
          <a:p>
            <a:r>
              <a:rPr lang="zh-CN" altLang="en-US" sz="2800" b="1" dirty="0">
                <a:latin typeface="Times New Roman" panose="02020603050405020304" pitchFamily="18" charset="0"/>
                <a:ea typeface="楷体_GB2312" pitchFamily="49" charset="-122"/>
              </a:rPr>
              <a:t>支付费用</a:t>
            </a:r>
          </a:p>
          <a:p>
            <a:r>
              <a:rPr lang="zh-CN" altLang="en-US" sz="2800" b="1" dirty="0">
                <a:latin typeface="Times New Roman" panose="02020603050405020304" pitchFamily="18" charset="0"/>
                <a:ea typeface="楷体_GB2312" pitchFamily="49" charset="-122"/>
              </a:rPr>
              <a:t>年度结转</a:t>
            </a:r>
          </a:p>
          <a:p>
            <a:r>
              <a:rPr lang="en-US" altLang="zh-CN" sz="2800" b="1" dirty="0">
                <a:latin typeface="宋体" panose="02010600030101010101" pitchFamily="2" charset="-122"/>
                <a:ea typeface="楷体_GB2312" pitchFamily="49" charset="-122"/>
              </a:rPr>
              <a:t>……</a:t>
            </a:r>
            <a:endParaRPr lang="en-US" altLang="zh-CN" sz="2800" b="1" dirty="0">
              <a:latin typeface="Times New Roman" panose="02020603050405020304" pitchFamily="18" charset="0"/>
              <a:ea typeface="楷体_GB2312" pitchFamily="49" charset="-122"/>
            </a:endParaRPr>
          </a:p>
        </p:txBody>
      </p:sp>
      <p:sp>
        <p:nvSpPr>
          <p:cNvPr id="14340" name="Rectangle 4"/>
          <p:cNvSpPr>
            <a:spLocks noGrp="1" noChangeArrowheads="1"/>
          </p:cNvSpPr>
          <p:nvPr>
            <p:ph type="title" idx="4294967295"/>
          </p:nvPr>
        </p:nvSpPr>
        <p:spPr>
          <a:xfrm>
            <a:off x="827584" y="554254"/>
            <a:ext cx="6798734" cy="714159"/>
          </a:xfrm>
        </p:spPr>
        <p:txBody>
          <a:bodyPr>
            <a:normAutofit/>
          </a:bodyPr>
          <a:lstStyle/>
          <a:p>
            <a:pPr eaLnBrk="1" hangingPunct="1"/>
            <a:r>
              <a:rPr lang="zh-CN" altLang="en-US" dirty="0" smtClean="0"/>
              <a:t>信息系统中的对象举例</a:t>
            </a:r>
          </a:p>
        </p:txBody>
      </p:sp>
    </p:spTree>
    <p:extLst>
      <p:ext uri="{BB962C8B-B14F-4D97-AF65-F5344CB8AC3E}">
        <p14:creationId xmlns:p14="http://schemas.microsoft.com/office/powerpoint/2010/main" val="351122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33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33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33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33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33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334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334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334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334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346">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3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7544" y="404664"/>
            <a:ext cx="8496300" cy="981075"/>
          </a:xfrm>
        </p:spPr>
        <p:txBody>
          <a:bodyPr/>
          <a:lstStyle/>
          <a:p>
            <a:pPr eaLnBrk="1" hangingPunct="1"/>
            <a:r>
              <a:rPr lang="zh-CN" altLang="en-US" dirty="0" smtClean="0"/>
              <a:t>对象的属性</a:t>
            </a:r>
          </a:p>
        </p:txBody>
      </p:sp>
      <p:sp>
        <p:nvSpPr>
          <p:cNvPr id="15363" name="Rectangle 3"/>
          <p:cNvSpPr>
            <a:spLocks noGrp="1" noChangeArrowheads="1"/>
          </p:cNvSpPr>
          <p:nvPr>
            <p:ph type="body" idx="1"/>
          </p:nvPr>
        </p:nvSpPr>
        <p:spPr>
          <a:xfrm>
            <a:off x="899592" y="1763667"/>
            <a:ext cx="7272808" cy="4090307"/>
          </a:xfrm>
        </p:spPr>
        <p:txBody>
          <a:bodyPr/>
          <a:lstStyle/>
          <a:p>
            <a:pPr eaLnBrk="1" hangingPunct="1"/>
            <a:r>
              <a:rPr lang="zh-CN" altLang="en-US" dirty="0" smtClean="0"/>
              <a:t>属性是</a:t>
            </a:r>
            <a:r>
              <a:rPr lang="zh-CN" altLang="en-US" dirty="0" smtClean="0">
                <a:solidFill>
                  <a:srgbClr val="FF3300"/>
                </a:solidFill>
              </a:rPr>
              <a:t>类的特征</a:t>
            </a:r>
            <a:r>
              <a:rPr lang="zh-CN" altLang="en-US" dirty="0" smtClean="0"/>
              <a:t>或特性</a:t>
            </a:r>
          </a:p>
          <a:p>
            <a:pPr lvl="1" eaLnBrk="1" hangingPunct="1"/>
            <a:r>
              <a:rPr lang="zh-CN" altLang="en-US" sz="3200" dirty="0" smtClean="0">
                <a:cs typeface="楷体_GB2312" pitchFamily="49" charset="-122"/>
              </a:rPr>
              <a:t>属性的值是某一特定对象的</a:t>
            </a:r>
            <a:r>
              <a:rPr lang="zh-CN" altLang="en-US" sz="3200" dirty="0" smtClean="0">
                <a:solidFill>
                  <a:srgbClr val="FF3300"/>
                </a:solidFill>
                <a:cs typeface="楷体_GB2312" pitchFamily="49" charset="-122"/>
              </a:rPr>
              <a:t>属性值</a:t>
            </a:r>
          </a:p>
          <a:p>
            <a:pPr lvl="1" eaLnBrk="1" hangingPunct="1"/>
            <a:r>
              <a:rPr lang="zh-CN" altLang="en-US" sz="3200" dirty="0" smtClean="0">
                <a:cs typeface="楷体_GB2312" pitchFamily="49" charset="-122"/>
              </a:rPr>
              <a:t>在类中属性名必须是</a:t>
            </a:r>
            <a:r>
              <a:rPr lang="zh-CN" altLang="en-US" sz="3200" dirty="0" smtClean="0">
                <a:solidFill>
                  <a:srgbClr val="FF3300"/>
                </a:solidFill>
                <a:cs typeface="楷体_GB2312" pitchFamily="49" charset="-122"/>
              </a:rPr>
              <a:t>唯一的</a:t>
            </a:r>
          </a:p>
          <a:p>
            <a:pPr lvl="1" eaLnBrk="1" hangingPunct="1"/>
            <a:r>
              <a:rPr lang="zh-CN" altLang="en-US" sz="3200" dirty="0" smtClean="0">
                <a:cs typeface="楷体_GB2312" pitchFamily="49" charset="-122"/>
              </a:rPr>
              <a:t>每一个类的实例都有为这个类定义的所有属性的值</a:t>
            </a:r>
          </a:p>
        </p:txBody>
      </p:sp>
    </p:spTree>
    <p:extLst>
      <p:ext uri="{BB962C8B-B14F-4D97-AF65-F5344CB8AC3E}">
        <p14:creationId xmlns:p14="http://schemas.microsoft.com/office/powerpoint/2010/main" val="2186416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381070"/>
            <a:ext cx="8496300" cy="981075"/>
          </a:xfrm>
        </p:spPr>
        <p:txBody>
          <a:bodyPr/>
          <a:lstStyle/>
          <a:p>
            <a:pPr eaLnBrk="1" hangingPunct="1"/>
            <a:r>
              <a:rPr lang="zh-CN" altLang="en-US" dirty="0" smtClean="0"/>
              <a:t>属性取决于视点</a:t>
            </a:r>
          </a:p>
        </p:txBody>
      </p:sp>
      <p:sp>
        <p:nvSpPr>
          <p:cNvPr id="315395" name="Rectangle 3"/>
          <p:cNvSpPr>
            <a:spLocks noChangeArrowheads="1"/>
          </p:cNvSpPr>
          <p:nvPr/>
        </p:nvSpPr>
        <p:spPr bwMode="auto">
          <a:xfrm>
            <a:off x="440530" y="3171314"/>
            <a:ext cx="404812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从汽车销售系统的角度 </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型号</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价格</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颜色</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排量</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自重</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pic>
        <p:nvPicPr>
          <p:cNvPr id="16388" name="Picture 4" descr="right1_1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3" y="1739900"/>
            <a:ext cx="3744789"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5"/>
          <p:cNvSpPr txBox="1">
            <a:spLocks noChangeArrowheads="1"/>
          </p:cNvSpPr>
          <p:nvPr/>
        </p:nvSpPr>
        <p:spPr bwMode="auto">
          <a:xfrm>
            <a:off x="486224" y="2060848"/>
            <a:ext cx="404105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华文中宋" panose="02010600040101010101" pitchFamily="2" charset="-122"/>
                <a:ea typeface="华文中宋" panose="02010600040101010101" pitchFamily="2" charset="-122"/>
              </a:rPr>
              <a:t>一辆汽车具有的属性</a:t>
            </a:r>
            <a:r>
              <a:rPr lang="en-US" altLang="zh-CN" sz="3200" b="1" dirty="0">
                <a:latin typeface="华文中宋" panose="02010600040101010101" pitchFamily="2" charset="-122"/>
                <a:ea typeface="华文中宋" panose="02010600040101010101" pitchFamily="2" charset="-122"/>
              </a:rPr>
              <a:t>:</a:t>
            </a:r>
          </a:p>
        </p:txBody>
      </p:sp>
      <p:sp>
        <p:nvSpPr>
          <p:cNvPr id="315398" name="Rectangle 6"/>
          <p:cNvSpPr>
            <a:spLocks noChangeArrowheads="1"/>
          </p:cNvSpPr>
          <p:nvPr/>
        </p:nvSpPr>
        <p:spPr bwMode="auto">
          <a:xfrm>
            <a:off x="4716463" y="3200280"/>
            <a:ext cx="403225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从交通管理系统的角度  </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车牌号 </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行驶证号</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车辆类型</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检验日期</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违法记录</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8327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5395"/>
                                        </p:tgtEl>
                                        <p:attrNameLst>
                                          <p:attrName>style.visibility</p:attrName>
                                        </p:attrNameLst>
                                      </p:cBhvr>
                                      <p:to>
                                        <p:strVal val="visible"/>
                                      </p:to>
                                    </p:set>
                                    <p:animEffect transition="in" filter="dissolve">
                                      <p:cBhvr>
                                        <p:cTn id="7" dur="500"/>
                                        <p:tgtEl>
                                          <p:spTgt spid="3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5398"/>
                                        </p:tgtEl>
                                        <p:attrNameLst>
                                          <p:attrName>style.visibility</p:attrName>
                                        </p:attrNameLst>
                                      </p:cBhvr>
                                      <p:to>
                                        <p:strVal val="visible"/>
                                      </p:to>
                                    </p:set>
                                    <p:animEffect transition="in" filter="dissolve">
                                      <p:cBhvr>
                                        <p:cTn id="12" dur="500"/>
                                        <p:tgtEl>
                                          <p:spTgt spid="3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6968" y="476672"/>
            <a:ext cx="8496300" cy="981075"/>
          </a:xfrm>
        </p:spPr>
        <p:txBody>
          <a:bodyPr/>
          <a:lstStyle/>
          <a:p>
            <a:pPr eaLnBrk="1" hangingPunct="1"/>
            <a:r>
              <a:rPr lang="zh-CN" altLang="en-US" dirty="0" smtClean="0"/>
              <a:t>对象的操作</a:t>
            </a:r>
          </a:p>
        </p:txBody>
      </p:sp>
      <p:sp>
        <p:nvSpPr>
          <p:cNvPr id="17411" name="Rectangle 3"/>
          <p:cNvSpPr>
            <a:spLocks noGrp="1" noChangeArrowheads="1"/>
          </p:cNvSpPr>
          <p:nvPr>
            <p:ph type="body" idx="1"/>
          </p:nvPr>
        </p:nvSpPr>
        <p:spPr/>
        <p:txBody>
          <a:bodyPr/>
          <a:lstStyle/>
          <a:p>
            <a:pPr eaLnBrk="1" hangingPunct="1"/>
            <a:r>
              <a:rPr lang="zh-CN" altLang="en-US" smtClean="0"/>
              <a:t>对象的行为是由为此对象定义的一系列操作决定的</a:t>
            </a:r>
          </a:p>
          <a:p>
            <a:pPr eaLnBrk="1" hangingPunct="1"/>
            <a:r>
              <a:rPr lang="zh-CN" altLang="en-US" smtClean="0"/>
              <a:t>操作访问或修改对象的属性值</a:t>
            </a:r>
          </a:p>
          <a:p>
            <a:pPr eaLnBrk="1" hangingPunct="1"/>
            <a:r>
              <a:rPr lang="zh-CN" altLang="en-US" smtClean="0"/>
              <a:t>一个类可能同时存在多个实例，也可能在某一时刻没有实例</a:t>
            </a:r>
          </a:p>
          <a:p>
            <a:pPr eaLnBrk="1" hangingPunct="1"/>
            <a:r>
              <a:rPr lang="zh-CN" altLang="en-US" smtClean="0"/>
              <a:t>一个类的所有实例都可以使用在这个类中定义的操作</a:t>
            </a:r>
          </a:p>
        </p:txBody>
      </p:sp>
    </p:spTree>
    <p:extLst>
      <p:ext uri="{BB962C8B-B14F-4D97-AF65-F5344CB8AC3E}">
        <p14:creationId xmlns:p14="http://schemas.microsoft.com/office/powerpoint/2010/main" val="2593056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468313" y="3352800"/>
            <a:ext cx="3962400"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从汽车销售系统的角度 </a:t>
            </a:r>
          </a:p>
          <a:p>
            <a:pPr lvl="1" eaLnBrk="1" hangingPunct="1">
              <a:spcBef>
                <a:spcPct val="20000"/>
              </a:spcBef>
              <a:buClr>
                <a:srgbClr val="A50021"/>
              </a:buClr>
              <a:buSzPct val="70000"/>
              <a:buFont typeface="Wingdings" panose="05000000000000000000" pitchFamily="2" charset="2"/>
              <a:buChar char="n"/>
            </a:pPr>
            <a:r>
              <a:rPr lang="zh-CN" altLang="en-US" sz="2800" b="1">
                <a:latin typeface="楷体" panose="02010609060101010101" pitchFamily="49" charset="-122"/>
                <a:ea typeface="楷体" panose="02010609060101010101" pitchFamily="49" charset="-122"/>
              </a:rPr>
              <a:t>处理客户定单</a:t>
            </a:r>
          </a:p>
          <a:p>
            <a:pPr lvl="1" eaLnBrk="1" hangingPunct="1">
              <a:spcBef>
                <a:spcPct val="20000"/>
              </a:spcBef>
              <a:buClr>
                <a:srgbClr val="A50021"/>
              </a:buClr>
              <a:buSzPct val="70000"/>
              <a:buFont typeface="Wingdings" panose="05000000000000000000" pitchFamily="2" charset="2"/>
              <a:buChar char="n"/>
            </a:pPr>
            <a:r>
              <a:rPr lang="zh-CN" altLang="en-US" sz="2800" b="1">
                <a:latin typeface="楷体" panose="02010609060101010101" pitchFamily="49" charset="-122"/>
                <a:ea typeface="楷体" panose="02010609060101010101" pitchFamily="49" charset="-122"/>
              </a:rPr>
              <a:t>准备销售合同</a:t>
            </a:r>
          </a:p>
          <a:p>
            <a:pPr lvl="1" eaLnBrk="1" hangingPunct="1">
              <a:spcBef>
                <a:spcPct val="20000"/>
              </a:spcBef>
              <a:buClr>
                <a:srgbClr val="A50021"/>
              </a:buClr>
              <a:buSzPct val="70000"/>
              <a:buFont typeface="Wingdings" panose="05000000000000000000" pitchFamily="2" charset="2"/>
              <a:buChar char="n"/>
            </a:pPr>
            <a:r>
              <a:rPr lang="zh-CN" altLang="en-US" sz="2800" b="1">
                <a:latin typeface="楷体" panose="02010609060101010101" pitchFamily="49" charset="-122"/>
                <a:ea typeface="楷体" panose="02010609060101010101" pitchFamily="49" charset="-122"/>
              </a:rPr>
              <a:t>车辆提货</a:t>
            </a:r>
            <a:endParaRPr lang="en-US" altLang="zh-CN" sz="2800" b="1">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en-US" altLang="zh-CN" sz="2800" b="1">
                <a:latin typeface="楷体" panose="02010609060101010101" pitchFamily="49" charset="-122"/>
                <a:ea typeface="楷体" panose="02010609060101010101" pitchFamily="49" charset="-122"/>
              </a:rPr>
              <a:t>…</a:t>
            </a:r>
            <a:endParaRPr lang="zh-CN" altLang="en-US" sz="2800" b="1">
              <a:latin typeface="楷体" panose="02010609060101010101" pitchFamily="49" charset="-122"/>
              <a:ea typeface="楷体" panose="02010609060101010101" pitchFamily="49" charset="-122"/>
            </a:endParaRPr>
          </a:p>
        </p:txBody>
      </p:sp>
      <p:sp>
        <p:nvSpPr>
          <p:cNvPr id="18435" name="Text Box 3"/>
          <p:cNvSpPr txBox="1">
            <a:spLocks noChangeArrowheads="1"/>
          </p:cNvSpPr>
          <p:nvPr/>
        </p:nvSpPr>
        <p:spPr bwMode="auto">
          <a:xfrm>
            <a:off x="4461352" y="2046288"/>
            <a:ext cx="4060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华文中宋" panose="02010600040101010101" pitchFamily="2" charset="-122"/>
                <a:ea typeface="华文中宋" panose="02010600040101010101" pitchFamily="2" charset="-122"/>
              </a:rPr>
              <a:t>一辆汽车具有的操作</a:t>
            </a:r>
            <a:r>
              <a:rPr lang="en-US" altLang="zh-CN" sz="3200" b="1">
                <a:latin typeface="华文中宋" panose="02010600040101010101" pitchFamily="2" charset="-122"/>
                <a:ea typeface="华文中宋" panose="02010600040101010101" pitchFamily="2" charset="-122"/>
              </a:rPr>
              <a:t>:</a:t>
            </a:r>
          </a:p>
        </p:txBody>
      </p:sp>
      <p:sp>
        <p:nvSpPr>
          <p:cNvPr id="317444" name="Rectangle 4"/>
          <p:cNvSpPr>
            <a:spLocks noChangeArrowheads="1"/>
          </p:cNvSpPr>
          <p:nvPr/>
        </p:nvSpPr>
        <p:spPr bwMode="auto">
          <a:xfrm>
            <a:off x="4589433" y="3352800"/>
            <a:ext cx="3960812"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从交通管理系统的角度  </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车辆年检</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违法处理</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加入黑名单</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endParaRPr lang="zh-CN" altLang="en-US" sz="2800" b="1" dirty="0">
              <a:latin typeface="楷体" panose="02010609060101010101" pitchFamily="49" charset="-122"/>
              <a:ea typeface="楷体" panose="02010609060101010101" pitchFamily="49" charset="-122"/>
            </a:endParaRPr>
          </a:p>
        </p:txBody>
      </p:sp>
      <p:pic>
        <p:nvPicPr>
          <p:cNvPr id="18437" name="Picture 5" descr="right1_1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576" y="1635125"/>
            <a:ext cx="3898776"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68313" y="325438"/>
            <a:ext cx="8496300" cy="981075"/>
          </a:xfrm>
        </p:spPr>
        <p:txBody>
          <a:bodyPr/>
          <a:lstStyle/>
          <a:p>
            <a:pPr eaLnBrk="1" hangingPunct="1"/>
            <a:r>
              <a:rPr lang="zh-CN" altLang="en-US" dirty="0" smtClean="0"/>
              <a:t>操作取决于视点</a:t>
            </a:r>
          </a:p>
        </p:txBody>
      </p:sp>
    </p:spTree>
    <p:extLst>
      <p:ext uri="{BB962C8B-B14F-4D97-AF65-F5344CB8AC3E}">
        <p14:creationId xmlns:p14="http://schemas.microsoft.com/office/powerpoint/2010/main" val="303254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42"/>
                                        </p:tgtEl>
                                        <p:attrNameLst>
                                          <p:attrName>style.visibility</p:attrName>
                                        </p:attrNameLst>
                                      </p:cBhvr>
                                      <p:to>
                                        <p:strVal val="visible"/>
                                      </p:to>
                                    </p:set>
                                    <p:animEffect transition="in" filter="dissolve">
                                      <p:cBhvr>
                                        <p:cTn id="7" dur="500"/>
                                        <p:tgtEl>
                                          <p:spTgt spid="317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44"/>
                                        </p:tgtEl>
                                        <p:attrNameLst>
                                          <p:attrName>style.visibility</p:attrName>
                                        </p:attrNameLst>
                                      </p:cBhvr>
                                      <p:to>
                                        <p:strVal val="visible"/>
                                      </p:to>
                                    </p:set>
                                    <p:animEffect transition="in" filter="dissolve">
                                      <p:cBhvr>
                                        <p:cTn id="12" dur="500"/>
                                        <p:tgtEl>
                                          <p:spTgt spid="317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autoUpdateAnimBg="0"/>
      <p:bldP spid="31744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5021" y="476672"/>
            <a:ext cx="8496300" cy="981075"/>
          </a:xfrm>
        </p:spPr>
        <p:txBody>
          <a:bodyPr/>
          <a:lstStyle/>
          <a:p>
            <a:pPr eaLnBrk="1" hangingPunct="1"/>
            <a:r>
              <a:rPr lang="en-US" altLang="zh-CN" dirty="0" smtClean="0"/>
              <a:t>2. </a:t>
            </a:r>
            <a:r>
              <a:rPr lang="zh-CN" altLang="en-US" dirty="0" smtClean="0"/>
              <a:t>类（</a:t>
            </a:r>
            <a:r>
              <a:rPr lang="en-US" altLang="zh-CN" dirty="0" smtClean="0"/>
              <a:t>Class</a:t>
            </a:r>
            <a:r>
              <a:rPr lang="zh-CN" altLang="en-US" dirty="0" smtClean="0"/>
              <a:t>）</a:t>
            </a:r>
          </a:p>
        </p:txBody>
      </p:sp>
      <p:sp>
        <p:nvSpPr>
          <p:cNvPr id="319491" name="Rectangle 3"/>
          <p:cNvSpPr>
            <a:spLocks noGrp="1" noChangeArrowheads="1"/>
          </p:cNvSpPr>
          <p:nvPr>
            <p:ph type="body" idx="1"/>
          </p:nvPr>
        </p:nvSpPr>
        <p:spPr>
          <a:xfrm>
            <a:off x="1043608" y="1700808"/>
            <a:ext cx="6984776" cy="4617661"/>
          </a:xfrm>
        </p:spPr>
        <p:txBody>
          <a:bodyPr>
            <a:normAutofit fontScale="85000" lnSpcReduction="20000"/>
          </a:bodyPr>
          <a:lstStyle/>
          <a:p>
            <a:pPr eaLnBrk="1" hangingPunct="1"/>
            <a:r>
              <a:rPr lang="zh-CN" altLang="en-US" dirty="0" smtClean="0">
                <a:latin typeface="宋体" panose="02010600030101010101" pitchFamily="2" charset="-122"/>
              </a:rPr>
              <a:t>对象类（</a:t>
            </a:r>
            <a:r>
              <a:rPr lang="en-US" altLang="zh-CN" dirty="0" smtClean="0">
                <a:latin typeface="宋体" panose="02010600030101010101" pitchFamily="2" charset="-122"/>
              </a:rPr>
              <a:t>object class</a:t>
            </a:r>
            <a:r>
              <a:rPr lang="zh-CN" altLang="en-US" dirty="0" smtClean="0">
                <a:latin typeface="宋体" panose="02010600030101010101" pitchFamily="2" charset="-122"/>
              </a:rPr>
              <a:t>）简称类， 是指有相同属性和服务的一组对象的抽象概念（</a:t>
            </a:r>
            <a:r>
              <a:rPr lang="en-US" altLang="zh-CN" dirty="0" smtClean="0">
                <a:latin typeface="宋体" panose="02010600030101010101" pitchFamily="2" charset="-122"/>
              </a:rPr>
              <a:t>concept</a:t>
            </a:r>
            <a:r>
              <a:rPr lang="zh-CN" altLang="en-US" dirty="0" smtClean="0">
                <a:latin typeface="宋体" panose="02010600030101010101" pitchFamily="2" charset="-122"/>
              </a:rPr>
              <a:t>）。</a:t>
            </a:r>
          </a:p>
          <a:p>
            <a:pPr eaLnBrk="1" hangingPunct="1"/>
            <a:r>
              <a:rPr lang="zh-CN" altLang="en-US" dirty="0" smtClean="0">
                <a:latin typeface="宋体" panose="02010600030101010101" pitchFamily="2" charset="-122"/>
              </a:rPr>
              <a:t>类的概念体现了人类常用的一种思维方式</a:t>
            </a:r>
            <a:r>
              <a:rPr lang="en-US" altLang="zh-CN" dirty="0" smtClean="0">
                <a:latin typeface="宋体" panose="02010600030101010101" pitchFamily="2" charset="-122"/>
              </a:rPr>
              <a:t>——</a:t>
            </a:r>
            <a:r>
              <a:rPr lang="zh-CN" altLang="en-US" dirty="0" smtClean="0">
                <a:latin typeface="宋体" panose="02010600030101010101" pitchFamily="2" charset="-122"/>
              </a:rPr>
              <a:t>抽象，类就是对一组对象的抽象表示，同样包含属性和服务两个部分。 </a:t>
            </a:r>
          </a:p>
          <a:p>
            <a:pPr eaLnBrk="1" hangingPunct="1"/>
            <a:r>
              <a:rPr lang="zh-CN" altLang="en-US" dirty="0" smtClean="0">
                <a:latin typeface="宋体" panose="02010600030101010101" pitchFamily="2" charset="-122"/>
              </a:rPr>
              <a:t>实例（</a:t>
            </a:r>
            <a:r>
              <a:rPr lang="en-US" altLang="zh-CN" dirty="0" smtClean="0">
                <a:latin typeface="宋体" panose="02010600030101010101" pitchFamily="2" charset="-122"/>
              </a:rPr>
              <a:t>instance</a:t>
            </a:r>
            <a:r>
              <a:rPr lang="zh-CN" altLang="en-US" dirty="0" smtClean="0">
                <a:latin typeface="宋体" panose="02010600030101010101" pitchFamily="2" charset="-122"/>
              </a:rPr>
              <a:t>）：一个具体的对象（</a:t>
            </a:r>
            <a:r>
              <a:rPr lang="en-US" altLang="zh-CN" dirty="0" smtClean="0">
                <a:latin typeface="宋体" panose="02010600030101010101" pitchFamily="2" charset="-122"/>
              </a:rPr>
              <a:t>object</a:t>
            </a:r>
            <a:r>
              <a:rPr lang="zh-CN" altLang="en-US" dirty="0" smtClean="0">
                <a:latin typeface="宋体" panose="02010600030101010101" pitchFamily="2" charset="-122"/>
              </a:rPr>
              <a:t>）就是该对象所在类的一个实例</a:t>
            </a:r>
          </a:p>
          <a:p>
            <a:pPr lvl="1" eaLnBrk="1" hangingPunct="1"/>
            <a:r>
              <a:rPr lang="zh-CN" altLang="en-US" dirty="0" smtClean="0">
                <a:latin typeface="宋体" panose="02010600030101010101" pitchFamily="2" charset="-122"/>
                <a:cs typeface="楷体_GB2312" pitchFamily="49" charset="-122"/>
              </a:rPr>
              <a:t>类是抽象虚无的，实例是具体实在的</a:t>
            </a:r>
            <a:r>
              <a:rPr lang="en-US" altLang="zh-CN" dirty="0" smtClean="0">
                <a:latin typeface="宋体" panose="02010600030101010101" pitchFamily="2" charset="-122"/>
                <a:cs typeface="楷体_GB2312" pitchFamily="49" charset="-122"/>
              </a:rPr>
              <a:t>(</a:t>
            </a:r>
            <a:r>
              <a:rPr lang="zh-CN" altLang="en-US" dirty="0" smtClean="0">
                <a:latin typeface="宋体" panose="02010600030101010101" pitchFamily="2" charset="-122"/>
                <a:cs typeface="楷体_GB2312" pitchFamily="49" charset="-122"/>
              </a:rPr>
              <a:t>如个人帐户与我的个人帐户</a:t>
            </a:r>
            <a:r>
              <a:rPr lang="en-US" altLang="zh-CN" dirty="0" smtClean="0">
                <a:latin typeface="宋体" panose="02010600030101010101" pitchFamily="2" charset="-122"/>
                <a:cs typeface="楷体_GB2312" pitchFamily="49" charset="-122"/>
              </a:rPr>
              <a:t>)</a:t>
            </a:r>
          </a:p>
          <a:p>
            <a:pPr lvl="1" eaLnBrk="1" hangingPunct="1"/>
            <a:r>
              <a:rPr lang="zh-CN" altLang="en-US" dirty="0" smtClean="0">
                <a:latin typeface="宋体" panose="02010600030101010101" pitchFamily="2" charset="-122"/>
                <a:cs typeface="楷体_GB2312" pitchFamily="49" charset="-122"/>
              </a:rPr>
              <a:t>在程序运行过程中根据类定义来创建实例，每个实例互不干扰，各自有自己独立的存储空间，保存自己特有的属性。</a:t>
            </a:r>
            <a:r>
              <a:rPr lang="en-US" altLang="zh-CN" dirty="0" smtClean="0">
                <a:latin typeface="宋体" panose="02010600030101010101" pitchFamily="2" charset="-122"/>
                <a:cs typeface="楷体_GB2312" pitchFamily="49" charset="-122"/>
              </a:rPr>
              <a:t>(</a:t>
            </a:r>
            <a:r>
              <a:rPr lang="zh-CN" altLang="en-US" dirty="0" smtClean="0">
                <a:latin typeface="宋体" panose="02010600030101010101" pitchFamily="2" charset="-122"/>
                <a:cs typeface="楷体_GB2312" pitchFamily="49" charset="-122"/>
              </a:rPr>
              <a:t>如同数据类型和变量的关系）</a:t>
            </a:r>
          </a:p>
        </p:txBody>
      </p:sp>
    </p:spTree>
    <p:extLst>
      <p:ext uri="{BB962C8B-B14F-4D97-AF65-F5344CB8AC3E}">
        <p14:creationId xmlns:p14="http://schemas.microsoft.com/office/powerpoint/2010/main" val="333085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9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404664"/>
            <a:ext cx="8496300" cy="981075"/>
          </a:xfrm>
        </p:spPr>
        <p:txBody>
          <a:bodyPr/>
          <a:lstStyle/>
          <a:p>
            <a:pPr eaLnBrk="1" hangingPunct="1"/>
            <a:r>
              <a:rPr lang="zh-CN" altLang="en-US" dirty="0" smtClean="0"/>
              <a:t>本章主要内容</a:t>
            </a:r>
          </a:p>
        </p:txBody>
      </p:sp>
      <p:sp>
        <p:nvSpPr>
          <p:cNvPr id="4099" name="Rectangle 3"/>
          <p:cNvSpPr>
            <a:spLocks noGrp="1" noChangeArrowheads="1"/>
          </p:cNvSpPr>
          <p:nvPr>
            <p:ph type="body" idx="1"/>
          </p:nvPr>
        </p:nvSpPr>
        <p:spPr/>
        <p:txBody>
          <a:bodyPr/>
          <a:lstStyle/>
          <a:p>
            <a:pPr marL="609600" indent="-609600" eaLnBrk="1" hangingPunct="1"/>
            <a:r>
              <a:rPr lang="en-US" altLang="zh-CN" smtClean="0"/>
              <a:t>8.1 </a:t>
            </a:r>
            <a:r>
              <a:rPr lang="zh-CN" altLang="en-US" smtClean="0"/>
              <a:t>面向对象方法概述</a:t>
            </a:r>
          </a:p>
          <a:p>
            <a:pPr marL="609600" indent="-609600" eaLnBrk="1" hangingPunct="1"/>
            <a:r>
              <a:rPr lang="en-US" altLang="zh-CN" smtClean="0"/>
              <a:t>8.2 </a:t>
            </a:r>
            <a:r>
              <a:rPr lang="zh-CN" altLang="en-US" smtClean="0"/>
              <a:t>识别领域对象</a:t>
            </a:r>
            <a:endParaRPr lang="en-US" altLang="zh-CN" smtClean="0"/>
          </a:p>
          <a:p>
            <a:pPr marL="609600" indent="-609600" eaLnBrk="1" hangingPunct="1"/>
            <a:r>
              <a:rPr lang="en-US" altLang="zh-CN" smtClean="0"/>
              <a:t>8.3 </a:t>
            </a:r>
            <a:r>
              <a:rPr lang="zh-CN" altLang="en-US" smtClean="0"/>
              <a:t>识别对象属性</a:t>
            </a:r>
          </a:p>
          <a:p>
            <a:pPr marL="609600" indent="-609600" eaLnBrk="1" hangingPunct="1"/>
            <a:r>
              <a:rPr lang="en-US" altLang="zh-CN" smtClean="0"/>
              <a:t>8.4 </a:t>
            </a:r>
            <a:r>
              <a:rPr lang="zh-CN" altLang="en-US" smtClean="0"/>
              <a:t>识别对象的关联</a:t>
            </a:r>
            <a:endParaRPr lang="en-US" altLang="zh-CN" smtClean="0"/>
          </a:p>
          <a:p>
            <a:pPr marL="609600" indent="-609600" eaLnBrk="1" hangingPunct="1"/>
            <a:r>
              <a:rPr lang="en-US" altLang="zh-CN" smtClean="0"/>
              <a:t>8.5 </a:t>
            </a:r>
            <a:r>
              <a:rPr lang="zh-CN" altLang="en-US" smtClean="0"/>
              <a:t>识别泛化关系</a:t>
            </a:r>
            <a:endParaRPr lang="en-US" altLang="zh-CN" smtClean="0"/>
          </a:p>
          <a:p>
            <a:pPr marL="609600" indent="-609600" eaLnBrk="1" hangingPunct="1"/>
            <a:r>
              <a:rPr lang="en-US" altLang="zh-CN" smtClean="0"/>
              <a:t>8.6 </a:t>
            </a:r>
            <a:r>
              <a:rPr lang="zh-CN" altLang="en-US" smtClean="0"/>
              <a:t>类图的画法</a:t>
            </a:r>
            <a:endParaRPr lang="en-US" altLang="zh-CN" smtClean="0"/>
          </a:p>
          <a:p>
            <a:pPr marL="609600" indent="-609600" eaLnBrk="1" hangingPunct="1"/>
            <a:r>
              <a:rPr lang="en-US" altLang="zh-CN" smtClean="0"/>
              <a:t>8.7 </a:t>
            </a:r>
            <a:r>
              <a:rPr lang="zh-CN" altLang="en-US" smtClean="0"/>
              <a:t>对象状态建模</a:t>
            </a:r>
          </a:p>
        </p:txBody>
      </p:sp>
    </p:spTree>
    <p:extLst>
      <p:ext uri="{BB962C8B-B14F-4D97-AF65-F5344CB8AC3E}">
        <p14:creationId xmlns:p14="http://schemas.microsoft.com/office/powerpoint/2010/main" val="129016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3203848" y="5427989"/>
            <a:ext cx="3514725" cy="1435100"/>
            <a:chOff x="1667" y="1705"/>
            <a:chExt cx="2427" cy="1487"/>
          </a:xfrm>
        </p:grpSpPr>
        <p:grpSp>
          <p:nvGrpSpPr>
            <p:cNvPr id="20510" name="Group 3"/>
            <p:cNvGrpSpPr>
              <a:grpSpLocks/>
            </p:cNvGrpSpPr>
            <p:nvPr/>
          </p:nvGrpSpPr>
          <p:grpSpPr bwMode="auto">
            <a:xfrm>
              <a:off x="2390" y="1777"/>
              <a:ext cx="291" cy="1285"/>
              <a:chOff x="2390" y="1777"/>
              <a:chExt cx="291" cy="1285"/>
            </a:xfrm>
          </p:grpSpPr>
          <p:grpSp>
            <p:nvGrpSpPr>
              <p:cNvPr id="20712" name="Group 4"/>
              <p:cNvGrpSpPr>
                <a:grpSpLocks/>
              </p:cNvGrpSpPr>
              <p:nvPr/>
            </p:nvGrpSpPr>
            <p:grpSpPr bwMode="auto">
              <a:xfrm>
                <a:off x="2457" y="1777"/>
                <a:ext cx="154" cy="202"/>
                <a:chOff x="2457" y="1777"/>
                <a:chExt cx="154" cy="202"/>
              </a:xfrm>
            </p:grpSpPr>
            <p:sp>
              <p:nvSpPr>
                <p:cNvPr id="20721" name="Freeform 5"/>
                <p:cNvSpPr>
                  <a:spLocks/>
                </p:cNvSpPr>
                <p:nvPr/>
              </p:nvSpPr>
              <p:spPr bwMode="auto">
                <a:xfrm>
                  <a:off x="2477" y="1786"/>
                  <a:ext cx="118" cy="193"/>
                </a:xfrm>
                <a:custGeom>
                  <a:avLst/>
                  <a:gdLst>
                    <a:gd name="T0" fmla="*/ 27 w 118"/>
                    <a:gd name="T1" fmla="*/ 179 h 193"/>
                    <a:gd name="T2" fmla="*/ 27 w 118"/>
                    <a:gd name="T3" fmla="*/ 150 h 193"/>
                    <a:gd name="T4" fmla="*/ 19 w 118"/>
                    <a:gd name="T5" fmla="*/ 135 h 193"/>
                    <a:gd name="T6" fmla="*/ 14 w 118"/>
                    <a:gd name="T7" fmla="*/ 122 h 193"/>
                    <a:gd name="T8" fmla="*/ 6 w 118"/>
                    <a:gd name="T9" fmla="*/ 106 h 193"/>
                    <a:gd name="T10" fmla="*/ 3 w 118"/>
                    <a:gd name="T11" fmla="*/ 94 h 193"/>
                    <a:gd name="T12" fmla="*/ 1 w 118"/>
                    <a:gd name="T13" fmla="*/ 84 h 193"/>
                    <a:gd name="T14" fmla="*/ 0 w 118"/>
                    <a:gd name="T15" fmla="*/ 58 h 193"/>
                    <a:gd name="T16" fmla="*/ 3 w 118"/>
                    <a:gd name="T17" fmla="*/ 40 h 193"/>
                    <a:gd name="T18" fmla="*/ 10 w 118"/>
                    <a:gd name="T19" fmla="*/ 25 h 193"/>
                    <a:gd name="T20" fmla="*/ 18 w 118"/>
                    <a:gd name="T21" fmla="*/ 15 h 193"/>
                    <a:gd name="T22" fmla="*/ 25 w 118"/>
                    <a:gd name="T23" fmla="*/ 9 h 193"/>
                    <a:gd name="T24" fmla="*/ 37 w 118"/>
                    <a:gd name="T25" fmla="*/ 3 h 193"/>
                    <a:gd name="T26" fmla="*/ 54 w 118"/>
                    <a:gd name="T27" fmla="*/ 0 h 193"/>
                    <a:gd name="T28" fmla="*/ 72 w 118"/>
                    <a:gd name="T29" fmla="*/ 1 h 193"/>
                    <a:gd name="T30" fmla="*/ 86 w 118"/>
                    <a:gd name="T31" fmla="*/ 5 h 193"/>
                    <a:gd name="T32" fmla="*/ 101 w 118"/>
                    <a:gd name="T33" fmla="*/ 15 h 193"/>
                    <a:gd name="T34" fmla="*/ 109 w 118"/>
                    <a:gd name="T35" fmla="*/ 25 h 193"/>
                    <a:gd name="T36" fmla="*/ 114 w 118"/>
                    <a:gd name="T37" fmla="*/ 35 h 193"/>
                    <a:gd name="T38" fmla="*/ 117 w 118"/>
                    <a:gd name="T39" fmla="*/ 47 h 193"/>
                    <a:gd name="T40" fmla="*/ 116 w 118"/>
                    <a:gd name="T41" fmla="*/ 70 h 193"/>
                    <a:gd name="T42" fmla="*/ 112 w 118"/>
                    <a:gd name="T43" fmla="*/ 91 h 193"/>
                    <a:gd name="T44" fmla="*/ 103 w 118"/>
                    <a:gd name="T45" fmla="*/ 111 h 193"/>
                    <a:gd name="T46" fmla="*/ 97 w 118"/>
                    <a:gd name="T47" fmla="*/ 125 h 193"/>
                    <a:gd name="T48" fmla="*/ 91 w 118"/>
                    <a:gd name="T49" fmla="*/ 136 h 193"/>
                    <a:gd name="T50" fmla="*/ 84 w 118"/>
                    <a:gd name="T51" fmla="*/ 150 h 193"/>
                    <a:gd name="T52" fmla="*/ 82 w 118"/>
                    <a:gd name="T53" fmla="*/ 172 h 193"/>
                    <a:gd name="T54" fmla="*/ 81 w 118"/>
                    <a:gd name="T55" fmla="*/ 184 h 193"/>
                    <a:gd name="T56" fmla="*/ 70 w 118"/>
                    <a:gd name="T57" fmla="*/ 190 h 193"/>
                    <a:gd name="T58" fmla="*/ 58 w 118"/>
                    <a:gd name="T59" fmla="*/ 192 h 193"/>
                    <a:gd name="T60" fmla="*/ 42 w 118"/>
                    <a:gd name="T61" fmla="*/ 190 h 193"/>
                    <a:gd name="T62" fmla="*/ 33 w 118"/>
                    <a:gd name="T63" fmla="*/ 186 h 193"/>
                    <a:gd name="T64" fmla="*/ 27 w 118"/>
                    <a:gd name="T65" fmla="*/ 179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8" h="193">
                      <a:moveTo>
                        <a:pt x="27" y="179"/>
                      </a:moveTo>
                      <a:lnTo>
                        <a:pt x="27" y="150"/>
                      </a:lnTo>
                      <a:lnTo>
                        <a:pt x="19" y="135"/>
                      </a:lnTo>
                      <a:lnTo>
                        <a:pt x="14" y="122"/>
                      </a:lnTo>
                      <a:lnTo>
                        <a:pt x="6" y="106"/>
                      </a:lnTo>
                      <a:lnTo>
                        <a:pt x="3" y="94"/>
                      </a:lnTo>
                      <a:lnTo>
                        <a:pt x="1" y="84"/>
                      </a:lnTo>
                      <a:lnTo>
                        <a:pt x="0" y="58"/>
                      </a:lnTo>
                      <a:lnTo>
                        <a:pt x="3" y="40"/>
                      </a:lnTo>
                      <a:lnTo>
                        <a:pt x="10" y="25"/>
                      </a:lnTo>
                      <a:lnTo>
                        <a:pt x="18" y="15"/>
                      </a:lnTo>
                      <a:lnTo>
                        <a:pt x="25" y="9"/>
                      </a:lnTo>
                      <a:lnTo>
                        <a:pt x="37" y="3"/>
                      </a:lnTo>
                      <a:lnTo>
                        <a:pt x="54" y="0"/>
                      </a:lnTo>
                      <a:lnTo>
                        <a:pt x="72" y="1"/>
                      </a:lnTo>
                      <a:lnTo>
                        <a:pt x="86" y="5"/>
                      </a:lnTo>
                      <a:lnTo>
                        <a:pt x="101" y="15"/>
                      </a:lnTo>
                      <a:lnTo>
                        <a:pt x="109" y="25"/>
                      </a:lnTo>
                      <a:lnTo>
                        <a:pt x="114" y="35"/>
                      </a:lnTo>
                      <a:lnTo>
                        <a:pt x="117" y="47"/>
                      </a:lnTo>
                      <a:lnTo>
                        <a:pt x="116" y="70"/>
                      </a:lnTo>
                      <a:lnTo>
                        <a:pt x="112" y="91"/>
                      </a:lnTo>
                      <a:lnTo>
                        <a:pt x="103" y="111"/>
                      </a:lnTo>
                      <a:lnTo>
                        <a:pt x="97" y="125"/>
                      </a:lnTo>
                      <a:lnTo>
                        <a:pt x="91" y="136"/>
                      </a:lnTo>
                      <a:lnTo>
                        <a:pt x="84" y="150"/>
                      </a:lnTo>
                      <a:lnTo>
                        <a:pt x="82" y="172"/>
                      </a:lnTo>
                      <a:lnTo>
                        <a:pt x="81" y="184"/>
                      </a:lnTo>
                      <a:lnTo>
                        <a:pt x="70" y="190"/>
                      </a:lnTo>
                      <a:lnTo>
                        <a:pt x="58" y="192"/>
                      </a:lnTo>
                      <a:lnTo>
                        <a:pt x="42" y="190"/>
                      </a:lnTo>
                      <a:lnTo>
                        <a:pt x="33" y="186"/>
                      </a:lnTo>
                      <a:lnTo>
                        <a:pt x="27" y="179"/>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2" name="Freeform 6"/>
                <p:cNvSpPr>
                  <a:spLocks/>
                </p:cNvSpPr>
                <p:nvPr/>
              </p:nvSpPr>
              <p:spPr bwMode="auto">
                <a:xfrm>
                  <a:off x="2457" y="1777"/>
                  <a:ext cx="154" cy="130"/>
                </a:xfrm>
                <a:custGeom>
                  <a:avLst/>
                  <a:gdLst>
                    <a:gd name="T0" fmla="*/ 11 w 154"/>
                    <a:gd name="T1" fmla="*/ 111 h 130"/>
                    <a:gd name="T2" fmla="*/ 2 w 154"/>
                    <a:gd name="T3" fmla="*/ 99 h 130"/>
                    <a:gd name="T4" fmla="*/ 0 w 154"/>
                    <a:gd name="T5" fmla="*/ 84 h 130"/>
                    <a:gd name="T6" fmla="*/ 1 w 154"/>
                    <a:gd name="T7" fmla="*/ 66 h 130"/>
                    <a:gd name="T8" fmla="*/ 1 w 154"/>
                    <a:gd name="T9" fmla="*/ 53 h 130"/>
                    <a:gd name="T10" fmla="*/ 8 w 154"/>
                    <a:gd name="T11" fmla="*/ 37 h 130"/>
                    <a:gd name="T12" fmla="*/ 17 w 154"/>
                    <a:gd name="T13" fmla="*/ 26 h 130"/>
                    <a:gd name="T14" fmla="*/ 26 w 154"/>
                    <a:gd name="T15" fmla="*/ 16 h 130"/>
                    <a:gd name="T16" fmla="*/ 41 w 154"/>
                    <a:gd name="T17" fmla="*/ 5 h 130"/>
                    <a:gd name="T18" fmla="*/ 52 w 154"/>
                    <a:gd name="T19" fmla="*/ 2 h 130"/>
                    <a:gd name="T20" fmla="*/ 76 w 154"/>
                    <a:gd name="T21" fmla="*/ 0 h 130"/>
                    <a:gd name="T22" fmla="*/ 96 w 154"/>
                    <a:gd name="T23" fmla="*/ 1 h 130"/>
                    <a:gd name="T24" fmla="*/ 111 w 154"/>
                    <a:gd name="T25" fmla="*/ 5 h 130"/>
                    <a:gd name="T26" fmla="*/ 123 w 154"/>
                    <a:gd name="T27" fmla="*/ 10 h 130"/>
                    <a:gd name="T28" fmla="*/ 134 w 154"/>
                    <a:gd name="T29" fmla="*/ 22 h 130"/>
                    <a:gd name="T30" fmla="*/ 142 w 154"/>
                    <a:gd name="T31" fmla="*/ 32 h 130"/>
                    <a:gd name="T32" fmla="*/ 149 w 154"/>
                    <a:gd name="T33" fmla="*/ 43 h 130"/>
                    <a:gd name="T34" fmla="*/ 153 w 154"/>
                    <a:gd name="T35" fmla="*/ 56 h 130"/>
                    <a:gd name="T36" fmla="*/ 153 w 154"/>
                    <a:gd name="T37" fmla="*/ 79 h 130"/>
                    <a:gd name="T38" fmla="*/ 153 w 154"/>
                    <a:gd name="T39" fmla="*/ 95 h 130"/>
                    <a:gd name="T40" fmla="*/ 147 w 154"/>
                    <a:gd name="T41" fmla="*/ 102 h 130"/>
                    <a:gd name="T42" fmla="*/ 139 w 154"/>
                    <a:gd name="T43" fmla="*/ 113 h 130"/>
                    <a:gd name="T44" fmla="*/ 134 w 154"/>
                    <a:gd name="T45" fmla="*/ 121 h 130"/>
                    <a:gd name="T46" fmla="*/ 119 w 154"/>
                    <a:gd name="T47" fmla="*/ 125 h 130"/>
                    <a:gd name="T48" fmla="*/ 105 w 154"/>
                    <a:gd name="T49" fmla="*/ 129 h 130"/>
                    <a:gd name="T50" fmla="*/ 116 w 154"/>
                    <a:gd name="T51" fmla="*/ 113 h 130"/>
                    <a:gd name="T52" fmla="*/ 127 w 154"/>
                    <a:gd name="T53" fmla="*/ 85 h 130"/>
                    <a:gd name="T54" fmla="*/ 128 w 154"/>
                    <a:gd name="T55" fmla="*/ 74 h 130"/>
                    <a:gd name="T56" fmla="*/ 127 w 154"/>
                    <a:gd name="T57" fmla="*/ 65 h 130"/>
                    <a:gd name="T58" fmla="*/ 123 w 154"/>
                    <a:gd name="T59" fmla="*/ 53 h 130"/>
                    <a:gd name="T60" fmla="*/ 99 w 154"/>
                    <a:gd name="T61" fmla="*/ 60 h 130"/>
                    <a:gd name="T62" fmla="*/ 70 w 154"/>
                    <a:gd name="T63" fmla="*/ 60 h 130"/>
                    <a:gd name="T64" fmla="*/ 50 w 154"/>
                    <a:gd name="T65" fmla="*/ 58 h 130"/>
                    <a:gd name="T66" fmla="*/ 34 w 154"/>
                    <a:gd name="T67" fmla="*/ 55 h 130"/>
                    <a:gd name="T68" fmla="*/ 29 w 154"/>
                    <a:gd name="T69" fmla="*/ 61 h 130"/>
                    <a:gd name="T70" fmla="*/ 25 w 154"/>
                    <a:gd name="T71" fmla="*/ 74 h 130"/>
                    <a:gd name="T72" fmla="*/ 25 w 154"/>
                    <a:gd name="T73" fmla="*/ 87 h 130"/>
                    <a:gd name="T74" fmla="*/ 36 w 154"/>
                    <a:gd name="T75" fmla="*/ 114 h 130"/>
                    <a:gd name="T76" fmla="*/ 42 w 154"/>
                    <a:gd name="T77" fmla="*/ 129 h 130"/>
                    <a:gd name="T78" fmla="*/ 25 w 154"/>
                    <a:gd name="T79" fmla="*/ 120 h 130"/>
                    <a:gd name="T80" fmla="*/ 11 w 154"/>
                    <a:gd name="T81" fmla="*/ 111 h 1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4" h="130">
                      <a:moveTo>
                        <a:pt x="11" y="111"/>
                      </a:moveTo>
                      <a:lnTo>
                        <a:pt x="2" y="99"/>
                      </a:lnTo>
                      <a:lnTo>
                        <a:pt x="0" y="84"/>
                      </a:lnTo>
                      <a:lnTo>
                        <a:pt x="1" y="66"/>
                      </a:lnTo>
                      <a:lnTo>
                        <a:pt x="1" y="53"/>
                      </a:lnTo>
                      <a:lnTo>
                        <a:pt x="8" y="37"/>
                      </a:lnTo>
                      <a:lnTo>
                        <a:pt x="17" y="26"/>
                      </a:lnTo>
                      <a:lnTo>
                        <a:pt x="26" y="16"/>
                      </a:lnTo>
                      <a:lnTo>
                        <a:pt x="41" y="5"/>
                      </a:lnTo>
                      <a:lnTo>
                        <a:pt x="52" y="2"/>
                      </a:lnTo>
                      <a:lnTo>
                        <a:pt x="76" y="0"/>
                      </a:lnTo>
                      <a:lnTo>
                        <a:pt x="96" y="1"/>
                      </a:lnTo>
                      <a:lnTo>
                        <a:pt x="111" y="5"/>
                      </a:lnTo>
                      <a:lnTo>
                        <a:pt x="123" y="10"/>
                      </a:lnTo>
                      <a:lnTo>
                        <a:pt x="134" y="22"/>
                      </a:lnTo>
                      <a:lnTo>
                        <a:pt x="142" y="32"/>
                      </a:lnTo>
                      <a:lnTo>
                        <a:pt x="149" y="43"/>
                      </a:lnTo>
                      <a:lnTo>
                        <a:pt x="153" y="56"/>
                      </a:lnTo>
                      <a:lnTo>
                        <a:pt x="153" y="79"/>
                      </a:lnTo>
                      <a:lnTo>
                        <a:pt x="153" y="95"/>
                      </a:lnTo>
                      <a:lnTo>
                        <a:pt x="147" y="102"/>
                      </a:lnTo>
                      <a:lnTo>
                        <a:pt x="139" y="113"/>
                      </a:lnTo>
                      <a:lnTo>
                        <a:pt x="134" y="121"/>
                      </a:lnTo>
                      <a:lnTo>
                        <a:pt x="119" y="125"/>
                      </a:lnTo>
                      <a:lnTo>
                        <a:pt x="105" y="129"/>
                      </a:lnTo>
                      <a:lnTo>
                        <a:pt x="116" y="113"/>
                      </a:lnTo>
                      <a:lnTo>
                        <a:pt x="127" y="85"/>
                      </a:lnTo>
                      <a:lnTo>
                        <a:pt x="128" y="74"/>
                      </a:lnTo>
                      <a:lnTo>
                        <a:pt x="127" y="65"/>
                      </a:lnTo>
                      <a:lnTo>
                        <a:pt x="123" y="53"/>
                      </a:lnTo>
                      <a:lnTo>
                        <a:pt x="99" y="60"/>
                      </a:lnTo>
                      <a:lnTo>
                        <a:pt x="70" y="60"/>
                      </a:lnTo>
                      <a:lnTo>
                        <a:pt x="50" y="58"/>
                      </a:lnTo>
                      <a:lnTo>
                        <a:pt x="34" y="55"/>
                      </a:lnTo>
                      <a:lnTo>
                        <a:pt x="29" y="61"/>
                      </a:lnTo>
                      <a:lnTo>
                        <a:pt x="25" y="74"/>
                      </a:lnTo>
                      <a:lnTo>
                        <a:pt x="25" y="87"/>
                      </a:lnTo>
                      <a:lnTo>
                        <a:pt x="36" y="114"/>
                      </a:lnTo>
                      <a:lnTo>
                        <a:pt x="42" y="129"/>
                      </a:lnTo>
                      <a:lnTo>
                        <a:pt x="25" y="120"/>
                      </a:lnTo>
                      <a:lnTo>
                        <a:pt x="11" y="11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23" name="Group 7"/>
                <p:cNvGrpSpPr>
                  <a:grpSpLocks/>
                </p:cNvGrpSpPr>
                <p:nvPr/>
              </p:nvGrpSpPr>
              <p:grpSpPr bwMode="auto">
                <a:xfrm>
                  <a:off x="2474" y="1879"/>
                  <a:ext cx="126" cy="19"/>
                  <a:chOff x="2474" y="1879"/>
                  <a:chExt cx="126" cy="19"/>
                </a:xfrm>
              </p:grpSpPr>
              <p:sp>
                <p:nvSpPr>
                  <p:cNvPr id="20724" name="Oval 8"/>
                  <p:cNvSpPr>
                    <a:spLocks noChangeArrowheads="1"/>
                  </p:cNvSpPr>
                  <p:nvPr/>
                </p:nvSpPr>
                <p:spPr bwMode="auto">
                  <a:xfrm>
                    <a:off x="2474" y="1879"/>
                    <a:ext cx="16" cy="16"/>
                  </a:xfrm>
                  <a:prstGeom prst="ellipse">
                    <a:avLst/>
                  </a:prstGeom>
                  <a:solidFill>
                    <a:srgbClr val="006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25" name="Oval 9"/>
                  <p:cNvSpPr>
                    <a:spLocks noChangeArrowheads="1"/>
                  </p:cNvSpPr>
                  <p:nvPr/>
                </p:nvSpPr>
                <p:spPr bwMode="auto">
                  <a:xfrm>
                    <a:off x="2584" y="1882"/>
                    <a:ext cx="16" cy="16"/>
                  </a:xfrm>
                  <a:prstGeom prst="ellipse">
                    <a:avLst/>
                  </a:prstGeom>
                  <a:solidFill>
                    <a:srgbClr val="006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20713" name="Freeform 10"/>
              <p:cNvSpPr>
                <a:spLocks/>
              </p:cNvSpPr>
              <p:nvPr/>
            </p:nvSpPr>
            <p:spPr bwMode="auto">
              <a:xfrm>
                <a:off x="2449" y="2649"/>
                <a:ext cx="148" cy="374"/>
              </a:xfrm>
              <a:custGeom>
                <a:avLst/>
                <a:gdLst>
                  <a:gd name="T0" fmla="*/ 33 w 148"/>
                  <a:gd name="T1" fmla="*/ 0 h 374"/>
                  <a:gd name="T2" fmla="*/ 30 w 148"/>
                  <a:gd name="T3" fmla="*/ 44 h 374"/>
                  <a:gd name="T4" fmla="*/ 27 w 148"/>
                  <a:gd name="T5" fmla="*/ 94 h 374"/>
                  <a:gd name="T6" fmla="*/ 27 w 148"/>
                  <a:gd name="T7" fmla="*/ 144 h 374"/>
                  <a:gd name="T8" fmla="*/ 30 w 148"/>
                  <a:gd name="T9" fmla="*/ 189 h 374"/>
                  <a:gd name="T10" fmla="*/ 31 w 148"/>
                  <a:gd name="T11" fmla="*/ 226 h 374"/>
                  <a:gd name="T12" fmla="*/ 31 w 148"/>
                  <a:gd name="T13" fmla="*/ 273 h 374"/>
                  <a:gd name="T14" fmla="*/ 28 w 148"/>
                  <a:gd name="T15" fmla="*/ 293 h 374"/>
                  <a:gd name="T16" fmla="*/ 7 w 148"/>
                  <a:gd name="T17" fmla="*/ 351 h 374"/>
                  <a:gd name="T18" fmla="*/ 0 w 148"/>
                  <a:gd name="T19" fmla="*/ 372 h 374"/>
                  <a:gd name="T20" fmla="*/ 32 w 148"/>
                  <a:gd name="T21" fmla="*/ 373 h 374"/>
                  <a:gd name="T22" fmla="*/ 46 w 148"/>
                  <a:gd name="T23" fmla="*/ 347 h 374"/>
                  <a:gd name="T24" fmla="*/ 55 w 148"/>
                  <a:gd name="T25" fmla="*/ 318 h 374"/>
                  <a:gd name="T26" fmla="*/ 61 w 148"/>
                  <a:gd name="T27" fmla="*/ 271 h 374"/>
                  <a:gd name="T28" fmla="*/ 80 w 148"/>
                  <a:gd name="T29" fmla="*/ 144 h 374"/>
                  <a:gd name="T30" fmla="*/ 86 w 148"/>
                  <a:gd name="T31" fmla="*/ 108 h 374"/>
                  <a:gd name="T32" fmla="*/ 81 w 148"/>
                  <a:gd name="T33" fmla="*/ 176 h 374"/>
                  <a:gd name="T34" fmla="*/ 87 w 148"/>
                  <a:gd name="T35" fmla="*/ 219 h 374"/>
                  <a:gd name="T36" fmla="*/ 89 w 148"/>
                  <a:gd name="T37" fmla="*/ 259 h 374"/>
                  <a:gd name="T38" fmla="*/ 85 w 148"/>
                  <a:gd name="T39" fmla="*/ 295 h 374"/>
                  <a:gd name="T40" fmla="*/ 88 w 148"/>
                  <a:gd name="T41" fmla="*/ 312 h 374"/>
                  <a:gd name="T42" fmla="*/ 108 w 148"/>
                  <a:gd name="T43" fmla="*/ 367 h 374"/>
                  <a:gd name="T44" fmla="*/ 127 w 148"/>
                  <a:gd name="T45" fmla="*/ 367 h 374"/>
                  <a:gd name="T46" fmla="*/ 136 w 148"/>
                  <a:gd name="T47" fmla="*/ 367 h 374"/>
                  <a:gd name="T48" fmla="*/ 147 w 148"/>
                  <a:gd name="T49" fmla="*/ 356 h 374"/>
                  <a:gd name="T50" fmla="*/ 119 w 148"/>
                  <a:gd name="T51" fmla="*/ 295 h 374"/>
                  <a:gd name="T52" fmla="*/ 133 w 148"/>
                  <a:gd name="T53" fmla="*/ 166 h 374"/>
                  <a:gd name="T54" fmla="*/ 139 w 148"/>
                  <a:gd name="T55" fmla="*/ 105 h 374"/>
                  <a:gd name="T56" fmla="*/ 139 w 148"/>
                  <a:gd name="T57" fmla="*/ 2 h 374"/>
                  <a:gd name="T58" fmla="*/ 33 w 148"/>
                  <a:gd name="T59" fmla="*/ 0 h 3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48" h="374">
                    <a:moveTo>
                      <a:pt x="33" y="0"/>
                    </a:moveTo>
                    <a:lnTo>
                      <a:pt x="30" y="44"/>
                    </a:lnTo>
                    <a:lnTo>
                      <a:pt x="27" y="94"/>
                    </a:lnTo>
                    <a:lnTo>
                      <a:pt x="27" y="144"/>
                    </a:lnTo>
                    <a:lnTo>
                      <a:pt x="30" y="189"/>
                    </a:lnTo>
                    <a:lnTo>
                      <a:pt x="31" y="226"/>
                    </a:lnTo>
                    <a:lnTo>
                      <a:pt x="31" y="273"/>
                    </a:lnTo>
                    <a:lnTo>
                      <a:pt x="28" y="293"/>
                    </a:lnTo>
                    <a:lnTo>
                      <a:pt x="7" y="351"/>
                    </a:lnTo>
                    <a:lnTo>
                      <a:pt x="0" y="372"/>
                    </a:lnTo>
                    <a:lnTo>
                      <a:pt x="32" y="373"/>
                    </a:lnTo>
                    <a:lnTo>
                      <a:pt x="46" y="347"/>
                    </a:lnTo>
                    <a:lnTo>
                      <a:pt x="55" y="318"/>
                    </a:lnTo>
                    <a:lnTo>
                      <a:pt x="61" y="271"/>
                    </a:lnTo>
                    <a:lnTo>
                      <a:pt x="80" y="144"/>
                    </a:lnTo>
                    <a:lnTo>
                      <a:pt x="86" y="108"/>
                    </a:lnTo>
                    <a:lnTo>
                      <a:pt x="81" y="176"/>
                    </a:lnTo>
                    <a:lnTo>
                      <a:pt x="87" y="219"/>
                    </a:lnTo>
                    <a:lnTo>
                      <a:pt x="89" y="259"/>
                    </a:lnTo>
                    <a:lnTo>
                      <a:pt x="85" y="295"/>
                    </a:lnTo>
                    <a:lnTo>
                      <a:pt x="88" y="312"/>
                    </a:lnTo>
                    <a:lnTo>
                      <a:pt x="108" y="367"/>
                    </a:lnTo>
                    <a:lnTo>
                      <a:pt x="127" y="367"/>
                    </a:lnTo>
                    <a:lnTo>
                      <a:pt x="136" y="367"/>
                    </a:lnTo>
                    <a:lnTo>
                      <a:pt x="147" y="356"/>
                    </a:lnTo>
                    <a:lnTo>
                      <a:pt x="119" y="295"/>
                    </a:lnTo>
                    <a:lnTo>
                      <a:pt x="133" y="166"/>
                    </a:lnTo>
                    <a:lnTo>
                      <a:pt x="139" y="105"/>
                    </a:lnTo>
                    <a:lnTo>
                      <a:pt x="139" y="2"/>
                    </a:lnTo>
                    <a:lnTo>
                      <a:pt x="33" y="0"/>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14" name="Group 11"/>
              <p:cNvGrpSpPr>
                <a:grpSpLocks/>
              </p:cNvGrpSpPr>
              <p:nvPr/>
            </p:nvGrpSpPr>
            <p:grpSpPr bwMode="auto">
              <a:xfrm>
                <a:off x="2394" y="2179"/>
                <a:ext cx="277" cy="373"/>
                <a:chOff x="2394" y="2179"/>
                <a:chExt cx="277" cy="373"/>
              </a:xfrm>
            </p:grpSpPr>
            <p:sp>
              <p:nvSpPr>
                <p:cNvPr id="20719" name="Freeform 12"/>
                <p:cNvSpPr>
                  <a:spLocks/>
                </p:cNvSpPr>
                <p:nvPr/>
              </p:nvSpPr>
              <p:spPr bwMode="auto">
                <a:xfrm>
                  <a:off x="2394" y="2189"/>
                  <a:ext cx="72" cy="363"/>
                </a:xfrm>
                <a:custGeom>
                  <a:avLst/>
                  <a:gdLst>
                    <a:gd name="T0" fmla="*/ 4 w 72"/>
                    <a:gd name="T1" fmla="*/ 0 h 363"/>
                    <a:gd name="T2" fmla="*/ 0 w 72"/>
                    <a:gd name="T3" fmla="*/ 82 h 363"/>
                    <a:gd name="T4" fmla="*/ 12 w 72"/>
                    <a:gd name="T5" fmla="*/ 194 h 363"/>
                    <a:gd name="T6" fmla="*/ 21 w 72"/>
                    <a:gd name="T7" fmla="*/ 292 h 363"/>
                    <a:gd name="T8" fmla="*/ 39 w 72"/>
                    <a:gd name="T9" fmla="*/ 351 h 363"/>
                    <a:gd name="T10" fmla="*/ 47 w 72"/>
                    <a:gd name="T11" fmla="*/ 362 h 363"/>
                    <a:gd name="T12" fmla="*/ 52 w 72"/>
                    <a:gd name="T13" fmla="*/ 345 h 363"/>
                    <a:gd name="T14" fmla="*/ 55 w 72"/>
                    <a:gd name="T15" fmla="*/ 304 h 363"/>
                    <a:gd name="T16" fmla="*/ 71 w 72"/>
                    <a:gd name="T17" fmla="*/ 293 h 363"/>
                    <a:gd name="T18" fmla="*/ 50 w 72"/>
                    <a:gd name="T19" fmla="*/ 259 h 363"/>
                    <a:gd name="T20" fmla="*/ 36 w 72"/>
                    <a:gd name="T21" fmla="*/ 240 h 363"/>
                    <a:gd name="T22" fmla="*/ 37 w 72"/>
                    <a:gd name="T23" fmla="*/ 74 h 363"/>
                    <a:gd name="T24" fmla="*/ 44 w 72"/>
                    <a:gd name="T25" fmla="*/ 6 h 363"/>
                    <a:gd name="T26" fmla="*/ 4 w 72"/>
                    <a:gd name="T27" fmla="*/ 0 h 3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 h="363">
                      <a:moveTo>
                        <a:pt x="4" y="0"/>
                      </a:moveTo>
                      <a:lnTo>
                        <a:pt x="0" y="82"/>
                      </a:lnTo>
                      <a:lnTo>
                        <a:pt x="12" y="194"/>
                      </a:lnTo>
                      <a:lnTo>
                        <a:pt x="21" y="292"/>
                      </a:lnTo>
                      <a:lnTo>
                        <a:pt x="39" y="351"/>
                      </a:lnTo>
                      <a:lnTo>
                        <a:pt x="47" y="362"/>
                      </a:lnTo>
                      <a:lnTo>
                        <a:pt x="52" y="345"/>
                      </a:lnTo>
                      <a:lnTo>
                        <a:pt x="55" y="304"/>
                      </a:lnTo>
                      <a:lnTo>
                        <a:pt x="71" y="293"/>
                      </a:lnTo>
                      <a:lnTo>
                        <a:pt x="50" y="259"/>
                      </a:lnTo>
                      <a:lnTo>
                        <a:pt x="36" y="240"/>
                      </a:lnTo>
                      <a:lnTo>
                        <a:pt x="37" y="74"/>
                      </a:lnTo>
                      <a:lnTo>
                        <a:pt x="44" y="6"/>
                      </a:lnTo>
                      <a:lnTo>
                        <a:pt x="4" y="0"/>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0" name="Freeform 13"/>
                <p:cNvSpPr>
                  <a:spLocks/>
                </p:cNvSpPr>
                <p:nvPr/>
              </p:nvSpPr>
              <p:spPr bwMode="auto">
                <a:xfrm>
                  <a:off x="2608" y="2179"/>
                  <a:ext cx="63" cy="338"/>
                </a:xfrm>
                <a:custGeom>
                  <a:avLst/>
                  <a:gdLst>
                    <a:gd name="T0" fmla="*/ 18 w 63"/>
                    <a:gd name="T1" fmla="*/ 9 h 338"/>
                    <a:gd name="T2" fmla="*/ 27 w 63"/>
                    <a:gd name="T3" fmla="*/ 70 h 338"/>
                    <a:gd name="T4" fmla="*/ 26 w 63"/>
                    <a:gd name="T5" fmla="*/ 214 h 338"/>
                    <a:gd name="T6" fmla="*/ 0 w 63"/>
                    <a:gd name="T7" fmla="*/ 274 h 338"/>
                    <a:gd name="T8" fmla="*/ 6 w 63"/>
                    <a:gd name="T9" fmla="*/ 280 h 338"/>
                    <a:gd name="T10" fmla="*/ 0 w 63"/>
                    <a:gd name="T11" fmla="*/ 311 h 338"/>
                    <a:gd name="T12" fmla="*/ 5 w 63"/>
                    <a:gd name="T13" fmla="*/ 337 h 338"/>
                    <a:gd name="T14" fmla="*/ 26 w 63"/>
                    <a:gd name="T15" fmla="*/ 296 h 338"/>
                    <a:gd name="T16" fmla="*/ 44 w 63"/>
                    <a:gd name="T17" fmla="*/ 221 h 338"/>
                    <a:gd name="T18" fmla="*/ 62 w 63"/>
                    <a:gd name="T19" fmla="*/ 56 h 338"/>
                    <a:gd name="T20" fmla="*/ 54 w 63"/>
                    <a:gd name="T21" fmla="*/ 0 h 338"/>
                    <a:gd name="T22" fmla="*/ 18 w 63"/>
                    <a:gd name="T23" fmla="*/ 9 h 3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3" h="338">
                      <a:moveTo>
                        <a:pt x="18" y="9"/>
                      </a:moveTo>
                      <a:lnTo>
                        <a:pt x="27" y="70"/>
                      </a:lnTo>
                      <a:lnTo>
                        <a:pt x="26" y="214"/>
                      </a:lnTo>
                      <a:lnTo>
                        <a:pt x="0" y="274"/>
                      </a:lnTo>
                      <a:lnTo>
                        <a:pt x="6" y="280"/>
                      </a:lnTo>
                      <a:lnTo>
                        <a:pt x="0" y="311"/>
                      </a:lnTo>
                      <a:lnTo>
                        <a:pt x="5" y="337"/>
                      </a:lnTo>
                      <a:lnTo>
                        <a:pt x="26" y="296"/>
                      </a:lnTo>
                      <a:lnTo>
                        <a:pt x="44" y="221"/>
                      </a:lnTo>
                      <a:lnTo>
                        <a:pt x="62" y="56"/>
                      </a:lnTo>
                      <a:lnTo>
                        <a:pt x="54" y="0"/>
                      </a:lnTo>
                      <a:lnTo>
                        <a:pt x="18" y="9"/>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15" name="Group 14"/>
              <p:cNvGrpSpPr>
                <a:grpSpLocks/>
              </p:cNvGrpSpPr>
              <p:nvPr/>
            </p:nvGrpSpPr>
            <p:grpSpPr bwMode="auto">
              <a:xfrm>
                <a:off x="2442" y="2952"/>
                <a:ext cx="165" cy="110"/>
                <a:chOff x="2442" y="2952"/>
                <a:chExt cx="165" cy="110"/>
              </a:xfrm>
            </p:grpSpPr>
            <p:sp>
              <p:nvSpPr>
                <p:cNvPr id="20717" name="Freeform 15"/>
                <p:cNvSpPr>
                  <a:spLocks/>
                </p:cNvSpPr>
                <p:nvPr/>
              </p:nvSpPr>
              <p:spPr bwMode="auto">
                <a:xfrm>
                  <a:off x="2442" y="2962"/>
                  <a:ext cx="62" cy="100"/>
                </a:xfrm>
                <a:custGeom>
                  <a:avLst/>
                  <a:gdLst>
                    <a:gd name="T0" fmla="*/ 11 w 62"/>
                    <a:gd name="T1" fmla="*/ 49 h 100"/>
                    <a:gd name="T2" fmla="*/ 3 w 62"/>
                    <a:gd name="T3" fmla="*/ 64 h 100"/>
                    <a:gd name="T4" fmla="*/ 0 w 62"/>
                    <a:gd name="T5" fmla="*/ 76 h 100"/>
                    <a:gd name="T6" fmla="*/ 0 w 62"/>
                    <a:gd name="T7" fmla="*/ 85 h 100"/>
                    <a:gd name="T8" fmla="*/ 2 w 62"/>
                    <a:gd name="T9" fmla="*/ 91 h 100"/>
                    <a:gd name="T10" fmla="*/ 6 w 62"/>
                    <a:gd name="T11" fmla="*/ 96 h 100"/>
                    <a:gd name="T12" fmla="*/ 14 w 62"/>
                    <a:gd name="T13" fmla="*/ 99 h 100"/>
                    <a:gd name="T14" fmla="*/ 24 w 62"/>
                    <a:gd name="T15" fmla="*/ 98 h 100"/>
                    <a:gd name="T16" fmla="*/ 35 w 62"/>
                    <a:gd name="T17" fmla="*/ 94 h 100"/>
                    <a:gd name="T18" fmla="*/ 43 w 62"/>
                    <a:gd name="T19" fmla="*/ 84 h 100"/>
                    <a:gd name="T20" fmla="*/ 50 w 62"/>
                    <a:gd name="T21" fmla="*/ 70 h 100"/>
                    <a:gd name="T22" fmla="*/ 54 w 62"/>
                    <a:gd name="T23" fmla="*/ 44 h 100"/>
                    <a:gd name="T24" fmla="*/ 61 w 62"/>
                    <a:gd name="T25" fmla="*/ 17 h 100"/>
                    <a:gd name="T26" fmla="*/ 60 w 62"/>
                    <a:gd name="T27" fmla="*/ 0 h 100"/>
                    <a:gd name="T28" fmla="*/ 48 w 62"/>
                    <a:gd name="T29" fmla="*/ 38 h 100"/>
                    <a:gd name="T30" fmla="*/ 37 w 62"/>
                    <a:gd name="T31" fmla="*/ 62 h 100"/>
                    <a:gd name="T32" fmla="*/ 22 w 62"/>
                    <a:gd name="T33" fmla="*/ 62 h 100"/>
                    <a:gd name="T34" fmla="*/ 9 w 62"/>
                    <a:gd name="T35" fmla="*/ 61 h 100"/>
                    <a:gd name="T36" fmla="*/ 11 w 62"/>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2" h="100">
                      <a:moveTo>
                        <a:pt x="11" y="49"/>
                      </a:moveTo>
                      <a:lnTo>
                        <a:pt x="3" y="64"/>
                      </a:lnTo>
                      <a:lnTo>
                        <a:pt x="0" y="76"/>
                      </a:lnTo>
                      <a:lnTo>
                        <a:pt x="0" y="85"/>
                      </a:lnTo>
                      <a:lnTo>
                        <a:pt x="2" y="91"/>
                      </a:lnTo>
                      <a:lnTo>
                        <a:pt x="6" y="96"/>
                      </a:lnTo>
                      <a:lnTo>
                        <a:pt x="14" y="99"/>
                      </a:lnTo>
                      <a:lnTo>
                        <a:pt x="24" y="98"/>
                      </a:lnTo>
                      <a:lnTo>
                        <a:pt x="35" y="94"/>
                      </a:lnTo>
                      <a:lnTo>
                        <a:pt x="43" y="84"/>
                      </a:lnTo>
                      <a:lnTo>
                        <a:pt x="50" y="70"/>
                      </a:lnTo>
                      <a:lnTo>
                        <a:pt x="54" y="44"/>
                      </a:lnTo>
                      <a:lnTo>
                        <a:pt x="61" y="17"/>
                      </a:lnTo>
                      <a:lnTo>
                        <a:pt x="60" y="0"/>
                      </a:lnTo>
                      <a:lnTo>
                        <a:pt x="48" y="38"/>
                      </a:lnTo>
                      <a:lnTo>
                        <a:pt x="37" y="62"/>
                      </a:lnTo>
                      <a:lnTo>
                        <a:pt x="22" y="62"/>
                      </a:lnTo>
                      <a:lnTo>
                        <a:pt x="9" y="61"/>
                      </a:lnTo>
                      <a:lnTo>
                        <a:pt x="11" y="49"/>
                      </a:lnTo>
                    </a:path>
                  </a:pathLst>
                </a:custGeom>
                <a:solidFill>
                  <a:srgbClr val="FF2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8" name="Freeform 16"/>
                <p:cNvSpPr>
                  <a:spLocks/>
                </p:cNvSpPr>
                <p:nvPr/>
              </p:nvSpPr>
              <p:spPr bwMode="auto">
                <a:xfrm>
                  <a:off x="2536" y="2952"/>
                  <a:ext cx="71" cy="109"/>
                </a:xfrm>
                <a:custGeom>
                  <a:avLst/>
                  <a:gdLst>
                    <a:gd name="T0" fmla="*/ 1 w 71"/>
                    <a:gd name="T1" fmla="*/ 0 h 109"/>
                    <a:gd name="T2" fmla="*/ 0 w 71"/>
                    <a:gd name="T3" fmla="*/ 11 h 109"/>
                    <a:gd name="T4" fmla="*/ 9 w 71"/>
                    <a:gd name="T5" fmla="*/ 38 h 109"/>
                    <a:gd name="T6" fmla="*/ 15 w 71"/>
                    <a:gd name="T7" fmla="*/ 61 h 109"/>
                    <a:gd name="T8" fmla="*/ 22 w 71"/>
                    <a:gd name="T9" fmla="*/ 82 h 109"/>
                    <a:gd name="T10" fmla="*/ 29 w 71"/>
                    <a:gd name="T11" fmla="*/ 94 h 109"/>
                    <a:gd name="T12" fmla="*/ 36 w 71"/>
                    <a:gd name="T13" fmla="*/ 103 h 109"/>
                    <a:gd name="T14" fmla="*/ 46 w 71"/>
                    <a:gd name="T15" fmla="*/ 106 h 109"/>
                    <a:gd name="T16" fmla="*/ 57 w 71"/>
                    <a:gd name="T17" fmla="*/ 108 h 109"/>
                    <a:gd name="T18" fmla="*/ 62 w 71"/>
                    <a:gd name="T19" fmla="*/ 104 h 109"/>
                    <a:gd name="T20" fmla="*/ 67 w 71"/>
                    <a:gd name="T21" fmla="*/ 102 h 109"/>
                    <a:gd name="T22" fmla="*/ 70 w 71"/>
                    <a:gd name="T23" fmla="*/ 91 h 109"/>
                    <a:gd name="T24" fmla="*/ 68 w 71"/>
                    <a:gd name="T25" fmla="*/ 77 h 109"/>
                    <a:gd name="T26" fmla="*/ 62 w 71"/>
                    <a:gd name="T27" fmla="*/ 60 h 109"/>
                    <a:gd name="T28" fmla="*/ 58 w 71"/>
                    <a:gd name="T29" fmla="*/ 51 h 109"/>
                    <a:gd name="T30" fmla="*/ 56 w 71"/>
                    <a:gd name="T31" fmla="*/ 59 h 109"/>
                    <a:gd name="T32" fmla="*/ 53 w 71"/>
                    <a:gd name="T33" fmla="*/ 62 h 109"/>
                    <a:gd name="T34" fmla="*/ 44 w 71"/>
                    <a:gd name="T35" fmla="*/ 65 h 109"/>
                    <a:gd name="T36" fmla="*/ 37 w 71"/>
                    <a:gd name="T37" fmla="*/ 66 h 109"/>
                    <a:gd name="T38" fmla="*/ 23 w 71"/>
                    <a:gd name="T39" fmla="*/ 63 h 109"/>
                    <a:gd name="T40" fmla="*/ 9 w 71"/>
                    <a:gd name="T41" fmla="*/ 21 h 109"/>
                    <a:gd name="T42" fmla="*/ 1 w 71"/>
                    <a:gd name="T43" fmla="*/ 0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109">
                      <a:moveTo>
                        <a:pt x="1" y="0"/>
                      </a:moveTo>
                      <a:lnTo>
                        <a:pt x="0" y="11"/>
                      </a:lnTo>
                      <a:lnTo>
                        <a:pt x="9" y="38"/>
                      </a:lnTo>
                      <a:lnTo>
                        <a:pt x="15" y="61"/>
                      </a:lnTo>
                      <a:lnTo>
                        <a:pt x="22" y="82"/>
                      </a:lnTo>
                      <a:lnTo>
                        <a:pt x="29" y="94"/>
                      </a:lnTo>
                      <a:lnTo>
                        <a:pt x="36" y="103"/>
                      </a:lnTo>
                      <a:lnTo>
                        <a:pt x="46" y="106"/>
                      </a:lnTo>
                      <a:lnTo>
                        <a:pt x="57" y="108"/>
                      </a:lnTo>
                      <a:lnTo>
                        <a:pt x="62" y="104"/>
                      </a:lnTo>
                      <a:lnTo>
                        <a:pt x="67" y="102"/>
                      </a:lnTo>
                      <a:lnTo>
                        <a:pt x="70" y="91"/>
                      </a:lnTo>
                      <a:lnTo>
                        <a:pt x="68" y="77"/>
                      </a:lnTo>
                      <a:lnTo>
                        <a:pt x="62" y="60"/>
                      </a:lnTo>
                      <a:lnTo>
                        <a:pt x="58" y="51"/>
                      </a:lnTo>
                      <a:lnTo>
                        <a:pt x="56" y="59"/>
                      </a:lnTo>
                      <a:lnTo>
                        <a:pt x="53" y="62"/>
                      </a:lnTo>
                      <a:lnTo>
                        <a:pt x="44" y="65"/>
                      </a:lnTo>
                      <a:lnTo>
                        <a:pt x="37" y="66"/>
                      </a:lnTo>
                      <a:lnTo>
                        <a:pt x="23" y="63"/>
                      </a:lnTo>
                      <a:lnTo>
                        <a:pt x="9" y="21"/>
                      </a:lnTo>
                      <a:lnTo>
                        <a:pt x="1" y="0"/>
                      </a:lnTo>
                    </a:path>
                  </a:pathLst>
                </a:custGeom>
                <a:solidFill>
                  <a:srgbClr val="FF2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716" name="Freeform 17"/>
              <p:cNvSpPr>
                <a:spLocks/>
              </p:cNvSpPr>
              <p:nvPr/>
            </p:nvSpPr>
            <p:spPr bwMode="auto">
              <a:xfrm>
                <a:off x="2390" y="1964"/>
                <a:ext cx="291" cy="723"/>
              </a:xfrm>
              <a:custGeom>
                <a:avLst/>
                <a:gdLst>
                  <a:gd name="T0" fmla="*/ 115 w 291"/>
                  <a:gd name="T1" fmla="*/ 0 h 723"/>
                  <a:gd name="T2" fmla="*/ 46 w 291"/>
                  <a:gd name="T3" fmla="*/ 38 h 723"/>
                  <a:gd name="T4" fmla="*/ 37 w 291"/>
                  <a:gd name="T5" fmla="*/ 50 h 723"/>
                  <a:gd name="T6" fmla="*/ 0 w 291"/>
                  <a:gd name="T7" fmla="*/ 227 h 723"/>
                  <a:gd name="T8" fmla="*/ 56 w 291"/>
                  <a:gd name="T9" fmla="*/ 234 h 723"/>
                  <a:gd name="T10" fmla="*/ 63 w 291"/>
                  <a:gd name="T11" fmla="*/ 189 h 723"/>
                  <a:gd name="T12" fmla="*/ 84 w 291"/>
                  <a:gd name="T13" fmla="*/ 284 h 723"/>
                  <a:gd name="T14" fmla="*/ 49 w 291"/>
                  <a:gd name="T15" fmla="*/ 405 h 723"/>
                  <a:gd name="T16" fmla="*/ 49 w 291"/>
                  <a:gd name="T17" fmla="*/ 493 h 723"/>
                  <a:gd name="T18" fmla="*/ 56 w 291"/>
                  <a:gd name="T19" fmla="*/ 555 h 723"/>
                  <a:gd name="T20" fmla="*/ 74 w 291"/>
                  <a:gd name="T21" fmla="*/ 644 h 723"/>
                  <a:gd name="T22" fmla="*/ 90 w 291"/>
                  <a:gd name="T23" fmla="*/ 712 h 723"/>
                  <a:gd name="T24" fmla="*/ 144 w 291"/>
                  <a:gd name="T25" fmla="*/ 722 h 723"/>
                  <a:gd name="T26" fmla="*/ 149 w 291"/>
                  <a:gd name="T27" fmla="*/ 711 h 723"/>
                  <a:gd name="T28" fmla="*/ 200 w 291"/>
                  <a:gd name="T29" fmla="*/ 709 h 723"/>
                  <a:gd name="T30" fmla="*/ 217 w 291"/>
                  <a:gd name="T31" fmla="*/ 624 h 723"/>
                  <a:gd name="T32" fmla="*/ 234 w 291"/>
                  <a:gd name="T33" fmla="*/ 514 h 723"/>
                  <a:gd name="T34" fmla="*/ 246 w 291"/>
                  <a:gd name="T35" fmla="*/ 401 h 723"/>
                  <a:gd name="T36" fmla="*/ 213 w 291"/>
                  <a:gd name="T37" fmla="*/ 274 h 723"/>
                  <a:gd name="T38" fmla="*/ 226 w 291"/>
                  <a:gd name="T39" fmla="*/ 203 h 723"/>
                  <a:gd name="T40" fmla="*/ 234 w 291"/>
                  <a:gd name="T41" fmla="*/ 229 h 723"/>
                  <a:gd name="T42" fmla="*/ 290 w 291"/>
                  <a:gd name="T43" fmla="*/ 214 h 723"/>
                  <a:gd name="T44" fmla="*/ 247 w 291"/>
                  <a:gd name="T45" fmla="*/ 48 h 723"/>
                  <a:gd name="T46" fmla="*/ 173 w 291"/>
                  <a:gd name="T47" fmla="*/ 0 h 723"/>
                  <a:gd name="T48" fmla="*/ 171 w 291"/>
                  <a:gd name="T49" fmla="*/ 6 h 723"/>
                  <a:gd name="T50" fmla="*/ 162 w 291"/>
                  <a:gd name="T51" fmla="*/ 12 h 723"/>
                  <a:gd name="T52" fmla="*/ 154 w 291"/>
                  <a:gd name="T53" fmla="*/ 14 h 723"/>
                  <a:gd name="T54" fmla="*/ 146 w 291"/>
                  <a:gd name="T55" fmla="*/ 14 h 723"/>
                  <a:gd name="T56" fmla="*/ 137 w 291"/>
                  <a:gd name="T57" fmla="*/ 13 h 723"/>
                  <a:gd name="T58" fmla="*/ 128 w 291"/>
                  <a:gd name="T59" fmla="*/ 11 h 723"/>
                  <a:gd name="T60" fmla="*/ 119 w 291"/>
                  <a:gd name="T61" fmla="*/ 6 h 723"/>
                  <a:gd name="T62" fmla="*/ 115 w 291"/>
                  <a:gd name="T63" fmla="*/ 0 h 7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1" h="723">
                    <a:moveTo>
                      <a:pt x="115" y="0"/>
                    </a:moveTo>
                    <a:lnTo>
                      <a:pt x="46" y="38"/>
                    </a:lnTo>
                    <a:lnTo>
                      <a:pt x="37" y="50"/>
                    </a:lnTo>
                    <a:lnTo>
                      <a:pt x="0" y="227"/>
                    </a:lnTo>
                    <a:lnTo>
                      <a:pt x="56" y="234"/>
                    </a:lnTo>
                    <a:lnTo>
                      <a:pt x="63" y="189"/>
                    </a:lnTo>
                    <a:lnTo>
                      <a:pt x="84" y="284"/>
                    </a:lnTo>
                    <a:lnTo>
                      <a:pt x="49" y="405"/>
                    </a:lnTo>
                    <a:lnTo>
                      <a:pt x="49" y="493"/>
                    </a:lnTo>
                    <a:lnTo>
                      <a:pt x="56" y="555"/>
                    </a:lnTo>
                    <a:lnTo>
                      <a:pt x="74" y="644"/>
                    </a:lnTo>
                    <a:lnTo>
                      <a:pt x="90" y="712"/>
                    </a:lnTo>
                    <a:lnTo>
                      <a:pt x="144" y="722"/>
                    </a:lnTo>
                    <a:lnTo>
                      <a:pt x="149" y="711"/>
                    </a:lnTo>
                    <a:lnTo>
                      <a:pt x="200" y="709"/>
                    </a:lnTo>
                    <a:lnTo>
                      <a:pt x="217" y="624"/>
                    </a:lnTo>
                    <a:lnTo>
                      <a:pt x="234" y="514"/>
                    </a:lnTo>
                    <a:lnTo>
                      <a:pt x="246" y="401"/>
                    </a:lnTo>
                    <a:lnTo>
                      <a:pt x="213" y="274"/>
                    </a:lnTo>
                    <a:lnTo>
                      <a:pt x="226" y="203"/>
                    </a:lnTo>
                    <a:lnTo>
                      <a:pt x="234" y="229"/>
                    </a:lnTo>
                    <a:lnTo>
                      <a:pt x="290" y="214"/>
                    </a:lnTo>
                    <a:lnTo>
                      <a:pt x="247" y="48"/>
                    </a:lnTo>
                    <a:lnTo>
                      <a:pt x="173" y="0"/>
                    </a:lnTo>
                    <a:lnTo>
                      <a:pt x="171" y="6"/>
                    </a:lnTo>
                    <a:lnTo>
                      <a:pt x="162" y="12"/>
                    </a:lnTo>
                    <a:lnTo>
                      <a:pt x="154" y="14"/>
                    </a:lnTo>
                    <a:lnTo>
                      <a:pt x="146" y="14"/>
                    </a:lnTo>
                    <a:lnTo>
                      <a:pt x="137" y="13"/>
                    </a:lnTo>
                    <a:lnTo>
                      <a:pt x="128" y="11"/>
                    </a:lnTo>
                    <a:lnTo>
                      <a:pt x="119" y="6"/>
                    </a:lnTo>
                    <a:lnTo>
                      <a:pt x="115" y="0"/>
                    </a:lnTo>
                  </a:path>
                </a:pathLst>
              </a:custGeom>
              <a:solidFill>
                <a:srgbClr val="FF2040"/>
              </a:solidFill>
              <a:ln w="12700" cap="rnd" cmpd="sng">
                <a:solidFill>
                  <a:srgbClr val="FF204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11" name="Group 18"/>
            <p:cNvGrpSpPr>
              <a:grpSpLocks/>
            </p:cNvGrpSpPr>
            <p:nvPr/>
          </p:nvGrpSpPr>
          <p:grpSpPr bwMode="auto">
            <a:xfrm>
              <a:off x="2583" y="1747"/>
              <a:ext cx="299" cy="1377"/>
              <a:chOff x="2583" y="1747"/>
              <a:chExt cx="299" cy="1377"/>
            </a:xfrm>
          </p:grpSpPr>
          <p:grpSp>
            <p:nvGrpSpPr>
              <p:cNvPr id="20689" name="Group 19"/>
              <p:cNvGrpSpPr>
                <a:grpSpLocks/>
              </p:cNvGrpSpPr>
              <p:nvPr/>
            </p:nvGrpSpPr>
            <p:grpSpPr bwMode="auto">
              <a:xfrm>
                <a:off x="2649" y="1747"/>
                <a:ext cx="155" cy="328"/>
                <a:chOff x="2649" y="1747"/>
                <a:chExt cx="155" cy="328"/>
              </a:xfrm>
            </p:grpSpPr>
            <p:sp>
              <p:nvSpPr>
                <p:cNvPr id="20709" name="Freeform 20"/>
                <p:cNvSpPr>
                  <a:spLocks/>
                </p:cNvSpPr>
                <p:nvPr/>
              </p:nvSpPr>
              <p:spPr bwMode="auto">
                <a:xfrm>
                  <a:off x="2649" y="1747"/>
                  <a:ext cx="155" cy="252"/>
                </a:xfrm>
                <a:custGeom>
                  <a:avLst/>
                  <a:gdLst>
                    <a:gd name="T0" fmla="*/ 58 w 155"/>
                    <a:gd name="T1" fmla="*/ 4 h 252"/>
                    <a:gd name="T2" fmla="*/ 42 w 155"/>
                    <a:gd name="T3" fmla="*/ 12 h 252"/>
                    <a:gd name="T4" fmla="*/ 30 w 155"/>
                    <a:gd name="T5" fmla="*/ 23 h 252"/>
                    <a:gd name="T6" fmla="*/ 23 w 155"/>
                    <a:gd name="T7" fmla="*/ 36 h 252"/>
                    <a:gd name="T8" fmla="*/ 15 w 155"/>
                    <a:gd name="T9" fmla="*/ 61 h 252"/>
                    <a:gd name="T10" fmla="*/ 6 w 155"/>
                    <a:gd name="T11" fmla="*/ 98 h 252"/>
                    <a:gd name="T12" fmla="*/ 0 w 155"/>
                    <a:gd name="T13" fmla="*/ 131 h 252"/>
                    <a:gd name="T14" fmla="*/ 1 w 155"/>
                    <a:gd name="T15" fmla="*/ 146 h 252"/>
                    <a:gd name="T16" fmla="*/ 4 w 155"/>
                    <a:gd name="T17" fmla="*/ 159 h 252"/>
                    <a:gd name="T18" fmla="*/ 6 w 155"/>
                    <a:gd name="T19" fmla="*/ 180 h 252"/>
                    <a:gd name="T20" fmla="*/ 18 w 155"/>
                    <a:gd name="T21" fmla="*/ 251 h 252"/>
                    <a:gd name="T22" fmla="*/ 26 w 155"/>
                    <a:gd name="T23" fmla="*/ 236 h 252"/>
                    <a:gd name="T24" fmla="*/ 37 w 155"/>
                    <a:gd name="T25" fmla="*/ 235 h 252"/>
                    <a:gd name="T26" fmla="*/ 45 w 155"/>
                    <a:gd name="T27" fmla="*/ 231 h 252"/>
                    <a:gd name="T28" fmla="*/ 56 w 155"/>
                    <a:gd name="T29" fmla="*/ 222 h 252"/>
                    <a:gd name="T30" fmla="*/ 53 w 155"/>
                    <a:gd name="T31" fmla="*/ 184 h 252"/>
                    <a:gd name="T32" fmla="*/ 53 w 155"/>
                    <a:gd name="T33" fmla="*/ 172 h 252"/>
                    <a:gd name="T34" fmla="*/ 41 w 155"/>
                    <a:gd name="T35" fmla="*/ 147 h 252"/>
                    <a:gd name="T36" fmla="*/ 39 w 155"/>
                    <a:gd name="T37" fmla="*/ 106 h 252"/>
                    <a:gd name="T38" fmla="*/ 41 w 155"/>
                    <a:gd name="T39" fmla="*/ 71 h 252"/>
                    <a:gd name="T40" fmla="*/ 63 w 155"/>
                    <a:gd name="T41" fmla="*/ 48 h 252"/>
                    <a:gd name="T42" fmla="*/ 100 w 155"/>
                    <a:gd name="T43" fmla="*/ 44 h 252"/>
                    <a:gd name="T44" fmla="*/ 117 w 155"/>
                    <a:gd name="T45" fmla="*/ 67 h 252"/>
                    <a:gd name="T46" fmla="*/ 115 w 155"/>
                    <a:gd name="T47" fmla="*/ 143 h 252"/>
                    <a:gd name="T48" fmla="*/ 100 w 155"/>
                    <a:gd name="T49" fmla="*/ 173 h 252"/>
                    <a:gd name="T50" fmla="*/ 97 w 155"/>
                    <a:gd name="T51" fmla="*/ 222 h 252"/>
                    <a:gd name="T52" fmla="*/ 105 w 155"/>
                    <a:gd name="T53" fmla="*/ 214 h 252"/>
                    <a:gd name="T54" fmla="*/ 113 w 155"/>
                    <a:gd name="T55" fmla="*/ 223 h 252"/>
                    <a:gd name="T56" fmla="*/ 122 w 155"/>
                    <a:gd name="T57" fmla="*/ 228 h 252"/>
                    <a:gd name="T58" fmla="*/ 128 w 155"/>
                    <a:gd name="T59" fmla="*/ 233 h 252"/>
                    <a:gd name="T60" fmla="*/ 138 w 155"/>
                    <a:gd name="T61" fmla="*/ 239 h 252"/>
                    <a:gd name="T62" fmla="*/ 147 w 155"/>
                    <a:gd name="T63" fmla="*/ 188 h 252"/>
                    <a:gd name="T64" fmla="*/ 150 w 155"/>
                    <a:gd name="T65" fmla="*/ 157 h 252"/>
                    <a:gd name="T66" fmla="*/ 153 w 155"/>
                    <a:gd name="T67" fmla="*/ 136 h 252"/>
                    <a:gd name="T68" fmla="*/ 154 w 155"/>
                    <a:gd name="T69" fmla="*/ 123 h 252"/>
                    <a:gd name="T70" fmla="*/ 153 w 155"/>
                    <a:gd name="T71" fmla="*/ 106 h 252"/>
                    <a:gd name="T72" fmla="*/ 150 w 155"/>
                    <a:gd name="T73" fmla="*/ 94 h 252"/>
                    <a:gd name="T74" fmla="*/ 147 w 155"/>
                    <a:gd name="T75" fmla="*/ 82 h 252"/>
                    <a:gd name="T76" fmla="*/ 144 w 155"/>
                    <a:gd name="T77" fmla="*/ 70 h 252"/>
                    <a:gd name="T78" fmla="*/ 144 w 155"/>
                    <a:gd name="T79" fmla="*/ 60 h 252"/>
                    <a:gd name="T80" fmla="*/ 141 w 155"/>
                    <a:gd name="T81" fmla="*/ 47 h 252"/>
                    <a:gd name="T82" fmla="*/ 136 w 155"/>
                    <a:gd name="T83" fmla="*/ 31 h 252"/>
                    <a:gd name="T84" fmla="*/ 125 w 155"/>
                    <a:gd name="T85" fmla="*/ 16 h 252"/>
                    <a:gd name="T86" fmla="*/ 111 w 155"/>
                    <a:gd name="T87" fmla="*/ 5 h 252"/>
                    <a:gd name="T88" fmla="*/ 95 w 155"/>
                    <a:gd name="T89" fmla="*/ 1 h 252"/>
                    <a:gd name="T90" fmla="*/ 79 w 155"/>
                    <a:gd name="T91" fmla="*/ 0 h 252"/>
                    <a:gd name="T92" fmla="*/ 58 w 155"/>
                    <a:gd name="T93" fmla="*/ 4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55" h="252">
                      <a:moveTo>
                        <a:pt x="58" y="4"/>
                      </a:moveTo>
                      <a:lnTo>
                        <a:pt x="42" y="12"/>
                      </a:lnTo>
                      <a:lnTo>
                        <a:pt x="30" y="23"/>
                      </a:lnTo>
                      <a:lnTo>
                        <a:pt x="23" y="36"/>
                      </a:lnTo>
                      <a:lnTo>
                        <a:pt x="15" y="61"/>
                      </a:lnTo>
                      <a:lnTo>
                        <a:pt x="6" y="98"/>
                      </a:lnTo>
                      <a:lnTo>
                        <a:pt x="0" y="131"/>
                      </a:lnTo>
                      <a:lnTo>
                        <a:pt x="1" y="146"/>
                      </a:lnTo>
                      <a:lnTo>
                        <a:pt x="4" y="159"/>
                      </a:lnTo>
                      <a:lnTo>
                        <a:pt x="6" y="180"/>
                      </a:lnTo>
                      <a:lnTo>
                        <a:pt x="18" y="251"/>
                      </a:lnTo>
                      <a:lnTo>
                        <a:pt x="26" y="236"/>
                      </a:lnTo>
                      <a:lnTo>
                        <a:pt x="37" y="235"/>
                      </a:lnTo>
                      <a:lnTo>
                        <a:pt x="45" y="231"/>
                      </a:lnTo>
                      <a:lnTo>
                        <a:pt x="56" y="222"/>
                      </a:lnTo>
                      <a:lnTo>
                        <a:pt x="53" y="184"/>
                      </a:lnTo>
                      <a:lnTo>
                        <a:pt x="53" y="172"/>
                      </a:lnTo>
                      <a:lnTo>
                        <a:pt x="41" y="147"/>
                      </a:lnTo>
                      <a:lnTo>
                        <a:pt x="39" y="106"/>
                      </a:lnTo>
                      <a:lnTo>
                        <a:pt x="41" y="71"/>
                      </a:lnTo>
                      <a:lnTo>
                        <a:pt x="63" y="48"/>
                      </a:lnTo>
                      <a:lnTo>
                        <a:pt x="100" y="44"/>
                      </a:lnTo>
                      <a:lnTo>
                        <a:pt x="117" y="67"/>
                      </a:lnTo>
                      <a:lnTo>
                        <a:pt x="115" y="143"/>
                      </a:lnTo>
                      <a:lnTo>
                        <a:pt x="100" y="173"/>
                      </a:lnTo>
                      <a:lnTo>
                        <a:pt x="97" y="222"/>
                      </a:lnTo>
                      <a:lnTo>
                        <a:pt x="105" y="214"/>
                      </a:lnTo>
                      <a:lnTo>
                        <a:pt x="113" y="223"/>
                      </a:lnTo>
                      <a:lnTo>
                        <a:pt x="122" y="228"/>
                      </a:lnTo>
                      <a:lnTo>
                        <a:pt x="128" y="233"/>
                      </a:lnTo>
                      <a:lnTo>
                        <a:pt x="138" y="239"/>
                      </a:lnTo>
                      <a:lnTo>
                        <a:pt x="147" y="188"/>
                      </a:lnTo>
                      <a:lnTo>
                        <a:pt x="150" y="157"/>
                      </a:lnTo>
                      <a:lnTo>
                        <a:pt x="153" y="136"/>
                      </a:lnTo>
                      <a:lnTo>
                        <a:pt x="154" y="123"/>
                      </a:lnTo>
                      <a:lnTo>
                        <a:pt x="153" y="106"/>
                      </a:lnTo>
                      <a:lnTo>
                        <a:pt x="150" y="94"/>
                      </a:lnTo>
                      <a:lnTo>
                        <a:pt x="147" y="82"/>
                      </a:lnTo>
                      <a:lnTo>
                        <a:pt x="144" y="70"/>
                      </a:lnTo>
                      <a:lnTo>
                        <a:pt x="144" y="60"/>
                      </a:lnTo>
                      <a:lnTo>
                        <a:pt x="141" y="47"/>
                      </a:lnTo>
                      <a:lnTo>
                        <a:pt x="136" y="31"/>
                      </a:lnTo>
                      <a:lnTo>
                        <a:pt x="125" y="16"/>
                      </a:lnTo>
                      <a:lnTo>
                        <a:pt x="111" y="5"/>
                      </a:lnTo>
                      <a:lnTo>
                        <a:pt x="95" y="1"/>
                      </a:lnTo>
                      <a:lnTo>
                        <a:pt x="79" y="0"/>
                      </a:lnTo>
                      <a:lnTo>
                        <a:pt x="58" y="4"/>
                      </a:lnTo>
                    </a:path>
                  </a:pathLst>
                </a:custGeom>
                <a:solidFill>
                  <a:srgbClr val="C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0" name="Freeform 21"/>
                <p:cNvSpPr>
                  <a:spLocks/>
                </p:cNvSpPr>
                <p:nvPr/>
              </p:nvSpPr>
              <p:spPr bwMode="auto">
                <a:xfrm>
                  <a:off x="2666" y="1787"/>
                  <a:ext cx="126" cy="288"/>
                </a:xfrm>
                <a:custGeom>
                  <a:avLst/>
                  <a:gdLst>
                    <a:gd name="T0" fmla="*/ 46 w 126"/>
                    <a:gd name="T1" fmla="*/ 4 h 288"/>
                    <a:gd name="T2" fmla="*/ 36 w 126"/>
                    <a:gd name="T3" fmla="*/ 9 h 288"/>
                    <a:gd name="T4" fmla="*/ 27 w 126"/>
                    <a:gd name="T5" fmla="*/ 19 h 288"/>
                    <a:gd name="T6" fmla="*/ 23 w 126"/>
                    <a:gd name="T7" fmla="*/ 31 h 288"/>
                    <a:gd name="T8" fmla="*/ 21 w 126"/>
                    <a:gd name="T9" fmla="*/ 45 h 288"/>
                    <a:gd name="T10" fmla="*/ 19 w 126"/>
                    <a:gd name="T11" fmla="*/ 66 h 288"/>
                    <a:gd name="T12" fmla="*/ 23 w 126"/>
                    <a:gd name="T13" fmla="*/ 103 h 288"/>
                    <a:gd name="T14" fmla="*/ 26 w 126"/>
                    <a:gd name="T15" fmla="*/ 116 h 288"/>
                    <a:gd name="T16" fmla="*/ 36 w 126"/>
                    <a:gd name="T17" fmla="*/ 134 h 288"/>
                    <a:gd name="T18" fmla="*/ 36 w 126"/>
                    <a:gd name="T19" fmla="*/ 178 h 288"/>
                    <a:gd name="T20" fmla="*/ 0 w 126"/>
                    <a:gd name="T21" fmla="*/ 202 h 288"/>
                    <a:gd name="T22" fmla="*/ 65 w 126"/>
                    <a:gd name="T23" fmla="*/ 287 h 288"/>
                    <a:gd name="T24" fmla="*/ 125 w 126"/>
                    <a:gd name="T25" fmla="*/ 197 h 288"/>
                    <a:gd name="T26" fmla="*/ 82 w 126"/>
                    <a:gd name="T27" fmla="*/ 169 h 288"/>
                    <a:gd name="T28" fmla="*/ 82 w 126"/>
                    <a:gd name="T29" fmla="*/ 135 h 288"/>
                    <a:gd name="T30" fmla="*/ 95 w 126"/>
                    <a:gd name="T31" fmla="*/ 115 h 288"/>
                    <a:gd name="T32" fmla="*/ 99 w 126"/>
                    <a:gd name="T33" fmla="*/ 104 h 288"/>
                    <a:gd name="T34" fmla="*/ 101 w 126"/>
                    <a:gd name="T35" fmla="*/ 69 h 288"/>
                    <a:gd name="T36" fmla="*/ 102 w 126"/>
                    <a:gd name="T37" fmla="*/ 49 h 288"/>
                    <a:gd name="T38" fmla="*/ 102 w 126"/>
                    <a:gd name="T39" fmla="*/ 35 h 288"/>
                    <a:gd name="T40" fmla="*/ 98 w 126"/>
                    <a:gd name="T41" fmla="*/ 22 h 288"/>
                    <a:gd name="T42" fmla="*/ 91 w 126"/>
                    <a:gd name="T43" fmla="*/ 11 h 288"/>
                    <a:gd name="T44" fmla="*/ 82 w 126"/>
                    <a:gd name="T45" fmla="*/ 5 h 288"/>
                    <a:gd name="T46" fmla="*/ 70 w 126"/>
                    <a:gd name="T47" fmla="*/ 0 h 288"/>
                    <a:gd name="T48" fmla="*/ 57 w 126"/>
                    <a:gd name="T49" fmla="*/ 0 h 288"/>
                    <a:gd name="T50" fmla="*/ 46 w 126"/>
                    <a:gd name="T51" fmla="*/ 4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6" h="288">
                      <a:moveTo>
                        <a:pt x="46" y="4"/>
                      </a:moveTo>
                      <a:lnTo>
                        <a:pt x="36" y="9"/>
                      </a:lnTo>
                      <a:lnTo>
                        <a:pt x="27" y="19"/>
                      </a:lnTo>
                      <a:lnTo>
                        <a:pt x="23" y="31"/>
                      </a:lnTo>
                      <a:lnTo>
                        <a:pt x="21" y="45"/>
                      </a:lnTo>
                      <a:lnTo>
                        <a:pt x="19" y="66"/>
                      </a:lnTo>
                      <a:lnTo>
                        <a:pt x="23" y="103"/>
                      </a:lnTo>
                      <a:lnTo>
                        <a:pt x="26" y="116"/>
                      </a:lnTo>
                      <a:lnTo>
                        <a:pt x="36" y="134"/>
                      </a:lnTo>
                      <a:lnTo>
                        <a:pt x="36" y="178"/>
                      </a:lnTo>
                      <a:lnTo>
                        <a:pt x="0" y="202"/>
                      </a:lnTo>
                      <a:lnTo>
                        <a:pt x="65" y="287"/>
                      </a:lnTo>
                      <a:lnTo>
                        <a:pt x="125" y="197"/>
                      </a:lnTo>
                      <a:lnTo>
                        <a:pt x="82" y="169"/>
                      </a:lnTo>
                      <a:lnTo>
                        <a:pt x="82" y="135"/>
                      </a:lnTo>
                      <a:lnTo>
                        <a:pt x="95" y="115"/>
                      </a:lnTo>
                      <a:lnTo>
                        <a:pt x="99" y="104"/>
                      </a:lnTo>
                      <a:lnTo>
                        <a:pt x="101" y="69"/>
                      </a:lnTo>
                      <a:lnTo>
                        <a:pt x="102" y="49"/>
                      </a:lnTo>
                      <a:lnTo>
                        <a:pt x="102" y="35"/>
                      </a:lnTo>
                      <a:lnTo>
                        <a:pt x="98" y="22"/>
                      </a:lnTo>
                      <a:lnTo>
                        <a:pt x="91" y="11"/>
                      </a:lnTo>
                      <a:lnTo>
                        <a:pt x="82" y="5"/>
                      </a:lnTo>
                      <a:lnTo>
                        <a:pt x="70" y="0"/>
                      </a:lnTo>
                      <a:lnTo>
                        <a:pt x="57" y="0"/>
                      </a:lnTo>
                      <a:lnTo>
                        <a:pt x="46" y="4"/>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1" name="Freeform 22"/>
                <p:cNvSpPr>
                  <a:spLocks/>
                </p:cNvSpPr>
                <p:nvPr/>
              </p:nvSpPr>
              <p:spPr bwMode="auto">
                <a:xfrm>
                  <a:off x="2694" y="1837"/>
                  <a:ext cx="38" cy="51"/>
                </a:xfrm>
                <a:custGeom>
                  <a:avLst/>
                  <a:gdLst>
                    <a:gd name="T0" fmla="*/ 4 w 38"/>
                    <a:gd name="T1" fmla="*/ 1 h 51"/>
                    <a:gd name="T2" fmla="*/ 14 w 38"/>
                    <a:gd name="T3" fmla="*/ 0 h 51"/>
                    <a:gd name="T4" fmla="*/ 23 w 38"/>
                    <a:gd name="T5" fmla="*/ 3 h 51"/>
                    <a:gd name="T6" fmla="*/ 27 w 38"/>
                    <a:gd name="T7" fmla="*/ 4 h 51"/>
                    <a:gd name="T8" fmla="*/ 27 w 38"/>
                    <a:gd name="T9" fmla="*/ 44 h 51"/>
                    <a:gd name="T10" fmla="*/ 37 w 38"/>
                    <a:gd name="T11" fmla="*/ 44 h 51"/>
                    <a:gd name="T12" fmla="*/ 30 w 38"/>
                    <a:gd name="T13" fmla="*/ 50 h 51"/>
                    <a:gd name="T14" fmla="*/ 24 w 38"/>
                    <a:gd name="T15" fmla="*/ 44 h 51"/>
                    <a:gd name="T16" fmla="*/ 24 w 38"/>
                    <a:gd name="T17" fmla="*/ 14 h 51"/>
                    <a:gd name="T18" fmla="*/ 10 w 38"/>
                    <a:gd name="T19" fmla="*/ 17 h 51"/>
                    <a:gd name="T20" fmla="*/ 19 w 38"/>
                    <a:gd name="T21" fmla="*/ 12 h 51"/>
                    <a:gd name="T22" fmla="*/ 7 w 38"/>
                    <a:gd name="T23" fmla="*/ 13 h 51"/>
                    <a:gd name="T24" fmla="*/ 0 w 38"/>
                    <a:gd name="T25" fmla="*/ 9 h 51"/>
                    <a:gd name="T26" fmla="*/ 4 w 38"/>
                    <a:gd name="T27" fmla="*/ 1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 h="51">
                      <a:moveTo>
                        <a:pt x="4" y="1"/>
                      </a:moveTo>
                      <a:lnTo>
                        <a:pt x="14" y="0"/>
                      </a:lnTo>
                      <a:lnTo>
                        <a:pt x="23" y="3"/>
                      </a:lnTo>
                      <a:lnTo>
                        <a:pt x="27" y="4"/>
                      </a:lnTo>
                      <a:lnTo>
                        <a:pt x="27" y="44"/>
                      </a:lnTo>
                      <a:lnTo>
                        <a:pt x="37" y="44"/>
                      </a:lnTo>
                      <a:lnTo>
                        <a:pt x="30" y="50"/>
                      </a:lnTo>
                      <a:lnTo>
                        <a:pt x="24" y="44"/>
                      </a:lnTo>
                      <a:lnTo>
                        <a:pt x="24" y="14"/>
                      </a:lnTo>
                      <a:lnTo>
                        <a:pt x="10" y="17"/>
                      </a:lnTo>
                      <a:lnTo>
                        <a:pt x="19" y="12"/>
                      </a:lnTo>
                      <a:lnTo>
                        <a:pt x="7" y="13"/>
                      </a:lnTo>
                      <a:lnTo>
                        <a:pt x="0" y="9"/>
                      </a:lnTo>
                      <a:lnTo>
                        <a:pt x="4" y="1"/>
                      </a:lnTo>
                    </a:path>
                  </a:pathLst>
                </a:custGeom>
                <a:solidFill>
                  <a:srgbClr val="C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90" name="Group 23"/>
              <p:cNvGrpSpPr>
                <a:grpSpLocks/>
              </p:cNvGrpSpPr>
              <p:nvPr/>
            </p:nvGrpSpPr>
            <p:grpSpPr bwMode="auto">
              <a:xfrm>
                <a:off x="2632" y="2414"/>
                <a:ext cx="245" cy="651"/>
                <a:chOff x="2632" y="2414"/>
                <a:chExt cx="245" cy="651"/>
              </a:xfrm>
            </p:grpSpPr>
            <p:grpSp>
              <p:nvGrpSpPr>
                <p:cNvPr id="20705" name="Group 24"/>
                <p:cNvGrpSpPr>
                  <a:grpSpLocks/>
                </p:cNvGrpSpPr>
                <p:nvPr/>
              </p:nvGrpSpPr>
              <p:grpSpPr bwMode="auto">
                <a:xfrm>
                  <a:off x="2632" y="2414"/>
                  <a:ext cx="245" cy="651"/>
                  <a:chOff x="2632" y="2414"/>
                  <a:chExt cx="245" cy="651"/>
                </a:xfrm>
              </p:grpSpPr>
              <p:sp>
                <p:nvSpPr>
                  <p:cNvPr id="20707" name="Freeform 25"/>
                  <p:cNvSpPr>
                    <a:spLocks/>
                  </p:cNvSpPr>
                  <p:nvPr/>
                </p:nvSpPr>
                <p:spPr bwMode="auto">
                  <a:xfrm>
                    <a:off x="2632" y="2557"/>
                    <a:ext cx="174" cy="508"/>
                  </a:xfrm>
                  <a:custGeom>
                    <a:avLst/>
                    <a:gdLst>
                      <a:gd name="T0" fmla="*/ 32 w 174"/>
                      <a:gd name="T1" fmla="*/ 11 h 508"/>
                      <a:gd name="T2" fmla="*/ 33 w 174"/>
                      <a:gd name="T3" fmla="*/ 157 h 508"/>
                      <a:gd name="T4" fmla="*/ 33 w 174"/>
                      <a:gd name="T5" fmla="*/ 279 h 508"/>
                      <a:gd name="T6" fmla="*/ 40 w 174"/>
                      <a:gd name="T7" fmla="*/ 399 h 508"/>
                      <a:gd name="T8" fmla="*/ 20 w 174"/>
                      <a:gd name="T9" fmla="*/ 450 h 508"/>
                      <a:gd name="T10" fmla="*/ 5 w 174"/>
                      <a:gd name="T11" fmla="*/ 485 h 508"/>
                      <a:gd name="T12" fmla="*/ 0 w 174"/>
                      <a:gd name="T13" fmla="*/ 495 h 508"/>
                      <a:gd name="T14" fmla="*/ 7 w 174"/>
                      <a:gd name="T15" fmla="*/ 507 h 508"/>
                      <a:gd name="T16" fmla="*/ 38 w 174"/>
                      <a:gd name="T17" fmla="*/ 505 h 508"/>
                      <a:gd name="T18" fmla="*/ 65 w 174"/>
                      <a:gd name="T19" fmla="*/ 437 h 508"/>
                      <a:gd name="T20" fmla="*/ 67 w 174"/>
                      <a:gd name="T21" fmla="*/ 395 h 508"/>
                      <a:gd name="T22" fmla="*/ 87 w 174"/>
                      <a:gd name="T23" fmla="*/ 255 h 508"/>
                      <a:gd name="T24" fmla="*/ 90 w 174"/>
                      <a:gd name="T25" fmla="*/ 222 h 508"/>
                      <a:gd name="T26" fmla="*/ 89 w 174"/>
                      <a:gd name="T27" fmla="*/ 287 h 508"/>
                      <a:gd name="T28" fmla="*/ 99 w 174"/>
                      <a:gd name="T29" fmla="*/ 381 h 508"/>
                      <a:gd name="T30" fmla="*/ 96 w 174"/>
                      <a:gd name="T31" fmla="*/ 425 h 508"/>
                      <a:gd name="T32" fmla="*/ 110 w 174"/>
                      <a:gd name="T33" fmla="*/ 468 h 508"/>
                      <a:gd name="T34" fmla="*/ 128 w 174"/>
                      <a:gd name="T35" fmla="*/ 500 h 508"/>
                      <a:gd name="T36" fmla="*/ 156 w 174"/>
                      <a:gd name="T37" fmla="*/ 501 h 508"/>
                      <a:gd name="T38" fmla="*/ 165 w 174"/>
                      <a:gd name="T39" fmla="*/ 490 h 508"/>
                      <a:gd name="T40" fmla="*/ 135 w 174"/>
                      <a:gd name="T41" fmla="*/ 423 h 508"/>
                      <a:gd name="T42" fmla="*/ 132 w 174"/>
                      <a:gd name="T43" fmla="*/ 391 h 508"/>
                      <a:gd name="T44" fmla="*/ 138 w 174"/>
                      <a:gd name="T45" fmla="*/ 323 h 508"/>
                      <a:gd name="T46" fmla="*/ 149 w 174"/>
                      <a:gd name="T47" fmla="*/ 213 h 508"/>
                      <a:gd name="T48" fmla="*/ 173 w 174"/>
                      <a:gd name="T49" fmla="*/ 0 h 508"/>
                      <a:gd name="T50" fmla="*/ 32 w 174"/>
                      <a:gd name="T51" fmla="*/ 11 h 5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4" h="508">
                        <a:moveTo>
                          <a:pt x="32" y="11"/>
                        </a:moveTo>
                        <a:lnTo>
                          <a:pt x="33" y="157"/>
                        </a:lnTo>
                        <a:lnTo>
                          <a:pt x="33" y="279"/>
                        </a:lnTo>
                        <a:lnTo>
                          <a:pt x="40" y="399"/>
                        </a:lnTo>
                        <a:lnTo>
                          <a:pt x="20" y="450"/>
                        </a:lnTo>
                        <a:lnTo>
                          <a:pt x="5" y="485"/>
                        </a:lnTo>
                        <a:lnTo>
                          <a:pt x="0" y="495"/>
                        </a:lnTo>
                        <a:lnTo>
                          <a:pt x="7" y="507"/>
                        </a:lnTo>
                        <a:lnTo>
                          <a:pt x="38" y="505"/>
                        </a:lnTo>
                        <a:lnTo>
                          <a:pt x="65" y="437"/>
                        </a:lnTo>
                        <a:lnTo>
                          <a:pt x="67" y="395"/>
                        </a:lnTo>
                        <a:lnTo>
                          <a:pt x="87" y="255"/>
                        </a:lnTo>
                        <a:lnTo>
                          <a:pt x="90" y="222"/>
                        </a:lnTo>
                        <a:lnTo>
                          <a:pt x="89" y="287"/>
                        </a:lnTo>
                        <a:lnTo>
                          <a:pt x="99" y="381"/>
                        </a:lnTo>
                        <a:lnTo>
                          <a:pt x="96" y="425"/>
                        </a:lnTo>
                        <a:lnTo>
                          <a:pt x="110" y="468"/>
                        </a:lnTo>
                        <a:lnTo>
                          <a:pt x="128" y="500"/>
                        </a:lnTo>
                        <a:lnTo>
                          <a:pt x="156" y="501"/>
                        </a:lnTo>
                        <a:lnTo>
                          <a:pt x="165" y="490"/>
                        </a:lnTo>
                        <a:lnTo>
                          <a:pt x="135" y="423"/>
                        </a:lnTo>
                        <a:lnTo>
                          <a:pt x="132" y="391"/>
                        </a:lnTo>
                        <a:lnTo>
                          <a:pt x="138" y="323"/>
                        </a:lnTo>
                        <a:lnTo>
                          <a:pt x="149" y="213"/>
                        </a:lnTo>
                        <a:lnTo>
                          <a:pt x="173" y="0"/>
                        </a:lnTo>
                        <a:lnTo>
                          <a:pt x="32" y="11"/>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8" name="Freeform 26"/>
                  <p:cNvSpPr>
                    <a:spLocks/>
                  </p:cNvSpPr>
                  <p:nvPr/>
                </p:nvSpPr>
                <p:spPr bwMode="auto">
                  <a:xfrm>
                    <a:off x="2839" y="2414"/>
                    <a:ext cx="38" cy="60"/>
                  </a:xfrm>
                  <a:custGeom>
                    <a:avLst/>
                    <a:gdLst>
                      <a:gd name="T0" fmla="*/ 37 w 38"/>
                      <a:gd name="T1" fmla="*/ 0 h 60"/>
                      <a:gd name="T2" fmla="*/ 37 w 38"/>
                      <a:gd name="T3" fmla="*/ 31 h 60"/>
                      <a:gd name="T4" fmla="*/ 0 w 38"/>
                      <a:gd name="T5" fmla="*/ 59 h 60"/>
                      <a:gd name="T6" fmla="*/ 17 w 38"/>
                      <a:gd name="T7" fmla="*/ 4 h 60"/>
                      <a:gd name="T8" fmla="*/ 37 w 38"/>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0">
                        <a:moveTo>
                          <a:pt x="37" y="0"/>
                        </a:moveTo>
                        <a:lnTo>
                          <a:pt x="37" y="31"/>
                        </a:lnTo>
                        <a:lnTo>
                          <a:pt x="0" y="59"/>
                        </a:lnTo>
                        <a:lnTo>
                          <a:pt x="17" y="4"/>
                        </a:lnTo>
                        <a:lnTo>
                          <a:pt x="37" y="0"/>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706" name="Freeform 27"/>
                <p:cNvSpPr>
                  <a:spLocks/>
                </p:cNvSpPr>
                <p:nvPr/>
              </p:nvSpPr>
              <p:spPr bwMode="auto">
                <a:xfrm>
                  <a:off x="2724" y="2561"/>
                  <a:ext cx="17" cy="228"/>
                </a:xfrm>
                <a:custGeom>
                  <a:avLst/>
                  <a:gdLst>
                    <a:gd name="T0" fmla="*/ 16 w 17"/>
                    <a:gd name="T1" fmla="*/ 0 h 228"/>
                    <a:gd name="T2" fmla="*/ 16 w 17"/>
                    <a:gd name="T3" fmla="*/ 75 h 228"/>
                    <a:gd name="T4" fmla="*/ 12 w 17"/>
                    <a:gd name="T5" fmla="*/ 120 h 228"/>
                    <a:gd name="T6" fmla="*/ 9 w 17"/>
                    <a:gd name="T7" fmla="*/ 169 h 228"/>
                    <a:gd name="T8" fmla="*/ 0 w 17"/>
                    <a:gd name="T9" fmla="*/ 216 h 228"/>
                    <a:gd name="T10" fmla="*/ 2 w 17"/>
                    <a:gd name="T11" fmla="*/ 227 h 228"/>
                    <a:gd name="T12" fmla="*/ 16 w 17"/>
                    <a:gd name="T13" fmla="*/ 0 h 2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28">
                      <a:moveTo>
                        <a:pt x="16" y="0"/>
                      </a:moveTo>
                      <a:lnTo>
                        <a:pt x="16" y="75"/>
                      </a:lnTo>
                      <a:lnTo>
                        <a:pt x="12" y="120"/>
                      </a:lnTo>
                      <a:lnTo>
                        <a:pt x="9" y="169"/>
                      </a:lnTo>
                      <a:lnTo>
                        <a:pt x="0" y="216"/>
                      </a:lnTo>
                      <a:lnTo>
                        <a:pt x="2" y="227"/>
                      </a:lnTo>
                      <a:lnTo>
                        <a:pt x="16" y="0"/>
                      </a:lnTo>
                    </a:path>
                  </a:pathLst>
                </a:custGeom>
                <a:solidFill>
                  <a:srgbClr val="FF6020"/>
                </a:solidFill>
                <a:ln w="12700" cap="rnd" cmpd="sng">
                  <a:solidFill>
                    <a:srgbClr val="FF602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91" name="Group 28"/>
              <p:cNvGrpSpPr>
                <a:grpSpLocks/>
              </p:cNvGrpSpPr>
              <p:nvPr/>
            </p:nvGrpSpPr>
            <p:grpSpPr bwMode="auto">
              <a:xfrm>
                <a:off x="2623" y="2985"/>
                <a:ext cx="185" cy="139"/>
                <a:chOff x="2623" y="2985"/>
                <a:chExt cx="185" cy="139"/>
              </a:xfrm>
            </p:grpSpPr>
            <p:sp>
              <p:nvSpPr>
                <p:cNvPr id="20703" name="Freeform 29"/>
                <p:cNvSpPr>
                  <a:spLocks/>
                </p:cNvSpPr>
                <p:nvPr/>
              </p:nvSpPr>
              <p:spPr bwMode="auto">
                <a:xfrm>
                  <a:off x="2726" y="2985"/>
                  <a:ext cx="82" cy="131"/>
                </a:xfrm>
                <a:custGeom>
                  <a:avLst/>
                  <a:gdLst>
                    <a:gd name="T0" fmla="*/ 5 w 82"/>
                    <a:gd name="T1" fmla="*/ 0 h 131"/>
                    <a:gd name="T2" fmla="*/ 0 w 82"/>
                    <a:gd name="T3" fmla="*/ 20 h 131"/>
                    <a:gd name="T4" fmla="*/ 0 w 82"/>
                    <a:gd name="T5" fmla="*/ 58 h 131"/>
                    <a:gd name="T6" fmla="*/ 8 w 82"/>
                    <a:gd name="T7" fmla="*/ 44 h 131"/>
                    <a:gd name="T8" fmla="*/ 17 w 82"/>
                    <a:gd name="T9" fmla="*/ 63 h 131"/>
                    <a:gd name="T10" fmla="*/ 20 w 82"/>
                    <a:gd name="T11" fmla="*/ 89 h 131"/>
                    <a:gd name="T12" fmla="*/ 32 w 82"/>
                    <a:gd name="T13" fmla="*/ 113 h 131"/>
                    <a:gd name="T14" fmla="*/ 52 w 82"/>
                    <a:gd name="T15" fmla="*/ 126 h 131"/>
                    <a:gd name="T16" fmla="*/ 68 w 82"/>
                    <a:gd name="T17" fmla="*/ 130 h 131"/>
                    <a:gd name="T18" fmla="*/ 81 w 82"/>
                    <a:gd name="T19" fmla="*/ 127 h 131"/>
                    <a:gd name="T20" fmla="*/ 81 w 82"/>
                    <a:gd name="T21" fmla="*/ 101 h 131"/>
                    <a:gd name="T22" fmla="*/ 70 w 82"/>
                    <a:gd name="T23" fmla="*/ 64 h 131"/>
                    <a:gd name="T24" fmla="*/ 64 w 82"/>
                    <a:gd name="T25" fmla="*/ 74 h 131"/>
                    <a:gd name="T26" fmla="*/ 52 w 82"/>
                    <a:gd name="T27" fmla="*/ 74 h 131"/>
                    <a:gd name="T28" fmla="*/ 36 w 82"/>
                    <a:gd name="T29" fmla="*/ 72 h 131"/>
                    <a:gd name="T30" fmla="*/ 25 w 82"/>
                    <a:gd name="T31" fmla="*/ 55 h 131"/>
                    <a:gd name="T32" fmla="*/ 15 w 82"/>
                    <a:gd name="T33" fmla="*/ 34 h 131"/>
                    <a:gd name="T34" fmla="*/ 5 w 82"/>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 h="131">
                      <a:moveTo>
                        <a:pt x="5" y="0"/>
                      </a:moveTo>
                      <a:lnTo>
                        <a:pt x="0" y="20"/>
                      </a:lnTo>
                      <a:lnTo>
                        <a:pt x="0" y="58"/>
                      </a:lnTo>
                      <a:lnTo>
                        <a:pt x="8" y="44"/>
                      </a:lnTo>
                      <a:lnTo>
                        <a:pt x="17" y="63"/>
                      </a:lnTo>
                      <a:lnTo>
                        <a:pt x="20" y="89"/>
                      </a:lnTo>
                      <a:lnTo>
                        <a:pt x="32" y="113"/>
                      </a:lnTo>
                      <a:lnTo>
                        <a:pt x="52" y="126"/>
                      </a:lnTo>
                      <a:lnTo>
                        <a:pt x="68" y="130"/>
                      </a:lnTo>
                      <a:lnTo>
                        <a:pt x="81" y="127"/>
                      </a:lnTo>
                      <a:lnTo>
                        <a:pt x="81" y="101"/>
                      </a:lnTo>
                      <a:lnTo>
                        <a:pt x="70" y="64"/>
                      </a:lnTo>
                      <a:lnTo>
                        <a:pt x="64" y="74"/>
                      </a:lnTo>
                      <a:lnTo>
                        <a:pt x="52" y="74"/>
                      </a:lnTo>
                      <a:lnTo>
                        <a:pt x="36" y="72"/>
                      </a:lnTo>
                      <a:lnTo>
                        <a:pt x="25" y="55"/>
                      </a:lnTo>
                      <a:lnTo>
                        <a:pt x="15" y="34"/>
                      </a:lnTo>
                      <a:lnTo>
                        <a:pt x="5" y="0"/>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4" name="Freeform 30"/>
                <p:cNvSpPr>
                  <a:spLocks/>
                </p:cNvSpPr>
                <p:nvPr/>
              </p:nvSpPr>
              <p:spPr bwMode="auto">
                <a:xfrm>
                  <a:off x="2623" y="2988"/>
                  <a:ext cx="74" cy="136"/>
                </a:xfrm>
                <a:custGeom>
                  <a:avLst/>
                  <a:gdLst>
                    <a:gd name="T0" fmla="*/ 72 w 74"/>
                    <a:gd name="T1" fmla="*/ 0 h 136"/>
                    <a:gd name="T2" fmla="*/ 73 w 74"/>
                    <a:gd name="T3" fmla="*/ 54 h 136"/>
                    <a:gd name="T4" fmla="*/ 69 w 74"/>
                    <a:gd name="T5" fmla="*/ 41 h 136"/>
                    <a:gd name="T6" fmla="*/ 62 w 74"/>
                    <a:gd name="T7" fmla="*/ 58 h 136"/>
                    <a:gd name="T8" fmla="*/ 57 w 74"/>
                    <a:gd name="T9" fmla="*/ 83 h 136"/>
                    <a:gd name="T10" fmla="*/ 51 w 74"/>
                    <a:gd name="T11" fmla="*/ 104 h 136"/>
                    <a:gd name="T12" fmla="*/ 37 w 74"/>
                    <a:gd name="T13" fmla="*/ 122 h 136"/>
                    <a:gd name="T14" fmla="*/ 23 w 74"/>
                    <a:gd name="T15" fmla="*/ 131 h 136"/>
                    <a:gd name="T16" fmla="*/ 10 w 74"/>
                    <a:gd name="T17" fmla="*/ 135 h 136"/>
                    <a:gd name="T18" fmla="*/ 5 w 74"/>
                    <a:gd name="T19" fmla="*/ 129 h 136"/>
                    <a:gd name="T20" fmla="*/ 1 w 74"/>
                    <a:gd name="T21" fmla="*/ 116 h 136"/>
                    <a:gd name="T22" fmla="*/ 0 w 74"/>
                    <a:gd name="T23" fmla="*/ 103 h 136"/>
                    <a:gd name="T24" fmla="*/ 2 w 74"/>
                    <a:gd name="T25" fmla="*/ 89 h 136"/>
                    <a:gd name="T26" fmla="*/ 8 w 74"/>
                    <a:gd name="T27" fmla="*/ 67 h 136"/>
                    <a:gd name="T28" fmla="*/ 19 w 74"/>
                    <a:gd name="T29" fmla="*/ 75 h 136"/>
                    <a:gd name="T30" fmla="*/ 35 w 74"/>
                    <a:gd name="T31" fmla="*/ 75 h 136"/>
                    <a:gd name="T32" fmla="*/ 45 w 74"/>
                    <a:gd name="T33" fmla="*/ 74 h 136"/>
                    <a:gd name="T34" fmla="*/ 64 w 74"/>
                    <a:gd name="T35" fmla="*/ 28 h 136"/>
                    <a:gd name="T36" fmla="*/ 72 w 74"/>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4" h="136">
                      <a:moveTo>
                        <a:pt x="72" y="0"/>
                      </a:moveTo>
                      <a:lnTo>
                        <a:pt x="73" y="54"/>
                      </a:lnTo>
                      <a:lnTo>
                        <a:pt x="69" y="41"/>
                      </a:lnTo>
                      <a:lnTo>
                        <a:pt x="62" y="58"/>
                      </a:lnTo>
                      <a:lnTo>
                        <a:pt x="57" y="83"/>
                      </a:lnTo>
                      <a:lnTo>
                        <a:pt x="51" y="104"/>
                      </a:lnTo>
                      <a:lnTo>
                        <a:pt x="37" y="122"/>
                      </a:lnTo>
                      <a:lnTo>
                        <a:pt x="23" y="131"/>
                      </a:lnTo>
                      <a:lnTo>
                        <a:pt x="10" y="135"/>
                      </a:lnTo>
                      <a:lnTo>
                        <a:pt x="5" y="129"/>
                      </a:lnTo>
                      <a:lnTo>
                        <a:pt x="1" y="116"/>
                      </a:lnTo>
                      <a:lnTo>
                        <a:pt x="0" y="103"/>
                      </a:lnTo>
                      <a:lnTo>
                        <a:pt x="2" y="89"/>
                      </a:lnTo>
                      <a:lnTo>
                        <a:pt x="8" y="67"/>
                      </a:lnTo>
                      <a:lnTo>
                        <a:pt x="19" y="75"/>
                      </a:lnTo>
                      <a:lnTo>
                        <a:pt x="35" y="75"/>
                      </a:lnTo>
                      <a:lnTo>
                        <a:pt x="45" y="74"/>
                      </a:lnTo>
                      <a:lnTo>
                        <a:pt x="64" y="28"/>
                      </a:lnTo>
                      <a:lnTo>
                        <a:pt x="72" y="0"/>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92" name="Group 31"/>
              <p:cNvGrpSpPr>
                <a:grpSpLocks/>
              </p:cNvGrpSpPr>
              <p:nvPr/>
            </p:nvGrpSpPr>
            <p:grpSpPr bwMode="auto">
              <a:xfrm>
                <a:off x="2583" y="1977"/>
                <a:ext cx="299" cy="998"/>
                <a:chOff x="2583" y="1977"/>
                <a:chExt cx="299" cy="998"/>
              </a:xfrm>
            </p:grpSpPr>
            <p:grpSp>
              <p:nvGrpSpPr>
                <p:cNvPr id="20694" name="Group 32"/>
                <p:cNvGrpSpPr>
                  <a:grpSpLocks/>
                </p:cNvGrpSpPr>
                <p:nvPr/>
              </p:nvGrpSpPr>
              <p:grpSpPr bwMode="auto">
                <a:xfrm>
                  <a:off x="2583" y="1977"/>
                  <a:ext cx="299" cy="998"/>
                  <a:chOff x="2583" y="1977"/>
                  <a:chExt cx="299" cy="998"/>
                </a:xfrm>
              </p:grpSpPr>
              <p:sp>
                <p:nvSpPr>
                  <p:cNvPr id="20699" name="Freeform 33"/>
                  <p:cNvSpPr>
                    <a:spLocks/>
                  </p:cNvSpPr>
                  <p:nvPr/>
                </p:nvSpPr>
                <p:spPr bwMode="auto">
                  <a:xfrm>
                    <a:off x="2583" y="1977"/>
                    <a:ext cx="299" cy="998"/>
                  </a:xfrm>
                  <a:custGeom>
                    <a:avLst/>
                    <a:gdLst>
                      <a:gd name="T0" fmla="*/ 85 w 299"/>
                      <a:gd name="T1" fmla="*/ 10 h 998"/>
                      <a:gd name="T2" fmla="*/ 26 w 299"/>
                      <a:gd name="T3" fmla="*/ 43 h 998"/>
                      <a:gd name="T4" fmla="*/ 11 w 299"/>
                      <a:gd name="T5" fmla="*/ 70 h 998"/>
                      <a:gd name="T6" fmla="*/ 0 w 299"/>
                      <a:gd name="T7" fmla="*/ 299 h 998"/>
                      <a:gd name="T8" fmla="*/ 5 w 299"/>
                      <a:gd name="T9" fmla="*/ 353 h 998"/>
                      <a:gd name="T10" fmla="*/ 40 w 299"/>
                      <a:gd name="T11" fmla="*/ 349 h 998"/>
                      <a:gd name="T12" fmla="*/ 39 w 299"/>
                      <a:gd name="T13" fmla="*/ 485 h 998"/>
                      <a:gd name="T14" fmla="*/ 55 w 299"/>
                      <a:gd name="T15" fmla="*/ 485 h 998"/>
                      <a:gd name="T16" fmla="*/ 76 w 299"/>
                      <a:gd name="T17" fmla="*/ 768 h 998"/>
                      <a:gd name="T18" fmla="*/ 78 w 299"/>
                      <a:gd name="T19" fmla="*/ 916 h 998"/>
                      <a:gd name="T20" fmla="*/ 81 w 299"/>
                      <a:gd name="T21" fmla="*/ 984 h 998"/>
                      <a:gd name="T22" fmla="*/ 95 w 299"/>
                      <a:gd name="T23" fmla="*/ 997 h 998"/>
                      <a:gd name="T24" fmla="*/ 120 w 299"/>
                      <a:gd name="T25" fmla="*/ 986 h 998"/>
                      <a:gd name="T26" fmla="*/ 134 w 299"/>
                      <a:gd name="T27" fmla="*/ 870 h 998"/>
                      <a:gd name="T28" fmla="*/ 145 w 299"/>
                      <a:gd name="T29" fmla="*/ 990 h 998"/>
                      <a:gd name="T30" fmla="*/ 166 w 299"/>
                      <a:gd name="T31" fmla="*/ 996 h 998"/>
                      <a:gd name="T32" fmla="*/ 186 w 299"/>
                      <a:gd name="T33" fmla="*/ 988 h 998"/>
                      <a:gd name="T34" fmla="*/ 208 w 299"/>
                      <a:gd name="T35" fmla="*/ 761 h 998"/>
                      <a:gd name="T36" fmla="*/ 234 w 299"/>
                      <a:gd name="T37" fmla="*/ 595 h 998"/>
                      <a:gd name="T38" fmla="*/ 274 w 299"/>
                      <a:gd name="T39" fmla="*/ 441 h 998"/>
                      <a:gd name="T40" fmla="*/ 298 w 299"/>
                      <a:gd name="T41" fmla="*/ 438 h 998"/>
                      <a:gd name="T42" fmla="*/ 276 w 299"/>
                      <a:gd name="T43" fmla="*/ 226 h 998"/>
                      <a:gd name="T44" fmla="*/ 275 w 299"/>
                      <a:gd name="T45" fmla="*/ 60 h 998"/>
                      <a:gd name="T46" fmla="*/ 262 w 299"/>
                      <a:gd name="T47" fmla="*/ 41 h 998"/>
                      <a:gd name="T48" fmla="*/ 200 w 299"/>
                      <a:gd name="T49" fmla="*/ 0 h 998"/>
                      <a:gd name="T50" fmla="*/ 148 w 299"/>
                      <a:gd name="T51" fmla="*/ 90 h 998"/>
                      <a:gd name="T52" fmla="*/ 85 w 299"/>
                      <a:gd name="T53" fmla="*/ 10 h 9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99" h="998">
                        <a:moveTo>
                          <a:pt x="85" y="10"/>
                        </a:moveTo>
                        <a:lnTo>
                          <a:pt x="26" y="43"/>
                        </a:lnTo>
                        <a:lnTo>
                          <a:pt x="11" y="70"/>
                        </a:lnTo>
                        <a:lnTo>
                          <a:pt x="0" y="299"/>
                        </a:lnTo>
                        <a:lnTo>
                          <a:pt x="5" y="353"/>
                        </a:lnTo>
                        <a:lnTo>
                          <a:pt x="40" y="349"/>
                        </a:lnTo>
                        <a:lnTo>
                          <a:pt x="39" y="485"/>
                        </a:lnTo>
                        <a:lnTo>
                          <a:pt x="55" y="485"/>
                        </a:lnTo>
                        <a:lnTo>
                          <a:pt x="76" y="768"/>
                        </a:lnTo>
                        <a:lnTo>
                          <a:pt x="78" y="916"/>
                        </a:lnTo>
                        <a:lnTo>
                          <a:pt x="81" y="984"/>
                        </a:lnTo>
                        <a:lnTo>
                          <a:pt x="95" y="997"/>
                        </a:lnTo>
                        <a:lnTo>
                          <a:pt x="120" y="986"/>
                        </a:lnTo>
                        <a:lnTo>
                          <a:pt x="134" y="870"/>
                        </a:lnTo>
                        <a:lnTo>
                          <a:pt x="145" y="990"/>
                        </a:lnTo>
                        <a:lnTo>
                          <a:pt x="166" y="996"/>
                        </a:lnTo>
                        <a:lnTo>
                          <a:pt x="186" y="988"/>
                        </a:lnTo>
                        <a:lnTo>
                          <a:pt x="208" y="761"/>
                        </a:lnTo>
                        <a:lnTo>
                          <a:pt x="234" y="595"/>
                        </a:lnTo>
                        <a:lnTo>
                          <a:pt x="274" y="441"/>
                        </a:lnTo>
                        <a:lnTo>
                          <a:pt x="298" y="438"/>
                        </a:lnTo>
                        <a:lnTo>
                          <a:pt x="276" y="226"/>
                        </a:lnTo>
                        <a:lnTo>
                          <a:pt x="275" y="60"/>
                        </a:lnTo>
                        <a:lnTo>
                          <a:pt x="262" y="41"/>
                        </a:lnTo>
                        <a:lnTo>
                          <a:pt x="200" y="0"/>
                        </a:lnTo>
                        <a:lnTo>
                          <a:pt x="148" y="90"/>
                        </a:lnTo>
                        <a:lnTo>
                          <a:pt x="85" y="10"/>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00" name="Group 34"/>
                  <p:cNvGrpSpPr>
                    <a:grpSpLocks/>
                  </p:cNvGrpSpPr>
                  <p:nvPr/>
                </p:nvGrpSpPr>
                <p:grpSpPr bwMode="auto">
                  <a:xfrm>
                    <a:off x="2629" y="2254"/>
                    <a:ext cx="134" cy="212"/>
                    <a:chOff x="2629" y="2254"/>
                    <a:chExt cx="134" cy="212"/>
                  </a:xfrm>
                </p:grpSpPr>
                <p:sp>
                  <p:nvSpPr>
                    <p:cNvPr id="20701" name="Freeform 35"/>
                    <p:cNvSpPr>
                      <a:spLocks/>
                    </p:cNvSpPr>
                    <p:nvPr/>
                  </p:nvSpPr>
                  <p:spPr bwMode="auto">
                    <a:xfrm>
                      <a:off x="2647" y="2254"/>
                      <a:ext cx="116" cy="212"/>
                    </a:xfrm>
                    <a:custGeom>
                      <a:avLst/>
                      <a:gdLst>
                        <a:gd name="T0" fmla="*/ 0 w 116"/>
                        <a:gd name="T1" fmla="*/ 211 h 212"/>
                        <a:gd name="T2" fmla="*/ 112 w 116"/>
                        <a:gd name="T3" fmla="*/ 200 h 212"/>
                        <a:gd name="T4" fmla="*/ 115 w 116"/>
                        <a:gd name="T5" fmla="*/ 0 h 212"/>
                        <a:gd name="T6" fmla="*/ 0 60000 65536"/>
                        <a:gd name="T7" fmla="*/ 0 60000 65536"/>
                        <a:gd name="T8" fmla="*/ 0 60000 65536"/>
                      </a:gdLst>
                      <a:ahLst/>
                      <a:cxnLst>
                        <a:cxn ang="T6">
                          <a:pos x="T0" y="T1"/>
                        </a:cxn>
                        <a:cxn ang="T7">
                          <a:pos x="T2" y="T3"/>
                        </a:cxn>
                        <a:cxn ang="T8">
                          <a:pos x="T4" y="T5"/>
                        </a:cxn>
                      </a:cxnLst>
                      <a:rect l="0" t="0" r="r" b="b"/>
                      <a:pathLst>
                        <a:path w="116" h="212">
                          <a:moveTo>
                            <a:pt x="0" y="211"/>
                          </a:moveTo>
                          <a:lnTo>
                            <a:pt x="112" y="200"/>
                          </a:lnTo>
                          <a:lnTo>
                            <a:pt x="115" y="0"/>
                          </a:lnTo>
                        </a:path>
                      </a:pathLst>
                    </a:custGeom>
                    <a:noFill/>
                    <a:ln w="12700" cap="rnd" cmpd="sng">
                      <a:solidFill>
                        <a:srgbClr val="60402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2" name="Freeform 36"/>
                    <p:cNvSpPr>
                      <a:spLocks/>
                    </p:cNvSpPr>
                    <p:nvPr/>
                  </p:nvSpPr>
                  <p:spPr bwMode="auto">
                    <a:xfrm>
                      <a:off x="2629" y="2279"/>
                      <a:ext cx="131" cy="54"/>
                    </a:xfrm>
                    <a:custGeom>
                      <a:avLst/>
                      <a:gdLst>
                        <a:gd name="T0" fmla="*/ 0 w 131"/>
                        <a:gd name="T1" fmla="*/ 53 h 54"/>
                        <a:gd name="T2" fmla="*/ 46 w 131"/>
                        <a:gd name="T3" fmla="*/ 39 h 54"/>
                        <a:gd name="T4" fmla="*/ 130 w 131"/>
                        <a:gd name="T5" fmla="*/ 0 h 54"/>
                        <a:gd name="T6" fmla="*/ 0 60000 65536"/>
                        <a:gd name="T7" fmla="*/ 0 60000 65536"/>
                        <a:gd name="T8" fmla="*/ 0 60000 65536"/>
                      </a:gdLst>
                      <a:ahLst/>
                      <a:cxnLst>
                        <a:cxn ang="T6">
                          <a:pos x="T0" y="T1"/>
                        </a:cxn>
                        <a:cxn ang="T7">
                          <a:pos x="T2" y="T3"/>
                        </a:cxn>
                        <a:cxn ang="T8">
                          <a:pos x="T4" y="T5"/>
                        </a:cxn>
                      </a:cxnLst>
                      <a:rect l="0" t="0" r="r" b="b"/>
                      <a:pathLst>
                        <a:path w="131" h="54">
                          <a:moveTo>
                            <a:pt x="0" y="53"/>
                          </a:moveTo>
                          <a:lnTo>
                            <a:pt x="46" y="39"/>
                          </a:lnTo>
                          <a:lnTo>
                            <a:pt x="130" y="0"/>
                          </a:lnTo>
                        </a:path>
                      </a:pathLst>
                    </a:custGeom>
                    <a:noFill/>
                    <a:ln w="12700" cap="rnd" cmpd="sng">
                      <a:solidFill>
                        <a:srgbClr val="60402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695" name="Group 37"/>
                <p:cNvGrpSpPr>
                  <a:grpSpLocks/>
                </p:cNvGrpSpPr>
                <p:nvPr/>
              </p:nvGrpSpPr>
              <p:grpSpPr bwMode="auto">
                <a:xfrm>
                  <a:off x="2624" y="2080"/>
                  <a:ext cx="182" cy="244"/>
                  <a:chOff x="2624" y="2080"/>
                  <a:chExt cx="182" cy="244"/>
                </a:xfrm>
              </p:grpSpPr>
              <p:sp>
                <p:nvSpPr>
                  <p:cNvPr id="20696" name="Freeform 38"/>
                  <p:cNvSpPr>
                    <a:spLocks/>
                  </p:cNvSpPr>
                  <p:nvPr/>
                </p:nvSpPr>
                <p:spPr bwMode="auto">
                  <a:xfrm>
                    <a:off x="2638" y="2080"/>
                    <a:ext cx="155" cy="184"/>
                  </a:xfrm>
                  <a:custGeom>
                    <a:avLst/>
                    <a:gdLst>
                      <a:gd name="T0" fmla="*/ 0 w 155"/>
                      <a:gd name="T1" fmla="*/ 65 h 184"/>
                      <a:gd name="T2" fmla="*/ 99 w 155"/>
                      <a:gd name="T3" fmla="*/ 0 h 184"/>
                      <a:gd name="T4" fmla="*/ 154 w 155"/>
                      <a:gd name="T5" fmla="*/ 123 h 184"/>
                      <a:gd name="T6" fmla="*/ 54 w 155"/>
                      <a:gd name="T7" fmla="*/ 183 h 184"/>
                      <a:gd name="T8" fmla="*/ 0 w 155"/>
                      <a:gd name="T9" fmla="*/ 65 h 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184">
                        <a:moveTo>
                          <a:pt x="0" y="65"/>
                        </a:moveTo>
                        <a:lnTo>
                          <a:pt x="99" y="0"/>
                        </a:lnTo>
                        <a:lnTo>
                          <a:pt x="154" y="123"/>
                        </a:lnTo>
                        <a:lnTo>
                          <a:pt x="54" y="183"/>
                        </a:lnTo>
                        <a:lnTo>
                          <a:pt x="0" y="65"/>
                        </a:lnTo>
                      </a:path>
                    </a:pathLst>
                  </a:custGeom>
                  <a:solidFill>
                    <a:srgbClr val="E0E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7" name="Freeform 39"/>
                  <p:cNvSpPr>
                    <a:spLocks/>
                  </p:cNvSpPr>
                  <p:nvPr/>
                </p:nvSpPr>
                <p:spPr bwMode="auto">
                  <a:xfrm>
                    <a:off x="2741" y="2159"/>
                    <a:ext cx="65" cy="97"/>
                  </a:xfrm>
                  <a:custGeom>
                    <a:avLst/>
                    <a:gdLst>
                      <a:gd name="T0" fmla="*/ 0 w 65"/>
                      <a:gd name="T1" fmla="*/ 59 h 97"/>
                      <a:gd name="T2" fmla="*/ 16 w 65"/>
                      <a:gd name="T3" fmla="*/ 44 h 97"/>
                      <a:gd name="T4" fmla="*/ 25 w 65"/>
                      <a:gd name="T5" fmla="*/ 16 h 97"/>
                      <a:gd name="T6" fmla="*/ 37 w 65"/>
                      <a:gd name="T7" fmla="*/ 7 h 97"/>
                      <a:gd name="T8" fmla="*/ 43 w 65"/>
                      <a:gd name="T9" fmla="*/ 0 h 97"/>
                      <a:gd name="T10" fmla="*/ 47 w 65"/>
                      <a:gd name="T11" fmla="*/ 3 h 97"/>
                      <a:gd name="T12" fmla="*/ 48 w 65"/>
                      <a:gd name="T13" fmla="*/ 10 h 97"/>
                      <a:gd name="T14" fmla="*/ 60 w 65"/>
                      <a:gd name="T15" fmla="*/ 23 h 97"/>
                      <a:gd name="T16" fmla="*/ 64 w 65"/>
                      <a:gd name="T17" fmla="*/ 47 h 97"/>
                      <a:gd name="T18" fmla="*/ 60 w 65"/>
                      <a:gd name="T19" fmla="*/ 64 h 97"/>
                      <a:gd name="T20" fmla="*/ 42 w 65"/>
                      <a:gd name="T21" fmla="*/ 83 h 97"/>
                      <a:gd name="T22" fmla="*/ 6 w 65"/>
                      <a:gd name="T23" fmla="*/ 96 h 97"/>
                      <a:gd name="T24" fmla="*/ 0 w 65"/>
                      <a:gd name="T25" fmla="*/ 59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97">
                        <a:moveTo>
                          <a:pt x="0" y="59"/>
                        </a:moveTo>
                        <a:lnTo>
                          <a:pt x="16" y="44"/>
                        </a:lnTo>
                        <a:lnTo>
                          <a:pt x="25" y="16"/>
                        </a:lnTo>
                        <a:lnTo>
                          <a:pt x="37" y="7"/>
                        </a:lnTo>
                        <a:lnTo>
                          <a:pt x="43" y="0"/>
                        </a:lnTo>
                        <a:lnTo>
                          <a:pt x="47" y="3"/>
                        </a:lnTo>
                        <a:lnTo>
                          <a:pt x="48" y="10"/>
                        </a:lnTo>
                        <a:lnTo>
                          <a:pt x="60" y="23"/>
                        </a:lnTo>
                        <a:lnTo>
                          <a:pt x="64" y="47"/>
                        </a:lnTo>
                        <a:lnTo>
                          <a:pt x="60" y="64"/>
                        </a:lnTo>
                        <a:lnTo>
                          <a:pt x="42" y="83"/>
                        </a:lnTo>
                        <a:lnTo>
                          <a:pt x="6" y="96"/>
                        </a:lnTo>
                        <a:lnTo>
                          <a:pt x="0" y="59"/>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8" name="Freeform 40"/>
                  <p:cNvSpPr>
                    <a:spLocks/>
                  </p:cNvSpPr>
                  <p:nvPr/>
                </p:nvSpPr>
                <p:spPr bwMode="auto">
                  <a:xfrm>
                    <a:off x="2624" y="2217"/>
                    <a:ext cx="124" cy="107"/>
                  </a:xfrm>
                  <a:custGeom>
                    <a:avLst/>
                    <a:gdLst>
                      <a:gd name="T0" fmla="*/ 0 w 124"/>
                      <a:gd name="T1" fmla="*/ 106 h 107"/>
                      <a:gd name="T2" fmla="*/ 49 w 124"/>
                      <a:gd name="T3" fmla="*/ 88 h 107"/>
                      <a:gd name="T4" fmla="*/ 87 w 124"/>
                      <a:gd name="T5" fmla="*/ 67 h 107"/>
                      <a:gd name="T6" fmla="*/ 123 w 124"/>
                      <a:gd name="T7" fmla="*/ 46 h 107"/>
                      <a:gd name="T8" fmla="*/ 109 w 124"/>
                      <a:gd name="T9" fmla="*/ 0 h 107"/>
                      <a:gd name="T10" fmla="*/ 45 w 124"/>
                      <a:gd name="T11" fmla="*/ 29 h 107"/>
                      <a:gd name="T12" fmla="*/ 5 w 124"/>
                      <a:gd name="T13" fmla="*/ 44 h 107"/>
                      <a:gd name="T14" fmla="*/ 4 w 124"/>
                      <a:gd name="T15" fmla="*/ 36 h 107"/>
                      <a:gd name="T16" fmla="*/ 0 w 124"/>
                      <a:gd name="T17" fmla="*/ 10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 h="107">
                        <a:moveTo>
                          <a:pt x="0" y="106"/>
                        </a:moveTo>
                        <a:lnTo>
                          <a:pt x="49" y="88"/>
                        </a:lnTo>
                        <a:lnTo>
                          <a:pt x="87" y="67"/>
                        </a:lnTo>
                        <a:lnTo>
                          <a:pt x="123" y="46"/>
                        </a:lnTo>
                        <a:lnTo>
                          <a:pt x="109" y="0"/>
                        </a:lnTo>
                        <a:lnTo>
                          <a:pt x="45" y="29"/>
                        </a:lnTo>
                        <a:lnTo>
                          <a:pt x="5" y="44"/>
                        </a:lnTo>
                        <a:lnTo>
                          <a:pt x="4" y="36"/>
                        </a:lnTo>
                        <a:lnTo>
                          <a:pt x="0" y="106"/>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693" name="Freeform 41"/>
              <p:cNvSpPr>
                <a:spLocks/>
              </p:cNvSpPr>
              <p:nvPr/>
            </p:nvSpPr>
            <p:spPr bwMode="auto">
              <a:xfrm>
                <a:off x="2721" y="2496"/>
                <a:ext cx="19" cy="364"/>
              </a:xfrm>
              <a:custGeom>
                <a:avLst/>
                <a:gdLst>
                  <a:gd name="T0" fmla="*/ 18 w 19"/>
                  <a:gd name="T1" fmla="*/ 0 h 364"/>
                  <a:gd name="T2" fmla="*/ 12 w 19"/>
                  <a:gd name="T3" fmla="*/ 196 h 364"/>
                  <a:gd name="T4" fmla="*/ 0 w 19"/>
                  <a:gd name="T5" fmla="*/ 363 h 364"/>
                  <a:gd name="T6" fmla="*/ 0 60000 65536"/>
                  <a:gd name="T7" fmla="*/ 0 60000 65536"/>
                  <a:gd name="T8" fmla="*/ 0 60000 65536"/>
                </a:gdLst>
                <a:ahLst/>
                <a:cxnLst>
                  <a:cxn ang="T6">
                    <a:pos x="T0" y="T1"/>
                  </a:cxn>
                  <a:cxn ang="T7">
                    <a:pos x="T2" y="T3"/>
                  </a:cxn>
                  <a:cxn ang="T8">
                    <a:pos x="T4" y="T5"/>
                  </a:cxn>
                </a:cxnLst>
                <a:rect l="0" t="0" r="r" b="b"/>
                <a:pathLst>
                  <a:path w="19" h="364">
                    <a:moveTo>
                      <a:pt x="18" y="0"/>
                    </a:moveTo>
                    <a:lnTo>
                      <a:pt x="12" y="196"/>
                    </a:lnTo>
                    <a:lnTo>
                      <a:pt x="0" y="363"/>
                    </a:lnTo>
                  </a:path>
                </a:pathLst>
              </a:custGeom>
              <a:noFill/>
              <a:ln w="12700" cap="rnd" cmpd="sng">
                <a:solidFill>
                  <a:srgbClr val="60402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12" name="Group 42"/>
            <p:cNvGrpSpPr>
              <a:grpSpLocks/>
            </p:cNvGrpSpPr>
            <p:nvPr/>
          </p:nvGrpSpPr>
          <p:grpSpPr bwMode="auto">
            <a:xfrm>
              <a:off x="3090" y="1705"/>
              <a:ext cx="420" cy="1315"/>
              <a:chOff x="3090" y="1705"/>
              <a:chExt cx="420" cy="1315"/>
            </a:xfrm>
          </p:grpSpPr>
          <p:grpSp>
            <p:nvGrpSpPr>
              <p:cNvPr id="20672" name="Group 43"/>
              <p:cNvGrpSpPr>
                <a:grpSpLocks/>
              </p:cNvGrpSpPr>
              <p:nvPr/>
            </p:nvGrpSpPr>
            <p:grpSpPr bwMode="auto">
              <a:xfrm>
                <a:off x="3090" y="1897"/>
                <a:ext cx="420" cy="367"/>
                <a:chOff x="3090" y="1897"/>
                <a:chExt cx="420" cy="367"/>
              </a:xfrm>
            </p:grpSpPr>
            <p:sp>
              <p:nvSpPr>
                <p:cNvPr id="20682" name="Freeform 44"/>
                <p:cNvSpPr>
                  <a:spLocks/>
                </p:cNvSpPr>
                <p:nvPr/>
              </p:nvSpPr>
              <p:spPr bwMode="auto">
                <a:xfrm>
                  <a:off x="3090" y="1897"/>
                  <a:ext cx="420" cy="367"/>
                </a:xfrm>
                <a:custGeom>
                  <a:avLst/>
                  <a:gdLst>
                    <a:gd name="T0" fmla="*/ 159 w 420"/>
                    <a:gd name="T1" fmla="*/ 0 h 367"/>
                    <a:gd name="T2" fmla="*/ 109 w 420"/>
                    <a:gd name="T3" fmla="*/ 31 h 367"/>
                    <a:gd name="T4" fmla="*/ 58 w 420"/>
                    <a:gd name="T5" fmla="*/ 55 h 367"/>
                    <a:gd name="T6" fmla="*/ 26 w 420"/>
                    <a:gd name="T7" fmla="*/ 161 h 367"/>
                    <a:gd name="T8" fmla="*/ 1 w 420"/>
                    <a:gd name="T9" fmla="*/ 240 h 367"/>
                    <a:gd name="T10" fmla="*/ 0 w 420"/>
                    <a:gd name="T11" fmla="*/ 257 h 367"/>
                    <a:gd name="T12" fmla="*/ 23 w 420"/>
                    <a:gd name="T13" fmla="*/ 297 h 367"/>
                    <a:gd name="T14" fmla="*/ 38 w 420"/>
                    <a:gd name="T15" fmla="*/ 311 h 367"/>
                    <a:gd name="T16" fmla="*/ 51 w 420"/>
                    <a:gd name="T17" fmla="*/ 313 h 367"/>
                    <a:gd name="T18" fmla="*/ 52 w 420"/>
                    <a:gd name="T19" fmla="*/ 324 h 367"/>
                    <a:gd name="T20" fmla="*/ 77 w 420"/>
                    <a:gd name="T21" fmla="*/ 308 h 367"/>
                    <a:gd name="T22" fmla="*/ 79 w 420"/>
                    <a:gd name="T23" fmla="*/ 351 h 367"/>
                    <a:gd name="T24" fmla="*/ 94 w 420"/>
                    <a:gd name="T25" fmla="*/ 366 h 367"/>
                    <a:gd name="T26" fmla="*/ 339 w 420"/>
                    <a:gd name="T27" fmla="*/ 366 h 367"/>
                    <a:gd name="T28" fmla="*/ 360 w 420"/>
                    <a:gd name="T29" fmla="*/ 346 h 367"/>
                    <a:gd name="T30" fmla="*/ 356 w 420"/>
                    <a:gd name="T31" fmla="*/ 308 h 367"/>
                    <a:gd name="T32" fmla="*/ 383 w 420"/>
                    <a:gd name="T33" fmla="*/ 332 h 367"/>
                    <a:gd name="T34" fmla="*/ 419 w 420"/>
                    <a:gd name="T35" fmla="*/ 262 h 367"/>
                    <a:gd name="T36" fmla="*/ 344 w 420"/>
                    <a:gd name="T37" fmla="*/ 48 h 367"/>
                    <a:gd name="T38" fmla="*/ 264 w 420"/>
                    <a:gd name="T39" fmla="*/ 20 h 367"/>
                    <a:gd name="T40" fmla="*/ 239 w 420"/>
                    <a:gd name="T41" fmla="*/ 6 h 367"/>
                    <a:gd name="T42" fmla="*/ 201 w 420"/>
                    <a:gd name="T43" fmla="*/ 42 h 367"/>
                    <a:gd name="T44" fmla="*/ 159 w 420"/>
                    <a:gd name="T45" fmla="*/ 0 h 3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20" h="367">
                      <a:moveTo>
                        <a:pt x="159" y="0"/>
                      </a:moveTo>
                      <a:lnTo>
                        <a:pt x="109" y="31"/>
                      </a:lnTo>
                      <a:lnTo>
                        <a:pt x="58" y="55"/>
                      </a:lnTo>
                      <a:lnTo>
                        <a:pt x="26" y="161"/>
                      </a:lnTo>
                      <a:lnTo>
                        <a:pt x="1" y="240"/>
                      </a:lnTo>
                      <a:lnTo>
                        <a:pt x="0" y="257"/>
                      </a:lnTo>
                      <a:lnTo>
                        <a:pt x="23" y="297"/>
                      </a:lnTo>
                      <a:lnTo>
                        <a:pt x="38" y="311"/>
                      </a:lnTo>
                      <a:lnTo>
                        <a:pt x="51" y="313"/>
                      </a:lnTo>
                      <a:lnTo>
                        <a:pt x="52" y="324"/>
                      </a:lnTo>
                      <a:lnTo>
                        <a:pt x="77" y="308"/>
                      </a:lnTo>
                      <a:lnTo>
                        <a:pt x="79" y="351"/>
                      </a:lnTo>
                      <a:lnTo>
                        <a:pt x="94" y="366"/>
                      </a:lnTo>
                      <a:lnTo>
                        <a:pt x="339" y="366"/>
                      </a:lnTo>
                      <a:lnTo>
                        <a:pt x="360" y="346"/>
                      </a:lnTo>
                      <a:lnTo>
                        <a:pt x="356" y="308"/>
                      </a:lnTo>
                      <a:lnTo>
                        <a:pt x="383" y="332"/>
                      </a:lnTo>
                      <a:lnTo>
                        <a:pt x="419" y="262"/>
                      </a:lnTo>
                      <a:lnTo>
                        <a:pt x="344" y="48"/>
                      </a:lnTo>
                      <a:lnTo>
                        <a:pt x="264" y="20"/>
                      </a:lnTo>
                      <a:lnTo>
                        <a:pt x="239" y="6"/>
                      </a:lnTo>
                      <a:lnTo>
                        <a:pt x="201" y="42"/>
                      </a:lnTo>
                      <a:lnTo>
                        <a:pt x="159" y="0"/>
                      </a:lnTo>
                    </a:path>
                  </a:pathLst>
                </a:custGeom>
                <a:solidFill>
                  <a:srgbClr val="408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83" name="Group 45"/>
                <p:cNvGrpSpPr>
                  <a:grpSpLocks/>
                </p:cNvGrpSpPr>
                <p:nvPr/>
              </p:nvGrpSpPr>
              <p:grpSpPr bwMode="auto">
                <a:xfrm>
                  <a:off x="3174" y="1936"/>
                  <a:ext cx="291" cy="327"/>
                  <a:chOff x="3174" y="1936"/>
                  <a:chExt cx="291" cy="327"/>
                </a:xfrm>
              </p:grpSpPr>
              <p:sp>
                <p:nvSpPr>
                  <p:cNvPr id="20684" name="Freeform 46"/>
                  <p:cNvSpPr>
                    <a:spLocks/>
                  </p:cNvSpPr>
                  <p:nvPr/>
                </p:nvSpPr>
                <p:spPr bwMode="auto">
                  <a:xfrm>
                    <a:off x="3267" y="1936"/>
                    <a:ext cx="57" cy="327"/>
                  </a:xfrm>
                  <a:custGeom>
                    <a:avLst/>
                    <a:gdLst>
                      <a:gd name="T0" fmla="*/ 16 w 57"/>
                      <a:gd name="T1" fmla="*/ 0 h 327"/>
                      <a:gd name="T2" fmla="*/ 5 w 57"/>
                      <a:gd name="T3" fmla="*/ 22 h 327"/>
                      <a:gd name="T4" fmla="*/ 16 w 57"/>
                      <a:gd name="T5" fmla="*/ 33 h 327"/>
                      <a:gd name="T6" fmla="*/ 0 w 57"/>
                      <a:gd name="T7" fmla="*/ 261 h 327"/>
                      <a:gd name="T8" fmla="*/ 2 w 57"/>
                      <a:gd name="T9" fmla="*/ 301 h 327"/>
                      <a:gd name="T10" fmla="*/ 30 w 57"/>
                      <a:gd name="T11" fmla="*/ 326 h 327"/>
                      <a:gd name="T12" fmla="*/ 56 w 57"/>
                      <a:gd name="T13" fmla="*/ 298 h 327"/>
                      <a:gd name="T14" fmla="*/ 56 w 57"/>
                      <a:gd name="T15" fmla="*/ 251 h 327"/>
                      <a:gd name="T16" fmla="*/ 33 w 57"/>
                      <a:gd name="T17" fmla="*/ 35 h 327"/>
                      <a:gd name="T18" fmla="*/ 43 w 57"/>
                      <a:gd name="T19" fmla="*/ 22 h 327"/>
                      <a:gd name="T20" fmla="*/ 34 w 57"/>
                      <a:gd name="T21" fmla="*/ 1 h 327"/>
                      <a:gd name="T22" fmla="*/ 25 w 57"/>
                      <a:gd name="T23" fmla="*/ 8 h 327"/>
                      <a:gd name="T24" fmla="*/ 16 w 57"/>
                      <a:gd name="T25" fmla="*/ 0 h 3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27">
                        <a:moveTo>
                          <a:pt x="16" y="0"/>
                        </a:moveTo>
                        <a:lnTo>
                          <a:pt x="5" y="22"/>
                        </a:lnTo>
                        <a:lnTo>
                          <a:pt x="16" y="33"/>
                        </a:lnTo>
                        <a:lnTo>
                          <a:pt x="0" y="261"/>
                        </a:lnTo>
                        <a:lnTo>
                          <a:pt x="2" y="301"/>
                        </a:lnTo>
                        <a:lnTo>
                          <a:pt x="30" y="326"/>
                        </a:lnTo>
                        <a:lnTo>
                          <a:pt x="56" y="298"/>
                        </a:lnTo>
                        <a:lnTo>
                          <a:pt x="56" y="251"/>
                        </a:lnTo>
                        <a:lnTo>
                          <a:pt x="33" y="35"/>
                        </a:lnTo>
                        <a:lnTo>
                          <a:pt x="43" y="22"/>
                        </a:lnTo>
                        <a:lnTo>
                          <a:pt x="34" y="1"/>
                        </a:lnTo>
                        <a:lnTo>
                          <a:pt x="25" y="8"/>
                        </a:lnTo>
                        <a:lnTo>
                          <a:pt x="16"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85" name="Group 47"/>
                  <p:cNvGrpSpPr>
                    <a:grpSpLocks/>
                  </p:cNvGrpSpPr>
                  <p:nvPr/>
                </p:nvGrpSpPr>
                <p:grpSpPr bwMode="auto">
                  <a:xfrm>
                    <a:off x="3174" y="2077"/>
                    <a:ext cx="291" cy="108"/>
                    <a:chOff x="3174" y="2077"/>
                    <a:chExt cx="291" cy="108"/>
                  </a:xfrm>
                </p:grpSpPr>
                <p:sp>
                  <p:nvSpPr>
                    <p:cNvPr id="20686" name="Freeform 48"/>
                    <p:cNvSpPr>
                      <a:spLocks/>
                    </p:cNvSpPr>
                    <p:nvPr/>
                  </p:nvSpPr>
                  <p:spPr bwMode="auto">
                    <a:xfrm>
                      <a:off x="3237" y="2100"/>
                      <a:ext cx="226" cy="68"/>
                    </a:xfrm>
                    <a:custGeom>
                      <a:avLst/>
                      <a:gdLst>
                        <a:gd name="T0" fmla="*/ 20 w 226"/>
                        <a:gd name="T1" fmla="*/ 42 h 68"/>
                        <a:gd name="T2" fmla="*/ 172 w 226"/>
                        <a:gd name="T3" fmla="*/ 0 h 68"/>
                        <a:gd name="T4" fmla="*/ 225 w 226"/>
                        <a:gd name="T5" fmla="*/ 5 h 68"/>
                        <a:gd name="T6" fmla="*/ 37 w 226"/>
                        <a:gd name="T7" fmla="*/ 67 h 68"/>
                        <a:gd name="T8" fmla="*/ 0 w 226"/>
                        <a:gd name="T9" fmla="*/ 49 h 68"/>
                        <a:gd name="T10" fmla="*/ 20 w 226"/>
                        <a:gd name="T11" fmla="*/ 42 h 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6" h="68">
                          <a:moveTo>
                            <a:pt x="20" y="42"/>
                          </a:moveTo>
                          <a:lnTo>
                            <a:pt x="172" y="0"/>
                          </a:lnTo>
                          <a:lnTo>
                            <a:pt x="225" y="5"/>
                          </a:lnTo>
                          <a:lnTo>
                            <a:pt x="37" y="67"/>
                          </a:lnTo>
                          <a:lnTo>
                            <a:pt x="0" y="49"/>
                          </a:lnTo>
                          <a:lnTo>
                            <a:pt x="20"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 name="Freeform 49"/>
                    <p:cNvSpPr>
                      <a:spLocks/>
                    </p:cNvSpPr>
                    <p:nvPr/>
                  </p:nvSpPr>
                  <p:spPr bwMode="auto">
                    <a:xfrm>
                      <a:off x="3341" y="2103"/>
                      <a:ext cx="124" cy="79"/>
                    </a:xfrm>
                    <a:custGeom>
                      <a:avLst/>
                      <a:gdLst>
                        <a:gd name="T0" fmla="*/ 64 w 124"/>
                        <a:gd name="T1" fmla="*/ 0 h 79"/>
                        <a:gd name="T2" fmla="*/ 15 w 124"/>
                        <a:gd name="T3" fmla="*/ 12 h 79"/>
                        <a:gd name="T4" fmla="*/ 12 w 124"/>
                        <a:gd name="T5" fmla="*/ 28 h 79"/>
                        <a:gd name="T6" fmla="*/ 0 w 124"/>
                        <a:gd name="T7" fmla="*/ 41 h 79"/>
                        <a:gd name="T8" fmla="*/ 20 w 124"/>
                        <a:gd name="T9" fmla="*/ 62 h 79"/>
                        <a:gd name="T10" fmla="*/ 47 w 124"/>
                        <a:gd name="T11" fmla="*/ 75 h 79"/>
                        <a:gd name="T12" fmla="*/ 87 w 124"/>
                        <a:gd name="T13" fmla="*/ 78 h 79"/>
                        <a:gd name="T14" fmla="*/ 123 w 124"/>
                        <a:gd name="T15" fmla="*/ 44 h 79"/>
                        <a:gd name="T16" fmla="*/ 118 w 124"/>
                        <a:gd name="T17" fmla="*/ 3 h 79"/>
                        <a:gd name="T18" fmla="*/ 87 w 124"/>
                        <a:gd name="T19" fmla="*/ 23 h 79"/>
                        <a:gd name="T20" fmla="*/ 64 w 124"/>
                        <a:gd name="T21" fmla="*/ 0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4" h="79">
                          <a:moveTo>
                            <a:pt x="64" y="0"/>
                          </a:moveTo>
                          <a:lnTo>
                            <a:pt x="15" y="12"/>
                          </a:lnTo>
                          <a:lnTo>
                            <a:pt x="12" y="28"/>
                          </a:lnTo>
                          <a:lnTo>
                            <a:pt x="0" y="41"/>
                          </a:lnTo>
                          <a:lnTo>
                            <a:pt x="20" y="62"/>
                          </a:lnTo>
                          <a:lnTo>
                            <a:pt x="47" y="75"/>
                          </a:lnTo>
                          <a:lnTo>
                            <a:pt x="87" y="78"/>
                          </a:lnTo>
                          <a:lnTo>
                            <a:pt x="123" y="44"/>
                          </a:lnTo>
                          <a:lnTo>
                            <a:pt x="118" y="3"/>
                          </a:lnTo>
                          <a:lnTo>
                            <a:pt x="87" y="23"/>
                          </a:lnTo>
                          <a:lnTo>
                            <a:pt x="64" y="0"/>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 name="Freeform 50"/>
                    <p:cNvSpPr>
                      <a:spLocks/>
                    </p:cNvSpPr>
                    <p:nvPr/>
                  </p:nvSpPr>
                  <p:spPr bwMode="auto">
                    <a:xfrm>
                      <a:off x="3174" y="2077"/>
                      <a:ext cx="100" cy="108"/>
                    </a:xfrm>
                    <a:custGeom>
                      <a:avLst/>
                      <a:gdLst>
                        <a:gd name="T0" fmla="*/ 0 w 100"/>
                        <a:gd name="T1" fmla="*/ 66 h 108"/>
                        <a:gd name="T2" fmla="*/ 12 w 100"/>
                        <a:gd name="T3" fmla="*/ 48 h 108"/>
                        <a:gd name="T4" fmla="*/ 22 w 100"/>
                        <a:gd name="T5" fmla="*/ 27 h 108"/>
                        <a:gd name="T6" fmla="*/ 27 w 100"/>
                        <a:gd name="T7" fmla="*/ 8 h 108"/>
                        <a:gd name="T8" fmla="*/ 57 w 100"/>
                        <a:gd name="T9" fmla="*/ 0 h 108"/>
                        <a:gd name="T10" fmla="*/ 80 w 100"/>
                        <a:gd name="T11" fmla="*/ 0 h 108"/>
                        <a:gd name="T12" fmla="*/ 99 w 100"/>
                        <a:gd name="T13" fmla="*/ 54 h 108"/>
                        <a:gd name="T14" fmla="*/ 93 w 100"/>
                        <a:gd name="T15" fmla="*/ 66 h 108"/>
                        <a:gd name="T16" fmla="*/ 80 w 100"/>
                        <a:gd name="T17" fmla="*/ 80 h 108"/>
                        <a:gd name="T18" fmla="*/ 60 w 100"/>
                        <a:gd name="T19" fmla="*/ 86 h 108"/>
                        <a:gd name="T20" fmla="*/ 45 w 100"/>
                        <a:gd name="T21" fmla="*/ 88 h 108"/>
                        <a:gd name="T22" fmla="*/ 38 w 100"/>
                        <a:gd name="T23" fmla="*/ 91 h 108"/>
                        <a:gd name="T24" fmla="*/ 28 w 100"/>
                        <a:gd name="T25" fmla="*/ 102 h 108"/>
                        <a:gd name="T26" fmla="*/ 12 w 100"/>
                        <a:gd name="T27" fmla="*/ 107 h 108"/>
                        <a:gd name="T28" fmla="*/ 4 w 100"/>
                        <a:gd name="T29" fmla="*/ 107 h 108"/>
                        <a:gd name="T30" fmla="*/ 0 w 100"/>
                        <a:gd name="T31" fmla="*/ 66 h 1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0" h="108">
                          <a:moveTo>
                            <a:pt x="0" y="66"/>
                          </a:moveTo>
                          <a:lnTo>
                            <a:pt x="12" y="48"/>
                          </a:lnTo>
                          <a:lnTo>
                            <a:pt x="22" y="27"/>
                          </a:lnTo>
                          <a:lnTo>
                            <a:pt x="27" y="8"/>
                          </a:lnTo>
                          <a:lnTo>
                            <a:pt x="57" y="0"/>
                          </a:lnTo>
                          <a:lnTo>
                            <a:pt x="80" y="0"/>
                          </a:lnTo>
                          <a:lnTo>
                            <a:pt x="99" y="54"/>
                          </a:lnTo>
                          <a:lnTo>
                            <a:pt x="93" y="66"/>
                          </a:lnTo>
                          <a:lnTo>
                            <a:pt x="80" y="80"/>
                          </a:lnTo>
                          <a:lnTo>
                            <a:pt x="60" y="86"/>
                          </a:lnTo>
                          <a:lnTo>
                            <a:pt x="45" y="88"/>
                          </a:lnTo>
                          <a:lnTo>
                            <a:pt x="38" y="91"/>
                          </a:lnTo>
                          <a:lnTo>
                            <a:pt x="28" y="102"/>
                          </a:lnTo>
                          <a:lnTo>
                            <a:pt x="12" y="107"/>
                          </a:lnTo>
                          <a:lnTo>
                            <a:pt x="4" y="107"/>
                          </a:lnTo>
                          <a:lnTo>
                            <a:pt x="0" y="66"/>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20673" name="Group 51"/>
              <p:cNvGrpSpPr>
                <a:grpSpLocks/>
              </p:cNvGrpSpPr>
              <p:nvPr/>
            </p:nvGrpSpPr>
            <p:grpSpPr bwMode="auto">
              <a:xfrm>
                <a:off x="3100" y="1705"/>
                <a:ext cx="394" cy="1315"/>
                <a:chOff x="3100" y="1705"/>
                <a:chExt cx="394" cy="1315"/>
              </a:xfrm>
            </p:grpSpPr>
            <p:grpSp>
              <p:nvGrpSpPr>
                <p:cNvPr id="20674" name="Group 52"/>
                <p:cNvGrpSpPr>
                  <a:grpSpLocks/>
                </p:cNvGrpSpPr>
                <p:nvPr/>
              </p:nvGrpSpPr>
              <p:grpSpPr bwMode="auto">
                <a:xfrm>
                  <a:off x="3224" y="1705"/>
                  <a:ext cx="142" cy="235"/>
                  <a:chOff x="3224" y="1705"/>
                  <a:chExt cx="142" cy="235"/>
                </a:xfrm>
              </p:grpSpPr>
              <p:sp>
                <p:nvSpPr>
                  <p:cNvPr id="20679" name="Freeform 53"/>
                  <p:cNvSpPr>
                    <a:spLocks/>
                  </p:cNvSpPr>
                  <p:nvPr/>
                </p:nvSpPr>
                <p:spPr bwMode="auto">
                  <a:xfrm>
                    <a:off x="3227" y="1718"/>
                    <a:ext cx="131" cy="222"/>
                  </a:xfrm>
                  <a:custGeom>
                    <a:avLst/>
                    <a:gdLst>
                      <a:gd name="T0" fmla="*/ 0 w 131"/>
                      <a:gd name="T1" fmla="*/ 94 h 222"/>
                      <a:gd name="T2" fmla="*/ 5 w 131"/>
                      <a:gd name="T3" fmla="*/ 113 h 222"/>
                      <a:gd name="T4" fmla="*/ 10 w 131"/>
                      <a:gd name="T5" fmla="*/ 124 h 222"/>
                      <a:gd name="T6" fmla="*/ 15 w 131"/>
                      <a:gd name="T7" fmla="*/ 133 h 222"/>
                      <a:gd name="T8" fmla="*/ 22 w 131"/>
                      <a:gd name="T9" fmla="*/ 132 h 222"/>
                      <a:gd name="T10" fmla="*/ 24 w 131"/>
                      <a:gd name="T11" fmla="*/ 132 h 222"/>
                      <a:gd name="T12" fmla="*/ 24 w 131"/>
                      <a:gd name="T13" fmla="*/ 176 h 222"/>
                      <a:gd name="T14" fmla="*/ 65 w 131"/>
                      <a:gd name="T15" fmla="*/ 221 h 222"/>
                      <a:gd name="T16" fmla="*/ 102 w 131"/>
                      <a:gd name="T17" fmla="*/ 187 h 222"/>
                      <a:gd name="T18" fmla="*/ 103 w 131"/>
                      <a:gd name="T19" fmla="*/ 176 h 222"/>
                      <a:gd name="T20" fmla="*/ 108 w 131"/>
                      <a:gd name="T21" fmla="*/ 167 h 222"/>
                      <a:gd name="T22" fmla="*/ 114 w 131"/>
                      <a:gd name="T23" fmla="*/ 158 h 222"/>
                      <a:gd name="T24" fmla="*/ 118 w 131"/>
                      <a:gd name="T25" fmla="*/ 139 h 222"/>
                      <a:gd name="T26" fmla="*/ 126 w 131"/>
                      <a:gd name="T27" fmla="*/ 120 h 222"/>
                      <a:gd name="T28" fmla="*/ 128 w 131"/>
                      <a:gd name="T29" fmla="*/ 104 h 222"/>
                      <a:gd name="T30" fmla="*/ 129 w 131"/>
                      <a:gd name="T31" fmla="*/ 66 h 222"/>
                      <a:gd name="T32" fmla="*/ 130 w 131"/>
                      <a:gd name="T33" fmla="*/ 50 h 222"/>
                      <a:gd name="T34" fmla="*/ 127 w 131"/>
                      <a:gd name="T35" fmla="*/ 34 h 222"/>
                      <a:gd name="T36" fmla="*/ 119 w 131"/>
                      <a:gd name="T37" fmla="*/ 20 h 222"/>
                      <a:gd name="T38" fmla="*/ 104 w 131"/>
                      <a:gd name="T39" fmla="*/ 8 h 222"/>
                      <a:gd name="T40" fmla="*/ 88 w 131"/>
                      <a:gd name="T41" fmla="*/ 3 h 222"/>
                      <a:gd name="T42" fmla="*/ 70 w 131"/>
                      <a:gd name="T43" fmla="*/ 0 h 222"/>
                      <a:gd name="T44" fmla="*/ 51 w 131"/>
                      <a:gd name="T45" fmla="*/ 2 h 222"/>
                      <a:gd name="T46" fmla="*/ 38 w 131"/>
                      <a:gd name="T47" fmla="*/ 7 h 222"/>
                      <a:gd name="T48" fmla="*/ 25 w 131"/>
                      <a:gd name="T49" fmla="*/ 17 h 222"/>
                      <a:gd name="T50" fmla="*/ 16 w 131"/>
                      <a:gd name="T51" fmla="*/ 27 h 222"/>
                      <a:gd name="T52" fmla="*/ 10 w 131"/>
                      <a:gd name="T53" fmla="*/ 37 h 222"/>
                      <a:gd name="T54" fmla="*/ 5 w 131"/>
                      <a:gd name="T55" fmla="*/ 50 h 222"/>
                      <a:gd name="T56" fmla="*/ 3 w 131"/>
                      <a:gd name="T57" fmla="*/ 61 h 222"/>
                      <a:gd name="T58" fmla="*/ 2 w 131"/>
                      <a:gd name="T59" fmla="*/ 77 h 222"/>
                      <a:gd name="T60" fmla="*/ 4 w 131"/>
                      <a:gd name="T61" fmla="*/ 88 h 222"/>
                      <a:gd name="T62" fmla="*/ 0 w 131"/>
                      <a:gd name="T63" fmla="*/ 94 h 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1" h="222">
                        <a:moveTo>
                          <a:pt x="0" y="94"/>
                        </a:moveTo>
                        <a:lnTo>
                          <a:pt x="5" y="113"/>
                        </a:lnTo>
                        <a:lnTo>
                          <a:pt x="10" y="124"/>
                        </a:lnTo>
                        <a:lnTo>
                          <a:pt x="15" y="133"/>
                        </a:lnTo>
                        <a:lnTo>
                          <a:pt x="22" y="132"/>
                        </a:lnTo>
                        <a:lnTo>
                          <a:pt x="24" y="132"/>
                        </a:lnTo>
                        <a:lnTo>
                          <a:pt x="24" y="176"/>
                        </a:lnTo>
                        <a:lnTo>
                          <a:pt x="65" y="221"/>
                        </a:lnTo>
                        <a:lnTo>
                          <a:pt x="102" y="187"/>
                        </a:lnTo>
                        <a:lnTo>
                          <a:pt x="103" y="176"/>
                        </a:lnTo>
                        <a:lnTo>
                          <a:pt x="108" y="167"/>
                        </a:lnTo>
                        <a:lnTo>
                          <a:pt x="114" y="158"/>
                        </a:lnTo>
                        <a:lnTo>
                          <a:pt x="118" y="139"/>
                        </a:lnTo>
                        <a:lnTo>
                          <a:pt x="126" y="120"/>
                        </a:lnTo>
                        <a:lnTo>
                          <a:pt x="128" y="104"/>
                        </a:lnTo>
                        <a:lnTo>
                          <a:pt x="129" y="66"/>
                        </a:lnTo>
                        <a:lnTo>
                          <a:pt x="130" y="50"/>
                        </a:lnTo>
                        <a:lnTo>
                          <a:pt x="127" y="34"/>
                        </a:lnTo>
                        <a:lnTo>
                          <a:pt x="119" y="20"/>
                        </a:lnTo>
                        <a:lnTo>
                          <a:pt x="104" y="8"/>
                        </a:lnTo>
                        <a:lnTo>
                          <a:pt x="88" y="3"/>
                        </a:lnTo>
                        <a:lnTo>
                          <a:pt x="70" y="0"/>
                        </a:lnTo>
                        <a:lnTo>
                          <a:pt x="51" y="2"/>
                        </a:lnTo>
                        <a:lnTo>
                          <a:pt x="38" y="7"/>
                        </a:lnTo>
                        <a:lnTo>
                          <a:pt x="25" y="17"/>
                        </a:lnTo>
                        <a:lnTo>
                          <a:pt x="16" y="27"/>
                        </a:lnTo>
                        <a:lnTo>
                          <a:pt x="10" y="37"/>
                        </a:lnTo>
                        <a:lnTo>
                          <a:pt x="5" y="50"/>
                        </a:lnTo>
                        <a:lnTo>
                          <a:pt x="3" y="61"/>
                        </a:lnTo>
                        <a:lnTo>
                          <a:pt x="2" y="77"/>
                        </a:lnTo>
                        <a:lnTo>
                          <a:pt x="4" y="88"/>
                        </a:lnTo>
                        <a:lnTo>
                          <a:pt x="0" y="94"/>
                        </a:lnTo>
                      </a:path>
                    </a:pathLst>
                  </a:custGeom>
                  <a:solidFill>
                    <a:srgbClr val="FFA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0" name="Freeform 54"/>
                  <p:cNvSpPr>
                    <a:spLocks/>
                  </p:cNvSpPr>
                  <p:nvPr/>
                </p:nvSpPr>
                <p:spPr bwMode="auto">
                  <a:xfrm>
                    <a:off x="3227" y="1734"/>
                    <a:ext cx="91" cy="204"/>
                  </a:xfrm>
                  <a:custGeom>
                    <a:avLst/>
                    <a:gdLst>
                      <a:gd name="T0" fmla="*/ 14 w 91"/>
                      <a:gd name="T1" fmla="*/ 16 h 204"/>
                      <a:gd name="T2" fmla="*/ 19 w 91"/>
                      <a:gd name="T3" fmla="*/ 7 h 204"/>
                      <a:gd name="T4" fmla="*/ 25 w 91"/>
                      <a:gd name="T5" fmla="*/ 0 h 204"/>
                      <a:gd name="T6" fmla="*/ 50 w 91"/>
                      <a:gd name="T7" fmla="*/ 25 h 204"/>
                      <a:gd name="T8" fmla="*/ 51 w 91"/>
                      <a:gd name="T9" fmla="*/ 59 h 204"/>
                      <a:gd name="T10" fmla="*/ 77 w 91"/>
                      <a:gd name="T11" fmla="*/ 65 h 204"/>
                      <a:gd name="T12" fmla="*/ 86 w 91"/>
                      <a:gd name="T13" fmla="*/ 66 h 204"/>
                      <a:gd name="T14" fmla="*/ 90 w 91"/>
                      <a:gd name="T15" fmla="*/ 111 h 204"/>
                      <a:gd name="T16" fmla="*/ 83 w 91"/>
                      <a:gd name="T17" fmla="*/ 108 h 204"/>
                      <a:gd name="T18" fmla="*/ 78 w 91"/>
                      <a:gd name="T19" fmla="*/ 113 h 204"/>
                      <a:gd name="T20" fmla="*/ 78 w 91"/>
                      <a:gd name="T21" fmla="*/ 73 h 204"/>
                      <a:gd name="T22" fmla="*/ 53 w 91"/>
                      <a:gd name="T23" fmla="*/ 79 h 204"/>
                      <a:gd name="T24" fmla="*/ 46 w 91"/>
                      <a:gd name="T25" fmla="*/ 83 h 204"/>
                      <a:gd name="T26" fmla="*/ 41 w 91"/>
                      <a:gd name="T27" fmla="*/ 93 h 204"/>
                      <a:gd name="T28" fmla="*/ 51 w 91"/>
                      <a:gd name="T29" fmla="*/ 111 h 204"/>
                      <a:gd name="T30" fmla="*/ 42 w 91"/>
                      <a:gd name="T31" fmla="*/ 118 h 204"/>
                      <a:gd name="T32" fmla="*/ 42 w 91"/>
                      <a:gd name="T33" fmla="*/ 149 h 204"/>
                      <a:gd name="T34" fmla="*/ 54 w 91"/>
                      <a:gd name="T35" fmla="*/ 155 h 204"/>
                      <a:gd name="T36" fmla="*/ 69 w 91"/>
                      <a:gd name="T37" fmla="*/ 163 h 204"/>
                      <a:gd name="T38" fmla="*/ 62 w 91"/>
                      <a:gd name="T39" fmla="*/ 203 h 204"/>
                      <a:gd name="T40" fmla="*/ 23 w 91"/>
                      <a:gd name="T41" fmla="*/ 161 h 204"/>
                      <a:gd name="T42" fmla="*/ 23 w 91"/>
                      <a:gd name="T43" fmla="*/ 116 h 204"/>
                      <a:gd name="T44" fmla="*/ 14 w 91"/>
                      <a:gd name="T45" fmla="*/ 116 h 204"/>
                      <a:gd name="T46" fmla="*/ 0 w 91"/>
                      <a:gd name="T47" fmla="*/ 80 h 204"/>
                      <a:gd name="T48" fmla="*/ 3 w 91"/>
                      <a:gd name="T49" fmla="*/ 74 h 204"/>
                      <a:gd name="T50" fmla="*/ 2 w 91"/>
                      <a:gd name="T51" fmla="*/ 60 h 204"/>
                      <a:gd name="T52" fmla="*/ 3 w 91"/>
                      <a:gd name="T53" fmla="*/ 52 h 204"/>
                      <a:gd name="T54" fmla="*/ 3 w 91"/>
                      <a:gd name="T55" fmla="*/ 42 h 204"/>
                      <a:gd name="T56" fmla="*/ 6 w 91"/>
                      <a:gd name="T57" fmla="*/ 28 h 204"/>
                      <a:gd name="T58" fmla="*/ 14 w 91"/>
                      <a:gd name="T59" fmla="*/ 16 h 2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1" h="204">
                        <a:moveTo>
                          <a:pt x="14" y="16"/>
                        </a:moveTo>
                        <a:lnTo>
                          <a:pt x="19" y="7"/>
                        </a:lnTo>
                        <a:lnTo>
                          <a:pt x="25" y="0"/>
                        </a:lnTo>
                        <a:lnTo>
                          <a:pt x="50" y="25"/>
                        </a:lnTo>
                        <a:lnTo>
                          <a:pt x="51" y="59"/>
                        </a:lnTo>
                        <a:lnTo>
                          <a:pt x="77" y="65"/>
                        </a:lnTo>
                        <a:lnTo>
                          <a:pt x="86" y="66"/>
                        </a:lnTo>
                        <a:lnTo>
                          <a:pt x="90" y="111"/>
                        </a:lnTo>
                        <a:lnTo>
                          <a:pt x="83" y="108"/>
                        </a:lnTo>
                        <a:lnTo>
                          <a:pt x="78" y="113"/>
                        </a:lnTo>
                        <a:lnTo>
                          <a:pt x="78" y="73"/>
                        </a:lnTo>
                        <a:lnTo>
                          <a:pt x="53" y="79"/>
                        </a:lnTo>
                        <a:lnTo>
                          <a:pt x="46" y="83"/>
                        </a:lnTo>
                        <a:lnTo>
                          <a:pt x="41" y="93"/>
                        </a:lnTo>
                        <a:lnTo>
                          <a:pt x="51" y="111"/>
                        </a:lnTo>
                        <a:lnTo>
                          <a:pt x="42" y="118"/>
                        </a:lnTo>
                        <a:lnTo>
                          <a:pt x="42" y="149"/>
                        </a:lnTo>
                        <a:lnTo>
                          <a:pt x="54" y="155"/>
                        </a:lnTo>
                        <a:lnTo>
                          <a:pt x="69" y="163"/>
                        </a:lnTo>
                        <a:lnTo>
                          <a:pt x="62" y="203"/>
                        </a:lnTo>
                        <a:lnTo>
                          <a:pt x="23" y="161"/>
                        </a:lnTo>
                        <a:lnTo>
                          <a:pt x="23" y="116"/>
                        </a:lnTo>
                        <a:lnTo>
                          <a:pt x="14" y="116"/>
                        </a:lnTo>
                        <a:lnTo>
                          <a:pt x="0" y="80"/>
                        </a:lnTo>
                        <a:lnTo>
                          <a:pt x="3" y="74"/>
                        </a:lnTo>
                        <a:lnTo>
                          <a:pt x="2" y="60"/>
                        </a:lnTo>
                        <a:lnTo>
                          <a:pt x="3" y="52"/>
                        </a:lnTo>
                        <a:lnTo>
                          <a:pt x="3" y="42"/>
                        </a:lnTo>
                        <a:lnTo>
                          <a:pt x="6" y="28"/>
                        </a:lnTo>
                        <a:lnTo>
                          <a:pt x="14" y="16"/>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1" name="Freeform 55"/>
                  <p:cNvSpPr>
                    <a:spLocks/>
                  </p:cNvSpPr>
                  <p:nvPr/>
                </p:nvSpPr>
                <p:spPr bwMode="auto">
                  <a:xfrm>
                    <a:off x="3224" y="1705"/>
                    <a:ext cx="142" cy="118"/>
                  </a:xfrm>
                  <a:custGeom>
                    <a:avLst/>
                    <a:gdLst>
                      <a:gd name="T0" fmla="*/ 1 w 142"/>
                      <a:gd name="T1" fmla="*/ 96 h 118"/>
                      <a:gd name="T2" fmla="*/ 0 w 142"/>
                      <a:gd name="T3" fmla="*/ 81 h 118"/>
                      <a:gd name="T4" fmla="*/ 3 w 142"/>
                      <a:gd name="T5" fmla="*/ 62 h 118"/>
                      <a:gd name="T6" fmla="*/ 6 w 142"/>
                      <a:gd name="T7" fmla="*/ 45 h 118"/>
                      <a:gd name="T8" fmla="*/ 11 w 142"/>
                      <a:gd name="T9" fmla="*/ 32 h 118"/>
                      <a:gd name="T10" fmla="*/ 18 w 142"/>
                      <a:gd name="T11" fmla="*/ 21 h 118"/>
                      <a:gd name="T12" fmla="*/ 30 w 142"/>
                      <a:gd name="T13" fmla="*/ 16 h 118"/>
                      <a:gd name="T14" fmla="*/ 37 w 142"/>
                      <a:gd name="T15" fmla="*/ 11 h 118"/>
                      <a:gd name="T16" fmla="*/ 50 w 142"/>
                      <a:gd name="T17" fmla="*/ 5 h 118"/>
                      <a:gd name="T18" fmla="*/ 64 w 142"/>
                      <a:gd name="T19" fmla="*/ 0 h 118"/>
                      <a:gd name="T20" fmla="*/ 79 w 142"/>
                      <a:gd name="T21" fmla="*/ 0 h 118"/>
                      <a:gd name="T22" fmla="*/ 96 w 142"/>
                      <a:gd name="T23" fmla="*/ 3 h 118"/>
                      <a:gd name="T24" fmla="*/ 106 w 142"/>
                      <a:gd name="T25" fmla="*/ 8 h 118"/>
                      <a:gd name="T26" fmla="*/ 114 w 142"/>
                      <a:gd name="T27" fmla="*/ 14 h 118"/>
                      <a:gd name="T28" fmla="*/ 127 w 142"/>
                      <a:gd name="T29" fmla="*/ 24 h 118"/>
                      <a:gd name="T30" fmla="*/ 135 w 142"/>
                      <a:gd name="T31" fmla="*/ 33 h 118"/>
                      <a:gd name="T32" fmla="*/ 141 w 142"/>
                      <a:gd name="T33" fmla="*/ 38 h 118"/>
                      <a:gd name="T34" fmla="*/ 135 w 142"/>
                      <a:gd name="T35" fmla="*/ 38 h 118"/>
                      <a:gd name="T36" fmla="*/ 135 w 142"/>
                      <a:gd name="T37" fmla="*/ 42 h 118"/>
                      <a:gd name="T38" fmla="*/ 135 w 142"/>
                      <a:gd name="T39" fmla="*/ 48 h 118"/>
                      <a:gd name="T40" fmla="*/ 134 w 142"/>
                      <a:gd name="T41" fmla="*/ 57 h 118"/>
                      <a:gd name="T42" fmla="*/ 137 w 142"/>
                      <a:gd name="T43" fmla="*/ 70 h 118"/>
                      <a:gd name="T44" fmla="*/ 138 w 142"/>
                      <a:gd name="T45" fmla="*/ 84 h 118"/>
                      <a:gd name="T46" fmla="*/ 131 w 142"/>
                      <a:gd name="T47" fmla="*/ 100 h 118"/>
                      <a:gd name="T48" fmla="*/ 132 w 142"/>
                      <a:gd name="T49" fmla="*/ 78 h 118"/>
                      <a:gd name="T50" fmla="*/ 131 w 142"/>
                      <a:gd name="T51" fmla="*/ 63 h 118"/>
                      <a:gd name="T52" fmla="*/ 127 w 142"/>
                      <a:gd name="T53" fmla="*/ 55 h 118"/>
                      <a:gd name="T54" fmla="*/ 122 w 142"/>
                      <a:gd name="T55" fmla="*/ 52 h 118"/>
                      <a:gd name="T56" fmla="*/ 119 w 142"/>
                      <a:gd name="T57" fmla="*/ 47 h 118"/>
                      <a:gd name="T58" fmla="*/ 114 w 142"/>
                      <a:gd name="T59" fmla="*/ 48 h 118"/>
                      <a:gd name="T60" fmla="*/ 105 w 142"/>
                      <a:gd name="T61" fmla="*/ 52 h 118"/>
                      <a:gd name="T62" fmla="*/ 96 w 142"/>
                      <a:gd name="T63" fmla="*/ 52 h 118"/>
                      <a:gd name="T64" fmla="*/ 85 w 142"/>
                      <a:gd name="T65" fmla="*/ 52 h 118"/>
                      <a:gd name="T66" fmla="*/ 76 w 142"/>
                      <a:gd name="T67" fmla="*/ 51 h 118"/>
                      <a:gd name="T68" fmla="*/ 69 w 142"/>
                      <a:gd name="T69" fmla="*/ 51 h 118"/>
                      <a:gd name="T70" fmla="*/ 75 w 142"/>
                      <a:gd name="T71" fmla="*/ 54 h 118"/>
                      <a:gd name="T72" fmla="*/ 80 w 142"/>
                      <a:gd name="T73" fmla="*/ 55 h 118"/>
                      <a:gd name="T74" fmla="*/ 74 w 142"/>
                      <a:gd name="T75" fmla="*/ 56 h 118"/>
                      <a:gd name="T76" fmla="*/ 64 w 142"/>
                      <a:gd name="T77" fmla="*/ 55 h 118"/>
                      <a:gd name="T78" fmla="*/ 53 w 142"/>
                      <a:gd name="T79" fmla="*/ 54 h 118"/>
                      <a:gd name="T80" fmla="*/ 42 w 142"/>
                      <a:gd name="T81" fmla="*/ 54 h 118"/>
                      <a:gd name="T82" fmla="*/ 36 w 142"/>
                      <a:gd name="T83" fmla="*/ 54 h 118"/>
                      <a:gd name="T84" fmla="*/ 31 w 142"/>
                      <a:gd name="T85" fmla="*/ 54 h 118"/>
                      <a:gd name="T86" fmla="*/ 33 w 142"/>
                      <a:gd name="T87" fmla="*/ 55 h 118"/>
                      <a:gd name="T88" fmla="*/ 36 w 142"/>
                      <a:gd name="T89" fmla="*/ 60 h 118"/>
                      <a:gd name="T90" fmla="*/ 36 w 142"/>
                      <a:gd name="T91" fmla="*/ 67 h 118"/>
                      <a:gd name="T92" fmla="*/ 34 w 142"/>
                      <a:gd name="T93" fmla="*/ 74 h 118"/>
                      <a:gd name="T94" fmla="*/ 29 w 142"/>
                      <a:gd name="T95" fmla="*/ 82 h 118"/>
                      <a:gd name="T96" fmla="*/ 26 w 142"/>
                      <a:gd name="T97" fmla="*/ 91 h 118"/>
                      <a:gd name="T98" fmla="*/ 25 w 142"/>
                      <a:gd name="T99" fmla="*/ 101 h 118"/>
                      <a:gd name="T100" fmla="*/ 26 w 142"/>
                      <a:gd name="T101" fmla="*/ 113 h 118"/>
                      <a:gd name="T102" fmla="*/ 27 w 142"/>
                      <a:gd name="T103" fmla="*/ 117 h 118"/>
                      <a:gd name="T104" fmla="*/ 19 w 142"/>
                      <a:gd name="T105" fmla="*/ 109 h 118"/>
                      <a:gd name="T106" fmla="*/ 9 w 142"/>
                      <a:gd name="T107" fmla="*/ 100 h 118"/>
                      <a:gd name="T108" fmla="*/ 6 w 142"/>
                      <a:gd name="T109" fmla="*/ 101 h 118"/>
                      <a:gd name="T110" fmla="*/ 4 w 142"/>
                      <a:gd name="T111" fmla="*/ 108 h 118"/>
                      <a:gd name="T112" fmla="*/ 1 w 142"/>
                      <a:gd name="T113" fmla="*/ 96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42" h="118">
                        <a:moveTo>
                          <a:pt x="1" y="96"/>
                        </a:moveTo>
                        <a:lnTo>
                          <a:pt x="0" y="81"/>
                        </a:lnTo>
                        <a:lnTo>
                          <a:pt x="3" y="62"/>
                        </a:lnTo>
                        <a:lnTo>
                          <a:pt x="6" y="45"/>
                        </a:lnTo>
                        <a:lnTo>
                          <a:pt x="11" y="32"/>
                        </a:lnTo>
                        <a:lnTo>
                          <a:pt x="18" y="21"/>
                        </a:lnTo>
                        <a:lnTo>
                          <a:pt x="30" y="16"/>
                        </a:lnTo>
                        <a:lnTo>
                          <a:pt x="37" y="11"/>
                        </a:lnTo>
                        <a:lnTo>
                          <a:pt x="50" y="5"/>
                        </a:lnTo>
                        <a:lnTo>
                          <a:pt x="64" y="0"/>
                        </a:lnTo>
                        <a:lnTo>
                          <a:pt x="79" y="0"/>
                        </a:lnTo>
                        <a:lnTo>
                          <a:pt x="96" y="3"/>
                        </a:lnTo>
                        <a:lnTo>
                          <a:pt x="106" y="8"/>
                        </a:lnTo>
                        <a:lnTo>
                          <a:pt x="114" y="14"/>
                        </a:lnTo>
                        <a:lnTo>
                          <a:pt x="127" y="24"/>
                        </a:lnTo>
                        <a:lnTo>
                          <a:pt x="135" y="33"/>
                        </a:lnTo>
                        <a:lnTo>
                          <a:pt x="141" y="38"/>
                        </a:lnTo>
                        <a:lnTo>
                          <a:pt x="135" y="38"/>
                        </a:lnTo>
                        <a:lnTo>
                          <a:pt x="135" y="42"/>
                        </a:lnTo>
                        <a:lnTo>
                          <a:pt x="135" y="48"/>
                        </a:lnTo>
                        <a:lnTo>
                          <a:pt x="134" y="57"/>
                        </a:lnTo>
                        <a:lnTo>
                          <a:pt x="137" y="70"/>
                        </a:lnTo>
                        <a:lnTo>
                          <a:pt x="138" y="84"/>
                        </a:lnTo>
                        <a:lnTo>
                          <a:pt x="131" y="100"/>
                        </a:lnTo>
                        <a:lnTo>
                          <a:pt x="132" y="78"/>
                        </a:lnTo>
                        <a:lnTo>
                          <a:pt x="131" y="63"/>
                        </a:lnTo>
                        <a:lnTo>
                          <a:pt x="127" y="55"/>
                        </a:lnTo>
                        <a:lnTo>
                          <a:pt x="122" y="52"/>
                        </a:lnTo>
                        <a:lnTo>
                          <a:pt x="119" y="47"/>
                        </a:lnTo>
                        <a:lnTo>
                          <a:pt x="114" y="48"/>
                        </a:lnTo>
                        <a:lnTo>
                          <a:pt x="105" y="52"/>
                        </a:lnTo>
                        <a:lnTo>
                          <a:pt x="96" y="52"/>
                        </a:lnTo>
                        <a:lnTo>
                          <a:pt x="85" y="52"/>
                        </a:lnTo>
                        <a:lnTo>
                          <a:pt x="76" y="51"/>
                        </a:lnTo>
                        <a:lnTo>
                          <a:pt x="69" y="51"/>
                        </a:lnTo>
                        <a:lnTo>
                          <a:pt x="75" y="54"/>
                        </a:lnTo>
                        <a:lnTo>
                          <a:pt x="80" y="55"/>
                        </a:lnTo>
                        <a:lnTo>
                          <a:pt x="74" y="56"/>
                        </a:lnTo>
                        <a:lnTo>
                          <a:pt x="64" y="55"/>
                        </a:lnTo>
                        <a:lnTo>
                          <a:pt x="53" y="54"/>
                        </a:lnTo>
                        <a:lnTo>
                          <a:pt x="42" y="54"/>
                        </a:lnTo>
                        <a:lnTo>
                          <a:pt x="36" y="54"/>
                        </a:lnTo>
                        <a:lnTo>
                          <a:pt x="31" y="54"/>
                        </a:lnTo>
                        <a:lnTo>
                          <a:pt x="33" y="55"/>
                        </a:lnTo>
                        <a:lnTo>
                          <a:pt x="36" y="60"/>
                        </a:lnTo>
                        <a:lnTo>
                          <a:pt x="36" y="67"/>
                        </a:lnTo>
                        <a:lnTo>
                          <a:pt x="34" y="74"/>
                        </a:lnTo>
                        <a:lnTo>
                          <a:pt x="29" y="82"/>
                        </a:lnTo>
                        <a:lnTo>
                          <a:pt x="26" y="91"/>
                        </a:lnTo>
                        <a:lnTo>
                          <a:pt x="25" y="101"/>
                        </a:lnTo>
                        <a:lnTo>
                          <a:pt x="26" y="113"/>
                        </a:lnTo>
                        <a:lnTo>
                          <a:pt x="27" y="117"/>
                        </a:lnTo>
                        <a:lnTo>
                          <a:pt x="19" y="109"/>
                        </a:lnTo>
                        <a:lnTo>
                          <a:pt x="9" y="100"/>
                        </a:lnTo>
                        <a:lnTo>
                          <a:pt x="6" y="101"/>
                        </a:lnTo>
                        <a:lnTo>
                          <a:pt x="4" y="108"/>
                        </a:lnTo>
                        <a:lnTo>
                          <a:pt x="1" y="9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75" name="Group 56"/>
                <p:cNvGrpSpPr>
                  <a:grpSpLocks/>
                </p:cNvGrpSpPr>
                <p:nvPr/>
              </p:nvGrpSpPr>
              <p:grpSpPr bwMode="auto">
                <a:xfrm>
                  <a:off x="3100" y="2924"/>
                  <a:ext cx="394" cy="96"/>
                  <a:chOff x="3100" y="2924"/>
                  <a:chExt cx="394" cy="96"/>
                </a:xfrm>
              </p:grpSpPr>
              <p:sp>
                <p:nvSpPr>
                  <p:cNvPr id="20677" name="Freeform 57"/>
                  <p:cNvSpPr>
                    <a:spLocks/>
                  </p:cNvSpPr>
                  <p:nvPr/>
                </p:nvSpPr>
                <p:spPr bwMode="auto">
                  <a:xfrm>
                    <a:off x="3100" y="2924"/>
                    <a:ext cx="171" cy="96"/>
                  </a:xfrm>
                  <a:custGeom>
                    <a:avLst/>
                    <a:gdLst>
                      <a:gd name="T0" fmla="*/ 81 w 171"/>
                      <a:gd name="T1" fmla="*/ 13 h 96"/>
                      <a:gd name="T2" fmla="*/ 60 w 171"/>
                      <a:gd name="T3" fmla="*/ 28 h 96"/>
                      <a:gd name="T4" fmla="*/ 33 w 171"/>
                      <a:gd name="T5" fmla="*/ 47 h 96"/>
                      <a:gd name="T6" fmla="*/ 14 w 171"/>
                      <a:gd name="T7" fmla="*/ 58 h 96"/>
                      <a:gd name="T8" fmla="*/ 2 w 171"/>
                      <a:gd name="T9" fmla="*/ 66 h 96"/>
                      <a:gd name="T10" fmla="*/ 0 w 171"/>
                      <a:gd name="T11" fmla="*/ 83 h 96"/>
                      <a:gd name="T12" fmla="*/ 11 w 171"/>
                      <a:gd name="T13" fmla="*/ 90 h 96"/>
                      <a:gd name="T14" fmla="*/ 35 w 171"/>
                      <a:gd name="T15" fmla="*/ 93 h 96"/>
                      <a:gd name="T16" fmla="*/ 59 w 171"/>
                      <a:gd name="T17" fmla="*/ 95 h 96"/>
                      <a:gd name="T18" fmla="*/ 81 w 171"/>
                      <a:gd name="T19" fmla="*/ 93 h 96"/>
                      <a:gd name="T20" fmla="*/ 97 w 171"/>
                      <a:gd name="T21" fmla="*/ 83 h 96"/>
                      <a:gd name="T22" fmla="*/ 124 w 171"/>
                      <a:gd name="T23" fmla="*/ 71 h 96"/>
                      <a:gd name="T24" fmla="*/ 167 w 171"/>
                      <a:gd name="T25" fmla="*/ 60 h 96"/>
                      <a:gd name="T26" fmla="*/ 170 w 171"/>
                      <a:gd name="T27" fmla="*/ 24 h 96"/>
                      <a:gd name="T28" fmla="*/ 164 w 171"/>
                      <a:gd name="T29" fmla="*/ 0 h 96"/>
                      <a:gd name="T30" fmla="*/ 81 w 171"/>
                      <a:gd name="T31" fmla="*/ 13 h 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1" h="96">
                        <a:moveTo>
                          <a:pt x="81" y="13"/>
                        </a:moveTo>
                        <a:lnTo>
                          <a:pt x="60" y="28"/>
                        </a:lnTo>
                        <a:lnTo>
                          <a:pt x="33" y="47"/>
                        </a:lnTo>
                        <a:lnTo>
                          <a:pt x="14" y="58"/>
                        </a:lnTo>
                        <a:lnTo>
                          <a:pt x="2" y="66"/>
                        </a:lnTo>
                        <a:lnTo>
                          <a:pt x="0" y="83"/>
                        </a:lnTo>
                        <a:lnTo>
                          <a:pt x="11" y="90"/>
                        </a:lnTo>
                        <a:lnTo>
                          <a:pt x="35" y="93"/>
                        </a:lnTo>
                        <a:lnTo>
                          <a:pt x="59" y="95"/>
                        </a:lnTo>
                        <a:lnTo>
                          <a:pt x="81" y="93"/>
                        </a:lnTo>
                        <a:lnTo>
                          <a:pt x="97" y="83"/>
                        </a:lnTo>
                        <a:lnTo>
                          <a:pt x="124" y="71"/>
                        </a:lnTo>
                        <a:lnTo>
                          <a:pt x="167" y="60"/>
                        </a:lnTo>
                        <a:lnTo>
                          <a:pt x="170" y="24"/>
                        </a:lnTo>
                        <a:lnTo>
                          <a:pt x="164" y="0"/>
                        </a:lnTo>
                        <a:lnTo>
                          <a:pt x="81" y="13"/>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78" name="Freeform 58"/>
                  <p:cNvSpPr>
                    <a:spLocks/>
                  </p:cNvSpPr>
                  <p:nvPr/>
                </p:nvSpPr>
                <p:spPr bwMode="auto">
                  <a:xfrm>
                    <a:off x="3318" y="2932"/>
                    <a:ext cx="176" cy="80"/>
                  </a:xfrm>
                  <a:custGeom>
                    <a:avLst/>
                    <a:gdLst>
                      <a:gd name="T0" fmla="*/ 4 w 176"/>
                      <a:gd name="T1" fmla="*/ 1 h 80"/>
                      <a:gd name="T2" fmla="*/ 0 w 176"/>
                      <a:gd name="T3" fmla="*/ 31 h 80"/>
                      <a:gd name="T4" fmla="*/ 4 w 176"/>
                      <a:gd name="T5" fmla="*/ 55 h 80"/>
                      <a:gd name="T6" fmla="*/ 44 w 176"/>
                      <a:gd name="T7" fmla="*/ 63 h 80"/>
                      <a:gd name="T8" fmla="*/ 65 w 176"/>
                      <a:gd name="T9" fmla="*/ 63 h 80"/>
                      <a:gd name="T10" fmla="*/ 94 w 176"/>
                      <a:gd name="T11" fmla="*/ 71 h 80"/>
                      <a:gd name="T12" fmla="*/ 129 w 176"/>
                      <a:gd name="T13" fmla="*/ 76 h 80"/>
                      <a:gd name="T14" fmla="*/ 174 w 176"/>
                      <a:gd name="T15" fmla="*/ 79 h 80"/>
                      <a:gd name="T16" fmla="*/ 175 w 176"/>
                      <a:gd name="T17" fmla="*/ 68 h 80"/>
                      <a:gd name="T18" fmla="*/ 175 w 176"/>
                      <a:gd name="T19" fmla="*/ 56 h 80"/>
                      <a:gd name="T20" fmla="*/ 140 w 176"/>
                      <a:gd name="T21" fmla="*/ 37 h 80"/>
                      <a:gd name="T22" fmla="*/ 100 w 176"/>
                      <a:gd name="T23" fmla="*/ 16 h 80"/>
                      <a:gd name="T24" fmla="*/ 76 w 176"/>
                      <a:gd name="T25" fmla="*/ 0 h 80"/>
                      <a:gd name="T26" fmla="*/ 4 w 176"/>
                      <a:gd name="T27" fmla="*/ 1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6" h="80">
                        <a:moveTo>
                          <a:pt x="4" y="1"/>
                        </a:moveTo>
                        <a:lnTo>
                          <a:pt x="0" y="31"/>
                        </a:lnTo>
                        <a:lnTo>
                          <a:pt x="4" y="55"/>
                        </a:lnTo>
                        <a:lnTo>
                          <a:pt x="44" y="63"/>
                        </a:lnTo>
                        <a:lnTo>
                          <a:pt x="65" y="63"/>
                        </a:lnTo>
                        <a:lnTo>
                          <a:pt x="94" y="71"/>
                        </a:lnTo>
                        <a:lnTo>
                          <a:pt x="129" y="76"/>
                        </a:lnTo>
                        <a:lnTo>
                          <a:pt x="174" y="79"/>
                        </a:lnTo>
                        <a:lnTo>
                          <a:pt x="175" y="68"/>
                        </a:lnTo>
                        <a:lnTo>
                          <a:pt x="175" y="56"/>
                        </a:lnTo>
                        <a:lnTo>
                          <a:pt x="140" y="37"/>
                        </a:lnTo>
                        <a:lnTo>
                          <a:pt x="100" y="16"/>
                        </a:lnTo>
                        <a:lnTo>
                          <a:pt x="76" y="0"/>
                        </a:lnTo>
                        <a:lnTo>
                          <a:pt x="4" y="1"/>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76" name="Freeform 59"/>
                <p:cNvSpPr>
                  <a:spLocks/>
                </p:cNvSpPr>
                <p:nvPr/>
              </p:nvSpPr>
              <p:spPr bwMode="auto">
                <a:xfrm>
                  <a:off x="3170" y="2265"/>
                  <a:ext cx="268" cy="690"/>
                </a:xfrm>
                <a:custGeom>
                  <a:avLst/>
                  <a:gdLst>
                    <a:gd name="T0" fmla="*/ 8 w 268"/>
                    <a:gd name="T1" fmla="*/ 0 h 690"/>
                    <a:gd name="T2" fmla="*/ 0 w 268"/>
                    <a:gd name="T3" fmla="*/ 60 h 690"/>
                    <a:gd name="T4" fmla="*/ 0 w 268"/>
                    <a:gd name="T5" fmla="*/ 155 h 690"/>
                    <a:gd name="T6" fmla="*/ 0 w 268"/>
                    <a:gd name="T7" fmla="*/ 267 h 690"/>
                    <a:gd name="T8" fmla="*/ 8 w 268"/>
                    <a:gd name="T9" fmla="*/ 333 h 690"/>
                    <a:gd name="T10" fmla="*/ 8 w 268"/>
                    <a:gd name="T11" fmla="*/ 361 h 690"/>
                    <a:gd name="T12" fmla="*/ 3 w 268"/>
                    <a:gd name="T13" fmla="*/ 467 h 690"/>
                    <a:gd name="T14" fmla="*/ 6 w 268"/>
                    <a:gd name="T15" fmla="*/ 542 h 690"/>
                    <a:gd name="T16" fmla="*/ 11 w 268"/>
                    <a:gd name="T17" fmla="*/ 644 h 690"/>
                    <a:gd name="T18" fmla="*/ 11 w 268"/>
                    <a:gd name="T19" fmla="*/ 672 h 690"/>
                    <a:gd name="T20" fmla="*/ 28 w 268"/>
                    <a:gd name="T21" fmla="*/ 686 h 690"/>
                    <a:gd name="T22" fmla="*/ 96 w 268"/>
                    <a:gd name="T23" fmla="*/ 669 h 690"/>
                    <a:gd name="T24" fmla="*/ 115 w 268"/>
                    <a:gd name="T25" fmla="*/ 450 h 690"/>
                    <a:gd name="T26" fmla="*/ 121 w 268"/>
                    <a:gd name="T27" fmla="*/ 311 h 690"/>
                    <a:gd name="T28" fmla="*/ 129 w 268"/>
                    <a:gd name="T29" fmla="*/ 189 h 690"/>
                    <a:gd name="T30" fmla="*/ 138 w 268"/>
                    <a:gd name="T31" fmla="*/ 383 h 690"/>
                    <a:gd name="T32" fmla="*/ 146 w 268"/>
                    <a:gd name="T33" fmla="*/ 667 h 690"/>
                    <a:gd name="T34" fmla="*/ 214 w 268"/>
                    <a:gd name="T35" fmla="*/ 689 h 690"/>
                    <a:gd name="T36" fmla="*/ 228 w 268"/>
                    <a:gd name="T37" fmla="*/ 672 h 690"/>
                    <a:gd name="T38" fmla="*/ 245 w 268"/>
                    <a:gd name="T39" fmla="*/ 422 h 690"/>
                    <a:gd name="T40" fmla="*/ 247 w 268"/>
                    <a:gd name="T41" fmla="*/ 300 h 690"/>
                    <a:gd name="T42" fmla="*/ 267 w 268"/>
                    <a:gd name="T43" fmla="*/ 33 h 690"/>
                    <a:gd name="T44" fmla="*/ 261 w 268"/>
                    <a:gd name="T45" fmla="*/ 3 h 690"/>
                    <a:gd name="T46" fmla="*/ 8 w 268"/>
                    <a:gd name="T47" fmla="*/ 0 h 6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8" h="690">
                      <a:moveTo>
                        <a:pt x="8" y="0"/>
                      </a:moveTo>
                      <a:lnTo>
                        <a:pt x="0" y="60"/>
                      </a:lnTo>
                      <a:lnTo>
                        <a:pt x="0" y="155"/>
                      </a:lnTo>
                      <a:lnTo>
                        <a:pt x="0" y="267"/>
                      </a:lnTo>
                      <a:lnTo>
                        <a:pt x="8" y="333"/>
                      </a:lnTo>
                      <a:lnTo>
                        <a:pt x="8" y="361"/>
                      </a:lnTo>
                      <a:lnTo>
                        <a:pt x="3" y="467"/>
                      </a:lnTo>
                      <a:lnTo>
                        <a:pt x="6" y="542"/>
                      </a:lnTo>
                      <a:lnTo>
                        <a:pt x="11" y="644"/>
                      </a:lnTo>
                      <a:lnTo>
                        <a:pt x="11" y="672"/>
                      </a:lnTo>
                      <a:lnTo>
                        <a:pt x="28" y="686"/>
                      </a:lnTo>
                      <a:lnTo>
                        <a:pt x="96" y="669"/>
                      </a:lnTo>
                      <a:lnTo>
                        <a:pt x="115" y="450"/>
                      </a:lnTo>
                      <a:lnTo>
                        <a:pt x="121" y="311"/>
                      </a:lnTo>
                      <a:lnTo>
                        <a:pt x="129" y="189"/>
                      </a:lnTo>
                      <a:lnTo>
                        <a:pt x="138" y="383"/>
                      </a:lnTo>
                      <a:lnTo>
                        <a:pt x="146" y="667"/>
                      </a:lnTo>
                      <a:lnTo>
                        <a:pt x="214" y="689"/>
                      </a:lnTo>
                      <a:lnTo>
                        <a:pt x="228" y="672"/>
                      </a:lnTo>
                      <a:lnTo>
                        <a:pt x="245" y="422"/>
                      </a:lnTo>
                      <a:lnTo>
                        <a:pt x="247" y="300"/>
                      </a:lnTo>
                      <a:lnTo>
                        <a:pt x="267" y="33"/>
                      </a:lnTo>
                      <a:lnTo>
                        <a:pt x="261" y="3"/>
                      </a:lnTo>
                      <a:lnTo>
                        <a:pt x="8"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513" name="Group 60"/>
            <p:cNvGrpSpPr>
              <a:grpSpLocks/>
            </p:cNvGrpSpPr>
            <p:nvPr/>
          </p:nvGrpSpPr>
          <p:grpSpPr bwMode="auto">
            <a:xfrm>
              <a:off x="2807" y="1783"/>
              <a:ext cx="449" cy="1323"/>
              <a:chOff x="2807" y="1783"/>
              <a:chExt cx="449" cy="1323"/>
            </a:xfrm>
          </p:grpSpPr>
          <p:grpSp>
            <p:nvGrpSpPr>
              <p:cNvPr id="20649" name="Group 61"/>
              <p:cNvGrpSpPr>
                <a:grpSpLocks/>
              </p:cNvGrpSpPr>
              <p:nvPr/>
            </p:nvGrpSpPr>
            <p:grpSpPr bwMode="auto">
              <a:xfrm>
                <a:off x="2807" y="1954"/>
                <a:ext cx="449" cy="1152"/>
                <a:chOff x="2807" y="1954"/>
                <a:chExt cx="449" cy="1152"/>
              </a:xfrm>
            </p:grpSpPr>
            <p:grpSp>
              <p:nvGrpSpPr>
                <p:cNvPr id="20660" name="Group 62"/>
                <p:cNvGrpSpPr>
                  <a:grpSpLocks/>
                </p:cNvGrpSpPr>
                <p:nvPr/>
              </p:nvGrpSpPr>
              <p:grpSpPr bwMode="auto">
                <a:xfrm>
                  <a:off x="2822" y="2991"/>
                  <a:ext cx="397" cy="115"/>
                  <a:chOff x="2822" y="2991"/>
                  <a:chExt cx="397" cy="115"/>
                </a:xfrm>
              </p:grpSpPr>
              <p:sp>
                <p:nvSpPr>
                  <p:cNvPr id="20670" name="Freeform 63"/>
                  <p:cNvSpPr>
                    <a:spLocks/>
                  </p:cNvSpPr>
                  <p:nvPr/>
                </p:nvSpPr>
                <p:spPr bwMode="auto">
                  <a:xfrm>
                    <a:off x="2822" y="3016"/>
                    <a:ext cx="122" cy="90"/>
                  </a:xfrm>
                  <a:custGeom>
                    <a:avLst/>
                    <a:gdLst>
                      <a:gd name="T0" fmla="*/ 46 w 122"/>
                      <a:gd name="T1" fmla="*/ 19 h 90"/>
                      <a:gd name="T2" fmla="*/ 19 w 122"/>
                      <a:gd name="T3" fmla="*/ 43 h 90"/>
                      <a:gd name="T4" fmla="*/ 0 w 122"/>
                      <a:gd name="T5" fmla="*/ 66 h 90"/>
                      <a:gd name="T6" fmla="*/ 2 w 122"/>
                      <a:gd name="T7" fmla="*/ 82 h 90"/>
                      <a:gd name="T8" fmla="*/ 16 w 122"/>
                      <a:gd name="T9" fmla="*/ 89 h 90"/>
                      <a:gd name="T10" fmla="*/ 54 w 122"/>
                      <a:gd name="T11" fmla="*/ 86 h 90"/>
                      <a:gd name="T12" fmla="*/ 76 w 122"/>
                      <a:gd name="T13" fmla="*/ 76 h 90"/>
                      <a:gd name="T14" fmla="*/ 87 w 122"/>
                      <a:gd name="T15" fmla="*/ 58 h 90"/>
                      <a:gd name="T16" fmla="*/ 120 w 122"/>
                      <a:gd name="T17" fmla="*/ 45 h 90"/>
                      <a:gd name="T18" fmla="*/ 121 w 122"/>
                      <a:gd name="T19" fmla="*/ 21 h 90"/>
                      <a:gd name="T20" fmla="*/ 116 w 122"/>
                      <a:gd name="T21" fmla="*/ 0 h 90"/>
                      <a:gd name="T22" fmla="*/ 83 w 122"/>
                      <a:gd name="T23" fmla="*/ 16 h 90"/>
                      <a:gd name="T24" fmla="*/ 46 w 122"/>
                      <a:gd name="T25" fmla="*/ 19 h 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2" h="90">
                        <a:moveTo>
                          <a:pt x="46" y="19"/>
                        </a:moveTo>
                        <a:lnTo>
                          <a:pt x="19" y="43"/>
                        </a:lnTo>
                        <a:lnTo>
                          <a:pt x="0" y="66"/>
                        </a:lnTo>
                        <a:lnTo>
                          <a:pt x="2" y="82"/>
                        </a:lnTo>
                        <a:lnTo>
                          <a:pt x="16" y="89"/>
                        </a:lnTo>
                        <a:lnTo>
                          <a:pt x="54" y="86"/>
                        </a:lnTo>
                        <a:lnTo>
                          <a:pt x="76" y="76"/>
                        </a:lnTo>
                        <a:lnTo>
                          <a:pt x="87" y="58"/>
                        </a:lnTo>
                        <a:lnTo>
                          <a:pt x="120" y="45"/>
                        </a:lnTo>
                        <a:lnTo>
                          <a:pt x="121" y="21"/>
                        </a:lnTo>
                        <a:lnTo>
                          <a:pt x="116" y="0"/>
                        </a:lnTo>
                        <a:lnTo>
                          <a:pt x="83" y="16"/>
                        </a:lnTo>
                        <a:lnTo>
                          <a:pt x="46" y="1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71" name="Freeform 64"/>
                  <p:cNvSpPr>
                    <a:spLocks/>
                  </p:cNvSpPr>
                  <p:nvPr/>
                </p:nvSpPr>
                <p:spPr bwMode="auto">
                  <a:xfrm>
                    <a:off x="3083" y="2991"/>
                    <a:ext cx="136" cy="92"/>
                  </a:xfrm>
                  <a:custGeom>
                    <a:avLst/>
                    <a:gdLst>
                      <a:gd name="T0" fmla="*/ 2 w 136"/>
                      <a:gd name="T1" fmla="*/ 6 h 92"/>
                      <a:gd name="T2" fmla="*/ 0 w 136"/>
                      <a:gd name="T3" fmla="*/ 42 h 92"/>
                      <a:gd name="T4" fmla="*/ 18 w 136"/>
                      <a:gd name="T5" fmla="*/ 56 h 92"/>
                      <a:gd name="T6" fmla="*/ 38 w 136"/>
                      <a:gd name="T7" fmla="*/ 61 h 92"/>
                      <a:gd name="T8" fmla="*/ 50 w 136"/>
                      <a:gd name="T9" fmla="*/ 69 h 92"/>
                      <a:gd name="T10" fmla="*/ 72 w 136"/>
                      <a:gd name="T11" fmla="*/ 81 h 92"/>
                      <a:gd name="T12" fmla="*/ 110 w 136"/>
                      <a:gd name="T13" fmla="*/ 91 h 92"/>
                      <a:gd name="T14" fmla="*/ 124 w 136"/>
                      <a:gd name="T15" fmla="*/ 88 h 92"/>
                      <a:gd name="T16" fmla="*/ 135 w 136"/>
                      <a:gd name="T17" fmla="*/ 83 h 92"/>
                      <a:gd name="T18" fmla="*/ 135 w 136"/>
                      <a:gd name="T19" fmla="*/ 74 h 92"/>
                      <a:gd name="T20" fmla="*/ 121 w 136"/>
                      <a:gd name="T21" fmla="*/ 53 h 92"/>
                      <a:gd name="T22" fmla="*/ 90 w 136"/>
                      <a:gd name="T23" fmla="*/ 32 h 92"/>
                      <a:gd name="T24" fmla="*/ 66 w 136"/>
                      <a:gd name="T25" fmla="*/ 13 h 92"/>
                      <a:gd name="T26" fmla="*/ 58 w 136"/>
                      <a:gd name="T27" fmla="*/ 0 h 92"/>
                      <a:gd name="T28" fmla="*/ 2 w 136"/>
                      <a:gd name="T29" fmla="*/ 6 h 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6" h="92">
                        <a:moveTo>
                          <a:pt x="2" y="6"/>
                        </a:moveTo>
                        <a:lnTo>
                          <a:pt x="0" y="42"/>
                        </a:lnTo>
                        <a:lnTo>
                          <a:pt x="18" y="56"/>
                        </a:lnTo>
                        <a:lnTo>
                          <a:pt x="38" y="61"/>
                        </a:lnTo>
                        <a:lnTo>
                          <a:pt x="50" y="69"/>
                        </a:lnTo>
                        <a:lnTo>
                          <a:pt x="72" y="81"/>
                        </a:lnTo>
                        <a:lnTo>
                          <a:pt x="110" y="91"/>
                        </a:lnTo>
                        <a:lnTo>
                          <a:pt x="124" y="88"/>
                        </a:lnTo>
                        <a:lnTo>
                          <a:pt x="135" y="83"/>
                        </a:lnTo>
                        <a:lnTo>
                          <a:pt x="135" y="74"/>
                        </a:lnTo>
                        <a:lnTo>
                          <a:pt x="121" y="53"/>
                        </a:lnTo>
                        <a:lnTo>
                          <a:pt x="90" y="32"/>
                        </a:lnTo>
                        <a:lnTo>
                          <a:pt x="66" y="13"/>
                        </a:lnTo>
                        <a:lnTo>
                          <a:pt x="58" y="0"/>
                        </a:lnTo>
                        <a:lnTo>
                          <a:pt x="2"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61" name="Group 65"/>
                <p:cNvGrpSpPr>
                  <a:grpSpLocks/>
                </p:cNvGrpSpPr>
                <p:nvPr/>
              </p:nvGrpSpPr>
              <p:grpSpPr bwMode="auto">
                <a:xfrm>
                  <a:off x="2807" y="1954"/>
                  <a:ext cx="449" cy="1087"/>
                  <a:chOff x="2807" y="1954"/>
                  <a:chExt cx="449" cy="1087"/>
                </a:xfrm>
              </p:grpSpPr>
              <p:grpSp>
                <p:nvGrpSpPr>
                  <p:cNvPr id="20662" name="Group 66"/>
                  <p:cNvGrpSpPr>
                    <a:grpSpLocks/>
                  </p:cNvGrpSpPr>
                  <p:nvPr/>
                </p:nvGrpSpPr>
                <p:grpSpPr bwMode="auto">
                  <a:xfrm>
                    <a:off x="2865" y="1954"/>
                    <a:ext cx="282" cy="346"/>
                    <a:chOff x="2865" y="1954"/>
                    <a:chExt cx="282" cy="346"/>
                  </a:xfrm>
                </p:grpSpPr>
                <p:sp>
                  <p:nvSpPr>
                    <p:cNvPr id="20667" name="Freeform 67"/>
                    <p:cNvSpPr>
                      <a:spLocks/>
                    </p:cNvSpPr>
                    <p:nvPr/>
                  </p:nvSpPr>
                  <p:spPr bwMode="auto">
                    <a:xfrm>
                      <a:off x="2865" y="1973"/>
                      <a:ext cx="282" cy="327"/>
                    </a:xfrm>
                    <a:custGeom>
                      <a:avLst/>
                      <a:gdLst>
                        <a:gd name="T0" fmla="*/ 0 w 282"/>
                        <a:gd name="T1" fmla="*/ 63 h 327"/>
                        <a:gd name="T2" fmla="*/ 85 w 282"/>
                        <a:gd name="T3" fmla="*/ 0 h 327"/>
                        <a:gd name="T4" fmla="*/ 178 w 282"/>
                        <a:gd name="T5" fmla="*/ 142 h 327"/>
                        <a:gd name="T6" fmla="*/ 194 w 282"/>
                        <a:gd name="T7" fmla="*/ 7 h 327"/>
                        <a:gd name="T8" fmla="*/ 250 w 282"/>
                        <a:gd name="T9" fmla="*/ 25 h 327"/>
                        <a:gd name="T10" fmla="*/ 281 w 282"/>
                        <a:gd name="T11" fmla="*/ 75 h 327"/>
                        <a:gd name="T12" fmla="*/ 275 w 282"/>
                        <a:gd name="T13" fmla="*/ 326 h 327"/>
                        <a:gd name="T14" fmla="*/ 31 w 282"/>
                        <a:gd name="T15" fmla="*/ 326 h 327"/>
                        <a:gd name="T16" fmla="*/ 0 w 282"/>
                        <a:gd name="T17" fmla="*/ 63 h 3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2" h="327">
                          <a:moveTo>
                            <a:pt x="0" y="63"/>
                          </a:moveTo>
                          <a:lnTo>
                            <a:pt x="85" y="0"/>
                          </a:lnTo>
                          <a:lnTo>
                            <a:pt x="178" y="142"/>
                          </a:lnTo>
                          <a:lnTo>
                            <a:pt x="194" y="7"/>
                          </a:lnTo>
                          <a:lnTo>
                            <a:pt x="250" y="25"/>
                          </a:lnTo>
                          <a:lnTo>
                            <a:pt x="281" y="75"/>
                          </a:lnTo>
                          <a:lnTo>
                            <a:pt x="275" y="326"/>
                          </a:lnTo>
                          <a:lnTo>
                            <a:pt x="31" y="326"/>
                          </a:lnTo>
                          <a:lnTo>
                            <a:pt x="0" y="6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8" name="Freeform 68"/>
                    <p:cNvSpPr>
                      <a:spLocks/>
                    </p:cNvSpPr>
                    <p:nvPr/>
                  </p:nvSpPr>
                  <p:spPr bwMode="auto">
                    <a:xfrm>
                      <a:off x="2948" y="1954"/>
                      <a:ext cx="110" cy="188"/>
                    </a:xfrm>
                    <a:custGeom>
                      <a:avLst/>
                      <a:gdLst>
                        <a:gd name="T0" fmla="*/ 0 w 110"/>
                        <a:gd name="T1" fmla="*/ 19 h 188"/>
                        <a:gd name="T2" fmla="*/ 9 w 110"/>
                        <a:gd name="T3" fmla="*/ 0 h 188"/>
                        <a:gd name="T4" fmla="*/ 76 w 110"/>
                        <a:gd name="T5" fmla="*/ 33 h 188"/>
                        <a:gd name="T6" fmla="*/ 93 w 110"/>
                        <a:gd name="T7" fmla="*/ 11 h 188"/>
                        <a:gd name="T8" fmla="*/ 104 w 110"/>
                        <a:gd name="T9" fmla="*/ 19 h 188"/>
                        <a:gd name="T10" fmla="*/ 109 w 110"/>
                        <a:gd name="T11" fmla="*/ 129 h 188"/>
                        <a:gd name="T12" fmla="*/ 107 w 110"/>
                        <a:gd name="T13" fmla="*/ 187 h 188"/>
                        <a:gd name="T14" fmla="*/ 0 w 110"/>
                        <a:gd name="T15" fmla="*/ 19 h 1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 h="188">
                          <a:moveTo>
                            <a:pt x="0" y="19"/>
                          </a:moveTo>
                          <a:lnTo>
                            <a:pt x="9" y="0"/>
                          </a:lnTo>
                          <a:lnTo>
                            <a:pt x="76" y="33"/>
                          </a:lnTo>
                          <a:lnTo>
                            <a:pt x="93" y="11"/>
                          </a:lnTo>
                          <a:lnTo>
                            <a:pt x="104" y="19"/>
                          </a:lnTo>
                          <a:lnTo>
                            <a:pt x="109" y="129"/>
                          </a:lnTo>
                          <a:lnTo>
                            <a:pt x="107" y="187"/>
                          </a:lnTo>
                          <a:lnTo>
                            <a:pt x="0" y="19"/>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9" name="Freeform 69"/>
                    <p:cNvSpPr>
                      <a:spLocks/>
                    </p:cNvSpPr>
                    <p:nvPr/>
                  </p:nvSpPr>
                  <p:spPr bwMode="auto">
                    <a:xfrm>
                      <a:off x="2985" y="1993"/>
                      <a:ext cx="74" cy="40"/>
                    </a:xfrm>
                    <a:custGeom>
                      <a:avLst/>
                      <a:gdLst>
                        <a:gd name="T0" fmla="*/ 0 w 74"/>
                        <a:gd name="T1" fmla="*/ 39 h 40"/>
                        <a:gd name="T2" fmla="*/ 41 w 74"/>
                        <a:gd name="T3" fmla="*/ 0 h 40"/>
                        <a:gd name="T4" fmla="*/ 73 w 74"/>
                        <a:gd name="T5" fmla="*/ 31 h 40"/>
                        <a:gd name="T6" fmla="*/ 0 60000 65536"/>
                        <a:gd name="T7" fmla="*/ 0 60000 65536"/>
                        <a:gd name="T8" fmla="*/ 0 60000 65536"/>
                      </a:gdLst>
                      <a:ahLst/>
                      <a:cxnLst>
                        <a:cxn ang="T6">
                          <a:pos x="T0" y="T1"/>
                        </a:cxn>
                        <a:cxn ang="T7">
                          <a:pos x="T2" y="T3"/>
                        </a:cxn>
                        <a:cxn ang="T8">
                          <a:pos x="T4" y="T5"/>
                        </a:cxn>
                      </a:cxnLst>
                      <a:rect l="0" t="0" r="r" b="b"/>
                      <a:pathLst>
                        <a:path w="74" h="40">
                          <a:moveTo>
                            <a:pt x="0" y="39"/>
                          </a:moveTo>
                          <a:lnTo>
                            <a:pt x="41" y="0"/>
                          </a:lnTo>
                          <a:lnTo>
                            <a:pt x="73" y="3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63" name="Group 70"/>
                  <p:cNvGrpSpPr>
                    <a:grpSpLocks/>
                  </p:cNvGrpSpPr>
                  <p:nvPr/>
                </p:nvGrpSpPr>
                <p:grpSpPr bwMode="auto">
                  <a:xfrm>
                    <a:off x="2807" y="1971"/>
                    <a:ext cx="449" cy="1070"/>
                    <a:chOff x="2807" y="1971"/>
                    <a:chExt cx="449" cy="1070"/>
                  </a:xfrm>
                </p:grpSpPr>
                <p:sp>
                  <p:nvSpPr>
                    <p:cNvPr id="20664" name="Freeform 71"/>
                    <p:cNvSpPr>
                      <a:spLocks/>
                    </p:cNvSpPr>
                    <p:nvPr/>
                  </p:nvSpPr>
                  <p:spPr bwMode="auto">
                    <a:xfrm>
                      <a:off x="2807" y="1971"/>
                      <a:ext cx="449" cy="1070"/>
                    </a:xfrm>
                    <a:custGeom>
                      <a:avLst/>
                      <a:gdLst>
                        <a:gd name="T0" fmla="*/ 142 w 449"/>
                        <a:gd name="T1" fmla="*/ 0 h 1070"/>
                        <a:gd name="T2" fmla="*/ 34 w 449"/>
                        <a:gd name="T3" fmla="*/ 78 h 1070"/>
                        <a:gd name="T4" fmla="*/ 0 w 449"/>
                        <a:gd name="T5" fmla="*/ 331 h 1070"/>
                        <a:gd name="T6" fmla="*/ 84 w 449"/>
                        <a:gd name="T7" fmla="*/ 498 h 1070"/>
                        <a:gd name="T8" fmla="*/ 85 w 449"/>
                        <a:gd name="T9" fmla="*/ 529 h 1070"/>
                        <a:gd name="T10" fmla="*/ 91 w 449"/>
                        <a:gd name="T11" fmla="*/ 569 h 1070"/>
                        <a:gd name="T12" fmla="*/ 101 w 449"/>
                        <a:gd name="T13" fmla="*/ 594 h 1070"/>
                        <a:gd name="T14" fmla="*/ 88 w 449"/>
                        <a:gd name="T15" fmla="*/ 775 h 1070"/>
                        <a:gd name="T16" fmla="*/ 59 w 449"/>
                        <a:gd name="T17" fmla="*/ 1065 h 1070"/>
                        <a:gd name="T18" fmla="*/ 89 w 449"/>
                        <a:gd name="T19" fmla="*/ 1069 h 1070"/>
                        <a:gd name="T20" fmla="*/ 136 w 449"/>
                        <a:gd name="T21" fmla="*/ 1053 h 1070"/>
                        <a:gd name="T22" fmla="*/ 170 w 449"/>
                        <a:gd name="T23" fmla="*/ 857 h 1070"/>
                        <a:gd name="T24" fmla="*/ 187 w 449"/>
                        <a:gd name="T25" fmla="*/ 786 h 1070"/>
                        <a:gd name="T26" fmla="*/ 237 w 449"/>
                        <a:gd name="T27" fmla="*/ 596 h 1070"/>
                        <a:gd name="T28" fmla="*/ 244 w 449"/>
                        <a:gd name="T29" fmla="*/ 796 h 1070"/>
                        <a:gd name="T30" fmla="*/ 270 w 449"/>
                        <a:gd name="T31" fmla="*/ 1036 h 1070"/>
                        <a:gd name="T32" fmla="*/ 341 w 449"/>
                        <a:gd name="T33" fmla="*/ 1039 h 1070"/>
                        <a:gd name="T34" fmla="*/ 349 w 449"/>
                        <a:gd name="T35" fmla="*/ 780 h 1070"/>
                        <a:gd name="T36" fmla="*/ 342 w 449"/>
                        <a:gd name="T37" fmla="*/ 521 h 1070"/>
                        <a:gd name="T38" fmla="*/ 345 w 449"/>
                        <a:gd name="T39" fmla="*/ 390 h 1070"/>
                        <a:gd name="T40" fmla="*/ 359 w 449"/>
                        <a:gd name="T41" fmla="*/ 349 h 1070"/>
                        <a:gd name="T42" fmla="*/ 367 w 449"/>
                        <a:gd name="T43" fmla="*/ 351 h 1070"/>
                        <a:gd name="T44" fmla="*/ 441 w 449"/>
                        <a:gd name="T45" fmla="*/ 308 h 1070"/>
                        <a:gd name="T46" fmla="*/ 448 w 449"/>
                        <a:gd name="T47" fmla="*/ 226 h 1070"/>
                        <a:gd name="T48" fmla="*/ 328 w 449"/>
                        <a:gd name="T49" fmla="*/ 28 h 1070"/>
                        <a:gd name="T50" fmla="*/ 244 w 449"/>
                        <a:gd name="T51" fmla="*/ 0 h 1070"/>
                        <a:gd name="T52" fmla="*/ 262 w 449"/>
                        <a:gd name="T53" fmla="*/ 132 h 1070"/>
                        <a:gd name="T54" fmla="*/ 241 w 449"/>
                        <a:gd name="T55" fmla="*/ 264 h 1070"/>
                        <a:gd name="T56" fmla="*/ 208 w 449"/>
                        <a:gd name="T57" fmla="*/ 141 h 1070"/>
                        <a:gd name="T58" fmla="*/ 142 w 449"/>
                        <a:gd name="T59" fmla="*/ 0 h 107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49" h="1070">
                          <a:moveTo>
                            <a:pt x="142" y="0"/>
                          </a:moveTo>
                          <a:lnTo>
                            <a:pt x="34" y="78"/>
                          </a:lnTo>
                          <a:lnTo>
                            <a:pt x="0" y="331"/>
                          </a:lnTo>
                          <a:lnTo>
                            <a:pt x="84" y="498"/>
                          </a:lnTo>
                          <a:lnTo>
                            <a:pt x="85" y="529"/>
                          </a:lnTo>
                          <a:lnTo>
                            <a:pt x="91" y="569"/>
                          </a:lnTo>
                          <a:lnTo>
                            <a:pt x="101" y="594"/>
                          </a:lnTo>
                          <a:lnTo>
                            <a:pt x="88" y="775"/>
                          </a:lnTo>
                          <a:lnTo>
                            <a:pt x="59" y="1065"/>
                          </a:lnTo>
                          <a:lnTo>
                            <a:pt x="89" y="1069"/>
                          </a:lnTo>
                          <a:lnTo>
                            <a:pt x="136" y="1053"/>
                          </a:lnTo>
                          <a:lnTo>
                            <a:pt x="170" y="857"/>
                          </a:lnTo>
                          <a:lnTo>
                            <a:pt x="187" y="786"/>
                          </a:lnTo>
                          <a:lnTo>
                            <a:pt x="237" y="596"/>
                          </a:lnTo>
                          <a:lnTo>
                            <a:pt x="244" y="796"/>
                          </a:lnTo>
                          <a:lnTo>
                            <a:pt x="270" y="1036"/>
                          </a:lnTo>
                          <a:lnTo>
                            <a:pt x="341" y="1039"/>
                          </a:lnTo>
                          <a:lnTo>
                            <a:pt x="349" y="780"/>
                          </a:lnTo>
                          <a:lnTo>
                            <a:pt x="342" y="521"/>
                          </a:lnTo>
                          <a:lnTo>
                            <a:pt x="345" y="390"/>
                          </a:lnTo>
                          <a:lnTo>
                            <a:pt x="359" y="349"/>
                          </a:lnTo>
                          <a:lnTo>
                            <a:pt x="367" y="351"/>
                          </a:lnTo>
                          <a:lnTo>
                            <a:pt x="441" y="308"/>
                          </a:lnTo>
                          <a:lnTo>
                            <a:pt x="448" y="226"/>
                          </a:lnTo>
                          <a:lnTo>
                            <a:pt x="328" y="28"/>
                          </a:lnTo>
                          <a:lnTo>
                            <a:pt x="244" y="0"/>
                          </a:lnTo>
                          <a:lnTo>
                            <a:pt x="262" y="132"/>
                          </a:lnTo>
                          <a:lnTo>
                            <a:pt x="241" y="264"/>
                          </a:lnTo>
                          <a:lnTo>
                            <a:pt x="208" y="141"/>
                          </a:lnTo>
                          <a:lnTo>
                            <a:pt x="142" y="0"/>
                          </a:lnTo>
                        </a:path>
                      </a:pathLst>
                    </a:custGeom>
                    <a:solidFill>
                      <a:srgbClr val="604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5" name="Freeform 72"/>
                    <p:cNvSpPr>
                      <a:spLocks/>
                    </p:cNvSpPr>
                    <p:nvPr/>
                  </p:nvSpPr>
                  <p:spPr bwMode="auto">
                    <a:xfrm>
                      <a:off x="2832" y="2086"/>
                      <a:ext cx="110" cy="276"/>
                    </a:xfrm>
                    <a:custGeom>
                      <a:avLst/>
                      <a:gdLst>
                        <a:gd name="T0" fmla="*/ 55 w 110"/>
                        <a:gd name="T1" fmla="*/ 0 h 276"/>
                        <a:gd name="T2" fmla="*/ 65 w 110"/>
                        <a:gd name="T3" fmla="*/ 66 h 276"/>
                        <a:gd name="T4" fmla="*/ 60 w 110"/>
                        <a:gd name="T5" fmla="*/ 166 h 276"/>
                        <a:gd name="T6" fmla="*/ 0 w 110"/>
                        <a:gd name="T7" fmla="*/ 182 h 276"/>
                        <a:gd name="T8" fmla="*/ 60 w 110"/>
                        <a:gd name="T9" fmla="*/ 188 h 276"/>
                        <a:gd name="T10" fmla="*/ 76 w 110"/>
                        <a:gd name="T11" fmla="*/ 247 h 276"/>
                        <a:gd name="T12" fmla="*/ 109 w 110"/>
                        <a:gd name="T13" fmla="*/ 275 h 276"/>
                        <a:gd name="T14" fmla="*/ 98 w 110"/>
                        <a:gd name="T15" fmla="*/ 226 h 276"/>
                        <a:gd name="T16" fmla="*/ 87 w 110"/>
                        <a:gd name="T17" fmla="*/ 199 h 276"/>
                        <a:gd name="T18" fmla="*/ 82 w 110"/>
                        <a:gd name="T19" fmla="*/ 132 h 276"/>
                        <a:gd name="T20" fmla="*/ 55 w 110"/>
                        <a:gd name="T21" fmla="*/ 0 h 2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0" h="276">
                          <a:moveTo>
                            <a:pt x="55" y="0"/>
                          </a:moveTo>
                          <a:lnTo>
                            <a:pt x="65" y="66"/>
                          </a:lnTo>
                          <a:lnTo>
                            <a:pt x="60" y="166"/>
                          </a:lnTo>
                          <a:lnTo>
                            <a:pt x="0" y="182"/>
                          </a:lnTo>
                          <a:lnTo>
                            <a:pt x="60" y="188"/>
                          </a:lnTo>
                          <a:lnTo>
                            <a:pt x="76" y="247"/>
                          </a:lnTo>
                          <a:lnTo>
                            <a:pt x="109" y="275"/>
                          </a:lnTo>
                          <a:lnTo>
                            <a:pt x="98" y="226"/>
                          </a:lnTo>
                          <a:lnTo>
                            <a:pt x="87" y="199"/>
                          </a:lnTo>
                          <a:lnTo>
                            <a:pt x="82" y="132"/>
                          </a:lnTo>
                          <a:lnTo>
                            <a:pt x="55"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6" name="Freeform 73"/>
                    <p:cNvSpPr>
                      <a:spLocks/>
                    </p:cNvSpPr>
                    <p:nvPr/>
                  </p:nvSpPr>
                  <p:spPr bwMode="auto">
                    <a:xfrm>
                      <a:off x="2936" y="2102"/>
                      <a:ext cx="36" cy="34"/>
                    </a:xfrm>
                    <a:custGeom>
                      <a:avLst/>
                      <a:gdLst>
                        <a:gd name="T0" fmla="*/ 0 w 36"/>
                        <a:gd name="T1" fmla="*/ 33 h 34"/>
                        <a:gd name="T2" fmla="*/ 8 w 36"/>
                        <a:gd name="T3" fmla="*/ 0 h 34"/>
                        <a:gd name="T4" fmla="*/ 35 w 36"/>
                        <a:gd name="T5" fmla="*/ 28 h 34"/>
                        <a:gd name="T6" fmla="*/ 0 w 36"/>
                        <a:gd name="T7" fmla="*/ 33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4">
                          <a:moveTo>
                            <a:pt x="0" y="33"/>
                          </a:moveTo>
                          <a:lnTo>
                            <a:pt x="8" y="0"/>
                          </a:lnTo>
                          <a:lnTo>
                            <a:pt x="35" y="28"/>
                          </a:lnTo>
                          <a:lnTo>
                            <a:pt x="0" y="3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20650" name="Group 74"/>
              <p:cNvGrpSpPr>
                <a:grpSpLocks/>
              </p:cNvGrpSpPr>
              <p:nvPr/>
            </p:nvGrpSpPr>
            <p:grpSpPr bwMode="auto">
              <a:xfrm>
                <a:off x="2934" y="1783"/>
                <a:ext cx="239" cy="536"/>
                <a:chOff x="2934" y="1783"/>
                <a:chExt cx="239" cy="536"/>
              </a:xfrm>
            </p:grpSpPr>
            <p:grpSp>
              <p:nvGrpSpPr>
                <p:cNvPr id="20651" name="Group 75"/>
                <p:cNvGrpSpPr>
                  <a:grpSpLocks/>
                </p:cNvGrpSpPr>
                <p:nvPr/>
              </p:nvGrpSpPr>
              <p:grpSpPr bwMode="auto">
                <a:xfrm>
                  <a:off x="2934" y="1783"/>
                  <a:ext cx="140" cy="205"/>
                  <a:chOff x="2934" y="1783"/>
                  <a:chExt cx="140" cy="205"/>
                </a:xfrm>
              </p:grpSpPr>
              <p:grpSp>
                <p:nvGrpSpPr>
                  <p:cNvPr id="20653" name="Group 76"/>
                  <p:cNvGrpSpPr>
                    <a:grpSpLocks/>
                  </p:cNvGrpSpPr>
                  <p:nvPr/>
                </p:nvGrpSpPr>
                <p:grpSpPr bwMode="auto">
                  <a:xfrm>
                    <a:off x="2939" y="1786"/>
                    <a:ext cx="127" cy="202"/>
                    <a:chOff x="2939" y="1786"/>
                    <a:chExt cx="127" cy="202"/>
                  </a:xfrm>
                </p:grpSpPr>
                <p:sp>
                  <p:nvSpPr>
                    <p:cNvPr id="20655" name="Freeform 77"/>
                    <p:cNvSpPr>
                      <a:spLocks/>
                    </p:cNvSpPr>
                    <p:nvPr/>
                  </p:nvSpPr>
                  <p:spPr bwMode="auto">
                    <a:xfrm>
                      <a:off x="2939" y="1786"/>
                      <a:ext cx="123" cy="202"/>
                    </a:xfrm>
                    <a:custGeom>
                      <a:avLst/>
                      <a:gdLst>
                        <a:gd name="T0" fmla="*/ 120 w 123"/>
                        <a:gd name="T1" fmla="*/ 34 h 202"/>
                        <a:gd name="T2" fmla="*/ 122 w 123"/>
                        <a:gd name="T3" fmla="*/ 65 h 202"/>
                        <a:gd name="T4" fmla="*/ 117 w 123"/>
                        <a:gd name="T5" fmla="*/ 77 h 202"/>
                        <a:gd name="T6" fmla="*/ 122 w 123"/>
                        <a:gd name="T7" fmla="*/ 88 h 202"/>
                        <a:gd name="T8" fmla="*/ 121 w 123"/>
                        <a:gd name="T9" fmla="*/ 100 h 202"/>
                        <a:gd name="T10" fmla="*/ 119 w 123"/>
                        <a:gd name="T11" fmla="*/ 116 h 202"/>
                        <a:gd name="T12" fmla="*/ 117 w 123"/>
                        <a:gd name="T13" fmla="*/ 133 h 202"/>
                        <a:gd name="T14" fmla="*/ 118 w 123"/>
                        <a:gd name="T15" fmla="*/ 150 h 202"/>
                        <a:gd name="T16" fmla="*/ 111 w 123"/>
                        <a:gd name="T17" fmla="*/ 161 h 202"/>
                        <a:gd name="T18" fmla="*/ 100 w 123"/>
                        <a:gd name="T19" fmla="*/ 168 h 202"/>
                        <a:gd name="T20" fmla="*/ 104 w 123"/>
                        <a:gd name="T21" fmla="*/ 178 h 202"/>
                        <a:gd name="T22" fmla="*/ 83 w 123"/>
                        <a:gd name="T23" fmla="*/ 201 h 202"/>
                        <a:gd name="T24" fmla="*/ 17 w 123"/>
                        <a:gd name="T25" fmla="*/ 167 h 202"/>
                        <a:gd name="T26" fmla="*/ 15 w 123"/>
                        <a:gd name="T27" fmla="*/ 123 h 202"/>
                        <a:gd name="T28" fmla="*/ 12 w 123"/>
                        <a:gd name="T29" fmla="*/ 117 h 202"/>
                        <a:gd name="T30" fmla="*/ 9 w 123"/>
                        <a:gd name="T31" fmla="*/ 110 h 202"/>
                        <a:gd name="T32" fmla="*/ 4 w 123"/>
                        <a:gd name="T33" fmla="*/ 98 h 202"/>
                        <a:gd name="T34" fmla="*/ 0 w 123"/>
                        <a:gd name="T35" fmla="*/ 75 h 202"/>
                        <a:gd name="T36" fmla="*/ 7 w 123"/>
                        <a:gd name="T37" fmla="*/ 71 h 202"/>
                        <a:gd name="T38" fmla="*/ 6 w 123"/>
                        <a:gd name="T39" fmla="*/ 63 h 202"/>
                        <a:gd name="T40" fmla="*/ 6 w 123"/>
                        <a:gd name="T41" fmla="*/ 47 h 202"/>
                        <a:gd name="T42" fmla="*/ 6 w 123"/>
                        <a:gd name="T43" fmla="*/ 36 h 202"/>
                        <a:gd name="T44" fmla="*/ 12 w 123"/>
                        <a:gd name="T45" fmla="*/ 24 h 202"/>
                        <a:gd name="T46" fmla="*/ 18 w 123"/>
                        <a:gd name="T47" fmla="*/ 15 h 202"/>
                        <a:gd name="T48" fmla="*/ 30 w 123"/>
                        <a:gd name="T49" fmla="*/ 5 h 202"/>
                        <a:gd name="T50" fmla="*/ 43 w 123"/>
                        <a:gd name="T51" fmla="*/ 2 h 202"/>
                        <a:gd name="T52" fmla="*/ 57 w 123"/>
                        <a:gd name="T53" fmla="*/ 0 h 202"/>
                        <a:gd name="T54" fmla="*/ 71 w 123"/>
                        <a:gd name="T55" fmla="*/ 0 h 202"/>
                        <a:gd name="T56" fmla="*/ 84 w 123"/>
                        <a:gd name="T57" fmla="*/ 1 h 202"/>
                        <a:gd name="T58" fmla="*/ 95 w 123"/>
                        <a:gd name="T59" fmla="*/ 3 h 202"/>
                        <a:gd name="T60" fmla="*/ 107 w 123"/>
                        <a:gd name="T61" fmla="*/ 8 h 202"/>
                        <a:gd name="T62" fmla="*/ 114 w 123"/>
                        <a:gd name="T63" fmla="*/ 15 h 202"/>
                        <a:gd name="T64" fmla="*/ 116 w 123"/>
                        <a:gd name="T65" fmla="*/ 22 h 202"/>
                        <a:gd name="T66" fmla="*/ 120 w 123"/>
                        <a:gd name="T67" fmla="*/ 34 h 2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3" h="202">
                          <a:moveTo>
                            <a:pt x="120" y="34"/>
                          </a:moveTo>
                          <a:lnTo>
                            <a:pt x="122" y="65"/>
                          </a:lnTo>
                          <a:lnTo>
                            <a:pt x="117" y="77"/>
                          </a:lnTo>
                          <a:lnTo>
                            <a:pt x="122" y="88"/>
                          </a:lnTo>
                          <a:lnTo>
                            <a:pt x="121" y="100"/>
                          </a:lnTo>
                          <a:lnTo>
                            <a:pt x="119" y="116"/>
                          </a:lnTo>
                          <a:lnTo>
                            <a:pt x="117" y="133"/>
                          </a:lnTo>
                          <a:lnTo>
                            <a:pt x="118" y="150"/>
                          </a:lnTo>
                          <a:lnTo>
                            <a:pt x="111" y="161"/>
                          </a:lnTo>
                          <a:lnTo>
                            <a:pt x="100" y="168"/>
                          </a:lnTo>
                          <a:lnTo>
                            <a:pt x="104" y="178"/>
                          </a:lnTo>
                          <a:lnTo>
                            <a:pt x="83" y="201"/>
                          </a:lnTo>
                          <a:lnTo>
                            <a:pt x="17" y="167"/>
                          </a:lnTo>
                          <a:lnTo>
                            <a:pt x="15" y="123"/>
                          </a:lnTo>
                          <a:lnTo>
                            <a:pt x="12" y="117"/>
                          </a:lnTo>
                          <a:lnTo>
                            <a:pt x="9" y="110"/>
                          </a:lnTo>
                          <a:lnTo>
                            <a:pt x="4" y="98"/>
                          </a:lnTo>
                          <a:lnTo>
                            <a:pt x="0" y="75"/>
                          </a:lnTo>
                          <a:lnTo>
                            <a:pt x="7" y="71"/>
                          </a:lnTo>
                          <a:lnTo>
                            <a:pt x="6" y="63"/>
                          </a:lnTo>
                          <a:lnTo>
                            <a:pt x="6" y="47"/>
                          </a:lnTo>
                          <a:lnTo>
                            <a:pt x="6" y="36"/>
                          </a:lnTo>
                          <a:lnTo>
                            <a:pt x="12" y="24"/>
                          </a:lnTo>
                          <a:lnTo>
                            <a:pt x="18" y="15"/>
                          </a:lnTo>
                          <a:lnTo>
                            <a:pt x="30" y="5"/>
                          </a:lnTo>
                          <a:lnTo>
                            <a:pt x="43" y="2"/>
                          </a:lnTo>
                          <a:lnTo>
                            <a:pt x="57" y="0"/>
                          </a:lnTo>
                          <a:lnTo>
                            <a:pt x="71" y="0"/>
                          </a:lnTo>
                          <a:lnTo>
                            <a:pt x="84" y="1"/>
                          </a:lnTo>
                          <a:lnTo>
                            <a:pt x="95" y="3"/>
                          </a:lnTo>
                          <a:lnTo>
                            <a:pt x="107" y="8"/>
                          </a:lnTo>
                          <a:lnTo>
                            <a:pt x="114" y="15"/>
                          </a:lnTo>
                          <a:lnTo>
                            <a:pt x="116" y="22"/>
                          </a:lnTo>
                          <a:lnTo>
                            <a:pt x="120" y="34"/>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56" name="Group 78"/>
                    <p:cNvGrpSpPr>
                      <a:grpSpLocks/>
                    </p:cNvGrpSpPr>
                    <p:nvPr/>
                  </p:nvGrpSpPr>
                  <p:grpSpPr bwMode="auto">
                    <a:xfrm>
                      <a:off x="2952" y="1855"/>
                      <a:ext cx="114" cy="97"/>
                      <a:chOff x="2952" y="1855"/>
                      <a:chExt cx="114" cy="97"/>
                    </a:xfrm>
                  </p:grpSpPr>
                  <p:sp>
                    <p:nvSpPr>
                      <p:cNvPr id="20657" name="Freeform 79"/>
                      <p:cNvSpPr>
                        <a:spLocks/>
                      </p:cNvSpPr>
                      <p:nvPr/>
                    </p:nvSpPr>
                    <p:spPr bwMode="auto">
                      <a:xfrm>
                        <a:off x="2992" y="1855"/>
                        <a:ext cx="41" cy="17"/>
                      </a:xfrm>
                      <a:custGeom>
                        <a:avLst/>
                        <a:gdLst>
                          <a:gd name="T0" fmla="*/ 0 w 41"/>
                          <a:gd name="T1" fmla="*/ 2 h 17"/>
                          <a:gd name="T2" fmla="*/ 18 w 41"/>
                          <a:gd name="T3" fmla="*/ 0 h 17"/>
                          <a:gd name="T4" fmla="*/ 31 w 41"/>
                          <a:gd name="T5" fmla="*/ 1 h 17"/>
                          <a:gd name="T6" fmla="*/ 36 w 41"/>
                          <a:gd name="T7" fmla="*/ 3 h 17"/>
                          <a:gd name="T8" fmla="*/ 40 w 41"/>
                          <a:gd name="T9" fmla="*/ 4 h 17"/>
                          <a:gd name="T10" fmla="*/ 38 w 41"/>
                          <a:gd name="T11" fmla="*/ 8 h 17"/>
                          <a:gd name="T12" fmla="*/ 34 w 41"/>
                          <a:gd name="T13" fmla="*/ 12 h 17"/>
                          <a:gd name="T14" fmla="*/ 36 w 41"/>
                          <a:gd name="T15" fmla="*/ 16 h 17"/>
                          <a:gd name="T16" fmla="*/ 23 w 41"/>
                          <a:gd name="T17" fmla="*/ 13 h 17"/>
                          <a:gd name="T18" fmla="*/ 10 w 41"/>
                          <a:gd name="T19" fmla="*/ 14 h 17"/>
                          <a:gd name="T20" fmla="*/ 17 w 41"/>
                          <a:gd name="T21" fmla="*/ 12 h 17"/>
                          <a:gd name="T22" fmla="*/ 9 w 41"/>
                          <a:gd name="T23" fmla="*/ 8 h 17"/>
                          <a:gd name="T24" fmla="*/ 0 w 41"/>
                          <a:gd name="T25" fmla="*/ 2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7">
                            <a:moveTo>
                              <a:pt x="0" y="2"/>
                            </a:moveTo>
                            <a:lnTo>
                              <a:pt x="18" y="0"/>
                            </a:lnTo>
                            <a:lnTo>
                              <a:pt x="31" y="1"/>
                            </a:lnTo>
                            <a:lnTo>
                              <a:pt x="36" y="3"/>
                            </a:lnTo>
                            <a:lnTo>
                              <a:pt x="40" y="4"/>
                            </a:lnTo>
                            <a:lnTo>
                              <a:pt x="38" y="8"/>
                            </a:lnTo>
                            <a:lnTo>
                              <a:pt x="34" y="12"/>
                            </a:lnTo>
                            <a:lnTo>
                              <a:pt x="36" y="16"/>
                            </a:lnTo>
                            <a:lnTo>
                              <a:pt x="23" y="13"/>
                            </a:lnTo>
                            <a:lnTo>
                              <a:pt x="10" y="14"/>
                            </a:lnTo>
                            <a:lnTo>
                              <a:pt x="17" y="12"/>
                            </a:lnTo>
                            <a:lnTo>
                              <a:pt x="9" y="8"/>
                            </a:lnTo>
                            <a:lnTo>
                              <a:pt x="0" y="2"/>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58" name="Freeform 80"/>
                      <p:cNvSpPr>
                        <a:spLocks/>
                      </p:cNvSpPr>
                      <p:nvPr/>
                    </p:nvSpPr>
                    <p:spPr bwMode="auto">
                      <a:xfrm>
                        <a:off x="3049" y="1902"/>
                        <a:ext cx="17" cy="17"/>
                      </a:xfrm>
                      <a:custGeom>
                        <a:avLst/>
                        <a:gdLst>
                          <a:gd name="T0" fmla="*/ 0 w 17"/>
                          <a:gd name="T1" fmla="*/ 0 h 17"/>
                          <a:gd name="T2" fmla="*/ 16 w 17"/>
                          <a:gd name="T3" fmla="*/ 0 h 17"/>
                          <a:gd name="T4" fmla="*/ 14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4" y="16"/>
                            </a:lnTo>
                            <a:lnTo>
                              <a:pt x="0" y="0"/>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59" name="Freeform 81"/>
                      <p:cNvSpPr>
                        <a:spLocks/>
                      </p:cNvSpPr>
                      <p:nvPr/>
                    </p:nvSpPr>
                    <p:spPr bwMode="auto">
                      <a:xfrm>
                        <a:off x="2952" y="1904"/>
                        <a:ext cx="66" cy="48"/>
                      </a:xfrm>
                      <a:custGeom>
                        <a:avLst/>
                        <a:gdLst>
                          <a:gd name="T0" fmla="*/ 5 w 66"/>
                          <a:gd name="T1" fmla="*/ 5 h 48"/>
                          <a:gd name="T2" fmla="*/ 12 w 66"/>
                          <a:gd name="T3" fmla="*/ 4 h 48"/>
                          <a:gd name="T4" fmla="*/ 28 w 66"/>
                          <a:gd name="T5" fmla="*/ 30 h 48"/>
                          <a:gd name="T6" fmla="*/ 65 w 66"/>
                          <a:gd name="T7" fmla="*/ 47 h 48"/>
                          <a:gd name="T8" fmla="*/ 27 w 66"/>
                          <a:gd name="T9" fmla="*/ 35 h 48"/>
                          <a:gd name="T10" fmla="*/ 12 w 66"/>
                          <a:gd name="T11" fmla="*/ 21 h 48"/>
                          <a:gd name="T12" fmla="*/ 4 w 66"/>
                          <a:gd name="T13" fmla="*/ 27 h 48"/>
                          <a:gd name="T14" fmla="*/ 0 w 66"/>
                          <a:gd name="T15" fmla="*/ 0 h 48"/>
                          <a:gd name="T16" fmla="*/ 5 w 66"/>
                          <a:gd name="T17" fmla="*/ 5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48">
                            <a:moveTo>
                              <a:pt x="5" y="5"/>
                            </a:moveTo>
                            <a:lnTo>
                              <a:pt x="12" y="4"/>
                            </a:lnTo>
                            <a:lnTo>
                              <a:pt x="28" y="30"/>
                            </a:lnTo>
                            <a:lnTo>
                              <a:pt x="65" y="47"/>
                            </a:lnTo>
                            <a:lnTo>
                              <a:pt x="27" y="35"/>
                            </a:lnTo>
                            <a:lnTo>
                              <a:pt x="12" y="21"/>
                            </a:lnTo>
                            <a:lnTo>
                              <a:pt x="4" y="27"/>
                            </a:lnTo>
                            <a:lnTo>
                              <a:pt x="0" y="0"/>
                            </a:lnTo>
                            <a:lnTo>
                              <a:pt x="5" y="5"/>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654" name="Freeform 82"/>
                  <p:cNvSpPr>
                    <a:spLocks/>
                  </p:cNvSpPr>
                  <p:nvPr/>
                </p:nvSpPr>
                <p:spPr bwMode="auto">
                  <a:xfrm>
                    <a:off x="2934" y="1783"/>
                    <a:ext cx="140" cy="129"/>
                  </a:xfrm>
                  <a:custGeom>
                    <a:avLst/>
                    <a:gdLst>
                      <a:gd name="T0" fmla="*/ 20 w 140"/>
                      <a:gd name="T1" fmla="*/ 128 h 129"/>
                      <a:gd name="T2" fmla="*/ 9 w 140"/>
                      <a:gd name="T3" fmla="*/ 114 h 129"/>
                      <a:gd name="T4" fmla="*/ 4 w 140"/>
                      <a:gd name="T5" fmla="*/ 95 h 129"/>
                      <a:gd name="T6" fmla="*/ 0 w 140"/>
                      <a:gd name="T7" fmla="*/ 68 h 129"/>
                      <a:gd name="T8" fmla="*/ 0 w 140"/>
                      <a:gd name="T9" fmla="*/ 42 h 129"/>
                      <a:gd name="T10" fmla="*/ 5 w 140"/>
                      <a:gd name="T11" fmla="*/ 23 h 129"/>
                      <a:gd name="T12" fmla="*/ 18 w 140"/>
                      <a:gd name="T13" fmla="*/ 9 h 129"/>
                      <a:gd name="T14" fmla="*/ 33 w 140"/>
                      <a:gd name="T15" fmla="*/ 3 h 129"/>
                      <a:gd name="T16" fmla="*/ 61 w 140"/>
                      <a:gd name="T17" fmla="*/ 0 h 129"/>
                      <a:gd name="T18" fmla="*/ 97 w 140"/>
                      <a:gd name="T19" fmla="*/ 2 h 129"/>
                      <a:gd name="T20" fmla="*/ 119 w 140"/>
                      <a:gd name="T21" fmla="*/ 9 h 129"/>
                      <a:gd name="T22" fmla="*/ 133 w 140"/>
                      <a:gd name="T23" fmla="*/ 12 h 129"/>
                      <a:gd name="T24" fmla="*/ 139 w 140"/>
                      <a:gd name="T25" fmla="*/ 12 h 129"/>
                      <a:gd name="T26" fmla="*/ 131 w 140"/>
                      <a:gd name="T27" fmla="*/ 20 h 129"/>
                      <a:gd name="T28" fmla="*/ 125 w 140"/>
                      <a:gd name="T29" fmla="*/ 33 h 129"/>
                      <a:gd name="T30" fmla="*/ 125 w 140"/>
                      <a:gd name="T31" fmla="*/ 39 h 129"/>
                      <a:gd name="T32" fmla="*/ 113 w 140"/>
                      <a:gd name="T33" fmla="*/ 31 h 129"/>
                      <a:gd name="T34" fmla="*/ 97 w 140"/>
                      <a:gd name="T35" fmla="*/ 30 h 129"/>
                      <a:gd name="T36" fmla="*/ 76 w 140"/>
                      <a:gd name="T37" fmla="*/ 28 h 129"/>
                      <a:gd name="T38" fmla="*/ 63 w 140"/>
                      <a:gd name="T39" fmla="*/ 28 h 129"/>
                      <a:gd name="T40" fmla="*/ 47 w 140"/>
                      <a:gd name="T41" fmla="*/ 28 h 129"/>
                      <a:gd name="T42" fmla="*/ 54 w 140"/>
                      <a:gd name="T43" fmla="*/ 32 h 129"/>
                      <a:gd name="T44" fmla="*/ 54 w 140"/>
                      <a:gd name="T45" fmla="*/ 40 h 129"/>
                      <a:gd name="T46" fmla="*/ 50 w 140"/>
                      <a:gd name="T47" fmla="*/ 49 h 129"/>
                      <a:gd name="T48" fmla="*/ 41 w 140"/>
                      <a:gd name="T49" fmla="*/ 61 h 129"/>
                      <a:gd name="T50" fmla="*/ 37 w 140"/>
                      <a:gd name="T51" fmla="*/ 77 h 129"/>
                      <a:gd name="T52" fmla="*/ 37 w 140"/>
                      <a:gd name="T53" fmla="*/ 95 h 129"/>
                      <a:gd name="T54" fmla="*/ 25 w 140"/>
                      <a:gd name="T55" fmla="*/ 84 h 129"/>
                      <a:gd name="T56" fmla="*/ 24 w 140"/>
                      <a:gd name="T57" fmla="*/ 76 h 129"/>
                      <a:gd name="T58" fmla="*/ 17 w 140"/>
                      <a:gd name="T59" fmla="*/ 73 h 129"/>
                      <a:gd name="T60" fmla="*/ 8 w 140"/>
                      <a:gd name="T61" fmla="*/ 74 h 129"/>
                      <a:gd name="T62" fmla="*/ 6 w 140"/>
                      <a:gd name="T63" fmla="*/ 78 h 129"/>
                      <a:gd name="T64" fmla="*/ 9 w 140"/>
                      <a:gd name="T65" fmla="*/ 103 h 129"/>
                      <a:gd name="T66" fmla="*/ 16 w 140"/>
                      <a:gd name="T67" fmla="*/ 114 h 129"/>
                      <a:gd name="T68" fmla="*/ 20 w 140"/>
                      <a:gd name="T69" fmla="*/ 128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 h="129">
                        <a:moveTo>
                          <a:pt x="20" y="128"/>
                        </a:moveTo>
                        <a:lnTo>
                          <a:pt x="9" y="114"/>
                        </a:lnTo>
                        <a:lnTo>
                          <a:pt x="4" y="95"/>
                        </a:lnTo>
                        <a:lnTo>
                          <a:pt x="0" y="68"/>
                        </a:lnTo>
                        <a:lnTo>
                          <a:pt x="0" y="42"/>
                        </a:lnTo>
                        <a:lnTo>
                          <a:pt x="5" y="23"/>
                        </a:lnTo>
                        <a:lnTo>
                          <a:pt x="18" y="9"/>
                        </a:lnTo>
                        <a:lnTo>
                          <a:pt x="33" y="3"/>
                        </a:lnTo>
                        <a:lnTo>
                          <a:pt x="61" y="0"/>
                        </a:lnTo>
                        <a:lnTo>
                          <a:pt x="97" y="2"/>
                        </a:lnTo>
                        <a:lnTo>
                          <a:pt x="119" y="9"/>
                        </a:lnTo>
                        <a:lnTo>
                          <a:pt x="133" y="12"/>
                        </a:lnTo>
                        <a:lnTo>
                          <a:pt x="139" y="12"/>
                        </a:lnTo>
                        <a:lnTo>
                          <a:pt x="131" y="20"/>
                        </a:lnTo>
                        <a:lnTo>
                          <a:pt x="125" y="33"/>
                        </a:lnTo>
                        <a:lnTo>
                          <a:pt x="125" y="39"/>
                        </a:lnTo>
                        <a:lnTo>
                          <a:pt x="113" y="31"/>
                        </a:lnTo>
                        <a:lnTo>
                          <a:pt x="97" y="30"/>
                        </a:lnTo>
                        <a:lnTo>
                          <a:pt x="76" y="28"/>
                        </a:lnTo>
                        <a:lnTo>
                          <a:pt x="63" y="28"/>
                        </a:lnTo>
                        <a:lnTo>
                          <a:pt x="47" y="28"/>
                        </a:lnTo>
                        <a:lnTo>
                          <a:pt x="54" y="32"/>
                        </a:lnTo>
                        <a:lnTo>
                          <a:pt x="54" y="40"/>
                        </a:lnTo>
                        <a:lnTo>
                          <a:pt x="50" y="49"/>
                        </a:lnTo>
                        <a:lnTo>
                          <a:pt x="41" y="61"/>
                        </a:lnTo>
                        <a:lnTo>
                          <a:pt x="37" y="77"/>
                        </a:lnTo>
                        <a:lnTo>
                          <a:pt x="37" y="95"/>
                        </a:lnTo>
                        <a:lnTo>
                          <a:pt x="25" y="84"/>
                        </a:lnTo>
                        <a:lnTo>
                          <a:pt x="24" y="76"/>
                        </a:lnTo>
                        <a:lnTo>
                          <a:pt x="17" y="73"/>
                        </a:lnTo>
                        <a:lnTo>
                          <a:pt x="8" y="74"/>
                        </a:lnTo>
                        <a:lnTo>
                          <a:pt x="6" y="78"/>
                        </a:lnTo>
                        <a:lnTo>
                          <a:pt x="9" y="103"/>
                        </a:lnTo>
                        <a:lnTo>
                          <a:pt x="16" y="114"/>
                        </a:lnTo>
                        <a:lnTo>
                          <a:pt x="20" y="128"/>
                        </a:lnTo>
                      </a:path>
                    </a:pathLst>
                  </a:custGeom>
                  <a:solidFill>
                    <a:srgbClr val="C08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52" name="Freeform 83"/>
                <p:cNvSpPr>
                  <a:spLocks/>
                </p:cNvSpPr>
                <p:nvPr/>
              </p:nvSpPr>
              <p:spPr bwMode="auto">
                <a:xfrm>
                  <a:off x="3054" y="2257"/>
                  <a:ext cx="119" cy="62"/>
                </a:xfrm>
                <a:custGeom>
                  <a:avLst/>
                  <a:gdLst>
                    <a:gd name="T0" fmla="*/ 118 w 119"/>
                    <a:gd name="T1" fmla="*/ 54 h 62"/>
                    <a:gd name="T2" fmla="*/ 91 w 119"/>
                    <a:gd name="T3" fmla="*/ 61 h 62"/>
                    <a:gd name="T4" fmla="*/ 51 w 119"/>
                    <a:gd name="T5" fmla="*/ 56 h 62"/>
                    <a:gd name="T6" fmla="*/ 19 w 119"/>
                    <a:gd name="T7" fmla="*/ 47 h 62"/>
                    <a:gd name="T8" fmla="*/ 0 w 119"/>
                    <a:gd name="T9" fmla="*/ 11 h 62"/>
                    <a:gd name="T10" fmla="*/ 54 w 119"/>
                    <a:gd name="T11" fmla="*/ 15 h 62"/>
                    <a:gd name="T12" fmla="*/ 49 w 119"/>
                    <a:gd name="T13" fmla="*/ 0 h 62"/>
                    <a:gd name="T14" fmla="*/ 74 w 119"/>
                    <a:gd name="T15" fmla="*/ 3 h 62"/>
                    <a:gd name="T16" fmla="*/ 99 w 119"/>
                    <a:gd name="T17" fmla="*/ 15 h 62"/>
                    <a:gd name="T18" fmla="*/ 109 w 119"/>
                    <a:gd name="T19" fmla="*/ 20 h 62"/>
                    <a:gd name="T20" fmla="*/ 118 w 119"/>
                    <a:gd name="T21" fmla="*/ 54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9" h="62">
                      <a:moveTo>
                        <a:pt x="118" y="54"/>
                      </a:moveTo>
                      <a:lnTo>
                        <a:pt x="91" y="61"/>
                      </a:lnTo>
                      <a:lnTo>
                        <a:pt x="51" y="56"/>
                      </a:lnTo>
                      <a:lnTo>
                        <a:pt x="19" y="47"/>
                      </a:lnTo>
                      <a:lnTo>
                        <a:pt x="0" y="11"/>
                      </a:lnTo>
                      <a:lnTo>
                        <a:pt x="54" y="15"/>
                      </a:lnTo>
                      <a:lnTo>
                        <a:pt x="49" y="0"/>
                      </a:lnTo>
                      <a:lnTo>
                        <a:pt x="74" y="3"/>
                      </a:lnTo>
                      <a:lnTo>
                        <a:pt x="99" y="15"/>
                      </a:lnTo>
                      <a:lnTo>
                        <a:pt x="109" y="20"/>
                      </a:lnTo>
                      <a:lnTo>
                        <a:pt x="118" y="54"/>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514" name="Freeform 84"/>
            <p:cNvSpPr>
              <a:spLocks/>
            </p:cNvSpPr>
            <p:nvPr/>
          </p:nvSpPr>
          <p:spPr bwMode="auto">
            <a:xfrm>
              <a:off x="3627" y="2534"/>
              <a:ext cx="39" cy="102"/>
            </a:xfrm>
            <a:custGeom>
              <a:avLst/>
              <a:gdLst>
                <a:gd name="T0" fmla="*/ 36 w 39"/>
                <a:gd name="T1" fmla="*/ 1 h 102"/>
                <a:gd name="T2" fmla="*/ 38 w 39"/>
                <a:gd name="T3" fmla="*/ 56 h 102"/>
                <a:gd name="T4" fmla="*/ 19 w 39"/>
                <a:gd name="T5" fmla="*/ 90 h 102"/>
                <a:gd name="T6" fmla="*/ 8 w 39"/>
                <a:gd name="T7" fmla="*/ 101 h 102"/>
                <a:gd name="T8" fmla="*/ 10 w 39"/>
                <a:gd name="T9" fmla="*/ 52 h 102"/>
                <a:gd name="T10" fmla="*/ 6 w 39"/>
                <a:gd name="T11" fmla="*/ 58 h 102"/>
                <a:gd name="T12" fmla="*/ 1 w 39"/>
                <a:gd name="T13" fmla="*/ 74 h 102"/>
                <a:gd name="T14" fmla="*/ 0 w 39"/>
                <a:gd name="T15" fmla="*/ 56 h 102"/>
                <a:gd name="T16" fmla="*/ 5 w 39"/>
                <a:gd name="T17" fmla="*/ 27 h 102"/>
                <a:gd name="T18" fmla="*/ 18 w 39"/>
                <a:gd name="T19" fmla="*/ 0 h 102"/>
                <a:gd name="T20" fmla="*/ 36 w 39"/>
                <a:gd name="T21" fmla="*/ 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102">
                  <a:moveTo>
                    <a:pt x="36" y="1"/>
                  </a:moveTo>
                  <a:lnTo>
                    <a:pt x="38" y="56"/>
                  </a:lnTo>
                  <a:lnTo>
                    <a:pt x="19" y="90"/>
                  </a:lnTo>
                  <a:lnTo>
                    <a:pt x="8" y="101"/>
                  </a:lnTo>
                  <a:lnTo>
                    <a:pt x="10" y="52"/>
                  </a:lnTo>
                  <a:lnTo>
                    <a:pt x="6" y="58"/>
                  </a:lnTo>
                  <a:lnTo>
                    <a:pt x="1" y="74"/>
                  </a:lnTo>
                  <a:lnTo>
                    <a:pt x="0" y="56"/>
                  </a:lnTo>
                  <a:lnTo>
                    <a:pt x="5" y="27"/>
                  </a:lnTo>
                  <a:lnTo>
                    <a:pt x="18" y="0"/>
                  </a:lnTo>
                  <a:lnTo>
                    <a:pt x="36" y="1"/>
                  </a:lnTo>
                </a:path>
              </a:pathLst>
            </a:custGeom>
            <a:solidFill>
              <a:srgbClr val="FF8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5" name="Freeform 85"/>
            <p:cNvSpPr>
              <a:spLocks/>
            </p:cNvSpPr>
            <p:nvPr/>
          </p:nvSpPr>
          <p:spPr bwMode="auto">
            <a:xfrm>
              <a:off x="3413" y="2506"/>
              <a:ext cx="44" cy="97"/>
            </a:xfrm>
            <a:custGeom>
              <a:avLst/>
              <a:gdLst>
                <a:gd name="T0" fmla="*/ 30 w 44"/>
                <a:gd name="T1" fmla="*/ 0 h 97"/>
                <a:gd name="T2" fmla="*/ 43 w 44"/>
                <a:gd name="T3" fmla="*/ 51 h 97"/>
                <a:gd name="T4" fmla="*/ 21 w 44"/>
                <a:gd name="T5" fmla="*/ 96 h 97"/>
                <a:gd name="T6" fmla="*/ 13 w 44"/>
                <a:gd name="T7" fmla="*/ 91 h 97"/>
                <a:gd name="T8" fmla="*/ 0 w 44"/>
                <a:gd name="T9" fmla="*/ 86 h 97"/>
                <a:gd name="T10" fmla="*/ 5 w 44"/>
                <a:gd name="T11" fmla="*/ 71 h 97"/>
                <a:gd name="T12" fmla="*/ 7 w 44"/>
                <a:gd name="T13" fmla="*/ 54 h 97"/>
                <a:gd name="T14" fmla="*/ 0 w 44"/>
                <a:gd name="T15" fmla="*/ 36 h 97"/>
                <a:gd name="T16" fmla="*/ 5 w 44"/>
                <a:gd name="T17" fmla="*/ 4 h 97"/>
                <a:gd name="T18" fmla="*/ 30 w 44"/>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 h="97">
                  <a:moveTo>
                    <a:pt x="30" y="0"/>
                  </a:moveTo>
                  <a:lnTo>
                    <a:pt x="43" y="51"/>
                  </a:lnTo>
                  <a:lnTo>
                    <a:pt x="21" y="96"/>
                  </a:lnTo>
                  <a:lnTo>
                    <a:pt x="13" y="91"/>
                  </a:lnTo>
                  <a:lnTo>
                    <a:pt x="0" y="86"/>
                  </a:lnTo>
                  <a:lnTo>
                    <a:pt x="5" y="71"/>
                  </a:lnTo>
                  <a:lnTo>
                    <a:pt x="7" y="54"/>
                  </a:lnTo>
                  <a:lnTo>
                    <a:pt x="0" y="36"/>
                  </a:lnTo>
                  <a:lnTo>
                    <a:pt x="5" y="4"/>
                  </a:lnTo>
                  <a:lnTo>
                    <a:pt x="30" y="0"/>
                  </a:lnTo>
                </a:path>
              </a:pathLst>
            </a:custGeom>
            <a:solidFill>
              <a:srgbClr val="FF8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16" name="Group 86"/>
            <p:cNvGrpSpPr>
              <a:grpSpLocks/>
            </p:cNvGrpSpPr>
            <p:nvPr/>
          </p:nvGrpSpPr>
          <p:grpSpPr bwMode="auto">
            <a:xfrm>
              <a:off x="3807" y="1868"/>
              <a:ext cx="287" cy="1294"/>
              <a:chOff x="3807" y="1868"/>
              <a:chExt cx="287" cy="1294"/>
            </a:xfrm>
          </p:grpSpPr>
          <p:sp>
            <p:nvSpPr>
              <p:cNvPr id="20634" name="Freeform 87"/>
              <p:cNvSpPr>
                <a:spLocks/>
              </p:cNvSpPr>
              <p:nvPr/>
            </p:nvSpPr>
            <p:spPr bwMode="auto">
              <a:xfrm>
                <a:off x="3867" y="2751"/>
                <a:ext cx="149" cy="373"/>
              </a:xfrm>
              <a:custGeom>
                <a:avLst/>
                <a:gdLst>
                  <a:gd name="T0" fmla="*/ 32 w 149"/>
                  <a:gd name="T1" fmla="*/ 0 h 373"/>
                  <a:gd name="T2" fmla="*/ 28 w 149"/>
                  <a:gd name="T3" fmla="*/ 44 h 373"/>
                  <a:gd name="T4" fmla="*/ 27 w 149"/>
                  <a:gd name="T5" fmla="*/ 93 h 373"/>
                  <a:gd name="T6" fmla="*/ 27 w 149"/>
                  <a:gd name="T7" fmla="*/ 143 h 373"/>
                  <a:gd name="T8" fmla="*/ 28 w 149"/>
                  <a:gd name="T9" fmla="*/ 189 h 373"/>
                  <a:gd name="T10" fmla="*/ 29 w 149"/>
                  <a:gd name="T11" fmla="*/ 226 h 373"/>
                  <a:gd name="T12" fmla="*/ 29 w 149"/>
                  <a:gd name="T13" fmla="*/ 273 h 373"/>
                  <a:gd name="T14" fmla="*/ 27 w 149"/>
                  <a:gd name="T15" fmla="*/ 293 h 373"/>
                  <a:gd name="T16" fmla="*/ 7 w 149"/>
                  <a:gd name="T17" fmla="*/ 350 h 373"/>
                  <a:gd name="T18" fmla="*/ 0 w 149"/>
                  <a:gd name="T19" fmla="*/ 371 h 373"/>
                  <a:gd name="T20" fmla="*/ 31 w 149"/>
                  <a:gd name="T21" fmla="*/ 372 h 373"/>
                  <a:gd name="T22" fmla="*/ 45 w 149"/>
                  <a:gd name="T23" fmla="*/ 346 h 373"/>
                  <a:gd name="T24" fmla="*/ 54 w 149"/>
                  <a:gd name="T25" fmla="*/ 317 h 373"/>
                  <a:gd name="T26" fmla="*/ 60 w 149"/>
                  <a:gd name="T27" fmla="*/ 270 h 373"/>
                  <a:gd name="T28" fmla="*/ 78 w 149"/>
                  <a:gd name="T29" fmla="*/ 143 h 373"/>
                  <a:gd name="T30" fmla="*/ 85 w 149"/>
                  <a:gd name="T31" fmla="*/ 107 h 373"/>
                  <a:gd name="T32" fmla="*/ 80 w 149"/>
                  <a:gd name="T33" fmla="*/ 176 h 373"/>
                  <a:gd name="T34" fmla="*/ 85 w 149"/>
                  <a:gd name="T35" fmla="*/ 219 h 373"/>
                  <a:gd name="T36" fmla="*/ 87 w 149"/>
                  <a:gd name="T37" fmla="*/ 258 h 373"/>
                  <a:gd name="T38" fmla="*/ 84 w 149"/>
                  <a:gd name="T39" fmla="*/ 294 h 373"/>
                  <a:gd name="T40" fmla="*/ 86 w 149"/>
                  <a:gd name="T41" fmla="*/ 312 h 373"/>
                  <a:gd name="T42" fmla="*/ 107 w 149"/>
                  <a:gd name="T43" fmla="*/ 366 h 373"/>
                  <a:gd name="T44" fmla="*/ 125 w 149"/>
                  <a:gd name="T45" fmla="*/ 366 h 373"/>
                  <a:gd name="T46" fmla="*/ 134 w 149"/>
                  <a:gd name="T47" fmla="*/ 366 h 373"/>
                  <a:gd name="T48" fmla="*/ 145 w 149"/>
                  <a:gd name="T49" fmla="*/ 355 h 373"/>
                  <a:gd name="T50" fmla="*/ 118 w 149"/>
                  <a:gd name="T51" fmla="*/ 294 h 373"/>
                  <a:gd name="T52" fmla="*/ 131 w 149"/>
                  <a:gd name="T53" fmla="*/ 165 h 373"/>
                  <a:gd name="T54" fmla="*/ 137 w 149"/>
                  <a:gd name="T55" fmla="*/ 104 h 373"/>
                  <a:gd name="T56" fmla="*/ 148 w 149"/>
                  <a:gd name="T57" fmla="*/ 3 h 373"/>
                  <a:gd name="T58" fmla="*/ 32 w 149"/>
                  <a:gd name="T59" fmla="*/ 0 h 3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49" h="373">
                    <a:moveTo>
                      <a:pt x="32" y="0"/>
                    </a:moveTo>
                    <a:lnTo>
                      <a:pt x="28" y="44"/>
                    </a:lnTo>
                    <a:lnTo>
                      <a:pt x="27" y="93"/>
                    </a:lnTo>
                    <a:lnTo>
                      <a:pt x="27" y="143"/>
                    </a:lnTo>
                    <a:lnTo>
                      <a:pt x="28" y="189"/>
                    </a:lnTo>
                    <a:lnTo>
                      <a:pt x="29" y="226"/>
                    </a:lnTo>
                    <a:lnTo>
                      <a:pt x="29" y="273"/>
                    </a:lnTo>
                    <a:lnTo>
                      <a:pt x="27" y="293"/>
                    </a:lnTo>
                    <a:lnTo>
                      <a:pt x="7" y="350"/>
                    </a:lnTo>
                    <a:lnTo>
                      <a:pt x="0" y="371"/>
                    </a:lnTo>
                    <a:lnTo>
                      <a:pt x="31" y="372"/>
                    </a:lnTo>
                    <a:lnTo>
                      <a:pt x="45" y="346"/>
                    </a:lnTo>
                    <a:lnTo>
                      <a:pt x="54" y="317"/>
                    </a:lnTo>
                    <a:lnTo>
                      <a:pt x="60" y="270"/>
                    </a:lnTo>
                    <a:lnTo>
                      <a:pt x="78" y="143"/>
                    </a:lnTo>
                    <a:lnTo>
                      <a:pt x="85" y="107"/>
                    </a:lnTo>
                    <a:lnTo>
                      <a:pt x="80" y="176"/>
                    </a:lnTo>
                    <a:lnTo>
                      <a:pt x="85" y="219"/>
                    </a:lnTo>
                    <a:lnTo>
                      <a:pt x="87" y="258"/>
                    </a:lnTo>
                    <a:lnTo>
                      <a:pt x="84" y="294"/>
                    </a:lnTo>
                    <a:lnTo>
                      <a:pt x="86" y="312"/>
                    </a:lnTo>
                    <a:lnTo>
                      <a:pt x="107" y="366"/>
                    </a:lnTo>
                    <a:lnTo>
                      <a:pt x="125" y="366"/>
                    </a:lnTo>
                    <a:lnTo>
                      <a:pt x="134" y="366"/>
                    </a:lnTo>
                    <a:lnTo>
                      <a:pt x="145" y="355"/>
                    </a:lnTo>
                    <a:lnTo>
                      <a:pt x="118" y="294"/>
                    </a:lnTo>
                    <a:lnTo>
                      <a:pt x="131" y="165"/>
                    </a:lnTo>
                    <a:lnTo>
                      <a:pt x="137" y="104"/>
                    </a:lnTo>
                    <a:lnTo>
                      <a:pt x="148" y="3"/>
                    </a:lnTo>
                    <a:lnTo>
                      <a:pt x="32" y="0"/>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35" name="Group 88"/>
              <p:cNvGrpSpPr>
                <a:grpSpLocks/>
              </p:cNvGrpSpPr>
              <p:nvPr/>
            </p:nvGrpSpPr>
            <p:grpSpPr bwMode="auto">
              <a:xfrm>
                <a:off x="3811" y="2280"/>
                <a:ext cx="276" cy="372"/>
                <a:chOff x="3811" y="2280"/>
                <a:chExt cx="276" cy="372"/>
              </a:xfrm>
            </p:grpSpPr>
            <p:sp>
              <p:nvSpPr>
                <p:cNvPr id="20647" name="Freeform 89"/>
                <p:cNvSpPr>
                  <a:spLocks/>
                </p:cNvSpPr>
                <p:nvPr/>
              </p:nvSpPr>
              <p:spPr bwMode="auto">
                <a:xfrm>
                  <a:off x="3811" y="2290"/>
                  <a:ext cx="72" cy="362"/>
                </a:xfrm>
                <a:custGeom>
                  <a:avLst/>
                  <a:gdLst>
                    <a:gd name="T0" fmla="*/ 4 w 72"/>
                    <a:gd name="T1" fmla="*/ 0 h 362"/>
                    <a:gd name="T2" fmla="*/ 0 w 72"/>
                    <a:gd name="T3" fmla="*/ 81 h 362"/>
                    <a:gd name="T4" fmla="*/ 12 w 72"/>
                    <a:gd name="T5" fmla="*/ 194 h 362"/>
                    <a:gd name="T6" fmla="*/ 21 w 72"/>
                    <a:gd name="T7" fmla="*/ 291 h 362"/>
                    <a:gd name="T8" fmla="*/ 39 w 72"/>
                    <a:gd name="T9" fmla="*/ 350 h 362"/>
                    <a:gd name="T10" fmla="*/ 47 w 72"/>
                    <a:gd name="T11" fmla="*/ 361 h 362"/>
                    <a:gd name="T12" fmla="*/ 52 w 72"/>
                    <a:gd name="T13" fmla="*/ 344 h 362"/>
                    <a:gd name="T14" fmla="*/ 55 w 72"/>
                    <a:gd name="T15" fmla="*/ 303 h 362"/>
                    <a:gd name="T16" fmla="*/ 71 w 72"/>
                    <a:gd name="T17" fmla="*/ 292 h 362"/>
                    <a:gd name="T18" fmla="*/ 50 w 72"/>
                    <a:gd name="T19" fmla="*/ 259 h 362"/>
                    <a:gd name="T20" fmla="*/ 36 w 72"/>
                    <a:gd name="T21" fmla="*/ 240 h 362"/>
                    <a:gd name="T22" fmla="*/ 37 w 72"/>
                    <a:gd name="T23" fmla="*/ 73 h 362"/>
                    <a:gd name="T24" fmla="*/ 44 w 72"/>
                    <a:gd name="T25" fmla="*/ 6 h 362"/>
                    <a:gd name="T26" fmla="*/ 4 w 72"/>
                    <a:gd name="T27" fmla="*/ 0 h 3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 h="362">
                      <a:moveTo>
                        <a:pt x="4" y="0"/>
                      </a:moveTo>
                      <a:lnTo>
                        <a:pt x="0" y="81"/>
                      </a:lnTo>
                      <a:lnTo>
                        <a:pt x="12" y="194"/>
                      </a:lnTo>
                      <a:lnTo>
                        <a:pt x="21" y="291"/>
                      </a:lnTo>
                      <a:lnTo>
                        <a:pt x="39" y="350"/>
                      </a:lnTo>
                      <a:lnTo>
                        <a:pt x="47" y="361"/>
                      </a:lnTo>
                      <a:lnTo>
                        <a:pt x="52" y="344"/>
                      </a:lnTo>
                      <a:lnTo>
                        <a:pt x="55" y="303"/>
                      </a:lnTo>
                      <a:lnTo>
                        <a:pt x="71" y="292"/>
                      </a:lnTo>
                      <a:lnTo>
                        <a:pt x="50" y="259"/>
                      </a:lnTo>
                      <a:lnTo>
                        <a:pt x="36" y="240"/>
                      </a:lnTo>
                      <a:lnTo>
                        <a:pt x="37" y="73"/>
                      </a:lnTo>
                      <a:lnTo>
                        <a:pt x="44" y="6"/>
                      </a:lnTo>
                      <a:lnTo>
                        <a:pt x="4" y="0"/>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48" name="Freeform 90"/>
                <p:cNvSpPr>
                  <a:spLocks/>
                </p:cNvSpPr>
                <p:nvPr/>
              </p:nvSpPr>
              <p:spPr bwMode="auto">
                <a:xfrm>
                  <a:off x="4025" y="2280"/>
                  <a:ext cx="62" cy="338"/>
                </a:xfrm>
                <a:custGeom>
                  <a:avLst/>
                  <a:gdLst>
                    <a:gd name="T0" fmla="*/ 17 w 62"/>
                    <a:gd name="T1" fmla="*/ 9 h 338"/>
                    <a:gd name="T2" fmla="*/ 26 w 62"/>
                    <a:gd name="T3" fmla="*/ 69 h 338"/>
                    <a:gd name="T4" fmla="*/ 25 w 62"/>
                    <a:gd name="T5" fmla="*/ 214 h 338"/>
                    <a:gd name="T6" fmla="*/ 0 w 62"/>
                    <a:gd name="T7" fmla="*/ 275 h 338"/>
                    <a:gd name="T8" fmla="*/ 6 w 62"/>
                    <a:gd name="T9" fmla="*/ 281 h 338"/>
                    <a:gd name="T10" fmla="*/ 0 w 62"/>
                    <a:gd name="T11" fmla="*/ 311 h 338"/>
                    <a:gd name="T12" fmla="*/ 5 w 62"/>
                    <a:gd name="T13" fmla="*/ 337 h 338"/>
                    <a:gd name="T14" fmla="*/ 25 w 62"/>
                    <a:gd name="T15" fmla="*/ 295 h 338"/>
                    <a:gd name="T16" fmla="*/ 44 w 62"/>
                    <a:gd name="T17" fmla="*/ 222 h 338"/>
                    <a:gd name="T18" fmla="*/ 61 w 62"/>
                    <a:gd name="T19" fmla="*/ 55 h 338"/>
                    <a:gd name="T20" fmla="*/ 53 w 62"/>
                    <a:gd name="T21" fmla="*/ 0 h 338"/>
                    <a:gd name="T22" fmla="*/ 17 w 62"/>
                    <a:gd name="T23" fmla="*/ 9 h 3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338">
                      <a:moveTo>
                        <a:pt x="17" y="9"/>
                      </a:moveTo>
                      <a:lnTo>
                        <a:pt x="26" y="69"/>
                      </a:lnTo>
                      <a:lnTo>
                        <a:pt x="25" y="214"/>
                      </a:lnTo>
                      <a:lnTo>
                        <a:pt x="0" y="275"/>
                      </a:lnTo>
                      <a:lnTo>
                        <a:pt x="6" y="281"/>
                      </a:lnTo>
                      <a:lnTo>
                        <a:pt x="0" y="311"/>
                      </a:lnTo>
                      <a:lnTo>
                        <a:pt x="5" y="337"/>
                      </a:lnTo>
                      <a:lnTo>
                        <a:pt x="25" y="295"/>
                      </a:lnTo>
                      <a:lnTo>
                        <a:pt x="44" y="222"/>
                      </a:lnTo>
                      <a:lnTo>
                        <a:pt x="61" y="55"/>
                      </a:lnTo>
                      <a:lnTo>
                        <a:pt x="53" y="0"/>
                      </a:lnTo>
                      <a:lnTo>
                        <a:pt x="17" y="9"/>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36" name="Freeform 91"/>
              <p:cNvSpPr>
                <a:spLocks/>
              </p:cNvSpPr>
              <p:nvPr/>
            </p:nvSpPr>
            <p:spPr bwMode="auto">
              <a:xfrm>
                <a:off x="3913" y="1893"/>
                <a:ext cx="92" cy="169"/>
              </a:xfrm>
              <a:custGeom>
                <a:avLst/>
                <a:gdLst>
                  <a:gd name="T0" fmla="*/ 14 w 92"/>
                  <a:gd name="T1" fmla="*/ 168 h 169"/>
                  <a:gd name="T2" fmla="*/ 14 w 92"/>
                  <a:gd name="T3" fmla="*/ 143 h 169"/>
                  <a:gd name="T4" fmla="*/ 3 w 92"/>
                  <a:gd name="T5" fmla="*/ 113 h 169"/>
                  <a:gd name="T6" fmla="*/ 0 w 92"/>
                  <a:gd name="T7" fmla="*/ 93 h 169"/>
                  <a:gd name="T8" fmla="*/ 0 w 92"/>
                  <a:gd name="T9" fmla="*/ 78 h 169"/>
                  <a:gd name="T10" fmla="*/ 0 w 92"/>
                  <a:gd name="T11" fmla="*/ 56 h 169"/>
                  <a:gd name="T12" fmla="*/ 3 w 92"/>
                  <a:gd name="T13" fmla="*/ 38 h 169"/>
                  <a:gd name="T14" fmla="*/ 7 w 92"/>
                  <a:gd name="T15" fmla="*/ 26 h 169"/>
                  <a:gd name="T16" fmla="*/ 14 w 92"/>
                  <a:gd name="T17" fmla="*/ 15 h 169"/>
                  <a:gd name="T18" fmla="*/ 22 w 92"/>
                  <a:gd name="T19" fmla="*/ 7 h 169"/>
                  <a:gd name="T20" fmla="*/ 34 w 92"/>
                  <a:gd name="T21" fmla="*/ 1 h 169"/>
                  <a:gd name="T22" fmla="*/ 49 w 92"/>
                  <a:gd name="T23" fmla="*/ 0 h 169"/>
                  <a:gd name="T24" fmla="*/ 61 w 92"/>
                  <a:gd name="T25" fmla="*/ 2 h 169"/>
                  <a:gd name="T26" fmla="*/ 72 w 92"/>
                  <a:gd name="T27" fmla="*/ 6 h 169"/>
                  <a:gd name="T28" fmla="*/ 80 w 92"/>
                  <a:gd name="T29" fmla="*/ 15 h 169"/>
                  <a:gd name="T30" fmla="*/ 86 w 92"/>
                  <a:gd name="T31" fmla="*/ 26 h 169"/>
                  <a:gd name="T32" fmla="*/ 91 w 92"/>
                  <a:gd name="T33" fmla="*/ 39 h 169"/>
                  <a:gd name="T34" fmla="*/ 90 w 92"/>
                  <a:gd name="T35" fmla="*/ 68 h 169"/>
                  <a:gd name="T36" fmla="*/ 86 w 92"/>
                  <a:gd name="T37" fmla="*/ 91 h 169"/>
                  <a:gd name="T38" fmla="*/ 83 w 92"/>
                  <a:gd name="T39" fmla="*/ 116 h 169"/>
                  <a:gd name="T40" fmla="*/ 76 w 92"/>
                  <a:gd name="T41" fmla="*/ 129 h 169"/>
                  <a:gd name="T42" fmla="*/ 69 w 92"/>
                  <a:gd name="T43" fmla="*/ 140 h 169"/>
                  <a:gd name="T44" fmla="*/ 66 w 92"/>
                  <a:gd name="T45" fmla="*/ 147 h 169"/>
                  <a:gd name="T46" fmla="*/ 62 w 92"/>
                  <a:gd name="T47" fmla="*/ 168 h 169"/>
                  <a:gd name="T48" fmla="*/ 14 w 92"/>
                  <a:gd name="T49" fmla="*/ 168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2" h="169">
                    <a:moveTo>
                      <a:pt x="14" y="168"/>
                    </a:moveTo>
                    <a:lnTo>
                      <a:pt x="14" y="143"/>
                    </a:lnTo>
                    <a:lnTo>
                      <a:pt x="3" y="113"/>
                    </a:lnTo>
                    <a:lnTo>
                      <a:pt x="0" y="93"/>
                    </a:lnTo>
                    <a:lnTo>
                      <a:pt x="0" y="78"/>
                    </a:lnTo>
                    <a:lnTo>
                      <a:pt x="0" y="56"/>
                    </a:lnTo>
                    <a:lnTo>
                      <a:pt x="3" y="38"/>
                    </a:lnTo>
                    <a:lnTo>
                      <a:pt x="7" y="26"/>
                    </a:lnTo>
                    <a:lnTo>
                      <a:pt x="14" y="15"/>
                    </a:lnTo>
                    <a:lnTo>
                      <a:pt x="22" y="7"/>
                    </a:lnTo>
                    <a:lnTo>
                      <a:pt x="34" y="1"/>
                    </a:lnTo>
                    <a:lnTo>
                      <a:pt x="49" y="0"/>
                    </a:lnTo>
                    <a:lnTo>
                      <a:pt x="61" y="2"/>
                    </a:lnTo>
                    <a:lnTo>
                      <a:pt x="72" y="6"/>
                    </a:lnTo>
                    <a:lnTo>
                      <a:pt x="80" y="15"/>
                    </a:lnTo>
                    <a:lnTo>
                      <a:pt x="86" y="26"/>
                    </a:lnTo>
                    <a:lnTo>
                      <a:pt x="91" y="39"/>
                    </a:lnTo>
                    <a:lnTo>
                      <a:pt x="90" y="68"/>
                    </a:lnTo>
                    <a:lnTo>
                      <a:pt x="86" y="91"/>
                    </a:lnTo>
                    <a:lnTo>
                      <a:pt x="83" y="116"/>
                    </a:lnTo>
                    <a:lnTo>
                      <a:pt x="76" y="129"/>
                    </a:lnTo>
                    <a:lnTo>
                      <a:pt x="69" y="140"/>
                    </a:lnTo>
                    <a:lnTo>
                      <a:pt x="66" y="147"/>
                    </a:lnTo>
                    <a:lnTo>
                      <a:pt x="62" y="168"/>
                    </a:lnTo>
                    <a:lnTo>
                      <a:pt x="14" y="168"/>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7" name="Freeform 92"/>
              <p:cNvSpPr>
                <a:spLocks/>
              </p:cNvSpPr>
              <p:nvPr/>
            </p:nvSpPr>
            <p:spPr bwMode="auto">
              <a:xfrm>
                <a:off x="3872" y="1868"/>
                <a:ext cx="171" cy="139"/>
              </a:xfrm>
              <a:custGeom>
                <a:avLst/>
                <a:gdLst>
                  <a:gd name="T0" fmla="*/ 18 w 171"/>
                  <a:gd name="T1" fmla="*/ 135 h 139"/>
                  <a:gd name="T2" fmla="*/ 10 w 171"/>
                  <a:gd name="T3" fmla="*/ 138 h 139"/>
                  <a:gd name="T4" fmla="*/ 0 w 171"/>
                  <a:gd name="T5" fmla="*/ 133 h 139"/>
                  <a:gd name="T6" fmla="*/ 5 w 171"/>
                  <a:gd name="T7" fmla="*/ 111 h 139"/>
                  <a:gd name="T8" fmla="*/ 10 w 171"/>
                  <a:gd name="T9" fmla="*/ 84 h 139"/>
                  <a:gd name="T10" fmla="*/ 21 w 171"/>
                  <a:gd name="T11" fmla="*/ 53 h 139"/>
                  <a:gd name="T12" fmla="*/ 27 w 171"/>
                  <a:gd name="T13" fmla="*/ 36 h 139"/>
                  <a:gd name="T14" fmla="*/ 33 w 171"/>
                  <a:gd name="T15" fmla="*/ 22 h 139"/>
                  <a:gd name="T16" fmla="*/ 48 w 171"/>
                  <a:gd name="T17" fmla="*/ 8 h 139"/>
                  <a:gd name="T18" fmla="*/ 75 w 171"/>
                  <a:gd name="T19" fmla="*/ 3 h 139"/>
                  <a:gd name="T20" fmla="*/ 97 w 171"/>
                  <a:gd name="T21" fmla="*/ 0 h 139"/>
                  <a:gd name="T22" fmla="*/ 130 w 171"/>
                  <a:gd name="T23" fmla="*/ 14 h 139"/>
                  <a:gd name="T24" fmla="*/ 143 w 171"/>
                  <a:gd name="T25" fmla="*/ 29 h 139"/>
                  <a:gd name="T26" fmla="*/ 154 w 171"/>
                  <a:gd name="T27" fmla="*/ 57 h 139"/>
                  <a:gd name="T28" fmla="*/ 165 w 171"/>
                  <a:gd name="T29" fmla="*/ 89 h 139"/>
                  <a:gd name="T30" fmla="*/ 170 w 171"/>
                  <a:gd name="T31" fmla="*/ 117 h 139"/>
                  <a:gd name="T32" fmla="*/ 168 w 171"/>
                  <a:gd name="T33" fmla="*/ 129 h 139"/>
                  <a:gd name="T34" fmla="*/ 152 w 171"/>
                  <a:gd name="T35" fmla="*/ 131 h 139"/>
                  <a:gd name="T36" fmla="*/ 140 w 171"/>
                  <a:gd name="T37" fmla="*/ 133 h 139"/>
                  <a:gd name="T38" fmla="*/ 124 w 171"/>
                  <a:gd name="T39" fmla="*/ 136 h 139"/>
                  <a:gd name="T40" fmla="*/ 128 w 171"/>
                  <a:gd name="T41" fmla="*/ 108 h 139"/>
                  <a:gd name="T42" fmla="*/ 128 w 171"/>
                  <a:gd name="T43" fmla="*/ 92 h 139"/>
                  <a:gd name="T44" fmla="*/ 128 w 171"/>
                  <a:gd name="T45" fmla="*/ 78 h 139"/>
                  <a:gd name="T46" fmla="*/ 128 w 171"/>
                  <a:gd name="T47" fmla="*/ 58 h 139"/>
                  <a:gd name="T48" fmla="*/ 109 w 171"/>
                  <a:gd name="T49" fmla="*/ 50 h 139"/>
                  <a:gd name="T50" fmla="*/ 103 w 171"/>
                  <a:gd name="T51" fmla="*/ 32 h 139"/>
                  <a:gd name="T52" fmla="*/ 87 w 171"/>
                  <a:gd name="T53" fmla="*/ 44 h 139"/>
                  <a:gd name="T54" fmla="*/ 64 w 171"/>
                  <a:gd name="T55" fmla="*/ 66 h 139"/>
                  <a:gd name="T56" fmla="*/ 73 w 171"/>
                  <a:gd name="T57" fmla="*/ 55 h 139"/>
                  <a:gd name="T58" fmla="*/ 54 w 171"/>
                  <a:gd name="T59" fmla="*/ 71 h 139"/>
                  <a:gd name="T60" fmla="*/ 54 w 171"/>
                  <a:gd name="T61" fmla="*/ 97 h 139"/>
                  <a:gd name="T62" fmla="*/ 58 w 171"/>
                  <a:gd name="T63" fmla="*/ 110 h 139"/>
                  <a:gd name="T64" fmla="*/ 64 w 171"/>
                  <a:gd name="T65" fmla="*/ 121 h 139"/>
                  <a:gd name="T66" fmla="*/ 68 w 171"/>
                  <a:gd name="T67" fmla="*/ 137 h 139"/>
                  <a:gd name="T68" fmla="*/ 48 w 171"/>
                  <a:gd name="T69" fmla="*/ 137 h 139"/>
                  <a:gd name="T70" fmla="*/ 57 w 171"/>
                  <a:gd name="T71" fmla="*/ 137 h 139"/>
                  <a:gd name="T72" fmla="*/ 29 w 171"/>
                  <a:gd name="T73" fmla="*/ 133 h 139"/>
                  <a:gd name="T74" fmla="*/ 27 w 171"/>
                  <a:gd name="T75" fmla="*/ 133 h 139"/>
                  <a:gd name="T76" fmla="*/ 18 w 171"/>
                  <a:gd name="T77" fmla="*/ 135 h 1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1" h="139">
                    <a:moveTo>
                      <a:pt x="18" y="135"/>
                    </a:moveTo>
                    <a:lnTo>
                      <a:pt x="10" y="138"/>
                    </a:lnTo>
                    <a:lnTo>
                      <a:pt x="0" y="133"/>
                    </a:lnTo>
                    <a:lnTo>
                      <a:pt x="5" y="111"/>
                    </a:lnTo>
                    <a:lnTo>
                      <a:pt x="10" y="84"/>
                    </a:lnTo>
                    <a:lnTo>
                      <a:pt x="21" y="53"/>
                    </a:lnTo>
                    <a:lnTo>
                      <a:pt x="27" y="36"/>
                    </a:lnTo>
                    <a:lnTo>
                      <a:pt x="33" y="22"/>
                    </a:lnTo>
                    <a:lnTo>
                      <a:pt x="48" y="8"/>
                    </a:lnTo>
                    <a:lnTo>
                      <a:pt x="75" y="3"/>
                    </a:lnTo>
                    <a:lnTo>
                      <a:pt x="97" y="0"/>
                    </a:lnTo>
                    <a:lnTo>
                      <a:pt x="130" y="14"/>
                    </a:lnTo>
                    <a:lnTo>
                      <a:pt x="143" y="29"/>
                    </a:lnTo>
                    <a:lnTo>
                      <a:pt x="154" y="57"/>
                    </a:lnTo>
                    <a:lnTo>
                      <a:pt x="165" y="89"/>
                    </a:lnTo>
                    <a:lnTo>
                      <a:pt x="170" y="117"/>
                    </a:lnTo>
                    <a:lnTo>
                      <a:pt x="168" y="129"/>
                    </a:lnTo>
                    <a:lnTo>
                      <a:pt x="152" y="131"/>
                    </a:lnTo>
                    <a:lnTo>
                      <a:pt x="140" y="133"/>
                    </a:lnTo>
                    <a:lnTo>
                      <a:pt x="124" y="136"/>
                    </a:lnTo>
                    <a:lnTo>
                      <a:pt x="128" y="108"/>
                    </a:lnTo>
                    <a:lnTo>
                      <a:pt x="128" y="92"/>
                    </a:lnTo>
                    <a:lnTo>
                      <a:pt x="128" y="78"/>
                    </a:lnTo>
                    <a:lnTo>
                      <a:pt x="128" y="58"/>
                    </a:lnTo>
                    <a:lnTo>
                      <a:pt x="109" y="50"/>
                    </a:lnTo>
                    <a:lnTo>
                      <a:pt x="103" y="32"/>
                    </a:lnTo>
                    <a:lnTo>
                      <a:pt x="87" y="44"/>
                    </a:lnTo>
                    <a:lnTo>
                      <a:pt x="64" y="66"/>
                    </a:lnTo>
                    <a:lnTo>
                      <a:pt x="73" y="55"/>
                    </a:lnTo>
                    <a:lnTo>
                      <a:pt x="54" y="71"/>
                    </a:lnTo>
                    <a:lnTo>
                      <a:pt x="54" y="97"/>
                    </a:lnTo>
                    <a:lnTo>
                      <a:pt x="58" y="110"/>
                    </a:lnTo>
                    <a:lnTo>
                      <a:pt x="64" y="121"/>
                    </a:lnTo>
                    <a:lnTo>
                      <a:pt x="68" y="137"/>
                    </a:lnTo>
                    <a:lnTo>
                      <a:pt x="48" y="137"/>
                    </a:lnTo>
                    <a:lnTo>
                      <a:pt x="57" y="137"/>
                    </a:lnTo>
                    <a:lnTo>
                      <a:pt x="29" y="133"/>
                    </a:lnTo>
                    <a:lnTo>
                      <a:pt x="27" y="133"/>
                    </a:lnTo>
                    <a:lnTo>
                      <a:pt x="18" y="13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8" name="Freeform 93"/>
              <p:cNvSpPr>
                <a:spLocks/>
              </p:cNvSpPr>
              <p:nvPr/>
            </p:nvSpPr>
            <p:spPr bwMode="auto">
              <a:xfrm>
                <a:off x="3807" y="2065"/>
                <a:ext cx="287" cy="693"/>
              </a:xfrm>
              <a:custGeom>
                <a:avLst/>
                <a:gdLst>
                  <a:gd name="T0" fmla="*/ 115 w 287"/>
                  <a:gd name="T1" fmla="*/ 0 h 693"/>
                  <a:gd name="T2" fmla="*/ 45 w 287"/>
                  <a:gd name="T3" fmla="*/ 36 h 693"/>
                  <a:gd name="T4" fmla="*/ 37 w 287"/>
                  <a:gd name="T5" fmla="*/ 48 h 693"/>
                  <a:gd name="T6" fmla="*/ 0 w 287"/>
                  <a:gd name="T7" fmla="*/ 225 h 693"/>
                  <a:gd name="T8" fmla="*/ 55 w 287"/>
                  <a:gd name="T9" fmla="*/ 233 h 693"/>
                  <a:gd name="T10" fmla="*/ 62 w 287"/>
                  <a:gd name="T11" fmla="*/ 188 h 693"/>
                  <a:gd name="T12" fmla="*/ 83 w 287"/>
                  <a:gd name="T13" fmla="*/ 281 h 693"/>
                  <a:gd name="T14" fmla="*/ 48 w 287"/>
                  <a:gd name="T15" fmla="*/ 489 h 693"/>
                  <a:gd name="T16" fmla="*/ 66 w 287"/>
                  <a:gd name="T17" fmla="*/ 690 h 693"/>
                  <a:gd name="T18" fmla="*/ 86 w 287"/>
                  <a:gd name="T19" fmla="*/ 692 h 693"/>
                  <a:gd name="T20" fmla="*/ 116 w 287"/>
                  <a:gd name="T21" fmla="*/ 689 h 693"/>
                  <a:gd name="T22" fmla="*/ 159 w 287"/>
                  <a:gd name="T23" fmla="*/ 686 h 693"/>
                  <a:gd name="T24" fmla="*/ 197 w 287"/>
                  <a:gd name="T25" fmla="*/ 686 h 693"/>
                  <a:gd name="T26" fmla="*/ 229 w 287"/>
                  <a:gd name="T27" fmla="*/ 687 h 693"/>
                  <a:gd name="T28" fmla="*/ 241 w 287"/>
                  <a:gd name="T29" fmla="*/ 398 h 693"/>
                  <a:gd name="T30" fmla="*/ 209 w 287"/>
                  <a:gd name="T31" fmla="*/ 271 h 693"/>
                  <a:gd name="T32" fmla="*/ 221 w 287"/>
                  <a:gd name="T33" fmla="*/ 201 h 693"/>
                  <a:gd name="T34" fmla="*/ 229 w 287"/>
                  <a:gd name="T35" fmla="*/ 227 h 693"/>
                  <a:gd name="T36" fmla="*/ 286 w 287"/>
                  <a:gd name="T37" fmla="*/ 212 h 693"/>
                  <a:gd name="T38" fmla="*/ 242 w 287"/>
                  <a:gd name="T39" fmla="*/ 47 h 693"/>
                  <a:gd name="T40" fmla="*/ 169 w 287"/>
                  <a:gd name="T41" fmla="*/ 0 h 693"/>
                  <a:gd name="T42" fmla="*/ 115 w 287"/>
                  <a:gd name="T43" fmla="*/ 0 h 6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7" h="693">
                    <a:moveTo>
                      <a:pt x="115" y="0"/>
                    </a:moveTo>
                    <a:lnTo>
                      <a:pt x="45" y="36"/>
                    </a:lnTo>
                    <a:lnTo>
                      <a:pt x="37" y="48"/>
                    </a:lnTo>
                    <a:lnTo>
                      <a:pt x="0" y="225"/>
                    </a:lnTo>
                    <a:lnTo>
                      <a:pt x="55" y="233"/>
                    </a:lnTo>
                    <a:lnTo>
                      <a:pt x="62" y="188"/>
                    </a:lnTo>
                    <a:lnTo>
                      <a:pt x="83" y="281"/>
                    </a:lnTo>
                    <a:lnTo>
                      <a:pt x="48" y="489"/>
                    </a:lnTo>
                    <a:lnTo>
                      <a:pt x="66" y="690"/>
                    </a:lnTo>
                    <a:lnTo>
                      <a:pt x="86" y="692"/>
                    </a:lnTo>
                    <a:lnTo>
                      <a:pt x="116" y="689"/>
                    </a:lnTo>
                    <a:lnTo>
                      <a:pt x="159" y="686"/>
                    </a:lnTo>
                    <a:lnTo>
                      <a:pt x="197" y="686"/>
                    </a:lnTo>
                    <a:lnTo>
                      <a:pt x="229" y="687"/>
                    </a:lnTo>
                    <a:lnTo>
                      <a:pt x="241" y="398"/>
                    </a:lnTo>
                    <a:lnTo>
                      <a:pt x="209" y="271"/>
                    </a:lnTo>
                    <a:lnTo>
                      <a:pt x="221" y="201"/>
                    </a:lnTo>
                    <a:lnTo>
                      <a:pt x="229" y="227"/>
                    </a:lnTo>
                    <a:lnTo>
                      <a:pt x="286" y="212"/>
                    </a:lnTo>
                    <a:lnTo>
                      <a:pt x="242" y="47"/>
                    </a:lnTo>
                    <a:lnTo>
                      <a:pt x="169" y="0"/>
                    </a:lnTo>
                    <a:lnTo>
                      <a:pt x="115"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39" name="Group 94"/>
              <p:cNvGrpSpPr>
                <a:grpSpLocks/>
              </p:cNvGrpSpPr>
              <p:nvPr/>
            </p:nvGrpSpPr>
            <p:grpSpPr bwMode="auto">
              <a:xfrm>
                <a:off x="3893" y="2067"/>
                <a:ext cx="126" cy="294"/>
                <a:chOff x="3893" y="2067"/>
                <a:chExt cx="126" cy="294"/>
              </a:xfrm>
            </p:grpSpPr>
            <p:sp>
              <p:nvSpPr>
                <p:cNvPr id="20644" name="Freeform 95"/>
                <p:cNvSpPr>
                  <a:spLocks/>
                </p:cNvSpPr>
                <p:nvPr/>
              </p:nvSpPr>
              <p:spPr bwMode="auto">
                <a:xfrm>
                  <a:off x="3921" y="2067"/>
                  <a:ext cx="66" cy="33"/>
                </a:xfrm>
                <a:custGeom>
                  <a:avLst/>
                  <a:gdLst>
                    <a:gd name="T0" fmla="*/ 0 w 66"/>
                    <a:gd name="T1" fmla="*/ 3 h 33"/>
                    <a:gd name="T2" fmla="*/ 14 w 66"/>
                    <a:gd name="T3" fmla="*/ 32 h 33"/>
                    <a:gd name="T4" fmla="*/ 33 w 66"/>
                    <a:gd name="T5" fmla="*/ 0 h 33"/>
                    <a:gd name="T6" fmla="*/ 53 w 66"/>
                    <a:gd name="T7" fmla="*/ 32 h 33"/>
                    <a:gd name="T8" fmla="*/ 65 w 66"/>
                    <a:gd name="T9" fmla="*/ 4 h 33"/>
                    <a:gd name="T10" fmla="*/ 0 w 66"/>
                    <a:gd name="T11" fmla="*/ 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33">
                      <a:moveTo>
                        <a:pt x="0" y="3"/>
                      </a:moveTo>
                      <a:lnTo>
                        <a:pt x="14" y="32"/>
                      </a:lnTo>
                      <a:lnTo>
                        <a:pt x="33" y="0"/>
                      </a:lnTo>
                      <a:lnTo>
                        <a:pt x="53" y="32"/>
                      </a:lnTo>
                      <a:lnTo>
                        <a:pt x="65" y="4"/>
                      </a:lnTo>
                      <a:lnTo>
                        <a:pt x="0" y="3"/>
                      </a:lnTo>
                    </a:path>
                  </a:pathLst>
                </a:custGeom>
                <a:solidFill>
                  <a:srgbClr val="000080"/>
                </a:solidFill>
                <a:ln w="12700" cap="rnd" cmpd="sng">
                  <a:solidFill>
                    <a:srgbClr val="00008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45" name="Freeform 96"/>
                <p:cNvSpPr>
                  <a:spLocks/>
                </p:cNvSpPr>
                <p:nvPr/>
              </p:nvSpPr>
              <p:spPr bwMode="auto">
                <a:xfrm>
                  <a:off x="3954" y="2075"/>
                  <a:ext cx="17" cy="272"/>
                </a:xfrm>
                <a:custGeom>
                  <a:avLst/>
                  <a:gdLst>
                    <a:gd name="T0" fmla="*/ 0 w 17"/>
                    <a:gd name="T1" fmla="*/ 0 h 272"/>
                    <a:gd name="T2" fmla="*/ 16 w 17"/>
                    <a:gd name="T3" fmla="*/ 112 h 272"/>
                    <a:gd name="T4" fmla="*/ 16 w 17"/>
                    <a:gd name="T5" fmla="*/ 271 h 272"/>
                    <a:gd name="T6" fmla="*/ 0 w 17"/>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72">
                      <a:moveTo>
                        <a:pt x="0" y="0"/>
                      </a:moveTo>
                      <a:lnTo>
                        <a:pt x="16" y="112"/>
                      </a:lnTo>
                      <a:lnTo>
                        <a:pt x="16" y="271"/>
                      </a:lnTo>
                      <a:lnTo>
                        <a:pt x="0" y="0"/>
                      </a:lnTo>
                    </a:path>
                  </a:pathLst>
                </a:custGeom>
                <a:solidFill>
                  <a:srgbClr val="000080"/>
                </a:solidFill>
                <a:ln w="12700" cap="rnd" cmpd="sng">
                  <a:solidFill>
                    <a:srgbClr val="00008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46" name="Freeform 97"/>
                <p:cNvSpPr>
                  <a:spLocks/>
                </p:cNvSpPr>
                <p:nvPr/>
              </p:nvSpPr>
              <p:spPr bwMode="auto">
                <a:xfrm>
                  <a:off x="3893" y="2344"/>
                  <a:ext cx="126" cy="17"/>
                </a:xfrm>
                <a:custGeom>
                  <a:avLst/>
                  <a:gdLst>
                    <a:gd name="T0" fmla="*/ 0 w 126"/>
                    <a:gd name="T1" fmla="*/ 16 h 17"/>
                    <a:gd name="T2" fmla="*/ 68 w 126"/>
                    <a:gd name="T3" fmla="*/ 0 h 17"/>
                    <a:gd name="T4" fmla="*/ 125 w 126"/>
                    <a:gd name="T5" fmla="*/ 8 h 17"/>
                    <a:gd name="T6" fmla="*/ 0 w 126"/>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17">
                      <a:moveTo>
                        <a:pt x="0" y="16"/>
                      </a:moveTo>
                      <a:lnTo>
                        <a:pt x="68" y="0"/>
                      </a:lnTo>
                      <a:lnTo>
                        <a:pt x="125" y="8"/>
                      </a:lnTo>
                      <a:lnTo>
                        <a:pt x="0" y="16"/>
                      </a:lnTo>
                    </a:path>
                  </a:pathLst>
                </a:custGeom>
                <a:solidFill>
                  <a:srgbClr val="000080"/>
                </a:solidFill>
                <a:ln w="12700" cap="rnd" cmpd="sng">
                  <a:solidFill>
                    <a:srgbClr val="00008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40" name="Group 98"/>
              <p:cNvGrpSpPr>
                <a:grpSpLocks/>
              </p:cNvGrpSpPr>
              <p:nvPr/>
            </p:nvGrpSpPr>
            <p:grpSpPr bwMode="auto">
              <a:xfrm>
                <a:off x="3859" y="3053"/>
                <a:ext cx="165" cy="109"/>
                <a:chOff x="3859" y="3053"/>
                <a:chExt cx="165" cy="109"/>
              </a:xfrm>
            </p:grpSpPr>
            <p:sp>
              <p:nvSpPr>
                <p:cNvPr id="20642" name="Freeform 99"/>
                <p:cNvSpPr>
                  <a:spLocks/>
                </p:cNvSpPr>
                <p:nvPr/>
              </p:nvSpPr>
              <p:spPr bwMode="auto">
                <a:xfrm>
                  <a:off x="3859" y="3064"/>
                  <a:ext cx="62" cy="98"/>
                </a:xfrm>
                <a:custGeom>
                  <a:avLst/>
                  <a:gdLst>
                    <a:gd name="T0" fmla="*/ 11 w 62"/>
                    <a:gd name="T1" fmla="*/ 48 h 98"/>
                    <a:gd name="T2" fmla="*/ 3 w 62"/>
                    <a:gd name="T3" fmla="*/ 63 h 98"/>
                    <a:gd name="T4" fmla="*/ 0 w 62"/>
                    <a:gd name="T5" fmla="*/ 74 h 98"/>
                    <a:gd name="T6" fmla="*/ 0 w 62"/>
                    <a:gd name="T7" fmla="*/ 83 h 98"/>
                    <a:gd name="T8" fmla="*/ 2 w 62"/>
                    <a:gd name="T9" fmla="*/ 89 h 98"/>
                    <a:gd name="T10" fmla="*/ 6 w 62"/>
                    <a:gd name="T11" fmla="*/ 94 h 98"/>
                    <a:gd name="T12" fmla="*/ 14 w 62"/>
                    <a:gd name="T13" fmla="*/ 97 h 98"/>
                    <a:gd name="T14" fmla="*/ 25 w 62"/>
                    <a:gd name="T15" fmla="*/ 96 h 98"/>
                    <a:gd name="T16" fmla="*/ 34 w 62"/>
                    <a:gd name="T17" fmla="*/ 92 h 98"/>
                    <a:gd name="T18" fmla="*/ 42 w 62"/>
                    <a:gd name="T19" fmla="*/ 82 h 98"/>
                    <a:gd name="T20" fmla="*/ 50 w 62"/>
                    <a:gd name="T21" fmla="*/ 69 h 98"/>
                    <a:gd name="T22" fmla="*/ 54 w 62"/>
                    <a:gd name="T23" fmla="*/ 42 h 98"/>
                    <a:gd name="T24" fmla="*/ 61 w 62"/>
                    <a:gd name="T25" fmla="*/ 16 h 98"/>
                    <a:gd name="T26" fmla="*/ 60 w 62"/>
                    <a:gd name="T27" fmla="*/ 0 h 98"/>
                    <a:gd name="T28" fmla="*/ 48 w 62"/>
                    <a:gd name="T29" fmla="*/ 37 h 98"/>
                    <a:gd name="T30" fmla="*/ 37 w 62"/>
                    <a:gd name="T31" fmla="*/ 61 h 98"/>
                    <a:gd name="T32" fmla="*/ 22 w 62"/>
                    <a:gd name="T33" fmla="*/ 61 h 98"/>
                    <a:gd name="T34" fmla="*/ 9 w 62"/>
                    <a:gd name="T35" fmla="*/ 59 h 98"/>
                    <a:gd name="T36" fmla="*/ 11 w 62"/>
                    <a:gd name="T37" fmla="*/ 48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2" h="98">
                      <a:moveTo>
                        <a:pt x="11" y="48"/>
                      </a:moveTo>
                      <a:lnTo>
                        <a:pt x="3" y="63"/>
                      </a:lnTo>
                      <a:lnTo>
                        <a:pt x="0" y="74"/>
                      </a:lnTo>
                      <a:lnTo>
                        <a:pt x="0" y="83"/>
                      </a:lnTo>
                      <a:lnTo>
                        <a:pt x="2" y="89"/>
                      </a:lnTo>
                      <a:lnTo>
                        <a:pt x="6" y="94"/>
                      </a:lnTo>
                      <a:lnTo>
                        <a:pt x="14" y="97"/>
                      </a:lnTo>
                      <a:lnTo>
                        <a:pt x="25" y="96"/>
                      </a:lnTo>
                      <a:lnTo>
                        <a:pt x="34" y="92"/>
                      </a:lnTo>
                      <a:lnTo>
                        <a:pt x="42" y="82"/>
                      </a:lnTo>
                      <a:lnTo>
                        <a:pt x="50" y="69"/>
                      </a:lnTo>
                      <a:lnTo>
                        <a:pt x="54" y="42"/>
                      </a:lnTo>
                      <a:lnTo>
                        <a:pt x="61" y="16"/>
                      </a:lnTo>
                      <a:lnTo>
                        <a:pt x="60" y="0"/>
                      </a:lnTo>
                      <a:lnTo>
                        <a:pt x="48" y="37"/>
                      </a:lnTo>
                      <a:lnTo>
                        <a:pt x="37" y="61"/>
                      </a:lnTo>
                      <a:lnTo>
                        <a:pt x="22" y="61"/>
                      </a:lnTo>
                      <a:lnTo>
                        <a:pt x="9" y="59"/>
                      </a:lnTo>
                      <a:lnTo>
                        <a:pt x="11" y="4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43" name="Freeform 100"/>
                <p:cNvSpPr>
                  <a:spLocks/>
                </p:cNvSpPr>
                <p:nvPr/>
              </p:nvSpPr>
              <p:spPr bwMode="auto">
                <a:xfrm>
                  <a:off x="3953" y="3053"/>
                  <a:ext cx="71" cy="108"/>
                </a:xfrm>
                <a:custGeom>
                  <a:avLst/>
                  <a:gdLst>
                    <a:gd name="T0" fmla="*/ 1 w 71"/>
                    <a:gd name="T1" fmla="*/ 0 h 108"/>
                    <a:gd name="T2" fmla="*/ 0 w 71"/>
                    <a:gd name="T3" fmla="*/ 11 h 108"/>
                    <a:gd name="T4" fmla="*/ 9 w 71"/>
                    <a:gd name="T5" fmla="*/ 37 h 108"/>
                    <a:gd name="T6" fmla="*/ 15 w 71"/>
                    <a:gd name="T7" fmla="*/ 60 h 108"/>
                    <a:gd name="T8" fmla="*/ 22 w 71"/>
                    <a:gd name="T9" fmla="*/ 81 h 108"/>
                    <a:gd name="T10" fmla="*/ 29 w 71"/>
                    <a:gd name="T11" fmla="*/ 93 h 108"/>
                    <a:gd name="T12" fmla="*/ 36 w 71"/>
                    <a:gd name="T13" fmla="*/ 102 h 108"/>
                    <a:gd name="T14" fmla="*/ 46 w 71"/>
                    <a:gd name="T15" fmla="*/ 105 h 108"/>
                    <a:gd name="T16" fmla="*/ 57 w 71"/>
                    <a:gd name="T17" fmla="*/ 107 h 108"/>
                    <a:gd name="T18" fmla="*/ 62 w 71"/>
                    <a:gd name="T19" fmla="*/ 103 h 108"/>
                    <a:gd name="T20" fmla="*/ 67 w 71"/>
                    <a:gd name="T21" fmla="*/ 101 h 108"/>
                    <a:gd name="T22" fmla="*/ 70 w 71"/>
                    <a:gd name="T23" fmla="*/ 90 h 108"/>
                    <a:gd name="T24" fmla="*/ 68 w 71"/>
                    <a:gd name="T25" fmla="*/ 76 h 108"/>
                    <a:gd name="T26" fmla="*/ 62 w 71"/>
                    <a:gd name="T27" fmla="*/ 59 h 108"/>
                    <a:gd name="T28" fmla="*/ 58 w 71"/>
                    <a:gd name="T29" fmla="*/ 50 h 108"/>
                    <a:gd name="T30" fmla="*/ 56 w 71"/>
                    <a:gd name="T31" fmla="*/ 58 h 108"/>
                    <a:gd name="T32" fmla="*/ 53 w 71"/>
                    <a:gd name="T33" fmla="*/ 62 h 108"/>
                    <a:gd name="T34" fmla="*/ 44 w 71"/>
                    <a:gd name="T35" fmla="*/ 64 h 108"/>
                    <a:gd name="T36" fmla="*/ 37 w 71"/>
                    <a:gd name="T37" fmla="*/ 65 h 108"/>
                    <a:gd name="T38" fmla="*/ 23 w 71"/>
                    <a:gd name="T39" fmla="*/ 62 h 108"/>
                    <a:gd name="T40" fmla="*/ 9 w 71"/>
                    <a:gd name="T41" fmla="*/ 21 h 108"/>
                    <a:gd name="T42" fmla="*/ 1 w 71"/>
                    <a:gd name="T43" fmla="*/ 0 h 1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108">
                      <a:moveTo>
                        <a:pt x="1" y="0"/>
                      </a:moveTo>
                      <a:lnTo>
                        <a:pt x="0" y="11"/>
                      </a:lnTo>
                      <a:lnTo>
                        <a:pt x="9" y="37"/>
                      </a:lnTo>
                      <a:lnTo>
                        <a:pt x="15" y="60"/>
                      </a:lnTo>
                      <a:lnTo>
                        <a:pt x="22" y="81"/>
                      </a:lnTo>
                      <a:lnTo>
                        <a:pt x="29" y="93"/>
                      </a:lnTo>
                      <a:lnTo>
                        <a:pt x="36" y="102"/>
                      </a:lnTo>
                      <a:lnTo>
                        <a:pt x="46" y="105"/>
                      </a:lnTo>
                      <a:lnTo>
                        <a:pt x="57" y="107"/>
                      </a:lnTo>
                      <a:lnTo>
                        <a:pt x="62" y="103"/>
                      </a:lnTo>
                      <a:lnTo>
                        <a:pt x="67" y="101"/>
                      </a:lnTo>
                      <a:lnTo>
                        <a:pt x="70" y="90"/>
                      </a:lnTo>
                      <a:lnTo>
                        <a:pt x="68" y="76"/>
                      </a:lnTo>
                      <a:lnTo>
                        <a:pt x="62" y="59"/>
                      </a:lnTo>
                      <a:lnTo>
                        <a:pt x="58" y="50"/>
                      </a:lnTo>
                      <a:lnTo>
                        <a:pt x="56" y="58"/>
                      </a:lnTo>
                      <a:lnTo>
                        <a:pt x="53" y="62"/>
                      </a:lnTo>
                      <a:lnTo>
                        <a:pt x="44" y="64"/>
                      </a:lnTo>
                      <a:lnTo>
                        <a:pt x="37" y="65"/>
                      </a:lnTo>
                      <a:lnTo>
                        <a:pt x="23" y="62"/>
                      </a:lnTo>
                      <a:lnTo>
                        <a:pt x="9" y="21"/>
                      </a:lnTo>
                      <a:lnTo>
                        <a:pt x="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41" name="Freeform 101"/>
              <p:cNvSpPr>
                <a:spLocks/>
              </p:cNvSpPr>
              <p:nvPr/>
            </p:nvSpPr>
            <p:spPr bwMode="auto">
              <a:xfrm>
                <a:off x="3952" y="2002"/>
                <a:ext cx="26" cy="17"/>
              </a:xfrm>
              <a:custGeom>
                <a:avLst/>
                <a:gdLst>
                  <a:gd name="T0" fmla="*/ 0 w 26"/>
                  <a:gd name="T1" fmla="*/ 13 h 17"/>
                  <a:gd name="T2" fmla="*/ 8 w 26"/>
                  <a:gd name="T3" fmla="*/ 0 h 17"/>
                  <a:gd name="T4" fmla="*/ 12 w 26"/>
                  <a:gd name="T5" fmla="*/ 8 h 17"/>
                  <a:gd name="T6" fmla="*/ 20 w 26"/>
                  <a:gd name="T7" fmla="*/ 0 h 17"/>
                  <a:gd name="T8" fmla="*/ 25 w 26"/>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0" y="13"/>
                    </a:moveTo>
                    <a:lnTo>
                      <a:pt x="8" y="0"/>
                    </a:lnTo>
                    <a:lnTo>
                      <a:pt x="12" y="8"/>
                    </a:lnTo>
                    <a:lnTo>
                      <a:pt x="20" y="0"/>
                    </a:lnTo>
                    <a:lnTo>
                      <a:pt x="25" y="16"/>
                    </a:lnTo>
                  </a:path>
                </a:pathLst>
              </a:custGeom>
              <a:noFill/>
              <a:ln w="12700" cap="rnd" cmpd="sng">
                <a:solidFill>
                  <a:srgbClr val="FF00A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17" name="Group 102"/>
            <p:cNvGrpSpPr>
              <a:grpSpLocks/>
            </p:cNvGrpSpPr>
            <p:nvPr/>
          </p:nvGrpSpPr>
          <p:grpSpPr bwMode="auto">
            <a:xfrm>
              <a:off x="1667" y="1840"/>
              <a:ext cx="291" cy="1283"/>
              <a:chOff x="1667" y="1840"/>
              <a:chExt cx="291" cy="1283"/>
            </a:xfrm>
          </p:grpSpPr>
          <p:grpSp>
            <p:nvGrpSpPr>
              <p:cNvPr id="20615" name="Group 103"/>
              <p:cNvGrpSpPr>
                <a:grpSpLocks/>
              </p:cNvGrpSpPr>
              <p:nvPr/>
            </p:nvGrpSpPr>
            <p:grpSpPr bwMode="auto">
              <a:xfrm>
                <a:off x="1671" y="2241"/>
                <a:ext cx="276" cy="372"/>
                <a:chOff x="1671" y="2241"/>
                <a:chExt cx="276" cy="372"/>
              </a:xfrm>
            </p:grpSpPr>
            <p:sp>
              <p:nvSpPr>
                <p:cNvPr id="20632" name="Freeform 104"/>
                <p:cNvSpPr>
                  <a:spLocks/>
                </p:cNvSpPr>
                <p:nvPr/>
              </p:nvSpPr>
              <p:spPr bwMode="auto">
                <a:xfrm>
                  <a:off x="1671" y="2251"/>
                  <a:ext cx="72" cy="362"/>
                </a:xfrm>
                <a:custGeom>
                  <a:avLst/>
                  <a:gdLst>
                    <a:gd name="T0" fmla="*/ 4 w 72"/>
                    <a:gd name="T1" fmla="*/ 0 h 362"/>
                    <a:gd name="T2" fmla="*/ 0 w 72"/>
                    <a:gd name="T3" fmla="*/ 81 h 362"/>
                    <a:gd name="T4" fmla="*/ 12 w 72"/>
                    <a:gd name="T5" fmla="*/ 194 h 362"/>
                    <a:gd name="T6" fmla="*/ 21 w 72"/>
                    <a:gd name="T7" fmla="*/ 292 h 362"/>
                    <a:gd name="T8" fmla="*/ 39 w 72"/>
                    <a:gd name="T9" fmla="*/ 350 h 362"/>
                    <a:gd name="T10" fmla="*/ 47 w 72"/>
                    <a:gd name="T11" fmla="*/ 361 h 362"/>
                    <a:gd name="T12" fmla="*/ 52 w 72"/>
                    <a:gd name="T13" fmla="*/ 344 h 362"/>
                    <a:gd name="T14" fmla="*/ 55 w 72"/>
                    <a:gd name="T15" fmla="*/ 304 h 362"/>
                    <a:gd name="T16" fmla="*/ 71 w 72"/>
                    <a:gd name="T17" fmla="*/ 293 h 362"/>
                    <a:gd name="T18" fmla="*/ 50 w 72"/>
                    <a:gd name="T19" fmla="*/ 259 h 362"/>
                    <a:gd name="T20" fmla="*/ 36 w 72"/>
                    <a:gd name="T21" fmla="*/ 240 h 362"/>
                    <a:gd name="T22" fmla="*/ 37 w 72"/>
                    <a:gd name="T23" fmla="*/ 73 h 362"/>
                    <a:gd name="T24" fmla="*/ 44 w 72"/>
                    <a:gd name="T25" fmla="*/ 6 h 362"/>
                    <a:gd name="T26" fmla="*/ 4 w 72"/>
                    <a:gd name="T27" fmla="*/ 0 h 3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 h="362">
                      <a:moveTo>
                        <a:pt x="4" y="0"/>
                      </a:moveTo>
                      <a:lnTo>
                        <a:pt x="0" y="81"/>
                      </a:lnTo>
                      <a:lnTo>
                        <a:pt x="12" y="194"/>
                      </a:lnTo>
                      <a:lnTo>
                        <a:pt x="21" y="292"/>
                      </a:lnTo>
                      <a:lnTo>
                        <a:pt x="39" y="350"/>
                      </a:lnTo>
                      <a:lnTo>
                        <a:pt x="47" y="361"/>
                      </a:lnTo>
                      <a:lnTo>
                        <a:pt x="52" y="344"/>
                      </a:lnTo>
                      <a:lnTo>
                        <a:pt x="55" y="304"/>
                      </a:lnTo>
                      <a:lnTo>
                        <a:pt x="71" y="293"/>
                      </a:lnTo>
                      <a:lnTo>
                        <a:pt x="50" y="259"/>
                      </a:lnTo>
                      <a:lnTo>
                        <a:pt x="36" y="240"/>
                      </a:lnTo>
                      <a:lnTo>
                        <a:pt x="37" y="73"/>
                      </a:lnTo>
                      <a:lnTo>
                        <a:pt x="44" y="6"/>
                      </a:lnTo>
                      <a:lnTo>
                        <a:pt x="4" y="0"/>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3" name="Freeform 105"/>
                <p:cNvSpPr>
                  <a:spLocks/>
                </p:cNvSpPr>
                <p:nvPr/>
              </p:nvSpPr>
              <p:spPr bwMode="auto">
                <a:xfrm>
                  <a:off x="1885" y="2241"/>
                  <a:ext cx="62" cy="337"/>
                </a:xfrm>
                <a:custGeom>
                  <a:avLst/>
                  <a:gdLst>
                    <a:gd name="T0" fmla="*/ 17 w 62"/>
                    <a:gd name="T1" fmla="*/ 9 h 337"/>
                    <a:gd name="T2" fmla="*/ 26 w 62"/>
                    <a:gd name="T3" fmla="*/ 70 h 337"/>
                    <a:gd name="T4" fmla="*/ 25 w 62"/>
                    <a:gd name="T5" fmla="*/ 214 h 337"/>
                    <a:gd name="T6" fmla="*/ 0 w 62"/>
                    <a:gd name="T7" fmla="*/ 274 h 337"/>
                    <a:gd name="T8" fmla="*/ 6 w 62"/>
                    <a:gd name="T9" fmla="*/ 280 h 337"/>
                    <a:gd name="T10" fmla="*/ 0 w 62"/>
                    <a:gd name="T11" fmla="*/ 311 h 337"/>
                    <a:gd name="T12" fmla="*/ 5 w 62"/>
                    <a:gd name="T13" fmla="*/ 336 h 337"/>
                    <a:gd name="T14" fmla="*/ 25 w 62"/>
                    <a:gd name="T15" fmla="*/ 295 h 337"/>
                    <a:gd name="T16" fmla="*/ 44 w 62"/>
                    <a:gd name="T17" fmla="*/ 221 h 337"/>
                    <a:gd name="T18" fmla="*/ 61 w 62"/>
                    <a:gd name="T19" fmla="*/ 56 h 337"/>
                    <a:gd name="T20" fmla="*/ 53 w 62"/>
                    <a:gd name="T21" fmla="*/ 0 h 337"/>
                    <a:gd name="T22" fmla="*/ 17 w 62"/>
                    <a:gd name="T23" fmla="*/ 9 h 3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337">
                      <a:moveTo>
                        <a:pt x="17" y="9"/>
                      </a:moveTo>
                      <a:lnTo>
                        <a:pt x="26" y="70"/>
                      </a:lnTo>
                      <a:lnTo>
                        <a:pt x="25" y="214"/>
                      </a:lnTo>
                      <a:lnTo>
                        <a:pt x="0" y="274"/>
                      </a:lnTo>
                      <a:lnTo>
                        <a:pt x="6" y="280"/>
                      </a:lnTo>
                      <a:lnTo>
                        <a:pt x="0" y="311"/>
                      </a:lnTo>
                      <a:lnTo>
                        <a:pt x="5" y="336"/>
                      </a:lnTo>
                      <a:lnTo>
                        <a:pt x="25" y="295"/>
                      </a:lnTo>
                      <a:lnTo>
                        <a:pt x="44" y="221"/>
                      </a:lnTo>
                      <a:lnTo>
                        <a:pt x="61" y="56"/>
                      </a:lnTo>
                      <a:lnTo>
                        <a:pt x="53" y="0"/>
                      </a:lnTo>
                      <a:lnTo>
                        <a:pt x="17" y="9"/>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16" name="Freeform 106"/>
              <p:cNvSpPr>
                <a:spLocks/>
              </p:cNvSpPr>
              <p:nvPr/>
            </p:nvSpPr>
            <p:spPr bwMode="auto">
              <a:xfrm>
                <a:off x="1667" y="2026"/>
                <a:ext cx="291" cy="555"/>
              </a:xfrm>
              <a:custGeom>
                <a:avLst/>
                <a:gdLst>
                  <a:gd name="T0" fmla="*/ 118 w 291"/>
                  <a:gd name="T1" fmla="*/ 0 h 555"/>
                  <a:gd name="T2" fmla="*/ 46 w 291"/>
                  <a:gd name="T3" fmla="*/ 37 h 555"/>
                  <a:gd name="T4" fmla="*/ 37 w 291"/>
                  <a:gd name="T5" fmla="*/ 50 h 555"/>
                  <a:gd name="T6" fmla="*/ 0 w 291"/>
                  <a:gd name="T7" fmla="*/ 227 h 555"/>
                  <a:gd name="T8" fmla="*/ 6 w 291"/>
                  <a:gd name="T9" fmla="*/ 415 h 555"/>
                  <a:gd name="T10" fmla="*/ 52 w 291"/>
                  <a:gd name="T11" fmla="*/ 401 h 555"/>
                  <a:gd name="T12" fmla="*/ 56 w 291"/>
                  <a:gd name="T13" fmla="*/ 234 h 555"/>
                  <a:gd name="T14" fmla="*/ 63 w 291"/>
                  <a:gd name="T15" fmla="*/ 189 h 555"/>
                  <a:gd name="T16" fmla="*/ 64 w 291"/>
                  <a:gd name="T17" fmla="*/ 287 h 555"/>
                  <a:gd name="T18" fmla="*/ 52 w 291"/>
                  <a:gd name="T19" fmla="*/ 457 h 555"/>
                  <a:gd name="T20" fmla="*/ 73 w 291"/>
                  <a:gd name="T21" fmla="*/ 457 h 555"/>
                  <a:gd name="T22" fmla="*/ 71 w 291"/>
                  <a:gd name="T23" fmla="*/ 516 h 555"/>
                  <a:gd name="T24" fmla="*/ 73 w 291"/>
                  <a:gd name="T25" fmla="*/ 548 h 555"/>
                  <a:gd name="T26" fmla="*/ 148 w 291"/>
                  <a:gd name="T27" fmla="*/ 554 h 555"/>
                  <a:gd name="T28" fmla="*/ 209 w 291"/>
                  <a:gd name="T29" fmla="*/ 541 h 555"/>
                  <a:gd name="T30" fmla="*/ 244 w 291"/>
                  <a:gd name="T31" fmla="*/ 539 h 555"/>
                  <a:gd name="T32" fmla="*/ 240 w 291"/>
                  <a:gd name="T33" fmla="*/ 446 h 555"/>
                  <a:gd name="T34" fmla="*/ 245 w 291"/>
                  <a:gd name="T35" fmla="*/ 401 h 555"/>
                  <a:gd name="T36" fmla="*/ 227 w 291"/>
                  <a:gd name="T37" fmla="*/ 271 h 555"/>
                  <a:gd name="T38" fmla="*/ 225 w 291"/>
                  <a:gd name="T39" fmla="*/ 202 h 555"/>
                  <a:gd name="T40" fmla="*/ 233 w 291"/>
                  <a:gd name="T41" fmla="*/ 229 h 555"/>
                  <a:gd name="T42" fmla="*/ 240 w 291"/>
                  <a:gd name="T43" fmla="*/ 379 h 555"/>
                  <a:gd name="T44" fmla="*/ 278 w 291"/>
                  <a:gd name="T45" fmla="*/ 387 h 555"/>
                  <a:gd name="T46" fmla="*/ 290 w 291"/>
                  <a:gd name="T47" fmla="*/ 214 h 555"/>
                  <a:gd name="T48" fmla="*/ 246 w 291"/>
                  <a:gd name="T49" fmla="*/ 48 h 555"/>
                  <a:gd name="T50" fmla="*/ 173 w 291"/>
                  <a:gd name="T51" fmla="*/ 0 h 555"/>
                  <a:gd name="T52" fmla="*/ 118 w 291"/>
                  <a:gd name="T53" fmla="*/ 0 h 5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91" h="555">
                    <a:moveTo>
                      <a:pt x="118" y="0"/>
                    </a:moveTo>
                    <a:lnTo>
                      <a:pt x="46" y="37"/>
                    </a:lnTo>
                    <a:lnTo>
                      <a:pt x="37" y="50"/>
                    </a:lnTo>
                    <a:lnTo>
                      <a:pt x="0" y="227"/>
                    </a:lnTo>
                    <a:lnTo>
                      <a:pt x="6" y="415"/>
                    </a:lnTo>
                    <a:lnTo>
                      <a:pt x="52" y="401"/>
                    </a:lnTo>
                    <a:lnTo>
                      <a:pt x="56" y="234"/>
                    </a:lnTo>
                    <a:lnTo>
                      <a:pt x="63" y="189"/>
                    </a:lnTo>
                    <a:lnTo>
                      <a:pt x="64" y="287"/>
                    </a:lnTo>
                    <a:lnTo>
                      <a:pt x="52" y="457"/>
                    </a:lnTo>
                    <a:lnTo>
                      <a:pt x="73" y="457"/>
                    </a:lnTo>
                    <a:lnTo>
                      <a:pt x="71" y="516"/>
                    </a:lnTo>
                    <a:lnTo>
                      <a:pt x="73" y="548"/>
                    </a:lnTo>
                    <a:lnTo>
                      <a:pt x="148" y="554"/>
                    </a:lnTo>
                    <a:lnTo>
                      <a:pt x="209" y="541"/>
                    </a:lnTo>
                    <a:lnTo>
                      <a:pt x="244" y="539"/>
                    </a:lnTo>
                    <a:lnTo>
                      <a:pt x="240" y="446"/>
                    </a:lnTo>
                    <a:lnTo>
                      <a:pt x="245" y="401"/>
                    </a:lnTo>
                    <a:lnTo>
                      <a:pt x="227" y="271"/>
                    </a:lnTo>
                    <a:lnTo>
                      <a:pt x="225" y="202"/>
                    </a:lnTo>
                    <a:lnTo>
                      <a:pt x="233" y="229"/>
                    </a:lnTo>
                    <a:lnTo>
                      <a:pt x="240" y="379"/>
                    </a:lnTo>
                    <a:lnTo>
                      <a:pt x="278" y="387"/>
                    </a:lnTo>
                    <a:lnTo>
                      <a:pt x="290" y="214"/>
                    </a:lnTo>
                    <a:lnTo>
                      <a:pt x="246" y="48"/>
                    </a:lnTo>
                    <a:lnTo>
                      <a:pt x="173" y="0"/>
                    </a:lnTo>
                    <a:lnTo>
                      <a:pt x="118" y="0"/>
                    </a:lnTo>
                  </a:path>
                </a:pathLst>
              </a:custGeom>
              <a:solidFill>
                <a:srgbClr val="A0C0FF"/>
              </a:solidFill>
              <a:ln w="12700" cap="rnd" cmpd="sng">
                <a:solidFill>
                  <a:srgbClr val="A0C0F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17" name="Group 107"/>
              <p:cNvGrpSpPr>
                <a:grpSpLocks/>
              </p:cNvGrpSpPr>
              <p:nvPr/>
            </p:nvGrpSpPr>
            <p:grpSpPr bwMode="auto">
              <a:xfrm>
                <a:off x="1719" y="1840"/>
                <a:ext cx="174" cy="1283"/>
                <a:chOff x="1719" y="1840"/>
                <a:chExt cx="174" cy="1283"/>
              </a:xfrm>
            </p:grpSpPr>
            <p:sp>
              <p:nvSpPr>
                <p:cNvPr id="20618" name="Freeform 108"/>
                <p:cNvSpPr>
                  <a:spLocks/>
                </p:cNvSpPr>
                <p:nvPr/>
              </p:nvSpPr>
              <p:spPr bwMode="auto">
                <a:xfrm>
                  <a:off x="1726" y="2563"/>
                  <a:ext cx="164" cy="521"/>
                </a:xfrm>
                <a:custGeom>
                  <a:avLst/>
                  <a:gdLst>
                    <a:gd name="T0" fmla="*/ 22 w 164"/>
                    <a:gd name="T1" fmla="*/ 8 h 521"/>
                    <a:gd name="T2" fmla="*/ 30 w 164"/>
                    <a:gd name="T3" fmla="*/ 191 h 521"/>
                    <a:gd name="T4" fmla="*/ 27 w 164"/>
                    <a:gd name="T5" fmla="*/ 241 h 521"/>
                    <a:gd name="T6" fmla="*/ 27 w 164"/>
                    <a:gd name="T7" fmla="*/ 290 h 521"/>
                    <a:gd name="T8" fmla="*/ 30 w 164"/>
                    <a:gd name="T9" fmla="*/ 336 h 521"/>
                    <a:gd name="T10" fmla="*/ 31 w 164"/>
                    <a:gd name="T11" fmla="*/ 374 h 521"/>
                    <a:gd name="T12" fmla="*/ 31 w 164"/>
                    <a:gd name="T13" fmla="*/ 421 h 521"/>
                    <a:gd name="T14" fmla="*/ 28 w 164"/>
                    <a:gd name="T15" fmla="*/ 440 h 521"/>
                    <a:gd name="T16" fmla="*/ 7 w 164"/>
                    <a:gd name="T17" fmla="*/ 499 h 521"/>
                    <a:gd name="T18" fmla="*/ 0 w 164"/>
                    <a:gd name="T19" fmla="*/ 519 h 521"/>
                    <a:gd name="T20" fmla="*/ 32 w 164"/>
                    <a:gd name="T21" fmla="*/ 520 h 521"/>
                    <a:gd name="T22" fmla="*/ 46 w 164"/>
                    <a:gd name="T23" fmla="*/ 495 h 521"/>
                    <a:gd name="T24" fmla="*/ 56 w 164"/>
                    <a:gd name="T25" fmla="*/ 465 h 521"/>
                    <a:gd name="T26" fmla="*/ 61 w 164"/>
                    <a:gd name="T27" fmla="*/ 418 h 521"/>
                    <a:gd name="T28" fmla="*/ 80 w 164"/>
                    <a:gd name="T29" fmla="*/ 290 h 521"/>
                    <a:gd name="T30" fmla="*/ 86 w 164"/>
                    <a:gd name="T31" fmla="*/ 255 h 521"/>
                    <a:gd name="T32" fmla="*/ 82 w 164"/>
                    <a:gd name="T33" fmla="*/ 323 h 521"/>
                    <a:gd name="T34" fmla="*/ 87 w 164"/>
                    <a:gd name="T35" fmla="*/ 366 h 521"/>
                    <a:gd name="T36" fmla="*/ 89 w 164"/>
                    <a:gd name="T37" fmla="*/ 406 h 521"/>
                    <a:gd name="T38" fmla="*/ 85 w 164"/>
                    <a:gd name="T39" fmla="*/ 442 h 521"/>
                    <a:gd name="T40" fmla="*/ 88 w 164"/>
                    <a:gd name="T41" fmla="*/ 460 h 521"/>
                    <a:gd name="T42" fmla="*/ 108 w 164"/>
                    <a:gd name="T43" fmla="*/ 514 h 521"/>
                    <a:gd name="T44" fmla="*/ 127 w 164"/>
                    <a:gd name="T45" fmla="*/ 514 h 521"/>
                    <a:gd name="T46" fmla="*/ 135 w 164"/>
                    <a:gd name="T47" fmla="*/ 514 h 521"/>
                    <a:gd name="T48" fmla="*/ 146 w 164"/>
                    <a:gd name="T49" fmla="*/ 503 h 521"/>
                    <a:gd name="T50" fmla="*/ 119 w 164"/>
                    <a:gd name="T51" fmla="*/ 442 h 521"/>
                    <a:gd name="T52" fmla="*/ 132 w 164"/>
                    <a:gd name="T53" fmla="*/ 312 h 521"/>
                    <a:gd name="T54" fmla="*/ 138 w 164"/>
                    <a:gd name="T55" fmla="*/ 252 h 521"/>
                    <a:gd name="T56" fmla="*/ 163 w 164"/>
                    <a:gd name="T57" fmla="*/ 0 h 521"/>
                    <a:gd name="T58" fmla="*/ 22 w 164"/>
                    <a:gd name="T59" fmla="*/ 8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4" h="521">
                      <a:moveTo>
                        <a:pt x="22" y="8"/>
                      </a:moveTo>
                      <a:lnTo>
                        <a:pt x="30" y="191"/>
                      </a:lnTo>
                      <a:lnTo>
                        <a:pt x="27" y="241"/>
                      </a:lnTo>
                      <a:lnTo>
                        <a:pt x="27" y="290"/>
                      </a:lnTo>
                      <a:lnTo>
                        <a:pt x="30" y="336"/>
                      </a:lnTo>
                      <a:lnTo>
                        <a:pt x="31" y="374"/>
                      </a:lnTo>
                      <a:lnTo>
                        <a:pt x="31" y="421"/>
                      </a:lnTo>
                      <a:lnTo>
                        <a:pt x="28" y="440"/>
                      </a:lnTo>
                      <a:lnTo>
                        <a:pt x="7" y="499"/>
                      </a:lnTo>
                      <a:lnTo>
                        <a:pt x="0" y="519"/>
                      </a:lnTo>
                      <a:lnTo>
                        <a:pt x="32" y="520"/>
                      </a:lnTo>
                      <a:lnTo>
                        <a:pt x="46" y="495"/>
                      </a:lnTo>
                      <a:lnTo>
                        <a:pt x="56" y="465"/>
                      </a:lnTo>
                      <a:lnTo>
                        <a:pt x="61" y="418"/>
                      </a:lnTo>
                      <a:lnTo>
                        <a:pt x="80" y="290"/>
                      </a:lnTo>
                      <a:lnTo>
                        <a:pt x="86" y="255"/>
                      </a:lnTo>
                      <a:lnTo>
                        <a:pt x="82" y="323"/>
                      </a:lnTo>
                      <a:lnTo>
                        <a:pt x="87" y="366"/>
                      </a:lnTo>
                      <a:lnTo>
                        <a:pt x="89" y="406"/>
                      </a:lnTo>
                      <a:lnTo>
                        <a:pt x="85" y="442"/>
                      </a:lnTo>
                      <a:lnTo>
                        <a:pt x="88" y="460"/>
                      </a:lnTo>
                      <a:lnTo>
                        <a:pt x="108" y="514"/>
                      </a:lnTo>
                      <a:lnTo>
                        <a:pt x="127" y="514"/>
                      </a:lnTo>
                      <a:lnTo>
                        <a:pt x="135" y="514"/>
                      </a:lnTo>
                      <a:lnTo>
                        <a:pt x="146" y="503"/>
                      </a:lnTo>
                      <a:lnTo>
                        <a:pt x="119" y="442"/>
                      </a:lnTo>
                      <a:lnTo>
                        <a:pt x="132" y="312"/>
                      </a:lnTo>
                      <a:lnTo>
                        <a:pt x="138" y="252"/>
                      </a:lnTo>
                      <a:lnTo>
                        <a:pt x="163" y="0"/>
                      </a:lnTo>
                      <a:lnTo>
                        <a:pt x="22" y="8"/>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19" name="Group 109"/>
                <p:cNvGrpSpPr>
                  <a:grpSpLocks/>
                </p:cNvGrpSpPr>
                <p:nvPr/>
              </p:nvGrpSpPr>
              <p:grpSpPr bwMode="auto">
                <a:xfrm>
                  <a:off x="1752" y="2028"/>
                  <a:ext cx="127" cy="294"/>
                  <a:chOff x="1752" y="2028"/>
                  <a:chExt cx="127" cy="294"/>
                </a:xfrm>
              </p:grpSpPr>
              <p:sp>
                <p:nvSpPr>
                  <p:cNvPr id="20629" name="Freeform 110"/>
                  <p:cNvSpPr>
                    <a:spLocks/>
                  </p:cNvSpPr>
                  <p:nvPr/>
                </p:nvSpPr>
                <p:spPr bwMode="auto">
                  <a:xfrm>
                    <a:off x="1781" y="2028"/>
                    <a:ext cx="66" cy="34"/>
                  </a:xfrm>
                  <a:custGeom>
                    <a:avLst/>
                    <a:gdLst>
                      <a:gd name="T0" fmla="*/ 0 w 66"/>
                      <a:gd name="T1" fmla="*/ 3 h 34"/>
                      <a:gd name="T2" fmla="*/ 14 w 66"/>
                      <a:gd name="T3" fmla="*/ 33 h 34"/>
                      <a:gd name="T4" fmla="*/ 33 w 66"/>
                      <a:gd name="T5" fmla="*/ 0 h 34"/>
                      <a:gd name="T6" fmla="*/ 53 w 66"/>
                      <a:gd name="T7" fmla="*/ 33 h 34"/>
                      <a:gd name="T8" fmla="*/ 65 w 66"/>
                      <a:gd name="T9" fmla="*/ 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4">
                        <a:moveTo>
                          <a:pt x="0" y="3"/>
                        </a:moveTo>
                        <a:lnTo>
                          <a:pt x="14" y="33"/>
                        </a:lnTo>
                        <a:lnTo>
                          <a:pt x="33" y="0"/>
                        </a:lnTo>
                        <a:lnTo>
                          <a:pt x="53" y="33"/>
                        </a:lnTo>
                        <a:lnTo>
                          <a:pt x="65" y="4"/>
                        </a:lnTo>
                      </a:path>
                    </a:pathLst>
                  </a:custGeom>
                  <a:noFill/>
                  <a:ln w="12700" cap="rnd" cmpd="sng">
                    <a:solidFill>
                      <a:srgbClr val="408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0" name="Freeform 111"/>
                  <p:cNvSpPr>
                    <a:spLocks/>
                  </p:cNvSpPr>
                  <p:nvPr/>
                </p:nvSpPr>
                <p:spPr bwMode="auto">
                  <a:xfrm>
                    <a:off x="1815" y="2035"/>
                    <a:ext cx="17" cy="273"/>
                  </a:xfrm>
                  <a:custGeom>
                    <a:avLst/>
                    <a:gdLst>
                      <a:gd name="T0" fmla="*/ 0 w 17"/>
                      <a:gd name="T1" fmla="*/ 0 h 273"/>
                      <a:gd name="T2" fmla="*/ 16 w 17"/>
                      <a:gd name="T3" fmla="*/ 112 h 273"/>
                      <a:gd name="T4" fmla="*/ 16 w 17"/>
                      <a:gd name="T5" fmla="*/ 272 h 273"/>
                      <a:gd name="T6" fmla="*/ 0 60000 65536"/>
                      <a:gd name="T7" fmla="*/ 0 60000 65536"/>
                      <a:gd name="T8" fmla="*/ 0 60000 65536"/>
                    </a:gdLst>
                    <a:ahLst/>
                    <a:cxnLst>
                      <a:cxn ang="T6">
                        <a:pos x="T0" y="T1"/>
                      </a:cxn>
                      <a:cxn ang="T7">
                        <a:pos x="T2" y="T3"/>
                      </a:cxn>
                      <a:cxn ang="T8">
                        <a:pos x="T4" y="T5"/>
                      </a:cxn>
                    </a:cxnLst>
                    <a:rect l="0" t="0" r="r" b="b"/>
                    <a:pathLst>
                      <a:path w="17" h="273">
                        <a:moveTo>
                          <a:pt x="0" y="0"/>
                        </a:moveTo>
                        <a:lnTo>
                          <a:pt x="16" y="112"/>
                        </a:lnTo>
                        <a:lnTo>
                          <a:pt x="16" y="272"/>
                        </a:lnTo>
                      </a:path>
                    </a:pathLst>
                  </a:custGeom>
                  <a:noFill/>
                  <a:ln w="12700" cap="rnd" cmpd="sng">
                    <a:solidFill>
                      <a:srgbClr val="408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1" name="Freeform 112"/>
                  <p:cNvSpPr>
                    <a:spLocks/>
                  </p:cNvSpPr>
                  <p:nvPr/>
                </p:nvSpPr>
                <p:spPr bwMode="auto">
                  <a:xfrm>
                    <a:off x="1752" y="2305"/>
                    <a:ext cx="127" cy="17"/>
                  </a:xfrm>
                  <a:custGeom>
                    <a:avLst/>
                    <a:gdLst>
                      <a:gd name="T0" fmla="*/ 0 w 127"/>
                      <a:gd name="T1" fmla="*/ 16 h 17"/>
                      <a:gd name="T2" fmla="*/ 69 w 127"/>
                      <a:gd name="T3" fmla="*/ 0 h 17"/>
                      <a:gd name="T4" fmla="*/ 126 w 127"/>
                      <a:gd name="T5" fmla="*/ 6 h 17"/>
                      <a:gd name="T6" fmla="*/ 0 60000 65536"/>
                      <a:gd name="T7" fmla="*/ 0 60000 65536"/>
                      <a:gd name="T8" fmla="*/ 0 60000 65536"/>
                    </a:gdLst>
                    <a:ahLst/>
                    <a:cxnLst>
                      <a:cxn ang="T6">
                        <a:pos x="T0" y="T1"/>
                      </a:cxn>
                      <a:cxn ang="T7">
                        <a:pos x="T2" y="T3"/>
                      </a:cxn>
                      <a:cxn ang="T8">
                        <a:pos x="T4" y="T5"/>
                      </a:cxn>
                    </a:cxnLst>
                    <a:rect l="0" t="0" r="r" b="b"/>
                    <a:pathLst>
                      <a:path w="127" h="17">
                        <a:moveTo>
                          <a:pt x="0" y="16"/>
                        </a:moveTo>
                        <a:lnTo>
                          <a:pt x="69" y="0"/>
                        </a:lnTo>
                        <a:lnTo>
                          <a:pt x="126" y="6"/>
                        </a:lnTo>
                      </a:path>
                    </a:pathLst>
                  </a:custGeom>
                  <a:noFill/>
                  <a:ln w="12700" cap="rnd" cmpd="sng">
                    <a:solidFill>
                      <a:srgbClr val="408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20" name="Group 113"/>
                <p:cNvGrpSpPr>
                  <a:grpSpLocks/>
                </p:cNvGrpSpPr>
                <p:nvPr/>
              </p:nvGrpSpPr>
              <p:grpSpPr bwMode="auto">
                <a:xfrm>
                  <a:off x="1719" y="3014"/>
                  <a:ext cx="165" cy="109"/>
                  <a:chOff x="1719" y="3014"/>
                  <a:chExt cx="165" cy="109"/>
                </a:xfrm>
              </p:grpSpPr>
              <p:sp>
                <p:nvSpPr>
                  <p:cNvPr id="20627" name="Freeform 114"/>
                  <p:cNvSpPr>
                    <a:spLocks/>
                  </p:cNvSpPr>
                  <p:nvPr/>
                </p:nvSpPr>
                <p:spPr bwMode="auto">
                  <a:xfrm>
                    <a:off x="1719" y="3024"/>
                    <a:ext cx="62" cy="99"/>
                  </a:xfrm>
                  <a:custGeom>
                    <a:avLst/>
                    <a:gdLst>
                      <a:gd name="T0" fmla="*/ 11 w 62"/>
                      <a:gd name="T1" fmla="*/ 48 h 99"/>
                      <a:gd name="T2" fmla="*/ 3 w 62"/>
                      <a:gd name="T3" fmla="*/ 63 h 99"/>
                      <a:gd name="T4" fmla="*/ 0 w 62"/>
                      <a:gd name="T5" fmla="*/ 75 h 99"/>
                      <a:gd name="T6" fmla="*/ 0 w 62"/>
                      <a:gd name="T7" fmla="*/ 84 h 99"/>
                      <a:gd name="T8" fmla="*/ 2 w 62"/>
                      <a:gd name="T9" fmla="*/ 90 h 99"/>
                      <a:gd name="T10" fmla="*/ 6 w 62"/>
                      <a:gd name="T11" fmla="*/ 95 h 99"/>
                      <a:gd name="T12" fmla="*/ 14 w 62"/>
                      <a:gd name="T13" fmla="*/ 98 h 99"/>
                      <a:gd name="T14" fmla="*/ 24 w 62"/>
                      <a:gd name="T15" fmla="*/ 97 h 99"/>
                      <a:gd name="T16" fmla="*/ 35 w 62"/>
                      <a:gd name="T17" fmla="*/ 93 h 99"/>
                      <a:gd name="T18" fmla="*/ 43 w 62"/>
                      <a:gd name="T19" fmla="*/ 83 h 99"/>
                      <a:gd name="T20" fmla="*/ 50 w 62"/>
                      <a:gd name="T21" fmla="*/ 69 h 99"/>
                      <a:gd name="T22" fmla="*/ 54 w 62"/>
                      <a:gd name="T23" fmla="*/ 43 h 99"/>
                      <a:gd name="T24" fmla="*/ 61 w 62"/>
                      <a:gd name="T25" fmla="*/ 17 h 99"/>
                      <a:gd name="T26" fmla="*/ 60 w 62"/>
                      <a:gd name="T27" fmla="*/ 0 h 99"/>
                      <a:gd name="T28" fmla="*/ 48 w 62"/>
                      <a:gd name="T29" fmla="*/ 38 h 99"/>
                      <a:gd name="T30" fmla="*/ 37 w 62"/>
                      <a:gd name="T31" fmla="*/ 61 h 99"/>
                      <a:gd name="T32" fmla="*/ 22 w 62"/>
                      <a:gd name="T33" fmla="*/ 61 h 99"/>
                      <a:gd name="T34" fmla="*/ 9 w 62"/>
                      <a:gd name="T35" fmla="*/ 60 h 99"/>
                      <a:gd name="T36" fmla="*/ 11 w 62"/>
                      <a:gd name="T37" fmla="*/ 48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2" h="99">
                        <a:moveTo>
                          <a:pt x="11" y="48"/>
                        </a:moveTo>
                        <a:lnTo>
                          <a:pt x="3" y="63"/>
                        </a:lnTo>
                        <a:lnTo>
                          <a:pt x="0" y="75"/>
                        </a:lnTo>
                        <a:lnTo>
                          <a:pt x="0" y="84"/>
                        </a:lnTo>
                        <a:lnTo>
                          <a:pt x="2" y="90"/>
                        </a:lnTo>
                        <a:lnTo>
                          <a:pt x="6" y="95"/>
                        </a:lnTo>
                        <a:lnTo>
                          <a:pt x="14" y="98"/>
                        </a:lnTo>
                        <a:lnTo>
                          <a:pt x="24" y="97"/>
                        </a:lnTo>
                        <a:lnTo>
                          <a:pt x="35" y="93"/>
                        </a:lnTo>
                        <a:lnTo>
                          <a:pt x="43" y="83"/>
                        </a:lnTo>
                        <a:lnTo>
                          <a:pt x="50" y="69"/>
                        </a:lnTo>
                        <a:lnTo>
                          <a:pt x="54" y="43"/>
                        </a:lnTo>
                        <a:lnTo>
                          <a:pt x="61" y="17"/>
                        </a:lnTo>
                        <a:lnTo>
                          <a:pt x="60" y="0"/>
                        </a:lnTo>
                        <a:lnTo>
                          <a:pt x="48" y="38"/>
                        </a:lnTo>
                        <a:lnTo>
                          <a:pt x="37" y="61"/>
                        </a:lnTo>
                        <a:lnTo>
                          <a:pt x="22" y="61"/>
                        </a:lnTo>
                        <a:lnTo>
                          <a:pt x="9" y="60"/>
                        </a:lnTo>
                        <a:lnTo>
                          <a:pt x="11" y="4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28" name="Freeform 115"/>
                  <p:cNvSpPr>
                    <a:spLocks/>
                  </p:cNvSpPr>
                  <p:nvPr/>
                </p:nvSpPr>
                <p:spPr bwMode="auto">
                  <a:xfrm>
                    <a:off x="1814" y="3014"/>
                    <a:ext cx="70" cy="108"/>
                  </a:xfrm>
                  <a:custGeom>
                    <a:avLst/>
                    <a:gdLst>
                      <a:gd name="T0" fmla="*/ 1 w 70"/>
                      <a:gd name="T1" fmla="*/ 0 h 108"/>
                      <a:gd name="T2" fmla="*/ 0 w 70"/>
                      <a:gd name="T3" fmla="*/ 11 h 108"/>
                      <a:gd name="T4" fmla="*/ 9 w 70"/>
                      <a:gd name="T5" fmla="*/ 38 h 108"/>
                      <a:gd name="T6" fmla="*/ 15 w 70"/>
                      <a:gd name="T7" fmla="*/ 60 h 108"/>
                      <a:gd name="T8" fmla="*/ 22 w 70"/>
                      <a:gd name="T9" fmla="*/ 81 h 108"/>
                      <a:gd name="T10" fmla="*/ 29 w 70"/>
                      <a:gd name="T11" fmla="*/ 93 h 108"/>
                      <a:gd name="T12" fmla="*/ 36 w 70"/>
                      <a:gd name="T13" fmla="*/ 102 h 108"/>
                      <a:gd name="T14" fmla="*/ 45 w 70"/>
                      <a:gd name="T15" fmla="*/ 105 h 108"/>
                      <a:gd name="T16" fmla="*/ 56 w 70"/>
                      <a:gd name="T17" fmla="*/ 107 h 108"/>
                      <a:gd name="T18" fmla="*/ 61 w 70"/>
                      <a:gd name="T19" fmla="*/ 103 h 108"/>
                      <a:gd name="T20" fmla="*/ 66 w 70"/>
                      <a:gd name="T21" fmla="*/ 101 h 108"/>
                      <a:gd name="T22" fmla="*/ 69 w 70"/>
                      <a:gd name="T23" fmla="*/ 90 h 108"/>
                      <a:gd name="T24" fmla="*/ 67 w 70"/>
                      <a:gd name="T25" fmla="*/ 76 h 108"/>
                      <a:gd name="T26" fmla="*/ 61 w 70"/>
                      <a:gd name="T27" fmla="*/ 59 h 108"/>
                      <a:gd name="T28" fmla="*/ 57 w 70"/>
                      <a:gd name="T29" fmla="*/ 51 h 108"/>
                      <a:gd name="T30" fmla="*/ 55 w 70"/>
                      <a:gd name="T31" fmla="*/ 58 h 108"/>
                      <a:gd name="T32" fmla="*/ 52 w 70"/>
                      <a:gd name="T33" fmla="*/ 62 h 108"/>
                      <a:gd name="T34" fmla="*/ 44 w 70"/>
                      <a:gd name="T35" fmla="*/ 64 h 108"/>
                      <a:gd name="T36" fmla="*/ 37 w 70"/>
                      <a:gd name="T37" fmla="*/ 65 h 108"/>
                      <a:gd name="T38" fmla="*/ 23 w 70"/>
                      <a:gd name="T39" fmla="*/ 62 h 108"/>
                      <a:gd name="T40" fmla="*/ 9 w 70"/>
                      <a:gd name="T41" fmla="*/ 21 h 108"/>
                      <a:gd name="T42" fmla="*/ 1 w 70"/>
                      <a:gd name="T43" fmla="*/ 0 h 1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0" h="108">
                        <a:moveTo>
                          <a:pt x="1" y="0"/>
                        </a:moveTo>
                        <a:lnTo>
                          <a:pt x="0" y="11"/>
                        </a:lnTo>
                        <a:lnTo>
                          <a:pt x="9" y="38"/>
                        </a:lnTo>
                        <a:lnTo>
                          <a:pt x="15" y="60"/>
                        </a:lnTo>
                        <a:lnTo>
                          <a:pt x="22" y="81"/>
                        </a:lnTo>
                        <a:lnTo>
                          <a:pt x="29" y="93"/>
                        </a:lnTo>
                        <a:lnTo>
                          <a:pt x="36" y="102"/>
                        </a:lnTo>
                        <a:lnTo>
                          <a:pt x="45" y="105"/>
                        </a:lnTo>
                        <a:lnTo>
                          <a:pt x="56" y="107"/>
                        </a:lnTo>
                        <a:lnTo>
                          <a:pt x="61" y="103"/>
                        </a:lnTo>
                        <a:lnTo>
                          <a:pt x="66" y="101"/>
                        </a:lnTo>
                        <a:lnTo>
                          <a:pt x="69" y="90"/>
                        </a:lnTo>
                        <a:lnTo>
                          <a:pt x="67" y="76"/>
                        </a:lnTo>
                        <a:lnTo>
                          <a:pt x="61" y="59"/>
                        </a:lnTo>
                        <a:lnTo>
                          <a:pt x="57" y="51"/>
                        </a:lnTo>
                        <a:lnTo>
                          <a:pt x="55" y="58"/>
                        </a:lnTo>
                        <a:lnTo>
                          <a:pt x="52" y="62"/>
                        </a:lnTo>
                        <a:lnTo>
                          <a:pt x="44" y="64"/>
                        </a:lnTo>
                        <a:lnTo>
                          <a:pt x="37" y="65"/>
                        </a:lnTo>
                        <a:lnTo>
                          <a:pt x="23" y="62"/>
                        </a:lnTo>
                        <a:lnTo>
                          <a:pt x="9" y="21"/>
                        </a:lnTo>
                        <a:lnTo>
                          <a:pt x="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21" name="Group 116"/>
                <p:cNvGrpSpPr>
                  <a:grpSpLocks/>
                </p:cNvGrpSpPr>
                <p:nvPr/>
              </p:nvGrpSpPr>
              <p:grpSpPr bwMode="auto">
                <a:xfrm>
                  <a:off x="1740" y="1840"/>
                  <a:ext cx="153" cy="183"/>
                  <a:chOff x="1740" y="1840"/>
                  <a:chExt cx="153" cy="183"/>
                </a:xfrm>
              </p:grpSpPr>
              <p:sp>
                <p:nvSpPr>
                  <p:cNvPr id="20622" name="Freeform 117"/>
                  <p:cNvSpPr>
                    <a:spLocks/>
                  </p:cNvSpPr>
                  <p:nvPr/>
                </p:nvSpPr>
                <p:spPr bwMode="auto">
                  <a:xfrm>
                    <a:off x="1759" y="1853"/>
                    <a:ext cx="111" cy="170"/>
                  </a:xfrm>
                  <a:custGeom>
                    <a:avLst/>
                    <a:gdLst>
                      <a:gd name="T0" fmla="*/ 27 w 111"/>
                      <a:gd name="T1" fmla="*/ 168 h 170"/>
                      <a:gd name="T2" fmla="*/ 27 w 111"/>
                      <a:gd name="T3" fmla="*/ 143 h 170"/>
                      <a:gd name="T4" fmla="*/ 18 w 111"/>
                      <a:gd name="T5" fmla="*/ 124 h 170"/>
                      <a:gd name="T6" fmla="*/ 9 w 111"/>
                      <a:gd name="T7" fmla="*/ 110 h 170"/>
                      <a:gd name="T8" fmla="*/ 5 w 111"/>
                      <a:gd name="T9" fmla="*/ 88 h 170"/>
                      <a:gd name="T10" fmla="*/ 1 w 111"/>
                      <a:gd name="T11" fmla="*/ 78 h 170"/>
                      <a:gd name="T12" fmla="*/ 0 w 111"/>
                      <a:gd name="T13" fmla="*/ 53 h 170"/>
                      <a:gd name="T14" fmla="*/ 9 w 111"/>
                      <a:gd name="T15" fmla="*/ 24 h 170"/>
                      <a:gd name="T16" fmla="*/ 26 w 111"/>
                      <a:gd name="T17" fmla="*/ 8 h 170"/>
                      <a:gd name="T18" fmla="*/ 45 w 111"/>
                      <a:gd name="T19" fmla="*/ 0 h 170"/>
                      <a:gd name="T20" fmla="*/ 68 w 111"/>
                      <a:gd name="T21" fmla="*/ 0 h 170"/>
                      <a:gd name="T22" fmla="*/ 89 w 111"/>
                      <a:gd name="T23" fmla="*/ 7 h 170"/>
                      <a:gd name="T24" fmla="*/ 104 w 111"/>
                      <a:gd name="T25" fmla="*/ 22 h 170"/>
                      <a:gd name="T26" fmla="*/ 110 w 111"/>
                      <a:gd name="T27" fmla="*/ 43 h 170"/>
                      <a:gd name="T28" fmla="*/ 110 w 111"/>
                      <a:gd name="T29" fmla="*/ 65 h 170"/>
                      <a:gd name="T30" fmla="*/ 107 w 111"/>
                      <a:gd name="T31" fmla="*/ 85 h 170"/>
                      <a:gd name="T32" fmla="*/ 97 w 111"/>
                      <a:gd name="T33" fmla="*/ 111 h 170"/>
                      <a:gd name="T34" fmla="*/ 92 w 111"/>
                      <a:gd name="T35" fmla="*/ 121 h 170"/>
                      <a:gd name="T36" fmla="*/ 87 w 111"/>
                      <a:gd name="T37" fmla="*/ 132 h 170"/>
                      <a:gd name="T38" fmla="*/ 85 w 111"/>
                      <a:gd name="T39" fmla="*/ 144 h 170"/>
                      <a:gd name="T40" fmla="*/ 81 w 111"/>
                      <a:gd name="T41" fmla="*/ 169 h 170"/>
                      <a:gd name="T42" fmla="*/ 27 w 111"/>
                      <a:gd name="T43" fmla="*/ 168 h 1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1" h="170">
                        <a:moveTo>
                          <a:pt x="27" y="168"/>
                        </a:moveTo>
                        <a:lnTo>
                          <a:pt x="27" y="143"/>
                        </a:lnTo>
                        <a:lnTo>
                          <a:pt x="18" y="124"/>
                        </a:lnTo>
                        <a:lnTo>
                          <a:pt x="9" y="110"/>
                        </a:lnTo>
                        <a:lnTo>
                          <a:pt x="5" y="88"/>
                        </a:lnTo>
                        <a:lnTo>
                          <a:pt x="1" y="78"/>
                        </a:lnTo>
                        <a:lnTo>
                          <a:pt x="0" y="53"/>
                        </a:lnTo>
                        <a:lnTo>
                          <a:pt x="9" y="24"/>
                        </a:lnTo>
                        <a:lnTo>
                          <a:pt x="26" y="8"/>
                        </a:lnTo>
                        <a:lnTo>
                          <a:pt x="45" y="0"/>
                        </a:lnTo>
                        <a:lnTo>
                          <a:pt x="68" y="0"/>
                        </a:lnTo>
                        <a:lnTo>
                          <a:pt x="89" y="7"/>
                        </a:lnTo>
                        <a:lnTo>
                          <a:pt x="104" y="22"/>
                        </a:lnTo>
                        <a:lnTo>
                          <a:pt x="110" y="43"/>
                        </a:lnTo>
                        <a:lnTo>
                          <a:pt x="110" y="65"/>
                        </a:lnTo>
                        <a:lnTo>
                          <a:pt x="107" y="85"/>
                        </a:lnTo>
                        <a:lnTo>
                          <a:pt x="97" y="111"/>
                        </a:lnTo>
                        <a:lnTo>
                          <a:pt x="92" y="121"/>
                        </a:lnTo>
                        <a:lnTo>
                          <a:pt x="87" y="132"/>
                        </a:lnTo>
                        <a:lnTo>
                          <a:pt x="85" y="144"/>
                        </a:lnTo>
                        <a:lnTo>
                          <a:pt x="81" y="169"/>
                        </a:lnTo>
                        <a:lnTo>
                          <a:pt x="27" y="168"/>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23" name="Freeform 118"/>
                  <p:cNvSpPr>
                    <a:spLocks/>
                  </p:cNvSpPr>
                  <p:nvPr/>
                </p:nvSpPr>
                <p:spPr bwMode="auto">
                  <a:xfrm>
                    <a:off x="1740" y="1840"/>
                    <a:ext cx="153" cy="132"/>
                  </a:xfrm>
                  <a:custGeom>
                    <a:avLst/>
                    <a:gdLst>
                      <a:gd name="T0" fmla="*/ 11 w 153"/>
                      <a:gd name="T1" fmla="*/ 113 h 132"/>
                      <a:gd name="T2" fmla="*/ 2 w 153"/>
                      <a:gd name="T3" fmla="*/ 100 h 132"/>
                      <a:gd name="T4" fmla="*/ 0 w 153"/>
                      <a:gd name="T5" fmla="*/ 86 h 132"/>
                      <a:gd name="T6" fmla="*/ 1 w 153"/>
                      <a:gd name="T7" fmla="*/ 68 h 132"/>
                      <a:gd name="T8" fmla="*/ 6 w 153"/>
                      <a:gd name="T9" fmla="*/ 53 h 132"/>
                      <a:gd name="T10" fmla="*/ 11 w 153"/>
                      <a:gd name="T11" fmla="*/ 37 h 132"/>
                      <a:gd name="T12" fmla="*/ 19 w 153"/>
                      <a:gd name="T13" fmla="*/ 29 h 132"/>
                      <a:gd name="T14" fmla="*/ 26 w 153"/>
                      <a:gd name="T15" fmla="*/ 16 h 132"/>
                      <a:gd name="T16" fmla="*/ 41 w 153"/>
                      <a:gd name="T17" fmla="*/ 5 h 132"/>
                      <a:gd name="T18" fmla="*/ 52 w 153"/>
                      <a:gd name="T19" fmla="*/ 2 h 132"/>
                      <a:gd name="T20" fmla="*/ 76 w 153"/>
                      <a:gd name="T21" fmla="*/ 0 h 132"/>
                      <a:gd name="T22" fmla="*/ 96 w 153"/>
                      <a:gd name="T23" fmla="*/ 1 h 132"/>
                      <a:gd name="T24" fmla="*/ 111 w 153"/>
                      <a:gd name="T25" fmla="*/ 5 h 132"/>
                      <a:gd name="T26" fmla="*/ 122 w 153"/>
                      <a:gd name="T27" fmla="*/ 10 h 132"/>
                      <a:gd name="T28" fmla="*/ 133 w 153"/>
                      <a:gd name="T29" fmla="*/ 22 h 132"/>
                      <a:gd name="T30" fmla="*/ 141 w 153"/>
                      <a:gd name="T31" fmla="*/ 33 h 132"/>
                      <a:gd name="T32" fmla="*/ 148 w 153"/>
                      <a:gd name="T33" fmla="*/ 43 h 132"/>
                      <a:gd name="T34" fmla="*/ 152 w 153"/>
                      <a:gd name="T35" fmla="*/ 57 h 132"/>
                      <a:gd name="T36" fmla="*/ 152 w 153"/>
                      <a:gd name="T37" fmla="*/ 80 h 132"/>
                      <a:gd name="T38" fmla="*/ 152 w 153"/>
                      <a:gd name="T39" fmla="*/ 97 h 132"/>
                      <a:gd name="T40" fmla="*/ 146 w 153"/>
                      <a:gd name="T41" fmla="*/ 104 h 132"/>
                      <a:gd name="T42" fmla="*/ 138 w 153"/>
                      <a:gd name="T43" fmla="*/ 115 h 132"/>
                      <a:gd name="T44" fmla="*/ 133 w 153"/>
                      <a:gd name="T45" fmla="*/ 123 h 132"/>
                      <a:gd name="T46" fmla="*/ 118 w 153"/>
                      <a:gd name="T47" fmla="*/ 127 h 132"/>
                      <a:gd name="T48" fmla="*/ 105 w 153"/>
                      <a:gd name="T49" fmla="*/ 131 h 132"/>
                      <a:gd name="T50" fmla="*/ 116 w 153"/>
                      <a:gd name="T51" fmla="*/ 115 h 132"/>
                      <a:gd name="T52" fmla="*/ 126 w 153"/>
                      <a:gd name="T53" fmla="*/ 87 h 132"/>
                      <a:gd name="T54" fmla="*/ 122 w 153"/>
                      <a:gd name="T55" fmla="*/ 54 h 132"/>
                      <a:gd name="T56" fmla="*/ 99 w 153"/>
                      <a:gd name="T57" fmla="*/ 61 h 132"/>
                      <a:gd name="T58" fmla="*/ 70 w 153"/>
                      <a:gd name="T59" fmla="*/ 61 h 132"/>
                      <a:gd name="T60" fmla="*/ 50 w 153"/>
                      <a:gd name="T61" fmla="*/ 60 h 132"/>
                      <a:gd name="T62" fmla="*/ 34 w 153"/>
                      <a:gd name="T63" fmla="*/ 56 h 132"/>
                      <a:gd name="T64" fmla="*/ 32 w 153"/>
                      <a:gd name="T65" fmla="*/ 65 h 132"/>
                      <a:gd name="T66" fmla="*/ 25 w 153"/>
                      <a:gd name="T67" fmla="*/ 89 h 132"/>
                      <a:gd name="T68" fmla="*/ 36 w 153"/>
                      <a:gd name="T69" fmla="*/ 116 h 132"/>
                      <a:gd name="T70" fmla="*/ 42 w 153"/>
                      <a:gd name="T71" fmla="*/ 131 h 132"/>
                      <a:gd name="T72" fmla="*/ 25 w 153"/>
                      <a:gd name="T73" fmla="*/ 122 h 132"/>
                      <a:gd name="T74" fmla="*/ 11 w 153"/>
                      <a:gd name="T75" fmla="*/ 113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3" h="132">
                        <a:moveTo>
                          <a:pt x="11" y="113"/>
                        </a:moveTo>
                        <a:lnTo>
                          <a:pt x="2" y="100"/>
                        </a:lnTo>
                        <a:lnTo>
                          <a:pt x="0" y="86"/>
                        </a:lnTo>
                        <a:lnTo>
                          <a:pt x="1" y="68"/>
                        </a:lnTo>
                        <a:lnTo>
                          <a:pt x="6" y="53"/>
                        </a:lnTo>
                        <a:lnTo>
                          <a:pt x="11" y="37"/>
                        </a:lnTo>
                        <a:lnTo>
                          <a:pt x="19" y="29"/>
                        </a:lnTo>
                        <a:lnTo>
                          <a:pt x="26" y="16"/>
                        </a:lnTo>
                        <a:lnTo>
                          <a:pt x="41" y="5"/>
                        </a:lnTo>
                        <a:lnTo>
                          <a:pt x="52" y="2"/>
                        </a:lnTo>
                        <a:lnTo>
                          <a:pt x="76" y="0"/>
                        </a:lnTo>
                        <a:lnTo>
                          <a:pt x="96" y="1"/>
                        </a:lnTo>
                        <a:lnTo>
                          <a:pt x="111" y="5"/>
                        </a:lnTo>
                        <a:lnTo>
                          <a:pt x="122" y="10"/>
                        </a:lnTo>
                        <a:lnTo>
                          <a:pt x="133" y="22"/>
                        </a:lnTo>
                        <a:lnTo>
                          <a:pt x="141" y="33"/>
                        </a:lnTo>
                        <a:lnTo>
                          <a:pt x="148" y="43"/>
                        </a:lnTo>
                        <a:lnTo>
                          <a:pt x="152" y="57"/>
                        </a:lnTo>
                        <a:lnTo>
                          <a:pt x="152" y="80"/>
                        </a:lnTo>
                        <a:lnTo>
                          <a:pt x="152" y="97"/>
                        </a:lnTo>
                        <a:lnTo>
                          <a:pt x="146" y="104"/>
                        </a:lnTo>
                        <a:lnTo>
                          <a:pt x="138" y="115"/>
                        </a:lnTo>
                        <a:lnTo>
                          <a:pt x="133" y="123"/>
                        </a:lnTo>
                        <a:lnTo>
                          <a:pt x="118" y="127"/>
                        </a:lnTo>
                        <a:lnTo>
                          <a:pt x="105" y="131"/>
                        </a:lnTo>
                        <a:lnTo>
                          <a:pt x="116" y="115"/>
                        </a:lnTo>
                        <a:lnTo>
                          <a:pt x="126" y="87"/>
                        </a:lnTo>
                        <a:lnTo>
                          <a:pt x="122" y="54"/>
                        </a:lnTo>
                        <a:lnTo>
                          <a:pt x="99" y="61"/>
                        </a:lnTo>
                        <a:lnTo>
                          <a:pt x="70" y="61"/>
                        </a:lnTo>
                        <a:lnTo>
                          <a:pt x="50" y="60"/>
                        </a:lnTo>
                        <a:lnTo>
                          <a:pt x="34" y="56"/>
                        </a:lnTo>
                        <a:lnTo>
                          <a:pt x="32" y="65"/>
                        </a:lnTo>
                        <a:lnTo>
                          <a:pt x="25" y="89"/>
                        </a:lnTo>
                        <a:lnTo>
                          <a:pt x="36" y="116"/>
                        </a:lnTo>
                        <a:lnTo>
                          <a:pt x="42" y="131"/>
                        </a:lnTo>
                        <a:lnTo>
                          <a:pt x="25" y="122"/>
                        </a:lnTo>
                        <a:lnTo>
                          <a:pt x="11" y="113"/>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24" name="Group 119"/>
                  <p:cNvGrpSpPr>
                    <a:grpSpLocks/>
                  </p:cNvGrpSpPr>
                  <p:nvPr/>
                </p:nvGrpSpPr>
                <p:grpSpPr bwMode="auto">
                  <a:xfrm>
                    <a:off x="1757" y="1938"/>
                    <a:ext cx="125" cy="19"/>
                    <a:chOff x="1757" y="1938"/>
                    <a:chExt cx="125" cy="19"/>
                  </a:xfrm>
                </p:grpSpPr>
                <p:sp>
                  <p:nvSpPr>
                    <p:cNvPr id="20625" name="Oval 120"/>
                    <p:cNvSpPr>
                      <a:spLocks noChangeArrowheads="1"/>
                    </p:cNvSpPr>
                    <p:nvPr/>
                  </p:nvSpPr>
                  <p:spPr bwMode="auto">
                    <a:xfrm>
                      <a:off x="1757" y="1938"/>
                      <a:ext cx="16" cy="16"/>
                    </a:xfrm>
                    <a:prstGeom prst="ellipse">
                      <a:avLst/>
                    </a:prstGeom>
                    <a:solidFill>
                      <a:srgbClr val="608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26" name="Oval 121"/>
                    <p:cNvSpPr>
                      <a:spLocks noChangeArrowheads="1"/>
                    </p:cNvSpPr>
                    <p:nvPr/>
                  </p:nvSpPr>
                  <p:spPr bwMode="auto">
                    <a:xfrm>
                      <a:off x="1866" y="1941"/>
                      <a:ext cx="16" cy="16"/>
                    </a:xfrm>
                    <a:prstGeom prst="ellipse">
                      <a:avLst/>
                    </a:prstGeom>
                    <a:solidFill>
                      <a:srgbClr val="608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20518" name="Group 122"/>
            <p:cNvGrpSpPr>
              <a:grpSpLocks/>
            </p:cNvGrpSpPr>
            <p:nvPr/>
          </p:nvGrpSpPr>
          <p:grpSpPr bwMode="auto">
            <a:xfrm>
              <a:off x="2111" y="1732"/>
              <a:ext cx="349" cy="1427"/>
              <a:chOff x="2111" y="1732"/>
              <a:chExt cx="349" cy="1427"/>
            </a:xfrm>
          </p:grpSpPr>
          <p:grpSp>
            <p:nvGrpSpPr>
              <p:cNvPr id="20593" name="Group 123"/>
              <p:cNvGrpSpPr>
                <a:grpSpLocks/>
              </p:cNvGrpSpPr>
              <p:nvPr/>
            </p:nvGrpSpPr>
            <p:grpSpPr bwMode="auto">
              <a:xfrm>
                <a:off x="2111" y="3024"/>
                <a:ext cx="342" cy="135"/>
                <a:chOff x="2111" y="3024"/>
                <a:chExt cx="342" cy="135"/>
              </a:xfrm>
            </p:grpSpPr>
            <p:sp>
              <p:nvSpPr>
                <p:cNvPr id="20613" name="Freeform 124"/>
                <p:cNvSpPr>
                  <a:spLocks/>
                </p:cNvSpPr>
                <p:nvPr/>
              </p:nvSpPr>
              <p:spPr bwMode="auto">
                <a:xfrm>
                  <a:off x="2111" y="3024"/>
                  <a:ext cx="140" cy="82"/>
                </a:xfrm>
                <a:custGeom>
                  <a:avLst/>
                  <a:gdLst>
                    <a:gd name="T0" fmla="*/ 70 w 140"/>
                    <a:gd name="T1" fmla="*/ 0 h 82"/>
                    <a:gd name="T2" fmla="*/ 48 w 140"/>
                    <a:gd name="T3" fmla="*/ 21 h 82"/>
                    <a:gd name="T4" fmla="*/ 29 w 140"/>
                    <a:gd name="T5" fmla="*/ 44 h 82"/>
                    <a:gd name="T6" fmla="*/ 3 w 140"/>
                    <a:gd name="T7" fmla="*/ 64 h 82"/>
                    <a:gd name="T8" fmla="*/ 0 w 140"/>
                    <a:gd name="T9" fmla="*/ 75 h 82"/>
                    <a:gd name="T10" fmla="*/ 25 w 140"/>
                    <a:gd name="T11" fmla="*/ 81 h 82"/>
                    <a:gd name="T12" fmla="*/ 51 w 140"/>
                    <a:gd name="T13" fmla="*/ 78 h 82"/>
                    <a:gd name="T14" fmla="*/ 83 w 140"/>
                    <a:gd name="T15" fmla="*/ 64 h 82"/>
                    <a:gd name="T16" fmla="*/ 106 w 140"/>
                    <a:gd name="T17" fmla="*/ 51 h 82"/>
                    <a:gd name="T18" fmla="*/ 131 w 140"/>
                    <a:gd name="T19" fmla="*/ 48 h 82"/>
                    <a:gd name="T20" fmla="*/ 139 w 140"/>
                    <a:gd name="T21" fmla="*/ 42 h 82"/>
                    <a:gd name="T22" fmla="*/ 136 w 140"/>
                    <a:gd name="T23" fmla="*/ 4 h 82"/>
                    <a:gd name="T24" fmla="*/ 70 w 140"/>
                    <a:gd name="T25" fmla="*/ 0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 h="82">
                      <a:moveTo>
                        <a:pt x="70" y="0"/>
                      </a:moveTo>
                      <a:lnTo>
                        <a:pt x="48" y="21"/>
                      </a:lnTo>
                      <a:lnTo>
                        <a:pt x="29" y="44"/>
                      </a:lnTo>
                      <a:lnTo>
                        <a:pt x="3" y="64"/>
                      </a:lnTo>
                      <a:lnTo>
                        <a:pt x="0" y="75"/>
                      </a:lnTo>
                      <a:lnTo>
                        <a:pt x="25" y="81"/>
                      </a:lnTo>
                      <a:lnTo>
                        <a:pt x="51" y="78"/>
                      </a:lnTo>
                      <a:lnTo>
                        <a:pt x="83" y="64"/>
                      </a:lnTo>
                      <a:lnTo>
                        <a:pt x="106" y="51"/>
                      </a:lnTo>
                      <a:lnTo>
                        <a:pt x="131" y="48"/>
                      </a:lnTo>
                      <a:lnTo>
                        <a:pt x="139" y="42"/>
                      </a:lnTo>
                      <a:lnTo>
                        <a:pt x="136" y="4"/>
                      </a:lnTo>
                      <a:lnTo>
                        <a:pt x="7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14" name="Freeform 125"/>
                <p:cNvSpPr>
                  <a:spLocks/>
                </p:cNvSpPr>
                <p:nvPr/>
              </p:nvSpPr>
              <p:spPr bwMode="auto">
                <a:xfrm>
                  <a:off x="2368" y="3068"/>
                  <a:ext cx="85" cy="91"/>
                </a:xfrm>
                <a:custGeom>
                  <a:avLst/>
                  <a:gdLst>
                    <a:gd name="T0" fmla="*/ 1 w 85"/>
                    <a:gd name="T1" fmla="*/ 1 h 91"/>
                    <a:gd name="T2" fmla="*/ 0 w 85"/>
                    <a:gd name="T3" fmla="*/ 25 h 91"/>
                    <a:gd name="T4" fmla="*/ 12 w 85"/>
                    <a:gd name="T5" fmla="*/ 37 h 91"/>
                    <a:gd name="T6" fmla="*/ 14 w 85"/>
                    <a:gd name="T7" fmla="*/ 57 h 91"/>
                    <a:gd name="T8" fmla="*/ 33 w 85"/>
                    <a:gd name="T9" fmla="*/ 77 h 91"/>
                    <a:gd name="T10" fmla="*/ 49 w 85"/>
                    <a:gd name="T11" fmla="*/ 87 h 91"/>
                    <a:gd name="T12" fmla="*/ 63 w 85"/>
                    <a:gd name="T13" fmla="*/ 90 h 91"/>
                    <a:gd name="T14" fmla="*/ 77 w 85"/>
                    <a:gd name="T15" fmla="*/ 89 h 91"/>
                    <a:gd name="T16" fmla="*/ 84 w 85"/>
                    <a:gd name="T17" fmla="*/ 75 h 91"/>
                    <a:gd name="T18" fmla="*/ 82 w 85"/>
                    <a:gd name="T19" fmla="*/ 55 h 91"/>
                    <a:gd name="T20" fmla="*/ 68 w 85"/>
                    <a:gd name="T21" fmla="*/ 32 h 91"/>
                    <a:gd name="T22" fmla="*/ 47 w 85"/>
                    <a:gd name="T23" fmla="*/ 7 h 91"/>
                    <a:gd name="T24" fmla="*/ 46 w 85"/>
                    <a:gd name="T25" fmla="*/ 0 h 91"/>
                    <a:gd name="T26" fmla="*/ 1 w 85"/>
                    <a:gd name="T27" fmla="*/ 1 h 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91">
                      <a:moveTo>
                        <a:pt x="1" y="1"/>
                      </a:moveTo>
                      <a:lnTo>
                        <a:pt x="0" y="25"/>
                      </a:lnTo>
                      <a:lnTo>
                        <a:pt x="12" y="37"/>
                      </a:lnTo>
                      <a:lnTo>
                        <a:pt x="14" y="57"/>
                      </a:lnTo>
                      <a:lnTo>
                        <a:pt x="33" y="77"/>
                      </a:lnTo>
                      <a:lnTo>
                        <a:pt x="49" y="87"/>
                      </a:lnTo>
                      <a:lnTo>
                        <a:pt x="63" y="90"/>
                      </a:lnTo>
                      <a:lnTo>
                        <a:pt x="77" y="89"/>
                      </a:lnTo>
                      <a:lnTo>
                        <a:pt x="84" y="75"/>
                      </a:lnTo>
                      <a:lnTo>
                        <a:pt x="82" y="55"/>
                      </a:lnTo>
                      <a:lnTo>
                        <a:pt x="68" y="32"/>
                      </a:lnTo>
                      <a:lnTo>
                        <a:pt x="47" y="7"/>
                      </a:lnTo>
                      <a:lnTo>
                        <a:pt x="46" y="0"/>
                      </a:lnTo>
                      <a:lnTo>
                        <a:pt x="1" y="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94" name="Group 126"/>
              <p:cNvGrpSpPr>
                <a:grpSpLocks/>
              </p:cNvGrpSpPr>
              <p:nvPr/>
            </p:nvGrpSpPr>
            <p:grpSpPr bwMode="auto">
              <a:xfrm>
                <a:off x="2146" y="1912"/>
                <a:ext cx="314" cy="1153"/>
                <a:chOff x="2146" y="1912"/>
                <a:chExt cx="314" cy="1153"/>
              </a:xfrm>
            </p:grpSpPr>
            <p:sp>
              <p:nvSpPr>
                <p:cNvPr id="20602" name="Freeform 127"/>
                <p:cNvSpPr>
                  <a:spLocks/>
                </p:cNvSpPr>
                <p:nvPr/>
              </p:nvSpPr>
              <p:spPr bwMode="auto">
                <a:xfrm>
                  <a:off x="2154" y="2512"/>
                  <a:ext cx="38" cy="102"/>
                </a:xfrm>
                <a:custGeom>
                  <a:avLst/>
                  <a:gdLst>
                    <a:gd name="T0" fmla="*/ 2 w 38"/>
                    <a:gd name="T1" fmla="*/ 1 h 102"/>
                    <a:gd name="T2" fmla="*/ 0 w 38"/>
                    <a:gd name="T3" fmla="*/ 57 h 102"/>
                    <a:gd name="T4" fmla="*/ 19 w 38"/>
                    <a:gd name="T5" fmla="*/ 90 h 102"/>
                    <a:gd name="T6" fmla="*/ 29 w 38"/>
                    <a:gd name="T7" fmla="*/ 101 h 102"/>
                    <a:gd name="T8" fmla="*/ 27 w 38"/>
                    <a:gd name="T9" fmla="*/ 53 h 102"/>
                    <a:gd name="T10" fmla="*/ 31 w 38"/>
                    <a:gd name="T11" fmla="*/ 58 h 102"/>
                    <a:gd name="T12" fmla="*/ 36 w 38"/>
                    <a:gd name="T13" fmla="*/ 74 h 102"/>
                    <a:gd name="T14" fmla="*/ 37 w 38"/>
                    <a:gd name="T15" fmla="*/ 57 h 102"/>
                    <a:gd name="T16" fmla="*/ 32 w 38"/>
                    <a:gd name="T17" fmla="*/ 27 h 102"/>
                    <a:gd name="T18" fmla="*/ 20 w 38"/>
                    <a:gd name="T19" fmla="*/ 0 h 102"/>
                    <a:gd name="T20" fmla="*/ 2 w 38"/>
                    <a:gd name="T21" fmla="*/ 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 h="102">
                      <a:moveTo>
                        <a:pt x="2" y="1"/>
                      </a:moveTo>
                      <a:lnTo>
                        <a:pt x="0" y="57"/>
                      </a:lnTo>
                      <a:lnTo>
                        <a:pt x="19" y="90"/>
                      </a:lnTo>
                      <a:lnTo>
                        <a:pt x="29" y="101"/>
                      </a:lnTo>
                      <a:lnTo>
                        <a:pt x="27" y="53"/>
                      </a:lnTo>
                      <a:lnTo>
                        <a:pt x="31" y="58"/>
                      </a:lnTo>
                      <a:lnTo>
                        <a:pt x="36" y="74"/>
                      </a:lnTo>
                      <a:lnTo>
                        <a:pt x="37" y="57"/>
                      </a:lnTo>
                      <a:lnTo>
                        <a:pt x="32" y="27"/>
                      </a:lnTo>
                      <a:lnTo>
                        <a:pt x="20" y="0"/>
                      </a:lnTo>
                      <a:lnTo>
                        <a:pt x="2" y="1"/>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3" name="Freeform 128"/>
                <p:cNvSpPr>
                  <a:spLocks/>
                </p:cNvSpPr>
                <p:nvPr/>
              </p:nvSpPr>
              <p:spPr bwMode="auto">
                <a:xfrm>
                  <a:off x="2175" y="2277"/>
                  <a:ext cx="244" cy="788"/>
                </a:xfrm>
                <a:custGeom>
                  <a:avLst/>
                  <a:gdLst>
                    <a:gd name="T0" fmla="*/ 3 w 244"/>
                    <a:gd name="T1" fmla="*/ 0 h 788"/>
                    <a:gd name="T2" fmla="*/ 0 w 244"/>
                    <a:gd name="T3" fmla="*/ 428 h 788"/>
                    <a:gd name="T4" fmla="*/ 3 w 244"/>
                    <a:gd name="T5" fmla="*/ 746 h 788"/>
                    <a:gd name="T6" fmla="*/ 76 w 244"/>
                    <a:gd name="T7" fmla="*/ 760 h 788"/>
                    <a:gd name="T8" fmla="*/ 87 w 244"/>
                    <a:gd name="T9" fmla="*/ 501 h 788"/>
                    <a:gd name="T10" fmla="*/ 79 w 244"/>
                    <a:gd name="T11" fmla="*/ 476 h 788"/>
                    <a:gd name="T12" fmla="*/ 87 w 244"/>
                    <a:gd name="T13" fmla="*/ 462 h 788"/>
                    <a:gd name="T14" fmla="*/ 87 w 244"/>
                    <a:gd name="T15" fmla="*/ 303 h 788"/>
                    <a:gd name="T16" fmla="*/ 103 w 244"/>
                    <a:gd name="T17" fmla="*/ 353 h 788"/>
                    <a:gd name="T18" fmla="*/ 145 w 244"/>
                    <a:gd name="T19" fmla="*/ 567 h 788"/>
                    <a:gd name="T20" fmla="*/ 181 w 244"/>
                    <a:gd name="T21" fmla="*/ 787 h 788"/>
                    <a:gd name="T22" fmla="*/ 243 w 244"/>
                    <a:gd name="T23" fmla="*/ 787 h 788"/>
                    <a:gd name="T24" fmla="*/ 215 w 244"/>
                    <a:gd name="T25" fmla="*/ 493 h 788"/>
                    <a:gd name="T26" fmla="*/ 204 w 244"/>
                    <a:gd name="T27" fmla="*/ 242 h 788"/>
                    <a:gd name="T28" fmla="*/ 209 w 244"/>
                    <a:gd name="T29" fmla="*/ 6 h 788"/>
                    <a:gd name="T30" fmla="*/ 3 w 244"/>
                    <a:gd name="T31" fmla="*/ 0 h 7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 h="788">
                      <a:moveTo>
                        <a:pt x="3" y="0"/>
                      </a:moveTo>
                      <a:lnTo>
                        <a:pt x="0" y="428"/>
                      </a:lnTo>
                      <a:lnTo>
                        <a:pt x="3" y="746"/>
                      </a:lnTo>
                      <a:lnTo>
                        <a:pt x="76" y="760"/>
                      </a:lnTo>
                      <a:lnTo>
                        <a:pt x="87" y="501"/>
                      </a:lnTo>
                      <a:lnTo>
                        <a:pt x="79" y="476"/>
                      </a:lnTo>
                      <a:lnTo>
                        <a:pt x="87" y="462"/>
                      </a:lnTo>
                      <a:lnTo>
                        <a:pt x="87" y="303"/>
                      </a:lnTo>
                      <a:lnTo>
                        <a:pt x="103" y="353"/>
                      </a:lnTo>
                      <a:lnTo>
                        <a:pt x="145" y="567"/>
                      </a:lnTo>
                      <a:lnTo>
                        <a:pt x="181" y="787"/>
                      </a:lnTo>
                      <a:lnTo>
                        <a:pt x="243" y="787"/>
                      </a:lnTo>
                      <a:lnTo>
                        <a:pt x="215" y="493"/>
                      </a:lnTo>
                      <a:lnTo>
                        <a:pt x="204" y="242"/>
                      </a:lnTo>
                      <a:lnTo>
                        <a:pt x="209" y="6"/>
                      </a:lnTo>
                      <a:lnTo>
                        <a:pt x="3"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4" name="Freeform 129"/>
                <p:cNvSpPr>
                  <a:spLocks/>
                </p:cNvSpPr>
                <p:nvPr/>
              </p:nvSpPr>
              <p:spPr bwMode="auto">
                <a:xfrm>
                  <a:off x="2146" y="1912"/>
                  <a:ext cx="314" cy="601"/>
                </a:xfrm>
                <a:custGeom>
                  <a:avLst/>
                  <a:gdLst>
                    <a:gd name="T0" fmla="*/ 104 w 314"/>
                    <a:gd name="T1" fmla="*/ 7 h 601"/>
                    <a:gd name="T2" fmla="*/ 8 w 314"/>
                    <a:gd name="T3" fmla="*/ 81 h 601"/>
                    <a:gd name="T4" fmla="*/ 2 w 314"/>
                    <a:gd name="T5" fmla="*/ 272 h 601"/>
                    <a:gd name="T6" fmla="*/ 0 w 314"/>
                    <a:gd name="T7" fmla="*/ 370 h 601"/>
                    <a:gd name="T8" fmla="*/ 6 w 314"/>
                    <a:gd name="T9" fmla="*/ 600 h 601"/>
                    <a:gd name="T10" fmla="*/ 27 w 314"/>
                    <a:gd name="T11" fmla="*/ 600 h 601"/>
                    <a:gd name="T12" fmla="*/ 38 w 314"/>
                    <a:gd name="T13" fmla="*/ 364 h 601"/>
                    <a:gd name="T14" fmla="*/ 238 w 314"/>
                    <a:gd name="T15" fmla="*/ 364 h 601"/>
                    <a:gd name="T16" fmla="*/ 243 w 314"/>
                    <a:gd name="T17" fmla="*/ 305 h 601"/>
                    <a:gd name="T18" fmla="*/ 250 w 314"/>
                    <a:gd name="T19" fmla="*/ 346 h 601"/>
                    <a:gd name="T20" fmla="*/ 236 w 314"/>
                    <a:gd name="T21" fmla="*/ 436 h 601"/>
                    <a:gd name="T22" fmla="*/ 222 w 314"/>
                    <a:gd name="T23" fmla="*/ 569 h 601"/>
                    <a:gd name="T24" fmla="*/ 256 w 314"/>
                    <a:gd name="T25" fmla="*/ 578 h 601"/>
                    <a:gd name="T26" fmla="*/ 313 w 314"/>
                    <a:gd name="T27" fmla="*/ 343 h 601"/>
                    <a:gd name="T28" fmla="*/ 277 w 314"/>
                    <a:gd name="T29" fmla="*/ 68 h 601"/>
                    <a:gd name="T30" fmla="*/ 170 w 314"/>
                    <a:gd name="T31" fmla="*/ 0 h 601"/>
                    <a:gd name="T32" fmla="*/ 123 w 314"/>
                    <a:gd name="T33" fmla="*/ 31 h 601"/>
                    <a:gd name="T34" fmla="*/ 104 w 314"/>
                    <a:gd name="T35" fmla="*/ 7 h 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4" h="601">
                      <a:moveTo>
                        <a:pt x="104" y="7"/>
                      </a:moveTo>
                      <a:lnTo>
                        <a:pt x="8" y="81"/>
                      </a:lnTo>
                      <a:lnTo>
                        <a:pt x="2" y="272"/>
                      </a:lnTo>
                      <a:lnTo>
                        <a:pt x="0" y="370"/>
                      </a:lnTo>
                      <a:lnTo>
                        <a:pt x="6" y="600"/>
                      </a:lnTo>
                      <a:lnTo>
                        <a:pt x="27" y="600"/>
                      </a:lnTo>
                      <a:lnTo>
                        <a:pt x="38" y="364"/>
                      </a:lnTo>
                      <a:lnTo>
                        <a:pt x="238" y="364"/>
                      </a:lnTo>
                      <a:lnTo>
                        <a:pt x="243" y="305"/>
                      </a:lnTo>
                      <a:lnTo>
                        <a:pt x="250" y="346"/>
                      </a:lnTo>
                      <a:lnTo>
                        <a:pt x="236" y="436"/>
                      </a:lnTo>
                      <a:lnTo>
                        <a:pt x="222" y="569"/>
                      </a:lnTo>
                      <a:lnTo>
                        <a:pt x="256" y="578"/>
                      </a:lnTo>
                      <a:lnTo>
                        <a:pt x="313" y="343"/>
                      </a:lnTo>
                      <a:lnTo>
                        <a:pt x="277" y="68"/>
                      </a:lnTo>
                      <a:lnTo>
                        <a:pt x="170" y="0"/>
                      </a:lnTo>
                      <a:lnTo>
                        <a:pt x="123" y="31"/>
                      </a:lnTo>
                      <a:lnTo>
                        <a:pt x="104" y="7"/>
                      </a:lnTo>
                    </a:path>
                  </a:pathLst>
                </a:custGeom>
                <a:solidFill>
                  <a:srgbClr val="408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5" name="Freeform 130"/>
                <p:cNvSpPr>
                  <a:spLocks/>
                </p:cNvSpPr>
                <p:nvPr/>
              </p:nvSpPr>
              <p:spPr bwMode="auto">
                <a:xfrm>
                  <a:off x="2363" y="2483"/>
                  <a:ext cx="43" cy="97"/>
                </a:xfrm>
                <a:custGeom>
                  <a:avLst/>
                  <a:gdLst>
                    <a:gd name="T0" fmla="*/ 13 w 43"/>
                    <a:gd name="T1" fmla="*/ 0 h 97"/>
                    <a:gd name="T2" fmla="*/ 0 w 43"/>
                    <a:gd name="T3" fmla="*/ 51 h 97"/>
                    <a:gd name="T4" fmla="*/ 22 w 43"/>
                    <a:gd name="T5" fmla="*/ 96 h 97"/>
                    <a:gd name="T6" fmla="*/ 29 w 43"/>
                    <a:gd name="T7" fmla="*/ 91 h 97"/>
                    <a:gd name="T8" fmla="*/ 42 w 43"/>
                    <a:gd name="T9" fmla="*/ 86 h 97"/>
                    <a:gd name="T10" fmla="*/ 37 w 43"/>
                    <a:gd name="T11" fmla="*/ 72 h 97"/>
                    <a:gd name="T12" fmla="*/ 35 w 43"/>
                    <a:gd name="T13" fmla="*/ 54 h 97"/>
                    <a:gd name="T14" fmla="*/ 42 w 43"/>
                    <a:gd name="T15" fmla="*/ 36 h 97"/>
                    <a:gd name="T16" fmla="*/ 37 w 43"/>
                    <a:gd name="T17" fmla="*/ 4 h 97"/>
                    <a:gd name="T18" fmla="*/ 13 w 43"/>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97">
                      <a:moveTo>
                        <a:pt x="13" y="0"/>
                      </a:moveTo>
                      <a:lnTo>
                        <a:pt x="0" y="51"/>
                      </a:lnTo>
                      <a:lnTo>
                        <a:pt x="22" y="96"/>
                      </a:lnTo>
                      <a:lnTo>
                        <a:pt x="29" y="91"/>
                      </a:lnTo>
                      <a:lnTo>
                        <a:pt x="42" y="86"/>
                      </a:lnTo>
                      <a:lnTo>
                        <a:pt x="37" y="72"/>
                      </a:lnTo>
                      <a:lnTo>
                        <a:pt x="35" y="54"/>
                      </a:lnTo>
                      <a:lnTo>
                        <a:pt x="42" y="36"/>
                      </a:lnTo>
                      <a:lnTo>
                        <a:pt x="37" y="4"/>
                      </a:lnTo>
                      <a:lnTo>
                        <a:pt x="13" y="0"/>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06" name="Group 131"/>
                <p:cNvGrpSpPr>
                  <a:grpSpLocks/>
                </p:cNvGrpSpPr>
                <p:nvPr/>
              </p:nvGrpSpPr>
              <p:grpSpPr bwMode="auto">
                <a:xfrm>
                  <a:off x="2185" y="1925"/>
                  <a:ext cx="203" cy="375"/>
                  <a:chOff x="2185" y="1925"/>
                  <a:chExt cx="203" cy="375"/>
                </a:xfrm>
              </p:grpSpPr>
              <p:grpSp>
                <p:nvGrpSpPr>
                  <p:cNvPr id="20607" name="Group 132"/>
                  <p:cNvGrpSpPr>
                    <a:grpSpLocks/>
                  </p:cNvGrpSpPr>
                  <p:nvPr/>
                </p:nvGrpSpPr>
                <p:grpSpPr bwMode="auto">
                  <a:xfrm>
                    <a:off x="2185" y="1925"/>
                    <a:ext cx="203" cy="375"/>
                    <a:chOff x="2185" y="1925"/>
                    <a:chExt cx="203" cy="375"/>
                  </a:xfrm>
                </p:grpSpPr>
                <p:grpSp>
                  <p:nvGrpSpPr>
                    <p:cNvPr id="20609" name="Group 133"/>
                    <p:cNvGrpSpPr>
                      <a:grpSpLocks/>
                    </p:cNvGrpSpPr>
                    <p:nvPr/>
                  </p:nvGrpSpPr>
                  <p:grpSpPr bwMode="auto">
                    <a:xfrm>
                      <a:off x="2185" y="2282"/>
                      <a:ext cx="203" cy="18"/>
                      <a:chOff x="2185" y="2282"/>
                      <a:chExt cx="203" cy="18"/>
                    </a:xfrm>
                  </p:grpSpPr>
                  <p:sp>
                    <p:nvSpPr>
                      <p:cNvPr id="20611" name="Line 134"/>
                      <p:cNvSpPr>
                        <a:spLocks noChangeShapeType="1"/>
                      </p:cNvSpPr>
                      <p:nvPr/>
                    </p:nvSpPr>
                    <p:spPr bwMode="auto">
                      <a:xfrm>
                        <a:off x="2185" y="2300"/>
                        <a:ext cx="2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2" name="Line 135"/>
                      <p:cNvSpPr>
                        <a:spLocks noChangeShapeType="1"/>
                      </p:cNvSpPr>
                      <p:nvPr/>
                    </p:nvSpPr>
                    <p:spPr bwMode="auto">
                      <a:xfrm>
                        <a:off x="2185" y="2282"/>
                        <a:ext cx="2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10" name="Freeform 136"/>
                    <p:cNvSpPr>
                      <a:spLocks/>
                    </p:cNvSpPr>
                    <p:nvPr/>
                  </p:nvSpPr>
                  <p:spPr bwMode="auto">
                    <a:xfrm>
                      <a:off x="2241" y="1925"/>
                      <a:ext cx="94" cy="55"/>
                    </a:xfrm>
                    <a:custGeom>
                      <a:avLst/>
                      <a:gdLst>
                        <a:gd name="T0" fmla="*/ 0 w 94"/>
                        <a:gd name="T1" fmla="*/ 7 h 55"/>
                        <a:gd name="T2" fmla="*/ 4 w 94"/>
                        <a:gd name="T3" fmla="*/ 54 h 55"/>
                        <a:gd name="T4" fmla="*/ 29 w 94"/>
                        <a:gd name="T5" fmla="*/ 20 h 55"/>
                        <a:gd name="T6" fmla="*/ 47 w 94"/>
                        <a:gd name="T7" fmla="*/ 53 h 55"/>
                        <a:gd name="T8" fmla="*/ 93 w 94"/>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55">
                          <a:moveTo>
                            <a:pt x="0" y="7"/>
                          </a:moveTo>
                          <a:lnTo>
                            <a:pt x="4" y="54"/>
                          </a:lnTo>
                          <a:lnTo>
                            <a:pt x="29" y="20"/>
                          </a:lnTo>
                          <a:lnTo>
                            <a:pt x="47" y="53"/>
                          </a:lnTo>
                          <a:lnTo>
                            <a:pt x="9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08" name="Line 137"/>
                  <p:cNvSpPr>
                    <a:spLocks noChangeShapeType="1"/>
                  </p:cNvSpPr>
                  <p:nvPr/>
                </p:nvSpPr>
                <p:spPr bwMode="auto">
                  <a:xfrm>
                    <a:off x="2269" y="1951"/>
                    <a:ext cx="0" cy="3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595" name="Group 138"/>
              <p:cNvGrpSpPr>
                <a:grpSpLocks/>
              </p:cNvGrpSpPr>
              <p:nvPr/>
            </p:nvGrpSpPr>
            <p:grpSpPr bwMode="auto">
              <a:xfrm>
                <a:off x="2211" y="1732"/>
                <a:ext cx="128" cy="208"/>
                <a:chOff x="2211" y="1732"/>
                <a:chExt cx="128" cy="208"/>
              </a:xfrm>
            </p:grpSpPr>
            <p:grpSp>
              <p:nvGrpSpPr>
                <p:cNvPr id="20596" name="Group 139"/>
                <p:cNvGrpSpPr>
                  <a:grpSpLocks/>
                </p:cNvGrpSpPr>
                <p:nvPr/>
              </p:nvGrpSpPr>
              <p:grpSpPr bwMode="auto">
                <a:xfrm>
                  <a:off x="2215" y="1742"/>
                  <a:ext cx="118" cy="198"/>
                  <a:chOff x="2215" y="1742"/>
                  <a:chExt cx="118" cy="198"/>
                </a:xfrm>
              </p:grpSpPr>
              <p:sp>
                <p:nvSpPr>
                  <p:cNvPr id="20598" name="Freeform 140"/>
                  <p:cNvSpPr>
                    <a:spLocks/>
                  </p:cNvSpPr>
                  <p:nvPr/>
                </p:nvSpPr>
                <p:spPr bwMode="auto">
                  <a:xfrm>
                    <a:off x="2215" y="1742"/>
                    <a:ext cx="118" cy="198"/>
                  </a:xfrm>
                  <a:custGeom>
                    <a:avLst/>
                    <a:gdLst>
                      <a:gd name="T0" fmla="*/ 5 w 118"/>
                      <a:gd name="T1" fmla="*/ 36 h 198"/>
                      <a:gd name="T2" fmla="*/ 2 w 118"/>
                      <a:gd name="T3" fmla="*/ 56 h 198"/>
                      <a:gd name="T4" fmla="*/ 1 w 118"/>
                      <a:gd name="T5" fmla="*/ 63 h 198"/>
                      <a:gd name="T6" fmla="*/ 5 w 118"/>
                      <a:gd name="T7" fmla="*/ 70 h 198"/>
                      <a:gd name="T8" fmla="*/ 0 w 118"/>
                      <a:gd name="T9" fmla="*/ 85 h 198"/>
                      <a:gd name="T10" fmla="*/ 3 w 118"/>
                      <a:gd name="T11" fmla="*/ 108 h 198"/>
                      <a:gd name="T12" fmla="*/ 5 w 118"/>
                      <a:gd name="T13" fmla="*/ 119 h 198"/>
                      <a:gd name="T14" fmla="*/ 8 w 118"/>
                      <a:gd name="T15" fmla="*/ 130 h 198"/>
                      <a:gd name="T16" fmla="*/ 12 w 118"/>
                      <a:gd name="T17" fmla="*/ 141 h 198"/>
                      <a:gd name="T18" fmla="*/ 16 w 118"/>
                      <a:gd name="T19" fmla="*/ 153 h 198"/>
                      <a:gd name="T20" fmla="*/ 26 w 118"/>
                      <a:gd name="T21" fmla="*/ 156 h 198"/>
                      <a:gd name="T22" fmla="*/ 35 w 118"/>
                      <a:gd name="T23" fmla="*/ 159 h 198"/>
                      <a:gd name="T24" fmla="*/ 35 w 118"/>
                      <a:gd name="T25" fmla="*/ 168 h 198"/>
                      <a:gd name="T26" fmla="*/ 34 w 118"/>
                      <a:gd name="T27" fmla="*/ 174 h 198"/>
                      <a:gd name="T28" fmla="*/ 51 w 118"/>
                      <a:gd name="T29" fmla="*/ 197 h 198"/>
                      <a:gd name="T30" fmla="*/ 100 w 118"/>
                      <a:gd name="T31" fmla="*/ 168 h 198"/>
                      <a:gd name="T32" fmla="*/ 101 w 118"/>
                      <a:gd name="T33" fmla="*/ 113 h 198"/>
                      <a:gd name="T34" fmla="*/ 108 w 118"/>
                      <a:gd name="T35" fmla="*/ 98 h 198"/>
                      <a:gd name="T36" fmla="*/ 112 w 118"/>
                      <a:gd name="T37" fmla="*/ 86 h 198"/>
                      <a:gd name="T38" fmla="*/ 115 w 118"/>
                      <a:gd name="T39" fmla="*/ 71 h 198"/>
                      <a:gd name="T40" fmla="*/ 117 w 118"/>
                      <a:gd name="T41" fmla="*/ 58 h 198"/>
                      <a:gd name="T42" fmla="*/ 116 w 118"/>
                      <a:gd name="T43" fmla="*/ 47 h 198"/>
                      <a:gd name="T44" fmla="*/ 114 w 118"/>
                      <a:gd name="T45" fmla="*/ 34 h 198"/>
                      <a:gd name="T46" fmla="*/ 112 w 118"/>
                      <a:gd name="T47" fmla="*/ 24 h 198"/>
                      <a:gd name="T48" fmla="*/ 107 w 118"/>
                      <a:gd name="T49" fmla="*/ 16 h 198"/>
                      <a:gd name="T50" fmla="*/ 100 w 118"/>
                      <a:gd name="T51" fmla="*/ 9 h 198"/>
                      <a:gd name="T52" fmla="*/ 91 w 118"/>
                      <a:gd name="T53" fmla="*/ 5 h 198"/>
                      <a:gd name="T54" fmla="*/ 81 w 118"/>
                      <a:gd name="T55" fmla="*/ 3 h 198"/>
                      <a:gd name="T56" fmla="*/ 70 w 118"/>
                      <a:gd name="T57" fmla="*/ 1 h 198"/>
                      <a:gd name="T58" fmla="*/ 57 w 118"/>
                      <a:gd name="T59" fmla="*/ 0 h 198"/>
                      <a:gd name="T60" fmla="*/ 45 w 118"/>
                      <a:gd name="T61" fmla="*/ 1 h 198"/>
                      <a:gd name="T62" fmla="*/ 30 w 118"/>
                      <a:gd name="T63" fmla="*/ 5 h 198"/>
                      <a:gd name="T64" fmla="*/ 22 w 118"/>
                      <a:gd name="T65" fmla="*/ 10 h 198"/>
                      <a:gd name="T66" fmla="*/ 14 w 118"/>
                      <a:gd name="T67" fmla="*/ 16 h 198"/>
                      <a:gd name="T68" fmla="*/ 8 w 118"/>
                      <a:gd name="T69" fmla="*/ 25 h 198"/>
                      <a:gd name="T70" fmla="*/ 5 w 118"/>
                      <a:gd name="T71" fmla="*/ 36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8" h="198">
                        <a:moveTo>
                          <a:pt x="5" y="36"/>
                        </a:moveTo>
                        <a:lnTo>
                          <a:pt x="2" y="56"/>
                        </a:lnTo>
                        <a:lnTo>
                          <a:pt x="1" y="63"/>
                        </a:lnTo>
                        <a:lnTo>
                          <a:pt x="5" y="70"/>
                        </a:lnTo>
                        <a:lnTo>
                          <a:pt x="0" y="85"/>
                        </a:lnTo>
                        <a:lnTo>
                          <a:pt x="3" y="108"/>
                        </a:lnTo>
                        <a:lnTo>
                          <a:pt x="5" y="119"/>
                        </a:lnTo>
                        <a:lnTo>
                          <a:pt x="8" y="130"/>
                        </a:lnTo>
                        <a:lnTo>
                          <a:pt x="12" y="141"/>
                        </a:lnTo>
                        <a:lnTo>
                          <a:pt x="16" y="153"/>
                        </a:lnTo>
                        <a:lnTo>
                          <a:pt x="26" y="156"/>
                        </a:lnTo>
                        <a:lnTo>
                          <a:pt x="35" y="159"/>
                        </a:lnTo>
                        <a:lnTo>
                          <a:pt x="35" y="168"/>
                        </a:lnTo>
                        <a:lnTo>
                          <a:pt x="34" y="174"/>
                        </a:lnTo>
                        <a:lnTo>
                          <a:pt x="51" y="197"/>
                        </a:lnTo>
                        <a:lnTo>
                          <a:pt x="100" y="168"/>
                        </a:lnTo>
                        <a:lnTo>
                          <a:pt x="101" y="113"/>
                        </a:lnTo>
                        <a:lnTo>
                          <a:pt x="108" y="98"/>
                        </a:lnTo>
                        <a:lnTo>
                          <a:pt x="112" y="86"/>
                        </a:lnTo>
                        <a:lnTo>
                          <a:pt x="115" y="71"/>
                        </a:lnTo>
                        <a:lnTo>
                          <a:pt x="117" y="58"/>
                        </a:lnTo>
                        <a:lnTo>
                          <a:pt x="116" y="47"/>
                        </a:lnTo>
                        <a:lnTo>
                          <a:pt x="114" y="34"/>
                        </a:lnTo>
                        <a:lnTo>
                          <a:pt x="112" y="24"/>
                        </a:lnTo>
                        <a:lnTo>
                          <a:pt x="107" y="16"/>
                        </a:lnTo>
                        <a:lnTo>
                          <a:pt x="100" y="9"/>
                        </a:lnTo>
                        <a:lnTo>
                          <a:pt x="91" y="5"/>
                        </a:lnTo>
                        <a:lnTo>
                          <a:pt x="81" y="3"/>
                        </a:lnTo>
                        <a:lnTo>
                          <a:pt x="70" y="1"/>
                        </a:lnTo>
                        <a:lnTo>
                          <a:pt x="57" y="0"/>
                        </a:lnTo>
                        <a:lnTo>
                          <a:pt x="45" y="1"/>
                        </a:lnTo>
                        <a:lnTo>
                          <a:pt x="30" y="5"/>
                        </a:lnTo>
                        <a:lnTo>
                          <a:pt x="22" y="10"/>
                        </a:lnTo>
                        <a:lnTo>
                          <a:pt x="14" y="16"/>
                        </a:lnTo>
                        <a:lnTo>
                          <a:pt x="8" y="25"/>
                        </a:lnTo>
                        <a:lnTo>
                          <a:pt x="5" y="36"/>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9" name="Freeform 141"/>
                  <p:cNvSpPr>
                    <a:spLocks/>
                  </p:cNvSpPr>
                  <p:nvPr/>
                </p:nvSpPr>
                <p:spPr bwMode="auto">
                  <a:xfrm>
                    <a:off x="2249" y="1810"/>
                    <a:ext cx="39" cy="43"/>
                  </a:xfrm>
                  <a:custGeom>
                    <a:avLst/>
                    <a:gdLst>
                      <a:gd name="T0" fmla="*/ 5 w 39"/>
                      <a:gd name="T1" fmla="*/ 2 h 43"/>
                      <a:gd name="T2" fmla="*/ 13 w 39"/>
                      <a:gd name="T3" fmla="*/ 1 h 43"/>
                      <a:gd name="T4" fmla="*/ 24 w 39"/>
                      <a:gd name="T5" fmla="*/ 0 h 43"/>
                      <a:gd name="T6" fmla="*/ 32 w 39"/>
                      <a:gd name="T7" fmla="*/ 2 h 43"/>
                      <a:gd name="T8" fmla="*/ 35 w 39"/>
                      <a:gd name="T9" fmla="*/ 4 h 43"/>
                      <a:gd name="T10" fmla="*/ 36 w 39"/>
                      <a:gd name="T11" fmla="*/ 7 h 43"/>
                      <a:gd name="T12" fmla="*/ 38 w 39"/>
                      <a:gd name="T13" fmla="*/ 9 h 43"/>
                      <a:gd name="T14" fmla="*/ 21 w 39"/>
                      <a:gd name="T15" fmla="*/ 10 h 43"/>
                      <a:gd name="T16" fmla="*/ 23 w 39"/>
                      <a:gd name="T17" fmla="*/ 12 h 43"/>
                      <a:gd name="T18" fmla="*/ 32 w 39"/>
                      <a:gd name="T19" fmla="*/ 12 h 43"/>
                      <a:gd name="T20" fmla="*/ 13 w 39"/>
                      <a:gd name="T21" fmla="*/ 12 h 43"/>
                      <a:gd name="T22" fmla="*/ 7 w 39"/>
                      <a:gd name="T23" fmla="*/ 12 h 43"/>
                      <a:gd name="T24" fmla="*/ 3 w 39"/>
                      <a:gd name="T25" fmla="*/ 34 h 43"/>
                      <a:gd name="T26" fmla="*/ 6 w 39"/>
                      <a:gd name="T27" fmla="*/ 39 h 43"/>
                      <a:gd name="T28" fmla="*/ 7 w 39"/>
                      <a:gd name="T29" fmla="*/ 42 h 43"/>
                      <a:gd name="T30" fmla="*/ 0 w 39"/>
                      <a:gd name="T31" fmla="*/ 36 h 43"/>
                      <a:gd name="T32" fmla="*/ 4 w 39"/>
                      <a:gd name="T33" fmla="*/ 10 h 43"/>
                      <a:gd name="T34" fmla="*/ 5 w 39"/>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 h="43">
                        <a:moveTo>
                          <a:pt x="5" y="2"/>
                        </a:moveTo>
                        <a:lnTo>
                          <a:pt x="13" y="1"/>
                        </a:lnTo>
                        <a:lnTo>
                          <a:pt x="24" y="0"/>
                        </a:lnTo>
                        <a:lnTo>
                          <a:pt x="32" y="2"/>
                        </a:lnTo>
                        <a:lnTo>
                          <a:pt x="35" y="4"/>
                        </a:lnTo>
                        <a:lnTo>
                          <a:pt x="36" y="7"/>
                        </a:lnTo>
                        <a:lnTo>
                          <a:pt x="38" y="9"/>
                        </a:lnTo>
                        <a:lnTo>
                          <a:pt x="21" y="10"/>
                        </a:lnTo>
                        <a:lnTo>
                          <a:pt x="23" y="12"/>
                        </a:lnTo>
                        <a:lnTo>
                          <a:pt x="32" y="12"/>
                        </a:lnTo>
                        <a:lnTo>
                          <a:pt x="13" y="12"/>
                        </a:lnTo>
                        <a:lnTo>
                          <a:pt x="7" y="12"/>
                        </a:lnTo>
                        <a:lnTo>
                          <a:pt x="3" y="34"/>
                        </a:lnTo>
                        <a:lnTo>
                          <a:pt x="6" y="39"/>
                        </a:lnTo>
                        <a:lnTo>
                          <a:pt x="7" y="42"/>
                        </a:lnTo>
                        <a:lnTo>
                          <a:pt x="0" y="36"/>
                        </a:lnTo>
                        <a:lnTo>
                          <a:pt x="4" y="10"/>
                        </a:lnTo>
                        <a:lnTo>
                          <a:pt x="5" y="2"/>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0" name="Freeform 142"/>
                  <p:cNvSpPr>
                    <a:spLocks/>
                  </p:cNvSpPr>
                  <p:nvPr/>
                </p:nvSpPr>
                <p:spPr bwMode="auto">
                  <a:xfrm>
                    <a:off x="2217" y="1811"/>
                    <a:ext cx="20" cy="17"/>
                  </a:xfrm>
                  <a:custGeom>
                    <a:avLst/>
                    <a:gdLst>
                      <a:gd name="T0" fmla="*/ 17 w 20"/>
                      <a:gd name="T1" fmla="*/ 2 h 17"/>
                      <a:gd name="T2" fmla="*/ 7 w 20"/>
                      <a:gd name="T3" fmla="*/ 0 h 17"/>
                      <a:gd name="T4" fmla="*/ 1 w 20"/>
                      <a:gd name="T5" fmla="*/ 0 h 17"/>
                      <a:gd name="T6" fmla="*/ 1 w 20"/>
                      <a:gd name="T7" fmla="*/ 7 h 17"/>
                      <a:gd name="T8" fmla="*/ 0 w 20"/>
                      <a:gd name="T9" fmla="*/ 11 h 17"/>
                      <a:gd name="T10" fmla="*/ 8 w 20"/>
                      <a:gd name="T11" fmla="*/ 11 h 17"/>
                      <a:gd name="T12" fmla="*/ 13 w 20"/>
                      <a:gd name="T13" fmla="*/ 11 h 17"/>
                      <a:gd name="T14" fmla="*/ 6 w 20"/>
                      <a:gd name="T15" fmla="*/ 14 h 17"/>
                      <a:gd name="T16" fmla="*/ 1 w 20"/>
                      <a:gd name="T17" fmla="*/ 16 h 17"/>
                      <a:gd name="T18" fmla="*/ 15 w 20"/>
                      <a:gd name="T19" fmla="*/ 14 h 17"/>
                      <a:gd name="T20" fmla="*/ 19 w 20"/>
                      <a:gd name="T21" fmla="*/ 13 h 17"/>
                      <a:gd name="T22" fmla="*/ 17 w 20"/>
                      <a:gd name="T23" fmla="*/ 2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17">
                        <a:moveTo>
                          <a:pt x="17" y="2"/>
                        </a:moveTo>
                        <a:lnTo>
                          <a:pt x="7" y="0"/>
                        </a:lnTo>
                        <a:lnTo>
                          <a:pt x="1" y="0"/>
                        </a:lnTo>
                        <a:lnTo>
                          <a:pt x="1" y="7"/>
                        </a:lnTo>
                        <a:lnTo>
                          <a:pt x="0" y="11"/>
                        </a:lnTo>
                        <a:lnTo>
                          <a:pt x="8" y="11"/>
                        </a:lnTo>
                        <a:lnTo>
                          <a:pt x="13" y="11"/>
                        </a:lnTo>
                        <a:lnTo>
                          <a:pt x="6" y="14"/>
                        </a:lnTo>
                        <a:lnTo>
                          <a:pt x="1" y="16"/>
                        </a:lnTo>
                        <a:lnTo>
                          <a:pt x="15" y="14"/>
                        </a:lnTo>
                        <a:lnTo>
                          <a:pt x="19" y="13"/>
                        </a:lnTo>
                        <a:lnTo>
                          <a:pt x="17" y="2"/>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1" name="Freeform 143"/>
                  <p:cNvSpPr>
                    <a:spLocks/>
                  </p:cNvSpPr>
                  <p:nvPr/>
                </p:nvSpPr>
                <p:spPr bwMode="auto">
                  <a:xfrm>
                    <a:off x="2259" y="1852"/>
                    <a:ext cx="57" cy="58"/>
                  </a:xfrm>
                  <a:custGeom>
                    <a:avLst/>
                    <a:gdLst>
                      <a:gd name="T0" fmla="*/ 46 w 57"/>
                      <a:gd name="T1" fmla="*/ 15 h 58"/>
                      <a:gd name="T2" fmla="*/ 41 w 57"/>
                      <a:gd name="T3" fmla="*/ 29 h 58"/>
                      <a:gd name="T4" fmla="*/ 0 w 57"/>
                      <a:gd name="T5" fmla="*/ 49 h 58"/>
                      <a:gd name="T6" fmla="*/ 21 w 57"/>
                      <a:gd name="T7" fmla="*/ 44 h 58"/>
                      <a:gd name="T8" fmla="*/ 31 w 57"/>
                      <a:gd name="T9" fmla="*/ 42 h 58"/>
                      <a:gd name="T10" fmla="*/ 42 w 57"/>
                      <a:gd name="T11" fmla="*/ 43 h 58"/>
                      <a:gd name="T12" fmla="*/ 51 w 57"/>
                      <a:gd name="T13" fmla="*/ 47 h 58"/>
                      <a:gd name="T14" fmla="*/ 55 w 57"/>
                      <a:gd name="T15" fmla="*/ 57 h 58"/>
                      <a:gd name="T16" fmla="*/ 56 w 57"/>
                      <a:gd name="T17" fmla="*/ 17 h 58"/>
                      <a:gd name="T18" fmla="*/ 54 w 57"/>
                      <a:gd name="T19" fmla="*/ 9 h 58"/>
                      <a:gd name="T20" fmla="*/ 48 w 57"/>
                      <a:gd name="T21" fmla="*/ 0 h 58"/>
                      <a:gd name="T22" fmla="*/ 46 w 57"/>
                      <a:gd name="T23" fmla="*/ 15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 h="58">
                        <a:moveTo>
                          <a:pt x="46" y="15"/>
                        </a:moveTo>
                        <a:lnTo>
                          <a:pt x="41" y="29"/>
                        </a:lnTo>
                        <a:lnTo>
                          <a:pt x="0" y="49"/>
                        </a:lnTo>
                        <a:lnTo>
                          <a:pt x="21" y="44"/>
                        </a:lnTo>
                        <a:lnTo>
                          <a:pt x="31" y="42"/>
                        </a:lnTo>
                        <a:lnTo>
                          <a:pt x="42" y="43"/>
                        </a:lnTo>
                        <a:lnTo>
                          <a:pt x="51" y="47"/>
                        </a:lnTo>
                        <a:lnTo>
                          <a:pt x="55" y="57"/>
                        </a:lnTo>
                        <a:lnTo>
                          <a:pt x="56" y="17"/>
                        </a:lnTo>
                        <a:lnTo>
                          <a:pt x="54" y="9"/>
                        </a:lnTo>
                        <a:lnTo>
                          <a:pt x="48" y="0"/>
                        </a:lnTo>
                        <a:lnTo>
                          <a:pt x="46" y="15"/>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97" name="Freeform 144"/>
                <p:cNvSpPr>
                  <a:spLocks/>
                </p:cNvSpPr>
                <p:nvPr/>
              </p:nvSpPr>
              <p:spPr bwMode="auto">
                <a:xfrm>
                  <a:off x="2211" y="1732"/>
                  <a:ext cx="128" cy="141"/>
                </a:xfrm>
                <a:custGeom>
                  <a:avLst/>
                  <a:gdLst>
                    <a:gd name="T0" fmla="*/ 23 w 128"/>
                    <a:gd name="T1" fmla="*/ 12 h 141"/>
                    <a:gd name="T2" fmla="*/ 34 w 128"/>
                    <a:gd name="T3" fmla="*/ 6 h 141"/>
                    <a:gd name="T4" fmla="*/ 43 w 128"/>
                    <a:gd name="T5" fmla="*/ 4 h 141"/>
                    <a:gd name="T6" fmla="*/ 58 w 128"/>
                    <a:gd name="T7" fmla="*/ 0 h 141"/>
                    <a:gd name="T8" fmla="*/ 69 w 128"/>
                    <a:gd name="T9" fmla="*/ 0 h 141"/>
                    <a:gd name="T10" fmla="*/ 81 w 128"/>
                    <a:gd name="T11" fmla="*/ 0 h 141"/>
                    <a:gd name="T12" fmla="*/ 93 w 128"/>
                    <a:gd name="T13" fmla="*/ 3 h 141"/>
                    <a:gd name="T14" fmla="*/ 101 w 128"/>
                    <a:gd name="T15" fmla="*/ 3 h 141"/>
                    <a:gd name="T16" fmla="*/ 110 w 128"/>
                    <a:gd name="T17" fmla="*/ 5 h 141"/>
                    <a:gd name="T18" fmla="*/ 117 w 128"/>
                    <a:gd name="T19" fmla="*/ 12 h 141"/>
                    <a:gd name="T20" fmla="*/ 122 w 128"/>
                    <a:gd name="T21" fmla="*/ 19 h 141"/>
                    <a:gd name="T22" fmla="*/ 123 w 128"/>
                    <a:gd name="T23" fmla="*/ 30 h 141"/>
                    <a:gd name="T24" fmla="*/ 125 w 128"/>
                    <a:gd name="T25" fmla="*/ 43 h 141"/>
                    <a:gd name="T26" fmla="*/ 127 w 128"/>
                    <a:gd name="T27" fmla="*/ 62 h 141"/>
                    <a:gd name="T28" fmla="*/ 126 w 128"/>
                    <a:gd name="T29" fmla="*/ 78 h 141"/>
                    <a:gd name="T30" fmla="*/ 122 w 128"/>
                    <a:gd name="T31" fmla="*/ 92 h 141"/>
                    <a:gd name="T32" fmla="*/ 120 w 128"/>
                    <a:gd name="T33" fmla="*/ 105 h 141"/>
                    <a:gd name="T34" fmla="*/ 116 w 128"/>
                    <a:gd name="T35" fmla="*/ 114 h 141"/>
                    <a:gd name="T36" fmla="*/ 112 w 128"/>
                    <a:gd name="T37" fmla="*/ 123 h 141"/>
                    <a:gd name="T38" fmla="*/ 109 w 128"/>
                    <a:gd name="T39" fmla="*/ 131 h 141"/>
                    <a:gd name="T40" fmla="*/ 104 w 128"/>
                    <a:gd name="T41" fmla="*/ 140 h 141"/>
                    <a:gd name="T42" fmla="*/ 99 w 128"/>
                    <a:gd name="T43" fmla="*/ 140 h 141"/>
                    <a:gd name="T44" fmla="*/ 101 w 128"/>
                    <a:gd name="T45" fmla="*/ 127 h 141"/>
                    <a:gd name="T46" fmla="*/ 98 w 128"/>
                    <a:gd name="T47" fmla="*/ 119 h 141"/>
                    <a:gd name="T48" fmla="*/ 97 w 128"/>
                    <a:gd name="T49" fmla="*/ 114 h 141"/>
                    <a:gd name="T50" fmla="*/ 99 w 128"/>
                    <a:gd name="T51" fmla="*/ 106 h 141"/>
                    <a:gd name="T52" fmla="*/ 101 w 128"/>
                    <a:gd name="T53" fmla="*/ 92 h 141"/>
                    <a:gd name="T54" fmla="*/ 98 w 128"/>
                    <a:gd name="T55" fmla="*/ 89 h 141"/>
                    <a:gd name="T56" fmla="*/ 92 w 128"/>
                    <a:gd name="T57" fmla="*/ 95 h 141"/>
                    <a:gd name="T58" fmla="*/ 87 w 128"/>
                    <a:gd name="T59" fmla="*/ 102 h 141"/>
                    <a:gd name="T60" fmla="*/ 88 w 128"/>
                    <a:gd name="T61" fmla="*/ 89 h 141"/>
                    <a:gd name="T62" fmla="*/ 86 w 128"/>
                    <a:gd name="T63" fmla="*/ 72 h 141"/>
                    <a:gd name="T64" fmla="*/ 86 w 128"/>
                    <a:gd name="T65" fmla="*/ 54 h 141"/>
                    <a:gd name="T66" fmla="*/ 85 w 128"/>
                    <a:gd name="T67" fmla="*/ 44 h 141"/>
                    <a:gd name="T68" fmla="*/ 89 w 128"/>
                    <a:gd name="T69" fmla="*/ 39 h 141"/>
                    <a:gd name="T70" fmla="*/ 80 w 128"/>
                    <a:gd name="T71" fmla="*/ 42 h 141"/>
                    <a:gd name="T72" fmla="*/ 73 w 128"/>
                    <a:gd name="T73" fmla="*/ 45 h 141"/>
                    <a:gd name="T74" fmla="*/ 66 w 128"/>
                    <a:gd name="T75" fmla="*/ 46 h 141"/>
                    <a:gd name="T76" fmla="*/ 55 w 128"/>
                    <a:gd name="T77" fmla="*/ 48 h 141"/>
                    <a:gd name="T78" fmla="*/ 47 w 128"/>
                    <a:gd name="T79" fmla="*/ 50 h 141"/>
                    <a:gd name="T80" fmla="*/ 57 w 128"/>
                    <a:gd name="T81" fmla="*/ 45 h 141"/>
                    <a:gd name="T82" fmla="*/ 52 w 128"/>
                    <a:gd name="T83" fmla="*/ 45 h 141"/>
                    <a:gd name="T84" fmla="*/ 37 w 128"/>
                    <a:gd name="T85" fmla="*/ 45 h 141"/>
                    <a:gd name="T86" fmla="*/ 26 w 128"/>
                    <a:gd name="T87" fmla="*/ 43 h 141"/>
                    <a:gd name="T88" fmla="*/ 12 w 128"/>
                    <a:gd name="T89" fmla="*/ 44 h 141"/>
                    <a:gd name="T90" fmla="*/ 8 w 128"/>
                    <a:gd name="T91" fmla="*/ 53 h 141"/>
                    <a:gd name="T92" fmla="*/ 6 w 128"/>
                    <a:gd name="T93" fmla="*/ 64 h 141"/>
                    <a:gd name="T94" fmla="*/ 4 w 128"/>
                    <a:gd name="T95" fmla="*/ 50 h 141"/>
                    <a:gd name="T96" fmla="*/ 0 w 128"/>
                    <a:gd name="T97" fmla="*/ 35 h 141"/>
                    <a:gd name="T98" fmla="*/ 6 w 128"/>
                    <a:gd name="T99" fmla="*/ 24 h 141"/>
                    <a:gd name="T100" fmla="*/ 14 w 128"/>
                    <a:gd name="T101" fmla="*/ 17 h 141"/>
                    <a:gd name="T102" fmla="*/ 23 w 128"/>
                    <a:gd name="T103" fmla="*/ 12 h 1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28" h="141">
                      <a:moveTo>
                        <a:pt x="23" y="12"/>
                      </a:moveTo>
                      <a:lnTo>
                        <a:pt x="34" y="6"/>
                      </a:lnTo>
                      <a:lnTo>
                        <a:pt x="43" y="4"/>
                      </a:lnTo>
                      <a:lnTo>
                        <a:pt x="58" y="0"/>
                      </a:lnTo>
                      <a:lnTo>
                        <a:pt x="69" y="0"/>
                      </a:lnTo>
                      <a:lnTo>
                        <a:pt x="81" y="0"/>
                      </a:lnTo>
                      <a:lnTo>
                        <a:pt x="93" y="3"/>
                      </a:lnTo>
                      <a:lnTo>
                        <a:pt x="101" y="3"/>
                      </a:lnTo>
                      <a:lnTo>
                        <a:pt x="110" y="5"/>
                      </a:lnTo>
                      <a:lnTo>
                        <a:pt x="117" y="12"/>
                      </a:lnTo>
                      <a:lnTo>
                        <a:pt x="122" y="19"/>
                      </a:lnTo>
                      <a:lnTo>
                        <a:pt x="123" y="30"/>
                      </a:lnTo>
                      <a:lnTo>
                        <a:pt x="125" y="43"/>
                      </a:lnTo>
                      <a:lnTo>
                        <a:pt x="127" y="62"/>
                      </a:lnTo>
                      <a:lnTo>
                        <a:pt x="126" y="78"/>
                      </a:lnTo>
                      <a:lnTo>
                        <a:pt x="122" y="92"/>
                      </a:lnTo>
                      <a:lnTo>
                        <a:pt x="120" y="105"/>
                      </a:lnTo>
                      <a:lnTo>
                        <a:pt x="116" y="114"/>
                      </a:lnTo>
                      <a:lnTo>
                        <a:pt x="112" y="123"/>
                      </a:lnTo>
                      <a:lnTo>
                        <a:pt x="109" y="131"/>
                      </a:lnTo>
                      <a:lnTo>
                        <a:pt x="104" y="140"/>
                      </a:lnTo>
                      <a:lnTo>
                        <a:pt x="99" y="140"/>
                      </a:lnTo>
                      <a:lnTo>
                        <a:pt x="101" y="127"/>
                      </a:lnTo>
                      <a:lnTo>
                        <a:pt x="98" y="119"/>
                      </a:lnTo>
                      <a:lnTo>
                        <a:pt x="97" y="114"/>
                      </a:lnTo>
                      <a:lnTo>
                        <a:pt x="99" y="106"/>
                      </a:lnTo>
                      <a:lnTo>
                        <a:pt x="101" y="92"/>
                      </a:lnTo>
                      <a:lnTo>
                        <a:pt x="98" y="89"/>
                      </a:lnTo>
                      <a:lnTo>
                        <a:pt x="92" y="95"/>
                      </a:lnTo>
                      <a:lnTo>
                        <a:pt x="87" y="102"/>
                      </a:lnTo>
                      <a:lnTo>
                        <a:pt x="88" y="89"/>
                      </a:lnTo>
                      <a:lnTo>
                        <a:pt x="86" y="72"/>
                      </a:lnTo>
                      <a:lnTo>
                        <a:pt x="86" y="54"/>
                      </a:lnTo>
                      <a:lnTo>
                        <a:pt x="85" y="44"/>
                      </a:lnTo>
                      <a:lnTo>
                        <a:pt x="89" y="39"/>
                      </a:lnTo>
                      <a:lnTo>
                        <a:pt x="80" y="42"/>
                      </a:lnTo>
                      <a:lnTo>
                        <a:pt x="73" y="45"/>
                      </a:lnTo>
                      <a:lnTo>
                        <a:pt x="66" y="46"/>
                      </a:lnTo>
                      <a:lnTo>
                        <a:pt x="55" y="48"/>
                      </a:lnTo>
                      <a:lnTo>
                        <a:pt x="47" y="50"/>
                      </a:lnTo>
                      <a:lnTo>
                        <a:pt x="57" y="45"/>
                      </a:lnTo>
                      <a:lnTo>
                        <a:pt x="52" y="45"/>
                      </a:lnTo>
                      <a:lnTo>
                        <a:pt x="37" y="45"/>
                      </a:lnTo>
                      <a:lnTo>
                        <a:pt x="26" y="43"/>
                      </a:lnTo>
                      <a:lnTo>
                        <a:pt x="12" y="44"/>
                      </a:lnTo>
                      <a:lnTo>
                        <a:pt x="8" y="53"/>
                      </a:lnTo>
                      <a:lnTo>
                        <a:pt x="6" y="64"/>
                      </a:lnTo>
                      <a:lnTo>
                        <a:pt x="4" y="50"/>
                      </a:lnTo>
                      <a:lnTo>
                        <a:pt x="0" y="35"/>
                      </a:lnTo>
                      <a:lnTo>
                        <a:pt x="6" y="24"/>
                      </a:lnTo>
                      <a:lnTo>
                        <a:pt x="14" y="17"/>
                      </a:lnTo>
                      <a:lnTo>
                        <a:pt x="23" y="1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519" name="Group 145"/>
            <p:cNvGrpSpPr>
              <a:grpSpLocks/>
            </p:cNvGrpSpPr>
            <p:nvPr/>
          </p:nvGrpSpPr>
          <p:grpSpPr bwMode="auto">
            <a:xfrm>
              <a:off x="1906" y="1765"/>
              <a:ext cx="300" cy="1376"/>
              <a:chOff x="1906" y="1765"/>
              <a:chExt cx="300" cy="1376"/>
            </a:xfrm>
          </p:grpSpPr>
          <p:grpSp>
            <p:nvGrpSpPr>
              <p:cNvPr id="20564" name="Group 146"/>
              <p:cNvGrpSpPr>
                <a:grpSpLocks/>
              </p:cNvGrpSpPr>
              <p:nvPr/>
            </p:nvGrpSpPr>
            <p:grpSpPr bwMode="auto">
              <a:xfrm>
                <a:off x="1971" y="1765"/>
                <a:ext cx="156" cy="236"/>
                <a:chOff x="1971" y="1765"/>
                <a:chExt cx="156" cy="236"/>
              </a:xfrm>
            </p:grpSpPr>
            <p:sp>
              <p:nvSpPr>
                <p:cNvPr id="20584" name="Freeform 147"/>
                <p:cNvSpPr>
                  <a:spLocks/>
                </p:cNvSpPr>
                <p:nvPr/>
              </p:nvSpPr>
              <p:spPr bwMode="auto">
                <a:xfrm>
                  <a:off x="1971" y="1765"/>
                  <a:ext cx="156" cy="182"/>
                </a:xfrm>
                <a:custGeom>
                  <a:avLst/>
                  <a:gdLst>
                    <a:gd name="T0" fmla="*/ 59 w 156"/>
                    <a:gd name="T1" fmla="*/ 2 h 182"/>
                    <a:gd name="T2" fmla="*/ 42 w 156"/>
                    <a:gd name="T3" fmla="*/ 11 h 182"/>
                    <a:gd name="T4" fmla="*/ 31 w 156"/>
                    <a:gd name="T5" fmla="*/ 21 h 182"/>
                    <a:gd name="T6" fmla="*/ 23 w 156"/>
                    <a:gd name="T7" fmla="*/ 34 h 182"/>
                    <a:gd name="T8" fmla="*/ 15 w 156"/>
                    <a:gd name="T9" fmla="*/ 59 h 182"/>
                    <a:gd name="T10" fmla="*/ 6 w 156"/>
                    <a:gd name="T11" fmla="*/ 96 h 182"/>
                    <a:gd name="T12" fmla="*/ 0 w 156"/>
                    <a:gd name="T13" fmla="*/ 128 h 182"/>
                    <a:gd name="T14" fmla="*/ 1 w 156"/>
                    <a:gd name="T15" fmla="*/ 143 h 182"/>
                    <a:gd name="T16" fmla="*/ 4 w 156"/>
                    <a:gd name="T17" fmla="*/ 156 h 182"/>
                    <a:gd name="T18" fmla="*/ 6 w 156"/>
                    <a:gd name="T19" fmla="*/ 172 h 182"/>
                    <a:gd name="T20" fmla="*/ 6 w 156"/>
                    <a:gd name="T21" fmla="*/ 178 h 182"/>
                    <a:gd name="T22" fmla="*/ 12 w 156"/>
                    <a:gd name="T23" fmla="*/ 178 h 182"/>
                    <a:gd name="T24" fmla="*/ 21 w 156"/>
                    <a:gd name="T25" fmla="*/ 176 h 182"/>
                    <a:gd name="T26" fmla="*/ 31 w 156"/>
                    <a:gd name="T27" fmla="*/ 176 h 182"/>
                    <a:gd name="T28" fmla="*/ 45 w 156"/>
                    <a:gd name="T29" fmla="*/ 180 h 182"/>
                    <a:gd name="T30" fmla="*/ 54 w 156"/>
                    <a:gd name="T31" fmla="*/ 181 h 182"/>
                    <a:gd name="T32" fmla="*/ 54 w 156"/>
                    <a:gd name="T33" fmla="*/ 169 h 182"/>
                    <a:gd name="T34" fmla="*/ 42 w 156"/>
                    <a:gd name="T35" fmla="*/ 144 h 182"/>
                    <a:gd name="T36" fmla="*/ 40 w 156"/>
                    <a:gd name="T37" fmla="*/ 104 h 182"/>
                    <a:gd name="T38" fmla="*/ 42 w 156"/>
                    <a:gd name="T39" fmla="*/ 67 h 182"/>
                    <a:gd name="T40" fmla="*/ 64 w 156"/>
                    <a:gd name="T41" fmla="*/ 45 h 182"/>
                    <a:gd name="T42" fmla="*/ 101 w 156"/>
                    <a:gd name="T43" fmla="*/ 42 h 182"/>
                    <a:gd name="T44" fmla="*/ 118 w 156"/>
                    <a:gd name="T45" fmla="*/ 64 h 182"/>
                    <a:gd name="T46" fmla="*/ 116 w 156"/>
                    <a:gd name="T47" fmla="*/ 140 h 182"/>
                    <a:gd name="T48" fmla="*/ 101 w 156"/>
                    <a:gd name="T49" fmla="*/ 170 h 182"/>
                    <a:gd name="T50" fmla="*/ 101 w 156"/>
                    <a:gd name="T51" fmla="*/ 180 h 182"/>
                    <a:gd name="T52" fmla="*/ 110 w 156"/>
                    <a:gd name="T53" fmla="*/ 180 h 182"/>
                    <a:gd name="T54" fmla="*/ 121 w 156"/>
                    <a:gd name="T55" fmla="*/ 178 h 182"/>
                    <a:gd name="T56" fmla="*/ 131 w 156"/>
                    <a:gd name="T57" fmla="*/ 177 h 182"/>
                    <a:gd name="T58" fmla="*/ 139 w 156"/>
                    <a:gd name="T59" fmla="*/ 179 h 182"/>
                    <a:gd name="T60" fmla="*/ 144 w 156"/>
                    <a:gd name="T61" fmla="*/ 180 h 182"/>
                    <a:gd name="T62" fmla="*/ 146 w 156"/>
                    <a:gd name="T63" fmla="*/ 168 h 182"/>
                    <a:gd name="T64" fmla="*/ 151 w 156"/>
                    <a:gd name="T65" fmla="*/ 151 h 182"/>
                    <a:gd name="T66" fmla="*/ 154 w 156"/>
                    <a:gd name="T67" fmla="*/ 134 h 182"/>
                    <a:gd name="T68" fmla="*/ 155 w 156"/>
                    <a:gd name="T69" fmla="*/ 120 h 182"/>
                    <a:gd name="T70" fmla="*/ 154 w 156"/>
                    <a:gd name="T71" fmla="*/ 104 h 182"/>
                    <a:gd name="T72" fmla="*/ 151 w 156"/>
                    <a:gd name="T73" fmla="*/ 92 h 182"/>
                    <a:gd name="T74" fmla="*/ 148 w 156"/>
                    <a:gd name="T75" fmla="*/ 79 h 182"/>
                    <a:gd name="T76" fmla="*/ 145 w 156"/>
                    <a:gd name="T77" fmla="*/ 66 h 182"/>
                    <a:gd name="T78" fmla="*/ 145 w 156"/>
                    <a:gd name="T79" fmla="*/ 58 h 182"/>
                    <a:gd name="T80" fmla="*/ 142 w 156"/>
                    <a:gd name="T81" fmla="*/ 45 h 182"/>
                    <a:gd name="T82" fmla="*/ 138 w 156"/>
                    <a:gd name="T83" fmla="*/ 28 h 182"/>
                    <a:gd name="T84" fmla="*/ 127 w 156"/>
                    <a:gd name="T85" fmla="*/ 14 h 182"/>
                    <a:gd name="T86" fmla="*/ 112 w 156"/>
                    <a:gd name="T87" fmla="*/ 4 h 182"/>
                    <a:gd name="T88" fmla="*/ 95 w 156"/>
                    <a:gd name="T89" fmla="*/ 0 h 182"/>
                    <a:gd name="T90" fmla="*/ 80 w 156"/>
                    <a:gd name="T91" fmla="*/ 0 h 182"/>
                    <a:gd name="T92" fmla="*/ 59 w 156"/>
                    <a:gd name="T93" fmla="*/ 2 h 1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56" h="182">
                      <a:moveTo>
                        <a:pt x="59" y="2"/>
                      </a:moveTo>
                      <a:lnTo>
                        <a:pt x="42" y="11"/>
                      </a:lnTo>
                      <a:lnTo>
                        <a:pt x="31" y="21"/>
                      </a:lnTo>
                      <a:lnTo>
                        <a:pt x="23" y="34"/>
                      </a:lnTo>
                      <a:lnTo>
                        <a:pt x="15" y="59"/>
                      </a:lnTo>
                      <a:lnTo>
                        <a:pt x="6" y="96"/>
                      </a:lnTo>
                      <a:lnTo>
                        <a:pt x="0" y="128"/>
                      </a:lnTo>
                      <a:lnTo>
                        <a:pt x="1" y="143"/>
                      </a:lnTo>
                      <a:lnTo>
                        <a:pt x="4" y="156"/>
                      </a:lnTo>
                      <a:lnTo>
                        <a:pt x="6" y="172"/>
                      </a:lnTo>
                      <a:lnTo>
                        <a:pt x="6" y="178"/>
                      </a:lnTo>
                      <a:lnTo>
                        <a:pt x="12" y="178"/>
                      </a:lnTo>
                      <a:lnTo>
                        <a:pt x="21" y="176"/>
                      </a:lnTo>
                      <a:lnTo>
                        <a:pt x="31" y="176"/>
                      </a:lnTo>
                      <a:lnTo>
                        <a:pt x="45" y="180"/>
                      </a:lnTo>
                      <a:lnTo>
                        <a:pt x="54" y="181"/>
                      </a:lnTo>
                      <a:lnTo>
                        <a:pt x="54" y="169"/>
                      </a:lnTo>
                      <a:lnTo>
                        <a:pt x="42" y="144"/>
                      </a:lnTo>
                      <a:lnTo>
                        <a:pt x="40" y="104"/>
                      </a:lnTo>
                      <a:lnTo>
                        <a:pt x="42" y="67"/>
                      </a:lnTo>
                      <a:lnTo>
                        <a:pt x="64" y="45"/>
                      </a:lnTo>
                      <a:lnTo>
                        <a:pt x="101" y="42"/>
                      </a:lnTo>
                      <a:lnTo>
                        <a:pt x="118" y="64"/>
                      </a:lnTo>
                      <a:lnTo>
                        <a:pt x="116" y="140"/>
                      </a:lnTo>
                      <a:lnTo>
                        <a:pt x="101" y="170"/>
                      </a:lnTo>
                      <a:lnTo>
                        <a:pt x="101" y="180"/>
                      </a:lnTo>
                      <a:lnTo>
                        <a:pt x="110" y="180"/>
                      </a:lnTo>
                      <a:lnTo>
                        <a:pt x="121" y="178"/>
                      </a:lnTo>
                      <a:lnTo>
                        <a:pt x="131" y="177"/>
                      </a:lnTo>
                      <a:lnTo>
                        <a:pt x="139" y="179"/>
                      </a:lnTo>
                      <a:lnTo>
                        <a:pt x="144" y="180"/>
                      </a:lnTo>
                      <a:lnTo>
                        <a:pt x="146" y="168"/>
                      </a:lnTo>
                      <a:lnTo>
                        <a:pt x="151" y="151"/>
                      </a:lnTo>
                      <a:lnTo>
                        <a:pt x="154" y="134"/>
                      </a:lnTo>
                      <a:lnTo>
                        <a:pt x="155" y="120"/>
                      </a:lnTo>
                      <a:lnTo>
                        <a:pt x="154" y="104"/>
                      </a:lnTo>
                      <a:lnTo>
                        <a:pt x="151" y="92"/>
                      </a:lnTo>
                      <a:lnTo>
                        <a:pt x="148" y="79"/>
                      </a:lnTo>
                      <a:lnTo>
                        <a:pt x="145" y="66"/>
                      </a:lnTo>
                      <a:lnTo>
                        <a:pt x="145" y="58"/>
                      </a:lnTo>
                      <a:lnTo>
                        <a:pt x="142" y="45"/>
                      </a:lnTo>
                      <a:lnTo>
                        <a:pt x="138" y="28"/>
                      </a:lnTo>
                      <a:lnTo>
                        <a:pt x="127" y="14"/>
                      </a:lnTo>
                      <a:lnTo>
                        <a:pt x="112" y="4"/>
                      </a:lnTo>
                      <a:lnTo>
                        <a:pt x="95" y="0"/>
                      </a:lnTo>
                      <a:lnTo>
                        <a:pt x="80" y="0"/>
                      </a:lnTo>
                      <a:lnTo>
                        <a:pt x="59" y="2"/>
                      </a:lnTo>
                    </a:path>
                  </a:pathLst>
                </a:custGeom>
                <a:solidFill>
                  <a:srgbClr val="C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 name="Freeform 148"/>
                <p:cNvSpPr>
                  <a:spLocks/>
                </p:cNvSpPr>
                <p:nvPr/>
              </p:nvSpPr>
              <p:spPr bwMode="auto">
                <a:xfrm>
                  <a:off x="2006" y="1801"/>
                  <a:ext cx="89" cy="200"/>
                </a:xfrm>
                <a:custGeom>
                  <a:avLst/>
                  <a:gdLst>
                    <a:gd name="T0" fmla="*/ 8 w 89"/>
                    <a:gd name="T1" fmla="*/ 21 h 200"/>
                    <a:gd name="T2" fmla="*/ 3 w 89"/>
                    <a:gd name="T3" fmla="*/ 34 h 200"/>
                    <a:gd name="T4" fmla="*/ 1 w 89"/>
                    <a:gd name="T5" fmla="*/ 50 h 200"/>
                    <a:gd name="T6" fmla="*/ 0 w 89"/>
                    <a:gd name="T7" fmla="*/ 68 h 200"/>
                    <a:gd name="T8" fmla="*/ 1 w 89"/>
                    <a:gd name="T9" fmla="*/ 81 h 200"/>
                    <a:gd name="T10" fmla="*/ 3 w 89"/>
                    <a:gd name="T11" fmla="*/ 95 h 200"/>
                    <a:gd name="T12" fmla="*/ 19 w 89"/>
                    <a:gd name="T13" fmla="*/ 136 h 200"/>
                    <a:gd name="T14" fmla="*/ 19 w 89"/>
                    <a:gd name="T15" fmla="*/ 174 h 200"/>
                    <a:gd name="T16" fmla="*/ 45 w 89"/>
                    <a:gd name="T17" fmla="*/ 199 h 200"/>
                    <a:gd name="T18" fmla="*/ 65 w 89"/>
                    <a:gd name="T19" fmla="*/ 171 h 200"/>
                    <a:gd name="T20" fmla="*/ 65 w 89"/>
                    <a:gd name="T21" fmla="*/ 137 h 200"/>
                    <a:gd name="T22" fmla="*/ 83 w 89"/>
                    <a:gd name="T23" fmla="*/ 103 h 200"/>
                    <a:gd name="T24" fmla="*/ 86 w 89"/>
                    <a:gd name="T25" fmla="*/ 83 h 200"/>
                    <a:gd name="T26" fmla="*/ 88 w 89"/>
                    <a:gd name="T27" fmla="*/ 68 h 200"/>
                    <a:gd name="T28" fmla="*/ 87 w 89"/>
                    <a:gd name="T29" fmla="*/ 53 h 200"/>
                    <a:gd name="T30" fmla="*/ 86 w 89"/>
                    <a:gd name="T31" fmla="*/ 41 h 200"/>
                    <a:gd name="T32" fmla="*/ 83 w 89"/>
                    <a:gd name="T33" fmla="*/ 26 h 200"/>
                    <a:gd name="T34" fmla="*/ 77 w 89"/>
                    <a:gd name="T35" fmla="*/ 14 h 200"/>
                    <a:gd name="T36" fmla="*/ 69 w 89"/>
                    <a:gd name="T37" fmla="*/ 6 h 200"/>
                    <a:gd name="T38" fmla="*/ 54 w 89"/>
                    <a:gd name="T39" fmla="*/ 2 h 200"/>
                    <a:gd name="T40" fmla="*/ 40 w 89"/>
                    <a:gd name="T41" fmla="*/ 0 h 200"/>
                    <a:gd name="T42" fmla="*/ 27 w 89"/>
                    <a:gd name="T43" fmla="*/ 3 h 200"/>
                    <a:gd name="T44" fmla="*/ 16 w 89"/>
                    <a:gd name="T45" fmla="*/ 10 h 200"/>
                    <a:gd name="T46" fmla="*/ 8 w 89"/>
                    <a:gd name="T47" fmla="*/ 21 h 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9" h="200">
                      <a:moveTo>
                        <a:pt x="8" y="21"/>
                      </a:moveTo>
                      <a:lnTo>
                        <a:pt x="3" y="34"/>
                      </a:lnTo>
                      <a:lnTo>
                        <a:pt x="1" y="50"/>
                      </a:lnTo>
                      <a:lnTo>
                        <a:pt x="0" y="68"/>
                      </a:lnTo>
                      <a:lnTo>
                        <a:pt x="1" y="81"/>
                      </a:lnTo>
                      <a:lnTo>
                        <a:pt x="3" y="95"/>
                      </a:lnTo>
                      <a:lnTo>
                        <a:pt x="19" y="136"/>
                      </a:lnTo>
                      <a:lnTo>
                        <a:pt x="19" y="174"/>
                      </a:lnTo>
                      <a:lnTo>
                        <a:pt x="45" y="199"/>
                      </a:lnTo>
                      <a:lnTo>
                        <a:pt x="65" y="171"/>
                      </a:lnTo>
                      <a:lnTo>
                        <a:pt x="65" y="137"/>
                      </a:lnTo>
                      <a:lnTo>
                        <a:pt x="83" y="103"/>
                      </a:lnTo>
                      <a:lnTo>
                        <a:pt x="86" y="83"/>
                      </a:lnTo>
                      <a:lnTo>
                        <a:pt x="88" y="68"/>
                      </a:lnTo>
                      <a:lnTo>
                        <a:pt x="87" y="53"/>
                      </a:lnTo>
                      <a:lnTo>
                        <a:pt x="86" y="41"/>
                      </a:lnTo>
                      <a:lnTo>
                        <a:pt x="83" y="26"/>
                      </a:lnTo>
                      <a:lnTo>
                        <a:pt x="77" y="14"/>
                      </a:lnTo>
                      <a:lnTo>
                        <a:pt x="69" y="6"/>
                      </a:lnTo>
                      <a:lnTo>
                        <a:pt x="54" y="2"/>
                      </a:lnTo>
                      <a:lnTo>
                        <a:pt x="40" y="0"/>
                      </a:lnTo>
                      <a:lnTo>
                        <a:pt x="27" y="3"/>
                      </a:lnTo>
                      <a:lnTo>
                        <a:pt x="16" y="10"/>
                      </a:lnTo>
                      <a:lnTo>
                        <a:pt x="8" y="21"/>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86" name="Group 149"/>
                <p:cNvGrpSpPr>
                  <a:grpSpLocks/>
                </p:cNvGrpSpPr>
                <p:nvPr/>
              </p:nvGrpSpPr>
              <p:grpSpPr bwMode="auto">
                <a:xfrm>
                  <a:off x="1998" y="1889"/>
                  <a:ext cx="110" cy="22"/>
                  <a:chOff x="1998" y="1889"/>
                  <a:chExt cx="110" cy="22"/>
                </a:xfrm>
              </p:grpSpPr>
              <p:grpSp>
                <p:nvGrpSpPr>
                  <p:cNvPr id="20587" name="Group 150"/>
                  <p:cNvGrpSpPr>
                    <a:grpSpLocks/>
                  </p:cNvGrpSpPr>
                  <p:nvPr/>
                </p:nvGrpSpPr>
                <p:grpSpPr bwMode="auto">
                  <a:xfrm>
                    <a:off x="1998" y="1889"/>
                    <a:ext cx="18" cy="22"/>
                    <a:chOff x="1998" y="1889"/>
                    <a:chExt cx="18" cy="22"/>
                  </a:xfrm>
                </p:grpSpPr>
                <p:sp>
                  <p:nvSpPr>
                    <p:cNvPr id="20591" name="Oval 151"/>
                    <p:cNvSpPr>
                      <a:spLocks noChangeArrowheads="1"/>
                    </p:cNvSpPr>
                    <p:nvPr/>
                  </p:nvSpPr>
                  <p:spPr bwMode="auto">
                    <a:xfrm>
                      <a:off x="1998" y="1889"/>
                      <a:ext cx="16" cy="22"/>
                    </a:xfrm>
                    <a:prstGeom prst="ellipse">
                      <a:avLst/>
                    </a:prstGeom>
                    <a:solidFill>
                      <a:srgbClr val="600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92" name="Oval 152"/>
                    <p:cNvSpPr>
                      <a:spLocks noChangeArrowheads="1"/>
                    </p:cNvSpPr>
                    <p:nvPr/>
                  </p:nvSpPr>
                  <p:spPr bwMode="auto">
                    <a:xfrm>
                      <a:off x="2000" y="1891"/>
                      <a:ext cx="16" cy="17"/>
                    </a:xfrm>
                    <a:prstGeom prst="ellipse">
                      <a:avLst/>
                    </a:prstGeom>
                    <a:solidFill>
                      <a:srgbClr val="C06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0588" name="Group 153"/>
                  <p:cNvGrpSpPr>
                    <a:grpSpLocks/>
                  </p:cNvGrpSpPr>
                  <p:nvPr/>
                </p:nvGrpSpPr>
                <p:grpSpPr bwMode="auto">
                  <a:xfrm>
                    <a:off x="2089" y="1889"/>
                    <a:ext cx="19" cy="22"/>
                    <a:chOff x="2089" y="1889"/>
                    <a:chExt cx="19" cy="22"/>
                  </a:xfrm>
                </p:grpSpPr>
                <p:sp>
                  <p:nvSpPr>
                    <p:cNvPr id="20589" name="Oval 154"/>
                    <p:cNvSpPr>
                      <a:spLocks noChangeArrowheads="1"/>
                    </p:cNvSpPr>
                    <p:nvPr/>
                  </p:nvSpPr>
                  <p:spPr bwMode="auto">
                    <a:xfrm>
                      <a:off x="2089" y="1889"/>
                      <a:ext cx="16" cy="22"/>
                    </a:xfrm>
                    <a:prstGeom prst="ellipse">
                      <a:avLst/>
                    </a:prstGeom>
                    <a:solidFill>
                      <a:srgbClr val="600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90" name="Oval 155"/>
                    <p:cNvSpPr>
                      <a:spLocks noChangeArrowheads="1"/>
                    </p:cNvSpPr>
                    <p:nvPr/>
                  </p:nvSpPr>
                  <p:spPr bwMode="auto">
                    <a:xfrm>
                      <a:off x="2092" y="1891"/>
                      <a:ext cx="16" cy="17"/>
                    </a:xfrm>
                    <a:prstGeom prst="ellipse">
                      <a:avLst/>
                    </a:prstGeom>
                    <a:solidFill>
                      <a:srgbClr val="C06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nvGrpSpPr>
              <p:cNvPr id="20565" name="Group 156"/>
              <p:cNvGrpSpPr>
                <a:grpSpLocks/>
              </p:cNvGrpSpPr>
              <p:nvPr/>
            </p:nvGrpSpPr>
            <p:grpSpPr bwMode="auto">
              <a:xfrm>
                <a:off x="1955" y="2431"/>
                <a:ext cx="245" cy="650"/>
                <a:chOff x="1955" y="2431"/>
                <a:chExt cx="245" cy="650"/>
              </a:xfrm>
            </p:grpSpPr>
            <p:grpSp>
              <p:nvGrpSpPr>
                <p:cNvPr id="20580" name="Group 157"/>
                <p:cNvGrpSpPr>
                  <a:grpSpLocks/>
                </p:cNvGrpSpPr>
                <p:nvPr/>
              </p:nvGrpSpPr>
              <p:grpSpPr bwMode="auto">
                <a:xfrm>
                  <a:off x="1955" y="2431"/>
                  <a:ext cx="245" cy="650"/>
                  <a:chOff x="1955" y="2431"/>
                  <a:chExt cx="245" cy="650"/>
                </a:xfrm>
              </p:grpSpPr>
              <p:sp>
                <p:nvSpPr>
                  <p:cNvPr id="20582" name="Freeform 158"/>
                  <p:cNvSpPr>
                    <a:spLocks/>
                  </p:cNvSpPr>
                  <p:nvPr/>
                </p:nvSpPr>
                <p:spPr bwMode="auto">
                  <a:xfrm>
                    <a:off x="1955" y="2572"/>
                    <a:ext cx="174" cy="509"/>
                  </a:xfrm>
                  <a:custGeom>
                    <a:avLst/>
                    <a:gdLst>
                      <a:gd name="T0" fmla="*/ 31 w 174"/>
                      <a:gd name="T1" fmla="*/ 11 h 509"/>
                      <a:gd name="T2" fmla="*/ 33 w 174"/>
                      <a:gd name="T3" fmla="*/ 158 h 509"/>
                      <a:gd name="T4" fmla="*/ 32 w 174"/>
                      <a:gd name="T5" fmla="*/ 280 h 509"/>
                      <a:gd name="T6" fmla="*/ 40 w 174"/>
                      <a:gd name="T7" fmla="*/ 400 h 509"/>
                      <a:gd name="T8" fmla="*/ 20 w 174"/>
                      <a:gd name="T9" fmla="*/ 452 h 509"/>
                      <a:gd name="T10" fmla="*/ 5 w 174"/>
                      <a:gd name="T11" fmla="*/ 487 h 509"/>
                      <a:gd name="T12" fmla="*/ 0 w 174"/>
                      <a:gd name="T13" fmla="*/ 496 h 509"/>
                      <a:gd name="T14" fmla="*/ 7 w 174"/>
                      <a:gd name="T15" fmla="*/ 508 h 509"/>
                      <a:gd name="T16" fmla="*/ 38 w 174"/>
                      <a:gd name="T17" fmla="*/ 506 h 509"/>
                      <a:gd name="T18" fmla="*/ 66 w 174"/>
                      <a:gd name="T19" fmla="*/ 439 h 509"/>
                      <a:gd name="T20" fmla="*/ 68 w 174"/>
                      <a:gd name="T21" fmla="*/ 397 h 509"/>
                      <a:gd name="T22" fmla="*/ 88 w 174"/>
                      <a:gd name="T23" fmla="*/ 255 h 509"/>
                      <a:gd name="T24" fmla="*/ 91 w 174"/>
                      <a:gd name="T25" fmla="*/ 224 h 509"/>
                      <a:gd name="T26" fmla="*/ 90 w 174"/>
                      <a:gd name="T27" fmla="*/ 289 h 509"/>
                      <a:gd name="T28" fmla="*/ 99 w 174"/>
                      <a:gd name="T29" fmla="*/ 383 h 509"/>
                      <a:gd name="T30" fmla="*/ 96 w 174"/>
                      <a:gd name="T31" fmla="*/ 426 h 509"/>
                      <a:gd name="T32" fmla="*/ 110 w 174"/>
                      <a:gd name="T33" fmla="*/ 470 h 509"/>
                      <a:gd name="T34" fmla="*/ 129 w 174"/>
                      <a:gd name="T35" fmla="*/ 501 h 509"/>
                      <a:gd name="T36" fmla="*/ 156 w 174"/>
                      <a:gd name="T37" fmla="*/ 502 h 509"/>
                      <a:gd name="T38" fmla="*/ 165 w 174"/>
                      <a:gd name="T39" fmla="*/ 492 h 509"/>
                      <a:gd name="T40" fmla="*/ 135 w 174"/>
                      <a:gd name="T41" fmla="*/ 424 h 509"/>
                      <a:gd name="T42" fmla="*/ 132 w 174"/>
                      <a:gd name="T43" fmla="*/ 393 h 509"/>
                      <a:gd name="T44" fmla="*/ 138 w 174"/>
                      <a:gd name="T45" fmla="*/ 325 h 509"/>
                      <a:gd name="T46" fmla="*/ 149 w 174"/>
                      <a:gd name="T47" fmla="*/ 215 h 509"/>
                      <a:gd name="T48" fmla="*/ 173 w 174"/>
                      <a:gd name="T49" fmla="*/ 0 h 509"/>
                      <a:gd name="T50" fmla="*/ 31 w 174"/>
                      <a:gd name="T51" fmla="*/ 11 h 5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4" h="509">
                        <a:moveTo>
                          <a:pt x="31" y="11"/>
                        </a:moveTo>
                        <a:lnTo>
                          <a:pt x="33" y="158"/>
                        </a:lnTo>
                        <a:lnTo>
                          <a:pt x="32" y="280"/>
                        </a:lnTo>
                        <a:lnTo>
                          <a:pt x="40" y="400"/>
                        </a:lnTo>
                        <a:lnTo>
                          <a:pt x="20" y="452"/>
                        </a:lnTo>
                        <a:lnTo>
                          <a:pt x="5" y="487"/>
                        </a:lnTo>
                        <a:lnTo>
                          <a:pt x="0" y="496"/>
                        </a:lnTo>
                        <a:lnTo>
                          <a:pt x="7" y="508"/>
                        </a:lnTo>
                        <a:lnTo>
                          <a:pt x="38" y="506"/>
                        </a:lnTo>
                        <a:lnTo>
                          <a:pt x="66" y="439"/>
                        </a:lnTo>
                        <a:lnTo>
                          <a:pt x="68" y="397"/>
                        </a:lnTo>
                        <a:lnTo>
                          <a:pt x="88" y="255"/>
                        </a:lnTo>
                        <a:lnTo>
                          <a:pt x="91" y="224"/>
                        </a:lnTo>
                        <a:lnTo>
                          <a:pt x="90" y="289"/>
                        </a:lnTo>
                        <a:lnTo>
                          <a:pt x="99" y="383"/>
                        </a:lnTo>
                        <a:lnTo>
                          <a:pt x="96" y="426"/>
                        </a:lnTo>
                        <a:lnTo>
                          <a:pt x="110" y="470"/>
                        </a:lnTo>
                        <a:lnTo>
                          <a:pt x="129" y="501"/>
                        </a:lnTo>
                        <a:lnTo>
                          <a:pt x="156" y="502"/>
                        </a:lnTo>
                        <a:lnTo>
                          <a:pt x="165" y="492"/>
                        </a:lnTo>
                        <a:lnTo>
                          <a:pt x="135" y="424"/>
                        </a:lnTo>
                        <a:lnTo>
                          <a:pt x="132" y="393"/>
                        </a:lnTo>
                        <a:lnTo>
                          <a:pt x="138" y="325"/>
                        </a:lnTo>
                        <a:lnTo>
                          <a:pt x="149" y="215"/>
                        </a:lnTo>
                        <a:lnTo>
                          <a:pt x="173" y="0"/>
                        </a:lnTo>
                        <a:lnTo>
                          <a:pt x="31" y="11"/>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3" name="Freeform 159"/>
                  <p:cNvSpPr>
                    <a:spLocks/>
                  </p:cNvSpPr>
                  <p:nvPr/>
                </p:nvSpPr>
                <p:spPr bwMode="auto">
                  <a:xfrm>
                    <a:off x="2163" y="2431"/>
                    <a:ext cx="37" cy="60"/>
                  </a:xfrm>
                  <a:custGeom>
                    <a:avLst/>
                    <a:gdLst>
                      <a:gd name="T0" fmla="*/ 36 w 37"/>
                      <a:gd name="T1" fmla="*/ 0 h 60"/>
                      <a:gd name="T2" fmla="*/ 36 w 37"/>
                      <a:gd name="T3" fmla="*/ 31 h 60"/>
                      <a:gd name="T4" fmla="*/ 0 w 37"/>
                      <a:gd name="T5" fmla="*/ 59 h 60"/>
                      <a:gd name="T6" fmla="*/ 16 w 37"/>
                      <a:gd name="T7" fmla="*/ 4 h 60"/>
                      <a:gd name="T8" fmla="*/ 36 w 3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60">
                        <a:moveTo>
                          <a:pt x="36" y="0"/>
                        </a:moveTo>
                        <a:lnTo>
                          <a:pt x="36" y="31"/>
                        </a:lnTo>
                        <a:lnTo>
                          <a:pt x="0" y="59"/>
                        </a:lnTo>
                        <a:lnTo>
                          <a:pt x="16" y="4"/>
                        </a:lnTo>
                        <a:lnTo>
                          <a:pt x="36" y="0"/>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81" name="Freeform 160"/>
                <p:cNvSpPr>
                  <a:spLocks/>
                </p:cNvSpPr>
                <p:nvPr/>
              </p:nvSpPr>
              <p:spPr bwMode="auto">
                <a:xfrm>
                  <a:off x="2048" y="2577"/>
                  <a:ext cx="17" cy="229"/>
                </a:xfrm>
                <a:custGeom>
                  <a:avLst/>
                  <a:gdLst>
                    <a:gd name="T0" fmla="*/ 16 w 17"/>
                    <a:gd name="T1" fmla="*/ 0 h 229"/>
                    <a:gd name="T2" fmla="*/ 16 w 17"/>
                    <a:gd name="T3" fmla="*/ 76 h 229"/>
                    <a:gd name="T4" fmla="*/ 12 w 17"/>
                    <a:gd name="T5" fmla="*/ 121 h 229"/>
                    <a:gd name="T6" fmla="*/ 8 w 17"/>
                    <a:gd name="T7" fmla="*/ 170 h 229"/>
                    <a:gd name="T8" fmla="*/ 0 w 17"/>
                    <a:gd name="T9" fmla="*/ 217 h 229"/>
                    <a:gd name="T10" fmla="*/ 2 w 17"/>
                    <a:gd name="T11" fmla="*/ 228 h 229"/>
                    <a:gd name="T12" fmla="*/ 16 w 17"/>
                    <a:gd name="T13" fmla="*/ 0 h 2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29">
                      <a:moveTo>
                        <a:pt x="16" y="0"/>
                      </a:moveTo>
                      <a:lnTo>
                        <a:pt x="16" y="76"/>
                      </a:lnTo>
                      <a:lnTo>
                        <a:pt x="12" y="121"/>
                      </a:lnTo>
                      <a:lnTo>
                        <a:pt x="8" y="170"/>
                      </a:lnTo>
                      <a:lnTo>
                        <a:pt x="0" y="217"/>
                      </a:lnTo>
                      <a:lnTo>
                        <a:pt x="2" y="228"/>
                      </a:lnTo>
                      <a:lnTo>
                        <a:pt x="16" y="0"/>
                      </a:lnTo>
                    </a:path>
                  </a:pathLst>
                </a:custGeom>
                <a:solidFill>
                  <a:srgbClr val="FF6020"/>
                </a:solidFill>
                <a:ln w="12700" cap="rnd" cmpd="sng">
                  <a:solidFill>
                    <a:srgbClr val="FF602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66" name="Group 161"/>
              <p:cNvGrpSpPr>
                <a:grpSpLocks/>
              </p:cNvGrpSpPr>
              <p:nvPr/>
            </p:nvGrpSpPr>
            <p:grpSpPr bwMode="auto">
              <a:xfrm>
                <a:off x="1906" y="1974"/>
                <a:ext cx="300" cy="613"/>
                <a:chOff x="1906" y="1974"/>
                <a:chExt cx="300" cy="613"/>
              </a:xfrm>
            </p:grpSpPr>
            <p:sp>
              <p:nvSpPr>
                <p:cNvPr id="20570" name="Freeform 162"/>
                <p:cNvSpPr>
                  <a:spLocks/>
                </p:cNvSpPr>
                <p:nvPr/>
              </p:nvSpPr>
              <p:spPr bwMode="auto">
                <a:xfrm>
                  <a:off x="1906" y="1974"/>
                  <a:ext cx="300" cy="613"/>
                </a:xfrm>
                <a:custGeom>
                  <a:avLst/>
                  <a:gdLst>
                    <a:gd name="T0" fmla="*/ 118 w 300"/>
                    <a:gd name="T1" fmla="*/ 5 h 613"/>
                    <a:gd name="T2" fmla="*/ 26 w 300"/>
                    <a:gd name="T3" fmla="*/ 62 h 613"/>
                    <a:gd name="T4" fmla="*/ 11 w 300"/>
                    <a:gd name="T5" fmla="*/ 89 h 613"/>
                    <a:gd name="T6" fmla="*/ 0 w 300"/>
                    <a:gd name="T7" fmla="*/ 318 h 613"/>
                    <a:gd name="T8" fmla="*/ 5 w 300"/>
                    <a:gd name="T9" fmla="*/ 372 h 613"/>
                    <a:gd name="T10" fmla="*/ 40 w 300"/>
                    <a:gd name="T11" fmla="*/ 367 h 613"/>
                    <a:gd name="T12" fmla="*/ 39 w 300"/>
                    <a:gd name="T13" fmla="*/ 503 h 613"/>
                    <a:gd name="T14" fmla="*/ 55 w 300"/>
                    <a:gd name="T15" fmla="*/ 503 h 613"/>
                    <a:gd name="T16" fmla="*/ 71 w 300"/>
                    <a:gd name="T17" fmla="*/ 608 h 613"/>
                    <a:gd name="T18" fmla="*/ 134 w 300"/>
                    <a:gd name="T19" fmla="*/ 609 h 613"/>
                    <a:gd name="T20" fmla="*/ 187 w 300"/>
                    <a:gd name="T21" fmla="*/ 604 h 613"/>
                    <a:gd name="T22" fmla="*/ 224 w 300"/>
                    <a:gd name="T23" fmla="*/ 612 h 613"/>
                    <a:gd name="T24" fmla="*/ 275 w 300"/>
                    <a:gd name="T25" fmla="*/ 459 h 613"/>
                    <a:gd name="T26" fmla="*/ 299 w 300"/>
                    <a:gd name="T27" fmla="*/ 457 h 613"/>
                    <a:gd name="T28" fmla="*/ 277 w 300"/>
                    <a:gd name="T29" fmla="*/ 245 h 613"/>
                    <a:gd name="T30" fmla="*/ 276 w 300"/>
                    <a:gd name="T31" fmla="*/ 79 h 613"/>
                    <a:gd name="T32" fmla="*/ 263 w 300"/>
                    <a:gd name="T33" fmla="*/ 60 h 613"/>
                    <a:gd name="T34" fmla="*/ 165 w 300"/>
                    <a:gd name="T35" fmla="*/ 0 h 613"/>
                    <a:gd name="T36" fmla="*/ 146 w 300"/>
                    <a:gd name="T37" fmla="*/ 25 h 613"/>
                    <a:gd name="T38" fmla="*/ 118 w 300"/>
                    <a:gd name="T39" fmla="*/ 5 h 6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0" h="613">
                      <a:moveTo>
                        <a:pt x="118" y="5"/>
                      </a:moveTo>
                      <a:lnTo>
                        <a:pt x="26" y="62"/>
                      </a:lnTo>
                      <a:lnTo>
                        <a:pt x="11" y="89"/>
                      </a:lnTo>
                      <a:lnTo>
                        <a:pt x="0" y="318"/>
                      </a:lnTo>
                      <a:lnTo>
                        <a:pt x="5" y="372"/>
                      </a:lnTo>
                      <a:lnTo>
                        <a:pt x="40" y="367"/>
                      </a:lnTo>
                      <a:lnTo>
                        <a:pt x="39" y="503"/>
                      </a:lnTo>
                      <a:lnTo>
                        <a:pt x="55" y="503"/>
                      </a:lnTo>
                      <a:lnTo>
                        <a:pt x="71" y="608"/>
                      </a:lnTo>
                      <a:lnTo>
                        <a:pt x="134" y="609"/>
                      </a:lnTo>
                      <a:lnTo>
                        <a:pt x="187" y="604"/>
                      </a:lnTo>
                      <a:lnTo>
                        <a:pt x="224" y="612"/>
                      </a:lnTo>
                      <a:lnTo>
                        <a:pt x="275" y="459"/>
                      </a:lnTo>
                      <a:lnTo>
                        <a:pt x="299" y="457"/>
                      </a:lnTo>
                      <a:lnTo>
                        <a:pt x="277" y="245"/>
                      </a:lnTo>
                      <a:lnTo>
                        <a:pt x="276" y="79"/>
                      </a:lnTo>
                      <a:lnTo>
                        <a:pt x="263" y="60"/>
                      </a:lnTo>
                      <a:lnTo>
                        <a:pt x="165" y="0"/>
                      </a:lnTo>
                      <a:lnTo>
                        <a:pt x="146" y="25"/>
                      </a:lnTo>
                      <a:lnTo>
                        <a:pt x="118" y="5"/>
                      </a:lnTo>
                    </a:path>
                  </a:pathLst>
                </a:custGeom>
                <a:solidFill>
                  <a:srgbClr val="600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71" name="Group 163"/>
                <p:cNvGrpSpPr>
                  <a:grpSpLocks/>
                </p:cNvGrpSpPr>
                <p:nvPr/>
              </p:nvGrpSpPr>
              <p:grpSpPr bwMode="auto">
                <a:xfrm>
                  <a:off x="1946" y="2097"/>
                  <a:ext cx="183" cy="386"/>
                  <a:chOff x="1946" y="2097"/>
                  <a:chExt cx="183" cy="386"/>
                </a:xfrm>
              </p:grpSpPr>
              <p:grpSp>
                <p:nvGrpSpPr>
                  <p:cNvPr id="20572" name="Group 164"/>
                  <p:cNvGrpSpPr>
                    <a:grpSpLocks/>
                  </p:cNvGrpSpPr>
                  <p:nvPr/>
                </p:nvGrpSpPr>
                <p:grpSpPr bwMode="auto">
                  <a:xfrm>
                    <a:off x="1952" y="2271"/>
                    <a:ext cx="134" cy="212"/>
                    <a:chOff x="1952" y="2271"/>
                    <a:chExt cx="134" cy="212"/>
                  </a:xfrm>
                </p:grpSpPr>
                <p:sp>
                  <p:nvSpPr>
                    <p:cNvPr id="20578" name="Freeform 165"/>
                    <p:cNvSpPr>
                      <a:spLocks/>
                    </p:cNvSpPr>
                    <p:nvPr/>
                  </p:nvSpPr>
                  <p:spPr bwMode="auto">
                    <a:xfrm>
                      <a:off x="1969" y="2271"/>
                      <a:ext cx="117" cy="212"/>
                    </a:xfrm>
                    <a:custGeom>
                      <a:avLst/>
                      <a:gdLst>
                        <a:gd name="T0" fmla="*/ 0 w 117"/>
                        <a:gd name="T1" fmla="*/ 211 h 212"/>
                        <a:gd name="T2" fmla="*/ 113 w 117"/>
                        <a:gd name="T3" fmla="*/ 200 h 212"/>
                        <a:gd name="T4" fmla="*/ 116 w 117"/>
                        <a:gd name="T5" fmla="*/ 0 h 212"/>
                        <a:gd name="T6" fmla="*/ 0 60000 65536"/>
                        <a:gd name="T7" fmla="*/ 0 60000 65536"/>
                        <a:gd name="T8" fmla="*/ 0 60000 65536"/>
                      </a:gdLst>
                      <a:ahLst/>
                      <a:cxnLst>
                        <a:cxn ang="T6">
                          <a:pos x="T0" y="T1"/>
                        </a:cxn>
                        <a:cxn ang="T7">
                          <a:pos x="T2" y="T3"/>
                        </a:cxn>
                        <a:cxn ang="T8">
                          <a:pos x="T4" y="T5"/>
                        </a:cxn>
                      </a:cxnLst>
                      <a:rect l="0" t="0" r="r" b="b"/>
                      <a:pathLst>
                        <a:path w="117" h="212">
                          <a:moveTo>
                            <a:pt x="0" y="211"/>
                          </a:moveTo>
                          <a:lnTo>
                            <a:pt x="113" y="200"/>
                          </a:lnTo>
                          <a:lnTo>
                            <a:pt x="116" y="0"/>
                          </a:lnTo>
                        </a:path>
                      </a:pathLst>
                    </a:custGeom>
                    <a:noFill/>
                    <a:ln w="12700" cap="rnd" cmpd="sng">
                      <a:solidFill>
                        <a:srgbClr val="A040E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79" name="Freeform 166"/>
                    <p:cNvSpPr>
                      <a:spLocks/>
                    </p:cNvSpPr>
                    <p:nvPr/>
                  </p:nvSpPr>
                  <p:spPr bwMode="auto">
                    <a:xfrm>
                      <a:off x="1952" y="2296"/>
                      <a:ext cx="131" cy="53"/>
                    </a:xfrm>
                    <a:custGeom>
                      <a:avLst/>
                      <a:gdLst>
                        <a:gd name="T0" fmla="*/ 0 w 131"/>
                        <a:gd name="T1" fmla="*/ 52 h 53"/>
                        <a:gd name="T2" fmla="*/ 46 w 131"/>
                        <a:gd name="T3" fmla="*/ 37 h 53"/>
                        <a:gd name="T4" fmla="*/ 130 w 131"/>
                        <a:gd name="T5" fmla="*/ 0 h 53"/>
                        <a:gd name="T6" fmla="*/ 0 60000 65536"/>
                        <a:gd name="T7" fmla="*/ 0 60000 65536"/>
                        <a:gd name="T8" fmla="*/ 0 60000 65536"/>
                      </a:gdLst>
                      <a:ahLst/>
                      <a:cxnLst>
                        <a:cxn ang="T6">
                          <a:pos x="T0" y="T1"/>
                        </a:cxn>
                        <a:cxn ang="T7">
                          <a:pos x="T2" y="T3"/>
                        </a:cxn>
                        <a:cxn ang="T8">
                          <a:pos x="T4" y="T5"/>
                        </a:cxn>
                      </a:cxnLst>
                      <a:rect l="0" t="0" r="r" b="b"/>
                      <a:pathLst>
                        <a:path w="131" h="53">
                          <a:moveTo>
                            <a:pt x="0" y="52"/>
                          </a:moveTo>
                          <a:lnTo>
                            <a:pt x="46" y="37"/>
                          </a:lnTo>
                          <a:lnTo>
                            <a:pt x="130" y="0"/>
                          </a:lnTo>
                        </a:path>
                      </a:pathLst>
                    </a:custGeom>
                    <a:noFill/>
                    <a:ln w="12700" cap="rnd" cmpd="sng">
                      <a:solidFill>
                        <a:srgbClr val="A040E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73" name="Group 167"/>
                  <p:cNvGrpSpPr>
                    <a:grpSpLocks/>
                  </p:cNvGrpSpPr>
                  <p:nvPr/>
                </p:nvGrpSpPr>
                <p:grpSpPr bwMode="auto">
                  <a:xfrm>
                    <a:off x="1946" y="2097"/>
                    <a:ext cx="183" cy="244"/>
                    <a:chOff x="1946" y="2097"/>
                    <a:chExt cx="183" cy="244"/>
                  </a:xfrm>
                </p:grpSpPr>
                <p:sp>
                  <p:nvSpPr>
                    <p:cNvPr id="20574" name="Freeform 168"/>
                    <p:cNvSpPr>
                      <a:spLocks/>
                    </p:cNvSpPr>
                    <p:nvPr/>
                  </p:nvSpPr>
                  <p:spPr bwMode="auto">
                    <a:xfrm>
                      <a:off x="1960" y="2097"/>
                      <a:ext cx="157" cy="184"/>
                    </a:xfrm>
                    <a:custGeom>
                      <a:avLst/>
                      <a:gdLst>
                        <a:gd name="T0" fmla="*/ 0 w 157"/>
                        <a:gd name="T1" fmla="*/ 65 h 184"/>
                        <a:gd name="T2" fmla="*/ 100 w 157"/>
                        <a:gd name="T3" fmla="*/ 0 h 184"/>
                        <a:gd name="T4" fmla="*/ 156 w 157"/>
                        <a:gd name="T5" fmla="*/ 123 h 184"/>
                        <a:gd name="T6" fmla="*/ 56 w 157"/>
                        <a:gd name="T7" fmla="*/ 183 h 184"/>
                        <a:gd name="T8" fmla="*/ 0 w 157"/>
                        <a:gd name="T9" fmla="*/ 65 h 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84">
                          <a:moveTo>
                            <a:pt x="0" y="65"/>
                          </a:moveTo>
                          <a:lnTo>
                            <a:pt x="100" y="0"/>
                          </a:lnTo>
                          <a:lnTo>
                            <a:pt x="156" y="123"/>
                          </a:lnTo>
                          <a:lnTo>
                            <a:pt x="56" y="183"/>
                          </a:lnTo>
                          <a:lnTo>
                            <a:pt x="0" y="65"/>
                          </a:lnTo>
                        </a:path>
                      </a:pathLst>
                    </a:custGeom>
                    <a:solidFill>
                      <a:srgbClr val="E0E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75" name="Group 169"/>
                    <p:cNvGrpSpPr>
                      <a:grpSpLocks/>
                    </p:cNvGrpSpPr>
                    <p:nvPr/>
                  </p:nvGrpSpPr>
                  <p:grpSpPr bwMode="auto">
                    <a:xfrm>
                      <a:off x="1946" y="2176"/>
                      <a:ext cx="183" cy="165"/>
                      <a:chOff x="1946" y="2176"/>
                      <a:chExt cx="183" cy="165"/>
                    </a:xfrm>
                  </p:grpSpPr>
                  <p:sp>
                    <p:nvSpPr>
                      <p:cNvPr id="20576" name="Freeform 170"/>
                      <p:cNvSpPr>
                        <a:spLocks/>
                      </p:cNvSpPr>
                      <p:nvPr/>
                    </p:nvSpPr>
                    <p:spPr bwMode="auto">
                      <a:xfrm>
                        <a:off x="2064" y="2176"/>
                        <a:ext cx="65" cy="97"/>
                      </a:xfrm>
                      <a:custGeom>
                        <a:avLst/>
                        <a:gdLst>
                          <a:gd name="T0" fmla="*/ 0 w 65"/>
                          <a:gd name="T1" fmla="*/ 59 h 97"/>
                          <a:gd name="T2" fmla="*/ 16 w 65"/>
                          <a:gd name="T3" fmla="*/ 44 h 97"/>
                          <a:gd name="T4" fmla="*/ 25 w 65"/>
                          <a:gd name="T5" fmla="*/ 16 h 97"/>
                          <a:gd name="T6" fmla="*/ 37 w 65"/>
                          <a:gd name="T7" fmla="*/ 7 h 97"/>
                          <a:gd name="T8" fmla="*/ 43 w 65"/>
                          <a:gd name="T9" fmla="*/ 0 h 97"/>
                          <a:gd name="T10" fmla="*/ 47 w 65"/>
                          <a:gd name="T11" fmla="*/ 3 h 97"/>
                          <a:gd name="T12" fmla="*/ 48 w 65"/>
                          <a:gd name="T13" fmla="*/ 10 h 97"/>
                          <a:gd name="T14" fmla="*/ 60 w 65"/>
                          <a:gd name="T15" fmla="*/ 23 h 97"/>
                          <a:gd name="T16" fmla="*/ 64 w 65"/>
                          <a:gd name="T17" fmla="*/ 47 h 97"/>
                          <a:gd name="T18" fmla="*/ 60 w 65"/>
                          <a:gd name="T19" fmla="*/ 64 h 97"/>
                          <a:gd name="T20" fmla="*/ 42 w 65"/>
                          <a:gd name="T21" fmla="*/ 83 h 97"/>
                          <a:gd name="T22" fmla="*/ 6 w 65"/>
                          <a:gd name="T23" fmla="*/ 96 h 97"/>
                          <a:gd name="T24" fmla="*/ 0 w 65"/>
                          <a:gd name="T25" fmla="*/ 59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97">
                            <a:moveTo>
                              <a:pt x="0" y="59"/>
                            </a:moveTo>
                            <a:lnTo>
                              <a:pt x="16" y="44"/>
                            </a:lnTo>
                            <a:lnTo>
                              <a:pt x="25" y="16"/>
                            </a:lnTo>
                            <a:lnTo>
                              <a:pt x="37" y="7"/>
                            </a:lnTo>
                            <a:lnTo>
                              <a:pt x="43" y="0"/>
                            </a:lnTo>
                            <a:lnTo>
                              <a:pt x="47" y="3"/>
                            </a:lnTo>
                            <a:lnTo>
                              <a:pt x="48" y="10"/>
                            </a:lnTo>
                            <a:lnTo>
                              <a:pt x="60" y="23"/>
                            </a:lnTo>
                            <a:lnTo>
                              <a:pt x="64" y="47"/>
                            </a:lnTo>
                            <a:lnTo>
                              <a:pt x="60" y="64"/>
                            </a:lnTo>
                            <a:lnTo>
                              <a:pt x="42" y="83"/>
                            </a:lnTo>
                            <a:lnTo>
                              <a:pt x="6" y="96"/>
                            </a:lnTo>
                            <a:lnTo>
                              <a:pt x="0" y="59"/>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77" name="Freeform 171"/>
                      <p:cNvSpPr>
                        <a:spLocks/>
                      </p:cNvSpPr>
                      <p:nvPr/>
                    </p:nvSpPr>
                    <p:spPr bwMode="auto">
                      <a:xfrm>
                        <a:off x="1946" y="2234"/>
                        <a:ext cx="126" cy="107"/>
                      </a:xfrm>
                      <a:custGeom>
                        <a:avLst/>
                        <a:gdLst>
                          <a:gd name="T0" fmla="*/ 0 w 126"/>
                          <a:gd name="T1" fmla="*/ 106 h 107"/>
                          <a:gd name="T2" fmla="*/ 51 w 126"/>
                          <a:gd name="T3" fmla="*/ 87 h 107"/>
                          <a:gd name="T4" fmla="*/ 89 w 126"/>
                          <a:gd name="T5" fmla="*/ 67 h 107"/>
                          <a:gd name="T6" fmla="*/ 125 w 126"/>
                          <a:gd name="T7" fmla="*/ 46 h 107"/>
                          <a:gd name="T8" fmla="*/ 111 w 126"/>
                          <a:gd name="T9" fmla="*/ 0 h 107"/>
                          <a:gd name="T10" fmla="*/ 45 w 126"/>
                          <a:gd name="T11" fmla="*/ 29 h 107"/>
                          <a:gd name="T12" fmla="*/ 6 w 126"/>
                          <a:gd name="T13" fmla="*/ 44 h 107"/>
                          <a:gd name="T14" fmla="*/ 4 w 126"/>
                          <a:gd name="T15" fmla="*/ 36 h 107"/>
                          <a:gd name="T16" fmla="*/ 0 w 126"/>
                          <a:gd name="T17" fmla="*/ 10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07">
                            <a:moveTo>
                              <a:pt x="0" y="106"/>
                            </a:moveTo>
                            <a:lnTo>
                              <a:pt x="51" y="87"/>
                            </a:lnTo>
                            <a:lnTo>
                              <a:pt x="89" y="67"/>
                            </a:lnTo>
                            <a:lnTo>
                              <a:pt x="125" y="46"/>
                            </a:lnTo>
                            <a:lnTo>
                              <a:pt x="111" y="0"/>
                            </a:lnTo>
                            <a:lnTo>
                              <a:pt x="45" y="29"/>
                            </a:lnTo>
                            <a:lnTo>
                              <a:pt x="6" y="44"/>
                            </a:lnTo>
                            <a:lnTo>
                              <a:pt x="4" y="36"/>
                            </a:lnTo>
                            <a:lnTo>
                              <a:pt x="0" y="106"/>
                            </a:lnTo>
                          </a:path>
                        </a:pathLst>
                      </a:custGeom>
                      <a:solidFill>
                        <a:srgbClr val="600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20567" name="Group 172"/>
              <p:cNvGrpSpPr>
                <a:grpSpLocks/>
              </p:cNvGrpSpPr>
              <p:nvPr/>
            </p:nvGrpSpPr>
            <p:grpSpPr bwMode="auto">
              <a:xfrm>
                <a:off x="1945" y="3002"/>
                <a:ext cx="186" cy="139"/>
                <a:chOff x="1945" y="3002"/>
                <a:chExt cx="186" cy="139"/>
              </a:xfrm>
            </p:grpSpPr>
            <p:sp>
              <p:nvSpPr>
                <p:cNvPr id="20568" name="Freeform 173"/>
                <p:cNvSpPr>
                  <a:spLocks/>
                </p:cNvSpPr>
                <p:nvPr/>
              </p:nvSpPr>
              <p:spPr bwMode="auto">
                <a:xfrm>
                  <a:off x="2049" y="3002"/>
                  <a:ext cx="82" cy="131"/>
                </a:xfrm>
                <a:custGeom>
                  <a:avLst/>
                  <a:gdLst>
                    <a:gd name="T0" fmla="*/ 5 w 82"/>
                    <a:gd name="T1" fmla="*/ 0 h 131"/>
                    <a:gd name="T2" fmla="*/ 0 w 82"/>
                    <a:gd name="T3" fmla="*/ 20 h 131"/>
                    <a:gd name="T4" fmla="*/ 0 w 82"/>
                    <a:gd name="T5" fmla="*/ 58 h 131"/>
                    <a:gd name="T6" fmla="*/ 8 w 82"/>
                    <a:gd name="T7" fmla="*/ 44 h 131"/>
                    <a:gd name="T8" fmla="*/ 17 w 82"/>
                    <a:gd name="T9" fmla="*/ 63 h 131"/>
                    <a:gd name="T10" fmla="*/ 20 w 82"/>
                    <a:gd name="T11" fmla="*/ 89 h 131"/>
                    <a:gd name="T12" fmla="*/ 32 w 82"/>
                    <a:gd name="T13" fmla="*/ 113 h 131"/>
                    <a:gd name="T14" fmla="*/ 52 w 82"/>
                    <a:gd name="T15" fmla="*/ 126 h 131"/>
                    <a:gd name="T16" fmla="*/ 68 w 82"/>
                    <a:gd name="T17" fmla="*/ 130 h 131"/>
                    <a:gd name="T18" fmla="*/ 81 w 82"/>
                    <a:gd name="T19" fmla="*/ 127 h 131"/>
                    <a:gd name="T20" fmla="*/ 81 w 82"/>
                    <a:gd name="T21" fmla="*/ 101 h 131"/>
                    <a:gd name="T22" fmla="*/ 70 w 82"/>
                    <a:gd name="T23" fmla="*/ 64 h 131"/>
                    <a:gd name="T24" fmla="*/ 64 w 82"/>
                    <a:gd name="T25" fmla="*/ 73 h 131"/>
                    <a:gd name="T26" fmla="*/ 52 w 82"/>
                    <a:gd name="T27" fmla="*/ 73 h 131"/>
                    <a:gd name="T28" fmla="*/ 36 w 82"/>
                    <a:gd name="T29" fmla="*/ 71 h 131"/>
                    <a:gd name="T30" fmla="*/ 25 w 82"/>
                    <a:gd name="T31" fmla="*/ 55 h 131"/>
                    <a:gd name="T32" fmla="*/ 15 w 82"/>
                    <a:gd name="T33" fmla="*/ 34 h 131"/>
                    <a:gd name="T34" fmla="*/ 5 w 82"/>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 h="131">
                      <a:moveTo>
                        <a:pt x="5" y="0"/>
                      </a:moveTo>
                      <a:lnTo>
                        <a:pt x="0" y="20"/>
                      </a:lnTo>
                      <a:lnTo>
                        <a:pt x="0" y="58"/>
                      </a:lnTo>
                      <a:lnTo>
                        <a:pt x="8" y="44"/>
                      </a:lnTo>
                      <a:lnTo>
                        <a:pt x="17" y="63"/>
                      </a:lnTo>
                      <a:lnTo>
                        <a:pt x="20" y="89"/>
                      </a:lnTo>
                      <a:lnTo>
                        <a:pt x="32" y="113"/>
                      </a:lnTo>
                      <a:lnTo>
                        <a:pt x="52" y="126"/>
                      </a:lnTo>
                      <a:lnTo>
                        <a:pt x="68" y="130"/>
                      </a:lnTo>
                      <a:lnTo>
                        <a:pt x="81" y="127"/>
                      </a:lnTo>
                      <a:lnTo>
                        <a:pt x="81" y="101"/>
                      </a:lnTo>
                      <a:lnTo>
                        <a:pt x="70" y="64"/>
                      </a:lnTo>
                      <a:lnTo>
                        <a:pt x="64" y="73"/>
                      </a:lnTo>
                      <a:lnTo>
                        <a:pt x="52" y="73"/>
                      </a:lnTo>
                      <a:lnTo>
                        <a:pt x="36" y="71"/>
                      </a:lnTo>
                      <a:lnTo>
                        <a:pt x="25" y="55"/>
                      </a:lnTo>
                      <a:lnTo>
                        <a:pt x="15" y="34"/>
                      </a:lnTo>
                      <a:lnTo>
                        <a:pt x="5" y="0"/>
                      </a:lnTo>
                    </a:path>
                  </a:pathLst>
                </a:custGeom>
                <a:solidFill>
                  <a:srgbClr val="E04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69" name="Freeform 174"/>
                <p:cNvSpPr>
                  <a:spLocks/>
                </p:cNvSpPr>
                <p:nvPr/>
              </p:nvSpPr>
              <p:spPr bwMode="auto">
                <a:xfrm>
                  <a:off x="1945" y="3005"/>
                  <a:ext cx="75" cy="136"/>
                </a:xfrm>
                <a:custGeom>
                  <a:avLst/>
                  <a:gdLst>
                    <a:gd name="T0" fmla="*/ 73 w 75"/>
                    <a:gd name="T1" fmla="*/ 0 h 136"/>
                    <a:gd name="T2" fmla="*/ 74 w 75"/>
                    <a:gd name="T3" fmla="*/ 54 h 136"/>
                    <a:gd name="T4" fmla="*/ 70 w 75"/>
                    <a:gd name="T5" fmla="*/ 41 h 136"/>
                    <a:gd name="T6" fmla="*/ 63 w 75"/>
                    <a:gd name="T7" fmla="*/ 58 h 136"/>
                    <a:gd name="T8" fmla="*/ 58 w 75"/>
                    <a:gd name="T9" fmla="*/ 83 h 136"/>
                    <a:gd name="T10" fmla="*/ 52 w 75"/>
                    <a:gd name="T11" fmla="*/ 104 h 136"/>
                    <a:gd name="T12" fmla="*/ 37 w 75"/>
                    <a:gd name="T13" fmla="*/ 122 h 136"/>
                    <a:gd name="T14" fmla="*/ 23 w 75"/>
                    <a:gd name="T15" fmla="*/ 131 h 136"/>
                    <a:gd name="T16" fmla="*/ 10 w 75"/>
                    <a:gd name="T17" fmla="*/ 135 h 136"/>
                    <a:gd name="T18" fmla="*/ 5 w 75"/>
                    <a:gd name="T19" fmla="*/ 129 h 136"/>
                    <a:gd name="T20" fmla="*/ 1 w 75"/>
                    <a:gd name="T21" fmla="*/ 116 h 136"/>
                    <a:gd name="T22" fmla="*/ 0 w 75"/>
                    <a:gd name="T23" fmla="*/ 103 h 136"/>
                    <a:gd name="T24" fmla="*/ 2 w 75"/>
                    <a:gd name="T25" fmla="*/ 89 h 136"/>
                    <a:gd name="T26" fmla="*/ 8 w 75"/>
                    <a:gd name="T27" fmla="*/ 66 h 136"/>
                    <a:gd name="T28" fmla="*/ 19 w 75"/>
                    <a:gd name="T29" fmla="*/ 74 h 136"/>
                    <a:gd name="T30" fmla="*/ 35 w 75"/>
                    <a:gd name="T31" fmla="*/ 74 h 136"/>
                    <a:gd name="T32" fmla="*/ 45 w 75"/>
                    <a:gd name="T33" fmla="*/ 73 h 136"/>
                    <a:gd name="T34" fmla="*/ 65 w 75"/>
                    <a:gd name="T35" fmla="*/ 28 h 136"/>
                    <a:gd name="T36" fmla="*/ 73 w 75"/>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136">
                      <a:moveTo>
                        <a:pt x="73" y="0"/>
                      </a:moveTo>
                      <a:lnTo>
                        <a:pt x="74" y="54"/>
                      </a:lnTo>
                      <a:lnTo>
                        <a:pt x="70" y="41"/>
                      </a:lnTo>
                      <a:lnTo>
                        <a:pt x="63" y="58"/>
                      </a:lnTo>
                      <a:lnTo>
                        <a:pt x="58" y="83"/>
                      </a:lnTo>
                      <a:lnTo>
                        <a:pt x="52" y="104"/>
                      </a:lnTo>
                      <a:lnTo>
                        <a:pt x="37" y="122"/>
                      </a:lnTo>
                      <a:lnTo>
                        <a:pt x="23" y="131"/>
                      </a:lnTo>
                      <a:lnTo>
                        <a:pt x="10" y="135"/>
                      </a:lnTo>
                      <a:lnTo>
                        <a:pt x="5" y="129"/>
                      </a:lnTo>
                      <a:lnTo>
                        <a:pt x="1" y="116"/>
                      </a:lnTo>
                      <a:lnTo>
                        <a:pt x="0" y="103"/>
                      </a:lnTo>
                      <a:lnTo>
                        <a:pt x="2" y="89"/>
                      </a:lnTo>
                      <a:lnTo>
                        <a:pt x="8" y="66"/>
                      </a:lnTo>
                      <a:lnTo>
                        <a:pt x="19" y="74"/>
                      </a:lnTo>
                      <a:lnTo>
                        <a:pt x="35" y="74"/>
                      </a:lnTo>
                      <a:lnTo>
                        <a:pt x="45" y="73"/>
                      </a:lnTo>
                      <a:lnTo>
                        <a:pt x="65" y="28"/>
                      </a:lnTo>
                      <a:lnTo>
                        <a:pt x="73" y="0"/>
                      </a:lnTo>
                    </a:path>
                  </a:pathLst>
                </a:custGeom>
                <a:solidFill>
                  <a:srgbClr val="E04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520" name="Group 175"/>
            <p:cNvGrpSpPr>
              <a:grpSpLocks/>
            </p:cNvGrpSpPr>
            <p:nvPr/>
          </p:nvGrpSpPr>
          <p:grpSpPr bwMode="auto">
            <a:xfrm>
              <a:off x="3367" y="1737"/>
              <a:ext cx="349" cy="1428"/>
              <a:chOff x="3367" y="1737"/>
              <a:chExt cx="349" cy="1428"/>
            </a:xfrm>
          </p:grpSpPr>
          <p:grpSp>
            <p:nvGrpSpPr>
              <p:cNvPr id="20543" name="Group 176"/>
              <p:cNvGrpSpPr>
                <a:grpSpLocks/>
              </p:cNvGrpSpPr>
              <p:nvPr/>
            </p:nvGrpSpPr>
            <p:grpSpPr bwMode="auto">
              <a:xfrm>
                <a:off x="3374" y="3030"/>
                <a:ext cx="342" cy="135"/>
                <a:chOff x="3374" y="3030"/>
                <a:chExt cx="342" cy="135"/>
              </a:xfrm>
            </p:grpSpPr>
            <p:sp>
              <p:nvSpPr>
                <p:cNvPr id="20562" name="Freeform 177"/>
                <p:cNvSpPr>
                  <a:spLocks/>
                </p:cNvSpPr>
                <p:nvPr/>
              </p:nvSpPr>
              <p:spPr bwMode="auto">
                <a:xfrm>
                  <a:off x="3576" y="3030"/>
                  <a:ext cx="140" cy="82"/>
                </a:xfrm>
                <a:custGeom>
                  <a:avLst/>
                  <a:gdLst>
                    <a:gd name="T0" fmla="*/ 69 w 140"/>
                    <a:gd name="T1" fmla="*/ 0 h 82"/>
                    <a:gd name="T2" fmla="*/ 91 w 140"/>
                    <a:gd name="T3" fmla="*/ 21 h 82"/>
                    <a:gd name="T4" fmla="*/ 110 w 140"/>
                    <a:gd name="T5" fmla="*/ 44 h 82"/>
                    <a:gd name="T6" fmla="*/ 136 w 140"/>
                    <a:gd name="T7" fmla="*/ 64 h 82"/>
                    <a:gd name="T8" fmla="*/ 139 w 140"/>
                    <a:gd name="T9" fmla="*/ 75 h 82"/>
                    <a:gd name="T10" fmla="*/ 114 w 140"/>
                    <a:gd name="T11" fmla="*/ 81 h 82"/>
                    <a:gd name="T12" fmla="*/ 88 w 140"/>
                    <a:gd name="T13" fmla="*/ 78 h 82"/>
                    <a:gd name="T14" fmla="*/ 56 w 140"/>
                    <a:gd name="T15" fmla="*/ 64 h 82"/>
                    <a:gd name="T16" fmla="*/ 33 w 140"/>
                    <a:gd name="T17" fmla="*/ 51 h 82"/>
                    <a:gd name="T18" fmla="*/ 8 w 140"/>
                    <a:gd name="T19" fmla="*/ 48 h 82"/>
                    <a:gd name="T20" fmla="*/ 0 w 140"/>
                    <a:gd name="T21" fmla="*/ 41 h 82"/>
                    <a:gd name="T22" fmla="*/ 3 w 140"/>
                    <a:gd name="T23" fmla="*/ 4 h 82"/>
                    <a:gd name="T24" fmla="*/ 69 w 140"/>
                    <a:gd name="T25" fmla="*/ 0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 h="82">
                      <a:moveTo>
                        <a:pt x="69" y="0"/>
                      </a:moveTo>
                      <a:lnTo>
                        <a:pt x="91" y="21"/>
                      </a:lnTo>
                      <a:lnTo>
                        <a:pt x="110" y="44"/>
                      </a:lnTo>
                      <a:lnTo>
                        <a:pt x="136" y="64"/>
                      </a:lnTo>
                      <a:lnTo>
                        <a:pt x="139" y="75"/>
                      </a:lnTo>
                      <a:lnTo>
                        <a:pt x="114" y="81"/>
                      </a:lnTo>
                      <a:lnTo>
                        <a:pt x="88" y="78"/>
                      </a:lnTo>
                      <a:lnTo>
                        <a:pt x="56" y="64"/>
                      </a:lnTo>
                      <a:lnTo>
                        <a:pt x="33" y="51"/>
                      </a:lnTo>
                      <a:lnTo>
                        <a:pt x="8" y="48"/>
                      </a:lnTo>
                      <a:lnTo>
                        <a:pt x="0" y="41"/>
                      </a:lnTo>
                      <a:lnTo>
                        <a:pt x="3" y="4"/>
                      </a:lnTo>
                      <a:lnTo>
                        <a:pt x="6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63" name="Freeform 178"/>
                <p:cNvSpPr>
                  <a:spLocks/>
                </p:cNvSpPr>
                <p:nvPr/>
              </p:nvSpPr>
              <p:spPr bwMode="auto">
                <a:xfrm>
                  <a:off x="3374" y="3073"/>
                  <a:ext cx="86" cy="92"/>
                </a:xfrm>
                <a:custGeom>
                  <a:avLst/>
                  <a:gdLst>
                    <a:gd name="T0" fmla="*/ 84 w 86"/>
                    <a:gd name="T1" fmla="*/ 2 h 92"/>
                    <a:gd name="T2" fmla="*/ 85 w 86"/>
                    <a:gd name="T3" fmla="*/ 26 h 92"/>
                    <a:gd name="T4" fmla="*/ 73 w 86"/>
                    <a:gd name="T5" fmla="*/ 38 h 92"/>
                    <a:gd name="T6" fmla="*/ 71 w 86"/>
                    <a:gd name="T7" fmla="*/ 58 h 92"/>
                    <a:gd name="T8" fmla="*/ 52 w 86"/>
                    <a:gd name="T9" fmla="*/ 78 h 92"/>
                    <a:gd name="T10" fmla="*/ 35 w 86"/>
                    <a:gd name="T11" fmla="*/ 88 h 92"/>
                    <a:gd name="T12" fmla="*/ 21 w 86"/>
                    <a:gd name="T13" fmla="*/ 91 h 92"/>
                    <a:gd name="T14" fmla="*/ 7 w 86"/>
                    <a:gd name="T15" fmla="*/ 90 h 92"/>
                    <a:gd name="T16" fmla="*/ 0 w 86"/>
                    <a:gd name="T17" fmla="*/ 76 h 92"/>
                    <a:gd name="T18" fmla="*/ 2 w 86"/>
                    <a:gd name="T19" fmla="*/ 56 h 92"/>
                    <a:gd name="T20" fmla="*/ 16 w 86"/>
                    <a:gd name="T21" fmla="*/ 33 h 92"/>
                    <a:gd name="T22" fmla="*/ 37 w 86"/>
                    <a:gd name="T23" fmla="*/ 8 h 92"/>
                    <a:gd name="T24" fmla="*/ 38 w 86"/>
                    <a:gd name="T25" fmla="*/ 0 h 92"/>
                    <a:gd name="T26" fmla="*/ 84 w 86"/>
                    <a:gd name="T27" fmla="*/ 2 h 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 h="92">
                      <a:moveTo>
                        <a:pt x="84" y="2"/>
                      </a:moveTo>
                      <a:lnTo>
                        <a:pt x="85" y="26"/>
                      </a:lnTo>
                      <a:lnTo>
                        <a:pt x="73" y="38"/>
                      </a:lnTo>
                      <a:lnTo>
                        <a:pt x="71" y="58"/>
                      </a:lnTo>
                      <a:lnTo>
                        <a:pt x="52" y="78"/>
                      </a:lnTo>
                      <a:lnTo>
                        <a:pt x="35" y="88"/>
                      </a:lnTo>
                      <a:lnTo>
                        <a:pt x="21" y="91"/>
                      </a:lnTo>
                      <a:lnTo>
                        <a:pt x="7" y="90"/>
                      </a:lnTo>
                      <a:lnTo>
                        <a:pt x="0" y="76"/>
                      </a:lnTo>
                      <a:lnTo>
                        <a:pt x="2" y="56"/>
                      </a:lnTo>
                      <a:lnTo>
                        <a:pt x="16" y="33"/>
                      </a:lnTo>
                      <a:lnTo>
                        <a:pt x="37" y="8"/>
                      </a:lnTo>
                      <a:lnTo>
                        <a:pt x="38" y="0"/>
                      </a:lnTo>
                      <a:lnTo>
                        <a:pt x="84"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44" name="Freeform 179"/>
              <p:cNvSpPr>
                <a:spLocks/>
              </p:cNvSpPr>
              <p:nvPr/>
            </p:nvSpPr>
            <p:spPr bwMode="auto">
              <a:xfrm>
                <a:off x="3635" y="2517"/>
                <a:ext cx="38" cy="102"/>
              </a:xfrm>
              <a:custGeom>
                <a:avLst/>
                <a:gdLst>
                  <a:gd name="T0" fmla="*/ 35 w 38"/>
                  <a:gd name="T1" fmla="*/ 1 h 102"/>
                  <a:gd name="T2" fmla="*/ 37 w 38"/>
                  <a:gd name="T3" fmla="*/ 56 h 102"/>
                  <a:gd name="T4" fmla="*/ 18 w 38"/>
                  <a:gd name="T5" fmla="*/ 90 h 102"/>
                  <a:gd name="T6" fmla="*/ 8 w 38"/>
                  <a:gd name="T7" fmla="*/ 101 h 102"/>
                  <a:gd name="T8" fmla="*/ 10 w 38"/>
                  <a:gd name="T9" fmla="*/ 52 h 102"/>
                  <a:gd name="T10" fmla="*/ 6 w 38"/>
                  <a:gd name="T11" fmla="*/ 58 h 102"/>
                  <a:gd name="T12" fmla="*/ 1 w 38"/>
                  <a:gd name="T13" fmla="*/ 74 h 102"/>
                  <a:gd name="T14" fmla="*/ 0 w 38"/>
                  <a:gd name="T15" fmla="*/ 56 h 102"/>
                  <a:gd name="T16" fmla="*/ 5 w 38"/>
                  <a:gd name="T17" fmla="*/ 27 h 102"/>
                  <a:gd name="T18" fmla="*/ 17 w 38"/>
                  <a:gd name="T19" fmla="*/ 0 h 102"/>
                  <a:gd name="T20" fmla="*/ 35 w 38"/>
                  <a:gd name="T21" fmla="*/ 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 h="102">
                    <a:moveTo>
                      <a:pt x="35" y="1"/>
                    </a:moveTo>
                    <a:lnTo>
                      <a:pt x="37" y="56"/>
                    </a:lnTo>
                    <a:lnTo>
                      <a:pt x="18" y="90"/>
                    </a:lnTo>
                    <a:lnTo>
                      <a:pt x="8" y="101"/>
                    </a:lnTo>
                    <a:lnTo>
                      <a:pt x="10" y="52"/>
                    </a:lnTo>
                    <a:lnTo>
                      <a:pt x="6" y="58"/>
                    </a:lnTo>
                    <a:lnTo>
                      <a:pt x="1" y="74"/>
                    </a:lnTo>
                    <a:lnTo>
                      <a:pt x="0" y="56"/>
                    </a:lnTo>
                    <a:lnTo>
                      <a:pt x="5" y="27"/>
                    </a:lnTo>
                    <a:lnTo>
                      <a:pt x="17" y="0"/>
                    </a:lnTo>
                    <a:lnTo>
                      <a:pt x="35" y="1"/>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5" name="Freeform 180"/>
              <p:cNvSpPr>
                <a:spLocks/>
              </p:cNvSpPr>
              <p:nvPr/>
            </p:nvSpPr>
            <p:spPr bwMode="auto">
              <a:xfrm>
                <a:off x="3408" y="2283"/>
                <a:ext cx="244" cy="787"/>
              </a:xfrm>
              <a:custGeom>
                <a:avLst/>
                <a:gdLst>
                  <a:gd name="T0" fmla="*/ 240 w 244"/>
                  <a:gd name="T1" fmla="*/ 0 h 787"/>
                  <a:gd name="T2" fmla="*/ 243 w 244"/>
                  <a:gd name="T3" fmla="*/ 428 h 787"/>
                  <a:gd name="T4" fmla="*/ 240 w 244"/>
                  <a:gd name="T5" fmla="*/ 745 h 787"/>
                  <a:gd name="T6" fmla="*/ 167 w 244"/>
                  <a:gd name="T7" fmla="*/ 759 h 787"/>
                  <a:gd name="T8" fmla="*/ 156 w 244"/>
                  <a:gd name="T9" fmla="*/ 500 h 787"/>
                  <a:gd name="T10" fmla="*/ 164 w 244"/>
                  <a:gd name="T11" fmla="*/ 475 h 787"/>
                  <a:gd name="T12" fmla="*/ 156 w 244"/>
                  <a:gd name="T13" fmla="*/ 461 h 787"/>
                  <a:gd name="T14" fmla="*/ 156 w 244"/>
                  <a:gd name="T15" fmla="*/ 302 h 787"/>
                  <a:gd name="T16" fmla="*/ 139 w 244"/>
                  <a:gd name="T17" fmla="*/ 353 h 787"/>
                  <a:gd name="T18" fmla="*/ 97 w 244"/>
                  <a:gd name="T19" fmla="*/ 566 h 787"/>
                  <a:gd name="T20" fmla="*/ 62 w 244"/>
                  <a:gd name="T21" fmla="*/ 786 h 787"/>
                  <a:gd name="T22" fmla="*/ 0 w 244"/>
                  <a:gd name="T23" fmla="*/ 786 h 787"/>
                  <a:gd name="T24" fmla="*/ 28 w 244"/>
                  <a:gd name="T25" fmla="*/ 492 h 787"/>
                  <a:gd name="T26" fmla="*/ 39 w 244"/>
                  <a:gd name="T27" fmla="*/ 242 h 787"/>
                  <a:gd name="T28" fmla="*/ 34 w 244"/>
                  <a:gd name="T29" fmla="*/ 6 h 787"/>
                  <a:gd name="T30" fmla="*/ 240 w 244"/>
                  <a:gd name="T31" fmla="*/ 0 h 7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 h="787">
                    <a:moveTo>
                      <a:pt x="240" y="0"/>
                    </a:moveTo>
                    <a:lnTo>
                      <a:pt x="243" y="428"/>
                    </a:lnTo>
                    <a:lnTo>
                      <a:pt x="240" y="745"/>
                    </a:lnTo>
                    <a:lnTo>
                      <a:pt x="167" y="759"/>
                    </a:lnTo>
                    <a:lnTo>
                      <a:pt x="156" y="500"/>
                    </a:lnTo>
                    <a:lnTo>
                      <a:pt x="164" y="475"/>
                    </a:lnTo>
                    <a:lnTo>
                      <a:pt x="156" y="461"/>
                    </a:lnTo>
                    <a:lnTo>
                      <a:pt x="156" y="302"/>
                    </a:lnTo>
                    <a:lnTo>
                      <a:pt x="139" y="353"/>
                    </a:lnTo>
                    <a:lnTo>
                      <a:pt x="97" y="566"/>
                    </a:lnTo>
                    <a:lnTo>
                      <a:pt x="62" y="786"/>
                    </a:lnTo>
                    <a:lnTo>
                      <a:pt x="0" y="786"/>
                    </a:lnTo>
                    <a:lnTo>
                      <a:pt x="28" y="492"/>
                    </a:lnTo>
                    <a:lnTo>
                      <a:pt x="39" y="242"/>
                    </a:lnTo>
                    <a:lnTo>
                      <a:pt x="34" y="6"/>
                    </a:lnTo>
                    <a:lnTo>
                      <a:pt x="24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6" name="Freeform 181"/>
              <p:cNvSpPr>
                <a:spLocks/>
              </p:cNvSpPr>
              <p:nvPr/>
            </p:nvSpPr>
            <p:spPr bwMode="auto">
              <a:xfrm>
                <a:off x="3367" y="1918"/>
                <a:ext cx="314" cy="601"/>
              </a:xfrm>
              <a:custGeom>
                <a:avLst/>
                <a:gdLst>
                  <a:gd name="T0" fmla="*/ 209 w 314"/>
                  <a:gd name="T1" fmla="*/ 7 h 601"/>
                  <a:gd name="T2" fmla="*/ 305 w 314"/>
                  <a:gd name="T3" fmla="*/ 81 h 601"/>
                  <a:gd name="T4" fmla="*/ 311 w 314"/>
                  <a:gd name="T5" fmla="*/ 272 h 601"/>
                  <a:gd name="T6" fmla="*/ 313 w 314"/>
                  <a:gd name="T7" fmla="*/ 370 h 601"/>
                  <a:gd name="T8" fmla="*/ 307 w 314"/>
                  <a:gd name="T9" fmla="*/ 600 h 601"/>
                  <a:gd name="T10" fmla="*/ 286 w 314"/>
                  <a:gd name="T11" fmla="*/ 600 h 601"/>
                  <a:gd name="T12" fmla="*/ 275 w 314"/>
                  <a:gd name="T13" fmla="*/ 364 h 601"/>
                  <a:gd name="T14" fmla="*/ 75 w 314"/>
                  <a:gd name="T15" fmla="*/ 364 h 601"/>
                  <a:gd name="T16" fmla="*/ 70 w 314"/>
                  <a:gd name="T17" fmla="*/ 305 h 601"/>
                  <a:gd name="T18" fmla="*/ 63 w 314"/>
                  <a:gd name="T19" fmla="*/ 346 h 601"/>
                  <a:gd name="T20" fmla="*/ 77 w 314"/>
                  <a:gd name="T21" fmla="*/ 436 h 601"/>
                  <a:gd name="T22" fmla="*/ 91 w 314"/>
                  <a:gd name="T23" fmla="*/ 569 h 601"/>
                  <a:gd name="T24" fmla="*/ 57 w 314"/>
                  <a:gd name="T25" fmla="*/ 578 h 601"/>
                  <a:gd name="T26" fmla="*/ 0 w 314"/>
                  <a:gd name="T27" fmla="*/ 343 h 601"/>
                  <a:gd name="T28" fmla="*/ 36 w 314"/>
                  <a:gd name="T29" fmla="*/ 68 h 601"/>
                  <a:gd name="T30" fmla="*/ 142 w 314"/>
                  <a:gd name="T31" fmla="*/ 0 h 601"/>
                  <a:gd name="T32" fmla="*/ 189 w 314"/>
                  <a:gd name="T33" fmla="*/ 31 h 601"/>
                  <a:gd name="T34" fmla="*/ 209 w 314"/>
                  <a:gd name="T35" fmla="*/ 7 h 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4" h="601">
                    <a:moveTo>
                      <a:pt x="209" y="7"/>
                    </a:moveTo>
                    <a:lnTo>
                      <a:pt x="305" y="81"/>
                    </a:lnTo>
                    <a:lnTo>
                      <a:pt x="311" y="272"/>
                    </a:lnTo>
                    <a:lnTo>
                      <a:pt x="313" y="370"/>
                    </a:lnTo>
                    <a:lnTo>
                      <a:pt x="307" y="600"/>
                    </a:lnTo>
                    <a:lnTo>
                      <a:pt x="286" y="600"/>
                    </a:lnTo>
                    <a:lnTo>
                      <a:pt x="275" y="364"/>
                    </a:lnTo>
                    <a:lnTo>
                      <a:pt x="75" y="364"/>
                    </a:lnTo>
                    <a:lnTo>
                      <a:pt x="70" y="305"/>
                    </a:lnTo>
                    <a:lnTo>
                      <a:pt x="63" y="346"/>
                    </a:lnTo>
                    <a:lnTo>
                      <a:pt x="77" y="436"/>
                    </a:lnTo>
                    <a:lnTo>
                      <a:pt x="91" y="569"/>
                    </a:lnTo>
                    <a:lnTo>
                      <a:pt x="57" y="578"/>
                    </a:lnTo>
                    <a:lnTo>
                      <a:pt x="0" y="343"/>
                    </a:lnTo>
                    <a:lnTo>
                      <a:pt x="36" y="68"/>
                    </a:lnTo>
                    <a:lnTo>
                      <a:pt x="142" y="0"/>
                    </a:lnTo>
                    <a:lnTo>
                      <a:pt x="189" y="31"/>
                    </a:lnTo>
                    <a:lnTo>
                      <a:pt x="209" y="7"/>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7" name="Freeform 182"/>
              <p:cNvSpPr>
                <a:spLocks/>
              </p:cNvSpPr>
              <p:nvPr/>
            </p:nvSpPr>
            <p:spPr bwMode="auto">
              <a:xfrm>
                <a:off x="3421" y="2489"/>
                <a:ext cx="43" cy="97"/>
              </a:xfrm>
              <a:custGeom>
                <a:avLst/>
                <a:gdLst>
                  <a:gd name="T0" fmla="*/ 29 w 43"/>
                  <a:gd name="T1" fmla="*/ 0 h 97"/>
                  <a:gd name="T2" fmla="*/ 42 w 43"/>
                  <a:gd name="T3" fmla="*/ 51 h 97"/>
                  <a:gd name="T4" fmla="*/ 20 w 43"/>
                  <a:gd name="T5" fmla="*/ 96 h 97"/>
                  <a:gd name="T6" fmla="*/ 13 w 43"/>
                  <a:gd name="T7" fmla="*/ 91 h 97"/>
                  <a:gd name="T8" fmla="*/ 0 w 43"/>
                  <a:gd name="T9" fmla="*/ 86 h 97"/>
                  <a:gd name="T10" fmla="*/ 5 w 43"/>
                  <a:gd name="T11" fmla="*/ 72 h 97"/>
                  <a:gd name="T12" fmla="*/ 7 w 43"/>
                  <a:gd name="T13" fmla="*/ 54 h 97"/>
                  <a:gd name="T14" fmla="*/ 0 w 43"/>
                  <a:gd name="T15" fmla="*/ 36 h 97"/>
                  <a:gd name="T16" fmla="*/ 5 w 43"/>
                  <a:gd name="T17" fmla="*/ 4 h 97"/>
                  <a:gd name="T18" fmla="*/ 29 w 43"/>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97">
                    <a:moveTo>
                      <a:pt x="29" y="0"/>
                    </a:moveTo>
                    <a:lnTo>
                      <a:pt x="42" y="51"/>
                    </a:lnTo>
                    <a:lnTo>
                      <a:pt x="20" y="96"/>
                    </a:lnTo>
                    <a:lnTo>
                      <a:pt x="13" y="91"/>
                    </a:lnTo>
                    <a:lnTo>
                      <a:pt x="0" y="86"/>
                    </a:lnTo>
                    <a:lnTo>
                      <a:pt x="5" y="72"/>
                    </a:lnTo>
                    <a:lnTo>
                      <a:pt x="7" y="54"/>
                    </a:lnTo>
                    <a:lnTo>
                      <a:pt x="0" y="36"/>
                    </a:lnTo>
                    <a:lnTo>
                      <a:pt x="5" y="4"/>
                    </a:lnTo>
                    <a:lnTo>
                      <a:pt x="29" y="0"/>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48" name="Group 183"/>
              <p:cNvGrpSpPr>
                <a:grpSpLocks/>
              </p:cNvGrpSpPr>
              <p:nvPr/>
            </p:nvGrpSpPr>
            <p:grpSpPr bwMode="auto">
              <a:xfrm>
                <a:off x="3444" y="1930"/>
                <a:ext cx="203" cy="375"/>
                <a:chOff x="3444" y="1930"/>
                <a:chExt cx="203" cy="375"/>
              </a:xfrm>
            </p:grpSpPr>
            <p:grpSp>
              <p:nvGrpSpPr>
                <p:cNvPr id="20556" name="Group 184"/>
                <p:cNvGrpSpPr>
                  <a:grpSpLocks/>
                </p:cNvGrpSpPr>
                <p:nvPr/>
              </p:nvGrpSpPr>
              <p:grpSpPr bwMode="auto">
                <a:xfrm>
                  <a:off x="3444" y="1930"/>
                  <a:ext cx="203" cy="375"/>
                  <a:chOff x="3444" y="1930"/>
                  <a:chExt cx="203" cy="375"/>
                </a:xfrm>
              </p:grpSpPr>
              <p:grpSp>
                <p:nvGrpSpPr>
                  <p:cNvPr id="20558" name="Group 185"/>
                  <p:cNvGrpSpPr>
                    <a:grpSpLocks/>
                  </p:cNvGrpSpPr>
                  <p:nvPr/>
                </p:nvGrpSpPr>
                <p:grpSpPr bwMode="auto">
                  <a:xfrm>
                    <a:off x="3444" y="2287"/>
                    <a:ext cx="203" cy="18"/>
                    <a:chOff x="3444" y="2287"/>
                    <a:chExt cx="203" cy="18"/>
                  </a:xfrm>
                </p:grpSpPr>
                <p:sp>
                  <p:nvSpPr>
                    <p:cNvPr id="20560" name="Line 186"/>
                    <p:cNvSpPr>
                      <a:spLocks noChangeShapeType="1"/>
                    </p:cNvSpPr>
                    <p:nvPr/>
                  </p:nvSpPr>
                  <p:spPr bwMode="auto">
                    <a:xfrm flipH="1">
                      <a:off x="3444" y="2305"/>
                      <a:ext cx="2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1" name="Line 187"/>
                    <p:cNvSpPr>
                      <a:spLocks noChangeShapeType="1"/>
                    </p:cNvSpPr>
                    <p:nvPr/>
                  </p:nvSpPr>
                  <p:spPr bwMode="auto">
                    <a:xfrm flipH="1">
                      <a:off x="3444" y="2287"/>
                      <a:ext cx="2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59" name="Freeform 188"/>
                  <p:cNvSpPr>
                    <a:spLocks/>
                  </p:cNvSpPr>
                  <p:nvPr/>
                </p:nvSpPr>
                <p:spPr bwMode="auto">
                  <a:xfrm>
                    <a:off x="3497" y="1930"/>
                    <a:ext cx="95" cy="56"/>
                  </a:xfrm>
                  <a:custGeom>
                    <a:avLst/>
                    <a:gdLst>
                      <a:gd name="T0" fmla="*/ 94 w 95"/>
                      <a:gd name="T1" fmla="*/ 7 h 56"/>
                      <a:gd name="T2" fmla="*/ 90 w 95"/>
                      <a:gd name="T3" fmla="*/ 55 h 56"/>
                      <a:gd name="T4" fmla="*/ 64 w 95"/>
                      <a:gd name="T5" fmla="*/ 20 h 56"/>
                      <a:gd name="T6" fmla="*/ 46 w 95"/>
                      <a:gd name="T7" fmla="*/ 54 h 56"/>
                      <a:gd name="T8" fmla="*/ 0 w 95"/>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56">
                        <a:moveTo>
                          <a:pt x="94" y="7"/>
                        </a:moveTo>
                        <a:lnTo>
                          <a:pt x="90" y="55"/>
                        </a:lnTo>
                        <a:lnTo>
                          <a:pt x="64" y="20"/>
                        </a:lnTo>
                        <a:lnTo>
                          <a:pt x="46" y="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57" name="Line 189"/>
                <p:cNvSpPr>
                  <a:spLocks noChangeShapeType="1"/>
                </p:cNvSpPr>
                <p:nvPr/>
              </p:nvSpPr>
              <p:spPr bwMode="auto">
                <a:xfrm>
                  <a:off x="3562" y="1957"/>
                  <a:ext cx="0" cy="3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49" name="Group 190"/>
              <p:cNvGrpSpPr>
                <a:grpSpLocks/>
              </p:cNvGrpSpPr>
              <p:nvPr/>
            </p:nvGrpSpPr>
            <p:grpSpPr bwMode="auto">
              <a:xfrm>
                <a:off x="3488" y="1737"/>
                <a:ext cx="128" cy="208"/>
                <a:chOff x="3488" y="1737"/>
                <a:chExt cx="128" cy="208"/>
              </a:xfrm>
            </p:grpSpPr>
            <p:grpSp>
              <p:nvGrpSpPr>
                <p:cNvPr id="20550" name="Group 191"/>
                <p:cNvGrpSpPr>
                  <a:grpSpLocks/>
                </p:cNvGrpSpPr>
                <p:nvPr/>
              </p:nvGrpSpPr>
              <p:grpSpPr bwMode="auto">
                <a:xfrm>
                  <a:off x="3493" y="1747"/>
                  <a:ext cx="119" cy="198"/>
                  <a:chOff x="3493" y="1747"/>
                  <a:chExt cx="119" cy="198"/>
                </a:xfrm>
              </p:grpSpPr>
              <p:sp>
                <p:nvSpPr>
                  <p:cNvPr id="20552" name="Freeform 192"/>
                  <p:cNvSpPr>
                    <a:spLocks/>
                  </p:cNvSpPr>
                  <p:nvPr/>
                </p:nvSpPr>
                <p:spPr bwMode="auto">
                  <a:xfrm>
                    <a:off x="3493" y="1747"/>
                    <a:ext cx="119" cy="198"/>
                  </a:xfrm>
                  <a:custGeom>
                    <a:avLst/>
                    <a:gdLst>
                      <a:gd name="T0" fmla="*/ 113 w 119"/>
                      <a:gd name="T1" fmla="*/ 36 h 198"/>
                      <a:gd name="T2" fmla="*/ 116 w 119"/>
                      <a:gd name="T3" fmla="*/ 56 h 198"/>
                      <a:gd name="T4" fmla="*/ 117 w 119"/>
                      <a:gd name="T5" fmla="*/ 63 h 198"/>
                      <a:gd name="T6" fmla="*/ 113 w 119"/>
                      <a:gd name="T7" fmla="*/ 70 h 198"/>
                      <a:gd name="T8" fmla="*/ 118 w 119"/>
                      <a:gd name="T9" fmla="*/ 85 h 198"/>
                      <a:gd name="T10" fmla="*/ 115 w 119"/>
                      <a:gd name="T11" fmla="*/ 108 h 198"/>
                      <a:gd name="T12" fmla="*/ 113 w 119"/>
                      <a:gd name="T13" fmla="*/ 119 h 198"/>
                      <a:gd name="T14" fmla="*/ 110 w 119"/>
                      <a:gd name="T15" fmla="*/ 130 h 198"/>
                      <a:gd name="T16" fmla="*/ 106 w 119"/>
                      <a:gd name="T17" fmla="*/ 141 h 198"/>
                      <a:gd name="T18" fmla="*/ 102 w 119"/>
                      <a:gd name="T19" fmla="*/ 153 h 198"/>
                      <a:gd name="T20" fmla="*/ 92 w 119"/>
                      <a:gd name="T21" fmla="*/ 156 h 198"/>
                      <a:gd name="T22" fmla="*/ 83 w 119"/>
                      <a:gd name="T23" fmla="*/ 159 h 198"/>
                      <a:gd name="T24" fmla="*/ 83 w 119"/>
                      <a:gd name="T25" fmla="*/ 168 h 198"/>
                      <a:gd name="T26" fmla="*/ 84 w 119"/>
                      <a:gd name="T27" fmla="*/ 174 h 198"/>
                      <a:gd name="T28" fmla="*/ 66 w 119"/>
                      <a:gd name="T29" fmla="*/ 197 h 198"/>
                      <a:gd name="T30" fmla="*/ 17 w 119"/>
                      <a:gd name="T31" fmla="*/ 168 h 198"/>
                      <a:gd name="T32" fmla="*/ 16 w 119"/>
                      <a:gd name="T33" fmla="*/ 113 h 198"/>
                      <a:gd name="T34" fmla="*/ 9 w 119"/>
                      <a:gd name="T35" fmla="*/ 98 h 198"/>
                      <a:gd name="T36" fmla="*/ 5 w 119"/>
                      <a:gd name="T37" fmla="*/ 86 h 198"/>
                      <a:gd name="T38" fmla="*/ 2 w 119"/>
                      <a:gd name="T39" fmla="*/ 71 h 198"/>
                      <a:gd name="T40" fmla="*/ 0 w 119"/>
                      <a:gd name="T41" fmla="*/ 58 h 198"/>
                      <a:gd name="T42" fmla="*/ 1 w 119"/>
                      <a:gd name="T43" fmla="*/ 47 h 198"/>
                      <a:gd name="T44" fmla="*/ 3 w 119"/>
                      <a:gd name="T45" fmla="*/ 34 h 198"/>
                      <a:gd name="T46" fmla="*/ 5 w 119"/>
                      <a:gd name="T47" fmla="*/ 24 h 198"/>
                      <a:gd name="T48" fmla="*/ 10 w 119"/>
                      <a:gd name="T49" fmla="*/ 16 h 198"/>
                      <a:gd name="T50" fmla="*/ 17 w 119"/>
                      <a:gd name="T51" fmla="*/ 9 h 198"/>
                      <a:gd name="T52" fmla="*/ 26 w 119"/>
                      <a:gd name="T53" fmla="*/ 5 h 198"/>
                      <a:gd name="T54" fmla="*/ 36 w 119"/>
                      <a:gd name="T55" fmla="*/ 3 h 198"/>
                      <a:gd name="T56" fmla="*/ 47 w 119"/>
                      <a:gd name="T57" fmla="*/ 1 h 198"/>
                      <a:gd name="T58" fmla="*/ 60 w 119"/>
                      <a:gd name="T59" fmla="*/ 0 h 198"/>
                      <a:gd name="T60" fmla="*/ 73 w 119"/>
                      <a:gd name="T61" fmla="*/ 1 h 198"/>
                      <a:gd name="T62" fmla="*/ 88 w 119"/>
                      <a:gd name="T63" fmla="*/ 5 h 198"/>
                      <a:gd name="T64" fmla="*/ 96 w 119"/>
                      <a:gd name="T65" fmla="*/ 10 h 198"/>
                      <a:gd name="T66" fmla="*/ 104 w 119"/>
                      <a:gd name="T67" fmla="*/ 16 h 198"/>
                      <a:gd name="T68" fmla="*/ 110 w 119"/>
                      <a:gd name="T69" fmla="*/ 25 h 198"/>
                      <a:gd name="T70" fmla="*/ 113 w 119"/>
                      <a:gd name="T71" fmla="*/ 36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9" h="198">
                        <a:moveTo>
                          <a:pt x="113" y="36"/>
                        </a:moveTo>
                        <a:lnTo>
                          <a:pt x="116" y="56"/>
                        </a:lnTo>
                        <a:lnTo>
                          <a:pt x="117" y="63"/>
                        </a:lnTo>
                        <a:lnTo>
                          <a:pt x="113" y="70"/>
                        </a:lnTo>
                        <a:lnTo>
                          <a:pt x="118" y="85"/>
                        </a:lnTo>
                        <a:lnTo>
                          <a:pt x="115" y="108"/>
                        </a:lnTo>
                        <a:lnTo>
                          <a:pt x="113" y="119"/>
                        </a:lnTo>
                        <a:lnTo>
                          <a:pt x="110" y="130"/>
                        </a:lnTo>
                        <a:lnTo>
                          <a:pt x="106" y="141"/>
                        </a:lnTo>
                        <a:lnTo>
                          <a:pt x="102" y="153"/>
                        </a:lnTo>
                        <a:lnTo>
                          <a:pt x="92" y="156"/>
                        </a:lnTo>
                        <a:lnTo>
                          <a:pt x="83" y="159"/>
                        </a:lnTo>
                        <a:lnTo>
                          <a:pt x="83" y="168"/>
                        </a:lnTo>
                        <a:lnTo>
                          <a:pt x="84" y="174"/>
                        </a:lnTo>
                        <a:lnTo>
                          <a:pt x="66" y="197"/>
                        </a:lnTo>
                        <a:lnTo>
                          <a:pt x="17" y="168"/>
                        </a:lnTo>
                        <a:lnTo>
                          <a:pt x="16" y="113"/>
                        </a:lnTo>
                        <a:lnTo>
                          <a:pt x="9" y="98"/>
                        </a:lnTo>
                        <a:lnTo>
                          <a:pt x="5" y="86"/>
                        </a:lnTo>
                        <a:lnTo>
                          <a:pt x="2" y="71"/>
                        </a:lnTo>
                        <a:lnTo>
                          <a:pt x="0" y="58"/>
                        </a:lnTo>
                        <a:lnTo>
                          <a:pt x="1" y="47"/>
                        </a:lnTo>
                        <a:lnTo>
                          <a:pt x="3" y="34"/>
                        </a:lnTo>
                        <a:lnTo>
                          <a:pt x="5" y="24"/>
                        </a:lnTo>
                        <a:lnTo>
                          <a:pt x="10" y="16"/>
                        </a:lnTo>
                        <a:lnTo>
                          <a:pt x="17" y="9"/>
                        </a:lnTo>
                        <a:lnTo>
                          <a:pt x="26" y="5"/>
                        </a:lnTo>
                        <a:lnTo>
                          <a:pt x="36" y="3"/>
                        </a:lnTo>
                        <a:lnTo>
                          <a:pt x="47" y="1"/>
                        </a:lnTo>
                        <a:lnTo>
                          <a:pt x="60" y="0"/>
                        </a:lnTo>
                        <a:lnTo>
                          <a:pt x="73" y="1"/>
                        </a:lnTo>
                        <a:lnTo>
                          <a:pt x="88" y="5"/>
                        </a:lnTo>
                        <a:lnTo>
                          <a:pt x="96" y="10"/>
                        </a:lnTo>
                        <a:lnTo>
                          <a:pt x="104" y="16"/>
                        </a:lnTo>
                        <a:lnTo>
                          <a:pt x="110" y="25"/>
                        </a:lnTo>
                        <a:lnTo>
                          <a:pt x="113" y="36"/>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3" name="Freeform 193"/>
                  <p:cNvSpPr>
                    <a:spLocks/>
                  </p:cNvSpPr>
                  <p:nvPr/>
                </p:nvSpPr>
                <p:spPr bwMode="auto">
                  <a:xfrm>
                    <a:off x="3538" y="1816"/>
                    <a:ext cx="40" cy="43"/>
                  </a:xfrm>
                  <a:custGeom>
                    <a:avLst/>
                    <a:gdLst>
                      <a:gd name="T0" fmla="*/ 34 w 40"/>
                      <a:gd name="T1" fmla="*/ 2 h 43"/>
                      <a:gd name="T2" fmla="*/ 26 w 40"/>
                      <a:gd name="T3" fmla="*/ 1 h 43"/>
                      <a:gd name="T4" fmla="*/ 14 w 40"/>
                      <a:gd name="T5" fmla="*/ 0 h 43"/>
                      <a:gd name="T6" fmla="*/ 6 w 40"/>
                      <a:gd name="T7" fmla="*/ 2 h 43"/>
                      <a:gd name="T8" fmla="*/ 3 w 40"/>
                      <a:gd name="T9" fmla="*/ 4 h 43"/>
                      <a:gd name="T10" fmla="*/ 2 w 40"/>
                      <a:gd name="T11" fmla="*/ 7 h 43"/>
                      <a:gd name="T12" fmla="*/ 0 w 40"/>
                      <a:gd name="T13" fmla="*/ 9 h 43"/>
                      <a:gd name="T14" fmla="*/ 17 w 40"/>
                      <a:gd name="T15" fmla="*/ 10 h 43"/>
                      <a:gd name="T16" fmla="*/ 15 w 40"/>
                      <a:gd name="T17" fmla="*/ 11 h 43"/>
                      <a:gd name="T18" fmla="*/ 6 w 40"/>
                      <a:gd name="T19" fmla="*/ 12 h 43"/>
                      <a:gd name="T20" fmla="*/ 26 w 40"/>
                      <a:gd name="T21" fmla="*/ 12 h 43"/>
                      <a:gd name="T22" fmla="*/ 32 w 40"/>
                      <a:gd name="T23" fmla="*/ 12 h 43"/>
                      <a:gd name="T24" fmla="*/ 36 w 40"/>
                      <a:gd name="T25" fmla="*/ 34 h 43"/>
                      <a:gd name="T26" fmla="*/ 33 w 40"/>
                      <a:gd name="T27" fmla="*/ 39 h 43"/>
                      <a:gd name="T28" fmla="*/ 32 w 40"/>
                      <a:gd name="T29" fmla="*/ 42 h 43"/>
                      <a:gd name="T30" fmla="*/ 39 w 40"/>
                      <a:gd name="T31" fmla="*/ 36 h 43"/>
                      <a:gd name="T32" fmla="*/ 35 w 40"/>
                      <a:gd name="T33" fmla="*/ 10 h 43"/>
                      <a:gd name="T34" fmla="*/ 34 w 40"/>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3">
                        <a:moveTo>
                          <a:pt x="34" y="2"/>
                        </a:moveTo>
                        <a:lnTo>
                          <a:pt x="26" y="1"/>
                        </a:lnTo>
                        <a:lnTo>
                          <a:pt x="14" y="0"/>
                        </a:lnTo>
                        <a:lnTo>
                          <a:pt x="6" y="2"/>
                        </a:lnTo>
                        <a:lnTo>
                          <a:pt x="3" y="4"/>
                        </a:lnTo>
                        <a:lnTo>
                          <a:pt x="2" y="7"/>
                        </a:lnTo>
                        <a:lnTo>
                          <a:pt x="0" y="9"/>
                        </a:lnTo>
                        <a:lnTo>
                          <a:pt x="17" y="10"/>
                        </a:lnTo>
                        <a:lnTo>
                          <a:pt x="15" y="11"/>
                        </a:lnTo>
                        <a:lnTo>
                          <a:pt x="6" y="12"/>
                        </a:lnTo>
                        <a:lnTo>
                          <a:pt x="26" y="12"/>
                        </a:lnTo>
                        <a:lnTo>
                          <a:pt x="32" y="12"/>
                        </a:lnTo>
                        <a:lnTo>
                          <a:pt x="36" y="34"/>
                        </a:lnTo>
                        <a:lnTo>
                          <a:pt x="33" y="39"/>
                        </a:lnTo>
                        <a:lnTo>
                          <a:pt x="32" y="42"/>
                        </a:lnTo>
                        <a:lnTo>
                          <a:pt x="39" y="36"/>
                        </a:lnTo>
                        <a:lnTo>
                          <a:pt x="35" y="10"/>
                        </a:lnTo>
                        <a:lnTo>
                          <a:pt x="34" y="2"/>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4" name="Freeform 194"/>
                  <p:cNvSpPr>
                    <a:spLocks/>
                  </p:cNvSpPr>
                  <p:nvPr/>
                </p:nvSpPr>
                <p:spPr bwMode="auto">
                  <a:xfrm>
                    <a:off x="3590" y="1817"/>
                    <a:ext cx="20" cy="17"/>
                  </a:xfrm>
                  <a:custGeom>
                    <a:avLst/>
                    <a:gdLst>
                      <a:gd name="T0" fmla="*/ 2 w 20"/>
                      <a:gd name="T1" fmla="*/ 3 h 17"/>
                      <a:gd name="T2" fmla="*/ 12 w 20"/>
                      <a:gd name="T3" fmla="*/ 0 h 17"/>
                      <a:gd name="T4" fmla="*/ 18 w 20"/>
                      <a:gd name="T5" fmla="*/ 0 h 17"/>
                      <a:gd name="T6" fmla="*/ 18 w 20"/>
                      <a:gd name="T7" fmla="*/ 7 h 17"/>
                      <a:gd name="T8" fmla="*/ 19 w 20"/>
                      <a:gd name="T9" fmla="*/ 10 h 17"/>
                      <a:gd name="T10" fmla="*/ 11 w 20"/>
                      <a:gd name="T11" fmla="*/ 10 h 17"/>
                      <a:gd name="T12" fmla="*/ 6 w 20"/>
                      <a:gd name="T13" fmla="*/ 10 h 17"/>
                      <a:gd name="T14" fmla="*/ 13 w 20"/>
                      <a:gd name="T15" fmla="*/ 14 h 17"/>
                      <a:gd name="T16" fmla="*/ 18 w 20"/>
                      <a:gd name="T17" fmla="*/ 16 h 17"/>
                      <a:gd name="T18" fmla="*/ 4 w 20"/>
                      <a:gd name="T19" fmla="*/ 14 h 17"/>
                      <a:gd name="T20" fmla="*/ 0 w 20"/>
                      <a:gd name="T21" fmla="*/ 12 h 17"/>
                      <a:gd name="T22" fmla="*/ 2 w 20"/>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17">
                        <a:moveTo>
                          <a:pt x="2" y="3"/>
                        </a:moveTo>
                        <a:lnTo>
                          <a:pt x="12" y="0"/>
                        </a:lnTo>
                        <a:lnTo>
                          <a:pt x="18" y="0"/>
                        </a:lnTo>
                        <a:lnTo>
                          <a:pt x="18" y="7"/>
                        </a:lnTo>
                        <a:lnTo>
                          <a:pt x="19" y="10"/>
                        </a:lnTo>
                        <a:lnTo>
                          <a:pt x="11" y="10"/>
                        </a:lnTo>
                        <a:lnTo>
                          <a:pt x="6" y="10"/>
                        </a:lnTo>
                        <a:lnTo>
                          <a:pt x="13" y="14"/>
                        </a:lnTo>
                        <a:lnTo>
                          <a:pt x="18" y="16"/>
                        </a:lnTo>
                        <a:lnTo>
                          <a:pt x="4" y="14"/>
                        </a:lnTo>
                        <a:lnTo>
                          <a:pt x="0" y="12"/>
                        </a:lnTo>
                        <a:lnTo>
                          <a:pt x="2" y="3"/>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5" name="Freeform 195"/>
                  <p:cNvSpPr>
                    <a:spLocks/>
                  </p:cNvSpPr>
                  <p:nvPr/>
                </p:nvSpPr>
                <p:spPr bwMode="auto">
                  <a:xfrm>
                    <a:off x="3510" y="1857"/>
                    <a:ext cx="58" cy="58"/>
                  </a:xfrm>
                  <a:custGeom>
                    <a:avLst/>
                    <a:gdLst>
                      <a:gd name="T0" fmla="*/ 10 w 58"/>
                      <a:gd name="T1" fmla="*/ 15 h 58"/>
                      <a:gd name="T2" fmla="*/ 15 w 58"/>
                      <a:gd name="T3" fmla="*/ 29 h 58"/>
                      <a:gd name="T4" fmla="*/ 57 w 58"/>
                      <a:gd name="T5" fmla="*/ 49 h 58"/>
                      <a:gd name="T6" fmla="*/ 35 w 58"/>
                      <a:gd name="T7" fmla="*/ 44 h 58"/>
                      <a:gd name="T8" fmla="*/ 25 w 58"/>
                      <a:gd name="T9" fmla="*/ 42 h 58"/>
                      <a:gd name="T10" fmla="*/ 14 w 58"/>
                      <a:gd name="T11" fmla="*/ 43 h 58"/>
                      <a:gd name="T12" fmla="*/ 5 w 58"/>
                      <a:gd name="T13" fmla="*/ 47 h 58"/>
                      <a:gd name="T14" fmla="*/ 1 w 58"/>
                      <a:gd name="T15" fmla="*/ 57 h 58"/>
                      <a:gd name="T16" fmla="*/ 0 w 58"/>
                      <a:gd name="T17" fmla="*/ 17 h 58"/>
                      <a:gd name="T18" fmla="*/ 2 w 58"/>
                      <a:gd name="T19" fmla="*/ 9 h 58"/>
                      <a:gd name="T20" fmla="*/ 8 w 58"/>
                      <a:gd name="T21" fmla="*/ 0 h 58"/>
                      <a:gd name="T22" fmla="*/ 10 w 58"/>
                      <a:gd name="T23" fmla="*/ 15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 h="58">
                        <a:moveTo>
                          <a:pt x="10" y="15"/>
                        </a:moveTo>
                        <a:lnTo>
                          <a:pt x="15" y="29"/>
                        </a:lnTo>
                        <a:lnTo>
                          <a:pt x="57" y="49"/>
                        </a:lnTo>
                        <a:lnTo>
                          <a:pt x="35" y="44"/>
                        </a:lnTo>
                        <a:lnTo>
                          <a:pt x="25" y="42"/>
                        </a:lnTo>
                        <a:lnTo>
                          <a:pt x="14" y="43"/>
                        </a:lnTo>
                        <a:lnTo>
                          <a:pt x="5" y="47"/>
                        </a:lnTo>
                        <a:lnTo>
                          <a:pt x="1" y="57"/>
                        </a:lnTo>
                        <a:lnTo>
                          <a:pt x="0" y="17"/>
                        </a:lnTo>
                        <a:lnTo>
                          <a:pt x="2" y="9"/>
                        </a:lnTo>
                        <a:lnTo>
                          <a:pt x="8" y="0"/>
                        </a:lnTo>
                        <a:lnTo>
                          <a:pt x="10" y="15"/>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51" name="Freeform 196"/>
                <p:cNvSpPr>
                  <a:spLocks/>
                </p:cNvSpPr>
                <p:nvPr/>
              </p:nvSpPr>
              <p:spPr bwMode="auto">
                <a:xfrm>
                  <a:off x="3488" y="1737"/>
                  <a:ext cx="128" cy="142"/>
                </a:xfrm>
                <a:custGeom>
                  <a:avLst/>
                  <a:gdLst>
                    <a:gd name="T0" fmla="*/ 104 w 128"/>
                    <a:gd name="T1" fmla="*/ 12 h 142"/>
                    <a:gd name="T2" fmla="*/ 93 w 128"/>
                    <a:gd name="T3" fmla="*/ 6 h 142"/>
                    <a:gd name="T4" fmla="*/ 84 w 128"/>
                    <a:gd name="T5" fmla="*/ 4 h 142"/>
                    <a:gd name="T6" fmla="*/ 68 w 128"/>
                    <a:gd name="T7" fmla="*/ 0 h 142"/>
                    <a:gd name="T8" fmla="*/ 57 w 128"/>
                    <a:gd name="T9" fmla="*/ 0 h 142"/>
                    <a:gd name="T10" fmla="*/ 45 w 128"/>
                    <a:gd name="T11" fmla="*/ 0 h 142"/>
                    <a:gd name="T12" fmla="*/ 33 w 128"/>
                    <a:gd name="T13" fmla="*/ 3 h 142"/>
                    <a:gd name="T14" fmla="*/ 25 w 128"/>
                    <a:gd name="T15" fmla="*/ 3 h 142"/>
                    <a:gd name="T16" fmla="*/ 17 w 128"/>
                    <a:gd name="T17" fmla="*/ 5 h 142"/>
                    <a:gd name="T18" fmla="*/ 9 w 128"/>
                    <a:gd name="T19" fmla="*/ 12 h 142"/>
                    <a:gd name="T20" fmla="*/ 4 w 128"/>
                    <a:gd name="T21" fmla="*/ 19 h 142"/>
                    <a:gd name="T22" fmla="*/ 3 w 128"/>
                    <a:gd name="T23" fmla="*/ 30 h 142"/>
                    <a:gd name="T24" fmla="*/ 1 w 128"/>
                    <a:gd name="T25" fmla="*/ 43 h 142"/>
                    <a:gd name="T26" fmla="*/ 0 w 128"/>
                    <a:gd name="T27" fmla="*/ 62 h 142"/>
                    <a:gd name="T28" fmla="*/ 0 w 128"/>
                    <a:gd name="T29" fmla="*/ 79 h 142"/>
                    <a:gd name="T30" fmla="*/ 4 w 128"/>
                    <a:gd name="T31" fmla="*/ 92 h 142"/>
                    <a:gd name="T32" fmla="*/ 6 w 128"/>
                    <a:gd name="T33" fmla="*/ 106 h 142"/>
                    <a:gd name="T34" fmla="*/ 10 w 128"/>
                    <a:gd name="T35" fmla="*/ 115 h 142"/>
                    <a:gd name="T36" fmla="*/ 14 w 128"/>
                    <a:gd name="T37" fmla="*/ 124 h 142"/>
                    <a:gd name="T38" fmla="*/ 17 w 128"/>
                    <a:gd name="T39" fmla="*/ 132 h 142"/>
                    <a:gd name="T40" fmla="*/ 22 w 128"/>
                    <a:gd name="T41" fmla="*/ 141 h 142"/>
                    <a:gd name="T42" fmla="*/ 27 w 128"/>
                    <a:gd name="T43" fmla="*/ 141 h 142"/>
                    <a:gd name="T44" fmla="*/ 25 w 128"/>
                    <a:gd name="T45" fmla="*/ 128 h 142"/>
                    <a:gd name="T46" fmla="*/ 28 w 128"/>
                    <a:gd name="T47" fmla="*/ 120 h 142"/>
                    <a:gd name="T48" fmla="*/ 29 w 128"/>
                    <a:gd name="T49" fmla="*/ 115 h 142"/>
                    <a:gd name="T50" fmla="*/ 27 w 128"/>
                    <a:gd name="T51" fmla="*/ 107 h 142"/>
                    <a:gd name="T52" fmla="*/ 25 w 128"/>
                    <a:gd name="T53" fmla="*/ 92 h 142"/>
                    <a:gd name="T54" fmla="*/ 29 w 128"/>
                    <a:gd name="T55" fmla="*/ 89 h 142"/>
                    <a:gd name="T56" fmla="*/ 34 w 128"/>
                    <a:gd name="T57" fmla="*/ 96 h 142"/>
                    <a:gd name="T58" fmla="*/ 39 w 128"/>
                    <a:gd name="T59" fmla="*/ 103 h 142"/>
                    <a:gd name="T60" fmla="*/ 38 w 128"/>
                    <a:gd name="T61" fmla="*/ 89 h 142"/>
                    <a:gd name="T62" fmla="*/ 40 w 128"/>
                    <a:gd name="T63" fmla="*/ 72 h 142"/>
                    <a:gd name="T64" fmla="*/ 40 w 128"/>
                    <a:gd name="T65" fmla="*/ 54 h 142"/>
                    <a:gd name="T66" fmla="*/ 41 w 128"/>
                    <a:gd name="T67" fmla="*/ 44 h 142"/>
                    <a:gd name="T68" fmla="*/ 37 w 128"/>
                    <a:gd name="T69" fmla="*/ 40 h 142"/>
                    <a:gd name="T70" fmla="*/ 46 w 128"/>
                    <a:gd name="T71" fmla="*/ 42 h 142"/>
                    <a:gd name="T72" fmla="*/ 53 w 128"/>
                    <a:gd name="T73" fmla="*/ 45 h 142"/>
                    <a:gd name="T74" fmla="*/ 60 w 128"/>
                    <a:gd name="T75" fmla="*/ 46 h 142"/>
                    <a:gd name="T76" fmla="*/ 72 w 128"/>
                    <a:gd name="T77" fmla="*/ 48 h 142"/>
                    <a:gd name="T78" fmla="*/ 80 w 128"/>
                    <a:gd name="T79" fmla="*/ 51 h 142"/>
                    <a:gd name="T80" fmla="*/ 69 w 128"/>
                    <a:gd name="T81" fmla="*/ 45 h 142"/>
                    <a:gd name="T82" fmla="*/ 75 w 128"/>
                    <a:gd name="T83" fmla="*/ 45 h 142"/>
                    <a:gd name="T84" fmla="*/ 90 w 128"/>
                    <a:gd name="T85" fmla="*/ 45 h 142"/>
                    <a:gd name="T86" fmla="*/ 101 w 128"/>
                    <a:gd name="T87" fmla="*/ 43 h 142"/>
                    <a:gd name="T88" fmla="*/ 115 w 128"/>
                    <a:gd name="T89" fmla="*/ 44 h 142"/>
                    <a:gd name="T90" fmla="*/ 119 w 128"/>
                    <a:gd name="T91" fmla="*/ 53 h 142"/>
                    <a:gd name="T92" fmla="*/ 121 w 128"/>
                    <a:gd name="T93" fmla="*/ 64 h 142"/>
                    <a:gd name="T94" fmla="*/ 123 w 128"/>
                    <a:gd name="T95" fmla="*/ 51 h 142"/>
                    <a:gd name="T96" fmla="*/ 127 w 128"/>
                    <a:gd name="T97" fmla="*/ 35 h 142"/>
                    <a:gd name="T98" fmla="*/ 121 w 128"/>
                    <a:gd name="T99" fmla="*/ 24 h 142"/>
                    <a:gd name="T100" fmla="*/ 113 w 128"/>
                    <a:gd name="T101" fmla="*/ 17 h 142"/>
                    <a:gd name="T102" fmla="*/ 104 w 128"/>
                    <a:gd name="T103" fmla="*/ 12 h 14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28" h="142">
                      <a:moveTo>
                        <a:pt x="104" y="12"/>
                      </a:moveTo>
                      <a:lnTo>
                        <a:pt x="93" y="6"/>
                      </a:lnTo>
                      <a:lnTo>
                        <a:pt x="84" y="4"/>
                      </a:lnTo>
                      <a:lnTo>
                        <a:pt x="68" y="0"/>
                      </a:lnTo>
                      <a:lnTo>
                        <a:pt x="57" y="0"/>
                      </a:lnTo>
                      <a:lnTo>
                        <a:pt x="45" y="0"/>
                      </a:lnTo>
                      <a:lnTo>
                        <a:pt x="33" y="3"/>
                      </a:lnTo>
                      <a:lnTo>
                        <a:pt x="25" y="3"/>
                      </a:lnTo>
                      <a:lnTo>
                        <a:pt x="17" y="5"/>
                      </a:lnTo>
                      <a:lnTo>
                        <a:pt x="9" y="12"/>
                      </a:lnTo>
                      <a:lnTo>
                        <a:pt x="4" y="19"/>
                      </a:lnTo>
                      <a:lnTo>
                        <a:pt x="3" y="30"/>
                      </a:lnTo>
                      <a:lnTo>
                        <a:pt x="1" y="43"/>
                      </a:lnTo>
                      <a:lnTo>
                        <a:pt x="0" y="62"/>
                      </a:lnTo>
                      <a:lnTo>
                        <a:pt x="0" y="79"/>
                      </a:lnTo>
                      <a:lnTo>
                        <a:pt x="4" y="92"/>
                      </a:lnTo>
                      <a:lnTo>
                        <a:pt x="6" y="106"/>
                      </a:lnTo>
                      <a:lnTo>
                        <a:pt x="10" y="115"/>
                      </a:lnTo>
                      <a:lnTo>
                        <a:pt x="14" y="124"/>
                      </a:lnTo>
                      <a:lnTo>
                        <a:pt x="17" y="132"/>
                      </a:lnTo>
                      <a:lnTo>
                        <a:pt x="22" y="141"/>
                      </a:lnTo>
                      <a:lnTo>
                        <a:pt x="27" y="141"/>
                      </a:lnTo>
                      <a:lnTo>
                        <a:pt x="25" y="128"/>
                      </a:lnTo>
                      <a:lnTo>
                        <a:pt x="28" y="120"/>
                      </a:lnTo>
                      <a:lnTo>
                        <a:pt x="29" y="115"/>
                      </a:lnTo>
                      <a:lnTo>
                        <a:pt x="27" y="107"/>
                      </a:lnTo>
                      <a:lnTo>
                        <a:pt x="25" y="92"/>
                      </a:lnTo>
                      <a:lnTo>
                        <a:pt x="29" y="89"/>
                      </a:lnTo>
                      <a:lnTo>
                        <a:pt x="34" y="96"/>
                      </a:lnTo>
                      <a:lnTo>
                        <a:pt x="39" y="103"/>
                      </a:lnTo>
                      <a:lnTo>
                        <a:pt x="38" y="89"/>
                      </a:lnTo>
                      <a:lnTo>
                        <a:pt x="40" y="72"/>
                      </a:lnTo>
                      <a:lnTo>
                        <a:pt x="40" y="54"/>
                      </a:lnTo>
                      <a:lnTo>
                        <a:pt x="41" y="44"/>
                      </a:lnTo>
                      <a:lnTo>
                        <a:pt x="37" y="40"/>
                      </a:lnTo>
                      <a:lnTo>
                        <a:pt x="46" y="42"/>
                      </a:lnTo>
                      <a:lnTo>
                        <a:pt x="53" y="45"/>
                      </a:lnTo>
                      <a:lnTo>
                        <a:pt x="60" y="46"/>
                      </a:lnTo>
                      <a:lnTo>
                        <a:pt x="72" y="48"/>
                      </a:lnTo>
                      <a:lnTo>
                        <a:pt x="80" y="51"/>
                      </a:lnTo>
                      <a:lnTo>
                        <a:pt x="69" y="45"/>
                      </a:lnTo>
                      <a:lnTo>
                        <a:pt x="75" y="45"/>
                      </a:lnTo>
                      <a:lnTo>
                        <a:pt x="90" y="45"/>
                      </a:lnTo>
                      <a:lnTo>
                        <a:pt x="101" y="43"/>
                      </a:lnTo>
                      <a:lnTo>
                        <a:pt x="115" y="44"/>
                      </a:lnTo>
                      <a:lnTo>
                        <a:pt x="119" y="53"/>
                      </a:lnTo>
                      <a:lnTo>
                        <a:pt x="121" y="64"/>
                      </a:lnTo>
                      <a:lnTo>
                        <a:pt x="123" y="51"/>
                      </a:lnTo>
                      <a:lnTo>
                        <a:pt x="127" y="35"/>
                      </a:lnTo>
                      <a:lnTo>
                        <a:pt x="121" y="24"/>
                      </a:lnTo>
                      <a:lnTo>
                        <a:pt x="113" y="17"/>
                      </a:lnTo>
                      <a:lnTo>
                        <a:pt x="104" y="12"/>
                      </a:lnTo>
                    </a:path>
                  </a:pathLst>
                </a:custGeom>
                <a:solidFill>
                  <a:srgbClr val="C08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521" name="Group 197"/>
            <p:cNvGrpSpPr>
              <a:grpSpLocks/>
            </p:cNvGrpSpPr>
            <p:nvPr/>
          </p:nvGrpSpPr>
          <p:grpSpPr bwMode="auto">
            <a:xfrm>
              <a:off x="3598" y="1816"/>
              <a:ext cx="300" cy="1376"/>
              <a:chOff x="3598" y="1816"/>
              <a:chExt cx="300" cy="1376"/>
            </a:xfrm>
          </p:grpSpPr>
          <p:grpSp>
            <p:nvGrpSpPr>
              <p:cNvPr id="20522" name="Group 198"/>
              <p:cNvGrpSpPr>
                <a:grpSpLocks/>
              </p:cNvGrpSpPr>
              <p:nvPr/>
            </p:nvGrpSpPr>
            <p:grpSpPr bwMode="auto">
              <a:xfrm>
                <a:off x="3677" y="1816"/>
                <a:ext cx="156" cy="326"/>
                <a:chOff x="3677" y="1816"/>
                <a:chExt cx="156" cy="326"/>
              </a:xfrm>
            </p:grpSpPr>
            <p:sp>
              <p:nvSpPr>
                <p:cNvPr id="20541" name="Freeform 199"/>
                <p:cNvSpPr>
                  <a:spLocks/>
                </p:cNvSpPr>
                <p:nvPr/>
              </p:nvSpPr>
              <p:spPr bwMode="auto">
                <a:xfrm>
                  <a:off x="3677" y="1816"/>
                  <a:ext cx="156" cy="183"/>
                </a:xfrm>
                <a:custGeom>
                  <a:avLst/>
                  <a:gdLst>
                    <a:gd name="T0" fmla="*/ 89 w 156"/>
                    <a:gd name="T1" fmla="*/ 4 h 183"/>
                    <a:gd name="T2" fmla="*/ 112 w 156"/>
                    <a:gd name="T3" fmla="*/ 11 h 183"/>
                    <a:gd name="T4" fmla="*/ 124 w 156"/>
                    <a:gd name="T5" fmla="*/ 20 h 183"/>
                    <a:gd name="T6" fmla="*/ 132 w 156"/>
                    <a:gd name="T7" fmla="*/ 33 h 183"/>
                    <a:gd name="T8" fmla="*/ 140 w 156"/>
                    <a:gd name="T9" fmla="*/ 58 h 183"/>
                    <a:gd name="T10" fmla="*/ 149 w 156"/>
                    <a:gd name="T11" fmla="*/ 96 h 183"/>
                    <a:gd name="T12" fmla="*/ 155 w 156"/>
                    <a:gd name="T13" fmla="*/ 128 h 183"/>
                    <a:gd name="T14" fmla="*/ 154 w 156"/>
                    <a:gd name="T15" fmla="*/ 143 h 183"/>
                    <a:gd name="T16" fmla="*/ 151 w 156"/>
                    <a:gd name="T17" fmla="*/ 157 h 183"/>
                    <a:gd name="T18" fmla="*/ 149 w 156"/>
                    <a:gd name="T19" fmla="*/ 179 h 183"/>
                    <a:gd name="T20" fmla="*/ 143 w 156"/>
                    <a:gd name="T21" fmla="*/ 178 h 183"/>
                    <a:gd name="T22" fmla="*/ 134 w 156"/>
                    <a:gd name="T23" fmla="*/ 176 h 183"/>
                    <a:gd name="T24" fmla="*/ 124 w 156"/>
                    <a:gd name="T25" fmla="*/ 177 h 183"/>
                    <a:gd name="T26" fmla="*/ 110 w 156"/>
                    <a:gd name="T27" fmla="*/ 180 h 183"/>
                    <a:gd name="T28" fmla="*/ 101 w 156"/>
                    <a:gd name="T29" fmla="*/ 181 h 183"/>
                    <a:gd name="T30" fmla="*/ 101 w 156"/>
                    <a:gd name="T31" fmla="*/ 169 h 183"/>
                    <a:gd name="T32" fmla="*/ 113 w 156"/>
                    <a:gd name="T33" fmla="*/ 144 h 183"/>
                    <a:gd name="T34" fmla="*/ 115 w 156"/>
                    <a:gd name="T35" fmla="*/ 104 h 183"/>
                    <a:gd name="T36" fmla="*/ 113 w 156"/>
                    <a:gd name="T37" fmla="*/ 67 h 183"/>
                    <a:gd name="T38" fmla="*/ 91 w 156"/>
                    <a:gd name="T39" fmla="*/ 45 h 183"/>
                    <a:gd name="T40" fmla="*/ 54 w 156"/>
                    <a:gd name="T41" fmla="*/ 41 h 183"/>
                    <a:gd name="T42" fmla="*/ 37 w 156"/>
                    <a:gd name="T43" fmla="*/ 64 h 183"/>
                    <a:gd name="T44" fmla="*/ 39 w 156"/>
                    <a:gd name="T45" fmla="*/ 140 h 183"/>
                    <a:gd name="T46" fmla="*/ 54 w 156"/>
                    <a:gd name="T47" fmla="*/ 170 h 183"/>
                    <a:gd name="T48" fmla="*/ 54 w 156"/>
                    <a:gd name="T49" fmla="*/ 180 h 183"/>
                    <a:gd name="T50" fmla="*/ 45 w 156"/>
                    <a:gd name="T51" fmla="*/ 180 h 183"/>
                    <a:gd name="T52" fmla="*/ 34 w 156"/>
                    <a:gd name="T53" fmla="*/ 178 h 183"/>
                    <a:gd name="T54" fmla="*/ 24 w 156"/>
                    <a:gd name="T55" fmla="*/ 177 h 183"/>
                    <a:gd name="T56" fmla="*/ 12 w 156"/>
                    <a:gd name="T57" fmla="*/ 182 h 183"/>
                    <a:gd name="T58" fmla="*/ 10 w 156"/>
                    <a:gd name="T59" fmla="*/ 169 h 183"/>
                    <a:gd name="T60" fmla="*/ 4 w 156"/>
                    <a:gd name="T61" fmla="*/ 151 h 183"/>
                    <a:gd name="T62" fmla="*/ 1 w 156"/>
                    <a:gd name="T63" fmla="*/ 134 h 183"/>
                    <a:gd name="T64" fmla="*/ 0 w 156"/>
                    <a:gd name="T65" fmla="*/ 120 h 183"/>
                    <a:gd name="T66" fmla="*/ 1 w 156"/>
                    <a:gd name="T67" fmla="*/ 104 h 183"/>
                    <a:gd name="T68" fmla="*/ 4 w 156"/>
                    <a:gd name="T69" fmla="*/ 92 h 183"/>
                    <a:gd name="T70" fmla="*/ 7 w 156"/>
                    <a:gd name="T71" fmla="*/ 79 h 183"/>
                    <a:gd name="T72" fmla="*/ 10 w 156"/>
                    <a:gd name="T73" fmla="*/ 66 h 183"/>
                    <a:gd name="T74" fmla="*/ 10 w 156"/>
                    <a:gd name="T75" fmla="*/ 57 h 183"/>
                    <a:gd name="T76" fmla="*/ 13 w 156"/>
                    <a:gd name="T77" fmla="*/ 44 h 183"/>
                    <a:gd name="T78" fmla="*/ 17 w 156"/>
                    <a:gd name="T79" fmla="*/ 27 h 183"/>
                    <a:gd name="T80" fmla="*/ 32 w 156"/>
                    <a:gd name="T81" fmla="*/ 13 h 183"/>
                    <a:gd name="T82" fmla="*/ 43 w 156"/>
                    <a:gd name="T83" fmla="*/ 4 h 183"/>
                    <a:gd name="T84" fmla="*/ 60 w 156"/>
                    <a:gd name="T85" fmla="*/ 0 h 183"/>
                    <a:gd name="T86" fmla="*/ 75 w 156"/>
                    <a:gd name="T87" fmla="*/ 0 h 183"/>
                    <a:gd name="T88" fmla="*/ 89 w 156"/>
                    <a:gd name="T89" fmla="*/ 4 h 1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56" h="183">
                      <a:moveTo>
                        <a:pt x="89" y="4"/>
                      </a:moveTo>
                      <a:lnTo>
                        <a:pt x="112" y="11"/>
                      </a:lnTo>
                      <a:lnTo>
                        <a:pt x="124" y="20"/>
                      </a:lnTo>
                      <a:lnTo>
                        <a:pt x="132" y="33"/>
                      </a:lnTo>
                      <a:lnTo>
                        <a:pt x="140" y="58"/>
                      </a:lnTo>
                      <a:lnTo>
                        <a:pt x="149" y="96"/>
                      </a:lnTo>
                      <a:lnTo>
                        <a:pt x="155" y="128"/>
                      </a:lnTo>
                      <a:lnTo>
                        <a:pt x="154" y="143"/>
                      </a:lnTo>
                      <a:lnTo>
                        <a:pt x="151" y="157"/>
                      </a:lnTo>
                      <a:lnTo>
                        <a:pt x="149" y="179"/>
                      </a:lnTo>
                      <a:lnTo>
                        <a:pt x="143" y="178"/>
                      </a:lnTo>
                      <a:lnTo>
                        <a:pt x="134" y="176"/>
                      </a:lnTo>
                      <a:lnTo>
                        <a:pt x="124" y="177"/>
                      </a:lnTo>
                      <a:lnTo>
                        <a:pt x="110" y="180"/>
                      </a:lnTo>
                      <a:lnTo>
                        <a:pt x="101" y="181"/>
                      </a:lnTo>
                      <a:lnTo>
                        <a:pt x="101" y="169"/>
                      </a:lnTo>
                      <a:lnTo>
                        <a:pt x="113" y="144"/>
                      </a:lnTo>
                      <a:lnTo>
                        <a:pt x="115" y="104"/>
                      </a:lnTo>
                      <a:lnTo>
                        <a:pt x="113" y="67"/>
                      </a:lnTo>
                      <a:lnTo>
                        <a:pt x="91" y="45"/>
                      </a:lnTo>
                      <a:lnTo>
                        <a:pt x="54" y="41"/>
                      </a:lnTo>
                      <a:lnTo>
                        <a:pt x="37" y="64"/>
                      </a:lnTo>
                      <a:lnTo>
                        <a:pt x="39" y="140"/>
                      </a:lnTo>
                      <a:lnTo>
                        <a:pt x="54" y="170"/>
                      </a:lnTo>
                      <a:lnTo>
                        <a:pt x="54" y="180"/>
                      </a:lnTo>
                      <a:lnTo>
                        <a:pt x="45" y="180"/>
                      </a:lnTo>
                      <a:lnTo>
                        <a:pt x="34" y="178"/>
                      </a:lnTo>
                      <a:lnTo>
                        <a:pt x="24" y="177"/>
                      </a:lnTo>
                      <a:lnTo>
                        <a:pt x="12" y="182"/>
                      </a:lnTo>
                      <a:lnTo>
                        <a:pt x="10" y="169"/>
                      </a:lnTo>
                      <a:lnTo>
                        <a:pt x="4" y="151"/>
                      </a:lnTo>
                      <a:lnTo>
                        <a:pt x="1" y="134"/>
                      </a:lnTo>
                      <a:lnTo>
                        <a:pt x="0" y="120"/>
                      </a:lnTo>
                      <a:lnTo>
                        <a:pt x="1" y="104"/>
                      </a:lnTo>
                      <a:lnTo>
                        <a:pt x="4" y="92"/>
                      </a:lnTo>
                      <a:lnTo>
                        <a:pt x="7" y="79"/>
                      </a:lnTo>
                      <a:lnTo>
                        <a:pt x="10" y="66"/>
                      </a:lnTo>
                      <a:lnTo>
                        <a:pt x="10" y="57"/>
                      </a:lnTo>
                      <a:lnTo>
                        <a:pt x="13" y="44"/>
                      </a:lnTo>
                      <a:lnTo>
                        <a:pt x="17" y="27"/>
                      </a:lnTo>
                      <a:lnTo>
                        <a:pt x="32" y="13"/>
                      </a:lnTo>
                      <a:lnTo>
                        <a:pt x="43" y="4"/>
                      </a:lnTo>
                      <a:lnTo>
                        <a:pt x="60" y="0"/>
                      </a:lnTo>
                      <a:lnTo>
                        <a:pt x="75" y="0"/>
                      </a:lnTo>
                      <a:lnTo>
                        <a:pt x="89"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2" name="Freeform 200"/>
                <p:cNvSpPr>
                  <a:spLocks/>
                </p:cNvSpPr>
                <p:nvPr/>
              </p:nvSpPr>
              <p:spPr bwMode="auto">
                <a:xfrm>
                  <a:off x="3689" y="1850"/>
                  <a:ext cx="127" cy="292"/>
                </a:xfrm>
                <a:custGeom>
                  <a:avLst/>
                  <a:gdLst>
                    <a:gd name="T0" fmla="*/ 78 w 127"/>
                    <a:gd name="T1" fmla="*/ 3 h 292"/>
                    <a:gd name="T2" fmla="*/ 87 w 127"/>
                    <a:gd name="T3" fmla="*/ 7 h 292"/>
                    <a:gd name="T4" fmla="*/ 95 w 127"/>
                    <a:gd name="T5" fmla="*/ 14 h 292"/>
                    <a:gd name="T6" fmla="*/ 101 w 127"/>
                    <a:gd name="T7" fmla="*/ 24 h 292"/>
                    <a:gd name="T8" fmla="*/ 103 w 127"/>
                    <a:gd name="T9" fmla="*/ 35 h 292"/>
                    <a:gd name="T10" fmla="*/ 106 w 127"/>
                    <a:gd name="T11" fmla="*/ 71 h 292"/>
                    <a:gd name="T12" fmla="*/ 106 w 127"/>
                    <a:gd name="T13" fmla="*/ 85 h 292"/>
                    <a:gd name="T14" fmla="*/ 102 w 127"/>
                    <a:gd name="T15" fmla="*/ 109 h 292"/>
                    <a:gd name="T16" fmla="*/ 98 w 127"/>
                    <a:gd name="T17" fmla="*/ 122 h 292"/>
                    <a:gd name="T18" fmla="*/ 89 w 127"/>
                    <a:gd name="T19" fmla="*/ 139 h 292"/>
                    <a:gd name="T20" fmla="*/ 89 w 127"/>
                    <a:gd name="T21" fmla="*/ 183 h 292"/>
                    <a:gd name="T22" fmla="*/ 126 w 127"/>
                    <a:gd name="T23" fmla="*/ 207 h 292"/>
                    <a:gd name="T24" fmla="*/ 60 w 127"/>
                    <a:gd name="T25" fmla="*/ 291 h 292"/>
                    <a:gd name="T26" fmla="*/ 0 w 127"/>
                    <a:gd name="T27" fmla="*/ 201 h 292"/>
                    <a:gd name="T28" fmla="*/ 43 w 127"/>
                    <a:gd name="T29" fmla="*/ 173 h 292"/>
                    <a:gd name="T30" fmla="*/ 43 w 127"/>
                    <a:gd name="T31" fmla="*/ 140 h 292"/>
                    <a:gd name="T32" fmla="*/ 32 w 127"/>
                    <a:gd name="T33" fmla="*/ 122 h 292"/>
                    <a:gd name="T34" fmla="*/ 26 w 127"/>
                    <a:gd name="T35" fmla="*/ 110 h 292"/>
                    <a:gd name="T36" fmla="*/ 24 w 127"/>
                    <a:gd name="T37" fmla="*/ 95 h 292"/>
                    <a:gd name="T38" fmla="*/ 23 w 127"/>
                    <a:gd name="T39" fmla="*/ 78 h 292"/>
                    <a:gd name="T40" fmla="*/ 23 w 127"/>
                    <a:gd name="T41" fmla="*/ 66 h 292"/>
                    <a:gd name="T42" fmla="*/ 23 w 127"/>
                    <a:gd name="T43" fmla="*/ 48 h 292"/>
                    <a:gd name="T44" fmla="*/ 23 w 127"/>
                    <a:gd name="T45" fmla="*/ 36 h 292"/>
                    <a:gd name="T46" fmla="*/ 26 w 127"/>
                    <a:gd name="T47" fmla="*/ 23 h 292"/>
                    <a:gd name="T48" fmla="*/ 33 w 127"/>
                    <a:gd name="T49" fmla="*/ 12 h 292"/>
                    <a:gd name="T50" fmla="*/ 43 w 127"/>
                    <a:gd name="T51" fmla="*/ 5 h 292"/>
                    <a:gd name="T52" fmla="*/ 52 w 127"/>
                    <a:gd name="T53" fmla="*/ 1 h 292"/>
                    <a:gd name="T54" fmla="*/ 64 w 127"/>
                    <a:gd name="T55" fmla="*/ 0 h 292"/>
                    <a:gd name="T56" fmla="*/ 78 w 127"/>
                    <a:gd name="T57" fmla="*/ 3 h 2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7" h="292">
                      <a:moveTo>
                        <a:pt x="78" y="3"/>
                      </a:moveTo>
                      <a:lnTo>
                        <a:pt x="87" y="7"/>
                      </a:lnTo>
                      <a:lnTo>
                        <a:pt x="95" y="14"/>
                      </a:lnTo>
                      <a:lnTo>
                        <a:pt x="101" y="24"/>
                      </a:lnTo>
                      <a:lnTo>
                        <a:pt x="103" y="35"/>
                      </a:lnTo>
                      <a:lnTo>
                        <a:pt x="106" y="71"/>
                      </a:lnTo>
                      <a:lnTo>
                        <a:pt x="106" y="85"/>
                      </a:lnTo>
                      <a:lnTo>
                        <a:pt x="102" y="109"/>
                      </a:lnTo>
                      <a:lnTo>
                        <a:pt x="98" y="122"/>
                      </a:lnTo>
                      <a:lnTo>
                        <a:pt x="89" y="139"/>
                      </a:lnTo>
                      <a:lnTo>
                        <a:pt x="89" y="183"/>
                      </a:lnTo>
                      <a:lnTo>
                        <a:pt x="126" y="207"/>
                      </a:lnTo>
                      <a:lnTo>
                        <a:pt x="60" y="291"/>
                      </a:lnTo>
                      <a:lnTo>
                        <a:pt x="0" y="201"/>
                      </a:lnTo>
                      <a:lnTo>
                        <a:pt x="43" y="173"/>
                      </a:lnTo>
                      <a:lnTo>
                        <a:pt x="43" y="140"/>
                      </a:lnTo>
                      <a:lnTo>
                        <a:pt x="32" y="122"/>
                      </a:lnTo>
                      <a:lnTo>
                        <a:pt x="26" y="110"/>
                      </a:lnTo>
                      <a:lnTo>
                        <a:pt x="24" y="95"/>
                      </a:lnTo>
                      <a:lnTo>
                        <a:pt x="23" y="78"/>
                      </a:lnTo>
                      <a:lnTo>
                        <a:pt x="23" y="66"/>
                      </a:lnTo>
                      <a:lnTo>
                        <a:pt x="23" y="48"/>
                      </a:lnTo>
                      <a:lnTo>
                        <a:pt x="23" y="36"/>
                      </a:lnTo>
                      <a:lnTo>
                        <a:pt x="26" y="23"/>
                      </a:lnTo>
                      <a:lnTo>
                        <a:pt x="33" y="12"/>
                      </a:lnTo>
                      <a:lnTo>
                        <a:pt x="43" y="5"/>
                      </a:lnTo>
                      <a:lnTo>
                        <a:pt x="52" y="1"/>
                      </a:lnTo>
                      <a:lnTo>
                        <a:pt x="64" y="0"/>
                      </a:lnTo>
                      <a:lnTo>
                        <a:pt x="78" y="3"/>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3" name="Group 201"/>
              <p:cNvGrpSpPr>
                <a:grpSpLocks/>
              </p:cNvGrpSpPr>
              <p:nvPr/>
            </p:nvGrpSpPr>
            <p:grpSpPr bwMode="auto">
              <a:xfrm>
                <a:off x="3604" y="2482"/>
                <a:ext cx="246" cy="649"/>
                <a:chOff x="3604" y="2482"/>
                <a:chExt cx="246" cy="649"/>
              </a:xfrm>
            </p:grpSpPr>
            <p:grpSp>
              <p:nvGrpSpPr>
                <p:cNvPr id="20537" name="Group 202"/>
                <p:cNvGrpSpPr>
                  <a:grpSpLocks/>
                </p:cNvGrpSpPr>
                <p:nvPr/>
              </p:nvGrpSpPr>
              <p:grpSpPr bwMode="auto">
                <a:xfrm>
                  <a:off x="3604" y="2482"/>
                  <a:ext cx="246" cy="649"/>
                  <a:chOff x="3604" y="2482"/>
                  <a:chExt cx="246" cy="649"/>
                </a:xfrm>
              </p:grpSpPr>
              <p:sp>
                <p:nvSpPr>
                  <p:cNvPr id="20539" name="Freeform 203"/>
                  <p:cNvSpPr>
                    <a:spLocks/>
                  </p:cNvSpPr>
                  <p:nvPr/>
                </p:nvSpPr>
                <p:spPr bwMode="auto">
                  <a:xfrm>
                    <a:off x="3675" y="2623"/>
                    <a:ext cx="175" cy="508"/>
                  </a:xfrm>
                  <a:custGeom>
                    <a:avLst/>
                    <a:gdLst>
                      <a:gd name="T0" fmla="*/ 142 w 175"/>
                      <a:gd name="T1" fmla="*/ 11 h 508"/>
                      <a:gd name="T2" fmla="*/ 141 w 175"/>
                      <a:gd name="T3" fmla="*/ 158 h 508"/>
                      <a:gd name="T4" fmla="*/ 141 w 175"/>
                      <a:gd name="T5" fmla="*/ 280 h 508"/>
                      <a:gd name="T6" fmla="*/ 134 w 175"/>
                      <a:gd name="T7" fmla="*/ 399 h 508"/>
                      <a:gd name="T8" fmla="*/ 154 w 175"/>
                      <a:gd name="T9" fmla="*/ 450 h 508"/>
                      <a:gd name="T10" fmla="*/ 169 w 175"/>
                      <a:gd name="T11" fmla="*/ 485 h 508"/>
                      <a:gd name="T12" fmla="*/ 174 w 175"/>
                      <a:gd name="T13" fmla="*/ 495 h 508"/>
                      <a:gd name="T14" fmla="*/ 167 w 175"/>
                      <a:gd name="T15" fmla="*/ 507 h 508"/>
                      <a:gd name="T16" fmla="*/ 136 w 175"/>
                      <a:gd name="T17" fmla="*/ 505 h 508"/>
                      <a:gd name="T18" fmla="*/ 108 w 175"/>
                      <a:gd name="T19" fmla="*/ 438 h 508"/>
                      <a:gd name="T20" fmla="*/ 106 w 175"/>
                      <a:gd name="T21" fmla="*/ 396 h 508"/>
                      <a:gd name="T22" fmla="*/ 86 w 175"/>
                      <a:gd name="T23" fmla="*/ 255 h 508"/>
                      <a:gd name="T24" fmla="*/ 83 w 175"/>
                      <a:gd name="T25" fmla="*/ 222 h 508"/>
                      <a:gd name="T26" fmla="*/ 84 w 175"/>
                      <a:gd name="T27" fmla="*/ 288 h 508"/>
                      <a:gd name="T28" fmla="*/ 74 w 175"/>
                      <a:gd name="T29" fmla="*/ 382 h 508"/>
                      <a:gd name="T30" fmla="*/ 77 w 175"/>
                      <a:gd name="T31" fmla="*/ 425 h 508"/>
                      <a:gd name="T32" fmla="*/ 63 w 175"/>
                      <a:gd name="T33" fmla="*/ 468 h 508"/>
                      <a:gd name="T34" fmla="*/ 45 w 175"/>
                      <a:gd name="T35" fmla="*/ 500 h 508"/>
                      <a:gd name="T36" fmla="*/ 17 w 175"/>
                      <a:gd name="T37" fmla="*/ 501 h 508"/>
                      <a:gd name="T38" fmla="*/ 8 w 175"/>
                      <a:gd name="T39" fmla="*/ 490 h 508"/>
                      <a:gd name="T40" fmla="*/ 38 w 175"/>
                      <a:gd name="T41" fmla="*/ 424 h 508"/>
                      <a:gd name="T42" fmla="*/ 41 w 175"/>
                      <a:gd name="T43" fmla="*/ 392 h 508"/>
                      <a:gd name="T44" fmla="*/ 35 w 175"/>
                      <a:gd name="T45" fmla="*/ 324 h 508"/>
                      <a:gd name="T46" fmla="*/ 24 w 175"/>
                      <a:gd name="T47" fmla="*/ 213 h 508"/>
                      <a:gd name="T48" fmla="*/ 0 w 175"/>
                      <a:gd name="T49" fmla="*/ 0 h 508"/>
                      <a:gd name="T50" fmla="*/ 142 w 175"/>
                      <a:gd name="T51" fmla="*/ 11 h 5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5" h="508">
                        <a:moveTo>
                          <a:pt x="142" y="11"/>
                        </a:moveTo>
                        <a:lnTo>
                          <a:pt x="141" y="158"/>
                        </a:lnTo>
                        <a:lnTo>
                          <a:pt x="141" y="280"/>
                        </a:lnTo>
                        <a:lnTo>
                          <a:pt x="134" y="399"/>
                        </a:lnTo>
                        <a:lnTo>
                          <a:pt x="154" y="450"/>
                        </a:lnTo>
                        <a:lnTo>
                          <a:pt x="169" y="485"/>
                        </a:lnTo>
                        <a:lnTo>
                          <a:pt x="174" y="495"/>
                        </a:lnTo>
                        <a:lnTo>
                          <a:pt x="167" y="507"/>
                        </a:lnTo>
                        <a:lnTo>
                          <a:pt x="136" y="505"/>
                        </a:lnTo>
                        <a:lnTo>
                          <a:pt x="108" y="438"/>
                        </a:lnTo>
                        <a:lnTo>
                          <a:pt x="106" y="396"/>
                        </a:lnTo>
                        <a:lnTo>
                          <a:pt x="86" y="255"/>
                        </a:lnTo>
                        <a:lnTo>
                          <a:pt x="83" y="222"/>
                        </a:lnTo>
                        <a:lnTo>
                          <a:pt x="84" y="288"/>
                        </a:lnTo>
                        <a:lnTo>
                          <a:pt x="74" y="382"/>
                        </a:lnTo>
                        <a:lnTo>
                          <a:pt x="77" y="425"/>
                        </a:lnTo>
                        <a:lnTo>
                          <a:pt x="63" y="468"/>
                        </a:lnTo>
                        <a:lnTo>
                          <a:pt x="45" y="500"/>
                        </a:lnTo>
                        <a:lnTo>
                          <a:pt x="17" y="501"/>
                        </a:lnTo>
                        <a:lnTo>
                          <a:pt x="8" y="490"/>
                        </a:lnTo>
                        <a:lnTo>
                          <a:pt x="38" y="424"/>
                        </a:lnTo>
                        <a:lnTo>
                          <a:pt x="41" y="392"/>
                        </a:lnTo>
                        <a:lnTo>
                          <a:pt x="35" y="324"/>
                        </a:lnTo>
                        <a:lnTo>
                          <a:pt x="24" y="213"/>
                        </a:lnTo>
                        <a:lnTo>
                          <a:pt x="0" y="0"/>
                        </a:lnTo>
                        <a:lnTo>
                          <a:pt x="142" y="11"/>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0" name="Freeform 204"/>
                  <p:cNvSpPr>
                    <a:spLocks/>
                  </p:cNvSpPr>
                  <p:nvPr/>
                </p:nvSpPr>
                <p:spPr bwMode="auto">
                  <a:xfrm>
                    <a:off x="3604" y="2482"/>
                    <a:ext cx="38" cy="60"/>
                  </a:xfrm>
                  <a:custGeom>
                    <a:avLst/>
                    <a:gdLst>
                      <a:gd name="T0" fmla="*/ 0 w 38"/>
                      <a:gd name="T1" fmla="*/ 0 h 60"/>
                      <a:gd name="T2" fmla="*/ 0 w 38"/>
                      <a:gd name="T3" fmla="*/ 31 h 60"/>
                      <a:gd name="T4" fmla="*/ 37 w 38"/>
                      <a:gd name="T5" fmla="*/ 59 h 60"/>
                      <a:gd name="T6" fmla="*/ 20 w 38"/>
                      <a:gd name="T7" fmla="*/ 4 h 60"/>
                      <a:gd name="T8" fmla="*/ 0 w 38"/>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0">
                        <a:moveTo>
                          <a:pt x="0" y="0"/>
                        </a:moveTo>
                        <a:lnTo>
                          <a:pt x="0" y="31"/>
                        </a:lnTo>
                        <a:lnTo>
                          <a:pt x="37" y="59"/>
                        </a:lnTo>
                        <a:lnTo>
                          <a:pt x="20" y="4"/>
                        </a:lnTo>
                        <a:lnTo>
                          <a:pt x="0" y="0"/>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38" name="Freeform 205"/>
                <p:cNvSpPr>
                  <a:spLocks/>
                </p:cNvSpPr>
                <p:nvPr/>
              </p:nvSpPr>
              <p:spPr bwMode="auto">
                <a:xfrm>
                  <a:off x="3748" y="2628"/>
                  <a:ext cx="17" cy="228"/>
                </a:xfrm>
                <a:custGeom>
                  <a:avLst/>
                  <a:gdLst>
                    <a:gd name="T0" fmla="*/ 0 w 17"/>
                    <a:gd name="T1" fmla="*/ 0 h 228"/>
                    <a:gd name="T2" fmla="*/ 0 w 17"/>
                    <a:gd name="T3" fmla="*/ 76 h 228"/>
                    <a:gd name="T4" fmla="*/ 3 w 17"/>
                    <a:gd name="T5" fmla="*/ 121 h 228"/>
                    <a:gd name="T6" fmla="*/ 7 w 17"/>
                    <a:gd name="T7" fmla="*/ 170 h 228"/>
                    <a:gd name="T8" fmla="*/ 16 w 17"/>
                    <a:gd name="T9" fmla="*/ 216 h 228"/>
                    <a:gd name="T10" fmla="*/ 13 w 17"/>
                    <a:gd name="T11" fmla="*/ 227 h 228"/>
                    <a:gd name="T12" fmla="*/ 0 w 17"/>
                    <a:gd name="T13" fmla="*/ 0 h 2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28">
                      <a:moveTo>
                        <a:pt x="0" y="0"/>
                      </a:moveTo>
                      <a:lnTo>
                        <a:pt x="0" y="76"/>
                      </a:lnTo>
                      <a:lnTo>
                        <a:pt x="3" y="121"/>
                      </a:lnTo>
                      <a:lnTo>
                        <a:pt x="7" y="170"/>
                      </a:lnTo>
                      <a:lnTo>
                        <a:pt x="16" y="216"/>
                      </a:lnTo>
                      <a:lnTo>
                        <a:pt x="13" y="227"/>
                      </a:lnTo>
                      <a:lnTo>
                        <a:pt x="0" y="0"/>
                      </a:lnTo>
                    </a:path>
                  </a:pathLst>
                </a:custGeom>
                <a:solidFill>
                  <a:srgbClr val="FF8080"/>
                </a:solidFill>
                <a:ln w="12700" cap="rnd" cmpd="sng">
                  <a:solidFill>
                    <a:srgbClr val="FF602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4" name="Group 206"/>
              <p:cNvGrpSpPr>
                <a:grpSpLocks/>
              </p:cNvGrpSpPr>
              <p:nvPr/>
            </p:nvGrpSpPr>
            <p:grpSpPr bwMode="auto">
              <a:xfrm>
                <a:off x="3673" y="3052"/>
                <a:ext cx="186" cy="140"/>
                <a:chOff x="3673" y="3052"/>
                <a:chExt cx="186" cy="140"/>
              </a:xfrm>
            </p:grpSpPr>
            <p:sp>
              <p:nvSpPr>
                <p:cNvPr id="20535" name="Freeform 207"/>
                <p:cNvSpPr>
                  <a:spLocks/>
                </p:cNvSpPr>
                <p:nvPr/>
              </p:nvSpPr>
              <p:spPr bwMode="auto">
                <a:xfrm>
                  <a:off x="3673" y="3052"/>
                  <a:ext cx="82" cy="132"/>
                </a:xfrm>
                <a:custGeom>
                  <a:avLst/>
                  <a:gdLst>
                    <a:gd name="T0" fmla="*/ 76 w 82"/>
                    <a:gd name="T1" fmla="*/ 0 h 132"/>
                    <a:gd name="T2" fmla="*/ 81 w 82"/>
                    <a:gd name="T3" fmla="*/ 19 h 132"/>
                    <a:gd name="T4" fmla="*/ 81 w 82"/>
                    <a:gd name="T5" fmla="*/ 58 h 132"/>
                    <a:gd name="T6" fmla="*/ 73 w 82"/>
                    <a:gd name="T7" fmla="*/ 43 h 132"/>
                    <a:gd name="T8" fmla="*/ 64 w 82"/>
                    <a:gd name="T9" fmla="*/ 62 h 132"/>
                    <a:gd name="T10" fmla="*/ 61 w 82"/>
                    <a:gd name="T11" fmla="*/ 89 h 132"/>
                    <a:gd name="T12" fmla="*/ 49 w 82"/>
                    <a:gd name="T13" fmla="*/ 114 h 132"/>
                    <a:gd name="T14" fmla="*/ 29 w 82"/>
                    <a:gd name="T15" fmla="*/ 127 h 132"/>
                    <a:gd name="T16" fmla="*/ 14 w 82"/>
                    <a:gd name="T17" fmla="*/ 131 h 132"/>
                    <a:gd name="T18" fmla="*/ 0 w 82"/>
                    <a:gd name="T19" fmla="*/ 128 h 132"/>
                    <a:gd name="T20" fmla="*/ 0 w 82"/>
                    <a:gd name="T21" fmla="*/ 102 h 132"/>
                    <a:gd name="T22" fmla="*/ 11 w 82"/>
                    <a:gd name="T23" fmla="*/ 63 h 132"/>
                    <a:gd name="T24" fmla="*/ 17 w 82"/>
                    <a:gd name="T25" fmla="*/ 73 h 132"/>
                    <a:gd name="T26" fmla="*/ 29 w 82"/>
                    <a:gd name="T27" fmla="*/ 73 h 132"/>
                    <a:gd name="T28" fmla="*/ 45 w 82"/>
                    <a:gd name="T29" fmla="*/ 71 h 132"/>
                    <a:gd name="T30" fmla="*/ 56 w 82"/>
                    <a:gd name="T31" fmla="*/ 54 h 132"/>
                    <a:gd name="T32" fmla="*/ 66 w 82"/>
                    <a:gd name="T33" fmla="*/ 33 h 132"/>
                    <a:gd name="T34" fmla="*/ 76 w 82"/>
                    <a:gd name="T35" fmla="*/ 0 h 1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 h="132">
                      <a:moveTo>
                        <a:pt x="76" y="0"/>
                      </a:moveTo>
                      <a:lnTo>
                        <a:pt x="81" y="19"/>
                      </a:lnTo>
                      <a:lnTo>
                        <a:pt x="81" y="58"/>
                      </a:lnTo>
                      <a:lnTo>
                        <a:pt x="73" y="43"/>
                      </a:lnTo>
                      <a:lnTo>
                        <a:pt x="64" y="62"/>
                      </a:lnTo>
                      <a:lnTo>
                        <a:pt x="61" y="89"/>
                      </a:lnTo>
                      <a:lnTo>
                        <a:pt x="49" y="114"/>
                      </a:lnTo>
                      <a:lnTo>
                        <a:pt x="29" y="127"/>
                      </a:lnTo>
                      <a:lnTo>
                        <a:pt x="14" y="131"/>
                      </a:lnTo>
                      <a:lnTo>
                        <a:pt x="0" y="128"/>
                      </a:lnTo>
                      <a:lnTo>
                        <a:pt x="0" y="102"/>
                      </a:lnTo>
                      <a:lnTo>
                        <a:pt x="11" y="63"/>
                      </a:lnTo>
                      <a:lnTo>
                        <a:pt x="17" y="73"/>
                      </a:lnTo>
                      <a:lnTo>
                        <a:pt x="29" y="73"/>
                      </a:lnTo>
                      <a:lnTo>
                        <a:pt x="45" y="71"/>
                      </a:lnTo>
                      <a:lnTo>
                        <a:pt x="56" y="54"/>
                      </a:lnTo>
                      <a:lnTo>
                        <a:pt x="66" y="33"/>
                      </a:lnTo>
                      <a:lnTo>
                        <a:pt x="76"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6" name="Freeform 208"/>
                <p:cNvSpPr>
                  <a:spLocks/>
                </p:cNvSpPr>
                <p:nvPr/>
              </p:nvSpPr>
              <p:spPr bwMode="auto">
                <a:xfrm>
                  <a:off x="3784" y="3055"/>
                  <a:ext cx="75" cy="137"/>
                </a:xfrm>
                <a:custGeom>
                  <a:avLst/>
                  <a:gdLst>
                    <a:gd name="T0" fmla="*/ 1 w 75"/>
                    <a:gd name="T1" fmla="*/ 0 h 137"/>
                    <a:gd name="T2" fmla="*/ 0 w 75"/>
                    <a:gd name="T3" fmla="*/ 53 h 137"/>
                    <a:gd name="T4" fmla="*/ 4 w 75"/>
                    <a:gd name="T5" fmla="*/ 40 h 137"/>
                    <a:gd name="T6" fmla="*/ 11 w 75"/>
                    <a:gd name="T7" fmla="*/ 57 h 137"/>
                    <a:gd name="T8" fmla="*/ 16 w 75"/>
                    <a:gd name="T9" fmla="*/ 83 h 137"/>
                    <a:gd name="T10" fmla="*/ 22 w 75"/>
                    <a:gd name="T11" fmla="*/ 104 h 137"/>
                    <a:gd name="T12" fmla="*/ 37 w 75"/>
                    <a:gd name="T13" fmla="*/ 122 h 137"/>
                    <a:gd name="T14" fmla="*/ 51 w 75"/>
                    <a:gd name="T15" fmla="*/ 131 h 137"/>
                    <a:gd name="T16" fmla="*/ 64 w 75"/>
                    <a:gd name="T17" fmla="*/ 136 h 137"/>
                    <a:gd name="T18" fmla="*/ 69 w 75"/>
                    <a:gd name="T19" fmla="*/ 129 h 137"/>
                    <a:gd name="T20" fmla="*/ 73 w 75"/>
                    <a:gd name="T21" fmla="*/ 116 h 137"/>
                    <a:gd name="T22" fmla="*/ 74 w 75"/>
                    <a:gd name="T23" fmla="*/ 103 h 137"/>
                    <a:gd name="T24" fmla="*/ 72 w 75"/>
                    <a:gd name="T25" fmla="*/ 89 h 137"/>
                    <a:gd name="T26" fmla="*/ 66 w 75"/>
                    <a:gd name="T27" fmla="*/ 66 h 137"/>
                    <a:gd name="T28" fmla="*/ 55 w 75"/>
                    <a:gd name="T29" fmla="*/ 74 h 137"/>
                    <a:gd name="T30" fmla="*/ 39 w 75"/>
                    <a:gd name="T31" fmla="*/ 74 h 137"/>
                    <a:gd name="T32" fmla="*/ 29 w 75"/>
                    <a:gd name="T33" fmla="*/ 73 h 137"/>
                    <a:gd name="T34" fmla="*/ 9 w 75"/>
                    <a:gd name="T35" fmla="*/ 27 h 137"/>
                    <a:gd name="T36" fmla="*/ 1 w 75"/>
                    <a:gd name="T37" fmla="*/ 0 h 1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137">
                      <a:moveTo>
                        <a:pt x="1" y="0"/>
                      </a:moveTo>
                      <a:lnTo>
                        <a:pt x="0" y="53"/>
                      </a:lnTo>
                      <a:lnTo>
                        <a:pt x="4" y="40"/>
                      </a:lnTo>
                      <a:lnTo>
                        <a:pt x="11" y="57"/>
                      </a:lnTo>
                      <a:lnTo>
                        <a:pt x="16" y="83"/>
                      </a:lnTo>
                      <a:lnTo>
                        <a:pt x="22" y="104"/>
                      </a:lnTo>
                      <a:lnTo>
                        <a:pt x="37" y="122"/>
                      </a:lnTo>
                      <a:lnTo>
                        <a:pt x="51" y="131"/>
                      </a:lnTo>
                      <a:lnTo>
                        <a:pt x="64" y="136"/>
                      </a:lnTo>
                      <a:lnTo>
                        <a:pt x="69" y="129"/>
                      </a:lnTo>
                      <a:lnTo>
                        <a:pt x="73" y="116"/>
                      </a:lnTo>
                      <a:lnTo>
                        <a:pt x="74" y="103"/>
                      </a:lnTo>
                      <a:lnTo>
                        <a:pt x="72" y="89"/>
                      </a:lnTo>
                      <a:lnTo>
                        <a:pt x="66" y="66"/>
                      </a:lnTo>
                      <a:lnTo>
                        <a:pt x="55" y="74"/>
                      </a:lnTo>
                      <a:lnTo>
                        <a:pt x="39" y="74"/>
                      </a:lnTo>
                      <a:lnTo>
                        <a:pt x="29" y="73"/>
                      </a:lnTo>
                      <a:lnTo>
                        <a:pt x="9" y="27"/>
                      </a:lnTo>
                      <a:lnTo>
                        <a:pt x="1"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25" name="Freeform 209"/>
              <p:cNvSpPr>
                <a:spLocks/>
              </p:cNvSpPr>
              <p:nvPr/>
            </p:nvSpPr>
            <p:spPr bwMode="auto">
              <a:xfrm>
                <a:off x="3598" y="2045"/>
                <a:ext cx="300" cy="997"/>
              </a:xfrm>
              <a:custGeom>
                <a:avLst/>
                <a:gdLst>
                  <a:gd name="T0" fmla="*/ 215 w 300"/>
                  <a:gd name="T1" fmla="*/ 10 h 997"/>
                  <a:gd name="T2" fmla="*/ 274 w 300"/>
                  <a:gd name="T3" fmla="*/ 42 h 997"/>
                  <a:gd name="T4" fmla="*/ 289 w 300"/>
                  <a:gd name="T5" fmla="*/ 69 h 997"/>
                  <a:gd name="T6" fmla="*/ 299 w 300"/>
                  <a:gd name="T7" fmla="*/ 298 h 997"/>
                  <a:gd name="T8" fmla="*/ 294 w 300"/>
                  <a:gd name="T9" fmla="*/ 353 h 997"/>
                  <a:gd name="T10" fmla="*/ 259 w 300"/>
                  <a:gd name="T11" fmla="*/ 348 h 997"/>
                  <a:gd name="T12" fmla="*/ 261 w 300"/>
                  <a:gd name="T13" fmla="*/ 484 h 997"/>
                  <a:gd name="T14" fmla="*/ 244 w 300"/>
                  <a:gd name="T15" fmla="*/ 484 h 997"/>
                  <a:gd name="T16" fmla="*/ 224 w 300"/>
                  <a:gd name="T17" fmla="*/ 767 h 997"/>
                  <a:gd name="T18" fmla="*/ 222 w 300"/>
                  <a:gd name="T19" fmla="*/ 915 h 997"/>
                  <a:gd name="T20" fmla="*/ 219 w 300"/>
                  <a:gd name="T21" fmla="*/ 983 h 997"/>
                  <a:gd name="T22" fmla="*/ 204 w 300"/>
                  <a:gd name="T23" fmla="*/ 996 h 997"/>
                  <a:gd name="T24" fmla="*/ 178 w 300"/>
                  <a:gd name="T25" fmla="*/ 985 h 997"/>
                  <a:gd name="T26" fmla="*/ 164 w 300"/>
                  <a:gd name="T27" fmla="*/ 869 h 997"/>
                  <a:gd name="T28" fmla="*/ 154 w 300"/>
                  <a:gd name="T29" fmla="*/ 989 h 997"/>
                  <a:gd name="T30" fmla="*/ 132 w 300"/>
                  <a:gd name="T31" fmla="*/ 995 h 997"/>
                  <a:gd name="T32" fmla="*/ 112 w 300"/>
                  <a:gd name="T33" fmla="*/ 987 h 997"/>
                  <a:gd name="T34" fmla="*/ 91 w 300"/>
                  <a:gd name="T35" fmla="*/ 760 h 997"/>
                  <a:gd name="T36" fmla="*/ 64 w 300"/>
                  <a:gd name="T37" fmla="*/ 594 h 997"/>
                  <a:gd name="T38" fmla="*/ 24 w 300"/>
                  <a:gd name="T39" fmla="*/ 441 h 997"/>
                  <a:gd name="T40" fmla="*/ 0 w 300"/>
                  <a:gd name="T41" fmla="*/ 438 h 997"/>
                  <a:gd name="T42" fmla="*/ 22 w 300"/>
                  <a:gd name="T43" fmla="*/ 225 h 997"/>
                  <a:gd name="T44" fmla="*/ 23 w 300"/>
                  <a:gd name="T45" fmla="*/ 59 h 997"/>
                  <a:gd name="T46" fmla="*/ 36 w 300"/>
                  <a:gd name="T47" fmla="*/ 40 h 997"/>
                  <a:gd name="T48" fmla="*/ 98 w 300"/>
                  <a:gd name="T49" fmla="*/ 0 h 997"/>
                  <a:gd name="T50" fmla="*/ 151 w 300"/>
                  <a:gd name="T51" fmla="*/ 89 h 997"/>
                  <a:gd name="T52" fmla="*/ 215 w 300"/>
                  <a:gd name="T53" fmla="*/ 10 h 9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 h="997">
                    <a:moveTo>
                      <a:pt x="215" y="10"/>
                    </a:moveTo>
                    <a:lnTo>
                      <a:pt x="274" y="42"/>
                    </a:lnTo>
                    <a:lnTo>
                      <a:pt x="289" y="69"/>
                    </a:lnTo>
                    <a:lnTo>
                      <a:pt x="299" y="298"/>
                    </a:lnTo>
                    <a:lnTo>
                      <a:pt x="294" y="353"/>
                    </a:lnTo>
                    <a:lnTo>
                      <a:pt x="259" y="348"/>
                    </a:lnTo>
                    <a:lnTo>
                      <a:pt x="261" y="484"/>
                    </a:lnTo>
                    <a:lnTo>
                      <a:pt x="244" y="484"/>
                    </a:lnTo>
                    <a:lnTo>
                      <a:pt x="224" y="767"/>
                    </a:lnTo>
                    <a:lnTo>
                      <a:pt x="222" y="915"/>
                    </a:lnTo>
                    <a:lnTo>
                      <a:pt x="219" y="983"/>
                    </a:lnTo>
                    <a:lnTo>
                      <a:pt x="204" y="996"/>
                    </a:lnTo>
                    <a:lnTo>
                      <a:pt x="178" y="985"/>
                    </a:lnTo>
                    <a:lnTo>
                      <a:pt x="164" y="869"/>
                    </a:lnTo>
                    <a:lnTo>
                      <a:pt x="154" y="989"/>
                    </a:lnTo>
                    <a:lnTo>
                      <a:pt x="132" y="995"/>
                    </a:lnTo>
                    <a:lnTo>
                      <a:pt x="112" y="987"/>
                    </a:lnTo>
                    <a:lnTo>
                      <a:pt x="91" y="760"/>
                    </a:lnTo>
                    <a:lnTo>
                      <a:pt x="64" y="594"/>
                    </a:lnTo>
                    <a:lnTo>
                      <a:pt x="24" y="441"/>
                    </a:lnTo>
                    <a:lnTo>
                      <a:pt x="0" y="438"/>
                    </a:lnTo>
                    <a:lnTo>
                      <a:pt x="22" y="225"/>
                    </a:lnTo>
                    <a:lnTo>
                      <a:pt x="23" y="59"/>
                    </a:lnTo>
                    <a:lnTo>
                      <a:pt x="36" y="40"/>
                    </a:lnTo>
                    <a:lnTo>
                      <a:pt x="98" y="0"/>
                    </a:lnTo>
                    <a:lnTo>
                      <a:pt x="151" y="89"/>
                    </a:lnTo>
                    <a:lnTo>
                      <a:pt x="215" y="10"/>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26" name="Group 210"/>
              <p:cNvGrpSpPr>
                <a:grpSpLocks/>
              </p:cNvGrpSpPr>
              <p:nvPr/>
            </p:nvGrpSpPr>
            <p:grpSpPr bwMode="auto">
              <a:xfrm>
                <a:off x="3675" y="2148"/>
                <a:ext cx="183" cy="244"/>
                <a:chOff x="3675" y="2148"/>
                <a:chExt cx="183" cy="244"/>
              </a:xfrm>
            </p:grpSpPr>
            <p:sp>
              <p:nvSpPr>
                <p:cNvPr id="20532" name="Freeform 211"/>
                <p:cNvSpPr>
                  <a:spLocks/>
                </p:cNvSpPr>
                <p:nvPr/>
              </p:nvSpPr>
              <p:spPr bwMode="auto">
                <a:xfrm>
                  <a:off x="3688" y="2148"/>
                  <a:ext cx="156" cy="183"/>
                </a:xfrm>
                <a:custGeom>
                  <a:avLst/>
                  <a:gdLst>
                    <a:gd name="T0" fmla="*/ 155 w 156"/>
                    <a:gd name="T1" fmla="*/ 65 h 183"/>
                    <a:gd name="T2" fmla="*/ 55 w 156"/>
                    <a:gd name="T3" fmla="*/ 0 h 183"/>
                    <a:gd name="T4" fmla="*/ 0 w 156"/>
                    <a:gd name="T5" fmla="*/ 123 h 183"/>
                    <a:gd name="T6" fmla="*/ 100 w 156"/>
                    <a:gd name="T7" fmla="*/ 182 h 183"/>
                    <a:gd name="T8" fmla="*/ 155 w 156"/>
                    <a:gd name="T9" fmla="*/ 65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83">
                      <a:moveTo>
                        <a:pt x="155" y="65"/>
                      </a:moveTo>
                      <a:lnTo>
                        <a:pt x="55" y="0"/>
                      </a:lnTo>
                      <a:lnTo>
                        <a:pt x="0" y="123"/>
                      </a:lnTo>
                      <a:lnTo>
                        <a:pt x="100" y="182"/>
                      </a:lnTo>
                      <a:lnTo>
                        <a:pt x="155" y="65"/>
                      </a:lnTo>
                    </a:path>
                  </a:pathLst>
                </a:custGeom>
                <a:solidFill>
                  <a:srgbClr val="E0E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3" name="Freeform 212"/>
                <p:cNvSpPr>
                  <a:spLocks/>
                </p:cNvSpPr>
                <p:nvPr/>
              </p:nvSpPr>
              <p:spPr bwMode="auto">
                <a:xfrm>
                  <a:off x="3675" y="2227"/>
                  <a:ext cx="65" cy="95"/>
                </a:xfrm>
                <a:custGeom>
                  <a:avLst/>
                  <a:gdLst>
                    <a:gd name="T0" fmla="*/ 64 w 65"/>
                    <a:gd name="T1" fmla="*/ 58 h 95"/>
                    <a:gd name="T2" fmla="*/ 48 w 65"/>
                    <a:gd name="T3" fmla="*/ 44 h 95"/>
                    <a:gd name="T4" fmla="*/ 39 w 65"/>
                    <a:gd name="T5" fmla="*/ 16 h 95"/>
                    <a:gd name="T6" fmla="*/ 27 w 65"/>
                    <a:gd name="T7" fmla="*/ 7 h 95"/>
                    <a:gd name="T8" fmla="*/ 21 w 65"/>
                    <a:gd name="T9" fmla="*/ 0 h 95"/>
                    <a:gd name="T10" fmla="*/ 17 w 65"/>
                    <a:gd name="T11" fmla="*/ 3 h 95"/>
                    <a:gd name="T12" fmla="*/ 16 w 65"/>
                    <a:gd name="T13" fmla="*/ 10 h 95"/>
                    <a:gd name="T14" fmla="*/ 4 w 65"/>
                    <a:gd name="T15" fmla="*/ 23 h 95"/>
                    <a:gd name="T16" fmla="*/ 0 w 65"/>
                    <a:gd name="T17" fmla="*/ 47 h 95"/>
                    <a:gd name="T18" fmla="*/ 4 w 65"/>
                    <a:gd name="T19" fmla="*/ 63 h 95"/>
                    <a:gd name="T20" fmla="*/ 22 w 65"/>
                    <a:gd name="T21" fmla="*/ 82 h 95"/>
                    <a:gd name="T22" fmla="*/ 58 w 65"/>
                    <a:gd name="T23" fmla="*/ 94 h 95"/>
                    <a:gd name="T24" fmla="*/ 64 w 65"/>
                    <a:gd name="T25" fmla="*/ 58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95">
                      <a:moveTo>
                        <a:pt x="64" y="58"/>
                      </a:moveTo>
                      <a:lnTo>
                        <a:pt x="48" y="44"/>
                      </a:lnTo>
                      <a:lnTo>
                        <a:pt x="39" y="16"/>
                      </a:lnTo>
                      <a:lnTo>
                        <a:pt x="27" y="7"/>
                      </a:lnTo>
                      <a:lnTo>
                        <a:pt x="21" y="0"/>
                      </a:lnTo>
                      <a:lnTo>
                        <a:pt x="17" y="3"/>
                      </a:lnTo>
                      <a:lnTo>
                        <a:pt x="16" y="10"/>
                      </a:lnTo>
                      <a:lnTo>
                        <a:pt x="4" y="23"/>
                      </a:lnTo>
                      <a:lnTo>
                        <a:pt x="0" y="47"/>
                      </a:lnTo>
                      <a:lnTo>
                        <a:pt x="4" y="63"/>
                      </a:lnTo>
                      <a:lnTo>
                        <a:pt x="22" y="82"/>
                      </a:lnTo>
                      <a:lnTo>
                        <a:pt x="58" y="94"/>
                      </a:lnTo>
                      <a:lnTo>
                        <a:pt x="64" y="58"/>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4" name="Freeform 213"/>
                <p:cNvSpPr>
                  <a:spLocks/>
                </p:cNvSpPr>
                <p:nvPr/>
              </p:nvSpPr>
              <p:spPr bwMode="auto">
                <a:xfrm>
                  <a:off x="3733" y="2285"/>
                  <a:ext cx="125" cy="107"/>
                </a:xfrm>
                <a:custGeom>
                  <a:avLst/>
                  <a:gdLst>
                    <a:gd name="T0" fmla="*/ 124 w 125"/>
                    <a:gd name="T1" fmla="*/ 106 h 107"/>
                    <a:gd name="T2" fmla="*/ 74 w 125"/>
                    <a:gd name="T3" fmla="*/ 87 h 107"/>
                    <a:gd name="T4" fmla="*/ 36 w 125"/>
                    <a:gd name="T5" fmla="*/ 66 h 107"/>
                    <a:gd name="T6" fmla="*/ 0 w 125"/>
                    <a:gd name="T7" fmla="*/ 45 h 107"/>
                    <a:gd name="T8" fmla="*/ 14 w 125"/>
                    <a:gd name="T9" fmla="*/ 0 h 107"/>
                    <a:gd name="T10" fmla="*/ 79 w 125"/>
                    <a:gd name="T11" fmla="*/ 29 h 107"/>
                    <a:gd name="T12" fmla="*/ 119 w 125"/>
                    <a:gd name="T13" fmla="*/ 43 h 107"/>
                    <a:gd name="T14" fmla="*/ 120 w 125"/>
                    <a:gd name="T15" fmla="*/ 36 h 107"/>
                    <a:gd name="T16" fmla="*/ 124 w 125"/>
                    <a:gd name="T17" fmla="*/ 10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5" h="107">
                      <a:moveTo>
                        <a:pt x="124" y="106"/>
                      </a:moveTo>
                      <a:lnTo>
                        <a:pt x="74" y="87"/>
                      </a:lnTo>
                      <a:lnTo>
                        <a:pt x="36" y="66"/>
                      </a:lnTo>
                      <a:lnTo>
                        <a:pt x="0" y="45"/>
                      </a:lnTo>
                      <a:lnTo>
                        <a:pt x="14" y="0"/>
                      </a:lnTo>
                      <a:lnTo>
                        <a:pt x="79" y="29"/>
                      </a:lnTo>
                      <a:lnTo>
                        <a:pt x="119" y="43"/>
                      </a:lnTo>
                      <a:lnTo>
                        <a:pt x="120" y="36"/>
                      </a:lnTo>
                      <a:lnTo>
                        <a:pt x="124" y="10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7" name="Group 214"/>
              <p:cNvGrpSpPr>
                <a:grpSpLocks/>
              </p:cNvGrpSpPr>
              <p:nvPr/>
            </p:nvGrpSpPr>
            <p:grpSpPr bwMode="auto">
              <a:xfrm>
                <a:off x="3724" y="2321"/>
                <a:ext cx="134" cy="607"/>
                <a:chOff x="3724" y="2321"/>
                <a:chExt cx="134" cy="607"/>
              </a:xfrm>
            </p:grpSpPr>
            <p:grpSp>
              <p:nvGrpSpPr>
                <p:cNvPr id="20528" name="Group 215"/>
                <p:cNvGrpSpPr>
                  <a:grpSpLocks/>
                </p:cNvGrpSpPr>
                <p:nvPr/>
              </p:nvGrpSpPr>
              <p:grpSpPr bwMode="auto">
                <a:xfrm>
                  <a:off x="3724" y="2321"/>
                  <a:ext cx="134" cy="212"/>
                  <a:chOff x="3724" y="2321"/>
                  <a:chExt cx="134" cy="212"/>
                </a:xfrm>
              </p:grpSpPr>
              <p:sp>
                <p:nvSpPr>
                  <p:cNvPr id="20530" name="Freeform 216"/>
                  <p:cNvSpPr>
                    <a:spLocks/>
                  </p:cNvSpPr>
                  <p:nvPr/>
                </p:nvSpPr>
                <p:spPr bwMode="auto">
                  <a:xfrm>
                    <a:off x="3724" y="2321"/>
                    <a:ext cx="117" cy="212"/>
                  </a:xfrm>
                  <a:custGeom>
                    <a:avLst/>
                    <a:gdLst>
                      <a:gd name="T0" fmla="*/ 116 w 117"/>
                      <a:gd name="T1" fmla="*/ 211 h 212"/>
                      <a:gd name="T2" fmla="*/ 3 w 117"/>
                      <a:gd name="T3" fmla="*/ 200 h 212"/>
                      <a:gd name="T4" fmla="*/ 0 w 117"/>
                      <a:gd name="T5" fmla="*/ 0 h 212"/>
                      <a:gd name="T6" fmla="*/ 0 60000 65536"/>
                      <a:gd name="T7" fmla="*/ 0 60000 65536"/>
                      <a:gd name="T8" fmla="*/ 0 60000 65536"/>
                    </a:gdLst>
                    <a:ahLst/>
                    <a:cxnLst>
                      <a:cxn ang="T6">
                        <a:pos x="T0" y="T1"/>
                      </a:cxn>
                      <a:cxn ang="T7">
                        <a:pos x="T2" y="T3"/>
                      </a:cxn>
                      <a:cxn ang="T8">
                        <a:pos x="T4" y="T5"/>
                      </a:cxn>
                    </a:cxnLst>
                    <a:rect l="0" t="0" r="r" b="b"/>
                    <a:pathLst>
                      <a:path w="117" h="212">
                        <a:moveTo>
                          <a:pt x="116" y="211"/>
                        </a:moveTo>
                        <a:lnTo>
                          <a:pt x="3" y="200"/>
                        </a:lnTo>
                        <a:lnTo>
                          <a:pt x="0" y="0"/>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1" name="Freeform 217"/>
                  <p:cNvSpPr>
                    <a:spLocks/>
                  </p:cNvSpPr>
                  <p:nvPr/>
                </p:nvSpPr>
                <p:spPr bwMode="auto">
                  <a:xfrm>
                    <a:off x="3727" y="2346"/>
                    <a:ext cx="131" cy="54"/>
                  </a:xfrm>
                  <a:custGeom>
                    <a:avLst/>
                    <a:gdLst>
                      <a:gd name="T0" fmla="*/ 130 w 131"/>
                      <a:gd name="T1" fmla="*/ 53 h 54"/>
                      <a:gd name="T2" fmla="*/ 84 w 131"/>
                      <a:gd name="T3" fmla="*/ 38 h 54"/>
                      <a:gd name="T4" fmla="*/ 0 w 131"/>
                      <a:gd name="T5" fmla="*/ 0 h 54"/>
                      <a:gd name="T6" fmla="*/ 0 60000 65536"/>
                      <a:gd name="T7" fmla="*/ 0 60000 65536"/>
                      <a:gd name="T8" fmla="*/ 0 60000 65536"/>
                    </a:gdLst>
                    <a:ahLst/>
                    <a:cxnLst>
                      <a:cxn ang="T6">
                        <a:pos x="T0" y="T1"/>
                      </a:cxn>
                      <a:cxn ang="T7">
                        <a:pos x="T2" y="T3"/>
                      </a:cxn>
                      <a:cxn ang="T8">
                        <a:pos x="T4" y="T5"/>
                      </a:cxn>
                    </a:cxnLst>
                    <a:rect l="0" t="0" r="r" b="b"/>
                    <a:pathLst>
                      <a:path w="131" h="54">
                        <a:moveTo>
                          <a:pt x="130" y="53"/>
                        </a:moveTo>
                        <a:lnTo>
                          <a:pt x="84" y="38"/>
                        </a:lnTo>
                        <a:lnTo>
                          <a:pt x="0" y="0"/>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29" name="Freeform 218"/>
                <p:cNvSpPr>
                  <a:spLocks/>
                </p:cNvSpPr>
                <p:nvPr/>
              </p:nvSpPr>
              <p:spPr bwMode="auto">
                <a:xfrm>
                  <a:off x="3747" y="2563"/>
                  <a:ext cx="18" cy="365"/>
                </a:xfrm>
                <a:custGeom>
                  <a:avLst/>
                  <a:gdLst>
                    <a:gd name="T0" fmla="*/ 0 w 18"/>
                    <a:gd name="T1" fmla="*/ 0 h 365"/>
                    <a:gd name="T2" fmla="*/ 6 w 18"/>
                    <a:gd name="T3" fmla="*/ 196 h 365"/>
                    <a:gd name="T4" fmla="*/ 17 w 18"/>
                    <a:gd name="T5" fmla="*/ 364 h 365"/>
                    <a:gd name="T6" fmla="*/ 0 60000 65536"/>
                    <a:gd name="T7" fmla="*/ 0 60000 65536"/>
                    <a:gd name="T8" fmla="*/ 0 60000 65536"/>
                  </a:gdLst>
                  <a:ahLst/>
                  <a:cxnLst>
                    <a:cxn ang="T6">
                      <a:pos x="T0" y="T1"/>
                    </a:cxn>
                    <a:cxn ang="T7">
                      <a:pos x="T2" y="T3"/>
                    </a:cxn>
                    <a:cxn ang="T8">
                      <a:pos x="T4" y="T5"/>
                    </a:cxn>
                  </a:cxnLst>
                  <a:rect l="0" t="0" r="r" b="b"/>
                  <a:pathLst>
                    <a:path w="18" h="365">
                      <a:moveTo>
                        <a:pt x="0" y="0"/>
                      </a:moveTo>
                      <a:lnTo>
                        <a:pt x="6" y="196"/>
                      </a:lnTo>
                      <a:lnTo>
                        <a:pt x="17" y="364"/>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20483" name="Rectangle 219"/>
          <p:cNvSpPr>
            <a:spLocks noGrp="1" noChangeArrowheads="1"/>
          </p:cNvSpPr>
          <p:nvPr>
            <p:ph type="title"/>
          </p:nvPr>
        </p:nvSpPr>
        <p:spPr>
          <a:xfrm>
            <a:off x="717181" y="595312"/>
            <a:ext cx="7840662" cy="590550"/>
          </a:xfrm>
        </p:spPr>
        <p:txBody>
          <a:bodyPr>
            <a:normAutofit fontScale="90000"/>
          </a:bodyPr>
          <a:lstStyle/>
          <a:p>
            <a:pPr eaLnBrk="1" hangingPunct="1"/>
            <a:r>
              <a:rPr lang="zh-CN" altLang="en-US" dirty="0" smtClean="0">
                <a:latin typeface="黑体" panose="02010609060101010101" pitchFamily="49" charset="-122"/>
              </a:rPr>
              <a:t>类举例</a:t>
            </a:r>
          </a:p>
        </p:txBody>
      </p:sp>
      <p:grpSp>
        <p:nvGrpSpPr>
          <p:cNvPr id="20484" name="Group 220"/>
          <p:cNvGrpSpPr>
            <a:grpSpLocks/>
          </p:cNvGrpSpPr>
          <p:nvPr/>
        </p:nvGrpSpPr>
        <p:grpSpPr bwMode="auto">
          <a:xfrm>
            <a:off x="1763713" y="1628775"/>
            <a:ext cx="1636712" cy="4124325"/>
            <a:chOff x="1093" y="1010"/>
            <a:chExt cx="1031" cy="2598"/>
          </a:xfrm>
        </p:grpSpPr>
        <p:sp>
          <p:nvSpPr>
            <p:cNvPr id="20507" name="Rectangle 221"/>
            <p:cNvSpPr>
              <a:spLocks noChangeArrowheads="1"/>
            </p:cNvSpPr>
            <p:nvPr/>
          </p:nvSpPr>
          <p:spPr bwMode="invGray">
            <a:xfrm>
              <a:off x="1093" y="1010"/>
              <a:ext cx="1031" cy="2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0000FF"/>
                  </a:solidFill>
                </a:rPr>
                <a:t>个人帐户</a:t>
              </a:r>
            </a:p>
          </p:txBody>
        </p:sp>
        <p:sp>
          <p:nvSpPr>
            <p:cNvPr id="20508" name="Rectangle 222"/>
            <p:cNvSpPr>
              <a:spLocks noChangeArrowheads="1"/>
            </p:cNvSpPr>
            <p:nvPr/>
          </p:nvSpPr>
          <p:spPr bwMode="invGray">
            <a:xfrm>
              <a:off x="1093" y="1291"/>
              <a:ext cx="1031" cy="11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en-US" altLang="zh-CN" sz="1600" b="1"/>
                <a:t>Name</a:t>
              </a:r>
            </a:p>
            <a:p>
              <a:pPr eaLnBrk="1" hangingPunct="1">
                <a:lnSpc>
                  <a:spcPct val="90000"/>
                </a:lnSpc>
                <a:spcBef>
                  <a:spcPct val="50000"/>
                </a:spcBef>
              </a:pPr>
              <a:r>
                <a:rPr kumimoji="1" lang="en-US" altLang="zh-CN" sz="1600" b="1"/>
                <a:t>Income</a:t>
              </a:r>
            </a:p>
            <a:p>
              <a:pPr eaLnBrk="1" hangingPunct="1">
                <a:lnSpc>
                  <a:spcPct val="90000"/>
                </a:lnSpc>
                <a:spcBef>
                  <a:spcPct val="50000"/>
                </a:spcBef>
              </a:pPr>
              <a:r>
                <a:rPr kumimoji="1" lang="en-US" altLang="zh-CN" sz="1600" b="1"/>
                <a:t>Payment</a:t>
              </a:r>
            </a:p>
            <a:p>
              <a:pPr eaLnBrk="1" hangingPunct="1">
                <a:lnSpc>
                  <a:spcPct val="90000"/>
                </a:lnSpc>
                <a:spcBef>
                  <a:spcPct val="50000"/>
                </a:spcBef>
              </a:pPr>
              <a:r>
                <a:rPr kumimoji="1" lang="en-US" altLang="zh-CN" sz="1600" b="1"/>
                <a:t>Limitation</a:t>
              </a:r>
            </a:p>
            <a:p>
              <a:pPr eaLnBrk="1" hangingPunct="1">
                <a:lnSpc>
                  <a:spcPct val="90000"/>
                </a:lnSpc>
                <a:spcBef>
                  <a:spcPct val="50000"/>
                </a:spcBef>
              </a:pPr>
              <a:r>
                <a:rPr kumimoji="1" lang="en-US" altLang="zh-CN" sz="1600" b="1"/>
                <a:t>UsedLimitation</a:t>
              </a:r>
            </a:p>
          </p:txBody>
        </p:sp>
        <p:sp>
          <p:nvSpPr>
            <p:cNvPr id="20509" name="Rectangle 223"/>
            <p:cNvSpPr>
              <a:spLocks noChangeArrowheads="1"/>
            </p:cNvSpPr>
            <p:nvPr/>
          </p:nvSpPr>
          <p:spPr bwMode="invGray">
            <a:xfrm>
              <a:off x="1094" y="2459"/>
              <a:ext cx="1030" cy="11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en-US" altLang="zh-CN" sz="1600" b="1"/>
                <a:t>GetBalance( )</a:t>
              </a:r>
            </a:p>
            <a:p>
              <a:pPr eaLnBrk="1" hangingPunct="1">
                <a:lnSpc>
                  <a:spcPct val="90000"/>
                </a:lnSpc>
                <a:spcBef>
                  <a:spcPct val="50000"/>
                </a:spcBef>
              </a:pPr>
              <a:r>
                <a:rPr kumimoji="1" lang="en-US" altLang="zh-CN" sz="1600" b="1"/>
                <a:t>Save( )</a:t>
              </a:r>
            </a:p>
            <a:p>
              <a:pPr eaLnBrk="1" hangingPunct="1">
                <a:lnSpc>
                  <a:spcPct val="90000"/>
                </a:lnSpc>
                <a:spcBef>
                  <a:spcPct val="50000"/>
                </a:spcBef>
              </a:pPr>
              <a:r>
                <a:rPr kumimoji="1" lang="en-US" altLang="zh-CN" sz="1600" b="1"/>
                <a:t>Pay( )</a:t>
              </a:r>
            </a:p>
            <a:p>
              <a:pPr eaLnBrk="1" hangingPunct="1">
                <a:lnSpc>
                  <a:spcPct val="90000"/>
                </a:lnSpc>
                <a:spcBef>
                  <a:spcPct val="50000"/>
                </a:spcBef>
              </a:pPr>
              <a:r>
                <a:rPr kumimoji="1" lang="en-US" altLang="zh-CN" sz="1600" b="1"/>
                <a:t>CarryForward( )</a:t>
              </a:r>
            </a:p>
            <a:p>
              <a:pPr eaLnBrk="1" hangingPunct="1">
                <a:lnSpc>
                  <a:spcPct val="90000"/>
                </a:lnSpc>
                <a:spcBef>
                  <a:spcPct val="50000"/>
                </a:spcBef>
              </a:pPr>
              <a:r>
                <a:rPr kumimoji="1" lang="en-US" altLang="zh-CN" sz="1600" b="1"/>
                <a:t>……</a:t>
              </a:r>
            </a:p>
          </p:txBody>
        </p:sp>
      </p:grpSp>
      <p:grpSp>
        <p:nvGrpSpPr>
          <p:cNvPr id="20485" name="Group 224"/>
          <p:cNvGrpSpPr>
            <a:grpSpLocks/>
          </p:cNvGrpSpPr>
          <p:nvPr/>
        </p:nvGrpSpPr>
        <p:grpSpPr bwMode="auto">
          <a:xfrm>
            <a:off x="606425" y="1828800"/>
            <a:ext cx="1314450" cy="706438"/>
            <a:chOff x="438" y="1200"/>
            <a:chExt cx="828" cy="445"/>
          </a:xfrm>
        </p:grpSpPr>
        <p:sp>
          <p:nvSpPr>
            <p:cNvPr id="20505" name="Line 225"/>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506" name="Text Box 226"/>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类名</a:t>
              </a:r>
            </a:p>
          </p:txBody>
        </p:sp>
      </p:grpSp>
      <p:grpSp>
        <p:nvGrpSpPr>
          <p:cNvPr id="20486" name="Group 227"/>
          <p:cNvGrpSpPr>
            <a:grpSpLocks/>
          </p:cNvGrpSpPr>
          <p:nvPr/>
        </p:nvGrpSpPr>
        <p:grpSpPr bwMode="auto">
          <a:xfrm>
            <a:off x="576263" y="2790825"/>
            <a:ext cx="1314450" cy="706438"/>
            <a:chOff x="438" y="1200"/>
            <a:chExt cx="828" cy="445"/>
          </a:xfrm>
        </p:grpSpPr>
        <p:sp>
          <p:nvSpPr>
            <p:cNvPr id="20503" name="Line 228"/>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504" name="Text Box 229"/>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属性</a:t>
              </a:r>
            </a:p>
          </p:txBody>
        </p:sp>
      </p:grpSp>
      <p:grpSp>
        <p:nvGrpSpPr>
          <p:cNvPr id="20487" name="Group 230"/>
          <p:cNvGrpSpPr>
            <a:grpSpLocks/>
          </p:cNvGrpSpPr>
          <p:nvPr/>
        </p:nvGrpSpPr>
        <p:grpSpPr bwMode="auto">
          <a:xfrm>
            <a:off x="611188" y="4652963"/>
            <a:ext cx="1314450" cy="706437"/>
            <a:chOff x="438" y="1200"/>
            <a:chExt cx="828" cy="445"/>
          </a:xfrm>
        </p:grpSpPr>
        <p:sp>
          <p:nvSpPr>
            <p:cNvPr id="20501" name="Line 231"/>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502" name="Text Box 232"/>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操作</a:t>
              </a:r>
            </a:p>
          </p:txBody>
        </p:sp>
      </p:grpSp>
      <p:grpSp>
        <p:nvGrpSpPr>
          <p:cNvPr id="20488" name="Group 233"/>
          <p:cNvGrpSpPr>
            <a:grpSpLocks/>
          </p:cNvGrpSpPr>
          <p:nvPr/>
        </p:nvGrpSpPr>
        <p:grpSpPr bwMode="auto">
          <a:xfrm>
            <a:off x="6789738" y="1552575"/>
            <a:ext cx="1627187" cy="4117975"/>
            <a:chOff x="4277" y="978"/>
            <a:chExt cx="1025" cy="2594"/>
          </a:xfrm>
        </p:grpSpPr>
        <p:sp>
          <p:nvSpPr>
            <p:cNvPr id="20498" name="Rectangle 234"/>
            <p:cNvSpPr>
              <a:spLocks noChangeArrowheads="1"/>
            </p:cNvSpPr>
            <p:nvPr/>
          </p:nvSpPr>
          <p:spPr bwMode="invGray">
            <a:xfrm>
              <a:off x="4277" y="978"/>
              <a:ext cx="1023" cy="2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0000FF"/>
                  </a:solidFill>
                </a:rPr>
                <a:t>张三的个人账户</a:t>
              </a:r>
            </a:p>
          </p:txBody>
        </p:sp>
        <p:sp>
          <p:nvSpPr>
            <p:cNvPr id="20499" name="Rectangle 235"/>
            <p:cNvSpPr>
              <a:spLocks noChangeArrowheads="1"/>
            </p:cNvSpPr>
            <p:nvPr/>
          </p:nvSpPr>
          <p:spPr bwMode="invGray">
            <a:xfrm>
              <a:off x="4277" y="1257"/>
              <a:ext cx="1023" cy="11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zh-CN" altLang="en-US" sz="1600" b="1"/>
                <a:t>张三</a:t>
              </a:r>
            </a:p>
            <a:p>
              <a:pPr eaLnBrk="1" hangingPunct="1">
                <a:lnSpc>
                  <a:spcPct val="90000"/>
                </a:lnSpc>
                <a:spcBef>
                  <a:spcPct val="50000"/>
                </a:spcBef>
              </a:pPr>
              <a:r>
                <a:rPr kumimoji="1" lang="en-US" altLang="zh-CN" sz="1600" b="1"/>
                <a:t>1800.00</a:t>
              </a:r>
            </a:p>
            <a:p>
              <a:pPr eaLnBrk="1" hangingPunct="1">
                <a:lnSpc>
                  <a:spcPct val="90000"/>
                </a:lnSpc>
                <a:spcBef>
                  <a:spcPct val="50000"/>
                </a:spcBef>
              </a:pPr>
              <a:r>
                <a:rPr kumimoji="1" lang="en-US" altLang="zh-CN" sz="1600" b="1"/>
                <a:t>230.50</a:t>
              </a:r>
            </a:p>
            <a:p>
              <a:pPr eaLnBrk="1" hangingPunct="1">
                <a:lnSpc>
                  <a:spcPct val="90000"/>
                </a:lnSpc>
                <a:spcBef>
                  <a:spcPct val="50000"/>
                </a:spcBef>
              </a:pPr>
              <a:r>
                <a:rPr kumimoji="1" lang="en-US" altLang="zh-CN" sz="1600" b="1"/>
                <a:t>50000.00</a:t>
              </a:r>
            </a:p>
            <a:p>
              <a:pPr eaLnBrk="1" hangingPunct="1">
                <a:lnSpc>
                  <a:spcPct val="90000"/>
                </a:lnSpc>
                <a:spcBef>
                  <a:spcPct val="50000"/>
                </a:spcBef>
              </a:pPr>
              <a:r>
                <a:rPr kumimoji="1" lang="en-US" altLang="zh-CN" sz="1600" b="1"/>
                <a:t>680.00</a:t>
              </a:r>
            </a:p>
          </p:txBody>
        </p:sp>
        <p:sp>
          <p:nvSpPr>
            <p:cNvPr id="20500" name="Rectangle 236"/>
            <p:cNvSpPr>
              <a:spLocks noChangeArrowheads="1"/>
            </p:cNvSpPr>
            <p:nvPr/>
          </p:nvSpPr>
          <p:spPr bwMode="invGray">
            <a:xfrm>
              <a:off x="4278" y="2423"/>
              <a:ext cx="1024" cy="11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pPr>
              <a:r>
                <a:rPr kumimoji="1" lang="en-US" altLang="zh-CN" sz="1600" b="1"/>
                <a:t>GetBalance( )</a:t>
              </a:r>
            </a:p>
            <a:p>
              <a:pPr>
                <a:lnSpc>
                  <a:spcPct val="90000"/>
                </a:lnSpc>
                <a:spcBef>
                  <a:spcPct val="50000"/>
                </a:spcBef>
              </a:pPr>
              <a:r>
                <a:rPr kumimoji="1" lang="en-US" altLang="zh-CN" sz="1600" b="1"/>
                <a:t>Save( )</a:t>
              </a:r>
            </a:p>
            <a:p>
              <a:pPr>
                <a:lnSpc>
                  <a:spcPct val="90000"/>
                </a:lnSpc>
                <a:spcBef>
                  <a:spcPct val="50000"/>
                </a:spcBef>
              </a:pPr>
              <a:r>
                <a:rPr kumimoji="1" lang="en-US" altLang="zh-CN" sz="1600" b="1"/>
                <a:t>Pay( )</a:t>
              </a:r>
            </a:p>
            <a:p>
              <a:pPr>
                <a:lnSpc>
                  <a:spcPct val="90000"/>
                </a:lnSpc>
                <a:spcBef>
                  <a:spcPct val="50000"/>
                </a:spcBef>
              </a:pPr>
              <a:r>
                <a:rPr kumimoji="1" lang="en-US" altLang="zh-CN" sz="1600" b="1"/>
                <a:t>CarryForward( )</a:t>
              </a:r>
            </a:p>
            <a:p>
              <a:pPr>
                <a:lnSpc>
                  <a:spcPct val="90000"/>
                </a:lnSpc>
                <a:spcBef>
                  <a:spcPct val="50000"/>
                </a:spcBef>
              </a:pPr>
              <a:r>
                <a:rPr kumimoji="1" lang="en-US" altLang="zh-CN" sz="1600" b="1"/>
                <a:t>……</a:t>
              </a:r>
            </a:p>
          </p:txBody>
        </p:sp>
      </p:grpSp>
      <p:grpSp>
        <p:nvGrpSpPr>
          <p:cNvPr id="20489" name="Group 237"/>
          <p:cNvGrpSpPr>
            <a:grpSpLocks/>
          </p:cNvGrpSpPr>
          <p:nvPr/>
        </p:nvGrpSpPr>
        <p:grpSpPr bwMode="auto">
          <a:xfrm>
            <a:off x="5478463" y="1782763"/>
            <a:ext cx="1430337" cy="706437"/>
            <a:chOff x="365" y="1200"/>
            <a:chExt cx="901" cy="445"/>
          </a:xfrm>
        </p:grpSpPr>
        <p:sp>
          <p:nvSpPr>
            <p:cNvPr id="20496" name="Line 238"/>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497" name="Text Box 239"/>
            <p:cNvSpPr txBox="1">
              <a:spLocks noChangeArrowheads="1"/>
            </p:cNvSpPr>
            <p:nvPr/>
          </p:nvSpPr>
          <p:spPr bwMode="invGray">
            <a:xfrm>
              <a:off x="365" y="1373"/>
              <a:ext cx="551"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对象名</a:t>
              </a:r>
            </a:p>
          </p:txBody>
        </p:sp>
      </p:grpSp>
      <p:grpSp>
        <p:nvGrpSpPr>
          <p:cNvPr id="20490" name="Group 240"/>
          <p:cNvGrpSpPr>
            <a:grpSpLocks/>
          </p:cNvGrpSpPr>
          <p:nvPr/>
        </p:nvGrpSpPr>
        <p:grpSpPr bwMode="auto">
          <a:xfrm>
            <a:off x="5551488" y="2705100"/>
            <a:ext cx="1314450" cy="706438"/>
            <a:chOff x="438" y="1200"/>
            <a:chExt cx="828" cy="445"/>
          </a:xfrm>
        </p:grpSpPr>
        <p:sp>
          <p:nvSpPr>
            <p:cNvPr id="20494" name="Line 241"/>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495" name="Text Box 242"/>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属性</a:t>
              </a:r>
            </a:p>
          </p:txBody>
        </p:sp>
      </p:grpSp>
      <p:grpSp>
        <p:nvGrpSpPr>
          <p:cNvPr id="20491" name="Group 243"/>
          <p:cNvGrpSpPr>
            <a:grpSpLocks/>
          </p:cNvGrpSpPr>
          <p:nvPr/>
        </p:nvGrpSpPr>
        <p:grpSpPr bwMode="auto">
          <a:xfrm>
            <a:off x="5578475" y="4543425"/>
            <a:ext cx="1314450" cy="706438"/>
            <a:chOff x="438" y="1200"/>
            <a:chExt cx="828" cy="445"/>
          </a:xfrm>
        </p:grpSpPr>
        <p:sp>
          <p:nvSpPr>
            <p:cNvPr id="20492" name="Line 244"/>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493" name="Text Box 245"/>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操作</a:t>
              </a:r>
            </a:p>
          </p:txBody>
        </p:sp>
      </p:grpSp>
    </p:spTree>
    <p:extLst>
      <p:ext uri="{BB962C8B-B14F-4D97-AF65-F5344CB8AC3E}">
        <p14:creationId xmlns:p14="http://schemas.microsoft.com/office/powerpoint/2010/main" val="3652318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476672"/>
            <a:ext cx="8496300" cy="981075"/>
          </a:xfrm>
        </p:spPr>
        <p:txBody>
          <a:bodyPr/>
          <a:lstStyle/>
          <a:p>
            <a:pPr eaLnBrk="1" hangingPunct="1"/>
            <a:r>
              <a:rPr lang="zh-CN" altLang="en-US" dirty="0" smtClean="0">
                <a:latin typeface="黑体" panose="02010609060101010101" pitchFamily="49" charset="-122"/>
              </a:rPr>
              <a:t>区分对象和类</a:t>
            </a:r>
          </a:p>
        </p:txBody>
      </p:sp>
      <p:sp>
        <p:nvSpPr>
          <p:cNvPr id="21507" name="Rectangle 3"/>
          <p:cNvSpPr>
            <a:spLocks noGrp="1" noChangeArrowheads="1"/>
          </p:cNvSpPr>
          <p:nvPr>
            <p:ph type="body" idx="1"/>
          </p:nvPr>
        </p:nvSpPr>
        <p:spPr>
          <a:xfrm>
            <a:off x="1195750" y="1763667"/>
            <a:ext cx="6798736" cy="4257621"/>
          </a:xfrm>
        </p:spPr>
        <p:txBody>
          <a:bodyPr>
            <a:normAutofit fontScale="92500" lnSpcReduction="20000"/>
          </a:bodyPr>
          <a:lstStyle/>
          <a:p>
            <a:pPr eaLnBrk="1" hangingPunct="1"/>
            <a:r>
              <a:rPr lang="zh-CN" altLang="en-US" dirty="0" smtClean="0">
                <a:latin typeface="宋体" panose="02010600030101010101" pitchFamily="2" charset="-122"/>
              </a:rPr>
              <a:t>同类对象具有相同的属性和服务，是指它们的定义形式相同，即具有相同的属性项和行为方式，而不是说每个对象的属性值都相同。</a:t>
            </a:r>
          </a:p>
          <a:p>
            <a:pPr lvl="1" eaLnBrk="1" hangingPunct="1"/>
            <a:r>
              <a:rPr lang="zh-CN" altLang="en-US" dirty="0" smtClean="0">
                <a:latin typeface="宋体" panose="02010600030101010101" pitchFamily="2" charset="-122"/>
                <a:cs typeface="楷体_GB2312" pitchFamily="49" charset="-122"/>
              </a:rPr>
              <a:t>类是静态的，类的存在、语义和关系在程序执行前就已经定义好了。</a:t>
            </a:r>
          </a:p>
          <a:p>
            <a:pPr lvl="1" eaLnBrk="1" hangingPunct="1"/>
            <a:r>
              <a:rPr lang="zh-CN" altLang="en-US" dirty="0" smtClean="0">
                <a:latin typeface="宋体" panose="02010600030101010101" pitchFamily="2" charset="-122"/>
                <a:cs typeface="楷体_GB2312" pitchFamily="49" charset="-122"/>
              </a:rPr>
              <a:t>对象是动态的，对象在程序执行时可以被创建和删除。计算机中一个对象通常就是指一个实例。</a:t>
            </a:r>
            <a:endParaRPr lang="zh-CN" altLang="en-US" dirty="0" smtClean="0">
              <a:cs typeface="楷体_GB2312" pitchFamily="49" charset="-122"/>
            </a:endParaRPr>
          </a:p>
          <a:p>
            <a:pPr eaLnBrk="1" hangingPunct="1"/>
            <a:endParaRPr lang="zh-CN" altLang="en-US" dirty="0" smtClean="0">
              <a:ea typeface="楷体_GB2312" pitchFamily="49" charset="-122"/>
            </a:endParaRPr>
          </a:p>
          <a:p>
            <a:pPr eaLnBrk="1" hangingPunct="1"/>
            <a:r>
              <a:rPr lang="zh-CN" altLang="en-US" dirty="0" smtClean="0">
                <a:latin typeface="宋体" panose="02010600030101010101" pitchFamily="2" charset="-122"/>
              </a:rPr>
              <a:t>有的场合不作区分</a:t>
            </a:r>
            <a:endParaRPr lang="zh-CN" altLang="en-US" dirty="0" smtClean="0">
              <a:ea typeface="楷体_GB2312" pitchFamily="49" charset="-122"/>
            </a:endParaRPr>
          </a:p>
        </p:txBody>
      </p:sp>
    </p:spTree>
    <p:extLst>
      <p:ext uri="{BB962C8B-B14F-4D97-AF65-F5344CB8AC3E}">
        <p14:creationId xmlns:p14="http://schemas.microsoft.com/office/powerpoint/2010/main" val="1636299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536" y="476672"/>
            <a:ext cx="8496300" cy="981075"/>
          </a:xfrm>
        </p:spPr>
        <p:txBody>
          <a:bodyPr/>
          <a:lstStyle/>
          <a:p>
            <a:pPr eaLnBrk="1" hangingPunct="1"/>
            <a:r>
              <a:rPr lang="zh-CN" altLang="en-US" dirty="0" smtClean="0">
                <a:latin typeface="黑体" panose="02010609060101010101" pitchFamily="49" charset="-122"/>
              </a:rPr>
              <a:t>抽象类和接口</a:t>
            </a:r>
          </a:p>
        </p:txBody>
      </p:sp>
      <p:sp>
        <p:nvSpPr>
          <p:cNvPr id="323587" name="Rectangle 3"/>
          <p:cNvSpPr>
            <a:spLocks noGrp="1" noChangeArrowheads="1"/>
          </p:cNvSpPr>
          <p:nvPr>
            <p:ph type="body" idx="1"/>
          </p:nvPr>
        </p:nvSpPr>
        <p:spPr>
          <a:xfrm>
            <a:off x="539553" y="1700808"/>
            <a:ext cx="7632847" cy="4536503"/>
          </a:xfrm>
        </p:spPr>
        <p:txBody>
          <a:bodyPr>
            <a:normAutofit fontScale="92500" lnSpcReduction="10000"/>
          </a:bodyPr>
          <a:lstStyle/>
          <a:p>
            <a:pPr eaLnBrk="1" hangingPunct="1"/>
            <a:r>
              <a:rPr lang="zh-CN" altLang="en-US" dirty="0" smtClean="0">
                <a:solidFill>
                  <a:srgbClr val="FF0000"/>
                </a:solidFill>
                <a:latin typeface="宋体" panose="02010600030101010101" pitchFamily="2" charset="-122"/>
              </a:rPr>
              <a:t>抽象类（</a:t>
            </a:r>
            <a:r>
              <a:rPr lang="en-US" altLang="zh-CN" dirty="0" smtClean="0">
                <a:solidFill>
                  <a:srgbClr val="FF0000"/>
                </a:solidFill>
                <a:latin typeface="宋体" panose="02010600030101010101" pitchFamily="2" charset="-122"/>
              </a:rPr>
              <a:t>abstract class</a:t>
            </a:r>
            <a:r>
              <a:rPr lang="zh-CN" altLang="en-US" dirty="0" smtClean="0">
                <a:solidFill>
                  <a:srgbClr val="FF0000"/>
                </a:solidFill>
                <a:latin typeface="宋体" panose="02010600030101010101" pitchFamily="2" charset="-122"/>
              </a:rPr>
              <a:t>）</a:t>
            </a:r>
            <a:r>
              <a:rPr lang="zh-CN" altLang="en-US" dirty="0" smtClean="0">
                <a:latin typeface="宋体" panose="02010600030101010101" pitchFamily="2" charset="-122"/>
              </a:rPr>
              <a:t>用来表征我们在对问题领域进行分析、设计中得出的抽象概念。</a:t>
            </a:r>
          </a:p>
          <a:p>
            <a:pPr lvl="1" eaLnBrk="1" hangingPunct="1"/>
            <a:r>
              <a:rPr lang="zh-CN" altLang="en-US" dirty="0" smtClean="0">
                <a:latin typeface="楷体_GB2312" pitchFamily="49" charset="-122"/>
                <a:cs typeface="楷体_GB2312" pitchFamily="49" charset="-122"/>
              </a:rPr>
              <a:t>如</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形状</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就是一个抽象概念，圆是具体概念。</a:t>
            </a:r>
          </a:p>
          <a:p>
            <a:pPr eaLnBrk="1" hangingPunct="1"/>
            <a:r>
              <a:rPr lang="zh-CN" altLang="en-US" dirty="0" smtClean="0">
                <a:solidFill>
                  <a:srgbClr val="FF0000"/>
                </a:solidFill>
                <a:latin typeface="宋体" panose="02010600030101010101" pitchFamily="2" charset="-122"/>
              </a:rPr>
              <a:t>接口（</a:t>
            </a:r>
            <a:r>
              <a:rPr lang="en-US" altLang="zh-CN" dirty="0" smtClean="0">
                <a:solidFill>
                  <a:srgbClr val="FF0000"/>
                </a:solidFill>
                <a:latin typeface="宋体" panose="02010600030101010101" pitchFamily="2" charset="-122"/>
              </a:rPr>
              <a:t>interface</a:t>
            </a:r>
            <a:r>
              <a:rPr lang="zh-CN" altLang="en-US" dirty="0" smtClean="0">
                <a:solidFill>
                  <a:srgbClr val="FF0000"/>
                </a:solidFill>
                <a:latin typeface="宋体" panose="02010600030101010101" pitchFamily="2" charset="-122"/>
              </a:rPr>
              <a:t>）</a:t>
            </a:r>
            <a:r>
              <a:rPr lang="zh-CN" altLang="en-US" dirty="0" smtClean="0">
                <a:latin typeface="宋体" panose="02010600030101010101" pitchFamily="2" charset="-122"/>
              </a:rPr>
              <a:t>是抽象类的变体。接口是一些方法的集合，但所有方法都是抽象的，只有声明而没有程序体。其它类需要实现某个接口时才对这个接口的所有方法进行定义。</a:t>
            </a:r>
          </a:p>
          <a:p>
            <a:pPr lvl="1" eaLnBrk="1" hangingPunct="1"/>
            <a:r>
              <a:rPr lang="zh-CN" altLang="en-US" dirty="0" smtClean="0">
                <a:latin typeface="楷体_GB2312" pitchFamily="49" charset="-122"/>
                <a:cs typeface="楷体_GB2312" pitchFamily="49" charset="-122"/>
              </a:rPr>
              <a:t>比如很多物体都有</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开</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和</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关</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的操作，但对于不同的对象类是抽象的行为，具体实现由不同的物体来定义，如电灯的开、关和门的开、关。</a:t>
            </a:r>
          </a:p>
        </p:txBody>
      </p:sp>
    </p:spTree>
    <p:extLst>
      <p:ext uri="{BB962C8B-B14F-4D97-AF65-F5344CB8AC3E}">
        <p14:creationId xmlns:p14="http://schemas.microsoft.com/office/powerpoint/2010/main" val="802385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horizontal)">
                                      <p:cBhvr>
                                        <p:cTn id="7" dur="500"/>
                                        <p:tgtEl>
                                          <p:spTgt spid="3235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3587">
                                            <p:txEl>
                                              <p:pRg st="1" end="1"/>
                                            </p:txEl>
                                          </p:spTgt>
                                        </p:tgtEl>
                                        <p:attrNameLst>
                                          <p:attrName>style.visibility</p:attrName>
                                        </p:attrNameLst>
                                      </p:cBhvr>
                                      <p:to>
                                        <p:strVal val="visible"/>
                                      </p:to>
                                    </p:set>
                                    <p:animEffect transition="in" filter="blinds(horizontal)">
                                      <p:cBhvr>
                                        <p:cTn id="10" dur="500"/>
                                        <p:tgtEl>
                                          <p:spTgt spid="3235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animEffect transition="in" filter="blinds(horizontal)">
                                      <p:cBhvr>
                                        <p:cTn id="15" dur="500"/>
                                        <p:tgtEl>
                                          <p:spTgt spid="3235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3587">
                                            <p:txEl>
                                              <p:pRg st="3" end="3"/>
                                            </p:txEl>
                                          </p:spTgt>
                                        </p:tgtEl>
                                        <p:attrNameLst>
                                          <p:attrName>style.visibility</p:attrName>
                                        </p:attrNameLst>
                                      </p:cBhvr>
                                      <p:to>
                                        <p:strVal val="visible"/>
                                      </p:to>
                                    </p:set>
                                    <p:animEffect transition="in" filter="blinds(horizontal)">
                                      <p:cBhvr>
                                        <p:cTn id="18" dur="500"/>
                                        <p:tgtEl>
                                          <p:spTgt spid="323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7" y="476672"/>
            <a:ext cx="8496300" cy="981075"/>
          </a:xfrm>
        </p:spPr>
        <p:txBody>
          <a:bodyPr/>
          <a:lstStyle/>
          <a:p>
            <a:pPr eaLnBrk="1" hangingPunct="1"/>
            <a:r>
              <a:rPr lang="zh-CN" altLang="en-US" smtClean="0"/>
              <a:t>接口举例</a:t>
            </a:r>
          </a:p>
        </p:txBody>
      </p:sp>
      <p:sp>
        <p:nvSpPr>
          <p:cNvPr id="324611" name="Rectangle 3"/>
          <p:cNvSpPr>
            <a:spLocks noGrp="1" noChangeArrowheads="1"/>
          </p:cNvSpPr>
          <p:nvPr>
            <p:ph type="body" idx="1"/>
          </p:nvPr>
        </p:nvSpPr>
        <p:spPr>
          <a:xfrm>
            <a:off x="539551" y="1700808"/>
            <a:ext cx="7992889" cy="2015530"/>
          </a:xfrm>
        </p:spPr>
        <p:txBody>
          <a:bodyPr>
            <a:normAutofit fontScale="92500" lnSpcReduction="10000"/>
          </a:bodyPr>
          <a:lstStyle/>
          <a:p>
            <a:pPr eaLnBrk="1" hangingPunct="1">
              <a:lnSpc>
                <a:spcPct val="80000"/>
              </a:lnSpc>
              <a:buFont typeface="Wingdings" panose="05000000000000000000" pitchFamily="2" charset="2"/>
              <a:buNone/>
            </a:pPr>
            <a:r>
              <a:rPr lang="zh-CN" altLang="en-US" sz="2400" dirty="0" smtClean="0"/>
              <a:t>定义一个几何计算的接口，用于计算容器的表面积和容积。</a:t>
            </a:r>
          </a:p>
          <a:p>
            <a:pPr eaLnBrk="1" hangingPunct="1">
              <a:lnSpc>
                <a:spcPct val="80000"/>
              </a:lnSpc>
              <a:buFont typeface="Wingdings" panose="05000000000000000000" pitchFamily="2" charset="2"/>
              <a:buNone/>
            </a:pPr>
            <a:r>
              <a:rPr lang="en-US" altLang="zh-CN" sz="2000" dirty="0" smtClean="0">
                <a:solidFill>
                  <a:srgbClr val="FF0000"/>
                </a:solidFill>
              </a:rPr>
              <a:t>interface Math</a:t>
            </a:r>
          </a:p>
          <a:p>
            <a:pPr eaLnBrk="1" hangingPunct="1">
              <a:lnSpc>
                <a:spcPct val="80000"/>
              </a:lnSpc>
              <a:buFont typeface="Wingdings" panose="05000000000000000000" pitchFamily="2" charset="2"/>
              <a:buNone/>
            </a:pPr>
            <a:r>
              <a:rPr lang="en-US" altLang="zh-CN" sz="2000" dirty="0" smtClean="0">
                <a:solidFill>
                  <a:srgbClr val="FF0000"/>
                </a:solidFill>
              </a:rPr>
              <a:t>{</a:t>
            </a:r>
          </a:p>
          <a:p>
            <a:pPr eaLnBrk="1" hangingPunct="1">
              <a:lnSpc>
                <a:spcPct val="80000"/>
              </a:lnSpc>
              <a:buFont typeface="Wingdings" panose="05000000000000000000" pitchFamily="2" charset="2"/>
              <a:buNone/>
            </a:pPr>
            <a:r>
              <a:rPr lang="en-US" altLang="zh-CN" sz="2000" dirty="0" smtClean="0">
                <a:solidFill>
                  <a:srgbClr val="FF0000"/>
                </a:solidFill>
              </a:rPr>
              <a:t>    public void </a:t>
            </a:r>
            <a:r>
              <a:rPr lang="en-US" altLang="zh-CN" sz="2000" dirty="0" err="1" smtClean="0">
                <a:solidFill>
                  <a:srgbClr val="FF0000"/>
                </a:solidFill>
              </a:rPr>
              <a:t>CalcArea</a:t>
            </a:r>
            <a:r>
              <a:rPr lang="en-US" altLang="zh-CN" sz="2000" dirty="0" smtClean="0">
                <a:solidFill>
                  <a:srgbClr val="FF0000"/>
                </a:solidFill>
              </a:rPr>
              <a:t>();</a:t>
            </a:r>
          </a:p>
          <a:p>
            <a:pPr eaLnBrk="1" hangingPunct="1">
              <a:lnSpc>
                <a:spcPct val="80000"/>
              </a:lnSpc>
              <a:buFont typeface="Wingdings" panose="05000000000000000000" pitchFamily="2" charset="2"/>
              <a:buNone/>
            </a:pPr>
            <a:r>
              <a:rPr lang="en-US" altLang="zh-CN" sz="2000" dirty="0" smtClean="0">
                <a:solidFill>
                  <a:srgbClr val="FF0000"/>
                </a:solidFill>
              </a:rPr>
              <a:t>    public void </a:t>
            </a:r>
            <a:r>
              <a:rPr lang="en-US" altLang="zh-CN" sz="2000" dirty="0" err="1" smtClean="0">
                <a:solidFill>
                  <a:srgbClr val="FF0000"/>
                </a:solidFill>
              </a:rPr>
              <a:t>CalcVolumn</a:t>
            </a:r>
            <a:r>
              <a:rPr lang="en-US" altLang="zh-CN" sz="2000" dirty="0" smtClean="0">
                <a:solidFill>
                  <a:srgbClr val="FF0000"/>
                </a:solidFill>
              </a:rPr>
              <a:t>();</a:t>
            </a:r>
          </a:p>
          <a:p>
            <a:pPr eaLnBrk="1" hangingPunct="1">
              <a:lnSpc>
                <a:spcPct val="80000"/>
              </a:lnSpc>
              <a:buFont typeface="Wingdings" panose="05000000000000000000" pitchFamily="2" charset="2"/>
              <a:buNone/>
            </a:pPr>
            <a:r>
              <a:rPr lang="en-US" altLang="zh-CN" sz="2000" dirty="0" smtClean="0">
                <a:solidFill>
                  <a:srgbClr val="FF0000"/>
                </a:solidFill>
              </a:rPr>
              <a:t>}</a:t>
            </a:r>
          </a:p>
        </p:txBody>
      </p:sp>
      <p:sp>
        <p:nvSpPr>
          <p:cNvPr id="324612" name="Rectangle 4"/>
          <p:cNvSpPr>
            <a:spLocks noChangeArrowheads="1"/>
          </p:cNvSpPr>
          <p:nvPr/>
        </p:nvSpPr>
        <p:spPr bwMode="auto">
          <a:xfrm>
            <a:off x="539550" y="3644900"/>
            <a:ext cx="4103887"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rgbClr val="0033CC"/>
              </a:buClr>
              <a:buSzPct val="70000"/>
              <a:buFont typeface="Wingdings" panose="05000000000000000000" pitchFamily="2" charset="2"/>
              <a:buNone/>
            </a:pPr>
            <a:r>
              <a:rPr lang="zh-CN" altLang="en-US" sz="2000" b="1" dirty="0">
                <a:solidFill>
                  <a:srgbClr val="0000FF"/>
                </a:solidFill>
                <a:ea typeface="华文中宋" panose="02010600040101010101" pitchFamily="2" charset="-122"/>
              </a:rPr>
              <a:t>长方形箱子</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class Box implements Math</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private float </a:t>
            </a:r>
            <a:r>
              <a:rPr lang="en-US" altLang="zh-CN" sz="2000" b="1" dirty="0" err="1">
                <a:solidFill>
                  <a:srgbClr val="0000FF"/>
                </a:solidFill>
                <a:ea typeface="华文中宋" panose="02010600040101010101" pitchFamily="2" charset="-122"/>
              </a:rPr>
              <a:t>lenght,width,height</a:t>
            </a:r>
            <a:r>
              <a:rPr lang="en-US" altLang="zh-CN" sz="2000" b="1" dirty="0">
                <a:solidFill>
                  <a:srgbClr val="0000FF"/>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public void </a:t>
            </a:r>
            <a:r>
              <a:rPr lang="en-US" altLang="zh-CN" sz="2000" b="1" dirty="0" err="1">
                <a:solidFill>
                  <a:srgbClr val="0000FF"/>
                </a:solidFill>
                <a:ea typeface="华文中宋" panose="02010600040101010101" pitchFamily="2" charset="-122"/>
              </a:rPr>
              <a:t>CalcVolumn</a:t>
            </a:r>
            <a:r>
              <a:rPr lang="en-US" altLang="zh-CN" sz="2000" b="1" dirty="0">
                <a:solidFill>
                  <a:srgbClr val="0000FF"/>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a:t>
            </a:r>
            <a:r>
              <a:rPr lang="en-US" altLang="zh-CN" sz="2000" b="1" dirty="0">
                <a:solidFill>
                  <a:srgbClr val="0000FF"/>
                </a:solidFill>
                <a:latin typeface="华文中宋" panose="02010600040101010101" pitchFamily="2" charset="-122"/>
                <a:ea typeface="华文中宋" panose="02010600040101010101" pitchFamily="2" charset="-122"/>
              </a:rPr>
              <a:t>……</a:t>
            </a:r>
            <a:endParaRPr lang="en-US" altLang="zh-CN" sz="2000" b="1" dirty="0">
              <a:solidFill>
                <a:srgbClr val="0000FF"/>
              </a:solidFill>
              <a:ea typeface="华文中宋" panose="02010600040101010101" pitchFamily="2" charset="-122"/>
            </a:endParaRP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a:t>
            </a:r>
          </a:p>
        </p:txBody>
      </p:sp>
      <p:sp>
        <p:nvSpPr>
          <p:cNvPr id="324613" name="Rectangle 5"/>
          <p:cNvSpPr>
            <a:spLocks noChangeArrowheads="1"/>
          </p:cNvSpPr>
          <p:nvPr/>
        </p:nvSpPr>
        <p:spPr bwMode="auto">
          <a:xfrm>
            <a:off x="4859339" y="3644900"/>
            <a:ext cx="3673102"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rgbClr val="0033CC"/>
              </a:buClr>
              <a:buSzPct val="70000"/>
              <a:buFont typeface="Wingdings" panose="05000000000000000000" pitchFamily="2" charset="2"/>
              <a:buNone/>
            </a:pPr>
            <a:r>
              <a:rPr lang="zh-CN" altLang="en-US" sz="2000" b="1" dirty="0">
                <a:solidFill>
                  <a:srgbClr val="009900"/>
                </a:solidFill>
                <a:ea typeface="华文中宋" panose="02010600040101010101" pitchFamily="2" charset="-122"/>
              </a:rPr>
              <a:t>圆柱桶</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class Tub implements Math</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private float </a:t>
            </a:r>
            <a:r>
              <a:rPr lang="en-US" altLang="zh-CN" sz="2000" b="1" dirty="0" err="1">
                <a:solidFill>
                  <a:srgbClr val="009900"/>
                </a:solidFill>
                <a:ea typeface="华文中宋" panose="02010600040101010101" pitchFamily="2" charset="-122"/>
              </a:rPr>
              <a:t>radius,height</a:t>
            </a:r>
            <a:r>
              <a:rPr lang="en-US" altLang="zh-CN" sz="2000" b="1" dirty="0">
                <a:solidFill>
                  <a:srgbClr val="009900"/>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public void </a:t>
            </a:r>
            <a:r>
              <a:rPr lang="en-US" altLang="zh-CN" sz="2000" b="1" dirty="0" err="1">
                <a:solidFill>
                  <a:srgbClr val="009900"/>
                </a:solidFill>
                <a:ea typeface="华文中宋" panose="02010600040101010101" pitchFamily="2" charset="-122"/>
              </a:rPr>
              <a:t>CalcVolumn</a:t>
            </a:r>
            <a:endParaRPr lang="en-US" altLang="zh-CN" sz="2000" b="1" dirty="0">
              <a:solidFill>
                <a:srgbClr val="009900"/>
              </a:solidFill>
              <a:ea typeface="华文中宋" panose="02010600040101010101" pitchFamily="2" charset="-122"/>
            </a:endParaRP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a:t>
            </a:r>
            <a:r>
              <a:rPr lang="en-US" altLang="zh-CN" sz="2000" b="1" dirty="0">
                <a:solidFill>
                  <a:srgbClr val="009900"/>
                </a:solidFill>
                <a:latin typeface="华文中宋" panose="02010600040101010101" pitchFamily="2" charset="-122"/>
                <a:ea typeface="华文中宋" panose="02010600040101010101" pitchFamily="2" charset="-122"/>
              </a:rPr>
              <a:t>……</a:t>
            </a:r>
            <a:endParaRPr lang="en-US" altLang="zh-CN" sz="2000" b="1" dirty="0">
              <a:solidFill>
                <a:srgbClr val="009900"/>
              </a:solidFill>
              <a:ea typeface="华文中宋" panose="02010600040101010101" pitchFamily="2" charset="-122"/>
            </a:endParaRP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a:t>
            </a:r>
          </a:p>
        </p:txBody>
      </p:sp>
    </p:spTree>
    <p:extLst>
      <p:ext uri="{BB962C8B-B14F-4D97-AF65-F5344CB8AC3E}">
        <p14:creationId xmlns:p14="http://schemas.microsoft.com/office/powerpoint/2010/main" val="779874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dissolve">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dissolve">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dissolve">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dissolve">
                                      <p:cBhvr>
                                        <p:cTn id="22" dur="500"/>
                                        <p:tgtEl>
                                          <p:spTgt spid="324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dissolve">
                                      <p:cBhvr>
                                        <p:cTn id="27" dur="500"/>
                                        <p:tgtEl>
                                          <p:spTgt spid="324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4611">
                                            <p:txEl>
                                              <p:pRg st="5" end="5"/>
                                            </p:txEl>
                                          </p:spTgt>
                                        </p:tgtEl>
                                        <p:attrNameLst>
                                          <p:attrName>style.visibility</p:attrName>
                                        </p:attrNameLst>
                                      </p:cBhvr>
                                      <p:to>
                                        <p:strVal val="visible"/>
                                      </p:to>
                                    </p:set>
                                    <p:animEffect transition="in" filter="dissolve">
                                      <p:cBhvr>
                                        <p:cTn id="32" dur="500"/>
                                        <p:tgtEl>
                                          <p:spTgt spid="324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4612"/>
                                        </p:tgtEl>
                                        <p:attrNameLst>
                                          <p:attrName>style.visibility</p:attrName>
                                        </p:attrNameLst>
                                      </p:cBhvr>
                                      <p:to>
                                        <p:strVal val="visible"/>
                                      </p:to>
                                    </p:set>
                                    <p:animEffect transition="in" filter="dissolve">
                                      <p:cBhvr>
                                        <p:cTn id="37" dur="500"/>
                                        <p:tgtEl>
                                          <p:spTgt spid="3246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4613"/>
                                        </p:tgtEl>
                                        <p:attrNameLst>
                                          <p:attrName>style.visibility</p:attrName>
                                        </p:attrNameLst>
                                      </p:cBhvr>
                                      <p:to>
                                        <p:strVal val="visible"/>
                                      </p:to>
                                    </p:set>
                                    <p:animEffect transition="in" filter="dissolve">
                                      <p:cBhvr>
                                        <p:cTn id="42" dur="500"/>
                                        <p:tgtEl>
                                          <p:spTgt spid="32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P spid="324612" grpId="0"/>
      <p:bldP spid="3246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552" y="476672"/>
            <a:ext cx="8496300" cy="981075"/>
          </a:xfrm>
        </p:spPr>
        <p:txBody>
          <a:bodyPr/>
          <a:lstStyle/>
          <a:p>
            <a:pPr eaLnBrk="1" hangingPunct="1"/>
            <a:r>
              <a:rPr lang="en-US" altLang="zh-CN" dirty="0" smtClean="0">
                <a:latin typeface="黑体" panose="02010609060101010101" pitchFamily="49" charset="-122"/>
              </a:rPr>
              <a:t>3. </a:t>
            </a:r>
            <a:r>
              <a:rPr lang="zh-CN" altLang="en-US" dirty="0" smtClean="0">
                <a:latin typeface="黑体" panose="02010609060101010101" pitchFamily="49" charset="-122"/>
              </a:rPr>
              <a:t>封装（</a:t>
            </a:r>
            <a:r>
              <a:rPr lang="en-US" altLang="zh-CN" dirty="0" smtClean="0">
                <a:latin typeface="黑体" panose="02010609060101010101" pitchFamily="49" charset="-122"/>
              </a:rPr>
              <a:t>Encapsulation</a:t>
            </a:r>
            <a:r>
              <a:rPr lang="zh-CN" altLang="en-US" dirty="0" smtClean="0">
                <a:latin typeface="黑体" panose="02010609060101010101" pitchFamily="49" charset="-122"/>
              </a:rPr>
              <a:t>）</a:t>
            </a:r>
          </a:p>
        </p:txBody>
      </p:sp>
      <p:sp>
        <p:nvSpPr>
          <p:cNvPr id="325635" name="Rectangle 3"/>
          <p:cNvSpPr>
            <a:spLocks noGrp="1" noChangeArrowheads="1"/>
          </p:cNvSpPr>
          <p:nvPr>
            <p:ph type="body" idx="1"/>
          </p:nvPr>
        </p:nvSpPr>
        <p:spPr/>
        <p:txBody>
          <a:bodyPr>
            <a:normAutofit fontScale="92500" lnSpcReduction="10000"/>
          </a:bodyPr>
          <a:lstStyle/>
          <a:p>
            <a:pPr eaLnBrk="1" hangingPunct="1"/>
            <a:r>
              <a:rPr lang="zh-CN" altLang="en-US" smtClean="0">
                <a:latin typeface="宋体" panose="02010600030101010101" pitchFamily="2" charset="-122"/>
              </a:rPr>
              <a:t>封装即信息隐藏，它保证软件部件具有较好的模块性。</a:t>
            </a:r>
          </a:p>
          <a:p>
            <a:pPr eaLnBrk="1" hangingPunct="1"/>
            <a:r>
              <a:rPr lang="zh-CN" altLang="en-US" smtClean="0">
                <a:latin typeface="宋体" panose="02010600030101010101" pitchFamily="2" charset="-122"/>
              </a:rPr>
              <a:t>设计软件总体结构时，应尽量封装为独立的模块，每个模块对外提供接口，而尽可能少地显露其内部处理逻辑。（黑箱）</a:t>
            </a:r>
          </a:p>
          <a:p>
            <a:pPr eaLnBrk="1" hangingPunct="1"/>
            <a:r>
              <a:rPr lang="zh-CN" altLang="en-US" smtClean="0">
                <a:latin typeface="宋体" panose="02010600030101010101" pitchFamily="2" charset="-122"/>
              </a:rPr>
              <a:t>对象是更高一个级别的封装体，它把数据和服务封装于一个内在的整体。对象向外提供某种界面（接口），可能包括一组数据（属性）和一组操作（服务），而把内部的实现细节（如函数体）隐蔽起来。 </a:t>
            </a:r>
          </a:p>
        </p:txBody>
      </p:sp>
    </p:spTree>
    <p:extLst>
      <p:ext uri="{BB962C8B-B14F-4D97-AF65-F5344CB8AC3E}">
        <p14:creationId xmlns:p14="http://schemas.microsoft.com/office/powerpoint/2010/main" val="2435754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box(in)">
                                      <p:cBhvr>
                                        <p:cTn id="7" dur="500"/>
                                        <p:tgtEl>
                                          <p:spTgt spid="32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box(in)">
                                      <p:cBhvr>
                                        <p:cTn id="12" dur="500"/>
                                        <p:tgtEl>
                                          <p:spTgt spid="32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25635">
                                            <p:txEl>
                                              <p:pRg st="2" end="2"/>
                                            </p:txEl>
                                          </p:spTgt>
                                        </p:tgtEl>
                                        <p:attrNameLst>
                                          <p:attrName>style.visibility</p:attrName>
                                        </p:attrNameLst>
                                      </p:cBhvr>
                                      <p:to>
                                        <p:strVal val="visible"/>
                                      </p:to>
                                    </p:set>
                                    <p:animEffect transition="in" filter="box(in)">
                                      <p:cBhvr>
                                        <p:cTn id="17" dur="500"/>
                                        <p:tgtEl>
                                          <p:spTgt spid="325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9552" y="476672"/>
            <a:ext cx="8496300" cy="981075"/>
          </a:xfrm>
        </p:spPr>
        <p:txBody>
          <a:bodyPr/>
          <a:lstStyle/>
          <a:p>
            <a:pPr eaLnBrk="1" hangingPunct="1"/>
            <a:r>
              <a:rPr lang="zh-CN" altLang="en-US" dirty="0" smtClean="0">
                <a:latin typeface="黑体" panose="02010609060101010101" pitchFamily="49" charset="-122"/>
              </a:rPr>
              <a:t>良好封装的好处</a:t>
            </a:r>
          </a:p>
        </p:txBody>
      </p:sp>
      <p:sp>
        <p:nvSpPr>
          <p:cNvPr id="326659" name="Rectangle 3"/>
          <p:cNvSpPr>
            <a:spLocks noGrp="1" noChangeArrowheads="1"/>
          </p:cNvSpPr>
          <p:nvPr>
            <p:ph type="body" idx="1"/>
          </p:nvPr>
        </p:nvSpPr>
        <p:spPr>
          <a:xfrm>
            <a:off x="971600" y="1628800"/>
            <a:ext cx="6950878" cy="4689669"/>
          </a:xfrm>
        </p:spPr>
        <p:txBody>
          <a:bodyPr>
            <a:normAutofit fontScale="85000" lnSpcReduction="20000"/>
          </a:bodyPr>
          <a:lstStyle/>
          <a:p>
            <a:pPr eaLnBrk="1" hangingPunct="1"/>
            <a:r>
              <a:rPr lang="zh-CN" altLang="en-US" dirty="0" smtClean="0">
                <a:latin typeface="宋体" panose="02010600030101010101" pitchFamily="2" charset="-122"/>
              </a:rPr>
              <a:t>封装使对象对外仅提供接口，即可见的一些属性和操作</a:t>
            </a:r>
            <a:r>
              <a:rPr lang="en-US" altLang="zh-CN" dirty="0" smtClean="0">
                <a:latin typeface="宋体" panose="02010600030101010101" pitchFamily="2" charset="-122"/>
              </a:rPr>
              <a:t>(public) </a:t>
            </a:r>
            <a:r>
              <a:rPr lang="zh-CN" altLang="en-US" dirty="0" smtClean="0">
                <a:latin typeface="宋体" panose="02010600030101010101" pitchFamily="2" charset="-122"/>
              </a:rPr>
              <a:t>，而具体实现不可见。</a:t>
            </a:r>
          </a:p>
          <a:p>
            <a:pPr lvl="1" eaLnBrk="1" hangingPunct="1"/>
            <a:r>
              <a:rPr lang="zh-CN" altLang="en-US" dirty="0" smtClean="0">
                <a:latin typeface="楷体_GB2312" pitchFamily="49" charset="-122"/>
                <a:cs typeface="楷体_GB2312" pitchFamily="49" charset="-122"/>
              </a:rPr>
              <a:t>使用者只关注界面</a:t>
            </a:r>
            <a:r>
              <a:rPr lang="en-US" altLang="zh-CN" dirty="0" smtClean="0">
                <a:latin typeface="楷体_GB2312" pitchFamily="49" charset="-122"/>
                <a:cs typeface="楷体_GB2312" pitchFamily="49" charset="-122"/>
              </a:rPr>
              <a:t>/</a:t>
            </a:r>
            <a:r>
              <a:rPr lang="zh-CN" altLang="en-US" dirty="0" smtClean="0">
                <a:latin typeface="楷体_GB2312" pitchFamily="49" charset="-122"/>
                <a:cs typeface="楷体_GB2312" pitchFamily="49" charset="-122"/>
              </a:rPr>
              <a:t>接口，无需了解内部机制，简单易用；</a:t>
            </a:r>
            <a:endParaRPr lang="en-US" altLang="zh-CN" dirty="0" smtClean="0">
              <a:latin typeface="楷体_GB2312" pitchFamily="49" charset="-122"/>
              <a:cs typeface="楷体_GB2312" pitchFamily="49" charset="-122"/>
            </a:endParaRPr>
          </a:p>
          <a:p>
            <a:pPr lvl="1" eaLnBrk="1" hangingPunct="1"/>
            <a:r>
              <a:rPr lang="zh-CN" altLang="en-US" dirty="0" smtClean="0">
                <a:latin typeface="楷体_GB2312" pitchFamily="49" charset="-122"/>
                <a:cs typeface="楷体_GB2312" pitchFamily="49" charset="-122"/>
              </a:rPr>
              <a:t>只要对象接口不变，对象内部逻辑的修改不会影响其它部件，便于复用，也减少了因修改引起的</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水波效应</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a:t>
            </a:r>
          </a:p>
          <a:p>
            <a:pPr lvl="1" eaLnBrk="1" hangingPunct="1"/>
            <a:r>
              <a:rPr lang="zh-CN" altLang="en-US" dirty="0" smtClean="0">
                <a:latin typeface="楷体_GB2312" pitchFamily="49" charset="-122"/>
                <a:cs typeface="楷体_GB2312" pitchFamily="49" charset="-122"/>
              </a:rPr>
              <a:t>严密的接口保护，使对象的属性或服务不会随意地被使用，对象的状况易于控制，可靠性随之增强；</a:t>
            </a:r>
            <a:endParaRPr lang="en-US" altLang="zh-CN" dirty="0" smtClean="0">
              <a:latin typeface="楷体_GB2312" pitchFamily="49" charset="-122"/>
              <a:cs typeface="楷体_GB2312" pitchFamily="49" charset="-122"/>
            </a:endParaRPr>
          </a:p>
          <a:p>
            <a:pPr lvl="1" eaLnBrk="1" hangingPunct="1"/>
            <a:r>
              <a:rPr lang="zh-CN" altLang="en-US" dirty="0" smtClean="0">
                <a:latin typeface="宋体" panose="02010600030101010101" pitchFamily="2" charset="-122"/>
                <a:cs typeface="楷体_GB2312" pitchFamily="49" charset="-122"/>
              </a:rPr>
              <a:t>开发人员一旦设计好对象的界面（接口）后，不需要等待该对象全部完成就可以进行后续开发，实现并行工作。</a:t>
            </a:r>
          </a:p>
          <a:p>
            <a:pPr lvl="1" eaLnBrk="1" hangingPunct="1"/>
            <a:endParaRPr lang="zh-CN" altLang="en-US" dirty="0" smtClean="0">
              <a:latin typeface="楷体_GB2312" pitchFamily="49" charset="-122"/>
              <a:cs typeface="楷体_GB2312" pitchFamily="49" charset="-122"/>
            </a:endParaRPr>
          </a:p>
        </p:txBody>
      </p:sp>
    </p:spTree>
    <p:extLst>
      <p:ext uri="{BB962C8B-B14F-4D97-AF65-F5344CB8AC3E}">
        <p14:creationId xmlns:p14="http://schemas.microsoft.com/office/powerpoint/2010/main" val="3808061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6659">
                                            <p:txEl>
                                              <p:pRg st="1" end="1"/>
                                            </p:txEl>
                                          </p:spTgt>
                                        </p:tgtEl>
                                        <p:attrNameLst>
                                          <p:attrName>style.visibility</p:attrName>
                                        </p:attrNameLst>
                                      </p:cBhvr>
                                      <p:to>
                                        <p:strVal val="visible"/>
                                      </p:to>
                                    </p:set>
                                    <p:anim calcmode="lin" valueType="num">
                                      <p:cBhvr additive="base">
                                        <p:cTn id="7" dur="500" fill="hold"/>
                                        <p:tgtEl>
                                          <p:spTgt spid="3266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6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6659">
                                            <p:txEl>
                                              <p:pRg st="2" end="2"/>
                                            </p:txEl>
                                          </p:spTgt>
                                        </p:tgtEl>
                                        <p:attrNameLst>
                                          <p:attrName>style.visibility</p:attrName>
                                        </p:attrNameLst>
                                      </p:cBhvr>
                                      <p:to>
                                        <p:strVal val="visible"/>
                                      </p:to>
                                    </p:set>
                                    <p:anim calcmode="lin" valueType="num">
                                      <p:cBhvr additive="base">
                                        <p:cTn id="13" dur="500" fill="hold"/>
                                        <p:tgtEl>
                                          <p:spTgt spid="3266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6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6659">
                                            <p:txEl>
                                              <p:pRg st="3" end="3"/>
                                            </p:txEl>
                                          </p:spTgt>
                                        </p:tgtEl>
                                        <p:attrNameLst>
                                          <p:attrName>style.visibility</p:attrName>
                                        </p:attrNameLst>
                                      </p:cBhvr>
                                      <p:to>
                                        <p:strVal val="visible"/>
                                      </p:to>
                                    </p:set>
                                    <p:anim calcmode="lin" valueType="num">
                                      <p:cBhvr additive="base">
                                        <p:cTn id="19" dur="500" fill="hold"/>
                                        <p:tgtEl>
                                          <p:spTgt spid="326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6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6659">
                                            <p:txEl>
                                              <p:pRg st="4" end="4"/>
                                            </p:txEl>
                                          </p:spTgt>
                                        </p:tgtEl>
                                        <p:attrNameLst>
                                          <p:attrName>style.visibility</p:attrName>
                                        </p:attrNameLst>
                                      </p:cBhvr>
                                      <p:to>
                                        <p:strVal val="visible"/>
                                      </p:to>
                                    </p:set>
                                    <p:anim calcmode="lin" valueType="num">
                                      <p:cBhvr additive="base">
                                        <p:cTn id="25" dur="500" fill="hold"/>
                                        <p:tgtEl>
                                          <p:spTgt spid="3266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6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47700" y="476672"/>
            <a:ext cx="8496300" cy="981075"/>
          </a:xfrm>
        </p:spPr>
        <p:txBody>
          <a:bodyPr/>
          <a:lstStyle/>
          <a:p>
            <a:pPr eaLnBrk="1" hangingPunct="1"/>
            <a:r>
              <a:rPr lang="en-US" altLang="zh-CN" dirty="0" smtClean="0"/>
              <a:t>4. </a:t>
            </a:r>
            <a:r>
              <a:rPr lang="zh-CN" altLang="en-US" dirty="0" smtClean="0"/>
              <a:t>消息（</a:t>
            </a:r>
            <a:r>
              <a:rPr lang="en-US" altLang="zh-CN" dirty="0" smtClean="0"/>
              <a:t>Message</a:t>
            </a:r>
            <a:r>
              <a:rPr lang="zh-CN" altLang="en-US" dirty="0" smtClean="0"/>
              <a:t>）</a:t>
            </a:r>
          </a:p>
        </p:txBody>
      </p:sp>
      <p:sp>
        <p:nvSpPr>
          <p:cNvPr id="335875" name="Rectangle 3"/>
          <p:cNvSpPr>
            <a:spLocks noGrp="1" noChangeArrowheads="1"/>
          </p:cNvSpPr>
          <p:nvPr>
            <p:ph type="body" idx="1"/>
          </p:nvPr>
        </p:nvSpPr>
        <p:spPr>
          <a:xfrm>
            <a:off x="827584" y="1772816"/>
            <a:ext cx="7416824" cy="4392488"/>
          </a:xfrm>
        </p:spPr>
        <p:txBody>
          <a:bodyPr>
            <a:normAutofit fontScale="85000" lnSpcReduction="10000"/>
          </a:bodyPr>
          <a:lstStyle/>
          <a:p>
            <a:pPr eaLnBrk="1" hangingPunct="1">
              <a:lnSpc>
                <a:spcPct val="90000"/>
              </a:lnSpc>
            </a:pPr>
            <a:r>
              <a:rPr lang="zh-CN" altLang="en-US" dirty="0" smtClean="0">
                <a:latin typeface="宋体" panose="02010600030101010101" pitchFamily="2" charset="-122"/>
              </a:rPr>
              <a:t>消息是指向对象发出的服务请求</a:t>
            </a:r>
            <a:r>
              <a:rPr lang="en-US" altLang="zh-CN" dirty="0" smtClean="0">
                <a:latin typeface="宋体" panose="02010600030101010101" pitchFamily="2" charset="-122"/>
              </a:rPr>
              <a:t>(</a:t>
            </a:r>
            <a:r>
              <a:rPr lang="zh-CN" altLang="en-US" dirty="0" smtClean="0">
                <a:latin typeface="宋体" panose="02010600030101010101" pitchFamily="2" charset="-122"/>
              </a:rPr>
              <a:t>对象间的交互信息</a:t>
            </a:r>
            <a:r>
              <a:rPr lang="en-US" altLang="zh-CN" dirty="0" smtClean="0">
                <a:latin typeface="宋体" panose="02010600030101010101" pitchFamily="2" charset="-122"/>
              </a:rPr>
              <a:t>)</a:t>
            </a:r>
            <a:r>
              <a:rPr lang="zh-CN" altLang="en-US" dirty="0" smtClean="0">
                <a:latin typeface="宋体" panose="02010600030101010101" pitchFamily="2" charset="-122"/>
              </a:rPr>
              <a:t>。</a:t>
            </a:r>
          </a:p>
          <a:p>
            <a:pPr lvl="1" eaLnBrk="1" hangingPunct="1">
              <a:lnSpc>
                <a:spcPct val="90000"/>
              </a:lnSpc>
            </a:pPr>
            <a:r>
              <a:rPr lang="zh-CN" altLang="en-US" dirty="0" smtClean="0">
                <a:latin typeface="宋体" panose="02010600030101010101" pitchFamily="2" charset="-122"/>
                <a:cs typeface="楷体_GB2312" pitchFamily="49" charset="-122"/>
              </a:rPr>
              <a:t>一个对象向另一个对象发消息请求某项服务，接收消息的对象响应该消息，激发所要求的服务操作，并把操作结果返回给请求服务的对象。</a:t>
            </a:r>
          </a:p>
          <a:p>
            <a:pPr lvl="1" eaLnBrk="1" hangingPunct="1">
              <a:lnSpc>
                <a:spcPct val="90000"/>
              </a:lnSpc>
            </a:pPr>
            <a:r>
              <a:rPr lang="zh-CN" altLang="en-US" dirty="0" smtClean="0">
                <a:latin typeface="宋体" panose="02010600030101010101" pitchFamily="2" charset="-122"/>
                <a:cs typeface="楷体_GB2312" pitchFamily="49" charset="-122"/>
              </a:rPr>
              <a:t>一个消息应当包含以下信息：消息名、接收消息对象的标识、服务类型、输入信息、回答消息。</a:t>
            </a:r>
          </a:p>
          <a:p>
            <a:pPr eaLnBrk="1" hangingPunct="1">
              <a:lnSpc>
                <a:spcPct val="90000"/>
              </a:lnSpc>
            </a:pPr>
            <a:r>
              <a:rPr lang="zh-CN" altLang="en-US" dirty="0" smtClean="0">
                <a:latin typeface="宋体" panose="02010600030101010101" pitchFamily="2" charset="-122"/>
              </a:rPr>
              <a:t>采用消息（而不是函数调用）这个术语的好处：</a:t>
            </a:r>
          </a:p>
          <a:p>
            <a:pPr lvl="1" eaLnBrk="1" hangingPunct="1">
              <a:lnSpc>
                <a:spcPct val="90000"/>
              </a:lnSpc>
            </a:pPr>
            <a:r>
              <a:rPr lang="en-US" altLang="zh-CN" dirty="0" smtClean="0">
                <a:latin typeface="宋体" panose="02010600030101010101" pitchFamily="2" charset="-122"/>
                <a:cs typeface="楷体_GB2312" pitchFamily="49" charset="-122"/>
              </a:rPr>
              <a:t>1</a:t>
            </a:r>
            <a:r>
              <a:rPr lang="zh-CN" altLang="en-US" dirty="0" smtClean="0">
                <a:latin typeface="宋体" panose="02010600030101010101" pitchFamily="2" charset="-122"/>
                <a:cs typeface="楷体_GB2312" pitchFamily="49" charset="-122"/>
              </a:rPr>
              <a:t>、更接近人们日常思维所采用的术语，符合对象的独立自治原则；</a:t>
            </a:r>
          </a:p>
          <a:p>
            <a:pPr lvl="1" eaLnBrk="1" hangingPunct="1">
              <a:lnSpc>
                <a:spcPct val="90000"/>
              </a:lnSpc>
            </a:pPr>
            <a:r>
              <a:rPr lang="en-US" altLang="zh-CN" dirty="0" smtClean="0">
                <a:latin typeface="宋体" panose="02010600030101010101" pitchFamily="2" charset="-122"/>
                <a:cs typeface="楷体_GB2312" pitchFamily="49" charset="-122"/>
              </a:rPr>
              <a:t>2</a:t>
            </a:r>
            <a:r>
              <a:rPr lang="zh-CN" altLang="en-US" dirty="0" smtClean="0">
                <a:latin typeface="宋体" panose="02010600030101010101" pitchFamily="2" charset="-122"/>
                <a:cs typeface="楷体_GB2312" pitchFamily="49" charset="-122"/>
              </a:rPr>
              <a:t>、在分布式环境中，对象可以在不同的网络结点上相互提供服务，消息具有更强的适应性。</a:t>
            </a:r>
          </a:p>
        </p:txBody>
      </p:sp>
    </p:spTree>
    <p:extLst>
      <p:ext uri="{BB962C8B-B14F-4D97-AF65-F5344CB8AC3E}">
        <p14:creationId xmlns:p14="http://schemas.microsoft.com/office/powerpoint/2010/main" val="2614319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5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5576" y="476672"/>
            <a:ext cx="8496300" cy="981075"/>
          </a:xfrm>
        </p:spPr>
        <p:txBody>
          <a:bodyPr/>
          <a:lstStyle/>
          <a:p>
            <a:pPr eaLnBrk="1" hangingPunct="1"/>
            <a:r>
              <a:rPr lang="en-US" altLang="zh-CN" dirty="0" smtClean="0">
                <a:latin typeface="黑体" panose="02010609060101010101" pitchFamily="49" charset="-122"/>
              </a:rPr>
              <a:t>5. </a:t>
            </a:r>
            <a:r>
              <a:rPr lang="zh-CN" altLang="en-US" dirty="0" smtClean="0">
                <a:latin typeface="黑体" panose="02010609060101010101" pitchFamily="49" charset="-122"/>
              </a:rPr>
              <a:t>继承（</a:t>
            </a:r>
            <a:r>
              <a:rPr lang="en-US" altLang="zh-CN" dirty="0" smtClean="0">
                <a:latin typeface="黑体" panose="02010609060101010101" pitchFamily="49" charset="-122"/>
              </a:rPr>
              <a:t>Inheritance</a:t>
            </a:r>
            <a:r>
              <a:rPr lang="zh-CN" altLang="en-US" dirty="0" smtClean="0">
                <a:latin typeface="黑体" panose="02010609060101010101" pitchFamily="49" charset="-122"/>
              </a:rPr>
              <a:t>）</a:t>
            </a:r>
          </a:p>
        </p:txBody>
      </p:sp>
      <p:sp>
        <p:nvSpPr>
          <p:cNvPr id="327683" name="Rectangle 3"/>
          <p:cNvSpPr>
            <a:spLocks noGrp="1" noChangeArrowheads="1"/>
          </p:cNvSpPr>
          <p:nvPr>
            <p:ph type="body" idx="1"/>
          </p:nvPr>
        </p:nvSpPr>
        <p:spPr>
          <a:xfrm>
            <a:off x="1115616" y="1628800"/>
            <a:ext cx="6798736" cy="5040560"/>
          </a:xfrm>
        </p:spPr>
        <p:txBody>
          <a:bodyPr>
            <a:noAutofit/>
          </a:bodyPr>
          <a:lstStyle/>
          <a:p>
            <a:pPr eaLnBrk="1" hangingPunct="1">
              <a:lnSpc>
                <a:spcPct val="120000"/>
              </a:lnSpc>
              <a:spcBef>
                <a:spcPts val="0"/>
              </a:spcBef>
            </a:pPr>
            <a:r>
              <a:rPr lang="zh-CN" altLang="en-US" sz="2400" dirty="0" smtClean="0">
                <a:latin typeface="宋体" panose="02010600030101010101" pitchFamily="2" charset="-122"/>
              </a:rPr>
              <a:t>继承是指特殊类的对象拥有其一般类的全部属性与服务。</a:t>
            </a:r>
            <a:endParaRPr lang="en-US" altLang="zh-CN" sz="2400" dirty="0" smtClean="0">
              <a:latin typeface="宋体" panose="02010600030101010101" pitchFamily="2" charset="-122"/>
            </a:endParaRPr>
          </a:p>
          <a:p>
            <a:pPr eaLnBrk="1" hangingPunct="1">
              <a:lnSpc>
                <a:spcPct val="120000"/>
              </a:lnSpc>
              <a:spcBef>
                <a:spcPts val="0"/>
              </a:spcBef>
            </a:pPr>
            <a:r>
              <a:rPr lang="zh-CN" altLang="en-US" sz="2400" dirty="0" smtClean="0">
                <a:latin typeface="宋体" panose="02010600030101010101" pitchFamily="2" charset="-122"/>
              </a:rPr>
              <a:t>抽取很多不同类型对象的共同点形成一般类，这个过程称为泛化（</a:t>
            </a:r>
            <a:r>
              <a:rPr lang="en-US" altLang="zh-CN" sz="2400" dirty="0" smtClean="0">
                <a:latin typeface="宋体" panose="02010600030101010101" pitchFamily="2" charset="-122"/>
              </a:rPr>
              <a:t>generalization</a:t>
            </a:r>
            <a:r>
              <a:rPr lang="zh-CN" altLang="en-US" sz="2400" dirty="0" smtClean="0">
                <a:latin typeface="宋体" panose="02010600030101010101" pitchFamily="2" charset="-122"/>
              </a:rPr>
              <a:t>）。</a:t>
            </a:r>
          </a:p>
          <a:p>
            <a:pPr lvl="1" eaLnBrk="1" hangingPunct="1">
              <a:lnSpc>
                <a:spcPct val="120000"/>
              </a:lnSpc>
              <a:spcBef>
                <a:spcPts val="0"/>
              </a:spcBef>
            </a:pPr>
            <a:r>
              <a:rPr lang="zh-CN" altLang="en-US" sz="2400" dirty="0" smtClean="0">
                <a:latin typeface="楷体_GB2312" pitchFamily="49" charset="-122"/>
                <a:cs typeface="楷体_GB2312" pitchFamily="49" charset="-122"/>
              </a:rPr>
              <a:t>一般类</a:t>
            </a:r>
            <a:r>
              <a:rPr lang="en-US" altLang="zh-CN" sz="2400" dirty="0" smtClean="0">
                <a:latin typeface="楷体_GB2312" pitchFamily="49" charset="-122"/>
                <a:cs typeface="楷体_GB2312" pitchFamily="49" charset="-122"/>
              </a:rPr>
              <a:t>/</a:t>
            </a:r>
            <a:r>
              <a:rPr lang="zh-CN" altLang="en-US" sz="2400" dirty="0" smtClean="0">
                <a:latin typeface="楷体_GB2312" pitchFamily="49" charset="-122"/>
                <a:cs typeface="楷体_GB2312" pitchFamily="49" charset="-122"/>
              </a:rPr>
              <a:t>特殊类、父类</a:t>
            </a:r>
            <a:r>
              <a:rPr lang="en-US" altLang="zh-CN" sz="2400" dirty="0" smtClean="0">
                <a:latin typeface="楷体_GB2312" pitchFamily="49" charset="-122"/>
                <a:cs typeface="楷体_GB2312" pitchFamily="49" charset="-122"/>
              </a:rPr>
              <a:t>/</a:t>
            </a:r>
            <a:r>
              <a:rPr lang="zh-CN" altLang="en-US" sz="2400" dirty="0" smtClean="0">
                <a:latin typeface="楷体_GB2312" pitchFamily="49" charset="-122"/>
                <a:cs typeface="楷体_GB2312" pitchFamily="49" charset="-122"/>
              </a:rPr>
              <a:t>子类、超类</a:t>
            </a:r>
            <a:r>
              <a:rPr lang="en-US" altLang="zh-CN" sz="2400" dirty="0" smtClean="0">
                <a:latin typeface="楷体_GB2312" pitchFamily="49" charset="-122"/>
                <a:cs typeface="楷体_GB2312" pitchFamily="49" charset="-122"/>
              </a:rPr>
              <a:t>/</a:t>
            </a:r>
            <a:r>
              <a:rPr lang="zh-CN" altLang="en-US" sz="2400" dirty="0" smtClean="0">
                <a:latin typeface="楷体_GB2312" pitchFamily="49" charset="-122"/>
                <a:cs typeface="楷体_GB2312" pitchFamily="49" charset="-122"/>
              </a:rPr>
              <a:t>子类、基类</a:t>
            </a:r>
            <a:r>
              <a:rPr lang="en-US" altLang="zh-CN" sz="2400" dirty="0" smtClean="0">
                <a:latin typeface="楷体_GB2312" pitchFamily="49" charset="-122"/>
                <a:cs typeface="楷体_GB2312" pitchFamily="49" charset="-122"/>
              </a:rPr>
              <a:t>/</a:t>
            </a:r>
            <a:r>
              <a:rPr lang="zh-CN" altLang="en-US" sz="2400" dirty="0" smtClean="0">
                <a:latin typeface="楷体_GB2312" pitchFamily="49" charset="-122"/>
                <a:cs typeface="楷体_GB2312" pitchFamily="49" charset="-122"/>
              </a:rPr>
              <a:t>派生类等都是相同的概念。可以简化系统的描述和实现，较好地实现软件重用，提高效率。</a:t>
            </a:r>
          </a:p>
        </p:txBody>
      </p:sp>
    </p:spTree>
    <p:extLst>
      <p:ext uri="{BB962C8B-B14F-4D97-AF65-F5344CB8AC3E}">
        <p14:creationId xmlns:p14="http://schemas.microsoft.com/office/powerpoint/2010/main" val="4068756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5576" y="476672"/>
            <a:ext cx="8496300" cy="981075"/>
          </a:xfrm>
        </p:spPr>
        <p:txBody>
          <a:bodyPr/>
          <a:lstStyle/>
          <a:p>
            <a:pPr eaLnBrk="1" hangingPunct="1"/>
            <a:r>
              <a:rPr lang="en-US" altLang="zh-CN" dirty="0" smtClean="0">
                <a:latin typeface="黑体" panose="02010609060101010101" pitchFamily="49" charset="-122"/>
              </a:rPr>
              <a:t>5. </a:t>
            </a:r>
            <a:r>
              <a:rPr lang="zh-CN" altLang="en-US" dirty="0" smtClean="0">
                <a:latin typeface="黑体" panose="02010609060101010101" pitchFamily="49" charset="-122"/>
              </a:rPr>
              <a:t>继承（</a:t>
            </a:r>
            <a:r>
              <a:rPr lang="en-US" altLang="zh-CN" dirty="0" smtClean="0">
                <a:latin typeface="黑体" panose="02010609060101010101" pitchFamily="49" charset="-122"/>
              </a:rPr>
              <a:t>Inheritance</a:t>
            </a:r>
            <a:r>
              <a:rPr lang="zh-CN" altLang="en-US" dirty="0" smtClean="0">
                <a:latin typeface="黑体" panose="02010609060101010101" pitchFamily="49" charset="-122"/>
              </a:rPr>
              <a:t>）</a:t>
            </a:r>
          </a:p>
        </p:txBody>
      </p:sp>
      <p:sp>
        <p:nvSpPr>
          <p:cNvPr id="327683" name="Rectangle 3"/>
          <p:cNvSpPr>
            <a:spLocks noGrp="1" noChangeArrowheads="1"/>
          </p:cNvSpPr>
          <p:nvPr>
            <p:ph type="body" idx="1"/>
          </p:nvPr>
        </p:nvSpPr>
        <p:spPr>
          <a:xfrm>
            <a:off x="1115616" y="1628800"/>
            <a:ext cx="6798736" cy="5040560"/>
          </a:xfrm>
        </p:spPr>
        <p:txBody>
          <a:bodyPr>
            <a:noAutofit/>
          </a:bodyPr>
          <a:lstStyle/>
          <a:p>
            <a:pPr lvl="1" eaLnBrk="1" hangingPunct="1">
              <a:lnSpc>
                <a:spcPct val="120000"/>
              </a:lnSpc>
              <a:spcBef>
                <a:spcPts val="0"/>
              </a:spcBef>
            </a:pPr>
            <a:r>
              <a:rPr lang="zh-CN" altLang="en-US" sz="2400" dirty="0" smtClean="0">
                <a:latin typeface="楷体_GB2312" pitchFamily="49" charset="-122"/>
                <a:cs typeface="楷体_GB2312" pitchFamily="49" charset="-122"/>
              </a:rPr>
              <a:t>子类（特殊类）可以继承父类（一般类）的属性和操作，也可以重新定义特殊行为。</a:t>
            </a:r>
          </a:p>
          <a:p>
            <a:pPr lvl="1" eaLnBrk="1" hangingPunct="1">
              <a:lnSpc>
                <a:spcPct val="120000"/>
              </a:lnSpc>
              <a:spcBef>
                <a:spcPts val="0"/>
              </a:spcBef>
            </a:pPr>
            <a:endParaRPr lang="zh-CN" altLang="en-US" sz="2400" dirty="0" smtClean="0">
              <a:latin typeface="楷体_GB2312" pitchFamily="49" charset="-122"/>
              <a:cs typeface="楷体_GB2312" pitchFamily="49" charset="-122"/>
            </a:endParaRPr>
          </a:p>
          <a:p>
            <a:pPr lvl="1" eaLnBrk="1" hangingPunct="1">
              <a:lnSpc>
                <a:spcPct val="120000"/>
              </a:lnSpc>
              <a:spcBef>
                <a:spcPts val="0"/>
              </a:spcBef>
            </a:pPr>
            <a:r>
              <a:rPr lang="zh-CN" altLang="en-US" sz="2400" dirty="0" smtClean="0">
                <a:latin typeface="楷体_GB2312" pitchFamily="49" charset="-122"/>
                <a:cs typeface="楷体_GB2312" pitchFamily="49" charset="-122"/>
              </a:rPr>
              <a:t>继承可分为单继承和多继承，单继承是指子类只从一个父类继承，多继承是指子类从多个父类继承。</a:t>
            </a:r>
          </a:p>
        </p:txBody>
      </p:sp>
    </p:spTree>
    <p:extLst>
      <p:ext uri="{BB962C8B-B14F-4D97-AF65-F5344CB8AC3E}">
        <p14:creationId xmlns:p14="http://schemas.microsoft.com/office/powerpoint/2010/main" val="2783887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24694" y="720169"/>
            <a:ext cx="7840662" cy="590550"/>
          </a:xfrm>
        </p:spPr>
        <p:txBody>
          <a:bodyPr>
            <a:normAutofit fontScale="90000"/>
          </a:bodyPr>
          <a:lstStyle/>
          <a:p>
            <a:pPr eaLnBrk="1" hangingPunct="1"/>
            <a:r>
              <a:rPr lang="zh-CN" altLang="en-US" dirty="0" smtClean="0"/>
              <a:t>继承举例</a:t>
            </a:r>
          </a:p>
        </p:txBody>
      </p:sp>
      <p:grpSp>
        <p:nvGrpSpPr>
          <p:cNvPr id="28675" name="Group 3"/>
          <p:cNvGrpSpPr>
            <a:grpSpLocks/>
          </p:cNvGrpSpPr>
          <p:nvPr/>
        </p:nvGrpSpPr>
        <p:grpSpPr bwMode="auto">
          <a:xfrm>
            <a:off x="4237038" y="2474913"/>
            <a:ext cx="1662112" cy="919162"/>
            <a:chOff x="3665" y="2122"/>
            <a:chExt cx="919" cy="441"/>
          </a:xfrm>
        </p:grpSpPr>
        <p:sp>
          <p:nvSpPr>
            <p:cNvPr id="28700" name="Rectangle 4"/>
            <p:cNvSpPr>
              <a:spLocks noChangeArrowheads="1"/>
            </p:cNvSpPr>
            <p:nvPr/>
          </p:nvSpPr>
          <p:spPr bwMode="auto">
            <a:xfrm>
              <a:off x="3668" y="2122"/>
              <a:ext cx="913" cy="4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01" name="Line 5"/>
            <p:cNvSpPr>
              <a:spLocks noChangeShapeType="1"/>
            </p:cNvSpPr>
            <p:nvPr/>
          </p:nvSpPr>
          <p:spPr bwMode="auto">
            <a:xfrm>
              <a:off x="3665" y="2300"/>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Line 6"/>
            <p:cNvSpPr>
              <a:spLocks noChangeShapeType="1"/>
            </p:cNvSpPr>
            <p:nvPr/>
          </p:nvSpPr>
          <p:spPr bwMode="auto">
            <a:xfrm>
              <a:off x="3665" y="2396"/>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76" name="Group 7"/>
          <p:cNvGrpSpPr>
            <a:grpSpLocks/>
          </p:cNvGrpSpPr>
          <p:nvPr/>
        </p:nvGrpSpPr>
        <p:grpSpPr bwMode="auto">
          <a:xfrm>
            <a:off x="6149975" y="4421188"/>
            <a:ext cx="1662113" cy="919162"/>
            <a:chOff x="4723" y="3056"/>
            <a:chExt cx="919" cy="441"/>
          </a:xfrm>
        </p:grpSpPr>
        <p:sp>
          <p:nvSpPr>
            <p:cNvPr id="28697" name="Rectangle 8"/>
            <p:cNvSpPr>
              <a:spLocks noChangeArrowheads="1"/>
            </p:cNvSpPr>
            <p:nvPr/>
          </p:nvSpPr>
          <p:spPr bwMode="auto">
            <a:xfrm>
              <a:off x="4726" y="3056"/>
              <a:ext cx="913" cy="4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8" name="Line 9"/>
            <p:cNvSpPr>
              <a:spLocks noChangeShapeType="1"/>
            </p:cNvSpPr>
            <p:nvPr/>
          </p:nvSpPr>
          <p:spPr bwMode="auto">
            <a:xfrm>
              <a:off x="4723" y="3234"/>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9" name="Line 10"/>
            <p:cNvSpPr>
              <a:spLocks noChangeShapeType="1"/>
            </p:cNvSpPr>
            <p:nvPr/>
          </p:nvSpPr>
          <p:spPr bwMode="auto">
            <a:xfrm>
              <a:off x="4723" y="3330"/>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77" name="Group 11"/>
          <p:cNvGrpSpPr>
            <a:grpSpLocks/>
          </p:cNvGrpSpPr>
          <p:nvPr/>
        </p:nvGrpSpPr>
        <p:grpSpPr bwMode="auto">
          <a:xfrm>
            <a:off x="4303713" y="4448175"/>
            <a:ext cx="1662112" cy="919163"/>
            <a:chOff x="3702" y="3069"/>
            <a:chExt cx="919" cy="441"/>
          </a:xfrm>
        </p:grpSpPr>
        <p:sp>
          <p:nvSpPr>
            <p:cNvPr id="28694" name="Rectangle 12"/>
            <p:cNvSpPr>
              <a:spLocks noChangeArrowheads="1"/>
            </p:cNvSpPr>
            <p:nvPr/>
          </p:nvSpPr>
          <p:spPr bwMode="auto">
            <a:xfrm>
              <a:off x="3705" y="3069"/>
              <a:ext cx="913" cy="4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5" name="Line 13"/>
            <p:cNvSpPr>
              <a:spLocks noChangeShapeType="1"/>
            </p:cNvSpPr>
            <p:nvPr/>
          </p:nvSpPr>
          <p:spPr bwMode="auto">
            <a:xfrm>
              <a:off x="3702" y="3247"/>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14"/>
            <p:cNvSpPr>
              <a:spLocks noChangeShapeType="1"/>
            </p:cNvSpPr>
            <p:nvPr/>
          </p:nvSpPr>
          <p:spPr bwMode="auto">
            <a:xfrm>
              <a:off x="3702" y="3343"/>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78" name="Group 15"/>
          <p:cNvGrpSpPr>
            <a:grpSpLocks/>
          </p:cNvGrpSpPr>
          <p:nvPr/>
        </p:nvGrpSpPr>
        <p:grpSpPr bwMode="auto">
          <a:xfrm>
            <a:off x="2438400" y="4454525"/>
            <a:ext cx="1662113" cy="919163"/>
            <a:chOff x="2670" y="3072"/>
            <a:chExt cx="919" cy="441"/>
          </a:xfrm>
        </p:grpSpPr>
        <p:sp>
          <p:nvSpPr>
            <p:cNvPr id="28691" name="Rectangle 16"/>
            <p:cNvSpPr>
              <a:spLocks noChangeArrowheads="1"/>
            </p:cNvSpPr>
            <p:nvPr/>
          </p:nvSpPr>
          <p:spPr bwMode="auto">
            <a:xfrm>
              <a:off x="2673" y="3072"/>
              <a:ext cx="913" cy="4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2" name="Line 17"/>
            <p:cNvSpPr>
              <a:spLocks noChangeShapeType="1"/>
            </p:cNvSpPr>
            <p:nvPr/>
          </p:nvSpPr>
          <p:spPr bwMode="auto">
            <a:xfrm>
              <a:off x="2670" y="3250"/>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18"/>
            <p:cNvSpPr>
              <a:spLocks noChangeShapeType="1"/>
            </p:cNvSpPr>
            <p:nvPr/>
          </p:nvSpPr>
          <p:spPr bwMode="auto">
            <a:xfrm>
              <a:off x="2670" y="3346"/>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79" name="Rectangle 19"/>
          <p:cNvSpPr>
            <a:spLocks noChangeArrowheads="1"/>
          </p:cNvSpPr>
          <p:nvPr/>
        </p:nvSpPr>
        <p:spPr bwMode="auto">
          <a:xfrm>
            <a:off x="4452938" y="2439988"/>
            <a:ext cx="9604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Person</a:t>
            </a:r>
          </a:p>
        </p:txBody>
      </p:sp>
      <p:sp>
        <p:nvSpPr>
          <p:cNvPr id="28680" name="Rectangle 20"/>
          <p:cNvSpPr>
            <a:spLocks noChangeArrowheads="1"/>
          </p:cNvSpPr>
          <p:nvPr/>
        </p:nvSpPr>
        <p:spPr bwMode="auto">
          <a:xfrm>
            <a:off x="2657475" y="4400550"/>
            <a:ext cx="103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Student</a:t>
            </a:r>
          </a:p>
        </p:txBody>
      </p:sp>
      <p:sp>
        <p:nvSpPr>
          <p:cNvPr id="28681" name="Rectangle 21"/>
          <p:cNvSpPr>
            <a:spLocks noChangeArrowheads="1"/>
          </p:cNvSpPr>
          <p:nvPr/>
        </p:nvSpPr>
        <p:spPr bwMode="auto">
          <a:xfrm>
            <a:off x="4546600" y="4400550"/>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Faculty</a:t>
            </a:r>
          </a:p>
        </p:txBody>
      </p:sp>
      <p:sp>
        <p:nvSpPr>
          <p:cNvPr id="28682" name="Rectangle 22"/>
          <p:cNvSpPr>
            <a:spLocks noChangeArrowheads="1"/>
          </p:cNvSpPr>
          <p:nvPr/>
        </p:nvSpPr>
        <p:spPr bwMode="auto">
          <a:xfrm>
            <a:off x="6529388" y="4408488"/>
            <a:ext cx="788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Staff</a:t>
            </a:r>
          </a:p>
        </p:txBody>
      </p:sp>
      <p:sp>
        <p:nvSpPr>
          <p:cNvPr id="28683" name="Line 23"/>
          <p:cNvSpPr>
            <a:spLocks noChangeShapeType="1"/>
          </p:cNvSpPr>
          <p:nvPr/>
        </p:nvSpPr>
        <p:spPr bwMode="auto">
          <a:xfrm rot="194455" flipV="1">
            <a:off x="3322638" y="3417888"/>
            <a:ext cx="1311275" cy="105568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24"/>
          <p:cNvSpPr>
            <a:spLocks noChangeShapeType="1"/>
          </p:cNvSpPr>
          <p:nvPr/>
        </p:nvSpPr>
        <p:spPr bwMode="auto">
          <a:xfrm flipV="1">
            <a:off x="5076825" y="3429000"/>
            <a:ext cx="0" cy="990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25"/>
          <p:cNvSpPr>
            <a:spLocks noChangeShapeType="1"/>
          </p:cNvSpPr>
          <p:nvPr/>
        </p:nvSpPr>
        <p:spPr bwMode="auto">
          <a:xfrm rot="182635" flipH="1" flipV="1">
            <a:off x="5360988" y="3502025"/>
            <a:ext cx="1550987" cy="9080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26"/>
          <p:cNvSpPr>
            <a:spLocks noChangeShapeType="1"/>
          </p:cNvSpPr>
          <p:nvPr/>
        </p:nvSpPr>
        <p:spPr bwMode="auto">
          <a:xfrm>
            <a:off x="2736850" y="2617788"/>
            <a:ext cx="0" cy="137477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Rectangle 27"/>
          <p:cNvSpPr>
            <a:spLocks noChangeArrowheads="1"/>
          </p:cNvSpPr>
          <p:nvPr/>
        </p:nvSpPr>
        <p:spPr bwMode="auto">
          <a:xfrm>
            <a:off x="1763713" y="2133600"/>
            <a:ext cx="14097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Book Antiqua" panose="02040602050305030304" pitchFamily="18" charset="0"/>
                <a:ea typeface="楷体_GB2312" pitchFamily="49" charset="-122"/>
              </a:rPr>
              <a:t>继承下去</a:t>
            </a:r>
          </a:p>
        </p:txBody>
      </p:sp>
      <p:sp>
        <p:nvSpPr>
          <p:cNvPr id="28688" name="AutoShape 28"/>
          <p:cNvSpPr>
            <a:spLocks noChangeArrowheads="1"/>
          </p:cNvSpPr>
          <p:nvPr/>
        </p:nvSpPr>
        <p:spPr bwMode="auto">
          <a:xfrm>
            <a:off x="4932363" y="3357563"/>
            <a:ext cx="288925" cy="2159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9" name="AutoShape 29"/>
          <p:cNvSpPr>
            <a:spLocks noChangeArrowheads="1"/>
          </p:cNvSpPr>
          <p:nvPr/>
        </p:nvSpPr>
        <p:spPr bwMode="auto">
          <a:xfrm rot="1965291">
            <a:off x="4500563" y="3357563"/>
            <a:ext cx="288925" cy="2159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0" name="AutoShape 30"/>
          <p:cNvSpPr>
            <a:spLocks noChangeArrowheads="1"/>
          </p:cNvSpPr>
          <p:nvPr/>
        </p:nvSpPr>
        <p:spPr bwMode="auto">
          <a:xfrm rot="-2270550">
            <a:off x="5292725" y="3357563"/>
            <a:ext cx="288925" cy="2159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23843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6968" y="404664"/>
            <a:ext cx="8496300" cy="981075"/>
          </a:xfrm>
        </p:spPr>
        <p:txBody>
          <a:bodyPr/>
          <a:lstStyle/>
          <a:p>
            <a:pPr eaLnBrk="1" hangingPunct="1"/>
            <a:r>
              <a:rPr lang="en-US" altLang="zh-CN" smtClean="0"/>
              <a:t>8.1 </a:t>
            </a:r>
            <a:r>
              <a:rPr lang="zh-CN" altLang="en-US" dirty="0" smtClean="0"/>
              <a:t>面向对象方法概述</a:t>
            </a:r>
          </a:p>
        </p:txBody>
      </p:sp>
      <p:sp>
        <p:nvSpPr>
          <p:cNvPr id="5123" name="Rectangle 3"/>
          <p:cNvSpPr>
            <a:spLocks noGrp="1" noChangeArrowheads="1"/>
          </p:cNvSpPr>
          <p:nvPr>
            <p:ph type="body" idx="1"/>
          </p:nvPr>
        </p:nvSpPr>
        <p:spPr/>
        <p:txBody>
          <a:bodyPr/>
          <a:lstStyle/>
          <a:p>
            <a:pPr eaLnBrk="1" hangingPunct="1"/>
            <a:r>
              <a:rPr lang="zh-CN" altLang="en-US" smtClean="0"/>
              <a:t>从面向对象的角度来看，世界就是由对象组成的。</a:t>
            </a:r>
          </a:p>
          <a:p>
            <a:pPr eaLnBrk="1" hangingPunct="1"/>
            <a:r>
              <a:rPr lang="zh-CN" altLang="en-US" smtClean="0"/>
              <a:t>任何给定的商业功能都是由一整套共同工作的对象互相协作来完成的。</a:t>
            </a:r>
          </a:p>
          <a:p>
            <a:pPr eaLnBrk="1" hangingPunct="1"/>
            <a:r>
              <a:rPr lang="zh-CN" altLang="en-US" smtClean="0"/>
              <a:t>对象不仅可以执行功能，还拥有属性（数据）。</a:t>
            </a:r>
          </a:p>
          <a:p>
            <a:pPr eaLnBrk="1" hangingPunct="1"/>
            <a:r>
              <a:rPr lang="zh-CN" altLang="en-US" smtClean="0"/>
              <a:t>计算机世界更好地映射现实世界。</a:t>
            </a:r>
          </a:p>
          <a:p>
            <a:pPr eaLnBrk="1" hangingPunct="1"/>
            <a:endParaRPr lang="en-US" altLang="zh-CN" smtClean="0"/>
          </a:p>
        </p:txBody>
      </p:sp>
    </p:spTree>
    <p:extLst>
      <p:ext uri="{BB962C8B-B14F-4D97-AF65-F5344CB8AC3E}">
        <p14:creationId xmlns:p14="http://schemas.microsoft.com/office/powerpoint/2010/main" val="3014136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90575" y="602457"/>
            <a:ext cx="8353425" cy="685800"/>
          </a:xfrm>
        </p:spPr>
        <p:txBody>
          <a:bodyPr>
            <a:normAutofit fontScale="90000"/>
          </a:bodyPr>
          <a:lstStyle/>
          <a:p>
            <a:pPr eaLnBrk="1" hangingPunct="1"/>
            <a:r>
              <a:rPr lang="zh-CN" altLang="en-US" dirty="0" smtClean="0"/>
              <a:t>多继承（</a:t>
            </a:r>
            <a:r>
              <a:rPr lang="en-US" altLang="zh-CN" dirty="0" smtClean="0"/>
              <a:t>Multi-Inheritance</a:t>
            </a:r>
            <a:r>
              <a:rPr lang="zh-CN" altLang="en-US" dirty="0" smtClean="0"/>
              <a:t>）</a:t>
            </a:r>
          </a:p>
        </p:txBody>
      </p:sp>
      <p:grpSp>
        <p:nvGrpSpPr>
          <p:cNvPr id="29699" name="Group 3"/>
          <p:cNvGrpSpPr>
            <a:grpSpLocks/>
          </p:cNvGrpSpPr>
          <p:nvPr/>
        </p:nvGrpSpPr>
        <p:grpSpPr bwMode="auto">
          <a:xfrm>
            <a:off x="3854450" y="1349375"/>
            <a:ext cx="1639888" cy="1044575"/>
            <a:chOff x="2428" y="850"/>
            <a:chExt cx="1033" cy="658"/>
          </a:xfrm>
        </p:grpSpPr>
        <p:sp>
          <p:nvSpPr>
            <p:cNvPr id="29746" name="Rectangle 4"/>
            <p:cNvSpPr>
              <a:spLocks noChangeArrowheads="1"/>
            </p:cNvSpPr>
            <p:nvPr/>
          </p:nvSpPr>
          <p:spPr bwMode="invGray">
            <a:xfrm>
              <a:off x="2428" y="850"/>
              <a:ext cx="1033"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Vehicle</a:t>
              </a:r>
            </a:p>
          </p:txBody>
        </p:sp>
        <p:sp>
          <p:nvSpPr>
            <p:cNvPr id="29747" name="Rectangle 5"/>
            <p:cNvSpPr>
              <a:spLocks noChangeArrowheads="1"/>
            </p:cNvSpPr>
            <p:nvPr/>
          </p:nvSpPr>
          <p:spPr bwMode="invGray">
            <a:xfrm>
              <a:off x="2428" y="1089"/>
              <a:ext cx="1032"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48" name="Rectangle 6"/>
            <p:cNvSpPr>
              <a:spLocks noChangeArrowheads="1"/>
            </p:cNvSpPr>
            <p:nvPr/>
          </p:nvSpPr>
          <p:spPr bwMode="invGray">
            <a:xfrm>
              <a:off x="2428" y="1247"/>
              <a:ext cx="1032"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0" name="Group 7"/>
          <p:cNvGrpSpPr>
            <a:grpSpLocks/>
          </p:cNvGrpSpPr>
          <p:nvPr/>
        </p:nvGrpSpPr>
        <p:grpSpPr bwMode="auto">
          <a:xfrm>
            <a:off x="3673475" y="2359025"/>
            <a:ext cx="585788" cy="508000"/>
            <a:chOff x="2203" y="2228"/>
            <a:chExt cx="369" cy="320"/>
          </a:xfrm>
        </p:grpSpPr>
        <p:sp>
          <p:nvSpPr>
            <p:cNvPr id="29744" name="Line 8"/>
            <p:cNvSpPr>
              <a:spLocks noChangeShapeType="1"/>
            </p:cNvSpPr>
            <p:nvPr/>
          </p:nvSpPr>
          <p:spPr bwMode="invGray">
            <a:xfrm flipV="1">
              <a:off x="2203" y="2326"/>
              <a:ext cx="279"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29745" name="AutoShape 9"/>
            <p:cNvSpPr>
              <a:spLocks noChangeArrowheads="1"/>
            </p:cNvSpPr>
            <p:nvPr/>
          </p:nvSpPr>
          <p:spPr bwMode="invGray">
            <a:xfrm rot="2700000">
              <a:off x="2457" y="2236"/>
              <a:ext cx="124"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9701" name="Group 10"/>
          <p:cNvGrpSpPr>
            <a:grpSpLocks/>
          </p:cNvGrpSpPr>
          <p:nvPr/>
        </p:nvGrpSpPr>
        <p:grpSpPr bwMode="auto">
          <a:xfrm>
            <a:off x="5054600" y="2371725"/>
            <a:ext cx="523875" cy="509588"/>
            <a:chOff x="3188" y="2227"/>
            <a:chExt cx="330" cy="321"/>
          </a:xfrm>
        </p:grpSpPr>
        <p:sp>
          <p:nvSpPr>
            <p:cNvPr id="29742" name="AutoShape 11"/>
            <p:cNvSpPr>
              <a:spLocks noChangeArrowheads="1"/>
            </p:cNvSpPr>
            <p:nvPr/>
          </p:nvSpPr>
          <p:spPr bwMode="invGray">
            <a:xfrm rot="-2700000">
              <a:off x="3188" y="2227"/>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43" name="Line 12"/>
            <p:cNvSpPr>
              <a:spLocks noChangeShapeType="1"/>
            </p:cNvSpPr>
            <p:nvPr/>
          </p:nvSpPr>
          <p:spPr bwMode="invGray">
            <a:xfrm>
              <a:off x="3288" y="2318"/>
              <a:ext cx="23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29702" name="Group 13"/>
          <p:cNvGrpSpPr>
            <a:grpSpLocks/>
          </p:cNvGrpSpPr>
          <p:nvPr/>
        </p:nvGrpSpPr>
        <p:grpSpPr bwMode="auto">
          <a:xfrm>
            <a:off x="2519363" y="2871788"/>
            <a:ext cx="1833562" cy="1044575"/>
            <a:chOff x="1587" y="1809"/>
            <a:chExt cx="1155" cy="658"/>
          </a:xfrm>
        </p:grpSpPr>
        <p:sp>
          <p:nvSpPr>
            <p:cNvPr id="29739" name="Rectangle 14"/>
            <p:cNvSpPr>
              <a:spLocks noChangeArrowheads="1"/>
            </p:cNvSpPr>
            <p:nvPr/>
          </p:nvSpPr>
          <p:spPr bwMode="invGray">
            <a:xfrm>
              <a:off x="1587" y="1809"/>
              <a:ext cx="1155"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GroundVehicle</a:t>
              </a:r>
            </a:p>
          </p:txBody>
        </p:sp>
        <p:sp>
          <p:nvSpPr>
            <p:cNvPr id="29740" name="Rectangle 15"/>
            <p:cNvSpPr>
              <a:spLocks noChangeArrowheads="1"/>
            </p:cNvSpPr>
            <p:nvPr/>
          </p:nvSpPr>
          <p:spPr bwMode="invGray">
            <a:xfrm>
              <a:off x="1587" y="2048"/>
              <a:ext cx="1155"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41" name="Rectangle 16"/>
            <p:cNvSpPr>
              <a:spLocks noChangeArrowheads="1"/>
            </p:cNvSpPr>
            <p:nvPr/>
          </p:nvSpPr>
          <p:spPr bwMode="invGray">
            <a:xfrm>
              <a:off x="1587" y="2206"/>
              <a:ext cx="1155"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3" name="Group 17"/>
          <p:cNvGrpSpPr>
            <a:grpSpLocks/>
          </p:cNvGrpSpPr>
          <p:nvPr/>
        </p:nvGrpSpPr>
        <p:grpSpPr bwMode="auto">
          <a:xfrm>
            <a:off x="5111750" y="2879725"/>
            <a:ext cx="1835150" cy="1041400"/>
            <a:chOff x="3220" y="1814"/>
            <a:chExt cx="1156" cy="656"/>
          </a:xfrm>
        </p:grpSpPr>
        <p:sp>
          <p:nvSpPr>
            <p:cNvPr id="29736" name="Rectangle 18"/>
            <p:cNvSpPr>
              <a:spLocks noChangeArrowheads="1"/>
            </p:cNvSpPr>
            <p:nvPr/>
          </p:nvSpPr>
          <p:spPr bwMode="invGray">
            <a:xfrm>
              <a:off x="3220" y="1814"/>
              <a:ext cx="1155"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AirVehicle</a:t>
              </a:r>
            </a:p>
          </p:txBody>
        </p:sp>
        <p:sp>
          <p:nvSpPr>
            <p:cNvPr id="29737" name="Rectangle 19"/>
            <p:cNvSpPr>
              <a:spLocks noChangeArrowheads="1"/>
            </p:cNvSpPr>
            <p:nvPr/>
          </p:nvSpPr>
          <p:spPr bwMode="invGray">
            <a:xfrm>
              <a:off x="3220" y="2051"/>
              <a:ext cx="1156"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38" name="Rectangle 20"/>
            <p:cNvSpPr>
              <a:spLocks noChangeArrowheads="1"/>
            </p:cNvSpPr>
            <p:nvPr/>
          </p:nvSpPr>
          <p:spPr bwMode="invGray">
            <a:xfrm>
              <a:off x="3221" y="2209"/>
              <a:ext cx="1154"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4" name="Group 21"/>
          <p:cNvGrpSpPr>
            <a:grpSpLocks/>
          </p:cNvGrpSpPr>
          <p:nvPr/>
        </p:nvGrpSpPr>
        <p:grpSpPr bwMode="auto">
          <a:xfrm>
            <a:off x="1344613" y="4684713"/>
            <a:ext cx="1119187" cy="1038225"/>
            <a:chOff x="847" y="2951"/>
            <a:chExt cx="705" cy="654"/>
          </a:xfrm>
        </p:grpSpPr>
        <p:sp>
          <p:nvSpPr>
            <p:cNvPr id="29733" name="Rectangle 22"/>
            <p:cNvSpPr>
              <a:spLocks noChangeArrowheads="1"/>
            </p:cNvSpPr>
            <p:nvPr/>
          </p:nvSpPr>
          <p:spPr bwMode="invGray">
            <a:xfrm>
              <a:off x="847" y="2951"/>
              <a:ext cx="705"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Car</a:t>
              </a:r>
            </a:p>
          </p:txBody>
        </p:sp>
        <p:sp>
          <p:nvSpPr>
            <p:cNvPr id="29734" name="Rectangle 23"/>
            <p:cNvSpPr>
              <a:spLocks noChangeArrowheads="1"/>
            </p:cNvSpPr>
            <p:nvPr/>
          </p:nvSpPr>
          <p:spPr bwMode="invGray">
            <a:xfrm>
              <a:off x="847" y="3188"/>
              <a:ext cx="705"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35" name="Rectangle 24"/>
            <p:cNvSpPr>
              <a:spLocks noChangeArrowheads="1"/>
            </p:cNvSpPr>
            <p:nvPr/>
          </p:nvSpPr>
          <p:spPr bwMode="invGray">
            <a:xfrm>
              <a:off x="847" y="3344"/>
              <a:ext cx="705"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5" name="Group 25"/>
          <p:cNvGrpSpPr>
            <a:grpSpLocks/>
          </p:cNvGrpSpPr>
          <p:nvPr/>
        </p:nvGrpSpPr>
        <p:grpSpPr bwMode="auto">
          <a:xfrm>
            <a:off x="2747963" y="4679950"/>
            <a:ext cx="1103312" cy="1031875"/>
            <a:chOff x="1731" y="2948"/>
            <a:chExt cx="695" cy="650"/>
          </a:xfrm>
        </p:grpSpPr>
        <p:sp>
          <p:nvSpPr>
            <p:cNvPr id="29730" name="Rectangle 26"/>
            <p:cNvSpPr>
              <a:spLocks noChangeArrowheads="1"/>
            </p:cNvSpPr>
            <p:nvPr/>
          </p:nvSpPr>
          <p:spPr bwMode="invGray">
            <a:xfrm>
              <a:off x="1731" y="2948"/>
              <a:ext cx="694"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Truck</a:t>
              </a:r>
            </a:p>
          </p:txBody>
        </p:sp>
        <p:sp>
          <p:nvSpPr>
            <p:cNvPr id="29731" name="Rectangle 27"/>
            <p:cNvSpPr>
              <a:spLocks noChangeArrowheads="1"/>
            </p:cNvSpPr>
            <p:nvPr/>
          </p:nvSpPr>
          <p:spPr bwMode="invGray">
            <a:xfrm>
              <a:off x="1731" y="3187"/>
              <a:ext cx="695" cy="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32" name="Rectangle 28"/>
            <p:cNvSpPr>
              <a:spLocks noChangeArrowheads="1"/>
            </p:cNvSpPr>
            <p:nvPr/>
          </p:nvSpPr>
          <p:spPr bwMode="invGray">
            <a:xfrm>
              <a:off x="1731" y="3337"/>
              <a:ext cx="694"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6" name="Group 29"/>
          <p:cNvGrpSpPr>
            <a:grpSpLocks/>
          </p:cNvGrpSpPr>
          <p:nvPr/>
        </p:nvGrpSpPr>
        <p:grpSpPr bwMode="auto">
          <a:xfrm>
            <a:off x="4097338" y="4675188"/>
            <a:ext cx="2270125" cy="1031875"/>
            <a:chOff x="2581" y="2945"/>
            <a:chExt cx="1430" cy="650"/>
          </a:xfrm>
        </p:grpSpPr>
        <p:sp>
          <p:nvSpPr>
            <p:cNvPr id="29727" name="Rectangle 30"/>
            <p:cNvSpPr>
              <a:spLocks noChangeArrowheads="1"/>
            </p:cNvSpPr>
            <p:nvPr/>
          </p:nvSpPr>
          <p:spPr bwMode="invGray">
            <a:xfrm>
              <a:off x="2582" y="2945"/>
              <a:ext cx="1429"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AmphibiousVehicle</a:t>
              </a:r>
            </a:p>
          </p:txBody>
        </p:sp>
        <p:sp>
          <p:nvSpPr>
            <p:cNvPr id="29728" name="Rectangle 31"/>
            <p:cNvSpPr>
              <a:spLocks noChangeArrowheads="1"/>
            </p:cNvSpPr>
            <p:nvPr/>
          </p:nvSpPr>
          <p:spPr bwMode="invGray">
            <a:xfrm>
              <a:off x="2582" y="3184"/>
              <a:ext cx="1429" cy="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29" name="Rectangle 32"/>
            <p:cNvSpPr>
              <a:spLocks noChangeArrowheads="1"/>
            </p:cNvSpPr>
            <p:nvPr/>
          </p:nvSpPr>
          <p:spPr bwMode="invGray">
            <a:xfrm>
              <a:off x="2581" y="3334"/>
              <a:ext cx="1430"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7" name="Group 33"/>
          <p:cNvGrpSpPr>
            <a:grpSpLocks/>
          </p:cNvGrpSpPr>
          <p:nvPr/>
        </p:nvGrpSpPr>
        <p:grpSpPr bwMode="auto">
          <a:xfrm>
            <a:off x="6729413" y="4667250"/>
            <a:ext cx="1131887" cy="1044575"/>
            <a:chOff x="4239" y="2940"/>
            <a:chExt cx="713" cy="658"/>
          </a:xfrm>
        </p:grpSpPr>
        <p:sp>
          <p:nvSpPr>
            <p:cNvPr id="29724" name="Rectangle 34"/>
            <p:cNvSpPr>
              <a:spLocks noChangeArrowheads="1"/>
            </p:cNvSpPr>
            <p:nvPr/>
          </p:nvSpPr>
          <p:spPr bwMode="invGray">
            <a:xfrm>
              <a:off x="4239" y="2940"/>
              <a:ext cx="712"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Plane</a:t>
              </a:r>
            </a:p>
          </p:txBody>
        </p:sp>
        <p:sp>
          <p:nvSpPr>
            <p:cNvPr id="29725" name="Rectangle 35"/>
            <p:cNvSpPr>
              <a:spLocks noChangeArrowheads="1"/>
            </p:cNvSpPr>
            <p:nvPr/>
          </p:nvSpPr>
          <p:spPr bwMode="invGray">
            <a:xfrm>
              <a:off x="4239" y="3179"/>
              <a:ext cx="712"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26" name="Rectangle 36"/>
            <p:cNvSpPr>
              <a:spLocks noChangeArrowheads="1"/>
            </p:cNvSpPr>
            <p:nvPr/>
          </p:nvSpPr>
          <p:spPr bwMode="invGray">
            <a:xfrm>
              <a:off x="4239" y="3337"/>
              <a:ext cx="713"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8" name="Group 37"/>
          <p:cNvGrpSpPr>
            <a:grpSpLocks/>
          </p:cNvGrpSpPr>
          <p:nvPr/>
        </p:nvGrpSpPr>
        <p:grpSpPr bwMode="auto">
          <a:xfrm>
            <a:off x="1855788" y="3881438"/>
            <a:ext cx="923925" cy="782637"/>
            <a:chOff x="971" y="2430"/>
            <a:chExt cx="582" cy="493"/>
          </a:xfrm>
        </p:grpSpPr>
        <p:sp>
          <p:nvSpPr>
            <p:cNvPr id="29722" name="Line 38"/>
            <p:cNvSpPr>
              <a:spLocks noChangeShapeType="1"/>
            </p:cNvSpPr>
            <p:nvPr/>
          </p:nvSpPr>
          <p:spPr bwMode="invGray">
            <a:xfrm flipV="1">
              <a:off x="971" y="2528"/>
              <a:ext cx="492" cy="3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29723" name="AutoShape 39"/>
            <p:cNvSpPr>
              <a:spLocks noChangeArrowheads="1"/>
            </p:cNvSpPr>
            <p:nvPr/>
          </p:nvSpPr>
          <p:spPr bwMode="invGray">
            <a:xfrm rot="2700000">
              <a:off x="1438" y="2438"/>
              <a:ext cx="124"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9709" name="Group 40"/>
          <p:cNvGrpSpPr>
            <a:grpSpLocks/>
          </p:cNvGrpSpPr>
          <p:nvPr/>
        </p:nvGrpSpPr>
        <p:grpSpPr bwMode="auto">
          <a:xfrm>
            <a:off x="3040063" y="3892550"/>
            <a:ext cx="511175" cy="784225"/>
            <a:chOff x="1717" y="2447"/>
            <a:chExt cx="322" cy="494"/>
          </a:xfrm>
        </p:grpSpPr>
        <p:sp>
          <p:nvSpPr>
            <p:cNvPr id="29720" name="AutoShape 41"/>
            <p:cNvSpPr>
              <a:spLocks noChangeArrowheads="1"/>
            </p:cNvSpPr>
            <p:nvPr/>
          </p:nvSpPr>
          <p:spPr bwMode="invGray">
            <a:xfrm rot="-2100000">
              <a:off x="1717" y="2447"/>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1" name="Line 42"/>
            <p:cNvSpPr>
              <a:spLocks noChangeShapeType="1"/>
            </p:cNvSpPr>
            <p:nvPr/>
          </p:nvSpPr>
          <p:spPr bwMode="invGray">
            <a:xfrm>
              <a:off x="1817" y="2555"/>
              <a:ext cx="222" cy="3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9710" name="Group 43"/>
          <p:cNvGrpSpPr>
            <a:grpSpLocks/>
          </p:cNvGrpSpPr>
          <p:nvPr/>
        </p:nvGrpSpPr>
        <p:grpSpPr bwMode="auto">
          <a:xfrm>
            <a:off x="6564313" y="3932238"/>
            <a:ext cx="733425" cy="706437"/>
            <a:chOff x="3937" y="2462"/>
            <a:chExt cx="462" cy="445"/>
          </a:xfrm>
        </p:grpSpPr>
        <p:sp>
          <p:nvSpPr>
            <p:cNvPr id="29718" name="AutoShape 44"/>
            <p:cNvSpPr>
              <a:spLocks noChangeArrowheads="1"/>
            </p:cNvSpPr>
            <p:nvPr/>
          </p:nvSpPr>
          <p:spPr bwMode="invGray">
            <a:xfrm rot="-2700000">
              <a:off x="3937" y="2462"/>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9" name="Line 45"/>
            <p:cNvSpPr>
              <a:spLocks noChangeShapeType="1"/>
            </p:cNvSpPr>
            <p:nvPr/>
          </p:nvSpPr>
          <p:spPr bwMode="invGray">
            <a:xfrm>
              <a:off x="4045" y="2553"/>
              <a:ext cx="354" cy="3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9711" name="Group 46"/>
          <p:cNvGrpSpPr>
            <a:grpSpLocks/>
          </p:cNvGrpSpPr>
          <p:nvPr/>
        </p:nvGrpSpPr>
        <p:grpSpPr bwMode="auto">
          <a:xfrm>
            <a:off x="4095750" y="3892550"/>
            <a:ext cx="511175" cy="784225"/>
            <a:chOff x="1717" y="2447"/>
            <a:chExt cx="322" cy="494"/>
          </a:xfrm>
        </p:grpSpPr>
        <p:sp>
          <p:nvSpPr>
            <p:cNvPr id="29716" name="AutoShape 47"/>
            <p:cNvSpPr>
              <a:spLocks noChangeArrowheads="1"/>
            </p:cNvSpPr>
            <p:nvPr/>
          </p:nvSpPr>
          <p:spPr bwMode="invGray">
            <a:xfrm rot="-2100000">
              <a:off x="1717" y="2447"/>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7" name="Line 48"/>
            <p:cNvSpPr>
              <a:spLocks noChangeShapeType="1"/>
            </p:cNvSpPr>
            <p:nvPr/>
          </p:nvSpPr>
          <p:spPr bwMode="invGray">
            <a:xfrm>
              <a:off x="1817" y="2555"/>
              <a:ext cx="222" cy="3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9712" name="Group 49"/>
          <p:cNvGrpSpPr>
            <a:grpSpLocks/>
          </p:cNvGrpSpPr>
          <p:nvPr/>
        </p:nvGrpSpPr>
        <p:grpSpPr bwMode="auto">
          <a:xfrm>
            <a:off x="5070475" y="3892550"/>
            <a:ext cx="923925" cy="782638"/>
            <a:chOff x="971" y="2430"/>
            <a:chExt cx="582" cy="493"/>
          </a:xfrm>
        </p:grpSpPr>
        <p:sp>
          <p:nvSpPr>
            <p:cNvPr id="29714" name="Line 50"/>
            <p:cNvSpPr>
              <a:spLocks noChangeShapeType="1"/>
            </p:cNvSpPr>
            <p:nvPr/>
          </p:nvSpPr>
          <p:spPr bwMode="invGray">
            <a:xfrm flipV="1">
              <a:off x="971" y="2528"/>
              <a:ext cx="492" cy="3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29715" name="AutoShape 51"/>
            <p:cNvSpPr>
              <a:spLocks noChangeArrowheads="1"/>
            </p:cNvSpPr>
            <p:nvPr/>
          </p:nvSpPr>
          <p:spPr bwMode="invGray">
            <a:xfrm rot="2700000">
              <a:off x="1438" y="2438"/>
              <a:ext cx="124"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9713" name="Text Box 52"/>
          <p:cNvSpPr txBox="1">
            <a:spLocks noChangeArrowheads="1"/>
          </p:cNvSpPr>
          <p:nvPr/>
        </p:nvSpPr>
        <p:spPr bwMode="auto">
          <a:xfrm>
            <a:off x="684213" y="5949950"/>
            <a:ext cx="589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ea typeface="楷体_GB2312" pitchFamily="49" charset="-122"/>
              </a:rPr>
              <a:t>多继承可以设计成对多个接口的实现</a:t>
            </a:r>
          </a:p>
        </p:txBody>
      </p:sp>
    </p:spTree>
    <p:extLst>
      <p:ext uri="{BB962C8B-B14F-4D97-AF65-F5344CB8AC3E}">
        <p14:creationId xmlns:p14="http://schemas.microsoft.com/office/powerpoint/2010/main" val="3077190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47700" y="476672"/>
            <a:ext cx="8496300" cy="981075"/>
          </a:xfrm>
        </p:spPr>
        <p:txBody>
          <a:bodyPr/>
          <a:lstStyle/>
          <a:p>
            <a:pPr eaLnBrk="1" hangingPunct="1"/>
            <a:r>
              <a:rPr lang="en-US" altLang="zh-CN" dirty="0" smtClean="0"/>
              <a:t>6. </a:t>
            </a:r>
            <a:r>
              <a:rPr lang="zh-CN" altLang="en-US" dirty="0" smtClean="0"/>
              <a:t>多态（</a:t>
            </a:r>
            <a:r>
              <a:rPr lang="en-US" altLang="zh-CN" dirty="0" smtClean="0"/>
              <a:t>Polymorphism</a:t>
            </a:r>
            <a:r>
              <a:rPr lang="zh-CN" altLang="en-US" dirty="0" smtClean="0"/>
              <a:t>）</a:t>
            </a:r>
          </a:p>
        </p:txBody>
      </p:sp>
      <p:sp>
        <p:nvSpPr>
          <p:cNvPr id="332803" name="Rectangle 3"/>
          <p:cNvSpPr>
            <a:spLocks noGrp="1" noChangeArrowheads="1"/>
          </p:cNvSpPr>
          <p:nvPr>
            <p:ph type="body" idx="1"/>
          </p:nvPr>
        </p:nvSpPr>
        <p:spPr>
          <a:xfrm>
            <a:off x="1195750" y="1763667"/>
            <a:ext cx="6798736" cy="4545653"/>
          </a:xfrm>
        </p:spPr>
        <p:txBody>
          <a:bodyPr>
            <a:normAutofit fontScale="85000" lnSpcReduction="10000"/>
          </a:bodyPr>
          <a:lstStyle/>
          <a:p>
            <a:pPr eaLnBrk="1" hangingPunct="1"/>
            <a:r>
              <a:rPr lang="zh-CN" altLang="en-US" dirty="0" smtClean="0">
                <a:latin typeface="宋体" panose="02010600030101010101" pitchFamily="2" charset="-122"/>
              </a:rPr>
              <a:t>多态性又叫多形性，指相同的操作（或函数，或过程）可作用于多种类型的对象并获得不同的结果。</a:t>
            </a:r>
          </a:p>
          <a:p>
            <a:pPr eaLnBrk="1" hangingPunct="1"/>
            <a:r>
              <a:rPr lang="zh-CN" altLang="en-US" dirty="0" smtClean="0">
                <a:latin typeface="宋体" panose="02010600030101010101" pitchFamily="2" charset="-122"/>
              </a:rPr>
              <a:t>在</a:t>
            </a:r>
            <a:r>
              <a:rPr lang="en-US" altLang="zh-CN" dirty="0" smtClean="0">
                <a:latin typeface="宋体" panose="02010600030101010101" pitchFamily="2" charset="-122"/>
              </a:rPr>
              <a:t>OOP</a:t>
            </a:r>
            <a:r>
              <a:rPr lang="zh-CN" altLang="en-US" dirty="0" smtClean="0">
                <a:latin typeface="宋体" panose="02010600030101010101" pitchFamily="2" charset="-122"/>
              </a:rPr>
              <a:t>中多态的实现有两种方法：</a:t>
            </a:r>
          </a:p>
          <a:p>
            <a:pPr lvl="1" eaLnBrk="1" hangingPunct="1"/>
            <a:r>
              <a:rPr lang="zh-CN" altLang="en-US" dirty="0" smtClean="0">
                <a:latin typeface="楷体_GB2312" pitchFamily="49" charset="-122"/>
                <a:cs typeface="楷体_GB2312" pitchFamily="49" charset="-122"/>
              </a:rPr>
              <a:t>由覆盖（</a:t>
            </a:r>
            <a:r>
              <a:rPr lang="en-US" altLang="zh-CN" dirty="0" smtClean="0">
                <a:latin typeface="楷体_GB2312" pitchFamily="49" charset="-122"/>
                <a:cs typeface="楷体_GB2312" pitchFamily="49" charset="-122"/>
              </a:rPr>
              <a:t>override</a:t>
            </a:r>
            <a:r>
              <a:rPr lang="zh-CN" altLang="en-US" dirty="0" smtClean="0">
                <a:latin typeface="楷体_GB2312" pitchFamily="49" charset="-122"/>
                <a:cs typeface="楷体_GB2312" pitchFamily="49" charset="-122"/>
              </a:rPr>
              <a:t>）实现动态多态，子类对父类的方法进行重写，称为运行时多态，展示的是父类及其多个不同子类的多态性。</a:t>
            </a:r>
          </a:p>
          <a:p>
            <a:pPr lvl="1" eaLnBrk="1" hangingPunct="1"/>
            <a:r>
              <a:rPr lang="zh-CN" altLang="en-US" dirty="0" smtClean="0">
                <a:latin typeface="楷体_GB2312" pitchFamily="49" charset="-122"/>
                <a:cs typeface="楷体_GB2312" pitchFamily="49" charset="-122"/>
              </a:rPr>
              <a:t>由重载（</a:t>
            </a:r>
            <a:r>
              <a:rPr lang="en-US" altLang="zh-CN" dirty="0" smtClean="0">
                <a:latin typeface="楷体_GB2312" pitchFamily="49" charset="-122"/>
                <a:cs typeface="楷体_GB2312" pitchFamily="49" charset="-122"/>
              </a:rPr>
              <a:t>overload</a:t>
            </a:r>
            <a:r>
              <a:rPr lang="zh-CN" altLang="en-US" dirty="0" smtClean="0">
                <a:latin typeface="楷体_GB2312" pitchFamily="49" charset="-122"/>
                <a:cs typeface="楷体_GB2312" pitchFamily="49" charset="-122"/>
              </a:rPr>
              <a:t>）实现的静态多态，即利用重载技术在一个类中定义多个名称相同、参数类型不同的方法，称为编译时多态，是一个类中操作多态性的表现。 </a:t>
            </a:r>
          </a:p>
        </p:txBody>
      </p:sp>
    </p:spTree>
    <p:extLst>
      <p:ext uri="{BB962C8B-B14F-4D97-AF65-F5344CB8AC3E}">
        <p14:creationId xmlns:p14="http://schemas.microsoft.com/office/powerpoint/2010/main" val="2716602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2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2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2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3826" name="Group 2"/>
          <p:cNvGrpSpPr>
            <a:grpSpLocks/>
          </p:cNvGrpSpPr>
          <p:nvPr/>
        </p:nvGrpSpPr>
        <p:grpSpPr bwMode="auto">
          <a:xfrm>
            <a:off x="428625" y="1081088"/>
            <a:ext cx="8280400" cy="2244725"/>
            <a:chOff x="270" y="681"/>
            <a:chExt cx="5216" cy="1414"/>
          </a:xfrm>
        </p:grpSpPr>
        <p:sp>
          <p:nvSpPr>
            <p:cNvPr id="31768" name="Rectangle 3"/>
            <p:cNvSpPr>
              <a:spLocks noChangeArrowheads="1"/>
            </p:cNvSpPr>
            <p:nvPr/>
          </p:nvSpPr>
          <p:spPr bwMode="auto">
            <a:xfrm>
              <a:off x="942" y="1133"/>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i="1">
                  <a:solidFill>
                    <a:schemeClr val="tx2"/>
                  </a:solidFill>
                  <a:latin typeface="Univers (WN)"/>
                </a:rPr>
                <a:t>PRINT</a:t>
              </a:r>
            </a:p>
          </p:txBody>
        </p:sp>
        <p:graphicFrame>
          <p:nvGraphicFramePr>
            <p:cNvPr id="31769" name="Object 4"/>
            <p:cNvGraphicFramePr>
              <a:graphicFrameLocks/>
            </p:cNvGraphicFramePr>
            <p:nvPr/>
          </p:nvGraphicFramePr>
          <p:xfrm>
            <a:off x="3850" y="1513"/>
            <a:ext cx="538" cy="582"/>
          </p:xfrm>
          <a:graphic>
            <a:graphicData uri="http://schemas.openxmlformats.org/presentationml/2006/ole">
              <mc:AlternateContent xmlns:mc="http://schemas.openxmlformats.org/markup-compatibility/2006">
                <mc:Choice xmlns:v="urn:schemas-microsoft-com:vml" Requires="v">
                  <p:oleObj spid="_x0000_s1046" name="ClipArt" r:id="rId3" imgW="3086100" imgH="3954463" progId="MS_ClipArt_Gallery.2">
                    <p:embed/>
                  </p:oleObj>
                </mc:Choice>
                <mc:Fallback>
                  <p:oleObj name="ClipArt" r:id="rId3" imgW="3086100" imgH="3954463" progId="MS_ClipArt_Gallery.2">
                    <p:embed/>
                    <p:pic>
                      <p:nvPicPr>
                        <p:cNvPr id="31769"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 y="1513"/>
                          <a:ext cx="53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770" name="Picture 5"/>
            <p:cNvPicPr>
              <a:picLocks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854" y="681"/>
              <a:ext cx="481"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771" name="Object 6"/>
            <p:cNvGraphicFramePr>
              <a:graphicFrameLocks/>
            </p:cNvGraphicFramePr>
            <p:nvPr>
              <p:extLst>
                <p:ext uri="{D42A27DB-BD31-4B8C-83A1-F6EECF244321}">
                  <p14:modId xmlns:p14="http://schemas.microsoft.com/office/powerpoint/2010/main" val="2807518222"/>
                </p:ext>
              </p:extLst>
            </p:nvPr>
          </p:nvGraphicFramePr>
          <p:xfrm>
            <a:off x="4592" y="1110"/>
            <a:ext cx="894" cy="598"/>
          </p:xfrm>
          <a:graphic>
            <a:graphicData uri="http://schemas.openxmlformats.org/presentationml/2006/ole">
              <mc:AlternateContent xmlns:mc="http://schemas.openxmlformats.org/markup-compatibility/2006">
                <mc:Choice xmlns:v="urn:schemas-microsoft-com:vml" Requires="v">
                  <p:oleObj spid="_x0000_s1047" name="图表" r:id="rId6" imgW="3057480" imgH="1628640" progId="Excel.Chart.8">
                    <p:embed followColorScheme="full"/>
                  </p:oleObj>
                </mc:Choice>
                <mc:Fallback>
                  <p:oleObj name="图表" r:id="rId6" imgW="3057480" imgH="1628640" progId="Excel.Chart.8">
                    <p:embed followColorScheme="full"/>
                    <p:pic>
                      <p:nvPicPr>
                        <p:cNvPr id="31771" name="Object 6"/>
                        <p:cNvPicPr>
                          <a:picLocks noChangeArrowheads="1"/>
                        </p:cNvPicPr>
                        <p:nvPr/>
                      </p:nvPicPr>
                      <p:blipFill>
                        <a:blip r:embed="rId7"/>
                        <a:srcRect/>
                        <a:stretch>
                          <a:fillRect/>
                        </a:stretch>
                      </p:blipFill>
                      <p:spPr bwMode="auto">
                        <a:xfrm>
                          <a:off x="4592" y="1110"/>
                          <a:ext cx="894"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772" name="Picture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 y="1108"/>
              <a:ext cx="457"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73" name="Line 8"/>
            <p:cNvSpPr>
              <a:spLocks noChangeShapeType="1"/>
            </p:cNvSpPr>
            <p:nvPr/>
          </p:nvSpPr>
          <p:spPr bwMode="auto">
            <a:xfrm flipV="1">
              <a:off x="745" y="994"/>
              <a:ext cx="1025" cy="207"/>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Line 9"/>
            <p:cNvSpPr>
              <a:spLocks noChangeShapeType="1"/>
            </p:cNvSpPr>
            <p:nvPr/>
          </p:nvSpPr>
          <p:spPr bwMode="auto">
            <a:xfrm>
              <a:off x="755" y="1366"/>
              <a:ext cx="984" cy="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5" name="Line 10"/>
            <p:cNvSpPr>
              <a:spLocks noChangeShapeType="1"/>
            </p:cNvSpPr>
            <p:nvPr/>
          </p:nvSpPr>
          <p:spPr bwMode="auto">
            <a:xfrm>
              <a:off x="725" y="1480"/>
              <a:ext cx="1025" cy="238"/>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6" name="Rectangle 11"/>
            <p:cNvSpPr>
              <a:spLocks noChangeArrowheads="1"/>
            </p:cNvSpPr>
            <p:nvPr/>
          </p:nvSpPr>
          <p:spPr bwMode="auto">
            <a:xfrm>
              <a:off x="931" y="841"/>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i="1">
                  <a:solidFill>
                    <a:schemeClr val="tx2"/>
                  </a:solidFill>
                  <a:latin typeface="Univers (WN)"/>
                </a:rPr>
                <a:t>PRINT</a:t>
              </a:r>
            </a:p>
          </p:txBody>
        </p:sp>
        <p:sp>
          <p:nvSpPr>
            <p:cNvPr id="31777" name="Rectangle 12"/>
            <p:cNvSpPr>
              <a:spLocks noChangeArrowheads="1"/>
            </p:cNvSpPr>
            <p:nvPr/>
          </p:nvSpPr>
          <p:spPr bwMode="auto">
            <a:xfrm>
              <a:off x="797" y="1604"/>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i="1">
                  <a:solidFill>
                    <a:schemeClr val="tx2"/>
                  </a:solidFill>
                  <a:latin typeface="Univers (WN)"/>
                </a:rPr>
                <a:t>PRINT</a:t>
              </a:r>
            </a:p>
          </p:txBody>
        </p:sp>
        <p:sp>
          <p:nvSpPr>
            <p:cNvPr id="31778" name="Oval 13"/>
            <p:cNvSpPr>
              <a:spLocks noChangeArrowheads="1"/>
            </p:cNvSpPr>
            <p:nvPr/>
          </p:nvSpPr>
          <p:spPr bwMode="auto">
            <a:xfrm>
              <a:off x="1795" y="791"/>
              <a:ext cx="1027" cy="343"/>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9" name="Rectangle 14"/>
            <p:cNvSpPr>
              <a:spLocks noChangeArrowheads="1"/>
            </p:cNvSpPr>
            <p:nvPr/>
          </p:nvSpPr>
          <p:spPr bwMode="auto">
            <a:xfrm>
              <a:off x="1837" y="845"/>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i="1"/>
                <a:t>TEXT object</a:t>
              </a:r>
            </a:p>
          </p:txBody>
        </p:sp>
        <p:sp>
          <p:nvSpPr>
            <p:cNvPr id="31780" name="Oval 15"/>
            <p:cNvSpPr>
              <a:spLocks noChangeArrowheads="1"/>
            </p:cNvSpPr>
            <p:nvPr/>
          </p:nvSpPr>
          <p:spPr bwMode="auto">
            <a:xfrm>
              <a:off x="1778" y="1197"/>
              <a:ext cx="1168" cy="343"/>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1" name="Rectangle 16"/>
            <p:cNvSpPr>
              <a:spLocks noChangeArrowheads="1"/>
            </p:cNvSpPr>
            <p:nvPr/>
          </p:nvSpPr>
          <p:spPr bwMode="auto">
            <a:xfrm>
              <a:off x="1820" y="1251"/>
              <a:ext cx="11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i="1"/>
                <a:t>GRAPH object</a:t>
              </a:r>
            </a:p>
          </p:txBody>
        </p:sp>
        <p:sp>
          <p:nvSpPr>
            <p:cNvPr id="31782" name="Oval 17"/>
            <p:cNvSpPr>
              <a:spLocks noChangeArrowheads="1"/>
            </p:cNvSpPr>
            <p:nvPr/>
          </p:nvSpPr>
          <p:spPr bwMode="auto">
            <a:xfrm>
              <a:off x="1777" y="1590"/>
              <a:ext cx="1107" cy="343"/>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3" name="Rectangle 18"/>
            <p:cNvSpPr>
              <a:spLocks noChangeArrowheads="1"/>
            </p:cNvSpPr>
            <p:nvPr/>
          </p:nvSpPr>
          <p:spPr bwMode="auto">
            <a:xfrm>
              <a:off x="1819" y="1644"/>
              <a:ext cx="10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i="1"/>
                <a:t>IMAGE object</a:t>
              </a:r>
            </a:p>
          </p:txBody>
        </p:sp>
        <p:sp>
          <p:nvSpPr>
            <p:cNvPr id="31784" name="Line 19"/>
            <p:cNvSpPr>
              <a:spLocks noChangeShapeType="1"/>
            </p:cNvSpPr>
            <p:nvPr/>
          </p:nvSpPr>
          <p:spPr bwMode="auto">
            <a:xfrm>
              <a:off x="2827" y="977"/>
              <a:ext cx="993" cy="7"/>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5" name="Line 20"/>
            <p:cNvSpPr>
              <a:spLocks noChangeShapeType="1"/>
            </p:cNvSpPr>
            <p:nvPr/>
          </p:nvSpPr>
          <p:spPr bwMode="auto">
            <a:xfrm flipV="1">
              <a:off x="2983" y="1387"/>
              <a:ext cx="1581" cy="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6" name="Line 21"/>
            <p:cNvSpPr>
              <a:spLocks noChangeShapeType="1"/>
            </p:cNvSpPr>
            <p:nvPr/>
          </p:nvSpPr>
          <p:spPr bwMode="auto">
            <a:xfrm>
              <a:off x="2901" y="1773"/>
              <a:ext cx="919" cy="6"/>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3846" name="Group 22"/>
          <p:cNvGrpSpPr>
            <a:grpSpLocks/>
          </p:cNvGrpSpPr>
          <p:nvPr/>
        </p:nvGrpSpPr>
        <p:grpSpPr bwMode="auto">
          <a:xfrm>
            <a:off x="755650" y="3573463"/>
            <a:ext cx="4235450" cy="2825750"/>
            <a:chOff x="1522" y="1242"/>
            <a:chExt cx="2575" cy="1647"/>
          </a:xfrm>
        </p:grpSpPr>
        <p:grpSp>
          <p:nvGrpSpPr>
            <p:cNvPr id="31750" name="Group 23"/>
            <p:cNvGrpSpPr>
              <a:grpSpLocks/>
            </p:cNvGrpSpPr>
            <p:nvPr/>
          </p:nvGrpSpPr>
          <p:grpSpPr bwMode="auto">
            <a:xfrm>
              <a:off x="2389" y="1242"/>
              <a:ext cx="1033" cy="658"/>
              <a:chOff x="2389" y="1242"/>
              <a:chExt cx="1033" cy="658"/>
            </a:xfrm>
          </p:grpSpPr>
          <p:sp>
            <p:nvSpPr>
              <p:cNvPr id="31765" name="Rectangle 24"/>
              <p:cNvSpPr>
                <a:spLocks noChangeArrowheads="1"/>
              </p:cNvSpPr>
              <p:nvPr/>
            </p:nvSpPr>
            <p:spPr bwMode="invGray">
              <a:xfrm>
                <a:off x="2390" y="1242"/>
                <a:ext cx="1031"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Graph</a:t>
                </a:r>
              </a:p>
            </p:txBody>
          </p:sp>
          <p:sp>
            <p:nvSpPr>
              <p:cNvPr id="31766" name="Rectangle 25"/>
              <p:cNvSpPr>
                <a:spLocks noChangeArrowheads="1"/>
              </p:cNvSpPr>
              <p:nvPr/>
            </p:nvSpPr>
            <p:spPr bwMode="invGray">
              <a:xfrm>
                <a:off x="2390" y="1481"/>
                <a:ext cx="1032"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31767" name="Rectangle 26"/>
              <p:cNvSpPr>
                <a:spLocks noChangeArrowheads="1"/>
              </p:cNvSpPr>
              <p:nvPr/>
            </p:nvSpPr>
            <p:spPr bwMode="invGray">
              <a:xfrm>
                <a:off x="2389" y="1639"/>
                <a:ext cx="1033"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t>Draw( )</a:t>
                </a:r>
              </a:p>
            </p:txBody>
          </p:sp>
        </p:grpSp>
        <p:grpSp>
          <p:nvGrpSpPr>
            <p:cNvPr id="31751" name="Group 27"/>
            <p:cNvGrpSpPr>
              <a:grpSpLocks/>
            </p:cNvGrpSpPr>
            <p:nvPr/>
          </p:nvGrpSpPr>
          <p:grpSpPr bwMode="auto">
            <a:xfrm>
              <a:off x="2260" y="1895"/>
              <a:ext cx="369" cy="320"/>
              <a:chOff x="2203" y="2228"/>
              <a:chExt cx="369" cy="320"/>
            </a:xfrm>
          </p:grpSpPr>
          <p:sp>
            <p:nvSpPr>
              <p:cNvPr id="31763" name="Line 28"/>
              <p:cNvSpPr>
                <a:spLocks noChangeShapeType="1"/>
              </p:cNvSpPr>
              <p:nvPr/>
            </p:nvSpPr>
            <p:spPr bwMode="invGray">
              <a:xfrm flipV="1">
                <a:off x="2203" y="2326"/>
                <a:ext cx="279"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31764" name="AutoShape 29"/>
              <p:cNvSpPr>
                <a:spLocks noChangeArrowheads="1"/>
              </p:cNvSpPr>
              <p:nvPr/>
            </p:nvSpPr>
            <p:spPr bwMode="invGray">
              <a:xfrm rot="2700000">
                <a:off x="2457" y="2236"/>
                <a:ext cx="124"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752" name="Group 30"/>
            <p:cNvGrpSpPr>
              <a:grpSpLocks/>
            </p:cNvGrpSpPr>
            <p:nvPr/>
          </p:nvGrpSpPr>
          <p:grpSpPr bwMode="auto">
            <a:xfrm>
              <a:off x="3204" y="1902"/>
              <a:ext cx="330" cy="321"/>
              <a:chOff x="3188" y="2227"/>
              <a:chExt cx="330" cy="321"/>
            </a:xfrm>
          </p:grpSpPr>
          <p:sp>
            <p:nvSpPr>
              <p:cNvPr id="31761" name="AutoShape 31"/>
              <p:cNvSpPr>
                <a:spLocks noChangeArrowheads="1"/>
              </p:cNvSpPr>
              <p:nvPr/>
            </p:nvSpPr>
            <p:spPr bwMode="invGray">
              <a:xfrm rot="-2700000">
                <a:off x="3188" y="2227"/>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2" name="Line 32"/>
              <p:cNvSpPr>
                <a:spLocks noChangeShapeType="1"/>
              </p:cNvSpPr>
              <p:nvPr/>
            </p:nvSpPr>
            <p:spPr bwMode="invGray">
              <a:xfrm>
                <a:off x="3288" y="2318"/>
                <a:ext cx="23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31753" name="Group 33"/>
            <p:cNvGrpSpPr>
              <a:grpSpLocks/>
            </p:cNvGrpSpPr>
            <p:nvPr/>
          </p:nvGrpSpPr>
          <p:grpSpPr bwMode="auto">
            <a:xfrm>
              <a:off x="1522" y="2225"/>
              <a:ext cx="1033" cy="658"/>
              <a:chOff x="1522" y="2225"/>
              <a:chExt cx="1033" cy="658"/>
            </a:xfrm>
          </p:grpSpPr>
          <p:sp>
            <p:nvSpPr>
              <p:cNvPr id="31758" name="Rectangle 34"/>
              <p:cNvSpPr>
                <a:spLocks noChangeArrowheads="1"/>
              </p:cNvSpPr>
              <p:nvPr/>
            </p:nvSpPr>
            <p:spPr bwMode="invGray">
              <a:xfrm>
                <a:off x="1523" y="2225"/>
                <a:ext cx="1031"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Circle</a:t>
                </a:r>
              </a:p>
            </p:txBody>
          </p:sp>
          <p:sp>
            <p:nvSpPr>
              <p:cNvPr id="31759" name="Rectangle 35"/>
              <p:cNvSpPr>
                <a:spLocks noChangeArrowheads="1"/>
              </p:cNvSpPr>
              <p:nvPr/>
            </p:nvSpPr>
            <p:spPr bwMode="invGray">
              <a:xfrm>
                <a:off x="1523" y="2464"/>
                <a:ext cx="1032"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31760" name="Rectangle 36"/>
              <p:cNvSpPr>
                <a:spLocks noChangeArrowheads="1"/>
              </p:cNvSpPr>
              <p:nvPr/>
            </p:nvSpPr>
            <p:spPr bwMode="invGray">
              <a:xfrm>
                <a:off x="1522" y="2622"/>
                <a:ext cx="1032"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t>Draw( )</a:t>
                </a:r>
              </a:p>
            </p:txBody>
          </p:sp>
        </p:grpSp>
        <p:grpSp>
          <p:nvGrpSpPr>
            <p:cNvPr id="31754" name="Group 37"/>
            <p:cNvGrpSpPr>
              <a:grpSpLocks/>
            </p:cNvGrpSpPr>
            <p:nvPr/>
          </p:nvGrpSpPr>
          <p:grpSpPr bwMode="auto">
            <a:xfrm>
              <a:off x="3066" y="2231"/>
              <a:ext cx="1031" cy="658"/>
              <a:chOff x="3066" y="2231"/>
              <a:chExt cx="1031" cy="658"/>
            </a:xfrm>
          </p:grpSpPr>
          <p:sp>
            <p:nvSpPr>
              <p:cNvPr id="31755" name="Rectangle 38"/>
              <p:cNvSpPr>
                <a:spLocks noChangeArrowheads="1"/>
              </p:cNvSpPr>
              <p:nvPr/>
            </p:nvSpPr>
            <p:spPr bwMode="invGray">
              <a:xfrm>
                <a:off x="3066" y="2231"/>
                <a:ext cx="1031"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Rectangle</a:t>
                </a:r>
              </a:p>
            </p:txBody>
          </p:sp>
          <p:sp>
            <p:nvSpPr>
              <p:cNvPr id="31756" name="Rectangle 39"/>
              <p:cNvSpPr>
                <a:spLocks noChangeArrowheads="1"/>
              </p:cNvSpPr>
              <p:nvPr/>
            </p:nvSpPr>
            <p:spPr bwMode="invGray">
              <a:xfrm>
                <a:off x="3066" y="2470"/>
                <a:ext cx="1030"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31757" name="Rectangle 40"/>
              <p:cNvSpPr>
                <a:spLocks noChangeArrowheads="1"/>
              </p:cNvSpPr>
              <p:nvPr/>
            </p:nvSpPr>
            <p:spPr bwMode="invGray">
              <a:xfrm>
                <a:off x="3066" y="2628"/>
                <a:ext cx="1030"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t>Draw( )</a:t>
                </a:r>
              </a:p>
            </p:txBody>
          </p:sp>
        </p:grpSp>
      </p:grpSp>
      <p:sp>
        <p:nvSpPr>
          <p:cNvPr id="31748" name="Rectangle 41"/>
          <p:cNvSpPr>
            <a:spLocks noGrp="1" noChangeArrowheads="1"/>
          </p:cNvSpPr>
          <p:nvPr>
            <p:ph type="title" idx="4294967295"/>
          </p:nvPr>
        </p:nvSpPr>
        <p:spPr>
          <a:xfrm>
            <a:off x="1150938" y="306405"/>
            <a:ext cx="6798734" cy="747696"/>
          </a:xfrm>
        </p:spPr>
        <p:txBody>
          <a:bodyPr/>
          <a:lstStyle/>
          <a:p>
            <a:pPr eaLnBrk="1" hangingPunct="1"/>
            <a:r>
              <a:rPr lang="zh-CN" altLang="en-US" dirty="0" smtClean="0"/>
              <a:t>多态举例</a:t>
            </a:r>
          </a:p>
        </p:txBody>
      </p:sp>
      <p:sp>
        <p:nvSpPr>
          <p:cNvPr id="333866" name="Text Box 42">
            <a:hlinkClick r:id="rId9" action="ppaction://hlinkfile"/>
          </p:cNvPr>
          <p:cNvSpPr txBox="1">
            <a:spLocks noChangeArrowheads="1"/>
          </p:cNvSpPr>
          <p:nvPr/>
        </p:nvSpPr>
        <p:spPr bwMode="auto">
          <a:xfrm>
            <a:off x="5131954" y="4076700"/>
            <a:ext cx="3416300" cy="13843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楷体" panose="02010609060101010101" pitchFamily="49" charset="-122"/>
                <a:ea typeface="楷体" panose="02010609060101010101" pitchFamily="49" charset="-122"/>
              </a:rPr>
              <a:t>影片租赁系统：不同类型影片计算租金，怎么体现多态？</a:t>
            </a:r>
          </a:p>
        </p:txBody>
      </p:sp>
    </p:spTree>
    <p:extLst>
      <p:ext uri="{BB962C8B-B14F-4D97-AF65-F5344CB8AC3E}">
        <p14:creationId xmlns:p14="http://schemas.microsoft.com/office/powerpoint/2010/main" val="325187323"/>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3826"/>
                                        </p:tgtEl>
                                        <p:attrNameLst>
                                          <p:attrName>style.visibility</p:attrName>
                                        </p:attrNameLst>
                                      </p:cBhvr>
                                      <p:to>
                                        <p:strVal val="visible"/>
                                      </p:to>
                                    </p:set>
                                    <p:animEffect transition="in" filter="dissolve">
                                      <p:cBhvr>
                                        <p:cTn id="7" dur="500"/>
                                        <p:tgtEl>
                                          <p:spTgt spid="333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3846"/>
                                        </p:tgtEl>
                                        <p:attrNameLst>
                                          <p:attrName>style.visibility</p:attrName>
                                        </p:attrNameLst>
                                      </p:cBhvr>
                                      <p:to>
                                        <p:strVal val="visible"/>
                                      </p:to>
                                    </p:set>
                                    <p:animEffect transition="in" filter="blinds(horizontal)">
                                      <p:cBhvr>
                                        <p:cTn id="12" dur="500"/>
                                        <p:tgtEl>
                                          <p:spTgt spid="333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3866"/>
                                        </p:tgtEl>
                                        <p:attrNameLst>
                                          <p:attrName>style.visibility</p:attrName>
                                        </p:attrNameLst>
                                      </p:cBhvr>
                                      <p:to>
                                        <p:strVal val="visible"/>
                                      </p:to>
                                    </p:set>
                                    <p:animEffect transition="in" filter="dissolve">
                                      <p:cBhvr>
                                        <p:cTn id="17" dur="500"/>
                                        <p:tgtEl>
                                          <p:spTgt spid="33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544" y="260648"/>
            <a:ext cx="8496300" cy="981075"/>
          </a:xfrm>
        </p:spPr>
        <p:txBody>
          <a:bodyPr/>
          <a:lstStyle/>
          <a:p>
            <a:pPr eaLnBrk="1" hangingPunct="1"/>
            <a:r>
              <a:rPr lang="zh-CN" altLang="en-US" dirty="0" smtClean="0"/>
              <a:t>多态的好处</a:t>
            </a:r>
          </a:p>
        </p:txBody>
      </p:sp>
      <p:sp>
        <p:nvSpPr>
          <p:cNvPr id="334851" name="Rectangle 3"/>
          <p:cNvSpPr>
            <a:spLocks noGrp="1" noChangeArrowheads="1"/>
          </p:cNvSpPr>
          <p:nvPr>
            <p:ph type="body" idx="1"/>
          </p:nvPr>
        </p:nvSpPr>
        <p:spPr>
          <a:xfrm>
            <a:off x="1115616" y="1763667"/>
            <a:ext cx="6878870" cy="4090307"/>
          </a:xfrm>
        </p:spPr>
        <p:txBody>
          <a:bodyPr>
            <a:normAutofit fontScale="85000" lnSpcReduction="10000"/>
          </a:bodyPr>
          <a:lstStyle/>
          <a:p>
            <a:pPr marL="609600" indent="-609600" eaLnBrk="1" hangingPunct="1">
              <a:lnSpc>
                <a:spcPct val="120000"/>
              </a:lnSpc>
              <a:spcBef>
                <a:spcPts val="0"/>
              </a:spcBef>
            </a:pPr>
            <a:r>
              <a:rPr lang="zh-CN" altLang="en-US" sz="3300" dirty="0" smtClean="0"/>
              <a:t>多态性一般需要建立在继承机制之上。</a:t>
            </a:r>
          </a:p>
          <a:p>
            <a:pPr marL="990600" lvl="1" indent="-533400" eaLnBrk="1" hangingPunct="1">
              <a:lnSpc>
                <a:spcPct val="120000"/>
              </a:lnSpc>
              <a:spcBef>
                <a:spcPts val="0"/>
              </a:spcBef>
              <a:buFontTx/>
              <a:buAutoNum type="arabicPeriod"/>
            </a:pPr>
            <a:r>
              <a:rPr lang="zh-CN" altLang="en-US" dirty="0" smtClean="0">
                <a:cs typeface="楷体_GB2312" pitchFamily="49" charset="-122"/>
              </a:rPr>
              <a:t>当给不同子类型的对象发送相同的消息时，消息的发送者可以不用关心具体的对象类型，而由对象自身做出不同的响应处理。</a:t>
            </a:r>
          </a:p>
          <a:p>
            <a:pPr marL="990600" lvl="1" indent="-533400" eaLnBrk="1" hangingPunct="1">
              <a:lnSpc>
                <a:spcPct val="120000"/>
              </a:lnSpc>
              <a:spcBef>
                <a:spcPts val="0"/>
              </a:spcBef>
              <a:buFontTx/>
              <a:buAutoNum type="arabicPeriod"/>
            </a:pPr>
            <a:r>
              <a:rPr lang="zh-CN" altLang="en-US" dirty="0" smtClean="0">
                <a:cs typeface="楷体_GB2312" pitchFamily="49" charset="-122"/>
              </a:rPr>
              <a:t>需要扩充一种新类型时，只需要从父类中再派生出一个子类，覆盖父类的某些服务，而不需要改动其它外部程序。</a:t>
            </a:r>
          </a:p>
          <a:p>
            <a:pPr marL="990600" lvl="1" indent="-533400" eaLnBrk="1" hangingPunct="1">
              <a:lnSpc>
                <a:spcPct val="120000"/>
              </a:lnSpc>
              <a:spcBef>
                <a:spcPts val="0"/>
              </a:spcBef>
              <a:buFontTx/>
              <a:buAutoNum type="arabicPeriod"/>
            </a:pPr>
            <a:r>
              <a:rPr lang="zh-CN" altLang="en-US" dirty="0" smtClean="0">
                <a:cs typeface="楷体_GB2312" pitchFamily="49" charset="-122"/>
              </a:rPr>
              <a:t>多态性极大地提高了重用性和灵活性，对象的使用和理解也得以简化。</a:t>
            </a:r>
          </a:p>
        </p:txBody>
      </p:sp>
    </p:spTree>
    <p:extLst>
      <p:ext uri="{BB962C8B-B14F-4D97-AF65-F5344CB8AC3E}">
        <p14:creationId xmlns:p14="http://schemas.microsoft.com/office/powerpoint/2010/main" val="745408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48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48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4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42478" y="476672"/>
            <a:ext cx="8496300" cy="981075"/>
          </a:xfrm>
        </p:spPr>
        <p:txBody>
          <a:bodyPr/>
          <a:lstStyle/>
          <a:p>
            <a:pPr eaLnBrk="1" hangingPunct="1"/>
            <a:r>
              <a:rPr lang="en-US" altLang="zh-CN" dirty="0" smtClean="0"/>
              <a:t>7. </a:t>
            </a:r>
            <a:r>
              <a:rPr lang="zh-CN" altLang="en-US" dirty="0" smtClean="0"/>
              <a:t>关系（</a:t>
            </a:r>
            <a:r>
              <a:rPr lang="en-US" altLang="zh-CN" dirty="0" smtClean="0"/>
              <a:t>Relationship</a:t>
            </a:r>
            <a:r>
              <a:rPr lang="zh-CN" altLang="en-US" dirty="0" smtClean="0"/>
              <a:t>）</a:t>
            </a:r>
          </a:p>
        </p:txBody>
      </p:sp>
      <p:sp>
        <p:nvSpPr>
          <p:cNvPr id="336899" name="Rectangle 3"/>
          <p:cNvSpPr>
            <a:spLocks noGrp="1" noChangeArrowheads="1"/>
          </p:cNvSpPr>
          <p:nvPr>
            <p:ph type="body" idx="1"/>
          </p:nvPr>
        </p:nvSpPr>
        <p:spPr>
          <a:xfrm>
            <a:off x="683568" y="1700808"/>
            <a:ext cx="7704856" cy="4680520"/>
          </a:xfrm>
        </p:spPr>
        <p:txBody>
          <a:bodyPr>
            <a:normAutofit fontScale="85000" lnSpcReduction="20000"/>
          </a:bodyPr>
          <a:lstStyle/>
          <a:p>
            <a:pPr eaLnBrk="1" hangingPunct="1">
              <a:lnSpc>
                <a:spcPct val="110000"/>
              </a:lnSpc>
              <a:spcBef>
                <a:spcPts val="0"/>
              </a:spcBef>
            </a:pPr>
            <a:r>
              <a:rPr lang="zh-CN" altLang="en-US" dirty="0" smtClean="0">
                <a:latin typeface="宋体" panose="02010600030101010101" pitchFamily="2" charset="-122"/>
              </a:rPr>
              <a:t>类之间的联系方式：</a:t>
            </a:r>
          </a:p>
          <a:p>
            <a:pPr lvl="1" eaLnBrk="1" hangingPunct="1">
              <a:lnSpc>
                <a:spcPct val="110000"/>
              </a:lnSpc>
              <a:spcBef>
                <a:spcPts val="0"/>
              </a:spcBef>
            </a:pPr>
            <a:r>
              <a:rPr lang="zh-CN" altLang="en-US" dirty="0" smtClean="0">
                <a:latin typeface="宋体" panose="02010600030101010101" pitchFamily="2" charset="-122"/>
                <a:cs typeface="楷体_GB2312" pitchFamily="49" charset="-122"/>
              </a:rPr>
              <a:t>（</a:t>
            </a:r>
            <a:r>
              <a:rPr lang="en-US" altLang="zh-CN" dirty="0" smtClean="0">
                <a:latin typeface="宋体" panose="02010600030101010101" pitchFamily="2" charset="-122"/>
                <a:cs typeface="楷体_GB2312" pitchFamily="49" charset="-122"/>
              </a:rPr>
              <a:t>1</a:t>
            </a:r>
            <a:r>
              <a:rPr lang="zh-CN" altLang="en-US" dirty="0" smtClean="0">
                <a:latin typeface="宋体" panose="02010600030101010101" pitchFamily="2" charset="-122"/>
                <a:cs typeface="楷体_GB2312" pitchFamily="49" charset="-122"/>
              </a:rPr>
              <a:t>）继承</a:t>
            </a:r>
            <a:r>
              <a:rPr lang="en-US" altLang="zh-CN" dirty="0" smtClean="0">
                <a:latin typeface="宋体" panose="02010600030101010101" pitchFamily="2" charset="-122"/>
                <a:cs typeface="楷体_GB2312" pitchFamily="49" charset="-122"/>
              </a:rPr>
              <a:t>/</a:t>
            </a:r>
            <a:r>
              <a:rPr lang="zh-CN" altLang="en-US" dirty="0" smtClean="0">
                <a:latin typeface="宋体" panose="02010600030101010101" pitchFamily="2" charset="-122"/>
                <a:cs typeface="楷体_GB2312" pitchFamily="49" charset="-122"/>
              </a:rPr>
              <a:t>泛化（</a:t>
            </a:r>
            <a:r>
              <a:rPr lang="en-US" altLang="zh-CN" dirty="0" smtClean="0">
                <a:latin typeface="宋体" panose="02010600030101010101" pitchFamily="2" charset="-122"/>
                <a:cs typeface="楷体_GB2312" pitchFamily="49" charset="-122"/>
              </a:rPr>
              <a:t>generalization</a:t>
            </a:r>
            <a:r>
              <a:rPr lang="zh-CN" altLang="en-US" dirty="0" smtClean="0">
                <a:latin typeface="宋体" panose="02010600030101010101" pitchFamily="2" charset="-122"/>
                <a:cs typeface="楷体_GB2312" pitchFamily="49" charset="-122"/>
              </a:rPr>
              <a:t>）：类之间的关系是指对象分类的层次关系，继承关系对于类中的所有对象都成立，而不特指某个具体对象。</a:t>
            </a:r>
          </a:p>
          <a:p>
            <a:pPr lvl="1" eaLnBrk="1" hangingPunct="1">
              <a:lnSpc>
                <a:spcPct val="110000"/>
              </a:lnSpc>
              <a:spcBef>
                <a:spcPts val="0"/>
              </a:spcBef>
            </a:pPr>
            <a:r>
              <a:rPr lang="zh-CN" altLang="en-US" dirty="0" smtClean="0">
                <a:latin typeface="宋体" panose="02010600030101010101" pitchFamily="2" charset="-122"/>
                <a:cs typeface="楷体_GB2312" pitchFamily="49" charset="-122"/>
              </a:rPr>
              <a:t>（</a:t>
            </a:r>
            <a:r>
              <a:rPr lang="en-US" altLang="zh-CN" dirty="0" smtClean="0">
                <a:latin typeface="宋体" panose="02010600030101010101" pitchFamily="2" charset="-122"/>
                <a:cs typeface="楷体_GB2312" pitchFamily="49" charset="-122"/>
              </a:rPr>
              <a:t>2</a:t>
            </a:r>
            <a:r>
              <a:rPr lang="zh-CN" altLang="en-US" dirty="0" smtClean="0">
                <a:latin typeface="宋体" panose="02010600030101010101" pitchFamily="2" charset="-122"/>
                <a:cs typeface="楷体_GB2312" pitchFamily="49" charset="-122"/>
              </a:rPr>
              <a:t>）实现（</a:t>
            </a:r>
            <a:r>
              <a:rPr lang="en-US" altLang="zh-CN" dirty="0" smtClean="0">
                <a:latin typeface="宋体" panose="02010600030101010101" pitchFamily="2" charset="-122"/>
                <a:cs typeface="楷体_GB2312" pitchFamily="49" charset="-122"/>
              </a:rPr>
              <a:t>realization</a:t>
            </a:r>
            <a:r>
              <a:rPr lang="zh-CN" altLang="en-US" dirty="0" smtClean="0">
                <a:latin typeface="宋体" panose="02010600030101010101" pitchFamily="2" charset="-122"/>
                <a:cs typeface="楷体_GB2312" pitchFamily="49" charset="-122"/>
              </a:rPr>
              <a:t>）：即描述和实现。一个接口可以提供某些操作的描述，另一些类需要具体来完成这些操作，即对接口进行实现。</a:t>
            </a:r>
          </a:p>
          <a:p>
            <a:pPr eaLnBrk="1" hangingPunct="1">
              <a:lnSpc>
                <a:spcPct val="110000"/>
              </a:lnSpc>
              <a:spcBef>
                <a:spcPts val="0"/>
              </a:spcBef>
            </a:pPr>
            <a:r>
              <a:rPr lang="zh-CN" altLang="en-US" dirty="0" smtClean="0">
                <a:latin typeface="宋体" panose="02010600030101010101" pitchFamily="2" charset="-122"/>
              </a:rPr>
              <a:t>对象关系则是存在于具体对象实例之间的联系：</a:t>
            </a:r>
          </a:p>
          <a:p>
            <a:pPr lvl="1" eaLnBrk="1" hangingPunct="1">
              <a:lnSpc>
                <a:spcPct val="110000"/>
              </a:lnSpc>
              <a:spcBef>
                <a:spcPts val="0"/>
              </a:spcBef>
            </a:pPr>
            <a:r>
              <a:rPr lang="zh-CN" altLang="en-US" dirty="0" smtClean="0">
                <a:latin typeface="宋体" panose="02010600030101010101" pitchFamily="2" charset="-122"/>
                <a:cs typeface="楷体_GB2312" pitchFamily="49" charset="-122"/>
              </a:rPr>
              <a:t>（</a:t>
            </a:r>
            <a:r>
              <a:rPr lang="en-US" altLang="zh-CN" dirty="0" smtClean="0">
                <a:latin typeface="宋体" panose="02010600030101010101" pitchFamily="2" charset="-122"/>
                <a:cs typeface="楷体_GB2312" pitchFamily="49" charset="-122"/>
              </a:rPr>
              <a:t>3</a:t>
            </a:r>
            <a:r>
              <a:rPr lang="zh-CN" altLang="en-US" dirty="0" smtClean="0">
                <a:latin typeface="宋体" panose="02010600030101010101" pitchFamily="2" charset="-122"/>
                <a:cs typeface="楷体_GB2312" pitchFamily="49" charset="-122"/>
              </a:rPr>
              <a:t>）关联（</a:t>
            </a:r>
            <a:r>
              <a:rPr lang="en-US" altLang="zh-CN" dirty="0" smtClean="0">
                <a:latin typeface="宋体" panose="02010600030101010101" pitchFamily="2" charset="-122"/>
                <a:cs typeface="楷体_GB2312" pitchFamily="49" charset="-122"/>
              </a:rPr>
              <a:t>association</a:t>
            </a:r>
            <a:r>
              <a:rPr lang="zh-CN" altLang="en-US" dirty="0" smtClean="0">
                <a:latin typeface="宋体" panose="02010600030101010101" pitchFamily="2" charset="-122"/>
                <a:cs typeface="楷体_GB2312" pitchFamily="49" charset="-122"/>
              </a:rPr>
              <a:t>）：表达对象与对象的静态联系，是一种长期关系，比如整体和部分关系。</a:t>
            </a:r>
          </a:p>
          <a:p>
            <a:pPr lvl="1" eaLnBrk="1" hangingPunct="1">
              <a:lnSpc>
                <a:spcPct val="110000"/>
              </a:lnSpc>
              <a:spcBef>
                <a:spcPts val="0"/>
              </a:spcBef>
            </a:pPr>
            <a:r>
              <a:rPr lang="zh-CN" altLang="en-US" dirty="0" smtClean="0">
                <a:latin typeface="宋体" panose="02010600030101010101" pitchFamily="2" charset="-122"/>
                <a:cs typeface="楷体_GB2312" pitchFamily="49" charset="-122"/>
              </a:rPr>
              <a:t>（</a:t>
            </a:r>
            <a:r>
              <a:rPr lang="en-US" altLang="zh-CN" dirty="0" smtClean="0">
                <a:latin typeface="宋体" panose="02010600030101010101" pitchFamily="2" charset="-122"/>
                <a:cs typeface="楷体_GB2312" pitchFamily="49" charset="-122"/>
              </a:rPr>
              <a:t>4</a:t>
            </a:r>
            <a:r>
              <a:rPr lang="zh-CN" altLang="en-US" dirty="0" smtClean="0">
                <a:latin typeface="宋体" panose="02010600030101010101" pitchFamily="2" charset="-122"/>
                <a:cs typeface="楷体_GB2312" pitchFamily="49" charset="-122"/>
              </a:rPr>
              <a:t>）依赖（</a:t>
            </a:r>
            <a:r>
              <a:rPr lang="en-US" altLang="zh-CN" dirty="0" smtClean="0">
                <a:latin typeface="宋体" panose="02010600030101010101" pitchFamily="2" charset="-122"/>
                <a:cs typeface="楷体_GB2312" pitchFamily="49" charset="-122"/>
              </a:rPr>
              <a:t>dependency</a:t>
            </a:r>
            <a:r>
              <a:rPr lang="zh-CN" altLang="en-US" dirty="0" smtClean="0">
                <a:latin typeface="宋体" panose="02010600030101010101" pitchFamily="2" charset="-122"/>
                <a:cs typeface="楷体_GB2312" pitchFamily="49" charset="-122"/>
              </a:rPr>
              <a:t>）：表达对象与对象的动态联系（运行时），是一种短期关系。</a:t>
            </a:r>
          </a:p>
        </p:txBody>
      </p:sp>
    </p:spTree>
    <p:extLst>
      <p:ext uri="{BB962C8B-B14F-4D97-AF65-F5344CB8AC3E}">
        <p14:creationId xmlns:p14="http://schemas.microsoft.com/office/powerpoint/2010/main" val="137722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6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6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68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68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6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48271" y="476672"/>
            <a:ext cx="8496300" cy="981075"/>
          </a:xfrm>
        </p:spPr>
        <p:txBody>
          <a:bodyPr/>
          <a:lstStyle/>
          <a:p>
            <a:pPr eaLnBrk="1" hangingPunct="1"/>
            <a:r>
              <a:rPr lang="en-US" altLang="zh-CN" dirty="0" smtClean="0"/>
              <a:t>8. </a:t>
            </a:r>
            <a:r>
              <a:rPr lang="zh-CN" altLang="en-US" dirty="0" smtClean="0"/>
              <a:t>重用（</a:t>
            </a:r>
            <a:r>
              <a:rPr lang="en-US" altLang="zh-CN" dirty="0" smtClean="0"/>
              <a:t>Reuse</a:t>
            </a:r>
            <a:r>
              <a:rPr lang="zh-CN" altLang="en-US" dirty="0" smtClean="0"/>
              <a:t>）</a:t>
            </a:r>
          </a:p>
        </p:txBody>
      </p:sp>
      <p:sp>
        <p:nvSpPr>
          <p:cNvPr id="337923" name="Rectangle 3"/>
          <p:cNvSpPr>
            <a:spLocks noGrp="1" noChangeArrowheads="1"/>
          </p:cNvSpPr>
          <p:nvPr>
            <p:ph type="body" idx="1"/>
          </p:nvPr>
        </p:nvSpPr>
        <p:spPr/>
        <p:txBody>
          <a:bodyPr>
            <a:normAutofit fontScale="92500" lnSpcReduction="10000"/>
          </a:bodyPr>
          <a:lstStyle/>
          <a:p>
            <a:pPr eaLnBrk="1" hangingPunct="1">
              <a:lnSpc>
                <a:spcPct val="90000"/>
              </a:lnSpc>
            </a:pPr>
            <a:r>
              <a:rPr kumimoji="1" lang="zh-CN" altLang="en-US" smtClean="0"/>
              <a:t>对象具有封装性和信息隐蔽等特性，使其容易实现软件重用</a:t>
            </a:r>
          </a:p>
          <a:p>
            <a:pPr eaLnBrk="1" hangingPunct="1">
              <a:lnSpc>
                <a:spcPct val="90000"/>
              </a:lnSpc>
            </a:pPr>
            <a:r>
              <a:rPr kumimoji="1" lang="zh-CN" altLang="en-US" smtClean="0"/>
              <a:t>一般对象类可以派生出新类，类可以产生实例对象，从而实现了对象类的数据结构和操作代码的复用</a:t>
            </a:r>
          </a:p>
          <a:p>
            <a:pPr eaLnBrk="1" hangingPunct="1">
              <a:lnSpc>
                <a:spcPct val="90000"/>
              </a:lnSpc>
            </a:pPr>
            <a:r>
              <a:rPr kumimoji="1" lang="zh-CN" altLang="en-US" smtClean="0"/>
              <a:t>复杂类可以分解为简单类的组装结构，这些简单类又可以重复成为多个对象类的组成元素</a:t>
            </a:r>
          </a:p>
          <a:p>
            <a:pPr eaLnBrk="1" hangingPunct="1">
              <a:lnSpc>
                <a:spcPct val="90000"/>
              </a:lnSpc>
            </a:pPr>
            <a:r>
              <a:rPr kumimoji="1" lang="zh-CN" altLang="en-US" smtClean="0"/>
              <a:t>面向对象程序设计语言的开发环境一般预定义了系统动态连接库，提供大量公用程序代码，避免重复编写，提高了开发效率和质量</a:t>
            </a:r>
            <a:endParaRPr lang="zh-CN" altLang="en-US" smtClean="0"/>
          </a:p>
        </p:txBody>
      </p:sp>
    </p:spTree>
    <p:extLst>
      <p:ext uri="{BB962C8B-B14F-4D97-AF65-F5344CB8AC3E}">
        <p14:creationId xmlns:p14="http://schemas.microsoft.com/office/powerpoint/2010/main" val="1306760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9552" y="404664"/>
            <a:ext cx="8496300" cy="981075"/>
          </a:xfrm>
        </p:spPr>
        <p:txBody>
          <a:bodyPr/>
          <a:lstStyle/>
          <a:p>
            <a:pPr eaLnBrk="1" hangingPunct="1"/>
            <a:r>
              <a:rPr lang="en-US" altLang="zh-CN" dirty="0" smtClean="0"/>
              <a:t>8.1.4 </a:t>
            </a:r>
            <a:r>
              <a:rPr lang="zh-CN" altLang="en-US" dirty="0" smtClean="0"/>
              <a:t>面向对象方法的优势</a:t>
            </a:r>
          </a:p>
        </p:txBody>
      </p:sp>
      <p:sp>
        <p:nvSpPr>
          <p:cNvPr id="3584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t>面向对象方法有如下优势：</a:t>
            </a:r>
          </a:p>
          <a:p>
            <a:pPr eaLnBrk="1" hangingPunct="1"/>
            <a:r>
              <a:rPr lang="zh-CN" altLang="en-US" smtClean="0"/>
              <a:t>更符合人类思维方式</a:t>
            </a:r>
          </a:p>
          <a:p>
            <a:pPr eaLnBrk="1" hangingPunct="1"/>
            <a:r>
              <a:rPr lang="zh-CN" altLang="en-US" smtClean="0"/>
              <a:t>各阶段过渡平滑</a:t>
            </a:r>
          </a:p>
          <a:p>
            <a:pPr eaLnBrk="1" hangingPunct="1"/>
            <a:r>
              <a:rPr lang="zh-CN" altLang="en-US" smtClean="0"/>
              <a:t>生命力强</a:t>
            </a:r>
          </a:p>
          <a:p>
            <a:pPr eaLnBrk="1" hangingPunct="1"/>
            <a:r>
              <a:rPr lang="zh-CN" altLang="en-US" smtClean="0"/>
              <a:t>易于扩充和维护</a:t>
            </a:r>
            <a:endParaRPr lang="en-US" altLang="zh-CN" smtClean="0"/>
          </a:p>
          <a:p>
            <a:pPr eaLnBrk="1" hangingPunct="1"/>
            <a:r>
              <a:rPr lang="zh-CN" altLang="en-US" smtClean="0"/>
              <a:t>与数据模型一致</a:t>
            </a:r>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356946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372477"/>
            <a:ext cx="8496300" cy="981075"/>
          </a:xfrm>
        </p:spPr>
        <p:txBody>
          <a:bodyPr/>
          <a:lstStyle/>
          <a:p>
            <a:pPr eaLnBrk="1" hangingPunct="1"/>
            <a:r>
              <a:rPr lang="en-US" altLang="zh-CN" dirty="0" smtClean="0"/>
              <a:t>1. </a:t>
            </a:r>
            <a:r>
              <a:rPr lang="zh-CN" altLang="en-US" dirty="0" smtClean="0"/>
              <a:t>更接近人类思维方式</a:t>
            </a:r>
          </a:p>
        </p:txBody>
      </p:sp>
      <p:sp>
        <p:nvSpPr>
          <p:cNvPr id="36867" name="Rectangle 3"/>
          <p:cNvSpPr>
            <a:spLocks noGrp="1" noChangeArrowheads="1"/>
          </p:cNvSpPr>
          <p:nvPr>
            <p:ph type="body" idx="1"/>
          </p:nvPr>
        </p:nvSpPr>
        <p:spPr>
          <a:xfrm>
            <a:off x="322263" y="1582440"/>
            <a:ext cx="8642350" cy="719137"/>
          </a:xfrm>
        </p:spPr>
        <p:txBody>
          <a:bodyPr/>
          <a:lstStyle/>
          <a:p>
            <a:pPr eaLnBrk="1" hangingPunct="1"/>
            <a:r>
              <a:rPr lang="zh-CN" altLang="en-US" dirty="0" smtClean="0"/>
              <a:t>人认识世界从对象开始</a:t>
            </a:r>
          </a:p>
        </p:txBody>
      </p:sp>
      <p:grpSp>
        <p:nvGrpSpPr>
          <p:cNvPr id="36868" name="Group 4"/>
          <p:cNvGrpSpPr>
            <a:grpSpLocks/>
          </p:cNvGrpSpPr>
          <p:nvPr/>
        </p:nvGrpSpPr>
        <p:grpSpPr bwMode="auto">
          <a:xfrm>
            <a:off x="1403350" y="1989138"/>
            <a:ext cx="6337300" cy="4464198"/>
            <a:chOff x="689" y="46"/>
            <a:chExt cx="4345" cy="3410"/>
          </a:xfrm>
        </p:grpSpPr>
        <p:grpSp>
          <p:nvGrpSpPr>
            <p:cNvPr id="36869" name="Group 5"/>
            <p:cNvGrpSpPr>
              <a:grpSpLocks/>
            </p:cNvGrpSpPr>
            <p:nvPr/>
          </p:nvGrpSpPr>
          <p:grpSpPr bwMode="auto">
            <a:xfrm>
              <a:off x="3220" y="185"/>
              <a:ext cx="1814" cy="1321"/>
              <a:chOff x="3220" y="185"/>
              <a:chExt cx="1814" cy="1321"/>
            </a:xfrm>
          </p:grpSpPr>
          <p:grpSp>
            <p:nvGrpSpPr>
              <p:cNvPr id="36942" name="Group 6"/>
              <p:cNvGrpSpPr>
                <a:grpSpLocks/>
              </p:cNvGrpSpPr>
              <p:nvPr/>
            </p:nvGrpSpPr>
            <p:grpSpPr bwMode="auto">
              <a:xfrm>
                <a:off x="3908" y="185"/>
                <a:ext cx="1126" cy="1066"/>
                <a:chOff x="3908" y="185"/>
                <a:chExt cx="1126" cy="1066"/>
              </a:xfrm>
            </p:grpSpPr>
            <p:grpSp>
              <p:nvGrpSpPr>
                <p:cNvPr id="36947" name="Group 7"/>
                <p:cNvGrpSpPr>
                  <a:grpSpLocks/>
                </p:cNvGrpSpPr>
                <p:nvPr/>
              </p:nvGrpSpPr>
              <p:grpSpPr bwMode="auto">
                <a:xfrm>
                  <a:off x="4190" y="325"/>
                  <a:ext cx="844" cy="785"/>
                  <a:chOff x="4190" y="325"/>
                  <a:chExt cx="844" cy="785"/>
                </a:xfrm>
              </p:grpSpPr>
              <p:grpSp>
                <p:nvGrpSpPr>
                  <p:cNvPr id="36957" name="Group 8"/>
                  <p:cNvGrpSpPr>
                    <a:grpSpLocks/>
                  </p:cNvGrpSpPr>
                  <p:nvPr/>
                </p:nvGrpSpPr>
                <p:grpSpPr bwMode="auto">
                  <a:xfrm>
                    <a:off x="4190" y="325"/>
                    <a:ext cx="844" cy="785"/>
                    <a:chOff x="4190" y="325"/>
                    <a:chExt cx="844" cy="785"/>
                  </a:xfrm>
                </p:grpSpPr>
                <p:grpSp>
                  <p:nvGrpSpPr>
                    <p:cNvPr id="36959" name="Group 9"/>
                    <p:cNvGrpSpPr>
                      <a:grpSpLocks/>
                    </p:cNvGrpSpPr>
                    <p:nvPr/>
                  </p:nvGrpSpPr>
                  <p:grpSpPr bwMode="auto">
                    <a:xfrm>
                      <a:off x="4401" y="371"/>
                      <a:ext cx="633" cy="646"/>
                      <a:chOff x="4401" y="371"/>
                      <a:chExt cx="633" cy="646"/>
                    </a:xfrm>
                  </p:grpSpPr>
                  <p:grpSp>
                    <p:nvGrpSpPr>
                      <p:cNvPr id="36963" name="Group 10"/>
                      <p:cNvGrpSpPr>
                        <a:grpSpLocks/>
                      </p:cNvGrpSpPr>
                      <p:nvPr/>
                    </p:nvGrpSpPr>
                    <p:grpSpPr bwMode="auto">
                      <a:xfrm>
                        <a:off x="4472" y="371"/>
                        <a:ext cx="562" cy="646"/>
                        <a:chOff x="4472" y="371"/>
                        <a:chExt cx="562" cy="646"/>
                      </a:xfrm>
                    </p:grpSpPr>
                    <p:sp>
                      <p:nvSpPr>
                        <p:cNvPr id="36967" name="Oval 11"/>
                        <p:cNvSpPr>
                          <a:spLocks noChangeArrowheads="1"/>
                        </p:cNvSpPr>
                        <p:nvPr/>
                      </p:nvSpPr>
                      <p:spPr bwMode="auto">
                        <a:xfrm>
                          <a:off x="4754" y="743"/>
                          <a:ext cx="280" cy="18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8" name="Oval 12"/>
                        <p:cNvSpPr>
                          <a:spLocks noChangeArrowheads="1"/>
                        </p:cNvSpPr>
                        <p:nvPr/>
                      </p:nvSpPr>
                      <p:spPr bwMode="auto">
                        <a:xfrm>
                          <a:off x="4542" y="789"/>
                          <a:ext cx="349" cy="22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9" name="Oval 13"/>
                        <p:cNvSpPr>
                          <a:spLocks noChangeArrowheads="1"/>
                        </p:cNvSpPr>
                        <p:nvPr/>
                      </p:nvSpPr>
                      <p:spPr bwMode="auto">
                        <a:xfrm>
                          <a:off x="4684" y="510"/>
                          <a:ext cx="279" cy="18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70" name="Oval 14"/>
                        <p:cNvSpPr>
                          <a:spLocks noChangeArrowheads="1"/>
                        </p:cNvSpPr>
                        <p:nvPr/>
                      </p:nvSpPr>
                      <p:spPr bwMode="auto">
                        <a:xfrm>
                          <a:off x="4472" y="371"/>
                          <a:ext cx="352"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71" name="Freeform 15"/>
                        <p:cNvSpPr>
                          <a:spLocks/>
                        </p:cNvSpPr>
                        <p:nvPr/>
                      </p:nvSpPr>
                      <p:spPr bwMode="auto">
                        <a:xfrm>
                          <a:off x="4692" y="512"/>
                          <a:ext cx="240" cy="371"/>
                        </a:xfrm>
                        <a:custGeom>
                          <a:avLst/>
                          <a:gdLst>
                            <a:gd name="T0" fmla="*/ 240 w 240"/>
                            <a:gd name="T1" fmla="*/ 5 h 743"/>
                            <a:gd name="T2" fmla="*/ 139 w 240"/>
                            <a:gd name="T3" fmla="*/ 5 h 743"/>
                            <a:gd name="T4" fmla="*/ 0 w 240"/>
                            <a:gd name="T5" fmla="*/ 0 h 743"/>
                            <a:gd name="T6" fmla="*/ 149 w 240"/>
                            <a:gd name="T7" fmla="*/ 0 h 743"/>
                            <a:gd name="T8" fmla="*/ 152 w 240"/>
                            <a:gd name="T9" fmla="*/ 3 h 743"/>
                            <a:gd name="T10" fmla="*/ 240 w 240"/>
                            <a:gd name="T11" fmla="*/ 5 h 7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0" h="743">
                              <a:moveTo>
                                <a:pt x="240" y="737"/>
                              </a:moveTo>
                              <a:lnTo>
                                <a:pt x="139" y="743"/>
                              </a:lnTo>
                              <a:lnTo>
                                <a:pt x="0" y="0"/>
                              </a:lnTo>
                              <a:lnTo>
                                <a:pt x="149" y="60"/>
                              </a:lnTo>
                              <a:lnTo>
                                <a:pt x="152" y="423"/>
                              </a:lnTo>
                              <a:lnTo>
                                <a:pt x="240" y="7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64" name="Oval 16"/>
                      <p:cNvSpPr>
                        <a:spLocks noChangeArrowheads="1"/>
                      </p:cNvSpPr>
                      <p:nvPr/>
                    </p:nvSpPr>
                    <p:spPr bwMode="auto">
                      <a:xfrm>
                        <a:off x="4401" y="557"/>
                        <a:ext cx="492" cy="32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5" name="Oval 17"/>
                      <p:cNvSpPr>
                        <a:spLocks noChangeArrowheads="1"/>
                      </p:cNvSpPr>
                      <p:nvPr/>
                    </p:nvSpPr>
                    <p:spPr bwMode="auto">
                      <a:xfrm>
                        <a:off x="4401" y="743"/>
                        <a:ext cx="352"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6" name="Freeform 18"/>
                      <p:cNvSpPr>
                        <a:spLocks/>
                      </p:cNvSpPr>
                      <p:nvPr/>
                    </p:nvSpPr>
                    <p:spPr bwMode="auto">
                      <a:xfrm>
                        <a:off x="4507" y="472"/>
                        <a:ext cx="253" cy="399"/>
                      </a:xfrm>
                      <a:custGeom>
                        <a:avLst/>
                        <a:gdLst>
                          <a:gd name="T0" fmla="*/ 230 w 253"/>
                          <a:gd name="T1" fmla="*/ 2 h 798"/>
                          <a:gd name="T2" fmla="*/ 200 w 253"/>
                          <a:gd name="T3" fmla="*/ 3 h 798"/>
                          <a:gd name="T4" fmla="*/ 253 w 253"/>
                          <a:gd name="T5" fmla="*/ 6 h 798"/>
                          <a:gd name="T6" fmla="*/ 152 w 253"/>
                          <a:gd name="T7" fmla="*/ 7 h 798"/>
                          <a:gd name="T8" fmla="*/ 0 w 253"/>
                          <a:gd name="T9" fmla="*/ 3 h 798"/>
                          <a:gd name="T10" fmla="*/ 121 w 253"/>
                          <a:gd name="T11" fmla="*/ 0 h 798"/>
                          <a:gd name="T12" fmla="*/ 230 w 253"/>
                          <a:gd name="T13" fmla="*/ 2 h 7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 h="798">
                            <a:moveTo>
                              <a:pt x="230" y="134"/>
                            </a:moveTo>
                            <a:lnTo>
                              <a:pt x="200" y="305"/>
                            </a:lnTo>
                            <a:lnTo>
                              <a:pt x="253" y="689"/>
                            </a:lnTo>
                            <a:lnTo>
                              <a:pt x="152" y="798"/>
                            </a:lnTo>
                            <a:lnTo>
                              <a:pt x="0" y="336"/>
                            </a:lnTo>
                            <a:lnTo>
                              <a:pt x="121" y="0"/>
                            </a:lnTo>
                            <a:lnTo>
                              <a:pt x="23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60" name="Oval 19"/>
                    <p:cNvSpPr>
                      <a:spLocks noChangeArrowheads="1"/>
                    </p:cNvSpPr>
                    <p:nvPr/>
                  </p:nvSpPr>
                  <p:spPr bwMode="auto">
                    <a:xfrm>
                      <a:off x="4401" y="929"/>
                      <a:ext cx="280" cy="18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1" name="Oval 20"/>
                    <p:cNvSpPr>
                      <a:spLocks noChangeArrowheads="1"/>
                    </p:cNvSpPr>
                    <p:nvPr/>
                  </p:nvSpPr>
                  <p:spPr bwMode="auto">
                    <a:xfrm>
                      <a:off x="4190" y="325"/>
                      <a:ext cx="351"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2" name="Freeform 21"/>
                    <p:cNvSpPr>
                      <a:spLocks/>
                    </p:cNvSpPr>
                    <p:nvPr/>
                  </p:nvSpPr>
                  <p:spPr bwMode="auto">
                    <a:xfrm>
                      <a:off x="4484" y="890"/>
                      <a:ext cx="187" cy="83"/>
                    </a:xfrm>
                    <a:custGeom>
                      <a:avLst/>
                      <a:gdLst>
                        <a:gd name="T0" fmla="*/ 187 w 187"/>
                        <a:gd name="T1" fmla="*/ 1 h 166"/>
                        <a:gd name="T2" fmla="*/ 131 w 187"/>
                        <a:gd name="T3" fmla="*/ 2 h 166"/>
                        <a:gd name="T4" fmla="*/ 0 w 187"/>
                        <a:gd name="T5" fmla="*/ 1 h 166"/>
                        <a:gd name="T6" fmla="*/ 131 w 187"/>
                        <a:gd name="T7" fmla="*/ 0 h 166"/>
                        <a:gd name="T8" fmla="*/ 187 w 187"/>
                        <a:gd name="T9" fmla="*/ 1 h 1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 h="166">
                          <a:moveTo>
                            <a:pt x="187" y="104"/>
                          </a:moveTo>
                          <a:lnTo>
                            <a:pt x="131" y="166"/>
                          </a:lnTo>
                          <a:lnTo>
                            <a:pt x="0" y="81"/>
                          </a:lnTo>
                          <a:lnTo>
                            <a:pt x="131" y="0"/>
                          </a:lnTo>
                          <a:lnTo>
                            <a:pt x="187"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58" name="Freeform 22"/>
                  <p:cNvSpPr>
                    <a:spLocks/>
                  </p:cNvSpPr>
                  <p:nvPr/>
                </p:nvSpPr>
                <p:spPr bwMode="auto">
                  <a:xfrm>
                    <a:off x="4458" y="428"/>
                    <a:ext cx="112" cy="132"/>
                  </a:xfrm>
                  <a:custGeom>
                    <a:avLst/>
                    <a:gdLst>
                      <a:gd name="T0" fmla="*/ 56 w 112"/>
                      <a:gd name="T1" fmla="*/ 0 h 263"/>
                      <a:gd name="T2" fmla="*/ 112 w 112"/>
                      <a:gd name="T3" fmla="*/ 1 h 263"/>
                      <a:gd name="T4" fmla="*/ 90 w 112"/>
                      <a:gd name="T5" fmla="*/ 3 h 263"/>
                      <a:gd name="T6" fmla="*/ 0 w 112"/>
                      <a:gd name="T7" fmla="*/ 2 h 263"/>
                      <a:gd name="T8" fmla="*/ 56 w 112"/>
                      <a:gd name="T9" fmla="*/ 0 h 2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263">
                        <a:moveTo>
                          <a:pt x="56" y="0"/>
                        </a:moveTo>
                        <a:lnTo>
                          <a:pt x="112" y="5"/>
                        </a:lnTo>
                        <a:lnTo>
                          <a:pt x="90" y="263"/>
                        </a:lnTo>
                        <a:lnTo>
                          <a:pt x="0" y="211"/>
                        </a:lnTo>
                        <a:lnTo>
                          <a:pt x="5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948" name="Group 23"/>
                <p:cNvGrpSpPr>
                  <a:grpSpLocks/>
                </p:cNvGrpSpPr>
                <p:nvPr/>
              </p:nvGrpSpPr>
              <p:grpSpPr bwMode="auto">
                <a:xfrm>
                  <a:off x="3908" y="185"/>
                  <a:ext cx="773" cy="972"/>
                  <a:chOff x="3908" y="185"/>
                  <a:chExt cx="773" cy="972"/>
                </a:xfrm>
              </p:grpSpPr>
              <p:sp>
                <p:nvSpPr>
                  <p:cNvPr id="36951" name="Oval 24"/>
                  <p:cNvSpPr>
                    <a:spLocks noChangeArrowheads="1"/>
                  </p:cNvSpPr>
                  <p:nvPr/>
                </p:nvSpPr>
                <p:spPr bwMode="auto">
                  <a:xfrm>
                    <a:off x="3977" y="743"/>
                    <a:ext cx="634"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2" name="Oval 25"/>
                  <p:cNvSpPr>
                    <a:spLocks noChangeArrowheads="1"/>
                  </p:cNvSpPr>
                  <p:nvPr/>
                </p:nvSpPr>
                <p:spPr bwMode="auto">
                  <a:xfrm>
                    <a:off x="4048" y="464"/>
                    <a:ext cx="633"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3" name="Oval 26"/>
                  <p:cNvSpPr>
                    <a:spLocks noChangeArrowheads="1"/>
                  </p:cNvSpPr>
                  <p:nvPr/>
                </p:nvSpPr>
                <p:spPr bwMode="auto">
                  <a:xfrm>
                    <a:off x="3908" y="185"/>
                    <a:ext cx="493" cy="32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4" name="Oval 27"/>
                  <p:cNvSpPr>
                    <a:spLocks noChangeArrowheads="1"/>
                  </p:cNvSpPr>
                  <p:nvPr/>
                </p:nvSpPr>
                <p:spPr bwMode="auto">
                  <a:xfrm>
                    <a:off x="4190" y="371"/>
                    <a:ext cx="279" cy="18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5" name="Freeform 28"/>
                  <p:cNvSpPr>
                    <a:spLocks/>
                  </p:cNvSpPr>
                  <p:nvPr/>
                </p:nvSpPr>
                <p:spPr bwMode="auto">
                  <a:xfrm>
                    <a:off x="4053" y="338"/>
                    <a:ext cx="425" cy="362"/>
                  </a:xfrm>
                  <a:custGeom>
                    <a:avLst/>
                    <a:gdLst>
                      <a:gd name="T0" fmla="*/ 302 w 425"/>
                      <a:gd name="T1" fmla="*/ 1 h 724"/>
                      <a:gd name="T2" fmla="*/ 298 w 425"/>
                      <a:gd name="T3" fmla="*/ 1 h 724"/>
                      <a:gd name="T4" fmla="*/ 399 w 425"/>
                      <a:gd name="T5" fmla="*/ 3 h 724"/>
                      <a:gd name="T6" fmla="*/ 425 w 425"/>
                      <a:gd name="T7" fmla="*/ 3 h 724"/>
                      <a:gd name="T8" fmla="*/ 276 w 425"/>
                      <a:gd name="T9" fmla="*/ 6 h 724"/>
                      <a:gd name="T10" fmla="*/ 0 w 425"/>
                      <a:gd name="T11" fmla="*/ 0 h 724"/>
                      <a:gd name="T12" fmla="*/ 302 w 425"/>
                      <a:gd name="T13" fmla="*/ 1 h 7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5" h="724">
                        <a:moveTo>
                          <a:pt x="302" y="29"/>
                        </a:moveTo>
                        <a:lnTo>
                          <a:pt x="298" y="117"/>
                        </a:lnTo>
                        <a:lnTo>
                          <a:pt x="399" y="278"/>
                        </a:lnTo>
                        <a:lnTo>
                          <a:pt x="425" y="295"/>
                        </a:lnTo>
                        <a:lnTo>
                          <a:pt x="276" y="724"/>
                        </a:lnTo>
                        <a:lnTo>
                          <a:pt x="0" y="0"/>
                        </a:lnTo>
                        <a:lnTo>
                          <a:pt x="302"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56" name="Freeform 29"/>
                  <p:cNvSpPr>
                    <a:spLocks/>
                  </p:cNvSpPr>
                  <p:nvPr/>
                </p:nvSpPr>
                <p:spPr bwMode="auto">
                  <a:xfrm>
                    <a:off x="4251" y="820"/>
                    <a:ext cx="280" cy="110"/>
                  </a:xfrm>
                  <a:custGeom>
                    <a:avLst/>
                    <a:gdLst>
                      <a:gd name="T0" fmla="*/ 249 w 280"/>
                      <a:gd name="T1" fmla="*/ 1 h 220"/>
                      <a:gd name="T2" fmla="*/ 280 w 280"/>
                      <a:gd name="T3" fmla="*/ 1 h 220"/>
                      <a:gd name="T4" fmla="*/ 0 w 280"/>
                      <a:gd name="T5" fmla="*/ 2 h 220"/>
                      <a:gd name="T6" fmla="*/ 8 w 280"/>
                      <a:gd name="T7" fmla="*/ 0 h 220"/>
                      <a:gd name="T8" fmla="*/ 249 w 280"/>
                      <a:gd name="T9" fmla="*/ 1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220">
                        <a:moveTo>
                          <a:pt x="249" y="31"/>
                        </a:moveTo>
                        <a:lnTo>
                          <a:pt x="280" y="98"/>
                        </a:lnTo>
                        <a:lnTo>
                          <a:pt x="0" y="220"/>
                        </a:lnTo>
                        <a:lnTo>
                          <a:pt x="8" y="0"/>
                        </a:lnTo>
                        <a:lnTo>
                          <a:pt x="24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49" name="Oval 30"/>
                <p:cNvSpPr>
                  <a:spLocks noChangeArrowheads="1"/>
                </p:cNvSpPr>
                <p:nvPr/>
              </p:nvSpPr>
              <p:spPr bwMode="auto">
                <a:xfrm>
                  <a:off x="3908" y="1022"/>
                  <a:ext cx="351"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0" name="Freeform 31"/>
                <p:cNvSpPr>
                  <a:spLocks/>
                </p:cNvSpPr>
                <p:nvPr/>
              </p:nvSpPr>
              <p:spPr bwMode="auto">
                <a:xfrm>
                  <a:off x="4132" y="1001"/>
                  <a:ext cx="191" cy="127"/>
                </a:xfrm>
                <a:custGeom>
                  <a:avLst/>
                  <a:gdLst>
                    <a:gd name="T0" fmla="*/ 78 w 191"/>
                    <a:gd name="T1" fmla="*/ 2 h 254"/>
                    <a:gd name="T2" fmla="*/ 191 w 191"/>
                    <a:gd name="T3" fmla="*/ 2 h 254"/>
                    <a:gd name="T4" fmla="*/ 60 w 191"/>
                    <a:gd name="T5" fmla="*/ 0 h 254"/>
                    <a:gd name="T6" fmla="*/ 0 w 191"/>
                    <a:gd name="T7" fmla="*/ 1 h 254"/>
                    <a:gd name="T8" fmla="*/ 78 w 191"/>
                    <a:gd name="T9" fmla="*/ 2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54">
                      <a:moveTo>
                        <a:pt x="78" y="254"/>
                      </a:moveTo>
                      <a:lnTo>
                        <a:pt x="191" y="167"/>
                      </a:lnTo>
                      <a:lnTo>
                        <a:pt x="60" y="0"/>
                      </a:lnTo>
                      <a:lnTo>
                        <a:pt x="0" y="93"/>
                      </a:lnTo>
                      <a:lnTo>
                        <a:pt x="78" y="2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43" name="Oval 32"/>
              <p:cNvSpPr>
                <a:spLocks noChangeArrowheads="1"/>
              </p:cNvSpPr>
              <p:nvPr/>
            </p:nvSpPr>
            <p:spPr bwMode="auto">
              <a:xfrm>
                <a:off x="3220" y="1231"/>
                <a:ext cx="421" cy="275"/>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4" name="Oval 33"/>
              <p:cNvSpPr>
                <a:spLocks noChangeArrowheads="1"/>
              </p:cNvSpPr>
              <p:nvPr/>
            </p:nvSpPr>
            <p:spPr bwMode="auto">
              <a:xfrm>
                <a:off x="3555" y="1231"/>
                <a:ext cx="352"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5" name="Oval 34"/>
              <p:cNvSpPr>
                <a:spLocks noChangeArrowheads="1"/>
              </p:cNvSpPr>
              <p:nvPr/>
            </p:nvSpPr>
            <p:spPr bwMode="auto">
              <a:xfrm>
                <a:off x="3749" y="1156"/>
                <a:ext cx="352"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6" name="Freeform 35"/>
              <p:cNvSpPr>
                <a:spLocks/>
              </p:cNvSpPr>
              <p:nvPr/>
            </p:nvSpPr>
            <p:spPr bwMode="auto">
              <a:xfrm>
                <a:off x="3472" y="1123"/>
                <a:ext cx="685" cy="307"/>
              </a:xfrm>
              <a:custGeom>
                <a:avLst/>
                <a:gdLst>
                  <a:gd name="T0" fmla="*/ 637 w 685"/>
                  <a:gd name="T1" fmla="*/ 2 h 613"/>
                  <a:gd name="T2" fmla="*/ 575 w 685"/>
                  <a:gd name="T3" fmla="*/ 2 h 613"/>
                  <a:gd name="T4" fmla="*/ 391 w 685"/>
                  <a:gd name="T5" fmla="*/ 4 h 613"/>
                  <a:gd name="T6" fmla="*/ 347 w 685"/>
                  <a:gd name="T7" fmla="*/ 5 h 613"/>
                  <a:gd name="T8" fmla="*/ 145 w 685"/>
                  <a:gd name="T9" fmla="*/ 5 h 613"/>
                  <a:gd name="T10" fmla="*/ 102 w 685"/>
                  <a:gd name="T11" fmla="*/ 5 h 613"/>
                  <a:gd name="T12" fmla="*/ 0 w 685"/>
                  <a:gd name="T13" fmla="*/ 4 h 613"/>
                  <a:gd name="T14" fmla="*/ 462 w 685"/>
                  <a:gd name="T15" fmla="*/ 0 h 613"/>
                  <a:gd name="T16" fmla="*/ 685 w 685"/>
                  <a:gd name="T17" fmla="*/ 1 h 613"/>
                  <a:gd name="T18" fmla="*/ 637 w 685"/>
                  <a:gd name="T19" fmla="*/ 2 h 6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5" h="613">
                    <a:moveTo>
                      <a:pt x="637" y="178"/>
                    </a:moveTo>
                    <a:lnTo>
                      <a:pt x="575" y="219"/>
                    </a:lnTo>
                    <a:lnTo>
                      <a:pt x="391" y="463"/>
                    </a:lnTo>
                    <a:lnTo>
                      <a:pt x="347" y="566"/>
                    </a:lnTo>
                    <a:lnTo>
                      <a:pt x="145" y="566"/>
                    </a:lnTo>
                    <a:lnTo>
                      <a:pt x="102" y="613"/>
                    </a:lnTo>
                    <a:lnTo>
                      <a:pt x="0" y="434"/>
                    </a:lnTo>
                    <a:lnTo>
                      <a:pt x="462" y="0"/>
                    </a:lnTo>
                    <a:lnTo>
                      <a:pt x="685" y="99"/>
                    </a:lnTo>
                    <a:lnTo>
                      <a:pt x="637" y="1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870" name="Group 36"/>
            <p:cNvGrpSpPr>
              <a:grpSpLocks/>
            </p:cNvGrpSpPr>
            <p:nvPr/>
          </p:nvGrpSpPr>
          <p:grpSpPr bwMode="auto">
            <a:xfrm>
              <a:off x="689" y="194"/>
              <a:ext cx="1100" cy="918"/>
              <a:chOff x="689" y="194"/>
              <a:chExt cx="1100" cy="918"/>
            </a:xfrm>
          </p:grpSpPr>
          <p:grpSp>
            <p:nvGrpSpPr>
              <p:cNvPr id="36927" name="Group 37"/>
              <p:cNvGrpSpPr>
                <a:grpSpLocks/>
              </p:cNvGrpSpPr>
              <p:nvPr/>
            </p:nvGrpSpPr>
            <p:grpSpPr bwMode="auto">
              <a:xfrm>
                <a:off x="689" y="325"/>
                <a:ext cx="606" cy="554"/>
                <a:chOff x="689" y="325"/>
                <a:chExt cx="606" cy="554"/>
              </a:xfrm>
            </p:grpSpPr>
            <p:sp>
              <p:nvSpPr>
                <p:cNvPr id="36938" name="Oval 38"/>
                <p:cNvSpPr>
                  <a:spLocks noChangeArrowheads="1"/>
                </p:cNvSpPr>
                <p:nvPr/>
              </p:nvSpPr>
              <p:spPr bwMode="auto">
                <a:xfrm>
                  <a:off x="689" y="510"/>
                  <a:ext cx="280" cy="18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9" name="Oval 39"/>
                <p:cNvSpPr>
                  <a:spLocks noChangeArrowheads="1"/>
                </p:cNvSpPr>
                <p:nvPr/>
              </p:nvSpPr>
              <p:spPr bwMode="auto">
                <a:xfrm>
                  <a:off x="734" y="650"/>
                  <a:ext cx="351"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0" name="Oval 40"/>
                <p:cNvSpPr>
                  <a:spLocks noChangeArrowheads="1"/>
                </p:cNvSpPr>
                <p:nvPr/>
              </p:nvSpPr>
              <p:spPr bwMode="auto">
                <a:xfrm>
                  <a:off x="803" y="325"/>
                  <a:ext cx="492" cy="32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1" name="Freeform 41"/>
                <p:cNvSpPr>
                  <a:spLocks/>
                </p:cNvSpPr>
                <p:nvPr/>
              </p:nvSpPr>
              <p:spPr bwMode="auto">
                <a:xfrm>
                  <a:off x="774" y="533"/>
                  <a:ext cx="187" cy="178"/>
                </a:xfrm>
                <a:custGeom>
                  <a:avLst/>
                  <a:gdLst>
                    <a:gd name="T0" fmla="*/ 109 w 187"/>
                    <a:gd name="T1" fmla="*/ 0 h 358"/>
                    <a:gd name="T2" fmla="*/ 0 w 187"/>
                    <a:gd name="T3" fmla="*/ 0 h 358"/>
                    <a:gd name="T4" fmla="*/ 4 w 187"/>
                    <a:gd name="T5" fmla="*/ 2 h 358"/>
                    <a:gd name="T6" fmla="*/ 40 w 187"/>
                    <a:gd name="T7" fmla="*/ 2 h 358"/>
                    <a:gd name="T8" fmla="*/ 187 w 187"/>
                    <a:gd name="T9" fmla="*/ 2 h 358"/>
                    <a:gd name="T10" fmla="*/ 109 w 187"/>
                    <a:gd name="T11" fmla="*/ 0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358">
                      <a:moveTo>
                        <a:pt x="109" y="0"/>
                      </a:moveTo>
                      <a:lnTo>
                        <a:pt x="0" y="70"/>
                      </a:lnTo>
                      <a:lnTo>
                        <a:pt x="4" y="288"/>
                      </a:lnTo>
                      <a:lnTo>
                        <a:pt x="40" y="358"/>
                      </a:lnTo>
                      <a:lnTo>
                        <a:pt x="187" y="288"/>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928" name="Group 42"/>
              <p:cNvGrpSpPr>
                <a:grpSpLocks/>
              </p:cNvGrpSpPr>
              <p:nvPr/>
            </p:nvGrpSpPr>
            <p:grpSpPr bwMode="auto">
              <a:xfrm>
                <a:off x="874" y="194"/>
                <a:ext cx="915" cy="918"/>
                <a:chOff x="874" y="194"/>
                <a:chExt cx="915" cy="918"/>
              </a:xfrm>
            </p:grpSpPr>
            <p:sp>
              <p:nvSpPr>
                <p:cNvPr id="36930" name="Oval 43"/>
                <p:cNvSpPr>
                  <a:spLocks noChangeArrowheads="1"/>
                </p:cNvSpPr>
                <p:nvPr/>
              </p:nvSpPr>
              <p:spPr bwMode="auto">
                <a:xfrm>
                  <a:off x="1157" y="232"/>
                  <a:ext cx="632"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1" name="Oval 44"/>
                <p:cNvSpPr>
                  <a:spLocks noChangeArrowheads="1"/>
                </p:cNvSpPr>
                <p:nvPr/>
              </p:nvSpPr>
              <p:spPr bwMode="auto">
                <a:xfrm>
                  <a:off x="874" y="510"/>
                  <a:ext cx="353"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2" name="Oval 45"/>
                <p:cNvSpPr>
                  <a:spLocks noChangeArrowheads="1"/>
                </p:cNvSpPr>
                <p:nvPr/>
              </p:nvSpPr>
              <p:spPr bwMode="auto">
                <a:xfrm>
                  <a:off x="945" y="650"/>
                  <a:ext cx="493" cy="32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3" name="Oval 46"/>
                <p:cNvSpPr>
                  <a:spLocks noChangeArrowheads="1"/>
                </p:cNvSpPr>
                <p:nvPr/>
              </p:nvSpPr>
              <p:spPr bwMode="auto">
                <a:xfrm>
                  <a:off x="1086" y="789"/>
                  <a:ext cx="493" cy="323"/>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4" name="Oval 47"/>
                <p:cNvSpPr>
                  <a:spLocks noChangeArrowheads="1"/>
                </p:cNvSpPr>
                <p:nvPr/>
              </p:nvSpPr>
              <p:spPr bwMode="auto">
                <a:xfrm>
                  <a:off x="1122" y="424"/>
                  <a:ext cx="440" cy="27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5" name="Oval 48"/>
                <p:cNvSpPr>
                  <a:spLocks noChangeArrowheads="1"/>
                </p:cNvSpPr>
                <p:nvPr/>
              </p:nvSpPr>
              <p:spPr bwMode="auto">
                <a:xfrm>
                  <a:off x="1474" y="194"/>
                  <a:ext cx="280" cy="18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6" name="Freeform 49"/>
                <p:cNvSpPr>
                  <a:spLocks/>
                </p:cNvSpPr>
                <p:nvPr/>
              </p:nvSpPr>
              <p:spPr bwMode="auto">
                <a:xfrm>
                  <a:off x="1258" y="373"/>
                  <a:ext cx="311" cy="147"/>
                </a:xfrm>
                <a:custGeom>
                  <a:avLst/>
                  <a:gdLst>
                    <a:gd name="T0" fmla="*/ 0 w 311"/>
                    <a:gd name="T1" fmla="*/ 1 h 294"/>
                    <a:gd name="T2" fmla="*/ 40 w 311"/>
                    <a:gd name="T3" fmla="*/ 2 h 294"/>
                    <a:gd name="T4" fmla="*/ 311 w 311"/>
                    <a:gd name="T5" fmla="*/ 3 h 294"/>
                    <a:gd name="T6" fmla="*/ 311 w 311"/>
                    <a:gd name="T7" fmla="*/ 1 h 294"/>
                    <a:gd name="T8" fmla="*/ 18 w 311"/>
                    <a:gd name="T9" fmla="*/ 0 h 294"/>
                    <a:gd name="T10" fmla="*/ 0 w 311"/>
                    <a:gd name="T11" fmla="*/ 1 h 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1" h="294">
                      <a:moveTo>
                        <a:pt x="0" y="79"/>
                      </a:moveTo>
                      <a:lnTo>
                        <a:pt x="40" y="219"/>
                      </a:lnTo>
                      <a:lnTo>
                        <a:pt x="311" y="294"/>
                      </a:lnTo>
                      <a:lnTo>
                        <a:pt x="311" y="109"/>
                      </a:lnTo>
                      <a:lnTo>
                        <a:pt x="18" y="0"/>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37" name="Freeform 50"/>
                <p:cNvSpPr>
                  <a:spLocks/>
                </p:cNvSpPr>
                <p:nvPr/>
              </p:nvSpPr>
              <p:spPr bwMode="auto">
                <a:xfrm>
                  <a:off x="973" y="611"/>
                  <a:ext cx="354" cy="287"/>
                </a:xfrm>
                <a:custGeom>
                  <a:avLst/>
                  <a:gdLst>
                    <a:gd name="T0" fmla="*/ 218 w 354"/>
                    <a:gd name="T1" fmla="*/ 0 h 574"/>
                    <a:gd name="T2" fmla="*/ 0 w 354"/>
                    <a:gd name="T3" fmla="*/ 2 h 574"/>
                    <a:gd name="T4" fmla="*/ 91 w 354"/>
                    <a:gd name="T5" fmla="*/ 3 h 574"/>
                    <a:gd name="T6" fmla="*/ 104 w 354"/>
                    <a:gd name="T7" fmla="*/ 5 h 574"/>
                    <a:gd name="T8" fmla="*/ 157 w 354"/>
                    <a:gd name="T9" fmla="*/ 5 h 574"/>
                    <a:gd name="T10" fmla="*/ 341 w 354"/>
                    <a:gd name="T11" fmla="*/ 4 h 574"/>
                    <a:gd name="T12" fmla="*/ 354 w 354"/>
                    <a:gd name="T13" fmla="*/ 1 h 574"/>
                    <a:gd name="T14" fmla="*/ 218 w 354"/>
                    <a:gd name="T15" fmla="*/ 0 h 5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4" h="574">
                      <a:moveTo>
                        <a:pt x="218" y="0"/>
                      </a:moveTo>
                      <a:lnTo>
                        <a:pt x="0" y="145"/>
                      </a:lnTo>
                      <a:lnTo>
                        <a:pt x="91" y="260"/>
                      </a:lnTo>
                      <a:lnTo>
                        <a:pt x="104" y="539"/>
                      </a:lnTo>
                      <a:lnTo>
                        <a:pt x="157" y="574"/>
                      </a:lnTo>
                      <a:lnTo>
                        <a:pt x="341" y="394"/>
                      </a:lnTo>
                      <a:lnTo>
                        <a:pt x="354" y="59"/>
                      </a:lnTo>
                      <a:lnTo>
                        <a:pt x="2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29" name="Freeform 51"/>
              <p:cNvSpPr>
                <a:spLocks/>
              </p:cNvSpPr>
              <p:nvPr/>
            </p:nvSpPr>
            <p:spPr bwMode="auto">
              <a:xfrm>
                <a:off x="1461" y="292"/>
                <a:ext cx="196" cy="143"/>
              </a:xfrm>
              <a:custGeom>
                <a:avLst/>
                <a:gdLst>
                  <a:gd name="T0" fmla="*/ 0 w 196"/>
                  <a:gd name="T1" fmla="*/ 1 h 288"/>
                  <a:gd name="T2" fmla="*/ 83 w 196"/>
                  <a:gd name="T3" fmla="*/ 0 h 288"/>
                  <a:gd name="T4" fmla="*/ 196 w 196"/>
                  <a:gd name="T5" fmla="*/ 1 h 288"/>
                  <a:gd name="T6" fmla="*/ 101 w 196"/>
                  <a:gd name="T7" fmla="*/ 2 h 288"/>
                  <a:gd name="T8" fmla="*/ 0 w 196"/>
                  <a:gd name="T9" fmla="*/ 1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288">
                    <a:moveTo>
                      <a:pt x="0" y="155"/>
                    </a:moveTo>
                    <a:lnTo>
                      <a:pt x="83" y="0"/>
                    </a:lnTo>
                    <a:lnTo>
                      <a:pt x="196" y="155"/>
                    </a:lnTo>
                    <a:lnTo>
                      <a:pt x="101" y="288"/>
                    </a:lnTo>
                    <a:lnTo>
                      <a:pt x="0"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871" name="Group 52"/>
            <p:cNvGrpSpPr>
              <a:grpSpLocks/>
            </p:cNvGrpSpPr>
            <p:nvPr/>
          </p:nvGrpSpPr>
          <p:grpSpPr bwMode="auto">
            <a:xfrm>
              <a:off x="1227" y="46"/>
              <a:ext cx="3174" cy="1531"/>
              <a:chOff x="1227" y="46"/>
              <a:chExt cx="3174" cy="1531"/>
            </a:xfrm>
          </p:grpSpPr>
          <p:sp>
            <p:nvSpPr>
              <p:cNvPr id="36915" name="Oval 53"/>
              <p:cNvSpPr>
                <a:spLocks noChangeArrowheads="1"/>
              </p:cNvSpPr>
              <p:nvPr/>
            </p:nvSpPr>
            <p:spPr bwMode="auto">
              <a:xfrm>
                <a:off x="2215" y="92"/>
                <a:ext cx="775" cy="50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6" name="Oval 54"/>
              <p:cNvSpPr>
                <a:spLocks noChangeArrowheads="1"/>
              </p:cNvSpPr>
              <p:nvPr/>
            </p:nvSpPr>
            <p:spPr bwMode="auto">
              <a:xfrm>
                <a:off x="2850" y="46"/>
                <a:ext cx="632" cy="413"/>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7" name="Oval 55"/>
              <p:cNvSpPr>
                <a:spLocks noChangeArrowheads="1"/>
              </p:cNvSpPr>
              <p:nvPr/>
            </p:nvSpPr>
            <p:spPr bwMode="auto">
              <a:xfrm>
                <a:off x="3414" y="464"/>
                <a:ext cx="987" cy="64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8" name="Oval 56"/>
              <p:cNvSpPr>
                <a:spLocks noChangeArrowheads="1"/>
              </p:cNvSpPr>
              <p:nvPr/>
            </p:nvSpPr>
            <p:spPr bwMode="auto">
              <a:xfrm>
                <a:off x="1579" y="743"/>
                <a:ext cx="1127" cy="74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9" name="Oval 57"/>
              <p:cNvSpPr>
                <a:spLocks noChangeArrowheads="1"/>
              </p:cNvSpPr>
              <p:nvPr/>
            </p:nvSpPr>
            <p:spPr bwMode="auto">
              <a:xfrm>
                <a:off x="3132" y="836"/>
                <a:ext cx="844" cy="55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0" name="Oval 58"/>
              <p:cNvSpPr>
                <a:spLocks noChangeArrowheads="1"/>
              </p:cNvSpPr>
              <p:nvPr/>
            </p:nvSpPr>
            <p:spPr bwMode="auto">
              <a:xfrm>
                <a:off x="1297" y="883"/>
                <a:ext cx="634"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1" name="Oval 59"/>
              <p:cNvSpPr>
                <a:spLocks noChangeArrowheads="1"/>
              </p:cNvSpPr>
              <p:nvPr/>
            </p:nvSpPr>
            <p:spPr bwMode="auto">
              <a:xfrm>
                <a:off x="1227" y="557"/>
                <a:ext cx="633"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2" name="Oval 60"/>
              <p:cNvSpPr>
                <a:spLocks noChangeArrowheads="1"/>
              </p:cNvSpPr>
              <p:nvPr/>
            </p:nvSpPr>
            <p:spPr bwMode="auto">
              <a:xfrm>
                <a:off x="1510" y="185"/>
                <a:ext cx="986" cy="64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3" name="Oval 61"/>
              <p:cNvSpPr>
                <a:spLocks noChangeArrowheads="1"/>
              </p:cNvSpPr>
              <p:nvPr/>
            </p:nvSpPr>
            <p:spPr bwMode="auto">
              <a:xfrm>
                <a:off x="2356" y="929"/>
                <a:ext cx="987" cy="64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4" name="Oval 62"/>
              <p:cNvSpPr>
                <a:spLocks noChangeArrowheads="1"/>
              </p:cNvSpPr>
              <p:nvPr/>
            </p:nvSpPr>
            <p:spPr bwMode="auto">
              <a:xfrm>
                <a:off x="3555" y="232"/>
                <a:ext cx="775" cy="507"/>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5" name="Oval 63"/>
              <p:cNvSpPr>
                <a:spLocks noChangeArrowheads="1"/>
              </p:cNvSpPr>
              <p:nvPr/>
            </p:nvSpPr>
            <p:spPr bwMode="auto">
              <a:xfrm>
                <a:off x="3343" y="46"/>
                <a:ext cx="704" cy="460"/>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6" name="Freeform 64"/>
              <p:cNvSpPr>
                <a:spLocks/>
              </p:cNvSpPr>
              <p:nvPr/>
            </p:nvSpPr>
            <p:spPr bwMode="auto">
              <a:xfrm>
                <a:off x="1484" y="167"/>
                <a:ext cx="2739" cy="1213"/>
              </a:xfrm>
              <a:custGeom>
                <a:avLst/>
                <a:gdLst>
                  <a:gd name="T0" fmla="*/ 844 w 2739"/>
                  <a:gd name="T1" fmla="*/ 2 h 2426"/>
                  <a:gd name="T2" fmla="*/ 960 w 2739"/>
                  <a:gd name="T3" fmla="*/ 1 h 2426"/>
                  <a:gd name="T4" fmla="*/ 1471 w 2739"/>
                  <a:gd name="T5" fmla="*/ 1 h 2426"/>
                  <a:gd name="T6" fmla="*/ 1833 w 2739"/>
                  <a:gd name="T7" fmla="*/ 0 h 2426"/>
                  <a:gd name="T8" fmla="*/ 2290 w 2739"/>
                  <a:gd name="T9" fmla="*/ 3 h 2426"/>
                  <a:gd name="T10" fmla="*/ 2518 w 2739"/>
                  <a:gd name="T11" fmla="*/ 2 h 2426"/>
                  <a:gd name="T12" fmla="*/ 2642 w 2739"/>
                  <a:gd name="T13" fmla="*/ 2 h 2426"/>
                  <a:gd name="T14" fmla="*/ 2669 w 2739"/>
                  <a:gd name="T15" fmla="*/ 8 h 2426"/>
                  <a:gd name="T16" fmla="*/ 2739 w 2739"/>
                  <a:gd name="T17" fmla="*/ 9 h 2426"/>
                  <a:gd name="T18" fmla="*/ 2528 w 2739"/>
                  <a:gd name="T19" fmla="*/ 13 h 2426"/>
                  <a:gd name="T20" fmla="*/ 2299 w 2739"/>
                  <a:gd name="T21" fmla="*/ 10 h 2426"/>
                  <a:gd name="T22" fmla="*/ 2236 w 2739"/>
                  <a:gd name="T23" fmla="*/ 12 h 2426"/>
                  <a:gd name="T24" fmla="*/ 1912 w 2739"/>
                  <a:gd name="T25" fmla="*/ 18 h 2426"/>
                  <a:gd name="T26" fmla="*/ 828 w 2739"/>
                  <a:gd name="T27" fmla="*/ 19 h 2426"/>
                  <a:gd name="T28" fmla="*/ 264 w 2739"/>
                  <a:gd name="T29" fmla="*/ 18 h 2426"/>
                  <a:gd name="T30" fmla="*/ 88 w 2739"/>
                  <a:gd name="T31" fmla="*/ 15 h 2426"/>
                  <a:gd name="T32" fmla="*/ 88 w 2739"/>
                  <a:gd name="T33" fmla="*/ 11 h 2426"/>
                  <a:gd name="T34" fmla="*/ 0 w 2739"/>
                  <a:gd name="T35" fmla="*/ 8 h 2426"/>
                  <a:gd name="T36" fmla="*/ 844 w 2739"/>
                  <a:gd name="T37" fmla="*/ 2 h 24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39" h="2426">
                    <a:moveTo>
                      <a:pt x="844" y="243"/>
                    </a:moveTo>
                    <a:lnTo>
                      <a:pt x="960" y="70"/>
                    </a:lnTo>
                    <a:lnTo>
                      <a:pt x="1471" y="80"/>
                    </a:lnTo>
                    <a:lnTo>
                      <a:pt x="1833" y="0"/>
                    </a:lnTo>
                    <a:lnTo>
                      <a:pt x="2290" y="290"/>
                    </a:lnTo>
                    <a:lnTo>
                      <a:pt x="2518" y="208"/>
                    </a:lnTo>
                    <a:lnTo>
                      <a:pt x="2642" y="243"/>
                    </a:lnTo>
                    <a:lnTo>
                      <a:pt x="2669" y="963"/>
                    </a:lnTo>
                    <a:lnTo>
                      <a:pt x="2739" y="1078"/>
                    </a:lnTo>
                    <a:lnTo>
                      <a:pt x="2528" y="1637"/>
                    </a:lnTo>
                    <a:lnTo>
                      <a:pt x="2299" y="1253"/>
                    </a:lnTo>
                    <a:lnTo>
                      <a:pt x="2236" y="1451"/>
                    </a:lnTo>
                    <a:lnTo>
                      <a:pt x="1912" y="2216"/>
                    </a:lnTo>
                    <a:lnTo>
                      <a:pt x="828" y="2426"/>
                    </a:lnTo>
                    <a:lnTo>
                      <a:pt x="264" y="2276"/>
                    </a:lnTo>
                    <a:lnTo>
                      <a:pt x="88" y="1799"/>
                    </a:lnTo>
                    <a:lnTo>
                      <a:pt x="88" y="1311"/>
                    </a:lnTo>
                    <a:lnTo>
                      <a:pt x="0" y="905"/>
                    </a:lnTo>
                    <a:lnTo>
                      <a:pt x="844" y="2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872" name="Rectangle 65"/>
            <p:cNvSpPr>
              <a:spLocks noChangeArrowheads="1"/>
            </p:cNvSpPr>
            <p:nvPr/>
          </p:nvSpPr>
          <p:spPr bwMode="auto">
            <a:xfrm>
              <a:off x="2208" y="3024"/>
              <a:ext cx="1248" cy="4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3" name="Line 66"/>
            <p:cNvSpPr>
              <a:spLocks noChangeShapeType="1"/>
            </p:cNvSpPr>
            <p:nvPr/>
          </p:nvSpPr>
          <p:spPr bwMode="auto">
            <a:xfrm>
              <a:off x="1236" y="1846"/>
              <a:ext cx="8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Arc 67"/>
            <p:cNvSpPr>
              <a:spLocks/>
            </p:cNvSpPr>
            <p:nvPr/>
          </p:nvSpPr>
          <p:spPr bwMode="auto">
            <a:xfrm>
              <a:off x="2112" y="1847"/>
              <a:ext cx="120" cy="1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68"/>
            <p:cNvSpPr>
              <a:spLocks noChangeShapeType="1"/>
            </p:cNvSpPr>
            <p:nvPr/>
          </p:nvSpPr>
          <p:spPr bwMode="auto">
            <a:xfrm>
              <a:off x="2232" y="1966"/>
              <a:ext cx="0" cy="11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69"/>
            <p:cNvSpPr>
              <a:spLocks noChangeShapeType="1"/>
            </p:cNvSpPr>
            <p:nvPr/>
          </p:nvSpPr>
          <p:spPr bwMode="auto">
            <a:xfrm flipH="1">
              <a:off x="3540" y="1846"/>
              <a:ext cx="8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Arc 70"/>
            <p:cNvSpPr>
              <a:spLocks/>
            </p:cNvSpPr>
            <p:nvPr/>
          </p:nvSpPr>
          <p:spPr bwMode="auto">
            <a:xfrm>
              <a:off x="3433" y="1847"/>
              <a:ext cx="120" cy="13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39"/>
                    <a:pt x="9561" y="98"/>
                    <a:pt x="21419" y="-1"/>
                  </a:cubicBezTo>
                </a:path>
                <a:path w="21600" h="21599" stroke="0" extrusionOk="0">
                  <a:moveTo>
                    <a:pt x="0" y="21599"/>
                  </a:moveTo>
                  <a:cubicBezTo>
                    <a:pt x="0" y="9739"/>
                    <a:pt x="9561" y="98"/>
                    <a:pt x="21419" y="-1"/>
                  </a:cubicBezTo>
                  <a:lnTo>
                    <a:pt x="21600" y="21599"/>
                  </a:lnTo>
                  <a:lnTo>
                    <a:pt x="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Rectangle 71"/>
            <p:cNvSpPr>
              <a:spLocks noChangeArrowheads="1"/>
            </p:cNvSpPr>
            <p:nvPr/>
          </p:nvSpPr>
          <p:spPr bwMode="auto">
            <a:xfrm>
              <a:off x="2319" y="2959"/>
              <a:ext cx="109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solidFill>
                    <a:srgbClr val="081D58"/>
                  </a:solidFill>
                  <a:latin typeface="Univers (WN)"/>
                </a:rPr>
                <a:t>VVVVVVVVVVVV</a:t>
              </a:r>
            </a:p>
          </p:txBody>
        </p:sp>
        <p:sp>
          <p:nvSpPr>
            <p:cNvPr id="36879" name="Rectangle 72"/>
            <p:cNvSpPr>
              <a:spLocks noChangeArrowheads="1"/>
            </p:cNvSpPr>
            <p:nvPr/>
          </p:nvSpPr>
          <p:spPr bwMode="auto">
            <a:xfrm>
              <a:off x="2342" y="2722"/>
              <a:ext cx="80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latin typeface="Arial Rounded MT Bold" panose="020F0704030504030204" pitchFamily="34" charset="0"/>
                </a:rPr>
                <a:t>   </a:t>
              </a:r>
              <a:r>
                <a:rPr lang="zh-CN" altLang="en-US" sz="1600" b="1">
                  <a:latin typeface="Arial Rounded MT Bold" panose="020F0704030504030204" pitchFamily="34" charset="0"/>
                </a:rPr>
                <a:t>转换鸿沟</a:t>
              </a:r>
            </a:p>
          </p:txBody>
        </p:sp>
        <p:sp>
          <p:nvSpPr>
            <p:cNvPr id="36880" name="Rectangle 73"/>
            <p:cNvSpPr>
              <a:spLocks noChangeArrowheads="1"/>
            </p:cNvSpPr>
            <p:nvPr/>
          </p:nvSpPr>
          <p:spPr bwMode="auto">
            <a:xfrm>
              <a:off x="1094" y="1905"/>
              <a:ext cx="82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现实世界</a:t>
              </a:r>
            </a:p>
          </p:txBody>
        </p:sp>
        <p:sp>
          <p:nvSpPr>
            <p:cNvPr id="36881" name="Rectangle 74"/>
            <p:cNvSpPr>
              <a:spLocks noChangeArrowheads="1"/>
            </p:cNvSpPr>
            <p:nvPr/>
          </p:nvSpPr>
          <p:spPr bwMode="auto">
            <a:xfrm>
              <a:off x="3641" y="1917"/>
              <a:ext cx="82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逻辑模型</a:t>
              </a:r>
            </a:p>
          </p:txBody>
        </p:sp>
        <p:pic>
          <p:nvPicPr>
            <p:cNvPr id="36882" name="Picture 7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 y="1298"/>
              <a:ext cx="252"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83" name="Line 76"/>
            <p:cNvSpPr>
              <a:spLocks noChangeShapeType="1"/>
            </p:cNvSpPr>
            <p:nvPr/>
          </p:nvSpPr>
          <p:spPr bwMode="auto">
            <a:xfrm>
              <a:off x="3432" y="1966"/>
              <a:ext cx="0" cy="11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884" name="Group 77"/>
            <p:cNvGrpSpPr>
              <a:grpSpLocks/>
            </p:cNvGrpSpPr>
            <p:nvPr/>
          </p:nvGrpSpPr>
          <p:grpSpPr bwMode="auto">
            <a:xfrm>
              <a:off x="1750" y="1274"/>
              <a:ext cx="363" cy="551"/>
              <a:chOff x="1750" y="1274"/>
              <a:chExt cx="363" cy="551"/>
            </a:xfrm>
          </p:grpSpPr>
          <p:grpSp>
            <p:nvGrpSpPr>
              <p:cNvPr id="36898" name="Group 78"/>
              <p:cNvGrpSpPr>
                <a:grpSpLocks/>
              </p:cNvGrpSpPr>
              <p:nvPr/>
            </p:nvGrpSpPr>
            <p:grpSpPr bwMode="auto">
              <a:xfrm>
                <a:off x="1881" y="1274"/>
                <a:ext cx="111" cy="101"/>
                <a:chOff x="1881" y="1274"/>
                <a:chExt cx="111" cy="101"/>
              </a:xfrm>
            </p:grpSpPr>
            <p:grpSp>
              <p:nvGrpSpPr>
                <p:cNvPr id="36911" name="Group 79"/>
                <p:cNvGrpSpPr>
                  <a:grpSpLocks/>
                </p:cNvGrpSpPr>
                <p:nvPr/>
              </p:nvGrpSpPr>
              <p:grpSpPr bwMode="auto">
                <a:xfrm>
                  <a:off x="1882" y="1279"/>
                  <a:ext cx="107" cy="96"/>
                  <a:chOff x="1882" y="1279"/>
                  <a:chExt cx="107" cy="96"/>
                </a:xfrm>
              </p:grpSpPr>
              <p:sp>
                <p:nvSpPr>
                  <p:cNvPr id="36913" name="Freeform 80"/>
                  <p:cNvSpPr>
                    <a:spLocks/>
                  </p:cNvSpPr>
                  <p:nvPr/>
                </p:nvSpPr>
                <p:spPr bwMode="auto">
                  <a:xfrm>
                    <a:off x="1882" y="1279"/>
                    <a:ext cx="107" cy="95"/>
                  </a:xfrm>
                  <a:custGeom>
                    <a:avLst/>
                    <a:gdLst>
                      <a:gd name="T0" fmla="*/ 15 w 107"/>
                      <a:gd name="T1" fmla="*/ 7 h 95"/>
                      <a:gd name="T2" fmla="*/ 23 w 107"/>
                      <a:gd name="T3" fmla="*/ 4 h 95"/>
                      <a:gd name="T4" fmla="*/ 33 w 107"/>
                      <a:gd name="T5" fmla="*/ 1 h 95"/>
                      <a:gd name="T6" fmla="*/ 45 w 107"/>
                      <a:gd name="T7" fmla="*/ 0 h 95"/>
                      <a:gd name="T8" fmla="*/ 56 w 107"/>
                      <a:gd name="T9" fmla="*/ 0 h 95"/>
                      <a:gd name="T10" fmla="*/ 67 w 107"/>
                      <a:gd name="T11" fmla="*/ 1 h 95"/>
                      <a:gd name="T12" fmla="*/ 78 w 107"/>
                      <a:gd name="T13" fmla="*/ 2 h 95"/>
                      <a:gd name="T14" fmla="*/ 87 w 107"/>
                      <a:gd name="T15" fmla="*/ 5 h 95"/>
                      <a:gd name="T16" fmla="*/ 92 w 107"/>
                      <a:gd name="T17" fmla="*/ 8 h 95"/>
                      <a:gd name="T18" fmla="*/ 95 w 107"/>
                      <a:gd name="T19" fmla="*/ 11 h 95"/>
                      <a:gd name="T20" fmla="*/ 98 w 107"/>
                      <a:gd name="T21" fmla="*/ 14 h 95"/>
                      <a:gd name="T22" fmla="*/ 99 w 107"/>
                      <a:gd name="T23" fmla="*/ 20 h 95"/>
                      <a:gd name="T24" fmla="*/ 100 w 107"/>
                      <a:gd name="T25" fmla="*/ 25 h 95"/>
                      <a:gd name="T26" fmla="*/ 100 w 107"/>
                      <a:gd name="T27" fmla="*/ 28 h 95"/>
                      <a:gd name="T28" fmla="*/ 100 w 107"/>
                      <a:gd name="T29" fmla="*/ 32 h 95"/>
                      <a:gd name="T30" fmla="*/ 100 w 107"/>
                      <a:gd name="T31" fmla="*/ 37 h 95"/>
                      <a:gd name="T32" fmla="*/ 103 w 107"/>
                      <a:gd name="T33" fmla="*/ 36 h 95"/>
                      <a:gd name="T34" fmla="*/ 106 w 107"/>
                      <a:gd name="T35" fmla="*/ 38 h 95"/>
                      <a:gd name="T36" fmla="*/ 106 w 107"/>
                      <a:gd name="T37" fmla="*/ 43 h 95"/>
                      <a:gd name="T38" fmla="*/ 103 w 107"/>
                      <a:gd name="T39" fmla="*/ 49 h 95"/>
                      <a:gd name="T40" fmla="*/ 102 w 107"/>
                      <a:gd name="T41" fmla="*/ 54 h 95"/>
                      <a:gd name="T42" fmla="*/ 101 w 107"/>
                      <a:gd name="T43" fmla="*/ 57 h 95"/>
                      <a:gd name="T44" fmla="*/ 97 w 107"/>
                      <a:gd name="T45" fmla="*/ 58 h 95"/>
                      <a:gd name="T46" fmla="*/ 95 w 107"/>
                      <a:gd name="T47" fmla="*/ 56 h 95"/>
                      <a:gd name="T48" fmla="*/ 94 w 107"/>
                      <a:gd name="T49" fmla="*/ 62 h 95"/>
                      <a:gd name="T50" fmla="*/ 93 w 107"/>
                      <a:gd name="T51" fmla="*/ 68 h 95"/>
                      <a:gd name="T52" fmla="*/ 92 w 107"/>
                      <a:gd name="T53" fmla="*/ 72 h 95"/>
                      <a:gd name="T54" fmla="*/ 89 w 107"/>
                      <a:gd name="T55" fmla="*/ 82 h 95"/>
                      <a:gd name="T56" fmla="*/ 61 w 107"/>
                      <a:gd name="T57" fmla="*/ 94 h 95"/>
                      <a:gd name="T58" fmla="*/ 21 w 107"/>
                      <a:gd name="T59" fmla="*/ 83 h 95"/>
                      <a:gd name="T60" fmla="*/ 20 w 107"/>
                      <a:gd name="T61" fmla="*/ 73 h 95"/>
                      <a:gd name="T62" fmla="*/ 16 w 107"/>
                      <a:gd name="T63" fmla="*/ 62 h 95"/>
                      <a:gd name="T64" fmla="*/ 15 w 107"/>
                      <a:gd name="T65" fmla="*/ 57 h 95"/>
                      <a:gd name="T66" fmla="*/ 13 w 107"/>
                      <a:gd name="T67" fmla="*/ 58 h 95"/>
                      <a:gd name="T68" fmla="*/ 8 w 107"/>
                      <a:gd name="T69" fmla="*/ 58 h 95"/>
                      <a:gd name="T70" fmla="*/ 4 w 107"/>
                      <a:gd name="T71" fmla="*/ 48 h 95"/>
                      <a:gd name="T72" fmla="*/ 0 w 107"/>
                      <a:gd name="T73" fmla="*/ 40 h 95"/>
                      <a:gd name="T74" fmla="*/ 1 w 107"/>
                      <a:gd name="T75" fmla="*/ 38 h 95"/>
                      <a:gd name="T76" fmla="*/ 5 w 107"/>
                      <a:gd name="T77" fmla="*/ 38 h 95"/>
                      <a:gd name="T78" fmla="*/ 5 w 107"/>
                      <a:gd name="T79" fmla="*/ 34 h 95"/>
                      <a:gd name="T80" fmla="*/ 4 w 107"/>
                      <a:gd name="T81" fmla="*/ 27 h 95"/>
                      <a:gd name="T82" fmla="*/ 5 w 107"/>
                      <a:gd name="T83" fmla="*/ 23 h 95"/>
                      <a:gd name="T84" fmla="*/ 7 w 107"/>
                      <a:gd name="T85" fmla="*/ 17 h 95"/>
                      <a:gd name="T86" fmla="*/ 11 w 107"/>
                      <a:gd name="T87" fmla="*/ 11 h 95"/>
                      <a:gd name="T88" fmla="*/ 15 w 107"/>
                      <a:gd name="T89" fmla="*/ 7 h 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7" h="95">
                        <a:moveTo>
                          <a:pt x="15" y="7"/>
                        </a:moveTo>
                        <a:lnTo>
                          <a:pt x="23" y="4"/>
                        </a:lnTo>
                        <a:lnTo>
                          <a:pt x="33" y="1"/>
                        </a:lnTo>
                        <a:lnTo>
                          <a:pt x="45" y="0"/>
                        </a:lnTo>
                        <a:lnTo>
                          <a:pt x="56" y="0"/>
                        </a:lnTo>
                        <a:lnTo>
                          <a:pt x="67" y="1"/>
                        </a:lnTo>
                        <a:lnTo>
                          <a:pt x="78" y="2"/>
                        </a:lnTo>
                        <a:lnTo>
                          <a:pt x="87" y="5"/>
                        </a:lnTo>
                        <a:lnTo>
                          <a:pt x="92" y="8"/>
                        </a:lnTo>
                        <a:lnTo>
                          <a:pt x="95" y="11"/>
                        </a:lnTo>
                        <a:lnTo>
                          <a:pt x="98" y="14"/>
                        </a:lnTo>
                        <a:lnTo>
                          <a:pt x="99" y="20"/>
                        </a:lnTo>
                        <a:lnTo>
                          <a:pt x="100" y="25"/>
                        </a:lnTo>
                        <a:lnTo>
                          <a:pt x="100" y="28"/>
                        </a:lnTo>
                        <a:lnTo>
                          <a:pt x="100" y="32"/>
                        </a:lnTo>
                        <a:lnTo>
                          <a:pt x="100" y="37"/>
                        </a:lnTo>
                        <a:lnTo>
                          <a:pt x="103" y="36"/>
                        </a:lnTo>
                        <a:lnTo>
                          <a:pt x="106" y="38"/>
                        </a:lnTo>
                        <a:lnTo>
                          <a:pt x="106" y="43"/>
                        </a:lnTo>
                        <a:lnTo>
                          <a:pt x="103" y="49"/>
                        </a:lnTo>
                        <a:lnTo>
                          <a:pt x="102" y="54"/>
                        </a:lnTo>
                        <a:lnTo>
                          <a:pt x="101" y="57"/>
                        </a:lnTo>
                        <a:lnTo>
                          <a:pt x="97" y="58"/>
                        </a:lnTo>
                        <a:lnTo>
                          <a:pt x="95" y="56"/>
                        </a:lnTo>
                        <a:lnTo>
                          <a:pt x="94" y="62"/>
                        </a:lnTo>
                        <a:lnTo>
                          <a:pt x="93" y="68"/>
                        </a:lnTo>
                        <a:lnTo>
                          <a:pt x="92" y="72"/>
                        </a:lnTo>
                        <a:lnTo>
                          <a:pt x="89" y="82"/>
                        </a:lnTo>
                        <a:lnTo>
                          <a:pt x="61" y="94"/>
                        </a:lnTo>
                        <a:lnTo>
                          <a:pt x="21" y="83"/>
                        </a:lnTo>
                        <a:lnTo>
                          <a:pt x="20" y="73"/>
                        </a:lnTo>
                        <a:lnTo>
                          <a:pt x="16" y="62"/>
                        </a:lnTo>
                        <a:lnTo>
                          <a:pt x="15" y="57"/>
                        </a:lnTo>
                        <a:lnTo>
                          <a:pt x="13" y="58"/>
                        </a:lnTo>
                        <a:lnTo>
                          <a:pt x="8" y="58"/>
                        </a:lnTo>
                        <a:lnTo>
                          <a:pt x="4" y="48"/>
                        </a:lnTo>
                        <a:lnTo>
                          <a:pt x="0" y="40"/>
                        </a:lnTo>
                        <a:lnTo>
                          <a:pt x="1" y="38"/>
                        </a:lnTo>
                        <a:lnTo>
                          <a:pt x="5" y="38"/>
                        </a:lnTo>
                        <a:lnTo>
                          <a:pt x="5" y="34"/>
                        </a:lnTo>
                        <a:lnTo>
                          <a:pt x="4" y="27"/>
                        </a:lnTo>
                        <a:lnTo>
                          <a:pt x="5" y="23"/>
                        </a:lnTo>
                        <a:lnTo>
                          <a:pt x="7" y="17"/>
                        </a:lnTo>
                        <a:lnTo>
                          <a:pt x="11" y="11"/>
                        </a:lnTo>
                        <a:lnTo>
                          <a:pt x="15" y="7"/>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4" name="Freeform 81"/>
                  <p:cNvSpPr>
                    <a:spLocks/>
                  </p:cNvSpPr>
                  <p:nvPr/>
                </p:nvSpPr>
                <p:spPr bwMode="auto">
                  <a:xfrm>
                    <a:off x="1882" y="1281"/>
                    <a:ext cx="67" cy="94"/>
                  </a:xfrm>
                  <a:custGeom>
                    <a:avLst/>
                    <a:gdLst>
                      <a:gd name="T0" fmla="*/ 42 w 67"/>
                      <a:gd name="T1" fmla="*/ 11 h 94"/>
                      <a:gd name="T2" fmla="*/ 35 w 67"/>
                      <a:gd name="T3" fmla="*/ 33 h 94"/>
                      <a:gd name="T4" fmla="*/ 33 w 67"/>
                      <a:gd name="T5" fmla="*/ 34 h 94"/>
                      <a:gd name="T6" fmla="*/ 42 w 67"/>
                      <a:gd name="T7" fmla="*/ 34 h 94"/>
                      <a:gd name="T8" fmla="*/ 52 w 67"/>
                      <a:gd name="T9" fmla="*/ 37 h 94"/>
                      <a:gd name="T10" fmla="*/ 57 w 67"/>
                      <a:gd name="T11" fmla="*/ 37 h 94"/>
                      <a:gd name="T12" fmla="*/ 56 w 67"/>
                      <a:gd name="T13" fmla="*/ 56 h 94"/>
                      <a:gd name="T14" fmla="*/ 66 w 67"/>
                      <a:gd name="T15" fmla="*/ 55 h 94"/>
                      <a:gd name="T16" fmla="*/ 57 w 67"/>
                      <a:gd name="T17" fmla="*/ 60 h 94"/>
                      <a:gd name="T18" fmla="*/ 49 w 67"/>
                      <a:gd name="T19" fmla="*/ 57 h 94"/>
                      <a:gd name="T20" fmla="*/ 45 w 67"/>
                      <a:gd name="T21" fmla="*/ 57 h 94"/>
                      <a:gd name="T22" fmla="*/ 49 w 67"/>
                      <a:gd name="T23" fmla="*/ 53 h 94"/>
                      <a:gd name="T24" fmla="*/ 49 w 67"/>
                      <a:gd name="T25" fmla="*/ 43 h 94"/>
                      <a:gd name="T26" fmla="*/ 28 w 67"/>
                      <a:gd name="T27" fmla="*/ 45 h 94"/>
                      <a:gd name="T28" fmla="*/ 25 w 67"/>
                      <a:gd name="T29" fmla="*/ 55 h 94"/>
                      <a:gd name="T30" fmla="*/ 29 w 67"/>
                      <a:gd name="T31" fmla="*/ 62 h 94"/>
                      <a:gd name="T32" fmla="*/ 43 w 67"/>
                      <a:gd name="T33" fmla="*/ 80 h 94"/>
                      <a:gd name="T34" fmla="*/ 65 w 67"/>
                      <a:gd name="T35" fmla="*/ 78 h 94"/>
                      <a:gd name="T36" fmla="*/ 58 w 67"/>
                      <a:gd name="T37" fmla="*/ 93 h 94"/>
                      <a:gd name="T38" fmla="*/ 21 w 67"/>
                      <a:gd name="T39" fmla="*/ 81 h 94"/>
                      <a:gd name="T40" fmla="*/ 18 w 67"/>
                      <a:gd name="T41" fmla="*/ 69 h 94"/>
                      <a:gd name="T42" fmla="*/ 14 w 67"/>
                      <a:gd name="T43" fmla="*/ 55 h 94"/>
                      <a:gd name="T44" fmla="*/ 12 w 67"/>
                      <a:gd name="T45" fmla="*/ 56 h 94"/>
                      <a:gd name="T46" fmla="*/ 8 w 67"/>
                      <a:gd name="T47" fmla="*/ 56 h 94"/>
                      <a:gd name="T48" fmla="*/ 0 w 67"/>
                      <a:gd name="T49" fmla="*/ 38 h 94"/>
                      <a:gd name="T50" fmla="*/ 1 w 67"/>
                      <a:gd name="T51" fmla="*/ 36 h 94"/>
                      <a:gd name="T52" fmla="*/ 5 w 67"/>
                      <a:gd name="T53" fmla="*/ 36 h 94"/>
                      <a:gd name="T54" fmla="*/ 5 w 67"/>
                      <a:gd name="T55" fmla="*/ 30 h 94"/>
                      <a:gd name="T56" fmla="*/ 4 w 67"/>
                      <a:gd name="T57" fmla="*/ 26 h 94"/>
                      <a:gd name="T58" fmla="*/ 5 w 67"/>
                      <a:gd name="T59" fmla="*/ 22 h 94"/>
                      <a:gd name="T60" fmla="*/ 6 w 67"/>
                      <a:gd name="T61" fmla="*/ 18 h 94"/>
                      <a:gd name="T62" fmla="*/ 8 w 67"/>
                      <a:gd name="T63" fmla="*/ 13 h 94"/>
                      <a:gd name="T64" fmla="*/ 10 w 67"/>
                      <a:gd name="T65" fmla="*/ 9 h 94"/>
                      <a:gd name="T66" fmla="*/ 15 w 67"/>
                      <a:gd name="T67" fmla="*/ 5 h 94"/>
                      <a:gd name="T68" fmla="*/ 23 w 67"/>
                      <a:gd name="T69" fmla="*/ 2 h 94"/>
                      <a:gd name="T70" fmla="*/ 31 w 67"/>
                      <a:gd name="T71" fmla="*/ 0 h 94"/>
                      <a:gd name="T72" fmla="*/ 30 w 67"/>
                      <a:gd name="T73" fmla="*/ 3 h 94"/>
                      <a:gd name="T74" fmla="*/ 28 w 67"/>
                      <a:gd name="T75" fmla="*/ 6 h 94"/>
                      <a:gd name="T76" fmla="*/ 28 w 67"/>
                      <a:gd name="T77" fmla="*/ 7 h 94"/>
                      <a:gd name="T78" fmla="*/ 31 w 67"/>
                      <a:gd name="T79" fmla="*/ 9 h 94"/>
                      <a:gd name="T80" fmla="*/ 34 w 67"/>
                      <a:gd name="T81" fmla="*/ 10 h 94"/>
                      <a:gd name="T82" fmla="*/ 38 w 67"/>
                      <a:gd name="T83" fmla="*/ 11 h 94"/>
                      <a:gd name="T84" fmla="*/ 42 w 67"/>
                      <a:gd name="T85" fmla="*/ 11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 h="94">
                        <a:moveTo>
                          <a:pt x="42" y="11"/>
                        </a:moveTo>
                        <a:lnTo>
                          <a:pt x="35" y="33"/>
                        </a:lnTo>
                        <a:lnTo>
                          <a:pt x="33" y="34"/>
                        </a:lnTo>
                        <a:lnTo>
                          <a:pt x="42" y="34"/>
                        </a:lnTo>
                        <a:lnTo>
                          <a:pt x="52" y="37"/>
                        </a:lnTo>
                        <a:lnTo>
                          <a:pt x="57" y="37"/>
                        </a:lnTo>
                        <a:lnTo>
                          <a:pt x="56" y="56"/>
                        </a:lnTo>
                        <a:lnTo>
                          <a:pt x="66" y="55"/>
                        </a:lnTo>
                        <a:lnTo>
                          <a:pt x="57" y="60"/>
                        </a:lnTo>
                        <a:lnTo>
                          <a:pt x="49" y="57"/>
                        </a:lnTo>
                        <a:lnTo>
                          <a:pt x="45" y="57"/>
                        </a:lnTo>
                        <a:lnTo>
                          <a:pt x="49" y="53"/>
                        </a:lnTo>
                        <a:lnTo>
                          <a:pt x="49" y="43"/>
                        </a:lnTo>
                        <a:lnTo>
                          <a:pt x="28" y="45"/>
                        </a:lnTo>
                        <a:lnTo>
                          <a:pt x="25" y="55"/>
                        </a:lnTo>
                        <a:lnTo>
                          <a:pt x="29" y="62"/>
                        </a:lnTo>
                        <a:lnTo>
                          <a:pt x="43" y="80"/>
                        </a:lnTo>
                        <a:lnTo>
                          <a:pt x="65" y="78"/>
                        </a:lnTo>
                        <a:lnTo>
                          <a:pt x="58" y="93"/>
                        </a:lnTo>
                        <a:lnTo>
                          <a:pt x="21" y="81"/>
                        </a:lnTo>
                        <a:lnTo>
                          <a:pt x="18" y="69"/>
                        </a:lnTo>
                        <a:lnTo>
                          <a:pt x="14" y="55"/>
                        </a:lnTo>
                        <a:lnTo>
                          <a:pt x="12" y="56"/>
                        </a:lnTo>
                        <a:lnTo>
                          <a:pt x="8" y="56"/>
                        </a:lnTo>
                        <a:lnTo>
                          <a:pt x="0" y="38"/>
                        </a:lnTo>
                        <a:lnTo>
                          <a:pt x="1" y="36"/>
                        </a:lnTo>
                        <a:lnTo>
                          <a:pt x="5" y="36"/>
                        </a:lnTo>
                        <a:lnTo>
                          <a:pt x="5" y="30"/>
                        </a:lnTo>
                        <a:lnTo>
                          <a:pt x="4" y="26"/>
                        </a:lnTo>
                        <a:lnTo>
                          <a:pt x="5" y="22"/>
                        </a:lnTo>
                        <a:lnTo>
                          <a:pt x="6" y="18"/>
                        </a:lnTo>
                        <a:lnTo>
                          <a:pt x="8" y="13"/>
                        </a:lnTo>
                        <a:lnTo>
                          <a:pt x="10" y="9"/>
                        </a:lnTo>
                        <a:lnTo>
                          <a:pt x="15" y="5"/>
                        </a:lnTo>
                        <a:lnTo>
                          <a:pt x="23" y="2"/>
                        </a:lnTo>
                        <a:lnTo>
                          <a:pt x="31" y="0"/>
                        </a:lnTo>
                        <a:lnTo>
                          <a:pt x="30" y="3"/>
                        </a:lnTo>
                        <a:lnTo>
                          <a:pt x="28" y="6"/>
                        </a:lnTo>
                        <a:lnTo>
                          <a:pt x="28" y="7"/>
                        </a:lnTo>
                        <a:lnTo>
                          <a:pt x="31" y="9"/>
                        </a:lnTo>
                        <a:lnTo>
                          <a:pt x="34" y="10"/>
                        </a:lnTo>
                        <a:lnTo>
                          <a:pt x="38" y="11"/>
                        </a:lnTo>
                        <a:lnTo>
                          <a:pt x="42" y="11"/>
                        </a:lnTo>
                      </a:path>
                    </a:pathLst>
                  </a:custGeom>
                  <a:solidFill>
                    <a:srgbClr val="FFA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912" name="Freeform 82"/>
                <p:cNvSpPr>
                  <a:spLocks/>
                </p:cNvSpPr>
                <p:nvPr/>
              </p:nvSpPr>
              <p:spPr bwMode="auto">
                <a:xfrm>
                  <a:off x="1881" y="1274"/>
                  <a:ext cx="111" cy="56"/>
                </a:xfrm>
                <a:custGeom>
                  <a:avLst/>
                  <a:gdLst>
                    <a:gd name="T0" fmla="*/ 8 w 111"/>
                    <a:gd name="T1" fmla="*/ 55 h 56"/>
                    <a:gd name="T2" fmla="*/ 0 w 111"/>
                    <a:gd name="T3" fmla="*/ 42 h 56"/>
                    <a:gd name="T4" fmla="*/ 1 w 111"/>
                    <a:gd name="T5" fmla="*/ 27 h 56"/>
                    <a:gd name="T6" fmla="*/ 3 w 111"/>
                    <a:gd name="T7" fmla="*/ 17 h 56"/>
                    <a:gd name="T8" fmla="*/ 8 w 111"/>
                    <a:gd name="T9" fmla="*/ 12 h 56"/>
                    <a:gd name="T10" fmla="*/ 13 w 111"/>
                    <a:gd name="T11" fmla="*/ 9 h 56"/>
                    <a:gd name="T12" fmla="*/ 22 w 111"/>
                    <a:gd name="T13" fmla="*/ 4 h 56"/>
                    <a:gd name="T14" fmla="*/ 36 w 111"/>
                    <a:gd name="T15" fmla="*/ 2 h 56"/>
                    <a:gd name="T16" fmla="*/ 52 w 111"/>
                    <a:gd name="T17" fmla="*/ 0 h 56"/>
                    <a:gd name="T18" fmla="*/ 69 w 111"/>
                    <a:gd name="T19" fmla="*/ 1 h 56"/>
                    <a:gd name="T20" fmla="*/ 82 w 111"/>
                    <a:gd name="T21" fmla="*/ 4 h 56"/>
                    <a:gd name="T22" fmla="*/ 89 w 111"/>
                    <a:gd name="T23" fmla="*/ 5 h 56"/>
                    <a:gd name="T24" fmla="*/ 98 w 111"/>
                    <a:gd name="T25" fmla="*/ 8 h 56"/>
                    <a:gd name="T26" fmla="*/ 101 w 111"/>
                    <a:gd name="T27" fmla="*/ 11 h 56"/>
                    <a:gd name="T28" fmla="*/ 105 w 111"/>
                    <a:gd name="T29" fmla="*/ 16 h 56"/>
                    <a:gd name="T30" fmla="*/ 109 w 111"/>
                    <a:gd name="T31" fmla="*/ 25 h 56"/>
                    <a:gd name="T32" fmla="*/ 110 w 111"/>
                    <a:gd name="T33" fmla="*/ 33 h 56"/>
                    <a:gd name="T34" fmla="*/ 110 w 111"/>
                    <a:gd name="T35" fmla="*/ 40 h 56"/>
                    <a:gd name="T36" fmla="*/ 110 w 111"/>
                    <a:gd name="T37" fmla="*/ 44 h 56"/>
                    <a:gd name="T38" fmla="*/ 106 w 111"/>
                    <a:gd name="T39" fmla="*/ 51 h 56"/>
                    <a:gd name="T40" fmla="*/ 108 w 111"/>
                    <a:gd name="T41" fmla="*/ 42 h 56"/>
                    <a:gd name="T42" fmla="*/ 100 w 111"/>
                    <a:gd name="T43" fmla="*/ 44 h 56"/>
                    <a:gd name="T44" fmla="*/ 98 w 111"/>
                    <a:gd name="T45" fmla="*/ 49 h 56"/>
                    <a:gd name="T46" fmla="*/ 96 w 111"/>
                    <a:gd name="T47" fmla="*/ 44 h 56"/>
                    <a:gd name="T48" fmla="*/ 98 w 111"/>
                    <a:gd name="T49" fmla="*/ 38 h 56"/>
                    <a:gd name="T50" fmla="*/ 90 w 111"/>
                    <a:gd name="T51" fmla="*/ 29 h 56"/>
                    <a:gd name="T52" fmla="*/ 93 w 111"/>
                    <a:gd name="T53" fmla="*/ 24 h 56"/>
                    <a:gd name="T54" fmla="*/ 83 w 111"/>
                    <a:gd name="T55" fmla="*/ 26 h 56"/>
                    <a:gd name="T56" fmla="*/ 74 w 111"/>
                    <a:gd name="T57" fmla="*/ 28 h 56"/>
                    <a:gd name="T58" fmla="*/ 65 w 111"/>
                    <a:gd name="T59" fmla="*/ 27 h 56"/>
                    <a:gd name="T60" fmla="*/ 56 w 111"/>
                    <a:gd name="T61" fmla="*/ 26 h 56"/>
                    <a:gd name="T62" fmla="*/ 49 w 111"/>
                    <a:gd name="T63" fmla="*/ 26 h 56"/>
                    <a:gd name="T64" fmla="*/ 55 w 111"/>
                    <a:gd name="T65" fmla="*/ 28 h 56"/>
                    <a:gd name="T66" fmla="*/ 51 w 111"/>
                    <a:gd name="T67" fmla="*/ 28 h 56"/>
                    <a:gd name="T68" fmla="*/ 38 w 111"/>
                    <a:gd name="T69" fmla="*/ 28 h 56"/>
                    <a:gd name="T70" fmla="*/ 29 w 111"/>
                    <a:gd name="T71" fmla="*/ 25 h 56"/>
                    <a:gd name="T72" fmla="*/ 22 w 111"/>
                    <a:gd name="T73" fmla="*/ 24 h 56"/>
                    <a:gd name="T74" fmla="*/ 23 w 111"/>
                    <a:gd name="T75" fmla="*/ 27 h 56"/>
                    <a:gd name="T76" fmla="*/ 21 w 111"/>
                    <a:gd name="T77" fmla="*/ 32 h 56"/>
                    <a:gd name="T78" fmla="*/ 17 w 111"/>
                    <a:gd name="T79" fmla="*/ 37 h 56"/>
                    <a:gd name="T80" fmla="*/ 16 w 111"/>
                    <a:gd name="T81" fmla="*/ 40 h 56"/>
                    <a:gd name="T82" fmla="*/ 16 w 111"/>
                    <a:gd name="T83" fmla="*/ 44 h 56"/>
                    <a:gd name="T84" fmla="*/ 16 w 111"/>
                    <a:gd name="T85" fmla="*/ 48 h 56"/>
                    <a:gd name="T86" fmla="*/ 12 w 111"/>
                    <a:gd name="T87" fmla="*/ 44 h 56"/>
                    <a:gd name="T88" fmla="*/ 7 w 111"/>
                    <a:gd name="T89" fmla="*/ 44 h 56"/>
                    <a:gd name="T90" fmla="*/ 4 w 111"/>
                    <a:gd name="T91" fmla="*/ 46 h 56"/>
                    <a:gd name="T92" fmla="*/ 8 w 111"/>
                    <a:gd name="T93" fmla="*/ 55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1" h="56">
                      <a:moveTo>
                        <a:pt x="8" y="55"/>
                      </a:moveTo>
                      <a:lnTo>
                        <a:pt x="0" y="42"/>
                      </a:lnTo>
                      <a:lnTo>
                        <a:pt x="1" y="27"/>
                      </a:lnTo>
                      <a:lnTo>
                        <a:pt x="3" y="17"/>
                      </a:lnTo>
                      <a:lnTo>
                        <a:pt x="8" y="12"/>
                      </a:lnTo>
                      <a:lnTo>
                        <a:pt x="13" y="9"/>
                      </a:lnTo>
                      <a:lnTo>
                        <a:pt x="22" y="4"/>
                      </a:lnTo>
                      <a:lnTo>
                        <a:pt x="36" y="2"/>
                      </a:lnTo>
                      <a:lnTo>
                        <a:pt x="52" y="0"/>
                      </a:lnTo>
                      <a:lnTo>
                        <a:pt x="69" y="1"/>
                      </a:lnTo>
                      <a:lnTo>
                        <a:pt x="82" y="4"/>
                      </a:lnTo>
                      <a:lnTo>
                        <a:pt x="89" y="5"/>
                      </a:lnTo>
                      <a:lnTo>
                        <a:pt x="98" y="8"/>
                      </a:lnTo>
                      <a:lnTo>
                        <a:pt x="101" y="11"/>
                      </a:lnTo>
                      <a:lnTo>
                        <a:pt x="105" y="16"/>
                      </a:lnTo>
                      <a:lnTo>
                        <a:pt x="109" y="25"/>
                      </a:lnTo>
                      <a:lnTo>
                        <a:pt x="110" y="33"/>
                      </a:lnTo>
                      <a:lnTo>
                        <a:pt x="110" y="40"/>
                      </a:lnTo>
                      <a:lnTo>
                        <a:pt x="110" y="44"/>
                      </a:lnTo>
                      <a:lnTo>
                        <a:pt x="106" y="51"/>
                      </a:lnTo>
                      <a:lnTo>
                        <a:pt x="108" y="42"/>
                      </a:lnTo>
                      <a:lnTo>
                        <a:pt x="100" y="44"/>
                      </a:lnTo>
                      <a:lnTo>
                        <a:pt x="98" y="49"/>
                      </a:lnTo>
                      <a:lnTo>
                        <a:pt x="96" y="44"/>
                      </a:lnTo>
                      <a:lnTo>
                        <a:pt x="98" y="38"/>
                      </a:lnTo>
                      <a:lnTo>
                        <a:pt x="90" y="29"/>
                      </a:lnTo>
                      <a:lnTo>
                        <a:pt x="93" y="24"/>
                      </a:lnTo>
                      <a:lnTo>
                        <a:pt x="83" y="26"/>
                      </a:lnTo>
                      <a:lnTo>
                        <a:pt x="74" y="28"/>
                      </a:lnTo>
                      <a:lnTo>
                        <a:pt x="65" y="27"/>
                      </a:lnTo>
                      <a:lnTo>
                        <a:pt x="56" y="26"/>
                      </a:lnTo>
                      <a:lnTo>
                        <a:pt x="49" y="26"/>
                      </a:lnTo>
                      <a:lnTo>
                        <a:pt x="55" y="28"/>
                      </a:lnTo>
                      <a:lnTo>
                        <a:pt x="51" y="28"/>
                      </a:lnTo>
                      <a:lnTo>
                        <a:pt x="38" y="28"/>
                      </a:lnTo>
                      <a:lnTo>
                        <a:pt x="29" y="25"/>
                      </a:lnTo>
                      <a:lnTo>
                        <a:pt x="22" y="24"/>
                      </a:lnTo>
                      <a:lnTo>
                        <a:pt x="23" y="27"/>
                      </a:lnTo>
                      <a:lnTo>
                        <a:pt x="21" y="32"/>
                      </a:lnTo>
                      <a:lnTo>
                        <a:pt x="17" y="37"/>
                      </a:lnTo>
                      <a:lnTo>
                        <a:pt x="16" y="40"/>
                      </a:lnTo>
                      <a:lnTo>
                        <a:pt x="16" y="44"/>
                      </a:lnTo>
                      <a:lnTo>
                        <a:pt x="16" y="48"/>
                      </a:lnTo>
                      <a:lnTo>
                        <a:pt x="12" y="44"/>
                      </a:lnTo>
                      <a:lnTo>
                        <a:pt x="7" y="44"/>
                      </a:lnTo>
                      <a:lnTo>
                        <a:pt x="4" y="46"/>
                      </a:lnTo>
                      <a:lnTo>
                        <a:pt x="8" y="5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9" name="Group 83"/>
              <p:cNvGrpSpPr>
                <a:grpSpLocks/>
              </p:cNvGrpSpPr>
              <p:nvPr/>
            </p:nvGrpSpPr>
            <p:grpSpPr bwMode="auto">
              <a:xfrm>
                <a:off x="1799" y="1777"/>
                <a:ext cx="309" cy="48"/>
                <a:chOff x="1799" y="1777"/>
                <a:chExt cx="309" cy="48"/>
              </a:xfrm>
            </p:grpSpPr>
            <p:sp>
              <p:nvSpPr>
                <p:cNvPr id="36909" name="Freeform 84"/>
                <p:cNvSpPr>
                  <a:spLocks/>
                </p:cNvSpPr>
                <p:nvPr/>
              </p:nvSpPr>
              <p:spPr bwMode="auto">
                <a:xfrm>
                  <a:off x="1799" y="1777"/>
                  <a:ext cx="129" cy="48"/>
                </a:xfrm>
                <a:custGeom>
                  <a:avLst/>
                  <a:gdLst>
                    <a:gd name="T0" fmla="*/ 61 w 129"/>
                    <a:gd name="T1" fmla="*/ 10 h 48"/>
                    <a:gd name="T2" fmla="*/ 39 w 129"/>
                    <a:gd name="T3" fmla="*/ 22 h 48"/>
                    <a:gd name="T4" fmla="*/ 24 w 129"/>
                    <a:gd name="T5" fmla="*/ 29 h 48"/>
                    <a:gd name="T6" fmla="*/ 0 w 129"/>
                    <a:gd name="T7" fmla="*/ 34 h 48"/>
                    <a:gd name="T8" fmla="*/ 0 w 129"/>
                    <a:gd name="T9" fmla="*/ 43 h 48"/>
                    <a:gd name="T10" fmla="*/ 21 w 129"/>
                    <a:gd name="T11" fmla="*/ 47 h 48"/>
                    <a:gd name="T12" fmla="*/ 55 w 129"/>
                    <a:gd name="T13" fmla="*/ 47 h 48"/>
                    <a:gd name="T14" fmla="*/ 80 w 129"/>
                    <a:gd name="T15" fmla="*/ 40 h 48"/>
                    <a:gd name="T16" fmla="*/ 93 w 129"/>
                    <a:gd name="T17" fmla="*/ 33 h 48"/>
                    <a:gd name="T18" fmla="*/ 128 w 129"/>
                    <a:gd name="T19" fmla="*/ 28 h 48"/>
                    <a:gd name="T20" fmla="*/ 128 w 129"/>
                    <a:gd name="T21" fmla="*/ 11 h 48"/>
                    <a:gd name="T22" fmla="*/ 124 w 129"/>
                    <a:gd name="T23" fmla="*/ 0 h 48"/>
                    <a:gd name="T24" fmla="*/ 61 w 129"/>
                    <a:gd name="T25" fmla="*/ 1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 h="48">
                      <a:moveTo>
                        <a:pt x="61" y="10"/>
                      </a:moveTo>
                      <a:lnTo>
                        <a:pt x="39" y="22"/>
                      </a:lnTo>
                      <a:lnTo>
                        <a:pt x="24" y="29"/>
                      </a:lnTo>
                      <a:lnTo>
                        <a:pt x="0" y="34"/>
                      </a:lnTo>
                      <a:lnTo>
                        <a:pt x="0" y="43"/>
                      </a:lnTo>
                      <a:lnTo>
                        <a:pt x="21" y="47"/>
                      </a:lnTo>
                      <a:lnTo>
                        <a:pt x="55" y="47"/>
                      </a:lnTo>
                      <a:lnTo>
                        <a:pt x="80" y="40"/>
                      </a:lnTo>
                      <a:lnTo>
                        <a:pt x="93" y="33"/>
                      </a:lnTo>
                      <a:lnTo>
                        <a:pt x="128" y="28"/>
                      </a:lnTo>
                      <a:lnTo>
                        <a:pt x="128" y="11"/>
                      </a:lnTo>
                      <a:lnTo>
                        <a:pt x="124" y="0"/>
                      </a:lnTo>
                      <a:lnTo>
                        <a:pt x="61"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0" name="Freeform 85"/>
                <p:cNvSpPr>
                  <a:spLocks/>
                </p:cNvSpPr>
                <p:nvPr/>
              </p:nvSpPr>
              <p:spPr bwMode="auto">
                <a:xfrm>
                  <a:off x="1967" y="1779"/>
                  <a:ext cx="141" cy="43"/>
                </a:xfrm>
                <a:custGeom>
                  <a:avLst/>
                  <a:gdLst>
                    <a:gd name="T0" fmla="*/ 1 w 141"/>
                    <a:gd name="T1" fmla="*/ 2 h 43"/>
                    <a:gd name="T2" fmla="*/ 0 w 141"/>
                    <a:gd name="T3" fmla="*/ 25 h 43"/>
                    <a:gd name="T4" fmla="*/ 33 w 141"/>
                    <a:gd name="T5" fmla="*/ 29 h 43"/>
                    <a:gd name="T6" fmla="*/ 51 w 141"/>
                    <a:gd name="T7" fmla="*/ 34 h 43"/>
                    <a:gd name="T8" fmla="*/ 84 w 141"/>
                    <a:gd name="T9" fmla="*/ 39 h 43"/>
                    <a:gd name="T10" fmla="*/ 109 w 141"/>
                    <a:gd name="T11" fmla="*/ 42 h 43"/>
                    <a:gd name="T12" fmla="*/ 136 w 141"/>
                    <a:gd name="T13" fmla="*/ 40 h 43"/>
                    <a:gd name="T14" fmla="*/ 140 w 141"/>
                    <a:gd name="T15" fmla="*/ 29 h 43"/>
                    <a:gd name="T16" fmla="*/ 102 w 141"/>
                    <a:gd name="T17" fmla="*/ 17 h 43"/>
                    <a:gd name="T18" fmla="*/ 73 w 141"/>
                    <a:gd name="T19" fmla="*/ 7 h 43"/>
                    <a:gd name="T20" fmla="*/ 58 w 141"/>
                    <a:gd name="T21" fmla="*/ 0 h 43"/>
                    <a:gd name="T22" fmla="*/ 1 w 141"/>
                    <a:gd name="T23" fmla="*/ 2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1" h="43">
                      <a:moveTo>
                        <a:pt x="1" y="2"/>
                      </a:moveTo>
                      <a:lnTo>
                        <a:pt x="0" y="25"/>
                      </a:lnTo>
                      <a:lnTo>
                        <a:pt x="33" y="29"/>
                      </a:lnTo>
                      <a:lnTo>
                        <a:pt x="51" y="34"/>
                      </a:lnTo>
                      <a:lnTo>
                        <a:pt x="84" y="39"/>
                      </a:lnTo>
                      <a:lnTo>
                        <a:pt x="109" y="42"/>
                      </a:lnTo>
                      <a:lnTo>
                        <a:pt x="136" y="40"/>
                      </a:lnTo>
                      <a:lnTo>
                        <a:pt x="140" y="29"/>
                      </a:lnTo>
                      <a:lnTo>
                        <a:pt x="102" y="17"/>
                      </a:lnTo>
                      <a:lnTo>
                        <a:pt x="73" y="7"/>
                      </a:lnTo>
                      <a:lnTo>
                        <a:pt x="58" y="0"/>
                      </a:lnTo>
                      <a:lnTo>
                        <a:pt x="1"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900" name="Freeform 86"/>
              <p:cNvSpPr>
                <a:spLocks/>
              </p:cNvSpPr>
              <p:nvPr/>
            </p:nvSpPr>
            <p:spPr bwMode="auto">
              <a:xfrm>
                <a:off x="1750" y="1545"/>
                <a:ext cx="73" cy="32"/>
              </a:xfrm>
              <a:custGeom>
                <a:avLst/>
                <a:gdLst>
                  <a:gd name="T0" fmla="*/ 21 w 73"/>
                  <a:gd name="T1" fmla="*/ 3 h 32"/>
                  <a:gd name="T2" fmla="*/ 6 w 73"/>
                  <a:gd name="T3" fmla="*/ 11 h 32"/>
                  <a:gd name="T4" fmla="*/ 0 w 73"/>
                  <a:gd name="T5" fmla="*/ 20 h 32"/>
                  <a:gd name="T6" fmla="*/ 16 w 73"/>
                  <a:gd name="T7" fmla="*/ 29 h 32"/>
                  <a:gd name="T8" fmla="*/ 31 w 73"/>
                  <a:gd name="T9" fmla="*/ 31 h 32"/>
                  <a:gd name="T10" fmla="*/ 43 w 73"/>
                  <a:gd name="T11" fmla="*/ 29 h 32"/>
                  <a:gd name="T12" fmla="*/ 54 w 73"/>
                  <a:gd name="T13" fmla="*/ 30 h 32"/>
                  <a:gd name="T14" fmla="*/ 66 w 73"/>
                  <a:gd name="T15" fmla="*/ 22 h 32"/>
                  <a:gd name="T16" fmla="*/ 72 w 73"/>
                  <a:gd name="T17" fmla="*/ 11 h 32"/>
                  <a:gd name="T18" fmla="*/ 58 w 73"/>
                  <a:gd name="T19" fmla="*/ 0 h 32"/>
                  <a:gd name="T20" fmla="*/ 21 w 73"/>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32">
                    <a:moveTo>
                      <a:pt x="21" y="3"/>
                    </a:moveTo>
                    <a:lnTo>
                      <a:pt x="6" y="11"/>
                    </a:lnTo>
                    <a:lnTo>
                      <a:pt x="0" y="20"/>
                    </a:lnTo>
                    <a:lnTo>
                      <a:pt x="16" y="29"/>
                    </a:lnTo>
                    <a:lnTo>
                      <a:pt x="31" y="31"/>
                    </a:lnTo>
                    <a:lnTo>
                      <a:pt x="43" y="29"/>
                    </a:lnTo>
                    <a:lnTo>
                      <a:pt x="54" y="30"/>
                    </a:lnTo>
                    <a:lnTo>
                      <a:pt x="66" y="22"/>
                    </a:lnTo>
                    <a:lnTo>
                      <a:pt x="72" y="11"/>
                    </a:lnTo>
                    <a:lnTo>
                      <a:pt x="58" y="0"/>
                    </a:lnTo>
                    <a:lnTo>
                      <a:pt x="21" y="3"/>
                    </a:lnTo>
                  </a:path>
                </a:pathLst>
              </a:custGeom>
              <a:solidFill>
                <a:srgbClr val="FFC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901" name="Group 87"/>
              <p:cNvGrpSpPr>
                <a:grpSpLocks/>
              </p:cNvGrpSpPr>
              <p:nvPr/>
            </p:nvGrpSpPr>
            <p:grpSpPr bwMode="auto">
              <a:xfrm>
                <a:off x="1769" y="1359"/>
                <a:ext cx="344" cy="433"/>
                <a:chOff x="1769" y="1359"/>
                <a:chExt cx="344" cy="433"/>
              </a:xfrm>
            </p:grpSpPr>
            <p:sp>
              <p:nvSpPr>
                <p:cNvPr id="36902" name="Freeform 88"/>
                <p:cNvSpPr>
                  <a:spLocks/>
                </p:cNvSpPr>
                <p:nvPr/>
              </p:nvSpPr>
              <p:spPr bwMode="auto">
                <a:xfrm>
                  <a:off x="1893" y="1359"/>
                  <a:ext cx="91" cy="145"/>
                </a:xfrm>
                <a:custGeom>
                  <a:avLst/>
                  <a:gdLst>
                    <a:gd name="T0" fmla="*/ 53 w 91"/>
                    <a:gd name="T1" fmla="*/ 144 h 145"/>
                    <a:gd name="T2" fmla="*/ 0 w 91"/>
                    <a:gd name="T3" fmla="*/ 9 h 145"/>
                    <a:gd name="T4" fmla="*/ 10 w 91"/>
                    <a:gd name="T5" fmla="*/ 1 h 145"/>
                    <a:gd name="T6" fmla="*/ 46 w 91"/>
                    <a:gd name="T7" fmla="*/ 12 h 145"/>
                    <a:gd name="T8" fmla="*/ 79 w 91"/>
                    <a:gd name="T9" fmla="*/ 0 h 145"/>
                    <a:gd name="T10" fmla="*/ 90 w 91"/>
                    <a:gd name="T11" fmla="*/ 8 h 145"/>
                    <a:gd name="T12" fmla="*/ 53 w 91"/>
                    <a:gd name="T13" fmla="*/ 144 h 1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145">
                      <a:moveTo>
                        <a:pt x="53" y="144"/>
                      </a:moveTo>
                      <a:lnTo>
                        <a:pt x="0" y="9"/>
                      </a:lnTo>
                      <a:lnTo>
                        <a:pt x="10" y="1"/>
                      </a:lnTo>
                      <a:lnTo>
                        <a:pt x="46" y="12"/>
                      </a:lnTo>
                      <a:lnTo>
                        <a:pt x="79" y="0"/>
                      </a:lnTo>
                      <a:lnTo>
                        <a:pt x="90" y="8"/>
                      </a:lnTo>
                      <a:lnTo>
                        <a:pt x="53" y="144"/>
                      </a:lnTo>
                    </a:path>
                  </a:pathLst>
                </a:custGeom>
                <a:solidFill>
                  <a:srgbClr val="A0C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03" name="Freeform 89"/>
                <p:cNvSpPr>
                  <a:spLocks/>
                </p:cNvSpPr>
                <p:nvPr/>
              </p:nvSpPr>
              <p:spPr bwMode="auto">
                <a:xfrm>
                  <a:off x="1927" y="1371"/>
                  <a:ext cx="32" cy="130"/>
                </a:xfrm>
                <a:custGeom>
                  <a:avLst/>
                  <a:gdLst>
                    <a:gd name="T0" fmla="*/ 9 w 32"/>
                    <a:gd name="T1" fmla="*/ 0 h 130"/>
                    <a:gd name="T2" fmla="*/ 13 w 32"/>
                    <a:gd name="T3" fmla="*/ 0 h 130"/>
                    <a:gd name="T4" fmla="*/ 23 w 32"/>
                    <a:gd name="T5" fmla="*/ 9 h 130"/>
                    <a:gd name="T6" fmla="*/ 17 w 32"/>
                    <a:gd name="T7" fmla="*/ 16 h 130"/>
                    <a:gd name="T8" fmla="*/ 25 w 32"/>
                    <a:gd name="T9" fmla="*/ 33 h 130"/>
                    <a:gd name="T10" fmla="*/ 30 w 32"/>
                    <a:gd name="T11" fmla="*/ 48 h 130"/>
                    <a:gd name="T12" fmla="*/ 31 w 32"/>
                    <a:gd name="T13" fmla="*/ 67 h 130"/>
                    <a:gd name="T14" fmla="*/ 28 w 32"/>
                    <a:gd name="T15" fmla="*/ 105 h 130"/>
                    <a:gd name="T16" fmla="*/ 27 w 32"/>
                    <a:gd name="T17" fmla="*/ 128 h 130"/>
                    <a:gd name="T18" fmla="*/ 9 w 32"/>
                    <a:gd name="T19" fmla="*/ 129 h 130"/>
                    <a:gd name="T20" fmla="*/ 6 w 32"/>
                    <a:gd name="T21" fmla="*/ 105 h 130"/>
                    <a:gd name="T22" fmla="*/ 1 w 32"/>
                    <a:gd name="T23" fmla="*/ 67 h 130"/>
                    <a:gd name="T24" fmla="*/ 1 w 32"/>
                    <a:gd name="T25" fmla="*/ 49 h 130"/>
                    <a:gd name="T26" fmla="*/ 3 w 32"/>
                    <a:gd name="T27" fmla="*/ 33 h 130"/>
                    <a:gd name="T28" fmla="*/ 8 w 32"/>
                    <a:gd name="T29" fmla="*/ 17 h 130"/>
                    <a:gd name="T30" fmla="*/ 0 w 32"/>
                    <a:gd name="T31" fmla="*/ 11 h 130"/>
                    <a:gd name="T32" fmla="*/ 9 w 32"/>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130">
                      <a:moveTo>
                        <a:pt x="9" y="0"/>
                      </a:moveTo>
                      <a:lnTo>
                        <a:pt x="13" y="0"/>
                      </a:lnTo>
                      <a:lnTo>
                        <a:pt x="23" y="9"/>
                      </a:lnTo>
                      <a:lnTo>
                        <a:pt x="17" y="16"/>
                      </a:lnTo>
                      <a:lnTo>
                        <a:pt x="25" y="33"/>
                      </a:lnTo>
                      <a:lnTo>
                        <a:pt x="30" y="48"/>
                      </a:lnTo>
                      <a:lnTo>
                        <a:pt x="31" y="67"/>
                      </a:lnTo>
                      <a:lnTo>
                        <a:pt x="28" y="105"/>
                      </a:lnTo>
                      <a:lnTo>
                        <a:pt x="27" y="128"/>
                      </a:lnTo>
                      <a:lnTo>
                        <a:pt x="9" y="129"/>
                      </a:lnTo>
                      <a:lnTo>
                        <a:pt x="6" y="105"/>
                      </a:lnTo>
                      <a:lnTo>
                        <a:pt x="1" y="67"/>
                      </a:lnTo>
                      <a:lnTo>
                        <a:pt x="1" y="49"/>
                      </a:lnTo>
                      <a:lnTo>
                        <a:pt x="3" y="33"/>
                      </a:lnTo>
                      <a:lnTo>
                        <a:pt x="8" y="17"/>
                      </a:lnTo>
                      <a:lnTo>
                        <a:pt x="0" y="11"/>
                      </a:lnTo>
                      <a:lnTo>
                        <a:pt x="9"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904" name="Group 90"/>
                <p:cNvGrpSpPr>
                  <a:grpSpLocks/>
                </p:cNvGrpSpPr>
                <p:nvPr/>
              </p:nvGrpSpPr>
              <p:grpSpPr bwMode="auto">
                <a:xfrm>
                  <a:off x="1769" y="1365"/>
                  <a:ext cx="344" cy="427"/>
                  <a:chOff x="1769" y="1365"/>
                  <a:chExt cx="344" cy="427"/>
                </a:xfrm>
              </p:grpSpPr>
              <p:sp>
                <p:nvSpPr>
                  <p:cNvPr id="36905" name="Freeform 91"/>
                  <p:cNvSpPr>
                    <a:spLocks/>
                  </p:cNvSpPr>
                  <p:nvPr/>
                </p:nvSpPr>
                <p:spPr bwMode="auto">
                  <a:xfrm>
                    <a:off x="1769" y="1365"/>
                    <a:ext cx="344" cy="427"/>
                  </a:xfrm>
                  <a:custGeom>
                    <a:avLst/>
                    <a:gdLst>
                      <a:gd name="T0" fmla="*/ 125 w 344"/>
                      <a:gd name="T1" fmla="*/ 2 h 427"/>
                      <a:gd name="T2" fmla="*/ 57 w 344"/>
                      <a:gd name="T3" fmla="*/ 21 h 427"/>
                      <a:gd name="T4" fmla="*/ 15 w 344"/>
                      <a:gd name="T5" fmla="*/ 90 h 427"/>
                      <a:gd name="T6" fmla="*/ 4 w 344"/>
                      <a:gd name="T7" fmla="*/ 116 h 427"/>
                      <a:gd name="T8" fmla="*/ 0 w 344"/>
                      <a:gd name="T9" fmla="*/ 183 h 427"/>
                      <a:gd name="T10" fmla="*/ 45 w 344"/>
                      <a:gd name="T11" fmla="*/ 182 h 427"/>
                      <a:gd name="T12" fmla="*/ 49 w 344"/>
                      <a:gd name="T13" fmla="*/ 124 h 427"/>
                      <a:gd name="T14" fmla="*/ 80 w 344"/>
                      <a:gd name="T15" fmla="*/ 82 h 427"/>
                      <a:gd name="T16" fmla="*/ 85 w 344"/>
                      <a:gd name="T17" fmla="*/ 144 h 427"/>
                      <a:gd name="T18" fmla="*/ 79 w 344"/>
                      <a:gd name="T19" fmla="*/ 212 h 427"/>
                      <a:gd name="T20" fmla="*/ 99 w 344"/>
                      <a:gd name="T21" fmla="*/ 213 h 427"/>
                      <a:gd name="T22" fmla="*/ 96 w 344"/>
                      <a:gd name="T23" fmla="*/ 300 h 427"/>
                      <a:gd name="T24" fmla="*/ 91 w 344"/>
                      <a:gd name="T25" fmla="*/ 423 h 427"/>
                      <a:gd name="T26" fmla="*/ 119 w 344"/>
                      <a:gd name="T27" fmla="*/ 426 h 427"/>
                      <a:gd name="T28" fmla="*/ 154 w 344"/>
                      <a:gd name="T29" fmla="*/ 418 h 427"/>
                      <a:gd name="T30" fmla="*/ 181 w 344"/>
                      <a:gd name="T31" fmla="*/ 217 h 427"/>
                      <a:gd name="T32" fmla="*/ 191 w 344"/>
                      <a:gd name="T33" fmla="*/ 331 h 427"/>
                      <a:gd name="T34" fmla="*/ 199 w 344"/>
                      <a:gd name="T35" fmla="*/ 419 h 427"/>
                      <a:gd name="T36" fmla="*/ 237 w 344"/>
                      <a:gd name="T37" fmla="*/ 426 h 427"/>
                      <a:gd name="T38" fmla="*/ 268 w 344"/>
                      <a:gd name="T39" fmla="*/ 424 h 427"/>
                      <a:gd name="T40" fmla="*/ 257 w 344"/>
                      <a:gd name="T41" fmla="*/ 264 h 427"/>
                      <a:gd name="T42" fmla="*/ 263 w 344"/>
                      <a:gd name="T43" fmla="*/ 212 h 427"/>
                      <a:gd name="T44" fmla="*/ 274 w 344"/>
                      <a:gd name="T45" fmla="*/ 208 h 427"/>
                      <a:gd name="T46" fmla="*/ 283 w 344"/>
                      <a:gd name="T47" fmla="*/ 190 h 427"/>
                      <a:gd name="T48" fmla="*/ 286 w 344"/>
                      <a:gd name="T49" fmla="*/ 175 h 427"/>
                      <a:gd name="T50" fmla="*/ 343 w 344"/>
                      <a:gd name="T51" fmla="*/ 137 h 427"/>
                      <a:gd name="T52" fmla="*/ 292 w 344"/>
                      <a:gd name="T53" fmla="*/ 21 h 427"/>
                      <a:gd name="T54" fmla="*/ 213 w 344"/>
                      <a:gd name="T55" fmla="*/ 0 h 427"/>
                      <a:gd name="T56" fmla="*/ 177 w 344"/>
                      <a:gd name="T57" fmla="*/ 135 h 427"/>
                      <a:gd name="T58" fmla="*/ 125 w 344"/>
                      <a:gd name="T59" fmla="*/ 2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4" h="427">
                        <a:moveTo>
                          <a:pt x="125" y="2"/>
                        </a:moveTo>
                        <a:lnTo>
                          <a:pt x="57" y="21"/>
                        </a:lnTo>
                        <a:lnTo>
                          <a:pt x="15" y="90"/>
                        </a:lnTo>
                        <a:lnTo>
                          <a:pt x="4" y="116"/>
                        </a:lnTo>
                        <a:lnTo>
                          <a:pt x="0" y="183"/>
                        </a:lnTo>
                        <a:lnTo>
                          <a:pt x="45" y="182"/>
                        </a:lnTo>
                        <a:lnTo>
                          <a:pt x="49" y="124"/>
                        </a:lnTo>
                        <a:lnTo>
                          <a:pt x="80" y="82"/>
                        </a:lnTo>
                        <a:lnTo>
                          <a:pt x="85" y="144"/>
                        </a:lnTo>
                        <a:lnTo>
                          <a:pt x="79" y="212"/>
                        </a:lnTo>
                        <a:lnTo>
                          <a:pt x="99" y="213"/>
                        </a:lnTo>
                        <a:lnTo>
                          <a:pt x="96" y="300"/>
                        </a:lnTo>
                        <a:lnTo>
                          <a:pt x="91" y="423"/>
                        </a:lnTo>
                        <a:lnTo>
                          <a:pt x="119" y="426"/>
                        </a:lnTo>
                        <a:lnTo>
                          <a:pt x="154" y="418"/>
                        </a:lnTo>
                        <a:lnTo>
                          <a:pt x="181" y="217"/>
                        </a:lnTo>
                        <a:lnTo>
                          <a:pt x="191" y="331"/>
                        </a:lnTo>
                        <a:lnTo>
                          <a:pt x="199" y="419"/>
                        </a:lnTo>
                        <a:lnTo>
                          <a:pt x="237" y="426"/>
                        </a:lnTo>
                        <a:lnTo>
                          <a:pt x="268" y="424"/>
                        </a:lnTo>
                        <a:lnTo>
                          <a:pt x="257" y="264"/>
                        </a:lnTo>
                        <a:lnTo>
                          <a:pt x="263" y="212"/>
                        </a:lnTo>
                        <a:lnTo>
                          <a:pt x="274" y="208"/>
                        </a:lnTo>
                        <a:lnTo>
                          <a:pt x="283" y="190"/>
                        </a:lnTo>
                        <a:lnTo>
                          <a:pt x="286" y="175"/>
                        </a:lnTo>
                        <a:lnTo>
                          <a:pt x="343" y="137"/>
                        </a:lnTo>
                        <a:lnTo>
                          <a:pt x="292" y="21"/>
                        </a:lnTo>
                        <a:lnTo>
                          <a:pt x="213" y="0"/>
                        </a:lnTo>
                        <a:lnTo>
                          <a:pt x="177" y="135"/>
                        </a:lnTo>
                        <a:lnTo>
                          <a:pt x="125" y="2"/>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906" name="Group 92"/>
                  <p:cNvGrpSpPr>
                    <a:grpSpLocks/>
                  </p:cNvGrpSpPr>
                  <p:nvPr/>
                </p:nvGrpSpPr>
                <p:grpSpPr bwMode="auto">
                  <a:xfrm>
                    <a:off x="1944" y="1512"/>
                    <a:ext cx="13" cy="21"/>
                    <a:chOff x="1944" y="1512"/>
                    <a:chExt cx="13" cy="21"/>
                  </a:xfrm>
                </p:grpSpPr>
                <p:sp>
                  <p:nvSpPr>
                    <p:cNvPr id="36907" name="Oval 93"/>
                    <p:cNvSpPr>
                      <a:spLocks noChangeArrowheads="1"/>
                    </p:cNvSpPr>
                    <p:nvPr/>
                  </p:nvSpPr>
                  <p:spPr bwMode="auto">
                    <a:xfrm>
                      <a:off x="1944" y="1512"/>
                      <a:ext cx="13" cy="5"/>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8" name="Oval 94"/>
                    <p:cNvSpPr>
                      <a:spLocks noChangeArrowheads="1"/>
                    </p:cNvSpPr>
                    <p:nvPr/>
                  </p:nvSpPr>
                  <p:spPr bwMode="auto">
                    <a:xfrm>
                      <a:off x="1944" y="1525"/>
                      <a:ext cx="13" cy="8"/>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36885" name="Group 95"/>
            <p:cNvGrpSpPr>
              <a:grpSpLocks/>
            </p:cNvGrpSpPr>
            <p:nvPr/>
          </p:nvGrpSpPr>
          <p:grpSpPr bwMode="auto">
            <a:xfrm>
              <a:off x="3782" y="295"/>
              <a:ext cx="1016" cy="960"/>
              <a:chOff x="3782" y="295"/>
              <a:chExt cx="1016" cy="960"/>
            </a:xfrm>
          </p:grpSpPr>
          <p:sp>
            <p:nvSpPr>
              <p:cNvPr id="36894" name="Freeform 96"/>
              <p:cNvSpPr>
                <a:spLocks/>
              </p:cNvSpPr>
              <p:nvPr/>
            </p:nvSpPr>
            <p:spPr bwMode="auto">
              <a:xfrm>
                <a:off x="3786" y="295"/>
                <a:ext cx="1012" cy="741"/>
              </a:xfrm>
              <a:custGeom>
                <a:avLst/>
                <a:gdLst>
                  <a:gd name="T0" fmla="*/ 169 w 1012"/>
                  <a:gd name="T1" fmla="*/ 155 h 741"/>
                  <a:gd name="T2" fmla="*/ 202 w 1012"/>
                  <a:gd name="T3" fmla="*/ 118 h 741"/>
                  <a:gd name="T4" fmla="*/ 248 w 1012"/>
                  <a:gd name="T5" fmla="*/ 97 h 741"/>
                  <a:gd name="T6" fmla="*/ 313 w 1012"/>
                  <a:gd name="T7" fmla="*/ 86 h 741"/>
                  <a:gd name="T8" fmla="*/ 386 w 1012"/>
                  <a:gd name="T9" fmla="*/ 98 h 741"/>
                  <a:gd name="T10" fmla="*/ 427 w 1012"/>
                  <a:gd name="T11" fmla="*/ 74 h 741"/>
                  <a:gd name="T12" fmla="*/ 474 w 1012"/>
                  <a:gd name="T13" fmla="*/ 27 h 741"/>
                  <a:gd name="T14" fmla="*/ 552 w 1012"/>
                  <a:gd name="T15" fmla="*/ 1 h 741"/>
                  <a:gd name="T16" fmla="*/ 632 w 1012"/>
                  <a:gd name="T17" fmla="*/ 6 h 741"/>
                  <a:gd name="T18" fmla="*/ 706 w 1012"/>
                  <a:gd name="T19" fmla="*/ 42 h 741"/>
                  <a:gd name="T20" fmla="*/ 744 w 1012"/>
                  <a:gd name="T21" fmla="*/ 87 h 741"/>
                  <a:gd name="T22" fmla="*/ 777 w 1012"/>
                  <a:gd name="T23" fmla="*/ 106 h 741"/>
                  <a:gd name="T24" fmla="*/ 841 w 1012"/>
                  <a:gd name="T25" fmla="*/ 118 h 741"/>
                  <a:gd name="T26" fmla="*/ 884 w 1012"/>
                  <a:gd name="T27" fmla="*/ 163 h 741"/>
                  <a:gd name="T28" fmla="*/ 890 w 1012"/>
                  <a:gd name="T29" fmla="*/ 213 h 741"/>
                  <a:gd name="T30" fmla="*/ 928 w 1012"/>
                  <a:gd name="T31" fmla="*/ 216 h 741"/>
                  <a:gd name="T32" fmla="*/ 966 w 1012"/>
                  <a:gd name="T33" fmla="*/ 237 h 741"/>
                  <a:gd name="T34" fmla="*/ 987 w 1012"/>
                  <a:gd name="T35" fmla="*/ 260 h 741"/>
                  <a:gd name="T36" fmla="*/ 1004 w 1012"/>
                  <a:gd name="T37" fmla="*/ 296 h 741"/>
                  <a:gd name="T38" fmla="*/ 1002 w 1012"/>
                  <a:gd name="T39" fmla="*/ 327 h 741"/>
                  <a:gd name="T40" fmla="*/ 1004 w 1012"/>
                  <a:gd name="T41" fmla="*/ 368 h 741"/>
                  <a:gd name="T42" fmla="*/ 1010 w 1012"/>
                  <a:gd name="T43" fmla="*/ 407 h 741"/>
                  <a:gd name="T44" fmla="*/ 1001 w 1012"/>
                  <a:gd name="T45" fmla="*/ 447 h 741"/>
                  <a:gd name="T46" fmla="*/ 1005 w 1012"/>
                  <a:gd name="T47" fmla="*/ 490 h 741"/>
                  <a:gd name="T48" fmla="*/ 1011 w 1012"/>
                  <a:gd name="T49" fmla="*/ 529 h 741"/>
                  <a:gd name="T50" fmla="*/ 999 w 1012"/>
                  <a:gd name="T51" fmla="*/ 577 h 741"/>
                  <a:gd name="T52" fmla="*/ 969 w 1012"/>
                  <a:gd name="T53" fmla="*/ 612 h 741"/>
                  <a:gd name="T54" fmla="*/ 907 w 1012"/>
                  <a:gd name="T55" fmla="*/ 635 h 741"/>
                  <a:gd name="T56" fmla="*/ 859 w 1012"/>
                  <a:gd name="T57" fmla="*/ 621 h 741"/>
                  <a:gd name="T58" fmla="*/ 832 w 1012"/>
                  <a:gd name="T59" fmla="*/ 653 h 741"/>
                  <a:gd name="T60" fmla="*/ 797 w 1012"/>
                  <a:gd name="T61" fmla="*/ 674 h 741"/>
                  <a:gd name="T62" fmla="*/ 747 w 1012"/>
                  <a:gd name="T63" fmla="*/ 688 h 741"/>
                  <a:gd name="T64" fmla="*/ 689 w 1012"/>
                  <a:gd name="T65" fmla="*/ 679 h 741"/>
                  <a:gd name="T66" fmla="*/ 649 w 1012"/>
                  <a:gd name="T67" fmla="*/ 689 h 741"/>
                  <a:gd name="T68" fmla="*/ 617 w 1012"/>
                  <a:gd name="T69" fmla="*/ 715 h 741"/>
                  <a:gd name="T70" fmla="*/ 572 w 1012"/>
                  <a:gd name="T71" fmla="*/ 729 h 741"/>
                  <a:gd name="T72" fmla="*/ 529 w 1012"/>
                  <a:gd name="T73" fmla="*/ 725 h 741"/>
                  <a:gd name="T74" fmla="*/ 488 w 1012"/>
                  <a:gd name="T75" fmla="*/ 700 h 741"/>
                  <a:gd name="T76" fmla="*/ 459 w 1012"/>
                  <a:gd name="T77" fmla="*/ 725 h 741"/>
                  <a:gd name="T78" fmla="*/ 415 w 1012"/>
                  <a:gd name="T79" fmla="*/ 740 h 741"/>
                  <a:gd name="T80" fmla="*/ 360 w 1012"/>
                  <a:gd name="T81" fmla="*/ 731 h 741"/>
                  <a:gd name="T82" fmla="*/ 319 w 1012"/>
                  <a:gd name="T83" fmla="*/ 699 h 741"/>
                  <a:gd name="T84" fmla="*/ 286 w 1012"/>
                  <a:gd name="T85" fmla="*/ 686 h 741"/>
                  <a:gd name="T86" fmla="*/ 233 w 1012"/>
                  <a:gd name="T87" fmla="*/ 689 h 741"/>
                  <a:gd name="T88" fmla="*/ 189 w 1012"/>
                  <a:gd name="T89" fmla="*/ 667 h 741"/>
                  <a:gd name="T90" fmla="*/ 160 w 1012"/>
                  <a:gd name="T91" fmla="*/ 633 h 741"/>
                  <a:gd name="T92" fmla="*/ 143 w 1012"/>
                  <a:gd name="T93" fmla="*/ 617 h 741"/>
                  <a:gd name="T94" fmla="*/ 94 w 1012"/>
                  <a:gd name="T95" fmla="*/ 612 h 741"/>
                  <a:gd name="T96" fmla="*/ 50 w 1012"/>
                  <a:gd name="T97" fmla="*/ 579 h 741"/>
                  <a:gd name="T98" fmla="*/ 26 w 1012"/>
                  <a:gd name="T99" fmla="*/ 529 h 741"/>
                  <a:gd name="T100" fmla="*/ 24 w 1012"/>
                  <a:gd name="T101" fmla="*/ 470 h 741"/>
                  <a:gd name="T102" fmla="*/ 14 w 1012"/>
                  <a:gd name="T103" fmla="*/ 415 h 741"/>
                  <a:gd name="T104" fmla="*/ 0 w 1012"/>
                  <a:gd name="T105" fmla="*/ 361 h 741"/>
                  <a:gd name="T106" fmla="*/ 6 w 1012"/>
                  <a:gd name="T107" fmla="*/ 301 h 741"/>
                  <a:gd name="T108" fmla="*/ 38 w 1012"/>
                  <a:gd name="T109" fmla="*/ 253 h 741"/>
                  <a:gd name="T110" fmla="*/ 84 w 1012"/>
                  <a:gd name="T111" fmla="*/ 216 h 741"/>
                  <a:gd name="T112" fmla="*/ 146 w 1012"/>
                  <a:gd name="T113" fmla="*/ 197 h 741"/>
                  <a:gd name="T114" fmla="*/ 161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161" y="175"/>
                    </a:moveTo>
                    <a:lnTo>
                      <a:pt x="169" y="155"/>
                    </a:lnTo>
                    <a:lnTo>
                      <a:pt x="182" y="134"/>
                    </a:lnTo>
                    <a:lnTo>
                      <a:pt x="202" y="118"/>
                    </a:lnTo>
                    <a:lnTo>
                      <a:pt x="227" y="104"/>
                    </a:lnTo>
                    <a:lnTo>
                      <a:pt x="248" y="97"/>
                    </a:lnTo>
                    <a:lnTo>
                      <a:pt x="274" y="89"/>
                    </a:lnTo>
                    <a:lnTo>
                      <a:pt x="313" y="86"/>
                    </a:lnTo>
                    <a:lnTo>
                      <a:pt x="351" y="89"/>
                    </a:lnTo>
                    <a:lnTo>
                      <a:pt x="386" y="98"/>
                    </a:lnTo>
                    <a:lnTo>
                      <a:pt x="412" y="108"/>
                    </a:lnTo>
                    <a:lnTo>
                      <a:pt x="427" y="74"/>
                    </a:lnTo>
                    <a:lnTo>
                      <a:pt x="447" y="48"/>
                    </a:lnTo>
                    <a:lnTo>
                      <a:pt x="474" y="27"/>
                    </a:lnTo>
                    <a:lnTo>
                      <a:pt x="509" y="12"/>
                    </a:lnTo>
                    <a:lnTo>
                      <a:pt x="552" y="1"/>
                    </a:lnTo>
                    <a:lnTo>
                      <a:pt x="594" y="0"/>
                    </a:lnTo>
                    <a:lnTo>
                      <a:pt x="632" y="6"/>
                    </a:lnTo>
                    <a:lnTo>
                      <a:pt x="674" y="19"/>
                    </a:lnTo>
                    <a:lnTo>
                      <a:pt x="706" y="42"/>
                    </a:lnTo>
                    <a:lnTo>
                      <a:pt x="729" y="65"/>
                    </a:lnTo>
                    <a:lnTo>
                      <a:pt x="744" y="87"/>
                    </a:lnTo>
                    <a:lnTo>
                      <a:pt x="747" y="115"/>
                    </a:lnTo>
                    <a:lnTo>
                      <a:pt x="777" y="106"/>
                    </a:lnTo>
                    <a:lnTo>
                      <a:pt x="812" y="109"/>
                    </a:lnTo>
                    <a:lnTo>
                      <a:pt x="841" y="118"/>
                    </a:lnTo>
                    <a:lnTo>
                      <a:pt x="866" y="138"/>
                    </a:lnTo>
                    <a:lnTo>
                      <a:pt x="884" y="163"/>
                    </a:lnTo>
                    <a:lnTo>
                      <a:pt x="891" y="192"/>
                    </a:lnTo>
                    <a:lnTo>
                      <a:pt x="890" y="213"/>
                    </a:lnTo>
                    <a:lnTo>
                      <a:pt x="907" y="211"/>
                    </a:lnTo>
                    <a:lnTo>
                      <a:pt x="928" y="216"/>
                    </a:lnTo>
                    <a:lnTo>
                      <a:pt x="949" y="226"/>
                    </a:lnTo>
                    <a:lnTo>
                      <a:pt x="966" y="237"/>
                    </a:lnTo>
                    <a:lnTo>
                      <a:pt x="977" y="247"/>
                    </a:lnTo>
                    <a:lnTo>
                      <a:pt x="987" y="260"/>
                    </a:lnTo>
                    <a:lnTo>
                      <a:pt x="998" y="276"/>
                    </a:lnTo>
                    <a:lnTo>
                      <a:pt x="1004" y="296"/>
                    </a:lnTo>
                    <a:lnTo>
                      <a:pt x="1005" y="311"/>
                    </a:lnTo>
                    <a:lnTo>
                      <a:pt x="1002" y="327"/>
                    </a:lnTo>
                    <a:lnTo>
                      <a:pt x="995" y="347"/>
                    </a:lnTo>
                    <a:lnTo>
                      <a:pt x="1004" y="368"/>
                    </a:lnTo>
                    <a:lnTo>
                      <a:pt x="1008" y="386"/>
                    </a:lnTo>
                    <a:lnTo>
                      <a:pt x="1010" y="407"/>
                    </a:lnTo>
                    <a:lnTo>
                      <a:pt x="1005" y="432"/>
                    </a:lnTo>
                    <a:lnTo>
                      <a:pt x="1001" y="447"/>
                    </a:lnTo>
                    <a:lnTo>
                      <a:pt x="990" y="465"/>
                    </a:lnTo>
                    <a:lnTo>
                      <a:pt x="1005" y="490"/>
                    </a:lnTo>
                    <a:lnTo>
                      <a:pt x="1010" y="506"/>
                    </a:lnTo>
                    <a:lnTo>
                      <a:pt x="1011" y="529"/>
                    </a:lnTo>
                    <a:lnTo>
                      <a:pt x="1008" y="551"/>
                    </a:lnTo>
                    <a:lnTo>
                      <a:pt x="999" y="577"/>
                    </a:lnTo>
                    <a:lnTo>
                      <a:pt x="987" y="595"/>
                    </a:lnTo>
                    <a:lnTo>
                      <a:pt x="969" y="612"/>
                    </a:lnTo>
                    <a:lnTo>
                      <a:pt x="939" y="629"/>
                    </a:lnTo>
                    <a:lnTo>
                      <a:pt x="907" y="635"/>
                    </a:lnTo>
                    <a:lnTo>
                      <a:pt x="878" y="630"/>
                    </a:lnTo>
                    <a:lnTo>
                      <a:pt x="859" y="621"/>
                    </a:lnTo>
                    <a:lnTo>
                      <a:pt x="846" y="639"/>
                    </a:lnTo>
                    <a:lnTo>
                      <a:pt x="832" y="653"/>
                    </a:lnTo>
                    <a:lnTo>
                      <a:pt x="820" y="662"/>
                    </a:lnTo>
                    <a:lnTo>
                      <a:pt x="797" y="674"/>
                    </a:lnTo>
                    <a:lnTo>
                      <a:pt x="777" y="682"/>
                    </a:lnTo>
                    <a:lnTo>
                      <a:pt x="747" y="688"/>
                    </a:lnTo>
                    <a:lnTo>
                      <a:pt x="718" y="687"/>
                    </a:lnTo>
                    <a:lnTo>
                      <a:pt x="689" y="679"/>
                    </a:lnTo>
                    <a:lnTo>
                      <a:pt x="664" y="665"/>
                    </a:lnTo>
                    <a:lnTo>
                      <a:pt x="649" y="689"/>
                    </a:lnTo>
                    <a:lnTo>
                      <a:pt x="635" y="703"/>
                    </a:lnTo>
                    <a:lnTo>
                      <a:pt x="617" y="715"/>
                    </a:lnTo>
                    <a:lnTo>
                      <a:pt x="596" y="725"/>
                    </a:lnTo>
                    <a:lnTo>
                      <a:pt x="572" y="729"/>
                    </a:lnTo>
                    <a:lnTo>
                      <a:pt x="550" y="729"/>
                    </a:lnTo>
                    <a:lnTo>
                      <a:pt x="529" y="725"/>
                    </a:lnTo>
                    <a:lnTo>
                      <a:pt x="503" y="712"/>
                    </a:lnTo>
                    <a:lnTo>
                      <a:pt x="488" y="700"/>
                    </a:lnTo>
                    <a:lnTo>
                      <a:pt x="474" y="715"/>
                    </a:lnTo>
                    <a:lnTo>
                      <a:pt x="459" y="725"/>
                    </a:lnTo>
                    <a:lnTo>
                      <a:pt x="441" y="733"/>
                    </a:lnTo>
                    <a:lnTo>
                      <a:pt x="415" y="740"/>
                    </a:lnTo>
                    <a:lnTo>
                      <a:pt x="388" y="738"/>
                    </a:lnTo>
                    <a:lnTo>
                      <a:pt x="360" y="731"/>
                    </a:lnTo>
                    <a:lnTo>
                      <a:pt x="339" y="719"/>
                    </a:lnTo>
                    <a:lnTo>
                      <a:pt x="319" y="699"/>
                    </a:lnTo>
                    <a:lnTo>
                      <a:pt x="307" y="679"/>
                    </a:lnTo>
                    <a:lnTo>
                      <a:pt x="286" y="686"/>
                    </a:lnTo>
                    <a:lnTo>
                      <a:pt x="262" y="691"/>
                    </a:lnTo>
                    <a:lnTo>
                      <a:pt x="233" y="689"/>
                    </a:lnTo>
                    <a:lnTo>
                      <a:pt x="208" y="680"/>
                    </a:lnTo>
                    <a:lnTo>
                      <a:pt x="189" y="667"/>
                    </a:lnTo>
                    <a:lnTo>
                      <a:pt x="173" y="653"/>
                    </a:lnTo>
                    <a:lnTo>
                      <a:pt x="160" y="633"/>
                    </a:lnTo>
                    <a:lnTo>
                      <a:pt x="157" y="612"/>
                    </a:lnTo>
                    <a:lnTo>
                      <a:pt x="143" y="617"/>
                    </a:lnTo>
                    <a:lnTo>
                      <a:pt x="120" y="618"/>
                    </a:lnTo>
                    <a:lnTo>
                      <a:pt x="94" y="612"/>
                    </a:lnTo>
                    <a:lnTo>
                      <a:pt x="68" y="598"/>
                    </a:lnTo>
                    <a:lnTo>
                      <a:pt x="50" y="579"/>
                    </a:lnTo>
                    <a:lnTo>
                      <a:pt x="35" y="554"/>
                    </a:lnTo>
                    <a:lnTo>
                      <a:pt x="26" y="529"/>
                    </a:lnTo>
                    <a:lnTo>
                      <a:pt x="23" y="494"/>
                    </a:lnTo>
                    <a:lnTo>
                      <a:pt x="24" y="470"/>
                    </a:lnTo>
                    <a:lnTo>
                      <a:pt x="32" y="435"/>
                    </a:lnTo>
                    <a:lnTo>
                      <a:pt x="14" y="415"/>
                    </a:lnTo>
                    <a:lnTo>
                      <a:pt x="5" y="389"/>
                    </a:lnTo>
                    <a:lnTo>
                      <a:pt x="0" y="361"/>
                    </a:lnTo>
                    <a:lnTo>
                      <a:pt x="0" y="332"/>
                    </a:lnTo>
                    <a:lnTo>
                      <a:pt x="6" y="301"/>
                    </a:lnTo>
                    <a:lnTo>
                      <a:pt x="18" y="278"/>
                    </a:lnTo>
                    <a:lnTo>
                      <a:pt x="38" y="253"/>
                    </a:lnTo>
                    <a:lnTo>
                      <a:pt x="59" y="234"/>
                    </a:lnTo>
                    <a:lnTo>
                      <a:pt x="84" y="216"/>
                    </a:lnTo>
                    <a:lnTo>
                      <a:pt x="116" y="204"/>
                    </a:lnTo>
                    <a:lnTo>
                      <a:pt x="146" y="197"/>
                    </a:lnTo>
                    <a:lnTo>
                      <a:pt x="160" y="194"/>
                    </a:lnTo>
                    <a:lnTo>
                      <a:pt x="161"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5" name="Oval 97"/>
              <p:cNvSpPr>
                <a:spLocks noChangeArrowheads="1"/>
              </p:cNvSpPr>
              <p:nvPr/>
            </p:nvSpPr>
            <p:spPr bwMode="auto">
              <a:xfrm>
                <a:off x="3867" y="988"/>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6" name="Oval 98"/>
              <p:cNvSpPr>
                <a:spLocks noChangeArrowheads="1"/>
              </p:cNvSpPr>
              <p:nvPr/>
            </p:nvSpPr>
            <p:spPr bwMode="auto">
              <a:xfrm>
                <a:off x="3800" y="1119"/>
                <a:ext cx="112" cy="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7" name="Oval 99"/>
              <p:cNvSpPr>
                <a:spLocks noChangeArrowheads="1"/>
              </p:cNvSpPr>
              <p:nvPr/>
            </p:nvSpPr>
            <p:spPr bwMode="auto">
              <a:xfrm>
                <a:off x="3782" y="1204"/>
                <a:ext cx="63" cy="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6886" name="Group 100"/>
            <p:cNvGrpSpPr>
              <a:grpSpLocks/>
            </p:cNvGrpSpPr>
            <p:nvPr/>
          </p:nvGrpSpPr>
          <p:grpSpPr bwMode="auto">
            <a:xfrm>
              <a:off x="854" y="289"/>
              <a:ext cx="1012" cy="960"/>
              <a:chOff x="854" y="289"/>
              <a:chExt cx="1012" cy="960"/>
            </a:xfrm>
          </p:grpSpPr>
          <p:sp>
            <p:nvSpPr>
              <p:cNvPr id="36890" name="Freeform 101"/>
              <p:cNvSpPr>
                <a:spLocks/>
              </p:cNvSpPr>
              <p:nvPr/>
            </p:nvSpPr>
            <p:spPr bwMode="auto">
              <a:xfrm>
                <a:off x="854" y="289"/>
                <a:ext cx="1012" cy="741"/>
              </a:xfrm>
              <a:custGeom>
                <a:avLst/>
                <a:gdLst>
                  <a:gd name="T0" fmla="*/ 842 w 1012"/>
                  <a:gd name="T1" fmla="*/ 155 h 741"/>
                  <a:gd name="T2" fmla="*/ 809 w 1012"/>
                  <a:gd name="T3" fmla="*/ 118 h 741"/>
                  <a:gd name="T4" fmla="*/ 763 w 1012"/>
                  <a:gd name="T5" fmla="*/ 97 h 741"/>
                  <a:gd name="T6" fmla="*/ 698 w 1012"/>
                  <a:gd name="T7" fmla="*/ 86 h 741"/>
                  <a:gd name="T8" fmla="*/ 626 w 1012"/>
                  <a:gd name="T9" fmla="*/ 98 h 741"/>
                  <a:gd name="T10" fmla="*/ 585 w 1012"/>
                  <a:gd name="T11" fmla="*/ 74 h 741"/>
                  <a:gd name="T12" fmla="*/ 538 w 1012"/>
                  <a:gd name="T13" fmla="*/ 27 h 741"/>
                  <a:gd name="T14" fmla="*/ 460 w 1012"/>
                  <a:gd name="T15" fmla="*/ 1 h 741"/>
                  <a:gd name="T16" fmla="*/ 380 w 1012"/>
                  <a:gd name="T17" fmla="*/ 6 h 741"/>
                  <a:gd name="T18" fmla="*/ 305 w 1012"/>
                  <a:gd name="T19" fmla="*/ 42 h 741"/>
                  <a:gd name="T20" fmla="*/ 267 w 1012"/>
                  <a:gd name="T21" fmla="*/ 87 h 741"/>
                  <a:gd name="T22" fmla="*/ 234 w 1012"/>
                  <a:gd name="T23" fmla="*/ 106 h 741"/>
                  <a:gd name="T24" fmla="*/ 170 w 1012"/>
                  <a:gd name="T25" fmla="*/ 118 h 741"/>
                  <a:gd name="T26" fmla="*/ 127 w 1012"/>
                  <a:gd name="T27" fmla="*/ 163 h 741"/>
                  <a:gd name="T28" fmla="*/ 121 w 1012"/>
                  <a:gd name="T29" fmla="*/ 213 h 741"/>
                  <a:gd name="T30" fmla="*/ 83 w 1012"/>
                  <a:gd name="T31" fmla="*/ 216 h 741"/>
                  <a:gd name="T32" fmla="*/ 45 w 1012"/>
                  <a:gd name="T33" fmla="*/ 237 h 741"/>
                  <a:gd name="T34" fmla="*/ 24 w 1012"/>
                  <a:gd name="T35" fmla="*/ 260 h 741"/>
                  <a:gd name="T36" fmla="*/ 7 w 1012"/>
                  <a:gd name="T37" fmla="*/ 296 h 741"/>
                  <a:gd name="T38" fmla="*/ 9 w 1012"/>
                  <a:gd name="T39" fmla="*/ 327 h 741"/>
                  <a:gd name="T40" fmla="*/ 7 w 1012"/>
                  <a:gd name="T41" fmla="*/ 368 h 741"/>
                  <a:gd name="T42" fmla="*/ 1 w 1012"/>
                  <a:gd name="T43" fmla="*/ 407 h 741"/>
                  <a:gd name="T44" fmla="*/ 10 w 1012"/>
                  <a:gd name="T45" fmla="*/ 447 h 741"/>
                  <a:gd name="T46" fmla="*/ 6 w 1012"/>
                  <a:gd name="T47" fmla="*/ 490 h 741"/>
                  <a:gd name="T48" fmla="*/ 0 w 1012"/>
                  <a:gd name="T49" fmla="*/ 528 h 741"/>
                  <a:gd name="T50" fmla="*/ 12 w 1012"/>
                  <a:gd name="T51" fmla="*/ 577 h 741"/>
                  <a:gd name="T52" fmla="*/ 42 w 1012"/>
                  <a:gd name="T53" fmla="*/ 612 h 741"/>
                  <a:gd name="T54" fmla="*/ 104 w 1012"/>
                  <a:gd name="T55" fmla="*/ 635 h 741"/>
                  <a:gd name="T56" fmla="*/ 152 w 1012"/>
                  <a:gd name="T57" fmla="*/ 621 h 741"/>
                  <a:gd name="T58" fmla="*/ 179 w 1012"/>
                  <a:gd name="T59" fmla="*/ 653 h 741"/>
                  <a:gd name="T60" fmla="*/ 214 w 1012"/>
                  <a:gd name="T61" fmla="*/ 674 h 741"/>
                  <a:gd name="T62" fmla="*/ 264 w 1012"/>
                  <a:gd name="T63" fmla="*/ 688 h 741"/>
                  <a:gd name="T64" fmla="*/ 322 w 1012"/>
                  <a:gd name="T65" fmla="*/ 679 h 741"/>
                  <a:gd name="T66" fmla="*/ 363 w 1012"/>
                  <a:gd name="T67" fmla="*/ 689 h 741"/>
                  <a:gd name="T68" fmla="*/ 395 w 1012"/>
                  <a:gd name="T69" fmla="*/ 715 h 741"/>
                  <a:gd name="T70" fmla="*/ 440 w 1012"/>
                  <a:gd name="T71" fmla="*/ 729 h 741"/>
                  <a:gd name="T72" fmla="*/ 483 w 1012"/>
                  <a:gd name="T73" fmla="*/ 725 h 741"/>
                  <a:gd name="T74" fmla="*/ 524 w 1012"/>
                  <a:gd name="T75" fmla="*/ 700 h 741"/>
                  <a:gd name="T76" fmla="*/ 553 w 1012"/>
                  <a:gd name="T77" fmla="*/ 725 h 741"/>
                  <a:gd name="T78" fmla="*/ 597 w 1012"/>
                  <a:gd name="T79" fmla="*/ 740 h 741"/>
                  <a:gd name="T80" fmla="*/ 652 w 1012"/>
                  <a:gd name="T81" fmla="*/ 731 h 741"/>
                  <a:gd name="T82" fmla="*/ 692 w 1012"/>
                  <a:gd name="T83" fmla="*/ 699 h 741"/>
                  <a:gd name="T84" fmla="*/ 725 w 1012"/>
                  <a:gd name="T85" fmla="*/ 686 h 741"/>
                  <a:gd name="T86" fmla="*/ 778 w 1012"/>
                  <a:gd name="T87" fmla="*/ 689 h 741"/>
                  <a:gd name="T88" fmla="*/ 822 w 1012"/>
                  <a:gd name="T89" fmla="*/ 667 h 741"/>
                  <a:gd name="T90" fmla="*/ 851 w 1012"/>
                  <a:gd name="T91" fmla="*/ 633 h 741"/>
                  <a:gd name="T92" fmla="*/ 868 w 1012"/>
                  <a:gd name="T93" fmla="*/ 617 h 741"/>
                  <a:gd name="T94" fmla="*/ 917 w 1012"/>
                  <a:gd name="T95" fmla="*/ 612 h 741"/>
                  <a:gd name="T96" fmla="*/ 961 w 1012"/>
                  <a:gd name="T97" fmla="*/ 579 h 741"/>
                  <a:gd name="T98" fmla="*/ 985 w 1012"/>
                  <a:gd name="T99" fmla="*/ 528 h 741"/>
                  <a:gd name="T100" fmla="*/ 987 w 1012"/>
                  <a:gd name="T101" fmla="*/ 470 h 741"/>
                  <a:gd name="T102" fmla="*/ 997 w 1012"/>
                  <a:gd name="T103" fmla="*/ 415 h 741"/>
                  <a:gd name="T104" fmla="*/ 1011 w 1012"/>
                  <a:gd name="T105" fmla="*/ 361 h 741"/>
                  <a:gd name="T106" fmla="*/ 1005 w 1012"/>
                  <a:gd name="T107" fmla="*/ 301 h 741"/>
                  <a:gd name="T108" fmla="*/ 973 w 1012"/>
                  <a:gd name="T109" fmla="*/ 253 h 741"/>
                  <a:gd name="T110" fmla="*/ 927 w 1012"/>
                  <a:gd name="T111" fmla="*/ 216 h 741"/>
                  <a:gd name="T112" fmla="*/ 865 w 1012"/>
                  <a:gd name="T113" fmla="*/ 197 h 741"/>
                  <a:gd name="T114" fmla="*/ 850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850" y="175"/>
                    </a:moveTo>
                    <a:lnTo>
                      <a:pt x="842" y="155"/>
                    </a:lnTo>
                    <a:lnTo>
                      <a:pt x="829" y="134"/>
                    </a:lnTo>
                    <a:lnTo>
                      <a:pt x="809" y="118"/>
                    </a:lnTo>
                    <a:lnTo>
                      <a:pt x="784" y="104"/>
                    </a:lnTo>
                    <a:lnTo>
                      <a:pt x="763" y="97"/>
                    </a:lnTo>
                    <a:lnTo>
                      <a:pt x="737" y="89"/>
                    </a:lnTo>
                    <a:lnTo>
                      <a:pt x="698" y="86"/>
                    </a:lnTo>
                    <a:lnTo>
                      <a:pt x="661" y="89"/>
                    </a:lnTo>
                    <a:lnTo>
                      <a:pt x="626" y="98"/>
                    </a:lnTo>
                    <a:lnTo>
                      <a:pt x="600" y="108"/>
                    </a:lnTo>
                    <a:lnTo>
                      <a:pt x="585" y="74"/>
                    </a:lnTo>
                    <a:lnTo>
                      <a:pt x="565" y="48"/>
                    </a:lnTo>
                    <a:lnTo>
                      <a:pt x="538" y="27"/>
                    </a:lnTo>
                    <a:lnTo>
                      <a:pt x="503" y="12"/>
                    </a:lnTo>
                    <a:lnTo>
                      <a:pt x="460" y="1"/>
                    </a:lnTo>
                    <a:lnTo>
                      <a:pt x="418" y="0"/>
                    </a:lnTo>
                    <a:lnTo>
                      <a:pt x="380" y="6"/>
                    </a:lnTo>
                    <a:lnTo>
                      <a:pt x="337" y="19"/>
                    </a:lnTo>
                    <a:lnTo>
                      <a:pt x="305" y="42"/>
                    </a:lnTo>
                    <a:lnTo>
                      <a:pt x="282" y="65"/>
                    </a:lnTo>
                    <a:lnTo>
                      <a:pt x="267" y="87"/>
                    </a:lnTo>
                    <a:lnTo>
                      <a:pt x="264" y="115"/>
                    </a:lnTo>
                    <a:lnTo>
                      <a:pt x="234" y="106"/>
                    </a:lnTo>
                    <a:lnTo>
                      <a:pt x="199" y="109"/>
                    </a:lnTo>
                    <a:lnTo>
                      <a:pt x="170" y="118"/>
                    </a:lnTo>
                    <a:lnTo>
                      <a:pt x="145" y="137"/>
                    </a:lnTo>
                    <a:lnTo>
                      <a:pt x="127" y="163"/>
                    </a:lnTo>
                    <a:lnTo>
                      <a:pt x="120" y="192"/>
                    </a:lnTo>
                    <a:lnTo>
                      <a:pt x="121" y="213"/>
                    </a:lnTo>
                    <a:lnTo>
                      <a:pt x="104" y="211"/>
                    </a:lnTo>
                    <a:lnTo>
                      <a:pt x="83" y="216"/>
                    </a:lnTo>
                    <a:lnTo>
                      <a:pt x="62" y="226"/>
                    </a:lnTo>
                    <a:lnTo>
                      <a:pt x="45" y="237"/>
                    </a:lnTo>
                    <a:lnTo>
                      <a:pt x="34" y="247"/>
                    </a:lnTo>
                    <a:lnTo>
                      <a:pt x="24" y="260"/>
                    </a:lnTo>
                    <a:lnTo>
                      <a:pt x="13" y="276"/>
                    </a:lnTo>
                    <a:lnTo>
                      <a:pt x="7" y="296"/>
                    </a:lnTo>
                    <a:lnTo>
                      <a:pt x="6" y="311"/>
                    </a:lnTo>
                    <a:lnTo>
                      <a:pt x="9" y="327"/>
                    </a:lnTo>
                    <a:lnTo>
                      <a:pt x="16" y="347"/>
                    </a:lnTo>
                    <a:lnTo>
                      <a:pt x="7" y="368"/>
                    </a:lnTo>
                    <a:lnTo>
                      <a:pt x="3" y="386"/>
                    </a:lnTo>
                    <a:lnTo>
                      <a:pt x="1" y="407"/>
                    </a:lnTo>
                    <a:lnTo>
                      <a:pt x="6" y="432"/>
                    </a:lnTo>
                    <a:lnTo>
                      <a:pt x="10" y="447"/>
                    </a:lnTo>
                    <a:lnTo>
                      <a:pt x="21" y="465"/>
                    </a:lnTo>
                    <a:lnTo>
                      <a:pt x="6" y="490"/>
                    </a:lnTo>
                    <a:lnTo>
                      <a:pt x="1" y="506"/>
                    </a:lnTo>
                    <a:lnTo>
                      <a:pt x="0" y="528"/>
                    </a:lnTo>
                    <a:lnTo>
                      <a:pt x="3" y="551"/>
                    </a:lnTo>
                    <a:lnTo>
                      <a:pt x="12" y="577"/>
                    </a:lnTo>
                    <a:lnTo>
                      <a:pt x="24" y="595"/>
                    </a:lnTo>
                    <a:lnTo>
                      <a:pt x="42" y="612"/>
                    </a:lnTo>
                    <a:lnTo>
                      <a:pt x="72" y="629"/>
                    </a:lnTo>
                    <a:lnTo>
                      <a:pt x="104" y="635"/>
                    </a:lnTo>
                    <a:lnTo>
                      <a:pt x="133" y="630"/>
                    </a:lnTo>
                    <a:lnTo>
                      <a:pt x="152" y="621"/>
                    </a:lnTo>
                    <a:lnTo>
                      <a:pt x="165" y="639"/>
                    </a:lnTo>
                    <a:lnTo>
                      <a:pt x="179" y="653"/>
                    </a:lnTo>
                    <a:lnTo>
                      <a:pt x="191" y="662"/>
                    </a:lnTo>
                    <a:lnTo>
                      <a:pt x="214" y="674"/>
                    </a:lnTo>
                    <a:lnTo>
                      <a:pt x="234" y="682"/>
                    </a:lnTo>
                    <a:lnTo>
                      <a:pt x="264" y="688"/>
                    </a:lnTo>
                    <a:lnTo>
                      <a:pt x="293" y="687"/>
                    </a:lnTo>
                    <a:lnTo>
                      <a:pt x="322" y="679"/>
                    </a:lnTo>
                    <a:lnTo>
                      <a:pt x="348" y="665"/>
                    </a:lnTo>
                    <a:lnTo>
                      <a:pt x="363" y="689"/>
                    </a:lnTo>
                    <a:lnTo>
                      <a:pt x="377" y="703"/>
                    </a:lnTo>
                    <a:lnTo>
                      <a:pt x="395" y="715"/>
                    </a:lnTo>
                    <a:lnTo>
                      <a:pt x="416" y="725"/>
                    </a:lnTo>
                    <a:lnTo>
                      <a:pt x="440" y="729"/>
                    </a:lnTo>
                    <a:lnTo>
                      <a:pt x="462" y="729"/>
                    </a:lnTo>
                    <a:lnTo>
                      <a:pt x="483" y="725"/>
                    </a:lnTo>
                    <a:lnTo>
                      <a:pt x="509" y="712"/>
                    </a:lnTo>
                    <a:lnTo>
                      <a:pt x="524" y="700"/>
                    </a:lnTo>
                    <a:lnTo>
                      <a:pt x="538" y="715"/>
                    </a:lnTo>
                    <a:lnTo>
                      <a:pt x="553" y="725"/>
                    </a:lnTo>
                    <a:lnTo>
                      <a:pt x="571" y="733"/>
                    </a:lnTo>
                    <a:lnTo>
                      <a:pt x="597" y="740"/>
                    </a:lnTo>
                    <a:lnTo>
                      <a:pt x="624" y="738"/>
                    </a:lnTo>
                    <a:lnTo>
                      <a:pt x="652" y="731"/>
                    </a:lnTo>
                    <a:lnTo>
                      <a:pt x="672" y="719"/>
                    </a:lnTo>
                    <a:lnTo>
                      <a:pt x="692" y="699"/>
                    </a:lnTo>
                    <a:lnTo>
                      <a:pt x="704" y="679"/>
                    </a:lnTo>
                    <a:lnTo>
                      <a:pt x="725" y="686"/>
                    </a:lnTo>
                    <a:lnTo>
                      <a:pt x="749" y="691"/>
                    </a:lnTo>
                    <a:lnTo>
                      <a:pt x="778" y="689"/>
                    </a:lnTo>
                    <a:lnTo>
                      <a:pt x="803" y="680"/>
                    </a:lnTo>
                    <a:lnTo>
                      <a:pt x="822" y="667"/>
                    </a:lnTo>
                    <a:lnTo>
                      <a:pt x="838" y="653"/>
                    </a:lnTo>
                    <a:lnTo>
                      <a:pt x="851" y="633"/>
                    </a:lnTo>
                    <a:lnTo>
                      <a:pt x="854" y="612"/>
                    </a:lnTo>
                    <a:lnTo>
                      <a:pt x="868" y="617"/>
                    </a:lnTo>
                    <a:lnTo>
                      <a:pt x="891" y="618"/>
                    </a:lnTo>
                    <a:lnTo>
                      <a:pt x="917" y="612"/>
                    </a:lnTo>
                    <a:lnTo>
                      <a:pt x="943" y="598"/>
                    </a:lnTo>
                    <a:lnTo>
                      <a:pt x="961" y="579"/>
                    </a:lnTo>
                    <a:lnTo>
                      <a:pt x="976" y="554"/>
                    </a:lnTo>
                    <a:lnTo>
                      <a:pt x="985" y="528"/>
                    </a:lnTo>
                    <a:lnTo>
                      <a:pt x="988" y="494"/>
                    </a:lnTo>
                    <a:lnTo>
                      <a:pt x="987" y="470"/>
                    </a:lnTo>
                    <a:lnTo>
                      <a:pt x="979" y="435"/>
                    </a:lnTo>
                    <a:lnTo>
                      <a:pt x="997" y="415"/>
                    </a:lnTo>
                    <a:lnTo>
                      <a:pt x="1006" y="389"/>
                    </a:lnTo>
                    <a:lnTo>
                      <a:pt x="1011" y="361"/>
                    </a:lnTo>
                    <a:lnTo>
                      <a:pt x="1011" y="332"/>
                    </a:lnTo>
                    <a:lnTo>
                      <a:pt x="1005" y="301"/>
                    </a:lnTo>
                    <a:lnTo>
                      <a:pt x="993" y="278"/>
                    </a:lnTo>
                    <a:lnTo>
                      <a:pt x="973" y="253"/>
                    </a:lnTo>
                    <a:lnTo>
                      <a:pt x="952" y="234"/>
                    </a:lnTo>
                    <a:lnTo>
                      <a:pt x="927" y="216"/>
                    </a:lnTo>
                    <a:lnTo>
                      <a:pt x="895" y="204"/>
                    </a:lnTo>
                    <a:lnTo>
                      <a:pt x="865" y="197"/>
                    </a:lnTo>
                    <a:lnTo>
                      <a:pt x="851" y="194"/>
                    </a:lnTo>
                    <a:lnTo>
                      <a:pt x="850"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1" name="Oval 102"/>
              <p:cNvSpPr>
                <a:spLocks noChangeArrowheads="1"/>
              </p:cNvSpPr>
              <p:nvPr/>
            </p:nvSpPr>
            <p:spPr bwMode="auto">
              <a:xfrm>
                <a:off x="1632" y="982"/>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2" name="Oval 103"/>
              <p:cNvSpPr>
                <a:spLocks noChangeArrowheads="1"/>
              </p:cNvSpPr>
              <p:nvPr/>
            </p:nvSpPr>
            <p:spPr bwMode="auto">
              <a:xfrm>
                <a:off x="1733" y="1113"/>
                <a:ext cx="112" cy="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3" name="Oval 104"/>
              <p:cNvSpPr>
                <a:spLocks noChangeArrowheads="1"/>
              </p:cNvSpPr>
              <p:nvPr/>
            </p:nvSpPr>
            <p:spPr bwMode="auto">
              <a:xfrm>
                <a:off x="1800" y="1197"/>
                <a:ext cx="63" cy="5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6887" name="Rectangle 105"/>
            <p:cNvSpPr>
              <a:spLocks noChangeArrowheads="1"/>
            </p:cNvSpPr>
            <p:nvPr/>
          </p:nvSpPr>
          <p:spPr bwMode="auto">
            <a:xfrm>
              <a:off x="3880" y="436"/>
              <a:ext cx="924"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Arial Rounded MT Bold" panose="020F0704030504030204" pitchFamily="34" charset="0"/>
                </a:rPr>
                <a:t>软件模型？</a:t>
              </a:r>
              <a:endParaRPr lang="en-US" altLang="zh-CN" b="1">
                <a:latin typeface="Arial Rounded MT Bold" panose="020F0704030504030204" pitchFamily="34" charset="0"/>
              </a:endParaRPr>
            </a:p>
            <a:p>
              <a:pPr algn="ctr"/>
              <a:r>
                <a:rPr lang="zh-CN" altLang="en-US" b="1">
                  <a:latin typeface="Arial Rounded MT Bold" panose="020F0704030504030204" pitchFamily="34" charset="0"/>
                </a:rPr>
                <a:t>数据模型？</a:t>
              </a:r>
            </a:p>
          </p:txBody>
        </p:sp>
        <p:sp>
          <p:nvSpPr>
            <p:cNvPr id="36888" name="Rectangle 106"/>
            <p:cNvSpPr>
              <a:spLocks noChangeArrowheads="1"/>
            </p:cNvSpPr>
            <p:nvPr/>
          </p:nvSpPr>
          <p:spPr bwMode="auto">
            <a:xfrm>
              <a:off x="933" y="486"/>
              <a:ext cx="92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Arial Rounded MT Bold" panose="020F0704030504030204" pitchFamily="34" charset="0"/>
                </a:rPr>
                <a:t>管理模型？</a:t>
              </a:r>
              <a:endParaRPr lang="en-US" altLang="zh-CN" b="1">
                <a:latin typeface="Arial Rounded MT Bold" panose="020F0704030504030204" pitchFamily="34" charset="0"/>
              </a:endParaRPr>
            </a:p>
          </p:txBody>
        </p:sp>
        <p:sp>
          <p:nvSpPr>
            <p:cNvPr id="350315" name="Rectangle 107"/>
            <p:cNvSpPr>
              <a:spLocks noChangeArrowheads="1"/>
            </p:cNvSpPr>
            <p:nvPr/>
          </p:nvSpPr>
          <p:spPr bwMode="auto">
            <a:xfrm>
              <a:off x="1992" y="460"/>
              <a:ext cx="159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zh-CN" altLang="en-US" sz="2400" b="1" i="1">
                  <a:solidFill>
                    <a:srgbClr val="081D58"/>
                  </a:solidFill>
                  <a:effectLst>
                    <a:outerShdw blurRad="38100" dist="38100" dir="2700000" algn="tl">
                      <a:srgbClr val="C0C0C0"/>
                    </a:outerShdw>
                  </a:effectLst>
                  <a:latin typeface="Arial Rounded MT Bold" pitchFamily="34" charset="0"/>
                </a:rPr>
                <a:t>不同的思维方式</a:t>
              </a:r>
            </a:p>
          </p:txBody>
        </p:sp>
      </p:grpSp>
    </p:spTree>
    <p:extLst>
      <p:ext uri="{BB962C8B-B14F-4D97-AF65-F5344CB8AC3E}">
        <p14:creationId xmlns:p14="http://schemas.microsoft.com/office/powerpoint/2010/main" val="4287928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647700" y="1667049"/>
            <a:ext cx="8132950" cy="681831"/>
          </a:xfrm>
        </p:spPr>
        <p:txBody>
          <a:bodyPr>
            <a:normAutofit fontScale="85000" lnSpcReduction="20000"/>
          </a:bodyPr>
          <a:lstStyle/>
          <a:p>
            <a:pPr eaLnBrk="1" hangingPunct="1"/>
            <a:r>
              <a:rPr lang="zh-CN" altLang="en-US" dirty="0" smtClean="0"/>
              <a:t>顺应人类思维习惯，让软件开发人员在</a:t>
            </a:r>
            <a:r>
              <a:rPr lang="zh-CN" altLang="en-US" dirty="0" smtClean="0">
                <a:solidFill>
                  <a:srgbClr val="FF3300"/>
                </a:solidFill>
              </a:rPr>
              <a:t>解空间</a:t>
            </a:r>
            <a:r>
              <a:rPr lang="zh-CN" altLang="en-US" dirty="0" smtClean="0"/>
              <a:t>中直接模拟</a:t>
            </a:r>
            <a:r>
              <a:rPr lang="zh-CN" altLang="en-US" dirty="0" smtClean="0">
                <a:solidFill>
                  <a:srgbClr val="FF3300"/>
                </a:solidFill>
              </a:rPr>
              <a:t>问题空间</a:t>
            </a:r>
            <a:r>
              <a:rPr lang="zh-CN" altLang="en-US" dirty="0" smtClean="0"/>
              <a:t>中的对象及其行为</a:t>
            </a:r>
          </a:p>
        </p:txBody>
      </p:sp>
      <p:sp>
        <p:nvSpPr>
          <p:cNvPr id="351235" name="AutoShape 3"/>
          <p:cNvSpPr>
            <a:spLocks noChangeArrowheads="1"/>
          </p:cNvSpPr>
          <p:nvPr/>
        </p:nvSpPr>
        <p:spPr bwMode="auto">
          <a:xfrm>
            <a:off x="0" y="2348880"/>
            <a:ext cx="4464050" cy="3456608"/>
          </a:xfrm>
          <a:prstGeom prst="cloudCallout">
            <a:avLst>
              <a:gd name="adj1" fmla="val 59852"/>
              <a:gd name="adj2" fmla="val 35037"/>
            </a:avLst>
          </a:prstGeom>
          <a:solidFill>
            <a:schemeClr val="bg1"/>
          </a:solidFill>
          <a:ln w="12700">
            <a:solidFill>
              <a:schemeClr val="tx1"/>
            </a:solidFill>
            <a:round/>
            <a:headEnd type="none" w="sm" len="sm"/>
            <a:tailEnd type="none" w="sm" len="sm"/>
          </a:ln>
          <a:effectLs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t>结构化方法：</a:t>
            </a:r>
          </a:p>
          <a:p>
            <a:pPr eaLnBrk="1" hangingPunct="1"/>
            <a:r>
              <a:rPr lang="en-US" altLang="zh-CN" sz="1600" b="1" dirty="0" err="1">
                <a:solidFill>
                  <a:srgbClr val="FF0000"/>
                </a:solidFill>
              </a:rPr>
              <a:t>bFlag</a:t>
            </a:r>
            <a:r>
              <a:rPr lang="en-US" altLang="zh-CN" sz="1600" b="1" dirty="0">
                <a:solidFill>
                  <a:srgbClr val="FF0000"/>
                </a:solidFill>
              </a:rPr>
              <a:t> = </a:t>
            </a:r>
            <a:r>
              <a:rPr lang="en-US" altLang="zh-CN" sz="1600" b="1" dirty="0" err="1">
                <a:solidFill>
                  <a:srgbClr val="FF0000"/>
                </a:solidFill>
              </a:rPr>
              <a:t>isBorrowing</a:t>
            </a:r>
            <a:r>
              <a:rPr lang="en-US" altLang="zh-CN" sz="1600" b="1" dirty="0">
                <a:solidFill>
                  <a:srgbClr val="FF0000"/>
                </a:solidFill>
              </a:rPr>
              <a:t>(</a:t>
            </a:r>
            <a:r>
              <a:rPr lang="en-US" altLang="zh-CN" sz="1600" b="1" dirty="0" err="1">
                <a:solidFill>
                  <a:srgbClr val="FF0000"/>
                </a:solidFill>
              </a:rPr>
              <a:t>readerID</a:t>
            </a:r>
            <a:r>
              <a:rPr lang="en-US" altLang="zh-CN" sz="1600" b="1" dirty="0">
                <a:solidFill>
                  <a:srgbClr val="FF0000"/>
                </a:solidFill>
              </a:rPr>
              <a:t>, </a:t>
            </a:r>
            <a:r>
              <a:rPr lang="en-US" altLang="zh-CN" sz="1600" b="1" dirty="0" err="1">
                <a:solidFill>
                  <a:srgbClr val="FF0000"/>
                </a:solidFill>
              </a:rPr>
              <a:t>bookID</a:t>
            </a:r>
            <a:r>
              <a:rPr lang="en-US" altLang="zh-CN" sz="1600" b="1" dirty="0">
                <a:solidFill>
                  <a:srgbClr val="FF0000"/>
                </a:solidFill>
              </a:rPr>
              <a:t>); 	</a:t>
            </a:r>
          </a:p>
          <a:p>
            <a:pPr eaLnBrk="1" hangingPunct="1"/>
            <a:r>
              <a:rPr lang="en-US" altLang="zh-CN" sz="1600" b="1" dirty="0" err="1">
                <a:solidFill>
                  <a:srgbClr val="FF0000"/>
                </a:solidFill>
              </a:rPr>
              <a:t>num</a:t>
            </a:r>
            <a:r>
              <a:rPr lang="en-US" altLang="zh-CN" sz="1600" b="1" dirty="0">
                <a:solidFill>
                  <a:srgbClr val="FF0000"/>
                </a:solidFill>
              </a:rPr>
              <a:t>=</a:t>
            </a:r>
            <a:r>
              <a:rPr lang="en-US" altLang="zh-CN" sz="1600" b="1" dirty="0" err="1">
                <a:solidFill>
                  <a:srgbClr val="FF0000"/>
                </a:solidFill>
              </a:rPr>
              <a:t>getBorrowingAmount</a:t>
            </a:r>
            <a:r>
              <a:rPr lang="en-US" altLang="zh-CN" sz="1600" b="1" dirty="0">
                <a:solidFill>
                  <a:srgbClr val="FF0000"/>
                </a:solidFill>
              </a:rPr>
              <a:t>(</a:t>
            </a:r>
            <a:r>
              <a:rPr lang="en-US" altLang="zh-CN" sz="1600" b="1" dirty="0" err="1">
                <a:solidFill>
                  <a:srgbClr val="FF0000"/>
                </a:solidFill>
              </a:rPr>
              <a:t>readerID</a:t>
            </a:r>
            <a:r>
              <a:rPr lang="en-US" altLang="zh-CN" sz="1600" b="1" dirty="0">
                <a:solidFill>
                  <a:srgbClr val="FF0000"/>
                </a:solidFill>
              </a:rPr>
              <a:t>); </a:t>
            </a:r>
          </a:p>
          <a:p>
            <a:pPr eaLnBrk="1" hangingPunct="1"/>
            <a:r>
              <a:rPr lang="en-US" altLang="zh-CN" sz="1600" b="1" dirty="0">
                <a:solidFill>
                  <a:srgbClr val="FF0000"/>
                </a:solidFill>
              </a:rPr>
              <a:t>if(!</a:t>
            </a:r>
            <a:r>
              <a:rPr lang="en-US" altLang="zh-CN" sz="1600" b="1" dirty="0" err="1">
                <a:solidFill>
                  <a:srgbClr val="FF0000"/>
                </a:solidFill>
              </a:rPr>
              <a:t>borrowFlag</a:t>
            </a:r>
            <a:r>
              <a:rPr lang="en-US" altLang="zh-CN" sz="1600" b="1" dirty="0">
                <a:solidFill>
                  <a:srgbClr val="FF0000"/>
                </a:solidFill>
              </a:rPr>
              <a:t> &amp;&amp; </a:t>
            </a:r>
            <a:r>
              <a:rPr lang="en-US" altLang="zh-CN" sz="1600" b="1" dirty="0" err="1">
                <a:solidFill>
                  <a:srgbClr val="FF0000"/>
                </a:solidFill>
              </a:rPr>
              <a:t>num</a:t>
            </a:r>
            <a:r>
              <a:rPr lang="en-US" altLang="zh-CN" sz="1600" b="1" dirty="0">
                <a:solidFill>
                  <a:srgbClr val="FF0000"/>
                </a:solidFill>
              </a:rPr>
              <a:t>&lt;5)</a:t>
            </a:r>
          </a:p>
          <a:p>
            <a:pPr eaLnBrk="1" hangingPunct="1"/>
            <a:r>
              <a:rPr lang="en-US" altLang="zh-CN" sz="1600" b="1" dirty="0">
                <a:solidFill>
                  <a:srgbClr val="FF0000"/>
                </a:solidFill>
              </a:rPr>
              <a:t>{</a:t>
            </a:r>
          </a:p>
          <a:p>
            <a:pPr eaLnBrk="1" hangingPunct="1"/>
            <a:r>
              <a:rPr lang="en-US" altLang="zh-CN" sz="1600" b="1" dirty="0">
                <a:solidFill>
                  <a:srgbClr val="FF0000"/>
                </a:solidFill>
              </a:rPr>
              <a:t>      </a:t>
            </a:r>
            <a:r>
              <a:rPr lang="en-US" altLang="zh-CN" sz="1600" b="1" dirty="0" err="1">
                <a:solidFill>
                  <a:srgbClr val="FF0000"/>
                </a:solidFill>
              </a:rPr>
              <a:t>int</a:t>
            </a:r>
            <a:r>
              <a:rPr lang="en-US" altLang="zh-CN" sz="1600" b="1" dirty="0">
                <a:solidFill>
                  <a:srgbClr val="FF0000"/>
                </a:solidFill>
              </a:rPr>
              <a:t> amount = </a:t>
            </a:r>
            <a:r>
              <a:rPr lang="en-US" altLang="zh-CN" sz="1600" b="1" dirty="0" err="1">
                <a:solidFill>
                  <a:srgbClr val="FF0000"/>
                </a:solidFill>
              </a:rPr>
              <a:t>getStock</a:t>
            </a:r>
            <a:r>
              <a:rPr lang="en-US" altLang="zh-CN" sz="1600" b="1" dirty="0">
                <a:solidFill>
                  <a:srgbClr val="FF0000"/>
                </a:solidFill>
              </a:rPr>
              <a:t> (</a:t>
            </a:r>
            <a:r>
              <a:rPr lang="en-US" altLang="zh-CN" sz="1600" b="1" dirty="0" err="1">
                <a:solidFill>
                  <a:srgbClr val="FF0000"/>
                </a:solidFill>
              </a:rPr>
              <a:t>bookID</a:t>
            </a:r>
            <a:r>
              <a:rPr lang="en-US" altLang="zh-CN" sz="1600" b="1" dirty="0">
                <a:solidFill>
                  <a:srgbClr val="FF0000"/>
                </a:solidFill>
              </a:rPr>
              <a:t>);  </a:t>
            </a:r>
          </a:p>
          <a:p>
            <a:pPr eaLnBrk="1" hangingPunct="1"/>
            <a:r>
              <a:rPr lang="en-US" altLang="zh-CN" sz="1600" b="1" dirty="0">
                <a:solidFill>
                  <a:srgbClr val="FF0000"/>
                </a:solidFill>
              </a:rPr>
              <a:t>     if(amount&gt;0) 	   </a:t>
            </a:r>
          </a:p>
          <a:p>
            <a:pPr eaLnBrk="1" hangingPunct="1"/>
            <a:r>
              <a:rPr lang="en-US" altLang="zh-CN" sz="1600" b="1" dirty="0">
                <a:solidFill>
                  <a:srgbClr val="FF0000"/>
                </a:solidFill>
              </a:rPr>
              <a:t>     {    </a:t>
            </a:r>
            <a:r>
              <a:rPr lang="en-US" altLang="zh-CN" sz="1600" b="1" dirty="0" err="1">
                <a:solidFill>
                  <a:srgbClr val="FF0000"/>
                </a:solidFill>
              </a:rPr>
              <a:t>updateStock</a:t>
            </a:r>
            <a:r>
              <a:rPr lang="en-US" altLang="zh-CN" sz="1600" b="1" dirty="0">
                <a:solidFill>
                  <a:srgbClr val="FF0000"/>
                </a:solidFill>
              </a:rPr>
              <a:t>(</a:t>
            </a:r>
            <a:r>
              <a:rPr lang="en-US" altLang="zh-CN" sz="1600" b="1" dirty="0" err="1">
                <a:solidFill>
                  <a:srgbClr val="FF0000"/>
                </a:solidFill>
              </a:rPr>
              <a:t>bookID</a:t>
            </a:r>
            <a:r>
              <a:rPr lang="en-US" altLang="zh-CN" sz="1600" b="1" dirty="0">
                <a:solidFill>
                  <a:srgbClr val="FF0000"/>
                </a:solidFill>
              </a:rPr>
              <a:t>, m-1);              </a:t>
            </a:r>
          </a:p>
          <a:p>
            <a:pPr eaLnBrk="1" hangingPunct="1"/>
            <a:r>
              <a:rPr lang="en-US" altLang="zh-CN" sz="1600" b="1" dirty="0">
                <a:solidFill>
                  <a:srgbClr val="FF0000"/>
                </a:solidFill>
              </a:rPr>
              <a:t>          </a:t>
            </a:r>
            <a:r>
              <a:rPr lang="en-US" altLang="zh-CN" sz="1600" b="1" dirty="0" err="1">
                <a:solidFill>
                  <a:srgbClr val="FF0000"/>
                </a:solidFill>
              </a:rPr>
              <a:t>saveLoan</a:t>
            </a:r>
            <a:r>
              <a:rPr lang="en-US" altLang="zh-CN" sz="1600" b="1" dirty="0">
                <a:solidFill>
                  <a:srgbClr val="FF0000"/>
                </a:solidFill>
              </a:rPr>
              <a:t>(</a:t>
            </a:r>
            <a:r>
              <a:rPr lang="en-US" altLang="zh-CN" sz="1600" b="1" dirty="0" err="1">
                <a:solidFill>
                  <a:srgbClr val="FF0000"/>
                </a:solidFill>
              </a:rPr>
              <a:t>bookID</a:t>
            </a:r>
            <a:r>
              <a:rPr lang="en-US" altLang="zh-CN" sz="1600" b="1" dirty="0">
                <a:solidFill>
                  <a:srgbClr val="FF0000"/>
                </a:solidFill>
              </a:rPr>
              <a:t>, </a:t>
            </a:r>
            <a:r>
              <a:rPr lang="en-US" altLang="zh-CN" sz="1600" b="1" dirty="0" err="1">
                <a:solidFill>
                  <a:srgbClr val="FF0000"/>
                </a:solidFill>
              </a:rPr>
              <a:t>readerID</a:t>
            </a:r>
            <a:r>
              <a:rPr lang="en-US" altLang="zh-CN" sz="1600" b="1" dirty="0">
                <a:solidFill>
                  <a:srgbClr val="FF0000"/>
                </a:solidFill>
              </a:rPr>
              <a:t>); </a:t>
            </a:r>
          </a:p>
          <a:p>
            <a:pPr eaLnBrk="1" hangingPunct="1"/>
            <a:r>
              <a:rPr lang="en-US" altLang="zh-CN" sz="1600" b="1" dirty="0">
                <a:solidFill>
                  <a:srgbClr val="FF0000"/>
                </a:solidFill>
              </a:rPr>
              <a:t>      }</a:t>
            </a:r>
          </a:p>
          <a:p>
            <a:pPr eaLnBrk="1" hangingPunct="1"/>
            <a:r>
              <a:rPr lang="en-US" altLang="zh-CN" sz="1600" b="1" dirty="0">
                <a:solidFill>
                  <a:srgbClr val="FF0000"/>
                </a:solidFill>
              </a:rPr>
              <a:t> }</a:t>
            </a:r>
          </a:p>
        </p:txBody>
      </p:sp>
      <p:sp>
        <p:nvSpPr>
          <p:cNvPr id="351236" name="Text Box 4"/>
          <p:cNvSpPr txBox="1">
            <a:spLocks noChangeArrowheads="1"/>
          </p:cNvSpPr>
          <p:nvPr/>
        </p:nvSpPr>
        <p:spPr bwMode="auto">
          <a:xfrm>
            <a:off x="899592" y="5805488"/>
            <a:ext cx="7200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dirty="0">
                <a:latin typeface="楷体" panose="02010609060101010101" pitchFamily="49" charset="-122"/>
                <a:ea typeface="楷体" panose="02010609060101010101" pitchFamily="49" charset="-122"/>
              </a:rPr>
              <a:t>在计算机中模拟现实世界的事和物，使它们具有生命，主动完成操作</a:t>
            </a:r>
          </a:p>
        </p:txBody>
      </p:sp>
      <p:sp>
        <p:nvSpPr>
          <p:cNvPr id="351237" name="AutoShape 5"/>
          <p:cNvSpPr>
            <a:spLocks noChangeArrowheads="1"/>
          </p:cNvSpPr>
          <p:nvPr/>
        </p:nvSpPr>
        <p:spPr bwMode="auto">
          <a:xfrm>
            <a:off x="4500563" y="2133600"/>
            <a:ext cx="3959869" cy="3382963"/>
          </a:xfrm>
          <a:prstGeom prst="cloudCallout">
            <a:avLst>
              <a:gd name="adj1" fmla="val -38032"/>
              <a:gd name="adj2" fmla="val 46625"/>
            </a:avLst>
          </a:prstGeom>
          <a:solidFill>
            <a:schemeClr val="bg1"/>
          </a:solidFill>
          <a:ln w="12700">
            <a:solidFill>
              <a:schemeClr val="tx1"/>
            </a:solidFill>
            <a:round/>
            <a:headEnd type="none" w="sm" len="sm"/>
            <a:tailEnd type="none" w="sm" len="sm"/>
          </a:ln>
          <a:effectLs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t>面向对象方法：</a:t>
            </a:r>
            <a:endParaRPr lang="zh-CN" altLang="en-US" sz="1600" b="1" dirty="0"/>
          </a:p>
          <a:p>
            <a:pPr eaLnBrk="1" hangingPunct="1"/>
            <a:r>
              <a:rPr lang="en-US" altLang="zh-CN" sz="1600" b="1" dirty="0">
                <a:solidFill>
                  <a:srgbClr val="FF0000"/>
                </a:solidFill>
              </a:rPr>
              <a:t>if(!r1.isBorrowing(</a:t>
            </a:r>
            <a:r>
              <a:rPr lang="en-US" altLang="zh-CN" sz="1600" b="1" dirty="0" err="1">
                <a:solidFill>
                  <a:srgbClr val="FF0000"/>
                </a:solidFill>
              </a:rPr>
              <a:t>bookID</a:t>
            </a:r>
            <a:r>
              <a:rPr lang="en-US" altLang="zh-CN" sz="1600" b="1" dirty="0">
                <a:solidFill>
                  <a:srgbClr val="FF0000"/>
                </a:solidFill>
              </a:rPr>
              <a:t>) &amp;&amp; </a:t>
            </a:r>
          </a:p>
          <a:p>
            <a:pPr eaLnBrk="1" hangingPunct="1"/>
            <a:r>
              <a:rPr lang="en-US" altLang="zh-CN" sz="1600" b="1" dirty="0">
                <a:solidFill>
                  <a:srgbClr val="FF0000"/>
                </a:solidFill>
              </a:rPr>
              <a:t>   r1.getBorrowingAmount()&lt;5)</a:t>
            </a:r>
          </a:p>
          <a:p>
            <a:pPr eaLnBrk="1" hangingPunct="1"/>
            <a:r>
              <a:rPr lang="en-US" altLang="zh-CN" sz="1600" b="1" dirty="0">
                <a:solidFill>
                  <a:srgbClr val="FF0000"/>
                </a:solidFill>
              </a:rPr>
              <a:t>{</a:t>
            </a:r>
          </a:p>
          <a:p>
            <a:pPr eaLnBrk="1" hangingPunct="1"/>
            <a:r>
              <a:rPr lang="en-US" altLang="zh-CN" sz="1600" b="1" dirty="0">
                <a:solidFill>
                  <a:srgbClr val="FF0000"/>
                </a:solidFill>
              </a:rPr>
              <a:t>    </a:t>
            </a:r>
            <a:r>
              <a:rPr lang="en-US" altLang="zh-CN" sz="1600" b="1" dirty="0" err="1">
                <a:solidFill>
                  <a:srgbClr val="FF0000"/>
                </a:solidFill>
              </a:rPr>
              <a:t>int</a:t>
            </a:r>
            <a:r>
              <a:rPr lang="en-US" altLang="zh-CN" sz="1600" b="1" dirty="0">
                <a:solidFill>
                  <a:srgbClr val="FF0000"/>
                </a:solidFill>
              </a:rPr>
              <a:t> amount = b1.getStockAmount(); </a:t>
            </a:r>
          </a:p>
          <a:p>
            <a:pPr eaLnBrk="1" hangingPunct="1"/>
            <a:r>
              <a:rPr lang="en-US" altLang="zh-CN" sz="1600" b="1" dirty="0">
                <a:solidFill>
                  <a:srgbClr val="FF0000"/>
                </a:solidFill>
              </a:rPr>
              <a:t>    if(amount&gt;0) </a:t>
            </a:r>
          </a:p>
          <a:p>
            <a:pPr eaLnBrk="1" hangingPunct="1"/>
            <a:r>
              <a:rPr lang="en-US" altLang="zh-CN" sz="1600" b="1" dirty="0">
                <a:solidFill>
                  <a:srgbClr val="FF0000"/>
                </a:solidFill>
              </a:rPr>
              <a:t>    {</a:t>
            </a:r>
          </a:p>
          <a:p>
            <a:pPr eaLnBrk="1" hangingPunct="1"/>
            <a:r>
              <a:rPr lang="en-US" altLang="zh-CN" sz="1600" b="1" dirty="0">
                <a:solidFill>
                  <a:srgbClr val="FF0000"/>
                </a:solidFill>
              </a:rPr>
              <a:t>        b1.updateStock(amount-1); </a:t>
            </a:r>
          </a:p>
          <a:p>
            <a:pPr eaLnBrk="1" hangingPunct="1"/>
            <a:r>
              <a:rPr lang="en-US" altLang="zh-CN" sz="1600" b="1" dirty="0">
                <a:solidFill>
                  <a:srgbClr val="FF0000"/>
                </a:solidFill>
              </a:rPr>
              <a:t>        Loan l1 = new Loan(</a:t>
            </a:r>
            <a:r>
              <a:rPr lang="en-US" altLang="zh-CN" sz="1600" b="1" dirty="0" err="1">
                <a:solidFill>
                  <a:srgbClr val="FF0000"/>
                </a:solidFill>
              </a:rPr>
              <a:t>bookID</a:t>
            </a:r>
            <a:r>
              <a:rPr lang="en-US" altLang="zh-CN" sz="1600" b="1" dirty="0">
                <a:solidFill>
                  <a:srgbClr val="FF0000"/>
                </a:solidFill>
              </a:rPr>
              <a:t>, </a:t>
            </a:r>
            <a:r>
              <a:rPr lang="en-US" altLang="zh-CN" sz="1600" b="1" dirty="0" err="1">
                <a:solidFill>
                  <a:srgbClr val="FF0000"/>
                </a:solidFill>
              </a:rPr>
              <a:t>readerID</a:t>
            </a:r>
            <a:r>
              <a:rPr lang="en-US" altLang="zh-CN" sz="1600" b="1" dirty="0">
                <a:solidFill>
                  <a:srgbClr val="FF0000"/>
                </a:solidFill>
              </a:rPr>
              <a:t>); </a:t>
            </a:r>
          </a:p>
          <a:p>
            <a:pPr eaLnBrk="1" hangingPunct="1"/>
            <a:r>
              <a:rPr lang="en-US" altLang="zh-CN" sz="1600" b="1" dirty="0">
                <a:solidFill>
                  <a:srgbClr val="FF0000"/>
                </a:solidFill>
              </a:rPr>
              <a:t>        l1.save(); </a:t>
            </a:r>
          </a:p>
          <a:p>
            <a:pPr eaLnBrk="1" hangingPunct="1"/>
            <a:r>
              <a:rPr lang="en-US" altLang="zh-CN" sz="1600" b="1" dirty="0">
                <a:solidFill>
                  <a:srgbClr val="FF0000"/>
                </a:solidFill>
              </a:rPr>
              <a:t>    }</a:t>
            </a:r>
          </a:p>
          <a:p>
            <a:pPr eaLnBrk="1" hangingPunct="1"/>
            <a:r>
              <a:rPr lang="en-US" altLang="zh-CN" sz="1600" b="1" dirty="0">
                <a:solidFill>
                  <a:srgbClr val="FF0000"/>
                </a:solidFill>
              </a:rPr>
              <a:t>}</a:t>
            </a:r>
          </a:p>
        </p:txBody>
      </p:sp>
      <p:sp>
        <p:nvSpPr>
          <p:cNvPr id="37894" name="Rectangle 6"/>
          <p:cNvSpPr>
            <a:spLocks noGrp="1" noChangeArrowheads="1"/>
          </p:cNvSpPr>
          <p:nvPr>
            <p:ph type="title"/>
          </p:nvPr>
        </p:nvSpPr>
        <p:spPr>
          <a:xfrm>
            <a:off x="647700" y="452698"/>
            <a:ext cx="8496300" cy="981075"/>
          </a:xfrm>
        </p:spPr>
        <p:txBody>
          <a:bodyPr/>
          <a:lstStyle/>
          <a:p>
            <a:pPr eaLnBrk="1" hangingPunct="1"/>
            <a:r>
              <a:rPr lang="zh-CN" altLang="en-US" dirty="0" smtClean="0"/>
              <a:t>计算机世界可以模拟现实世界</a:t>
            </a:r>
          </a:p>
        </p:txBody>
      </p:sp>
    </p:spTree>
    <p:extLst>
      <p:ext uri="{BB962C8B-B14F-4D97-AF65-F5344CB8AC3E}">
        <p14:creationId xmlns:p14="http://schemas.microsoft.com/office/powerpoint/2010/main" val="2790851239"/>
      </p:ext>
    </p:extLst>
  </p:cSld>
  <p:clrMapOvr>
    <a:masterClrMapping/>
  </p:clrMapOvr>
  <p:transition>
    <p:comb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1235"/>
                                        </p:tgtEl>
                                        <p:attrNameLst>
                                          <p:attrName>style.visibility</p:attrName>
                                        </p:attrNameLst>
                                      </p:cBhvr>
                                      <p:to>
                                        <p:strVal val="visible"/>
                                      </p:to>
                                    </p:set>
                                    <p:animEffect transition="in" filter="dissolve">
                                      <p:cBhvr>
                                        <p:cTn id="7" dur="500"/>
                                        <p:tgtEl>
                                          <p:spTgt spid="351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1237"/>
                                        </p:tgtEl>
                                        <p:attrNameLst>
                                          <p:attrName>style.visibility</p:attrName>
                                        </p:attrNameLst>
                                      </p:cBhvr>
                                      <p:to>
                                        <p:strVal val="visible"/>
                                      </p:to>
                                    </p:set>
                                    <p:animEffect transition="in" filter="dissolve">
                                      <p:cBhvr>
                                        <p:cTn id="12" dur="500"/>
                                        <p:tgtEl>
                                          <p:spTgt spid="351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51236"/>
                                        </p:tgtEl>
                                        <p:attrNameLst>
                                          <p:attrName>style.visibility</p:attrName>
                                        </p:attrNameLst>
                                      </p:cBhvr>
                                      <p:to>
                                        <p:strVal val="visible"/>
                                      </p:to>
                                    </p:set>
                                    <p:anim calcmode="lin" valueType="num">
                                      <p:cBhvr>
                                        <p:cTn id="17" dur="500" fill="hold"/>
                                        <p:tgtEl>
                                          <p:spTgt spid="351236"/>
                                        </p:tgtEl>
                                        <p:attrNameLst>
                                          <p:attrName>ppt_w</p:attrName>
                                        </p:attrNameLst>
                                      </p:cBhvr>
                                      <p:tavLst>
                                        <p:tav tm="0">
                                          <p:val>
                                            <p:fltVal val="0"/>
                                          </p:val>
                                        </p:tav>
                                        <p:tav tm="100000">
                                          <p:val>
                                            <p:strVal val="#ppt_w"/>
                                          </p:val>
                                        </p:tav>
                                      </p:tavLst>
                                    </p:anim>
                                    <p:anim calcmode="lin" valueType="num">
                                      <p:cBhvr>
                                        <p:cTn id="18" dur="500" fill="hold"/>
                                        <p:tgtEl>
                                          <p:spTgt spid="3512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nimBg="1" autoUpdateAnimBg="0"/>
      <p:bldP spid="351236" grpId="0" autoUpdateAnimBg="0"/>
      <p:bldP spid="35123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9551" y="460474"/>
            <a:ext cx="8496300" cy="981075"/>
          </a:xfrm>
        </p:spPr>
        <p:txBody>
          <a:bodyPr/>
          <a:lstStyle/>
          <a:p>
            <a:pPr eaLnBrk="1" hangingPunct="1"/>
            <a:r>
              <a:rPr lang="en-US" altLang="zh-CN" dirty="0" smtClean="0"/>
              <a:t>2. </a:t>
            </a:r>
            <a:r>
              <a:rPr lang="zh-CN" altLang="en-US" dirty="0" smtClean="0"/>
              <a:t>生命周期各阶段过渡平滑</a:t>
            </a:r>
          </a:p>
        </p:txBody>
      </p:sp>
      <p:sp>
        <p:nvSpPr>
          <p:cNvPr id="38915" name="Rectangle 3"/>
          <p:cNvSpPr>
            <a:spLocks noGrp="1" noChangeArrowheads="1"/>
          </p:cNvSpPr>
          <p:nvPr>
            <p:ph type="body" idx="1"/>
          </p:nvPr>
        </p:nvSpPr>
        <p:spPr>
          <a:xfrm>
            <a:off x="539551" y="1665287"/>
            <a:ext cx="8353623" cy="395287"/>
          </a:xfrm>
        </p:spPr>
        <p:txBody>
          <a:bodyPr>
            <a:normAutofit fontScale="85000" lnSpcReduction="20000"/>
          </a:bodyPr>
          <a:lstStyle/>
          <a:p>
            <a:pPr eaLnBrk="1" hangingPunct="1"/>
            <a:r>
              <a:rPr lang="zh-CN" altLang="en-US" dirty="0" smtClean="0"/>
              <a:t>分析、设计、实施各阶段使用统一的模型</a:t>
            </a:r>
          </a:p>
        </p:txBody>
      </p:sp>
      <p:grpSp>
        <p:nvGrpSpPr>
          <p:cNvPr id="38916" name="Group 4"/>
          <p:cNvGrpSpPr>
            <a:grpSpLocks/>
          </p:cNvGrpSpPr>
          <p:nvPr/>
        </p:nvGrpSpPr>
        <p:grpSpPr bwMode="auto">
          <a:xfrm>
            <a:off x="1403350" y="1857375"/>
            <a:ext cx="6261100" cy="5027613"/>
            <a:chOff x="884" y="1170"/>
            <a:chExt cx="3944" cy="3167"/>
          </a:xfrm>
        </p:grpSpPr>
        <p:sp>
          <p:nvSpPr>
            <p:cNvPr id="38917" name="Rectangle 5"/>
            <p:cNvSpPr>
              <a:spLocks noChangeArrowheads="1"/>
            </p:cNvSpPr>
            <p:nvPr/>
          </p:nvSpPr>
          <p:spPr bwMode="auto">
            <a:xfrm>
              <a:off x="2238" y="3905"/>
              <a:ext cx="1248" cy="4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8" name="Line 6"/>
            <p:cNvSpPr>
              <a:spLocks noChangeShapeType="1"/>
            </p:cNvSpPr>
            <p:nvPr/>
          </p:nvSpPr>
          <p:spPr bwMode="auto">
            <a:xfrm>
              <a:off x="1266" y="2727"/>
              <a:ext cx="8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9" name="Arc 7"/>
            <p:cNvSpPr>
              <a:spLocks/>
            </p:cNvSpPr>
            <p:nvPr/>
          </p:nvSpPr>
          <p:spPr bwMode="auto">
            <a:xfrm>
              <a:off x="2142" y="2728"/>
              <a:ext cx="120" cy="1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0" name="Line 8"/>
            <p:cNvSpPr>
              <a:spLocks noChangeShapeType="1"/>
            </p:cNvSpPr>
            <p:nvPr/>
          </p:nvSpPr>
          <p:spPr bwMode="auto">
            <a:xfrm>
              <a:off x="2262" y="2847"/>
              <a:ext cx="0" cy="11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Line 9"/>
            <p:cNvSpPr>
              <a:spLocks noChangeShapeType="1"/>
            </p:cNvSpPr>
            <p:nvPr/>
          </p:nvSpPr>
          <p:spPr bwMode="auto">
            <a:xfrm flipH="1">
              <a:off x="3570" y="2727"/>
              <a:ext cx="8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Arc 10"/>
            <p:cNvSpPr>
              <a:spLocks/>
            </p:cNvSpPr>
            <p:nvPr/>
          </p:nvSpPr>
          <p:spPr bwMode="auto">
            <a:xfrm>
              <a:off x="3463" y="2728"/>
              <a:ext cx="120" cy="13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39"/>
                    <a:pt x="9561" y="98"/>
                    <a:pt x="21419" y="-1"/>
                  </a:cubicBezTo>
                </a:path>
                <a:path w="21600" h="21599" stroke="0" extrusionOk="0">
                  <a:moveTo>
                    <a:pt x="0" y="21599"/>
                  </a:moveTo>
                  <a:cubicBezTo>
                    <a:pt x="0" y="9739"/>
                    <a:pt x="9561" y="98"/>
                    <a:pt x="21419" y="-1"/>
                  </a:cubicBezTo>
                  <a:lnTo>
                    <a:pt x="21600" y="21599"/>
                  </a:lnTo>
                  <a:lnTo>
                    <a:pt x="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Rectangle 11"/>
            <p:cNvSpPr>
              <a:spLocks noChangeArrowheads="1"/>
            </p:cNvSpPr>
            <p:nvPr/>
          </p:nvSpPr>
          <p:spPr bwMode="auto">
            <a:xfrm>
              <a:off x="2337" y="3840"/>
              <a:ext cx="10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latin typeface="Univers (WN)"/>
                </a:rPr>
                <a:t>VVVVVVVVVVVV</a:t>
              </a:r>
            </a:p>
          </p:txBody>
        </p:sp>
        <p:sp>
          <p:nvSpPr>
            <p:cNvPr id="38924" name="Rectangle 12"/>
            <p:cNvSpPr>
              <a:spLocks noChangeArrowheads="1"/>
            </p:cNvSpPr>
            <p:nvPr/>
          </p:nvSpPr>
          <p:spPr bwMode="auto">
            <a:xfrm>
              <a:off x="2345" y="3602"/>
              <a:ext cx="8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Arial Rounded MT Bold" panose="020F0704030504030204" pitchFamily="34" charset="0"/>
                </a:rPr>
                <a:t>模型转换鸿沟</a:t>
              </a:r>
            </a:p>
          </p:txBody>
        </p:sp>
        <p:sp>
          <p:nvSpPr>
            <p:cNvPr id="38925" name="Rectangle 13"/>
            <p:cNvSpPr>
              <a:spLocks noChangeArrowheads="1"/>
            </p:cNvSpPr>
            <p:nvPr/>
          </p:nvSpPr>
          <p:spPr bwMode="auto">
            <a:xfrm>
              <a:off x="1485" y="2772"/>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数据流图</a:t>
              </a:r>
            </a:p>
          </p:txBody>
        </p:sp>
        <p:sp>
          <p:nvSpPr>
            <p:cNvPr id="38926" name="Rectangle 14"/>
            <p:cNvSpPr>
              <a:spLocks noChangeArrowheads="1"/>
            </p:cNvSpPr>
            <p:nvPr/>
          </p:nvSpPr>
          <p:spPr bwMode="auto">
            <a:xfrm>
              <a:off x="3548" y="2798"/>
              <a:ext cx="9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模块结构图</a:t>
              </a:r>
            </a:p>
          </p:txBody>
        </p:sp>
        <p:pic>
          <p:nvPicPr>
            <p:cNvPr id="38927"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 y="2180"/>
              <a:ext cx="252"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8" name="Line 16"/>
            <p:cNvSpPr>
              <a:spLocks noChangeShapeType="1"/>
            </p:cNvSpPr>
            <p:nvPr/>
          </p:nvSpPr>
          <p:spPr bwMode="auto">
            <a:xfrm>
              <a:off x="3462" y="2847"/>
              <a:ext cx="0" cy="11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29" name="Group 17"/>
            <p:cNvGrpSpPr>
              <a:grpSpLocks/>
            </p:cNvGrpSpPr>
            <p:nvPr/>
          </p:nvGrpSpPr>
          <p:grpSpPr bwMode="auto">
            <a:xfrm>
              <a:off x="1780" y="2155"/>
              <a:ext cx="363" cy="551"/>
              <a:chOff x="1750" y="1274"/>
              <a:chExt cx="363" cy="551"/>
            </a:xfrm>
          </p:grpSpPr>
          <p:grpSp>
            <p:nvGrpSpPr>
              <p:cNvPr id="38942" name="Group 18"/>
              <p:cNvGrpSpPr>
                <a:grpSpLocks/>
              </p:cNvGrpSpPr>
              <p:nvPr/>
            </p:nvGrpSpPr>
            <p:grpSpPr bwMode="auto">
              <a:xfrm>
                <a:off x="1881" y="1274"/>
                <a:ext cx="111" cy="101"/>
                <a:chOff x="1881" y="1274"/>
                <a:chExt cx="111" cy="101"/>
              </a:xfrm>
            </p:grpSpPr>
            <p:grpSp>
              <p:nvGrpSpPr>
                <p:cNvPr id="38955" name="Group 19"/>
                <p:cNvGrpSpPr>
                  <a:grpSpLocks/>
                </p:cNvGrpSpPr>
                <p:nvPr/>
              </p:nvGrpSpPr>
              <p:grpSpPr bwMode="auto">
                <a:xfrm>
                  <a:off x="1882" y="1279"/>
                  <a:ext cx="107" cy="96"/>
                  <a:chOff x="1882" y="1279"/>
                  <a:chExt cx="107" cy="96"/>
                </a:xfrm>
              </p:grpSpPr>
              <p:sp>
                <p:nvSpPr>
                  <p:cNvPr id="38957" name="Freeform 20"/>
                  <p:cNvSpPr>
                    <a:spLocks/>
                  </p:cNvSpPr>
                  <p:nvPr/>
                </p:nvSpPr>
                <p:spPr bwMode="auto">
                  <a:xfrm>
                    <a:off x="1882" y="1279"/>
                    <a:ext cx="107" cy="95"/>
                  </a:xfrm>
                  <a:custGeom>
                    <a:avLst/>
                    <a:gdLst>
                      <a:gd name="T0" fmla="*/ 15 w 107"/>
                      <a:gd name="T1" fmla="*/ 7 h 95"/>
                      <a:gd name="T2" fmla="*/ 23 w 107"/>
                      <a:gd name="T3" fmla="*/ 4 h 95"/>
                      <a:gd name="T4" fmla="*/ 33 w 107"/>
                      <a:gd name="T5" fmla="*/ 1 h 95"/>
                      <a:gd name="T6" fmla="*/ 45 w 107"/>
                      <a:gd name="T7" fmla="*/ 0 h 95"/>
                      <a:gd name="T8" fmla="*/ 56 w 107"/>
                      <a:gd name="T9" fmla="*/ 0 h 95"/>
                      <a:gd name="T10" fmla="*/ 67 w 107"/>
                      <a:gd name="T11" fmla="*/ 1 h 95"/>
                      <a:gd name="T12" fmla="*/ 78 w 107"/>
                      <a:gd name="T13" fmla="*/ 2 h 95"/>
                      <a:gd name="T14" fmla="*/ 87 w 107"/>
                      <a:gd name="T15" fmla="*/ 5 h 95"/>
                      <a:gd name="T16" fmla="*/ 92 w 107"/>
                      <a:gd name="T17" fmla="*/ 8 h 95"/>
                      <a:gd name="T18" fmla="*/ 95 w 107"/>
                      <a:gd name="T19" fmla="*/ 11 h 95"/>
                      <a:gd name="T20" fmla="*/ 98 w 107"/>
                      <a:gd name="T21" fmla="*/ 14 h 95"/>
                      <a:gd name="T22" fmla="*/ 99 w 107"/>
                      <a:gd name="T23" fmla="*/ 20 h 95"/>
                      <a:gd name="T24" fmla="*/ 100 w 107"/>
                      <a:gd name="T25" fmla="*/ 25 h 95"/>
                      <a:gd name="T26" fmla="*/ 100 w 107"/>
                      <a:gd name="T27" fmla="*/ 28 h 95"/>
                      <a:gd name="T28" fmla="*/ 100 w 107"/>
                      <a:gd name="T29" fmla="*/ 32 h 95"/>
                      <a:gd name="T30" fmla="*/ 100 w 107"/>
                      <a:gd name="T31" fmla="*/ 37 h 95"/>
                      <a:gd name="T32" fmla="*/ 103 w 107"/>
                      <a:gd name="T33" fmla="*/ 36 h 95"/>
                      <a:gd name="T34" fmla="*/ 106 w 107"/>
                      <a:gd name="T35" fmla="*/ 38 h 95"/>
                      <a:gd name="T36" fmla="*/ 106 w 107"/>
                      <a:gd name="T37" fmla="*/ 43 h 95"/>
                      <a:gd name="T38" fmla="*/ 103 w 107"/>
                      <a:gd name="T39" fmla="*/ 49 h 95"/>
                      <a:gd name="T40" fmla="*/ 102 w 107"/>
                      <a:gd name="T41" fmla="*/ 54 h 95"/>
                      <a:gd name="T42" fmla="*/ 101 w 107"/>
                      <a:gd name="T43" fmla="*/ 57 h 95"/>
                      <a:gd name="T44" fmla="*/ 97 w 107"/>
                      <a:gd name="T45" fmla="*/ 58 h 95"/>
                      <a:gd name="T46" fmla="*/ 95 w 107"/>
                      <a:gd name="T47" fmla="*/ 56 h 95"/>
                      <a:gd name="T48" fmla="*/ 94 w 107"/>
                      <a:gd name="T49" fmla="*/ 62 h 95"/>
                      <a:gd name="T50" fmla="*/ 93 w 107"/>
                      <a:gd name="T51" fmla="*/ 68 h 95"/>
                      <a:gd name="T52" fmla="*/ 92 w 107"/>
                      <a:gd name="T53" fmla="*/ 72 h 95"/>
                      <a:gd name="T54" fmla="*/ 89 w 107"/>
                      <a:gd name="T55" fmla="*/ 82 h 95"/>
                      <a:gd name="T56" fmla="*/ 61 w 107"/>
                      <a:gd name="T57" fmla="*/ 94 h 95"/>
                      <a:gd name="T58" fmla="*/ 21 w 107"/>
                      <a:gd name="T59" fmla="*/ 83 h 95"/>
                      <a:gd name="T60" fmla="*/ 20 w 107"/>
                      <a:gd name="T61" fmla="*/ 73 h 95"/>
                      <a:gd name="T62" fmla="*/ 16 w 107"/>
                      <a:gd name="T63" fmla="*/ 62 h 95"/>
                      <a:gd name="T64" fmla="*/ 15 w 107"/>
                      <a:gd name="T65" fmla="*/ 57 h 95"/>
                      <a:gd name="T66" fmla="*/ 13 w 107"/>
                      <a:gd name="T67" fmla="*/ 58 h 95"/>
                      <a:gd name="T68" fmla="*/ 8 w 107"/>
                      <a:gd name="T69" fmla="*/ 58 h 95"/>
                      <a:gd name="T70" fmla="*/ 4 w 107"/>
                      <a:gd name="T71" fmla="*/ 48 h 95"/>
                      <a:gd name="T72" fmla="*/ 0 w 107"/>
                      <a:gd name="T73" fmla="*/ 40 h 95"/>
                      <a:gd name="T74" fmla="*/ 1 w 107"/>
                      <a:gd name="T75" fmla="*/ 38 h 95"/>
                      <a:gd name="T76" fmla="*/ 5 w 107"/>
                      <a:gd name="T77" fmla="*/ 38 h 95"/>
                      <a:gd name="T78" fmla="*/ 5 w 107"/>
                      <a:gd name="T79" fmla="*/ 34 h 95"/>
                      <a:gd name="T80" fmla="*/ 4 w 107"/>
                      <a:gd name="T81" fmla="*/ 27 h 95"/>
                      <a:gd name="T82" fmla="*/ 5 w 107"/>
                      <a:gd name="T83" fmla="*/ 23 h 95"/>
                      <a:gd name="T84" fmla="*/ 7 w 107"/>
                      <a:gd name="T85" fmla="*/ 17 h 95"/>
                      <a:gd name="T86" fmla="*/ 11 w 107"/>
                      <a:gd name="T87" fmla="*/ 11 h 95"/>
                      <a:gd name="T88" fmla="*/ 15 w 107"/>
                      <a:gd name="T89" fmla="*/ 7 h 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7" h="95">
                        <a:moveTo>
                          <a:pt x="15" y="7"/>
                        </a:moveTo>
                        <a:lnTo>
                          <a:pt x="23" y="4"/>
                        </a:lnTo>
                        <a:lnTo>
                          <a:pt x="33" y="1"/>
                        </a:lnTo>
                        <a:lnTo>
                          <a:pt x="45" y="0"/>
                        </a:lnTo>
                        <a:lnTo>
                          <a:pt x="56" y="0"/>
                        </a:lnTo>
                        <a:lnTo>
                          <a:pt x="67" y="1"/>
                        </a:lnTo>
                        <a:lnTo>
                          <a:pt x="78" y="2"/>
                        </a:lnTo>
                        <a:lnTo>
                          <a:pt x="87" y="5"/>
                        </a:lnTo>
                        <a:lnTo>
                          <a:pt x="92" y="8"/>
                        </a:lnTo>
                        <a:lnTo>
                          <a:pt x="95" y="11"/>
                        </a:lnTo>
                        <a:lnTo>
                          <a:pt x="98" y="14"/>
                        </a:lnTo>
                        <a:lnTo>
                          <a:pt x="99" y="20"/>
                        </a:lnTo>
                        <a:lnTo>
                          <a:pt x="100" y="25"/>
                        </a:lnTo>
                        <a:lnTo>
                          <a:pt x="100" y="28"/>
                        </a:lnTo>
                        <a:lnTo>
                          <a:pt x="100" y="32"/>
                        </a:lnTo>
                        <a:lnTo>
                          <a:pt x="100" y="37"/>
                        </a:lnTo>
                        <a:lnTo>
                          <a:pt x="103" y="36"/>
                        </a:lnTo>
                        <a:lnTo>
                          <a:pt x="106" y="38"/>
                        </a:lnTo>
                        <a:lnTo>
                          <a:pt x="106" y="43"/>
                        </a:lnTo>
                        <a:lnTo>
                          <a:pt x="103" y="49"/>
                        </a:lnTo>
                        <a:lnTo>
                          <a:pt x="102" y="54"/>
                        </a:lnTo>
                        <a:lnTo>
                          <a:pt x="101" y="57"/>
                        </a:lnTo>
                        <a:lnTo>
                          <a:pt x="97" y="58"/>
                        </a:lnTo>
                        <a:lnTo>
                          <a:pt x="95" y="56"/>
                        </a:lnTo>
                        <a:lnTo>
                          <a:pt x="94" y="62"/>
                        </a:lnTo>
                        <a:lnTo>
                          <a:pt x="93" y="68"/>
                        </a:lnTo>
                        <a:lnTo>
                          <a:pt x="92" y="72"/>
                        </a:lnTo>
                        <a:lnTo>
                          <a:pt x="89" y="82"/>
                        </a:lnTo>
                        <a:lnTo>
                          <a:pt x="61" y="94"/>
                        </a:lnTo>
                        <a:lnTo>
                          <a:pt x="21" y="83"/>
                        </a:lnTo>
                        <a:lnTo>
                          <a:pt x="20" y="73"/>
                        </a:lnTo>
                        <a:lnTo>
                          <a:pt x="16" y="62"/>
                        </a:lnTo>
                        <a:lnTo>
                          <a:pt x="15" y="57"/>
                        </a:lnTo>
                        <a:lnTo>
                          <a:pt x="13" y="58"/>
                        </a:lnTo>
                        <a:lnTo>
                          <a:pt x="8" y="58"/>
                        </a:lnTo>
                        <a:lnTo>
                          <a:pt x="4" y="48"/>
                        </a:lnTo>
                        <a:lnTo>
                          <a:pt x="0" y="40"/>
                        </a:lnTo>
                        <a:lnTo>
                          <a:pt x="1" y="38"/>
                        </a:lnTo>
                        <a:lnTo>
                          <a:pt x="5" y="38"/>
                        </a:lnTo>
                        <a:lnTo>
                          <a:pt x="5" y="34"/>
                        </a:lnTo>
                        <a:lnTo>
                          <a:pt x="4" y="27"/>
                        </a:lnTo>
                        <a:lnTo>
                          <a:pt x="5" y="23"/>
                        </a:lnTo>
                        <a:lnTo>
                          <a:pt x="7" y="17"/>
                        </a:lnTo>
                        <a:lnTo>
                          <a:pt x="11" y="11"/>
                        </a:lnTo>
                        <a:lnTo>
                          <a:pt x="15" y="7"/>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8" name="Freeform 21"/>
                  <p:cNvSpPr>
                    <a:spLocks/>
                  </p:cNvSpPr>
                  <p:nvPr/>
                </p:nvSpPr>
                <p:spPr bwMode="auto">
                  <a:xfrm>
                    <a:off x="1882" y="1281"/>
                    <a:ext cx="67" cy="94"/>
                  </a:xfrm>
                  <a:custGeom>
                    <a:avLst/>
                    <a:gdLst>
                      <a:gd name="T0" fmla="*/ 42 w 67"/>
                      <a:gd name="T1" fmla="*/ 11 h 94"/>
                      <a:gd name="T2" fmla="*/ 35 w 67"/>
                      <a:gd name="T3" fmla="*/ 33 h 94"/>
                      <a:gd name="T4" fmla="*/ 33 w 67"/>
                      <a:gd name="T5" fmla="*/ 34 h 94"/>
                      <a:gd name="T6" fmla="*/ 42 w 67"/>
                      <a:gd name="T7" fmla="*/ 34 h 94"/>
                      <a:gd name="T8" fmla="*/ 52 w 67"/>
                      <a:gd name="T9" fmla="*/ 37 h 94"/>
                      <a:gd name="T10" fmla="*/ 57 w 67"/>
                      <a:gd name="T11" fmla="*/ 37 h 94"/>
                      <a:gd name="T12" fmla="*/ 56 w 67"/>
                      <a:gd name="T13" fmla="*/ 56 h 94"/>
                      <a:gd name="T14" fmla="*/ 66 w 67"/>
                      <a:gd name="T15" fmla="*/ 55 h 94"/>
                      <a:gd name="T16" fmla="*/ 57 w 67"/>
                      <a:gd name="T17" fmla="*/ 60 h 94"/>
                      <a:gd name="T18" fmla="*/ 49 w 67"/>
                      <a:gd name="T19" fmla="*/ 57 h 94"/>
                      <a:gd name="T20" fmla="*/ 45 w 67"/>
                      <a:gd name="T21" fmla="*/ 57 h 94"/>
                      <a:gd name="T22" fmla="*/ 49 w 67"/>
                      <a:gd name="T23" fmla="*/ 53 h 94"/>
                      <a:gd name="T24" fmla="*/ 49 w 67"/>
                      <a:gd name="T25" fmla="*/ 43 h 94"/>
                      <a:gd name="T26" fmla="*/ 28 w 67"/>
                      <a:gd name="T27" fmla="*/ 45 h 94"/>
                      <a:gd name="T28" fmla="*/ 25 w 67"/>
                      <a:gd name="T29" fmla="*/ 55 h 94"/>
                      <a:gd name="T30" fmla="*/ 29 w 67"/>
                      <a:gd name="T31" fmla="*/ 62 h 94"/>
                      <a:gd name="T32" fmla="*/ 43 w 67"/>
                      <a:gd name="T33" fmla="*/ 80 h 94"/>
                      <a:gd name="T34" fmla="*/ 65 w 67"/>
                      <a:gd name="T35" fmla="*/ 78 h 94"/>
                      <a:gd name="T36" fmla="*/ 58 w 67"/>
                      <a:gd name="T37" fmla="*/ 93 h 94"/>
                      <a:gd name="T38" fmla="*/ 21 w 67"/>
                      <a:gd name="T39" fmla="*/ 81 h 94"/>
                      <a:gd name="T40" fmla="*/ 18 w 67"/>
                      <a:gd name="T41" fmla="*/ 69 h 94"/>
                      <a:gd name="T42" fmla="*/ 14 w 67"/>
                      <a:gd name="T43" fmla="*/ 55 h 94"/>
                      <a:gd name="T44" fmla="*/ 12 w 67"/>
                      <a:gd name="T45" fmla="*/ 56 h 94"/>
                      <a:gd name="T46" fmla="*/ 8 w 67"/>
                      <a:gd name="T47" fmla="*/ 56 h 94"/>
                      <a:gd name="T48" fmla="*/ 0 w 67"/>
                      <a:gd name="T49" fmla="*/ 38 h 94"/>
                      <a:gd name="T50" fmla="*/ 1 w 67"/>
                      <a:gd name="T51" fmla="*/ 36 h 94"/>
                      <a:gd name="T52" fmla="*/ 5 w 67"/>
                      <a:gd name="T53" fmla="*/ 36 h 94"/>
                      <a:gd name="T54" fmla="*/ 5 w 67"/>
                      <a:gd name="T55" fmla="*/ 30 h 94"/>
                      <a:gd name="T56" fmla="*/ 4 w 67"/>
                      <a:gd name="T57" fmla="*/ 26 h 94"/>
                      <a:gd name="T58" fmla="*/ 5 w 67"/>
                      <a:gd name="T59" fmla="*/ 22 h 94"/>
                      <a:gd name="T60" fmla="*/ 6 w 67"/>
                      <a:gd name="T61" fmla="*/ 18 h 94"/>
                      <a:gd name="T62" fmla="*/ 8 w 67"/>
                      <a:gd name="T63" fmla="*/ 13 h 94"/>
                      <a:gd name="T64" fmla="*/ 10 w 67"/>
                      <a:gd name="T65" fmla="*/ 9 h 94"/>
                      <a:gd name="T66" fmla="*/ 15 w 67"/>
                      <a:gd name="T67" fmla="*/ 5 h 94"/>
                      <a:gd name="T68" fmla="*/ 23 w 67"/>
                      <a:gd name="T69" fmla="*/ 2 h 94"/>
                      <a:gd name="T70" fmla="*/ 31 w 67"/>
                      <a:gd name="T71" fmla="*/ 0 h 94"/>
                      <a:gd name="T72" fmla="*/ 30 w 67"/>
                      <a:gd name="T73" fmla="*/ 3 h 94"/>
                      <a:gd name="T74" fmla="*/ 28 w 67"/>
                      <a:gd name="T75" fmla="*/ 6 h 94"/>
                      <a:gd name="T76" fmla="*/ 28 w 67"/>
                      <a:gd name="T77" fmla="*/ 7 h 94"/>
                      <a:gd name="T78" fmla="*/ 31 w 67"/>
                      <a:gd name="T79" fmla="*/ 9 h 94"/>
                      <a:gd name="T80" fmla="*/ 34 w 67"/>
                      <a:gd name="T81" fmla="*/ 10 h 94"/>
                      <a:gd name="T82" fmla="*/ 38 w 67"/>
                      <a:gd name="T83" fmla="*/ 11 h 94"/>
                      <a:gd name="T84" fmla="*/ 42 w 67"/>
                      <a:gd name="T85" fmla="*/ 11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 h="94">
                        <a:moveTo>
                          <a:pt x="42" y="11"/>
                        </a:moveTo>
                        <a:lnTo>
                          <a:pt x="35" y="33"/>
                        </a:lnTo>
                        <a:lnTo>
                          <a:pt x="33" y="34"/>
                        </a:lnTo>
                        <a:lnTo>
                          <a:pt x="42" y="34"/>
                        </a:lnTo>
                        <a:lnTo>
                          <a:pt x="52" y="37"/>
                        </a:lnTo>
                        <a:lnTo>
                          <a:pt x="57" y="37"/>
                        </a:lnTo>
                        <a:lnTo>
                          <a:pt x="56" y="56"/>
                        </a:lnTo>
                        <a:lnTo>
                          <a:pt x="66" y="55"/>
                        </a:lnTo>
                        <a:lnTo>
                          <a:pt x="57" y="60"/>
                        </a:lnTo>
                        <a:lnTo>
                          <a:pt x="49" y="57"/>
                        </a:lnTo>
                        <a:lnTo>
                          <a:pt x="45" y="57"/>
                        </a:lnTo>
                        <a:lnTo>
                          <a:pt x="49" y="53"/>
                        </a:lnTo>
                        <a:lnTo>
                          <a:pt x="49" y="43"/>
                        </a:lnTo>
                        <a:lnTo>
                          <a:pt x="28" y="45"/>
                        </a:lnTo>
                        <a:lnTo>
                          <a:pt x="25" y="55"/>
                        </a:lnTo>
                        <a:lnTo>
                          <a:pt x="29" y="62"/>
                        </a:lnTo>
                        <a:lnTo>
                          <a:pt x="43" y="80"/>
                        </a:lnTo>
                        <a:lnTo>
                          <a:pt x="65" y="78"/>
                        </a:lnTo>
                        <a:lnTo>
                          <a:pt x="58" y="93"/>
                        </a:lnTo>
                        <a:lnTo>
                          <a:pt x="21" y="81"/>
                        </a:lnTo>
                        <a:lnTo>
                          <a:pt x="18" y="69"/>
                        </a:lnTo>
                        <a:lnTo>
                          <a:pt x="14" y="55"/>
                        </a:lnTo>
                        <a:lnTo>
                          <a:pt x="12" y="56"/>
                        </a:lnTo>
                        <a:lnTo>
                          <a:pt x="8" y="56"/>
                        </a:lnTo>
                        <a:lnTo>
                          <a:pt x="0" y="38"/>
                        </a:lnTo>
                        <a:lnTo>
                          <a:pt x="1" y="36"/>
                        </a:lnTo>
                        <a:lnTo>
                          <a:pt x="5" y="36"/>
                        </a:lnTo>
                        <a:lnTo>
                          <a:pt x="5" y="30"/>
                        </a:lnTo>
                        <a:lnTo>
                          <a:pt x="4" y="26"/>
                        </a:lnTo>
                        <a:lnTo>
                          <a:pt x="5" y="22"/>
                        </a:lnTo>
                        <a:lnTo>
                          <a:pt x="6" y="18"/>
                        </a:lnTo>
                        <a:lnTo>
                          <a:pt x="8" y="13"/>
                        </a:lnTo>
                        <a:lnTo>
                          <a:pt x="10" y="9"/>
                        </a:lnTo>
                        <a:lnTo>
                          <a:pt x="15" y="5"/>
                        </a:lnTo>
                        <a:lnTo>
                          <a:pt x="23" y="2"/>
                        </a:lnTo>
                        <a:lnTo>
                          <a:pt x="31" y="0"/>
                        </a:lnTo>
                        <a:lnTo>
                          <a:pt x="30" y="3"/>
                        </a:lnTo>
                        <a:lnTo>
                          <a:pt x="28" y="6"/>
                        </a:lnTo>
                        <a:lnTo>
                          <a:pt x="28" y="7"/>
                        </a:lnTo>
                        <a:lnTo>
                          <a:pt x="31" y="9"/>
                        </a:lnTo>
                        <a:lnTo>
                          <a:pt x="34" y="10"/>
                        </a:lnTo>
                        <a:lnTo>
                          <a:pt x="38" y="11"/>
                        </a:lnTo>
                        <a:lnTo>
                          <a:pt x="42" y="11"/>
                        </a:lnTo>
                      </a:path>
                    </a:pathLst>
                  </a:custGeom>
                  <a:solidFill>
                    <a:srgbClr val="FFA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956" name="Freeform 22"/>
                <p:cNvSpPr>
                  <a:spLocks/>
                </p:cNvSpPr>
                <p:nvPr/>
              </p:nvSpPr>
              <p:spPr bwMode="auto">
                <a:xfrm>
                  <a:off x="1881" y="1274"/>
                  <a:ext cx="111" cy="56"/>
                </a:xfrm>
                <a:custGeom>
                  <a:avLst/>
                  <a:gdLst>
                    <a:gd name="T0" fmla="*/ 8 w 111"/>
                    <a:gd name="T1" fmla="*/ 55 h 56"/>
                    <a:gd name="T2" fmla="*/ 0 w 111"/>
                    <a:gd name="T3" fmla="*/ 42 h 56"/>
                    <a:gd name="T4" fmla="*/ 1 w 111"/>
                    <a:gd name="T5" fmla="*/ 27 h 56"/>
                    <a:gd name="T6" fmla="*/ 3 w 111"/>
                    <a:gd name="T7" fmla="*/ 17 h 56"/>
                    <a:gd name="T8" fmla="*/ 8 w 111"/>
                    <a:gd name="T9" fmla="*/ 12 h 56"/>
                    <a:gd name="T10" fmla="*/ 13 w 111"/>
                    <a:gd name="T11" fmla="*/ 9 h 56"/>
                    <a:gd name="T12" fmla="*/ 22 w 111"/>
                    <a:gd name="T13" fmla="*/ 4 h 56"/>
                    <a:gd name="T14" fmla="*/ 36 w 111"/>
                    <a:gd name="T15" fmla="*/ 2 h 56"/>
                    <a:gd name="T16" fmla="*/ 52 w 111"/>
                    <a:gd name="T17" fmla="*/ 0 h 56"/>
                    <a:gd name="T18" fmla="*/ 69 w 111"/>
                    <a:gd name="T19" fmla="*/ 1 h 56"/>
                    <a:gd name="T20" fmla="*/ 82 w 111"/>
                    <a:gd name="T21" fmla="*/ 4 h 56"/>
                    <a:gd name="T22" fmla="*/ 89 w 111"/>
                    <a:gd name="T23" fmla="*/ 5 h 56"/>
                    <a:gd name="T24" fmla="*/ 98 w 111"/>
                    <a:gd name="T25" fmla="*/ 8 h 56"/>
                    <a:gd name="T26" fmla="*/ 101 w 111"/>
                    <a:gd name="T27" fmla="*/ 11 h 56"/>
                    <a:gd name="T28" fmla="*/ 105 w 111"/>
                    <a:gd name="T29" fmla="*/ 16 h 56"/>
                    <a:gd name="T30" fmla="*/ 109 w 111"/>
                    <a:gd name="T31" fmla="*/ 25 h 56"/>
                    <a:gd name="T32" fmla="*/ 110 w 111"/>
                    <a:gd name="T33" fmla="*/ 33 h 56"/>
                    <a:gd name="T34" fmla="*/ 110 w 111"/>
                    <a:gd name="T35" fmla="*/ 40 h 56"/>
                    <a:gd name="T36" fmla="*/ 110 w 111"/>
                    <a:gd name="T37" fmla="*/ 44 h 56"/>
                    <a:gd name="T38" fmla="*/ 106 w 111"/>
                    <a:gd name="T39" fmla="*/ 51 h 56"/>
                    <a:gd name="T40" fmla="*/ 108 w 111"/>
                    <a:gd name="T41" fmla="*/ 42 h 56"/>
                    <a:gd name="T42" fmla="*/ 100 w 111"/>
                    <a:gd name="T43" fmla="*/ 44 h 56"/>
                    <a:gd name="T44" fmla="*/ 98 w 111"/>
                    <a:gd name="T45" fmla="*/ 49 h 56"/>
                    <a:gd name="T46" fmla="*/ 96 w 111"/>
                    <a:gd name="T47" fmla="*/ 44 h 56"/>
                    <a:gd name="T48" fmla="*/ 98 w 111"/>
                    <a:gd name="T49" fmla="*/ 38 h 56"/>
                    <a:gd name="T50" fmla="*/ 90 w 111"/>
                    <a:gd name="T51" fmla="*/ 29 h 56"/>
                    <a:gd name="T52" fmla="*/ 93 w 111"/>
                    <a:gd name="T53" fmla="*/ 24 h 56"/>
                    <a:gd name="T54" fmla="*/ 83 w 111"/>
                    <a:gd name="T55" fmla="*/ 26 h 56"/>
                    <a:gd name="T56" fmla="*/ 74 w 111"/>
                    <a:gd name="T57" fmla="*/ 28 h 56"/>
                    <a:gd name="T58" fmla="*/ 65 w 111"/>
                    <a:gd name="T59" fmla="*/ 27 h 56"/>
                    <a:gd name="T60" fmla="*/ 56 w 111"/>
                    <a:gd name="T61" fmla="*/ 26 h 56"/>
                    <a:gd name="T62" fmla="*/ 49 w 111"/>
                    <a:gd name="T63" fmla="*/ 26 h 56"/>
                    <a:gd name="T64" fmla="*/ 55 w 111"/>
                    <a:gd name="T65" fmla="*/ 28 h 56"/>
                    <a:gd name="T66" fmla="*/ 51 w 111"/>
                    <a:gd name="T67" fmla="*/ 28 h 56"/>
                    <a:gd name="T68" fmla="*/ 38 w 111"/>
                    <a:gd name="T69" fmla="*/ 28 h 56"/>
                    <a:gd name="T70" fmla="*/ 29 w 111"/>
                    <a:gd name="T71" fmla="*/ 25 h 56"/>
                    <a:gd name="T72" fmla="*/ 22 w 111"/>
                    <a:gd name="T73" fmla="*/ 24 h 56"/>
                    <a:gd name="T74" fmla="*/ 23 w 111"/>
                    <a:gd name="T75" fmla="*/ 27 h 56"/>
                    <a:gd name="T76" fmla="*/ 21 w 111"/>
                    <a:gd name="T77" fmla="*/ 32 h 56"/>
                    <a:gd name="T78" fmla="*/ 17 w 111"/>
                    <a:gd name="T79" fmla="*/ 37 h 56"/>
                    <a:gd name="T80" fmla="*/ 16 w 111"/>
                    <a:gd name="T81" fmla="*/ 40 h 56"/>
                    <a:gd name="T82" fmla="*/ 16 w 111"/>
                    <a:gd name="T83" fmla="*/ 44 h 56"/>
                    <a:gd name="T84" fmla="*/ 16 w 111"/>
                    <a:gd name="T85" fmla="*/ 48 h 56"/>
                    <a:gd name="T86" fmla="*/ 12 w 111"/>
                    <a:gd name="T87" fmla="*/ 44 h 56"/>
                    <a:gd name="T88" fmla="*/ 7 w 111"/>
                    <a:gd name="T89" fmla="*/ 44 h 56"/>
                    <a:gd name="T90" fmla="*/ 4 w 111"/>
                    <a:gd name="T91" fmla="*/ 46 h 56"/>
                    <a:gd name="T92" fmla="*/ 8 w 111"/>
                    <a:gd name="T93" fmla="*/ 55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1" h="56">
                      <a:moveTo>
                        <a:pt x="8" y="55"/>
                      </a:moveTo>
                      <a:lnTo>
                        <a:pt x="0" y="42"/>
                      </a:lnTo>
                      <a:lnTo>
                        <a:pt x="1" y="27"/>
                      </a:lnTo>
                      <a:lnTo>
                        <a:pt x="3" y="17"/>
                      </a:lnTo>
                      <a:lnTo>
                        <a:pt x="8" y="12"/>
                      </a:lnTo>
                      <a:lnTo>
                        <a:pt x="13" y="9"/>
                      </a:lnTo>
                      <a:lnTo>
                        <a:pt x="22" y="4"/>
                      </a:lnTo>
                      <a:lnTo>
                        <a:pt x="36" y="2"/>
                      </a:lnTo>
                      <a:lnTo>
                        <a:pt x="52" y="0"/>
                      </a:lnTo>
                      <a:lnTo>
                        <a:pt x="69" y="1"/>
                      </a:lnTo>
                      <a:lnTo>
                        <a:pt x="82" y="4"/>
                      </a:lnTo>
                      <a:lnTo>
                        <a:pt x="89" y="5"/>
                      </a:lnTo>
                      <a:lnTo>
                        <a:pt x="98" y="8"/>
                      </a:lnTo>
                      <a:lnTo>
                        <a:pt x="101" y="11"/>
                      </a:lnTo>
                      <a:lnTo>
                        <a:pt x="105" y="16"/>
                      </a:lnTo>
                      <a:lnTo>
                        <a:pt x="109" y="25"/>
                      </a:lnTo>
                      <a:lnTo>
                        <a:pt x="110" y="33"/>
                      </a:lnTo>
                      <a:lnTo>
                        <a:pt x="110" y="40"/>
                      </a:lnTo>
                      <a:lnTo>
                        <a:pt x="110" y="44"/>
                      </a:lnTo>
                      <a:lnTo>
                        <a:pt x="106" y="51"/>
                      </a:lnTo>
                      <a:lnTo>
                        <a:pt x="108" y="42"/>
                      </a:lnTo>
                      <a:lnTo>
                        <a:pt x="100" y="44"/>
                      </a:lnTo>
                      <a:lnTo>
                        <a:pt x="98" y="49"/>
                      </a:lnTo>
                      <a:lnTo>
                        <a:pt x="96" y="44"/>
                      </a:lnTo>
                      <a:lnTo>
                        <a:pt x="98" y="38"/>
                      </a:lnTo>
                      <a:lnTo>
                        <a:pt x="90" y="29"/>
                      </a:lnTo>
                      <a:lnTo>
                        <a:pt x="93" y="24"/>
                      </a:lnTo>
                      <a:lnTo>
                        <a:pt x="83" y="26"/>
                      </a:lnTo>
                      <a:lnTo>
                        <a:pt x="74" y="28"/>
                      </a:lnTo>
                      <a:lnTo>
                        <a:pt x="65" y="27"/>
                      </a:lnTo>
                      <a:lnTo>
                        <a:pt x="56" y="26"/>
                      </a:lnTo>
                      <a:lnTo>
                        <a:pt x="49" y="26"/>
                      </a:lnTo>
                      <a:lnTo>
                        <a:pt x="55" y="28"/>
                      </a:lnTo>
                      <a:lnTo>
                        <a:pt x="51" y="28"/>
                      </a:lnTo>
                      <a:lnTo>
                        <a:pt x="38" y="28"/>
                      </a:lnTo>
                      <a:lnTo>
                        <a:pt x="29" y="25"/>
                      </a:lnTo>
                      <a:lnTo>
                        <a:pt x="22" y="24"/>
                      </a:lnTo>
                      <a:lnTo>
                        <a:pt x="23" y="27"/>
                      </a:lnTo>
                      <a:lnTo>
                        <a:pt x="21" y="32"/>
                      </a:lnTo>
                      <a:lnTo>
                        <a:pt x="17" y="37"/>
                      </a:lnTo>
                      <a:lnTo>
                        <a:pt x="16" y="40"/>
                      </a:lnTo>
                      <a:lnTo>
                        <a:pt x="16" y="44"/>
                      </a:lnTo>
                      <a:lnTo>
                        <a:pt x="16" y="48"/>
                      </a:lnTo>
                      <a:lnTo>
                        <a:pt x="12" y="44"/>
                      </a:lnTo>
                      <a:lnTo>
                        <a:pt x="7" y="44"/>
                      </a:lnTo>
                      <a:lnTo>
                        <a:pt x="4" y="46"/>
                      </a:lnTo>
                      <a:lnTo>
                        <a:pt x="8" y="5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3" name="Group 23"/>
              <p:cNvGrpSpPr>
                <a:grpSpLocks/>
              </p:cNvGrpSpPr>
              <p:nvPr/>
            </p:nvGrpSpPr>
            <p:grpSpPr bwMode="auto">
              <a:xfrm>
                <a:off x="1799" y="1777"/>
                <a:ext cx="309" cy="48"/>
                <a:chOff x="1799" y="1777"/>
                <a:chExt cx="309" cy="48"/>
              </a:xfrm>
            </p:grpSpPr>
            <p:sp>
              <p:nvSpPr>
                <p:cNvPr id="38953" name="Freeform 24"/>
                <p:cNvSpPr>
                  <a:spLocks/>
                </p:cNvSpPr>
                <p:nvPr/>
              </p:nvSpPr>
              <p:spPr bwMode="auto">
                <a:xfrm>
                  <a:off x="1799" y="1777"/>
                  <a:ext cx="129" cy="48"/>
                </a:xfrm>
                <a:custGeom>
                  <a:avLst/>
                  <a:gdLst>
                    <a:gd name="T0" fmla="*/ 61 w 129"/>
                    <a:gd name="T1" fmla="*/ 10 h 48"/>
                    <a:gd name="T2" fmla="*/ 39 w 129"/>
                    <a:gd name="T3" fmla="*/ 22 h 48"/>
                    <a:gd name="T4" fmla="*/ 24 w 129"/>
                    <a:gd name="T5" fmla="*/ 29 h 48"/>
                    <a:gd name="T6" fmla="*/ 0 w 129"/>
                    <a:gd name="T7" fmla="*/ 34 h 48"/>
                    <a:gd name="T8" fmla="*/ 0 w 129"/>
                    <a:gd name="T9" fmla="*/ 43 h 48"/>
                    <a:gd name="T10" fmla="*/ 21 w 129"/>
                    <a:gd name="T11" fmla="*/ 47 h 48"/>
                    <a:gd name="T12" fmla="*/ 55 w 129"/>
                    <a:gd name="T13" fmla="*/ 47 h 48"/>
                    <a:gd name="T14" fmla="*/ 80 w 129"/>
                    <a:gd name="T15" fmla="*/ 40 h 48"/>
                    <a:gd name="T16" fmla="*/ 93 w 129"/>
                    <a:gd name="T17" fmla="*/ 33 h 48"/>
                    <a:gd name="T18" fmla="*/ 128 w 129"/>
                    <a:gd name="T19" fmla="*/ 28 h 48"/>
                    <a:gd name="T20" fmla="*/ 128 w 129"/>
                    <a:gd name="T21" fmla="*/ 11 h 48"/>
                    <a:gd name="T22" fmla="*/ 124 w 129"/>
                    <a:gd name="T23" fmla="*/ 0 h 48"/>
                    <a:gd name="T24" fmla="*/ 61 w 129"/>
                    <a:gd name="T25" fmla="*/ 1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 h="48">
                      <a:moveTo>
                        <a:pt x="61" y="10"/>
                      </a:moveTo>
                      <a:lnTo>
                        <a:pt x="39" y="22"/>
                      </a:lnTo>
                      <a:lnTo>
                        <a:pt x="24" y="29"/>
                      </a:lnTo>
                      <a:lnTo>
                        <a:pt x="0" y="34"/>
                      </a:lnTo>
                      <a:lnTo>
                        <a:pt x="0" y="43"/>
                      </a:lnTo>
                      <a:lnTo>
                        <a:pt x="21" y="47"/>
                      </a:lnTo>
                      <a:lnTo>
                        <a:pt x="55" y="47"/>
                      </a:lnTo>
                      <a:lnTo>
                        <a:pt x="80" y="40"/>
                      </a:lnTo>
                      <a:lnTo>
                        <a:pt x="93" y="33"/>
                      </a:lnTo>
                      <a:lnTo>
                        <a:pt x="128" y="28"/>
                      </a:lnTo>
                      <a:lnTo>
                        <a:pt x="128" y="11"/>
                      </a:lnTo>
                      <a:lnTo>
                        <a:pt x="124" y="0"/>
                      </a:lnTo>
                      <a:lnTo>
                        <a:pt x="61"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4" name="Freeform 25"/>
                <p:cNvSpPr>
                  <a:spLocks/>
                </p:cNvSpPr>
                <p:nvPr/>
              </p:nvSpPr>
              <p:spPr bwMode="auto">
                <a:xfrm>
                  <a:off x="1967" y="1779"/>
                  <a:ext cx="141" cy="43"/>
                </a:xfrm>
                <a:custGeom>
                  <a:avLst/>
                  <a:gdLst>
                    <a:gd name="T0" fmla="*/ 1 w 141"/>
                    <a:gd name="T1" fmla="*/ 2 h 43"/>
                    <a:gd name="T2" fmla="*/ 0 w 141"/>
                    <a:gd name="T3" fmla="*/ 25 h 43"/>
                    <a:gd name="T4" fmla="*/ 33 w 141"/>
                    <a:gd name="T5" fmla="*/ 29 h 43"/>
                    <a:gd name="T6" fmla="*/ 51 w 141"/>
                    <a:gd name="T7" fmla="*/ 34 h 43"/>
                    <a:gd name="T8" fmla="*/ 84 w 141"/>
                    <a:gd name="T9" fmla="*/ 39 h 43"/>
                    <a:gd name="T10" fmla="*/ 109 w 141"/>
                    <a:gd name="T11" fmla="*/ 42 h 43"/>
                    <a:gd name="T12" fmla="*/ 136 w 141"/>
                    <a:gd name="T13" fmla="*/ 40 h 43"/>
                    <a:gd name="T14" fmla="*/ 140 w 141"/>
                    <a:gd name="T15" fmla="*/ 29 h 43"/>
                    <a:gd name="T16" fmla="*/ 102 w 141"/>
                    <a:gd name="T17" fmla="*/ 17 h 43"/>
                    <a:gd name="T18" fmla="*/ 73 w 141"/>
                    <a:gd name="T19" fmla="*/ 7 h 43"/>
                    <a:gd name="T20" fmla="*/ 58 w 141"/>
                    <a:gd name="T21" fmla="*/ 0 h 43"/>
                    <a:gd name="T22" fmla="*/ 1 w 141"/>
                    <a:gd name="T23" fmla="*/ 2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1" h="43">
                      <a:moveTo>
                        <a:pt x="1" y="2"/>
                      </a:moveTo>
                      <a:lnTo>
                        <a:pt x="0" y="25"/>
                      </a:lnTo>
                      <a:lnTo>
                        <a:pt x="33" y="29"/>
                      </a:lnTo>
                      <a:lnTo>
                        <a:pt x="51" y="34"/>
                      </a:lnTo>
                      <a:lnTo>
                        <a:pt x="84" y="39"/>
                      </a:lnTo>
                      <a:lnTo>
                        <a:pt x="109" y="42"/>
                      </a:lnTo>
                      <a:lnTo>
                        <a:pt x="136" y="40"/>
                      </a:lnTo>
                      <a:lnTo>
                        <a:pt x="140" y="29"/>
                      </a:lnTo>
                      <a:lnTo>
                        <a:pt x="102" y="17"/>
                      </a:lnTo>
                      <a:lnTo>
                        <a:pt x="73" y="7"/>
                      </a:lnTo>
                      <a:lnTo>
                        <a:pt x="58" y="0"/>
                      </a:lnTo>
                      <a:lnTo>
                        <a:pt x="1"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944" name="Freeform 26"/>
              <p:cNvSpPr>
                <a:spLocks/>
              </p:cNvSpPr>
              <p:nvPr/>
            </p:nvSpPr>
            <p:spPr bwMode="auto">
              <a:xfrm>
                <a:off x="1750" y="1545"/>
                <a:ext cx="73" cy="32"/>
              </a:xfrm>
              <a:custGeom>
                <a:avLst/>
                <a:gdLst>
                  <a:gd name="T0" fmla="*/ 21 w 73"/>
                  <a:gd name="T1" fmla="*/ 3 h 32"/>
                  <a:gd name="T2" fmla="*/ 6 w 73"/>
                  <a:gd name="T3" fmla="*/ 11 h 32"/>
                  <a:gd name="T4" fmla="*/ 0 w 73"/>
                  <a:gd name="T5" fmla="*/ 20 h 32"/>
                  <a:gd name="T6" fmla="*/ 16 w 73"/>
                  <a:gd name="T7" fmla="*/ 29 h 32"/>
                  <a:gd name="T8" fmla="*/ 31 w 73"/>
                  <a:gd name="T9" fmla="*/ 31 h 32"/>
                  <a:gd name="T10" fmla="*/ 43 w 73"/>
                  <a:gd name="T11" fmla="*/ 29 h 32"/>
                  <a:gd name="T12" fmla="*/ 54 w 73"/>
                  <a:gd name="T13" fmla="*/ 30 h 32"/>
                  <a:gd name="T14" fmla="*/ 66 w 73"/>
                  <a:gd name="T15" fmla="*/ 22 h 32"/>
                  <a:gd name="T16" fmla="*/ 72 w 73"/>
                  <a:gd name="T17" fmla="*/ 11 h 32"/>
                  <a:gd name="T18" fmla="*/ 58 w 73"/>
                  <a:gd name="T19" fmla="*/ 0 h 32"/>
                  <a:gd name="T20" fmla="*/ 21 w 73"/>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32">
                    <a:moveTo>
                      <a:pt x="21" y="3"/>
                    </a:moveTo>
                    <a:lnTo>
                      <a:pt x="6" y="11"/>
                    </a:lnTo>
                    <a:lnTo>
                      <a:pt x="0" y="20"/>
                    </a:lnTo>
                    <a:lnTo>
                      <a:pt x="16" y="29"/>
                    </a:lnTo>
                    <a:lnTo>
                      <a:pt x="31" y="31"/>
                    </a:lnTo>
                    <a:lnTo>
                      <a:pt x="43" y="29"/>
                    </a:lnTo>
                    <a:lnTo>
                      <a:pt x="54" y="30"/>
                    </a:lnTo>
                    <a:lnTo>
                      <a:pt x="66" y="22"/>
                    </a:lnTo>
                    <a:lnTo>
                      <a:pt x="72" y="11"/>
                    </a:lnTo>
                    <a:lnTo>
                      <a:pt x="58" y="0"/>
                    </a:lnTo>
                    <a:lnTo>
                      <a:pt x="21" y="3"/>
                    </a:lnTo>
                  </a:path>
                </a:pathLst>
              </a:custGeom>
              <a:solidFill>
                <a:srgbClr val="FFC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945" name="Group 27"/>
              <p:cNvGrpSpPr>
                <a:grpSpLocks/>
              </p:cNvGrpSpPr>
              <p:nvPr/>
            </p:nvGrpSpPr>
            <p:grpSpPr bwMode="auto">
              <a:xfrm>
                <a:off x="1769" y="1359"/>
                <a:ext cx="344" cy="433"/>
                <a:chOff x="1769" y="1359"/>
                <a:chExt cx="344" cy="433"/>
              </a:xfrm>
            </p:grpSpPr>
            <p:sp>
              <p:nvSpPr>
                <p:cNvPr id="38946" name="Freeform 28"/>
                <p:cNvSpPr>
                  <a:spLocks/>
                </p:cNvSpPr>
                <p:nvPr/>
              </p:nvSpPr>
              <p:spPr bwMode="auto">
                <a:xfrm>
                  <a:off x="1893" y="1359"/>
                  <a:ext cx="91" cy="145"/>
                </a:xfrm>
                <a:custGeom>
                  <a:avLst/>
                  <a:gdLst>
                    <a:gd name="T0" fmla="*/ 53 w 91"/>
                    <a:gd name="T1" fmla="*/ 144 h 145"/>
                    <a:gd name="T2" fmla="*/ 0 w 91"/>
                    <a:gd name="T3" fmla="*/ 9 h 145"/>
                    <a:gd name="T4" fmla="*/ 10 w 91"/>
                    <a:gd name="T5" fmla="*/ 1 h 145"/>
                    <a:gd name="T6" fmla="*/ 46 w 91"/>
                    <a:gd name="T7" fmla="*/ 12 h 145"/>
                    <a:gd name="T8" fmla="*/ 79 w 91"/>
                    <a:gd name="T9" fmla="*/ 0 h 145"/>
                    <a:gd name="T10" fmla="*/ 90 w 91"/>
                    <a:gd name="T11" fmla="*/ 8 h 145"/>
                    <a:gd name="T12" fmla="*/ 53 w 91"/>
                    <a:gd name="T13" fmla="*/ 144 h 1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145">
                      <a:moveTo>
                        <a:pt x="53" y="144"/>
                      </a:moveTo>
                      <a:lnTo>
                        <a:pt x="0" y="9"/>
                      </a:lnTo>
                      <a:lnTo>
                        <a:pt x="10" y="1"/>
                      </a:lnTo>
                      <a:lnTo>
                        <a:pt x="46" y="12"/>
                      </a:lnTo>
                      <a:lnTo>
                        <a:pt x="79" y="0"/>
                      </a:lnTo>
                      <a:lnTo>
                        <a:pt x="90" y="8"/>
                      </a:lnTo>
                      <a:lnTo>
                        <a:pt x="53" y="144"/>
                      </a:lnTo>
                    </a:path>
                  </a:pathLst>
                </a:custGeom>
                <a:solidFill>
                  <a:srgbClr val="A0C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7" name="Freeform 29"/>
                <p:cNvSpPr>
                  <a:spLocks/>
                </p:cNvSpPr>
                <p:nvPr/>
              </p:nvSpPr>
              <p:spPr bwMode="auto">
                <a:xfrm>
                  <a:off x="1927" y="1371"/>
                  <a:ext cx="32" cy="130"/>
                </a:xfrm>
                <a:custGeom>
                  <a:avLst/>
                  <a:gdLst>
                    <a:gd name="T0" fmla="*/ 9 w 32"/>
                    <a:gd name="T1" fmla="*/ 0 h 130"/>
                    <a:gd name="T2" fmla="*/ 13 w 32"/>
                    <a:gd name="T3" fmla="*/ 0 h 130"/>
                    <a:gd name="T4" fmla="*/ 23 w 32"/>
                    <a:gd name="T5" fmla="*/ 9 h 130"/>
                    <a:gd name="T6" fmla="*/ 17 w 32"/>
                    <a:gd name="T7" fmla="*/ 16 h 130"/>
                    <a:gd name="T8" fmla="*/ 25 w 32"/>
                    <a:gd name="T9" fmla="*/ 33 h 130"/>
                    <a:gd name="T10" fmla="*/ 30 w 32"/>
                    <a:gd name="T11" fmla="*/ 48 h 130"/>
                    <a:gd name="T12" fmla="*/ 31 w 32"/>
                    <a:gd name="T13" fmla="*/ 67 h 130"/>
                    <a:gd name="T14" fmla="*/ 28 w 32"/>
                    <a:gd name="T15" fmla="*/ 105 h 130"/>
                    <a:gd name="T16" fmla="*/ 27 w 32"/>
                    <a:gd name="T17" fmla="*/ 128 h 130"/>
                    <a:gd name="T18" fmla="*/ 9 w 32"/>
                    <a:gd name="T19" fmla="*/ 129 h 130"/>
                    <a:gd name="T20" fmla="*/ 6 w 32"/>
                    <a:gd name="T21" fmla="*/ 105 h 130"/>
                    <a:gd name="T22" fmla="*/ 1 w 32"/>
                    <a:gd name="T23" fmla="*/ 67 h 130"/>
                    <a:gd name="T24" fmla="*/ 1 w 32"/>
                    <a:gd name="T25" fmla="*/ 49 h 130"/>
                    <a:gd name="T26" fmla="*/ 3 w 32"/>
                    <a:gd name="T27" fmla="*/ 33 h 130"/>
                    <a:gd name="T28" fmla="*/ 8 w 32"/>
                    <a:gd name="T29" fmla="*/ 17 h 130"/>
                    <a:gd name="T30" fmla="*/ 0 w 32"/>
                    <a:gd name="T31" fmla="*/ 11 h 130"/>
                    <a:gd name="T32" fmla="*/ 9 w 32"/>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130">
                      <a:moveTo>
                        <a:pt x="9" y="0"/>
                      </a:moveTo>
                      <a:lnTo>
                        <a:pt x="13" y="0"/>
                      </a:lnTo>
                      <a:lnTo>
                        <a:pt x="23" y="9"/>
                      </a:lnTo>
                      <a:lnTo>
                        <a:pt x="17" y="16"/>
                      </a:lnTo>
                      <a:lnTo>
                        <a:pt x="25" y="33"/>
                      </a:lnTo>
                      <a:lnTo>
                        <a:pt x="30" y="48"/>
                      </a:lnTo>
                      <a:lnTo>
                        <a:pt x="31" y="67"/>
                      </a:lnTo>
                      <a:lnTo>
                        <a:pt x="28" y="105"/>
                      </a:lnTo>
                      <a:lnTo>
                        <a:pt x="27" y="128"/>
                      </a:lnTo>
                      <a:lnTo>
                        <a:pt x="9" y="129"/>
                      </a:lnTo>
                      <a:lnTo>
                        <a:pt x="6" y="105"/>
                      </a:lnTo>
                      <a:lnTo>
                        <a:pt x="1" y="67"/>
                      </a:lnTo>
                      <a:lnTo>
                        <a:pt x="1" y="49"/>
                      </a:lnTo>
                      <a:lnTo>
                        <a:pt x="3" y="33"/>
                      </a:lnTo>
                      <a:lnTo>
                        <a:pt x="8" y="17"/>
                      </a:lnTo>
                      <a:lnTo>
                        <a:pt x="0" y="11"/>
                      </a:lnTo>
                      <a:lnTo>
                        <a:pt x="9"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948" name="Group 30"/>
                <p:cNvGrpSpPr>
                  <a:grpSpLocks/>
                </p:cNvGrpSpPr>
                <p:nvPr/>
              </p:nvGrpSpPr>
              <p:grpSpPr bwMode="auto">
                <a:xfrm>
                  <a:off x="1769" y="1365"/>
                  <a:ext cx="344" cy="427"/>
                  <a:chOff x="1769" y="1365"/>
                  <a:chExt cx="344" cy="427"/>
                </a:xfrm>
              </p:grpSpPr>
              <p:sp>
                <p:nvSpPr>
                  <p:cNvPr id="38949" name="Freeform 31"/>
                  <p:cNvSpPr>
                    <a:spLocks/>
                  </p:cNvSpPr>
                  <p:nvPr/>
                </p:nvSpPr>
                <p:spPr bwMode="auto">
                  <a:xfrm>
                    <a:off x="1769" y="1365"/>
                    <a:ext cx="344" cy="427"/>
                  </a:xfrm>
                  <a:custGeom>
                    <a:avLst/>
                    <a:gdLst>
                      <a:gd name="T0" fmla="*/ 125 w 344"/>
                      <a:gd name="T1" fmla="*/ 2 h 427"/>
                      <a:gd name="T2" fmla="*/ 57 w 344"/>
                      <a:gd name="T3" fmla="*/ 21 h 427"/>
                      <a:gd name="T4" fmla="*/ 15 w 344"/>
                      <a:gd name="T5" fmla="*/ 90 h 427"/>
                      <a:gd name="T6" fmla="*/ 4 w 344"/>
                      <a:gd name="T7" fmla="*/ 116 h 427"/>
                      <a:gd name="T8" fmla="*/ 0 w 344"/>
                      <a:gd name="T9" fmla="*/ 183 h 427"/>
                      <a:gd name="T10" fmla="*/ 45 w 344"/>
                      <a:gd name="T11" fmla="*/ 182 h 427"/>
                      <a:gd name="T12" fmla="*/ 49 w 344"/>
                      <a:gd name="T13" fmla="*/ 124 h 427"/>
                      <a:gd name="T14" fmla="*/ 80 w 344"/>
                      <a:gd name="T15" fmla="*/ 82 h 427"/>
                      <a:gd name="T16" fmla="*/ 85 w 344"/>
                      <a:gd name="T17" fmla="*/ 144 h 427"/>
                      <a:gd name="T18" fmla="*/ 79 w 344"/>
                      <a:gd name="T19" fmla="*/ 212 h 427"/>
                      <a:gd name="T20" fmla="*/ 99 w 344"/>
                      <a:gd name="T21" fmla="*/ 213 h 427"/>
                      <a:gd name="T22" fmla="*/ 96 w 344"/>
                      <a:gd name="T23" fmla="*/ 300 h 427"/>
                      <a:gd name="T24" fmla="*/ 91 w 344"/>
                      <a:gd name="T25" fmla="*/ 423 h 427"/>
                      <a:gd name="T26" fmla="*/ 119 w 344"/>
                      <a:gd name="T27" fmla="*/ 426 h 427"/>
                      <a:gd name="T28" fmla="*/ 154 w 344"/>
                      <a:gd name="T29" fmla="*/ 418 h 427"/>
                      <a:gd name="T30" fmla="*/ 181 w 344"/>
                      <a:gd name="T31" fmla="*/ 217 h 427"/>
                      <a:gd name="T32" fmla="*/ 191 w 344"/>
                      <a:gd name="T33" fmla="*/ 331 h 427"/>
                      <a:gd name="T34" fmla="*/ 199 w 344"/>
                      <a:gd name="T35" fmla="*/ 419 h 427"/>
                      <a:gd name="T36" fmla="*/ 237 w 344"/>
                      <a:gd name="T37" fmla="*/ 426 h 427"/>
                      <a:gd name="T38" fmla="*/ 268 w 344"/>
                      <a:gd name="T39" fmla="*/ 424 h 427"/>
                      <a:gd name="T40" fmla="*/ 257 w 344"/>
                      <a:gd name="T41" fmla="*/ 264 h 427"/>
                      <a:gd name="T42" fmla="*/ 263 w 344"/>
                      <a:gd name="T43" fmla="*/ 212 h 427"/>
                      <a:gd name="T44" fmla="*/ 274 w 344"/>
                      <a:gd name="T45" fmla="*/ 208 h 427"/>
                      <a:gd name="T46" fmla="*/ 283 w 344"/>
                      <a:gd name="T47" fmla="*/ 190 h 427"/>
                      <a:gd name="T48" fmla="*/ 286 w 344"/>
                      <a:gd name="T49" fmla="*/ 175 h 427"/>
                      <a:gd name="T50" fmla="*/ 343 w 344"/>
                      <a:gd name="T51" fmla="*/ 137 h 427"/>
                      <a:gd name="T52" fmla="*/ 292 w 344"/>
                      <a:gd name="T53" fmla="*/ 21 h 427"/>
                      <a:gd name="T54" fmla="*/ 213 w 344"/>
                      <a:gd name="T55" fmla="*/ 0 h 427"/>
                      <a:gd name="T56" fmla="*/ 177 w 344"/>
                      <a:gd name="T57" fmla="*/ 135 h 427"/>
                      <a:gd name="T58" fmla="*/ 125 w 344"/>
                      <a:gd name="T59" fmla="*/ 2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4" h="427">
                        <a:moveTo>
                          <a:pt x="125" y="2"/>
                        </a:moveTo>
                        <a:lnTo>
                          <a:pt x="57" y="21"/>
                        </a:lnTo>
                        <a:lnTo>
                          <a:pt x="15" y="90"/>
                        </a:lnTo>
                        <a:lnTo>
                          <a:pt x="4" y="116"/>
                        </a:lnTo>
                        <a:lnTo>
                          <a:pt x="0" y="183"/>
                        </a:lnTo>
                        <a:lnTo>
                          <a:pt x="45" y="182"/>
                        </a:lnTo>
                        <a:lnTo>
                          <a:pt x="49" y="124"/>
                        </a:lnTo>
                        <a:lnTo>
                          <a:pt x="80" y="82"/>
                        </a:lnTo>
                        <a:lnTo>
                          <a:pt x="85" y="144"/>
                        </a:lnTo>
                        <a:lnTo>
                          <a:pt x="79" y="212"/>
                        </a:lnTo>
                        <a:lnTo>
                          <a:pt x="99" y="213"/>
                        </a:lnTo>
                        <a:lnTo>
                          <a:pt x="96" y="300"/>
                        </a:lnTo>
                        <a:lnTo>
                          <a:pt x="91" y="423"/>
                        </a:lnTo>
                        <a:lnTo>
                          <a:pt x="119" y="426"/>
                        </a:lnTo>
                        <a:lnTo>
                          <a:pt x="154" y="418"/>
                        </a:lnTo>
                        <a:lnTo>
                          <a:pt x="181" y="217"/>
                        </a:lnTo>
                        <a:lnTo>
                          <a:pt x="191" y="331"/>
                        </a:lnTo>
                        <a:lnTo>
                          <a:pt x="199" y="419"/>
                        </a:lnTo>
                        <a:lnTo>
                          <a:pt x="237" y="426"/>
                        </a:lnTo>
                        <a:lnTo>
                          <a:pt x="268" y="424"/>
                        </a:lnTo>
                        <a:lnTo>
                          <a:pt x="257" y="264"/>
                        </a:lnTo>
                        <a:lnTo>
                          <a:pt x="263" y="212"/>
                        </a:lnTo>
                        <a:lnTo>
                          <a:pt x="274" y="208"/>
                        </a:lnTo>
                        <a:lnTo>
                          <a:pt x="283" y="190"/>
                        </a:lnTo>
                        <a:lnTo>
                          <a:pt x="286" y="175"/>
                        </a:lnTo>
                        <a:lnTo>
                          <a:pt x="343" y="137"/>
                        </a:lnTo>
                        <a:lnTo>
                          <a:pt x="292" y="21"/>
                        </a:lnTo>
                        <a:lnTo>
                          <a:pt x="213" y="0"/>
                        </a:lnTo>
                        <a:lnTo>
                          <a:pt x="177" y="135"/>
                        </a:lnTo>
                        <a:lnTo>
                          <a:pt x="125" y="2"/>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950" name="Group 32"/>
                  <p:cNvGrpSpPr>
                    <a:grpSpLocks/>
                  </p:cNvGrpSpPr>
                  <p:nvPr/>
                </p:nvGrpSpPr>
                <p:grpSpPr bwMode="auto">
                  <a:xfrm>
                    <a:off x="1944" y="1512"/>
                    <a:ext cx="13" cy="21"/>
                    <a:chOff x="1944" y="1512"/>
                    <a:chExt cx="13" cy="21"/>
                  </a:xfrm>
                </p:grpSpPr>
                <p:sp>
                  <p:nvSpPr>
                    <p:cNvPr id="38951" name="Oval 33"/>
                    <p:cNvSpPr>
                      <a:spLocks noChangeArrowheads="1"/>
                    </p:cNvSpPr>
                    <p:nvPr/>
                  </p:nvSpPr>
                  <p:spPr bwMode="auto">
                    <a:xfrm>
                      <a:off x="1944" y="1512"/>
                      <a:ext cx="13" cy="5"/>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52" name="Oval 34"/>
                    <p:cNvSpPr>
                      <a:spLocks noChangeArrowheads="1"/>
                    </p:cNvSpPr>
                    <p:nvPr/>
                  </p:nvSpPr>
                  <p:spPr bwMode="auto">
                    <a:xfrm>
                      <a:off x="1944" y="1525"/>
                      <a:ext cx="13" cy="8"/>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38930" name="Group 35"/>
            <p:cNvGrpSpPr>
              <a:grpSpLocks/>
            </p:cNvGrpSpPr>
            <p:nvPr/>
          </p:nvGrpSpPr>
          <p:grpSpPr bwMode="auto">
            <a:xfrm>
              <a:off x="3812" y="1176"/>
              <a:ext cx="1016" cy="960"/>
              <a:chOff x="3782" y="295"/>
              <a:chExt cx="1016" cy="960"/>
            </a:xfrm>
          </p:grpSpPr>
          <p:sp>
            <p:nvSpPr>
              <p:cNvPr id="38938" name="Freeform 36"/>
              <p:cNvSpPr>
                <a:spLocks/>
              </p:cNvSpPr>
              <p:nvPr/>
            </p:nvSpPr>
            <p:spPr bwMode="auto">
              <a:xfrm>
                <a:off x="3786" y="295"/>
                <a:ext cx="1012" cy="741"/>
              </a:xfrm>
              <a:custGeom>
                <a:avLst/>
                <a:gdLst>
                  <a:gd name="T0" fmla="*/ 169 w 1012"/>
                  <a:gd name="T1" fmla="*/ 155 h 741"/>
                  <a:gd name="T2" fmla="*/ 202 w 1012"/>
                  <a:gd name="T3" fmla="*/ 118 h 741"/>
                  <a:gd name="T4" fmla="*/ 248 w 1012"/>
                  <a:gd name="T5" fmla="*/ 97 h 741"/>
                  <a:gd name="T6" fmla="*/ 313 w 1012"/>
                  <a:gd name="T7" fmla="*/ 86 h 741"/>
                  <a:gd name="T8" fmla="*/ 386 w 1012"/>
                  <a:gd name="T9" fmla="*/ 98 h 741"/>
                  <a:gd name="T10" fmla="*/ 427 w 1012"/>
                  <a:gd name="T11" fmla="*/ 74 h 741"/>
                  <a:gd name="T12" fmla="*/ 474 w 1012"/>
                  <a:gd name="T13" fmla="*/ 27 h 741"/>
                  <a:gd name="T14" fmla="*/ 552 w 1012"/>
                  <a:gd name="T15" fmla="*/ 1 h 741"/>
                  <a:gd name="T16" fmla="*/ 632 w 1012"/>
                  <a:gd name="T17" fmla="*/ 6 h 741"/>
                  <a:gd name="T18" fmla="*/ 706 w 1012"/>
                  <a:gd name="T19" fmla="*/ 42 h 741"/>
                  <a:gd name="T20" fmla="*/ 744 w 1012"/>
                  <a:gd name="T21" fmla="*/ 87 h 741"/>
                  <a:gd name="T22" fmla="*/ 777 w 1012"/>
                  <a:gd name="T23" fmla="*/ 106 h 741"/>
                  <a:gd name="T24" fmla="*/ 841 w 1012"/>
                  <a:gd name="T25" fmla="*/ 118 h 741"/>
                  <a:gd name="T26" fmla="*/ 884 w 1012"/>
                  <a:gd name="T27" fmla="*/ 163 h 741"/>
                  <a:gd name="T28" fmla="*/ 890 w 1012"/>
                  <a:gd name="T29" fmla="*/ 213 h 741"/>
                  <a:gd name="T30" fmla="*/ 928 w 1012"/>
                  <a:gd name="T31" fmla="*/ 216 h 741"/>
                  <a:gd name="T32" fmla="*/ 966 w 1012"/>
                  <a:gd name="T33" fmla="*/ 237 h 741"/>
                  <a:gd name="T34" fmla="*/ 987 w 1012"/>
                  <a:gd name="T35" fmla="*/ 260 h 741"/>
                  <a:gd name="T36" fmla="*/ 1004 w 1012"/>
                  <a:gd name="T37" fmla="*/ 296 h 741"/>
                  <a:gd name="T38" fmla="*/ 1002 w 1012"/>
                  <a:gd name="T39" fmla="*/ 327 h 741"/>
                  <a:gd name="T40" fmla="*/ 1004 w 1012"/>
                  <a:gd name="T41" fmla="*/ 368 h 741"/>
                  <a:gd name="T42" fmla="*/ 1010 w 1012"/>
                  <a:gd name="T43" fmla="*/ 407 h 741"/>
                  <a:gd name="T44" fmla="*/ 1001 w 1012"/>
                  <a:gd name="T45" fmla="*/ 447 h 741"/>
                  <a:gd name="T46" fmla="*/ 1005 w 1012"/>
                  <a:gd name="T47" fmla="*/ 490 h 741"/>
                  <a:gd name="T48" fmla="*/ 1011 w 1012"/>
                  <a:gd name="T49" fmla="*/ 529 h 741"/>
                  <a:gd name="T50" fmla="*/ 999 w 1012"/>
                  <a:gd name="T51" fmla="*/ 577 h 741"/>
                  <a:gd name="T52" fmla="*/ 969 w 1012"/>
                  <a:gd name="T53" fmla="*/ 612 h 741"/>
                  <a:gd name="T54" fmla="*/ 907 w 1012"/>
                  <a:gd name="T55" fmla="*/ 635 h 741"/>
                  <a:gd name="T56" fmla="*/ 859 w 1012"/>
                  <a:gd name="T57" fmla="*/ 621 h 741"/>
                  <a:gd name="T58" fmla="*/ 832 w 1012"/>
                  <a:gd name="T59" fmla="*/ 653 h 741"/>
                  <a:gd name="T60" fmla="*/ 797 w 1012"/>
                  <a:gd name="T61" fmla="*/ 674 h 741"/>
                  <a:gd name="T62" fmla="*/ 747 w 1012"/>
                  <a:gd name="T63" fmla="*/ 688 h 741"/>
                  <a:gd name="T64" fmla="*/ 689 w 1012"/>
                  <a:gd name="T65" fmla="*/ 679 h 741"/>
                  <a:gd name="T66" fmla="*/ 649 w 1012"/>
                  <a:gd name="T67" fmla="*/ 689 h 741"/>
                  <a:gd name="T68" fmla="*/ 617 w 1012"/>
                  <a:gd name="T69" fmla="*/ 715 h 741"/>
                  <a:gd name="T70" fmla="*/ 572 w 1012"/>
                  <a:gd name="T71" fmla="*/ 729 h 741"/>
                  <a:gd name="T72" fmla="*/ 529 w 1012"/>
                  <a:gd name="T73" fmla="*/ 725 h 741"/>
                  <a:gd name="T74" fmla="*/ 488 w 1012"/>
                  <a:gd name="T75" fmla="*/ 700 h 741"/>
                  <a:gd name="T76" fmla="*/ 459 w 1012"/>
                  <a:gd name="T77" fmla="*/ 725 h 741"/>
                  <a:gd name="T78" fmla="*/ 415 w 1012"/>
                  <a:gd name="T79" fmla="*/ 740 h 741"/>
                  <a:gd name="T80" fmla="*/ 360 w 1012"/>
                  <a:gd name="T81" fmla="*/ 731 h 741"/>
                  <a:gd name="T82" fmla="*/ 319 w 1012"/>
                  <a:gd name="T83" fmla="*/ 699 h 741"/>
                  <a:gd name="T84" fmla="*/ 286 w 1012"/>
                  <a:gd name="T85" fmla="*/ 686 h 741"/>
                  <a:gd name="T86" fmla="*/ 233 w 1012"/>
                  <a:gd name="T87" fmla="*/ 689 h 741"/>
                  <a:gd name="T88" fmla="*/ 189 w 1012"/>
                  <a:gd name="T89" fmla="*/ 667 h 741"/>
                  <a:gd name="T90" fmla="*/ 160 w 1012"/>
                  <a:gd name="T91" fmla="*/ 633 h 741"/>
                  <a:gd name="T92" fmla="*/ 143 w 1012"/>
                  <a:gd name="T93" fmla="*/ 617 h 741"/>
                  <a:gd name="T94" fmla="*/ 94 w 1012"/>
                  <a:gd name="T95" fmla="*/ 612 h 741"/>
                  <a:gd name="T96" fmla="*/ 50 w 1012"/>
                  <a:gd name="T97" fmla="*/ 579 h 741"/>
                  <a:gd name="T98" fmla="*/ 26 w 1012"/>
                  <a:gd name="T99" fmla="*/ 529 h 741"/>
                  <a:gd name="T100" fmla="*/ 24 w 1012"/>
                  <a:gd name="T101" fmla="*/ 470 h 741"/>
                  <a:gd name="T102" fmla="*/ 14 w 1012"/>
                  <a:gd name="T103" fmla="*/ 415 h 741"/>
                  <a:gd name="T104" fmla="*/ 0 w 1012"/>
                  <a:gd name="T105" fmla="*/ 361 h 741"/>
                  <a:gd name="T106" fmla="*/ 6 w 1012"/>
                  <a:gd name="T107" fmla="*/ 301 h 741"/>
                  <a:gd name="T108" fmla="*/ 38 w 1012"/>
                  <a:gd name="T109" fmla="*/ 253 h 741"/>
                  <a:gd name="T110" fmla="*/ 84 w 1012"/>
                  <a:gd name="T111" fmla="*/ 216 h 741"/>
                  <a:gd name="T112" fmla="*/ 146 w 1012"/>
                  <a:gd name="T113" fmla="*/ 197 h 741"/>
                  <a:gd name="T114" fmla="*/ 161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161" y="175"/>
                    </a:moveTo>
                    <a:lnTo>
                      <a:pt x="169" y="155"/>
                    </a:lnTo>
                    <a:lnTo>
                      <a:pt x="182" y="134"/>
                    </a:lnTo>
                    <a:lnTo>
                      <a:pt x="202" y="118"/>
                    </a:lnTo>
                    <a:lnTo>
                      <a:pt x="227" y="104"/>
                    </a:lnTo>
                    <a:lnTo>
                      <a:pt x="248" y="97"/>
                    </a:lnTo>
                    <a:lnTo>
                      <a:pt x="274" y="89"/>
                    </a:lnTo>
                    <a:lnTo>
                      <a:pt x="313" y="86"/>
                    </a:lnTo>
                    <a:lnTo>
                      <a:pt x="351" y="89"/>
                    </a:lnTo>
                    <a:lnTo>
                      <a:pt x="386" y="98"/>
                    </a:lnTo>
                    <a:lnTo>
                      <a:pt x="412" y="108"/>
                    </a:lnTo>
                    <a:lnTo>
                      <a:pt x="427" y="74"/>
                    </a:lnTo>
                    <a:lnTo>
                      <a:pt x="447" y="48"/>
                    </a:lnTo>
                    <a:lnTo>
                      <a:pt x="474" y="27"/>
                    </a:lnTo>
                    <a:lnTo>
                      <a:pt x="509" y="12"/>
                    </a:lnTo>
                    <a:lnTo>
                      <a:pt x="552" y="1"/>
                    </a:lnTo>
                    <a:lnTo>
                      <a:pt x="594" y="0"/>
                    </a:lnTo>
                    <a:lnTo>
                      <a:pt x="632" y="6"/>
                    </a:lnTo>
                    <a:lnTo>
                      <a:pt x="674" y="19"/>
                    </a:lnTo>
                    <a:lnTo>
                      <a:pt x="706" y="42"/>
                    </a:lnTo>
                    <a:lnTo>
                      <a:pt x="729" y="65"/>
                    </a:lnTo>
                    <a:lnTo>
                      <a:pt x="744" y="87"/>
                    </a:lnTo>
                    <a:lnTo>
                      <a:pt x="747" y="115"/>
                    </a:lnTo>
                    <a:lnTo>
                      <a:pt x="777" y="106"/>
                    </a:lnTo>
                    <a:lnTo>
                      <a:pt x="812" y="109"/>
                    </a:lnTo>
                    <a:lnTo>
                      <a:pt x="841" y="118"/>
                    </a:lnTo>
                    <a:lnTo>
                      <a:pt x="866" y="138"/>
                    </a:lnTo>
                    <a:lnTo>
                      <a:pt x="884" y="163"/>
                    </a:lnTo>
                    <a:lnTo>
                      <a:pt x="891" y="192"/>
                    </a:lnTo>
                    <a:lnTo>
                      <a:pt x="890" y="213"/>
                    </a:lnTo>
                    <a:lnTo>
                      <a:pt x="907" y="211"/>
                    </a:lnTo>
                    <a:lnTo>
                      <a:pt x="928" y="216"/>
                    </a:lnTo>
                    <a:lnTo>
                      <a:pt x="949" y="226"/>
                    </a:lnTo>
                    <a:lnTo>
                      <a:pt x="966" y="237"/>
                    </a:lnTo>
                    <a:lnTo>
                      <a:pt x="977" y="247"/>
                    </a:lnTo>
                    <a:lnTo>
                      <a:pt x="987" y="260"/>
                    </a:lnTo>
                    <a:lnTo>
                      <a:pt x="998" y="276"/>
                    </a:lnTo>
                    <a:lnTo>
                      <a:pt x="1004" y="296"/>
                    </a:lnTo>
                    <a:lnTo>
                      <a:pt x="1005" y="311"/>
                    </a:lnTo>
                    <a:lnTo>
                      <a:pt x="1002" y="327"/>
                    </a:lnTo>
                    <a:lnTo>
                      <a:pt x="995" y="347"/>
                    </a:lnTo>
                    <a:lnTo>
                      <a:pt x="1004" y="368"/>
                    </a:lnTo>
                    <a:lnTo>
                      <a:pt x="1008" y="386"/>
                    </a:lnTo>
                    <a:lnTo>
                      <a:pt x="1010" y="407"/>
                    </a:lnTo>
                    <a:lnTo>
                      <a:pt x="1005" y="432"/>
                    </a:lnTo>
                    <a:lnTo>
                      <a:pt x="1001" y="447"/>
                    </a:lnTo>
                    <a:lnTo>
                      <a:pt x="990" y="465"/>
                    </a:lnTo>
                    <a:lnTo>
                      <a:pt x="1005" y="490"/>
                    </a:lnTo>
                    <a:lnTo>
                      <a:pt x="1010" y="506"/>
                    </a:lnTo>
                    <a:lnTo>
                      <a:pt x="1011" y="529"/>
                    </a:lnTo>
                    <a:lnTo>
                      <a:pt x="1008" y="551"/>
                    </a:lnTo>
                    <a:lnTo>
                      <a:pt x="999" y="577"/>
                    </a:lnTo>
                    <a:lnTo>
                      <a:pt x="987" y="595"/>
                    </a:lnTo>
                    <a:lnTo>
                      <a:pt x="969" y="612"/>
                    </a:lnTo>
                    <a:lnTo>
                      <a:pt x="939" y="629"/>
                    </a:lnTo>
                    <a:lnTo>
                      <a:pt x="907" y="635"/>
                    </a:lnTo>
                    <a:lnTo>
                      <a:pt x="878" y="630"/>
                    </a:lnTo>
                    <a:lnTo>
                      <a:pt x="859" y="621"/>
                    </a:lnTo>
                    <a:lnTo>
                      <a:pt x="846" y="639"/>
                    </a:lnTo>
                    <a:lnTo>
                      <a:pt x="832" y="653"/>
                    </a:lnTo>
                    <a:lnTo>
                      <a:pt x="820" y="662"/>
                    </a:lnTo>
                    <a:lnTo>
                      <a:pt x="797" y="674"/>
                    </a:lnTo>
                    <a:lnTo>
                      <a:pt x="777" y="682"/>
                    </a:lnTo>
                    <a:lnTo>
                      <a:pt x="747" y="688"/>
                    </a:lnTo>
                    <a:lnTo>
                      <a:pt x="718" y="687"/>
                    </a:lnTo>
                    <a:lnTo>
                      <a:pt x="689" y="679"/>
                    </a:lnTo>
                    <a:lnTo>
                      <a:pt x="664" y="665"/>
                    </a:lnTo>
                    <a:lnTo>
                      <a:pt x="649" y="689"/>
                    </a:lnTo>
                    <a:lnTo>
                      <a:pt x="635" y="703"/>
                    </a:lnTo>
                    <a:lnTo>
                      <a:pt x="617" y="715"/>
                    </a:lnTo>
                    <a:lnTo>
                      <a:pt x="596" y="725"/>
                    </a:lnTo>
                    <a:lnTo>
                      <a:pt x="572" y="729"/>
                    </a:lnTo>
                    <a:lnTo>
                      <a:pt x="550" y="729"/>
                    </a:lnTo>
                    <a:lnTo>
                      <a:pt x="529" y="725"/>
                    </a:lnTo>
                    <a:lnTo>
                      <a:pt x="503" y="712"/>
                    </a:lnTo>
                    <a:lnTo>
                      <a:pt x="488" y="700"/>
                    </a:lnTo>
                    <a:lnTo>
                      <a:pt x="474" y="715"/>
                    </a:lnTo>
                    <a:lnTo>
                      <a:pt x="459" y="725"/>
                    </a:lnTo>
                    <a:lnTo>
                      <a:pt x="441" y="733"/>
                    </a:lnTo>
                    <a:lnTo>
                      <a:pt x="415" y="740"/>
                    </a:lnTo>
                    <a:lnTo>
                      <a:pt x="388" y="738"/>
                    </a:lnTo>
                    <a:lnTo>
                      <a:pt x="360" y="731"/>
                    </a:lnTo>
                    <a:lnTo>
                      <a:pt x="339" y="719"/>
                    </a:lnTo>
                    <a:lnTo>
                      <a:pt x="319" y="699"/>
                    </a:lnTo>
                    <a:lnTo>
                      <a:pt x="307" y="679"/>
                    </a:lnTo>
                    <a:lnTo>
                      <a:pt x="286" y="686"/>
                    </a:lnTo>
                    <a:lnTo>
                      <a:pt x="262" y="691"/>
                    </a:lnTo>
                    <a:lnTo>
                      <a:pt x="233" y="689"/>
                    </a:lnTo>
                    <a:lnTo>
                      <a:pt x="208" y="680"/>
                    </a:lnTo>
                    <a:lnTo>
                      <a:pt x="189" y="667"/>
                    </a:lnTo>
                    <a:lnTo>
                      <a:pt x="173" y="653"/>
                    </a:lnTo>
                    <a:lnTo>
                      <a:pt x="160" y="633"/>
                    </a:lnTo>
                    <a:lnTo>
                      <a:pt x="157" y="612"/>
                    </a:lnTo>
                    <a:lnTo>
                      <a:pt x="143" y="617"/>
                    </a:lnTo>
                    <a:lnTo>
                      <a:pt x="120" y="618"/>
                    </a:lnTo>
                    <a:lnTo>
                      <a:pt x="94" y="612"/>
                    </a:lnTo>
                    <a:lnTo>
                      <a:pt x="68" y="598"/>
                    </a:lnTo>
                    <a:lnTo>
                      <a:pt x="50" y="579"/>
                    </a:lnTo>
                    <a:lnTo>
                      <a:pt x="35" y="554"/>
                    </a:lnTo>
                    <a:lnTo>
                      <a:pt x="26" y="529"/>
                    </a:lnTo>
                    <a:lnTo>
                      <a:pt x="23" y="494"/>
                    </a:lnTo>
                    <a:lnTo>
                      <a:pt x="24" y="470"/>
                    </a:lnTo>
                    <a:lnTo>
                      <a:pt x="32" y="435"/>
                    </a:lnTo>
                    <a:lnTo>
                      <a:pt x="14" y="415"/>
                    </a:lnTo>
                    <a:lnTo>
                      <a:pt x="5" y="389"/>
                    </a:lnTo>
                    <a:lnTo>
                      <a:pt x="0" y="361"/>
                    </a:lnTo>
                    <a:lnTo>
                      <a:pt x="0" y="332"/>
                    </a:lnTo>
                    <a:lnTo>
                      <a:pt x="6" y="301"/>
                    </a:lnTo>
                    <a:lnTo>
                      <a:pt x="18" y="278"/>
                    </a:lnTo>
                    <a:lnTo>
                      <a:pt x="38" y="253"/>
                    </a:lnTo>
                    <a:lnTo>
                      <a:pt x="59" y="234"/>
                    </a:lnTo>
                    <a:lnTo>
                      <a:pt x="84" y="216"/>
                    </a:lnTo>
                    <a:lnTo>
                      <a:pt x="116" y="204"/>
                    </a:lnTo>
                    <a:lnTo>
                      <a:pt x="146" y="197"/>
                    </a:lnTo>
                    <a:lnTo>
                      <a:pt x="160" y="194"/>
                    </a:lnTo>
                    <a:lnTo>
                      <a:pt x="161"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9" name="Oval 37"/>
              <p:cNvSpPr>
                <a:spLocks noChangeArrowheads="1"/>
              </p:cNvSpPr>
              <p:nvPr/>
            </p:nvSpPr>
            <p:spPr bwMode="auto">
              <a:xfrm>
                <a:off x="3867" y="988"/>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0" name="Oval 38"/>
              <p:cNvSpPr>
                <a:spLocks noChangeArrowheads="1"/>
              </p:cNvSpPr>
              <p:nvPr/>
            </p:nvSpPr>
            <p:spPr bwMode="auto">
              <a:xfrm>
                <a:off x="3800" y="1119"/>
                <a:ext cx="112" cy="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1" name="Oval 39"/>
              <p:cNvSpPr>
                <a:spLocks noChangeArrowheads="1"/>
              </p:cNvSpPr>
              <p:nvPr/>
            </p:nvSpPr>
            <p:spPr bwMode="auto">
              <a:xfrm>
                <a:off x="3782" y="1204"/>
                <a:ext cx="63" cy="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8931" name="Group 40"/>
            <p:cNvGrpSpPr>
              <a:grpSpLocks/>
            </p:cNvGrpSpPr>
            <p:nvPr/>
          </p:nvGrpSpPr>
          <p:grpSpPr bwMode="auto">
            <a:xfrm>
              <a:off x="884" y="1170"/>
              <a:ext cx="1012" cy="960"/>
              <a:chOff x="854" y="289"/>
              <a:chExt cx="1012" cy="960"/>
            </a:xfrm>
          </p:grpSpPr>
          <p:sp>
            <p:nvSpPr>
              <p:cNvPr id="38934" name="Freeform 41"/>
              <p:cNvSpPr>
                <a:spLocks/>
              </p:cNvSpPr>
              <p:nvPr/>
            </p:nvSpPr>
            <p:spPr bwMode="auto">
              <a:xfrm>
                <a:off x="854" y="289"/>
                <a:ext cx="1012" cy="741"/>
              </a:xfrm>
              <a:custGeom>
                <a:avLst/>
                <a:gdLst>
                  <a:gd name="T0" fmla="*/ 842 w 1012"/>
                  <a:gd name="T1" fmla="*/ 155 h 741"/>
                  <a:gd name="T2" fmla="*/ 809 w 1012"/>
                  <a:gd name="T3" fmla="*/ 118 h 741"/>
                  <a:gd name="T4" fmla="*/ 763 w 1012"/>
                  <a:gd name="T5" fmla="*/ 97 h 741"/>
                  <a:gd name="T6" fmla="*/ 698 w 1012"/>
                  <a:gd name="T7" fmla="*/ 86 h 741"/>
                  <a:gd name="T8" fmla="*/ 626 w 1012"/>
                  <a:gd name="T9" fmla="*/ 98 h 741"/>
                  <a:gd name="T10" fmla="*/ 585 w 1012"/>
                  <a:gd name="T11" fmla="*/ 74 h 741"/>
                  <a:gd name="T12" fmla="*/ 538 w 1012"/>
                  <a:gd name="T13" fmla="*/ 27 h 741"/>
                  <a:gd name="T14" fmla="*/ 460 w 1012"/>
                  <a:gd name="T15" fmla="*/ 1 h 741"/>
                  <a:gd name="T16" fmla="*/ 380 w 1012"/>
                  <a:gd name="T17" fmla="*/ 6 h 741"/>
                  <a:gd name="T18" fmla="*/ 305 w 1012"/>
                  <a:gd name="T19" fmla="*/ 42 h 741"/>
                  <a:gd name="T20" fmla="*/ 267 w 1012"/>
                  <a:gd name="T21" fmla="*/ 87 h 741"/>
                  <a:gd name="T22" fmla="*/ 234 w 1012"/>
                  <a:gd name="T23" fmla="*/ 106 h 741"/>
                  <a:gd name="T24" fmla="*/ 170 w 1012"/>
                  <a:gd name="T25" fmla="*/ 118 h 741"/>
                  <a:gd name="T26" fmla="*/ 127 w 1012"/>
                  <a:gd name="T27" fmla="*/ 163 h 741"/>
                  <a:gd name="T28" fmla="*/ 121 w 1012"/>
                  <a:gd name="T29" fmla="*/ 213 h 741"/>
                  <a:gd name="T30" fmla="*/ 83 w 1012"/>
                  <a:gd name="T31" fmla="*/ 216 h 741"/>
                  <a:gd name="T32" fmla="*/ 45 w 1012"/>
                  <a:gd name="T33" fmla="*/ 237 h 741"/>
                  <a:gd name="T34" fmla="*/ 24 w 1012"/>
                  <a:gd name="T35" fmla="*/ 260 h 741"/>
                  <a:gd name="T36" fmla="*/ 7 w 1012"/>
                  <a:gd name="T37" fmla="*/ 296 h 741"/>
                  <a:gd name="T38" fmla="*/ 9 w 1012"/>
                  <a:gd name="T39" fmla="*/ 327 h 741"/>
                  <a:gd name="T40" fmla="*/ 7 w 1012"/>
                  <a:gd name="T41" fmla="*/ 368 h 741"/>
                  <a:gd name="T42" fmla="*/ 1 w 1012"/>
                  <a:gd name="T43" fmla="*/ 407 h 741"/>
                  <a:gd name="T44" fmla="*/ 10 w 1012"/>
                  <a:gd name="T45" fmla="*/ 447 h 741"/>
                  <a:gd name="T46" fmla="*/ 6 w 1012"/>
                  <a:gd name="T47" fmla="*/ 490 h 741"/>
                  <a:gd name="T48" fmla="*/ 0 w 1012"/>
                  <a:gd name="T49" fmla="*/ 528 h 741"/>
                  <a:gd name="T50" fmla="*/ 12 w 1012"/>
                  <a:gd name="T51" fmla="*/ 577 h 741"/>
                  <a:gd name="T52" fmla="*/ 42 w 1012"/>
                  <a:gd name="T53" fmla="*/ 612 h 741"/>
                  <a:gd name="T54" fmla="*/ 104 w 1012"/>
                  <a:gd name="T55" fmla="*/ 635 h 741"/>
                  <a:gd name="T56" fmla="*/ 152 w 1012"/>
                  <a:gd name="T57" fmla="*/ 621 h 741"/>
                  <a:gd name="T58" fmla="*/ 179 w 1012"/>
                  <a:gd name="T59" fmla="*/ 653 h 741"/>
                  <a:gd name="T60" fmla="*/ 214 w 1012"/>
                  <a:gd name="T61" fmla="*/ 674 h 741"/>
                  <a:gd name="T62" fmla="*/ 264 w 1012"/>
                  <a:gd name="T63" fmla="*/ 688 h 741"/>
                  <a:gd name="T64" fmla="*/ 322 w 1012"/>
                  <a:gd name="T65" fmla="*/ 679 h 741"/>
                  <a:gd name="T66" fmla="*/ 363 w 1012"/>
                  <a:gd name="T67" fmla="*/ 689 h 741"/>
                  <a:gd name="T68" fmla="*/ 395 w 1012"/>
                  <a:gd name="T69" fmla="*/ 715 h 741"/>
                  <a:gd name="T70" fmla="*/ 440 w 1012"/>
                  <a:gd name="T71" fmla="*/ 729 h 741"/>
                  <a:gd name="T72" fmla="*/ 483 w 1012"/>
                  <a:gd name="T73" fmla="*/ 725 h 741"/>
                  <a:gd name="T74" fmla="*/ 524 w 1012"/>
                  <a:gd name="T75" fmla="*/ 700 h 741"/>
                  <a:gd name="T76" fmla="*/ 553 w 1012"/>
                  <a:gd name="T77" fmla="*/ 725 h 741"/>
                  <a:gd name="T78" fmla="*/ 597 w 1012"/>
                  <a:gd name="T79" fmla="*/ 740 h 741"/>
                  <a:gd name="T80" fmla="*/ 652 w 1012"/>
                  <a:gd name="T81" fmla="*/ 731 h 741"/>
                  <a:gd name="T82" fmla="*/ 692 w 1012"/>
                  <a:gd name="T83" fmla="*/ 699 h 741"/>
                  <a:gd name="T84" fmla="*/ 725 w 1012"/>
                  <a:gd name="T85" fmla="*/ 686 h 741"/>
                  <a:gd name="T86" fmla="*/ 778 w 1012"/>
                  <a:gd name="T87" fmla="*/ 689 h 741"/>
                  <a:gd name="T88" fmla="*/ 822 w 1012"/>
                  <a:gd name="T89" fmla="*/ 667 h 741"/>
                  <a:gd name="T90" fmla="*/ 851 w 1012"/>
                  <a:gd name="T91" fmla="*/ 633 h 741"/>
                  <a:gd name="T92" fmla="*/ 868 w 1012"/>
                  <a:gd name="T93" fmla="*/ 617 h 741"/>
                  <a:gd name="T94" fmla="*/ 917 w 1012"/>
                  <a:gd name="T95" fmla="*/ 612 h 741"/>
                  <a:gd name="T96" fmla="*/ 961 w 1012"/>
                  <a:gd name="T97" fmla="*/ 579 h 741"/>
                  <a:gd name="T98" fmla="*/ 985 w 1012"/>
                  <a:gd name="T99" fmla="*/ 528 h 741"/>
                  <a:gd name="T100" fmla="*/ 987 w 1012"/>
                  <a:gd name="T101" fmla="*/ 470 h 741"/>
                  <a:gd name="T102" fmla="*/ 997 w 1012"/>
                  <a:gd name="T103" fmla="*/ 415 h 741"/>
                  <a:gd name="T104" fmla="*/ 1011 w 1012"/>
                  <a:gd name="T105" fmla="*/ 361 h 741"/>
                  <a:gd name="T106" fmla="*/ 1005 w 1012"/>
                  <a:gd name="T107" fmla="*/ 301 h 741"/>
                  <a:gd name="T108" fmla="*/ 973 w 1012"/>
                  <a:gd name="T109" fmla="*/ 253 h 741"/>
                  <a:gd name="T110" fmla="*/ 927 w 1012"/>
                  <a:gd name="T111" fmla="*/ 216 h 741"/>
                  <a:gd name="T112" fmla="*/ 865 w 1012"/>
                  <a:gd name="T113" fmla="*/ 197 h 741"/>
                  <a:gd name="T114" fmla="*/ 850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850" y="175"/>
                    </a:moveTo>
                    <a:lnTo>
                      <a:pt x="842" y="155"/>
                    </a:lnTo>
                    <a:lnTo>
                      <a:pt x="829" y="134"/>
                    </a:lnTo>
                    <a:lnTo>
                      <a:pt x="809" y="118"/>
                    </a:lnTo>
                    <a:lnTo>
                      <a:pt x="784" y="104"/>
                    </a:lnTo>
                    <a:lnTo>
                      <a:pt x="763" y="97"/>
                    </a:lnTo>
                    <a:lnTo>
                      <a:pt x="737" y="89"/>
                    </a:lnTo>
                    <a:lnTo>
                      <a:pt x="698" y="86"/>
                    </a:lnTo>
                    <a:lnTo>
                      <a:pt x="661" y="89"/>
                    </a:lnTo>
                    <a:lnTo>
                      <a:pt x="626" y="98"/>
                    </a:lnTo>
                    <a:lnTo>
                      <a:pt x="600" y="108"/>
                    </a:lnTo>
                    <a:lnTo>
                      <a:pt x="585" y="74"/>
                    </a:lnTo>
                    <a:lnTo>
                      <a:pt x="565" y="48"/>
                    </a:lnTo>
                    <a:lnTo>
                      <a:pt x="538" y="27"/>
                    </a:lnTo>
                    <a:lnTo>
                      <a:pt x="503" y="12"/>
                    </a:lnTo>
                    <a:lnTo>
                      <a:pt x="460" y="1"/>
                    </a:lnTo>
                    <a:lnTo>
                      <a:pt x="418" y="0"/>
                    </a:lnTo>
                    <a:lnTo>
                      <a:pt x="380" y="6"/>
                    </a:lnTo>
                    <a:lnTo>
                      <a:pt x="337" y="19"/>
                    </a:lnTo>
                    <a:lnTo>
                      <a:pt x="305" y="42"/>
                    </a:lnTo>
                    <a:lnTo>
                      <a:pt x="282" y="65"/>
                    </a:lnTo>
                    <a:lnTo>
                      <a:pt x="267" y="87"/>
                    </a:lnTo>
                    <a:lnTo>
                      <a:pt x="264" y="115"/>
                    </a:lnTo>
                    <a:lnTo>
                      <a:pt x="234" y="106"/>
                    </a:lnTo>
                    <a:lnTo>
                      <a:pt x="199" y="109"/>
                    </a:lnTo>
                    <a:lnTo>
                      <a:pt x="170" y="118"/>
                    </a:lnTo>
                    <a:lnTo>
                      <a:pt x="145" y="137"/>
                    </a:lnTo>
                    <a:lnTo>
                      <a:pt x="127" y="163"/>
                    </a:lnTo>
                    <a:lnTo>
                      <a:pt x="120" y="192"/>
                    </a:lnTo>
                    <a:lnTo>
                      <a:pt x="121" y="213"/>
                    </a:lnTo>
                    <a:lnTo>
                      <a:pt x="104" y="211"/>
                    </a:lnTo>
                    <a:lnTo>
                      <a:pt x="83" y="216"/>
                    </a:lnTo>
                    <a:lnTo>
                      <a:pt x="62" y="226"/>
                    </a:lnTo>
                    <a:lnTo>
                      <a:pt x="45" y="237"/>
                    </a:lnTo>
                    <a:lnTo>
                      <a:pt x="34" y="247"/>
                    </a:lnTo>
                    <a:lnTo>
                      <a:pt x="24" y="260"/>
                    </a:lnTo>
                    <a:lnTo>
                      <a:pt x="13" y="276"/>
                    </a:lnTo>
                    <a:lnTo>
                      <a:pt x="7" y="296"/>
                    </a:lnTo>
                    <a:lnTo>
                      <a:pt x="6" y="311"/>
                    </a:lnTo>
                    <a:lnTo>
                      <a:pt x="9" y="327"/>
                    </a:lnTo>
                    <a:lnTo>
                      <a:pt x="16" y="347"/>
                    </a:lnTo>
                    <a:lnTo>
                      <a:pt x="7" y="368"/>
                    </a:lnTo>
                    <a:lnTo>
                      <a:pt x="3" y="386"/>
                    </a:lnTo>
                    <a:lnTo>
                      <a:pt x="1" y="407"/>
                    </a:lnTo>
                    <a:lnTo>
                      <a:pt x="6" y="432"/>
                    </a:lnTo>
                    <a:lnTo>
                      <a:pt x="10" y="447"/>
                    </a:lnTo>
                    <a:lnTo>
                      <a:pt x="21" y="465"/>
                    </a:lnTo>
                    <a:lnTo>
                      <a:pt x="6" y="490"/>
                    </a:lnTo>
                    <a:lnTo>
                      <a:pt x="1" y="506"/>
                    </a:lnTo>
                    <a:lnTo>
                      <a:pt x="0" y="528"/>
                    </a:lnTo>
                    <a:lnTo>
                      <a:pt x="3" y="551"/>
                    </a:lnTo>
                    <a:lnTo>
                      <a:pt x="12" y="577"/>
                    </a:lnTo>
                    <a:lnTo>
                      <a:pt x="24" y="595"/>
                    </a:lnTo>
                    <a:lnTo>
                      <a:pt x="42" y="612"/>
                    </a:lnTo>
                    <a:lnTo>
                      <a:pt x="72" y="629"/>
                    </a:lnTo>
                    <a:lnTo>
                      <a:pt x="104" y="635"/>
                    </a:lnTo>
                    <a:lnTo>
                      <a:pt x="133" y="630"/>
                    </a:lnTo>
                    <a:lnTo>
                      <a:pt x="152" y="621"/>
                    </a:lnTo>
                    <a:lnTo>
                      <a:pt x="165" y="639"/>
                    </a:lnTo>
                    <a:lnTo>
                      <a:pt x="179" y="653"/>
                    </a:lnTo>
                    <a:lnTo>
                      <a:pt x="191" y="662"/>
                    </a:lnTo>
                    <a:lnTo>
                      <a:pt x="214" y="674"/>
                    </a:lnTo>
                    <a:lnTo>
                      <a:pt x="234" y="682"/>
                    </a:lnTo>
                    <a:lnTo>
                      <a:pt x="264" y="688"/>
                    </a:lnTo>
                    <a:lnTo>
                      <a:pt x="293" y="687"/>
                    </a:lnTo>
                    <a:lnTo>
                      <a:pt x="322" y="679"/>
                    </a:lnTo>
                    <a:lnTo>
                      <a:pt x="348" y="665"/>
                    </a:lnTo>
                    <a:lnTo>
                      <a:pt x="363" y="689"/>
                    </a:lnTo>
                    <a:lnTo>
                      <a:pt x="377" y="703"/>
                    </a:lnTo>
                    <a:lnTo>
                      <a:pt x="395" y="715"/>
                    </a:lnTo>
                    <a:lnTo>
                      <a:pt x="416" y="725"/>
                    </a:lnTo>
                    <a:lnTo>
                      <a:pt x="440" y="729"/>
                    </a:lnTo>
                    <a:lnTo>
                      <a:pt x="462" y="729"/>
                    </a:lnTo>
                    <a:lnTo>
                      <a:pt x="483" y="725"/>
                    </a:lnTo>
                    <a:lnTo>
                      <a:pt x="509" y="712"/>
                    </a:lnTo>
                    <a:lnTo>
                      <a:pt x="524" y="700"/>
                    </a:lnTo>
                    <a:lnTo>
                      <a:pt x="538" y="715"/>
                    </a:lnTo>
                    <a:lnTo>
                      <a:pt x="553" y="725"/>
                    </a:lnTo>
                    <a:lnTo>
                      <a:pt x="571" y="733"/>
                    </a:lnTo>
                    <a:lnTo>
                      <a:pt x="597" y="740"/>
                    </a:lnTo>
                    <a:lnTo>
                      <a:pt x="624" y="738"/>
                    </a:lnTo>
                    <a:lnTo>
                      <a:pt x="652" y="731"/>
                    </a:lnTo>
                    <a:lnTo>
                      <a:pt x="672" y="719"/>
                    </a:lnTo>
                    <a:lnTo>
                      <a:pt x="692" y="699"/>
                    </a:lnTo>
                    <a:lnTo>
                      <a:pt x="704" y="679"/>
                    </a:lnTo>
                    <a:lnTo>
                      <a:pt x="725" y="686"/>
                    </a:lnTo>
                    <a:lnTo>
                      <a:pt x="749" y="691"/>
                    </a:lnTo>
                    <a:lnTo>
                      <a:pt x="778" y="689"/>
                    </a:lnTo>
                    <a:lnTo>
                      <a:pt x="803" y="680"/>
                    </a:lnTo>
                    <a:lnTo>
                      <a:pt x="822" y="667"/>
                    </a:lnTo>
                    <a:lnTo>
                      <a:pt x="838" y="653"/>
                    </a:lnTo>
                    <a:lnTo>
                      <a:pt x="851" y="633"/>
                    </a:lnTo>
                    <a:lnTo>
                      <a:pt x="854" y="612"/>
                    </a:lnTo>
                    <a:lnTo>
                      <a:pt x="868" y="617"/>
                    </a:lnTo>
                    <a:lnTo>
                      <a:pt x="891" y="618"/>
                    </a:lnTo>
                    <a:lnTo>
                      <a:pt x="917" y="612"/>
                    </a:lnTo>
                    <a:lnTo>
                      <a:pt x="943" y="598"/>
                    </a:lnTo>
                    <a:lnTo>
                      <a:pt x="961" y="579"/>
                    </a:lnTo>
                    <a:lnTo>
                      <a:pt x="976" y="554"/>
                    </a:lnTo>
                    <a:lnTo>
                      <a:pt x="985" y="528"/>
                    </a:lnTo>
                    <a:lnTo>
                      <a:pt x="988" y="494"/>
                    </a:lnTo>
                    <a:lnTo>
                      <a:pt x="987" y="470"/>
                    </a:lnTo>
                    <a:lnTo>
                      <a:pt x="979" y="435"/>
                    </a:lnTo>
                    <a:lnTo>
                      <a:pt x="997" y="415"/>
                    </a:lnTo>
                    <a:lnTo>
                      <a:pt x="1006" y="389"/>
                    </a:lnTo>
                    <a:lnTo>
                      <a:pt x="1011" y="361"/>
                    </a:lnTo>
                    <a:lnTo>
                      <a:pt x="1011" y="332"/>
                    </a:lnTo>
                    <a:lnTo>
                      <a:pt x="1005" y="301"/>
                    </a:lnTo>
                    <a:lnTo>
                      <a:pt x="993" y="278"/>
                    </a:lnTo>
                    <a:lnTo>
                      <a:pt x="973" y="253"/>
                    </a:lnTo>
                    <a:lnTo>
                      <a:pt x="952" y="234"/>
                    </a:lnTo>
                    <a:lnTo>
                      <a:pt x="927" y="216"/>
                    </a:lnTo>
                    <a:lnTo>
                      <a:pt x="895" y="204"/>
                    </a:lnTo>
                    <a:lnTo>
                      <a:pt x="865" y="197"/>
                    </a:lnTo>
                    <a:lnTo>
                      <a:pt x="851" y="194"/>
                    </a:lnTo>
                    <a:lnTo>
                      <a:pt x="850"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5" name="Oval 42"/>
              <p:cNvSpPr>
                <a:spLocks noChangeArrowheads="1"/>
              </p:cNvSpPr>
              <p:nvPr/>
            </p:nvSpPr>
            <p:spPr bwMode="auto">
              <a:xfrm>
                <a:off x="1632" y="982"/>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36" name="Oval 43"/>
              <p:cNvSpPr>
                <a:spLocks noChangeArrowheads="1"/>
              </p:cNvSpPr>
              <p:nvPr/>
            </p:nvSpPr>
            <p:spPr bwMode="auto">
              <a:xfrm>
                <a:off x="1733" y="1113"/>
                <a:ext cx="112" cy="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37" name="Oval 44"/>
              <p:cNvSpPr>
                <a:spLocks noChangeArrowheads="1"/>
              </p:cNvSpPr>
              <p:nvPr/>
            </p:nvSpPr>
            <p:spPr bwMode="auto">
              <a:xfrm>
                <a:off x="1800" y="1197"/>
                <a:ext cx="63" cy="5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8932" name="Rectangle 45"/>
            <p:cNvSpPr>
              <a:spLocks noChangeArrowheads="1"/>
            </p:cNvSpPr>
            <p:nvPr/>
          </p:nvSpPr>
          <p:spPr bwMode="auto">
            <a:xfrm>
              <a:off x="4061" y="1365"/>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Arial Rounded MT Bold" panose="020F0704030504030204" pitchFamily="34" charset="0"/>
                </a:rPr>
                <a:t>设计模型</a:t>
              </a:r>
            </a:p>
          </p:txBody>
        </p:sp>
        <p:sp>
          <p:nvSpPr>
            <p:cNvPr id="38933" name="Rectangle 46"/>
            <p:cNvSpPr>
              <a:spLocks noChangeArrowheads="1"/>
            </p:cNvSpPr>
            <p:nvPr/>
          </p:nvSpPr>
          <p:spPr bwMode="auto">
            <a:xfrm>
              <a:off x="1088" y="1368"/>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Arial Rounded MT Bold" panose="020F0704030504030204" pitchFamily="34" charset="0"/>
                </a:rPr>
                <a:t>分析模型</a:t>
              </a:r>
            </a:p>
          </p:txBody>
        </p:sp>
      </p:grpSp>
    </p:spTree>
    <p:extLst>
      <p:ext uri="{BB962C8B-B14F-4D97-AF65-F5344CB8AC3E}">
        <p14:creationId xmlns:p14="http://schemas.microsoft.com/office/powerpoint/2010/main" val="82027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46968" y="600690"/>
            <a:ext cx="8496300" cy="981075"/>
          </a:xfrm>
        </p:spPr>
        <p:txBody>
          <a:bodyPr/>
          <a:lstStyle/>
          <a:p>
            <a:r>
              <a:rPr lang="en-US" altLang="zh-CN" dirty="0" smtClean="0"/>
              <a:t>8.1.1 </a:t>
            </a:r>
            <a:r>
              <a:rPr lang="zh-CN" altLang="en-US" dirty="0" smtClean="0"/>
              <a:t>引例</a:t>
            </a:r>
          </a:p>
        </p:txBody>
      </p:sp>
      <p:sp>
        <p:nvSpPr>
          <p:cNvPr id="6147" name="内容占位符 2"/>
          <p:cNvSpPr>
            <a:spLocks noGrp="1"/>
          </p:cNvSpPr>
          <p:nvPr>
            <p:ph idx="1"/>
          </p:nvPr>
        </p:nvSpPr>
        <p:spPr/>
        <p:txBody>
          <a:bodyPr/>
          <a:lstStyle/>
          <a:p>
            <a:r>
              <a:rPr lang="zh-CN" altLang="en-US" dirty="0" smtClean="0"/>
              <a:t>传统结构化编程：面向过程、模块分解</a:t>
            </a:r>
            <a:endParaRPr lang="en-US" altLang="zh-CN" dirty="0" smtClean="0"/>
          </a:p>
          <a:p>
            <a:endParaRPr lang="en-US" altLang="zh-CN" dirty="0" smtClean="0"/>
          </a:p>
          <a:p>
            <a:endParaRPr lang="en-US" altLang="zh-CN" dirty="0" smtClean="0"/>
          </a:p>
        </p:txBody>
      </p:sp>
      <p:sp>
        <p:nvSpPr>
          <p:cNvPr id="6148" name="Rectangle 3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9" name="Rectangle 4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pic>
        <p:nvPicPr>
          <p:cNvPr id="6150" name="Picture 45"/>
          <p:cNvPicPr>
            <a:picLocks noChangeAspect="1" noChangeArrowheads="1"/>
          </p:cNvPicPr>
          <p:nvPr/>
        </p:nvPicPr>
        <p:blipFill>
          <a:blip r:embed="rId2" cstate="hqprint">
            <a:extLst>
              <a:ext uri="{28A0092B-C50C-407E-A947-70E740481C1C}">
                <a14:useLocalDpi xmlns:a14="http://schemas.microsoft.com/office/drawing/2010/main" val="0"/>
              </a:ext>
            </a:extLst>
          </a:blip>
          <a:srcRect l="11559" r="30917"/>
          <a:stretch>
            <a:fillRect/>
          </a:stretch>
        </p:blipFill>
        <p:spPr bwMode="auto">
          <a:xfrm>
            <a:off x="2051720" y="2872988"/>
            <a:ext cx="4799012"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5806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552" y="548680"/>
            <a:ext cx="8496300" cy="981075"/>
          </a:xfrm>
        </p:spPr>
        <p:txBody>
          <a:bodyPr/>
          <a:lstStyle/>
          <a:p>
            <a:pPr eaLnBrk="1" hangingPunct="1"/>
            <a:r>
              <a:rPr lang="zh-CN" altLang="en-US" dirty="0" smtClean="0"/>
              <a:t>自始至终的对象模型</a:t>
            </a:r>
          </a:p>
        </p:txBody>
      </p:sp>
      <p:sp>
        <p:nvSpPr>
          <p:cNvPr id="39939" name="Rectangle 3"/>
          <p:cNvSpPr>
            <a:spLocks noGrp="1" noChangeArrowheads="1"/>
          </p:cNvSpPr>
          <p:nvPr>
            <p:ph type="body" idx="1"/>
          </p:nvPr>
        </p:nvSpPr>
        <p:spPr/>
        <p:txBody>
          <a:bodyPr>
            <a:normAutofit lnSpcReduction="10000"/>
          </a:bodyPr>
          <a:lstStyle/>
          <a:p>
            <a:pPr eaLnBrk="1" hangingPunct="1"/>
            <a:r>
              <a:rPr lang="zh-CN" altLang="en-US" dirty="0" smtClean="0">
                <a:latin typeface="黑体" panose="02010609060101010101" pitchFamily="49" charset="-122"/>
              </a:rPr>
              <a:t>生命周期的分析、设计和实现三个阶段之间的过渡是无缝的，减少了可能出现的偏差：</a:t>
            </a:r>
            <a:endParaRPr lang="en-US" altLang="zh-CN" dirty="0" smtClean="0"/>
          </a:p>
          <a:p>
            <a:pPr lvl="1" eaLnBrk="1" hangingPunct="1"/>
            <a:r>
              <a:rPr lang="zh-CN" altLang="en-US" dirty="0" smtClean="0">
                <a:latin typeface="黑体" panose="02010609060101010101" pitchFamily="49" charset="-122"/>
                <a:cs typeface="楷体_GB2312" pitchFamily="49" charset="-122"/>
              </a:rPr>
              <a:t>分析得到的是领域对象模型；</a:t>
            </a:r>
            <a:endParaRPr lang="en-US" altLang="zh-CN" dirty="0" smtClean="0">
              <a:latin typeface="黑体" panose="02010609060101010101" pitchFamily="49" charset="-122"/>
              <a:cs typeface="楷体_GB2312" pitchFamily="49" charset="-122"/>
            </a:endParaRPr>
          </a:p>
          <a:p>
            <a:pPr lvl="1" eaLnBrk="1" hangingPunct="1"/>
            <a:r>
              <a:rPr lang="zh-CN" altLang="en-US" dirty="0" smtClean="0">
                <a:latin typeface="黑体" panose="02010609060101010101" pitchFamily="49" charset="-122"/>
                <a:cs typeface="楷体_GB2312" pitchFamily="49" charset="-122"/>
              </a:rPr>
              <a:t>设计是在该对象模型的基础上不断精化完善，形成完整的类模型和数据库模型；</a:t>
            </a:r>
            <a:endParaRPr lang="en-US" altLang="zh-CN" dirty="0" smtClean="0">
              <a:latin typeface="黑体" panose="02010609060101010101" pitchFamily="49" charset="-122"/>
              <a:cs typeface="楷体_GB2312" pitchFamily="49" charset="-122"/>
            </a:endParaRPr>
          </a:p>
          <a:p>
            <a:pPr lvl="1" eaLnBrk="1" hangingPunct="1"/>
            <a:r>
              <a:rPr lang="zh-CN" altLang="en-US" dirty="0" smtClean="0">
                <a:latin typeface="黑体" panose="02010609060101010101" pitchFamily="49" charset="-122"/>
                <a:cs typeface="楷体_GB2312" pitchFamily="49" charset="-122"/>
              </a:rPr>
              <a:t>编程使用面向对象语言将设计出的类进行实现。</a:t>
            </a:r>
          </a:p>
        </p:txBody>
      </p:sp>
    </p:spTree>
    <p:extLst>
      <p:ext uri="{BB962C8B-B14F-4D97-AF65-F5344CB8AC3E}">
        <p14:creationId xmlns:p14="http://schemas.microsoft.com/office/powerpoint/2010/main" val="3689286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440558"/>
            <a:ext cx="8496300" cy="981075"/>
          </a:xfrm>
        </p:spPr>
        <p:txBody>
          <a:bodyPr/>
          <a:lstStyle/>
          <a:p>
            <a:pPr eaLnBrk="1" hangingPunct="1"/>
            <a:r>
              <a:rPr lang="en-US" altLang="zh-CN" dirty="0" smtClean="0"/>
              <a:t>3. </a:t>
            </a:r>
            <a:r>
              <a:rPr lang="zh-CN" altLang="en-US" dirty="0" smtClean="0"/>
              <a:t>维护更加容易</a:t>
            </a:r>
          </a:p>
        </p:txBody>
      </p:sp>
      <p:sp>
        <p:nvSpPr>
          <p:cNvPr id="40963" name="Rectangle 3"/>
          <p:cNvSpPr>
            <a:spLocks noGrp="1" noChangeArrowheads="1"/>
          </p:cNvSpPr>
          <p:nvPr>
            <p:ph type="body" idx="1"/>
          </p:nvPr>
        </p:nvSpPr>
        <p:spPr>
          <a:xfrm>
            <a:off x="322263" y="1522584"/>
            <a:ext cx="8642350" cy="719137"/>
          </a:xfrm>
        </p:spPr>
        <p:txBody>
          <a:bodyPr/>
          <a:lstStyle/>
          <a:p>
            <a:pPr eaLnBrk="1" hangingPunct="1"/>
            <a:r>
              <a:rPr lang="zh-CN" altLang="en-US" dirty="0" smtClean="0"/>
              <a:t>面向对象的程序封装性、可读性更好</a:t>
            </a:r>
          </a:p>
        </p:txBody>
      </p:sp>
      <p:grpSp>
        <p:nvGrpSpPr>
          <p:cNvPr id="40964" name="Group 4"/>
          <p:cNvGrpSpPr>
            <a:grpSpLocks/>
          </p:cNvGrpSpPr>
          <p:nvPr/>
        </p:nvGrpSpPr>
        <p:grpSpPr bwMode="auto">
          <a:xfrm>
            <a:off x="1042988" y="1754188"/>
            <a:ext cx="6616700" cy="4856162"/>
            <a:chOff x="700" y="125"/>
            <a:chExt cx="4168" cy="3059"/>
          </a:xfrm>
        </p:grpSpPr>
        <p:pic>
          <p:nvPicPr>
            <p:cNvPr id="4096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 y="2284"/>
              <a:ext cx="252"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966" name="Group 6"/>
            <p:cNvGrpSpPr>
              <a:grpSpLocks/>
            </p:cNvGrpSpPr>
            <p:nvPr/>
          </p:nvGrpSpPr>
          <p:grpSpPr bwMode="auto">
            <a:xfrm>
              <a:off x="700" y="2227"/>
              <a:ext cx="363" cy="551"/>
              <a:chOff x="700" y="2227"/>
              <a:chExt cx="363" cy="551"/>
            </a:xfrm>
          </p:grpSpPr>
          <p:grpSp>
            <p:nvGrpSpPr>
              <p:cNvPr id="40980" name="Group 7"/>
              <p:cNvGrpSpPr>
                <a:grpSpLocks/>
              </p:cNvGrpSpPr>
              <p:nvPr/>
            </p:nvGrpSpPr>
            <p:grpSpPr bwMode="auto">
              <a:xfrm>
                <a:off x="831" y="2227"/>
                <a:ext cx="111" cy="101"/>
                <a:chOff x="831" y="2227"/>
                <a:chExt cx="111" cy="101"/>
              </a:xfrm>
            </p:grpSpPr>
            <p:grpSp>
              <p:nvGrpSpPr>
                <p:cNvPr id="40993" name="Group 8"/>
                <p:cNvGrpSpPr>
                  <a:grpSpLocks/>
                </p:cNvGrpSpPr>
                <p:nvPr/>
              </p:nvGrpSpPr>
              <p:grpSpPr bwMode="auto">
                <a:xfrm>
                  <a:off x="832" y="2232"/>
                  <a:ext cx="107" cy="96"/>
                  <a:chOff x="832" y="2232"/>
                  <a:chExt cx="107" cy="96"/>
                </a:xfrm>
              </p:grpSpPr>
              <p:sp>
                <p:nvSpPr>
                  <p:cNvPr id="40995" name="Freeform 9"/>
                  <p:cNvSpPr>
                    <a:spLocks/>
                  </p:cNvSpPr>
                  <p:nvPr/>
                </p:nvSpPr>
                <p:spPr bwMode="auto">
                  <a:xfrm>
                    <a:off x="832" y="2232"/>
                    <a:ext cx="107" cy="95"/>
                  </a:xfrm>
                  <a:custGeom>
                    <a:avLst/>
                    <a:gdLst>
                      <a:gd name="T0" fmla="*/ 15 w 107"/>
                      <a:gd name="T1" fmla="*/ 7 h 95"/>
                      <a:gd name="T2" fmla="*/ 23 w 107"/>
                      <a:gd name="T3" fmla="*/ 4 h 95"/>
                      <a:gd name="T4" fmla="*/ 33 w 107"/>
                      <a:gd name="T5" fmla="*/ 1 h 95"/>
                      <a:gd name="T6" fmla="*/ 45 w 107"/>
                      <a:gd name="T7" fmla="*/ 0 h 95"/>
                      <a:gd name="T8" fmla="*/ 56 w 107"/>
                      <a:gd name="T9" fmla="*/ 0 h 95"/>
                      <a:gd name="T10" fmla="*/ 67 w 107"/>
                      <a:gd name="T11" fmla="*/ 1 h 95"/>
                      <a:gd name="T12" fmla="*/ 78 w 107"/>
                      <a:gd name="T13" fmla="*/ 2 h 95"/>
                      <a:gd name="T14" fmla="*/ 87 w 107"/>
                      <a:gd name="T15" fmla="*/ 5 h 95"/>
                      <a:gd name="T16" fmla="*/ 92 w 107"/>
                      <a:gd name="T17" fmla="*/ 8 h 95"/>
                      <a:gd name="T18" fmla="*/ 95 w 107"/>
                      <a:gd name="T19" fmla="*/ 11 h 95"/>
                      <a:gd name="T20" fmla="*/ 98 w 107"/>
                      <a:gd name="T21" fmla="*/ 14 h 95"/>
                      <a:gd name="T22" fmla="*/ 99 w 107"/>
                      <a:gd name="T23" fmla="*/ 20 h 95"/>
                      <a:gd name="T24" fmla="*/ 100 w 107"/>
                      <a:gd name="T25" fmla="*/ 25 h 95"/>
                      <a:gd name="T26" fmla="*/ 100 w 107"/>
                      <a:gd name="T27" fmla="*/ 28 h 95"/>
                      <a:gd name="T28" fmla="*/ 100 w 107"/>
                      <a:gd name="T29" fmla="*/ 32 h 95"/>
                      <a:gd name="T30" fmla="*/ 100 w 107"/>
                      <a:gd name="T31" fmla="*/ 37 h 95"/>
                      <a:gd name="T32" fmla="*/ 103 w 107"/>
                      <a:gd name="T33" fmla="*/ 36 h 95"/>
                      <a:gd name="T34" fmla="*/ 106 w 107"/>
                      <a:gd name="T35" fmla="*/ 38 h 95"/>
                      <a:gd name="T36" fmla="*/ 106 w 107"/>
                      <a:gd name="T37" fmla="*/ 43 h 95"/>
                      <a:gd name="T38" fmla="*/ 103 w 107"/>
                      <a:gd name="T39" fmla="*/ 49 h 95"/>
                      <a:gd name="T40" fmla="*/ 102 w 107"/>
                      <a:gd name="T41" fmla="*/ 54 h 95"/>
                      <a:gd name="T42" fmla="*/ 101 w 107"/>
                      <a:gd name="T43" fmla="*/ 57 h 95"/>
                      <a:gd name="T44" fmla="*/ 97 w 107"/>
                      <a:gd name="T45" fmla="*/ 58 h 95"/>
                      <a:gd name="T46" fmla="*/ 95 w 107"/>
                      <a:gd name="T47" fmla="*/ 56 h 95"/>
                      <a:gd name="T48" fmla="*/ 94 w 107"/>
                      <a:gd name="T49" fmla="*/ 62 h 95"/>
                      <a:gd name="T50" fmla="*/ 93 w 107"/>
                      <a:gd name="T51" fmla="*/ 68 h 95"/>
                      <a:gd name="T52" fmla="*/ 92 w 107"/>
                      <a:gd name="T53" fmla="*/ 72 h 95"/>
                      <a:gd name="T54" fmla="*/ 89 w 107"/>
                      <a:gd name="T55" fmla="*/ 82 h 95"/>
                      <a:gd name="T56" fmla="*/ 61 w 107"/>
                      <a:gd name="T57" fmla="*/ 94 h 95"/>
                      <a:gd name="T58" fmla="*/ 21 w 107"/>
                      <a:gd name="T59" fmla="*/ 83 h 95"/>
                      <a:gd name="T60" fmla="*/ 20 w 107"/>
                      <a:gd name="T61" fmla="*/ 73 h 95"/>
                      <a:gd name="T62" fmla="*/ 16 w 107"/>
                      <a:gd name="T63" fmla="*/ 62 h 95"/>
                      <a:gd name="T64" fmla="*/ 15 w 107"/>
                      <a:gd name="T65" fmla="*/ 57 h 95"/>
                      <a:gd name="T66" fmla="*/ 13 w 107"/>
                      <a:gd name="T67" fmla="*/ 58 h 95"/>
                      <a:gd name="T68" fmla="*/ 8 w 107"/>
                      <a:gd name="T69" fmla="*/ 58 h 95"/>
                      <a:gd name="T70" fmla="*/ 4 w 107"/>
                      <a:gd name="T71" fmla="*/ 48 h 95"/>
                      <a:gd name="T72" fmla="*/ 0 w 107"/>
                      <a:gd name="T73" fmla="*/ 40 h 95"/>
                      <a:gd name="T74" fmla="*/ 1 w 107"/>
                      <a:gd name="T75" fmla="*/ 38 h 95"/>
                      <a:gd name="T76" fmla="*/ 5 w 107"/>
                      <a:gd name="T77" fmla="*/ 38 h 95"/>
                      <a:gd name="T78" fmla="*/ 5 w 107"/>
                      <a:gd name="T79" fmla="*/ 34 h 95"/>
                      <a:gd name="T80" fmla="*/ 4 w 107"/>
                      <a:gd name="T81" fmla="*/ 27 h 95"/>
                      <a:gd name="T82" fmla="*/ 5 w 107"/>
                      <a:gd name="T83" fmla="*/ 23 h 95"/>
                      <a:gd name="T84" fmla="*/ 7 w 107"/>
                      <a:gd name="T85" fmla="*/ 17 h 95"/>
                      <a:gd name="T86" fmla="*/ 11 w 107"/>
                      <a:gd name="T87" fmla="*/ 11 h 95"/>
                      <a:gd name="T88" fmla="*/ 15 w 107"/>
                      <a:gd name="T89" fmla="*/ 7 h 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7" h="95">
                        <a:moveTo>
                          <a:pt x="15" y="7"/>
                        </a:moveTo>
                        <a:lnTo>
                          <a:pt x="23" y="4"/>
                        </a:lnTo>
                        <a:lnTo>
                          <a:pt x="33" y="1"/>
                        </a:lnTo>
                        <a:lnTo>
                          <a:pt x="45" y="0"/>
                        </a:lnTo>
                        <a:lnTo>
                          <a:pt x="56" y="0"/>
                        </a:lnTo>
                        <a:lnTo>
                          <a:pt x="67" y="1"/>
                        </a:lnTo>
                        <a:lnTo>
                          <a:pt x="78" y="2"/>
                        </a:lnTo>
                        <a:lnTo>
                          <a:pt x="87" y="5"/>
                        </a:lnTo>
                        <a:lnTo>
                          <a:pt x="92" y="8"/>
                        </a:lnTo>
                        <a:lnTo>
                          <a:pt x="95" y="11"/>
                        </a:lnTo>
                        <a:lnTo>
                          <a:pt x="98" y="14"/>
                        </a:lnTo>
                        <a:lnTo>
                          <a:pt x="99" y="20"/>
                        </a:lnTo>
                        <a:lnTo>
                          <a:pt x="100" y="25"/>
                        </a:lnTo>
                        <a:lnTo>
                          <a:pt x="100" y="28"/>
                        </a:lnTo>
                        <a:lnTo>
                          <a:pt x="100" y="32"/>
                        </a:lnTo>
                        <a:lnTo>
                          <a:pt x="100" y="37"/>
                        </a:lnTo>
                        <a:lnTo>
                          <a:pt x="103" y="36"/>
                        </a:lnTo>
                        <a:lnTo>
                          <a:pt x="106" y="38"/>
                        </a:lnTo>
                        <a:lnTo>
                          <a:pt x="106" y="43"/>
                        </a:lnTo>
                        <a:lnTo>
                          <a:pt x="103" y="49"/>
                        </a:lnTo>
                        <a:lnTo>
                          <a:pt x="102" y="54"/>
                        </a:lnTo>
                        <a:lnTo>
                          <a:pt x="101" y="57"/>
                        </a:lnTo>
                        <a:lnTo>
                          <a:pt x="97" y="58"/>
                        </a:lnTo>
                        <a:lnTo>
                          <a:pt x="95" y="56"/>
                        </a:lnTo>
                        <a:lnTo>
                          <a:pt x="94" y="62"/>
                        </a:lnTo>
                        <a:lnTo>
                          <a:pt x="93" y="68"/>
                        </a:lnTo>
                        <a:lnTo>
                          <a:pt x="92" y="72"/>
                        </a:lnTo>
                        <a:lnTo>
                          <a:pt x="89" y="82"/>
                        </a:lnTo>
                        <a:lnTo>
                          <a:pt x="61" y="94"/>
                        </a:lnTo>
                        <a:lnTo>
                          <a:pt x="21" y="83"/>
                        </a:lnTo>
                        <a:lnTo>
                          <a:pt x="20" y="73"/>
                        </a:lnTo>
                        <a:lnTo>
                          <a:pt x="16" y="62"/>
                        </a:lnTo>
                        <a:lnTo>
                          <a:pt x="15" y="57"/>
                        </a:lnTo>
                        <a:lnTo>
                          <a:pt x="13" y="58"/>
                        </a:lnTo>
                        <a:lnTo>
                          <a:pt x="8" y="58"/>
                        </a:lnTo>
                        <a:lnTo>
                          <a:pt x="4" y="48"/>
                        </a:lnTo>
                        <a:lnTo>
                          <a:pt x="0" y="40"/>
                        </a:lnTo>
                        <a:lnTo>
                          <a:pt x="1" y="38"/>
                        </a:lnTo>
                        <a:lnTo>
                          <a:pt x="5" y="38"/>
                        </a:lnTo>
                        <a:lnTo>
                          <a:pt x="5" y="34"/>
                        </a:lnTo>
                        <a:lnTo>
                          <a:pt x="4" y="27"/>
                        </a:lnTo>
                        <a:lnTo>
                          <a:pt x="5" y="23"/>
                        </a:lnTo>
                        <a:lnTo>
                          <a:pt x="7" y="17"/>
                        </a:lnTo>
                        <a:lnTo>
                          <a:pt x="11" y="11"/>
                        </a:lnTo>
                        <a:lnTo>
                          <a:pt x="15" y="7"/>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6" name="Freeform 10"/>
                  <p:cNvSpPr>
                    <a:spLocks/>
                  </p:cNvSpPr>
                  <p:nvPr/>
                </p:nvSpPr>
                <p:spPr bwMode="auto">
                  <a:xfrm>
                    <a:off x="832" y="2234"/>
                    <a:ext cx="67" cy="94"/>
                  </a:xfrm>
                  <a:custGeom>
                    <a:avLst/>
                    <a:gdLst>
                      <a:gd name="T0" fmla="*/ 42 w 67"/>
                      <a:gd name="T1" fmla="*/ 11 h 94"/>
                      <a:gd name="T2" fmla="*/ 35 w 67"/>
                      <a:gd name="T3" fmla="*/ 33 h 94"/>
                      <a:gd name="T4" fmla="*/ 33 w 67"/>
                      <a:gd name="T5" fmla="*/ 34 h 94"/>
                      <a:gd name="T6" fmla="*/ 42 w 67"/>
                      <a:gd name="T7" fmla="*/ 34 h 94"/>
                      <a:gd name="T8" fmla="*/ 52 w 67"/>
                      <a:gd name="T9" fmla="*/ 37 h 94"/>
                      <a:gd name="T10" fmla="*/ 57 w 67"/>
                      <a:gd name="T11" fmla="*/ 37 h 94"/>
                      <a:gd name="T12" fmla="*/ 56 w 67"/>
                      <a:gd name="T13" fmla="*/ 56 h 94"/>
                      <a:gd name="T14" fmla="*/ 66 w 67"/>
                      <a:gd name="T15" fmla="*/ 55 h 94"/>
                      <a:gd name="T16" fmla="*/ 57 w 67"/>
                      <a:gd name="T17" fmla="*/ 60 h 94"/>
                      <a:gd name="T18" fmla="*/ 49 w 67"/>
                      <a:gd name="T19" fmla="*/ 57 h 94"/>
                      <a:gd name="T20" fmla="*/ 45 w 67"/>
                      <a:gd name="T21" fmla="*/ 57 h 94"/>
                      <a:gd name="T22" fmla="*/ 49 w 67"/>
                      <a:gd name="T23" fmla="*/ 53 h 94"/>
                      <a:gd name="T24" fmla="*/ 49 w 67"/>
                      <a:gd name="T25" fmla="*/ 43 h 94"/>
                      <a:gd name="T26" fmla="*/ 28 w 67"/>
                      <a:gd name="T27" fmla="*/ 45 h 94"/>
                      <a:gd name="T28" fmla="*/ 25 w 67"/>
                      <a:gd name="T29" fmla="*/ 55 h 94"/>
                      <a:gd name="T30" fmla="*/ 29 w 67"/>
                      <a:gd name="T31" fmla="*/ 62 h 94"/>
                      <a:gd name="T32" fmla="*/ 43 w 67"/>
                      <a:gd name="T33" fmla="*/ 80 h 94"/>
                      <a:gd name="T34" fmla="*/ 65 w 67"/>
                      <a:gd name="T35" fmla="*/ 78 h 94"/>
                      <a:gd name="T36" fmla="*/ 58 w 67"/>
                      <a:gd name="T37" fmla="*/ 93 h 94"/>
                      <a:gd name="T38" fmla="*/ 21 w 67"/>
                      <a:gd name="T39" fmla="*/ 81 h 94"/>
                      <a:gd name="T40" fmla="*/ 18 w 67"/>
                      <a:gd name="T41" fmla="*/ 69 h 94"/>
                      <a:gd name="T42" fmla="*/ 14 w 67"/>
                      <a:gd name="T43" fmla="*/ 55 h 94"/>
                      <a:gd name="T44" fmla="*/ 12 w 67"/>
                      <a:gd name="T45" fmla="*/ 56 h 94"/>
                      <a:gd name="T46" fmla="*/ 8 w 67"/>
                      <a:gd name="T47" fmla="*/ 56 h 94"/>
                      <a:gd name="T48" fmla="*/ 0 w 67"/>
                      <a:gd name="T49" fmla="*/ 38 h 94"/>
                      <a:gd name="T50" fmla="*/ 1 w 67"/>
                      <a:gd name="T51" fmla="*/ 36 h 94"/>
                      <a:gd name="T52" fmla="*/ 5 w 67"/>
                      <a:gd name="T53" fmla="*/ 36 h 94"/>
                      <a:gd name="T54" fmla="*/ 5 w 67"/>
                      <a:gd name="T55" fmla="*/ 30 h 94"/>
                      <a:gd name="T56" fmla="*/ 4 w 67"/>
                      <a:gd name="T57" fmla="*/ 26 h 94"/>
                      <a:gd name="T58" fmla="*/ 5 w 67"/>
                      <a:gd name="T59" fmla="*/ 22 h 94"/>
                      <a:gd name="T60" fmla="*/ 6 w 67"/>
                      <a:gd name="T61" fmla="*/ 18 h 94"/>
                      <a:gd name="T62" fmla="*/ 8 w 67"/>
                      <a:gd name="T63" fmla="*/ 13 h 94"/>
                      <a:gd name="T64" fmla="*/ 10 w 67"/>
                      <a:gd name="T65" fmla="*/ 9 h 94"/>
                      <a:gd name="T66" fmla="*/ 15 w 67"/>
                      <a:gd name="T67" fmla="*/ 5 h 94"/>
                      <a:gd name="T68" fmla="*/ 23 w 67"/>
                      <a:gd name="T69" fmla="*/ 2 h 94"/>
                      <a:gd name="T70" fmla="*/ 31 w 67"/>
                      <a:gd name="T71" fmla="*/ 0 h 94"/>
                      <a:gd name="T72" fmla="*/ 30 w 67"/>
                      <a:gd name="T73" fmla="*/ 3 h 94"/>
                      <a:gd name="T74" fmla="*/ 28 w 67"/>
                      <a:gd name="T75" fmla="*/ 6 h 94"/>
                      <a:gd name="T76" fmla="*/ 28 w 67"/>
                      <a:gd name="T77" fmla="*/ 7 h 94"/>
                      <a:gd name="T78" fmla="*/ 31 w 67"/>
                      <a:gd name="T79" fmla="*/ 9 h 94"/>
                      <a:gd name="T80" fmla="*/ 34 w 67"/>
                      <a:gd name="T81" fmla="*/ 10 h 94"/>
                      <a:gd name="T82" fmla="*/ 38 w 67"/>
                      <a:gd name="T83" fmla="*/ 11 h 94"/>
                      <a:gd name="T84" fmla="*/ 42 w 67"/>
                      <a:gd name="T85" fmla="*/ 11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 h="94">
                        <a:moveTo>
                          <a:pt x="42" y="11"/>
                        </a:moveTo>
                        <a:lnTo>
                          <a:pt x="35" y="33"/>
                        </a:lnTo>
                        <a:lnTo>
                          <a:pt x="33" y="34"/>
                        </a:lnTo>
                        <a:lnTo>
                          <a:pt x="42" y="34"/>
                        </a:lnTo>
                        <a:lnTo>
                          <a:pt x="52" y="37"/>
                        </a:lnTo>
                        <a:lnTo>
                          <a:pt x="57" y="37"/>
                        </a:lnTo>
                        <a:lnTo>
                          <a:pt x="56" y="56"/>
                        </a:lnTo>
                        <a:lnTo>
                          <a:pt x="66" y="55"/>
                        </a:lnTo>
                        <a:lnTo>
                          <a:pt x="57" y="60"/>
                        </a:lnTo>
                        <a:lnTo>
                          <a:pt x="49" y="57"/>
                        </a:lnTo>
                        <a:lnTo>
                          <a:pt x="45" y="57"/>
                        </a:lnTo>
                        <a:lnTo>
                          <a:pt x="49" y="53"/>
                        </a:lnTo>
                        <a:lnTo>
                          <a:pt x="49" y="43"/>
                        </a:lnTo>
                        <a:lnTo>
                          <a:pt x="28" y="45"/>
                        </a:lnTo>
                        <a:lnTo>
                          <a:pt x="25" y="55"/>
                        </a:lnTo>
                        <a:lnTo>
                          <a:pt x="29" y="62"/>
                        </a:lnTo>
                        <a:lnTo>
                          <a:pt x="43" y="80"/>
                        </a:lnTo>
                        <a:lnTo>
                          <a:pt x="65" y="78"/>
                        </a:lnTo>
                        <a:lnTo>
                          <a:pt x="58" y="93"/>
                        </a:lnTo>
                        <a:lnTo>
                          <a:pt x="21" y="81"/>
                        </a:lnTo>
                        <a:lnTo>
                          <a:pt x="18" y="69"/>
                        </a:lnTo>
                        <a:lnTo>
                          <a:pt x="14" y="55"/>
                        </a:lnTo>
                        <a:lnTo>
                          <a:pt x="12" y="56"/>
                        </a:lnTo>
                        <a:lnTo>
                          <a:pt x="8" y="56"/>
                        </a:lnTo>
                        <a:lnTo>
                          <a:pt x="0" y="38"/>
                        </a:lnTo>
                        <a:lnTo>
                          <a:pt x="1" y="36"/>
                        </a:lnTo>
                        <a:lnTo>
                          <a:pt x="5" y="36"/>
                        </a:lnTo>
                        <a:lnTo>
                          <a:pt x="5" y="30"/>
                        </a:lnTo>
                        <a:lnTo>
                          <a:pt x="4" y="26"/>
                        </a:lnTo>
                        <a:lnTo>
                          <a:pt x="5" y="22"/>
                        </a:lnTo>
                        <a:lnTo>
                          <a:pt x="6" y="18"/>
                        </a:lnTo>
                        <a:lnTo>
                          <a:pt x="8" y="13"/>
                        </a:lnTo>
                        <a:lnTo>
                          <a:pt x="10" y="9"/>
                        </a:lnTo>
                        <a:lnTo>
                          <a:pt x="15" y="5"/>
                        </a:lnTo>
                        <a:lnTo>
                          <a:pt x="23" y="2"/>
                        </a:lnTo>
                        <a:lnTo>
                          <a:pt x="31" y="0"/>
                        </a:lnTo>
                        <a:lnTo>
                          <a:pt x="30" y="3"/>
                        </a:lnTo>
                        <a:lnTo>
                          <a:pt x="28" y="6"/>
                        </a:lnTo>
                        <a:lnTo>
                          <a:pt x="28" y="7"/>
                        </a:lnTo>
                        <a:lnTo>
                          <a:pt x="31" y="9"/>
                        </a:lnTo>
                        <a:lnTo>
                          <a:pt x="34" y="10"/>
                        </a:lnTo>
                        <a:lnTo>
                          <a:pt x="38" y="11"/>
                        </a:lnTo>
                        <a:lnTo>
                          <a:pt x="42" y="11"/>
                        </a:lnTo>
                      </a:path>
                    </a:pathLst>
                  </a:custGeom>
                  <a:solidFill>
                    <a:srgbClr val="FFA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94" name="Freeform 11"/>
                <p:cNvSpPr>
                  <a:spLocks/>
                </p:cNvSpPr>
                <p:nvPr/>
              </p:nvSpPr>
              <p:spPr bwMode="auto">
                <a:xfrm>
                  <a:off x="831" y="2227"/>
                  <a:ext cx="111" cy="56"/>
                </a:xfrm>
                <a:custGeom>
                  <a:avLst/>
                  <a:gdLst>
                    <a:gd name="T0" fmla="*/ 8 w 111"/>
                    <a:gd name="T1" fmla="*/ 55 h 56"/>
                    <a:gd name="T2" fmla="*/ 0 w 111"/>
                    <a:gd name="T3" fmla="*/ 42 h 56"/>
                    <a:gd name="T4" fmla="*/ 1 w 111"/>
                    <a:gd name="T5" fmla="*/ 27 h 56"/>
                    <a:gd name="T6" fmla="*/ 3 w 111"/>
                    <a:gd name="T7" fmla="*/ 17 h 56"/>
                    <a:gd name="T8" fmla="*/ 8 w 111"/>
                    <a:gd name="T9" fmla="*/ 12 h 56"/>
                    <a:gd name="T10" fmla="*/ 13 w 111"/>
                    <a:gd name="T11" fmla="*/ 9 h 56"/>
                    <a:gd name="T12" fmla="*/ 22 w 111"/>
                    <a:gd name="T13" fmla="*/ 4 h 56"/>
                    <a:gd name="T14" fmla="*/ 36 w 111"/>
                    <a:gd name="T15" fmla="*/ 2 h 56"/>
                    <a:gd name="T16" fmla="*/ 52 w 111"/>
                    <a:gd name="T17" fmla="*/ 0 h 56"/>
                    <a:gd name="T18" fmla="*/ 69 w 111"/>
                    <a:gd name="T19" fmla="*/ 1 h 56"/>
                    <a:gd name="T20" fmla="*/ 82 w 111"/>
                    <a:gd name="T21" fmla="*/ 4 h 56"/>
                    <a:gd name="T22" fmla="*/ 89 w 111"/>
                    <a:gd name="T23" fmla="*/ 5 h 56"/>
                    <a:gd name="T24" fmla="*/ 98 w 111"/>
                    <a:gd name="T25" fmla="*/ 8 h 56"/>
                    <a:gd name="T26" fmla="*/ 101 w 111"/>
                    <a:gd name="T27" fmla="*/ 11 h 56"/>
                    <a:gd name="T28" fmla="*/ 105 w 111"/>
                    <a:gd name="T29" fmla="*/ 16 h 56"/>
                    <a:gd name="T30" fmla="*/ 109 w 111"/>
                    <a:gd name="T31" fmla="*/ 25 h 56"/>
                    <a:gd name="T32" fmla="*/ 110 w 111"/>
                    <a:gd name="T33" fmla="*/ 33 h 56"/>
                    <a:gd name="T34" fmla="*/ 110 w 111"/>
                    <a:gd name="T35" fmla="*/ 40 h 56"/>
                    <a:gd name="T36" fmla="*/ 110 w 111"/>
                    <a:gd name="T37" fmla="*/ 44 h 56"/>
                    <a:gd name="T38" fmla="*/ 106 w 111"/>
                    <a:gd name="T39" fmla="*/ 51 h 56"/>
                    <a:gd name="T40" fmla="*/ 108 w 111"/>
                    <a:gd name="T41" fmla="*/ 42 h 56"/>
                    <a:gd name="T42" fmla="*/ 100 w 111"/>
                    <a:gd name="T43" fmla="*/ 44 h 56"/>
                    <a:gd name="T44" fmla="*/ 98 w 111"/>
                    <a:gd name="T45" fmla="*/ 49 h 56"/>
                    <a:gd name="T46" fmla="*/ 96 w 111"/>
                    <a:gd name="T47" fmla="*/ 44 h 56"/>
                    <a:gd name="T48" fmla="*/ 98 w 111"/>
                    <a:gd name="T49" fmla="*/ 38 h 56"/>
                    <a:gd name="T50" fmla="*/ 90 w 111"/>
                    <a:gd name="T51" fmla="*/ 29 h 56"/>
                    <a:gd name="T52" fmla="*/ 93 w 111"/>
                    <a:gd name="T53" fmla="*/ 24 h 56"/>
                    <a:gd name="T54" fmla="*/ 83 w 111"/>
                    <a:gd name="T55" fmla="*/ 26 h 56"/>
                    <a:gd name="T56" fmla="*/ 74 w 111"/>
                    <a:gd name="T57" fmla="*/ 28 h 56"/>
                    <a:gd name="T58" fmla="*/ 65 w 111"/>
                    <a:gd name="T59" fmla="*/ 27 h 56"/>
                    <a:gd name="T60" fmla="*/ 56 w 111"/>
                    <a:gd name="T61" fmla="*/ 26 h 56"/>
                    <a:gd name="T62" fmla="*/ 49 w 111"/>
                    <a:gd name="T63" fmla="*/ 26 h 56"/>
                    <a:gd name="T64" fmla="*/ 55 w 111"/>
                    <a:gd name="T65" fmla="*/ 28 h 56"/>
                    <a:gd name="T66" fmla="*/ 51 w 111"/>
                    <a:gd name="T67" fmla="*/ 28 h 56"/>
                    <a:gd name="T68" fmla="*/ 38 w 111"/>
                    <a:gd name="T69" fmla="*/ 28 h 56"/>
                    <a:gd name="T70" fmla="*/ 29 w 111"/>
                    <a:gd name="T71" fmla="*/ 25 h 56"/>
                    <a:gd name="T72" fmla="*/ 22 w 111"/>
                    <a:gd name="T73" fmla="*/ 24 h 56"/>
                    <a:gd name="T74" fmla="*/ 23 w 111"/>
                    <a:gd name="T75" fmla="*/ 27 h 56"/>
                    <a:gd name="T76" fmla="*/ 21 w 111"/>
                    <a:gd name="T77" fmla="*/ 32 h 56"/>
                    <a:gd name="T78" fmla="*/ 17 w 111"/>
                    <a:gd name="T79" fmla="*/ 37 h 56"/>
                    <a:gd name="T80" fmla="*/ 16 w 111"/>
                    <a:gd name="T81" fmla="*/ 40 h 56"/>
                    <a:gd name="T82" fmla="*/ 16 w 111"/>
                    <a:gd name="T83" fmla="*/ 44 h 56"/>
                    <a:gd name="T84" fmla="*/ 16 w 111"/>
                    <a:gd name="T85" fmla="*/ 48 h 56"/>
                    <a:gd name="T86" fmla="*/ 12 w 111"/>
                    <a:gd name="T87" fmla="*/ 44 h 56"/>
                    <a:gd name="T88" fmla="*/ 7 w 111"/>
                    <a:gd name="T89" fmla="*/ 44 h 56"/>
                    <a:gd name="T90" fmla="*/ 4 w 111"/>
                    <a:gd name="T91" fmla="*/ 46 h 56"/>
                    <a:gd name="T92" fmla="*/ 8 w 111"/>
                    <a:gd name="T93" fmla="*/ 55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1" h="56">
                      <a:moveTo>
                        <a:pt x="8" y="55"/>
                      </a:moveTo>
                      <a:lnTo>
                        <a:pt x="0" y="42"/>
                      </a:lnTo>
                      <a:lnTo>
                        <a:pt x="1" y="27"/>
                      </a:lnTo>
                      <a:lnTo>
                        <a:pt x="3" y="17"/>
                      </a:lnTo>
                      <a:lnTo>
                        <a:pt x="8" y="12"/>
                      </a:lnTo>
                      <a:lnTo>
                        <a:pt x="13" y="9"/>
                      </a:lnTo>
                      <a:lnTo>
                        <a:pt x="22" y="4"/>
                      </a:lnTo>
                      <a:lnTo>
                        <a:pt x="36" y="2"/>
                      </a:lnTo>
                      <a:lnTo>
                        <a:pt x="52" y="0"/>
                      </a:lnTo>
                      <a:lnTo>
                        <a:pt x="69" y="1"/>
                      </a:lnTo>
                      <a:lnTo>
                        <a:pt x="82" y="4"/>
                      </a:lnTo>
                      <a:lnTo>
                        <a:pt x="89" y="5"/>
                      </a:lnTo>
                      <a:lnTo>
                        <a:pt x="98" y="8"/>
                      </a:lnTo>
                      <a:lnTo>
                        <a:pt x="101" y="11"/>
                      </a:lnTo>
                      <a:lnTo>
                        <a:pt x="105" y="16"/>
                      </a:lnTo>
                      <a:lnTo>
                        <a:pt x="109" y="25"/>
                      </a:lnTo>
                      <a:lnTo>
                        <a:pt x="110" y="33"/>
                      </a:lnTo>
                      <a:lnTo>
                        <a:pt x="110" y="40"/>
                      </a:lnTo>
                      <a:lnTo>
                        <a:pt x="110" y="44"/>
                      </a:lnTo>
                      <a:lnTo>
                        <a:pt x="106" y="51"/>
                      </a:lnTo>
                      <a:lnTo>
                        <a:pt x="108" y="42"/>
                      </a:lnTo>
                      <a:lnTo>
                        <a:pt x="100" y="44"/>
                      </a:lnTo>
                      <a:lnTo>
                        <a:pt x="98" y="49"/>
                      </a:lnTo>
                      <a:lnTo>
                        <a:pt x="96" y="44"/>
                      </a:lnTo>
                      <a:lnTo>
                        <a:pt x="98" y="38"/>
                      </a:lnTo>
                      <a:lnTo>
                        <a:pt x="90" y="29"/>
                      </a:lnTo>
                      <a:lnTo>
                        <a:pt x="93" y="24"/>
                      </a:lnTo>
                      <a:lnTo>
                        <a:pt x="83" y="26"/>
                      </a:lnTo>
                      <a:lnTo>
                        <a:pt x="74" y="28"/>
                      </a:lnTo>
                      <a:lnTo>
                        <a:pt x="65" y="27"/>
                      </a:lnTo>
                      <a:lnTo>
                        <a:pt x="56" y="26"/>
                      </a:lnTo>
                      <a:lnTo>
                        <a:pt x="49" y="26"/>
                      </a:lnTo>
                      <a:lnTo>
                        <a:pt x="55" y="28"/>
                      </a:lnTo>
                      <a:lnTo>
                        <a:pt x="51" y="28"/>
                      </a:lnTo>
                      <a:lnTo>
                        <a:pt x="38" y="28"/>
                      </a:lnTo>
                      <a:lnTo>
                        <a:pt x="29" y="25"/>
                      </a:lnTo>
                      <a:lnTo>
                        <a:pt x="22" y="24"/>
                      </a:lnTo>
                      <a:lnTo>
                        <a:pt x="23" y="27"/>
                      </a:lnTo>
                      <a:lnTo>
                        <a:pt x="21" y="32"/>
                      </a:lnTo>
                      <a:lnTo>
                        <a:pt x="17" y="37"/>
                      </a:lnTo>
                      <a:lnTo>
                        <a:pt x="16" y="40"/>
                      </a:lnTo>
                      <a:lnTo>
                        <a:pt x="16" y="44"/>
                      </a:lnTo>
                      <a:lnTo>
                        <a:pt x="16" y="48"/>
                      </a:lnTo>
                      <a:lnTo>
                        <a:pt x="12" y="44"/>
                      </a:lnTo>
                      <a:lnTo>
                        <a:pt x="7" y="44"/>
                      </a:lnTo>
                      <a:lnTo>
                        <a:pt x="4" y="46"/>
                      </a:lnTo>
                      <a:lnTo>
                        <a:pt x="8" y="5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81" name="Group 12"/>
              <p:cNvGrpSpPr>
                <a:grpSpLocks/>
              </p:cNvGrpSpPr>
              <p:nvPr/>
            </p:nvGrpSpPr>
            <p:grpSpPr bwMode="auto">
              <a:xfrm>
                <a:off x="749" y="2730"/>
                <a:ext cx="309" cy="48"/>
                <a:chOff x="749" y="2730"/>
                <a:chExt cx="309" cy="48"/>
              </a:xfrm>
            </p:grpSpPr>
            <p:sp>
              <p:nvSpPr>
                <p:cNvPr id="40991" name="Freeform 13"/>
                <p:cNvSpPr>
                  <a:spLocks/>
                </p:cNvSpPr>
                <p:nvPr/>
              </p:nvSpPr>
              <p:spPr bwMode="auto">
                <a:xfrm>
                  <a:off x="749" y="2730"/>
                  <a:ext cx="129" cy="48"/>
                </a:xfrm>
                <a:custGeom>
                  <a:avLst/>
                  <a:gdLst>
                    <a:gd name="T0" fmla="*/ 61 w 129"/>
                    <a:gd name="T1" fmla="*/ 10 h 48"/>
                    <a:gd name="T2" fmla="*/ 39 w 129"/>
                    <a:gd name="T3" fmla="*/ 22 h 48"/>
                    <a:gd name="T4" fmla="*/ 24 w 129"/>
                    <a:gd name="T5" fmla="*/ 29 h 48"/>
                    <a:gd name="T6" fmla="*/ 0 w 129"/>
                    <a:gd name="T7" fmla="*/ 34 h 48"/>
                    <a:gd name="T8" fmla="*/ 0 w 129"/>
                    <a:gd name="T9" fmla="*/ 43 h 48"/>
                    <a:gd name="T10" fmla="*/ 21 w 129"/>
                    <a:gd name="T11" fmla="*/ 47 h 48"/>
                    <a:gd name="T12" fmla="*/ 55 w 129"/>
                    <a:gd name="T13" fmla="*/ 47 h 48"/>
                    <a:gd name="T14" fmla="*/ 80 w 129"/>
                    <a:gd name="T15" fmla="*/ 40 h 48"/>
                    <a:gd name="T16" fmla="*/ 93 w 129"/>
                    <a:gd name="T17" fmla="*/ 33 h 48"/>
                    <a:gd name="T18" fmla="*/ 128 w 129"/>
                    <a:gd name="T19" fmla="*/ 28 h 48"/>
                    <a:gd name="T20" fmla="*/ 128 w 129"/>
                    <a:gd name="T21" fmla="*/ 11 h 48"/>
                    <a:gd name="T22" fmla="*/ 124 w 129"/>
                    <a:gd name="T23" fmla="*/ 0 h 48"/>
                    <a:gd name="T24" fmla="*/ 61 w 129"/>
                    <a:gd name="T25" fmla="*/ 1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 h="48">
                      <a:moveTo>
                        <a:pt x="61" y="10"/>
                      </a:moveTo>
                      <a:lnTo>
                        <a:pt x="39" y="22"/>
                      </a:lnTo>
                      <a:lnTo>
                        <a:pt x="24" y="29"/>
                      </a:lnTo>
                      <a:lnTo>
                        <a:pt x="0" y="34"/>
                      </a:lnTo>
                      <a:lnTo>
                        <a:pt x="0" y="43"/>
                      </a:lnTo>
                      <a:lnTo>
                        <a:pt x="21" y="47"/>
                      </a:lnTo>
                      <a:lnTo>
                        <a:pt x="55" y="47"/>
                      </a:lnTo>
                      <a:lnTo>
                        <a:pt x="80" y="40"/>
                      </a:lnTo>
                      <a:lnTo>
                        <a:pt x="93" y="33"/>
                      </a:lnTo>
                      <a:lnTo>
                        <a:pt x="128" y="28"/>
                      </a:lnTo>
                      <a:lnTo>
                        <a:pt x="128" y="11"/>
                      </a:lnTo>
                      <a:lnTo>
                        <a:pt x="124" y="0"/>
                      </a:lnTo>
                      <a:lnTo>
                        <a:pt x="61"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2" name="Freeform 14"/>
                <p:cNvSpPr>
                  <a:spLocks/>
                </p:cNvSpPr>
                <p:nvPr/>
              </p:nvSpPr>
              <p:spPr bwMode="auto">
                <a:xfrm>
                  <a:off x="917" y="2732"/>
                  <a:ext cx="141" cy="43"/>
                </a:xfrm>
                <a:custGeom>
                  <a:avLst/>
                  <a:gdLst>
                    <a:gd name="T0" fmla="*/ 1 w 141"/>
                    <a:gd name="T1" fmla="*/ 2 h 43"/>
                    <a:gd name="T2" fmla="*/ 0 w 141"/>
                    <a:gd name="T3" fmla="*/ 25 h 43"/>
                    <a:gd name="T4" fmla="*/ 33 w 141"/>
                    <a:gd name="T5" fmla="*/ 29 h 43"/>
                    <a:gd name="T6" fmla="*/ 51 w 141"/>
                    <a:gd name="T7" fmla="*/ 34 h 43"/>
                    <a:gd name="T8" fmla="*/ 84 w 141"/>
                    <a:gd name="T9" fmla="*/ 39 h 43"/>
                    <a:gd name="T10" fmla="*/ 109 w 141"/>
                    <a:gd name="T11" fmla="*/ 42 h 43"/>
                    <a:gd name="T12" fmla="*/ 136 w 141"/>
                    <a:gd name="T13" fmla="*/ 40 h 43"/>
                    <a:gd name="T14" fmla="*/ 140 w 141"/>
                    <a:gd name="T15" fmla="*/ 29 h 43"/>
                    <a:gd name="T16" fmla="*/ 102 w 141"/>
                    <a:gd name="T17" fmla="*/ 17 h 43"/>
                    <a:gd name="T18" fmla="*/ 73 w 141"/>
                    <a:gd name="T19" fmla="*/ 7 h 43"/>
                    <a:gd name="T20" fmla="*/ 58 w 141"/>
                    <a:gd name="T21" fmla="*/ 0 h 43"/>
                    <a:gd name="T22" fmla="*/ 1 w 141"/>
                    <a:gd name="T23" fmla="*/ 2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1" h="43">
                      <a:moveTo>
                        <a:pt x="1" y="2"/>
                      </a:moveTo>
                      <a:lnTo>
                        <a:pt x="0" y="25"/>
                      </a:lnTo>
                      <a:lnTo>
                        <a:pt x="33" y="29"/>
                      </a:lnTo>
                      <a:lnTo>
                        <a:pt x="51" y="34"/>
                      </a:lnTo>
                      <a:lnTo>
                        <a:pt x="84" y="39"/>
                      </a:lnTo>
                      <a:lnTo>
                        <a:pt x="109" y="42"/>
                      </a:lnTo>
                      <a:lnTo>
                        <a:pt x="136" y="40"/>
                      </a:lnTo>
                      <a:lnTo>
                        <a:pt x="140" y="29"/>
                      </a:lnTo>
                      <a:lnTo>
                        <a:pt x="102" y="17"/>
                      </a:lnTo>
                      <a:lnTo>
                        <a:pt x="73" y="7"/>
                      </a:lnTo>
                      <a:lnTo>
                        <a:pt x="58" y="0"/>
                      </a:lnTo>
                      <a:lnTo>
                        <a:pt x="1"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82" name="Freeform 15"/>
              <p:cNvSpPr>
                <a:spLocks/>
              </p:cNvSpPr>
              <p:nvPr/>
            </p:nvSpPr>
            <p:spPr bwMode="auto">
              <a:xfrm>
                <a:off x="700" y="2498"/>
                <a:ext cx="73" cy="32"/>
              </a:xfrm>
              <a:custGeom>
                <a:avLst/>
                <a:gdLst>
                  <a:gd name="T0" fmla="*/ 21 w 73"/>
                  <a:gd name="T1" fmla="*/ 3 h 32"/>
                  <a:gd name="T2" fmla="*/ 6 w 73"/>
                  <a:gd name="T3" fmla="*/ 11 h 32"/>
                  <a:gd name="T4" fmla="*/ 0 w 73"/>
                  <a:gd name="T5" fmla="*/ 20 h 32"/>
                  <a:gd name="T6" fmla="*/ 16 w 73"/>
                  <a:gd name="T7" fmla="*/ 29 h 32"/>
                  <a:gd name="T8" fmla="*/ 31 w 73"/>
                  <a:gd name="T9" fmla="*/ 31 h 32"/>
                  <a:gd name="T10" fmla="*/ 43 w 73"/>
                  <a:gd name="T11" fmla="*/ 29 h 32"/>
                  <a:gd name="T12" fmla="*/ 54 w 73"/>
                  <a:gd name="T13" fmla="*/ 30 h 32"/>
                  <a:gd name="T14" fmla="*/ 66 w 73"/>
                  <a:gd name="T15" fmla="*/ 22 h 32"/>
                  <a:gd name="T16" fmla="*/ 72 w 73"/>
                  <a:gd name="T17" fmla="*/ 11 h 32"/>
                  <a:gd name="T18" fmla="*/ 58 w 73"/>
                  <a:gd name="T19" fmla="*/ 0 h 32"/>
                  <a:gd name="T20" fmla="*/ 21 w 73"/>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32">
                    <a:moveTo>
                      <a:pt x="21" y="3"/>
                    </a:moveTo>
                    <a:lnTo>
                      <a:pt x="6" y="11"/>
                    </a:lnTo>
                    <a:lnTo>
                      <a:pt x="0" y="20"/>
                    </a:lnTo>
                    <a:lnTo>
                      <a:pt x="16" y="29"/>
                    </a:lnTo>
                    <a:lnTo>
                      <a:pt x="31" y="31"/>
                    </a:lnTo>
                    <a:lnTo>
                      <a:pt x="43" y="29"/>
                    </a:lnTo>
                    <a:lnTo>
                      <a:pt x="54" y="30"/>
                    </a:lnTo>
                    <a:lnTo>
                      <a:pt x="66" y="22"/>
                    </a:lnTo>
                    <a:lnTo>
                      <a:pt x="72" y="11"/>
                    </a:lnTo>
                    <a:lnTo>
                      <a:pt x="58" y="0"/>
                    </a:lnTo>
                    <a:lnTo>
                      <a:pt x="21" y="3"/>
                    </a:lnTo>
                  </a:path>
                </a:pathLst>
              </a:custGeom>
              <a:solidFill>
                <a:srgbClr val="FFC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3" name="Group 16"/>
              <p:cNvGrpSpPr>
                <a:grpSpLocks/>
              </p:cNvGrpSpPr>
              <p:nvPr/>
            </p:nvGrpSpPr>
            <p:grpSpPr bwMode="auto">
              <a:xfrm>
                <a:off x="719" y="2312"/>
                <a:ext cx="344" cy="433"/>
                <a:chOff x="719" y="2312"/>
                <a:chExt cx="344" cy="433"/>
              </a:xfrm>
            </p:grpSpPr>
            <p:sp>
              <p:nvSpPr>
                <p:cNvPr id="40984" name="Freeform 17"/>
                <p:cNvSpPr>
                  <a:spLocks/>
                </p:cNvSpPr>
                <p:nvPr/>
              </p:nvSpPr>
              <p:spPr bwMode="auto">
                <a:xfrm>
                  <a:off x="843" y="2312"/>
                  <a:ext cx="91" cy="145"/>
                </a:xfrm>
                <a:custGeom>
                  <a:avLst/>
                  <a:gdLst>
                    <a:gd name="T0" fmla="*/ 53 w 91"/>
                    <a:gd name="T1" fmla="*/ 144 h 145"/>
                    <a:gd name="T2" fmla="*/ 0 w 91"/>
                    <a:gd name="T3" fmla="*/ 9 h 145"/>
                    <a:gd name="T4" fmla="*/ 10 w 91"/>
                    <a:gd name="T5" fmla="*/ 1 h 145"/>
                    <a:gd name="T6" fmla="*/ 46 w 91"/>
                    <a:gd name="T7" fmla="*/ 12 h 145"/>
                    <a:gd name="T8" fmla="*/ 79 w 91"/>
                    <a:gd name="T9" fmla="*/ 0 h 145"/>
                    <a:gd name="T10" fmla="*/ 90 w 91"/>
                    <a:gd name="T11" fmla="*/ 8 h 145"/>
                    <a:gd name="T12" fmla="*/ 53 w 91"/>
                    <a:gd name="T13" fmla="*/ 144 h 1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145">
                      <a:moveTo>
                        <a:pt x="53" y="144"/>
                      </a:moveTo>
                      <a:lnTo>
                        <a:pt x="0" y="9"/>
                      </a:lnTo>
                      <a:lnTo>
                        <a:pt x="10" y="1"/>
                      </a:lnTo>
                      <a:lnTo>
                        <a:pt x="46" y="12"/>
                      </a:lnTo>
                      <a:lnTo>
                        <a:pt x="79" y="0"/>
                      </a:lnTo>
                      <a:lnTo>
                        <a:pt x="90" y="8"/>
                      </a:lnTo>
                      <a:lnTo>
                        <a:pt x="53" y="144"/>
                      </a:lnTo>
                    </a:path>
                  </a:pathLst>
                </a:custGeom>
                <a:solidFill>
                  <a:srgbClr val="A0C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5" name="Freeform 18"/>
                <p:cNvSpPr>
                  <a:spLocks/>
                </p:cNvSpPr>
                <p:nvPr/>
              </p:nvSpPr>
              <p:spPr bwMode="auto">
                <a:xfrm>
                  <a:off x="877" y="2324"/>
                  <a:ext cx="32" cy="130"/>
                </a:xfrm>
                <a:custGeom>
                  <a:avLst/>
                  <a:gdLst>
                    <a:gd name="T0" fmla="*/ 9 w 32"/>
                    <a:gd name="T1" fmla="*/ 0 h 130"/>
                    <a:gd name="T2" fmla="*/ 13 w 32"/>
                    <a:gd name="T3" fmla="*/ 0 h 130"/>
                    <a:gd name="T4" fmla="*/ 23 w 32"/>
                    <a:gd name="T5" fmla="*/ 9 h 130"/>
                    <a:gd name="T6" fmla="*/ 17 w 32"/>
                    <a:gd name="T7" fmla="*/ 16 h 130"/>
                    <a:gd name="T8" fmla="*/ 25 w 32"/>
                    <a:gd name="T9" fmla="*/ 33 h 130"/>
                    <a:gd name="T10" fmla="*/ 30 w 32"/>
                    <a:gd name="T11" fmla="*/ 48 h 130"/>
                    <a:gd name="T12" fmla="*/ 31 w 32"/>
                    <a:gd name="T13" fmla="*/ 67 h 130"/>
                    <a:gd name="T14" fmla="*/ 28 w 32"/>
                    <a:gd name="T15" fmla="*/ 105 h 130"/>
                    <a:gd name="T16" fmla="*/ 27 w 32"/>
                    <a:gd name="T17" fmla="*/ 128 h 130"/>
                    <a:gd name="T18" fmla="*/ 9 w 32"/>
                    <a:gd name="T19" fmla="*/ 129 h 130"/>
                    <a:gd name="T20" fmla="*/ 6 w 32"/>
                    <a:gd name="T21" fmla="*/ 105 h 130"/>
                    <a:gd name="T22" fmla="*/ 1 w 32"/>
                    <a:gd name="T23" fmla="*/ 67 h 130"/>
                    <a:gd name="T24" fmla="*/ 1 w 32"/>
                    <a:gd name="T25" fmla="*/ 49 h 130"/>
                    <a:gd name="T26" fmla="*/ 3 w 32"/>
                    <a:gd name="T27" fmla="*/ 33 h 130"/>
                    <a:gd name="T28" fmla="*/ 8 w 32"/>
                    <a:gd name="T29" fmla="*/ 17 h 130"/>
                    <a:gd name="T30" fmla="*/ 0 w 32"/>
                    <a:gd name="T31" fmla="*/ 11 h 130"/>
                    <a:gd name="T32" fmla="*/ 9 w 32"/>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130">
                      <a:moveTo>
                        <a:pt x="9" y="0"/>
                      </a:moveTo>
                      <a:lnTo>
                        <a:pt x="13" y="0"/>
                      </a:lnTo>
                      <a:lnTo>
                        <a:pt x="23" y="9"/>
                      </a:lnTo>
                      <a:lnTo>
                        <a:pt x="17" y="16"/>
                      </a:lnTo>
                      <a:lnTo>
                        <a:pt x="25" y="33"/>
                      </a:lnTo>
                      <a:lnTo>
                        <a:pt x="30" y="48"/>
                      </a:lnTo>
                      <a:lnTo>
                        <a:pt x="31" y="67"/>
                      </a:lnTo>
                      <a:lnTo>
                        <a:pt x="28" y="105"/>
                      </a:lnTo>
                      <a:lnTo>
                        <a:pt x="27" y="128"/>
                      </a:lnTo>
                      <a:lnTo>
                        <a:pt x="9" y="129"/>
                      </a:lnTo>
                      <a:lnTo>
                        <a:pt x="6" y="105"/>
                      </a:lnTo>
                      <a:lnTo>
                        <a:pt x="1" y="67"/>
                      </a:lnTo>
                      <a:lnTo>
                        <a:pt x="1" y="49"/>
                      </a:lnTo>
                      <a:lnTo>
                        <a:pt x="3" y="33"/>
                      </a:lnTo>
                      <a:lnTo>
                        <a:pt x="8" y="17"/>
                      </a:lnTo>
                      <a:lnTo>
                        <a:pt x="0" y="11"/>
                      </a:lnTo>
                      <a:lnTo>
                        <a:pt x="9"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6" name="Group 19"/>
                <p:cNvGrpSpPr>
                  <a:grpSpLocks/>
                </p:cNvGrpSpPr>
                <p:nvPr/>
              </p:nvGrpSpPr>
              <p:grpSpPr bwMode="auto">
                <a:xfrm>
                  <a:off x="719" y="2318"/>
                  <a:ext cx="344" cy="427"/>
                  <a:chOff x="719" y="2318"/>
                  <a:chExt cx="344" cy="427"/>
                </a:xfrm>
              </p:grpSpPr>
              <p:sp>
                <p:nvSpPr>
                  <p:cNvPr id="40987" name="Freeform 20"/>
                  <p:cNvSpPr>
                    <a:spLocks/>
                  </p:cNvSpPr>
                  <p:nvPr/>
                </p:nvSpPr>
                <p:spPr bwMode="auto">
                  <a:xfrm>
                    <a:off x="719" y="2318"/>
                    <a:ext cx="344" cy="427"/>
                  </a:xfrm>
                  <a:custGeom>
                    <a:avLst/>
                    <a:gdLst>
                      <a:gd name="T0" fmla="*/ 125 w 344"/>
                      <a:gd name="T1" fmla="*/ 2 h 427"/>
                      <a:gd name="T2" fmla="*/ 57 w 344"/>
                      <a:gd name="T3" fmla="*/ 21 h 427"/>
                      <a:gd name="T4" fmla="*/ 15 w 344"/>
                      <a:gd name="T5" fmla="*/ 90 h 427"/>
                      <a:gd name="T6" fmla="*/ 4 w 344"/>
                      <a:gd name="T7" fmla="*/ 116 h 427"/>
                      <a:gd name="T8" fmla="*/ 0 w 344"/>
                      <a:gd name="T9" fmla="*/ 183 h 427"/>
                      <a:gd name="T10" fmla="*/ 45 w 344"/>
                      <a:gd name="T11" fmla="*/ 182 h 427"/>
                      <a:gd name="T12" fmla="*/ 49 w 344"/>
                      <a:gd name="T13" fmla="*/ 124 h 427"/>
                      <a:gd name="T14" fmla="*/ 80 w 344"/>
                      <a:gd name="T15" fmla="*/ 82 h 427"/>
                      <a:gd name="T16" fmla="*/ 85 w 344"/>
                      <a:gd name="T17" fmla="*/ 144 h 427"/>
                      <a:gd name="T18" fmla="*/ 79 w 344"/>
                      <a:gd name="T19" fmla="*/ 212 h 427"/>
                      <a:gd name="T20" fmla="*/ 99 w 344"/>
                      <a:gd name="T21" fmla="*/ 213 h 427"/>
                      <a:gd name="T22" fmla="*/ 96 w 344"/>
                      <a:gd name="T23" fmla="*/ 300 h 427"/>
                      <a:gd name="T24" fmla="*/ 91 w 344"/>
                      <a:gd name="T25" fmla="*/ 423 h 427"/>
                      <a:gd name="T26" fmla="*/ 119 w 344"/>
                      <a:gd name="T27" fmla="*/ 426 h 427"/>
                      <a:gd name="T28" fmla="*/ 154 w 344"/>
                      <a:gd name="T29" fmla="*/ 418 h 427"/>
                      <a:gd name="T30" fmla="*/ 181 w 344"/>
                      <a:gd name="T31" fmla="*/ 217 h 427"/>
                      <a:gd name="T32" fmla="*/ 191 w 344"/>
                      <a:gd name="T33" fmla="*/ 331 h 427"/>
                      <a:gd name="T34" fmla="*/ 199 w 344"/>
                      <a:gd name="T35" fmla="*/ 419 h 427"/>
                      <a:gd name="T36" fmla="*/ 237 w 344"/>
                      <a:gd name="T37" fmla="*/ 426 h 427"/>
                      <a:gd name="T38" fmla="*/ 268 w 344"/>
                      <a:gd name="T39" fmla="*/ 424 h 427"/>
                      <a:gd name="T40" fmla="*/ 257 w 344"/>
                      <a:gd name="T41" fmla="*/ 264 h 427"/>
                      <a:gd name="T42" fmla="*/ 263 w 344"/>
                      <a:gd name="T43" fmla="*/ 212 h 427"/>
                      <a:gd name="T44" fmla="*/ 274 w 344"/>
                      <a:gd name="T45" fmla="*/ 208 h 427"/>
                      <a:gd name="T46" fmla="*/ 283 w 344"/>
                      <a:gd name="T47" fmla="*/ 190 h 427"/>
                      <a:gd name="T48" fmla="*/ 286 w 344"/>
                      <a:gd name="T49" fmla="*/ 175 h 427"/>
                      <a:gd name="T50" fmla="*/ 343 w 344"/>
                      <a:gd name="T51" fmla="*/ 137 h 427"/>
                      <a:gd name="T52" fmla="*/ 292 w 344"/>
                      <a:gd name="T53" fmla="*/ 21 h 427"/>
                      <a:gd name="T54" fmla="*/ 213 w 344"/>
                      <a:gd name="T55" fmla="*/ 0 h 427"/>
                      <a:gd name="T56" fmla="*/ 177 w 344"/>
                      <a:gd name="T57" fmla="*/ 135 h 427"/>
                      <a:gd name="T58" fmla="*/ 125 w 344"/>
                      <a:gd name="T59" fmla="*/ 2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4" h="427">
                        <a:moveTo>
                          <a:pt x="125" y="2"/>
                        </a:moveTo>
                        <a:lnTo>
                          <a:pt x="57" y="21"/>
                        </a:lnTo>
                        <a:lnTo>
                          <a:pt x="15" y="90"/>
                        </a:lnTo>
                        <a:lnTo>
                          <a:pt x="4" y="116"/>
                        </a:lnTo>
                        <a:lnTo>
                          <a:pt x="0" y="183"/>
                        </a:lnTo>
                        <a:lnTo>
                          <a:pt x="45" y="182"/>
                        </a:lnTo>
                        <a:lnTo>
                          <a:pt x="49" y="124"/>
                        </a:lnTo>
                        <a:lnTo>
                          <a:pt x="80" y="82"/>
                        </a:lnTo>
                        <a:lnTo>
                          <a:pt x="85" y="144"/>
                        </a:lnTo>
                        <a:lnTo>
                          <a:pt x="79" y="212"/>
                        </a:lnTo>
                        <a:lnTo>
                          <a:pt x="99" y="213"/>
                        </a:lnTo>
                        <a:lnTo>
                          <a:pt x="96" y="300"/>
                        </a:lnTo>
                        <a:lnTo>
                          <a:pt x="91" y="423"/>
                        </a:lnTo>
                        <a:lnTo>
                          <a:pt x="119" y="426"/>
                        </a:lnTo>
                        <a:lnTo>
                          <a:pt x="154" y="418"/>
                        </a:lnTo>
                        <a:lnTo>
                          <a:pt x="181" y="217"/>
                        </a:lnTo>
                        <a:lnTo>
                          <a:pt x="191" y="331"/>
                        </a:lnTo>
                        <a:lnTo>
                          <a:pt x="199" y="419"/>
                        </a:lnTo>
                        <a:lnTo>
                          <a:pt x="237" y="426"/>
                        </a:lnTo>
                        <a:lnTo>
                          <a:pt x="268" y="424"/>
                        </a:lnTo>
                        <a:lnTo>
                          <a:pt x="257" y="264"/>
                        </a:lnTo>
                        <a:lnTo>
                          <a:pt x="263" y="212"/>
                        </a:lnTo>
                        <a:lnTo>
                          <a:pt x="274" y="208"/>
                        </a:lnTo>
                        <a:lnTo>
                          <a:pt x="283" y="190"/>
                        </a:lnTo>
                        <a:lnTo>
                          <a:pt x="286" y="175"/>
                        </a:lnTo>
                        <a:lnTo>
                          <a:pt x="343" y="137"/>
                        </a:lnTo>
                        <a:lnTo>
                          <a:pt x="292" y="21"/>
                        </a:lnTo>
                        <a:lnTo>
                          <a:pt x="213" y="0"/>
                        </a:lnTo>
                        <a:lnTo>
                          <a:pt x="177" y="135"/>
                        </a:lnTo>
                        <a:lnTo>
                          <a:pt x="125" y="2"/>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8" name="Group 21"/>
                  <p:cNvGrpSpPr>
                    <a:grpSpLocks/>
                  </p:cNvGrpSpPr>
                  <p:nvPr/>
                </p:nvGrpSpPr>
                <p:grpSpPr bwMode="auto">
                  <a:xfrm>
                    <a:off x="894" y="2465"/>
                    <a:ext cx="16" cy="29"/>
                    <a:chOff x="894" y="2465"/>
                    <a:chExt cx="16" cy="29"/>
                  </a:xfrm>
                </p:grpSpPr>
                <p:sp>
                  <p:nvSpPr>
                    <p:cNvPr id="40989" name="Oval 22"/>
                    <p:cNvSpPr>
                      <a:spLocks noChangeArrowheads="1"/>
                    </p:cNvSpPr>
                    <p:nvPr/>
                  </p:nvSpPr>
                  <p:spPr bwMode="auto">
                    <a:xfrm>
                      <a:off x="894" y="246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0" name="Oval 23"/>
                    <p:cNvSpPr>
                      <a:spLocks noChangeArrowheads="1"/>
                    </p:cNvSpPr>
                    <p:nvPr/>
                  </p:nvSpPr>
                  <p:spPr bwMode="auto">
                    <a:xfrm>
                      <a:off x="894" y="247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40967" name="Group 24"/>
            <p:cNvGrpSpPr>
              <a:grpSpLocks/>
            </p:cNvGrpSpPr>
            <p:nvPr/>
          </p:nvGrpSpPr>
          <p:grpSpPr bwMode="auto">
            <a:xfrm>
              <a:off x="924" y="125"/>
              <a:ext cx="3532" cy="2042"/>
              <a:chOff x="924" y="125"/>
              <a:chExt cx="3532" cy="2042"/>
            </a:xfrm>
          </p:grpSpPr>
          <p:sp>
            <p:nvSpPr>
              <p:cNvPr id="40976" name="Freeform 25"/>
              <p:cNvSpPr>
                <a:spLocks/>
              </p:cNvSpPr>
              <p:nvPr/>
            </p:nvSpPr>
            <p:spPr bwMode="auto">
              <a:xfrm>
                <a:off x="948" y="125"/>
                <a:ext cx="3508" cy="1571"/>
              </a:xfrm>
              <a:custGeom>
                <a:avLst/>
                <a:gdLst>
                  <a:gd name="T0" fmla="*/ 586 w 3508"/>
                  <a:gd name="T1" fmla="*/ 328 h 1571"/>
                  <a:gd name="T2" fmla="*/ 700 w 3508"/>
                  <a:gd name="T3" fmla="*/ 250 h 1571"/>
                  <a:gd name="T4" fmla="*/ 860 w 3508"/>
                  <a:gd name="T5" fmla="*/ 205 h 1571"/>
                  <a:gd name="T6" fmla="*/ 1085 w 3508"/>
                  <a:gd name="T7" fmla="*/ 182 h 1571"/>
                  <a:gd name="T8" fmla="*/ 1338 w 3508"/>
                  <a:gd name="T9" fmla="*/ 207 h 1571"/>
                  <a:gd name="T10" fmla="*/ 1481 w 3508"/>
                  <a:gd name="T11" fmla="*/ 157 h 1571"/>
                  <a:gd name="T12" fmla="*/ 1644 w 3508"/>
                  <a:gd name="T13" fmla="*/ 57 h 1571"/>
                  <a:gd name="T14" fmla="*/ 1914 w 3508"/>
                  <a:gd name="T15" fmla="*/ 2 h 1571"/>
                  <a:gd name="T16" fmla="*/ 2192 w 3508"/>
                  <a:gd name="T17" fmla="*/ 12 h 1571"/>
                  <a:gd name="T18" fmla="*/ 2449 w 3508"/>
                  <a:gd name="T19" fmla="*/ 89 h 1571"/>
                  <a:gd name="T20" fmla="*/ 2580 w 3508"/>
                  <a:gd name="T21" fmla="*/ 184 h 1571"/>
                  <a:gd name="T22" fmla="*/ 2695 w 3508"/>
                  <a:gd name="T23" fmla="*/ 224 h 1571"/>
                  <a:gd name="T24" fmla="*/ 2917 w 3508"/>
                  <a:gd name="T25" fmla="*/ 250 h 1571"/>
                  <a:gd name="T26" fmla="*/ 3066 w 3508"/>
                  <a:gd name="T27" fmla="*/ 345 h 1571"/>
                  <a:gd name="T28" fmla="*/ 3087 w 3508"/>
                  <a:gd name="T29" fmla="*/ 451 h 1571"/>
                  <a:gd name="T30" fmla="*/ 3219 w 3508"/>
                  <a:gd name="T31" fmla="*/ 458 h 1571"/>
                  <a:gd name="T32" fmla="*/ 3350 w 3508"/>
                  <a:gd name="T33" fmla="*/ 502 h 1571"/>
                  <a:gd name="T34" fmla="*/ 3423 w 3508"/>
                  <a:gd name="T35" fmla="*/ 551 h 1571"/>
                  <a:gd name="T36" fmla="*/ 3482 w 3508"/>
                  <a:gd name="T37" fmla="*/ 628 h 1571"/>
                  <a:gd name="T38" fmla="*/ 3475 w 3508"/>
                  <a:gd name="T39" fmla="*/ 693 h 1571"/>
                  <a:gd name="T40" fmla="*/ 3482 w 3508"/>
                  <a:gd name="T41" fmla="*/ 780 h 1571"/>
                  <a:gd name="T42" fmla="*/ 3503 w 3508"/>
                  <a:gd name="T43" fmla="*/ 863 h 1571"/>
                  <a:gd name="T44" fmla="*/ 3472 w 3508"/>
                  <a:gd name="T45" fmla="*/ 948 h 1571"/>
                  <a:gd name="T46" fmla="*/ 3486 w 3508"/>
                  <a:gd name="T47" fmla="*/ 1039 h 1571"/>
                  <a:gd name="T48" fmla="*/ 3507 w 3508"/>
                  <a:gd name="T49" fmla="*/ 1122 h 1571"/>
                  <a:gd name="T50" fmla="*/ 3465 w 3508"/>
                  <a:gd name="T51" fmla="*/ 1224 h 1571"/>
                  <a:gd name="T52" fmla="*/ 3361 w 3508"/>
                  <a:gd name="T53" fmla="*/ 1298 h 1571"/>
                  <a:gd name="T54" fmla="*/ 3146 w 3508"/>
                  <a:gd name="T55" fmla="*/ 1347 h 1571"/>
                  <a:gd name="T56" fmla="*/ 2979 w 3508"/>
                  <a:gd name="T57" fmla="*/ 1317 h 1571"/>
                  <a:gd name="T58" fmla="*/ 2886 w 3508"/>
                  <a:gd name="T59" fmla="*/ 1385 h 1571"/>
                  <a:gd name="T60" fmla="*/ 2764 w 3508"/>
                  <a:gd name="T61" fmla="*/ 1429 h 1571"/>
                  <a:gd name="T62" fmla="*/ 2591 w 3508"/>
                  <a:gd name="T63" fmla="*/ 1459 h 1571"/>
                  <a:gd name="T64" fmla="*/ 2390 w 3508"/>
                  <a:gd name="T65" fmla="*/ 1440 h 1571"/>
                  <a:gd name="T66" fmla="*/ 2251 w 3508"/>
                  <a:gd name="T67" fmla="*/ 1461 h 1571"/>
                  <a:gd name="T68" fmla="*/ 2140 w 3508"/>
                  <a:gd name="T69" fmla="*/ 1516 h 1571"/>
                  <a:gd name="T70" fmla="*/ 1984 w 3508"/>
                  <a:gd name="T71" fmla="*/ 1546 h 1571"/>
                  <a:gd name="T72" fmla="*/ 1835 w 3508"/>
                  <a:gd name="T73" fmla="*/ 1538 h 1571"/>
                  <a:gd name="T74" fmla="*/ 1692 w 3508"/>
                  <a:gd name="T75" fmla="*/ 1485 h 1571"/>
                  <a:gd name="T76" fmla="*/ 1592 w 3508"/>
                  <a:gd name="T77" fmla="*/ 1538 h 1571"/>
                  <a:gd name="T78" fmla="*/ 1439 w 3508"/>
                  <a:gd name="T79" fmla="*/ 1570 h 1571"/>
                  <a:gd name="T80" fmla="*/ 1248 w 3508"/>
                  <a:gd name="T81" fmla="*/ 1550 h 1571"/>
                  <a:gd name="T82" fmla="*/ 1106 w 3508"/>
                  <a:gd name="T83" fmla="*/ 1483 h 1571"/>
                  <a:gd name="T84" fmla="*/ 992 w 3508"/>
                  <a:gd name="T85" fmla="*/ 1455 h 1571"/>
                  <a:gd name="T86" fmla="*/ 808 w 3508"/>
                  <a:gd name="T87" fmla="*/ 1461 h 1571"/>
                  <a:gd name="T88" fmla="*/ 655 w 3508"/>
                  <a:gd name="T89" fmla="*/ 1415 h 1571"/>
                  <a:gd name="T90" fmla="*/ 555 w 3508"/>
                  <a:gd name="T91" fmla="*/ 1342 h 1571"/>
                  <a:gd name="T92" fmla="*/ 496 w 3508"/>
                  <a:gd name="T93" fmla="*/ 1309 h 1571"/>
                  <a:gd name="T94" fmla="*/ 326 w 3508"/>
                  <a:gd name="T95" fmla="*/ 1298 h 1571"/>
                  <a:gd name="T96" fmla="*/ 173 w 3508"/>
                  <a:gd name="T97" fmla="*/ 1228 h 1571"/>
                  <a:gd name="T98" fmla="*/ 90 w 3508"/>
                  <a:gd name="T99" fmla="*/ 1122 h 1571"/>
                  <a:gd name="T100" fmla="*/ 83 w 3508"/>
                  <a:gd name="T101" fmla="*/ 997 h 1571"/>
                  <a:gd name="T102" fmla="*/ 48 w 3508"/>
                  <a:gd name="T103" fmla="*/ 880 h 1571"/>
                  <a:gd name="T104" fmla="*/ 0 w 3508"/>
                  <a:gd name="T105" fmla="*/ 765 h 1571"/>
                  <a:gd name="T106" fmla="*/ 20 w 3508"/>
                  <a:gd name="T107" fmla="*/ 638 h 1571"/>
                  <a:gd name="T108" fmla="*/ 131 w 3508"/>
                  <a:gd name="T109" fmla="*/ 536 h 1571"/>
                  <a:gd name="T110" fmla="*/ 291 w 3508"/>
                  <a:gd name="T111" fmla="*/ 458 h 1571"/>
                  <a:gd name="T112" fmla="*/ 506 w 3508"/>
                  <a:gd name="T113" fmla="*/ 417 h 1571"/>
                  <a:gd name="T114" fmla="*/ 558 w 3508"/>
                  <a:gd name="T115" fmla="*/ 371 h 157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508" h="1571">
                    <a:moveTo>
                      <a:pt x="558" y="371"/>
                    </a:moveTo>
                    <a:lnTo>
                      <a:pt x="586" y="328"/>
                    </a:lnTo>
                    <a:lnTo>
                      <a:pt x="631" y="284"/>
                    </a:lnTo>
                    <a:lnTo>
                      <a:pt x="700" y="250"/>
                    </a:lnTo>
                    <a:lnTo>
                      <a:pt x="787" y="220"/>
                    </a:lnTo>
                    <a:lnTo>
                      <a:pt x="860" y="205"/>
                    </a:lnTo>
                    <a:lnTo>
                      <a:pt x="950" y="188"/>
                    </a:lnTo>
                    <a:lnTo>
                      <a:pt x="1085" y="182"/>
                    </a:lnTo>
                    <a:lnTo>
                      <a:pt x="1217" y="188"/>
                    </a:lnTo>
                    <a:lnTo>
                      <a:pt x="1338" y="207"/>
                    </a:lnTo>
                    <a:lnTo>
                      <a:pt x="1429" y="229"/>
                    </a:lnTo>
                    <a:lnTo>
                      <a:pt x="1481" y="157"/>
                    </a:lnTo>
                    <a:lnTo>
                      <a:pt x="1550" y="101"/>
                    </a:lnTo>
                    <a:lnTo>
                      <a:pt x="1644" y="57"/>
                    </a:lnTo>
                    <a:lnTo>
                      <a:pt x="1765" y="25"/>
                    </a:lnTo>
                    <a:lnTo>
                      <a:pt x="1914" y="2"/>
                    </a:lnTo>
                    <a:lnTo>
                      <a:pt x="2060" y="0"/>
                    </a:lnTo>
                    <a:lnTo>
                      <a:pt x="2192" y="12"/>
                    </a:lnTo>
                    <a:lnTo>
                      <a:pt x="2338" y="40"/>
                    </a:lnTo>
                    <a:lnTo>
                      <a:pt x="2449" y="89"/>
                    </a:lnTo>
                    <a:lnTo>
                      <a:pt x="2528" y="137"/>
                    </a:lnTo>
                    <a:lnTo>
                      <a:pt x="2580" y="184"/>
                    </a:lnTo>
                    <a:lnTo>
                      <a:pt x="2591" y="243"/>
                    </a:lnTo>
                    <a:lnTo>
                      <a:pt x="2695" y="224"/>
                    </a:lnTo>
                    <a:lnTo>
                      <a:pt x="2816" y="231"/>
                    </a:lnTo>
                    <a:lnTo>
                      <a:pt x="2917" y="250"/>
                    </a:lnTo>
                    <a:lnTo>
                      <a:pt x="3004" y="292"/>
                    </a:lnTo>
                    <a:lnTo>
                      <a:pt x="3066" y="345"/>
                    </a:lnTo>
                    <a:lnTo>
                      <a:pt x="3090" y="407"/>
                    </a:lnTo>
                    <a:lnTo>
                      <a:pt x="3087" y="451"/>
                    </a:lnTo>
                    <a:lnTo>
                      <a:pt x="3146" y="447"/>
                    </a:lnTo>
                    <a:lnTo>
                      <a:pt x="3219" y="458"/>
                    </a:lnTo>
                    <a:lnTo>
                      <a:pt x="3291" y="479"/>
                    </a:lnTo>
                    <a:lnTo>
                      <a:pt x="3350" y="502"/>
                    </a:lnTo>
                    <a:lnTo>
                      <a:pt x="3389" y="524"/>
                    </a:lnTo>
                    <a:lnTo>
                      <a:pt x="3423" y="551"/>
                    </a:lnTo>
                    <a:lnTo>
                      <a:pt x="3461" y="585"/>
                    </a:lnTo>
                    <a:lnTo>
                      <a:pt x="3482" y="628"/>
                    </a:lnTo>
                    <a:lnTo>
                      <a:pt x="3486" y="659"/>
                    </a:lnTo>
                    <a:lnTo>
                      <a:pt x="3475" y="693"/>
                    </a:lnTo>
                    <a:lnTo>
                      <a:pt x="3451" y="736"/>
                    </a:lnTo>
                    <a:lnTo>
                      <a:pt x="3482" y="780"/>
                    </a:lnTo>
                    <a:lnTo>
                      <a:pt x="3496" y="818"/>
                    </a:lnTo>
                    <a:lnTo>
                      <a:pt x="3503" y="863"/>
                    </a:lnTo>
                    <a:lnTo>
                      <a:pt x="3486" y="916"/>
                    </a:lnTo>
                    <a:lnTo>
                      <a:pt x="3472" y="948"/>
                    </a:lnTo>
                    <a:lnTo>
                      <a:pt x="3434" y="986"/>
                    </a:lnTo>
                    <a:lnTo>
                      <a:pt x="3486" y="1039"/>
                    </a:lnTo>
                    <a:lnTo>
                      <a:pt x="3503" y="1073"/>
                    </a:lnTo>
                    <a:lnTo>
                      <a:pt x="3507" y="1122"/>
                    </a:lnTo>
                    <a:lnTo>
                      <a:pt x="3496" y="1169"/>
                    </a:lnTo>
                    <a:lnTo>
                      <a:pt x="3465" y="1224"/>
                    </a:lnTo>
                    <a:lnTo>
                      <a:pt x="3423" y="1262"/>
                    </a:lnTo>
                    <a:lnTo>
                      <a:pt x="3361" y="1298"/>
                    </a:lnTo>
                    <a:lnTo>
                      <a:pt x="3257" y="1334"/>
                    </a:lnTo>
                    <a:lnTo>
                      <a:pt x="3146" y="1347"/>
                    </a:lnTo>
                    <a:lnTo>
                      <a:pt x="3045" y="1336"/>
                    </a:lnTo>
                    <a:lnTo>
                      <a:pt x="2979" y="1317"/>
                    </a:lnTo>
                    <a:lnTo>
                      <a:pt x="2934" y="1355"/>
                    </a:lnTo>
                    <a:lnTo>
                      <a:pt x="2886" y="1385"/>
                    </a:lnTo>
                    <a:lnTo>
                      <a:pt x="2844" y="1404"/>
                    </a:lnTo>
                    <a:lnTo>
                      <a:pt x="2764" y="1429"/>
                    </a:lnTo>
                    <a:lnTo>
                      <a:pt x="2695" y="1446"/>
                    </a:lnTo>
                    <a:lnTo>
                      <a:pt x="2591" y="1459"/>
                    </a:lnTo>
                    <a:lnTo>
                      <a:pt x="2490" y="1457"/>
                    </a:lnTo>
                    <a:lnTo>
                      <a:pt x="2390" y="1440"/>
                    </a:lnTo>
                    <a:lnTo>
                      <a:pt x="2303" y="1410"/>
                    </a:lnTo>
                    <a:lnTo>
                      <a:pt x="2251" y="1461"/>
                    </a:lnTo>
                    <a:lnTo>
                      <a:pt x="2202" y="1491"/>
                    </a:lnTo>
                    <a:lnTo>
                      <a:pt x="2140" y="1516"/>
                    </a:lnTo>
                    <a:lnTo>
                      <a:pt x="2067" y="1538"/>
                    </a:lnTo>
                    <a:lnTo>
                      <a:pt x="1984" y="1546"/>
                    </a:lnTo>
                    <a:lnTo>
                      <a:pt x="1907" y="1546"/>
                    </a:lnTo>
                    <a:lnTo>
                      <a:pt x="1835" y="1538"/>
                    </a:lnTo>
                    <a:lnTo>
                      <a:pt x="1744" y="1510"/>
                    </a:lnTo>
                    <a:lnTo>
                      <a:pt x="1692" y="1485"/>
                    </a:lnTo>
                    <a:lnTo>
                      <a:pt x="1644" y="1516"/>
                    </a:lnTo>
                    <a:lnTo>
                      <a:pt x="1592" y="1538"/>
                    </a:lnTo>
                    <a:lnTo>
                      <a:pt x="1529" y="1555"/>
                    </a:lnTo>
                    <a:lnTo>
                      <a:pt x="1439" y="1570"/>
                    </a:lnTo>
                    <a:lnTo>
                      <a:pt x="1345" y="1565"/>
                    </a:lnTo>
                    <a:lnTo>
                      <a:pt x="1248" y="1550"/>
                    </a:lnTo>
                    <a:lnTo>
                      <a:pt x="1175" y="1525"/>
                    </a:lnTo>
                    <a:lnTo>
                      <a:pt x="1106" y="1483"/>
                    </a:lnTo>
                    <a:lnTo>
                      <a:pt x="1064" y="1440"/>
                    </a:lnTo>
                    <a:lnTo>
                      <a:pt x="992" y="1455"/>
                    </a:lnTo>
                    <a:lnTo>
                      <a:pt x="908" y="1466"/>
                    </a:lnTo>
                    <a:lnTo>
                      <a:pt x="808" y="1461"/>
                    </a:lnTo>
                    <a:lnTo>
                      <a:pt x="721" y="1442"/>
                    </a:lnTo>
                    <a:lnTo>
                      <a:pt x="655" y="1415"/>
                    </a:lnTo>
                    <a:lnTo>
                      <a:pt x="600" y="1385"/>
                    </a:lnTo>
                    <a:lnTo>
                      <a:pt x="555" y="1342"/>
                    </a:lnTo>
                    <a:lnTo>
                      <a:pt x="544" y="1298"/>
                    </a:lnTo>
                    <a:lnTo>
                      <a:pt x="496" y="1309"/>
                    </a:lnTo>
                    <a:lnTo>
                      <a:pt x="416" y="1311"/>
                    </a:lnTo>
                    <a:lnTo>
                      <a:pt x="326" y="1298"/>
                    </a:lnTo>
                    <a:lnTo>
                      <a:pt x="235" y="1268"/>
                    </a:lnTo>
                    <a:lnTo>
                      <a:pt x="173" y="1228"/>
                    </a:lnTo>
                    <a:lnTo>
                      <a:pt x="121" y="1175"/>
                    </a:lnTo>
                    <a:lnTo>
                      <a:pt x="90" y="1122"/>
                    </a:lnTo>
                    <a:lnTo>
                      <a:pt x="79" y="1048"/>
                    </a:lnTo>
                    <a:lnTo>
                      <a:pt x="83" y="997"/>
                    </a:lnTo>
                    <a:lnTo>
                      <a:pt x="111" y="922"/>
                    </a:lnTo>
                    <a:lnTo>
                      <a:pt x="48" y="880"/>
                    </a:lnTo>
                    <a:lnTo>
                      <a:pt x="17" y="825"/>
                    </a:lnTo>
                    <a:lnTo>
                      <a:pt x="0" y="765"/>
                    </a:lnTo>
                    <a:lnTo>
                      <a:pt x="0" y="704"/>
                    </a:lnTo>
                    <a:lnTo>
                      <a:pt x="20" y="638"/>
                    </a:lnTo>
                    <a:lnTo>
                      <a:pt x="62" y="589"/>
                    </a:lnTo>
                    <a:lnTo>
                      <a:pt x="131" y="536"/>
                    </a:lnTo>
                    <a:lnTo>
                      <a:pt x="204" y="496"/>
                    </a:lnTo>
                    <a:lnTo>
                      <a:pt x="291" y="458"/>
                    </a:lnTo>
                    <a:lnTo>
                      <a:pt x="402" y="432"/>
                    </a:lnTo>
                    <a:lnTo>
                      <a:pt x="506" y="417"/>
                    </a:lnTo>
                    <a:lnTo>
                      <a:pt x="555" y="411"/>
                    </a:lnTo>
                    <a:lnTo>
                      <a:pt x="558" y="371"/>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7" name="Oval 26"/>
              <p:cNvSpPr>
                <a:spLocks noChangeArrowheads="1"/>
              </p:cNvSpPr>
              <p:nvPr/>
            </p:nvSpPr>
            <p:spPr bwMode="auto">
              <a:xfrm>
                <a:off x="1219" y="1592"/>
                <a:ext cx="526" cy="22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8" name="Oval 27"/>
              <p:cNvSpPr>
                <a:spLocks noChangeArrowheads="1"/>
              </p:cNvSpPr>
              <p:nvPr/>
            </p:nvSpPr>
            <p:spPr bwMode="auto">
              <a:xfrm>
                <a:off x="987" y="1870"/>
                <a:ext cx="408" cy="1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9" name="Oval 28"/>
              <p:cNvSpPr>
                <a:spLocks noChangeArrowheads="1"/>
              </p:cNvSpPr>
              <p:nvPr/>
            </p:nvSpPr>
            <p:spPr bwMode="auto">
              <a:xfrm>
                <a:off x="924" y="2050"/>
                <a:ext cx="238" cy="11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0968" name="Group 29"/>
            <p:cNvGrpSpPr>
              <a:grpSpLocks/>
            </p:cNvGrpSpPr>
            <p:nvPr/>
          </p:nvGrpSpPr>
          <p:grpSpPr bwMode="auto">
            <a:xfrm>
              <a:off x="1584" y="1003"/>
              <a:ext cx="3156" cy="1228"/>
              <a:chOff x="1584" y="1003"/>
              <a:chExt cx="3156" cy="1228"/>
            </a:xfrm>
          </p:grpSpPr>
          <p:sp>
            <p:nvSpPr>
              <p:cNvPr id="40972" name="Freeform 30"/>
              <p:cNvSpPr>
                <a:spLocks/>
              </p:cNvSpPr>
              <p:nvPr/>
            </p:nvSpPr>
            <p:spPr bwMode="auto">
              <a:xfrm>
                <a:off x="1584" y="1003"/>
                <a:ext cx="3155" cy="947"/>
              </a:xfrm>
              <a:custGeom>
                <a:avLst/>
                <a:gdLst>
                  <a:gd name="T0" fmla="*/ 2626 w 3155"/>
                  <a:gd name="T1" fmla="*/ 198 h 947"/>
                  <a:gd name="T2" fmla="*/ 2523 w 3155"/>
                  <a:gd name="T3" fmla="*/ 150 h 947"/>
                  <a:gd name="T4" fmla="*/ 2380 w 3155"/>
                  <a:gd name="T5" fmla="*/ 124 h 947"/>
                  <a:gd name="T6" fmla="*/ 2177 w 3155"/>
                  <a:gd name="T7" fmla="*/ 109 h 947"/>
                  <a:gd name="T8" fmla="*/ 1952 w 3155"/>
                  <a:gd name="T9" fmla="*/ 125 h 947"/>
                  <a:gd name="T10" fmla="*/ 1825 w 3155"/>
                  <a:gd name="T11" fmla="*/ 94 h 947"/>
                  <a:gd name="T12" fmla="*/ 1678 w 3155"/>
                  <a:gd name="T13" fmla="*/ 34 h 947"/>
                  <a:gd name="T14" fmla="*/ 1435 w 3155"/>
                  <a:gd name="T15" fmla="*/ 1 h 947"/>
                  <a:gd name="T16" fmla="*/ 1185 w 3155"/>
                  <a:gd name="T17" fmla="*/ 7 h 947"/>
                  <a:gd name="T18" fmla="*/ 951 w 3155"/>
                  <a:gd name="T19" fmla="*/ 53 h 947"/>
                  <a:gd name="T20" fmla="*/ 832 w 3155"/>
                  <a:gd name="T21" fmla="*/ 111 h 947"/>
                  <a:gd name="T22" fmla="*/ 730 w 3155"/>
                  <a:gd name="T23" fmla="*/ 135 h 947"/>
                  <a:gd name="T24" fmla="*/ 530 w 3155"/>
                  <a:gd name="T25" fmla="*/ 150 h 947"/>
                  <a:gd name="T26" fmla="*/ 396 w 3155"/>
                  <a:gd name="T27" fmla="*/ 208 h 947"/>
                  <a:gd name="T28" fmla="*/ 377 w 3155"/>
                  <a:gd name="T29" fmla="*/ 272 h 947"/>
                  <a:gd name="T30" fmla="*/ 258 w 3155"/>
                  <a:gd name="T31" fmla="*/ 276 h 947"/>
                  <a:gd name="T32" fmla="*/ 140 w 3155"/>
                  <a:gd name="T33" fmla="*/ 302 h 947"/>
                  <a:gd name="T34" fmla="*/ 74 w 3155"/>
                  <a:gd name="T35" fmla="*/ 332 h 947"/>
                  <a:gd name="T36" fmla="*/ 21 w 3155"/>
                  <a:gd name="T37" fmla="*/ 378 h 947"/>
                  <a:gd name="T38" fmla="*/ 28 w 3155"/>
                  <a:gd name="T39" fmla="*/ 418 h 947"/>
                  <a:gd name="T40" fmla="*/ 21 w 3155"/>
                  <a:gd name="T41" fmla="*/ 470 h 947"/>
                  <a:gd name="T42" fmla="*/ 3 w 3155"/>
                  <a:gd name="T43" fmla="*/ 520 h 947"/>
                  <a:gd name="T44" fmla="*/ 31 w 3155"/>
                  <a:gd name="T45" fmla="*/ 571 h 947"/>
                  <a:gd name="T46" fmla="*/ 18 w 3155"/>
                  <a:gd name="T47" fmla="*/ 626 h 947"/>
                  <a:gd name="T48" fmla="*/ 0 w 3155"/>
                  <a:gd name="T49" fmla="*/ 674 h 947"/>
                  <a:gd name="T50" fmla="*/ 37 w 3155"/>
                  <a:gd name="T51" fmla="*/ 737 h 947"/>
                  <a:gd name="T52" fmla="*/ 131 w 3155"/>
                  <a:gd name="T53" fmla="*/ 782 h 947"/>
                  <a:gd name="T54" fmla="*/ 324 w 3155"/>
                  <a:gd name="T55" fmla="*/ 811 h 947"/>
                  <a:gd name="T56" fmla="*/ 474 w 3155"/>
                  <a:gd name="T57" fmla="*/ 793 h 947"/>
                  <a:gd name="T58" fmla="*/ 558 w 3155"/>
                  <a:gd name="T59" fmla="*/ 834 h 947"/>
                  <a:gd name="T60" fmla="*/ 667 w 3155"/>
                  <a:gd name="T61" fmla="*/ 861 h 947"/>
                  <a:gd name="T62" fmla="*/ 823 w 3155"/>
                  <a:gd name="T63" fmla="*/ 879 h 947"/>
                  <a:gd name="T64" fmla="*/ 1004 w 3155"/>
                  <a:gd name="T65" fmla="*/ 868 h 947"/>
                  <a:gd name="T66" fmla="*/ 1132 w 3155"/>
                  <a:gd name="T67" fmla="*/ 880 h 947"/>
                  <a:gd name="T68" fmla="*/ 1232 w 3155"/>
                  <a:gd name="T69" fmla="*/ 914 h 947"/>
                  <a:gd name="T70" fmla="*/ 1372 w 3155"/>
                  <a:gd name="T71" fmla="*/ 931 h 947"/>
                  <a:gd name="T72" fmla="*/ 1506 w 3155"/>
                  <a:gd name="T73" fmla="*/ 926 h 947"/>
                  <a:gd name="T74" fmla="*/ 1634 w 3155"/>
                  <a:gd name="T75" fmla="*/ 894 h 947"/>
                  <a:gd name="T76" fmla="*/ 1725 w 3155"/>
                  <a:gd name="T77" fmla="*/ 926 h 947"/>
                  <a:gd name="T78" fmla="*/ 1862 w 3155"/>
                  <a:gd name="T79" fmla="*/ 946 h 947"/>
                  <a:gd name="T80" fmla="*/ 2034 w 3155"/>
                  <a:gd name="T81" fmla="*/ 934 h 947"/>
                  <a:gd name="T82" fmla="*/ 2158 w 3155"/>
                  <a:gd name="T83" fmla="*/ 893 h 947"/>
                  <a:gd name="T84" fmla="*/ 2261 w 3155"/>
                  <a:gd name="T85" fmla="*/ 876 h 947"/>
                  <a:gd name="T86" fmla="*/ 2427 w 3155"/>
                  <a:gd name="T87" fmla="*/ 880 h 947"/>
                  <a:gd name="T88" fmla="*/ 2564 w 3155"/>
                  <a:gd name="T89" fmla="*/ 852 h 947"/>
                  <a:gd name="T90" fmla="*/ 2654 w 3155"/>
                  <a:gd name="T91" fmla="*/ 809 h 947"/>
                  <a:gd name="T92" fmla="*/ 2707 w 3155"/>
                  <a:gd name="T93" fmla="*/ 788 h 947"/>
                  <a:gd name="T94" fmla="*/ 2860 w 3155"/>
                  <a:gd name="T95" fmla="*/ 782 h 947"/>
                  <a:gd name="T96" fmla="*/ 2998 w 3155"/>
                  <a:gd name="T97" fmla="*/ 740 h 947"/>
                  <a:gd name="T98" fmla="*/ 3072 w 3155"/>
                  <a:gd name="T99" fmla="*/ 674 h 947"/>
                  <a:gd name="T100" fmla="*/ 3079 w 3155"/>
                  <a:gd name="T101" fmla="*/ 600 h 947"/>
                  <a:gd name="T102" fmla="*/ 3110 w 3155"/>
                  <a:gd name="T103" fmla="*/ 530 h 947"/>
                  <a:gd name="T104" fmla="*/ 3154 w 3155"/>
                  <a:gd name="T105" fmla="*/ 461 h 947"/>
                  <a:gd name="T106" fmla="*/ 3135 w 3155"/>
                  <a:gd name="T107" fmla="*/ 384 h 947"/>
                  <a:gd name="T108" fmla="*/ 3035 w 3155"/>
                  <a:gd name="T109" fmla="*/ 323 h 947"/>
                  <a:gd name="T110" fmla="*/ 2891 w 3155"/>
                  <a:gd name="T111" fmla="*/ 276 h 947"/>
                  <a:gd name="T112" fmla="*/ 2698 w 3155"/>
                  <a:gd name="T113" fmla="*/ 251 h 947"/>
                  <a:gd name="T114" fmla="*/ 2651 w 3155"/>
                  <a:gd name="T115" fmla="*/ 223 h 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155" h="947">
                    <a:moveTo>
                      <a:pt x="2651" y="223"/>
                    </a:moveTo>
                    <a:lnTo>
                      <a:pt x="2626" y="198"/>
                    </a:lnTo>
                    <a:lnTo>
                      <a:pt x="2586" y="171"/>
                    </a:lnTo>
                    <a:lnTo>
                      <a:pt x="2523" y="150"/>
                    </a:lnTo>
                    <a:lnTo>
                      <a:pt x="2445" y="132"/>
                    </a:lnTo>
                    <a:lnTo>
                      <a:pt x="2380" y="124"/>
                    </a:lnTo>
                    <a:lnTo>
                      <a:pt x="2299" y="113"/>
                    </a:lnTo>
                    <a:lnTo>
                      <a:pt x="2177" y="109"/>
                    </a:lnTo>
                    <a:lnTo>
                      <a:pt x="2062" y="113"/>
                    </a:lnTo>
                    <a:lnTo>
                      <a:pt x="1952" y="125"/>
                    </a:lnTo>
                    <a:lnTo>
                      <a:pt x="1871" y="138"/>
                    </a:lnTo>
                    <a:lnTo>
                      <a:pt x="1825" y="94"/>
                    </a:lnTo>
                    <a:lnTo>
                      <a:pt x="1762" y="61"/>
                    </a:lnTo>
                    <a:lnTo>
                      <a:pt x="1678" y="34"/>
                    </a:lnTo>
                    <a:lnTo>
                      <a:pt x="1569" y="15"/>
                    </a:lnTo>
                    <a:lnTo>
                      <a:pt x="1435" y="1"/>
                    </a:lnTo>
                    <a:lnTo>
                      <a:pt x="1304" y="0"/>
                    </a:lnTo>
                    <a:lnTo>
                      <a:pt x="1185" y="7"/>
                    </a:lnTo>
                    <a:lnTo>
                      <a:pt x="1051" y="24"/>
                    </a:lnTo>
                    <a:lnTo>
                      <a:pt x="951" y="53"/>
                    </a:lnTo>
                    <a:lnTo>
                      <a:pt x="879" y="83"/>
                    </a:lnTo>
                    <a:lnTo>
                      <a:pt x="832" y="111"/>
                    </a:lnTo>
                    <a:lnTo>
                      <a:pt x="823" y="147"/>
                    </a:lnTo>
                    <a:lnTo>
                      <a:pt x="730" y="135"/>
                    </a:lnTo>
                    <a:lnTo>
                      <a:pt x="620" y="139"/>
                    </a:lnTo>
                    <a:lnTo>
                      <a:pt x="530" y="150"/>
                    </a:lnTo>
                    <a:lnTo>
                      <a:pt x="452" y="175"/>
                    </a:lnTo>
                    <a:lnTo>
                      <a:pt x="396" y="208"/>
                    </a:lnTo>
                    <a:lnTo>
                      <a:pt x="374" y="245"/>
                    </a:lnTo>
                    <a:lnTo>
                      <a:pt x="377" y="272"/>
                    </a:lnTo>
                    <a:lnTo>
                      <a:pt x="324" y="269"/>
                    </a:lnTo>
                    <a:lnTo>
                      <a:pt x="258" y="276"/>
                    </a:lnTo>
                    <a:lnTo>
                      <a:pt x="193" y="288"/>
                    </a:lnTo>
                    <a:lnTo>
                      <a:pt x="140" y="302"/>
                    </a:lnTo>
                    <a:lnTo>
                      <a:pt x="106" y="315"/>
                    </a:lnTo>
                    <a:lnTo>
                      <a:pt x="74" y="332"/>
                    </a:lnTo>
                    <a:lnTo>
                      <a:pt x="40" y="352"/>
                    </a:lnTo>
                    <a:lnTo>
                      <a:pt x="21" y="378"/>
                    </a:lnTo>
                    <a:lnTo>
                      <a:pt x="18" y="397"/>
                    </a:lnTo>
                    <a:lnTo>
                      <a:pt x="28" y="418"/>
                    </a:lnTo>
                    <a:lnTo>
                      <a:pt x="49" y="443"/>
                    </a:lnTo>
                    <a:lnTo>
                      <a:pt x="21" y="470"/>
                    </a:lnTo>
                    <a:lnTo>
                      <a:pt x="9" y="493"/>
                    </a:lnTo>
                    <a:lnTo>
                      <a:pt x="3" y="520"/>
                    </a:lnTo>
                    <a:lnTo>
                      <a:pt x="18" y="552"/>
                    </a:lnTo>
                    <a:lnTo>
                      <a:pt x="31" y="571"/>
                    </a:lnTo>
                    <a:lnTo>
                      <a:pt x="65" y="594"/>
                    </a:lnTo>
                    <a:lnTo>
                      <a:pt x="18" y="626"/>
                    </a:lnTo>
                    <a:lnTo>
                      <a:pt x="3" y="646"/>
                    </a:lnTo>
                    <a:lnTo>
                      <a:pt x="0" y="674"/>
                    </a:lnTo>
                    <a:lnTo>
                      <a:pt x="9" y="704"/>
                    </a:lnTo>
                    <a:lnTo>
                      <a:pt x="37" y="737"/>
                    </a:lnTo>
                    <a:lnTo>
                      <a:pt x="74" y="760"/>
                    </a:lnTo>
                    <a:lnTo>
                      <a:pt x="131" y="782"/>
                    </a:lnTo>
                    <a:lnTo>
                      <a:pt x="224" y="804"/>
                    </a:lnTo>
                    <a:lnTo>
                      <a:pt x="324" y="811"/>
                    </a:lnTo>
                    <a:lnTo>
                      <a:pt x="414" y="805"/>
                    </a:lnTo>
                    <a:lnTo>
                      <a:pt x="474" y="793"/>
                    </a:lnTo>
                    <a:lnTo>
                      <a:pt x="514" y="816"/>
                    </a:lnTo>
                    <a:lnTo>
                      <a:pt x="558" y="834"/>
                    </a:lnTo>
                    <a:lnTo>
                      <a:pt x="595" y="846"/>
                    </a:lnTo>
                    <a:lnTo>
                      <a:pt x="667" y="861"/>
                    </a:lnTo>
                    <a:lnTo>
                      <a:pt x="730" y="871"/>
                    </a:lnTo>
                    <a:lnTo>
                      <a:pt x="823" y="879"/>
                    </a:lnTo>
                    <a:lnTo>
                      <a:pt x="914" y="878"/>
                    </a:lnTo>
                    <a:lnTo>
                      <a:pt x="1004" y="868"/>
                    </a:lnTo>
                    <a:lnTo>
                      <a:pt x="1085" y="850"/>
                    </a:lnTo>
                    <a:lnTo>
                      <a:pt x="1132" y="880"/>
                    </a:lnTo>
                    <a:lnTo>
                      <a:pt x="1176" y="898"/>
                    </a:lnTo>
                    <a:lnTo>
                      <a:pt x="1232" y="914"/>
                    </a:lnTo>
                    <a:lnTo>
                      <a:pt x="1297" y="926"/>
                    </a:lnTo>
                    <a:lnTo>
                      <a:pt x="1372" y="931"/>
                    </a:lnTo>
                    <a:lnTo>
                      <a:pt x="1441" y="931"/>
                    </a:lnTo>
                    <a:lnTo>
                      <a:pt x="1506" y="926"/>
                    </a:lnTo>
                    <a:lnTo>
                      <a:pt x="1587" y="910"/>
                    </a:lnTo>
                    <a:lnTo>
                      <a:pt x="1634" y="894"/>
                    </a:lnTo>
                    <a:lnTo>
                      <a:pt x="1678" y="914"/>
                    </a:lnTo>
                    <a:lnTo>
                      <a:pt x="1725" y="926"/>
                    </a:lnTo>
                    <a:lnTo>
                      <a:pt x="1781" y="937"/>
                    </a:lnTo>
                    <a:lnTo>
                      <a:pt x="1862" y="946"/>
                    </a:lnTo>
                    <a:lnTo>
                      <a:pt x="1946" y="943"/>
                    </a:lnTo>
                    <a:lnTo>
                      <a:pt x="2034" y="934"/>
                    </a:lnTo>
                    <a:lnTo>
                      <a:pt x="2096" y="919"/>
                    </a:lnTo>
                    <a:lnTo>
                      <a:pt x="2158" y="893"/>
                    </a:lnTo>
                    <a:lnTo>
                      <a:pt x="2196" y="868"/>
                    </a:lnTo>
                    <a:lnTo>
                      <a:pt x="2261" y="876"/>
                    </a:lnTo>
                    <a:lnTo>
                      <a:pt x="2336" y="883"/>
                    </a:lnTo>
                    <a:lnTo>
                      <a:pt x="2427" y="880"/>
                    </a:lnTo>
                    <a:lnTo>
                      <a:pt x="2505" y="869"/>
                    </a:lnTo>
                    <a:lnTo>
                      <a:pt x="2564" y="852"/>
                    </a:lnTo>
                    <a:lnTo>
                      <a:pt x="2614" y="834"/>
                    </a:lnTo>
                    <a:lnTo>
                      <a:pt x="2654" y="809"/>
                    </a:lnTo>
                    <a:lnTo>
                      <a:pt x="2664" y="782"/>
                    </a:lnTo>
                    <a:lnTo>
                      <a:pt x="2707" y="788"/>
                    </a:lnTo>
                    <a:lnTo>
                      <a:pt x="2779" y="790"/>
                    </a:lnTo>
                    <a:lnTo>
                      <a:pt x="2860" y="782"/>
                    </a:lnTo>
                    <a:lnTo>
                      <a:pt x="2941" y="764"/>
                    </a:lnTo>
                    <a:lnTo>
                      <a:pt x="2998" y="740"/>
                    </a:lnTo>
                    <a:lnTo>
                      <a:pt x="3044" y="708"/>
                    </a:lnTo>
                    <a:lnTo>
                      <a:pt x="3072" y="674"/>
                    </a:lnTo>
                    <a:lnTo>
                      <a:pt x="3082" y="631"/>
                    </a:lnTo>
                    <a:lnTo>
                      <a:pt x="3079" y="600"/>
                    </a:lnTo>
                    <a:lnTo>
                      <a:pt x="3054" y="556"/>
                    </a:lnTo>
                    <a:lnTo>
                      <a:pt x="3110" y="530"/>
                    </a:lnTo>
                    <a:lnTo>
                      <a:pt x="3138" y="497"/>
                    </a:lnTo>
                    <a:lnTo>
                      <a:pt x="3154" y="461"/>
                    </a:lnTo>
                    <a:lnTo>
                      <a:pt x="3154" y="424"/>
                    </a:lnTo>
                    <a:lnTo>
                      <a:pt x="3135" y="384"/>
                    </a:lnTo>
                    <a:lnTo>
                      <a:pt x="3097" y="355"/>
                    </a:lnTo>
                    <a:lnTo>
                      <a:pt x="3035" y="323"/>
                    </a:lnTo>
                    <a:lnTo>
                      <a:pt x="2969" y="299"/>
                    </a:lnTo>
                    <a:lnTo>
                      <a:pt x="2891" y="276"/>
                    </a:lnTo>
                    <a:lnTo>
                      <a:pt x="2792" y="260"/>
                    </a:lnTo>
                    <a:lnTo>
                      <a:pt x="2698" y="251"/>
                    </a:lnTo>
                    <a:lnTo>
                      <a:pt x="2654" y="248"/>
                    </a:lnTo>
                    <a:lnTo>
                      <a:pt x="2651" y="223"/>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 name="Oval 31"/>
              <p:cNvSpPr>
                <a:spLocks noChangeArrowheads="1"/>
              </p:cNvSpPr>
              <p:nvPr/>
            </p:nvSpPr>
            <p:spPr bwMode="auto">
              <a:xfrm>
                <a:off x="4002" y="1888"/>
                <a:ext cx="473" cy="13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4" name="Oval 32"/>
              <p:cNvSpPr>
                <a:spLocks noChangeArrowheads="1"/>
              </p:cNvSpPr>
              <p:nvPr/>
            </p:nvSpPr>
            <p:spPr bwMode="auto">
              <a:xfrm>
                <a:off x="4317" y="2055"/>
                <a:ext cx="367" cy="8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5" name="Oval 33"/>
              <p:cNvSpPr>
                <a:spLocks noChangeArrowheads="1"/>
              </p:cNvSpPr>
              <p:nvPr/>
            </p:nvSpPr>
            <p:spPr bwMode="auto">
              <a:xfrm>
                <a:off x="4527" y="2162"/>
                <a:ext cx="213" cy="69"/>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0969" name="Rectangle 34"/>
            <p:cNvSpPr>
              <a:spLocks noChangeArrowheads="1"/>
            </p:cNvSpPr>
            <p:nvPr/>
          </p:nvSpPr>
          <p:spPr bwMode="auto">
            <a:xfrm>
              <a:off x="2198" y="169"/>
              <a:ext cx="1865" cy="3015"/>
            </a:xfrm>
            <a:prstGeom prst="rect">
              <a:avLst/>
            </a:prstGeom>
            <a:noFill/>
            <a:ln w="254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rPr>
                <a:t>void main()</a:t>
              </a:r>
            </a:p>
            <a:p>
              <a:r>
                <a:rPr lang="en-US" altLang="zh-CN" b="1">
                  <a:latin typeface="Times New Roman" panose="02020603050405020304" pitchFamily="18" charset="0"/>
                </a:rPr>
                <a:t>{</a:t>
              </a:r>
            </a:p>
            <a:p>
              <a:r>
                <a:rPr lang="en-US" altLang="zh-CN" b="1">
                  <a:latin typeface="Times New Roman" panose="02020603050405020304" pitchFamily="18" charset="0"/>
                </a:rPr>
                <a:t>   Init (x,y,z...);</a:t>
              </a:r>
            </a:p>
            <a:p>
              <a:r>
                <a:rPr lang="en-US" altLang="zh-CN" b="1">
                  <a:latin typeface="Times New Roman" panose="02020603050405020304" pitchFamily="18" charset="0"/>
                </a:rPr>
                <a:t>   Open (files/database);</a:t>
              </a:r>
            </a:p>
            <a:p>
              <a:r>
                <a:rPr lang="en-US" altLang="zh-CN" b="1">
                  <a:latin typeface="Times New Roman" panose="02020603050405020304" pitchFamily="18" charset="0"/>
                </a:rPr>
                <a:t>   Read(...);</a:t>
              </a:r>
            </a:p>
            <a:p>
              <a:r>
                <a:rPr lang="en-US" altLang="zh-CN" b="1">
                  <a:latin typeface="Times New Roman" panose="02020603050405020304" pitchFamily="18" charset="0"/>
                </a:rPr>
                <a:t>   Compute(...);</a:t>
              </a:r>
            </a:p>
            <a:p>
              <a:endParaRPr lang="en-US" altLang="zh-CN" b="1">
                <a:latin typeface="Times New Roman" panose="02020603050405020304" pitchFamily="18" charset="0"/>
              </a:endParaRPr>
            </a:p>
            <a:p>
              <a:r>
                <a:rPr lang="en-US" altLang="zh-CN" b="1">
                  <a:latin typeface="Times New Roman" panose="02020603050405020304" pitchFamily="18" charset="0"/>
                </a:rPr>
                <a:t>   while(…)</a:t>
              </a:r>
            </a:p>
            <a:p>
              <a:r>
                <a:rPr lang="en-US" altLang="zh-CN" b="1">
                  <a:latin typeface="Times New Roman" panose="02020603050405020304" pitchFamily="18" charset="0"/>
                </a:rPr>
                <a:t>   {   Update (files/database);</a:t>
              </a:r>
            </a:p>
            <a:p>
              <a:r>
                <a:rPr lang="en-US" altLang="zh-CN" b="1">
                  <a:latin typeface="Times New Roman" panose="02020603050405020304" pitchFamily="18" charset="0"/>
                </a:rPr>
                <a:t>        Close (files/database);</a:t>
              </a:r>
            </a:p>
            <a:p>
              <a:r>
                <a:rPr lang="en-US" altLang="zh-CN" b="1">
                  <a:latin typeface="Times New Roman" panose="02020603050405020304" pitchFamily="18" charset="0"/>
                </a:rPr>
                <a:t>   }</a:t>
              </a:r>
            </a:p>
            <a:p>
              <a:r>
                <a:rPr lang="en-US" altLang="zh-CN" b="1">
                  <a:latin typeface="Times New Roman" panose="02020603050405020304" pitchFamily="18" charset="0"/>
                </a:rPr>
                <a:t>}</a:t>
              </a:r>
            </a:p>
            <a:p>
              <a:endParaRPr lang="en-US" altLang="zh-CN" b="1">
                <a:latin typeface="Times New Roman" panose="02020603050405020304" pitchFamily="18" charset="0"/>
              </a:endParaRPr>
            </a:p>
            <a:p>
              <a:r>
                <a:rPr lang="en-US" altLang="zh-CN" b="1">
                  <a:latin typeface="Times New Roman" panose="02020603050405020304" pitchFamily="18" charset="0"/>
                </a:rPr>
                <a:t>void Callee</a:t>
              </a:r>
            </a:p>
            <a:p>
              <a:r>
                <a:rPr lang="en-US" altLang="zh-CN" b="1">
                  <a:latin typeface="Times New Roman" panose="02020603050405020304" pitchFamily="18" charset="0"/>
                </a:rPr>
                <a:t>{    Parameters(x,y,z);</a:t>
              </a:r>
            </a:p>
            <a:p>
              <a:r>
                <a:rPr lang="en-US" altLang="zh-CN" b="1">
                  <a:latin typeface="Times New Roman" panose="02020603050405020304" pitchFamily="18" charset="0"/>
                </a:rPr>
                <a:t>      Compute(...);</a:t>
              </a:r>
            </a:p>
            <a:p>
              <a:r>
                <a:rPr lang="en-US" altLang="zh-CN" b="1">
                  <a:latin typeface="Times New Roman" panose="02020603050405020304" pitchFamily="18" charset="0"/>
                </a:rPr>
                <a:t>}</a:t>
              </a:r>
            </a:p>
          </p:txBody>
        </p:sp>
        <p:sp>
          <p:nvSpPr>
            <p:cNvPr id="40970" name="Rectangle 35"/>
            <p:cNvSpPr>
              <a:spLocks noChangeArrowheads="1"/>
            </p:cNvSpPr>
            <p:nvPr/>
          </p:nvSpPr>
          <p:spPr bwMode="auto">
            <a:xfrm>
              <a:off x="3893" y="1379"/>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b="1" i="1"/>
            </a:p>
          </p:txBody>
        </p:sp>
        <p:sp>
          <p:nvSpPr>
            <p:cNvPr id="40971" name="Rectangle 36"/>
            <p:cNvSpPr>
              <a:spLocks noChangeArrowheads="1"/>
            </p:cNvSpPr>
            <p:nvPr/>
          </p:nvSpPr>
          <p:spPr bwMode="auto">
            <a:xfrm>
              <a:off x="1037" y="590"/>
              <a:ext cx="1255"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081D58"/>
                  </a:solidFill>
                </a:rPr>
                <a:t>谁写的？</a:t>
              </a:r>
            </a:p>
            <a:p>
              <a:r>
                <a:rPr lang="zh-CN" altLang="en-US" sz="2000" b="1">
                  <a:solidFill>
                    <a:srgbClr val="081D58"/>
                  </a:solidFill>
                </a:rPr>
                <a:t>为什么这样写？</a:t>
              </a:r>
              <a:endParaRPr lang="en-US" altLang="zh-CN" sz="2000" b="1">
                <a:solidFill>
                  <a:srgbClr val="081D58"/>
                </a:solidFill>
              </a:endParaRPr>
            </a:p>
            <a:p>
              <a:r>
                <a:rPr lang="zh-CN" altLang="en-US" sz="2000" b="1">
                  <a:solidFill>
                    <a:srgbClr val="081D58"/>
                  </a:solidFill>
                </a:rPr>
                <a:t>随着程序规模增大，越来越复杂</a:t>
              </a:r>
            </a:p>
          </p:txBody>
        </p:sp>
      </p:grpSp>
    </p:spTree>
    <p:extLst>
      <p:ext uri="{BB962C8B-B14F-4D97-AF65-F5344CB8AC3E}">
        <p14:creationId xmlns:p14="http://schemas.microsoft.com/office/powerpoint/2010/main" val="195739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body" idx="1"/>
          </p:nvPr>
        </p:nvSpPr>
        <p:spPr>
          <a:xfrm>
            <a:off x="755575" y="1628800"/>
            <a:ext cx="7704857" cy="4897289"/>
          </a:xfrm>
        </p:spPr>
        <p:txBody>
          <a:bodyPr/>
          <a:lstStyle/>
          <a:p>
            <a:pPr eaLnBrk="1" hangingPunct="1"/>
            <a:r>
              <a:rPr lang="zh-CN" altLang="en-US" dirty="0" smtClean="0">
                <a:latin typeface="宋体" panose="02010600030101010101" pitchFamily="2" charset="-122"/>
              </a:rPr>
              <a:t>虽然结构化设计的模块图可以让我们掌握一个系统的总体结构，但众多的模块（包括函数）缺乏一个合理的组织，难以记忆和使用。</a:t>
            </a:r>
          </a:p>
          <a:p>
            <a:pPr lvl="1" eaLnBrk="1" hangingPunct="1"/>
            <a:r>
              <a:rPr lang="zh-CN" altLang="en-US" dirty="0" smtClean="0">
                <a:latin typeface="宋体" panose="02010600030101010101" pitchFamily="2" charset="-122"/>
                <a:cs typeface="楷体_GB2312" pitchFamily="49" charset="-122"/>
              </a:rPr>
              <a:t>比如要操作一个字符串，需要使用</a:t>
            </a:r>
            <a:r>
              <a:rPr lang="en-US" altLang="zh-CN" dirty="0" err="1" smtClean="0">
                <a:latin typeface="宋体" panose="02010600030101010101" pitchFamily="2" charset="-122"/>
                <a:cs typeface="楷体_GB2312" pitchFamily="49" charset="-122"/>
              </a:rPr>
              <a:t>strlen</a:t>
            </a:r>
            <a:r>
              <a:rPr lang="en-US" altLang="zh-CN" dirty="0" smtClean="0">
                <a:latin typeface="宋体" panose="02010600030101010101" pitchFamily="2" charset="-122"/>
                <a:cs typeface="楷体_GB2312" pitchFamily="49" charset="-122"/>
              </a:rPr>
              <a:t>, </a:t>
            </a:r>
            <a:r>
              <a:rPr lang="en-US" altLang="zh-CN" dirty="0" err="1" smtClean="0">
                <a:latin typeface="宋体" panose="02010600030101010101" pitchFamily="2" charset="-122"/>
                <a:cs typeface="楷体_GB2312" pitchFamily="49" charset="-122"/>
              </a:rPr>
              <a:t>substr</a:t>
            </a:r>
            <a:r>
              <a:rPr lang="en-US" altLang="zh-CN" dirty="0" smtClean="0">
                <a:latin typeface="宋体" panose="02010600030101010101" pitchFamily="2" charset="-122"/>
                <a:cs typeface="楷体_GB2312" pitchFamily="49" charset="-122"/>
              </a:rPr>
              <a:t>, replace</a:t>
            </a:r>
            <a:r>
              <a:rPr lang="zh-CN" altLang="en-US" dirty="0" smtClean="0">
                <a:latin typeface="宋体" panose="02010600030101010101" pitchFamily="2" charset="-122"/>
                <a:cs typeface="楷体_GB2312" pitchFamily="49" charset="-122"/>
              </a:rPr>
              <a:t>等字符串函数，类似函数很多，常常不知道该用哪一个，现在用一个</a:t>
            </a:r>
            <a:r>
              <a:rPr lang="en-US" altLang="zh-CN" dirty="0" smtClean="0">
                <a:latin typeface="宋体" panose="02010600030101010101" pitchFamily="2" charset="-122"/>
                <a:cs typeface="楷体_GB2312" pitchFamily="49" charset="-122"/>
              </a:rPr>
              <a:t>String</a:t>
            </a:r>
            <a:r>
              <a:rPr lang="zh-CN" altLang="en-US" dirty="0" smtClean="0">
                <a:latin typeface="宋体" panose="02010600030101010101" pitchFamily="2" charset="-122"/>
                <a:cs typeface="楷体_GB2312" pitchFamily="49" charset="-122"/>
              </a:rPr>
              <a:t>类来表示字符串对象，有效组织相关函数，这样的类比函数更易用。</a:t>
            </a:r>
          </a:p>
          <a:p>
            <a:pPr eaLnBrk="1" hangingPunct="1"/>
            <a:r>
              <a:rPr lang="zh-CN" altLang="en-US" dirty="0" smtClean="0">
                <a:latin typeface="宋体" panose="02010600030101010101" pitchFamily="2" charset="-122"/>
              </a:rPr>
              <a:t>对象是一个包含数据和操作的独立的整体，比模块的封装性更好，具有更高的重用性。</a:t>
            </a:r>
          </a:p>
        </p:txBody>
      </p:sp>
      <p:sp>
        <p:nvSpPr>
          <p:cNvPr id="41987" name="Rectangle 3"/>
          <p:cNvSpPr>
            <a:spLocks noGrp="1" noChangeArrowheads="1"/>
          </p:cNvSpPr>
          <p:nvPr>
            <p:ph type="title"/>
          </p:nvPr>
        </p:nvSpPr>
        <p:spPr>
          <a:xfrm>
            <a:off x="539552" y="476672"/>
            <a:ext cx="8496300" cy="981075"/>
          </a:xfrm>
        </p:spPr>
        <p:txBody>
          <a:bodyPr/>
          <a:lstStyle/>
          <a:p>
            <a:pPr eaLnBrk="1" hangingPunct="1"/>
            <a:r>
              <a:rPr lang="zh-CN" altLang="en-US" dirty="0" smtClean="0"/>
              <a:t>对象是更好的抽象和封装</a:t>
            </a:r>
          </a:p>
        </p:txBody>
      </p:sp>
    </p:spTree>
    <p:extLst>
      <p:ext uri="{BB962C8B-B14F-4D97-AF65-F5344CB8AC3E}">
        <p14:creationId xmlns:p14="http://schemas.microsoft.com/office/powerpoint/2010/main" val="531048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63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635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63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46855" y="557213"/>
            <a:ext cx="8496300" cy="981075"/>
          </a:xfrm>
        </p:spPr>
        <p:txBody>
          <a:bodyPr/>
          <a:lstStyle/>
          <a:p>
            <a:pPr eaLnBrk="1" hangingPunct="1"/>
            <a:r>
              <a:rPr lang="en-US" altLang="zh-CN" dirty="0" smtClean="0"/>
              <a:t>4. </a:t>
            </a:r>
            <a:r>
              <a:rPr lang="zh-CN" altLang="en-US" dirty="0" smtClean="0"/>
              <a:t>更有生命力</a:t>
            </a:r>
          </a:p>
        </p:txBody>
      </p:sp>
      <p:sp>
        <p:nvSpPr>
          <p:cNvPr id="43011" name="Rectangle 3"/>
          <p:cNvSpPr>
            <a:spLocks noGrp="1" noChangeArrowheads="1"/>
          </p:cNvSpPr>
          <p:nvPr>
            <p:ph type="body" idx="1"/>
          </p:nvPr>
        </p:nvSpPr>
        <p:spPr>
          <a:xfrm>
            <a:off x="904240" y="1692718"/>
            <a:ext cx="7581529" cy="719137"/>
          </a:xfrm>
        </p:spPr>
        <p:txBody>
          <a:bodyPr/>
          <a:lstStyle/>
          <a:p>
            <a:pPr eaLnBrk="1" hangingPunct="1"/>
            <a:r>
              <a:rPr lang="zh-CN" altLang="en-US" dirty="0" smtClean="0"/>
              <a:t>对象是系统中相对最稳定的元素</a:t>
            </a:r>
          </a:p>
        </p:txBody>
      </p:sp>
      <p:sp>
        <p:nvSpPr>
          <p:cNvPr id="43012" name="Rectangle 4"/>
          <p:cNvSpPr>
            <a:spLocks noChangeArrowheads="1"/>
          </p:cNvSpPr>
          <p:nvPr/>
        </p:nvSpPr>
        <p:spPr bwMode="auto">
          <a:xfrm>
            <a:off x="3454400" y="4751388"/>
            <a:ext cx="1981200" cy="685800"/>
          </a:xfrm>
          <a:prstGeom prst="rect">
            <a:avLst/>
          </a:prstGeom>
          <a:solidFill>
            <a:schemeClr val="bg1"/>
          </a:solidFill>
          <a:ln>
            <a:noFill/>
          </a:ln>
          <a:effectLs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3" name="Line 5"/>
          <p:cNvSpPr>
            <a:spLocks noChangeShapeType="1"/>
          </p:cNvSpPr>
          <p:nvPr/>
        </p:nvSpPr>
        <p:spPr bwMode="auto">
          <a:xfrm>
            <a:off x="1793875" y="4892675"/>
            <a:ext cx="14097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4" name="Arc 6"/>
          <p:cNvSpPr>
            <a:spLocks/>
          </p:cNvSpPr>
          <p:nvPr/>
        </p:nvSpPr>
        <p:spPr bwMode="auto">
          <a:xfrm>
            <a:off x="3184525" y="4894263"/>
            <a:ext cx="190500" cy="209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5" name="Line 7"/>
          <p:cNvSpPr>
            <a:spLocks noChangeShapeType="1"/>
          </p:cNvSpPr>
          <p:nvPr/>
        </p:nvSpPr>
        <p:spPr bwMode="auto">
          <a:xfrm flipH="1">
            <a:off x="5627688" y="4897438"/>
            <a:ext cx="14097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6" name="Arc 8"/>
          <p:cNvSpPr>
            <a:spLocks/>
          </p:cNvSpPr>
          <p:nvPr/>
        </p:nvSpPr>
        <p:spPr bwMode="auto">
          <a:xfrm>
            <a:off x="5457825" y="4899025"/>
            <a:ext cx="190500" cy="20955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39"/>
                  <a:pt x="9561" y="98"/>
                  <a:pt x="21419" y="-1"/>
                </a:cubicBezTo>
              </a:path>
              <a:path w="21600" h="21599" stroke="0" extrusionOk="0">
                <a:moveTo>
                  <a:pt x="0" y="21599"/>
                </a:moveTo>
                <a:cubicBezTo>
                  <a:pt x="0" y="9739"/>
                  <a:pt x="9561" y="98"/>
                  <a:pt x="21419" y="-1"/>
                </a:cubicBezTo>
                <a:lnTo>
                  <a:pt x="21600" y="21599"/>
                </a:lnTo>
                <a:lnTo>
                  <a:pt x="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7" name="Rectangle 9"/>
          <p:cNvSpPr>
            <a:spLocks noChangeArrowheads="1"/>
          </p:cNvSpPr>
          <p:nvPr/>
        </p:nvSpPr>
        <p:spPr bwMode="auto">
          <a:xfrm>
            <a:off x="3635704" y="4899025"/>
            <a:ext cx="159017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latin typeface="Univers (WN)"/>
              </a:rPr>
              <a:t>VVVVVVVVVVVV</a:t>
            </a:r>
          </a:p>
        </p:txBody>
      </p:sp>
      <p:sp>
        <p:nvSpPr>
          <p:cNvPr id="43018" name="Rectangle 10"/>
          <p:cNvSpPr>
            <a:spLocks noChangeArrowheads="1"/>
          </p:cNvSpPr>
          <p:nvPr/>
        </p:nvSpPr>
        <p:spPr bwMode="auto">
          <a:xfrm>
            <a:off x="3779838" y="4437063"/>
            <a:ext cx="1335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变化的世界</a:t>
            </a:r>
          </a:p>
        </p:txBody>
      </p:sp>
      <p:sp>
        <p:nvSpPr>
          <p:cNvPr id="43019" name="Rectangle 11"/>
          <p:cNvSpPr>
            <a:spLocks noChangeArrowheads="1"/>
          </p:cNvSpPr>
          <p:nvPr/>
        </p:nvSpPr>
        <p:spPr bwMode="auto">
          <a:xfrm>
            <a:off x="1979613" y="4968875"/>
            <a:ext cx="1368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功能模型</a:t>
            </a:r>
          </a:p>
        </p:txBody>
      </p:sp>
      <p:sp>
        <p:nvSpPr>
          <p:cNvPr id="43020" name="Rectangle 12"/>
          <p:cNvSpPr>
            <a:spLocks noChangeArrowheads="1"/>
          </p:cNvSpPr>
          <p:nvPr/>
        </p:nvSpPr>
        <p:spPr bwMode="auto">
          <a:xfrm>
            <a:off x="5592763" y="501015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对象模型</a:t>
            </a:r>
          </a:p>
        </p:txBody>
      </p:sp>
      <p:pic>
        <p:nvPicPr>
          <p:cNvPr id="43021"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888" y="4029075"/>
            <a:ext cx="4000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3022" name="Group 14"/>
          <p:cNvGrpSpPr>
            <a:grpSpLocks/>
          </p:cNvGrpSpPr>
          <p:nvPr/>
        </p:nvGrpSpPr>
        <p:grpSpPr bwMode="auto">
          <a:xfrm>
            <a:off x="2609850" y="3984625"/>
            <a:ext cx="576263" cy="874713"/>
            <a:chOff x="1750" y="1274"/>
            <a:chExt cx="363" cy="551"/>
          </a:xfrm>
        </p:grpSpPr>
        <p:grpSp>
          <p:nvGrpSpPr>
            <p:cNvPr id="43035" name="Group 15"/>
            <p:cNvGrpSpPr>
              <a:grpSpLocks/>
            </p:cNvGrpSpPr>
            <p:nvPr/>
          </p:nvGrpSpPr>
          <p:grpSpPr bwMode="auto">
            <a:xfrm>
              <a:off x="1881" y="1274"/>
              <a:ext cx="111" cy="101"/>
              <a:chOff x="1881" y="1274"/>
              <a:chExt cx="111" cy="101"/>
            </a:xfrm>
          </p:grpSpPr>
          <p:grpSp>
            <p:nvGrpSpPr>
              <p:cNvPr id="43048" name="Group 16"/>
              <p:cNvGrpSpPr>
                <a:grpSpLocks/>
              </p:cNvGrpSpPr>
              <p:nvPr/>
            </p:nvGrpSpPr>
            <p:grpSpPr bwMode="auto">
              <a:xfrm>
                <a:off x="1882" y="1279"/>
                <a:ext cx="107" cy="96"/>
                <a:chOff x="1882" y="1279"/>
                <a:chExt cx="107" cy="96"/>
              </a:xfrm>
            </p:grpSpPr>
            <p:sp>
              <p:nvSpPr>
                <p:cNvPr id="43050" name="Freeform 17"/>
                <p:cNvSpPr>
                  <a:spLocks/>
                </p:cNvSpPr>
                <p:nvPr/>
              </p:nvSpPr>
              <p:spPr bwMode="auto">
                <a:xfrm>
                  <a:off x="1882" y="1279"/>
                  <a:ext cx="107" cy="95"/>
                </a:xfrm>
                <a:custGeom>
                  <a:avLst/>
                  <a:gdLst>
                    <a:gd name="T0" fmla="*/ 15 w 107"/>
                    <a:gd name="T1" fmla="*/ 7 h 95"/>
                    <a:gd name="T2" fmla="*/ 23 w 107"/>
                    <a:gd name="T3" fmla="*/ 4 h 95"/>
                    <a:gd name="T4" fmla="*/ 33 w 107"/>
                    <a:gd name="T5" fmla="*/ 1 h 95"/>
                    <a:gd name="T6" fmla="*/ 45 w 107"/>
                    <a:gd name="T7" fmla="*/ 0 h 95"/>
                    <a:gd name="T8" fmla="*/ 56 w 107"/>
                    <a:gd name="T9" fmla="*/ 0 h 95"/>
                    <a:gd name="T10" fmla="*/ 67 w 107"/>
                    <a:gd name="T11" fmla="*/ 1 h 95"/>
                    <a:gd name="T12" fmla="*/ 78 w 107"/>
                    <a:gd name="T13" fmla="*/ 2 h 95"/>
                    <a:gd name="T14" fmla="*/ 87 w 107"/>
                    <a:gd name="T15" fmla="*/ 5 h 95"/>
                    <a:gd name="T16" fmla="*/ 92 w 107"/>
                    <a:gd name="T17" fmla="*/ 8 h 95"/>
                    <a:gd name="T18" fmla="*/ 95 w 107"/>
                    <a:gd name="T19" fmla="*/ 11 h 95"/>
                    <a:gd name="T20" fmla="*/ 98 w 107"/>
                    <a:gd name="T21" fmla="*/ 14 h 95"/>
                    <a:gd name="T22" fmla="*/ 99 w 107"/>
                    <a:gd name="T23" fmla="*/ 20 h 95"/>
                    <a:gd name="T24" fmla="*/ 100 w 107"/>
                    <a:gd name="T25" fmla="*/ 25 h 95"/>
                    <a:gd name="T26" fmla="*/ 100 w 107"/>
                    <a:gd name="T27" fmla="*/ 28 h 95"/>
                    <a:gd name="T28" fmla="*/ 100 w 107"/>
                    <a:gd name="T29" fmla="*/ 32 h 95"/>
                    <a:gd name="T30" fmla="*/ 100 w 107"/>
                    <a:gd name="T31" fmla="*/ 37 h 95"/>
                    <a:gd name="T32" fmla="*/ 103 w 107"/>
                    <a:gd name="T33" fmla="*/ 36 h 95"/>
                    <a:gd name="T34" fmla="*/ 106 w 107"/>
                    <a:gd name="T35" fmla="*/ 38 h 95"/>
                    <a:gd name="T36" fmla="*/ 106 w 107"/>
                    <a:gd name="T37" fmla="*/ 43 h 95"/>
                    <a:gd name="T38" fmla="*/ 103 w 107"/>
                    <a:gd name="T39" fmla="*/ 49 h 95"/>
                    <a:gd name="T40" fmla="*/ 102 w 107"/>
                    <a:gd name="T41" fmla="*/ 54 h 95"/>
                    <a:gd name="T42" fmla="*/ 101 w 107"/>
                    <a:gd name="T43" fmla="*/ 57 h 95"/>
                    <a:gd name="T44" fmla="*/ 97 w 107"/>
                    <a:gd name="T45" fmla="*/ 58 h 95"/>
                    <a:gd name="T46" fmla="*/ 95 w 107"/>
                    <a:gd name="T47" fmla="*/ 56 h 95"/>
                    <a:gd name="T48" fmla="*/ 94 w 107"/>
                    <a:gd name="T49" fmla="*/ 62 h 95"/>
                    <a:gd name="T50" fmla="*/ 93 w 107"/>
                    <a:gd name="T51" fmla="*/ 68 h 95"/>
                    <a:gd name="T52" fmla="*/ 92 w 107"/>
                    <a:gd name="T53" fmla="*/ 72 h 95"/>
                    <a:gd name="T54" fmla="*/ 89 w 107"/>
                    <a:gd name="T55" fmla="*/ 82 h 95"/>
                    <a:gd name="T56" fmla="*/ 61 w 107"/>
                    <a:gd name="T57" fmla="*/ 94 h 95"/>
                    <a:gd name="T58" fmla="*/ 21 w 107"/>
                    <a:gd name="T59" fmla="*/ 83 h 95"/>
                    <a:gd name="T60" fmla="*/ 20 w 107"/>
                    <a:gd name="T61" fmla="*/ 73 h 95"/>
                    <a:gd name="T62" fmla="*/ 16 w 107"/>
                    <a:gd name="T63" fmla="*/ 62 h 95"/>
                    <a:gd name="T64" fmla="*/ 15 w 107"/>
                    <a:gd name="T65" fmla="*/ 57 h 95"/>
                    <a:gd name="T66" fmla="*/ 13 w 107"/>
                    <a:gd name="T67" fmla="*/ 58 h 95"/>
                    <a:gd name="T68" fmla="*/ 8 w 107"/>
                    <a:gd name="T69" fmla="*/ 58 h 95"/>
                    <a:gd name="T70" fmla="*/ 4 w 107"/>
                    <a:gd name="T71" fmla="*/ 48 h 95"/>
                    <a:gd name="T72" fmla="*/ 0 w 107"/>
                    <a:gd name="T73" fmla="*/ 40 h 95"/>
                    <a:gd name="T74" fmla="*/ 1 w 107"/>
                    <a:gd name="T75" fmla="*/ 38 h 95"/>
                    <a:gd name="T76" fmla="*/ 5 w 107"/>
                    <a:gd name="T77" fmla="*/ 38 h 95"/>
                    <a:gd name="T78" fmla="*/ 5 w 107"/>
                    <a:gd name="T79" fmla="*/ 34 h 95"/>
                    <a:gd name="T80" fmla="*/ 4 w 107"/>
                    <a:gd name="T81" fmla="*/ 27 h 95"/>
                    <a:gd name="T82" fmla="*/ 5 w 107"/>
                    <a:gd name="T83" fmla="*/ 23 h 95"/>
                    <a:gd name="T84" fmla="*/ 7 w 107"/>
                    <a:gd name="T85" fmla="*/ 17 h 95"/>
                    <a:gd name="T86" fmla="*/ 11 w 107"/>
                    <a:gd name="T87" fmla="*/ 11 h 95"/>
                    <a:gd name="T88" fmla="*/ 15 w 107"/>
                    <a:gd name="T89" fmla="*/ 7 h 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7" h="95">
                      <a:moveTo>
                        <a:pt x="15" y="7"/>
                      </a:moveTo>
                      <a:lnTo>
                        <a:pt x="23" y="4"/>
                      </a:lnTo>
                      <a:lnTo>
                        <a:pt x="33" y="1"/>
                      </a:lnTo>
                      <a:lnTo>
                        <a:pt x="45" y="0"/>
                      </a:lnTo>
                      <a:lnTo>
                        <a:pt x="56" y="0"/>
                      </a:lnTo>
                      <a:lnTo>
                        <a:pt x="67" y="1"/>
                      </a:lnTo>
                      <a:lnTo>
                        <a:pt x="78" y="2"/>
                      </a:lnTo>
                      <a:lnTo>
                        <a:pt x="87" y="5"/>
                      </a:lnTo>
                      <a:lnTo>
                        <a:pt x="92" y="8"/>
                      </a:lnTo>
                      <a:lnTo>
                        <a:pt x="95" y="11"/>
                      </a:lnTo>
                      <a:lnTo>
                        <a:pt x="98" y="14"/>
                      </a:lnTo>
                      <a:lnTo>
                        <a:pt x="99" y="20"/>
                      </a:lnTo>
                      <a:lnTo>
                        <a:pt x="100" y="25"/>
                      </a:lnTo>
                      <a:lnTo>
                        <a:pt x="100" y="28"/>
                      </a:lnTo>
                      <a:lnTo>
                        <a:pt x="100" y="32"/>
                      </a:lnTo>
                      <a:lnTo>
                        <a:pt x="100" y="37"/>
                      </a:lnTo>
                      <a:lnTo>
                        <a:pt x="103" y="36"/>
                      </a:lnTo>
                      <a:lnTo>
                        <a:pt x="106" y="38"/>
                      </a:lnTo>
                      <a:lnTo>
                        <a:pt x="106" y="43"/>
                      </a:lnTo>
                      <a:lnTo>
                        <a:pt x="103" y="49"/>
                      </a:lnTo>
                      <a:lnTo>
                        <a:pt x="102" y="54"/>
                      </a:lnTo>
                      <a:lnTo>
                        <a:pt x="101" y="57"/>
                      </a:lnTo>
                      <a:lnTo>
                        <a:pt x="97" y="58"/>
                      </a:lnTo>
                      <a:lnTo>
                        <a:pt x="95" y="56"/>
                      </a:lnTo>
                      <a:lnTo>
                        <a:pt x="94" y="62"/>
                      </a:lnTo>
                      <a:lnTo>
                        <a:pt x="93" y="68"/>
                      </a:lnTo>
                      <a:lnTo>
                        <a:pt x="92" y="72"/>
                      </a:lnTo>
                      <a:lnTo>
                        <a:pt x="89" y="82"/>
                      </a:lnTo>
                      <a:lnTo>
                        <a:pt x="61" y="94"/>
                      </a:lnTo>
                      <a:lnTo>
                        <a:pt x="21" y="83"/>
                      </a:lnTo>
                      <a:lnTo>
                        <a:pt x="20" y="73"/>
                      </a:lnTo>
                      <a:lnTo>
                        <a:pt x="16" y="62"/>
                      </a:lnTo>
                      <a:lnTo>
                        <a:pt x="15" y="57"/>
                      </a:lnTo>
                      <a:lnTo>
                        <a:pt x="13" y="58"/>
                      </a:lnTo>
                      <a:lnTo>
                        <a:pt x="8" y="58"/>
                      </a:lnTo>
                      <a:lnTo>
                        <a:pt x="4" y="48"/>
                      </a:lnTo>
                      <a:lnTo>
                        <a:pt x="0" y="40"/>
                      </a:lnTo>
                      <a:lnTo>
                        <a:pt x="1" y="38"/>
                      </a:lnTo>
                      <a:lnTo>
                        <a:pt x="5" y="38"/>
                      </a:lnTo>
                      <a:lnTo>
                        <a:pt x="5" y="34"/>
                      </a:lnTo>
                      <a:lnTo>
                        <a:pt x="4" y="27"/>
                      </a:lnTo>
                      <a:lnTo>
                        <a:pt x="5" y="23"/>
                      </a:lnTo>
                      <a:lnTo>
                        <a:pt x="7" y="17"/>
                      </a:lnTo>
                      <a:lnTo>
                        <a:pt x="11" y="11"/>
                      </a:lnTo>
                      <a:lnTo>
                        <a:pt x="15" y="7"/>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51" name="Freeform 18"/>
                <p:cNvSpPr>
                  <a:spLocks/>
                </p:cNvSpPr>
                <p:nvPr/>
              </p:nvSpPr>
              <p:spPr bwMode="auto">
                <a:xfrm>
                  <a:off x="1882" y="1281"/>
                  <a:ext cx="67" cy="94"/>
                </a:xfrm>
                <a:custGeom>
                  <a:avLst/>
                  <a:gdLst>
                    <a:gd name="T0" fmla="*/ 42 w 67"/>
                    <a:gd name="T1" fmla="*/ 11 h 94"/>
                    <a:gd name="T2" fmla="*/ 35 w 67"/>
                    <a:gd name="T3" fmla="*/ 33 h 94"/>
                    <a:gd name="T4" fmla="*/ 33 w 67"/>
                    <a:gd name="T5" fmla="*/ 34 h 94"/>
                    <a:gd name="T6" fmla="*/ 42 w 67"/>
                    <a:gd name="T7" fmla="*/ 34 h 94"/>
                    <a:gd name="T8" fmla="*/ 52 w 67"/>
                    <a:gd name="T9" fmla="*/ 37 h 94"/>
                    <a:gd name="T10" fmla="*/ 57 w 67"/>
                    <a:gd name="T11" fmla="*/ 37 h 94"/>
                    <a:gd name="T12" fmla="*/ 56 w 67"/>
                    <a:gd name="T13" fmla="*/ 56 h 94"/>
                    <a:gd name="T14" fmla="*/ 66 w 67"/>
                    <a:gd name="T15" fmla="*/ 55 h 94"/>
                    <a:gd name="T16" fmla="*/ 57 w 67"/>
                    <a:gd name="T17" fmla="*/ 60 h 94"/>
                    <a:gd name="T18" fmla="*/ 49 w 67"/>
                    <a:gd name="T19" fmla="*/ 57 h 94"/>
                    <a:gd name="T20" fmla="*/ 45 w 67"/>
                    <a:gd name="T21" fmla="*/ 57 h 94"/>
                    <a:gd name="T22" fmla="*/ 49 w 67"/>
                    <a:gd name="T23" fmla="*/ 53 h 94"/>
                    <a:gd name="T24" fmla="*/ 49 w 67"/>
                    <a:gd name="T25" fmla="*/ 43 h 94"/>
                    <a:gd name="T26" fmla="*/ 28 w 67"/>
                    <a:gd name="T27" fmla="*/ 45 h 94"/>
                    <a:gd name="T28" fmla="*/ 25 w 67"/>
                    <a:gd name="T29" fmla="*/ 55 h 94"/>
                    <a:gd name="T30" fmla="*/ 29 w 67"/>
                    <a:gd name="T31" fmla="*/ 62 h 94"/>
                    <a:gd name="T32" fmla="*/ 43 w 67"/>
                    <a:gd name="T33" fmla="*/ 80 h 94"/>
                    <a:gd name="T34" fmla="*/ 65 w 67"/>
                    <a:gd name="T35" fmla="*/ 78 h 94"/>
                    <a:gd name="T36" fmla="*/ 58 w 67"/>
                    <a:gd name="T37" fmla="*/ 93 h 94"/>
                    <a:gd name="T38" fmla="*/ 21 w 67"/>
                    <a:gd name="T39" fmla="*/ 81 h 94"/>
                    <a:gd name="T40" fmla="*/ 18 w 67"/>
                    <a:gd name="T41" fmla="*/ 69 h 94"/>
                    <a:gd name="T42" fmla="*/ 14 w 67"/>
                    <a:gd name="T43" fmla="*/ 55 h 94"/>
                    <a:gd name="T44" fmla="*/ 12 w 67"/>
                    <a:gd name="T45" fmla="*/ 56 h 94"/>
                    <a:gd name="T46" fmla="*/ 8 w 67"/>
                    <a:gd name="T47" fmla="*/ 56 h 94"/>
                    <a:gd name="T48" fmla="*/ 0 w 67"/>
                    <a:gd name="T49" fmla="*/ 38 h 94"/>
                    <a:gd name="T50" fmla="*/ 1 w 67"/>
                    <a:gd name="T51" fmla="*/ 36 h 94"/>
                    <a:gd name="T52" fmla="*/ 5 w 67"/>
                    <a:gd name="T53" fmla="*/ 36 h 94"/>
                    <a:gd name="T54" fmla="*/ 5 w 67"/>
                    <a:gd name="T55" fmla="*/ 30 h 94"/>
                    <a:gd name="T56" fmla="*/ 4 w 67"/>
                    <a:gd name="T57" fmla="*/ 26 h 94"/>
                    <a:gd name="T58" fmla="*/ 5 w 67"/>
                    <a:gd name="T59" fmla="*/ 22 h 94"/>
                    <a:gd name="T60" fmla="*/ 6 w 67"/>
                    <a:gd name="T61" fmla="*/ 18 h 94"/>
                    <a:gd name="T62" fmla="*/ 8 w 67"/>
                    <a:gd name="T63" fmla="*/ 13 h 94"/>
                    <a:gd name="T64" fmla="*/ 10 w 67"/>
                    <a:gd name="T65" fmla="*/ 9 h 94"/>
                    <a:gd name="T66" fmla="*/ 15 w 67"/>
                    <a:gd name="T67" fmla="*/ 5 h 94"/>
                    <a:gd name="T68" fmla="*/ 23 w 67"/>
                    <a:gd name="T69" fmla="*/ 2 h 94"/>
                    <a:gd name="T70" fmla="*/ 31 w 67"/>
                    <a:gd name="T71" fmla="*/ 0 h 94"/>
                    <a:gd name="T72" fmla="*/ 30 w 67"/>
                    <a:gd name="T73" fmla="*/ 3 h 94"/>
                    <a:gd name="T74" fmla="*/ 28 w 67"/>
                    <a:gd name="T75" fmla="*/ 6 h 94"/>
                    <a:gd name="T76" fmla="*/ 28 w 67"/>
                    <a:gd name="T77" fmla="*/ 7 h 94"/>
                    <a:gd name="T78" fmla="*/ 31 w 67"/>
                    <a:gd name="T79" fmla="*/ 9 h 94"/>
                    <a:gd name="T80" fmla="*/ 34 w 67"/>
                    <a:gd name="T81" fmla="*/ 10 h 94"/>
                    <a:gd name="T82" fmla="*/ 38 w 67"/>
                    <a:gd name="T83" fmla="*/ 11 h 94"/>
                    <a:gd name="T84" fmla="*/ 42 w 67"/>
                    <a:gd name="T85" fmla="*/ 11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 h="94">
                      <a:moveTo>
                        <a:pt x="42" y="11"/>
                      </a:moveTo>
                      <a:lnTo>
                        <a:pt x="35" y="33"/>
                      </a:lnTo>
                      <a:lnTo>
                        <a:pt x="33" y="34"/>
                      </a:lnTo>
                      <a:lnTo>
                        <a:pt x="42" y="34"/>
                      </a:lnTo>
                      <a:lnTo>
                        <a:pt x="52" y="37"/>
                      </a:lnTo>
                      <a:lnTo>
                        <a:pt x="57" y="37"/>
                      </a:lnTo>
                      <a:lnTo>
                        <a:pt x="56" y="56"/>
                      </a:lnTo>
                      <a:lnTo>
                        <a:pt x="66" y="55"/>
                      </a:lnTo>
                      <a:lnTo>
                        <a:pt x="57" y="60"/>
                      </a:lnTo>
                      <a:lnTo>
                        <a:pt x="49" y="57"/>
                      </a:lnTo>
                      <a:lnTo>
                        <a:pt x="45" y="57"/>
                      </a:lnTo>
                      <a:lnTo>
                        <a:pt x="49" y="53"/>
                      </a:lnTo>
                      <a:lnTo>
                        <a:pt x="49" y="43"/>
                      </a:lnTo>
                      <a:lnTo>
                        <a:pt x="28" y="45"/>
                      </a:lnTo>
                      <a:lnTo>
                        <a:pt x="25" y="55"/>
                      </a:lnTo>
                      <a:lnTo>
                        <a:pt x="29" y="62"/>
                      </a:lnTo>
                      <a:lnTo>
                        <a:pt x="43" y="80"/>
                      </a:lnTo>
                      <a:lnTo>
                        <a:pt x="65" y="78"/>
                      </a:lnTo>
                      <a:lnTo>
                        <a:pt x="58" y="93"/>
                      </a:lnTo>
                      <a:lnTo>
                        <a:pt x="21" y="81"/>
                      </a:lnTo>
                      <a:lnTo>
                        <a:pt x="18" y="69"/>
                      </a:lnTo>
                      <a:lnTo>
                        <a:pt x="14" y="55"/>
                      </a:lnTo>
                      <a:lnTo>
                        <a:pt x="12" y="56"/>
                      </a:lnTo>
                      <a:lnTo>
                        <a:pt x="8" y="56"/>
                      </a:lnTo>
                      <a:lnTo>
                        <a:pt x="0" y="38"/>
                      </a:lnTo>
                      <a:lnTo>
                        <a:pt x="1" y="36"/>
                      </a:lnTo>
                      <a:lnTo>
                        <a:pt x="5" y="36"/>
                      </a:lnTo>
                      <a:lnTo>
                        <a:pt x="5" y="30"/>
                      </a:lnTo>
                      <a:lnTo>
                        <a:pt x="4" y="26"/>
                      </a:lnTo>
                      <a:lnTo>
                        <a:pt x="5" y="22"/>
                      </a:lnTo>
                      <a:lnTo>
                        <a:pt x="6" y="18"/>
                      </a:lnTo>
                      <a:lnTo>
                        <a:pt x="8" y="13"/>
                      </a:lnTo>
                      <a:lnTo>
                        <a:pt x="10" y="9"/>
                      </a:lnTo>
                      <a:lnTo>
                        <a:pt x="15" y="5"/>
                      </a:lnTo>
                      <a:lnTo>
                        <a:pt x="23" y="2"/>
                      </a:lnTo>
                      <a:lnTo>
                        <a:pt x="31" y="0"/>
                      </a:lnTo>
                      <a:lnTo>
                        <a:pt x="30" y="3"/>
                      </a:lnTo>
                      <a:lnTo>
                        <a:pt x="28" y="6"/>
                      </a:lnTo>
                      <a:lnTo>
                        <a:pt x="28" y="7"/>
                      </a:lnTo>
                      <a:lnTo>
                        <a:pt x="31" y="9"/>
                      </a:lnTo>
                      <a:lnTo>
                        <a:pt x="34" y="10"/>
                      </a:lnTo>
                      <a:lnTo>
                        <a:pt x="38" y="11"/>
                      </a:lnTo>
                      <a:lnTo>
                        <a:pt x="42" y="11"/>
                      </a:lnTo>
                    </a:path>
                  </a:pathLst>
                </a:custGeom>
                <a:solidFill>
                  <a:srgbClr val="FFA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49" name="Freeform 19"/>
              <p:cNvSpPr>
                <a:spLocks/>
              </p:cNvSpPr>
              <p:nvPr/>
            </p:nvSpPr>
            <p:spPr bwMode="auto">
              <a:xfrm>
                <a:off x="1881" y="1274"/>
                <a:ext cx="111" cy="56"/>
              </a:xfrm>
              <a:custGeom>
                <a:avLst/>
                <a:gdLst>
                  <a:gd name="T0" fmla="*/ 8 w 111"/>
                  <a:gd name="T1" fmla="*/ 55 h 56"/>
                  <a:gd name="T2" fmla="*/ 0 w 111"/>
                  <a:gd name="T3" fmla="*/ 42 h 56"/>
                  <a:gd name="T4" fmla="*/ 1 w 111"/>
                  <a:gd name="T5" fmla="*/ 27 h 56"/>
                  <a:gd name="T6" fmla="*/ 3 w 111"/>
                  <a:gd name="T7" fmla="*/ 17 h 56"/>
                  <a:gd name="T8" fmla="*/ 8 w 111"/>
                  <a:gd name="T9" fmla="*/ 12 h 56"/>
                  <a:gd name="T10" fmla="*/ 13 w 111"/>
                  <a:gd name="T11" fmla="*/ 9 h 56"/>
                  <a:gd name="T12" fmla="*/ 22 w 111"/>
                  <a:gd name="T13" fmla="*/ 4 h 56"/>
                  <a:gd name="T14" fmla="*/ 36 w 111"/>
                  <a:gd name="T15" fmla="*/ 2 h 56"/>
                  <a:gd name="T16" fmla="*/ 52 w 111"/>
                  <a:gd name="T17" fmla="*/ 0 h 56"/>
                  <a:gd name="T18" fmla="*/ 69 w 111"/>
                  <a:gd name="T19" fmla="*/ 1 h 56"/>
                  <a:gd name="T20" fmla="*/ 82 w 111"/>
                  <a:gd name="T21" fmla="*/ 4 h 56"/>
                  <a:gd name="T22" fmla="*/ 89 w 111"/>
                  <a:gd name="T23" fmla="*/ 5 h 56"/>
                  <a:gd name="T24" fmla="*/ 98 w 111"/>
                  <a:gd name="T25" fmla="*/ 8 h 56"/>
                  <a:gd name="T26" fmla="*/ 101 w 111"/>
                  <a:gd name="T27" fmla="*/ 11 h 56"/>
                  <a:gd name="T28" fmla="*/ 105 w 111"/>
                  <a:gd name="T29" fmla="*/ 16 h 56"/>
                  <a:gd name="T30" fmla="*/ 109 w 111"/>
                  <a:gd name="T31" fmla="*/ 25 h 56"/>
                  <a:gd name="T32" fmla="*/ 110 w 111"/>
                  <a:gd name="T33" fmla="*/ 33 h 56"/>
                  <a:gd name="T34" fmla="*/ 110 w 111"/>
                  <a:gd name="T35" fmla="*/ 40 h 56"/>
                  <a:gd name="T36" fmla="*/ 110 w 111"/>
                  <a:gd name="T37" fmla="*/ 44 h 56"/>
                  <a:gd name="T38" fmla="*/ 106 w 111"/>
                  <a:gd name="T39" fmla="*/ 51 h 56"/>
                  <a:gd name="T40" fmla="*/ 108 w 111"/>
                  <a:gd name="T41" fmla="*/ 42 h 56"/>
                  <a:gd name="T42" fmla="*/ 100 w 111"/>
                  <a:gd name="T43" fmla="*/ 44 h 56"/>
                  <a:gd name="T44" fmla="*/ 98 w 111"/>
                  <a:gd name="T45" fmla="*/ 49 h 56"/>
                  <a:gd name="T46" fmla="*/ 96 w 111"/>
                  <a:gd name="T47" fmla="*/ 44 h 56"/>
                  <a:gd name="T48" fmla="*/ 98 w 111"/>
                  <a:gd name="T49" fmla="*/ 38 h 56"/>
                  <a:gd name="T50" fmla="*/ 90 w 111"/>
                  <a:gd name="T51" fmla="*/ 29 h 56"/>
                  <a:gd name="T52" fmla="*/ 93 w 111"/>
                  <a:gd name="T53" fmla="*/ 24 h 56"/>
                  <a:gd name="T54" fmla="*/ 83 w 111"/>
                  <a:gd name="T55" fmla="*/ 26 h 56"/>
                  <a:gd name="T56" fmla="*/ 74 w 111"/>
                  <a:gd name="T57" fmla="*/ 28 h 56"/>
                  <a:gd name="T58" fmla="*/ 65 w 111"/>
                  <a:gd name="T59" fmla="*/ 27 h 56"/>
                  <a:gd name="T60" fmla="*/ 56 w 111"/>
                  <a:gd name="T61" fmla="*/ 26 h 56"/>
                  <a:gd name="T62" fmla="*/ 49 w 111"/>
                  <a:gd name="T63" fmla="*/ 26 h 56"/>
                  <a:gd name="T64" fmla="*/ 55 w 111"/>
                  <a:gd name="T65" fmla="*/ 28 h 56"/>
                  <a:gd name="T66" fmla="*/ 51 w 111"/>
                  <a:gd name="T67" fmla="*/ 28 h 56"/>
                  <a:gd name="T68" fmla="*/ 38 w 111"/>
                  <a:gd name="T69" fmla="*/ 28 h 56"/>
                  <a:gd name="T70" fmla="*/ 29 w 111"/>
                  <a:gd name="T71" fmla="*/ 25 h 56"/>
                  <a:gd name="T72" fmla="*/ 22 w 111"/>
                  <a:gd name="T73" fmla="*/ 24 h 56"/>
                  <a:gd name="T74" fmla="*/ 23 w 111"/>
                  <a:gd name="T75" fmla="*/ 27 h 56"/>
                  <a:gd name="T76" fmla="*/ 21 w 111"/>
                  <a:gd name="T77" fmla="*/ 32 h 56"/>
                  <a:gd name="T78" fmla="*/ 17 w 111"/>
                  <a:gd name="T79" fmla="*/ 37 h 56"/>
                  <a:gd name="T80" fmla="*/ 16 w 111"/>
                  <a:gd name="T81" fmla="*/ 40 h 56"/>
                  <a:gd name="T82" fmla="*/ 16 w 111"/>
                  <a:gd name="T83" fmla="*/ 44 h 56"/>
                  <a:gd name="T84" fmla="*/ 16 w 111"/>
                  <a:gd name="T85" fmla="*/ 48 h 56"/>
                  <a:gd name="T86" fmla="*/ 12 w 111"/>
                  <a:gd name="T87" fmla="*/ 44 h 56"/>
                  <a:gd name="T88" fmla="*/ 7 w 111"/>
                  <a:gd name="T89" fmla="*/ 44 h 56"/>
                  <a:gd name="T90" fmla="*/ 4 w 111"/>
                  <a:gd name="T91" fmla="*/ 46 h 56"/>
                  <a:gd name="T92" fmla="*/ 8 w 111"/>
                  <a:gd name="T93" fmla="*/ 55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1" h="56">
                    <a:moveTo>
                      <a:pt x="8" y="55"/>
                    </a:moveTo>
                    <a:lnTo>
                      <a:pt x="0" y="42"/>
                    </a:lnTo>
                    <a:lnTo>
                      <a:pt x="1" y="27"/>
                    </a:lnTo>
                    <a:lnTo>
                      <a:pt x="3" y="17"/>
                    </a:lnTo>
                    <a:lnTo>
                      <a:pt x="8" y="12"/>
                    </a:lnTo>
                    <a:lnTo>
                      <a:pt x="13" y="9"/>
                    </a:lnTo>
                    <a:lnTo>
                      <a:pt x="22" y="4"/>
                    </a:lnTo>
                    <a:lnTo>
                      <a:pt x="36" y="2"/>
                    </a:lnTo>
                    <a:lnTo>
                      <a:pt x="52" y="0"/>
                    </a:lnTo>
                    <a:lnTo>
                      <a:pt x="69" y="1"/>
                    </a:lnTo>
                    <a:lnTo>
                      <a:pt x="82" y="4"/>
                    </a:lnTo>
                    <a:lnTo>
                      <a:pt x="89" y="5"/>
                    </a:lnTo>
                    <a:lnTo>
                      <a:pt x="98" y="8"/>
                    </a:lnTo>
                    <a:lnTo>
                      <a:pt x="101" y="11"/>
                    </a:lnTo>
                    <a:lnTo>
                      <a:pt x="105" y="16"/>
                    </a:lnTo>
                    <a:lnTo>
                      <a:pt x="109" y="25"/>
                    </a:lnTo>
                    <a:lnTo>
                      <a:pt x="110" y="33"/>
                    </a:lnTo>
                    <a:lnTo>
                      <a:pt x="110" y="40"/>
                    </a:lnTo>
                    <a:lnTo>
                      <a:pt x="110" y="44"/>
                    </a:lnTo>
                    <a:lnTo>
                      <a:pt x="106" y="51"/>
                    </a:lnTo>
                    <a:lnTo>
                      <a:pt x="108" y="42"/>
                    </a:lnTo>
                    <a:lnTo>
                      <a:pt x="100" y="44"/>
                    </a:lnTo>
                    <a:lnTo>
                      <a:pt x="98" y="49"/>
                    </a:lnTo>
                    <a:lnTo>
                      <a:pt x="96" y="44"/>
                    </a:lnTo>
                    <a:lnTo>
                      <a:pt x="98" y="38"/>
                    </a:lnTo>
                    <a:lnTo>
                      <a:pt x="90" y="29"/>
                    </a:lnTo>
                    <a:lnTo>
                      <a:pt x="93" y="24"/>
                    </a:lnTo>
                    <a:lnTo>
                      <a:pt x="83" y="26"/>
                    </a:lnTo>
                    <a:lnTo>
                      <a:pt x="74" y="28"/>
                    </a:lnTo>
                    <a:lnTo>
                      <a:pt x="65" y="27"/>
                    </a:lnTo>
                    <a:lnTo>
                      <a:pt x="56" y="26"/>
                    </a:lnTo>
                    <a:lnTo>
                      <a:pt x="49" y="26"/>
                    </a:lnTo>
                    <a:lnTo>
                      <a:pt x="55" y="28"/>
                    </a:lnTo>
                    <a:lnTo>
                      <a:pt x="51" y="28"/>
                    </a:lnTo>
                    <a:lnTo>
                      <a:pt x="38" y="28"/>
                    </a:lnTo>
                    <a:lnTo>
                      <a:pt x="29" y="25"/>
                    </a:lnTo>
                    <a:lnTo>
                      <a:pt x="22" y="24"/>
                    </a:lnTo>
                    <a:lnTo>
                      <a:pt x="23" y="27"/>
                    </a:lnTo>
                    <a:lnTo>
                      <a:pt x="21" y="32"/>
                    </a:lnTo>
                    <a:lnTo>
                      <a:pt x="17" y="37"/>
                    </a:lnTo>
                    <a:lnTo>
                      <a:pt x="16" y="40"/>
                    </a:lnTo>
                    <a:lnTo>
                      <a:pt x="16" y="44"/>
                    </a:lnTo>
                    <a:lnTo>
                      <a:pt x="16" y="48"/>
                    </a:lnTo>
                    <a:lnTo>
                      <a:pt x="12" y="44"/>
                    </a:lnTo>
                    <a:lnTo>
                      <a:pt x="7" y="44"/>
                    </a:lnTo>
                    <a:lnTo>
                      <a:pt x="4" y="46"/>
                    </a:lnTo>
                    <a:lnTo>
                      <a:pt x="8" y="5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036" name="Group 20"/>
            <p:cNvGrpSpPr>
              <a:grpSpLocks/>
            </p:cNvGrpSpPr>
            <p:nvPr/>
          </p:nvGrpSpPr>
          <p:grpSpPr bwMode="auto">
            <a:xfrm>
              <a:off x="1799" y="1777"/>
              <a:ext cx="309" cy="48"/>
              <a:chOff x="1799" y="1777"/>
              <a:chExt cx="309" cy="48"/>
            </a:xfrm>
          </p:grpSpPr>
          <p:sp>
            <p:nvSpPr>
              <p:cNvPr id="43046" name="Freeform 21"/>
              <p:cNvSpPr>
                <a:spLocks/>
              </p:cNvSpPr>
              <p:nvPr/>
            </p:nvSpPr>
            <p:spPr bwMode="auto">
              <a:xfrm>
                <a:off x="1799" y="1777"/>
                <a:ext cx="129" cy="48"/>
              </a:xfrm>
              <a:custGeom>
                <a:avLst/>
                <a:gdLst>
                  <a:gd name="T0" fmla="*/ 61 w 129"/>
                  <a:gd name="T1" fmla="*/ 10 h 48"/>
                  <a:gd name="T2" fmla="*/ 39 w 129"/>
                  <a:gd name="T3" fmla="*/ 22 h 48"/>
                  <a:gd name="T4" fmla="*/ 24 w 129"/>
                  <a:gd name="T5" fmla="*/ 29 h 48"/>
                  <a:gd name="T6" fmla="*/ 0 w 129"/>
                  <a:gd name="T7" fmla="*/ 34 h 48"/>
                  <a:gd name="T8" fmla="*/ 0 w 129"/>
                  <a:gd name="T9" fmla="*/ 43 h 48"/>
                  <a:gd name="T10" fmla="*/ 21 w 129"/>
                  <a:gd name="T11" fmla="*/ 47 h 48"/>
                  <a:gd name="T12" fmla="*/ 55 w 129"/>
                  <a:gd name="T13" fmla="*/ 47 h 48"/>
                  <a:gd name="T14" fmla="*/ 80 w 129"/>
                  <a:gd name="T15" fmla="*/ 40 h 48"/>
                  <a:gd name="T16" fmla="*/ 93 w 129"/>
                  <a:gd name="T17" fmla="*/ 33 h 48"/>
                  <a:gd name="T18" fmla="*/ 128 w 129"/>
                  <a:gd name="T19" fmla="*/ 28 h 48"/>
                  <a:gd name="T20" fmla="*/ 128 w 129"/>
                  <a:gd name="T21" fmla="*/ 11 h 48"/>
                  <a:gd name="T22" fmla="*/ 124 w 129"/>
                  <a:gd name="T23" fmla="*/ 0 h 48"/>
                  <a:gd name="T24" fmla="*/ 61 w 129"/>
                  <a:gd name="T25" fmla="*/ 1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 h="48">
                    <a:moveTo>
                      <a:pt x="61" y="10"/>
                    </a:moveTo>
                    <a:lnTo>
                      <a:pt x="39" y="22"/>
                    </a:lnTo>
                    <a:lnTo>
                      <a:pt x="24" y="29"/>
                    </a:lnTo>
                    <a:lnTo>
                      <a:pt x="0" y="34"/>
                    </a:lnTo>
                    <a:lnTo>
                      <a:pt x="0" y="43"/>
                    </a:lnTo>
                    <a:lnTo>
                      <a:pt x="21" y="47"/>
                    </a:lnTo>
                    <a:lnTo>
                      <a:pt x="55" y="47"/>
                    </a:lnTo>
                    <a:lnTo>
                      <a:pt x="80" y="40"/>
                    </a:lnTo>
                    <a:lnTo>
                      <a:pt x="93" y="33"/>
                    </a:lnTo>
                    <a:lnTo>
                      <a:pt x="128" y="28"/>
                    </a:lnTo>
                    <a:lnTo>
                      <a:pt x="128" y="11"/>
                    </a:lnTo>
                    <a:lnTo>
                      <a:pt x="124" y="0"/>
                    </a:lnTo>
                    <a:lnTo>
                      <a:pt x="61"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7" name="Freeform 22"/>
              <p:cNvSpPr>
                <a:spLocks/>
              </p:cNvSpPr>
              <p:nvPr/>
            </p:nvSpPr>
            <p:spPr bwMode="auto">
              <a:xfrm>
                <a:off x="1967" y="1779"/>
                <a:ext cx="141" cy="43"/>
              </a:xfrm>
              <a:custGeom>
                <a:avLst/>
                <a:gdLst>
                  <a:gd name="T0" fmla="*/ 1 w 141"/>
                  <a:gd name="T1" fmla="*/ 2 h 43"/>
                  <a:gd name="T2" fmla="*/ 0 w 141"/>
                  <a:gd name="T3" fmla="*/ 25 h 43"/>
                  <a:gd name="T4" fmla="*/ 33 w 141"/>
                  <a:gd name="T5" fmla="*/ 29 h 43"/>
                  <a:gd name="T6" fmla="*/ 51 w 141"/>
                  <a:gd name="T7" fmla="*/ 34 h 43"/>
                  <a:gd name="T8" fmla="*/ 84 w 141"/>
                  <a:gd name="T9" fmla="*/ 39 h 43"/>
                  <a:gd name="T10" fmla="*/ 109 w 141"/>
                  <a:gd name="T11" fmla="*/ 42 h 43"/>
                  <a:gd name="T12" fmla="*/ 136 w 141"/>
                  <a:gd name="T13" fmla="*/ 40 h 43"/>
                  <a:gd name="T14" fmla="*/ 140 w 141"/>
                  <a:gd name="T15" fmla="*/ 29 h 43"/>
                  <a:gd name="T16" fmla="*/ 102 w 141"/>
                  <a:gd name="T17" fmla="*/ 17 h 43"/>
                  <a:gd name="T18" fmla="*/ 73 w 141"/>
                  <a:gd name="T19" fmla="*/ 7 h 43"/>
                  <a:gd name="T20" fmla="*/ 58 w 141"/>
                  <a:gd name="T21" fmla="*/ 0 h 43"/>
                  <a:gd name="T22" fmla="*/ 1 w 141"/>
                  <a:gd name="T23" fmla="*/ 2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1" h="43">
                    <a:moveTo>
                      <a:pt x="1" y="2"/>
                    </a:moveTo>
                    <a:lnTo>
                      <a:pt x="0" y="25"/>
                    </a:lnTo>
                    <a:lnTo>
                      <a:pt x="33" y="29"/>
                    </a:lnTo>
                    <a:lnTo>
                      <a:pt x="51" y="34"/>
                    </a:lnTo>
                    <a:lnTo>
                      <a:pt x="84" y="39"/>
                    </a:lnTo>
                    <a:lnTo>
                      <a:pt x="109" y="42"/>
                    </a:lnTo>
                    <a:lnTo>
                      <a:pt x="136" y="40"/>
                    </a:lnTo>
                    <a:lnTo>
                      <a:pt x="140" y="29"/>
                    </a:lnTo>
                    <a:lnTo>
                      <a:pt x="102" y="17"/>
                    </a:lnTo>
                    <a:lnTo>
                      <a:pt x="73" y="7"/>
                    </a:lnTo>
                    <a:lnTo>
                      <a:pt x="58" y="0"/>
                    </a:lnTo>
                    <a:lnTo>
                      <a:pt x="1"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37" name="Freeform 23"/>
            <p:cNvSpPr>
              <a:spLocks/>
            </p:cNvSpPr>
            <p:nvPr/>
          </p:nvSpPr>
          <p:spPr bwMode="auto">
            <a:xfrm>
              <a:off x="1750" y="1545"/>
              <a:ext cx="73" cy="32"/>
            </a:xfrm>
            <a:custGeom>
              <a:avLst/>
              <a:gdLst>
                <a:gd name="T0" fmla="*/ 21 w 73"/>
                <a:gd name="T1" fmla="*/ 3 h 32"/>
                <a:gd name="T2" fmla="*/ 6 w 73"/>
                <a:gd name="T3" fmla="*/ 11 h 32"/>
                <a:gd name="T4" fmla="*/ 0 w 73"/>
                <a:gd name="T5" fmla="*/ 20 h 32"/>
                <a:gd name="T6" fmla="*/ 16 w 73"/>
                <a:gd name="T7" fmla="*/ 29 h 32"/>
                <a:gd name="T8" fmla="*/ 31 w 73"/>
                <a:gd name="T9" fmla="*/ 31 h 32"/>
                <a:gd name="T10" fmla="*/ 43 w 73"/>
                <a:gd name="T11" fmla="*/ 29 h 32"/>
                <a:gd name="T12" fmla="*/ 54 w 73"/>
                <a:gd name="T13" fmla="*/ 30 h 32"/>
                <a:gd name="T14" fmla="*/ 66 w 73"/>
                <a:gd name="T15" fmla="*/ 22 h 32"/>
                <a:gd name="T16" fmla="*/ 72 w 73"/>
                <a:gd name="T17" fmla="*/ 11 h 32"/>
                <a:gd name="T18" fmla="*/ 58 w 73"/>
                <a:gd name="T19" fmla="*/ 0 h 32"/>
                <a:gd name="T20" fmla="*/ 21 w 73"/>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32">
                  <a:moveTo>
                    <a:pt x="21" y="3"/>
                  </a:moveTo>
                  <a:lnTo>
                    <a:pt x="6" y="11"/>
                  </a:lnTo>
                  <a:lnTo>
                    <a:pt x="0" y="20"/>
                  </a:lnTo>
                  <a:lnTo>
                    <a:pt x="16" y="29"/>
                  </a:lnTo>
                  <a:lnTo>
                    <a:pt x="31" y="31"/>
                  </a:lnTo>
                  <a:lnTo>
                    <a:pt x="43" y="29"/>
                  </a:lnTo>
                  <a:lnTo>
                    <a:pt x="54" y="30"/>
                  </a:lnTo>
                  <a:lnTo>
                    <a:pt x="66" y="22"/>
                  </a:lnTo>
                  <a:lnTo>
                    <a:pt x="72" y="11"/>
                  </a:lnTo>
                  <a:lnTo>
                    <a:pt x="58" y="0"/>
                  </a:lnTo>
                  <a:lnTo>
                    <a:pt x="21" y="3"/>
                  </a:lnTo>
                </a:path>
              </a:pathLst>
            </a:custGeom>
            <a:solidFill>
              <a:srgbClr val="FFC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038" name="Group 24"/>
            <p:cNvGrpSpPr>
              <a:grpSpLocks/>
            </p:cNvGrpSpPr>
            <p:nvPr/>
          </p:nvGrpSpPr>
          <p:grpSpPr bwMode="auto">
            <a:xfrm>
              <a:off x="1769" y="1359"/>
              <a:ext cx="344" cy="433"/>
              <a:chOff x="1769" y="1359"/>
              <a:chExt cx="344" cy="433"/>
            </a:xfrm>
          </p:grpSpPr>
          <p:sp>
            <p:nvSpPr>
              <p:cNvPr id="43039" name="Freeform 25"/>
              <p:cNvSpPr>
                <a:spLocks/>
              </p:cNvSpPr>
              <p:nvPr/>
            </p:nvSpPr>
            <p:spPr bwMode="auto">
              <a:xfrm>
                <a:off x="1893" y="1359"/>
                <a:ext cx="91" cy="145"/>
              </a:xfrm>
              <a:custGeom>
                <a:avLst/>
                <a:gdLst>
                  <a:gd name="T0" fmla="*/ 53 w 91"/>
                  <a:gd name="T1" fmla="*/ 144 h 145"/>
                  <a:gd name="T2" fmla="*/ 0 w 91"/>
                  <a:gd name="T3" fmla="*/ 9 h 145"/>
                  <a:gd name="T4" fmla="*/ 10 w 91"/>
                  <a:gd name="T5" fmla="*/ 1 h 145"/>
                  <a:gd name="T6" fmla="*/ 46 w 91"/>
                  <a:gd name="T7" fmla="*/ 12 h 145"/>
                  <a:gd name="T8" fmla="*/ 79 w 91"/>
                  <a:gd name="T9" fmla="*/ 0 h 145"/>
                  <a:gd name="T10" fmla="*/ 90 w 91"/>
                  <a:gd name="T11" fmla="*/ 8 h 145"/>
                  <a:gd name="T12" fmla="*/ 53 w 91"/>
                  <a:gd name="T13" fmla="*/ 144 h 1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145">
                    <a:moveTo>
                      <a:pt x="53" y="144"/>
                    </a:moveTo>
                    <a:lnTo>
                      <a:pt x="0" y="9"/>
                    </a:lnTo>
                    <a:lnTo>
                      <a:pt x="10" y="1"/>
                    </a:lnTo>
                    <a:lnTo>
                      <a:pt x="46" y="12"/>
                    </a:lnTo>
                    <a:lnTo>
                      <a:pt x="79" y="0"/>
                    </a:lnTo>
                    <a:lnTo>
                      <a:pt x="90" y="8"/>
                    </a:lnTo>
                    <a:lnTo>
                      <a:pt x="53" y="144"/>
                    </a:lnTo>
                  </a:path>
                </a:pathLst>
              </a:custGeom>
              <a:solidFill>
                <a:srgbClr val="A0C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0" name="Freeform 26"/>
              <p:cNvSpPr>
                <a:spLocks/>
              </p:cNvSpPr>
              <p:nvPr/>
            </p:nvSpPr>
            <p:spPr bwMode="auto">
              <a:xfrm>
                <a:off x="1927" y="1371"/>
                <a:ext cx="32" cy="130"/>
              </a:xfrm>
              <a:custGeom>
                <a:avLst/>
                <a:gdLst>
                  <a:gd name="T0" fmla="*/ 9 w 32"/>
                  <a:gd name="T1" fmla="*/ 0 h 130"/>
                  <a:gd name="T2" fmla="*/ 13 w 32"/>
                  <a:gd name="T3" fmla="*/ 0 h 130"/>
                  <a:gd name="T4" fmla="*/ 23 w 32"/>
                  <a:gd name="T5" fmla="*/ 9 h 130"/>
                  <a:gd name="T6" fmla="*/ 17 w 32"/>
                  <a:gd name="T7" fmla="*/ 16 h 130"/>
                  <a:gd name="T8" fmla="*/ 25 w 32"/>
                  <a:gd name="T9" fmla="*/ 33 h 130"/>
                  <a:gd name="T10" fmla="*/ 30 w 32"/>
                  <a:gd name="T11" fmla="*/ 48 h 130"/>
                  <a:gd name="T12" fmla="*/ 31 w 32"/>
                  <a:gd name="T13" fmla="*/ 67 h 130"/>
                  <a:gd name="T14" fmla="*/ 28 w 32"/>
                  <a:gd name="T15" fmla="*/ 105 h 130"/>
                  <a:gd name="T16" fmla="*/ 27 w 32"/>
                  <a:gd name="T17" fmla="*/ 128 h 130"/>
                  <a:gd name="T18" fmla="*/ 9 w 32"/>
                  <a:gd name="T19" fmla="*/ 129 h 130"/>
                  <a:gd name="T20" fmla="*/ 6 w 32"/>
                  <a:gd name="T21" fmla="*/ 105 h 130"/>
                  <a:gd name="T22" fmla="*/ 1 w 32"/>
                  <a:gd name="T23" fmla="*/ 67 h 130"/>
                  <a:gd name="T24" fmla="*/ 1 w 32"/>
                  <a:gd name="T25" fmla="*/ 49 h 130"/>
                  <a:gd name="T26" fmla="*/ 3 w 32"/>
                  <a:gd name="T27" fmla="*/ 33 h 130"/>
                  <a:gd name="T28" fmla="*/ 8 w 32"/>
                  <a:gd name="T29" fmla="*/ 17 h 130"/>
                  <a:gd name="T30" fmla="*/ 0 w 32"/>
                  <a:gd name="T31" fmla="*/ 11 h 130"/>
                  <a:gd name="T32" fmla="*/ 9 w 32"/>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130">
                    <a:moveTo>
                      <a:pt x="9" y="0"/>
                    </a:moveTo>
                    <a:lnTo>
                      <a:pt x="13" y="0"/>
                    </a:lnTo>
                    <a:lnTo>
                      <a:pt x="23" y="9"/>
                    </a:lnTo>
                    <a:lnTo>
                      <a:pt x="17" y="16"/>
                    </a:lnTo>
                    <a:lnTo>
                      <a:pt x="25" y="33"/>
                    </a:lnTo>
                    <a:lnTo>
                      <a:pt x="30" y="48"/>
                    </a:lnTo>
                    <a:lnTo>
                      <a:pt x="31" y="67"/>
                    </a:lnTo>
                    <a:lnTo>
                      <a:pt x="28" y="105"/>
                    </a:lnTo>
                    <a:lnTo>
                      <a:pt x="27" y="128"/>
                    </a:lnTo>
                    <a:lnTo>
                      <a:pt x="9" y="129"/>
                    </a:lnTo>
                    <a:lnTo>
                      <a:pt x="6" y="105"/>
                    </a:lnTo>
                    <a:lnTo>
                      <a:pt x="1" y="67"/>
                    </a:lnTo>
                    <a:lnTo>
                      <a:pt x="1" y="49"/>
                    </a:lnTo>
                    <a:lnTo>
                      <a:pt x="3" y="33"/>
                    </a:lnTo>
                    <a:lnTo>
                      <a:pt x="8" y="17"/>
                    </a:lnTo>
                    <a:lnTo>
                      <a:pt x="0" y="11"/>
                    </a:lnTo>
                    <a:lnTo>
                      <a:pt x="9"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041" name="Group 27"/>
              <p:cNvGrpSpPr>
                <a:grpSpLocks/>
              </p:cNvGrpSpPr>
              <p:nvPr/>
            </p:nvGrpSpPr>
            <p:grpSpPr bwMode="auto">
              <a:xfrm>
                <a:off x="1769" y="1365"/>
                <a:ext cx="344" cy="427"/>
                <a:chOff x="1769" y="1365"/>
                <a:chExt cx="344" cy="427"/>
              </a:xfrm>
            </p:grpSpPr>
            <p:sp>
              <p:nvSpPr>
                <p:cNvPr id="43042" name="Freeform 28"/>
                <p:cNvSpPr>
                  <a:spLocks/>
                </p:cNvSpPr>
                <p:nvPr/>
              </p:nvSpPr>
              <p:spPr bwMode="auto">
                <a:xfrm>
                  <a:off x="1769" y="1365"/>
                  <a:ext cx="344" cy="427"/>
                </a:xfrm>
                <a:custGeom>
                  <a:avLst/>
                  <a:gdLst>
                    <a:gd name="T0" fmla="*/ 125 w 344"/>
                    <a:gd name="T1" fmla="*/ 2 h 427"/>
                    <a:gd name="T2" fmla="*/ 57 w 344"/>
                    <a:gd name="T3" fmla="*/ 21 h 427"/>
                    <a:gd name="T4" fmla="*/ 15 w 344"/>
                    <a:gd name="T5" fmla="*/ 90 h 427"/>
                    <a:gd name="T6" fmla="*/ 4 w 344"/>
                    <a:gd name="T7" fmla="*/ 116 h 427"/>
                    <a:gd name="T8" fmla="*/ 0 w 344"/>
                    <a:gd name="T9" fmla="*/ 183 h 427"/>
                    <a:gd name="T10" fmla="*/ 45 w 344"/>
                    <a:gd name="T11" fmla="*/ 182 h 427"/>
                    <a:gd name="T12" fmla="*/ 49 w 344"/>
                    <a:gd name="T13" fmla="*/ 124 h 427"/>
                    <a:gd name="T14" fmla="*/ 80 w 344"/>
                    <a:gd name="T15" fmla="*/ 82 h 427"/>
                    <a:gd name="T16" fmla="*/ 85 w 344"/>
                    <a:gd name="T17" fmla="*/ 144 h 427"/>
                    <a:gd name="T18" fmla="*/ 79 w 344"/>
                    <a:gd name="T19" fmla="*/ 212 h 427"/>
                    <a:gd name="T20" fmla="*/ 99 w 344"/>
                    <a:gd name="T21" fmla="*/ 213 h 427"/>
                    <a:gd name="T22" fmla="*/ 96 w 344"/>
                    <a:gd name="T23" fmla="*/ 300 h 427"/>
                    <a:gd name="T24" fmla="*/ 91 w 344"/>
                    <a:gd name="T25" fmla="*/ 423 h 427"/>
                    <a:gd name="T26" fmla="*/ 119 w 344"/>
                    <a:gd name="T27" fmla="*/ 426 h 427"/>
                    <a:gd name="T28" fmla="*/ 154 w 344"/>
                    <a:gd name="T29" fmla="*/ 418 h 427"/>
                    <a:gd name="T30" fmla="*/ 181 w 344"/>
                    <a:gd name="T31" fmla="*/ 217 h 427"/>
                    <a:gd name="T32" fmla="*/ 191 w 344"/>
                    <a:gd name="T33" fmla="*/ 331 h 427"/>
                    <a:gd name="T34" fmla="*/ 199 w 344"/>
                    <a:gd name="T35" fmla="*/ 419 h 427"/>
                    <a:gd name="T36" fmla="*/ 237 w 344"/>
                    <a:gd name="T37" fmla="*/ 426 h 427"/>
                    <a:gd name="T38" fmla="*/ 268 w 344"/>
                    <a:gd name="T39" fmla="*/ 424 h 427"/>
                    <a:gd name="T40" fmla="*/ 257 w 344"/>
                    <a:gd name="T41" fmla="*/ 264 h 427"/>
                    <a:gd name="T42" fmla="*/ 263 w 344"/>
                    <a:gd name="T43" fmla="*/ 212 h 427"/>
                    <a:gd name="T44" fmla="*/ 274 w 344"/>
                    <a:gd name="T45" fmla="*/ 208 h 427"/>
                    <a:gd name="T46" fmla="*/ 283 w 344"/>
                    <a:gd name="T47" fmla="*/ 190 h 427"/>
                    <a:gd name="T48" fmla="*/ 286 w 344"/>
                    <a:gd name="T49" fmla="*/ 175 h 427"/>
                    <a:gd name="T50" fmla="*/ 343 w 344"/>
                    <a:gd name="T51" fmla="*/ 137 h 427"/>
                    <a:gd name="T52" fmla="*/ 292 w 344"/>
                    <a:gd name="T53" fmla="*/ 21 h 427"/>
                    <a:gd name="T54" fmla="*/ 213 w 344"/>
                    <a:gd name="T55" fmla="*/ 0 h 427"/>
                    <a:gd name="T56" fmla="*/ 177 w 344"/>
                    <a:gd name="T57" fmla="*/ 135 h 427"/>
                    <a:gd name="T58" fmla="*/ 125 w 344"/>
                    <a:gd name="T59" fmla="*/ 2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4" h="427">
                      <a:moveTo>
                        <a:pt x="125" y="2"/>
                      </a:moveTo>
                      <a:lnTo>
                        <a:pt x="57" y="21"/>
                      </a:lnTo>
                      <a:lnTo>
                        <a:pt x="15" y="90"/>
                      </a:lnTo>
                      <a:lnTo>
                        <a:pt x="4" y="116"/>
                      </a:lnTo>
                      <a:lnTo>
                        <a:pt x="0" y="183"/>
                      </a:lnTo>
                      <a:lnTo>
                        <a:pt x="45" y="182"/>
                      </a:lnTo>
                      <a:lnTo>
                        <a:pt x="49" y="124"/>
                      </a:lnTo>
                      <a:lnTo>
                        <a:pt x="80" y="82"/>
                      </a:lnTo>
                      <a:lnTo>
                        <a:pt x="85" y="144"/>
                      </a:lnTo>
                      <a:lnTo>
                        <a:pt x="79" y="212"/>
                      </a:lnTo>
                      <a:lnTo>
                        <a:pt x="99" y="213"/>
                      </a:lnTo>
                      <a:lnTo>
                        <a:pt x="96" y="300"/>
                      </a:lnTo>
                      <a:lnTo>
                        <a:pt x="91" y="423"/>
                      </a:lnTo>
                      <a:lnTo>
                        <a:pt x="119" y="426"/>
                      </a:lnTo>
                      <a:lnTo>
                        <a:pt x="154" y="418"/>
                      </a:lnTo>
                      <a:lnTo>
                        <a:pt x="181" y="217"/>
                      </a:lnTo>
                      <a:lnTo>
                        <a:pt x="191" y="331"/>
                      </a:lnTo>
                      <a:lnTo>
                        <a:pt x="199" y="419"/>
                      </a:lnTo>
                      <a:lnTo>
                        <a:pt x="237" y="426"/>
                      </a:lnTo>
                      <a:lnTo>
                        <a:pt x="268" y="424"/>
                      </a:lnTo>
                      <a:lnTo>
                        <a:pt x="257" y="264"/>
                      </a:lnTo>
                      <a:lnTo>
                        <a:pt x="263" y="212"/>
                      </a:lnTo>
                      <a:lnTo>
                        <a:pt x="274" y="208"/>
                      </a:lnTo>
                      <a:lnTo>
                        <a:pt x="283" y="190"/>
                      </a:lnTo>
                      <a:lnTo>
                        <a:pt x="286" y="175"/>
                      </a:lnTo>
                      <a:lnTo>
                        <a:pt x="343" y="137"/>
                      </a:lnTo>
                      <a:lnTo>
                        <a:pt x="292" y="21"/>
                      </a:lnTo>
                      <a:lnTo>
                        <a:pt x="213" y="0"/>
                      </a:lnTo>
                      <a:lnTo>
                        <a:pt x="177" y="135"/>
                      </a:lnTo>
                      <a:lnTo>
                        <a:pt x="125" y="2"/>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043" name="Group 29"/>
                <p:cNvGrpSpPr>
                  <a:grpSpLocks/>
                </p:cNvGrpSpPr>
                <p:nvPr/>
              </p:nvGrpSpPr>
              <p:grpSpPr bwMode="auto">
                <a:xfrm>
                  <a:off x="1944" y="1512"/>
                  <a:ext cx="13" cy="21"/>
                  <a:chOff x="1944" y="1512"/>
                  <a:chExt cx="13" cy="21"/>
                </a:xfrm>
              </p:grpSpPr>
              <p:sp>
                <p:nvSpPr>
                  <p:cNvPr id="43044" name="Oval 30"/>
                  <p:cNvSpPr>
                    <a:spLocks noChangeArrowheads="1"/>
                  </p:cNvSpPr>
                  <p:nvPr/>
                </p:nvSpPr>
                <p:spPr bwMode="auto">
                  <a:xfrm>
                    <a:off x="1944" y="1512"/>
                    <a:ext cx="13" cy="5"/>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5" name="Oval 31"/>
                  <p:cNvSpPr>
                    <a:spLocks noChangeArrowheads="1"/>
                  </p:cNvSpPr>
                  <p:nvPr/>
                </p:nvSpPr>
                <p:spPr bwMode="auto">
                  <a:xfrm>
                    <a:off x="1944" y="1525"/>
                    <a:ext cx="13" cy="8"/>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43023" name="Group 32"/>
          <p:cNvGrpSpPr>
            <a:grpSpLocks/>
          </p:cNvGrpSpPr>
          <p:nvPr/>
        </p:nvGrpSpPr>
        <p:grpSpPr bwMode="auto">
          <a:xfrm>
            <a:off x="6011863" y="2435225"/>
            <a:ext cx="1612900" cy="1524000"/>
            <a:chOff x="3782" y="295"/>
            <a:chExt cx="1016" cy="960"/>
          </a:xfrm>
        </p:grpSpPr>
        <p:sp>
          <p:nvSpPr>
            <p:cNvPr id="43031" name="Freeform 33"/>
            <p:cNvSpPr>
              <a:spLocks/>
            </p:cNvSpPr>
            <p:nvPr/>
          </p:nvSpPr>
          <p:spPr bwMode="auto">
            <a:xfrm>
              <a:off x="3786" y="295"/>
              <a:ext cx="1012" cy="741"/>
            </a:xfrm>
            <a:custGeom>
              <a:avLst/>
              <a:gdLst>
                <a:gd name="T0" fmla="*/ 169 w 1012"/>
                <a:gd name="T1" fmla="*/ 155 h 741"/>
                <a:gd name="T2" fmla="*/ 202 w 1012"/>
                <a:gd name="T3" fmla="*/ 118 h 741"/>
                <a:gd name="T4" fmla="*/ 248 w 1012"/>
                <a:gd name="T5" fmla="*/ 97 h 741"/>
                <a:gd name="T6" fmla="*/ 313 w 1012"/>
                <a:gd name="T7" fmla="*/ 86 h 741"/>
                <a:gd name="T8" fmla="*/ 386 w 1012"/>
                <a:gd name="T9" fmla="*/ 98 h 741"/>
                <a:gd name="T10" fmla="*/ 427 w 1012"/>
                <a:gd name="T11" fmla="*/ 74 h 741"/>
                <a:gd name="T12" fmla="*/ 474 w 1012"/>
                <a:gd name="T13" fmla="*/ 27 h 741"/>
                <a:gd name="T14" fmla="*/ 552 w 1012"/>
                <a:gd name="T15" fmla="*/ 1 h 741"/>
                <a:gd name="T16" fmla="*/ 632 w 1012"/>
                <a:gd name="T17" fmla="*/ 6 h 741"/>
                <a:gd name="T18" fmla="*/ 706 w 1012"/>
                <a:gd name="T19" fmla="*/ 42 h 741"/>
                <a:gd name="T20" fmla="*/ 744 w 1012"/>
                <a:gd name="T21" fmla="*/ 87 h 741"/>
                <a:gd name="T22" fmla="*/ 777 w 1012"/>
                <a:gd name="T23" fmla="*/ 106 h 741"/>
                <a:gd name="T24" fmla="*/ 841 w 1012"/>
                <a:gd name="T25" fmla="*/ 118 h 741"/>
                <a:gd name="T26" fmla="*/ 884 w 1012"/>
                <a:gd name="T27" fmla="*/ 163 h 741"/>
                <a:gd name="T28" fmla="*/ 890 w 1012"/>
                <a:gd name="T29" fmla="*/ 213 h 741"/>
                <a:gd name="T30" fmla="*/ 928 w 1012"/>
                <a:gd name="T31" fmla="*/ 216 h 741"/>
                <a:gd name="T32" fmla="*/ 966 w 1012"/>
                <a:gd name="T33" fmla="*/ 237 h 741"/>
                <a:gd name="T34" fmla="*/ 987 w 1012"/>
                <a:gd name="T35" fmla="*/ 260 h 741"/>
                <a:gd name="T36" fmla="*/ 1004 w 1012"/>
                <a:gd name="T37" fmla="*/ 296 h 741"/>
                <a:gd name="T38" fmla="*/ 1002 w 1012"/>
                <a:gd name="T39" fmla="*/ 327 h 741"/>
                <a:gd name="T40" fmla="*/ 1004 w 1012"/>
                <a:gd name="T41" fmla="*/ 368 h 741"/>
                <a:gd name="T42" fmla="*/ 1010 w 1012"/>
                <a:gd name="T43" fmla="*/ 407 h 741"/>
                <a:gd name="T44" fmla="*/ 1001 w 1012"/>
                <a:gd name="T45" fmla="*/ 447 h 741"/>
                <a:gd name="T46" fmla="*/ 1005 w 1012"/>
                <a:gd name="T47" fmla="*/ 490 h 741"/>
                <a:gd name="T48" fmla="*/ 1011 w 1012"/>
                <a:gd name="T49" fmla="*/ 529 h 741"/>
                <a:gd name="T50" fmla="*/ 999 w 1012"/>
                <a:gd name="T51" fmla="*/ 577 h 741"/>
                <a:gd name="T52" fmla="*/ 969 w 1012"/>
                <a:gd name="T53" fmla="*/ 612 h 741"/>
                <a:gd name="T54" fmla="*/ 907 w 1012"/>
                <a:gd name="T55" fmla="*/ 635 h 741"/>
                <a:gd name="T56" fmla="*/ 859 w 1012"/>
                <a:gd name="T57" fmla="*/ 621 h 741"/>
                <a:gd name="T58" fmla="*/ 832 w 1012"/>
                <a:gd name="T59" fmla="*/ 653 h 741"/>
                <a:gd name="T60" fmla="*/ 797 w 1012"/>
                <a:gd name="T61" fmla="*/ 674 h 741"/>
                <a:gd name="T62" fmla="*/ 747 w 1012"/>
                <a:gd name="T63" fmla="*/ 688 h 741"/>
                <a:gd name="T64" fmla="*/ 689 w 1012"/>
                <a:gd name="T65" fmla="*/ 679 h 741"/>
                <a:gd name="T66" fmla="*/ 649 w 1012"/>
                <a:gd name="T67" fmla="*/ 689 h 741"/>
                <a:gd name="T68" fmla="*/ 617 w 1012"/>
                <a:gd name="T69" fmla="*/ 715 h 741"/>
                <a:gd name="T70" fmla="*/ 572 w 1012"/>
                <a:gd name="T71" fmla="*/ 729 h 741"/>
                <a:gd name="T72" fmla="*/ 529 w 1012"/>
                <a:gd name="T73" fmla="*/ 725 h 741"/>
                <a:gd name="T74" fmla="*/ 488 w 1012"/>
                <a:gd name="T75" fmla="*/ 700 h 741"/>
                <a:gd name="T76" fmla="*/ 459 w 1012"/>
                <a:gd name="T77" fmla="*/ 725 h 741"/>
                <a:gd name="T78" fmla="*/ 415 w 1012"/>
                <a:gd name="T79" fmla="*/ 740 h 741"/>
                <a:gd name="T80" fmla="*/ 360 w 1012"/>
                <a:gd name="T81" fmla="*/ 731 h 741"/>
                <a:gd name="T82" fmla="*/ 319 w 1012"/>
                <a:gd name="T83" fmla="*/ 699 h 741"/>
                <a:gd name="T84" fmla="*/ 286 w 1012"/>
                <a:gd name="T85" fmla="*/ 686 h 741"/>
                <a:gd name="T86" fmla="*/ 233 w 1012"/>
                <a:gd name="T87" fmla="*/ 689 h 741"/>
                <a:gd name="T88" fmla="*/ 189 w 1012"/>
                <a:gd name="T89" fmla="*/ 667 h 741"/>
                <a:gd name="T90" fmla="*/ 160 w 1012"/>
                <a:gd name="T91" fmla="*/ 633 h 741"/>
                <a:gd name="T92" fmla="*/ 143 w 1012"/>
                <a:gd name="T93" fmla="*/ 617 h 741"/>
                <a:gd name="T94" fmla="*/ 94 w 1012"/>
                <a:gd name="T95" fmla="*/ 612 h 741"/>
                <a:gd name="T96" fmla="*/ 50 w 1012"/>
                <a:gd name="T97" fmla="*/ 579 h 741"/>
                <a:gd name="T98" fmla="*/ 26 w 1012"/>
                <a:gd name="T99" fmla="*/ 529 h 741"/>
                <a:gd name="T100" fmla="*/ 24 w 1012"/>
                <a:gd name="T101" fmla="*/ 470 h 741"/>
                <a:gd name="T102" fmla="*/ 14 w 1012"/>
                <a:gd name="T103" fmla="*/ 415 h 741"/>
                <a:gd name="T104" fmla="*/ 0 w 1012"/>
                <a:gd name="T105" fmla="*/ 361 h 741"/>
                <a:gd name="T106" fmla="*/ 6 w 1012"/>
                <a:gd name="T107" fmla="*/ 301 h 741"/>
                <a:gd name="T108" fmla="*/ 38 w 1012"/>
                <a:gd name="T109" fmla="*/ 253 h 741"/>
                <a:gd name="T110" fmla="*/ 84 w 1012"/>
                <a:gd name="T111" fmla="*/ 216 h 741"/>
                <a:gd name="T112" fmla="*/ 146 w 1012"/>
                <a:gd name="T113" fmla="*/ 197 h 741"/>
                <a:gd name="T114" fmla="*/ 161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161" y="175"/>
                  </a:moveTo>
                  <a:lnTo>
                    <a:pt x="169" y="155"/>
                  </a:lnTo>
                  <a:lnTo>
                    <a:pt x="182" y="134"/>
                  </a:lnTo>
                  <a:lnTo>
                    <a:pt x="202" y="118"/>
                  </a:lnTo>
                  <a:lnTo>
                    <a:pt x="227" y="104"/>
                  </a:lnTo>
                  <a:lnTo>
                    <a:pt x="248" y="97"/>
                  </a:lnTo>
                  <a:lnTo>
                    <a:pt x="274" y="89"/>
                  </a:lnTo>
                  <a:lnTo>
                    <a:pt x="313" y="86"/>
                  </a:lnTo>
                  <a:lnTo>
                    <a:pt x="351" y="89"/>
                  </a:lnTo>
                  <a:lnTo>
                    <a:pt x="386" y="98"/>
                  </a:lnTo>
                  <a:lnTo>
                    <a:pt x="412" y="108"/>
                  </a:lnTo>
                  <a:lnTo>
                    <a:pt x="427" y="74"/>
                  </a:lnTo>
                  <a:lnTo>
                    <a:pt x="447" y="48"/>
                  </a:lnTo>
                  <a:lnTo>
                    <a:pt x="474" y="27"/>
                  </a:lnTo>
                  <a:lnTo>
                    <a:pt x="509" y="12"/>
                  </a:lnTo>
                  <a:lnTo>
                    <a:pt x="552" y="1"/>
                  </a:lnTo>
                  <a:lnTo>
                    <a:pt x="594" y="0"/>
                  </a:lnTo>
                  <a:lnTo>
                    <a:pt x="632" y="6"/>
                  </a:lnTo>
                  <a:lnTo>
                    <a:pt x="674" y="19"/>
                  </a:lnTo>
                  <a:lnTo>
                    <a:pt x="706" y="42"/>
                  </a:lnTo>
                  <a:lnTo>
                    <a:pt x="729" y="65"/>
                  </a:lnTo>
                  <a:lnTo>
                    <a:pt x="744" y="87"/>
                  </a:lnTo>
                  <a:lnTo>
                    <a:pt x="747" y="115"/>
                  </a:lnTo>
                  <a:lnTo>
                    <a:pt x="777" y="106"/>
                  </a:lnTo>
                  <a:lnTo>
                    <a:pt x="812" y="109"/>
                  </a:lnTo>
                  <a:lnTo>
                    <a:pt x="841" y="118"/>
                  </a:lnTo>
                  <a:lnTo>
                    <a:pt x="866" y="138"/>
                  </a:lnTo>
                  <a:lnTo>
                    <a:pt x="884" y="163"/>
                  </a:lnTo>
                  <a:lnTo>
                    <a:pt x="891" y="192"/>
                  </a:lnTo>
                  <a:lnTo>
                    <a:pt x="890" y="213"/>
                  </a:lnTo>
                  <a:lnTo>
                    <a:pt x="907" y="211"/>
                  </a:lnTo>
                  <a:lnTo>
                    <a:pt x="928" y="216"/>
                  </a:lnTo>
                  <a:lnTo>
                    <a:pt x="949" y="226"/>
                  </a:lnTo>
                  <a:lnTo>
                    <a:pt x="966" y="237"/>
                  </a:lnTo>
                  <a:lnTo>
                    <a:pt x="977" y="247"/>
                  </a:lnTo>
                  <a:lnTo>
                    <a:pt x="987" y="260"/>
                  </a:lnTo>
                  <a:lnTo>
                    <a:pt x="998" y="276"/>
                  </a:lnTo>
                  <a:lnTo>
                    <a:pt x="1004" y="296"/>
                  </a:lnTo>
                  <a:lnTo>
                    <a:pt x="1005" y="311"/>
                  </a:lnTo>
                  <a:lnTo>
                    <a:pt x="1002" y="327"/>
                  </a:lnTo>
                  <a:lnTo>
                    <a:pt x="995" y="347"/>
                  </a:lnTo>
                  <a:lnTo>
                    <a:pt x="1004" y="368"/>
                  </a:lnTo>
                  <a:lnTo>
                    <a:pt x="1008" y="386"/>
                  </a:lnTo>
                  <a:lnTo>
                    <a:pt x="1010" y="407"/>
                  </a:lnTo>
                  <a:lnTo>
                    <a:pt x="1005" y="432"/>
                  </a:lnTo>
                  <a:lnTo>
                    <a:pt x="1001" y="447"/>
                  </a:lnTo>
                  <a:lnTo>
                    <a:pt x="990" y="465"/>
                  </a:lnTo>
                  <a:lnTo>
                    <a:pt x="1005" y="490"/>
                  </a:lnTo>
                  <a:lnTo>
                    <a:pt x="1010" y="506"/>
                  </a:lnTo>
                  <a:lnTo>
                    <a:pt x="1011" y="529"/>
                  </a:lnTo>
                  <a:lnTo>
                    <a:pt x="1008" y="551"/>
                  </a:lnTo>
                  <a:lnTo>
                    <a:pt x="999" y="577"/>
                  </a:lnTo>
                  <a:lnTo>
                    <a:pt x="987" y="595"/>
                  </a:lnTo>
                  <a:lnTo>
                    <a:pt x="969" y="612"/>
                  </a:lnTo>
                  <a:lnTo>
                    <a:pt x="939" y="629"/>
                  </a:lnTo>
                  <a:lnTo>
                    <a:pt x="907" y="635"/>
                  </a:lnTo>
                  <a:lnTo>
                    <a:pt x="878" y="630"/>
                  </a:lnTo>
                  <a:lnTo>
                    <a:pt x="859" y="621"/>
                  </a:lnTo>
                  <a:lnTo>
                    <a:pt x="846" y="639"/>
                  </a:lnTo>
                  <a:lnTo>
                    <a:pt x="832" y="653"/>
                  </a:lnTo>
                  <a:lnTo>
                    <a:pt x="820" y="662"/>
                  </a:lnTo>
                  <a:lnTo>
                    <a:pt x="797" y="674"/>
                  </a:lnTo>
                  <a:lnTo>
                    <a:pt x="777" y="682"/>
                  </a:lnTo>
                  <a:lnTo>
                    <a:pt x="747" y="688"/>
                  </a:lnTo>
                  <a:lnTo>
                    <a:pt x="718" y="687"/>
                  </a:lnTo>
                  <a:lnTo>
                    <a:pt x="689" y="679"/>
                  </a:lnTo>
                  <a:lnTo>
                    <a:pt x="664" y="665"/>
                  </a:lnTo>
                  <a:lnTo>
                    <a:pt x="649" y="689"/>
                  </a:lnTo>
                  <a:lnTo>
                    <a:pt x="635" y="703"/>
                  </a:lnTo>
                  <a:lnTo>
                    <a:pt x="617" y="715"/>
                  </a:lnTo>
                  <a:lnTo>
                    <a:pt x="596" y="725"/>
                  </a:lnTo>
                  <a:lnTo>
                    <a:pt x="572" y="729"/>
                  </a:lnTo>
                  <a:lnTo>
                    <a:pt x="550" y="729"/>
                  </a:lnTo>
                  <a:lnTo>
                    <a:pt x="529" y="725"/>
                  </a:lnTo>
                  <a:lnTo>
                    <a:pt x="503" y="712"/>
                  </a:lnTo>
                  <a:lnTo>
                    <a:pt x="488" y="700"/>
                  </a:lnTo>
                  <a:lnTo>
                    <a:pt x="474" y="715"/>
                  </a:lnTo>
                  <a:lnTo>
                    <a:pt x="459" y="725"/>
                  </a:lnTo>
                  <a:lnTo>
                    <a:pt x="441" y="733"/>
                  </a:lnTo>
                  <a:lnTo>
                    <a:pt x="415" y="740"/>
                  </a:lnTo>
                  <a:lnTo>
                    <a:pt x="388" y="738"/>
                  </a:lnTo>
                  <a:lnTo>
                    <a:pt x="360" y="731"/>
                  </a:lnTo>
                  <a:lnTo>
                    <a:pt x="339" y="719"/>
                  </a:lnTo>
                  <a:lnTo>
                    <a:pt x="319" y="699"/>
                  </a:lnTo>
                  <a:lnTo>
                    <a:pt x="307" y="679"/>
                  </a:lnTo>
                  <a:lnTo>
                    <a:pt x="286" y="686"/>
                  </a:lnTo>
                  <a:lnTo>
                    <a:pt x="262" y="691"/>
                  </a:lnTo>
                  <a:lnTo>
                    <a:pt x="233" y="689"/>
                  </a:lnTo>
                  <a:lnTo>
                    <a:pt x="208" y="680"/>
                  </a:lnTo>
                  <a:lnTo>
                    <a:pt x="189" y="667"/>
                  </a:lnTo>
                  <a:lnTo>
                    <a:pt x="173" y="653"/>
                  </a:lnTo>
                  <a:lnTo>
                    <a:pt x="160" y="633"/>
                  </a:lnTo>
                  <a:lnTo>
                    <a:pt x="157" y="612"/>
                  </a:lnTo>
                  <a:lnTo>
                    <a:pt x="143" y="617"/>
                  </a:lnTo>
                  <a:lnTo>
                    <a:pt x="120" y="618"/>
                  </a:lnTo>
                  <a:lnTo>
                    <a:pt x="94" y="612"/>
                  </a:lnTo>
                  <a:lnTo>
                    <a:pt x="68" y="598"/>
                  </a:lnTo>
                  <a:lnTo>
                    <a:pt x="50" y="579"/>
                  </a:lnTo>
                  <a:lnTo>
                    <a:pt x="35" y="554"/>
                  </a:lnTo>
                  <a:lnTo>
                    <a:pt x="26" y="529"/>
                  </a:lnTo>
                  <a:lnTo>
                    <a:pt x="23" y="494"/>
                  </a:lnTo>
                  <a:lnTo>
                    <a:pt x="24" y="470"/>
                  </a:lnTo>
                  <a:lnTo>
                    <a:pt x="32" y="435"/>
                  </a:lnTo>
                  <a:lnTo>
                    <a:pt x="14" y="415"/>
                  </a:lnTo>
                  <a:lnTo>
                    <a:pt x="5" y="389"/>
                  </a:lnTo>
                  <a:lnTo>
                    <a:pt x="0" y="361"/>
                  </a:lnTo>
                  <a:lnTo>
                    <a:pt x="0" y="332"/>
                  </a:lnTo>
                  <a:lnTo>
                    <a:pt x="6" y="301"/>
                  </a:lnTo>
                  <a:lnTo>
                    <a:pt x="18" y="278"/>
                  </a:lnTo>
                  <a:lnTo>
                    <a:pt x="38" y="253"/>
                  </a:lnTo>
                  <a:lnTo>
                    <a:pt x="59" y="234"/>
                  </a:lnTo>
                  <a:lnTo>
                    <a:pt x="84" y="216"/>
                  </a:lnTo>
                  <a:lnTo>
                    <a:pt x="116" y="204"/>
                  </a:lnTo>
                  <a:lnTo>
                    <a:pt x="146" y="197"/>
                  </a:lnTo>
                  <a:lnTo>
                    <a:pt x="160" y="194"/>
                  </a:lnTo>
                  <a:lnTo>
                    <a:pt x="161"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2" name="Oval 34"/>
            <p:cNvSpPr>
              <a:spLocks noChangeArrowheads="1"/>
            </p:cNvSpPr>
            <p:nvPr/>
          </p:nvSpPr>
          <p:spPr bwMode="auto">
            <a:xfrm>
              <a:off x="3867" y="988"/>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3" name="Oval 35"/>
            <p:cNvSpPr>
              <a:spLocks noChangeArrowheads="1"/>
            </p:cNvSpPr>
            <p:nvPr/>
          </p:nvSpPr>
          <p:spPr bwMode="auto">
            <a:xfrm>
              <a:off x="3800" y="1119"/>
              <a:ext cx="112" cy="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4" name="Oval 36"/>
            <p:cNvSpPr>
              <a:spLocks noChangeArrowheads="1"/>
            </p:cNvSpPr>
            <p:nvPr/>
          </p:nvSpPr>
          <p:spPr bwMode="auto">
            <a:xfrm>
              <a:off x="3782" y="1204"/>
              <a:ext cx="63" cy="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3024" name="Group 37"/>
          <p:cNvGrpSpPr>
            <a:grpSpLocks/>
          </p:cNvGrpSpPr>
          <p:nvPr/>
        </p:nvGrpSpPr>
        <p:grpSpPr bwMode="auto">
          <a:xfrm>
            <a:off x="1187450" y="2420938"/>
            <a:ext cx="1606550" cy="1524000"/>
            <a:chOff x="854" y="289"/>
            <a:chExt cx="1012" cy="960"/>
          </a:xfrm>
        </p:grpSpPr>
        <p:sp>
          <p:nvSpPr>
            <p:cNvPr id="43027" name="Freeform 38"/>
            <p:cNvSpPr>
              <a:spLocks/>
            </p:cNvSpPr>
            <p:nvPr/>
          </p:nvSpPr>
          <p:spPr bwMode="auto">
            <a:xfrm>
              <a:off x="854" y="289"/>
              <a:ext cx="1012" cy="741"/>
            </a:xfrm>
            <a:custGeom>
              <a:avLst/>
              <a:gdLst>
                <a:gd name="T0" fmla="*/ 842 w 1012"/>
                <a:gd name="T1" fmla="*/ 155 h 741"/>
                <a:gd name="T2" fmla="*/ 809 w 1012"/>
                <a:gd name="T3" fmla="*/ 118 h 741"/>
                <a:gd name="T4" fmla="*/ 763 w 1012"/>
                <a:gd name="T5" fmla="*/ 97 h 741"/>
                <a:gd name="T6" fmla="*/ 698 w 1012"/>
                <a:gd name="T7" fmla="*/ 86 h 741"/>
                <a:gd name="T8" fmla="*/ 626 w 1012"/>
                <a:gd name="T9" fmla="*/ 98 h 741"/>
                <a:gd name="T10" fmla="*/ 585 w 1012"/>
                <a:gd name="T11" fmla="*/ 74 h 741"/>
                <a:gd name="T12" fmla="*/ 538 w 1012"/>
                <a:gd name="T13" fmla="*/ 27 h 741"/>
                <a:gd name="T14" fmla="*/ 460 w 1012"/>
                <a:gd name="T15" fmla="*/ 1 h 741"/>
                <a:gd name="T16" fmla="*/ 380 w 1012"/>
                <a:gd name="T17" fmla="*/ 6 h 741"/>
                <a:gd name="T18" fmla="*/ 305 w 1012"/>
                <a:gd name="T19" fmla="*/ 42 h 741"/>
                <a:gd name="T20" fmla="*/ 267 w 1012"/>
                <a:gd name="T21" fmla="*/ 87 h 741"/>
                <a:gd name="T22" fmla="*/ 234 w 1012"/>
                <a:gd name="T23" fmla="*/ 106 h 741"/>
                <a:gd name="T24" fmla="*/ 170 w 1012"/>
                <a:gd name="T25" fmla="*/ 118 h 741"/>
                <a:gd name="T26" fmla="*/ 127 w 1012"/>
                <a:gd name="T27" fmla="*/ 163 h 741"/>
                <a:gd name="T28" fmla="*/ 121 w 1012"/>
                <a:gd name="T29" fmla="*/ 213 h 741"/>
                <a:gd name="T30" fmla="*/ 83 w 1012"/>
                <a:gd name="T31" fmla="*/ 216 h 741"/>
                <a:gd name="T32" fmla="*/ 45 w 1012"/>
                <a:gd name="T33" fmla="*/ 237 h 741"/>
                <a:gd name="T34" fmla="*/ 24 w 1012"/>
                <a:gd name="T35" fmla="*/ 260 h 741"/>
                <a:gd name="T36" fmla="*/ 7 w 1012"/>
                <a:gd name="T37" fmla="*/ 296 h 741"/>
                <a:gd name="T38" fmla="*/ 9 w 1012"/>
                <a:gd name="T39" fmla="*/ 327 h 741"/>
                <a:gd name="T40" fmla="*/ 7 w 1012"/>
                <a:gd name="T41" fmla="*/ 368 h 741"/>
                <a:gd name="T42" fmla="*/ 1 w 1012"/>
                <a:gd name="T43" fmla="*/ 407 h 741"/>
                <a:gd name="T44" fmla="*/ 10 w 1012"/>
                <a:gd name="T45" fmla="*/ 447 h 741"/>
                <a:gd name="T46" fmla="*/ 6 w 1012"/>
                <a:gd name="T47" fmla="*/ 490 h 741"/>
                <a:gd name="T48" fmla="*/ 0 w 1012"/>
                <a:gd name="T49" fmla="*/ 528 h 741"/>
                <a:gd name="T50" fmla="*/ 12 w 1012"/>
                <a:gd name="T51" fmla="*/ 577 h 741"/>
                <a:gd name="T52" fmla="*/ 42 w 1012"/>
                <a:gd name="T53" fmla="*/ 612 h 741"/>
                <a:gd name="T54" fmla="*/ 104 w 1012"/>
                <a:gd name="T55" fmla="*/ 635 h 741"/>
                <a:gd name="T56" fmla="*/ 152 w 1012"/>
                <a:gd name="T57" fmla="*/ 621 h 741"/>
                <a:gd name="T58" fmla="*/ 179 w 1012"/>
                <a:gd name="T59" fmla="*/ 653 h 741"/>
                <a:gd name="T60" fmla="*/ 214 w 1012"/>
                <a:gd name="T61" fmla="*/ 674 h 741"/>
                <a:gd name="T62" fmla="*/ 264 w 1012"/>
                <a:gd name="T63" fmla="*/ 688 h 741"/>
                <a:gd name="T64" fmla="*/ 322 w 1012"/>
                <a:gd name="T65" fmla="*/ 679 h 741"/>
                <a:gd name="T66" fmla="*/ 363 w 1012"/>
                <a:gd name="T67" fmla="*/ 689 h 741"/>
                <a:gd name="T68" fmla="*/ 395 w 1012"/>
                <a:gd name="T69" fmla="*/ 715 h 741"/>
                <a:gd name="T70" fmla="*/ 440 w 1012"/>
                <a:gd name="T71" fmla="*/ 729 h 741"/>
                <a:gd name="T72" fmla="*/ 483 w 1012"/>
                <a:gd name="T73" fmla="*/ 725 h 741"/>
                <a:gd name="T74" fmla="*/ 524 w 1012"/>
                <a:gd name="T75" fmla="*/ 700 h 741"/>
                <a:gd name="T76" fmla="*/ 553 w 1012"/>
                <a:gd name="T77" fmla="*/ 725 h 741"/>
                <a:gd name="T78" fmla="*/ 597 w 1012"/>
                <a:gd name="T79" fmla="*/ 740 h 741"/>
                <a:gd name="T80" fmla="*/ 652 w 1012"/>
                <a:gd name="T81" fmla="*/ 731 h 741"/>
                <a:gd name="T82" fmla="*/ 692 w 1012"/>
                <a:gd name="T83" fmla="*/ 699 h 741"/>
                <a:gd name="T84" fmla="*/ 725 w 1012"/>
                <a:gd name="T85" fmla="*/ 686 h 741"/>
                <a:gd name="T86" fmla="*/ 778 w 1012"/>
                <a:gd name="T87" fmla="*/ 689 h 741"/>
                <a:gd name="T88" fmla="*/ 822 w 1012"/>
                <a:gd name="T89" fmla="*/ 667 h 741"/>
                <a:gd name="T90" fmla="*/ 851 w 1012"/>
                <a:gd name="T91" fmla="*/ 633 h 741"/>
                <a:gd name="T92" fmla="*/ 868 w 1012"/>
                <a:gd name="T93" fmla="*/ 617 h 741"/>
                <a:gd name="T94" fmla="*/ 917 w 1012"/>
                <a:gd name="T95" fmla="*/ 612 h 741"/>
                <a:gd name="T96" fmla="*/ 961 w 1012"/>
                <a:gd name="T97" fmla="*/ 579 h 741"/>
                <a:gd name="T98" fmla="*/ 985 w 1012"/>
                <a:gd name="T99" fmla="*/ 528 h 741"/>
                <a:gd name="T100" fmla="*/ 987 w 1012"/>
                <a:gd name="T101" fmla="*/ 470 h 741"/>
                <a:gd name="T102" fmla="*/ 997 w 1012"/>
                <a:gd name="T103" fmla="*/ 415 h 741"/>
                <a:gd name="T104" fmla="*/ 1011 w 1012"/>
                <a:gd name="T105" fmla="*/ 361 h 741"/>
                <a:gd name="T106" fmla="*/ 1005 w 1012"/>
                <a:gd name="T107" fmla="*/ 301 h 741"/>
                <a:gd name="T108" fmla="*/ 973 w 1012"/>
                <a:gd name="T109" fmla="*/ 253 h 741"/>
                <a:gd name="T110" fmla="*/ 927 w 1012"/>
                <a:gd name="T111" fmla="*/ 216 h 741"/>
                <a:gd name="T112" fmla="*/ 865 w 1012"/>
                <a:gd name="T113" fmla="*/ 197 h 741"/>
                <a:gd name="T114" fmla="*/ 850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850" y="175"/>
                  </a:moveTo>
                  <a:lnTo>
                    <a:pt x="842" y="155"/>
                  </a:lnTo>
                  <a:lnTo>
                    <a:pt x="829" y="134"/>
                  </a:lnTo>
                  <a:lnTo>
                    <a:pt x="809" y="118"/>
                  </a:lnTo>
                  <a:lnTo>
                    <a:pt x="784" y="104"/>
                  </a:lnTo>
                  <a:lnTo>
                    <a:pt x="763" y="97"/>
                  </a:lnTo>
                  <a:lnTo>
                    <a:pt x="737" y="89"/>
                  </a:lnTo>
                  <a:lnTo>
                    <a:pt x="698" y="86"/>
                  </a:lnTo>
                  <a:lnTo>
                    <a:pt x="661" y="89"/>
                  </a:lnTo>
                  <a:lnTo>
                    <a:pt x="626" y="98"/>
                  </a:lnTo>
                  <a:lnTo>
                    <a:pt x="600" y="108"/>
                  </a:lnTo>
                  <a:lnTo>
                    <a:pt x="585" y="74"/>
                  </a:lnTo>
                  <a:lnTo>
                    <a:pt x="565" y="48"/>
                  </a:lnTo>
                  <a:lnTo>
                    <a:pt x="538" y="27"/>
                  </a:lnTo>
                  <a:lnTo>
                    <a:pt x="503" y="12"/>
                  </a:lnTo>
                  <a:lnTo>
                    <a:pt x="460" y="1"/>
                  </a:lnTo>
                  <a:lnTo>
                    <a:pt x="418" y="0"/>
                  </a:lnTo>
                  <a:lnTo>
                    <a:pt x="380" y="6"/>
                  </a:lnTo>
                  <a:lnTo>
                    <a:pt x="337" y="19"/>
                  </a:lnTo>
                  <a:lnTo>
                    <a:pt x="305" y="42"/>
                  </a:lnTo>
                  <a:lnTo>
                    <a:pt x="282" y="65"/>
                  </a:lnTo>
                  <a:lnTo>
                    <a:pt x="267" y="87"/>
                  </a:lnTo>
                  <a:lnTo>
                    <a:pt x="264" y="115"/>
                  </a:lnTo>
                  <a:lnTo>
                    <a:pt x="234" y="106"/>
                  </a:lnTo>
                  <a:lnTo>
                    <a:pt x="199" y="109"/>
                  </a:lnTo>
                  <a:lnTo>
                    <a:pt x="170" y="118"/>
                  </a:lnTo>
                  <a:lnTo>
                    <a:pt x="145" y="137"/>
                  </a:lnTo>
                  <a:lnTo>
                    <a:pt x="127" y="163"/>
                  </a:lnTo>
                  <a:lnTo>
                    <a:pt x="120" y="192"/>
                  </a:lnTo>
                  <a:lnTo>
                    <a:pt x="121" y="213"/>
                  </a:lnTo>
                  <a:lnTo>
                    <a:pt x="104" y="211"/>
                  </a:lnTo>
                  <a:lnTo>
                    <a:pt x="83" y="216"/>
                  </a:lnTo>
                  <a:lnTo>
                    <a:pt x="62" y="226"/>
                  </a:lnTo>
                  <a:lnTo>
                    <a:pt x="45" y="237"/>
                  </a:lnTo>
                  <a:lnTo>
                    <a:pt x="34" y="247"/>
                  </a:lnTo>
                  <a:lnTo>
                    <a:pt x="24" y="260"/>
                  </a:lnTo>
                  <a:lnTo>
                    <a:pt x="13" y="276"/>
                  </a:lnTo>
                  <a:lnTo>
                    <a:pt x="7" y="296"/>
                  </a:lnTo>
                  <a:lnTo>
                    <a:pt x="6" y="311"/>
                  </a:lnTo>
                  <a:lnTo>
                    <a:pt x="9" y="327"/>
                  </a:lnTo>
                  <a:lnTo>
                    <a:pt x="16" y="347"/>
                  </a:lnTo>
                  <a:lnTo>
                    <a:pt x="7" y="368"/>
                  </a:lnTo>
                  <a:lnTo>
                    <a:pt x="3" y="386"/>
                  </a:lnTo>
                  <a:lnTo>
                    <a:pt x="1" y="407"/>
                  </a:lnTo>
                  <a:lnTo>
                    <a:pt x="6" y="432"/>
                  </a:lnTo>
                  <a:lnTo>
                    <a:pt x="10" y="447"/>
                  </a:lnTo>
                  <a:lnTo>
                    <a:pt x="21" y="465"/>
                  </a:lnTo>
                  <a:lnTo>
                    <a:pt x="6" y="490"/>
                  </a:lnTo>
                  <a:lnTo>
                    <a:pt x="1" y="506"/>
                  </a:lnTo>
                  <a:lnTo>
                    <a:pt x="0" y="528"/>
                  </a:lnTo>
                  <a:lnTo>
                    <a:pt x="3" y="551"/>
                  </a:lnTo>
                  <a:lnTo>
                    <a:pt x="12" y="577"/>
                  </a:lnTo>
                  <a:lnTo>
                    <a:pt x="24" y="595"/>
                  </a:lnTo>
                  <a:lnTo>
                    <a:pt x="42" y="612"/>
                  </a:lnTo>
                  <a:lnTo>
                    <a:pt x="72" y="629"/>
                  </a:lnTo>
                  <a:lnTo>
                    <a:pt x="104" y="635"/>
                  </a:lnTo>
                  <a:lnTo>
                    <a:pt x="133" y="630"/>
                  </a:lnTo>
                  <a:lnTo>
                    <a:pt x="152" y="621"/>
                  </a:lnTo>
                  <a:lnTo>
                    <a:pt x="165" y="639"/>
                  </a:lnTo>
                  <a:lnTo>
                    <a:pt x="179" y="653"/>
                  </a:lnTo>
                  <a:lnTo>
                    <a:pt x="191" y="662"/>
                  </a:lnTo>
                  <a:lnTo>
                    <a:pt x="214" y="674"/>
                  </a:lnTo>
                  <a:lnTo>
                    <a:pt x="234" y="682"/>
                  </a:lnTo>
                  <a:lnTo>
                    <a:pt x="264" y="688"/>
                  </a:lnTo>
                  <a:lnTo>
                    <a:pt x="293" y="687"/>
                  </a:lnTo>
                  <a:lnTo>
                    <a:pt x="322" y="679"/>
                  </a:lnTo>
                  <a:lnTo>
                    <a:pt x="348" y="665"/>
                  </a:lnTo>
                  <a:lnTo>
                    <a:pt x="363" y="689"/>
                  </a:lnTo>
                  <a:lnTo>
                    <a:pt x="377" y="703"/>
                  </a:lnTo>
                  <a:lnTo>
                    <a:pt x="395" y="715"/>
                  </a:lnTo>
                  <a:lnTo>
                    <a:pt x="416" y="725"/>
                  </a:lnTo>
                  <a:lnTo>
                    <a:pt x="440" y="729"/>
                  </a:lnTo>
                  <a:lnTo>
                    <a:pt x="462" y="729"/>
                  </a:lnTo>
                  <a:lnTo>
                    <a:pt x="483" y="725"/>
                  </a:lnTo>
                  <a:lnTo>
                    <a:pt x="509" y="712"/>
                  </a:lnTo>
                  <a:lnTo>
                    <a:pt x="524" y="700"/>
                  </a:lnTo>
                  <a:lnTo>
                    <a:pt x="538" y="715"/>
                  </a:lnTo>
                  <a:lnTo>
                    <a:pt x="553" y="725"/>
                  </a:lnTo>
                  <a:lnTo>
                    <a:pt x="571" y="733"/>
                  </a:lnTo>
                  <a:lnTo>
                    <a:pt x="597" y="740"/>
                  </a:lnTo>
                  <a:lnTo>
                    <a:pt x="624" y="738"/>
                  </a:lnTo>
                  <a:lnTo>
                    <a:pt x="652" y="731"/>
                  </a:lnTo>
                  <a:lnTo>
                    <a:pt x="672" y="719"/>
                  </a:lnTo>
                  <a:lnTo>
                    <a:pt x="692" y="699"/>
                  </a:lnTo>
                  <a:lnTo>
                    <a:pt x="704" y="679"/>
                  </a:lnTo>
                  <a:lnTo>
                    <a:pt x="725" y="686"/>
                  </a:lnTo>
                  <a:lnTo>
                    <a:pt x="749" y="691"/>
                  </a:lnTo>
                  <a:lnTo>
                    <a:pt x="778" y="689"/>
                  </a:lnTo>
                  <a:lnTo>
                    <a:pt x="803" y="680"/>
                  </a:lnTo>
                  <a:lnTo>
                    <a:pt x="822" y="667"/>
                  </a:lnTo>
                  <a:lnTo>
                    <a:pt x="838" y="653"/>
                  </a:lnTo>
                  <a:lnTo>
                    <a:pt x="851" y="633"/>
                  </a:lnTo>
                  <a:lnTo>
                    <a:pt x="854" y="612"/>
                  </a:lnTo>
                  <a:lnTo>
                    <a:pt x="868" y="617"/>
                  </a:lnTo>
                  <a:lnTo>
                    <a:pt x="891" y="618"/>
                  </a:lnTo>
                  <a:lnTo>
                    <a:pt x="917" y="612"/>
                  </a:lnTo>
                  <a:lnTo>
                    <a:pt x="943" y="598"/>
                  </a:lnTo>
                  <a:lnTo>
                    <a:pt x="961" y="579"/>
                  </a:lnTo>
                  <a:lnTo>
                    <a:pt x="976" y="554"/>
                  </a:lnTo>
                  <a:lnTo>
                    <a:pt x="985" y="528"/>
                  </a:lnTo>
                  <a:lnTo>
                    <a:pt x="988" y="494"/>
                  </a:lnTo>
                  <a:lnTo>
                    <a:pt x="987" y="470"/>
                  </a:lnTo>
                  <a:lnTo>
                    <a:pt x="979" y="435"/>
                  </a:lnTo>
                  <a:lnTo>
                    <a:pt x="997" y="415"/>
                  </a:lnTo>
                  <a:lnTo>
                    <a:pt x="1006" y="389"/>
                  </a:lnTo>
                  <a:lnTo>
                    <a:pt x="1011" y="361"/>
                  </a:lnTo>
                  <a:lnTo>
                    <a:pt x="1011" y="332"/>
                  </a:lnTo>
                  <a:lnTo>
                    <a:pt x="1005" y="301"/>
                  </a:lnTo>
                  <a:lnTo>
                    <a:pt x="993" y="278"/>
                  </a:lnTo>
                  <a:lnTo>
                    <a:pt x="973" y="253"/>
                  </a:lnTo>
                  <a:lnTo>
                    <a:pt x="952" y="234"/>
                  </a:lnTo>
                  <a:lnTo>
                    <a:pt x="927" y="216"/>
                  </a:lnTo>
                  <a:lnTo>
                    <a:pt x="895" y="204"/>
                  </a:lnTo>
                  <a:lnTo>
                    <a:pt x="865" y="197"/>
                  </a:lnTo>
                  <a:lnTo>
                    <a:pt x="851" y="194"/>
                  </a:lnTo>
                  <a:lnTo>
                    <a:pt x="850"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8" name="Oval 39"/>
            <p:cNvSpPr>
              <a:spLocks noChangeArrowheads="1"/>
            </p:cNvSpPr>
            <p:nvPr/>
          </p:nvSpPr>
          <p:spPr bwMode="auto">
            <a:xfrm>
              <a:off x="1632" y="982"/>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9" name="Oval 40"/>
            <p:cNvSpPr>
              <a:spLocks noChangeArrowheads="1"/>
            </p:cNvSpPr>
            <p:nvPr/>
          </p:nvSpPr>
          <p:spPr bwMode="auto">
            <a:xfrm>
              <a:off x="1733" y="1113"/>
              <a:ext cx="112" cy="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0" name="Oval 41"/>
            <p:cNvSpPr>
              <a:spLocks noChangeArrowheads="1"/>
            </p:cNvSpPr>
            <p:nvPr/>
          </p:nvSpPr>
          <p:spPr bwMode="auto">
            <a:xfrm>
              <a:off x="1800" y="1197"/>
              <a:ext cx="63" cy="5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3025" name="Rectangle 42"/>
          <p:cNvSpPr>
            <a:spLocks noChangeArrowheads="1"/>
          </p:cNvSpPr>
          <p:nvPr/>
        </p:nvSpPr>
        <p:spPr bwMode="auto">
          <a:xfrm>
            <a:off x="6407150" y="2735263"/>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Arial Rounded MT Bold" panose="020F0704030504030204" pitchFamily="34" charset="0"/>
              </a:rPr>
              <a:t>对象</a:t>
            </a:r>
          </a:p>
        </p:txBody>
      </p:sp>
      <p:sp>
        <p:nvSpPr>
          <p:cNvPr id="43026" name="Rectangle 43"/>
          <p:cNvSpPr>
            <a:spLocks noChangeArrowheads="1"/>
          </p:cNvSpPr>
          <p:nvPr/>
        </p:nvSpPr>
        <p:spPr bwMode="auto">
          <a:xfrm>
            <a:off x="1511300" y="2735263"/>
            <a:ext cx="644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Arial Rounded MT Bold" panose="020F0704030504030204" pitchFamily="34" charset="0"/>
              </a:rPr>
              <a:t>功能</a:t>
            </a:r>
          </a:p>
          <a:p>
            <a:r>
              <a:rPr lang="zh-CN" altLang="en-US" b="1">
                <a:latin typeface="Arial Rounded MT Bold" panose="020F0704030504030204" pitchFamily="34" charset="0"/>
              </a:rPr>
              <a:t>数据</a:t>
            </a:r>
          </a:p>
        </p:txBody>
      </p:sp>
    </p:spTree>
    <p:extLst>
      <p:ext uri="{BB962C8B-B14F-4D97-AF65-F5344CB8AC3E}">
        <p14:creationId xmlns:p14="http://schemas.microsoft.com/office/powerpoint/2010/main" val="3469074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9552" y="548680"/>
            <a:ext cx="8496300" cy="981075"/>
          </a:xfrm>
        </p:spPr>
        <p:txBody>
          <a:bodyPr/>
          <a:lstStyle/>
          <a:p>
            <a:pPr eaLnBrk="1" hangingPunct="1"/>
            <a:r>
              <a:rPr lang="zh-CN" altLang="en-US" dirty="0" smtClean="0"/>
              <a:t>稳定的对象模型</a:t>
            </a:r>
          </a:p>
        </p:txBody>
      </p:sp>
      <p:sp>
        <p:nvSpPr>
          <p:cNvPr id="44035" name="Rectangle 3"/>
          <p:cNvSpPr>
            <a:spLocks noGrp="1" noChangeArrowheads="1"/>
          </p:cNvSpPr>
          <p:nvPr>
            <p:ph type="body" idx="1"/>
          </p:nvPr>
        </p:nvSpPr>
        <p:spPr>
          <a:xfrm>
            <a:off x="1043608" y="1763667"/>
            <a:ext cx="6950878" cy="4257621"/>
          </a:xfrm>
        </p:spPr>
        <p:txBody>
          <a:bodyPr>
            <a:normAutofit fontScale="92500" lnSpcReduction="20000"/>
          </a:bodyPr>
          <a:lstStyle/>
          <a:p>
            <a:pPr eaLnBrk="1" hangingPunct="1"/>
            <a:r>
              <a:rPr lang="zh-CN" altLang="en-US" dirty="0" smtClean="0">
                <a:latin typeface="宋体" panose="02010600030101010101" pitchFamily="2" charset="-122"/>
              </a:rPr>
              <a:t>易变的是业务逻辑，最稳定的是业务中的对象。</a:t>
            </a:r>
          </a:p>
          <a:p>
            <a:pPr lvl="1" eaLnBrk="1" hangingPunct="1"/>
            <a:r>
              <a:rPr lang="zh-CN" altLang="en-US" dirty="0" smtClean="0">
                <a:latin typeface="宋体" panose="02010600030101010101" pitchFamily="2" charset="-122"/>
                <a:cs typeface="楷体_GB2312" pitchFamily="49" charset="-122"/>
              </a:rPr>
              <a:t>比如医疗保险系统中，诸如账户、参保人、医院、病案、处方等实体对象往往是最持久的内容，基本上维持数年都不会轻易改变或消失。而具体的业务规则和操作流程却永远是不可预知的。</a:t>
            </a:r>
          </a:p>
          <a:p>
            <a:pPr lvl="1" eaLnBrk="1" hangingPunct="1"/>
            <a:r>
              <a:rPr lang="zh-CN" altLang="en-US" dirty="0" smtClean="0">
                <a:latin typeface="宋体" panose="02010600030101010101" pitchFamily="2" charset="-122"/>
                <a:cs typeface="楷体_GB2312" pitchFamily="49" charset="-122"/>
              </a:rPr>
              <a:t>如果使用结构化方法，则某个改变更有可能涉及到多个模块，从而打乱最初的设计。而面向对象方法更多的可能情况是修改某个类而已，不影响或少量影响其它类。</a:t>
            </a:r>
          </a:p>
        </p:txBody>
      </p:sp>
    </p:spTree>
    <p:extLst>
      <p:ext uri="{BB962C8B-B14F-4D97-AF65-F5344CB8AC3E}">
        <p14:creationId xmlns:p14="http://schemas.microsoft.com/office/powerpoint/2010/main" val="27511757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9552" y="476672"/>
            <a:ext cx="8496300" cy="981075"/>
          </a:xfrm>
        </p:spPr>
        <p:txBody>
          <a:bodyPr/>
          <a:lstStyle/>
          <a:p>
            <a:pPr eaLnBrk="1" hangingPunct="1"/>
            <a:r>
              <a:rPr lang="en-US" altLang="zh-CN" dirty="0" smtClean="0"/>
              <a:t>5. </a:t>
            </a:r>
            <a:r>
              <a:rPr lang="zh-CN" altLang="en-US" dirty="0" smtClean="0"/>
              <a:t>与数据模型一致</a:t>
            </a:r>
          </a:p>
        </p:txBody>
      </p:sp>
      <p:sp>
        <p:nvSpPr>
          <p:cNvPr id="45059" name="Rectangle 3"/>
          <p:cNvSpPr>
            <a:spLocks noGrp="1" noChangeArrowheads="1"/>
          </p:cNvSpPr>
          <p:nvPr>
            <p:ph type="body" idx="1"/>
          </p:nvPr>
        </p:nvSpPr>
        <p:spPr>
          <a:xfrm>
            <a:off x="827584" y="1763667"/>
            <a:ext cx="7488832" cy="4257621"/>
          </a:xfrm>
        </p:spPr>
        <p:txBody>
          <a:bodyPr>
            <a:normAutofit fontScale="92500" lnSpcReduction="20000"/>
          </a:bodyPr>
          <a:lstStyle/>
          <a:p>
            <a:pPr eaLnBrk="1" hangingPunct="1"/>
            <a:r>
              <a:rPr lang="zh-CN" altLang="en-US" dirty="0" smtClean="0"/>
              <a:t>数据库概念模型</a:t>
            </a:r>
            <a:r>
              <a:rPr lang="en-US" altLang="zh-CN" dirty="0" smtClean="0">
                <a:latin typeface="华文中宋" panose="02010600040101010101" pitchFamily="2" charset="-122"/>
              </a:rPr>
              <a:t>——</a:t>
            </a:r>
            <a:r>
              <a:rPr lang="en-US" altLang="zh-CN" dirty="0" smtClean="0"/>
              <a:t>ER</a:t>
            </a:r>
            <a:r>
              <a:rPr lang="zh-CN" altLang="en-US" dirty="0" smtClean="0"/>
              <a:t>图，其核心思想是寻找领域中的实体及其关系，实体</a:t>
            </a:r>
            <a:r>
              <a:rPr lang="en-US" altLang="zh-CN" dirty="0" smtClean="0"/>
              <a:t>=</a:t>
            </a:r>
            <a:r>
              <a:rPr lang="zh-CN" altLang="en-US" dirty="0" smtClean="0"/>
              <a:t>领域对象</a:t>
            </a:r>
          </a:p>
          <a:p>
            <a:pPr eaLnBrk="1" hangingPunct="1"/>
            <a:r>
              <a:rPr lang="zh-CN" altLang="en-US" dirty="0" smtClean="0"/>
              <a:t>虽然代表程序结构的对象模型和代表数据库静态数据的</a:t>
            </a:r>
            <a:r>
              <a:rPr lang="en-US" altLang="zh-CN" dirty="0" smtClean="0"/>
              <a:t>ER</a:t>
            </a:r>
            <a:r>
              <a:rPr lang="zh-CN" altLang="en-US" dirty="0" smtClean="0"/>
              <a:t>模型在用途和性质上有很大区别，但建模的方法一脉相承、异曲同工。本质上领域对象模型（类图）几乎可以替换</a:t>
            </a:r>
            <a:r>
              <a:rPr lang="en-US" altLang="zh-CN" dirty="0" smtClean="0"/>
              <a:t>ER</a:t>
            </a:r>
            <a:r>
              <a:rPr lang="zh-CN" altLang="en-US" dirty="0" smtClean="0"/>
              <a:t>图作为数据建模的工具。</a:t>
            </a:r>
          </a:p>
          <a:p>
            <a:pPr eaLnBrk="1" hangingPunct="1"/>
            <a:r>
              <a:rPr lang="zh-CN" altLang="en-US" dirty="0" smtClean="0"/>
              <a:t>此外，程序要处理的数据来自于数据库，处理后的结果也要存储到数据库，因此对象模型和数据模型本身就存在千丝万缕的联系，采用统一的领域对象模型可以保证程序和数据的完美统一。 </a:t>
            </a:r>
          </a:p>
        </p:txBody>
      </p:sp>
    </p:spTree>
    <p:extLst>
      <p:ext uri="{BB962C8B-B14F-4D97-AF65-F5344CB8AC3E}">
        <p14:creationId xmlns:p14="http://schemas.microsoft.com/office/powerpoint/2010/main" val="36193012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7544" y="476672"/>
            <a:ext cx="8496300" cy="981075"/>
          </a:xfrm>
        </p:spPr>
        <p:txBody>
          <a:bodyPr/>
          <a:lstStyle/>
          <a:p>
            <a:pPr eaLnBrk="1" hangingPunct="1"/>
            <a:r>
              <a:rPr lang="en-US" altLang="zh-CN" dirty="0" smtClean="0"/>
              <a:t>8.2 </a:t>
            </a:r>
            <a:r>
              <a:rPr lang="zh-CN" altLang="en-US" dirty="0" smtClean="0"/>
              <a:t>识别领域对象</a:t>
            </a:r>
          </a:p>
        </p:txBody>
      </p:sp>
      <p:sp>
        <p:nvSpPr>
          <p:cNvPr id="46083" name="Rectangle 3"/>
          <p:cNvSpPr>
            <a:spLocks noGrp="1" noChangeArrowheads="1"/>
          </p:cNvSpPr>
          <p:nvPr>
            <p:ph type="body" idx="1"/>
          </p:nvPr>
        </p:nvSpPr>
        <p:spPr>
          <a:xfrm>
            <a:off x="899592" y="1763667"/>
            <a:ext cx="7488832" cy="4329629"/>
          </a:xfrm>
        </p:spPr>
        <p:txBody>
          <a:bodyPr>
            <a:noAutofit/>
          </a:bodyPr>
          <a:lstStyle/>
          <a:p>
            <a:pPr eaLnBrk="1" hangingPunct="1">
              <a:lnSpc>
                <a:spcPct val="120000"/>
              </a:lnSpc>
              <a:spcBef>
                <a:spcPts val="0"/>
              </a:spcBef>
            </a:pPr>
            <a:r>
              <a:rPr lang="zh-CN" altLang="en-US" sz="2400" dirty="0" smtClean="0"/>
              <a:t>用例建模解决了业务管理功能到信息系统功能的映射；</a:t>
            </a:r>
          </a:p>
          <a:p>
            <a:pPr eaLnBrk="1" hangingPunct="1">
              <a:lnSpc>
                <a:spcPct val="120000"/>
              </a:lnSpc>
              <a:spcBef>
                <a:spcPts val="0"/>
              </a:spcBef>
            </a:pPr>
            <a:r>
              <a:rPr lang="zh-CN" altLang="en-US" sz="2400" dirty="0" smtClean="0"/>
              <a:t>领域对象建模解决业务管理对象到信息系统逻辑结构（软件结构模型和数据库结构模型）的映射；</a:t>
            </a:r>
          </a:p>
          <a:p>
            <a:pPr eaLnBrk="1" hangingPunct="1">
              <a:lnSpc>
                <a:spcPct val="120000"/>
              </a:lnSpc>
              <a:spcBef>
                <a:spcPts val="0"/>
              </a:spcBef>
            </a:pPr>
            <a:r>
              <a:rPr lang="zh-CN" altLang="en-US" sz="2400" dirty="0" smtClean="0"/>
              <a:t>对象建模采用的是面向对象分析技术，有关模型包括：</a:t>
            </a:r>
            <a:endParaRPr lang="zh-CN" altLang="en-US" sz="2400" dirty="0" smtClean="0">
              <a:solidFill>
                <a:srgbClr val="FF6600"/>
              </a:solidFill>
            </a:endParaRPr>
          </a:p>
          <a:p>
            <a:pPr lvl="1" eaLnBrk="1" hangingPunct="1">
              <a:lnSpc>
                <a:spcPct val="120000"/>
              </a:lnSpc>
              <a:spcBef>
                <a:spcPts val="0"/>
              </a:spcBef>
            </a:pPr>
            <a:r>
              <a:rPr lang="zh-CN" altLang="en-US" sz="2400" dirty="0" smtClean="0">
                <a:latin typeface="楷体_GB2312" pitchFamily="49" charset="-122"/>
                <a:cs typeface="楷体_GB2312" pitchFamily="49" charset="-122"/>
              </a:rPr>
              <a:t>类图（</a:t>
            </a:r>
            <a:r>
              <a:rPr lang="en-US" altLang="zh-CN" sz="2400" dirty="0" smtClean="0">
                <a:latin typeface="楷体_GB2312" pitchFamily="49" charset="-122"/>
                <a:cs typeface="楷体_GB2312" pitchFamily="49" charset="-122"/>
              </a:rPr>
              <a:t>class diagram</a:t>
            </a:r>
            <a:r>
              <a:rPr lang="zh-CN" altLang="en-US" sz="2400" dirty="0" smtClean="0">
                <a:latin typeface="楷体_GB2312" pitchFamily="49" charset="-122"/>
                <a:cs typeface="楷体_GB2312" pitchFamily="49" charset="-122"/>
              </a:rPr>
              <a:t>）：对象及其关系，用于描述系统静态结构；</a:t>
            </a:r>
          </a:p>
          <a:p>
            <a:pPr lvl="1" eaLnBrk="1" hangingPunct="1">
              <a:lnSpc>
                <a:spcPct val="120000"/>
              </a:lnSpc>
              <a:spcBef>
                <a:spcPts val="0"/>
              </a:spcBef>
            </a:pPr>
            <a:r>
              <a:rPr lang="zh-CN" altLang="en-US" sz="2400" dirty="0" smtClean="0">
                <a:latin typeface="楷体_GB2312" pitchFamily="49" charset="-122"/>
                <a:cs typeface="楷体_GB2312" pitchFamily="49" charset="-122"/>
              </a:rPr>
              <a:t>状态图（</a:t>
            </a:r>
            <a:r>
              <a:rPr lang="en-US" altLang="zh-CN" sz="2400" dirty="0" err="1" smtClean="0">
                <a:latin typeface="楷体_GB2312" pitchFamily="49" charset="-122"/>
                <a:cs typeface="楷体_GB2312" pitchFamily="49" charset="-122"/>
              </a:rPr>
              <a:t>statechart</a:t>
            </a:r>
            <a:r>
              <a:rPr lang="en-US" altLang="zh-CN" sz="2400" dirty="0" smtClean="0">
                <a:latin typeface="楷体_GB2312" pitchFamily="49" charset="-122"/>
                <a:cs typeface="楷体_GB2312" pitchFamily="49" charset="-122"/>
              </a:rPr>
              <a:t> diagram</a:t>
            </a:r>
            <a:r>
              <a:rPr lang="zh-CN" altLang="en-US" sz="2400" dirty="0" smtClean="0">
                <a:latin typeface="楷体_GB2312" pitchFamily="49" charset="-122"/>
                <a:cs typeface="楷体_GB2312" pitchFamily="49" charset="-122"/>
              </a:rPr>
              <a:t>）：对象的状态及转换，用于描述基于</a:t>
            </a:r>
            <a:r>
              <a:rPr lang="zh-CN" altLang="en-US" sz="2400" dirty="0" smtClean="0">
                <a:cs typeface="楷体_GB2312" pitchFamily="49" charset="-122"/>
              </a:rPr>
              <a:t>事件响应的对象动态行为和状态之间的关系；</a:t>
            </a:r>
            <a:endParaRPr lang="zh-CN" altLang="en-US" sz="2400" dirty="0" smtClean="0">
              <a:latin typeface="楷体_GB2312" pitchFamily="49" charset="-122"/>
              <a:cs typeface="楷体_GB2312" pitchFamily="49" charset="-122"/>
            </a:endParaRPr>
          </a:p>
        </p:txBody>
      </p:sp>
    </p:spTree>
    <p:extLst>
      <p:ext uri="{BB962C8B-B14F-4D97-AF65-F5344CB8AC3E}">
        <p14:creationId xmlns:p14="http://schemas.microsoft.com/office/powerpoint/2010/main" val="12374781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539552" y="476672"/>
            <a:ext cx="8496300" cy="981075"/>
          </a:xfrm>
        </p:spPr>
        <p:txBody>
          <a:bodyPr/>
          <a:lstStyle/>
          <a:p>
            <a:r>
              <a:rPr lang="en-US" altLang="zh-CN" dirty="0" smtClean="0"/>
              <a:t>8.2.1 </a:t>
            </a:r>
            <a:r>
              <a:rPr lang="zh-CN" altLang="en-US" dirty="0" smtClean="0"/>
              <a:t>什么是领域对象</a:t>
            </a:r>
          </a:p>
        </p:txBody>
      </p:sp>
      <p:sp>
        <p:nvSpPr>
          <p:cNvPr id="47107" name="内容占位符 2"/>
          <p:cNvSpPr>
            <a:spLocks noGrp="1"/>
          </p:cNvSpPr>
          <p:nvPr>
            <p:ph idx="1"/>
          </p:nvPr>
        </p:nvSpPr>
        <p:spPr/>
        <p:txBody>
          <a:bodyPr/>
          <a:lstStyle/>
          <a:p>
            <a:r>
              <a:rPr lang="zh-CN" altLang="en-US" dirty="0" smtClean="0"/>
              <a:t>领域对象就是问题域中有意义的概念类，它们是现实系统中的事物（</a:t>
            </a:r>
            <a:r>
              <a:rPr lang="en-US" altLang="zh-CN" dirty="0" smtClean="0"/>
              <a:t>things</a:t>
            </a:r>
            <a:r>
              <a:rPr lang="zh-CN" altLang="en-US" dirty="0" smtClean="0"/>
              <a:t>）或事件（</a:t>
            </a:r>
            <a:r>
              <a:rPr lang="en-US" altLang="zh-CN" dirty="0" smtClean="0"/>
              <a:t>events</a:t>
            </a:r>
            <a:r>
              <a:rPr lang="zh-CN" altLang="en-US" dirty="0" smtClean="0"/>
              <a:t>）。</a:t>
            </a:r>
            <a:endParaRPr lang="en-US" altLang="zh-CN" dirty="0" smtClean="0"/>
          </a:p>
          <a:p>
            <a:r>
              <a:rPr lang="zh-CN" altLang="en-US" dirty="0" smtClean="0"/>
              <a:t>软件系统中的类一部分来自于领域对象。</a:t>
            </a:r>
          </a:p>
        </p:txBody>
      </p:sp>
    </p:spTree>
    <p:extLst>
      <p:ext uri="{BB962C8B-B14F-4D97-AF65-F5344CB8AC3E}">
        <p14:creationId xmlns:p14="http://schemas.microsoft.com/office/powerpoint/2010/main" val="6779319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46949" y="351611"/>
            <a:ext cx="8064500" cy="981075"/>
          </a:xfrm>
        </p:spPr>
        <p:txBody>
          <a:bodyPr/>
          <a:lstStyle/>
          <a:p>
            <a:pPr eaLnBrk="1" hangingPunct="1"/>
            <a:r>
              <a:rPr lang="zh-CN" altLang="en-US" dirty="0" smtClean="0"/>
              <a:t>软件的基本组成元素</a:t>
            </a:r>
            <a:r>
              <a:rPr lang="en-US" altLang="zh-CN" dirty="0" smtClean="0"/>
              <a:t>——</a:t>
            </a:r>
            <a:r>
              <a:rPr lang="zh-CN" altLang="en-US" dirty="0" smtClean="0"/>
              <a:t>类</a:t>
            </a:r>
          </a:p>
        </p:txBody>
      </p:sp>
      <p:sp>
        <p:nvSpPr>
          <p:cNvPr id="48131" name="Rectangle 3"/>
          <p:cNvSpPr>
            <a:spLocks noGrp="1" noChangeArrowheads="1"/>
          </p:cNvSpPr>
          <p:nvPr>
            <p:ph type="body" sz="half" idx="1"/>
          </p:nvPr>
        </p:nvSpPr>
        <p:spPr>
          <a:xfrm>
            <a:off x="323850" y="1196975"/>
            <a:ext cx="7704138" cy="720725"/>
          </a:xfrm>
        </p:spPr>
        <p:txBody>
          <a:bodyPr/>
          <a:lstStyle/>
          <a:p>
            <a:pPr eaLnBrk="1" hangingPunct="1"/>
            <a:r>
              <a:rPr lang="zh-CN" altLang="en-US" sz="2800" dirty="0" smtClean="0"/>
              <a:t>学习</a:t>
            </a:r>
            <a:r>
              <a:rPr lang="en-US" altLang="zh-CN" sz="2800" dirty="0" smtClean="0"/>
              <a:t>OOA</a:t>
            </a:r>
            <a:r>
              <a:rPr lang="zh-CN" altLang="en-US" sz="2800" dirty="0" smtClean="0"/>
              <a:t>，找到实现用例功能的领域对象</a:t>
            </a:r>
          </a:p>
        </p:txBody>
      </p:sp>
      <p:grpSp>
        <p:nvGrpSpPr>
          <p:cNvPr id="370692" name="Group 4"/>
          <p:cNvGrpSpPr>
            <a:grpSpLocks/>
          </p:cNvGrpSpPr>
          <p:nvPr/>
        </p:nvGrpSpPr>
        <p:grpSpPr bwMode="auto">
          <a:xfrm>
            <a:off x="901627" y="2273949"/>
            <a:ext cx="4932363" cy="3051175"/>
            <a:chOff x="1660" y="1520"/>
            <a:chExt cx="1654" cy="1339"/>
          </a:xfrm>
        </p:grpSpPr>
        <p:sp>
          <p:nvSpPr>
            <p:cNvPr id="48136" name="Rectangle 5"/>
            <p:cNvSpPr>
              <a:spLocks noChangeArrowheads="1"/>
            </p:cNvSpPr>
            <p:nvPr/>
          </p:nvSpPr>
          <p:spPr bwMode="auto">
            <a:xfrm>
              <a:off x="1685" y="2177"/>
              <a:ext cx="1596" cy="35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8137" name="Group 6"/>
            <p:cNvGrpSpPr>
              <a:grpSpLocks/>
            </p:cNvGrpSpPr>
            <p:nvPr/>
          </p:nvGrpSpPr>
          <p:grpSpPr bwMode="auto">
            <a:xfrm>
              <a:off x="1802" y="1520"/>
              <a:ext cx="177" cy="223"/>
              <a:chOff x="3268" y="2370"/>
              <a:chExt cx="538" cy="795"/>
            </a:xfrm>
          </p:grpSpPr>
          <p:sp>
            <p:nvSpPr>
              <p:cNvPr id="48156" name="Oval 7"/>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57" name="Line 8"/>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9"/>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Line 10"/>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Line 11"/>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8" name="Text Box 12"/>
            <p:cNvSpPr txBox="1">
              <a:spLocks noChangeArrowheads="1"/>
            </p:cNvSpPr>
            <p:nvPr/>
          </p:nvSpPr>
          <p:spPr bwMode="auto">
            <a:xfrm>
              <a:off x="1660" y="1743"/>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48139" name="Text Box 13"/>
            <p:cNvSpPr txBox="1">
              <a:spLocks noChangeArrowheads="1"/>
            </p:cNvSpPr>
            <p:nvPr/>
          </p:nvSpPr>
          <p:spPr bwMode="auto">
            <a:xfrm>
              <a:off x="2869" y="1582"/>
              <a:ext cx="445" cy="17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u="sng" dirty="0">
                  <a:latin typeface="Times New Roman" panose="02020603050405020304" pitchFamily="18" charset="0"/>
                </a:rPr>
                <a:t>：系统</a:t>
              </a:r>
              <a:endParaRPr lang="zh-CN" altLang="en-US" sz="3600" b="1" dirty="0"/>
            </a:p>
          </p:txBody>
        </p:sp>
        <p:sp>
          <p:nvSpPr>
            <p:cNvPr id="48140" name="Line 14"/>
            <p:cNvSpPr>
              <a:spLocks noChangeShapeType="1"/>
            </p:cNvSpPr>
            <p:nvPr/>
          </p:nvSpPr>
          <p:spPr bwMode="auto">
            <a:xfrm>
              <a:off x="1903" y="1830"/>
              <a:ext cx="0" cy="10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1" name="Line 15"/>
            <p:cNvSpPr>
              <a:spLocks noChangeShapeType="1"/>
            </p:cNvSpPr>
            <p:nvPr/>
          </p:nvSpPr>
          <p:spPr bwMode="auto">
            <a:xfrm>
              <a:off x="3104" y="1755"/>
              <a:ext cx="0" cy="11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Line 16"/>
            <p:cNvSpPr>
              <a:spLocks noChangeShapeType="1"/>
            </p:cNvSpPr>
            <p:nvPr/>
          </p:nvSpPr>
          <p:spPr bwMode="auto">
            <a:xfrm>
              <a:off x="1906" y="1967"/>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8143" name="Line 17"/>
            <p:cNvSpPr>
              <a:spLocks noChangeShapeType="1"/>
            </p:cNvSpPr>
            <p:nvPr/>
          </p:nvSpPr>
          <p:spPr bwMode="auto">
            <a:xfrm>
              <a:off x="1912" y="2313"/>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8144" name="Line 18"/>
            <p:cNvSpPr>
              <a:spLocks noChangeShapeType="1"/>
            </p:cNvSpPr>
            <p:nvPr/>
          </p:nvSpPr>
          <p:spPr bwMode="auto">
            <a:xfrm>
              <a:off x="1903" y="2648"/>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8145" name="Line 19"/>
            <p:cNvSpPr>
              <a:spLocks noChangeShapeType="1"/>
            </p:cNvSpPr>
            <p:nvPr/>
          </p:nvSpPr>
          <p:spPr bwMode="auto">
            <a:xfrm>
              <a:off x="1912" y="213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46" name="Line 20"/>
            <p:cNvSpPr>
              <a:spLocks noChangeShapeType="1"/>
            </p:cNvSpPr>
            <p:nvPr/>
          </p:nvSpPr>
          <p:spPr bwMode="auto">
            <a:xfrm>
              <a:off x="1903" y="246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47" name="Line 21"/>
            <p:cNvSpPr>
              <a:spLocks noChangeShapeType="1"/>
            </p:cNvSpPr>
            <p:nvPr/>
          </p:nvSpPr>
          <p:spPr bwMode="auto">
            <a:xfrm>
              <a:off x="1920" y="2797"/>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48" name="Text Box 22"/>
            <p:cNvSpPr txBox="1">
              <a:spLocks noChangeArrowheads="1"/>
            </p:cNvSpPr>
            <p:nvPr/>
          </p:nvSpPr>
          <p:spPr bwMode="auto">
            <a:xfrm>
              <a:off x="2189" y="1842"/>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latin typeface="Times New Roman" panose="02020603050405020304" pitchFamily="18" charset="0"/>
                </a:rPr>
                <a:t>输入读者借书卡</a:t>
              </a:r>
              <a:endParaRPr lang="zh-CN" altLang="en-US" sz="3200" b="1" dirty="0"/>
            </a:p>
          </p:txBody>
        </p:sp>
        <p:sp>
          <p:nvSpPr>
            <p:cNvPr id="48149" name="Text Box 23"/>
            <p:cNvSpPr txBox="1">
              <a:spLocks noChangeArrowheads="1"/>
            </p:cNvSpPr>
            <p:nvPr/>
          </p:nvSpPr>
          <p:spPr bwMode="auto">
            <a:xfrm>
              <a:off x="2189" y="2016"/>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读者信息</a:t>
              </a:r>
              <a:endParaRPr lang="zh-CN" altLang="en-US" sz="3200" b="1"/>
            </a:p>
          </p:txBody>
        </p:sp>
        <p:sp>
          <p:nvSpPr>
            <p:cNvPr id="48150" name="Text Box 24"/>
            <p:cNvSpPr txBox="1">
              <a:spLocks noChangeArrowheads="1"/>
            </p:cNvSpPr>
            <p:nvPr/>
          </p:nvSpPr>
          <p:spPr bwMode="auto">
            <a:xfrm>
              <a:off x="2197" y="2202"/>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输入书号</a:t>
              </a:r>
              <a:endParaRPr lang="zh-CN" altLang="en-US" sz="3200" b="1"/>
            </a:p>
          </p:txBody>
        </p:sp>
        <p:sp>
          <p:nvSpPr>
            <p:cNvPr id="48151" name="Text Box 25"/>
            <p:cNvSpPr txBox="1">
              <a:spLocks noChangeArrowheads="1"/>
            </p:cNvSpPr>
            <p:nvPr/>
          </p:nvSpPr>
          <p:spPr bwMode="auto">
            <a:xfrm>
              <a:off x="2180" y="2363"/>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图书信息</a:t>
              </a:r>
              <a:endParaRPr lang="zh-CN" altLang="en-US" sz="3200" b="1"/>
            </a:p>
          </p:txBody>
        </p:sp>
        <p:sp>
          <p:nvSpPr>
            <p:cNvPr id="48152" name="Text Box 26"/>
            <p:cNvSpPr txBox="1">
              <a:spLocks noChangeArrowheads="1"/>
            </p:cNvSpPr>
            <p:nvPr/>
          </p:nvSpPr>
          <p:spPr bwMode="auto">
            <a:xfrm>
              <a:off x="2180" y="2549"/>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完成登记</a:t>
              </a:r>
              <a:endParaRPr lang="zh-CN" altLang="en-US" sz="3200" b="1"/>
            </a:p>
          </p:txBody>
        </p:sp>
        <p:sp>
          <p:nvSpPr>
            <p:cNvPr id="48153" name="Text Box 27"/>
            <p:cNvSpPr txBox="1">
              <a:spLocks noChangeArrowheads="1"/>
            </p:cNvSpPr>
            <p:nvPr/>
          </p:nvSpPr>
          <p:spPr bwMode="auto">
            <a:xfrm>
              <a:off x="2180" y="2698"/>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借阅图书清单</a:t>
              </a:r>
              <a:endParaRPr lang="zh-CN" altLang="en-US" sz="3200" b="1"/>
            </a:p>
          </p:txBody>
        </p:sp>
        <p:sp>
          <p:nvSpPr>
            <p:cNvPr id="48154" name="Text Box 28"/>
            <p:cNvSpPr txBox="1">
              <a:spLocks noChangeArrowheads="1"/>
            </p:cNvSpPr>
            <p:nvPr/>
          </p:nvSpPr>
          <p:spPr bwMode="auto">
            <a:xfrm>
              <a:off x="1702" y="2189"/>
              <a:ext cx="14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Loop</a:t>
              </a:r>
              <a:endParaRPr lang="en-US" altLang="zh-CN" sz="3600" b="1"/>
            </a:p>
          </p:txBody>
        </p:sp>
        <p:sp>
          <p:nvSpPr>
            <p:cNvPr id="48155" name="Freeform 29"/>
            <p:cNvSpPr>
              <a:spLocks/>
            </p:cNvSpPr>
            <p:nvPr/>
          </p:nvSpPr>
          <p:spPr bwMode="auto">
            <a:xfrm>
              <a:off x="1693" y="2177"/>
              <a:ext cx="170" cy="87"/>
            </a:xfrm>
            <a:custGeom>
              <a:avLst/>
              <a:gdLst>
                <a:gd name="T0" fmla="*/ 0 w 643"/>
                <a:gd name="T1" fmla="*/ 0 h 157"/>
                <a:gd name="T2" fmla="*/ 0 w 643"/>
                <a:gd name="T3" fmla="*/ 2 h 157"/>
                <a:gd name="T4" fmla="*/ 0 w 643"/>
                <a:gd name="T5" fmla="*/ 2 h 157"/>
                <a:gd name="T6" fmla="*/ 0 w 643"/>
                <a:gd name="T7" fmla="*/ 2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3" h="157">
                  <a:moveTo>
                    <a:pt x="643" y="0"/>
                  </a:moveTo>
                  <a:lnTo>
                    <a:pt x="643" y="98"/>
                  </a:lnTo>
                  <a:lnTo>
                    <a:pt x="538" y="157"/>
                  </a:lnTo>
                  <a:lnTo>
                    <a:pt x="0" y="157"/>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sp>
        <p:nvSpPr>
          <p:cNvPr id="370718" name="AutoShape 30"/>
          <p:cNvSpPr>
            <a:spLocks noChangeArrowheads="1"/>
          </p:cNvSpPr>
          <p:nvPr/>
        </p:nvSpPr>
        <p:spPr bwMode="auto">
          <a:xfrm>
            <a:off x="5715077" y="1775001"/>
            <a:ext cx="3095625" cy="1295400"/>
          </a:xfrm>
          <a:prstGeom prst="cloudCallout">
            <a:avLst>
              <a:gd name="adj1" fmla="val -81231"/>
              <a:gd name="adj2" fmla="val -5394"/>
            </a:avLst>
          </a:prstGeom>
          <a:solidFill>
            <a:srgbClr val="FF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bg1"/>
                </a:solidFill>
                <a:latin typeface="楷体_GB2312" pitchFamily="49" charset="-122"/>
                <a:ea typeface="楷体_GB2312" pitchFamily="49" charset="-122"/>
              </a:rPr>
              <a:t>系统做了些什么（事件流），谁去做的（对象）</a:t>
            </a:r>
            <a:r>
              <a:rPr lang="en-US" altLang="zh-CN" sz="2000" b="1">
                <a:solidFill>
                  <a:schemeClr val="bg1"/>
                </a:solidFill>
                <a:latin typeface="楷体_GB2312" pitchFamily="49" charset="-122"/>
                <a:ea typeface="楷体_GB2312" pitchFamily="49" charset="-122"/>
              </a:rPr>
              <a:t>?</a:t>
            </a:r>
          </a:p>
        </p:txBody>
      </p:sp>
      <p:grpSp>
        <p:nvGrpSpPr>
          <p:cNvPr id="2" name="Group 4"/>
          <p:cNvGrpSpPr>
            <a:grpSpLocks noChangeAspect="1"/>
          </p:cNvGrpSpPr>
          <p:nvPr/>
        </p:nvGrpSpPr>
        <p:grpSpPr bwMode="auto">
          <a:xfrm>
            <a:off x="2056978" y="2252505"/>
            <a:ext cx="6516687" cy="4221162"/>
            <a:chOff x="1655" y="1661"/>
            <a:chExt cx="4105" cy="2659"/>
          </a:xfrm>
        </p:grpSpPr>
        <p:sp>
          <p:nvSpPr>
            <p:cNvPr id="3" name="AutoShape 3"/>
            <p:cNvSpPr>
              <a:spLocks noChangeAspect="1" noChangeArrowheads="1" noTextEdit="1"/>
            </p:cNvSpPr>
            <p:nvPr/>
          </p:nvSpPr>
          <p:spPr bwMode="auto">
            <a:xfrm>
              <a:off x="1655" y="1661"/>
              <a:ext cx="4105" cy="265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a:p>
          </p:txBody>
        </p:sp>
        <p:sp>
          <p:nvSpPr>
            <p:cNvPr id="4" name="Oval 5"/>
            <p:cNvSpPr>
              <a:spLocks noChangeArrowheads="1"/>
            </p:cNvSpPr>
            <p:nvPr/>
          </p:nvSpPr>
          <p:spPr bwMode="auto">
            <a:xfrm>
              <a:off x="2193" y="1796"/>
              <a:ext cx="120" cy="95"/>
            </a:xfrm>
            <a:prstGeom prst="ellipse">
              <a:avLst/>
            </a:pr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Line 6"/>
            <p:cNvSpPr>
              <a:spLocks noChangeShapeType="1"/>
            </p:cNvSpPr>
            <p:nvPr/>
          </p:nvSpPr>
          <p:spPr bwMode="auto">
            <a:xfrm>
              <a:off x="2250" y="1880"/>
              <a:ext cx="0" cy="84"/>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7"/>
            <p:cNvSpPr>
              <a:spLocks noChangeShapeType="1"/>
            </p:cNvSpPr>
            <p:nvPr/>
          </p:nvSpPr>
          <p:spPr bwMode="auto">
            <a:xfrm>
              <a:off x="2165" y="1902"/>
              <a:ext cx="177"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2129" y="1964"/>
              <a:ext cx="241" cy="95"/>
            </a:xfrm>
            <a:custGeom>
              <a:avLst/>
              <a:gdLst>
                <a:gd name="T0" fmla="*/ 0 w 34"/>
                <a:gd name="T1" fmla="*/ 17 h 17"/>
                <a:gd name="T2" fmla="*/ 17 w 34"/>
                <a:gd name="T3" fmla="*/ 0 h 17"/>
                <a:gd name="T4" fmla="*/ 34 w 34"/>
                <a:gd name="T5" fmla="*/ 17 h 17"/>
              </a:gdLst>
              <a:ahLst/>
              <a:cxnLst>
                <a:cxn ang="0">
                  <a:pos x="T0" y="T1"/>
                </a:cxn>
                <a:cxn ang="0">
                  <a:pos x="T2" y="T3"/>
                </a:cxn>
                <a:cxn ang="0">
                  <a:pos x="T4" y="T5"/>
                </a:cxn>
              </a:cxnLst>
              <a:rect l="0" t="0" r="r" b="b"/>
              <a:pathLst>
                <a:path w="34" h="17">
                  <a:moveTo>
                    <a:pt x="0" y="17"/>
                  </a:moveTo>
                  <a:lnTo>
                    <a:pt x="17" y="0"/>
                  </a:lnTo>
                  <a:lnTo>
                    <a:pt x="34" y="17"/>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9"/>
            <p:cNvSpPr>
              <a:spLocks noChangeArrowheads="1"/>
            </p:cNvSpPr>
            <p:nvPr/>
          </p:nvSpPr>
          <p:spPr bwMode="auto">
            <a:xfrm>
              <a:off x="1874" y="2104"/>
              <a:ext cx="96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00"/>
                  </a:solidFill>
                  <a:effectLst/>
                  <a:latin typeface="楷体_GB2312" pitchFamily="49" charset="-122"/>
                  <a:ea typeface="楷体_GB2312" pitchFamily="49" charset="-122"/>
                </a:rPr>
                <a:t> : 图书管理</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0"/>
            <p:cNvSpPr>
              <a:spLocks noChangeArrowheads="1"/>
            </p:cNvSpPr>
            <p:nvPr/>
          </p:nvSpPr>
          <p:spPr bwMode="auto">
            <a:xfrm>
              <a:off x="2186" y="2205"/>
              <a:ext cx="21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员</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Line 11"/>
            <p:cNvSpPr>
              <a:spLocks noChangeShapeType="1"/>
            </p:cNvSpPr>
            <p:nvPr/>
          </p:nvSpPr>
          <p:spPr bwMode="auto">
            <a:xfrm>
              <a:off x="2250" y="2272"/>
              <a:ext cx="0" cy="194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2"/>
            <p:cNvSpPr>
              <a:spLocks noChangeArrowheads="1"/>
            </p:cNvSpPr>
            <p:nvPr/>
          </p:nvSpPr>
          <p:spPr bwMode="auto">
            <a:xfrm>
              <a:off x="2214" y="2469"/>
              <a:ext cx="71" cy="1363"/>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13"/>
            <p:cNvSpPr>
              <a:spLocks noChangeArrowheads="1"/>
            </p:cNvSpPr>
            <p:nvPr/>
          </p:nvSpPr>
          <p:spPr bwMode="auto">
            <a:xfrm>
              <a:off x="3035" y="2037"/>
              <a:ext cx="849" cy="235"/>
            </a:xfrm>
            <a:prstGeom prst="rect">
              <a:avLst/>
            </a:prstGeom>
            <a:solidFill>
              <a:srgbClr val="FFFFCC"/>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4"/>
            <p:cNvSpPr>
              <a:spLocks noChangeArrowheads="1"/>
            </p:cNvSpPr>
            <p:nvPr/>
          </p:nvSpPr>
          <p:spPr bwMode="auto">
            <a:xfrm>
              <a:off x="3085" y="2054"/>
              <a:ext cx="96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 : 借书窗口</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Line 15"/>
            <p:cNvSpPr>
              <a:spLocks noChangeShapeType="1"/>
            </p:cNvSpPr>
            <p:nvPr/>
          </p:nvSpPr>
          <p:spPr bwMode="auto">
            <a:xfrm>
              <a:off x="3460" y="2272"/>
              <a:ext cx="0" cy="194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6"/>
            <p:cNvSpPr>
              <a:spLocks noChangeArrowheads="1"/>
            </p:cNvSpPr>
            <p:nvPr/>
          </p:nvSpPr>
          <p:spPr bwMode="auto">
            <a:xfrm>
              <a:off x="3424" y="2474"/>
              <a:ext cx="71" cy="107"/>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Rectangle 17"/>
            <p:cNvSpPr>
              <a:spLocks noChangeArrowheads="1"/>
            </p:cNvSpPr>
            <p:nvPr/>
          </p:nvSpPr>
          <p:spPr bwMode="auto">
            <a:xfrm>
              <a:off x="3424" y="2654"/>
              <a:ext cx="71" cy="505"/>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Rectangle 18"/>
            <p:cNvSpPr>
              <a:spLocks noChangeArrowheads="1"/>
            </p:cNvSpPr>
            <p:nvPr/>
          </p:nvSpPr>
          <p:spPr bwMode="auto">
            <a:xfrm>
              <a:off x="3424" y="3249"/>
              <a:ext cx="71" cy="476"/>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19"/>
            <p:cNvSpPr>
              <a:spLocks noChangeArrowheads="1"/>
            </p:cNvSpPr>
            <p:nvPr/>
          </p:nvSpPr>
          <p:spPr bwMode="auto">
            <a:xfrm>
              <a:off x="4047" y="2037"/>
              <a:ext cx="680" cy="235"/>
            </a:xfrm>
            <a:prstGeom prst="rect">
              <a:avLst/>
            </a:prstGeom>
            <a:solidFill>
              <a:srgbClr val="FFFFCC"/>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20"/>
            <p:cNvSpPr>
              <a:spLocks noChangeArrowheads="1"/>
            </p:cNvSpPr>
            <p:nvPr/>
          </p:nvSpPr>
          <p:spPr bwMode="auto">
            <a:xfrm>
              <a:off x="4146" y="2054"/>
              <a:ext cx="63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 : 读者</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Line 21"/>
            <p:cNvSpPr>
              <a:spLocks noChangeShapeType="1"/>
            </p:cNvSpPr>
            <p:nvPr/>
          </p:nvSpPr>
          <p:spPr bwMode="auto">
            <a:xfrm>
              <a:off x="4387" y="2272"/>
              <a:ext cx="0" cy="194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2"/>
            <p:cNvSpPr>
              <a:spLocks noChangeArrowheads="1"/>
            </p:cNvSpPr>
            <p:nvPr/>
          </p:nvSpPr>
          <p:spPr bwMode="auto">
            <a:xfrm>
              <a:off x="4352" y="2732"/>
              <a:ext cx="70" cy="107"/>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Rectangle 23"/>
            <p:cNvSpPr>
              <a:spLocks noChangeArrowheads="1"/>
            </p:cNvSpPr>
            <p:nvPr/>
          </p:nvSpPr>
          <p:spPr bwMode="auto">
            <a:xfrm>
              <a:off x="4352" y="2962"/>
              <a:ext cx="70" cy="107"/>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24"/>
            <p:cNvSpPr>
              <a:spLocks noChangeArrowheads="1"/>
            </p:cNvSpPr>
            <p:nvPr/>
          </p:nvSpPr>
          <p:spPr bwMode="auto">
            <a:xfrm>
              <a:off x="4889" y="2037"/>
              <a:ext cx="680" cy="235"/>
            </a:xfrm>
            <a:prstGeom prst="rect">
              <a:avLst/>
            </a:prstGeom>
            <a:solidFill>
              <a:srgbClr val="FFFFCC"/>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Rectangle 25"/>
            <p:cNvSpPr>
              <a:spLocks noChangeArrowheads="1"/>
            </p:cNvSpPr>
            <p:nvPr/>
          </p:nvSpPr>
          <p:spPr bwMode="auto">
            <a:xfrm>
              <a:off x="4989" y="2054"/>
              <a:ext cx="63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 : 图书</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Line 26"/>
            <p:cNvSpPr>
              <a:spLocks noChangeShapeType="1"/>
            </p:cNvSpPr>
            <p:nvPr/>
          </p:nvSpPr>
          <p:spPr bwMode="auto">
            <a:xfrm>
              <a:off x="5229" y="2272"/>
              <a:ext cx="0" cy="194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7"/>
            <p:cNvSpPr>
              <a:spLocks noChangeArrowheads="1"/>
            </p:cNvSpPr>
            <p:nvPr/>
          </p:nvSpPr>
          <p:spPr bwMode="auto">
            <a:xfrm>
              <a:off x="5194" y="3333"/>
              <a:ext cx="71" cy="106"/>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Line 28"/>
            <p:cNvSpPr>
              <a:spLocks noChangeShapeType="1"/>
            </p:cNvSpPr>
            <p:nvPr/>
          </p:nvSpPr>
          <p:spPr bwMode="auto">
            <a:xfrm>
              <a:off x="2285" y="2469"/>
              <a:ext cx="1139"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9"/>
            <p:cNvSpPr>
              <a:spLocks noChangeShapeType="1"/>
            </p:cNvSpPr>
            <p:nvPr/>
          </p:nvSpPr>
          <p:spPr bwMode="auto">
            <a:xfrm flipH="1">
              <a:off x="3339" y="2469"/>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30"/>
            <p:cNvSpPr>
              <a:spLocks noChangeShapeType="1"/>
            </p:cNvSpPr>
            <p:nvPr/>
          </p:nvSpPr>
          <p:spPr bwMode="auto">
            <a:xfrm flipH="1" flipV="1">
              <a:off x="3339" y="2446"/>
              <a:ext cx="85" cy="23"/>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1"/>
            <p:cNvSpPr>
              <a:spLocks noChangeArrowheads="1"/>
            </p:cNvSpPr>
            <p:nvPr/>
          </p:nvSpPr>
          <p:spPr bwMode="auto">
            <a:xfrm>
              <a:off x="2271" y="2368"/>
              <a:ext cx="176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1. 提供读者借书卡(号)</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Line 32"/>
            <p:cNvSpPr>
              <a:spLocks noChangeShapeType="1"/>
            </p:cNvSpPr>
            <p:nvPr/>
          </p:nvSpPr>
          <p:spPr bwMode="auto">
            <a:xfrm>
              <a:off x="2285" y="2660"/>
              <a:ext cx="1139"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3"/>
            <p:cNvSpPr>
              <a:spLocks noChangeShapeType="1"/>
            </p:cNvSpPr>
            <p:nvPr/>
          </p:nvSpPr>
          <p:spPr bwMode="auto">
            <a:xfrm flipH="1">
              <a:off x="3339" y="2660"/>
              <a:ext cx="85" cy="22"/>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4"/>
            <p:cNvSpPr>
              <a:spLocks noChangeShapeType="1"/>
            </p:cNvSpPr>
            <p:nvPr/>
          </p:nvSpPr>
          <p:spPr bwMode="auto">
            <a:xfrm flipH="1" flipV="1">
              <a:off x="3339" y="2631"/>
              <a:ext cx="85" cy="29"/>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5"/>
            <p:cNvSpPr>
              <a:spLocks noChangeArrowheads="1"/>
            </p:cNvSpPr>
            <p:nvPr/>
          </p:nvSpPr>
          <p:spPr bwMode="auto">
            <a:xfrm>
              <a:off x="2278" y="2553"/>
              <a:ext cx="128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2. 验证读者身份</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Line 36"/>
            <p:cNvSpPr>
              <a:spLocks noChangeShapeType="1"/>
            </p:cNvSpPr>
            <p:nvPr/>
          </p:nvSpPr>
          <p:spPr bwMode="auto">
            <a:xfrm>
              <a:off x="3488" y="2732"/>
              <a:ext cx="864"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7"/>
            <p:cNvSpPr>
              <a:spLocks noChangeShapeType="1"/>
            </p:cNvSpPr>
            <p:nvPr/>
          </p:nvSpPr>
          <p:spPr bwMode="auto">
            <a:xfrm flipH="1">
              <a:off x="4267" y="2732"/>
              <a:ext cx="85" cy="29"/>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38"/>
            <p:cNvSpPr>
              <a:spLocks noChangeShapeType="1"/>
            </p:cNvSpPr>
            <p:nvPr/>
          </p:nvSpPr>
          <p:spPr bwMode="auto">
            <a:xfrm flipH="1" flipV="1">
              <a:off x="4267" y="2704"/>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9"/>
            <p:cNvSpPr>
              <a:spLocks noChangeArrowheads="1"/>
            </p:cNvSpPr>
            <p:nvPr/>
          </p:nvSpPr>
          <p:spPr bwMode="auto">
            <a:xfrm>
              <a:off x="3495" y="2609"/>
              <a:ext cx="12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2.1. 取读者信息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9" name="Line 40"/>
            <p:cNvSpPr>
              <a:spLocks noChangeShapeType="1"/>
            </p:cNvSpPr>
            <p:nvPr/>
          </p:nvSpPr>
          <p:spPr bwMode="auto">
            <a:xfrm>
              <a:off x="3488" y="2962"/>
              <a:ext cx="864"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1"/>
            <p:cNvSpPr>
              <a:spLocks noChangeShapeType="1"/>
            </p:cNvSpPr>
            <p:nvPr/>
          </p:nvSpPr>
          <p:spPr bwMode="auto">
            <a:xfrm flipH="1">
              <a:off x="4267" y="2962"/>
              <a:ext cx="85" cy="29"/>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42"/>
            <p:cNvSpPr>
              <a:spLocks noChangeShapeType="1"/>
            </p:cNvSpPr>
            <p:nvPr/>
          </p:nvSpPr>
          <p:spPr bwMode="auto">
            <a:xfrm flipH="1" flipV="1">
              <a:off x="4267" y="2934"/>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3"/>
            <p:cNvSpPr>
              <a:spLocks noChangeArrowheads="1"/>
            </p:cNvSpPr>
            <p:nvPr/>
          </p:nvSpPr>
          <p:spPr bwMode="auto">
            <a:xfrm>
              <a:off x="3481" y="2845"/>
              <a:ext cx="176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2.2. 检查读者借书条件</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3" name="Line 44"/>
            <p:cNvSpPr>
              <a:spLocks noChangeShapeType="1"/>
            </p:cNvSpPr>
            <p:nvPr/>
          </p:nvSpPr>
          <p:spPr bwMode="auto">
            <a:xfrm>
              <a:off x="2285" y="3249"/>
              <a:ext cx="1139"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45"/>
            <p:cNvSpPr>
              <a:spLocks noChangeShapeType="1"/>
            </p:cNvSpPr>
            <p:nvPr/>
          </p:nvSpPr>
          <p:spPr bwMode="auto">
            <a:xfrm flipH="1">
              <a:off x="3339" y="3249"/>
              <a:ext cx="85" cy="22"/>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46"/>
            <p:cNvSpPr>
              <a:spLocks noChangeShapeType="1"/>
            </p:cNvSpPr>
            <p:nvPr/>
          </p:nvSpPr>
          <p:spPr bwMode="auto">
            <a:xfrm flipH="1" flipV="1">
              <a:off x="3339" y="3220"/>
              <a:ext cx="85" cy="29"/>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7"/>
            <p:cNvSpPr>
              <a:spLocks noChangeArrowheads="1"/>
            </p:cNvSpPr>
            <p:nvPr/>
          </p:nvSpPr>
          <p:spPr bwMode="auto">
            <a:xfrm>
              <a:off x="2278" y="3142"/>
              <a:ext cx="144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3. 提供图书(条码)</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7" name="Line 48"/>
            <p:cNvSpPr>
              <a:spLocks noChangeShapeType="1"/>
            </p:cNvSpPr>
            <p:nvPr/>
          </p:nvSpPr>
          <p:spPr bwMode="auto">
            <a:xfrm>
              <a:off x="3488" y="3333"/>
              <a:ext cx="1706"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49"/>
            <p:cNvSpPr>
              <a:spLocks noChangeShapeType="1"/>
            </p:cNvSpPr>
            <p:nvPr/>
          </p:nvSpPr>
          <p:spPr bwMode="auto">
            <a:xfrm flipH="1">
              <a:off x="5109" y="3333"/>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50"/>
            <p:cNvSpPr>
              <a:spLocks noChangeShapeType="1"/>
            </p:cNvSpPr>
            <p:nvPr/>
          </p:nvSpPr>
          <p:spPr bwMode="auto">
            <a:xfrm flipH="1" flipV="1">
              <a:off x="5109" y="3305"/>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51"/>
            <p:cNvSpPr>
              <a:spLocks noChangeArrowheads="1"/>
            </p:cNvSpPr>
            <p:nvPr/>
          </p:nvSpPr>
          <p:spPr bwMode="auto">
            <a:xfrm>
              <a:off x="3509" y="3243"/>
              <a:ext cx="12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3.1. 取图书信息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1" name="Line 52"/>
            <p:cNvSpPr>
              <a:spLocks noChangeShapeType="1"/>
            </p:cNvSpPr>
            <p:nvPr/>
          </p:nvSpPr>
          <p:spPr bwMode="auto">
            <a:xfrm flipH="1">
              <a:off x="2285" y="3047"/>
              <a:ext cx="1139" cy="0"/>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3"/>
            <p:cNvSpPr>
              <a:spLocks noChangeShapeType="1"/>
            </p:cNvSpPr>
            <p:nvPr/>
          </p:nvSpPr>
          <p:spPr bwMode="auto">
            <a:xfrm>
              <a:off x="2285" y="3047"/>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54"/>
            <p:cNvSpPr>
              <a:spLocks noChangeShapeType="1"/>
            </p:cNvSpPr>
            <p:nvPr/>
          </p:nvSpPr>
          <p:spPr bwMode="auto">
            <a:xfrm flipV="1">
              <a:off x="2285" y="3019"/>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55"/>
            <p:cNvSpPr>
              <a:spLocks noChangeArrowheads="1"/>
            </p:cNvSpPr>
            <p:nvPr/>
          </p:nvSpPr>
          <p:spPr bwMode="auto">
            <a:xfrm>
              <a:off x="2299" y="2918"/>
              <a:ext cx="111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2.3. 读者信息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5" name="Line 56"/>
            <p:cNvSpPr>
              <a:spLocks noChangeShapeType="1"/>
            </p:cNvSpPr>
            <p:nvPr/>
          </p:nvSpPr>
          <p:spPr bwMode="auto">
            <a:xfrm flipH="1">
              <a:off x="2320" y="3512"/>
              <a:ext cx="1104" cy="0"/>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57"/>
            <p:cNvSpPr>
              <a:spLocks noChangeShapeType="1"/>
            </p:cNvSpPr>
            <p:nvPr/>
          </p:nvSpPr>
          <p:spPr bwMode="auto">
            <a:xfrm>
              <a:off x="2320" y="3512"/>
              <a:ext cx="78" cy="23"/>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8"/>
            <p:cNvSpPr>
              <a:spLocks noChangeShapeType="1"/>
            </p:cNvSpPr>
            <p:nvPr/>
          </p:nvSpPr>
          <p:spPr bwMode="auto">
            <a:xfrm flipV="1">
              <a:off x="2320" y="3484"/>
              <a:ext cx="78"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59"/>
            <p:cNvSpPr>
              <a:spLocks noChangeArrowheads="1"/>
            </p:cNvSpPr>
            <p:nvPr/>
          </p:nvSpPr>
          <p:spPr bwMode="auto">
            <a:xfrm>
              <a:off x="2285" y="3400"/>
              <a:ext cx="111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3.2. 图书信息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11399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0692"/>
                                        </p:tgtEl>
                                        <p:attrNameLst>
                                          <p:attrName>style.visibility</p:attrName>
                                        </p:attrNameLst>
                                      </p:cBhvr>
                                      <p:to>
                                        <p:strVal val="visible"/>
                                      </p:to>
                                    </p:set>
                                    <p:animEffect transition="in" filter="dissolve">
                                      <p:cBhvr>
                                        <p:cTn id="7" dur="500"/>
                                        <p:tgtEl>
                                          <p:spTgt spid="370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718"/>
                                        </p:tgtEl>
                                        <p:attrNameLst>
                                          <p:attrName>style.visibility</p:attrName>
                                        </p:attrNameLst>
                                      </p:cBhvr>
                                      <p:to>
                                        <p:strVal val="visible"/>
                                      </p:to>
                                    </p:set>
                                    <p:animEffect transition="in" filter="dissolve">
                                      <p:cBhvr>
                                        <p:cTn id="12" dur="500"/>
                                        <p:tgtEl>
                                          <p:spTgt spid="3707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7544" y="476672"/>
            <a:ext cx="8496300" cy="981075"/>
          </a:xfrm>
        </p:spPr>
        <p:txBody>
          <a:bodyPr/>
          <a:lstStyle/>
          <a:p>
            <a:pPr eaLnBrk="1" hangingPunct="1"/>
            <a:r>
              <a:rPr lang="zh-CN" altLang="en-US" dirty="0" smtClean="0"/>
              <a:t>如何建立领域对象模型</a:t>
            </a:r>
          </a:p>
        </p:txBody>
      </p:sp>
      <p:sp>
        <p:nvSpPr>
          <p:cNvPr id="437251" name="Rectangle 3"/>
          <p:cNvSpPr>
            <a:spLocks noGrp="1" noChangeArrowheads="1"/>
          </p:cNvSpPr>
          <p:nvPr>
            <p:ph type="body" idx="1"/>
          </p:nvPr>
        </p:nvSpPr>
        <p:spPr/>
        <p:txBody>
          <a:bodyPr>
            <a:normAutofit lnSpcReduction="10000"/>
          </a:bodyPr>
          <a:lstStyle/>
          <a:p>
            <a:pPr marL="609600" indent="-609600" eaLnBrk="1" hangingPunct="1">
              <a:buFont typeface="Wingdings" panose="05000000000000000000" pitchFamily="2" charset="2"/>
              <a:buNone/>
              <a:defRPr/>
            </a:pPr>
            <a:r>
              <a:rPr kumimoji="1" lang="en-US" altLang="zh-CN" sz="4400" i="1" u="sng" dirty="0" smtClean="0">
                <a:solidFill>
                  <a:schemeClr val="hlink"/>
                </a:solidFill>
                <a:effectLst>
                  <a:outerShdw blurRad="38100" dist="38100" dir="2700000" algn="tl">
                    <a:srgbClr val="C0C0C0"/>
                  </a:outerShdw>
                </a:effectLst>
              </a:rPr>
              <a:t>OOA </a:t>
            </a:r>
            <a:r>
              <a:rPr kumimoji="1" lang="zh-CN" altLang="en-US" sz="4400" i="1" u="sng" dirty="0" smtClean="0">
                <a:solidFill>
                  <a:schemeClr val="hlink"/>
                </a:solidFill>
                <a:effectLst>
                  <a:outerShdw blurRad="38100" dist="38100" dir="2700000" algn="tl">
                    <a:srgbClr val="C0C0C0"/>
                  </a:outerShdw>
                </a:effectLst>
              </a:rPr>
              <a:t>可 以 从 用 例 开 始！</a:t>
            </a:r>
          </a:p>
          <a:p>
            <a:pPr marL="609600" indent="-609600" eaLnBrk="1" hangingPunct="1">
              <a:buFont typeface="Wingdings" panose="05000000000000000000" pitchFamily="2" charset="2"/>
              <a:buAutoNum type="arabicPeriod"/>
              <a:defRPr/>
            </a:pPr>
            <a:r>
              <a:rPr kumimoji="1" lang="zh-CN" altLang="en-US" dirty="0" smtClean="0"/>
              <a:t>阅读用例规约及有关资料</a:t>
            </a:r>
          </a:p>
          <a:p>
            <a:pPr marL="609600" indent="-609600" eaLnBrk="1" hangingPunct="1">
              <a:buFont typeface="Wingdings" panose="05000000000000000000" pitchFamily="2" charset="2"/>
              <a:buAutoNum type="arabicPeriod"/>
              <a:defRPr/>
            </a:pPr>
            <a:r>
              <a:rPr kumimoji="1" lang="zh-CN" altLang="en-US" dirty="0" smtClean="0"/>
              <a:t>发现领域对象，定义概念类（实体类）</a:t>
            </a:r>
          </a:p>
          <a:p>
            <a:pPr marL="609600" indent="-609600" eaLnBrk="1" hangingPunct="1">
              <a:buFont typeface="Wingdings" panose="05000000000000000000" pitchFamily="2" charset="2"/>
              <a:buAutoNum type="arabicPeriod"/>
              <a:defRPr/>
            </a:pPr>
            <a:r>
              <a:rPr kumimoji="1" lang="zh-CN" altLang="en-US" dirty="0" smtClean="0"/>
              <a:t>识别对象的属性</a:t>
            </a:r>
          </a:p>
          <a:p>
            <a:pPr marL="609600" indent="-609600" eaLnBrk="1" hangingPunct="1">
              <a:buFont typeface="Wingdings" panose="05000000000000000000" pitchFamily="2" charset="2"/>
              <a:buAutoNum type="arabicPeriod"/>
              <a:defRPr/>
            </a:pPr>
            <a:r>
              <a:rPr kumimoji="1" lang="zh-CN" altLang="en-US" dirty="0" smtClean="0"/>
              <a:t>识别对象的关系，包括建立类的泛化关系、对象的关联关系，绘制类图</a:t>
            </a:r>
          </a:p>
          <a:p>
            <a:pPr marL="609600" indent="-609600" eaLnBrk="1" hangingPunct="1">
              <a:buFont typeface="Wingdings" panose="05000000000000000000" pitchFamily="2" charset="2"/>
              <a:buAutoNum type="arabicPeriod"/>
              <a:defRPr/>
            </a:pPr>
            <a:r>
              <a:rPr kumimoji="1" lang="zh-CN" altLang="en-US" dirty="0" smtClean="0"/>
              <a:t>识别对象的状态和变化，绘制状态图</a:t>
            </a:r>
          </a:p>
          <a:p>
            <a:pPr marL="609600" indent="-609600" eaLnBrk="1" hangingPunct="1">
              <a:defRPr/>
            </a:pPr>
            <a:endParaRPr lang="en-US" altLang="zh-CN" dirty="0" smtClean="0"/>
          </a:p>
        </p:txBody>
      </p:sp>
    </p:spTree>
    <p:extLst>
      <p:ext uri="{BB962C8B-B14F-4D97-AF65-F5344CB8AC3E}">
        <p14:creationId xmlns:p14="http://schemas.microsoft.com/office/powerpoint/2010/main" val="930213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1208" y="633366"/>
            <a:ext cx="8496300" cy="981075"/>
          </a:xfrm>
        </p:spPr>
        <p:txBody>
          <a:bodyPr/>
          <a:lstStyle/>
          <a:p>
            <a:r>
              <a:rPr lang="en-US" altLang="zh-CN" dirty="0" smtClean="0"/>
              <a:t>8.1.1 </a:t>
            </a:r>
            <a:r>
              <a:rPr lang="zh-CN" altLang="en-US" dirty="0" smtClean="0"/>
              <a:t>引例</a:t>
            </a:r>
          </a:p>
        </p:txBody>
      </p:sp>
      <p:sp>
        <p:nvSpPr>
          <p:cNvPr id="6147" name="内容占位符 2"/>
          <p:cNvSpPr>
            <a:spLocks noGrp="1"/>
          </p:cNvSpPr>
          <p:nvPr>
            <p:ph idx="1"/>
          </p:nvPr>
        </p:nvSpPr>
        <p:spPr>
          <a:xfrm>
            <a:off x="1195750" y="1763667"/>
            <a:ext cx="6798736" cy="729229"/>
          </a:xfrm>
        </p:spPr>
        <p:txBody>
          <a:bodyPr/>
          <a:lstStyle/>
          <a:p>
            <a:r>
              <a:rPr lang="zh-CN" altLang="en-US" dirty="0" smtClean="0"/>
              <a:t>面向对象编程：对象、协作</a:t>
            </a:r>
          </a:p>
        </p:txBody>
      </p:sp>
      <p:sp>
        <p:nvSpPr>
          <p:cNvPr id="6148" name="Rectangle 3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9" name="Rectangle 4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pic>
        <p:nvPicPr>
          <p:cNvPr id="6151" name="Picture 46"/>
          <p:cNvPicPr>
            <a:picLocks noChangeAspect="1" noChangeArrowheads="1"/>
          </p:cNvPicPr>
          <p:nvPr/>
        </p:nvPicPr>
        <p:blipFill>
          <a:blip r:embed="rId2">
            <a:extLst>
              <a:ext uri="{28A0092B-C50C-407E-A947-70E740481C1C}">
                <a14:useLocalDpi xmlns:a14="http://schemas.microsoft.com/office/drawing/2010/main" val="0"/>
              </a:ext>
            </a:extLst>
          </a:blip>
          <a:srcRect l="3586" r="3481"/>
          <a:stretch>
            <a:fillRect/>
          </a:stretch>
        </p:blipFill>
        <p:spPr bwMode="auto">
          <a:xfrm>
            <a:off x="1496968" y="2628403"/>
            <a:ext cx="6150064" cy="29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71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9552" y="404664"/>
            <a:ext cx="8496300" cy="981075"/>
          </a:xfrm>
        </p:spPr>
        <p:txBody>
          <a:bodyPr/>
          <a:lstStyle/>
          <a:p>
            <a:pPr eaLnBrk="1" hangingPunct="1"/>
            <a:r>
              <a:rPr lang="en-US" altLang="zh-CN" dirty="0" smtClean="0"/>
              <a:t>8.2.2 </a:t>
            </a:r>
            <a:r>
              <a:rPr lang="zh-CN" altLang="en-US" dirty="0" smtClean="0"/>
              <a:t>识别领域对象的方法</a:t>
            </a:r>
          </a:p>
        </p:txBody>
      </p:sp>
      <p:sp>
        <p:nvSpPr>
          <p:cNvPr id="49155" name="Rectangle 3"/>
          <p:cNvSpPr>
            <a:spLocks noGrp="1" noChangeArrowheads="1"/>
          </p:cNvSpPr>
          <p:nvPr>
            <p:ph type="body" idx="1"/>
          </p:nvPr>
        </p:nvSpPr>
        <p:spPr/>
        <p:txBody>
          <a:bodyPr>
            <a:normAutofit lnSpcReduction="10000"/>
          </a:bodyPr>
          <a:lstStyle/>
          <a:p>
            <a:pPr marL="609600" indent="-609600" eaLnBrk="1" hangingPunct="1">
              <a:defRPr/>
            </a:pPr>
            <a:r>
              <a:rPr lang="zh-CN" altLang="en-US" dirty="0" smtClean="0"/>
              <a:t>有两种方法用来识别领域中的概念，从而确定概念类（实体类）。</a:t>
            </a:r>
          </a:p>
          <a:p>
            <a:pPr marL="609600" indent="-609600" eaLnBrk="1" hangingPunct="1">
              <a:defRPr/>
            </a:pPr>
            <a:endParaRPr lang="zh-CN" altLang="en-US" dirty="0" smtClean="0"/>
          </a:p>
          <a:p>
            <a:pPr marL="590550" indent="-533400" eaLnBrk="1" hangingPunct="1">
              <a:buFont typeface="+mj-lt"/>
              <a:buAutoNum type="arabicPeriod"/>
              <a:defRPr/>
            </a:pPr>
            <a:r>
              <a:rPr lang="en-US" altLang="zh-CN" dirty="0" err="1" smtClean="0"/>
              <a:t>Wirfs</a:t>
            </a:r>
            <a:r>
              <a:rPr lang="en-US" altLang="zh-CN" dirty="0" smtClean="0"/>
              <a:t>-Brock</a:t>
            </a:r>
            <a:r>
              <a:rPr lang="zh-CN" altLang="en-US" dirty="0" smtClean="0"/>
              <a:t>名词短语策略：摘取用例的详细文档中的名词（术语或名词短语），然后进行分析</a:t>
            </a:r>
            <a:endParaRPr lang="en-US" altLang="zh-CN" dirty="0" smtClean="0"/>
          </a:p>
          <a:p>
            <a:pPr marL="590550" indent="-533400" eaLnBrk="1" hangingPunct="1">
              <a:buFont typeface="+mj-lt"/>
              <a:buAutoNum type="arabicPeriod"/>
              <a:defRPr/>
            </a:pPr>
            <a:endParaRPr lang="en-US" altLang="zh-CN" dirty="0" smtClean="0"/>
          </a:p>
          <a:p>
            <a:pPr marL="590550" indent="-533400" eaLnBrk="1" hangingPunct="1">
              <a:buFont typeface="+mj-lt"/>
              <a:buAutoNum type="arabicPeriod"/>
              <a:defRPr/>
            </a:pPr>
            <a:r>
              <a:rPr lang="zh-CN" altLang="en-US" dirty="0" smtClean="0"/>
              <a:t>不同对象（</a:t>
            </a:r>
            <a:r>
              <a:rPr lang="zh-CN" altLang="en-US" dirty="0"/>
              <a:t>概念</a:t>
            </a:r>
            <a:r>
              <a:rPr lang="zh-CN" altLang="en-US" dirty="0" smtClean="0"/>
              <a:t>）分类识别</a:t>
            </a:r>
          </a:p>
          <a:p>
            <a:pPr marL="609600" indent="-609600" eaLnBrk="1" hangingPunct="1">
              <a:defRPr/>
            </a:pPr>
            <a:endParaRPr lang="en-US" altLang="zh-CN" dirty="0" smtClean="0"/>
          </a:p>
        </p:txBody>
      </p:sp>
    </p:spTree>
    <p:extLst>
      <p:ext uri="{BB962C8B-B14F-4D97-AF65-F5344CB8AC3E}">
        <p14:creationId xmlns:p14="http://schemas.microsoft.com/office/powerpoint/2010/main" val="37444313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7544" y="332656"/>
            <a:ext cx="8496300" cy="981075"/>
          </a:xfrm>
        </p:spPr>
        <p:txBody>
          <a:bodyPr/>
          <a:lstStyle/>
          <a:p>
            <a:pPr eaLnBrk="1" hangingPunct="1"/>
            <a:r>
              <a:rPr lang="en-US" altLang="zh-CN" dirty="0" smtClean="0"/>
              <a:t>1. </a:t>
            </a:r>
            <a:r>
              <a:rPr lang="en-US" altLang="zh-CN" dirty="0" err="1" smtClean="0"/>
              <a:t>Wirfs</a:t>
            </a:r>
            <a:r>
              <a:rPr lang="en-US" altLang="zh-CN" dirty="0" smtClean="0"/>
              <a:t>-Brock</a:t>
            </a:r>
            <a:r>
              <a:rPr lang="zh-CN" altLang="en-US" dirty="0" smtClean="0"/>
              <a:t>名词短语策略</a:t>
            </a:r>
          </a:p>
        </p:txBody>
      </p:sp>
      <p:sp>
        <p:nvSpPr>
          <p:cNvPr id="51203" name="Rectangle 3"/>
          <p:cNvSpPr>
            <a:spLocks noGrp="1" noChangeArrowheads="1"/>
          </p:cNvSpPr>
          <p:nvPr>
            <p:ph type="body" idx="1"/>
          </p:nvPr>
        </p:nvSpPr>
        <p:spPr/>
        <p:txBody>
          <a:bodyPr>
            <a:normAutofit lnSpcReduction="10000"/>
          </a:bodyPr>
          <a:lstStyle/>
          <a:p>
            <a:pPr marL="609600" indent="-609600" eaLnBrk="1" hangingPunct="1">
              <a:lnSpc>
                <a:spcPct val="90000"/>
              </a:lnSpc>
              <a:buFontTx/>
              <a:buAutoNum type="arabicPeriod"/>
            </a:pPr>
            <a:r>
              <a:rPr lang="zh-CN" altLang="en-US" dirty="0" smtClean="0"/>
              <a:t>阅读理解需求文档（或用例说明）；</a:t>
            </a:r>
          </a:p>
          <a:p>
            <a:pPr marL="609600" indent="-609600" eaLnBrk="1" hangingPunct="1">
              <a:lnSpc>
                <a:spcPct val="90000"/>
              </a:lnSpc>
              <a:buFontTx/>
              <a:buAutoNum type="arabicPeriod"/>
            </a:pPr>
            <a:r>
              <a:rPr lang="zh-CN" altLang="en-US" dirty="0" smtClean="0"/>
              <a:t>反复阅读，筛选出名词或名词短语，建立初始对象清单（候选对象）；</a:t>
            </a:r>
          </a:p>
          <a:p>
            <a:pPr marL="609600" indent="-609600" eaLnBrk="1" hangingPunct="1">
              <a:lnSpc>
                <a:spcPct val="90000"/>
              </a:lnSpc>
              <a:buFontTx/>
              <a:buAutoNum type="arabicPeriod"/>
            </a:pPr>
            <a:r>
              <a:rPr lang="zh-CN" altLang="en-US" dirty="0" smtClean="0"/>
              <a:t>将候选对象分成三类，即显而易见的对象、明显无意义的对象和不确定类别的对象；</a:t>
            </a:r>
          </a:p>
          <a:p>
            <a:pPr marL="609600" indent="-609600" eaLnBrk="1" hangingPunct="1">
              <a:lnSpc>
                <a:spcPct val="90000"/>
              </a:lnSpc>
              <a:buFontTx/>
              <a:buAutoNum type="arabicPeriod"/>
            </a:pPr>
            <a:r>
              <a:rPr lang="zh-CN" altLang="en-US" dirty="0" smtClean="0"/>
              <a:t>舍弃明显无意义的名词或短语；</a:t>
            </a:r>
          </a:p>
          <a:p>
            <a:pPr marL="609600" indent="-609600" eaLnBrk="1" hangingPunct="1">
              <a:lnSpc>
                <a:spcPct val="90000"/>
              </a:lnSpc>
              <a:buFontTx/>
              <a:buAutoNum type="arabicPeriod"/>
            </a:pPr>
            <a:r>
              <a:rPr lang="zh-CN" altLang="en-US" dirty="0" smtClean="0"/>
              <a:t>小组讨论不确定类别的对象，直到将它们都合并或调整到其它两类。</a:t>
            </a:r>
          </a:p>
          <a:p>
            <a:pPr marL="609600" indent="-609600" eaLnBrk="1" hangingPunct="1">
              <a:lnSpc>
                <a:spcPct val="90000"/>
              </a:lnSpc>
            </a:pPr>
            <a:endParaRPr lang="en-US" altLang="zh-CN" dirty="0" smtClean="0"/>
          </a:p>
        </p:txBody>
      </p:sp>
    </p:spTree>
    <p:extLst>
      <p:ext uri="{BB962C8B-B14F-4D97-AF65-F5344CB8AC3E}">
        <p14:creationId xmlns:p14="http://schemas.microsoft.com/office/powerpoint/2010/main" val="40042423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8313" y="332656"/>
            <a:ext cx="8064500" cy="792162"/>
          </a:xfrm>
        </p:spPr>
        <p:txBody>
          <a:bodyPr/>
          <a:lstStyle/>
          <a:p>
            <a:pPr eaLnBrk="1" hangingPunct="1"/>
            <a:r>
              <a:rPr lang="zh-CN" altLang="en-US" dirty="0" smtClean="0"/>
              <a:t>阅读需求说明或用例描述</a:t>
            </a:r>
          </a:p>
        </p:txBody>
      </p:sp>
      <p:sp>
        <p:nvSpPr>
          <p:cNvPr id="52227" name="Rectangle 3"/>
          <p:cNvSpPr>
            <a:spLocks noGrp="1" noChangeArrowheads="1"/>
          </p:cNvSpPr>
          <p:nvPr>
            <p:ph type="body" idx="1"/>
          </p:nvPr>
        </p:nvSpPr>
        <p:spPr>
          <a:xfrm>
            <a:off x="683567" y="1772816"/>
            <a:ext cx="7704857" cy="4353347"/>
          </a:xfrm>
        </p:spPr>
        <p:txBody>
          <a:bodyPr>
            <a:normAutofit lnSpcReduction="10000"/>
          </a:bodyPr>
          <a:lstStyle/>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1</a:t>
            </a:r>
            <a:r>
              <a:rPr lang="zh-CN" altLang="en-US" dirty="0" smtClean="0">
                <a:latin typeface="宋体" panose="02010600030101010101" pitchFamily="2" charset="-122"/>
              </a:rPr>
              <a:t>．</a:t>
            </a:r>
            <a:r>
              <a:rPr lang="zh-CN" altLang="en-US" u="sng" dirty="0" smtClean="0">
                <a:solidFill>
                  <a:srgbClr val="0000FF"/>
                </a:solidFill>
                <a:latin typeface="宋体" panose="02010600030101010101" pitchFamily="2" charset="-122"/>
              </a:rPr>
              <a:t>图书管理员</a:t>
            </a:r>
            <a:r>
              <a:rPr lang="zh-CN" altLang="en-US" dirty="0" smtClean="0">
                <a:latin typeface="宋体" panose="02010600030101010101" pitchFamily="2" charset="-122"/>
              </a:rPr>
              <a:t>将</a:t>
            </a:r>
            <a:r>
              <a:rPr lang="zh-CN" altLang="en-US" u="sng" dirty="0" smtClean="0">
                <a:solidFill>
                  <a:srgbClr val="0000FF"/>
                </a:solidFill>
                <a:latin typeface="宋体" panose="02010600030101010101" pitchFamily="2" charset="-122"/>
              </a:rPr>
              <a:t>读者借书卡</a:t>
            </a:r>
            <a:r>
              <a:rPr lang="zh-CN" altLang="en-US" dirty="0" smtClean="0">
                <a:latin typeface="宋体" panose="02010600030101010101" pitchFamily="2" charset="-122"/>
              </a:rPr>
              <a:t>提供给系统；</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2</a:t>
            </a:r>
            <a:r>
              <a:rPr lang="zh-CN" altLang="en-US" dirty="0" smtClean="0">
                <a:latin typeface="宋体" panose="02010600030101010101" pitchFamily="2" charset="-122"/>
              </a:rPr>
              <a:t>．系统验证</a:t>
            </a:r>
            <a:r>
              <a:rPr lang="zh-CN" altLang="en-US" u="sng" dirty="0" smtClean="0">
                <a:solidFill>
                  <a:srgbClr val="0000FF"/>
                </a:solidFill>
                <a:latin typeface="宋体" panose="02010600030101010101" pitchFamily="2" charset="-122"/>
              </a:rPr>
              <a:t>读者合法性</a:t>
            </a:r>
            <a:r>
              <a:rPr lang="zh-CN" altLang="en-US" dirty="0" smtClean="0">
                <a:latin typeface="宋体" panose="02010600030101010101" pitchFamily="2" charset="-122"/>
              </a:rPr>
              <a:t>和</a:t>
            </a:r>
            <a:r>
              <a:rPr lang="zh-CN" altLang="en-US" u="sng" dirty="0" smtClean="0">
                <a:solidFill>
                  <a:srgbClr val="0000FF"/>
                </a:solidFill>
                <a:latin typeface="宋体" panose="02010600030101010101" pitchFamily="2" charset="-122"/>
              </a:rPr>
              <a:t>借书条件</a:t>
            </a:r>
            <a:r>
              <a:rPr lang="zh-CN" altLang="en-US" dirty="0" smtClean="0">
                <a:latin typeface="宋体" panose="02010600030101010101" pitchFamily="2" charset="-122"/>
              </a:rPr>
              <a:t>；</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3</a:t>
            </a:r>
            <a:r>
              <a:rPr lang="zh-CN" altLang="en-US" dirty="0" smtClean="0">
                <a:latin typeface="宋体" panose="02010600030101010101" pitchFamily="2" charset="-122"/>
              </a:rPr>
              <a:t>．图书管理员将</a:t>
            </a:r>
            <a:r>
              <a:rPr lang="zh-CN" altLang="en-US" u="sng" dirty="0" smtClean="0">
                <a:solidFill>
                  <a:srgbClr val="0000FF"/>
                </a:solidFill>
                <a:latin typeface="宋体" panose="02010600030101010101" pitchFamily="2" charset="-122"/>
              </a:rPr>
              <a:t>读者</a:t>
            </a:r>
            <a:r>
              <a:rPr lang="zh-CN" altLang="en-US" dirty="0" smtClean="0">
                <a:latin typeface="宋体" panose="02010600030101010101" pitchFamily="2" charset="-122"/>
              </a:rPr>
              <a:t>所借</a:t>
            </a:r>
            <a:r>
              <a:rPr lang="zh-CN" altLang="en-US" u="sng" dirty="0" smtClean="0">
                <a:solidFill>
                  <a:srgbClr val="0000FF"/>
                </a:solidFill>
                <a:latin typeface="宋体" panose="02010600030101010101" pitchFamily="2" charset="-122"/>
              </a:rPr>
              <a:t>图书</a:t>
            </a:r>
            <a:r>
              <a:rPr lang="zh-CN" altLang="en-US" dirty="0" smtClean="0">
                <a:latin typeface="宋体" panose="02010600030101010101" pitchFamily="2" charset="-122"/>
              </a:rPr>
              <a:t>输入系统；</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4</a:t>
            </a:r>
            <a:r>
              <a:rPr lang="zh-CN" altLang="en-US" dirty="0" smtClean="0">
                <a:latin typeface="宋体" panose="02010600030101010101" pitchFamily="2" charset="-122"/>
              </a:rPr>
              <a:t>．系统记录</a:t>
            </a:r>
            <a:r>
              <a:rPr lang="zh-CN" altLang="en-US" u="sng" dirty="0" smtClean="0">
                <a:solidFill>
                  <a:srgbClr val="0000FF"/>
                </a:solidFill>
                <a:latin typeface="宋体" panose="02010600030101010101" pitchFamily="2" charset="-122"/>
              </a:rPr>
              <a:t>借书信息</a:t>
            </a:r>
            <a:r>
              <a:rPr lang="zh-CN" altLang="en-US" dirty="0" smtClean="0">
                <a:latin typeface="宋体" panose="02010600030101010101" pitchFamily="2" charset="-122"/>
              </a:rPr>
              <a:t>，并且修改</a:t>
            </a:r>
            <a:r>
              <a:rPr lang="zh-CN" altLang="en-US" u="sng" dirty="0" smtClean="0">
                <a:solidFill>
                  <a:srgbClr val="0000FF"/>
                </a:solidFill>
                <a:latin typeface="宋体" panose="02010600030101010101" pitchFamily="2" charset="-122"/>
              </a:rPr>
              <a:t>图书的状态</a:t>
            </a:r>
            <a:r>
              <a:rPr lang="zh-CN" altLang="en-US" dirty="0" smtClean="0">
                <a:latin typeface="宋体" panose="02010600030101010101" pitchFamily="2" charset="-122"/>
              </a:rPr>
              <a:t>和</a:t>
            </a:r>
            <a:r>
              <a:rPr lang="zh-CN" altLang="en-US" u="sng" dirty="0" smtClean="0">
                <a:solidFill>
                  <a:srgbClr val="0000FF"/>
                </a:solidFill>
                <a:latin typeface="宋体" panose="02010600030101010101" pitchFamily="2" charset="-122"/>
              </a:rPr>
              <a:t>此种书</a:t>
            </a:r>
            <a:r>
              <a:rPr lang="zh-CN" altLang="en-US" dirty="0" smtClean="0">
                <a:latin typeface="宋体" panose="02010600030101010101" pitchFamily="2" charset="-122"/>
              </a:rPr>
              <a:t>的</a:t>
            </a:r>
            <a:r>
              <a:rPr lang="zh-CN" altLang="en-US" u="sng" dirty="0" smtClean="0">
                <a:solidFill>
                  <a:srgbClr val="0000FF"/>
                </a:solidFill>
                <a:latin typeface="宋体" panose="02010600030101010101" pitchFamily="2" charset="-122"/>
              </a:rPr>
              <a:t>可借数量</a:t>
            </a:r>
            <a:r>
              <a:rPr lang="zh-CN" altLang="en-US" dirty="0" smtClean="0">
                <a:latin typeface="宋体" panose="02010600030101010101" pitchFamily="2" charset="-122"/>
              </a:rPr>
              <a:t>；</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5</a:t>
            </a:r>
            <a:r>
              <a:rPr lang="zh-CN" altLang="en-US" dirty="0" smtClean="0">
                <a:latin typeface="宋体" panose="02010600030101010101" pitchFamily="2" charset="-122"/>
              </a:rPr>
              <a:t>．系统修改读者的</a:t>
            </a:r>
            <a:r>
              <a:rPr lang="zh-CN" altLang="en-US" u="sng" dirty="0" smtClean="0">
                <a:solidFill>
                  <a:srgbClr val="0000FF"/>
                </a:solidFill>
                <a:latin typeface="宋体" panose="02010600030101010101" pitchFamily="2" charset="-122"/>
              </a:rPr>
              <a:t>可用限额</a:t>
            </a:r>
            <a:r>
              <a:rPr lang="zh-CN" altLang="en-US" dirty="0" smtClean="0">
                <a:latin typeface="宋体" panose="02010600030101010101" pitchFamily="2" charset="-122"/>
              </a:rPr>
              <a:t>；</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6</a:t>
            </a:r>
            <a:r>
              <a:rPr lang="zh-CN" altLang="en-US" dirty="0" smtClean="0">
                <a:latin typeface="宋体" panose="02010600030101010101" pitchFamily="2" charset="-122"/>
              </a:rPr>
              <a:t>．重复</a:t>
            </a:r>
            <a:r>
              <a:rPr lang="en-US" altLang="zh-CN" dirty="0" smtClean="0">
                <a:latin typeface="宋体" panose="02010600030101010101" pitchFamily="2" charset="-122"/>
              </a:rPr>
              <a:t>3-5</a:t>
            </a:r>
            <a:r>
              <a:rPr lang="zh-CN" altLang="en-US" dirty="0" smtClean="0">
                <a:latin typeface="宋体" panose="02010600030101010101" pitchFamily="2" charset="-122"/>
              </a:rPr>
              <a:t>，直到图书管理员确认全部图书登记完毕；</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7.</a:t>
            </a:r>
            <a:r>
              <a:rPr lang="zh-CN" altLang="en-US" dirty="0" smtClean="0">
                <a:latin typeface="宋体" panose="02010600030101010101" pitchFamily="2" charset="-122"/>
              </a:rPr>
              <a:t>系统打印</a:t>
            </a:r>
            <a:r>
              <a:rPr lang="zh-CN" altLang="en-US" u="sng" dirty="0" smtClean="0">
                <a:solidFill>
                  <a:srgbClr val="0000FF"/>
                </a:solidFill>
                <a:latin typeface="宋体" panose="02010600030101010101" pitchFamily="2" charset="-122"/>
              </a:rPr>
              <a:t>借书清单</a:t>
            </a:r>
            <a:r>
              <a:rPr lang="zh-CN" altLang="en-US" dirty="0" smtClean="0">
                <a:latin typeface="宋体" panose="02010600030101010101" pitchFamily="2" charset="-122"/>
              </a:rPr>
              <a:t>，交易成功完成。</a:t>
            </a:r>
          </a:p>
        </p:txBody>
      </p:sp>
    </p:spTree>
    <p:extLst>
      <p:ext uri="{BB962C8B-B14F-4D97-AF65-F5344CB8AC3E}">
        <p14:creationId xmlns:p14="http://schemas.microsoft.com/office/powerpoint/2010/main" val="22898154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7544" y="286544"/>
            <a:ext cx="8064500" cy="981075"/>
          </a:xfrm>
        </p:spPr>
        <p:txBody>
          <a:bodyPr/>
          <a:lstStyle/>
          <a:p>
            <a:pPr eaLnBrk="1" hangingPunct="1"/>
            <a:r>
              <a:rPr lang="zh-CN" altLang="en-US" dirty="0" smtClean="0"/>
              <a:t>案例</a:t>
            </a:r>
            <a:r>
              <a:rPr lang="en-US" altLang="zh-CN" dirty="0" smtClean="0"/>
              <a:t>——</a:t>
            </a:r>
            <a:r>
              <a:rPr lang="zh-CN" altLang="en-US" dirty="0" smtClean="0"/>
              <a:t>图书馆系统</a:t>
            </a:r>
          </a:p>
        </p:txBody>
      </p:sp>
      <p:graphicFrame>
        <p:nvGraphicFramePr>
          <p:cNvPr id="375811" name="Group 3"/>
          <p:cNvGraphicFramePr>
            <a:graphicFrameLocks noGrp="1"/>
          </p:cNvGraphicFramePr>
          <p:nvPr>
            <p:ph idx="1"/>
          </p:nvPr>
        </p:nvGraphicFramePr>
        <p:xfrm>
          <a:off x="755650" y="1339850"/>
          <a:ext cx="7931150" cy="3168651"/>
        </p:xfrm>
        <a:graphic>
          <a:graphicData uri="http://schemas.openxmlformats.org/drawingml/2006/table">
            <a:tbl>
              <a:tblPr/>
              <a:tblGrid>
                <a:gridCol w="3015490">
                  <a:extLst>
                    <a:ext uri="{9D8B030D-6E8A-4147-A177-3AD203B41FA5}">
                      <a16:colId xmlns:a16="http://schemas.microsoft.com/office/drawing/2014/main" val="20000"/>
                    </a:ext>
                  </a:extLst>
                </a:gridCol>
                <a:gridCol w="4915660">
                  <a:extLst>
                    <a:ext uri="{9D8B030D-6E8A-4147-A177-3AD203B41FA5}">
                      <a16:colId xmlns:a16="http://schemas.microsoft.com/office/drawing/2014/main" val="20001"/>
                    </a:ext>
                  </a:extLst>
                </a:gridCol>
              </a:tblGrid>
              <a:tr h="671099">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名词类别</a:t>
                      </a:r>
                      <a:endParaRPr kumimoji="0" lang="zh-CN" altLang="en-US" sz="4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概念类列表</a:t>
                      </a:r>
                      <a:endParaRPr kumimoji="0" lang="zh-CN" altLang="en-US" sz="4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79967">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显而易见的对象</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读者 借书卡 图书 借书信息 </a:t>
                      </a:r>
                    </a:p>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借书清单</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3761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明显无意义的对象</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读者合法性</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79967">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不确定类别的对象</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借书条件 图书状态 可借数量 </a:t>
                      </a:r>
                    </a:p>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可用限额</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75828" name="Rectangle 20"/>
          <p:cNvSpPr>
            <a:spLocks noChangeArrowheads="1"/>
          </p:cNvSpPr>
          <p:nvPr/>
        </p:nvSpPr>
        <p:spPr bwMode="auto">
          <a:xfrm>
            <a:off x="899592" y="4653136"/>
            <a:ext cx="7787208" cy="21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图书状态总是和具体的图书联系在一起，不是一个独立的对象。同理，借书数量、可用限额是读者属性。</a:t>
            </a:r>
          </a:p>
          <a:p>
            <a:pPr eaLnBrk="1" hangingPunct="1">
              <a:lnSpc>
                <a:spcPct val="80000"/>
              </a:lnSpc>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可借数量是某个图书品种的特性，每本图书归属于一个图书品种，图书品种是一个隐含概念</a:t>
            </a:r>
          </a:p>
          <a:p>
            <a:pPr eaLnBrk="1" hangingPunct="1">
              <a:lnSpc>
                <a:spcPct val="80000"/>
              </a:lnSpc>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借书条件是一种规则，可以作为对象吗？</a:t>
            </a:r>
            <a:endParaRPr lang="zh-CN" altLang="en-US" sz="2000" b="1" dirty="0">
              <a:ea typeface="华文中宋" panose="02010600040101010101" pitchFamily="2" charset="-122"/>
            </a:endParaRPr>
          </a:p>
        </p:txBody>
      </p:sp>
    </p:spTree>
    <p:extLst>
      <p:ext uri="{BB962C8B-B14F-4D97-AF65-F5344CB8AC3E}">
        <p14:creationId xmlns:p14="http://schemas.microsoft.com/office/powerpoint/2010/main" val="1324408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5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58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58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8313" y="476672"/>
            <a:ext cx="8496300" cy="981075"/>
          </a:xfrm>
        </p:spPr>
        <p:txBody>
          <a:bodyPr/>
          <a:lstStyle/>
          <a:p>
            <a:pPr eaLnBrk="1" hangingPunct="1"/>
            <a:r>
              <a:rPr lang="zh-CN" altLang="en-US" dirty="0" smtClean="0"/>
              <a:t>案例</a:t>
            </a:r>
            <a:r>
              <a:rPr lang="en-US" altLang="zh-CN" dirty="0" smtClean="0"/>
              <a:t>——</a:t>
            </a:r>
            <a:r>
              <a:rPr lang="zh-CN" altLang="en-US" dirty="0" smtClean="0"/>
              <a:t>酒店预定</a:t>
            </a:r>
          </a:p>
        </p:txBody>
      </p:sp>
      <p:sp>
        <p:nvSpPr>
          <p:cNvPr id="54275" name="Rectangle 3"/>
          <p:cNvSpPr>
            <a:spLocks noGrp="1" noChangeArrowheads="1"/>
          </p:cNvSpPr>
          <p:nvPr>
            <p:ph type="body" idx="1"/>
          </p:nvPr>
        </p:nvSpPr>
        <p:spPr>
          <a:xfrm>
            <a:off x="827583" y="1700808"/>
            <a:ext cx="7488833" cy="4752528"/>
          </a:xfrm>
        </p:spPr>
        <p:txBody>
          <a:bodyPr>
            <a:normAutofit fontScale="77500" lnSpcReduction="20000"/>
          </a:bodyPr>
          <a:lstStyle/>
          <a:p>
            <a:pPr marL="533400" indent="-533400" algn="just" eaLnBrk="1" hangingPunct="1">
              <a:lnSpc>
                <a:spcPct val="120000"/>
              </a:lnSpc>
              <a:spcBef>
                <a:spcPts val="0"/>
              </a:spcBef>
              <a:buFont typeface="Wingdings" panose="05000000000000000000" pitchFamily="2" charset="2"/>
              <a:buNone/>
            </a:pPr>
            <a:r>
              <a:rPr lang="zh-CN" altLang="en-US" dirty="0" smtClean="0">
                <a:solidFill>
                  <a:srgbClr val="FF6600"/>
                </a:solidFill>
                <a:latin typeface="宋体" panose="02010600030101010101" pitchFamily="2" charset="-122"/>
              </a:rPr>
              <a:t>用例名称：</a:t>
            </a:r>
            <a:r>
              <a:rPr lang="zh-CN" altLang="en-US" dirty="0" smtClean="0">
                <a:latin typeface="宋体" panose="02010600030101010101" pitchFamily="2" charset="-122"/>
              </a:rPr>
              <a:t>预定房间</a:t>
            </a:r>
          </a:p>
          <a:p>
            <a:pPr marL="533400" indent="-533400" algn="just" eaLnBrk="1" hangingPunct="1">
              <a:lnSpc>
                <a:spcPct val="120000"/>
              </a:lnSpc>
              <a:spcBef>
                <a:spcPts val="0"/>
              </a:spcBef>
              <a:buFont typeface="Wingdings" panose="05000000000000000000" pitchFamily="2" charset="2"/>
              <a:buNone/>
            </a:pPr>
            <a:r>
              <a:rPr lang="zh-CN" altLang="en-US" dirty="0" smtClean="0">
                <a:solidFill>
                  <a:srgbClr val="FF6600"/>
                </a:solidFill>
                <a:latin typeface="宋体" panose="02010600030101010101" pitchFamily="2" charset="-122"/>
              </a:rPr>
              <a:t>涉及的参与者：</a:t>
            </a:r>
            <a:r>
              <a:rPr lang="zh-CN" altLang="en-US" dirty="0" smtClean="0">
                <a:latin typeface="宋体" panose="02010600030101010101" pitchFamily="2" charset="-122"/>
              </a:rPr>
              <a:t>酒店前台</a:t>
            </a:r>
          </a:p>
          <a:p>
            <a:pPr marL="533400" indent="-533400" algn="just" eaLnBrk="1" hangingPunct="1">
              <a:lnSpc>
                <a:spcPct val="120000"/>
              </a:lnSpc>
              <a:spcBef>
                <a:spcPts val="0"/>
              </a:spcBef>
              <a:buFont typeface="Wingdings" panose="05000000000000000000" pitchFamily="2" charset="2"/>
              <a:buNone/>
            </a:pPr>
            <a:r>
              <a:rPr lang="zh-CN" altLang="en-US" dirty="0" smtClean="0">
                <a:solidFill>
                  <a:srgbClr val="FF6600"/>
                </a:solidFill>
                <a:latin typeface="宋体" panose="02010600030101010101" pitchFamily="2" charset="-122"/>
              </a:rPr>
              <a:t>正常事件流：</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1) </a:t>
            </a:r>
            <a:r>
              <a:rPr lang="zh-CN" altLang="en-US" dirty="0" smtClean="0">
                <a:latin typeface="宋体" panose="02010600030101010101" pitchFamily="2" charset="-122"/>
              </a:rPr>
              <a:t>前台人员向系统提供需要预定</a:t>
            </a:r>
            <a:r>
              <a:rPr lang="zh-CN" altLang="en-US" dirty="0" smtClean="0">
                <a:solidFill>
                  <a:srgbClr val="0000FF"/>
                </a:solidFill>
                <a:latin typeface="宋体" panose="02010600030101010101" pitchFamily="2" charset="-122"/>
              </a:rPr>
              <a:t>房间</a:t>
            </a:r>
            <a:r>
              <a:rPr lang="zh-CN" altLang="en-US" dirty="0" smtClean="0">
                <a:latin typeface="宋体" panose="02010600030101010101" pitchFamily="2" charset="-122"/>
              </a:rPr>
              <a:t>的</a:t>
            </a:r>
            <a:r>
              <a:rPr lang="zh-CN" altLang="en-US" dirty="0" smtClean="0">
                <a:solidFill>
                  <a:srgbClr val="0000FF"/>
                </a:solidFill>
                <a:latin typeface="宋体" panose="02010600030101010101" pitchFamily="2" charset="-122"/>
              </a:rPr>
              <a:t>类型</a:t>
            </a:r>
            <a:r>
              <a:rPr lang="zh-CN" altLang="en-US" dirty="0" smtClean="0">
                <a:latin typeface="宋体" panose="02010600030101010101" pitchFamily="2" charset="-122"/>
              </a:rPr>
              <a:t>、</a:t>
            </a:r>
            <a:r>
              <a:rPr lang="zh-CN" altLang="en-US" dirty="0" smtClean="0">
                <a:solidFill>
                  <a:srgbClr val="0000FF"/>
                </a:solidFill>
                <a:latin typeface="宋体" panose="02010600030101010101" pitchFamily="2" charset="-122"/>
              </a:rPr>
              <a:t>日期</a:t>
            </a:r>
            <a:r>
              <a:rPr lang="zh-CN" altLang="en-US" dirty="0" smtClean="0">
                <a:latin typeface="宋体" panose="02010600030101010101" pitchFamily="2" charset="-122"/>
              </a:rPr>
              <a:t>和</a:t>
            </a:r>
            <a:r>
              <a:rPr lang="zh-CN" altLang="en-US" dirty="0" smtClean="0">
                <a:solidFill>
                  <a:srgbClr val="0000FF"/>
                </a:solidFill>
                <a:latin typeface="宋体" panose="02010600030101010101" pitchFamily="2" charset="-122"/>
              </a:rPr>
              <a:t>预定天数</a:t>
            </a:r>
            <a:r>
              <a:rPr lang="zh-CN" altLang="en-US" dirty="0" smtClean="0">
                <a:latin typeface="宋体" panose="02010600030101010101" pitchFamily="2" charset="-122"/>
              </a:rPr>
              <a:t>。</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2) </a:t>
            </a:r>
            <a:r>
              <a:rPr lang="zh-CN" altLang="en-US" dirty="0" smtClean="0">
                <a:latin typeface="宋体" panose="02010600030101010101" pitchFamily="2" charset="-122"/>
              </a:rPr>
              <a:t>系统确认有相应档次的</a:t>
            </a:r>
            <a:r>
              <a:rPr lang="zh-CN" altLang="en-US" dirty="0" smtClean="0">
                <a:solidFill>
                  <a:srgbClr val="0000FF"/>
                </a:solidFill>
                <a:latin typeface="宋体" panose="02010600030101010101" pitchFamily="2" charset="-122"/>
              </a:rPr>
              <a:t>空闲房间</a:t>
            </a:r>
            <a:r>
              <a:rPr lang="zh-CN" altLang="en-US" dirty="0" smtClean="0">
                <a:latin typeface="宋体" panose="02010600030101010101" pitchFamily="2" charset="-122"/>
              </a:rPr>
              <a:t>，并计算出</a:t>
            </a:r>
            <a:r>
              <a:rPr lang="zh-CN" altLang="en-US" dirty="0" smtClean="0">
                <a:solidFill>
                  <a:srgbClr val="0000FF"/>
                </a:solidFill>
                <a:latin typeface="宋体" panose="02010600030101010101" pitchFamily="2" charset="-122"/>
              </a:rPr>
              <a:t>总费用</a:t>
            </a:r>
            <a:r>
              <a:rPr lang="zh-CN" altLang="en-US" dirty="0" smtClean="0">
                <a:latin typeface="宋体" panose="02010600030101010101" pitchFamily="2" charset="-122"/>
              </a:rPr>
              <a:t>和</a:t>
            </a:r>
            <a:r>
              <a:rPr lang="zh-CN" altLang="en-US" dirty="0" smtClean="0">
                <a:solidFill>
                  <a:srgbClr val="0000FF"/>
                </a:solidFill>
                <a:latin typeface="宋体" panose="02010600030101010101" pitchFamily="2" charset="-122"/>
              </a:rPr>
              <a:t>定金</a:t>
            </a:r>
            <a:r>
              <a:rPr lang="zh-CN" altLang="en-US" dirty="0" smtClean="0">
                <a:latin typeface="宋体" panose="02010600030101010101" pitchFamily="2" charset="-122"/>
              </a:rPr>
              <a:t>。</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3) </a:t>
            </a:r>
            <a:r>
              <a:rPr lang="zh-CN" altLang="en-US" dirty="0" smtClean="0">
                <a:latin typeface="宋体" panose="02010600030101010101" pitchFamily="2" charset="-122"/>
              </a:rPr>
              <a:t>前台人员向系统提供</a:t>
            </a:r>
            <a:r>
              <a:rPr lang="zh-CN" altLang="en-US" dirty="0" smtClean="0">
                <a:solidFill>
                  <a:srgbClr val="0000FF"/>
                </a:solidFill>
                <a:latin typeface="宋体" panose="02010600030101010101" pitchFamily="2" charset="-122"/>
              </a:rPr>
              <a:t>旅客信息</a:t>
            </a:r>
            <a:r>
              <a:rPr lang="zh-CN" altLang="en-US" dirty="0" smtClean="0">
                <a:latin typeface="宋体" panose="02010600030101010101" pitchFamily="2" charset="-122"/>
              </a:rPr>
              <a:t>（姓名、地址、联系电话、证件号等）。</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4) </a:t>
            </a:r>
            <a:r>
              <a:rPr lang="zh-CN" altLang="en-US" dirty="0" smtClean="0">
                <a:latin typeface="宋体" panose="02010600030101010101" pitchFamily="2" charset="-122"/>
              </a:rPr>
              <a:t>系统记录旅客信息。</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5) </a:t>
            </a:r>
            <a:r>
              <a:rPr lang="zh-CN" altLang="en-US" dirty="0" smtClean="0">
                <a:latin typeface="宋体" panose="02010600030101010101" pitchFamily="2" charset="-122"/>
              </a:rPr>
              <a:t>前台人员确认已经交纳定金。</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6) </a:t>
            </a:r>
            <a:r>
              <a:rPr lang="zh-CN" altLang="en-US" dirty="0" smtClean="0">
                <a:latin typeface="宋体" panose="02010600030101010101" pitchFamily="2" charset="-122"/>
              </a:rPr>
              <a:t>系统记录房间已经预定，工作完成。</a:t>
            </a:r>
          </a:p>
        </p:txBody>
      </p:sp>
    </p:spTree>
    <p:extLst>
      <p:ext uri="{BB962C8B-B14F-4D97-AF65-F5344CB8AC3E}">
        <p14:creationId xmlns:p14="http://schemas.microsoft.com/office/powerpoint/2010/main" val="7684694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528" y="620688"/>
            <a:ext cx="8229600" cy="836613"/>
          </a:xfrm>
        </p:spPr>
        <p:txBody>
          <a:bodyPr/>
          <a:lstStyle/>
          <a:p>
            <a:pPr eaLnBrk="1" hangingPunct="1"/>
            <a:r>
              <a:rPr lang="en-US" altLang="zh-CN" dirty="0" smtClean="0"/>
              <a:t>2. </a:t>
            </a:r>
            <a:r>
              <a:rPr lang="zh-CN" altLang="en-US" dirty="0" smtClean="0"/>
              <a:t>不同类别的概念</a:t>
            </a:r>
          </a:p>
        </p:txBody>
      </p:sp>
      <p:sp>
        <p:nvSpPr>
          <p:cNvPr id="378883" name="Rectangle 3"/>
          <p:cNvSpPr>
            <a:spLocks noGrp="1" noChangeArrowheads="1"/>
          </p:cNvSpPr>
          <p:nvPr>
            <p:ph type="body" idx="1"/>
          </p:nvPr>
        </p:nvSpPr>
        <p:spPr>
          <a:xfrm>
            <a:off x="683568" y="1700808"/>
            <a:ext cx="7776864" cy="4896544"/>
          </a:xfrm>
        </p:spPr>
        <p:txBody>
          <a:bodyPr>
            <a:normAutofit fontScale="85000" lnSpcReduction="20000"/>
          </a:bodyPr>
          <a:lstStyle/>
          <a:p>
            <a:pPr eaLnBrk="1" hangingPunct="1">
              <a:lnSpc>
                <a:spcPct val="120000"/>
              </a:lnSpc>
              <a:spcBef>
                <a:spcPts val="0"/>
              </a:spcBef>
            </a:pPr>
            <a:r>
              <a:rPr lang="zh-CN" altLang="en-US" dirty="0" smtClean="0">
                <a:solidFill>
                  <a:srgbClr val="0000FF"/>
                </a:solidFill>
              </a:rPr>
              <a:t>人员：</a:t>
            </a:r>
            <a:r>
              <a:rPr lang="zh-CN" altLang="en-US" dirty="0" smtClean="0"/>
              <a:t>系统需要保存或管理其信息的人员（如录象商店的会员、图书馆的读者），或在系统中中扮演一定角色的人员（如录象商店的职员、论文评阅教师）。</a:t>
            </a:r>
          </a:p>
          <a:p>
            <a:pPr eaLnBrk="1" hangingPunct="1">
              <a:lnSpc>
                <a:spcPct val="120000"/>
              </a:lnSpc>
              <a:spcBef>
                <a:spcPts val="0"/>
              </a:spcBef>
            </a:pPr>
            <a:r>
              <a:rPr lang="zh-CN" altLang="en-US" dirty="0" smtClean="0">
                <a:solidFill>
                  <a:srgbClr val="0000FF"/>
                </a:solidFill>
              </a:rPr>
              <a:t>组织：</a:t>
            </a:r>
            <a:r>
              <a:rPr lang="zh-CN" altLang="en-US" dirty="0" smtClean="0"/>
              <a:t>在系统中发挥一定作用的组织机构（如录象商店的连锁店，医疗保险系统中的医院，学校中的系）。</a:t>
            </a:r>
          </a:p>
          <a:p>
            <a:pPr eaLnBrk="1" hangingPunct="1">
              <a:lnSpc>
                <a:spcPct val="120000"/>
              </a:lnSpc>
              <a:spcBef>
                <a:spcPts val="0"/>
              </a:spcBef>
            </a:pPr>
            <a:r>
              <a:rPr lang="zh-CN" altLang="en-US" dirty="0" smtClean="0">
                <a:solidFill>
                  <a:srgbClr val="0000FF"/>
                </a:solidFill>
              </a:rPr>
              <a:t>物品：</a:t>
            </a:r>
            <a:r>
              <a:rPr lang="zh-CN" altLang="en-US" dirty="0" smtClean="0"/>
              <a:t>需要由系统管理的各种物品（如录象商店的商品、图书），包括无形事物（如学校的一门课程、毕设题目）。</a:t>
            </a:r>
          </a:p>
          <a:p>
            <a:pPr eaLnBrk="1" hangingPunct="1">
              <a:lnSpc>
                <a:spcPct val="120000"/>
              </a:lnSpc>
              <a:spcBef>
                <a:spcPts val="0"/>
              </a:spcBef>
            </a:pPr>
            <a:r>
              <a:rPr lang="zh-CN" altLang="en-US" dirty="0" smtClean="0">
                <a:solidFill>
                  <a:srgbClr val="0000FF"/>
                </a:solidFill>
              </a:rPr>
              <a:t>设备：</a:t>
            </a:r>
            <a:r>
              <a:rPr lang="zh-CN" altLang="en-US" dirty="0" smtClean="0"/>
              <a:t>在系统中被使用或由系统进行监控的设备、仪器等，系统运行中的硬件设备（如打印机）除外。</a:t>
            </a:r>
          </a:p>
          <a:p>
            <a:pPr eaLnBrk="1" hangingPunct="1">
              <a:lnSpc>
                <a:spcPct val="120000"/>
              </a:lnSpc>
              <a:spcBef>
                <a:spcPts val="0"/>
              </a:spcBef>
            </a:pPr>
            <a:r>
              <a:rPr lang="zh-CN" altLang="en-US" dirty="0" smtClean="0">
                <a:solidFill>
                  <a:srgbClr val="0000FF"/>
                </a:solidFill>
              </a:rPr>
              <a:t>事件：</a:t>
            </a:r>
            <a:r>
              <a:rPr lang="zh-CN" altLang="en-US" dirty="0" smtClean="0"/>
              <a:t>需要由系统长期记忆的事件（如在自动柜员机上的每次取款事件、每次借书事件）。</a:t>
            </a:r>
          </a:p>
        </p:txBody>
      </p:sp>
    </p:spTree>
    <p:extLst>
      <p:ext uri="{BB962C8B-B14F-4D97-AF65-F5344CB8AC3E}">
        <p14:creationId xmlns:p14="http://schemas.microsoft.com/office/powerpoint/2010/main" val="2277391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8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3568" y="476672"/>
            <a:ext cx="8229600" cy="836613"/>
          </a:xfrm>
        </p:spPr>
        <p:txBody>
          <a:bodyPr/>
          <a:lstStyle/>
          <a:p>
            <a:pPr eaLnBrk="1" hangingPunct="1"/>
            <a:r>
              <a:rPr lang="zh-CN" altLang="en-US" dirty="0" smtClean="0"/>
              <a:t>不同类别的概念（续）</a:t>
            </a:r>
          </a:p>
        </p:txBody>
      </p:sp>
      <p:sp>
        <p:nvSpPr>
          <p:cNvPr id="379907" name="Rectangle 3"/>
          <p:cNvSpPr>
            <a:spLocks noGrp="1" noChangeArrowheads="1"/>
          </p:cNvSpPr>
          <p:nvPr>
            <p:ph type="body" idx="1"/>
          </p:nvPr>
        </p:nvSpPr>
        <p:spPr>
          <a:xfrm>
            <a:off x="539552" y="1700808"/>
            <a:ext cx="7992888" cy="4536504"/>
          </a:xfrm>
        </p:spPr>
        <p:txBody>
          <a:bodyPr>
            <a:noAutofit/>
          </a:bodyPr>
          <a:lstStyle/>
          <a:p>
            <a:pPr eaLnBrk="1" hangingPunct="1">
              <a:lnSpc>
                <a:spcPct val="90000"/>
              </a:lnSpc>
            </a:pPr>
            <a:r>
              <a:rPr lang="zh-CN" altLang="en-US" sz="2000" dirty="0" smtClean="0">
                <a:solidFill>
                  <a:srgbClr val="0000FF"/>
                </a:solidFill>
              </a:rPr>
              <a:t>规格说明：</a:t>
            </a:r>
            <a:r>
              <a:rPr lang="zh-CN" altLang="en-US" sz="2000" dirty="0" smtClean="0"/>
              <a:t>系统中关于对象的规格信息的描述。</a:t>
            </a:r>
          </a:p>
          <a:p>
            <a:pPr lvl="1" eaLnBrk="1" hangingPunct="1">
              <a:lnSpc>
                <a:spcPct val="90000"/>
              </a:lnSpc>
            </a:pPr>
            <a:r>
              <a:rPr lang="zh-CN" altLang="en-US" sz="2000" dirty="0" smtClean="0">
                <a:cs typeface="楷体_GB2312" pitchFamily="49" charset="-122"/>
              </a:rPr>
              <a:t>如图书品种，每种图书有一个唯一的馆藏号，同时该图书还包含一些描述信息，如书号、价格、作者、出版社等，多本图书对象共用这些规格说明。</a:t>
            </a:r>
          </a:p>
          <a:p>
            <a:pPr lvl="1" eaLnBrk="1" hangingPunct="1">
              <a:lnSpc>
                <a:spcPct val="90000"/>
              </a:lnSpc>
            </a:pPr>
            <a:r>
              <a:rPr lang="zh-CN" altLang="en-US" sz="2000" dirty="0" smtClean="0">
                <a:cs typeface="楷体_GB2312" pitchFamily="49" charset="-122"/>
              </a:rPr>
              <a:t>当某种事物有多种类别时（如教师有讲师、副教授、教授，影片分儿童片、新片等），使用规格说明而不是建立多个子类，因为子类对象建立后可能会修改类型（如讲师变为教授）</a:t>
            </a:r>
          </a:p>
          <a:p>
            <a:pPr eaLnBrk="1" hangingPunct="1">
              <a:lnSpc>
                <a:spcPct val="90000"/>
              </a:lnSpc>
            </a:pPr>
            <a:r>
              <a:rPr lang="zh-CN" altLang="en-US" sz="2000" dirty="0" smtClean="0">
                <a:solidFill>
                  <a:srgbClr val="0000FF"/>
                </a:solidFill>
              </a:rPr>
              <a:t>业务规则或政策：</a:t>
            </a:r>
            <a:r>
              <a:rPr lang="zh-CN" altLang="en-US" sz="2000" dirty="0" smtClean="0"/>
              <a:t>系统中经常使用的业务规则或政策的文字描述。</a:t>
            </a:r>
          </a:p>
          <a:p>
            <a:pPr lvl="1" eaLnBrk="1" hangingPunct="1">
              <a:lnSpc>
                <a:spcPct val="90000"/>
              </a:lnSpc>
            </a:pPr>
            <a:r>
              <a:rPr lang="zh-CN" altLang="en-US" sz="2000" dirty="0" smtClean="0">
                <a:cs typeface="楷体_GB2312" pitchFamily="49" charset="-122"/>
              </a:rPr>
              <a:t>业务规则通常会在用例文档之外以其它条款说明。如图书馆系统中，对不同违规行为指定不同的罚款金额，商店对不同顾客或产品有不同的折扣策略等。如果这些规则无法并入到其他对象中，则可以作为概念类建立。</a:t>
            </a:r>
          </a:p>
          <a:p>
            <a:pPr lvl="1" eaLnBrk="1" hangingPunct="1">
              <a:lnSpc>
                <a:spcPct val="90000"/>
              </a:lnSpc>
            </a:pPr>
            <a:r>
              <a:rPr lang="zh-CN" altLang="en-US" sz="2000" dirty="0" smtClean="0">
                <a:cs typeface="楷体_GB2312" pitchFamily="49" charset="-122"/>
              </a:rPr>
              <a:t>通常规则可能仅有属性，或者仅有操作，比如折扣策略可能是一个纯粹的计算类。</a:t>
            </a:r>
          </a:p>
        </p:txBody>
      </p:sp>
    </p:spTree>
    <p:extLst>
      <p:ext uri="{BB962C8B-B14F-4D97-AF65-F5344CB8AC3E}">
        <p14:creationId xmlns:p14="http://schemas.microsoft.com/office/powerpoint/2010/main" val="69091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99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7544" y="404664"/>
            <a:ext cx="8064500" cy="981075"/>
          </a:xfrm>
        </p:spPr>
        <p:txBody>
          <a:bodyPr/>
          <a:lstStyle/>
          <a:p>
            <a:pPr eaLnBrk="1" hangingPunct="1"/>
            <a:r>
              <a:rPr lang="zh-CN" altLang="en-US" dirty="0" smtClean="0"/>
              <a:t>图书馆系统的概念类</a:t>
            </a:r>
          </a:p>
        </p:txBody>
      </p:sp>
      <p:graphicFrame>
        <p:nvGraphicFramePr>
          <p:cNvPr id="380931" name="Group 3"/>
          <p:cNvGraphicFramePr>
            <a:graphicFrameLocks noGrp="1"/>
          </p:cNvGraphicFramePr>
          <p:nvPr>
            <p:ph idx="1"/>
            <p:extLst>
              <p:ext uri="{D42A27DB-BD31-4B8C-83A1-F6EECF244321}">
                <p14:modId xmlns:p14="http://schemas.microsoft.com/office/powerpoint/2010/main" val="2360095578"/>
              </p:ext>
            </p:extLst>
          </p:nvPr>
        </p:nvGraphicFramePr>
        <p:xfrm>
          <a:off x="567779" y="1484784"/>
          <a:ext cx="8064501" cy="4525965"/>
        </p:xfrm>
        <a:graphic>
          <a:graphicData uri="http://schemas.openxmlformats.org/drawingml/2006/table">
            <a:tbl>
              <a:tblPr/>
              <a:tblGrid>
                <a:gridCol w="1872011">
                  <a:extLst>
                    <a:ext uri="{9D8B030D-6E8A-4147-A177-3AD203B41FA5}">
                      <a16:colId xmlns:a16="http://schemas.microsoft.com/office/drawing/2014/main" val="20000"/>
                    </a:ext>
                  </a:extLst>
                </a:gridCol>
                <a:gridCol w="6192490">
                  <a:extLst>
                    <a:ext uri="{9D8B030D-6E8A-4147-A177-3AD203B41FA5}">
                      <a16:colId xmlns:a16="http://schemas.microsoft.com/office/drawing/2014/main" val="20001"/>
                    </a:ext>
                  </a:extLst>
                </a:gridCol>
              </a:tblGrid>
              <a:tr h="60007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所属类目</a:t>
                      </a:r>
                      <a:endParaRPr kumimoji="0" lang="zh-CN" altLang="en-US" sz="4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概念类举例</a:t>
                      </a:r>
                      <a:endParaRPr kumimoji="0" lang="zh-CN" altLang="en-US" sz="4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人员</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读者 图书管理员</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6197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组织</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暂无</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物品</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 借书卡 书目 借书清单</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设备</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暂无</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事件</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借书 还书 逾期</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6197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规格说明</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图书品种 </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政策或规则</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罚款细则</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622807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552" y="476672"/>
            <a:ext cx="8496300" cy="981075"/>
          </a:xfrm>
        </p:spPr>
        <p:txBody>
          <a:bodyPr/>
          <a:lstStyle/>
          <a:p>
            <a:pPr eaLnBrk="1" hangingPunct="1"/>
            <a:r>
              <a:rPr lang="zh-CN" altLang="en-US" dirty="0" smtClean="0"/>
              <a:t>图书馆系统的第</a:t>
            </a:r>
            <a:r>
              <a:rPr lang="en-US" altLang="zh-CN" dirty="0" smtClean="0"/>
              <a:t>1</a:t>
            </a:r>
            <a:r>
              <a:rPr lang="zh-CN" altLang="en-US" dirty="0" smtClean="0"/>
              <a:t>张类图</a:t>
            </a:r>
          </a:p>
        </p:txBody>
      </p:sp>
      <p:pic>
        <p:nvPicPr>
          <p:cNvPr id="583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2408238"/>
            <a:ext cx="8280920" cy="2081212"/>
          </a:xfrm>
          <a:solidFill>
            <a:schemeClr val="bg1"/>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86311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47762" y="836712"/>
            <a:ext cx="8064500" cy="542925"/>
          </a:xfrm>
        </p:spPr>
        <p:txBody>
          <a:bodyPr>
            <a:normAutofit fontScale="90000"/>
          </a:bodyPr>
          <a:lstStyle/>
          <a:p>
            <a:pPr eaLnBrk="1" hangingPunct="1"/>
            <a:r>
              <a:rPr lang="en-US" altLang="zh-CN" dirty="0" smtClean="0"/>
              <a:t>8.3 </a:t>
            </a:r>
            <a:r>
              <a:rPr lang="zh-CN" altLang="en-US" dirty="0" smtClean="0"/>
              <a:t>识别对象属性</a:t>
            </a:r>
          </a:p>
        </p:txBody>
      </p:sp>
      <p:sp>
        <p:nvSpPr>
          <p:cNvPr id="59395" name="Rectangle 3"/>
          <p:cNvSpPr>
            <a:spLocks noGrp="1" noChangeArrowheads="1"/>
          </p:cNvSpPr>
          <p:nvPr>
            <p:ph type="body" idx="1"/>
          </p:nvPr>
        </p:nvSpPr>
        <p:spPr>
          <a:xfrm>
            <a:off x="755576" y="1756161"/>
            <a:ext cx="7848872" cy="5085184"/>
          </a:xfrm>
        </p:spPr>
        <p:txBody>
          <a:bodyPr>
            <a:normAutofit/>
          </a:bodyPr>
          <a:lstStyle/>
          <a:p>
            <a:pPr eaLnBrk="1" hangingPunct="1">
              <a:lnSpc>
                <a:spcPct val="80000"/>
              </a:lnSpc>
              <a:buFont typeface="Wingdings" panose="05000000000000000000" pitchFamily="2" charset="2"/>
              <a:buNone/>
            </a:pPr>
            <a:r>
              <a:rPr lang="zh-CN" altLang="en-US" sz="2200" dirty="0" smtClean="0">
                <a:latin typeface="宋体" panose="02010600030101010101" pitchFamily="2" charset="-122"/>
              </a:rPr>
              <a:t>属性是描述对象静态特征的一个数据项。</a:t>
            </a:r>
          </a:p>
          <a:p>
            <a:pPr eaLnBrk="1" hangingPunct="1">
              <a:lnSpc>
                <a:spcPct val="80000"/>
              </a:lnSpc>
              <a:buFont typeface="Wingdings" panose="05000000000000000000" pitchFamily="2" charset="2"/>
              <a:buNone/>
            </a:pPr>
            <a:r>
              <a:rPr lang="zh-CN" altLang="en-US" sz="2200" dirty="0" smtClean="0">
                <a:latin typeface="宋体" panose="02010600030101010101" pitchFamily="2" charset="-122"/>
              </a:rPr>
              <a:t>发现属性的策略：</a:t>
            </a:r>
          </a:p>
          <a:p>
            <a:pPr lvl="1" eaLnBrk="1" hangingPunct="1">
              <a:lnSpc>
                <a:spcPct val="80000"/>
              </a:lnSpc>
            </a:pPr>
            <a:r>
              <a:rPr lang="zh-CN" altLang="en-US" sz="2200" dirty="0" smtClean="0">
                <a:solidFill>
                  <a:srgbClr val="0000FF"/>
                </a:solidFill>
                <a:latin typeface="宋体" panose="02010600030101010101" pitchFamily="2" charset="-122"/>
                <a:cs typeface="楷体_GB2312" pitchFamily="49" charset="-122"/>
              </a:rPr>
              <a:t>如何为对象做一般性的描述？</a:t>
            </a:r>
            <a:r>
              <a:rPr lang="zh-CN" altLang="en-US" sz="2200" dirty="0" smtClean="0">
                <a:latin typeface="宋体" panose="02010600030101010101" pitchFamily="2" charset="-122"/>
                <a:cs typeface="楷体_GB2312" pitchFamily="49" charset="-122"/>
              </a:rPr>
              <a:t>比如人，一般的描述信息有姓名、性别、出生日期、身高、体重等。</a:t>
            </a:r>
          </a:p>
          <a:p>
            <a:pPr lvl="1" eaLnBrk="1" hangingPunct="1">
              <a:lnSpc>
                <a:spcPct val="80000"/>
              </a:lnSpc>
            </a:pPr>
            <a:r>
              <a:rPr lang="zh-CN" altLang="en-US" sz="2200" dirty="0" smtClean="0">
                <a:solidFill>
                  <a:srgbClr val="0000FF"/>
                </a:solidFill>
                <a:latin typeface="宋体" panose="02010600030101010101" pitchFamily="2" charset="-122"/>
                <a:cs typeface="楷体_GB2312" pitchFamily="49" charset="-122"/>
              </a:rPr>
              <a:t>在当前问题域，对象还具备那些特定描述项？</a:t>
            </a:r>
            <a:r>
              <a:rPr lang="zh-CN" altLang="en-US" sz="2200" dirty="0" smtClean="0">
                <a:latin typeface="宋体" panose="02010600030101010101" pitchFamily="2" charset="-122"/>
                <a:cs typeface="楷体_GB2312" pitchFamily="49" charset="-122"/>
              </a:rPr>
              <a:t>比如人作为门诊系统的患者，还需要考虑血型、药物过敏、家族病史等。</a:t>
            </a:r>
          </a:p>
          <a:p>
            <a:pPr lvl="1" eaLnBrk="1" hangingPunct="1">
              <a:lnSpc>
                <a:spcPct val="80000"/>
              </a:lnSpc>
            </a:pPr>
            <a:r>
              <a:rPr lang="zh-CN" altLang="en-US" sz="2200" dirty="0" smtClean="0">
                <a:solidFill>
                  <a:srgbClr val="0000FF"/>
                </a:solidFill>
                <a:latin typeface="宋体" panose="02010600030101010101" pitchFamily="2" charset="-122"/>
                <a:cs typeface="楷体_GB2312" pitchFamily="49" charset="-122"/>
              </a:rPr>
              <a:t>对象的责任是什么？</a:t>
            </a:r>
            <a:r>
              <a:rPr lang="zh-CN" altLang="en-US" sz="2200" dirty="0" smtClean="0">
                <a:latin typeface="宋体" panose="02010600030101010101" pitchFamily="2" charset="-122"/>
                <a:cs typeface="楷体_GB2312" pitchFamily="49" charset="-122"/>
              </a:rPr>
              <a:t>在系统中对象还需要了解或提供哪些信息？比如图书馆要实现催还功能，与该责任相关的就需要为书籍或借书事项定义借书日期和期限。</a:t>
            </a:r>
          </a:p>
          <a:p>
            <a:pPr lvl="1" eaLnBrk="1" hangingPunct="1">
              <a:lnSpc>
                <a:spcPct val="80000"/>
              </a:lnSpc>
            </a:pPr>
            <a:r>
              <a:rPr lang="zh-CN" altLang="en-US" sz="2200" dirty="0" smtClean="0">
                <a:solidFill>
                  <a:srgbClr val="0000FF"/>
                </a:solidFill>
                <a:latin typeface="宋体" panose="02010600030101010101" pitchFamily="2" charset="-122"/>
                <a:cs typeface="楷体_GB2312" pitchFamily="49" charset="-122"/>
              </a:rPr>
              <a:t>对象可能处于什么状态？</a:t>
            </a:r>
            <a:r>
              <a:rPr lang="zh-CN" altLang="en-US" sz="2200" dirty="0" smtClean="0">
                <a:latin typeface="宋体" panose="02010600030101010101" pitchFamily="2" charset="-122"/>
                <a:cs typeface="楷体_GB2312" pitchFamily="49" charset="-122"/>
              </a:rPr>
              <a:t>对象的状态不同，则可能执行的操作也不同。比如出租物品就有在库、出租、维修三个状态。 </a:t>
            </a:r>
          </a:p>
        </p:txBody>
      </p:sp>
    </p:spTree>
    <p:extLst>
      <p:ext uri="{BB962C8B-B14F-4D97-AF65-F5344CB8AC3E}">
        <p14:creationId xmlns:p14="http://schemas.microsoft.com/office/powerpoint/2010/main" val="1183815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71600" y="619895"/>
            <a:ext cx="7128792" cy="981075"/>
          </a:xfrm>
        </p:spPr>
        <p:txBody>
          <a:bodyPr/>
          <a:lstStyle/>
          <a:p>
            <a:r>
              <a:rPr lang="en-US" altLang="zh-CN" dirty="0" smtClean="0"/>
              <a:t>8.1.1 </a:t>
            </a:r>
            <a:r>
              <a:rPr lang="zh-CN" altLang="en-US" dirty="0" smtClean="0"/>
              <a:t>引例</a:t>
            </a:r>
            <a:r>
              <a:rPr lang="en-US" altLang="zh-CN" dirty="0" smtClean="0"/>
              <a:t>(</a:t>
            </a:r>
            <a:r>
              <a:rPr lang="zh-CN" altLang="en-US" dirty="0" smtClean="0"/>
              <a:t>续</a:t>
            </a:r>
            <a:r>
              <a:rPr lang="en-US" altLang="zh-CN" dirty="0" smtClean="0"/>
              <a:t>)</a:t>
            </a:r>
            <a:endParaRPr lang="zh-CN" altLang="en-US" dirty="0" smtClean="0"/>
          </a:p>
        </p:txBody>
      </p:sp>
      <p:sp>
        <p:nvSpPr>
          <p:cNvPr id="6147" name="内容占位符 2"/>
          <p:cNvSpPr>
            <a:spLocks noGrp="1"/>
          </p:cNvSpPr>
          <p:nvPr>
            <p:ph idx="1"/>
          </p:nvPr>
        </p:nvSpPr>
        <p:spPr>
          <a:xfrm>
            <a:off x="1195750" y="1763667"/>
            <a:ext cx="6798736" cy="729229"/>
          </a:xfrm>
        </p:spPr>
        <p:txBody>
          <a:bodyPr/>
          <a:lstStyle/>
          <a:p>
            <a:r>
              <a:rPr lang="zh-CN" altLang="en-US" dirty="0" smtClean="0"/>
              <a:t>面向对象编程：对象、协作</a:t>
            </a:r>
          </a:p>
        </p:txBody>
      </p:sp>
      <p:sp>
        <p:nvSpPr>
          <p:cNvPr id="6148" name="Rectangle 3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9" name="Rectangle 4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pic>
        <p:nvPicPr>
          <p:cNvPr id="6152" name="Picture 47"/>
          <p:cNvPicPr>
            <a:picLocks noChangeAspect="1" noChangeArrowheads="1"/>
          </p:cNvPicPr>
          <p:nvPr/>
        </p:nvPicPr>
        <p:blipFill>
          <a:blip r:embed="rId2">
            <a:extLst>
              <a:ext uri="{28A0092B-C50C-407E-A947-70E740481C1C}">
                <a14:useLocalDpi xmlns:a14="http://schemas.microsoft.com/office/drawing/2010/main" val="0"/>
              </a:ext>
            </a:extLst>
          </a:blip>
          <a:srcRect l="10825" t="3477" r="3455" b="16594"/>
          <a:stretch>
            <a:fillRect/>
          </a:stretch>
        </p:blipFill>
        <p:spPr bwMode="auto">
          <a:xfrm>
            <a:off x="1228715" y="2492896"/>
            <a:ext cx="650599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2901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7544" y="404664"/>
            <a:ext cx="8496300" cy="981075"/>
          </a:xfrm>
        </p:spPr>
        <p:txBody>
          <a:bodyPr/>
          <a:lstStyle/>
          <a:p>
            <a:pPr eaLnBrk="1" hangingPunct="1"/>
            <a:r>
              <a:rPr lang="zh-CN" altLang="en-US" dirty="0" smtClean="0"/>
              <a:t>保持属性的简单性</a:t>
            </a:r>
          </a:p>
        </p:txBody>
      </p:sp>
      <p:sp>
        <p:nvSpPr>
          <p:cNvPr id="385027" name="Rectangle 3"/>
          <p:cNvSpPr>
            <a:spLocks noGrp="1" noChangeArrowheads="1"/>
          </p:cNvSpPr>
          <p:nvPr>
            <p:ph type="body" idx="1"/>
          </p:nvPr>
        </p:nvSpPr>
        <p:spPr>
          <a:xfrm>
            <a:off x="755577" y="1628800"/>
            <a:ext cx="7704855" cy="5040288"/>
          </a:xfrm>
        </p:spPr>
        <p:txBody>
          <a:bodyPr>
            <a:normAutofit fontScale="92500" lnSpcReduction="10000"/>
          </a:bodyPr>
          <a:lstStyle/>
          <a:p>
            <a:pPr marL="381000" indent="-381000" eaLnBrk="1" hangingPunct="1">
              <a:spcBef>
                <a:spcPct val="0"/>
              </a:spcBef>
              <a:spcAft>
                <a:spcPct val="20000"/>
              </a:spcAft>
              <a:buFontTx/>
              <a:buAutoNum type="arabicPeriod"/>
            </a:pPr>
            <a:r>
              <a:rPr lang="zh-CN" altLang="en-US" dirty="0" smtClean="0">
                <a:latin typeface="宋体" panose="02010600030101010101" pitchFamily="2" charset="-122"/>
              </a:rPr>
              <a:t>仅定义与系统责任和系统目标有关的属性。</a:t>
            </a:r>
          </a:p>
          <a:p>
            <a:pPr marL="381000" indent="-381000" eaLnBrk="1" hangingPunct="1">
              <a:spcBef>
                <a:spcPct val="0"/>
              </a:spcBef>
              <a:spcAft>
                <a:spcPct val="20000"/>
              </a:spcAft>
              <a:buFontTx/>
              <a:buAutoNum type="arabicPeriod"/>
            </a:pPr>
            <a:r>
              <a:rPr lang="zh-CN" altLang="en-US" dirty="0" smtClean="0">
                <a:latin typeface="宋体" panose="02010600030101010101" pitchFamily="2" charset="-122"/>
              </a:rPr>
              <a:t>使用简单数据类型来定义属性。如数字、字符串、日期、布尔、文本等。还包含多种特征或规则的数据，可考虑作为独立的对象类。</a:t>
            </a:r>
          </a:p>
          <a:p>
            <a:pPr marL="381000" indent="-381000" eaLnBrk="1" hangingPunct="1">
              <a:spcBef>
                <a:spcPct val="0"/>
              </a:spcBef>
              <a:spcAft>
                <a:spcPct val="20000"/>
              </a:spcAft>
              <a:buFontTx/>
              <a:buAutoNum type="arabicPeriod"/>
            </a:pPr>
            <a:r>
              <a:rPr lang="zh-CN" altLang="en-US" dirty="0" smtClean="0">
                <a:latin typeface="宋体" panose="02010600030101010101" pitchFamily="2" charset="-122"/>
              </a:rPr>
              <a:t>一般不使用可导出的属性。</a:t>
            </a:r>
          </a:p>
          <a:p>
            <a:pPr marL="381000" indent="-381000" eaLnBrk="1" hangingPunct="1">
              <a:spcBef>
                <a:spcPct val="0"/>
              </a:spcBef>
              <a:spcAft>
                <a:spcPct val="20000"/>
              </a:spcAft>
              <a:buFontTx/>
              <a:buAutoNum type="arabicPeriod"/>
            </a:pPr>
            <a:r>
              <a:rPr lang="zh-CN" altLang="en-US" dirty="0" smtClean="0">
                <a:latin typeface="宋体" panose="02010600030101010101" pitchFamily="2" charset="-122"/>
              </a:rPr>
              <a:t>分析阶段不为对象关联而定义属性。在确立关联后，在设计阶段通过关联属性来实现。</a:t>
            </a:r>
          </a:p>
          <a:p>
            <a:pPr marL="800100" lvl="1" indent="-342900" eaLnBrk="1" hangingPunct="1">
              <a:spcBef>
                <a:spcPct val="0"/>
              </a:spcBef>
              <a:spcAft>
                <a:spcPct val="20000"/>
              </a:spcAft>
              <a:buFontTx/>
              <a:buChar char="•"/>
            </a:pPr>
            <a:r>
              <a:rPr lang="zh-CN" altLang="en-US" dirty="0" smtClean="0">
                <a:latin typeface="宋体" panose="02010600030101010101" pitchFamily="2" charset="-122"/>
                <a:cs typeface="楷体_GB2312" pitchFamily="49" charset="-122"/>
              </a:rPr>
              <a:t>如借书记录不应有“借书卡号”或“馆藏流水号”</a:t>
            </a:r>
          </a:p>
          <a:p>
            <a:pPr marL="800100" lvl="1" indent="-342900" eaLnBrk="1" hangingPunct="1">
              <a:spcBef>
                <a:spcPct val="0"/>
              </a:spcBef>
              <a:spcAft>
                <a:spcPct val="20000"/>
              </a:spcAft>
              <a:buFontTx/>
              <a:buChar char="•"/>
            </a:pPr>
            <a:r>
              <a:rPr lang="zh-CN" altLang="en-US" dirty="0" smtClean="0">
                <a:latin typeface="宋体" panose="02010600030101010101" pitchFamily="2" charset="-122"/>
                <a:cs typeface="楷体_GB2312" pitchFamily="49" charset="-122"/>
              </a:rPr>
              <a:t>如毕业设计题目与教师和学生存在关联，但题目中不应定义“教师姓名”、“学号”之类的属性。</a:t>
            </a:r>
          </a:p>
        </p:txBody>
      </p:sp>
    </p:spTree>
    <p:extLst>
      <p:ext uri="{BB962C8B-B14F-4D97-AF65-F5344CB8AC3E}">
        <p14:creationId xmlns:p14="http://schemas.microsoft.com/office/powerpoint/2010/main" val="1579163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linds(horizontal)">
                                      <p:cBhvr>
                                        <p:cTn id="7" dur="500"/>
                                        <p:tgtEl>
                                          <p:spTgt spid="385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7" dur="500"/>
                                        <p:tgtEl>
                                          <p:spTgt spid="385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blinds(horizontal)">
                                      <p:cBhvr>
                                        <p:cTn id="22" dur="500"/>
                                        <p:tgtEl>
                                          <p:spTgt spid="385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27" dur="500"/>
                                        <p:tgtEl>
                                          <p:spTgt spid="385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32" dur="500"/>
                                        <p:tgtEl>
                                          <p:spTgt spid="385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467544" y="404664"/>
            <a:ext cx="8496300" cy="981075"/>
          </a:xfrm>
        </p:spPr>
        <p:txBody>
          <a:bodyPr/>
          <a:lstStyle/>
          <a:p>
            <a:r>
              <a:rPr lang="zh-CN" altLang="en-US" dirty="0" smtClean="0"/>
              <a:t>属性的表示</a:t>
            </a:r>
          </a:p>
        </p:txBody>
      </p:sp>
      <p:sp>
        <p:nvSpPr>
          <p:cNvPr id="61443" name="内容占位符 2"/>
          <p:cNvSpPr>
            <a:spLocks noGrp="1"/>
          </p:cNvSpPr>
          <p:nvPr>
            <p:ph idx="1"/>
          </p:nvPr>
        </p:nvSpPr>
        <p:spPr>
          <a:xfrm>
            <a:off x="217488" y="3068638"/>
            <a:ext cx="8642350" cy="3313112"/>
          </a:xfrm>
        </p:spPr>
        <p:txBody>
          <a:bodyPr>
            <a:normAutofit fontScale="85000" lnSpcReduction="10000"/>
          </a:bodyPr>
          <a:lstStyle/>
          <a:p>
            <a:r>
              <a:rPr lang="zh-CN" altLang="en-US" smtClean="0"/>
              <a:t>属性的有关说明：</a:t>
            </a:r>
          </a:p>
          <a:p>
            <a:pPr lvl="1"/>
            <a:r>
              <a:rPr lang="zh-CN" altLang="en-US" smtClean="0">
                <a:cs typeface="楷体_GB2312" pitchFamily="49" charset="-122"/>
              </a:rPr>
              <a:t>属性的名称和解释：有些属性只适用于该问题域，是专业术语，晦涩难懂；有些常用词语在特定环境下字面的含义有所修改，为了提高清晰度，需要对这些属性进行定义。</a:t>
            </a:r>
          </a:p>
          <a:p>
            <a:pPr lvl="1"/>
            <a:r>
              <a:rPr lang="zh-CN" altLang="en-US" smtClean="0">
                <a:cs typeface="楷体_GB2312" pitchFamily="49" charset="-122"/>
              </a:rPr>
              <a:t>属性的数据类型：分析时使用简单类型，如整数、实数、字符串、日期、数组、布尔等，分析阶段因为不考虑技术实现，所以不需要考虑具体语言能支持的数据类型。</a:t>
            </a:r>
          </a:p>
          <a:p>
            <a:pPr lvl="1"/>
            <a:r>
              <a:rPr lang="zh-CN" altLang="en-US" smtClean="0">
                <a:cs typeface="楷体_GB2312" pitchFamily="49" charset="-122"/>
              </a:rPr>
              <a:t>其它要求：如取值范围、缺省值等。 </a:t>
            </a:r>
          </a:p>
          <a:p>
            <a:endParaRPr lang="zh-CN" altLang="en-US" smtClean="0"/>
          </a:p>
        </p:txBody>
      </p:sp>
      <p:sp>
        <p:nvSpPr>
          <p:cNvPr id="61444" name="Text Box 4"/>
          <p:cNvSpPr txBox="1">
            <a:spLocks noChangeArrowheads="1"/>
          </p:cNvSpPr>
          <p:nvPr/>
        </p:nvSpPr>
        <p:spPr bwMode="auto">
          <a:xfrm>
            <a:off x="2987675" y="1593055"/>
            <a:ext cx="3103563" cy="1382713"/>
          </a:xfrm>
          <a:prstGeom prst="rect">
            <a:avLst/>
          </a:prstGeom>
          <a:solidFill>
            <a:schemeClr val="bg1"/>
          </a:solidFill>
          <a:ln w="9525">
            <a:solidFill>
              <a:schemeClr val="tx1"/>
            </a:solidFill>
            <a:miter lim="800000"/>
            <a:headEnd/>
            <a:tailEnd/>
          </a:ln>
          <a:effectLs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t>借书记录</a:t>
            </a:r>
          </a:p>
          <a:p>
            <a:pPr algn="ctr" eaLnBrk="1" hangingPunct="1"/>
            <a:r>
              <a:rPr lang="en-US" altLang="zh-CN" sz="2800" b="1" dirty="0" err="1"/>
              <a:t>borrowDate:Date</a:t>
            </a:r>
            <a:endParaRPr lang="en-US" altLang="zh-CN" sz="2800" b="1" dirty="0"/>
          </a:p>
          <a:p>
            <a:pPr algn="ctr" eaLnBrk="1" hangingPunct="1"/>
            <a:r>
              <a:rPr lang="en-US" altLang="zh-CN" sz="2800" b="1" dirty="0" err="1"/>
              <a:t>returnDate:Date</a:t>
            </a:r>
            <a:endParaRPr lang="en-US" altLang="zh-CN" sz="2800" dirty="0"/>
          </a:p>
        </p:txBody>
      </p:sp>
      <p:cxnSp>
        <p:nvCxnSpPr>
          <p:cNvPr id="6" name="直接连接符 5"/>
          <p:cNvCxnSpPr/>
          <p:nvPr/>
        </p:nvCxnSpPr>
        <p:spPr>
          <a:xfrm>
            <a:off x="2987675" y="1881188"/>
            <a:ext cx="31035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0764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8313" y="404664"/>
            <a:ext cx="8496300" cy="981075"/>
          </a:xfrm>
        </p:spPr>
        <p:txBody>
          <a:bodyPr/>
          <a:lstStyle/>
          <a:p>
            <a:pPr eaLnBrk="1" hangingPunct="1"/>
            <a:r>
              <a:rPr lang="zh-CN" altLang="en-US" dirty="0" smtClean="0"/>
              <a:t>图书馆系统的第</a:t>
            </a:r>
            <a:r>
              <a:rPr lang="en-US" altLang="zh-CN" dirty="0" smtClean="0"/>
              <a:t>2</a:t>
            </a:r>
            <a:r>
              <a:rPr lang="zh-CN" altLang="en-US" dirty="0" smtClean="0"/>
              <a:t>张类图</a:t>
            </a:r>
          </a:p>
        </p:txBody>
      </p:sp>
      <p:sp>
        <p:nvSpPr>
          <p:cNvPr id="62467" name="Rectangle 3"/>
          <p:cNvSpPr>
            <a:spLocks noChangeArrowheads="1"/>
          </p:cNvSpPr>
          <p:nvPr/>
        </p:nvSpPr>
        <p:spPr bwMode="auto">
          <a:xfrm>
            <a:off x="0"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5" name="组合 114"/>
          <p:cNvGrpSpPr/>
          <p:nvPr/>
        </p:nvGrpSpPr>
        <p:grpSpPr>
          <a:xfrm>
            <a:off x="1187624" y="1844824"/>
            <a:ext cx="6840760" cy="4248472"/>
            <a:chOff x="1642938" y="2567682"/>
            <a:chExt cx="3438525" cy="1809750"/>
          </a:xfrm>
        </p:grpSpPr>
        <p:sp>
          <p:nvSpPr>
            <p:cNvPr id="116" name="Rectangle 58"/>
            <p:cNvSpPr>
              <a:spLocks noChangeArrowheads="1"/>
            </p:cNvSpPr>
            <p:nvPr/>
          </p:nvSpPr>
          <p:spPr bwMode="auto">
            <a:xfrm>
              <a:off x="1798513" y="3228082"/>
              <a:ext cx="625475" cy="92392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17" name="Rectangle 57"/>
            <p:cNvSpPr>
              <a:spLocks noChangeArrowheads="1"/>
            </p:cNvSpPr>
            <p:nvPr/>
          </p:nvSpPr>
          <p:spPr bwMode="auto">
            <a:xfrm>
              <a:off x="1989013" y="3264594"/>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读者</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18" name="Rectangle 56"/>
            <p:cNvSpPr>
              <a:spLocks noChangeArrowheads="1"/>
            </p:cNvSpPr>
            <p:nvPr/>
          </p:nvSpPr>
          <p:spPr bwMode="auto">
            <a:xfrm>
              <a:off x="1798513" y="3391594"/>
              <a:ext cx="625475" cy="7604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19" name="Rectangle 55"/>
            <p:cNvSpPr>
              <a:spLocks noChangeArrowheads="1"/>
            </p:cNvSpPr>
            <p:nvPr/>
          </p:nvSpPr>
          <p:spPr bwMode="auto">
            <a:xfrm>
              <a:off x="1798513" y="4042469"/>
              <a:ext cx="625475" cy="107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20" name="Rectangle 54"/>
            <p:cNvSpPr>
              <a:spLocks noChangeArrowheads="1"/>
            </p:cNvSpPr>
            <p:nvPr/>
          </p:nvSpPr>
          <p:spPr bwMode="auto">
            <a:xfrm>
              <a:off x="1825501" y="3409057"/>
              <a:ext cx="317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1" name="Rectangle 53"/>
            <p:cNvSpPr>
              <a:spLocks noChangeArrowheads="1"/>
            </p:cNvSpPr>
            <p:nvPr/>
          </p:nvSpPr>
          <p:spPr bwMode="auto">
            <a:xfrm>
              <a:off x="1825501" y="352811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身份证号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2" name="Rectangle 52"/>
            <p:cNvSpPr>
              <a:spLocks noChangeArrowheads="1"/>
            </p:cNvSpPr>
            <p:nvPr/>
          </p:nvSpPr>
          <p:spPr bwMode="auto">
            <a:xfrm>
              <a:off x="1825501" y="364559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借书卡号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3" name="Rectangle 51"/>
            <p:cNvSpPr>
              <a:spLocks noChangeArrowheads="1"/>
            </p:cNvSpPr>
            <p:nvPr/>
          </p:nvSpPr>
          <p:spPr bwMode="auto">
            <a:xfrm>
              <a:off x="1825501" y="37630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借书限额</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4" name="Rectangle 50"/>
            <p:cNvSpPr>
              <a:spLocks noChangeArrowheads="1"/>
            </p:cNvSpPr>
            <p:nvPr/>
          </p:nvSpPr>
          <p:spPr bwMode="auto">
            <a:xfrm>
              <a:off x="1825501" y="38900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可用限额</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5" name="Rectangle 11"/>
            <p:cNvSpPr>
              <a:spLocks noChangeArrowheads="1"/>
            </p:cNvSpPr>
            <p:nvPr/>
          </p:nvSpPr>
          <p:spPr bwMode="auto">
            <a:xfrm>
              <a:off x="3493963" y="2585144"/>
              <a:ext cx="762000" cy="56197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26" name="Rectangle 10"/>
            <p:cNvSpPr>
              <a:spLocks noChangeArrowheads="1"/>
            </p:cNvSpPr>
            <p:nvPr/>
          </p:nvSpPr>
          <p:spPr bwMode="auto">
            <a:xfrm>
              <a:off x="3757488" y="2613719"/>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7" name="Rectangle 9"/>
            <p:cNvSpPr>
              <a:spLocks noChangeArrowheads="1"/>
            </p:cNvSpPr>
            <p:nvPr/>
          </p:nvSpPr>
          <p:spPr bwMode="auto">
            <a:xfrm>
              <a:off x="3493963" y="2748657"/>
              <a:ext cx="762000" cy="3984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28" name="Rectangle 8"/>
            <p:cNvSpPr>
              <a:spLocks noChangeArrowheads="1"/>
            </p:cNvSpPr>
            <p:nvPr/>
          </p:nvSpPr>
          <p:spPr bwMode="auto">
            <a:xfrm>
              <a:off x="3493963" y="3047107"/>
              <a:ext cx="762000" cy="1000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29" name="Rectangle 7"/>
            <p:cNvSpPr>
              <a:spLocks noChangeArrowheads="1"/>
            </p:cNvSpPr>
            <p:nvPr/>
          </p:nvSpPr>
          <p:spPr bwMode="auto">
            <a:xfrm>
              <a:off x="3520951" y="2766119"/>
              <a:ext cx="698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馆藏流水号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30" name="Rectangle 6"/>
            <p:cNvSpPr>
              <a:spLocks noChangeArrowheads="1"/>
            </p:cNvSpPr>
            <p:nvPr/>
          </p:nvSpPr>
          <p:spPr bwMode="auto">
            <a:xfrm>
              <a:off x="3520951" y="2883594"/>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31" name="Rectangle 49"/>
            <p:cNvSpPr>
              <a:spLocks noChangeArrowheads="1"/>
            </p:cNvSpPr>
            <p:nvPr/>
          </p:nvSpPr>
          <p:spPr bwMode="auto">
            <a:xfrm>
              <a:off x="2658938" y="2567682"/>
              <a:ext cx="725488" cy="298450"/>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2" name="Rectangle 48"/>
            <p:cNvSpPr>
              <a:spLocks noChangeArrowheads="1"/>
            </p:cNvSpPr>
            <p:nvPr/>
          </p:nvSpPr>
          <p:spPr bwMode="auto">
            <a:xfrm>
              <a:off x="2785938" y="25946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图书目录</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33" name="Rectangle 47"/>
            <p:cNvSpPr>
              <a:spLocks noChangeArrowheads="1"/>
            </p:cNvSpPr>
            <p:nvPr/>
          </p:nvSpPr>
          <p:spPr bwMode="auto">
            <a:xfrm>
              <a:off x="2658938" y="2731194"/>
              <a:ext cx="725488" cy="136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34" name="Rectangle 46"/>
            <p:cNvSpPr>
              <a:spLocks noChangeArrowheads="1"/>
            </p:cNvSpPr>
            <p:nvPr/>
          </p:nvSpPr>
          <p:spPr bwMode="auto">
            <a:xfrm>
              <a:off x="2658938" y="2785169"/>
              <a:ext cx="725488" cy="8096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35" name="Rectangle 17"/>
            <p:cNvSpPr>
              <a:spLocks noChangeArrowheads="1"/>
            </p:cNvSpPr>
            <p:nvPr/>
          </p:nvSpPr>
          <p:spPr bwMode="auto">
            <a:xfrm>
              <a:off x="3520951" y="3337619"/>
              <a:ext cx="725487" cy="56197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6" name="Rectangle 16"/>
            <p:cNvSpPr>
              <a:spLocks noChangeArrowheads="1"/>
            </p:cNvSpPr>
            <p:nvPr/>
          </p:nvSpPr>
          <p:spPr bwMode="auto">
            <a:xfrm>
              <a:off x="3647951" y="3364607"/>
              <a:ext cx="571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借书记录</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37" name="Rectangle 15"/>
            <p:cNvSpPr>
              <a:spLocks noChangeArrowheads="1"/>
            </p:cNvSpPr>
            <p:nvPr/>
          </p:nvSpPr>
          <p:spPr bwMode="auto">
            <a:xfrm>
              <a:off x="3520951" y="3491607"/>
              <a:ext cx="725487" cy="4064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38" name="Rectangle 14"/>
            <p:cNvSpPr>
              <a:spLocks noChangeArrowheads="1"/>
            </p:cNvSpPr>
            <p:nvPr/>
          </p:nvSpPr>
          <p:spPr bwMode="auto">
            <a:xfrm>
              <a:off x="3520951" y="3790057"/>
              <a:ext cx="725487" cy="107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39" name="Rectangle 13"/>
            <p:cNvSpPr>
              <a:spLocks noChangeArrowheads="1"/>
            </p:cNvSpPr>
            <p:nvPr/>
          </p:nvSpPr>
          <p:spPr bwMode="auto">
            <a:xfrm>
              <a:off x="3547938" y="35090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借书日期</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40" name="Rectangle 12"/>
            <p:cNvSpPr>
              <a:spLocks noChangeArrowheads="1"/>
            </p:cNvSpPr>
            <p:nvPr/>
          </p:nvSpPr>
          <p:spPr bwMode="auto">
            <a:xfrm>
              <a:off x="3547938" y="362654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归还日期</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141" name="Rectangle 45"/>
            <p:cNvSpPr>
              <a:spLocks noChangeArrowheads="1"/>
            </p:cNvSpPr>
            <p:nvPr/>
          </p:nvSpPr>
          <p:spPr bwMode="auto">
            <a:xfrm>
              <a:off x="4355976" y="3382069"/>
              <a:ext cx="725487" cy="444500"/>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2" name="Rectangle 44"/>
            <p:cNvSpPr>
              <a:spLocks noChangeArrowheads="1"/>
            </p:cNvSpPr>
            <p:nvPr/>
          </p:nvSpPr>
          <p:spPr bwMode="auto">
            <a:xfrm>
              <a:off x="4482976" y="3409057"/>
              <a:ext cx="571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逾期记录</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43" name="Rectangle 43"/>
            <p:cNvSpPr>
              <a:spLocks noChangeArrowheads="1"/>
            </p:cNvSpPr>
            <p:nvPr/>
          </p:nvSpPr>
          <p:spPr bwMode="auto">
            <a:xfrm>
              <a:off x="4355976" y="3545582"/>
              <a:ext cx="725487" cy="2809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44" name="Rectangle 42"/>
            <p:cNvSpPr>
              <a:spLocks noChangeArrowheads="1"/>
            </p:cNvSpPr>
            <p:nvPr/>
          </p:nvSpPr>
          <p:spPr bwMode="auto">
            <a:xfrm>
              <a:off x="4355976" y="3717032"/>
              <a:ext cx="725487" cy="107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45" name="Rectangle 41"/>
            <p:cNvSpPr>
              <a:spLocks noChangeArrowheads="1"/>
            </p:cNvSpPr>
            <p:nvPr/>
          </p:nvSpPr>
          <p:spPr bwMode="auto">
            <a:xfrm>
              <a:off x="4382963" y="356304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逾期天数</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46" name="Rectangle 21"/>
            <p:cNvSpPr>
              <a:spLocks noChangeArrowheads="1"/>
            </p:cNvSpPr>
            <p:nvPr/>
          </p:nvSpPr>
          <p:spPr bwMode="auto">
            <a:xfrm>
              <a:off x="4338513" y="2758182"/>
              <a:ext cx="725488" cy="30797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7" name="Rectangle 20"/>
            <p:cNvSpPr>
              <a:spLocks noChangeArrowheads="1"/>
            </p:cNvSpPr>
            <p:nvPr/>
          </p:nvSpPr>
          <p:spPr bwMode="auto">
            <a:xfrm>
              <a:off x="4465513" y="27851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罚款细则</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48" name="Rectangle 19"/>
            <p:cNvSpPr>
              <a:spLocks noChangeArrowheads="1"/>
            </p:cNvSpPr>
            <p:nvPr/>
          </p:nvSpPr>
          <p:spPr bwMode="auto">
            <a:xfrm>
              <a:off x="4338513" y="2920107"/>
              <a:ext cx="725488" cy="1460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49" name="Rectangle 18"/>
            <p:cNvSpPr>
              <a:spLocks noChangeArrowheads="1"/>
            </p:cNvSpPr>
            <p:nvPr/>
          </p:nvSpPr>
          <p:spPr bwMode="auto">
            <a:xfrm>
              <a:off x="4338513" y="2983607"/>
              <a:ext cx="725488" cy="825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50" name="Rectangle 40"/>
            <p:cNvSpPr>
              <a:spLocks noChangeArrowheads="1"/>
            </p:cNvSpPr>
            <p:nvPr/>
          </p:nvSpPr>
          <p:spPr bwMode="auto">
            <a:xfrm>
              <a:off x="1642938" y="2567682"/>
              <a:ext cx="915988" cy="569912"/>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51" name="Rectangle 39"/>
            <p:cNvSpPr>
              <a:spLocks noChangeArrowheads="1"/>
            </p:cNvSpPr>
            <p:nvPr/>
          </p:nvSpPr>
          <p:spPr bwMode="auto">
            <a:xfrm>
              <a:off x="1808038" y="2594669"/>
              <a:ext cx="698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图书管理员</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52" name="Rectangle 38"/>
            <p:cNvSpPr>
              <a:spLocks noChangeArrowheads="1"/>
            </p:cNvSpPr>
            <p:nvPr/>
          </p:nvSpPr>
          <p:spPr bwMode="auto">
            <a:xfrm>
              <a:off x="1642938" y="2731194"/>
              <a:ext cx="915988" cy="4079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53" name="Rectangle 37"/>
            <p:cNvSpPr>
              <a:spLocks noChangeArrowheads="1"/>
            </p:cNvSpPr>
            <p:nvPr/>
          </p:nvSpPr>
          <p:spPr bwMode="auto">
            <a:xfrm>
              <a:off x="1642938" y="3020119"/>
              <a:ext cx="915988" cy="1174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54" name="Rectangle 36"/>
            <p:cNvSpPr>
              <a:spLocks noChangeArrowheads="1"/>
            </p:cNvSpPr>
            <p:nvPr/>
          </p:nvSpPr>
          <p:spPr bwMode="auto">
            <a:xfrm>
              <a:off x="1671513" y="2748657"/>
              <a:ext cx="444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职工号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55" name="Rectangle 35"/>
            <p:cNvSpPr>
              <a:spLocks noChangeArrowheads="1"/>
            </p:cNvSpPr>
            <p:nvPr/>
          </p:nvSpPr>
          <p:spPr bwMode="auto">
            <a:xfrm>
              <a:off x="1671513" y="2866132"/>
              <a:ext cx="317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56" name="Rectangle 34"/>
            <p:cNvSpPr>
              <a:spLocks noChangeArrowheads="1"/>
            </p:cNvSpPr>
            <p:nvPr/>
          </p:nvSpPr>
          <p:spPr bwMode="auto">
            <a:xfrm>
              <a:off x="2658938" y="2983607"/>
              <a:ext cx="725488" cy="139382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57" name="Rectangle 33"/>
            <p:cNvSpPr>
              <a:spLocks noChangeArrowheads="1"/>
            </p:cNvSpPr>
            <p:nvPr/>
          </p:nvSpPr>
          <p:spPr bwMode="auto">
            <a:xfrm>
              <a:off x="2785938" y="301059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图书品种</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58" name="Rectangle 32"/>
            <p:cNvSpPr>
              <a:spLocks noChangeArrowheads="1"/>
            </p:cNvSpPr>
            <p:nvPr/>
          </p:nvSpPr>
          <p:spPr bwMode="auto">
            <a:xfrm>
              <a:off x="2658938" y="3147119"/>
              <a:ext cx="725488" cy="12303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59" name="Rectangle 31"/>
            <p:cNvSpPr>
              <a:spLocks noChangeArrowheads="1"/>
            </p:cNvSpPr>
            <p:nvPr/>
          </p:nvSpPr>
          <p:spPr bwMode="auto">
            <a:xfrm>
              <a:off x="2658938" y="4269482"/>
              <a:ext cx="725488" cy="107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60" name="Rectangle 30"/>
            <p:cNvSpPr>
              <a:spLocks noChangeArrowheads="1"/>
            </p:cNvSpPr>
            <p:nvPr/>
          </p:nvSpPr>
          <p:spPr bwMode="auto">
            <a:xfrm>
              <a:off x="2687513" y="3164582"/>
              <a:ext cx="317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书名</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1" name="Rectangle 29"/>
            <p:cNvSpPr>
              <a:spLocks noChangeArrowheads="1"/>
            </p:cNvSpPr>
            <p:nvPr/>
          </p:nvSpPr>
          <p:spPr bwMode="auto">
            <a:xfrm>
              <a:off x="2687513" y="328364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国际书号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2" name="Rectangle 28"/>
            <p:cNvSpPr>
              <a:spLocks noChangeArrowheads="1"/>
            </p:cNvSpPr>
            <p:nvPr/>
          </p:nvSpPr>
          <p:spPr bwMode="auto">
            <a:xfrm>
              <a:off x="2687513" y="3401119"/>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作者</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3" name="Rectangle 27"/>
            <p:cNvSpPr>
              <a:spLocks noChangeArrowheads="1"/>
            </p:cNvSpPr>
            <p:nvPr/>
          </p:nvSpPr>
          <p:spPr bwMode="auto">
            <a:xfrm>
              <a:off x="2687513" y="3518594"/>
              <a:ext cx="444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出版社</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4" name="Rectangle 26"/>
            <p:cNvSpPr>
              <a:spLocks noChangeArrowheads="1"/>
            </p:cNvSpPr>
            <p:nvPr/>
          </p:nvSpPr>
          <p:spPr bwMode="auto">
            <a:xfrm>
              <a:off x="2687513" y="36360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出版日期</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5" name="Rectangle 25"/>
            <p:cNvSpPr>
              <a:spLocks noChangeArrowheads="1"/>
            </p:cNvSpPr>
            <p:nvPr/>
          </p:nvSpPr>
          <p:spPr bwMode="auto">
            <a:xfrm>
              <a:off x="2687513" y="3753544"/>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简介</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6" name="Rectangle 24"/>
            <p:cNvSpPr>
              <a:spLocks noChangeArrowheads="1"/>
            </p:cNvSpPr>
            <p:nvPr/>
          </p:nvSpPr>
          <p:spPr bwMode="auto">
            <a:xfrm>
              <a:off x="2687513" y="3880544"/>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价格</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7" name="Rectangle 23"/>
            <p:cNvSpPr>
              <a:spLocks noChangeArrowheads="1"/>
            </p:cNvSpPr>
            <p:nvPr/>
          </p:nvSpPr>
          <p:spPr bwMode="auto">
            <a:xfrm>
              <a:off x="2687513" y="399801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馆藏数量</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8" name="Rectangle 22"/>
            <p:cNvSpPr>
              <a:spLocks noChangeArrowheads="1"/>
            </p:cNvSpPr>
            <p:nvPr/>
          </p:nvSpPr>
          <p:spPr bwMode="auto">
            <a:xfrm>
              <a:off x="2687513" y="411549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可借数量</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670223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8313" y="115888"/>
            <a:ext cx="8496300" cy="981075"/>
          </a:xfrm>
        </p:spPr>
        <p:txBody>
          <a:bodyPr/>
          <a:lstStyle/>
          <a:p>
            <a:pPr eaLnBrk="1" hangingPunct="1"/>
            <a:r>
              <a:rPr lang="zh-CN" altLang="en-US" smtClean="0"/>
              <a:t>案例</a:t>
            </a:r>
            <a:r>
              <a:rPr lang="en-US" altLang="zh-CN" smtClean="0"/>
              <a:t>——</a:t>
            </a:r>
            <a:r>
              <a:rPr lang="zh-CN" altLang="en-US" smtClean="0"/>
              <a:t>影片租借系统</a:t>
            </a:r>
          </a:p>
        </p:txBody>
      </p:sp>
      <p:pic>
        <p:nvPicPr>
          <p:cNvPr id="6349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3170238"/>
            <a:ext cx="9144000" cy="2346325"/>
          </a:xfrm>
        </p:spPr>
      </p:pic>
      <p:sp>
        <p:nvSpPr>
          <p:cNvPr id="63492" name="Rectangle 4"/>
          <p:cNvSpPr>
            <a:spLocks noChangeArrowheads="1"/>
          </p:cNvSpPr>
          <p:nvPr/>
        </p:nvSpPr>
        <p:spPr bwMode="auto">
          <a:xfrm>
            <a:off x="611559" y="1700808"/>
            <a:ext cx="7992889" cy="146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顾客可以租赁影片，每个影片租赁的天数不同，租赁费用根据天数及影片价格类型进行计算。</a:t>
            </a:r>
          </a:p>
          <a:p>
            <a:pPr eaLnBrk="1" hangingPunct="1">
              <a:lnSpc>
                <a:spcPct val="90000"/>
              </a:lnSpc>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顾客一次可以租赁多个影片，打印结算单。</a:t>
            </a:r>
          </a:p>
        </p:txBody>
      </p:sp>
    </p:spTree>
    <p:extLst>
      <p:ext uri="{BB962C8B-B14F-4D97-AF65-F5344CB8AC3E}">
        <p14:creationId xmlns:p14="http://schemas.microsoft.com/office/powerpoint/2010/main" val="23424330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00381" y="548680"/>
            <a:ext cx="8675687" cy="981075"/>
          </a:xfrm>
        </p:spPr>
        <p:txBody>
          <a:bodyPr/>
          <a:lstStyle/>
          <a:p>
            <a:pPr eaLnBrk="1" hangingPunct="1"/>
            <a:r>
              <a:rPr lang="zh-CN" altLang="en-US" dirty="0" smtClean="0"/>
              <a:t>案例</a:t>
            </a:r>
            <a:r>
              <a:rPr lang="en-US" altLang="zh-CN" dirty="0" smtClean="0"/>
              <a:t>——</a:t>
            </a:r>
            <a:r>
              <a:rPr lang="zh-CN" altLang="en-US" dirty="0" smtClean="0"/>
              <a:t>空调维修系统</a:t>
            </a:r>
          </a:p>
        </p:txBody>
      </p:sp>
      <p:sp>
        <p:nvSpPr>
          <p:cNvPr id="64515" name="Rectangle 3"/>
          <p:cNvSpPr>
            <a:spLocks noGrp="1" noChangeArrowheads="1"/>
          </p:cNvSpPr>
          <p:nvPr>
            <p:ph type="body" idx="1"/>
          </p:nvPr>
        </p:nvSpPr>
        <p:spPr>
          <a:xfrm>
            <a:off x="468313" y="1635616"/>
            <a:ext cx="8642350" cy="504825"/>
          </a:xfrm>
        </p:spPr>
        <p:txBody>
          <a:bodyPr/>
          <a:lstStyle/>
          <a:p>
            <a:pPr eaLnBrk="1" hangingPunct="1">
              <a:lnSpc>
                <a:spcPct val="90000"/>
              </a:lnSpc>
            </a:pPr>
            <a:r>
              <a:rPr lang="zh-CN" altLang="en-US" dirty="0" smtClean="0"/>
              <a:t>根据服务派工单寻找领域对象及其属性：</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l="40886" t="11714" r="6946" b="13771"/>
          <a:stretch>
            <a:fillRect/>
          </a:stretch>
        </p:blipFill>
        <p:spPr bwMode="auto">
          <a:xfrm>
            <a:off x="2123728" y="2140441"/>
            <a:ext cx="5112668" cy="410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4911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67544" y="476672"/>
            <a:ext cx="8496300" cy="981075"/>
          </a:xfrm>
        </p:spPr>
        <p:txBody>
          <a:bodyPr/>
          <a:lstStyle/>
          <a:p>
            <a:pPr eaLnBrk="1" hangingPunct="1"/>
            <a:r>
              <a:rPr lang="en-US" altLang="zh-CN" dirty="0" smtClean="0"/>
              <a:t>8.4 </a:t>
            </a:r>
            <a:r>
              <a:rPr lang="zh-CN" altLang="en-US" dirty="0" smtClean="0"/>
              <a:t>识别对象的关联</a:t>
            </a:r>
          </a:p>
        </p:txBody>
      </p:sp>
      <p:sp>
        <p:nvSpPr>
          <p:cNvPr id="65539" name="Rectangle 3"/>
          <p:cNvSpPr>
            <a:spLocks noGrp="1" noChangeArrowheads="1"/>
          </p:cNvSpPr>
          <p:nvPr>
            <p:ph type="body" idx="1"/>
          </p:nvPr>
        </p:nvSpPr>
        <p:spPr/>
        <p:txBody>
          <a:bodyPr/>
          <a:lstStyle/>
          <a:p>
            <a:pPr eaLnBrk="1" hangingPunct="1"/>
            <a:r>
              <a:rPr lang="zh-CN" altLang="en-US" dirty="0" smtClean="0">
                <a:latin typeface="宋体" panose="02010600030101010101" pitchFamily="2" charset="-122"/>
              </a:rPr>
              <a:t>零散孤立的概念类构成不了系统的概貌。</a:t>
            </a:r>
          </a:p>
          <a:p>
            <a:pPr eaLnBrk="1" hangingPunct="1"/>
            <a:r>
              <a:rPr lang="zh-CN" altLang="en-US" dirty="0" smtClean="0">
                <a:latin typeface="宋体" panose="02010600030101010101" pitchFamily="2" charset="-122"/>
              </a:rPr>
              <a:t>组成系统的事物之间是相互制约相互依赖的，对象间有一定的关联结构。如同实体关系图（</a:t>
            </a:r>
            <a:r>
              <a:rPr lang="en-US" altLang="zh-CN" dirty="0" smtClean="0">
                <a:latin typeface="宋体" panose="02010600030101010101" pitchFamily="2" charset="-122"/>
              </a:rPr>
              <a:t>E-R</a:t>
            </a:r>
            <a:r>
              <a:rPr lang="zh-CN" altLang="en-US" dirty="0" smtClean="0">
                <a:latin typeface="宋体" panose="02010600030101010101" pitchFamily="2" charset="-122"/>
              </a:rPr>
              <a:t>图）就基本表达了这种关联。</a:t>
            </a:r>
          </a:p>
          <a:p>
            <a:pPr eaLnBrk="1" hangingPunct="1"/>
            <a:r>
              <a:rPr lang="en-US" altLang="zh-CN" dirty="0" smtClean="0">
                <a:latin typeface="宋体" panose="02010600030101010101" pitchFamily="2" charset="-122"/>
              </a:rPr>
              <a:t>UML</a:t>
            </a:r>
            <a:r>
              <a:rPr lang="zh-CN" altLang="en-US" dirty="0" smtClean="0">
                <a:latin typeface="宋体" panose="02010600030101010101" pitchFamily="2" charset="-122"/>
              </a:rPr>
              <a:t>对于对象关联关系有明确的定义和表示法。 </a:t>
            </a:r>
          </a:p>
        </p:txBody>
      </p:sp>
    </p:spTree>
    <p:extLst>
      <p:ext uri="{BB962C8B-B14F-4D97-AF65-F5344CB8AC3E}">
        <p14:creationId xmlns:p14="http://schemas.microsoft.com/office/powerpoint/2010/main" val="14229307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72154" y="309563"/>
            <a:ext cx="8496300" cy="981075"/>
          </a:xfrm>
        </p:spPr>
        <p:txBody>
          <a:bodyPr/>
          <a:lstStyle/>
          <a:p>
            <a:pPr eaLnBrk="1" hangingPunct="1"/>
            <a:r>
              <a:rPr lang="en-US" altLang="zh-CN" dirty="0" smtClean="0"/>
              <a:t>8.4.1 </a:t>
            </a:r>
            <a:r>
              <a:rPr lang="zh-CN" altLang="en-US" dirty="0" smtClean="0"/>
              <a:t>什么是关联</a:t>
            </a:r>
          </a:p>
        </p:txBody>
      </p:sp>
      <p:sp>
        <p:nvSpPr>
          <p:cNvPr id="66563" name="Rectangle 3"/>
          <p:cNvSpPr>
            <a:spLocks noGrp="1" noChangeArrowheads="1"/>
          </p:cNvSpPr>
          <p:nvPr>
            <p:ph type="body" idx="1"/>
          </p:nvPr>
        </p:nvSpPr>
        <p:spPr>
          <a:xfrm>
            <a:off x="755576" y="1700808"/>
            <a:ext cx="7489900" cy="1728192"/>
          </a:xfrm>
        </p:spPr>
        <p:txBody>
          <a:bodyPr>
            <a:normAutofit fontScale="92500" lnSpcReduction="10000"/>
          </a:bodyPr>
          <a:lstStyle/>
          <a:p>
            <a:pPr eaLnBrk="1" hangingPunct="1">
              <a:lnSpc>
                <a:spcPct val="90000"/>
              </a:lnSpc>
            </a:pPr>
            <a:r>
              <a:rPr lang="zh-CN" altLang="en-US" dirty="0" smtClean="0">
                <a:latin typeface="宋体" panose="02010600030101010101" pitchFamily="2" charset="-122"/>
              </a:rPr>
              <a:t>关联表示不同类的对象之间的静态关系，它在一段时间内将多个类的实例连接在一起。可以使用关联表示对象了解其他对象的程度。</a:t>
            </a:r>
          </a:p>
          <a:p>
            <a:pPr eaLnBrk="1" hangingPunct="1">
              <a:lnSpc>
                <a:spcPct val="90000"/>
              </a:lnSpc>
            </a:pPr>
            <a:r>
              <a:rPr lang="zh-CN" altLang="en-US" dirty="0" smtClean="0">
                <a:latin typeface="宋体" panose="02010600030101010101" pitchFamily="2" charset="-122"/>
              </a:rPr>
              <a:t>对象关联通常可以使用</a:t>
            </a:r>
            <a:r>
              <a:rPr lang="zh-CN" altLang="en-US" sz="3600" dirty="0" smtClean="0">
                <a:solidFill>
                  <a:srgbClr val="CC0000"/>
                </a:solidFill>
                <a:latin typeface="Times New Roman" panose="02020603050405020304" pitchFamily="18" charset="0"/>
              </a:rPr>
              <a:t>“</a:t>
            </a:r>
            <a:r>
              <a:rPr lang="en-US" altLang="zh-CN" sz="3600" dirty="0" smtClean="0">
                <a:solidFill>
                  <a:srgbClr val="CC0000"/>
                </a:solidFill>
                <a:latin typeface="Times New Roman" panose="02020603050405020304" pitchFamily="18" charset="0"/>
              </a:rPr>
              <a:t>has a”</a:t>
            </a:r>
            <a:r>
              <a:rPr lang="zh-CN" altLang="en-US" dirty="0" smtClean="0">
                <a:latin typeface="宋体" panose="02010600030101010101" pitchFamily="2" charset="-122"/>
              </a:rPr>
              <a:t>来进行验证。 </a:t>
            </a:r>
          </a:p>
        </p:txBody>
      </p:sp>
      <p:sp>
        <p:nvSpPr>
          <p:cNvPr id="66564" name="Rectangle 4"/>
          <p:cNvSpPr>
            <a:spLocks noChangeArrowheads="1"/>
          </p:cNvSpPr>
          <p:nvPr/>
        </p:nvSpPr>
        <p:spPr bwMode="auto">
          <a:xfrm>
            <a:off x="1044575" y="4365625"/>
            <a:ext cx="2289175" cy="1081088"/>
          </a:xfrm>
          <a:prstGeom prst="rect">
            <a:avLst/>
          </a:prstGeom>
          <a:solidFill>
            <a:schemeClr val="bg1"/>
          </a:solidFill>
          <a:ln w="9525">
            <a:solidFill>
              <a:schemeClr val="tx1"/>
            </a:solidFill>
            <a:miter lim="800000"/>
            <a:headEnd/>
            <a:tailEnd/>
          </a:ln>
          <a:effectLst/>
          <a:extLst/>
        </p:spPr>
        <p:txBody>
          <a:bodyPr/>
          <a:lstStyle/>
          <a:p>
            <a:pPr algn="ctr"/>
            <a:r>
              <a:rPr lang="zh-CN" altLang="en-US" sz="2400" dirty="0">
                <a:latin typeface="Arial" panose="020B0604020202020204" pitchFamily="34" charset="0"/>
                <a:ea typeface="黑体" panose="02010609060101010101" pitchFamily="49" charset="-122"/>
              </a:rPr>
              <a:t>图书品种</a:t>
            </a:r>
          </a:p>
          <a:p>
            <a:pPr algn="ctr"/>
            <a:r>
              <a:rPr lang="en-US" altLang="zh-CN" sz="2400" dirty="0" err="1">
                <a:latin typeface="Arial" panose="020B0604020202020204" pitchFamily="34" charset="0"/>
                <a:ea typeface="黑体" panose="02010609060101010101" pitchFamily="49" charset="-122"/>
              </a:rPr>
              <a:t>BookTitle</a:t>
            </a:r>
            <a:endParaRPr lang="en-US" altLang="zh-CN" sz="2400" dirty="0">
              <a:latin typeface="Arial" panose="020B0604020202020204" pitchFamily="34" charset="0"/>
              <a:ea typeface="黑体" panose="02010609060101010101" pitchFamily="49" charset="-122"/>
            </a:endParaRPr>
          </a:p>
        </p:txBody>
      </p:sp>
      <p:sp>
        <p:nvSpPr>
          <p:cNvPr id="66565" name="Rectangle 5"/>
          <p:cNvSpPr>
            <a:spLocks noChangeArrowheads="1"/>
          </p:cNvSpPr>
          <p:nvPr/>
        </p:nvSpPr>
        <p:spPr bwMode="auto">
          <a:xfrm>
            <a:off x="6011863" y="4365625"/>
            <a:ext cx="2233612" cy="1081088"/>
          </a:xfrm>
          <a:prstGeom prst="rect">
            <a:avLst/>
          </a:prstGeom>
          <a:solidFill>
            <a:schemeClr val="bg1"/>
          </a:solidFill>
          <a:ln w="9525">
            <a:solidFill>
              <a:schemeClr val="tx1"/>
            </a:solidFill>
            <a:miter lim="800000"/>
            <a:headEnd/>
            <a:tailEnd/>
          </a:ln>
          <a:effectLst/>
          <a:extLst/>
        </p:spPr>
        <p:txBody>
          <a:bodyPr/>
          <a:lstStyle/>
          <a:p>
            <a:pPr algn="ctr"/>
            <a:r>
              <a:rPr lang="zh-CN" altLang="en-US" sz="2400" dirty="0">
                <a:latin typeface="Arial" panose="020B0604020202020204" pitchFamily="34" charset="0"/>
                <a:ea typeface="黑体" panose="02010609060101010101" pitchFamily="49" charset="-122"/>
              </a:rPr>
              <a:t>图书</a:t>
            </a:r>
          </a:p>
          <a:p>
            <a:pPr algn="ctr"/>
            <a:r>
              <a:rPr lang="en-US" altLang="zh-CN" sz="2400" dirty="0" err="1">
                <a:latin typeface="Arial" panose="020B0604020202020204" pitchFamily="34" charset="0"/>
                <a:ea typeface="黑体" panose="02010609060101010101" pitchFamily="49" charset="-122"/>
              </a:rPr>
              <a:t>BookItem</a:t>
            </a:r>
            <a:endParaRPr lang="en-US" altLang="zh-CN" sz="2400" dirty="0">
              <a:latin typeface="Arial" panose="020B0604020202020204" pitchFamily="34" charset="0"/>
              <a:ea typeface="黑体" panose="02010609060101010101" pitchFamily="49" charset="-122"/>
            </a:endParaRPr>
          </a:p>
        </p:txBody>
      </p:sp>
      <p:sp>
        <p:nvSpPr>
          <p:cNvPr id="66566" name="Line 6"/>
          <p:cNvSpPr>
            <a:spLocks noChangeShapeType="1"/>
          </p:cNvSpPr>
          <p:nvPr/>
        </p:nvSpPr>
        <p:spPr bwMode="auto">
          <a:xfrm>
            <a:off x="3348038" y="4870450"/>
            <a:ext cx="26590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7" name="Text Box 7"/>
          <p:cNvSpPr txBox="1">
            <a:spLocks noChangeArrowheads="1"/>
          </p:cNvSpPr>
          <p:nvPr/>
        </p:nvSpPr>
        <p:spPr bwMode="auto">
          <a:xfrm>
            <a:off x="4140200" y="43656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ea typeface="黑体" panose="02010609060101010101" pitchFamily="49" charset="-122"/>
              </a:rPr>
              <a:t>包含</a:t>
            </a:r>
          </a:p>
        </p:txBody>
      </p:sp>
      <p:sp>
        <p:nvSpPr>
          <p:cNvPr id="66568" name="Text Box 8"/>
          <p:cNvSpPr txBox="1">
            <a:spLocks noChangeArrowheads="1"/>
          </p:cNvSpPr>
          <p:nvPr/>
        </p:nvSpPr>
        <p:spPr bwMode="auto">
          <a:xfrm>
            <a:off x="3328988" y="48879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p>
        </p:txBody>
      </p:sp>
      <p:sp>
        <p:nvSpPr>
          <p:cNvPr id="66569" name="Text Box 9"/>
          <p:cNvSpPr txBox="1">
            <a:spLocks noChangeArrowheads="1"/>
          </p:cNvSpPr>
          <p:nvPr/>
        </p:nvSpPr>
        <p:spPr bwMode="auto">
          <a:xfrm>
            <a:off x="5221288" y="487045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p>
        </p:txBody>
      </p:sp>
      <p:sp>
        <p:nvSpPr>
          <p:cNvPr id="66570" name="AutoShape 10"/>
          <p:cNvSpPr>
            <a:spLocks noChangeArrowheads="1"/>
          </p:cNvSpPr>
          <p:nvPr/>
        </p:nvSpPr>
        <p:spPr bwMode="auto">
          <a:xfrm>
            <a:off x="4860925" y="3573463"/>
            <a:ext cx="1511300" cy="647700"/>
          </a:xfrm>
          <a:prstGeom prst="wedgeRoundRectCallout">
            <a:avLst>
              <a:gd name="adj1" fmla="val -55741"/>
              <a:gd name="adj2" fmla="val 82954"/>
              <a:gd name="adj3" fmla="val 16667"/>
            </a:avLst>
          </a:prstGeom>
          <a:solidFill>
            <a:schemeClr val="bg1"/>
          </a:solidFill>
          <a:ln w="9525">
            <a:solidFill>
              <a:schemeClr val="tx1"/>
            </a:solidFill>
            <a:miter lim="800000"/>
            <a:headEnd/>
            <a:tailEnd/>
          </a:ln>
          <a:effectLs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ea typeface="黑体" panose="02010609060101010101" pitchFamily="49" charset="-122"/>
              </a:rPr>
              <a:t>关联名称</a:t>
            </a:r>
          </a:p>
        </p:txBody>
      </p:sp>
      <p:sp>
        <p:nvSpPr>
          <p:cNvPr id="66571" name="AutoShape 11"/>
          <p:cNvSpPr>
            <a:spLocks noChangeArrowheads="1"/>
          </p:cNvSpPr>
          <p:nvPr/>
        </p:nvSpPr>
        <p:spPr bwMode="auto">
          <a:xfrm>
            <a:off x="3995738" y="6021388"/>
            <a:ext cx="1728787" cy="647700"/>
          </a:xfrm>
          <a:prstGeom prst="wedgeRoundRectCallout">
            <a:avLst>
              <a:gd name="adj1" fmla="val 37222"/>
              <a:gd name="adj2" fmla="val -164403"/>
              <a:gd name="adj3" fmla="val 16667"/>
            </a:avLst>
          </a:prstGeom>
          <a:solidFill>
            <a:schemeClr val="bg1"/>
          </a:solidFill>
          <a:ln w="9525">
            <a:solidFill>
              <a:schemeClr val="tx1"/>
            </a:solidFill>
            <a:miter lim="800000"/>
            <a:headEnd/>
            <a:tailEnd/>
          </a:ln>
          <a:effectLst/>
          <a:extLst/>
        </p:spPr>
        <p:txBody>
          <a:bodyPr/>
          <a:lstStyle/>
          <a:p>
            <a:pPr algn="ctr"/>
            <a:r>
              <a:rPr lang="zh-CN" altLang="en-US" sz="2400" dirty="0">
                <a:latin typeface="Arial" panose="020B0604020202020204" pitchFamily="34" charset="0"/>
                <a:ea typeface="黑体" panose="02010609060101010101" pitchFamily="49" charset="-122"/>
              </a:rPr>
              <a:t>多重性</a:t>
            </a:r>
          </a:p>
        </p:txBody>
      </p:sp>
    </p:spTree>
    <p:extLst>
      <p:ext uri="{BB962C8B-B14F-4D97-AF65-F5344CB8AC3E}">
        <p14:creationId xmlns:p14="http://schemas.microsoft.com/office/powerpoint/2010/main" val="15129618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5844" y="476672"/>
            <a:ext cx="8496300" cy="981075"/>
          </a:xfrm>
        </p:spPr>
        <p:txBody>
          <a:bodyPr/>
          <a:lstStyle/>
          <a:p>
            <a:pPr eaLnBrk="1" hangingPunct="1"/>
            <a:r>
              <a:rPr lang="zh-CN" altLang="en-US" dirty="0" smtClean="0"/>
              <a:t>描述关联的要素</a:t>
            </a:r>
          </a:p>
        </p:txBody>
      </p:sp>
      <p:sp>
        <p:nvSpPr>
          <p:cNvPr id="67587" name="Rectangle 3"/>
          <p:cNvSpPr>
            <a:spLocks noGrp="1" noChangeArrowheads="1"/>
          </p:cNvSpPr>
          <p:nvPr>
            <p:ph type="body" idx="1"/>
          </p:nvPr>
        </p:nvSpPr>
        <p:spPr>
          <a:xfrm>
            <a:off x="1471613" y="1988840"/>
            <a:ext cx="6484763" cy="3672408"/>
          </a:xfrm>
        </p:spPr>
        <p:txBody>
          <a:bodyPr/>
          <a:lstStyle/>
          <a:p>
            <a:pPr marL="609600" indent="-609600" eaLnBrk="1" hangingPunct="1">
              <a:buFontTx/>
              <a:buAutoNum type="arabicPeriod"/>
            </a:pPr>
            <a:r>
              <a:rPr lang="zh-CN" altLang="en-US" dirty="0" smtClean="0"/>
              <a:t>关联名称</a:t>
            </a:r>
          </a:p>
          <a:p>
            <a:pPr marL="609600" indent="-609600" eaLnBrk="1" hangingPunct="1">
              <a:buFontTx/>
              <a:buAutoNum type="arabicPeriod"/>
            </a:pPr>
            <a:r>
              <a:rPr lang="zh-CN" altLang="en-US" dirty="0" smtClean="0"/>
              <a:t>对象在关联中的角色</a:t>
            </a:r>
          </a:p>
          <a:p>
            <a:pPr marL="609600" indent="-609600" eaLnBrk="1" hangingPunct="1">
              <a:buFontTx/>
              <a:buAutoNum type="arabicPeriod"/>
            </a:pPr>
            <a:r>
              <a:rPr lang="zh-CN" altLang="en-US" dirty="0" smtClean="0"/>
              <a:t>多重性</a:t>
            </a:r>
          </a:p>
          <a:p>
            <a:pPr marL="609600" indent="-609600" eaLnBrk="1" hangingPunct="1">
              <a:buFontTx/>
              <a:buAutoNum type="arabicPeriod"/>
            </a:pPr>
            <a:r>
              <a:rPr lang="zh-CN" altLang="en-US" dirty="0" smtClean="0"/>
              <a:t>导向性</a:t>
            </a:r>
          </a:p>
        </p:txBody>
      </p:sp>
    </p:spTree>
    <p:extLst>
      <p:ext uri="{BB962C8B-B14F-4D97-AF65-F5344CB8AC3E}">
        <p14:creationId xmlns:p14="http://schemas.microsoft.com/office/powerpoint/2010/main" val="40359576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67544" y="215900"/>
            <a:ext cx="8064500" cy="981075"/>
          </a:xfrm>
        </p:spPr>
        <p:txBody>
          <a:bodyPr/>
          <a:lstStyle/>
          <a:p>
            <a:pPr eaLnBrk="1" hangingPunct="1"/>
            <a:r>
              <a:rPr lang="en-US" altLang="zh-CN" dirty="0" smtClean="0"/>
              <a:t>1. </a:t>
            </a:r>
            <a:r>
              <a:rPr lang="zh-CN" altLang="en-US" dirty="0" smtClean="0"/>
              <a:t>关联名称</a:t>
            </a:r>
          </a:p>
        </p:txBody>
      </p:sp>
      <p:sp>
        <p:nvSpPr>
          <p:cNvPr id="392195" name="Rectangle 3"/>
          <p:cNvSpPr>
            <a:spLocks noGrp="1" noChangeArrowheads="1"/>
          </p:cNvSpPr>
          <p:nvPr>
            <p:ph type="body" sz="half" idx="1"/>
          </p:nvPr>
        </p:nvSpPr>
        <p:spPr>
          <a:xfrm>
            <a:off x="611560" y="1340768"/>
            <a:ext cx="8064896" cy="4393282"/>
          </a:xfrm>
        </p:spPr>
        <p:txBody>
          <a:bodyPr/>
          <a:lstStyle/>
          <a:p>
            <a:pPr eaLnBrk="1" hangingPunct="1">
              <a:lnSpc>
                <a:spcPct val="90000"/>
              </a:lnSpc>
              <a:buClr>
                <a:srgbClr val="C00000"/>
              </a:buClr>
              <a:buSzPct val="80000"/>
            </a:pPr>
            <a:r>
              <a:rPr lang="zh-CN" altLang="en-US" sz="2800" dirty="0" smtClean="0">
                <a:latin typeface="宋体" panose="02010600030101010101" pitchFamily="2" charset="-122"/>
              </a:rPr>
              <a:t>多数关联是二元的（即只存在于两个类的实例之间），在图中表示为连接两个类符号的实线路径。</a:t>
            </a:r>
          </a:p>
          <a:p>
            <a:pPr eaLnBrk="1" hangingPunct="1">
              <a:lnSpc>
                <a:spcPct val="90000"/>
              </a:lnSpc>
              <a:buClr>
                <a:srgbClr val="C00000"/>
              </a:buClr>
              <a:buSzPct val="80000"/>
            </a:pPr>
            <a:r>
              <a:rPr lang="zh-CN" altLang="en-US" sz="2800" dirty="0" smtClean="0">
                <a:latin typeface="宋体" panose="02010600030101010101" pitchFamily="2" charset="-122"/>
              </a:rPr>
              <a:t>使用关联名称，应该反映该关系的目的，并且应该是一个动词词组。</a:t>
            </a:r>
          </a:p>
          <a:p>
            <a:pPr lvl="1">
              <a:buClr>
                <a:srgbClr val="0033CC"/>
              </a:buClr>
              <a:buSzPct val="120000"/>
              <a:buFont typeface="楷体" panose="02010609060101010101" pitchFamily="49" charset="-122"/>
              <a:buChar char="-"/>
            </a:pPr>
            <a:r>
              <a:rPr lang="zh-CN" altLang="en-US" sz="2400" dirty="0" smtClean="0">
                <a:latin typeface="楷体" panose="02010609060101010101" pitchFamily="49" charset="-122"/>
                <a:ea typeface="楷体" panose="02010609060101010101" pitchFamily="49" charset="-122"/>
                <a:cs typeface="楷体_GB2312" pitchFamily="49" charset="-122"/>
              </a:rPr>
              <a:t>读者和图书的关联是“借阅”</a:t>
            </a:r>
            <a:endParaRPr lang="en-US" altLang="zh-CN" sz="2400" dirty="0" smtClean="0">
              <a:latin typeface="楷体" panose="02010609060101010101" pitchFamily="49" charset="-122"/>
              <a:ea typeface="楷体" panose="02010609060101010101" pitchFamily="49" charset="-122"/>
              <a:cs typeface="楷体_GB2312" pitchFamily="49" charset="-122"/>
            </a:endParaRPr>
          </a:p>
          <a:p>
            <a:pPr lvl="1">
              <a:buClr>
                <a:srgbClr val="0033CC"/>
              </a:buClr>
              <a:buSzPct val="120000"/>
              <a:buFont typeface="楷体" panose="02010609060101010101" pitchFamily="49" charset="-122"/>
              <a:buChar char="-"/>
            </a:pPr>
            <a:r>
              <a:rPr lang="zh-CN" altLang="en-US" sz="2400" dirty="0" smtClean="0">
                <a:latin typeface="楷体" panose="02010609060101010101" pitchFamily="49" charset="-122"/>
                <a:ea typeface="楷体" panose="02010609060101010101" pitchFamily="49" charset="-122"/>
                <a:cs typeface="楷体_GB2312" pitchFamily="49" charset="-122"/>
              </a:rPr>
              <a:t>教师对象和课程对象的关联名称就是“讲授”</a:t>
            </a:r>
            <a:endParaRPr lang="en-US" altLang="zh-CN" sz="2400" dirty="0" smtClean="0">
              <a:latin typeface="楷体" panose="02010609060101010101" pitchFamily="49" charset="-122"/>
              <a:ea typeface="楷体" panose="02010609060101010101" pitchFamily="49" charset="-122"/>
              <a:cs typeface="楷体_GB2312" pitchFamily="49" charset="-122"/>
            </a:endParaRPr>
          </a:p>
          <a:p>
            <a:pPr lvl="1">
              <a:buClr>
                <a:srgbClr val="0033CC"/>
              </a:buClr>
              <a:buSzPct val="120000"/>
              <a:buFont typeface="楷体" panose="02010609060101010101" pitchFamily="49" charset="-122"/>
              <a:buChar char="-"/>
            </a:pPr>
            <a:r>
              <a:rPr lang="zh-CN" altLang="en-US" sz="2400" dirty="0" smtClean="0">
                <a:latin typeface="楷体" panose="02010609060101010101" pitchFamily="49" charset="-122"/>
                <a:ea typeface="楷体" panose="02010609060101010101" pitchFamily="49" charset="-122"/>
                <a:cs typeface="楷体_GB2312" pitchFamily="49" charset="-122"/>
              </a:rPr>
              <a:t>医生和处方单的关系是“开”。</a:t>
            </a:r>
          </a:p>
          <a:p>
            <a:pPr eaLnBrk="1" hangingPunct="1">
              <a:lnSpc>
                <a:spcPct val="90000"/>
              </a:lnSpc>
              <a:buClr>
                <a:srgbClr val="C00000"/>
              </a:buClr>
              <a:buSzPct val="80000"/>
            </a:pPr>
            <a:r>
              <a:rPr lang="zh-CN" altLang="en-US" sz="2800" dirty="0" smtClean="0">
                <a:latin typeface="宋体" panose="02010600030101010101" pitchFamily="2" charset="-122"/>
              </a:rPr>
              <a:t>关联名称应放置在关联路径上或其附近。</a:t>
            </a:r>
          </a:p>
        </p:txBody>
      </p:sp>
      <p:pic>
        <p:nvPicPr>
          <p:cNvPr id="6861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16013" y="5229225"/>
            <a:ext cx="6948487" cy="947738"/>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0279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Effect transition="in" filter="dissolve">
                                      <p:cBhvr>
                                        <p:cTn id="7" dur="500"/>
                                        <p:tgtEl>
                                          <p:spTgt spid="392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2195">
                                            <p:txEl>
                                              <p:pRg st="1" end="1"/>
                                            </p:txEl>
                                          </p:spTgt>
                                        </p:tgtEl>
                                        <p:attrNameLst>
                                          <p:attrName>style.visibility</p:attrName>
                                        </p:attrNameLst>
                                      </p:cBhvr>
                                      <p:to>
                                        <p:strVal val="visible"/>
                                      </p:to>
                                    </p:set>
                                    <p:animEffect transition="in" filter="dissolve">
                                      <p:cBhvr>
                                        <p:cTn id="12" dur="500"/>
                                        <p:tgtEl>
                                          <p:spTgt spid="392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92195">
                                            <p:txEl>
                                              <p:pRg st="2" end="2"/>
                                            </p:txEl>
                                          </p:spTgt>
                                        </p:tgtEl>
                                        <p:attrNameLst>
                                          <p:attrName>style.visibility</p:attrName>
                                        </p:attrNameLst>
                                      </p:cBhvr>
                                      <p:to>
                                        <p:strVal val="visible"/>
                                      </p:to>
                                    </p:set>
                                    <p:animEffect transition="in" filter="dissolve">
                                      <p:cBhvr>
                                        <p:cTn id="17" dur="500"/>
                                        <p:tgtEl>
                                          <p:spTgt spid="392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92195">
                                            <p:txEl>
                                              <p:pRg st="3" end="3"/>
                                            </p:txEl>
                                          </p:spTgt>
                                        </p:tgtEl>
                                        <p:attrNameLst>
                                          <p:attrName>style.visibility</p:attrName>
                                        </p:attrNameLst>
                                      </p:cBhvr>
                                      <p:to>
                                        <p:strVal val="visible"/>
                                      </p:to>
                                    </p:set>
                                    <p:animEffect transition="in" filter="dissolve">
                                      <p:cBhvr>
                                        <p:cTn id="22" dur="500"/>
                                        <p:tgtEl>
                                          <p:spTgt spid="392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92195">
                                            <p:txEl>
                                              <p:pRg st="4" end="4"/>
                                            </p:txEl>
                                          </p:spTgt>
                                        </p:tgtEl>
                                        <p:attrNameLst>
                                          <p:attrName>style.visibility</p:attrName>
                                        </p:attrNameLst>
                                      </p:cBhvr>
                                      <p:to>
                                        <p:strVal val="visible"/>
                                      </p:to>
                                    </p:set>
                                    <p:animEffect transition="in" filter="dissolve">
                                      <p:cBhvr>
                                        <p:cTn id="27" dur="500"/>
                                        <p:tgtEl>
                                          <p:spTgt spid="392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92195">
                                            <p:txEl>
                                              <p:pRg st="5" end="5"/>
                                            </p:txEl>
                                          </p:spTgt>
                                        </p:tgtEl>
                                        <p:attrNameLst>
                                          <p:attrName>style.visibility</p:attrName>
                                        </p:attrNameLst>
                                      </p:cBhvr>
                                      <p:to>
                                        <p:strVal val="visible"/>
                                      </p:to>
                                    </p:set>
                                    <p:animEffect transition="in" filter="dissolve">
                                      <p:cBhvr>
                                        <p:cTn id="32" dur="500"/>
                                        <p:tgtEl>
                                          <p:spTgt spid="392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12763" y="378573"/>
            <a:ext cx="8496300" cy="981075"/>
          </a:xfrm>
        </p:spPr>
        <p:txBody>
          <a:bodyPr/>
          <a:lstStyle/>
          <a:p>
            <a:pPr eaLnBrk="1" hangingPunct="1"/>
            <a:r>
              <a:rPr lang="en-US" altLang="zh-CN" dirty="0" smtClean="0"/>
              <a:t>2. </a:t>
            </a:r>
            <a:r>
              <a:rPr lang="zh-CN" altLang="en-US" dirty="0" smtClean="0"/>
              <a:t>关联角色</a:t>
            </a:r>
            <a:r>
              <a:rPr lang="en-US" altLang="zh-CN" dirty="0" smtClean="0"/>
              <a:t>(Role)</a:t>
            </a:r>
          </a:p>
        </p:txBody>
      </p:sp>
      <p:sp>
        <p:nvSpPr>
          <p:cNvPr id="69635" name="Rectangle 3"/>
          <p:cNvSpPr>
            <a:spLocks noGrp="1" noChangeArrowheads="1"/>
          </p:cNvSpPr>
          <p:nvPr>
            <p:ph type="body" idx="1"/>
          </p:nvPr>
        </p:nvSpPr>
        <p:spPr>
          <a:xfrm>
            <a:off x="1319827" y="1628691"/>
            <a:ext cx="6798736" cy="4090307"/>
          </a:xfrm>
        </p:spPr>
        <p:txBody>
          <a:bodyPr/>
          <a:lstStyle/>
          <a:p>
            <a:pPr eaLnBrk="1" hangingPunct="1"/>
            <a:r>
              <a:rPr lang="zh-CN" altLang="en-US" dirty="0" smtClean="0">
                <a:latin typeface="宋体" panose="02010600030101010101" pitchFamily="2" charset="-122"/>
              </a:rPr>
              <a:t>关联所联系的每一端叫做一个角色</a:t>
            </a:r>
          </a:p>
          <a:p>
            <a:pPr eaLnBrk="1" hangingPunct="1"/>
            <a:r>
              <a:rPr lang="zh-CN" altLang="en-US" dirty="0" smtClean="0">
                <a:latin typeface="宋体" panose="02010600030101010101" pitchFamily="2" charset="-122"/>
              </a:rPr>
              <a:t>角色名称应该是一个名词，能够表达被关联对象在关联中所充当的角色，角色名称紧邻关联线的末端。 </a:t>
            </a:r>
          </a:p>
        </p:txBody>
      </p:sp>
      <p:sp>
        <p:nvSpPr>
          <p:cNvPr id="69636" name="Rectangle 4"/>
          <p:cNvSpPr>
            <a:spLocks noChangeArrowheads="1"/>
          </p:cNvSpPr>
          <p:nvPr/>
        </p:nvSpPr>
        <p:spPr bwMode="auto">
          <a:xfrm>
            <a:off x="1763688" y="3789040"/>
            <a:ext cx="1296987" cy="776288"/>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latin typeface="Times New Roman" panose="02020603050405020304" pitchFamily="18" charset="0"/>
              </a:rPr>
              <a:t>贷款</a:t>
            </a:r>
            <a:endParaRPr lang="zh-CN" altLang="en-US" sz="2800" b="1" dirty="0"/>
          </a:p>
        </p:txBody>
      </p:sp>
      <p:sp>
        <p:nvSpPr>
          <p:cNvPr id="69637" name="Rectangle 5"/>
          <p:cNvSpPr>
            <a:spLocks noChangeArrowheads="1"/>
          </p:cNvSpPr>
          <p:nvPr/>
        </p:nvSpPr>
        <p:spPr bwMode="auto">
          <a:xfrm>
            <a:off x="2627288" y="5373365"/>
            <a:ext cx="1296987" cy="776288"/>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Times New Roman" panose="02020603050405020304" pitchFamily="18" charset="0"/>
              </a:rPr>
              <a:t>客户</a:t>
            </a:r>
            <a:endParaRPr lang="zh-CN" altLang="en-US" sz="2800" b="1"/>
          </a:p>
        </p:txBody>
      </p:sp>
      <p:sp>
        <p:nvSpPr>
          <p:cNvPr id="69638" name="Rectangle 6"/>
          <p:cNvSpPr>
            <a:spLocks noChangeArrowheads="1"/>
          </p:cNvSpPr>
          <p:nvPr/>
        </p:nvSpPr>
        <p:spPr bwMode="auto">
          <a:xfrm>
            <a:off x="1115988" y="5373365"/>
            <a:ext cx="1296987" cy="776288"/>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Times New Roman" panose="02020603050405020304" pitchFamily="18" charset="0"/>
              </a:rPr>
              <a:t>客户</a:t>
            </a:r>
            <a:endParaRPr lang="zh-CN" altLang="en-US" sz="2800" b="1"/>
          </a:p>
        </p:txBody>
      </p:sp>
      <p:sp>
        <p:nvSpPr>
          <p:cNvPr id="69639" name="Line 7"/>
          <p:cNvSpPr>
            <a:spLocks noChangeShapeType="1"/>
          </p:cNvSpPr>
          <p:nvPr/>
        </p:nvSpPr>
        <p:spPr bwMode="auto">
          <a:xfrm flipH="1">
            <a:off x="1323950" y="4581203"/>
            <a:ext cx="871538" cy="808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8"/>
          <p:cNvSpPr>
            <a:spLocks noChangeShapeType="1"/>
          </p:cNvSpPr>
          <p:nvPr/>
        </p:nvSpPr>
        <p:spPr bwMode="auto">
          <a:xfrm>
            <a:off x="2555850" y="4509765"/>
            <a:ext cx="93662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Text Box 9"/>
          <p:cNvSpPr txBox="1">
            <a:spLocks noChangeArrowheads="1"/>
          </p:cNvSpPr>
          <p:nvPr/>
        </p:nvSpPr>
        <p:spPr bwMode="auto">
          <a:xfrm>
            <a:off x="3132113" y="5013003"/>
            <a:ext cx="1628775" cy="487362"/>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0..1 </a:t>
            </a:r>
            <a:r>
              <a:rPr lang="zh-CN" altLang="en-US" sz="2000" b="1">
                <a:solidFill>
                  <a:srgbClr val="FF0000"/>
                </a:solidFill>
                <a:latin typeface="楷体_GB2312" pitchFamily="49" charset="-122"/>
                <a:ea typeface="楷体_GB2312" pitchFamily="49" charset="-122"/>
              </a:rPr>
              <a:t>担保人</a:t>
            </a:r>
          </a:p>
        </p:txBody>
      </p:sp>
      <p:sp>
        <p:nvSpPr>
          <p:cNvPr id="69642" name="Text Box 10"/>
          <p:cNvSpPr txBox="1">
            <a:spLocks noChangeArrowheads="1"/>
          </p:cNvSpPr>
          <p:nvPr/>
        </p:nvSpPr>
        <p:spPr bwMode="auto">
          <a:xfrm>
            <a:off x="323825" y="5013003"/>
            <a:ext cx="1317625" cy="573087"/>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FF0000"/>
                </a:solidFill>
                <a:latin typeface="楷体_GB2312" pitchFamily="49" charset="-122"/>
                <a:ea typeface="楷体_GB2312" pitchFamily="49" charset="-122"/>
              </a:rPr>
              <a:t>贷款人 </a:t>
            </a:r>
            <a:r>
              <a:rPr lang="en-US" altLang="zh-CN" sz="2000" b="1">
                <a:latin typeface="楷体_GB2312" pitchFamily="49" charset="-122"/>
                <a:ea typeface="楷体_GB2312" pitchFamily="49" charset="-122"/>
              </a:rPr>
              <a:t>1</a:t>
            </a:r>
          </a:p>
        </p:txBody>
      </p:sp>
      <p:sp>
        <p:nvSpPr>
          <p:cNvPr id="69643" name="Text Box 11"/>
          <p:cNvSpPr txBox="1">
            <a:spLocks noChangeArrowheads="1"/>
          </p:cNvSpPr>
          <p:nvPr/>
        </p:nvSpPr>
        <p:spPr bwMode="auto">
          <a:xfrm>
            <a:off x="1619225" y="4509765"/>
            <a:ext cx="441325" cy="342900"/>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1</a:t>
            </a:r>
          </a:p>
        </p:txBody>
      </p:sp>
      <p:sp>
        <p:nvSpPr>
          <p:cNvPr id="69644" name="Text Box 12"/>
          <p:cNvSpPr txBox="1">
            <a:spLocks noChangeArrowheads="1"/>
          </p:cNvSpPr>
          <p:nvPr/>
        </p:nvSpPr>
        <p:spPr bwMode="auto">
          <a:xfrm>
            <a:off x="2987650" y="4509765"/>
            <a:ext cx="1347788" cy="627063"/>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楷体_GB2312" pitchFamily="49" charset="-122"/>
                <a:ea typeface="楷体_GB2312" pitchFamily="49" charset="-122"/>
              </a:rPr>
              <a:t>*</a:t>
            </a:r>
          </a:p>
        </p:txBody>
      </p:sp>
      <p:grpSp>
        <p:nvGrpSpPr>
          <p:cNvPr id="393229" name="Group 13"/>
          <p:cNvGrpSpPr>
            <a:grpSpLocks/>
          </p:cNvGrpSpPr>
          <p:nvPr/>
        </p:nvGrpSpPr>
        <p:grpSpPr bwMode="auto">
          <a:xfrm>
            <a:off x="5364138" y="3717603"/>
            <a:ext cx="3357562" cy="2433637"/>
            <a:chOff x="3379" y="2115"/>
            <a:chExt cx="2115" cy="1533"/>
          </a:xfrm>
        </p:grpSpPr>
        <p:sp>
          <p:nvSpPr>
            <p:cNvPr id="69646" name="Rectangle 14"/>
            <p:cNvSpPr>
              <a:spLocks noChangeArrowheads="1"/>
            </p:cNvSpPr>
            <p:nvPr/>
          </p:nvSpPr>
          <p:spPr bwMode="auto">
            <a:xfrm>
              <a:off x="3969" y="2115"/>
              <a:ext cx="817" cy="489"/>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latin typeface="Times New Roman" panose="02020603050405020304" pitchFamily="18" charset="0"/>
                </a:rPr>
                <a:t>贷款</a:t>
              </a:r>
              <a:endParaRPr lang="zh-CN" altLang="en-US" sz="2800" b="1" dirty="0"/>
            </a:p>
          </p:txBody>
        </p:sp>
        <p:sp>
          <p:nvSpPr>
            <p:cNvPr id="69647" name="Rectangle 15"/>
            <p:cNvSpPr>
              <a:spLocks noChangeArrowheads="1"/>
            </p:cNvSpPr>
            <p:nvPr/>
          </p:nvSpPr>
          <p:spPr bwMode="auto">
            <a:xfrm>
              <a:off x="3969" y="3159"/>
              <a:ext cx="817" cy="489"/>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Times New Roman" panose="02020603050405020304" pitchFamily="18" charset="0"/>
                </a:rPr>
                <a:t>客户</a:t>
              </a:r>
              <a:endParaRPr lang="zh-CN" altLang="en-US" sz="2800" b="1"/>
            </a:p>
          </p:txBody>
        </p:sp>
        <p:sp>
          <p:nvSpPr>
            <p:cNvPr id="69648" name="Line 16"/>
            <p:cNvSpPr>
              <a:spLocks noChangeShapeType="1"/>
            </p:cNvSpPr>
            <p:nvPr/>
          </p:nvSpPr>
          <p:spPr bwMode="auto">
            <a:xfrm>
              <a:off x="4196" y="2614"/>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17"/>
            <p:cNvSpPr>
              <a:spLocks noChangeShapeType="1"/>
            </p:cNvSpPr>
            <p:nvPr/>
          </p:nvSpPr>
          <p:spPr bwMode="auto">
            <a:xfrm>
              <a:off x="4514" y="2614"/>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Text Box 18"/>
            <p:cNvSpPr txBox="1">
              <a:spLocks noChangeArrowheads="1"/>
            </p:cNvSpPr>
            <p:nvPr/>
          </p:nvSpPr>
          <p:spPr bwMode="auto">
            <a:xfrm>
              <a:off x="4468" y="2942"/>
              <a:ext cx="1026" cy="307"/>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0..1 </a:t>
              </a:r>
              <a:r>
                <a:rPr lang="zh-CN" altLang="en-US" sz="2000" b="1">
                  <a:solidFill>
                    <a:srgbClr val="FF0000"/>
                  </a:solidFill>
                  <a:latin typeface="楷体_GB2312" pitchFamily="49" charset="-122"/>
                  <a:ea typeface="楷体_GB2312" pitchFamily="49" charset="-122"/>
                </a:rPr>
                <a:t>担保人</a:t>
              </a:r>
            </a:p>
          </p:txBody>
        </p:sp>
        <p:sp>
          <p:nvSpPr>
            <p:cNvPr id="69651" name="Text Box 19"/>
            <p:cNvSpPr txBox="1">
              <a:spLocks noChangeArrowheads="1"/>
            </p:cNvSpPr>
            <p:nvPr/>
          </p:nvSpPr>
          <p:spPr bwMode="auto">
            <a:xfrm>
              <a:off x="3379" y="2976"/>
              <a:ext cx="830" cy="361"/>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FF0000"/>
                  </a:solidFill>
                  <a:latin typeface="楷体_GB2312" pitchFamily="49" charset="-122"/>
                  <a:ea typeface="楷体_GB2312" pitchFamily="49" charset="-122"/>
                </a:rPr>
                <a:t>贷款人 </a:t>
              </a:r>
              <a:r>
                <a:rPr lang="en-US" altLang="zh-CN" sz="2000" b="1">
                  <a:latin typeface="楷体_GB2312" pitchFamily="49" charset="-122"/>
                  <a:ea typeface="楷体_GB2312" pitchFamily="49" charset="-122"/>
                </a:rPr>
                <a:t>1</a:t>
              </a:r>
            </a:p>
          </p:txBody>
        </p:sp>
        <p:sp>
          <p:nvSpPr>
            <p:cNvPr id="69652" name="Text Box 20"/>
            <p:cNvSpPr txBox="1">
              <a:spLocks noChangeArrowheads="1"/>
            </p:cNvSpPr>
            <p:nvPr/>
          </p:nvSpPr>
          <p:spPr bwMode="auto">
            <a:xfrm>
              <a:off x="3924" y="2614"/>
              <a:ext cx="278" cy="216"/>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1</a:t>
              </a:r>
            </a:p>
          </p:txBody>
        </p:sp>
        <p:sp>
          <p:nvSpPr>
            <p:cNvPr id="69653" name="Text Box 21"/>
            <p:cNvSpPr txBox="1">
              <a:spLocks noChangeArrowheads="1"/>
            </p:cNvSpPr>
            <p:nvPr/>
          </p:nvSpPr>
          <p:spPr bwMode="auto">
            <a:xfrm>
              <a:off x="4559" y="2569"/>
              <a:ext cx="849" cy="136"/>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楷体_GB2312" pitchFamily="49" charset="-122"/>
                  <a:ea typeface="楷体_GB2312" pitchFamily="49" charset="-122"/>
                </a:rPr>
                <a:t>*</a:t>
              </a:r>
            </a:p>
          </p:txBody>
        </p:sp>
      </p:grpSp>
    </p:spTree>
    <p:extLst>
      <p:ext uri="{BB962C8B-B14F-4D97-AF65-F5344CB8AC3E}">
        <p14:creationId xmlns:p14="http://schemas.microsoft.com/office/powerpoint/2010/main" val="438585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93229"/>
                                        </p:tgtEl>
                                        <p:attrNameLst>
                                          <p:attrName>style.visibility</p:attrName>
                                        </p:attrNameLst>
                                      </p:cBhvr>
                                      <p:to>
                                        <p:strVal val="visible"/>
                                      </p:to>
                                    </p:set>
                                    <p:animEffect transition="in" filter="diamond(in)">
                                      <p:cBhvr>
                                        <p:cTn id="7" dur="2000"/>
                                        <p:tgtEl>
                                          <p:spTgt spid="393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346968" y="476672"/>
            <a:ext cx="8496300" cy="981075"/>
          </a:xfrm>
        </p:spPr>
        <p:txBody>
          <a:bodyPr/>
          <a:lstStyle/>
          <a:p>
            <a:r>
              <a:rPr lang="en-US" altLang="zh-CN" dirty="0" smtClean="0"/>
              <a:t>8.1.2 </a:t>
            </a:r>
            <a:r>
              <a:rPr lang="zh-CN" altLang="en-US" dirty="0" smtClean="0"/>
              <a:t>面向对象方法的发展</a:t>
            </a:r>
          </a:p>
        </p:txBody>
      </p:sp>
      <p:sp>
        <p:nvSpPr>
          <p:cNvPr id="7171" name="内容占位符 2"/>
          <p:cNvSpPr>
            <a:spLocks noGrp="1"/>
          </p:cNvSpPr>
          <p:nvPr>
            <p:ph idx="1"/>
          </p:nvPr>
        </p:nvSpPr>
        <p:spPr/>
        <p:txBody>
          <a:bodyPr>
            <a:normAutofit fontScale="85000" lnSpcReduction="20000"/>
          </a:bodyPr>
          <a:lstStyle/>
          <a:p>
            <a:r>
              <a:rPr lang="en-US" altLang="zh-CN" smtClean="0"/>
              <a:t>OOP</a:t>
            </a:r>
          </a:p>
          <a:p>
            <a:pPr lvl="1"/>
            <a:r>
              <a:rPr lang="zh-CN" altLang="en-US" smtClean="0">
                <a:cs typeface="楷体_GB2312" pitchFamily="49" charset="-122"/>
              </a:rPr>
              <a:t>面向对象的程序设计语言</a:t>
            </a:r>
            <a:r>
              <a:rPr lang="en-US" altLang="zh-CN" smtClean="0">
                <a:cs typeface="楷体_GB2312" pitchFamily="49" charset="-122"/>
              </a:rPr>
              <a:t>Simula</a:t>
            </a:r>
            <a:r>
              <a:rPr lang="zh-CN" altLang="en-US" smtClean="0">
                <a:cs typeface="楷体_GB2312" pitchFamily="49" charset="-122"/>
              </a:rPr>
              <a:t>、</a:t>
            </a:r>
            <a:r>
              <a:rPr lang="en-US" altLang="zh-CN" smtClean="0">
                <a:cs typeface="楷体_GB2312" pitchFamily="49" charset="-122"/>
              </a:rPr>
              <a:t>SmallTalk</a:t>
            </a:r>
          </a:p>
          <a:p>
            <a:pPr lvl="1"/>
            <a:r>
              <a:rPr lang="en-US" altLang="zh-CN" smtClean="0">
                <a:cs typeface="楷体_GB2312" pitchFamily="49" charset="-122"/>
              </a:rPr>
              <a:t>C++</a:t>
            </a:r>
            <a:r>
              <a:rPr lang="zh-CN" altLang="en-US" smtClean="0">
                <a:cs typeface="楷体_GB2312" pitchFamily="49" charset="-122"/>
              </a:rPr>
              <a:t>、</a:t>
            </a:r>
            <a:r>
              <a:rPr lang="en-US" altLang="zh-CN" smtClean="0">
                <a:cs typeface="楷体_GB2312" pitchFamily="49" charset="-122"/>
              </a:rPr>
              <a:t>VB</a:t>
            </a:r>
          </a:p>
          <a:p>
            <a:pPr lvl="1"/>
            <a:r>
              <a:rPr lang="en-US" altLang="zh-CN" smtClean="0">
                <a:cs typeface="楷体_GB2312" pitchFamily="49" charset="-122"/>
              </a:rPr>
              <a:t>Java</a:t>
            </a:r>
          </a:p>
          <a:p>
            <a:r>
              <a:rPr lang="en-US" altLang="zh-CN" smtClean="0"/>
              <a:t>OOD</a:t>
            </a:r>
          </a:p>
          <a:p>
            <a:pPr lvl="1"/>
            <a:r>
              <a:rPr lang="zh-CN" altLang="en-US" smtClean="0">
                <a:cs typeface="楷体_GB2312" pitchFamily="49" charset="-122"/>
              </a:rPr>
              <a:t>面向对象的软件结构设计</a:t>
            </a:r>
            <a:endParaRPr lang="en-US" altLang="zh-CN" smtClean="0">
              <a:cs typeface="楷体_GB2312" pitchFamily="49" charset="-122"/>
            </a:endParaRPr>
          </a:p>
          <a:p>
            <a:r>
              <a:rPr lang="en-US" altLang="zh-CN" smtClean="0"/>
              <a:t>OOA</a:t>
            </a:r>
          </a:p>
          <a:p>
            <a:pPr lvl="1"/>
            <a:r>
              <a:rPr lang="zh-CN" altLang="en-US" smtClean="0">
                <a:cs typeface="楷体_GB2312" pitchFamily="49" charset="-122"/>
              </a:rPr>
              <a:t>寻找问题领域的对象或事物</a:t>
            </a:r>
            <a:endParaRPr lang="en-US" altLang="zh-CN" smtClean="0">
              <a:cs typeface="楷体_GB2312" pitchFamily="49" charset="-122"/>
            </a:endParaRPr>
          </a:p>
          <a:p>
            <a:pPr lvl="1"/>
            <a:endParaRPr lang="zh-CN" altLang="en-US" smtClean="0">
              <a:cs typeface="楷体_GB2312" pitchFamily="49" charset="-122"/>
            </a:endParaRPr>
          </a:p>
        </p:txBody>
      </p:sp>
    </p:spTree>
    <p:extLst>
      <p:ext uri="{BB962C8B-B14F-4D97-AF65-F5344CB8AC3E}">
        <p14:creationId xmlns:p14="http://schemas.microsoft.com/office/powerpoint/2010/main" val="27897600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93822" y="476672"/>
            <a:ext cx="8496300" cy="981075"/>
          </a:xfrm>
        </p:spPr>
        <p:txBody>
          <a:bodyPr/>
          <a:lstStyle/>
          <a:p>
            <a:pPr eaLnBrk="1" hangingPunct="1"/>
            <a:r>
              <a:rPr lang="zh-CN" altLang="en-US" dirty="0" smtClean="0"/>
              <a:t>案例</a:t>
            </a:r>
            <a:r>
              <a:rPr lang="en-US" altLang="zh-CN" dirty="0" smtClean="0"/>
              <a:t>——</a:t>
            </a:r>
            <a:r>
              <a:rPr lang="zh-CN" altLang="en-US" dirty="0" smtClean="0"/>
              <a:t>关联角色</a:t>
            </a:r>
          </a:p>
        </p:txBody>
      </p:sp>
      <p:pic>
        <p:nvPicPr>
          <p:cNvPr id="706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99880"/>
            <a:ext cx="5616103" cy="399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3"/>
          <p:cNvSpPr txBox="1">
            <a:spLocks noChangeArrowheads="1"/>
          </p:cNvSpPr>
          <p:nvPr/>
        </p:nvSpPr>
        <p:spPr bwMode="auto">
          <a:xfrm>
            <a:off x="395536" y="1648546"/>
            <a:ext cx="8502950" cy="115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00000"/>
              </a:buClr>
              <a:buSzPct val="80000"/>
              <a:buFont typeface="Wingdings" panose="05000000000000000000" pitchFamily="2" charset="2"/>
              <a:buChar char="l"/>
            </a:pPr>
            <a:r>
              <a:rPr lang="zh-CN" altLang="en-US" sz="2800" b="1" dirty="0">
                <a:latin typeface="宋体" panose="02010600030101010101" pitchFamily="2" charset="-122"/>
                <a:ea typeface="华文中宋" panose="02010600040101010101" pitchFamily="2" charset="-122"/>
              </a:rPr>
              <a:t>每个毕设课题必须有一名指导教师、一名评阅教师</a:t>
            </a:r>
            <a:endParaRPr lang="en-US" altLang="zh-CN" sz="2800" b="1" dirty="0">
              <a:latin typeface="宋体" panose="02010600030101010101" pitchFamily="2" charset="-122"/>
              <a:ea typeface="华文中宋" panose="02010600040101010101" pitchFamily="2" charset="-122"/>
            </a:endParaRPr>
          </a:p>
          <a:p>
            <a:pPr eaLnBrk="1" hangingPunct="1">
              <a:spcBef>
                <a:spcPct val="20000"/>
              </a:spcBef>
              <a:buClr>
                <a:srgbClr val="C00000"/>
              </a:buClr>
              <a:buSzPct val="80000"/>
              <a:buFont typeface="Wingdings" panose="05000000000000000000" pitchFamily="2" charset="2"/>
              <a:buChar char="l"/>
            </a:pPr>
            <a:r>
              <a:rPr lang="zh-CN" altLang="en-US" sz="2800" b="1" dirty="0">
                <a:latin typeface="宋体" panose="02010600030101010101" pitchFamily="2" charset="-122"/>
                <a:ea typeface="华文中宋" panose="02010600040101010101" pitchFamily="2" charset="-122"/>
              </a:rPr>
              <a:t>如果是校外毕设，还必须有一名督导教师</a:t>
            </a:r>
          </a:p>
        </p:txBody>
      </p:sp>
    </p:spTree>
    <p:extLst>
      <p:ext uri="{BB962C8B-B14F-4D97-AF65-F5344CB8AC3E}">
        <p14:creationId xmlns:p14="http://schemas.microsoft.com/office/powerpoint/2010/main" val="741148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0850" y="604045"/>
            <a:ext cx="8064500" cy="730250"/>
          </a:xfrm>
        </p:spPr>
        <p:txBody>
          <a:bodyPr/>
          <a:lstStyle/>
          <a:p>
            <a:pPr eaLnBrk="1" hangingPunct="1"/>
            <a:r>
              <a:rPr lang="en-US" altLang="zh-CN" dirty="0" smtClean="0"/>
              <a:t>3. </a:t>
            </a:r>
            <a:r>
              <a:rPr lang="zh-CN" altLang="en-US" dirty="0" smtClean="0"/>
              <a:t>关联的多重性</a:t>
            </a:r>
            <a:r>
              <a:rPr lang="en-US" altLang="zh-CN" dirty="0" smtClean="0"/>
              <a:t>(Multiplicity)</a:t>
            </a:r>
          </a:p>
        </p:txBody>
      </p:sp>
      <p:sp>
        <p:nvSpPr>
          <p:cNvPr id="71683" name="Rectangle 3"/>
          <p:cNvSpPr>
            <a:spLocks noGrp="1" noChangeArrowheads="1"/>
          </p:cNvSpPr>
          <p:nvPr>
            <p:ph type="body" idx="1"/>
          </p:nvPr>
        </p:nvSpPr>
        <p:spPr>
          <a:xfrm>
            <a:off x="605780" y="1728788"/>
            <a:ext cx="8070675" cy="952500"/>
          </a:xfrm>
        </p:spPr>
        <p:txBody>
          <a:bodyPr>
            <a:normAutofit fontScale="62500" lnSpcReduction="20000"/>
          </a:bodyPr>
          <a:lstStyle/>
          <a:p>
            <a:pPr eaLnBrk="1" hangingPunct="1"/>
            <a:r>
              <a:rPr lang="zh-CN" altLang="en-US" dirty="0" smtClean="0">
                <a:latin typeface="宋体" panose="02010600030101010101" pitchFamily="2" charset="-122"/>
              </a:rPr>
              <a:t>定义了一个类</a:t>
            </a:r>
            <a:r>
              <a:rPr lang="en-US" altLang="zh-CN" dirty="0" smtClean="0">
                <a:latin typeface="宋体" panose="02010600030101010101" pitchFamily="2" charset="-122"/>
              </a:rPr>
              <a:t>A</a:t>
            </a:r>
            <a:r>
              <a:rPr lang="zh-CN" altLang="en-US" dirty="0" smtClean="0">
                <a:latin typeface="宋体" panose="02010600030101010101" pitchFamily="2" charset="-122"/>
              </a:rPr>
              <a:t>的实例在一段特定的时间内能够和多少个类</a:t>
            </a:r>
            <a:r>
              <a:rPr lang="en-US" altLang="zh-CN" dirty="0" smtClean="0">
                <a:latin typeface="宋体" panose="02010600030101010101" pitchFamily="2" charset="-122"/>
              </a:rPr>
              <a:t>B</a:t>
            </a:r>
            <a:r>
              <a:rPr lang="zh-CN" altLang="en-US" dirty="0" smtClean="0">
                <a:latin typeface="宋体" panose="02010600030101010101" pitchFamily="2" charset="-122"/>
              </a:rPr>
              <a:t>的实例发生关联。</a:t>
            </a:r>
            <a:endParaRPr lang="en-US" altLang="zh-CN" dirty="0" smtClean="0">
              <a:latin typeface="宋体" panose="02010600030101010101" pitchFamily="2" charset="-122"/>
            </a:endParaRPr>
          </a:p>
          <a:p>
            <a:pPr eaLnBrk="1" hangingPunct="1"/>
            <a:r>
              <a:rPr lang="zh-CN" altLang="en-US" dirty="0" smtClean="0">
                <a:latin typeface="宋体" panose="02010600030101010101" pitchFamily="2" charset="-122"/>
              </a:rPr>
              <a:t>类似于</a:t>
            </a:r>
            <a:r>
              <a:rPr lang="en-US" altLang="zh-CN" dirty="0" smtClean="0">
                <a:latin typeface="宋体" panose="02010600030101010101" pitchFamily="2" charset="-122"/>
              </a:rPr>
              <a:t>ER</a:t>
            </a:r>
            <a:r>
              <a:rPr lang="zh-CN" altLang="en-US" dirty="0" smtClean="0">
                <a:latin typeface="宋体" panose="02010600030101010101" pitchFamily="2" charset="-122"/>
              </a:rPr>
              <a:t>中的关联基数（一对一</a:t>
            </a:r>
            <a:r>
              <a:rPr lang="en-US" altLang="zh-CN" dirty="0" smtClean="0">
                <a:latin typeface="宋体" panose="02010600030101010101" pitchFamily="2" charset="-122"/>
              </a:rPr>
              <a:t>/</a:t>
            </a:r>
            <a:r>
              <a:rPr lang="zh-CN" altLang="en-US" dirty="0" smtClean="0">
                <a:latin typeface="宋体" panose="02010600030101010101" pitchFamily="2" charset="-122"/>
              </a:rPr>
              <a:t>一对多</a:t>
            </a:r>
            <a:r>
              <a:rPr lang="en-US" altLang="zh-CN" dirty="0" smtClean="0">
                <a:latin typeface="宋体" panose="02010600030101010101" pitchFamily="2" charset="-122"/>
              </a:rPr>
              <a:t>/</a:t>
            </a:r>
            <a:r>
              <a:rPr lang="zh-CN" altLang="en-US" dirty="0" smtClean="0">
                <a:latin typeface="宋体" panose="02010600030101010101" pitchFamily="2" charset="-122"/>
              </a:rPr>
              <a:t>多对多）</a:t>
            </a:r>
            <a:endParaRPr lang="en-US" altLang="zh-CN" dirty="0" smtClean="0">
              <a:latin typeface="宋体" panose="02010600030101010101" pitchFamily="2" charset="-122"/>
            </a:endParaRPr>
          </a:p>
        </p:txBody>
      </p:sp>
      <p:sp>
        <p:nvSpPr>
          <p:cNvPr id="71684" name="Text Box 5"/>
          <p:cNvSpPr txBox="1">
            <a:spLocks noChangeArrowheads="1"/>
          </p:cNvSpPr>
          <p:nvPr/>
        </p:nvSpPr>
        <p:spPr bwMode="auto">
          <a:xfrm>
            <a:off x="2876550" y="2808288"/>
            <a:ext cx="1581150"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借书记录</a:t>
            </a:r>
            <a:endParaRPr lang="zh-CN" altLang="en-US" sz="4800" b="1">
              <a:latin typeface="楷体_GB2312" pitchFamily="49" charset="-122"/>
              <a:ea typeface="楷体_GB2312" pitchFamily="49" charset="-122"/>
            </a:endParaRPr>
          </a:p>
        </p:txBody>
      </p:sp>
      <p:sp>
        <p:nvSpPr>
          <p:cNvPr id="71685" name="Text Box 6"/>
          <p:cNvSpPr txBox="1">
            <a:spLocks noChangeArrowheads="1"/>
          </p:cNvSpPr>
          <p:nvPr/>
        </p:nvSpPr>
        <p:spPr bwMode="auto">
          <a:xfrm>
            <a:off x="2535238" y="2684463"/>
            <a:ext cx="284162"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a:t>
            </a:r>
            <a:endParaRPr lang="en-US" altLang="zh-CN" sz="4400" b="1">
              <a:latin typeface="楷体_GB2312" pitchFamily="49" charset="-122"/>
              <a:ea typeface="楷体_GB2312" pitchFamily="49" charset="-122"/>
            </a:endParaRPr>
          </a:p>
        </p:txBody>
      </p:sp>
      <p:sp>
        <p:nvSpPr>
          <p:cNvPr id="71686" name="Line 7"/>
          <p:cNvSpPr>
            <a:spLocks noChangeShapeType="1"/>
          </p:cNvSpPr>
          <p:nvPr/>
        </p:nvSpPr>
        <p:spPr bwMode="auto">
          <a:xfrm flipH="1">
            <a:off x="1741488" y="3122613"/>
            <a:ext cx="1141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7" name="Text Box 8"/>
          <p:cNvSpPr txBox="1">
            <a:spLocks noChangeArrowheads="1"/>
          </p:cNvSpPr>
          <p:nvPr/>
        </p:nvSpPr>
        <p:spPr bwMode="auto">
          <a:xfrm>
            <a:off x="4494213" y="2857500"/>
            <a:ext cx="4514850" cy="5302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一个读者可以有</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个或多个借书记录</a:t>
            </a:r>
            <a:endParaRPr lang="zh-CN" altLang="en-US" sz="4400" b="1">
              <a:latin typeface="楷体_GB2312" pitchFamily="49" charset="-122"/>
              <a:ea typeface="楷体_GB2312" pitchFamily="49" charset="-122"/>
            </a:endParaRPr>
          </a:p>
        </p:txBody>
      </p:sp>
      <p:sp>
        <p:nvSpPr>
          <p:cNvPr id="71688" name="Text Box 9"/>
          <p:cNvSpPr txBox="1">
            <a:spLocks noChangeArrowheads="1"/>
          </p:cNvSpPr>
          <p:nvPr/>
        </p:nvSpPr>
        <p:spPr bwMode="auto">
          <a:xfrm>
            <a:off x="2897188" y="4325938"/>
            <a:ext cx="1585912"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图书</a:t>
            </a:r>
            <a:endParaRPr lang="zh-CN" altLang="en-US" sz="4800" b="1">
              <a:latin typeface="楷体_GB2312" pitchFamily="49" charset="-122"/>
              <a:ea typeface="楷体_GB2312" pitchFamily="49" charset="-122"/>
            </a:endParaRPr>
          </a:p>
        </p:txBody>
      </p:sp>
      <p:sp>
        <p:nvSpPr>
          <p:cNvPr id="71689" name="Text Box 10"/>
          <p:cNvSpPr txBox="1">
            <a:spLocks noChangeArrowheads="1"/>
          </p:cNvSpPr>
          <p:nvPr/>
        </p:nvSpPr>
        <p:spPr bwMode="auto">
          <a:xfrm>
            <a:off x="2319338" y="4156075"/>
            <a:ext cx="520700" cy="4905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690" name="Text Box 11"/>
          <p:cNvSpPr txBox="1">
            <a:spLocks noChangeArrowheads="1"/>
          </p:cNvSpPr>
          <p:nvPr/>
        </p:nvSpPr>
        <p:spPr bwMode="auto">
          <a:xfrm>
            <a:off x="4497388" y="4357688"/>
            <a:ext cx="4341812" cy="5318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一个图书品种馆藏</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本或多本图书</a:t>
            </a:r>
            <a:endParaRPr lang="zh-CN" altLang="en-US" sz="4400" b="1">
              <a:latin typeface="楷体_GB2312" pitchFamily="49" charset="-122"/>
              <a:ea typeface="楷体_GB2312" pitchFamily="49" charset="-122"/>
            </a:endParaRPr>
          </a:p>
        </p:txBody>
      </p:sp>
      <p:sp>
        <p:nvSpPr>
          <p:cNvPr id="71691" name="Text Box 12"/>
          <p:cNvSpPr txBox="1">
            <a:spLocks noChangeArrowheads="1"/>
          </p:cNvSpPr>
          <p:nvPr/>
        </p:nvSpPr>
        <p:spPr bwMode="auto">
          <a:xfrm>
            <a:off x="2919413" y="5073650"/>
            <a:ext cx="1563687" cy="5064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处方条目</a:t>
            </a:r>
            <a:endParaRPr lang="zh-CN" altLang="en-US" sz="4800" b="1">
              <a:latin typeface="楷体_GB2312" pitchFamily="49" charset="-122"/>
              <a:ea typeface="楷体_GB2312" pitchFamily="49" charset="-122"/>
            </a:endParaRPr>
          </a:p>
        </p:txBody>
      </p:sp>
      <p:sp>
        <p:nvSpPr>
          <p:cNvPr id="71692" name="Text Box 13"/>
          <p:cNvSpPr txBox="1">
            <a:spLocks noChangeArrowheads="1"/>
          </p:cNvSpPr>
          <p:nvPr/>
        </p:nvSpPr>
        <p:spPr bwMode="auto">
          <a:xfrm>
            <a:off x="2273300" y="4949825"/>
            <a:ext cx="606425" cy="4413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楷体_GB2312" pitchFamily="49" charset="-122"/>
                <a:ea typeface="楷体_GB2312" pitchFamily="49" charset="-122"/>
              </a:rPr>
              <a:t>1..6</a:t>
            </a:r>
            <a:endParaRPr lang="en-US" altLang="zh-CN" sz="4400" b="1">
              <a:latin typeface="楷体_GB2312" pitchFamily="49" charset="-122"/>
              <a:ea typeface="楷体_GB2312" pitchFamily="49" charset="-122"/>
            </a:endParaRPr>
          </a:p>
        </p:txBody>
      </p:sp>
      <p:sp>
        <p:nvSpPr>
          <p:cNvPr id="71693" name="Line 14"/>
          <p:cNvSpPr>
            <a:spLocks noChangeShapeType="1"/>
          </p:cNvSpPr>
          <p:nvPr/>
        </p:nvSpPr>
        <p:spPr bwMode="auto">
          <a:xfrm flipH="1">
            <a:off x="1717675" y="5380038"/>
            <a:ext cx="118745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4" name="Text Box 15"/>
          <p:cNvSpPr txBox="1">
            <a:spLocks noChangeArrowheads="1"/>
          </p:cNvSpPr>
          <p:nvPr/>
        </p:nvSpPr>
        <p:spPr bwMode="auto">
          <a:xfrm>
            <a:off x="4497388" y="5126038"/>
            <a:ext cx="4683125" cy="5318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一个处方可以开出</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个到</a:t>
            </a:r>
            <a:r>
              <a:rPr lang="en-US" altLang="zh-CN" sz="2000" b="1">
                <a:latin typeface="楷体_GB2312" pitchFamily="49" charset="-122"/>
                <a:ea typeface="楷体_GB2312" pitchFamily="49" charset="-122"/>
              </a:rPr>
              <a:t>6</a:t>
            </a:r>
            <a:r>
              <a:rPr lang="zh-CN" altLang="en-US" sz="2000" b="1">
                <a:latin typeface="楷体_GB2312" pitchFamily="49" charset="-122"/>
                <a:ea typeface="楷体_GB2312" pitchFamily="49" charset="-122"/>
              </a:rPr>
              <a:t>个处方条目</a:t>
            </a:r>
            <a:endParaRPr lang="zh-CN" altLang="en-US" sz="4400" b="1">
              <a:latin typeface="楷体_GB2312" pitchFamily="49" charset="-122"/>
              <a:ea typeface="楷体_GB2312" pitchFamily="49" charset="-122"/>
            </a:endParaRPr>
          </a:p>
        </p:txBody>
      </p:sp>
      <p:sp>
        <p:nvSpPr>
          <p:cNvPr id="71695" name="Text Box 16"/>
          <p:cNvSpPr txBox="1">
            <a:spLocks noChangeArrowheads="1"/>
          </p:cNvSpPr>
          <p:nvPr/>
        </p:nvSpPr>
        <p:spPr bwMode="auto">
          <a:xfrm>
            <a:off x="2897188" y="5802313"/>
            <a:ext cx="1585912"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足球队员</a:t>
            </a:r>
            <a:endParaRPr lang="zh-CN" altLang="en-US" sz="4800" b="1">
              <a:latin typeface="楷体_GB2312" pitchFamily="49" charset="-122"/>
              <a:ea typeface="楷体_GB2312" pitchFamily="49" charset="-122"/>
            </a:endParaRPr>
          </a:p>
        </p:txBody>
      </p:sp>
      <p:sp>
        <p:nvSpPr>
          <p:cNvPr id="71696" name="Text Box 17"/>
          <p:cNvSpPr txBox="1">
            <a:spLocks noChangeArrowheads="1"/>
          </p:cNvSpPr>
          <p:nvPr/>
        </p:nvSpPr>
        <p:spPr bwMode="auto">
          <a:xfrm>
            <a:off x="2482850" y="5700713"/>
            <a:ext cx="369888" cy="4667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楷体_GB2312" pitchFamily="49" charset="-122"/>
                <a:ea typeface="楷体_GB2312" pitchFamily="49" charset="-122"/>
              </a:rPr>
              <a:t>11</a:t>
            </a:r>
            <a:endParaRPr lang="en-US" altLang="zh-CN" sz="4400" b="1">
              <a:latin typeface="楷体_GB2312" pitchFamily="49" charset="-122"/>
              <a:ea typeface="楷体_GB2312" pitchFamily="49" charset="-122"/>
            </a:endParaRPr>
          </a:p>
        </p:txBody>
      </p:sp>
      <p:sp>
        <p:nvSpPr>
          <p:cNvPr id="71697" name="Line 18"/>
          <p:cNvSpPr>
            <a:spLocks noChangeShapeType="1"/>
          </p:cNvSpPr>
          <p:nvPr/>
        </p:nvSpPr>
        <p:spPr bwMode="auto">
          <a:xfrm flipH="1">
            <a:off x="1720850" y="6107113"/>
            <a:ext cx="1162050" cy="4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Text Box 19"/>
          <p:cNvSpPr txBox="1">
            <a:spLocks noChangeArrowheads="1"/>
          </p:cNvSpPr>
          <p:nvPr/>
        </p:nvSpPr>
        <p:spPr bwMode="auto">
          <a:xfrm>
            <a:off x="4494213" y="5849938"/>
            <a:ext cx="4489450" cy="5318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一个足球队正好由</a:t>
            </a:r>
            <a:r>
              <a:rPr lang="en-US" altLang="zh-CN" sz="2000" b="1">
                <a:latin typeface="楷体_GB2312" pitchFamily="49" charset="-122"/>
                <a:ea typeface="楷体_GB2312" pitchFamily="49" charset="-122"/>
              </a:rPr>
              <a:t>11</a:t>
            </a:r>
            <a:r>
              <a:rPr lang="zh-CN" altLang="en-US" sz="2000" b="1">
                <a:latin typeface="楷体_GB2312" pitchFamily="49" charset="-122"/>
                <a:ea typeface="楷体_GB2312" pitchFamily="49" charset="-122"/>
              </a:rPr>
              <a:t>个队员组成</a:t>
            </a:r>
            <a:endParaRPr lang="zh-CN" altLang="en-US" sz="4400" b="1">
              <a:latin typeface="楷体_GB2312" pitchFamily="49" charset="-122"/>
              <a:ea typeface="楷体_GB2312" pitchFamily="49" charset="-122"/>
            </a:endParaRPr>
          </a:p>
        </p:txBody>
      </p:sp>
      <p:sp>
        <p:nvSpPr>
          <p:cNvPr id="71699" name="Text Box 20"/>
          <p:cNvSpPr txBox="1">
            <a:spLocks noChangeArrowheads="1"/>
          </p:cNvSpPr>
          <p:nvPr/>
        </p:nvSpPr>
        <p:spPr bwMode="auto">
          <a:xfrm>
            <a:off x="2890838" y="3552825"/>
            <a:ext cx="1563687"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借书记录</a:t>
            </a:r>
            <a:endParaRPr lang="zh-CN" altLang="en-US" sz="4800" b="1">
              <a:latin typeface="楷体_GB2312" pitchFamily="49" charset="-122"/>
              <a:ea typeface="楷体_GB2312" pitchFamily="49" charset="-122"/>
            </a:endParaRPr>
          </a:p>
        </p:txBody>
      </p:sp>
      <p:sp>
        <p:nvSpPr>
          <p:cNvPr id="71700" name="Text Box 21"/>
          <p:cNvSpPr txBox="1">
            <a:spLocks noChangeArrowheads="1"/>
          </p:cNvSpPr>
          <p:nvPr/>
        </p:nvSpPr>
        <p:spPr bwMode="auto">
          <a:xfrm>
            <a:off x="2341563" y="3408363"/>
            <a:ext cx="520700" cy="4667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楷体_GB2312" pitchFamily="49" charset="-122"/>
                <a:ea typeface="楷体_GB2312" pitchFamily="49" charset="-122"/>
              </a:rPr>
              <a:t>0..1</a:t>
            </a:r>
            <a:endParaRPr lang="en-US" altLang="zh-CN" sz="4400" b="1">
              <a:latin typeface="楷体_GB2312" pitchFamily="49" charset="-122"/>
              <a:ea typeface="楷体_GB2312" pitchFamily="49" charset="-122"/>
            </a:endParaRPr>
          </a:p>
        </p:txBody>
      </p:sp>
      <p:sp>
        <p:nvSpPr>
          <p:cNvPr id="71701" name="Line 22"/>
          <p:cNvSpPr>
            <a:spLocks noChangeShapeType="1"/>
          </p:cNvSpPr>
          <p:nvPr/>
        </p:nvSpPr>
        <p:spPr bwMode="auto">
          <a:xfrm flipH="1" flipV="1">
            <a:off x="1692275" y="3851275"/>
            <a:ext cx="11731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2" name="Text Box 23"/>
          <p:cNvSpPr txBox="1">
            <a:spLocks noChangeArrowheads="1"/>
          </p:cNvSpPr>
          <p:nvPr/>
        </p:nvSpPr>
        <p:spPr bwMode="auto">
          <a:xfrm>
            <a:off x="4494213" y="3605213"/>
            <a:ext cx="4460875" cy="5318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一本图书可以有</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个或</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个借书记录</a:t>
            </a:r>
            <a:endParaRPr lang="zh-CN" altLang="en-US" sz="4400" b="1">
              <a:latin typeface="楷体_GB2312" pitchFamily="49" charset="-122"/>
              <a:ea typeface="楷体_GB2312" pitchFamily="49" charset="-122"/>
            </a:endParaRPr>
          </a:p>
        </p:txBody>
      </p:sp>
      <p:sp>
        <p:nvSpPr>
          <p:cNvPr id="71703" name="Line 24"/>
          <p:cNvSpPr>
            <a:spLocks noChangeShapeType="1"/>
          </p:cNvSpPr>
          <p:nvPr/>
        </p:nvSpPr>
        <p:spPr bwMode="auto">
          <a:xfrm flipH="1">
            <a:off x="1720850" y="4591050"/>
            <a:ext cx="1162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Text Box 5"/>
          <p:cNvSpPr txBox="1">
            <a:spLocks noChangeArrowheads="1"/>
          </p:cNvSpPr>
          <p:nvPr/>
        </p:nvSpPr>
        <p:spPr bwMode="auto">
          <a:xfrm>
            <a:off x="157163" y="2827338"/>
            <a:ext cx="1581150"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读者</a:t>
            </a:r>
            <a:endParaRPr lang="zh-CN" altLang="en-US" sz="4800" b="1">
              <a:latin typeface="楷体_GB2312" pitchFamily="49" charset="-122"/>
              <a:ea typeface="楷体_GB2312" pitchFamily="49" charset="-122"/>
            </a:endParaRPr>
          </a:p>
        </p:txBody>
      </p:sp>
      <p:sp>
        <p:nvSpPr>
          <p:cNvPr id="71705" name="Text Box 5"/>
          <p:cNvSpPr txBox="1">
            <a:spLocks noChangeArrowheads="1"/>
          </p:cNvSpPr>
          <p:nvPr/>
        </p:nvSpPr>
        <p:spPr bwMode="auto">
          <a:xfrm>
            <a:off x="152400" y="3594100"/>
            <a:ext cx="1582738"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图书</a:t>
            </a:r>
            <a:endParaRPr lang="zh-CN" altLang="en-US" sz="4800" b="1">
              <a:latin typeface="楷体_GB2312" pitchFamily="49" charset="-122"/>
              <a:ea typeface="楷体_GB2312" pitchFamily="49" charset="-122"/>
            </a:endParaRPr>
          </a:p>
        </p:txBody>
      </p:sp>
      <p:sp>
        <p:nvSpPr>
          <p:cNvPr id="71706" name="Text Box 5"/>
          <p:cNvSpPr txBox="1">
            <a:spLocks noChangeArrowheads="1"/>
          </p:cNvSpPr>
          <p:nvPr/>
        </p:nvSpPr>
        <p:spPr bwMode="auto">
          <a:xfrm>
            <a:off x="144463" y="4297363"/>
            <a:ext cx="1581150"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图书品种</a:t>
            </a:r>
            <a:endParaRPr lang="zh-CN" altLang="en-US" sz="4800" b="1">
              <a:latin typeface="楷体_GB2312" pitchFamily="49" charset="-122"/>
              <a:ea typeface="楷体_GB2312" pitchFamily="49" charset="-122"/>
            </a:endParaRPr>
          </a:p>
        </p:txBody>
      </p:sp>
      <p:sp>
        <p:nvSpPr>
          <p:cNvPr id="71707" name="Text Box 5"/>
          <p:cNvSpPr txBox="1">
            <a:spLocks noChangeArrowheads="1"/>
          </p:cNvSpPr>
          <p:nvPr/>
        </p:nvSpPr>
        <p:spPr bwMode="auto">
          <a:xfrm>
            <a:off x="144463" y="5070475"/>
            <a:ext cx="1581150" cy="5095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处方单</a:t>
            </a:r>
            <a:endParaRPr lang="zh-CN" altLang="en-US" sz="4800" b="1">
              <a:latin typeface="楷体_GB2312" pitchFamily="49" charset="-122"/>
              <a:ea typeface="楷体_GB2312" pitchFamily="49" charset="-122"/>
            </a:endParaRPr>
          </a:p>
        </p:txBody>
      </p:sp>
      <p:sp>
        <p:nvSpPr>
          <p:cNvPr id="71708" name="Text Box 5"/>
          <p:cNvSpPr txBox="1">
            <a:spLocks noChangeArrowheads="1"/>
          </p:cNvSpPr>
          <p:nvPr/>
        </p:nvSpPr>
        <p:spPr bwMode="auto">
          <a:xfrm>
            <a:off x="134938" y="5849938"/>
            <a:ext cx="1582737"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足球队</a:t>
            </a:r>
            <a:endParaRPr lang="zh-CN" altLang="en-US" sz="4800" b="1">
              <a:latin typeface="楷体_GB2312" pitchFamily="49" charset="-122"/>
              <a:ea typeface="楷体_GB2312" pitchFamily="49" charset="-122"/>
            </a:endParaRPr>
          </a:p>
        </p:txBody>
      </p:sp>
      <p:sp>
        <p:nvSpPr>
          <p:cNvPr id="71709" name="Text Box 6"/>
          <p:cNvSpPr txBox="1">
            <a:spLocks noChangeArrowheads="1"/>
          </p:cNvSpPr>
          <p:nvPr/>
        </p:nvSpPr>
        <p:spPr bwMode="auto">
          <a:xfrm>
            <a:off x="1741488" y="2693988"/>
            <a:ext cx="284162" cy="4476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710" name="Text Box 6"/>
          <p:cNvSpPr txBox="1">
            <a:spLocks noChangeArrowheads="1"/>
          </p:cNvSpPr>
          <p:nvPr/>
        </p:nvSpPr>
        <p:spPr bwMode="auto">
          <a:xfrm>
            <a:off x="1763713" y="4106863"/>
            <a:ext cx="284162"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711" name="Text Box 6"/>
          <p:cNvSpPr txBox="1">
            <a:spLocks noChangeArrowheads="1"/>
          </p:cNvSpPr>
          <p:nvPr/>
        </p:nvSpPr>
        <p:spPr bwMode="auto">
          <a:xfrm>
            <a:off x="1735138" y="4945063"/>
            <a:ext cx="284162"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712" name="Text Box 6"/>
          <p:cNvSpPr txBox="1">
            <a:spLocks noChangeArrowheads="1"/>
          </p:cNvSpPr>
          <p:nvPr/>
        </p:nvSpPr>
        <p:spPr bwMode="auto">
          <a:xfrm>
            <a:off x="1763713" y="5668963"/>
            <a:ext cx="282575"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713" name="Text Box 6"/>
          <p:cNvSpPr txBox="1">
            <a:spLocks noChangeArrowheads="1"/>
          </p:cNvSpPr>
          <p:nvPr/>
        </p:nvSpPr>
        <p:spPr bwMode="auto">
          <a:xfrm>
            <a:off x="1752600" y="3408363"/>
            <a:ext cx="284163"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Tree>
    <p:extLst>
      <p:ext uri="{BB962C8B-B14F-4D97-AF65-F5344CB8AC3E}">
        <p14:creationId xmlns:p14="http://schemas.microsoft.com/office/powerpoint/2010/main" val="18200992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3545" y="573882"/>
            <a:ext cx="8064500" cy="850900"/>
          </a:xfrm>
        </p:spPr>
        <p:txBody>
          <a:bodyPr/>
          <a:lstStyle/>
          <a:p>
            <a:pPr eaLnBrk="1" hangingPunct="1"/>
            <a:r>
              <a:rPr lang="en-US" altLang="zh-CN" dirty="0" smtClean="0"/>
              <a:t>4. </a:t>
            </a:r>
            <a:r>
              <a:rPr lang="zh-CN" altLang="en-US" dirty="0" smtClean="0"/>
              <a:t>关联的导向性</a:t>
            </a:r>
            <a:r>
              <a:rPr lang="en-US" altLang="zh-CN" dirty="0" smtClean="0"/>
              <a:t>(Navigability)</a:t>
            </a:r>
          </a:p>
        </p:txBody>
      </p:sp>
      <p:sp>
        <p:nvSpPr>
          <p:cNvPr id="72707" name="Rectangle 3"/>
          <p:cNvSpPr>
            <a:spLocks noGrp="1" noChangeArrowheads="1"/>
          </p:cNvSpPr>
          <p:nvPr>
            <p:ph type="body" idx="1"/>
          </p:nvPr>
        </p:nvSpPr>
        <p:spPr>
          <a:xfrm>
            <a:off x="468313" y="1639888"/>
            <a:ext cx="8064500" cy="1933575"/>
          </a:xfrm>
        </p:spPr>
        <p:txBody>
          <a:bodyPr>
            <a:normAutofit fontScale="92500" lnSpcReduction="20000"/>
          </a:bodyPr>
          <a:lstStyle/>
          <a:p>
            <a:pPr eaLnBrk="1" hangingPunct="1"/>
            <a:r>
              <a:rPr lang="zh-CN" altLang="en-US" dirty="0" smtClean="0"/>
              <a:t>角色的导向性特征表示可以通过关联从源类导向到目标类上。也就是说给定关联一端的对象就能够容易并直接地得到另一端的对象。</a:t>
            </a:r>
          </a:p>
          <a:p>
            <a:pPr eaLnBrk="1" hangingPunct="1"/>
            <a:r>
              <a:rPr lang="zh-CN" altLang="en-US" dirty="0" smtClean="0"/>
              <a:t>识别关联的导向可以推迟，与设计实现有关。通常是源对象存储了对目标对象的一些引用</a:t>
            </a:r>
          </a:p>
        </p:txBody>
      </p:sp>
      <p:sp>
        <p:nvSpPr>
          <p:cNvPr id="396292" name="Rectangle 4"/>
          <p:cNvSpPr>
            <a:spLocks noChangeArrowheads="1"/>
          </p:cNvSpPr>
          <p:nvPr/>
        </p:nvSpPr>
        <p:spPr bwMode="auto">
          <a:xfrm>
            <a:off x="1476375" y="4003675"/>
            <a:ext cx="2016125" cy="1108075"/>
          </a:xfrm>
          <a:prstGeom prst="rect">
            <a:avLst/>
          </a:prstGeom>
          <a:solidFill>
            <a:schemeClr val="bg1"/>
          </a:solidFill>
          <a:ln w="9525">
            <a:solidFill>
              <a:schemeClr val="tx1"/>
            </a:solidFill>
            <a:miter lim="800000"/>
            <a:headEnd/>
            <a:tailEnd/>
          </a:ln>
          <a:effectLs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读者</a:t>
            </a:r>
          </a:p>
          <a:p>
            <a:pPr algn="ctr" eaLnBrk="1" hangingPunct="1">
              <a:spcBef>
                <a:spcPct val="20000"/>
              </a:spcBef>
              <a:buClr>
                <a:srgbClr val="0033CC"/>
              </a:buClr>
              <a:buSzPct val="70000"/>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Reader</a:t>
            </a:r>
          </a:p>
        </p:txBody>
      </p:sp>
      <p:sp>
        <p:nvSpPr>
          <p:cNvPr id="396293" name="Rectangle 5"/>
          <p:cNvSpPr>
            <a:spLocks noChangeArrowheads="1"/>
          </p:cNvSpPr>
          <p:nvPr/>
        </p:nvSpPr>
        <p:spPr bwMode="auto">
          <a:xfrm>
            <a:off x="6173788" y="4105275"/>
            <a:ext cx="1927225" cy="1008063"/>
          </a:xfrm>
          <a:prstGeom prst="rect">
            <a:avLst/>
          </a:prstGeom>
          <a:solidFill>
            <a:schemeClr val="bg1"/>
          </a:solidFill>
          <a:ln w="9525">
            <a:solidFill>
              <a:schemeClr val="tx1"/>
            </a:solidFill>
            <a:miter lim="800000"/>
            <a:headEnd/>
            <a:tailEnd/>
          </a:ln>
          <a:effectLs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黑体" panose="02010609060101010101" pitchFamily="49" charset="-122"/>
              </a:rPr>
              <a:t>借书记录</a:t>
            </a:r>
          </a:p>
          <a:p>
            <a:pPr algn="ctr" eaLnBrk="1" hangingPunct="1">
              <a:spcBef>
                <a:spcPct val="20000"/>
              </a:spcBef>
              <a:buClr>
                <a:srgbClr val="0033CC"/>
              </a:buClr>
              <a:buSzPct val="70000"/>
              <a:buFont typeface="Wingdings" panose="05000000000000000000" pitchFamily="2" charset="2"/>
              <a:buNone/>
            </a:pPr>
            <a:r>
              <a:rPr lang="en-US" altLang="zh-CN" sz="2800" b="1">
                <a:ea typeface="黑体" panose="02010609060101010101" pitchFamily="49" charset="-122"/>
              </a:rPr>
              <a:t>Loan</a:t>
            </a:r>
          </a:p>
        </p:txBody>
      </p:sp>
      <p:sp>
        <p:nvSpPr>
          <p:cNvPr id="396294" name="Line 6"/>
          <p:cNvSpPr>
            <a:spLocks noChangeShapeType="1"/>
          </p:cNvSpPr>
          <p:nvPr/>
        </p:nvSpPr>
        <p:spPr bwMode="auto">
          <a:xfrm>
            <a:off x="3492500" y="4608513"/>
            <a:ext cx="2663825"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295" name="Text Box 7"/>
          <p:cNvSpPr txBox="1">
            <a:spLocks noChangeArrowheads="1"/>
          </p:cNvSpPr>
          <p:nvPr/>
        </p:nvSpPr>
        <p:spPr bwMode="auto">
          <a:xfrm>
            <a:off x="3563938" y="3860800"/>
            <a:ext cx="251936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登记   </a:t>
            </a:r>
            <a:r>
              <a:rPr lang="en-US" altLang="zh-CN" sz="2400">
                <a:latin typeface="楷体_GB2312" pitchFamily="49" charset="-122"/>
                <a:ea typeface="楷体_GB2312" pitchFamily="49" charset="-122"/>
              </a:rPr>
              <a:t>1..*</a:t>
            </a:r>
          </a:p>
          <a:p>
            <a:pPr algn="ctr" eaLnBrk="1" hangingPunct="1">
              <a:lnSpc>
                <a:spcPct val="130000"/>
              </a:lnSpc>
            </a:pPr>
            <a:endParaRPr lang="en-US" altLang="zh-CN" sz="2400">
              <a:latin typeface="楷体_GB2312" pitchFamily="49" charset="-122"/>
              <a:ea typeface="楷体_GB2312" pitchFamily="49" charset="-122"/>
            </a:endParaRPr>
          </a:p>
        </p:txBody>
      </p:sp>
      <p:sp>
        <p:nvSpPr>
          <p:cNvPr id="396296" name="AutoShape 8"/>
          <p:cNvSpPr>
            <a:spLocks noChangeArrowheads="1"/>
          </p:cNvSpPr>
          <p:nvPr/>
        </p:nvSpPr>
        <p:spPr bwMode="auto">
          <a:xfrm flipV="1">
            <a:off x="4211638" y="5472113"/>
            <a:ext cx="4032250" cy="863600"/>
          </a:xfrm>
          <a:prstGeom prst="wedgeRoundRectCallout">
            <a:avLst>
              <a:gd name="adj1" fmla="val -4764"/>
              <a:gd name="adj2" fmla="val 133639"/>
              <a:gd name="adj3" fmla="val 16667"/>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黑体" panose="02010609060101010101" pitchFamily="49" charset="-122"/>
                <a:ea typeface="黑体" panose="02010609060101010101" pitchFamily="49" charset="-122"/>
              </a:rPr>
              <a:t>导航箭头说明</a:t>
            </a:r>
            <a:r>
              <a:rPr lang="en-US" altLang="zh-CN" sz="2400">
                <a:latin typeface="黑体" panose="02010609060101010101" pitchFamily="49" charset="-122"/>
                <a:ea typeface="黑体" panose="02010609060101010101" pitchFamily="49" charset="-122"/>
              </a:rPr>
              <a:t>Reader</a:t>
            </a:r>
            <a:r>
              <a:rPr lang="zh-CN" altLang="en-US" sz="2400">
                <a:latin typeface="黑体" panose="02010609060101010101" pitchFamily="49" charset="-122"/>
                <a:ea typeface="黑体" panose="02010609060101010101" pitchFamily="49" charset="-122"/>
              </a:rPr>
              <a:t>对象可单向访问到</a:t>
            </a:r>
            <a:r>
              <a:rPr lang="en-US" altLang="zh-CN" sz="2400">
                <a:latin typeface="黑体" panose="02010609060101010101" pitchFamily="49" charset="-122"/>
                <a:ea typeface="黑体" panose="02010609060101010101" pitchFamily="49" charset="-122"/>
              </a:rPr>
              <a:t>Loan</a:t>
            </a:r>
            <a:r>
              <a:rPr lang="zh-CN" altLang="en-US" sz="2400">
                <a:latin typeface="黑体" panose="02010609060101010101" pitchFamily="49" charset="-122"/>
                <a:ea typeface="黑体" panose="02010609060101010101" pitchFamily="49" charset="-122"/>
              </a:rPr>
              <a:t>对象</a:t>
            </a:r>
          </a:p>
        </p:txBody>
      </p:sp>
      <p:sp>
        <p:nvSpPr>
          <p:cNvPr id="396297" name="AutoShape 9"/>
          <p:cNvSpPr>
            <a:spLocks noChangeArrowheads="1"/>
          </p:cNvSpPr>
          <p:nvPr/>
        </p:nvSpPr>
        <p:spPr bwMode="auto">
          <a:xfrm>
            <a:off x="755650" y="5445125"/>
            <a:ext cx="3241675" cy="1008063"/>
          </a:xfrm>
          <a:prstGeom prst="foldedCorner">
            <a:avLst>
              <a:gd name="adj" fmla="val 12500"/>
            </a:avLst>
          </a:prstGeom>
          <a:solidFill>
            <a:srgbClr val="FF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ea typeface="黑体" panose="02010609060101010101" pitchFamily="49" charset="-122"/>
              </a:rPr>
              <a:t>Reader</a:t>
            </a:r>
            <a:r>
              <a:rPr lang="zh-CN" altLang="en-US" sz="2400">
                <a:ea typeface="黑体" panose="02010609060101010101" pitchFamily="49" charset="-122"/>
              </a:rPr>
              <a:t>很可能有一个</a:t>
            </a:r>
          </a:p>
          <a:p>
            <a:pPr algn="ctr" eaLnBrk="1" hangingPunct="1"/>
            <a:r>
              <a:rPr lang="zh-CN" altLang="en-US" sz="2400">
                <a:ea typeface="黑体" panose="02010609060101010101" pitchFamily="49" charset="-122"/>
              </a:rPr>
              <a:t>指向</a:t>
            </a:r>
            <a:r>
              <a:rPr lang="en-US" altLang="zh-CN" sz="2400">
                <a:ea typeface="黑体" panose="02010609060101010101" pitchFamily="49" charset="-122"/>
              </a:rPr>
              <a:t>Loan</a:t>
            </a:r>
            <a:r>
              <a:rPr lang="zh-CN" altLang="en-US" sz="2400">
                <a:ea typeface="黑体" panose="02010609060101010101" pitchFamily="49" charset="-122"/>
              </a:rPr>
              <a:t>对象的属性</a:t>
            </a:r>
          </a:p>
        </p:txBody>
      </p:sp>
      <p:sp>
        <p:nvSpPr>
          <p:cNvPr id="396298" name="Line 10"/>
          <p:cNvSpPr>
            <a:spLocks noChangeShapeType="1"/>
          </p:cNvSpPr>
          <p:nvPr/>
        </p:nvSpPr>
        <p:spPr bwMode="auto">
          <a:xfrm flipV="1">
            <a:off x="1260475" y="5113338"/>
            <a:ext cx="1008063"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78186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629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96294"/>
                                        </p:tgtEl>
                                        <p:attrNameLst>
                                          <p:attrName>style.visibility</p:attrName>
                                        </p:attrNameLst>
                                      </p:cBhvr>
                                      <p:to>
                                        <p:strVal val="visible"/>
                                      </p:to>
                                    </p:set>
                                    <p:anim calcmode="lin" valueType="num">
                                      <p:cBhvr>
                                        <p:cTn id="13" dur="500" fill="hold"/>
                                        <p:tgtEl>
                                          <p:spTgt spid="396294"/>
                                        </p:tgtEl>
                                        <p:attrNameLst>
                                          <p:attrName>ppt_w</p:attrName>
                                        </p:attrNameLst>
                                      </p:cBhvr>
                                      <p:tavLst>
                                        <p:tav tm="0">
                                          <p:val>
                                            <p:fltVal val="0"/>
                                          </p:val>
                                        </p:tav>
                                        <p:tav tm="100000">
                                          <p:val>
                                            <p:strVal val="#ppt_w"/>
                                          </p:val>
                                        </p:tav>
                                      </p:tavLst>
                                    </p:anim>
                                    <p:anim calcmode="lin" valueType="num">
                                      <p:cBhvr>
                                        <p:cTn id="14" dur="500" fill="hold"/>
                                        <p:tgtEl>
                                          <p:spTgt spid="396294"/>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62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96296"/>
                                        </p:tgtEl>
                                        <p:attrNameLst>
                                          <p:attrName>style.visibility</p:attrName>
                                        </p:attrNameLst>
                                      </p:cBhvr>
                                      <p:to>
                                        <p:strVal val="visible"/>
                                      </p:to>
                                    </p:set>
                                    <p:animEffect transition="in" filter="dissolve">
                                      <p:cBhvr>
                                        <p:cTn id="23" dur="500"/>
                                        <p:tgtEl>
                                          <p:spTgt spid="3962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96297"/>
                                        </p:tgtEl>
                                        <p:attrNameLst>
                                          <p:attrName>style.visibility</p:attrName>
                                        </p:attrNameLst>
                                      </p:cBhvr>
                                      <p:to>
                                        <p:strVal val="visible"/>
                                      </p:to>
                                    </p:set>
                                    <p:animEffect transition="in" filter="dissolve">
                                      <p:cBhvr>
                                        <p:cTn id="28" dur="500"/>
                                        <p:tgtEl>
                                          <p:spTgt spid="396297"/>
                                        </p:tgtEl>
                                      </p:cBhvr>
                                    </p:animEffect>
                                  </p:childTnLst>
                                </p:cTn>
                              </p:par>
                              <p:par>
                                <p:cTn id="29" presetID="1" presetClass="entr" presetSubtype="0" fill="hold" nodeType="withEffect">
                                  <p:stCondLst>
                                    <p:cond delay="0"/>
                                  </p:stCondLst>
                                  <p:childTnLst>
                                    <p:set>
                                      <p:cBhvr>
                                        <p:cTn id="30" dur="1" fill="hold">
                                          <p:stCondLst>
                                            <p:cond delay="0"/>
                                          </p:stCondLst>
                                        </p:cTn>
                                        <p:tgtEl>
                                          <p:spTgt spid="396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animBg="1"/>
      <p:bldP spid="396293" grpId="0" animBg="1"/>
      <p:bldP spid="396295" grpId="0"/>
      <p:bldP spid="396296" grpId="0" animBg="1"/>
      <p:bldP spid="39629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85367" y="476672"/>
            <a:ext cx="8496300" cy="981075"/>
          </a:xfrm>
        </p:spPr>
        <p:txBody>
          <a:bodyPr/>
          <a:lstStyle/>
          <a:p>
            <a:pPr eaLnBrk="1" hangingPunct="1"/>
            <a:r>
              <a:rPr lang="zh-CN" altLang="en-US" dirty="0" smtClean="0"/>
              <a:t>案例</a:t>
            </a:r>
            <a:r>
              <a:rPr lang="en-US" altLang="zh-CN" dirty="0" smtClean="0"/>
              <a:t>——</a:t>
            </a:r>
            <a:r>
              <a:rPr lang="zh-CN" altLang="en-US" dirty="0" smtClean="0"/>
              <a:t>影片租借系统</a:t>
            </a:r>
          </a:p>
        </p:txBody>
      </p:sp>
      <p:pic>
        <p:nvPicPr>
          <p:cNvPr id="7373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3170238"/>
            <a:ext cx="9144000" cy="2346325"/>
          </a:xfrm>
        </p:spPr>
      </p:pic>
      <p:sp>
        <p:nvSpPr>
          <p:cNvPr id="73732" name="Rectangle 4"/>
          <p:cNvSpPr>
            <a:spLocks noChangeArrowheads="1"/>
          </p:cNvSpPr>
          <p:nvPr/>
        </p:nvSpPr>
        <p:spPr bwMode="auto">
          <a:xfrm>
            <a:off x="322263" y="1844824"/>
            <a:ext cx="86423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顾客可以租赁影片，每个影片租赁的天数不同，租赁费用根据天数及影片价格类型进行计算。</a:t>
            </a:r>
          </a:p>
          <a:p>
            <a:pPr eaLnBrk="1" hangingPunct="1">
              <a:lnSpc>
                <a:spcPct val="90000"/>
              </a:lnSpc>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顾客一次可以租赁多个影片，打印结算单。</a:t>
            </a:r>
          </a:p>
        </p:txBody>
      </p:sp>
      <p:sp>
        <p:nvSpPr>
          <p:cNvPr id="73733" name="Line 5"/>
          <p:cNvSpPr>
            <a:spLocks noChangeShapeType="1"/>
          </p:cNvSpPr>
          <p:nvPr/>
        </p:nvSpPr>
        <p:spPr bwMode="auto">
          <a:xfrm>
            <a:off x="3059113" y="4365625"/>
            <a:ext cx="5762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4" name="Line 6"/>
          <p:cNvSpPr>
            <a:spLocks noChangeShapeType="1"/>
          </p:cNvSpPr>
          <p:nvPr/>
        </p:nvSpPr>
        <p:spPr bwMode="auto">
          <a:xfrm>
            <a:off x="5940425" y="4365625"/>
            <a:ext cx="7921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859821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15453" y="548680"/>
            <a:ext cx="8496300" cy="981075"/>
          </a:xfrm>
        </p:spPr>
        <p:txBody>
          <a:bodyPr/>
          <a:lstStyle/>
          <a:p>
            <a:pPr eaLnBrk="1" hangingPunct="1"/>
            <a:r>
              <a:rPr lang="zh-CN" altLang="en-US" dirty="0" smtClean="0"/>
              <a:t>关联导向性的意义</a:t>
            </a:r>
          </a:p>
        </p:txBody>
      </p:sp>
      <p:sp>
        <p:nvSpPr>
          <p:cNvPr id="74755" name="Rectangle 3"/>
          <p:cNvSpPr>
            <a:spLocks noGrp="1" noChangeArrowheads="1"/>
          </p:cNvSpPr>
          <p:nvPr>
            <p:ph type="body" idx="1"/>
          </p:nvPr>
        </p:nvSpPr>
        <p:spPr>
          <a:xfrm>
            <a:off x="755576" y="1916832"/>
            <a:ext cx="7416055" cy="4392488"/>
          </a:xfrm>
        </p:spPr>
        <p:txBody>
          <a:bodyPr>
            <a:normAutofit fontScale="77500" lnSpcReduction="20000"/>
          </a:bodyPr>
          <a:lstStyle/>
          <a:p>
            <a:pPr eaLnBrk="1" hangingPunct="1">
              <a:lnSpc>
                <a:spcPct val="90000"/>
              </a:lnSpc>
            </a:pPr>
            <a:r>
              <a:rPr lang="zh-CN" altLang="en-US" dirty="0" smtClean="0"/>
              <a:t>导向意味着一个对象对其关联对象的可访问性：</a:t>
            </a:r>
          </a:p>
          <a:p>
            <a:pPr eaLnBrk="1" hangingPunct="1">
              <a:lnSpc>
                <a:spcPct val="90000"/>
              </a:lnSpc>
              <a:buFont typeface="Wingdings" panose="05000000000000000000" pitchFamily="2" charset="2"/>
              <a:buNone/>
            </a:pPr>
            <a:r>
              <a:rPr lang="en-US" altLang="zh-CN" sz="2400" dirty="0" smtClean="0"/>
              <a:t>public class </a:t>
            </a:r>
            <a:r>
              <a:rPr lang="en-US" altLang="zh-CN" sz="2400" dirty="0" smtClean="0">
                <a:solidFill>
                  <a:srgbClr val="0033CC"/>
                </a:solidFill>
              </a:rPr>
              <a:t>Movie</a:t>
            </a:r>
            <a:r>
              <a:rPr lang="en-US" altLang="zh-CN" sz="2400" dirty="0" smtClean="0"/>
              <a:t> {</a:t>
            </a:r>
          </a:p>
          <a:p>
            <a:pPr eaLnBrk="1" hangingPunct="1">
              <a:lnSpc>
                <a:spcPct val="90000"/>
              </a:lnSpc>
              <a:buFont typeface="Wingdings" panose="05000000000000000000" pitchFamily="2" charset="2"/>
              <a:buNone/>
            </a:pPr>
            <a:r>
              <a:rPr lang="en-US" altLang="zh-CN" sz="2400" dirty="0" smtClean="0"/>
              <a:t>  private String _title;        // </a:t>
            </a:r>
            <a:r>
              <a:rPr lang="zh-CN" altLang="en-US" sz="2400" dirty="0" smtClean="0"/>
              <a:t>名称</a:t>
            </a:r>
          </a:p>
          <a:p>
            <a:pPr eaLnBrk="1" hangingPunct="1">
              <a:lnSpc>
                <a:spcPct val="90000"/>
              </a:lnSpc>
              <a:buFont typeface="Wingdings" panose="05000000000000000000" pitchFamily="2" charset="2"/>
              <a:buNone/>
            </a:pPr>
            <a:r>
              <a:rPr lang="zh-CN" altLang="en-US" sz="2400" dirty="0" smtClean="0"/>
              <a:t>  </a:t>
            </a:r>
            <a:r>
              <a:rPr lang="en-US" altLang="zh-CN" sz="2400" dirty="0" smtClean="0"/>
              <a:t>private </a:t>
            </a:r>
            <a:r>
              <a:rPr lang="en-US" altLang="zh-CN" sz="2400" dirty="0" err="1" smtClean="0"/>
              <a:t>int</a:t>
            </a:r>
            <a:r>
              <a:rPr lang="en-US" altLang="zh-CN" sz="2400" dirty="0" smtClean="0"/>
              <a:t> _</a:t>
            </a:r>
            <a:r>
              <a:rPr lang="en-US" altLang="zh-CN" sz="2400" dirty="0" err="1" smtClean="0"/>
              <a:t>priceCode</a:t>
            </a:r>
            <a:r>
              <a:rPr lang="en-US" altLang="zh-CN" sz="2400" dirty="0" smtClean="0"/>
              <a:t>;  // </a:t>
            </a:r>
            <a:r>
              <a:rPr lang="zh-CN" altLang="en-US" sz="2400" dirty="0" smtClean="0"/>
              <a:t>价格代号</a:t>
            </a:r>
          </a:p>
          <a:p>
            <a:pPr eaLnBrk="1" hangingPunct="1">
              <a:lnSpc>
                <a:spcPct val="90000"/>
              </a:lnSpc>
              <a:buFont typeface="Wingdings" panose="05000000000000000000" pitchFamily="2" charset="2"/>
              <a:buNone/>
            </a:pPr>
            <a:r>
              <a:rPr lang="en-US" altLang="zh-CN" sz="2400" dirty="0" smtClean="0"/>
              <a:t>}</a:t>
            </a:r>
          </a:p>
          <a:p>
            <a:pPr eaLnBrk="1" hangingPunct="1">
              <a:lnSpc>
                <a:spcPct val="90000"/>
              </a:lnSpc>
              <a:buFont typeface="Wingdings" panose="05000000000000000000" pitchFamily="2" charset="2"/>
              <a:buNone/>
            </a:pPr>
            <a:r>
              <a:rPr lang="en-US" altLang="zh-CN" sz="2400" dirty="0" smtClean="0"/>
              <a:t>public class </a:t>
            </a:r>
            <a:r>
              <a:rPr lang="en-US" altLang="zh-CN" sz="2400" dirty="0" smtClean="0">
                <a:solidFill>
                  <a:srgbClr val="0033CC"/>
                </a:solidFill>
              </a:rPr>
              <a:t>Rental</a:t>
            </a:r>
            <a:r>
              <a:rPr lang="en-US" altLang="zh-CN" sz="2400" dirty="0" smtClean="0"/>
              <a:t> {</a:t>
            </a:r>
          </a:p>
          <a:p>
            <a:pPr eaLnBrk="1" hangingPunct="1">
              <a:lnSpc>
                <a:spcPct val="90000"/>
              </a:lnSpc>
              <a:buFont typeface="Wingdings" panose="05000000000000000000" pitchFamily="2" charset="2"/>
              <a:buNone/>
            </a:pPr>
            <a:r>
              <a:rPr lang="en-US" altLang="zh-CN" sz="2400" dirty="0" smtClean="0"/>
              <a:t>  private Movie _movie;         // </a:t>
            </a:r>
            <a:r>
              <a:rPr lang="zh-CN" altLang="en-US" sz="2400" dirty="0" smtClean="0"/>
              <a:t>影片</a:t>
            </a:r>
          </a:p>
          <a:p>
            <a:pPr eaLnBrk="1" hangingPunct="1">
              <a:lnSpc>
                <a:spcPct val="90000"/>
              </a:lnSpc>
              <a:buFont typeface="Wingdings" panose="05000000000000000000" pitchFamily="2" charset="2"/>
              <a:buNone/>
            </a:pPr>
            <a:r>
              <a:rPr lang="zh-CN" altLang="en-US" sz="2400" dirty="0" smtClean="0"/>
              <a:t>  </a:t>
            </a:r>
            <a:r>
              <a:rPr lang="en-US" altLang="zh-CN" sz="2400" dirty="0" smtClean="0"/>
              <a:t>private </a:t>
            </a:r>
            <a:r>
              <a:rPr lang="en-US" altLang="zh-CN" sz="2400" dirty="0" err="1" smtClean="0"/>
              <a:t>int</a:t>
            </a:r>
            <a:r>
              <a:rPr lang="en-US" altLang="zh-CN" sz="2400" dirty="0" smtClean="0"/>
              <a:t> _</a:t>
            </a:r>
            <a:r>
              <a:rPr lang="en-US" altLang="zh-CN" sz="2400" dirty="0" err="1" smtClean="0"/>
              <a:t>daysRented</a:t>
            </a:r>
            <a:r>
              <a:rPr lang="en-US" altLang="zh-CN" sz="2400" dirty="0" smtClean="0"/>
              <a:t>;     // </a:t>
            </a:r>
            <a:r>
              <a:rPr lang="zh-CN" altLang="en-US" sz="2400" dirty="0" smtClean="0"/>
              <a:t>租期</a:t>
            </a:r>
          </a:p>
          <a:p>
            <a:pPr eaLnBrk="1" hangingPunct="1">
              <a:lnSpc>
                <a:spcPct val="90000"/>
              </a:lnSpc>
              <a:buFont typeface="Wingdings" panose="05000000000000000000" pitchFamily="2" charset="2"/>
              <a:buNone/>
            </a:pPr>
            <a:r>
              <a:rPr lang="en-US" altLang="zh-CN" sz="2400" dirty="0" smtClean="0"/>
              <a:t>}</a:t>
            </a:r>
          </a:p>
          <a:p>
            <a:pPr eaLnBrk="1" hangingPunct="1">
              <a:lnSpc>
                <a:spcPct val="90000"/>
              </a:lnSpc>
              <a:buFont typeface="Wingdings" panose="05000000000000000000" pitchFamily="2" charset="2"/>
              <a:buNone/>
            </a:pPr>
            <a:r>
              <a:rPr lang="en-US" altLang="zh-CN" sz="2400" dirty="0" smtClean="0"/>
              <a:t>public class </a:t>
            </a:r>
            <a:r>
              <a:rPr lang="en-US" altLang="zh-CN" sz="2400" dirty="0" smtClean="0">
                <a:solidFill>
                  <a:srgbClr val="0033CC"/>
                </a:solidFill>
              </a:rPr>
              <a:t>Customer </a:t>
            </a:r>
            <a:r>
              <a:rPr lang="en-US" altLang="zh-CN" sz="2400" dirty="0" smtClean="0"/>
              <a:t>{</a:t>
            </a:r>
          </a:p>
          <a:p>
            <a:pPr eaLnBrk="1" hangingPunct="1">
              <a:lnSpc>
                <a:spcPct val="90000"/>
              </a:lnSpc>
              <a:buFont typeface="Wingdings" panose="05000000000000000000" pitchFamily="2" charset="2"/>
              <a:buNone/>
            </a:pPr>
            <a:r>
              <a:rPr lang="en-US" altLang="zh-CN" sz="2400" dirty="0" smtClean="0"/>
              <a:t>  private String _name;                               // </a:t>
            </a:r>
            <a:r>
              <a:rPr lang="zh-CN" altLang="en-US" sz="2400" dirty="0" smtClean="0"/>
              <a:t>姓名</a:t>
            </a:r>
          </a:p>
          <a:p>
            <a:pPr eaLnBrk="1" hangingPunct="1">
              <a:lnSpc>
                <a:spcPct val="90000"/>
              </a:lnSpc>
              <a:buFont typeface="Wingdings" panose="05000000000000000000" pitchFamily="2" charset="2"/>
              <a:buNone/>
            </a:pPr>
            <a:r>
              <a:rPr lang="zh-CN" altLang="en-US" sz="2400" dirty="0" smtClean="0"/>
              <a:t>  </a:t>
            </a:r>
            <a:r>
              <a:rPr lang="en-US" altLang="zh-CN" sz="2400" dirty="0" smtClean="0"/>
              <a:t>private Vector _rentals = new Vector(); // </a:t>
            </a:r>
            <a:r>
              <a:rPr lang="zh-CN" altLang="en-US" sz="2400" dirty="0" smtClean="0"/>
              <a:t>租借记录列表</a:t>
            </a:r>
          </a:p>
          <a:p>
            <a:pPr eaLnBrk="1" hangingPunct="1">
              <a:lnSpc>
                <a:spcPct val="90000"/>
              </a:lnSpc>
              <a:buFont typeface="Wingdings" panose="05000000000000000000" pitchFamily="2" charset="2"/>
              <a:buNone/>
            </a:pPr>
            <a:r>
              <a:rPr lang="en-US" altLang="zh-CN" sz="2400" dirty="0" smtClean="0"/>
              <a:t>}</a:t>
            </a:r>
          </a:p>
        </p:txBody>
      </p:sp>
    </p:spTree>
    <p:extLst>
      <p:ext uri="{BB962C8B-B14F-4D97-AF65-F5344CB8AC3E}">
        <p14:creationId xmlns:p14="http://schemas.microsoft.com/office/powerpoint/2010/main" val="24689221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395536" y="620688"/>
            <a:ext cx="8496300" cy="981075"/>
          </a:xfrm>
        </p:spPr>
        <p:txBody>
          <a:bodyPr/>
          <a:lstStyle/>
          <a:p>
            <a:r>
              <a:rPr lang="zh-CN" altLang="en-US" dirty="0" smtClean="0"/>
              <a:t>案例</a:t>
            </a:r>
            <a:r>
              <a:rPr lang="en-US" altLang="zh-CN" dirty="0" smtClean="0"/>
              <a:t>——</a:t>
            </a:r>
            <a:r>
              <a:rPr lang="zh-CN" altLang="en-US" dirty="0" smtClean="0"/>
              <a:t>空调维修系统</a:t>
            </a:r>
          </a:p>
        </p:txBody>
      </p:sp>
      <p:sp>
        <p:nvSpPr>
          <p:cNvPr id="75779" name="内容占位符 2"/>
          <p:cNvSpPr>
            <a:spLocks noGrp="1"/>
          </p:cNvSpPr>
          <p:nvPr>
            <p:ph idx="1"/>
          </p:nvPr>
        </p:nvSpPr>
        <p:spPr>
          <a:xfrm>
            <a:off x="683567" y="1772816"/>
            <a:ext cx="7704857" cy="4753397"/>
          </a:xfrm>
        </p:spPr>
        <p:txBody>
          <a:bodyPr>
            <a:normAutofit fontScale="92500" lnSpcReduction="20000"/>
          </a:bodyPr>
          <a:lstStyle/>
          <a:p>
            <a:r>
              <a:rPr lang="zh-CN" altLang="en-US" dirty="0" smtClean="0"/>
              <a:t>对象及关联：</a:t>
            </a:r>
            <a:endParaRPr lang="en-US" altLang="zh-CN" dirty="0" smtClean="0"/>
          </a:p>
          <a:p>
            <a:pPr lvl="1"/>
            <a:r>
              <a:rPr lang="zh-CN" altLang="zh-CN" dirty="0" smtClean="0">
                <a:cs typeface="楷体_GB2312" pitchFamily="49" charset="-122"/>
              </a:rPr>
              <a:t>一个客户可能与公司签订了零个或多个维修服务合同，每份合同只同一个客户签订；</a:t>
            </a:r>
            <a:endParaRPr lang="en-US" altLang="zh-CN" dirty="0" smtClean="0">
              <a:cs typeface="楷体_GB2312" pitchFamily="49" charset="-122"/>
            </a:endParaRPr>
          </a:p>
          <a:p>
            <a:pPr lvl="1"/>
            <a:r>
              <a:rPr lang="zh-CN" altLang="zh-CN" dirty="0" smtClean="0">
                <a:cs typeface="楷体_GB2312" pitchFamily="49" charset="-122"/>
              </a:rPr>
              <a:t>每份合同只由以为业务经理负责，每个业务经理可以负责多份合同；</a:t>
            </a:r>
            <a:endParaRPr lang="en-US" altLang="zh-CN" dirty="0" smtClean="0">
              <a:cs typeface="楷体_GB2312" pitchFamily="49" charset="-122"/>
            </a:endParaRPr>
          </a:p>
          <a:p>
            <a:pPr lvl="1"/>
            <a:r>
              <a:rPr lang="zh-CN" altLang="zh-CN" dirty="0" smtClean="0">
                <a:cs typeface="楷体_GB2312" pitchFamily="49" charset="-122"/>
              </a:rPr>
              <a:t>每个维修合同可以有多次派工单，每次派工只针对一个合同；</a:t>
            </a:r>
            <a:endParaRPr lang="en-US" altLang="zh-CN" dirty="0" smtClean="0">
              <a:cs typeface="楷体_GB2312" pitchFamily="49" charset="-122"/>
            </a:endParaRPr>
          </a:p>
          <a:p>
            <a:pPr lvl="1"/>
            <a:r>
              <a:rPr lang="zh-CN" altLang="zh-CN" dirty="0" smtClean="0">
                <a:cs typeface="楷体_GB2312" pitchFamily="49" charset="-122"/>
              </a:rPr>
              <a:t>每次派工服务有一名或多名工人，每名工人一次只能服务于一次派工任务；</a:t>
            </a:r>
            <a:endParaRPr lang="en-US" altLang="zh-CN" dirty="0" smtClean="0">
              <a:cs typeface="楷体_GB2312" pitchFamily="49" charset="-122"/>
            </a:endParaRPr>
          </a:p>
          <a:p>
            <a:pPr lvl="1"/>
            <a:r>
              <a:rPr lang="zh-CN" altLang="zh-CN" dirty="0" smtClean="0">
                <a:cs typeface="楷体_GB2312" pitchFamily="49" charset="-122"/>
              </a:rPr>
              <a:t>每次派工</a:t>
            </a:r>
            <a:r>
              <a:rPr lang="zh-CN" altLang="en-US" dirty="0" smtClean="0">
                <a:cs typeface="楷体_GB2312" pitchFamily="49" charset="-122"/>
              </a:rPr>
              <a:t>时需要不同材料，</a:t>
            </a:r>
            <a:r>
              <a:rPr lang="zh-CN" altLang="zh-CN" dirty="0" smtClean="0">
                <a:cs typeface="楷体_GB2312" pitchFamily="49" charset="-122"/>
              </a:rPr>
              <a:t>可以使用一种或多种材料。</a:t>
            </a:r>
            <a:endParaRPr lang="zh-CN" altLang="en-US" dirty="0" smtClean="0">
              <a:cs typeface="楷体_GB2312" pitchFamily="49" charset="-122"/>
            </a:endParaRPr>
          </a:p>
        </p:txBody>
      </p:sp>
    </p:spTree>
    <p:extLst>
      <p:ext uri="{BB962C8B-B14F-4D97-AF65-F5344CB8AC3E}">
        <p14:creationId xmlns:p14="http://schemas.microsoft.com/office/powerpoint/2010/main" val="13776650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95536" y="692696"/>
            <a:ext cx="8686800" cy="777875"/>
          </a:xfrm>
        </p:spPr>
        <p:txBody>
          <a:bodyPr/>
          <a:lstStyle/>
          <a:p>
            <a:pPr eaLnBrk="1" hangingPunct="1"/>
            <a:r>
              <a:rPr lang="en-US" altLang="zh-CN" dirty="0" smtClean="0"/>
              <a:t>8.4.2 </a:t>
            </a:r>
            <a:r>
              <a:rPr lang="zh-CN" altLang="en-US" dirty="0" smtClean="0"/>
              <a:t>整体</a:t>
            </a:r>
            <a:r>
              <a:rPr lang="en-US" altLang="zh-CN" dirty="0" smtClean="0"/>
              <a:t>-</a:t>
            </a:r>
            <a:r>
              <a:rPr lang="zh-CN" altLang="en-US" dirty="0" smtClean="0"/>
              <a:t>部分关联</a:t>
            </a:r>
          </a:p>
        </p:txBody>
      </p:sp>
      <p:sp>
        <p:nvSpPr>
          <p:cNvPr id="397315" name="Rectangle 3"/>
          <p:cNvSpPr>
            <a:spLocks noGrp="1" noChangeArrowheads="1"/>
          </p:cNvSpPr>
          <p:nvPr>
            <p:ph type="body" idx="1"/>
          </p:nvPr>
        </p:nvSpPr>
        <p:spPr>
          <a:xfrm>
            <a:off x="755576" y="1844824"/>
            <a:ext cx="7632848" cy="4824264"/>
          </a:xfrm>
        </p:spPr>
        <p:txBody>
          <a:bodyPr>
            <a:normAutofit fontScale="70000" lnSpcReduction="20000"/>
          </a:bodyPr>
          <a:lstStyle/>
          <a:p>
            <a:pPr eaLnBrk="1" hangingPunct="1">
              <a:lnSpc>
                <a:spcPct val="120000"/>
              </a:lnSpc>
              <a:spcBef>
                <a:spcPts val="0"/>
              </a:spcBef>
            </a:pPr>
            <a:r>
              <a:rPr lang="zh-CN" altLang="en-US" dirty="0" smtClean="0">
                <a:latin typeface="宋体" panose="02010600030101010101" pitchFamily="2" charset="-122"/>
              </a:rPr>
              <a:t>如果对象</a:t>
            </a:r>
            <a:r>
              <a:rPr lang="en-US" altLang="zh-CN" dirty="0" smtClean="0">
                <a:latin typeface="宋体" panose="02010600030101010101" pitchFamily="2" charset="-122"/>
              </a:rPr>
              <a:t>a</a:t>
            </a:r>
            <a:r>
              <a:rPr lang="zh-CN" altLang="en-US" dirty="0" smtClean="0">
                <a:latin typeface="宋体" panose="02010600030101010101" pitchFamily="2" charset="-122"/>
              </a:rPr>
              <a:t>是对象</a:t>
            </a:r>
            <a:r>
              <a:rPr lang="en-US" altLang="zh-CN" dirty="0" smtClean="0">
                <a:latin typeface="宋体" panose="02010600030101010101" pitchFamily="2" charset="-122"/>
              </a:rPr>
              <a:t>b</a:t>
            </a:r>
            <a:r>
              <a:rPr lang="zh-CN" altLang="en-US" dirty="0" smtClean="0">
                <a:latin typeface="宋体" panose="02010600030101010101" pitchFamily="2" charset="-122"/>
              </a:rPr>
              <a:t>的一个组成部分，则称</a:t>
            </a:r>
            <a:r>
              <a:rPr lang="en-US" altLang="zh-CN" dirty="0" smtClean="0">
                <a:latin typeface="宋体" panose="02010600030101010101" pitchFamily="2" charset="-122"/>
              </a:rPr>
              <a:t>b</a:t>
            </a:r>
            <a:r>
              <a:rPr lang="zh-CN" altLang="en-US" dirty="0" smtClean="0">
                <a:latin typeface="宋体" panose="02010600030101010101" pitchFamily="2" charset="-122"/>
              </a:rPr>
              <a:t>为</a:t>
            </a:r>
            <a:r>
              <a:rPr lang="en-US" altLang="zh-CN" dirty="0" smtClean="0">
                <a:latin typeface="宋体" panose="02010600030101010101" pitchFamily="2" charset="-122"/>
              </a:rPr>
              <a:t>a</a:t>
            </a:r>
            <a:r>
              <a:rPr lang="zh-CN" altLang="en-US" dirty="0" smtClean="0">
                <a:latin typeface="宋体" panose="02010600030101010101" pitchFamily="2" charset="-122"/>
              </a:rPr>
              <a:t>的整体对象，</a:t>
            </a:r>
            <a:r>
              <a:rPr lang="en-US" altLang="zh-CN" dirty="0" smtClean="0">
                <a:latin typeface="宋体" panose="02010600030101010101" pitchFamily="2" charset="-122"/>
              </a:rPr>
              <a:t>a</a:t>
            </a:r>
            <a:r>
              <a:rPr lang="zh-CN" altLang="en-US" dirty="0" smtClean="0">
                <a:latin typeface="宋体" panose="02010600030101010101" pitchFamily="2" charset="-122"/>
              </a:rPr>
              <a:t>为</a:t>
            </a:r>
            <a:r>
              <a:rPr lang="en-US" altLang="zh-CN" dirty="0" smtClean="0">
                <a:latin typeface="宋体" panose="02010600030101010101" pitchFamily="2" charset="-122"/>
              </a:rPr>
              <a:t>b</a:t>
            </a:r>
            <a:r>
              <a:rPr lang="zh-CN" altLang="en-US" dirty="0" smtClean="0">
                <a:latin typeface="宋体" panose="02010600030101010101" pitchFamily="2" charset="-122"/>
              </a:rPr>
              <a:t>的部分对象，二者对应的关联形式称为整体</a:t>
            </a:r>
            <a:r>
              <a:rPr lang="en-US" altLang="zh-CN" dirty="0" smtClean="0">
                <a:latin typeface="宋体" panose="02010600030101010101" pitchFamily="2" charset="-122"/>
              </a:rPr>
              <a:t>-</a:t>
            </a:r>
            <a:r>
              <a:rPr lang="zh-CN" altLang="en-US" dirty="0" smtClean="0">
                <a:latin typeface="宋体" panose="02010600030101010101" pitchFamily="2" charset="-122"/>
              </a:rPr>
              <a:t>部分关联</a:t>
            </a:r>
            <a:r>
              <a:rPr lang="zh-CN" altLang="en-US" dirty="0" smtClean="0"/>
              <a:t>（</a:t>
            </a:r>
            <a:r>
              <a:rPr lang="en-US" altLang="zh-CN" dirty="0" smtClean="0"/>
              <a:t>Whole-Part</a:t>
            </a:r>
            <a:r>
              <a:rPr lang="zh-CN" altLang="en-US" dirty="0" smtClean="0"/>
              <a:t>）</a:t>
            </a:r>
            <a:r>
              <a:rPr lang="zh-CN" altLang="en-US" dirty="0" smtClean="0">
                <a:latin typeface="宋体" panose="02010600030101010101" pitchFamily="2" charset="-122"/>
              </a:rPr>
              <a:t>。这种结构可以用</a:t>
            </a:r>
            <a:r>
              <a:rPr lang="en-US" altLang="zh-CN" dirty="0" smtClean="0">
                <a:solidFill>
                  <a:srgbClr val="0000FF"/>
                </a:solidFill>
              </a:rPr>
              <a:t>a </a:t>
            </a:r>
            <a:r>
              <a:rPr lang="en-US" altLang="zh-CN" dirty="0" smtClean="0">
                <a:solidFill>
                  <a:srgbClr val="0000FF"/>
                </a:solidFill>
                <a:latin typeface="华文中宋" panose="02010600040101010101" pitchFamily="2" charset="-122"/>
              </a:rPr>
              <a:t>“</a:t>
            </a:r>
            <a:r>
              <a:rPr lang="en-US" altLang="zh-CN" dirty="0" smtClean="0">
                <a:solidFill>
                  <a:srgbClr val="0000FF"/>
                </a:solidFill>
              </a:rPr>
              <a:t>is a part of</a:t>
            </a:r>
            <a:r>
              <a:rPr lang="en-US" altLang="zh-CN" dirty="0" smtClean="0">
                <a:solidFill>
                  <a:srgbClr val="0000FF"/>
                </a:solidFill>
                <a:latin typeface="华文中宋" panose="02010600040101010101" pitchFamily="2" charset="-122"/>
              </a:rPr>
              <a:t>”</a:t>
            </a:r>
            <a:r>
              <a:rPr lang="en-US" altLang="zh-CN" dirty="0" smtClean="0">
                <a:solidFill>
                  <a:srgbClr val="0000FF"/>
                </a:solidFill>
              </a:rPr>
              <a:t> b</a:t>
            </a:r>
            <a:r>
              <a:rPr lang="zh-CN" altLang="en-US" dirty="0" smtClean="0">
                <a:latin typeface="宋体" panose="02010600030101010101" pitchFamily="2" charset="-122"/>
              </a:rPr>
              <a:t>进行验证。</a:t>
            </a:r>
          </a:p>
          <a:p>
            <a:pPr eaLnBrk="1" hangingPunct="1">
              <a:lnSpc>
                <a:spcPct val="120000"/>
              </a:lnSpc>
              <a:spcBef>
                <a:spcPts val="0"/>
              </a:spcBef>
            </a:pPr>
            <a:r>
              <a:rPr lang="zh-CN" altLang="en-US" dirty="0" smtClean="0">
                <a:latin typeface="宋体" panose="02010600030101010101" pitchFamily="2" charset="-122"/>
              </a:rPr>
              <a:t>整体</a:t>
            </a:r>
            <a:r>
              <a:rPr lang="en-US" altLang="zh-CN" dirty="0" smtClean="0">
                <a:latin typeface="宋体" panose="02010600030101010101" pitchFamily="2" charset="-122"/>
              </a:rPr>
              <a:t>-</a:t>
            </a:r>
            <a:r>
              <a:rPr lang="zh-CN" altLang="en-US" dirty="0" smtClean="0">
                <a:latin typeface="宋体" panose="02010600030101010101" pitchFamily="2" charset="-122"/>
              </a:rPr>
              <a:t>部分关联是关联中使用较频繁的一种模式，用于对模型元素之间的组装关系进行建模。整体</a:t>
            </a:r>
            <a:r>
              <a:rPr lang="en-US" altLang="zh-CN" dirty="0" smtClean="0">
                <a:latin typeface="宋体" panose="02010600030101010101" pitchFamily="2" charset="-122"/>
              </a:rPr>
              <a:t>-</a:t>
            </a:r>
            <a:r>
              <a:rPr lang="zh-CN" altLang="en-US" dirty="0" smtClean="0">
                <a:latin typeface="宋体" panose="02010600030101010101" pitchFamily="2" charset="-122"/>
              </a:rPr>
              <a:t>部分关系在现实生活中可以表现为以下几种形式： </a:t>
            </a:r>
          </a:p>
          <a:p>
            <a:pPr lvl="1" eaLnBrk="1" hangingPunct="1">
              <a:lnSpc>
                <a:spcPct val="120000"/>
              </a:lnSpc>
              <a:spcBef>
                <a:spcPts val="0"/>
              </a:spcBef>
            </a:pPr>
            <a:r>
              <a:rPr lang="zh-CN" altLang="en-US" dirty="0" smtClean="0">
                <a:latin typeface="楷体_GB2312" pitchFamily="49" charset="-122"/>
                <a:cs typeface="楷体_GB2312" pitchFamily="49" charset="-122"/>
              </a:rPr>
              <a:t>客观上或逻辑上的整体事物和它的组成部分（机器和零件、人体和器官、书和章节、图和元素）</a:t>
            </a:r>
          </a:p>
          <a:p>
            <a:pPr lvl="1" eaLnBrk="1" hangingPunct="1">
              <a:lnSpc>
                <a:spcPct val="120000"/>
              </a:lnSpc>
              <a:spcBef>
                <a:spcPts val="0"/>
              </a:spcBef>
            </a:pPr>
            <a:r>
              <a:rPr lang="zh-CN" altLang="en-US" dirty="0" smtClean="0">
                <a:latin typeface="楷体_GB2312" pitchFamily="49" charset="-122"/>
                <a:cs typeface="楷体_GB2312" pitchFamily="49" charset="-122"/>
              </a:rPr>
              <a:t>组织机构和它的下级组织及部分（公司和子公司、医院和科室）</a:t>
            </a:r>
          </a:p>
          <a:p>
            <a:pPr lvl="1" eaLnBrk="1" hangingPunct="1">
              <a:lnSpc>
                <a:spcPct val="120000"/>
              </a:lnSpc>
              <a:spcBef>
                <a:spcPts val="0"/>
              </a:spcBef>
            </a:pPr>
            <a:r>
              <a:rPr lang="zh-CN" altLang="en-US" dirty="0" smtClean="0">
                <a:latin typeface="楷体_GB2312" pitchFamily="49" charset="-122"/>
                <a:cs typeface="楷体_GB2312" pitchFamily="49" charset="-122"/>
              </a:rPr>
              <a:t>团体（组织）和成员（科室和医生、班级和学生）</a:t>
            </a:r>
          </a:p>
          <a:p>
            <a:pPr lvl="1" eaLnBrk="1" hangingPunct="1">
              <a:lnSpc>
                <a:spcPct val="120000"/>
              </a:lnSpc>
              <a:spcBef>
                <a:spcPts val="0"/>
              </a:spcBef>
            </a:pPr>
            <a:r>
              <a:rPr lang="zh-CN" altLang="en-US" dirty="0" smtClean="0">
                <a:latin typeface="楷体_GB2312" pitchFamily="49" charset="-122"/>
                <a:cs typeface="楷体_GB2312" pitchFamily="49" charset="-122"/>
              </a:rPr>
              <a:t>空间上的容器事物和其包容物（车间和机器</a:t>
            </a:r>
            <a:r>
              <a:rPr lang="en-US" altLang="zh-CN" dirty="0" smtClean="0">
                <a:latin typeface="楷体_GB2312" pitchFamily="49" charset="-122"/>
                <a:cs typeface="楷体_GB2312" pitchFamily="49" charset="-122"/>
              </a:rPr>
              <a:t>/</a:t>
            </a:r>
            <a:r>
              <a:rPr lang="zh-CN" altLang="en-US" dirty="0" smtClean="0">
                <a:latin typeface="楷体_GB2312" pitchFamily="49" charset="-122"/>
                <a:cs typeface="楷体_GB2312" pitchFamily="49" charset="-122"/>
              </a:rPr>
              <a:t>工人、教室和设备）</a:t>
            </a:r>
          </a:p>
        </p:txBody>
      </p:sp>
    </p:spTree>
    <p:extLst>
      <p:ext uri="{BB962C8B-B14F-4D97-AF65-F5344CB8AC3E}">
        <p14:creationId xmlns:p14="http://schemas.microsoft.com/office/powerpoint/2010/main" val="1798747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horizontal)">
                                      <p:cBhvr>
                                        <p:cTn id="7" dur="500"/>
                                        <p:tgtEl>
                                          <p:spTgt spid="39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5">
                                            <p:txEl>
                                              <p:pRg st="1" end="1"/>
                                            </p:txEl>
                                          </p:spTgt>
                                        </p:tgtEl>
                                        <p:attrNameLst>
                                          <p:attrName>style.visibility</p:attrName>
                                        </p:attrNameLst>
                                      </p:cBhvr>
                                      <p:to>
                                        <p:strVal val="visible"/>
                                      </p:to>
                                    </p:set>
                                    <p:animEffect transition="in" filter="blinds(horizontal)">
                                      <p:cBhvr>
                                        <p:cTn id="12" dur="500"/>
                                        <p:tgtEl>
                                          <p:spTgt spid="397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7315">
                                            <p:txEl>
                                              <p:pRg st="2" end="2"/>
                                            </p:txEl>
                                          </p:spTgt>
                                        </p:tgtEl>
                                        <p:attrNameLst>
                                          <p:attrName>style.visibility</p:attrName>
                                        </p:attrNameLst>
                                      </p:cBhvr>
                                      <p:to>
                                        <p:strVal val="visible"/>
                                      </p:to>
                                    </p:set>
                                    <p:animEffect transition="in" filter="blinds(horizontal)">
                                      <p:cBhvr>
                                        <p:cTn id="17" dur="500"/>
                                        <p:tgtEl>
                                          <p:spTgt spid="397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7315">
                                            <p:txEl>
                                              <p:pRg st="3" end="3"/>
                                            </p:txEl>
                                          </p:spTgt>
                                        </p:tgtEl>
                                        <p:attrNameLst>
                                          <p:attrName>style.visibility</p:attrName>
                                        </p:attrNameLst>
                                      </p:cBhvr>
                                      <p:to>
                                        <p:strVal val="visible"/>
                                      </p:to>
                                    </p:set>
                                    <p:animEffect transition="in" filter="blinds(horizontal)">
                                      <p:cBhvr>
                                        <p:cTn id="22" dur="500"/>
                                        <p:tgtEl>
                                          <p:spTgt spid="397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27" dur="500"/>
                                        <p:tgtEl>
                                          <p:spTgt spid="397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7315">
                                            <p:txEl>
                                              <p:pRg st="5" end="5"/>
                                            </p:txEl>
                                          </p:spTgt>
                                        </p:tgtEl>
                                        <p:attrNameLst>
                                          <p:attrName>style.visibility</p:attrName>
                                        </p:attrNameLst>
                                      </p:cBhvr>
                                      <p:to>
                                        <p:strVal val="visible"/>
                                      </p:to>
                                    </p:set>
                                    <p:animEffect transition="in" filter="blinds(horizontal)">
                                      <p:cBhvr>
                                        <p:cTn id="32" dur="500"/>
                                        <p:tgtEl>
                                          <p:spTgt spid="397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5536" y="352444"/>
            <a:ext cx="5416406" cy="777875"/>
          </a:xfrm>
        </p:spPr>
        <p:txBody>
          <a:bodyPr/>
          <a:lstStyle/>
          <a:p>
            <a:pPr eaLnBrk="1" hangingPunct="1"/>
            <a:r>
              <a:rPr lang="zh-CN" altLang="en-US" dirty="0" smtClean="0"/>
              <a:t>整体</a:t>
            </a:r>
            <a:r>
              <a:rPr lang="en-US" altLang="zh-CN" dirty="0" smtClean="0"/>
              <a:t>-</a:t>
            </a:r>
            <a:r>
              <a:rPr lang="zh-CN" altLang="en-US" dirty="0" smtClean="0"/>
              <a:t>部分关联举例</a:t>
            </a:r>
          </a:p>
        </p:txBody>
      </p:sp>
      <p:sp>
        <p:nvSpPr>
          <p:cNvPr id="77827" name="Rectangle 3"/>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7828" name="Object 4"/>
          <p:cNvGraphicFramePr>
            <a:graphicFrameLocks noChangeAspect="1"/>
          </p:cNvGraphicFramePr>
          <p:nvPr/>
        </p:nvGraphicFramePr>
        <p:xfrm>
          <a:off x="484188" y="1893888"/>
          <a:ext cx="4824412" cy="2212975"/>
        </p:xfrm>
        <a:graphic>
          <a:graphicData uri="http://schemas.openxmlformats.org/presentationml/2006/ole">
            <mc:AlternateContent xmlns:mc="http://schemas.openxmlformats.org/markup-compatibility/2006">
              <mc:Choice xmlns:v="urn:schemas-microsoft-com:vml" Requires="v">
                <p:oleObj spid="_x0000_s3084" name="Microsoft Drawing" r:id="rId3" imgW="2178050" imgH="1123950" progId="MSDraw">
                  <p:embed/>
                </p:oleObj>
              </mc:Choice>
              <mc:Fallback>
                <p:oleObj name="Microsoft Drawing" r:id="rId3" imgW="2178050" imgH="1123950" progId="MSDraw">
                  <p:embed/>
                  <p:pic>
                    <p:nvPicPr>
                      <p:cNvPr id="778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8" y="1893888"/>
                        <a:ext cx="4824412" cy="22129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9" name="Rectangle 5"/>
          <p:cNvSpPr>
            <a:spLocks noChangeArrowheads="1"/>
          </p:cNvSpPr>
          <p:nvPr/>
        </p:nvSpPr>
        <p:spPr bwMode="auto">
          <a:xfrm>
            <a:off x="0" y="199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7830" name="组合 1"/>
          <p:cNvGrpSpPr>
            <a:grpSpLocks/>
          </p:cNvGrpSpPr>
          <p:nvPr/>
        </p:nvGrpSpPr>
        <p:grpSpPr bwMode="auto">
          <a:xfrm>
            <a:off x="3995738" y="1239838"/>
            <a:ext cx="5148262" cy="5573712"/>
            <a:chOff x="3348038" y="781050"/>
            <a:chExt cx="5795962" cy="6032500"/>
          </a:xfrm>
        </p:grpSpPr>
        <p:sp>
          <p:nvSpPr>
            <p:cNvPr id="77832" name="Rectangle 6"/>
            <p:cNvSpPr>
              <a:spLocks noChangeArrowheads="1"/>
            </p:cNvSpPr>
            <p:nvPr/>
          </p:nvSpPr>
          <p:spPr bwMode="auto">
            <a:xfrm>
              <a:off x="3348038" y="1447800"/>
              <a:ext cx="5795962"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3" name="Rectangle 7"/>
            <p:cNvSpPr>
              <a:spLocks noChangeArrowheads="1"/>
            </p:cNvSpPr>
            <p:nvPr/>
          </p:nvSpPr>
          <p:spPr bwMode="auto">
            <a:xfrm>
              <a:off x="5407025" y="2365375"/>
              <a:ext cx="1658938" cy="917575"/>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4" name="Rectangle 8"/>
            <p:cNvSpPr>
              <a:spLocks noChangeArrowheads="1"/>
            </p:cNvSpPr>
            <p:nvPr/>
          </p:nvSpPr>
          <p:spPr bwMode="auto">
            <a:xfrm>
              <a:off x="5889625" y="249078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F</a:t>
              </a:r>
              <a:endParaRPr lang="en-US" altLang="zh-CN"/>
            </a:p>
          </p:txBody>
        </p:sp>
        <p:sp>
          <p:nvSpPr>
            <p:cNvPr id="77835" name="Rectangle 9"/>
            <p:cNvSpPr>
              <a:spLocks noChangeArrowheads="1"/>
            </p:cNvSpPr>
            <p:nvPr/>
          </p:nvSpPr>
          <p:spPr bwMode="auto">
            <a:xfrm>
              <a:off x="6040438" y="2490788"/>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o</a:t>
              </a:r>
              <a:endParaRPr lang="en-US" altLang="zh-CN"/>
            </a:p>
          </p:txBody>
        </p:sp>
        <p:sp>
          <p:nvSpPr>
            <p:cNvPr id="77836" name="Rectangle 10"/>
            <p:cNvSpPr>
              <a:spLocks noChangeArrowheads="1"/>
            </p:cNvSpPr>
            <p:nvPr/>
          </p:nvSpPr>
          <p:spPr bwMode="auto">
            <a:xfrm>
              <a:off x="6170613" y="2490788"/>
              <a:ext cx="936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r</a:t>
              </a:r>
              <a:endParaRPr lang="en-US" altLang="zh-CN"/>
            </a:p>
          </p:txBody>
        </p:sp>
        <p:sp>
          <p:nvSpPr>
            <p:cNvPr id="77837" name="Rectangle 11"/>
            <p:cNvSpPr>
              <a:spLocks noChangeArrowheads="1"/>
            </p:cNvSpPr>
            <p:nvPr/>
          </p:nvSpPr>
          <p:spPr bwMode="auto">
            <a:xfrm>
              <a:off x="6269038" y="2490788"/>
              <a:ext cx="3571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m1</a:t>
              </a:r>
              <a:endParaRPr lang="en-US" altLang="zh-CN"/>
            </a:p>
          </p:txBody>
        </p:sp>
        <p:sp>
          <p:nvSpPr>
            <p:cNvPr id="77838" name="Freeform 12"/>
            <p:cNvSpPr>
              <a:spLocks/>
            </p:cNvSpPr>
            <p:nvPr/>
          </p:nvSpPr>
          <p:spPr bwMode="auto">
            <a:xfrm>
              <a:off x="6111875" y="3284538"/>
              <a:ext cx="188913" cy="342900"/>
            </a:xfrm>
            <a:custGeom>
              <a:avLst/>
              <a:gdLst>
                <a:gd name="T0" fmla="*/ 2147483647 w 119"/>
                <a:gd name="T1" fmla="*/ 0 h 216"/>
                <a:gd name="T2" fmla="*/ 2147483647 w 119"/>
                <a:gd name="T3" fmla="*/ 2147483647 h 216"/>
                <a:gd name="T4" fmla="*/ 2147483647 w 119"/>
                <a:gd name="T5" fmla="*/ 2147483647 h 216"/>
                <a:gd name="T6" fmla="*/ 0 w 119"/>
                <a:gd name="T7" fmla="*/ 2147483647 h 216"/>
                <a:gd name="T8" fmla="*/ 2147483647 w 119"/>
                <a:gd name="T9" fmla="*/ 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216">
                  <a:moveTo>
                    <a:pt x="62" y="0"/>
                  </a:moveTo>
                  <a:lnTo>
                    <a:pt x="119" y="108"/>
                  </a:lnTo>
                  <a:lnTo>
                    <a:pt x="62" y="216"/>
                  </a:lnTo>
                  <a:lnTo>
                    <a:pt x="0" y="108"/>
                  </a:lnTo>
                  <a:lnTo>
                    <a:pt x="62" y="0"/>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77839" name="Line 13"/>
            <p:cNvSpPr>
              <a:spLocks noChangeShapeType="1"/>
            </p:cNvSpPr>
            <p:nvPr/>
          </p:nvSpPr>
          <p:spPr bwMode="auto">
            <a:xfrm>
              <a:off x="5407025" y="2892425"/>
              <a:ext cx="1665288"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0" name="Line 14"/>
            <p:cNvSpPr>
              <a:spLocks noChangeShapeType="1"/>
            </p:cNvSpPr>
            <p:nvPr/>
          </p:nvSpPr>
          <p:spPr bwMode="auto">
            <a:xfrm>
              <a:off x="5407025" y="3024188"/>
              <a:ext cx="1665288"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1" name="Rectangle 15"/>
            <p:cNvSpPr>
              <a:spLocks noChangeArrowheads="1"/>
            </p:cNvSpPr>
            <p:nvPr/>
          </p:nvSpPr>
          <p:spPr bwMode="auto">
            <a:xfrm>
              <a:off x="5292725" y="4062413"/>
              <a:ext cx="1639888" cy="950912"/>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42" name="Rectangle 16"/>
            <p:cNvSpPr>
              <a:spLocks noChangeArrowheads="1"/>
            </p:cNvSpPr>
            <p:nvPr/>
          </p:nvSpPr>
          <p:spPr bwMode="auto">
            <a:xfrm>
              <a:off x="5673725" y="4187825"/>
              <a:ext cx="1857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C</a:t>
              </a:r>
              <a:endParaRPr lang="en-US" altLang="zh-CN" b="1" i="1"/>
            </a:p>
          </p:txBody>
        </p:sp>
        <p:sp>
          <p:nvSpPr>
            <p:cNvPr id="77843" name="Rectangle 17"/>
            <p:cNvSpPr>
              <a:spLocks noChangeArrowheads="1"/>
            </p:cNvSpPr>
            <p:nvPr/>
          </p:nvSpPr>
          <p:spPr bwMode="auto">
            <a:xfrm>
              <a:off x="5857875" y="418782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o</a:t>
              </a:r>
              <a:endParaRPr lang="en-US" altLang="zh-CN" b="1" i="1"/>
            </a:p>
          </p:txBody>
        </p:sp>
        <p:sp>
          <p:nvSpPr>
            <p:cNvPr id="77844" name="Rectangle 18"/>
            <p:cNvSpPr>
              <a:spLocks noChangeArrowheads="1"/>
            </p:cNvSpPr>
            <p:nvPr/>
          </p:nvSpPr>
          <p:spPr bwMode="auto">
            <a:xfrm>
              <a:off x="5988050" y="4187825"/>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n</a:t>
              </a:r>
              <a:endParaRPr lang="en-US" altLang="zh-CN" b="1" i="1"/>
            </a:p>
          </p:txBody>
        </p:sp>
        <p:sp>
          <p:nvSpPr>
            <p:cNvPr id="77845" name="Rectangle 19"/>
            <p:cNvSpPr>
              <a:spLocks noChangeArrowheads="1"/>
            </p:cNvSpPr>
            <p:nvPr/>
          </p:nvSpPr>
          <p:spPr bwMode="auto">
            <a:xfrm>
              <a:off x="6132513" y="4187825"/>
              <a:ext cx="777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t</a:t>
              </a:r>
              <a:endParaRPr lang="en-US" altLang="zh-CN" b="1" i="1"/>
            </a:p>
          </p:txBody>
        </p:sp>
        <p:sp>
          <p:nvSpPr>
            <p:cNvPr id="77846" name="Rectangle 20"/>
            <p:cNvSpPr>
              <a:spLocks noChangeArrowheads="1"/>
            </p:cNvSpPr>
            <p:nvPr/>
          </p:nvSpPr>
          <p:spPr bwMode="auto">
            <a:xfrm>
              <a:off x="6210300" y="4187825"/>
              <a:ext cx="1079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r</a:t>
              </a:r>
              <a:endParaRPr lang="en-US" altLang="zh-CN" b="1" i="1"/>
            </a:p>
          </p:txBody>
        </p:sp>
        <p:sp>
          <p:nvSpPr>
            <p:cNvPr id="77847" name="Rectangle 21"/>
            <p:cNvSpPr>
              <a:spLocks noChangeArrowheads="1"/>
            </p:cNvSpPr>
            <p:nvPr/>
          </p:nvSpPr>
          <p:spPr bwMode="auto">
            <a:xfrm>
              <a:off x="6308725" y="418782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o</a:t>
              </a:r>
              <a:endParaRPr lang="en-US" altLang="zh-CN" b="1" i="1"/>
            </a:p>
          </p:txBody>
        </p:sp>
        <p:sp>
          <p:nvSpPr>
            <p:cNvPr id="77848" name="Rectangle 22"/>
            <p:cNvSpPr>
              <a:spLocks noChangeArrowheads="1"/>
            </p:cNvSpPr>
            <p:nvPr/>
          </p:nvSpPr>
          <p:spPr bwMode="auto">
            <a:xfrm>
              <a:off x="6438900" y="4187825"/>
              <a:ext cx="777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l</a:t>
              </a:r>
              <a:endParaRPr lang="en-US" altLang="zh-CN" b="1" i="1"/>
            </a:p>
          </p:txBody>
        </p:sp>
        <p:sp>
          <p:nvSpPr>
            <p:cNvPr id="77849" name="Line 23"/>
            <p:cNvSpPr>
              <a:spLocks noChangeShapeType="1"/>
            </p:cNvSpPr>
            <p:nvPr/>
          </p:nvSpPr>
          <p:spPr bwMode="auto">
            <a:xfrm>
              <a:off x="5311775" y="4610100"/>
              <a:ext cx="1633538"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0" name="Line 24"/>
            <p:cNvSpPr>
              <a:spLocks noChangeShapeType="1"/>
            </p:cNvSpPr>
            <p:nvPr/>
          </p:nvSpPr>
          <p:spPr bwMode="auto">
            <a:xfrm>
              <a:off x="5311775" y="4741863"/>
              <a:ext cx="1633538"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Line 25"/>
            <p:cNvSpPr>
              <a:spLocks noChangeShapeType="1"/>
            </p:cNvSpPr>
            <p:nvPr/>
          </p:nvSpPr>
          <p:spPr bwMode="auto">
            <a:xfrm>
              <a:off x="6227763" y="3644900"/>
              <a:ext cx="0" cy="360363"/>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Rectangle 26"/>
            <p:cNvSpPr>
              <a:spLocks noChangeArrowheads="1"/>
            </p:cNvSpPr>
            <p:nvPr/>
          </p:nvSpPr>
          <p:spPr bwMode="auto">
            <a:xfrm>
              <a:off x="6232525" y="37782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a:t>
              </a:r>
              <a:endParaRPr lang="en-US" altLang="zh-CN"/>
            </a:p>
          </p:txBody>
        </p:sp>
        <p:sp>
          <p:nvSpPr>
            <p:cNvPr id="77853" name="Rectangle 27"/>
            <p:cNvSpPr>
              <a:spLocks noChangeArrowheads="1"/>
            </p:cNvSpPr>
            <p:nvPr/>
          </p:nvSpPr>
          <p:spPr bwMode="auto">
            <a:xfrm>
              <a:off x="3381375" y="5868988"/>
              <a:ext cx="1593850" cy="944562"/>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54" name="Line 28"/>
            <p:cNvSpPr>
              <a:spLocks noChangeShapeType="1"/>
            </p:cNvSpPr>
            <p:nvPr/>
          </p:nvSpPr>
          <p:spPr bwMode="auto">
            <a:xfrm flipH="1">
              <a:off x="6156325" y="5373688"/>
              <a:ext cx="0" cy="2159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5" name="Line 29"/>
            <p:cNvSpPr>
              <a:spLocks noChangeShapeType="1"/>
            </p:cNvSpPr>
            <p:nvPr/>
          </p:nvSpPr>
          <p:spPr bwMode="auto">
            <a:xfrm flipH="1">
              <a:off x="6011863" y="4959350"/>
              <a:ext cx="131762" cy="4143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6" name="Line 30"/>
            <p:cNvSpPr>
              <a:spLocks noChangeShapeType="1"/>
            </p:cNvSpPr>
            <p:nvPr/>
          </p:nvSpPr>
          <p:spPr bwMode="auto">
            <a:xfrm>
              <a:off x="6143625" y="4965700"/>
              <a:ext cx="149225" cy="4016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7" name="Line 31"/>
            <p:cNvSpPr>
              <a:spLocks noChangeShapeType="1"/>
            </p:cNvSpPr>
            <p:nvPr/>
          </p:nvSpPr>
          <p:spPr bwMode="auto">
            <a:xfrm>
              <a:off x="6011863" y="5367338"/>
              <a:ext cx="287337" cy="158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8" name="Rectangle 32"/>
            <p:cNvSpPr>
              <a:spLocks noChangeArrowheads="1"/>
            </p:cNvSpPr>
            <p:nvPr/>
          </p:nvSpPr>
          <p:spPr bwMode="auto">
            <a:xfrm>
              <a:off x="7418388" y="5868988"/>
              <a:ext cx="1589087" cy="944562"/>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59" name="Line 33"/>
            <p:cNvSpPr>
              <a:spLocks noChangeShapeType="1"/>
            </p:cNvSpPr>
            <p:nvPr/>
          </p:nvSpPr>
          <p:spPr bwMode="auto">
            <a:xfrm>
              <a:off x="4197350" y="5589588"/>
              <a:ext cx="4019550" cy="158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0" name="Line 34"/>
            <p:cNvSpPr>
              <a:spLocks noChangeShapeType="1"/>
            </p:cNvSpPr>
            <p:nvPr/>
          </p:nvSpPr>
          <p:spPr bwMode="auto">
            <a:xfrm>
              <a:off x="8216900" y="5553075"/>
              <a:ext cx="1588" cy="328613"/>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1" name="Line 35"/>
            <p:cNvSpPr>
              <a:spLocks noChangeShapeType="1"/>
            </p:cNvSpPr>
            <p:nvPr/>
          </p:nvSpPr>
          <p:spPr bwMode="auto">
            <a:xfrm>
              <a:off x="4197350" y="5572125"/>
              <a:ext cx="1588" cy="3175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2" name="Rectangle 36"/>
            <p:cNvSpPr>
              <a:spLocks noChangeArrowheads="1"/>
            </p:cNvSpPr>
            <p:nvPr/>
          </p:nvSpPr>
          <p:spPr bwMode="auto">
            <a:xfrm>
              <a:off x="3752850" y="5994400"/>
              <a:ext cx="1857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B</a:t>
              </a:r>
              <a:endParaRPr lang="en-US" altLang="zh-CN"/>
            </a:p>
          </p:txBody>
        </p:sp>
        <p:sp>
          <p:nvSpPr>
            <p:cNvPr id="77863" name="Rectangle 37"/>
            <p:cNvSpPr>
              <a:spLocks noChangeArrowheads="1"/>
            </p:cNvSpPr>
            <p:nvPr/>
          </p:nvSpPr>
          <p:spPr bwMode="auto">
            <a:xfrm>
              <a:off x="3929063"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u</a:t>
              </a:r>
              <a:endParaRPr lang="en-US" altLang="zh-CN"/>
            </a:p>
          </p:txBody>
        </p:sp>
        <p:sp>
          <p:nvSpPr>
            <p:cNvPr id="77864" name="Rectangle 38"/>
            <p:cNvSpPr>
              <a:spLocks noChangeArrowheads="1"/>
            </p:cNvSpPr>
            <p:nvPr/>
          </p:nvSpPr>
          <p:spPr bwMode="auto">
            <a:xfrm>
              <a:off x="4067175" y="5994400"/>
              <a:ext cx="777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t</a:t>
              </a:r>
              <a:endParaRPr lang="en-US" altLang="zh-CN"/>
            </a:p>
          </p:txBody>
        </p:sp>
        <p:sp>
          <p:nvSpPr>
            <p:cNvPr id="77865" name="Rectangle 39"/>
            <p:cNvSpPr>
              <a:spLocks noChangeArrowheads="1"/>
            </p:cNvSpPr>
            <p:nvPr/>
          </p:nvSpPr>
          <p:spPr bwMode="auto">
            <a:xfrm>
              <a:off x="4144963" y="5994400"/>
              <a:ext cx="777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t</a:t>
              </a:r>
              <a:endParaRPr lang="en-US" altLang="zh-CN"/>
            </a:p>
          </p:txBody>
        </p:sp>
        <p:sp>
          <p:nvSpPr>
            <p:cNvPr id="77866" name="Rectangle 40"/>
            <p:cNvSpPr>
              <a:spLocks noChangeArrowheads="1"/>
            </p:cNvSpPr>
            <p:nvPr/>
          </p:nvSpPr>
          <p:spPr bwMode="auto">
            <a:xfrm>
              <a:off x="4224338"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o</a:t>
              </a:r>
              <a:endParaRPr lang="en-US" altLang="zh-CN"/>
            </a:p>
          </p:txBody>
        </p:sp>
        <p:sp>
          <p:nvSpPr>
            <p:cNvPr id="77867" name="Rectangle 41"/>
            <p:cNvSpPr>
              <a:spLocks noChangeArrowheads="1"/>
            </p:cNvSpPr>
            <p:nvPr/>
          </p:nvSpPr>
          <p:spPr bwMode="auto">
            <a:xfrm>
              <a:off x="4354513"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n</a:t>
              </a:r>
              <a:endParaRPr lang="en-US" altLang="zh-CN"/>
            </a:p>
          </p:txBody>
        </p:sp>
        <p:sp>
          <p:nvSpPr>
            <p:cNvPr id="77868" name="Line 42"/>
            <p:cNvSpPr>
              <a:spLocks noChangeShapeType="1"/>
            </p:cNvSpPr>
            <p:nvPr/>
          </p:nvSpPr>
          <p:spPr bwMode="auto">
            <a:xfrm>
              <a:off x="3381375" y="6410325"/>
              <a:ext cx="158750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9" name="Line 43"/>
            <p:cNvSpPr>
              <a:spLocks noChangeShapeType="1"/>
            </p:cNvSpPr>
            <p:nvPr/>
          </p:nvSpPr>
          <p:spPr bwMode="auto">
            <a:xfrm>
              <a:off x="3400425" y="6542088"/>
              <a:ext cx="1581150"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0" name="Rectangle 44"/>
            <p:cNvSpPr>
              <a:spLocks noChangeArrowheads="1"/>
            </p:cNvSpPr>
            <p:nvPr/>
          </p:nvSpPr>
          <p:spPr bwMode="auto">
            <a:xfrm>
              <a:off x="7935913" y="5994400"/>
              <a:ext cx="171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E</a:t>
              </a:r>
              <a:endParaRPr lang="en-US" altLang="zh-CN"/>
            </a:p>
          </p:txBody>
        </p:sp>
        <p:sp>
          <p:nvSpPr>
            <p:cNvPr id="77871" name="Rectangle 45"/>
            <p:cNvSpPr>
              <a:spLocks noChangeArrowheads="1"/>
            </p:cNvSpPr>
            <p:nvPr/>
          </p:nvSpPr>
          <p:spPr bwMode="auto">
            <a:xfrm>
              <a:off x="8105775"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d</a:t>
              </a:r>
              <a:endParaRPr lang="en-US" altLang="zh-CN"/>
            </a:p>
          </p:txBody>
        </p:sp>
        <p:sp>
          <p:nvSpPr>
            <p:cNvPr id="77872" name="Rectangle 46"/>
            <p:cNvSpPr>
              <a:spLocks noChangeArrowheads="1"/>
            </p:cNvSpPr>
            <p:nvPr/>
          </p:nvSpPr>
          <p:spPr bwMode="auto">
            <a:xfrm>
              <a:off x="8242300" y="5994400"/>
              <a:ext cx="777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i</a:t>
              </a:r>
              <a:endParaRPr lang="en-US" altLang="zh-CN"/>
            </a:p>
          </p:txBody>
        </p:sp>
        <p:sp>
          <p:nvSpPr>
            <p:cNvPr id="77873" name="Rectangle 47"/>
            <p:cNvSpPr>
              <a:spLocks noChangeArrowheads="1"/>
            </p:cNvSpPr>
            <p:nvPr/>
          </p:nvSpPr>
          <p:spPr bwMode="auto">
            <a:xfrm>
              <a:off x="8320088" y="5994400"/>
              <a:ext cx="777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t</a:t>
              </a:r>
              <a:endParaRPr lang="en-US" altLang="zh-CN"/>
            </a:p>
          </p:txBody>
        </p:sp>
        <p:sp>
          <p:nvSpPr>
            <p:cNvPr id="77874" name="Line 48"/>
            <p:cNvSpPr>
              <a:spLocks noChangeShapeType="1"/>
            </p:cNvSpPr>
            <p:nvPr/>
          </p:nvSpPr>
          <p:spPr bwMode="auto">
            <a:xfrm>
              <a:off x="7418388" y="6410325"/>
              <a:ext cx="158115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5" name="Line 49"/>
            <p:cNvSpPr>
              <a:spLocks noChangeShapeType="1"/>
            </p:cNvSpPr>
            <p:nvPr/>
          </p:nvSpPr>
          <p:spPr bwMode="auto">
            <a:xfrm>
              <a:off x="7432675" y="6542088"/>
              <a:ext cx="1587500"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6" name="Rectangle 50"/>
            <p:cNvSpPr>
              <a:spLocks noChangeArrowheads="1"/>
            </p:cNvSpPr>
            <p:nvPr/>
          </p:nvSpPr>
          <p:spPr bwMode="auto">
            <a:xfrm>
              <a:off x="5392738" y="5868988"/>
              <a:ext cx="1589087" cy="944562"/>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77" name="Rectangle 51"/>
            <p:cNvSpPr>
              <a:spLocks noChangeArrowheads="1"/>
            </p:cNvSpPr>
            <p:nvPr/>
          </p:nvSpPr>
          <p:spPr bwMode="auto">
            <a:xfrm>
              <a:off x="5595938" y="5994400"/>
              <a:ext cx="1857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C</a:t>
              </a:r>
              <a:endParaRPr lang="en-US" altLang="zh-CN"/>
            </a:p>
          </p:txBody>
        </p:sp>
        <p:sp>
          <p:nvSpPr>
            <p:cNvPr id="77878" name="Rectangle 52"/>
            <p:cNvSpPr>
              <a:spLocks noChangeArrowheads="1"/>
            </p:cNvSpPr>
            <p:nvPr/>
          </p:nvSpPr>
          <p:spPr bwMode="auto">
            <a:xfrm>
              <a:off x="5778500"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h</a:t>
              </a:r>
              <a:endParaRPr lang="en-US" altLang="zh-CN"/>
            </a:p>
          </p:txBody>
        </p:sp>
        <p:sp>
          <p:nvSpPr>
            <p:cNvPr id="77879" name="Rectangle 53"/>
            <p:cNvSpPr>
              <a:spLocks noChangeArrowheads="1"/>
            </p:cNvSpPr>
            <p:nvPr/>
          </p:nvSpPr>
          <p:spPr bwMode="auto">
            <a:xfrm>
              <a:off x="5922963" y="5994400"/>
              <a:ext cx="123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e</a:t>
              </a:r>
              <a:endParaRPr lang="en-US" altLang="zh-CN"/>
            </a:p>
          </p:txBody>
        </p:sp>
        <p:sp>
          <p:nvSpPr>
            <p:cNvPr id="77880" name="Rectangle 54"/>
            <p:cNvSpPr>
              <a:spLocks noChangeArrowheads="1"/>
            </p:cNvSpPr>
            <p:nvPr/>
          </p:nvSpPr>
          <p:spPr bwMode="auto">
            <a:xfrm>
              <a:off x="6040438" y="5994400"/>
              <a:ext cx="123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c</a:t>
              </a:r>
              <a:endParaRPr lang="en-US" altLang="zh-CN"/>
            </a:p>
          </p:txBody>
        </p:sp>
        <p:sp>
          <p:nvSpPr>
            <p:cNvPr id="77881" name="Rectangle 55"/>
            <p:cNvSpPr>
              <a:spLocks noChangeArrowheads="1"/>
            </p:cNvSpPr>
            <p:nvPr/>
          </p:nvSpPr>
          <p:spPr bwMode="auto">
            <a:xfrm>
              <a:off x="6157913"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k</a:t>
              </a:r>
              <a:endParaRPr lang="en-US" altLang="zh-CN"/>
            </a:p>
          </p:txBody>
        </p:sp>
        <p:sp>
          <p:nvSpPr>
            <p:cNvPr id="77882" name="Rectangle 56"/>
            <p:cNvSpPr>
              <a:spLocks noChangeArrowheads="1"/>
            </p:cNvSpPr>
            <p:nvPr/>
          </p:nvSpPr>
          <p:spPr bwMode="auto">
            <a:xfrm>
              <a:off x="6294438" y="5994400"/>
              <a:ext cx="1857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B</a:t>
              </a:r>
              <a:endParaRPr lang="en-US" altLang="zh-CN"/>
            </a:p>
          </p:txBody>
        </p:sp>
        <p:sp>
          <p:nvSpPr>
            <p:cNvPr id="77883" name="Rectangle 57"/>
            <p:cNvSpPr>
              <a:spLocks noChangeArrowheads="1"/>
            </p:cNvSpPr>
            <p:nvPr/>
          </p:nvSpPr>
          <p:spPr bwMode="auto">
            <a:xfrm>
              <a:off x="6472238"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o</a:t>
              </a:r>
              <a:endParaRPr lang="en-US" altLang="zh-CN"/>
            </a:p>
          </p:txBody>
        </p:sp>
        <p:sp>
          <p:nvSpPr>
            <p:cNvPr id="77884" name="Rectangle 58"/>
            <p:cNvSpPr>
              <a:spLocks noChangeArrowheads="1"/>
            </p:cNvSpPr>
            <p:nvPr/>
          </p:nvSpPr>
          <p:spPr bwMode="auto">
            <a:xfrm>
              <a:off x="6602413"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x</a:t>
              </a:r>
              <a:endParaRPr lang="en-US" altLang="zh-CN"/>
            </a:p>
          </p:txBody>
        </p:sp>
        <p:sp>
          <p:nvSpPr>
            <p:cNvPr id="77885" name="Line 59"/>
            <p:cNvSpPr>
              <a:spLocks noChangeShapeType="1"/>
            </p:cNvSpPr>
            <p:nvPr/>
          </p:nvSpPr>
          <p:spPr bwMode="auto">
            <a:xfrm>
              <a:off x="5392738" y="6410325"/>
              <a:ext cx="158115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6" name="Line 60"/>
            <p:cNvSpPr>
              <a:spLocks noChangeShapeType="1"/>
            </p:cNvSpPr>
            <p:nvPr/>
          </p:nvSpPr>
          <p:spPr bwMode="auto">
            <a:xfrm>
              <a:off x="5407025" y="6542088"/>
              <a:ext cx="1587500"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7" name="Rectangle 61"/>
            <p:cNvSpPr>
              <a:spLocks noChangeArrowheads="1"/>
            </p:cNvSpPr>
            <p:nvPr/>
          </p:nvSpPr>
          <p:spPr bwMode="auto">
            <a:xfrm>
              <a:off x="5407025" y="781050"/>
              <a:ext cx="1658938" cy="917575"/>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88" name="Rectangle 62"/>
            <p:cNvSpPr>
              <a:spLocks noChangeArrowheads="1"/>
            </p:cNvSpPr>
            <p:nvPr/>
          </p:nvSpPr>
          <p:spPr bwMode="auto">
            <a:xfrm>
              <a:off x="5889625" y="906463"/>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F</a:t>
              </a:r>
              <a:endParaRPr lang="en-US" altLang="zh-CN"/>
            </a:p>
          </p:txBody>
        </p:sp>
        <p:sp>
          <p:nvSpPr>
            <p:cNvPr id="77889" name="Rectangle 63"/>
            <p:cNvSpPr>
              <a:spLocks noChangeArrowheads="1"/>
            </p:cNvSpPr>
            <p:nvPr/>
          </p:nvSpPr>
          <p:spPr bwMode="auto">
            <a:xfrm>
              <a:off x="6040438" y="90646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o</a:t>
              </a:r>
              <a:endParaRPr lang="en-US" altLang="zh-CN"/>
            </a:p>
          </p:txBody>
        </p:sp>
        <p:sp>
          <p:nvSpPr>
            <p:cNvPr id="77890" name="Rectangle 64"/>
            <p:cNvSpPr>
              <a:spLocks noChangeArrowheads="1"/>
            </p:cNvSpPr>
            <p:nvPr/>
          </p:nvSpPr>
          <p:spPr bwMode="auto">
            <a:xfrm>
              <a:off x="6170613" y="906463"/>
              <a:ext cx="936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r</a:t>
              </a:r>
              <a:endParaRPr lang="en-US" altLang="zh-CN"/>
            </a:p>
          </p:txBody>
        </p:sp>
        <p:sp>
          <p:nvSpPr>
            <p:cNvPr id="77891" name="Rectangle 65"/>
            <p:cNvSpPr>
              <a:spLocks noChangeArrowheads="1"/>
            </p:cNvSpPr>
            <p:nvPr/>
          </p:nvSpPr>
          <p:spPr bwMode="auto">
            <a:xfrm>
              <a:off x="6269038" y="906463"/>
              <a:ext cx="2174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m</a:t>
              </a:r>
              <a:endParaRPr lang="en-US" altLang="zh-CN"/>
            </a:p>
          </p:txBody>
        </p:sp>
        <p:sp>
          <p:nvSpPr>
            <p:cNvPr id="77892" name="Line 66"/>
            <p:cNvSpPr>
              <a:spLocks noChangeShapeType="1"/>
            </p:cNvSpPr>
            <p:nvPr/>
          </p:nvSpPr>
          <p:spPr bwMode="auto">
            <a:xfrm>
              <a:off x="5407025" y="1308100"/>
              <a:ext cx="1665288"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3" name="Line 67"/>
            <p:cNvSpPr>
              <a:spLocks noChangeShapeType="1"/>
            </p:cNvSpPr>
            <p:nvPr/>
          </p:nvSpPr>
          <p:spPr bwMode="auto">
            <a:xfrm>
              <a:off x="5407025" y="1439863"/>
              <a:ext cx="1665288"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4" name="Line 68"/>
            <p:cNvSpPr>
              <a:spLocks noChangeShapeType="1"/>
            </p:cNvSpPr>
            <p:nvPr/>
          </p:nvSpPr>
          <p:spPr bwMode="auto">
            <a:xfrm flipH="1">
              <a:off x="6227763" y="1989138"/>
              <a:ext cx="0" cy="360362"/>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5" name="Line 69"/>
            <p:cNvSpPr>
              <a:spLocks noChangeShapeType="1"/>
            </p:cNvSpPr>
            <p:nvPr/>
          </p:nvSpPr>
          <p:spPr bwMode="auto">
            <a:xfrm flipH="1">
              <a:off x="6084888" y="1700213"/>
              <a:ext cx="131762" cy="2889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6" name="Line 70"/>
            <p:cNvSpPr>
              <a:spLocks noChangeShapeType="1"/>
            </p:cNvSpPr>
            <p:nvPr/>
          </p:nvSpPr>
          <p:spPr bwMode="auto">
            <a:xfrm>
              <a:off x="6216650" y="1706563"/>
              <a:ext cx="155575" cy="28257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7" name="Line 71"/>
            <p:cNvSpPr>
              <a:spLocks noChangeShapeType="1"/>
            </p:cNvSpPr>
            <p:nvPr/>
          </p:nvSpPr>
          <p:spPr bwMode="auto">
            <a:xfrm>
              <a:off x="6084888" y="1989138"/>
              <a:ext cx="287337" cy="158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 name="Rectangle 3"/>
          <p:cNvSpPr txBox="1">
            <a:spLocks noChangeArrowheads="1"/>
          </p:cNvSpPr>
          <p:nvPr/>
        </p:nvSpPr>
        <p:spPr bwMode="auto">
          <a:xfrm>
            <a:off x="179388" y="1125538"/>
            <a:ext cx="8964612"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5000"/>
              </a:spcBef>
              <a:buClr>
                <a:srgbClr val="C00000"/>
              </a:buClr>
              <a:buSzPct val="80000"/>
              <a:buFont typeface="Wingdings" panose="05000000000000000000" pitchFamily="2" charset="2"/>
              <a:buChar char="l"/>
            </a:pPr>
            <a:r>
              <a:rPr lang="zh-CN" altLang="en-US" sz="2800" b="1" dirty="0">
                <a:latin typeface="楷体_GB2312" pitchFamily="49" charset="-122"/>
                <a:ea typeface="华文中宋" panose="02010600040101010101" pitchFamily="2" charset="-122"/>
              </a:rPr>
              <a:t>窗口包含了多个控件，如：</a:t>
            </a:r>
          </a:p>
        </p:txBody>
      </p:sp>
    </p:spTree>
    <p:extLst>
      <p:ext uri="{BB962C8B-B14F-4D97-AF65-F5344CB8AC3E}">
        <p14:creationId xmlns:p14="http://schemas.microsoft.com/office/powerpoint/2010/main" val="3753467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blinds(horizontal)">
                                      <p:cBhvr>
                                        <p:cTn id="7" dur="500"/>
                                        <p:tgtEl>
                                          <p:spTgt spid="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46968" y="476672"/>
            <a:ext cx="8496300" cy="981075"/>
          </a:xfrm>
        </p:spPr>
        <p:txBody>
          <a:bodyPr/>
          <a:lstStyle/>
          <a:p>
            <a:pPr eaLnBrk="1" hangingPunct="1"/>
            <a:r>
              <a:rPr lang="zh-CN" altLang="en-US" dirty="0" smtClean="0"/>
              <a:t>整体</a:t>
            </a:r>
            <a:r>
              <a:rPr lang="en-US" altLang="zh-CN" dirty="0" smtClean="0"/>
              <a:t>/</a:t>
            </a:r>
            <a:r>
              <a:rPr lang="zh-CN" altLang="en-US" dirty="0" smtClean="0"/>
              <a:t>部分关联</a:t>
            </a:r>
          </a:p>
        </p:txBody>
      </p:sp>
      <p:sp>
        <p:nvSpPr>
          <p:cNvPr id="78851" name="Rectangle 3"/>
          <p:cNvSpPr>
            <a:spLocks noGrp="1" noChangeArrowheads="1"/>
          </p:cNvSpPr>
          <p:nvPr>
            <p:ph type="body" idx="1"/>
          </p:nvPr>
        </p:nvSpPr>
        <p:spPr>
          <a:xfrm>
            <a:off x="1195750" y="1763667"/>
            <a:ext cx="6798736" cy="4329629"/>
          </a:xfrm>
        </p:spPr>
        <p:txBody>
          <a:bodyPr/>
          <a:lstStyle/>
          <a:p>
            <a:pPr eaLnBrk="1" hangingPunct="1"/>
            <a:r>
              <a:rPr lang="zh-CN" altLang="en-US" dirty="0" smtClean="0">
                <a:latin typeface="宋体" panose="02010600030101010101" pitchFamily="2" charset="-122"/>
              </a:rPr>
              <a:t>整体</a:t>
            </a:r>
            <a:r>
              <a:rPr lang="en-US" altLang="zh-CN" dirty="0" smtClean="0">
                <a:latin typeface="宋体" panose="02010600030101010101" pitchFamily="2" charset="-122"/>
              </a:rPr>
              <a:t>-</a:t>
            </a:r>
            <a:r>
              <a:rPr lang="zh-CN" altLang="en-US" dirty="0" smtClean="0">
                <a:latin typeface="宋体" panose="02010600030101010101" pitchFamily="2" charset="-122"/>
              </a:rPr>
              <a:t>部分关系建模的这种关联也称为聚集（</a:t>
            </a:r>
            <a:r>
              <a:rPr lang="en-US" altLang="zh-CN" dirty="0" smtClean="0">
                <a:latin typeface="宋体" panose="02010600030101010101" pitchFamily="2" charset="-122"/>
              </a:rPr>
              <a:t>aggregation</a:t>
            </a:r>
            <a:r>
              <a:rPr lang="zh-CN" altLang="en-US" dirty="0" smtClean="0">
                <a:latin typeface="宋体" panose="02010600030101010101" pitchFamily="2" charset="-122"/>
              </a:rPr>
              <a:t>），在</a:t>
            </a:r>
            <a:r>
              <a:rPr lang="en-US" altLang="zh-CN" dirty="0" smtClean="0">
                <a:latin typeface="宋体" panose="02010600030101010101" pitchFamily="2" charset="-122"/>
              </a:rPr>
              <a:t>UML</a:t>
            </a:r>
            <a:r>
              <a:rPr lang="zh-CN" altLang="en-US" dirty="0" smtClean="0">
                <a:latin typeface="宋体" panose="02010600030101010101" pitchFamily="2" charset="-122"/>
              </a:rPr>
              <a:t>类图中使用连接线和菱形表达，菱形一端的对象是整体对象。</a:t>
            </a:r>
          </a:p>
          <a:p>
            <a:pPr eaLnBrk="1" hangingPunct="1"/>
            <a:r>
              <a:rPr lang="zh-CN" altLang="en-US" dirty="0" smtClean="0">
                <a:latin typeface="宋体" panose="02010600030101010101" pitchFamily="2" charset="-122"/>
              </a:rPr>
              <a:t>整体</a:t>
            </a:r>
            <a:r>
              <a:rPr lang="en-US" altLang="zh-CN" dirty="0" smtClean="0">
                <a:latin typeface="宋体" panose="02010600030101010101" pitchFamily="2" charset="-122"/>
              </a:rPr>
              <a:t>-</a:t>
            </a:r>
            <a:r>
              <a:rPr lang="zh-CN" altLang="en-US" dirty="0" smtClean="0">
                <a:latin typeface="宋体" panose="02010600030101010101" pitchFamily="2" charset="-122"/>
              </a:rPr>
              <a:t>部分关联有两种类型：</a:t>
            </a:r>
          </a:p>
          <a:p>
            <a:pPr lvl="1" eaLnBrk="1" hangingPunct="1"/>
            <a:r>
              <a:rPr lang="zh-CN" altLang="en-US" dirty="0" smtClean="0">
                <a:cs typeface="楷体_GB2312" pitchFamily="49" charset="-122"/>
              </a:rPr>
              <a:t>组合聚集</a:t>
            </a:r>
            <a:r>
              <a:rPr lang="en-US" altLang="zh-CN" dirty="0" smtClean="0">
                <a:cs typeface="楷体_GB2312" pitchFamily="49" charset="-122"/>
              </a:rPr>
              <a:t>(composition aggregation ) </a:t>
            </a:r>
          </a:p>
          <a:p>
            <a:pPr lvl="1" eaLnBrk="1" hangingPunct="1"/>
            <a:r>
              <a:rPr lang="zh-CN" altLang="en-US" dirty="0" smtClean="0">
                <a:cs typeface="楷体_GB2312" pitchFamily="49" charset="-122"/>
              </a:rPr>
              <a:t>共享聚集 </a:t>
            </a:r>
            <a:r>
              <a:rPr lang="en-US" altLang="zh-CN" dirty="0" smtClean="0">
                <a:cs typeface="楷体_GB2312" pitchFamily="49" charset="-122"/>
              </a:rPr>
              <a:t>(shared aggregation) </a:t>
            </a:r>
          </a:p>
        </p:txBody>
      </p:sp>
    </p:spTree>
    <p:extLst>
      <p:ext uri="{BB962C8B-B14F-4D97-AF65-F5344CB8AC3E}">
        <p14:creationId xmlns:p14="http://schemas.microsoft.com/office/powerpoint/2010/main" val="6005936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04664"/>
            <a:ext cx="9144000" cy="854224"/>
          </a:xfrm>
        </p:spPr>
        <p:txBody>
          <a:bodyPr/>
          <a:lstStyle/>
          <a:p>
            <a:pPr eaLnBrk="1" hangingPunct="1"/>
            <a:r>
              <a:rPr lang="en-US" altLang="zh-CN" sz="4000" dirty="0" smtClean="0"/>
              <a:t>1. </a:t>
            </a:r>
            <a:r>
              <a:rPr lang="zh-CN" altLang="en-US" sz="4000" dirty="0" smtClean="0"/>
              <a:t>组合聚集</a:t>
            </a:r>
            <a:r>
              <a:rPr lang="en-US" altLang="zh-CN" sz="3600" dirty="0" smtClean="0"/>
              <a:t>(composition aggregation )</a:t>
            </a:r>
          </a:p>
        </p:txBody>
      </p:sp>
      <p:sp>
        <p:nvSpPr>
          <p:cNvPr id="79875" name="Rectangle 3"/>
          <p:cNvSpPr>
            <a:spLocks noGrp="1" noChangeArrowheads="1"/>
          </p:cNvSpPr>
          <p:nvPr>
            <p:ph type="body" idx="1"/>
          </p:nvPr>
        </p:nvSpPr>
        <p:spPr>
          <a:xfrm>
            <a:off x="395536" y="1690607"/>
            <a:ext cx="8640763" cy="3700462"/>
          </a:xfrm>
        </p:spPr>
        <p:txBody>
          <a:bodyPr/>
          <a:lstStyle/>
          <a:p>
            <a:pPr eaLnBrk="1" hangingPunct="1"/>
            <a:r>
              <a:rPr lang="zh-CN" altLang="en-US" dirty="0" smtClean="0">
                <a:latin typeface="宋体" panose="02010600030101010101" pitchFamily="2" charset="-122"/>
              </a:rPr>
              <a:t>组合聚集具有很强的归属关系，在特定时刻部分只能是一个组合对象的成员。</a:t>
            </a:r>
          </a:p>
          <a:p>
            <a:pPr eaLnBrk="1" hangingPunct="1"/>
            <a:r>
              <a:rPr lang="zh-CN" altLang="en-US" dirty="0" smtClean="0">
                <a:latin typeface="宋体" panose="02010600030101010101" pitchFamily="2" charset="-122"/>
              </a:rPr>
              <a:t>整体端的重数不会超过 </a:t>
            </a:r>
            <a:r>
              <a:rPr lang="en-US" altLang="zh-CN" dirty="0" smtClean="0">
                <a:latin typeface="宋体" panose="02010600030101010101" pitchFamily="2" charset="-122"/>
              </a:rPr>
              <a:t>1</a:t>
            </a:r>
            <a:r>
              <a:rPr lang="zh-CN" altLang="en-US" dirty="0" smtClean="0">
                <a:latin typeface="宋体" panose="02010600030101010101" pitchFamily="2" charset="-122"/>
              </a:rPr>
              <a:t>（即它无法被多个整体对象共享）</a:t>
            </a:r>
            <a:r>
              <a:rPr lang="en-US" altLang="zh-CN" dirty="0" smtClean="0">
                <a:latin typeface="宋体" panose="02010600030101010101" pitchFamily="2" charset="-122"/>
              </a:rPr>
              <a:t>,</a:t>
            </a:r>
            <a:r>
              <a:rPr lang="zh-CN" altLang="en-US" dirty="0" smtClean="0">
                <a:latin typeface="宋体" panose="02010600030101010101" pitchFamily="2" charset="-122"/>
              </a:rPr>
              <a:t>关系建立后一般不可变更。</a:t>
            </a:r>
          </a:p>
          <a:p>
            <a:pPr eaLnBrk="1" hangingPunct="1"/>
            <a:r>
              <a:rPr lang="zh-CN" altLang="en-US" dirty="0" smtClean="0">
                <a:latin typeface="宋体" panose="02010600030101010101" pitchFamily="2" charset="-122"/>
              </a:rPr>
              <a:t>关联路径的末端有一个实心菱形，用来表示组合关系。</a:t>
            </a:r>
          </a:p>
        </p:txBody>
      </p:sp>
      <p:grpSp>
        <p:nvGrpSpPr>
          <p:cNvPr id="79876" name="Group 4"/>
          <p:cNvGrpSpPr>
            <a:grpSpLocks/>
          </p:cNvGrpSpPr>
          <p:nvPr/>
        </p:nvGrpSpPr>
        <p:grpSpPr bwMode="auto">
          <a:xfrm>
            <a:off x="1908175" y="4365625"/>
            <a:ext cx="5748338" cy="1008063"/>
            <a:chOff x="1300" y="1121"/>
            <a:chExt cx="1644" cy="261"/>
          </a:xfrm>
        </p:grpSpPr>
        <p:sp>
          <p:nvSpPr>
            <p:cNvPr id="79884" name="Text Box 5"/>
            <p:cNvSpPr txBox="1">
              <a:spLocks noChangeArrowheads="1"/>
            </p:cNvSpPr>
            <p:nvPr/>
          </p:nvSpPr>
          <p:spPr bwMode="auto">
            <a:xfrm>
              <a:off x="1300" y="1196"/>
              <a:ext cx="480" cy="186"/>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t>行政班级</a:t>
              </a:r>
            </a:p>
          </p:txBody>
        </p:sp>
        <p:sp>
          <p:nvSpPr>
            <p:cNvPr id="79885" name="Text Box 6"/>
            <p:cNvSpPr txBox="1">
              <a:spLocks noChangeArrowheads="1"/>
            </p:cNvSpPr>
            <p:nvPr/>
          </p:nvSpPr>
          <p:spPr bwMode="auto">
            <a:xfrm>
              <a:off x="2464" y="1196"/>
              <a:ext cx="480" cy="186"/>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学生</a:t>
              </a:r>
            </a:p>
          </p:txBody>
        </p:sp>
        <p:sp>
          <p:nvSpPr>
            <p:cNvPr id="79886" name="Line 7"/>
            <p:cNvSpPr>
              <a:spLocks noChangeShapeType="1"/>
            </p:cNvSpPr>
            <p:nvPr/>
          </p:nvSpPr>
          <p:spPr bwMode="auto">
            <a:xfrm>
              <a:off x="1924" y="1298"/>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7" name="AutoShape 8"/>
            <p:cNvSpPr>
              <a:spLocks noChangeArrowheads="1"/>
            </p:cNvSpPr>
            <p:nvPr/>
          </p:nvSpPr>
          <p:spPr bwMode="auto">
            <a:xfrm>
              <a:off x="1780" y="1256"/>
              <a:ext cx="150" cy="84"/>
            </a:xfrm>
            <a:prstGeom prst="flowChartDecision">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8" name="Text Box 9"/>
            <p:cNvSpPr txBox="1">
              <a:spLocks noChangeArrowheads="1"/>
            </p:cNvSpPr>
            <p:nvPr/>
          </p:nvSpPr>
          <p:spPr bwMode="auto">
            <a:xfrm>
              <a:off x="2386" y="1163"/>
              <a:ext cx="78" cy="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t>
              </a:r>
              <a:endParaRPr lang="en-US" altLang="zh-CN" sz="2400" b="1"/>
            </a:p>
          </p:txBody>
        </p:sp>
        <p:sp>
          <p:nvSpPr>
            <p:cNvPr id="79889" name="Text Box 10"/>
            <p:cNvSpPr txBox="1">
              <a:spLocks noChangeArrowheads="1"/>
            </p:cNvSpPr>
            <p:nvPr/>
          </p:nvSpPr>
          <p:spPr bwMode="auto">
            <a:xfrm>
              <a:off x="1828" y="1121"/>
              <a:ext cx="78" cy="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endParaRPr lang="en-US" altLang="zh-CN" sz="2000" b="1">
                <a:latin typeface="Times New Roman" panose="02020603050405020304" pitchFamily="18" charset="0"/>
              </a:endParaRPr>
            </a:p>
            <a:p>
              <a:pPr algn="just" eaLnBrk="1" hangingPunct="1">
                <a:lnSpc>
                  <a:spcPct val="80000"/>
                </a:lnSpc>
              </a:pPr>
              <a:r>
                <a:rPr lang="en-US" altLang="zh-CN" sz="2000" b="1">
                  <a:latin typeface="Times New Roman" panose="02020603050405020304" pitchFamily="18" charset="0"/>
                </a:rPr>
                <a:t>1</a:t>
              </a:r>
              <a:endParaRPr lang="en-US" altLang="zh-CN" sz="2000" b="1"/>
            </a:p>
          </p:txBody>
        </p:sp>
      </p:grpSp>
      <p:grpSp>
        <p:nvGrpSpPr>
          <p:cNvPr id="79877" name="Group 11"/>
          <p:cNvGrpSpPr>
            <a:grpSpLocks/>
          </p:cNvGrpSpPr>
          <p:nvPr/>
        </p:nvGrpSpPr>
        <p:grpSpPr bwMode="auto">
          <a:xfrm>
            <a:off x="1908175" y="5373688"/>
            <a:ext cx="5748338" cy="1008062"/>
            <a:chOff x="1300" y="1121"/>
            <a:chExt cx="1644" cy="261"/>
          </a:xfrm>
        </p:grpSpPr>
        <p:sp>
          <p:nvSpPr>
            <p:cNvPr id="79878" name="Text Box 12"/>
            <p:cNvSpPr txBox="1">
              <a:spLocks noChangeArrowheads="1"/>
            </p:cNvSpPr>
            <p:nvPr/>
          </p:nvSpPr>
          <p:spPr bwMode="auto">
            <a:xfrm>
              <a:off x="1300" y="1196"/>
              <a:ext cx="480" cy="186"/>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t>文件夹</a:t>
              </a:r>
            </a:p>
          </p:txBody>
        </p:sp>
        <p:sp>
          <p:nvSpPr>
            <p:cNvPr id="79879" name="Text Box 13"/>
            <p:cNvSpPr txBox="1">
              <a:spLocks noChangeArrowheads="1"/>
            </p:cNvSpPr>
            <p:nvPr/>
          </p:nvSpPr>
          <p:spPr bwMode="auto">
            <a:xfrm>
              <a:off x="2464" y="1196"/>
              <a:ext cx="480" cy="186"/>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文件</a:t>
              </a:r>
            </a:p>
          </p:txBody>
        </p:sp>
        <p:sp>
          <p:nvSpPr>
            <p:cNvPr id="79880" name="Line 14"/>
            <p:cNvSpPr>
              <a:spLocks noChangeShapeType="1"/>
            </p:cNvSpPr>
            <p:nvPr/>
          </p:nvSpPr>
          <p:spPr bwMode="auto">
            <a:xfrm>
              <a:off x="1924" y="1298"/>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1" name="AutoShape 15"/>
            <p:cNvSpPr>
              <a:spLocks noChangeArrowheads="1"/>
            </p:cNvSpPr>
            <p:nvPr/>
          </p:nvSpPr>
          <p:spPr bwMode="auto">
            <a:xfrm>
              <a:off x="1780" y="1256"/>
              <a:ext cx="150" cy="84"/>
            </a:xfrm>
            <a:prstGeom prst="flowChartDecision">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2" name="Text Box 16"/>
            <p:cNvSpPr txBox="1">
              <a:spLocks noChangeArrowheads="1"/>
            </p:cNvSpPr>
            <p:nvPr/>
          </p:nvSpPr>
          <p:spPr bwMode="auto">
            <a:xfrm>
              <a:off x="2386" y="1163"/>
              <a:ext cx="78" cy="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t>
              </a:r>
              <a:endParaRPr lang="en-US" altLang="zh-CN" sz="2400" b="1"/>
            </a:p>
          </p:txBody>
        </p:sp>
        <p:sp>
          <p:nvSpPr>
            <p:cNvPr id="79883" name="Text Box 17"/>
            <p:cNvSpPr txBox="1">
              <a:spLocks noChangeArrowheads="1"/>
            </p:cNvSpPr>
            <p:nvPr/>
          </p:nvSpPr>
          <p:spPr bwMode="auto">
            <a:xfrm>
              <a:off x="1828" y="1121"/>
              <a:ext cx="78" cy="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endParaRPr lang="en-US" altLang="zh-CN" sz="2000" b="1">
                <a:latin typeface="Times New Roman" panose="02020603050405020304" pitchFamily="18" charset="0"/>
              </a:endParaRPr>
            </a:p>
            <a:p>
              <a:pPr algn="just" eaLnBrk="1" hangingPunct="1">
                <a:lnSpc>
                  <a:spcPct val="80000"/>
                </a:lnSpc>
              </a:pPr>
              <a:r>
                <a:rPr lang="en-US" altLang="zh-CN" sz="2000" b="1">
                  <a:latin typeface="Times New Roman" panose="02020603050405020304" pitchFamily="18" charset="0"/>
                </a:rPr>
                <a:t>1</a:t>
              </a:r>
              <a:endParaRPr lang="en-US" altLang="zh-CN" sz="2000" b="1"/>
            </a:p>
          </p:txBody>
        </p:sp>
      </p:grpSp>
    </p:spTree>
    <p:extLst>
      <p:ext uri="{BB962C8B-B14F-4D97-AF65-F5344CB8AC3E}">
        <p14:creationId xmlns:p14="http://schemas.microsoft.com/office/powerpoint/2010/main" val="1398310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6968" y="548680"/>
            <a:ext cx="8496300" cy="981075"/>
          </a:xfrm>
        </p:spPr>
        <p:txBody>
          <a:bodyPr/>
          <a:lstStyle/>
          <a:p>
            <a:pPr eaLnBrk="1" hangingPunct="1"/>
            <a:r>
              <a:rPr lang="en-US" altLang="zh-CN" dirty="0" smtClean="0"/>
              <a:t>8.1.3 </a:t>
            </a:r>
            <a:r>
              <a:rPr lang="zh-CN" altLang="en-US" dirty="0" smtClean="0"/>
              <a:t>面向对象方法基本概念</a:t>
            </a:r>
          </a:p>
        </p:txBody>
      </p:sp>
      <p:sp>
        <p:nvSpPr>
          <p:cNvPr id="8195" name="Rectangle 3"/>
          <p:cNvSpPr>
            <a:spLocks noGrp="1" noChangeArrowheads="1"/>
          </p:cNvSpPr>
          <p:nvPr>
            <p:ph type="body" idx="1"/>
          </p:nvPr>
        </p:nvSpPr>
        <p:spPr/>
        <p:txBody>
          <a:bodyPr/>
          <a:lstStyle/>
          <a:p>
            <a:pPr eaLnBrk="1" hangingPunct="1"/>
            <a:r>
              <a:rPr lang="zh-CN" altLang="en-US" smtClean="0">
                <a:latin typeface="黑体" panose="02010609060101010101" pitchFamily="49" charset="-122"/>
              </a:rPr>
              <a:t>对象、类、属性和操作</a:t>
            </a:r>
          </a:p>
          <a:p>
            <a:pPr eaLnBrk="1" hangingPunct="1"/>
            <a:r>
              <a:rPr lang="zh-CN" altLang="en-US" smtClean="0">
                <a:latin typeface="黑体" panose="02010609060101010101" pitchFamily="49" charset="-122"/>
              </a:rPr>
              <a:t>封装、隐藏</a:t>
            </a:r>
          </a:p>
          <a:p>
            <a:pPr eaLnBrk="1" hangingPunct="1"/>
            <a:r>
              <a:rPr lang="zh-CN" altLang="en-US" smtClean="0">
                <a:latin typeface="黑体" panose="02010609060101010101" pitchFamily="49" charset="-122"/>
              </a:rPr>
              <a:t>消息</a:t>
            </a:r>
          </a:p>
          <a:p>
            <a:pPr eaLnBrk="1" hangingPunct="1"/>
            <a:r>
              <a:rPr lang="zh-CN" altLang="en-US" smtClean="0">
                <a:latin typeface="黑体" panose="02010609060101010101" pitchFamily="49" charset="-122"/>
              </a:rPr>
              <a:t>继承</a:t>
            </a:r>
          </a:p>
          <a:p>
            <a:pPr eaLnBrk="1" hangingPunct="1"/>
            <a:r>
              <a:rPr lang="zh-CN" altLang="en-US" smtClean="0">
                <a:latin typeface="黑体" panose="02010609060101010101" pitchFamily="49" charset="-122"/>
              </a:rPr>
              <a:t>多态</a:t>
            </a:r>
          </a:p>
          <a:p>
            <a:pPr eaLnBrk="1" hangingPunct="1"/>
            <a:r>
              <a:rPr lang="zh-CN" altLang="en-US" smtClean="0">
                <a:latin typeface="黑体" panose="02010609060101010101" pitchFamily="49" charset="-122"/>
              </a:rPr>
              <a:t>关系</a:t>
            </a:r>
          </a:p>
          <a:p>
            <a:pPr eaLnBrk="1" hangingPunct="1"/>
            <a:endParaRPr lang="en-US" altLang="zh-CN" smtClean="0"/>
          </a:p>
        </p:txBody>
      </p:sp>
    </p:spTree>
    <p:extLst>
      <p:ext uri="{BB962C8B-B14F-4D97-AF65-F5344CB8AC3E}">
        <p14:creationId xmlns:p14="http://schemas.microsoft.com/office/powerpoint/2010/main" val="21777522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692" y="449520"/>
            <a:ext cx="9144000" cy="1143000"/>
          </a:xfrm>
        </p:spPr>
        <p:txBody>
          <a:bodyPr/>
          <a:lstStyle/>
          <a:p>
            <a:pPr eaLnBrk="1" hangingPunct="1"/>
            <a:r>
              <a:rPr lang="en-US" altLang="zh-CN" sz="4000" dirty="0" smtClean="0"/>
              <a:t>2. </a:t>
            </a:r>
            <a:r>
              <a:rPr lang="zh-CN" altLang="en-US" sz="4000" dirty="0" smtClean="0"/>
              <a:t>共享聚集</a:t>
            </a:r>
            <a:r>
              <a:rPr lang="en-US" altLang="zh-CN" sz="3600" dirty="0" smtClean="0"/>
              <a:t>(shared aggregation)</a:t>
            </a:r>
          </a:p>
        </p:txBody>
      </p:sp>
      <p:sp>
        <p:nvSpPr>
          <p:cNvPr id="80899" name="Rectangle 3"/>
          <p:cNvSpPr>
            <a:spLocks noGrp="1" noChangeArrowheads="1"/>
          </p:cNvSpPr>
          <p:nvPr>
            <p:ph type="body" idx="1"/>
          </p:nvPr>
        </p:nvSpPr>
        <p:spPr>
          <a:xfrm>
            <a:off x="611559" y="1690688"/>
            <a:ext cx="7920881" cy="2319337"/>
          </a:xfrm>
        </p:spPr>
        <p:txBody>
          <a:bodyPr/>
          <a:lstStyle/>
          <a:p>
            <a:pPr eaLnBrk="1" hangingPunct="1"/>
            <a:r>
              <a:rPr lang="zh-CN" altLang="en-US" dirty="0" smtClean="0">
                <a:latin typeface="宋体" panose="02010600030101010101" pitchFamily="2" charset="-122"/>
              </a:rPr>
              <a:t>描述整体</a:t>
            </a:r>
            <a:r>
              <a:rPr lang="en-US" altLang="zh-CN" dirty="0" smtClean="0">
                <a:latin typeface="宋体" panose="02010600030101010101" pitchFamily="2" charset="-122"/>
              </a:rPr>
              <a:t>-</a:t>
            </a:r>
            <a:r>
              <a:rPr lang="zh-CN" altLang="en-US" dirty="0" smtClean="0">
                <a:latin typeface="宋体" panose="02010600030101010101" pitchFamily="2" charset="-122"/>
              </a:rPr>
              <a:t>部分的关系，部分可能同时属于多个整体对象。</a:t>
            </a:r>
          </a:p>
          <a:p>
            <a:pPr eaLnBrk="1" hangingPunct="1"/>
            <a:r>
              <a:rPr lang="zh-CN" altLang="en-US" dirty="0" smtClean="0">
                <a:latin typeface="宋体" panose="02010600030101010101" pitchFamily="2" charset="-122"/>
              </a:rPr>
              <a:t>关联路径的末端有一个空心菱形，用来表示聚集关系。</a:t>
            </a:r>
          </a:p>
        </p:txBody>
      </p:sp>
      <p:grpSp>
        <p:nvGrpSpPr>
          <p:cNvPr id="80900" name="Group 10"/>
          <p:cNvGrpSpPr>
            <a:grpSpLocks/>
          </p:cNvGrpSpPr>
          <p:nvPr/>
        </p:nvGrpSpPr>
        <p:grpSpPr bwMode="auto">
          <a:xfrm>
            <a:off x="1331640" y="4293096"/>
            <a:ext cx="6253162" cy="792163"/>
            <a:chOff x="793" y="2523"/>
            <a:chExt cx="3939" cy="499"/>
          </a:xfrm>
        </p:grpSpPr>
        <p:sp>
          <p:nvSpPr>
            <p:cNvPr id="80901" name="Text Box 4"/>
            <p:cNvSpPr txBox="1">
              <a:spLocks noChangeArrowheads="1"/>
            </p:cNvSpPr>
            <p:nvPr/>
          </p:nvSpPr>
          <p:spPr bwMode="auto">
            <a:xfrm>
              <a:off x="793" y="2583"/>
              <a:ext cx="1150" cy="439"/>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学生社团</a:t>
              </a:r>
            </a:p>
          </p:txBody>
        </p:sp>
        <p:sp>
          <p:nvSpPr>
            <p:cNvPr id="80902" name="Text Box 5"/>
            <p:cNvSpPr txBox="1">
              <a:spLocks noChangeArrowheads="1"/>
            </p:cNvSpPr>
            <p:nvPr/>
          </p:nvSpPr>
          <p:spPr bwMode="auto">
            <a:xfrm>
              <a:off x="3582" y="2583"/>
              <a:ext cx="1150" cy="439"/>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学生</a:t>
              </a:r>
            </a:p>
          </p:txBody>
        </p:sp>
        <p:sp>
          <p:nvSpPr>
            <p:cNvPr id="80903" name="Line 6"/>
            <p:cNvSpPr>
              <a:spLocks noChangeShapeType="1"/>
            </p:cNvSpPr>
            <p:nvPr/>
          </p:nvSpPr>
          <p:spPr bwMode="auto">
            <a:xfrm>
              <a:off x="2288" y="2824"/>
              <a:ext cx="1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4" name="AutoShape 7"/>
            <p:cNvSpPr>
              <a:spLocks noChangeArrowheads="1"/>
            </p:cNvSpPr>
            <p:nvPr/>
          </p:nvSpPr>
          <p:spPr bwMode="auto">
            <a:xfrm>
              <a:off x="1943" y="2725"/>
              <a:ext cx="359" cy="198"/>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CC6600"/>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05" name="Text Box 8"/>
            <p:cNvSpPr txBox="1">
              <a:spLocks noChangeArrowheads="1"/>
            </p:cNvSpPr>
            <p:nvPr/>
          </p:nvSpPr>
          <p:spPr bwMode="auto">
            <a:xfrm>
              <a:off x="3243" y="2523"/>
              <a:ext cx="339" cy="277"/>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1..*</a:t>
              </a:r>
              <a:endParaRPr lang="en-US" altLang="zh-CN" sz="2400" b="1"/>
            </a:p>
          </p:txBody>
        </p:sp>
        <p:sp>
          <p:nvSpPr>
            <p:cNvPr id="80906" name="Text Box 9"/>
            <p:cNvSpPr txBox="1">
              <a:spLocks noChangeArrowheads="1"/>
            </p:cNvSpPr>
            <p:nvPr/>
          </p:nvSpPr>
          <p:spPr bwMode="auto">
            <a:xfrm>
              <a:off x="2058" y="2568"/>
              <a:ext cx="185" cy="161"/>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t>*</a:t>
              </a:r>
            </a:p>
          </p:txBody>
        </p:sp>
      </p:grpSp>
    </p:spTree>
    <p:extLst>
      <p:ext uri="{BB962C8B-B14F-4D97-AF65-F5344CB8AC3E}">
        <p14:creationId xmlns:p14="http://schemas.microsoft.com/office/powerpoint/2010/main" val="2687867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67544" y="200025"/>
            <a:ext cx="8064500" cy="981075"/>
          </a:xfrm>
        </p:spPr>
        <p:txBody>
          <a:bodyPr/>
          <a:lstStyle/>
          <a:p>
            <a:pPr eaLnBrk="1" hangingPunct="1"/>
            <a:r>
              <a:rPr lang="en-US" altLang="zh-CN" dirty="0" smtClean="0"/>
              <a:t>8.4.3 </a:t>
            </a:r>
            <a:r>
              <a:rPr lang="zh-CN" altLang="en-US" dirty="0" smtClean="0"/>
              <a:t>关联的类型</a:t>
            </a:r>
          </a:p>
        </p:txBody>
      </p:sp>
      <p:graphicFrame>
        <p:nvGraphicFramePr>
          <p:cNvPr id="405561" name="Group 57"/>
          <p:cNvGraphicFramePr>
            <a:graphicFrameLocks noGrp="1"/>
          </p:cNvGraphicFramePr>
          <p:nvPr>
            <p:ph idx="1"/>
          </p:nvPr>
        </p:nvGraphicFramePr>
        <p:xfrm>
          <a:off x="0" y="1181100"/>
          <a:ext cx="9144000" cy="5708651"/>
        </p:xfrm>
        <a:graphic>
          <a:graphicData uri="http://schemas.openxmlformats.org/drawingml/2006/table">
            <a:tbl>
              <a:tblPr/>
              <a:tblGrid>
                <a:gridCol w="4284663">
                  <a:extLst>
                    <a:ext uri="{9D8B030D-6E8A-4147-A177-3AD203B41FA5}">
                      <a16:colId xmlns:a16="http://schemas.microsoft.com/office/drawing/2014/main" val="20000"/>
                    </a:ext>
                  </a:extLst>
                </a:gridCol>
                <a:gridCol w="4859337">
                  <a:extLst>
                    <a:ext uri="{9D8B030D-6E8A-4147-A177-3AD203B41FA5}">
                      <a16:colId xmlns:a16="http://schemas.microsoft.com/office/drawing/2014/main" val="20001"/>
                    </a:ext>
                  </a:extLst>
                </a:gridCol>
              </a:tblGrid>
              <a:tr h="457225">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分 类</a:t>
                      </a:r>
                      <a:endParaRPr kumimoji="0" lang="zh-CN" altLang="en-US" sz="4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举 例</a:t>
                      </a:r>
                      <a:endParaRPr kumimoji="0" lang="zh-CN" altLang="en-US" sz="4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96897">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在物理上是</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的一部分</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零件</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产品；房间</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楼宇</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在逻辑上是</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的一部分</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订单项</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订单；章节</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书籍</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在物理上包含在</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中</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依赖于</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endParaRPr kumimoji="0" lang="en-US" altLang="zh-CN"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产品</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仓库</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96262">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在逻辑上包含于</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中</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图书品种</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是对</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的描述</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产品规格</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产品</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是事务</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或报告</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的一个记录项</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购物项</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购物</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96897">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为</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所知</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为</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所记录</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录入到</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中</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借书记录</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读者；考勤</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职工</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是</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的一个成员</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职工</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部门</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396262">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是</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的一个组织单元</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分公司</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集团</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96262">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使用或管理</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endParaRPr kumimoji="0" lang="en-US" altLang="zh-CN"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司机</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车辆；医生</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病人</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与</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相互通信</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导师</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学生；领导</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下属</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1"/>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与一个事务</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有关联</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借阅；驾驶员</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违规</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2"/>
                  </a:ext>
                </a:extLst>
              </a:tr>
              <a:tr h="479451">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都是一个事务，二者有关联</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借阅</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违规；销售</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付款</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7300984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23850" y="476672"/>
            <a:ext cx="8496300" cy="981075"/>
          </a:xfrm>
        </p:spPr>
        <p:txBody>
          <a:bodyPr/>
          <a:lstStyle/>
          <a:p>
            <a:pPr eaLnBrk="1" hangingPunct="1"/>
            <a:r>
              <a:rPr lang="zh-CN" altLang="en-US" dirty="0" smtClean="0"/>
              <a:t>识别关联的原则</a:t>
            </a:r>
          </a:p>
        </p:txBody>
      </p:sp>
      <p:sp>
        <p:nvSpPr>
          <p:cNvPr id="82947" name="Rectangle 3"/>
          <p:cNvSpPr>
            <a:spLocks noGrp="1" noChangeArrowheads="1"/>
          </p:cNvSpPr>
          <p:nvPr>
            <p:ph type="body" idx="1"/>
          </p:nvPr>
        </p:nvSpPr>
        <p:spPr>
          <a:xfrm>
            <a:off x="683568" y="1916832"/>
            <a:ext cx="7776864" cy="3888432"/>
          </a:xfrm>
        </p:spPr>
        <p:txBody>
          <a:bodyPr/>
          <a:lstStyle/>
          <a:p>
            <a:pPr eaLnBrk="1" hangingPunct="1">
              <a:lnSpc>
                <a:spcPct val="90000"/>
              </a:lnSpc>
            </a:pPr>
            <a:r>
              <a:rPr lang="zh-CN" altLang="en-US" dirty="0" smtClean="0">
                <a:latin typeface="宋体" panose="02010600030101010101" pitchFamily="2" charset="-122"/>
              </a:rPr>
              <a:t>找出问题域中的对象远远比找出关联更为重要</a:t>
            </a:r>
          </a:p>
          <a:p>
            <a:pPr eaLnBrk="1" hangingPunct="1">
              <a:lnSpc>
                <a:spcPct val="90000"/>
              </a:lnSpc>
            </a:pPr>
            <a:r>
              <a:rPr lang="zh-CN" altLang="en-US" dirty="0" smtClean="0">
                <a:latin typeface="宋体" panose="02010600030101010101" pitchFamily="2" charset="-122"/>
              </a:rPr>
              <a:t>注意力集中在那些需要将对象之间的关系信息记忆一段持续时间的关联</a:t>
            </a:r>
          </a:p>
          <a:p>
            <a:pPr eaLnBrk="1" hangingPunct="1">
              <a:lnSpc>
                <a:spcPct val="90000"/>
              </a:lnSpc>
            </a:pPr>
            <a:r>
              <a:rPr lang="zh-CN" altLang="en-US" dirty="0" smtClean="0">
                <a:latin typeface="宋体" panose="02010600030101010101" pitchFamily="2" charset="-122"/>
              </a:rPr>
              <a:t>太多无效关联会使概念模型变得混乱</a:t>
            </a:r>
          </a:p>
          <a:p>
            <a:pPr eaLnBrk="1" hangingPunct="1">
              <a:lnSpc>
                <a:spcPct val="90000"/>
              </a:lnSpc>
            </a:pPr>
            <a:r>
              <a:rPr lang="zh-CN" altLang="en-US" dirty="0" smtClean="0">
                <a:latin typeface="宋体" panose="02010600030101010101" pitchFamily="2" charset="-122"/>
              </a:rPr>
              <a:t>要避免关联之间的信息冗余以及减少派生关联</a:t>
            </a:r>
          </a:p>
          <a:p>
            <a:pPr eaLnBrk="1" hangingPunct="1">
              <a:lnSpc>
                <a:spcPct val="90000"/>
              </a:lnSpc>
            </a:pPr>
            <a:r>
              <a:rPr lang="zh-CN" altLang="en-US" dirty="0" smtClean="0">
                <a:latin typeface="宋体" panose="02010600030101010101" pitchFamily="2" charset="-122"/>
              </a:rPr>
              <a:t>关联使用关联名称、角色、多重性和导向性来说明</a:t>
            </a:r>
          </a:p>
        </p:txBody>
      </p:sp>
    </p:spTree>
    <p:extLst>
      <p:ext uri="{BB962C8B-B14F-4D97-AF65-F5344CB8AC3E}">
        <p14:creationId xmlns:p14="http://schemas.microsoft.com/office/powerpoint/2010/main" val="32803331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5504" y="519113"/>
            <a:ext cx="8496300" cy="981075"/>
          </a:xfrm>
        </p:spPr>
        <p:txBody>
          <a:bodyPr/>
          <a:lstStyle/>
          <a:p>
            <a:pPr eaLnBrk="1" hangingPunct="1"/>
            <a:r>
              <a:rPr lang="zh-CN" altLang="en-US" dirty="0" smtClean="0"/>
              <a:t>图书馆系统的第</a:t>
            </a:r>
            <a:r>
              <a:rPr lang="en-US" altLang="zh-CN" dirty="0" smtClean="0"/>
              <a:t>3</a:t>
            </a:r>
            <a:r>
              <a:rPr lang="zh-CN" altLang="en-US" dirty="0" smtClean="0"/>
              <a:t>张类图</a:t>
            </a:r>
          </a:p>
        </p:txBody>
      </p:sp>
      <p:pic>
        <p:nvPicPr>
          <p:cNvPr id="839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500188"/>
            <a:ext cx="8748712" cy="4519612"/>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581274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7544" y="476672"/>
            <a:ext cx="8496300" cy="981075"/>
          </a:xfrm>
        </p:spPr>
        <p:txBody>
          <a:bodyPr/>
          <a:lstStyle/>
          <a:p>
            <a:pPr eaLnBrk="1" hangingPunct="1"/>
            <a:r>
              <a:rPr lang="en-US" altLang="zh-CN" smtClean="0"/>
              <a:t>8.5 </a:t>
            </a:r>
            <a:r>
              <a:rPr lang="zh-CN" altLang="en-US" dirty="0" smtClean="0"/>
              <a:t>识别泛化关系</a:t>
            </a:r>
          </a:p>
        </p:txBody>
      </p:sp>
      <p:sp>
        <p:nvSpPr>
          <p:cNvPr id="84995" name="Rectangle 3"/>
          <p:cNvSpPr>
            <a:spLocks noGrp="1" noChangeArrowheads="1"/>
          </p:cNvSpPr>
          <p:nvPr>
            <p:ph type="body" idx="1"/>
          </p:nvPr>
        </p:nvSpPr>
        <p:spPr>
          <a:xfrm>
            <a:off x="755576" y="1763667"/>
            <a:ext cx="7344816" cy="4090307"/>
          </a:xfrm>
        </p:spPr>
        <p:txBody>
          <a:bodyPr>
            <a:normAutofit fontScale="92500"/>
          </a:bodyPr>
          <a:lstStyle/>
          <a:p>
            <a:pPr eaLnBrk="1" hangingPunct="1"/>
            <a:r>
              <a:rPr lang="zh-CN" altLang="en-US" dirty="0" smtClean="0"/>
              <a:t>泛化（</a:t>
            </a:r>
            <a:r>
              <a:rPr lang="en-US" altLang="zh-CN" dirty="0" smtClean="0"/>
              <a:t>Generalization</a:t>
            </a:r>
            <a:r>
              <a:rPr lang="zh-CN" altLang="en-US" dirty="0" smtClean="0"/>
              <a:t>）是在多个概念之间识别共性，定义超类（一般概念）和子类（特定概念）关系的活动。 </a:t>
            </a:r>
          </a:p>
          <a:p>
            <a:pPr lvl="1" eaLnBrk="1" hangingPunct="1"/>
            <a:r>
              <a:rPr lang="zh-CN" altLang="en-US" dirty="0" smtClean="0">
                <a:cs typeface="楷体_GB2312" pitchFamily="49" charset="-122"/>
              </a:rPr>
              <a:t>如在图书馆系统中，发现图书馆目前还收藏了其它资源，比如影碟（</a:t>
            </a:r>
            <a:r>
              <a:rPr lang="en-US" altLang="zh-CN" dirty="0" smtClean="0">
                <a:cs typeface="楷体_GB2312" pitchFamily="49" charset="-122"/>
              </a:rPr>
              <a:t>VCD/DVD</a:t>
            </a:r>
            <a:r>
              <a:rPr lang="zh-CN" altLang="en-US" dirty="0" smtClean="0">
                <a:cs typeface="楷体_GB2312" pitchFamily="49" charset="-122"/>
              </a:rPr>
              <a:t>）、音乐</a:t>
            </a:r>
            <a:r>
              <a:rPr lang="en-US" altLang="zh-CN" dirty="0" smtClean="0">
                <a:cs typeface="楷体_GB2312" pitchFamily="49" charset="-122"/>
              </a:rPr>
              <a:t>CD</a:t>
            </a:r>
            <a:r>
              <a:rPr lang="zh-CN" altLang="en-US" dirty="0" smtClean="0">
                <a:cs typeface="楷体_GB2312" pitchFamily="49" charset="-122"/>
              </a:rPr>
              <a:t>、电子书等品种。它们和图书一样可以被任何读者借出，每个对象都有条码和状态。但它们也有自己的特性，比如属性项、借阅期限、逾期惩罚不同，必须区别对待。 </a:t>
            </a:r>
          </a:p>
        </p:txBody>
      </p:sp>
    </p:spTree>
    <p:extLst>
      <p:ext uri="{BB962C8B-B14F-4D97-AF65-F5344CB8AC3E}">
        <p14:creationId xmlns:p14="http://schemas.microsoft.com/office/powerpoint/2010/main" val="12968043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17512" y="404664"/>
            <a:ext cx="8382000" cy="1143000"/>
          </a:xfrm>
        </p:spPr>
        <p:txBody>
          <a:bodyPr>
            <a:normAutofit fontScale="90000"/>
          </a:bodyPr>
          <a:lstStyle/>
          <a:p>
            <a:pPr eaLnBrk="1" hangingPunct="1"/>
            <a:r>
              <a:rPr lang="en-US" altLang="zh-CN" sz="4000" dirty="0" smtClean="0"/>
              <a:t>1. </a:t>
            </a:r>
            <a:r>
              <a:rPr lang="zh-CN" altLang="en-US" sz="4000" dirty="0" smtClean="0"/>
              <a:t>一般</a:t>
            </a:r>
            <a:r>
              <a:rPr lang="en-US" altLang="zh-CN" sz="4000" dirty="0" smtClean="0"/>
              <a:t>-</a:t>
            </a:r>
            <a:r>
              <a:rPr lang="zh-CN" altLang="en-US" sz="4000" dirty="0" smtClean="0"/>
              <a:t>特殊结构</a:t>
            </a:r>
            <a:br>
              <a:rPr lang="zh-CN" altLang="en-US" sz="4000" dirty="0" smtClean="0"/>
            </a:br>
            <a:r>
              <a:rPr lang="en-US" altLang="zh-CN" sz="4000" dirty="0" smtClean="0"/>
              <a:t>(Generalization-Specialization)</a:t>
            </a:r>
          </a:p>
        </p:txBody>
      </p:sp>
      <p:sp>
        <p:nvSpPr>
          <p:cNvPr id="86019" name="Rectangle 3"/>
          <p:cNvSpPr>
            <a:spLocks noGrp="1" noChangeArrowheads="1"/>
          </p:cNvSpPr>
          <p:nvPr>
            <p:ph type="body" idx="1"/>
          </p:nvPr>
        </p:nvSpPr>
        <p:spPr>
          <a:xfrm>
            <a:off x="539553" y="1671638"/>
            <a:ext cx="8064896" cy="4525962"/>
          </a:xfrm>
        </p:spPr>
        <p:txBody>
          <a:bodyPr>
            <a:normAutofit fontScale="92500"/>
          </a:bodyPr>
          <a:lstStyle/>
          <a:p>
            <a:pPr eaLnBrk="1" hangingPunct="1"/>
            <a:r>
              <a:rPr lang="zh-CN" altLang="en-US" dirty="0" smtClean="0"/>
              <a:t>如果类</a:t>
            </a:r>
            <a:r>
              <a:rPr lang="en-US" altLang="zh-CN" dirty="0" smtClean="0"/>
              <a:t>A</a:t>
            </a:r>
            <a:r>
              <a:rPr lang="zh-CN" altLang="en-US" dirty="0" smtClean="0"/>
              <a:t>具有类</a:t>
            </a:r>
            <a:r>
              <a:rPr lang="en-US" altLang="zh-CN" dirty="0" smtClean="0"/>
              <a:t>B</a:t>
            </a:r>
            <a:r>
              <a:rPr lang="zh-CN" altLang="en-US" dirty="0" smtClean="0"/>
              <a:t>的全部属性和行为，而且具有自己特有的某些属性或服务，则</a:t>
            </a:r>
            <a:r>
              <a:rPr lang="en-US" altLang="zh-CN" dirty="0" smtClean="0"/>
              <a:t>A</a:t>
            </a:r>
            <a:r>
              <a:rPr lang="zh-CN" altLang="en-US" dirty="0" smtClean="0"/>
              <a:t>叫做</a:t>
            </a:r>
            <a:r>
              <a:rPr lang="en-US" altLang="zh-CN" dirty="0" smtClean="0"/>
              <a:t>B</a:t>
            </a:r>
            <a:r>
              <a:rPr lang="zh-CN" altLang="en-US" dirty="0" smtClean="0"/>
              <a:t>的特殊类，</a:t>
            </a:r>
            <a:r>
              <a:rPr lang="en-US" altLang="zh-CN" dirty="0" smtClean="0"/>
              <a:t>B</a:t>
            </a:r>
            <a:r>
              <a:rPr lang="zh-CN" altLang="en-US" dirty="0" smtClean="0"/>
              <a:t>叫做</a:t>
            </a:r>
            <a:r>
              <a:rPr lang="en-US" altLang="zh-CN" dirty="0" smtClean="0"/>
              <a:t>A</a:t>
            </a:r>
            <a:r>
              <a:rPr lang="zh-CN" altLang="en-US" dirty="0" smtClean="0"/>
              <a:t>的一般类。这种关系也称为一般</a:t>
            </a:r>
            <a:r>
              <a:rPr lang="en-US" altLang="zh-CN" dirty="0" smtClean="0"/>
              <a:t>-</a:t>
            </a:r>
            <a:r>
              <a:rPr lang="zh-CN" altLang="en-US" dirty="0" smtClean="0"/>
              <a:t>特殊关系、泛化</a:t>
            </a:r>
            <a:r>
              <a:rPr lang="en-US" altLang="zh-CN" dirty="0" smtClean="0"/>
              <a:t>-</a:t>
            </a:r>
            <a:r>
              <a:rPr lang="zh-CN" altLang="en-US" dirty="0" smtClean="0"/>
              <a:t>特化关系、继承关系。</a:t>
            </a:r>
          </a:p>
          <a:p>
            <a:pPr eaLnBrk="1" hangingPunct="1"/>
            <a:r>
              <a:rPr lang="zh-CN" altLang="en-US" dirty="0" smtClean="0"/>
              <a:t>特点：</a:t>
            </a:r>
          </a:p>
          <a:p>
            <a:pPr lvl="1" eaLnBrk="1" hangingPunct="1"/>
            <a:r>
              <a:rPr lang="zh-CN" altLang="en-US" dirty="0" smtClean="0">
                <a:latin typeface="宋体" panose="02010600030101010101" pitchFamily="2" charset="-122"/>
                <a:cs typeface="楷体_GB2312" pitchFamily="49" charset="-122"/>
              </a:rPr>
              <a:t>可以简化模型，有效地反映问题空间的分类层次。 </a:t>
            </a:r>
          </a:p>
          <a:p>
            <a:pPr lvl="1" eaLnBrk="1" hangingPunct="1"/>
            <a:r>
              <a:rPr lang="zh-CN" altLang="en-US" dirty="0" smtClean="0">
                <a:latin typeface="宋体" panose="02010600030101010101" pitchFamily="2" charset="-122"/>
                <a:cs typeface="楷体_GB2312" pitchFamily="49" charset="-122"/>
              </a:rPr>
              <a:t>必须确认子类一定是父类的一个特殊类型，即可以用</a:t>
            </a:r>
            <a:r>
              <a:rPr lang="zh-CN" altLang="en-US" sz="3200" dirty="0" smtClean="0">
                <a:solidFill>
                  <a:srgbClr val="0000FF"/>
                </a:solidFill>
                <a:latin typeface="宋体" panose="02010600030101010101" pitchFamily="2" charset="-122"/>
                <a:cs typeface="楷体_GB2312" pitchFamily="49" charset="-122"/>
              </a:rPr>
              <a:t>“</a:t>
            </a:r>
            <a:r>
              <a:rPr lang="en-US" altLang="zh-CN" sz="3200" dirty="0" smtClean="0">
                <a:solidFill>
                  <a:srgbClr val="0000FF"/>
                </a:solidFill>
                <a:cs typeface="楷体_GB2312" pitchFamily="49" charset="-122"/>
              </a:rPr>
              <a:t>is-a-kind-of</a:t>
            </a:r>
            <a:r>
              <a:rPr lang="en-US" altLang="zh-CN" sz="3200" dirty="0" smtClean="0">
                <a:solidFill>
                  <a:srgbClr val="0000FF"/>
                </a:solidFill>
                <a:latin typeface="宋体" panose="02010600030101010101" pitchFamily="2" charset="-122"/>
                <a:cs typeface="楷体_GB2312" pitchFamily="49" charset="-122"/>
              </a:rPr>
              <a:t>”</a:t>
            </a:r>
            <a:r>
              <a:rPr lang="zh-CN" altLang="en-US" dirty="0" smtClean="0">
                <a:latin typeface="宋体" panose="02010600030101010101" pitchFamily="2" charset="-122"/>
                <a:cs typeface="楷体_GB2312" pitchFamily="49" charset="-122"/>
              </a:rPr>
              <a:t>进行验证</a:t>
            </a:r>
            <a:r>
              <a:rPr lang="zh-CN" altLang="en-US" sz="3200" dirty="0" smtClean="0">
                <a:latin typeface="宋体" panose="02010600030101010101" pitchFamily="2" charset="-122"/>
                <a:cs typeface="楷体_GB2312" pitchFamily="49" charset="-122"/>
              </a:rPr>
              <a:t> </a:t>
            </a:r>
          </a:p>
          <a:p>
            <a:pPr lvl="1" eaLnBrk="1" hangingPunct="1"/>
            <a:r>
              <a:rPr lang="zh-CN" altLang="en-US" dirty="0" smtClean="0">
                <a:latin typeface="宋体" panose="02010600030101010101" pitchFamily="2" charset="-122"/>
                <a:cs typeface="楷体_GB2312" pitchFamily="49" charset="-122"/>
              </a:rPr>
              <a:t>注意控制泛化的粒度，额外的泛化增加复杂性</a:t>
            </a:r>
          </a:p>
        </p:txBody>
      </p:sp>
    </p:spTree>
    <p:extLst>
      <p:ext uri="{BB962C8B-B14F-4D97-AF65-F5344CB8AC3E}">
        <p14:creationId xmlns:p14="http://schemas.microsoft.com/office/powerpoint/2010/main" val="38404166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7544" y="404664"/>
            <a:ext cx="8496300" cy="981075"/>
          </a:xfrm>
        </p:spPr>
        <p:txBody>
          <a:bodyPr/>
          <a:lstStyle/>
          <a:p>
            <a:pPr eaLnBrk="1" hangingPunct="1"/>
            <a:r>
              <a:rPr lang="zh-CN" altLang="en-US" dirty="0" smtClean="0"/>
              <a:t>图书馆系统的泛化关系</a:t>
            </a:r>
          </a:p>
        </p:txBody>
      </p:sp>
      <p:pic>
        <p:nvPicPr>
          <p:cNvPr id="870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543050"/>
            <a:ext cx="6553200" cy="483552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339481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53257" y="476672"/>
            <a:ext cx="8991600" cy="1143000"/>
          </a:xfrm>
        </p:spPr>
        <p:txBody>
          <a:bodyPr/>
          <a:lstStyle/>
          <a:p>
            <a:pPr eaLnBrk="1" hangingPunct="1"/>
            <a:r>
              <a:rPr lang="en-US" altLang="zh-CN" sz="4000" dirty="0" smtClean="0"/>
              <a:t>2. </a:t>
            </a:r>
            <a:r>
              <a:rPr lang="zh-CN" altLang="en-US" sz="4000" dirty="0" smtClean="0"/>
              <a:t>什么时候需要划分一般</a:t>
            </a:r>
            <a:r>
              <a:rPr lang="en-US" altLang="zh-CN" sz="4000" dirty="0" smtClean="0"/>
              <a:t>-</a:t>
            </a:r>
            <a:r>
              <a:rPr lang="zh-CN" altLang="en-US" sz="4000" dirty="0" smtClean="0"/>
              <a:t>特殊结构</a:t>
            </a:r>
          </a:p>
        </p:txBody>
      </p:sp>
      <p:sp>
        <p:nvSpPr>
          <p:cNvPr id="88067" name="Rectangle 3"/>
          <p:cNvSpPr>
            <a:spLocks noGrp="1" noChangeArrowheads="1"/>
          </p:cNvSpPr>
          <p:nvPr>
            <p:ph type="body" idx="1"/>
          </p:nvPr>
        </p:nvSpPr>
        <p:spPr>
          <a:xfrm>
            <a:off x="539553" y="1772816"/>
            <a:ext cx="7632848" cy="4464496"/>
          </a:xfrm>
        </p:spPr>
        <p:txBody>
          <a:bodyPr>
            <a:normAutofit fontScale="77500" lnSpcReduction="20000"/>
          </a:bodyPr>
          <a:lstStyle/>
          <a:p>
            <a:pPr marL="609600" indent="-609600" eaLnBrk="1" hangingPunct="1">
              <a:lnSpc>
                <a:spcPct val="120000"/>
              </a:lnSpc>
              <a:spcBef>
                <a:spcPts val="0"/>
              </a:spcBef>
              <a:buFontTx/>
              <a:buAutoNum type="arabicPeriod"/>
            </a:pPr>
            <a:r>
              <a:rPr lang="zh-CN" altLang="en-US" dirty="0" smtClean="0">
                <a:latin typeface="宋体" panose="02010600030101010101" pitchFamily="2" charset="-122"/>
              </a:rPr>
              <a:t>类的属性或行为不适合该类的全部对象</a:t>
            </a:r>
          </a:p>
          <a:p>
            <a:pPr marL="990600" lvl="1" indent="-533400" eaLnBrk="1" hangingPunct="1">
              <a:lnSpc>
                <a:spcPct val="120000"/>
              </a:lnSpc>
              <a:spcBef>
                <a:spcPts val="0"/>
              </a:spcBef>
              <a:buFontTx/>
              <a:buChar char="•"/>
            </a:pPr>
            <a:r>
              <a:rPr lang="zh-CN" altLang="en-US" dirty="0" smtClean="0">
                <a:latin typeface="楷体_GB2312" pitchFamily="49" charset="-122"/>
                <a:cs typeface="楷体_GB2312" pitchFamily="49" charset="-122"/>
              </a:rPr>
              <a:t>如果定义</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学生</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类有</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导师</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属性，有</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教学实践</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行为的话，则该类的对象对于本科生不适合，只适合于研究生对象，采用一般</a:t>
            </a:r>
            <a:r>
              <a:rPr lang="en-US" altLang="zh-CN" dirty="0" smtClean="0">
                <a:latin typeface="楷体_GB2312" pitchFamily="49" charset="-122"/>
                <a:cs typeface="楷体_GB2312" pitchFamily="49" charset="-122"/>
              </a:rPr>
              <a:t>-</a:t>
            </a:r>
            <a:r>
              <a:rPr lang="zh-CN" altLang="en-US" dirty="0" smtClean="0">
                <a:latin typeface="楷体_GB2312" pitchFamily="49" charset="-122"/>
                <a:cs typeface="楷体_GB2312" pitchFamily="49" charset="-122"/>
              </a:rPr>
              <a:t>特殊结构重新分类，建立</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学生</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和</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研究生</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之间的一般</a:t>
            </a:r>
            <a:r>
              <a:rPr lang="en-US" altLang="zh-CN" dirty="0" smtClean="0">
                <a:latin typeface="楷体_GB2312" pitchFamily="49" charset="-122"/>
                <a:cs typeface="楷体_GB2312" pitchFamily="49" charset="-122"/>
              </a:rPr>
              <a:t>-</a:t>
            </a:r>
            <a:r>
              <a:rPr lang="zh-CN" altLang="en-US" dirty="0" smtClean="0">
                <a:latin typeface="楷体_GB2312" pitchFamily="49" charset="-122"/>
                <a:cs typeface="楷体_GB2312" pitchFamily="49" charset="-122"/>
              </a:rPr>
              <a:t>特殊结构，研究生可以继承所有学生的特性。</a:t>
            </a:r>
          </a:p>
          <a:p>
            <a:pPr marL="609600" indent="-609600" eaLnBrk="1" hangingPunct="1">
              <a:lnSpc>
                <a:spcPct val="120000"/>
              </a:lnSpc>
              <a:spcBef>
                <a:spcPts val="0"/>
              </a:spcBef>
              <a:buFontTx/>
              <a:buAutoNum type="arabicPeriod"/>
            </a:pPr>
            <a:r>
              <a:rPr lang="zh-CN" altLang="en-US" dirty="0" smtClean="0">
                <a:latin typeface="宋体" panose="02010600030101010101" pitchFamily="2" charset="-122"/>
              </a:rPr>
              <a:t>属性和行为相似的类</a:t>
            </a:r>
          </a:p>
          <a:p>
            <a:pPr marL="990600" lvl="1" indent="-533400" eaLnBrk="1" hangingPunct="1">
              <a:lnSpc>
                <a:spcPct val="120000"/>
              </a:lnSpc>
              <a:spcBef>
                <a:spcPts val="0"/>
              </a:spcBef>
              <a:buFontTx/>
              <a:buChar char="•"/>
            </a:pPr>
            <a:r>
              <a:rPr lang="zh-CN" altLang="en-US" dirty="0" smtClean="0">
                <a:latin typeface="楷体_GB2312" pitchFamily="49" charset="-122"/>
                <a:cs typeface="楷体_GB2312" pitchFamily="49" charset="-122"/>
              </a:rPr>
              <a:t>将这些类的共性抽象出来作为超类，各自特性仍旧保留而作为超类的子类。</a:t>
            </a:r>
          </a:p>
          <a:p>
            <a:pPr marL="609600" indent="-609600" eaLnBrk="1" hangingPunct="1">
              <a:lnSpc>
                <a:spcPct val="120000"/>
              </a:lnSpc>
              <a:spcBef>
                <a:spcPts val="0"/>
              </a:spcBef>
              <a:buFontTx/>
              <a:buAutoNum type="arabicPeriod"/>
            </a:pPr>
            <a:r>
              <a:rPr lang="zh-CN" altLang="en-US" dirty="0" smtClean="0">
                <a:latin typeface="宋体" panose="02010600030101010101" pitchFamily="2" charset="-122"/>
              </a:rPr>
              <a:t>不要将一个对象的状态变化设计为多个子类，除非对象的</a:t>
            </a:r>
            <a:r>
              <a:rPr lang="zh-CN" altLang="en-US" sz="3600" dirty="0" smtClean="0">
                <a:solidFill>
                  <a:srgbClr val="0000FF"/>
                </a:solidFill>
                <a:latin typeface="宋体" panose="02010600030101010101" pitchFamily="2" charset="-122"/>
              </a:rPr>
              <a:t>多数行为</a:t>
            </a:r>
            <a:r>
              <a:rPr lang="zh-CN" altLang="en-US" dirty="0" smtClean="0">
                <a:latin typeface="宋体" panose="02010600030101010101" pitchFamily="2" charset="-122"/>
              </a:rPr>
              <a:t>是由状态来决定</a:t>
            </a:r>
          </a:p>
        </p:txBody>
      </p:sp>
    </p:spTree>
    <p:extLst>
      <p:ext uri="{BB962C8B-B14F-4D97-AF65-F5344CB8AC3E}">
        <p14:creationId xmlns:p14="http://schemas.microsoft.com/office/powerpoint/2010/main" val="22879426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49262" y="223069"/>
            <a:ext cx="8496300" cy="981075"/>
          </a:xfrm>
        </p:spPr>
        <p:txBody>
          <a:bodyPr/>
          <a:lstStyle/>
          <a:p>
            <a:pPr eaLnBrk="1" hangingPunct="1"/>
            <a:r>
              <a:rPr lang="zh-CN" altLang="en-US" dirty="0" smtClean="0"/>
              <a:t>案例</a:t>
            </a:r>
            <a:r>
              <a:rPr lang="en-US" altLang="zh-CN" dirty="0" smtClean="0"/>
              <a:t>——</a:t>
            </a:r>
            <a:r>
              <a:rPr lang="zh-CN" altLang="en-US" dirty="0" smtClean="0"/>
              <a:t>影片租借系统</a:t>
            </a:r>
          </a:p>
        </p:txBody>
      </p:sp>
      <p:sp>
        <p:nvSpPr>
          <p:cNvPr id="416771" name="Rectangle 3"/>
          <p:cNvSpPr>
            <a:spLocks noChangeArrowheads="1"/>
          </p:cNvSpPr>
          <p:nvPr/>
        </p:nvSpPr>
        <p:spPr bwMode="auto">
          <a:xfrm>
            <a:off x="683568" y="1602382"/>
            <a:ext cx="7632848" cy="240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33CC"/>
              </a:buClr>
              <a:buSzPct val="70000"/>
              <a:buFont typeface="Wingdings" panose="05000000000000000000" pitchFamily="2" charset="2"/>
              <a:buNone/>
            </a:pPr>
            <a:r>
              <a:rPr lang="zh-CN" altLang="en-US" sz="2000" b="1" dirty="0">
                <a:ea typeface="华文中宋" panose="02010600040101010101" pitchFamily="2" charset="-122"/>
              </a:rPr>
              <a:t>初始设计一个类：</a:t>
            </a:r>
            <a:endParaRPr lang="en-US" altLang="zh-CN" sz="2000" b="1" dirty="0">
              <a:ea typeface="华文中宋" panose="02010600040101010101" pitchFamily="2" charset="-122"/>
            </a:endParaRPr>
          </a:p>
          <a:p>
            <a:pPr eaLnBrk="1" hangingPunct="1">
              <a:lnSpc>
                <a:spcPct val="90000"/>
              </a:lnSpc>
              <a:spcBef>
                <a:spcPct val="20000"/>
              </a:spcBef>
              <a:buClr>
                <a:srgbClr val="0033CC"/>
              </a:buClr>
              <a:buSzPct val="70000"/>
              <a:buFont typeface="Wingdings" panose="05000000000000000000" pitchFamily="2" charset="2"/>
              <a:buNone/>
            </a:pPr>
            <a:r>
              <a:rPr lang="en-US" altLang="zh-CN" sz="2000" b="1" dirty="0">
                <a:ea typeface="华文中宋" panose="02010600040101010101" pitchFamily="2" charset="-122"/>
              </a:rPr>
              <a:t>public class Movie </a:t>
            </a:r>
          </a:p>
          <a:p>
            <a:pPr eaLnBrk="1" hangingPunct="1">
              <a:lnSpc>
                <a:spcPct val="90000"/>
              </a:lnSpc>
              <a:spcBef>
                <a:spcPct val="20000"/>
              </a:spcBef>
              <a:buClr>
                <a:srgbClr val="0033CC"/>
              </a:buClr>
              <a:buSzPct val="70000"/>
              <a:buFont typeface="Wingdings" panose="05000000000000000000" pitchFamily="2" charset="2"/>
              <a:buNone/>
            </a:pPr>
            <a:r>
              <a:rPr lang="en-US" altLang="zh-CN" sz="2000" b="1" dirty="0">
                <a:ea typeface="华文中宋" panose="02010600040101010101" pitchFamily="2" charset="-122"/>
              </a:rPr>
              <a:t>{</a:t>
            </a:r>
          </a:p>
          <a:p>
            <a:pPr eaLnBrk="1" hangingPunct="1">
              <a:lnSpc>
                <a:spcPct val="90000"/>
              </a:lnSpc>
              <a:spcBef>
                <a:spcPct val="20000"/>
              </a:spcBef>
              <a:buClr>
                <a:srgbClr val="0033CC"/>
              </a:buClr>
              <a:buSzPct val="70000"/>
              <a:buFont typeface="Wingdings" panose="05000000000000000000" pitchFamily="2" charset="2"/>
              <a:buNone/>
            </a:pPr>
            <a:r>
              <a:rPr lang="en-US" altLang="zh-CN" sz="2000" b="1" dirty="0">
                <a:ea typeface="华文中宋" panose="02010600040101010101" pitchFamily="2" charset="-122"/>
              </a:rPr>
              <a:t>  private String _title;        			// </a:t>
            </a:r>
            <a:r>
              <a:rPr lang="zh-CN" altLang="en-US" sz="2000" b="1" dirty="0">
                <a:ea typeface="华文中宋" panose="02010600040101010101" pitchFamily="2" charset="-122"/>
              </a:rPr>
              <a:t>名称</a:t>
            </a:r>
          </a:p>
          <a:p>
            <a:pPr eaLnBrk="1" hangingPunct="1">
              <a:lnSpc>
                <a:spcPct val="90000"/>
              </a:lnSpc>
              <a:spcBef>
                <a:spcPct val="20000"/>
              </a:spcBef>
              <a:buClr>
                <a:srgbClr val="0033CC"/>
              </a:buClr>
              <a:buSzPct val="70000"/>
              <a:buFont typeface="Wingdings" panose="05000000000000000000" pitchFamily="2" charset="2"/>
              <a:buNone/>
            </a:pPr>
            <a:r>
              <a:rPr lang="zh-CN" altLang="en-US" sz="2000" b="1" dirty="0">
                <a:ea typeface="华文中宋" panose="02010600040101010101" pitchFamily="2" charset="-122"/>
              </a:rPr>
              <a:t>  </a:t>
            </a:r>
            <a:r>
              <a:rPr lang="en-US" altLang="zh-CN" sz="2000" b="1" dirty="0">
                <a:ea typeface="华文中宋" panose="02010600040101010101" pitchFamily="2" charset="-122"/>
              </a:rPr>
              <a:t>private </a:t>
            </a:r>
            <a:r>
              <a:rPr lang="en-US" altLang="zh-CN" sz="2000" b="1" dirty="0" err="1">
                <a:ea typeface="华文中宋" panose="02010600040101010101" pitchFamily="2" charset="-122"/>
              </a:rPr>
              <a:t>int</a:t>
            </a:r>
            <a:r>
              <a:rPr lang="en-US" altLang="zh-CN" sz="2000" b="1" dirty="0">
                <a:ea typeface="华文中宋" panose="02010600040101010101" pitchFamily="2" charset="-122"/>
              </a:rPr>
              <a:t> _type;  				// </a:t>
            </a:r>
            <a:r>
              <a:rPr lang="zh-CN" altLang="en-US" sz="2000" b="1" dirty="0">
                <a:ea typeface="华文中宋" panose="02010600040101010101" pitchFamily="2" charset="-122"/>
              </a:rPr>
              <a:t>影片类型</a:t>
            </a:r>
          </a:p>
          <a:p>
            <a:pPr eaLnBrk="1" hangingPunct="1">
              <a:lnSpc>
                <a:spcPct val="90000"/>
              </a:lnSpc>
              <a:spcBef>
                <a:spcPct val="20000"/>
              </a:spcBef>
              <a:buClr>
                <a:srgbClr val="0033CC"/>
              </a:buClr>
              <a:buSzPct val="70000"/>
            </a:pPr>
            <a:r>
              <a:rPr lang="zh-CN" altLang="en-US" sz="2000" b="1" dirty="0">
                <a:ea typeface="华文中宋" panose="02010600040101010101" pitchFamily="2" charset="-122"/>
              </a:rPr>
              <a:t>  </a:t>
            </a:r>
            <a:r>
              <a:rPr lang="en-US" altLang="zh-CN" sz="2000" b="1" dirty="0">
                <a:ea typeface="华文中宋" panose="02010600040101010101" pitchFamily="2" charset="-122"/>
              </a:rPr>
              <a:t>public double </a:t>
            </a:r>
            <a:r>
              <a:rPr lang="en-US" altLang="zh-CN" sz="2000" b="1" dirty="0" err="1">
                <a:ea typeface="华文中宋" panose="02010600040101010101" pitchFamily="2" charset="-122"/>
              </a:rPr>
              <a:t>getCharge</a:t>
            </a:r>
            <a:r>
              <a:rPr lang="en-US" altLang="zh-CN" sz="2000" b="1" dirty="0">
                <a:ea typeface="华文中宋" panose="02010600040101010101" pitchFamily="2" charset="-122"/>
              </a:rPr>
              <a:t>(</a:t>
            </a:r>
            <a:r>
              <a:rPr lang="en-US" altLang="zh-CN" sz="2000" b="1" dirty="0" err="1">
                <a:ea typeface="华文中宋" panose="02010600040101010101" pitchFamily="2" charset="-122"/>
              </a:rPr>
              <a:t>int</a:t>
            </a:r>
            <a:r>
              <a:rPr lang="en-US" altLang="zh-CN" sz="2000" b="1" dirty="0">
                <a:ea typeface="华文中宋" panose="02010600040101010101" pitchFamily="2" charset="-122"/>
              </a:rPr>
              <a:t> </a:t>
            </a:r>
            <a:r>
              <a:rPr lang="en-US" altLang="zh-CN" sz="2000" b="1" dirty="0" err="1">
                <a:ea typeface="华文中宋" panose="02010600040101010101" pitchFamily="2" charset="-122"/>
              </a:rPr>
              <a:t>daysRented</a:t>
            </a:r>
            <a:r>
              <a:rPr lang="en-US" altLang="zh-CN" sz="2000" b="1" dirty="0">
                <a:ea typeface="华文中宋" panose="02010600040101010101" pitchFamily="2" charset="-122"/>
              </a:rPr>
              <a:t>) 	//</a:t>
            </a:r>
            <a:r>
              <a:rPr lang="zh-CN" altLang="en-US" sz="2000" b="1" dirty="0">
                <a:ea typeface="华文中宋" panose="02010600040101010101" pitchFamily="2" charset="-122"/>
              </a:rPr>
              <a:t>计算租金</a:t>
            </a:r>
          </a:p>
          <a:p>
            <a:pPr eaLnBrk="1" hangingPunct="1">
              <a:lnSpc>
                <a:spcPct val="90000"/>
              </a:lnSpc>
              <a:spcBef>
                <a:spcPct val="20000"/>
              </a:spcBef>
              <a:buClr>
                <a:srgbClr val="0033CC"/>
              </a:buClr>
              <a:buSzPct val="70000"/>
              <a:buFont typeface="Wingdings" panose="05000000000000000000" pitchFamily="2" charset="2"/>
              <a:buNone/>
            </a:pPr>
            <a:r>
              <a:rPr lang="en-US" altLang="zh-CN" sz="2000" b="1" dirty="0">
                <a:ea typeface="华文中宋" panose="02010600040101010101" pitchFamily="2" charset="-122"/>
              </a:rPr>
              <a:t>  { switch</a:t>
            </a:r>
            <a:r>
              <a:rPr lang="en-US" altLang="zh-CN" sz="2000" b="1" dirty="0">
                <a:latin typeface="华文中宋" panose="02010600040101010101" pitchFamily="2" charset="-122"/>
                <a:ea typeface="华文中宋" panose="02010600040101010101" pitchFamily="2" charset="-122"/>
              </a:rPr>
              <a:t>……</a:t>
            </a:r>
            <a:r>
              <a:rPr lang="en-US" altLang="zh-CN" sz="2000" b="1" dirty="0">
                <a:ea typeface="华文中宋" panose="02010600040101010101" pitchFamily="2" charset="-122"/>
              </a:rPr>
              <a:t>case</a:t>
            </a:r>
            <a:r>
              <a:rPr lang="en-US" altLang="zh-CN" sz="2000" b="1" dirty="0">
                <a:latin typeface="华文中宋" panose="02010600040101010101" pitchFamily="2" charset="-122"/>
                <a:ea typeface="华文中宋" panose="02010600040101010101" pitchFamily="2" charset="-122"/>
              </a:rPr>
              <a:t>…</a:t>
            </a:r>
            <a:r>
              <a:rPr lang="en-US" altLang="zh-CN" sz="2000" b="1" dirty="0">
                <a:ea typeface="华文中宋" panose="02010600040101010101" pitchFamily="2" charset="-122"/>
              </a:rPr>
              <a:t>};     		}</a:t>
            </a:r>
          </a:p>
        </p:txBody>
      </p:sp>
      <p:pic>
        <p:nvPicPr>
          <p:cNvPr id="416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005263"/>
            <a:ext cx="6011863"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6773" name="Oval 5"/>
          <p:cNvSpPr>
            <a:spLocks noChangeArrowheads="1"/>
          </p:cNvSpPr>
          <p:nvPr/>
        </p:nvSpPr>
        <p:spPr bwMode="auto">
          <a:xfrm>
            <a:off x="5651500" y="3960813"/>
            <a:ext cx="3497263" cy="1295400"/>
          </a:xfrm>
          <a:prstGeom prst="ellipse">
            <a:avLst/>
          </a:prstGeom>
          <a:solidFill>
            <a:srgbClr val="FF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产生新问题：</a:t>
            </a:r>
            <a:endParaRPr lang="en-US" altLang="zh-CN" sz="2000" b="1">
              <a:ea typeface="楷体_GB2312" pitchFamily="49" charset="-122"/>
            </a:endParaRPr>
          </a:p>
          <a:p>
            <a:pPr algn="ctr" eaLnBrk="1" hangingPunct="1"/>
            <a:r>
              <a:rPr lang="zh-CN" altLang="en-US" sz="2000" b="1">
                <a:ea typeface="楷体_GB2312" pitchFamily="49" charset="-122"/>
              </a:rPr>
              <a:t>程序运行时需要将一个新片改为普通片，如何实现？</a:t>
            </a:r>
          </a:p>
        </p:txBody>
      </p:sp>
      <p:sp>
        <p:nvSpPr>
          <p:cNvPr id="416774" name="AutoShape 6"/>
          <p:cNvSpPr>
            <a:spLocks noChangeArrowheads="1"/>
          </p:cNvSpPr>
          <p:nvPr/>
        </p:nvSpPr>
        <p:spPr bwMode="auto">
          <a:xfrm>
            <a:off x="0" y="4103688"/>
            <a:ext cx="2970213" cy="1008062"/>
          </a:xfrm>
          <a:prstGeom prst="rightArrow">
            <a:avLst>
              <a:gd name="adj1" fmla="val 50000"/>
              <a:gd name="adj2" fmla="val 64304"/>
            </a:avLst>
          </a:prstGeom>
          <a:solidFill>
            <a:schemeClr val="bg1"/>
          </a:solidFill>
          <a:ln w="9525">
            <a:solidFill>
              <a:schemeClr val="tx1"/>
            </a:solidFill>
            <a:miter lim="800000"/>
            <a:headEnd/>
            <a:tailEnd/>
          </a:ln>
          <a:effectLs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楷体" panose="02010609060101010101" pitchFamily="49" charset="-122"/>
                <a:ea typeface="楷体" panose="02010609060101010101" pitchFamily="49" charset="-122"/>
                <a:cs typeface="楷体_GB2312" pitchFamily="49" charset="-122"/>
              </a:rPr>
              <a:t>改造后的泛化模型：</a:t>
            </a:r>
          </a:p>
        </p:txBody>
      </p:sp>
    </p:spTree>
    <p:extLst>
      <p:ext uri="{BB962C8B-B14F-4D97-AF65-F5344CB8AC3E}">
        <p14:creationId xmlns:p14="http://schemas.microsoft.com/office/powerpoint/2010/main" val="2887213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animEffect transition="in" filter="blinds(horizontal)">
                                      <p:cBhvr>
                                        <p:cTn id="7" dur="500"/>
                                        <p:tgtEl>
                                          <p:spTgt spid="416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6771">
                                            <p:txEl>
                                              <p:pRg st="0" end="0"/>
                                            </p:txEl>
                                          </p:spTgt>
                                        </p:tgtEl>
                                        <p:attrNameLst>
                                          <p:attrName>style.visibility</p:attrName>
                                        </p:attrNameLst>
                                      </p:cBhvr>
                                      <p:to>
                                        <p:strVal val="visible"/>
                                      </p:to>
                                    </p:set>
                                    <p:animEffect transition="in" filter="blinds(horizontal)">
                                      <p:cBhvr>
                                        <p:cTn id="12" dur="500"/>
                                        <p:tgtEl>
                                          <p:spTgt spid="41677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16771">
                                            <p:txEl>
                                              <p:pRg st="2" end="2"/>
                                            </p:txEl>
                                          </p:spTgt>
                                        </p:tgtEl>
                                        <p:attrNameLst>
                                          <p:attrName>style.visibility</p:attrName>
                                        </p:attrNameLst>
                                      </p:cBhvr>
                                      <p:to>
                                        <p:strVal val="visible"/>
                                      </p:to>
                                    </p:set>
                                    <p:animEffect transition="in" filter="blinds(horizontal)">
                                      <p:cBhvr>
                                        <p:cTn id="15" dur="500"/>
                                        <p:tgtEl>
                                          <p:spTgt spid="4167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6771">
                                            <p:txEl>
                                              <p:pRg st="3" end="3"/>
                                            </p:txEl>
                                          </p:spTgt>
                                        </p:tgtEl>
                                        <p:attrNameLst>
                                          <p:attrName>style.visibility</p:attrName>
                                        </p:attrNameLst>
                                      </p:cBhvr>
                                      <p:to>
                                        <p:strVal val="visible"/>
                                      </p:to>
                                    </p:set>
                                    <p:animEffect transition="in" filter="blinds(horizontal)">
                                      <p:cBhvr>
                                        <p:cTn id="18" dur="500"/>
                                        <p:tgtEl>
                                          <p:spTgt spid="4167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6771">
                                            <p:txEl>
                                              <p:pRg st="4" end="4"/>
                                            </p:txEl>
                                          </p:spTgt>
                                        </p:tgtEl>
                                        <p:attrNameLst>
                                          <p:attrName>style.visibility</p:attrName>
                                        </p:attrNameLst>
                                      </p:cBhvr>
                                      <p:to>
                                        <p:strVal val="visible"/>
                                      </p:to>
                                    </p:set>
                                    <p:animEffect transition="in" filter="blinds(horizontal)">
                                      <p:cBhvr>
                                        <p:cTn id="21" dur="500"/>
                                        <p:tgtEl>
                                          <p:spTgt spid="4167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16771">
                                            <p:txEl>
                                              <p:pRg st="5" end="5"/>
                                            </p:txEl>
                                          </p:spTgt>
                                        </p:tgtEl>
                                        <p:attrNameLst>
                                          <p:attrName>style.visibility</p:attrName>
                                        </p:attrNameLst>
                                      </p:cBhvr>
                                      <p:to>
                                        <p:strVal val="visible"/>
                                      </p:to>
                                    </p:set>
                                    <p:animEffect transition="in" filter="blinds(horizontal)">
                                      <p:cBhvr>
                                        <p:cTn id="24" dur="500"/>
                                        <p:tgtEl>
                                          <p:spTgt spid="41677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16771">
                                            <p:txEl>
                                              <p:pRg st="6" end="6"/>
                                            </p:txEl>
                                          </p:spTgt>
                                        </p:tgtEl>
                                        <p:attrNameLst>
                                          <p:attrName>style.visibility</p:attrName>
                                        </p:attrNameLst>
                                      </p:cBhvr>
                                      <p:to>
                                        <p:strVal val="visible"/>
                                      </p:to>
                                    </p:set>
                                    <p:animEffect transition="in" filter="blinds(horizontal)">
                                      <p:cBhvr>
                                        <p:cTn id="27" dur="500"/>
                                        <p:tgtEl>
                                          <p:spTgt spid="41677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416774"/>
                                        </p:tgtEl>
                                        <p:attrNameLst>
                                          <p:attrName>style.visibility</p:attrName>
                                        </p:attrNameLst>
                                      </p:cBhvr>
                                      <p:to>
                                        <p:strVal val="visible"/>
                                      </p:to>
                                    </p:set>
                                    <p:anim calcmode="lin" valueType="num">
                                      <p:cBhvr>
                                        <p:cTn id="32" dur="500" fill="hold"/>
                                        <p:tgtEl>
                                          <p:spTgt spid="416774"/>
                                        </p:tgtEl>
                                        <p:attrNameLst>
                                          <p:attrName>ppt_x</p:attrName>
                                        </p:attrNameLst>
                                      </p:cBhvr>
                                      <p:tavLst>
                                        <p:tav tm="0">
                                          <p:val>
                                            <p:strVal val="#ppt_x-#ppt_w/2"/>
                                          </p:val>
                                        </p:tav>
                                        <p:tav tm="100000">
                                          <p:val>
                                            <p:strVal val="#ppt_x"/>
                                          </p:val>
                                        </p:tav>
                                      </p:tavLst>
                                    </p:anim>
                                    <p:anim calcmode="lin" valueType="num">
                                      <p:cBhvr>
                                        <p:cTn id="33" dur="500" fill="hold"/>
                                        <p:tgtEl>
                                          <p:spTgt spid="416774"/>
                                        </p:tgtEl>
                                        <p:attrNameLst>
                                          <p:attrName>ppt_y</p:attrName>
                                        </p:attrNameLst>
                                      </p:cBhvr>
                                      <p:tavLst>
                                        <p:tav tm="0">
                                          <p:val>
                                            <p:strVal val="#ppt_y"/>
                                          </p:val>
                                        </p:tav>
                                        <p:tav tm="100000">
                                          <p:val>
                                            <p:strVal val="#ppt_y"/>
                                          </p:val>
                                        </p:tav>
                                      </p:tavLst>
                                    </p:anim>
                                    <p:anim calcmode="lin" valueType="num">
                                      <p:cBhvr>
                                        <p:cTn id="34" dur="500" fill="hold"/>
                                        <p:tgtEl>
                                          <p:spTgt spid="416774"/>
                                        </p:tgtEl>
                                        <p:attrNameLst>
                                          <p:attrName>ppt_w</p:attrName>
                                        </p:attrNameLst>
                                      </p:cBhvr>
                                      <p:tavLst>
                                        <p:tav tm="0">
                                          <p:val>
                                            <p:fltVal val="0"/>
                                          </p:val>
                                        </p:tav>
                                        <p:tav tm="100000">
                                          <p:val>
                                            <p:strVal val="#ppt_w"/>
                                          </p:val>
                                        </p:tav>
                                      </p:tavLst>
                                    </p:anim>
                                    <p:anim calcmode="lin" valueType="num">
                                      <p:cBhvr>
                                        <p:cTn id="35" dur="500" fill="hold"/>
                                        <p:tgtEl>
                                          <p:spTgt spid="416774"/>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nodeType="clickEffect">
                                  <p:stCondLst>
                                    <p:cond delay="0"/>
                                  </p:stCondLst>
                                  <p:childTnLst>
                                    <p:set>
                                      <p:cBhvr>
                                        <p:cTn id="39" dur="1" fill="hold">
                                          <p:stCondLst>
                                            <p:cond delay="0"/>
                                          </p:stCondLst>
                                        </p:cTn>
                                        <p:tgtEl>
                                          <p:spTgt spid="416772"/>
                                        </p:tgtEl>
                                        <p:attrNameLst>
                                          <p:attrName>style.visibility</p:attrName>
                                        </p:attrNameLst>
                                      </p:cBhvr>
                                      <p:to>
                                        <p:strVal val="visible"/>
                                      </p:to>
                                    </p:set>
                                    <p:anim calcmode="lin" valueType="num">
                                      <p:cBhvr>
                                        <p:cTn id="40" dur="500" fill="hold"/>
                                        <p:tgtEl>
                                          <p:spTgt spid="416772"/>
                                        </p:tgtEl>
                                        <p:attrNameLst>
                                          <p:attrName>ppt_x</p:attrName>
                                        </p:attrNameLst>
                                      </p:cBhvr>
                                      <p:tavLst>
                                        <p:tav tm="0">
                                          <p:val>
                                            <p:strVal val="#ppt_x"/>
                                          </p:val>
                                        </p:tav>
                                        <p:tav tm="100000">
                                          <p:val>
                                            <p:strVal val="#ppt_x"/>
                                          </p:val>
                                        </p:tav>
                                      </p:tavLst>
                                    </p:anim>
                                    <p:anim calcmode="lin" valueType="num">
                                      <p:cBhvr>
                                        <p:cTn id="41" dur="500" fill="hold"/>
                                        <p:tgtEl>
                                          <p:spTgt spid="416772"/>
                                        </p:tgtEl>
                                        <p:attrNameLst>
                                          <p:attrName>ppt_y</p:attrName>
                                        </p:attrNameLst>
                                      </p:cBhvr>
                                      <p:tavLst>
                                        <p:tav tm="0">
                                          <p:val>
                                            <p:strVal val="#ppt_y-#ppt_h/2"/>
                                          </p:val>
                                        </p:tav>
                                        <p:tav tm="100000">
                                          <p:val>
                                            <p:strVal val="#ppt_y"/>
                                          </p:val>
                                        </p:tav>
                                      </p:tavLst>
                                    </p:anim>
                                    <p:anim calcmode="lin" valueType="num">
                                      <p:cBhvr>
                                        <p:cTn id="42" dur="500" fill="hold"/>
                                        <p:tgtEl>
                                          <p:spTgt spid="416772"/>
                                        </p:tgtEl>
                                        <p:attrNameLst>
                                          <p:attrName>ppt_w</p:attrName>
                                        </p:attrNameLst>
                                      </p:cBhvr>
                                      <p:tavLst>
                                        <p:tav tm="0">
                                          <p:val>
                                            <p:strVal val="#ppt_w"/>
                                          </p:val>
                                        </p:tav>
                                        <p:tav tm="100000">
                                          <p:val>
                                            <p:strVal val="#ppt_w"/>
                                          </p:val>
                                        </p:tav>
                                      </p:tavLst>
                                    </p:anim>
                                    <p:anim calcmode="lin" valueType="num">
                                      <p:cBhvr>
                                        <p:cTn id="43" dur="500" fill="hold"/>
                                        <p:tgtEl>
                                          <p:spTgt spid="416772"/>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5" presetClass="entr" presetSubtype="0" fill="hold" grpId="0" nodeType="clickEffect">
                                  <p:stCondLst>
                                    <p:cond delay="0"/>
                                  </p:stCondLst>
                                  <p:childTnLst>
                                    <p:set>
                                      <p:cBhvr>
                                        <p:cTn id="47" dur="1" fill="hold">
                                          <p:stCondLst>
                                            <p:cond delay="0"/>
                                          </p:stCondLst>
                                        </p:cTn>
                                        <p:tgtEl>
                                          <p:spTgt spid="416773"/>
                                        </p:tgtEl>
                                        <p:attrNameLst>
                                          <p:attrName>style.visibility</p:attrName>
                                        </p:attrNameLst>
                                      </p:cBhvr>
                                      <p:to>
                                        <p:strVal val="visible"/>
                                      </p:to>
                                    </p:set>
                                    <p:animEffect transition="in" filter="fade">
                                      <p:cBhvr>
                                        <p:cTn id="48" dur="2000"/>
                                        <p:tgtEl>
                                          <p:spTgt spid="416773"/>
                                        </p:tgtEl>
                                      </p:cBhvr>
                                    </p:animEffect>
                                    <p:anim calcmode="lin" valueType="num">
                                      <p:cBhvr>
                                        <p:cTn id="49" dur="2000" fill="hold"/>
                                        <p:tgtEl>
                                          <p:spTgt spid="416773"/>
                                        </p:tgtEl>
                                        <p:attrNameLst>
                                          <p:attrName>style.rotation</p:attrName>
                                        </p:attrNameLst>
                                      </p:cBhvr>
                                      <p:tavLst>
                                        <p:tav tm="0">
                                          <p:val>
                                            <p:fltVal val="720"/>
                                          </p:val>
                                        </p:tav>
                                        <p:tav tm="100000">
                                          <p:val>
                                            <p:fltVal val="0"/>
                                          </p:val>
                                        </p:tav>
                                      </p:tavLst>
                                    </p:anim>
                                    <p:anim calcmode="lin" valueType="num">
                                      <p:cBhvr>
                                        <p:cTn id="50" dur="2000" fill="hold"/>
                                        <p:tgtEl>
                                          <p:spTgt spid="416773"/>
                                        </p:tgtEl>
                                        <p:attrNameLst>
                                          <p:attrName>ppt_h</p:attrName>
                                        </p:attrNameLst>
                                      </p:cBhvr>
                                      <p:tavLst>
                                        <p:tav tm="0">
                                          <p:val>
                                            <p:fltVal val="0"/>
                                          </p:val>
                                        </p:tav>
                                        <p:tav tm="100000">
                                          <p:val>
                                            <p:strVal val="#ppt_h"/>
                                          </p:val>
                                        </p:tav>
                                      </p:tavLst>
                                    </p:anim>
                                    <p:anim calcmode="lin" valueType="num">
                                      <p:cBhvr>
                                        <p:cTn id="51" dur="2000" fill="hold"/>
                                        <p:tgtEl>
                                          <p:spTgt spid="41677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animBg="1"/>
      <p:bldP spid="41677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467544" y="255587"/>
            <a:ext cx="8496300" cy="981075"/>
          </a:xfrm>
        </p:spPr>
        <p:txBody>
          <a:bodyPr/>
          <a:lstStyle/>
          <a:p>
            <a:r>
              <a:rPr lang="zh-CN" altLang="en-US" dirty="0" smtClean="0"/>
              <a:t>案例</a:t>
            </a:r>
            <a:r>
              <a:rPr lang="en-US" altLang="zh-CN" dirty="0" smtClean="0"/>
              <a:t>——</a:t>
            </a:r>
            <a:r>
              <a:rPr lang="zh-CN" altLang="en-US" dirty="0" smtClean="0"/>
              <a:t>影片租借系统</a:t>
            </a:r>
          </a:p>
        </p:txBody>
      </p:sp>
      <p:sp>
        <p:nvSpPr>
          <p:cNvPr id="90115" name="内容占位符 2"/>
          <p:cNvSpPr>
            <a:spLocks noGrp="1"/>
          </p:cNvSpPr>
          <p:nvPr>
            <p:ph idx="1"/>
          </p:nvPr>
        </p:nvSpPr>
        <p:spPr>
          <a:xfrm>
            <a:off x="827583" y="1772815"/>
            <a:ext cx="7848873" cy="1872209"/>
          </a:xfrm>
        </p:spPr>
        <p:txBody>
          <a:bodyPr/>
          <a:lstStyle/>
          <a:p>
            <a:r>
              <a:rPr lang="zh-CN" altLang="en-US" dirty="0" smtClean="0"/>
              <a:t>将价格从影片中分离出来，每个影片对象关联一个价格对象，关联可以动态改变。</a:t>
            </a:r>
            <a:endParaRPr lang="en-US" altLang="zh-CN" dirty="0" smtClean="0"/>
          </a:p>
          <a:p>
            <a:r>
              <a:rPr lang="zh-CN" altLang="en-US" dirty="0" smtClean="0"/>
              <a:t>价格采用泛化结构。</a:t>
            </a:r>
          </a:p>
        </p:txBody>
      </p:sp>
      <p:pic>
        <p:nvPicPr>
          <p:cNvPr id="901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6376987"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574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476672"/>
            <a:ext cx="8496300" cy="981075"/>
          </a:xfrm>
        </p:spPr>
        <p:txBody>
          <a:bodyPr/>
          <a:lstStyle/>
          <a:p>
            <a:pPr eaLnBrk="1" hangingPunct="1"/>
            <a:r>
              <a:rPr lang="en-US" altLang="zh-CN" dirty="0" smtClean="0"/>
              <a:t>1. </a:t>
            </a:r>
            <a:r>
              <a:rPr lang="zh-CN" altLang="en-US" dirty="0" smtClean="0"/>
              <a:t>对象（</a:t>
            </a:r>
            <a:r>
              <a:rPr lang="en-US" altLang="zh-CN" dirty="0" smtClean="0"/>
              <a:t>Object</a:t>
            </a:r>
            <a:r>
              <a:rPr lang="zh-CN" altLang="en-US" dirty="0" smtClean="0"/>
              <a:t>）</a:t>
            </a:r>
          </a:p>
        </p:txBody>
      </p:sp>
      <p:sp>
        <p:nvSpPr>
          <p:cNvPr id="308227" name="Rectangle 3"/>
          <p:cNvSpPr>
            <a:spLocks noGrp="1" noChangeArrowheads="1"/>
          </p:cNvSpPr>
          <p:nvPr>
            <p:ph type="body" idx="1"/>
          </p:nvPr>
        </p:nvSpPr>
        <p:spPr/>
        <p:txBody>
          <a:bodyPr>
            <a:normAutofit fontScale="92500"/>
          </a:bodyPr>
          <a:lstStyle/>
          <a:p>
            <a:pPr eaLnBrk="1" hangingPunct="1"/>
            <a:r>
              <a:rPr lang="en-US" altLang="zh-CN" smtClean="0">
                <a:latin typeface="宋体" panose="02010600030101010101" pitchFamily="2" charset="-122"/>
              </a:rPr>
              <a:t>《</a:t>
            </a:r>
            <a:r>
              <a:rPr lang="zh-CN" altLang="en-US" smtClean="0">
                <a:latin typeface="宋体" panose="02010600030101010101" pitchFamily="2" charset="-122"/>
              </a:rPr>
              <a:t>现代汉语词典</a:t>
            </a:r>
            <a:r>
              <a:rPr lang="en-US" altLang="zh-CN" smtClean="0">
                <a:latin typeface="宋体" panose="02010600030101010101" pitchFamily="2" charset="-122"/>
              </a:rPr>
              <a:t>》(</a:t>
            </a:r>
            <a:r>
              <a:rPr lang="zh-CN" altLang="en-US" smtClean="0">
                <a:latin typeface="宋体" panose="02010600030101010101" pitchFamily="2" charset="-122"/>
              </a:rPr>
              <a:t>商务印书馆，</a:t>
            </a:r>
            <a:r>
              <a:rPr lang="en-US" altLang="zh-CN" smtClean="0">
                <a:latin typeface="宋体" panose="02010600030101010101" pitchFamily="2" charset="-122"/>
              </a:rPr>
              <a:t>1996)</a:t>
            </a:r>
            <a:r>
              <a:rPr lang="zh-CN" altLang="en-US" smtClean="0">
                <a:latin typeface="宋体" panose="02010600030101010101" pitchFamily="2" charset="-122"/>
              </a:rPr>
              <a:t>的解释是：对象是行动或思考时作为目标的人或事物。广义地讲，对象可以是任何人或事物。</a:t>
            </a:r>
          </a:p>
          <a:p>
            <a:pPr eaLnBrk="1" hangingPunct="1"/>
            <a:r>
              <a:rPr lang="zh-CN" altLang="en-US" smtClean="0">
                <a:latin typeface="宋体" panose="02010600030101010101" pitchFamily="2" charset="-122"/>
              </a:rPr>
              <a:t>对象是一些属性及专用服务的封装体，它是问题域中一些事物的抽象。</a:t>
            </a:r>
          </a:p>
          <a:p>
            <a:pPr lvl="1" eaLnBrk="1" hangingPunct="1"/>
            <a:r>
              <a:rPr lang="zh-CN" altLang="en-US" smtClean="0">
                <a:latin typeface="宋体" panose="02010600030101010101" pitchFamily="2" charset="-122"/>
                <a:cs typeface="楷体_GB2312" pitchFamily="49" charset="-122"/>
              </a:rPr>
              <a:t>这些属性的值刻画了一个对象的状态；</a:t>
            </a:r>
          </a:p>
          <a:p>
            <a:pPr lvl="1" eaLnBrk="1" hangingPunct="1"/>
            <a:r>
              <a:rPr lang="zh-CN" altLang="en-US" smtClean="0">
                <a:latin typeface="宋体" panose="02010600030101010101" pitchFamily="2" charset="-122"/>
                <a:cs typeface="楷体_GB2312" pitchFamily="49" charset="-122"/>
              </a:rPr>
              <a:t>这些操作是对象的行为，通过它们改变对象的状态（即属性值） </a:t>
            </a:r>
          </a:p>
          <a:p>
            <a:pPr eaLnBrk="1" hangingPunct="1"/>
            <a:endParaRPr lang="en-US" altLang="zh-CN" smtClean="0">
              <a:latin typeface="宋体" panose="02010600030101010101" pitchFamily="2" charset="-122"/>
            </a:endParaRPr>
          </a:p>
        </p:txBody>
      </p:sp>
    </p:spTree>
    <p:extLst>
      <p:ext uri="{BB962C8B-B14F-4D97-AF65-F5344CB8AC3E}">
        <p14:creationId xmlns:p14="http://schemas.microsoft.com/office/powerpoint/2010/main" val="2393240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8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67544" y="440509"/>
            <a:ext cx="8496300" cy="981075"/>
          </a:xfrm>
        </p:spPr>
        <p:txBody>
          <a:bodyPr/>
          <a:lstStyle/>
          <a:p>
            <a:pPr eaLnBrk="1" hangingPunct="1"/>
            <a:r>
              <a:rPr lang="zh-CN" altLang="en-US" dirty="0" smtClean="0"/>
              <a:t>案例</a:t>
            </a:r>
            <a:r>
              <a:rPr lang="en-US" altLang="zh-CN" dirty="0" smtClean="0"/>
              <a:t>——</a:t>
            </a:r>
            <a:r>
              <a:rPr lang="zh-CN" altLang="en-US" dirty="0" smtClean="0"/>
              <a:t>空调维修系统</a:t>
            </a:r>
          </a:p>
        </p:txBody>
      </p:sp>
      <p:sp>
        <p:nvSpPr>
          <p:cNvPr id="91139" name="Rectangle 3"/>
          <p:cNvSpPr>
            <a:spLocks noGrp="1" noChangeArrowheads="1"/>
          </p:cNvSpPr>
          <p:nvPr>
            <p:ph type="body" idx="1"/>
          </p:nvPr>
        </p:nvSpPr>
        <p:spPr/>
        <p:txBody>
          <a:bodyPr/>
          <a:lstStyle/>
          <a:p>
            <a:pPr eaLnBrk="1" hangingPunct="1"/>
            <a:r>
              <a:rPr lang="zh-CN" altLang="en-US" smtClean="0"/>
              <a:t>业务经理、专业人员</a:t>
            </a:r>
          </a:p>
        </p:txBody>
      </p:sp>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420888"/>
            <a:ext cx="4176712"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0993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328613"/>
            <a:ext cx="8064500" cy="981075"/>
          </a:xfrm>
        </p:spPr>
        <p:txBody>
          <a:bodyPr/>
          <a:lstStyle/>
          <a:p>
            <a:pPr eaLnBrk="1" hangingPunct="1"/>
            <a:r>
              <a:rPr lang="zh-CN" altLang="en-US" dirty="0" smtClean="0"/>
              <a:t>病态的继承</a:t>
            </a:r>
          </a:p>
        </p:txBody>
      </p:sp>
      <p:sp>
        <p:nvSpPr>
          <p:cNvPr id="92163" name="Rectangle 3"/>
          <p:cNvSpPr>
            <a:spLocks noGrp="1" noChangeArrowheads="1"/>
          </p:cNvSpPr>
          <p:nvPr>
            <p:ph type="body" sz="half" idx="1"/>
          </p:nvPr>
        </p:nvSpPr>
        <p:spPr>
          <a:xfrm>
            <a:off x="457200" y="1339850"/>
            <a:ext cx="8075613" cy="5184775"/>
          </a:xfrm>
        </p:spPr>
        <p:txBody>
          <a:bodyPr/>
          <a:lstStyle/>
          <a:p>
            <a:pPr eaLnBrk="1" hangingPunct="1">
              <a:lnSpc>
                <a:spcPct val="90000"/>
              </a:lnSpc>
            </a:pPr>
            <a:r>
              <a:rPr lang="zh-CN" altLang="en-US" sz="2800" dirty="0" smtClean="0"/>
              <a:t>泛化是提高软件重用性的一种机制，早期程序员为了重用而滥用泛化。</a:t>
            </a:r>
          </a:p>
          <a:p>
            <a:pPr eaLnBrk="1" hangingPunct="1">
              <a:lnSpc>
                <a:spcPct val="90000"/>
              </a:lnSpc>
              <a:buFont typeface="Wingdings" panose="05000000000000000000" pitchFamily="2" charset="2"/>
              <a:buNone/>
            </a:pPr>
            <a:endParaRPr lang="zh-CN" altLang="en-US" dirty="0" smtClean="0">
              <a:latin typeface="宋体" panose="02010600030101010101" pitchFamily="2" charset="-122"/>
            </a:endParaRPr>
          </a:p>
          <a:p>
            <a:pPr eaLnBrk="1" hangingPunct="1">
              <a:lnSpc>
                <a:spcPct val="90000"/>
              </a:lnSpc>
            </a:pPr>
            <a:endParaRPr lang="zh-CN" altLang="en-US" dirty="0" smtClean="0">
              <a:latin typeface="宋体" panose="02010600030101010101" pitchFamily="2" charset="-122"/>
            </a:endParaRPr>
          </a:p>
          <a:p>
            <a:pPr eaLnBrk="1" hangingPunct="1">
              <a:lnSpc>
                <a:spcPct val="90000"/>
              </a:lnSpc>
            </a:pPr>
            <a:endParaRPr lang="zh-CN" altLang="en-US" sz="2800" dirty="0" smtClean="0">
              <a:latin typeface="宋体" panose="02010600030101010101" pitchFamily="2" charset="-122"/>
            </a:endParaRPr>
          </a:p>
          <a:p>
            <a:pPr eaLnBrk="1" hangingPunct="1">
              <a:lnSpc>
                <a:spcPct val="90000"/>
              </a:lnSpc>
            </a:pPr>
            <a:endParaRPr lang="zh-CN" altLang="en-US" sz="2800" dirty="0" smtClean="0">
              <a:latin typeface="宋体" panose="02010600030101010101" pitchFamily="2" charset="-122"/>
            </a:endParaRPr>
          </a:p>
          <a:p>
            <a:pPr eaLnBrk="1" hangingPunct="1">
              <a:lnSpc>
                <a:spcPct val="90000"/>
              </a:lnSpc>
            </a:pPr>
            <a:endParaRPr lang="zh-CN" altLang="en-US" sz="2800" dirty="0" smtClean="0">
              <a:latin typeface="宋体" panose="02010600030101010101" pitchFamily="2" charset="-122"/>
            </a:endParaRPr>
          </a:p>
          <a:p>
            <a:pPr eaLnBrk="1" hangingPunct="1">
              <a:lnSpc>
                <a:spcPct val="90000"/>
              </a:lnSpc>
            </a:pPr>
            <a:r>
              <a:rPr lang="zh-CN" altLang="en-US" sz="2800" dirty="0" smtClean="0">
                <a:solidFill>
                  <a:srgbClr val="FF0000"/>
                </a:solidFill>
                <a:latin typeface="宋体" panose="02010600030101010101" pitchFamily="2" charset="-122"/>
              </a:rPr>
              <a:t>不符合”</a:t>
            </a:r>
            <a:r>
              <a:rPr lang="en-US" altLang="zh-CN" sz="2800" dirty="0" smtClean="0">
                <a:solidFill>
                  <a:srgbClr val="FF0000"/>
                </a:solidFill>
              </a:rPr>
              <a:t>is a kind of</a:t>
            </a:r>
            <a:r>
              <a:rPr lang="en-US" altLang="zh-CN" sz="2800" dirty="0" smtClean="0">
                <a:solidFill>
                  <a:srgbClr val="FF0000"/>
                </a:solidFill>
                <a:latin typeface="宋体" panose="02010600030101010101" pitchFamily="2" charset="-122"/>
              </a:rPr>
              <a:t>”</a:t>
            </a:r>
          </a:p>
          <a:p>
            <a:pPr eaLnBrk="1" hangingPunct="1">
              <a:lnSpc>
                <a:spcPct val="90000"/>
              </a:lnSpc>
            </a:pPr>
            <a:r>
              <a:rPr lang="zh-CN" altLang="en-US" sz="2800" dirty="0" smtClean="0">
                <a:latin typeface="宋体" panose="02010600030101010101" pitchFamily="2" charset="-122"/>
              </a:rPr>
              <a:t>采用组装结构，将复用对象作为组成元素</a:t>
            </a:r>
          </a:p>
        </p:txBody>
      </p:sp>
      <p:pic>
        <p:nvPicPr>
          <p:cNvPr id="9216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24075" y="2133600"/>
            <a:ext cx="4613275" cy="2586038"/>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7817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03203" y="404664"/>
            <a:ext cx="8496300" cy="981075"/>
          </a:xfrm>
        </p:spPr>
        <p:txBody>
          <a:bodyPr/>
          <a:lstStyle/>
          <a:p>
            <a:pPr eaLnBrk="1" hangingPunct="1"/>
            <a:r>
              <a:rPr lang="en-US" altLang="zh-CN" dirty="0" smtClean="0"/>
              <a:t>3. </a:t>
            </a:r>
            <a:r>
              <a:rPr lang="zh-CN" altLang="en-US" dirty="0" smtClean="0"/>
              <a:t>抽象类</a:t>
            </a:r>
          </a:p>
        </p:txBody>
      </p:sp>
      <p:sp>
        <p:nvSpPr>
          <p:cNvPr id="93187" name="Rectangle 3"/>
          <p:cNvSpPr>
            <a:spLocks noGrp="1" noChangeArrowheads="1"/>
          </p:cNvSpPr>
          <p:nvPr>
            <p:ph type="body" idx="1"/>
          </p:nvPr>
        </p:nvSpPr>
        <p:spPr>
          <a:xfrm>
            <a:off x="323528" y="1752600"/>
            <a:ext cx="8569325" cy="5105400"/>
          </a:xfrm>
        </p:spPr>
        <p:txBody>
          <a:bodyPr/>
          <a:lstStyle/>
          <a:p>
            <a:pPr marL="609600" indent="-609600" eaLnBrk="1" hangingPunct="1">
              <a:lnSpc>
                <a:spcPct val="90000"/>
              </a:lnSpc>
            </a:pPr>
            <a:r>
              <a:rPr lang="zh-CN" altLang="en-US" dirty="0" smtClean="0">
                <a:latin typeface="宋体" panose="02010600030101010101" pitchFamily="2" charset="-122"/>
              </a:rPr>
              <a:t>如果一般类</a:t>
            </a:r>
            <a:r>
              <a:rPr lang="en-US" altLang="zh-CN" dirty="0" smtClean="0">
                <a:latin typeface="宋体" panose="02010600030101010101" pitchFamily="2" charset="-122"/>
              </a:rPr>
              <a:t>A</a:t>
            </a:r>
            <a:r>
              <a:rPr lang="zh-CN" altLang="en-US" dirty="0" smtClean="0">
                <a:latin typeface="宋体" panose="02010600030101010101" pitchFamily="2" charset="-122"/>
              </a:rPr>
              <a:t>的每个实例还必须是它的一个特殊类的成员，那么类</a:t>
            </a:r>
            <a:r>
              <a:rPr lang="en-US" altLang="zh-CN" dirty="0" smtClean="0">
                <a:latin typeface="宋体" panose="02010600030101010101" pitchFamily="2" charset="-122"/>
              </a:rPr>
              <a:t>A</a:t>
            </a:r>
            <a:r>
              <a:rPr lang="zh-CN" altLang="en-US" dirty="0" smtClean="0">
                <a:latin typeface="宋体" panose="02010600030101010101" pitchFamily="2" charset="-122"/>
              </a:rPr>
              <a:t>就被称为一个抽象类。</a:t>
            </a:r>
          </a:p>
          <a:p>
            <a:pPr marL="990600" lvl="1" indent="-533400" eaLnBrk="1" hangingPunct="1">
              <a:lnSpc>
                <a:spcPct val="90000"/>
              </a:lnSpc>
            </a:pPr>
            <a:r>
              <a:rPr lang="zh-CN" altLang="en-US" dirty="0" smtClean="0">
                <a:latin typeface="宋体" panose="02010600030101010101" pitchFamily="2" charset="-122"/>
                <a:cs typeface="楷体_GB2312" pitchFamily="49" charset="-122"/>
              </a:rPr>
              <a:t>比如“学生”、“研究生”中，“学生”不是一个抽象类</a:t>
            </a:r>
          </a:p>
          <a:p>
            <a:pPr marL="990600" lvl="1" indent="-533400" eaLnBrk="1" hangingPunct="1">
              <a:lnSpc>
                <a:spcPct val="90000"/>
              </a:lnSpc>
            </a:pPr>
            <a:r>
              <a:rPr lang="zh-CN" altLang="en-US" dirty="0" smtClean="0">
                <a:latin typeface="宋体" panose="02010600030101010101" pitchFamily="2" charset="-122"/>
                <a:cs typeface="楷体_GB2312" pitchFamily="49" charset="-122"/>
              </a:rPr>
              <a:t>比如“支付”、“现金支付”、“信用卡支付”中，“支付”就是一个抽象类</a:t>
            </a:r>
          </a:p>
          <a:p>
            <a:pPr marL="609600" indent="-609600" eaLnBrk="1" hangingPunct="1">
              <a:lnSpc>
                <a:spcPct val="90000"/>
              </a:lnSpc>
            </a:pPr>
            <a:r>
              <a:rPr lang="zh-CN" altLang="en-US" dirty="0" smtClean="0">
                <a:latin typeface="宋体" panose="02010600030101010101" pitchFamily="2" charset="-122"/>
              </a:rPr>
              <a:t>但面向对象的设计原则强调设计抽象类，比如学生，设计一个抽象学生类，然后派生出本科生和研究生</a:t>
            </a:r>
          </a:p>
          <a:p>
            <a:pPr marL="609600" indent="-609600" eaLnBrk="1" hangingPunct="1">
              <a:lnSpc>
                <a:spcPct val="90000"/>
              </a:lnSpc>
            </a:pPr>
            <a:r>
              <a:rPr lang="zh-CN" altLang="en-US" dirty="0" smtClean="0">
                <a:latin typeface="宋体" panose="02010600030101010101" pitchFamily="2" charset="-122"/>
              </a:rPr>
              <a:t>抽象类意味着不能创建该类的实例</a:t>
            </a:r>
          </a:p>
        </p:txBody>
      </p:sp>
    </p:spTree>
    <p:extLst>
      <p:ext uri="{BB962C8B-B14F-4D97-AF65-F5344CB8AC3E}">
        <p14:creationId xmlns:p14="http://schemas.microsoft.com/office/powerpoint/2010/main" val="37002299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76293" y="476672"/>
            <a:ext cx="8064500" cy="668337"/>
          </a:xfrm>
        </p:spPr>
        <p:txBody>
          <a:bodyPr>
            <a:normAutofit fontScale="90000"/>
          </a:bodyPr>
          <a:lstStyle/>
          <a:p>
            <a:pPr eaLnBrk="1" hangingPunct="1"/>
            <a:r>
              <a:rPr lang="en-US" altLang="zh-CN" dirty="0" smtClean="0"/>
              <a:t>4. </a:t>
            </a:r>
            <a:r>
              <a:rPr lang="zh-CN" altLang="en-US" dirty="0" smtClean="0"/>
              <a:t>多继承</a:t>
            </a:r>
          </a:p>
        </p:txBody>
      </p:sp>
      <p:sp>
        <p:nvSpPr>
          <p:cNvPr id="94211" name="Rectangle 3"/>
          <p:cNvSpPr>
            <a:spLocks noGrp="1" noChangeArrowheads="1"/>
          </p:cNvSpPr>
          <p:nvPr>
            <p:ph type="body" idx="1"/>
          </p:nvPr>
        </p:nvSpPr>
        <p:spPr>
          <a:xfrm>
            <a:off x="611560" y="1700808"/>
            <a:ext cx="7929233" cy="1656184"/>
          </a:xfrm>
        </p:spPr>
        <p:txBody>
          <a:bodyPr>
            <a:normAutofit/>
          </a:bodyPr>
          <a:lstStyle/>
          <a:p>
            <a:pPr marL="609600" indent="-609600" eaLnBrk="1" hangingPunct="1">
              <a:lnSpc>
                <a:spcPct val="90000"/>
              </a:lnSpc>
            </a:pPr>
            <a:r>
              <a:rPr lang="zh-CN" altLang="en-US" sz="2400" dirty="0" smtClean="0">
                <a:latin typeface="宋体" panose="02010600030101010101" pitchFamily="2" charset="-122"/>
              </a:rPr>
              <a:t>继承有单继承和多继承。</a:t>
            </a:r>
          </a:p>
          <a:p>
            <a:pPr marL="609600" indent="-609600" eaLnBrk="1" hangingPunct="1">
              <a:lnSpc>
                <a:spcPct val="90000"/>
              </a:lnSpc>
            </a:pPr>
            <a:r>
              <a:rPr lang="zh-CN" altLang="en-US" sz="2400" dirty="0" smtClean="0">
                <a:latin typeface="宋体" panose="02010600030101010101" pitchFamily="2" charset="-122"/>
              </a:rPr>
              <a:t>多继承是指一个子类继承了两个父类的属性和行为。</a:t>
            </a:r>
          </a:p>
          <a:p>
            <a:pPr marL="609600" indent="-609600" eaLnBrk="1" hangingPunct="1">
              <a:lnSpc>
                <a:spcPct val="90000"/>
              </a:lnSpc>
            </a:pPr>
            <a:r>
              <a:rPr lang="zh-CN" altLang="en-US" sz="2400" dirty="0" smtClean="0">
                <a:latin typeface="宋体" panose="02010600030101010101" pitchFamily="2" charset="-122"/>
              </a:rPr>
              <a:t>例如</a:t>
            </a:r>
            <a:r>
              <a:rPr lang="en-US" altLang="zh-CN" sz="2400" dirty="0" err="1" smtClean="0">
                <a:latin typeface="宋体" panose="02010600030101010101" pitchFamily="2" charset="-122"/>
              </a:rPr>
              <a:t>MyTool</a:t>
            </a:r>
            <a:r>
              <a:rPr lang="zh-CN" altLang="en-US" sz="2400" dirty="0" smtClean="0">
                <a:latin typeface="宋体" panose="02010600030101010101" pitchFamily="2" charset="-122"/>
              </a:rPr>
              <a:t>继承铅笔和橡皮两种事物的特性：</a:t>
            </a:r>
            <a:endParaRPr lang="zh-CN" altLang="en-US" sz="3200" dirty="0" smtClean="0">
              <a:latin typeface="宋体" panose="02010600030101010101" pitchFamily="2" charset="-122"/>
            </a:endParaRPr>
          </a:p>
        </p:txBody>
      </p:sp>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140968"/>
            <a:ext cx="3313112"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5848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22988" y="672554"/>
            <a:ext cx="8280400" cy="777875"/>
          </a:xfrm>
        </p:spPr>
        <p:txBody>
          <a:bodyPr/>
          <a:lstStyle/>
          <a:p>
            <a:pPr eaLnBrk="1" hangingPunct="1"/>
            <a:r>
              <a:rPr lang="zh-CN" altLang="en-US" dirty="0" smtClean="0"/>
              <a:t>多继承的替换方案</a:t>
            </a:r>
          </a:p>
        </p:txBody>
      </p:sp>
      <p:sp>
        <p:nvSpPr>
          <p:cNvPr id="95235" name="Rectangle 3"/>
          <p:cNvSpPr>
            <a:spLocks noGrp="1" noChangeArrowheads="1"/>
          </p:cNvSpPr>
          <p:nvPr>
            <p:ph type="body" idx="1"/>
          </p:nvPr>
        </p:nvSpPr>
        <p:spPr>
          <a:xfrm>
            <a:off x="923795" y="1556792"/>
            <a:ext cx="7478786" cy="1666404"/>
          </a:xfrm>
        </p:spPr>
        <p:txBody>
          <a:bodyPr>
            <a:normAutofit/>
          </a:bodyPr>
          <a:lstStyle/>
          <a:p>
            <a:pPr marL="609600" indent="-609600" eaLnBrk="1" hangingPunct="1">
              <a:spcBef>
                <a:spcPts val="0"/>
              </a:spcBef>
            </a:pPr>
            <a:r>
              <a:rPr lang="zh-CN" altLang="en-US" sz="2000" dirty="0" smtClean="0">
                <a:latin typeface="宋体" panose="02010600030101010101" pitchFamily="2" charset="-122"/>
              </a:rPr>
              <a:t>如果某个类从若干个类中进行继承，就必须检查祖先中操作和属性的命名冲突（重名处理）。</a:t>
            </a:r>
          </a:p>
          <a:p>
            <a:pPr marL="609600" indent="-609600" eaLnBrk="1" hangingPunct="1">
              <a:spcBef>
                <a:spcPts val="0"/>
              </a:spcBef>
            </a:pPr>
            <a:r>
              <a:rPr lang="zh-CN" altLang="en-US" sz="2000" dirty="0" smtClean="0">
                <a:latin typeface="宋体" panose="02010600030101010101" pitchFamily="2" charset="-122"/>
              </a:rPr>
              <a:t>一般不建议使用多继承，解决方法是采用单继承、接口（左图）或组装结构（右图）来描述：</a:t>
            </a:r>
          </a:p>
        </p:txBody>
      </p:sp>
      <p:sp>
        <p:nvSpPr>
          <p:cNvPr id="420868" name="Rectangle 4"/>
          <p:cNvSpPr>
            <a:spLocks noChangeArrowheads="1"/>
          </p:cNvSpPr>
          <p:nvPr/>
        </p:nvSpPr>
        <p:spPr bwMode="auto">
          <a:xfrm>
            <a:off x="909638" y="5589588"/>
            <a:ext cx="82343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nSpc>
                <a:spcPct val="90000"/>
              </a:lnSpc>
              <a:spcBef>
                <a:spcPct val="20000"/>
              </a:spcBef>
              <a:buClr>
                <a:srgbClr val="C00000"/>
              </a:buClr>
              <a:buSzPct val="80000"/>
              <a:buFont typeface="Wingdings" pitchFamily="2" charset="2"/>
              <a:buChar char="l"/>
              <a:defRPr/>
            </a:pPr>
            <a:r>
              <a:rPr lang="zh-CN" altLang="en-US" sz="2000" dirty="0">
                <a:solidFill>
                  <a:schemeClr val="tx1">
                    <a:lumMod val="85000"/>
                    <a:lumOff val="15000"/>
                  </a:schemeClr>
                </a:solidFill>
                <a:latin typeface="宋体" panose="02010600030101010101" pitchFamily="2" charset="-122"/>
                <a:ea typeface="微软雅黑" panose="020B0503020204020204" pitchFamily="34" charset="-122"/>
              </a:rPr>
              <a:t>或者定义两个接口：</a:t>
            </a:r>
          </a:p>
          <a:p>
            <a:pPr marL="742950" lvl="1" indent="-285750" eaLnBrk="0" hangingPunct="0">
              <a:spcBef>
                <a:spcPct val="20000"/>
              </a:spcBef>
              <a:buClr>
                <a:srgbClr val="0033CC"/>
              </a:buClr>
              <a:buSzPct val="120000"/>
              <a:buFont typeface="楷体" pitchFamily="49" charset="-122"/>
              <a:buChar char="-"/>
              <a:defRPr/>
            </a:pPr>
            <a:r>
              <a:rPr lang="en-US" altLang="zh-CN" sz="2000" dirty="0" err="1">
                <a:solidFill>
                  <a:schemeClr val="tx1">
                    <a:lumMod val="85000"/>
                    <a:lumOff val="15000"/>
                  </a:schemeClr>
                </a:solidFill>
                <a:latin typeface="宋体" panose="02010600030101010101" pitchFamily="2" charset="-122"/>
                <a:ea typeface="微软雅黑" panose="020B0503020204020204" pitchFamily="34" charset="-122"/>
              </a:rPr>
              <a:t>IWritable</a:t>
            </a:r>
            <a:r>
              <a:rPr lang="zh-CN" altLang="en-US" sz="2000" dirty="0">
                <a:solidFill>
                  <a:schemeClr val="tx1">
                    <a:lumMod val="85000"/>
                    <a:lumOff val="15000"/>
                  </a:schemeClr>
                </a:solidFill>
                <a:latin typeface="宋体" panose="02010600030101010101" pitchFamily="2" charset="-122"/>
                <a:ea typeface="微软雅黑" panose="020B0503020204020204" pitchFamily="34" charset="-122"/>
              </a:rPr>
              <a:t>接口（可写）、</a:t>
            </a:r>
            <a:r>
              <a:rPr lang="en-US" altLang="zh-CN" sz="2000" dirty="0" err="1">
                <a:solidFill>
                  <a:schemeClr val="tx1">
                    <a:lumMod val="85000"/>
                    <a:lumOff val="15000"/>
                  </a:schemeClr>
                </a:solidFill>
                <a:latin typeface="宋体" panose="02010600030101010101" pitchFamily="2" charset="-122"/>
                <a:ea typeface="微软雅黑" panose="020B0503020204020204" pitchFamily="34" charset="-122"/>
              </a:rPr>
              <a:t>IE</a:t>
            </a:r>
            <a:r>
              <a:rPr lang="en-US" altLang="en-US" sz="2000" dirty="0" err="1">
                <a:solidFill>
                  <a:schemeClr val="tx1">
                    <a:lumMod val="85000"/>
                    <a:lumOff val="15000"/>
                  </a:schemeClr>
                </a:solidFill>
                <a:latin typeface="宋体" panose="02010600030101010101" pitchFamily="2" charset="-122"/>
                <a:ea typeface="微软雅黑" panose="020B0503020204020204" pitchFamily="34" charset="-122"/>
              </a:rPr>
              <a:t>raserable</a:t>
            </a:r>
            <a:r>
              <a:rPr lang="zh-CN" altLang="en-US" sz="2000" dirty="0">
                <a:solidFill>
                  <a:schemeClr val="tx1">
                    <a:lumMod val="85000"/>
                    <a:lumOff val="15000"/>
                  </a:schemeClr>
                </a:solidFill>
                <a:latin typeface="宋体" panose="02010600030101010101" pitchFamily="2" charset="-122"/>
                <a:ea typeface="微软雅黑" panose="020B0503020204020204" pitchFamily="34" charset="-122"/>
              </a:rPr>
              <a:t>接口（可擦）</a:t>
            </a:r>
          </a:p>
        </p:txBody>
      </p:sp>
      <p:pic>
        <p:nvPicPr>
          <p:cNvPr id="952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2862263"/>
            <a:ext cx="3240087" cy="279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862263"/>
            <a:ext cx="3097213" cy="262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235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79512" y="476672"/>
            <a:ext cx="8496300" cy="981075"/>
          </a:xfrm>
        </p:spPr>
        <p:txBody>
          <a:bodyPr/>
          <a:lstStyle/>
          <a:p>
            <a:pPr eaLnBrk="1" hangingPunct="1"/>
            <a:r>
              <a:rPr lang="en-US" altLang="zh-CN" smtClean="0"/>
              <a:t>5. </a:t>
            </a:r>
            <a:r>
              <a:rPr lang="zh-CN" altLang="en-US" dirty="0" smtClean="0"/>
              <a:t>接口</a:t>
            </a:r>
          </a:p>
        </p:txBody>
      </p:sp>
      <p:sp>
        <p:nvSpPr>
          <p:cNvPr id="96259" name="Rectangle 3"/>
          <p:cNvSpPr>
            <a:spLocks noGrp="1" noChangeArrowheads="1"/>
          </p:cNvSpPr>
          <p:nvPr>
            <p:ph type="body" idx="1"/>
          </p:nvPr>
        </p:nvSpPr>
        <p:spPr/>
        <p:txBody>
          <a:bodyPr>
            <a:normAutofit fontScale="92500"/>
          </a:bodyPr>
          <a:lstStyle/>
          <a:p>
            <a:pPr eaLnBrk="1" hangingPunct="1"/>
            <a:r>
              <a:rPr lang="zh-CN" altLang="en-US" smtClean="0"/>
              <a:t>当多种不同类型的对象具有相似行为时，可以将他们的行为进行抽象，定义为接口。</a:t>
            </a:r>
          </a:p>
          <a:p>
            <a:pPr eaLnBrk="1" hangingPunct="1"/>
            <a:r>
              <a:rPr lang="zh-CN" altLang="en-US" smtClean="0"/>
              <a:t>接口只是某种行为的契约，接口不含有契约的具体实现机制，实现由类来完成。</a:t>
            </a:r>
          </a:p>
          <a:p>
            <a:pPr eaLnBrk="1" hangingPunct="1"/>
            <a:r>
              <a:rPr lang="zh-CN" altLang="en-US" smtClean="0"/>
              <a:t>例如：</a:t>
            </a:r>
          </a:p>
          <a:p>
            <a:pPr lvl="1" eaLnBrk="1" hangingPunct="1"/>
            <a:r>
              <a:rPr lang="zh-CN" altLang="en-US" smtClean="0">
                <a:cs typeface="楷体_GB2312" pitchFamily="49" charset="-122"/>
              </a:rPr>
              <a:t>业务系统中有些单据能撤销，有些不能，可以将撤销操作封装到一个接口中，所有支持撤销的单据类去实现该接口</a:t>
            </a:r>
          </a:p>
        </p:txBody>
      </p:sp>
    </p:spTree>
    <p:extLst>
      <p:ext uri="{BB962C8B-B14F-4D97-AF65-F5344CB8AC3E}">
        <p14:creationId xmlns:p14="http://schemas.microsoft.com/office/powerpoint/2010/main" val="10432469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28450" y="310869"/>
            <a:ext cx="8496300" cy="981075"/>
          </a:xfrm>
        </p:spPr>
        <p:txBody>
          <a:bodyPr/>
          <a:lstStyle/>
          <a:p>
            <a:pPr eaLnBrk="1" hangingPunct="1"/>
            <a:r>
              <a:rPr lang="zh-CN" altLang="en-US" smtClean="0"/>
              <a:t>接口与实现举例</a:t>
            </a:r>
          </a:p>
        </p:txBody>
      </p:sp>
      <p:sp>
        <p:nvSpPr>
          <p:cNvPr id="97283" name="Rectangle 3"/>
          <p:cNvSpPr>
            <a:spLocks noGrp="1" noChangeArrowheads="1"/>
          </p:cNvSpPr>
          <p:nvPr>
            <p:ph type="body" idx="1"/>
          </p:nvPr>
        </p:nvSpPr>
        <p:spPr>
          <a:xfrm>
            <a:off x="528450" y="1700808"/>
            <a:ext cx="8003990" cy="2520280"/>
          </a:xfrm>
        </p:spPr>
        <p:txBody>
          <a:bodyPr>
            <a:normAutofit/>
          </a:bodyPr>
          <a:lstStyle/>
          <a:p>
            <a:pPr eaLnBrk="1" hangingPunct="1"/>
            <a:r>
              <a:rPr lang="zh-CN" altLang="en-US" sz="2400" dirty="0" smtClean="0"/>
              <a:t>数据可以采用文件方式读写，也可以采用数据库读写；</a:t>
            </a:r>
          </a:p>
          <a:p>
            <a:pPr eaLnBrk="1" hangingPunct="1"/>
            <a:r>
              <a:rPr lang="en-US" altLang="zh-CN" sz="2400" dirty="0" err="1" smtClean="0"/>
              <a:t>IAccessible</a:t>
            </a:r>
            <a:r>
              <a:rPr lang="zh-CN" altLang="en-US" sz="2400" dirty="0" smtClean="0"/>
              <a:t>是一个接口，定义了读写两个方法；</a:t>
            </a:r>
          </a:p>
          <a:p>
            <a:pPr eaLnBrk="1" hangingPunct="1"/>
            <a:r>
              <a:rPr lang="en-US" altLang="zh-CN" sz="2400" dirty="0" smtClean="0"/>
              <a:t>File</a:t>
            </a:r>
            <a:r>
              <a:rPr lang="zh-CN" altLang="en-US" sz="2400" dirty="0" smtClean="0"/>
              <a:t>类和</a:t>
            </a:r>
            <a:r>
              <a:rPr lang="en-US" altLang="zh-CN" sz="2400" dirty="0" smtClean="0"/>
              <a:t>DB</a:t>
            </a:r>
            <a:r>
              <a:rPr lang="zh-CN" altLang="en-US" sz="2400" dirty="0" smtClean="0"/>
              <a:t>类都提供读写操作，实现</a:t>
            </a:r>
            <a:r>
              <a:rPr lang="en-US" altLang="zh-CN" sz="2400" dirty="0" err="1" smtClean="0"/>
              <a:t>IAccessible</a:t>
            </a:r>
            <a:r>
              <a:rPr lang="zh-CN" altLang="en-US" sz="2400" dirty="0" smtClean="0"/>
              <a:t>接口的读写方法。</a:t>
            </a:r>
            <a:endParaRPr lang="en-US" altLang="zh-CN" sz="2400" dirty="0" smtClean="0"/>
          </a:p>
          <a:p>
            <a:pPr eaLnBrk="1" hangingPunct="1"/>
            <a:r>
              <a:rPr lang="zh-CN" altLang="en-US" sz="2400" dirty="0" smtClean="0"/>
              <a:t>底层机制与抽象类相似。</a:t>
            </a:r>
          </a:p>
        </p:txBody>
      </p:sp>
      <p:pic>
        <p:nvPicPr>
          <p:cNvPr id="9728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140968"/>
            <a:ext cx="3889375"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17111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72343" y="335757"/>
            <a:ext cx="8064500" cy="730250"/>
          </a:xfrm>
        </p:spPr>
        <p:txBody>
          <a:bodyPr/>
          <a:lstStyle/>
          <a:p>
            <a:pPr eaLnBrk="1" hangingPunct="1"/>
            <a:r>
              <a:rPr lang="en-US" altLang="zh-CN" dirty="0" smtClean="0"/>
              <a:t>8.6 </a:t>
            </a:r>
            <a:r>
              <a:rPr lang="zh-CN" altLang="en-US" dirty="0" smtClean="0"/>
              <a:t>类图的画法</a:t>
            </a:r>
          </a:p>
        </p:txBody>
      </p:sp>
      <p:grpSp>
        <p:nvGrpSpPr>
          <p:cNvPr id="422915" name="Group 3"/>
          <p:cNvGrpSpPr>
            <a:grpSpLocks/>
          </p:cNvGrpSpPr>
          <p:nvPr/>
        </p:nvGrpSpPr>
        <p:grpSpPr bwMode="auto">
          <a:xfrm>
            <a:off x="271463" y="1268413"/>
            <a:ext cx="1562100" cy="977900"/>
            <a:chOff x="4960" y="1680"/>
            <a:chExt cx="1240" cy="681"/>
          </a:xfrm>
        </p:grpSpPr>
        <p:sp>
          <p:nvSpPr>
            <p:cNvPr id="98334" name="Rectangle 4"/>
            <p:cNvSpPr>
              <a:spLocks noChangeArrowheads="1"/>
            </p:cNvSpPr>
            <p:nvPr/>
          </p:nvSpPr>
          <p:spPr bwMode="auto">
            <a:xfrm>
              <a:off x="4960" y="1680"/>
              <a:ext cx="1240" cy="68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8335" name="Line 5"/>
            <p:cNvSpPr>
              <a:spLocks noChangeShapeType="1"/>
            </p:cNvSpPr>
            <p:nvPr/>
          </p:nvSpPr>
          <p:spPr bwMode="auto">
            <a:xfrm>
              <a:off x="4960" y="1920"/>
              <a:ext cx="12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6" name="Line 6"/>
            <p:cNvSpPr>
              <a:spLocks noChangeShapeType="1"/>
            </p:cNvSpPr>
            <p:nvPr/>
          </p:nvSpPr>
          <p:spPr bwMode="auto">
            <a:xfrm>
              <a:off x="4980" y="2160"/>
              <a:ext cx="12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2919" name="Text Box 7"/>
          <p:cNvSpPr txBox="1">
            <a:spLocks noChangeArrowheads="1"/>
          </p:cNvSpPr>
          <p:nvPr/>
        </p:nvSpPr>
        <p:spPr bwMode="auto">
          <a:xfrm>
            <a:off x="1962150" y="1325563"/>
            <a:ext cx="1385888"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楷体_GB2312" pitchFamily="49" charset="-122"/>
                <a:ea typeface="楷体_GB2312" pitchFamily="49" charset="-122"/>
              </a:rPr>
              <a:t>类</a:t>
            </a:r>
          </a:p>
        </p:txBody>
      </p:sp>
      <p:sp>
        <p:nvSpPr>
          <p:cNvPr id="422920" name="Rectangle 8"/>
          <p:cNvSpPr>
            <a:spLocks noChangeArrowheads="1"/>
          </p:cNvSpPr>
          <p:nvPr/>
        </p:nvSpPr>
        <p:spPr bwMode="auto">
          <a:xfrm>
            <a:off x="163513" y="3095625"/>
            <a:ext cx="1600200" cy="2854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2400">
                <a:latin typeface="楷体_GB2312" pitchFamily="49" charset="-122"/>
                <a:ea typeface="楷体_GB2312" pitchFamily="49" charset="-122"/>
              </a:rPr>
              <a:t>会员</a:t>
            </a:r>
          </a:p>
          <a:p>
            <a:pPr algn="just" eaLnBrk="1" hangingPunct="1">
              <a:lnSpc>
                <a:spcPct val="96000"/>
              </a:lnSpc>
            </a:pPr>
            <a:r>
              <a:rPr lang="zh-CN" altLang="en-US" sz="2400">
                <a:latin typeface="楷体_GB2312" pitchFamily="49" charset="-122"/>
                <a:ea typeface="楷体_GB2312" pitchFamily="49" charset="-122"/>
              </a:rPr>
              <a:t>会员代号</a:t>
            </a:r>
          </a:p>
          <a:p>
            <a:pPr algn="just" eaLnBrk="1" hangingPunct="1">
              <a:lnSpc>
                <a:spcPct val="96000"/>
              </a:lnSpc>
            </a:pPr>
            <a:r>
              <a:rPr lang="zh-CN" altLang="en-US" sz="2400">
                <a:latin typeface="楷体_GB2312" pitchFamily="49" charset="-122"/>
                <a:ea typeface="楷体_GB2312" pitchFamily="49" charset="-122"/>
              </a:rPr>
              <a:t>姓名</a:t>
            </a:r>
          </a:p>
          <a:p>
            <a:pPr algn="just" eaLnBrk="1" hangingPunct="1">
              <a:lnSpc>
                <a:spcPct val="96000"/>
              </a:lnSpc>
            </a:pPr>
            <a:r>
              <a:rPr lang="zh-CN" altLang="en-US" sz="2400">
                <a:latin typeface="楷体_GB2312" pitchFamily="49" charset="-122"/>
                <a:ea typeface="楷体_GB2312" pitchFamily="49" charset="-122"/>
              </a:rPr>
              <a:t>地址</a:t>
            </a:r>
          </a:p>
          <a:p>
            <a:pPr algn="just" eaLnBrk="1" hangingPunct="1">
              <a:lnSpc>
                <a:spcPct val="96000"/>
              </a:lnSpc>
            </a:pPr>
            <a:r>
              <a:rPr lang="zh-CN" altLang="en-US" sz="2400">
                <a:latin typeface="楷体_GB2312" pitchFamily="49" charset="-122"/>
                <a:ea typeface="楷体_GB2312" pitchFamily="49" charset="-122"/>
              </a:rPr>
              <a:t>电话</a:t>
            </a:r>
          </a:p>
          <a:p>
            <a:pPr algn="just" eaLnBrk="1" hangingPunct="1">
              <a:lnSpc>
                <a:spcPct val="96000"/>
              </a:lnSpc>
            </a:pPr>
            <a:r>
              <a:rPr lang="zh-CN" altLang="en-US" sz="2400">
                <a:latin typeface="楷体_GB2312" pitchFamily="49" charset="-122"/>
                <a:ea typeface="楷体_GB2312" pitchFamily="49" charset="-122"/>
              </a:rPr>
              <a:t>租借记录</a:t>
            </a:r>
          </a:p>
          <a:p>
            <a:pPr algn="just" eaLnBrk="1" hangingPunct="1">
              <a:lnSpc>
                <a:spcPct val="96000"/>
              </a:lnSpc>
            </a:pPr>
            <a:r>
              <a:rPr lang="zh-CN" altLang="en-US" sz="2400">
                <a:latin typeface="楷体_GB2312" pitchFamily="49" charset="-122"/>
                <a:ea typeface="楷体_GB2312" pitchFamily="49" charset="-122"/>
              </a:rPr>
              <a:t>增加租借</a:t>
            </a:r>
          </a:p>
          <a:p>
            <a:pPr algn="just" eaLnBrk="1" hangingPunct="1">
              <a:lnSpc>
                <a:spcPct val="96000"/>
              </a:lnSpc>
            </a:pPr>
            <a:r>
              <a:rPr lang="zh-CN" altLang="en-US" sz="2400">
                <a:latin typeface="楷体_GB2312" pitchFamily="49" charset="-122"/>
                <a:ea typeface="楷体_GB2312" pitchFamily="49" charset="-122"/>
              </a:rPr>
              <a:t>取全部租借</a:t>
            </a:r>
          </a:p>
        </p:txBody>
      </p:sp>
      <p:sp>
        <p:nvSpPr>
          <p:cNvPr id="422921" name="Line 9"/>
          <p:cNvSpPr>
            <a:spLocks noChangeShapeType="1"/>
          </p:cNvSpPr>
          <p:nvPr/>
        </p:nvSpPr>
        <p:spPr bwMode="auto">
          <a:xfrm>
            <a:off x="163513" y="3500438"/>
            <a:ext cx="1552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22" name="Line 10"/>
          <p:cNvSpPr>
            <a:spLocks noChangeShapeType="1"/>
          </p:cNvSpPr>
          <p:nvPr/>
        </p:nvSpPr>
        <p:spPr bwMode="auto">
          <a:xfrm>
            <a:off x="179388" y="5229225"/>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23" name="Line 11"/>
          <p:cNvSpPr>
            <a:spLocks noChangeShapeType="1"/>
          </p:cNvSpPr>
          <p:nvPr/>
        </p:nvSpPr>
        <p:spPr bwMode="auto">
          <a:xfrm>
            <a:off x="1776413" y="3246438"/>
            <a:ext cx="58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24" name="Text Box 12"/>
          <p:cNvSpPr txBox="1">
            <a:spLocks noChangeArrowheads="1"/>
          </p:cNvSpPr>
          <p:nvPr/>
        </p:nvSpPr>
        <p:spPr bwMode="auto">
          <a:xfrm>
            <a:off x="2405063" y="3024188"/>
            <a:ext cx="989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楷体_GB2312" pitchFamily="49" charset="-122"/>
                <a:ea typeface="楷体_GB2312" pitchFamily="49" charset="-122"/>
              </a:rPr>
              <a:t>类名</a:t>
            </a:r>
          </a:p>
        </p:txBody>
      </p:sp>
      <p:sp>
        <p:nvSpPr>
          <p:cNvPr id="422925" name="AutoShape 13"/>
          <p:cNvSpPr>
            <a:spLocks/>
          </p:cNvSpPr>
          <p:nvPr/>
        </p:nvSpPr>
        <p:spPr bwMode="auto">
          <a:xfrm>
            <a:off x="1831975" y="3590925"/>
            <a:ext cx="473075" cy="1446213"/>
          </a:xfrm>
          <a:prstGeom prst="rightBrace">
            <a:avLst>
              <a:gd name="adj1" fmla="val 2547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926" name="Text Box 14"/>
          <p:cNvSpPr txBox="1">
            <a:spLocks noChangeArrowheads="1"/>
          </p:cNvSpPr>
          <p:nvPr/>
        </p:nvSpPr>
        <p:spPr bwMode="auto">
          <a:xfrm>
            <a:off x="2424113" y="4059238"/>
            <a:ext cx="989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楷体_GB2312" pitchFamily="49" charset="-122"/>
                <a:ea typeface="楷体_GB2312" pitchFamily="49" charset="-122"/>
              </a:rPr>
              <a:t>属性</a:t>
            </a:r>
          </a:p>
        </p:txBody>
      </p:sp>
      <p:sp>
        <p:nvSpPr>
          <p:cNvPr id="422927" name="AutoShape 15"/>
          <p:cNvSpPr>
            <a:spLocks/>
          </p:cNvSpPr>
          <p:nvPr/>
        </p:nvSpPr>
        <p:spPr bwMode="auto">
          <a:xfrm>
            <a:off x="1851025" y="5187950"/>
            <a:ext cx="400050" cy="711200"/>
          </a:xfrm>
          <a:prstGeom prst="rightBrace">
            <a:avLst>
              <a:gd name="adj1" fmla="val 1481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928" name="Text Box 16"/>
          <p:cNvSpPr txBox="1">
            <a:spLocks noChangeArrowheads="1"/>
          </p:cNvSpPr>
          <p:nvPr/>
        </p:nvSpPr>
        <p:spPr bwMode="auto">
          <a:xfrm>
            <a:off x="2268538" y="5310188"/>
            <a:ext cx="14398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楷体_GB2312" pitchFamily="49" charset="-122"/>
                <a:ea typeface="楷体_GB2312" pitchFamily="49" charset="-122"/>
              </a:rPr>
              <a:t>服务</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操作</a:t>
            </a:r>
          </a:p>
        </p:txBody>
      </p:sp>
      <p:sp>
        <p:nvSpPr>
          <p:cNvPr id="422929" name="Line 17"/>
          <p:cNvSpPr>
            <a:spLocks noChangeShapeType="1"/>
          </p:cNvSpPr>
          <p:nvPr/>
        </p:nvSpPr>
        <p:spPr bwMode="auto">
          <a:xfrm>
            <a:off x="3563938" y="2649538"/>
            <a:ext cx="1420812"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22930" name="AutoShape 18"/>
          <p:cNvSpPr>
            <a:spLocks noChangeArrowheads="1"/>
          </p:cNvSpPr>
          <p:nvPr/>
        </p:nvSpPr>
        <p:spPr bwMode="auto">
          <a:xfrm>
            <a:off x="4071938" y="1311275"/>
            <a:ext cx="442912" cy="366713"/>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931" name="Line 19"/>
          <p:cNvSpPr>
            <a:spLocks noChangeShapeType="1"/>
          </p:cNvSpPr>
          <p:nvPr/>
        </p:nvSpPr>
        <p:spPr bwMode="auto">
          <a:xfrm>
            <a:off x="4297363" y="1700213"/>
            <a:ext cx="0" cy="5381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2" name="Text Box 20"/>
          <p:cNvSpPr txBox="1">
            <a:spLocks noChangeArrowheads="1"/>
          </p:cNvSpPr>
          <p:nvPr/>
        </p:nvSpPr>
        <p:spPr bwMode="auto">
          <a:xfrm>
            <a:off x="5240338" y="1196975"/>
            <a:ext cx="3652837" cy="919163"/>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a:latin typeface="楷体_GB2312" pitchFamily="49" charset="-122"/>
                <a:ea typeface="楷体_GB2312" pitchFamily="49" charset="-122"/>
              </a:rPr>
              <a:t>类的一般</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特殊关系</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三角形一端是一般类，另一端是特殊类</a:t>
            </a:r>
            <a:r>
              <a:rPr lang="en-US" altLang="zh-CN" sz="2400" b="1">
                <a:latin typeface="楷体_GB2312" pitchFamily="49" charset="-122"/>
                <a:ea typeface="楷体_GB2312" pitchFamily="49" charset="-122"/>
              </a:rPr>
              <a:t>)</a:t>
            </a:r>
          </a:p>
        </p:txBody>
      </p:sp>
      <p:sp>
        <p:nvSpPr>
          <p:cNvPr id="422933" name="Text Box 21"/>
          <p:cNvSpPr txBox="1">
            <a:spLocks noChangeArrowheads="1"/>
          </p:cNvSpPr>
          <p:nvPr/>
        </p:nvSpPr>
        <p:spPr bwMode="auto">
          <a:xfrm>
            <a:off x="5253038" y="2276475"/>
            <a:ext cx="3708400" cy="8985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a:latin typeface="楷体_GB2312" pitchFamily="49" charset="-122"/>
                <a:ea typeface="楷体_GB2312" pitchFamily="49" charset="-122"/>
              </a:rPr>
              <a:t>对象关联</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连接线中间为关联名称，两端为角色和多重性，箭头为导向性</a:t>
            </a:r>
            <a:r>
              <a:rPr lang="en-US" altLang="zh-CN" sz="2400" b="1">
                <a:latin typeface="楷体_GB2312" pitchFamily="49" charset="-122"/>
                <a:ea typeface="楷体_GB2312" pitchFamily="49" charset="-122"/>
              </a:rPr>
              <a:t>)</a:t>
            </a:r>
          </a:p>
        </p:txBody>
      </p:sp>
      <p:sp>
        <p:nvSpPr>
          <p:cNvPr id="422935" name="Text Box 23"/>
          <p:cNvSpPr txBox="1">
            <a:spLocks noChangeArrowheads="1"/>
          </p:cNvSpPr>
          <p:nvPr/>
        </p:nvSpPr>
        <p:spPr bwMode="auto">
          <a:xfrm>
            <a:off x="5270500" y="3355975"/>
            <a:ext cx="3709988" cy="8985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dirty="0">
                <a:latin typeface="楷体_GB2312" pitchFamily="49" charset="-122"/>
                <a:ea typeface="楷体_GB2312" pitchFamily="49" charset="-122"/>
              </a:rPr>
              <a:t>聚集</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菱形一端为整体对象，另一端为部分对象，两端可表示多重性</a:t>
            </a:r>
            <a:r>
              <a:rPr lang="en-US" altLang="zh-CN" sz="2400" b="1" dirty="0">
                <a:latin typeface="楷体_GB2312" pitchFamily="49" charset="-122"/>
                <a:ea typeface="楷体_GB2312" pitchFamily="49" charset="-122"/>
              </a:rPr>
              <a:t>)</a:t>
            </a:r>
          </a:p>
        </p:txBody>
      </p:sp>
      <p:grpSp>
        <p:nvGrpSpPr>
          <p:cNvPr id="98324" name="Group 31"/>
          <p:cNvGrpSpPr>
            <a:grpSpLocks/>
          </p:cNvGrpSpPr>
          <p:nvPr/>
        </p:nvGrpSpPr>
        <p:grpSpPr bwMode="auto">
          <a:xfrm rot="-5400000">
            <a:off x="4266406" y="3229769"/>
            <a:ext cx="265113" cy="949325"/>
            <a:chOff x="2608" y="2069"/>
            <a:chExt cx="167" cy="598"/>
          </a:xfrm>
        </p:grpSpPr>
        <p:sp>
          <p:nvSpPr>
            <p:cNvPr id="98332" name="Line 22"/>
            <p:cNvSpPr>
              <a:spLocks noChangeShapeType="1"/>
            </p:cNvSpPr>
            <p:nvPr/>
          </p:nvSpPr>
          <p:spPr bwMode="auto">
            <a:xfrm>
              <a:off x="2691" y="2354"/>
              <a:ext cx="0" cy="3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3" name="AutoShape 24"/>
            <p:cNvSpPr>
              <a:spLocks noChangeArrowheads="1"/>
            </p:cNvSpPr>
            <p:nvPr/>
          </p:nvSpPr>
          <p:spPr bwMode="auto">
            <a:xfrm>
              <a:off x="2608" y="2069"/>
              <a:ext cx="167" cy="299"/>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98325" name="Group 32"/>
          <p:cNvGrpSpPr>
            <a:grpSpLocks/>
          </p:cNvGrpSpPr>
          <p:nvPr/>
        </p:nvGrpSpPr>
        <p:grpSpPr bwMode="auto">
          <a:xfrm rot="-5400000">
            <a:off x="4265612" y="4383088"/>
            <a:ext cx="265113" cy="947738"/>
            <a:chOff x="2608" y="2795"/>
            <a:chExt cx="167" cy="597"/>
          </a:xfrm>
        </p:grpSpPr>
        <p:sp>
          <p:nvSpPr>
            <p:cNvPr id="98330" name="Line 25"/>
            <p:cNvSpPr>
              <a:spLocks noChangeShapeType="1"/>
            </p:cNvSpPr>
            <p:nvPr/>
          </p:nvSpPr>
          <p:spPr bwMode="auto">
            <a:xfrm>
              <a:off x="2691" y="3080"/>
              <a:ext cx="0" cy="3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1" name="AutoShape 26"/>
            <p:cNvSpPr>
              <a:spLocks noChangeArrowheads="1"/>
            </p:cNvSpPr>
            <p:nvPr/>
          </p:nvSpPr>
          <p:spPr bwMode="auto">
            <a:xfrm>
              <a:off x="2608" y="2795"/>
              <a:ext cx="167" cy="299"/>
            </a:xfrm>
            <a:prstGeom prst="diamond">
              <a:avLst/>
            </a:prstGeom>
            <a:solidFill>
              <a:schemeClr val="tx1"/>
            </a:solidFill>
            <a:ln w="38100">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22939" name="Text Box 27"/>
          <p:cNvSpPr txBox="1">
            <a:spLocks noChangeArrowheads="1"/>
          </p:cNvSpPr>
          <p:nvPr/>
        </p:nvSpPr>
        <p:spPr bwMode="auto">
          <a:xfrm>
            <a:off x="5270500" y="4437063"/>
            <a:ext cx="3709988" cy="8985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a:latin typeface="楷体_GB2312" pitchFamily="49" charset="-122"/>
                <a:ea typeface="楷体_GB2312" pitchFamily="49" charset="-122"/>
              </a:rPr>
              <a:t>组成</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聚集的特例，表示整体与部分紧密依赖的合成关系</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，菱形一端多重性为</a:t>
            </a:r>
            <a:r>
              <a:rPr lang="en-US" altLang="zh-CN" sz="2400" b="1">
                <a:latin typeface="楷体_GB2312" pitchFamily="49" charset="-122"/>
                <a:ea typeface="楷体_GB2312" pitchFamily="49" charset="-122"/>
              </a:rPr>
              <a:t>1</a:t>
            </a:r>
          </a:p>
        </p:txBody>
      </p:sp>
      <p:sp>
        <p:nvSpPr>
          <p:cNvPr id="422940" name="AutoShape 28"/>
          <p:cNvSpPr>
            <a:spLocks noChangeArrowheads="1"/>
          </p:cNvSpPr>
          <p:nvPr/>
        </p:nvSpPr>
        <p:spPr bwMode="auto">
          <a:xfrm>
            <a:off x="4067175" y="5445125"/>
            <a:ext cx="442913" cy="366713"/>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941" name="Line 29"/>
          <p:cNvSpPr>
            <a:spLocks noChangeShapeType="1"/>
          </p:cNvSpPr>
          <p:nvPr/>
        </p:nvSpPr>
        <p:spPr bwMode="auto">
          <a:xfrm flipH="1">
            <a:off x="4284663" y="5834063"/>
            <a:ext cx="7937" cy="61118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2" name="Text Box 30"/>
          <p:cNvSpPr txBox="1">
            <a:spLocks noChangeArrowheads="1"/>
          </p:cNvSpPr>
          <p:nvPr/>
        </p:nvSpPr>
        <p:spPr bwMode="auto">
          <a:xfrm>
            <a:off x="5235575" y="5483225"/>
            <a:ext cx="3652838" cy="919163"/>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a:latin typeface="楷体_GB2312" pitchFamily="49" charset="-122"/>
                <a:ea typeface="楷体_GB2312" pitchFamily="49" charset="-122"/>
              </a:rPr>
              <a:t>类的实现关系</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三角形一端是接口，另一端是需要实现该接口的类</a:t>
            </a:r>
            <a:r>
              <a:rPr lang="en-US" altLang="zh-CN" sz="2400" b="1">
                <a:latin typeface="楷体_GB2312" pitchFamily="49" charset="-122"/>
                <a:ea typeface="楷体_GB2312" pitchFamily="49" charset="-122"/>
              </a:rPr>
              <a:t>)</a:t>
            </a:r>
          </a:p>
        </p:txBody>
      </p:sp>
    </p:spTree>
    <p:extLst>
      <p:ext uri="{BB962C8B-B14F-4D97-AF65-F5344CB8AC3E}">
        <p14:creationId xmlns:p14="http://schemas.microsoft.com/office/powerpoint/2010/main" val="2095762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29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29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29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29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29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29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29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29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29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29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292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29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29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29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229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29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29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293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29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29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2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9" grpId="0"/>
      <p:bldP spid="422920" grpId="0" animBg="1"/>
      <p:bldP spid="422924" grpId="0"/>
      <p:bldP spid="422925" grpId="0" animBg="1"/>
      <p:bldP spid="422926" grpId="0"/>
      <p:bldP spid="422927" grpId="0" animBg="1"/>
      <p:bldP spid="422928" grpId="0"/>
      <p:bldP spid="422930" grpId="0" animBg="1"/>
      <p:bldP spid="422932" grpId="0" animBg="1"/>
      <p:bldP spid="422933" grpId="0" animBg="1"/>
      <p:bldP spid="422935" grpId="0" animBg="1"/>
      <p:bldP spid="422939" grpId="0" animBg="1"/>
      <p:bldP spid="422940" grpId="0" animBg="1"/>
      <p:bldP spid="42294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7544" y="332656"/>
            <a:ext cx="8496300" cy="981075"/>
          </a:xfrm>
        </p:spPr>
        <p:txBody>
          <a:bodyPr/>
          <a:lstStyle/>
          <a:p>
            <a:pPr eaLnBrk="1" hangingPunct="1"/>
            <a:r>
              <a:rPr lang="zh-CN" altLang="en-US" dirty="0" smtClean="0"/>
              <a:t>图书馆系统的类图</a:t>
            </a:r>
          </a:p>
        </p:txBody>
      </p:sp>
      <p:pic>
        <p:nvPicPr>
          <p:cNvPr id="993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3731"/>
            <a:ext cx="8820150"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32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67544" y="476672"/>
            <a:ext cx="8496300" cy="981075"/>
          </a:xfrm>
        </p:spPr>
        <p:txBody>
          <a:bodyPr/>
          <a:lstStyle/>
          <a:p>
            <a:pPr eaLnBrk="1" hangingPunct="1"/>
            <a:r>
              <a:rPr lang="zh-CN" altLang="en-US" dirty="0" smtClean="0"/>
              <a:t>空调维修系统的类图</a:t>
            </a:r>
          </a:p>
        </p:txBody>
      </p:sp>
      <p:pic>
        <p:nvPicPr>
          <p:cNvPr id="100356" name="Picture 8"/>
          <p:cNvPicPr>
            <a:picLocks noChangeAspect="1" noChangeArrowheads="1"/>
          </p:cNvPicPr>
          <p:nvPr/>
        </p:nvPicPr>
        <p:blipFill>
          <a:blip r:embed="rId2">
            <a:extLst>
              <a:ext uri="{28A0092B-C50C-407E-A947-70E740481C1C}">
                <a14:useLocalDpi xmlns:a14="http://schemas.microsoft.com/office/drawing/2010/main" val="0"/>
              </a:ext>
            </a:extLst>
          </a:blip>
          <a:srcRect l="3464" t="2684" r="3438" b="2646"/>
          <a:stretch>
            <a:fillRect/>
          </a:stretch>
        </p:blipFill>
        <p:spPr bwMode="auto">
          <a:xfrm>
            <a:off x="755576" y="1628800"/>
            <a:ext cx="7668592" cy="536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5258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3854</TotalTime>
  <Words>8119</Words>
  <Application>Microsoft Office PowerPoint</Application>
  <PresentationFormat>全屏显示(4:3)</PresentationFormat>
  <Paragraphs>946</Paragraphs>
  <Slides>109</Slides>
  <Notes>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109</vt:i4>
      </vt:variant>
    </vt:vector>
  </HeadingPairs>
  <TitlesOfParts>
    <vt:vector size="130" baseType="lpstr">
      <vt:lpstr>Univers (WN)</vt:lpstr>
      <vt:lpstr>等线</vt:lpstr>
      <vt:lpstr>黑体</vt:lpstr>
      <vt:lpstr>华文行楷</vt:lpstr>
      <vt:lpstr>华文中宋</vt:lpstr>
      <vt:lpstr>楷体</vt:lpstr>
      <vt:lpstr>楷体_GB2312</vt:lpstr>
      <vt:lpstr>宋体</vt:lpstr>
      <vt:lpstr>微软雅黑</vt:lpstr>
      <vt:lpstr>Arial</vt:lpstr>
      <vt:lpstr>Arial Rounded MT Bold</vt:lpstr>
      <vt:lpstr>Book Antiqua</vt:lpstr>
      <vt:lpstr>Calibri</vt:lpstr>
      <vt:lpstr>Cambria</vt:lpstr>
      <vt:lpstr>Times New Roman</vt:lpstr>
      <vt:lpstr>Wingdings</vt:lpstr>
      <vt:lpstr>环保</vt:lpstr>
      <vt:lpstr>ClipArt</vt:lpstr>
      <vt:lpstr>图表</vt:lpstr>
      <vt:lpstr>Microsoft Drawing</vt:lpstr>
      <vt:lpstr>位图图像</vt:lpstr>
      <vt:lpstr>第8章  领域对象建模</vt:lpstr>
      <vt:lpstr>本章主要内容</vt:lpstr>
      <vt:lpstr>8.1 面向对象方法概述</vt:lpstr>
      <vt:lpstr>8.1.1 引例</vt:lpstr>
      <vt:lpstr>8.1.1 引例</vt:lpstr>
      <vt:lpstr>8.1.1 引例(续)</vt:lpstr>
      <vt:lpstr>8.1.2 面向对象方法的发展</vt:lpstr>
      <vt:lpstr>8.1.3 面向对象方法基本概念</vt:lpstr>
      <vt:lpstr>1. 对象（Object）</vt:lpstr>
      <vt:lpstr>对象举例</vt:lpstr>
      <vt:lpstr>程序练习</vt:lpstr>
      <vt:lpstr>结构化编程</vt:lpstr>
      <vt:lpstr>面向对象编程</vt:lpstr>
      <vt:lpstr>信息系统中的对象举例</vt:lpstr>
      <vt:lpstr>对象的属性</vt:lpstr>
      <vt:lpstr>属性取决于视点</vt:lpstr>
      <vt:lpstr>对象的操作</vt:lpstr>
      <vt:lpstr>操作取决于视点</vt:lpstr>
      <vt:lpstr>2. 类（Class）</vt:lpstr>
      <vt:lpstr>类举例</vt:lpstr>
      <vt:lpstr>区分对象和类</vt:lpstr>
      <vt:lpstr>抽象类和接口</vt:lpstr>
      <vt:lpstr>接口举例</vt:lpstr>
      <vt:lpstr>3. 封装（Encapsulation）</vt:lpstr>
      <vt:lpstr>良好封装的好处</vt:lpstr>
      <vt:lpstr>4. 消息（Message）</vt:lpstr>
      <vt:lpstr>5. 继承（Inheritance）</vt:lpstr>
      <vt:lpstr>5. 继承（Inheritance）</vt:lpstr>
      <vt:lpstr>继承举例</vt:lpstr>
      <vt:lpstr>多继承（Multi-Inheritance）</vt:lpstr>
      <vt:lpstr>6. 多态（Polymorphism）</vt:lpstr>
      <vt:lpstr>多态举例</vt:lpstr>
      <vt:lpstr>多态的好处</vt:lpstr>
      <vt:lpstr>7. 关系（Relationship）</vt:lpstr>
      <vt:lpstr>8. 重用（Reuse）</vt:lpstr>
      <vt:lpstr>8.1.4 面向对象方法的优势</vt:lpstr>
      <vt:lpstr>1. 更接近人类思维方式</vt:lpstr>
      <vt:lpstr>计算机世界可以模拟现实世界</vt:lpstr>
      <vt:lpstr>2. 生命周期各阶段过渡平滑</vt:lpstr>
      <vt:lpstr>自始至终的对象模型</vt:lpstr>
      <vt:lpstr>3. 维护更加容易</vt:lpstr>
      <vt:lpstr>对象是更好的抽象和封装</vt:lpstr>
      <vt:lpstr>4. 更有生命力</vt:lpstr>
      <vt:lpstr>稳定的对象模型</vt:lpstr>
      <vt:lpstr>5. 与数据模型一致</vt:lpstr>
      <vt:lpstr>8.2 识别领域对象</vt:lpstr>
      <vt:lpstr>8.2.1 什么是领域对象</vt:lpstr>
      <vt:lpstr>软件的基本组成元素——类</vt:lpstr>
      <vt:lpstr>如何建立领域对象模型</vt:lpstr>
      <vt:lpstr>8.2.2 识别领域对象的方法</vt:lpstr>
      <vt:lpstr>1. Wirfs-Brock名词短语策略</vt:lpstr>
      <vt:lpstr>阅读需求说明或用例描述</vt:lpstr>
      <vt:lpstr>案例——图书馆系统</vt:lpstr>
      <vt:lpstr>案例——酒店预定</vt:lpstr>
      <vt:lpstr>2. 不同类别的概念</vt:lpstr>
      <vt:lpstr>不同类别的概念（续）</vt:lpstr>
      <vt:lpstr>图书馆系统的概念类</vt:lpstr>
      <vt:lpstr>图书馆系统的第1张类图</vt:lpstr>
      <vt:lpstr>8.3 识别对象属性</vt:lpstr>
      <vt:lpstr>保持属性的简单性</vt:lpstr>
      <vt:lpstr>属性的表示</vt:lpstr>
      <vt:lpstr>图书馆系统的第2张类图</vt:lpstr>
      <vt:lpstr>案例——影片租借系统</vt:lpstr>
      <vt:lpstr>案例——空调维修系统</vt:lpstr>
      <vt:lpstr>8.4 识别对象的关联</vt:lpstr>
      <vt:lpstr>8.4.1 什么是关联</vt:lpstr>
      <vt:lpstr>描述关联的要素</vt:lpstr>
      <vt:lpstr>1. 关联名称</vt:lpstr>
      <vt:lpstr>2. 关联角色(Role)</vt:lpstr>
      <vt:lpstr>案例——关联角色</vt:lpstr>
      <vt:lpstr>3. 关联的多重性(Multiplicity)</vt:lpstr>
      <vt:lpstr>4. 关联的导向性(Navigability)</vt:lpstr>
      <vt:lpstr>案例——影片租借系统</vt:lpstr>
      <vt:lpstr>关联导向性的意义</vt:lpstr>
      <vt:lpstr>案例——空调维修系统</vt:lpstr>
      <vt:lpstr>8.4.2 整体-部分关联</vt:lpstr>
      <vt:lpstr>整体-部分关联举例</vt:lpstr>
      <vt:lpstr>整体/部分关联</vt:lpstr>
      <vt:lpstr>1. 组合聚集(composition aggregation )</vt:lpstr>
      <vt:lpstr>2. 共享聚集(shared aggregation)</vt:lpstr>
      <vt:lpstr>8.4.3 关联的类型</vt:lpstr>
      <vt:lpstr>识别关联的原则</vt:lpstr>
      <vt:lpstr>图书馆系统的第3张类图</vt:lpstr>
      <vt:lpstr>8.5 识别泛化关系</vt:lpstr>
      <vt:lpstr>1. 一般-特殊结构 (Generalization-Specialization)</vt:lpstr>
      <vt:lpstr>图书馆系统的泛化关系</vt:lpstr>
      <vt:lpstr>2. 什么时候需要划分一般-特殊结构</vt:lpstr>
      <vt:lpstr>案例——影片租借系统</vt:lpstr>
      <vt:lpstr>案例——影片租借系统</vt:lpstr>
      <vt:lpstr>案例——空调维修系统</vt:lpstr>
      <vt:lpstr>病态的继承</vt:lpstr>
      <vt:lpstr>3. 抽象类</vt:lpstr>
      <vt:lpstr>4. 多继承</vt:lpstr>
      <vt:lpstr>多继承的替换方案</vt:lpstr>
      <vt:lpstr>5. 接口</vt:lpstr>
      <vt:lpstr>接口与实现举例</vt:lpstr>
      <vt:lpstr>8.6 类图的画法</vt:lpstr>
      <vt:lpstr>图书馆系统的类图</vt:lpstr>
      <vt:lpstr>空调维修系统的类图</vt:lpstr>
      <vt:lpstr>课堂讨论（酒店预定）</vt:lpstr>
      <vt:lpstr>课堂讨论（酒店预定）</vt:lpstr>
      <vt:lpstr>绘制领域类图的注意事项</vt:lpstr>
      <vt:lpstr>绘制领域类图的注意事项</vt:lpstr>
      <vt:lpstr>对象图的使用</vt:lpstr>
      <vt:lpstr>8.7 对象状态建模</vt:lpstr>
      <vt:lpstr>1. 对象状态建模的意义</vt:lpstr>
      <vt:lpstr>2. 状态图</vt:lpstr>
      <vt:lpstr>状态图的元素</vt:lpstr>
      <vt:lpstr>状态图举例</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254</cp:revision>
  <dcterms:created xsi:type="dcterms:W3CDTF">2006-10-08T01:30:56Z</dcterms:created>
  <dcterms:modified xsi:type="dcterms:W3CDTF">2018-04-10T02:54:53Z</dcterms:modified>
</cp:coreProperties>
</file>