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8"/>
  </p:notesMasterIdLst>
  <p:handoutMasterIdLst>
    <p:handoutMasterId r:id="rId29"/>
  </p:handoutMasterIdLst>
  <p:sldIdLst>
    <p:sldId id="256" r:id="rId2"/>
    <p:sldId id="381" r:id="rId3"/>
    <p:sldId id="382" r:id="rId4"/>
    <p:sldId id="383" r:id="rId5"/>
    <p:sldId id="384" r:id="rId6"/>
    <p:sldId id="385" r:id="rId7"/>
    <p:sldId id="386" r:id="rId8"/>
    <p:sldId id="387" r:id="rId9"/>
    <p:sldId id="388" r:id="rId10"/>
    <p:sldId id="402" r:id="rId11"/>
    <p:sldId id="389" r:id="rId12"/>
    <p:sldId id="403" r:id="rId13"/>
    <p:sldId id="390" r:id="rId14"/>
    <p:sldId id="404" r:id="rId15"/>
    <p:sldId id="391" r:id="rId16"/>
    <p:sldId id="392" r:id="rId17"/>
    <p:sldId id="405" r:id="rId18"/>
    <p:sldId id="393" r:id="rId19"/>
    <p:sldId id="394" r:id="rId20"/>
    <p:sldId id="395" r:id="rId21"/>
    <p:sldId id="396" r:id="rId22"/>
    <p:sldId id="397" r:id="rId23"/>
    <p:sldId id="398" r:id="rId24"/>
    <p:sldId id="399" r:id="rId25"/>
    <p:sldId id="400" r:id="rId26"/>
    <p:sldId id="4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7" d="100"/>
          <a:sy n="97" d="100"/>
        </p:scale>
        <p:origin x="154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2018-04-17</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A8%8B%E5%BA%8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4%BF%AE%E6%94%B9"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D%93%E7%B3%BB%E7%BB%93%E6%9E%84"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水波效应：指人们对</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程序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的某一处甲进行</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修改</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时引出乙的错误，修改乙时又影响到丙，以此类推形成的一石激起千层浪的连带影响的局面。</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1015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SOA:Service</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Oriented Ambiguity(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模糊</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面向服务的</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体系结构</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通过这些服务之间定义良好的接口和契约联系起来。接口是采用中立的方式进行定义的，它应该独立于实现服务的硬件平台、操作系统和编程语言。这使得构建在各种这样的系统中的服务可以以一种统一和通用的方式进行交互。</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2253619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a:t>9</a:t>
            </a:r>
            <a:r>
              <a:rPr lang="zh-CN" altLang="en-US" sz="4400" dirty="0" smtClean="0"/>
              <a:t>章  系统设计概述</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755576" y="1628800"/>
            <a:ext cx="7632848" cy="4969297"/>
          </a:xfrm>
        </p:spPr>
        <p:txBody>
          <a:bodyPr>
            <a:noAutofit/>
          </a:bodyPr>
          <a:lstStyle/>
          <a:p>
            <a:pPr lvl="1" eaLnBrk="1" hangingPunct="1">
              <a:lnSpc>
                <a:spcPct val="110000"/>
              </a:lnSpc>
              <a:spcBef>
                <a:spcPts val="0"/>
              </a:spcBef>
            </a:pPr>
            <a:r>
              <a:rPr lang="zh-CN" altLang="en-US" sz="2400" dirty="0" smtClean="0"/>
              <a:t>不必要</a:t>
            </a:r>
            <a:r>
              <a:rPr lang="zh-CN" altLang="en-US" sz="2400" dirty="0" smtClean="0"/>
              <a:t>的复杂性</a:t>
            </a:r>
            <a:r>
              <a:rPr lang="en-US" altLang="zh-CN" sz="2400" dirty="0" smtClean="0"/>
              <a:t>(needless complexity)</a:t>
            </a:r>
            <a:r>
              <a:rPr lang="zh-CN" altLang="en-US" sz="2400" dirty="0" smtClean="0"/>
              <a:t>：过度设计，很多非常聪明的超前的结构目前还不需要，什么时候需要不得而知。</a:t>
            </a:r>
          </a:p>
          <a:p>
            <a:pPr lvl="1" eaLnBrk="1" hangingPunct="1">
              <a:lnSpc>
                <a:spcPct val="110000"/>
              </a:lnSpc>
              <a:spcBef>
                <a:spcPts val="0"/>
              </a:spcBef>
            </a:pPr>
            <a:r>
              <a:rPr lang="zh-CN" altLang="en-US" sz="2400" dirty="0" smtClean="0"/>
              <a:t>不必要的重复性（</a:t>
            </a:r>
            <a:r>
              <a:rPr lang="en-US" altLang="zh-CN" sz="2400" dirty="0" smtClean="0"/>
              <a:t>needless repetition</a:t>
            </a:r>
            <a:r>
              <a:rPr lang="zh-CN" altLang="en-US" sz="2400" dirty="0" smtClean="0"/>
              <a:t>）：因为忽视抽象而使很多代码看上去是重复的，将来修改一处时，导致多处修改。</a:t>
            </a:r>
          </a:p>
          <a:p>
            <a:pPr lvl="1" eaLnBrk="1" hangingPunct="1">
              <a:lnSpc>
                <a:spcPct val="110000"/>
              </a:lnSpc>
              <a:spcBef>
                <a:spcPts val="0"/>
              </a:spcBef>
            </a:pPr>
            <a:r>
              <a:rPr lang="zh-CN" altLang="en-US" sz="2400" dirty="0" smtClean="0"/>
              <a:t>晦涩性（</a:t>
            </a:r>
            <a:r>
              <a:rPr lang="en-US" altLang="zh-CN" sz="2400" dirty="0" smtClean="0"/>
              <a:t>opacity</a:t>
            </a:r>
            <a:r>
              <a:rPr lang="zh-CN" altLang="en-US" sz="2400" dirty="0" smtClean="0"/>
              <a:t>）：很难阅读、理解，不能很好地表现出设计者的意图，难以与需求规格描述进行对照。</a:t>
            </a:r>
          </a:p>
          <a:p>
            <a:pPr eaLnBrk="1" hangingPunct="1">
              <a:lnSpc>
                <a:spcPct val="110000"/>
              </a:lnSpc>
              <a:spcBef>
                <a:spcPts val="0"/>
              </a:spcBef>
            </a:pPr>
            <a:r>
              <a:rPr lang="zh-CN" altLang="en-US" sz="3200" dirty="0" smtClean="0"/>
              <a:t>一个低劣的建筑设计方案，技艺高超的工匠也无法造出精品。 </a:t>
            </a:r>
          </a:p>
        </p:txBody>
      </p:sp>
    </p:spTree>
    <p:extLst>
      <p:ext uri="{BB962C8B-B14F-4D97-AF65-F5344CB8AC3E}">
        <p14:creationId xmlns:p14="http://schemas.microsoft.com/office/powerpoint/2010/main" val="3100358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85000" lnSpcReduction="20000"/>
          </a:bodyPr>
          <a:lstStyle/>
          <a:p>
            <a:pPr eaLnBrk="1" hangingPunct="1">
              <a:lnSpc>
                <a:spcPct val="120000"/>
              </a:lnSpc>
              <a:spcBef>
                <a:spcPts val="0"/>
              </a:spcBef>
            </a:pPr>
            <a:r>
              <a:rPr lang="zh-CN" altLang="en-US" dirty="0" smtClean="0"/>
              <a:t>为了设计出</a:t>
            </a:r>
            <a:r>
              <a:rPr lang="zh-CN" altLang="en-US" sz="4400" dirty="0" smtClean="0">
                <a:solidFill>
                  <a:srgbClr val="FF0000"/>
                </a:solidFill>
              </a:rPr>
              <a:t>结构良好</a:t>
            </a:r>
            <a:r>
              <a:rPr lang="zh-CN" altLang="en-US" dirty="0" smtClean="0"/>
              <a:t>的系统，方法如下：</a:t>
            </a:r>
          </a:p>
          <a:p>
            <a:pPr lvl="1" eaLnBrk="1" hangingPunct="1">
              <a:lnSpc>
                <a:spcPct val="120000"/>
              </a:lnSpc>
              <a:spcBef>
                <a:spcPts val="0"/>
              </a:spcBef>
            </a:pPr>
            <a:r>
              <a:rPr lang="en-US" altLang="zh-CN" dirty="0" smtClean="0"/>
              <a:t>(1) </a:t>
            </a:r>
            <a:r>
              <a:rPr lang="zh-CN" altLang="en-US" dirty="0" smtClean="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smtClean="0"/>
              <a:t>(2) </a:t>
            </a:r>
            <a:r>
              <a:rPr lang="zh-CN" altLang="en-US" dirty="0" smtClean="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r>
              <a:rPr lang="zh-CN" altLang="en-US" dirty="0" smtClean="0"/>
              <a:t>。</a:t>
            </a:r>
            <a:endParaRPr lang="zh-CN" altLang="en-US" dirty="0" smtClean="0"/>
          </a:p>
        </p:txBody>
      </p:sp>
    </p:spTree>
    <p:extLst>
      <p:ext uri="{BB962C8B-B14F-4D97-AF65-F5344CB8AC3E}">
        <p14:creationId xmlns:p14="http://schemas.microsoft.com/office/powerpoint/2010/main" val="1952615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539552" y="1763667"/>
            <a:ext cx="7848872" cy="4545653"/>
          </a:xfrm>
        </p:spPr>
        <p:txBody>
          <a:bodyPr>
            <a:normAutofit fontScale="92500"/>
          </a:bodyPr>
          <a:lstStyle/>
          <a:p>
            <a:pPr lvl="1" eaLnBrk="1" hangingPunct="1">
              <a:lnSpc>
                <a:spcPct val="120000"/>
              </a:lnSpc>
              <a:spcBef>
                <a:spcPts val="0"/>
              </a:spcBef>
            </a:pPr>
            <a:r>
              <a:rPr lang="en-US" altLang="zh-CN" dirty="0" smtClean="0"/>
              <a:t>(</a:t>
            </a:r>
            <a:r>
              <a:rPr lang="en-US" altLang="zh-CN" dirty="0" smtClean="0"/>
              <a:t>3) </a:t>
            </a:r>
            <a:r>
              <a:rPr lang="zh-CN" altLang="en-US" dirty="0" smtClean="0"/>
              <a:t>每一个功能单元应尽可能封装为独立的元素，对外提供必要的使用接口，隐藏内部的数据、算法等实现细节，并尽可能减少各单元间的控制关系和数据交换，使得系统各部分之间是松耦合的状态。</a:t>
            </a:r>
            <a:r>
              <a:rPr lang="zh-CN" altLang="en-US" sz="3600" dirty="0" smtClean="0">
                <a:solidFill>
                  <a:srgbClr val="FF0000"/>
                </a:solidFill>
              </a:rPr>
              <a:t>“独立而不孤立”</a:t>
            </a:r>
            <a:endParaRPr lang="zh-CN" altLang="en-US" dirty="0" smtClean="0">
              <a:solidFill>
                <a:srgbClr val="FF0000"/>
              </a:solidFill>
            </a:endParaRPr>
          </a:p>
          <a:p>
            <a:pPr lvl="1" eaLnBrk="1" hangingPunct="1">
              <a:lnSpc>
                <a:spcPct val="120000"/>
              </a:lnSpc>
              <a:spcBef>
                <a:spcPts val="0"/>
              </a:spcBef>
            </a:pPr>
            <a:r>
              <a:rPr lang="en-US" altLang="zh-CN" dirty="0" smtClean="0"/>
              <a:t>(4) </a:t>
            </a:r>
            <a:r>
              <a:rPr lang="zh-CN" altLang="en-US" dirty="0" smtClean="0"/>
              <a:t>各功能单元对外的接口、以及相互间的控制和依赖等关系要阐明。这样，在修改时可以追踪和控制。 </a:t>
            </a:r>
          </a:p>
        </p:txBody>
      </p:sp>
    </p:spTree>
    <p:extLst>
      <p:ext uri="{BB962C8B-B14F-4D97-AF65-F5344CB8AC3E}">
        <p14:creationId xmlns:p14="http://schemas.microsoft.com/office/powerpoint/2010/main" val="3299217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1043607" y="1772816"/>
            <a:ext cx="7511949" cy="4464571"/>
          </a:xfrm>
        </p:spPr>
        <p:txBody>
          <a:bodyPr>
            <a:normAutofit/>
          </a:bodyPr>
          <a:lstStyle/>
          <a:p>
            <a:pPr eaLnBrk="1" hangingPunct="1">
              <a:spcBef>
                <a:spcPts val="0"/>
              </a:spcBef>
            </a:pPr>
            <a:r>
              <a:rPr lang="zh-CN" altLang="en-US" sz="3600" dirty="0" smtClean="0"/>
              <a:t>创造性设计思维；</a:t>
            </a:r>
            <a:endParaRPr lang="en-US" altLang="zh-CN" sz="3600" dirty="0" smtClean="0"/>
          </a:p>
          <a:p>
            <a:pPr eaLnBrk="1" hangingPunct="1">
              <a:spcBef>
                <a:spcPts val="0"/>
              </a:spcBef>
            </a:pPr>
            <a:r>
              <a:rPr lang="zh-CN" altLang="en-US" sz="3600" dirty="0" smtClean="0"/>
              <a:t>丰富的编程经验和很强的逻辑思维能力；</a:t>
            </a:r>
            <a:endParaRPr lang="en-US" altLang="zh-CN" sz="3600" dirty="0" smtClean="0"/>
          </a:p>
          <a:p>
            <a:pPr eaLnBrk="1" hangingPunct="1">
              <a:spcBef>
                <a:spcPts val="0"/>
              </a:spcBef>
            </a:pPr>
            <a:r>
              <a:rPr lang="zh-CN" altLang="en-US" sz="3600" dirty="0" smtClean="0"/>
              <a:t>具备将复杂的问题分解成简单问题的能力，设计易于使用和维护的软件结构，并保证较好的重用性</a:t>
            </a:r>
            <a:r>
              <a:rPr lang="zh-CN" altLang="en-US" sz="3600" dirty="0" smtClean="0"/>
              <a:t>；</a:t>
            </a:r>
            <a:endParaRPr lang="en-US" altLang="zh-CN" sz="3600" dirty="0" smtClean="0"/>
          </a:p>
        </p:txBody>
      </p:sp>
    </p:spTree>
    <p:extLst>
      <p:ext uri="{BB962C8B-B14F-4D97-AF65-F5344CB8AC3E}">
        <p14:creationId xmlns:p14="http://schemas.microsoft.com/office/powerpoint/2010/main" val="2088105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sz="3600" dirty="0" smtClean="0"/>
              <a:t>应对</a:t>
            </a:r>
            <a:r>
              <a:rPr lang="zh-CN" altLang="en-US" sz="3600" dirty="0" smtClean="0"/>
              <a:t>系统结构尤其是软件结构具有较强美感，善于运用巧妙优美的设计模式；</a:t>
            </a:r>
            <a:endParaRPr lang="en-US" altLang="zh-CN" sz="3600" dirty="0" smtClean="0"/>
          </a:p>
          <a:p>
            <a:pPr eaLnBrk="1" hangingPunct="1">
              <a:spcBef>
                <a:spcPts val="0"/>
              </a:spcBef>
            </a:pPr>
            <a:r>
              <a:rPr lang="zh-CN" altLang="en-US" sz="3600" dirty="0" smtClean="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63528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smtClean="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268150" y="3147639"/>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smtClean="0"/>
              <a:t>UI</a:t>
            </a:r>
            <a:r>
              <a:rPr lang="zh-CN" altLang="en-US" dirty="0" smtClean="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a:bodyPr>
          <a:lstStyle/>
          <a:p>
            <a:pPr eaLnBrk="1" hangingPunct="1">
              <a:lnSpc>
                <a:spcPct val="120000"/>
              </a:lnSpc>
              <a:spcBef>
                <a:spcPts val="0"/>
              </a:spcBef>
            </a:pPr>
            <a:r>
              <a:rPr lang="zh-CN" altLang="en-US" dirty="0" smtClean="0"/>
              <a:t>分析的目标是做正确的事（</a:t>
            </a:r>
            <a:r>
              <a:rPr lang="en-US" altLang="zh-CN" dirty="0" smtClean="0"/>
              <a:t>do the right thing</a:t>
            </a:r>
            <a:r>
              <a:rPr lang="zh-CN" altLang="en-US" dirty="0" smtClean="0"/>
              <a:t>）</a:t>
            </a:r>
            <a:endParaRPr lang="en-US" altLang="zh-CN" dirty="0" smtClean="0"/>
          </a:p>
          <a:p>
            <a:pPr eaLnBrk="1" hangingPunct="1">
              <a:lnSpc>
                <a:spcPct val="120000"/>
              </a:lnSpc>
              <a:spcBef>
                <a:spcPts val="0"/>
              </a:spcBef>
            </a:pPr>
            <a:r>
              <a:rPr lang="zh-CN" altLang="en-US" dirty="0" smtClean="0"/>
              <a:t>设计工作就是正确地做事（</a:t>
            </a:r>
            <a:r>
              <a:rPr lang="en-US" altLang="zh-CN" dirty="0" smtClean="0"/>
              <a:t>do the thing right</a:t>
            </a:r>
            <a:r>
              <a:rPr lang="zh-CN" altLang="en-US" dirty="0" smtClean="0"/>
              <a:t>）</a:t>
            </a:r>
            <a:endParaRPr lang="en-US" altLang="zh-CN" dirty="0" smtClean="0"/>
          </a:p>
        </p:txBody>
      </p:sp>
    </p:spTree>
    <p:extLst>
      <p:ext uri="{BB962C8B-B14F-4D97-AF65-F5344CB8AC3E}">
        <p14:creationId xmlns:p14="http://schemas.microsoft.com/office/powerpoint/2010/main" val="2440049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fontScale="85000" lnSpcReduction="10000"/>
          </a:bodyPr>
          <a:lstStyle/>
          <a:p>
            <a:pPr eaLnBrk="1" hangingPunct="1">
              <a:lnSpc>
                <a:spcPct val="120000"/>
              </a:lnSpc>
              <a:spcBef>
                <a:spcPts val="0"/>
              </a:spcBef>
            </a:pPr>
            <a:r>
              <a:rPr lang="zh-CN" altLang="en-US" dirty="0" smtClean="0"/>
              <a:t>分析</a:t>
            </a:r>
            <a:r>
              <a:rPr lang="zh-CN" altLang="en-US" dirty="0" smtClean="0"/>
              <a:t>与设计任务和目标不同，但在一些软件开发过程方法（如敏捷方法）中，分析和设计没有严格的阶段划分。</a:t>
            </a:r>
            <a:endParaRPr lang="en-US" altLang="zh-CN" dirty="0" smtClean="0"/>
          </a:p>
          <a:p>
            <a:pPr lvl="1" eaLnBrk="1" hangingPunct="1">
              <a:lnSpc>
                <a:spcPct val="120000"/>
              </a:lnSpc>
              <a:spcBef>
                <a:spcPts val="0"/>
              </a:spcBef>
            </a:pPr>
            <a:r>
              <a:rPr lang="zh-CN" altLang="en-US" dirty="0" smtClean="0"/>
              <a:t>因为工作内容或模型有较强关联，分析到设计的建模过程某种程度上是一个</a:t>
            </a:r>
            <a:r>
              <a:rPr lang="zh-CN" altLang="en-US" sz="3400" dirty="0" smtClean="0">
                <a:solidFill>
                  <a:srgbClr val="FF0000"/>
                </a:solidFill>
              </a:rPr>
              <a:t>从粗到精、从抽象到具体的过程</a:t>
            </a:r>
            <a:r>
              <a:rPr lang="zh-CN" altLang="en-US" dirty="0" smtClean="0"/>
              <a:t>。</a:t>
            </a:r>
            <a:endParaRPr lang="en-US" altLang="zh-CN" dirty="0" smtClean="0"/>
          </a:p>
          <a:p>
            <a:pPr lvl="1" eaLnBrk="1" hangingPunct="1">
              <a:lnSpc>
                <a:spcPct val="120000"/>
              </a:lnSpc>
              <a:spcBef>
                <a:spcPts val="0"/>
              </a:spcBef>
            </a:pPr>
            <a:r>
              <a:rPr lang="zh-CN" altLang="en-US" dirty="0" smtClean="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9.2 </a:t>
            </a:r>
            <a:r>
              <a:rPr lang="zh-CN" altLang="en-US" smtClean="0"/>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smtClean="0"/>
              <a:t>一般划分为两部分：</a:t>
            </a:r>
          </a:p>
          <a:p>
            <a:pPr marL="609600" indent="-609600" eaLnBrk="1" hangingPunct="1"/>
            <a:r>
              <a:rPr lang="zh-CN" altLang="en-US" smtClean="0">
                <a:solidFill>
                  <a:srgbClr val="FF0000"/>
                </a:solidFill>
              </a:rPr>
              <a:t>总体设计</a:t>
            </a:r>
          </a:p>
          <a:p>
            <a:pPr marL="990600" lvl="1" indent="-533400" eaLnBrk="1" hangingPunct="1"/>
            <a:r>
              <a:rPr lang="zh-CN" altLang="en-US" smtClean="0"/>
              <a:t>设计软件的体系结构（也称架构，</a:t>
            </a:r>
            <a:r>
              <a:rPr lang="en-US" altLang="zh-CN" smtClean="0"/>
              <a:t>architecture</a:t>
            </a:r>
            <a:r>
              <a:rPr lang="zh-CN" altLang="en-US" smtClean="0"/>
              <a:t>）</a:t>
            </a:r>
          </a:p>
          <a:p>
            <a:pPr marL="990600" lvl="1" indent="-533400" eaLnBrk="1" hangingPunct="1"/>
            <a:r>
              <a:rPr lang="zh-CN" altLang="en-US" smtClean="0"/>
              <a:t>设计软件结构，即具体组成元素及其关系（</a:t>
            </a:r>
            <a:r>
              <a:rPr lang="en-US" altLang="zh-CN" smtClean="0"/>
              <a:t>structure</a:t>
            </a:r>
            <a:r>
              <a:rPr lang="zh-CN" altLang="en-US" smtClean="0"/>
              <a:t>）</a:t>
            </a:r>
          </a:p>
          <a:p>
            <a:pPr marL="990600" lvl="1" indent="-533400" eaLnBrk="1" hangingPunct="1"/>
            <a:r>
              <a:rPr lang="zh-CN" altLang="en-US" smtClean="0"/>
              <a:t>设计系统对外接口和服务</a:t>
            </a:r>
          </a:p>
          <a:p>
            <a:pPr marL="609600" indent="-609600" eaLnBrk="1" hangingPunct="1"/>
            <a:r>
              <a:rPr lang="zh-CN" altLang="en-US" smtClean="0">
                <a:solidFill>
                  <a:srgbClr val="FF0000"/>
                </a:solidFill>
              </a:rPr>
              <a:t>详细设计</a:t>
            </a:r>
          </a:p>
          <a:p>
            <a:pPr marL="990600" lvl="1" indent="-533400" eaLnBrk="1" hangingPunct="1"/>
            <a:r>
              <a:rPr lang="zh-CN" altLang="en-US" smtClean="0"/>
              <a:t>各项具体细节，涉及软硬件的各个方面</a:t>
            </a:r>
          </a:p>
        </p:txBody>
      </p:sp>
    </p:spTree>
    <p:extLst>
      <p:ext uri="{BB962C8B-B14F-4D97-AF65-F5344CB8AC3E}">
        <p14:creationId xmlns:p14="http://schemas.microsoft.com/office/powerpoint/2010/main" val="1057559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smtClean="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smtClean="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smtClean="0"/>
              <a:t>采用强调自顶向下、逐层分解的功能模块设计，也称为</a:t>
            </a:r>
            <a:r>
              <a:rPr kumimoji="1" lang="zh-CN" altLang="en-US" dirty="0" smtClean="0"/>
              <a:t>结构化设计。主要包括：</a:t>
            </a:r>
          </a:p>
          <a:p>
            <a:pPr lvl="1" eaLnBrk="1" hangingPunct="1">
              <a:lnSpc>
                <a:spcPct val="120000"/>
              </a:lnSpc>
              <a:spcBef>
                <a:spcPts val="0"/>
              </a:spcBef>
            </a:pPr>
            <a:r>
              <a:rPr kumimoji="1" lang="zh-CN" altLang="en-US" dirty="0" smtClean="0"/>
              <a:t>将系统划分成功能模块（</a:t>
            </a:r>
            <a:r>
              <a:rPr kumimoji="1" lang="en-US" altLang="zh-CN" dirty="0" smtClean="0"/>
              <a:t>Module</a:t>
            </a:r>
            <a:r>
              <a:rPr kumimoji="1" lang="zh-CN" altLang="en-US" dirty="0" smtClean="0"/>
              <a:t>）；</a:t>
            </a:r>
          </a:p>
          <a:p>
            <a:pPr lvl="1" eaLnBrk="1" hangingPunct="1">
              <a:lnSpc>
                <a:spcPct val="120000"/>
              </a:lnSpc>
              <a:spcBef>
                <a:spcPts val="0"/>
              </a:spcBef>
            </a:pPr>
            <a:r>
              <a:rPr kumimoji="1" lang="zh-CN" altLang="en-US" dirty="0" smtClean="0"/>
              <a:t>决定每个模块的功能；</a:t>
            </a:r>
          </a:p>
          <a:p>
            <a:pPr lvl="1" eaLnBrk="1" hangingPunct="1">
              <a:lnSpc>
                <a:spcPct val="120000"/>
              </a:lnSpc>
              <a:spcBef>
                <a:spcPts val="0"/>
              </a:spcBef>
            </a:pPr>
            <a:r>
              <a:rPr kumimoji="1" lang="zh-CN" altLang="en-US" dirty="0" smtClean="0"/>
              <a:t>决定模块的调用关系；</a:t>
            </a:r>
          </a:p>
          <a:p>
            <a:pPr lvl="1" eaLnBrk="1" hangingPunct="1">
              <a:lnSpc>
                <a:spcPct val="120000"/>
              </a:lnSpc>
              <a:spcBef>
                <a:spcPts val="0"/>
              </a:spcBef>
            </a:pPr>
            <a:r>
              <a:rPr kumimoji="1" lang="zh-CN" altLang="en-US" dirty="0" smtClean="0"/>
              <a:t>决定模块的界面（</a:t>
            </a:r>
            <a:r>
              <a:rPr kumimoji="1" lang="en-US" altLang="zh-CN" dirty="0" smtClean="0"/>
              <a:t>Interface</a:t>
            </a:r>
            <a:r>
              <a:rPr kumimoji="1" lang="zh-CN" altLang="en-US" dirty="0" smtClean="0"/>
              <a:t>，接口），即调用时传入的信息（函数参数），以及返回的信息（返回值）。</a:t>
            </a:r>
          </a:p>
          <a:p>
            <a:pPr eaLnBrk="1" hangingPunct="1">
              <a:lnSpc>
                <a:spcPct val="120000"/>
              </a:lnSpc>
              <a:spcBef>
                <a:spcPts val="0"/>
              </a:spcBef>
            </a:pPr>
            <a:r>
              <a:rPr kumimoji="1" lang="zh-CN" altLang="en-US" dirty="0" smtClean="0"/>
              <a:t>主要模型：模块结构图（</a:t>
            </a:r>
            <a:r>
              <a:rPr kumimoji="1" lang="en-US" altLang="zh-CN" dirty="0" smtClean="0"/>
              <a:t>SC</a:t>
            </a:r>
            <a:r>
              <a:rPr kumimoji="1" lang="zh-CN" altLang="en-US" dirty="0" smtClean="0"/>
              <a:t>，</a:t>
            </a:r>
            <a:r>
              <a:rPr kumimoji="1" lang="en-US" altLang="zh-CN" dirty="0" smtClean="0"/>
              <a:t>Structure Chart</a:t>
            </a:r>
            <a:r>
              <a:rPr kumimoji="1" lang="zh-CN" altLang="en-US" dirty="0" smtClean="0"/>
              <a:t>），也称功能结构图。 </a:t>
            </a:r>
            <a:endParaRPr lang="zh-CN" altLang="en-US" dirty="0" smtClean="0"/>
          </a:p>
        </p:txBody>
      </p:sp>
    </p:spTree>
    <p:extLst>
      <p:ext uri="{BB962C8B-B14F-4D97-AF65-F5344CB8AC3E}">
        <p14:creationId xmlns:p14="http://schemas.microsoft.com/office/powerpoint/2010/main" val="3191685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smtClean="0"/>
              <a:t>强调面向对象的封装，主要包括：</a:t>
            </a:r>
          </a:p>
          <a:p>
            <a:pPr lvl="1" eaLnBrk="1" hangingPunct="1"/>
            <a:r>
              <a:rPr kumimoji="1" lang="zh-CN" altLang="en-US" sz="2400" dirty="0" smtClean="0"/>
              <a:t>识别系统中的对象（</a:t>
            </a:r>
            <a:r>
              <a:rPr kumimoji="1" lang="en-US" altLang="zh-CN" sz="2400" dirty="0" smtClean="0"/>
              <a:t>Object</a:t>
            </a:r>
            <a:r>
              <a:rPr kumimoji="1" lang="zh-CN" altLang="en-US" sz="2400" dirty="0" smtClean="0"/>
              <a:t>），设计类（</a:t>
            </a:r>
            <a:r>
              <a:rPr kumimoji="1" lang="en-US" altLang="zh-CN" sz="2400" dirty="0" smtClean="0"/>
              <a:t>Class</a:t>
            </a:r>
            <a:r>
              <a:rPr kumimoji="1" lang="zh-CN" altLang="en-US" sz="2400" dirty="0" smtClean="0"/>
              <a:t>）；</a:t>
            </a:r>
          </a:p>
          <a:p>
            <a:pPr lvl="1" eaLnBrk="1" hangingPunct="1"/>
            <a:r>
              <a:rPr kumimoji="1" lang="zh-CN" altLang="en-US" sz="2400" dirty="0" smtClean="0"/>
              <a:t>决定每个类的属性（</a:t>
            </a:r>
            <a:r>
              <a:rPr kumimoji="1" lang="en-US" altLang="zh-CN" sz="2400" dirty="0" smtClean="0"/>
              <a:t>Attribute</a:t>
            </a:r>
            <a:r>
              <a:rPr kumimoji="1" lang="zh-CN" altLang="en-US" sz="2400" dirty="0" smtClean="0"/>
              <a:t>）和操作（</a:t>
            </a:r>
            <a:r>
              <a:rPr kumimoji="1" lang="en-US" altLang="zh-CN" sz="2400" dirty="0" smtClean="0"/>
              <a:t>Operation</a:t>
            </a:r>
            <a:r>
              <a:rPr kumimoji="1" lang="zh-CN" altLang="en-US" sz="2400" dirty="0" smtClean="0"/>
              <a:t>）；</a:t>
            </a:r>
          </a:p>
          <a:p>
            <a:pPr lvl="1" eaLnBrk="1" hangingPunct="1"/>
            <a:r>
              <a:rPr kumimoji="1" lang="zh-CN" altLang="en-US" sz="2400" dirty="0" smtClean="0"/>
              <a:t>决定对象之间的协作</a:t>
            </a:r>
            <a:r>
              <a:rPr kumimoji="1" lang="en-US" altLang="zh-CN" sz="2400" dirty="0" smtClean="0"/>
              <a:t>/</a:t>
            </a:r>
            <a:r>
              <a:rPr kumimoji="1" lang="zh-CN" altLang="en-US" sz="2400" dirty="0" smtClean="0"/>
              <a:t>通信关系；</a:t>
            </a:r>
          </a:p>
          <a:p>
            <a:pPr lvl="1" eaLnBrk="1" hangingPunct="1"/>
            <a:endParaRPr kumimoji="1" lang="zh-CN" altLang="en-US" sz="2400" dirty="0" smtClean="0"/>
          </a:p>
          <a:p>
            <a:pPr eaLnBrk="1" hangingPunct="1"/>
            <a:r>
              <a:rPr kumimoji="1" lang="zh-CN" altLang="en-US" sz="2400" dirty="0" smtClean="0"/>
              <a:t>主要模型：类图（</a:t>
            </a:r>
            <a:r>
              <a:rPr kumimoji="1" lang="en-US" altLang="zh-CN" sz="2400" dirty="0" smtClean="0"/>
              <a:t>Class Diagram</a:t>
            </a:r>
            <a:r>
              <a:rPr kumimoji="1" lang="zh-CN" altLang="en-US" sz="2400" dirty="0" smtClean="0"/>
              <a:t>）</a:t>
            </a:r>
          </a:p>
          <a:p>
            <a:pPr lvl="1" eaLnBrk="1" hangingPunct="1"/>
            <a:r>
              <a:rPr lang="zh-CN" altLang="en-US" dirty="0" smtClean="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基于服务封装的软件结构</a:t>
            </a:r>
          </a:p>
        </p:txBody>
      </p:sp>
      <p:sp>
        <p:nvSpPr>
          <p:cNvPr id="21507" name="Rectangle 3"/>
          <p:cNvSpPr>
            <a:spLocks noGrp="1" noChangeArrowheads="1"/>
          </p:cNvSpPr>
          <p:nvPr>
            <p:ph type="body" idx="1"/>
          </p:nvPr>
        </p:nvSpPr>
        <p:spPr>
          <a:xfrm>
            <a:off x="937700" y="1772816"/>
            <a:ext cx="7522732" cy="4401637"/>
          </a:xfrm>
        </p:spPr>
        <p:txBody>
          <a:bodyPr>
            <a:noAutofit/>
          </a:bodyPr>
          <a:lstStyle/>
          <a:p>
            <a:pPr eaLnBrk="1" hangingPunct="1">
              <a:lnSpc>
                <a:spcPct val="120000"/>
              </a:lnSpc>
              <a:spcBef>
                <a:spcPts val="0"/>
              </a:spcBef>
            </a:pPr>
            <a:r>
              <a:rPr lang="zh-CN" altLang="en-US" sz="2000" dirty="0" smtClean="0"/>
              <a:t>从概念上讲，</a:t>
            </a:r>
            <a:r>
              <a:rPr lang="en-US" altLang="zh-CN" sz="2000" dirty="0" smtClean="0"/>
              <a:t>SOA</a:t>
            </a:r>
            <a:r>
              <a:rPr lang="zh-CN" altLang="en-US" sz="2000" dirty="0" smtClean="0"/>
              <a:t>中有三个主要的抽象级别元素：</a:t>
            </a:r>
          </a:p>
          <a:p>
            <a:pPr lvl="1" eaLnBrk="1" hangingPunct="1">
              <a:lnSpc>
                <a:spcPct val="120000"/>
              </a:lnSpc>
              <a:spcBef>
                <a:spcPts val="0"/>
              </a:spcBef>
            </a:pPr>
            <a:r>
              <a:rPr lang="zh-CN" altLang="en-US" sz="2000" dirty="0" smtClean="0"/>
              <a:t>操作：代表单个逻辑工作单元的事务。</a:t>
            </a:r>
            <a:r>
              <a:rPr lang="en-US" altLang="zh-CN" sz="2000" dirty="0" smtClean="0"/>
              <a:t>SOA</a:t>
            </a:r>
            <a:r>
              <a:rPr lang="zh-CN" altLang="en-US" sz="2000" dirty="0" smtClean="0"/>
              <a:t>操作可以与面向对象中类的方法相提并论。</a:t>
            </a:r>
          </a:p>
          <a:p>
            <a:pPr lvl="1" eaLnBrk="1" hangingPunct="1">
              <a:lnSpc>
                <a:spcPct val="120000"/>
              </a:lnSpc>
              <a:spcBef>
                <a:spcPts val="0"/>
              </a:spcBef>
            </a:pPr>
            <a:r>
              <a:rPr lang="zh-CN" altLang="en-US" sz="2000" dirty="0" smtClean="0"/>
              <a:t>服务：代表操作的逻辑分组。例如，如果我们将客户信用视为服务，则按照客户名称获得客户信用数据、建立信用记录、更新客户信用等就代表相关的操作。</a:t>
            </a:r>
          </a:p>
          <a:p>
            <a:pPr lvl="1" eaLnBrk="1" hangingPunct="1">
              <a:lnSpc>
                <a:spcPct val="120000"/>
              </a:lnSpc>
              <a:spcBef>
                <a:spcPts val="0"/>
              </a:spcBef>
            </a:pPr>
            <a:r>
              <a:rPr lang="zh-CN" altLang="en-US" sz="2000" dirty="0" smtClean="0"/>
              <a:t>业务流程：为实现特定业务目标而执行的一组长期运行的动作或活动，如：批准一项贷款、本科生转专业、完成订单等。业务流程可以通过编排一组服务来定义和实现。 </a:t>
            </a:r>
          </a:p>
          <a:p>
            <a:pPr eaLnBrk="1" hangingPunct="1">
              <a:lnSpc>
                <a:spcPct val="120000"/>
              </a:lnSpc>
              <a:spcBef>
                <a:spcPts val="0"/>
              </a:spcBef>
            </a:pPr>
            <a:r>
              <a:rPr kumimoji="1" lang="zh-CN" altLang="en-US" sz="2000" dirty="0" smtClean="0"/>
              <a:t>主要模型：构件图（</a:t>
            </a:r>
            <a:r>
              <a:rPr kumimoji="1" lang="en-US" altLang="zh-CN" sz="2000" dirty="0" smtClean="0"/>
              <a:t>Component Diagram</a:t>
            </a:r>
            <a:r>
              <a:rPr kumimoji="1" lang="zh-CN" altLang="en-US" sz="2000" dirty="0" smtClean="0"/>
              <a:t>）</a:t>
            </a:r>
            <a:r>
              <a:rPr kumimoji="1" lang="en-US" altLang="zh-CN" sz="2000" dirty="0" smtClean="0"/>
              <a:t>/</a:t>
            </a:r>
            <a:r>
              <a:rPr kumimoji="1" lang="en-US" altLang="zh-CN" sz="2000" dirty="0" err="1" smtClean="0"/>
              <a:t>SoaML</a:t>
            </a:r>
            <a:r>
              <a:rPr kumimoji="1" lang="en-US" altLang="zh-CN" sz="2000" dirty="0" smtClean="0"/>
              <a:t>/BPMN</a:t>
            </a:r>
          </a:p>
          <a:p>
            <a:pPr lvl="1" eaLnBrk="1" hangingPunct="1">
              <a:lnSpc>
                <a:spcPct val="120000"/>
              </a:lnSpc>
              <a:spcBef>
                <a:spcPts val="0"/>
              </a:spcBef>
            </a:pPr>
            <a:r>
              <a:rPr lang="zh-CN" altLang="en-US" sz="2000" dirty="0" smtClean="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软件设计的两类模型</a:t>
            </a:r>
          </a:p>
        </p:txBody>
      </p:sp>
      <p:sp>
        <p:nvSpPr>
          <p:cNvPr id="22531" name="Rectangle 3"/>
          <p:cNvSpPr>
            <a:spLocks noGrp="1" noChangeArrowheads="1"/>
          </p:cNvSpPr>
          <p:nvPr>
            <p:ph type="body" idx="1"/>
          </p:nvPr>
        </p:nvSpPr>
        <p:spPr>
          <a:xfrm>
            <a:off x="683567" y="1772816"/>
            <a:ext cx="7848873" cy="4536504"/>
          </a:xfrm>
        </p:spPr>
        <p:txBody>
          <a:bodyPr>
            <a:normAutofit fontScale="70000" lnSpcReduction="20000"/>
          </a:bodyPr>
          <a:lstStyle/>
          <a:p>
            <a:pPr eaLnBrk="1" hangingPunct="1">
              <a:lnSpc>
                <a:spcPct val="120000"/>
              </a:lnSpc>
              <a:spcBef>
                <a:spcPts val="0"/>
              </a:spcBef>
              <a:buFont typeface="Wingdings" panose="05000000000000000000" pitchFamily="2" charset="2"/>
              <a:buNone/>
            </a:pPr>
            <a:r>
              <a:rPr lang="zh-CN" altLang="en-US" dirty="0" smtClean="0"/>
              <a:t>软件模型最主要的两个方面：</a:t>
            </a:r>
          </a:p>
          <a:p>
            <a:pPr eaLnBrk="1" hangingPunct="1">
              <a:lnSpc>
                <a:spcPct val="120000"/>
              </a:lnSpc>
              <a:spcBef>
                <a:spcPts val="0"/>
              </a:spcBef>
              <a:buFont typeface="Wingdings" panose="05000000000000000000" pitchFamily="2" charset="2"/>
              <a:buNone/>
            </a:pPr>
            <a:endParaRPr lang="zh-CN" altLang="en-US" dirty="0" smtClean="0"/>
          </a:p>
          <a:p>
            <a:pPr eaLnBrk="1" hangingPunct="1">
              <a:lnSpc>
                <a:spcPct val="120000"/>
              </a:lnSpc>
              <a:spcBef>
                <a:spcPts val="0"/>
              </a:spcBef>
            </a:pPr>
            <a:r>
              <a:rPr lang="zh-CN" altLang="en-US" dirty="0" smtClean="0"/>
              <a:t>静态模型</a:t>
            </a:r>
          </a:p>
          <a:p>
            <a:pPr lvl="1" eaLnBrk="1" hangingPunct="1">
              <a:lnSpc>
                <a:spcPct val="120000"/>
              </a:lnSpc>
              <a:spcBef>
                <a:spcPts val="0"/>
              </a:spcBef>
            </a:pPr>
            <a:r>
              <a:rPr lang="zh-CN" altLang="en-US" dirty="0" smtClean="0"/>
              <a:t>主要表示软件结构，即组成元素及其关系，一种是开发态的源程序结构，另一种是运行态的构件结构，即程序打包编译</a:t>
            </a:r>
            <a:r>
              <a:rPr kumimoji="1" lang="zh-CN" altLang="en-US" dirty="0" smtClean="0"/>
              <a:t>后的组件结构（</a:t>
            </a:r>
            <a:r>
              <a:rPr kumimoji="1" lang="en-US" altLang="zh-CN" dirty="0" smtClean="0"/>
              <a:t>Component</a:t>
            </a:r>
            <a:r>
              <a:rPr kumimoji="1" lang="zh-CN" altLang="en-US" dirty="0" smtClean="0"/>
              <a:t>，如</a:t>
            </a:r>
            <a:r>
              <a:rPr kumimoji="1" lang="en-US" altLang="zh-CN" dirty="0" smtClean="0"/>
              <a:t>jar</a:t>
            </a:r>
            <a:r>
              <a:rPr kumimoji="1" lang="zh-CN" altLang="en-US" dirty="0" smtClean="0"/>
              <a:t>、</a:t>
            </a:r>
            <a:r>
              <a:rPr kumimoji="1" lang="en-US" altLang="zh-CN" dirty="0" err="1" smtClean="0"/>
              <a:t>dll</a:t>
            </a:r>
            <a:r>
              <a:rPr kumimoji="1" lang="zh-CN" altLang="en-US" dirty="0" smtClean="0"/>
              <a:t>）</a:t>
            </a:r>
            <a:r>
              <a:rPr lang="zh-CN" altLang="en-US" dirty="0" smtClean="0"/>
              <a:t> 。</a:t>
            </a:r>
          </a:p>
          <a:p>
            <a:pPr lvl="1" eaLnBrk="1" hangingPunct="1">
              <a:lnSpc>
                <a:spcPct val="120000"/>
              </a:lnSpc>
              <a:spcBef>
                <a:spcPts val="0"/>
              </a:spcBef>
            </a:pPr>
            <a:r>
              <a:rPr lang="zh-CN" altLang="en-US" dirty="0" smtClean="0"/>
              <a:t>可以采用模块结构图（结构化方法）、类图（面向对象方法）、构件图等描述软件结构。</a:t>
            </a:r>
          </a:p>
          <a:p>
            <a:pPr lvl="1" eaLnBrk="1" hangingPunct="1">
              <a:lnSpc>
                <a:spcPct val="120000"/>
              </a:lnSpc>
              <a:spcBef>
                <a:spcPts val="0"/>
              </a:spcBef>
            </a:pPr>
            <a:endParaRPr lang="zh-CN" altLang="en-US" dirty="0" smtClean="0"/>
          </a:p>
          <a:p>
            <a:pPr eaLnBrk="1" hangingPunct="1">
              <a:lnSpc>
                <a:spcPct val="120000"/>
              </a:lnSpc>
              <a:spcBef>
                <a:spcPts val="0"/>
              </a:spcBef>
            </a:pPr>
            <a:r>
              <a:rPr lang="zh-CN" altLang="en-US" dirty="0" smtClean="0"/>
              <a:t>动态模型</a:t>
            </a:r>
          </a:p>
          <a:p>
            <a:pPr lvl="1" eaLnBrk="1" hangingPunct="1">
              <a:lnSpc>
                <a:spcPct val="120000"/>
              </a:lnSpc>
              <a:spcBef>
                <a:spcPts val="0"/>
              </a:spcBef>
            </a:pPr>
            <a:r>
              <a:rPr lang="zh-CN" altLang="en-US" dirty="0" smtClean="0"/>
              <a:t>主要表示软件执行动作的步骤和流程控制。</a:t>
            </a:r>
          </a:p>
          <a:p>
            <a:pPr lvl="1" eaLnBrk="1" hangingPunct="1">
              <a:lnSpc>
                <a:spcPct val="120000"/>
              </a:lnSpc>
              <a:spcBef>
                <a:spcPts val="0"/>
              </a:spcBef>
            </a:pPr>
            <a:r>
              <a:rPr lang="zh-CN" altLang="en-US" dirty="0" smtClean="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smtClean="0"/>
              <a:t>包括：</a:t>
            </a:r>
          </a:p>
          <a:p>
            <a:pPr lvl="1" eaLnBrk="1" hangingPunct="1"/>
            <a:r>
              <a:rPr kumimoji="1" lang="zh-CN" altLang="en-US" smtClean="0"/>
              <a:t>输入设计</a:t>
            </a:r>
          </a:p>
          <a:p>
            <a:pPr lvl="1" eaLnBrk="1" hangingPunct="1"/>
            <a:r>
              <a:rPr kumimoji="1" lang="zh-CN" altLang="en-US" smtClean="0"/>
              <a:t>输出设计</a:t>
            </a:r>
          </a:p>
          <a:p>
            <a:pPr lvl="1" eaLnBrk="1" hangingPunct="1"/>
            <a:r>
              <a:rPr kumimoji="1" lang="zh-CN" altLang="en-US" smtClean="0"/>
              <a:t>人机交互设计（用户界面设计）</a:t>
            </a:r>
          </a:p>
          <a:p>
            <a:pPr lvl="1" eaLnBrk="1" hangingPunct="1"/>
            <a:r>
              <a:rPr kumimoji="1" lang="zh-CN" altLang="en-US" smtClean="0"/>
              <a:t>模块处理过程详细设计</a:t>
            </a:r>
            <a:r>
              <a:rPr kumimoji="1" lang="en-US" altLang="zh-CN" smtClean="0"/>
              <a:t>/</a:t>
            </a:r>
            <a:r>
              <a:rPr kumimoji="1" lang="zh-CN" altLang="en-US" smtClean="0"/>
              <a:t>类及用例的详细设计</a:t>
            </a:r>
          </a:p>
          <a:p>
            <a:pPr lvl="1" eaLnBrk="1" hangingPunct="1"/>
            <a:r>
              <a:rPr kumimoji="1" lang="zh-CN" altLang="en-US" smtClean="0"/>
              <a:t>数据库设计</a:t>
            </a:r>
          </a:p>
          <a:p>
            <a:pPr lvl="1" eaLnBrk="1" hangingPunct="1"/>
            <a:r>
              <a:rPr kumimoji="1" lang="zh-CN" altLang="en-US" smtClean="0"/>
              <a:t>事物代码体系设计</a:t>
            </a:r>
          </a:p>
          <a:p>
            <a:pPr lvl="1" eaLnBrk="1" hangingPunct="1"/>
            <a:r>
              <a:rPr kumimoji="1" lang="zh-CN" altLang="en-US" smtClean="0"/>
              <a:t>计算机系统和网络设计</a:t>
            </a:r>
          </a:p>
        </p:txBody>
      </p:sp>
    </p:spTree>
    <p:extLst>
      <p:ext uri="{BB962C8B-B14F-4D97-AF65-F5344CB8AC3E}">
        <p14:creationId xmlns:p14="http://schemas.microsoft.com/office/powerpoint/2010/main" val="398487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9.3 </a:t>
            </a:r>
            <a:r>
              <a:rPr lang="zh-CN" altLang="en-US" smtClean="0"/>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smtClean="0"/>
              <a:t>设计完成，提交系统设计书，两种形式：</a:t>
            </a:r>
          </a:p>
          <a:p>
            <a:pPr lvl="1" eaLnBrk="1" hangingPunct="1"/>
            <a:r>
              <a:rPr lang="zh-CN" altLang="en-US" dirty="0" smtClean="0"/>
              <a:t>单册报告，分章节介绍系统架构、总体结构、编码体系、输入</a:t>
            </a:r>
            <a:r>
              <a:rPr lang="en-US" altLang="zh-CN" dirty="0" smtClean="0"/>
              <a:t>/</a:t>
            </a:r>
            <a:r>
              <a:rPr lang="zh-CN" altLang="en-US" dirty="0" smtClean="0"/>
              <a:t>输出、人机交互、数据库、网络等各部分内容</a:t>
            </a:r>
          </a:p>
          <a:p>
            <a:pPr lvl="1" eaLnBrk="1" hangingPunct="1"/>
            <a:r>
              <a:rPr lang="zh-CN" altLang="en-US" dirty="0" smtClean="0"/>
              <a:t>多册，以上各部分单独书写成册，如总体设计报告、用户界面设计报告、数据库设计报告、网络详细设计报告等</a:t>
            </a:r>
          </a:p>
          <a:p>
            <a:pPr eaLnBrk="1" hangingPunct="1"/>
            <a:endParaRPr lang="en-US" altLang="zh-CN" dirty="0" smtClean="0"/>
          </a:p>
        </p:txBody>
      </p:sp>
    </p:spTree>
    <p:extLst>
      <p:ext uri="{BB962C8B-B14F-4D97-AF65-F5344CB8AC3E}">
        <p14:creationId xmlns:p14="http://schemas.microsoft.com/office/powerpoint/2010/main" val="42589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smtClean="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smtClean="0"/>
              <a:t>比如服装</a:t>
            </a:r>
          </a:p>
          <a:p>
            <a:pPr lvl="1" eaLnBrk="1" hangingPunct="1">
              <a:lnSpc>
                <a:spcPct val="120000"/>
              </a:lnSpc>
              <a:spcBef>
                <a:spcPts val="0"/>
              </a:spcBef>
              <a:spcAft>
                <a:spcPts val="0"/>
              </a:spcAft>
            </a:pPr>
            <a:r>
              <a:rPr lang="zh-CN" altLang="en-US" sz="1600" dirty="0" smtClean="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smtClean="0"/>
              <a:t>设计则是根据需求完成具体服装式样的裁剪设计图，以及材料选择、配饰设计等</a:t>
            </a:r>
            <a:endParaRPr lang="en-US" altLang="zh-CN" sz="1600" dirty="0" smtClean="0"/>
          </a:p>
          <a:p>
            <a:pPr lvl="1" eaLnBrk="1" hangingPunct="1">
              <a:lnSpc>
                <a:spcPct val="120000"/>
              </a:lnSpc>
              <a:spcBef>
                <a:spcPts val="0"/>
              </a:spcBef>
              <a:spcAft>
                <a:spcPts val="0"/>
              </a:spcAft>
            </a:pPr>
            <a:r>
              <a:rPr lang="zh-CN" altLang="en-US" sz="1600" dirty="0" smtClean="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32"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33"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smtClean="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 </a:t>
            </a:r>
            <a:r>
              <a:rPr lang="zh-CN" altLang="en-US" smtClean="0"/>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smtClean="0"/>
              <a:t>通俗地说，设计就是要回答</a:t>
            </a:r>
            <a:r>
              <a:rPr lang="zh-CN" altLang="en-US" dirty="0" smtClean="0">
                <a:latin typeface="华文中宋" panose="02010600040101010101" pitchFamily="2" charset="-122"/>
              </a:rPr>
              <a:t>“</a:t>
            </a:r>
            <a:r>
              <a:rPr lang="zh-CN" altLang="en-US" dirty="0" smtClean="0"/>
              <a:t>怎么做</a:t>
            </a:r>
            <a:r>
              <a:rPr lang="zh-CN" altLang="en-US" dirty="0" smtClean="0">
                <a:latin typeface="华文中宋" panose="02010600040101010101" pitchFamily="2" charset="-122"/>
              </a:rPr>
              <a:t>”</a:t>
            </a:r>
            <a:endParaRPr lang="zh-CN" altLang="en-US" dirty="0" smtClean="0"/>
          </a:p>
          <a:p>
            <a:pPr eaLnBrk="1" hangingPunct="1"/>
            <a:endParaRPr lang="zh-CN" altLang="en-US" dirty="0" smtClean="0"/>
          </a:p>
          <a:p>
            <a:pPr eaLnBrk="1" hangingPunct="1"/>
            <a:r>
              <a:rPr lang="zh-CN" altLang="en-US" dirty="0" smtClean="0"/>
              <a:t>完成技术实现方案的制定，即信息系统的物理模型</a:t>
            </a:r>
          </a:p>
          <a:p>
            <a:pPr lvl="1" eaLnBrk="1" hangingPunct="1"/>
            <a:r>
              <a:rPr lang="zh-CN" altLang="en-US" dirty="0" smtClean="0"/>
              <a:t>一个逻辑模型，可以提出多个物理模型</a:t>
            </a:r>
          </a:p>
          <a:p>
            <a:pPr lvl="1" eaLnBrk="1" hangingPunct="1"/>
            <a:r>
              <a:rPr lang="zh-CN" altLang="en-US" dirty="0" smtClean="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9.1.1 </a:t>
            </a:r>
            <a:r>
              <a:rPr lang="zh-CN" altLang="en-US" smtClean="0"/>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smtClean="0"/>
              <a:t>设计系统之前，先看看评价信息系统的标准，这些标准对任何设计方法都适用：</a:t>
            </a:r>
          </a:p>
          <a:p>
            <a:pPr marL="990600" lvl="1" indent="-533400" eaLnBrk="1" hangingPunct="1"/>
            <a:r>
              <a:rPr kumimoji="1" lang="zh-CN" altLang="en-US" dirty="0" smtClean="0"/>
              <a:t>信息系统的功能：是否满足用户的需求</a:t>
            </a:r>
          </a:p>
          <a:p>
            <a:pPr marL="990600" lvl="1" indent="-533400" eaLnBrk="1" hangingPunct="1"/>
            <a:r>
              <a:rPr kumimoji="1" lang="zh-CN" altLang="en-US" dirty="0" smtClean="0"/>
              <a:t>系统的效率：响应时间、操作的方便性</a:t>
            </a:r>
          </a:p>
          <a:p>
            <a:pPr marL="990600" lvl="1" indent="-533400" eaLnBrk="1" hangingPunct="1"/>
            <a:r>
              <a:rPr kumimoji="1" lang="zh-CN" altLang="en-US" dirty="0" smtClean="0"/>
              <a:t>系统的可靠性：抗干扰能力、故障恢复</a:t>
            </a:r>
          </a:p>
          <a:p>
            <a:pPr marL="990600" lvl="1" indent="-533400" eaLnBrk="1" hangingPunct="1"/>
            <a:r>
              <a:rPr kumimoji="1" lang="zh-CN" altLang="en-US" dirty="0" smtClean="0"/>
              <a:t>系统的工作质量：准确性、使用效果</a:t>
            </a:r>
          </a:p>
          <a:p>
            <a:pPr marL="990600" lvl="1" indent="-533400" eaLnBrk="1" hangingPunct="1"/>
            <a:r>
              <a:rPr kumimoji="1" lang="zh-CN" altLang="en-US" dirty="0" smtClean="0"/>
              <a:t>系统的可变更性：修改和维护的难易程度</a:t>
            </a:r>
          </a:p>
          <a:p>
            <a:pPr marL="990600" lvl="1" indent="-533400" eaLnBrk="1" hangingPunct="1"/>
            <a:r>
              <a:rPr kumimoji="1" lang="zh-CN" altLang="en-US" dirty="0" smtClean="0"/>
              <a:t>系统的经济性：系统收益与支出比</a:t>
            </a:r>
          </a:p>
          <a:p>
            <a:pPr marL="609600" indent="-609600" eaLnBrk="1" hangingPunct="1"/>
            <a:r>
              <a:rPr lang="zh-CN" altLang="en-US" dirty="0" smtClean="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信息系统的可变更性</a:t>
            </a:r>
          </a:p>
        </p:txBody>
      </p:sp>
      <p:sp>
        <p:nvSpPr>
          <p:cNvPr id="9219" name="Rectangle 3"/>
          <p:cNvSpPr>
            <a:spLocks noGrp="1" noChangeArrowheads="1"/>
          </p:cNvSpPr>
          <p:nvPr>
            <p:ph type="body" idx="1"/>
          </p:nvPr>
        </p:nvSpPr>
        <p:spPr/>
        <p:txBody>
          <a:bodyPr/>
          <a:lstStyle/>
          <a:p>
            <a:pPr eaLnBrk="1" hangingPunct="1"/>
            <a:r>
              <a:rPr lang="zh-CN" altLang="en-US" dirty="0" smtClean="0"/>
              <a:t>变化是不变的真理。</a:t>
            </a:r>
          </a:p>
          <a:p>
            <a:pPr eaLnBrk="1" hangingPunct="1"/>
            <a:endParaRPr lang="zh-CN" altLang="en-US" dirty="0" smtClean="0"/>
          </a:p>
          <a:p>
            <a:pPr eaLnBrk="1" hangingPunct="1"/>
            <a:r>
              <a:rPr lang="zh-CN" altLang="en-US" dirty="0" smtClean="0"/>
              <a:t>统计表示：在信息系统的整个生命周期中，系统维护成本占总成本的</a:t>
            </a:r>
            <a:r>
              <a:rPr lang="en-US" altLang="zh-CN" dirty="0" smtClean="0"/>
              <a:t>80%</a:t>
            </a:r>
            <a:r>
              <a:rPr lang="zh-CN" altLang="en-US" dirty="0" smtClean="0"/>
              <a:t>左右。</a:t>
            </a:r>
          </a:p>
          <a:p>
            <a:pPr eaLnBrk="1" hangingPunct="1"/>
            <a:endParaRPr lang="zh-CN" altLang="en-US" dirty="0" smtClean="0"/>
          </a:p>
          <a:p>
            <a:pPr eaLnBrk="1" hangingPunct="1"/>
            <a:r>
              <a:rPr lang="zh-CN" altLang="en-US" dirty="0" smtClean="0"/>
              <a:t>因此，</a:t>
            </a:r>
            <a:r>
              <a:rPr lang="zh-CN" altLang="en-US" sz="3600" dirty="0" smtClean="0">
                <a:solidFill>
                  <a:srgbClr val="FF0000"/>
                </a:solidFill>
              </a:rPr>
              <a:t>可变更性</a:t>
            </a:r>
            <a:r>
              <a:rPr lang="zh-CN" altLang="en-US" dirty="0" smtClean="0"/>
              <a:t>是衡量信息系统设计的重要指标。</a:t>
            </a:r>
          </a:p>
        </p:txBody>
      </p:sp>
    </p:spTree>
    <p:extLst>
      <p:ext uri="{BB962C8B-B14F-4D97-AF65-F5344CB8AC3E}">
        <p14:creationId xmlns:p14="http://schemas.microsoft.com/office/powerpoint/2010/main" val="189454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9.1.2 </a:t>
            </a:r>
            <a:r>
              <a:rPr lang="zh-CN" altLang="en-US" smtClean="0"/>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smtClean="0"/>
              <a:t>结构简单</a:t>
            </a:r>
          </a:p>
          <a:p>
            <a:pPr lvl="1" eaLnBrk="1" hangingPunct="1">
              <a:lnSpc>
                <a:spcPct val="90000"/>
              </a:lnSpc>
            </a:pPr>
            <a:r>
              <a:rPr lang="zh-CN" altLang="en-US" dirty="0" smtClean="0"/>
              <a:t>系统各组成元素分工明确，易于理解</a:t>
            </a:r>
          </a:p>
          <a:p>
            <a:pPr lvl="1" eaLnBrk="1" hangingPunct="1">
              <a:lnSpc>
                <a:spcPct val="90000"/>
              </a:lnSpc>
            </a:pPr>
            <a:r>
              <a:rPr lang="zh-CN" altLang="en-US" dirty="0" smtClean="0"/>
              <a:t>元素之间的关系清晰简洁</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变动灵活</a:t>
            </a:r>
          </a:p>
          <a:p>
            <a:pPr lvl="1" eaLnBrk="1" hangingPunct="1">
              <a:lnSpc>
                <a:spcPct val="90000"/>
              </a:lnSpc>
            </a:pPr>
            <a:r>
              <a:rPr lang="zh-CN" altLang="en-US" dirty="0" smtClean="0"/>
              <a:t>谨防软件维护中的“水波效应”</a:t>
            </a:r>
          </a:p>
          <a:p>
            <a:pPr lvl="1" eaLnBrk="1" hangingPunct="1">
              <a:lnSpc>
                <a:spcPct val="90000"/>
              </a:lnSpc>
            </a:pPr>
            <a:r>
              <a:rPr lang="zh-CN" altLang="en-US" dirty="0" smtClean="0"/>
              <a:t>使系统各组成元素内部的改变容易实现，改动对其它部分的影响尽量减少</a:t>
            </a:r>
          </a:p>
          <a:p>
            <a:pPr lvl="1" eaLnBrk="1" hangingPunct="1">
              <a:lnSpc>
                <a:spcPct val="90000"/>
              </a:lnSpc>
            </a:pPr>
            <a:r>
              <a:rPr lang="zh-CN" altLang="en-US" dirty="0" smtClean="0"/>
              <a:t>提前考虑将来最易出现的扩展和变更</a:t>
            </a:r>
          </a:p>
        </p:txBody>
      </p:sp>
    </p:spTree>
    <p:extLst>
      <p:ext uri="{BB962C8B-B14F-4D97-AF65-F5344CB8AC3E}">
        <p14:creationId xmlns:p14="http://schemas.microsoft.com/office/powerpoint/2010/main" val="288610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467544" y="1628800"/>
            <a:ext cx="7992888" cy="4969297"/>
          </a:xfrm>
        </p:spPr>
        <p:txBody>
          <a:bodyPr>
            <a:noAutofit/>
          </a:bodyPr>
          <a:lstStyle/>
          <a:p>
            <a:pPr eaLnBrk="1" hangingPunct="1">
              <a:lnSpc>
                <a:spcPct val="110000"/>
              </a:lnSpc>
              <a:spcBef>
                <a:spcPts val="0"/>
              </a:spcBef>
            </a:pPr>
            <a:r>
              <a:rPr lang="zh-CN" altLang="en-US" sz="3200" dirty="0" smtClean="0"/>
              <a:t>糟糕的软件设计可能包含一下症状：</a:t>
            </a:r>
          </a:p>
          <a:p>
            <a:pPr lvl="1" eaLnBrk="1" hangingPunct="1">
              <a:lnSpc>
                <a:spcPct val="110000"/>
              </a:lnSpc>
              <a:spcBef>
                <a:spcPts val="0"/>
              </a:spcBef>
            </a:pPr>
            <a:r>
              <a:rPr lang="zh-CN" altLang="en-US" sz="2400" dirty="0" smtClean="0"/>
              <a:t>僵化性（</a:t>
            </a:r>
            <a:r>
              <a:rPr lang="en-US" altLang="zh-CN" sz="2400" dirty="0" smtClean="0"/>
              <a:t>rigidity</a:t>
            </a:r>
            <a:r>
              <a:rPr lang="zh-CN" altLang="en-US" sz="2400" dirty="0" smtClean="0"/>
              <a:t>）：系统很难改变，即使一个简单的改动也会导致大量有耦合关联的其它部分的连锁反应。</a:t>
            </a:r>
          </a:p>
          <a:p>
            <a:pPr lvl="1" eaLnBrk="1" hangingPunct="1">
              <a:lnSpc>
                <a:spcPct val="110000"/>
              </a:lnSpc>
              <a:spcBef>
                <a:spcPts val="0"/>
              </a:spcBef>
            </a:pPr>
            <a:r>
              <a:rPr lang="zh-CN" altLang="en-US" sz="2400" dirty="0" smtClean="0"/>
              <a:t>脆弱性（</a:t>
            </a:r>
            <a:r>
              <a:rPr lang="en-US" altLang="zh-CN" sz="2400" dirty="0" smtClean="0"/>
              <a:t>fragility</a:t>
            </a:r>
            <a:r>
              <a:rPr lang="zh-CN" altLang="en-US" sz="2400" dirty="0" smtClean="0"/>
              <a:t>）：改变系统的某个部分，会破坏许多无关的其它部分。</a:t>
            </a:r>
          </a:p>
          <a:p>
            <a:pPr lvl="1" eaLnBrk="1" hangingPunct="1">
              <a:lnSpc>
                <a:spcPct val="110000"/>
              </a:lnSpc>
              <a:spcBef>
                <a:spcPts val="0"/>
              </a:spcBef>
            </a:pPr>
            <a:r>
              <a:rPr lang="zh-CN" altLang="en-US" sz="2400" dirty="0" smtClean="0"/>
              <a:t>固化性（</a:t>
            </a:r>
            <a:r>
              <a:rPr lang="en-US" altLang="zh-CN" sz="2400" dirty="0" smtClean="0"/>
              <a:t>immobility</a:t>
            </a:r>
            <a:r>
              <a:rPr lang="zh-CN" altLang="en-US" sz="2400" dirty="0" smtClean="0"/>
              <a:t>）：系统各部分紧密联结无法分开，很难将系统分解成可供其它系统重用的部件。</a:t>
            </a:r>
          </a:p>
          <a:p>
            <a:pPr lvl="1" eaLnBrk="1" hangingPunct="1">
              <a:lnSpc>
                <a:spcPct val="110000"/>
              </a:lnSpc>
              <a:spcBef>
                <a:spcPts val="0"/>
              </a:spcBef>
            </a:pPr>
            <a:r>
              <a:rPr lang="zh-CN" altLang="en-US" sz="2400" dirty="0" smtClean="0"/>
              <a:t>粘滞性（</a:t>
            </a:r>
            <a:r>
              <a:rPr lang="en-US" altLang="zh-CN" sz="2400" dirty="0" smtClean="0"/>
              <a:t>viscosity</a:t>
            </a:r>
            <a:r>
              <a:rPr lang="zh-CN" altLang="en-US" sz="2400" dirty="0" smtClean="0"/>
              <a:t>）：当软件需要改动时，设计不容易保持稳定，逐渐脱离最初的设计思路而走样，造成软件不同版本之间存在较大差异</a:t>
            </a:r>
            <a:r>
              <a:rPr lang="zh-CN" altLang="en-US" sz="2400" dirty="0" smtClean="0"/>
              <a:t>。</a:t>
            </a:r>
            <a:endParaRPr lang="zh-CN" altLang="en-US" sz="2400" dirty="0" smtClean="0"/>
          </a:p>
        </p:txBody>
      </p:sp>
    </p:spTree>
    <p:extLst>
      <p:ext uri="{BB962C8B-B14F-4D97-AF65-F5344CB8AC3E}">
        <p14:creationId xmlns:p14="http://schemas.microsoft.com/office/powerpoint/2010/main" val="396844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3856</TotalTime>
  <Words>1821</Words>
  <Application>Microsoft Office PowerPoint</Application>
  <PresentationFormat>全屏显示(4:3)</PresentationFormat>
  <Paragraphs>156</Paragraphs>
  <Slides>26</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等线</vt:lpstr>
      <vt:lpstr>黑体</vt:lpstr>
      <vt:lpstr>华文行楷</vt:lpstr>
      <vt:lpstr>华文中宋</vt:lpstr>
      <vt:lpstr>楷体</vt:lpstr>
      <vt:lpstr>楷体_GB2312</vt:lpstr>
      <vt:lpstr>宋体</vt:lpstr>
      <vt:lpstr>微软雅黑</vt:lpstr>
      <vt:lpstr>Arial</vt:lpstr>
      <vt:lpstr>Calibri</vt:lpstr>
      <vt:lpstr>Cambria</vt:lpstr>
      <vt:lpstr>Wingdings</vt:lpstr>
      <vt:lpstr>环保</vt:lpstr>
      <vt:lpstr>位图图像</vt:lpstr>
      <vt:lpstr>第9章  系统设计概述</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1. 低劣设计带来的问题</vt:lpstr>
      <vt:lpstr>2. 基本设计方法</vt:lpstr>
      <vt:lpstr>2. 基本设计方法</vt:lpstr>
      <vt:lpstr>3. 系统设计师的素质要求</vt:lpstr>
      <vt:lpstr>3. 系统设计师的素质要求</vt:lpstr>
      <vt:lpstr>软件设计师职位描述</vt:lpstr>
      <vt:lpstr>其他设计相关职位</vt:lpstr>
      <vt:lpstr>9.1.3 从分析过渡到设计</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259</cp:revision>
  <dcterms:created xsi:type="dcterms:W3CDTF">2006-10-08T01:30:56Z</dcterms:created>
  <dcterms:modified xsi:type="dcterms:W3CDTF">2018-04-17T00:13:12Z</dcterms:modified>
</cp:coreProperties>
</file>