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204"/>
  </p:notesMasterIdLst>
  <p:handoutMasterIdLst>
    <p:handoutMasterId r:id="rId20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7" r:id="rId199"/>
    <p:sldId id="453" r:id="rId200"/>
    <p:sldId id="454" r:id="rId201"/>
    <p:sldId id="455" r:id="rId202"/>
    <p:sldId id="456" r:id="rId20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A02"/>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62" autoAdjust="0"/>
    <p:restoredTop sz="88000" autoAdjust="0"/>
  </p:normalViewPr>
  <p:slideViewPr>
    <p:cSldViewPr>
      <p:cViewPr varScale="1">
        <p:scale>
          <a:sx n="97" d="100"/>
          <a:sy n="97" d="100"/>
        </p:scale>
        <p:origin x="702" y="96"/>
      </p:cViewPr>
      <p:guideLst>
        <p:guide orient="horz" pos="2160"/>
        <p:guide pos="2880"/>
      </p:guideLst>
    </p:cSldViewPr>
  </p:slideViewPr>
  <p:outlineViewPr>
    <p:cViewPr>
      <p:scale>
        <a:sx n="33" d="100"/>
        <a:sy n="33" d="100"/>
      </p:scale>
      <p:origin x="0" y="-162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 r:id="rId88" collapse="1"/>
      <p:sld r:id="rId89" collapse="1"/>
      <p:sld r:id="rId90" collapse="1"/>
      <p:sld r:id="rId91" collapse="1"/>
      <p:sld r:id="rId92" collapse="1"/>
      <p:sld r:id="rId93" collapse="1"/>
      <p:sld r:id="rId94" collapse="1"/>
      <p:sld r:id="rId95" collapse="1"/>
      <p:sld r:id="rId96" collapse="1"/>
      <p:sld r:id="rId97" collapse="1"/>
      <p:sld r:id="rId98" collapse="1"/>
      <p:sld r:id="rId99" collapse="1"/>
      <p:sld r:id="rId100" collapse="1"/>
      <p:sld r:id="rId101" collapse="1"/>
      <p:sld r:id="rId102" collapse="1"/>
      <p:sld r:id="rId103" collapse="1"/>
      <p:sld r:id="rId104" collapse="1"/>
      <p:sld r:id="rId105" collapse="1"/>
      <p:sld r:id="rId106" collapse="1"/>
      <p:sld r:id="rId107" collapse="1"/>
      <p:sld r:id="rId108" collapse="1"/>
      <p:sld r:id="rId109" collapse="1"/>
      <p:sld r:id="rId110" collapse="1"/>
      <p:sld r:id="rId111" collapse="1"/>
      <p:sld r:id="rId112" collapse="1"/>
      <p:sld r:id="rId113" collapse="1"/>
      <p:sld r:id="rId114" collapse="1"/>
      <p:sld r:id="rId115" collapse="1"/>
      <p:sld r:id="rId116" collapse="1"/>
      <p:sld r:id="rId117" collapse="1"/>
      <p:sld r:id="rId118" collapse="1"/>
      <p:sld r:id="rId119" collapse="1"/>
      <p:sld r:id="rId120" collapse="1"/>
      <p:sld r:id="rId121" collapse="1"/>
      <p:sld r:id="rId122" collapse="1"/>
      <p:sld r:id="rId123" collapse="1"/>
      <p:sld r:id="rId124" collapse="1"/>
      <p:sld r:id="rId125" collapse="1"/>
      <p:sld r:id="rId126" collapse="1"/>
      <p:sld r:id="rId127" collapse="1"/>
      <p:sld r:id="rId128" collapse="1"/>
      <p:sld r:id="rId129" collapse="1"/>
      <p:sld r:id="rId130" collapse="1"/>
      <p:sld r:id="rId131" collapse="1"/>
      <p:sld r:id="rId132" collapse="1"/>
      <p:sld r:id="rId133" collapse="1"/>
      <p:sld r:id="rId134" collapse="1"/>
      <p:sld r:id="rId135" collapse="1"/>
      <p:sld r:id="rId136" collapse="1"/>
      <p:sld r:id="rId137" collapse="1"/>
      <p:sld r:id="rId138" collapse="1"/>
      <p:sld r:id="rId139" collapse="1"/>
      <p:sld r:id="rId140" collapse="1"/>
      <p:sld r:id="rId141" collapse="1"/>
      <p:sld r:id="rId142" collapse="1"/>
      <p:sld r:id="rId143" collapse="1"/>
      <p:sld r:id="rId144" collapse="1"/>
      <p:sld r:id="rId145" collapse="1"/>
      <p:sld r:id="rId146" collapse="1"/>
      <p:sld r:id="rId147" collapse="1"/>
      <p:sld r:id="rId148" collapse="1"/>
      <p:sld r:id="rId149" collapse="1"/>
      <p:sld r:id="rId150" collapse="1"/>
      <p:sld r:id="rId151" collapse="1"/>
      <p:sld r:id="rId152" collapse="1"/>
      <p:sld r:id="rId153" collapse="1"/>
      <p:sld r:id="rId154" collapse="1"/>
      <p:sld r:id="rId155" collapse="1"/>
      <p:sld r:id="rId156" collapse="1"/>
      <p:sld r:id="rId157" collapse="1"/>
      <p:sld r:id="rId158" collapse="1"/>
      <p:sld r:id="rId159" collapse="1"/>
      <p:sld r:id="rId160" collapse="1"/>
      <p:sld r:id="rId161" collapse="1"/>
      <p:sld r:id="rId162" collapse="1"/>
      <p:sld r:id="rId163" collapse="1"/>
      <p:sld r:id="rId164" collapse="1"/>
      <p:sld r:id="rId165" collapse="1"/>
      <p:sld r:id="rId166" collapse="1"/>
      <p:sld r:id="rId167" collapse="1"/>
      <p:sld r:id="rId168" collapse="1"/>
      <p:sld r:id="rId169" collapse="1"/>
      <p:sld r:id="rId170" collapse="1"/>
      <p:sld r:id="rId171" collapse="1"/>
      <p:sld r:id="rId172" collapse="1"/>
      <p:sld r:id="rId173" collapse="1"/>
      <p:sld r:id="rId174" collapse="1"/>
      <p:sld r:id="rId175" collapse="1"/>
    </p:sldLst>
  </p:outlineViewPr>
  <p:notesTextViewPr>
    <p:cViewPr>
      <p:scale>
        <a:sx n="125" d="100"/>
        <a:sy n="125" d="100"/>
      </p:scale>
      <p:origin x="0" y="0"/>
    </p:cViewPr>
  </p:notesTextViewPr>
  <p:sorterViewPr>
    <p:cViewPr>
      <p:scale>
        <a:sx n="100" d="100"/>
        <a:sy n="100" d="100"/>
      </p:scale>
      <p:origin x="0" y="-618"/>
    </p:cViewPr>
  </p:sorterViewPr>
  <p:notesViewPr>
    <p:cSldViewPr>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handoutMaster" Target="handoutMasters/handout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presProps" Target="pres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viewProps" Target="view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tableStyles" Target="tableStyles.xml"/><Relationship Id="rId190" Type="http://schemas.openxmlformats.org/officeDocument/2006/relationships/slide" Target="slides/slide189.xml"/><Relationship Id="rId204"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s>
</file>

<file path=ppt/_rels/viewProps.xml.rels><?xml version="1.0" encoding="UTF-8" standalone="yes"?>
<Relationships xmlns="http://schemas.openxmlformats.org/package/2006/relationships"><Relationship Id="rId117" Type="http://schemas.openxmlformats.org/officeDocument/2006/relationships/slide" Target="slides/slide138.xml"/><Relationship Id="rId21" Type="http://schemas.openxmlformats.org/officeDocument/2006/relationships/slide" Target="slides/slide24.xml"/><Relationship Id="rId42" Type="http://schemas.openxmlformats.org/officeDocument/2006/relationships/slide" Target="slides/slide48.xml"/><Relationship Id="rId63" Type="http://schemas.openxmlformats.org/officeDocument/2006/relationships/slide" Target="slides/slide77.xml"/><Relationship Id="rId84" Type="http://schemas.openxmlformats.org/officeDocument/2006/relationships/slide" Target="slides/slide104.xml"/><Relationship Id="rId138" Type="http://schemas.openxmlformats.org/officeDocument/2006/relationships/slide" Target="slides/slide160.xml"/><Relationship Id="rId159" Type="http://schemas.openxmlformats.org/officeDocument/2006/relationships/slide" Target="slides/slide183.xml"/><Relationship Id="rId170" Type="http://schemas.openxmlformats.org/officeDocument/2006/relationships/slide" Target="slides/slide197.xml"/><Relationship Id="rId107" Type="http://schemas.openxmlformats.org/officeDocument/2006/relationships/slide" Target="slides/slide128.xml"/><Relationship Id="rId11" Type="http://schemas.openxmlformats.org/officeDocument/2006/relationships/slide" Target="slides/slide11.xml"/><Relationship Id="rId32" Type="http://schemas.openxmlformats.org/officeDocument/2006/relationships/slide" Target="slides/slide38.xml"/><Relationship Id="rId53" Type="http://schemas.openxmlformats.org/officeDocument/2006/relationships/slide" Target="slides/slide63.xml"/><Relationship Id="rId74" Type="http://schemas.openxmlformats.org/officeDocument/2006/relationships/slide" Target="slides/slide93.xml"/><Relationship Id="rId128" Type="http://schemas.openxmlformats.org/officeDocument/2006/relationships/slide" Target="slides/slide150.xml"/><Relationship Id="rId149" Type="http://schemas.openxmlformats.org/officeDocument/2006/relationships/slide" Target="slides/slide171.xml"/><Relationship Id="rId5" Type="http://schemas.openxmlformats.org/officeDocument/2006/relationships/slide" Target="slides/slide5.xml"/><Relationship Id="rId95" Type="http://schemas.openxmlformats.org/officeDocument/2006/relationships/slide" Target="slides/slide116.xml"/><Relationship Id="rId160" Type="http://schemas.openxmlformats.org/officeDocument/2006/relationships/slide" Target="slides/slide184.xml"/><Relationship Id="rId22" Type="http://schemas.openxmlformats.org/officeDocument/2006/relationships/slide" Target="slides/slide25.xml"/><Relationship Id="rId43" Type="http://schemas.openxmlformats.org/officeDocument/2006/relationships/slide" Target="slides/slide49.xml"/><Relationship Id="rId64" Type="http://schemas.openxmlformats.org/officeDocument/2006/relationships/slide" Target="slides/slide80.xml"/><Relationship Id="rId118" Type="http://schemas.openxmlformats.org/officeDocument/2006/relationships/slide" Target="slides/slide139.xml"/><Relationship Id="rId139" Type="http://schemas.openxmlformats.org/officeDocument/2006/relationships/slide" Target="slides/slide161.xml"/><Relationship Id="rId85" Type="http://schemas.openxmlformats.org/officeDocument/2006/relationships/slide" Target="slides/slide105.xml"/><Relationship Id="rId150" Type="http://schemas.openxmlformats.org/officeDocument/2006/relationships/slide" Target="slides/slide172.xml"/><Relationship Id="rId171" Type="http://schemas.openxmlformats.org/officeDocument/2006/relationships/slide" Target="slides/slide198.xml"/><Relationship Id="rId12" Type="http://schemas.openxmlformats.org/officeDocument/2006/relationships/slide" Target="slides/slide12.xml"/><Relationship Id="rId33" Type="http://schemas.openxmlformats.org/officeDocument/2006/relationships/slide" Target="slides/slide39.xml"/><Relationship Id="rId108" Type="http://schemas.openxmlformats.org/officeDocument/2006/relationships/slide" Target="slides/slide129.xml"/><Relationship Id="rId129" Type="http://schemas.openxmlformats.org/officeDocument/2006/relationships/slide" Target="slides/slide151.xml"/><Relationship Id="rId54" Type="http://schemas.openxmlformats.org/officeDocument/2006/relationships/slide" Target="slides/slide64.xml"/><Relationship Id="rId75" Type="http://schemas.openxmlformats.org/officeDocument/2006/relationships/slide" Target="slides/slide94.xml"/><Relationship Id="rId96" Type="http://schemas.openxmlformats.org/officeDocument/2006/relationships/slide" Target="slides/slide117.xml"/><Relationship Id="rId140" Type="http://schemas.openxmlformats.org/officeDocument/2006/relationships/slide" Target="slides/slide162.xml"/><Relationship Id="rId161" Type="http://schemas.openxmlformats.org/officeDocument/2006/relationships/slide" Target="slides/slide185.xml"/><Relationship Id="rId1" Type="http://schemas.openxmlformats.org/officeDocument/2006/relationships/slide" Target="slides/slide1.xml"/><Relationship Id="rId6" Type="http://schemas.openxmlformats.org/officeDocument/2006/relationships/slide" Target="slides/slide6.xml"/><Relationship Id="rId23" Type="http://schemas.openxmlformats.org/officeDocument/2006/relationships/slide" Target="slides/slide26.xml"/><Relationship Id="rId28" Type="http://schemas.openxmlformats.org/officeDocument/2006/relationships/slide" Target="slides/slide32.xml"/><Relationship Id="rId49" Type="http://schemas.openxmlformats.org/officeDocument/2006/relationships/slide" Target="slides/slide59.xml"/><Relationship Id="rId114" Type="http://schemas.openxmlformats.org/officeDocument/2006/relationships/slide" Target="slides/slide135.xml"/><Relationship Id="rId119" Type="http://schemas.openxmlformats.org/officeDocument/2006/relationships/slide" Target="slides/slide140.xml"/><Relationship Id="rId44" Type="http://schemas.openxmlformats.org/officeDocument/2006/relationships/slide" Target="slides/slide50.xml"/><Relationship Id="rId60" Type="http://schemas.openxmlformats.org/officeDocument/2006/relationships/slide" Target="slides/slide74.xml"/><Relationship Id="rId65" Type="http://schemas.openxmlformats.org/officeDocument/2006/relationships/slide" Target="slides/slide81.xml"/><Relationship Id="rId81" Type="http://schemas.openxmlformats.org/officeDocument/2006/relationships/slide" Target="slides/slide100.xml"/><Relationship Id="rId86" Type="http://schemas.openxmlformats.org/officeDocument/2006/relationships/slide" Target="slides/slide106.xml"/><Relationship Id="rId130" Type="http://schemas.openxmlformats.org/officeDocument/2006/relationships/slide" Target="slides/slide152.xml"/><Relationship Id="rId135" Type="http://schemas.openxmlformats.org/officeDocument/2006/relationships/slide" Target="slides/slide157.xml"/><Relationship Id="rId151" Type="http://schemas.openxmlformats.org/officeDocument/2006/relationships/slide" Target="slides/slide173.xml"/><Relationship Id="rId156" Type="http://schemas.openxmlformats.org/officeDocument/2006/relationships/slide" Target="slides/slide178.xml"/><Relationship Id="rId172" Type="http://schemas.openxmlformats.org/officeDocument/2006/relationships/slide" Target="slides/slide199.xml"/><Relationship Id="rId13" Type="http://schemas.openxmlformats.org/officeDocument/2006/relationships/slide" Target="slides/slide13.xml"/><Relationship Id="rId18" Type="http://schemas.openxmlformats.org/officeDocument/2006/relationships/slide" Target="slides/slide19.xml"/><Relationship Id="rId39" Type="http://schemas.openxmlformats.org/officeDocument/2006/relationships/slide" Target="slides/slide45.xml"/><Relationship Id="rId109" Type="http://schemas.openxmlformats.org/officeDocument/2006/relationships/slide" Target="slides/slide130.xml"/><Relationship Id="rId34" Type="http://schemas.openxmlformats.org/officeDocument/2006/relationships/slide" Target="slides/slide40.xml"/><Relationship Id="rId50" Type="http://schemas.openxmlformats.org/officeDocument/2006/relationships/slide" Target="slides/slide60.xml"/><Relationship Id="rId55" Type="http://schemas.openxmlformats.org/officeDocument/2006/relationships/slide" Target="slides/slide65.xml"/><Relationship Id="rId76" Type="http://schemas.openxmlformats.org/officeDocument/2006/relationships/slide" Target="slides/slide95.xml"/><Relationship Id="rId97" Type="http://schemas.openxmlformats.org/officeDocument/2006/relationships/slide" Target="slides/slide118.xml"/><Relationship Id="rId104" Type="http://schemas.openxmlformats.org/officeDocument/2006/relationships/slide" Target="slides/slide125.xml"/><Relationship Id="rId120" Type="http://schemas.openxmlformats.org/officeDocument/2006/relationships/slide" Target="slides/slide141.xml"/><Relationship Id="rId125" Type="http://schemas.openxmlformats.org/officeDocument/2006/relationships/slide" Target="slides/slide146.xml"/><Relationship Id="rId141" Type="http://schemas.openxmlformats.org/officeDocument/2006/relationships/slide" Target="slides/slide163.xml"/><Relationship Id="rId146" Type="http://schemas.openxmlformats.org/officeDocument/2006/relationships/slide" Target="slides/slide168.xml"/><Relationship Id="rId167" Type="http://schemas.openxmlformats.org/officeDocument/2006/relationships/slide" Target="slides/slide192.xml"/><Relationship Id="rId7" Type="http://schemas.openxmlformats.org/officeDocument/2006/relationships/slide" Target="slides/slide7.xml"/><Relationship Id="rId71" Type="http://schemas.openxmlformats.org/officeDocument/2006/relationships/slide" Target="slides/slide90.xml"/><Relationship Id="rId92" Type="http://schemas.openxmlformats.org/officeDocument/2006/relationships/slide" Target="slides/slide112.xml"/><Relationship Id="rId162" Type="http://schemas.openxmlformats.org/officeDocument/2006/relationships/slide" Target="slides/slide186.xml"/><Relationship Id="rId2" Type="http://schemas.openxmlformats.org/officeDocument/2006/relationships/slide" Target="slides/slide2.xml"/><Relationship Id="rId29" Type="http://schemas.openxmlformats.org/officeDocument/2006/relationships/slide" Target="slides/slide34.xml"/><Relationship Id="rId24" Type="http://schemas.openxmlformats.org/officeDocument/2006/relationships/slide" Target="slides/slide27.xml"/><Relationship Id="rId40" Type="http://schemas.openxmlformats.org/officeDocument/2006/relationships/slide" Target="slides/slide46.xml"/><Relationship Id="rId45" Type="http://schemas.openxmlformats.org/officeDocument/2006/relationships/slide" Target="slides/slide51.xml"/><Relationship Id="rId66" Type="http://schemas.openxmlformats.org/officeDocument/2006/relationships/slide" Target="slides/slide82.xml"/><Relationship Id="rId87" Type="http://schemas.openxmlformats.org/officeDocument/2006/relationships/slide" Target="slides/slide107.xml"/><Relationship Id="rId110" Type="http://schemas.openxmlformats.org/officeDocument/2006/relationships/slide" Target="slides/slide131.xml"/><Relationship Id="rId115" Type="http://schemas.openxmlformats.org/officeDocument/2006/relationships/slide" Target="slides/slide136.xml"/><Relationship Id="rId131" Type="http://schemas.openxmlformats.org/officeDocument/2006/relationships/slide" Target="slides/slide153.xml"/><Relationship Id="rId136" Type="http://schemas.openxmlformats.org/officeDocument/2006/relationships/slide" Target="slides/slide158.xml"/><Relationship Id="rId157" Type="http://schemas.openxmlformats.org/officeDocument/2006/relationships/slide" Target="slides/slide179.xml"/><Relationship Id="rId61" Type="http://schemas.openxmlformats.org/officeDocument/2006/relationships/slide" Target="slides/slide75.xml"/><Relationship Id="rId82" Type="http://schemas.openxmlformats.org/officeDocument/2006/relationships/slide" Target="slides/slide101.xml"/><Relationship Id="rId152" Type="http://schemas.openxmlformats.org/officeDocument/2006/relationships/slide" Target="slides/slide174.xml"/><Relationship Id="rId173" Type="http://schemas.openxmlformats.org/officeDocument/2006/relationships/slide" Target="slides/slide200.xml"/><Relationship Id="rId19" Type="http://schemas.openxmlformats.org/officeDocument/2006/relationships/slide" Target="slides/slide20.xml"/><Relationship Id="rId14" Type="http://schemas.openxmlformats.org/officeDocument/2006/relationships/slide" Target="slides/slide14.xml"/><Relationship Id="rId30" Type="http://schemas.openxmlformats.org/officeDocument/2006/relationships/slide" Target="slides/slide35.xml"/><Relationship Id="rId35" Type="http://schemas.openxmlformats.org/officeDocument/2006/relationships/slide" Target="slides/slide41.xml"/><Relationship Id="rId56" Type="http://schemas.openxmlformats.org/officeDocument/2006/relationships/slide" Target="slides/slide66.xml"/><Relationship Id="rId77" Type="http://schemas.openxmlformats.org/officeDocument/2006/relationships/slide" Target="slides/slide96.xml"/><Relationship Id="rId100" Type="http://schemas.openxmlformats.org/officeDocument/2006/relationships/slide" Target="slides/slide121.xml"/><Relationship Id="rId105" Type="http://schemas.openxmlformats.org/officeDocument/2006/relationships/slide" Target="slides/slide126.xml"/><Relationship Id="rId126" Type="http://schemas.openxmlformats.org/officeDocument/2006/relationships/slide" Target="slides/slide148.xml"/><Relationship Id="rId147" Type="http://schemas.openxmlformats.org/officeDocument/2006/relationships/slide" Target="slides/slide169.xml"/><Relationship Id="rId168" Type="http://schemas.openxmlformats.org/officeDocument/2006/relationships/slide" Target="slides/slide194.xml"/><Relationship Id="rId8" Type="http://schemas.openxmlformats.org/officeDocument/2006/relationships/slide" Target="slides/slide8.xml"/><Relationship Id="rId51" Type="http://schemas.openxmlformats.org/officeDocument/2006/relationships/slide" Target="slides/slide61.xml"/><Relationship Id="rId72" Type="http://schemas.openxmlformats.org/officeDocument/2006/relationships/slide" Target="slides/slide91.xml"/><Relationship Id="rId93" Type="http://schemas.openxmlformats.org/officeDocument/2006/relationships/slide" Target="slides/slide113.xml"/><Relationship Id="rId98" Type="http://schemas.openxmlformats.org/officeDocument/2006/relationships/slide" Target="slides/slide119.xml"/><Relationship Id="rId121" Type="http://schemas.openxmlformats.org/officeDocument/2006/relationships/slide" Target="slides/slide142.xml"/><Relationship Id="rId142" Type="http://schemas.openxmlformats.org/officeDocument/2006/relationships/slide" Target="slides/slide164.xml"/><Relationship Id="rId163" Type="http://schemas.openxmlformats.org/officeDocument/2006/relationships/slide" Target="slides/slide187.xml"/><Relationship Id="rId3" Type="http://schemas.openxmlformats.org/officeDocument/2006/relationships/slide" Target="slides/slide3.xml"/><Relationship Id="rId25" Type="http://schemas.openxmlformats.org/officeDocument/2006/relationships/slide" Target="slides/slide29.xml"/><Relationship Id="rId46" Type="http://schemas.openxmlformats.org/officeDocument/2006/relationships/slide" Target="slides/slide53.xml"/><Relationship Id="rId67" Type="http://schemas.openxmlformats.org/officeDocument/2006/relationships/slide" Target="slides/slide83.xml"/><Relationship Id="rId116" Type="http://schemas.openxmlformats.org/officeDocument/2006/relationships/slide" Target="slides/slide137.xml"/><Relationship Id="rId137" Type="http://schemas.openxmlformats.org/officeDocument/2006/relationships/slide" Target="slides/slide159.xml"/><Relationship Id="rId158" Type="http://schemas.openxmlformats.org/officeDocument/2006/relationships/slide" Target="slides/slide180.xml"/><Relationship Id="rId20" Type="http://schemas.openxmlformats.org/officeDocument/2006/relationships/slide" Target="slides/slide23.xml"/><Relationship Id="rId41" Type="http://schemas.openxmlformats.org/officeDocument/2006/relationships/slide" Target="slides/slide47.xml"/><Relationship Id="rId62" Type="http://schemas.openxmlformats.org/officeDocument/2006/relationships/slide" Target="slides/slide76.xml"/><Relationship Id="rId83" Type="http://schemas.openxmlformats.org/officeDocument/2006/relationships/slide" Target="slides/slide103.xml"/><Relationship Id="rId88" Type="http://schemas.openxmlformats.org/officeDocument/2006/relationships/slide" Target="slides/slide108.xml"/><Relationship Id="rId111" Type="http://schemas.openxmlformats.org/officeDocument/2006/relationships/slide" Target="slides/slide132.xml"/><Relationship Id="rId132" Type="http://schemas.openxmlformats.org/officeDocument/2006/relationships/slide" Target="slides/slide154.xml"/><Relationship Id="rId153" Type="http://schemas.openxmlformats.org/officeDocument/2006/relationships/slide" Target="slides/slide175.xml"/><Relationship Id="rId174" Type="http://schemas.openxmlformats.org/officeDocument/2006/relationships/slide" Target="slides/slide201.xml"/><Relationship Id="rId15" Type="http://schemas.openxmlformats.org/officeDocument/2006/relationships/slide" Target="slides/slide15.xml"/><Relationship Id="rId36" Type="http://schemas.openxmlformats.org/officeDocument/2006/relationships/slide" Target="slides/slide42.xml"/><Relationship Id="rId57" Type="http://schemas.openxmlformats.org/officeDocument/2006/relationships/slide" Target="slides/slide67.xml"/><Relationship Id="rId106" Type="http://schemas.openxmlformats.org/officeDocument/2006/relationships/slide" Target="slides/slide127.xml"/><Relationship Id="rId127" Type="http://schemas.openxmlformats.org/officeDocument/2006/relationships/slide" Target="slides/slide149.xml"/><Relationship Id="rId10" Type="http://schemas.openxmlformats.org/officeDocument/2006/relationships/slide" Target="slides/slide10.xml"/><Relationship Id="rId31" Type="http://schemas.openxmlformats.org/officeDocument/2006/relationships/slide" Target="slides/slide36.xml"/><Relationship Id="rId52" Type="http://schemas.openxmlformats.org/officeDocument/2006/relationships/slide" Target="slides/slide62.xml"/><Relationship Id="rId73" Type="http://schemas.openxmlformats.org/officeDocument/2006/relationships/slide" Target="slides/slide92.xml"/><Relationship Id="rId78" Type="http://schemas.openxmlformats.org/officeDocument/2006/relationships/slide" Target="slides/slide97.xml"/><Relationship Id="rId94" Type="http://schemas.openxmlformats.org/officeDocument/2006/relationships/slide" Target="slides/slide114.xml"/><Relationship Id="rId99" Type="http://schemas.openxmlformats.org/officeDocument/2006/relationships/slide" Target="slides/slide120.xml"/><Relationship Id="rId101" Type="http://schemas.openxmlformats.org/officeDocument/2006/relationships/slide" Target="slides/slide122.xml"/><Relationship Id="rId122" Type="http://schemas.openxmlformats.org/officeDocument/2006/relationships/slide" Target="slides/slide143.xml"/><Relationship Id="rId143" Type="http://schemas.openxmlformats.org/officeDocument/2006/relationships/slide" Target="slides/slide165.xml"/><Relationship Id="rId148" Type="http://schemas.openxmlformats.org/officeDocument/2006/relationships/slide" Target="slides/slide170.xml"/><Relationship Id="rId164" Type="http://schemas.openxmlformats.org/officeDocument/2006/relationships/slide" Target="slides/slide188.xml"/><Relationship Id="rId169" Type="http://schemas.openxmlformats.org/officeDocument/2006/relationships/slide" Target="slides/slide195.xml"/><Relationship Id="rId4" Type="http://schemas.openxmlformats.org/officeDocument/2006/relationships/slide" Target="slides/slide4.xml"/><Relationship Id="rId9" Type="http://schemas.openxmlformats.org/officeDocument/2006/relationships/slide" Target="slides/slide9.xml"/><Relationship Id="rId26" Type="http://schemas.openxmlformats.org/officeDocument/2006/relationships/slide" Target="slides/slide30.xml"/><Relationship Id="rId47" Type="http://schemas.openxmlformats.org/officeDocument/2006/relationships/slide" Target="slides/slide57.xml"/><Relationship Id="rId68" Type="http://schemas.openxmlformats.org/officeDocument/2006/relationships/slide" Target="slides/slide84.xml"/><Relationship Id="rId89" Type="http://schemas.openxmlformats.org/officeDocument/2006/relationships/slide" Target="slides/slide109.xml"/><Relationship Id="rId112" Type="http://schemas.openxmlformats.org/officeDocument/2006/relationships/slide" Target="slides/slide133.xml"/><Relationship Id="rId133" Type="http://schemas.openxmlformats.org/officeDocument/2006/relationships/slide" Target="slides/slide155.xml"/><Relationship Id="rId154" Type="http://schemas.openxmlformats.org/officeDocument/2006/relationships/slide" Target="slides/slide176.xml"/><Relationship Id="rId175" Type="http://schemas.openxmlformats.org/officeDocument/2006/relationships/slide" Target="slides/slide202.xml"/><Relationship Id="rId16" Type="http://schemas.openxmlformats.org/officeDocument/2006/relationships/slide" Target="slides/slide16.xml"/><Relationship Id="rId37" Type="http://schemas.openxmlformats.org/officeDocument/2006/relationships/slide" Target="slides/slide43.xml"/><Relationship Id="rId58" Type="http://schemas.openxmlformats.org/officeDocument/2006/relationships/slide" Target="slides/slide70.xml"/><Relationship Id="rId79" Type="http://schemas.openxmlformats.org/officeDocument/2006/relationships/slide" Target="slides/slide98.xml"/><Relationship Id="rId102" Type="http://schemas.openxmlformats.org/officeDocument/2006/relationships/slide" Target="slides/slide123.xml"/><Relationship Id="rId123" Type="http://schemas.openxmlformats.org/officeDocument/2006/relationships/slide" Target="slides/slide144.xml"/><Relationship Id="rId144" Type="http://schemas.openxmlformats.org/officeDocument/2006/relationships/slide" Target="slides/slide166.xml"/><Relationship Id="rId90" Type="http://schemas.openxmlformats.org/officeDocument/2006/relationships/slide" Target="slides/slide110.xml"/><Relationship Id="rId165" Type="http://schemas.openxmlformats.org/officeDocument/2006/relationships/slide" Target="slides/slide190.xml"/><Relationship Id="rId27" Type="http://schemas.openxmlformats.org/officeDocument/2006/relationships/slide" Target="slides/slide31.xml"/><Relationship Id="rId48" Type="http://schemas.openxmlformats.org/officeDocument/2006/relationships/slide" Target="slides/slide58.xml"/><Relationship Id="rId69" Type="http://schemas.openxmlformats.org/officeDocument/2006/relationships/slide" Target="slides/slide85.xml"/><Relationship Id="rId113" Type="http://schemas.openxmlformats.org/officeDocument/2006/relationships/slide" Target="slides/slide134.xml"/><Relationship Id="rId134" Type="http://schemas.openxmlformats.org/officeDocument/2006/relationships/slide" Target="slides/slide156.xml"/><Relationship Id="rId80" Type="http://schemas.openxmlformats.org/officeDocument/2006/relationships/slide" Target="slides/slide99.xml"/><Relationship Id="rId155" Type="http://schemas.openxmlformats.org/officeDocument/2006/relationships/slide" Target="slides/slide177.xml"/><Relationship Id="rId17" Type="http://schemas.openxmlformats.org/officeDocument/2006/relationships/slide" Target="slides/slide18.xml"/><Relationship Id="rId38" Type="http://schemas.openxmlformats.org/officeDocument/2006/relationships/slide" Target="slides/slide44.xml"/><Relationship Id="rId59" Type="http://schemas.openxmlformats.org/officeDocument/2006/relationships/slide" Target="slides/slide71.xml"/><Relationship Id="rId103" Type="http://schemas.openxmlformats.org/officeDocument/2006/relationships/slide" Target="slides/slide124.xml"/><Relationship Id="rId124" Type="http://schemas.openxmlformats.org/officeDocument/2006/relationships/slide" Target="slides/slide145.xml"/><Relationship Id="rId70" Type="http://schemas.openxmlformats.org/officeDocument/2006/relationships/slide" Target="slides/slide86.xml"/><Relationship Id="rId91" Type="http://schemas.openxmlformats.org/officeDocument/2006/relationships/slide" Target="slides/slide111.xml"/><Relationship Id="rId145" Type="http://schemas.openxmlformats.org/officeDocument/2006/relationships/slide" Target="slides/slide167.xml"/><Relationship Id="rId166" Type="http://schemas.openxmlformats.org/officeDocument/2006/relationships/slide" Target="slides/slide1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image" Target="../media/image3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D0EA93C-64E6-400E-A7C4-629E182E34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A438FF5-47DD-402F-9B8E-9D04623892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22F3CC-357D-493A-AC3A-D56FADEA6296}" type="datetimeFigureOut">
              <a:rPr lang="zh-CN" altLang="en-US" smtClean="0"/>
              <a:t>2018-04-22</a:t>
            </a:fld>
            <a:endParaRPr lang="zh-CN" altLang="en-US"/>
          </a:p>
        </p:txBody>
      </p:sp>
      <p:sp>
        <p:nvSpPr>
          <p:cNvPr id="4" name="页脚占位符 3">
            <a:extLst>
              <a:ext uri="{FF2B5EF4-FFF2-40B4-BE49-F238E27FC236}">
                <a16:creationId xmlns:a16="http://schemas.microsoft.com/office/drawing/2014/main" id="{B775E386-D899-49B6-9C27-1B9CD2C6F4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57577BCE-6AD0-4DA6-8506-8D8BD70754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19E668-F858-4015-9DDF-ABB511B8E8A0}" type="slidenum">
              <a:rPr lang="zh-CN" altLang="en-US" smtClean="0"/>
              <a:t>‹#›</a:t>
            </a:fld>
            <a:endParaRPr lang="zh-CN" altLang="en-US"/>
          </a:p>
        </p:txBody>
      </p:sp>
    </p:spTree>
    <p:extLst>
      <p:ext uri="{BB962C8B-B14F-4D97-AF65-F5344CB8AC3E}">
        <p14:creationId xmlns:p14="http://schemas.microsoft.com/office/powerpoint/2010/main" val="790695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FB69E1B-1BF8-4672-97A2-3D15FF4F151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3315" name="Rectangle 3">
            <a:extLst>
              <a:ext uri="{FF2B5EF4-FFF2-40B4-BE49-F238E27FC236}">
                <a16:creationId xmlns:a16="http://schemas.microsoft.com/office/drawing/2014/main" id="{7ACEC5D1-4C3D-41D6-9280-3EFB86EC8EB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52" name="Rectangle 4">
            <a:extLst>
              <a:ext uri="{FF2B5EF4-FFF2-40B4-BE49-F238E27FC236}">
                <a16:creationId xmlns:a16="http://schemas.microsoft.com/office/drawing/2014/main" id="{18EB8091-4FD3-4F0B-B567-9525ABCEF78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a:extLst>
              <a:ext uri="{FF2B5EF4-FFF2-40B4-BE49-F238E27FC236}">
                <a16:creationId xmlns:a16="http://schemas.microsoft.com/office/drawing/2014/main" id="{6DACA897-8BF9-465F-91C1-080DFB124B0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3318" name="Rectangle 6">
            <a:extLst>
              <a:ext uri="{FF2B5EF4-FFF2-40B4-BE49-F238E27FC236}">
                <a16:creationId xmlns:a16="http://schemas.microsoft.com/office/drawing/2014/main" id="{E6F06049-CD33-415D-92EF-6BFC0FF501E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3319" name="Rectangle 7">
            <a:extLst>
              <a:ext uri="{FF2B5EF4-FFF2-40B4-BE49-F238E27FC236}">
                <a16:creationId xmlns:a16="http://schemas.microsoft.com/office/drawing/2014/main" id="{53998757-4799-4304-A2EC-DC8699F6DA6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C828777-D76F-4FAD-A6AE-8232CE9E31C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a:t>
            </a:fld>
            <a:endParaRPr lang="en-US" altLang="zh-CN"/>
          </a:p>
        </p:txBody>
      </p:sp>
    </p:spTree>
    <p:extLst>
      <p:ext uri="{BB962C8B-B14F-4D97-AF65-F5344CB8AC3E}">
        <p14:creationId xmlns:p14="http://schemas.microsoft.com/office/powerpoint/2010/main" val="3765380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9CB3B3F-B3C6-424E-973A-472E31ABC4B7}" type="slidenum">
              <a:rPr lang="en-US" altLang="zh-CN"/>
              <a:pPr eaLnBrk="1" hangingPunct="1"/>
              <a:t>21</a:t>
            </a:fld>
            <a:endParaRPr lang="en-US" altLang="zh-CN"/>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以</a:t>
            </a:r>
            <a:r>
              <a:rPr lang="en-US" altLang="zh-CN" smtClean="0">
                <a:latin typeface="Arial" panose="020B0604020202020204" pitchFamily="34" charset="0"/>
              </a:rPr>
              <a:t>MVC</a:t>
            </a:r>
            <a:r>
              <a:rPr lang="zh-CN" altLang="en-US" smtClean="0">
                <a:latin typeface="Arial" panose="020B0604020202020204" pitchFamily="34" charset="0"/>
              </a:rPr>
              <a:t>架构说明体系架构关注分割与交互。</a:t>
            </a:r>
          </a:p>
        </p:txBody>
      </p:sp>
    </p:spTree>
    <p:extLst>
      <p:ext uri="{BB962C8B-B14F-4D97-AF65-F5344CB8AC3E}">
        <p14:creationId xmlns:p14="http://schemas.microsoft.com/office/powerpoint/2010/main" val="840537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8125F2F-46AA-4DE7-A3D6-10C8585C6A72}" type="slidenum">
              <a:rPr lang="en-US" altLang="zh-CN"/>
              <a:pPr eaLnBrk="1" hangingPunct="1"/>
              <a:t>22</a:t>
            </a:fld>
            <a:endParaRPr lang="en-US" altLang="zh-CN"/>
          </a:p>
        </p:txBody>
      </p:sp>
      <p:sp>
        <p:nvSpPr>
          <p:cNvPr id="210947" name="Rectangle 2"/>
          <p:cNvSpPr>
            <a:spLocks noGrp="1" noRot="1" noChangeAspect="1" noChangeArrowheads="1" noTextEdit="1"/>
          </p:cNvSpPr>
          <p:nvPr>
            <p:ph type="sldImg"/>
          </p:nvPr>
        </p:nvSpPr>
        <p:spPr>
          <a:ln/>
        </p:spPr>
      </p:sp>
      <p:sp>
        <p:nvSpPr>
          <p:cNvPr id="210948"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以</a:t>
            </a:r>
            <a:r>
              <a:rPr lang="en-US" altLang="zh-CN" smtClean="0">
                <a:latin typeface="Arial" panose="020B0604020202020204" pitchFamily="34" charset="0"/>
              </a:rPr>
              <a:t>MVC</a:t>
            </a:r>
            <a:r>
              <a:rPr lang="zh-CN" altLang="en-US" smtClean="0">
                <a:latin typeface="Arial" panose="020B0604020202020204" pitchFamily="34" charset="0"/>
              </a:rPr>
              <a:t>架构说明体系架构关注分割与交互。</a:t>
            </a:r>
          </a:p>
        </p:txBody>
      </p:sp>
    </p:spTree>
    <p:extLst>
      <p:ext uri="{BB962C8B-B14F-4D97-AF65-F5344CB8AC3E}">
        <p14:creationId xmlns:p14="http://schemas.microsoft.com/office/powerpoint/2010/main" val="2972415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03078B5-F513-42B7-A8E0-725C36722384}" type="slidenum">
              <a:rPr lang="en-US" altLang="zh-CN"/>
              <a:pPr eaLnBrk="1" hangingPunct="1"/>
              <a:t>28</a:t>
            </a:fld>
            <a:endParaRPr lang="en-US" altLang="zh-CN"/>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以</a:t>
            </a:r>
            <a:r>
              <a:rPr lang="en-US" altLang="zh-CN" smtClean="0">
                <a:latin typeface="Arial" panose="020B0604020202020204" pitchFamily="34" charset="0"/>
              </a:rPr>
              <a:t>MVC</a:t>
            </a:r>
            <a:r>
              <a:rPr lang="zh-CN" altLang="en-US" smtClean="0">
                <a:latin typeface="Arial" panose="020B0604020202020204" pitchFamily="34" charset="0"/>
              </a:rPr>
              <a:t>架构说明体系架构关注分割与交互。</a:t>
            </a:r>
          </a:p>
        </p:txBody>
      </p:sp>
    </p:spTree>
    <p:extLst>
      <p:ext uri="{BB962C8B-B14F-4D97-AF65-F5344CB8AC3E}">
        <p14:creationId xmlns:p14="http://schemas.microsoft.com/office/powerpoint/2010/main" val="2538695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5348980-38A5-461B-9E99-3B9473582810}" type="slidenum">
              <a:rPr lang="en-US" altLang="zh-CN"/>
              <a:pPr eaLnBrk="1" hangingPunct="1"/>
              <a:t>78</a:t>
            </a:fld>
            <a:endParaRPr lang="en-US" altLang="zh-CN"/>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xfrm>
            <a:off x="914400" y="4343400"/>
            <a:ext cx="5029200" cy="4114800"/>
          </a:xfrm>
          <a:noFill/>
        </p:spPr>
        <p:txBody>
          <a:bodyPr/>
          <a:lstStyle/>
          <a:p>
            <a:pPr eaLnBrk="1" hangingPunct="1"/>
            <a:endParaRPr lang="zh-TW" altLang="en-US" smtClean="0">
              <a:latin typeface="Arial" panose="020B0604020202020204" pitchFamily="34" charset="0"/>
            </a:endParaRPr>
          </a:p>
        </p:txBody>
      </p:sp>
    </p:spTree>
    <p:extLst>
      <p:ext uri="{BB962C8B-B14F-4D97-AF65-F5344CB8AC3E}">
        <p14:creationId xmlns:p14="http://schemas.microsoft.com/office/powerpoint/2010/main" val="3345070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E64DB12-4982-4BE5-AD8E-9FDC1BF231F5}" type="slidenum">
              <a:rPr lang="en-US" altLang="zh-CN"/>
              <a:pPr eaLnBrk="1" hangingPunct="1"/>
              <a:t>176</a:t>
            </a:fld>
            <a:endParaRPr lang="en-US" altLang="zh-CN"/>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p:spPr>
        <p:txBody>
          <a:bodyPr/>
          <a:lstStyle/>
          <a:p>
            <a:pPr eaLnBrk="1" hangingPunct="1"/>
            <a:r>
              <a:rPr lang="en-US" altLang="zh-CN" smtClean="0">
                <a:latin typeface="Arial" panose="020B0604020202020204" pitchFamily="34" charset="0"/>
              </a:rPr>
              <a:t>1 </a:t>
            </a:r>
            <a:r>
              <a:rPr lang="zh-CN" altLang="en-US" smtClean="0">
                <a:latin typeface="Arial" panose="020B0604020202020204" pitchFamily="34" charset="0"/>
              </a:rPr>
              <a:t>松耦合</a:t>
            </a:r>
            <a:br>
              <a:rPr lang="zh-CN" altLang="en-US" smtClean="0">
                <a:latin typeface="Arial" panose="020B0604020202020204" pitchFamily="34" charset="0"/>
              </a:rPr>
            </a:br>
            <a:r>
              <a:rPr lang="zh-CN" altLang="en-US" smtClean="0">
                <a:latin typeface="Arial" panose="020B0604020202020204" pitchFamily="34" charset="0"/>
              </a:rPr>
              <a:t>软件分成模块 大的软件都是由一个一个小模块组成的 小模块还可能再由更小的模块组成</a:t>
            </a:r>
            <a:br>
              <a:rPr lang="zh-CN" altLang="en-US" smtClean="0">
                <a:latin typeface="Arial" panose="020B0604020202020204" pitchFamily="34" charset="0"/>
              </a:rPr>
            </a:br>
            <a:r>
              <a:rPr lang="zh-CN" altLang="en-US" smtClean="0">
                <a:latin typeface="Arial" panose="020B0604020202020204" pitchFamily="34" charset="0"/>
              </a:rPr>
              <a:t>一个模块就是相互间联系紧密的变量与函数 或对象 不同模块间关系比较松散</a:t>
            </a:r>
            <a:br>
              <a:rPr lang="zh-CN" altLang="en-US" smtClean="0">
                <a:latin typeface="Arial" panose="020B0604020202020204" pitchFamily="34" charset="0"/>
              </a:rPr>
            </a:br>
            <a:r>
              <a:rPr lang="zh-CN" altLang="en-US" smtClean="0">
                <a:latin typeface="Arial" panose="020B0604020202020204" pitchFamily="34" charset="0"/>
              </a:rPr>
              <a:t>模块间关系越松散 这样修改一个模块时 对其它模块的影响就越小 这样可以把变化限制在一个模块内</a:t>
            </a:r>
            <a:br>
              <a:rPr lang="zh-CN" altLang="en-US" smtClean="0">
                <a:latin typeface="Arial" panose="020B0604020202020204" pitchFamily="34" charset="0"/>
              </a:rPr>
            </a:br>
            <a:r>
              <a:rPr lang="en-US" altLang="zh-CN" smtClean="0">
                <a:latin typeface="Arial" panose="020B0604020202020204" pitchFamily="34" charset="0"/>
              </a:rPr>
              <a:t>2 </a:t>
            </a:r>
            <a:r>
              <a:rPr lang="zh-CN" altLang="en-US" smtClean="0">
                <a:latin typeface="Arial" panose="020B0604020202020204" pitchFamily="34" charset="0"/>
              </a:rPr>
              <a:t>针对接口编程 而不是针对实现编程</a:t>
            </a:r>
            <a:br>
              <a:rPr lang="zh-CN" altLang="en-US" smtClean="0">
                <a:latin typeface="Arial" panose="020B0604020202020204" pitchFamily="34" charset="0"/>
              </a:rPr>
            </a:br>
            <a:r>
              <a:rPr lang="zh-CN" altLang="en-US" smtClean="0">
                <a:latin typeface="Arial" panose="020B0604020202020204" pitchFamily="34" charset="0"/>
              </a:rPr>
              <a:t>具体来说就是 你只要定义这个接口有什么功能 不用定义它是什么实现的</a:t>
            </a:r>
            <a:br>
              <a:rPr lang="zh-CN" altLang="en-US" smtClean="0">
                <a:latin typeface="Arial" panose="020B0604020202020204" pitchFamily="34" charset="0"/>
              </a:rPr>
            </a:br>
            <a:r>
              <a:rPr lang="zh-CN" altLang="en-US" smtClean="0">
                <a:latin typeface="Arial" panose="020B0604020202020204" pitchFamily="34" charset="0"/>
              </a:rPr>
              <a:t>当其它模块需要这个功能时 只要调用这个接口就可以 它不必了解你的实现机制</a:t>
            </a:r>
            <a:br>
              <a:rPr lang="zh-CN" altLang="en-US" smtClean="0">
                <a:latin typeface="Arial" panose="020B0604020202020204" pitchFamily="34" charset="0"/>
              </a:rPr>
            </a:br>
            <a:r>
              <a:rPr lang="zh-CN" altLang="en-US" smtClean="0">
                <a:latin typeface="Arial" panose="020B0604020202020204" pitchFamily="34" charset="0"/>
              </a:rPr>
              <a:t>当你换一个实现时 就不会同时修改其它模块</a:t>
            </a:r>
            <a:br>
              <a:rPr lang="zh-CN" altLang="en-US" smtClean="0">
                <a:latin typeface="Arial" panose="020B0604020202020204" pitchFamily="34" charset="0"/>
              </a:rPr>
            </a:br>
            <a:r>
              <a:rPr lang="en-US" altLang="zh-CN" smtClean="0">
                <a:latin typeface="Arial" panose="020B0604020202020204" pitchFamily="34" charset="0"/>
              </a:rPr>
              <a:t>3 </a:t>
            </a:r>
            <a:r>
              <a:rPr lang="zh-CN" altLang="en-US" smtClean="0">
                <a:latin typeface="Arial" panose="020B0604020202020204" pitchFamily="34" charset="0"/>
              </a:rPr>
              <a:t>继承 组合 委托与多态与参数化</a:t>
            </a:r>
            <a:br>
              <a:rPr lang="zh-CN" altLang="en-US" smtClean="0">
                <a:latin typeface="Arial" panose="020B0604020202020204" pitchFamily="34" charset="0"/>
              </a:rPr>
            </a:br>
            <a:r>
              <a:rPr lang="zh-CN" altLang="en-US" smtClean="0">
                <a:latin typeface="Arial" panose="020B0604020202020204" pitchFamily="34" charset="0"/>
              </a:rPr>
              <a:t>继承是有父子关系的对象的具体化</a:t>
            </a:r>
            <a:br>
              <a:rPr lang="zh-CN" altLang="en-US" smtClean="0">
                <a:latin typeface="Arial" panose="020B0604020202020204" pitchFamily="34" charset="0"/>
              </a:rPr>
            </a:br>
            <a:r>
              <a:rPr lang="zh-CN" altLang="en-US" smtClean="0">
                <a:latin typeface="Arial" panose="020B0604020202020204" pitchFamily="34" charset="0"/>
              </a:rPr>
              <a:t>组合就是把有相互关系的对象放在一起 由它们提供某一个或一组功能 这功能需要它们共同配合才能实现</a:t>
            </a:r>
            <a:br>
              <a:rPr lang="zh-CN" altLang="en-US" smtClean="0">
                <a:latin typeface="Arial" panose="020B0604020202020204" pitchFamily="34" charset="0"/>
              </a:rPr>
            </a:br>
            <a:r>
              <a:rPr lang="zh-CN" altLang="en-US" smtClean="0">
                <a:latin typeface="Arial" panose="020B0604020202020204" pitchFamily="34" charset="0"/>
              </a:rPr>
              <a:t>委托是一个对象把一个请求转交给另一个对象执行 相当歌手与经济人的关系 经济人是委托者 歌手是执行者</a:t>
            </a:r>
            <a:br>
              <a:rPr lang="zh-CN" altLang="en-US" smtClean="0">
                <a:latin typeface="Arial" panose="020B0604020202020204" pitchFamily="34" charset="0"/>
              </a:rPr>
            </a:br>
            <a:r>
              <a:rPr lang="zh-CN" altLang="en-US" smtClean="0">
                <a:latin typeface="Arial" panose="020B0604020202020204" pitchFamily="34" charset="0"/>
              </a:rPr>
              <a:t>多态就是实现的可替换性 你可以在运行时使用另一种实现来代替当前实现而不必修改代码</a:t>
            </a:r>
            <a:br>
              <a:rPr lang="zh-CN" altLang="en-US" smtClean="0">
                <a:latin typeface="Arial" panose="020B0604020202020204" pitchFamily="34" charset="0"/>
              </a:rPr>
            </a:br>
            <a:r>
              <a:rPr lang="zh-CN" altLang="en-US" smtClean="0">
                <a:latin typeface="Arial" panose="020B0604020202020204" pitchFamily="34" charset="0"/>
              </a:rPr>
              <a:t>参数化就是根据不同类型的参数提供不同的功能 如</a:t>
            </a:r>
            <a:r>
              <a:rPr lang="en-US" altLang="zh-CN" smtClean="0">
                <a:latin typeface="Arial" panose="020B0604020202020204" pitchFamily="34" charset="0"/>
              </a:rPr>
              <a:t>c++</a:t>
            </a:r>
            <a:r>
              <a:rPr lang="zh-CN" altLang="en-US" smtClean="0">
                <a:latin typeface="Arial" panose="020B0604020202020204" pitchFamily="34" charset="0"/>
              </a:rPr>
              <a:t>中的模板机制 如</a:t>
            </a:r>
            <a:r>
              <a:rPr lang="en-US" altLang="zh-CN" smtClean="0">
                <a:latin typeface="Arial" panose="020B0604020202020204" pitchFamily="34" charset="0"/>
              </a:rPr>
              <a:t>vector</a:t>
            </a:r>
            <a:r>
              <a:rPr lang="zh-CN" altLang="en-US" smtClean="0">
                <a:latin typeface="Arial" panose="020B0604020202020204" pitchFamily="34" charset="0"/>
              </a:rPr>
              <a:t>类</a:t>
            </a:r>
          </a:p>
        </p:txBody>
      </p:sp>
    </p:spTree>
    <p:extLst>
      <p:ext uri="{BB962C8B-B14F-4D97-AF65-F5344CB8AC3E}">
        <p14:creationId xmlns:p14="http://schemas.microsoft.com/office/powerpoint/2010/main" val="172781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17F0FCB-66E4-4ABB-B3B0-680CB920B837}" type="slidenum">
              <a:rPr lang="en-US" altLang="zh-CN"/>
              <a:pPr eaLnBrk="1" hangingPunct="1"/>
              <a:t>183</a:t>
            </a:fld>
            <a:endParaRPr lang="en-US" altLang="zh-CN"/>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创建型模式与对象的创建有关</a:t>
            </a:r>
          </a:p>
          <a:p>
            <a:pPr eaLnBrk="1" hangingPunct="1"/>
            <a:r>
              <a:rPr lang="zh-CN" altLang="en-US" smtClean="0">
                <a:latin typeface="Arial" panose="020B0604020202020204" pitchFamily="34" charset="0"/>
              </a:rPr>
              <a:t>结构型模式处理对象或类的组合</a:t>
            </a:r>
          </a:p>
          <a:p>
            <a:pPr eaLnBrk="1" hangingPunct="1"/>
            <a:r>
              <a:rPr lang="zh-CN" altLang="en-US" smtClean="0">
                <a:latin typeface="Arial" panose="020B0604020202020204" pitchFamily="34" charset="0"/>
              </a:rPr>
              <a:t>行为型模式对类和对象怎样交互和怎样分配职责进行描述</a:t>
            </a:r>
            <a:br>
              <a:rPr lang="zh-CN" altLang="en-US" smtClean="0">
                <a:latin typeface="Arial" panose="020B0604020202020204" pitchFamily="34" charset="0"/>
              </a:rPr>
            </a:br>
            <a:r>
              <a:rPr lang="zh-CN" altLang="en-US" smtClean="0">
                <a:latin typeface="Arial" panose="020B0604020202020204" pitchFamily="34" charset="0"/>
              </a:rPr>
              <a:t>类模式处理类与子类的关系</a:t>
            </a:r>
          </a:p>
          <a:p>
            <a:pPr eaLnBrk="1" hangingPunct="1"/>
            <a:r>
              <a:rPr lang="zh-CN" altLang="en-US" smtClean="0">
                <a:latin typeface="Arial" panose="020B0604020202020204" pitchFamily="34" charset="0"/>
              </a:rPr>
              <a:t>对象模式处理对象间关系</a:t>
            </a:r>
            <a:br>
              <a:rPr lang="zh-CN" altLang="en-US" smtClean="0">
                <a:latin typeface="Arial" panose="020B0604020202020204" pitchFamily="34" charset="0"/>
              </a:rPr>
            </a:br>
            <a:r>
              <a:rPr lang="zh-CN" altLang="en-US" smtClean="0">
                <a:latin typeface="Arial" panose="020B0604020202020204" pitchFamily="34" charset="0"/>
              </a:rPr>
              <a:t/>
            </a:r>
            <a:br>
              <a:rPr lang="zh-CN" altLang="en-US" smtClean="0">
                <a:latin typeface="Arial" panose="020B0604020202020204" pitchFamily="34" charset="0"/>
              </a:rPr>
            </a:br>
            <a:endParaRPr lang="zh-CN" altLang="en-US" smtClean="0">
              <a:latin typeface="Arial" panose="020B0604020202020204" pitchFamily="34" charset="0"/>
            </a:endParaRPr>
          </a:p>
        </p:txBody>
      </p:sp>
    </p:spTree>
    <p:extLst>
      <p:ext uri="{BB962C8B-B14F-4D97-AF65-F5344CB8AC3E}">
        <p14:creationId xmlns:p14="http://schemas.microsoft.com/office/powerpoint/2010/main" val="876481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C01B55E-57BC-4C52-B70B-EF050B47A33C}" type="slidenum">
              <a:rPr lang="en-US" altLang="zh-CN"/>
              <a:pPr eaLnBrk="1" hangingPunct="1"/>
              <a:t>184</a:t>
            </a:fld>
            <a:endParaRPr lang="en-US" altLang="zh-CN"/>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创建型模式就是怎样构造一个对象的方法</a:t>
            </a:r>
            <a:br>
              <a:rPr lang="zh-CN" altLang="en-US" smtClean="0">
                <a:latin typeface="Arial" panose="020B0604020202020204" pitchFamily="34" charset="0"/>
              </a:rPr>
            </a:br>
            <a:r>
              <a:rPr lang="zh-CN" altLang="en-US" smtClean="0">
                <a:latin typeface="Arial" panose="020B0604020202020204" pitchFamily="34" charset="0"/>
              </a:rPr>
              <a:t>结构型模式就是怎样使用组合的方法</a:t>
            </a:r>
            <a:br>
              <a:rPr lang="zh-CN" altLang="en-US" smtClean="0">
                <a:latin typeface="Arial" panose="020B0604020202020204" pitchFamily="34" charset="0"/>
              </a:rPr>
            </a:br>
            <a:r>
              <a:rPr lang="zh-CN" altLang="en-US" smtClean="0">
                <a:latin typeface="Arial" panose="020B0604020202020204" pitchFamily="34" charset="0"/>
              </a:rPr>
              <a:t>行为型则是怎样分配类或对象的功能及怎样调用它们的算法</a:t>
            </a:r>
            <a:br>
              <a:rPr lang="zh-CN" altLang="en-US" smtClean="0">
                <a:latin typeface="Arial" panose="020B0604020202020204" pitchFamily="34" charset="0"/>
              </a:rPr>
            </a:br>
            <a:r>
              <a:rPr lang="zh-CN" altLang="en-US" smtClean="0">
                <a:latin typeface="Arial" panose="020B0604020202020204" pitchFamily="34" charset="0"/>
              </a:rPr>
              <a:t>类模式与类继承相关</a:t>
            </a:r>
          </a:p>
          <a:p>
            <a:pPr eaLnBrk="1" hangingPunct="1"/>
            <a:r>
              <a:rPr lang="zh-CN" altLang="en-US" smtClean="0">
                <a:latin typeface="Arial" panose="020B0604020202020204" pitchFamily="34" charset="0"/>
              </a:rPr>
              <a:t>对象模式与对象间关系相关 </a:t>
            </a:r>
          </a:p>
          <a:p>
            <a:pPr eaLnBrk="1" hangingPunct="1"/>
            <a:endParaRPr lang="en-US" altLang="zh-CN" smtClean="0">
              <a:latin typeface="Arial" panose="020B0604020202020204" pitchFamily="34" charset="0"/>
            </a:endParaRPr>
          </a:p>
        </p:txBody>
      </p:sp>
    </p:spTree>
    <p:extLst>
      <p:ext uri="{BB962C8B-B14F-4D97-AF65-F5344CB8AC3E}">
        <p14:creationId xmlns:p14="http://schemas.microsoft.com/office/powerpoint/2010/main" val="19374740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 name="Picture 8" descr="S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065417" y="5054602"/>
            <a:ext cx="673276" cy="279400"/>
          </a:xfrm>
        </p:spPr>
        <p:txBody>
          <a:bodyPr/>
          <a:lstStyle/>
          <a:p>
            <a:pPr>
              <a:defRPr/>
            </a:pPr>
            <a:endParaRPr lang="en-US" altLang="zh-CN"/>
          </a:p>
        </p:txBody>
      </p:sp>
      <p:sp>
        <p:nvSpPr>
          <p:cNvPr id="5" name="Footer Placeholder 4"/>
          <p:cNvSpPr>
            <a:spLocks noGrp="1"/>
          </p:cNvSpPr>
          <p:nvPr>
            <p:ph type="ftr" sz="quarter" idx="11"/>
          </p:nvPr>
        </p:nvSpPr>
        <p:spPr>
          <a:xfrm>
            <a:off x="1921934" y="5054602"/>
            <a:ext cx="4064860" cy="279400"/>
          </a:xfrm>
        </p:spPr>
        <p:txBody>
          <a:bodyPr/>
          <a:lstStyle/>
          <a:p>
            <a:pPr>
              <a:defRPr/>
            </a:pPr>
            <a:endParaRPr lang="en-US" altLang="zh-CN"/>
          </a:p>
        </p:txBody>
      </p:sp>
      <p:sp>
        <p:nvSpPr>
          <p:cNvPr id="6" name="Slide Number Placeholder 5"/>
          <p:cNvSpPr>
            <a:spLocks noGrp="1"/>
          </p:cNvSpPr>
          <p:nvPr>
            <p:ph type="sldNum" sz="quarter" idx="12"/>
          </p:nvPr>
        </p:nvSpPr>
        <p:spPr>
          <a:xfrm>
            <a:off x="6817317" y="5054602"/>
            <a:ext cx="413483" cy="279400"/>
          </a:xfrm>
        </p:spPr>
        <p:txBody>
          <a:bodyPr/>
          <a:lstStyle/>
          <a:p>
            <a:pPr>
              <a:defRPr/>
            </a:pPr>
            <a:fld id="{558193DA-06A4-4C63-98D8-F3EC99AFC757}" type="slidenum">
              <a:rPr lang="en-US" altLang="zh-CN" smtClean="0"/>
              <a:pPr>
                <a:defRPr/>
              </a:pPr>
              <a:t>‹#›</a:t>
            </a:fld>
            <a:endParaRPr lang="en-US" altLang="zh-CN"/>
          </a:p>
        </p:txBody>
      </p:sp>
      <p:cxnSp>
        <p:nvCxnSpPr>
          <p:cNvPr id="15" name="Straight Connector 14"/>
          <p:cNvCxnSpPr/>
          <p:nvPr/>
        </p:nvCxnSpPr>
        <p:spPr>
          <a:xfrm>
            <a:off x="2019825" y="3471329"/>
            <a:ext cx="511308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0" name="文本框 9">
            <a:extLst>
              <a:ext uri="{FF2B5EF4-FFF2-40B4-BE49-F238E27FC236}">
                <a16:creationId xmlns:a16="http://schemas.microsoft.com/office/drawing/2014/main" id="{600BB100-A1FF-4877-8B29-9C17FF2892E9}"/>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1" name="文本框 10">
            <a:extLst>
              <a:ext uri="{FF2B5EF4-FFF2-40B4-BE49-F238E27FC236}">
                <a16:creationId xmlns:a16="http://schemas.microsoft.com/office/drawing/2014/main" id="{E8578AC6-7863-476B-A59C-1EFF57AFAC27}"/>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2" name="文本框 11">
            <a:extLst>
              <a:ext uri="{FF2B5EF4-FFF2-40B4-BE49-F238E27FC236}">
                <a16:creationId xmlns:a16="http://schemas.microsoft.com/office/drawing/2014/main" id="{B5E949CC-FE0D-4B97-851A-C3BA0539AD4B}"/>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25843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3149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5" y="4140199"/>
            <a:ext cx="6606425"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981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6734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94297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4"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5857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zh-CN" altLang="en-US"/>
              <a:t>单击此处编辑母版标题样式</a:t>
            </a:r>
            <a:endParaRPr lang="en-US" dirty="0"/>
          </a:p>
        </p:txBody>
      </p:sp>
      <p:sp>
        <p:nvSpPr>
          <p:cNvPr id="11"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9" y="3429000"/>
            <a:ext cx="6606421"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8876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655D15C-BEFC-46F9-895A-A2BD79E13B2A}" type="slidenum">
              <a:rPr lang="en-US" altLang="zh-CN" smtClean="0"/>
              <a:pPr>
                <a:defRPr/>
              </a:pPr>
              <a:t>‹#›</a:t>
            </a:fld>
            <a:endParaRPr lang="en-US" altLang="zh-CN"/>
          </a:p>
        </p:txBody>
      </p:sp>
      <p:cxnSp>
        <p:nvCxnSpPr>
          <p:cNvPr id="14" name="Straight Connector 13"/>
          <p:cNvCxnSpPr/>
          <p:nvPr/>
        </p:nvCxnSpPr>
        <p:spPr>
          <a:xfrm>
            <a:off x="1278466" y="2354670"/>
            <a:ext cx="660642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9320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5180EC00-765D-432C-9EB4-EDF91F63D216}" type="slidenum">
              <a:rPr lang="en-US" altLang="zh-CN" smtClean="0"/>
              <a:pPr>
                <a:defRPr/>
              </a:pPr>
              <a:t>‹#›</a:t>
            </a:fld>
            <a:endParaRPr lang="en-US" altLang="zh-CN"/>
          </a:p>
        </p:txBody>
      </p:sp>
      <p:cxnSp>
        <p:nvCxnSpPr>
          <p:cNvPr id="14" name="Straight Connector 13"/>
          <p:cNvCxnSpPr/>
          <p:nvPr/>
        </p:nvCxnSpPr>
        <p:spPr>
          <a:xfrm>
            <a:off x="6245512" y="906873"/>
            <a:ext cx="0" cy="4968993"/>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9171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115888"/>
            <a:ext cx="8064500" cy="9810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268413"/>
            <a:ext cx="4244975" cy="5400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68413"/>
            <a:ext cx="4244975" cy="5400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18601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115888"/>
            <a:ext cx="8064500" cy="9810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268413"/>
            <a:ext cx="4244975" cy="5400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268413"/>
            <a:ext cx="4244975" cy="26241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44950"/>
            <a:ext cx="4244975" cy="26241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70261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297350" y="1556792"/>
            <a:ext cx="6595533"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a:xfrm>
            <a:off x="1195750" y="653920"/>
            <a:ext cx="6798734" cy="785470"/>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95750" y="1763667"/>
            <a:ext cx="6798736" cy="4090307"/>
          </a:xfrm>
        </p:spPr>
        <p:txBody>
          <a:bodyPr>
            <a:normAutofit/>
          </a:bodyPr>
          <a:lstStyle>
            <a:lvl1pPr>
              <a:defRPr sz="2800">
                <a:latin typeface="微软雅黑" panose="020B0503020204020204" pitchFamily="34" charset="-122"/>
                <a:ea typeface="微软雅黑" panose="020B0503020204020204" pitchFamily="34" charset="-122"/>
              </a:defRPr>
            </a:lvl1pPr>
            <a:lvl2pPr>
              <a:defRPr sz="2800">
                <a:latin typeface="微软雅黑" panose="020B0503020204020204" pitchFamily="34" charset="-122"/>
                <a:ea typeface="微软雅黑" panose="020B0503020204020204" pitchFamily="34" charset="-122"/>
              </a:defRPr>
            </a:lvl2pPr>
            <a:lvl3pPr>
              <a:defRPr sz="2800">
                <a:latin typeface="微软雅黑" panose="020B0503020204020204" pitchFamily="34" charset="-122"/>
                <a:ea typeface="微软雅黑" panose="020B0503020204020204" pitchFamily="34" charset="-122"/>
              </a:defRPr>
            </a:lvl3pPr>
            <a:lvl4pPr>
              <a:defRPr sz="2800">
                <a:latin typeface="微软雅黑" panose="020B0503020204020204" pitchFamily="34" charset="-122"/>
                <a:ea typeface="微软雅黑" panose="020B0503020204020204" pitchFamily="34" charset="-122"/>
              </a:defRPr>
            </a:lvl4pPr>
            <a:lvl5pPr>
              <a:defRPr sz="28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76A786C-4F8F-49C3-B9F2-0332EE0325D8}" type="slidenum">
              <a:rPr lang="en-US" altLang="zh-CN" smtClean="0"/>
              <a:pPr>
                <a:defRPr/>
              </a:pPr>
              <a:t>‹#›</a:t>
            </a:fld>
            <a:endParaRPr lang="en-US" altLang="zh-CN"/>
          </a:p>
        </p:txBody>
      </p:sp>
    </p:spTree>
    <p:extLst>
      <p:ext uri="{BB962C8B-B14F-4D97-AF65-F5344CB8AC3E}">
        <p14:creationId xmlns:p14="http://schemas.microsoft.com/office/powerpoint/2010/main" val="38264554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115888"/>
            <a:ext cx="8064500" cy="9810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250825" y="1268413"/>
            <a:ext cx="8642350" cy="5400675"/>
          </a:xfrm>
        </p:spPr>
        <p:txBody>
          <a:bodyPr/>
          <a:lstStyle/>
          <a:p>
            <a:pPr lvl="0"/>
            <a:endParaRPr lang="zh-CN" altLang="en-US" noProof="0" smtClean="0"/>
          </a:p>
        </p:txBody>
      </p:sp>
    </p:spTree>
    <p:extLst>
      <p:ext uri="{BB962C8B-B14F-4D97-AF65-F5344CB8AC3E}">
        <p14:creationId xmlns:p14="http://schemas.microsoft.com/office/powerpoint/2010/main" val="1755705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F74ADE43-7FF3-4F79-9F18-31D844A36EC4}" type="slidenum">
              <a:rPr lang="en-US" altLang="zh-CN" smtClean="0"/>
              <a:pPr>
                <a:defRPr/>
              </a:pPr>
              <a:t>‹#›</a:t>
            </a:fld>
            <a:endParaRPr lang="en-US" altLang="zh-CN"/>
          </a:p>
        </p:txBody>
      </p:sp>
      <p:cxnSp>
        <p:nvCxnSpPr>
          <p:cNvPr id="31" name="Straight Connector 30"/>
          <p:cNvCxnSpPr/>
          <p:nvPr/>
        </p:nvCxnSpPr>
        <p:spPr>
          <a:xfrm>
            <a:off x="1278466" y="3599392"/>
            <a:ext cx="659553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6185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79576"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FFFC0BD-A03B-461E-AB8A-265BC448E361}" type="slidenum">
              <a:rPr lang="en-US" altLang="zh-CN" smtClean="0"/>
              <a:pPr>
                <a:defRPr/>
              </a:pPr>
              <a:t>‹#›</a:t>
            </a:fld>
            <a:endParaRPr lang="en-US" altLang="zh-CN"/>
          </a:p>
        </p:txBody>
      </p:sp>
    </p:spTree>
    <p:extLst>
      <p:ext uri="{BB962C8B-B14F-4D97-AF65-F5344CB8AC3E}">
        <p14:creationId xmlns:p14="http://schemas.microsoft.com/office/powerpoint/2010/main" val="105815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7E72D307-ECEA-48B6-B145-C3BCE485CDBA}" type="slidenum">
              <a:rPr lang="en-US" altLang="zh-CN" smtClean="0"/>
              <a:pPr>
                <a:defRPr/>
              </a:pPr>
              <a:t>‹#›</a:t>
            </a:fld>
            <a:endParaRPr lang="en-US" altLang="zh-CN"/>
          </a:p>
        </p:txBody>
      </p:sp>
      <p:cxnSp>
        <p:nvCxnSpPr>
          <p:cNvPr id="41" name="Straight Connector 40"/>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3411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F3B170E9-FE92-4BA8-BDA9-3BD64C6E7161}" type="slidenum">
              <a:rPr lang="en-US" altLang="zh-CN" smtClean="0"/>
              <a:pPr>
                <a:defRPr/>
              </a:pPr>
              <a:t>‹#›</a:t>
            </a:fld>
            <a:endParaRPr lang="en-US" altLang="zh-CN"/>
          </a:p>
        </p:txBody>
      </p:sp>
      <p:cxnSp>
        <p:nvCxnSpPr>
          <p:cNvPr id="14" name="Straight Connector 13"/>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093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4344BC7A-29A4-4208-BA5E-26458563042E}" type="slidenum">
              <a:rPr lang="en-US" altLang="zh-CN" smtClean="0"/>
              <a:pPr>
                <a:defRPr/>
              </a:pPr>
              <a:t>‹#›</a:t>
            </a:fld>
            <a:endParaRPr lang="en-US" altLang="zh-CN"/>
          </a:p>
        </p:txBody>
      </p:sp>
    </p:spTree>
    <p:extLst>
      <p:ext uri="{BB962C8B-B14F-4D97-AF65-F5344CB8AC3E}">
        <p14:creationId xmlns:p14="http://schemas.microsoft.com/office/powerpoint/2010/main" val="10986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DE3A9BA-26E2-4003-87A9-6242D2CCA103}" type="slidenum">
              <a:rPr lang="en-US" altLang="zh-CN" smtClean="0"/>
              <a:pPr>
                <a:defRPr/>
              </a:pPr>
              <a:t>‹#›</a:t>
            </a:fld>
            <a:endParaRPr lang="en-US" altLang="zh-CN"/>
          </a:p>
        </p:txBody>
      </p:sp>
      <p:cxnSp>
        <p:nvCxnSpPr>
          <p:cNvPr id="16" name="Straight Connector 15"/>
          <p:cNvCxnSpPr/>
          <p:nvPr/>
        </p:nvCxnSpPr>
        <p:spPr>
          <a:xfrm>
            <a:off x="1278466" y="2912533"/>
            <a:ext cx="233359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423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5218221"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1FE39D0B-A7A1-4783-854E-D734BC423B1B}" type="slidenum">
              <a:rPr lang="en-US" altLang="zh-CN" smtClean="0"/>
              <a:pPr>
                <a:defRPr/>
              </a:pPr>
              <a:t>‹#›</a:t>
            </a:fld>
            <a:endParaRPr lang="en-US" altLang="zh-CN"/>
          </a:p>
        </p:txBody>
      </p:sp>
    </p:spTree>
    <p:extLst>
      <p:ext uri="{BB962C8B-B14F-4D97-AF65-F5344CB8AC3E}">
        <p14:creationId xmlns:p14="http://schemas.microsoft.com/office/powerpoint/2010/main" val="235981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SD-PanelContent-GrommetsCombined.png"/>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endParaRPr lang="en-US" altLang="zh-CN"/>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ltLang="zh-CN"/>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63526871-E41B-4B3E-91D6-2F83CC6B91E7}" type="slidenum">
              <a:rPr lang="en-US" altLang="zh-CN" smtClean="0"/>
              <a:pPr>
                <a:defRPr/>
              </a:pPr>
              <a:t>‹#›</a:t>
            </a:fld>
            <a:endParaRPr lang="en-US" altLang="zh-CN"/>
          </a:p>
        </p:txBody>
      </p:sp>
      <p:sp>
        <p:nvSpPr>
          <p:cNvPr id="9" name="文本框 8">
            <a:extLst>
              <a:ext uri="{FF2B5EF4-FFF2-40B4-BE49-F238E27FC236}">
                <a16:creationId xmlns:a16="http://schemas.microsoft.com/office/drawing/2014/main" id="{460F87A3-8EE9-4CB6-9675-D9C8C92A476E}"/>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0" name="文本框 9">
            <a:extLst>
              <a:ext uri="{FF2B5EF4-FFF2-40B4-BE49-F238E27FC236}">
                <a16:creationId xmlns:a16="http://schemas.microsoft.com/office/drawing/2014/main" id="{E7DEECE9-BE5D-4DCC-B57F-C5D78934A408}"/>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1" name="文本框 10">
            <a:extLst>
              <a:ext uri="{FF2B5EF4-FFF2-40B4-BE49-F238E27FC236}">
                <a16:creationId xmlns:a16="http://schemas.microsoft.com/office/drawing/2014/main" id="{4D6B43E9-63FC-453D-BA3D-74B74D33273A}"/>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Tree>
    <p:extLst>
      <p:ext uri="{BB962C8B-B14F-4D97-AF65-F5344CB8AC3E}">
        <p14:creationId xmlns:p14="http://schemas.microsoft.com/office/powerpoint/2010/main" val="1217037949"/>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 id="2147483941" r:id="rId18"/>
    <p:sldLayoutId id="2147483942" r:id="rId19"/>
    <p:sldLayoutId id="2147483943" r:id="rId20"/>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images.cnblogs.com/cnblogs_com/ideaseek/WindowsLiveWriter/a637320adfbd_A60B/2_2.png" TargetMode="Externa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8.xml"/><Relationship Id="rId1" Type="http://schemas.openxmlformats.org/officeDocument/2006/relationships/vmlDrawing" Target="../drawings/vmlDrawing7.vml"/><Relationship Id="rId4" Type="http://schemas.openxmlformats.org/officeDocument/2006/relationships/image" Target="../media/image28.png"/></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8.xml"/><Relationship Id="rId1" Type="http://schemas.openxmlformats.org/officeDocument/2006/relationships/vmlDrawing" Target="../drawings/vmlDrawing8.vml"/><Relationship Id="rId4" Type="http://schemas.openxmlformats.org/officeDocument/2006/relationships/image" Target="../media/image29.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8.xml"/><Relationship Id="rId1" Type="http://schemas.openxmlformats.org/officeDocument/2006/relationships/vmlDrawing" Target="../drawings/vmlDrawing9.vml"/><Relationship Id="rId4" Type="http://schemas.openxmlformats.org/officeDocument/2006/relationships/image" Target="../media/image30.png"/></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9.xml"/><Relationship Id="rId1" Type="http://schemas.openxmlformats.org/officeDocument/2006/relationships/vmlDrawing" Target="../drawings/vmlDrawing10.vml"/><Relationship Id="rId6" Type="http://schemas.openxmlformats.org/officeDocument/2006/relationships/image" Target="../media/image32.png"/><Relationship Id="rId5" Type="http://schemas.openxmlformats.org/officeDocument/2006/relationships/oleObject" Target="../embeddings/oleObject11.bin"/><Relationship Id="rId4" Type="http://schemas.openxmlformats.org/officeDocument/2006/relationships/image" Target="../media/image31.png"/></Relationships>
</file>

<file path=ppt/slides/_rels/slide10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18.xml"/><Relationship Id="rId1" Type="http://schemas.openxmlformats.org/officeDocument/2006/relationships/vmlDrawing" Target="../drawings/vmlDrawing11.vml"/><Relationship Id="rId5" Type="http://schemas.openxmlformats.org/officeDocument/2006/relationships/image" Target="../media/image33.png"/><Relationship Id="rId4"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8.wmf"/></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9.wmf"/></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9.wmf"/></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41.wmf"/></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18.xml"/></Relationships>
</file>

<file path=ppt/slides/_rels/slide161.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18.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18.xml"/></Relationships>
</file>

<file path=ppt/slides/_rels/slide164.x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slideLayout" Target="../slideLayouts/slideLayout18.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slideLayout" Target="../slideLayouts/slideLayout18.xml"/></Relationships>
</file>

<file path=ppt/slides/_rels/slide167.x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slideLayout" Target="../slideLayouts/slideLayout18.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slideLayout" Target="../slideLayouts/slideLayout18.xml"/></Relationships>
</file>

<file path=ppt/slides/_rels/slide171.x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slideLayout" Target="../slideLayouts/slideLayout18.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18.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hyperlink" Target="../&#26696;&#20363;&#24211;/10-&#22270;&#20070;&#39302;&#31243;&#24207;&#38382;&#39064;&#20998;&#26512;.doc"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8.xml"/><Relationship Id="rId1" Type="http://schemas.openxmlformats.org/officeDocument/2006/relationships/vmlDrawing" Target="../drawings/vmlDrawing3.vml"/><Relationship Id="rId4" Type="http://schemas.openxmlformats.org/officeDocument/2006/relationships/image" Target="../media/image20.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2.png"/></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3.png"/></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F691BAA-A050-45B4-962D-C09E49383AF1}"/>
              </a:ext>
            </a:extLst>
          </p:cNvPr>
          <p:cNvSpPr>
            <a:spLocks noGrp="1" noChangeArrowheads="1"/>
          </p:cNvSpPr>
          <p:nvPr>
            <p:ph type="ctrTitle"/>
          </p:nvPr>
        </p:nvSpPr>
        <p:spPr>
          <a:xfrm>
            <a:off x="1691680" y="1889398"/>
            <a:ext cx="5760640" cy="1539602"/>
          </a:xfrm>
        </p:spPr>
        <p:txBody>
          <a:bodyPr anchor="ctr"/>
          <a:lstStyle/>
          <a:p>
            <a:r>
              <a:rPr lang="zh-CN" altLang="en-US" sz="4400" dirty="0" smtClean="0"/>
              <a:t>第</a:t>
            </a:r>
            <a:r>
              <a:rPr lang="en-US" altLang="zh-CN" sz="4400" dirty="0" smtClean="0"/>
              <a:t>10</a:t>
            </a:r>
            <a:r>
              <a:rPr lang="zh-CN" altLang="en-US" sz="4400" dirty="0" smtClean="0"/>
              <a:t>章  系统总体设计</a:t>
            </a:r>
            <a:endParaRPr lang="zh-CN" altLang="en-US" sz="4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519113" y="201331"/>
            <a:ext cx="8567737" cy="981075"/>
          </a:xfrm>
        </p:spPr>
        <p:txBody>
          <a:bodyPr/>
          <a:lstStyle/>
          <a:p>
            <a:pPr eaLnBrk="1" hangingPunct="1">
              <a:defRPr/>
            </a:pPr>
            <a:r>
              <a:rPr lang="zh-CN" altLang="en-US" dirty="0" smtClean="0">
                <a:effectLst>
                  <a:outerShdw blurRad="38100" dist="38100" dir="2700000" algn="tl">
                    <a:srgbClr val="C0C0C0"/>
                  </a:outerShdw>
                </a:effectLst>
              </a:rPr>
              <a:t>软件架构模式</a:t>
            </a:r>
          </a:p>
        </p:txBody>
      </p:sp>
      <p:sp>
        <p:nvSpPr>
          <p:cNvPr id="12291" name="Rectangle 3"/>
          <p:cNvSpPr>
            <a:spLocks noGrp="1" noChangeArrowheads="1"/>
          </p:cNvSpPr>
          <p:nvPr>
            <p:ph type="body" idx="1"/>
          </p:nvPr>
        </p:nvSpPr>
        <p:spPr>
          <a:xfrm>
            <a:off x="250825" y="1268413"/>
            <a:ext cx="8642350" cy="576262"/>
          </a:xfrm>
        </p:spPr>
        <p:txBody>
          <a:bodyPr/>
          <a:lstStyle/>
          <a:p>
            <a:pPr eaLnBrk="1" hangingPunct="1">
              <a:lnSpc>
                <a:spcPct val="90000"/>
              </a:lnSpc>
            </a:pPr>
            <a:r>
              <a:rPr lang="zh-CN" altLang="zh-CN" smtClean="0"/>
              <a:t>软件架构模式就是可重复使用的软件结构风格</a:t>
            </a:r>
            <a:r>
              <a:rPr lang="zh-CN" altLang="en-US" smtClean="0"/>
              <a:t>。</a:t>
            </a:r>
          </a:p>
        </p:txBody>
      </p:sp>
      <p:pic>
        <p:nvPicPr>
          <p:cNvPr id="12292" name="Picture 5" descr="2">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808163"/>
            <a:ext cx="6264275"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2087" name="Picture 7" descr="51ApHsGN9QL"/>
          <p:cNvPicPr>
            <a:picLocks noChangeAspect="1" noChangeArrowheads="1"/>
          </p:cNvPicPr>
          <p:nvPr/>
        </p:nvPicPr>
        <p:blipFill>
          <a:blip r:embed="rId4">
            <a:extLst>
              <a:ext uri="{28A0092B-C50C-407E-A947-70E740481C1C}">
                <a14:useLocalDpi xmlns:a14="http://schemas.microsoft.com/office/drawing/2010/main" val="0"/>
              </a:ext>
            </a:extLst>
          </a:blip>
          <a:srcRect l="10556" r="11333"/>
          <a:stretch>
            <a:fillRect/>
          </a:stretch>
        </p:blipFill>
        <p:spPr bwMode="auto">
          <a:xfrm>
            <a:off x="6422838" y="2564904"/>
            <a:ext cx="2699537" cy="3457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27225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2087"/>
                                        </p:tgtEl>
                                        <p:attrNameLst>
                                          <p:attrName>style.visibility</p:attrName>
                                        </p:attrNameLst>
                                      </p:cBhvr>
                                      <p:to>
                                        <p:strVal val="visible"/>
                                      </p:to>
                                    </p:set>
                                    <p:animEffect transition="in" filter="blinds(horizontal)">
                                      <p:cBhvr>
                                        <p:cTn id="7" dur="500"/>
                                        <p:tgtEl>
                                          <p:spTgt spid="302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468313" y="476672"/>
            <a:ext cx="8675687" cy="936625"/>
          </a:xfrm>
        </p:spPr>
        <p:txBody>
          <a:bodyPr/>
          <a:lstStyle/>
          <a:p>
            <a:pPr eaLnBrk="1" hangingPunct="1"/>
            <a:r>
              <a:rPr lang="zh-CN" altLang="en-US" smtClean="0"/>
              <a:t>顺序图</a:t>
            </a:r>
            <a:r>
              <a:rPr lang="en-US" altLang="zh-CN" dirty="0" smtClean="0"/>
              <a:t>(Sequence Diagram)</a:t>
            </a:r>
          </a:p>
        </p:txBody>
      </p:sp>
      <p:sp>
        <p:nvSpPr>
          <p:cNvPr id="104451" name="Rectangle 3"/>
          <p:cNvSpPr>
            <a:spLocks noGrp="1" noChangeArrowheads="1"/>
          </p:cNvSpPr>
          <p:nvPr>
            <p:ph type="body" idx="1"/>
          </p:nvPr>
        </p:nvSpPr>
        <p:spPr>
          <a:xfrm>
            <a:off x="539552" y="1700808"/>
            <a:ext cx="8353623" cy="4823817"/>
          </a:xfrm>
        </p:spPr>
        <p:txBody>
          <a:bodyPr/>
          <a:lstStyle/>
          <a:p>
            <a:pPr eaLnBrk="1" hangingPunct="1"/>
            <a:r>
              <a:rPr lang="zh-CN" altLang="en-US" dirty="0" smtClean="0"/>
              <a:t>顺序图的元素：</a:t>
            </a:r>
          </a:p>
          <a:p>
            <a:pPr lvl="1"/>
            <a:r>
              <a:rPr lang="zh-CN" altLang="en-US" dirty="0" smtClean="0"/>
              <a:t>参与者</a:t>
            </a:r>
          </a:p>
          <a:p>
            <a:pPr lvl="1"/>
            <a:r>
              <a:rPr lang="zh-CN" altLang="en-US" dirty="0" smtClean="0"/>
              <a:t>对象</a:t>
            </a:r>
          </a:p>
          <a:p>
            <a:pPr lvl="1"/>
            <a:r>
              <a:rPr lang="zh-CN" altLang="en-US" dirty="0" smtClean="0"/>
              <a:t>生命线</a:t>
            </a:r>
          </a:p>
          <a:p>
            <a:pPr lvl="1"/>
            <a:r>
              <a:rPr lang="zh-CN" altLang="en-US" dirty="0" smtClean="0"/>
              <a:t>激活框</a:t>
            </a:r>
          </a:p>
          <a:p>
            <a:pPr lvl="1"/>
            <a:r>
              <a:rPr lang="zh-CN" altLang="en-US" dirty="0" smtClean="0"/>
              <a:t>消息</a:t>
            </a:r>
          </a:p>
          <a:p>
            <a:pPr lvl="1"/>
            <a:r>
              <a:rPr lang="zh-CN" altLang="en-US" dirty="0" smtClean="0"/>
              <a:t>控制框架（分支、循环、可选）</a:t>
            </a:r>
          </a:p>
        </p:txBody>
      </p:sp>
    </p:spTree>
    <p:extLst>
      <p:ext uri="{BB962C8B-B14F-4D97-AF65-F5344CB8AC3E}">
        <p14:creationId xmlns:p14="http://schemas.microsoft.com/office/powerpoint/2010/main" val="189958419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467544" y="273876"/>
            <a:ext cx="8567737" cy="981075"/>
          </a:xfrm>
        </p:spPr>
        <p:txBody>
          <a:bodyPr/>
          <a:lstStyle/>
          <a:p>
            <a:pPr eaLnBrk="1" hangingPunct="1"/>
            <a:r>
              <a:rPr lang="zh-CN" altLang="en-US" dirty="0" smtClean="0"/>
              <a:t>系统顺序图</a:t>
            </a:r>
          </a:p>
        </p:txBody>
      </p:sp>
      <p:sp>
        <p:nvSpPr>
          <p:cNvPr id="105475" name="Rectangle 3"/>
          <p:cNvSpPr>
            <a:spLocks noGrp="1" noChangeArrowheads="1"/>
          </p:cNvSpPr>
          <p:nvPr>
            <p:ph type="body" idx="1"/>
          </p:nvPr>
        </p:nvSpPr>
        <p:spPr>
          <a:xfrm>
            <a:off x="392931" y="1034820"/>
            <a:ext cx="8642350" cy="647700"/>
          </a:xfrm>
        </p:spPr>
        <p:txBody>
          <a:bodyPr>
            <a:normAutofit/>
          </a:bodyPr>
          <a:lstStyle/>
          <a:p>
            <a:pPr eaLnBrk="1" hangingPunct="1"/>
            <a:r>
              <a:rPr lang="zh-CN" altLang="en-US" sz="2400" dirty="0" smtClean="0"/>
              <a:t>每个用例可以建模为参与者与系统之间的人</a:t>
            </a:r>
            <a:r>
              <a:rPr lang="en-US" altLang="zh-CN" sz="2400" dirty="0" smtClean="0"/>
              <a:t>-</a:t>
            </a:r>
            <a:r>
              <a:rPr lang="zh-CN" altLang="en-US" sz="2400" dirty="0" smtClean="0"/>
              <a:t>机交互：</a:t>
            </a:r>
          </a:p>
        </p:txBody>
      </p:sp>
      <p:grpSp>
        <p:nvGrpSpPr>
          <p:cNvPr id="105476" name="Group 4"/>
          <p:cNvGrpSpPr>
            <a:grpSpLocks/>
          </p:cNvGrpSpPr>
          <p:nvPr/>
        </p:nvGrpSpPr>
        <p:grpSpPr bwMode="auto">
          <a:xfrm>
            <a:off x="698500" y="1962150"/>
            <a:ext cx="6105525" cy="4487863"/>
            <a:chOff x="1660" y="1520"/>
            <a:chExt cx="1654" cy="1339"/>
          </a:xfrm>
        </p:grpSpPr>
        <p:sp>
          <p:nvSpPr>
            <p:cNvPr id="105478" name="Rectangle 5"/>
            <p:cNvSpPr>
              <a:spLocks noChangeArrowheads="1"/>
            </p:cNvSpPr>
            <p:nvPr/>
          </p:nvSpPr>
          <p:spPr bwMode="auto">
            <a:xfrm>
              <a:off x="1685" y="2177"/>
              <a:ext cx="1596" cy="359"/>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05479" name="Group 6"/>
            <p:cNvGrpSpPr>
              <a:grpSpLocks/>
            </p:cNvGrpSpPr>
            <p:nvPr/>
          </p:nvGrpSpPr>
          <p:grpSpPr bwMode="auto">
            <a:xfrm>
              <a:off x="1802" y="1520"/>
              <a:ext cx="177" cy="223"/>
              <a:chOff x="3268" y="2370"/>
              <a:chExt cx="538" cy="795"/>
            </a:xfrm>
          </p:grpSpPr>
          <p:sp>
            <p:nvSpPr>
              <p:cNvPr id="105498" name="Oval 7"/>
              <p:cNvSpPr>
                <a:spLocks noChangeArrowheads="1"/>
              </p:cNvSpPr>
              <p:nvPr/>
            </p:nvSpPr>
            <p:spPr bwMode="auto">
              <a:xfrm>
                <a:off x="3428" y="2370"/>
                <a:ext cx="216" cy="218"/>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5499" name="Line 8"/>
              <p:cNvSpPr>
                <a:spLocks noChangeShapeType="1"/>
              </p:cNvSpPr>
              <p:nvPr/>
            </p:nvSpPr>
            <p:spPr bwMode="auto">
              <a:xfrm>
                <a:off x="3334" y="2664"/>
                <a:ext cx="4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00" name="Line 9"/>
              <p:cNvSpPr>
                <a:spLocks noChangeShapeType="1"/>
              </p:cNvSpPr>
              <p:nvPr/>
            </p:nvSpPr>
            <p:spPr bwMode="auto">
              <a:xfrm flipH="1">
                <a:off x="3536" y="2601"/>
                <a:ext cx="0" cy="2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01" name="Line 10"/>
              <p:cNvSpPr>
                <a:spLocks noChangeShapeType="1"/>
              </p:cNvSpPr>
              <p:nvPr/>
            </p:nvSpPr>
            <p:spPr bwMode="auto">
              <a:xfrm flipH="1">
                <a:off x="3268" y="2876"/>
                <a:ext cx="268" cy="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02" name="Line 11"/>
              <p:cNvSpPr>
                <a:spLocks noChangeShapeType="1"/>
              </p:cNvSpPr>
              <p:nvPr/>
            </p:nvSpPr>
            <p:spPr bwMode="auto">
              <a:xfrm>
                <a:off x="3536" y="2890"/>
                <a:ext cx="270" cy="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5480" name="Text Box 12"/>
            <p:cNvSpPr txBox="1">
              <a:spLocks noChangeArrowheads="1"/>
            </p:cNvSpPr>
            <p:nvPr/>
          </p:nvSpPr>
          <p:spPr bwMode="auto">
            <a:xfrm>
              <a:off x="1660" y="1743"/>
              <a:ext cx="436"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u="sng">
                  <a:latin typeface="Times New Roman" panose="02020603050405020304" pitchFamily="18" charset="0"/>
                </a:rPr>
                <a:t>：图书管理员</a:t>
              </a:r>
              <a:endParaRPr lang="zh-CN" altLang="en-US" sz="3600" b="1"/>
            </a:p>
          </p:txBody>
        </p:sp>
        <p:sp>
          <p:nvSpPr>
            <p:cNvPr id="105481" name="Text Box 13"/>
            <p:cNvSpPr txBox="1">
              <a:spLocks noChangeArrowheads="1"/>
            </p:cNvSpPr>
            <p:nvPr/>
          </p:nvSpPr>
          <p:spPr bwMode="auto">
            <a:xfrm>
              <a:off x="2869" y="1582"/>
              <a:ext cx="445" cy="173"/>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u="sng">
                  <a:latin typeface="Times New Roman" panose="02020603050405020304" pitchFamily="18" charset="0"/>
                </a:rPr>
                <a:t>：系统</a:t>
              </a:r>
              <a:endParaRPr lang="zh-CN" altLang="en-US" sz="3600" b="1"/>
            </a:p>
          </p:txBody>
        </p:sp>
        <p:sp>
          <p:nvSpPr>
            <p:cNvPr id="105482" name="Line 14"/>
            <p:cNvSpPr>
              <a:spLocks noChangeShapeType="1"/>
            </p:cNvSpPr>
            <p:nvPr/>
          </p:nvSpPr>
          <p:spPr bwMode="auto">
            <a:xfrm>
              <a:off x="1903" y="1830"/>
              <a:ext cx="0" cy="102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83" name="Line 15"/>
            <p:cNvSpPr>
              <a:spLocks noChangeShapeType="1"/>
            </p:cNvSpPr>
            <p:nvPr/>
          </p:nvSpPr>
          <p:spPr bwMode="auto">
            <a:xfrm>
              <a:off x="3104" y="1755"/>
              <a:ext cx="0" cy="11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84" name="Line 16"/>
            <p:cNvSpPr>
              <a:spLocks noChangeShapeType="1"/>
            </p:cNvSpPr>
            <p:nvPr/>
          </p:nvSpPr>
          <p:spPr bwMode="auto">
            <a:xfrm>
              <a:off x="1906" y="1967"/>
              <a:ext cx="1194"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05485" name="Line 17"/>
            <p:cNvSpPr>
              <a:spLocks noChangeShapeType="1"/>
            </p:cNvSpPr>
            <p:nvPr/>
          </p:nvSpPr>
          <p:spPr bwMode="auto">
            <a:xfrm>
              <a:off x="1912" y="2313"/>
              <a:ext cx="1194"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05486" name="Line 18"/>
            <p:cNvSpPr>
              <a:spLocks noChangeShapeType="1"/>
            </p:cNvSpPr>
            <p:nvPr/>
          </p:nvSpPr>
          <p:spPr bwMode="auto">
            <a:xfrm>
              <a:off x="1903" y="2648"/>
              <a:ext cx="1194"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05487" name="Line 19"/>
            <p:cNvSpPr>
              <a:spLocks noChangeShapeType="1"/>
            </p:cNvSpPr>
            <p:nvPr/>
          </p:nvSpPr>
          <p:spPr bwMode="auto">
            <a:xfrm>
              <a:off x="1912" y="2132"/>
              <a:ext cx="1194" cy="0"/>
            </a:xfrm>
            <a:prstGeom prst="line">
              <a:avLst/>
            </a:prstGeom>
            <a:noFill/>
            <a:ln w="9525">
              <a:solidFill>
                <a:srgbClr val="000000"/>
              </a:solidFill>
              <a:prstDash val="dash"/>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5488" name="Line 20"/>
            <p:cNvSpPr>
              <a:spLocks noChangeShapeType="1"/>
            </p:cNvSpPr>
            <p:nvPr/>
          </p:nvSpPr>
          <p:spPr bwMode="auto">
            <a:xfrm>
              <a:off x="1903" y="2462"/>
              <a:ext cx="1194" cy="0"/>
            </a:xfrm>
            <a:prstGeom prst="line">
              <a:avLst/>
            </a:prstGeom>
            <a:noFill/>
            <a:ln w="9525">
              <a:solidFill>
                <a:srgbClr val="000000"/>
              </a:solidFill>
              <a:prstDash val="dash"/>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5489" name="Line 21"/>
            <p:cNvSpPr>
              <a:spLocks noChangeShapeType="1"/>
            </p:cNvSpPr>
            <p:nvPr/>
          </p:nvSpPr>
          <p:spPr bwMode="auto">
            <a:xfrm>
              <a:off x="1920" y="2797"/>
              <a:ext cx="1194" cy="0"/>
            </a:xfrm>
            <a:prstGeom prst="line">
              <a:avLst/>
            </a:prstGeom>
            <a:noFill/>
            <a:ln w="9525">
              <a:solidFill>
                <a:srgbClr val="000000"/>
              </a:solidFill>
              <a:prstDash val="dash"/>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5490" name="Text Box 22"/>
            <p:cNvSpPr txBox="1">
              <a:spLocks noChangeArrowheads="1"/>
            </p:cNvSpPr>
            <p:nvPr/>
          </p:nvSpPr>
          <p:spPr bwMode="auto">
            <a:xfrm>
              <a:off x="2189" y="1842"/>
              <a:ext cx="680"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提供读者借书卡</a:t>
              </a:r>
              <a:endParaRPr lang="zh-CN" altLang="en-US" sz="3200" b="1"/>
            </a:p>
          </p:txBody>
        </p:sp>
        <p:sp>
          <p:nvSpPr>
            <p:cNvPr id="105491" name="Text Box 23"/>
            <p:cNvSpPr txBox="1">
              <a:spLocks noChangeArrowheads="1"/>
            </p:cNvSpPr>
            <p:nvPr/>
          </p:nvSpPr>
          <p:spPr bwMode="auto">
            <a:xfrm>
              <a:off x="2189" y="2016"/>
              <a:ext cx="680"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读者信息</a:t>
              </a:r>
              <a:endParaRPr lang="zh-CN" altLang="en-US" sz="3200" b="1"/>
            </a:p>
          </p:txBody>
        </p:sp>
        <p:sp>
          <p:nvSpPr>
            <p:cNvPr id="105492" name="Text Box 24"/>
            <p:cNvSpPr txBox="1">
              <a:spLocks noChangeArrowheads="1"/>
            </p:cNvSpPr>
            <p:nvPr/>
          </p:nvSpPr>
          <p:spPr bwMode="auto">
            <a:xfrm>
              <a:off x="2189" y="2202"/>
              <a:ext cx="689"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提供书号</a:t>
              </a:r>
              <a:endParaRPr lang="zh-CN" altLang="en-US" sz="3200" b="1"/>
            </a:p>
          </p:txBody>
        </p:sp>
        <p:sp>
          <p:nvSpPr>
            <p:cNvPr id="105493" name="Text Box 25"/>
            <p:cNvSpPr txBox="1">
              <a:spLocks noChangeArrowheads="1"/>
            </p:cNvSpPr>
            <p:nvPr/>
          </p:nvSpPr>
          <p:spPr bwMode="auto">
            <a:xfrm>
              <a:off x="2180" y="2363"/>
              <a:ext cx="681"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图书信息</a:t>
              </a:r>
              <a:endParaRPr lang="zh-CN" altLang="en-US" sz="3200" b="1"/>
            </a:p>
          </p:txBody>
        </p:sp>
        <p:sp>
          <p:nvSpPr>
            <p:cNvPr id="105494" name="Text Box 26"/>
            <p:cNvSpPr txBox="1">
              <a:spLocks noChangeArrowheads="1"/>
            </p:cNvSpPr>
            <p:nvPr/>
          </p:nvSpPr>
          <p:spPr bwMode="auto">
            <a:xfrm>
              <a:off x="2180" y="2549"/>
              <a:ext cx="681"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完成登记</a:t>
              </a:r>
              <a:endParaRPr lang="zh-CN" altLang="en-US" sz="3200" b="1"/>
            </a:p>
          </p:txBody>
        </p:sp>
        <p:sp>
          <p:nvSpPr>
            <p:cNvPr id="105495" name="Text Box 27"/>
            <p:cNvSpPr txBox="1">
              <a:spLocks noChangeArrowheads="1"/>
            </p:cNvSpPr>
            <p:nvPr/>
          </p:nvSpPr>
          <p:spPr bwMode="auto">
            <a:xfrm>
              <a:off x="2180" y="2698"/>
              <a:ext cx="681"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借阅图书清单</a:t>
              </a:r>
              <a:endParaRPr lang="zh-CN" altLang="en-US" sz="3200" b="1"/>
            </a:p>
          </p:txBody>
        </p:sp>
        <p:sp>
          <p:nvSpPr>
            <p:cNvPr id="105496" name="Text Box 28"/>
            <p:cNvSpPr txBox="1">
              <a:spLocks noChangeArrowheads="1"/>
            </p:cNvSpPr>
            <p:nvPr/>
          </p:nvSpPr>
          <p:spPr bwMode="auto">
            <a:xfrm>
              <a:off x="1702" y="2189"/>
              <a:ext cx="142"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Loop</a:t>
              </a:r>
              <a:endParaRPr lang="en-US" altLang="zh-CN" sz="3600" b="1"/>
            </a:p>
          </p:txBody>
        </p:sp>
        <p:sp>
          <p:nvSpPr>
            <p:cNvPr id="105497" name="Freeform 29"/>
            <p:cNvSpPr>
              <a:spLocks/>
            </p:cNvSpPr>
            <p:nvPr/>
          </p:nvSpPr>
          <p:spPr bwMode="auto">
            <a:xfrm>
              <a:off x="1693" y="2177"/>
              <a:ext cx="170" cy="87"/>
            </a:xfrm>
            <a:custGeom>
              <a:avLst/>
              <a:gdLst>
                <a:gd name="T0" fmla="*/ 1 w 643"/>
                <a:gd name="T1" fmla="*/ 0 h 157"/>
                <a:gd name="T2" fmla="*/ 1 w 643"/>
                <a:gd name="T3" fmla="*/ 5 h 157"/>
                <a:gd name="T4" fmla="*/ 1 w 643"/>
                <a:gd name="T5" fmla="*/ 8 h 157"/>
                <a:gd name="T6" fmla="*/ 0 w 643"/>
                <a:gd name="T7" fmla="*/ 8 h 1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3" h="157">
                  <a:moveTo>
                    <a:pt x="643" y="0"/>
                  </a:moveTo>
                  <a:lnTo>
                    <a:pt x="643" y="98"/>
                  </a:lnTo>
                  <a:lnTo>
                    <a:pt x="538" y="157"/>
                  </a:lnTo>
                  <a:lnTo>
                    <a:pt x="0" y="157"/>
                  </a:lnTo>
                </a:path>
              </a:pathLst>
            </a:custGeom>
            <a:noFill/>
            <a:ln w="9525" cap="flat" cmpd="sng">
              <a:solidFill>
                <a:srgbClr val="000000"/>
              </a:solidFill>
              <a:prstDash val="solid"/>
              <a:round/>
              <a:headEnd/>
              <a:tailEnd/>
            </a:ln>
            <a:effectLst/>
            <a:extLst>
              <a:ext uri="{909E8E84-426E-40DD-AFC4-6F175D3DCCD1}">
                <a14:hiddenFill xmlns:a14="http://schemas.microsoft.com/office/drawing/2010/main">
                  <a:solidFill>
                    <a:srgbClr val="3333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pSp>
      <p:sp>
        <p:nvSpPr>
          <p:cNvPr id="463902" name="AutoShape 30"/>
          <p:cNvSpPr>
            <a:spLocks noChangeArrowheads="1"/>
          </p:cNvSpPr>
          <p:nvPr/>
        </p:nvSpPr>
        <p:spPr bwMode="auto">
          <a:xfrm>
            <a:off x="6588125" y="3141663"/>
            <a:ext cx="2555875" cy="1511300"/>
          </a:xfrm>
          <a:prstGeom prst="cloudCallout">
            <a:avLst>
              <a:gd name="adj1" fmla="val -58509"/>
              <a:gd name="adj2" fmla="val -84032"/>
            </a:avLst>
          </a:prstGeom>
          <a:solidFill>
            <a:srgbClr val="FEE6A4"/>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 panose="02010609060101010101" pitchFamily="49" charset="-122"/>
                <a:ea typeface="楷体" panose="02010609060101010101" pitchFamily="49" charset="-122"/>
              </a:rPr>
              <a:t>系统内部是如何实现呢</a:t>
            </a:r>
            <a:r>
              <a:rPr lang="en-US" altLang="zh-CN" sz="2400" b="1">
                <a:latin typeface="楷体" panose="02010609060101010101" pitchFamily="49" charset="-122"/>
                <a:ea typeface="楷体" panose="02010609060101010101" pitchFamily="49" charset="-122"/>
              </a:rPr>
              <a:t>?</a:t>
            </a:r>
          </a:p>
          <a:p>
            <a:pPr algn="ctr" eaLnBrk="1" hangingPunct="1"/>
            <a:endParaRPr lang="en-US" altLang="zh-CN" sz="2400" b="1">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1085916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3902"/>
                                        </p:tgtEl>
                                        <p:attrNameLst>
                                          <p:attrName>style.visibility</p:attrName>
                                        </p:attrNameLst>
                                      </p:cBhvr>
                                      <p:to>
                                        <p:strVal val="visible"/>
                                      </p:to>
                                    </p:set>
                                    <p:animEffect transition="in" filter="dissolve">
                                      <p:cBhvr>
                                        <p:cTn id="7" dur="500"/>
                                        <p:tgtEl>
                                          <p:spTgt spid="463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902"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p:cNvPicPr>
            <a:picLocks noChangeAspect="1" noChangeArrowheads="1"/>
          </p:cNvPicPr>
          <p:nvPr/>
        </p:nvPicPr>
        <p:blipFill>
          <a:blip r:embed="rId2">
            <a:extLst>
              <a:ext uri="{28A0092B-C50C-407E-A947-70E740481C1C}">
                <a14:useLocalDpi xmlns:a14="http://schemas.microsoft.com/office/drawing/2010/main" val="0"/>
              </a:ext>
            </a:extLst>
          </a:blip>
          <a:srcRect t="4613" b="14835"/>
          <a:stretch>
            <a:fillRect/>
          </a:stretch>
        </p:blipFill>
        <p:spPr bwMode="auto">
          <a:xfrm>
            <a:off x="250825" y="1125538"/>
            <a:ext cx="7961313" cy="558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499" name="Rectangle 3"/>
          <p:cNvSpPr>
            <a:spLocks noGrp="1" noChangeArrowheads="1"/>
          </p:cNvSpPr>
          <p:nvPr>
            <p:ph type="title"/>
          </p:nvPr>
        </p:nvSpPr>
        <p:spPr>
          <a:xfrm>
            <a:off x="576263" y="404664"/>
            <a:ext cx="8567737" cy="765324"/>
          </a:xfrm>
        </p:spPr>
        <p:txBody>
          <a:bodyPr/>
          <a:lstStyle/>
          <a:p>
            <a:pPr eaLnBrk="1" hangingPunct="1"/>
            <a:r>
              <a:rPr lang="zh-CN" altLang="en-US" dirty="0" smtClean="0"/>
              <a:t>顺序图举例</a:t>
            </a:r>
          </a:p>
        </p:txBody>
      </p:sp>
      <p:sp>
        <p:nvSpPr>
          <p:cNvPr id="453636" name="AutoShape 4"/>
          <p:cNvSpPr>
            <a:spLocks noChangeArrowheads="1"/>
          </p:cNvSpPr>
          <p:nvPr/>
        </p:nvSpPr>
        <p:spPr bwMode="auto">
          <a:xfrm flipV="1">
            <a:off x="7418388" y="4270375"/>
            <a:ext cx="1728787" cy="742950"/>
          </a:xfrm>
          <a:prstGeom prst="wedgeEllipseCallout">
            <a:avLst>
              <a:gd name="adj1" fmla="val -64676"/>
              <a:gd name="adj2" fmla="val 132991"/>
            </a:avLst>
          </a:prstGeom>
          <a:solidFill>
            <a:srgbClr val="FFCCCC"/>
          </a:solidFill>
          <a:ln w="9525">
            <a:solidFill>
              <a:srgbClr val="CC0000"/>
            </a:solidFill>
            <a:miter lim="800000"/>
            <a:headEnd/>
            <a:tailEnd/>
          </a:ln>
        </p:spPr>
        <p:txBody>
          <a:bodyPr rot="10800000"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 panose="02010609060101010101" pitchFamily="49" charset="-122"/>
                <a:ea typeface="楷体" panose="02010609060101010101" pitchFamily="49" charset="-122"/>
              </a:rPr>
              <a:t>生命线</a:t>
            </a:r>
          </a:p>
        </p:txBody>
      </p:sp>
      <p:sp>
        <p:nvSpPr>
          <p:cNvPr id="453637" name="AutoShape 5"/>
          <p:cNvSpPr>
            <a:spLocks noChangeArrowheads="1"/>
          </p:cNvSpPr>
          <p:nvPr/>
        </p:nvSpPr>
        <p:spPr bwMode="auto">
          <a:xfrm flipV="1">
            <a:off x="-36513" y="3500438"/>
            <a:ext cx="1728788" cy="769937"/>
          </a:xfrm>
          <a:prstGeom prst="wedgeEllipseCallout">
            <a:avLst>
              <a:gd name="adj1" fmla="val 60199"/>
              <a:gd name="adj2" fmla="val 72708"/>
            </a:avLst>
          </a:prstGeom>
          <a:solidFill>
            <a:srgbClr val="FFCCCC"/>
          </a:solidFill>
          <a:ln w="9525">
            <a:solidFill>
              <a:srgbClr val="CC0000"/>
            </a:solidFill>
            <a:miter lim="800000"/>
            <a:headEnd/>
            <a:tailEnd/>
          </a:ln>
        </p:spPr>
        <p:txBody>
          <a:bodyPr rot="10800000"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 panose="02010609060101010101" pitchFamily="49" charset="-122"/>
                <a:ea typeface="楷体" panose="02010609060101010101" pitchFamily="49" charset="-122"/>
              </a:rPr>
              <a:t>消息</a:t>
            </a:r>
          </a:p>
        </p:txBody>
      </p:sp>
      <p:sp>
        <p:nvSpPr>
          <p:cNvPr id="453638" name="AutoShape 6"/>
          <p:cNvSpPr>
            <a:spLocks noChangeArrowheads="1"/>
          </p:cNvSpPr>
          <p:nvPr/>
        </p:nvSpPr>
        <p:spPr bwMode="auto">
          <a:xfrm flipV="1">
            <a:off x="7308850" y="2708275"/>
            <a:ext cx="1835150" cy="692150"/>
          </a:xfrm>
          <a:prstGeom prst="wedgeEllipseCallout">
            <a:avLst>
              <a:gd name="adj1" fmla="val -51051"/>
              <a:gd name="adj2" fmla="val 110167"/>
            </a:avLst>
          </a:prstGeom>
          <a:solidFill>
            <a:srgbClr val="FFCCCC"/>
          </a:solidFill>
          <a:ln w="9525">
            <a:solidFill>
              <a:srgbClr val="CC0000"/>
            </a:solidFill>
            <a:miter lim="800000"/>
            <a:headEnd/>
            <a:tailEnd/>
          </a:ln>
        </p:spPr>
        <p:txBody>
          <a:bodyPr rot="10800000"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 panose="02010609060101010101" pitchFamily="49" charset="-122"/>
                <a:ea typeface="楷体" panose="02010609060101010101" pitchFamily="49" charset="-122"/>
              </a:rPr>
              <a:t>对象实例</a:t>
            </a:r>
          </a:p>
        </p:txBody>
      </p:sp>
      <p:sp>
        <p:nvSpPr>
          <p:cNvPr id="453639" name="AutoShape 7"/>
          <p:cNvSpPr>
            <a:spLocks noChangeArrowheads="1"/>
          </p:cNvSpPr>
          <p:nvPr/>
        </p:nvSpPr>
        <p:spPr bwMode="auto">
          <a:xfrm flipV="1">
            <a:off x="5689600" y="5495925"/>
            <a:ext cx="1728788" cy="795338"/>
          </a:xfrm>
          <a:prstGeom prst="wedgeEllipseCallout">
            <a:avLst>
              <a:gd name="adj1" fmla="val -56139"/>
              <a:gd name="adj2" fmla="val 184019"/>
            </a:avLst>
          </a:prstGeom>
          <a:solidFill>
            <a:srgbClr val="FFCCCC"/>
          </a:solidFill>
          <a:ln w="9525">
            <a:solidFill>
              <a:srgbClr val="CC0000"/>
            </a:solidFill>
            <a:miter lim="800000"/>
            <a:headEnd/>
            <a:tailEnd/>
          </a:ln>
        </p:spPr>
        <p:txBody>
          <a:bodyPr rot="10800000"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 panose="02010609060101010101" pitchFamily="49" charset="-122"/>
                <a:ea typeface="楷体" panose="02010609060101010101" pitchFamily="49" charset="-122"/>
              </a:rPr>
              <a:t>激活框</a:t>
            </a:r>
          </a:p>
        </p:txBody>
      </p:sp>
      <p:sp>
        <p:nvSpPr>
          <p:cNvPr id="453640" name="AutoShape 8"/>
          <p:cNvSpPr>
            <a:spLocks noChangeArrowheads="1"/>
          </p:cNvSpPr>
          <p:nvPr/>
        </p:nvSpPr>
        <p:spPr bwMode="auto">
          <a:xfrm flipV="1">
            <a:off x="2700338" y="5894388"/>
            <a:ext cx="2305050" cy="792162"/>
          </a:xfrm>
          <a:prstGeom prst="wedgeEllipseCallout">
            <a:avLst>
              <a:gd name="adj1" fmla="val 18231"/>
              <a:gd name="adj2" fmla="val 138421"/>
            </a:avLst>
          </a:prstGeom>
          <a:solidFill>
            <a:srgbClr val="FFCCCC"/>
          </a:solidFill>
          <a:ln w="9525">
            <a:solidFill>
              <a:srgbClr val="CC0000"/>
            </a:solidFill>
            <a:miter lim="800000"/>
            <a:headEnd/>
            <a:tailEnd/>
          </a:ln>
        </p:spPr>
        <p:txBody>
          <a:bodyPr rot="10800000"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 panose="02010609060101010101" pitchFamily="49" charset="-122"/>
                <a:ea typeface="楷体" panose="02010609060101010101" pitchFamily="49" charset="-122"/>
              </a:rPr>
              <a:t>消息层次号</a:t>
            </a:r>
          </a:p>
        </p:txBody>
      </p:sp>
      <p:sp>
        <p:nvSpPr>
          <p:cNvPr id="9" name="AutoShape 5"/>
          <p:cNvSpPr>
            <a:spLocks noChangeArrowheads="1"/>
          </p:cNvSpPr>
          <p:nvPr/>
        </p:nvSpPr>
        <p:spPr bwMode="auto">
          <a:xfrm flipV="1">
            <a:off x="101600" y="5943600"/>
            <a:ext cx="1949450" cy="769938"/>
          </a:xfrm>
          <a:prstGeom prst="wedgeEllipseCallout">
            <a:avLst>
              <a:gd name="adj1" fmla="val 53157"/>
              <a:gd name="adj2" fmla="val 91375"/>
            </a:avLst>
          </a:prstGeom>
          <a:solidFill>
            <a:srgbClr val="FFCCCC"/>
          </a:solidFill>
          <a:ln w="9525">
            <a:solidFill>
              <a:srgbClr val="CC0000"/>
            </a:solidFill>
            <a:miter lim="800000"/>
            <a:headEnd/>
            <a:tailEnd/>
          </a:ln>
        </p:spPr>
        <p:txBody>
          <a:bodyPr rot="10800000"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 panose="02010609060101010101" pitchFamily="49" charset="-122"/>
                <a:ea typeface="楷体" panose="02010609060101010101" pitchFamily="49" charset="-122"/>
              </a:rPr>
              <a:t>返回消息</a:t>
            </a:r>
          </a:p>
        </p:txBody>
      </p:sp>
    </p:spTree>
    <p:extLst>
      <p:ext uri="{BB962C8B-B14F-4D97-AF65-F5344CB8AC3E}">
        <p14:creationId xmlns:p14="http://schemas.microsoft.com/office/powerpoint/2010/main" val="38323129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3638"/>
                                        </p:tgtEl>
                                        <p:attrNameLst>
                                          <p:attrName>style.visibility</p:attrName>
                                        </p:attrNameLst>
                                      </p:cBhvr>
                                      <p:to>
                                        <p:strVal val="visible"/>
                                      </p:to>
                                    </p:set>
                                    <p:animEffect transition="in" filter="dissolve">
                                      <p:cBhvr>
                                        <p:cTn id="7" dur="500"/>
                                        <p:tgtEl>
                                          <p:spTgt spid="4536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3636"/>
                                        </p:tgtEl>
                                        <p:attrNameLst>
                                          <p:attrName>style.visibility</p:attrName>
                                        </p:attrNameLst>
                                      </p:cBhvr>
                                      <p:to>
                                        <p:strVal val="visible"/>
                                      </p:to>
                                    </p:set>
                                    <p:animEffect transition="in" filter="dissolve">
                                      <p:cBhvr>
                                        <p:cTn id="12" dur="500"/>
                                        <p:tgtEl>
                                          <p:spTgt spid="4536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53639"/>
                                        </p:tgtEl>
                                        <p:attrNameLst>
                                          <p:attrName>style.visibility</p:attrName>
                                        </p:attrNameLst>
                                      </p:cBhvr>
                                      <p:to>
                                        <p:strVal val="visible"/>
                                      </p:to>
                                    </p:set>
                                    <p:animEffect transition="in" filter="dissolve">
                                      <p:cBhvr>
                                        <p:cTn id="17" dur="500"/>
                                        <p:tgtEl>
                                          <p:spTgt spid="4536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53637"/>
                                        </p:tgtEl>
                                        <p:attrNameLst>
                                          <p:attrName>style.visibility</p:attrName>
                                        </p:attrNameLst>
                                      </p:cBhvr>
                                      <p:to>
                                        <p:strVal val="visible"/>
                                      </p:to>
                                    </p:set>
                                    <p:animEffect transition="in" filter="dissolve">
                                      <p:cBhvr>
                                        <p:cTn id="22" dur="500"/>
                                        <p:tgtEl>
                                          <p:spTgt spid="4536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53640"/>
                                        </p:tgtEl>
                                        <p:attrNameLst>
                                          <p:attrName>style.visibility</p:attrName>
                                        </p:attrNameLst>
                                      </p:cBhvr>
                                      <p:to>
                                        <p:strVal val="visible"/>
                                      </p:to>
                                    </p:set>
                                    <p:animEffect transition="in" filter="dissolve">
                                      <p:cBhvr>
                                        <p:cTn id="27" dur="500"/>
                                        <p:tgtEl>
                                          <p:spTgt spid="4536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6" grpId="0" animBg="1"/>
      <p:bldP spid="453637" grpId="0" animBg="1"/>
      <p:bldP spid="453638" grpId="0" animBg="1"/>
      <p:bldP spid="453639" grpId="0" animBg="1"/>
      <p:bldP spid="453640" grpId="0" animBg="1"/>
      <p:bldP spid="9"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32599" y="360363"/>
            <a:ext cx="8567737" cy="981075"/>
          </a:xfrm>
        </p:spPr>
        <p:txBody>
          <a:bodyPr/>
          <a:lstStyle/>
          <a:p>
            <a:pPr eaLnBrk="1" hangingPunct="1"/>
            <a:r>
              <a:rPr lang="zh-CN" altLang="en-US" dirty="0" smtClean="0"/>
              <a:t>顺序图（参与者与对象）</a:t>
            </a:r>
          </a:p>
        </p:txBody>
      </p:sp>
      <p:sp>
        <p:nvSpPr>
          <p:cNvPr id="107523" name="Rectangle 3"/>
          <p:cNvSpPr>
            <a:spLocks noGrp="1" noChangeArrowheads="1"/>
          </p:cNvSpPr>
          <p:nvPr>
            <p:ph type="body" sz="half" idx="1"/>
          </p:nvPr>
        </p:nvSpPr>
        <p:spPr>
          <a:xfrm>
            <a:off x="457200" y="1341438"/>
            <a:ext cx="8435975" cy="3671887"/>
          </a:xfrm>
        </p:spPr>
        <p:txBody>
          <a:bodyPr/>
          <a:lstStyle/>
          <a:p>
            <a:pPr marL="533400" indent="-533400" eaLnBrk="1" hangingPunct="1"/>
            <a:r>
              <a:rPr lang="zh-CN" altLang="en-US" sz="2800" dirty="0" smtClean="0"/>
              <a:t>参与者（</a:t>
            </a:r>
            <a:r>
              <a:rPr lang="en-US" altLang="zh-CN" sz="2800" dirty="0" smtClean="0"/>
              <a:t>Actor</a:t>
            </a:r>
            <a:r>
              <a:rPr lang="zh-CN" altLang="en-US" sz="2800" dirty="0" smtClean="0"/>
              <a:t>）实例是一个交互过程（用例）的发起者，通常放置在最左边。 </a:t>
            </a:r>
            <a:endParaRPr lang="zh-CN" altLang="en-US" sz="2800" dirty="0" smtClean="0">
              <a:latin typeface="黑体" panose="02010609060101010101" pitchFamily="49" charset="-122"/>
            </a:endParaRPr>
          </a:p>
          <a:p>
            <a:pPr marL="533400" indent="-533400" eaLnBrk="1" hangingPunct="1"/>
            <a:r>
              <a:rPr lang="zh-CN" altLang="en-US" sz="2800" dirty="0" smtClean="0"/>
              <a:t>对象（</a:t>
            </a:r>
            <a:r>
              <a:rPr lang="en-US" altLang="zh-CN" sz="2800" dirty="0" smtClean="0"/>
              <a:t>Object</a:t>
            </a:r>
            <a:r>
              <a:rPr lang="zh-CN" altLang="en-US" sz="2800" dirty="0" smtClean="0"/>
              <a:t>）</a:t>
            </a:r>
            <a:r>
              <a:rPr lang="en-US" altLang="zh-CN" sz="2800" dirty="0" smtClean="0"/>
              <a:t>——</a:t>
            </a:r>
            <a:r>
              <a:rPr lang="zh-CN" altLang="en-US" sz="2800" dirty="0" smtClean="0"/>
              <a:t>对象就是类的一个实例，在顺序图中上方以和类相同的图形符号表示，并带有一条叫做“生命线”的垂直虚线。生命线上的矩形条表示对象在特定时间的生存期。</a:t>
            </a:r>
          </a:p>
          <a:p>
            <a:pPr marL="533400" indent="-533400" eaLnBrk="1" hangingPunct="1"/>
            <a:r>
              <a:rPr lang="en-US" altLang="zh-CN" sz="2800" dirty="0" smtClean="0">
                <a:latin typeface="黑体" panose="02010609060101010101" pitchFamily="49" charset="-122"/>
              </a:rPr>
              <a:t>UML</a:t>
            </a:r>
            <a:r>
              <a:rPr lang="zh-CN" altLang="en-US" sz="2800" dirty="0" smtClean="0">
                <a:latin typeface="黑体" panose="02010609060101010101" pitchFamily="49" charset="-122"/>
              </a:rPr>
              <a:t>规定了对象实例的表示方法：</a:t>
            </a:r>
            <a:endParaRPr lang="zh-CN" altLang="en-US" sz="2800" dirty="0" smtClean="0"/>
          </a:p>
        </p:txBody>
      </p:sp>
      <p:graphicFrame>
        <p:nvGraphicFramePr>
          <p:cNvPr id="107524" name="Object 4"/>
          <p:cNvGraphicFramePr>
            <a:graphicFrameLocks noGrp="1" noChangeAspect="1"/>
          </p:cNvGraphicFramePr>
          <p:nvPr>
            <p:ph sz="half" idx="2"/>
          </p:nvPr>
        </p:nvGraphicFramePr>
        <p:xfrm>
          <a:off x="755650" y="4868863"/>
          <a:ext cx="7667625" cy="1425575"/>
        </p:xfrm>
        <a:graphic>
          <a:graphicData uri="http://schemas.openxmlformats.org/presentationml/2006/ole">
            <mc:AlternateContent xmlns:mc="http://schemas.openxmlformats.org/markup-compatibility/2006">
              <mc:Choice xmlns:v="urn:schemas-microsoft-com:vml" Requires="v">
                <p:oleObj spid="_x0000_s12296" name="位图图像" r:id="rId3" imgW="6400000" imgH="1190476" progId="Paint.Picture">
                  <p:embed/>
                </p:oleObj>
              </mc:Choice>
              <mc:Fallback>
                <p:oleObj name="位图图像" r:id="rId3" imgW="6400000" imgH="1190476" progId="Paint.Picture">
                  <p:embed/>
                  <p:pic>
                    <p:nvPicPr>
                      <p:cNvPr id="10752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4868863"/>
                        <a:ext cx="7667625" cy="142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1436886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467544" y="358775"/>
            <a:ext cx="8567737" cy="981075"/>
          </a:xfrm>
        </p:spPr>
        <p:txBody>
          <a:bodyPr/>
          <a:lstStyle/>
          <a:p>
            <a:pPr eaLnBrk="1" hangingPunct="1"/>
            <a:r>
              <a:rPr lang="zh-CN" altLang="en-US" dirty="0" smtClean="0"/>
              <a:t>顺序图（生命线与激活框）</a:t>
            </a:r>
          </a:p>
        </p:txBody>
      </p:sp>
      <p:sp>
        <p:nvSpPr>
          <p:cNvPr id="108547" name="Rectangle 3"/>
          <p:cNvSpPr>
            <a:spLocks noGrp="1" noChangeArrowheads="1"/>
          </p:cNvSpPr>
          <p:nvPr>
            <p:ph type="body" sz="half" idx="1"/>
          </p:nvPr>
        </p:nvSpPr>
        <p:spPr>
          <a:xfrm>
            <a:off x="323850" y="1339850"/>
            <a:ext cx="8291513" cy="2592388"/>
          </a:xfrm>
        </p:spPr>
        <p:txBody>
          <a:bodyPr/>
          <a:lstStyle/>
          <a:p>
            <a:pPr marL="533400" indent="-533400" eaLnBrk="1" hangingPunct="1"/>
            <a:r>
              <a:rPr lang="zh-CN" altLang="en-US" sz="2800" smtClean="0"/>
              <a:t>生命线（</a:t>
            </a:r>
            <a:r>
              <a:rPr lang="en-US" altLang="zh-CN" sz="2800" smtClean="0"/>
              <a:t>lifeline</a:t>
            </a:r>
            <a:r>
              <a:rPr lang="zh-CN" altLang="en-US" sz="2800" smtClean="0"/>
              <a:t>）说明了对象的生命周期。</a:t>
            </a:r>
          </a:p>
          <a:p>
            <a:pPr marL="533400" indent="-533400" eaLnBrk="1" hangingPunct="1"/>
            <a:r>
              <a:rPr lang="zh-CN" altLang="en-US" sz="2800" smtClean="0"/>
              <a:t>对象如果被销毁了，其生命线就会中断。</a:t>
            </a:r>
          </a:p>
          <a:p>
            <a:pPr marL="533400" indent="-533400" eaLnBrk="1" hangingPunct="1"/>
            <a:r>
              <a:rPr lang="zh-CN" altLang="en-US" sz="2800" smtClean="0"/>
              <a:t>激活框（</a:t>
            </a:r>
            <a:r>
              <a:rPr lang="en-US" altLang="zh-CN" sz="2800" smtClean="0"/>
              <a:t>activation box</a:t>
            </a:r>
            <a:r>
              <a:rPr lang="zh-CN" altLang="en-US" sz="2800" smtClean="0"/>
              <a:t>）表明交互中对象何时起作用，激活框在顺序图中是可选的</a:t>
            </a:r>
            <a:endParaRPr lang="zh-CN" altLang="en-US" sz="2800" smtClean="0">
              <a:latin typeface="黑体" panose="02010609060101010101" pitchFamily="49" charset="-122"/>
            </a:endParaRPr>
          </a:p>
        </p:txBody>
      </p:sp>
      <p:graphicFrame>
        <p:nvGraphicFramePr>
          <p:cNvPr id="108548" name="Object 4"/>
          <p:cNvGraphicFramePr>
            <a:graphicFrameLocks noGrp="1" noChangeAspect="1"/>
          </p:cNvGraphicFramePr>
          <p:nvPr>
            <p:ph sz="half" idx="2"/>
          </p:nvPr>
        </p:nvGraphicFramePr>
        <p:xfrm>
          <a:off x="2124075" y="3644900"/>
          <a:ext cx="4895850" cy="3213100"/>
        </p:xfrm>
        <a:graphic>
          <a:graphicData uri="http://schemas.openxmlformats.org/presentationml/2006/ole">
            <mc:AlternateContent xmlns:mc="http://schemas.openxmlformats.org/markup-compatibility/2006">
              <mc:Choice xmlns:v="urn:schemas-microsoft-com:vml" Requires="v">
                <p:oleObj spid="_x0000_s13320" name="位图图像" r:id="rId3" imgW="4715533" imgH="3095238" progId="Paint.Picture">
                  <p:embed/>
                </p:oleObj>
              </mc:Choice>
              <mc:Fallback>
                <p:oleObj name="位图图像" r:id="rId3" imgW="4715533" imgH="3095238" progId="Paint.Picture">
                  <p:embed/>
                  <p:pic>
                    <p:nvPicPr>
                      <p:cNvPr id="10854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3644900"/>
                        <a:ext cx="4895850" cy="321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2770265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410342" y="691605"/>
            <a:ext cx="8496300" cy="865187"/>
          </a:xfrm>
        </p:spPr>
        <p:txBody>
          <a:bodyPr/>
          <a:lstStyle/>
          <a:p>
            <a:pPr eaLnBrk="1" hangingPunct="1"/>
            <a:r>
              <a:rPr lang="zh-CN" altLang="en-US" dirty="0" smtClean="0"/>
              <a:t>顺序图</a:t>
            </a:r>
            <a:r>
              <a:rPr lang="en-US" altLang="zh-CN" dirty="0" smtClean="0"/>
              <a:t>(</a:t>
            </a:r>
            <a:r>
              <a:rPr lang="zh-CN" altLang="en-US" dirty="0" smtClean="0"/>
              <a:t>消息</a:t>
            </a:r>
            <a:r>
              <a:rPr lang="en-US" altLang="zh-CN" dirty="0" smtClean="0"/>
              <a:t>)</a:t>
            </a:r>
          </a:p>
        </p:txBody>
      </p:sp>
      <p:sp>
        <p:nvSpPr>
          <p:cNvPr id="109571" name="Rectangle 3"/>
          <p:cNvSpPr>
            <a:spLocks noGrp="1" noChangeArrowheads="1"/>
          </p:cNvSpPr>
          <p:nvPr>
            <p:ph type="body" idx="1"/>
          </p:nvPr>
        </p:nvSpPr>
        <p:spPr>
          <a:xfrm>
            <a:off x="395288" y="1556792"/>
            <a:ext cx="8569325" cy="5183187"/>
          </a:xfrm>
        </p:spPr>
        <p:txBody>
          <a:bodyPr/>
          <a:lstStyle/>
          <a:p>
            <a:pPr marL="609600" indent="-609600" eaLnBrk="1" hangingPunct="1"/>
            <a:r>
              <a:rPr lang="zh-CN" altLang="en-US" dirty="0" smtClean="0"/>
              <a:t>消息是对象之间的通信，消息传递的同时对应活动随之发生。</a:t>
            </a:r>
          </a:p>
          <a:p>
            <a:pPr marL="609600" indent="-609600" eaLnBrk="1" hangingPunct="1"/>
            <a:r>
              <a:rPr lang="zh-CN" altLang="en-US" dirty="0" smtClean="0"/>
              <a:t>在顺序图中，消息被表示为从一个对象的生命线到另一个对象的生命线的水平箭头。</a:t>
            </a:r>
          </a:p>
          <a:p>
            <a:pPr marL="609600" indent="-609600" eaLnBrk="1" hangingPunct="1"/>
            <a:r>
              <a:rPr lang="zh-CN" altLang="en-US" dirty="0" smtClean="0"/>
              <a:t>箭头通过消息名称及消息参数来标记，箭头自上至下的垂直位置来表示时间的先后顺序。</a:t>
            </a:r>
          </a:p>
          <a:p>
            <a:pPr marL="609600" indent="-609600" eaLnBrk="1" hangingPunct="1"/>
            <a:r>
              <a:rPr lang="zh-CN" altLang="en-US" dirty="0" smtClean="0"/>
              <a:t>消息响应后可能会回送结果，发送请求的消息采用实线箭头，返回结果的消息采用反向的虚线箭头。但为了模型的清晰，对显而易见的返回通常不必绘出。</a:t>
            </a:r>
            <a:endParaRPr lang="zh-CN" altLang="en-US" dirty="0" smtClean="0">
              <a:latin typeface="黑体" panose="02010609060101010101" pitchFamily="49" charset="-122"/>
            </a:endParaRPr>
          </a:p>
        </p:txBody>
      </p:sp>
    </p:spTree>
    <p:extLst>
      <p:ext uri="{BB962C8B-B14F-4D97-AF65-F5344CB8AC3E}">
        <p14:creationId xmlns:p14="http://schemas.microsoft.com/office/powerpoint/2010/main" val="242732051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533187" y="404664"/>
            <a:ext cx="8567737" cy="981075"/>
          </a:xfrm>
        </p:spPr>
        <p:txBody>
          <a:bodyPr/>
          <a:lstStyle/>
          <a:p>
            <a:pPr eaLnBrk="1" hangingPunct="1"/>
            <a:r>
              <a:rPr lang="zh-CN" altLang="en-US" dirty="0" smtClean="0"/>
              <a:t>顺序图（控制流）</a:t>
            </a:r>
          </a:p>
        </p:txBody>
      </p:sp>
      <p:sp>
        <p:nvSpPr>
          <p:cNvPr id="110595" name="Rectangle 3"/>
          <p:cNvSpPr>
            <a:spLocks noGrp="1" noChangeArrowheads="1"/>
          </p:cNvSpPr>
          <p:nvPr>
            <p:ph type="body" idx="1"/>
          </p:nvPr>
        </p:nvSpPr>
        <p:spPr>
          <a:xfrm>
            <a:off x="539551" y="1772816"/>
            <a:ext cx="7992889" cy="4393034"/>
          </a:xfrm>
        </p:spPr>
        <p:txBody>
          <a:bodyPr>
            <a:noAutofit/>
          </a:bodyPr>
          <a:lstStyle/>
          <a:p>
            <a:pPr eaLnBrk="1" hangingPunct="1">
              <a:spcBef>
                <a:spcPts val="0"/>
              </a:spcBef>
            </a:pPr>
            <a:r>
              <a:rPr lang="zh-CN" altLang="en-US" sz="2400" dirty="0" smtClean="0"/>
              <a:t>如果用例的备选事件流的步骤较多，可另外为备选事件流单独绘制一个顺序图。</a:t>
            </a:r>
          </a:p>
          <a:p>
            <a:pPr eaLnBrk="1" hangingPunct="1">
              <a:spcBef>
                <a:spcPts val="0"/>
              </a:spcBef>
            </a:pPr>
            <a:r>
              <a:rPr lang="zh-CN" altLang="en-US" sz="2400" dirty="0" smtClean="0"/>
              <a:t>一个顺序图中也可以描述控制流（</a:t>
            </a:r>
            <a:r>
              <a:rPr lang="en-US" altLang="zh-CN" sz="2400" dirty="0" smtClean="0"/>
              <a:t>UML2.0</a:t>
            </a:r>
            <a:r>
              <a:rPr lang="zh-CN" altLang="en-US" sz="2400" dirty="0" smtClean="0"/>
              <a:t>）：</a:t>
            </a:r>
          </a:p>
          <a:p>
            <a:pPr lvl="1" eaLnBrk="1" hangingPunct="1">
              <a:spcBef>
                <a:spcPts val="0"/>
              </a:spcBef>
            </a:pPr>
            <a:r>
              <a:rPr lang="zh-CN" altLang="en-US" sz="2400" dirty="0" smtClean="0"/>
              <a:t>利用交互框架来标示</a:t>
            </a:r>
          </a:p>
          <a:p>
            <a:pPr lvl="1" eaLnBrk="1" hangingPunct="1">
              <a:spcBef>
                <a:spcPts val="0"/>
              </a:spcBef>
            </a:pPr>
            <a:r>
              <a:rPr lang="zh-CN" altLang="en-US" sz="2400" dirty="0" smtClean="0"/>
              <a:t>框架可以将顺序图中的某个区域框起，并划分成若干片断</a:t>
            </a:r>
          </a:p>
          <a:p>
            <a:pPr lvl="1" eaLnBrk="1" hangingPunct="1">
              <a:spcBef>
                <a:spcPts val="0"/>
              </a:spcBef>
            </a:pPr>
            <a:r>
              <a:rPr lang="zh-CN" altLang="en-US" sz="2400" dirty="0" smtClean="0"/>
              <a:t>每个框架有一个操作符。对于循环操作，可以使用</a:t>
            </a:r>
            <a:r>
              <a:rPr lang="en-US" altLang="zh-CN" sz="2400" dirty="0" smtClean="0"/>
              <a:t>loop</a:t>
            </a:r>
            <a:r>
              <a:rPr lang="zh-CN" altLang="en-US" sz="2400" dirty="0" smtClean="0"/>
              <a:t>操作符，条件操作则使用</a:t>
            </a:r>
            <a:r>
              <a:rPr lang="en-US" altLang="zh-CN" sz="2400" dirty="0" smtClean="0"/>
              <a:t>alt</a:t>
            </a:r>
            <a:r>
              <a:rPr lang="zh-CN" altLang="en-US" sz="2400" dirty="0" smtClean="0"/>
              <a:t>操作符</a:t>
            </a:r>
          </a:p>
          <a:p>
            <a:pPr lvl="1" eaLnBrk="1" hangingPunct="1">
              <a:spcBef>
                <a:spcPts val="0"/>
              </a:spcBef>
            </a:pPr>
            <a:r>
              <a:rPr lang="zh-CN" altLang="en-US" sz="2400" dirty="0" smtClean="0"/>
              <a:t>每个分支片断有一个监护条件，满足该条件才会执行该片断内的事件</a:t>
            </a:r>
            <a:r>
              <a:rPr lang="zh-CN" altLang="en-US" sz="2400" dirty="0" smtClean="0"/>
              <a:t>流</a:t>
            </a:r>
            <a:endParaRPr lang="zh-CN" altLang="en-US" sz="2400" dirty="0" smtClean="0"/>
          </a:p>
          <a:p>
            <a:pPr eaLnBrk="1" hangingPunct="1">
              <a:spcBef>
                <a:spcPts val="0"/>
              </a:spcBef>
            </a:pPr>
            <a:r>
              <a:rPr lang="zh-CN" altLang="en-US" sz="2400" dirty="0" smtClean="0"/>
              <a:t>复杂控制逻辑由活动图描述更清晰，但活动图不能标识消息。</a:t>
            </a:r>
          </a:p>
        </p:txBody>
      </p:sp>
    </p:spTree>
    <p:extLst>
      <p:ext uri="{BB962C8B-B14F-4D97-AF65-F5344CB8AC3E}">
        <p14:creationId xmlns:p14="http://schemas.microsoft.com/office/powerpoint/2010/main" val="95341338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470786" y="262630"/>
            <a:ext cx="8496300" cy="981075"/>
          </a:xfrm>
        </p:spPr>
        <p:txBody>
          <a:bodyPr/>
          <a:lstStyle/>
          <a:p>
            <a:pPr eaLnBrk="1" hangingPunct="1"/>
            <a:r>
              <a:rPr lang="zh-CN" altLang="en-US" dirty="0" smtClean="0"/>
              <a:t>顺序图举例</a:t>
            </a:r>
          </a:p>
        </p:txBody>
      </p:sp>
      <p:sp>
        <p:nvSpPr>
          <p:cNvPr id="111619" name="Rectangle 3"/>
          <p:cNvSpPr>
            <a:spLocks noGrp="1" noChangeArrowheads="1"/>
          </p:cNvSpPr>
          <p:nvPr>
            <p:ph type="body" sz="half" idx="1"/>
          </p:nvPr>
        </p:nvSpPr>
        <p:spPr>
          <a:xfrm>
            <a:off x="470786" y="1165131"/>
            <a:ext cx="7931150" cy="676275"/>
          </a:xfrm>
        </p:spPr>
        <p:txBody>
          <a:bodyPr/>
          <a:lstStyle/>
          <a:p>
            <a:pPr eaLnBrk="1" hangingPunct="1"/>
            <a:r>
              <a:rPr lang="zh-CN" altLang="en-US" sz="2800" dirty="0" smtClean="0"/>
              <a:t>包含循环和分支的顺序图</a:t>
            </a:r>
          </a:p>
        </p:txBody>
      </p:sp>
      <p:graphicFrame>
        <p:nvGraphicFramePr>
          <p:cNvPr id="111620" name="Object 4"/>
          <p:cNvGraphicFramePr>
            <a:graphicFrameLocks noGrp="1" noChangeAspect="1"/>
          </p:cNvGraphicFramePr>
          <p:nvPr>
            <p:ph sz="half" idx="2"/>
            <p:extLst>
              <p:ext uri="{D42A27DB-BD31-4B8C-83A1-F6EECF244321}">
                <p14:modId xmlns:p14="http://schemas.microsoft.com/office/powerpoint/2010/main" val="3553742912"/>
              </p:ext>
            </p:extLst>
          </p:nvPr>
        </p:nvGraphicFramePr>
        <p:xfrm>
          <a:off x="470786" y="1772816"/>
          <a:ext cx="8280400" cy="4895850"/>
        </p:xfrm>
        <a:graphic>
          <a:graphicData uri="http://schemas.openxmlformats.org/presentationml/2006/ole">
            <mc:AlternateContent xmlns:mc="http://schemas.openxmlformats.org/markup-compatibility/2006">
              <mc:Choice xmlns:v="urn:schemas-microsoft-com:vml" Requires="v">
                <p:oleObj spid="_x0000_s14344" name="位图图像" r:id="rId3" imgW="7219048" imgH="4266667" progId="Paint.Picture">
                  <p:embed/>
                </p:oleObj>
              </mc:Choice>
              <mc:Fallback>
                <p:oleObj name="位图图像" r:id="rId3" imgW="7219048" imgH="4266667" progId="Paint.Picture">
                  <p:embed/>
                  <p:pic>
                    <p:nvPicPr>
                      <p:cNvPr id="11162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786" y="1772816"/>
                        <a:ext cx="8280400"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2149737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468313" y="115888"/>
            <a:ext cx="8496300" cy="981075"/>
          </a:xfrm>
        </p:spPr>
        <p:txBody>
          <a:bodyPr/>
          <a:lstStyle/>
          <a:p>
            <a:pPr eaLnBrk="1" hangingPunct="1"/>
            <a:r>
              <a:rPr lang="zh-CN" altLang="en-US" smtClean="0"/>
              <a:t>顺序图的难点</a:t>
            </a:r>
          </a:p>
        </p:txBody>
      </p:sp>
      <p:sp>
        <p:nvSpPr>
          <p:cNvPr id="112643" name="Rectangle 3"/>
          <p:cNvSpPr>
            <a:spLocks noGrp="1" noChangeArrowheads="1"/>
          </p:cNvSpPr>
          <p:nvPr>
            <p:ph type="body" sz="half" idx="1"/>
          </p:nvPr>
        </p:nvSpPr>
        <p:spPr>
          <a:xfrm>
            <a:off x="0" y="1327914"/>
            <a:ext cx="4356100" cy="4924425"/>
          </a:xfrm>
        </p:spPr>
        <p:txBody>
          <a:bodyPr/>
          <a:lstStyle/>
          <a:p>
            <a:pPr eaLnBrk="1" hangingPunct="1">
              <a:lnSpc>
                <a:spcPct val="90000"/>
              </a:lnSpc>
            </a:pPr>
            <a:r>
              <a:rPr lang="zh-CN" altLang="en-US" sz="2800" dirty="0" smtClean="0"/>
              <a:t>消息由谁派发？发给谁？</a:t>
            </a:r>
          </a:p>
          <a:p>
            <a:pPr eaLnBrk="1" hangingPunct="1">
              <a:lnSpc>
                <a:spcPct val="90000"/>
              </a:lnSpc>
            </a:pPr>
            <a:endParaRPr lang="zh-CN" altLang="en-US" sz="2800" dirty="0" smtClean="0"/>
          </a:p>
          <a:p>
            <a:pPr eaLnBrk="1" hangingPunct="1">
              <a:lnSpc>
                <a:spcPct val="90000"/>
              </a:lnSpc>
            </a:pPr>
            <a:r>
              <a:rPr lang="zh-CN" altLang="en-US" sz="2800" dirty="0" smtClean="0"/>
              <a:t>这是一个</a:t>
            </a:r>
            <a:r>
              <a:rPr lang="zh-CN" altLang="en-US" sz="2800" dirty="0" smtClean="0">
                <a:solidFill>
                  <a:srgbClr val="0000FF"/>
                </a:solidFill>
              </a:rPr>
              <a:t>职责分配</a:t>
            </a:r>
            <a:r>
              <a:rPr lang="zh-CN" altLang="en-US" sz="2800" dirty="0" smtClean="0"/>
              <a:t>问题，可根据领域对象的属性及其关联对象来进行职责的分配</a:t>
            </a:r>
          </a:p>
          <a:p>
            <a:pPr eaLnBrk="1" hangingPunct="1">
              <a:lnSpc>
                <a:spcPct val="90000"/>
              </a:lnSpc>
            </a:pPr>
            <a:endParaRPr lang="zh-CN" altLang="en-US" sz="2800" dirty="0" smtClean="0"/>
          </a:p>
          <a:p>
            <a:pPr eaLnBrk="1" hangingPunct="1">
              <a:lnSpc>
                <a:spcPct val="90000"/>
              </a:lnSpc>
            </a:pPr>
            <a:r>
              <a:rPr lang="zh-CN" altLang="en-US" sz="2800" dirty="0" smtClean="0"/>
              <a:t>进入设计阶段可以逐步明确</a:t>
            </a:r>
          </a:p>
        </p:txBody>
      </p:sp>
      <p:graphicFrame>
        <p:nvGraphicFramePr>
          <p:cNvPr id="112644" name="Object 4"/>
          <p:cNvGraphicFramePr>
            <a:graphicFrameLocks noGrp="1" noChangeAspect="1"/>
          </p:cNvGraphicFramePr>
          <p:nvPr>
            <p:ph sz="quarter" idx="2"/>
            <p:extLst>
              <p:ext uri="{D42A27DB-BD31-4B8C-83A1-F6EECF244321}">
                <p14:modId xmlns:p14="http://schemas.microsoft.com/office/powerpoint/2010/main" val="3237710261"/>
              </p:ext>
            </p:extLst>
          </p:nvPr>
        </p:nvGraphicFramePr>
        <p:xfrm>
          <a:off x="4211960" y="1143765"/>
          <a:ext cx="4859337" cy="2646362"/>
        </p:xfrm>
        <a:graphic>
          <a:graphicData uri="http://schemas.openxmlformats.org/presentationml/2006/ole">
            <mc:AlternateContent xmlns:mc="http://schemas.openxmlformats.org/markup-compatibility/2006">
              <mc:Choice xmlns:v="urn:schemas-microsoft-com:vml" Requires="v">
                <p:oleObj spid="_x0000_s15374" name="位图图像" r:id="rId3" imgW="6295238" imgH="3428571" progId="Paint.Picture">
                  <p:embed/>
                </p:oleObj>
              </mc:Choice>
              <mc:Fallback>
                <p:oleObj name="位图图像" r:id="rId3" imgW="6295238" imgH="3428571" progId="Paint.Picture">
                  <p:embed/>
                  <p:pic>
                    <p:nvPicPr>
                      <p:cNvPr id="11264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1143765"/>
                        <a:ext cx="4859337" cy="2646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45" name="Object 5"/>
          <p:cNvGraphicFramePr>
            <a:graphicFrameLocks noGrp="1" noChangeAspect="1"/>
          </p:cNvGraphicFramePr>
          <p:nvPr>
            <p:ph sz="quarter" idx="3"/>
          </p:nvPr>
        </p:nvGraphicFramePr>
        <p:xfrm>
          <a:off x="4356100" y="4086225"/>
          <a:ext cx="4787900" cy="2771775"/>
        </p:xfrm>
        <a:graphic>
          <a:graphicData uri="http://schemas.openxmlformats.org/presentationml/2006/ole">
            <mc:AlternateContent xmlns:mc="http://schemas.openxmlformats.org/markup-compatibility/2006">
              <mc:Choice xmlns:v="urn:schemas-microsoft-com:vml" Requires="v">
                <p:oleObj spid="_x0000_s15375" name="位图图像" r:id="rId5" imgW="6811326" imgH="3943901" progId="Paint.Picture">
                  <p:embed/>
                </p:oleObj>
              </mc:Choice>
              <mc:Fallback>
                <p:oleObj name="位图图像" r:id="rId5" imgW="6811326" imgH="3943901" progId="Paint.Picture">
                  <p:embed/>
                  <p:pic>
                    <p:nvPicPr>
                      <p:cNvPr id="11264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6100" y="4086225"/>
                        <a:ext cx="4787900"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9137168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42331"/>
            <a:ext cx="5076825" cy="285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67" name="Rectangle 3"/>
          <p:cNvSpPr>
            <a:spLocks noGrp="1" noChangeArrowheads="1"/>
          </p:cNvSpPr>
          <p:nvPr>
            <p:ph type="title"/>
          </p:nvPr>
        </p:nvSpPr>
        <p:spPr>
          <a:xfrm>
            <a:off x="373011" y="287338"/>
            <a:ext cx="8496300" cy="981075"/>
          </a:xfrm>
        </p:spPr>
        <p:txBody>
          <a:bodyPr/>
          <a:lstStyle/>
          <a:p>
            <a:pPr eaLnBrk="1" hangingPunct="1"/>
            <a:r>
              <a:rPr lang="zh-CN" altLang="en-US" dirty="0" smtClean="0"/>
              <a:t>协作图</a:t>
            </a:r>
            <a:r>
              <a:rPr lang="en-US" altLang="zh-CN" dirty="0" smtClean="0"/>
              <a:t>/</a:t>
            </a:r>
            <a:r>
              <a:rPr lang="zh-CN" altLang="en-US" dirty="0" smtClean="0"/>
              <a:t>通信图</a:t>
            </a:r>
          </a:p>
        </p:txBody>
      </p:sp>
      <p:sp>
        <p:nvSpPr>
          <p:cNvPr id="113668" name="Rectangle 4"/>
          <p:cNvSpPr>
            <a:spLocks noGrp="1" noChangeArrowheads="1"/>
          </p:cNvSpPr>
          <p:nvPr>
            <p:ph type="body" sz="half" idx="1"/>
          </p:nvPr>
        </p:nvSpPr>
        <p:spPr>
          <a:xfrm>
            <a:off x="250825" y="1268413"/>
            <a:ext cx="8569325" cy="1322387"/>
          </a:xfrm>
        </p:spPr>
        <p:txBody>
          <a:bodyPr/>
          <a:lstStyle/>
          <a:p>
            <a:pPr eaLnBrk="1" hangingPunct="1"/>
            <a:r>
              <a:rPr lang="zh-CN" altLang="en-US" sz="2800" smtClean="0"/>
              <a:t>协作图一般可由建模工具自动从顺序图生成，与顺序图是等价的。</a:t>
            </a:r>
          </a:p>
        </p:txBody>
      </p:sp>
      <p:graphicFrame>
        <p:nvGraphicFramePr>
          <p:cNvPr id="113669" name="Object 5"/>
          <p:cNvGraphicFramePr>
            <a:graphicFrameLocks noGrp="1" noChangeAspect="1"/>
          </p:cNvGraphicFramePr>
          <p:nvPr>
            <p:ph sz="half" idx="2"/>
          </p:nvPr>
        </p:nvGraphicFramePr>
        <p:xfrm>
          <a:off x="4572000" y="3911600"/>
          <a:ext cx="4572000" cy="2946400"/>
        </p:xfrm>
        <a:graphic>
          <a:graphicData uri="http://schemas.openxmlformats.org/presentationml/2006/ole">
            <mc:AlternateContent xmlns:mc="http://schemas.openxmlformats.org/markup-compatibility/2006">
              <mc:Choice xmlns:v="urn:schemas-microsoft-com:vml" Requires="v">
                <p:oleObj spid="_x0000_s16392" name="位图图像" r:id="rId4" imgW="5057143" imgH="3258005" progId="Paint.Picture">
                  <p:embed/>
                </p:oleObj>
              </mc:Choice>
              <mc:Fallback>
                <p:oleObj name="位图图像" r:id="rId4" imgW="5057143" imgH="3258005" progId="Paint.Picture">
                  <p:embed/>
                  <p:pic>
                    <p:nvPicPr>
                      <p:cNvPr id="11366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911600"/>
                        <a:ext cx="4572000" cy="294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上弧形箭头 1"/>
          <p:cNvSpPr/>
          <p:nvPr/>
        </p:nvSpPr>
        <p:spPr>
          <a:xfrm rot="1818859">
            <a:off x="5159375" y="2617788"/>
            <a:ext cx="2730500" cy="1068387"/>
          </a:xfrm>
          <a:prstGeom prst="curved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extLst>
      <p:ext uri="{BB962C8B-B14F-4D97-AF65-F5344CB8AC3E}">
        <p14:creationId xmlns:p14="http://schemas.microsoft.com/office/powerpoint/2010/main" val="17775559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67544" y="476672"/>
            <a:ext cx="8567737" cy="981075"/>
          </a:xfrm>
        </p:spPr>
        <p:txBody>
          <a:bodyPr/>
          <a:lstStyle/>
          <a:p>
            <a:pPr eaLnBrk="1" hangingPunct="1"/>
            <a:r>
              <a:rPr lang="en-US" altLang="zh-CN" dirty="0" smtClean="0"/>
              <a:t>10.1.2 </a:t>
            </a:r>
            <a:r>
              <a:rPr lang="zh-CN" altLang="en-US" dirty="0" smtClean="0"/>
              <a:t>多层应用架构模式</a:t>
            </a:r>
          </a:p>
        </p:txBody>
      </p:sp>
      <p:sp>
        <p:nvSpPr>
          <p:cNvPr id="13315" name="Rectangle 3"/>
          <p:cNvSpPr>
            <a:spLocks noGrp="1" noChangeArrowheads="1"/>
          </p:cNvSpPr>
          <p:nvPr>
            <p:ph type="body" idx="1"/>
          </p:nvPr>
        </p:nvSpPr>
        <p:spPr>
          <a:xfrm>
            <a:off x="755576" y="1628800"/>
            <a:ext cx="7344816" cy="4535562"/>
          </a:xfrm>
        </p:spPr>
        <p:txBody>
          <a:bodyPr/>
          <a:lstStyle/>
          <a:p>
            <a:pPr eaLnBrk="1" hangingPunct="1"/>
            <a:r>
              <a:rPr lang="zh-CN" altLang="en-US" dirty="0" smtClean="0"/>
              <a:t>分层的含义</a:t>
            </a:r>
            <a:endParaRPr lang="en-US" altLang="zh-CN" dirty="0" smtClean="0"/>
          </a:p>
          <a:p>
            <a:pPr eaLnBrk="1" hangingPunct="1"/>
            <a:r>
              <a:rPr lang="zh-CN" altLang="en-US" dirty="0" smtClean="0"/>
              <a:t>三层</a:t>
            </a:r>
            <a:endParaRPr lang="en-US" altLang="zh-CN" dirty="0" smtClean="0"/>
          </a:p>
          <a:p>
            <a:pPr eaLnBrk="1" hangingPunct="1"/>
            <a:r>
              <a:rPr lang="zh-CN" altLang="en-US" dirty="0" smtClean="0"/>
              <a:t>多层</a:t>
            </a:r>
          </a:p>
          <a:p>
            <a:pPr eaLnBrk="1" hangingPunct="1"/>
            <a:r>
              <a:rPr lang="en-US" altLang="zh-CN" dirty="0" smtClean="0"/>
              <a:t>MVC</a:t>
            </a:r>
            <a:r>
              <a:rPr lang="zh-CN" altLang="en-US" dirty="0" smtClean="0"/>
              <a:t>架构模式</a:t>
            </a:r>
          </a:p>
          <a:p>
            <a:pPr eaLnBrk="1" hangingPunct="1"/>
            <a:r>
              <a:rPr lang="zh-CN" altLang="en-US" dirty="0" smtClean="0"/>
              <a:t>多层的物理配置</a:t>
            </a:r>
          </a:p>
        </p:txBody>
      </p:sp>
    </p:spTree>
    <p:extLst>
      <p:ext uri="{BB962C8B-B14F-4D97-AF65-F5344CB8AC3E}">
        <p14:creationId xmlns:p14="http://schemas.microsoft.com/office/powerpoint/2010/main" val="336845944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611560" y="520700"/>
            <a:ext cx="8361362" cy="936625"/>
          </a:xfrm>
        </p:spPr>
        <p:txBody>
          <a:bodyPr/>
          <a:lstStyle/>
          <a:p>
            <a:pPr eaLnBrk="1" hangingPunct="1"/>
            <a:r>
              <a:rPr lang="zh-CN" altLang="en-US" dirty="0" smtClean="0"/>
              <a:t>协作图</a:t>
            </a:r>
            <a:r>
              <a:rPr lang="en-US" altLang="zh-CN" dirty="0" smtClean="0"/>
              <a:t>/</a:t>
            </a:r>
            <a:r>
              <a:rPr lang="zh-CN" altLang="en-US" dirty="0" smtClean="0"/>
              <a:t>通信图</a:t>
            </a:r>
          </a:p>
        </p:txBody>
      </p:sp>
      <p:sp>
        <p:nvSpPr>
          <p:cNvPr id="114691" name="Rectangle 3"/>
          <p:cNvSpPr>
            <a:spLocks noGrp="1" noChangeArrowheads="1"/>
          </p:cNvSpPr>
          <p:nvPr>
            <p:ph type="body" idx="1"/>
          </p:nvPr>
        </p:nvSpPr>
        <p:spPr>
          <a:xfrm>
            <a:off x="611560" y="1700808"/>
            <a:ext cx="7992888" cy="5157192"/>
          </a:xfrm>
        </p:spPr>
        <p:txBody>
          <a:bodyPr>
            <a:normAutofit/>
          </a:bodyPr>
          <a:lstStyle/>
          <a:p>
            <a:pPr eaLnBrk="1" hangingPunct="1"/>
            <a:r>
              <a:rPr lang="zh-CN" altLang="en-US" sz="2400" dirty="0" smtClean="0"/>
              <a:t>另一种交互图：</a:t>
            </a:r>
          </a:p>
          <a:p>
            <a:pPr lvl="1" eaLnBrk="1" hangingPunct="1"/>
            <a:r>
              <a:rPr lang="en-US" altLang="zh-CN" sz="2400" dirty="0" smtClean="0"/>
              <a:t>UML1.X</a:t>
            </a:r>
            <a:r>
              <a:rPr lang="zh-CN" altLang="en-US" sz="2400" dirty="0" smtClean="0"/>
              <a:t>称为协作图</a:t>
            </a:r>
            <a:r>
              <a:rPr lang="en-US" altLang="zh-CN" sz="2400" dirty="0" smtClean="0"/>
              <a:t>(Collaboration Diagram)</a:t>
            </a:r>
          </a:p>
          <a:p>
            <a:pPr lvl="1" eaLnBrk="1" hangingPunct="1"/>
            <a:r>
              <a:rPr lang="en-US" altLang="zh-CN" sz="2400" dirty="0" smtClean="0"/>
              <a:t>UML2.0</a:t>
            </a:r>
            <a:r>
              <a:rPr lang="zh-CN" altLang="en-US" sz="2400" dirty="0" smtClean="0"/>
              <a:t>称为通信图</a:t>
            </a:r>
            <a:r>
              <a:rPr lang="en-US" altLang="zh-CN" sz="2400" dirty="0" smtClean="0"/>
              <a:t>(Communication Diagram)</a:t>
            </a:r>
          </a:p>
          <a:p>
            <a:pPr eaLnBrk="1" hangingPunct="1"/>
            <a:r>
              <a:rPr lang="zh-CN" altLang="en-US" sz="2400" dirty="0" smtClean="0"/>
              <a:t>元素和表示方法与顺序图基本相似，但不表达生命线和消息物理位置，而增加对象消息连接。</a:t>
            </a:r>
          </a:p>
          <a:p>
            <a:pPr eaLnBrk="1" hangingPunct="1"/>
            <a:r>
              <a:rPr lang="zh-CN" altLang="en-US" sz="2400" dirty="0" smtClean="0"/>
              <a:t>消息连接显示为两个对象之间的一条实线，其上附带消息、消息流向和消息的顺序号。</a:t>
            </a:r>
          </a:p>
          <a:p>
            <a:pPr eaLnBrk="1" hangingPunct="1"/>
            <a:r>
              <a:rPr lang="zh-CN" altLang="en-US" sz="2400" dirty="0" smtClean="0"/>
              <a:t>更直观地显示了对象的关系，它更有利于理解对给定对象的所有影响。</a:t>
            </a:r>
          </a:p>
        </p:txBody>
      </p:sp>
    </p:spTree>
    <p:extLst>
      <p:ext uri="{BB962C8B-B14F-4D97-AF65-F5344CB8AC3E}">
        <p14:creationId xmlns:p14="http://schemas.microsoft.com/office/powerpoint/2010/main" val="406392560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467544" y="291205"/>
            <a:ext cx="8567737" cy="981075"/>
          </a:xfrm>
        </p:spPr>
        <p:txBody>
          <a:bodyPr/>
          <a:lstStyle/>
          <a:p>
            <a:pPr eaLnBrk="1" hangingPunct="1"/>
            <a:r>
              <a:rPr lang="zh-CN" altLang="en-US" dirty="0" smtClean="0"/>
              <a:t>图书馆顺序图</a:t>
            </a:r>
            <a:r>
              <a:rPr lang="en-US" altLang="zh-CN" dirty="0" smtClean="0"/>
              <a:t>1</a:t>
            </a:r>
          </a:p>
        </p:txBody>
      </p:sp>
      <p:sp>
        <p:nvSpPr>
          <p:cNvPr id="115715" name="Rectangle 3"/>
          <p:cNvSpPr>
            <a:spLocks noGrp="1" noChangeArrowheads="1"/>
          </p:cNvSpPr>
          <p:nvPr>
            <p:ph type="body" idx="1"/>
          </p:nvPr>
        </p:nvSpPr>
        <p:spPr>
          <a:xfrm>
            <a:off x="250825" y="1268413"/>
            <a:ext cx="8642350" cy="647700"/>
          </a:xfrm>
        </p:spPr>
        <p:txBody>
          <a:bodyPr/>
          <a:lstStyle/>
          <a:p>
            <a:pPr eaLnBrk="1" hangingPunct="1"/>
            <a:r>
              <a:rPr lang="zh-CN" altLang="en-US" dirty="0" smtClean="0"/>
              <a:t>借书（初步设计，消息使用中文）</a:t>
            </a:r>
          </a:p>
        </p:txBody>
      </p:sp>
      <p:pic>
        <p:nvPicPr>
          <p:cNvPr id="115716" name="Picture 4"/>
          <p:cNvPicPr>
            <a:picLocks noChangeAspect="1" noChangeArrowheads="1"/>
          </p:cNvPicPr>
          <p:nvPr/>
        </p:nvPicPr>
        <p:blipFill>
          <a:blip r:embed="rId2">
            <a:extLst>
              <a:ext uri="{28A0092B-C50C-407E-A947-70E740481C1C}">
                <a14:useLocalDpi xmlns:a14="http://schemas.microsoft.com/office/drawing/2010/main" val="0"/>
              </a:ext>
            </a:extLst>
          </a:blip>
          <a:srcRect l="24902" t="13564" r="24902" b="42122"/>
          <a:stretch>
            <a:fillRect/>
          </a:stretch>
        </p:blipFill>
        <p:spPr bwMode="auto">
          <a:xfrm>
            <a:off x="1042988" y="1804988"/>
            <a:ext cx="6913562" cy="457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735665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467544" y="404664"/>
            <a:ext cx="8567737" cy="981075"/>
          </a:xfrm>
        </p:spPr>
        <p:txBody>
          <a:bodyPr/>
          <a:lstStyle/>
          <a:p>
            <a:pPr eaLnBrk="1" hangingPunct="1"/>
            <a:r>
              <a:rPr lang="zh-CN" altLang="en-US" dirty="0" smtClean="0"/>
              <a:t>图书馆顺序图</a:t>
            </a:r>
            <a:r>
              <a:rPr lang="en-US" altLang="zh-CN" dirty="0" smtClean="0"/>
              <a:t>2</a:t>
            </a:r>
          </a:p>
        </p:txBody>
      </p:sp>
      <p:sp>
        <p:nvSpPr>
          <p:cNvPr id="116739" name="Rectangle 3"/>
          <p:cNvSpPr>
            <a:spLocks noGrp="1" noChangeArrowheads="1"/>
          </p:cNvSpPr>
          <p:nvPr>
            <p:ph type="body" idx="1"/>
          </p:nvPr>
        </p:nvSpPr>
        <p:spPr/>
        <p:txBody>
          <a:bodyPr/>
          <a:lstStyle/>
          <a:p>
            <a:pPr eaLnBrk="1" hangingPunct="1"/>
            <a:r>
              <a:rPr lang="zh-CN" altLang="en-US" smtClean="0"/>
              <a:t>还书（备选事件流使用</a:t>
            </a:r>
            <a:r>
              <a:rPr lang="en-US" altLang="zh-CN" smtClean="0"/>
              <a:t>opt</a:t>
            </a:r>
            <a:r>
              <a:rPr lang="zh-CN" altLang="en-US" smtClean="0"/>
              <a:t>框架，表示可选分支）：</a:t>
            </a:r>
          </a:p>
        </p:txBody>
      </p:sp>
      <p:pic>
        <p:nvPicPr>
          <p:cNvPr id="116740" name="Picture 5"/>
          <p:cNvPicPr>
            <a:picLocks noChangeAspect="1" noChangeArrowheads="1"/>
          </p:cNvPicPr>
          <p:nvPr/>
        </p:nvPicPr>
        <p:blipFill>
          <a:blip r:embed="rId2">
            <a:extLst>
              <a:ext uri="{28A0092B-C50C-407E-A947-70E740481C1C}">
                <a14:useLocalDpi xmlns:a14="http://schemas.microsoft.com/office/drawing/2010/main" val="0"/>
              </a:ext>
            </a:extLst>
          </a:blip>
          <a:srcRect b="4485"/>
          <a:stretch>
            <a:fillRect/>
          </a:stretch>
        </p:blipFill>
        <p:spPr bwMode="auto">
          <a:xfrm>
            <a:off x="581025" y="1700213"/>
            <a:ext cx="8094663"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89532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440372" y="548680"/>
            <a:ext cx="8567737" cy="981075"/>
          </a:xfrm>
        </p:spPr>
        <p:txBody>
          <a:bodyPr/>
          <a:lstStyle/>
          <a:p>
            <a:pPr eaLnBrk="1" hangingPunct="1"/>
            <a:r>
              <a:rPr lang="en-US" altLang="zh-CN" dirty="0" smtClean="0"/>
              <a:t>3. </a:t>
            </a:r>
            <a:r>
              <a:rPr lang="zh-CN" altLang="en-US" dirty="0" smtClean="0"/>
              <a:t>消息的设计</a:t>
            </a:r>
          </a:p>
        </p:txBody>
      </p:sp>
      <p:sp>
        <p:nvSpPr>
          <p:cNvPr id="117763" name="Rectangle 3"/>
          <p:cNvSpPr>
            <a:spLocks noGrp="1" noChangeArrowheads="1"/>
          </p:cNvSpPr>
          <p:nvPr>
            <p:ph type="body" idx="1"/>
          </p:nvPr>
        </p:nvSpPr>
        <p:spPr>
          <a:xfrm>
            <a:off x="467544" y="1628800"/>
            <a:ext cx="8136904" cy="4968850"/>
          </a:xfrm>
        </p:spPr>
        <p:txBody>
          <a:bodyPr>
            <a:normAutofit/>
          </a:bodyPr>
          <a:lstStyle/>
          <a:p>
            <a:pPr eaLnBrk="1" hangingPunct="1">
              <a:lnSpc>
                <a:spcPct val="90000"/>
              </a:lnSpc>
            </a:pPr>
            <a:r>
              <a:rPr lang="zh-CN" altLang="en-US" sz="2400" dirty="0" smtClean="0"/>
              <a:t>消息规范化设计，需要使用以下表达式语法：</a:t>
            </a:r>
          </a:p>
          <a:p>
            <a:pPr lvl="1" eaLnBrk="1" hangingPunct="1">
              <a:lnSpc>
                <a:spcPct val="90000"/>
              </a:lnSpc>
            </a:pPr>
            <a:r>
              <a:rPr lang="en-US" altLang="zh-CN" sz="2400" dirty="0" smtClean="0"/>
              <a:t>return := message (parameter : </a:t>
            </a:r>
            <a:r>
              <a:rPr lang="en-US" altLang="zh-CN" sz="2400" dirty="0" err="1" smtClean="0"/>
              <a:t>parameterType</a:t>
            </a:r>
            <a:r>
              <a:rPr lang="en-US" altLang="zh-CN" sz="2400" dirty="0" smtClean="0"/>
              <a:t>):</a:t>
            </a:r>
            <a:r>
              <a:rPr lang="en-US" altLang="zh-CN" sz="2400" dirty="0" err="1" smtClean="0"/>
              <a:t>returnType</a:t>
            </a:r>
            <a:endParaRPr lang="en-US" altLang="zh-CN" sz="2400" dirty="0" smtClean="0"/>
          </a:p>
          <a:p>
            <a:pPr lvl="1" eaLnBrk="1" hangingPunct="1">
              <a:lnSpc>
                <a:spcPct val="90000"/>
              </a:lnSpc>
            </a:pPr>
            <a:r>
              <a:rPr lang="zh-CN" altLang="en-US" sz="2400" dirty="0" smtClean="0"/>
              <a:t>如果类型信息非常明显或不重要的话，可以省略书写，如：</a:t>
            </a:r>
          </a:p>
          <a:p>
            <a:pPr lvl="1" eaLnBrk="1" hangingPunct="1">
              <a:lnSpc>
                <a:spcPct val="90000"/>
              </a:lnSpc>
            </a:pPr>
            <a:r>
              <a:rPr lang="en-US" altLang="zh-CN" sz="2400" dirty="0" smtClean="0"/>
              <a:t>reader := </a:t>
            </a:r>
            <a:r>
              <a:rPr lang="en-US" altLang="zh-CN" sz="2400" dirty="0" err="1" smtClean="0"/>
              <a:t>getReader</a:t>
            </a:r>
            <a:r>
              <a:rPr lang="en-US" altLang="zh-CN" sz="2400" dirty="0" smtClean="0"/>
              <a:t>(</a:t>
            </a:r>
            <a:r>
              <a:rPr lang="en-US" altLang="zh-CN" sz="2400" dirty="0" err="1" smtClean="0"/>
              <a:t>cardID</a:t>
            </a:r>
            <a:r>
              <a:rPr lang="en-US" altLang="zh-CN" sz="2400" dirty="0" smtClean="0"/>
              <a:t> : String)</a:t>
            </a:r>
          </a:p>
          <a:p>
            <a:pPr eaLnBrk="1" hangingPunct="1">
              <a:lnSpc>
                <a:spcPct val="90000"/>
              </a:lnSpc>
            </a:pPr>
            <a:r>
              <a:rPr lang="zh-CN" altLang="en-US" sz="2400" dirty="0" smtClean="0"/>
              <a:t>消息的序号</a:t>
            </a:r>
          </a:p>
          <a:p>
            <a:pPr lvl="1" eaLnBrk="1" hangingPunct="1">
              <a:lnSpc>
                <a:spcPct val="90000"/>
              </a:lnSpc>
            </a:pPr>
            <a:r>
              <a:rPr lang="zh-CN" altLang="en-US" sz="2400" dirty="0" smtClean="0"/>
              <a:t>消息的次序用自小到大的顺序号来表示。按照消息的完成情况，消息可以有嵌套消息（代表任务分解）。</a:t>
            </a:r>
          </a:p>
          <a:p>
            <a:pPr lvl="1" eaLnBrk="1" hangingPunct="1">
              <a:lnSpc>
                <a:spcPct val="90000"/>
              </a:lnSpc>
            </a:pPr>
            <a:r>
              <a:rPr lang="zh-CN" altLang="en-US" sz="2400" dirty="0" smtClean="0"/>
              <a:t>嵌套消息的序号按照层次编号，所有嵌套的子消息都是服务于其上层消息。</a:t>
            </a:r>
          </a:p>
        </p:txBody>
      </p:sp>
    </p:spTree>
    <p:extLst>
      <p:ext uri="{BB962C8B-B14F-4D97-AF65-F5344CB8AC3E}">
        <p14:creationId xmlns:p14="http://schemas.microsoft.com/office/powerpoint/2010/main" val="29958383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467544" y="548680"/>
            <a:ext cx="8567737" cy="981075"/>
          </a:xfrm>
        </p:spPr>
        <p:txBody>
          <a:bodyPr/>
          <a:lstStyle/>
          <a:p>
            <a:pPr eaLnBrk="1" hangingPunct="1"/>
            <a:r>
              <a:rPr lang="zh-CN" altLang="en-US" dirty="0" smtClean="0"/>
              <a:t>嵌套消息</a:t>
            </a:r>
          </a:p>
        </p:txBody>
      </p:sp>
      <p:sp>
        <p:nvSpPr>
          <p:cNvPr id="118787" name="Rectangle 3"/>
          <p:cNvSpPr>
            <a:spLocks noGrp="1" noChangeArrowheads="1"/>
          </p:cNvSpPr>
          <p:nvPr>
            <p:ph type="body" idx="1"/>
          </p:nvPr>
        </p:nvSpPr>
        <p:spPr/>
        <p:txBody>
          <a:bodyPr>
            <a:normAutofit lnSpcReduction="10000"/>
          </a:bodyPr>
          <a:lstStyle/>
          <a:p>
            <a:pPr eaLnBrk="1" hangingPunct="1"/>
            <a:r>
              <a:rPr lang="zh-CN" altLang="en-US" dirty="0" smtClean="0"/>
              <a:t>嵌套消息含义与结构化方法中的模块调用相同</a:t>
            </a:r>
          </a:p>
          <a:p>
            <a:pPr eaLnBrk="1" hangingPunct="1"/>
            <a:r>
              <a:rPr lang="zh-CN" altLang="en-US" dirty="0" smtClean="0"/>
              <a:t>结构化方法中模块都是单个的，没有分组。面向对象方法也强调模块的概念，但模块都有一个主人</a:t>
            </a:r>
            <a:r>
              <a:rPr lang="en-US" altLang="zh-CN" dirty="0" smtClean="0">
                <a:latin typeface="华文中宋" panose="02010600040101010101" pitchFamily="2" charset="-122"/>
              </a:rPr>
              <a:t>——</a:t>
            </a:r>
            <a:r>
              <a:rPr lang="zh-CN" altLang="en-US" dirty="0" smtClean="0"/>
              <a:t>对象</a:t>
            </a:r>
          </a:p>
          <a:p>
            <a:pPr eaLnBrk="1" hangingPunct="1"/>
            <a:r>
              <a:rPr lang="en-US" altLang="zh-CN" dirty="0" smtClean="0"/>
              <a:t>OOD</a:t>
            </a:r>
            <a:r>
              <a:rPr lang="zh-CN" altLang="en-US" dirty="0" smtClean="0"/>
              <a:t>中的模块划分要解决两个问题：</a:t>
            </a:r>
          </a:p>
          <a:p>
            <a:pPr lvl="1" eaLnBrk="1" hangingPunct="1"/>
            <a:r>
              <a:rPr lang="zh-CN" altLang="en-US" dirty="0" smtClean="0"/>
              <a:t>任务如何分解为子任务？</a:t>
            </a:r>
          </a:p>
          <a:p>
            <a:pPr lvl="1" eaLnBrk="1" hangingPunct="1"/>
            <a:r>
              <a:rPr lang="zh-CN" altLang="en-US" dirty="0" smtClean="0"/>
              <a:t>各个任务应由谁承担？</a:t>
            </a:r>
          </a:p>
          <a:p>
            <a:pPr eaLnBrk="1" hangingPunct="1"/>
            <a:endParaRPr lang="en-US" altLang="zh-CN" dirty="0" smtClean="0"/>
          </a:p>
        </p:txBody>
      </p:sp>
    </p:spTree>
    <p:extLst>
      <p:ext uri="{BB962C8B-B14F-4D97-AF65-F5344CB8AC3E}">
        <p14:creationId xmlns:p14="http://schemas.microsoft.com/office/powerpoint/2010/main" val="26156487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68313" y="115888"/>
            <a:ext cx="8567737" cy="981075"/>
          </a:xfrm>
        </p:spPr>
        <p:txBody>
          <a:bodyPr/>
          <a:lstStyle/>
          <a:p>
            <a:pPr eaLnBrk="1" hangingPunct="1"/>
            <a:r>
              <a:rPr lang="zh-CN" altLang="en-US" smtClean="0"/>
              <a:t>嵌套消息示例</a:t>
            </a:r>
          </a:p>
        </p:txBody>
      </p:sp>
      <p:pic>
        <p:nvPicPr>
          <p:cNvPr id="11981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3356992"/>
            <a:ext cx="9001125" cy="3003550"/>
          </a:xfrm>
          <a:noFill/>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9812" name="Rectangle 4"/>
          <p:cNvSpPr>
            <a:spLocks noChangeArrowheads="1"/>
          </p:cNvSpPr>
          <p:nvPr/>
        </p:nvSpPr>
        <p:spPr bwMode="auto">
          <a:xfrm>
            <a:off x="611561" y="1556792"/>
            <a:ext cx="8064896" cy="215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33CC"/>
              </a:buClr>
              <a:buSzPct val="70000"/>
              <a:buFont typeface="Wingdings" panose="05000000000000000000" pitchFamily="2" charset="2"/>
              <a:buChar char="l"/>
            </a:pPr>
            <a:r>
              <a:rPr lang="zh-CN" altLang="en-US" sz="2000" b="1" dirty="0">
                <a:ea typeface="华文中宋" panose="02010600040101010101" pitchFamily="2" charset="-122"/>
              </a:rPr>
              <a:t>计算超期罚金，最高不超过书价</a:t>
            </a:r>
          </a:p>
          <a:p>
            <a:pPr lvl="1" eaLnBrk="1" hangingPunct="1">
              <a:spcBef>
                <a:spcPct val="20000"/>
              </a:spcBef>
              <a:buClr>
                <a:srgbClr val="CC0000"/>
              </a:buClr>
              <a:buSzPct val="70000"/>
              <a:buFont typeface="Wingdings" panose="05000000000000000000" pitchFamily="2" charset="2"/>
              <a:buChar char="n"/>
            </a:pPr>
            <a:r>
              <a:rPr lang="en-US" altLang="zh-CN" sz="2000" b="1" dirty="0">
                <a:ea typeface="楷体_GB2312" pitchFamily="49" charset="-122"/>
              </a:rPr>
              <a:t>Loan</a:t>
            </a:r>
            <a:r>
              <a:rPr lang="zh-CN" altLang="en-US" sz="2000" b="1" dirty="0">
                <a:ea typeface="楷体_GB2312" pitchFamily="49" charset="-122"/>
              </a:rPr>
              <a:t>对象在计算超期罚金时还需要获取资源的价格和罚金标准，因此向</a:t>
            </a:r>
            <a:r>
              <a:rPr lang="en-US" altLang="zh-CN" sz="2000" b="1" dirty="0" err="1">
                <a:ea typeface="楷体_GB2312" pitchFamily="49" charset="-122"/>
              </a:rPr>
              <a:t>ResourceItem</a:t>
            </a:r>
            <a:r>
              <a:rPr lang="zh-CN" altLang="en-US" sz="2000" b="1" dirty="0">
                <a:ea typeface="楷体_GB2312" pitchFamily="49" charset="-122"/>
              </a:rPr>
              <a:t>发送请求价格的消息，向</a:t>
            </a:r>
            <a:r>
              <a:rPr lang="en-US" altLang="zh-CN" sz="2000" b="1" dirty="0" err="1">
                <a:ea typeface="楷体_GB2312" pitchFamily="49" charset="-122"/>
              </a:rPr>
              <a:t>FineRule</a:t>
            </a:r>
            <a:r>
              <a:rPr lang="zh-CN" altLang="en-US" sz="2000" b="1" dirty="0">
                <a:ea typeface="楷体_GB2312" pitchFamily="49" charset="-122"/>
              </a:rPr>
              <a:t>发送超期罚金标准，而</a:t>
            </a:r>
            <a:r>
              <a:rPr lang="en-US" altLang="zh-CN" sz="2000" b="1" dirty="0" err="1">
                <a:ea typeface="楷体_GB2312" pitchFamily="49" charset="-122"/>
              </a:rPr>
              <a:t>ResourceItem</a:t>
            </a:r>
            <a:r>
              <a:rPr lang="zh-CN" altLang="en-US" sz="2000" b="1" dirty="0">
                <a:ea typeface="楷体_GB2312" pitchFamily="49" charset="-122"/>
              </a:rPr>
              <a:t>对象并不记录价格，因此请求价格的消息还需要发送给</a:t>
            </a:r>
            <a:r>
              <a:rPr lang="en-US" altLang="zh-CN" sz="2000" b="1" dirty="0" err="1">
                <a:ea typeface="楷体_GB2312" pitchFamily="49" charset="-122"/>
              </a:rPr>
              <a:t>ResourceTitle</a:t>
            </a:r>
            <a:r>
              <a:rPr lang="zh-CN" altLang="en-US" sz="2000" b="1" dirty="0">
                <a:ea typeface="楷体_GB2312" pitchFamily="49" charset="-122"/>
              </a:rPr>
              <a:t>对象。 </a:t>
            </a:r>
          </a:p>
        </p:txBody>
      </p:sp>
    </p:spTree>
    <p:extLst>
      <p:ext uri="{BB962C8B-B14F-4D97-AF65-F5344CB8AC3E}">
        <p14:creationId xmlns:p14="http://schemas.microsoft.com/office/powerpoint/2010/main" val="406493489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504217" y="291205"/>
            <a:ext cx="8567737" cy="981075"/>
          </a:xfrm>
        </p:spPr>
        <p:txBody>
          <a:bodyPr/>
          <a:lstStyle/>
          <a:p>
            <a:pPr eaLnBrk="1" hangingPunct="1"/>
            <a:r>
              <a:rPr lang="zh-CN" altLang="en-US" dirty="0" smtClean="0"/>
              <a:t>嵌套消息示例代码</a:t>
            </a:r>
          </a:p>
        </p:txBody>
      </p:sp>
      <p:sp>
        <p:nvSpPr>
          <p:cNvPr id="120835" name="Rectangle 3"/>
          <p:cNvSpPr>
            <a:spLocks noGrp="1" noChangeArrowheads="1"/>
          </p:cNvSpPr>
          <p:nvPr>
            <p:ph type="body" idx="1"/>
          </p:nvPr>
        </p:nvSpPr>
        <p:spPr>
          <a:xfrm>
            <a:off x="611560" y="1268413"/>
            <a:ext cx="8353053" cy="5256212"/>
          </a:xfrm>
        </p:spPr>
        <p:txBody>
          <a:bodyPr>
            <a:normAutofit fontScale="92500" lnSpcReduction="20000"/>
          </a:bodyPr>
          <a:lstStyle/>
          <a:p>
            <a:pPr eaLnBrk="1" hangingPunct="1">
              <a:lnSpc>
                <a:spcPct val="80000"/>
              </a:lnSpc>
              <a:buFont typeface="Wingdings" panose="05000000000000000000" pitchFamily="2" charset="2"/>
              <a:buNone/>
            </a:pPr>
            <a:r>
              <a:rPr lang="en-US" altLang="zh-CN" sz="2400" dirty="0" smtClean="0">
                <a:solidFill>
                  <a:srgbClr val="FF0000"/>
                </a:solidFill>
              </a:rPr>
              <a:t>Loan::</a:t>
            </a:r>
            <a:r>
              <a:rPr lang="en-US" altLang="zh-CN" sz="2400" dirty="0" err="1" smtClean="0">
                <a:solidFill>
                  <a:srgbClr val="3333FF"/>
                </a:solidFill>
              </a:rPr>
              <a:t>getTotalFine</a:t>
            </a:r>
            <a:r>
              <a:rPr lang="en-US" altLang="zh-CN" sz="2400" dirty="0" smtClean="0"/>
              <a:t>() : double</a:t>
            </a:r>
          </a:p>
          <a:p>
            <a:pPr eaLnBrk="1" hangingPunct="1">
              <a:lnSpc>
                <a:spcPct val="80000"/>
              </a:lnSpc>
              <a:buFont typeface="Wingdings" panose="05000000000000000000" pitchFamily="2" charset="2"/>
              <a:buNone/>
            </a:pPr>
            <a:r>
              <a:rPr lang="en-US" altLang="zh-CN" sz="2400" dirty="0" smtClean="0"/>
              <a:t>{</a:t>
            </a:r>
          </a:p>
          <a:p>
            <a:pPr eaLnBrk="1" hangingPunct="1">
              <a:lnSpc>
                <a:spcPct val="80000"/>
              </a:lnSpc>
              <a:buFont typeface="Wingdings" panose="05000000000000000000" pitchFamily="2" charset="2"/>
              <a:buNone/>
            </a:pPr>
            <a:r>
              <a:rPr lang="en-US" altLang="zh-CN" sz="2400" dirty="0" smtClean="0"/>
              <a:t>	</a:t>
            </a:r>
            <a:r>
              <a:rPr lang="en-US" altLang="zh-CN" sz="2400" dirty="0" err="1" smtClean="0"/>
              <a:t>titlePrice</a:t>
            </a:r>
            <a:r>
              <a:rPr lang="en-US" altLang="zh-CN" sz="2400" dirty="0" smtClean="0"/>
              <a:t> = </a:t>
            </a:r>
            <a:r>
              <a:rPr lang="en-US" altLang="zh-CN" sz="2400" dirty="0" err="1" smtClean="0"/>
              <a:t>itemObject.</a:t>
            </a:r>
            <a:r>
              <a:rPr lang="en-US" altLang="zh-CN" sz="2400" dirty="0" err="1" smtClean="0">
                <a:solidFill>
                  <a:srgbClr val="3333FF"/>
                </a:solidFill>
              </a:rPr>
              <a:t>getTitlePrice</a:t>
            </a:r>
            <a:r>
              <a:rPr lang="en-US" altLang="zh-CN" sz="2400" dirty="0" smtClean="0"/>
              <a:t>();</a:t>
            </a:r>
          </a:p>
          <a:p>
            <a:pPr eaLnBrk="1" hangingPunct="1">
              <a:lnSpc>
                <a:spcPct val="80000"/>
              </a:lnSpc>
              <a:buFont typeface="Wingdings" panose="05000000000000000000" pitchFamily="2" charset="2"/>
              <a:buNone/>
            </a:pPr>
            <a:r>
              <a:rPr lang="en-US" altLang="zh-CN" sz="2400" dirty="0" smtClean="0"/>
              <a:t>	</a:t>
            </a:r>
            <a:r>
              <a:rPr lang="en-US" altLang="zh-CN" sz="2400" dirty="0" err="1" smtClean="0"/>
              <a:t>finePerDay</a:t>
            </a:r>
            <a:r>
              <a:rPr lang="en-US" altLang="zh-CN" sz="2400" dirty="0" smtClean="0"/>
              <a:t> = </a:t>
            </a:r>
            <a:r>
              <a:rPr lang="en-US" altLang="zh-CN" sz="2400" dirty="0" err="1" smtClean="0"/>
              <a:t>fineObject.</a:t>
            </a:r>
            <a:r>
              <a:rPr lang="en-US" altLang="zh-CN" sz="2400" dirty="0" err="1" smtClean="0">
                <a:solidFill>
                  <a:srgbClr val="3333FF"/>
                </a:solidFill>
              </a:rPr>
              <a:t>getOverDueFine</a:t>
            </a:r>
            <a:r>
              <a:rPr lang="en-US" altLang="zh-CN" sz="2400" dirty="0" smtClean="0"/>
              <a:t>();</a:t>
            </a:r>
          </a:p>
          <a:p>
            <a:pPr eaLnBrk="1" hangingPunct="1">
              <a:lnSpc>
                <a:spcPct val="80000"/>
              </a:lnSpc>
              <a:buFont typeface="Wingdings" panose="05000000000000000000" pitchFamily="2" charset="2"/>
              <a:buNone/>
            </a:pPr>
            <a:r>
              <a:rPr lang="en-US" altLang="zh-CN" sz="2400" dirty="0" smtClean="0"/>
              <a:t>	</a:t>
            </a:r>
            <a:r>
              <a:rPr lang="en-US" altLang="zh-CN" sz="2000" dirty="0" smtClean="0"/>
              <a:t>double </a:t>
            </a:r>
            <a:r>
              <a:rPr lang="en-US" altLang="zh-CN" sz="2000" dirty="0" err="1" smtClean="0"/>
              <a:t>fineAmount</a:t>
            </a:r>
            <a:r>
              <a:rPr lang="en-US" altLang="zh-CN" sz="2000" dirty="0" smtClean="0"/>
              <a:t> = </a:t>
            </a:r>
            <a:r>
              <a:rPr lang="en-US" altLang="zh-CN" sz="2000" dirty="0" err="1" smtClean="0"/>
              <a:t>finePerDay</a:t>
            </a:r>
            <a:r>
              <a:rPr lang="en-US" altLang="zh-CN" sz="2000" dirty="0" smtClean="0"/>
              <a:t> * (</a:t>
            </a:r>
            <a:r>
              <a:rPr lang="en-US" altLang="zh-CN" sz="2000" dirty="0" err="1" smtClean="0"/>
              <a:t>this.returnDate</a:t>
            </a:r>
            <a:r>
              <a:rPr lang="en-US" altLang="zh-CN" sz="2000" dirty="0" smtClean="0"/>
              <a:t> </a:t>
            </a:r>
            <a:r>
              <a:rPr lang="en-US" altLang="zh-CN" sz="2000" dirty="0" smtClean="0">
                <a:latin typeface="华文中宋" panose="02010600040101010101" pitchFamily="2" charset="-122"/>
              </a:rPr>
              <a:t>–</a:t>
            </a:r>
            <a:r>
              <a:rPr lang="en-US" altLang="zh-CN" sz="2000" dirty="0" smtClean="0"/>
              <a:t> </a:t>
            </a:r>
            <a:r>
              <a:rPr lang="en-US" altLang="zh-CN" sz="2000" dirty="0" err="1" smtClean="0"/>
              <a:t>this.dueDate</a:t>
            </a:r>
            <a:r>
              <a:rPr lang="en-US" altLang="zh-CN" sz="2000" dirty="0" smtClean="0"/>
              <a:t>);</a:t>
            </a:r>
          </a:p>
          <a:p>
            <a:pPr eaLnBrk="1" hangingPunct="1">
              <a:lnSpc>
                <a:spcPct val="80000"/>
              </a:lnSpc>
              <a:buFont typeface="Wingdings" panose="05000000000000000000" pitchFamily="2" charset="2"/>
              <a:buNone/>
            </a:pPr>
            <a:r>
              <a:rPr lang="en-US" altLang="zh-CN" sz="2400" dirty="0" smtClean="0"/>
              <a:t>	if (</a:t>
            </a:r>
            <a:r>
              <a:rPr lang="en-US" altLang="zh-CN" sz="2400" dirty="0" err="1" smtClean="0"/>
              <a:t>fineAmount</a:t>
            </a:r>
            <a:r>
              <a:rPr lang="en-US" altLang="zh-CN" sz="2400" dirty="0" smtClean="0"/>
              <a:t> </a:t>
            </a:r>
            <a:r>
              <a:rPr lang="en-US" altLang="zh-CN" sz="2000" dirty="0" smtClean="0"/>
              <a:t>&lt;</a:t>
            </a:r>
            <a:r>
              <a:rPr lang="en-US" altLang="zh-CN" sz="2400" dirty="0" smtClean="0"/>
              <a:t> </a:t>
            </a:r>
            <a:r>
              <a:rPr lang="en-US" altLang="zh-CN" sz="2400" dirty="0" err="1" smtClean="0"/>
              <a:t>titlePrice</a:t>
            </a:r>
            <a:r>
              <a:rPr lang="en-US" altLang="zh-CN" sz="2400" dirty="0" smtClean="0"/>
              <a:t>)</a:t>
            </a:r>
          </a:p>
          <a:p>
            <a:pPr eaLnBrk="1" hangingPunct="1">
              <a:lnSpc>
                <a:spcPct val="80000"/>
              </a:lnSpc>
              <a:buFont typeface="Wingdings" panose="05000000000000000000" pitchFamily="2" charset="2"/>
              <a:buNone/>
            </a:pPr>
            <a:r>
              <a:rPr lang="en-US" altLang="zh-CN" sz="2400" dirty="0" smtClean="0"/>
              <a:t>		return </a:t>
            </a:r>
            <a:r>
              <a:rPr lang="en-US" altLang="zh-CN" sz="2400" dirty="0" err="1" smtClean="0"/>
              <a:t>fineAmount</a:t>
            </a:r>
            <a:r>
              <a:rPr lang="en-US" altLang="zh-CN" sz="2400" dirty="0" smtClean="0"/>
              <a:t> ;</a:t>
            </a:r>
          </a:p>
          <a:p>
            <a:pPr eaLnBrk="1" hangingPunct="1">
              <a:lnSpc>
                <a:spcPct val="80000"/>
              </a:lnSpc>
              <a:buFont typeface="Wingdings" panose="05000000000000000000" pitchFamily="2" charset="2"/>
              <a:buNone/>
            </a:pPr>
            <a:r>
              <a:rPr lang="en-US" altLang="zh-CN" sz="2400" dirty="0" smtClean="0"/>
              <a:t>	else</a:t>
            </a:r>
          </a:p>
          <a:p>
            <a:pPr eaLnBrk="1" hangingPunct="1">
              <a:lnSpc>
                <a:spcPct val="80000"/>
              </a:lnSpc>
              <a:buFont typeface="Wingdings" panose="05000000000000000000" pitchFamily="2" charset="2"/>
              <a:buNone/>
            </a:pPr>
            <a:r>
              <a:rPr lang="en-US" altLang="zh-CN" sz="2400" dirty="0" smtClean="0"/>
              <a:t>		return </a:t>
            </a:r>
            <a:r>
              <a:rPr lang="en-US" altLang="zh-CN" sz="2400" dirty="0" err="1" smtClean="0"/>
              <a:t>titlePrice</a:t>
            </a:r>
            <a:r>
              <a:rPr lang="en-US" altLang="zh-CN" sz="2400" dirty="0" smtClean="0"/>
              <a:t>;</a:t>
            </a:r>
          </a:p>
          <a:p>
            <a:pPr eaLnBrk="1" hangingPunct="1">
              <a:lnSpc>
                <a:spcPct val="80000"/>
              </a:lnSpc>
              <a:buFont typeface="Wingdings" panose="05000000000000000000" pitchFamily="2" charset="2"/>
              <a:buNone/>
            </a:pPr>
            <a:r>
              <a:rPr lang="en-US" altLang="zh-CN" sz="2400" dirty="0" smtClean="0"/>
              <a:t>}</a:t>
            </a:r>
          </a:p>
          <a:p>
            <a:pPr eaLnBrk="1" hangingPunct="1">
              <a:lnSpc>
                <a:spcPct val="80000"/>
              </a:lnSpc>
              <a:buFont typeface="Wingdings" panose="05000000000000000000" pitchFamily="2" charset="2"/>
              <a:buNone/>
            </a:pPr>
            <a:endParaRPr lang="en-US" altLang="zh-CN" sz="2400" dirty="0" smtClean="0"/>
          </a:p>
          <a:p>
            <a:pPr eaLnBrk="1" hangingPunct="1">
              <a:lnSpc>
                <a:spcPct val="80000"/>
              </a:lnSpc>
              <a:buFont typeface="Wingdings" panose="05000000000000000000" pitchFamily="2" charset="2"/>
              <a:buNone/>
            </a:pPr>
            <a:r>
              <a:rPr lang="en-US" altLang="zh-CN" sz="2400" dirty="0" err="1" smtClean="0">
                <a:solidFill>
                  <a:srgbClr val="FF0000"/>
                </a:solidFill>
              </a:rPr>
              <a:t>ResourceItem</a:t>
            </a:r>
            <a:r>
              <a:rPr lang="en-US" altLang="zh-CN" sz="2400" dirty="0" smtClean="0">
                <a:solidFill>
                  <a:srgbClr val="FF0000"/>
                </a:solidFill>
              </a:rPr>
              <a:t>::</a:t>
            </a:r>
            <a:r>
              <a:rPr lang="en-US" altLang="zh-CN" sz="2400" dirty="0" err="1" smtClean="0">
                <a:solidFill>
                  <a:srgbClr val="3333FF"/>
                </a:solidFill>
              </a:rPr>
              <a:t>getTitlePrice</a:t>
            </a:r>
            <a:r>
              <a:rPr lang="en-US" altLang="zh-CN" sz="2400" dirty="0" smtClean="0"/>
              <a:t>() : double</a:t>
            </a:r>
          </a:p>
          <a:p>
            <a:pPr eaLnBrk="1" hangingPunct="1">
              <a:lnSpc>
                <a:spcPct val="80000"/>
              </a:lnSpc>
              <a:buFont typeface="Wingdings" panose="05000000000000000000" pitchFamily="2" charset="2"/>
              <a:buNone/>
            </a:pPr>
            <a:r>
              <a:rPr lang="en-US" altLang="zh-CN" sz="2400" dirty="0" smtClean="0"/>
              <a:t>{</a:t>
            </a:r>
          </a:p>
          <a:p>
            <a:pPr eaLnBrk="1" hangingPunct="1">
              <a:lnSpc>
                <a:spcPct val="80000"/>
              </a:lnSpc>
              <a:buFont typeface="Wingdings" panose="05000000000000000000" pitchFamily="2" charset="2"/>
              <a:buNone/>
            </a:pPr>
            <a:r>
              <a:rPr lang="en-US" altLang="zh-CN" sz="2400" dirty="0" smtClean="0"/>
              <a:t>	return </a:t>
            </a:r>
            <a:r>
              <a:rPr lang="en-US" altLang="zh-CN" sz="2400" dirty="0" err="1" smtClean="0"/>
              <a:t>itsTitleObject.</a:t>
            </a:r>
            <a:r>
              <a:rPr lang="en-US" altLang="zh-CN" sz="2400" dirty="0" err="1" smtClean="0">
                <a:solidFill>
                  <a:srgbClr val="3333FF"/>
                </a:solidFill>
              </a:rPr>
              <a:t>getPrice</a:t>
            </a:r>
            <a:r>
              <a:rPr lang="en-US" altLang="zh-CN" sz="2400" dirty="0" smtClean="0"/>
              <a:t>();</a:t>
            </a:r>
          </a:p>
          <a:p>
            <a:pPr eaLnBrk="1" hangingPunct="1">
              <a:lnSpc>
                <a:spcPct val="80000"/>
              </a:lnSpc>
              <a:buFont typeface="Wingdings" panose="05000000000000000000" pitchFamily="2" charset="2"/>
              <a:buNone/>
            </a:pPr>
            <a:r>
              <a:rPr lang="en-US" altLang="zh-CN" sz="2400" dirty="0" smtClean="0"/>
              <a:t>}</a:t>
            </a:r>
          </a:p>
        </p:txBody>
      </p:sp>
    </p:spTree>
    <p:extLst>
      <p:ext uri="{BB962C8B-B14F-4D97-AF65-F5344CB8AC3E}">
        <p14:creationId xmlns:p14="http://schemas.microsoft.com/office/powerpoint/2010/main" val="145428653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52324" y="476672"/>
            <a:ext cx="8567737" cy="981075"/>
          </a:xfrm>
        </p:spPr>
        <p:txBody>
          <a:bodyPr/>
          <a:lstStyle/>
          <a:p>
            <a:pPr eaLnBrk="1" hangingPunct="1"/>
            <a:r>
              <a:rPr lang="zh-CN" altLang="en-US" dirty="0" smtClean="0"/>
              <a:t>返回消息</a:t>
            </a:r>
          </a:p>
        </p:txBody>
      </p:sp>
      <p:sp>
        <p:nvSpPr>
          <p:cNvPr id="121859" name="Rectangle 3"/>
          <p:cNvSpPr>
            <a:spLocks noGrp="1" noChangeArrowheads="1"/>
          </p:cNvSpPr>
          <p:nvPr>
            <p:ph type="body" idx="1"/>
          </p:nvPr>
        </p:nvSpPr>
        <p:spPr>
          <a:xfrm>
            <a:off x="467543" y="1772816"/>
            <a:ext cx="8064897" cy="2808287"/>
          </a:xfrm>
        </p:spPr>
        <p:txBody>
          <a:bodyPr/>
          <a:lstStyle/>
          <a:p>
            <a:pPr eaLnBrk="1" hangingPunct="1"/>
            <a:r>
              <a:rPr lang="zh-CN" altLang="en-US" dirty="0" smtClean="0"/>
              <a:t>很多消息发送之后，消息的接收对象会在响应后产生一些结果回传给发送者，这就是返回消息。</a:t>
            </a:r>
          </a:p>
          <a:p>
            <a:pPr eaLnBrk="1" hangingPunct="1"/>
            <a:r>
              <a:rPr lang="zh-CN" altLang="en-US" dirty="0" smtClean="0"/>
              <a:t>在</a:t>
            </a:r>
            <a:r>
              <a:rPr lang="en-US" altLang="zh-CN" dirty="0" smtClean="0"/>
              <a:t>UML</a:t>
            </a:r>
            <a:r>
              <a:rPr lang="zh-CN" altLang="en-US" dirty="0" smtClean="0"/>
              <a:t>交互图中，返回消息以虚线箭头线表示。为了简洁，一般省略返回消息。 </a:t>
            </a:r>
          </a:p>
        </p:txBody>
      </p:sp>
    </p:spTree>
    <p:extLst>
      <p:ext uri="{BB962C8B-B14F-4D97-AF65-F5344CB8AC3E}">
        <p14:creationId xmlns:p14="http://schemas.microsoft.com/office/powerpoint/2010/main" val="104682012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395537" y="496913"/>
            <a:ext cx="8280920" cy="981075"/>
          </a:xfrm>
        </p:spPr>
        <p:txBody>
          <a:bodyPr/>
          <a:lstStyle/>
          <a:p>
            <a:pPr eaLnBrk="1" hangingPunct="1"/>
            <a:r>
              <a:rPr lang="zh-CN" altLang="en-US" dirty="0" smtClean="0"/>
              <a:t>自身消息</a:t>
            </a:r>
          </a:p>
        </p:txBody>
      </p:sp>
      <p:sp>
        <p:nvSpPr>
          <p:cNvPr id="122883" name="Rectangle 3"/>
          <p:cNvSpPr>
            <a:spLocks noGrp="1" noChangeArrowheads="1"/>
          </p:cNvSpPr>
          <p:nvPr>
            <p:ph type="body" idx="1"/>
          </p:nvPr>
        </p:nvSpPr>
        <p:spPr>
          <a:xfrm>
            <a:off x="683569" y="1628800"/>
            <a:ext cx="7776864" cy="2160563"/>
          </a:xfrm>
        </p:spPr>
        <p:txBody>
          <a:bodyPr>
            <a:normAutofit fontScale="70000" lnSpcReduction="20000"/>
          </a:bodyPr>
          <a:lstStyle/>
          <a:p>
            <a:pPr eaLnBrk="1" hangingPunct="1"/>
            <a:r>
              <a:rPr lang="zh-CN" altLang="en-US" dirty="0" smtClean="0"/>
              <a:t>有些消息是对象发给自己的。</a:t>
            </a:r>
          </a:p>
          <a:p>
            <a:pPr lvl="1" eaLnBrk="1" hangingPunct="1"/>
            <a:r>
              <a:rPr lang="zh-CN" altLang="en-US" dirty="0" smtClean="0"/>
              <a:t>比如借书界面中要增加一个借阅项目，首先发送消息给控制类请求业务逻辑的处理（</a:t>
            </a:r>
            <a:r>
              <a:rPr lang="en-US" altLang="zh-CN" dirty="0" err="1" smtClean="0"/>
              <a:t>makeNewLoan</a:t>
            </a:r>
            <a:r>
              <a:rPr lang="zh-CN" altLang="en-US" dirty="0" smtClean="0"/>
              <a:t>消息），然后在窗口的列表中将新的借阅记录添加进来（</a:t>
            </a:r>
            <a:r>
              <a:rPr lang="en-US" altLang="zh-CN" dirty="0" err="1" smtClean="0"/>
              <a:t>addListItem</a:t>
            </a:r>
            <a:r>
              <a:rPr lang="zh-CN" altLang="en-US" dirty="0" smtClean="0"/>
              <a:t>）以备浏览和打印，添加列表的功能是界面类的职责，消息应发给窗口对象自身</a:t>
            </a:r>
          </a:p>
          <a:p>
            <a:pPr lvl="1" eaLnBrk="1" hangingPunct="1"/>
            <a:r>
              <a:rPr lang="zh-CN" altLang="en-US" dirty="0" smtClean="0"/>
              <a:t>通常是一个类内部的</a:t>
            </a:r>
            <a:r>
              <a:rPr lang="en-US" altLang="zh-CN" dirty="0" smtClean="0"/>
              <a:t>private</a:t>
            </a:r>
            <a:r>
              <a:rPr lang="zh-CN" altLang="en-US" dirty="0" smtClean="0"/>
              <a:t>方法 </a:t>
            </a:r>
          </a:p>
        </p:txBody>
      </p:sp>
      <p:sp>
        <p:nvSpPr>
          <p:cNvPr id="122884" name="Rectangle 4"/>
          <p:cNvSpPr>
            <a:spLocks noChangeArrowheads="1"/>
          </p:cNvSpPr>
          <p:nvPr/>
        </p:nvSpPr>
        <p:spPr bwMode="auto">
          <a:xfrm>
            <a:off x="0"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22885" name="Object 5"/>
          <p:cNvGraphicFramePr>
            <a:graphicFrameLocks noChangeAspect="1"/>
          </p:cNvGraphicFramePr>
          <p:nvPr>
            <p:extLst>
              <p:ext uri="{D42A27DB-BD31-4B8C-83A1-F6EECF244321}">
                <p14:modId xmlns:p14="http://schemas.microsoft.com/office/powerpoint/2010/main" val="3473298548"/>
              </p:ext>
            </p:extLst>
          </p:nvPr>
        </p:nvGraphicFramePr>
        <p:xfrm>
          <a:off x="1187624" y="3940175"/>
          <a:ext cx="5400675" cy="2447925"/>
        </p:xfrm>
        <a:graphic>
          <a:graphicData uri="http://schemas.openxmlformats.org/presentationml/2006/ole">
            <mc:AlternateContent xmlns:mc="http://schemas.openxmlformats.org/markup-compatibility/2006">
              <mc:Choice xmlns:v="urn:schemas-microsoft-com:vml" Requires="v">
                <p:oleObj spid="_x0000_s17416" name="图片" r:id="rId3" imgW="3209925" imgH="1962150" progId="Word.Picture.8">
                  <p:embed/>
                </p:oleObj>
              </mc:Choice>
              <mc:Fallback>
                <p:oleObj name="图片" r:id="rId3" imgW="3209925" imgH="1962150" progId="Word.Picture.8">
                  <p:embed/>
                  <p:pic>
                    <p:nvPicPr>
                      <p:cNvPr id="122885" name="Object 5"/>
                      <p:cNvPicPr>
                        <a:picLocks noChangeAspect="1" noChangeArrowheads="1"/>
                      </p:cNvPicPr>
                      <p:nvPr/>
                    </p:nvPicPr>
                    <p:blipFill>
                      <a:blip r:embed="rId4">
                        <a:extLst>
                          <a:ext uri="{28A0092B-C50C-407E-A947-70E740481C1C}">
                            <a14:useLocalDpi xmlns:a14="http://schemas.microsoft.com/office/drawing/2010/main" val="0"/>
                          </a:ext>
                        </a:extLst>
                      </a:blip>
                      <a:srcRect t="4364" b="21678"/>
                      <a:stretch>
                        <a:fillRect/>
                      </a:stretch>
                    </p:blipFill>
                    <p:spPr bwMode="auto">
                      <a:xfrm>
                        <a:off x="1187624" y="3940175"/>
                        <a:ext cx="5400675" cy="24479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9514382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67544" y="404664"/>
            <a:ext cx="8567737" cy="981075"/>
          </a:xfrm>
        </p:spPr>
        <p:txBody>
          <a:bodyPr/>
          <a:lstStyle/>
          <a:p>
            <a:pPr eaLnBrk="1" hangingPunct="1"/>
            <a:r>
              <a:rPr lang="zh-CN" altLang="en-US" dirty="0" smtClean="0"/>
              <a:t>两类特殊的消息</a:t>
            </a:r>
          </a:p>
        </p:txBody>
      </p:sp>
      <p:sp>
        <p:nvSpPr>
          <p:cNvPr id="123907" name="Rectangle 3"/>
          <p:cNvSpPr>
            <a:spLocks noGrp="1" noChangeArrowheads="1"/>
          </p:cNvSpPr>
          <p:nvPr>
            <p:ph type="body" idx="1"/>
          </p:nvPr>
        </p:nvSpPr>
        <p:spPr/>
        <p:txBody>
          <a:bodyPr>
            <a:normAutofit fontScale="77500" lnSpcReduction="20000"/>
          </a:bodyPr>
          <a:lstStyle/>
          <a:p>
            <a:pPr eaLnBrk="1" hangingPunct="1"/>
            <a:r>
              <a:rPr lang="zh-CN" altLang="en-US" smtClean="0"/>
              <a:t>对象创建</a:t>
            </a:r>
          </a:p>
          <a:p>
            <a:pPr lvl="1" eaLnBrk="1" hangingPunct="1"/>
            <a:r>
              <a:rPr lang="en-US" altLang="zh-CN" smtClean="0"/>
              <a:t>UML</a:t>
            </a:r>
            <a:r>
              <a:rPr lang="zh-CN" altLang="en-US" smtClean="0"/>
              <a:t>中使用</a:t>
            </a:r>
            <a:r>
              <a:rPr lang="en-US" altLang="zh-CN" smtClean="0"/>
              <a:t>create</a:t>
            </a:r>
            <a:r>
              <a:rPr lang="zh-CN" altLang="en-US" smtClean="0"/>
              <a:t>消息表示对象实例化和初始化。</a:t>
            </a:r>
          </a:p>
          <a:p>
            <a:pPr lvl="1" eaLnBrk="1" hangingPunct="1"/>
            <a:r>
              <a:rPr lang="zh-CN" altLang="en-US" smtClean="0"/>
              <a:t>例如，在</a:t>
            </a:r>
            <a:r>
              <a:rPr lang="en-US" altLang="zh-CN" smtClean="0"/>
              <a:t>C#</a:t>
            </a:r>
            <a:r>
              <a:rPr lang="zh-CN" altLang="en-US" smtClean="0"/>
              <a:t>和</a:t>
            </a:r>
            <a:r>
              <a:rPr lang="en-US" altLang="zh-CN" smtClean="0"/>
              <a:t>Java</a:t>
            </a:r>
            <a:r>
              <a:rPr lang="zh-CN" altLang="en-US" smtClean="0"/>
              <a:t>中，使用</a:t>
            </a:r>
            <a:r>
              <a:rPr lang="en-US" altLang="zh-CN" smtClean="0"/>
              <a:t>new</a:t>
            </a:r>
            <a:r>
              <a:rPr lang="zh-CN" altLang="en-US" smtClean="0"/>
              <a:t>操作符接构造函数的调用方式来实现实例的自动分配和初始化。常在设计类图中忽略相关的方法。</a:t>
            </a:r>
          </a:p>
          <a:p>
            <a:pPr eaLnBrk="1" hangingPunct="1"/>
            <a:r>
              <a:rPr lang="zh-CN" altLang="en-US" smtClean="0"/>
              <a:t>属性存取</a:t>
            </a:r>
          </a:p>
          <a:p>
            <a:pPr lvl="1" eaLnBrk="1" hangingPunct="1"/>
            <a:r>
              <a:rPr lang="zh-CN" altLang="en-US" smtClean="0"/>
              <a:t>在某些语言中，所有属性都声明为私有的，因此需要发送消息实现属性的存取。</a:t>
            </a:r>
          </a:p>
          <a:p>
            <a:pPr lvl="1" eaLnBrk="1" hangingPunct="1"/>
            <a:r>
              <a:rPr lang="zh-CN" altLang="en-US" smtClean="0"/>
              <a:t>例如</a:t>
            </a:r>
            <a:r>
              <a:rPr lang="en-US" altLang="zh-CN" smtClean="0"/>
              <a:t>getPrice</a:t>
            </a:r>
            <a:r>
              <a:rPr lang="zh-CN" altLang="en-US" smtClean="0"/>
              <a:t>和</a:t>
            </a:r>
            <a:r>
              <a:rPr lang="en-US" altLang="zh-CN" smtClean="0"/>
              <a:t>setPrice</a:t>
            </a:r>
            <a:r>
              <a:rPr lang="zh-CN" altLang="en-US" smtClean="0"/>
              <a:t>。为了模型的简洁，有时也省略这些消息，但在类图中可以通过属性的可见性来明确它们是否存在。 </a:t>
            </a:r>
          </a:p>
        </p:txBody>
      </p:sp>
    </p:spTree>
    <p:extLst>
      <p:ext uri="{BB962C8B-B14F-4D97-AF65-F5344CB8AC3E}">
        <p14:creationId xmlns:p14="http://schemas.microsoft.com/office/powerpoint/2010/main" val="3521487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25438" y="360363"/>
            <a:ext cx="8567737" cy="981075"/>
          </a:xfrm>
        </p:spPr>
        <p:txBody>
          <a:bodyPr/>
          <a:lstStyle/>
          <a:p>
            <a:pPr eaLnBrk="1" hangingPunct="1"/>
            <a:r>
              <a:rPr lang="en-US" altLang="zh-CN" dirty="0" smtClean="0"/>
              <a:t>1. </a:t>
            </a:r>
            <a:r>
              <a:rPr lang="zh-CN" altLang="en-US" dirty="0" smtClean="0"/>
              <a:t>分层的含义</a:t>
            </a:r>
          </a:p>
        </p:txBody>
      </p:sp>
      <p:sp>
        <p:nvSpPr>
          <p:cNvPr id="14339" name="Rectangle 3"/>
          <p:cNvSpPr>
            <a:spLocks noGrp="1" noChangeArrowheads="1"/>
          </p:cNvSpPr>
          <p:nvPr>
            <p:ph type="body" idx="1"/>
          </p:nvPr>
        </p:nvSpPr>
        <p:spPr>
          <a:xfrm>
            <a:off x="250825" y="1700808"/>
            <a:ext cx="8642350" cy="4968280"/>
          </a:xfrm>
        </p:spPr>
        <p:txBody>
          <a:bodyPr>
            <a:normAutofit lnSpcReduction="10000"/>
          </a:bodyPr>
          <a:lstStyle/>
          <a:p>
            <a:pPr eaLnBrk="1" hangingPunct="1"/>
            <a:r>
              <a:rPr lang="zh-CN" altLang="en-US" dirty="0" smtClean="0"/>
              <a:t>基于组件的软件开发，组件根据横向位置划分为多层（</a:t>
            </a:r>
            <a:r>
              <a:rPr lang="en-US" altLang="zh-CN" dirty="0" smtClean="0"/>
              <a:t>N-Layer</a:t>
            </a:r>
            <a:r>
              <a:rPr lang="zh-CN" altLang="en-US" dirty="0" smtClean="0"/>
              <a:t>）：</a:t>
            </a:r>
          </a:p>
          <a:p>
            <a:pPr lvl="1" eaLnBrk="1" hangingPunct="1"/>
            <a:r>
              <a:rPr lang="zh-CN" altLang="en-US" dirty="0" smtClean="0"/>
              <a:t>下层组件负责对上层组件提供服务</a:t>
            </a:r>
          </a:p>
          <a:p>
            <a:pPr lvl="1" eaLnBrk="1" hangingPunct="1"/>
            <a:r>
              <a:rPr lang="zh-CN" altLang="en-US" dirty="0" smtClean="0"/>
              <a:t>上层组件可以使用下层组件定义的服务，但下层组件对上层组件一无所知。</a:t>
            </a:r>
          </a:p>
          <a:p>
            <a:pPr lvl="1" eaLnBrk="1" hangingPunct="1"/>
            <a:r>
              <a:rPr lang="zh-CN" altLang="en-US" dirty="0" smtClean="0"/>
              <a:t>层与层之间通常是不透明的，每一层都具有独立的职责 </a:t>
            </a:r>
          </a:p>
          <a:p>
            <a:pPr lvl="1" eaLnBrk="1" hangingPunct="1"/>
            <a:r>
              <a:rPr lang="zh-CN" altLang="en-US" dirty="0" smtClean="0"/>
              <a:t>不同层的软件构件可以分布在多台机器上，也可以部署在同一台机器上，形成物理上的多层（</a:t>
            </a:r>
            <a:r>
              <a:rPr lang="en-US" altLang="zh-CN" dirty="0" smtClean="0"/>
              <a:t>N-Tier</a:t>
            </a:r>
            <a:r>
              <a:rPr lang="zh-CN" altLang="en-US" dirty="0" smtClean="0"/>
              <a:t>）</a:t>
            </a:r>
          </a:p>
        </p:txBody>
      </p:sp>
    </p:spTree>
    <p:extLst>
      <p:ext uri="{BB962C8B-B14F-4D97-AF65-F5344CB8AC3E}">
        <p14:creationId xmlns:p14="http://schemas.microsoft.com/office/powerpoint/2010/main" val="386299562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539750" y="458788"/>
            <a:ext cx="8064500" cy="593725"/>
          </a:xfrm>
        </p:spPr>
        <p:txBody>
          <a:bodyPr>
            <a:normAutofit fontScale="90000"/>
          </a:bodyPr>
          <a:lstStyle/>
          <a:p>
            <a:pPr eaLnBrk="1" hangingPunct="1"/>
            <a:r>
              <a:rPr lang="zh-CN" altLang="en-US" sz="4000" dirty="0" smtClean="0"/>
              <a:t>图书馆顺序图</a:t>
            </a:r>
            <a:r>
              <a:rPr lang="en-US" altLang="zh-CN" sz="4000" dirty="0" smtClean="0"/>
              <a:t>1</a:t>
            </a:r>
          </a:p>
        </p:txBody>
      </p:sp>
      <p:sp>
        <p:nvSpPr>
          <p:cNvPr id="124931" name="Rectangle 3"/>
          <p:cNvSpPr>
            <a:spLocks noChangeArrowheads="1"/>
          </p:cNvSpPr>
          <p:nvPr/>
        </p:nvSpPr>
        <p:spPr bwMode="auto">
          <a:xfrm>
            <a:off x="0" y="666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24932" name="Object 4"/>
          <p:cNvGraphicFramePr>
            <a:graphicFrameLocks noChangeAspect="1"/>
          </p:cNvGraphicFramePr>
          <p:nvPr/>
        </p:nvGraphicFramePr>
        <p:xfrm>
          <a:off x="684213" y="1412875"/>
          <a:ext cx="7991475" cy="5329238"/>
        </p:xfrm>
        <a:graphic>
          <a:graphicData uri="http://schemas.openxmlformats.org/presentationml/2006/ole">
            <mc:AlternateContent xmlns:mc="http://schemas.openxmlformats.org/markup-compatibility/2006">
              <mc:Choice xmlns:v="urn:schemas-microsoft-com:vml" Requires="v">
                <p:oleObj spid="_x0000_s18440" name="图片" r:id="rId3" imgW="7696200" imgH="5581650" progId="Word.Picture.8">
                  <p:embed/>
                </p:oleObj>
              </mc:Choice>
              <mc:Fallback>
                <p:oleObj name="图片" r:id="rId3" imgW="7696200" imgH="5581650" progId="Word.Picture.8">
                  <p:embed/>
                  <p:pic>
                    <p:nvPicPr>
                      <p:cNvPr id="124932" name="Object 4"/>
                      <p:cNvPicPr>
                        <a:picLocks noChangeAspect="1" noChangeArrowheads="1"/>
                      </p:cNvPicPr>
                      <p:nvPr/>
                    </p:nvPicPr>
                    <p:blipFill>
                      <a:blip r:embed="rId4">
                        <a:extLst>
                          <a:ext uri="{28A0092B-C50C-407E-A947-70E740481C1C}">
                            <a14:useLocalDpi xmlns:a14="http://schemas.microsoft.com/office/drawing/2010/main" val="0"/>
                          </a:ext>
                        </a:extLst>
                      </a:blip>
                      <a:srcRect l="4594" t="3864" r="2528" b="10803"/>
                      <a:stretch>
                        <a:fillRect/>
                      </a:stretch>
                    </p:blipFill>
                    <p:spPr bwMode="auto">
                      <a:xfrm>
                        <a:off x="684213" y="1412875"/>
                        <a:ext cx="7991475" cy="532923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4933" name="Rectangle 5"/>
          <p:cNvSpPr>
            <a:spLocks noGrp="1" noChangeArrowheads="1"/>
          </p:cNvSpPr>
          <p:nvPr>
            <p:ph type="body" idx="1"/>
          </p:nvPr>
        </p:nvSpPr>
        <p:spPr>
          <a:xfrm>
            <a:off x="250825" y="1052513"/>
            <a:ext cx="8642350" cy="647700"/>
          </a:xfrm>
          <a:noFill/>
        </p:spPr>
        <p:txBody>
          <a:bodyPr/>
          <a:lstStyle/>
          <a:p>
            <a:pPr eaLnBrk="1" hangingPunct="1"/>
            <a:r>
              <a:rPr lang="zh-CN" altLang="en-US" smtClean="0"/>
              <a:t>借书（消息对应为类的方法）</a:t>
            </a:r>
          </a:p>
        </p:txBody>
      </p:sp>
    </p:spTree>
    <p:extLst>
      <p:ext uri="{BB962C8B-B14F-4D97-AF65-F5344CB8AC3E}">
        <p14:creationId xmlns:p14="http://schemas.microsoft.com/office/powerpoint/2010/main" val="91956150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468313" y="115888"/>
            <a:ext cx="8567737" cy="981075"/>
          </a:xfrm>
        </p:spPr>
        <p:txBody>
          <a:bodyPr/>
          <a:lstStyle/>
          <a:p>
            <a:pPr eaLnBrk="1" hangingPunct="1"/>
            <a:r>
              <a:rPr lang="zh-CN" altLang="en-US" smtClean="0"/>
              <a:t>图书馆顺序图</a:t>
            </a:r>
            <a:r>
              <a:rPr lang="en-US" altLang="zh-CN" smtClean="0"/>
              <a:t>2</a:t>
            </a:r>
          </a:p>
        </p:txBody>
      </p:sp>
      <p:sp>
        <p:nvSpPr>
          <p:cNvPr id="125955" name="Rectangle 3"/>
          <p:cNvSpPr>
            <a:spLocks noGrp="1" noChangeArrowheads="1"/>
          </p:cNvSpPr>
          <p:nvPr>
            <p:ph type="body" idx="1"/>
          </p:nvPr>
        </p:nvSpPr>
        <p:spPr>
          <a:xfrm>
            <a:off x="468313" y="1054100"/>
            <a:ext cx="8208143" cy="574675"/>
          </a:xfrm>
        </p:spPr>
        <p:txBody>
          <a:bodyPr>
            <a:normAutofit fontScale="77500" lnSpcReduction="20000"/>
          </a:bodyPr>
          <a:lstStyle/>
          <a:p>
            <a:pPr eaLnBrk="1" hangingPunct="1">
              <a:lnSpc>
                <a:spcPct val="90000"/>
              </a:lnSpc>
            </a:pPr>
            <a:r>
              <a:rPr lang="zh-CN" altLang="en-US" smtClean="0"/>
              <a:t>还书（主事件流，简单的备选事件流可以画在一张图上，复杂的备选事件流可以另画一张顺序图）</a:t>
            </a:r>
          </a:p>
        </p:txBody>
      </p:sp>
      <p:sp>
        <p:nvSpPr>
          <p:cNvPr id="125956" name="Rectangle 5"/>
          <p:cNvSpPr>
            <a:spLocks noChangeArrowheads="1"/>
          </p:cNvSpPr>
          <p:nvPr/>
        </p:nvSpPr>
        <p:spPr bwMode="auto">
          <a:xfrm>
            <a:off x="0" y="666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25957" name="Object 4"/>
          <p:cNvGraphicFramePr>
            <a:graphicFrameLocks noChangeAspect="1"/>
          </p:cNvGraphicFramePr>
          <p:nvPr/>
        </p:nvGraphicFramePr>
        <p:xfrm>
          <a:off x="395288" y="1692275"/>
          <a:ext cx="7632700" cy="5192713"/>
        </p:xfrm>
        <a:graphic>
          <a:graphicData uri="http://schemas.openxmlformats.org/presentationml/2006/ole">
            <mc:AlternateContent xmlns:mc="http://schemas.openxmlformats.org/markup-compatibility/2006">
              <mc:Choice xmlns:v="urn:schemas-microsoft-com:vml" Requires="v">
                <p:oleObj spid="_x0000_s19464" name="图片" r:id="rId3" imgW="7696200" imgH="5581650" progId="Word.Picture.8">
                  <p:embed/>
                </p:oleObj>
              </mc:Choice>
              <mc:Fallback>
                <p:oleObj name="图片" r:id="rId3" imgW="7696200" imgH="5581650" progId="Word.Picture.8">
                  <p:embed/>
                  <p:pic>
                    <p:nvPicPr>
                      <p:cNvPr id="125957" name="Object 4"/>
                      <p:cNvPicPr>
                        <a:picLocks noChangeAspect="1" noChangeArrowheads="1"/>
                      </p:cNvPicPr>
                      <p:nvPr/>
                    </p:nvPicPr>
                    <p:blipFill>
                      <a:blip r:embed="rId4">
                        <a:extLst>
                          <a:ext uri="{28A0092B-C50C-407E-A947-70E740481C1C}">
                            <a14:useLocalDpi xmlns:a14="http://schemas.microsoft.com/office/drawing/2010/main" val="0"/>
                          </a:ext>
                        </a:extLst>
                      </a:blip>
                      <a:srcRect l="5194" t="4051" r="3024" b="9943"/>
                      <a:stretch>
                        <a:fillRect/>
                      </a:stretch>
                    </p:blipFill>
                    <p:spPr bwMode="auto">
                      <a:xfrm>
                        <a:off x="395288" y="1692275"/>
                        <a:ext cx="7632700" cy="519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1205686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p:cNvSpPr>
          <p:nvPr>
            <p:ph type="title"/>
          </p:nvPr>
        </p:nvSpPr>
        <p:spPr>
          <a:xfrm>
            <a:off x="467544" y="476672"/>
            <a:ext cx="8567737" cy="981075"/>
          </a:xfrm>
        </p:spPr>
        <p:txBody>
          <a:bodyPr/>
          <a:lstStyle/>
          <a:p>
            <a:r>
              <a:rPr lang="en-US" altLang="zh-CN" dirty="0" smtClean="0"/>
              <a:t>4. </a:t>
            </a:r>
            <a:r>
              <a:rPr lang="zh-CN" altLang="en-US" dirty="0" smtClean="0"/>
              <a:t>为类添加方法</a:t>
            </a:r>
          </a:p>
        </p:txBody>
      </p:sp>
      <p:sp>
        <p:nvSpPr>
          <p:cNvPr id="126979" name="内容占位符 2"/>
          <p:cNvSpPr>
            <a:spLocks noGrp="1"/>
          </p:cNvSpPr>
          <p:nvPr>
            <p:ph idx="1"/>
          </p:nvPr>
        </p:nvSpPr>
        <p:spPr/>
        <p:txBody>
          <a:bodyPr/>
          <a:lstStyle/>
          <a:p>
            <a:r>
              <a:rPr lang="zh-CN" altLang="en-US" smtClean="0"/>
              <a:t>对象职责体现为顺序图中类所收到的消息，也就是类的方法。</a:t>
            </a:r>
            <a:endParaRPr lang="en-US" altLang="zh-CN" smtClean="0"/>
          </a:p>
          <a:p>
            <a:r>
              <a:rPr lang="zh-CN" altLang="en-US" smtClean="0"/>
              <a:t>类的方法可以定义可见性，当然顺序图中的绝大多数消息是公有方法。</a:t>
            </a:r>
            <a:endParaRPr lang="en-US" altLang="zh-CN" smtClean="0"/>
          </a:p>
        </p:txBody>
      </p:sp>
    </p:spTree>
    <p:extLst>
      <p:ext uri="{BB962C8B-B14F-4D97-AF65-F5344CB8AC3E}">
        <p14:creationId xmlns:p14="http://schemas.microsoft.com/office/powerpoint/2010/main" val="260645023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396876" y="359693"/>
            <a:ext cx="8567737" cy="981075"/>
          </a:xfrm>
        </p:spPr>
        <p:txBody>
          <a:bodyPr/>
          <a:lstStyle/>
          <a:p>
            <a:pPr eaLnBrk="1" hangingPunct="1"/>
            <a:r>
              <a:rPr lang="zh-CN" altLang="en-US" dirty="0" smtClean="0"/>
              <a:t>实体类的方法</a:t>
            </a:r>
          </a:p>
        </p:txBody>
      </p:sp>
      <p:sp>
        <p:nvSpPr>
          <p:cNvPr id="128003" name="Rectangle 3"/>
          <p:cNvSpPr>
            <a:spLocks noGrp="1" noChangeArrowheads="1"/>
          </p:cNvSpPr>
          <p:nvPr>
            <p:ph type="body" idx="1"/>
          </p:nvPr>
        </p:nvSpPr>
        <p:spPr>
          <a:xfrm>
            <a:off x="501650" y="1340768"/>
            <a:ext cx="8642350" cy="576262"/>
          </a:xfrm>
        </p:spPr>
        <p:txBody>
          <a:bodyPr/>
          <a:lstStyle/>
          <a:p>
            <a:pPr eaLnBrk="1" hangingPunct="1">
              <a:lnSpc>
                <a:spcPct val="90000"/>
              </a:lnSpc>
            </a:pPr>
            <a:r>
              <a:rPr lang="zh-CN" altLang="en-US" dirty="0" smtClean="0"/>
              <a:t>类图（包含属性和方法）：</a:t>
            </a:r>
          </a:p>
        </p:txBody>
      </p:sp>
      <p:pic>
        <p:nvPicPr>
          <p:cNvPr id="1280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363" y="1773238"/>
            <a:ext cx="8604250" cy="47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382946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899592" y="548680"/>
            <a:ext cx="8064500" cy="981075"/>
          </a:xfrm>
        </p:spPr>
        <p:txBody>
          <a:bodyPr/>
          <a:lstStyle/>
          <a:p>
            <a:pPr eaLnBrk="1" hangingPunct="1"/>
            <a:r>
              <a:rPr lang="en-US" altLang="zh-CN" dirty="0" smtClean="0"/>
              <a:t>10.4.4 </a:t>
            </a:r>
            <a:r>
              <a:rPr lang="zh-CN" altLang="en-US" dirty="0" smtClean="0"/>
              <a:t>设计类的关系</a:t>
            </a:r>
          </a:p>
        </p:txBody>
      </p:sp>
      <p:sp>
        <p:nvSpPr>
          <p:cNvPr id="129027" name="Rectangle 3"/>
          <p:cNvSpPr>
            <a:spLocks noGrp="1" noChangeArrowheads="1"/>
          </p:cNvSpPr>
          <p:nvPr>
            <p:ph type="body" idx="1"/>
          </p:nvPr>
        </p:nvSpPr>
        <p:spPr/>
        <p:txBody>
          <a:bodyPr/>
          <a:lstStyle/>
          <a:p>
            <a:pPr marL="609600" indent="-609600" eaLnBrk="1" hangingPunct="1">
              <a:buFont typeface="Wingdings" panose="05000000000000000000" pitchFamily="2" charset="2"/>
              <a:buNone/>
            </a:pPr>
            <a:r>
              <a:rPr lang="zh-CN" altLang="en-US" dirty="0" smtClean="0"/>
              <a:t>设计四种关系的具体实现：</a:t>
            </a:r>
          </a:p>
          <a:p>
            <a:pPr marL="990600" lvl="1" indent="-533400" eaLnBrk="1" hangingPunct="1">
              <a:buFontTx/>
              <a:buAutoNum type="arabicPeriod"/>
            </a:pPr>
            <a:r>
              <a:rPr lang="zh-CN" altLang="en-US" dirty="0" smtClean="0"/>
              <a:t>泛化（类）</a:t>
            </a:r>
          </a:p>
          <a:p>
            <a:pPr marL="990600" lvl="1" indent="-533400" eaLnBrk="1" hangingPunct="1">
              <a:buFontTx/>
              <a:buAutoNum type="arabicPeriod"/>
            </a:pPr>
            <a:r>
              <a:rPr lang="zh-CN" altLang="en-US" dirty="0" smtClean="0"/>
              <a:t>关联（对象）</a:t>
            </a:r>
          </a:p>
          <a:p>
            <a:pPr marL="990600" lvl="1" indent="-533400" eaLnBrk="1" hangingPunct="1">
              <a:buFontTx/>
              <a:buAutoNum type="arabicPeriod"/>
            </a:pPr>
            <a:r>
              <a:rPr lang="zh-CN" altLang="en-US" dirty="0" smtClean="0"/>
              <a:t>实现（类）</a:t>
            </a:r>
          </a:p>
          <a:p>
            <a:pPr marL="990600" lvl="1" indent="-533400" eaLnBrk="1" hangingPunct="1">
              <a:buFontTx/>
              <a:buAutoNum type="arabicPeriod"/>
            </a:pPr>
            <a:r>
              <a:rPr lang="zh-CN" altLang="en-US" dirty="0" smtClean="0"/>
              <a:t>依赖（对象）</a:t>
            </a:r>
          </a:p>
          <a:p>
            <a:pPr marL="990600" lvl="1" indent="-533400" eaLnBrk="1" hangingPunct="1">
              <a:buFontTx/>
              <a:buAutoNum type="arabicPeriod"/>
            </a:pPr>
            <a:endParaRPr lang="zh-CN" altLang="en-US" dirty="0" smtClean="0"/>
          </a:p>
          <a:p>
            <a:pPr marL="609600" indent="-609600" eaLnBrk="1" hangingPunct="1"/>
            <a:endParaRPr lang="en-US" altLang="zh-CN" dirty="0" smtClean="0"/>
          </a:p>
        </p:txBody>
      </p:sp>
    </p:spTree>
    <p:extLst>
      <p:ext uri="{BB962C8B-B14F-4D97-AF65-F5344CB8AC3E}">
        <p14:creationId xmlns:p14="http://schemas.microsoft.com/office/powerpoint/2010/main" val="42870061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468313" y="115888"/>
            <a:ext cx="8567737" cy="981075"/>
          </a:xfrm>
        </p:spPr>
        <p:txBody>
          <a:bodyPr/>
          <a:lstStyle/>
          <a:p>
            <a:pPr eaLnBrk="1" hangingPunct="1"/>
            <a:r>
              <a:rPr lang="en-US" altLang="zh-CN" dirty="0" smtClean="0"/>
              <a:t>1. </a:t>
            </a:r>
            <a:r>
              <a:rPr lang="zh-CN" altLang="en-US" dirty="0" smtClean="0"/>
              <a:t>泛化设计</a:t>
            </a:r>
          </a:p>
        </p:txBody>
      </p:sp>
      <p:sp>
        <p:nvSpPr>
          <p:cNvPr id="130051" name="Rectangle 3"/>
          <p:cNvSpPr>
            <a:spLocks noGrp="1" noChangeArrowheads="1"/>
          </p:cNvSpPr>
          <p:nvPr>
            <p:ph type="body" idx="1"/>
          </p:nvPr>
        </p:nvSpPr>
        <p:spPr>
          <a:xfrm>
            <a:off x="539552" y="1125538"/>
            <a:ext cx="7992888" cy="1727200"/>
          </a:xfrm>
        </p:spPr>
        <p:txBody>
          <a:bodyPr>
            <a:normAutofit/>
          </a:bodyPr>
          <a:lstStyle/>
          <a:p>
            <a:pPr eaLnBrk="1" hangingPunct="1"/>
            <a:r>
              <a:rPr lang="zh-CN" altLang="en-US" sz="2400" dirty="0" smtClean="0"/>
              <a:t>泛化在面向对象语言中使用继承来实现，继承机制实现了子类拥有父类特性的这一过程。 </a:t>
            </a:r>
          </a:p>
          <a:p>
            <a:pPr eaLnBrk="1" hangingPunct="1"/>
            <a:r>
              <a:rPr lang="zh-CN" altLang="en-US" sz="2400" dirty="0" smtClean="0"/>
              <a:t>泛化设计还有一个更重要的目的在于如何实现多态性。 </a:t>
            </a:r>
          </a:p>
        </p:txBody>
      </p:sp>
      <p:sp>
        <p:nvSpPr>
          <p:cNvPr id="130052" name="Rectangle 4"/>
          <p:cNvSpPr>
            <a:spLocks noChangeArrowheads="1"/>
          </p:cNvSpPr>
          <p:nvPr/>
        </p:nvSpPr>
        <p:spPr bwMode="auto">
          <a:xfrm>
            <a:off x="0" y="2481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30053" name="Object 5"/>
          <p:cNvGraphicFramePr>
            <a:graphicFrameLocks noChangeAspect="1"/>
          </p:cNvGraphicFramePr>
          <p:nvPr/>
        </p:nvGraphicFramePr>
        <p:xfrm>
          <a:off x="1042988" y="2744788"/>
          <a:ext cx="7416800" cy="3563937"/>
        </p:xfrm>
        <a:graphic>
          <a:graphicData uri="http://schemas.openxmlformats.org/presentationml/2006/ole">
            <mc:AlternateContent xmlns:mc="http://schemas.openxmlformats.org/markup-compatibility/2006">
              <mc:Choice xmlns:v="urn:schemas-microsoft-com:vml" Requires="v">
                <p:oleObj spid="_x0000_s20488" name="图片" r:id="rId3" imgW="3943350" imgH="1895475" progId="Word.Picture.8">
                  <p:embed/>
                </p:oleObj>
              </mc:Choice>
              <mc:Fallback>
                <p:oleObj name="图片" r:id="rId3" imgW="3943350" imgH="1895475" progId="Word.Picture.8">
                  <p:embed/>
                  <p:pic>
                    <p:nvPicPr>
                      <p:cNvPr id="13005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744788"/>
                        <a:ext cx="7416800" cy="3563937"/>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4732423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311249" y="476672"/>
            <a:ext cx="8567737" cy="981075"/>
          </a:xfrm>
        </p:spPr>
        <p:txBody>
          <a:bodyPr/>
          <a:lstStyle/>
          <a:p>
            <a:pPr eaLnBrk="1" hangingPunct="1"/>
            <a:r>
              <a:rPr lang="en-US" altLang="zh-CN" dirty="0" smtClean="0"/>
              <a:t>2. </a:t>
            </a:r>
            <a:r>
              <a:rPr lang="zh-CN" altLang="en-US" dirty="0" smtClean="0"/>
              <a:t>关联设计</a:t>
            </a:r>
          </a:p>
        </p:txBody>
      </p:sp>
      <p:sp>
        <p:nvSpPr>
          <p:cNvPr id="131075" name="Rectangle 3"/>
          <p:cNvSpPr>
            <a:spLocks noGrp="1" noChangeArrowheads="1"/>
          </p:cNvSpPr>
          <p:nvPr>
            <p:ph type="body" idx="1"/>
          </p:nvPr>
        </p:nvSpPr>
        <p:spPr/>
        <p:txBody>
          <a:bodyPr>
            <a:normAutofit fontScale="92500"/>
          </a:bodyPr>
          <a:lstStyle/>
          <a:p>
            <a:pPr eaLnBrk="1" hangingPunct="1">
              <a:lnSpc>
                <a:spcPct val="90000"/>
              </a:lnSpc>
            </a:pPr>
            <a:r>
              <a:rPr lang="zh-CN" altLang="en-US" dirty="0" smtClean="0"/>
              <a:t>实现对象关联的一个简单策略就是：</a:t>
            </a:r>
          </a:p>
          <a:p>
            <a:pPr lvl="1" eaLnBrk="1" hangingPunct="1">
              <a:lnSpc>
                <a:spcPct val="90000"/>
              </a:lnSpc>
            </a:pPr>
            <a:r>
              <a:rPr lang="zh-CN" altLang="en-US" dirty="0" smtClean="0"/>
              <a:t>在关联的源类中声明一个属性来保存对目标类的实例的引用，这种属性称为关联属性或引用属性。</a:t>
            </a:r>
          </a:p>
          <a:p>
            <a:pPr eaLnBrk="1" hangingPunct="1">
              <a:lnSpc>
                <a:spcPct val="90000"/>
              </a:lnSpc>
            </a:pPr>
            <a:r>
              <a:rPr lang="zh-CN" altLang="en-US" dirty="0" smtClean="0"/>
              <a:t>根据关联的导航性，有单向关联和双向关联。</a:t>
            </a:r>
          </a:p>
          <a:p>
            <a:pPr eaLnBrk="1" hangingPunct="1">
              <a:lnSpc>
                <a:spcPct val="90000"/>
              </a:lnSpc>
            </a:pPr>
            <a:r>
              <a:rPr lang="zh-CN" altLang="en-US" dirty="0" smtClean="0"/>
              <a:t>根据关联重数，有一对一、一对多和多对多关联，多对多关联通过建立关联类分解成</a:t>
            </a:r>
            <a:r>
              <a:rPr lang="en-US" altLang="zh-CN" dirty="0" smtClean="0"/>
              <a:t>1</a:t>
            </a:r>
            <a:r>
              <a:rPr lang="zh-CN" altLang="en-US" dirty="0" smtClean="0"/>
              <a:t>对多的关联。</a:t>
            </a:r>
          </a:p>
          <a:p>
            <a:pPr eaLnBrk="1" hangingPunct="1">
              <a:lnSpc>
                <a:spcPct val="90000"/>
              </a:lnSpc>
            </a:pPr>
            <a:r>
              <a:rPr lang="zh-CN" altLang="en-US" dirty="0" smtClean="0"/>
              <a:t>限定关联。</a:t>
            </a:r>
          </a:p>
        </p:txBody>
      </p:sp>
    </p:spTree>
    <p:extLst>
      <p:ext uri="{BB962C8B-B14F-4D97-AF65-F5344CB8AC3E}">
        <p14:creationId xmlns:p14="http://schemas.microsoft.com/office/powerpoint/2010/main" val="289961036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468313" y="375444"/>
            <a:ext cx="8567737" cy="981075"/>
          </a:xfrm>
        </p:spPr>
        <p:txBody>
          <a:bodyPr/>
          <a:lstStyle/>
          <a:p>
            <a:pPr eaLnBrk="1" hangingPunct="1"/>
            <a:r>
              <a:rPr lang="zh-CN" altLang="en-US" dirty="0" smtClean="0"/>
              <a:t>单向关联</a:t>
            </a:r>
          </a:p>
        </p:txBody>
      </p:sp>
      <p:sp>
        <p:nvSpPr>
          <p:cNvPr id="132099" name="Rectangle 3"/>
          <p:cNvSpPr>
            <a:spLocks noGrp="1" noChangeArrowheads="1"/>
          </p:cNvSpPr>
          <p:nvPr>
            <p:ph type="body" idx="1"/>
          </p:nvPr>
        </p:nvSpPr>
        <p:spPr>
          <a:xfrm>
            <a:off x="468313" y="2996952"/>
            <a:ext cx="8424862" cy="2951411"/>
          </a:xfrm>
        </p:spPr>
        <p:txBody>
          <a:bodyPr>
            <a:normAutofit fontScale="85000" lnSpcReduction="20000"/>
          </a:bodyPr>
          <a:lstStyle/>
          <a:p>
            <a:pPr eaLnBrk="1" hangingPunct="1">
              <a:lnSpc>
                <a:spcPct val="90000"/>
              </a:lnSpc>
              <a:buFont typeface="Wingdings" panose="05000000000000000000" pitchFamily="2" charset="2"/>
              <a:buNone/>
            </a:pPr>
            <a:r>
              <a:rPr lang="en-US" altLang="zh-CN" b="0" dirty="0" smtClean="0"/>
              <a:t>//</a:t>
            </a:r>
            <a:r>
              <a:rPr lang="zh-CN" altLang="en-US" b="0" dirty="0" smtClean="0"/>
              <a:t>实现代码对照：</a:t>
            </a:r>
            <a:endParaRPr lang="en-US" altLang="zh-CN" b="0" dirty="0" smtClean="0"/>
          </a:p>
          <a:p>
            <a:pPr eaLnBrk="1" hangingPunct="1">
              <a:lnSpc>
                <a:spcPct val="90000"/>
              </a:lnSpc>
              <a:buFont typeface="Wingdings" panose="05000000000000000000" pitchFamily="2" charset="2"/>
              <a:buNone/>
            </a:pPr>
            <a:r>
              <a:rPr lang="en-US" altLang="zh-CN" b="0" dirty="0" smtClean="0"/>
              <a:t>public class </a:t>
            </a:r>
            <a:r>
              <a:rPr lang="en-US" altLang="zh-CN" b="0" dirty="0" err="1" smtClean="0"/>
              <a:t>ResourceTitle</a:t>
            </a:r>
            <a:endParaRPr lang="en-US" altLang="zh-CN" b="0" dirty="0" smtClean="0"/>
          </a:p>
          <a:p>
            <a:pPr eaLnBrk="1" hangingPunct="1">
              <a:lnSpc>
                <a:spcPct val="90000"/>
              </a:lnSpc>
              <a:buFont typeface="Wingdings" panose="05000000000000000000" pitchFamily="2" charset="2"/>
              <a:buNone/>
            </a:pPr>
            <a:r>
              <a:rPr lang="en-US" altLang="zh-CN" b="0" dirty="0" smtClean="0"/>
              <a:t>{	</a:t>
            </a:r>
          </a:p>
          <a:p>
            <a:pPr eaLnBrk="1" hangingPunct="1">
              <a:lnSpc>
                <a:spcPct val="90000"/>
              </a:lnSpc>
              <a:buFont typeface="Wingdings" panose="05000000000000000000" pitchFamily="2" charset="2"/>
              <a:buNone/>
            </a:pPr>
            <a:r>
              <a:rPr lang="en-US" altLang="zh-CN" b="0" dirty="0" smtClean="0"/>
              <a:t>	private Reservation r1;		</a:t>
            </a:r>
          </a:p>
          <a:p>
            <a:pPr eaLnBrk="1" hangingPunct="1">
              <a:lnSpc>
                <a:spcPct val="90000"/>
              </a:lnSpc>
              <a:buFont typeface="Wingdings" panose="05000000000000000000" pitchFamily="2" charset="2"/>
              <a:buNone/>
            </a:pPr>
            <a:r>
              <a:rPr lang="en-US" altLang="zh-CN" b="0" dirty="0" smtClean="0"/>
              <a:t>	private Map items = new </a:t>
            </a:r>
            <a:r>
              <a:rPr lang="en-US" altLang="zh-CN" b="0" dirty="0" err="1" smtClean="0"/>
              <a:t>HaspMap</a:t>
            </a:r>
            <a:r>
              <a:rPr lang="en-US" altLang="zh-CN" b="0" dirty="0" smtClean="0"/>
              <a:t>();	</a:t>
            </a:r>
          </a:p>
          <a:p>
            <a:pPr eaLnBrk="1" hangingPunct="1">
              <a:lnSpc>
                <a:spcPct val="90000"/>
              </a:lnSpc>
              <a:buFont typeface="Wingdings" panose="05000000000000000000" pitchFamily="2" charset="2"/>
              <a:buNone/>
            </a:pPr>
            <a:r>
              <a:rPr lang="en-US" altLang="zh-CN" b="0" dirty="0" smtClean="0"/>
              <a:t>	</a:t>
            </a:r>
            <a:r>
              <a:rPr lang="en-US" altLang="zh-CN" b="0" dirty="0" smtClean="0">
                <a:latin typeface="华文中宋" panose="02010600040101010101" pitchFamily="2" charset="-122"/>
              </a:rPr>
              <a:t>…</a:t>
            </a:r>
            <a:endParaRPr lang="en-US" altLang="zh-CN" b="0" dirty="0" smtClean="0"/>
          </a:p>
          <a:p>
            <a:pPr eaLnBrk="1" hangingPunct="1">
              <a:lnSpc>
                <a:spcPct val="90000"/>
              </a:lnSpc>
              <a:buFont typeface="Wingdings" panose="05000000000000000000" pitchFamily="2" charset="2"/>
              <a:buNone/>
            </a:pPr>
            <a:r>
              <a:rPr lang="en-US" altLang="zh-CN" b="0" dirty="0" smtClean="0"/>
              <a:t>}</a:t>
            </a:r>
            <a:endParaRPr lang="en-US" altLang="zh-CN" dirty="0" smtClean="0"/>
          </a:p>
        </p:txBody>
      </p:sp>
      <p:pic>
        <p:nvPicPr>
          <p:cNvPr id="132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7" y="1844824"/>
            <a:ext cx="91440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84092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467544" y="548680"/>
            <a:ext cx="8567737" cy="981075"/>
          </a:xfrm>
        </p:spPr>
        <p:txBody>
          <a:bodyPr/>
          <a:lstStyle/>
          <a:p>
            <a:pPr eaLnBrk="1" hangingPunct="1"/>
            <a:r>
              <a:rPr lang="zh-CN" altLang="en-US" dirty="0" smtClean="0"/>
              <a:t>重数为</a:t>
            </a:r>
            <a:r>
              <a:rPr lang="en-US" altLang="zh-CN" dirty="0" smtClean="0"/>
              <a:t>0..1</a:t>
            </a:r>
            <a:r>
              <a:rPr lang="zh-CN" altLang="en-US" dirty="0" smtClean="0"/>
              <a:t>的关联</a:t>
            </a:r>
          </a:p>
        </p:txBody>
      </p:sp>
      <p:sp>
        <p:nvSpPr>
          <p:cNvPr id="133123" name="Rectangle 3"/>
          <p:cNvSpPr>
            <a:spLocks noGrp="1" noChangeArrowheads="1"/>
          </p:cNvSpPr>
          <p:nvPr>
            <p:ph type="body" idx="1"/>
          </p:nvPr>
        </p:nvSpPr>
        <p:spPr>
          <a:xfrm>
            <a:off x="611561" y="1844824"/>
            <a:ext cx="8064896" cy="4679801"/>
          </a:xfrm>
        </p:spPr>
        <p:txBody>
          <a:bodyPr>
            <a:normAutofit fontScale="62500" lnSpcReduction="20000"/>
          </a:bodyPr>
          <a:lstStyle/>
          <a:p>
            <a:pPr eaLnBrk="1" hangingPunct="1">
              <a:lnSpc>
                <a:spcPct val="120000"/>
              </a:lnSpc>
              <a:spcBef>
                <a:spcPts val="0"/>
              </a:spcBef>
            </a:pPr>
            <a:r>
              <a:rPr lang="zh-CN" altLang="en-US" sz="3200" dirty="0" smtClean="0"/>
              <a:t>对于可选关联，源对象虽然定义了目标对象，但目标对象可能为空值（通常为</a:t>
            </a:r>
            <a:r>
              <a:rPr lang="en-US" altLang="zh-CN" sz="3200" dirty="0" smtClean="0"/>
              <a:t>null</a:t>
            </a:r>
            <a:r>
              <a:rPr lang="zh-CN" altLang="en-US" sz="3200" dirty="0" smtClean="0"/>
              <a:t>值），意味着没有关联对象。如某种书当前不存在预定记录。关联属性的值可以在源对象的构造函数中被创建，也可能在运行过程中通过方法赋值。</a:t>
            </a:r>
            <a:endParaRPr lang="zh-CN" altLang="en-US" sz="2600" dirty="0" smtClean="0"/>
          </a:p>
          <a:p>
            <a:pPr eaLnBrk="1" hangingPunct="1">
              <a:lnSpc>
                <a:spcPct val="120000"/>
              </a:lnSpc>
              <a:spcBef>
                <a:spcPts val="0"/>
              </a:spcBef>
              <a:buFont typeface="Wingdings" panose="05000000000000000000" pitchFamily="2" charset="2"/>
              <a:buNone/>
            </a:pPr>
            <a:r>
              <a:rPr lang="en-US" altLang="zh-CN" sz="2400" dirty="0" smtClean="0">
                <a:solidFill>
                  <a:srgbClr val="0033CC"/>
                </a:solidFill>
              </a:rPr>
              <a:t>public class </a:t>
            </a:r>
            <a:r>
              <a:rPr lang="en-US" altLang="zh-CN" sz="2400" dirty="0" err="1" smtClean="0">
                <a:solidFill>
                  <a:srgbClr val="0033CC"/>
                </a:solidFill>
              </a:rPr>
              <a:t>ResourceTitle</a:t>
            </a:r>
            <a:endParaRPr lang="en-US" altLang="zh-CN" sz="2400" dirty="0" smtClean="0">
              <a:solidFill>
                <a:srgbClr val="0033CC"/>
              </a:solidFill>
            </a:endParaRPr>
          </a:p>
          <a:p>
            <a:pPr eaLnBrk="1" hangingPunct="1">
              <a:lnSpc>
                <a:spcPct val="120000"/>
              </a:lnSpc>
              <a:spcBef>
                <a:spcPts val="0"/>
              </a:spcBef>
              <a:buFont typeface="Wingdings" panose="05000000000000000000" pitchFamily="2" charset="2"/>
              <a:buNone/>
            </a:pPr>
            <a:r>
              <a:rPr lang="en-US" altLang="zh-CN" sz="2400" dirty="0" smtClean="0">
                <a:solidFill>
                  <a:srgbClr val="0033CC"/>
                </a:solidFill>
              </a:rPr>
              <a:t>{</a:t>
            </a:r>
          </a:p>
          <a:p>
            <a:pPr eaLnBrk="1" hangingPunct="1">
              <a:lnSpc>
                <a:spcPct val="120000"/>
              </a:lnSpc>
              <a:spcBef>
                <a:spcPts val="0"/>
              </a:spcBef>
              <a:buFont typeface="Wingdings" panose="05000000000000000000" pitchFamily="2" charset="2"/>
              <a:buNone/>
            </a:pPr>
            <a:r>
              <a:rPr lang="en-US" altLang="zh-CN" sz="2400" dirty="0" smtClean="0">
                <a:solidFill>
                  <a:srgbClr val="0033CC"/>
                </a:solidFill>
              </a:rPr>
              <a:t>	private </a:t>
            </a:r>
            <a:r>
              <a:rPr lang="en-US" altLang="zh-CN" sz="2400" dirty="0" smtClean="0">
                <a:solidFill>
                  <a:srgbClr val="CC0000"/>
                </a:solidFill>
              </a:rPr>
              <a:t>Reservation</a:t>
            </a:r>
            <a:r>
              <a:rPr lang="en-US" altLang="zh-CN" sz="2400" dirty="0" smtClean="0">
                <a:solidFill>
                  <a:srgbClr val="0033CC"/>
                </a:solidFill>
              </a:rPr>
              <a:t> </a:t>
            </a:r>
            <a:r>
              <a:rPr lang="en-US" altLang="zh-CN" sz="2400" dirty="0" err="1" smtClean="0">
                <a:solidFill>
                  <a:srgbClr val="0033CC"/>
                </a:solidFill>
              </a:rPr>
              <a:t>theReserve</a:t>
            </a:r>
            <a:r>
              <a:rPr lang="en-US" altLang="zh-CN" sz="2400" dirty="0" smtClean="0">
                <a:solidFill>
                  <a:srgbClr val="0033CC"/>
                </a:solidFill>
              </a:rPr>
              <a:t>;		//</a:t>
            </a:r>
            <a:r>
              <a:rPr lang="zh-CN" altLang="en-US" sz="2400" dirty="0" smtClean="0">
                <a:solidFill>
                  <a:srgbClr val="0033CC"/>
                </a:solidFill>
              </a:rPr>
              <a:t>关联属性</a:t>
            </a:r>
          </a:p>
          <a:p>
            <a:pPr eaLnBrk="1" hangingPunct="1">
              <a:lnSpc>
                <a:spcPct val="120000"/>
              </a:lnSpc>
              <a:spcBef>
                <a:spcPts val="0"/>
              </a:spcBef>
              <a:buFont typeface="Wingdings" panose="05000000000000000000" pitchFamily="2" charset="2"/>
              <a:buNone/>
            </a:pPr>
            <a:endParaRPr lang="zh-CN" altLang="en-US" sz="2400" dirty="0" smtClean="0">
              <a:solidFill>
                <a:srgbClr val="0033CC"/>
              </a:solidFill>
            </a:endParaRPr>
          </a:p>
          <a:p>
            <a:pPr eaLnBrk="1" hangingPunct="1">
              <a:lnSpc>
                <a:spcPct val="120000"/>
              </a:lnSpc>
              <a:spcBef>
                <a:spcPts val="0"/>
              </a:spcBef>
              <a:buFont typeface="Wingdings" panose="05000000000000000000" pitchFamily="2" charset="2"/>
              <a:buNone/>
            </a:pPr>
            <a:r>
              <a:rPr lang="zh-CN" altLang="en-US" sz="2400" dirty="0" smtClean="0">
                <a:solidFill>
                  <a:srgbClr val="0033CC"/>
                </a:solidFill>
              </a:rPr>
              <a:t>	</a:t>
            </a:r>
            <a:r>
              <a:rPr lang="en-US" altLang="zh-CN" sz="2400" dirty="0" smtClean="0">
                <a:solidFill>
                  <a:srgbClr val="0033CC"/>
                </a:solidFill>
              </a:rPr>
              <a:t>public Reservation </a:t>
            </a:r>
            <a:r>
              <a:rPr lang="en-US" altLang="zh-CN" sz="2400" dirty="0" err="1" smtClean="0">
                <a:solidFill>
                  <a:srgbClr val="0033CC"/>
                </a:solidFill>
              </a:rPr>
              <a:t>getReservation</a:t>
            </a:r>
            <a:r>
              <a:rPr lang="en-US" altLang="zh-CN" sz="2400" dirty="0" smtClean="0">
                <a:solidFill>
                  <a:srgbClr val="0033CC"/>
                </a:solidFill>
              </a:rPr>
              <a:t>() {       //</a:t>
            </a:r>
            <a:r>
              <a:rPr lang="zh-CN" altLang="en-US" sz="2400" dirty="0" smtClean="0">
                <a:solidFill>
                  <a:srgbClr val="0033CC"/>
                </a:solidFill>
              </a:rPr>
              <a:t>获取关联对象</a:t>
            </a:r>
          </a:p>
          <a:p>
            <a:pPr eaLnBrk="1" hangingPunct="1">
              <a:lnSpc>
                <a:spcPct val="120000"/>
              </a:lnSpc>
              <a:spcBef>
                <a:spcPts val="0"/>
              </a:spcBef>
              <a:buFont typeface="Wingdings" panose="05000000000000000000" pitchFamily="2" charset="2"/>
              <a:buNone/>
            </a:pPr>
            <a:r>
              <a:rPr lang="zh-CN" altLang="en-US" sz="2400" dirty="0" smtClean="0">
                <a:solidFill>
                  <a:srgbClr val="0033CC"/>
                </a:solidFill>
              </a:rPr>
              <a:t>		</a:t>
            </a:r>
            <a:r>
              <a:rPr lang="en-US" altLang="zh-CN" sz="2400" dirty="0" smtClean="0">
                <a:solidFill>
                  <a:srgbClr val="0033CC"/>
                </a:solidFill>
              </a:rPr>
              <a:t>return </a:t>
            </a:r>
            <a:r>
              <a:rPr lang="en-US" altLang="zh-CN" sz="2400" dirty="0" err="1" smtClean="0">
                <a:solidFill>
                  <a:srgbClr val="0033CC"/>
                </a:solidFill>
              </a:rPr>
              <a:t>theReserve</a:t>
            </a:r>
            <a:r>
              <a:rPr lang="en-US" altLang="zh-CN" sz="2400" dirty="0" smtClean="0">
                <a:solidFill>
                  <a:srgbClr val="0033CC"/>
                </a:solidFill>
              </a:rPr>
              <a:t>;</a:t>
            </a:r>
          </a:p>
          <a:p>
            <a:pPr eaLnBrk="1" hangingPunct="1">
              <a:lnSpc>
                <a:spcPct val="120000"/>
              </a:lnSpc>
              <a:spcBef>
                <a:spcPts val="0"/>
              </a:spcBef>
              <a:buFont typeface="Wingdings" panose="05000000000000000000" pitchFamily="2" charset="2"/>
              <a:buNone/>
            </a:pPr>
            <a:r>
              <a:rPr lang="en-US" altLang="zh-CN" sz="2400" dirty="0" smtClean="0">
                <a:solidFill>
                  <a:srgbClr val="0033CC"/>
                </a:solidFill>
              </a:rPr>
              <a:t>	}</a:t>
            </a:r>
          </a:p>
          <a:p>
            <a:pPr eaLnBrk="1" hangingPunct="1">
              <a:lnSpc>
                <a:spcPct val="120000"/>
              </a:lnSpc>
              <a:spcBef>
                <a:spcPts val="0"/>
              </a:spcBef>
              <a:buFont typeface="Wingdings" panose="05000000000000000000" pitchFamily="2" charset="2"/>
              <a:buNone/>
            </a:pPr>
            <a:r>
              <a:rPr lang="en-US" altLang="zh-CN" sz="2400" dirty="0" smtClean="0">
                <a:solidFill>
                  <a:srgbClr val="0033CC"/>
                </a:solidFill>
              </a:rPr>
              <a:t>	public void </a:t>
            </a:r>
            <a:r>
              <a:rPr lang="en-US" altLang="zh-CN" sz="2400" dirty="0" err="1" smtClean="0">
                <a:solidFill>
                  <a:srgbClr val="0033CC"/>
                </a:solidFill>
              </a:rPr>
              <a:t>setReservation</a:t>
            </a:r>
            <a:r>
              <a:rPr lang="en-US" altLang="zh-CN" sz="2400" dirty="0" smtClean="0">
                <a:solidFill>
                  <a:srgbClr val="0033CC"/>
                </a:solidFill>
              </a:rPr>
              <a:t>(Reservation </a:t>
            </a:r>
            <a:r>
              <a:rPr lang="en-US" altLang="zh-CN" sz="2400" dirty="0" err="1" smtClean="0">
                <a:solidFill>
                  <a:srgbClr val="0033CC"/>
                </a:solidFill>
              </a:rPr>
              <a:t>rs</a:t>
            </a:r>
            <a:r>
              <a:rPr lang="en-US" altLang="zh-CN" sz="2400" dirty="0" smtClean="0">
                <a:solidFill>
                  <a:srgbClr val="0033CC"/>
                </a:solidFill>
              </a:rPr>
              <a:t>) {</a:t>
            </a:r>
          </a:p>
          <a:p>
            <a:pPr eaLnBrk="1" hangingPunct="1">
              <a:lnSpc>
                <a:spcPct val="120000"/>
              </a:lnSpc>
              <a:spcBef>
                <a:spcPts val="0"/>
              </a:spcBef>
              <a:buFont typeface="Wingdings" panose="05000000000000000000" pitchFamily="2" charset="2"/>
              <a:buNone/>
            </a:pPr>
            <a:r>
              <a:rPr lang="en-US" altLang="zh-CN" sz="2400" dirty="0" smtClean="0">
                <a:solidFill>
                  <a:srgbClr val="0033CC"/>
                </a:solidFill>
              </a:rPr>
              <a:t>		</a:t>
            </a:r>
            <a:r>
              <a:rPr lang="en-US" altLang="zh-CN" sz="2400" dirty="0" err="1" smtClean="0">
                <a:solidFill>
                  <a:srgbClr val="0033CC"/>
                </a:solidFill>
              </a:rPr>
              <a:t>theReserve</a:t>
            </a:r>
            <a:r>
              <a:rPr lang="en-US" altLang="zh-CN" sz="2400" dirty="0" smtClean="0">
                <a:solidFill>
                  <a:srgbClr val="0033CC"/>
                </a:solidFill>
              </a:rPr>
              <a:t> = </a:t>
            </a:r>
            <a:r>
              <a:rPr lang="en-US" altLang="zh-CN" sz="2400" dirty="0" err="1" smtClean="0">
                <a:solidFill>
                  <a:srgbClr val="0033CC"/>
                </a:solidFill>
              </a:rPr>
              <a:t>rs</a:t>
            </a:r>
            <a:r>
              <a:rPr lang="en-US" altLang="zh-CN" sz="2400" dirty="0" smtClean="0">
                <a:solidFill>
                  <a:srgbClr val="0033CC"/>
                </a:solidFill>
              </a:rPr>
              <a:t>;</a:t>
            </a:r>
          </a:p>
          <a:p>
            <a:pPr eaLnBrk="1" hangingPunct="1">
              <a:lnSpc>
                <a:spcPct val="120000"/>
              </a:lnSpc>
              <a:spcBef>
                <a:spcPts val="0"/>
              </a:spcBef>
              <a:buFont typeface="Wingdings" panose="05000000000000000000" pitchFamily="2" charset="2"/>
              <a:buNone/>
            </a:pPr>
            <a:r>
              <a:rPr lang="en-US" altLang="zh-CN" sz="2400" dirty="0" smtClean="0">
                <a:solidFill>
                  <a:srgbClr val="0033CC"/>
                </a:solidFill>
              </a:rPr>
              <a:t>	}</a:t>
            </a:r>
          </a:p>
          <a:p>
            <a:pPr eaLnBrk="1" hangingPunct="1">
              <a:lnSpc>
                <a:spcPct val="120000"/>
              </a:lnSpc>
              <a:spcBef>
                <a:spcPts val="0"/>
              </a:spcBef>
              <a:buFont typeface="Wingdings" panose="05000000000000000000" pitchFamily="2" charset="2"/>
              <a:buNone/>
            </a:pPr>
            <a:r>
              <a:rPr lang="en-US" altLang="zh-CN" sz="2400" dirty="0" smtClean="0">
                <a:solidFill>
                  <a:srgbClr val="0033CC"/>
                </a:solidFill>
              </a:rPr>
              <a:t>}</a:t>
            </a:r>
          </a:p>
        </p:txBody>
      </p:sp>
    </p:spTree>
    <p:extLst>
      <p:ext uri="{BB962C8B-B14F-4D97-AF65-F5344CB8AC3E}">
        <p14:creationId xmlns:p14="http://schemas.microsoft.com/office/powerpoint/2010/main" val="76382963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468313" y="548680"/>
            <a:ext cx="8567737" cy="548283"/>
          </a:xfrm>
        </p:spPr>
        <p:txBody>
          <a:bodyPr>
            <a:normAutofit fontScale="90000"/>
          </a:bodyPr>
          <a:lstStyle/>
          <a:p>
            <a:pPr eaLnBrk="1" hangingPunct="1"/>
            <a:r>
              <a:rPr lang="zh-CN" altLang="en-US" smtClean="0"/>
              <a:t>重数为多的关联</a:t>
            </a:r>
          </a:p>
        </p:txBody>
      </p:sp>
      <p:sp>
        <p:nvSpPr>
          <p:cNvPr id="134147" name="Rectangle 3"/>
          <p:cNvSpPr>
            <a:spLocks noGrp="1" noChangeArrowheads="1"/>
          </p:cNvSpPr>
          <p:nvPr>
            <p:ph type="body" idx="1"/>
          </p:nvPr>
        </p:nvSpPr>
        <p:spPr>
          <a:xfrm>
            <a:off x="539553" y="1125538"/>
            <a:ext cx="7992888" cy="5732462"/>
          </a:xfrm>
        </p:spPr>
        <p:txBody>
          <a:bodyPr>
            <a:normAutofit lnSpcReduction="10000"/>
          </a:bodyPr>
          <a:lstStyle/>
          <a:p>
            <a:pPr eaLnBrk="1" hangingPunct="1">
              <a:spcBef>
                <a:spcPts val="0"/>
              </a:spcBef>
            </a:pPr>
            <a:r>
              <a:rPr lang="zh-CN" altLang="en-US" sz="2400" dirty="0" smtClean="0"/>
              <a:t>对于重数为多的关联，源对象应该能够管理多个目标对象。实现这种关联最简单的方法是使用开发语言提供的类库中的容器类来保存多个对象引用，如</a:t>
            </a:r>
            <a:r>
              <a:rPr lang="en-US" altLang="zh-CN" sz="2400" dirty="0" smtClean="0"/>
              <a:t>Map</a:t>
            </a:r>
            <a:r>
              <a:rPr lang="zh-CN" altLang="en-US" sz="2400" dirty="0" smtClean="0"/>
              <a:t>、</a:t>
            </a:r>
            <a:r>
              <a:rPr lang="en-US" altLang="zh-CN" sz="2400" dirty="0" smtClean="0"/>
              <a:t>List</a:t>
            </a:r>
            <a:r>
              <a:rPr lang="zh-CN" altLang="en-US" sz="2400" dirty="0" smtClean="0"/>
              <a:t>类等。示例代码如下：</a:t>
            </a:r>
            <a:endParaRPr lang="zh-CN" altLang="en-US" sz="2000" dirty="0" smtClean="0"/>
          </a:p>
          <a:p>
            <a:pPr eaLnBrk="1" hangingPunct="1">
              <a:spcBef>
                <a:spcPts val="0"/>
              </a:spcBef>
              <a:buFont typeface="Wingdings" panose="05000000000000000000" pitchFamily="2" charset="2"/>
              <a:buNone/>
            </a:pPr>
            <a:r>
              <a:rPr lang="en-US" altLang="zh-CN" sz="2000" dirty="0" smtClean="0">
                <a:solidFill>
                  <a:srgbClr val="0033CC"/>
                </a:solidFill>
              </a:rPr>
              <a:t>public class </a:t>
            </a:r>
            <a:r>
              <a:rPr lang="en-US" altLang="zh-CN" sz="2000" dirty="0" err="1" smtClean="0">
                <a:solidFill>
                  <a:srgbClr val="0033CC"/>
                </a:solidFill>
              </a:rPr>
              <a:t>ResourceTitle</a:t>
            </a:r>
            <a:endParaRPr lang="en-US" altLang="zh-CN" sz="2000" dirty="0" smtClean="0">
              <a:solidFill>
                <a:srgbClr val="0033CC"/>
              </a:solidFill>
            </a:endParaRPr>
          </a:p>
          <a:p>
            <a:pPr eaLnBrk="1" hangingPunct="1">
              <a:spcBef>
                <a:spcPts val="0"/>
              </a:spcBef>
              <a:buFont typeface="Wingdings" panose="05000000000000000000" pitchFamily="2" charset="2"/>
              <a:buNone/>
            </a:pPr>
            <a:r>
              <a:rPr lang="en-US" altLang="zh-CN" sz="2000" dirty="0" smtClean="0">
                <a:solidFill>
                  <a:srgbClr val="0033CC"/>
                </a:solidFill>
              </a:rPr>
              <a:t>{</a:t>
            </a:r>
          </a:p>
          <a:p>
            <a:pPr eaLnBrk="1" hangingPunct="1">
              <a:spcBef>
                <a:spcPts val="0"/>
              </a:spcBef>
              <a:buFont typeface="Wingdings" panose="05000000000000000000" pitchFamily="2" charset="2"/>
              <a:buNone/>
            </a:pPr>
            <a:r>
              <a:rPr lang="en-US" altLang="zh-CN" sz="2000" dirty="0" smtClean="0">
                <a:solidFill>
                  <a:srgbClr val="0033CC"/>
                </a:solidFill>
              </a:rPr>
              <a:t>	private Map items = new </a:t>
            </a:r>
            <a:r>
              <a:rPr lang="en-US" altLang="zh-CN" sz="2000" dirty="0" err="1" smtClean="0">
                <a:solidFill>
                  <a:srgbClr val="0033CC"/>
                </a:solidFill>
              </a:rPr>
              <a:t>HaspMap</a:t>
            </a:r>
            <a:r>
              <a:rPr lang="en-US" altLang="zh-CN" sz="2000" dirty="0" smtClean="0">
                <a:solidFill>
                  <a:srgbClr val="0033CC"/>
                </a:solidFill>
              </a:rPr>
              <a:t>();	//</a:t>
            </a:r>
            <a:r>
              <a:rPr lang="zh-CN" altLang="en-US" sz="2000" dirty="0" smtClean="0">
                <a:solidFill>
                  <a:srgbClr val="0033CC"/>
                </a:solidFill>
              </a:rPr>
              <a:t>集合关联属性</a:t>
            </a:r>
          </a:p>
          <a:p>
            <a:pPr eaLnBrk="1" hangingPunct="1">
              <a:spcBef>
                <a:spcPts val="0"/>
              </a:spcBef>
              <a:buFont typeface="Wingdings" panose="05000000000000000000" pitchFamily="2" charset="2"/>
              <a:buNone/>
            </a:pPr>
            <a:r>
              <a:rPr lang="zh-CN" altLang="en-US" sz="2000" dirty="0" smtClean="0">
                <a:solidFill>
                  <a:srgbClr val="0033CC"/>
                </a:solidFill>
              </a:rPr>
              <a:t>	</a:t>
            </a:r>
            <a:r>
              <a:rPr lang="en-US" altLang="zh-CN" sz="2000" dirty="0" smtClean="0">
                <a:solidFill>
                  <a:srgbClr val="0033CC"/>
                </a:solidFill>
              </a:rPr>
              <a:t>public void </a:t>
            </a:r>
            <a:r>
              <a:rPr lang="en-US" altLang="zh-CN" sz="2000" dirty="0" err="1" smtClean="0">
                <a:solidFill>
                  <a:srgbClr val="0033CC"/>
                </a:solidFill>
              </a:rPr>
              <a:t>addItem</a:t>
            </a:r>
            <a:r>
              <a:rPr lang="en-US" altLang="zh-CN" sz="2000" dirty="0" smtClean="0">
                <a:solidFill>
                  <a:srgbClr val="0033CC"/>
                </a:solidFill>
              </a:rPr>
              <a:t>(String </a:t>
            </a:r>
            <a:r>
              <a:rPr lang="en-US" altLang="zh-CN" sz="2000" dirty="0" err="1" smtClean="0">
                <a:solidFill>
                  <a:srgbClr val="0033CC"/>
                </a:solidFill>
              </a:rPr>
              <a:t>itemID</a:t>
            </a:r>
            <a:r>
              <a:rPr lang="en-US" altLang="zh-CN" sz="2000" dirty="0" smtClean="0">
                <a:solidFill>
                  <a:srgbClr val="0033CC"/>
                </a:solidFill>
              </a:rPr>
              <a:t>) {	//</a:t>
            </a:r>
            <a:r>
              <a:rPr lang="zh-CN" altLang="en-US" sz="1800" dirty="0" smtClean="0">
                <a:solidFill>
                  <a:srgbClr val="0033CC"/>
                </a:solidFill>
              </a:rPr>
              <a:t>对象也可作参数</a:t>
            </a:r>
          </a:p>
          <a:p>
            <a:pPr eaLnBrk="1" hangingPunct="1">
              <a:spcBef>
                <a:spcPts val="0"/>
              </a:spcBef>
              <a:buFont typeface="Wingdings" panose="05000000000000000000" pitchFamily="2" charset="2"/>
              <a:buNone/>
            </a:pPr>
            <a:r>
              <a:rPr lang="zh-CN" altLang="en-US" sz="2000" dirty="0" smtClean="0">
                <a:solidFill>
                  <a:srgbClr val="0033CC"/>
                </a:solidFill>
              </a:rPr>
              <a:t>	</a:t>
            </a:r>
            <a:r>
              <a:rPr lang="zh-CN" altLang="en-US" sz="2000" dirty="0" smtClean="0">
                <a:solidFill>
                  <a:srgbClr val="CC0000"/>
                </a:solidFill>
              </a:rPr>
              <a:t>	</a:t>
            </a:r>
            <a:r>
              <a:rPr lang="en-US" altLang="zh-CN" sz="2000" dirty="0" err="1" smtClean="0">
                <a:solidFill>
                  <a:srgbClr val="CC0000"/>
                </a:solidFill>
              </a:rPr>
              <a:t>ResourceItem</a:t>
            </a:r>
            <a:r>
              <a:rPr lang="en-US" altLang="zh-CN" sz="2000" dirty="0" smtClean="0">
                <a:solidFill>
                  <a:srgbClr val="CC0000"/>
                </a:solidFill>
              </a:rPr>
              <a:t>  </a:t>
            </a:r>
            <a:r>
              <a:rPr lang="en-US" altLang="zh-CN" sz="2000" dirty="0" err="1" smtClean="0">
                <a:solidFill>
                  <a:srgbClr val="CC0000"/>
                </a:solidFill>
              </a:rPr>
              <a:t>aCopy</a:t>
            </a:r>
            <a:r>
              <a:rPr lang="en-US" altLang="zh-CN" sz="2000" dirty="0" smtClean="0">
                <a:solidFill>
                  <a:srgbClr val="CC0000"/>
                </a:solidFill>
              </a:rPr>
              <a:t> = new </a:t>
            </a:r>
            <a:r>
              <a:rPr lang="en-US" altLang="zh-CN" sz="2000" dirty="0" err="1" smtClean="0">
                <a:solidFill>
                  <a:srgbClr val="CC0000"/>
                </a:solidFill>
              </a:rPr>
              <a:t>ResourceItem</a:t>
            </a:r>
            <a:r>
              <a:rPr lang="en-US" altLang="zh-CN" sz="2000" dirty="0" smtClean="0">
                <a:solidFill>
                  <a:srgbClr val="CC0000"/>
                </a:solidFill>
              </a:rPr>
              <a:t>(</a:t>
            </a:r>
            <a:r>
              <a:rPr lang="en-US" altLang="zh-CN" sz="2000" dirty="0" err="1" smtClean="0">
                <a:solidFill>
                  <a:srgbClr val="CC0000"/>
                </a:solidFill>
              </a:rPr>
              <a:t>itemID</a:t>
            </a:r>
            <a:r>
              <a:rPr lang="en-US" altLang="zh-CN" sz="2000" dirty="0" smtClean="0">
                <a:solidFill>
                  <a:srgbClr val="CC0000"/>
                </a:solidFill>
              </a:rPr>
              <a:t>);</a:t>
            </a:r>
          </a:p>
          <a:p>
            <a:pPr eaLnBrk="1" hangingPunct="1">
              <a:spcBef>
                <a:spcPts val="0"/>
              </a:spcBef>
              <a:buFont typeface="Wingdings" panose="05000000000000000000" pitchFamily="2" charset="2"/>
              <a:buNone/>
            </a:pPr>
            <a:r>
              <a:rPr lang="en-US" altLang="zh-CN" sz="2000" dirty="0" smtClean="0">
                <a:solidFill>
                  <a:srgbClr val="CC0000"/>
                </a:solidFill>
              </a:rPr>
              <a:t>		</a:t>
            </a:r>
            <a:r>
              <a:rPr lang="en-US" altLang="zh-CN" sz="2000" dirty="0" err="1" smtClean="0">
                <a:solidFill>
                  <a:srgbClr val="CC0000"/>
                </a:solidFill>
              </a:rPr>
              <a:t>items.put</a:t>
            </a:r>
            <a:r>
              <a:rPr lang="en-US" altLang="zh-CN" sz="2000" dirty="0" smtClean="0">
                <a:solidFill>
                  <a:srgbClr val="CC0000"/>
                </a:solidFill>
              </a:rPr>
              <a:t>(</a:t>
            </a:r>
            <a:r>
              <a:rPr lang="en-US" altLang="zh-CN" sz="2000" dirty="0" err="1" smtClean="0">
                <a:solidFill>
                  <a:srgbClr val="CC0000"/>
                </a:solidFill>
              </a:rPr>
              <a:t>itemID</a:t>
            </a:r>
            <a:r>
              <a:rPr lang="en-US" altLang="zh-CN" sz="2000" dirty="0" smtClean="0">
                <a:solidFill>
                  <a:srgbClr val="CC0000"/>
                </a:solidFill>
              </a:rPr>
              <a:t>, </a:t>
            </a:r>
            <a:r>
              <a:rPr lang="en-US" altLang="zh-CN" sz="2000" dirty="0" err="1" smtClean="0">
                <a:solidFill>
                  <a:srgbClr val="CC0000"/>
                </a:solidFill>
              </a:rPr>
              <a:t>aCopy</a:t>
            </a:r>
            <a:r>
              <a:rPr lang="en-US" altLang="zh-CN" sz="2000" dirty="0" smtClean="0">
                <a:solidFill>
                  <a:srgbClr val="CC0000"/>
                </a:solidFill>
              </a:rPr>
              <a:t>);</a:t>
            </a:r>
          </a:p>
          <a:p>
            <a:pPr eaLnBrk="1" hangingPunct="1">
              <a:spcBef>
                <a:spcPts val="0"/>
              </a:spcBef>
              <a:buFont typeface="Wingdings" panose="05000000000000000000" pitchFamily="2" charset="2"/>
              <a:buNone/>
            </a:pPr>
            <a:r>
              <a:rPr lang="en-US" altLang="zh-CN" sz="2000" dirty="0" smtClean="0">
                <a:solidFill>
                  <a:srgbClr val="0033CC"/>
                </a:solidFill>
              </a:rPr>
              <a:t>	}</a:t>
            </a:r>
          </a:p>
          <a:p>
            <a:pPr eaLnBrk="1" hangingPunct="1">
              <a:spcBef>
                <a:spcPts val="0"/>
              </a:spcBef>
              <a:buFont typeface="Wingdings" panose="05000000000000000000" pitchFamily="2" charset="2"/>
              <a:buNone/>
            </a:pPr>
            <a:r>
              <a:rPr lang="en-US" altLang="zh-CN" sz="2000" dirty="0" smtClean="0">
                <a:solidFill>
                  <a:srgbClr val="0033CC"/>
                </a:solidFill>
              </a:rPr>
              <a:t>	public void </a:t>
            </a:r>
            <a:r>
              <a:rPr lang="en-US" altLang="zh-CN" sz="2000" dirty="0" err="1" smtClean="0">
                <a:solidFill>
                  <a:srgbClr val="0033CC"/>
                </a:solidFill>
              </a:rPr>
              <a:t>removeItem</a:t>
            </a:r>
            <a:r>
              <a:rPr lang="en-US" altLang="zh-CN" sz="2000" dirty="0" smtClean="0">
                <a:solidFill>
                  <a:srgbClr val="0033CC"/>
                </a:solidFill>
              </a:rPr>
              <a:t>(String </a:t>
            </a:r>
            <a:r>
              <a:rPr lang="en-US" altLang="zh-CN" sz="2000" dirty="0" err="1" smtClean="0">
                <a:solidFill>
                  <a:srgbClr val="0033CC"/>
                </a:solidFill>
              </a:rPr>
              <a:t>itemID</a:t>
            </a:r>
            <a:r>
              <a:rPr lang="en-US" altLang="zh-CN" sz="2000" dirty="0" smtClean="0">
                <a:solidFill>
                  <a:srgbClr val="0033CC"/>
                </a:solidFill>
              </a:rPr>
              <a:t>) {</a:t>
            </a:r>
          </a:p>
          <a:p>
            <a:pPr eaLnBrk="1" hangingPunct="1">
              <a:spcBef>
                <a:spcPts val="0"/>
              </a:spcBef>
              <a:buFont typeface="Wingdings" panose="05000000000000000000" pitchFamily="2" charset="2"/>
              <a:buNone/>
            </a:pPr>
            <a:r>
              <a:rPr lang="en-US" altLang="zh-CN" sz="2000" dirty="0" smtClean="0">
                <a:solidFill>
                  <a:srgbClr val="CC0000"/>
                </a:solidFill>
              </a:rPr>
              <a:t>		</a:t>
            </a:r>
            <a:r>
              <a:rPr lang="en-US" altLang="zh-CN" sz="2000" dirty="0" err="1" smtClean="0">
                <a:solidFill>
                  <a:srgbClr val="CC0000"/>
                </a:solidFill>
              </a:rPr>
              <a:t>items.remove</a:t>
            </a:r>
            <a:r>
              <a:rPr lang="en-US" altLang="zh-CN" sz="2000" dirty="0" smtClean="0">
                <a:solidFill>
                  <a:srgbClr val="CC0000"/>
                </a:solidFill>
              </a:rPr>
              <a:t>(</a:t>
            </a:r>
            <a:r>
              <a:rPr lang="en-US" altLang="zh-CN" sz="2000" dirty="0" err="1" smtClean="0">
                <a:solidFill>
                  <a:srgbClr val="CC0000"/>
                </a:solidFill>
              </a:rPr>
              <a:t>itemID</a:t>
            </a:r>
            <a:r>
              <a:rPr lang="en-US" altLang="zh-CN" sz="2000" dirty="0" smtClean="0">
                <a:solidFill>
                  <a:srgbClr val="CC0000"/>
                </a:solidFill>
              </a:rPr>
              <a:t>);</a:t>
            </a:r>
          </a:p>
          <a:p>
            <a:pPr eaLnBrk="1" hangingPunct="1">
              <a:spcBef>
                <a:spcPts val="0"/>
              </a:spcBef>
              <a:buFont typeface="Wingdings" panose="05000000000000000000" pitchFamily="2" charset="2"/>
              <a:buNone/>
            </a:pPr>
            <a:r>
              <a:rPr lang="en-US" altLang="zh-CN" sz="2000" dirty="0" smtClean="0">
                <a:solidFill>
                  <a:srgbClr val="0033CC"/>
                </a:solidFill>
              </a:rPr>
              <a:t>	}</a:t>
            </a:r>
          </a:p>
          <a:p>
            <a:pPr eaLnBrk="1" hangingPunct="1">
              <a:spcBef>
                <a:spcPts val="0"/>
              </a:spcBef>
              <a:buFont typeface="Wingdings" panose="05000000000000000000" pitchFamily="2" charset="2"/>
              <a:buNone/>
            </a:pPr>
            <a:r>
              <a:rPr lang="en-US" altLang="zh-CN" sz="2000" dirty="0" smtClean="0">
                <a:solidFill>
                  <a:srgbClr val="0033CC"/>
                </a:solidFill>
              </a:rPr>
              <a:t>}</a:t>
            </a:r>
          </a:p>
        </p:txBody>
      </p:sp>
    </p:spTree>
    <p:extLst>
      <p:ext uri="{BB962C8B-B14F-4D97-AF65-F5344CB8AC3E}">
        <p14:creationId xmlns:p14="http://schemas.microsoft.com/office/powerpoint/2010/main" val="23650839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68313" y="115888"/>
            <a:ext cx="8567737" cy="981075"/>
          </a:xfrm>
        </p:spPr>
        <p:txBody>
          <a:bodyPr/>
          <a:lstStyle/>
          <a:p>
            <a:pPr eaLnBrk="1" hangingPunct="1"/>
            <a:r>
              <a:rPr lang="zh-CN" altLang="en-US" smtClean="0"/>
              <a:t>理解分层概念</a:t>
            </a:r>
          </a:p>
        </p:txBody>
      </p:sp>
      <p:sp>
        <p:nvSpPr>
          <p:cNvPr id="15363" name="Rectangle 3"/>
          <p:cNvSpPr>
            <a:spLocks noGrp="1" noChangeArrowheads="1"/>
          </p:cNvSpPr>
          <p:nvPr>
            <p:ph type="body" idx="1"/>
          </p:nvPr>
        </p:nvSpPr>
        <p:spPr>
          <a:xfrm>
            <a:off x="899592" y="1763667"/>
            <a:ext cx="7488832" cy="4545653"/>
          </a:xfrm>
        </p:spPr>
        <p:txBody>
          <a:bodyPr>
            <a:normAutofit fontScale="85000" lnSpcReduction="10000"/>
          </a:bodyPr>
          <a:lstStyle/>
          <a:p>
            <a:pPr eaLnBrk="1" hangingPunct="1"/>
            <a:r>
              <a:rPr lang="zh-CN" altLang="en-US" dirty="0" smtClean="0"/>
              <a:t>层次模型的理念就是将整个任务横向划分为不同级别，而不是纵向</a:t>
            </a:r>
          </a:p>
          <a:p>
            <a:pPr lvl="1" eaLnBrk="1" hangingPunct="1"/>
            <a:r>
              <a:rPr lang="zh-CN" altLang="en-US" dirty="0" smtClean="0"/>
              <a:t>比如学校管理纵向划分有教学、人事、财务、后勤等任务</a:t>
            </a:r>
          </a:p>
          <a:p>
            <a:pPr lvl="1" eaLnBrk="1" hangingPunct="1"/>
            <a:r>
              <a:rPr lang="zh-CN" altLang="en-US" dirty="0" smtClean="0"/>
              <a:t>横向划分有主管校长（高层）、部门领导（中层）、普通员工（基层），或处、科、室</a:t>
            </a:r>
          </a:p>
          <a:p>
            <a:pPr eaLnBrk="1" hangingPunct="1"/>
            <a:r>
              <a:rPr lang="zh-CN" altLang="en-US" dirty="0" smtClean="0"/>
              <a:t>计算机程序的组织结构也可以有纵向划分和横向划分</a:t>
            </a:r>
          </a:p>
          <a:p>
            <a:pPr lvl="1" eaLnBrk="1" hangingPunct="1">
              <a:lnSpc>
                <a:spcPct val="130000"/>
              </a:lnSpc>
            </a:pPr>
            <a:r>
              <a:rPr lang="zh-CN" altLang="en-US" dirty="0" smtClean="0"/>
              <a:t>纵向：教师管理功能、学生管理功能、课程管理功能</a:t>
            </a:r>
            <a:r>
              <a:rPr lang="en-US" altLang="zh-CN" dirty="0" smtClean="0"/>
              <a:t>……</a:t>
            </a:r>
          </a:p>
          <a:p>
            <a:pPr lvl="1" eaLnBrk="1" hangingPunct="1">
              <a:lnSpc>
                <a:spcPct val="130000"/>
              </a:lnSpc>
            </a:pPr>
            <a:r>
              <a:rPr lang="zh-CN" altLang="en-US" dirty="0" smtClean="0"/>
              <a:t>横向：界面窗体、业务逻辑类、数据访问类</a:t>
            </a:r>
            <a:r>
              <a:rPr lang="en-US" altLang="zh-CN" dirty="0" smtClean="0"/>
              <a:t>……</a:t>
            </a:r>
          </a:p>
          <a:p>
            <a:pPr eaLnBrk="1" hangingPunct="1"/>
            <a:endParaRPr lang="en-US" altLang="zh-CN" dirty="0" smtClean="0"/>
          </a:p>
        </p:txBody>
      </p:sp>
    </p:spTree>
    <p:extLst>
      <p:ext uri="{BB962C8B-B14F-4D97-AF65-F5344CB8AC3E}">
        <p14:creationId xmlns:p14="http://schemas.microsoft.com/office/powerpoint/2010/main" val="172002728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467544" y="260648"/>
            <a:ext cx="8567737" cy="981075"/>
          </a:xfrm>
        </p:spPr>
        <p:txBody>
          <a:bodyPr/>
          <a:lstStyle/>
          <a:p>
            <a:pPr eaLnBrk="1" hangingPunct="1"/>
            <a:r>
              <a:rPr lang="zh-CN" altLang="en-US" dirty="0" smtClean="0"/>
              <a:t>双向关联</a:t>
            </a:r>
          </a:p>
        </p:txBody>
      </p:sp>
      <p:sp>
        <p:nvSpPr>
          <p:cNvPr id="135171" name="Rectangle 3"/>
          <p:cNvSpPr>
            <a:spLocks noGrp="1" noChangeArrowheads="1"/>
          </p:cNvSpPr>
          <p:nvPr>
            <p:ph type="body" idx="1"/>
          </p:nvPr>
        </p:nvSpPr>
        <p:spPr>
          <a:xfrm>
            <a:off x="611560" y="1152525"/>
            <a:ext cx="7848872" cy="5705475"/>
          </a:xfrm>
        </p:spPr>
        <p:txBody>
          <a:bodyPr>
            <a:normAutofit fontScale="70000" lnSpcReduction="20000"/>
          </a:bodyPr>
          <a:lstStyle/>
          <a:p>
            <a:pPr eaLnBrk="1" hangingPunct="1">
              <a:lnSpc>
                <a:spcPct val="120000"/>
              </a:lnSpc>
              <a:spcBef>
                <a:spcPts val="0"/>
              </a:spcBef>
            </a:pPr>
            <a:r>
              <a:rPr lang="zh-CN" altLang="en-US" sz="2600" dirty="0" smtClean="0"/>
              <a:t>当关联双方需要相互都能访问到对方时，就是双向关联。比如</a:t>
            </a:r>
            <a:r>
              <a:rPr lang="en-US" altLang="zh-CN" sz="2600" dirty="0" smtClean="0"/>
              <a:t>Loan</a:t>
            </a:r>
            <a:r>
              <a:rPr lang="zh-CN" altLang="en-US" sz="2600" dirty="0" smtClean="0"/>
              <a:t>能知道所借的是哪一个</a:t>
            </a:r>
            <a:r>
              <a:rPr lang="en-US" altLang="zh-CN" sz="2600" dirty="0" err="1" smtClean="0"/>
              <a:t>ResourceItem</a:t>
            </a:r>
            <a:r>
              <a:rPr lang="zh-CN" altLang="en-US" sz="2600" dirty="0" smtClean="0"/>
              <a:t>，并且</a:t>
            </a:r>
            <a:r>
              <a:rPr lang="en-US" altLang="zh-CN" sz="2600" dirty="0" err="1" smtClean="0"/>
              <a:t>ResourceItem</a:t>
            </a:r>
            <a:r>
              <a:rPr lang="zh-CN" altLang="en-US" sz="2600" dirty="0" smtClean="0"/>
              <a:t>能够访问到对应的</a:t>
            </a:r>
            <a:r>
              <a:rPr lang="en-US" altLang="zh-CN" sz="2600" dirty="0" smtClean="0"/>
              <a:t>Loan</a:t>
            </a:r>
            <a:r>
              <a:rPr lang="zh-CN" altLang="en-US" sz="2600" dirty="0" smtClean="0"/>
              <a:t>。具体实现有多种办法，以下代码是一种示例。</a:t>
            </a:r>
          </a:p>
          <a:p>
            <a:pPr eaLnBrk="1" hangingPunct="1">
              <a:lnSpc>
                <a:spcPct val="120000"/>
              </a:lnSpc>
              <a:spcBef>
                <a:spcPts val="0"/>
              </a:spcBef>
              <a:buFont typeface="Wingdings" panose="05000000000000000000" pitchFamily="2" charset="2"/>
              <a:buNone/>
            </a:pPr>
            <a:r>
              <a:rPr lang="en-US" altLang="zh-CN" sz="2000" dirty="0" smtClean="0">
                <a:solidFill>
                  <a:srgbClr val="0033CC"/>
                </a:solidFill>
              </a:rPr>
              <a:t>public class </a:t>
            </a:r>
            <a:r>
              <a:rPr lang="en-US" altLang="zh-CN" sz="2000" dirty="0" err="1" smtClean="0">
                <a:solidFill>
                  <a:srgbClr val="0033CC"/>
                </a:solidFill>
              </a:rPr>
              <a:t>ResourceItem</a:t>
            </a:r>
            <a:endParaRPr lang="en-US" altLang="zh-CN" sz="2000" dirty="0" smtClean="0">
              <a:solidFill>
                <a:srgbClr val="0033CC"/>
              </a:solidFill>
            </a:endParaRPr>
          </a:p>
          <a:p>
            <a:pPr eaLnBrk="1" hangingPunct="1">
              <a:lnSpc>
                <a:spcPct val="120000"/>
              </a:lnSpc>
              <a:spcBef>
                <a:spcPts val="0"/>
              </a:spcBef>
              <a:buFont typeface="Wingdings" panose="05000000000000000000" pitchFamily="2" charset="2"/>
              <a:buNone/>
            </a:pPr>
            <a:r>
              <a:rPr lang="en-US" altLang="zh-CN" sz="2000" dirty="0" smtClean="0">
                <a:solidFill>
                  <a:srgbClr val="0033CC"/>
                </a:solidFill>
              </a:rPr>
              <a:t>{</a:t>
            </a:r>
          </a:p>
          <a:p>
            <a:pPr eaLnBrk="1" hangingPunct="1">
              <a:lnSpc>
                <a:spcPct val="120000"/>
              </a:lnSpc>
              <a:spcBef>
                <a:spcPts val="0"/>
              </a:spcBef>
              <a:buFont typeface="Wingdings" panose="05000000000000000000" pitchFamily="2" charset="2"/>
              <a:buNone/>
            </a:pPr>
            <a:r>
              <a:rPr lang="en-US" altLang="zh-CN" sz="2000" dirty="0" smtClean="0">
                <a:solidFill>
                  <a:srgbClr val="CC0000"/>
                </a:solidFill>
              </a:rPr>
              <a:t>	private Loan </a:t>
            </a:r>
            <a:r>
              <a:rPr lang="en-US" altLang="zh-CN" sz="2000" dirty="0" err="1" smtClean="0">
                <a:solidFill>
                  <a:srgbClr val="CC0000"/>
                </a:solidFill>
              </a:rPr>
              <a:t>theLoan</a:t>
            </a:r>
            <a:r>
              <a:rPr lang="en-US" altLang="zh-CN" sz="2000" dirty="0" smtClean="0">
                <a:solidFill>
                  <a:srgbClr val="CC0000"/>
                </a:solidFill>
              </a:rPr>
              <a:t>;</a:t>
            </a:r>
            <a:r>
              <a:rPr lang="en-US" altLang="zh-CN" sz="2000" dirty="0" smtClean="0">
                <a:solidFill>
                  <a:srgbClr val="0033CC"/>
                </a:solidFill>
              </a:rPr>
              <a:t>		//</a:t>
            </a:r>
            <a:r>
              <a:rPr lang="zh-CN" altLang="en-US" sz="2000" dirty="0" smtClean="0">
                <a:solidFill>
                  <a:srgbClr val="0033CC"/>
                </a:solidFill>
              </a:rPr>
              <a:t>关联属性</a:t>
            </a:r>
          </a:p>
          <a:p>
            <a:pPr eaLnBrk="1" hangingPunct="1">
              <a:lnSpc>
                <a:spcPct val="120000"/>
              </a:lnSpc>
              <a:spcBef>
                <a:spcPts val="0"/>
              </a:spcBef>
              <a:buFont typeface="Wingdings" panose="05000000000000000000" pitchFamily="2" charset="2"/>
              <a:buNone/>
            </a:pPr>
            <a:r>
              <a:rPr lang="zh-CN" altLang="en-US" sz="2000" dirty="0" smtClean="0">
                <a:solidFill>
                  <a:srgbClr val="0033CC"/>
                </a:solidFill>
              </a:rPr>
              <a:t>	</a:t>
            </a:r>
            <a:r>
              <a:rPr lang="en-US" altLang="zh-CN" sz="2000" dirty="0" smtClean="0">
                <a:solidFill>
                  <a:srgbClr val="0033CC"/>
                </a:solidFill>
              </a:rPr>
              <a:t>public void </a:t>
            </a:r>
            <a:r>
              <a:rPr lang="en-US" altLang="zh-CN" sz="2000" dirty="0" err="1" smtClean="0">
                <a:solidFill>
                  <a:srgbClr val="0033CC"/>
                </a:solidFill>
              </a:rPr>
              <a:t>addLoan</a:t>
            </a:r>
            <a:r>
              <a:rPr lang="en-US" altLang="zh-CN" sz="2000" dirty="0" smtClean="0">
                <a:solidFill>
                  <a:srgbClr val="0033CC"/>
                </a:solidFill>
              </a:rPr>
              <a:t>(Loan loan) {	//</a:t>
            </a:r>
            <a:r>
              <a:rPr lang="zh-CN" altLang="en-US" sz="2000" dirty="0" smtClean="0">
                <a:solidFill>
                  <a:srgbClr val="0033CC"/>
                </a:solidFill>
              </a:rPr>
              <a:t>建立双向关联</a:t>
            </a:r>
          </a:p>
          <a:p>
            <a:pPr eaLnBrk="1" hangingPunct="1">
              <a:lnSpc>
                <a:spcPct val="120000"/>
              </a:lnSpc>
              <a:spcBef>
                <a:spcPts val="0"/>
              </a:spcBef>
              <a:buFont typeface="Wingdings" panose="05000000000000000000" pitchFamily="2" charset="2"/>
              <a:buNone/>
            </a:pPr>
            <a:r>
              <a:rPr lang="zh-CN" altLang="en-US" sz="2000" dirty="0" smtClean="0">
                <a:solidFill>
                  <a:srgbClr val="0033CC"/>
                </a:solidFill>
              </a:rPr>
              <a:t>	        </a:t>
            </a:r>
            <a:r>
              <a:rPr lang="en-US" altLang="zh-CN" sz="2000" dirty="0" err="1" smtClean="0">
                <a:solidFill>
                  <a:srgbClr val="0033CC"/>
                </a:solidFill>
              </a:rPr>
              <a:t>theLoan</a:t>
            </a:r>
            <a:r>
              <a:rPr lang="en-US" altLang="zh-CN" sz="2000" dirty="0" smtClean="0">
                <a:solidFill>
                  <a:srgbClr val="0033CC"/>
                </a:solidFill>
              </a:rPr>
              <a:t> = new Loan(this);</a:t>
            </a:r>
          </a:p>
          <a:p>
            <a:pPr eaLnBrk="1" hangingPunct="1">
              <a:lnSpc>
                <a:spcPct val="120000"/>
              </a:lnSpc>
              <a:spcBef>
                <a:spcPts val="0"/>
              </a:spcBef>
              <a:buFont typeface="Wingdings" panose="05000000000000000000" pitchFamily="2" charset="2"/>
              <a:buNone/>
            </a:pPr>
            <a:r>
              <a:rPr lang="en-US" altLang="zh-CN" sz="2000" dirty="0" smtClean="0">
                <a:solidFill>
                  <a:srgbClr val="0033CC"/>
                </a:solidFill>
              </a:rPr>
              <a:t>	}</a:t>
            </a:r>
          </a:p>
          <a:p>
            <a:pPr eaLnBrk="1" hangingPunct="1">
              <a:lnSpc>
                <a:spcPct val="120000"/>
              </a:lnSpc>
              <a:spcBef>
                <a:spcPts val="0"/>
              </a:spcBef>
              <a:buFont typeface="Wingdings" panose="05000000000000000000" pitchFamily="2" charset="2"/>
              <a:buNone/>
            </a:pPr>
            <a:r>
              <a:rPr lang="en-US" altLang="zh-CN" sz="2000" dirty="0" smtClean="0">
                <a:solidFill>
                  <a:srgbClr val="0033CC"/>
                </a:solidFill>
              </a:rPr>
              <a:t>	</a:t>
            </a:r>
            <a:r>
              <a:rPr lang="en-US" altLang="zh-CN" sz="2000" dirty="0" smtClean="0">
                <a:solidFill>
                  <a:srgbClr val="0033CC"/>
                </a:solidFill>
                <a:latin typeface="华文中宋" panose="02010600040101010101" pitchFamily="2" charset="-122"/>
              </a:rPr>
              <a:t>……</a:t>
            </a:r>
            <a:endParaRPr lang="en-US" altLang="zh-CN" sz="2000" dirty="0" smtClean="0">
              <a:solidFill>
                <a:srgbClr val="0033CC"/>
              </a:solidFill>
            </a:endParaRPr>
          </a:p>
          <a:p>
            <a:pPr eaLnBrk="1" hangingPunct="1">
              <a:lnSpc>
                <a:spcPct val="120000"/>
              </a:lnSpc>
              <a:spcBef>
                <a:spcPts val="0"/>
              </a:spcBef>
              <a:buFont typeface="Wingdings" panose="05000000000000000000" pitchFamily="2" charset="2"/>
              <a:buNone/>
            </a:pPr>
            <a:r>
              <a:rPr lang="en-US" altLang="zh-CN" sz="2000" dirty="0" smtClean="0">
                <a:solidFill>
                  <a:srgbClr val="0033CC"/>
                </a:solidFill>
              </a:rPr>
              <a:t>}</a:t>
            </a:r>
          </a:p>
          <a:p>
            <a:pPr eaLnBrk="1" hangingPunct="1">
              <a:lnSpc>
                <a:spcPct val="120000"/>
              </a:lnSpc>
              <a:spcBef>
                <a:spcPts val="0"/>
              </a:spcBef>
              <a:buFont typeface="Wingdings" panose="05000000000000000000" pitchFamily="2" charset="2"/>
              <a:buNone/>
            </a:pPr>
            <a:r>
              <a:rPr lang="en-US" altLang="zh-CN" sz="2000" dirty="0" smtClean="0">
                <a:solidFill>
                  <a:srgbClr val="0033CC"/>
                </a:solidFill>
              </a:rPr>
              <a:t>public class Loan</a:t>
            </a:r>
          </a:p>
          <a:p>
            <a:pPr eaLnBrk="1" hangingPunct="1">
              <a:lnSpc>
                <a:spcPct val="120000"/>
              </a:lnSpc>
              <a:spcBef>
                <a:spcPts val="0"/>
              </a:spcBef>
              <a:buFont typeface="Wingdings" panose="05000000000000000000" pitchFamily="2" charset="2"/>
              <a:buNone/>
            </a:pPr>
            <a:r>
              <a:rPr lang="en-US" altLang="zh-CN" sz="2000" dirty="0" smtClean="0">
                <a:solidFill>
                  <a:srgbClr val="0033CC"/>
                </a:solidFill>
              </a:rPr>
              <a:t>{</a:t>
            </a:r>
          </a:p>
          <a:p>
            <a:pPr eaLnBrk="1" hangingPunct="1">
              <a:lnSpc>
                <a:spcPct val="120000"/>
              </a:lnSpc>
              <a:spcBef>
                <a:spcPts val="0"/>
              </a:spcBef>
              <a:buFont typeface="Wingdings" panose="05000000000000000000" pitchFamily="2" charset="2"/>
              <a:buNone/>
            </a:pPr>
            <a:r>
              <a:rPr lang="en-US" altLang="zh-CN" sz="2000" dirty="0" smtClean="0">
                <a:solidFill>
                  <a:srgbClr val="CC0000"/>
                </a:solidFill>
              </a:rPr>
              <a:t>	private </a:t>
            </a:r>
            <a:r>
              <a:rPr lang="en-US" altLang="zh-CN" sz="2000" dirty="0" err="1" smtClean="0">
                <a:solidFill>
                  <a:srgbClr val="CC0000"/>
                </a:solidFill>
              </a:rPr>
              <a:t>ResourceItem</a:t>
            </a:r>
            <a:r>
              <a:rPr lang="en-US" altLang="zh-CN" sz="2000" dirty="0" smtClean="0">
                <a:solidFill>
                  <a:srgbClr val="CC0000"/>
                </a:solidFill>
              </a:rPr>
              <a:t> </a:t>
            </a:r>
            <a:r>
              <a:rPr lang="en-US" altLang="zh-CN" sz="2000" dirty="0" err="1" smtClean="0">
                <a:solidFill>
                  <a:srgbClr val="CC0000"/>
                </a:solidFill>
              </a:rPr>
              <a:t>theItem</a:t>
            </a:r>
            <a:r>
              <a:rPr lang="en-US" altLang="zh-CN" sz="2000" dirty="0" smtClean="0">
                <a:solidFill>
                  <a:srgbClr val="CC0000"/>
                </a:solidFill>
              </a:rPr>
              <a:t>;</a:t>
            </a:r>
            <a:r>
              <a:rPr lang="en-US" altLang="zh-CN" sz="2000" dirty="0" smtClean="0">
                <a:solidFill>
                  <a:srgbClr val="0033CC"/>
                </a:solidFill>
              </a:rPr>
              <a:t>	//</a:t>
            </a:r>
            <a:r>
              <a:rPr lang="zh-CN" altLang="en-US" sz="2000" dirty="0" smtClean="0">
                <a:solidFill>
                  <a:srgbClr val="0033CC"/>
                </a:solidFill>
              </a:rPr>
              <a:t>关联属性</a:t>
            </a:r>
          </a:p>
          <a:p>
            <a:pPr eaLnBrk="1" hangingPunct="1">
              <a:lnSpc>
                <a:spcPct val="120000"/>
              </a:lnSpc>
              <a:spcBef>
                <a:spcPts val="0"/>
              </a:spcBef>
              <a:buFont typeface="Wingdings" panose="05000000000000000000" pitchFamily="2" charset="2"/>
              <a:buNone/>
            </a:pPr>
            <a:r>
              <a:rPr lang="zh-CN" altLang="en-US" sz="2000" dirty="0" smtClean="0">
                <a:solidFill>
                  <a:srgbClr val="0033CC"/>
                </a:solidFill>
              </a:rPr>
              <a:t>	</a:t>
            </a:r>
            <a:r>
              <a:rPr lang="en-US" altLang="zh-CN" sz="2000" dirty="0" smtClean="0">
                <a:solidFill>
                  <a:srgbClr val="0033CC"/>
                </a:solidFill>
              </a:rPr>
              <a:t>public Loan(</a:t>
            </a:r>
            <a:r>
              <a:rPr lang="en-US" altLang="zh-CN" sz="2000" dirty="0" err="1" smtClean="0">
                <a:solidFill>
                  <a:srgbClr val="0033CC"/>
                </a:solidFill>
              </a:rPr>
              <a:t>ResourceItem</a:t>
            </a:r>
            <a:r>
              <a:rPr lang="en-US" altLang="zh-CN" sz="2000" dirty="0" smtClean="0">
                <a:solidFill>
                  <a:srgbClr val="0033CC"/>
                </a:solidFill>
              </a:rPr>
              <a:t> r) { 	//Loan</a:t>
            </a:r>
            <a:r>
              <a:rPr lang="zh-CN" altLang="en-US" sz="2000" dirty="0" smtClean="0">
                <a:solidFill>
                  <a:srgbClr val="0033CC"/>
                </a:solidFill>
              </a:rPr>
              <a:t>的构造函数</a:t>
            </a:r>
          </a:p>
          <a:p>
            <a:pPr eaLnBrk="1" hangingPunct="1">
              <a:lnSpc>
                <a:spcPct val="120000"/>
              </a:lnSpc>
              <a:spcBef>
                <a:spcPts val="0"/>
              </a:spcBef>
              <a:buFont typeface="Wingdings" panose="05000000000000000000" pitchFamily="2" charset="2"/>
              <a:buNone/>
            </a:pPr>
            <a:r>
              <a:rPr lang="zh-CN" altLang="en-US" sz="2000" dirty="0" smtClean="0">
                <a:solidFill>
                  <a:srgbClr val="0033CC"/>
                </a:solidFill>
              </a:rPr>
              <a:t>	        </a:t>
            </a:r>
            <a:r>
              <a:rPr lang="en-US" altLang="zh-CN" sz="2000" dirty="0" err="1" smtClean="0">
                <a:solidFill>
                  <a:srgbClr val="0033CC"/>
                </a:solidFill>
              </a:rPr>
              <a:t>theItem</a:t>
            </a:r>
            <a:r>
              <a:rPr lang="en-US" altLang="zh-CN" sz="2000" dirty="0" smtClean="0">
                <a:solidFill>
                  <a:srgbClr val="0033CC"/>
                </a:solidFill>
              </a:rPr>
              <a:t> = r; 			//</a:t>
            </a:r>
            <a:r>
              <a:rPr lang="zh-CN" altLang="en-US" sz="2000" dirty="0" smtClean="0">
                <a:solidFill>
                  <a:srgbClr val="0033CC"/>
                </a:solidFill>
              </a:rPr>
              <a:t>建立和</a:t>
            </a:r>
            <a:r>
              <a:rPr lang="en-US" altLang="zh-CN" sz="2000" dirty="0" err="1" smtClean="0">
                <a:solidFill>
                  <a:srgbClr val="0033CC"/>
                </a:solidFill>
              </a:rPr>
              <a:t>ResourceItem</a:t>
            </a:r>
            <a:r>
              <a:rPr lang="zh-CN" altLang="en-US" sz="2000" dirty="0" smtClean="0">
                <a:solidFill>
                  <a:srgbClr val="0033CC"/>
                </a:solidFill>
              </a:rPr>
              <a:t>的关联</a:t>
            </a:r>
          </a:p>
          <a:p>
            <a:pPr eaLnBrk="1" hangingPunct="1">
              <a:lnSpc>
                <a:spcPct val="120000"/>
              </a:lnSpc>
              <a:spcBef>
                <a:spcPts val="0"/>
              </a:spcBef>
              <a:buFont typeface="Wingdings" panose="05000000000000000000" pitchFamily="2" charset="2"/>
              <a:buNone/>
            </a:pPr>
            <a:r>
              <a:rPr lang="zh-CN" altLang="en-US" sz="2000" dirty="0" smtClean="0">
                <a:solidFill>
                  <a:srgbClr val="0033CC"/>
                </a:solidFill>
              </a:rPr>
              <a:t>	</a:t>
            </a:r>
            <a:r>
              <a:rPr lang="en-US" altLang="zh-CN" sz="2000" dirty="0" smtClean="0">
                <a:solidFill>
                  <a:srgbClr val="0033CC"/>
                </a:solidFill>
              </a:rPr>
              <a:t>}</a:t>
            </a:r>
          </a:p>
          <a:p>
            <a:pPr eaLnBrk="1" hangingPunct="1">
              <a:lnSpc>
                <a:spcPct val="120000"/>
              </a:lnSpc>
              <a:spcBef>
                <a:spcPts val="0"/>
              </a:spcBef>
              <a:buFont typeface="Wingdings" panose="05000000000000000000" pitchFamily="2" charset="2"/>
              <a:buNone/>
            </a:pPr>
            <a:r>
              <a:rPr lang="en-US" altLang="zh-CN" sz="2000" dirty="0" smtClean="0">
                <a:solidFill>
                  <a:srgbClr val="0033CC"/>
                </a:solidFill>
              </a:rPr>
              <a:t>	</a:t>
            </a:r>
            <a:r>
              <a:rPr lang="en-US" altLang="zh-CN" sz="2000" dirty="0" smtClean="0">
                <a:solidFill>
                  <a:srgbClr val="0033CC"/>
                </a:solidFill>
                <a:latin typeface="华文中宋" panose="02010600040101010101" pitchFamily="2" charset="-122"/>
              </a:rPr>
              <a:t>……</a:t>
            </a:r>
            <a:endParaRPr lang="en-US" altLang="zh-CN" sz="2000" dirty="0" smtClean="0">
              <a:solidFill>
                <a:srgbClr val="0033CC"/>
              </a:solidFill>
            </a:endParaRPr>
          </a:p>
          <a:p>
            <a:pPr eaLnBrk="1" hangingPunct="1">
              <a:lnSpc>
                <a:spcPct val="120000"/>
              </a:lnSpc>
              <a:spcBef>
                <a:spcPts val="0"/>
              </a:spcBef>
              <a:buFont typeface="Wingdings" panose="05000000000000000000" pitchFamily="2" charset="2"/>
              <a:buNone/>
            </a:pPr>
            <a:r>
              <a:rPr lang="en-US" altLang="zh-CN" sz="2000" dirty="0" smtClean="0">
                <a:solidFill>
                  <a:srgbClr val="0033CC"/>
                </a:solidFill>
              </a:rPr>
              <a:t>}</a:t>
            </a:r>
          </a:p>
        </p:txBody>
      </p:sp>
    </p:spTree>
    <p:extLst>
      <p:ext uri="{BB962C8B-B14F-4D97-AF65-F5344CB8AC3E}">
        <p14:creationId xmlns:p14="http://schemas.microsoft.com/office/powerpoint/2010/main" val="317510456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467544" y="476672"/>
            <a:ext cx="8567737" cy="981075"/>
          </a:xfrm>
        </p:spPr>
        <p:txBody>
          <a:bodyPr/>
          <a:lstStyle/>
          <a:p>
            <a:pPr eaLnBrk="1" hangingPunct="1"/>
            <a:r>
              <a:rPr lang="zh-CN" altLang="en-US" dirty="0" smtClean="0"/>
              <a:t>关联的创建或解除</a:t>
            </a:r>
          </a:p>
        </p:txBody>
      </p:sp>
      <p:sp>
        <p:nvSpPr>
          <p:cNvPr id="136195" name="Rectangle 3"/>
          <p:cNvSpPr>
            <a:spLocks noGrp="1" noChangeArrowheads="1"/>
          </p:cNvSpPr>
          <p:nvPr>
            <p:ph type="body" idx="1"/>
          </p:nvPr>
        </p:nvSpPr>
        <p:spPr/>
        <p:txBody>
          <a:bodyPr>
            <a:normAutofit fontScale="92500"/>
          </a:bodyPr>
          <a:lstStyle/>
          <a:p>
            <a:pPr eaLnBrk="1" hangingPunct="1"/>
            <a:r>
              <a:rPr lang="zh-CN" altLang="en-US" smtClean="0"/>
              <a:t>关联可以在对象一产生就已经存在，也可以在运行期间动态建立。</a:t>
            </a:r>
          </a:p>
          <a:p>
            <a:pPr lvl="1" eaLnBrk="1" hangingPunct="1"/>
            <a:r>
              <a:rPr lang="zh-CN" altLang="en-US" smtClean="0"/>
              <a:t>对于那些比较持久并且不会发生变化的关联，或者具有很强归属关系的聚集关联，一般在主对象的构造函数中创建关联对象或记录下关联对象的引用</a:t>
            </a:r>
          </a:p>
          <a:p>
            <a:pPr lvl="1" eaLnBrk="1" hangingPunct="1"/>
            <a:r>
              <a:rPr lang="zh-CN" altLang="en-US" smtClean="0"/>
              <a:t>较为松散的对象关联，一般当某项业务逻辑发生时，两个对象的关联才被确立，可以设计特定方法建立或解除关联。 </a:t>
            </a:r>
          </a:p>
        </p:txBody>
      </p:sp>
    </p:spTree>
    <p:extLst>
      <p:ext uri="{BB962C8B-B14F-4D97-AF65-F5344CB8AC3E}">
        <p14:creationId xmlns:p14="http://schemas.microsoft.com/office/powerpoint/2010/main" val="81377280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467544" y="198438"/>
            <a:ext cx="8567737" cy="981075"/>
          </a:xfrm>
        </p:spPr>
        <p:txBody>
          <a:bodyPr/>
          <a:lstStyle/>
          <a:p>
            <a:pPr eaLnBrk="1" hangingPunct="1"/>
            <a:r>
              <a:rPr lang="zh-CN" altLang="en-US" dirty="0" smtClean="0"/>
              <a:t>动态创建关联举例</a:t>
            </a:r>
          </a:p>
        </p:txBody>
      </p:sp>
      <p:sp>
        <p:nvSpPr>
          <p:cNvPr id="137219" name="Rectangle 3"/>
          <p:cNvSpPr>
            <a:spLocks noGrp="1" noChangeArrowheads="1"/>
          </p:cNvSpPr>
          <p:nvPr>
            <p:ph type="body" idx="1"/>
          </p:nvPr>
        </p:nvSpPr>
        <p:spPr>
          <a:xfrm>
            <a:off x="755575" y="2349500"/>
            <a:ext cx="8137599" cy="4430713"/>
          </a:xfrm>
        </p:spPr>
        <p:txBody>
          <a:bodyPr>
            <a:noAutofit/>
          </a:bodyPr>
          <a:lstStyle/>
          <a:p>
            <a:pPr eaLnBrk="1" hangingPunct="1">
              <a:lnSpc>
                <a:spcPct val="80000"/>
              </a:lnSpc>
              <a:buFont typeface="Wingdings" panose="05000000000000000000" pitchFamily="2" charset="2"/>
              <a:buNone/>
            </a:pPr>
            <a:r>
              <a:rPr lang="en-US" altLang="zh-CN" sz="1600" dirty="0" smtClean="0">
                <a:solidFill>
                  <a:srgbClr val="0033CC"/>
                </a:solidFill>
              </a:rPr>
              <a:t>public </a:t>
            </a:r>
            <a:r>
              <a:rPr lang="en-US" altLang="zh-TW" sz="1600" dirty="0" smtClean="0">
                <a:solidFill>
                  <a:srgbClr val="0033CC"/>
                </a:solidFill>
              </a:rPr>
              <a:t>Class Car</a:t>
            </a:r>
            <a:r>
              <a:rPr lang="en-US" altLang="zh-CN" sz="1600" dirty="0" smtClean="0">
                <a:solidFill>
                  <a:srgbClr val="0033CC"/>
                </a:solidFill>
              </a:rPr>
              <a:t> </a:t>
            </a:r>
          </a:p>
          <a:p>
            <a:pPr eaLnBrk="1" hangingPunct="1">
              <a:lnSpc>
                <a:spcPct val="80000"/>
              </a:lnSpc>
              <a:buFont typeface="Wingdings" panose="05000000000000000000" pitchFamily="2" charset="2"/>
              <a:buNone/>
            </a:pPr>
            <a:r>
              <a:rPr lang="en-US" altLang="zh-CN" sz="1600" dirty="0" smtClean="0">
                <a:solidFill>
                  <a:srgbClr val="0033CC"/>
                </a:solidFill>
              </a:rPr>
              <a:t>	p</a:t>
            </a:r>
            <a:r>
              <a:rPr lang="en-US" altLang="zh-TW" sz="1600" dirty="0" smtClean="0">
                <a:solidFill>
                  <a:srgbClr val="0033CC"/>
                </a:solidFill>
              </a:rPr>
              <a:t>rivate Driver</a:t>
            </a:r>
            <a:r>
              <a:rPr lang="en-US" altLang="zh-CN" sz="1600" dirty="0" smtClean="0">
                <a:solidFill>
                  <a:srgbClr val="0033CC"/>
                </a:solidFill>
              </a:rPr>
              <a:t> </a:t>
            </a:r>
            <a:r>
              <a:rPr lang="en-US" altLang="zh-CN" sz="1600" dirty="0" err="1" smtClean="0">
                <a:solidFill>
                  <a:srgbClr val="0033CC"/>
                </a:solidFill>
              </a:rPr>
              <a:t>theDriver</a:t>
            </a:r>
            <a:r>
              <a:rPr lang="en-US" altLang="zh-CN" sz="1600" dirty="0" smtClean="0">
                <a:solidFill>
                  <a:srgbClr val="0033CC"/>
                </a:solidFill>
              </a:rPr>
              <a:t>;</a:t>
            </a:r>
          </a:p>
          <a:p>
            <a:pPr eaLnBrk="1" hangingPunct="1">
              <a:lnSpc>
                <a:spcPct val="80000"/>
              </a:lnSpc>
              <a:buFont typeface="Wingdings" panose="05000000000000000000" pitchFamily="2" charset="2"/>
              <a:buNone/>
            </a:pPr>
            <a:r>
              <a:rPr lang="en-US" altLang="zh-CN" sz="1600" dirty="0" smtClean="0">
                <a:solidFill>
                  <a:srgbClr val="0033CC"/>
                </a:solidFill>
              </a:rPr>
              <a:t>	</a:t>
            </a:r>
            <a:r>
              <a:rPr lang="en-US" altLang="zh-CN" sz="1600" dirty="0" smtClean="0">
                <a:solidFill>
                  <a:srgbClr val="0033CC"/>
                </a:solidFill>
                <a:latin typeface="华文中宋" panose="02010600040101010101" pitchFamily="2" charset="-122"/>
              </a:rPr>
              <a:t>……</a:t>
            </a:r>
            <a:endParaRPr lang="en-US" altLang="zh-CN" sz="1600" dirty="0" smtClean="0">
              <a:solidFill>
                <a:srgbClr val="0033CC"/>
              </a:solidFill>
            </a:endParaRPr>
          </a:p>
          <a:p>
            <a:pPr eaLnBrk="1" hangingPunct="1">
              <a:lnSpc>
                <a:spcPct val="80000"/>
              </a:lnSpc>
              <a:buFont typeface="Wingdings" panose="05000000000000000000" pitchFamily="2" charset="2"/>
              <a:buNone/>
            </a:pPr>
            <a:r>
              <a:rPr lang="en-US" altLang="zh-CN" sz="1600" dirty="0" smtClean="0">
                <a:solidFill>
                  <a:srgbClr val="0033CC"/>
                </a:solidFill>
              </a:rPr>
              <a:t>	p</a:t>
            </a:r>
            <a:r>
              <a:rPr lang="en-US" altLang="zh-TW" sz="1600" dirty="0" smtClean="0">
                <a:solidFill>
                  <a:srgbClr val="0033CC"/>
                </a:solidFill>
              </a:rPr>
              <a:t>ublic </a:t>
            </a:r>
            <a:r>
              <a:rPr lang="en-US" altLang="zh-CN" sz="1600" dirty="0" smtClean="0">
                <a:solidFill>
                  <a:srgbClr val="0033CC"/>
                </a:solidFill>
              </a:rPr>
              <a:t>void</a:t>
            </a:r>
            <a:r>
              <a:rPr lang="en-US" altLang="zh-TW" sz="1600" dirty="0" smtClean="0">
                <a:solidFill>
                  <a:srgbClr val="0033CC"/>
                </a:solidFill>
              </a:rPr>
              <a:t> </a:t>
            </a:r>
            <a:r>
              <a:rPr lang="en-US" altLang="zh-TW" sz="1600" dirty="0" err="1" smtClean="0">
                <a:solidFill>
                  <a:srgbClr val="0033CC"/>
                </a:solidFill>
              </a:rPr>
              <a:t>assignDriver</a:t>
            </a:r>
            <a:r>
              <a:rPr lang="en-US" altLang="zh-TW" sz="1600" dirty="0" smtClean="0">
                <a:solidFill>
                  <a:srgbClr val="0033CC"/>
                </a:solidFill>
              </a:rPr>
              <a:t>(Driver</a:t>
            </a:r>
            <a:r>
              <a:rPr lang="en-US" altLang="zh-CN" sz="1600" dirty="0" smtClean="0">
                <a:solidFill>
                  <a:srgbClr val="0033CC"/>
                </a:solidFill>
              </a:rPr>
              <a:t> </a:t>
            </a:r>
            <a:r>
              <a:rPr lang="en-US" altLang="zh-CN" sz="1600" dirty="0" err="1" smtClean="0">
                <a:solidFill>
                  <a:srgbClr val="0033CC"/>
                </a:solidFill>
              </a:rPr>
              <a:t>dr</a:t>
            </a:r>
            <a:r>
              <a:rPr lang="en-US" altLang="zh-TW" sz="1600" dirty="0" smtClean="0">
                <a:solidFill>
                  <a:srgbClr val="0033CC"/>
                </a:solidFill>
              </a:rPr>
              <a:t>)</a:t>
            </a:r>
            <a:r>
              <a:rPr lang="en-US" altLang="zh-CN" sz="1600" dirty="0" smtClean="0">
                <a:solidFill>
                  <a:srgbClr val="0033CC"/>
                </a:solidFill>
              </a:rPr>
              <a:t> {</a:t>
            </a:r>
            <a:endParaRPr lang="en-US" altLang="zh-TW" sz="1600" dirty="0" smtClean="0">
              <a:solidFill>
                <a:srgbClr val="0033CC"/>
              </a:solidFill>
            </a:endParaRPr>
          </a:p>
          <a:p>
            <a:pPr eaLnBrk="1" hangingPunct="1">
              <a:lnSpc>
                <a:spcPct val="80000"/>
              </a:lnSpc>
              <a:buFont typeface="Wingdings" panose="05000000000000000000" pitchFamily="2" charset="2"/>
              <a:buNone/>
            </a:pPr>
            <a:r>
              <a:rPr lang="en-US" altLang="zh-TW" sz="1600" dirty="0" smtClean="0">
                <a:solidFill>
                  <a:srgbClr val="0033CC"/>
                </a:solidFill>
              </a:rPr>
              <a:t>        </a:t>
            </a:r>
            <a:r>
              <a:rPr lang="en-US" altLang="zh-TW" sz="1600" dirty="0" err="1" smtClean="0">
                <a:solidFill>
                  <a:srgbClr val="0033CC"/>
                </a:solidFill>
              </a:rPr>
              <a:t>theDriver</a:t>
            </a:r>
            <a:r>
              <a:rPr lang="en-US" altLang="zh-TW" sz="1600" dirty="0" smtClean="0">
                <a:solidFill>
                  <a:srgbClr val="0033CC"/>
                </a:solidFill>
              </a:rPr>
              <a:t> = </a:t>
            </a:r>
            <a:r>
              <a:rPr lang="en-US" altLang="zh-TW" sz="1600" dirty="0" err="1" smtClean="0">
                <a:solidFill>
                  <a:srgbClr val="0033CC"/>
                </a:solidFill>
              </a:rPr>
              <a:t>d</a:t>
            </a:r>
            <a:r>
              <a:rPr lang="en-US" altLang="zh-CN" sz="1600" dirty="0" err="1" smtClean="0">
                <a:solidFill>
                  <a:srgbClr val="0033CC"/>
                </a:solidFill>
              </a:rPr>
              <a:t>r</a:t>
            </a:r>
            <a:endParaRPr lang="en-US" altLang="zh-CN" sz="1600" dirty="0" smtClean="0">
              <a:solidFill>
                <a:srgbClr val="0033CC"/>
              </a:solidFill>
            </a:endParaRPr>
          </a:p>
          <a:p>
            <a:pPr eaLnBrk="1" hangingPunct="1">
              <a:lnSpc>
                <a:spcPct val="80000"/>
              </a:lnSpc>
              <a:buFont typeface="Wingdings" panose="05000000000000000000" pitchFamily="2" charset="2"/>
              <a:buNone/>
            </a:pPr>
            <a:r>
              <a:rPr lang="en-US" altLang="zh-CN" sz="1600" dirty="0" smtClean="0">
                <a:solidFill>
                  <a:srgbClr val="0033CC"/>
                </a:solidFill>
              </a:rPr>
              <a:t>	}</a:t>
            </a:r>
          </a:p>
          <a:p>
            <a:pPr eaLnBrk="1" hangingPunct="1">
              <a:lnSpc>
                <a:spcPct val="80000"/>
              </a:lnSpc>
              <a:buFont typeface="Wingdings" panose="05000000000000000000" pitchFamily="2" charset="2"/>
              <a:buNone/>
            </a:pPr>
            <a:r>
              <a:rPr lang="en-US" altLang="zh-CN" sz="1600" dirty="0" smtClean="0">
                <a:solidFill>
                  <a:srgbClr val="0033CC"/>
                </a:solidFill>
              </a:rPr>
              <a:t>}</a:t>
            </a:r>
          </a:p>
          <a:p>
            <a:pPr eaLnBrk="1" hangingPunct="1">
              <a:lnSpc>
                <a:spcPct val="80000"/>
              </a:lnSpc>
              <a:buFont typeface="Wingdings" panose="05000000000000000000" pitchFamily="2" charset="2"/>
              <a:buNone/>
            </a:pPr>
            <a:r>
              <a:rPr lang="en-US" altLang="zh-CN" sz="1600" dirty="0" smtClean="0">
                <a:solidFill>
                  <a:srgbClr val="0033CC"/>
                </a:solidFill>
              </a:rPr>
              <a:t>Car c1 = new Car(</a:t>
            </a:r>
            <a:r>
              <a:rPr lang="en-US" altLang="zh-CN" sz="1600" dirty="0" smtClean="0">
                <a:solidFill>
                  <a:srgbClr val="0033CC"/>
                </a:solidFill>
                <a:latin typeface="华文中宋" panose="02010600040101010101" pitchFamily="2" charset="-122"/>
              </a:rPr>
              <a:t>“</a:t>
            </a:r>
            <a:r>
              <a:rPr lang="zh-CN" altLang="en-US" sz="1600" dirty="0" smtClean="0">
                <a:solidFill>
                  <a:srgbClr val="0033CC"/>
                </a:solidFill>
              </a:rPr>
              <a:t>京</a:t>
            </a:r>
            <a:r>
              <a:rPr lang="en-US" altLang="zh-CN" sz="1600" dirty="0" smtClean="0">
                <a:solidFill>
                  <a:srgbClr val="0033CC"/>
                </a:solidFill>
              </a:rPr>
              <a:t>B58888</a:t>
            </a:r>
            <a:r>
              <a:rPr lang="en-US" altLang="zh-CN" sz="1600" dirty="0" smtClean="0">
                <a:solidFill>
                  <a:srgbClr val="0033CC"/>
                </a:solidFill>
                <a:latin typeface="华文中宋" panose="02010600040101010101" pitchFamily="2" charset="-122"/>
              </a:rPr>
              <a:t>”</a:t>
            </a:r>
            <a:r>
              <a:rPr lang="en-US" altLang="zh-CN" sz="1600" dirty="0" smtClean="0">
                <a:solidFill>
                  <a:srgbClr val="0033CC"/>
                </a:solidFill>
              </a:rPr>
              <a:t>, </a:t>
            </a:r>
            <a:r>
              <a:rPr lang="en-US" altLang="zh-CN" sz="1600" dirty="0" smtClean="0">
                <a:solidFill>
                  <a:srgbClr val="0033CC"/>
                </a:solidFill>
                <a:latin typeface="华文中宋" panose="02010600040101010101" pitchFamily="2" charset="-122"/>
              </a:rPr>
              <a:t>“</a:t>
            </a:r>
            <a:r>
              <a:rPr lang="zh-CN" altLang="en-US" sz="1600" dirty="0" smtClean="0">
                <a:solidFill>
                  <a:srgbClr val="0033CC"/>
                </a:solidFill>
              </a:rPr>
              <a:t>红旗</a:t>
            </a:r>
            <a:r>
              <a:rPr lang="zh-CN" altLang="en-US" sz="1600" dirty="0" smtClean="0">
                <a:solidFill>
                  <a:srgbClr val="0033CC"/>
                </a:solidFill>
                <a:latin typeface="华文中宋" panose="02010600040101010101" pitchFamily="2" charset="-122"/>
              </a:rPr>
              <a:t>”</a:t>
            </a:r>
            <a:r>
              <a:rPr lang="en-US" altLang="zh-CN" sz="1600" dirty="0" smtClean="0">
                <a:solidFill>
                  <a:srgbClr val="0033CC"/>
                </a:solidFill>
              </a:rPr>
              <a:t>);</a:t>
            </a:r>
          </a:p>
          <a:p>
            <a:pPr eaLnBrk="1" hangingPunct="1">
              <a:lnSpc>
                <a:spcPct val="80000"/>
              </a:lnSpc>
              <a:buFont typeface="Wingdings" panose="05000000000000000000" pitchFamily="2" charset="2"/>
              <a:buNone/>
            </a:pPr>
            <a:r>
              <a:rPr lang="en-US" altLang="zh-CN" sz="1600" dirty="0" smtClean="0">
                <a:solidFill>
                  <a:srgbClr val="0033CC"/>
                </a:solidFill>
              </a:rPr>
              <a:t>Driver </a:t>
            </a:r>
            <a:r>
              <a:rPr lang="en-US" altLang="zh-TW" sz="1600" dirty="0" smtClean="0">
                <a:solidFill>
                  <a:srgbClr val="0033CC"/>
                </a:solidFill>
              </a:rPr>
              <a:t>d1 </a:t>
            </a:r>
            <a:r>
              <a:rPr lang="en-US" altLang="zh-CN" sz="1600" dirty="0" smtClean="0">
                <a:solidFill>
                  <a:srgbClr val="0033CC"/>
                </a:solidFill>
              </a:rPr>
              <a:t>=</a:t>
            </a:r>
            <a:r>
              <a:rPr lang="en-US" altLang="zh-TW" sz="1600" dirty="0" smtClean="0">
                <a:solidFill>
                  <a:srgbClr val="0033CC"/>
                </a:solidFill>
              </a:rPr>
              <a:t> New Driver("Wang")</a:t>
            </a:r>
            <a:r>
              <a:rPr lang="en-US" altLang="zh-CN" sz="1600" dirty="0" smtClean="0">
                <a:solidFill>
                  <a:srgbClr val="0033CC"/>
                </a:solidFill>
              </a:rPr>
              <a:t>;</a:t>
            </a:r>
          </a:p>
          <a:p>
            <a:pPr eaLnBrk="1" hangingPunct="1">
              <a:lnSpc>
                <a:spcPct val="80000"/>
              </a:lnSpc>
              <a:buFont typeface="Wingdings" panose="05000000000000000000" pitchFamily="2" charset="2"/>
              <a:buNone/>
            </a:pPr>
            <a:r>
              <a:rPr lang="en-US" altLang="zh-CN" sz="1600" dirty="0" smtClean="0">
                <a:solidFill>
                  <a:srgbClr val="0033CC"/>
                </a:solidFill>
              </a:rPr>
              <a:t>Driver </a:t>
            </a:r>
            <a:r>
              <a:rPr lang="en-US" altLang="zh-TW" sz="1600" dirty="0" smtClean="0">
                <a:solidFill>
                  <a:srgbClr val="0033CC"/>
                </a:solidFill>
              </a:rPr>
              <a:t>d</a:t>
            </a:r>
            <a:r>
              <a:rPr lang="en-US" altLang="zh-CN" sz="1600" dirty="0" smtClean="0">
                <a:solidFill>
                  <a:srgbClr val="0033CC"/>
                </a:solidFill>
              </a:rPr>
              <a:t>2</a:t>
            </a:r>
            <a:r>
              <a:rPr lang="en-US" altLang="zh-TW" sz="1600" dirty="0" smtClean="0">
                <a:solidFill>
                  <a:srgbClr val="0033CC"/>
                </a:solidFill>
              </a:rPr>
              <a:t> </a:t>
            </a:r>
            <a:r>
              <a:rPr lang="en-US" altLang="zh-CN" sz="1600" dirty="0" smtClean="0">
                <a:solidFill>
                  <a:srgbClr val="0033CC"/>
                </a:solidFill>
              </a:rPr>
              <a:t>=</a:t>
            </a:r>
            <a:r>
              <a:rPr lang="en-US" altLang="zh-TW" sz="1600" dirty="0" smtClean="0">
                <a:solidFill>
                  <a:srgbClr val="0033CC"/>
                </a:solidFill>
              </a:rPr>
              <a:t> New Driver("</a:t>
            </a:r>
            <a:r>
              <a:rPr lang="en-US" altLang="zh-CN" sz="1600" dirty="0" smtClean="0">
                <a:solidFill>
                  <a:srgbClr val="0033CC"/>
                </a:solidFill>
              </a:rPr>
              <a:t>Zhao</a:t>
            </a:r>
            <a:r>
              <a:rPr lang="en-US" altLang="zh-TW" sz="1600" dirty="0" smtClean="0">
                <a:solidFill>
                  <a:srgbClr val="0033CC"/>
                </a:solidFill>
              </a:rPr>
              <a:t>")</a:t>
            </a:r>
            <a:r>
              <a:rPr lang="en-US" altLang="zh-CN" sz="1600" dirty="0" smtClean="0">
                <a:solidFill>
                  <a:srgbClr val="0033CC"/>
                </a:solidFill>
              </a:rPr>
              <a:t>;</a:t>
            </a:r>
            <a:endParaRPr lang="en-US" altLang="zh-TW" sz="1600" dirty="0" smtClean="0">
              <a:solidFill>
                <a:srgbClr val="0033CC"/>
              </a:solidFill>
            </a:endParaRPr>
          </a:p>
          <a:p>
            <a:pPr eaLnBrk="1" hangingPunct="1">
              <a:lnSpc>
                <a:spcPct val="80000"/>
              </a:lnSpc>
              <a:buFont typeface="Wingdings" panose="05000000000000000000" pitchFamily="2" charset="2"/>
              <a:buNone/>
            </a:pPr>
            <a:r>
              <a:rPr lang="en-US" altLang="zh-TW" sz="1600" dirty="0" smtClean="0">
                <a:solidFill>
                  <a:srgbClr val="CC0000"/>
                </a:solidFill>
              </a:rPr>
              <a:t>c</a:t>
            </a:r>
            <a:r>
              <a:rPr lang="en-US" altLang="zh-CN" sz="1600" dirty="0" smtClean="0">
                <a:solidFill>
                  <a:srgbClr val="CC0000"/>
                </a:solidFill>
              </a:rPr>
              <a:t>1</a:t>
            </a:r>
            <a:r>
              <a:rPr lang="en-US" altLang="zh-TW" sz="1600" dirty="0" smtClean="0">
                <a:solidFill>
                  <a:srgbClr val="CC0000"/>
                </a:solidFill>
              </a:rPr>
              <a:t>.assignDriver(d1)</a:t>
            </a:r>
            <a:r>
              <a:rPr lang="en-US" altLang="zh-CN" sz="1600" dirty="0" smtClean="0">
                <a:solidFill>
                  <a:srgbClr val="CC0000"/>
                </a:solidFill>
              </a:rPr>
              <a:t>;	//</a:t>
            </a:r>
            <a:r>
              <a:rPr lang="zh-CN" altLang="en-US" sz="1600" dirty="0" smtClean="0">
                <a:solidFill>
                  <a:srgbClr val="CC0000"/>
                </a:solidFill>
              </a:rPr>
              <a:t>建立</a:t>
            </a:r>
            <a:r>
              <a:rPr lang="en-US" altLang="zh-CN" sz="1600" dirty="0" smtClean="0">
                <a:solidFill>
                  <a:srgbClr val="CC0000"/>
                </a:solidFill>
              </a:rPr>
              <a:t>c1</a:t>
            </a:r>
            <a:r>
              <a:rPr lang="zh-CN" altLang="en-US" sz="1600" dirty="0" smtClean="0">
                <a:solidFill>
                  <a:srgbClr val="CC0000"/>
                </a:solidFill>
              </a:rPr>
              <a:t>和</a:t>
            </a:r>
            <a:r>
              <a:rPr lang="en-US" altLang="zh-CN" sz="1600" dirty="0" smtClean="0">
                <a:solidFill>
                  <a:srgbClr val="CC0000"/>
                </a:solidFill>
              </a:rPr>
              <a:t>d1</a:t>
            </a:r>
            <a:r>
              <a:rPr lang="zh-CN" altLang="en-US" sz="1600" dirty="0" smtClean="0">
                <a:solidFill>
                  <a:srgbClr val="CC0000"/>
                </a:solidFill>
              </a:rPr>
              <a:t>之间的关联</a:t>
            </a:r>
          </a:p>
          <a:p>
            <a:pPr eaLnBrk="1" hangingPunct="1">
              <a:lnSpc>
                <a:spcPct val="80000"/>
              </a:lnSpc>
              <a:buFont typeface="Wingdings" panose="05000000000000000000" pitchFamily="2" charset="2"/>
              <a:buNone/>
            </a:pPr>
            <a:r>
              <a:rPr lang="en-US" altLang="zh-CN" sz="1600" dirty="0" smtClean="0">
                <a:solidFill>
                  <a:srgbClr val="0033CC"/>
                </a:solidFill>
                <a:latin typeface="华文中宋" panose="02010600040101010101" pitchFamily="2" charset="-122"/>
              </a:rPr>
              <a:t>……</a:t>
            </a:r>
            <a:endParaRPr lang="en-US" altLang="zh-TW" sz="1600" dirty="0" smtClean="0">
              <a:solidFill>
                <a:srgbClr val="0033CC"/>
              </a:solidFill>
            </a:endParaRPr>
          </a:p>
          <a:p>
            <a:pPr eaLnBrk="1" hangingPunct="1">
              <a:lnSpc>
                <a:spcPct val="80000"/>
              </a:lnSpc>
              <a:buFont typeface="Wingdings" panose="05000000000000000000" pitchFamily="2" charset="2"/>
              <a:buNone/>
            </a:pPr>
            <a:r>
              <a:rPr lang="en-US" altLang="zh-TW" sz="1600" dirty="0" smtClean="0">
                <a:solidFill>
                  <a:srgbClr val="0033CC"/>
                </a:solidFill>
              </a:rPr>
              <a:t>c1.assign</a:t>
            </a:r>
            <a:r>
              <a:rPr lang="en-US" altLang="zh-CN" sz="1600" dirty="0" smtClean="0">
                <a:solidFill>
                  <a:srgbClr val="0033CC"/>
                </a:solidFill>
              </a:rPr>
              <a:t>Driver</a:t>
            </a:r>
            <a:r>
              <a:rPr lang="en-US" altLang="zh-TW" sz="1600" dirty="0" smtClean="0">
                <a:solidFill>
                  <a:srgbClr val="0033CC"/>
                </a:solidFill>
              </a:rPr>
              <a:t>(d2)</a:t>
            </a:r>
            <a:r>
              <a:rPr lang="en-US" altLang="zh-CN" sz="1600" dirty="0" smtClean="0">
                <a:solidFill>
                  <a:srgbClr val="0033CC"/>
                </a:solidFill>
              </a:rPr>
              <a:t>;	//</a:t>
            </a:r>
            <a:r>
              <a:rPr lang="zh-CN" altLang="en-US" sz="1600" dirty="0" smtClean="0">
                <a:solidFill>
                  <a:srgbClr val="0033CC"/>
                </a:solidFill>
              </a:rPr>
              <a:t>建立</a:t>
            </a:r>
            <a:r>
              <a:rPr lang="en-US" altLang="zh-CN" sz="1600" dirty="0" smtClean="0">
                <a:solidFill>
                  <a:srgbClr val="0033CC"/>
                </a:solidFill>
              </a:rPr>
              <a:t>c1</a:t>
            </a:r>
            <a:r>
              <a:rPr lang="zh-CN" altLang="en-US" sz="1600" dirty="0" smtClean="0">
                <a:solidFill>
                  <a:srgbClr val="0033CC"/>
                </a:solidFill>
              </a:rPr>
              <a:t>和</a:t>
            </a:r>
            <a:r>
              <a:rPr lang="en-US" altLang="zh-CN" sz="1600" dirty="0" smtClean="0">
                <a:solidFill>
                  <a:srgbClr val="0033CC"/>
                </a:solidFill>
              </a:rPr>
              <a:t>d2</a:t>
            </a:r>
            <a:r>
              <a:rPr lang="zh-CN" altLang="en-US" sz="1600" dirty="0" smtClean="0">
                <a:solidFill>
                  <a:srgbClr val="0033CC"/>
                </a:solidFill>
              </a:rPr>
              <a:t>之间的关联，</a:t>
            </a:r>
            <a:r>
              <a:rPr lang="en-US" altLang="zh-CN" sz="1600" dirty="0" smtClean="0">
                <a:solidFill>
                  <a:srgbClr val="0033CC"/>
                </a:solidFill>
              </a:rPr>
              <a:t>c1</a:t>
            </a:r>
            <a:r>
              <a:rPr lang="zh-CN" altLang="en-US" sz="1600" dirty="0" smtClean="0">
                <a:solidFill>
                  <a:srgbClr val="0033CC"/>
                </a:solidFill>
              </a:rPr>
              <a:t>和</a:t>
            </a:r>
            <a:r>
              <a:rPr lang="en-US" altLang="zh-CN" sz="1600" dirty="0" smtClean="0">
                <a:solidFill>
                  <a:srgbClr val="0033CC"/>
                </a:solidFill>
              </a:rPr>
              <a:t>d1</a:t>
            </a:r>
            <a:r>
              <a:rPr lang="zh-CN" altLang="en-US" sz="1600" dirty="0" smtClean="0">
                <a:solidFill>
                  <a:srgbClr val="0033CC"/>
                </a:solidFill>
              </a:rPr>
              <a:t>的关联被解除</a:t>
            </a:r>
          </a:p>
        </p:txBody>
      </p:sp>
      <p:pic>
        <p:nvPicPr>
          <p:cNvPr id="137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196975"/>
            <a:ext cx="6840537"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420228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68313" y="115888"/>
            <a:ext cx="8567737" cy="981075"/>
          </a:xfrm>
        </p:spPr>
        <p:txBody>
          <a:bodyPr/>
          <a:lstStyle/>
          <a:p>
            <a:pPr eaLnBrk="1" hangingPunct="1"/>
            <a:r>
              <a:rPr lang="en-US" altLang="zh-CN" smtClean="0"/>
              <a:t>3. </a:t>
            </a:r>
            <a:r>
              <a:rPr lang="zh-CN" altLang="en-US" smtClean="0"/>
              <a:t>接口与实现的设计</a:t>
            </a:r>
          </a:p>
        </p:txBody>
      </p:sp>
      <p:sp>
        <p:nvSpPr>
          <p:cNvPr id="138243" name="Rectangle 3"/>
          <p:cNvSpPr>
            <a:spLocks noGrp="1" noChangeArrowheads="1"/>
          </p:cNvSpPr>
          <p:nvPr>
            <p:ph type="body" idx="1"/>
          </p:nvPr>
        </p:nvSpPr>
        <p:spPr>
          <a:xfrm>
            <a:off x="250825" y="1196752"/>
            <a:ext cx="8893175" cy="3455987"/>
          </a:xfrm>
        </p:spPr>
        <p:txBody>
          <a:bodyPr>
            <a:noAutofit/>
          </a:bodyPr>
          <a:lstStyle/>
          <a:p>
            <a:pPr eaLnBrk="1" hangingPunct="1">
              <a:lnSpc>
                <a:spcPct val="110000"/>
              </a:lnSpc>
              <a:spcBef>
                <a:spcPts val="0"/>
              </a:spcBef>
            </a:pPr>
            <a:r>
              <a:rPr lang="zh-CN" altLang="en-US" sz="2000" dirty="0" smtClean="0"/>
              <a:t>所有的实体类都具有这些数据库操作行为，将这些操作抽象出来封装到一个</a:t>
            </a:r>
            <a:r>
              <a:rPr lang="en-US" altLang="zh-CN" sz="2000" dirty="0" err="1" smtClean="0"/>
              <a:t>IEntityOperate</a:t>
            </a:r>
            <a:r>
              <a:rPr lang="zh-CN" altLang="en-US" sz="2000" dirty="0" smtClean="0"/>
              <a:t>接口中</a:t>
            </a:r>
          </a:p>
          <a:p>
            <a:pPr lvl="1" eaLnBrk="1" hangingPunct="1">
              <a:lnSpc>
                <a:spcPct val="110000"/>
              </a:lnSpc>
              <a:spcBef>
                <a:spcPts val="0"/>
              </a:spcBef>
              <a:buFont typeface="Wingdings" panose="05000000000000000000" pitchFamily="2" charset="2"/>
              <a:buNone/>
            </a:pPr>
            <a:r>
              <a:rPr lang="en-US" altLang="zh-CN" sz="2000" dirty="0" smtClean="0"/>
              <a:t>public interface </a:t>
            </a:r>
            <a:r>
              <a:rPr lang="en-US" altLang="zh-CN" sz="2000" dirty="0" err="1" smtClean="0"/>
              <a:t>IEntityOperate</a:t>
            </a:r>
            <a:endParaRPr lang="en-US" altLang="zh-CN" sz="2000" dirty="0" smtClean="0"/>
          </a:p>
          <a:p>
            <a:pPr lvl="1" eaLnBrk="1" hangingPunct="1">
              <a:lnSpc>
                <a:spcPct val="110000"/>
              </a:lnSpc>
              <a:spcBef>
                <a:spcPts val="0"/>
              </a:spcBef>
              <a:buFont typeface="Wingdings" panose="05000000000000000000" pitchFamily="2" charset="2"/>
              <a:buNone/>
            </a:pPr>
            <a:r>
              <a:rPr lang="en-US" altLang="zh-CN" sz="2000" dirty="0" smtClean="0"/>
              <a:t>{         </a:t>
            </a:r>
          </a:p>
          <a:p>
            <a:pPr lvl="1" eaLnBrk="1" hangingPunct="1">
              <a:lnSpc>
                <a:spcPct val="110000"/>
              </a:lnSpc>
              <a:spcBef>
                <a:spcPts val="0"/>
              </a:spcBef>
              <a:buFont typeface="Wingdings" panose="05000000000000000000" pitchFamily="2" charset="2"/>
              <a:buNone/>
            </a:pPr>
            <a:r>
              <a:rPr lang="en-US" altLang="zh-CN" sz="2000" dirty="0" smtClean="0"/>
              <a:t>	</a:t>
            </a:r>
            <a:r>
              <a:rPr lang="en-US" altLang="zh-CN" sz="2000" dirty="0" err="1" smtClean="0"/>
              <a:t>int</a:t>
            </a:r>
            <a:r>
              <a:rPr lang="en-US" altLang="zh-CN" sz="2000" dirty="0" smtClean="0"/>
              <a:t> </a:t>
            </a:r>
            <a:r>
              <a:rPr lang="en-US" altLang="zh-CN" sz="2000" dirty="0" err="1" smtClean="0"/>
              <a:t>InsertEntity</a:t>
            </a:r>
            <a:r>
              <a:rPr lang="en-US" altLang="zh-CN" sz="2000" dirty="0" smtClean="0"/>
              <a:t>(); 	//</a:t>
            </a:r>
            <a:r>
              <a:rPr lang="zh-CN" altLang="en-US" sz="2000" dirty="0" smtClean="0"/>
              <a:t>插入对象数据到数据库中</a:t>
            </a:r>
            <a:r>
              <a:rPr lang="en-US" altLang="zh-CN" sz="2000" dirty="0" err="1" smtClean="0"/>
              <a:t>int</a:t>
            </a:r>
            <a:r>
              <a:rPr lang="en-US" altLang="zh-CN" sz="2000" dirty="0" smtClean="0"/>
              <a:t> </a:t>
            </a:r>
            <a:r>
              <a:rPr lang="en-US" altLang="zh-CN" sz="2000" dirty="0" err="1" smtClean="0"/>
              <a:t>UpdateEntity</a:t>
            </a:r>
            <a:r>
              <a:rPr lang="en-US" altLang="zh-CN" sz="2000" dirty="0" smtClean="0"/>
              <a:t>(); 	//</a:t>
            </a:r>
            <a:r>
              <a:rPr lang="zh-CN" altLang="en-US" sz="2000" dirty="0" smtClean="0"/>
              <a:t>更新对象数据到数据库中</a:t>
            </a:r>
          </a:p>
          <a:p>
            <a:pPr lvl="1" eaLnBrk="1" hangingPunct="1">
              <a:lnSpc>
                <a:spcPct val="110000"/>
              </a:lnSpc>
              <a:spcBef>
                <a:spcPts val="0"/>
              </a:spcBef>
              <a:buFont typeface="Wingdings" panose="05000000000000000000" pitchFamily="2" charset="2"/>
              <a:buNone/>
            </a:pPr>
            <a:r>
              <a:rPr lang="zh-CN" altLang="en-US" sz="2000" dirty="0" smtClean="0"/>
              <a:t>	</a:t>
            </a:r>
            <a:r>
              <a:rPr lang="en-US" altLang="zh-CN" sz="2000" dirty="0" err="1" smtClean="0"/>
              <a:t>int</a:t>
            </a:r>
            <a:r>
              <a:rPr lang="en-US" altLang="zh-CN" sz="2000" dirty="0" smtClean="0"/>
              <a:t> </a:t>
            </a:r>
            <a:r>
              <a:rPr lang="en-US" altLang="zh-CN" sz="2000" dirty="0" err="1" smtClean="0"/>
              <a:t>DeleteEntity</a:t>
            </a:r>
            <a:r>
              <a:rPr lang="en-US" altLang="zh-CN" sz="2000" dirty="0" smtClean="0"/>
              <a:t>(); 	//</a:t>
            </a:r>
            <a:r>
              <a:rPr lang="zh-CN" altLang="en-US" sz="2000" dirty="0" smtClean="0"/>
              <a:t>删除数据库中指定对象数据</a:t>
            </a:r>
          </a:p>
          <a:p>
            <a:pPr lvl="1" eaLnBrk="1" hangingPunct="1">
              <a:lnSpc>
                <a:spcPct val="110000"/>
              </a:lnSpc>
              <a:spcBef>
                <a:spcPts val="0"/>
              </a:spcBef>
              <a:buFont typeface="Wingdings" panose="05000000000000000000" pitchFamily="2" charset="2"/>
              <a:buNone/>
            </a:pPr>
            <a:r>
              <a:rPr lang="en-US" altLang="zh-CN" sz="2000" dirty="0" smtClean="0"/>
              <a:t>} </a:t>
            </a:r>
          </a:p>
        </p:txBody>
      </p:sp>
      <p:pic>
        <p:nvPicPr>
          <p:cNvPr id="138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4005263"/>
            <a:ext cx="3744913" cy="276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617681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467544" y="268358"/>
            <a:ext cx="8567737" cy="981075"/>
          </a:xfrm>
        </p:spPr>
        <p:txBody>
          <a:bodyPr/>
          <a:lstStyle/>
          <a:p>
            <a:pPr eaLnBrk="1" hangingPunct="1"/>
            <a:r>
              <a:rPr lang="en-US" altLang="zh-CN" dirty="0" smtClean="0"/>
              <a:t>4. </a:t>
            </a:r>
            <a:r>
              <a:rPr lang="zh-CN" altLang="en-US" dirty="0" smtClean="0"/>
              <a:t>依赖设计</a:t>
            </a:r>
          </a:p>
        </p:txBody>
      </p:sp>
      <p:sp>
        <p:nvSpPr>
          <p:cNvPr id="139267" name="Rectangle 3"/>
          <p:cNvSpPr>
            <a:spLocks noGrp="1" noChangeArrowheads="1"/>
          </p:cNvSpPr>
          <p:nvPr>
            <p:ph type="body" idx="1"/>
          </p:nvPr>
        </p:nvSpPr>
        <p:spPr>
          <a:xfrm>
            <a:off x="467543" y="1268413"/>
            <a:ext cx="8208913" cy="2016125"/>
          </a:xfrm>
        </p:spPr>
        <p:txBody>
          <a:bodyPr>
            <a:normAutofit/>
          </a:bodyPr>
          <a:lstStyle/>
          <a:p>
            <a:pPr eaLnBrk="1" hangingPunct="1">
              <a:lnSpc>
                <a:spcPct val="90000"/>
              </a:lnSpc>
            </a:pPr>
            <a:r>
              <a:rPr lang="zh-CN" altLang="en-US" sz="2400" dirty="0" smtClean="0"/>
              <a:t>在类图中依赖关系通常指明一个类的对象实例使用了另一个类的属性和方法。</a:t>
            </a:r>
          </a:p>
          <a:p>
            <a:pPr eaLnBrk="1" hangingPunct="1">
              <a:lnSpc>
                <a:spcPct val="90000"/>
              </a:lnSpc>
            </a:pPr>
            <a:r>
              <a:rPr lang="zh-CN" altLang="en-US" sz="2400" dirty="0" smtClean="0"/>
              <a:t>界面层使用了控制层对象，控制层对象使用了数据访问层对象。</a:t>
            </a:r>
          </a:p>
        </p:txBody>
      </p:sp>
      <p:pic>
        <p:nvPicPr>
          <p:cNvPr id="139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2924175"/>
            <a:ext cx="6480175"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007394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395536" y="476672"/>
            <a:ext cx="8567737" cy="981075"/>
          </a:xfrm>
        </p:spPr>
        <p:txBody>
          <a:bodyPr/>
          <a:lstStyle/>
          <a:p>
            <a:pPr eaLnBrk="1" hangingPunct="1"/>
            <a:r>
              <a:rPr lang="zh-CN" altLang="en-US" dirty="0" smtClean="0"/>
              <a:t>类的耦合</a:t>
            </a:r>
          </a:p>
        </p:txBody>
      </p:sp>
      <p:sp>
        <p:nvSpPr>
          <p:cNvPr id="140291" name="Rectangle 3"/>
          <p:cNvSpPr>
            <a:spLocks noGrp="1" noChangeArrowheads="1"/>
          </p:cNvSpPr>
          <p:nvPr>
            <p:ph type="body" idx="1"/>
          </p:nvPr>
        </p:nvSpPr>
        <p:spPr/>
        <p:txBody>
          <a:bodyPr/>
          <a:lstStyle/>
          <a:p>
            <a:pPr eaLnBrk="1" hangingPunct="1"/>
            <a:r>
              <a:rPr lang="zh-CN" altLang="en-US" smtClean="0"/>
              <a:t>类之间的联系的紧密程度就是类之间的耦合度。</a:t>
            </a:r>
          </a:p>
          <a:p>
            <a:pPr eaLnBrk="1" hangingPunct="1"/>
            <a:r>
              <a:rPr lang="zh-CN" altLang="en-US" smtClean="0"/>
              <a:t>四种关系的耦合程度从高至低：</a:t>
            </a:r>
          </a:p>
          <a:p>
            <a:pPr lvl="1" eaLnBrk="1" hangingPunct="1"/>
            <a:r>
              <a:rPr lang="zh-CN" altLang="en-US" smtClean="0"/>
              <a:t>泛化</a:t>
            </a:r>
          </a:p>
          <a:p>
            <a:pPr lvl="1" eaLnBrk="1" hangingPunct="1"/>
            <a:r>
              <a:rPr lang="zh-CN" altLang="en-US" smtClean="0"/>
              <a:t>实现</a:t>
            </a:r>
          </a:p>
          <a:p>
            <a:pPr lvl="1" eaLnBrk="1" hangingPunct="1"/>
            <a:r>
              <a:rPr lang="zh-CN" altLang="en-US" smtClean="0"/>
              <a:t>关联</a:t>
            </a:r>
          </a:p>
          <a:p>
            <a:pPr lvl="1" eaLnBrk="1" hangingPunct="1"/>
            <a:r>
              <a:rPr lang="zh-CN" altLang="en-US" smtClean="0"/>
              <a:t>依赖（上层对象依赖于下层对象）</a:t>
            </a:r>
          </a:p>
          <a:p>
            <a:pPr lvl="1" eaLnBrk="1" hangingPunct="1"/>
            <a:endParaRPr lang="en-US" altLang="zh-CN" smtClean="0"/>
          </a:p>
        </p:txBody>
      </p:sp>
    </p:spTree>
    <p:extLst>
      <p:ext uri="{BB962C8B-B14F-4D97-AF65-F5344CB8AC3E}">
        <p14:creationId xmlns:p14="http://schemas.microsoft.com/office/powerpoint/2010/main" val="333613646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467544" y="476672"/>
            <a:ext cx="8567737" cy="981075"/>
          </a:xfrm>
        </p:spPr>
        <p:txBody>
          <a:bodyPr/>
          <a:lstStyle/>
          <a:p>
            <a:pPr eaLnBrk="1" hangingPunct="1"/>
            <a:r>
              <a:rPr lang="zh-CN" altLang="en-US" smtClean="0"/>
              <a:t>类的内聚</a:t>
            </a:r>
          </a:p>
        </p:txBody>
      </p:sp>
      <p:sp>
        <p:nvSpPr>
          <p:cNvPr id="141315" name="Rectangle 3"/>
          <p:cNvSpPr>
            <a:spLocks noGrp="1" noChangeArrowheads="1"/>
          </p:cNvSpPr>
          <p:nvPr>
            <p:ph type="body" idx="1"/>
          </p:nvPr>
        </p:nvSpPr>
        <p:spPr/>
        <p:txBody>
          <a:bodyPr/>
          <a:lstStyle/>
          <a:p>
            <a:pPr eaLnBrk="1" hangingPunct="1"/>
            <a:r>
              <a:rPr lang="zh-CN" altLang="en-US" smtClean="0"/>
              <a:t>类的合理封装</a:t>
            </a:r>
          </a:p>
          <a:p>
            <a:pPr lvl="1" eaLnBrk="1" hangingPunct="1"/>
            <a:r>
              <a:rPr lang="zh-CN" altLang="en-US" smtClean="0"/>
              <a:t>内部属性和方法的关系紧密</a:t>
            </a:r>
          </a:p>
          <a:p>
            <a:pPr eaLnBrk="1" hangingPunct="1"/>
            <a:r>
              <a:rPr lang="zh-CN" altLang="en-US" smtClean="0"/>
              <a:t>单一职责的类</a:t>
            </a:r>
          </a:p>
          <a:p>
            <a:pPr lvl="1" eaLnBrk="1" hangingPunct="1"/>
            <a:r>
              <a:rPr lang="zh-CN" altLang="en-US" smtClean="0"/>
              <a:t>不要杂凑类</a:t>
            </a:r>
          </a:p>
          <a:p>
            <a:pPr lvl="1" eaLnBrk="1" hangingPunct="1"/>
            <a:r>
              <a:rPr lang="zh-CN" altLang="en-US" smtClean="0"/>
              <a:t>不要大而全的类</a:t>
            </a:r>
          </a:p>
        </p:txBody>
      </p:sp>
    </p:spTree>
    <p:extLst>
      <p:ext uri="{BB962C8B-B14F-4D97-AF65-F5344CB8AC3E}">
        <p14:creationId xmlns:p14="http://schemas.microsoft.com/office/powerpoint/2010/main" val="4006643851"/>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395536" y="548680"/>
            <a:ext cx="8567737" cy="981075"/>
          </a:xfrm>
        </p:spPr>
        <p:txBody>
          <a:bodyPr/>
          <a:lstStyle/>
          <a:p>
            <a:pPr eaLnBrk="1" hangingPunct="1"/>
            <a:r>
              <a:rPr lang="en-US" altLang="zh-CN" dirty="0" smtClean="0"/>
              <a:t>10.5 </a:t>
            </a:r>
            <a:r>
              <a:rPr lang="zh-CN" altLang="en-US" dirty="0" smtClean="0"/>
              <a:t>面向服务设计方法</a:t>
            </a:r>
          </a:p>
        </p:txBody>
      </p:sp>
      <p:sp>
        <p:nvSpPr>
          <p:cNvPr id="142339" name="Rectangle 3"/>
          <p:cNvSpPr>
            <a:spLocks noGrp="1" noChangeArrowheads="1"/>
          </p:cNvSpPr>
          <p:nvPr>
            <p:ph type="body" idx="1"/>
          </p:nvPr>
        </p:nvSpPr>
        <p:spPr/>
        <p:txBody>
          <a:bodyPr/>
          <a:lstStyle/>
          <a:p>
            <a:pPr eaLnBrk="1" hangingPunct="1"/>
            <a:r>
              <a:rPr lang="en-US" altLang="zh-CN" smtClean="0"/>
              <a:t>10.5.1 </a:t>
            </a:r>
            <a:r>
              <a:rPr lang="zh-CN" altLang="en-US" smtClean="0"/>
              <a:t>面向服务的基本概念</a:t>
            </a:r>
          </a:p>
          <a:p>
            <a:pPr eaLnBrk="1" hangingPunct="1"/>
            <a:r>
              <a:rPr lang="en-US" altLang="zh-CN" smtClean="0"/>
              <a:t>10.5.2 </a:t>
            </a:r>
            <a:r>
              <a:rPr lang="zh-CN" altLang="en-US" smtClean="0"/>
              <a:t>服务设计</a:t>
            </a:r>
          </a:p>
        </p:txBody>
      </p:sp>
    </p:spTree>
    <p:extLst>
      <p:ext uri="{BB962C8B-B14F-4D97-AF65-F5344CB8AC3E}">
        <p14:creationId xmlns:p14="http://schemas.microsoft.com/office/powerpoint/2010/main" val="290546662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548680"/>
            <a:ext cx="8567737" cy="981075"/>
          </a:xfrm>
        </p:spPr>
        <p:txBody>
          <a:bodyPr/>
          <a:lstStyle/>
          <a:p>
            <a:pPr eaLnBrk="1" hangingPunct="1"/>
            <a:r>
              <a:rPr lang="en-US" altLang="zh-CN" dirty="0" smtClean="0"/>
              <a:t>10.5.1 </a:t>
            </a:r>
            <a:r>
              <a:rPr lang="zh-CN" altLang="en-US" dirty="0" smtClean="0"/>
              <a:t>面向服务的基本概念</a:t>
            </a:r>
          </a:p>
        </p:txBody>
      </p:sp>
      <p:sp>
        <p:nvSpPr>
          <p:cNvPr id="143363" name="Rectangle 3"/>
          <p:cNvSpPr>
            <a:spLocks noGrp="1" noChangeArrowheads="1"/>
          </p:cNvSpPr>
          <p:nvPr>
            <p:ph type="body" idx="1"/>
          </p:nvPr>
        </p:nvSpPr>
        <p:spPr>
          <a:xfrm>
            <a:off x="468313" y="1772816"/>
            <a:ext cx="8424862" cy="4680372"/>
          </a:xfrm>
        </p:spPr>
        <p:txBody>
          <a:bodyPr/>
          <a:lstStyle/>
          <a:p>
            <a:pPr eaLnBrk="1" hangingPunct="1">
              <a:lnSpc>
                <a:spcPct val="80000"/>
              </a:lnSpc>
            </a:pPr>
            <a:r>
              <a:rPr lang="zh-CN" altLang="en-US" dirty="0" smtClean="0"/>
              <a:t>什么是服务？服务有什么优势？</a:t>
            </a:r>
            <a:endParaRPr lang="en-US" altLang="zh-CN" dirty="0" smtClean="0"/>
          </a:p>
          <a:p>
            <a:pPr eaLnBrk="1" hangingPunct="1">
              <a:lnSpc>
                <a:spcPct val="80000"/>
              </a:lnSpc>
            </a:pPr>
            <a:r>
              <a:rPr lang="zh-CN" altLang="en-US" dirty="0" smtClean="0"/>
              <a:t>什么是</a:t>
            </a:r>
            <a:r>
              <a:rPr lang="en-US" altLang="zh-CN" dirty="0" smtClean="0"/>
              <a:t>SOA</a:t>
            </a:r>
            <a:r>
              <a:rPr lang="zh-CN" altLang="en-US" dirty="0" smtClean="0"/>
              <a:t>？</a:t>
            </a:r>
            <a:r>
              <a:rPr lang="en-US" altLang="zh-CN" dirty="0" smtClean="0"/>
              <a:t>SOA</a:t>
            </a:r>
            <a:r>
              <a:rPr lang="zh-CN" altLang="en-US" dirty="0" smtClean="0"/>
              <a:t>在解决哪些问题上有优势？</a:t>
            </a:r>
            <a:endParaRPr lang="en-US" altLang="zh-CN" dirty="0" smtClean="0"/>
          </a:p>
          <a:p>
            <a:pPr eaLnBrk="1" hangingPunct="1">
              <a:lnSpc>
                <a:spcPct val="80000"/>
              </a:lnSpc>
            </a:pPr>
            <a:r>
              <a:rPr lang="en-US" altLang="zh-CN" dirty="0" smtClean="0"/>
              <a:t>SOA</a:t>
            </a:r>
            <a:r>
              <a:rPr lang="zh-CN" altLang="en-US" dirty="0" smtClean="0"/>
              <a:t>技术包含哪些内容？</a:t>
            </a:r>
          </a:p>
        </p:txBody>
      </p:sp>
    </p:spTree>
    <p:extLst>
      <p:ext uri="{BB962C8B-B14F-4D97-AF65-F5344CB8AC3E}">
        <p14:creationId xmlns:p14="http://schemas.microsoft.com/office/powerpoint/2010/main" val="109454955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468313" y="115888"/>
            <a:ext cx="8567737" cy="981075"/>
          </a:xfrm>
        </p:spPr>
        <p:txBody>
          <a:bodyPr>
            <a:normAutofit/>
          </a:bodyPr>
          <a:lstStyle/>
          <a:p>
            <a:pPr eaLnBrk="1" hangingPunct="1"/>
            <a:r>
              <a:rPr lang="en-US" altLang="zh-CN" sz="3200" dirty="0" smtClean="0"/>
              <a:t>1. </a:t>
            </a:r>
            <a:r>
              <a:rPr lang="zh-CN" altLang="en-US" sz="3200" dirty="0" smtClean="0"/>
              <a:t>什么是服务</a:t>
            </a:r>
          </a:p>
        </p:txBody>
      </p:sp>
      <p:sp>
        <p:nvSpPr>
          <p:cNvPr id="144387" name="Rectangle 3"/>
          <p:cNvSpPr>
            <a:spLocks noGrp="1" noChangeArrowheads="1"/>
          </p:cNvSpPr>
          <p:nvPr>
            <p:ph type="body" idx="1"/>
          </p:nvPr>
        </p:nvSpPr>
        <p:spPr>
          <a:xfrm>
            <a:off x="395535" y="1268413"/>
            <a:ext cx="8352929" cy="5184775"/>
          </a:xfrm>
        </p:spPr>
        <p:txBody>
          <a:bodyPr>
            <a:normAutofit fontScale="92500" lnSpcReduction="10000"/>
          </a:bodyPr>
          <a:lstStyle/>
          <a:p>
            <a:pPr eaLnBrk="1" hangingPunct="1">
              <a:spcBef>
                <a:spcPts val="0"/>
              </a:spcBef>
            </a:pPr>
            <a:r>
              <a:rPr lang="zh-CN" altLang="en-US" dirty="0" smtClean="0"/>
              <a:t>一个</a:t>
            </a:r>
            <a:r>
              <a:rPr lang="zh-CN" altLang="en-US" dirty="0" smtClean="0">
                <a:latin typeface="华文中宋" panose="02010600040101010101" pitchFamily="2" charset="-122"/>
              </a:rPr>
              <a:t>“</a:t>
            </a:r>
            <a:r>
              <a:rPr lang="zh-CN" altLang="en-US" dirty="0" smtClean="0"/>
              <a:t>服务</a:t>
            </a:r>
            <a:r>
              <a:rPr lang="zh-CN" altLang="en-US" dirty="0" smtClean="0">
                <a:latin typeface="华文中宋" panose="02010600040101010101" pitchFamily="2" charset="-122"/>
              </a:rPr>
              <a:t>”</a:t>
            </a:r>
            <a:r>
              <a:rPr lang="zh-CN" altLang="en-US" dirty="0" smtClean="0"/>
              <a:t>定义了一个与业务功能或业务数据相关的接口，以及约束这个接口的契约，如业务规则、安全性要求、质量要求等。</a:t>
            </a:r>
          </a:p>
          <a:p>
            <a:pPr eaLnBrk="1" hangingPunct="1">
              <a:spcBef>
                <a:spcPts val="0"/>
              </a:spcBef>
            </a:pPr>
            <a:r>
              <a:rPr lang="zh-CN" altLang="en-US" dirty="0" smtClean="0"/>
              <a:t>接口和契约采用中立的、基于标准的方式进行定义，它与实现服务的硬件平台、操作系统和编程语言无关，使得服务能以统一的方式在异构系统之间互相理解和交互。</a:t>
            </a:r>
          </a:p>
          <a:p>
            <a:pPr eaLnBrk="1" hangingPunct="1">
              <a:spcBef>
                <a:spcPts val="0"/>
              </a:spcBef>
            </a:pPr>
            <a:r>
              <a:rPr lang="zh-CN" altLang="en-US" dirty="0" smtClean="0"/>
              <a:t>服务是自治、独立的、无状态的，既要符合能独立的完成进化，并且进化过程不影响其他的逻辑单元。</a:t>
            </a:r>
          </a:p>
          <a:p>
            <a:pPr eaLnBrk="1" hangingPunct="1">
              <a:spcBef>
                <a:spcPts val="0"/>
              </a:spcBef>
            </a:pPr>
            <a:r>
              <a:rPr lang="zh-CN" altLang="en-US" dirty="0" smtClean="0"/>
              <a:t>服务可以被其他服务或程序利用。这种服务之间的应用，是基于相互理解的基础之上，即服务描述。描述文件中描述了服务的名称，服务所需要的数据，处理后返回的数据。</a:t>
            </a:r>
          </a:p>
        </p:txBody>
      </p:sp>
    </p:spTree>
    <p:extLst>
      <p:ext uri="{BB962C8B-B14F-4D97-AF65-F5344CB8AC3E}">
        <p14:creationId xmlns:p14="http://schemas.microsoft.com/office/powerpoint/2010/main" val="33810967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6059" y="548680"/>
            <a:ext cx="8567737" cy="981075"/>
          </a:xfrm>
        </p:spPr>
        <p:txBody>
          <a:bodyPr/>
          <a:lstStyle/>
          <a:p>
            <a:pPr eaLnBrk="1" hangingPunct="1"/>
            <a:r>
              <a:rPr lang="zh-CN" altLang="en-US" dirty="0" smtClean="0"/>
              <a:t>理解分层概念</a:t>
            </a:r>
          </a:p>
        </p:txBody>
      </p:sp>
      <p:sp>
        <p:nvSpPr>
          <p:cNvPr id="16387" name="Rectangle 3"/>
          <p:cNvSpPr>
            <a:spLocks noGrp="1" noChangeArrowheads="1"/>
          </p:cNvSpPr>
          <p:nvPr>
            <p:ph type="body" idx="1"/>
          </p:nvPr>
        </p:nvSpPr>
        <p:spPr>
          <a:xfrm>
            <a:off x="539551" y="1700808"/>
            <a:ext cx="8136905" cy="4896544"/>
          </a:xfrm>
        </p:spPr>
        <p:txBody>
          <a:bodyPr>
            <a:normAutofit fontScale="92500" lnSpcReduction="10000"/>
          </a:bodyPr>
          <a:lstStyle/>
          <a:p>
            <a:pPr eaLnBrk="1" hangingPunct="1">
              <a:lnSpc>
                <a:spcPct val="90000"/>
              </a:lnSpc>
            </a:pPr>
            <a:r>
              <a:rPr lang="zh-CN" altLang="en-US" dirty="0" smtClean="0"/>
              <a:t>自从</a:t>
            </a:r>
            <a:r>
              <a:rPr lang="en-US" altLang="zh-CN" dirty="0" smtClean="0"/>
              <a:t>C/S</a:t>
            </a:r>
            <a:r>
              <a:rPr lang="zh-CN" altLang="en-US" dirty="0" smtClean="0"/>
              <a:t>出现之后，软件就被分层了：</a:t>
            </a:r>
          </a:p>
          <a:p>
            <a:pPr lvl="1" eaLnBrk="1" hangingPunct="1">
              <a:lnSpc>
                <a:spcPct val="90000"/>
              </a:lnSpc>
            </a:pPr>
            <a:r>
              <a:rPr lang="en-US" altLang="zh-CN" dirty="0" smtClean="0"/>
              <a:t>Client</a:t>
            </a:r>
            <a:r>
              <a:rPr lang="zh-CN" altLang="en-US" dirty="0" smtClean="0"/>
              <a:t>端的软件完成前台任务，</a:t>
            </a:r>
            <a:r>
              <a:rPr lang="en-US" altLang="zh-CN" dirty="0" smtClean="0"/>
              <a:t>Server</a:t>
            </a:r>
            <a:r>
              <a:rPr lang="zh-CN" altLang="en-US" dirty="0" smtClean="0"/>
              <a:t>端的软件完成后台任务（一般是</a:t>
            </a:r>
            <a:r>
              <a:rPr lang="en-US" altLang="zh-CN" dirty="0" smtClean="0"/>
              <a:t>DB Server</a:t>
            </a:r>
            <a:r>
              <a:rPr lang="zh-CN" altLang="en-US" dirty="0" smtClean="0"/>
              <a:t>）；</a:t>
            </a:r>
          </a:p>
          <a:p>
            <a:pPr lvl="1" eaLnBrk="1" hangingPunct="1">
              <a:lnSpc>
                <a:spcPct val="90000"/>
              </a:lnSpc>
            </a:pPr>
            <a:r>
              <a:rPr lang="en-US" altLang="zh-CN" dirty="0" smtClean="0"/>
              <a:t>Client</a:t>
            </a:r>
            <a:r>
              <a:rPr lang="zh-CN" altLang="en-US" dirty="0" smtClean="0"/>
              <a:t>使用</a:t>
            </a:r>
            <a:r>
              <a:rPr lang="en-US" altLang="zh-CN" dirty="0" smtClean="0"/>
              <a:t>Server</a:t>
            </a:r>
            <a:r>
              <a:rPr lang="zh-CN" altLang="en-US" dirty="0" smtClean="0"/>
              <a:t>端的服务，依赖于</a:t>
            </a:r>
            <a:r>
              <a:rPr lang="en-US" altLang="zh-CN" dirty="0" smtClean="0"/>
              <a:t>Server</a:t>
            </a:r>
            <a:r>
              <a:rPr lang="zh-CN" altLang="en-US" dirty="0" smtClean="0"/>
              <a:t>端。</a:t>
            </a:r>
          </a:p>
          <a:p>
            <a:pPr eaLnBrk="1" hangingPunct="1">
              <a:lnSpc>
                <a:spcPct val="90000"/>
              </a:lnSpc>
            </a:pPr>
            <a:r>
              <a:rPr lang="zh-CN" altLang="en-US" dirty="0" smtClean="0"/>
              <a:t>自从</a:t>
            </a:r>
            <a:r>
              <a:rPr lang="en-US" altLang="zh-CN" dirty="0" smtClean="0"/>
              <a:t>Internet</a:t>
            </a:r>
            <a:r>
              <a:rPr lang="zh-CN" altLang="en-US" dirty="0" smtClean="0"/>
              <a:t>出现之后，软件进一步分层：</a:t>
            </a:r>
          </a:p>
          <a:p>
            <a:pPr lvl="1" eaLnBrk="1" hangingPunct="1">
              <a:lnSpc>
                <a:spcPct val="90000"/>
              </a:lnSpc>
            </a:pPr>
            <a:r>
              <a:rPr lang="en-US" altLang="zh-CN" dirty="0" smtClean="0"/>
              <a:t>Client</a:t>
            </a:r>
            <a:r>
              <a:rPr lang="zh-CN" altLang="en-US" dirty="0" smtClean="0"/>
              <a:t>端的软件（</a:t>
            </a:r>
            <a:r>
              <a:rPr lang="en-US" altLang="zh-CN" dirty="0" smtClean="0"/>
              <a:t>IE</a:t>
            </a:r>
            <a:r>
              <a:rPr lang="zh-CN" altLang="en-US" dirty="0" smtClean="0"/>
              <a:t>浏览器）完成输入输出任务，</a:t>
            </a:r>
            <a:r>
              <a:rPr lang="en-US" altLang="zh-CN" dirty="0" smtClean="0"/>
              <a:t>Web Server</a:t>
            </a:r>
            <a:r>
              <a:rPr lang="zh-CN" altLang="en-US" dirty="0" smtClean="0"/>
              <a:t>上的程序提供业务逻辑处理，后台</a:t>
            </a:r>
            <a:r>
              <a:rPr lang="en-US" altLang="zh-CN" dirty="0" smtClean="0"/>
              <a:t>DB Server</a:t>
            </a:r>
            <a:r>
              <a:rPr lang="zh-CN" altLang="en-US" dirty="0" smtClean="0"/>
              <a:t>完成数据的存取。</a:t>
            </a:r>
          </a:p>
          <a:p>
            <a:pPr eaLnBrk="1" hangingPunct="1">
              <a:lnSpc>
                <a:spcPct val="90000"/>
              </a:lnSpc>
            </a:pPr>
            <a:r>
              <a:rPr lang="en-US" altLang="zh-CN" dirty="0" smtClean="0"/>
              <a:t>C/S</a:t>
            </a:r>
            <a:r>
              <a:rPr lang="zh-CN" altLang="en-US" dirty="0" smtClean="0"/>
              <a:t>常被称为传统的两层，</a:t>
            </a:r>
            <a:r>
              <a:rPr lang="en-US" altLang="zh-CN" dirty="0" smtClean="0"/>
              <a:t>B/S</a:t>
            </a:r>
            <a:r>
              <a:rPr lang="zh-CN" altLang="en-US" dirty="0" smtClean="0"/>
              <a:t>称为三层。</a:t>
            </a:r>
          </a:p>
          <a:p>
            <a:pPr eaLnBrk="1" hangingPunct="1">
              <a:lnSpc>
                <a:spcPct val="90000"/>
              </a:lnSpc>
            </a:pPr>
            <a:r>
              <a:rPr lang="zh-CN" altLang="en-US" dirty="0" smtClean="0"/>
              <a:t>本书的分层将不包含有关系统软件（屏蔽如</a:t>
            </a:r>
            <a:r>
              <a:rPr lang="en-US" altLang="zh-CN" dirty="0" smtClean="0"/>
              <a:t>IE</a:t>
            </a:r>
            <a:r>
              <a:rPr lang="zh-CN" altLang="en-US" dirty="0" smtClean="0"/>
              <a:t>、</a:t>
            </a:r>
            <a:r>
              <a:rPr lang="en-US" altLang="zh-CN" dirty="0" smtClean="0"/>
              <a:t>DBMS</a:t>
            </a:r>
            <a:r>
              <a:rPr lang="zh-CN" altLang="en-US" dirty="0" smtClean="0"/>
              <a:t>等内容），仅讨论应用系统本身的设计，即应用架构设计。</a:t>
            </a:r>
          </a:p>
        </p:txBody>
      </p:sp>
    </p:spTree>
    <p:extLst>
      <p:ext uri="{BB962C8B-B14F-4D97-AF65-F5344CB8AC3E}">
        <p14:creationId xmlns:p14="http://schemas.microsoft.com/office/powerpoint/2010/main" val="633886292"/>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395536" y="548680"/>
            <a:ext cx="8567737" cy="981075"/>
          </a:xfrm>
        </p:spPr>
        <p:txBody>
          <a:bodyPr/>
          <a:lstStyle/>
          <a:p>
            <a:pPr eaLnBrk="1" hangingPunct="1"/>
            <a:r>
              <a:rPr lang="en-US" altLang="zh-CN" dirty="0" smtClean="0"/>
              <a:t>2. SOA</a:t>
            </a:r>
            <a:r>
              <a:rPr lang="zh-CN" altLang="en-US" dirty="0" smtClean="0"/>
              <a:t>的概念</a:t>
            </a:r>
          </a:p>
        </p:txBody>
      </p:sp>
      <p:sp>
        <p:nvSpPr>
          <p:cNvPr id="145411" name="Rectangle 3"/>
          <p:cNvSpPr>
            <a:spLocks noGrp="1" noChangeArrowheads="1"/>
          </p:cNvSpPr>
          <p:nvPr>
            <p:ph type="body" idx="1"/>
          </p:nvPr>
        </p:nvSpPr>
        <p:spPr>
          <a:xfrm>
            <a:off x="1115616" y="1628800"/>
            <a:ext cx="6878870" cy="4896543"/>
          </a:xfrm>
        </p:spPr>
        <p:txBody>
          <a:bodyPr>
            <a:normAutofit fontScale="62500" lnSpcReduction="20000"/>
          </a:bodyPr>
          <a:lstStyle/>
          <a:p>
            <a:pPr eaLnBrk="1" hangingPunct="1">
              <a:lnSpc>
                <a:spcPct val="120000"/>
              </a:lnSpc>
              <a:spcBef>
                <a:spcPts val="0"/>
              </a:spcBef>
            </a:pPr>
            <a:r>
              <a:rPr lang="en-US" altLang="zh-CN" dirty="0" smtClean="0"/>
              <a:t>SOA</a:t>
            </a:r>
            <a:r>
              <a:rPr lang="zh-CN" altLang="en-US" dirty="0" smtClean="0"/>
              <a:t>（</a:t>
            </a:r>
            <a:r>
              <a:rPr lang="en-US" altLang="zh-CN" dirty="0" smtClean="0"/>
              <a:t>Service-Oriented Architecture</a:t>
            </a:r>
            <a:r>
              <a:rPr lang="zh-CN" altLang="en-US" dirty="0" smtClean="0"/>
              <a:t>）</a:t>
            </a:r>
          </a:p>
          <a:p>
            <a:pPr lvl="1" eaLnBrk="1" hangingPunct="1">
              <a:lnSpc>
                <a:spcPct val="120000"/>
              </a:lnSpc>
              <a:spcBef>
                <a:spcPts val="0"/>
              </a:spcBef>
            </a:pPr>
            <a:r>
              <a:rPr lang="zh-CN" altLang="en-US" dirty="0" smtClean="0"/>
              <a:t>是一种架构模式，系统基于服务构件来开发，多个服务通过它们定义良好的接口和契约联系起来。</a:t>
            </a:r>
          </a:p>
          <a:p>
            <a:pPr lvl="1" eaLnBrk="1" hangingPunct="1">
              <a:lnSpc>
                <a:spcPct val="120000"/>
              </a:lnSpc>
              <a:spcBef>
                <a:spcPts val="0"/>
              </a:spcBef>
            </a:pPr>
            <a:r>
              <a:rPr lang="zh-CN" altLang="en-US" dirty="0" smtClean="0"/>
              <a:t>最早由</a:t>
            </a:r>
            <a:r>
              <a:rPr lang="en-US" altLang="zh-CN" dirty="0" smtClean="0"/>
              <a:t>Gartner</a:t>
            </a:r>
            <a:r>
              <a:rPr lang="zh-CN" altLang="en-US" dirty="0" smtClean="0"/>
              <a:t>公司于</a:t>
            </a:r>
            <a:r>
              <a:rPr lang="en-US" altLang="zh-CN" dirty="0" smtClean="0"/>
              <a:t>1996</a:t>
            </a:r>
            <a:r>
              <a:rPr lang="zh-CN" altLang="en-US" dirty="0" smtClean="0"/>
              <a:t>年提出</a:t>
            </a:r>
            <a:r>
              <a:rPr lang="en-US" altLang="zh-CN" dirty="0" smtClean="0"/>
              <a:t>SOA</a:t>
            </a:r>
            <a:r>
              <a:rPr lang="zh-CN" altLang="en-US" dirty="0" smtClean="0"/>
              <a:t>概念时，是这样描述的：“客户端</a:t>
            </a:r>
            <a:r>
              <a:rPr lang="en-US" altLang="zh-CN" dirty="0" smtClean="0"/>
              <a:t>/</a:t>
            </a:r>
            <a:r>
              <a:rPr lang="zh-CN" altLang="en-US" dirty="0" smtClean="0"/>
              <a:t>服务器的软件设计方法，一个应用系统由软件服务和软件服务使用者组成</a:t>
            </a:r>
            <a:r>
              <a:rPr lang="en-US" altLang="zh-CN" dirty="0" smtClean="0"/>
              <a:t>……SOA</a:t>
            </a:r>
            <a:r>
              <a:rPr lang="zh-CN" altLang="en-US" dirty="0" smtClean="0"/>
              <a:t>与大多数通用的客户端</a:t>
            </a:r>
            <a:r>
              <a:rPr lang="en-US" altLang="zh-CN" dirty="0" smtClean="0"/>
              <a:t>/</a:t>
            </a:r>
            <a:r>
              <a:rPr lang="zh-CN" altLang="en-US" dirty="0" smtClean="0"/>
              <a:t>服务器模型的不同之处在于它着重强调软件构件的松散耦合，并使用独立的标准接口。”</a:t>
            </a:r>
          </a:p>
          <a:p>
            <a:pPr eaLnBrk="1" hangingPunct="1">
              <a:lnSpc>
                <a:spcPct val="120000"/>
              </a:lnSpc>
              <a:spcBef>
                <a:spcPts val="0"/>
              </a:spcBef>
            </a:pPr>
            <a:r>
              <a:rPr lang="zh-CN" altLang="en-US" dirty="0" smtClean="0"/>
              <a:t>狭义的</a:t>
            </a:r>
            <a:r>
              <a:rPr lang="en-US" altLang="zh-CN" dirty="0" smtClean="0"/>
              <a:t>SOA</a:t>
            </a:r>
            <a:r>
              <a:rPr lang="zh-CN" altLang="en-US" dirty="0" smtClean="0"/>
              <a:t>：一种</a:t>
            </a:r>
            <a:r>
              <a:rPr lang="en-US" altLang="zh-CN" dirty="0" smtClean="0"/>
              <a:t>IT</a:t>
            </a:r>
            <a:r>
              <a:rPr lang="zh-CN" altLang="en-US" dirty="0" smtClean="0"/>
              <a:t>架构风格，是以业务驱动、面向服务为原则的分布式计算模式。</a:t>
            </a:r>
          </a:p>
          <a:p>
            <a:pPr eaLnBrk="1" hangingPunct="1">
              <a:lnSpc>
                <a:spcPct val="120000"/>
              </a:lnSpc>
              <a:spcBef>
                <a:spcPts val="0"/>
              </a:spcBef>
            </a:pPr>
            <a:r>
              <a:rPr lang="zh-CN" altLang="en-US" dirty="0" smtClean="0"/>
              <a:t>广义的</a:t>
            </a:r>
            <a:r>
              <a:rPr lang="en-US" altLang="zh-CN" dirty="0" smtClean="0"/>
              <a:t>SOA</a:t>
            </a:r>
            <a:r>
              <a:rPr lang="zh-CN" altLang="en-US" dirty="0" smtClean="0"/>
              <a:t>：包含架构风格、编程模型、运行环境和相关方法论等在内的一整套企业应用系统构造方法和企业环境，涵盖分析、设计、开发整合、部署、运行和管理等整个企业信息系统建设的生命周期。 </a:t>
            </a:r>
          </a:p>
        </p:txBody>
      </p:sp>
    </p:spTree>
    <p:extLst>
      <p:ext uri="{BB962C8B-B14F-4D97-AF65-F5344CB8AC3E}">
        <p14:creationId xmlns:p14="http://schemas.microsoft.com/office/powerpoint/2010/main" val="393798943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468313" y="115888"/>
            <a:ext cx="8567737" cy="981075"/>
          </a:xfrm>
        </p:spPr>
        <p:txBody>
          <a:bodyPr/>
          <a:lstStyle/>
          <a:p>
            <a:pPr eaLnBrk="1" hangingPunct="1"/>
            <a:r>
              <a:rPr lang="en-US" altLang="zh-CN" smtClean="0"/>
              <a:t>SOA</a:t>
            </a:r>
            <a:r>
              <a:rPr lang="zh-CN" altLang="en-US" smtClean="0"/>
              <a:t>特点</a:t>
            </a:r>
          </a:p>
        </p:txBody>
      </p:sp>
      <p:sp>
        <p:nvSpPr>
          <p:cNvPr id="146435" name="Rectangle 3"/>
          <p:cNvSpPr>
            <a:spLocks noGrp="1" noChangeArrowheads="1"/>
          </p:cNvSpPr>
          <p:nvPr>
            <p:ph type="body" idx="1"/>
          </p:nvPr>
        </p:nvSpPr>
        <p:spPr/>
        <p:txBody>
          <a:bodyPr/>
          <a:lstStyle/>
          <a:p>
            <a:pPr eaLnBrk="1" hangingPunct="1"/>
            <a:r>
              <a:rPr lang="zh-CN" altLang="en-US" smtClean="0"/>
              <a:t>可从企业外部访问</a:t>
            </a:r>
          </a:p>
          <a:p>
            <a:pPr eaLnBrk="1" hangingPunct="1"/>
            <a:r>
              <a:rPr lang="zh-CN" altLang="en-US" smtClean="0"/>
              <a:t>松耦合、粗粒度</a:t>
            </a:r>
          </a:p>
          <a:p>
            <a:pPr eaLnBrk="1" hangingPunct="1"/>
            <a:r>
              <a:rPr lang="zh-CN" altLang="en-US" smtClean="0"/>
              <a:t>面向业务</a:t>
            </a:r>
          </a:p>
          <a:p>
            <a:pPr eaLnBrk="1" hangingPunct="1"/>
            <a:r>
              <a:rPr lang="zh-CN" altLang="en-US" smtClean="0"/>
              <a:t>内部实现可以基于对象，但是作为一个整体，它是面向业务的，而不是面向对象的。</a:t>
            </a:r>
          </a:p>
          <a:p>
            <a:pPr eaLnBrk="1" hangingPunct="1"/>
            <a:endParaRPr lang="en-US" altLang="zh-CN" smtClean="0"/>
          </a:p>
        </p:txBody>
      </p:sp>
    </p:spTree>
    <p:extLst>
      <p:ext uri="{BB962C8B-B14F-4D97-AF65-F5344CB8AC3E}">
        <p14:creationId xmlns:p14="http://schemas.microsoft.com/office/powerpoint/2010/main" val="359872381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549948" y="548680"/>
            <a:ext cx="8567737" cy="981075"/>
          </a:xfrm>
        </p:spPr>
        <p:txBody>
          <a:bodyPr/>
          <a:lstStyle/>
          <a:p>
            <a:pPr eaLnBrk="1" hangingPunct="1"/>
            <a:r>
              <a:rPr lang="zh-CN" altLang="en-US" dirty="0" smtClean="0"/>
              <a:t>服务解决什么问题</a:t>
            </a:r>
          </a:p>
        </p:txBody>
      </p:sp>
      <p:sp>
        <p:nvSpPr>
          <p:cNvPr id="147459" name="Rectangle 3"/>
          <p:cNvSpPr>
            <a:spLocks noGrp="1" noChangeArrowheads="1"/>
          </p:cNvSpPr>
          <p:nvPr>
            <p:ph type="body" idx="1"/>
          </p:nvPr>
        </p:nvSpPr>
        <p:spPr/>
        <p:txBody>
          <a:bodyPr/>
          <a:lstStyle/>
          <a:p>
            <a:pPr eaLnBrk="1" hangingPunct="1"/>
            <a:r>
              <a:rPr lang="zh-CN" altLang="en-US" smtClean="0"/>
              <a:t>设计服务可以解决：</a:t>
            </a:r>
          </a:p>
          <a:p>
            <a:pPr lvl="1" eaLnBrk="1" hangingPunct="1"/>
            <a:r>
              <a:rPr lang="zh-CN" altLang="en-US" smtClean="0"/>
              <a:t>企业内的应用集成</a:t>
            </a:r>
          </a:p>
          <a:p>
            <a:pPr lvl="1" eaLnBrk="1" hangingPunct="1"/>
            <a:r>
              <a:rPr lang="zh-CN" altLang="en-US" smtClean="0"/>
              <a:t>企业间的应用集成</a:t>
            </a:r>
          </a:p>
          <a:p>
            <a:pPr lvl="1" eaLnBrk="1" hangingPunct="1"/>
            <a:r>
              <a:rPr lang="zh-CN" altLang="en-US" smtClean="0"/>
              <a:t>软件和数据重用</a:t>
            </a:r>
          </a:p>
          <a:p>
            <a:pPr lvl="1" eaLnBrk="1" hangingPunct="1"/>
            <a:r>
              <a:rPr lang="zh-CN" altLang="en-US" smtClean="0"/>
              <a:t>按需业务流程</a:t>
            </a:r>
          </a:p>
        </p:txBody>
      </p:sp>
    </p:spTree>
    <p:extLst>
      <p:ext uri="{BB962C8B-B14F-4D97-AF65-F5344CB8AC3E}">
        <p14:creationId xmlns:p14="http://schemas.microsoft.com/office/powerpoint/2010/main" val="1980727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395536" y="548680"/>
            <a:ext cx="8567737" cy="981075"/>
          </a:xfrm>
        </p:spPr>
        <p:txBody>
          <a:bodyPr/>
          <a:lstStyle/>
          <a:p>
            <a:pPr eaLnBrk="1" hangingPunct="1"/>
            <a:r>
              <a:rPr lang="en-US" altLang="zh-CN" dirty="0" smtClean="0"/>
              <a:t>(1) </a:t>
            </a:r>
            <a:r>
              <a:rPr lang="zh-CN" altLang="en-US" dirty="0" smtClean="0"/>
              <a:t>企业内跨平台应用集成</a:t>
            </a:r>
          </a:p>
        </p:txBody>
      </p:sp>
      <p:sp>
        <p:nvSpPr>
          <p:cNvPr id="148483" name="Rectangle 3"/>
          <p:cNvSpPr>
            <a:spLocks noGrp="1" noChangeArrowheads="1"/>
          </p:cNvSpPr>
          <p:nvPr>
            <p:ph type="body" idx="1"/>
          </p:nvPr>
        </p:nvSpPr>
        <p:spPr/>
        <p:txBody>
          <a:bodyPr>
            <a:normAutofit fontScale="92500"/>
          </a:bodyPr>
          <a:lstStyle/>
          <a:p>
            <a:pPr eaLnBrk="1" hangingPunct="1"/>
            <a:r>
              <a:rPr lang="zh-CN" altLang="en-US" smtClean="0"/>
              <a:t>企业里经常都要把用不同语言写成的、在不同平台上（异构）运行的各种程序集成起来，而这种集成将花费很大的开发力量。例如</a:t>
            </a:r>
            <a:r>
              <a:rPr lang="en-US" altLang="zh-CN" smtClean="0"/>
              <a:t>Windows</a:t>
            </a:r>
            <a:r>
              <a:rPr lang="zh-CN" altLang="en-US" smtClean="0"/>
              <a:t>应用程序需要从运行在</a:t>
            </a:r>
            <a:r>
              <a:rPr lang="en-US" altLang="zh-CN" smtClean="0"/>
              <a:t>IBM</a:t>
            </a:r>
            <a:r>
              <a:rPr lang="zh-CN" altLang="en-US" smtClean="0"/>
              <a:t>主机上的程序中获取数据；或者把数据发送到主机或</a:t>
            </a:r>
            <a:r>
              <a:rPr lang="en-US" altLang="zh-CN" smtClean="0"/>
              <a:t>UNIX</a:t>
            </a:r>
            <a:r>
              <a:rPr lang="zh-CN" altLang="en-US" smtClean="0"/>
              <a:t>应用程序中去。</a:t>
            </a:r>
          </a:p>
          <a:p>
            <a:pPr eaLnBrk="1" hangingPunct="1"/>
            <a:r>
              <a:rPr lang="zh-CN" altLang="en-US" smtClean="0"/>
              <a:t>即使在同一个平台上，不同软件厂商生产的各种软件也常常需要集成起来。</a:t>
            </a:r>
          </a:p>
          <a:p>
            <a:pPr eaLnBrk="1" hangingPunct="1"/>
            <a:r>
              <a:rPr lang="zh-CN" altLang="en-US" smtClean="0"/>
              <a:t>有什么技术或标准可以支持？</a:t>
            </a:r>
          </a:p>
        </p:txBody>
      </p:sp>
    </p:spTree>
    <p:extLst>
      <p:ext uri="{BB962C8B-B14F-4D97-AF65-F5344CB8AC3E}">
        <p14:creationId xmlns:p14="http://schemas.microsoft.com/office/powerpoint/2010/main" val="3407777358"/>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423255" y="620688"/>
            <a:ext cx="8567737" cy="981075"/>
          </a:xfrm>
        </p:spPr>
        <p:txBody>
          <a:bodyPr/>
          <a:lstStyle/>
          <a:p>
            <a:pPr eaLnBrk="1" hangingPunct="1"/>
            <a:r>
              <a:rPr lang="en-US" altLang="zh-CN" dirty="0" smtClean="0"/>
              <a:t>(2) </a:t>
            </a:r>
            <a:r>
              <a:rPr lang="zh-CN" altLang="en-US" dirty="0" smtClean="0"/>
              <a:t>跨企业跨行业应用集成</a:t>
            </a:r>
          </a:p>
        </p:txBody>
      </p:sp>
      <p:sp>
        <p:nvSpPr>
          <p:cNvPr id="149507" name="Rectangle 3"/>
          <p:cNvSpPr>
            <a:spLocks noGrp="1" noChangeArrowheads="1"/>
          </p:cNvSpPr>
          <p:nvPr>
            <p:ph type="body" idx="1"/>
          </p:nvPr>
        </p:nvSpPr>
        <p:spPr>
          <a:xfrm>
            <a:off x="611560" y="1700808"/>
            <a:ext cx="8191128" cy="4696817"/>
          </a:xfrm>
        </p:spPr>
        <p:txBody>
          <a:bodyPr>
            <a:normAutofit lnSpcReduction="10000"/>
          </a:bodyPr>
          <a:lstStyle/>
          <a:p>
            <a:pPr eaLnBrk="1" hangingPunct="1"/>
            <a:r>
              <a:rPr lang="zh-CN" altLang="zh-CN" dirty="0" smtClean="0"/>
              <a:t>企业所关注的流程跨越了企业的边界，衍生到组织外部，跨企业的应用集成是必然趋势</a:t>
            </a:r>
            <a:r>
              <a:rPr lang="zh-CN" altLang="en-US" dirty="0" smtClean="0"/>
              <a:t>。</a:t>
            </a:r>
            <a:endParaRPr lang="en-US" altLang="zh-CN" dirty="0" smtClean="0"/>
          </a:p>
          <a:p>
            <a:pPr lvl="1" eaLnBrk="1" hangingPunct="1"/>
            <a:r>
              <a:rPr lang="zh-CN" altLang="en-US" dirty="0" smtClean="0"/>
              <a:t>例如生产企业与供应商签订了采购订单，供应商的订单系统（或</a:t>
            </a:r>
            <a:r>
              <a:rPr lang="en-US" altLang="zh-CN" dirty="0" smtClean="0"/>
              <a:t>ERP</a:t>
            </a:r>
            <a:r>
              <a:rPr lang="zh-CN" altLang="en-US" dirty="0" smtClean="0"/>
              <a:t>）记录和跟踪订单，所有订单数据及状态变化直接影响到生产企业的供应系统（或</a:t>
            </a:r>
            <a:r>
              <a:rPr lang="en-US" altLang="zh-CN" dirty="0" smtClean="0"/>
              <a:t>ERP</a:t>
            </a:r>
            <a:r>
              <a:rPr lang="zh-CN" altLang="en-US" dirty="0" smtClean="0"/>
              <a:t>），跨企业的两个信息系统之间需要无缝集成。</a:t>
            </a:r>
            <a:endParaRPr lang="en-US" altLang="zh-CN" dirty="0" smtClean="0"/>
          </a:p>
          <a:p>
            <a:pPr lvl="1" eaLnBrk="1" hangingPunct="1"/>
            <a:r>
              <a:rPr lang="zh-CN" altLang="en-US" dirty="0" smtClean="0"/>
              <a:t>另外在互联网和电子商务背景下，不同组织间的协同工作模式也在不断创新，比如图书电子商务网站和出版、银行、运输等行业也存在应用系统集成的需求。</a:t>
            </a:r>
          </a:p>
        </p:txBody>
      </p:sp>
    </p:spTree>
    <p:extLst>
      <p:ext uri="{BB962C8B-B14F-4D97-AF65-F5344CB8AC3E}">
        <p14:creationId xmlns:p14="http://schemas.microsoft.com/office/powerpoint/2010/main" val="123686066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467544" y="390525"/>
            <a:ext cx="8567737" cy="981075"/>
          </a:xfrm>
        </p:spPr>
        <p:txBody>
          <a:bodyPr/>
          <a:lstStyle/>
          <a:p>
            <a:pPr eaLnBrk="1" hangingPunct="1"/>
            <a:r>
              <a:rPr lang="en-US" altLang="zh-CN" dirty="0" smtClean="0"/>
              <a:t>(3) </a:t>
            </a:r>
            <a:r>
              <a:rPr lang="zh-CN" altLang="en-US" dirty="0" smtClean="0"/>
              <a:t>软件和数据复用</a:t>
            </a:r>
          </a:p>
        </p:txBody>
      </p:sp>
      <p:sp>
        <p:nvSpPr>
          <p:cNvPr id="150531" name="Rectangle 3"/>
          <p:cNvSpPr>
            <a:spLocks noGrp="1" noChangeArrowheads="1"/>
          </p:cNvSpPr>
          <p:nvPr>
            <p:ph type="body" idx="1"/>
          </p:nvPr>
        </p:nvSpPr>
        <p:spPr>
          <a:xfrm>
            <a:off x="250825" y="1371600"/>
            <a:ext cx="8569325" cy="5026025"/>
          </a:xfrm>
        </p:spPr>
        <p:txBody>
          <a:bodyPr>
            <a:normAutofit fontScale="92500"/>
          </a:bodyPr>
          <a:lstStyle/>
          <a:p>
            <a:pPr eaLnBrk="1" hangingPunct="1"/>
            <a:r>
              <a:rPr lang="en-US" altLang="zh-CN" dirty="0" smtClean="0"/>
              <a:t>SOA</a:t>
            </a:r>
            <a:r>
              <a:rPr lang="zh-CN" altLang="en-US" dirty="0" smtClean="0"/>
              <a:t>是对构件技术的演进，在软件复用上更加优越。数据提供商的数据如何被不同的服务提供商重用？</a:t>
            </a:r>
          </a:p>
          <a:p>
            <a:pPr lvl="1" eaLnBrk="1" hangingPunct="1"/>
            <a:r>
              <a:rPr lang="zh-CN" altLang="en-US" dirty="0" smtClean="0"/>
              <a:t>例如在互联网上提供一个多语种翻译的服务，可以集成到很多应用系统中。</a:t>
            </a:r>
            <a:endParaRPr lang="en-US" altLang="zh-CN" dirty="0" smtClean="0"/>
          </a:p>
          <a:p>
            <a:pPr lvl="1" eaLnBrk="1" hangingPunct="1"/>
            <a:r>
              <a:rPr lang="zh-CN" altLang="en-US" dirty="0" smtClean="0"/>
              <a:t>数据生产商或供应商可以利用服务将数据出卖或出租给使用者，并与使用者的应用系统进行整合，例如</a:t>
            </a:r>
            <a:r>
              <a:rPr lang="en-US" altLang="zh-CN" dirty="0" smtClean="0"/>
              <a:t>114</a:t>
            </a:r>
            <a:r>
              <a:rPr lang="zh-CN" altLang="en-US" dirty="0" smtClean="0"/>
              <a:t>黄页信息、天气预报信息、证券信息的拥有者可以基于</a:t>
            </a:r>
            <a:r>
              <a:rPr lang="en-US" altLang="zh-CN" dirty="0" smtClean="0"/>
              <a:t>SOA</a:t>
            </a:r>
            <a:r>
              <a:rPr lang="zh-CN" altLang="en-US" dirty="0" smtClean="0"/>
              <a:t>对外提供数据服务，授权的用户程序（如新浪等门户网站、数据分析软件）能获取这些信息并集成到自己的应用中。证券交易出卖行情的授权。</a:t>
            </a:r>
            <a:endParaRPr lang="en-US" altLang="zh-CN" dirty="0" smtClean="0"/>
          </a:p>
          <a:p>
            <a:pPr eaLnBrk="1" hangingPunct="1"/>
            <a:r>
              <a:rPr lang="zh-CN" altLang="en-US" dirty="0" smtClean="0"/>
              <a:t>买</a:t>
            </a:r>
            <a:r>
              <a:rPr lang="en-US" altLang="zh-CN" dirty="0" smtClean="0"/>
              <a:t>/</a:t>
            </a:r>
            <a:r>
              <a:rPr lang="zh-CN" altLang="en-US" dirty="0" smtClean="0"/>
              <a:t>卖产品还是买</a:t>
            </a:r>
            <a:r>
              <a:rPr lang="en-US" altLang="zh-CN" dirty="0" smtClean="0"/>
              <a:t>/</a:t>
            </a:r>
            <a:r>
              <a:rPr lang="zh-CN" altLang="en-US" dirty="0" smtClean="0"/>
              <a:t>卖服务？</a:t>
            </a:r>
          </a:p>
        </p:txBody>
      </p:sp>
    </p:spTree>
    <p:extLst>
      <p:ext uri="{BB962C8B-B14F-4D97-AF65-F5344CB8AC3E}">
        <p14:creationId xmlns:p14="http://schemas.microsoft.com/office/powerpoint/2010/main" val="245150033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609234" y="476672"/>
            <a:ext cx="8567737" cy="981075"/>
          </a:xfrm>
        </p:spPr>
        <p:txBody>
          <a:bodyPr/>
          <a:lstStyle/>
          <a:p>
            <a:pPr eaLnBrk="1" hangingPunct="1"/>
            <a:r>
              <a:rPr lang="en-US" altLang="zh-CN" dirty="0" smtClean="0"/>
              <a:t>(4) </a:t>
            </a:r>
            <a:r>
              <a:rPr lang="zh-CN" altLang="en-US" dirty="0" smtClean="0"/>
              <a:t>按需业务流程定制</a:t>
            </a:r>
          </a:p>
        </p:txBody>
      </p:sp>
      <p:sp>
        <p:nvSpPr>
          <p:cNvPr id="151555" name="Rectangle 3"/>
          <p:cNvSpPr>
            <a:spLocks noGrp="1" noChangeArrowheads="1"/>
          </p:cNvSpPr>
          <p:nvPr>
            <p:ph type="body" idx="1"/>
          </p:nvPr>
        </p:nvSpPr>
        <p:spPr>
          <a:xfrm>
            <a:off x="611559" y="1700807"/>
            <a:ext cx="8064897" cy="4607917"/>
          </a:xfrm>
        </p:spPr>
        <p:txBody>
          <a:bodyPr>
            <a:normAutofit fontScale="92500" lnSpcReduction="10000"/>
          </a:bodyPr>
          <a:lstStyle/>
          <a:p>
            <a:pPr eaLnBrk="1" hangingPunct="1"/>
            <a:r>
              <a:rPr lang="zh-CN" altLang="en-US" dirty="0" smtClean="0"/>
              <a:t>传统管理软件将企业的业务功能和流程固化到软件代码中，当企业业务发展导致需要变更</a:t>
            </a:r>
            <a:r>
              <a:rPr lang="en-US" altLang="zh-CN" dirty="0" smtClean="0"/>
              <a:t>IT</a:t>
            </a:r>
            <a:r>
              <a:rPr lang="zh-CN" altLang="en-US" dirty="0" smtClean="0"/>
              <a:t>系统的业务流程时，</a:t>
            </a:r>
            <a:r>
              <a:rPr lang="en-US" altLang="zh-CN" dirty="0" smtClean="0"/>
              <a:t>IT</a:t>
            </a:r>
            <a:r>
              <a:rPr lang="zh-CN" altLang="en-US" dirty="0" smtClean="0"/>
              <a:t>部门并不能快速的满足最新的需求。</a:t>
            </a:r>
            <a:endParaRPr lang="en-US" altLang="zh-CN" dirty="0" smtClean="0"/>
          </a:p>
          <a:p>
            <a:pPr eaLnBrk="1" hangingPunct="1"/>
            <a:r>
              <a:rPr lang="en-US" altLang="zh-CN" dirty="0" smtClean="0"/>
              <a:t>SOA</a:t>
            </a:r>
            <a:r>
              <a:rPr lang="zh-CN" altLang="en-US" dirty="0" smtClean="0"/>
              <a:t>关注业务流程和使用标准接口，以服务组件的方式实现流程中的任务或活动。</a:t>
            </a:r>
            <a:endParaRPr lang="en-US" altLang="zh-CN" dirty="0" smtClean="0"/>
          </a:p>
          <a:p>
            <a:pPr lvl="1" eaLnBrk="1" hangingPunct="1"/>
            <a:r>
              <a:rPr lang="en-US" altLang="zh-CN" dirty="0" smtClean="0"/>
              <a:t>SOA</a:t>
            </a:r>
            <a:r>
              <a:rPr lang="zh-CN" altLang="en-US" dirty="0" smtClean="0"/>
              <a:t>提供了业务流程服务化的手段，变化后的业务流程可以通过对服务的重新编排而实现快速定制。</a:t>
            </a:r>
          </a:p>
          <a:p>
            <a:pPr lvl="1" eaLnBrk="1" hangingPunct="1"/>
            <a:r>
              <a:rPr lang="zh-CN" altLang="en-US" dirty="0" smtClean="0"/>
              <a:t>在 </a:t>
            </a:r>
            <a:r>
              <a:rPr lang="en-US" altLang="zh-CN" dirty="0" smtClean="0"/>
              <a:t>SOA </a:t>
            </a:r>
            <a:r>
              <a:rPr lang="zh-CN" altLang="en-US" dirty="0" smtClean="0"/>
              <a:t>术语中，业务流程包括依据一组业务规则按照有序序列执行的一系列操作。操作的排序、选择和执行称为服务或业务流程编排。</a:t>
            </a:r>
            <a:endParaRPr lang="en-US" altLang="zh-CN" dirty="0" smtClean="0"/>
          </a:p>
          <a:p>
            <a:pPr lvl="1" eaLnBrk="1" hangingPunct="1"/>
            <a:endParaRPr lang="zh-CN" altLang="en-US" dirty="0" smtClean="0"/>
          </a:p>
        </p:txBody>
      </p:sp>
    </p:spTree>
    <p:extLst>
      <p:ext uri="{BB962C8B-B14F-4D97-AF65-F5344CB8AC3E}">
        <p14:creationId xmlns:p14="http://schemas.microsoft.com/office/powerpoint/2010/main" val="216758100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576263" y="332656"/>
            <a:ext cx="8567737" cy="981075"/>
          </a:xfrm>
        </p:spPr>
        <p:txBody>
          <a:bodyPr/>
          <a:lstStyle/>
          <a:p>
            <a:pPr eaLnBrk="1" hangingPunct="1"/>
            <a:r>
              <a:rPr lang="en-US" altLang="zh-CN" dirty="0" smtClean="0"/>
              <a:t>3. SOA</a:t>
            </a:r>
            <a:r>
              <a:rPr lang="zh-CN" altLang="en-US" dirty="0" smtClean="0"/>
              <a:t>技术概览</a:t>
            </a:r>
          </a:p>
        </p:txBody>
      </p:sp>
      <p:sp>
        <p:nvSpPr>
          <p:cNvPr id="152579" name="Rectangle 3"/>
          <p:cNvSpPr>
            <a:spLocks noGrp="1" noChangeArrowheads="1"/>
          </p:cNvSpPr>
          <p:nvPr>
            <p:ph type="body" idx="1"/>
          </p:nvPr>
        </p:nvSpPr>
        <p:spPr/>
        <p:txBody>
          <a:bodyPr/>
          <a:lstStyle/>
          <a:p>
            <a:pPr eaLnBrk="1" hangingPunct="1"/>
            <a:endParaRPr lang="zh-CN" altLang="zh-CN" smtClean="0"/>
          </a:p>
        </p:txBody>
      </p:sp>
      <p:pic>
        <p:nvPicPr>
          <p:cNvPr id="152580" name="Picture 4"/>
          <p:cNvPicPr>
            <a:picLocks noChangeAspect="1" noChangeArrowheads="1"/>
          </p:cNvPicPr>
          <p:nvPr/>
        </p:nvPicPr>
        <p:blipFill>
          <a:blip r:embed="rId2">
            <a:extLst>
              <a:ext uri="{28A0092B-C50C-407E-A947-70E740481C1C}">
                <a14:useLocalDpi xmlns:a14="http://schemas.microsoft.com/office/drawing/2010/main" val="0"/>
              </a:ext>
            </a:extLst>
          </a:blip>
          <a:srcRect l="8659" t="19489" r="17513" b="20464"/>
          <a:stretch>
            <a:fillRect/>
          </a:stretch>
        </p:blipFill>
        <p:spPr bwMode="auto">
          <a:xfrm>
            <a:off x="250825" y="1189038"/>
            <a:ext cx="8642350" cy="527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7599816"/>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468313" y="115888"/>
            <a:ext cx="8567737" cy="981075"/>
          </a:xfrm>
        </p:spPr>
        <p:txBody>
          <a:bodyPr/>
          <a:lstStyle/>
          <a:p>
            <a:pPr eaLnBrk="1" hangingPunct="1"/>
            <a:r>
              <a:rPr lang="en-US" altLang="zh-CN" smtClean="0"/>
              <a:t>SOA</a:t>
            </a:r>
            <a:r>
              <a:rPr lang="zh-CN" altLang="en-US" smtClean="0"/>
              <a:t>技术架构</a:t>
            </a:r>
          </a:p>
        </p:txBody>
      </p:sp>
      <p:sp>
        <p:nvSpPr>
          <p:cNvPr id="153603" name="Rectangle 3"/>
          <p:cNvSpPr>
            <a:spLocks noGrp="1" noChangeArrowheads="1"/>
          </p:cNvSpPr>
          <p:nvPr>
            <p:ph type="body" idx="1"/>
          </p:nvPr>
        </p:nvSpPr>
        <p:spPr/>
        <p:txBody>
          <a:bodyPr>
            <a:normAutofit fontScale="77500" lnSpcReduction="20000"/>
          </a:bodyPr>
          <a:lstStyle/>
          <a:p>
            <a:pPr eaLnBrk="1" hangingPunct="1">
              <a:lnSpc>
                <a:spcPct val="80000"/>
              </a:lnSpc>
            </a:pPr>
            <a:r>
              <a:rPr lang="en-US" altLang="zh-CN" smtClean="0"/>
              <a:t>(1) </a:t>
            </a:r>
            <a:r>
              <a:rPr lang="zh-CN" altLang="en-US" smtClean="0"/>
              <a:t>现有应用资产层：这一层包括所有已开发、定制或打包的应用软件或数据库等资产</a:t>
            </a:r>
          </a:p>
          <a:p>
            <a:pPr eaLnBrk="1" hangingPunct="1">
              <a:lnSpc>
                <a:spcPct val="80000"/>
              </a:lnSpc>
            </a:pPr>
            <a:r>
              <a:rPr lang="en-US" altLang="zh-CN" smtClean="0"/>
              <a:t>(2) </a:t>
            </a:r>
            <a:r>
              <a:rPr lang="zh-CN" altLang="en-US" smtClean="0"/>
              <a:t>服务构件层：包含软件构件，提供服务的实现。 </a:t>
            </a:r>
          </a:p>
          <a:p>
            <a:pPr eaLnBrk="1" hangingPunct="1">
              <a:lnSpc>
                <a:spcPct val="80000"/>
              </a:lnSpc>
            </a:pPr>
            <a:r>
              <a:rPr lang="en-US" altLang="zh-CN" smtClean="0"/>
              <a:t>(3) </a:t>
            </a:r>
            <a:r>
              <a:rPr lang="zh-CN" altLang="en-US" smtClean="0"/>
              <a:t>服务层：服务层由所有在 </a:t>
            </a:r>
            <a:r>
              <a:rPr lang="en-US" altLang="zh-CN" smtClean="0"/>
              <a:t>SOA </a:t>
            </a:r>
            <a:r>
              <a:rPr lang="zh-CN" altLang="en-US" smtClean="0"/>
              <a:t>中定义的逻辑服务构成。该层的服务可被发现、调用、编排进行形成组合服务，也可以直接被业务流程层和用户表示层使用。</a:t>
            </a:r>
          </a:p>
          <a:p>
            <a:pPr eaLnBrk="1" hangingPunct="1">
              <a:lnSpc>
                <a:spcPct val="80000"/>
              </a:lnSpc>
            </a:pPr>
            <a:r>
              <a:rPr lang="en-US" altLang="zh-CN" smtClean="0"/>
              <a:t>(4) </a:t>
            </a:r>
            <a:r>
              <a:rPr lang="zh-CN" altLang="en-US" smtClean="0"/>
              <a:t>业务流程层：该层定义服务层中这些服务的组合和编排，将一组服务组合或编排成一个流程。</a:t>
            </a:r>
          </a:p>
          <a:p>
            <a:pPr eaLnBrk="1" hangingPunct="1">
              <a:lnSpc>
                <a:spcPct val="80000"/>
              </a:lnSpc>
            </a:pPr>
            <a:r>
              <a:rPr lang="en-US" altLang="zh-CN" smtClean="0"/>
              <a:t>(5) </a:t>
            </a:r>
            <a:r>
              <a:rPr lang="zh-CN" altLang="en-US" smtClean="0"/>
              <a:t>用户表示层：也称消费者层，基于服务提供软件功能和数据给最终用户，并具备建立不同应用的连接能力。通过信息门户、富客户端（</a:t>
            </a:r>
            <a:r>
              <a:rPr lang="en-US" altLang="zh-CN" smtClean="0"/>
              <a:t>Ajax</a:t>
            </a:r>
            <a:r>
              <a:rPr lang="zh-CN" altLang="en-US" smtClean="0"/>
              <a:t>、</a:t>
            </a:r>
            <a:r>
              <a:rPr lang="en-US" altLang="zh-CN" smtClean="0"/>
              <a:t>Flex</a:t>
            </a:r>
            <a:r>
              <a:rPr lang="zh-CN" altLang="en-US" smtClean="0"/>
              <a:t>）等技术，为业务流程、组合应用提供了快速创建客户前端的能力，以响应市场变化。</a:t>
            </a:r>
          </a:p>
        </p:txBody>
      </p:sp>
    </p:spTree>
    <p:extLst>
      <p:ext uri="{BB962C8B-B14F-4D97-AF65-F5344CB8AC3E}">
        <p14:creationId xmlns:p14="http://schemas.microsoft.com/office/powerpoint/2010/main" val="739375753"/>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395537" y="476672"/>
            <a:ext cx="8208912" cy="981075"/>
          </a:xfrm>
        </p:spPr>
        <p:txBody>
          <a:bodyPr/>
          <a:lstStyle/>
          <a:p>
            <a:pPr eaLnBrk="1" hangingPunct="1"/>
            <a:r>
              <a:rPr lang="en-US" altLang="zh-CN" dirty="0" smtClean="0"/>
              <a:t>SOA</a:t>
            </a:r>
            <a:r>
              <a:rPr lang="zh-CN" altLang="en-US" dirty="0" smtClean="0"/>
              <a:t>技术架构（续）</a:t>
            </a:r>
          </a:p>
        </p:txBody>
      </p:sp>
      <p:sp>
        <p:nvSpPr>
          <p:cNvPr id="154627" name="Rectangle 3"/>
          <p:cNvSpPr>
            <a:spLocks noGrp="1" noChangeArrowheads="1"/>
          </p:cNvSpPr>
          <p:nvPr>
            <p:ph type="body" idx="1"/>
          </p:nvPr>
        </p:nvSpPr>
        <p:spPr>
          <a:xfrm>
            <a:off x="1187624" y="1772816"/>
            <a:ext cx="6798736" cy="4680520"/>
          </a:xfrm>
        </p:spPr>
        <p:txBody>
          <a:bodyPr>
            <a:normAutofit fontScale="70000" lnSpcReduction="20000"/>
          </a:bodyPr>
          <a:lstStyle/>
          <a:p>
            <a:pPr eaLnBrk="1" hangingPunct="1">
              <a:lnSpc>
                <a:spcPct val="120000"/>
              </a:lnSpc>
              <a:spcBef>
                <a:spcPts val="0"/>
              </a:spcBef>
            </a:pPr>
            <a:r>
              <a:rPr lang="en-US" altLang="zh-CN" sz="2400" smtClean="0"/>
              <a:t>(6) </a:t>
            </a:r>
            <a:r>
              <a:rPr lang="zh-CN" altLang="en-US" sz="2400" smtClean="0"/>
              <a:t>服务集成层：集成层支持和提供调节能力，确保服务发起者能够向正确的服务提供者传输服务请求，包括路由、协议支持和转换、消息传递</a:t>
            </a:r>
            <a:r>
              <a:rPr lang="en-US" altLang="zh-CN" sz="2400" smtClean="0"/>
              <a:t>/</a:t>
            </a:r>
            <a:r>
              <a:rPr lang="zh-CN" altLang="en-US" sz="2400" smtClean="0"/>
              <a:t>交互风格、异构环境支持、适配器、服务交互、服务实现、服务虚拟化、服务消息传递、信息处理和转换等。</a:t>
            </a:r>
          </a:p>
          <a:p>
            <a:pPr lvl="1" eaLnBrk="1" hangingPunct="1">
              <a:lnSpc>
                <a:spcPct val="120000"/>
              </a:lnSpc>
              <a:spcBef>
                <a:spcPts val="0"/>
              </a:spcBef>
            </a:pPr>
            <a:r>
              <a:rPr lang="zh-CN" altLang="en-US" sz="2000" smtClean="0"/>
              <a:t>企业服务总线（</a:t>
            </a:r>
            <a:r>
              <a:rPr lang="en-US" altLang="zh-CN" sz="2000" smtClean="0"/>
              <a:t>enterprise service bus</a:t>
            </a:r>
            <a:r>
              <a:rPr lang="zh-CN" altLang="en-US" sz="2000" smtClean="0"/>
              <a:t>，</a:t>
            </a:r>
            <a:r>
              <a:rPr lang="en-US" altLang="zh-CN" sz="2000" smtClean="0"/>
              <a:t>ESB</a:t>
            </a:r>
            <a:r>
              <a:rPr lang="zh-CN" altLang="en-US" sz="2000" smtClean="0"/>
              <a:t>）就是一个可灵活整合和连接不同应用和服务的基础设施，支持：转化请求者和服务之间的传输协议；处理分离资源间的业务事件；转换请求者和服务之间的消息格式；路由服务间的消息传递。</a:t>
            </a:r>
          </a:p>
          <a:p>
            <a:pPr eaLnBrk="1" hangingPunct="1">
              <a:lnSpc>
                <a:spcPct val="120000"/>
              </a:lnSpc>
              <a:spcBef>
                <a:spcPts val="0"/>
              </a:spcBef>
            </a:pPr>
            <a:r>
              <a:rPr lang="en-US" altLang="zh-CN" sz="2400" smtClean="0"/>
              <a:t>(7) </a:t>
            </a:r>
            <a:r>
              <a:rPr lang="zh-CN" altLang="en-US" sz="2400" smtClean="0"/>
              <a:t>服务质量层：支持</a:t>
            </a:r>
            <a:r>
              <a:rPr lang="en-US" altLang="zh-CN" sz="2400" smtClean="0"/>
              <a:t>SOA</a:t>
            </a:r>
            <a:r>
              <a:rPr lang="zh-CN" altLang="en-US" sz="2400" smtClean="0"/>
              <a:t>各层非功能性需求，提供了监视、管理和维护诸如安全、性能和可用能力。</a:t>
            </a:r>
          </a:p>
          <a:p>
            <a:pPr eaLnBrk="1" hangingPunct="1">
              <a:lnSpc>
                <a:spcPct val="120000"/>
              </a:lnSpc>
              <a:spcBef>
                <a:spcPts val="0"/>
              </a:spcBef>
            </a:pPr>
            <a:r>
              <a:rPr lang="en-US" altLang="zh-CN" sz="2400" smtClean="0"/>
              <a:t>(8) </a:t>
            </a:r>
            <a:r>
              <a:rPr lang="zh-CN" altLang="en-US" sz="2400" smtClean="0"/>
              <a:t>数据和商务智能层：这一层包括信息架构、业务分析和商务智能（</a:t>
            </a:r>
            <a:r>
              <a:rPr lang="en-US" altLang="zh-CN" sz="2400" smtClean="0"/>
              <a:t>business intelligengce</a:t>
            </a:r>
            <a:r>
              <a:rPr lang="zh-CN" altLang="en-US" sz="2400" smtClean="0"/>
              <a:t>，</a:t>
            </a:r>
            <a:r>
              <a:rPr lang="en-US" altLang="zh-CN" sz="2400" smtClean="0"/>
              <a:t>BI</a:t>
            </a:r>
            <a:r>
              <a:rPr lang="zh-CN" altLang="en-US" sz="2400" smtClean="0"/>
              <a:t>）、企业元数据（</a:t>
            </a:r>
            <a:r>
              <a:rPr lang="en-US" altLang="zh-CN" sz="2400" smtClean="0"/>
              <a:t>meta data</a:t>
            </a:r>
            <a:r>
              <a:rPr lang="zh-CN" altLang="en-US" sz="2400" smtClean="0"/>
              <a:t>）管理等等。</a:t>
            </a:r>
          </a:p>
          <a:p>
            <a:pPr eaLnBrk="1" hangingPunct="1">
              <a:lnSpc>
                <a:spcPct val="120000"/>
              </a:lnSpc>
              <a:spcBef>
                <a:spcPts val="0"/>
              </a:spcBef>
            </a:pPr>
            <a:r>
              <a:rPr lang="en-US" altLang="zh-CN" sz="2400" smtClean="0"/>
              <a:t>(9) </a:t>
            </a:r>
            <a:r>
              <a:rPr lang="zh-CN" altLang="en-US" sz="2400" smtClean="0"/>
              <a:t>治理层：治理层确保一个组织中的服务和</a:t>
            </a:r>
            <a:r>
              <a:rPr lang="en-US" altLang="zh-CN" sz="2400" smtClean="0"/>
              <a:t>SOA</a:t>
            </a:r>
            <a:r>
              <a:rPr lang="zh-CN" altLang="en-US" sz="2400" smtClean="0"/>
              <a:t>解决方案遵守指定策略、指导方针和标准，</a:t>
            </a:r>
            <a:r>
              <a:rPr lang="en-US" altLang="zh-CN" sz="2400" smtClean="0"/>
              <a:t>SOA</a:t>
            </a:r>
            <a:r>
              <a:rPr lang="zh-CN" altLang="en-US" sz="2400" smtClean="0"/>
              <a:t>治理活动符合企业和</a:t>
            </a:r>
            <a:r>
              <a:rPr lang="en-US" altLang="zh-CN" sz="2400" smtClean="0"/>
              <a:t>IT</a:t>
            </a:r>
            <a:r>
              <a:rPr lang="zh-CN" altLang="en-US" sz="2400" smtClean="0"/>
              <a:t>治理准则和标准。</a:t>
            </a:r>
          </a:p>
        </p:txBody>
      </p:sp>
    </p:spTree>
    <p:extLst>
      <p:ext uri="{BB962C8B-B14F-4D97-AF65-F5344CB8AC3E}">
        <p14:creationId xmlns:p14="http://schemas.microsoft.com/office/powerpoint/2010/main" val="41832992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468313" y="115888"/>
            <a:ext cx="8567737" cy="981075"/>
          </a:xfrm>
        </p:spPr>
        <p:txBody>
          <a:bodyPr/>
          <a:lstStyle/>
          <a:p>
            <a:pPr eaLnBrk="1" hangingPunct="1">
              <a:defRPr/>
            </a:pPr>
            <a:r>
              <a:rPr lang="en-US" altLang="zh-CN" dirty="0" smtClean="0">
                <a:effectLst>
                  <a:outerShdw blurRad="38100" dist="38100" dir="2700000" algn="tl">
                    <a:srgbClr val="C0C0C0"/>
                  </a:outerShdw>
                </a:effectLst>
              </a:rPr>
              <a:t>2. </a:t>
            </a:r>
            <a:r>
              <a:rPr lang="zh-CN" altLang="en-US" dirty="0" smtClean="0">
                <a:effectLst>
                  <a:outerShdw blurRad="38100" dist="38100" dir="2700000" algn="tl">
                    <a:srgbClr val="C0C0C0"/>
                  </a:outerShdw>
                </a:effectLst>
              </a:rPr>
              <a:t>三个基本层次</a:t>
            </a:r>
          </a:p>
        </p:txBody>
      </p:sp>
      <p:sp>
        <p:nvSpPr>
          <p:cNvPr id="17411" name="Rectangle 3"/>
          <p:cNvSpPr>
            <a:spLocks noGrp="1" noChangeArrowheads="1"/>
          </p:cNvSpPr>
          <p:nvPr>
            <p:ph type="body" idx="1"/>
          </p:nvPr>
        </p:nvSpPr>
        <p:spPr>
          <a:xfrm>
            <a:off x="899592" y="1763667"/>
            <a:ext cx="7488832" cy="4761677"/>
          </a:xfrm>
        </p:spPr>
        <p:txBody>
          <a:bodyPr>
            <a:normAutofit fontScale="70000" lnSpcReduction="20000"/>
          </a:bodyPr>
          <a:lstStyle/>
          <a:p>
            <a:pPr eaLnBrk="1" hangingPunct="1">
              <a:lnSpc>
                <a:spcPct val="120000"/>
              </a:lnSpc>
              <a:spcBef>
                <a:spcPts val="0"/>
              </a:spcBef>
            </a:pPr>
            <a:r>
              <a:rPr lang="zh-CN" altLang="en-US" dirty="0" smtClean="0">
                <a:solidFill>
                  <a:srgbClr val="CC3300"/>
                </a:solidFill>
              </a:rPr>
              <a:t>应用</a:t>
            </a:r>
            <a:r>
              <a:rPr lang="zh-CN" altLang="en-US" dirty="0" smtClean="0"/>
              <a:t>软件内部也可以进行多层的划分。</a:t>
            </a:r>
          </a:p>
          <a:p>
            <a:pPr eaLnBrk="1" hangingPunct="1">
              <a:lnSpc>
                <a:spcPct val="120000"/>
              </a:lnSpc>
              <a:spcBef>
                <a:spcPts val="0"/>
              </a:spcBef>
            </a:pPr>
            <a:r>
              <a:rPr lang="zh-CN" altLang="en-US" dirty="0" smtClean="0"/>
              <a:t>比如一个用户注册程序可以划分为两层：</a:t>
            </a:r>
          </a:p>
          <a:p>
            <a:pPr lvl="1" eaLnBrk="1" hangingPunct="1">
              <a:lnSpc>
                <a:spcPct val="120000"/>
              </a:lnSpc>
              <a:spcBef>
                <a:spcPts val="0"/>
              </a:spcBef>
            </a:pPr>
            <a:r>
              <a:rPr lang="en-US" altLang="zh-CN" dirty="0" smtClean="0"/>
              <a:t>Register.aspx/</a:t>
            </a:r>
            <a:r>
              <a:rPr lang="en-US" altLang="zh-CN" dirty="0" err="1" smtClean="0"/>
              <a:t>Register.aspx.cs</a:t>
            </a:r>
            <a:r>
              <a:rPr lang="zh-CN" altLang="en-US" dirty="0" smtClean="0"/>
              <a:t>窗体：负责界面数据的输入和格式检验，结果的输出等。</a:t>
            </a:r>
          </a:p>
          <a:p>
            <a:pPr lvl="1" eaLnBrk="1" hangingPunct="1">
              <a:lnSpc>
                <a:spcPct val="120000"/>
              </a:lnSpc>
              <a:spcBef>
                <a:spcPts val="0"/>
              </a:spcBef>
            </a:pPr>
            <a:r>
              <a:rPr lang="en-US" altLang="zh-CN" dirty="0" smtClean="0"/>
              <a:t>Person</a:t>
            </a:r>
            <a:r>
              <a:rPr lang="zh-CN" altLang="en-US" dirty="0" smtClean="0"/>
              <a:t>类：负责数据库访问和注册规则检查等。</a:t>
            </a:r>
          </a:p>
          <a:p>
            <a:pPr lvl="1" eaLnBrk="1" hangingPunct="1">
              <a:lnSpc>
                <a:spcPct val="120000"/>
              </a:lnSpc>
              <a:spcBef>
                <a:spcPts val="0"/>
              </a:spcBef>
            </a:pPr>
            <a:r>
              <a:rPr lang="zh-CN" altLang="en-US" dirty="0" smtClean="0"/>
              <a:t>从应用层面上看，如果整个应用软件都是采用这种方式编程（如订单处理由</a:t>
            </a:r>
            <a:r>
              <a:rPr lang="en-US" altLang="zh-CN" dirty="0" smtClean="0"/>
              <a:t>PlaceOrder.aspx</a:t>
            </a:r>
            <a:r>
              <a:rPr lang="zh-CN" altLang="en-US" dirty="0" smtClean="0"/>
              <a:t>窗体负责界面交互，由</a:t>
            </a:r>
            <a:r>
              <a:rPr lang="en-US" altLang="zh-CN" dirty="0" smtClean="0"/>
              <a:t>Order</a:t>
            </a:r>
            <a:r>
              <a:rPr lang="zh-CN" altLang="en-US" dirty="0" smtClean="0"/>
              <a:t>、</a:t>
            </a:r>
            <a:r>
              <a:rPr lang="en-US" altLang="zh-CN" dirty="0" smtClean="0"/>
              <a:t>Product</a:t>
            </a:r>
            <a:r>
              <a:rPr lang="zh-CN" altLang="en-US" dirty="0" smtClean="0"/>
              <a:t>等类负责数据库访问和订单金额计算等业务逻辑处理），那么称之为两层的应用架构。</a:t>
            </a:r>
          </a:p>
          <a:p>
            <a:pPr eaLnBrk="1" hangingPunct="1">
              <a:lnSpc>
                <a:spcPct val="120000"/>
              </a:lnSpc>
              <a:spcBef>
                <a:spcPts val="0"/>
              </a:spcBef>
            </a:pPr>
            <a:r>
              <a:rPr lang="zh-CN" altLang="en-US" dirty="0" smtClean="0"/>
              <a:t>可以有两层、三层、四层等不同分层模式。</a:t>
            </a:r>
          </a:p>
          <a:p>
            <a:pPr lvl="1" eaLnBrk="1" hangingPunct="1">
              <a:lnSpc>
                <a:spcPct val="120000"/>
              </a:lnSpc>
              <a:spcBef>
                <a:spcPts val="0"/>
              </a:spcBef>
            </a:pPr>
            <a:r>
              <a:rPr lang="en-US" altLang="zh-CN" dirty="0" smtClean="0"/>
              <a:t>Register.aspx/</a:t>
            </a:r>
            <a:r>
              <a:rPr lang="en-US" altLang="zh-CN" dirty="0" err="1" smtClean="0"/>
              <a:t>Register.aspx.cs</a:t>
            </a:r>
            <a:r>
              <a:rPr lang="zh-CN" altLang="en-US" dirty="0" smtClean="0"/>
              <a:t>窗体</a:t>
            </a:r>
          </a:p>
          <a:p>
            <a:pPr lvl="1" eaLnBrk="1" hangingPunct="1">
              <a:lnSpc>
                <a:spcPct val="120000"/>
              </a:lnSpc>
              <a:spcBef>
                <a:spcPts val="0"/>
              </a:spcBef>
            </a:pPr>
            <a:r>
              <a:rPr lang="en-US" altLang="zh-CN" dirty="0" err="1" smtClean="0"/>
              <a:t>PersonBll</a:t>
            </a:r>
            <a:r>
              <a:rPr lang="zh-CN" altLang="en-US" dirty="0" smtClean="0"/>
              <a:t>类：负责注册规则检查等业务逻辑。</a:t>
            </a:r>
          </a:p>
          <a:p>
            <a:pPr lvl="1" eaLnBrk="1" hangingPunct="1">
              <a:lnSpc>
                <a:spcPct val="120000"/>
              </a:lnSpc>
              <a:spcBef>
                <a:spcPts val="0"/>
              </a:spcBef>
            </a:pPr>
            <a:r>
              <a:rPr lang="en-US" altLang="zh-CN" dirty="0" err="1" smtClean="0"/>
              <a:t>PersonDal</a:t>
            </a:r>
            <a:r>
              <a:rPr lang="zh-CN" altLang="en-US" dirty="0" smtClean="0"/>
              <a:t>类：负责数据库访问。</a:t>
            </a:r>
          </a:p>
        </p:txBody>
      </p:sp>
    </p:spTree>
    <p:extLst>
      <p:ext uri="{BB962C8B-B14F-4D97-AF65-F5344CB8AC3E}">
        <p14:creationId xmlns:p14="http://schemas.microsoft.com/office/powerpoint/2010/main" val="304452130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549663" y="548680"/>
            <a:ext cx="8567737" cy="981075"/>
          </a:xfrm>
        </p:spPr>
        <p:txBody>
          <a:bodyPr/>
          <a:lstStyle/>
          <a:p>
            <a:pPr eaLnBrk="1" hangingPunct="1"/>
            <a:r>
              <a:rPr lang="en-US" altLang="zh-CN" dirty="0" smtClean="0"/>
              <a:t>10.5.2 </a:t>
            </a:r>
            <a:r>
              <a:rPr lang="zh-CN" altLang="en-US" dirty="0" smtClean="0"/>
              <a:t>服务设计</a:t>
            </a:r>
          </a:p>
        </p:txBody>
      </p:sp>
      <p:sp>
        <p:nvSpPr>
          <p:cNvPr id="155651" name="Rectangle 3"/>
          <p:cNvSpPr>
            <a:spLocks noGrp="1" noChangeArrowheads="1"/>
          </p:cNvSpPr>
          <p:nvPr>
            <p:ph type="body" idx="1"/>
          </p:nvPr>
        </p:nvSpPr>
        <p:spPr/>
        <p:txBody>
          <a:bodyPr/>
          <a:lstStyle/>
          <a:p>
            <a:pPr eaLnBrk="1" hangingPunct="1"/>
            <a:r>
              <a:rPr lang="zh-CN" altLang="en-US" smtClean="0"/>
              <a:t>服务分析与设计的步骤：</a:t>
            </a:r>
            <a:endParaRPr lang="en-US" altLang="zh-CN" smtClean="0"/>
          </a:p>
          <a:p>
            <a:pPr lvl="1" eaLnBrk="1" hangingPunct="1"/>
            <a:r>
              <a:rPr lang="zh-CN" altLang="en-US" smtClean="0"/>
              <a:t>识别服务</a:t>
            </a:r>
            <a:endParaRPr lang="en-US" altLang="zh-CN" smtClean="0"/>
          </a:p>
          <a:p>
            <a:pPr lvl="1" eaLnBrk="1" hangingPunct="1"/>
            <a:r>
              <a:rPr lang="zh-CN" altLang="en-US" smtClean="0"/>
              <a:t>描述服务</a:t>
            </a:r>
            <a:endParaRPr lang="en-US" altLang="zh-CN" smtClean="0"/>
          </a:p>
          <a:p>
            <a:pPr lvl="1" eaLnBrk="1" hangingPunct="1"/>
            <a:r>
              <a:rPr lang="zh-CN" altLang="en-US" smtClean="0"/>
              <a:t>服务实现</a:t>
            </a:r>
            <a:endParaRPr lang="en-US" altLang="zh-CN" smtClean="0"/>
          </a:p>
        </p:txBody>
      </p:sp>
    </p:spTree>
    <p:extLst>
      <p:ext uri="{BB962C8B-B14F-4D97-AF65-F5344CB8AC3E}">
        <p14:creationId xmlns:p14="http://schemas.microsoft.com/office/powerpoint/2010/main" val="406164378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标题 1"/>
          <p:cNvSpPr>
            <a:spLocks noGrp="1"/>
          </p:cNvSpPr>
          <p:nvPr>
            <p:ph type="title"/>
          </p:nvPr>
        </p:nvSpPr>
        <p:spPr>
          <a:xfrm>
            <a:off x="467545" y="548680"/>
            <a:ext cx="7848872" cy="981075"/>
          </a:xfrm>
        </p:spPr>
        <p:txBody>
          <a:bodyPr/>
          <a:lstStyle/>
          <a:p>
            <a:r>
              <a:rPr lang="en-US" altLang="zh-CN" dirty="0" smtClean="0"/>
              <a:t>1. </a:t>
            </a:r>
            <a:r>
              <a:rPr lang="zh-CN" altLang="en-US" dirty="0" smtClean="0"/>
              <a:t>识别服务</a:t>
            </a:r>
          </a:p>
        </p:txBody>
      </p:sp>
      <p:sp>
        <p:nvSpPr>
          <p:cNvPr id="156675" name="内容占位符 2"/>
          <p:cNvSpPr>
            <a:spLocks noGrp="1"/>
          </p:cNvSpPr>
          <p:nvPr>
            <p:ph idx="1"/>
          </p:nvPr>
        </p:nvSpPr>
        <p:spPr/>
        <p:txBody>
          <a:bodyPr/>
          <a:lstStyle/>
          <a:p>
            <a:r>
              <a:rPr lang="zh-CN" altLang="en-US" smtClean="0"/>
              <a:t>目前有三种策略帮助我们识别候选服务：</a:t>
            </a:r>
          </a:p>
          <a:p>
            <a:pPr lvl="1" eaLnBrk="1" hangingPunct="1"/>
            <a:r>
              <a:rPr lang="zh-CN" altLang="en-US" smtClean="0"/>
              <a:t>自上而下的分解</a:t>
            </a:r>
          </a:p>
          <a:p>
            <a:pPr lvl="1" eaLnBrk="1" hangingPunct="1"/>
            <a:r>
              <a:rPr lang="zh-CN" altLang="en-US" smtClean="0"/>
              <a:t>自下而上的现有系统分析</a:t>
            </a:r>
          </a:p>
          <a:p>
            <a:pPr lvl="1" eaLnBrk="1" hangingPunct="1"/>
            <a:r>
              <a:rPr lang="zh-CN" altLang="en-US" smtClean="0"/>
              <a:t>业务目标对齐</a:t>
            </a:r>
          </a:p>
          <a:p>
            <a:pPr lvl="1"/>
            <a:endParaRPr lang="zh-CN" altLang="en-US" smtClean="0"/>
          </a:p>
        </p:txBody>
      </p:sp>
    </p:spTree>
    <p:extLst>
      <p:ext uri="{BB962C8B-B14F-4D97-AF65-F5344CB8AC3E}">
        <p14:creationId xmlns:p14="http://schemas.microsoft.com/office/powerpoint/2010/main" val="328006257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468313" y="115888"/>
            <a:ext cx="8567737" cy="981075"/>
          </a:xfrm>
        </p:spPr>
        <p:txBody>
          <a:bodyPr/>
          <a:lstStyle/>
          <a:p>
            <a:pPr eaLnBrk="1" hangingPunct="1"/>
            <a:r>
              <a:rPr lang="zh-CN" altLang="en-US" smtClean="0"/>
              <a:t>图书馆系统的候选服务</a:t>
            </a:r>
          </a:p>
        </p:txBody>
      </p:sp>
      <p:sp>
        <p:nvSpPr>
          <p:cNvPr id="157699" name="Rectangle 3"/>
          <p:cNvSpPr>
            <a:spLocks noGrp="1" noChangeArrowheads="1"/>
          </p:cNvSpPr>
          <p:nvPr>
            <p:ph type="body" idx="1"/>
          </p:nvPr>
        </p:nvSpPr>
        <p:spPr>
          <a:xfrm>
            <a:off x="179388" y="1196975"/>
            <a:ext cx="8713787" cy="5545138"/>
          </a:xfrm>
        </p:spPr>
        <p:txBody>
          <a:bodyPr>
            <a:normAutofit fontScale="70000" lnSpcReduction="20000"/>
          </a:bodyPr>
          <a:lstStyle/>
          <a:p>
            <a:pPr eaLnBrk="1" hangingPunct="1"/>
            <a:r>
              <a:rPr lang="zh-CN" altLang="en-US" smtClean="0"/>
              <a:t>以读者的整个服务流程出发，识别出的候选服务：</a:t>
            </a:r>
          </a:p>
          <a:p>
            <a:pPr lvl="1" eaLnBrk="1" hangingPunct="1"/>
            <a:r>
              <a:rPr lang="en-US" altLang="zh-CN" smtClean="0"/>
              <a:t>1 </a:t>
            </a:r>
            <a:r>
              <a:rPr lang="zh-CN" altLang="en-US" smtClean="0"/>
              <a:t>办理读者卡  </a:t>
            </a:r>
          </a:p>
          <a:p>
            <a:pPr lvl="2" eaLnBrk="1" hangingPunct="1"/>
            <a:r>
              <a:rPr lang="en-US" altLang="zh-CN" smtClean="0"/>
              <a:t>1.1 </a:t>
            </a:r>
            <a:r>
              <a:rPr lang="zh-CN" altLang="en-US" smtClean="0"/>
              <a:t>提交办卡申请   </a:t>
            </a:r>
            <a:endParaRPr lang="en-US" altLang="zh-CN" smtClean="0"/>
          </a:p>
          <a:p>
            <a:pPr lvl="2" eaLnBrk="1" hangingPunct="1"/>
            <a:r>
              <a:rPr lang="en-US" altLang="zh-CN" smtClean="0"/>
              <a:t>1.2 </a:t>
            </a:r>
            <a:r>
              <a:rPr lang="zh-CN" altLang="en-US" smtClean="0"/>
              <a:t>发放读者卡</a:t>
            </a:r>
          </a:p>
          <a:p>
            <a:pPr lvl="1" eaLnBrk="1" hangingPunct="1"/>
            <a:r>
              <a:rPr lang="en-US" altLang="zh-CN" smtClean="0"/>
              <a:t>2 </a:t>
            </a:r>
            <a:r>
              <a:rPr lang="zh-CN" altLang="en-US" smtClean="0"/>
              <a:t>借书  </a:t>
            </a:r>
          </a:p>
          <a:p>
            <a:pPr lvl="2" eaLnBrk="1" hangingPunct="1"/>
            <a:r>
              <a:rPr lang="en-US" altLang="zh-CN" smtClean="0"/>
              <a:t>2.1 </a:t>
            </a:r>
            <a:r>
              <a:rPr lang="zh-CN" altLang="en-US" smtClean="0"/>
              <a:t>检查读者信息  </a:t>
            </a:r>
            <a:endParaRPr lang="en-US" altLang="zh-CN" smtClean="0"/>
          </a:p>
          <a:p>
            <a:pPr lvl="2" eaLnBrk="1" hangingPunct="1"/>
            <a:r>
              <a:rPr lang="en-US" altLang="zh-CN" smtClean="0"/>
              <a:t>2.2 </a:t>
            </a:r>
            <a:r>
              <a:rPr lang="zh-CN" altLang="en-US" smtClean="0"/>
              <a:t>处理图书借阅 （</a:t>
            </a:r>
            <a:r>
              <a:rPr lang="en-US" altLang="zh-CN" smtClean="0"/>
              <a:t>2.2.1 </a:t>
            </a:r>
            <a:r>
              <a:rPr lang="zh-CN" altLang="en-US" smtClean="0"/>
              <a:t>保存借阅记录     </a:t>
            </a:r>
            <a:r>
              <a:rPr lang="en-US" altLang="zh-CN" smtClean="0"/>
              <a:t>2.2.2 </a:t>
            </a:r>
            <a:r>
              <a:rPr lang="zh-CN" altLang="en-US" smtClean="0"/>
              <a:t>更新图书信息）</a:t>
            </a:r>
          </a:p>
          <a:p>
            <a:pPr lvl="1" eaLnBrk="1" hangingPunct="1"/>
            <a:r>
              <a:rPr lang="en-US" altLang="zh-CN" smtClean="0"/>
              <a:t>3 </a:t>
            </a:r>
            <a:r>
              <a:rPr lang="zh-CN" altLang="en-US" smtClean="0"/>
              <a:t>还书  </a:t>
            </a:r>
          </a:p>
          <a:p>
            <a:pPr lvl="2" eaLnBrk="1" hangingPunct="1"/>
            <a:r>
              <a:rPr lang="en-US" altLang="zh-CN" smtClean="0"/>
              <a:t>3.1 </a:t>
            </a:r>
            <a:r>
              <a:rPr lang="zh-CN" altLang="en-US" smtClean="0"/>
              <a:t>获取借阅记录  </a:t>
            </a:r>
            <a:endParaRPr lang="en-US" altLang="zh-CN" smtClean="0"/>
          </a:p>
          <a:p>
            <a:pPr lvl="2" eaLnBrk="1" hangingPunct="1"/>
            <a:r>
              <a:rPr lang="en-US" altLang="zh-CN" smtClean="0"/>
              <a:t>3.2 </a:t>
            </a:r>
            <a:r>
              <a:rPr lang="zh-CN" altLang="en-US" smtClean="0"/>
              <a:t>销记借阅记录  </a:t>
            </a:r>
            <a:endParaRPr lang="en-US" altLang="zh-CN" smtClean="0"/>
          </a:p>
          <a:p>
            <a:pPr lvl="2" eaLnBrk="1" hangingPunct="1"/>
            <a:r>
              <a:rPr lang="en-US" altLang="zh-CN" smtClean="0"/>
              <a:t>3.3 </a:t>
            </a:r>
            <a:r>
              <a:rPr lang="zh-CN" altLang="en-US" smtClean="0"/>
              <a:t>更新图书信息</a:t>
            </a:r>
          </a:p>
          <a:p>
            <a:pPr lvl="1" eaLnBrk="1" hangingPunct="1"/>
            <a:r>
              <a:rPr lang="en-US" altLang="zh-CN" smtClean="0"/>
              <a:t>4 </a:t>
            </a:r>
            <a:r>
              <a:rPr lang="zh-CN" altLang="en-US" smtClean="0"/>
              <a:t>注销读者卡  </a:t>
            </a:r>
          </a:p>
          <a:p>
            <a:pPr lvl="2" eaLnBrk="1" hangingPunct="1"/>
            <a:r>
              <a:rPr lang="en-US" altLang="zh-CN" smtClean="0"/>
              <a:t>4.1 </a:t>
            </a:r>
            <a:r>
              <a:rPr lang="zh-CN" altLang="en-US" smtClean="0"/>
              <a:t>获取借阅记录  </a:t>
            </a:r>
            <a:endParaRPr lang="en-US" altLang="zh-CN" smtClean="0"/>
          </a:p>
          <a:p>
            <a:pPr lvl="2" eaLnBrk="1" hangingPunct="1"/>
            <a:r>
              <a:rPr lang="en-US" altLang="zh-CN" smtClean="0"/>
              <a:t>4.2 </a:t>
            </a:r>
            <a:r>
              <a:rPr lang="zh-CN" altLang="en-US" smtClean="0"/>
              <a:t>转入历史档案 </a:t>
            </a:r>
          </a:p>
        </p:txBody>
      </p:sp>
    </p:spTree>
    <p:extLst>
      <p:ext uri="{BB962C8B-B14F-4D97-AF65-F5344CB8AC3E}">
        <p14:creationId xmlns:p14="http://schemas.microsoft.com/office/powerpoint/2010/main" val="2937579980"/>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468313" y="115888"/>
            <a:ext cx="8567737" cy="981075"/>
          </a:xfrm>
        </p:spPr>
        <p:txBody>
          <a:bodyPr/>
          <a:lstStyle/>
          <a:p>
            <a:pPr eaLnBrk="1" hangingPunct="1"/>
            <a:r>
              <a:rPr lang="zh-CN" altLang="en-US" smtClean="0"/>
              <a:t>图书馆系统的服务</a:t>
            </a:r>
          </a:p>
        </p:txBody>
      </p:sp>
      <p:sp>
        <p:nvSpPr>
          <p:cNvPr id="158723" name="Rectangle 3"/>
          <p:cNvSpPr>
            <a:spLocks noGrp="1" noChangeArrowheads="1"/>
          </p:cNvSpPr>
          <p:nvPr>
            <p:ph type="body" idx="1"/>
          </p:nvPr>
        </p:nvSpPr>
        <p:spPr>
          <a:xfrm>
            <a:off x="413544" y="1042336"/>
            <a:ext cx="8642350" cy="576262"/>
          </a:xfrm>
        </p:spPr>
        <p:txBody>
          <a:bodyPr/>
          <a:lstStyle/>
          <a:p>
            <a:pPr eaLnBrk="1" hangingPunct="1">
              <a:lnSpc>
                <a:spcPct val="90000"/>
              </a:lnSpc>
            </a:pPr>
            <a:r>
              <a:rPr lang="zh-CN" altLang="en-US" dirty="0" smtClean="0"/>
              <a:t>封装了为</a:t>
            </a:r>
            <a:r>
              <a:rPr lang="en-US" altLang="zh-CN" dirty="0" smtClean="0"/>
              <a:t>3</a:t>
            </a:r>
            <a:r>
              <a:rPr lang="zh-CN" altLang="en-US" dirty="0" smtClean="0"/>
              <a:t>个服务，服务及其操作如下：</a:t>
            </a:r>
          </a:p>
        </p:txBody>
      </p:sp>
      <p:grpSp>
        <p:nvGrpSpPr>
          <p:cNvPr id="158724" name="Group 66"/>
          <p:cNvGrpSpPr>
            <a:grpSpLocks noChangeAspect="1"/>
          </p:cNvGrpSpPr>
          <p:nvPr/>
        </p:nvGrpSpPr>
        <p:grpSpPr bwMode="auto">
          <a:xfrm>
            <a:off x="468313" y="1908175"/>
            <a:ext cx="8532812" cy="4616450"/>
            <a:chOff x="2236" y="3613"/>
            <a:chExt cx="7107" cy="3844"/>
          </a:xfrm>
        </p:grpSpPr>
        <p:sp>
          <p:nvSpPr>
            <p:cNvPr id="158725" name="AutoShape 67"/>
            <p:cNvSpPr>
              <a:spLocks noChangeAspect="1" noChangeArrowheads="1"/>
            </p:cNvSpPr>
            <p:nvPr/>
          </p:nvSpPr>
          <p:spPr bwMode="auto">
            <a:xfrm>
              <a:off x="2236" y="3613"/>
              <a:ext cx="7107" cy="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10600" b="1"/>
            </a:p>
          </p:txBody>
        </p:sp>
        <p:grpSp>
          <p:nvGrpSpPr>
            <p:cNvPr id="158726" name="Group 68"/>
            <p:cNvGrpSpPr>
              <a:grpSpLocks/>
            </p:cNvGrpSpPr>
            <p:nvPr/>
          </p:nvGrpSpPr>
          <p:grpSpPr bwMode="auto">
            <a:xfrm>
              <a:off x="2395" y="4202"/>
              <a:ext cx="1627" cy="837"/>
              <a:chOff x="2395" y="4202"/>
              <a:chExt cx="1627" cy="837"/>
            </a:xfrm>
          </p:grpSpPr>
          <p:sp>
            <p:nvSpPr>
              <p:cNvPr id="158783" name="Rectangle 69"/>
              <p:cNvSpPr>
                <a:spLocks noChangeArrowheads="1"/>
              </p:cNvSpPr>
              <p:nvPr/>
            </p:nvSpPr>
            <p:spPr bwMode="auto">
              <a:xfrm>
                <a:off x="2395" y="4202"/>
                <a:ext cx="1627" cy="8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DDA77"/>
                    </a:solidFill>
                  </a14:hiddenFill>
                </a:ext>
              </a:extLst>
            </p:spPr>
            <p:txBody>
              <a:bodyPr tIns="144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600" b="1"/>
              </a:p>
            </p:txBody>
          </p:sp>
          <p:grpSp>
            <p:nvGrpSpPr>
              <p:cNvPr id="158784" name="Group 70"/>
              <p:cNvGrpSpPr>
                <a:grpSpLocks/>
              </p:cNvGrpSpPr>
              <p:nvPr/>
            </p:nvGrpSpPr>
            <p:grpSpPr bwMode="auto">
              <a:xfrm>
                <a:off x="3527" y="4295"/>
                <a:ext cx="376" cy="345"/>
                <a:chOff x="7217" y="2376"/>
                <a:chExt cx="386" cy="340"/>
              </a:xfrm>
            </p:grpSpPr>
            <p:sp>
              <p:nvSpPr>
                <p:cNvPr id="158786" name="Rectangle 71"/>
                <p:cNvSpPr>
                  <a:spLocks noChangeArrowheads="1"/>
                </p:cNvSpPr>
                <p:nvPr/>
              </p:nvSpPr>
              <p:spPr bwMode="auto">
                <a:xfrm>
                  <a:off x="7320" y="2376"/>
                  <a:ext cx="283" cy="34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87" name="Rectangle 72"/>
                <p:cNvSpPr>
                  <a:spLocks noChangeArrowheads="1"/>
                </p:cNvSpPr>
                <p:nvPr/>
              </p:nvSpPr>
              <p:spPr bwMode="auto">
                <a:xfrm>
                  <a:off x="7217" y="2424"/>
                  <a:ext cx="255" cy="8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88" name="Rectangle 73"/>
                <p:cNvSpPr>
                  <a:spLocks noChangeArrowheads="1"/>
                </p:cNvSpPr>
                <p:nvPr/>
              </p:nvSpPr>
              <p:spPr bwMode="auto">
                <a:xfrm>
                  <a:off x="7217" y="2568"/>
                  <a:ext cx="255" cy="8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58785" name="Text Box 74"/>
              <p:cNvSpPr txBox="1">
                <a:spLocks noChangeArrowheads="1"/>
              </p:cNvSpPr>
              <p:nvPr/>
            </p:nvSpPr>
            <p:spPr bwMode="auto">
              <a:xfrm>
                <a:off x="2710" y="4542"/>
                <a:ext cx="869"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a:solidFill>
                      <a:srgbClr val="000000"/>
                    </a:solidFill>
                    <a:latin typeface="Times New Roman" panose="02020603050405020304" pitchFamily="18" charset="0"/>
                  </a:rPr>
                  <a:t>读者管理</a:t>
                </a:r>
                <a:endParaRPr lang="zh-CN" altLang="en-US" sz="3600" b="1"/>
              </a:p>
            </p:txBody>
          </p:sp>
        </p:grpSp>
        <p:grpSp>
          <p:nvGrpSpPr>
            <p:cNvPr id="158727" name="Group 75"/>
            <p:cNvGrpSpPr>
              <a:grpSpLocks/>
            </p:cNvGrpSpPr>
            <p:nvPr/>
          </p:nvGrpSpPr>
          <p:grpSpPr bwMode="auto">
            <a:xfrm>
              <a:off x="2392" y="6062"/>
              <a:ext cx="1627" cy="837"/>
              <a:chOff x="2395" y="4202"/>
              <a:chExt cx="1627" cy="837"/>
            </a:xfrm>
          </p:grpSpPr>
          <p:sp>
            <p:nvSpPr>
              <p:cNvPr id="158777" name="Rectangle 76"/>
              <p:cNvSpPr>
                <a:spLocks noChangeArrowheads="1"/>
              </p:cNvSpPr>
              <p:nvPr/>
            </p:nvSpPr>
            <p:spPr bwMode="auto">
              <a:xfrm>
                <a:off x="2395" y="4202"/>
                <a:ext cx="1627" cy="8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DDA77"/>
                    </a:solidFill>
                  </a14:hiddenFill>
                </a:ext>
              </a:extLst>
            </p:spPr>
            <p:txBody>
              <a:bodyPr tIns="144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600" b="1"/>
              </a:p>
            </p:txBody>
          </p:sp>
          <p:grpSp>
            <p:nvGrpSpPr>
              <p:cNvPr id="158778" name="Group 77"/>
              <p:cNvGrpSpPr>
                <a:grpSpLocks/>
              </p:cNvGrpSpPr>
              <p:nvPr/>
            </p:nvGrpSpPr>
            <p:grpSpPr bwMode="auto">
              <a:xfrm>
                <a:off x="3527" y="4295"/>
                <a:ext cx="376" cy="345"/>
                <a:chOff x="7217" y="2376"/>
                <a:chExt cx="386" cy="340"/>
              </a:xfrm>
            </p:grpSpPr>
            <p:sp>
              <p:nvSpPr>
                <p:cNvPr id="158780" name="Rectangle 78"/>
                <p:cNvSpPr>
                  <a:spLocks noChangeArrowheads="1"/>
                </p:cNvSpPr>
                <p:nvPr/>
              </p:nvSpPr>
              <p:spPr bwMode="auto">
                <a:xfrm>
                  <a:off x="7320" y="2376"/>
                  <a:ext cx="283" cy="34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81" name="Rectangle 79"/>
                <p:cNvSpPr>
                  <a:spLocks noChangeArrowheads="1"/>
                </p:cNvSpPr>
                <p:nvPr/>
              </p:nvSpPr>
              <p:spPr bwMode="auto">
                <a:xfrm>
                  <a:off x="7217" y="2424"/>
                  <a:ext cx="255" cy="8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82" name="Rectangle 80"/>
                <p:cNvSpPr>
                  <a:spLocks noChangeArrowheads="1"/>
                </p:cNvSpPr>
                <p:nvPr/>
              </p:nvSpPr>
              <p:spPr bwMode="auto">
                <a:xfrm>
                  <a:off x="7217" y="2568"/>
                  <a:ext cx="255" cy="8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58779" name="Text Box 81"/>
              <p:cNvSpPr txBox="1">
                <a:spLocks noChangeArrowheads="1"/>
              </p:cNvSpPr>
              <p:nvPr/>
            </p:nvSpPr>
            <p:spPr bwMode="auto">
              <a:xfrm>
                <a:off x="2710" y="4542"/>
                <a:ext cx="869"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a:solidFill>
                      <a:srgbClr val="000000"/>
                    </a:solidFill>
                    <a:latin typeface="Times New Roman" panose="02020603050405020304" pitchFamily="18" charset="0"/>
                  </a:rPr>
                  <a:t>借阅信息</a:t>
                </a:r>
                <a:endParaRPr lang="zh-CN" altLang="en-US" sz="3600" b="1"/>
              </a:p>
            </p:txBody>
          </p:sp>
        </p:grpSp>
        <p:grpSp>
          <p:nvGrpSpPr>
            <p:cNvPr id="158728" name="Group 82"/>
            <p:cNvGrpSpPr>
              <a:grpSpLocks/>
            </p:cNvGrpSpPr>
            <p:nvPr/>
          </p:nvGrpSpPr>
          <p:grpSpPr bwMode="auto">
            <a:xfrm>
              <a:off x="6592" y="4822"/>
              <a:ext cx="1627" cy="837"/>
              <a:chOff x="2395" y="4202"/>
              <a:chExt cx="1627" cy="837"/>
            </a:xfrm>
          </p:grpSpPr>
          <p:sp>
            <p:nvSpPr>
              <p:cNvPr id="158771" name="Rectangle 83"/>
              <p:cNvSpPr>
                <a:spLocks noChangeArrowheads="1"/>
              </p:cNvSpPr>
              <p:nvPr/>
            </p:nvSpPr>
            <p:spPr bwMode="auto">
              <a:xfrm>
                <a:off x="2395" y="4202"/>
                <a:ext cx="1627" cy="8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DDA77"/>
                    </a:solidFill>
                  </a14:hiddenFill>
                </a:ext>
              </a:extLst>
            </p:spPr>
            <p:txBody>
              <a:bodyPr tIns="144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600" b="1"/>
              </a:p>
            </p:txBody>
          </p:sp>
          <p:grpSp>
            <p:nvGrpSpPr>
              <p:cNvPr id="158772" name="Group 84"/>
              <p:cNvGrpSpPr>
                <a:grpSpLocks/>
              </p:cNvGrpSpPr>
              <p:nvPr/>
            </p:nvGrpSpPr>
            <p:grpSpPr bwMode="auto">
              <a:xfrm>
                <a:off x="3527" y="4295"/>
                <a:ext cx="376" cy="345"/>
                <a:chOff x="7217" y="2376"/>
                <a:chExt cx="386" cy="340"/>
              </a:xfrm>
            </p:grpSpPr>
            <p:sp>
              <p:nvSpPr>
                <p:cNvPr id="158774" name="Rectangle 85"/>
                <p:cNvSpPr>
                  <a:spLocks noChangeArrowheads="1"/>
                </p:cNvSpPr>
                <p:nvPr/>
              </p:nvSpPr>
              <p:spPr bwMode="auto">
                <a:xfrm>
                  <a:off x="7320" y="2376"/>
                  <a:ext cx="283" cy="34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75" name="Rectangle 86"/>
                <p:cNvSpPr>
                  <a:spLocks noChangeArrowheads="1"/>
                </p:cNvSpPr>
                <p:nvPr/>
              </p:nvSpPr>
              <p:spPr bwMode="auto">
                <a:xfrm>
                  <a:off x="7217" y="2424"/>
                  <a:ext cx="255" cy="8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76" name="Rectangle 87"/>
                <p:cNvSpPr>
                  <a:spLocks noChangeArrowheads="1"/>
                </p:cNvSpPr>
                <p:nvPr/>
              </p:nvSpPr>
              <p:spPr bwMode="auto">
                <a:xfrm>
                  <a:off x="7217" y="2568"/>
                  <a:ext cx="255" cy="8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58773" name="Text Box 88"/>
              <p:cNvSpPr txBox="1">
                <a:spLocks noChangeArrowheads="1"/>
              </p:cNvSpPr>
              <p:nvPr/>
            </p:nvSpPr>
            <p:spPr bwMode="auto">
              <a:xfrm>
                <a:off x="2710" y="4542"/>
                <a:ext cx="869"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a:solidFill>
                      <a:srgbClr val="000000"/>
                    </a:solidFill>
                    <a:latin typeface="Times New Roman" panose="02020603050405020304" pitchFamily="18" charset="0"/>
                  </a:rPr>
                  <a:t>图书管理</a:t>
                </a:r>
                <a:endParaRPr lang="zh-CN" altLang="en-US" sz="3600" b="1"/>
              </a:p>
            </p:txBody>
          </p:sp>
        </p:grpSp>
        <p:sp>
          <p:nvSpPr>
            <p:cNvPr id="158729" name="Line 89"/>
            <p:cNvSpPr>
              <a:spLocks noChangeShapeType="1"/>
            </p:cNvSpPr>
            <p:nvPr/>
          </p:nvSpPr>
          <p:spPr bwMode="auto">
            <a:xfrm>
              <a:off x="4030" y="4326"/>
              <a:ext cx="54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0" name="Oval 90"/>
            <p:cNvSpPr>
              <a:spLocks noChangeArrowheads="1"/>
            </p:cNvSpPr>
            <p:nvPr/>
          </p:nvSpPr>
          <p:spPr bwMode="auto">
            <a:xfrm>
              <a:off x="4576" y="4264"/>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31" name="Text Box 91"/>
            <p:cNvSpPr txBox="1">
              <a:spLocks noChangeArrowheads="1"/>
            </p:cNvSpPr>
            <p:nvPr/>
          </p:nvSpPr>
          <p:spPr bwMode="auto">
            <a:xfrm>
              <a:off x="4765" y="4202"/>
              <a:ext cx="1323"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1.</a:t>
              </a:r>
              <a:r>
                <a:rPr lang="zh-CN" altLang="en-US" sz="1600" b="1">
                  <a:latin typeface="Times New Roman" panose="02020603050405020304" pitchFamily="18" charset="0"/>
                </a:rPr>
                <a:t>办理读者卡</a:t>
              </a:r>
              <a:endParaRPr lang="zh-CN" altLang="en-US" sz="3200" b="1"/>
            </a:p>
          </p:txBody>
        </p:sp>
        <p:sp>
          <p:nvSpPr>
            <p:cNvPr id="158732" name="Line 92"/>
            <p:cNvSpPr>
              <a:spLocks noChangeShapeType="1"/>
            </p:cNvSpPr>
            <p:nvPr/>
          </p:nvSpPr>
          <p:spPr bwMode="auto">
            <a:xfrm>
              <a:off x="4030" y="4636"/>
              <a:ext cx="54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3" name="Oval 93"/>
            <p:cNvSpPr>
              <a:spLocks noChangeArrowheads="1"/>
            </p:cNvSpPr>
            <p:nvPr/>
          </p:nvSpPr>
          <p:spPr bwMode="auto">
            <a:xfrm>
              <a:off x="4576" y="4574"/>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34" name="Text Box 94"/>
            <p:cNvSpPr txBox="1">
              <a:spLocks noChangeArrowheads="1"/>
            </p:cNvSpPr>
            <p:nvPr/>
          </p:nvSpPr>
          <p:spPr bwMode="auto">
            <a:xfrm>
              <a:off x="4765" y="4512"/>
              <a:ext cx="1449" cy="2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1.1</a:t>
              </a:r>
              <a:r>
                <a:rPr lang="zh-CN" altLang="en-US" sz="1600" b="1">
                  <a:latin typeface="Times New Roman" panose="02020603050405020304" pitchFamily="18" charset="0"/>
                </a:rPr>
                <a:t>提交办卡申请</a:t>
              </a:r>
              <a:endParaRPr lang="zh-CN" altLang="en-US" sz="3200" b="1"/>
            </a:p>
          </p:txBody>
        </p:sp>
        <p:sp>
          <p:nvSpPr>
            <p:cNvPr id="158735" name="Line 95"/>
            <p:cNvSpPr>
              <a:spLocks noChangeShapeType="1"/>
            </p:cNvSpPr>
            <p:nvPr/>
          </p:nvSpPr>
          <p:spPr bwMode="auto">
            <a:xfrm>
              <a:off x="4030" y="4946"/>
              <a:ext cx="54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6" name="Oval 96"/>
            <p:cNvSpPr>
              <a:spLocks noChangeArrowheads="1"/>
            </p:cNvSpPr>
            <p:nvPr/>
          </p:nvSpPr>
          <p:spPr bwMode="auto">
            <a:xfrm>
              <a:off x="4576" y="4884"/>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37" name="Text Box 97"/>
            <p:cNvSpPr txBox="1">
              <a:spLocks noChangeArrowheads="1"/>
            </p:cNvSpPr>
            <p:nvPr/>
          </p:nvSpPr>
          <p:spPr bwMode="auto">
            <a:xfrm>
              <a:off x="4765" y="4822"/>
              <a:ext cx="1323"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1.2</a:t>
              </a:r>
              <a:r>
                <a:rPr lang="zh-CN" altLang="en-US" sz="1600" b="1">
                  <a:latin typeface="Times New Roman" panose="02020603050405020304" pitchFamily="18" charset="0"/>
                </a:rPr>
                <a:t>发放读者卡</a:t>
              </a:r>
              <a:endParaRPr lang="zh-CN" altLang="en-US" sz="3200" b="1"/>
            </a:p>
          </p:txBody>
        </p:sp>
        <p:sp>
          <p:nvSpPr>
            <p:cNvPr id="158738" name="Line 98"/>
            <p:cNvSpPr>
              <a:spLocks noChangeShapeType="1"/>
            </p:cNvSpPr>
            <p:nvPr/>
          </p:nvSpPr>
          <p:spPr bwMode="auto">
            <a:xfrm>
              <a:off x="4030" y="6186"/>
              <a:ext cx="54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9" name="Oval 99"/>
            <p:cNvSpPr>
              <a:spLocks noChangeArrowheads="1"/>
            </p:cNvSpPr>
            <p:nvPr/>
          </p:nvSpPr>
          <p:spPr bwMode="auto">
            <a:xfrm>
              <a:off x="4576" y="6124"/>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40" name="Text Box 100"/>
            <p:cNvSpPr txBox="1">
              <a:spLocks noChangeArrowheads="1"/>
            </p:cNvSpPr>
            <p:nvPr/>
          </p:nvSpPr>
          <p:spPr bwMode="auto">
            <a:xfrm>
              <a:off x="4765" y="6031"/>
              <a:ext cx="1512" cy="2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2.2 </a:t>
              </a:r>
              <a:r>
                <a:rPr lang="zh-CN" altLang="en-US" sz="1600" b="1">
                  <a:latin typeface="Times New Roman" panose="02020603050405020304" pitchFamily="18" charset="0"/>
                </a:rPr>
                <a:t>处理图书借阅</a:t>
              </a:r>
              <a:endParaRPr lang="zh-CN" altLang="en-US" sz="3200" b="1"/>
            </a:p>
          </p:txBody>
        </p:sp>
        <p:sp>
          <p:nvSpPr>
            <p:cNvPr id="158741" name="Line 101"/>
            <p:cNvSpPr>
              <a:spLocks noChangeShapeType="1"/>
            </p:cNvSpPr>
            <p:nvPr/>
          </p:nvSpPr>
          <p:spPr bwMode="auto">
            <a:xfrm>
              <a:off x="4030" y="6496"/>
              <a:ext cx="54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42" name="Oval 102"/>
            <p:cNvSpPr>
              <a:spLocks noChangeArrowheads="1"/>
            </p:cNvSpPr>
            <p:nvPr/>
          </p:nvSpPr>
          <p:spPr bwMode="auto">
            <a:xfrm>
              <a:off x="4576" y="6434"/>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43" name="Text Box 103"/>
            <p:cNvSpPr txBox="1">
              <a:spLocks noChangeArrowheads="1"/>
            </p:cNvSpPr>
            <p:nvPr/>
          </p:nvSpPr>
          <p:spPr bwMode="auto">
            <a:xfrm>
              <a:off x="4765" y="6372"/>
              <a:ext cx="1617" cy="2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2.2.1 </a:t>
              </a:r>
              <a:r>
                <a:rPr lang="zh-CN" altLang="en-US" sz="1600" b="1">
                  <a:latin typeface="Times New Roman" panose="02020603050405020304" pitchFamily="18" charset="0"/>
                </a:rPr>
                <a:t>保存借阅记录</a:t>
              </a:r>
              <a:endParaRPr lang="zh-CN" altLang="en-US" sz="3200" b="1"/>
            </a:p>
          </p:txBody>
        </p:sp>
        <p:sp>
          <p:nvSpPr>
            <p:cNvPr id="158744" name="Line 104"/>
            <p:cNvSpPr>
              <a:spLocks noChangeShapeType="1"/>
            </p:cNvSpPr>
            <p:nvPr/>
          </p:nvSpPr>
          <p:spPr bwMode="auto">
            <a:xfrm>
              <a:off x="4030" y="6806"/>
              <a:ext cx="54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45" name="Oval 105"/>
            <p:cNvSpPr>
              <a:spLocks noChangeArrowheads="1"/>
            </p:cNvSpPr>
            <p:nvPr/>
          </p:nvSpPr>
          <p:spPr bwMode="auto">
            <a:xfrm>
              <a:off x="4576" y="6744"/>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46" name="Text Box 106"/>
            <p:cNvSpPr txBox="1">
              <a:spLocks noChangeArrowheads="1"/>
            </p:cNvSpPr>
            <p:nvPr/>
          </p:nvSpPr>
          <p:spPr bwMode="auto">
            <a:xfrm>
              <a:off x="4765" y="6682"/>
              <a:ext cx="1743" cy="2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3.1/4.1</a:t>
              </a:r>
              <a:r>
                <a:rPr lang="zh-CN" altLang="en-US" sz="1600" b="1">
                  <a:latin typeface="Times New Roman" panose="02020603050405020304" pitchFamily="18" charset="0"/>
                </a:rPr>
                <a:t>获取借阅记录</a:t>
              </a:r>
              <a:endParaRPr lang="zh-CN" altLang="en-US" sz="3200" b="1"/>
            </a:p>
          </p:txBody>
        </p:sp>
        <p:sp>
          <p:nvSpPr>
            <p:cNvPr id="158747" name="Line 107"/>
            <p:cNvSpPr>
              <a:spLocks noChangeShapeType="1"/>
            </p:cNvSpPr>
            <p:nvPr/>
          </p:nvSpPr>
          <p:spPr bwMode="auto">
            <a:xfrm>
              <a:off x="2686" y="5039"/>
              <a:ext cx="1" cy="4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48" name="Oval 108"/>
            <p:cNvSpPr>
              <a:spLocks noChangeArrowheads="1"/>
            </p:cNvSpPr>
            <p:nvPr/>
          </p:nvSpPr>
          <p:spPr bwMode="auto">
            <a:xfrm>
              <a:off x="2623" y="5411"/>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49" name="Text Box 109"/>
            <p:cNvSpPr txBox="1">
              <a:spLocks noChangeArrowheads="1"/>
            </p:cNvSpPr>
            <p:nvPr/>
          </p:nvSpPr>
          <p:spPr bwMode="auto">
            <a:xfrm>
              <a:off x="2581" y="5566"/>
              <a:ext cx="1449"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4.2</a:t>
              </a:r>
              <a:r>
                <a:rPr lang="zh-CN" altLang="en-US" sz="1600" b="1">
                  <a:latin typeface="Times New Roman" panose="02020603050405020304" pitchFamily="18" charset="0"/>
                </a:rPr>
                <a:t>转入历史档案</a:t>
              </a:r>
              <a:endParaRPr lang="zh-CN" altLang="en-US" sz="3200" b="1"/>
            </a:p>
          </p:txBody>
        </p:sp>
        <p:sp>
          <p:nvSpPr>
            <p:cNvPr id="158750" name="Line 110"/>
            <p:cNvSpPr>
              <a:spLocks noChangeShapeType="1"/>
            </p:cNvSpPr>
            <p:nvPr/>
          </p:nvSpPr>
          <p:spPr bwMode="auto">
            <a:xfrm>
              <a:off x="3085" y="5039"/>
              <a:ext cx="1" cy="4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51" name="Oval 111"/>
            <p:cNvSpPr>
              <a:spLocks noChangeArrowheads="1"/>
            </p:cNvSpPr>
            <p:nvPr/>
          </p:nvSpPr>
          <p:spPr bwMode="auto">
            <a:xfrm>
              <a:off x="3022" y="5411"/>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52" name="Text Box 112"/>
            <p:cNvSpPr txBox="1">
              <a:spLocks noChangeArrowheads="1"/>
            </p:cNvSpPr>
            <p:nvPr/>
          </p:nvSpPr>
          <p:spPr bwMode="auto">
            <a:xfrm>
              <a:off x="3211" y="5287"/>
              <a:ext cx="1449"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4</a:t>
              </a:r>
              <a:r>
                <a:rPr lang="zh-CN" altLang="en-US" sz="1600" b="1">
                  <a:latin typeface="Times New Roman" panose="02020603050405020304" pitchFamily="18" charset="0"/>
                </a:rPr>
                <a:t>注销读者卡</a:t>
              </a:r>
              <a:endParaRPr lang="zh-CN" altLang="en-US" sz="3200" b="1"/>
            </a:p>
          </p:txBody>
        </p:sp>
        <p:sp>
          <p:nvSpPr>
            <p:cNvPr id="158753" name="Line 113"/>
            <p:cNvSpPr>
              <a:spLocks noChangeShapeType="1"/>
            </p:cNvSpPr>
            <p:nvPr/>
          </p:nvSpPr>
          <p:spPr bwMode="auto">
            <a:xfrm flipV="1">
              <a:off x="2896" y="3830"/>
              <a:ext cx="0" cy="3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54" name="Oval 114"/>
            <p:cNvSpPr>
              <a:spLocks noChangeArrowheads="1"/>
            </p:cNvSpPr>
            <p:nvPr/>
          </p:nvSpPr>
          <p:spPr bwMode="auto">
            <a:xfrm>
              <a:off x="2833" y="3737"/>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55" name="Text Box 115"/>
            <p:cNvSpPr txBox="1">
              <a:spLocks noChangeArrowheads="1"/>
            </p:cNvSpPr>
            <p:nvPr/>
          </p:nvSpPr>
          <p:spPr bwMode="auto">
            <a:xfrm>
              <a:off x="3001" y="3644"/>
              <a:ext cx="1449"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2.1</a:t>
              </a:r>
              <a:r>
                <a:rPr lang="zh-CN" altLang="en-US" sz="1600" b="1">
                  <a:latin typeface="Times New Roman" panose="02020603050405020304" pitchFamily="18" charset="0"/>
                </a:rPr>
                <a:t>检查读者信息</a:t>
              </a:r>
              <a:endParaRPr lang="zh-CN" altLang="en-US" sz="3200" b="1"/>
            </a:p>
          </p:txBody>
        </p:sp>
        <p:sp>
          <p:nvSpPr>
            <p:cNvPr id="158756" name="Line 116"/>
            <p:cNvSpPr>
              <a:spLocks noChangeShapeType="1"/>
            </p:cNvSpPr>
            <p:nvPr/>
          </p:nvSpPr>
          <p:spPr bwMode="auto">
            <a:xfrm>
              <a:off x="3190" y="6899"/>
              <a:ext cx="1" cy="4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57" name="Oval 117"/>
            <p:cNvSpPr>
              <a:spLocks noChangeArrowheads="1"/>
            </p:cNvSpPr>
            <p:nvPr/>
          </p:nvSpPr>
          <p:spPr bwMode="auto">
            <a:xfrm>
              <a:off x="3127" y="7271"/>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58" name="Text Box 118"/>
            <p:cNvSpPr txBox="1">
              <a:spLocks noChangeArrowheads="1"/>
            </p:cNvSpPr>
            <p:nvPr/>
          </p:nvSpPr>
          <p:spPr bwMode="auto">
            <a:xfrm>
              <a:off x="3316" y="7209"/>
              <a:ext cx="1659"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3.2 </a:t>
              </a:r>
              <a:r>
                <a:rPr lang="zh-CN" altLang="en-US" sz="1600" b="1">
                  <a:latin typeface="Times New Roman" panose="02020603050405020304" pitchFamily="18" charset="0"/>
                </a:rPr>
                <a:t>销记借阅记录</a:t>
              </a:r>
              <a:endParaRPr lang="zh-CN" altLang="en-US" sz="3200" b="1"/>
            </a:p>
          </p:txBody>
        </p:sp>
        <p:sp>
          <p:nvSpPr>
            <p:cNvPr id="158759" name="Line 119"/>
            <p:cNvSpPr>
              <a:spLocks noChangeShapeType="1"/>
            </p:cNvSpPr>
            <p:nvPr/>
          </p:nvSpPr>
          <p:spPr bwMode="auto">
            <a:xfrm>
              <a:off x="7117" y="5659"/>
              <a:ext cx="1" cy="4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60" name="Oval 120"/>
            <p:cNvSpPr>
              <a:spLocks noChangeArrowheads="1"/>
            </p:cNvSpPr>
            <p:nvPr/>
          </p:nvSpPr>
          <p:spPr bwMode="auto">
            <a:xfrm>
              <a:off x="7054" y="6031"/>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61" name="Text Box 121"/>
            <p:cNvSpPr txBox="1">
              <a:spLocks noChangeArrowheads="1"/>
            </p:cNvSpPr>
            <p:nvPr/>
          </p:nvSpPr>
          <p:spPr bwMode="auto">
            <a:xfrm>
              <a:off x="7012" y="6186"/>
              <a:ext cx="1743"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3.3</a:t>
              </a:r>
              <a:r>
                <a:rPr lang="zh-CN" altLang="en-US" sz="1600" b="1">
                  <a:latin typeface="Times New Roman" panose="02020603050405020304" pitchFamily="18" charset="0"/>
                </a:rPr>
                <a:t>更新图书信息</a:t>
              </a:r>
              <a:endParaRPr lang="zh-CN" altLang="en-US" sz="3200" b="1"/>
            </a:p>
          </p:txBody>
        </p:sp>
        <p:sp>
          <p:nvSpPr>
            <p:cNvPr id="158762" name="Line 122"/>
            <p:cNvSpPr>
              <a:spLocks noChangeShapeType="1"/>
            </p:cNvSpPr>
            <p:nvPr/>
          </p:nvSpPr>
          <p:spPr bwMode="auto">
            <a:xfrm>
              <a:off x="7516" y="5659"/>
              <a:ext cx="1" cy="4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63" name="Oval 123"/>
            <p:cNvSpPr>
              <a:spLocks noChangeArrowheads="1"/>
            </p:cNvSpPr>
            <p:nvPr/>
          </p:nvSpPr>
          <p:spPr bwMode="auto">
            <a:xfrm>
              <a:off x="7453" y="6031"/>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64" name="Text Box 124"/>
            <p:cNvSpPr txBox="1">
              <a:spLocks noChangeArrowheads="1"/>
            </p:cNvSpPr>
            <p:nvPr/>
          </p:nvSpPr>
          <p:spPr bwMode="auto">
            <a:xfrm>
              <a:off x="7642" y="5938"/>
              <a:ext cx="1701"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2.2.2 </a:t>
              </a:r>
              <a:r>
                <a:rPr lang="zh-CN" altLang="en-US" sz="1600" b="1">
                  <a:latin typeface="Times New Roman" panose="02020603050405020304" pitchFamily="18" charset="0"/>
                </a:rPr>
                <a:t>更新图书信息</a:t>
              </a:r>
              <a:endParaRPr lang="zh-CN" altLang="en-US" sz="3200" b="1"/>
            </a:p>
          </p:txBody>
        </p:sp>
        <p:sp>
          <p:nvSpPr>
            <p:cNvPr id="158765" name="Line 125"/>
            <p:cNvSpPr>
              <a:spLocks noChangeShapeType="1"/>
            </p:cNvSpPr>
            <p:nvPr/>
          </p:nvSpPr>
          <p:spPr bwMode="auto">
            <a:xfrm flipV="1">
              <a:off x="7075" y="4450"/>
              <a:ext cx="1" cy="3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66" name="Oval 126"/>
            <p:cNvSpPr>
              <a:spLocks noChangeArrowheads="1"/>
            </p:cNvSpPr>
            <p:nvPr/>
          </p:nvSpPr>
          <p:spPr bwMode="auto">
            <a:xfrm>
              <a:off x="7012" y="4357"/>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67" name="Text Box 127"/>
            <p:cNvSpPr txBox="1">
              <a:spLocks noChangeArrowheads="1"/>
            </p:cNvSpPr>
            <p:nvPr/>
          </p:nvSpPr>
          <p:spPr bwMode="auto">
            <a:xfrm>
              <a:off x="7033" y="4078"/>
              <a:ext cx="1449"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2 </a:t>
              </a:r>
              <a:r>
                <a:rPr lang="zh-CN" altLang="en-US" sz="1600" b="1">
                  <a:latin typeface="Times New Roman" panose="02020603050405020304" pitchFamily="18" charset="0"/>
                </a:rPr>
                <a:t>借书</a:t>
              </a:r>
              <a:endParaRPr lang="zh-CN" altLang="en-US" sz="3200" b="1"/>
            </a:p>
          </p:txBody>
        </p:sp>
        <p:sp>
          <p:nvSpPr>
            <p:cNvPr id="158768" name="Line 128"/>
            <p:cNvSpPr>
              <a:spLocks noChangeShapeType="1"/>
            </p:cNvSpPr>
            <p:nvPr/>
          </p:nvSpPr>
          <p:spPr bwMode="auto">
            <a:xfrm flipV="1">
              <a:off x="7537" y="4450"/>
              <a:ext cx="1" cy="3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69" name="Oval 129"/>
            <p:cNvSpPr>
              <a:spLocks noChangeArrowheads="1"/>
            </p:cNvSpPr>
            <p:nvPr/>
          </p:nvSpPr>
          <p:spPr bwMode="auto">
            <a:xfrm>
              <a:off x="7474" y="4357"/>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70" name="Text Box 130"/>
            <p:cNvSpPr txBox="1">
              <a:spLocks noChangeArrowheads="1"/>
            </p:cNvSpPr>
            <p:nvPr/>
          </p:nvSpPr>
          <p:spPr bwMode="auto">
            <a:xfrm>
              <a:off x="7642" y="4326"/>
              <a:ext cx="1449"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3 </a:t>
              </a:r>
              <a:r>
                <a:rPr lang="zh-CN" altLang="en-US" sz="1600" b="1">
                  <a:latin typeface="Times New Roman" panose="02020603050405020304" pitchFamily="18" charset="0"/>
                </a:rPr>
                <a:t>还书</a:t>
              </a:r>
              <a:endParaRPr lang="zh-CN" altLang="en-US" sz="3200" b="1"/>
            </a:p>
          </p:txBody>
        </p:sp>
      </p:grpSp>
    </p:spTree>
    <p:extLst>
      <p:ext uri="{BB962C8B-B14F-4D97-AF65-F5344CB8AC3E}">
        <p14:creationId xmlns:p14="http://schemas.microsoft.com/office/powerpoint/2010/main" val="2257333884"/>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标题 1"/>
          <p:cNvSpPr>
            <a:spLocks noGrp="1"/>
          </p:cNvSpPr>
          <p:nvPr>
            <p:ph type="title"/>
          </p:nvPr>
        </p:nvSpPr>
        <p:spPr>
          <a:xfrm>
            <a:off x="569899" y="476672"/>
            <a:ext cx="8567737" cy="981075"/>
          </a:xfrm>
        </p:spPr>
        <p:txBody>
          <a:bodyPr/>
          <a:lstStyle/>
          <a:p>
            <a:r>
              <a:rPr lang="en-US" altLang="zh-CN" dirty="0" smtClean="0"/>
              <a:t>2. </a:t>
            </a:r>
            <a:r>
              <a:rPr lang="zh-CN" altLang="en-US" dirty="0" smtClean="0"/>
              <a:t>描述服务</a:t>
            </a:r>
          </a:p>
        </p:txBody>
      </p:sp>
      <p:sp>
        <p:nvSpPr>
          <p:cNvPr id="159747" name="内容占位符 2"/>
          <p:cNvSpPr>
            <a:spLocks noGrp="1"/>
          </p:cNvSpPr>
          <p:nvPr>
            <p:ph idx="1"/>
          </p:nvPr>
        </p:nvSpPr>
        <p:spPr/>
        <p:txBody>
          <a:bodyPr/>
          <a:lstStyle/>
          <a:p>
            <a:r>
              <a:rPr lang="zh-CN" altLang="en-US" smtClean="0"/>
              <a:t>描述服务细节，定义服务规约，包括输入</a:t>
            </a:r>
            <a:r>
              <a:rPr lang="en-US" altLang="zh-CN" smtClean="0"/>
              <a:t>/</a:t>
            </a:r>
            <a:r>
              <a:rPr lang="zh-CN" altLang="en-US" smtClean="0"/>
              <a:t>输出消息等功能性属性，以及服务各种约束定义、服务之间的关系等等。</a:t>
            </a:r>
            <a:endParaRPr lang="en-US" altLang="zh-CN" smtClean="0"/>
          </a:p>
          <a:p>
            <a:pPr lvl="1"/>
            <a:r>
              <a:rPr lang="zh-CN" altLang="en-US" smtClean="0"/>
              <a:t>首先选择可以暴露的候选服务为最终服务</a:t>
            </a:r>
            <a:endParaRPr lang="en-US" altLang="zh-CN" smtClean="0"/>
          </a:p>
          <a:p>
            <a:pPr lvl="1"/>
            <a:r>
              <a:rPr lang="zh-CN" altLang="en-US" smtClean="0"/>
              <a:t>然后对服务各方面属性进行描述</a:t>
            </a:r>
          </a:p>
        </p:txBody>
      </p:sp>
    </p:spTree>
    <p:extLst>
      <p:ext uri="{BB962C8B-B14F-4D97-AF65-F5344CB8AC3E}">
        <p14:creationId xmlns:p14="http://schemas.microsoft.com/office/powerpoint/2010/main" val="3049029134"/>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567002" y="404664"/>
            <a:ext cx="8567737" cy="981075"/>
          </a:xfrm>
        </p:spPr>
        <p:txBody>
          <a:bodyPr/>
          <a:lstStyle/>
          <a:p>
            <a:pPr eaLnBrk="1" hangingPunct="1"/>
            <a:r>
              <a:rPr lang="zh-CN" altLang="en-US" dirty="0" smtClean="0"/>
              <a:t>图书馆系统的服务</a:t>
            </a:r>
          </a:p>
        </p:txBody>
      </p:sp>
      <p:sp>
        <p:nvSpPr>
          <p:cNvPr id="160771" name="Rectangle 3"/>
          <p:cNvSpPr>
            <a:spLocks noGrp="1" noChangeArrowheads="1"/>
          </p:cNvSpPr>
          <p:nvPr>
            <p:ph type="body" idx="1"/>
          </p:nvPr>
        </p:nvSpPr>
        <p:spPr>
          <a:xfrm>
            <a:off x="755576" y="1763667"/>
            <a:ext cx="7560840" cy="4689669"/>
          </a:xfrm>
        </p:spPr>
        <p:txBody>
          <a:bodyPr>
            <a:noAutofit/>
          </a:bodyPr>
          <a:lstStyle/>
          <a:p>
            <a:pPr eaLnBrk="1" hangingPunct="1">
              <a:lnSpc>
                <a:spcPct val="120000"/>
              </a:lnSpc>
              <a:spcBef>
                <a:spcPts val="0"/>
              </a:spcBef>
            </a:pPr>
            <a:r>
              <a:rPr lang="zh-CN" altLang="en-US" sz="1600" dirty="0" smtClean="0"/>
              <a:t>挑选可组装、松耦合、无状态的服务对外进行暴露，例如</a:t>
            </a:r>
            <a:r>
              <a:rPr lang="en-US" altLang="zh-CN" sz="1600" dirty="0" smtClean="0"/>
              <a:t>1.1</a:t>
            </a:r>
            <a:r>
              <a:rPr lang="zh-CN" altLang="en-US" sz="1600" dirty="0" smtClean="0"/>
              <a:t>、</a:t>
            </a:r>
            <a:r>
              <a:rPr lang="en-US" altLang="zh-CN" sz="1600" dirty="0" smtClean="0"/>
              <a:t>2.1</a:t>
            </a:r>
            <a:r>
              <a:rPr lang="zh-CN" altLang="en-US" sz="1600" dirty="0" smtClean="0"/>
              <a:t>、</a:t>
            </a:r>
            <a:r>
              <a:rPr lang="en-US" altLang="zh-CN" sz="1600" dirty="0" smtClean="0"/>
              <a:t>3.1</a:t>
            </a:r>
            <a:r>
              <a:rPr lang="zh-CN" altLang="en-US" sz="1600" dirty="0" smtClean="0"/>
              <a:t>、</a:t>
            </a:r>
            <a:r>
              <a:rPr lang="en-US" altLang="zh-CN" sz="1600" dirty="0" smtClean="0"/>
              <a:t>4</a:t>
            </a:r>
            <a:r>
              <a:rPr lang="zh-CN" altLang="en-US" sz="1600" dirty="0" smtClean="0"/>
              <a:t>等</a:t>
            </a:r>
            <a:r>
              <a:rPr lang="en-US" altLang="zh-CN" sz="1600" dirty="0" smtClean="0"/>
              <a:t> </a:t>
            </a:r>
            <a:r>
              <a:rPr lang="zh-CN" altLang="en-US" sz="1600" dirty="0" smtClean="0"/>
              <a:t>，然后进行描述，例如：</a:t>
            </a:r>
          </a:p>
          <a:p>
            <a:pPr lvl="1" eaLnBrk="1" hangingPunct="1">
              <a:lnSpc>
                <a:spcPct val="120000"/>
              </a:lnSpc>
              <a:spcBef>
                <a:spcPts val="0"/>
              </a:spcBef>
            </a:pPr>
            <a:r>
              <a:rPr lang="en-US" altLang="zh-CN" sz="1600" dirty="0" smtClean="0"/>
              <a:t>2.1 </a:t>
            </a:r>
            <a:r>
              <a:rPr lang="zh-CN" altLang="en-US" sz="1600" dirty="0" smtClean="0"/>
              <a:t>检查读者信息    </a:t>
            </a:r>
          </a:p>
          <a:p>
            <a:pPr lvl="2" eaLnBrk="1" hangingPunct="1">
              <a:lnSpc>
                <a:spcPct val="120000"/>
              </a:lnSpc>
              <a:spcBef>
                <a:spcPts val="0"/>
              </a:spcBef>
            </a:pPr>
            <a:r>
              <a:rPr lang="zh-CN" altLang="en-US" sz="1600" dirty="0" smtClean="0"/>
              <a:t>输入参数：读者卡号    </a:t>
            </a:r>
          </a:p>
          <a:p>
            <a:pPr lvl="2" eaLnBrk="1" hangingPunct="1">
              <a:lnSpc>
                <a:spcPct val="120000"/>
              </a:lnSpc>
              <a:spcBef>
                <a:spcPts val="0"/>
              </a:spcBef>
            </a:pPr>
            <a:r>
              <a:rPr lang="zh-CN" altLang="en-US" sz="1600" dirty="0" smtClean="0"/>
              <a:t>输出参数：读者信息（姓名、身份证号、邮箱、电话、借书限额、已借数量、状态）        </a:t>
            </a:r>
          </a:p>
          <a:p>
            <a:pPr lvl="2" eaLnBrk="1" hangingPunct="1">
              <a:lnSpc>
                <a:spcPct val="120000"/>
              </a:lnSpc>
              <a:spcBef>
                <a:spcPts val="0"/>
              </a:spcBef>
            </a:pPr>
            <a:r>
              <a:rPr lang="zh-CN" altLang="en-US" sz="1600" dirty="0" smtClean="0"/>
              <a:t>其他说明：该服务用来获取读者信息和状态，可以被其他服务使用。</a:t>
            </a:r>
          </a:p>
          <a:p>
            <a:pPr lvl="1" eaLnBrk="1" hangingPunct="1">
              <a:lnSpc>
                <a:spcPct val="120000"/>
              </a:lnSpc>
              <a:spcBef>
                <a:spcPts val="0"/>
              </a:spcBef>
            </a:pPr>
            <a:r>
              <a:rPr lang="en-US" altLang="zh-CN" sz="1600" dirty="0" smtClean="0"/>
              <a:t>4 </a:t>
            </a:r>
            <a:r>
              <a:rPr lang="zh-CN" altLang="en-US" sz="1600" dirty="0" smtClean="0"/>
              <a:t>注销读者卡    </a:t>
            </a:r>
          </a:p>
          <a:p>
            <a:pPr lvl="2" eaLnBrk="1" hangingPunct="1">
              <a:lnSpc>
                <a:spcPct val="120000"/>
              </a:lnSpc>
              <a:spcBef>
                <a:spcPts val="0"/>
              </a:spcBef>
            </a:pPr>
            <a:r>
              <a:rPr lang="zh-CN" altLang="en-US" sz="1600" dirty="0" smtClean="0"/>
              <a:t>输入参数：读者卡号    </a:t>
            </a:r>
          </a:p>
          <a:p>
            <a:pPr lvl="2" eaLnBrk="1" hangingPunct="1">
              <a:lnSpc>
                <a:spcPct val="120000"/>
              </a:lnSpc>
              <a:spcBef>
                <a:spcPts val="0"/>
              </a:spcBef>
            </a:pPr>
            <a:r>
              <a:rPr lang="zh-CN" altLang="en-US" sz="1600" dirty="0" smtClean="0"/>
              <a:t>输出参数：读者注销是否成功        </a:t>
            </a:r>
          </a:p>
          <a:p>
            <a:pPr lvl="2" eaLnBrk="1" hangingPunct="1">
              <a:lnSpc>
                <a:spcPct val="120000"/>
              </a:lnSpc>
              <a:spcBef>
                <a:spcPts val="0"/>
              </a:spcBef>
            </a:pPr>
            <a:r>
              <a:rPr lang="zh-CN" altLang="en-US" sz="1600" dirty="0" smtClean="0"/>
              <a:t>其他说明：该服务用来注销读者卡号，并将读者资料转入历史档案，返回是否成功注销的结果。该服务可以被其他服务使用。本服务先使用</a:t>
            </a:r>
            <a:r>
              <a:rPr lang="en-US" altLang="zh-CN" sz="1600" dirty="0" smtClean="0"/>
              <a:t>4.1</a:t>
            </a:r>
            <a:r>
              <a:rPr lang="zh-CN" altLang="en-US" sz="1600" dirty="0" smtClean="0"/>
              <a:t>服务获得读者借阅信息，在不存在借阅信息的情况下，再调用</a:t>
            </a:r>
            <a:r>
              <a:rPr lang="en-US" altLang="zh-CN" sz="1600" dirty="0" smtClean="0"/>
              <a:t>4.2</a:t>
            </a:r>
            <a:r>
              <a:rPr lang="zh-CN" altLang="en-US" sz="1600" dirty="0" smtClean="0"/>
              <a:t>服务完成读者资料归档。 </a:t>
            </a:r>
          </a:p>
        </p:txBody>
      </p:sp>
    </p:spTree>
    <p:extLst>
      <p:ext uri="{BB962C8B-B14F-4D97-AF65-F5344CB8AC3E}">
        <p14:creationId xmlns:p14="http://schemas.microsoft.com/office/powerpoint/2010/main" val="19616437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467544" y="287338"/>
            <a:ext cx="8567737" cy="981075"/>
          </a:xfrm>
        </p:spPr>
        <p:txBody>
          <a:bodyPr/>
          <a:lstStyle/>
          <a:p>
            <a:pPr eaLnBrk="1" hangingPunct="1"/>
            <a:r>
              <a:rPr lang="en-US" altLang="zh-CN" dirty="0" smtClean="0"/>
              <a:t>3. </a:t>
            </a:r>
            <a:r>
              <a:rPr lang="zh-CN" altLang="en-US" dirty="0" smtClean="0"/>
              <a:t>设计服务的实现</a:t>
            </a:r>
          </a:p>
        </p:txBody>
      </p:sp>
      <p:sp>
        <p:nvSpPr>
          <p:cNvPr id="161795" name="Rectangle 3"/>
          <p:cNvSpPr>
            <a:spLocks noGrp="1" noChangeArrowheads="1"/>
          </p:cNvSpPr>
          <p:nvPr>
            <p:ph type="body" idx="1"/>
          </p:nvPr>
        </p:nvSpPr>
        <p:spPr>
          <a:xfrm>
            <a:off x="179388" y="1268413"/>
            <a:ext cx="8713787" cy="5400675"/>
          </a:xfrm>
        </p:spPr>
        <p:txBody>
          <a:bodyPr>
            <a:normAutofit lnSpcReduction="10000"/>
          </a:bodyPr>
          <a:lstStyle/>
          <a:p>
            <a:pPr eaLnBrk="1" hangingPunct="1"/>
            <a:r>
              <a:rPr lang="zh-CN" altLang="en-US" dirty="0" smtClean="0"/>
              <a:t>服务如何包装，是全新设计还是重用已有构件和软件类？方案的设计包括：</a:t>
            </a:r>
          </a:p>
          <a:p>
            <a:pPr lvl="1" eaLnBrk="1" hangingPunct="1"/>
            <a:r>
              <a:rPr lang="zh-CN" altLang="en-US" dirty="0" smtClean="0"/>
              <a:t>分析现有系统。了解应用主要功能和对外接口，寻找可复用的构件，例如图书馆系统已有类库。</a:t>
            </a:r>
          </a:p>
          <a:p>
            <a:pPr lvl="1" eaLnBrk="1" hangingPunct="1"/>
            <a:r>
              <a:rPr lang="zh-CN" altLang="en-US" dirty="0" smtClean="0"/>
              <a:t>确定服务分配。确定服务构件和现有系统软件构件间的映射关系，如果映射后发现的数据（消息）不匹配的现象需要设计服务中介进行格式转换，映射不成功的需要设计新的构件等。</a:t>
            </a:r>
          </a:p>
          <a:p>
            <a:pPr lvl="1" eaLnBrk="1" hangingPunct="1"/>
            <a:r>
              <a:rPr lang="zh-CN" altLang="en-US" dirty="0" smtClean="0"/>
              <a:t>确定服务实现策略。选择服务包装的技术方案，如采用</a:t>
            </a:r>
            <a:r>
              <a:rPr lang="en-US" altLang="zh-CN" dirty="0" smtClean="0"/>
              <a:t>web service</a:t>
            </a:r>
            <a:r>
              <a:rPr lang="zh-CN" altLang="en-US" dirty="0" smtClean="0"/>
              <a:t>或其他技术。</a:t>
            </a:r>
          </a:p>
          <a:p>
            <a:pPr lvl="1" eaLnBrk="1" hangingPunct="1"/>
            <a:r>
              <a:rPr lang="zh-CN" altLang="en-US" dirty="0" smtClean="0"/>
              <a:t>设计服务基础设施。如流程引擎、规则引擎等。 </a:t>
            </a:r>
          </a:p>
        </p:txBody>
      </p:sp>
    </p:spTree>
    <p:extLst>
      <p:ext uri="{BB962C8B-B14F-4D97-AF65-F5344CB8AC3E}">
        <p14:creationId xmlns:p14="http://schemas.microsoft.com/office/powerpoint/2010/main" val="3385862268"/>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465131" y="282165"/>
            <a:ext cx="8567737" cy="981075"/>
          </a:xfrm>
        </p:spPr>
        <p:txBody>
          <a:bodyPr/>
          <a:lstStyle/>
          <a:p>
            <a:pPr eaLnBrk="1" hangingPunct="1"/>
            <a:r>
              <a:rPr lang="en-US" altLang="zh-CN" dirty="0" smtClean="0"/>
              <a:t>10.6 </a:t>
            </a:r>
            <a:r>
              <a:rPr lang="zh-CN" altLang="en-US" dirty="0" smtClean="0"/>
              <a:t>设计原则</a:t>
            </a:r>
          </a:p>
        </p:txBody>
      </p:sp>
      <p:sp>
        <p:nvSpPr>
          <p:cNvPr id="162819" name="Rectangle 3"/>
          <p:cNvSpPr>
            <a:spLocks noGrp="1" noChangeArrowheads="1"/>
          </p:cNvSpPr>
          <p:nvPr>
            <p:ph type="body" idx="1"/>
          </p:nvPr>
        </p:nvSpPr>
        <p:spPr>
          <a:xfrm>
            <a:off x="468313" y="1196975"/>
            <a:ext cx="8424862" cy="5472113"/>
          </a:xfrm>
        </p:spPr>
        <p:txBody>
          <a:bodyPr>
            <a:normAutofit fontScale="92500" lnSpcReduction="20000"/>
          </a:bodyPr>
          <a:lstStyle/>
          <a:p>
            <a:pPr eaLnBrk="1" hangingPunct="1">
              <a:lnSpc>
                <a:spcPct val="90000"/>
              </a:lnSpc>
            </a:pPr>
            <a:r>
              <a:rPr lang="zh-CN" altLang="en-US" dirty="0" smtClean="0"/>
              <a:t>总的原则</a:t>
            </a:r>
          </a:p>
          <a:p>
            <a:pPr lvl="1" eaLnBrk="1" hangingPunct="1">
              <a:lnSpc>
                <a:spcPct val="90000"/>
              </a:lnSpc>
            </a:pPr>
            <a:r>
              <a:rPr lang="zh-CN" altLang="en-US" dirty="0" smtClean="0"/>
              <a:t>抽象与复用（封装、信息隐藏）</a:t>
            </a:r>
          </a:p>
          <a:p>
            <a:pPr lvl="1" eaLnBrk="1" hangingPunct="1">
              <a:lnSpc>
                <a:spcPct val="90000"/>
              </a:lnSpc>
            </a:pPr>
            <a:r>
              <a:rPr lang="zh-CN" altLang="en-US" dirty="0" smtClean="0"/>
              <a:t>松耦合</a:t>
            </a:r>
          </a:p>
          <a:p>
            <a:pPr eaLnBrk="1" hangingPunct="1">
              <a:lnSpc>
                <a:spcPct val="90000"/>
              </a:lnSpc>
            </a:pPr>
            <a:r>
              <a:rPr lang="zh-CN" altLang="en-US" dirty="0" smtClean="0"/>
              <a:t>面向功能模块</a:t>
            </a:r>
          </a:p>
          <a:p>
            <a:pPr lvl="1" eaLnBrk="1" hangingPunct="1">
              <a:lnSpc>
                <a:spcPct val="90000"/>
              </a:lnSpc>
            </a:pPr>
            <a:r>
              <a:rPr lang="zh-CN" altLang="en-US" dirty="0" smtClean="0"/>
              <a:t>设计功能内聚的模块，避免使用全局数据</a:t>
            </a:r>
          </a:p>
          <a:p>
            <a:pPr lvl="1" eaLnBrk="1" hangingPunct="1">
              <a:lnSpc>
                <a:spcPct val="90000"/>
              </a:lnSpc>
            </a:pPr>
            <a:r>
              <a:rPr lang="zh-CN" altLang="en-US" dirty="0" smtClean="0"/>
              <a:t>模块传递的参数作数据用，并且尽可能少</a:t>
            </a:r>
          </a:p>
          <a:p>
            <a:pPr lvl="1" eaLnBrk="1" hangingPunct="1">
              <a:lnSpc>
                <a:spcPct val="90000"/>
              </a:lnSpc>
            </a:pPr>
            <a:r>
              <a:rPr lang="zh-CN" altLang="en-US" dirty="0" smtClean="0"/>
              <a:t>模块内语句数一般为</a:t>
            </a:r>
            <a:r>
              <a:rPr lang="en-US" altLang="zh-CN" dirty="0" smtClean="0"/>
              <a:t>50-100</a:t>
            </a:r>
          </a:p>
          <a:p>
            <a:pPr eaLnBrk="1" hangingPunct="1">
              <a:lnSpc>
                <a:spcPct val="90000"/>
              </a:lnSpc>
            </a:pPr>
            <a:r>
              <a:rPr lang="zh-CN" altLang="en-US" dirty="0" smtClean="0"/>
              <a:t>面向对象</a:t>
            </a:r>
          </a:p>
          <a:p>
            <a:pPr lvl="1" eaLnBrk="1" hangingPunct="1">
              <a:lnSpc>
                <a:spcPct val="90000"/>
              </a:lnSpc>
            </a:pPr>
            <a:r>
              <a:rPr lang="zh-CN" altLang="en-US" dirty="0" smtClean="0"/>
              <a:t>单一职责、开放封闭、里氏替换、依赖倒置</a:t>
            </a:r>
            <a:r>
              <a:rPr lang="en-US" altLang="zh-CN" dirty="0" smtClean="0"/>
              <a:t>…</a:t>
            </a:r>
          </a:p>
          <a:p>
            <a:pPr eaLnBrk="1" hangingPunct="1">
              <a:lnSpc>
                <a:spcPct val="90000"/>
              </a:lnSpc>
            </a:pPr>
            <a:r>
              <a:rPr lang="zh-CN" altLang="en-US" dirty="0" smtClean="0"/>
              <a:t>面向服务</a:t>
            </a:r>
          </a:p>
          <a:p>
            <a:pPr lvl="1" eaLnBrk="1" hangingPunct="1">
              <a:lnSpc>
                <a:spcPct val="90000"/>
              </a:lnSpc>
            </a:pPr>
            <a:r>
              <a:rPr lang="zh-CN" altLang="en-US" dirty="0" smtClean="0"/>
              <a:t>标准化服务合约、服务松散耦合、服务抽象、服务可复用、服务自治、服务无状态、服务可发现性和服务可组合性 </a:t>
            </a:r>
          </a:p>
        </p:txBody>
      </p:sp>
    </p:spTree>
    <p:extLst>
      <p:ext uri="{BB962C8B-B14F-4D97-AF65-F5344CB8AC3E}">
        <p14:creationId xmlns:p14="http://schemas.microsoft.com/office/powerpoint/2010/main" val="356043037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标题 1"/>
          <p:cNvSpPr>
            <a:spLocks noGrp="1"/>
          </p:cNvSpPr>
          <p:nvPr>
            <p:ph type="title"/>
          </p:nvPr>
        </p:nvSpPr>
        <p:spPr>
          <a:xfrm>
            <a:off x="566431" y="476672"/>
            <a:ext cx="8567737" cy="981075"/>
          </a:xfrm>
        </p:spPr>
        <p:txBody>
          <a:bodyPr/>
          <a:lstStyle/>
          <a:p>
            <a:r>
              <a:rPr lang="en-US" altLang="zh-CN" dirty="0" smtClean="0"/>
              <a:t>10.6.1 </a:t>
            </a:r>
            <a:r>
              <a:rPr lang="zh-CN" altLang="en-US" dirty="0" smtClean="0"/>
              <a:t>抽象与复用</a:t>
            </a:r>
          </a:p>
        </p:txBody>
      </p:sp>
      <p:sp>
        <p:nvSpPr>
          <p:cNvPr id="163843" name="内容占位符 2"/>
          <p:cNvSpPr>
            <a:spLocks noGrp="1"/>
          </p:cNvSpPr>
          <p:nvPr>
            <p:ph idx="1"/>
          </p:nvPr>
        </p:nvSpPr>
        <p:spPr>
          <a:xfrm>
            <a:off x="1195750" y="1763667"/>
            <a:ext cx="6798736" cy="4617661"/>
          </a:xfrm>
        </p:spPr>
        <p:txBody>
          <a:bodyPr>
            <a:normAutofit fontScale="85000" lnSpcReduction="20000"/>
          </a:bodyPr>
          <a:lstStyle/>
          <a:p>
            <a:r>
              <a:rPr lang="zh-CN" altLang="en-US" dirty="0" smtClean="0"/>
              <a:t>模块化：模块是广泛意义上的建模元素，可以是子过程或函数、类、构件、服务、流程等。模块化强调抽象和封装。</a:t>
            </a:r>
          </a:p>
          <a:p>
            <a:pPr lvl="1"/>
            <a:r>
              <a:rPr lang="zh-CN" altLang="en-US" dirty="0" smtClean="0"/>
              <a:t>好的抽象能让人们集中精力考虑问题实质，而忽略问题中与主旨无关的次要部分。</a:t>
            </a:r>
            <a:endParaRPr lang="en-US" altLang="zh-CN" dirty="0" smtClean="0"/>
          </a:p>
          <a:p>
            <a:pPr lvl="1"/>
            <a:r>
              <a:rPr lang="zh-CN" altLang="en-US" dirty="0" smtClean="0"/>
              <a:t>好的封装能让一个部件暴露出其最本质的内容，让人们快速理解和使用它，不让复杂性蔓延。</a:t>
            </a:r>
          </a:p>
          <a:p>
            <a:r>
              <a:rPr lang="zh-CN" altLang="en-US" dirty="0" smtClean="0"/>
              <a:t>模块化的另一个好处就是复用。</a:t>
            </a:r>
            <a:endParaRPr lang="en-US" altLang="zh-CN" dirty="0" smtClean="0"/>
          </a:p>
          <a:p>
            <a:pPr lvl="1"/>
            <a:r>
              <a:rPr lang="zh-CN" altLang="en-US" dirty="0" smtClean="0"/>
              <a:t>不同业务流程中重复对一组数据执行同一操作，对这类数据和操作进行合理抽象和封装后，就能在多个地方进行复用，节约了成本，提高了效率。</a:t>
            </a:r>
          </a:p>
        </p:txBody>
      </p:sp>
    </p:spTree>
    <p:extLst>
      <p:ext uri="{BB962C8B-B14F-4D97-AF65-F5344CB8AC3E}">
        <p14:creationId xmlns:p14="http://schemas.microsoft.com/office/powerpoint/2010/main" val="191344511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标题 1"/>
          <p:cNvSpPr>
            <a:spLocks noGrp="1"/>
          </p:cNvSpPr>
          <p:nvPr>
            <p:ph type="title"/>
          </p:nvPr>
        </p:nvSpPr>
        <p:spPr>
          <a:xfrm>
            <a:off x="467544" y="476672"/>
            <a:ext cx="8567737" cy="981075"/>
          </a:xfrm>
        </p:spPr>
        <p:txBody>
          <a:bodyPr/>
          <a:lstStyle/>
          <a:p>
            <a:r>
              <a:rPr lang="en-US" altLang="zh-CN" dirty="0" smtClean="0"/>
              <a:t>10.6.2 </a:t>
            </a:r>
            <a:r>
              <a:rPr lang="zh-CN" altLang="en-US" dirty="0" smtClean="0"/>
              <a:t>松耦合</a:t>
            </a:r>
          </a:p>
        </p:txBody>
      </p:sp>
      <p:sp>
        <p:nvSpPr>
          <p:cNvPr id="164867" name="内容占位符 2"/>
          <p:cNvSpPr>
            <a:spLocks noGrp="1"/>
          </p:cNvSpPr>
          <p:nvPr>
            <p:ph idx="1"/>
          </p:nvPr>
        </p:nvSpPr>
        <p:spPr/>
        <p:txBody>
          <a:bodyPr>
            <a:normAutofit fontScale="92500" lnSpcReduction="20000"/>
          </a:bodyPr>
          <a:lstStyle/>
          <a:p>
            <a:r>
              <a:rPr lang="zh-CN" altLang="en-US" dirty="0" smtClean="0"/>
              <a:t>任何事物只要相互之间存在某种关系，就意味着事物间的耦合。</a:t>
            </a:r>
            <a:endParaRPr lang="en-US" altLang="zh-CN" dirty="0" smtClean="0"/>
          </a:p>
          <a:p>
            <a:pPr lvl="1"/>
            <a:r>
              <a:rPr lang="zh-CN" altLang="en-US" dirty="0" smtClean="0"/>
              <a:t>紧耦合：是指应用系统的各部件在功能上、数据上或结构上是紧密相连的，因而每当某个部件发生变化时，相关部分的也要随之进行部分甚至整个应用程序的调整。</a:t>
            </a:r>
            <a:endParaRPr lang="en-US" altLang="zh-CN" dirty="0" smtClean="0"/>
          </a:p>
          <a:p>
            <a:pPr lvl="1"/>
            <a:r>
              <a:rPr lang="zh-CN" altLang="en-US" dirty="0" smtClean="0"/>
              <a:t>松耦合：面对变化则具有很好的适应能力和应变能力。</a:t>
            </a:r>
          </a:p>
          <a:p>
            <a:r>
              <a:rPr lang="zh-CN" altLang="en-US" dirty="0" smtClean="0"/>
              <a:t>耦合和内聚有着密切关系，通常高内聚就会带来松耦合。</a:t>
            </a:r>
          </a:p>
        </p:txBody>
      </p:sp>
    </p:spTree>
    <p:extLst>
      <p:ext uri="{BB962C8B-B14F-4D97-AF65-F5344CB8AC3E}">
        <p14:creationId xmlns:p14="http://schemas.microsoft.com/office/powerpoint/2010/main" val="21533962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23528" y="503262"/>
            <a:ext cx="8567737" cy="981075"/>
          </a:xfrm>
        </p:spPr>
        <p:txBody>
          <a:bodyPr/>
          <a:lstStyle/>
          <a:p>
            <a:pPr eaLnBrk="1" hangingPunct="1"/>
            <a:r>
              <a:rPr lang="zh-CN" altLang="en-US" dirty="0" smtClean="0"/>
              <a:t>传统的</a:t>
            </a:r>
            <a:r>
              <a:rPr lang="en-US" altLang="zh-CN" dirty="0" smtClean="0"/>
              <a:t>C/S</a:t>
            </a:r>
            <a:r>
              <a:rPr lang="zh-CN" altLang="en-US" dirty="0" smtClean="0"/>
              <a:t>应用程序</a:t>
            </a:r>
          </a:p>
        </p:txBody>
      </p:sp>
      <p:sp>
        <p:nvSpPr>
          <p:cNvPr id="18435" name="Rectangle 3"/>
          <p:cNvSpPr>
            <a:spLocks noGrp="1" noChangeArrowheads="1"/>
          </p:cNvSpPr>
          <p:nvPr>
            <p:ph type="body" idx="1"/>
          </p:nvPr>
        </p:nvSpPr>
        <p:spPr>
          <a:xfrm>
            <a:off x="683567" y="1628800"/>
            <a:ext cx="7704857" cy="1152500"/>
          </a:xfrm>
        </p:spPr>
        <p:txBody>
          <a:bodyPr>
            <a:normAutofit fontScale="92500" lnSpcReduction="20000"/>
          </a:bodyPr>
          <a:lstStyle/>
          <a:p>
            <a:pPr eaLnBrk="1" hangingPunct="1">
              <a:lnSpc>
                <a:spcPct val="90000"/>
              </a:lnSpc>
            </a:pPr>
            <a:r>
              <a:rPr lang="zh-CN" altLang="en-US" dirty="0" smtClean="0"/>
              <a:t>界面窗口程序中包含所有的内容，如输入输出、界面逻辑控制、业务逻辑运算等。</a:t>
            </a:r>
          </a:p>
          <a:p>
            <a:pPr eaLnBrk="1" hangingPunct="1">
              <a:lnSpc>
                <a:spcPct val="90000"/>
              </a:lnSpc>
            </a:pPr>
            <a:r>
              <a:rPr lang="zh-CN" altLang="en-US" dirty="0" smtClean="0"/>
              <a:t>系统架构是两层，应用架构没有分层。</a:t>
            </a:r>
          </a:p>
        </p:txBody>
      </p:sp>
      <p:sp>
        <p:nvSpPr>
          <p:cNvPr id="18436" name="AutoShape 5"/>
          <p:cNvSpPr>
            <a:spLocks noChangeArrowheads="1"/>
          </p:cNvSpPr>
          <p:nvPr/>
        </p:nvSpPr>
        <p:spPr bwMode="auto">
          <a:xfrm>
            <a:off x="3348036" y="5661819"/>
            <a:ext cx="1793875" cy="720725"/>
          </a:xfrm>
          <a:prstGeom prst="flowChartMagneticDisk">
            <a:avLst/>
          </a:prstGeom>
          <a:solidFill>
            <a:schemeClr val="bg1"/>
          </a:solidFill>
          <a:ln w="254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a:ea typeface="黑体" panose="02010609060101010101" pitchFamily="49" charset="-122"/>
              </a:rPr>
              <a:t>数据库</a:t>
            </a:r>
          </a:p>
        </p:txBody>
      </p:sp>
      <p:sp>
        <p:nvSpPr>
          <p:cNvPr id="18437" name="Line 6"/>
          <p:cNvSpPr>
            <a:spLocks noChangeShapeType="1"/>
          </p:cNvSpPr>
          <p:nvPr/>
        </p:nvSpPr>
        <p:spPr bwMode="auto">
          <a:xfrm>
            <a:off x="827584" y="5300663"/>
            <a:ext cx="6550025" cy="1587"/>
          </a:xfrm>
          <a:prstGeom prst="line">
            <a:avLst/>
          </a:prstGeom>
          <a:noFill/>
          <a:ln w="381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38" name="Line 7"/>
          <p:cNvSpPr>
            <a:spLocks noChangeShapeType="1"/>
          </p:cNvSpPr>
          <p:nvPr/>
        </p:nvSpPr>
        <p:spPr bwMode="auto">
          <a:xfrm>
            <a:off x="4244974" y="4941094"/>
            <a:ext cx="0" cy="720725"/>
          </a:xfrm>
          <a:prstGeom prst="line">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8439"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1587" y="2709069"/>
            <a:ext cx="3406775"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7039498"/>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432594" y="287338"/>
            <a:ext cx="8567737" cy="981075"/>
          </a:xfrm>
        </p:spPr>
        <p:txBody>
          <a:bodyPr/>
          <a:lstStyle/>
          <a:p>
            <a:pPr eaLnBrk="1" hangingPunct="1"/>
            <a:r>
              <a:rPr lang="en-US" altLang="zh-CN" dirty="0" smtClean="0"/>
              <a:t>10.6.3 </a:t>
            </a:r>
            <a:r>
              <a:rPr lang="zh-CN" altLang="en-US" dirty="0" smtClean="0"/>
              <a:t>单一职责原则</a:t>
            </a:r>
            <a:r>
              <a:rPr lang="en-US" altLang="zh-CN" dirty="0" smtClean="0"/>
              <a:t>SRP</a:t>
            </a:r>
          </a:p>
        </p:txBody>
      </p:sp>
      <p:sp>
        <p:nvSpPr>
          <p:cNvPr id="165891" name="Rectangle 3"/>
          <p:cNvSpPr>
            <a:spLocks noGrp="1" noChangeArrowheads="1"/>
          </p:cNvSpPr>
          <p:nvPr>
            <p:ph type="body" sz="half" idx="1"/>
          </p:nvPr>
        </p:nvSpPr>
        <p:spPr>
          <a:xfrm>
            <a:off x="432594" y="1268413"/>
            <a:ext cx="4426744" cy="5256212"/>
          </a:xfrm>
        </p:spPr>
        <p:txBody>
          <a:bodyPr/>
          <a:lstStyle/>
          <a:p>
            <a:pPr eaLnBrk="1" hangingPunct="1">
              <a:lnSpc>
                <a:spcPct val="90000"/>
              </a:lnSpc>
            </a:pPr>
            <a:r>
              <a:rPr lang="zh-CN" altLang="en-US" sz="2800" dirty="0" smtClean="0"/>
              <a:t>即内聚性原则。</a:t>
            </a:r>
          </a:p>
          <a:p>
            <a:pPr eaLnBrk="1" hangingPunct="1">
              <a:lnSpc>
                <a:spcPct val="90000"/>
              </a:lnSpc>
            </a:pPr>
            <a:r>
              <a:rPr lang="zh-CN" altLang="en-US" sz="2800" dirty="0" smtClean="0"/>
              <a:t>单一职责的模块 </a:t>
            </a:r>
            <a:r>
              <a:rPr lang="en-US" altLang="zh-CN" sz="2800" dirty="0" smtClean="0"/>
              <a:t>—&gt; </a:t>
            </a:r>
            <a:r>
              <a:rPr lang="zh-CN" altLang="en-US" sz="2800" dirty="0" smtClean="0"/>
              <a:t>单一职责的类。</a:t>
            </a:r>
          </a:p>
          <a:p>
            <a:pPr eaLnBrk="1" hangingPunct="1">
              <a:lnSpc>
                <a:spcPct val="90000"/>
              </a:lnSpc>
            </a:pPr>
            <a:r>
              <a:rPr lang="zh-CN" altLang="en-US" sz="2800" dirty="0" smtClean="0"/>
              <a:t>一个类承担的职责过多，某个职责的变化可能会削弱或者抑制该类完成其他职责的能力，并影响到构建、测试和部署等活动。</a:t>
            </a:r>
          </a:p>
          <a:p>
            <a:pPr eaLnBrk="1" hangingPunct="1">
              <a:lnSpc>
                <a:spcPct val="90000"/>
              </a:lnSpc>
            </a:pPr>
            <a:r>
              <a:rPr lang="zh-CN" altLang="en-US" sz="2800" dirty="0" smtClean="0"/>
              <a:t>多职责会导致脆弱的和不易理解的设计。</a:t>
            </a:r>
          </a:p>
        </p:txBody>
      </p:sp>
      <p:pic>
        <p:nvPicPr>
          <p:cNvPr id="362500"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716463" y="1773238"/>
            <a:ext cx="4427537" cy="3849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2501" name="Text Box 5"/>
          <p:cNvSpPr txBox="1">
            <a:spLocks noChangeArrowheads="1"/>
          </p:cNvSpPr>
          <p:nvPr/>
        </p:nvSpPr>
        <p:spPr bwMode="auto">
          <a:xfrm>
            <a:off x="5508625" y="5445125"/>
            <a:ext cx="3028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职责过多的职工类</a:t>
            </a:r>
          </a:p>
        </p:txBody>
      </p:sp>
    </p:spTree>
    <p:extLst>
      <p:ext uri="{BB962C8B-B14F-4D97-AF65-F5344CB8AC3E}">
        <p14:creationId xmlns:p14="http://schemas.microsoft.com/office/powerpoint/2010/main" val="2008608168"/>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62500"/>
                                        </p:tgtEl>
                                        <p:attrNameLst>
                                          <p:attrName>style.visibility</p:attrName>
                                        </p:attrNameLst>
                                      </p:cBhvr>
                                      <p:to>
                                        <p:strVal val="visible"/>
                                      </p:to>
                                    </p:set>
                                    <p:animEffect transition="in" filter="dissolve">
                                      <p:cBhvr>
                                        <p:cTn id="7" dur="500"/>
                                        <p:tgtEl>
                                          <p:spTgt spid="36250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62501"/>
                                        </p:tgtEl>
                                        <p:attrNameLst>
                                          <p:attrName>style.visibility</p:attrName>
                                        </p:attrNameLst>
                                      </p:cBhvr>
                                      <p:to>
                                        <p:strVal val="visible"/>
                                      </p:to>
                                    </p:set>
                                    <p:animEffect transition="in" filter="dissolve">
                                      <p:cBhvr>
                                        <p:cTn id="10" dur="500"/>
                                        <p:tgtEl>
                                          <p:spTgt spid="362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01"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528823" y="499089"/>
            <a:ext cx="8496300" cy="981075"/>
          </a:xfrm>
        </p:spPr>
        <p:txBody>
          <a:bodyPr/>
          <a:lstStyle/>
          <a:p>
            <a:pPr eaLnBrk="1" hangingPunct="1"/>
            <a:r>
              <a:rPr lang="zh-CN" altLang="en-US" dirty="0" smtClean="0"/>
              <a:t>分离职责到不同的类</a:t>
            </a:r>
          </a:p>
        </p:txBody>
      </p:sp>
      <p:sp>
        <p:nvSpPr>
          <p:cNvPr id="166915" name="Rectangle 3"/>
          <p:cNvSpPr>
            <a:spLocks noGrp="1" noChangeArrowheads="1"/>
          </p:cNvSpPr>
          <p:nvPr>
            <p:ph type="body" sz="half" idx="1"/>
          </p:nvPr>
        </p:nvSpPr>
        <p:spPr>
          <a:xfrm>
            <a:off x="539552" y="1606191"/>
            <a:ext cx="4752975" cy="562694"/>
          </a:xfrm>
        </p:spPr>
        <p:txBody>
          <a:bodyPr/>
          <a:lstStyle/>
          <a:p>
            <a:pPr eaLnBrk="1" hangingPunct="1"/>
            <a:r>
              <a:rPr lang="zh-CN" altLang="en-US" dirty="0" smtClean="0"/>
              <a:t>对</a:t>
            </a:r>
            <a:r>
              <a:rPr lang="zh-CN" altLang="en-US" dirty="0" smtClean="0">
                <a:latin typeface="华文中宋" panose="02010600040101010101" pitchFamily="2" charset="-122"/>
              </a:rPr>
              <a:t>“</a:t>
            </a:r>
            <a:r>
              <a:rPr lang="zh-CN" altLang="en-US" dirty="0" smtClean="0"/>
              <a:t>杂凑类</a:t>
            </a:r>
            <a:r>
              <a:rPr lang="zh-CN" altLang="en-US" dirty="0" smtClean="0">
                <a:latin typeface="华文中宋" panose="02010600040101010101" pitchFamily="2" charset="-122"/>
              </a:rPr>
              <a:t>”</a:t>
            </a:r>
            <a:r>
              <a:rPr lang="zh-CN" altLang="en-US" dirty="0" smtClean="0"/>
              <a:t>进行分解</a:t>
            </a:r>
          </a:p>
        </p:txBody>
      </p:sp>
      <p:pic>
        <p:nvPicPr>
          <p:cNvPr id="363524"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0" y="2420938"/>
            <a:ext cx="9144000" cy="3700462"/>
          </a:xfrm>
          <a:noFill/>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205281308"/>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63524"/>
                                        </p:tgtEl>
                                        <p:attrNameLst>
                                          <p:attrName>style.visibility</p:attrName>
                                        </p:attrNameLst>
                                      </p:cBhvr>
                                      <p:to>
                                        <p:strVal val="visible"/>
                                      </p:to>
                                    </p:set>
                                    <p:animEffect transition="in" filter="dissolve">
                                      <p:cBhvr>
                                        <p:cTn id="7" dur="500"/>
                                        <p:tgtEl>
                                          <p:spTgt spid="363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576263" y="476672"/>
            <a:ext cx="8567737" cy="981075"/>
          </a:xfrm>
        </p:spPr>
        <p:txBody>
          <a:bodyPr/>
          <a:lstStyle/>
          <a:p>
            <a:pPr eaLnBrk="1" hangingPunct="1"/>
            <a:r>
              <a:rPr lang="en-US" altLang="zh-CN" dirty="0" smtClean="0"/>
              <a:t>10.6.4 </a:t>
            </a:r>
            <a:r>
              <a:rPr lang="zh-CN" altLang="en-US" dirty="0" smtClean="0"/>
              <a:t>开放封闭原则</a:t>
            </a:r>
            <a:r>
              <a:rPr lang="en-US" altLang="zh-CN" dirty="0" smtClean="0"/>
              <a:t>OCP</a:t>
            </a:r>
          </a:p>
        </p:txBody>
      </p:sp>
      <p:sp>
        <p:nvSpPr>
          <p:cNvPr id="364547" name="Rectangle 3"/>
          <p:cNvSpPr>
            <a:spLocks noGrp="1" noChangeArrowheads="1"/>
          </p:cNvSpPr>
          <p:nvPr>
            <p:ph type="body" idx="1"/>
          </p:nvPr>
        </p:nvSpPr>
        <p:spPr>
          <a:xfrm>
            <a:off x="1195750" y="1763667"/>
            <a:ext cx="6798736" cy="4617661"/>
          </a:xfrm>
        </p:spPr>
        <p:txBody>
          <a:bodyPr>
            <a:normAutofit fontScale="70000" lnSpcReduction="20000"/>
          </a:bodyPr>
          <a:lstStyle/>
          <a:p>
            <a:pPr eaLnBrk="1" hangingPunct="1">
              <a:lnSpc>
                <a:spcPct val="120000"/>
              </a:lnSpc>
              <a:spcBef>
                <a:spcPts val="0"/>
              </a:spcBef>
            </a:pPr>
            <a:r>
              <a:rPr lang="zh-CN" altLang="en-US" dirty="0" smtClean="0"/>
              <a:t>软件实体（类、模块、函数等）应该是</a:t>
            </a:r>
            <a:r>
              <a:rPr lang="zh-CN" altLang="en-US" dirty="0" smtClean="0">
                <a:latin typeface="华文中宋" panose="02010600040101010101" pitchFamily="2" charset="-122"/>
              </a:rPr>
              <a:t>“</a:t>
            </a:r>
            <a:r>
              <a:rPr lang="zh-CN" altLang="en-US" dirty="0" smtClean="0"/>
              <a:t>可扩展</a:t>
            </a:r>
            <a:r>
              <a:rPr lang="zh-CN" altLang="en-US" dirty="0" smtClean="0">
                <a:latin typeface="华文中宋" panose="02010600040101010101" pitchFamily="2" charset="-122"/>
              </a:rPr>
              <a:t>”</a:t>
            </a:r>
            <a:r>
              <a:rPr lang="zh-CN" altLang="en-US" dirty="0" smtClean="0"/>
              <a:t>的，但又是</a:t>
            </a:r>
            <a:r>
              <a:rPr lang="zh-CN" altLang="en-US" dirty="0" smtClean="0">
                <a:latin typeface="华文中宋" panose="02010600040101010101" pitchFamily="2" charset="-122"/>
              </a:rPr>
              <a:t>“</a:t>
            </a:r>
            <a:r>
              <a:rPr lang="zh-CN" altLang="en-US" dirty="0" smtClean="0"/>
              <a:t>不可修改</a:t>
            </a:r>
            <a:r>
              <a:rPr lang="zh-CN" altLang="en-US" dirty="0" smtClean="0">
                <a:latin typeface="华文中宋" panose="02010600040101010101" pitchFamily="2" charset="-122"/>
              </a:rPr>
              <a:t>”</a:t>
            </a:r>
            <a:r>
              <a:rPr lang="zh-CN" altLang="en-US" dirty="0" smtClean="0"/>
              <a:t>的。</a:t>
            </a:r>
          </a:p>
          <a:p>
            <a:pPr eaLnBrk="1" hangingPunct="1">
              <a:lnSpc>
                <a:spcPct val="120000"/>
              </a:lnSpc>
              <a:spcBef>
                <a:spcPts val="0"/>
              </a:spcBef>
            </a:pPr>
            <a:r>
              <a:rPr lang="zh-CN" altLang="en-US" dirty="0" smtClean="0">
                <a:latin typeface="华文中宋" panose="02010600040101010101" pitchFamily="2" charset="-122"/>
              </a:rPr>
              <a:t>“</a:t>
            </a:r>
            <a:r>
              <a:rPr lang="zh-CN" altLang="en-US" dirty="0" smtClean="0"/>
              <a:t>变化才是不变的真理</a:t>
            </a:r>
            <a:r>
              <a:rPr lang="zh-CN" altLang="en-US" dirty="0" smtClean="0">
                <a:latin typeface="华文中宋" panose="02010600040101010101" pitchFamily="2" charset="-122"/>
              </a:rPr>
              <a:t>”</a:t>
            </a:r>
            <a:r>
              <a:rPr lang="zh-CN" altLang="en-US" dirty="0" smtClean="0"/>
              <a:t>，但通过设计使得系统能够适应改变又能保持相对稳定，避免僵化的设计。</a:t>
            </a:r>
          </a:p>
          <a:p>
            <a:pPr eaLnBrk="1" hangingPunct="1">
              <a:lnSpc>
                <a:spcPct val="120000"/>
              </a:lnSpc>
              <a:spcBef>
                <a:spcPts val="0"/>
              </a:spcBef>
            </a:pPr>
            <a:r>
              <a:rPr lang="zh-CN" altLang="en-US" dirty="0" smtClean="0"/>
              <a:t>开放</a:t>
            </a:r>
            <a:r>
              <a:rPr lang="en-US" altLang="zh-CN" dirty="0" smtClean="0"/>
              <a:t>-</a:t>
            </a:r>
            <a:r>
              <a:rPr lang="zh-CN" altLang="en-US" dirty="0" smtClean="0"/>
              <a:t>封闭原则实现两个目标：</a:t>
            </a:r>
          </a:p>
          <a:p>
            <a:pPr lvl="1" eaLnBrk="1" hangingPunct="1">
              <a:lnSpc>
                <a:spcPct val="120000"/>
              </a:lnSpc>
              <a:spcBef>
                <a:spcPts val="0"/>
              </a:spcBef>
            </a:pPr>
            <a:r>
              <a:rPr lang="zh-CN" altLang="en-US" dirty="0" smtClean="0"/>
              <a:t>“对于扩展是开放的”（</a:t>
            </a:r>
            <a:r>
              <a:rPr lang="en-US" altLang="zh-CN" dirty="0" smtClean="0"/>
              <a:t>open for extension</a:t>
            </a:r>
            <a:r>
              <a:rPr lang="zh-CN" altLang="en-US" dirty="0" smtClean="0"/>
              <a:t>）。这意味着模块的行为是可扩展的，从而使其具有满足那些改变的新需求。</a:t>
            </a:r>
          </a:p>
          <a:p>
            <a:pPr lvl="1" eaLnBrk="1" hangingPunct="1">
              <a:lnSpc>
                <a:spcPct val="120000"/>
              </a:lnSpc>
              <a:spcBef>
                <a:spcPts val="0"/>
              </a:spcBef>
            </a:pPr>
            <a:r>
              <a:rPr lang="zh-CN" altLang="en-US" dirty="0" smtClean="0"/>
              <a:t>“对于更改是封闭的”（</a:t>
            </a:r>
            <a:r>
              <a:rPr lang="en-US" altLang="zh-CN" dirty="0" smtClean="0"/>
              <a:t>closed for modification</a:t>
            </a:r>
            <a:r>
              <a:rPr lang="zh-CN" altLang="en-US" dirty="0" smtClean="0"/>
              <a:t>）。当对模块进行扩展时，不必改动模块的源代码或二进制代码（如</a:t>
            </a:r>
            <a:r>
              <a:rPr lang="en-US" altLang="zh-CN" dirty="0" err="1" smtClean="0"/>
              <a:t>dll</a:t>
            </a:r>
            <a:r>
              <a:rPr lang="en-US" altLang="zh-CN" dirty="0" smtClean="0"/>
              <a:t>/jar</a:t>
            </a:r>
            <a:r>
              <a:rPr lang="zh-CN" altLang="en-US" dirty="0" smtClean="0"/>
              <a:t>文件）。</a:t>
            </a:r>
          </a:p>
          <a:p>
            <a:pPr eaLnBrk="1" hangingPunct="1">
              <a:lnSpc>
                <a:spcPct val="120000"/>
              </a:lnSpc>
              <a:spcBef>
                <a:spcPts val="0"/>
              </a:spcBef>
            </a:pPr>
            <a:r>
              <a:rPr lang="zh-CN" altLang="en-US" dirty="0" smtClean="0"/>
              <a:t>自相矛盾吗？</a:t>
            </a:r>
          </a:p>
        </p:txBody>
      </p:sp>
    </p:spTree>
    <p:extLst>
      <p:ext uri="{BB962C8B-B14F-4D97-AF65-F5344CB8AC3E}">
        <p14:creationId xmlns:p14="http://schemas.microsoft.com/office/powerpoint/2010/main" val="3836281036"/>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anim calcmode="lin" valueType="num">
                                      <p:cBhvr additive="base">
                                        <p:cTn id="7" dur="500" fill="hold"/>
                                        <p:tgtEl>
                                          <p:spTgt spid="3645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645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364547">
                                            <p:txEl>
                                              <p:pRg st="1" end="1"/>
                                            </p:txEl>
                                          </p:spTgt>
                                        </p:tgtEl>
                                        <p:attrNameLst>
                                          <p:attrName>style.visibility</p:attrName>
                                        </p:attrNameLst>
                                      </p:cBhvr>
                                      <p:to>
                                        <p:strVal val="visible"/>
                                      </p:to>
                                    </p:set>
                                    <p:anim calcmode="lin" valueType="num">
                                      <p:cBhvr additive="base">
                                        <p:cTn id="13" dur="500" fill="hold"/>
                                        <p:tgtEl>
                                          <p:spTgt spid="36454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645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364547">
                                            <p:txEl>
                                              <p:pRg st="2" end="2"/>
                                            </p:txEl>
                                          </p:spTgt>
                                        </p:tgtEl>
                                        <p:attrNameLst>
                                          <p:attrName>style.visibility</p:attrName>
                                        </p:attrNameLst>
                                      </p:cBhvr>
                                      <p:to>
                                        <p:strVal val="visible"/>
                                      </p:to>
                                    </p:set>
                                    <p:anim calcmode="lin" valueType="num">
                                      <p:cBhvr additive="base">
                                        <p:cTn id="19" dur="500" fill="hold"/>
                                        <p:tgtEl>
                                          <p:spTgt spid="36454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645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364547">
                                            <p:txEl>
                                              <p:pRg st="3" end="3"/>
                                            </p:txEl>
                                          </p:spTgt>
                                        </p:tgtEl>
                                        <p:attrNameLst>
                                          <p:attrName>style.visibility</p:attrName>
                                        </p:attrNameLst>
                                      </p:cBhvr>
                                      <p:to>
                                        <p:strVal val="visible"/>
                                      </p:to>
                                    </p:set>
                                    <p:anim calcmode="lin" valueType="num">
                                      <p:cBhvr additive="base">
                                        <p:cTn id="25" dur="500" fill="hold"/>
                                        <p:tgtEl>
                                          <p:spTgt spid="36454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645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364547">
                                            <p:txEl>
                                              <p:pRg st="4" end="4"/>
                                            </p:txEl>
                                          </p:spTgt>
                                        </p:tgtEl>
                                        <p:attrNameLst>
                                          <p:attrName>style.visibility</p:attrName>
                                        </p:attrNameLst>
                                      </p:cBhvr>
                                      <p:to>
                                        <p:strVal val="visible"/>
                                      </p:to>
                                    </p:set>
                                    <p:anim calcmode="lin" valueType="num">
                                      <p:cBhvr additive="base">
                                        <p:cTn id="31" dur="500" fill="hold"/>
                                        <p:tgtEl>
                                          <p:spTgt spid="36454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64547">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364547">
                                            <p:txEl>
                                              <p:pRg st="5" end="5"/>
                                            </p:txEl>
                                          </p:spTgt>
                                        </p:tgtEl>
                                        <p:attrNameLst>
                                          <p:attrName>style.visibility</p:attrName>
                                        </p:attrNameLst>
                                      </p:cBhvr>
                                      <p:to>
                                        <p:strVal val="visible"/>
                                      </p:to>
                                    </p:set>
                                    <p:anim calcmode="lin" valueType="num">
                                      <p:cBhvr additive="base">
                                        <p:cTn id="35" dur="500" fill="hold"/>
                                        <p:tgtEl>
                                          <p:spTgt spid="364547">
                                            <p:txEl>
                                              <p:pRg st="5" end="5"/>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6454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467544" y="261708"/>
            <a:ext cx="8567737" cy="981075"/>
          </a:xfrm>
        </p:spPr>
        <p:txBody>
          <a:bodyPr/>
          <a:lstStyle/>
          <a:p>
            <a:pPr eaLnBrk="1" hangingPunct="1"/>
            <a:r>
              <a:rPr lang="zh-CN" altLang="en-US" dirty="0" smtClean="0"/>
              <a:t>什么是不封闭、不开放</a:t>
            </a:r>
          </a:p>
        </p:txBody>
      </p:sp>
      <p:sp>
        <p:nvSpPr>
          <p:cNvPr id="168963" name="Rectangle 3"/>
          <p:cNvSpPr>
            <a:spLocks noGrp="1" noChangeArrowheads="1"/>
          </p:cNvSpPr>
          <p:nvPr>
            <p:ph type="body" sz="half" idx="1"/>
          </p:nvPr>
        </p:nvSpPr>
        <p:spPr>
          <a:xfrm>
            <a:off x="467544" y="1268413"/>
            <a:ext cx="8064896" cy="2160587"/>
          </a:xfrm>
        </p:spPr>
        <p:txBody>
          <a:bodyPr>
            <a:normAutofit fontScale="92500"/>
          </a:bodyPr>
          <a:lstStyle/>
          <a:p>
            <a:pPr eaLnBrk="1" hangingPunct="1">
              <a:lnSpc>
                <a:spcPct val="90000"/>
              </a:lnSpc>
            </a:pPr>
            <a:r>
              <a:rPr lang="zh-CN" altLang="en-US" sz="2800" dirty="0" smtClean="0"/>
              <a:t>如下的模型可以处理月薪制（</a:t>
            </a:r>
            <a:r>
              <a:rPr lang="en-US" altLang="zh-CN" sz="2800" dirty="0" smtClean="0"/>
              <a:t>SALARIED</a:t>
            </a:r>
            <a:r>
              <a:rPr lang="zh-CN" altLang="en-US" sz="2800" dirty="0" smtClean="0"/>
              <a:t>）和时薪制（</a:t>
            </a:r>
            <a:r>
              <a:rPr lang="en-US" altLang="zh-CN" sz="2800" dirty="0" smtClean="0"/>
              <a:t>WAGED</a:t>
            </a:r>
            <a:r>
              <a:rPr lang="zh-CN" altLang="en-US" sz="2800" dirty="0" smtClean="0"/>
              <a:t>）职工工资，时薪制根据考勤卡计算。</a:t>
            </a:r>
          </a:p>
          <a:p>
            <a:pPr eaLnBrk="1" hangingPunct="1">
              <a:lnSpc>
                <a:spcPct val="90000"/>
              </a:lnSpc>
            </a:pPr>
            <a:r>
              <a:rPr lang="zh-CN" altLang="en-US" sz="2800" dirty="0" smtClean="0"/>
              <a:t>如果增加了一种新的职工类型，其计酬方式不同（如提成制），则必定要修改</a:t>
            </a:r>
            <a:r>
              <a:rPr lang="en-US" altLang="zh-CN" sz="2800" dirty="0" smtClean="0"/>
              <a:t>Employee</a:t>
            </a:r>
            <a:r>
              <a:rPr lang="zh-CN" altLang="en-US" sz="2800" dirty="0" smtClean="0"/>
              <a:t>类（即</a:t>
            </a:r>
            <a:r>
              <a:rPr lang="en-US" altLang="zh-CN" sz="2800" dirty="0" smtClean="0"/>
              <a:t>Employee</a:t>
            </a:r>
            <a:r>
              <a:rPr lang="zh-CN" altLang="en-US" sz="2800" dirty="0" smtClean="0"/>
              <a:t>是不封闭的），如果让其封闭，开放扩展又是不可能的。</a:t>
            </a:r>
          </a:p>
        </p:txBody>
      </p:sp>
      <p:pic>
        <p:nvPicPr>
          <p:cNvPr id="365572"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0" y="3212976"/>
            <a:ext cx="9144000" cy="3070225"/>
          </a:xfrm>
          <a:noFill/>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059850990"/>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65572"/>
                                        </p:tgtEl>
                                        <p:attrNameLst>
                                          <p:attrName>style.visibility</p:attrName>
                                        </p:attrNameLst>
                                      </p:cBhvr>
                                      <p:to>
                                        <p:strVal val="visible"/>
                                      </p:to>
                                    </p:set>
                                    <p:animEffect transition="in" filter="dissolve">
                                      <p:cBhvr>
                                        <p:cTn id="7" dur="500"/>
                                        <p:tgtEl>
                                          <p:spTgt spid="365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467544" y="301625"/>
            <a:ext cx="8496300" cy="981075"/>
          </a:xfrm>
        </p:spPr>
        <p:txBody>
          <a:bodyPr/>
          <a:lstStyle/>
          <a:p>
            <a:pPr eaLnBrk="1" hangingPunct="1"/>
            <a:r>
              <a:rPr lang="zh-CN" altLang="en-US" dirty="0" smtClean="0"/>
              <a:t>如何改进</a:t>
            </a:r>
          </a:p>
        </p:txBody>
      </p:sp>
      <p:sp>
        <p:nvSpPr>
          <p:cNvPr id="169987" name="Rectangle 3"/>
          <p:cNvSpPr>
            <a:spLocks noGrp="1" noChangeArrowheads="1"/>
          </p:cNvSpPr>
          <p:nvPr>
            <p:ph type="body" sz="half" idx="1"/>
          </p:nvPr>
        </p:nvSpPr>
        <p:spPr>
          <a:xfrm>
            <a:off x="179388" y="1282700"/>
            <a:ext cx="8964612" cy="1498600"/>
          </a:xfrm>
        </p:spPr>
        <p:txBody>
          <a:bodyPr>
            <a:normAutofit lnSpcReduction="10000"/>
          </a:bodyPr>
          <a:lstStyle/>
          <a:p>
            <a:pPr eaLnBrk="1" hangingPunct="1"/>
            <a:r>
              <a:rPr lang="zh-CN" altLang="en-US" sz="2800" smtClean="0"/>
              <a:t>利用抽象机制</a:t>
            </a:r>
          </a:p>
          <a:p>
            <a:pPr lvl="1" eaLnBrk="1" hangingPunct="1"/>
            <a:r>
              <a:rPr lang="zh-CN" altLang="en-US" sz="2400" smtClean="0"/>
              <a:t>封闭：</a:t>
            </a:r>
            <a:r>
              <a:rPr lang="en-US" altLang="zh-CN" sz="2400" smtClean="0"/>
              <a:t>Employee</a:t>
            </a:r>
            <a:r>
              <a:rPr lang="zh-CN" altLang="en-US" sz="2400" smtClean="0"/>
              <a:t>及其已有的子类是封闭的，不可改</a:t>
            </a:r>
          </a:p>
          <a:p>
            <a:pPr lvl="1" eaLnBrk="1" hangingPunct="1"/>
            <a:r>
              <a:rPr lang="zh-CN" altLang="en-US" sz="2400" smtClean="0"/>
              <a:t>开放：可以派生新的子类，实现新的需求，可扩展</a:t>
            </a:r>
          </a:p>
        </p:txBody>
      </p:sp>
      <p:pic>
        <p:nvPicPr>
          <p:cNvPr id="366596"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0" y="2644775"/>
            <a:ext cx="9144000" cy="4097338"/>
          </a:xfrm>
          <a:noFill/>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3018390"/>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66596"/>
                                        </p:tgtEl>
                                        <p:attrNameLst>
                                          <p:attrName>style.visibility</p:attrName>
                                        </p:attrNameLst>
                                      </p:cBhvr>
                                      <p:to>
                                        <p:strVal val="visible"/>
                                      </p:to>
                                    </p:set>
                                    <p:animEffect transition="in" filter="dissolve">
                                      <p:cBhvr>
                                        <p:cTn id="7" dur="500"/>
                                        <p:tgtEl>
                                          <p:spTgt spid="366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468313" y="115888"/>
            <a:ext cx="8567737" cy="981075"/>
          </a:xfrm>
        </p:spPr>
        <p:txBody>
          <a:bodyPr/>
          <a:lstStyle/>
          <a:p>
            <a:pPr eaLnBrk="1" hangingPunct="1"/>
            <a:r>
              <a:rPr lang="en-US" altLang="zh-CN" smtClean="0"/>
              <a:t>10.6.5 Liscov</a:t>
            </a:r>
            <a:r>
              <a:rPr lang="zh-CN" altLang="en-US" smtClean="0"/>
              <a:t>替换原则</a:t>
            </a:r>
            <a:r>
              <a:rPr lang="en-US" altLang="zh-CN" smtClean="0"/>
              <a:t>LSP</a:t>
            </a:r>
          </a:p>
        </p:txBody>
      </p:sp>
      <p:sp>
        <p:nvSpPr>
          <p:cNvPr id="367619" name="Rectangle 3"/>
          <p:cNvSpPr>
            <a:spLocks noGrp="1" noChangeArrowheads="1"/>
          </p:cNvSpPr>
          <p:nvPr>
            <p:ph type="body" idx="1"/>
          </p:nvPr>
        </p:nvSpPr>
        <p:spPr/>
        <p:txBody>
          <a:bodyPr>
            <a:normAutofit fontScale="70000" lnSpcReduction="20000"/>
          </a:bodyPr>
          <a:lstStyle/>
          <a:p>
            <a:pPr eaLnBrk="1" hangingPunct="1">
              <a:lnSpc>
                <a:spcPct val="120000"/>
              </a:lnSpc>
              <a:spcBef>
                <a:spcPts val="0"/>
              </a:spcBef>
            </a:pPr>
            <a:r>
              <a:rPr lang="zh-CN" altLang="en-US" dirty="0" smtClean="0"/>
              <a:t>实现</a:t>
            </a:r>
            <a:r>
              <a:rPr lang="en-US" altLang="zh-CN" dirty="0" smtClean="0"/>
              <a:t>OCP</a:t>
            </a:r>
            <a:r>
              <a:rPr lang="zh-CN" altLang="en-US" dirty="0" smtClean="0"/>
              <a:t>的主要机制是抽象和多态。怎样设计最佳的继承层次，</a:t>
            </a:r>
            <a:r>
              <a:rPr lang="en-US" altLang="zh-CN" dirty="0" smtClean="0"/>
              <a:t>Barbara </a:t>
            </a:r>
            <a:r>
              <a:rPr lang="en-US" altLang="zh-CN" dirty="0" err="1" smtClean="0"/>
              <a:t>Liskov</a:t>
            </a:r>
            <a:r>
              <a:rPr lang="zh-CN" altLang="en-US" dirty="0" smtClean="0"/>
              <a:t>在</a:t>
            </a:r>
            <a:r>
              <a:rPr lang="en-US" altLang="zh-CN" dirty="0" smtClean="0"/>
              <a:t>1988</a:t>
            </a:r>
            <a:r>
              <a:rPr lang="zh-CN" altLang="en-US" dirty="0" smtClean="0"/>
              <a:t>年首次提出</a:t>
            </a:r>
            <a:r>
              <a:rPr lang="en-US" altLang="zh-CN" dirty="0" smtClean="0"/>
              <a:t>LSP</a:t>
            </a:r>
            <a:r>
              <a:rPr lang="zh-CN" altLang="en-US" dirty="0" smtClean="0"/>
              <a:t>：子类型（</a:t>
            </a:r>
            <a:r>
              <a:rPr lang="en-US" altLang="zh-CN" dirty="0" smtClean="0"/>
              <a:t>subtype</a:t>
            </a:r>
            <a:r>
              <a:rPr lang="zh-CN" altLang="en-US" dirty="0" smtClean="0"/>
              <a:t>）必须能够替换掉它们的基类型（</a:t>
            </a:r>
            <a:r>
              <a:rPr lang="en-US" altLang="zh-CN" dirty="0" smtClean="0"/>
              <a:t>base type</a:t>
            </a:r>
            <a:r>
              <a:rPr lang="zh-CN" altLang="en-US" dirty="0" smtClean="0"/>
              <a:t>）。</a:t>
            </a:r>
          </a:p>
          <a:p>
            <a:pPr eaLnBrk="1" hangingPunct="1">
              <a:lnSpc>
                <a:spcPct val="120000"/>
              </a:lnSpc>
              <a:spcBef>
                <a:spcPts val="0"/>
              </a:spcBef>
            </a:pPr>
            <a:r>
              <a:rPr lang="zh-CN" altLang="en-US" dirty="0" smtClean="0"/>
              <a:t>假设</a:t>
            </a:r>
            <a:r>
              <a:rPr lang="en-US" altLang="zh-CN" dirty="0" smtClean="0"/>
              <a:t>S</a:t>
            </a:r>
            <a:r>
              <a:rPr lang="zh-CN" altLang="en-US" dirty="0" smtClean="0"/>
              <a:t>是</a:t>
            </a:r>
            <a:r>
              <a:rPr lang="en-US" altLang="zh-CN" dirty="0" smtClean="0"/>
              <a:t>T</a:t>
            </a:r>
            <a:r>
              <a:rPr lang="zh-CN" altLang="en-US" dirty="0" smtClean="0"/>
              <a:t>的子类型，所有使用了</a:t>
            </a:r>
            <a:r>
              <a:rPr lang="en-US" altLang="zh-CN" dirty="0" smtClean="0"/>
              <a:t>T</a:t>
            </a:r>
            <a:r>
              <a:rPr lang="zh-CN" altLang="en-US" dirty="0" smtClean="0"/>
              <a:t>对象的程序</a:t>
            </a:r>
            <a:r>
              <a:rPr lang="en-US" altLang="zh-CN" dirty="0" smtClean="0"/>
              <a:t>(</a:t>
            </a:r>
            <a:r>
              <a:rPr lang="zh-CN" altLang="en-US" dirty="0" smtClean="0"/>
              <a:t>也称客户程序</a:t>
            </a:r>
            <a:r>
              <a:rPr lang="en-US" altLang="zh-CN" dirty="0" smtClean="0"/>
              <a:t>)</a:t>
            </a:r>
            <a:r>
              <a:rPr lang="zh-CN" altLang="en-US" dirty="0" smtClean="0"/>
              <a:t>，用</a:t>
            </a:r>
            <a:r>
              <a:rPr lang="en-US" altLang="zh-CN" dirty="0" smtClean="0"/>
              <a:t>S</a:t>
            </a:r>
            <a:r>
              <a:rPr lang="zh-CN" altLang="en-US" dirty="0" smtClean="0"/>
              <a:t>对象替换</a:t>
            </a:r>
            <a:r>
              <a:rPr lang="en-US" altLang="zh-CN" dirty="0" smtClean="0"/>
              <a:t>T</a:t>
            </a:r>
            <a:r>
              <a:rPr lang="zh-CN" altLang="en-US" dirty="0" smtClean="0"/>
              <a:t>对象后，仍能成功执行。</a:t>
            </a:r>
          </a:p>
          <a:p>
            <a:pPr eaLnBrk="1" hangingPunct="1">
              <a:lnSpc>
                <a:spcPct val="120000"/>
              </a:lnSpc>
              <a:spcBef>
                <a:spcPts val="0"/>
              </a:spcBef>
            </a:pPr>
            <a:r>
              <a:rPr lang="en-US" altLang="zh-CN" dirty="0" smtClean="0"/>
              <a:t>LSP</a:t>
            </a:r>
            <a:r>
              <a:rPr lang="zh-CN" altLang="en-US" dirty="0" smtClean="0"/>
              <a:t>是多态顺利实现的保证，从而使</a:t>
            </a:r>
            <a:r>
              <a:rPr lang="en-US" altLang="zh-CN" dirty="0" smtClean="0"/>
              <a:t>OCP</a:t>
            </a:r>
            <a:r>
              <a:rPr lang="zh-CN" altLang="en-US" dirty="0" smtClean="0"/>
              <a:t>成为可能。因为正是子类型的可替换性才使得使用基类的模块在无需修改的情况下就可以扩展。</a:t>
            </a:r>
          </a:p>
          <a:p>
            <a:pPr lvl="1" eaLnBrk="1" hangingPunct="1">
              <a:lnSpc>
                <a:spcPct val="120000"/>
              </a:lnSpc>
              <a:spcBef>
                <a:spcPts val="0"/>
              </a:spcBef>
            </a:pPr>
            <a:r>
              <a:rPr lang="zh-CN" altLang="en-US" dirty="0" smtClean="0"/>
              <a:t>增加或修改任何一个子类型，基类不用修改（封闭）</a:t>
            </a:r>
          </a:p>
          <a:p>
            <a:pPr lvl="1" eaLnBrk="1" hangingPunct="1">
              <a:lnSpc>
                <a:spcPct val="120000"/>
              </a:lnSpc>
              <a:spcBef>
                <a:spcPts val="0"/>
              </a:spcBef>
            </a:pPr>
            <a:r>
              <a:rPr lang="zh-CN" altLang="en-US" dirty="0" smtClean="0"/>
              <a:t>基类的使用者（客户程序）通过多态得到扩展或修改过的行为（开放）。</a:t>
            </a:r>
          </a:p>
        </p:txBody>
      </p:sp>
    </p:spTree>
    <p:extLst>
      <p:ext uri="{BB962C8B-B14F-4D97-AF65-F5344CB8AC3E}">
        <p14:creationId xmlns:p14="http://schemas.microsoft.com/office/powerpoint/2010/main" val="3637351388"/>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76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76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676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6761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676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533100" y="431536"/>
            <a:ext cx="8064500" cy="981075"/>
          </a:xfrm>
        </p:spPr>
        <p:txBody>
          <a:bodyPr/>
          <a:lstStyle/>
          <a:p>
            <a:pPr eaLnBrk="1" hangingPunct="1"/>
            <a:r>
              <a:rPr lang="zh-CN" altLang="en-US" dirty="0" smtClean="0"/>
              <a:t>一个使用继承的例子</a:t>
            </a:r>
          </a:p>
        </p:txBody>
      </p:sp>
      <p:sp>
        <p:nvSpPr>
          <p:cNvPr id="172035" name="Rectangle 3"/>
          <p:cNvSpPr>
            <a:spLocks noGrp="1" noChangeArrowheads="1"/>
          </p:cNvSpPr>
          <p:nvPr>
            <p:ph type="body" sz="half" idx="1"/>
          </p:nvPr>
        </p:nvSpPr>
        <p:spPr>
          <a:xfrm>
            <a:off x="533100" y="1556583"/>
            <a:ext cx="4752528" cy="576411"/>
          </a:xfrm>
        </p:spPr>
        <p:txBody>
          <a:bodyPr/>
          <a:lstStyle/>
          <a:p>
            <a:pPr eaLnBrk="1" hangingPunct="1"/>
            <a:r>
              <a:rPr lang="zh-CN" altLang="en-US" dirty="0" smtClean="0"/>
              <a:t>正方形是长方形的一种特例</a:t>
            </a:r>
          </a:p>
        </p:txBody>
      </p:sp>
      <p:pic>
        <p:nvPicPr>
          <p:cNvPr id="368644"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0" y="2420938"/>
            <a:ext cx="9144000" cy="3030537"/>
          </a:xfrm>
          <a:noFill/>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44873146"/>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68644"/>
                                        </p:tgtEl>
                                        <p:attrNameLst>
                                          <p:attrName>style.visibility</p:attrName>
                                        </p:attrNameLst>
                                      </p:cBhvr>
                                      <p:to>
                                        <p:strVal val="visible"/>
                                      </p:to>
                                    </p:set>
                                    <p:animEffect transition="in" filter="dissolve">
                                      <p:cBhvr>
                                        <p:cTn id="7" dur="500"/>
                                        <p:tgtEl>
                                          <p:spTgt spid="368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eaLnBrk="1" hangingPunct="1"/>
            <a:r>
              <a:rPr lang="zh-CN" altLang="en-US" smtClean="0"/>
              <a:t>会发生什么情况？</a:t>
            </a:r>
          </a:p>
        </p:txBody>
      </p:sp>
      <p:sp>
        <p:nvSpPr>
          <p:cNvPr id="173059" name="Rectangle 3"/>
          <p:cNvSpPr>
            <a:spLocks noGrp="1" noChangeArrowheads="1"/>
          </p:cNvSpPr>
          <p:nvPr>
            <p:ph type="body" sz="half" idx="1"/>
          </p:nvPr>
        </p:nvSpPr>
        <p:spPr>
          <a:xfrm>
            <a:off x="468313" y="1268413"/>
            <a:ext cx="8210550" cy="1168400"/>
          </a:xfrm>
        </p:spPr>
        <p:txBody>
          <a:bodyPr/>
          <a:lstStyle/>
          <a:p>
            <a:pPr eaLnBrk="1" hangingPunct="1"/>
            <a:r>
              <a:rPr lang="zh-CN" altLang="en-US" dirty="0" smtClean="0"/>
              <a:t>正方形有独特的行为方式</a:t>
            </a:r>
          </a:p>
          <a:p>
            <a:pPr eaLnBrk="1" hangingPunct="1"/>
            <a:r>
              <a:rPr lang="zh-CN" altLang="en-US" dirty="0" smtClean="0"/>
              <a:t>通过覆盖父类的有关方法来实现子类行为</a:t>
            </a:r>
          </a:p>
        </p:txBody>
      </p:sp>
      <p:pic>
        <p:nvPicPr>
          <p:cNvPr id="369668"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0" y="2479675"/>
            <a:ext cx="9144000" cy="4346575"/>
          </a:xfrm>
          <a:noFill/>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44524590"/>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69668"/>
                                        </p:tgtEl>
                                        <p:attrNameLst>
                                          <p:attrName>style.visibility</p:attrName>
                                        </p:attrNameLst>
                                      </p:cBhvr>
                                      <p:to>
                                        <p:strVal val="visible"/>
                                      </p:to>
                                    </p:set>
                                    <p:animEffect transition="in" filter="dissolve">
                                      <p:cBhvr>
                                        <p:cTn id="7" dur="500"/>
                                        <p:tgtEl>
                                          <p:spTgt spid="369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468313" y="115888"/>
            <a:ext cx="8567737" cy="981075"/>
          </a:xfrm>
        </p:spPr>
        <p:txBody>
          <a:bodyPr/>
          <a:lstStyle/>
          <a:p>
            <a:pPr eaLnBrk="1" hangingPunct="1"/>
            <a:r>
              <a:rPr lang="zh-CN" altLang="en-US" smtClean="0"/>
              <a:t>客户程序如何能了解</a:t>
            </a:r>
          </a:p>
        </p:txBody>
      </p:sp>
      <p:sp>
        <p:nvSpPr>
          <p:cNvPr id="370691" name="Rectangle 3"/>
          <p:cNvSpPr>
            <a:spLocks noGrp="1" noChangeArrowheads="1"/>
          </p:cNvSpPr>
          <p:nvPr>
            <p:ph type="body" idx="1"/>
          </p:nvPr>
        </p:nvSpPr>
        <p:spPr>
          <a:xfrm>
            <a:off x="1195750" y="1763667"/>
            <a:ext cx="6798736" cy="4617661"/>
          </a:xfrm>
        </p:spPr>
        <p:txBody>
          <a:bodyPr>
            <a:normAutofit fontScale="62500" lnSpcReduction="20000"/>
          </a:bodyPr>
          <a:lstStyle/>
          <a:p>
            <a:pPr eaLnBrk="1" hangingPunct="1">
              <a:lnSpc>
                <a:spcPct val="120000"/>
              </a:lnSpc>
              <a:spcBef>
                <a:spcPts val="0"/>
              </a:spcBef>
            </a:pPr>
            <a:r>
              <a:rPr lang="zh-CN" altLang="en-US" dirty="0" smtClean="0"/>
              <a:t>长方形的使用者按照长方形的特点来调用</a:t>
            </a:r>
            <a:r>
              <a:rPr lang="en-US" altLang="zh-CN" dirty="0" err="1" smtClean="0"/>
              <a:t>SetWidth</a:t>
            </a:r>
            <a:r>
              <a:rPr lang="zh-CN" altLang="en-US" dirty="0" smtClean="0"/>
              <a:t>和</a:t>
            </a:r>
            <a:r>
              <a:rPr lang="en-US" altLang="zh-CN" dirty="0" err="1" smtClean="0"/>
              <a:t>SetHeight</a:t>
            </a:r>
            <a:r>
              <a:rPr lang="zh-CN" altLang="en-US" dirty="0" smtClean="0"/>
              <a:t>两个函数，并测试面积，代码如下：</a:t>
            </a:r>
          </a:p>
          <a:p>
            <a:pPr lvl="1" eaLnBrk="1" hangingPunct="1">
              <a:lnSpc>
                <a:spcPct val="120000"/>
              </a:lnSpc>
              <a:spcBef>
                <a:spcPts val="0"/>
              </a:spcBef>
              <a:buFont typeface="Wingdings" panose="05000000000000000000" pitchFamily="2" charset="2"/>
              <a:buNone/>
            </a:pPr>
            <a:r>
              <a:rPr lang="en-US" altLang="zh-CN" dirty="0" smtClean="0"/>
              <a:t>void </a:t>
            </a:r>
            <a:r>
              <a:rPr lang="en-US" altLang="zh-CN" dirty="0" err="1" smtClean="0"/>
              <a:t>testArea</a:t>
            </a:r>
            <a:r>
              <a:rPr lang="en-US" altLang="zh-CN" dirty="0" smtClean="0"/>
              <a:t>(Rectangle&amp; r) {</a:t>
            </a:r>
          </a:p>
          <a:p>
            <a:pPr lvl="1" eaLnBrk="1" hangingPunct="1">
              <a:lnSpc>
                <a:spcPct val="120000"/>
              </a:lnSpc>
              <a:spcBef>
                <a:spcPts val="0"/>
              </a:spcBef>
              <a:buFont typeface="Wingdings" panose="05000000000000000000" pitchFamily="2" charset="2"/>
              <a:buNone/>
            </a:pPr>
            <a:r>
              <a:rPr lang="en-US" altLang="zh-CN" dirty="0" smtClean="0"/>
              <a:t>	</a:t>
            </a:r>
            <a:r>
              <a:rPr lang="en-US" altLang="zh-CN" dirty="0" err="1" smtClean="0"/>
              <a:t>r.SetWidth</a:t>
            </a:r>
            <a:r>
              <a:rPr lang="en-US" altLang="zh-CN" dirty="0" smtClean="0"/>
              <a:t>(5);</a:t>
            </a:r>
          </a:p>
          <a:p>
            <a:pPr lvl="1" eaLnBrk="1" hangingPunct="1">
              <a:lnSpc>
                <a:spcPct val="120000"/>
              </a:lnSpc>
              <a:spcBef>
                <a:spcPts val="0"/>
              </a:spcBef>
              <a:buFont typeface="Wingdings" panose="05000000000000000000" pitchFamily="2" charset="2"/>
              <a:buNone/>
            </a:pPr>
            <a:r>
              <a:rPr lang="en-US" altLang="zh-CN" dirty="0" smtClean="0"/>
              <a:t>	</a:t>
            </a:r>
            <a:r>
              <a:rPr lang="en-US" altLang="zh-CN" dirty="0" err="1" smtClean="0"/>
              <a:t>r.SetHeight</a:t>
            </a:r>
            <a:r>
              <a:rPr lang="en-US" altLang="zh-CN" dirty="0" smtClean="0"/>
              <a:t>(4);</a:t>
            </a:r>
          </a:p>
          <a:p>
            <a:pPr lvl="1" eaLnBrk="1" hangingPunct="1">
              <a:lnSpc>
                <a:spcPct val="120000"/>
              </a:lnSpc>
              <a:spcBef>
                <a:spcPts val="0"/>
              </a:spcBef>
              <a:buFont typeface="Wingdings" panose="05000000000000000000" pitchFamily="2" charset="2"/>
              <a:buNone/>
            </a:pPr>
            <a:r>
              <a:rPr lang="en-US" altLang="zh-CN" dirty="0" smtClean="0"/>
              <a:t>	assert(</a:t>
            </a:r>
            <a:r>
              <a:rPr lang="en-US" altLang="zh-CN" dirty="0" err="1" smtClean="0"/>
              <a:t>r.Area</a:t>
            </a:r>
            <a:r>
              <a:rPr lang="en-US" altLang="zh-CN" dirty="0" smtClean="0"/>
              <a:t>() == 20);</a:t>
            </a:r>
          </a:p>
          <a:p>
            <a:pPr lvl="1" eaLnBrk="1" hangingPunct="1">
              <a:lnSpc>
                <a:spcPct val="120000"/>
              </a:lnSpc>
              <a:spcBef>
                <a:spcPts val="0"/>
              </a:spcBef>
              <a:buFont typeface="Wingdings" panose="05000000000000000000" pitchFamily="2" charset="2"/>
              <a:buNone/>
            </a:pPr>
            <a:r>
              <a:rPr lang="en-US" altLang="zh-CN" dirty="0" smtClean="0"/>
              <a:t>}</a:t>
            </a:r>
          </a:p>
          <a:p>
            <a:pPr eaLnBrk="1" hangingPunct="1">
              <a:lnSpc>
                <a:spcPct val="120000"/>
              </a:lnSpc>
              <a:spcBef>
                <a:spcPts val="0"/>
              </a:spcBef>
            </a:pPr>
            <a:r>
              <a:rPr lang="zh-CN" altLang="en-US" dirty="0" smtClean="0"/>
              <a:t>如果传递进来的是</a:t>
            </a:r>
            <a:r>
              <a:rPr lang="en-US" altLang="zh-CN" dirty="0" smtClean="0"/>
              <a:t>Square</a:t>
            </a:r>
            <a:r>
              <a:rPr lang="zh-CN" altLang="en-US" dirty="0" smtClean="0"/>
              <a:t>对象又会如何呢？显然会出现断言错误，测试失败。</a:t>
            </a:r>
          </a:p>
          <a:p>
            <a:pPr eaLnBrk="1" hangingPunct="1">
              <a:lnSpc>
                <a:spcPct val="120000"/>
              </a:lnSpc>
              <a:spcBef>
                <a:spcPts val="0"/>
              </a:spcBef>
            </a:pPr>
            <a:r>
              <a:rPr lang="zh-CN" altLang="en-US" dirty="0" smtClean="0"/>
              <a:t>对于客户程序来说，模型中的层次结构是脆弱的，因为违反了</a:t>
            </a:r>
            <a:r>
              <a:rPr lang="en-US" altLang="zh-CN" dirty="0" smtClean="0"/>
              <a:t>LSP</a:t>
            </a:r>
            <a:r>
              <a:rPr lang="zh-CN" altLang="en-US" dirty="0" smtClean="0"/>
              <a:t>替换原则，</a:t>
            </a:r>
            <a:r>
              <a:rPr lang="en-US" altLang="zh-CN" dirty="0" smtClean="0"/>
              <a:t>Square</a:t>
            </a:r>
            <a:r>
              <a:rPr lang="zh-CN" altLang="en-US" dirty="0" smtClean="0"/>
              <a:t>对象和</a:t>
            </a:r>
            <a:r>
              <a:rPr lang="en-US" altLang="zh-CN" dirty="0" smtClean="0"/>
              <a:t>Rectangle</a:t>
            </a:r>
            <a:r>
              <a:rPr lang="zh-CN" altLang="en-US" dirty="0" smtClean="0"/>
              <a:t>对象的行为方式不相容，这样的抽象即使采用虚函数也无法实现子类对父类的替换。</a:t>
            </a:r>
          </a:p>
          <a:p>
            <a:pPr eaLnBrk="1" hangingPunct="1">
              <a:lnSpc>
                <a:spcPct val="120000"/>
              </a:lnSpc>
              <a:spcBef>
                <a:spcPts val="0"/>
              </a:spcBef>
            </a:pPr>
            <a:r>
              <a:rPr lang="zh-CN" altLang="en-US" dirty="0" smtClean="0"/>
              <a:t>违反</a:t>
            </a:r>
            <a:r>
              <a:rPr lang="en-US" altLang="zh-CN" dirty="0" smtClean="0"/>
              <a:t>LSP</a:t>
            </a:r>
            <a:r>
              <a:rPr lang="zh-CN" altLang="en-US" dirty="0" smtClean="0"/>
              <a:t>替换原则，多态的使用是不安全的。</a:t>
            </a:r>
          </a:p>
        </p:txBody>
      </p:sp>
    </p:spTree>
    <p:extLst>
      <p:ext uri="{BB962C8B-B14F-4D97-AF65-F5344CB8AC3E}">
        <p14:creationId xmlns:p14="http://schemas.microsoft.com/office/powerpoint/2010/main" val="3857081481"/>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069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069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069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069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0691">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70691">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70691">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706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576263" y="647725"/>
            <a:ext cx="8567737" cy="981075"/>
          </a:xfrm>
        </p:spPr>
        <p:txBody>
          <a:bodyPr/>
          <a:lstStyle/>
          <a:p>
            <a:pPr eaLnBrk="1" hangingPunct="1"/>
            <a:r>
              <a:rPr lang="en-US" altLang="zh-CN" dirty="0" smtClean="0"/>
              <a:t>10.6.6 </a:t>
            </a:r>
            <a:r>
              <a:rPr lang="zh-CN" altLang="en-US" dirty="0" smtClean="0"/>
              <a:t>依赖倒置原则</a:t>
            </a:r>
            <a:r>
              <a:rPr lang="en-US" altLang="zh-CN" dirty="0" smtClean="0"/>
              <a:t>DIP</a:t>
            </a:r>
          </a:p>
        </p:txBody>
      </p:sp>
      <p:sp>
        <p:nvSpPr>
          <p:cNvPr id="371715" name="Rectangle 3"/>
          <p:cNvSpPr>
            <a:spLocks noGrp="1" noChangeArrowheads="1"/>
          </p:cNvSpPr>
          <p:nvPr>
            <p:ph type="body" idx="1"/>
          </p:nvPr>
        </p:nvSpPr>
        <p:spPr>
          <a:xfrm>
            <a:off x="342581" y="1628800"/>
            <a:ext cx="8820472" cy="5329237"/>
          </a:xfrm>
        </p:spPr>
        <p:txBody>
          <a:bodyPr>
            <a:normAutofit fontScale="92500" lnSpcReduction="20000"/>
          </a:bodyPr>
          <a:lstStyle/>
          <a:p>
            <a:pPr marL="457200" indent="-457200" eaLnBrk="1" hangingPunct="1">
              <a:buClr>
                <a:schemeClr val="tx1"/>
              </a:buClr>
              <a:buFontTx/>
              <a:buAutoNum type="alphaUcPeriod"/>
            </a:pPr>
            <a:r>
              <a:rPr lang="zh-CN" altLang="en-US" dirty="0" smtClean="0"/>
              <a:t>高层模块不应该依赖于低层模块，二者都应该依赖于抽象（也称针对抽象编程）；</a:t>
            </a:r>
          </a:p>
          <a:p>
            <a:pPr marL="457200" indent="-457200" eaLnBrk="1" hangingPunct="1">
              <a:buClr>
                <a:schemeClr val="tx1"/>
              </a:buClr>
              <a:buFontTx/>
              <a:buAutoNum type="alphaUcPeriod"/>
            </a:pPr>
            <a:r>
              <a:rPr lang="zh-CN" altLang="en-US" dirty="0" smtClean="0"/>
              <a:t>抽象不应该依赖于细节，细节应该依赖于抽象。</a:t>
            </a:r>
          </a:p>
          <a:p>
            <a:pPr marL="838200" lvl="1" indent="-381000" eaLnBrk="1" hangingPunct="1"/>
            <a:r>
              <a:rPr lang="zh-CN" altLang="en-US" dirty="0" smtClean="0"/>
              <a:t>结构化设计时，高层模块总是依赖于低层模块。面向对象的分层模式中也是高层的类依赖于底层的类。</a:t>
            </a:r>
          </a:p>
          <a:p>
            <a:pPr marL="838200" lvl="1" indent="-381000" eaLnBrk="1" hangingPunct="1"/>
            <a:r>
              <a:rPr lang="zh-CN" altLang="en-US" dirty="0" smtClean="0"/>
              <a:t>按照自上而下的依赖关系，高层的策略设置模块往往是无法重用的，如果设法让高层模块独立于低层模块，则实现重用就变为可能。</a:t>
            </a:r>
          </a:p>
          <a:p>
            <a:pPr marL="838200" lvl="1" indent="-381000" eaLnBrk="1" hangingPunct="1"/>
            <a:r>
              <a:rPr lang="zh-CN" altLang="en-US" dirty="0" smtClean="0"/>
              <a:t>依赖倒置原则的启发式建议是“依赖于抽象”，具体做法是将高层需要的服务声明为抽象接口，高层使用这些接口，低层模块实现这些接口，使得高层不再依赖于低层，而是依赖于抽象接口，同样低层也依赖于抽象接口。</a:t>
            </a:r>
          </a:p>
        </p:txBody>
      </p:sp>
    </p:spTree>
    <p:extLst>
      <p:ext uri="{BB962C8B-B14F-4D97-AF65-F5344CB8AC3E}">
        <p14:creationId xmlns:p14="http://schemas.microsoft.com/office/powerpoint/2010/main" val="3808778456"/>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17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17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717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717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717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68313" y="404813"/>
            <a:ext cx="4247703" cy="692150"/>
          </a:xfrm>
          <a:extLst>
            <a:ext uri="{909E8E84-426E-40DD-AFC4-6F175D3DCCD1}">
              <a14:hiddenFill xmlns:a14="http://schemas.microsoft.com/office/drawing/2010/main">
                <a:solidFill>
                  <a:srgbClr val="FFFF00"/>
                </a:solidFill>
              </a14:hiddenFill>
            </a:ext>
          </a:extLst>
        </p:spPr>
        <p:txBody>
          <a:bodyPr>
            <a:normAutofit fontScale="90000"/>
          </a:bodyPr>
          <a:lstStyle/>
          <a:p>
            <a:pPr eaLnBrk="1" hangingPunct="1"/>
            <a:r>
              <a:rPr lang="zh-CN" altLang="en-US" dirty="0" smtClean="0"/>
              <a:t>经典的三层架构</a:t>
            </a:r>
          </a:p>
        </p:txBody>
      </p:sp>
      <p:sp>
        <p:nvSpPr>
          <p:cNvPr id="19459" name="Line 4"/>
          <p:cNvSpPr>
            <a:spLocks noChangeShapeType="1"/>
          </p:cNvSpPr>
          <p:nvPr/>
        </p:nvSpPr>
        <p:spPr bwMode="auto">
          <a:xfrm>
            <a:off x="1763713" y="3498850"/>
            <a:ext cx="6550025" cy="1588"/>
          </a:xfrm>
          <a:prstGeom prst="line">
            <a:avLst/>
          </a:prstGeom>
          <a:noFill/>
          <a:ln w="381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60" name="Line 5"/>
          <p:cNvSpPr>
            <a:spLocks noChangeShapeType="1"/>
          </p:cNvSpPr>
          <p:nvPr/>
        </p:nvSpPr>
        <p:spPr bwMode="auto">
          <a:xfrm>
            <a:off x="1763713" y="4508500"/>
            <a:ext cx="6550025" cy="1588"/>
          </a:xfrm>
          <a:prstGeom prst="line">
            <a:avLst/>
          </a:prstGeom>
          <a:noFill/>
          <a:ln w="381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61" name="AutoShape 6"/>
          <p:cNvSpPr>
            <a:spLocks noChangeArrowheads="1"/>
          </p:cNvSpPr>
          <p:nvPr/>
        </p:nvSpPr>
        <p:spPr bwMode="auto">
          <a:xfrm>
            <a:off x="4291013" y="5948363"/>
            <a:ext cx="1793875" cy="720725"/>
          </a:xfrm>
          <a:prstGeom prst="flowChartMagneticDisk">
            <a:avLst/>
          </a:prstGeom>
          <a:solidFill>
            <a:schemeClr val="bg1"/>
          </a:solidFill>
          <a:ln w="254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a:ea typeface="黑体" panose="02010609060101010101" pitchFamily="49" charset="-122"/>
              </a:rPr>
              <a:t>数据库</a:t>
            </a:r>
          </a:p>
        </p:txBody>
      </p:sp>
      <p:sp>
        <p:nvSpPr>
          <p:cNvPr id="19462" name="Text Box 7"/>
          <p:cNvSpPr txBox="1">
            <a:spLocks noChangeArrowheads="1"/>
          </p:cNvSpPr>
          <p:nvPr/>
        </p:nvSpPr>
        <p:spPr bwMode="auto">
          <a:xfrm>
            <a:off x="3505200" y="3810000"/>
            <a:ext cx="2154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a:ea typeface="黑体" panose="02010609060101010101" pitchFamily="49" charset="-122"/>
              </a:rPr>
              <a:t>借还书组件</a:t>
            </a:r>
          </a:p>
        </p:txBody>
      </p:sp>
      <p:sp>
        <p:nvSpPr>
          <p:cNvPr id="19463" name="Text Box 8"/>
          <p:cNvSpPr txBox="1">
            <a:spLocks noChangeArrowheads="1"/>
          </p:cNvSpPr>
          <p:nvPr/>
        </p:nvSpPr>
        <p:spPr bwMode="auto">
          <a:xfrm>
            <a:off x="5508625" y="3787775"/>
            <a:ext cx="2154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a:ea typeface="黑体" panose="02010609060101010101" pitchFamily="49" charset="-122"/>
              </a:rPr>
              <a:t>读者管理组件</a:t>
            </a:r>
          </a:p>
        </p:txBody>
      </p:sp>
      <p:sp>
        <p:nvSpPr>
          <p:cNvPr id="19464" name="Text Box 9"/>
          <p:cNvSpPr txBox="1">
            <a:spLocks noChangeArrowheads="1"/>
          </p:cNvSpPr>
          <p:nvPr/>
        </p:nvSpPr>
        <p:spPr bwMode="auto">
          <a:xfrm>
            <a:off x="184150" y="2563813"/>
            <a:ext cx="2514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solidFill>
                  <a:srgbClr val="3333FF"/>
                </a:solidFill>
                <a:ea typeface="黑体" panose="02010609060101010101" pitchFamily="49" charset="-122"/>
              </a:rPr>
              <a:t>表示层（</a:t>
            </a:r>
            <a:r>
              <a:rPr lang="en-US" altLang="zh-CN" sz="2800" b="1">
                <a:solidFill>
                  <a:srgbClr val="3333FF"/>
                </a:solidFill>
                <a:ea typeface="黑体" panose="02010609060101010101" pitchFamily="49" charset="-122"/>
              </a:rPr>
              <a:t>UI</a:t>
            </a:r>
            <a:r>
              <a:rPr lang="zh-CN" altLang="en-US" sz="2800" b="1">
                <a:solidFill>
                  <a:srgbClr val="3333FF"/>
                </a:solidFill>
                <a:ea typeface="黑体" panose="02010609060101010101" pitchFamily="49" charset="-122"/>
              </a:rPr>
              <a:t>）</a:t>
            </a:r>
          </a:p>
        </p:txBody>
      </p:sp>
      <p:sp>
        <p:nvSpPr>
          <p:cNvPr id="19465" name="Text Box 10"/>
          <p:cNvSpPr txBox="1">
            <a:spLocks noChangeArrowheads="1"/>
          </p:cNvSpPr>
          <p:nvPr/>
        </p:nvSpPr>
        <p:spPr bwMode="auto">
          <a:xfrm>
            <a:off x="179388" y="3787775"/>
            <a:ext cx="3384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solidFill>
                  <a:srgbClr val="3333FF"/>
                </a:solidFill>
                <a:ea typeface="黑体" panose="02010609060101010101" pitchFamily="49" charset="-122"/>
              </a:rPr>
              <a:t>业务逻辑层（</a:t>
            </a:r>
            <a:r>
              <a:rPr lang="en-US" altLang="zh-CN" sz="2800" b="1">
                <a:solidFill>
                  <a:srgbClr val="3333FF"/>
                </a:solidFill>
                <a:ea typeface="黑体" panose="02010609060101010101" pitchFamily="49" charset="-122"/>
              </a:rPr>
              <a:t>BLL</a:t>
            </a:r>
            <a:r>
              <a:rPr lang="zh-CN" altLang="en-US" sz="2800" b="1">
                <a:solidFill>
                  <a:srgbClr val="3333FF"/>
                </a:solidFill>
                <a:ea typeface="黑体" panose="02010609060101010101" pitchFamily="49" charset="-122"/>
              </a:rPr>
              <a:t>）</a:t>
            </a:r>
          </a:p>
        </p:txBody>
      </p:sp>
      <p:sp>
        <p:nvSpPr>
          <p:cNvPr id="19466" name="Text Box 11"/>
          <p:cNvSpPr txBox="1">
            <a:spLocks noChangeArrowheads="1"/>
          </p:cNvSpPr>
          <p:nvPr/>
        </p:nvSpPr>
        <p:spPr bwMode="auto">
          <a:xfrm>
            <a:off x="250825" y="4940300"/>
            <a:ext cx="35290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solidFill>
                  <a:srgbClr val="3333FF"/>
                </a:solidFill>
                <a:ea typeface="黑体" panose="02010609060101010101" pitchFamily="49" charset="-122"/>
              </a:rPr>
              <a:t>数据访问层（</a:t>
            </a:r>
            <a:r>
              <a:rPr lang="en-US" altLang="zh-CN" sz="2800" b="1">
                <a:solidFill>
                  <a:srgbClr val="3333FF"/>
                </a:solidFill>
                <a:ea typeface="黑体" panose="02010609060101010101" pitchFamily="49" charset="-122"/>
              </a:rPr>
              <a:t>DAL</a:t>
            </a:r>
            <a:r>
              <a:rPr lang="zh-CN" altLang="en-US" sz="2800" b="1">
                <a:solidFill>
                  <a:srgbClr val="3333FF"/>
                </a:solidFill>
                <a:ea typeface="黑体" panose="02010609060101010101" pitchFamily="49" charset="-122"/>
              </a:rPr>
              <a:t>）</a:t>
            </a:r>
          </a:p>
        </p:txBody>
      </p:sp>
      <p:sp>
        <p:nvSpPr>
          <p:cNvPr id="19467" name="Text Box 12"/>
          <p:cNvSpPr txBox="1">
            <a:spLocks noChangeArrowheads="1"/>
          </p:cNvSpPr>
          <p:nvPr/>
        </p:nvSpPr>
        <p:spPr bwMode="auto">
          <a:xfrm>
            <a:off x="3924300" y="4940300"/>
            <a:ext cx="2592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a:ea typeface="黑体" panose="02010609060101010101" pitchFamily="49" charset="-122"/>
              </a:rPr>
              <a:t>数据库访问组件</a:t>
            </a:r>
          </a:p>
        </p:txBody>
      </p:sp>
      <p:sp>
        <p:nvSpPr>
          <p:cNvPr id="19468" name="Line 13"/>
          <p:cNvSpPr>
            <a:spLocks noChangeShapeType="1"/>
          </p:cNvSpPr>
          <p:nvPr/>
        </p:nvSpPr>
        <p:spPr bwMode="auto">
          <a:xfrm>
            <a:off x="1763713" y="5730875"/>
            <a:ext cx="6550025" cy="1588"/>
          </a:xfrm>
          <a:prstGeom prst="line">
            <a:avLst/>
          </a:prstGeom>
          <a:noFill/>
          <a:ln w="381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69" name="Line 14"/>
          <p:cNvSpPr>
            <a:spLocks noChangeShapeType="1"/>
          </p:cNvSpPr>
          <p:nvPr/>
        </p:nvSpPr>
        <p:spPr bwMode="auto">
          <a:xfrm>
            <a:off x="5219700" y="3211513"/>
            <a:ext cx="0" cy="504825"/>
          </a:xfrm>
          <a:prstGeom prst="line">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0" name="Line 15"/>
          <p:cNvSpPr>
            <a:spLocks noChangeShapeType="1"/>
          </p:cNvSpPr>
          <p:nvPr/>
        </p:nvSpPr>
        <p:spPr bwMode="auto">
          <a:xfrm>
            <a:off x="5219700" y="4219575"/>
            <a:ext cx="0" cy="504825"/>
          </a:xfrm>
          <a:prstGeom prst="line">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1" name="Line 16"/>
          <p:cNvSpPr>
            <a:spLocks noChangeShapeType="1"/>
          </p:cNvSpPr>
          <p:nvPr/>
        </p:nvSpPr>
        <p:spPr bwMode="auto">
          <a:xfrm>
            <a:off x="5219700" y="5443538"/>
            <a:ext cx="0" cy="504825"/>
          </a:xfrm>
          <a:prstGeom prst="line">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9472"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0138" y="1125538"/>
            <a:ext cx="32004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3627103"/>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504825" y="287338"/>
            <a:ext cx="8064500" cy="981075"/>
          </a:xfrm>
        </p:spPr>
        <p:txBody>
          <a:bodyPr/>
          <a:lstStyle/>
          <a:p>
            <a:pPr eaLnBrk="1" hangingPunct="1"/>
            <a:r>
              <a:rPr lang="zh-CN" altLang="en-US" dirty="0" smtClean="0"/>
              <a:t>传统的依赖层次</a:t>
            </a:r>
          </a:p>
        </p:txBody>
      </p:sp>
      <p:sp>
        <p:nvSpPr>
          <p:cNvPr id="176131" name="Rectangle 3"/>
          <p:cNvSpPr>
            <a:spLocks noGrp="1" noChangeArrowheads="1"/>
          </p:cNvSpPr>
          <p:nvPr>
            <p:ph type="body" sz="half" idx="1"/>
          </p:nvPr>
        </p:nvSpPr>
        <p:spPr>
          <a:xfrm>
            <a:off x="250825" y="1268413"/>
            <a:ext cx="8572500" cy="1314450"/>
          </a:xfrm>
        </p:spPr>
        <p:txBody>
          <a:bodyPr/>
          <a:lstStyle/>
          <a:p>
            <a:pPr eaLnBrk="1" hangingPunct="1"/>
            <a:r>
              <a:rPr lang="zh-CN" altLang="en-US" smtClean="0"/>
              <a:t>高层使用低层的对象及其服务</a:t>
            </a:r>
          </a:p>
          <a:p>
            <a:pPr eaLnBrk="1" hangingPunct="1"/>
            <a:endParaRPr lang="en-US" altLang="zh-CN" smtClean="0"/>
          </a:p>
        </p:txBody>
      </p:sp>
      <p:pic>
        <p:nvPicPr>
          <p:cNvPr id="3727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22463"/>
            <a:ext cx="9144000" cy="4684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8297085"/>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72740"/>
                                        </p:tgtEl>
                                        <p:attrNameLst>
                                          <p:attrName>style.visibility</p:attrName>
                                        </p:attrNameLst>
                                      </p:cBhvr>
                                      <p:to>
                                        <p:strVal val="visible"/>
                                      </p:to>
                                    </p:set>
                                    <p:animEffect transition="in" filter="dissolve">
                                      <p:cBhvr>
                                        <p:cTn id="7" dur="500"/>
                                        <p:tgtEl>
                                          <p:spTgt spid="372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539750" y="268358"/>
            <a:ext cx="8064500" cy="981075"/>
          </a:xfrm>
        </p:spPr>
        <p:txBody>
          <a:bodyPr/>
          <a:lstStyle/>
          <a:p>
            <a:pPr eaLnBrk="1" hangingPunct="1"/>
            <a:r>
              <a:rPr lang="zh-CN" altLang="en-US" dirty="0" smtClean="0"/>
              <a:t>都依赖于抽象</a:t>
            </a:r>
          </a:p>
        </p:txBody>
      </p:sp>
      <p:sp>
        <p:nvSpPr>
          <p:cNvPr id="177155" name="Rectangle 3"/>
          <p:cNvSpPr>
            <a:spLocks noGrp="1" noChangeArrowheads="1"/>
          </p:cNvSpPr>
          <p:nvPr>
            <p:ph type="body" sz="half" idx="1"/>
          </p:nvPr>
        </p:nvSpPr>
        <p:spPr>
          <a:xfrm>
            <a:off x="250825" y="1268413"/>
            <a:ext cx="8642350" cy="2189162"/>
          </a:xfrm>
        </p:spPr>
        <p:txBody>
          <a:bodyPr/>
          <a:lstStyle/>
          <a:p>
            <a:pPr eaLnBrk="1" hangingPunct="1"/>
            <a:r>
              <a:rPr lang="zh-CN" altLang="en-US" dirty="0" smtClean="0"/>
              <a:t>设计抽象接口，上层类使用接口，下层类实现接口</a:t>
            </a:r>
          </a:p>
          <a:p>
            <a:pPr eaLnBrk="1" hangingPunct="1"/>
            <a:r>
              <a:rPr lang="zh-CN" altLang="en-US" dirty="0" smtClean="0"/>
              <a:t>这样</a:t>
            </a:r>
            <a:r>
              <a:rPr lang="en-US" altLang="zh-CN" dirty="0" smtClean="0"/>
              <a:t>Button</a:t>
            </a:r>
            <a:r>
              <a:rPr lang="zh-CN" altLang="en-US" dirty="0" smtClean="0"/>
              <a:t>类也可以得到重用，也许是开关灯，也许是开关电视，根据创建具体对象完成多态的行为。</a:t>
            </a:r>
          </a:p>
        </p:txBody>
      </p:sp>
      <p:pic>
        <p:nvPicPr>
          <p:cNvPr id="3737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16338"/>
            <a:ext cx="9144000" cy="276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3825284"/>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73764"/>
                                        </p:tgtEl>
                                        <p:attrNameLst>
                                          <p:attrName>style.visibility</p:attrName>
                                        </p:attrNameLst>
                                      </p:cBhvr>
                                      <p:to>
                                        <p:strVal val="visible"/>
                                      </p:to>
                                    </p:set>
                                    <p:animEffect transition="in" filter="dissolve">
                                      <p:cBhvr>
                                        <p:cTn id="7" dur="500"/>
                                        <p:tgtEl>
                                          <p:spTgt spid="373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559781" y="548680"/>
            <a:ext cx="8567737" cy="981075"/>
          </a:xfrm>
        </p:spPr>
        <p:txBody>
          <a:bodyPr/>
          <a:lstStyle/>
          <a:p>
            <a:pPr eaLnBrk="1" hangingPunct="1"/>
            <a:r>
              <a:rPr lang="zh-CN" altLang="en-US" dirty="0" smtClean="0"/>
              <a:t>如何遵守设计原则</a:t>
            </a:r>
          </a:p>
        </p:txBody>
      </p:sp>
      <p:sp>
        <p:nvSpPr>
          <p:cNvPr id="178179" name="Rectangle 3"/>
          <p:cNvSpPr>
            <a:spLocks noGrp="1" noChangeArrowheads="1"/>
          </p:cNvSpPr>
          <p:nvPr>
            <p:ph type="body" idx="1"/>
          </p:nvPr>
        </p:nvSpPr>
        <p:spPr/>
        <p:txBody>
          <a:bodyPr/>
          <a:lstStyle/>
          <a:p>
            <a:pPr eaLnBrk="1" hangingPunct="1"/>
            <a:r>
              <a:rPr lang="zh-CN" altLang="en-US" smtClean="0"/>
              <a:t>设计原则不是死记硬背，而是要灵活运用</a:t>
            </a:r>
          </a:p>
          <a:p>
            <a:pPr eaLnBrk="1" hangingPunct="1"/>
            <a:endParaRPr lang="zh-CN" altLang="en-US" smtClean="0"/>
          </a:p>
          <a:p>
            <a:pPr eaLnBrk="1" hangingPunct="1"/>
            <a:r>
              <a:rPr lang="zh-CN" altLang="en-US" smtClean="0"/>
              <a:t>一些成熟的设计模式可以帮助我们解决实际问题，并且符合设计原则</a:t>
            </a:r>
          </a:p>
        </p:txBody>
      </p:sp>
    </p:spTree>
    <p:extLst>
      <p:ext uri="{BB962C8B-B14F-4D97-AF65-F5344CB8AC3E}">
        <p14:creationId xmlns:p14="http://schemas.microsoft.com/office/powerpoint/2010/main" val="1163061310"/>
      </p:ext>
    </p:extLst>
  </p:cSld>
  <p:clrMapOvr>
    <a:masterClrMapping/>
  </p:clrMapOvr>
  <p:transition>
    <p:comb/>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467544" y="548680"/>
            <a:ext cx="8567737" cy="981075"/>
          </a:xfrm>
        </p:spPr>
        <p:txBody>
          <a:bodyPr/>
          <a:lstStyle/>
          <a:p>
            <a:pPr eaLnBrk="1" hangingPunct="1"/>
            <a:r>
              <a:rPr lang="en-US" altLang="zh-CN" dirty="0" smtClean="0"/>
              <a:t>10.7 </a:t>
            </a:r>
            <a:r>
              <a:rPr lang="zh-CN" altLang="en-US" dirty="0" smtClean="0"/>
              <a:t>软件设计模式</a:t>
            </a:r>
          </a:p>
        </p:txBody>
      </p:sp>
      <p:sp>
        <p:nvSpPr>
          <p:cNvPr id="179203" name="Rectangle 3"/>
          <p:cNvSpPr>
            <a:spLocks noGrp="1" noChangeArrowheads="1"/>
          </p:cNvSpPr>
          <p:nvPr>
            <p:ph type="body" idx="1"/>
          </p:nvPr>
        </p:nvSpPr>
        <p:spPr/>
        <p:txBody>
          <a:bodyPr>
            <a:normAutofit fontScale="85000" lnSpcReduction="20000"/>
          </a:bodyPr>
          <a:lstStyle/>
          <a:p>
            <a:pPr eaLnBrk="1" hangingPunct="1"/>
            <a:r>
              <a:rPr lang="en-US" altLang="zh-CN" smtClean="0"/>
              <a:t>GRASP</a:t>
            </a:r>
            <a:r>
              <a:rPr lang="zh-CN" altLang="en-US" smtClean="0"/>
              <a:t>对象职责分配模式</a:t>
            </a:r>
          </a:p>
          <a:p>
            <a:pPr lvl="1" eaLnBrk="1" hangingPunct="1"/>
            <a:r>
              <a:rPr lang="en-US" altLang="zh-CN" smtClean="0"/>
              <a:t>GRASP</a:t>
            </a:r>
            <a:r>
              <a:rPr lang="zh-CN" altLang="en-US" smtClean="0"/>
              <a:t>（</a:t>
            </a:r>
            <a:r>
              <a:rPr lang="en-US" altLang="zh-CN" smtClean="0"/>
              <a:t>General Responsibility Assignment Software Pattern</a:t>
            </a:r>
            <a:r>
              <a:rPr lang="zh-CN" altLang="en-US" smtClean="0"/>
              <a:t>）是一组通用的基本原则和惯用的设计方案，用来指导对象职责的分配和交互图的创建。</a:t>
            </a:r>
            <a:r>
              <a:rPr lang="en-US" altLang="zh-CN" smtClean="0"/>
              <a:t>OOAD</a:t>
            </a:r>
            <a:r>
              <a:rPr lang="zh-CN" altLang="en-US" smtClean="0"/>
              <a:t>经典著作</a:t>
            </a:r>
            <a:r>
              <a:rPr lang="en-US" altLang="zh-CN" smtClean="0"/>
              <a:t>《UML</a:t>
            </a:r>
            <a:r>
              <a:rPr lang="zh-CN" altLang="en-US" smtClean="0"/>
              <a:t>和模式应用</a:t>
            </a:r>
            <a:r>
              <a:rPr lang="en-US" altLang="zh-CN" smtClean="0"/>
              <a:t>》</a:t>
            </a:r>
            <a:r>
              <a:rPr lang="zh-CN" altLang="en-US" smtClean="0"/>
              <a:t>进行了总结和应用。 </a:t>
            </a:r>
          </a:p>
          <a:p>
            <a:pPr eaLnBrk="1" hangingPunct="1"/>
            <a:r>
              <a:rPr lang="en-US" altLang="zh-CN" smtClean="0"/>
              <a:t>GoF23</a:t>
            </a:r>
            <a:r>
              <a:rPr lang="zh-CN" altLang="en-US" smtClean="0"/>
              <a:t>种设计模式</a:t>
            </a:r>
          </a:p>
          <a:p>
            <a:pPr lvl="1" eaLnBrk="1" hangingPunct="1"/>
            <a:r>
              <a:rPr lang="zh-CN" altLang="en-US" smtClean="0"/>
              <a:t>由四人组的专著</a:t>
            </a:r>
            <a:r>
              <a:rPr lang="en-US" altLang="zh-CN" smtClean="0"/>
              <a:t>《</a:t>
            </a:r>
            <a:r>
              <a:rPr lang="zh-CN" altLang="en-US" smtClean="0"/>
              <a:t>设计模式</a:t>
            </a:r>
            <a:r>
              <a:rPr lang="en-US" altLang="zh-CN" smtClean="0"/>
              <a:t>》</a:t>
            </a:r>
            <a:r>
              <a:rPr lang="zh-CN" altLang="en-US" smtClean="0"/>
              <a:t>一书总结了广为应用的</a:t>
            </a:r>
            <a:r>
              <a:rPr lang="en-US" altLang="zh-CN" smtClean="0"/>
              <a:t>23</a:t>
            </a:r>
            <a:r>
              <a:rPr lang="zh-CN" altLang="en-US" smtClean="0"/>
              <a:t>种设计模式，每种模式解决了一个特定问题，包括一组合适的对象和对象接口，以及对象间协作的方式。</a:t>
            </a:r>
          </a:p>
        </p:txBody>
      </p:sp>
    </p:spTree>
    <p:extLst>
      <p:ext uri="{BB962C8B-B14F-4D97-AF65-F5344CB8AC3E}">
        <p14:creationId xmlns:p14="http://schemas.microsoft.com/office/powerpoint/2010/main" val="350309976"/>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452438" y="212725"/>
            <a:ext cx="8567737" cy="981075"/>
          </a:xfrm>
        </p:spPr>
        <p:txBody>
          <a:bodyPr/>
          <a:lstStyle/>
          <a:p>
            <a:pPr eaLnBrk="1" hangingPunct="1"/>
            <a:r>
              <a:rPr lang="zh-CN" altLang="en-US" dirty="0" smtClean="0"/>
              <a:t>模式无处不在</a:t>
            </a:r>
          </a:p>
        </p:txBody>
      </p:sp>
      <p:sp>
        <p:nvSpPr>
          <p:cNvPr id="180227" name="Rectangle 3"/>
          <p:cNvSpPr>
            <a:spLocks noGrp="1" noChangeArrowheads="1"/>
          </p:cNvSpPr>
          <p:nvPr>
            <p:ph type="body" idx="1"/>
          </p:nvPr>
        </p:nvSpPr>
        <p:spPr>
          <a:xfrm>
            <a:off x="442913" y="1931988"/>
            <a:ext cx="8394700" cy="4611687"/>
          </a:xfrm>
        </p:spPr>
        <p:txBody>
          <a:bodyPr>
            <a:normAutofit lnSpcReduction="10000"/>
          </a:bodyPr>
          <a:lstStyle/>
          <a:p>
            <a:pPr eaLnBrk="1" hangingPunct="1">
              <a:lnSpc>
                <a:spcPct val="90000"/>
              </a:lnSpc>
            </a:pPr>
            <a:r>
              <a:rPr lang="zh-CN" altLang="en-US" smtClean="0"/>
              <a:t>好莱坞电影模式</a:t>
            </a:r>
          </a:p>
          <a:p>
            <a:pPr lvl="1" eaLnBrk="1" hangingPunct="1">
              <a:lnSpc>
                <a:spcPct val="90000"/>
              </a:lnSpc>
            </a:pPr>
            <a:r>
              <a:rPr lang="zh-CN" altLang="en-US" smtClean="0"/>
              <a:t>社会题材、动作片、言情片、历史题材片</a:t>
            </a:r>
            <a:r>
              <a:rPr lang="en-US" altLang="zh-CN" smtClean="0"/>
              <a:t>…</a:t>
            </a:r>
          </a:p>
          <a:p>
            <a:pPr eaLnBrk="1" hangingPunct="1">
              <a:lnSpc>
                <a:spcPct val="90000"/>
              </a:lnSpc>
            </a:pPr>
            <a:r>
              <a:rPr lang="zh-CN" altLang="en-US" smtClean="0"/>
              <a:t>中国象棋开局</a:t>
            </a:r>
          </a:p>
          <a:p>
            <a:pPr lvl="1" eaLnBrk="1" hangingPunct="1">
              <a:lnSpc>
                <a:spcPct val="90000"/>
              </a:lnSpc>
            </a:pPr>
            <a:r>
              <a:rPr lang="zh-CN" altLang="en-US" smtClean="0"/>
              <a:t>当头炮、顺炮、列炮、屏风马</a:t>
            </a:r>
            <a:r>
              <a:rPr lang="en-US" altLang="zh-CN" smtClean="0"/>
              <a:t>…</a:t>
            </a:r>
          </a:p>
          <a:p>
            <a:pPr eaLnBrk="1" hangingPunct="1">
              <a:lnSpc>
                <a:spcPct val="90000"/>
              </a:lnSpc>
            </a:pPr>
            <a:r>
              <a:rPr lang="zh-CN" altLang="en-US" smtClean="0"/>
              <a:t>围棋布局</a:t>
            </a:r>
          </a:p>
          <a:p>
            <a:pPr lvl="1" eaLnBrk="1" hangingPunct="1">
              <a:lnSpc>
                <a:spcPct val="90000"/>
              </a:lnSpc>
            </a:pPr>
            <a:r>
              <a:rPr lang="zh-CN" altLang="en-US" smtClean="0"/>
              <a:t>星小目、三连星、中国流、宇宙流</a:t>
            </a:r>
            <a:r>
              <a:rPr lang="en-US" altLang="zh-CN" smtClean="0"/>
              <a:t>…</a:t>
            </a:r>
          </a:p>
          <a:p>
            <a:pPr eaLnBrk="1" hangingPunct="1">
              <a:lnSpc>
                <a:spcPct val="90000"/>
              </a:lnSpc>
            </a:pPr>
            <a:r>
              <a:rPr lang="zh-CN" altLang="en-US" smtClean="0"/>
              <a:t>古代行军布阵</a:t>
            </a:r>
          </a:p>
          <a:p>
            <a:pPr lvl="1" eaLnBrk="1" hangingPunct="1">
              <a:lnSpc>
                <a:spcPct val="90000"/>
              </a:lnSpc>
            </a:pPr>
            <a:r>
              <a:rPr lang="zh-CN" altLang="en-US" smtClean="0"/>
              <a:t>八阵图、天门阵、一字长蛇阵</a:t>
            </a:r>
            <a:r>
              <a:rPr lang="en-US" altLang="zh-CN" smtClean="0"/>
              <a:t>…</a:t>
            </a:r>
          </a:p>
          <a:p>
            <a:pPr eaLnBrk="1" hangingPunct="1">
              <a:lnSpc>
                <a:spcPct val="90000"/>
              </a:lnSpc>
            </a:pPr>
            <a:r>
              <a:rPr lang="zh-CN" altLang="en-US" smtClean="0"/>
              <a:t>建筑、服装、交通、社会、文化</a:t>
            </a:r>
            <a:r>
              <a:rPr lang="en-US" altLang="zh-CN" smtClean="0">
                <a:latin typeface="华文中宋" panose="02010600040101010101" pitchFamily="2" charset="-122"/>
              </a:rPr>
              <a:t>…</a:t>
            </a:r>
            <a:r>
              <a:rPr lang="zh-CN" altLang="en-US" smtClean="0"/>
              <a:t>诸多模式</a:t>
            </a:r>
          </a:p>
        </p:txBody>
      </p:sp>
      <p:sp>
        <p:nvSpPr>
          <p:cNvPr id="393220" name="Text Box 4"/>
          <p:cNvSpPr txBox="1">
            <a:spLocks noChangeArrowheads="1"/>
          </p:cNvSpPr>
          <p:nvPr/>
        </p:nvSpPr>
        <p:spPr bwMode="auto">
          <a:xfrm>
            <a:off x="452438" y="1193800"/>
            <a:ext cx="8064500" cy="641350"/>
          </a:xfrm>
          <a:prstGeom prst="rect">
            <a:avLst/>
          </a:prstGeom>
          <a:solidFill>
            <a:srgbClr val="FF66FF"/>
          </a:solidFill>
          <a:ln>
            <a:noFill/>
          </a:ln>
          <a:effectLst/>
          <a:extLst>
            <a:ext uri="{91240B29-F687-4F45-9708-019B960494DF}">
              <a14:hiddenLine xmlns:a14="http://schemas.microsoft.com/office/drawing/2010/main" w="9525">
                <a:solidFill>
                  <a:srgbClr val="99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kumimoji="1" lang="zh-CN" altLang="en-US" sz="3600" b="1">
                <a:effectLst>
                  <a:outerShdw blurRad="38100" dist="38100" dir="2700000" algn="tl">
                    <a:srgbClr val="FFFFFF"/>
                  </a:outerShdw>
                </a:effectLst>
                <a:latin typeface="Tahoma" pitchFamily="34" charset="0"/>
              </a:rPr>
              <a:t>模式是对成功应用经验的总结与复用</a:t>
            </a:r>
          </a:p>
        </p:txBody>
      </p:sp>
    </p:spTree>
    <p:extLst>
      <p:ext uri="{BB962C8B-B14F-4D97-AF65-F5344CB8AC3E}">
        <p14:creationId xmlns:p14="http://schemas.microsoft.com/office/powerpoint/2010/main" val="1635979480"/>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93220"/>
                                        </p:tgtEl>
                                        <p:attrNameLst>
                                          <p:attrName>style.visibility</p:attrName>
                                        </p:attrNameLst>
                                      </p:cBhvr>
                                      <p:to>
                                        <p:strVal val="visible"/>
                                      </p:to>
                                    </p:set>
                                    <p:anim calcmode="lin" valueType="num">
                                      <p:cBhvr>
                                        <p:cTn id="7" dur="500" fill="hold"/>
                                        <p:tgtEl>
                                          <p:spTgt spid="393220"/>
                                        </p:tgtEl>
                                        <p:attrNameLst>
                                          <p:attrName>ppt_w</p:attrName>
                                        </p:attrNameLst>
                                      </p:cBhvr>
                                      <p:tavLst>
                                        <p:tav tm="0">
                                          <p:val>
                                            <p:fltVal val="0"/>
                                          </p:val>
                                        </p:tav>
                                        <p:tav tm="100000">
                                          <p:val>
                                            <p:strVal val="#ppt_w"/>
                                          </p:val>
                                        </p:tav>
                                      </p:tavLst>
                                    </p:anim>
                                    <p:anim calcmode="lin" valueType="num">
                                      <p:cBhvr>
                                        <p:cTn id="8" dur="500" fill="hold"/>
                                        <p:tgtEl>
                                          <p:spTgt spid="39322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20" grpId="0" animBg="1" autoUpdateAnimBg="0"/>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541545" y="476672"/>
            <a:ext cx="8567737" cy="981075"/>
          </a:xfrm>
        </p:spPr>
        <p:txBody>
          <a:bodyPr/>
          <a:lstStyle/>
          <a:p>
            <a:pPr eaLnBrk="1" hangingPunct="1"/>
            <a:r>
              <a:rPr lang="zh-CN" altLang="en-US" dirty="0" smtClean="0"/>
              <a:t>设计模式的基本思想</a:t>
            </a:r>
            <a:r>
              <a:rPr lang="en-US" altLang="zh-CN" dirty="0" smtClean="0"/>
              <a:t>-1</a:t>
            </a:r>
          </a:p>
        </p:txBody>
      </p:sp>
      <p:sp>
        <p:nvSpPr>
          <p:cNvPr id="181251" name="Rectangle 3"/>
          <p:cNvSpPr>
            <a:spLocks noGrp="1" noChangeArrowheads="1"/>
          </p:cNvSpPr>
          <p:nvPr>
            <p:ph type="body" idx="1"/>
          </p:nvPr>
        </p:nvSpPr>
        <p:spPr/>
        <p:txBody>
          <a:bodyPr>
            <a:normAutofit fontScale="92500" lnSpcReduction="10000"/>
          </a:bodyPr>
          <a:lstStyle/>
          <a:p>
            <a:pPr eaLnBrk="1" hangingPunct="1"/>
            <a:r>
              <a:rPr lang="zh-CN" altLang="en-US" smtClean="0"/>
              <a:t>软件是在不断进化的</a:t>
            </a:r>
          </a:p>
          <a:p>
            <a:pPr lvl="1" eaLnBrk="1" hangingPunct="1"/>
            <a:r>
              <a:rPr lang="zh-CN" altLang="en-US" smtClean="0"/>
              <a:t>需求在不断改变，所以软件应该适应变化</a:t>
            </a:r>
          </a:p>
          <a:p>
            <a:pPr lvl="1" eaLnBrk="1" hangingPunct="1"/>
            <a:r>
              <a:rPr lang="zh-CN" altLang="en-US" smtClean="0"/>
              <a:t>设计模式是为了让软件更加适应变化，有更多的可复用性；就是有变化时你不用从头重写一次这个软件</a:t>
            </a:r>
          </a:p>
          <a:p>
            <a:pPr eaLnBrk="1" hangingPunct="1"/>
            <a:r>
              <a:rPr lang="zh-CN" altLang="en-US" smtClean="0"/>
              <a:t>如何适应变化？</a:t>
            </a:r>
          </a:p>
          <a:p>
            <a:pPr lvl="1" eaLnBrk="1" hangingPunct="1"/>
            <a:r>
              <a:rPr lang="zh-CN" altLang="en-US" smtClean="0"/>
              <a:t>就应该封装变化，让变化的影响最小</a:t>
            </a:r>
          </a:p>
          <a:p>
            <a:pPr lvl="1" eaLnBrk="1" hangingPunct="1"/>
            <a:r>
              <a:rPr lang="zh-CN" altLang="en-US" smtClean="0"/>
              <a:t>封装复杂性，提供简单的接口 </a:t>
            </a:r>
          </a:p>
        </p:txBody>
      </p:sp>
    </p:spTree>
    <p:extLst>
      <p:ext uri="{BB962C8B-B14F-4D97-AF65-F5344CB8AC3E}">
        <p14:creationId xmlns:p14="http://schemas.microsoft.com/office/powerpoint/2010/main" val="3306847049"/>
      </p:ext>
    </p:extLst>
  </p:cSld>
  <p:clrMapOvr>
    <a:masterClrMapping/>
  </p:clrMapOvr>
  <p:transition>
    <p:zoom dir="in"/>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553988" y="620688"/>
            <a:ext cx="8567737" cy="981075"/>
          </a:xfrm>
        </p:spPr>
        <p:txBody>
          <a:bodyPr/>
          <a:lstStyle/>
          <a:p>
            <a:pPr eaLnBrk="1" hangingPunct="1"/>
            <a:r>
              <a:rPr lang="zh-CN" altLang="en-US" dirty="0" smtClean="0"/>
              <a:t>设计模式的基本思想</a:t>
            </a:r>
            <a:r>
              <a:rPr lang="en-US" altLang="zh-CN" dirty="0" smtClean="0"/>
              <a:t>-2</a:t>
            </a:r>
          </a:p>
        </p:txBody>
      </p:sp>
      <p:sp>
        <p:nvSpPr>
          <p:cNvPr id="182275"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mtClean="0"/>
              <a:t>遵守上述设计原则：</a:t>
            </a:r>
          </a:p>
          <a:p>
            <a:pPr eaLnBrk="1" hangingPunct="1"/>
            <a:r>
              <a:rPr lang="zh-CN" altLang="en-US" smtClean="0"/>
              <a:t>松耦合</a:t>
            </a:r>
          </a:p>
          <a:p>
            <a:pPr eaLnBrk="1" hangingPunct="1"/>
            <a:r>
              <a:rPr lang="zh-CN" altLang="en-US" smtClean="0"/>
              <a:t>针对接口编程，而不是针对实现编程</a:t>
            </a:r>
          </a:p>
          <a:p>
            <a:pPr eaLnBrk="1" hangingPunct="1"/>
            <a:r>
              <a:rPr lang="zh-CN" altLang="en-US" smtClean="0"/>
              <a:t>使用继承、组合、委托、多态、泛型</a:t>
            </a:r>
          </a:p>
        </p:txBody>
      </p:sp>
    </p:spTree>
    <p:extLst>
      <p:ext uri="{BB962C8B-B14F-4D97-AF65-F5344CB8AC3E}">
        <p14:creationId xmlns:p14="http://schemas.microsoft.com/office/powerpoint/2010/main" val="975232473"/>
      </p:ext>
    </p:extLst>
  </p:cSld>
  <p:clrMapOvr>
    <a:masterClrMapping/>
  </p:clrMapOvr>
  <p:transition>
    <p:zoom dir="in"/>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467544" y="260648"/>
            <a:ext cx="8567737" cy="981075"/>
          </a:xfrm>
        </p:spPr>
        <p:txBody>
          <a:bodyPr/>
          <a:lstStyle/>
          <a:p>
            <a:pPr eaLnBrk="1" hangingPunct="1"/>
            <a:r>
              <a:rPr lang="en-US" altLang="zh-CN" dirty="0" smtClean="0"/>
              <a:t>10.7.1 </a:t>
            </a:r>
            <a:r>
              <a:rPr lang="zh-CN" altLang="en-US" dirty="0" smtClean="0"/>
              <a:t>什么是设计模式</a:t>
            </a:r>
          </a:p>
        </p:txBody>
      </p:sp>
      <p:sp>
        <p:nvSpPr>
          <p:cNvPr id="183299" name="Rectangle 3"/>
          <p:cNvSpPr>
            <a:spLocks noGrp="1" noChangeArrowheads="1"/>
          </p:cNvSpPr>
          <p:nvPr>
            <p:ph type="body" idx="1"/>
          </p:nvPr>
        </p:nvSpPr>
        <p:spPr>
          <a:xfrm>
            <a:off x="228600" y="1412875"/>
            <a:ext cx="8663880" cy="5445125"/>
          </a:xfrm>
        </p:spPr>
        <p:txBody>
          <a:bodyPr/>
          <a:lstStyle/>
          <a:p>
            <a:pPr eaLnBrk="1" hangingPunct="1">
              <a:lnSpc>
                <a:spcPct val="80000"/>
              </a:lnSpc>
              <a:buClr>
                <a:schemeClr val="tx1"/>
              </a:buClr>
            </a:pPr>
            <a:r>
              <a:rPr lang="zh-CN" altLang="en-US" dirty="0" smtClean="0"/>
              <a:t>美国建筑设计大师</a:t>
            </a:r>
            <a:r>
              <a:rPr lang="en-US" altLang="zh-CN" dirty="0" smtClean="0"/>
              <a:t>Christopher Alexander</a:t>
            </a:r>
            <a:r>
              <a:rPr lang="zh-CN" altLang="en-US" dirty="0" smtClean="0"/>
              <a:t>，在他出版的一本关于城市规划和建筑设计的著作</a:t>
            </a:r>
            <a:r>
              <a:rPr lang="en-US" altLang="zh-CN" dirty="0" smtClean="0"/>
              <a:t>《</a:t>
            </a:r>
            <a:r>
              <a:rPr lang="zh-CN" altLang="en-US" dirty="0" smtClean="0"/>
              <a:t>建筑的永恒方法</a:t>
            </a:r>
            <a:r>
              <a:rPr lang="en-US" altLang="zh-CN" dirty="0" smtClean="0"/>
              <a:t>》</a:t>
            </a:r>
            <a:r>
              <a:rPr lang="zh-CN" altLang="en-US" dirty="0" smtClean="0"/>
              <a:t>中，是这样描述模式的：</a:t>
            </a:r>
            <a:r>
              <a:rPr lang="zh-CN" altLang="en-US" dirty="0" smtClean="0">
                <a:latin typeface="楷体" panose="02010609060101010101" pitchFamily="49" charset="-122"/>
                <a:ea typeface="楷体" panose="02010609060101010101" pitchFamily="49" charset="-122"/>
              </a:rPr>
              <a:t>模式是一条由三部分组成的规则，它表示了一个特定环境、一个问题和一个解决方案之间的关系。每一个模式描述了一个在我们周围不断重复发生的问题以及该问题解决方案的核心内容。这样，你就能一次又一次地使用该方案而不必做重复劳动。</a:t>
            </a:r>
          </a:p>
          <a:p>
            <a:pPr eaLnBrk="1" hangingPunct="1">
              <a:lnSpc>
                <a:spcPct val="80000"/>
              </a:lnSpc>
              <a:buClr>
                <a:schemeClr val="tx1"/>
              </a:buClr>
            </a:pPr>
            <a:r>
              <a:rPr lang="en-US" altLang="zh-TW" sz="2000" dirty="0" smtClean="0"/>
              <a:t>Each pattern describes a problem which occurs over and over again in our environments, and then describes the core of the solution to that problem, in such a way that you can use this solution a million times over, without ever doing it the same way twice.</a:t>
            </a:r>
          </a:p>
          <a:p>
            <a:pPr eaLnBrk="1" hangingPunct="1">
              <a:lnSpc>
                <a:spcPct val="80000"/>
              </a:lnSpc>
              <a:buFont typeface="Wingdings" panose="05000000000000000000" pitchFamily="2" charset="2"/>
              <a:buNone/>
            </a:pPr>
            <a:r>
              <a:rPr lang="en-US" altLang="zh-TW" sz="2000" dirty="0" smtClean="0"/>
              <a:t> 				-- Christopher Alexander, </a:t>
            </a:r>
          </a:p>
          <a:p>
            <a:pPr eaLnBrk="1" hangingPunct="1">
              <a:lnSpc>
                <a:spcPct val="80000"/>
              </a:lnSpc>
              <a:buFont typeface="Wingdings" panose="05000000000000000000" pitchFamily="2" charset="2"/>
              <a:buNone/>
            </a:pPr>
            <a:r>
              <a:rPr lang="en-US" altLang="zh-TW" sz="2000" dirty="0" smtClean="0"/>
              <a:t>    		</a:t>
            </a:r>
            <a:r>
              <a:rPr lang="en-US" altLang="zh-TW" sz="2000" i="1" dirty="0" smtClean="0"/>
              <a:t>A Pattern Language</a:t>
            </a:r>
            <a:r>
              <a:rPr lang="en-US" altLang="zh-TW" sz="2000" dirty="0" smtClean="0"/>
              <a:t>, 1977</a:t>
            </a:r>
            <a:endParaRPr lang="en-US" altLang="zh-CN" sz="2000" dirty="0" smtClean="0"/>
          </a:p>
        </p:txBody>
      </p:sp>
    </p:spTree>
    <p:extLst>
      <p:ext uri="{BB962C8B-B14F-4D97-AF65-F5344CB8AC3E}">
        <p14:creationId xmlns:p14="http://schemas.microsoft.com/office/powerpoint/2010/main" val="4063035992"/>
      </p:ext>
    </p:extLst>
  </p:cSld>
  <p:clrMapOvr>
    <a:masterClrMapping/>
  </p:clrMapOvr>
  <p:transition>
    <p:zoom dir="in"/>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478631" y="323850"/>
            <a:ext cx="8567737" cy="981075"/>
          </a:xfrm>
        </p:spPr>
        <p:txBody>
          <a:bodyPr/>
          <a:lstStyle/>
          <a:p>
            <a:pPr eaLnBrk="1" hangingPunct="1"/>
            <a:r>
              <a:rPr lang="zh-CN" altLang="en-US" dirty="0" smtClean="0"/>
              <a:t>设计模式名成为专业词汇</a:t>
            </a:r>
          </a:p>
        </p:txBody>
      </p:sp>
      <p:pic>
        <p:nvPicPr>
          <p:cNvPr id="398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168525"/>
            <a:ext cx="56165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8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938" y="2241550"/>
            <a:ext cx="5113337" cy="464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8341" name="Rectangle 5"/>
          <p:cNvSpPr>
            <a:spLocks noGrp="1" noChangeArrowheads="1"/>
          </p:cNvSpPr>
          <p:nvPr>
            <p:ph type="body" idx="1"/>
          </p:nvPr>
        </p:nvSpPr>
        <p:spPr>
          <a:xfrm>
            <a:off x="381000" y="1341438"/>
            <a:ext cx="8763000" cy="647700"/>
          </a:xfrm>
          <a:noFill/>
        </p:spPr>
        <p:txBody>
          <a:bodyPr/>
          <a:lstStyle/>
          <a:p>
            <a:pPr eaLnBrk="1" hangingPunct="1"/>
            <a:r>
              <a:rPr lang="zh-CN" altLang="en-US" dirty="0" smtClean="0"/>
              <a:t>讨论设计方案时，使用模式名能简化描述</a:t>
            </a:r>
          </a:p>
        </p:txBody>
      </p:sp>
    </p:spTree>
    <p:extLst>
      <p:ext uri="{BB962C8B-B14F-4D97-AF65-F5344CB8AC3E}">
        <p14:creationId xmlns:p14="http://schemas.microsoft.com/office/powerpoint/2010/main" val="637974031"/>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98339"/>
                                        </p:tgtEl>
                                        <p:attrNameLst>
                                          <p:attrName>style.visibility</p:attrName>
                                        </p:attrNameLst>
                                      </p:cBhvr>
                                      <p:to>
                                        <p:strVal val="visible"/>
                                      </p:to>
                                    </p:set>
                                    <p:animEffect transition="in" filter="dissolve">
                                      <p:cBhvr>
                                        <p:cTn id="7" dur="500"/>
                                        <p:tgtEl>
                                          <p:spTgt spid="3983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98340"/>
                                        </p:tgtEl>
                                        <p:attrNameLst>
                                          <p:attrName>style.visibility</p:attrName>
                                        </p:attrNameLst>
                                      </p:cBhvr>
                                      <p:to>
                                        <p:strVal val="visible"/>
                                      </p:to>
                                    </p:set>
                                    <p:animEffect transition="in" filter="dissolve">
                                      <p:cBhvr>
                                        <p:cTn id="12" dur="500"/>
                                        <p:tgtEl>
                                          <p:spTgt spid="3983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98341">
                                            <p:txEl>
                                              <p:pRg st="0" end="0"/>
                                            </p:txEl>
                                          </p:spTgt>
                                        </p:tgtEl>
                                        <p:attrNameLst>
                                          <p:attrName>style.visibility</p:attrName>
                                        </p:attrNameLst>
                                      </p:cBhvr>
                                      <p:to>
                                        <p:strVal val="visible"/>
                                      </p:to>
                                    </p:set>
                                    <p:animEffect transition="in" filter="dissolve">
                                      <p:cBhvr>
                                        <p:cTn id="17" dur="500"/>
                                        <p:tgtEl>
                                          <p:spTgt spid="3983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41" grpId="0" build="p" autoUpdateAnimBg="0"/>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543584" y="360363"/>
            <a:ext cx="8567737" cy="981075"/>
          </a:xfrm>
        </p:spPr>
        <p:txBody>
          <a:bodyPr/>
          <a:lstStyle/>
          <a:p>
            <a:pPr eaLnBrk="1" hangingPunct="1"/>
            <a:r>
              <a:rPr lang="zh-CN" altLang="en-US" dirty="0" smtClean="0"/>
              <a:t>设计模式</a:t>
            </a:r>
          </a:p>
        </p:txBody>
      </p:sp>
      <p:sp>
        <p:nvSpPr>
          <p:cNvPr id="185347" name="Rectangle 3"/>
          <p:cNvSpPr>
            <a:spLocks noGrp="1" noChangeArrowheads="1"/>
          </p:cNvSpPr>
          <p:nvPr>
            <p:ph type="body" idx="1"/>
          </p:nvPr>
        </p:nvSpPr>
        <p:spPr>
          <a:xfrm>
            <a:off x="228600" y="1341438"/>
            <a:ext cx="8915400" cy="5029200"/>
          </a:xfrm>
        </p:spPr>
        <p:txBody>
          <a:bodyPr>
            <a:normAutofit fontScale="85000" lnSpcReduction="20000"/>
          </a:bodyPr>
          <a:lstStyle/>
          <a:p>
            <a:pPr eaLnBrk="1" hangingPunct="1"/>
            <a:r>
              <a:rPr lang="zh-CN" altLang="en-US" smtClean="0"/>
              <a:t>是：</a:t>
            </a:r>
          </a:p>
          <a:p>
            <a:pPr lvl="1" eaLnBrk="1" hangingPunct="1"/>
            <a:r>
              <a:rPr lang="zh-CN" altLang="en-US" smtClean="0"/>
              <a:t>优秀的设计范例</a:t>
            </a:r>
          </a:p>
          <a:p>
            <a:pPr lvl="1" eaLnBrk="1" hangingPunct="1"/>
            <a:r>
              <a:rPr lang="zh-CN" altLang="en-US" smtClean="0"/>
              <a:t>从优秀设计方案中发现和总结出来的经验</a:t>
            </a:r>
          </a:p>
          <a:p>
            <a:pPr lvl="1" eaLnBrk="1" hangingPunct="1"/>
            <a:r>
              <a:rPr lang="zh-CN" altLang="en-US" smtClean="0"/>
              <a:t>在实践中反复出现的设计问题的优秀解决方案</a:t>
            </a:r>
          </a:p>
          <a:p>
            <a:pPr lvl="1" eaLnBrk="1" hangingPunct="1"/>
            <a:r>
              <a:rPr lang="zh-CN" altLang="en-US" smtClean="0"/>
              <a:t>设计者相互交流的基本术语：设计语言</a:t>
            </a:r>
          </a:p>
          <a:p>
            <a:pPr lvl="1" eaLnBrk="1" hangingPunct="1"/>
            <a:r>
              <a:rPr lang="zh-CN" altLang="en-US" smtClean="0"/>
              <a:t>培养优秀设计师的一条捷径</a:t>
            </a:r>
          </a:p>
          <a:p>
            <a:pPr eaLnBrk="1" hangingPunct="1"/>
            <a:r>
              <a:rPr lang="zh-CN" altLang="en-US" smtClean="0"/>
              <a:t>不是：</a:t>
            </a:r>
          </a:p>
          <a:p>
            <a:pPr lvl="1" eaLnBrk="1" hangingPunct="1"/>
            <a:r>
              <a:rPr lang="zh-CN" altLang="en-US" smtClean="0"/>
              <a:t>面向对象设计的框架</a:t>
            </a:r>
          </a:p>
          <a:p>
            <a:pPr lvl="1" eaLnBrk="1" hangingPunct="1"/>
            <a:r>
              <a:rPr lang="zh-CN" altLang="en-US" smtClean="0"/>
              <a:t>可供简单组合的设计元件</a:t>
            </a:r>
          </a:p>
          <a:p>
            <a:pPr lvl="1" eaLnBrk="1" hangingPunct="1"/>
            <a:r>
              <a:rPr lang="zh-CN" altLang="en-US" smtClean="0"/>
              <a:t>发明创造出来的创新思路</a:t>
            </a:r>
          </a:p>
          <a:p>
            <a:pPr lvl="1" eaLnBrk="1" hangingPunct="1"/>
            <a:r>
              <a:rPr lang="zh-CN" altLang="en-US" smtClean="0"/>
              <a:t>解决面向对象设计问题的完整方案</a:t>
            </a:r>
          </a:p>
        </p:txBody>
      </p:sp>
    </p:spTree>
    <p:extLst>
      <p:ext uri="{BB962C8B-B14F-4D97-AF65-F5344CB8AC3E}">
        <p14:creationId xmlns:p14="http://schemas.microsoft.com/office/powerpoint/2010/main" val="2912068350"/>
      </p:ext>
    </p:extLst>
  </p:cSld>
  <p:clrMapOvr>
    <a:masterClrMapping/>
  </p:clrMapOvr>
  <p:transition>
    <p:zoom dir="in"/>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67544" y="476672"/>
            <a:ext cx="8567737" cy="981075"/>
          </a:xfrm>
        </p:spPr>
        <p:txBody>
          <a:bodyPr/>
          <a:lstStyle/>
          <a:p>
            <a:pPr eaLnBrk="1" hangingPunct="1"/>
            <a:r>
              <a:rPr lang="zh-CN" altLang="en-US" dirty="0" smtClean="0"/>
              <a:t>经典的三层架构</a:t>
            </a:r>
          </a:p>
        </p:txBody>
      </p:sp>
      <p:sp>
        <p:nvSpPr>
          <p:cNvPr id="20483" name="Rectangle 3"/>
          <p:cNvSpPr>
            <a:spLocks noGrp="1" noChangeArrowheads="1"/>
          </p:cNvSpPr>
          <p:nvPr>
            <p:ph type="body" idx="1"/>
          </p:nvPr>
        </p:nvSpPr>
        <p:spPr>
          <a:xfrm>
            <a:off x="611560" y="1772816"/>
            <a:ext cx="7920880" cy="4752528"/>
          </a:xfrm>
        </p:spPr>
        <p:txBody>
          <a:bodyPr>
            <a:normAutofit fontScale="85000" lnSpcReduction="20000"/>
          </a:bodyPr>
          <a:lstStyle/>
          <a:p>
            <a:pPr marL="457200" indent="-457200" eaLnBrk="1" hangingPunct="1">
              <a:buFontTx/>
              <a:buAutoNum type="arabicPeriod"/>
            </a:pPr>
            <a:r>
              <a:rPr lang="zh-CN" altLang="en-US" dirty="0" smtClean="0"/>
              <a:t>表现层：处理用户和信息系统之间的交互。</a:t>
            </a:r>
          </a:p>
          <a:p>
            <a:pPr marL="838200" lvl="1" indent="-381000" eaLnBrk="1" hangingPunct="1">
              <a:buFontTx/>
              <a:buChar char="•"/>
            </a:pPr>
            <a:r>
              <a:rPr lang="zh-CN" altLang="en-US" dirty="0" smtClean="0"/>
              <a:t>可以是简单的命令行窗口，也可以功能完善的图形用户界面（胖客户端程序），如基于</a:t>
            </a:r>
            <a:r>
              <a:rPr lang="en-US" altLang="zh-CN" dirty="0" smtClean="0"/>
              <a:t>HTML</a:t>
            </a:r>
            <a:r>
              <a:rPr lang="zh-CN" altLang="en-US" dirty="0" smtClean="0"/>
              <a:t>的浏览器界面（瘦客户端程序），也可以是手机界面。</a:t>
            </a:r>
          </a:p>
          <a:p>
            <a:pPr marL="457200" indent="-457200" eaLnBrk="1" hangingPunct="1">
              <a:buFontTx/>
              <a:buAutoNum type="arabicPeriod"/>
            </a:pPr>
            <a:r>
              <a:rPr lang="zh-CN" altLang="en-US" dirty="0" smtClean="0"/>
              <a:t>业务逻辑层：也称为领域层或应用层，是信息系统所有和领域相关的工作。</a:t>
            </a:r>
          </a:p>
          <a:p>
            <a:pPr marL="838200" lvl="1" indent="-381000" eaLnBrk="1" hangingPunct="1">
              <a:buFontTx/>
              <a:buChar char="•"/>
            </a:pPr>
            <a:r>
              <a:rPr lang="zh-CN" altLang="en-US" dirty="0" smtClean="0"/>
              <a:t>如根据输入数据或已有数据进行计算，可以是类库或</a:t>
            </a:r>
            <a:r>
              <a:rPr lang="en-US" altLang="zh-CN" dirty="0" smtClean="0"/>
              <a:t>Web</a:t>
            </a:r>
            <a:r>
              <a:rPr lang="zh-CN" altLang="en-US" dirty="0" smtClean="0"/>
              <a:t>服务。依赖于数据访问层获取数据或保存数据。</a:t>
            </a:r>
          </a:p>
          <a:p>
            <a:pPr marL="457200" indent="-457200" eaLnBrk="1" hangingPunct="1">
              <a:buFontTx/>
              <a:buAutoNum type="arabicPeriod"/>
            </a:pPr>
            <a:r>
              <a:rPr lang="zh-CN" altLang="en-US" dirty="0" smtClean="0"/>
              <a:t>数据访问层：一般指与数据库的交互，主要责任是数据库记录的存取。</a:t>
            </a:r>
          </a:p>
          <a:p>
            <a:pPr marL="838200" lvl="1" indent="-381000" eaLnBrk="1" hangingPunct="1">
              <a:buFontTx/>
              <a:buChar char="•"/>
            </a:pPr>
            <a:r>
              <a:rPr lang="zh-CN" altLang="en-US" dirty="0" smtClean="0"/>
              <a:t>如组件中包含专门的数据访问类，或每个表对应一个数据访问类</a:t>
            </a:r>
          </a:p>
        </p:txBody>
      </p:sp>
    </p:spTree>
    <p:extLst>
      <p:ext uri="{BB962C8B-B14F-4D97-AF65-F5344CB8AC3E}">
        <p14:creationId xmlns:p14="http://schemas.microsoft.com/office/powerpoint/2010/main" val="1523899532"/>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468313" y="476672"/>
            <a:ext cx="8567737" cy="981075"/>
          </a:xfrm>
        </p:spPr>
        <p:txBody>
          <a:bodyPr/>
          <a:lstStyle/>
          <a:p>
            <a:pPr eaLnBrk="1" hangingPunct="1"/>
            <a:r>
              <a:rPr lang="zh-CN" altLang="en-US" dirty="0" smtClean="0"/>
              <a:t>设计模式的基本要素</a:t>
            </a:r>
          </a:p>
        </p:txBody>
      </p:sp>
      <p:sp>
        <p:nvSpPr>
          <p:cNvPr id="186371" name="Rectangle 3"/>
          <p:cNvSpPr>
            <a:spLocks noGrp="1" noChangeArrowheads="1"/>
          </p:cNvSpPr>
          <p:nvPr>
            <p:ph type="body" idx="1"/>
          </p:nvPr>
        </p:nvSpPr>
        <p:spPr>
          <a:xfrm>
            <a:off x="682625" y="1604963"/>
            <a:ext cx="7708900" cy="3335337"/>
          </a:xfrm>
        </p:spPr>
        <p:txBody>
          <a:bodyPr/>
          <a:lstStyle/>
          <a:p>
            <a:pPr marL="609600" indent="-609600" eaLnBrk="1" hangingPunct="1">
              <a:buFontTx/>
              <a:buAutoNum type="arabicPeriod"/>
            </a:pPr>
            <a:r>
              <a:rPr lang="zh-CN" altLang="en-US" smtClean="0">
                <a:solidFill>
                  <a:srgbClr val="0000FF"/>
                </a:solidFill>
              </a:rPr>
              <a:t>名称：</a:t>
            </a:r>
            <a:r>
              <a:rPr lang="zh-CN" altLang="en-US" smtClean="0"/>
              <a:t>用于助记，形象表示这个模式</a:t>
            </a:r>
          </a:p>
          <a:p>
            <a:pPr marL="609600" indent="-609600" eaLnBrk="1" hangingPunct="1">
              <a:buFontTx/>
              <a:buAutoNum type="arabicPeriod"/>
            </a:pPr>
            <a:r>
              <a:rPr lang="zh-CN" altLang="en-US" smtClean="0">
                <a:solidFill>
                  <a:srgbClr val="0000FF"/>
                </a:solidFill>
              </a:rPr>
              <a:t>问题：</a:t>
            </a:r>
            <a:r>
              <a:rPr lang="zh-CN" altLang="en-US" smtClean="0"/>
              <a:t>这个模式可以解决什么问题</a:t>
            </a:r>
          </a:p>
          <a:p>
            <a:pPr marL="609600" indent="-609600" eaLnBrk="1" hangingPunct="1">
              <a:buFontTx/>
              <a:buAutoNum type="arabicPeriod"/>
            </a:pPr>
            <a:r>
              <a:rPr lang="zh-CN" altLang="en-US" smtClean="0">
                <a:solidFill>
                  <a:srgbClr val="0000FF"/>
                </a:solidFill>
              </a:rPr>
              <a:t>解决方案：</a:t>
            </a:r>
            <a:r>
              <a:rPr lang="zh-CN" altLang="en-US" smtClean="0"/>
              <a:t>这个模式怎样解决这个问题的步骤与方法</a:t>
            </a:r>
          </a:p>
          <a:p>
            <a:pPr marL="609600" indent="-609600" eaLnBrk="1" hangingPunct="1">
              <a:buFontTx/>
              <a:buAutoNum type="arabicPeriod"/>
            </a:pPr>
            <a:r>
              <a:rPr lang="zh-CN" altLang="en-US" smtClean="0">
                <a:solidFill>
                  <a:srgbClr val="0000FF"/>
                </a:solidFill>
              </a:rPr>
              <a:t>效果：</a:t>
            </a:r>
            <a:r>
              <a:rPr lang="zh-CN" altLang="en-US" smtClean="0"/>
              <a:t>使用这个模式与不使用这个模式有什么区别，它有什么优点和缺点 </a:t>
            </a:r>
          </a:p>
        </p:txBody>
      </p:sp>
      <p:sp>
        <p:nvSpPr>
          <p:cNvPr id="400388" name="Text Box 4"/>
          <p:cNvSpPr txBox="1">
            <a:spLocks noChangeArrowheads="1"/>
          </p:cNvSpPr>
          <p:nvPr/>
        </p:nvSpPr>
        <p:spPr bwMode="auto">
          <a:xfrm>
            <a:off x="468313" y="5445125"/>
            <a:ext cx="8280400" cy="831850"/>
          </a:xfrm>
          <a:prstGeom prst="rect">
            <a:avLst/>
          </a:prstGeom>
          <a:solidFill>
            <a:srgbClr val="FFFFFF"/>
          </a:soli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536575">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spcBef>
                <a:spcPct val="50000"/>
              </a:spcBef>
              <a:defRPr/>
            </a:pPr>
            <a:r>
              <a:rPr kumimoji="1" lang="zh-CN" altLang="en-US" sz="2400" b="1" smtClean="0">
                <a:effectLst>
                  <a:outerShdw blurRad="38100" dist="38100" dir="2700000" algn="tl">
                    <a:srgbClr val="C0C0C0"/>
                  </a:outerShdw>
                </a:effectLst>
                <a:latin typeface="Tahoma" pitchFamily="34" charset="0"/>
                <a:ea typeface="楷体_GB2312" pitchFamily="49" charset="-122"/>
              </a:rPr>
              <a:t>一个问题可以有多种解法，好的解法都可以找到很多种，每种都有优缺点，某个模式也不一定永远是最好的</a:t>
            </a:r>
            <a:endParaRPr kumimoji="1" lang="zh-CN" altLang="en-US" sz="2400" b="1" smtClean="0">
              <a:latin typeface="Tahoma" pitchFamily="34" charset="0"/>
              <a:ea typeface="楷体_GB2312" pitchFamily="49" charset="-122"/>
            </a:endParaRPr>
          </a:p>
        </p:txBody>
      </p:sp>
    </p:spTree>
    <p:extLst>
      <p:ext uri="{BB962C8B-B14F-4D97-AF65-F5344CB8AC3E}">
        <p14:creationId xmlns:p14="http://schemas.microsoft.com/office/powerpoint/2010/main" val="2406740213"/>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00388"/>
                                        </p:tgtEl>
                                        <p:attrNameLst>
                                          <p:attrName>style.visibility</p:attrName>
                                        </p:attrNameLst>
                                      </p:cBhvr>
                                      <p:to>
                                        <p:strVal val="visible"/>
                                      </p:to>
                                    </p:set>
                                    <p:anim calcmode="lin" valueType="num">
                                      <p:cBhvr>
                                        <p:cTn id="7" dur="500" fill="hold"/>
                                        <p:tgtEl>
                                          <p:spTgt spid="400388"/>
                                        </p:tgtEl>
                                        <p:attrNameLst>
                                          <p:attrName>ppt_w</p:attrName>
                                        </p:attrNameLst>
                                      </p:cBhvr>
                                      <p:tavLst>
                                        <p:tav tm="0">
                                          <p:val>
                                            <p:fltVal val="0"/>
                                          </p:val>
                                        </p:tav>
                                        <p:tav tm="100000">
                                          <p:val>
                                            <p:strVal val="#ppt_w"/>
                                          </p:val>
                                        </p:tav>
                                      </p:tavLst>
                                    </p:anim>
                                    <p:anim calcmode="lin" valueType="num">
                                      <p:cBhvr>
                                        <p:cTn id="8" dur="500" fill="hold"/>
                                        <p:tgtEl>
                                          <p:spTgt spid="40038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8" grpId="0" animBg="1" autoUpdateAnimBg="0"/>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468313" y="115888"/>
            <a:ext cx="8567737" cy="981075"/>
          </a:xfrm>
        </p:spPr>
        <p:txBody>
          <a:bodyPr/>
          <a:lstStyle/>
          <a:p>
            <a:pPr eaLnBrk="1" hangingPunct="1"/>
            <a:r>
              <a:rPr lang="en-US" altLang="zh-CN" smtClean="0"/>
              <a:t>10.7.2 GoF</a:t>
            </a:r>
            <a:r>
              <a:rPr lang="zh-CN" altLang="en-US" smtClean="0"/>
              <a:t>设计模式</a:t>
            </a:r>
          </a:p>
        </p:txBody>
      </p:sp>
      <p:sp>
        <p:nvSpPr>
          <p:cNvPr id="187395" name="AutoShape 3" descr="12_220"/>
          <p:cNvSpPr>
            <a:spLocks noChangeAspect="1" noChangeArrowheads="1"/>
          </p:cNvSpPr>
          <p:nvPr/>
        </p:nvSpPr>
        <p:spPr bwMode="auto">
          <a:xfrm>
            <a:off x="168275" y="46038"/>
            <a:ext cx="5372100" cy="537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7396" name="AutoShape 4" descr="12_220"/>
          <p:cNvSpPr>
            <a:spLocks noChangeAspect="1" noChangeArrowheads="1"/>
          </p:cNvSpPr>
          <p:nvPr/>
        </p:nvSpPr>
        <p:spPr bwMode="auto">
          <a:xfrm>
            <a:off x="1885950" y="742950"/>
            <a:ext cx="5372100" cy="537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7397" name="AutoShape 5" descr="12_220"/>
          <p:cNvSpPr>
            <a:spLocks noChangeAspect="1" noChangeArrowheads="1"/>
          </p:cNvSpPr>
          <p:nvPr/>
        </p:nvSpPr>
        <p:spPr bwMode="auto">
          <a:xfrm>
            <a:off x="1885950" y="742950"/>
            <a:ext cx="5372100" cy="537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7398" name="Rectangle 6"/>
          <p:cNvSpPr>
            <a:spLocks noChangeArrowheads="1"/>
          </p:cNvSpPr>
          <p:nvPr/>
        </p:nvSpPr>
        <p:spPr bwMode="auto">
          <a:xfrm>
            <a:off x="611559" y="1628800"/>
            <a:ext cx="8353053" cy="496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33CC"/>
              </a:buClr>
              <a:buSzPct val="70000"/>
              <a:buFont typeface="Wingdings" panose="05000000000000000000" pitchFamily="2" charset="2"/>
              <a:buNone/>
            </a:pPr>
            <a:r>
              <a:rPr lang="en-US" altLang="zh-CN" sz="3200" b="1" dirty="0">
                <a:ea typeface="华文中宋" panose="02010600040101010101" pitchFamily="2" charset="-122"/>
              </a:rPr>
              <a:t>Gang of Four</a:t>
            </a:r>
            <a:r>
              <a:rPr lang="zh-CN" altLang="en-US" sz="3200" b="1" dirty="0">
                <a:ea typeface="华文中宋" panose="02010600040101010101" pitchFamily="2" charset="-122"/>
              </a:rPr>
              <a:t>，简称</a:t>
            </a:r>
            <a:r>
              <a:rPr lang="en-US" altLang="zh-CN" sz="3200" b="1" dirty="0" err="1">
                <a:ea typeface="华文中宋" panose="02010600040101010101" pitchFamily="2" charset="-122"/>
              </a:rPr>
              <a:t>GoF</a:t>
            </a:r>
            <a:r>
              <a:rPr lang="zh-CN" altLang="en-US" sz="3200" b="1" dirty="0">
                <a:ea typeface="华文中宋" panose="02010600040101010101" pitchFamily="2" charset="-122"/>
              </a:rPr>
              <a:t>，他们是：</a:t>
            </a:r>
          </a:p>
          <a:p>
            <a:pPr eaLnBrk="1" hangingPunct="1">
              <a:spcBef>
                <a:spcPct val="20000"/>
              </a:spcBef>
              <a:buClr>
                <a:srgbClr val="0033CC"/>
              </a:buClr>
              <a:buSzPct val="70000"/>
              <a:buFont typeface="Wingdings" panose="05000000000000000000" pitchFamily="2" charset="2"/>
              <a:buChar char="l"/>
            </a:pPr>
            <a:r>
              <a:rPr lang="en-US" altLang="zh-CN" sz="3200" b="1" dirty="0">
                <a:ea typeface="华文中宋" panose="02010600040101010101" pitchFamily="2" charset="-122"/>
              </a:rPr>
              <a:t>Erich Gamma</a:t>
            </a:r>
          </a:p>
          <a:p>
            <a:pPr eaLnBrk="1" hangingPunct="1">
              <a:spcBef>
                <a:spcPct val="20000"/>
              </a:spcBef>
              <a:buClr>
                <a:srgbClr val="0033CC"/>
              </a:buClr>
              <a:buSzPct val="70000"/>
              <a:buFont typeface="Wingdings" panose="05000000000000000000" pitchFamily="2" charset="2"/>
              <a:buChar char="l"/>
            </a:pPr>
            <a:r>
              <a:rPr lang="en-US" altLang="zh-CN" sz="3200" b="1" dirty="0">
                <a:ea typeface="华文中宋" panose="02010600040101010101" pitchFamily="2" charset="-122"/>
              </a:rPr>
              <a:t>Richard Helm</a:t>
            </a:r>
          </a:p>
          <a:p>
            <a:pPr eaLnBrk="1" hangingPunct="1">
              <a:spcBef>
                <a:spcPct val="20000"/>
              </a:spcBef>
              <a:buClr>
                <a:srgbClr val="0033CC"/>
              </a:buClr>
              <a:buSzPct val="70000"/>
              <a:buFont typeface="Wingdings" panose="05000000000000000000" pitchFamily="2" charset="2"/>
              <a:buChar char="l"/>
            </a:pPr>
            <a:r>
              <a:rPr lang="en-US" altLang="zh-CN" sz="3200" b="1" dirty="0">
                <a:ea typeface="华文中宋" panose="02010600040101010101" pitchFamily="2" charset="-122"/>
              </a:rPr>
              <a:t>Ralph Johnson</a:t>
            </a:r>
          </a:p>
          <a:p>
            <a:pPr eaLnBrk="1" hangingPunct="1">
              <a:spcBef>
                <a:spcPct val="20000"/>
              </a:spcBef>
              <a:buClr>
                <a:srgbClr val="0033CC"/>
              </a:buClr>
              <a:buSzPct val="70000"/>
              <a:buFont typeface="Wingdings" panose="05000000000000000000" pitchFamily="2" charset="2"/>
              <a:buChar char="l"/>
            </a:pPr>
            <a:r>
              <a:rPr lang="en-US" altLang="zh-CN" sz="3200" b="1" dirty="0">
                <a:ea typeface="华文中宋" panose="02010600040101010101" pitchFamily="2" charset="-122"/>
              </a:rPr>
              <a:t>John </a:t>
            </a:r>
            <a:r>
              <a:rPr lang="en-US" altLang="zh-CN" sz="3200" b="1" dirty="0" err="1">
                <a:ea typeface="华文中宋" panose="02010600040101010101" pitchFamily="2" charset="-122"/>
              </a:rPr>
              <a:t>Vlissides</a:t>
            </a:r>
            <a:r>
              <a:rPr lang="en-US" altLang="zh-CN" sz="3200" b="1" dirty="0">
                <a:ea typeface="华文中宋" panose="02010600040101010101" pitchFamily="2" charset="-122"/>
              </a:rPr>
              <a:t> </a:t>
            </a:r>
            <a:r>
              <a:rPr lang="zh-CN" altLang="en-US" sz="3200" b="1" dirty="0">
                <a:ea typeface="华文中宋" panose="02010600040101010101" pitchFamily="2" charset="-122"/>
              </a:rPr>
              <a:t>（</a:t>
            </a:r>
            <a:r>
              <a:rPr lang="en-US" altLang="zh-CN" sz="3200" b="1" dirty="0">
                <a:ea typeface="华文中宋" panose="02010600040101010101" pitchFamily="2" charset="-122"/>
              </a:rPr>
              <a:t>2005</a:t>
            </a:r>
            <a:r>
              <a:rPr lang="zh-CN" altLang="en-US" sz="3200" b="1" dirty="0">
                <a:ea typeface="华文中宋" panose="02010600040101010101" pitchFamily="2" charset="-122"/>
              </a:rPr>
              <a:t>年底去世）</a:t>
            </a:r>
          </a:p>
          <a:p>
            <a:pPr eaLnBrk="1" hangingPunct="1">
              <a:spcBef>
                <a:spcPct val="20000"/>
              </a:spcBef>
              <a:buClr>
                <a:srgbClr val="0033CC"/>
              </a:buClr>
              <a:buSzPct val="70000"/>
              <a:buFont typeface="Wingdings" panose="05000000000000000000" pitchFamily="2" charset="2"/>
              <a:buNone/>
            </a:pPr>
            <a:r>
              <a:rPr lang="zh-CN" altLang="en-US" sz="3200" b="1" dirty="0">
                <a:ea typeface="华文中宋" panose="02010600040101010101" pitchFamily="2" charset="-122"/>
              </a:rPr>
              <a:t>著作</a:t>
            </a:r>
            <a:r>
              <a:rPr lang="en-US" altLang="zh-CN" sz="3200" b="1" dirty="0">
                <a:ea typeface="华文中宋" panose="02010600040101010101" pitchFamily="2" charset="-122"/>
              </a:rPr>
              <a:t>《</a:t>
            </a:r>
            <a:r>
              <a:rPr lang="zh-CN" altLang="en-US" sz="3200" b="1" dirty="0">
                <a:ea typeface="华文中宋" panose="02010600040101010101" pitchFamily="2" charset="-122"/>
              </a:rPr>
              <a:t>设计模式</a:t>
            </a:r>
            <a:r>
              <a:rPr lang="en-US" altLang="zh-CN" sz="3200" b="1" dirty="0">
                <a:ea typeface="华文中宋" panose="02010600040101010101" pitchFamily="2" charset="-122"/>
              </a:rPr>
              <a:t>》</a:t>
            </a:r>
          </a:p>
        </p:txBody>
      </p:sp>
      <p:pic>
        <p:nvPicPr>
          <p:cNvPr id="401415" name="Picture 7" descr="12_22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87624" y="1362881"/>
            <a:ext cx="6480175" cy="4321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70779187"/>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1415"/>
                                        </p:tgtEl>
                                        <p:attrNameLst>
                                          <p:attrName>style.visibility</p:attrName>
                                        </p:attrNameLst>
                                      </p:cBhvr>
                                      <p:to>
                                        <p:strVal val="visible"/>
                                      </p:to>
                                    </p:set>
                                    <p:anim calcmode="lin" valueType="num">
                                      <p:cBhvr additive="base">
                                        <p:cTn id="7" dur="500" fill="hold"/>
                                        <p:tgtEl>
                                          <p:spTgt spid="401415"/>
                                        </p:tgtEl>
                                        <p:attrNameLst>
                                          <p:attrName>ppt_x</p:attrName>
                                        </p:attrNameLst>
                                      </p:cBhvr>
                                      <p:tavLst>
                                        <p:tav tm="0">
                                          <p:val>
                                            <p:strVal val="#ppt_x"/>
                                          </p:val>
                                        </p:tav>
                                        <p:tav tm="100000">
                                          <p:val>
                                            <p:strVal val="#ppt_x"/>
                                          </p:val>
                                        </p:tav>
                                      </p:tavLst>
                                    </p:anim>
                                    <p:anim calcmode="lin" valueType="num">
                                      <p:cBhvr additive="base">
                                        <p:cTn id="8" dur="500" fill="hold"/>
                                        <p:tgtEl>
                                          <p:spTgt spid="4014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467544" y="332656"/>
            <a:ext cx="8424862" cy="981075"/>
          </a:xfrm>
        </p:spPr>
        <p:txBody>
          <a:bodyPr/>
          <a:lstStyle/>
          <a:p>
            <a:pPr eaLnBrk="1" hangingPunct="1"/>
            <a:r>
              <a:rPr lang="en-US" altLang="zh-CN" dirty="0" smtClean="0"/>
              <a:t>23</a:t>
            </a:r>
            <a:r>
              <a:rPr lang="zh-CN" altLang="en-US" dirty="0" smtClean="0"/>
              <a:t>种</a:t>
            </a:r>
            <a:r>
              <a:rPr lang="en-US" altLang="zh-CN" dirty="0" err="1" smtClean="0"/>
              <a:t>GoF</a:t>
            </a:r>
            <a:r>
              <a:rPr lang="zh-CN" altLang="en-US" dirty="0" smtClean="0"/>
              <a:t>模式</a:t>
            </a:r>
          </a:p>
        </p:txBody>
      </p:sp>
      <p:graphicFrame>
        <p:nvGraphicFramePr>
          <p:cNvPr id="402435" name="Group 3"/>
          <p:cNvGraphicFramePr>
            <a:graphicFrameLocks noGrp="1"/>
          </p:cNvGraphicFramePr>
          <p:nvPr>
            <p:ph idx="1"/>
          </p:nvPr>
        </p:nvGraphicFramePr>
        <p:xfrm>
          <a:off x="0" y="1447800"/>
          <a:ext cx="9144000" cy="5600700"/>
        </p:xfrm>
        <a:graphic>
          <a:graphicData uri="http://schemas.openxmlformats.org/drawingml/2006/table">
            <a:tbl>
              <a:tblPr/>
              <a:tblGrid>
                <a:gridCol w="900113">
                  <a:extLst>
                    <a:ext uri="{9D8B030D-6E8A-4147-A177-3AD203B41FA5}">
                      <a16:colId xmlns:a16="http://schemas.microsoft.com/office/drawing/2014/main" val="20000"/>
                    </a:ext>
                  </a:extLst>
                </a:gridCol>
                <a:gridCol w="2159000">
                  <a:extLst>
                    <a:ext uri="{9D8B030D-6E8A-4147-A177-3AD203B41FA5}">
                      <a16:colId xmlns:a16="http://schemas.microsoft.com/office/drawing/2014/main" val="20001"/>
                    </a:ext>
                  </a:extLst>
                </a:gridCol>
                <a:gridCol w="2646362">
                  <a:extLst>
                    <a:ext uri="{9D8B030D-6E8A-4147-A177-3AD203B41FA5}">
                      <a16:colId xmlns:a16="http://schemas.microsoft.com/office/drawing/2014/main" val="20002"/>
                    </a:ext>
                  </a:extLst>
                </a:gridCol>
                <a:gridCol w="3438525">
                  <a:extLst>
                    <a:ext uri="{9D8B030D-6E8A-4147-A177-3AD203B41FA5}">
                      <a16:colId xmlns:a16="http://schemas.microsoft.com/office/drawing/2014/main" val="20003"/>
                    </a:ext>
                  </a:extLst>
                </a:gridCol>
              </a:tblGrid>
              <a:tr h="539750">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endParaRPr kumimoji="0" lang="zh-CN" altLang="zh-CN" sz="2400" b="1" i="0" u="none" strike="noStrike" cap="none" normalizeH="0" baseline="0" smtClean="0">
                        <a:ln>
                          <a:noFill/>
                        </a:ln>
                        <a:solidFill>
                          <a:srgbClr val="FF3300"/>
                        </a:solidFill>
                        <a:effectLst>
                          <a:outerShdw blurRad="38100" dist="38100" dir="2700000" algn="tl">
                            <a:srgbClr val="C0C0C0"/>
                          </a:outerShdw>
                        </a:effectLst>
                        <a:latin typeface="Arial" charset="0"/>
                        <a:ea typeface="华文中宋" pitchFamily="2" charset="-122"/>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2800" b="1" i="0" u="none" strike="noStrike" cap="none" normalizeH="0" baseline="0" smtClean="0">
                          <a:ln>
                            <a:noFill/>
                          </a:ln>
                          <a:solidFill>
                            <a:srgbClr val="FF3300"/>
                          </a:solidFill>
                          <a:effectLst>
                            <a:outerShdw blurRad="38100" dist="38100" dir="2700000" algn="tl">
                              <a:srgbClr val="C0C0C0"/>
                            </a:outerShdw>
                          </a:effectLst>
                          <a:latin typeface="Arial" charset="0"/>
                          <a:ea typeface="华文中宋" pitchFamily="2" charset="-122"/>
                        </a:rPr>
                        <a:t>创建型</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2800" b="1" i="0" u="none" strike="noStrike" cap="none" normalizeH="0" baseline="0" smtClean="0">
                          <a:ln>
                            <a:noFill/>
                          </a:ln>
                          <a:solidFill>
                            <a:srgbClr val="FF3300"/>
                          </a:solidFill>
                          <a:effectLst>
                            <a:outerShdw blurRad="38100" dist="38100" dir="2700000" algn="tl">
                              <a:srgbClr val="C0C0C0"/>
                            </a:outerShdw>
                          </a:effectLst>
                          <a:latin typeface="Arial" charset="0"/>
                          <a:ea typeface="华文中宋" pitchFamily="2" charset="-122"/>
                        </a:rPr>
                        <a:t>结构型</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2800" b="1" i="0" u="none" strike="noStrike" cap="none" normalizeH="0" baseline="0" smtClean="0">
                          <a:ln>
                            <a:noFill/>
                          </a:ln>
                          <a:solidFill>
                            <a:srgbClr val="FF3300"/>
                          </a:solidFill>
                          <a:effectLst>
                            <a:outerShdw blurRad="38100" dist="38100" dir="2700000" algn="tl">
                              <a:srgbClr val="C0C0C0"/>
                            </a:outerShdw>
                          </a:effectLst>
                          <a:latin typeface="Arial" charset="0"/>
                          <a:ea typeface="华文中宋" pitchFamily="2" charset="-122"/>
                        </a:rPr>
                        <a:t>行为型</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931863">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2400" b="1" i="0" u="none" strike="noStrike" cap="none" normalizeH="0" baseline="0" smtClean="0">
                          <a:ln>
                            <a:noFill/>
                          </a:ln>
                          <a:solidFill>
                            <a:srgbClr val="FF3300"/>
                          </a:solidFill>
                          <a:effectLst>
                            <a:outerShdw blurRad="38100" dist="38100" dir="2700000" algn="tl">
                              <a:srgbClr val="C0C0C0"/>
                            </a:outerShdw>
                          </a:effectLst>
                          <a:latin typeface="Arial" charset="0"/>
                          <a:ea typeface="华文中宋" pitchFamily="2" charset="-122"/>
                        </a:rPr>
                        <a:t>类</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Factory Method</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Adapter_Class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Interpreter</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Template Method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129087">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2400" b="1" i="0" u="none" strike="noStrike" cap="none" normalizeH="0" baseline="0" smtClean="0">
                          <a:ln>
                            <a:noFill/>
                          </a:ln>
                          <a:solidFill>
                            <a:srgbClr val="FF3300"/>
                          </a:solidFill>
                          <a:effectLst>
                            <a:outerShdw blurRad="38100" dist="38100" dir="2700000" algn="tl">
                              <a:srgbClr val="C0C0C0"/>
                            </a:outerShdw>
                          </a:effectLst>
                          <a:latin typeface="Arial" charset="0"/>
                          <a:ea typeface="华文中宋" pitchFamily="2" charset="-122"/>
                        </a:rPr>
                        <a:t>对象</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Abstract Factory</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Builder</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Prototype</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Singleton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Adapter_Object</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Bridge</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Composite</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Decorator</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Facade</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Flyweight</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Proxy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华文中宋" pitchFamily="2" charset="-122"/>
                        </a:rPr>
                        <a:t>Chain of Responsibility</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Command</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Iterator</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Mediator</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Memento</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Observer</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State</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Strategy</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Visitor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10569919"/>
      </p:ext>
    </p:extLst>
  </p:cSld>
  <p:clrMapOvr>
    <a:masterClrMapping/>
  </p:clrMapOvr>
  <p:transition>
    <p:zoom dir="in"/>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467544" y="595076"/>
            <a:ext cx="8567737" cy="981075"/>
          </a:xfrm>
        </p:spPr>
        <p:txBody>
          <a:bodyPr/>
          <a:lstStyle/>
          <a:p>
            <a:pPr eaLnBrk="1" hangingPunct="1"/>
            <a:r>
              <a:rPr lang="en-US" altLang="zh-CN" dirty="0" err="1" smtClean="0"/>
              <a:t>GoF</a:t>
            </a:r>
            <a:r>
              <a:rPr lang="zh-CN" altLang="en-US" dirty="0" smtClean="0"/>
              <a:t>模式分类</a:t>
            </a:r>
            <a:r>
              <a:rPr lang="en-US" altLang="zh-CN" dirty="0" smtClean="0"/>
              <a:t>-1</a:t>
            </a:r>
          </a:p>
        </p:txBody>
      </p:sp>
      <p:sp>
        <p:nvSpPr>
          <p:cNvPr id="189443" name="Rectangle 3"/>
          <p:cNvSpPr>
            <a:spLocks noGrp="1" noChangeArrowheads="1"/>
          </p:cNvSpPr>
          <p:nvPr>
            <p:ph type="body" idx="1"/>
          </p:nvPr>
        </p:nvSpPr>
        <p:spPr>
          <a:xfrm>
            <a:off x="682625" y="1604963"/>
            <a:ext cx="7934325" cy="4556125"/>
          </a:xfrm>
        </p:spPr>
        <p:txBody>
          <a:bodyPr/>
          <a:lstStyle/>
          <a:p>
            <a:pPr eaLnBrk="1" hangingPunct="1"/>
            <a:r>
              <a:rPr lang="zh-CN" altLang="en-US" smtClean="0"/>
              <a:t>根据模式的目的</a:t>
            </a:r>
            <a:r>
              <a:rPr lang="en-US" altLang="zh-CN" smtClean="0"/>
              <a:t>(</a:t>
            </a:r>
            <a:r>
              <a:rPr lang="zh-CN" altLang="en-US" smtClean="0"/>
              <a:t>用来完成什么工作的</a:t>
            </a:r>
            <a:r>
              <a:rPr lang="en-US" altLang="zh-CN" smtClean="0"/>
              <a:t>) </a:t>
            </a:r>
          </a:p>
          <a:p>
            <a:pPr lvl="1" eaLnBrk="1" hangingPunct="1"/>
            <a:r>
              <a:rPr lang="zh-CN" altLang="en-US" smtClean="0"/>
              <a:t>创建型模式</a:t>
            </a:r>
          </a:p>
          <a:p>
            <a:pPr lvl="1" eaLnBrk="1" hangingPunct="1"/>
            <a:r>
              <a:rPr lang="zh-CN" altLang="en-US" smtClean="0"/>
              <a:t>结构型模式</a:t>
            </a:r>
          </a:p>
          <a:p>
            <a:pPr lvl="1" eaLnBrk="1" hangingPunct="1"/>
            <a:r>
              <a:rPr lang="zh-CN" altLang="en-US" smtClean="0"/>
              <a:t>行为型模式</a:t>
            </a:r>
          </a:p>
          <a:p>
            <a:pPr eaLnBrk="1" hangingPunct="1"/>
            <a:r>
              <a:rPr lang="zh-CN" altLang="en-US" smtClean="0"/>
              <a:t>根据模式的作用范围</a:t>
            </a:r>
            <a:r>
              <a:rPr lang="en-US" altLang="zh-CN" smtClean="0"/>
              <a:t>(</a:t>
            </a:r>
            <a:r>
              <a:rPr lang="zh-CN" altLang="en-US" smtClean="0"/>
              <a:t>是处理类还是处理对象的</a:t>
            </a:r>
            <a:r>
              <a:rPr lang="en-US" altLang="zh-CN" smtClean="0"/>
              <a:t>)</a:t>
            </a:r>
            <a:r>
              <a:rPr lang="zh-CN" altLang="en-US" smtClean="0"/>
              <a:t>：</a:t>
            </a:r>
          </a:p>
          <a:p>
            <a:pPr lvl="1" eaLnBrk="1" hangingPunct="1"/>
            <a:r>
              <a:rPr lang="zh-CN" altLang="en-US" smtClean="0"/>
              <a:t>类模式</a:t>
            </a:r>
          </a:p>
          <a:p>
            <a:pPr lvl="1" eaLnBrk="1" hangingPunct="1"/>
            <a:r>
              <a:rPr lang="zh-CN" altLang="en-US" smtClean="0"/>
              <a:t>对象模式</a:t>
            </a:r>
          </a:p>
        </p:txBody>
      </p:sp>
    </p:spTree>
    <p:extLst>
      <p:ext uri="{BB962C8B-B14F-4D97-AF65-F5344CB8AC3E}">
        <p14:creationId xmlns:p14="http://schemas.microsoft.com/office/powerpoint/2010/main" val="2288833638"/>
      </p:ext>
    </p:extLst>
  </p:cSld>
  <p:clrMapOvr>
    <a:masterClrMapping/>
  </p:clrMapOvr>
  <p:transition>
    <p:zoom dir="in"/>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468313" y="115888"/>
            <a:ext cx="8567737" cy="981075"/>
          </a:xfrm>
        </p:spPr>
        <p:txBody>
          <a:bodyPr/>
          <a:lstStyle/>
          <a:p>
            <a:pPr eaLnBrk="1" hangingPunct="1"/>
            <a:r>
              <a:rPr lang="en-US" altLang="zh-CN" smtClean="0"/>
              <a:t>GoF</a:t>
            </a:r>
            <a:r>
              <a:rPr lang="zh-CN" altLang="en-US" smtClean="0"/>
              <a:t>模式分类</a:t>
            </a:r>
            <a:r>
              <a:rPr lang="en-US" altLang="zh-CN" smtClean="0"/>
              <a:t>-2</a:t>
            </a:r>
          </a:p>
        </p:txBody>
      </p:sp>
      <p:sp>
        <p:nvSpPr>
          <p:cNvPr id="190467" name="Rectangle 3"/>
          <p:cNvSpPr>
            <a:spLocks noGrp="1" noChangeArrowheads="1"/>
          </p:cNvSpPr>
          <p:nvPr>
            <p:ph type="body" idx="1"/>
          </p:nvPr>
        </p:nvSpPr>
        <p:spPr>
          <a:xfrm>
            <a:off x="228600" y="1447800"/>
            <a:ext cx="8915400" cy="4953000"/>
          </a:xfrm>
        </p:spPr>
        <p:txBody>
          <a:bodyPr>
            <a:normAutofit lnSpcReduction="10000"/>
          </a:bodyPr>
          <a:lstStyle/>
          <a:p>
            <a:pPr eaLnBrk="1" hangingPunct="1">
              <a:lnSpc>
                <a:spcPct val="90000"/>
              </a:lnSpc>
            </a:pPr>
            <a:r>
              <a:rPr lang="zh-CN" altLang="en-US" smtClean="0"/>
              <a:t>创建型模式</a:t>
            </a:r>
          </a:p>
          <a:p>
            <a:pPr lvl="1" eaLnBrk="1" hangingPunct="1">
              <a:lnSpc>
                <a:spcPct val="90000"/>
              </a:lnSpc>
            </a:pPr>
            <a:r>
              <a:rPr lang="zh-CN" altLang="en-US" smtClean="0"/>
              <a:t>创建型类模式将对象的部分创建工作延迟到子类</a:t>
            </a:r>
          </a:p>
          <a:p>
            <a:pPr lvl="1" eaLnBrk="1" hangingPunct="1">
              <a:lnSpc>
                <a:spcPct val="90000"/>
              </a:lnSpc>
            </a:pPr>
            <a:r>
              <a:rPr lang="zh-CN" altLang="en-US" smtClean="0"/>
              <a:t>创建型对象模式将它延迟到另一个对象中</a:t>
            </a:r>
          </a:p>
          <a:p>
            <a:pPr eaLnBrk="1" hangingPunct="1">
              <a:lnSpc>
                <a:spcPct val="90000"/>
              </a:lnSpc>
            </a:pPr>
            <a:r>
              <a:rPr lang="zh-CN" altLang="en-US" smtClean="0"/>
              <a:t>结构型模式</a:t>
            </a:r>
          </a:p>
          <a:p>
            <a:pPr lvl="1" eaLnBrk="1" hangingPunct="1">
              <a:lnSpc>
                <a:spcPct val="90000"/>
              </a:lnSpc>
            </a:pPr>
            <a:r>
              <a:rPr lang="zh-CN" altLang="en-US" smtClean="0"/>
              <a:t>结构型类模式使用继承机制来组合类</a:t>
            </a:r>
          </a:p>
          <a:p>
            <a:pPr lvl="1" eaLnBrk="1" hangingPunct="1">
              <a:lnSpc>
                <a:spcPct val="90000"/>
              </a:lnSpc>
            </a:pPr>
            <a:r>
              <a:rPr lang="zh-CN" altLang="en-US" smtClean="0"/>
              <a:t>结构型对象模式描述了对象间的组装方式</a:t>
            </a:r>
          </a:p>
          <a:p>
            <a:pPr eaLnBrk="1" hangingPunct="1">
              <a:lnSpc>
                <a:spcPct val="90000"/>
              </a:lnSpc>
            </a:pPr>
            <a:r>
              <a:rPr lang="zh-CN" altLang="en-US" smtClean="0"/>
              <a:t>行为型模式</a:t>
            </a:r>
          </a:p>
          <a:p>
            <a:pPr lvl="1" eaLnBrk="1" hangingPunct="1">
              <a:lnSpc>
                <a:spcPct val="90000"/>
              </a:lnSpc>
            </a:pPr>
            <a:r>
              <a:rPr lang="zh-CN" altLang="en-US" smtClean="0"/>
              <a:t>行为型类模式使用继承描述算法与控制法</a:t>
            </a:r>
          </a:p>
          <a:p>
            <a:pPr lvl="1" eaLnBrk="1" hangingPunct="1">
              <a:lnSpc>
                <a:spcPct val="90000"/>
              </a:lnSpc>
            </a:pPr>
            <a:r>
              <a:rPr lang="zh-CN" altLang="en-US" smtClean="0"/>
              <a:t>行为型对象模式则描述一组对象怎样协作完成单个对象无法完成的工作</a:t>
            </a:r>
          </a:p>
        </p:txBody>
      </p:sp>
    </p:spTree>
    <p:extLst>
      <p:ext uri="{BB962C8B-B14F-4D97-AF65-F5344CB8AC3E}">
        <p14:creationId xmlns:p14="http://schemas.microsoft.com/office/powerpoint/2010/main" val="1070073127"/>
      </p:ext>
    </p:extLst>
  </p:cSld>
  <p:clrMapOvr>
    <a:masterClrMapping/>
  </p:clrMapOvr>
  <p:transition>
    <p:zoom dir="in"/>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539553" y="620688"/>
            <a:ext cx="8064500" cy="966787"/>
          </a:xfrm>
        </p:spPr>
        <p:txBody>
          <a:bodyPr lIns="0" rIns="0"/>
          <a:lstStyle/>
          <a:p>
            <a:pPr eaLnBrk="1" hangingPunct="1"/>
            <a:r>
              <a:rPr lang="en-US" altLang="zh-CN" sz="3200" dirty="0" smtClean="0"/>
              <a:t>10.7.3 GRASP</a:t>
            </a:r>
            <a:r>
              <a:rPr lang="zh-CN" altLang="en-US" sz="3200" dirty="0" smtClean="0"/>
              <a:t>通用职责分配软件模式</a:t>
            </a:r>
            <a:br>
              <a:rPr lang="zh-CN" altLang="en-US" sz="3200" dirty="0" smtClean="0"/>
            </a:br>
            <a:r>
              <a:rPr lang="en-US" altLang="zh-CN" sz="2400" dirty="0" smtClean="0"/>
              <a:t>General Responsibility Assignment Software Pattern</a:t>
            </a:r>
          </a:p>
        </p:txBody>
      </p:sp>
      <p:sp>
        <p:nvSpPr>
          <p:cNvPr id="191491" name="Rectangle 3"/>
          <p:cNvSpPr>
            <a:spLocks noGrp="1" noChangeArrowheads="1"/>
          </p:cNvSpPr>
          <p:nvPr>
            <p:ph type="body" idx="1"/>
          </p:nvPr>
        </p:nvSpPr>
        <p:spPr>
          <a:xfrm>
            <a:off x="611561" y="1700808"/>
            <a:ext cx="7920484" cy="4822230"/>
          </a:xfrm>
        </p:spPr>
        <p:txBody>
          <a:bodyPr>
            <a:normAutofit lnSpcReduction="10000"/>
          </a:bodyPr>
          <a:lstStyle/>
          <a:p>
            <a:pPr eaLnBrk="1" hangingPunct="1"/>
            <a:r>
              <a:rPr lang="zh-CN" altLang="en-US" dirty="0" smtClean="0">
                <a:latin typeface="黑体" panose="02010609060101010101" pitchFamily="49" charset="-122"/>
              </a:rPr>
              <a:t>对象交互和职责分配的设计质量影响到系统的可维护性、可读性、可重用性和可扩充性</a:t>
            </a:r>
          </a:p>
          <a:p>
            <a:pPr eaLnBrk="1" hangingPunct="1"/>
            <a:r>
              <a:rPr lang="en-US" altLang="zh-CN" dirty="0" smtClean="0"/>
              <a:t>GRASP</a:t>
            </a:r>
            <a:r>
              <a:rPr lang="zh-CN" altLang="en-US" dirty="0" smtClean="0">
                <a:latin typeface="黑体" panose="02010609060101010101" pitchFamily="49" charset="-122"/>
              </a:rPr>
              <a:t>模式用于建立交互图和职责分配</a:t>
            </a:r>
          </a:p>
          <a:p>
            <a:pPr lvl="1" eaLnBrk="1" hangingPunct="1"/>
            <a:r>
              <a:rPr lang="zh-CN" altLang="en-US" dirty="0" smtClean="0">
                <a:latin typeface="楷体_GB2312" pitchFamily="49" charset="-122"/>
              </a:rPr>
              <a:t>信息专家（</a:t>
            </a:r>
            <a:r>
              <a:rPr lang="en-US" altLang="zh-CN" dirty="0" smtClean="0">
                <a:latin typeface="楷体_GB2312" pitchFamily="49" charset="-122"/>
              </a:rPr>
              <a:t>Information Expert</a:t>
            </a:r>
            <a:r>
              <a:rPr lang="zh-CN" altLang="en-US" dirty="0" smtClean="0">
                <a:latin typeface="楷体_GB2312" pitchFamily="49" charset="-122"/>
              </a:rPr>
              <a:t>）</a:t>
            </a:r>
          </a:p>
          <a:p>
            <a:pPr lvl="1" eaLnBrk="1" hangingPunct="1"/>
            <a:r>
              <a:rPr lang="zh-CN" altLang="en-US" dirty="0" smtClean="0">
                <a:latin typeface="楷体_GB2312" pitchFamily="49" charset="-122"/>
              </a:rPr>
              <a:t>创建者（</a:t>
            </a:r>
            <a:r>
              <a:rPr lang="en-US" altLang="zh-CN" dirty="0" smtClean="0">
                <a:latin typeface="楷体_GB2312" pitchFamily="49" charset="-122"/>
              </a:rPr>
              <a:t>Creator</a:t>
            </a:r>
            <a:r>
              <a:rPr lang="zh-CN" altLang="en-US" dirty="0" smtClean="0">
                <a:latin typeface="楷体_GB2312" pitchFamily="49" charset="-122"/>
              </a:rPr>
              <a:t>）</a:t>
            </a:r>
          </a:p>
          <a:p>
            <a:pPr lvl="1" eaLnBrk="1" hangingPunct="1"/>
            <a:r>
              <a:rPr lang="zh-CN" altLang="en-US" dirty="0" smtClean="0">
                <a:latin typeface="楷体_GB2312" pitchFamily="49" charset="-122"/>
              </a:rPr>
              <a:t>高内聚（</a:t>
            </a:r>
            <a:r>
              <a:rPr lang="en-US" altLang="zh-CN" dirty="0" smtClean="0">
                <a:latin typeface="楷体_GB2312" pitchFamily="49" charset="-122"/>
              </a:rPr>
              <a:t>High Cohesion</a:t>
            </a:r>
            <a:r>
              <a:rPr lang="zh-CN" altLang="en-US" dirty="0" smtClean="0">
                <a:latin typeface="楷体_GB2312" pitchFamily="49" charset="-122"/>
              </a:rPr>
              <a:t>）</a:t>
            </a:r>
          </a:p>
          <a:p>
            <a:pPr lvl="1" eaLnBrk="1" hangingPunct="1"/>
            <a:r>
              <a:rPr lang="zh-CN" altLang="en-US" dirty="0" smtClean="0">
                <a:latin typeface="楷体_GB2312" pitchFamily="49" charset="-122"/>
              </a:rPr>
              <a:t>低耦合（</a:t>
            </a:r>
            <a:r>
              <a:rPr lang="en-US" altLang="zh-CN" dirty="0" smtClean="0">
                <a:latin typeface="楷体_GB2312" pitchFamily="49" charset="-122"/>
              </a:rPr>
              <a:t>Low Coupling</a:t>
            </a:r>
            <a:r>
              <a:rPr lang="zh-CN" altLang="en-US" dirty="0" smtClean="0">
                <a:latin typeface="楷体_GB2312" pitchFamily="49" charset="-122"/>
              </a:rPr>
              <a:t>）</a:t>
            </a:r>
          </a:p>
          <a:p>
            <a:pPr lvl="1" eaLnBrk="1" hangingPunct="1"/>
            <a:r>
              <a:rPr lang="zh-CN" altLang="en-US" dirty="0" smtClean="0">
                <a:latin typeface="楷体_GB2312" pitchFamily="49" charset="-122"/>
              </a:rPr>
              <a:t>控制者（</a:t>
            </a:r>
            <a:r>
              <a:rPr lang="en-US" altLang="zh-CN" dirty="0" smtClean="0">
                <a:latin typeface="楷体_GB2312" pitchFamily="49" charset="-122"/>
              </a:rPr>
              <a:t>Controller</a:t>
            </a:r>
            <a:r>
              <a:rPr lang="zh-CN" altLang="en-US" dirty="0" smtClean="0">
                <a:latin typeface="楷体_GB2312" pitchFamily="49" charset="-122"/>
              </a:rPr>
              <a:t>）</a:t>
            </a:r>
          </a:p>
          <a:p>
            <a:pPr lvl="1" eaLnBrk="1" hangingPunct="1"/>
            <a:r>
              <a:rPr lang="en-US" altLang="zh-CN" dirty="0" smtClean="0">
                <a:latin typeface="Arial" panose="020B0604020202020204" pitchFamily="34" charset="0"/>
              </a:rPr>
              <a:t>……</a:t>
            </a:r>
            <a:endParaRPr lang="en-US" altLang="zh-CN" dirty="0" smtClean="0">
              <a:latin typeface="楷体_GB2312" pitchFamily="49" charset="-122"/>
            </a:endParaRPr>
          </a:p>
        </p:txBody>
      </p:sp>
    </p:spTree>
    <p:extLst>
      <p:ext uri="{BB962C8B-B14F-4D97-AF65-F5344CB8AC3E}">
        <p14:creationId xmlns:p14="http://schemas.microsoft.com/office/powerpoint/2010/main" val="1706216688"/>
      </p:ext>
    </p:extLst>
  </p:cSld>
  <p:clrMapOvr>
    <a:masterClrMapping/>
  </p:clrMapOvr>
  <p:transition>
    <p:zoom dir="in"/>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576263" y="404664"/>
            <a:ext cx="8567737" cy="981075"/>
          </a:xfrm>
        </p:spPr>
        <p:txBody>
          <a:bodyPr/>
          <a:lstStyle/>
          <a:p>
            <a:pPr eaLnBrk="1" hangingPunct="1"/>
            <a:r>
              <a:rPr lang="en-US" altLang="zh-CN" dirty="0" smtClean="0"/>
              <a:t>1. </a:t>
            </a:r>
            <a:r>
              <a:rPr lang="zh-CN" altLang="en-US" dirty="0" smtClean="0"/>
              <a:t>信息专家模式</a:t>
            </a:r>
          </a:p>
        </p:txBody>
      </p:sp>
      <p:sp>
        <p:nvSpPr>
          <p:cNvPr id="192515" name="Rectangle 3"/>
          <p:cNvSpPr>
            <a:spLocks noGrp="1" noChangeArrowheads="1"/>
          </p:cNvSpPr>
          <p:nvPr>
            <p:ph type="body" sz="half" idx="1"/>
          </p:nvPr>
        </p:nvSpPr>
        <p:spPr>
          <a:xfrm>
            <a:off x="468313" y="1268413"/>
            <a:ext cx="8281987" cy="1898650"/>
          </a:xfrm>
        </p:spPr>
        <p:txBody>
          <a:bodyPr>
            <a:normAutofit lnSpcReduction="10000"/>
          </a:bodyPr>
          <a:lstStyle/>
          <a:p>
            <a:pPr eaLnBrk="1" hangingPunct="1">
              <a:lnSpc>
                <a:spcPct val="90000"/>
              </a:lnSpc>
            </a:pPr>
            <a:r>
              <a:rPr lang="zh-CN" altLang="en-US" sz="2800" dirty="0" smtClean="0">
                <a:latin typeface="黑体" panose="02010609060101010101" pitchFamily="49" charset="-122"/>
              </a:rPr>
              <a:t>问题：什么是最基本的职责分配原则？</a:t>
            </a:r>
          </a:p>
          <a:p>
            <a:pPr eaLnBrk="1" hangingPunct="1">
              <a:lnSpc>
                <a:spcPct val="90000"/>
              </a:lnSpc>
            </a:pPr>
            <a:r>
              <a:rPr lang="zh-CN" altLang="en-US" sz="2800" dirty="0" smtClean="0">
                <a:latin typeface="黑体" panose="02010609060101010101" pitchFamily="49" charset="-122"/>
              </a:rPr>
              <a:t>解决方案：将一个职责分配给信息专家（掌握了为履行职责所必需的信息的类）</a:t>
            </a:r>
          </a:p>
          <a:p>
            <a:pPr eaLnBrk="1" hangingPunct="1">
              <a:lnSpc>
                <a:spcPct val="90000"/>
              </a:lnSpc>
            </a:pPr>
            <a:r>
              <a:rPr lang="zh-CN" altLang="en-US" sz="2800" dirty="0" smtClean="0"/>
              <a:t>举例：在图书馆系统中，谁负责计算逾期罚款</a:t>
            </a:r>
          </a:p>
        </p:txBody>
      </p:sp>
      <p:pic>
        <p:nvPicPr>
          <p:cNvPr id="408580"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0" y="3284538"/>
            <a:ext cx="8964613" cy="2990850"/>
          </a:xfrm>
          <a:noFill/>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99137424"/>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08580"/>
                                        </p:tgtEl>
                                        <p:attrNameLst>
                                          <p:attrName>style.visibility</p:attrName>
                                        </p:attrNameLst>
                                      </p:cBhvr>
                                      <p:to>
                                        <p:strVal val="visible"/>
                                      </p:to>
                                    </p:set>
                                    <p:animEffect transition="in" filter="dissolve">
                                      <p:cBhvr>
                                        <p:cTn id="7" dur="500"/>
                                        <p:tgtEl>
                                          <p:spTgt spid="408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576263" y="594440"/>
            <a:ext cx="8567737" cy="842962"/>
          </a:xfrm>
        </p:spPr>
        <p:txBody>
          <a:bodyPr/>
          <a:lstStyle/>
          <a:p>
            <a:pPr eaLnBrk="1" hangingPunct="1"/>
            <a:r>
              <a:rPr lang="zh-CN" altLang="en-US" dirty="0" smtClean="0"/>
              <a:t>信息专家模式举例</a:t>
            </a:r>
          </a:p>
        </p:txBody>
      </p:sp>
      <p:sp>
        <p:nvSpPr>
          <p:cNvPr id="409603" name="Rectangle 3"/>
          <p:cNvSpPr>
            <a:spLocks noGrp="1" noChangeArrowheads="1"/>
          </p:cNvSpPr>
          <p:nvPr>
            <p:ph type="body" idx="1"/>
          </p:nvPr>
        </p:nvSpPr>
        <p:spPr>
          <a:xfrm>
            <a:off x="395288" y="1557339"/>
            <a:ext cx="8424862" cy="935036"/>
          </a:xfrm>
        </p:spPr>
        <p:txBody>
          <a:bodyPr>
            <a:normAutofit lnSpcReduction="10000"/>
          </a:bodyPr>
          <a:lstStyle/>
          <a:p>
            <a:pPr eaLnBrk="1" hangingPunct="1"/>
            <a:r>
              <a:rPr lang="zh-CN" altLang="en-US" dirty="0" smtClean="0"/>
              <a:t>在销售点终端应用系统中，一些类需要知道一次销售的总额（也可以是订单、处方单）</a:t>
            </a:r>
            <a:endParaRPr lang="zh-CN" altLang="en-US" sz="3600" dirty="0" smtClean="0"/>
          </a:p>
        </p:txBody>
      </p:sp>
      <p:sp>
        <p:nvSpPr>
          <p:cNvPr id="409604" name="Rectangle 4"/>
          <p:cNvSpPr>
            <a:spLocks noChangeArrowheads="1"/>
          </p:cNvSpPr>
          <p:nvPr/>
        </p:nvSpPr>
        <p:spPr bwMode="auto">
          <a:xfrm>
            <a:off x="755650" y="4508500"/>
            <a:ext cx="2952750" cy="1081088"/>
          </a:xfrm>
          <a:prstGeom prst="rect">
            <a:avLst/>
          </a:prstGeom>
          <a:solidFill>
            <a:srgbClr val="FFFFFF"/>
          </a:solidFill>
          <a:ln w="38100">
            <a:solidFill>
              <a:schemeClr val="tx1"/>
            </a:solidFill>
            <a:miter lim="800000"/>
            <a:headEnd/>
            <a:tailEnd/>
          </a:ln>
          <a:effectLs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0033CC"/>
              </a:buClr>
              <a:buSzPct val="70000"/>
              <a:buFont typeface="Wingdings" panose="05000000000000000000" pitchFamily="2" charset="2"/>
              <a:buNone/>
            </a:pPr>
            <a:r>
              <a:rPr lang="zh-CN" altLang="en-US" sz="2800" b="1">
                <a:ea typeface="华文中宋" panose="02010600040101010101" pitchFamily="2" charset="-122"/>
              </a:rPr>
              <a:t>销售条目</a:t>
            </a:r>
          </a:p>
          <a:p>
            <a:pPr algn="ctr" eaLnBrk="1" hangingPunct="1">
              <a:spcBef>
                <a:spcPct val="20000"/>
              </a:spcBef>
              <a:buClr>
                <a:srgbClr val="0033CC"/>
              </a:buClr>
              <a:buSzPct val="70000"/>
              <a:buFont typeface="Wingdings" panose="05000000000000000000" pitchFamily="2" charset="2"/>
              <a:buNone/>
            </a:pPr>
            <a:r>
              <a:rPr lang="en-US" altLang="zh-CN" sz="2800" b="1">
                <a:ea typeface="华文中宋" panose="02010600040101010101" pitchFamily="2" charset="-122"/>
              </a:rPr>
              <a:t>quantity:Integer</a:t>
            </a:r>
          </a:p>
        </p:txBody>
      </p:sp>
      <p:grpSp>
        <p:nvGrpSpPr>
          <p:cNvPr id="409605" name="Group 5"/>
          <p:cNvGrpSpPr>
            <a:grpSpLocks/>
          </p:cNvGrpSpPr>
          <p:nvPr/>
        </p:nvGrpSpPr>
        <p:grpSpPr bwMode="auto">
          <a:xfrm>
            <a:off x="971550" y="2492375"/>
            <a:ext cx="2484438" cy="1439863"/>
            <a:chOff x="4195" y="935"/>
            <a:chExt cx="1565" cy="907"/>
          </a:xfrm>
          <a:solidFill>
            <a:srgbClr val="FFFFFF"/>
          </a:solidFill>
        </p:grpSpPr>
        <p:sp>
          <p:nvSpPr>
            <p:cNvPr id="193550" name="Rectangle 6"/>
            <p:cNvSpPr>
              <a:spLocks noChangeArrowheads="1"/>
            </p:cNvSpPr>
            <p:nvPr/>
          </p:nvSpPr>
          <p:spPr bwMode="auto">
            <a:xfrm>
              <a:off x="4195" y="935"/>
              <a:ext cx="1565" cy="907"/>
            </a:xfrm>
            <a:prstGeom prst="rect">
              <a:avLst/>
            </a:prstGeom>
            <a:grp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0033CC"/>
                </a:buClr>
                <a:buSzPct val="70000"/>
                <a:buFont typeface="Wingdings" panose="05000000000000000000" pitchFamily="2" charset="2"/>
                <a:buNone/>
              </a:pPr>
              <a:r>
                <a:rPr lang="zh-CN" altLang="en-US" sz="2800" b="1">
                  <a:ea typeface="华文中宋" panose="02010600040101010101" pitchFamily="2" charset="-122"/>
                </a:rPr>
                <a:t>销售</a:t>
              </a:r>
            </a:p>
            <a:p>
              <a:pPr algn="ctr" eaLnBrk="1" hangingPunct="1">
                <a:spcBef>
                  <a:spcPct val="20000"/>
                </a:spcBef>
                <a:buClr>
                  <a:srgbClr val="0033CC"/>
                </a:buClr>
                <a:buSzPct val="70000"/>
                <a:buFont typeface="Wingdings" panose="05000000000000000000" pitchFamily="2" charset="2"/>
                <a:buNone/>
              </a:pPr>
              <a:r>
                <a:rPr lang="en-US" altLang="zh-CN" sz="2800" b="1">
                  <a:ea typeface="华文中宋" panose="02010600040101010101" pitchFamily="2" charset="-122"/>
                </a:rPr>
                <a:t>date:Date</a:t>
              </a:r>
            </a:p>
            <a:p>
              <a:pPr algn="ctr" eaLnBrk="1" hangingPunct="1">
                <a:spcBef>
                  <a:spcPct val="20000"/>
                </a:spcBef>
                <a:buClr>
                  <a:srgbClr val="0033CC"/>
                </a:buClr>
                <a:buSzPct val="70000"/>
                <a:buFont typeface="Wingdings" panose="05000000000000000000" pitchFamily="2" charset="2"/>
                <a:buNone/>
              </a:pPr>
              <a:r>
                <a:rPr lang="en-US" altLang="zh-CN" sz="2800" b="1">
                  <a:ea typeface="华文中宋" panose="02010600040101010101" pitchFamily="2" charset="-122"/>
                </a:rPr>
                <a:t>time:Time</a:t>
              </a:r>
            </a:p>
          </p:txBody>
        </p:sp>
        <p:sp>
          <p:nvSpPr>
            <p:cNvPr id="193551" name="Line 7"/>
            <p:cNvSpPr>
              <a:spLocks noChangeShapeType="1"/>
            </p:cNvSpPr>
            <p:nvPr/>
          </p:nvSpPr>
          <p:spPr bwMode="auto">
            <a:xfrm>
              <a:off x="4195" y="1298"/>
              <a:ext cx="1565" cy="0"/>
            </a:xfrm>
            <a:prstGeom prst="line">
              <a:avLst/>
            </a:prstGeom>
            <a:grp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09608" name="Line 8"/>
          <p:cNvSpPr>
            <a:spLocks noChangeShapeType="1"/>
          </p:cNvSpPr>
          <p:nvPr/>
        </p:nvSpPr>
        <p:spPr bwMode="auto">
          <a:xfrm>
            <a:off x="755650" y="5011738"/>
            <a:ext cx="2952750"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09609" name="Group 9"/>
          <p:cNvGrpSpPr>
            <a:grpSpLocks/>
          </p:cNvGrpSpPr>
          <p:nvPr/>
        </p:nvGrpSpPr>
        <p:grpSpPr bwMode="auto">
          <a:xfrm>
            <a:off x="5221288" y="3643313"/>
            <a:ext cx="3527425" cy="2016125"/>
            <a:chOff x="2608" y="1933"/>
            <a:chExt cx="2222" cy="1270"/>
          </a:xfrm>
          <a:solidFill>
            <a:srgbClr val="FFFFFF"/>
          </a:solidFill>
        </p:grpSpPr>
        <p:sp>
          <p:nvSpPr>
            <p:cNvPr id="193548" name="Rectangle 10"/>
            <p:cNvSpPr>
              <a:spLocks noChangeArrowheads="1"/>
            </p:cNvSpPr>
            <p:nvPr/>
          </p:nvSpPr>
          <p:spPr bwMode="auto">
            <a:xfrm>
              <a:off x="2608" y="1933"/>
              <a:ext cx="2222" cy="1270"/>
            </a:xfrm>
            <a:prstGeom prst="rect">
              <a:avLst/>
            </a:prstGeom>
            <a:grp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0033CC"/>
                </a:buClr>
                <a:buSzPct val="70000"/>
                <a:buFont typeface="Wingdings" panose="05000000000000000000" pitchFamily="2" charset="2"/>
                <a:buNone/>
              </a:pPr>
              <a:r>
                <a:rPr lang="zh-CN" altLang="en-US" sz="2800" b="1">
                  <a:ea typeface="华文中宋" panose="02010600040101010101" pitchFamily="2" charset="-122"/>
                </a:rPr>
                <a:t>产品规格说明</a:t>
              </a:r>
            </a:p>
            <a:p>
              <a:pPr eaLnBrk="1" hangingPunct="1">
                <a:spcBef>
                  <a:spcPct val="20000"/>
                </a:spcBef>
                <a:buClr>
                  <a:srgbClr val="0033CC"/>
                </a:buClr>
                <a:buSzPct val="70000"/>
                <a:buFont typeface="Wingdings" panose="05000000000000000000" pitchFamily="2" charset="2"/>
                <a:buNone/>
              </a:pPr>
              <a:r>
                <a:rPr lang="en-US" altLang="zh-CN" sz="2800" b="1">
                  <a:ea typeface="华文中宋" panose="02010600040101010101" pitchFamily="2" charset="-122"/>
                </a:rPr>
                <a:t>description:Text</a:t>
              </a:r>
            </a:p>
            <a:p>
              <a:pPr eaLnBrk="1" hangingPunct="1">
                <a:spcBef>
                  <a:spcPct val="20000"/>
                </a:spcBef>
                <a:buClr>
                  <a:srgbClr val="0033CC"/>
                </a:buClr>
                <a:buSzPct val="70000"/>
                <a:buFont typeface="Wingdings" panose="05000000000000000000" pitchFamily="2" charset="2"/>
                <a:buNone/>
              </a:pPr>
              <a:r>
                <a:rPr lang="en-US" altLang="zh-CN" sz="2800" b="1">
                  <a:ea typeface="华文中宋" panose="02010600040101010101" pitchFamily="2" charset="-122"/>
                </a:rPr>
                <a:t>price:Quantity</a:t>
              </a:r>
            </a:p>
            <a:p>
              <a:pPr eaLnBrk="1" hangingPunct="1">
                <a:spcBef>
                  <a:spcPct val="20000"/>
                </a:spcBef>
                <a:buClr>
                  <a:srgbClr val="0033CC"/>
                </a:buClr>
                <a:buSzPct val="70000"/>
                <a:buFont typeface="Wingdings" panose="05000000000000000000" pitchFamily="2" charset="2"/>
                <a:buNone/>
              </a:pPr>
              <a:r>
                <a:rPr lang="en-US" altLang="zh-CN" sz="2800" b="1">
                  <a:ea typeface="华文中宋" panose="02010600040101010101" pitchFamily="2" charset="-122"/>
                </a:rPr>
                <a:t>upc:UPC</a:t>
              </a:r>
            </a:p>
          </p:txBody>
        </p:sp>
        <p:sp>
          <p:nvSpPr>
            <p:cNvPr id="193549" name="Line 11"/>
            <p:cNvSpPr>
              <a:spLocks noChangeShapeType="1"/>
            </p:cNvSpPr>
            <p:nvPr/>
          </p:nvSpPr>
          <p:spPr bwMode="auto">
            <a:xfrm>
              <a:off x="2608" y="2251"/>
              <a:ext cx="2222" cy="0"/>
            </a:xfrm>
            <a:prstGeom prst="line">
              <a:avLst/>
            </a:prstGeom>
            <a:grp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09612" name="Line 12"/>
          <p:cNvSpPr>
            <a:spLocks noChangeShapeType="1"/>
          </p:cNvSpPr>
          <p:nvPr/>
        </p:nvSpPr>
        <p:spPr bwMode="auto">
          <a:xfrm>
            <a:off x="2195513" y="3930650"/>
            <a:ext cx="0" cy="5762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613" name="Line 13"/>
          <p:cNvSpPr>
            <a:spLocks noChangeShapeType="1"/>
          </p:cNvSpPr>
          <p:nvPr/>
        </p:nvSpPr>
        <p:spPr bwMode="auto">
          <a:xfrm>
            <a:off x="3708400" y="5083175"/>
            <a:ext cx="15113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614" name="Text Box 14"/>
          <p:cNvSpPr txBox="1">
            <a:spLocks noChangeArrowheads="1"/>
          </p:cNvSpPr>
          <p:nvPr/>
        </p:nvSpPr>
        <p:spPr bwMode="auto">
          <a:xfrm>
            <a:off x="2247900" y="4008438"/>
            <a:ext cx="641350" cy="366712"/>
          </a:xfrm>
          <a:prstGeom prst="rect">
            <a:avLst/>
          </a:prstGeom>
          <a:solidFill>
            <a:srgbClr val="FFFFFF"/>
          </a:solidFill>
          <a:ln>
            <a:noFill/>
          </a:ln>
          <a:effectLs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包含</a:t>
            </a:r>
          </a:p>
        </p:txBody>
      </p:sp>
      <p:sp>
        <p:nvSpPr>
          <p:cNvPr id="409615" name="Text Box 15"/>
          <p:cNvSpPr txBox="1">
            <a:spLocks noChangeArrowheads="1"/>
          </p:cNvSpPr>
          <p:nvPr/>
        </p:nvSpPr>
        <p:spPr bwMode="auto">
          <a:xfrm>
            <a:off x="3903663" y="4657725"/>
            <a:ext cx="1098550" cy="366713"/>
          </a:xfrm>
          <a:prstGeom prst="rect">
            <a:avLst/>
          </a:prstGeom>
          <a:solidFill>
            <a:srgbClr val="FFFFFF"/>
          </a:solidFill>
          <a:ln>
            <a:noFill/>
          </a:ln>
          <a:effectLs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参考描述</a:t>
            </a:r>
          </a:p>
        </p:txBody>
      </p:sp>
    </p:spTree>
    <p:extLst>
      <p:ext uri="{BB962C8B-B14F-4D97-AF65-F5344CB8AC3E}">
        <p14:creationId xmlns:p14="http://schemas.microsoft.com/office/powerpoint/2010/main" val="3851630526"/>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604"/>
                                        </p:tgtEl>
                                        <p:attrNameLst>
                                          <p:attrName>style.visibility</p:attrName>
                                        </p:attrNameLst>
                                      </p:cBhvr>
                                      <p:to>
                                        <p:strVal val="visible"/>
                                      </p:to>
                                    </p:set>
                                    <p:animEffect transition="in" filter="fade">
                                      <p:cBhvr>
                                        <p:cTn id="7" dur="2000"/>
                                        <p:tgtEl>
                                          <p:spTgt spid="409604"/>
                                        </p:tgtEl>
                                      </p:cBhvr>
                                    </p:animEffect>
                                  </p:childTnLst>
                                </p:cTn>
                              </p:par>
                              <p:par>
                                <p:cTn id="8" presetID="10" presetClass="entr" presetSubtype="0" fill="hold" nodeType="withEffect">
                                  <p:stCondLst>
                                    <p:cond delay="0"/>
                                  </p:stCondLst>
                                  <p:childTnLst>
                                    <p:set>
                                      <p:cBhvr>
                                        <p:cTn id="9" dur="1" fill="hold">
                                          <p:stCondLst>
                                            <p:cond delay="0"/>
                                          </p:stCondLst>
                                        </p:cTn>
                                        <p:tgtEl>
                                          <p:spTgt spid="409605"/>
                                        </p:tgtEl>
                                        <p:attrNameLst>
                                          <p:attrName>style.visibility</p:attrName>
                                        </p:attrNameLst>
                                      </p:cBhvr>
                                      <p:to>
                                        <p:strVal val="visible"/>
                                      </p:to>
                                    </p:set>
                                    <p:animEffect transition="in" filter="fade">
                                      <p:cBhvr>
                                        <p:cTn id="10" dur="2000"/>
                                        <p:tgtEl>
                                          <p:spTgt spid="409605"/>
                                        </p:tgtEl>
                                      </p:cBhvr>
                                    </p:animEffect>
                                  </p:childTnLst>
                                </p:cTn>
                              </p:par>
                              <p:par>
                                <p:cTn id="11" presetID="10" presetClass="entr" presetSubtype="0" fill="hold" nodeType="withEffect">
                                  <p:stCondLst>
                                    <p:cond delay="0"/>
                                  </p:stCondLst>
                                  <p:childTnLst>
                                    <p:set>
                                      <p:cBhvr>
                                        <p:cTn id="12" dur="1" fill="hold">
                                          <p:stCondLst>
                                            <p:cond delay="0"/>
                                          </p:stCondLst>
                                        </p:cTn>
                                        <p:tgtEl>
                                          <p:spTgt spid="409608"/>
                                        </p:tgtEl>
                                        <p:attrNameLst>
                                          <p:attrName>style.visibility</p:attrName>
                                        </p:attrNameLst>
                                      </p:cBhvr>
                                      <p:to>
                                        <p:strVal val="visible"/>
                                      </p:to>
                                    </p:set>
                                    <p:animEffect transition="in" filter="fade">
                                      <p:cBhvr>
                                        <p:cTn id="13" dur="2000"/>
                                        <p:tgtEl>
                                          <p:spTgt spid="409608"/>
                                        </p:tgtEl>
                                      </p:cBhvr>
                                    </p:animEffect>
                                  </p:childTnLst>
                                </p:cTn>
                              </p:par>
                              <p:par>
                                <p:cTn id="14" presetID="10" presetClass="entr" presetSubtype="0" fill="hold" nodeType="withEffect">
                                  <p:stCondLst>
                                    <p:cond delay="0"/>
                                  </p:stCondLst>
                                  <p:childTnLst>
                                    <p:set>
                                      <p:cBhvr>
                                        <p:cTn id="15" dur="1" fill="hold">
                                          <p:stCondLst>
                                            <p:cond delay="0"/>
                                          </p:stCondLst>
                                        </p:cTn>
                                        <p:tgtEl>
                                          <p:spTgt spid="409609"/>
                                        </p:tgtEl>
                                        <p:attrNameLst>
                                          <p:attrName>style.visibility</p:attrName>
                                        </p:attrNameLst>
                                      </p:cBhvr>
                                      <p:to>
                                        <p:strVal val="visible"/>
                                      </p:to>
                                    </p:set>
                                    <p:animEffect transition="in" filter="fade">
                                      <p:cBhvr>
                                        <p:cTn id="16" dur="2000"/>
                                        <p:tgtEl>
                                          <p:spTgt spid="409609"/>
                                        </p:tgtEl>
                                      </p:cBhvr>
                                    </p:animEffect>
                                  </p:childTnLst>
                                </p:cTn>
                              </p:par>
                              <p:par>
                                <p:cTn id="17" presetID="10" presetClass="entr" presetSubtype="0" fill="hold" nodeType="withEffect">
                                  <p:stCondLst>
                                    <p:cond delay="0"/>
                                  </p:stCondLst>
                                  <p:childTnLst>
                                    <p:set>
                                      <p:cBhvr>
                                        <p:cTn id="18" dur="1" fill="hold">
                                          <p:stCondLst>
                                            <p:cond delay="0"/>
                                          </p:stCondLst>
                                        </p:cTn>
                                        <p:tgtEl>
                                          <p:spTgt spid="409612"/>
                                        </p:tgtEl>
                                        <p:attrNameLst>
                                          <p:attrName>style.visibility</p:attrName>
                                        </p:attrNameLst>
                                      </p:cBhvr>
                                      <p:to>
                                        <p:strVal val="visible"/>
                                      </p:to>
                                    </p:set>
                                    <p:animEffect transition="in" filter="fade">
                                      <p:cBhvr>
                                        <p:cTn id="19" dur="2000"/>
                                        <p:tgtEl>
                                          <p:spTgt spid="409612"/>
                                        </p:tgtEl>
                                      </p:cBhvr>
                                    </p:animEffect>
                                  </p:childTnLst>
                                </p:cTn>
                              </p:par>
                              <p:par>
                                <p:cTn id="20" presetID="10" presetClass="entr" presetSubtype="0" fill="hold" nodeType="withEffect">
                                  <p:stCondLst>
                                    <p:cond delay="0"/>
                                  </p:stCondLst>
                                  <p:childTnLst>
                                    <p:set>
                                      <p:cBhvr>
                                        <p:cTn id="21" dur="1" fill="hold">
                                          <p:stCondLst>
                                            <p:cond delay="0"/>
                                          </p:stCondLst>
                                        </p:cTn>
                                        <p:tgtEl>
                                          <p:spTgt spid="409613"/>
                                        </p:tgtEl>
                                        <p:attrNameLst>
                                          <p:attrName>style.visibility</p:attrName>
                                        </p:attrNameLst>
                                      </p:cBhvr>
                                      <p:to>
                                        <p:strVal val="visible"/>
                                      </p:to>
                                    </p:set>
                                    <p:animEffect transition="in" filter="fade">
                                      <p:cBhvr>
                                        <p:cTn id="22" dur="2000"/>
                                        <p:tgtEl>
                                          <p:spTgt spid="4096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09614"/>
                                        </p:tgtEl>
                                        <p:attrNameLst>
                                          <p:attrName>style.visibility</p:attrName>
                                        </p:attrNameLst>
                                      </p:cBhvr>
                                      <p:to>
                                        <p:strVal val="visible"/>
                                      </p:to>
                                    </p:set>
                                    <p:animEffect transition="in" filter="fade">
                                      <p:cBhvr>
                                        <p:cTn id="25" dur="2000"/>
                                        <p:tgtEl>
                                          <p:spTgt spid="4096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09615"/>
                                        </p:tgtEl>
                                        <p:attrNameLst>
                                          <p:attrName>style.visibility</p:attrName>
                                        </p:attrNameLst>
                                      </p:cBhvr>
                                      <p:to>
                                        <p:strVal val="visible"/>
                                      </p:to>
                                    </p:set>
                                    <p:animEffect transition="in" filter="fade">
                                      <p:cBhvr>
                                        <p:cTn id="28" dur="2000"/>
                                        <p:tgtEl>
                                          <p:spTgt spid="40961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4096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4" grpId="0" animBg="1"/>
      <p:bldP spid="409614" grpId="0" animBg="1"/>
      <p:bldP spid="409615" grpId="0" animBg="1"/>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504825" y="352796"/>
            <a:ext cx="8496300" cy="903287"/>
          </a:xfrm>
        </p:spPr>
        <p:txBody>
          <a:bodyPr/>
          <a:lstStyle/>
          <a:p>
            <a:pPr eaLnBrk="1" hangingPunct="1"/>
            <a:r>
              <a:rPr lang="zh-CN" altLang="en-US" dirty="0" smtClean="0"/>
              <a:t>专家模式的职责分配</a:t>
            </a:r>
          </a:p>
        </p:txBody>
      </p:sp>
      <p:sp>
        <p:nvSpPr>
          <p:cNvPr id="410627" name="Rectangle 3"/>
          <p:cNvSpPr>
            <a:spLocks noGrp="1" noChangeArrowheads="1"/>
          </p:cNvSpPr>
          <p:nvPr>
            <p:ph type="body" idx="1"/>
          </p:nvPr>
        </p:nvSpPr>
        <p:spPr>
          <a:xfrm>
            <a:off x="504825" y="1268413"/>
            <a:ext cx="8243639" cy="5040907"/>
          </a:xfrm>
        </p:spPr>
        <p:txBody>
          <a:bodyPr>
            <a:normAutofit/>
          </a:bodyPr>
          <a:lstStyle/>
          <a:p>
            <a:pPr eaLnBrk="1" hangingPunct="1"/>
            <a:r>
              <a:rPr lang="zh-CN" altLang="en-US" dirty="0" smtClean="0"/>
              <a:t>确定一次销售的总额，需要知道该销售对应的销售项条目，只有销售对象知道这些信息，因此按照专家模式，销售类作为信息专家应该履行该职责</a:t>
            </a:r>
            <a:r>
              <a:rPr lang="zh-CN" altLang="en-US" dirty="0" smtClean="0"/>
              <a:t>。</a:t>
            </a:r>
            <a:endParaRPr lang="zh-CN" altLang="en-US" dirty="0" smtClean="0"/>
          </a:p>
          <a:p>
            <a:pPr eaLnBrk="1" hangingPunct="1"/>
            <a:r>
              <a:rPr lang="zh-CN" altLang="en-US" dirty="0" smtClean="0"/>
              <a:t>销售总额是各项条目的金额的总和，而项目金额通过单价和数量计算得出，只有销售项条目知道数量和相关的产品描述，它是履行该责任的信息</a:t>
            </a:r>
            <a:r>
              <a:rPr lang="zh-CN" altLang="en-US" dirty="0" smtClean="0"/>
              <a:t>专家</a:t>
            </a:r>
            <a:endParaRPr lang="zh-CN" altLang="en-US" dirty="0" smtClean="0"/>
          </a:p>
          <a:p>
            <a:pPr eaLnBrk="1" hangingPunct="1"/>
            <a:r>
              <a:rPr lang="zh-CN" altLang="en-US" dirty="0" smtClean="0"/>
              <a:t>商品单价由其信息专家</a:t>
            </a:r>
            <a:r>
              <a:rPr lang="en-US" altLang="zh-CN" dirty="0" smtClean="0">
                <a:latin typeface="华文中宋" panose="02010600040101010101" pitchFamily="2" charset="-122"/>
              </a:rPr>
              <a:t>——</a:t>
            </a:r>
            <a:r>
              <a:rPr lang="zh-CN" altLang="en-US" dirty="0" smtClean="0"/>
              <a:t>产品规格说明提供</a:t>
            </a:r>
          </a:p>
        </p:txBody>
      </p:sp>
      <p:sp>
        <p:nvSpPr>
          <p:cNvPr id="410628" name="Oval 4"/>
          <p:cNvSpPr>
            <a:spLocks noChangeArrowheads="1"/>
          </p:cNvSpPr>
          <p:nvPr/>
        </p:nvSpPr>
        <p:spPr bwMode="auto">
          <a:xfrm>
            <a:off x="2843213" y="2565400"/>
            <a:ext cx="3600450" cy="2159000"/>
          </a:xfrm>
          <a:prstGeom prst="ellipse">
            <a:avLst/>
          </a:prstGeom>
          <a:solidFill>
            <a:schemeClr val="bg1"/>
          </a:solidFill>
          <a:ln w="9525">
            <a:solidFill>
              <a:schemeClr val="tx1"/>
            </a:solidFill>
            <a:round/>
            <a:headEnd/>
            <a:tailEnd/>
          </a:ln>
          <a:effectLs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dirty="0">
                <a:solidFill>
                  <a:srgbClr val="3399FF"/>
                </a:solidFill>
                <a:ea typeface="黑体" panose="02010609060101010101" pitchFamily="49" charset="-122"/>
              </a:rPr>
              <a:t>自己做</a:t>
            </a:r>
          </a:p>
          <a:p>
            <a:pPr algn="ctr" eaLnBrk="1" hangingPunct="1"/>
            <a:r>
              <a:rPr lang="zh-CN" altLang="en-US" sz="2800" b="1" dirty="0"/>
              <a:t>对象都是活的</a:t>
            </a:r>
          </a:p>
          <a:p>
            <a:pPr algn="ctr" eaLnBrk="1" hangingPunct="1"/>
            <a:r>
              <a:rPr lang="zh-CN" altLang="en-US" sz="2800" b="1" dirty="0"/>
              <a:t>可以承担职责</a:t>
            </a:r>
          </a:p>
        </p:txBody>
      </p:sp>
    </p:spTree>
    <p:extLst>
      <p:ext uri="{BB962C8B-B14F-4D97-AF65-F5344CB8AC3E}">
        <p14:creationId xmlns:p14="http://schemas.microsoft.com/office/powerpoint/2010/main" val="3753759390"/>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0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0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06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410628"/>
                                        </p:tgtEl>
                                        <p:attrNameLst>
                                          <p:attrName>style.visibility</p:attrName>
                                        </p:attrNameLst>
                                      </p:cBhvr>
                                      <p:to>
                                        <p:strVal val="visible"/>
                                      </p:to>
                                    </p:set>
                                    <p:animEffect transition="in" filter="dissolve">
                                      <p:cBhvr>
                                        <p:cTn id="19" dur="500"/>
                                        <p:tgtEl>
                                          <p:spTgt spid="410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8" grpId="0" animBg="1"/>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467544" y="476672"/>
            <a:ext cx="8496300" cy="966787"/>
          </a:xfrm>
        </p:spPr>
        <p:txBody>
          <a:bodyPr/>
          <a:lstStyle/>
          <a:p>
            <a:pPr eaLnBrk="1" hangingPunct="1"/>
            <a:r>
              <a:rPr lang="zh-CN" altLang="en-US" dirty="0" smtClean="0"/>
              <a:t>专家模式的设计结果</a:t>
            </a:r>
          </a:p>
        </p:txBody>
      </p:sp>
      <p:pic>
        <p:nvPicPr>
          <p:cNvPr id="1955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95400"/>
            <a:ext cx="9144000" cy="503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4908168"/>
      </p:ext>
    </p:extLst>
  </p:cSld>
  <p:clrMapOvr>
    <a:masterClrMapping/>
  </p:clrMapOvr>
  <p:transition>
    <p:zoom dir="in"/>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23528" y="476672"/>
            <a:ext cx="8567737" cy="981075"/>
          </a:xfrm>
        </p:spPr>
        <p:txBody>
          <a:bodyPr/>
          <a:lstStyle/>
          <a:p>
            <a:pPr eaLnBrk="1" hangingPunct="1"/>
            <a:r>
              <a:rPr lang="en-US" altLang="zh-CN" dirty="0" smtClean="0"/>
              <a:t>3. </a:t>
            </a:r>
            <a:r>
              <a:rPr lang="zh-CN" altLang="en-US" dirty="0" smtClean="0"/>
              <a:t>扩展的五层架构</a:t>
            </a:r>
          </a:p>
        </p:txBody>
      </p:sp>
      <p:sp>
        <p:nvSpPr>
          <p:cNvPr id="21507" name="Rectangle 3"/>
          <p:cNvSpPr>
            <a:spLocks noGrp="1" noChangeArrowheads="1"/>
          </p:cNvSpPr>
          <p:nvPr>
            <p:ph type="body" idx="1"/>
          </p:nvPr>
        </p:nvSpPr>
        <p:spPr>
          <a:xfrm>
            <a:off x="611560" y="1628800"/>
            <a:ext cx="7848872" cy="4824536"/>
          </a:xfrm>
        </p:spPr>
        <p:txBody>
          <a:bodyPr>
            <a:normAutofit fontScale="85000" lnSpcReduction="20000"/>
          </a:bodyPr>
          <a:lstStyle/>
          <a:p>
            <a:pPr marL="533400" indent="-533400" eaLnBrk="1" hangingPunct="1">
              <a:buFontTx/>
              <a:buAutoNum type="arabicPeriod"/>
            </a:pPr>
            <a:r>
              <a:rPr lang="zh-CN" altLang="en-US" dirty="0" smtClean="0"/>
              <a:t>表现层：等同于三层中的表现层。</a:t>
            </a:r>
          </a:p>
          <a:p>
            <a:pPr marL="533400" indent="-533400" eaLnBrk="1" hangingPunct="1">
              <a:buFontTx/>
              <a:buAutoNum type="arabicPeriod"/>
            </a:pPr>
            <a:r>
              <a:rPr lang="zh-CN" altLang="en-US" dirty="0" smtClean="0"/>
              <a:t>控制层</a:t>
            </a:r>
            <a:r>
              <a:rPr lang="en-US" altLang="zh-CN" dirty="0" smtClean="0"/>
              <a:t>/</a:t>
            </a:r>
            <a:r>
              <a:rPr lang="zh-CN" altLang="en-US" dirty="0" smtClean="0"/>
              <a:t>中介层：是表现层和领域层的中介层，也称应用控制器。</a:t>
            </a:r>
          </a:p>
          <a:p>
            <a:pPr marL="914400" lvl="1" indent="-457200" eaLnBrk="1" hangingPunct="1">
              <a:buFontTx/>
              <a:buChar char="•"/>
            </a:pPr>
            <a:r>
              <a:rPr lang="zh-CN" altLang="en-US" dirty="0" smtClean="0"/>
              <a:t>主要表示业务逻辑中的工作流，一般针对于用例的事件流控制。此外还负责会话状态、数据的合成或分解等事务。</a:t>
            </a:r>
          </a:p>
          <a:p>
            <a:pPr marL="533400" indent="-533400" eaLnBrk="1" hangingPunct="1">
              <a:buFontTx/>
              <a:buAutoNum type="arabicPeriod"/>
            </a:pPr>
            <a:r>
              <a:rPr lang="zh-CN" altLang="en-US" dirty="0" smtClean="0"/>
              <a:t>领域层：业务逻辑中的领域类的集合，不包含复杂工作流。</a:t>
            </a:r>
          </a:p>
          <a:p>
            <a:pPr marL="533400" indent="-533400" eaLnBrk="1" hangingPunct="1">
              <a:buFontTx/>
              <a:buAutoNum type="arabicPeriod"/>
            </a:pPr>
            <a:r>
              <a:rPr lang="zh-CN" altLang="en-US" dirty="0" smtClean="0"/>
              <a:t>数据映射层：负责将基于对象的领域层数据映射到数据库关系表中的记录。也称为数据持久层，可自行开发或采用持久化框架。</a:t>
            </a:r>
            <a:endParaRPr lang="en-US" altLang="zh-CN" dirty="0" smtClean="0"/>
          </a:p>
          <a:p>
            <a:pPr marL="533400" indent="-533400" eaLnBrk="1" hangingPunct="1">
              <a:buFontTx/>
              <a:buAutoNum type="arabicPeriod"/>
            </a:pPr>
            <a:r>
              <a:rPr lang="zh-CN" altLang="en-US" dirty="0" smtClean="0"/>
              <a:t>数据访问层：负责数据库表的增删改查等操作。持久化框架中包含该层组件。</a:t>
            </a:r>
          </a:p>
        </p:txBody>
      </p:sp>
    </p:spTree>
    <p:extLst>
      <p:ext uri="{BB962C8B-B14F-4D97-AF65-F5344CB8AC3E}">
        <p14:creationId xmlns:p14="http://schemas.microsoft.com/office/powerpoint/2010/main" val="2508362"/>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468313" y="115888"/>
            <a:ext cx="8567737" cy="981075"/>
          </a:xfrm>
        </p:spPr>
        <p:txBody>
          <a:bodyPr/>
          <a:lstStyle/>
          <a:p>
            <a:pPr eaLnBrk="1" hangingPunct="1"/>
            <a:r>
              <a:rPr lang="zh-CN" altLang="en-US" smtClean="0"/>
              <a:t>借书程序的设计问题</a:t>
            </a:r>
          </a:p>
        </p:txBody>
      </p:sp>
      <p:sp>
        <p:nvSpPr>
          <p:cNvPr id="196611" name="Rectangle 3"/>
          <p:cNvSpPr>
            <a:spLocks noGrp="1" noChangeArrowheads="1"/>
          </p:cNvSpPr>
          <p:nvPr>
            <p:ph type="body" idx="1"/>
          </p:nvPr>
        </p:nvSpPr>
        <p:spPr>
          <a:xfrm>
            <a:off x="468312" y="980729"/>
            <a:ext cx="8675687" cy="5616922"/>
          </a:xfrm>
        </p:spPr>
        <p:txBody>
          <a:bodyPr>
            <a:normAutofit fontScale="92500" lnSpcReduction="20000"/>
          </a:bodyPr>
          <a:lstStyle/>
          <a:p>
            <a:pPr eaLnBrk="1" hangingPunct="1">
              <a:lnSpc>
                <a:spcPct val="80000"/>
              </a:lnSpc>
              <a:buFont typeface="Wingdings" panose="05000000000000000000" pitchFamily="2" charset="2"/>
              <a:buNone/>
            </a:pPr>
            <a:r>
              <a:rPr lang="en-US" altLang="zh-CN" sz="1800" noProof="1" smtClean="0"/>
              <a:t>public BorrowControl(String readerID, String bookID, DefaultTableModel defaultModel, JTable table)</a:t>
            </a:r>
            <a:r>
              <a:rPr lang="en-US" altLang="zh-CN" sz="1800" dirty="0" smtClean="0"/>
              <a:t>            /*    </a:t>
            </a:r>
            <a:r>
              <a:rPr lang="zh-CN" altLang="en-US" sz="1800" dirty="0" smtClean="0"/>
              <a:t>借书控制类的方法  *</a:t>
            </a:r>
            <a:r>
              <a:rPr lang="en-US" altLang="zh-CN" sz="1800" dirty="0" smtClean="0"/>
              <a:t>/</a:t>
            </a:r>
            <a:endParaRPr lang="en-US" altLang="zh-CN" sz="1800" noProof="1" smtClean="0"/>
          </a:p>
          <a:p>
            <a:pPr eaLnBrk="1" hangingPunct="1">
              <a:lnSpc>
                <a:spcPct val="80000"/>
              </a:lnSpc>
              <a:buFont typeface="Wingdings" panose="05000000000000000000" pitchFamily="2" charset="2"/>
              <a:buNone/>
            </a:pPr>
            <a:r>
              <a:rPr lang="en-US" altLang="zh-CN" sz="1800" noProof="1" smtClean="0"/>
              <a:t>{</a:t>
            </a:r>
          </a:p>
          <a:p>
            <a:pPr eaLnBrk="1" hangingPunct="1">
              <a:lnSpc>
                <a:spcPct val="80000"/>
              </a:lnSpc>
              <a:buFont typeface="Wingdings" panose="05000000000000000000" pitchFamily="2" charset="2"/>
              <a:buNone/>
            </a:pPr>
            <a:r>
              <a:rPr lang="en-US" altLang="zh-CN" sz="1800" noProof="1" smtClean="0"/>
              <a:t>	if(readerID.equals(""))</a:t>
            </a:r>
            <a:r>
              <a:rPr lang="en-US" altLang="zh-CN" sz="1800" dirty="0" smtClean="0"/>
              <a:t>   </a:t>
            </a:r>
            <a:r>
              <a:rPr lang="en-US" altLang="zh-CN" sz="1800" dirty="0" smtClean="0">
                <a:latin typeface="华文中宋" panose="02010600040101010101" pitchFamily="2" charset="-122"/>
              </a:rPr>
              <a:t>…</a:t>
            </a:r>
            <a:endParaRPr lang="en-US" altLang="zh-CN" sz="1800" noProof="1" smtClean="0"/>
          </a:p>
          <a:p>
            <a:pPr eaLnBrk="1" hangingPunct="1">
              <a:lnSpc>
                <a:spcPct val="80000"/>
              </a:lnSpc>
              <a:buFont typeface="Wingdings" panose="05000000000000000000" pitchFamily="2" charset="2"/>
              <a:buNone/>
            </a:pPr>
            <a:r>
              <a:rPr lang="en-US" altLang="zh-CN" sz="1800" noProof="1" smtClean="0"/>
              <a:t>	else if(bookID.equals(""))</a:t>
            </a:r>
            <a:r>
              <a:rPr lang="en-US" altLang="zh-CN" sz="1800" dirty="0" smtClean="0"/>
              <a:t>  </a:t>
            </a:r>
            <a:r>
              <a:rPr lang="en-US" altLang="zh-CN" sz="1800" dirty="0" smtClean="0">
                <a:latin typeface="华文中宋" panose="02010600040101010101" pitchFamily="2" charset="-122"/>
              </a:rPr>
              <a:t>…</a:t>
            </a:r>
            <a:endParaRPr lang="en-US" altLang="zh-CN" sz="1800" noProof="1" smtClean="0"/>
          </a:p>
          <a:p>
            <a:pPr eaLnBrk="1" hangingPunct="1">
              <a:lnSpc>
                <a:spcPct val="80000"/>
              </a:lnSpc>
              <a:buFont typeface="Wingdings" panose="05000000000000000000" pitchFamily="2" charset="2"/>
              <a:buNone/>
            </a:pPr>
            <a:r>
              <a:rPr lang="en-US" altLang="zh-CN" sz="1800" noProof="1" smtClean="0"/>
              <a:t>	else</a:t>
            </a:r>
            <a:r>
              <a:rPr lang="en-US" altLang="zh-CN" sz="1800" dirty="0" smtClean="0"/>
              <a:t> </a:t>
            </a:r>
            <a:endParaRPr lang="en-US" altLang="zh-CN" sz="1800" noProof="1" smtClean="0"/>
          </a:p>
          <a:p>
            <a:pPr eaLnBrk="1" hangingPunct="1">
              <a:lnSpc>
                <a:spcPct val="80000"/>
              </a:lnSpc>
              <a:buFont typeface="Wingdings" panose="05000000000000000000" pitchFamily="2" charset="2"/>
              <a:buNone/>
            </a:pPr>
            <a:r>
              <a:rPr lang="en-US" altLang="zh-CN" sz="1800" noProof="1" smtClean="0"/>
              <a:t>	{</a:t>
            </a:r>
          </a:p>
          <a:p>
            <a:pPr eaLnBrk="1" hangingPunct="1">
              <a:lnSpc>
                <a:spcPct val="80000"/>
              </a:lnSpc>
              <a:buFont typeface="Wingdings" panose="05000000000000000000" pitchFamily="2" charset="2"/>
              <a:buNone/>
            </a:pPr>
            <a:r>
              <a:rPr lang="en-US" altLang="zh-CN" sz="1800" noProof="1" smtClean="0"/>
              <a:t>		</a:t>
            </a:r>
            <a:r>
              <a:rPr lang="en-US" altLang="zh-CN" sz="2000" noProof="1" smtClean="0"/>
              <a:t>User user = new User();</a:t>
            </a:r>
          </a:p>
          <a:p>
            <a:pPr eaLnBrk="1" hangingPunct="1">
              <a:lnSpc>
                <a:spcPct val="80000"/>
              </a:lnSpc>
              <a:buFont typeface="Wingdings" panose="05000000000000000000" pitchFamily="2" charset="2"/>
              <a:buNone/>
            </a:pPr>
            <a:r>
              <a:rPr lang="en-US" altLang="zh-CN" sz="2000" noProof="1" smtClean="0"/>
              <a:t>		user.setUserID(Integer.parseInt(readerID));</a:t>
            </a:r>
          </a:p>
          <a:p>
            <a:pPr eaLnBrk="1" hangingPunct="1">
              <a:lnSpc>
                <a:spcPct val="80000"/>
              </a:lnSpc>
              <a:buFont typeface="Wingdings" panose="05000000000000000000" pitchFamily="2" charset="2"/>
              <a:buNone/>
            </a:pPr>
            <a:r>
              <a:rPr lang="en-US" altLang="zh-CN" sz="2000" noProof="1" smtClean="0"/>
              <a:t>		</a:t>
            </a:r>
            <a:r>
              <a:rPr lang="en-US" altLang="zh-CN" sz="1800" noProof="1" smtClean="0"/>
              <a:t>Loan loan = new Loan(Integer.parseInt(readerID),Integer.parseInt(bookID));</a:t>
            </a:r>
          </a:p>
          <a:p>
            <a:pPr eaLnBrk="1" hangingPunct="1">
              <a:lnSpc>
                <a:spcPct val="80000"/>
              </a:lnSpc>
              <a:buFont typeface="Wingdings" panose="05000000000000000000" pitchFamily="2" charset="2"/>
              <a:buNone/>
            </a:pPr>
            <a:r>
              <a:rPr lang="en-US" altLang="zh-CN" sz="2000" noProof="1" smtClean="0"/>
              <a:t>		if(user.getUserID() == false)</a:t>
            </a:r>
          </a:p>
          <a:p>
            <a:pPr eaLnBrk="1" hangingPunct="1">
              <a:lnSpc>
                <a:spcPct val="80000"/>
              </a:lnSpc>
              <a:buFont typeface="Wingdings" panose="05000000000000000000" pitchFamily="2" charset="2"/>
              <a:buNone/>
            </a:pPr>
            <a:r>
              <a:rPr lang="en-US" altLang="zh-CN" sz="2000" noProof="1" smtClean="0"/>
              <a:t>		</a:t>
            </a:r>
            <a:r>
              <a:rPr lang="en-US" altLang="zh-CN" sz="2000" dirty="0" smtClean="0"/>
              <a:t>     </a:t>
            </a:r>
            <a:r>
              <a:rPr lang="en-US" altLang="zh-CN" sz="2000" noProof="1" smtClean="0">
                <a:solidFill>
                  <a:srgbClr val="0000FF"/>
                </a:solidFill>
              </a:rPr>
              <a:t>JOptionPane.showMessageDialog</a:t>
            </a:r>
            <a:r>
              <a:rPr lang="en-US" altLang="zh-CN" sz="2000" noProof="1" smtClean="0"/>
              <a:t>(null, "</a:t>
            </a:r>
            <a:r>
              <a:rPr lang="zh-CN" altLang="en-US" sz="2000" noProof="1" smtClean="0"/>
              <a:t>请先登记再借书！</a:t>
            </a:r>
            <a:r>
              <a:rPr lang="zh-CN" altLang="zh-CN" sz="2000" noProof="1" smtClean="0"/>
              <a:t>");</a:t>
            </a:r>
          </a:p>
          <a:p>
            <a:pPr eaLnBrk="1" hangingPunct="1">
              <a:lnSpc>
                <a:spcPct val="80000"/>
              </a:lnSpc>
              <a:buFont typeface="Wingdings" panose="05000000000000000000" pitchFamily="2" charset="2"/>
              <a:buNone/>
            </a:pPr>
            <a:r>
              <a:rPr lang="en-US" altLang="zh-CN" sz="2000" noProof="1" smtClean="0"/>
              <a:t>		else if(</a:t>
            </a:r>
            <a:r>
              <a:rPr lang="en-US" altLang="zh-CN" sz="2400" noProof="1" smtClean="0">
                <a:solidFill>
                  <a:srgbClr val="FF0000"/>
                </a:solidFill>
              </a:rPr>
              <a:t>loan.getUserLimited</a:t>
            </a:r>
            <a:r>
              <a:rPr lang="en-US" altLang="zh-CN" sz="2000" noProof="1" smtClean="0">
                <a:solidFill>
                  <a:srgbClr val="FF0000"/>
                </a:solidFill>
              </a:rPr>
              <a:t>())</a:t>
            </a:r>
          </a:p>
          <a:p>
            <a:pPr eaLnBrk="1" hangingPunct="1">
              <a:lnSpc>
                <a:spcPct val="80000"/>
              </a:lnSpc>
              <a:buFont typeface="Wingdings" panose="05000000000000000000" pitchFamily="2" charset="2"/>
              <a:buNone/>
            </a:pPr>
            <a:r>
              <a:rPr lang="en-US" altLang="zh-CN" sz="2000" noProof="1" smtClean="0"/>
              <a:t>		</a:t>
            </a:r>
            <a:r>
              <a:rPr lang="en-US" altLang="zh-CN" sz="2000" dirty="0" smtClean="0"/>
              <a:t>     </a:t>
            </a:r>
            <a:r>
              <a:rPr lang="en-US" altLang="zh-CN" sz="2000" noProof="1" smtClean="0"/>
              <a:t>JOptionPane.showMessageDialog(null, "</a:t>
            </a:r>
            <a:r>
              <a:rPr lang="zh-CN" altLang="en-US" sz="2000" noProof="1" smtClean="0"/>
              <a:t>您已经借了</a:t>
            </a:r>
            <a:r>
              <a:rPr lang="en-US" altLang="zh-CN" sz="2000" dirty="0" smtClean="0"/>
              <a:t>5</a:t>
            </a:r>
            <a:r>
              <a:rPr lang="zh-CN" altLang="en-US" sz="2000" noProof="1" smtClean="0"/>
              <a:t>本书了！</a:t>
            </a:r>
            <a:r>
              <a:rPr lang="zh-CN" altLang="zh-CN" sz="2000" noProof="1" smtClean="0"/>
              <a:t>");</a:t>
            </a:r>
          </a:p>
          <a:p>
            <a:pPr eaLnBrk="1" hangingPunct="1">
              <a:lnSpc>
                <a:spcPct val="80000"/>
              </a:lnSpc>
              <a:buFont typeface="Wingdings" panose="05000000000000000000" pitchFamily="2" charset="2"/>
              <a:buNone/>
            </a:pPr>
            <a:r>
              <a:rPr lang="en-US" altLang="zh-CN" sz="2000" noProof="1" smtClean="0"/>
              <a:t>		else if (</a:t>
            </a:r>
            <a:r>
              <a:rPr lang="en-US" altLang="zh-CN" sz="2400" noProof="1" smtClean="0">
                <a:solidFill>
                  <a:srgbClr val="FF0000"/>
                </a:solidFill>
              </a:rPr>
              <a:t>loan.getBookStatus</a:t>
            </a:r>
            <a:r>
              <a:rPr lang="en-US" altLang="zh-CN" sz="2000" noProof="1" smtClean="0">
                <a:solidFill>
                  <a:srgbClr val="FF0000"/>
                </a:solidFill>
              </a:rPr>
              <a:t>())</a:t>
            </a:r>
          </a:p>
          <a:p>
            <a:pPr eaLnBrk="1" hangingPunct="1">
              <a:lnSpc>
                <a:spcPct val="80000"/>
              </a:lnSpc>
              <a:buFont typeface="Wingdings" panose="05000000000000000000" pitchFamily="2" charset="2"/>
              <a:buNone/>
            </a:pPr>
            <a:r>
              <a:rPr lang="en-US" altLang="zh-CN" sz="2000" noProof="1" smtClean="0"/>
              <a:t>		</a:t>
            </a:r>
            <a:r>
              <a:rPr lang="en-US" altLang="zh-CN" sz="2000" dirty="0" smtClean="0"/>
              <a:t>     </a:t>
            </a:r>
            <a:r>
              <a:rPr lang="en-US" altLang="zh-CN" sz="2000" noProof="1" smtClean="0">
                <a:solidFill>
                  <a:srgbClr val="0000FF"/>
                </a:solidFill>
              </a:rPr>
              <a:t>JOptionPane.showMessageDialog</a:t>
            </a:r>
            <a:r>
              <a:rPr lang="en-US" altLang="zh-CN" sz="2000" noProof="1" smtClean="0"/>
              <a:t>(null, </a:t>
            </a:r>
            <a:r>
              <a:rPr lang="en-US" altLang="zh-CN" sz="2000" noProof="1" smtClean="0">
                <a:latin typeface="华文中宋" panose="02010600040101010101" pitchFamily="2" charset="-122"/>
              </a:rPr>
              <a:t>“</a:t>
            </a:r>
            <a:r>
              <a:rPr lang="zh-CN" altLang="zh-CN" sz="2000" dirty="0" smtClean="0"/>
              <a:t>该</a:t>
            </a:r>
            <a:r>
              <a:rPr lang="zh-CN" altLang="en-US" sz="2000" dirty="0" smtClean="0"/>
              <a:t>书已经借出去了</a:t>
            </a:r>
            <a:r>
              <a:rPr lang="zh-CN" altLang="en-US" sz="2000" noProof="1" smtClean="0"/>
              <a:t>！</a:t>
            </a:r>
            <a:r>
              <a:rPr lang="zh-CN" altLang="zh-CN" sz="2000" noProof="1" smtClean="0"/>
              <a:t>");</a:t>
            </a:r>
          </a:p>
          <a:p>
            <a:pPr eaLnBrk="1" hangingPunct="1">
              <a:lnSpc>
                <a:spcPct val="80000"/>
              </a:lnSpc>
              <a:buFont typeface="Wingdings" panose="05000000000000000000" pitchFamily="2" charset="2"/>
              <a:buNone/>
            </a:pPr>
            <a:r>
              <a:rPr lang="en-US" altLang="zh-CN" sz="2000" noProof="1" smtClean="0"/>
              <a:t>		else</a:t>
            </a:r>
          </a:p>
          <a:p>
            <a:pPr eaLnBrk="1" hangingPunct="1">
              <a:lnSpc>
                <a:spcPct val="80000"/>
              </a:lnSpc>
              <a:buFont typeface="Wingdings" panose="05000000000000000000" pitchFamily="2" charset="2"/>
              <a:buNone/>
            </a:pPr>
            <a:r>
              <a:rPr lang="en-US" altLang="zh-CN" sz="2000" noProof="1" smtClean="0"/>
              <a:t>		</a:t>
            </a:r>
            <a:r>
              <a:rPr lang="en-US" altLang="zh-CN" sz="2000" dirty="0" smtClean="0"/>
              <a:t>     </a:t>
            </a:r>
            <a:r>
              <a:rPr lang="en-US" altLang="zh-CN" sz="2000" noProof="1" smtClean="0"/>
              <a:t>loan.l</a:t>
            </a:r>
            <a:r>
              <a:rPr lang="en-US" altLang="zh-CN" sz="2000" dirty="0" err="1" smtClean="0"/>
              <a:t>endout</a:t>
            </a:r>
            <a:r>
              <a:rPr lang="en-US" altLang="zh-CN" sz="2000" noProof="1" smtClean="0"/>
              <a:t>();</a:t>
            </a:r>
            <a:endParaRPr lang="en-US" altLang="zh-CN" sz="2000" dirty="0" smtClean="0"/>
          </a:p>
          <a:p>
            <a:pPr eaLnBrk="1" hangingPunct="1">
              <a:lnSpc>
                <a:spcPct val="80000"/>
              </a:lnSpc>
              <a:buFont typeface="Wingdings" panose="05000000000000000000" pitchFamily="2" charset="2"/>
              <a:buNone/>
            </a:pPr>
            <a:r>
              <a:rPr lang="en-US" altLang="zh-CN" sz="1800" dirty="0" smtClean="0"/>
              <a:t>		</a:t>
            </a:r>
            <a:r>
              <a:rPr lang="en-US" altLang="zh-CN" sz="1800" dirty="0" smtClean="0">
                <a:latin typeface="华文中宋" panose="02010600040101010101" pitchFamily="2" charset="-122"/>
              </a:rPr>
              <a:t>……</a:t>
            </a:r>
            <a:endParaRPr lang="en-US" altLang="zh-CN" sz="1800" noProof="1" smtClean="0"/>
          </a:p>
        </p:txBody>
      </p:sp>
      <p:sp>
        <p:nvSpPr>
          <p:cNvPr id="412676" name="Oval 4"/>
          <p:cNvSpPr>
            <a:spLocks noChangeArrowheads="1"/>
          </p:cNvSpPr>
          <p:nvPr/>
        </p:nvSpPr>
        <p:spPr bwMode="auto">
          <a:xfrm>
            <a:off x="1835696" y="2780928"/>
            <a:ext cx="6264275" cy="1655762"/>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latin typeface="黑体" panose="02010609060101010101" pitchFamily="49" charset="-122"/>
                <a:ea typeface="黑体" panose="02010609060101010101" pitchFamily="49" charset="-122"/>
              </a:rPr>
              <a:t>Loan</a:t>
            </a:r>
            <a:r>
              <a:rPr kumimoji="1" lang="zh-CN" altLang="en-US" sz="2400">
                <a:latin typeface="黑体" panose="02010609060101010101" pitchFamily="49" charset="-122"/>
                <a:ea typeface="黑体" panose="02010609060101010101" pitchFamily="49" charset="-122"/>
              </a:rPr>
              <a:t>是提供读者和书籍信息的专家吗？</a:t>
            </a:r>
          </a:p>
          <a:p>
            <a:pPr algn="ctr" eaLnBrk="1" hangingPunct="1"/>
            <a:r>
              <a:rPr lang="zh-CN" altLang="en-US" sz="2400">
                <a:latin typeface="黑体" panose="02010609060101010101" pitchFamily="49" charset="-122"/>
                <a:ea typeface="黑体" panose="02010609060101010101" pitchFamily="49" charset="-122"/>
              </a:rPr>
              <a:t>符合分层原则吗（下层不依赖于上层）？</a:t>
            </a:r>
          </a:p>
        </p:txBody>
      </p:sp>
    </p:spTree>
    <p:extLst>
      <p:ext uri="{BB962C8B-B14F-4D97-AF65-F5344CB8AC3E}">
        <p14:creationId xmlns:p14="http://schemas.microsoft.com/office/powerpoint/2010/main" val="2302709188"/>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2676"/>
                                        </p:tgtEl>
                                        <p:attrNameLst>
                                          <p:attrName>style.visibility</p:attrName>
                                        </p:attrNameLst>
                                      </p:cBhvr>
                                      <p:to>
                                        <p:strVal val="visible"/>
                                      </p:to>
                                    </p:set>
                                    <p:anim calcmode="lin" valueType="num">
                                      <p:cBhvr additive="base">
                                        <p:cTn id="7" dur="500" fill="hold"/>
                                        <p:tgtEl>
                                          <p:spTgt spid="412676"/>
                                        </p:tgtEl>
                                        <p:attrNameLst>
                                          <p:attrName>ppt_x</p:attrName>
                                        </p:attrNameLst>
                                      </p:cBhvr>
                                      <p:tavLst>
                                        <p:tav tm="0">
                                          <p:val>
                                            <p:strVal val="#ppt_x"/>
                                          </p:val>
                                        </p:tav>
                                        <p:tav tm="100000">
                                          <p:val>
                                            <p:strVal val="#ppt_x"/>
                                          </p:val>
                                        </p:tav>
                                      </p:tavLst>
                                    </p:anim>
                                    <p:anim calcmode="lin" valueType="num">
                                      <p:cBhvr additive="base">
                                        <p:cTn id="8" dur="500" fill="hold"/>
                                        <p:tgtEl>
                                          <p:spTgt spid="4126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6" grpId="0" animBg="1"/>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467544" y="260648"/>
            <a:ext cx="8496300" cy="903287"/>
          </a:xfrm>
        </p:spPr>
        <p:txBody>
          <a:bodyPr/>
          <a:lstStyle/>
          <a:p>
            <a:pPr eaLnBrk="1" hangingPunct="1"/>
            <a:r>
              <a:rPr lang="en-US" altLang="zh-CN" dirty="0" smtClean="0"/>
              <a:t>2. </a:t>
            </a:r>
            <a:r>
              <a:rPr lang="zh-CN" altLang="en-US" dirty="0" smtClean="0"/>
              <a:t>创建者模式</a:t>
            </a:r>
          </a:p>
        </p:txBody>
      </p:sp>
      <p:sp>
        <p:nvSpPr>
          <p:cNvPr id="413699" name="Rectangle 3"/>
          <p:cNvSpPr>
            <a:spLocks noGrp="1" noChangeArrowheads="1"/>
          </p:cNvSpPr>
          <p:nvPr>
            <p:ph type="body" idx="1"/>
          </p:nvPr>
        </p:nvSpPr>
        <p:spPr>
          <a:xfrm>
            <a:off x="467543" y="1628799"/>
            <a:ext cx="7992889" cy="4895825"/>
          </a:xfrm>
        </p:spPr>
        <p:txBody>
          <a:bodyPr>
            <a:normAutofit fontScale="92500" lnSpcReduction="10000"/>
          </a:bodyPr>
          <a:lstStyle/>
          <a:p>
            <a:pPr eaLnBrk="1" hangingPunct="1"/>
            <a:r>
              <a:rPr lang="zh-CN" altLang="en-US" dirty="0" smtClean="0">
                <a:latin typeface="黑体" panose="02010609060101010101" pitchFamily="49" charset="-122"/>
              </a:rPr>
              <a:t>问题：谁负责创建一个类的新实例</a:t>
            </a:r>
          </a:p>
          <a:p>
            <a:pPr eaLnBrk="1" hangingPunct="1"/>
            <a:r>
              <a:rPr lang="zh-CN" altLang="en-US" dirty="0" smtClean="0">
                <a:latin typeface="黑体" panose="02010609060101010101" pitchFamily="49" charset="-122"/>
              </a:rPr>
              <a:t>解决方案：将创建一个类</a:t>
            </a:r>
            <a:r>
              <a:rPr lang="en-US" altLang="zh-CN" dirty="0" smtClean="0"/>
              <a:t>A</a:t>
            </a:r>
            <a:r>
              <a:rPr lang="zh-CN" altLang="en-US" dirty="0" smtClean="0">
                <a:latin typeface="黑体" panose="02010609060101010101" pitchFamily="49" charset="-122"/>
              </a:rPr>
              <a:t>的实例的职责指派给类</a:t>
            </a:r>
            <a:r>
              <a:rPr lang="en-US" altLang="zh-CN" dirty="0" smtClean="0"/>
              <a:t>B</a:t>
            </a:r>
            <a:r>
              <a:rPr lang="zh-CN" altLang="en-US" dirty="0" smtClean="0">
                <a:latin typeface="黑体" panose="02010609060101010101" pitchFamily="49" charset="-122"/>
              </a:rPr>
              <a:t>的实例，如果下列条件满足的话</a:t>
            </a:r>
          </a:p>
          <a:p>
            <a:pPr lvl="1" eaLnBrk="1" hangingPunct="1"/>
            <a:r>
              <a:rPr lang="en-US" altLang="zh-CN" dirty="0" smtClean="0">
                <a:latin typeface="楷体_GB2312" pitchFamily="49" charset="-122"/>
              </a:rPr>
              <a:t>B</a:t>
            </a:r>
            <a:r>
              <a:rPr lang="zh-CN" altLang="en-US" dirty="0" smtClean="0">
                <a:latin typeface="楷体_GB2312" pitchFamily="49" charset="-122"/>
              </a:rPr>
              <a:t>聚集了</a:t>
            </a:r>
            <a:r>
              <a:rPr lang="en-US" altLang="zh-CN" dirty="0" smtClean="0">
                <a:latin typeface="楷体_GB2312" pitchFamily="49" charset="-122"/>
              </a:rPr>
              <a:t>A</a:t>
            </a:r>
            <a:r>
              <a:rPr lang="zh-CN" altLang="en-US" dirty="0" smtClean="0">
                <a:latin typeface="楷体_GB2312" pitchFamily="49" charset="-122"/>
              </a:rPr>
              <a:t>对象</a:t>
            </a:r>
          </a:p>
          <a:p>
            <a:pPr lvl="1" eaLnBrk="1" hangingPunct="1"/>
            <a:r>
              <a:rPr lang="en-US" altLang="zh-CN" dirty="0" smtClean="0">
                <a:latin typeface="楷体_GB2312" pitchFamily="49" charset="-122"/>
              </a:rPr>
              <a:t>B</a:t>
            </a:r>
            <a:r>
              <a:rPr lang="zh-CN" altLang="en-US" dirty="0" smtClean="0">
                <a:latin typeface="楷体_GB2312" pitchFamily="49" charset="-122"/>
              </a:rPr>
              <a:t>包含了</a:t>
            </a:r>
            <a:r>
              <a:rPr lang="en-US" altLang="zh-CN" dirty="0" smtClean="0">
                <a:latin typeface="楷体_GB2312" pitchFamily="49" charset="-122"/>
              </a:rPr>
              <a:t>A</a:t>
            </a:r>
            <a:r>
              <a:rPr lang="zh-CN" altLang="en-US" dirty="0" smtClean="0">
                <a:latin typeface="楷体_GB2312" pitchFamily="49" charset="-122"/>
              </a:rPr>
              <a:t>对象</a:t>
            </a:r>
          </a:p>
          <a:p>
            <a:pPr lvl="1" eaLnBrk="1" hangingPunct="1"/>
            <a:r>
              <a:rPr lang="en-US" altLang="zh-CN" dirty="0" smtClean="0">
                <a:latin typeface="楷体_GB2312" pitchFamily="49" charset="-122"/>
              </a:rPr>
              <a:t>B</a:t>
            </a:r>
            <a:r>
              <a:rPr lang="zh-CN" altLang="en-US" dirty="0" smtClean="0">
                <a:latin typeface="楷体_GB2312" pitchFamily="49" charset="-122"/>
              </a:rPr>
              <a:t>记录了</a:t>
            </a:r>
            <a:r>
              <a:rPr lang="en-US" altLang="zh-CN" dirty="0" smtClean="0">
                <a:latin typeface="楷体_GB2312" pitchFamily="49" charset="-122"/>
              </a:rPr>
              <a:t>A</a:t>
            </a:r>
            <a:r>
              <a:rPr lang="zh-CN" altLang="en-US" dirty="0" smtClean="0">
                <a:latin typeface="楷体_GB2312" pitchFamily="49" charset="-122"/>
              </a:rPr>
              <a:t>对象的实例</a:t>
            </a:r>
          </a:p>
          <a:p>
            <a:pPr lvl="1" eaLnBrk="1" hangingPunct="1"/>
            <a:r>
              <a:rPr lang="en-US" altLang="zh-CN" dirty="0" smtClean="0">
                <a:latin typeface="楷体_GB2312" pitchFamily="49" charset="-122"/>
              </a:rPr>
              <a:t>B</a:t>
            </a:r>
            <a:r>
              <a:rPr lang="zh-CN" altLang="en-US" dirty="0" smtClean="0">
                <a:latin typeface="楷体_GB2312" pitchFamily="49" charset="-122"/>
              </a:rPr>
              <a:t>要经常使用</a:t>
            </a:r>
            <a:r>
              <a:rPr lang="en-US" altLang="zh-CN" dirty="0" smtClean="0">
                <a:latin typeface="楷体_GB2312" pitchFamily="49" charset="-122"/>
              </a:rPr>
              <a:t>A</a:t>
            </a:r>
            <a:r>
              <a:rPr lang="zh-CN" altLang="en-US" dirty="0" smtClean="0">
                <a:latin typeface="楷体_GB2312" pitchFamily="49" charset="-122"/>
              </a:rPr>
              <a:t>对象</a:t>
            </a:r>
          </a:p>
          <a:p>
            <a:pPr lvl="1" eaLnBrk="1" hangingPunct="1"/>
            <a:r>
              <a:rPr lang="zh-CN" altLang="en-US" dirty="0" smtClean="0">
                <a:latin typeface="楷体_GB2312" pitchFamily="49" charset="-122"/>
              </a:rPr>
              <a:t>当</a:t>
            </a:r>
            <a:r>
              <a:rPr lang="en-US" altLang="zh-CN" dirty="0" smtClean="0">
                <a:latin typeface="楷体_GB2312" pitchFamily="49" charset="-122"/>
              </a:rPr>
              <a:t>A</a:t>
            </a:r>
            <a:r>
              <a:rPr lang="zh-CN" altLang="en-US" dirty="0" smtClean="0">
                <a:latin typeface="楷体_GB2312" pitchFamily="49" charset="-122"/>
              </a:rPr>
              <a:t>的实例被创建时，</a:t>
            </a:r>
            <a:r>
              <a:rPr lang="en-US" altLang="zh-CN" dirty="0" smtClean="0">
                <a:latin typeface="楷体_GB2312" pitchFamily="49" charset="-122"/>
              </a:rPr>
              <a:t>B</a:t>
            </a:r>
            <a:r>
              <a:rPr lang="zh-CN" altLang="en-US" dirty="0" smtClean="0">
                <a:latin typeface="楷体_GB2312" pitchFamily="49" charset="-122"/>
              </a:rPr>
              <a:t>具有要传递给</a:t>
            </a:r>
            <a:r>
              <a:rPr lang="en-US" altLang="zh-CN" dirty="0" smtClean="0">
                <a:latin typeface="楷体_GB2312" pitchFamily="49" charset="-122"/>
              </a:rPr>
              <a:t>A</a:t>
            </a:r>
            <a:r>
              <a:rPr lang="zh-CN" altLang="en-US" dirty="0" smtClean="0">
                <a:latin typeface="楷体_GB2312" pitchFamily="49" charset="-122"/>
              </a:rPr>
              <a:t>的初始化数据（</a:t>
            </a:r>
            <a:r>
              <a:rPr lang="en-US" altLang="zh-CN" dirty="0" smtClean="0">
                <a:latin typeface="楷体_GB2312" pitchFamily="49" charset="-122"/>
              </a:rPr>
              <a:t>B</a:t>
            </a:r>
            <a:r>
              <a:rPr lang="zh-CN" altLang="en-US" dirty="0" smtClean="0">
                <a:latin typeface="楷体_GB2312" pitchFamily="49" charset="-122"/>
              </a:rPr>
              <a:t>是创建</a:t>
            </a:r>
            <a:r>
              <a:rPr lang="en-US" altLang="zh-CN" dirty="0" smtClean="0">
                <a:latin typeface="楷体_GB2312" pitchFamily="49" charset="-122"/>
              </a:rPr>
              <a:t>A</a:t>
            </a:r>
            <a:r>
              <a:rPr lang="zh-CN" altLang="en-US" dirty="0" smtClean="0">
                <a:latin typeface="楷体_GB2312" pitchFamily="49" charset="-122"/>
              </a:rPr>
              <a:t>实例这项任务的信息专家）</a:t>
            </a:r>
          </a:p>
          <a:p>
            <a:pPr lvl="1" eaLnBrk="1" hangingPunct="1">
              <a:buFont typeface="Wingdings" panose="05000000000000000000" pitchFamily="2" charset="2"/>
              <a:buNone/>
            </a:pPr>
            <a:r>
              <a:rPr lang="zh-CN" altLang="en-US" sz="3200" dirty="0" smtClean="0">
                <a:solidFill>
                  <a:srgbClr val="FF3300"/>
                </a:solidFill>
                <a:ea typeface="黑体" panose="02010609060101010101" pitchFamily="49" charset="-122"/>
              </a:rPr>
              <a:t>类</a:t>
            </a:r>
            <a:r>
              <a:rPr lang="en-US" altLang="zh-CN" sz="3200" dirty="0" smtClean="0">
                <a:solidFill>
                  <a:srgbClr val="FF3300"/>
                </a:solidFill>
                <a:ea typeface="黑体" panose="02010609060101010101" pitchFamily="49" charset="-122"/>
              </a:rPr>
              <a:t>B</a:t>
            </a:r>
            <a:r>
              <a:rPr lang="zh-CN" altLang="en-US" sz="3200" dirty="0" smtClean="0">
                <a:solidFill>
                  <a:srgbClr val="FF3300"/>
                </a:solidFill>
                <a:ea typeface="黑体" panose="02010609060101010101" pitchFamily="49" charset="-122"/>
              </a:rPr>
              <a:t>是类</a:t>
            </a:r>
            <a:r>
              <a:rPr lang="en-US" altLang="zh-CN" sz="3200" dirty="0" smtClean="0">
                <a:solidFill>
                  <a:srgbClr val="FF3300"/>
                </a:solidFill>
                <a:ea typeface="黑体" panose="02010609060101010101" pitchFamily="49" charset="-122"/>
              </a:rPr>
              <a:t>A</a:t>
            </a:r>
            <a:r>
              <a:rPr lang="zh-CN" altLang="en-US" sz="3200" dirty="0" smtClean="0">
                <a:solidFill>
                  <a:srgbClr val="FF3300"/>
                </a:solidFill>
                <a:ea typeface="黑体" panose="02010609060101010101" pitchFamily="49" charset="-122"/>
              </a:rPr>
              <a:t>对象的创建者</a:t>
            </a:r>
            <a:endParaRPr lang="zh-CN" altLang="en-US" sz="3200" dirty="0" smtClean="0">
              <a:solidFill>
                <a:srgbClr val="FF33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26791749"/>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369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369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369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1369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13699">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136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468313" y="115888"/>
            <a:ext cx="8064500" cy="903287"/>
          </a:xfrm>
        </p:spPr>
        <p:txBody>
          <a:bodyPr/>
          <a:lstStyle/>
          <a:p>
            <a:pPr eaLnBrk="1" hangingPunct="1"/>
            <a:r>
              <a:rPr lang="zh-CN" altLang="en-US" smtClean="0"/>
              <a:t>创建者模式的职责分配</a:t>
            </a:r>
          </a:p>
        </p:txBody>
      </p:sp>
      <p:sp>
        <p:nvSpPr>
          <p:cNvPr id="414723" name="Rectangle 3"/>
          <p:cNvSpPr>
            <a:spLocks noGrp="1" noChangeArrowheads="1"/>
          </p:cNvSpPr>
          <p:nvPr>
            <p:ph type="body" idx="1"/>
          </p:nvPr>
        </p:nvSpPr>
        <p:spPr>
          <a:xfrm>
            <a:off x="750888" y="1268413"/>
            <a:ext cx="7856537" cy="4232275"/>
          </a:xfrm>
        </p:spPr>
        <p:txBody>
          <a:bodyPr/>
          <a:lstStyle/>
          <a:p>
            <a:pPr eaLnBrk="1" hangingPunct="1">
              <a:lnSpc>
                <a:spcPct val="130000"/>
              </a:lnSpc>
            </a:pPr>
            <a:r>
              <a:rPr lang="zh-CN" altLang="en-US" smtClean="0"/>
              <a:t>寻找一个类，和该类聚集、包含的实例，通过类图，可以看到一个</a:t>
            </a:r>
            <a:r>
              <a:rPr lang="en-US" altLang="zh-CN" smtClean="0"/>
              <a:t>ResouceTitle</a:t>
            </a:r>
            <a:r>
              <a:rPr lang="zh-CN" altLang="en-US" smtClean="0"/>
              <a:t>包含了多个</a:t>
            </a:r>
            <a:r>
              <a:rPr lang="en-US" altLang="zh-CN" smtClean="0"/>
              <a:t>ResourceItem</a:t>
            </a:r>
            <a:r>
              <a:rPr lang="zh-CN" altLang="en-US" smtClean="0"/>
              <a:t>的实例对象，因此，</a:t>
            </a:r>
            <a:r>
              <a:rPr lang="en-US" altLang="zh-CN" smtClean="0"/>
              <a:t>ResouceTitle</a:t>
            </a:r>
            <a:r>
              <a:rPr lang="zh-CN" altLang="en-US" smtClean="0"/>
              <a:t>是承担创建</a:t>
            </a:r>
            <a:r>
              <a:rPr lang="en-US" altLang="zh-CN" smtClean="0"/>
              <a:t>ResourceItem</a:t>
            </a:r>
            <a:r>
              <a:rPr lang="zh-CN" altLang="en-US" smtClean="0"/>
              <a:t>实例这个任务的一个好的候选者。</a:t>
            </a:r>
          </a:p>
        </p:txBody>
      </p:sp>
    </p:spTree>
    <p:extLst>
      <p:ext uri="{BB962C8B-B14F-4D97-AF65-F5344CB8AC3E}">
        <p14:creationId xmlns:p14="http://schemas.microsoft.com/office/powerpoint/2010/main" val="1181280036"/>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47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468313" y="115888"/>
            <a:ext cx="8567737" cy="981075"/>
          </a:xfrm>
        </p:spPr>
        <p:txBody>
          <a:bodyPr/>
          <a:lstStyle/>
          <a:p>
            <a:pPr eaLnBrk="1" hangingPunct="1"/>
            <a:r>
              <a:rPr lang="zh-CN" altLang="en-US" smtClean="0"/>
              <a:t>创建者模式的设计结果</a:t>
            </a:r>
          </a:p>
        </p:txBody>
      </p:sp>
      <p:pic>
        <p:nvPicPr>
          <p:cNvPr id="41574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341438"/>
            <a:ext cx="6732588" cy="2781300"/>
          </a:xfrm>
          <a:noFill/>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157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3206750"/>
            <a:ext cx="6948487" cy="365125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6521532"/>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15747"/>
                                        </p:tgtEl>
                                        <p:attrNameLst>
                                          <p:attrName>style.visibility</p:attrName>
                                        </p:attrNameLst>
                                      </p:cBhvr>
                                      <p:to>
                                        <p:strVal val="visible"/>
                                      </p:to>
                                    </p:set>
                                    <p:animEffect transition="in" filter="dissolve">
                                      <p:cBhvr>
                                        <p:cTn id="7" dur="500"/>
                                        <p:tgtEl>
                                          <p:spTgt spid="4157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15748"/>
                                        </p:tgtEl>
                                        <p:attrNameLst>
                                          <p:attrName>style.visibility</p:attrName>
                                        </p:attrNameLst>
                                      </p:cBhvr>
                                      <p:to>
                                        <p:strVal val="visible"/>
                                      </p:to>
                                    </p:set>
                                    <p:animEffect transition="in" filter="dissolve">
                                      <p:cBhvr>
                                        <p:cTn id="12" dur="500"/>
                                        <p:tgtEl>
                                          <p:spTgt spid="415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540973" y="548680"/>
            <a:ext cx="8567737" cy="981075"/>
          </a:xfrm>
        </p:spPr>
        <p:txBody>
          <a:bodyPr/>
          <a:lstStyle/>
          <a:p>
            <a:pPr eaLnBrk="1" hangingPunct="1"/>
            <a:r>
              <a:rPr lang="zh-CN" altLang="en-US" dirty="0" smtClean="0"/>
              <a:t>努力的方向</a:t>
            </a:r>
          </a:p>
        </p:txBody>
      </p:sp>
      <p:sp>
        <p:nvSpPr>
          <p:cNvPr id="200707" name="Rectangle 3"/>
          <p:cNvSpPr>
            <a:spLocks noGrp="1" noChangeArrowheads="1"/>
          </p:cNvSpPr>
          <p:nvPr>
            <p:ph type="body" idx="1"/>
          </p:nvPr>
        </p:nvSpPr>
        <p:spPr/>
        <p:txBody>
          <a:bodyPr>
            <a:normAutofit fontScale="77500" lnSpcReduction="20000"/>
          </a:bodyPr>
          <a:lstStyle/>
          <a:p>
            <a:pPr eaLnBrk="1" hangingPunct="1"/>
            <a:r>
              <a:rPr lang="zh-CN" altLang="en-US" smtClean="0"/>
              <a:t>一口吃不成胖子</a:t>
            </a:r>
          </a:p>
          <a:p>
            <a:pPr eaLnBrk="1" hangingPunct="1"/>
            <a:r>
              <a:rPr lang="zh-CN" altLang="en-US" smtClean="0"/>
              <a:t>设计师不是学出来的，是练出来的</a:t>
            </a:r>
          </a:p>
          <a:p>
            <a:pPr lvl="1" eaLnBrk="1" hangingPunct="1"/>
            <a:r>
              <a:rPr lang="zh-CN" altLang="en-US" smtClean="0">
                <a:solidFill>
                  <a:srgbClr val="CC0000"/>
                </a:solidFill>
              </a:rPr>
              <a:t>听过的会忘记、看过的会记得、只有做过的才会真正理解</a:t>
            </a:r>
          </a:p>
          <a:p>
            <a:pPr eaLnBrk="1" hangingPunct="1"/>
            <a:r>
              <a:rPr lang="zh-CN" altLang="en-US" smtClean="0"/>
              <a:t>螺旋上升的规律</a:t>
            </a:r>
          </a:p>
          <a:p>
            <a:pPr lvl="1" eaLnBrk="1" hangingPunct="1"/>
            <a:r>
              <a:rPr lang="zh-CN" altLang="en-US" smtClean="0"/>
              <a:t>先体会</a:t>
            </a:r>
            <a:r>
              <a:rPr lang="en-US" altLang="zh-CN" smtClean="0"/>
              <a:t>OO</a:t>
            </a:r>
            <a:r>
              <a:rPr lang="zh-CN" altLang="en-US" smtClean="0"/>
              <a:t>思想</a:t>
            </a:r>
          </a:p>
          <a:p>
            <a:pPr lvl="1" eaLnBrk="1" hangingPunct="1"/>
            <a:r>
              <a:rPr lang="zh-CN" altLang="en-US" smtClean="0"/>
              <a:t>实践</a:t>
            </a:r>
          </a:p>
          <a:p>
            <a:pPr lvl="1" eaLnBrk="1" hangingPunct="1"/>
            <a:r>
              <a:rPr lang="zh-CN" altLang="en-US" smtClean="0"/>
              <a:t>代码修改，理解设计原则</a:t>
            </a:r>
          </a:p>
          <a:p>
            <a:pPr lvl="1" eaLnBrk="1" hangingPunct="1"/>
            <a:r>
              <a:rPr lang="zh-CN" altLang="en-US" smtClean="0"/>
              <a:t>模式的运用，再实践</a:t>
            </a:r>
          </a:p>
          <a:p>
            <a:pPr lvl="1" eaLnBrk="1" hangingPunct="1"/>
            <a:r>
              <a:rPr lang="zh-CN" altLang="en-US" smtClean="0"/>
              <a:t>再体会，然后才能成为自己的知识</a:t>
            </a:r>
          </a:p>
        </p:txBody>
      </p:sp>
    </p:spTree>
    <p:extLst>
      <p:ext uri="{BB962C8B-B14F-4D97-AF65-F5344CB8AC3E}">
        <p14:creationId xmlns:p14="http://schemas.microsoft.com/office/powerpoint/2010/main" val="1945688367"/>
      </p:ext>
    </p:extLst>
  </p:cSld>
  <p:clrMapOvr>
    <a:masterClrMapping/>
  </p:clrMapOvr>
  <p:transition>
    <p:zoom dir="in"/>
  </p:transition>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467545" y="548680"/>
            <a:ext cx="8280920" cy="981075"/>
          </a:xfrm>
        </p:spPr>
        <p:txBody>
          <a:bodyPr/>
          <a:lstStyle/>
          <a:p>
            <a:pPr eaLnBrk="1" hangingPunct="1"/>
            <a:r>
              <a:rPr lang="en-US" altLang="zh-CN" dirty="0" smtClean="0"/>
              <a:t>10.8 </a:t>
            </a:r>
            <a:r>
              <a:rPr lang="zh-CN" altLang="en-US" dirty="0" smtClean="0"/>
              <a:t>重构</a:t>
            </a:r>
          </a:p>
        </p:txBody>
      </p:sp>
      <p:sp>
        <p:nvSpPr>
          <p:cNvPr id="201731" name="Rectangle 3"/>
          <p:cNvSpPr>
            <a:spLocks noGrp="1" noChangeArrowheads="1"/>
          </p:cNvSpPr>
          <p:nvPr>
            <p:ph type="body" idx="1"/>
          </p:nvPr>
        </p:nvSpPr>
        <p:spPr/>
        <p:txBody>
          <a:bodyPr>
            <a:normAutofit fontScale="92500"/>
          </a:bodyPr>
          <a:lstStyle/>
          <a:p>
            <a:pPr eaLnBrk="1" hangingPunct="1"/>
            <a:r>
              <a:rPr lang="zh-CN" altLang="en-US" smtClean="0"/>
              <a:t>重构（</a:t>
            </a:r>
            <a:r>
              <a:rPr lang="en-US" altLang="zh-CN" smtClean="0"/>
              <a:t>Refactoring</a:t>
            </a:r>
            <a:r>
              <a:rPr lang="zh-CN" altLang="en-US" smtClean="0"/>
              <a:t>）：在不改变程序代码功能的前提下，对程序结构所进行的改造</a:t>
            </a:r>
          </a:p>
          <a:p>
            <a:pPr eaLnBrk="1" hangingPunct="1"/>
            <a:endParaRPr lang="zh-CN" altLang="en-US" smtClean="0"/>
          </a:p>
          <a:p>
            <a:pPr eaLnBrk="1" hangingPunct="1"/>
            <a:r>
              <a:rPr lang="zh-CN" altLang="en-US" smtClean="0"/>
              <a:t>因为不是总能提前做出最好的设计，或者对遗留系统的维护过程中提高品质而做出的结构变化</a:t>
            </a:r>
          </a:p>
          <a:p>
            <a:pPr eaLnBrk="1" hangingPunct="1"/>
            <a:endParaRPr lang="zh-CN" altLang="en-US" smtClean="0"/>
          </a:p>
          <a:p>
            <a:pPr eaLnBrk="1" hangingPunct="1"/>
            <a:r>
              <a:rPr lang="zh-CN" altLang="en-US" smtClean="0"/>
              <a:t>参见</a:t>
            </a:r>
            <a:r>
              <a:rPr lang="en-US" altLang="zh-CN" smtClean="0"/>
              <a:t>《</a:t>
            </a:r>
            <a:r>
              <a:rPr lang="zh-CN" altLang="en-US" smtClean="0"/>
              <a:t>重构</a:t>
            </a:r>
            <a:r>
              <a:rPr lang="en-US" altLang="zh-CN" smtClean="0">
                <a:latin typeface="华文中宋" panose="02010600040101010101" pitchFamily="2" charset="-122"/>
              </a:rPr>
              <a:t>——</a:t>
            </a:r>
            <a:r>
              <a:rPr lang="zh-CN" altLang="en-US" smtClean="0"/>
              <a:t>改善既有代码的设计</a:t>
            </a:r>
            <a:r>
              <a:rPr lang="en-US" altLang="zh-CN" smtClean="0"/>
              <a:t>》</a:t>
            </a:r>
          </a:p>
        </p:txBody>
      </p:sp>
    </p:spTree>
    <p:extLst>
      <p:ext uri="{BB962C8B-B14F-4D97-AF65-F5344CB8AC3E}">
        <p14:creationId xmlns:p14="http://schemas.microsoft.com/office/powerpoint/2010/main" val="144429158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ext Box 2"/>
          <p:cNvSpPr txBox="1">
            <a:spLocks noChangeArrowheads="1"/>
          </p:cNvSpPr>
          <p:nvPr/>
        </p:nvSpPr>
        <p:spPr bwMode="auto">
          <a:xfrm>
            <a:off x="366713" y="950913"/>
            <a:ext cx="8382000" cy="593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2400" b="1">
                <a:latin typeface="Times New Roman" panose="02020603050405020304" pitchFamily="18" charset="0"/>
                <a:ea typeface="黑体" panose="02010609060101010101" pitchFamily="49" charset="-122"/>
              </a:rPr>
              <a:t>Void  printOwing() {</a:t>
            </a:r>
          </a:p>
          <a:p>
            <a:pPr algn="just"/>
            <a:r>
              <a:rPr kumimoji="1" lang="en-US" altLang="zh-CN" sz="2400" b="1">
                <a:latin typeface="Times New Roman" panose="02020603050405020304" pitchFamily="18" charset="0"/>
                <a:ea typeface="黑体" panose="02010609060101010101" pitchFamily="49" charset="-122"/>
              </a:rPr>
              <a:t>    Enumeration e = _orders.elements();</a:t>
            </a:r>
          </a:p>
          <a:p>
            <a:pPr algn="just"/>
            <a:r>
              <a:rPr kumimoji="1" lang="en-US" altLang="zh-CN" sz="2400" b="1">
                <a:latin typeface="Times New Roman" panose="02020603050405020304" pitchFamily="18" charset="0"/>
                <a:ea typeface="黑体" panose="02010609060101010101" pitchFamily="49" charset="-122"/>
              </a:rPr>
              <a:t>    double outstanding = 0.0</a:t>
            </a:r>
          </a:p>
          <a:p>
            <a:pPr algn="just"/>
            <a:r>
              <a:rPr kumimoji="1" lang="en-US" altLang="zh-CN" sz="2400" b="1">
                <a:latin typeface="Times New Roman" panose="02020603050405020304" pitchFamily="18" charset="0"/>
                <a:ea typeface="黑体" panose="02010609060101010101" pitchFamily="49" charset="-122"/>
              </a:rPr>
              <a:t>    </a:t>
            </a:r>
          </a:p>
          <a:p>
            <a:pPr algn="just"/>
            <a:r>
              <a:rPr kumimoji="1" lang="en-US" altLang="zh-CN" sz="2400" b="1">
                <a:latin typeface="Times New Roman" panose="02020603050405020304" pitchFamily="18" charset="0"/>
                <a:ea typeface="黑体" panose="02010609060101010101" pitchFamily="49" charset="-122"/>
              </a:rPr>
              <a:t>    System.out.println(“************************”);</a:t>
            </a:r>
          </a:p>
          <a:p>
            <a:pPr algn="just"/>
            <a:r>
              <a:rPr kumimoji="1" lang="en-US" altLang="zh-CN" sz="2400" b="1">
                <a:latin typeface="Times New Roman" panose="02020603050405020304" pitchFamily="18" charset="0"/>
                <a:ea typeface="黑体" panose="02010609060101010101" pitchFamily="49" charset="-122"/>
              </a:rPr>
              <a:t>    System.out.println(“*****Customer  Owes******”);</a:t>
            </a:r>
          </a:p>
          <a:p>
            <a:pPr algn="just"/>
            <a:r>
              <a:rPr kumimoji="1" lang="en-US" altLang="zh-CN" sz="2400" b="1">
                <a:latin typeface="Times New Roman" panose="02020603050405020304" pitchFamily="18" charset="0"/>
                <a:ea typeface="黑体" panose="02010609060101010101" pitchFamily="49" charset="-122"/>
              </a:rPr>
              <a:t>    System.out.println(“************************”);</a:t>
            </a:r>
          </a:p>
          <a:p>
            <a:pPr algn="just"/>
            <a:endParaRPr kumimoji="1" lang="en-US" altLang="zh-CN" sz="2400" b="1">
              <a:latin typeface="Times New Roman" panose="02020603050405020304" pitchFamily="18" charset="0"/>
              <a:ea typeface="黑体" panose="02010609060101010101" pitchFamily="49" charset="-122"/>
            </a:endParaRPr>
          </a:p>
          <a:p>
            <a:pPr algn="just"/>
            <a:r>
              <a:rPr kumimoji="1" lang="en-US" altLang="zh-CN" sz="2400" b="1">
                <a:latin typeface="Times New Roman" panose="02020603050405020304" pitchFamily="18" charset="0"/>
                <a:ea typeface="黑体" panose="02010609060101010101" pitchFamily="49" charset="-122"/>
              </a:rPr>
              <a:t>    While (e.hasMoreElements())   {</a:t>
            </a:r>
          </a:p>
          <a:p>
            <a:pPr algn="just"/>
            <a:r>
              <a:rPr kumimoji="1" lang="en-US" altLang="zh-CN" sz="2400" b="1">
                <a:latin typeface="Times New Roman" panose="02020603050405020304" pitchFamily="18" charset="0"/>
                <a:ea typeface="黑体" panose="02010609060101010101" pitchFamily="49" charset="-122"/>
              </a:rPr>
              <a:t>           Order each = (Order) e.nextElement();</a:t>
            </a:r>
          </a:p>
          <a:p>
            <a:pPr algn="just"/>
            <a:r>
              <a:rPr kumimoji="1" lang="en-US" altLang="zh-CN" sz="2400" b="1">
                <a:latin typeface="Times New Roman" panose="02020603050405020304" pitchFamily="18" charset="0"/>
                <a:ea typeface="黑体" panose="02010609060101010101" pitchFamily="49" charset="-122"/>
              </a:rPr>
              <a:t>           outstanding += each.getAmount();</a:t>
            </a:r>
          </a:p>
          <a:p>
            <a:pPr algn="just"/>
            <a:r>
              <a:rPr kumimoji="1" lang="en-US" altLang="zh-CN" sz="2400" b="1">
                <a:latin typeface="Times New Roman" panose="02020603050405020304" pitchFamily="18" charset="0"/>
                <a:ea typeface="黑体" panose="02010609060101010101" pitchFamily="49" charset="-122"/>
              </a:rPr>
              <a:t>    }</a:t>
            </a:r>
          </a:p>
          <a:p>
            <a:pPr algn="just"/>
            <a:endParaRPr kumimoji="1" lang="en-US" altLang="zh-CN" sz="2400" b="1">
              <a:latin typeface="Times New Roman" panose="02020603050405020304" pitchFamily="18" charset="0"/>
              <a:ea typeface="黑体" panose="02010609060101010101" pitchFamily="49" charset="-122"/>
            </a:endParaRPr>
          </a:p>
          <a:p>
            <a:pPr algn="just"/>
            <a:r>
              <a:rPr kumimoji="1" lang="en-US" altLang="zh-CN" sz="2400" b="1">
                <a:latin typeface="Times New Roman" panose="02020603050405020304" pitchFamily="18" charset="0"/>
                <a:ea typeface="黑体" panose="02010609060101010101" pitchFamily="49" charset="-122"/>
              </a:rPr>
              <a:t>    System.out.println(“name:” + _name)</a:t>
            </a:r>
          </a:p>
          <a:p>
            <a:pPr algn="just"/>
            <a:r>
              <a:rPr kumimoji="1" lang="en-US" altLang="zh-CN" sz="2400" b="1">
                <a:latin typeface="Times New Roman" panose="02020603050405020304" pitchFamily="18" charset="0"/>
                <a:ea typeface="黑体" panose="02010609060101010101" pitchFamily="49" charset="-122"/>
              </a:rPr>
              <a:t>    System.out.println(“amoutn:” + outstanding);</a:t>
            </a:r>
          </a:p>
          <a:p>
            <a:pPr algn="just"/>
            <a:r>
              <a:rPr kumimoji="1" lang="en-US" altLang="zh-CN" sz="2400" b="1">
                <a:latin typeface="Times New Roman" panose="02020603050405020304" pitchFamily="18" charset="0"/>
                <a:ea typeface="黑体" panose="02010609060101010101" pitchFamily="49" charset="-122"/>
              </a:rPr>
              <a:t>}</a:t>
            </a:r>
          </a:p>
        </p:txBody>
      </p:sp>
      <p:sp>
        <p:nvSpPr>
          <p:cNvPr id="202755" name="Rectangle 3"/>
          <p:cNvSpPr>
            <a:spLocks noGrp="1" noChangeArrowheads="1"/>
          </p:cNvSpPr>
          <p:nvPr>
            <p:ph type="title" idx="4294967295"/>
          </p:nvPr>
        </p:nvSpPr>
        <p:spPr>
          <a:xfrm>
            <a:off x="366713" y="404664"/>
            <a:ext cx="8637588" cy="663575"/>
          </a:xfrm>
        </p:spPr>
        <p:txBody>
          <a:bodyPr>
            <a:normAutofit fontScale="90000"/>
          </a:bodyPr>
          <a:lstStyle/>
          <a:p>
            <a:pPr eaLnBrk="1" hangingPunct="1"/>
            <a:r>
              <a:rPr lang="zh-CN" altLang="en-US" dirty="0" smtClean="0"/>
              <a:t>模块重构例</a:t>
            </a:r>
            <a:r>
              <a:rPr lang="en-US" altLang="zh-CN" dirty="0" smtClean="0"/>
              <a:t>1</a:t>
            </a:r>
          </a:p>
        </p:txBody>
      </p:sp>
    </p:spTree>
    <p:extLst>
      <p:ext uri="{BB962C8B-B14F-4D97-AF65-F5344CB8AC3E}">
        <p14:creationId xmlns:p14="http://schemas.microsoft.com/office/powerpoint/2010/main" val="849796973"/>
      </p:ext>
    </p:extLst>
  </p:cSld>
  <p:clrMapOvr>
    <a:masterClrMapping/>
  </p:clrMapOvr>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179512" y="476771"/>
            <a:ext cx="8785225" cy="663575"/>
          </a:xfrm>
        </p:spPr>
        <p:txBody>
          <a:bodyPr>
            <a:normAutofit fontScale="90000"/>
          </a:bodyPr>
          <a:lstStyle/>
          <a:p>
            <a:pPr eaLnBrk="1" hangingPunct="1"/>
            <a:r>
              <a:rPr lang="zh-CN" altLang="en-US" dirty="0" smtClean="0"/>
              <a:t>重构后的例</a:t>
            </a:r>
            <a:r>
              <a:rPr lang="en-US" altLang="zh-CN" dirty="0" smtClean="0"/>
              <a:t>1</a:t>
            </a:r>
          </a:p>
        </p:txBody>
      </p:sp>
      <p:sp>
        <p:nvSpPr>
          <p:cNvPr id="339971" name="Rectangle 3"/>
          <p:cNvSpPr>
            <a:spLocks noGrp="1" noChangeArrowheads="1"/>
          </p:cNvSpPr>
          <p:nvPr>
            <p:ph type="body" idx="1"/>
          </p:nvPr>
        </p:nvSpPr>
        <p:spPr>
          <a:xfrm>
            <a:off x="468313" y="1196975"/>
            <a:ext cx="6767512" cy="5400675"/>
          </a:xfrm>
          <a:extLst>
            <a:ext uri="{909E8E84-426E-40DD-AFC4-6F175D3DCCD1}">
              <a14:hiddenFill xmlns:a14="http://schemas.microsoft.com/office/drawing/2010/main">
                <a:solidFill>
                  <a:schemeClr val="bg2"/>
                </a:solidFill>
              </a14:hiddenFill>
            </a:ext>
          </a:extLst>
        </p:spPr>
        <p:txBody>
          <a:bodyPr>
            <a:normAutofit lnSpcReduction="10000"/>
          </a:bodyPr>
          <a:lstStyle/>
          <a:p>
            <a:pPr eaLnBrk="1" hangingPunct="1">
              <a:lnSpc>
                <a:spcPct val="90000"/>
              </a:lnSpc>
              <a:buFont typeface="Wingdings" panose="05000000000000000000" pitchFamily="2" charset="2"/>
              <a:buNone/>
            </a:pPr>
            <a:r>
              <a:rPr lang="en-US" altLang="zh-CN" dirty="0" smtClean="0">
                <a:latin typeface="Times New Roman" panose="02020603050405020304" pitchFamily="18" charset="0"/>
              </a:rPr>
              <a:t>void  </a:t>
            </a:r>
            <a:r>
              <a:rPr lang="en-US" altLang="zh-CN" dirty="0" err="1" smtClean="0">
                <a:latin typeface="Times New Roman" panose="02020603050405020304" pitchFamily="18" charset="0"/>
              </a:rPr>
              <a:t>printOwing</a:t>
            </a:r>
            <a:r>
              <a:rPr lang="en-US" altLang="zh-CN" dirty="0" smtClean="0">
                <a:latin typeface="Times New Roman" panose="02020603050405020304" pitchFamily="18" charset="0"/>
              </a:rPr>
              <a:t>() {</a:t>
            </a:r>
          </a:p>
          <a:p>
            <a:pPr eaLnBrk="1" hangingPunct="1">
              <a:lnSpc>
                <a:spcPct val="90000"/>
              </a:lnSpc>
              <a:buFont typeface="Wingdings" panose="05000000000000000000" pitchFamily="2" charset="2"/>
              <a:buNone/>
            </a:pPr>
            <a:r>
              <a:rPr lang="en-US" altLang="zh-CN" dirty="0" smtClean="0">
                <a:latin typeface="Times New Roman" panose="02020603050405020304" pitchFamily="18" charset="0"/>
              </a:rPr>
              <a:t>    Enumeration e = _</a:t>
            </a:r>
            <a:r>
              <a:rPr lang="en-US" altLang="zh-CN" dirty="0" err="1" smtClean="0">
                <a:latin typeface="Times New Roman" panose="02020603050405020304" pitchFamily="18" charset="0"/>
              </a:rPr>
              <a:t>orders.elements</a:t>
            </a:r>
            <a:r>
              <a:rPr lang="en-US" altLang="zh-CN" dirty="0" smtClean="0">
                <a:latin typeface="Times New Roman" panose="02020603050405020304" pitchFamily="18" charset="0"/>
              </a:rPr>
              <a:t>();</a:t>
            </a:r>
          </a:p>
          <a:p>
            <a:pPr eaLnBrk="1" hangingPunct="1">
              <a:lnSpc>
                <a:spcPct val="90000"/>
              </a:lnSpc>
              <a:buFont typeface="Wingdings" panose="05000000000000000000" pitchFamily="2" charset="2"/>
              <a:buNone/>
            </a:pPr>
            <a:r>
              <a:rPr lang="en-US" altLang="zh-CN" dirty="0" smtClean="0">
                <a:latin typeface="Times New Roman" panose="02020603050405020304" pitchFamily="18" charset="0"/>
              </a:rPr>
              <a:t>    double outstanding = 0.0</a:t>
            </a:r>
          </a:p>
          <a:p>
            <a:pPr eaLnBrk="1" hangingPunct="1">
              <a:lnSpc>
                <a:spcPct val="90000"/>
              </a:lnSpc>
              <a:buFont typeface="Wingdings" panose="05000000000000000000" pitchFamily="2" charset="2"/>
              <a:buNone/>
            </a:pPr>
            <a:r>
              <a:rPr lang="en-US" altLang="zh-CN" dirty="0" smtClean="0">
                <a:latin typeface="Times New Roman" panose="02020603050405020304" pitchFamily="18" charset="0"/>
              </a:rPr>
              <a:t>    </a:t>
            </a:r>
            <a:r>
              <a:rPr lang="en-US" altLang="zh-CN" dirty="0" err="1" smtClean="0">
                <a:solidFill>
                  <a:srgbClr val="0000CC"/>
                </a:solidFill>
                <a:latin typeface="Times New Roman" panose="02020603050405020304" pitchFamily="18" charset="0"/>
              </a:rPr>
              <a:t>printBanner</a:t>
            </a:r>
            <a:r>
              <a:rPr lang="en-US" altLang="zh-CN" dirty="0" smtClean="0">
                <a:solidFill>
                  <a:srgbClr val="0000CC"/>
                </a:solidFill>
                <a:latin typeface="Times New Roman" panose="02020603050405020304" pitchFamily="18" charset="0"/>
              </a:rPr>
              <a:t>();</a:t>
            </a:r>
          </a:p>
          <a:p>
            <a:pPr eaLnBrk="1" hangingPunct="1">
              <a:lnSpc>
                <a:spcPct val="90000"/>
              </a:lnSpc>
              <a:buFont typeface="Wingdings" panose="05000000000000000000" pitchFamily="2" charset="2"/>
              <a:buNone/>
            </a:pPr>
            <a:r>
              <a:rPr lang="en-US" altLang="zh-CN" dirty="0" smtClean="0">
                <a:latin typeface="Times New Roman" panose="02020603050405020304" pitchFamily="18" charset="0"/>
              </a:rPr>
              <a:t>    while (</a:t>
            </a:r>
            <a:r>
              <a:rPr lang="en-US" altLang="zh-CN" dirty="0" err="1" smtClean="0">
                <a:latin typeface="Times New Roman" panose="02020603050405020304" pitchFamily="18" charset="0"/>
              </a:rPr>
              <a:t>e.hasMoreElements</a:t>
            </a:r>
            <a:r>
              <a:rPr lang="en-US" altLang="zh-CN" dirty="0" smtClean="0">
                <a:latin typeface="Times New Roman" panose="02020603050405020304" pitchFamily="18" charset="0"/>
              </a:rPr>
              <a:t>()) {</a:t>
            </a:r>
          </a:p>
          <a:p>
            <a:pPr eaLnBrk="1" hangingPunct="1">
              <a:lnSpc>
                <a:spcPct val="90000"/>
              </a:lnSpc>
              <a:buFont typeface="Wingdings" panose="05000000000000000000" pitchFamily="2" charset="2"/>
              <a:buNone/>
            </a:pPr>
            <a:r>
              <a:rPr lang="en-US" altLang="zh-CN" dirty="0" smtClean="0">
                <a:latin typeface="Times New Roman" panose="02020603050405020304" pitchFamily="18" charset="0"/>
              </a:rPr>
              <a:t>		Order each = (Order)          	</a:t>
            </a:r>
            <a:r>
              <a:rPr lang="en-US" altLang="zh-CN" dirty="0" err="1" smtClean="0">
                <a:latin typeface="Times New Roman" panose="02020603050405020304" pitchFamily="18" charset="0"/>
              </a:rPr>
              <a:t>e.nextElement</a:t>
            </a:r>
            <a:r>
              <a:rPr lang="en-US" altLang="zh-CN" dirty="0" smtClean="0">
                <a:latin typeface="Times New Roman" panose="02020603050405020304" pitchFamily="18" charset="0"/>
              </a:rPr>
              <a:t>();</a:t>
            </a:r>
          </a:p>
          <a:p>
            <a:pPr eaLnBrk="1" hangingPunct="1">
              <a:lnSpc>
                <a:spcPct val="90000"/>
              </a:lnSpc>
              <a:buFont typeface="Wingdings" panose="05000000000000000000" pitchFamily="2" charset="2"/>
              <a:buNone/>
            </a:pPr>
            <a:r>
              <a:rPr lang="en-US" altLang="zh-CN" dirty="0" smtClean="0">
                <a:latin typeface="Times New Roman" panose="02020603050405020304" pitchFamily="18" charset="0"/>
              </a:rPr>
              <a:t> 		outstanding += </a:t>
            </a:r>
            <a:r>
              <a:rPr lang="en-US" altLang="zh-CN" dirty="0" err="1" smtClean="0">
                <a:latin typeface="Times New Roman" panose="02020603050405020304" pitchFamily="18" charset="0"/>
              </a:rPr>
              <a:t>each.</a:t>
            </a:r>
            <a:r>
              <a:rPr lang="en-US" altLang="zh-CN" dirty="0" err="1" smtClean="0">
                <a:solidFill>
                  <a:srgbClr val="0000CC"/>
                </a:solidFill>
                <a:latin typeface="Times New Roman" panose="02020603050405020304" pitchFamily="18" charset="0"/>
              </a:rPr>
              <a:t>getAmount</a:t>
            </a:r>
            <a:r>
              <a:rPr lang="en-US" altLang="zh-CN" dirty="0" smtClean="0">
                <a:latin typeface="Times New Roman" panose="02020603050405020304" pitchFamily="18" charset="0"/>
              </a:rPr>
              <a:t>();</a:t>
            </a:r>
          </a:p>
          <a:p>
            <a:pPr eaLnBrk="1" hangingPunct="1">
              <a:lnSpc>
                <a:spcPct val="90000"/>
              </a:lnSpc>
              <a:buFont typeface="Wingdings" panose="05000000000000000000" pitchFamily="2" charset="2"/>
              <a:buNone/>
            </a:pPr>
            <a:r>
              <a:rPr lang="en-US" altLang="zh-CN" dirty="0" smtClean="0">
                <a:latin typeface="Times New Roman" panose="02020603050405020304" pitchFamily="18" charset="0"/>
              </a:rPr>
              <a:t>	}</a:t>
            </a:r>
          </a:p>
          <a:p>
            <a:pPr eaLnBrk="1" hangingPunct="1">
              <a:lnSpc>
                <a:spcPct val="90000"/>
              </a:lnSpc>
              <a:buFont typeface="Wingdings" panose="05000000000000000000" pitchFamily="2" charset="2"/>
              <a:buNone/>
            </a:pPr>
            <a:r>
              <a:rPr lang="en-US" altLang="zh-CN" dirty="0" smtClean="0">
                <a:latin typeface="Times New Roman" panose="02020603050405020304" pitchFamily="18" charset="0"/>
              </a:rPr>
              <a:t>	</a:t>
            </a:r>
            <a:r>
              <a:rPr lang="en-US" altLang="zh-CN" dirty="0" err="1" smtClean="0">
                <a:solidFill>
                  <a:srgbClr val="0000CC"/>
                </a:solidFill>
                <a:latin typeface="Times New Roman" panose="02020603050405020304" pitchFamily="18" charset="0"/>
              </a:rPr>
              <a:t>printDetails</a:t>
            </a:r>
            <a:r>
              <a:rPr lang="en-US" altLang="zh-CN" dirty="0" smtClean="0">
                <a:solidFill>
                  <a:srgbClr val="0000CC"/>
                </a:solidFill>
                <a:latin typeface="Times New Roman" panose="02020603050405020304" pitchFamily="18" charset="0"/>
              </a:rPr>
              <a:t>(outstanding);</a:t>
            </a:r>
          </a:p>
          <a:p>
            <a:pPr eaLnBrk="1" hangingPunct="1">
              <a:lnSpc>
                <a:spcPct val="90000"/>
              </a:lnSpc>
              <a:buFont typeface="Wingdings" panose="05000000000000000000" pitchFamily="2" charset="2"/>
              <a:buNone/>
            </a:pPr>
            <a:r>
              <a:rPr lang="en-US" altLang="zh-CN" dirty="0" smtClean="0">
                <a:latin typeface="Times New Roman" panose="02020603050405020304" pitchFamily="18" charset="0"/>
              </a:rPr>
              <a:t>}</a:t>
            </a:r>
          </a:p>
        </p:txBody>
      </p:sp>
    </p:spTree>
    <p:extLst>
      <p:ext uri="{BB962C8B-B14F-4D97-AF65-F5344CB8AC3E}">
        <p14:creationId xmlns:p14="http://schemas.microsoft.com/office/powerpoint/2010/main" val="37322784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99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99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99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99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99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997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997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997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997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99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1" grpId="0" build="p"/>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02505" y="620688"/>
            <a:ext cx="8785225" cy="663575"/>
          </a:xfrm>
        </p:spPr>
        <p:txBody>
          <a:bodyPr>
            <a:normAutofit fontScale="90000"/>
          </a:bodyPr>
          <a:lstStyle/>
          <a:p>
            <a:pPr eaLnBrk="1" hangingPunct="1"/>
            <a:r>
              <a:rPr lang="zh-CN" altLang="en-US" dirty="0" smtClean="0"/>
              <a:t>重构后的例</a:t>
            </a:r>
            <a:r>
              <a:rPr lang="en-US" altLang="zh-CN" dirty="0" smtClean="0"/>
              <a:t>1</a:t>
            </a:r>
          </a:p>
        </p:txBody>
      </p:sp>
      <p:sp>
        <p:nvSpPr>
          <p:cNvPr id="2" name="内容占位符 1"/>
          <p:cNvSpPr>
            <a:spLocks noGrp="1"/>
          </p:cNvSpPr>
          <p:nvPr>
            <p:ph idx="1"/>
          </p:nvPr>
        </p:nvSpPr>
        <p:spPr>
          <a:xfrm>
            <a:off x="1195750" y="1628801"/>
            <a:ext cx="6798736" cy="4225174"/>
          </a:xfrm>
        </p:spPr>
        <p:txBody>
          <a:bodyPr>
            <a:normAutofit/>
          </a:bodyPr>
          <a:lstStyle/>
          <a:p>
            <a:pPr lvl="1">
              <a:lnSpc>
                <a:spcPct val="90000"/>
              </a:lnSpc>
              <a:buClr>
                <a:srgbClr val="CC0000"/>
              </a:buClr>
              <a:buSzPct val="70000"/>
              <a:buNone/>
            </a:pPr>
            <a:endParaRPr lang="en-US" altLang="zh-CN" b="1" dirty="0">
              <a:latin typeface="Times New Roman" panose="02020603050405020304" pitchFamily="18" charset="0"/>
              <a:ea typeface="楷体_GB2312" pitchFamily="49" charset="-122"/>
            </a:endParaRPr>
          </a:p>
          <a:p>
            <a:pPr lvl="1">
              <a:lnSpc>
                <a:spcPct val="90000"/>
              </a:lnSpc>
              <a:buClr>
                <a:srgbClr val="CC0000"/>
              </a:buClr>
              <a:buSzPct val="70000"/>
              <a:buNone/>
            </a:pPr>
            <a:r>
              <a:rPr lang="zh-CN" altLang="en-US" b="1" dirty="0">
                <a:latin typeface="Times New Roman" panose="02020603050405020304" pitchFamily="18" charset="0"/>
                <a:ea typeface="楷体_GB2312" pitchFamily="49" charset="-122"/>
              </a:rPr>
              <a:t>或者：</a:t>
            </a:r>
          </a:p>
          <a:p>
            <a:pPr lvl="1">
              <a:lnSpc>
                <a:spcPct val="90000"/>
              </a:lnSpc>
              <a:buClr>
                <a:srgbClr val="CC0000"/>
              </a:buClr>
              <a:buSzPct val="70000"/>
              <a:buNone/>
            </a:pPr>
            <a:r>
              <a:rPr lang="en-US" altLang="zh-CN" b="1" dirty="0">
                <a:latin typeface="Times New Roman" panose="02020603050405020304" pitchFamily="18" charset="0"/>
                <a:ea typeface="楷体_GB2312" pitchFamily="49" charset="-122"/>
              </a:rPr>
              <a:t>void </a:t>
            </a:r>
            <a:r>
              <a:rPr lang="en-US" altLang="zh-CN" b="1" dirty="0" err="1">
                <a:latin typeface="Times New Roman" panose="02020603050405020304" pitchFamily="18" charset="0"/>
                <a:ea typeface="楷体_GB2312" pitchFamily="49" charset="-122"/>
              </a:rPr>
              <a:t>printOwing</a:t>
            </a:r>
            <a:r>
              <a:rPr lang="en-US" altLang="zh-CN" b="1" dirty="0">
                <a:latin typeface="Times New Roman" panose="02020603050405020304" pitchFamily="18" charset="0"/>
                <a:ea typeface="楷体_GB2312" pitchFamily="49" charset="-122"/>
              </a:rPr>
              <a:t>() {</a:t>
            </a:r>
          </a:p>
          <a:p>
            <a:pPr lvl="1">
              <a:lnSpc>
                <a:spcPct val="90000"/>
              </a:lnSpc>
              <a:buClr>
                <a:srgbClr val="CC0000"/>
              </a:buClr>
              <a:buSzPct val="70000"/>
              <a:buNone/>
            </a:pPr>
            <a:r>
              <a:rPr lang="en-US" altLang="zh-CN" b="1" dirty="0">
                <a:latin typeface="Times New Roman" panose="02020603050405020304" pitchFamily="18" charset="0"/>
                <a:ea typeface="楷体_GB2312" pitchFamily="49" charset="-122"/>
              </a:rPr>
              <a:t>    </a:t>
            </a:r>
            <a:r>
              <a:rPr lang="en-US" altLang="zh-CN" b="1" dirty="0" err="1">
                <a:solidFill>
                  <a:srgbClr val="0000CC"/>
                </a:solidFill>
                <a:latin typeface="Times New Roman" panose="02020603050405020304" pitchFamily="18" charset="0"/>
                <a:ea typeface="楷体_GB2312" pitchFamily="49" charset="-122"/>
              </a:rPr>
              <a:t>printBanner</a:t>
            </a:r>
            <a:r>
              <a:rPr lang="en-US" altLang="zh-CN" b="1" dirty="0">
                <a:latin typeface="Times New Roman" panose="02020603050405020304" pitchFamily="18" charset="0"/>
                <a:ea typeface="楷体_GB2312" pitchFamily="49" charset="-122"/>
              </a:rPr>
              <a:t>();</a:t>
            </a:r>
          </a:p>
          <a:p>
            <a:pPr lvl="1">
              <a:lnSpc>
                <a:spcPct val="90000"/>
              </a:lnSpc>
              <a:buClr>
                <a:srgbClr val="CC0000"/>
              </a:buClr>
              <a:buSzPct val="70000"/>
              <a:buNone/>
            </a:pPr>
            <a:r>
              <a:rPr lang="en-US" altLang="zh-CN" b="1" dirty="0">
                <a:latin typeface="Times New Roman" panose="02020603050405020304" pitchFamily="18" charset="0"/>
                <a:ea typeface="楷体_GB2312" pitchFamily="49" charset="-122"/>
              </a:rPr>
              <a:t>    double outstanding = </a:t>
            </a:r>
            <a:r>
              <a:rPr lang="en-US" altLang="zh-CN" b="1" dirty="0" err="1">
                <a:solidFill>
                  <a:srgbClr val="0000CC"/>
                </a:solidFill>
                <a:latin typeface="Times New Roman" panose="02020603050405020304" pitchFamily="18" charset="0"/>
                <a:ea typeface="楷体_GB2312" pitchFamily="49" charset="-122"/>
              </a:rPr>
              <a:t>getOutstanding</a:t>
            </a:r>
            <a:r>
              <a:rPr lang="en-US" altLang="zh-CN" b="1" dirty="0">
                <a:latin typeface="Times New Roman" panose="02020603050405020304" pitchFamily="18" charset="0"/>
                <a:ea typeface="楷体_GB2312" pitchFamily="49" charset="-122"/>
              </a:rPr>
              <a:t>();</a:t>
            </a:r>
          </a:p>
          <a:p>
            <a:pPr lvl="1">
              <a:lnSpc>
                <a:spcPct val="90000"/>
              </a:lnSpc>
              <a:buClr>
                <a:srgbClr val="CC0000"/>
              </a:buClr>
              <a:buSzPct val="70000"/>
              <a:buNone/>
            </a:pPr>
            <a:r>
              <a:rPr lang="en-US" altLang="zh-CN" b="1" dirty="0">
                <a:latin typeface="Times New Roman" panose="02020603050405020304" pitchFamily="18" charset="0"/>
                <a:ea typeface="楷体_GB2312" pitchFamily="49" charset="-122"/>
              </a:rPr>
              <a:t>    </a:t>
            </a:r>
            <a:r>
              <a:rPr lang="en-US" altLang="zh-CN" b="1" dirty="0" err="1">
                <a:solidFill>
                  <a:srgbClr val="0000CC"/>
                </a:solidFill>
                <a:latin typeface="Times New Roman" panose="02020603050405020304" pitchFamily="18" charset="0"/>
                <a:ea typeface="楷体_GB2312" pitchFamily="49" charset="-122"/>
              </a:rPr>
              <a:t>printDetails</a:t>
            </a:r>
            <a:r>
              <a:rPr lang="en-US" altLang="zh-CN" b="1" dirty="0">
                <a:solidFill>
                  <a:srgbClr val="0000CC"/>
                </a:solidFill>
                <a:latin typeface="Times New Roman" panose="02020603050405020304" pitchFamily="18" charset="0"/>
                <a:ea typeface="楷体_GB2312" pitchFamily="49" charset="-122"/>
              </a:rPr>
              <a:t>(outstanding);</a:t>
            </a:r>
          </a:p>
          <a:p>
            <a:pPr lvl="1">
              <a:lnSpc>
                <a:spcPct val="90000"/>
              </a:lnSpc>
              <a:buClr>
                <a:srgbClr val="CC0000"/>
              </a:buClr>
              <a:buSzPct val="70000"/>
              <a:buNone/>
            </a:pPr>
            <a:r>
              <a:rPr lang="en-US" altLang="zh-CN" b="1" dirty="0">
                <a:latin typeface="Times New Roman" panose="02020603050405020304" pitchFamily="18" charset="0"/>
                <a:ea typeface="楷体_GB2312" pitchFamily="49" charset="-122"/>
              </a:rPr>
              <a:t>}</a:t>
            </a:r>
          </a:p>
          <a:p>
            <a:endParaRPr lang="zh-CN" altLang="en-US" dirty="0"/>
          </a:p>
        </p:txBody>
      </p:sp>
    </p:spTree>
    <p:extLst>
      <p:ext uri="{BB962C8B-B14F-4D97-AF65-F5344CB8AC3E}">
        <p14:creationId xmlns:p14="http://schemas.microsoft.com/office/powerpoint/2010/main" val="1518670394"/>
      </p:ext>
    </p:extLst>
  </p:cSld>
  <p:clrMapOvr>
    <a:masterClrMapping/>
  </p:clrMapOvr>
  <p:transition/>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0" y="548680"/>
            <a:ext cx="8929688" cy="663575"/>
          </a:xfrm>
        </p:spPr>
        <p:txBody>
          <a:bodyPr>
            <a:normAutofit fontScale="90000"/>
          </a:bodyPr>
          <a:lstStyle/>
          <a:p>
            <a:pPr eaLnBrk="1" hangingPunct="1"/>
            <a:r>
              <a:rPr lang="zh-CN" altLang="en-US" dirty="0" smtClean="0"/>
              <a:t>模块重构例</a:t>
            </a:r>
            <a:r>
              <a:rPr lang="en-US" altLang="zh-CN" dirty="0" smtClean="0"/>
              <a:t>2</a:t>
            </a:r>
          </a:p>
        </p:txBody>
      </p:sp>
      <p:sp>
        <p:nvSpPr>
          <p:cNvPr id="204803" name="Rectangle 3"/>
          <p:cNvSpPr>
            <a:spLocks noGrp="1" noChangeArrowheads="1"/>
          </p:cNvSpPr>
          <p:nvPr>
            <p:ph type="body" idx="1"/>
          </p:nvPr>
        </p:nvSpPr>
        <p:spPr>
          <a:xfrm>
            <a:off x="611560" y="1268413"/>
            <a:ext cx="8208590" cy="5400675"/>
          </a:xfrm>
          <a:extLst>
            <a:ext uri="{909E8E84-426E-40DD-AFC4-6F175D3DCCD1}">
              <a14:hiddenFill xmlns:a14="http://schemas.microsoft.com/office/drawing/2010/main">
                <a:solidFill>
                  <a:schemeClr val="bg2"/>
                </a:solidFill>
              </a14:hiddenFill>
            </a:ext>
          </a:extLst>
        </p:spPr>
        <p:txBody>
          <a:bodyPr>
            <a:normAutofit fontScale="92500"/>
          </a:bodyPr>
          <a:lstStyle/>
          <a:p>
            <a:pPr eaLnBrk="1" hangingPunct="1">
              <a:buFont typeface="Wingdings" panose="05000000000000000000" pitchFamily="2" charset="2"/>
              <a:buNone/>
            </a:pPr>
            <a:r>
              <a:rPr lang="en-US" altLang="zh-CN" sz="2400" dirty="0" smtClean="0">
                <a:latin typeface="Times New Roman" panose="02020603050405020304" pitchFamily="18" charset="0"/>
              </a:rPr>
              <a:t>void </a:t>
            </a:r>
            <a:r>
              <a:rPr lang="en-US" altLang="zh-CN" sz="2400" dirty="0" err="1" smtClean="0">
                <a:latin typeface="Times New Roman" panose="02020603050405020304" pitchFamily="18" charset="0"/>
              </a:rPr>
              <a:t>setValue</a:t>
            </a:r>
            <a:r>
              <a:rPr lang="en-US" altLang="zh-CN" sz="2400" dirty="0" smtClean="0">
                <a:latin typeface="Times New Roman" panose="02020603050405020304" pitchFamily="18" charset="0"/>
              </a:rPr>
              <a:t>(String name, </a:t>
            </a:r>
            <a:r>
              <a:rPr lang="en-US" altLang="zh-CN" sz="2400" dirty="0" err="1" smtClean="0">
                <a:latin typeface="Times New Roman" panose="02020603050405020304" pitchFamily="18" charset="0"/>
              </a:rPr>
              <a:t>int</a:t>
            </a:r>
            <a:r>
              <a:rPr lang="en-US" altLang="zh-CN" sz="2400" dirty="0" smtClean="0">
                <a:latin typeface="Times New Roman" panose="02020603050405020304" pitchFamily="18" charset="0"/>
              </a:rPr>
              <a:t> value) {</a:t>
            </a:r>
          </a:p>
          <a:p>
            <a:pPr eaLnBrk="1" hangingPunct="1">
              <a:buFont typeface="Wingdings" panose="05000000000000000000" pitchFamily="2" charset="2"/>
              <a:buNone/>
            </a:pPr>
            <a:r>
              <a:rPr lang="en-US" altLang="zh-CN" sz="2400" dirty="0" smtClean="0">
                <a:latin typeface="Times New Roman" panose="02020603050405020304" pitchFamily="18" charset="0"/>
              </a:rPr>
              <a:t> 	if (</a:t>
            </a:r>
            <a:r>
              <a:rPr lang="en-US" altLang="zh-CN" sz="2400" dirty="0" err="1" smtClean="0">
                <a:latin typeface="Times New Roman" panose="02020603050405020304" pitchFamily="18" charset="0"/>
              </a:rPr>
              <a:t>name.equals</a:t>
            </a:r>
            <a:r>
              <a:rPr lang="en-US" altLang="zh-CN" sz="2400" dirty="0" smtClean="0">
                <a:latin typeface="Times New Roman" panose="02020603050405020304" pitchFamily="18" charset="0"/>
              </a:rPr>
              <a:t>(</a:t>
            </a:r>
            <a:r>
              <a:rPr lang="en-US" altLang="zh-CN" sz="2400" dirty="0" smtClean="0">
                <a:latin typeface="华文中宋" panose="02010600040101010101" pitchFamily="2" charset="-122"/>
              </a:rPr>
              <a:t>“</a:t>
            </a:r>
            <a:r>
              <a:rPr lang="en-US" altLang="zh-CN" sz="2400" dirty="0" smtClean="0">
                <a:latin typeface="Times New Roman" panose="02020603050405020304" pitchFamily="18" charset="0"/>
              </a:rPr>
              <a:t>height</a:t>
            </a:r>
            <a:r>
              <a:rPr lang="en-US" altLang="zh-CN" sz="2400" dirty="0" smtClean="0">
                <a:latin typeface="华文中宋" panose="02010600040101010101" pitchFamily="2" charset="-122"/>
              </a:rPr>
              <a:t>”</a:t>
            </a:r>
            <a:r>
              <a:rPr lang="en-US" altLang="zh-CN" sz="2400" dirty="0" smtClean="0">
                <a:latin typeface="Times New Roman" panose="02020603050405020304" pitchFamily="18" charset="0"/>
              </a:rPr>
              <a:t>))  {</a:t>
            </a:r>
          </a:p>
          <a:p>
            <a:pPr eaLnBrk="1" hangingPunct="1">
              <a:buFont typeface="Wingdings" panose="05000000000000000000" pitchFamily="2" charset="2"/>
              <a:buNone/>
            </a:pPr>
            <a:r>
              <a:rPr lang="en-US" altLang="zh-CN" sz="2400" dirty="0" smtClean="0">
                <a:latin typeface="Times New Roman" panose="02020603050405020304" pitchFamily="18" charset="0"/>
              </a:rPr>
              <a:t>		_height = value;</a:t>
            </a:r>
          </a:p>
          <a:p>
            <a:pPr eaLnBrk="1" hangingPunct="1">
              <a:buFont typeface="Wingdings" panose="05000000000000000000" pitchFamily="2" charset="2"/>
              <a:buNone/>
            </a:pPr>
            <a:r>
              <a:rPr lang="en-US" altLang="zh-CN" sz="2400" dirty="0" smtClean="0">
                <a:latin typeface="Times New Roman" panose="02020603050405020304" pitchFamily="18" charset="0"/>
              </a:rPr>
              <a:t>		return;</a:t>
            </a:r>
          </a:p>
          <a:p>
            <a:pPr eaLnBrk="1" hangingPunct="1">
              <a:buFont typeface="Wingdings" panose="05000000000000000000" pitchFamily="2" charset="2"/>
              <a:buNone/>
            </a:pPr>
            <a:r>
              <a:rPr lang="en-US" altLang="zh-CN" sz="2400" dirty="0" smtClean="0">
                <a:latin typeface="Times New Roman" panose="02020603050405020304" pitchFamily="18" charset="0"/>
              </a:rPr>
              <a:t>	}</a:t>
            </a:r>
          </a:p>
          <a:p>
            <a:pPr eaLnBrk="1" hangingPunct="1">
              <a:buFont typeface="Wingdings" panose="05000000000000000000" pitchFamily="2" charset="2"/>
              <a:buNone/>
            </a:pPr>
            <a:r>
              <a:rPr lang="en-US" altLang="zh-CN" sz="2400" dirty="0" smtClean="0">
                <a:latin typeface="Times New Roman" panose="02020603050405020304" pitchFamily="18" charset="0"/>
              </a:rPr>
              <a:t>	if (</a:t>
            </a:r>
            <a:r>
              <a:rPr lang="en-US" altLang="zh-CN" sz="2400" dirty="0" err="1" smtClean="0">
                <a:latin typeface="Times New Roman" panose="02020603050405020304" pitchFamily="18" charset="0"/>
              </a:rPr>
              <a:t>name.equals</a:t>
            </a:r>
            <a:r>
              <a:rPr lang="en-US" altLang="zh-CN" sz="2400" dirty="0" smtClean="0">
                <a:latin typeface="Times New Roman" panose="02020603050405020304" pitchFamily="18" charset="0"/>
              </a:rPr>
              <a:t>(</a:t>
            </a:r>
            <a:r>
              <a:rPr lang="en-US" altLang="zh-CN" sz="2400" dirty="0" smtClean="0">
                <a:latin typeface="华文中宋" panose="02010600040101010101" pitchFamily="2" charset="-122"/>
              </a:rPr>
              <a:t>“</a:t>
            </a:r>
            <a:r>
              <a:rPr lang="en-US" altLang="zh-CN" sz="2400" dirty="0" smtClean="0">
                <a:latin typeface="Times New Roman" panose="02020603050405020304" pitchFamily="18" charset="0"/>
              </a:rPr>
              <a:t>width)) {</a:t>
            </a:r>
          </a:p>
          <a:p>
            <a:pPr eaLnBrk="1" hangingPunct="1">
              <a:buFont typeface="Wingdings" panose="05000000000000000000" pitchFamily="2" charset="2"/>
              <a:buNone/>
            </a:pPr>
            <a:r>
              <a:rPr lang="en-US" altLang="zh-CN" sz="2400" dirty="0" smtClean="0">
                <a:latin typeface="Times New Roman" panose="02020603050405020304" pitchFamily="18" charset="0"/>
              </a:rPr>
              <a:t>		_width = value;</a:t>
            </a:r>
          </a:p>
          <a:p>
            <a:pPr eaLnBrk="1" hangingPunct="1">
              <a:buFont typeface="Wingdings" panose="05000000000000000000" pitchFamily="2" charset="2"/>
              <a:buNone/>
            </a:pPr>
            <a:r>
              <a:rPr lang="en-US" altLang="zh-CN" sz="2400" dirty="0" smtClean="0">
                <a:latin typeface="Times New Roman" panose="02020603050405020304" pitchFamily="18" charset="0"/>
              </a:rPr>
              <a:t>		return;</a:t>
            </a:r>
          </a:p>
          <a:p>
            <a:pPr eaLnBrk="1" hangingPunct="1">
              <a:buFont typeface="Wingdings" panose="05000000000000000000" pitchFamily="2" charset="2"/>
              <a:buNone/>
            </a:pPr>
            <a:r>
              <a:rPr lang="en-US" altLang="zh-CN" sz="2400" dirty="0" smtClean="0">
                <a:latin typeface="Times New Roman" panose="02020603050405020304" pitchFamily="18" charset="0"/>
              </a:rPr>
              <a:t>	}</a:t>
            </a:r>
          </a:p>
          <a:p>
            <a:pPr eaLnBrk="1" hangingPunct="1">
              <a:buFont typeface="Wingdings" panose="05000000000000000000" pitchFamily="2" charset="2"/>
              <a:buNone/>
            </a:pPr>
            <a:r>
              <a:rPr lang="en-US" altLang="zh-CN" sz="2400" dirty="0" smtClean="0">
                <a:latin typeface="Times New Roman" panose="02020603050405020304" pitchFamily="18" charset="0"/>
              </a:rPr>
              <a:t>}</a:t>
            </a:r>
          </a:p>
          <a:p>
            <a:pPr eaLnBrk="1" hangingPunct="1">
              <a:buFont typeface="Wingdings" panose="05000000000000000000" pitchFamily="2" charset="2"/>
              <a:buNone/>
            </a:pPr>
            <a:r>
              <a:rPr lang="zh-CN" altLang="en-US" dirty="0" smtClean="0">
                <a:latin typeface="Times New Roman" panose="02020603050405020304" pitchFamily="18" charset="0"/>
                <a:ea typeface="楷体_GB2312" pitchFamily="49" charset="-122"/>
              </a:rPr>
              <a:t>为</a:t>
            </a:r>
            <a:r>
              <a:rPr lang="zh-CN" altLang="en-US" dirty="0" smtClean="0">
                <a:latin typeface="Times New Roman" panose="02020603050405020304" pitchFamily="18" charset="0"/>
                <a:ea typeface="楷体_GB2312" pitchFamily="49" charset="-122"/>
              </a:rPr>
              <a:t>长方形的长和宽设置新值，是一个逻辑内聚的例子</a:t>
            </a:r>
          </a:p>
        </p:txBody>
      </p:sp>
    </p:spTree>
    <p:extLst>
      <p:ext uri="{BB962C8B-B14F-4D97-AF65-F5344CB8AC3E}">
        <p14:creationId xmlns:p14="http://schemas.microsoft.com/office/powerpoint/2010/main" val="29675818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04501" y="548680"/>
            <a:ext cx="8567737" cy="981075"/>
          </a:xfrm>
        </p:spPr>
        <p:txBody>
          <a:bodyPr/>
          <a:lstStyle/>
          <a:p>
            <a:pPr eaLnBrk="1" hangingPunct="1"/>
            <a:r>
              <a:rPr lang="zh-CN" altLang="en-US" dirty="0" smtClean="0"/>
              <a:t>本章主要内容</a:t>
            </a:r>
          </a:p>
        </p:txBody>
      </p:sp>
      <p:sp>
        <p:nvSpPr>
          <p:cNvPr id="4099" name="Rectangle 3"/>
          <p:cNvSpPr>
            <a:spLocks noGrp="1" noChangeArrowheads="1"/>
          </p:cNvSpPr>
          <p:nvPr>
            <p:ph type="body" idx="1"/>
          </p:nvPr>
        </p:nvSpPr>
        <p:spPr>
          <a:xfrm>
            <a:off x="683567" y="1700809"/>
            <a:ext cx="8209607" cy="4392488"/>
          </a:xfrm>
        </p:spPr>
        <p:txBody>
          <a:bodyPr>
            <a:normAutofit lnSpcReduction="10000"/>
          </a:bodyPr>
          <a:lstStyle/>
          <a:p>
            <a:pPr eaLnBrk="1" hangingPunct="1"/>
            <a:r>
              <a:rPr lang="en-US" altLang="zh-CN" dirty="0" smtClean="0"/>
              <a:t>10.1 </a:t>
            </a:r>
            <a:r>
              <a:rPr lang="zh-CN" altLang="en-US" dirty="0" smtClean="0"/>
              <a:t>软件架构的设计</a:t>
            </a:r>
          </a:p>
          <a:p>
            <a:pPr eaLnBrk="1" hangingPunct="1"/>
            <a:r>
              <a:rPr lang="en-US" altLang="zh-CN" dirty="0" smtClean="0"/>
              <a:t>10.2 </a:t>
            </a:r>
            <a:r>
              <a:rPr lang="zh-CN" altLang="en-US" dirty="0" smtClean="0"/>
              <a:t>高层结构设计</a:t>
            </a:r>
          </a:p>
          <a:p>
            <a:pPr eaLnBrk="1" hangingPunct="1"/>
            <a:r>
              <a:rPr lang="en-US" altLang="zh-CN" dirty="0" smtClean="0"/>
              <a:t>10.3 </a:t>
            </a:r>
            <a:r>
              <a:rPr lang="zh-CN" altLang="en-US" dirty="0" smtClean="0"/>
              <a:t>结构化设计方法</a:t>
            </a:r>
          </a:p>
          <a:p>
            <a:pPr eaLnBrk="1" hangingPunct="1"/>
            <a:r>
              <a:rPr lang="en-US" altLang="zh-CN" dirty="0" smtClean="0"/>
              <a:t>10.4 </a:t>
            </a:r>
            <a:r>
              <a:rPr lang="zh-CN" altLang="en-US" dirty="0" smtClean="0"/>
              <a:t>面向对象设计方法</a:t>
            </a:r>
          </a:p>
          <a:p>
            <a:pPr eaLnBrk="1" hangingPunct="1"/>
            <a:r>
              <a:rPr lang="en-US" altLang="zh-CN" dirty="0" smtClean="0"/>
              <a:t>10.5 </a:t>
            </a:r>
            <a:r>
              <a:rPr lang="zh-CN" altLang="en-US" dirty="0" smtClean="0"/>
              <a:t>面向服务设计方法</a:t>
            </a:r>
          </a:p>
          <a:p>
            <a:pPr eaLnBrk="1" hangingPunct="1"/>
            <a:r>
              <a:rPr lang="en-US" altLang="zh-CN" dirty="0" smtClean="0"/>
              <a:t>10.6 </a:t>
            </a:r>
            <a:r>
              <a:rPr lang="zh-CN" altLang="en-US" dirty="0" smtClean="0"/>
              <a:t>设计原则</a:t>
            </a:r>
          </a:p>
          <a:p>
            <a:pPr eaLnBrk="1" hangingPunct="1"/>
            <a:r>
              <a:rPr lang="en-US" altLang="zh-CN" dirty="0" smtClean="0"/>
              <a:t>10.7 </a:t>
            </a:r>
            <a:r>
              <a:rPr lang="zh-CN" altLang="en-US" dirty="0" smtClean="0"/>
              <a:t>设计模式</a:t>
            </a:r>
          </a:p>
          <a:p>
            <a:pPr eaLnBrk="1" hangingPunct="1"/>
            <a:r>
              <a:rPr lang="en-US" altLang="zh-CN" dirty="0" smtClean="0"/>
              <a:t>10.8 </a:t>
            </a:r>
            <a:r>
              <a:rPr lang="zh-CN" altLang="en-US" dirty="0" smtClean="0"/>
              <a:t>重构</a:t>
            </a:r>
          </a:p>
          <a:p>
            <a:pPr eaLnBrk="1" hangingPunct="1"/>
            <a:endParaRPr lang="en-US" altLang="zh-CN" dirty="0" smtClean="0"/>
          </a:p>
        </p:txBody>
      </p:sp>
    </p:spTree>
    <p:extLst>
      <p:ext uri="{BB962C8B-B14F-4D97-AF65-F5344CB8AC3E}">
        <p14:creationId xmlns:p14="http://schemas.microsoft.com/office/powerpoint/2010/main" val="39017994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67544" y="269875"/>
            <a:ext cx="8496300" cy="981075"/>
          </a:xfrm>
        </p:spPr>
        <p:txBody>
          <a:bodyPr/>
          <a:lstStyle/>
          <a:p>
            <a:pPr eaLnBrk="1" hangingPunct="1"/>
            <a:r>
              <a:rPr lang="en-US" altLang="zh-CN" dirty="0" smtClean="0"/>
              <a:t>4. MVC</a:t>
            </a:r>
            <a:r>
              <a:rPr lang="zh-CN" altLang="en-US" dirty="0" smtClean="0"/>
              <a:t>架构模式</a:t>
            </a:r>
          </a:p>
        </p:txBody>
      </p:sp>
      <p:sp>
        <p:nvSpPr>
          <p:cNvPr id="22531" name="Rectangle 3"/>
          <p:cNvSpPr>
            <a:spLocks noGrp="1" noChangeArrowheads="1"/>
          </p:cNvSpPr>
          <p:nvPr>
            <p:ph type="body" sz="half" idx="1"/>
          </p:nvPr>
        </p:nvSpPr>
        <p:spPr>
          <a:xfrm>
            <a:off x="539552" y="1250950"/>
            <a:ext cx="8136904" cy="5202386"/>
          </a:xfrm>
        </p:spPr>
        <p:txBody>
          <a:bodyPr>
            <a:normAutofit lnSpcReduction="10000"/>
          </a:bodyPr>
          <a:lstStyle/>
          <a:p>
            <a:pPr eaLnBrk="1" hangingPunct="1">
              <a:buClr>
                <a:srgbClr val="C00000"/>
              </a:buClr>
              <a:buSzPct val="80000"/>
            </a:pPr>
            <a:r>
              <a:rPr lang="zh-CN" altLang="en-US" sz="2800" dirty="0" smtClean="0"/>
              <a:t>模型（</a:t>
            </a:r>
            <a:r>
              <a:rPr lang="en-US" altLang="zh-CN" sz="2800" dirty="0" smtClean="0"/>
              <a:t>Model</a:t>
            </a:r>
            <a:r>
              <a:rPr lang="zh-CN" altLang="en-US" sz="2800" dirty="0" smtClean="0"/>
              <a:t>）</a:t>
            </a:r>
            <a:endParaRPr lang="en-US" altLang="zh-CN" sz="2800" dirty="0" smtClean="0"/>
          </a:p>
          <a:p>
            <a:pPr lvl="1" eaLnBrk="1" hangingPunct="1">
              <a:buClr>
                <a:srgbClr val="0033CC"/>
              </a:buClr>
              <a:buSzPct val="120000"/>
              <a:buFont typeface="Arial" panose="020B0604020202020204" pitchFamily="34" charset="0"/>
              <a:buChar char="‒"/>
            </a:pPr>
            <a:r>
              <a:rPr lang="zh-CN" altLang="en-US" sz="2400" dirty="0" smtClean="0">
                <a:latin typeface="楷体" panose="02010609060101010101" pitchFamily="49" charset="-122"/>
                <a:ea typeface="楷体" panose="02010609060101010101" pitchFamily="49" charset="-122"/>
              </a:rPr>
              <a:t>代表数据，使用对象及其属性实现。</a:t>
            </a:r>
          </a:p>
          <a:p>
            <a:pPr eaLnBrk="1" hangingPunct="1">
              <a:buClr>
                <a:srgbClr val="C00000"/>
              </a:buClr>
              <a:buSzPct val="80000"/>
            </a:pPr>
            <a:r>
              <a:rPr lang="zh-CN" altLang="en-US" sz="2800" dirty="0" smtClean="0"/>
              <a:t>控制器（</a:t>
            </a:r>
            <a:r>
              <a:rPr lang="en-US" altLang="zh-CN" sz="2800" dirty="0" smtClean="0"/>
              <a:t>Controller</a:t>
            </a:r>
            <a:r>
              <a:rPr lang="zh-CN" altLang="en-US" sz="2800" dirty="0" smtClean="0"/>
              <a:t>）</a:t>
            </a:r>
            <a:endParaRPr lang="en-US" altLang="zh-CN" sz="2800" dirty="0" smtClean="0"/>
          </a:p>
          <a:p>
            <a:pPr lvl="1" eaLnBrk="1" hangingPunct="1">
              <a:buClr>
                <a:srgbClr val="0033CC"/>
              </a:buClr>
              <a:buSzPct val="120000"/>
              <a:buFont typeface="Arial" panose="020B0604020202020204" pitchFamily="34" charset="0"/>
              <a:buChar char="‒"/>
            </a:pPr>
            <a:r>
              <a:rPr lang="zh-CN" altLang="en-US" sz="2400" dirty="0" smtClean="0">
                <a:latin typeface="楷体" panose="02010609060101010101" pitchFamily="49" charset="-122"/>
                <a:ea typeface="楷体" panose="02010609060101010101" pitchFamily="49" charset="-122"/>
              </a:rPr>
              <a:t>是模型与视图的联系纽带，客户的请求由控制器处理，它根据客户的请求调用模型的方法，完成数据更新，然后调用视图的方法将响应结果展示给客户。相应的，模型的更新与修改将通过控制器通知视图，保持视图与模型的一致性</a:t>
            </a:r>
          </a:p>
          <a:p>
            <a:pPr eaLnBrk="1" hangingPunct="1">
              <a:buClr>
                <a:srgbClr val="C00000"/>
              </a:buClr>
              <a:buSzPct val="80000"/>
            </a:pPr>
            <a:r>
              <a:rPr lang="zh-CN" altLang="en-US" sz="2800" dirty="0" smtClean="0"/>
              <a:t>视图（</a:t>
            </a:r>
            <a:r>
              <a:rPr lang="en-US" altLang="zh-CN" sz="2800" dirty="0" smtClean="0"/>
              <a:t>View</a:t>
            </a:r>
            <a:r>
              <a:rPr lang="zh-CN" altLang="en-US" sz="2800" dirty="0" smtClean="0"/>
              <a:t>）</a:t>
            </a:r>
            <a:endParaRPr lang="en-US" altLang="zh-CN" sz="2800" dirty="0" smtClean="0"/>
          </a:p>
          <a:p>
            <a:pPr lvl="1" eaLnBrk="1" hangingPunct="1">
              <a:buClr>
                <a:srgbClr val="0033CC"/>
              </a:buClr>
              <a:buSzPct val="120000"/>
              <a:buFont typeface="Arial" panose="020B0604020202020204" pitchFamily="34" charset="0"/>
              <a:buChar char="‒"/>
            </a:pPr>
            <a:r>
              <a:rPr lang="zh-CN" altLang="en-US" sz="2400" dirty="0" smtClean="0">
                <a:latin typeface="楷体" panose="02010609060101010101" pitchFamily="49" charset="-122"/>
                <a:ea typeface="楷体" panose="02010609060101010101" pitchFamily="49" charset="-122"/>
              </a:rPr>
              <a:t>是模型的外在表现形式，视图可以直接访问模型；查询数据信息，当模型中数据发生变化时，它会通知视图刷新界面，显示更新后的数据。</a:t>
            </a:r>
          </a:p>
        </p:txBody>
      </p:sp>
    </p:spTree>
    <p:extLst>
      <p:ext uri="{BB962C8B-B14F-4D97-AF65-F5344CB8AC3E}">
        <p14:creationId xmlns:p14="http://schemas.microsoft.com/office/powerpoint/2010/main" val="3096733486"/>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79388" y="755684"/>
            <a:ext cx="8713092" cy="663575"/>
          </a:xfrm>
        </p:spPr>
        <p:txBody>
          <a:bodyPr>
            <a:normAutofit fontScale="90000"/>
          </a:bodyPr>
          <a:lstStyle/>
          <a:p>
            <a:pPr eaLnBrk="1" hangingPunct="1"/>
            <a:r>
              <a:rPr lang="zh-CN" altLang="en-US" smtClean="0"/>
              <a:t>重构后的例</a:t>
            </a:r>
            <a:r>
              <a:rPr lang="en-US" altLang="zh-CN" dirty="0" smtClean="0"/>
              <a:t>2</a:t>
            </a:r>
          </a:p>
        </p:txBody>
      </p:sp>
      <p:sp>
        <p:nvSpPr>
          <p:cNvPr id="205827" name="Rectangle 3"/>
          <p:cNvSpPr>
            <a:spLocks noGrp="1" noChangeArrowheads="1"/>
          </p:cNvSpPr>
          <p:nvPr>
            <p:ph type="body" idx="1"/>
          </p:nvPr>
        </p:nvSpPr>
        <p:spPr>
          <a:xfrm>
            <a:off x="611559" y="1772816"/>
            <a:ext cx="7686303" cy="4177134"/>
          </a:xfrm>
          <a:extLst>
            <a:ext uri="{909E8E84-426E-40DD-AFC4-6F175D3DCCD1}">
              <a14:hiddenFill xmlns:a14="http://schemas.microsoft.com/office/drawing/2010/main">
                <a:solidFill>
                  <a:schemeClr val="bg2"/>
                </a:solidFill>
              </a14:hiddenFill>
            </a:ext>
          </a:extLst>
        </p:spPr>
        <p:txBody>
          <a:bodyPr>
            <a:normAutofit/>
          </a:bodyPr>
          <a:lstStyle/>
          <a:p>
            <a:pPr eaLnBrk="1" hangingPunct="1">
              <a:buFont typeface="Wingdings" panose="05000000000000000000" pitchFamily="2" charset="2"/>
              <a:buNone/>
            </a:pPr>
            <a:r>
              <a:rPr lang="en-US" altLang="zh-CN" dirty="0" smtClean="0">
                <a:latin typeface="Times New Roman" panose="02020603050405020304" pitchFamily="18" charset="0"/>
              </a:rPr>
              <a:t>void </a:t>
            </a:r>
            <a:r>
              <a:rPr lang="en-US" altLang="zh-CN" dirty="0" err="1" smtClean="0">
                <a:latin typeface="Times New Roman" panose="02020603050405020304" pitchFamily="18" charset="0"/>
              </a:rPr>
              <a:t>setHeight</a:t>
            </a:r>
            <a:r>
              <a:rPr lang="en-US" altLang="zh-CN" dirty="0" smtClean="0">
                <a:latin typeface="Times New Roman" panose="02020603050405020304" pitchFamily="18" charset="0"/>
              </a:rPr>
              <a:t>(</a:t>
            </a:r>
            <a:r>
              <a:rPr lang="en-US" altLang="zh-CN" dirty="0" err="1" smtClean="0">
                <a:latin typeface="Times New Roman" panose="02020603050405020304" pitchFamily="18" charset="0"/>
              </a:rPr>
              <a:t>int</a:t>
            </a:r>
            <a:r>
              <a:rPr lang="en-US" altLang="zh-CN" dirty="0" smtClean="0">
                <a:latin typeface="Times New Roman" panose="02020603050405020304" pitchFamily="18" charset="0"/>
              </a:rPr>
              <a:t> value) {</a:t>
            </a:r>
          </a:p>
          <a:p>
            <a:pPr eaLnBrk="1" hangingPunct="1">
              <a:buFont typeface="Wingdings" panose="05000000000000000000" pitchFamily="2" charset="2"/>
              <a:buNone/>
            </a:pPr>
            <a:r>
              <a:rPr lang="en-US" altLang="zh-CN" dirty="0" smtClean="0">
                <a:latin typeface="Times New Roman" panose="02020603050405020304" pitchFamily="18" charset="0"/>
              </a:rPr>
              <a:t>		_height = value;</a:t>
            </a:r>
          </a:p>
          <a:p>
            <a:pPr eaLnBrk="1" hangingPunct="1">
              <a:buFont typeface="Wingdings" panose="05000000000000000000" pitchFamily="2" charset="2"/>
              <a:buNone/>
            </a:pPr>
            <a:r>
              <a:rPr lang="en-US" altLang="zh-CN" dirty="0" smtClean="0">
                <a:latin typeface="Times New Roman" panose="02020603050405020304" pitchFamily="18" charset="0"/>
              </a:rPr>
              <a:t>}</a:t>
            </a:r>
          </a:p>
          <a:p>
            <a:pPr eaLnBrk="1" hangingPunct="1">
              <a:buFont typeface="Wingdings" panose="05000000000000000000" pitchFamily="2" charset="2"/>
              <a:buNone/>
            </a:pPr>
            <a:endParaRPr lang="en-US" altLang="zh-CN" dirty="0" smtClean="0">
              <a:latin typeface="Times New Roman" panose="02020603050405020304" pitchFamily="18" charset="0"/>
            </a:endParaRPr>
          </a:p>
          <a:p>
            <a:pPr eaLnBrk="1" hangingPunct="1">
              <a:buFont typeface="Wingdings" panose="05000000000000000000" pitchFamily="2" charset="2"/>
              <a:buNone/>
            </a:pPr>
            <a:r>
              <a:rPr lang="en-US" altLang="zh-CN" dirty="0" smtClean="0">
                <a:latin typeface="Times New Roman" panose="02020603050405020304" pitchFamily="18" charset="0"/>
              </a:rPr>
              <a:t>void </a:t>
            </a:r>
            <a:r>
              <a:rPr lang="en-US" altLang="zh-CN" dirty="0" err="1" smtClean="0">
                <a:latin typeface="Times New Roman" panose="02020603050405020304" pitchFamily="18" charset="0"/>
              </a:rPr>
              <a:t>setWidth</a:t>
            </a:r>
            <a:r>
              <a:rPr lang="en-US" altLang="zh-CN" dirty="0" smtClean="0">
                <a:latin typeface="Times New Roman" panose="02020603050405020304" pitchFamily="18" charset="0"/>
              </a:rPr>
              <a:t>(</a:t>
            </a:r>
            <a:r>
              <a:rPr lang="en-US" altLang="zh-CN" dirty="0" err="1" smtClean="0">
                <a:latin typeface="Times New Roman" panose="02020603050405020304" pitchFamily="18" charset="0"/>
              </a:rPr>
              <a:t>int</a:t>
            </a:r>
            <a:r>
              <a:rPr lang="en-US" altLang="zh-CN" dirty="0" smtClean="0">
                <a:latin typeface="Times New Roman" panose="02020603050405020304" pitchFamily="18" charset="0"/>
              </a:rPr>
              <a:t> value)  {</a:t>
            </a:r>
          </a:p>
          <a:p>
            <a:pPr eaLnBrk="1" hangingPunct="1">
              <a:buFont typeface="Wingdings" panose="05000000000000000000" pitchFamily="2" charset="2"/>
              <a:buNone/>
            </a:pPr>
            <a:r>
              <a:rPr lang="en-US" altLang="zh-CN" dirty="0" smtClean="0">
                <a:latin typeface="Times New Roman" panose="02020603050405020304" pitchFamily="18" charset="0"/>
              </a:rPr>
              <a:t>		_width = value;</a:t>
            </a:r>
          </a:p>
          <a:p>
            <a:pPr eaLnBrk="1" hangingPunct="1">
              <a:buFont typeface="Wingdings" panose="05000000000000000000" pitchFamily="2" charset="2"/>
              <a:buNone/>
            </a:pPr>
            <a:r>
              <a:rPr lang="en-US" altLang="zh-CN" dirty="0" smtClean="0">
                <a:latin typeface="Times New Roman" panose="02020603050405020304" pitchFamily="18" charset="0"/>
              </a:rPr>
              <a:t>}</a:t>
            </a:r>
          </a:p>
          <a:p>
            <a:pPr eaLnBrk="1" hangingPunct="1">
              <a:buFont typeface="Wingdings" panose="05000000000000000000" pitchFamily="2" charset="2"/>
              <a:buNone/>
            </a:pPr>
            <a:endParaRPr lang="en-US" altLang="zh-CN" dirty="0" smtClean="0">
              <a:latin typeface="Times New Roman" panose="02020603050405020304" pitchFamily="18" charset="0"/>
            </a:endParaRPr>
          </a:p>
        </p:txBody>
      </p:sp>
    </p:spTree>
    <p:extLst>
      <p:ext uri="{BB962C8B-B14F-4D97-AF65-F5344CB8AC3E}">
        <p14:creationId xmlns:p14="http://schemas.microsoft.com/office/powerpoint/2010/main" val="1979839791"/>
      </p:ext>
    </p:extLst>
  </p:cSld>
  <p:clrMapOvr>
    <a:masterClrMapping/>
  </p:clrMapOvr>
  <p:transition/>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8404" y="692696"/>
            <a:ext cx="8964613" cy="663575"/>
          </a:xfrm>
        </p:spPr>
        <p:txBody>
          <a:bodyPr>
            <a:normAutofit fontScale="90000"/>
          </a:bodyPr>
          <a:lstStyle/>
          <a:p>
            <a:pPr eaLnBrk="1" hangingPunct="1"/>
            <a:r>
              <a:rPr lang="zh-CN" altLang="en-US" dirty="0" smtClean="0"/>
              <a:t>模块重构例</a:t>
            </a:r>
            <a:r>
              <a:rPr lang="en-US" altLang="zh-CN" dirty="0" smtClean="0"/>
              <a:t>3</a:t>
            </a:r>
          </a:p>
        </p:txBody>
      </p:sp>
      <p:sp>
        <p:nvSpPr>
          <p:cNvPr id="206851" name="Rectangle 3"/>
          <p:cNvSpPr>
            <a:spLocks noGrp="1" noChangeArrowheads="1"/>
          </p:cNvSpPr>
          <p:nvPr>
            <p:ph type="body" idx="1"/>
          </p:nvPr>
        </p:nvSpPr>
        <p:spPr>
          <a:xfrm>
            <a:off x="501650" y="1628800"/>
            <a:ext cx="8642350" cy="4495800"/>
          </a:xfrm>
          <a:extLst>
            <a:ext uri="{909E8E84-426E-40DD-AFC4-6F175D3DCCD1}">
              <a14:hiddenFill xmlns:a14="http://schemas.microsoft.com/office/drawing/2010/main">
                <a:solidFill>
                  <a:schemeClr val="bg2"/>
                </a:solidFill>
              </a14:hiddenFill>
            </a:ext>
          </a:extLst>
        </p:spPr>
        <p:txBody>
          <a:bodyPr/>
          <a:lstStyle/>
          <a:p>
            <a:pPr eaLnBrk="1" hangingPunct="1">
              <a:buFont typeface="Wingdings" panose="05000000000000000000" pitchFamily="2" charset="2"/>
              <a:buNone/>
            </a:pPr>
            <a:r>
              <a:rPr lang="zh-CN" altLang="en-US" dirty="0" smtClean="0">
                <a:latin typeface="Times New Roman" panose="02020603050405020304" pitchFamily="18" charset="0"/>
                <a:ea typeface="楷体_GB2312" pitchFamily="49" charset="-122"/>
              </a:rPr>
              <a:t>获取某个数并且修改它以作其他用途，比如：</a:t>
            </a:r>
          </a:p>
          <a:p>
            <a:pPr eaLnBrk="1" hangingPunct="1">
              <a:buFont typeface="Wingdings" panose="05000000000000000000" pitchFamily="2" charset="2"/>
              <a:buNone/>
            </a:pPr>
            <a:r>
              <a:rPr lang="en-US" altLang="zh-CN" dirty="0" smtClean="0">
                <a:latin typeface="Times New Roman" panose="02020603050405020304" pitchFamily="18" charset="0"/>
              </a:rPr>
              <a:t>void </a:t>
            </a:r>
            <a:r>
              <a:rPr lang="en-US" altLang="zh-CN" dirty="0" err="1" smtClean="0">
                <a:latin typeface="Times New Roman" panose="02020603050405020304" pitchFamily="18" charset="0"/>
              </a:rPr>
              <a:t>getTotalOutstandingAndSetReadyForSummaries</a:t>
            </a:r>
            <a:r>
              <a:rPr lang="en-US" altLang="zh-CN" dirty="0" smtClean="0">
                <a:latin typeface="Times New Roman" panose="02020603050405020304" pitchFamily="18" charset="0"/>
              </a:rPr>
              <a:t>()</a:t>
            </a:r>
          </a:p>
          <a:p>
            <a:pPr eaLnBrk="1" hangingPunct="1">
              <a:buFont typeface="Wingdings" panose="05000000000000000000" pitchFamily="2" charset="2"/>
              <a:buNone/>
            </a:pPr>
            <a:endParaRPr lang="en-US" altLang="zh-CN" dirty="0" smtClean="0">
              <a:latin typeface="Times New Roman" panose="02020603050405020304" pitchFamily="18" charset="0"/>
            </a:endParaRPr>
          </a:p>
          <a:p>
            <a:pPr eaLnBrk="1" hangingPunct="1">
              <a:buFont typeface="Wingdings" panose="05000000000000000000" pitchFamily="2" charset="2"/>
              <a:buNone/>
            </a:pPr>
            <a:r>
              <a:rPr lang="zh-CN" altLang="en-US" dirty="0" smtClean="0">
                <a:latin typeface="Times New Roman" panose="02020603050405020304" pitchFamily="18" charset="0"/>
                <a:ea typeface="楷体_GB2312" pitchFamily="49" charset="-122"/>
              </a:rPr>
              <a:t>这是一个顺序内聚的模块，重构后：</a:t>
            </a:r>
          </a:p>
          <a:p>
            <a:pPr eaLnBrk="1" hangingPunct="1">
              <a:buFont typeface="Wingdings" panose="05000000000000000000" pitchFamily="2" charset="2"/>
              <a:buNone/>
            </a:pPr>
            <a:r>
              <a:rPr lang="en-US" altLang="zh-CN" dirty="0" smtClean="0">
                <a:latin typeface="Times New Roman" panose="02020603050405020304" pitchFamily="18" charset="0"/>
              </a:rPr>
              <a:t>double </a:t>
            </a:r>
            <a:r>
              <a:rPr lang="en-US" altLang="zh-CN" dirty="0" err="1" smtClean="0">
                <a:latin typeface="Times New Roman" panose="02020603050405020304" pitchFamily="18" charset="0"/>
              </a:rPr>
              <a:t>getTatalOutstanding</a:t>
            </a:r>
            <a:r>
              <a:rPr lang="en-US" altLang="zh-CN" dirty="0" smtClean="0">
                <a:latin typeface="Times New Roman" panose="02020603050405020304" pitchFamily="18" charset="0"/>
              </a:rPr>
              <a:t>()</a:t>
            </a:r>
          </a:p>
          <a:p>
            <a:pPr eaLnBrk="1" hangingPunct="1">
              <a:buFont typeface="Wingdings" panose="05000000000000000000" pitchFamily="2" charset="2"/>
              <a:buNone/>
            </a:pPr>
            <a:r>
              <a:rPr lang="en-US" altLang="zh-CN" dirty="0" smtClean="0">
                <a:latin typeface="Times New Roman" panose="02020603050405020304" pitchFamily="18" charset="0"/>
              </a:rPr>
              <a:t>void </a:t>
            </a:r>
            <a:r>
              <a:rPr lang="en-US" altLang="zh-CN" dirty="0" err="1" smtClean="0">
                <a:latin typeface="Times New Roman" panose="02020603050405020304" pitchFamily="18" charset="0"/>
              </a:rPr>
              <a:t>setReadyForSummaries</a:t>
            </a:r>
            <a:r>
              <a:rPr lang="en-US" altLang="zh-CN" dirty="0" smtClean="0">
                <a:latin typeface="Times New Roman" panose="02020603050405020304" pitchFamily="18" charset="0"/>
              </a:rPr>
              <a:t>(double x)</a:t>
            </a:r>
          </a:p>
          <a:p>
            <a:pPr eaLnBrk="1" hangingPunct="1">
              <a:buFont typeface="Wingdings" panose="05000000000000000000" pitchFamily="2" charset="2"/>
              <a:buNone/>
            </a:pPr>
            <a:endParaRPr lang="en-US" altLang="zh-CN" dirty="0" smtClean="0">
              <a:latin typeface="Times New Roman" panose="02020603050405020304" pitchFamily="18" charset="0"/>
            </a:endParaRPr>
          </a:p>
        </p:txBody>
      </p:sp>
    </p:spTree>
    <p:extLst>
      <p:ext uri="{BB962C8B-B14F-4D97-AF65-F5344CB8AC3E}">
        <p14:creationId xmlns:p14="http://schemas.microsoft.com/office/powerpoint/2010/main" val="883408796"/>
      </p:ext>
    </p:extLst>
  </p:cSld>
  <p:clrMapOvr>
    <a:masterClrMapping/>
  </p:clrMapOvr>
  <p:transition/>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576263" y="548680"/>
            <a:ext cx="8567737" cy="981075"/>
          </a:xfrm>
        </p:spPr>
        <p:txBody>
          <a:bodyPr/>
          <a:lstStyle/>
          <a:p>
            <a:pPr eaLnBrk="1" hangingPunct="1"/>
            <a:r>
              <a:rPr lang="zh-CN" altLang="en-US" dirty="0" smtClean="0"/>
              <a:t>模块设计案例（图书馆）</a:t>
            </a:r>
          </a:p>
        </p:txBody>
      </p:sp>
      <p:sp>
        <p:nvSpPr>
          <p:cNvPr id="207875" name="Rectangle 3"/>
          <p:cNvSpPr>
            <a:spLocks noGrp="1" noChangeArrowheads="1"/>
          </p:cNvSpPr>
          <p:nvPr>
            <p:ph type="body" idx="1"/>
          </p:nvPr>
        </p:nvSpPr>
        <p:spPr/>
        <p:txBody>
          <a:bodyPr>
            <a:normAutofit fontScale="92500" lnSpcReduction="10000"/>
          </a:bodyPr>
          <a:lstStyle/>
          <a:p>
            <a:pPr eaLnBrk="1" hangingPunct="1">
              <a:buFont typeface="Wingdings" panose="05000000000000000000" pitchFamily="2" charset="2"/>
              <a:buNone/>
            </a:pPr>
            <a:r>
              <a:rPr lang="zh-CN" altLang="en-US" dirty="0" smtClean="0">
                <a:hlinkClick r:id="rId2" action="ppaction://hlinkfile"/>
              </a:rPr>
              <a:t>学生设计：</a:t>
            </a:r>
            <a:endParaRPr lang="zh-CN" altLang="en-US" dirty="0" smtClean="0"/>
          </a:p>
          <a:p>
            <a:pPr eaLnBrk="1" hangingPunct="1"/>
            <a:r>
              <a:rPr lang="zh-CN" altLang="en-US" dirty="0" smtClean="0"/>
              <a:t>图书馆有多种书，每种书有一个图书编号，在架数量随着每次读者借阅而减少</a:t>
            </a:r>
          </a:p>
          <a:p>
            <a:pPr eaLnBrk="1" hangingPunct="1"/>
            <a:r>
              <a:rPr lang="zh-CN" altLang="en-US" dirty="0" smtClean="0"/>
              <a:t>当图书在架数量为</a:t>
            </a:r>
            <a:r>
              <a:rPr lang="en-US" altLang="zh-CN" dirty="0" smtClean="0"/>
              <a:t>0</a:t>
            </a:r>
            <a:r>
              <a:rPr lang="zh-CN" altLang="en-US" dirty="0" smtClean="0"/>
              <a:t>时，修改图书状态为</a:t>
            </a:r>
            <a:r>
              <a:rPr lang="zh-CN" altLang="en-US" dirty="0" smtClean="0">
                <a:latin typeface="华文中宋" panose="02010600040101010101" pitchFamily="2" charset="-122"/>
              </a:rPr>
              <a:t>“</a:t>
            </a:r>
            <a:r>
              <a:rPr lang="zh-CN" altLang="en-US" dirty="0" smtClean="0"/>
              <a:t>全部借出</a:t>
            </a:r>
            <a:r>
              <a:rPr lang="zh-CN" altLang="en-US" dirty="0" smtClean="0">
                <a:latin typeface="华文中宋" panose="02010600040101010101" pitchFamily="2" charset="-122"/>
              </a:rPr>
              <a:t>”</a:t>
            </a:r>
            <a:r>
              <a:rPr lang="zh-CN" altLang="en-US" dirty="0" smtClean="0"/>
              <a:t>，否则为</a:t>
            </a:r>
            <a:r>
              <a:rPr lang="zh-CN" altLang="en-US" dirty="0" smtClean="0">
                <a:latin typeface="华文中宋" panose="02010600040101010101" pitchFamily="2" charset="-122"/>
              </a:rPr>
              <a:t>“</a:t>
            </a:r>
            <a:r>
              <a:rPr lang="zh-CN" altLang="en-US" dirty="0" smtClean="0"/>
              <a:t>可借</a:t>
            </a:r>
            <a:r>
              <a:rPr lang="zh-CN" altLang="en-US" dirty="0" smtClean="0">
                <a:latin typeface="华文中宋" panose="02010600040101010101" pitchFamily="2" charset="-122"/>
              </a:rPr>
              <a:t>”</a:t>
            </a:r>
            <a:endParaRPr lang="zh-CN" altLang="en-US" dirty="0" smtClean="0"/>
          </a:p>
          <a:p>
            <a:pPr eaLnBrk="1" hangingPunct="1"/>
            <a:r>
              <a:rPr lang="zh-CN" altLang="en-US" dirty="0" smtClean="0"/>
              <a:t>每个读者仅允许借</a:t>
            </a:r>
            <a:r>
              <a:rPr lang="en-US" altLang="zh-CN" dirty="0" smtClean="0"/>
              <a:t>5</a:t>
            </a:r>
            <a:r>
              <a:rPr lang="zh-CN" altLang="en-US" dirty="0" smtClean="0"/>
              <a:t>本</a:t>
            </a:r>
          </a:p>
          <a:p>
            <a:pPr eaLnBrk="1" hangingPunct="1"/>
            <a:r>
              <a:rPr lang="zh-CN" altLang="en-US" dirty="0" smtClean="0"/>
              <a:t>借阅记录需要保存图书编号、读者编号和借出日期</a:t>
            </a:r>
          </a:p>
          <a:p>
            <a:pPr eaLnBrk="1" hangingPunct="1"/>
            <a:r>
              <a:rPr lang="zh-CN" altLang="en-US" dirty="0" smtClean="0"/>
              <a:t>还书时删除原来的借阅记录</a:t>
            </a:r>
          </a:p>
        </p:txBody>
      </p:sp>
    </p:spTree>
    <p:extLst>
      <p:ext uri="{BB962C8B-B14F-4D97-AF65-F5344CB8AC3E}">
        <p14:creationId xmlns:p14="http://schemas.microsoft.com/office/powerpoint/2010/main" val="13609111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460520" y="301362"/>
            <a:ext cx="8496300" cy="981075"/>
          </a:xfrm>
        </p:spPr>
        <p:txBody>
          <a:bodyPr/>
          <a:lstStyle/>
          <a:p>
            <a:pPr eaLnBrk="1" hangingPunct="1"/>
            <a:r>
              <a:rPr lang="en-US" altLang="zh-CN" dirty="0" smtClean="0"/>
              <a:t>MVC</a:t>
            </a:r>
            <a:r>
              <a:rPr lang="zh-CN" altLang="en-US" dirty="0" smtClean="0"/>
              <a:t>架构示意图</a:t>
            </a:r>
          </a:p>
        </p:txBody>
      </p:sp>
      <p:pic>
        <p:nvPicPr>
          <p:cNvPr id="23555" name="Picture 4"/>
          <p:cNvPicPr>
            <a:picLocks noChangeAspect="1" noChangeArrowheads="1"/>
          </p:cNvPicPr>
          <p:nvPr/>
        </p:nvPicPr>
        <p:blipFill>
          <a:blip r:embed="rId3">
            <a:extLst>
              <a:ext uri="{28A0092B-C50C-407E-A947-70E740481C1C}">
                <a14:useLocalDpi xmlns:a14="http://schemas.microsoft.com/office/drawing/2010/main" val="0"/>
              </a:ext>
            </a:extLst>
          </a:blip>
          <a:srcRect l="10872" t="19489" r="21941" b="35243"/>
          <a:stretch>
            <a:fillRect/>
          </a:stretch>
        </p:blipFill>
        <p:spPr bwMode="auto">
          <a:xfrm>
            <a:off x="468313" y="1282437"/>
            <a:ext cx="8208143"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395288" y="5507038"/>
            <a:ext cx="8424862" cy="954087"/>
          </a:xfrm>
          <a:prstGeom prst="rect">
            <a:avLst/>
          </a:prstGeom>
        </p:spPr>
        <p:txBody>
          <a:bodyPr>
            <a:spAutoFit/>
          </a:bodyPr>
          <a:lstStyle/>
          <a:p>
            <a:pPr marL="342900" indent="-342900">
              <a:spcBef>
                <a:spcPct val="20000"/>
              </a:spcBef>
              <a:buClr>
                <a:srgbClr val="C00000"/>
              </a:buClr>
              <a:buSzPct val="80000"/>
              <a:buFont typeface="Wingdings" pitchFamily="2" charset="2"/>
              <a:buChar char="l"/>
              <a:defRPr/>
            </a:pPr>
            <a:r>
              <a:rPr lang="en-US" altLang="zh-CN" sz="2800" b="1" kern="0" dirty="0">
                <a:solidFill>
                  <a:srgbClr val="000000"/>
                </a:solidFill>
                <a:latin typeface="Arial"/>
                <a:ea typeface="华文中宋"/>
              </a:rPr>
              <a:t>MVC</a:t>
            </a:r>
            <a:r>
              <a:rPr lang="zh-CN" altLang="en-US" sz="2800" b="1" kern="0" dirty="0">
                <a:solidFill>
                  <a:srgbClr val="000000"/>
                </a:solidFill>
                <a:latin typeface="Arial"/>
                <a:ea typeface="华文中宋"/>
              </a:rPr>
              <a:t>模式和三层模式有共同特点（业务逻辑、数据和表示的分离），但不完全遵守分层约定。</a:t>
            </a:r>
          </a:p>
        </p:txBody>
      </p:sp>
    </p:spTree>
    <p:extLst>
      <p:ext uri="{BB962C8B-B14F-4D97-AF65-F5344CB8AC3E}">
        <p14:creationId xmlns:p14="http://schemas.microsoft.com/office/powerpoint/2010/main" val="7005606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115616" y="441246"/>
            <a:ext cx="7435850" cy="603250"/>
          </a:xfrm>
        </p:spPr>
        <p:txBody>
          <a:bodyPr>
            <a:normAutofit fontScale="90000"/>
          </a:bodyPr>
          <a:lstStyle/>
          <a:p>
            <a:pPr eaLnBrk="1" hangingPunct="1"/>
            <a:r>
              <a:rPr lang="en-US" altLang="zh-CN" dirty="0" smtClean="0"/>
              <a:t>MVC</a:t>
            </a:r>
            <a:r>
              <a:rPr lang="zh-CN" altLang="en-US" dirty="0" smtClean="0"/>
              <a:t>架构模式工作流程</a:t>
            </a:r>
          </a:p>
        </p:txBody>
      </p:sp>
      <p:pic>
        <p:nvPicPr>
          <p:cNvPr id="24579" name="Picture 4" descr="20090522234551342"/>
          <p:cNvPicPr>
            <a:picLocks noChangeAspect="1" noChangeArrowheads="1"/>
          </p:cNvPicPr>
          <p:nvPr/>
        </p:nvPicPr>
        <p:blipFill>
          <a:blip r:embed="rId3">
            <a:extLst>
              <a:ext uri="{28A0092B-C50C-407E-A947-70E740481C1C}">
                <a14:useLocalDpi xmlns:a14="http://schemas.microsoft.com/office/drawing/2010/main" val="0"/>
              </a:ext>
            </a:extLst>
          </a:blip>
          <a:srcRect l="1346" r="1518"/>
          <a:stretch>
            <a:fillRect/>
          </a:stretch>
        </p:blipFill>
        <p:spPr bwMode="auto">
          <a:xfrm>
            <a:off x="323850" y="1484313"/>
            <a:ext cx="6818313" cy="524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Rectangle 3"/>
          <p:cNvSpPr txBox="1">
            <a:spLocks noChangeArrowheads="1"/>
          </p:cNvSpPr>
          <p:nvPr/>
        </p:nvSpPr>
        <p:spPr bwMode="auto">
          <a:xfrm>
            <a:off x="5508104" y="1475451"/>
            <a:ext cx="3384301" cy="1296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rgbClr val="C00000"/>
              </a:buClr>
              <a:buSzPct val="80000"/>
              <a:buFont typeface="Wingdings" panose="05000000000000000000" pitchFamily="2" charset="2"/>
              <a:buNone/>
            </a:pPr>
            <a:r>
              <a:rPr lang="zh-CN" altLang="en-US" sz="2800" b="1">
                <a:latin typeface="楷体" panose="02010609060101010101" pitchFamily="49" charset="-122"/>
                <a:ea typeface="楷体" panose="02010609060101010101" pitchFamily="49" charset="-122"/>
              </a:rPr>
              <a:t>控制器对象负责页面转向，并传递页面数据</a:t>
            </a:r>
          </a:p>
        </p:txBody>
      </p:sp>
      <p:sp>
        <p:nvSpPr>
          <p:cNvPr id="2" name="上弧形箭头 1"/>
          <p:cNvSpPr/>
          <p:nvPr/>
        </p:nvSpPr>
        <p:spPr>
          <a:xfrm rot="21412643">
            <a:off x="2987675" y="1125538"/>
            <a:ext cx="2663825" cy="503237"/>
          </a:xfrm>
          <a:prstGeom prst="curvedDownArrow">
            <a:avLst/>
          </a:prstGeom>
          <a:solidFill>
            <a:srgbClr val="FF66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extLst>
      <p:ext uri="{BB962C8B-B14F-4D97-AF65-F5344CB8AC3E}">
        <p14:creationId xmlns:p14="http://schemas.microsoft.com/office/powerpoint/2010/main" val="6903930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11249" y="476672"/>
            <a:ext cx="8567737" cy="981075"/>
          </a:xfrm>
        </p:spPr>
        <p:txBody>
          <a:bodyPr/>
          <a:lstStyle/>
          <a:p>
            <a:pPr eaLnBrk="1" hangingPunct="1"/>
            <a:r>
              <a:rPr lang="en-US" altLang="zh-CN" dirty="0" smtClean="0"/>
              <a:t>5. </a:t>
            </a:r>
            <a:r>
              <a:rPr lang="zh-CN" altLang="en-US" dirty="0" smtClean="0"/>
              <a:t>多层的物理配置</a:t>
            </a:r>
          </a:p>
        </p:txBody>
      </p:sp>
      <p:sp>
        <p:nvSpPr>
          <p:cNvPr id="25603" name="Rectangle 3"/>
          <p:cNvSpPr>
            <a:spLocks noGrp="1" noChangeArrowheads="1"/>
          </p:cNvSpPr>
          <p:nvPr>
            <p:ph type="body" idx="1"/>
          </p:nvPr>
        </p:nvSpPr>
        <p:spPr>
          <a:xfrm>
            <a:off x="971600" y="1763667"/>
            <a:ext cx="7022886" cy="4545653"/>
          </a:xfrm>
        </p:spPr>
        <p:txBody>
          <a:bodyPr>
            <a:normAutofit fontScale="92500" lnSpcReduction="10000"/>
          </a:bodyPr>
          <a:lstStyle/>
          <a:p>
            <a:pPr eaLnBrk="1" hangingPunct="1"/>
            <a:r>
              <a:rPr lang="zh-CN" altLang="en-US" dirty="0" smtClean="0"/>
              <a:t>由于应用软件封装成不同层次的独立组件，这给软件部署带来了灵活性：</a:t>
            </a:r>
          </a:p>
          <a:p>
            <a:pPr lvl="1" eaLnBrk="1" hangingPunct="1"/>
            <a:r>
              <a:rPr lang="zh-CN" altLang="en-US" dirty="0" smtClean="0"/>
              <a:t>物理一层：所有应用软件的组件都安装配置在一台机器上。比如全部</a:t>
            </a:r>
            <a:r>
              <a:rPr lang="en-US" altLang="zh-CN" dirty="0" smtClean="0"/>
              <a:t>Web</a:t>
            </a:r>
            <a:r>
              <a:rPr lang="zh-CN" altLang="en-US" dirty="0" smtClean="0"/>
              <a:t>程序、</a:t>
            </a:r>
            <a:r>
              <a:rPr lang="en-US" altLang="zh-CN" dirty="0" smtClean="0"/>
              <a:t>DBMS</a:t>
            </a:r>
            <a:r>
              <a:rPr lang="zh-CN" altLang="en-US" dirty="0" smtClean="0"/>
              <a:t>都在</a:t>
            </a:r>
            <a:r>
              <a:rPr lang="en-US" altLang="zh-CN" dirty="0" smtClean="0"/>
              <a:t>Web</a:t>
            </a:r>
            <a:r>
              <a:rPr lang="zh-CN" altLang="en-US" dirty="0" smtClean="0"/>
              <a:t>服务器上。</a:t>
            </a:r>
          </a:p>
          <a:p>
            <a:pPr lvl="1" eaLnBrk="1" hangingPunct="1"/>
            <a:r>
              <a:rPr lang="zh-CN" altLang="en-US" dirty="0" smtClean="0"/>
              <a:t>物理两层：应用软件的组件配置在两台机器上，比如一部分安装在客户端，另一部分配置在应用服务器上。</a:t>
            </a:r>
          </a:p>
          <a:p>
            <a:pPr lvl="1" eaLnBrk="1" hangingPunct="1"/>
            <a:r>
              <a:rPr lang="zh-CN" altLang="en-US" dirty="0" smtClean="0"/>
              <a:t>物理多层：客户端、一台或多台应用服务器、数据库服务器，即多台服务器的方式，这是分布式结构的一种形式。 </a:t>
            </a:r>
          </a:p>
        </p:txBody>
      </p:sp>
    </p:spTree>
    <p:extLst>
      <p:ext uri="{BB962C8B-B14F-4D97-AF65-F5344CB8AC3E}">
        <p14:creationId xmlns:p14="http://schemas.microsoft.com/office/powerpoint/2010/main" val="31496530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68145" y="620688"/>
            <a:ext cx="8567737" cy="981075"/>
          </a:xfrm>
        </p:spPr>
        <p:txBody>
          <a:bodyPr/>
          <a:lstStyle/>
          <a:p>
            <a:pPr eaLnBrk="1" hangingPunct="1"/>
            <a:r>
              <a:rPr lang="zh-CN" altLang="en-US" dirty="0" smtClean="0"/>
              <a:t>多层体系结构的优势</a:t>
            </a:r>
          </a:p>
        </p:txBody>
      </p:sp>
      <p:sp>
        <p:nvSpPr>
          <p:cNvPr id="26627" name="Rectangle 3"/>
          <p:cNvSpPr>
            <a:spLocks noGrp="1" noChangeArrowheads="1"/>
          </p:cNvSpPr>
          <p:nvPr>
            <p:ph type="body" idx="1"/>
          </p:nvPr>
        </p:nvSpPr>
        <p:spPr>
          <a:xfrm>
            <a:off x="468313" y="1772816"/>
            <a:ext cx="8280151" cy="5085184"/>
          </a:xfrm>
        </p:spPr>
        <p:txBody>
          <a:bodyPr>
            <a:normAutofit fontScale="85000" lnSpcReduction="20000"/>
          </a:bodyPr>
          <a:lstStyle/>
          <a:p>
            <a:pPr eaLnBrk="1" hangingPunct="1">
              <a:lnSpc>
                <a:spcPct val="120000"/>
              </a:lnSpc>
              <a:spcBef>
                <a:spcPts val="0"/>
              </a:spcBef>
            </a:pPr>
            <a:r>
              <a:rPr lang="zh-CN" altLang="en-US" dirty="0" smtClean="0"/>
              <a:t>客户对数据的访问通过中间层进行了隔离，数据库的安全性提高了。</a:t>
            </a:r>
          </a:p>
          <a:p>
            <a:pPr eaLnBrk="1" hangingPunct="1">
              <a:lnSpc>
                <a:spcPct val="120000"/>
              </a:lnSpc>
              <a:spcBef>
                <a:spcPts val="0"/>
              </a:spcBef>
            </a:pPr>
            <a:r>
              <a:rPr lang="zh-CN" altLang="en-US" dirty="0" smtClean="0"/>
              <a:t>应用程序分布部署在多个物理节点上成为可能，从而增强了处理大量的用户负载或计算任务的能力，系统可靠性和响应速度得到了提高。</a:t>
            </a:r>
          </a:p>
          <a:p>
            <a:pPr eaLnBrk="1" hangingPunct="1">
              <a:lnSpc>
                <a:spcPct val="120000"/>
              </a:lnSpc>
              <a:spcBef>
                <a:spcPts val="0"/>
              </a:spcBef>
            </a:pPr>
            <a:r>
              <a:rPr lang="zh-CN" altLang="en-US" dirty="0" smtClean="0"/>
              <a:t>业务逻辑处于不同的中间服务器，当业务规则变化后，客户端程序基本不做改动，当组件接口不变时，某一层的改动不会影响其它层，这也意味着更好的重用和可维护性（如从窗口界面变更到</a:t>
            </a:r>
            <a:r>
              <a:rPr lang="en-US" altLang="zh-CN" dirty="0" smtClean="0"/>
              <a:t>Web</a:t>
            </a:r>
            <a:r>
              <a:rPr lang="zh-CN" altLang="en-US" dirty="0" smtClean="0"/>
              <a:t>界面）。</a:t>
            </a:r>
          </a:p>
          <a:p>
            <a:pPr eaLnBrk="1" hangingPunct="1">
              <a:lnSpc>
                <a:spcPct val="120000"/>
              </a:lnSpc>
              <a:spcBef>
                <a:spcPts val="0"/>
              </a:spcBef>
            </a:pPr>
            <a:r>
              <a:rPr lang="zh-CN" altLang="en-US" dirty="0" smtClean="0"/>
              <a:t>将不同层的开发任务在开发者之间适当地分配（如一些人专注页面表现，另一些人专注于业务逻辑），有效地利用开发人员的专长和开发技巧，并且能够提高并行开发能力。</a:t>
            </a:r>
          </a:p>
        </p:txBody>
      </p:sp>
    </p:spTree>
    <p:extLst>
      <p:ext uri="{BB962C8B-B14F-4D97-AF65-F5344CB8AC3E}">
        <p14:creationId xmlns:p14="http://schemas.microsoft.com/office/powerpoint/2010/main" val="12428674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67544" y="548680"/>
            <a:ext cx="8567737" cy="981075"/>
          </a:xfrm>
        </p:spPr>
        <p:txBody>
          <a:bodyPr/>
          <a:lstStyle/>
          <a:p>
            <a:pPr eaLnBrk="1" hangingPunct="1"/>
            <a:r>
              <a:rPr lang="en-US" altLang="zh-CN" dirty="0" smtClean="0"/>
              <a:t>10.1.3 </a:t>
            </a:r>
            <a:r>
              <a:rPr lang="zh-CN" altLang="en-US" dirty="0" smtClean="0"/>
              <a:t>软件框架</a:t>
            </a:r>
          </a:p>
        </p:txBody>
      </p:sp>
      <p:sp>
        <p:nvSpPr>
          <p:cNvPr id="27651" name="Rectangle 3"/>
          <p:cNvSpPr>
            <a:spLocks noGrp="1" noChangeArrowheads="1"/>
          </p:cNvSpPr>
          <p:nvPr>
            <p:ph type="body" idx="1"/>
          </p:nvPr>
        </p:nvSpPr>
        <p:spPr>
          <a:xfrm>
            <a:off x="899592" y="1763667"/>
            <a:ext cx="7632848" cy="4545653"/>
          </a:xfrm>
        </p:spPr>
        <p:txBody>
          <a:bodyPr>
            <a:normAutofit lnSpcReduction="10000"/>
          </a:bodyPr>
          <a:lstStyle/>
          <a:p>
            <a:pPr eaLnBrk="1" hangingPunct="1"/>
            <a:r>
              <a:rPr lang="zh-CN" altLang="en-US" dirty="0" smtClean="0"/>
              <a:t>“不要重复发明轮子”</a:t>
            </a:r>
            <a:endParaRPr lang="en-US" altLang="zh-CN" dirty="0" smtClean="0"/>
          </a:p>
          <a:p>
            <a:pPr eaLnBrk="1" hangingPunct="1"/>
            <a:r>
              <a:rPr lang="zh-CN" altLang="en-US" dirty="0" smtClean="0"/>
              <a:t>软件复用：</a:t>
            </a:r>
            <a:endParaRPr lang="en-US" altLang="zh-CN" dirty="0" smtClean="0"/>
          </a:p>
          <a:p>
            <a:pPr lvl="1" eaLnBrk="1" hangingPunct="1"/>
            <a:r>
              <a:rPr lang="zh-CN" altLang="en-US" dirty="0" smtClean="0"/>
              <a:t>从代码角度（开发态）看有子过程、函数、类等</a:t>
            </a:r>
            <a:endParaRPr lang="en-US" altLang="zh-CN" dirty="0" smtClean="0"/>
          </a:p>
          <a:p>
            <a:pPr lvl="1" eaLnBrk="1" hangingPunct="1"/>
            <a:r>
              <a:rPr lang="zh-CN" altLang="en-US" dirty="0" smtClean="0"/>
              <a:t>从部署角度（运行态）看有类库、</a:t>
            </a:r>
            <a:r>
              <a:rPr lang="en-US" altLang="zh-CN" dirty="0" smtClean="0"/>
              <a:t>Web</a:t>
            </a:r>
            <a:r>
              <a:rPr lang="zh-CN" altLang="en-US" dirty="0" smtClean="0"/>
              <a:t>服务等二进制可执行组件、中间件和平台</a:t>
            </a:r>
            <a:endParaRPr lang="en-US" altLang="zh-CN" dirty="0" smtClean="0"/>
          </a:p>
          <a:p>
            <a:pPr eaLnBrk="1" hangingPunct="1"/>
            <a:r>
              <a:rPr lang="zh-CN" altLang="en-US" dirty="0" smtClean="0"/>
              <a:t>架构模式同样可以复用，当架构模式的复用形式不仅仅停留在逻辑层面，而以物理的二进制组件的方式提供重用时，就产生了框架。</a:t>
            </a:r>
            <a:endParaRPr lang="en-US" altLang="zh-CN" dirty="0" smtClean="0"/>
          </a:p>
        </p:txBody>
      </p:sp>
    </p:spTree>
    <p:extLst>
      <p:ext uri="{BB962C8B-B14F-4D97-AF65-F5344CB8AC3E}">
        <p14:creationId xmlns:p14="http://schemas.microsoft.com/office/powerpoint/2010/main" val="30994648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68313" y="115888"/>
            <a:ext cx="8567737" cy="981075"/>
          </a:xfrm>
        </p:spPr>
        <p:txBody>
          <a:bodyPr/>
          <a:lstStyle/>
          <a:p>
            <a:pPr eaLnBrk="1" hangingPunct="1"/>
            <a:r>
              <a:rPr lang="en-US" altLang="zh-CN" smtClean="0"/>
              <a:t>1. </a:t>
            </a:r>
            <a:r>
              <a:rPr lang="zh-CN" altLang="en-US" smtClean="0"/>
              <a:t>软件框架的概念</a:t>
            </a:r>
          </a:p>
        </p:txBody>
      </p:sp>
      <p:sp>
        <p:nvSpPr>
          <p:cNvPr id="28675" name="Rectangle 3"/>
          <p:cNvSpPr>
            <a:spLocks noGrp="1" noChangeArrowheads="1"/>
          </p:cNvSpPr>
          <p:nvPr>
            <p:ph type="body" idx="1"/>
          </p:nvPr>
        </p:nvSpPr>
        <p:spPr>
          <a:xfrm>
            <a:off x="827584" y="1763667"/>
            <a:ext cx="7704856" cy="4545653"/>
          </a:xfrm>
        </p:spPr>
        <p:txBody>
          <a:bodyPr>
            <a:normAutofit fontScale="92500" lnSpcReduction="10000"/>
          </a:bodyPr>
          <a:lstStyle/>
          <a:p>
            <a:pPr eaLnBrk="1" hangingPunct="1"/>
            <a:r>
              <a:rPr lang="zh-CN" altLang="en-US" dirty="0" smtClean="0"/>
              <a:t>软件框架（</a:t>
            </a:r>
            <a:r>
              <a:rPr lang="en-US" altLang="zh-CN" dirty="0" smtClean="0"/>
              <a:t>software framework</a:t>
            </a:r>
            <a:r>
              <a:rPr lang="zh-CN" altLang="en-US" dirty="0" smtClean="0"/>
              <a:t>）是对整个或部分系统可重用的</a:t>
            </a:r>
            <a:r>
              <a:rPr lang="zh-CN" altLang="en-US" dirty="0" smtClean="0">
                <a:solidFill>
                  <a:srgbClr val="FF0000"/>
                </a:solidFill>
              </a:rPr>
              <a:t>设计和实现</a:t>
            </a:r>
            <a:r>
              <a:rPr lang="zh-CN" altLang="en-US" dirty="0" smtClean="0"/>
              <a:t>。</a:t>
            </a:r>
            <a:endParaRPr lang="en-US" altLang="zh-CN" dirty="0" smtClean="0"/>
          </a:p>
          <a:p>
            <a:pPr eaLnBrk="1" hangingPunct="1"/>
            <a:r>
              <a:rPr lang="zh-CN" altLang="en-US" dirty="0" smtClean="0"/>
              <a:t>框架可以选择对某种架构模式的基本结构和接口机制进行编程实现，不仅封装该架构模式的基本元素对外提供类库，还封装底层公用的流程控制逻辑，从而直接为应用软件提供了最初的骨架。</a:t>
            </a:r>
            <a:endParaRPr lang="en-US" altLang="zh-CN" dirty="0" smtClean="0"/>
          </a:p>
          <a:p>
            <a:pPr eaLnBrk="1" hangingPunct="1"/>
            <a:r>
              <a:rPr lang="zh-CN" altLang="en-US" dirty="0" smtClean="0"/>
              <a:t>框架就是一个半成品软件平台，软件框架和应用软件：</a:t>
            </a:r>
            <a:endParaRPr lang="en-US" altLang="zh-CN" dirty="0" smtClean="0"/>
          </a:p>
          <a:p>
            <a:pPr lvl="1" eaLnBrk="1" hangingPunct="1"/>
            <a:r>
              <a:rPr lang="zh-CN" altLang="en-US" dirty="0" smtClean="0"/>
              <a:t>八股文</a:t>
            </a:r>
            <a:r>
              <a:rPr lang="en-US" altLang="zh-CN" dirty="0" smtClean="0"/>
              <a:t>/</a:t>
            </a:r>
            <a:r>
              <a:rPr lang="zh-CN" altLang="en-US" dirty="0" smtClean="0"/>
              <a:t>元芳体 与 具体文章</a:t>
            </a:r>
            <a:endParaRPr lang="en-US" altLang="zh-CN" dirty="0" smtClean="0"/>
          </a:p>
          <a:p>
            <a:pPr lvl="1" eaLnBrk="1" hangingPunct="1"/>
            <a:r>
              <a:rPr lang="zh-CN" altLang="en-US" dirty="0" smtClean="0"/>
              <a:t>汽车流水线 与 汽车</a:t>
            </a:r>
            <a:endParaRPr lang="en-US" altLang="zh-CN" dirty="0" smtClean="0"/>
          </a:p>
        </p:txBody>
      </p:sp>
    </p:spTree>
    <p:extLst>
      <p:ext uri="{BB962C8B-B14F-4D97-AF65-F5344CB8AC3E}">
        <p14:creationId xmlns:p14="http://schemas.microsoft.com/office/powerpoint/2010/main" val="15316554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468313" y="115888"/>
            <a:ext cx="8567737" cy="981075"/>
          </a:xfrm>
        </p:spPr>
        <p:txBody>
          <a:bodyPr/>
          <a:lstStyle/>
          <a:p>
            <a:pPr eaLnBrk="1" hangingPunct="1"/>
            <a:r>
              <a:rPr lang="zh-CN" altLang="en-US" smtClean="0"/>
              <a:t>基于框架的软件开发</a:t>
            </a:r>
          </a:p>
        </p:txBody>
      </p:sp>
      <p:sp>
        <p:nvSpPr>
          <p:cNvPr id="29699" name="内容占位符 2"/>
          <p:cNvSpPr>
            <a:spLocks noGrp="1"/>
          </p:cNvSpPr>
          <p:nvPr>
            <p:ph idx="1"/>
          </p:nvPr>
        </p:nvSpPr>
        <p:spPr>
          <a:xfrm>
            <a:off x="899592" y="1763667"/>
            <a:ext cx="7344816" cy="4545653"/>
          </a:xfrm>
        </p:spPr>
        <p:txBody>
          <a:bodyPr>
            <a:normAutofit fontScale="85000" lnSpcReduction="20000"/>
          </a:bodyPr>
          <a:lstStyle/>
          <a:p>
            <a:pPr eaLnBrk="1" hangingPunct="1"/>
            <a:r>
              <a:rPr lang="zh-CN" altLang="en-US" dirty="0" smtClean="0"/>
              <a:t>引入软件框架之后，整个开发过程变成了</a:t>
            </a:r>
            <a:r>
              <a:rPr lang="zh-CN" altLang="en-US" dirty="0" smtClean="0">
                <a:latin typeface="华文中宋" panose="02010600040101010101" pitchFamily="2" charset="-122"/>
              </a:rPr>
              <a:t>“</a:t>
            </a:r>
            <a:r>
              <a:rPr lang="zh-CN" altLang="en-US" dirty="0" smtClean="0"/>
              <a:t>分三步走</a:t>
            </a:r>
            <a:r>
              <a:rPr lang="zh-CN" altLang="en-US" dirty="0" smtClean="0">
                <a:latin typeface="华文中宋" panose="02010600040101010101" pitchFamily="2" charset="-122"/>
              </a:rPr>
              <a:t>”</a:t>
            </a:r>
            <a:r>
              <a:rPr lang="zh-CN" altLang="en-US" dirty="0" smtClean="0"/>
              <a:t>：</a:t>
            </a:r>
          </a:p>
          <a:p>
            <a:pPr lvl="1" eaLnBrk="1" hangingPunct="1"/>
            <a:r>
              <a:rPr lang="zh-CN" altLang="en-US" dirty="0" smtClean="0"/>
              <a:t>决定应用架构</a:t>
            </a:r>
          </a:p>
          <a:p>
            <a:pPr lvl="1" eaLnBrk="1" hangingPunct="1"/>
            <a:r>
              <a:rPr lang="zh-CN" altLang="en-US" dirty="0" smtClean="0"/>
              <a:t>选择实现应用架构的框架</a:t>
            </a:r>
          </a:p>
          <a:p>
            <a:pPr lvl="1" eaLnBrk="1" hangingPunct="1"/>
            <a:r>
              <a:rPr lang="zh-CN" altLang="en-US" dirty="0" smtClean="0"/>
              <a:t>基于框架之下编写程序（简单、统一）</a:t>
            </a:r>
          </a:p>
          <a:p>
            <a:pPr eaLnBrk="1" hangingPunct="1"/>
            <a:r>
              <a:rPr lang="zh-CN" altLang="en-US" dirty="0" smtClean="0"/>
              <a:t>优点：</a:t>
            </a:r>
            <a:endParaRPr lang="en-US" altLang="zh-CN" dirty="0" smtClean="0"/>
          </a:p>
          <a:p>
            <a:pPr lvl="1" eaLnBrk="1" hangingPunct="1"/>
            <a:r>
              <a:rPr lang="zh-CN" altLang="en-US" dirty="0" smtClean="0"/>
              <a:t>代码具有相同规范和结构，易于理解和维护；提高效率；更稳定更可靠。</a:t>
            </a:r>
          </a:p>
          <a:p>
            <a:pPr eaLnBrk="1" hangingPunct="1"/>
            <a:r>
              <a:rPr lang="zh-CN" altLang="en-US" dirty="0" smtClean="0"/>
              <a:t>局限：</a:t>
            </a:r>
            <a:endParaRPr lang="en-US" altLang="zh-CN" dirty="0" smtClean="0"/>
          </a:p>
          <a:p>
            <a:pPr lvl="1" eaLnBrk="1" hangingPunct="1"/>
            <a:r>
              <a:rPr lang="zh-CN" altLang="en-US" dirty="0" smtClean="0"/>
              <a:t>囿于框架所限定的“框框”之内构建应用程序，比较死板，缺乏灵活性</a:t>
            </a:r>
          </a:p>
        </p:txBody>
      </p:sp>
    </p:spTree>
    <p:extLst>
      <p:ext uri="{BB962C8B-B14F-4D97-AF65-F5344CB8AC3E}">
        <p14:creationId xmlns:p14="http://schemas.microsoft.com/office/powerpoint/2010/main" val="13460185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825723" y="764704"/>
            <a:ext cx="7348537" cy="603250"/>
          </a:xfrm>
        </p:spPr>
        <p:txBody>
          <a:bodyPr>
            <a:normAutofit fontScale="90000"/>
          </a:bodyPr>
          <a:lstStyle/>
          <a:p>
            <a:pPr eaLnBrk="1" hangingPunct="1"/>
            <a:r>
              <a:rPr lang="zh-CN" altLang="en-US" sz="4600" dirty="0" smtClean="0"/>
              <a:t>典型框架产品</a:t>
            </a:r>
          </a:p>
        </p:txBody>
      </p:sp>
      <p:sp>
        <p:nvSpPr>
          <p:cNvPr id="291844" name="Rectangle 4"/>
          <p:cNvSpPr>
            <a:spLocks noChangeArrowheads="1"/>
          </p:cNvSpPr>
          <p:nvPr/>
        </p:nvSpPr>
        <p:spPr bwMode="auto">
          <a:xfrm>
            <a:off x="611560" y="1628800"/>
            <a:ext cx="7776864" cy="467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C00000"/>
              </a:buClr>
              <a:buSzPct val="80000"/>
              <a:buFont typeface="Wingdings" pitchFamily="2" charset="2"/>
              <a:buChar char="l"/>
              <a:defRPr/>
            </a:pPr>
            <a:r>
              <a:rPr lang="zh-CN" altLang="en-US" sz="2800" b="1" dirty="0">
                <a:latin typeface="+mn-lt"/>
                <a:ea typeface="+mn-ea"/>
              </a:rPr>
              <a:t>支持</a:t>
            </a:r>
            <a:r>
              <a:rPr lang="en-US" altLang="zh-CN" sz="2800" b="1" dirty="0">
                <a:latin typeface="+mn-lt"/>
                <a:ea typeface="+mn-ea"/>
              </a:rPr>
              <a:t>MVC</a:t>
            </a:r>
            <a:r>
              <a:rPr lang="zh-CN" altLang="en-US" sz="2800" b="1" dirty="0">
                <a:latin typeface="+mn-lt"/>
                <a:ea typeface="+mn-ea"/>
              </a:rPr>
              <a:t>架构模式的框架：</a:t>
            </a:r>
          </a:p>
          <a:p>
            <a:pPr marL="742950" lvl="1" indent="-285750">
              <a:spcBef>
                <a:spcPct val="20000"/>
              </a:spcBef>
              <a:buClr>
                <a:srgbClr val="0033CC"/>
              </a:buClr>
              <a:buSzPct val="120000"/>
              <a:buFont typeface="Arial" pitchFamily="34" charset="0"/>
              <a:buChar char="‒"/>
              <a:defRPr/>
            </a:pPr>
            <a:r>
              <a:rPr lang="en-US" altLang="zh-CN" sz="2400" b="1" dirty="0">
                <a:latin typeface="楷体" pitchFamily="49" charset="-122"/>
                <a:ea typeface="楷体" pitchFamily="49" charset="-122"/>
              </a:rPr>
              <a:t>Java</a:t>
            </a:r>
            <a:r>
              <a:rPr lang="zh-CN" altLang="en-US" sz="2400" b="1" dirty="0">
                <a:latin typeface="楷体" pitchFamily="49" charset="-122"/>
                <a:ea typeface="楷体" pitchFamily="49" charset="-122"/>
              </a:rPr>
              <a:t>开源</a:t>
            </a:r>
            <a:r>
              <a:rPr lang="en-US" altLang="zh-CN" sz="2400" b="1" dirty="0">
                <a:latin typeface="楷体" pitchFamily="49" charset="-122"/>
                <a:ea typeface="楷体" pitchFamily="49" charset="-122"/>
              </a:rPr>
              <a:t>MVC</a:t>
            </a:r>
            <a:r>
              <a:rPr lang="zh-CN" altLang="en-US" sz="2400" b="1" dirty="0">
                <a:latin typeface="楷体" pitchFamily="49" charset="-122"/>
                <a:ea typeface="楷体" pitchFamily="49" charset="-122"/>
              </a:rPr>
              <a:t>框架</a:t>
            </a:r>
            <a:r>
              <a:rPr lang="en-US" altLang="zh-CN" sz="2400" b="1" dirty="0">
                <a:latin typeface="楷体" pitchFamily="49" charset="-122"/>
                <a:ea typeface="楷体" pitchFamily="49" charset="-122"/>
              </a:rPr>
              <a:t>Struts</a:t>
            </a:r>
          </a:p>
          <a:p>
            <a:pPr marL="742950" lvl="1" indent="-285750">
              <a:spcBef>
                <a:spcPct val="20000"/>
              </a:spcBef>
              <a:buClr>
                <a:srgbClr val="0033CC"/>
              </a:buClr>
              <a:buSzPct val="120000"/>
              <a:buFont typeface="Arial" pitchFamily="34" charset="0"/>
              <a:buChar char="‒"/>
              <a:defRPr/>
            </a:pPr>
            <a:r>
              <a:rPr lang="zh-CN" altLang="en-US" sz="2400" b="1" dirty="0">
                <a:latin typeface="楷体" pitchFamily="49" charset="-122"/>
                <a:ea typeface="楷体" pitchFamily="49" charset="-122"/>
              </a:rPr>
              <a:t>微软平台的</a:t>
            </a:r>
            <a:r>
              <a:rPr lang="en-US" altLang="zh-CN" sz="2400" b="1" dirty="0">
                <a:latin typeface="楷体" pitchFamily="49" charset="-122"/>
                <a:ea typeface="楷体" pitchFamily="49" charset="-122"/>
              </a:rPr>
              <a:t>MVC4</a:t>
            </a:r>
            <a:r>
              <a:rPr lang="zh-CN" altLang="en-US" sz="2400" b="1" dirty="0">
                <a:latin typeface="楷体" pitchFamily="49" charset="-122"/>
                <a:ea typeface="楷体" pitchFamily="49" charset="-122"/>
              </a:rPr>
              <a:t>框架</a:t>
            </a:r>
          </a:p>
          <a:p>
            <a:pPr marL="742950" lvl="1" indent="-285750">
              <a:spcBef>
                <a:spcPct val="20000"/>
              </a:spcBef>
              <a:buClr>
                <a:srgbClr val="0033CC"/>
              </a:buClr>
              <a:buSzPct val="120000"/>
              <a:buFont typeface="Arial" pitchFamily="34" charset="0"/>
              <a:buChar char="‒"/>
              <a:defRPr/>
            </a:pPr>
            <a:r>
              <a:rPr lang="en-US" altLang="zh-CN" sz="2400" b="1" dirty="0">
                <a:latin typeface="楷体" pitchFamily="49" charset="-122"/>
                <a:ea typeface="楷体" pitchFamily="49" charset="-122"/>
              </a:rPr>
              <a:t>PHP</a:t>
            </a:r>
            <a:r>
              <a:rPr lang="zh-CN" altLang="en-US" sz="2400" b="1" dirty="0">
                <a:latin typeface="楷体" pitchFamily="49" charset="-122"/>
                <a:ea typeface="楷体" pitchFamily="49" charset="-122"/>
              </a:rPr>
              <a:t>的</a:t>
            </a:r>
            <a:r>
              <a:rPr lang="en-US" altLang="zh-CN" sz="2400" b="1" dirty="0" err="1">
                <a:latin typeface="楷体" pitchFamily="49" charset="-122"/>
                <a:ea typeface="楷体" pitchFamily="49" charset="-122"/>
              </a:rPr>
              <a:t>Zend</a:t>
            </a:r>
            <a:r>
              <a:rPr lang="zh-CN" altLang="en-US" sz="2400" b="1" dirty="0">
                <a:latin typeface="楷体" pitchFamily="49" charset="-122"/>
                <a:ea typeface="楷体" pitchFamily="49" charset="-122"/>
              </a:rPr>
              <a:t>框架</a:t>
            </a:r>
          </a:p>
          <a:p>
            <a:pPr marL="342900" indent="-342900">
              <a:spcBef>
                <a:spcPct val="20000"/>
              </a:spcBef>
              <a:buClr>
                <a:srgbClr val="C00000"/>
              </a:buClr>
              <a:buSzPct val="80000"/>
              <a:buFont typeface="Wingdings" pitchFamily="2" charset="2"/>
              <a:buChar char="l"/>
              <a:defRPr/>
            </a:pPr>
            <a:r>
              <a:rPr lang="zh-CN" altLang="en-US" sz="2800" b="1" dirty="0">
                <a:latin typeface="+mn-lt"/>
                <a:ea typeface="+mn-ea"/>
              </a:rPr>
              <a:t>多种框架产品的组合使用：</a:t>
            </a:r>
          </a:p>
          <a:p>
            <a:pPr marL="742950" lvl="1" indent="-285750">
              <a:spcBef>
                <a:spcPct val="20000"/>
              </a:spcBef>
              <a:buClr>
                <a:srgbClr val="0033CC"/>
              </a:buClr>
              <a:buSzPct val="120000"/>
              <a:buFont typeface="Arial" pitchFamily="34" charset="0"/>
              <a:buChar char="‒"/>
              <a:defRPr/>
            </a:pPr>
            <a:r>
              <a:rPr lang="zh-CN" altLang="en-US" sz="2400" b="1" dirty="0">
                <a:latin typeface="楷体" pitchFamily="49" charset="-122"/>
                <a:ea typeface="楷体" pitchFamily="49" charset="-122"/>
              </a:rPr>
              <a:t>如</a:t>
            </a:r>
            <a:r>
              <a:rPr lang="en-US" altLang="zh-CN" sz="2400" b="1" dirty="0">
                <a:latin typeface="楷体" pitchFamily="49" charset="-122"/>
                <a:ea typeface="楷体" pitchFamily="49" charset="-122"/>
              </a:rPr>
              <a:t>SSH</a:t>
            </a:r>
            <a:r>
              <a:rPr lang="zh-CN" altLang="en-US" sz="2400" b="1" dirty="0">
                <a:latin typeface="楷体" pitchFamily="49" charset="-122"/>
                <a:ea typeface="楷体" pitchFamily="49" charset="-122"/>
              </a:rPr>
              <a:t>（</a:t>
            </a:r>
            <a:r>
              <a:rPr lang="en-US" altLang="zh-CN" sz="2400" b="1" dirty="0">
                <a:latin typeface="楷体" pitchFamily="49" charset="-122"/>
                <a:ea typeface="楷体" pitchFamily="49" charset="-122"/>
              </a:rPr>
              <a:t>Struts</a:t>
            </a:r>
            <a:r>
              <a:rPr lang="zh-CN" altLang="en-US" sz="2400" b="1" dirty="0">
                <a:latin typeface="楷体" pitchFamily="49" charset="-122"/>
                <a:ea typeface="楷体" pitchFamily="49" charset="-122"/>
              </a:rPr>
              <a:t>、</a:t>
            </a:r>
            <a:r>
              <a:rPr lang="en-US" altLang="zh-CN" sz="2400" b="1" dirty="0">
                <a:latin typeface="楷体" pitchFamily="49" charset="-122"/>
                <a:ea typeface="楷体" pitchFamily="49" charset="-122"/>
              </a:rPr>
              <a:t>Spring</a:t>
            </a:r>
            <a:r>
              <a:rPr lang="zh-CN" altLang="en-US" sz="2400" b="1" dirty="0">
                <a:latin typeface="楷体" pitchFamily="49" charset="-122"/>
                <a:ea typeface="楷体" pitchFamily="49" charset="-122"/>
              </a:rPr>
              <a:t>、</a:t>
            </a:r>
            <a:r>
              <a:rPr lang="en-US" altLang="zh-CN" sz="2400" b="1" dirty="0">
                <a:latin typeface="楷体" pitchFamily="49" charset="-122"/>
                <a:ea typeface="楷体" pitchFamily="49" charset="-122"/>
              </a:rPr>
              <a:t>Hibernate</a:t>
            </a:r>
            <a:r>
              <a:rPr lang="zh-CN" altLang="en-US" sz="2400" b="1" dirty="0">
                <a:latin typeface="楷体" pitchFamily="49" charset="-122"/>
                <a:ea typeface="楷体" pitchFamily="49" charset="-122"/>
              </a:rPr>
              <a:t>）</a:t>
            </a:r>
          </a:p>
        </p:txBody>
      </p:sp>
    </p:spTree>
    <p:extLst>
      <p:ext uri="{BB962C8B-B14F-4D97-AF65-F5344CB8AC3E}">
        <p14:creationId xmlns:p14="http://schemas.microsoft.com/office/powerpoint/2010/main" val="18074266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68313" y="115888"/>
            <a:ext cx="8567737" cy="981075"/>
          </a:xfrm>
        </p:spPr>
        <p:txBody>
          <a:bodyPr/>
          <a:lstStyle/>
          <a:p>
            <a:pPr eaLnBrk="1" hangingPunct="1"/>
            <a:r>
              <a:rPr lang="en-US" altLang="zh-CN" sz="4600" smtClean="0"/>
              <a:t>Struts2</a:t>
            </a:r>
            <a:r>
              <a:rPr lang="zh-CN" altLang="en-US" sz="4600" smtClean="0"/>
              <a:t>简介</a:t>
            </a:r>
          </a:p>
        </p:txBody>
      </p:sp>
      <p:sp>
        <p:nvSpPr>
          <p:cNvPr id="31747" name="Rectangle 3"/>
          <p:cNvSpPr>
            <a:spLocks noGrp="1" noChangeArrowheads="1"/>
          </p:cNvSpPr>
          <p:nvPr>
            <p:ph type="body" idx="1"/>
          </p:nvPr>
        </p:nvSpPr>
        <p:spPr>
          <a:xfrm>
            <a:off x="495731" y="1700808"/>
            <a:ext cx="8180725" cy="4536504"/>
          </a:xfrm>
        </p:spPr>
        <p:txBody>
          <a:bodyPr>
            <a:normAutofit/>
          </a:bodyPr>
          <a:lstStyle/>
          <a:p>
            <a:pPr eaLnBrk="1" hangingPunct="1">
              <a:spcBef>
                <a:spcPts val="0"/>
              </a:spcBef>
            </a:pPr>
            <a:r>
              <a:rPr lang="en-US" altLang="zh-CN" sz="2400" dirty="0" smtClean="0"/>
              <a:t>MVC</a:t>
            </a:r>
            <a:r>
              <a:rPr lang="zh-CN" altLang="en-US" sz="2400" dirty="0" smtClean="0"/>
              <a:t>：</a:t>
            </a:r>
          </a:p>
          <a:p>
            <a:pPr lvl="1" eaLnBrk="1" hangingPunct="1">
              <a:spcBef>
                <a:spcPts val="0"/>
              </a:spcBef>
            </a:pPr>
            <a:r>
              <a:rPr lang="en-US" altLang="zh-CN" sz="2400" dirty="0" smtClean="0"/>
              <a:t>View</a:t>
            </a:r>
            <a:r>
              <a:rPr lang="zh-CN" altLang="en-US" sz="2400" dirty="0" smtClean="0"/>
              <a:t>：由</a:t>
            </a:r>
            <a:r>
              <a:rPr lang="en-US" altLang="zh-CN" sz="2400" dirty="0" smtClean="0"/>
              <a:t>JSP</a:t>
            </a:r>
            <a:r>
              <a:rPr lang="zh-CN" altLang="en-US" sz="2400" dirty="0" smtClean="0"/>
              <a:t>页面实现</a:t>
            </a:r>
          </a:p>
          <a:p>
            <a:pPr lvl="1" eaLnBrk="1" hangingPunct="1">
              <a:spcBef>
                <a:spcPts val="0"/>
              </a:spcBef>
            </a:pPr>
            <a:r>
              <a:rPr lang="en-US" altLang="zh-CN" sz="2400" dirty="0" smtClean="0"/>
              <a:t>Model</a:t>
            </a:r>
            <a:r>
              <a:rPr lang="zh-CN" altLang="en-US" sz="2400" dirty="0" smtClean="0"/>
              <a:t>：由自行编写的</a:t>
            </a:r>
            <a:r>
              <a:rPr lang="en-US" altLang="zh-CN" sz="2400" dirty="0" smtClean="0"/>
              <a:t>Action</a:t>
            </a:r>
            <a:r>
              <a:rPr lang="zh-CN" altLang="en-US" sz="2400" dirty="0" smtClean="0"/>
              <a:t>对象完成，</a:t>
            </a:r>
            <a:r>
              <a:rPr lang="en-US" altLang="zh-CN" sz="2400" dirty="0" smtClean="0"/>
              <a:t>Action</a:t>
            </a:r>
            <a:r>
              <a:rPr lang="zh-CN" altLang="en-US" sz="2400" dirty="0" smtClean="0"/>
              <a:t>类就是一个普通的</a:t>
            </a:r>
            <a:r>
              <a:rPr lang="en-US" altLang="zh-CN" sz="2400" dirty="0" smtClean="0"/>
              <a:t>Java</a:t>
            </a:r>
            <a:r>
              <a:rPr lang="zh-CN" altLang="en-US" sz="2400" dirty="0" smtClean="0"/>
              <a:t>类，里面封装了领域对象的属性和方法，可以用于存取数据和执行有关业务逻辑。属性和方法也可以分开到不同类中。</a:t>
            </a:r>
          </a:p>
          <a:p>
            <a:pPr lvl="1" eaLnBrk="1" hangingPunct="1">
              <a:spcBef>
                <a:spcPts val="0"/>
              </a:spcBef>
            </a:pPr>
            <a:r>
              <a:rPr lang="en-US" altLang="zh-CN" sz="2400" dirty="0" smtClean="0"/>
              <a:t>Controller</a:t>
            </a:r>
            <a:r>
              <a:rPr lang="zh-CN" altLang="en-US" sz="2400" dirty="0" smtClean="0"/>
              <a:t>：由</a:t>
            </a:r>
            <a:r>
              <a:rPr lang="en-US" altLang="zh-CN" sz="2400" dirty="0" smtClean="0"/>
              <a:t>Struts2</a:t>
            </a:r>
            <a:r>
              <a:rPr lang="zh-CN" altLang="en-US" sz="2400" dirty="0" smtClean="0"/>
              <a:t>的内置过滤器（</a:t>
            </a:r>
            <a:r>
              <a:rPr lang="en-US" altLang="zh-CN" sz="2400" dirty="0" smtClean="0"/>
              <a:t>dispatcher filter</a:t>
            </a:r>
            <a:r>
              <a:rPr lang="zh-CN" altLang="en-US" sz="2400" dirty="0" smtClean="0"/>
              <a:t>）、拦截器（</a:t>
            </a:r>
            <a:r>
              <a:rPr lang="en-US" altLang="zh-CN" sz="2400" dirty="0" smtClean="0"/>
              <a:t>interceptor</a:t>
            </a:r>
            <a:r>
              <a:rPr lang="zh-CN" altLang="en-US" sz="2400" dirty="0" smtClean="0"/>
              <a:t>）或自行编写的拦截器来实现，过滤器和拦截器可以截获</a:t>
            </a:r>
            <a:r>
              <a:rPr lang="en-US" altLang="zh-CN" sz="2400" dirty="0" smtClean="0"/>
              <a:t>JSP</a:t>
            </a:r>
            <a:r>
              <a:rPr lang="zh-CN" altLang="en-US" sz="2400" dirty="0" smtClean="0"/>
              <a:t>页面请求，解析</a:t>
            </a:r>
            <a:r>
              <a:rPr lang="en-US" altLang="zh-CN" sz="2400" dirty="0" smtClean="0"/>
              <a:t>http</a:t>
            </a:r>
            <a:r>
              <a:rPr lang="zh-CN" altLang="en-US" sz="2400" dirty="0" smtClean="0"/>
              <a:t>请求中的参数，赋值给</a:t>
            </a:r>
            <a:r>
              <a:rPr lang="en-US" altLang="zh-CN" sz="2400" dirty="0" smtClean="0"/>
              <a:t>Action</a:t>
            </a:r>
            <a:r>
              <a:rPr lang="zh-CN" altLang="en-US" sz="2400" dirty="0" smtClean="0"/>
              <a:t>对象中对应的属性，还可以在调用</a:t>
            </a:r>
            <a:r>
              <a:rPr lang="en-US" altLang="zh-CN" sz="2400" dirty="0" smtClean="0"/>
              <a:t>Action</a:t>
            </a:r>
            <a:r>
              <a:rPr lang="zh-CN" altLang="en-US" sz="2400" dirty="0" smtClean="0"/>
              <a:t>之前或之后进行预处理或后处理。 </a:t>
            </a:r>
          </a:p>
        </p:txBody>
      </p:sp>
      <p:pic>
        <p:nvPicPr>
          <p:cNvPr id="317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913" y="1700808"/>
            <a:ext cx="6970359" cy="4104456"/>
          </a:xfrm>
          <a:prstGeom prst="rect">
            <a:avLst/>
          </a:prstGeom>
          <a:solidFill>
            <a:srgbClr val="FEE6A4"/>
          </a:solidFill>
          <a:ln>
            <a:noFill/>
          </a:ln>
          <a:effectLst/>
          <a:extLst>
            <a:ext uri="{91240B29-F687-4F45-9708-019B960494DF}">
              <a14:hiddenLine xmlns:a14="http://schemas.microsoft.com/office/drawing/2010/main" w="9525">
                <a:solidFill>
                  <a:srgbClr val="F8F8F8"/>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30254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8"/>
                                        </p:tgtEl>
                                        <p:attrNameLst>
                                          <p:attrName>style.visibility</p:attrName>
                                        </p:attrNameLst>
                                      </p:cBhvr>
                                      <p:to>
                                        <p:strVal val="visible"/>
                                      </p:to>
                                    </p:set>
                                    <p:anim calcmode="lin" valueType="num">
                                      <p:cBhvr additive="base">
                                        <p:cTn id="7" dur="500" fill="hold"/>
                                        <p:tgtEl>
                                          <p:spTgt spid="31748"/>
                                        </p:tgtEl>
                                        <p:attrNameLst>
                                          <p:attrName>ppt_x</p:attrName>
                                        </p:attrNameLst>
                                      </p:cBhvr>
                                      <p:tavLst>
                                        <p:tav tm="0">
                                          <p:val>
                                            <p:strVal val="#ppt_x"/>
                                          </p:val>
                                        </p:tav>
                                        <p:tav tm="100000">
                                          <p:val>
                                            <p:strVal val="#ppt_x"/>
                                          </p:val>
                                        </p:tav>
                                      </p:tavLst>
                                    </p:anim>
                                    <p:anim calcmode="lin" valueType="num">
                                      <p:cBhvr additive="base">
                                        <p:cTn id="8" dur="500" fill="hold"/>
                                        <p:tgtEl>
                                          <p:spTgt spid="317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95536" y="548680"/>
            <a:ext cx="8567737" cy="981075"/>
          </a:xfrm>
        </p:spPr>
        <p:txBody>
          <a:bodyPr/>
          <a:lstStyle/>
          <a:p>
            <a:pPr eaLnBrk="1" hangingPunct="1"/>
            <a:r>
              <a:rPr lang="en-US" altLang="zh-CN" dirty="0" smtClean="0"/>
              <a:t>10.1 </a:t>
            </a:r>
            <a:r>
              <a:rPr lang="zh-CN" altLang="en-US" dirty="0" smtClean="0"/>
              <a:t>软件架构的设计</a:t>
            </a:r>
          </a:p>
        </p:txBody>
      </p:sp>
      <p:sp>
        <p:nvSpPr>
          <p:cNvPr id="5123" name="Rectangle 3"/>
          <p:cNvSpPr>
            <a:spLocks noGrp="1" noChangeArrowheads="1"/>
          </p:cNvSpPr>
          <p:nvPr>
            <p:ph type="body" idx="1"/>
          </p:nvPr>
        </p:nvSpPr>
        <p:spPr/>
        <p:txBody>
          <a:bodyPr/>
          <a:lstStyle/>
          <a:p>
            <a:pPr eaLnBrk="1" hangingPunct="1"/>
            <a:r>
              <a:rPr lang="en-US" altLang="zh-CN" smtClean="0"/>
              <a:t>10.1.1 </a:t>
            </a:r>
            <a:r>
              <a:rPr lang="zh-CN" altLang="en-US" smtClean="0"/>
              <a:t>什么是软件架构</a:t>
            </a:r>
          </a:p>
          <a:p>
            <a:pPr eaLnBrk="1" hangingPunct="1"/>
            <a:r>
              <a:rPr lang="en-US" altLang="zh-CN" smtClean="0"/>
              <a:t>10.1.2 </a:t>
            </a:r>
            <a:r>
              <a:rPr lang="zh-CN" altLang="en-US" smtClean="0"/>
              <a:t>多层应用架构设计</a:t>
            </a:r>
          </a:p>
          <a:p>
            <a:pPr eaLnBrk="1" hangingPunct="1"/>
            <a:r>
              <a:rPr lang="en-US" altLang="zh-CN" smtClean="0"/>
              <a:t>10.1.3 </a:t>
            </a:r>
            <a:r>
              <a:rPr lang="zh-CN" altLang="en-US" smtClean="0"/>
              <a:t>软件框架</a:t>
            </a:r>
          </a:p>
        </p:txBody>
      </p:sp>
    </p:spTree>
    <p:extLst>
      <p:ext uri="{BB962C8B-B14F-4D97-AF65-F5344CB8AC3E}">
        <p14:creationId xmlns:p14="http://schemas.microsoft.com/office/powerpoint/2010/main" val="14733396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55576" y="476672"/>
            <a:ext cx="8064500" cy="981075"/>
          </a:xfrm>
        </p:spPr>
        <p:txBody>
          <a:bodyPr/>
          <a:lstStyle/>
          <a:p>
            <a:pPr eaLnBrk="1" hangingPunct="1"/>
            <a:r>
              <a:rPr lang="en-US" altLang="zh-CN" dirty="0" smtClean="0"/>
              <a:t>10.2 </a:t>
            </a:r>
            <a:r>
              <a:rPr lang="zh-CN" altLang="en-US" dirty="0" smtClean="0"/>
              <a:t>高层结构设计</a:t>
            </a:r>
          </a:p>
        </p:txBody>
      </p:sp>
      <p:sp>
        <p:nvSpPr>
          <p:cNvPr id="32771" name="Rectangle 3"/>
          <p:cNvSpPr>
            <a:spLocks noGrp="1" noChangeArrowheads="1"/>
          </p:cNvSpPr>
          <p:nvPr>
            <p:ph type="body" idx="1"/>
          </p:nvPr>
        </p:nvSpPr>
        <p:spPr/>
        <p:txBody>
          <a:bodyPr/>
          <a:lstStyle/>
          <a:p>
            <a:pPr eaLnBrk="1" hangingPunct="1"/>
            <a:r>
              <a:rPr lang="zh-CN" altLang="en-US" dirty="0" smtClean="0"/>
              <a:t>高层结构讨论系统比较大的组成部件（如包、构件、子系统等）及其接口设计。</a:t>
            </a:r>
            <a:endParaRPr lang="en-US" altLang="zh-CN" dirty="0" smtClean="0"/>
          </a:p>
          <a:p>
            <a:pPr eaLnBrk="1" hangingPunct="1"/>
            <a:endParaRPr lang="en-US" altLang="zh-CN" dirty="0" smtClean="0"/>
          </a:p>
          <a:p>
            <a:pPr eaLnBrk="1" hangingPunct="1"/>
            <a:r>
              <a:rPr lang="en-US" altLang="zh-CN" dirty="0" smtClean="0"/>
              <a:t>10.2.1 </a:t>
            </a:r>
            <a:r>
              <a:rPr lang="zh-CN" altLang="en-US" dirty="0" smtClean="0"/>
              <a:t>包</a:t>
            </a:r>
          </a:p>
          <a:p>
            <a:pPr eaLnBrk="1" hangingPunct="1"/>
            <a:r>
              <a:rPr lang="en-US" altLang="zh-CN" dirty="0" smtClean="0"/>
              <a:t>10.2.2 </a:t>
            </a:r>
            <a:r>
              <a:rPr lang="zh-CN" altLang="en-US" dirty="0" smtClean="0"/>
              <a:t>子系统及接口</a:t>
            </a:r>
          </a:p>
          <a:p>
            <a:pPr eaLnBrk="1" hangingPunct="1"/>
            <a:r>
              <a:rPr lang="en-US" altLang="zh-CN" dirty="0" smtClean="0"/>
              <a:t>10.2.3 </a:t>
            </a:r>
            <a:r>
              <a:rPr lang="zh-CN" altLang="en-US" dirty="0" smtClean="0"/>
              <a:t>构件及接口</a:t>
            </a:r>
          </a:p>
        </p:txBody>
      </p:sp>
    </p:spTree>
    <p:extLst>
      <p:ext uri="{BB962C8B-B14F-4D97-AF65-F5344CB8AC3E}">
        <p14:creationId xmlns:p14="http://schemas.microsoft.com/office/powerpoint/2010/main" val="5935888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67544" y="368300"/>
            <a:ext cx="8184843" cy="981075"/>
          </a:xfrm>
        </p:spPr>
        <p:txBody>
          <a:bodyPr/>
          <a:lstStyle/>
          <a:p>
            <a:pPr eaLnBrk="1" hangingPunct="1"/>
            <a:r>
              <a:rPr lang="en-US" altLang="zh-CN" dirty="0" smtClean="0"/>
              <a:t>10.2.1 </a:t>
            </a:r>
            <a:r>
              <a:rPr lang="zh-CN" altLang="en-US" dirty="0" smtClean="0"/>
              <a:t>包</a:t>
            </a:r>
          </a:p>
        </p:txBody>
      </p:sp>
      <p:sp>
        <p:nvSpPr>
          <p:cNvPr id="33795" name="Rectangle 3"/>
          <p:cNvSpPr>
            <a:spLocks noGrp="1" noChangeArrowheads="1"/>
          </p:cNvSpPr>
          <p:nvPr>
            <p:ph type="body" idx="1"/>
          </p:nvPr>
        </p:nvSpPr>
        <p:spPr>
          <a:xfrm>
            <a:off x="395536" y="1772816"/>
            <a:ext cx="8642350" cy="5319713"/>
          </a:xfrm>
        </p:spPr>
        <p:txBody>
          <a:bodyPr/>
          <a:lstStyle/>
          <a:p>
            <a:pPr eaLnBrk="1" hangingPunct="1"/>
            <a:r>
              <a:rPr lang="zh-CN" altLang="en-US" dirty="0" smtClean="0"/>
              <a:t>包（</a:t>
            </a:r>
            <a:r>
              <a:rPr lang="en-US" altLang="zh-CN" dirty="0" smtClean="0"/>
              <a:t>Package</a:t>
            </a:r>
            <a:r>
              <a:rPr lang="zh-CN" altLang="en-US" dirty="0" smtClean="0"/>
              <a:t>）是一种</a:t>
            </a:r>
            <a:r>
              <a:rPr lang="zh-CN" altLang="en-US" dirty="0" smtClean="0">
                <a:solidFill>
                  <a:srgbClr val="3333FF"/>
                </a:solidFill>
              </a:rPr>
              <a:t>逻辑分组</a:t>
            </a:r>
            <a:r>
              <a:rPr lang="zh-CN" altLang="en-US" dirty="0" smtClean="0"/>
              <a:t>手段，可以取</a:t>
            </a:r>
            <a:r>
              <a:rPr lang="en-US" altLang="zh-CN" dirty="0" smtClean="0"/>
              <a:t>UML</a:t>
            </a:r>
            <a:r>
              <a:rPr lang="zh-CN" altLang="en-US" dirty="0" smtClean="0"/>
              <a:t>模型中的任何一种事物，将相关成分聚在一起，以构成更高层的组织单元</a:t>
            </a:r>
            <a:r>
              <a:rPr lang="en-US" altLang="zh-CN" dirty="0" smtClean="0">
                <a:latin typeface="华文中宋" panose="02010600040101010101" pitchFamily="2" charset="-122"/>
              </a:rPr>
              <a:t>——</a:t>
            </a:r>
            <a:r>
              <a:rPr lang="zh-CN" altLang="en-US" dirty="0" smtClean="0"/>
              <a:t>包。</a:t>
            </a:r>
          </a:p>
          <a:p>
            <a:pPr eaLnBrk="1" hangingPunct="1"/>
            <a:r>
              <a:rPr lang="zh-CN" altLang="en-US" dirty="0" smtClean="0"/>
              <a:t>最常用的方法是将类以包为单位进行分组，比如上一节提到的层，每一层中的所有类组成一个包。</a:t>
            </a:r>
          </a:p>
          <a:p>
            <a:pPr eaLnBrk="1" hangingPunct="1"/>
            <a:r>
              <a:rPr lang="zh-CN" altLang="en-US" dirty="0" smtClean="0"/>
              <a:t>一个包可以包含其它的包，高层包被分成若干子包，子包又可以在分成更小的包。 </a:t>
            </a:r>
          </a:p>
          <a:p>
            <a:pPr lvl="1" eaLnBrk="1" hangingPunct="1"/>
            <a:r>
              <a:rPr lang="zh-CN" altLang="en-US" dirty="0" smtClean="0"/>
              <a:t>但在</a:t>
            </a:r>
            <a:r>
              <a:rPr lang="en-US" altLang="zh-CN" dirty="0" smtClean="0"/>
              <a:t>Java</a:t>
            </a:r>
            <a:r>
              <a:rPr lang="zh-CN" altLang="en-US" dirty="0" smtClean="0"/>
              <a:t>中，包还指代了物理的组织手段</a:t>
            </a:r>
          </a:p>
        </p:txBody>
      </p:sp>
    </p:spTree>
    <p:extLst>
      <p:ext uri="{BB962C8B-B14F-4D97-AF65-F5344CB8AC3E}">
        <p14:creationId xmlns:p14="http://schemas.microsoft.com/office/powerpoint/2010/main" val="20035082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47339" y="548680"/>
            <a:ext cx="7913094" cy="981075"/>
          </a:xfrm>
        </p:spPr>
        <p:txBody>
          <a:bodyPr/>
          <a:lstStyle/>
          <a:p>
            <a:pPr eaLnBrk="1" hangingPunct="1"/>
            <a:r>
              <a:rPr lang="zh-CN" altLang="en-US" dirty="0" smtClean="0"/>
              <a:t>如何分包</a:t>
            </a:r>
          </a:p>
        </p:txBody>
      </p:sp>
      <p:sp>
        <p:nvSpPr>
          <p:cNvPr id="34819" name="Rectangle 3"/>
          <p:cNvSpPr>
            <a:spLocks noGrp="1" noChangeArrowheads="1"/>
          </p:cNvSpPr>
          <p:nvPr>
            <p:ph type="body" idx="1"/>
          </p:nvPr>
        </p:nvSpPr>
        <p:spPr>
          <a:xfrm>
            <a:off x="899592" y="1763667"/>
            <a:ext cx="7094894" cy="4473645"/>
          </a:xfrm>
        </p:spPr>
        <p:txBody>
          <a:bodyPr>
            <a:normAutofit fontScale="92500" lnSpcReduction="10000"/>
          </a:bodyPr>
          <a:lstStyle/>
          <a:p>
            <a:pPr eaLnBrk="1" hangingPunct="1"/>
            <a:r>
              <a:rPr lang="zh-CN" altLang="en-US" dirty="0" smtClean="0"/>
              <a:t>分包（软件类的分组）有两种原则：</a:t>
            </a:r>
          </a:p>
          <a:p>
            <a:pPr lvl="1" eaLnBrk="1" hangingPunct="1"/>
            <a:r>
              <a:rPr lang="zh-CN" altLang="en-US" dirty="0" smtClean="0"/>
              <a:t>共同封闭原则（</a:t>
            </a:r>
            <a:r>
              <a:rPr lang="en-US" altLang="zh-CN" dirty="0" smtClean="0"/>
              <a:t>Common Closure Principle</a:t>
            </a:r>
            <a:r>
              <a:rPr lang="zh-CN" altLang="en-US" dirty="0" smtClean="0"/>
              <a:t>）。一个包中的各个类应该是由于相似的原则而改变，即将一组职责相似、但以不同方式实现的类归为一个包中。比如按照层来进行分包就是这种类型。</a:t>
            </a:r>
          </a:p>
          <a:p>
            <a:pPr lvl="1" eaLnBrk="1" hangingPunct="1"/>
            <a:r>
              <a:rPr lang="zh-CN" altLang="en-US" dirty="0" smtClean="0"/>
              <a:t>共同复用原则（</a:t>
            </a:r>
            <a:r>
              <a:rPr lang="en-US" altLang="zh-CN" dirty="0" smtClean="0"/>
              <a:t>Common Reuse Principle</a:t>
            </a:r>
            <a:r>
              <a:rPr lang="zh-CN" altLang="en-US" dirty="0" smtClean="0"/>
              <a:t>）。一个包中的各个类应该一起被复用，复用其中一个可能需要同时考虑同一个包中的其它协作类。通常和业务功能相关。</a:t>
            </a:r>
          </a:p>
        </p:txBody>
      </p:sp>
    </p:spTree>
    <p:extLst>
      <p:ext uri="{BB962C8B-B14F-4D97-AF65-F5344CB8AC3E}">
        <p14:creationId xmlns:p14="http://schemas.microsoft.com/office/powerpoint/2010/main" val="40618864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01613" y="476672"/>
            <a:ext cx="8567737" cy="981075"/>
          </a:xfrm>
        </p:spPr>
        <p:txBody>
          <a:bodyPr/>
          <a:lstStyle/>
          <a:p>
            <a:pPr eaLnBrk="1" hangingPunct="1"/>
            <a:r>
              <a:rPr lang="zh-CN" altLang="en-US" dirty="0" smtClean="0"/>
              <a:t>包图</a:t>
            </a:r>
          </a:p>
        </p:txBody>
      </p:sp>
      <p:graphicFrame>
        <p:nvGraphicFramePr>
          <p:cNvPr id="35843" name="Object 3"/>
          <p:cNvGraphicFramePr>
            <a:graphicFrameLocks noGrp="1" noChangeAspect="1"/>
          </p:cNvGraphicFramePr>
          <p:nvPr>
            <p:ph idx="1"/>
          </p:nvPr>
        </p:nvGraphicFramePr>
        <p:xfrm>
          <a:off x="539750" y="2924175"/>
          <a:ext cx="8229600" cy="3549650"/>
        </p:xfrm>
        <a:graphic>
          <a:graphicData uri="http://schemas.openxmlformats.org/presentationml/2006/ole">
            <mc:AlternateContent xmlns:mc="http://schemas.openxmlformats.org/markup-compatibility/2006">
              <mc:Choice xmlns:v="urn:schemas-microsoft-com:vml" Requires="v">
                <p:oleObj spid="_x0000_s6152" name="位图图像" r:id="rId3" imgW="4086795" imgH="1762371" progId="Paint.Picture">
                  <p:embed/>
                </p:oleObj>
              </mc:Choice>
              <mc:Fallback>
                <p:oleObj name="位图图像" r:id="rId3" imgW="4086795" imgH="1762371" progId="Paint.Picture">
                  <p:embed/>
                  <p:pic>
                    <p:nvPicPr>
                      <p:cNvPr id="3584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924175"/>
                        <a:ext cx="8229600" cy="354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5844" name="Rectangle 4"/>
          <p:cNvSpPr>
            <a:spLocks noChangeArrowheads="1"/>
          </p:cNvSpPr>
          <p:nvPr/>
        </p:nvSpPr>
        <p:spPr bwMode="auto">
          <a:xfrm>
            <a:off x="468313" y="1628800"/>
            <a:ext cx="8496300" cy="12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33CC"/>
              </a:buClr>
              <a:buSzPct val="70000"/>
              <a:buFont typeface="Wingdings" panose="05000000000000000000" pitchFamily="2" charset="2"/>
              <a:buChar char="l"/>
            </a:pPr>
            <a:r>
              <a:rPr lang="zh-CN" altLang="en-US" sz="2400" b="1" dirty="0">
                <a:ea typeface="华文中宋" panose="02010600040101010101" pitchFamily="2" charset="-122"/>
              </a:rPr>
              <a:t>包图用来描述包及其依赖关系。</a:t>
            </a:r>
          </a:p>
          <a:p>
            <a:pPr eaLnBrk="1" hangingPunct="1">
              <a:spcBef>
                <a:spcPct val="20000"/>
              </a:spcBef>
              <a:buClr>
                <a:srgbClr val="0033CC"/>
              </a:buClr>
              <a:buSzPct val="70000"/>
              <a:buFont typeface="Wingdings" panose="05000000000000000000" pitchFamily="2" charset="2"/>
              <a:buChar char="l"/>
            </a:pPr>
            <a:r>
              <a:rPr lang="zh-CN" altLang="en-US" sz="2400" b="1" dirty="0">
                <a:ea typeface="华文中宋" panose="02010600040101010101" pitchFamily="2" charset="-122"/>
              </a:rPr>
              <a:t>当表现层包中的类要使用领域包中的领域类提供的服务时，表示包就依赖于领域包。 </a:t>
            </a:r>
          </a:p>
        </p:txBody>
      </p:sp>
    </p:spTree>
    <p:extLst>
      <p:ext uri="{BB962C8B-B14F-4D97-AF65-F5344CB8AC3E}">
        <p14:creationId xmlns:p14="http://schemas.microsoft.com/office/powerpoint/2010/main" val="22978061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11249" y="548680"/>
            <a:ext cx="8567737" cy="981075"/>
          </a:xfrm>
        </p:spPr>
        <p:txBody>
          <a:bodyPr/>
          <a:lstStyle/>
          <a:p>
            <a:pPr eaLnBrk="1" hangingPunct="1"/>
            <a:r>
              <a:rPr lang="en-US" altLang="zh-CN" dirty="0" smtClean="0"/>
              <a:t>10.2.2 </a:t>
            </a:r>
            <a:r>
              <a:rPr lang="zh-CN" altLang="en-US" dirty="0" smtClean="0"/>
              <a:t>子系统及接口</a:t>
            </a:r>
          </a:p>
        </p:txBody>
      </p:sp>
      <p:sp>
        <p:nvSpPr>
          <p:cNvPr id="36867" name="Rectangle 3"/>
          <p:cNvSpPr>
            <a:spLocks noGrp="1" noChangeArrowheads="1"/>
          </p:cNvSpPr>
          <p:nvPr>
            <p:ph type="body" idx="1"/>
          </p:nvPr>
        </p:nvSpPr>
        <p:spPr/>
        <p:txBody>
          <a:bodyPr>
            <a:normAutofit fontScale="92500" lnSpcReduction="10000"/>
          </a:bodyPr>
          <a:lstStyle/>
          <a:p>
            <a:pPr eaLnBrk="1" hangingPunct="1"/>
            <a:r>
              <a:rPr lang="zh-CN" altLang="en-US" dirty="0" smtClean="0"/>
              <a:t>当按照相对完整和独立的业务功能或管理职能组织包，并对这样的包进行封装后，一个高层的具有特定功能的可以运行的独立构件就产生了，称为子系统（</a:t>
            </a:r>
            <a:r>
              <a:rPr lang="en-US" altLang="zh-CN" dirty="0" smtClean="0"/>
              <a:t>Subsystem</a:t>
            </a:r>
            <a:r>
              <a:rPr lang="zh-CN" altLang="en-US" dirty="0" smtClean="0"/>
              <a:t>）。</a:t>
            </a:r>
          </a:p>
          <a:p>
            <a:pPr eaLnBrk="1" hangingPunct="1"/>
            <a:r>
              <a:rPr lang="zh-CN" altLang="en-US" dirty="0" smtClean="0"/>
              <a:t>子系统对外可以提供有限的接口，只要接口不改变，不管子系统内部发生什么变化，也不会影响到依赖于该子系统接口的其它子系统。 </a:t>
            </a:r>
          </a:p>
          <a:p>
            <a:pPr eaLnBrk="1" hangingPunct="1"/>
            <a:r>
              <a:rPr lang="zh-CN" altLang="en-US" dirty="0" smtClean="0"/>
              <a:t>子系统及其关系使用</a:t>
            </a:r>
            <a:r>
              <a:rPr lang="en-US" altLang="zh-CN" dirty="0" smtClean="0"/>
              <a:t>UML</a:t>
            </a:r>
            <a:r>
              <a:rPr lang="zh-CN" altLang="en-US" dirty="0" smtClean="0"/>
              <a:t>构件图（</a:t>
            </a:r>
            <a:r>
              <a:rPr lang="en-US" altLang="zh-CN" dirty="0" smtClean="0"/>
              <a:t>component diagram</a:t>
            </a:r>
            <a:r>
              <a:rPr lang="zh-CN" altLang="en-US" dirty="0" smtClean="0"/>
              <a:t>）描述。</a:t>
            </a:r>
          </a:p>
        </p:txBody>
      </p:sp>
    </p:spTree>
    <p:extLst>
      <p:ext uri="{BB962C8B-B14F-4D97-AF65-F5344CB8AC3E}">
        <p14:creationId xmlns:p14="http://schemas.microsoft.com/office/powerpoint/2010/main" val="25832752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95536" y="476672"/>
            <a:ext cx="8567737" cy="981075"/>
          </a:xfrm>
        </p:spPr>
        <p:txBody>
          <a:bodyPr/>
          <a:lstStyle/>
          <a:p>
            <a:pPr eaLnBrk="1" hangingPunct="1"/>
            <a:r>
              <a:rPr lang="zh-CN" altLang="en-US" dirty="0" smtClean="0"/>
              <a:t>理解接口概念</a:t>
            </a:r>
          </a:p>
        </p:txBody>
      </p:sp>
      <p:sp>
        <p:nvSpPr>
          <p:cNvPr id="37891" name="Rectangle 3"/>
          <p:cNvSpPr>
            <a:spLocks noGrp="1" noChangeArrowheads="1"/>
          </p:cNvSpPr>
          <p:nvPr>
            <p:ph type="body" idx="1"/>
          </p:nvPr>
        </p:nvSpPr>
        <p:spPr>
          <a:xfrm>
            <a:off x="899592" y="1763667"/>
            <a:ext cx="7416824" cy="4473645"/>
          </a:xfrm>
        </p:spPr>
        <p:txBody>
          <a:bodyPr>
            <a:normAutofit fontScale="77500" lnSpcReduction="20000"/>
          </a:bodyPr>
          <a:lstStyle/>
          <a:p>
            <a:pPr eaLnBrk="1" hangingPunct="1">
              <a:lnSpc>
                <a:spcPct val="120000"/>
              </a:lnSpc>
              <a:spcBef>
                <a:spcPts val="0"/>
              </a:spcBef>
            </a:pPr>
            <a:r>
              <a:rPr lang="zh-CN" altLang="en-US" dirty="0" smtClean="0"/>
              <a:t>词典释义</a:t>
            </a:r>
          </a:p>
          <a:p>
            <a:pPr lvl="1" eaLnBrk="1" hangingPunct="1">
              <a:lnSpc>
                <a:spcPct val="120000"/>
              </a:lnSpc>
              <a:spcBef>
                <a:spcPts val="0"/>
              </a:spcBef>
            </a:pPr>
            <a:r>
              <a:rPr lang="zh-CN" altLang="en-US" dirty="0" smtClean="0"/>
              <a:t>两个不同系统</a:t>
            </a:r>
            <a:r>
              <a:rPr lang="en-US" altLang="zh-CN" dirty="0" smtClean="0"/>
              <a:t>(</a:t>
            </a:r>
            <a:r>
              <a:rPr lang="zh-CN" altLang="en-US" dirty="0" smtClean="0"/>
              <a:t>或子程序</a:t>
            </a:r>
            <a:r>
              <a:rPr lang="en-US" altLang="zh-CN" dirty="0" smtClean="0"/>
              <a:t>)</a:t>
            </a:r>
            <a:r>
              <a:rPr lang="zh-CN" altLang="en-US" dirty="0" smtClean="0"/>
              <a:t>交接并通过它彼此作用的部分。</a:t>
            </a:r>
          </a:p>
          <a:p>
            <a:pPr eaLnBrk="1" hangingPunct="1">
              <a:lnSpc>
                <a:spcPct val="120000"/>
              </a:lnSpc>
              <a:spcBef>
                <a:spcPts val="0"/>
              </a:spcBef>
            </a:pPr>
            <a:r>
              <a:rPr lang="zh-CN" altLang="en-US" dirty="0" smtClean="0"/>
              <a:t>人类与计算机之间的接口称为用户接口。</a:t>
            </a:r>
          </a:p>
          <a:p>
            <a:pPr eaLnBrk="1" hangingPunct="1">
              <a:lnSpc>
                <a:spcPct val="120000"/>
              </a:lnSpc>
              <a:spcBef>
                <a:spcPts val="0"/>
              </a:spcBef>
            </a:pPr>
            <a:r>
              <a:rPr lang="zh-CN" altLang="en-US" dirty="0" smtClean="0"/>
              <a:t>计算机硬件元件间的接口叫硬件接口。</a:t>
            </a:r>
          </a:p>
          <a:p>
            <a:pPr eaLnBrk="1" hangingPunct="1">
              <a:lnSpc>
                <a:spcPct val="120000"/>
              </a:lnSpc>
              <a:spcBef>
                <a:spcPts val="0"/>
              </a:spcBef>
            </a:pPr>
            <a:r>
              <a:rPr lang="zh-CN" altLang="en-US" dirty="0" smtClean="0"/>
              <a:t>计算机软件元件间的接口叫软件接口。</a:t>
            </a:r>
          </a:p>
          <a:p>
            <a:pPr lvl="1" eaLnBrk="1" hangingPunct="1">
              <a:lnSpc>
                <a:spcPct val="120000"/>
              </a:lnSpc>
              <a:spcBef>
                <a:spcPts val="0"/>
              </a:spcBef>
            </a:pPr>
            <a:r>
              <a:rPr lang="zh-CN" altLang="en-US" dirty="0" smtClean="0"/>
              <a:t>内部接口：系统内部各元件间的接口</a:t>
            </a:r>
          </a:p>
          <a:p>
            <a:pPr lvl="1" eaLnBrk="1" hangingPunct="1">
              <a:lnSpc>
                <a:spcPct val="120000"/>
              </a:lnSpc>
              <a:spcBef>
                <a:spcPts val="0"/>
              </a:spcBef>
            </a:pPr>
            <a:r>
              <a:rPr lang="zh-CN" altLang="en-US" dirty="0" smtClean="0"/>
              <a:t>外部接口：系统对外提供给其他系统使用的接口</a:t>
            </a:r>
          </a:p>
          <a:p>
            <a:pPr lvl="1" eaLnBrk="1" hangingPunct="1">
              <a:lnSpc>
                <a:spcPct val="120000"/>
              </a:lnSpc>
              <a:spcBef>
                <a:spcPts val="0"/>
              </a:spcBef>
            </a:pPr>
            <a:r>
              <a:rPr lang="en-US" altLang="zh-CN" dirty="0" smtClean="0"/>
              <a:t>API</a:t>
            </a:r>
            <a:r>
              <a:rPr lang="zh-CN" altLang="en-US" dirty="0" smtClean="0"/>
              <a:t>：应用编程接口（</a:t>
            </a:r>
            <a:r>
              <a:rPr lang="en-US" altLang="zh-CN" dirty="0" smtClean="0"/>
              <a:t>Application Programming Interface</a:t>
            </a:r>
            <a:r>
              <a:rPr lang="zh-CN" altLang="en-US" dirty="0" smtClean="0"/>
              <a:t>），一种应用程序提供的外部接口的说法</a:t>
            </a:r>
          </a:p>
        </p:txBody>
      </p:sp>
    </p:spTree>
    <p:extLst>
      <p:ext uri="{BB962C8B-B14F-4D97-AF65-F5344CB8AC3E}">
        <p14:creationId xmlns:p14="http://schemas.microsoft.com/office/powerpoint/2010/main" val="30880021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67544" y="476672"/>
            <a:ext cx="8567737" cy="981075"/>
          </a:xfrm>
        </p:spPr>
        <p:txBody>
          <a:bodyPr/>
          <a:lstStyle/>
          <a:p>
            <a:pPr eaLnBrk="1" hangingPunct="1"/>
            <a:r>
              <a:rPr lang="zh-CN" altLang="en-US" dirty="0" smtClean="0"/>
              <a:t>区分子系统和包</a:t>
            </a:r>
          </a:p>
        </p:txBody>
      </p:sp>
      <p:sp>
        <p:nvSpPr>
          <p:cNvPr id="38915" name="Rectangle 3"/>
          <p:cNvSpPr>
            <a:spLocks noGrp="1" noChangeArrowheads="1"/>
          </p:cNvSpPr>
          <p:nvPr>
            <p:ph type="body" idx="1"/>
          </p:nvPr>
        </p:nvSpPr>
        <p:spPr>
          <a:xfrm>
            <a:off x="1043608" y="1763667"/>
            <a:ext cx="6950878" cy="4401637"/>
          </a:xfrm>
        </p:spPr>
        <p:txBody>
          <a:bodyPr/>
          <a:lstStyle/>
          <a:p>
            <a:pPr eaLnBrk="1" hangingPunct="1"/>
            <a:r>
              <a:rPr lang="zh-CN" altLang="en-US" dirty="0" smtClean="0"/>
              <a:t>子系统与包在语义上具有差异：</a:t>
            </a:r>
          </a:p>
          <a:p>
            <a:pPr lvl="1" eaLnBrk="1" hangingPunct="1"/>
            <a:r>
              <a:rPr lang="zh-CN" altLang="en-US" dirty="0" smtClean="0"/>
              <a:t>子系统是一种通过一个或多个它所实现的接口来提供行为的软件单位，可运行，具有物理意义。</a:t>
            </a:r>
          </a:p>
          <a:p>
            <a:pPr lvl="1" eaLnBrk="1" hangingPunct="1"/>
            <a:r>
              <a:rPr lang="zh-CN" altLang="en-US" dirty="0" smtClean="0"/>
              <a:t>包并不提供行为，包只不过是用来容纳各种其他模型元素的容器，一般是逻辑意义上的。</a:t>
            </a:r>
          </a:p>
          <a:p>
            <a:pPr lvl="1" eaLnBrk="1" hangingPunct="1"/>
            <a:endParaRPr lang="en-US" altLang="zh-CN" dirty="0" smtClean="0"/>
          </a:p>
        </p:txBody>
      </p:sp>
    </p:spTree>
    <p:extLst>
      <p:ext uri="{BB962C8B-B14F-4D97-AF65-F5344CB8AC3E}">
        <p14:creationId xmlns:p14="http://schemas.microsoft.com/office/powerpoint/2010/main" val="3123777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21437" y="476672"/>
            <a:ext cx="8183011" cy="815272"/>
          </a:xfrm>
        </p:spPr>
        <p:txBody>
          <a:bodyPr/>
          <a:lstStyle/>
          <a:p>
            <a:pPr eaLnBrk="1" hangingPunct="1"/>
            <a:r>
              <a:rPr lang="zh-CN" altLang="en-US" dirty="0" smtClean="0"/>
              <a:t>子系统的关系</a:t>
            </a:r>
          </a:p>
        </p:txBody>
      </p:sp>
      <p:graphicFrame>
        <p:nvGraphicFramePr>
          <p:cNvPr id="39939" name="Object 3"/>
          <p:cNvGraphicFramePr>
            <a:graphicFrameLocks noGrp="1" noChangeAspect="1"/>
          </p:cNvGraphicFramePr>
          <p:nvPr>
            <p:ph idx="1"/>
          </p:nvPr>
        </p:nvGraphicFramePr>
        <p:xfrm>
          <a:off x="684213" y="4364038"/>
          <a:ext cx="7789862" cy="2108200"/>
        </p:xfrm>
        <a:graphic>
          <a:graphicData uri="http://schemas.openxmlformats.org/presentationml/2006/ole">
            <mc:AlternateContent xmlns:mc="http://schemas.openxmlformats.org/markup-compatibility/2006">
              <mc:Choice xmlns:v="urn:schemas-microsoft-com:vml" Requires="v">
                <p:oleObj spid="_x0000_s7176" name="位图图像" r:id="rId3" imgW="5210902" imgH="1409897" progId="Paint.Picture">
                  <p:embed/>
                </p:oleObj>
              </mc:Choice>
              <mc:Fallback>
                <p:oleObj name="位图图像" r:id="rId3" imgW="5210902" imgH="1409897" progId="Paint.Picture">
                  <p:embed/>
                  <p:pic>
                    <p:nvPicPr>
                      <p:cNvPr id="3993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4364038"/>
                        <a:ext cx="7789862" cy="210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0" name="Rectangle 4"/>
          <p:cNvSpPr>
            <a:spLocks noChangeArrowheads="1"/>
          </p:cNvSpPr>
          <p:nvPr/>
        </p:nvSpPr>
        <p:spPr bwMode="auto">
          <a:xfrm>
            <a:off x="421437" y="1628800"/>
            <a:ext cx="8543176" cy="464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33CC"/>
              </a:buClr>
              <a:buSzPct val="70000"/>
              <a:buFont typeface="Wingdings" panose="05000000000000000000" pitchFamily="2" charset="2"/>
              <a:buChar char="l"/>
            </a:pPr>
            <a:r>
              <a:rPr lang="zh-CN" altLang="en-US" sz="2800" b="1" dirty="0">
                <a:ea typeface="华文中宋" panose="02010600040101010101" pitchFamily="2" charset="-122"/>
              </a:rPr>
              <a:t>财务子系统将内部操作进行了封装，但对外提供必要的接口（比如一组函数）</a:t>
            </a:r>
          </a:p>
          <a:p>
            <a:pPr eaLnBrk="1" hangingPunct="1">
              <a:spcBef>
                <a:spcPct val="20000"/>
              </a:spcBef>
              <a:buClr>
                <a:srgbClr val="0033CC"/>
              </a:buClr>
              <a:buSzPct val="70000"/>
              <a:buFont typeface="Wingdings" panose="05000000000000000000" pitchFamily="2" charset="2"/>
              <a:buChar char="l"/>
            </a:pPr>
            <a:r>
              <a:rPr lang="zh-CN" altLang="en-US" sz="2800" b="1" dirty="0">
                <a:ea typeface="华文中宋" panose="02010600040101010101" pitchFamily="2" charset="-122"/>
              </a:rPr>
              <a:t>销售子系统在执行销售业务过程中可以使用该接口对销售数据执行某些财务操作。对于销售子系统而言，依赖的是财务子系统的接口，并不需要关心财务子系统的具体实现。</a:t>
            </a:r>
          </a:p>
          <a:p>
            <a:pPr eaLnBrk="1" hangingPunct="1">
              <a:spcBef>
                <a:spcPct val="20000"/>
              </a:spcBef>
              <a:buClr>
                <a:srgbClr val="0033CC"/>
              </a:buClr>
              <a:buSzPct val="70000"/>
              <a:buFont typeface="Wingdings" panose="05000000000000000000" pitchFamily="2" charset="2"/>
              <a:buChar char="l"/>
            </a:pPr>
            <a:r>
              <a:rPr lang="zh-CN" altLang="en-US" sz="2800" b="1" dirty="0">
                <a:ea typeface="华文中宋" panose="02010600040101010101" pitchFamily="2" charset="-122"/>
              </a:rPr>
              <a:t>采用</a:t>
            </a:r>
            <a:r>
              <a:rPr lang="en-US" altLang="zh-CN" sz="2800" b="1" dirty="0">
                <a:ea typeface="华文中宋" panose="02010600040101010101" pitchFamily="2" charset="-122"/>
              </a:rPr>
              <a:t>UML2.0</a:t>
            </a:r>
            <a:r>
              <a:rPr lang="zh-CN" altLang="en-US" sz="2800" b="1" dirty="0">
                <a:ea typeface="华文中宋" panose="02010600040101010101" pitchFamily="2" charset="-122"/>
              </a:rPr>
              <a:t>的构件图表示如下：</a:t>
            </a:r>
          </a:p>
        </p:txBody>
      </p:sp>
    </p:spTree>
    <p:extLst>
      <p:ext uri="{BB962C8B-B14F-4D97-AF65-F5344CB8AC3E}">
        <p14:creationId xmlns:p14="http://schemas.microsoft.com/office/powerpoint/2010/main" val="331901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67544" y="548680"/>
            <a:ext cx="8567737" cy="981075"/>
          </a:xfrm>
        </p:spPr>
        <p:txBody>
          <a:bodyPr/>
          <a:lstStyle/>
          <a:p>
            <a:pPr eaLnBrk="1" hangingPunct="1"/>
            <a:r>
              <a:rPr lang="zh-CN" altLang="en-US" dirty="0" smtClean="0"/>
              <a:t>子系统的关系</a:t>
            </a:r>
          </a:p>
        </p:txBody>
      </p:sp>
      <p:sp>
        <p:nvSpPr>
          <p:cNvPr id="40963" name="Rectangle 3"/>
          <p:cNvSpPr>
            <a:spLocks noGrp="1" noChangeArrowheads="1"/>
          </p:cNvSpPr>
          <p:nvPr>
            <p:ph type="body" idx="1"/>
          </p:nvPr>
        </p:nvSpPr>
        <p:spPr>
          <a:xfrm>
            <a:off x="899592" y="1628800"/>
            <a:ext cx="7560840" cy="4536504"/>
          </a:xfrm>
        </p:spPr>
        <p:txBody>
          <a:bodyPr>
            <a:normAutofit fontScale="92500" lnSpcReduction="20000"/>
          </a:bodyPr>
          <a:lstStyle/>
          <a:p>
            <a:pPr eaLnBrk="1" hangingPunct="1">
              <a:lnSpc>
                <a:spcPct val="120000"/>
              </a:lnSpc>
              <a:spcBef>
                <a:spcPts val="0"/>
              </a:spcBef>
            </a:pPr>
            <a:r>
              <a:rPr lang="zh-CN" altLang="en-US" dirty="0" smtClean="0"/>
              <a:t>子系统之间的关系：</a:t>
            </a:r>
          </a:p>
          <a:p>
            <a:pPr lvl="1" eaLnBrk="1" hangingPunct="1">
              <a:lnSpc>
                <a:spcPct val="120000"/>
              </a:lnSpc>
              <a:spcBef>
                <a:spcPts val="0"/>
              </a:spcBef>
            </a:pPr>
            <a:r>
              <a:rPr lang="zh-CN" altLang="en-US" dirty="0" smtClean="0"/>
              <a:t>数据接口：定义相互可以理解的数据格式和数据文件，子系统之间采用数据文件进行通信。</a:t>
            </a:r>
          </a:p>
          <a:p>
            <a:pPr lvl="1" eaLnBrk="1" hangingPunct="1">
              <a:lnSpc>
                <a:spcPct val="120000"/>
              </a:lnSpc>
              <a:spcBef>
                <a:spcPts val="0"/>
              </a:spcBef>
            </a:pPr>
            <a:r>
              <a:rPr lang="zh-CN" altLang="en-US" dirty="0" smtClean="0"/>
              <a:t>服务接口：定义相互可以理解的软件服务（操作、消息），子系统之间采用发送服务请求和响应来进行通信。</a:t>
            </a:r>
          </a:p>
          <a:p>
            <a:pPr eaLnBrk="1" hangingPunct="1">
              <a:lnSpc>
                <a:spcPct val="120000"/>
              </a:lnSpc>
              <a:spcBef>
                <a:spcPts val="0"/>
              </a:spcBef>
            </a:pPr>
            <a:r>
              <a:rPr lang="zh-CN" altLang="en-US" dirty="0" smtClean="0"/>
              <a:t>思考：</a:t>
            </a:r>
          </a:p>
          <a:p>
            <a:pPr lvl="1" eaLnBrk="1" hangingPunct="1">
              <a:lnSpc>
                <a:spcPct val="120000"/>
              </a:lnSpc>
              <a:spcBef>
                <a:spcPts val="0"/>
              </a:spcBef>
            </a:pPr>
            <a:r>
              <a:rPr lang="zh-CN" altLang="en-US" dirty="0" smtClean="0"/>
              <a:t>教务管理系统（基础数据子系统、排课子系统、成绩管理子系统、毕设管理子系统），各子系统是否有关系？</a:t>
            </a:r>
          </a:p>
        </p:txBody>
      </p:sp>
    </p:spTree>
    <p:extLst>
      <p:ext uri="{BB962C8B-B14F-4D97-AF65-F5344CB8AC3E}">
        <p14:creationId xmlns:p14="http://schemas.microsoft.com/office/powerpoint/2010/main" val="11679844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576263" y="610618"/>
            <a:ext cx="8567737" cy="981075"/>
          </a:xfrm>
        </p:spPr>
        <p:txBody>
          <a:bodyPr/>
          <a:lstStyle/>
          <a:p>
            <a:pPr eaLnBrk="1" hangingPunct="1"/>
            <a:r>
              <a:rPr lang="zh-CN" altLang="en-US" dirty="0" smtClean="0"/>
              <a:t>不同系统的关系</a:t>
            </a:r>
          </a:p>
        </p:txBody>
      </p:sp>
      <p:sp>
        <p:nvSpPr>
          <p:cNvPr id="41987" name="Rectangle 3"/>
          <p:cNvSpPr>
            <a:spLocks noGrp="1" noChangeArrowheads="1"/>
          </p:cNvSpPr>
          <p:nvPr>
            <p:ph type="body" idx="1"/>
          </p:nvPr>
        </p:nvSpPr>
        <p:spPr>
          <a:xfrm>
            <a:off x="569383" y="1712344"/>
            <a:ext cx="7959725" cy="1816048"/>
          </a:xfrm>
        </p:spPr>
        <p:txBody>
          <a:bodyPr>
            <a:normAutofit/>
          </a:bodyPr>
          <a:lstStyle/>
          <a:p>
            <a:pPr eaLnBrk="1" hangingPunct="1">
              <a:lnSpc>
                <a:spcPct val="120000"/>
              </a:lnSpc>
              <a:spcBef>
                <a:spcPts val="0"/>
              </a:spcBef>
            </a:pPr>
            <a:r>
              <a:rPr lang="zh-CN" altLang="en-US" sz="1600" dirty="0" smtClean="0"/>
              <a:t>子系统及接口关系也可以扩展到不同系统及接口关系，如学籍管理系统与其他系统的关系</a:t>
            </a:r>
          </a:p>
          <a:p>
            <a:pPr lvl="1" eaLnBrk="1" hangingPunct="1">
              <a:lnSpc>
                <a:spcPct val="120000"/>
              </a:lnSpc>
              <a:spcBef>
                <a:spcPts val="0"/>
              </a:spcBef>
            </a:pPr>
            <a:r>
              <a:rPr lang="zh-CN" altLang="en-US" sz="1600" dirty="0" smtClean="0"/>
              <a:t>需要服务：高招系统（获取学生信息）、教委学位系统（学位数据上报）</a:t>
            </a:r>
          </a:p>
          <a:p>
            <a:pPr lvl="1" eaLnBrk="1" hangingPunct="1">
              <a:lnSpc>
                <a:spcPct val="120000"/>
              </a:lnSpc>
              <a:spcBef>
                <a:spcPts val="0"/>
              </a:spcBef>
            </a:pPr>
            <a:r>
              <a:rPr lang="zh-CN" altLang="en-US" sz="1600" dirty="0" smtClean="0"/>
              <a:t>本系统需要提供的服务：提供学生学籍信息</a:t>
            </a:r>
          </a:p>
          <a:p>
            <a:pPr eaLnBrk="1" hangingPunct="1">
              <a:lnSpc>
                <a:spcPct val="120000"/>
              </a:lnSpc>
              <a:spcBef>
                <a:spcPts val="0"/>
              </a:spcBef>
            </a:pPr>
            <a:r>
              <a:rPr lang="zh-CN" altLang="en-US" sz="1600" dirty="0" smtClean="0"/>
              <a:t>同样可采用</a:t>
            </a:r>
            <a:r>
              <a:rPr lang="en-US" altLang="zh-CN" sz="1600" dirty="0" smtClean="0"/>
              <a:t>UML</a:t>
            </a:r>
            <a:r>
              <a:rPr lang="zh-CN" altLang="en-US" sz="1600" dirty="0" smtClean="0"/>
              <a:t>构件图描述：</a:t>
            </a:r>
          </a:p>
        </p:txBody>
      </p:sp>
      <p:grpSp>
        <p:nvGrpSpPr>
          <p:cNvPr id="41988" name="Group 4"/>
          <p:cNvGrpSpPr>
            <a:grpSpLocks/>
          </p:cNvGrpSpPr>
          <p:nvPr/>
        </p:nvGrpSpPr>
        <p:grpSpPr bwMode="auto">
          <a:xfrm>
            <a:off x="1116013" y="3529013"/>
            <a:ext cx="2249487" cy="704850"/>
            <a:chOff x="4192" y="4780"/>
            <a:chExt cx="2160" cy="716"/>
          </a:xfrm>
        </p:grpSpPr>
        <p:sp>
          <p:nvSpPr>
            <p:cNvPr id="42025" name="Rectangle 5"/>
            <p:cNvSpPr>
              <a:spLocks noChangeArrowheads="1"/>
            </p:cNvSpPr>
            <p:nvPr/>
          </p:nvSpPr>
          <p:spPr bwMode="auto">
            <a:xfrm>
              <a:off x="4192" y="4780"/>
              <a:ext cx="2160" cy="716"/>
            </a:xfrm>
            <a:prstGeom prst="rect">
              <a:avLst/>
            </a:prstGeom>
            <a:solidFill>
              <a:srgbClr val="FDDA77"/>
            </a:solidFill>
            <a:ln w="9525">
              <a:solidFill>
                <a:srgbClr val="000000"/>
              </a:solidFill>
              <a:miter lim="800000"/>
              <a:headEnd/>
              <a:tailEnd/>
            </a:ln>
          </p:spPr>
          <p:txBody>
            <a:bodyPr tIns="144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a:latin typeface="Times New Roman" panose="02020603050405020304" pitchFamily="18" charset="0"/>
                </a:rPr>
                <a:t>学籍管理系统</a:t>
              </a:r>
              <a:endParaRPr lang="zh-CN" altLang="en-US" b="1">
                <a:latin typeface="Verdana" panose="020B0604030504040204" pitchFamily="34" charset="0"/>
              </a:endParaRPr>
            </a:p>
          </p:txBody>
        </p:sp>
        <p:grpSp>
          <p:nvGrpSpPr>
            <p:cNvPr id="42026" name="Group 6"/>
            <p:cNvGrpSpPr>
              <a:grpSpLocks/>
            </p:cNvGrpSpPr>
            <p:nvPr/>
          </p:nvGrpSpPr>
          <p:grpSpPr bwMode="auto">
            <a:xfrm>
              <a:off x="5844" y="4872"/>
              <a:ext cx="386" cy="340"/>
              <a:chOff x="7217" y="2376"/>
              <a:chExt cx="386" cy="340"/>
            </a:xfrm>
          </p:grpSpPr>
          <p:sp>
            <p:nvSpPr>
              <p:cNvPr id="42027" name="Rectangle 7"/>
              <p:cNvSpPr>
                <a:spLocks noChangeArrowheads="1"/>
              </p:cNvSpPr>
              <p:nvPr/>
            </p:nvSpPr>
            <p:spPr bwMode="auto">
              <a:xfrm>
                <a:off x="7320" y="2376"/>
                <a:ext cx="283" cy="340"/>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28" name="Rectangle 8"/>
              <p:cNvSpPr>
                <a:spLocks noChangeArrowheads="1"/>
              </p:cNvSpPr>
              <p:nvPr/>
            </p:nvSpPr>
            <p:spPr bwMode="auto">
              <a:xfrm>
                <a:off x="7217" y="2424"/>
                <a:ext cx="255" cy="85"/>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29" name="Rectangle 9"/>
              <p:cNvSpPr>
                <a:spLocks noChangeArrowheads="1"/>
              </p:cNvSpPr>
              <p:nvPr/>
            </p:nvSpPr>
            <p:spPr bwMode="auto">
              <a:xfrm>
                <a:off x="7217" y="2568"/>
                <a:ext cx="255" cy="85"/>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41989" name="Line 10"/>
          <p:cNvSpPr>
            <a:spLocks noChangeShapeType="1"/>
          </p:cNvSpPr>
          <p:nvPr/>
        </p:nvSpPr>
        <p:spPr bwMode="auto">
          <a:xfrm>
            <a:off x="5614988" y="3730625"/>
            <a:ext cx="563562"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0" name="Line 11"/>
          <p:cNvSpPr>
            <a:spLocks noChangeShapeType="1"/>
          </p:cNvSpPr>
          <p:nvPr/>
        </p:nvSpPr>
        <p:spPr bwMode="auto">
          <a:xfrm flipH="1">
            <a:off x="2206625" y="5530850"/>
            <a:ext cx="0" cy="2889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1" name="Oval 13"/>
          <p:cNvSpPr>
            <a:spLocks noChangeArrowheads="1"/>
          </p:cNvSpPr>
          <p:nvPr/>
        </p:nvSpPr>
        <p:spPr bwMode="auto">
          <a:xfrm>
            <a:off x="5499100" y="3657600"/>
            <a:ext cx="163513" cy="161925"/>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92" name="Oval 14"/>
          <p:cNvSpPr>
            <a:spLocks noChangeArrowheads="1"/>
          </p:cNvSpPr>
          <p:nvPr/>
        </p:nvSpPr>
        <p:spPr bwMode="auto">
          <a:xfrm>
            <a:off x="2105025" y="5367338"/>
            <a:ext cx="187325" cy="153987"/>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93" name="Line 15"/>
          <p:cNvSpPr>
            <a:spLocks noChangeShapeType="1"/>
          </p:cNvSpPr>
          <p:nvPr/>
        </p:nvSpPr>
        <p:spPr bwMode="auto">
          <a:xfrm>
            <a:off x="2205038" y="4213225"/>
            <a:ext cx="1587" cy="4794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4" name="Text Box 16"/>
          <p:cNvSpPr txBox="1">
            <a:spLocks noChangeArrowheads="1"/>
          </p:cNvSpPr>
          <p:nvPr/>
        </p:nvSpPr>
        <p:spPr bwMode="auto">
          <a:xfrm>
            <a:off x="3365500" y="3449638"/>
            <a:ext cx="19367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endParaRPr lang="zh-CN" altLang="zh-CN" b="1">
              <a:latin typeface="Verdana" panose="020B0604030504040204" pitchFamily="34" charset="0"/>
            </a:endParaRPr>
          </a:p>
        </p:txBody>
      </p:sp>
      <p:grpSp>
        <p:nvGrpSpPr>
          <p:cNvPr id="41995" name="Group 17"/>
          <p:cNvGrpSpPr>
            <a:grpSpLocks/>
          </p:cNvGrpSpPr>
          <p:nvPr/>
        </p:nvGrpSpPr>
        <p:grpSpPr bwMode="auto">
          <a:xfrm>
            <a:off x="6178550" y="3449638"/>
            <a:ext cx="2249488" cy="704850"/>
            <a:chOff x="8436" y="5652"/>
            <a:chExt cx="2160" cy="716"/>
          </a:xfrm>
        </p:grpSpPr>
        <p:sp>
          <p:nvSpPr>
            <p:cNvPr id="42020" name="Rectangle 18"/>
            <p:cNvSpPr>
              <a:spLocks noChangeArrowheads="1"/>
            </p:cNvSpPr>
            <p:nvPr/>
          </p:nvSpPr>
          <p:spPr bwMode="auto">
            <a:xfrm>
              <a:off x="8436" y="5652"/>
              <a:ext cx="2160" cy="716"/>
            </a:xfrm>
            <a:prstGeom prst="rect">
              <a:avLst/>
            </a:prstGeom>
            <a:solidFill>
              <a:srgbClr val="FDDA77"/>
            </a:solidFill>
            <a:ln w="9525">
              <a:solidFill>
                <a:srgbClr val="000000"/>
              </a:solidFill>
              <a:miter lim="800000"/>
              <a:headEnd/>
              <a:tailEnd/>
            </a:ln>
          </p:spPr>
          <p:txBody>
            <a:bodyPr tIns="72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a:latin typeface="Times New Roman" panose="02020603050405020304" pitchFamily="18" charset="0"/>
                </a:rPr>
                <a:t>高招系统</a:t>
              </a:r>
              <a:endParaRPr lang="zh-CN" altLang="en-US" b="1">
                <a:latin typeface="Verdana" panose="020B0604030504040204" pitchFamily="34" charset="0"/>
              </a:endParaRPr>
            </a:p>
          </p:txBody>
        </p:sp>
        <p:grpSp>
          <p:nvGrpSpPr>
            <p:cNvPr id="42021" name="Group 19"/>
            <p:cNvGrpSpPr>
              <a:grpSpLocks/>
            </p:cNvGrpSpPr>
            <p:nvPr/>
          </p:nvGrpSpPr>
          <p:grpSpPr bwMode="auto">
            <a:xfrm>
              <a:off x="10072" y="5732"/>
              <a:ext cx="386" cy="340"/>
              <a:chOff x="7217" y="2376"/>
              <a:chExt cx="386" cy="340"/>
            </a:xfrm>
          </p:grpSpPr>
          <p:sp>
            <p:nvSpPr>
              <p:cNvPr id="42022" name="Rectangle 20"/>
              <p:cNvSpPr>
                <a:spLocks noChangeArrowheads="1"/>
              </p:cNvSpPr>
              <p:nvPr/>
            </p:nvSpPr>
            <p:spPr bwMode="auto">
              <a:xfrm>
                <a:off x="7320" y="2376"/>
                <a:ext cx="283" cy="340"/>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23" name="Rectangle 21"/>
              <p:cNvSpPr>
                <a:spLocks noChangeArrowheads="1"/>
              </p:cNvSpPr>
              <p:nvPr/>
            </p:nvSpPr>
            <p:spPr bwMode="auto">
              <a:xfrm>
                <a:off x="7217" y="2424"/>
                <a:ext cx="255" cy="85"/>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24" name="Rectangle 22"/>
              <p:cNvSpPr>
                <a:spLocks noChangeArrowheads="1"/>
              </p:cNvSpPr>
              <p:nvPr/>
            </p:nvSpPr>
            <p:spPr bwMode="auto">
              <a:xfrm>
                <a:off x="7217" y="2568"/>
                <a:ext cx="255" cy="85"/>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41996" name="Rectangle 23"/>
          <p:cNvSpPr>
            <a:spLocks noChangeArrowheads="1"/>
          </p:cNvSpPr>
          <p:nvPr/>
        </p:nvSpPr>
        <p:spPr bwMode="auto">
          <a:xfrm>
            <a:off x="1127125" y="5818188"/>
            <a:ext cx="2251075" cy="706437"/>
          </a:xfrm>
          <a:prstGeom prst="rect">
            <a:avLst/>
          </a:prstGeom>
          <a:solidFill>
            <a:srgbClr val="FDDA77"/>
          </a:solidFill>
          <a:ln w="9525">
            <a:solidFill>
              <a:srgbClr val="000000"/>
            </a:solidFill>
            <a:miter lim="800000"/>
            <a:headEnd/>
            <a:tailEnd/>
          </a:ln>
        </p:spPr>
        <p:txBody>
          <a:bodyPr tIns="72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a:latin typeface="Times New Roman" panose="02020603050405020304" pitchFamily="18" charset="0"/>
              </a:rPr>
              <a:t>教委系统</a:t>
            </a:r>
            <a:endParaRPr lang="zh-CN" altLang="en-US" b="1">
              <a:latin typeface="Verdana" panose="020B0604030504040204" pitchFamily="34" charset="0"/>
            </a:endParaRPr>
          </a:p>
        </p:txBody>
      </p:sp>
      <p:sp>
        <p:nvSpPr>
          <p:cNvPr id="41997" name="Line 24"/>
          <p:cNvSpPr>
            <a:spLocks noChangeShapeType="1"/>
          </p:cNvSpPr>
          <p:nvPr/>
        </p:nvSpPr>
        <p:spPr bwMode="auto">
          <a:xfrm>
            <a:off x="3386138" y="3757613"/>
            <a:ext cx="561975"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8" name="Line 25"/>
          <p:cNvSpPr>
            <a:spLocks noChangeShapeType="1"/>
          </p:cNvSpPr>
          <p:nvPr/>
        </p:nvSpPr>
        <p:spPr bwMode="auto">
          <a:xfrm>
            <a:off x="4078288" y="3730625"/>
            <a:ext cx="1439862" cy="0"/>
          </a:xfrm>
          <a:prstGeom prst="line">
            <a:avLst/>
          </a:prstGeom>
          <a:noFill/>
          <a:ln w="9525">
            <a:solidFill>
              <a:srgbClr val="000000"/>
            </a:solidFill>
            <a:prstDash val="dash"/>
            <a:round/>
            <a:headEnd/>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41999" name="Text Box 26"/>
          <p:cNvSpPr txBox="1">
            <a:spLocks noChangeArrowheads="1"/>
          </p:cNvSpPr>
          <p:nvPr/>
        </p:nvSpPr>
        <p:spPr bwMode="auto">
          <a:xfrm>
            <a:off x="4222750" y="3910013"/>
            <a:ext cx="188436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1600" b="1">
                <a:latin typeface="Times New Roman" panose="02020603050405020304" pitchFamily="18" charset="0"/>
                <a:ea typeface="楷体_GB2312" pitchFamily="49" charset="-122"/>
              </a:rPr>
              <a:t>发布录取学生</a:t>
            </a:r>
            <a:endParaRPr lang="zh-CN" altLang="en-US" sz="1600" b="1">
              <a:latin typeface="Verdana" panose="020B0604030504040204" pitchFamily="34" charset="0"/>
              <a:ea typeface="楷体_GB2312" pitchFamily="49" charset="-122"/>
            </a:endParaRPr>
          </a:p>
        </p:txBody>
      </p:sp>
      <p:sp>
        <p:nvSpPr>
          <p:cNvPr id="42000" name="Line 27"/>
          <p:cNvSpPr>
            <a:spLocks noChangeShapeType="1"/>
          </p:cNvSpPr>
          <p:nvPr/>
        </p:nvSpPr>
        <p:spPr bwMode="auto">
          <a:xfrm flipH="1">
            <a:off x="2205038" y="4860925"/>
            <a:ext cx="0" cy="504825"/>
          </a:xfrm>
          <a:prstGeom prst="line">
            <a:avLst/>
          </a:prstGeom>
          <a:noFill/>
          <a:ln w="9525">
            <a:solidFill>
              <a:srgbClr val="000000"/>
            </a:solidFill>
            <a:prstDash val="dash"/>
            <a:round/>
            <a:headEnd/>
            <a:tailEnd type="arrow" w="lg" len="lg"/>
          </a:ln>
          <a:extLst>
            <a:ext uri="{909E8E84-426E-40DD-AFC4-6F175D3DCCD1}">
              <a14:hiddenFill xmlns:a14="http://schemas.microsoft.com/office/drawing/2010/main">
                <a:noFill/>
              </a14:hiddenFill>
            </a:ext>
          </a:extLst>
        </p:spPr>
        <p:txBody>
          <a:bodyPr/>
          <a:lstStyle/>
          <a:p>
            <a:endParaRPr lang="zh-CN" altLang="en-US"/>
          </a:p>
        </p:txBody>
      </p:sp>
      <p:grpSp>
        <p:nvGrpSpPr>
          <p:cNvPr id="42001" name="Group 28"/>
          <p:cNvGrpSpPr>
            <a:grpSpLocks/>
          </p:cNvGrpSpPr>
          <p:nvPr/>
        </p:nvGrpSpPr>
        <p:grpSpPr bwMode="auto">
          <a:xfrm>
            <a:off x="2819400" y="5905500"/>
            <a:ext cx="401638" cy="334963"/>
            <a:chOff x="7217" y="2376"/>
            <a:chExt cx="386" cy="340"/>
          </a:xfrm>
        </p:grpSpPr>
        <p:sp>
          <p:nvSpPr>
            <p:cNvPr id="42017" name="Rectangle 29"/>
            <p:cNvSpPr>
              <a:spLocks noChangeArrowheads="1"/>
            </p:cNvSpPr>
            <p:nvPr/>
          </p:nvSpPr>
          <p:spPr bwMode="auto">
            <a:xfrm>
              <a:off x="7320" y="2376"/>
              <a:ext cx="283" cy="340"/>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18" name="Rectangle 30"/>
            <p:cNvSpPr>
              <a:spLocks noChangeArrowheads="1"/>
            </p:cNvSpPr>
            <p:nvPr/>
          </p:nvSpPr>
          <p:spPr bwMode="auto">
            <a:xfrm>
              <a:off x="7217" y="2424"/>
              <a:ext cx="255" cy="85"/>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19" name="Rectangle 31"/>
            <p:cNvSpPr>
              <a:spLocks noChangeArrowheads="1"/>
            </p:cNvSpPr>
            <p:nvPr/>
          </p:nvSpPr>
          <p:spPr bwMode="auto">
            <a:xfrm>
              <a:off x="7217" y="2568"/>
              <a:ext cx="255" cy="85"/>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2002" name="Text Box 32"/>
          <p:cNvSpPr txBox="1">
            <a:spLocks noChangeArrowheads="1"/>
          </p:cNvSpPr>
          <p:nvPr/>
        </p:nvSpPr>
        <p:spPr bwMode="auto">
          <a:xfrm>
            <a:off x="2379663" y="5367338"/>
            <a:ext cx="16875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ea typeface="楷体_GB2312" pitchFamily="49" charset="-122"/>
              </a:rPr>
              <a:t>学位授予上报</a:t>
            </a:r>
            <a:endParaRPr lang="zh-CN" altLang="en-US" sz="1600" b="1">
              <a:latin typeface="Verdana" panose="020B0604030504040204" pitchFamily="34" charset="0"/>
              <a:ea typeface="楷体_GB2312" pitchFamily="49" charset="-122"/>
            </a:endParaRPr>
          </a:p>
        </p:txBody>
      </p:sp>
      <p:sp>
        <p:nvSpPr>
          <p:cNvPr id="42003" name="Arc 33"/>
          <p:cNvSpPr>
            <a:spLocks/>
          </p:cNvSpPr>
          <p:nvPr/>
        </p:nvSpPr>
        <p:spPr bwMode="auto">
          <a:xfrm rot="-5825481">
            <a:off x="3898900" y="3535363"/>
            <a:ext cx="433388" cy="360362"/>
          </a:xfrm>
          <a:custGeom>
            <a:avLst/>
            <a:gdLst>
              <a:gd name="T0" fmla="*/ 0 w 38154"/>
              <a:gd name="T1" fmla="*/ 2147483647 h 21600"/>
              <a:gd name="T2" fmla="*/ 2147483647 w 38154"/>
              <a:gd name="T3" fmla="*/ 2147483647 h 21600"/>
              <a:gd name="T4" fmla="*/ 2147483647 w 38154"/>
              <a:gd name="T5" fmla="*/ 2147483647 h 21600"/>
              <a:gd name="T6" fmla="*/ 0 60000 65536"/>
              <a:gd name="T7" fmla="*/ 0 60000 65536"/>
              <a:gd name="T8" fmla="*/ 0 60000 65536"/>
            </a:gdLst>
            <a:ahLst/>
            <a:cxnLst>
              <a:cxn ang="T6">
                <a:pos x="T0" y="T1"/>
              </a:cxn>
              <a:cxn ang="T7">
                <a:pos x="T2" y="T3"/>
              </a:cxn>
              <a:cxn ang="T8">
                <a:pos x="T4" y="T5"/>
              </a:cxn>
            </a:cxnLst>
            <a:rect l="0" t="0" r="r" b="b"/>
            <a:pathLst>
              <a:path w="38154" h="21600" fill="none" extrusionOk="0">
                <a:moveTo>
                  <a:pt x="-1" y="10091"/>
                </a:moveTo>
                <a:cubicBezTo>
                  <a:pt x="3954" y="3810"/>
                  <a:pt x="10856" y="-1"/>
                  <a:pt x="18279" y="0"/>
                </a:cubicBezTo>
                <a:cubicBezTo>
                  <a:pt x="26939" y="0"/>
                  <a:pt x="34762" y="5172"/>
                  <a:pt x="38154" y="13141"/>
                </a:cubicBezTo>
              </a:path>
              <a:path w="38154" h="21600" stroke="0" extrusionOk="0">
                <a:moveTo>
                  <a:pt x="-1" y="10091"/>
                </a:moveTo>
                <a:cubicBezTo>
                  <a:pt x="3954" y="3810"/>
                  <a:pt x="10856" y="-1"/>
                  <a:pt x="18279" y="0"/>
                </a:cubicBezTo>
                <a:cubicBezTo>
                  <a:pt x="26939" y="0"/>
                  <a:pt x="34762" y="5172"/>
                  <a:pt x="38154" y="13141"/>
                </a:cubicBezTo>
                <a:lnTo>
                  <a:pt x="18279" y="21600"/>
                </a:lnTo>
                <a:lnTo>
                  <a:pt x="-1" y="10091"/>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4" name="Arc 34"/>
          <p:cNvSpPr>
            <a:spLocks/>
          </p:cNvSpPr>
          <p:nvPr/>
        </p:nvSpPr>
        <p:spPr bwMode="auto">
          <a:xfrm rot="-122137">
            <a:off x="1989138" y="4675188"/>
            <a:ext cx="444500" cy="401637"/>
          </a:xfrm>
          <a:custGeom>
            <a:avLst/>
            <a:gdLst>
              <a:gd name="T0" fmla="*/ 0 w 39131"/>
              <a:gd name="T1" fmla="*/ 2147483647 h 21600"/>
              <a:gd name="T2" fmla="*/ 2147483647 w 39131"/>
              <a:gd name="T3" fmla="*/ 2147483647 h 21600"/>
              <a:gd name="T4" fmla="*/ 2147483647 w 39131"/>
              <a:gd name="T5" fmla="*/ 2147483647 h 21600"/>
              <a:gd name="T6" fmla="*/ 0 60000 65536"/>
              <a:gd name="T7" fmla="*/ 0 60000 65536"/>
              <a:gd name="T8" fmla="*/ 0 60000 65536"/>
            </a:gdLst>
            <a:ahLst/>
            <a:cxnLst>
              <a:cxn ang="T6">
                <a:pos x="T0" y="T1"/>
              </a:cxn>
              <a:cxn ang="T7">
                <a:pos x="T2" y="T3"/>
              </a:cxn>
              <a:cxn ang="T8">
                <a:pos x="T4" y="T5"/>
              </a:cxn>
            </a:cxnLst>
            <a:rect l="0" t="0" r="r" b="b"/>
            <a:pathLst>
              <a:path w="39131" h="21600" fill="none" extrusionOk="0">
                <a:moveTo>
                  <a:pt x="0" y="11813"/>
                </a:moveTo>
                <a:cubicBezTo>
                  <a:pt x="3684" y="4565"/>
                  <a:pt x="11125" y="-1"/>
                  <a:pt x="19256" y="0"/>
                </a:cubicBezTo>
                <a:cubicBezTo>
                  <a:pt x="27916" y="0"/>
                  <a:pt x="35739" y="5172"/>
                  <a:pt x="39131" y="13141"/>
                </a:cubicBezTo>
              </a:path>
              <a:path w="39131" h="21600" stroke="0" extrusionOk="0">
                <a:moveTo>
                  <a:pt x="0" y="11813"/>
                </a:moveTo>
                <a:cubicBezTo>
                  <a:pt x="3684" y="4565"/>
                  <a:pt x="11125" y="-1"/>
                  <a:pt x="19256" y="0"/>
                </a:cubicBezTo>
                <a:cubicBezTo>
                  <a:pt x="27916" y="0"/>
                  <a:pt x="35739" y="5172"/>
                  <a:pt x="39131" y="13141"/>
                </a:cubicBezTo>
                <a:lnTo>
                  <a:pt x="19256" y="21600"/>
                </a:lnTo>
                <a:lnTo>
                  <a:pt x="0" y="11813"/>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2005" name="Group 35"/>
          <p:cNvGrpSpPr>
            <a:grpSpLocks/>
          </p:cNvGrpSpPr>
          <p:nvPr/>
        </p:nvGrpSpPr>
        <p:grpSpPr bwMode="auto">
          <a:xfrm>
            <a:off x="5364163" y="5673725"/>
            <a:ext cx="2249487" cy="704850"/>
            <a:chOff x="8436" y="5652"/>
            <a:chExt cx="2160" cy="716"/>
          </a:xfrm>
        </p:grpSpPr>
        <p:sp>
          <p:nvSpPr>
            <p:cNvPr id="42012" name="Rectangle 36"/>
            <p:cNvSpPr>
              <a:spLocks noChangeArrowheads="1"/>
            </p:cNvSpPr>
            <p:nvPr/>
          </p:nvSpPr>
          <p:spPr bwMode="auto">
            <a:xfrm>
              <a:off x="8436" y="5652"/>
              <a:ext cx="2160" cy="716"/>
            </a:xfrm>
            <a:prstGeom prst="rect">
              <a:avLst/>
            </a:prstGeom>
            <a:solidFill>
              <a:srgbClr val="FDDA77"/>
            </a:solidFill>
            <a:ln w="9525">
              <a:solidFill>
                <a:srgbClr val="000000"/>
              </a:solidFill>
              <a:miter lim="800000"/>
              <a:headEnd/>
              <a:tailEnd/>
            </a:ln>
          </p:spPr>
          <p:txBody>
            <a:bodyPr tIns="72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a:latin typeface="Times New Roman" panose="02020603050405020304" pitchFamily="18" charset="0"/>
                </a:rPr>
                <a:t>档案系统</a:t>
              </a:r>
              <a:endParaRPr lang="zh-CN" altLang="en-US" b="1">
                <a:latin typeface="Verdana" panose="020B0604030504040204" pitchFamily="34" charset="0"/>
              </a:endParaRPr>
            </a:p>
          </p:txBody>
        </p:sp>
        <p:grpSp>
          <p:nvGrpSpPr>
            <p:cNvPr id="42013" name="Group 37"/>
            <p:cNvGrpSpPr>
              <a:grpSpLocks/>
            </p:cNvGrpSpPr>
            <p:nvPr/>
          </p:nvGrpSpPr>
          <p:grpSpPr bwMode="auto">
            <a:xfrm>
              <a:off x="10072" y="5732"/>
              <a:ext cx="386" cy="340"/>
              <a:chOff x="7217" y="2376"/>
              <a:chExt cx="386" cy="340"/>
            </a:xfrm>
          </p:grpSpPr>
          <p:sp>
            <p:nvSpPr>
              <p:cNvPr id="42014" name="Rectangle 38"/>
              <p:cNvSpPr>
                <a:spLocks noChangeArrowheads="1"/>
              </p:cNvSpPr>
              <p:nvPr/>
            </p:nvSpPr>
            <p:spPr bwMode="auto">
              <a:xfrm>
                <a:off x="7320" y="2376"/>
                <a:ext cx="283" cy="340"/>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15" name="Rectangle 39"/>
              <p:cNvSpPr>
                <a:spLocks noChangeArrowheads="1"/>
              </p:cNvSpPr>
              <p:nvPr/>
            </p:nvSpPr>
            <p:spPr bwMode="auto">
              <a:xfrm>
                <a:off x="7217" y="2424"/>
                <a:ext cx="255" cy="85"/>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16" name="Rectangle 40"/>
              <p:cNvSpPr>
                <a:spLocks noChangeArrowheads="1"/>
              </p:cNvSpPr>
              <p:nvPr/>
            </p:nvSpPr>
            <p:spPr bwMode="auto">
              <a:xfrm>
                <a:off x="7217" y="2568"/>
                <a:ext cx="255" cy="85"/>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42006" name="Line 41"/>
          <p:cNvSpPr>
            <a:spLocks noChangeShapeType="1"/>
          </p:cNvSpPr>
          <p:nvPr/>
        </p:nvSpPr>
        <p:spPr bwMode="auto">
          <a:xfrm>
            <a:off x="3359150" y="4235450"/>
            <a:ext cx="565150" cy="358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7" name="Oval 42"/>
          <p:cNvSpPr>
            <a:spLocks noChangeArrowheads="1"/>
          </p:cNvSpPr>
          <p:nvPr/>
        </p:nvSpPr>
        <p:spPr bwMode="auto">
          <a:xfrm>
            <a:off x="3924300" y="4594225"/>
            <a:ext cx="163513" cy="161925"/>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08" name="Line 43"/>
          <p:cNvSpPr>
            <a:spLocks noChangeShapeType="1"/>
          </p:cNvSpPr>
          <p:nvPr/>
        </p:nvSpPr>
        <p:spPr bwMode="auto">
          <a:xfrm>
            <a:off x="4932363" y="5386388"/>
            <a:ext cx="431800" cy="2873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9" name="Line 44"/>
          <p:cNvSpPr>
            <a:spLocks noChangeShapeType="1"/>
          </p:cNvSpPr>
          <p:nvPr/>
        </p:nvSpPr>
        <p:spPr bwMode="auto">
          <a:xfrm flipH="1" flipV="1">
            <a:off x="4068763" y="4737100"/>
            <a:ext cx="792162" cy="576263"/>
          </a:xfrm>
          <a:prstGeom prst="line">
            <a:avLst/>
          </a:prstGeom>
          <a:noFill/>
          <a:ln w="9525">
            <a:solidFill>
              <a:srgbClr val="000000"/>
            </a:solidFill>
            <a:prstDash val="dash"/>
            <a:round/>
            <a:headEnd/>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42010" name="Arc 45"/>
          <p:cNvSpPr>
            <a:spLocks/>
          </p:cNvSpPr>
          <p:nvPr/>
        </p:nvSpPr>
        <p:spPr bwMode="auto">
          <a:xfrm rot="7090590">
            <a:off x="4575969" y="5079207"/>
            <a:ext cx="503237" cy="361950"/>
          </a:xfrm>
          <a:custGeom>
            <a:avLst/>
            <a:gdLst>
              <a:gd name="T0" fmla="*/ 0 w 38154"/>
              <a:gd name="T1" fmla="*/ 2147483647 h 21600"/>
              <a:gd name="T2" fmla="*/ 2147483647 w 38154"/>
              <a:gd name="T3" fmla="*/ 2147483647 h 21600"/>
              <a:gd name="T4" fmla="*/ 2147483647 w 38154"/>
              <a:gd name="T5" fmla="*/ 2147483647 h 21600"/>
              <a:gd name="T6" fmla="*/ 0 60000 65536"/>
              <a:gd name="T7" fmla="*/ 0 60000 65536"/>
              <a:gd name="T8" fmla="*/ 0 60000 65536"/>
            </a:gdLst>
            <a:ahLst/>
            <a:cxnLst>
              <a:cxn ang="T6">
                <a:pos x="T0" y="T1"/>
              </a:cxn>
              <a:cxn ang="T7">
                <a:pos x="T2" y="T3"/>
              </a:cxn>
              <a:cxn ang="T8">
                <a:pos x="T4" y="T5"/>
              </a:cxn>
            </a:cxnLst>
            <a:rect l="0" t="0" r="r" b="b"/>
            <a:pathLst>
              <a:path w="38154" h="21600" fill="none" extrusionOk="0">
                <a:moveTo>
                  <a:pt x="-1" y="10091"/>
                </a:moveTo>
                <a:cubicBezTo>
                  <a:pt x="3954" y="3810"/>
                  <a:pt x="10856" y="-1"/>
                  <a:pt x="18279" y="0"/>
                </a:cubicBezTo>
                <a:cubicBezTo>
                  <a:pt x="26939" y="0"/>
                  <a:pt x="34762" y="5172"/>
                  <a:pt x="38154" y="13141"/>
                </a:cubicBezTo>
              </a:path>
              <a:path w="38154" h="21600" stroke="0" extrusionOk="0">
                <a:moveTo>
                  <a:pt x="-1" y="10091"/>
                </a:moveTo>
                <a:cubicBezTo>
                  <a:pt x="3954" y="3810"/>
                  <a:pt x="10856" y="-1"/>
                  <a:pt x="18279" y="0"/>
                </a:cubicBezTo>
                <a:cubicBezTo>
                  <a:pt x="26939" y="0"/>
                  <a:pt x="34762" y="5172"/>
                  <a:pt x="38154" y="13141"/>
                </a:cubicBezTo>
                <a:lnTo>
                  <a:pt x="18279" y="21600"/>
                </a:lnTo>
                <a:lnTo>
                  <a:pt x="-1" y="10091"/>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1" name="Text Box 46"/>
          <p:cNvSpPr txBox="1">
            <a:spLocks noChangeArrowheads="1"/>
          </p:cNvSpPr>
          <p:nvPr/>
        </p:nvSpPr>
        <p:spPr bwMode="auto">
          <a:xfrm>
            <a:off x="2831385" y="4275087"/>
            <a:ext cx="16875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dirty="0">
                <a:latin typeface="Times New Roman" panose="02020603050405020304" pitchFamily="18" charset="0"/>
                <a:ea typeface="楷体_GB2312" pitchFamily="49" charset="-122"/>
              </a:rPr>
              <a:t>提供学籍信息</a:t>
            </a:r>
            <a:endParaRPr lang="zh-CN" altLang="en-US" sz="1600" b="1" dirty="0">
              <a:latin typeface="Verdana" panose="020B0604030504040204" pitchFamily="34" charset="0"/>
              <a:ea typeface="楷体_GB2312" pitchFamily="49" charset="-122"/>
            </a:endParaRPr>
          </a:p>
        </p:txBody>
      </p:sp>
    </p:spTree>
    <p:extLst>
      <p:ext uri="{BB962C8B-B14F-4D97-AF65-F5344CB8AC3E}">
        <p14:creationId xmlns:p14="http://schemas.microsoft.com/office/powerpoint/2010/main" val="933959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95536" y="620688"/>
            <a:ext cx="8567737" cy="981075"/>
          </a:xfrm>
        </p:spPr>
        <p:txBody>
          <a:bodyPr/>
          <a:lstStyle/>
          <a:p>
            <a:pPr eaLnBrk="1" hangingPunct="1"/>
            <a:r>
              <a:rPr lang="en-US" altLang="zh-CN" dirty="0" smtClean="0"/>
              <a:t>1. </a:t>
            </a:r>
            <a:r>
              <a:rPr lang="zh-CN" altLang="en-US" dirty="0" smtClean="0"/>
              <a:t>架构的概念</a:t>
            </a:r>
          </a:p>
        </p:txBody>
      </p:sp>
      <p:sp>
        <p:nvSpPr>
          <p:cNvPr id="6147" name="Rectangle 3"/>
          <p:cNvSpPr>
            <a:spLocks noGrp="1" noChangeArrowheads="1"/>
          </p:cNvSpPr>
          <p:nvPr>
            <p:ph type="body" idx="1"/>
          </p:nvPr>
        </p:nvSpPr>
        <p:spPr>
          <a:xfrm>
            <a:off x="468313" y="1700808"/>
            <a:ext cx="8064127" cy="4896544"/>
          </a:xfrm>
        </p:spPr>
        <p:txBody>
          <a:bodyPr>
            <a:noAutofit/>
          </a:bodyPr>
          <a:lstStyle/>
          <a:p>
            <a:pPr eaLnBrk="1" hangingPunct="1">
              <a:lnSpc>
                <a:spcPct val="120000"/>
              </a:lnSpc>
              <a:spcBef>
                <a:spcPts val="0"/>
              </a:spcBef>
            </a:pPr>
            <a:r>
              <a:rPr lang="zh-CN" altLang="en-US" sz="2200" dirty="0" smtClean="0"/>
              <a:t>建筑、文学、音乐、机械、电子、计算机软硬件等领域都会使用</a:t>
            </a:r>
            <a:r>
              <a:rPr lang="zh-CN" altLang="en-US" sz="2200" dirty="0" smtClean="0">
                <a:latin typeface="华文中宋" panose="02010600040101010101" pitchFamily="2" charset="-122"/>
              </a:rPr>
              <a:t>“</a:t>
            </a:r>
            <a:r>
              <a:rPr lang="zh-CN" altLang="en-US" sz="2200" dirty="0" smtClean="0"/>
              <a:t>架构（</a:t>
            </a:r>
            <a:r>
              <a:rPr lang="en-US" altLang="zh-CN" sz="2200" dirty="0" smtClean="0"/>
              <a:t>architecture</a:t>
            </a:r>
            <a:r>
              <a:rPr lang="zh-CN" altLang="en-US" sz="2200" dirty="0" smtClean="0"/>
              <a:t>）</a:t>
            </a:r>
            <a:r>
              <a:rPr lang="zh-CN" altLang="en-US" sz="2200" dirty="0" smtClean="0">
                <a:latin typeface="华文中宋" panose="02010600040101010101" pitchFamily="2" charset="-122"/>
              </a:rPr>
              <a:t>”</a:t>
            </a:r>
            <a:r>
              <a:rPr lang="zh-CN" altLang="en-US" sz="2200" dirty="0" smtClean="0"/>
              <a:t>这一概念。架构都提供了系统最高层的设计方案，以确保建筑、小说、乐曲、设备、计算机等系统满足期望的特性。</a:t>
            </a:r>
          </a:p>
          <a:p>
            <a:pPr lvl="1" eaLnBrk="1" hangingPunct="1">
              <a:lnSpc>
                <a:spcPct val="120000"/>
              </a:lnSpc>
              <a:spcBef>
                <a:spcPts val="0"/>
              </a:spcBef>
            </a:pPr>
            <a:r>
              <a:rPr lang="zh-CN" altLang="en-US" sz="2200" dirty="0" smtClean="0"/>
              <a:t>好的建筑应该美观、坚固、实用</a:t>
            </a:r>
          </a:p>
          <a:p>
            <a:pPr lvl="1" eaLnBrk="1" hangingPunct="1">
              <a:lnSpc>
                <a:spcPct val="120000"/>
              </a:lnSpc>
              <a:spcBef>
                <a:spcPts val="0"/>
              </a:spcBef>
            </a:pPr>
            <a:r>
              <a:rPr lang="zh-CN" altLang="en-US" sz="2200" dirty="0" smtClean="0"/>
              <a:t>好的计算机应用系统应该实用、好维护、可靠、性价比高</a:t>
            </a:r>
          </a:p>
          <a:p>
            <a:pPr eaLnBrk="1" hangingPunct="1">
              <a:lnSpc>
                <a:spcPct val="120000"/>
              </a:lnSpc>
              <a:spcBef>
                <a:spcPts val="0"/>
              </a:spcBef>
            </a:pPr>
            <a:r>
              <a:rPr lang="zh-CN" altLang="en-US" sz="2200" dirty="0" smtClean="0"/>
              <a:t>架构师（</a:t>
            </a:r>
            <a:r>
              <a:rPr lang="en-US" altLang="zh-CN" sz="2200" dirty="0" smtClean="0"/>
              <a:t>architect</a:t>
            </a:r>
            <a:r>
              <a:rPr lang="zh-CN" altLang="en-US" sz="2200" dirty="0" smtClean="0"/>
              <a:t>）需要发现特定系统的最重要的关注点，设计某种折衷的总体方案以满足关注点。</a:t>
            </a:r>
          </a:p>
          <a:p>
            <a:pPr eaLnBrk="1" hangingPunct="1">
              <a:lnSpc>
                <a:spcPct val="120000"/>
              </a:lnSpc>
              <a:spcBef>
                <a:spcPts val="0"/>
              </a:spcBef>
            </a:pPr>
            <a:r>
              <a:rPr lang="zh-CN" altLang="en-US" sz="2200" dirty="0" smtClean="0"/>
              <a:t>架构包含系统的一组基本结构（</a:t>
            </a:r>
            <a:r>
              <a:rPr lang="en-US" altLang="zh-CN" sz="2200" dirty="0" smtClean="0"/>
              <a:t>structure</a:t>
            </a:r>
            <a:r>
              <a:rPr lang="zh-CN" altLang="en-US" sz="2200" dirty="0" smtClean="0"/>
              <a:t>），每种结构都有各种类型的部件（</a:t>
            </a:r>
            <a:r>
              <a:rPr lang="en-US" altLang="zh-CN" sz="2200" dirty="0" smtClean="0"/>
              <a:t>component</a:t>
            </a:r>
            <a:r>
              <a:rPr lang="zh-CN" altLang="en-US" sz="2200" dirty="0" smtClean="0"/>
              <a:t>）及其关系构成，架构描述了这些部件的组合、相互调用参照、通信以及其他动态交互。</a:t>
            </a:r>
          </a:p>
        </p:txBody>
      </p:sp>
    </p:spTree>
    <p:extLst>
      <p:ext uri="{BB962C8B-B14F-4D97-AF65-F5344CB8AC3E}">
        <p14:creationId xmlns:p14="http://schemas.microsoft.com/office/powerpoint/2010/main" val="29116962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68313" y="115888"/>
            <a:ext cx="8567737" cy="981075"/>
          </a:xfrm>
        </p:spPr>
        <p:txBody>
          <a:bodyPr/>
          <a:lstStyle/>
          <a:p>
            <a:pPr eaLnBrk="1" hangingPunct="1"/>
            <a:r>
              <a:rPr lang="en-US" altLang="zh-CN" smtClean="0"/>
              <a:t>10.2.2 </a:t>
            </a:r>
            <a:r>
              <a:rPr lang="zh-CN" altLang="en-US" smtClean="0"/>
              <a:t>构件及接口</a:t>
            </a:r>
          </a:p>
        </p:txBody>
      </p:sp>
      <p:sp>
        <p:nvSpPr>
          <p:cNvPr id="43011" name="Rectangle 3"/>
          <p:cNvSpPr>
            <a:spLocks noGrp="1" noChangeArrowheads="1"/>
          </p:cNvSpPr>
          <p:nvPr>
            <p:ph type="body" idx="1"/>
          </p:nvPr>
        </p:nvSpPr>
        <p:spPr>
          <a:xfrm>
            <a:off x="971600" y="1763667"/>
            <a:ext cx="7022886" cy="4545653"/>
          </a:xfrm>
        </p:spPr>
        <p:txBody>
          <a:bodyPr>
            <a:normAutofit fontScale="92500" lnSpcReduction="10000"/>
          </a:bodyPr>
          <a:lstStyle/>
          <a:p>
            <a:pPr eaLnBrk="1" hangingPunct="1"/>
            <a:r>
              <a:rPr lang="zh-CN" altLang="en-US" smtClean="0"/>
              <a:t>构件（</a:t>
            </a:r>
            <a:r>
              <a:rPr lang="en-US" altLang="zh-CN" smtClean="0"/>
              <a:t>component</a:t>
            </a:r>
            <a:r>
              <a:rPr lang="zh-CN" altLang="en-US" smtClean="0"/>
              <a:t>）是系统中实际存在的可更换部分，它实现特定的功能，符合一套接口标准并实现一组接口。</a:t>
            </a:r>
            <a:endParaRPr lang="en-US" altLang="zh-CN" smtClean="0"/>
          </a:p>
          <a:p>
            <a:pPr eaLnBrk="1" hangingPunct="1"/>
            <a:r>
              <a:rPr lang="zh-CN" altLang="zh-CN" smtClean="0"/>
              <a:t>构件是可复用的软件组成成份，可被用来构造其他软件。</a:t>
            </a:r>
            <a:endParaRPr lang="en-US" altLang="zh-CN" smtClean="0"/>
          </a:p>
          <a:p>
            <a:pPr lvl="1" eaLnBrk="1" hangingPunct="1"/>
            <a:r>
              <a:rPr lang="zh-CN" altLang="zh-CN" smtClean="0"/>
              <a:t>在系统中采用构件</a:t>
            </a:r>
            <a:r>
              <a:rPr lang="en-US" altLang="zh-CN" smtClean="0"/>
              <a:t>软</a:t>
            </a:r>
            <a:r>
              <a:rPr lang="zh-CN" altLang="en-US" smtClean="0"/>
              <a:t>件</a:t>
            </a:r>
            <a:r>
              <a:rPr lang="zh-CN" altLang="zh-CN" smtClean="0"/>
              <a:t>程序不需要重新编译，也不需要构件自身的</a:t>
            </a:r>
            <a:r>
              <a:rPr lang="zh-CN" altLang="en-US" smtClean="0"/>
              <a:t>源代码</a:t>
            </a:r>
            <a:r>
              <a:rPr lang="zh-CN" altLang="zh-CN" smtClean="0"/>
              <a:t>并且不局限于某一种编程语言，所以构件的复用也称为二进制复用（</a:t>
            </a:r>
            <a:r>
              <a:rPr lang="en-US" altLang="zh-CN" smtClean="0"/>
              <a:t>binary reuse</a:t>
            </a:r>
            <a:r>
              <a:rPr lang="zh-CN" altLang="zh-CN" smtClean="0"/>
              <a:t>），因为它是建立在接口而不是</a:t>
            </a:r>
            <a:r>
              <a:rPr lang="zh-CN" altLang="en-US" smtClean="0"/>
              <a:t>源代码</a:t>
            </a:r>
            <a:r>
              <a:rPr lang="zh-CN" altLang="zh-CN" smtClean="0"/>
              <a:t>级别的复用。</a:t>
            </a:r>
            <a:endParaRPr lang="en-US" altLang="zh-CN" smtClean="0"/>
          </a:p>
          <a:p>
            <a:pPr eaLnBrk="1" hangingPunct="1"/>
            <a:r>
              <a:rPr lang="zh-CN" altLang="en-US" smtClean="0"/>
              <a:t>构件及其关系使用</a:t>
            </a:r>
            <a:r>
              <a:rPr lang="en-US" altLang="zh-CN" smtClean="0"/>
              <a:t>UML</a:t>
            </a:r>
            <a:r>
              <a:rPr lang="zh-CN" altLang="en-US" smtClean="0"/>
              <a:t>构件图描述。</a:t>
            </a:r>
          </a:p>
        </p:txBody>
      </p:sp>
    </p:spTree>
    <p:extLst>
      <p:ext uri="{BB962C8B-B14F-4D97-AF65-F5344CB8AC3E}">
        <p14:creationId xmlns:p14="http://schemas.microsoft.com/office/powerpoint/2010/main" val="33435696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476632" y="557449"/>
            <a:ext cx="8567737" cy="981075"/>
          </a:xfrm>
        </p:spPr>
        <p:txBody>
          <a:bodyPr/>
          <a:lstStyle/>
          <a:p>
            <a:pPr eaLnBrk="1" hangingPunct="1"/>
            <a:r>
              <a:rPr lang="zh-CN" altLang="en-US" dirty="0" smtClean="0"/>
              <a:t>构件图</a:t>
            </a:r>
            <a:r>
              <a:rPr lang="en-US" altLang="zh-CN" dirty="0" smtClean="0"/>
              <a:t>1</a:t>
            </a:r>
            <a:endParaRPr lang="zh-CN" altLang="en-US" dirty="0" smtClean="0"/>
          </a:p>
        </p:txBody>
      </p:sp>
      <p:sp>
        <p:nvSpPr>
          <p:cNvPr id="44035" name="内容占位符 2"/>
          <p:cNvSpPr>
            <a:spLocks noGrp="1"/>
          </p:cNvSpPr>
          <p:nvPr>
            <p:ph idx="1"/>
          </p:nvPr>
        </p:nvSpPr>
        <p:spPr>
          <a:xfrm>
            <a:off x="468313" y="1633798"/>
            <a:ext cx="8084620" cy="2630186"/>
          </a:xfrm>
        </p:spPr>
        <p:txBody>
          <a:bodyPr>
            <a:normAutofit fontScale="77500" lnSpcReduction="20000"/>
          </a:bodyPr>
          <a:lstStyle/>
          <a:p>
            <a:pPr eaLnBrk="1" hangingPunct="1"/>
            <a:r>
              <a:rPr lang="zh-CN" altLang="en-US" dirty="0" smtClean="0"/>
              <a:t>构件之间存在依赖关系：</a:t>
            </a:r>
            <a:endParaRPr lang="en-US" altLang="zh-CN" dirty="0" smtClean="0"/>
          </a:p>
          <a:p>
            <a:pPr lvl="1" eaLnBrk="1" hangingPunct="1"/>
            <a:r>
              <a:rPr lang="en-US" altLang="zh-CN" dirty="0" err="1" smtClean="0"/>
              <a:t>DataAccess</a:t>
            </a:r>
            <a:r>
              <a:rPr lang="zh-CN" altLang="zh-CN" dirty="0" smtClean="0"/>
              <a:t>构件用于实现数据存取访问，对外提供接口名为</a:t>
            </a:r>
            <a:r>
              <a:rPr lang="en-US" altLang="zh-CN" dirty="0" err="1" smtClean="0"/>
              <a:t>SearchInDB</a:t>
            </a:r>
            <a:r>
              <a:rPr lang="zh-CN" altLang="zh-CN" dirty="0" smtClean="0"/>
              <a:t>（查询数据库，接口参数等细节省略）。</a:t>
            </a:r>
            <a:endParaRPr lang="en-US" altLang="zh-CN" dirty="0" smtClean="0"/>
          </a:p>
          <a:p>
            <a:pPr lvl="1" eaLnBrk="1" hangingPunct="1"/>
            <a:r>
              <a:rPr lang="en-US" altLang="zh-CN" dirty="0" smtClean="0"/>
              <a:t>Book</a:t>
            </a:r>
            <a:r>
              <a:rPr lang="zh-CN" altLang="zh-CN" dirty="0" smtClean="0"/>
              <a:t>构件实现图书的管理，对外提供</a:t>
            </a:r>
            <a:r>
              <a:rPr lang="en-US" altLang="zh-CN" dirty="0" err="1" smtClean="0"/>
              <a:t>SearchBook</a:t>
            </a:r>
            <a:r>
              <a:rPr lang="zh-CN" altLang="zh-CN" dirty="0" smtClean="0"/>
              <a:t>（查询图书）和</a:t>
            </a:r>
            <a:r>
              <a:rPr lang="en-US" altLang="zh-CN" dirty="0" err="1" smtClean="0"/>
              <a:t>ExportToXml</a:t>
            </a:r>
            <a:r>
              <a:rPr lang="zh-CN" altLang="zh-CN" dirty="0" smtClean="0"/>
              <a:t>（导出图书为</a:t>
            </a:r>
            <a:r>
              <a:rPr lang="en-US" altLang="zh-CN" dirty="0" smtClean="0"/>
              <a:t>XML</a:t>
            </a:r>
            <a:r>
              <a:rPr lang="zh-CN" altLang="zh-CN" dirty="0" smtClean="0"/>
              <a:t>文件）两个接口。</a:t>
            </a:r>
            <a:endParaRPr lang="en-US" altLang="zh-CN" dirty="0" smtClean="0"/>
          </a:p>
          <a:p>
            <a:pPr lvl="1" eaLnBrk="1" hangingPunct="1"/>
            <a:r>
              <a:rPr lang="en-US" altLang="zh-CN" dirty="0" smtClean="0"/>
              <a:t>Book</a:t>
            </a:r>
            <a:r>
              <a:rPr lang="zh-CN" altLang="zh-CN" dirty="0" smtClean="0"/>
              <a:t>构件需要使用</a:t>
            </a:r>
            <a:r>
              <a:rPr lang="en-US" altLang="zh-CN" dirty="0" err="1" smtClean="0"/>
              <a:t>DataAccess</a:t>
            </a:r>
            <a:r>
              <a:rPr lang="zh-CN" altLang="zh-CN" dirty="0" smtClean="0"/>
              <a:t>构件提供的接口，</a:t>
            </a:r>
            <a:r>
              <a:rPr lang="zh-CN" altLang="en-US" dirty="0" smtClean="0"/>
              <a:t>即</a:t>
            </a:r>
            <a:r>
              <a:rPr lang="zh-CN" altLang="zh-CN" dirty="0" smtClean="0"/>
              <a:t>构件</a:t>
            </a:r>
            <a:r>
              <a:rPr lang="en-US" altLang="zh-CN" dirty="0" smtClean="0"/>
              <a:t>Book</a:t>
            </a:r>
            <a:r>
              <a:rPr lang="zh-CN" altLang="zh-CN" dirty="0" smtClean="0"/>
              <a:t>依赖于</a:t>
            </a:r>
            <a:r>
              <a:rPr lang="en-US" altLang="zh-CN" dirty="0" err="1" smtClean="0"/>
              <a:t>DataAccess</a:t>
            </a:r>
            <a:r>
              <a:rPr lang="zh-CN" altLang="zh-CN" dirty="0" smtClean="0"/>
              <a:t>构件。</a:t>
            </a:r>
            <a:endParaRPr lang="zh-CN" altLang="en-US" dirty="0" smtClean="0"/>
          </a:p>
        </p:txBody>
      </p:sp>
      <p:grpSp>
        <p:nvGrpSpPr>
          <p:cNvPr id="44036" name="Group 4"/>
          <p:cNvGrpSpPr>
            <a:grpSpLocks noChangeAspect="1"/>
          </p:cNvGrpSpPr>
          <p:nvPr/>
        </p:nvGrpSpPr>
        <p:grpSpPr bwMode="auto">
          <a:xfrm>
            <a:off x="468313" y="4329113"/>
            <a:ext cx="8351837" cy="1620837"/>
            <a:chOff x="1639" y="6730"/>
            <a:chExt cx="6824" cy="1045"/>
          </a:xfrm>
        </p:grpSpPr>
        <p:sp>
          <p:nvSpPr>
            <p:cNvPr id="44037" name="AutoShape 5"/>
            <p:cNvSpPr>
              <a:spLocks noChangeAspect="1" noChangeArrowheads="1"/>
            </p:cNvSpPr>
            <p:nvPr/>
          </p:nvSpPr>
          <p:spPr bwMode="auto">
            <a:xfrm>
              <a:off x="1639" y="6730"/>
              <a:ext cx="6824" cy="1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38" name="Rectangle 6"/>
            <p:cNvSpPr>
              <a:spLocks noChangeArrowheads="1"/>
            </p:cNvSpPr>
            <p:nvPr/>
          </p:nvSpPr>
          <p:spPr bwMode="auto">
            <a:xfrm>
              <a:off x="3319" y="6854"/>
              <a:ext cx="1837" cy="8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DDA77"/>
                  </a:solidFill>
                </a14:hiddenFill>
              </a:ext>
            </a:extLst>
          </p:spPr>
          <p:txBody>
            <a:bodyPr tIns="144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600" b="1"/>
            </a:p>
          </p:txBody>
        </p:sp>
        <p:grpSp>
          <p:nvGrpSpPr>
            <p:cNvPr id="44039" name="Group 7"/>
            <p:cNvGrpSpPr>
              <a:grpSpLocks/>
            </p:cNvGrpSpPr>
            <p:nvPr/>
          </p:nvGrpSpPr>
          <p:grpSpPr bwMode="auto">
            <a:xfrm>
              <a:off x="4660" y="6947"/>
              <a:ext cx="377" cy="345"/>
              <a:chOff x="7217" y="2376"/>
              <a:chExt cx="386" cy="340"/>
            </a:xfrm>
          </p:grpSpPr>
          <p:sp>
            <p:nvSpPr>
              <p:cNvPr id="44059" name="Rectangle 8"/>
              <p:cNvSpPr>
                <a:spLocks noChangeArrowheads="1"/>
              </p:cNvSpPr>
              <p:nvPr/>
            </p:nvSpPr>
            <p:spPr bwMode="auto">
              <a:xfrm>
                <a:off x="7320" y="2376"/>
                <a:ext cx="283" cy="34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60" name="Rectangle 9"/>
              <p:cNvSpPr>
                <a:spLocks noChangeArrowheads="1"/>
              </p:cNvSpPr>
              <p:nvPr/>
            </p:nvSpPr>
            <p:spPr bwMode="auto">
              <a:xfrm>
                <a:off x="7217" y="2424"/>
                <a:ext cx="255" cy="8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61" name="Rectangle 10"/>
              <p:cNvSpPr>
                <a:spLocks noChangeArrowheads="1"/>
              </p:cNvSpPr>
              <p:nvPr/>
            </p:nvSpPr>
            <p:spPr bwMode="auto">
              <a:xfrm>
                <a:off x="7217" y="2568"/>
                <a:ext cx="255" cy="8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4040" name="Oval 11"/>
            <p:cNvSpPr>
              <a:spLocks noChangeArrowheads="1"/>
            </p:cNvSpPr>
            <p:nvPr/>
          </p:nvSpPr>
          <p:spPr bwMode="auto">
            <a:xfrm>
              <a:off x="1741" y="6990"/>
              <a:ext cx="176" cy="159"/>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41" name="Line 12"/>
            <p:cNvSpPr>
              <a:spLocks noChangeShapeType="1"/>
            </p:cNvSpPr>
            <p:nvPr/>
          </p:nvSpPr>
          <p:spPr bwMode="auto">
            <a:xfrm>
              <a:off x="5146" y="7287"/>
              <a:ext cx="52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2" name="Text Box 13"/>
            <p:cNvSpPr txBox="1">
              <a:spLocks noChangeArrowheads="1"/>
            </p:cNvSpPr>
            <p:nvPr/>
          </p:nvSpPr>
          <p:spPr bwMode="auto">
            <a:xfrm>
              <a:off x="5842" y="6822"/>
              <a:ext cx="704" cy="953"/>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600" b="1"/>
            </a:p>
          </p:txBody>
        </p:sp>
        <p:sp>
          <p:nvSpPr>
            <p:cNvPr id="44043" name="Line 14"/>
            <p:cNvSpPr>
              <a:spLocks noChangeShapeType="1"/>
            </p:cNvSpPr>
            <p:nvPr/>
          </p:nvSpPr>
          <p:spPr bwMode="auto">
            <a:xfrm>
              <a:off x="5951" y="7285"/>
              <a:ext cx="70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4" name="Oval 15"/>
            <p:cNvSpPr>
              <a:spLocks noChangeArrowheads="1"/>
            </p:cNvSpPr>
            <p:nvPr/>
          </p:nvSpPr>
          <p:spPr bwMode="auto">
            <a:xfrm>
              <a:off x="5776" y="7191"/>
              <a:ext cx="175" cy="158"/>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45" name="Rectangle 16"/>
            <p:cNvSpPr>
              <a:spLocks noChangeArrowheads="1"/>
            </p:cNvSpPr>
            <p:nvPr/>
          </p:nvSpPr>
          <p:spPr bwMode="auto">
            <a:xfrm>
              <a:off x="6676" y="6884"/>
              <a:ext cx="1787" cy="8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DDA77"/>
                  </a:solidFill>
                </a14:hiddenFill>
              </a:ext>
            </a:extLst>
          </p:spPr>
          <p:txBody>
            <a:bodyPr tIns="72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b="1">
                  <a:solidFill>
                    <a:srgbClr val="000000"/>
                  </a:solidFill>
                  <a:latin typeface="Times New Roman" panose="02020603050405020304" pitchFamily="18" charset="0"/>
                </a:rPr>
                <a:t>                   </a:t>
              </a:r>
              <a:endParaRPr lang="en-US" altLang="zh-CN" sz="3600" b="1"/>
            </a:p>
          </p:txBody>
        </p:sp>
        <p:grpSp>
          <p:nvGrpSpPr>
            <p:cNvPr id="44046" name="Group 17"/>
            <p:cNvGrpSpPr>
              <a:grpSpLocks/>
            </p:cNvGrpSpPr>
            <p:nvPr/>
          </p:nvGrpSpPr>
          <p:grpSpPr bwMode="auto">
            <a:xfrm>
              <a:off x="7980" y="6947"/>
              <a:ext cx="377" cy="346"/>
              <a:chOff x="7217" y="2376"/>
              <a:chExt cx="386" cy="340"/>
            </a:xfrm>
          </p:grpSpPr>
          <p:sp>
            <p:nvSpPr>
              <p:cNvPr id="44056" name="Rectangle 18"/>
              <p:cNvSpPr>
                <a:spLocks noChangeArrowheads="1"/>
              </p:cNvSpPr>
              <p:nvPr/>
            </p:nvSpPr>
            <p:spPr bwMode="auto">
              <a:xfrm>
                <a:off x="7320" y="2376"/>
                <a:ext cx="283" cy="34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57" name="Rectangle 19"/>
              <p:cNvSpPr>
                <a:spLocks noChangeArrowheads="1"/>
              </p:cNvSpPr>
              <p:nvPr/>
            </p:nvSpPr>
            <p:spPr bwMode="auto">
              <a:xfrm>
                <a:off x="7217" y="2424"/>
                <a:ext cx="255" cy="8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58" name="Rectangle 20"/>
              <p:cNvSpPr>
                <a:spLocks noChangeArrowheads="1"/>
              </p:cNvSpPr>
              <p:nvPr/>
            </p:nvSpPr>
            <p:spPr bwMode="auto">
              <a:xfrm>
                <a:off x="7217" y="2568"/>
                <a:ext cx="255" cy="8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4047" name="Text Box 21"/>
            <p:cNvSpPr txBox="1">
              <a:spLocks noChangeArrowheads="1"/>
            </p:cNvSpPr>
            <p:nvPr/>
          </p:nvSpPr>
          <p:spPr bwMode="auto">
            <a:xfrm>
              <a:off x="6699" y="7135"/>
              <a:ext cx="1249"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b="1">
                  <a:solidFill>
                    <a:srgbClr val="000000"/>
                  </a:solidFill>
                  <a:latin typeface="Times New Roman" panose="02020603050405020304" pitchFamily="18" charset="0"/>
                </a:rPr>
                <a:t>   DataAccess</a:t>
              </a:r>
              <a:endParaRPr lang="en-US" altLang="zh-CN" sz="3600" b="1"/>
            </a:p>
          </p:txBody>
        </p:sp>
        <p:sp>
          <p:nvSpPr>
            <p:cNvPr id="44048" name="Text Box 22"/>
            <p:cNvSpPr txBox="1">
              <a:spLocks noChangeArrowheads="1"/>
            </p:cNvSpPr>
            <p:nvPr/>
          </p:nvSpPr>
          <p:spPr bwMode="auto">
            <a:xfrm>
              <a:off x="3706" y="7102"/>
              <a:ext cx="1049"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b="1">
                  <a:solidFill>
                    <a:srgbClr val="000000"/>
                  </a:solidFill>
                  <a:latin typeface="Times New Roman" panose="02020603050405020304" pitchFamily="18" charset="0"/>
                </a:rPr>
                <a:t>Book</a:t>
              </a:r>
              <a:endParaRPr lang="en-US" altLang="zh-CN" sz="3600" b="1"/>
            </a:p>
          </p:txBody>
        </p:sp>
        <p:sp>
          <p:nvSpPr>
            <p:cNvPr id="44049" name="Oval 23"/>
            <p:cNvSpPr>
              <a:spLocks noChangeArrowheads="1"/>
            </p:cNvSpPr>
            <p:nvPr/>
          </p:nvSpPr>
          <p:spPr bwMode="auto">
            <a:xfrm>
              <a:off x="1741" y="7471"/>
              <a:ext cx="176" cy="158"/>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50" name="Text Box 24"/>
            <p:cNvSpPr txBox="1">
              <a:spLocks noChangeArrowheads="1"/>
            </p:cNvSpPr>
            <p:nvPr/>
          </p:nvSpPr>
          <p:spPr bwMode="auto">
            <a:xfrm>
              <a:off x="2061" y="6798"/>
              <a:ext cx="1537"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b="1" dirty="0" err="1">
                  <a:solidFill>
                    <a:srgbClr val="000000"/>
                  </a:solidFill>
                  <a:latin typeface="Times New Roman" panose="02020603050405020304" pitchFamily="18" charset="0"/>
                </a:rPr>
                <a:t>SearchBook</a:t>
              </a:r>
              <a:endParaRPr lang="en-US" altLang="zh-CN" sz="3600" b="1" dirty="0"/>
            </a:p>
          </p:txBody>
        </p:sp>
        <p:sp>
          <p:nvSpPr>
            <p:cNvPr id="44051" name="Text Box 25"/>
            <p:cNvSpPr txBox="1">
              <a:spLocks noChangeArrowheads="1"/>
            </p:cNvSpPr>
            <p:nvPr/>
          </p:nvSpPr>
          <p:spPr bwMode="auto">
            <a:xfrm>
              <a:off x="2046" y="7290"/>
              <a:ext cx="134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err="1">
                  <a:solidFill>
                    <a:srgbClr val="000000"/>
                  </a:solidFill>
                  <a:latin typeface="Times New Roman" panose="02020603050405020304" pitchFamily="18" charset="0"/>
                </a:rPr>
                <a:t>ExportToXml</a:t>
              </a:r>
              <a:endParaRPr lang="en-US" altLang="zh-CN" sz="3600" b="1" dirty="0"/>
            </a:p>
          </p:txBody>
        </p:sp>
        <p:sp>
          <p:nvSpPr>
            <p:cNvPr id="44052" name="Line 26"/>
            <p:cNvSpPr>
              <a:spLocks noChangeShapeType="1"/>
            </p:cNvSpPr>
            <p:nvPr/>
          </p:nvSpPr>
          <p:spPr bwMode="auto">
            <a:xfrm>
              <a:off x="1917" y="7543"/>
              <a:ext cx="140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3" name="Line 27"/>
            <p:cNvSpPr>
              <a:spLocks noChangeShapeType="1"/>
            </p:cNvSpPr>
            <p:nvPr/>
          </p:nvSpPr>
          <p:spPr bwMode="auto">
            <a:xfrm>
              <a:off x="1917" y="7067"/>
              <a:ext cx="140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4" name="Text Box 28"/>
            <p:cNvSpPr txBox="1">
              <a:spLocks noChangeArrowheads="1"/>
            </p:cNvSpPr>
            <p:nvPr/>
          </p:nvSpPr>
          <p:spPr bwMode="auto">
            <a:xfrm>
              <a:off x="5367" y="6868"/>
              <a:ext cx="1409"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b="1" dirty="0" err="1">
                  <a:solidFill>
                    <a:srgbClr val="000000"/>
                  </a:solidFill>
                  <a:latin typeface="Times New Roman" panose="02020603050405020304" pitchFamily="18" charset="0"/>
                </a:rPr>
                <a:t>SearchInDB</a:t>
              </a:r>
              <a:endParaRPr lang="en-US" altLang="zh-CN" sz="3600" b="1" dirty="0"/>
            </a:p>
          </p:txBody>
        </p:sp>
        <p:sp>
          <p:nvSpPr>
            <p:cNvPr id="44055" name="Arc 29"/>
            <p:cNvSpPr>
              <a:spLocks/>
            </p:cNvSpPr>
            <p:nvPr/>
          </p:nvSpPr>
          <p:spPr bwMode="auto">
            <a:xfrm rot="-5825481">
              <a:off x="5664" y="7145"/>
              <a:ext cx="286" cy="229"/>
            </a:xfrm>
            <a:custGeom>
              <a:avLst/>
              <a:gdLst>
                <a:gd name="T0" fmla="*/ 0 w 38154"/>
                <a:gd name="T1" fmla="*/ 0 h 21600"/>
                <a:gd name="T2" fmla="*/ 0 w 38154"/>
                <a:gd name="T3" fmla="*/ 0 h 21600"/>
                <a:gd name="T4" fmla="*/ 0 w 38154"/>
                <a:gd name="T5" fmla="*/ 0 h 21600"/>
                <a:gd name="T6" fmla="*/ 0 60000 65536"/>
                <a:gd name="T7" fmla="*/ 0 60000 65536"/>
                <a:gd name="T8" fmla="*/ 0 60000 65536"/>
              </a:gdLst>
              <a:ahLst/>
              <a:cxnLst>
                <a:cxn ang="T6">
                  <a:pos x="T0" y="T1"/>
                </a:cxn>
                <a:cxn ang="T7">
                  <a:pos x="T2" y="T3"/>
                </a:cxn>
                <a:cxn ang="T8">
                  <a:pos x="T4" y="T5"/>
                </a:cxn>
              </a:cxnLst>
              <a:rect l="0" t="0" r="r" b="b"/>
              <a:pathLst>
                <a:path w="38154" h="21600" fill="none" extrusionOk="0">
                  <a:moveTo>
                    <a:pt x="-1" y="10091"/>
                  </a:moveTo>
                  <a:cubicBezTo>
                    <a:pt x="3954" y="3810"/>
                    <a:pt x="10856" y="-1"/>
                    <a:pt x="18279" y="0"/>
                  </a:cubicBezTo>
                  <a:cubicBezTo>
                    <a:pt x="26939" y="0"/>
                    <a:pt x="34762" y="5172"/>
                    <a:pt x="38154" y="13141"/>
                  </a:cubicBezTo>
                </a:path>
                <a:path w="38154" h="21600" stroke="0" extrusionOk="0">
                  <a:moveTo>
                    <a:pt x="-1" y="10091"/>
                  </a:moveTo>
                  <a:cubicBezTo>
                    <a:pt x="3954" y="3810"/>
                    <a:pt x="10856" y="-1"/>
                    <a:pt x="18279" y="0"/>
                  </a:cubicBezTo>
                  <a:cubicBezTo>
                    <a:pt x="26939" y="0"/>
                    <a:pt x="34762" y="5172"/>
                    <a:pt x="38154" y="13141"/>
                  </a:cubicBezTo>
                  <a:lnTo>
                    <a:pt x="18279" y="21600"/>
                  </a:lnTo>
                  <a:lnTo>
                    <a:pt x="-1" y="10091"/>
                  </a:lnTo>
                  <a:close/>
                </a:path>
              </a:pathLst>
            </a:custGeom>
            <a:noFill/>
            <a:ln w="9525">
              <a:solidFill>
                <a:srgbClr val="000000"/>
              </a:solidFill>
              <a:round/>
              <a:headEnd/>
              <a:tailEnd/>
            </a:ln>
            <a:extLst>
              <a:ext uri="{909E8E84-426E-40DD-AFC4-6F175D3DCCD1}">
                <a14:hiddenFill xmlns:a14="http://schemas.microsoft.com/office/drawing/2010/main">
                  <a:solidFill>
                    <a:srgbClr val="BBE0E3"/>
                  </a:solidFill>
                </a14:hiddenFill>
              </a:ext>
            </a:extLst>
          </p:spPr>
          <p:txBody>
            <a:bodyPr wrap="none" anchor="ctr"/>
            <a:lstStyle/>
            <a:p>
              <a:endParaRPr lang="zh-CN" altLang="en-US"/>
            </a:p>
          </p:txBody>
        </p:sp>
      </p:grpSp>
    </p:spTree>
    <p:extLst>
      <p:ext uri="{BB962C8B-B14F-4D97-AF65-F5344CB8AC3E}">
        <p14:creationId xmlns:p14="http://schemas.microsoft.com/office/powerpoint/2010/main" val="36333600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61949" y="548680"/>
            <a:ext cx="8567737" cy="981075"/>
          </a:xfrm>
        </p:spPr>
        <p:txBody>
          <a:bodyPr/>
          <a:lstStyle/>
          <a:p>
            <a:pPr eaLnBrk="1" hangingPunct="1"/>
            <a:r>
              <a:rPr lang="zh-CN" altLang="en-US" dirty="0" smtClean="0"/>
              <a:t>构件图</a:t>
            </a:r>
            <a:r>
              <a:rPr lang="en-US" altLang="zh-CN" dirty="0" smtClean="0"/>
              <a:t>2</a:t>
            </a:r>
            <a:endParaRPr lang="zh-CN" altLang="en-US" dirty="0" smtClean="0"/>
          </a:p>
        </p:txBody>
      </p:sp>
      <p:sp>
        <p:nvSpPr>
          <p:cNvPr id="45059" name="Rectangle 3"/>
          <p:cNvSpPr>
            <a:spLocks noGrp="1" noChangeArrowheads="1"/>
          </p:cNvSpPr>
          <p:nvPr>
            <p:ph type="body" idx="1"/>
          </p:nvPr>
        </p:nvSpPr>
        <p:spPr>
          <a:xfrm>
            <a:off x="468313" y="1628799"/>
            <a:ext cx="7992119" cy="1512169"/>
          </a:xfrm>
        </p:spPr>
        <p:txBody>
          <a:bodyPr>
            <a:normAutofit fontScale="77500" lnSpcReduction="20000"/>
          </a:bodyPr>
          <a:lstStyle/>
          <a:p>
            <a:pPr eaLnBrk="1" hangingPunct="1"/>
            <a:r>
              <a:rPr lang="en-US" altLang="zh-CN" dirty="0" smtClean="0"/>
              <a:t>《</a:t>
            </a:r>
            <a:r>
              <a:rPr lang="zh-CN" altLang="en-US" dirty="0" smtClean="0"/>
              <a:t>数据库系统高级开发</a:t>
            </a:r>
            <a:r>
              <a:rPr lang="en-US" altLang="zh-CN" dirty="0" smtClean="0"/>
              <a:t>》</a:t>
            </a:r>
            <a:r>
              <a:rPr lang="zh-CN" altLang="en-US" dirty="0" smtClean="0"/>
              <a:t>的网上商城案例</a:t>
            </a:r>
          </a:p>
          <a:p>
            <a:pPr lvl="1" eaLnBrk="1" hangingPunct="1"/>
            <a:r>
              <a:rPr lang="zh-CN" altLang="en-US" dirty="0" smtClean="0"/>
              <a:t>使用了</a:t>
            </a:r>
            <a:r>
              <a:rPr lang="en-US" altLang="zh-CN" dirty="0" smtClean="0"/>
              <a:t>3</a:t>
            </a:r>
            <a:r>
              <a:rPr lang="zh-CN" altLang="en-US" dirty="0" smtClean="0"/>
              <a:t>层应用架构模式</a:t>
            </a:r>
          </a:p>
          <a:p>
            <a:pPr lvl="1" eaLnBrk="1" hangingPunct="1"/>
            <a:r>
              <a:rPr lang="zh-CN" altLang="en-US" dirty="0" smtClean="0"/>
              <a:t>将不同层的程序实现为不同的构件，采用</a:t>
            </a:r>
            <a:r>
              <a:rPr lang="en-US" altLang="zh-CN" dirty="0" smtClean="0"/>
              <a:t>UML1.X</a:t>
            </a:r>
            <a:r>
              <a:rPr lang="zh-CN" altLang="en-US" dirty="0" smtClean="0"/>
              <a:t>的构件图表示如下：</a:t>
            </a:r>
          </a:p>
        </p:txBody>
      </p:sp>
      <p:pic>
        <p:nvPicPr>
          <p:cNvPr id="450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2757488"/>
            <a:ext cx="5113337" cy="410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89309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76263" y="548680"/>
            <a:ext cx="8100193" cy="981075"/>
          </a:xfrm>
        </p:spPr>
        <p:txBody>
          <a:bodyPr/>
          <a:lstStyle/>
          <a:p>
            <a:pPr eaLnBrk="1" hangingPunct="1"/>
            <a:r>
              <a:rPr lang="zh-CN" altLang="en-US" dirty="0" smtClean="0"/>
              <a:t>区分子系统和构件</a:t>
            </a:r>
          </a:p>
        </p:txBody>
      </p:sp>
      <p:sp>
        <p:nvSpPr>
          <p:cNvPr id="46083" name="Rectangle 3"/>
          <p:cNvSpPr>
            <a:spLocks noGrp="1" noChangeArrowheads="1"/>
          </p:cNvSpPr>
          <p:nvPr>
            <p:ph type="body" idx="1"/>
          </p:nvPr>
        </p:nvSpPr>
        <p:spPr>
          <a:xfrm>
            <a:off x="611559" y="1700808"/>
            <a:ext cx="7992889" cy="4032448"/>
          </a:xfrm>
        </p:spPr>
        <p:txBody>
          <a:bodyPr>
            <a:normAutofit/>
          </a:bodyPr>
          <a:lstStyle/>
          <a:p>
            <a:pPr eaLnBrk="1" hangingPunct="1">
              <a:lnSpc>
                <a:spcPct val="90000"/>
              </a:lnSpc>
            </a:pPr>
            <a:r>
              <a:rPr lang="zh-CN" altLang="en-US" dirty="0" smtClean="0"/>
              <a:t>子系统和构件在结构上具有差异：</a:t>
            </a:r>
          </a:p>
          <a:p>
            <a:pPr lvl="1" eaLnBrk="1" hangingPunct="1">
              <a:lnSpc>
                <a:spcPct val="90000"/>
              </a:lnSpc>
            </a:pPr>
            <a:r>
              <a:rPr lang="zh-CN" altLang="en-US" dirty="0" smtClean="0"/>
              <a:t>子系统是一个系统，是有特定功能的整体，可以直接使用，不会被复用。</a:t>
            </a:r>
          </a:p>
          <a:p>
            <a:pPr lvl="1" eaLnBrk="1" hangingPunct="1">
              <a:lnSpc>
                <a:spcPct val="90000"/>
              </a:lnSpc>
            </a:pPr>
            <a:r>
              <a:rPr lang="zh-CN" altLang="en-US" dirty="0" smtClean="0"/>
              <a:t>构件只是构成系统的元素，不具备单独使用的能力，用于复用。</a:t>
            </a:r>
          </a:p>
        </p:txBody>
      </p:sp>
    </p:spTree>
    <p:extLst>
      <p:ext uri="{BB962C8B-B14F-4D97-AF65-F5344CB8AC3E}">
        <p14:creationId xmlns:p14="http://schemas.microsoft.com/office/powerpoint/2010/main" val="12882303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55576" y="620688"/>
            <a:ext cx="7632848" cy="981075"/>
          </a:xfrm>
        </p:spPr>
        <p:txBody>
          <a:bodyPr/>
          <a:lstStyle/>
          <a:p>
            <a:pPr eaLnBrk="1" hangingPunct="1"/>
            <a:r>
              <a:rPr lang="en-US" altLang="zh-CN" sz="4000" dirty="0" smtClean="0"/>
              <a:t>10.3 </a:t>
            </a:r>
            <a:r>
              <a:rPr lang="zh-CN" altLang="en-US" sz="4000" dirty="0" smtClean="0"/>
              <a:t>结构化设计方法</a:t>
            </a:r>
          </a:p>
        </p:txBody>
      </p:sp>
      <p:sp>
        <p:nvSpPr>
          <p:cNvPr id="47107" name="Rectangle 3"/>
          <p:cNvSpPr>
            <a:spLocks noGrp="1" noChangeArrowheads="1"/>
          </p:cNvSpPr>
          <p:nvPr>
            <p:ph type="body" idx="1"/>
          </p:nvPr>
        </p:nvSpPr>
        <p:spPr/>
        <p:txBody>
          <a:bodyPr/>
          <a:lstStyle/>
          <a:p>
            <a:pPr eaLnBrk="1" hangingPunct="1"/>
            <a:r>
              <a:rPr lang="en-US" altLang="zh-CN" dirty="0" smtClean="0"/>
              <a:t>10.3.1 </a:t>
            </a:r>
            <a:r>
              <a:rPr lang="zh-CN" altLang="en-US" dirty="0" smtClean="0"/>
              <a:t>模块</a:t>
            </a:r>
          </a:p>
          <a:p>
            <a:pPr eaLnBrk="1" hangingPunct="1"/>
            <a:r>
              <a:rPr lang="en-US" altLang="zh-CN" dirty="0" smtClean="0"/>
              <a:t>10.3.2 </a:t>
            </a:r>
            <a:r>
              <a:rPr lang="zh-CN" altLang="en-US" dirty="0" smtClean="0"/>
              <a:t>结构图</a:t>
            </a:r>
          </a:p>
          <a:p>
            <a:pPr eaLnBrk="1" hangingPunct="1"/>
            <a:r>
              <a:rPr lang="en-US" altLang="zh-CN" dirty="0" smtClean="0"/>
              <a:t>10.3.3 </a:t>
            </a:r>
            <a:r>
              <a:rPr lang="zh-CN" altLang="en-US" dirty="0" smtClean="0"/>
              <a:t>模块的联系</a:t>
            </a:r>
          </a:p>
          <a:p>
            <a:pPr eaLnBrk="1" hangingPunct="1"/>
            <a:r>
              <a:rPr lang="en-US" altLang="zh-CN" dirty="0" smtClean="0"/>
              <a:t>10.3.4 </a:t>
            </a:r>
            <a:r>
              <a:rPr lang="zh-CN" altLang="en-US" dirty="0" smtClean="0"/>
              <a:t>模块间的耦合</a:t>
            </a:r>
            <a:endParaRPr lang="en-US" altLang="zh-CN" dirty="0" smtClean="0"/>
          </a:p>
          <a:p>
            <a:pPr eaLnBrk="1" hangingPunct="1"/>
            <a:r>
              <a:rPr lang="en-US" altLang="zh-CN" dirty="0" smtClean="0"/>
              <a:t>10.3.5 </a:t>
            </a:r>
            <a:r>
              <a:rPr lang="zh-CN" altLang="en-US" dirty="0" smtClean="0"/>
              <a:t>模块的内聚</a:t>
            </a:r>
          </a:p>
        </p:txBody>
      </p:sp>
    </p:spTree>
    <p:extLst>
      <p:ext uri="{BB962C8B-B14F-4D97-AF65-F5344CB8AC3E}">
        <p14:creationId xmlns:p14="http://schemas.microsoft.com/office/powerpoint/2010/main" val="33117066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67544" y="610280"/>
            <a:ext cx="8567737" cy="981075"/>
          </a:xfrm>
        </p:spPr>
        <p:txBody>
          <a:bodyPr/>
          <a:lstStyle/>
          <a:p>
            <a:pPr eaLnBrk="1" hangingPunct="1"/>
            <a:r>
              <a:rPr lang="zh-CN" altLang="en-US" dirty="0" smtClean="0"/>
              <a:t>结构化设计的基本思想</a:t>
            </a:r>
          </a:p>
        </p:txBody>
      </p:sp>
      <p:sp>
        <p:nvSpPr>
          <p:cNvPr id="48131" name="Rectangle 3"/>
          <p:cNvSpPr>
            <a:spLocks noGrp="1" noChangeArrowheads="1"/>
          </p:cNvSpPr>
          <p:nvPr>
            <p:ph type="body" idx="1"/>
          </p:nvPr>
        </p:nvSpPr>
        <p:spPr/>
        <p:txBody>
          <a:bodyPr>
            <a:normAutofit/>
          </a:bodyPr>
          <a:lstStyle/>
          <a:p>
            <a:pPr eaLnBrk="1" hangingPunct="1"/>
            <a:r>
              <a:rPr lang="zh-CN" altLang="en-US" smtClean="0"/>
              <a:t>结构化：自顶向下，逐层分解求精</a:t>
            </a:r>
          </a:p>
          <a:p>
            <a:pPr eaLnBrk="1" hangingPunct="1"/>
            <a:r>
              <a:rPr lang="zh-CN" altLang="en-US" smtClean="0"/>
              <a:t>结构化设计：软件模块化，按层次划分</a:t>
            </a:r>
          </a:p>
          <a:p>
            <a:pPr eaLnBrk="1" hangingPunct="1"/>
            <a:endParaRPr lang="en-US" altLang="zh-CN" smtClean="0"/>
          </a:p>
        </p:txBody>
      </p:sp>
      <p:sp>
        <p:nvSpPr>
          <p:cNvPr id="48132" name="AutoShape 4"/>
          <p:cNvSpPr>
            <a:spLocks noChangeArrowheads="1"/>
          </p:cNvSpPr>
          <p:nvPr/>
        </p:nvSpPr>
        <p:spPr bwMode="auto">
          <a:xfrm>
            <a:off x="107504" y="3017341"/>
            <a:ext cx="2830513" cy="2338387"/>
          </a:xfrm>
          <a:prstGeom prst="irregularSeal1">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dirty="0">
                <a:latin typeface="Times New Roman" panose="02020603050405020304" pitchFamily="18" charset="0"/>
                <a:ea typeface="黑体" panose="02010609060101010101" pitchFamily="49" charset="-122"/>
              </a:rPr>
              <a:t>模块化</a:t>
            </a:r>
          </a:p>
        </p:txBody>
      </p:sp>
      <p:sp>
        <p:nvSpPr>
          <p:cNvPr id="48133" name="Rectangle 5"/>
          <p:cNvSpPr>
            <a:spLocks noChangeArrowheads="1"/>
          </p:cNvSpPr>
          <p:nvPr/>
        </p:nvSpPr>
        <p:spPr bwMode="auto">
          <a:xfrm>
            <a:off x="2483768" y="2996952"/>
            <a:ext cx="6120679"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spcBef>
                <a:spcPct val="20000"/>
              </a:spcBef>
              <a:buClr>
                <a:srgbClr val="CC0000"/>
              </a:buClr>
              <a:buSzPct val="70000"/>
              <a:buFont typeface="Wingdings" panose="05000000000000000000" pitchFamily="2" charset="2"/>
              <a:buNone/>
            </a:pPr>
            <a:r>
              <a:rPr lang="zh-CN" altLang="en-US" sz="2400" b="1" dirty="0">
                <a:ea typeface="楷体_GB2312" pitchFamily="49" charset="-122"/>
              </a:rPr>
              <a:t>因为根据经验：</a:t>
            </a:r>
          </a:p>
          <a:p>
            <a:pPr lvl="1" eaLnBrk="1" hangingPunct="1">
              <a:spcBef>
                <a:spcPct val="20000"/>
              </a:spcBef>
              <a:buClr>
                <a:srgbClr val="CC0000"/>
              </a:buClr>
              <a:buSzPct val="70000"/>
              <a:buFont typeface="Wingdings" panose="05000000000000000000" pitchFamily="2" charset="2"/>
              <a:buChar char="n"/>
            </a:pPr>
            <a:r>
              <a:rPr kumimoji="1" lang="zh-CN" altLang="en-US" sz="2400" b="1" dirty="0">
                <a:ea typeface="楷体_GB2312" pitchFamily="49" charset="-122"/>
              </a:rPr>
              <a:t>对于问题</a:t>
            </a:r>
            <a:r>
              <a:rPr kumimoji="1" lang="en-US" altLang="zh-CN" sz="2400" b="1" dirty="0">
                <a:ea typeface="楷体_GB2312" pitchFamily="49" charset="-122"/>
              </a:rPr>
              <a:t>1</a:t>
            </a:r>
            <a:r>
              <a:rPr kumimoji="1" lang="zh-CN" altLang="en-US" sz="2400" b="1" dirty="0">
                <a:ea typeface="楷体_GB2312" pitchFamily="49" charset="-122"/>
              </a:rPr>
              <a:t>（</a:t>
            </a:r>
            <a:r>
              <a:rPr kumimoji="1" lang="en-US" altLang="zh-CN" sz="2400" b="1" dirty="0">
                <a:ea typeface="楷体_GB2312" pitchFamily="49" charset="-122"/>
              </a:rPr>
              <a:t>P1</a:t>
            </a:r>
            <a:r>
              <a:rPr kumimoji="1" lang="zh-CN" altLang="en-US" sz="2400" b="1" dirty="0">
                <a:ea typeface="楷体_GB2312" pitchFamily="49" charset="-122"/>
              </a:rPr>
              <a:t>）和问题</a:t>
            </a:r>
            <a:r>
              <a:rPr kumimoji="1" lang="en-US" altLang="zh-CN" sz="2400" b="1" dirty="0">
                <a:ea typeface="楷体_GB2312" pitchFamily="49" charset="-122"/>
              </a:rPr>
              <a:t>2</a:t>
            </a:r>
            <a:r>
              <a:rPr kumimoji="1" lang="zh-CN" altLang="en-US" sz="2400" b="1" dirty="0">
                <a:ea typeface="楷体_GB2312" pitchFamily="49" charset="-122"/>
              </a:rPr>
              <a:t>（</a:t>
            </a:r>
            <a:r>
              <a:rPr kumimoji="1" lang="en-US" altLang="zh-CN" sz="2400" b="1" dirty="0">
                <a:ea typeface="楷体_GB2312" pitchFamily="49" charset="-122"/>
              </a:rPr>
              <a:t>P2</a:t>
            </a:r>
            <a:r>
              <a:rPr kumimoji="1" lang="zh-CN" altLang="en-US" sz="2400" b="1" dirty="0">
                <a:ea typeface="楷体_GB2312" pitchFamily="49" charset="-122"/>
              </a:rPr>
              <a:t>）</a:t>
            </a:r>
          </a:p>
          <a:p>
            <a:pPr lvl="1" eaLnBrk="1" hangingPunct="1">
              <a:spcBef>
                <a:spcPct val="20000"/>
              </a:spcBef>
              <a:buClr>
                <a:srgbClr val="CC0000"/>
              </a:buClr>
              <a:buSzPct val="70000"/>
              <a:buFont typeface="Wingdings" panose="05000000000000000000" pitchFamily="2" charset="2"/>
              <a:buChar char="n"/>
            </a:pPr>
            <a:r>
              <a:rPr kumimoji="1" lang="zh-CN" altLang="en-US" sz="2400" b="1" dirty="0">
                <a:ea typeface="楷体_GB2312" pitchFamily="49" charset="-122"/>
              </a:rPr>
              <a:t>		若： </a:t>
            </a:r>
            <a:r>
              <a:rPr kumimoji="1" lang="en-US" altLang="zh-CN" sz="2400" b="1" dirty="0">
                <a:ea typeface="楷体_GB2312" pitchFamily="49" charset="-122"/>
              </a:rPr>
              <a:t>C(P1)&gt;C(P2)</a:t>
            </a:r>
          </a:p>
          <a:p>
            <a:pPr lvl="1" eaLnBrk="1" hangingPunct="1">
              <a:spcBef>
                <a:spcPct val="20000"/>
              </a:spcBef>
              <a:buClr>
                <a:srgbClr val="CC0000"/>
              </a:buClr>
              <a:buSzPct val="70000"/>
              <a:buFont typeface="Wingdings" panose="05000000000000000000" pitchFamily="2" charset="2"/>
              <a:buChar char="n"/>
            </a:pPr>
            <a:r>
              <a:rPr kumimoji="1" lang="en-US" altLang="zh-CN" sz="2400" b="1" dirty="0">
                <a:ea typeface="楷体_GB2312" pitchFamily="49" charset="-122"/>
              </a:rPr>
              <a:t>		</a:t>
            </a:r>
            <a:r>
              <a:rPr kumimoji="1" lang="zh-CN" altLang="en-US" sz="2400" b="1" dirty="0">
                <a:ea typeface="楷体_GB2312" pitchFamily="49" charset="-122"/>
              </a:rPr>
              <a:t>则 ：</a:t>
            </a:r>
            <a:r>
              <a:rPr kumimoji="1" lang="en-US" altLang="zh-CN" sz="2400" b="1" dirty="0">
                <a:ea typeface="楷体_GB2312" pitchFamily="49" charset="-122"/>
              </a:rPr>
              <a:t>E(P1)&gt;E(P2)</a:t>
            </a:r>
          </a:p>
          <a:p>
            <a:pPr lvl="1" eaLnBrk="1" hangingPunct="1">
              <a:spcBef>
                <a:spcPct val="20000"/>
              </a:spcBef>
              <a:buClr>
                <a:srgbClr val="CC0000"/>
              </a:buClr>
              <a:buSzPct val="70000"/>
              <a:buFont typeface="Wingdings" panose="05000000000000000000" pitchFamily="2" charset="2"/>
              <a:buChar char="n"/>
            </a:pPr>
            <a:r>
              <a:rPr kumimoji="1" lang="zh-CN" altLang="en-US" sz="2400" b="1" dirty="0">
                <a:ea typeface="楷体_GB2312" pitchFamily="49" charset="-122"/>
              </a:rPr>
              <a:t>有规律显示：</a:t>
            </a:r>
          </a:p>
          <a:p>
            <a:pPr lvl="1" eaLnBrk="1" hangingPunct="1">
              <a:spcBef>
                <a:spcPct val="20000"/>
              </a:spcBef>
              <a:buClr>
                <a:srgbClr val="CC0000"/>
              </a:buClr>
              <a:buSzPct val="70000"/>
              <a:buFont typeface="Wingdings" panose="05000000000000000000" pitchFamily="2" charset="2"/>
              <a:buChar char="n"/>
            </a:pPr>
            <a:r>
              <a:rPr kumimoji="1" lang="zh-CN" altLang="en-US" sz="2400" b="1" dirty="0">
                <a:ea typeface="楷体_GB2312" pitchFamily="49" charset="-122"/>
              </a:rPr>
              <a:t>                  </a:t>
            </a:r>
            <a:r>
              <a:rPr kumimoji="1" lang="en-US" altLang="zh-CN" sz="2400" b="1" dirty="0">
                <a:ea typeface="楷体_GB2312" pitchFamily="49" charset="-122"/>
              </a:rPr>
              <a:t>C(P1+P2)&gt;C(P1)+C(P2)</a:t>
            </a:r>
          </a:p>
          <a:p>
            <a:pPr lvl="1" eaLnBrk="1" hangingPunct="1">
              <a:spcBef>
                <a:spcPct val="20000"/>
              </a:spcBef>
              <a:buClr>
                <a:srgbClr val="CC0000"/>
              </a:buClr>
              <a:buSzPct val="70000"/>
              <a:buFont typeface="Wingdings" panose="05000000000000000000" pitchFamily="2" charset="2"/>
              <a:buChar char="n"/>
            </a:pPr>
            <a:r>
              <a:rPr kumimoji="1" lang="en-US" altLang="zh-CN" sz="2400" b="1" dirty="0">
                <a:ea typeface="楷体_GB2312" pitchFamily="49" charset="-122"/>
              </a:rPr>
              <a:t>		</a:t>
            </a:r>
            <a:r>
              <a:rPr kumimoji="1" lang="zh-CN" altLang="en-US" sz="2400" b="1" dirty="0">
                <a:ea typeface="楷体_GB2312" pitchFamily="49" charset="-122"/>
              </a:rPr>
              <a:t>则：</a:t>
            </a:r>
            <a:r>
              <a:rPr kumimoji="1" lang="en-US" altLang="zh-CN" sz="2400" b="1" dirty="0">
                <a:ea typeface="楷体_GB2312" pitchFamily="49" charset="-122"/>
              </a:rPr>
              <a:t>E(P1+P2)&gt;E(P1)+E(P2)</a:t>
            </a:r>
          </a:p>
          <a:p>
            <a:pPr lvl="1" eaLnBrk="1" hangingPunct="1">
              <a:spcBef>
                <a:spcPct val="20000"/>
              </a:spcBef>
              <a:buClr>
                <a:srgbClr val="CC0000"/>
              </a:buClr>
              <a:buSzPct val="70000"/>
              <a:buFont typeface="Wingdings" panose="05000000000000000000" pitchFamily="2" charset="2"/>
              <a:buChar char="n"/>
            </a:pPr>
            <a:r>
              <a:rPr kumimoji="1" lang="en-US" altLang="zh-CN" sz="2400" b="1" dirty="0">
                <a:solidFill>
                  <a:schemeClr val="tx2"/>
                </a:solidFill>
                <a:ea typeface="楷体_GB2312" pitchFamily="49" charset="-122"/>
              </a:rPr>
              <a:t>C</a:t>
            </a:r>
            <a:r>
              <a:rPr kumimoji="1" lang="zh-CN" altLang="en-US" sz="2400" b="1" dirty="0">
                <a:solidFill>
                  <a:schemeClr val="tx2"/>
                </a:solidFill>
                <a:ea typeface="楷体_GB2312" pitchFamily="49" charset="-122"/>
              </a:rPr>
              <a:t>表示复杂度，</a:t>
            </a:r>
            <a:r>
              <a:rPr kumimoji="1" lang="en-US" altLang="zh-CN" sz="2400" b="1" dirty="0">
                <a:solidFill>
                  <a:schemeClr val="tx2"/>
                </a:solidFill>
                <a:ea typeface="楷体_GB2312" pitchFamily="49" charset="-122"/>
              </a:rPr>
              <a:t>E</a:t>
            </a:r>
            <a:r>
              <a:rPr kumimoji="1" lang="zh-CN" altLang="en-US" sz="2400" b="1" dirty="0">
                <a:solidFill>
                  <a:schemeClr val="tx2"/>
                </a:solidFill>
                <a:ea typeface="楷体_GB2312" pitchFamily="49" charset="-122"/>
              </a:rPr>
              <a:t>表示需要的工作量</a:t>
            </a:r>
          </a:p>
        </p:txBody>
      </p:sp>
    </p:spTree>
    <p:extLst>
      <p:ext uri="{BB962C8B-B14F-4D97-AF65-F5344CB8AC3E}">
        <p14:creationId xmlns:p14="http://schemas.microsoft.com/office/powerpoint/2010/main" val="41282468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95536" y="620688"/>
            <a:ext cx="8567737" cy="981075"/>
          </a:xfrm>
        </p:spPr>
        <p:txBody>
          <a:bodyPr/>
          <a:lstStyle/>
          <a:p>
            <a:pPr eaLnBrk="1" hangingPunct="1"/>
            <a:r>
              <a:rPr lang="zh-CN" altLang="en-US" dirty="0" smtClean="0"/>
              <a:t>模块化设计方法</a:t>
            </a:r>
          </a:p>
        </p:txBody>
      </p:sp>
      <p:sp>
        <p:nvSpPr>
          <p:cNvPr id="49155" name="Rectangle 3"/>
          <p:cNvSpPr>
            <a:spLocks noGrp="1" noChangeArrowheads="1"/>
          </p:cNvSpPr>
          <p:nvPr>
            <p:ph type="body" idx="1"/>
          </p:nvPr>
        </p:nvSpPr>
        <p:spPr>
          <a:xfrm>
            <a:off x="611560" y="1700808"/>
            <a:ext cx="7704856" cy="4536504"/>
          </a:xfrm>
        </p:spPr>
        <p:txBody>
          <a:bodyPr>
            <a:normAutofit fontScale="92500" lnSpcReduction="20000"/>
          </a:bodyPr>
          <a:lstStyle/>
          <a:p>
            <a:pPr marL="609600" indent="-609600" eaLnBrk="1" hangingPunct="1">
              <a:lnSpc>
                <a:spcPct val="110000"/>
              </a:lnSpc>
              <a:spcBef>
                <a:spcPts val="0"/>
              </a:spcBef>
            </a:pPr>
            <a:r>
              <a:rPr kumimoji="1" lang="zh-CN" altLang="en-US" dirty="0" smtClean="0"/>
              <a:t>使用功能分解一定程度上能够简化系统结构，使系统容易修改和理解。</a:t>
            </a:r>
          </a:p>
          <a:p>
            <a:pPr marL="609600" indent="-609600" eaLnBrk="1" hangingPunct="1">
              <a:lnSpc>
                <a:spcPct val="110000"/>
              </a:lnSpc>
              <a:spcBef>
                <a:spcPts val="0"/>
              </a:spcBef>
            </a:pPr>
            <a:r>
              <a:rPr kumimoji="1" lang="zh-CN" altLang="en-US" dirty="0" smtClean="0"/>
              <a:t>具体做法：</a:t>
            </a:r>
            <a:endParaRPr lang="zh-CN" altLang="en-US" dirty="0" smtClean="0"/>
          </a:p>
          <a:p>
            <a:pPr marL="990600" lvl="1" indent="-533400" eaLnBrk="1" hangingPunct="1">
              <a:lnSpc>
                <a:spcPct val="110000"/>
              </a:lnSpc>
              <a:spcBef>
                <a:spcPts val="0"/>
              </a:spcBef>
            </a:pPr>
            <a:r>
              <a:rPr kumimoji="1" lang="zh-CN" altLang="en-US" dirty="0" smtClean="0"/>
              <a:t>把整个软件划分为部分，其中每一部分的功能简单明确，即程序模块（可以是子过程或函数）</a:t>
            </a:r>
          </a:p>
          <a:p>
            <a:pPr marL="990600" lvl="1" indent="-533400" eaLnBrk="1" hangingPunct="1">
              <a:lnSpc>
                <a:spcPct val="110000"/>
              </a:lnSpc>
              <a:spcBef>
                <a:spcPts val="0"/>
              </a:spcBef>
            </a:pPr>
            <a:r>
              <a:rPr kumimoji="1" lang="zh-CN" altLang="en-US" dirty="0" smtClean="0"/>
              <a:t>划分模块的工作按层次进行，上层模块调用下层模块</a:t>
            </a:r>
          </a:p>
          <a:p>
            <a:pPr marL="990600" lvl="1" indent="-533400" eaLnBrk="1" hangingPunct="1">
              <a:lnSpc>
                <a:spcPct val="110000"/>
              </a:lnSpc>
              <a:spcBef>
                <a:spcPts val="0"/>
              </a:spcBef>
            </a:pPr>
            <a:r>
              <a:rPr kumimoji="1" lang="zh-CN" altLang="en-US" dirty="0" smtClean="0"/>
              <a:t>每一个模块应尽可能独立</a:t>
            </a:r>
          </a:p>
          <a:p>
            <a:pPr marL="990600" lvl="1" indent="-533400" eaLnBrk="1" hangingPunct="1">
              <a:lnSpc>
                <a:spcPct val="110000"/>
              </a:lnSpc>
              <a:spcBef>
                <a:spcPts val="0"/>
              </a:spcBef>
            </a:pPr>
            <a:r>
              <a:rPr kumimoji="1" lang="zh-CN" altLang="en-US" dirty="0" smtClean="0"/>
              <a:t>模块间的调用接口要阐明（模块名称、输入数据、输出数据）</a:t>
            </a:r>
          </a:p>
        </p:txBody>
      </p:sp>
    </p:spTree>
    <p:extLst>
      <p:ext uri="{BB962C8B-B14F-4D97-AF65-F5344CB8AC3E}">
        <p14:creationId xmlns:p14="http://schemas.microsoft.com/office/powerpoint/2010/main" val="10262604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4147" y="509542"/>
            <a:ext cx="8567737" cy="981075"/>
          </a:xfrm>
        </p:spPr>
        <p:txBody>
          <a:bodyPr/>
          <a:lstStyle/>
          <a:p>
            <a:pPr eaLnBrk="1" hangingPunct="1"/>
            <a:r>
              <a:rPr lang="en-US" altLang="zh-CN" dirty="0" smtClean="0"/>
              <a:t>10.3.1 </a:t>
            </a:r>
            <a:r>
              <a:rPr lang="zh-CN" altLang="en-US" dirty="0" smtClean="0"/>
              <a:t>模块</a:t>
            </a:r>
          </a:p>
        </p:txBody>
      </p:sp>
      <p:sp>
        <p:nvSpPr>
          <p:cNvPr id="50179" name="Rectangle 3"/>
          <p:cNvSpPr>
            <a:spLocks noGrp="1" noChangeArrowheads="1"/>
          </p:cNvSpPr>
          <p:nvPr>
            <p:ph type="body" idx="1"/>
          </p:nvPr>
        </p:nvSpPr>
        <p:spPr/>
        <p:txBody>
          <a:bodyPr/>
          <a:lstStyle/>
          <a:p>
            <a:pPr eaLnBrk="1" hangingPunct="1"/>
            <a:r>
              <a:rPr kumimoji="1" lang="zh-CN" altLang="en-US" dirty="0" smtClean="0"/>
              <a:t>模块</a:t>
            </a:r>
            <a:r>
              <a:rPr kumimoji="1" lang="en-US" altLang="zh-CN" dirty="0" smtClean="0"/>
              <a:t>(Module)</a:t>
            </a:r>
            <a:r>
              <a:rPr kumimoji="1" lang="zh-CN" altLang="en-US" dirty="0" smtClean="0"/>
              <a:t>一词使用很广泛。通常对应于用一个名字就可以调用的一段程序语句（子程序或函数）。</a:t>
            </a:r>
          </a:p>
          <a:p>
            <a:pPr eaLnBrk="1" hangingPunct="1"/>
            <a:r>
              <a:rPr kumimoji="1" lang="zh-CN" altLang="en-US" dirty="0" smtClean="0"/>
              <a:t>模块具有输入和输出、逻辑功能、运行程序、内部数据四种属性。</a:t>
            </a:r>
            <a:endParaRPr lang="zh-CN" altLang="en-US" dirty="0" smtClean="0"/>
          </a:p>
        </p:txBody>
      </p:sp>
      <p:sp>
        <p:nvSpPr>
          <p:cNvPr id="430084" name="Text Box 4"/>
          <p:cNvSpPr txBox="1">
            <a:spLocks noChangeArrowheads="1"/>
          </p:cNvSpPr>
          <p:nvPr/>
        </p:nvSpPr>
        <p:spPr bwMode="auto">
          <a:xfrm>
            <a:off x="1068388" y="4271963"/>
            <a:ext cx="2209800" cy="914400"/>
          </a:xfrm>
          <a:prstGeom prst="rect">
            <a:avLst/>
          </a:prstGeom>
          <a:solidFill>
            <a:srgbClr val="FDDA77"/>
          </a:solidFill>
          <a:ln w="3175">
            <a:solidFill>
              <a:schemeClr val="tx1"/>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3200" b="1">
                <a:latin typeface="宋体" panose="02010600030101010101" pitchFamily="2" charset="-122"/>
              </a:rPr>
              <a:t>计算年龄</a:t>
            </a:r>
          </a:p>
        </p:txBody>
      </p:sp>
      <p:sp>
        <p:nvSpPr>
          <p:cNvPr id="430085" name="Text Box 5"/>
          <p:cNvSpPr txBox="1">
            <a:spLocks noChangeArrowheads="1"/>
          </p:cNvSpPr>
          <p:nvPr/>
        </p:nvSpPr>
        <p:spPr bwMode="auto">
          <a:xfrm>
            <a:off x="611188" y="5516563"/>
            <a:ext cx="3408362"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800" b="1" dirty="0">
                <a:latin typeface="Times New Roman" panose="02020603050405020304" pitchFamily="18" charset="0"/>
                <a:ea typeface="楷体_GB2312" pitchFamily="49" charset="-122"/>
              </a:rPr>
              <a:t>模块的图形表示方法</a:t>
            </a:r>
          </a:p>
        </p:txBody>
      </p:sp>
      <p:sp>
        <p:nvSpPr>
          <p:cNvPr id="430086" name="Text Box 6"/>
          <p:cNvSpPr txBox="1">
            <a:spLocks noChangeArrowheads="1"/>
          </p:cNvSpPr>
          <p:nvPr/>
        </p:nvSpPr>
        <p:spPr bwMode="auto">
          <a:xfrm>
            <a:off x="4546600" y="5502275"/>
            <a:ext cx="3408363"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800" b="1">
                <a:latin typeface="Times New Roman" panose="02020603050405020304" pitchFamily="18" charset="0"/>
                <a:ea typeface="楷体_GB2312" pitchFamily="49" charset="-122"/>
              </a:rPr>
              <a:t>模块的函数接口表示</a:t>
            </a:r>
          </a:p>
        </p:txBody>
      </p:sp>
      <p:sp>
        <p:nvSpPr>
          <p:cNvPr id="430087" name="Text Box 7"/>
          <p:cNvSpPr txBox="1">
            <a:spLocks noChangeArrowheads="1"/>
          </p:cNvSpPr>
          <p:nvPr/>
        </p:nvSpPr>
        <p:spPr bwMode="auto">
          <a:xfrm>
            <a:off x="3538735" y="4469607"/>
            <a:ext cx="5040313" cy="519112"/>
          </a:xfrm>
          <a:prstGeom prst="rect">
            <a:avLst/>
          </a:prstGeom>
          <a:solidFill>
            <a:srgbClr val="FDDA77"/>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a:latin typeface="Times New Roman" panose="02020603050405020304" pitchFamily="18" charset="0"/>
                <a:ea typeface="楷体_GB2312" pitchFamily="49" charset="-122"/>
              </a:rPr>
              <a:t>int GetAge(date birthday)</a:t>
            </a:r>
            <a:endParaRPr kumimoji="1" lang="en-US" altLang="zh-CN" sz="2800" b="1">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2630854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0085"/>
                                        </p:tgtEl>
                                        <p:attrNameLst>
                                          <p:attrName>style.visibility</p:attrName>
                                        </p:attrNameLst>
                                      </p:cBhvr>
                                      <p:to>
                                        <p:strVal val="visible"/>
                                      </p:to>
                                    </p:set>
                                    <p:animEffect transition="in" filter="dissolve">
                                      <p:cBhvr>
                                        <p:cTn id="7" dur="500"/>
                                        <p:tgtEl>
                                          <p:spTgt spid="43008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30084"/>
                                        </p:tgtEl>
                                        <p:attrNameLst>
                                          <p:attrName>style.visibility</p:attrName>
                                        </p:attrNameLst>
                                      </p:cBhvr>
                                      <p:to>
                                        <p:strVal val="visible"/>
                                      </p:to>
                                    </p:set>
                                    <p:animEffect transition="in" filter="dissolve">
                                      <p:cBhvr>
                                        <p:cTn id="10" dur="500"/>
                                        <p:tgtEl>
                                          <p:spTgt spid="43008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30087"/>
                                        </p:tgtEl>
                                        <p:attrNameLst>
                                          <p:attrName>style.visibility</p:attrName>
                                        </p:attrNameLst>
                                      </p:cBhvr>
                                      <p:to>
                                        <p:strVal val="visible"/>
                                      </p:to>
                                    </p:set>
                                    <p:animEffect transition="in" filter="blinds(horizontal)">
                                      <p:cBhvr>
                                        <p:cTn id="15" dur="500"/>
                                        <p:tgtEl>
                                          <p:spTgt spid="43008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30086"/>
                                        </p:tgtEl>
                                        <p:attrNameLst>
                                          <p:attrName>style.visibility</p:attrName>
                                        </p:attrNameLst>
                                      </p:cBhvr>
                                      <p:to>
                                        <p:strVal val="visible"/>
                                      </p:to>
                                    </p:set>
                                    <p:animEffect transition="in" filter="blinds(horizontal)">
                                      <p:cBhvr>
                                        <p:cTn id="18" dur="500"/>
                                        <p:tgtEl>
                                          <p:spTgt spid="430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4" grpId="0" animBg="1"/>
      <p:bldP spid="430085" grpId="0"/>
      <p:bldP spid="430086" grpId="0"/>
      <p:bldP spid="43008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25438" y="474426"/>
            <a:ext cx="8567737" cy="981075"/>
          </a:xfrm>
        </p:spPr>
        <p:txBody>
          <a:bodyPr/>
          <a:lstStyle/>
          <a:p>
            <a:pPr eaLnBrk="1" hangingPunct="1"/>
            <a:r>
              <a:rPr lang="zh-CN" altLang="en-US" dirty="0" smtClean="0"/>
              <a:t>小程序练习</a:t>
            </a:r>
          </a:p>
        </p:txBody>
      </p:sp>
      <p:sp>
        <p:nvSpPr>
          <p:cNvPr id="51203" name="Rectangle 3"/>
          <p:cNvSpPr>
            <a:spLocks noGrp="1" noChangeArrowheads="1"/>
          </p:cNvSpPr>
          <p:nvPr>
            <p:ph type="body" idx="1"/>
          </p:nvPr>
        </p:nvSpPr>
        <p:spPr>
          <a:xfrm>
            <a:off x="514127" y="1673225"/>
            <a:ext cx="8136135" cy="1328737"/>
          </a:xfrm>
        </p:spPr>
        <p:txBody>
          <a:bodyPr/>
          <a:lstStyle/>
          <a:p>
            <a:pPr eaLnBrk="1" hangingPunct="1"/>
            <a:r>
              <a:rPr kumimoji="1" lang="zh-CN" altLang="en-US" dirty="0" smtClean="0"/>
              <a:t>计算 </a:t>
            </a:r>
            <a:r>
              <a:rPr kumimoji="1" lang="en-US" altLang="zh-CN" dirty="0" smtClean="0"/>
              <a:t>5</a:t>
            </a:r>
            <a:r>
              <a:rPr kumimoji="1" lang="zh-CN" altLang="en-US" dirty="0" smtClean="0"/>
              <a:t>！＋</a:t>
            </a:r>
            <a:r>
              <a:rPr kumimoji="1" lang="en-US" altLang="zh-CN" dirty="0" smtClean="0"/>
              <a:t>6</a:t>
            </a:r>
            <a:r>
              <a:rPr kumimoji="1" lang="zh-CN" altLang="en-US" dirty="0" smtClean="0"/>
              <a:t>！＋</a:t>
            </a:r>
            <a:r>
              <a:rPr kumimoji="1" lang="en-US" altLang="zh-CN" dirty="0" smtClean="0"/>
              <a:t>7</a:t>
            </a:r>
            <a:r>
              <a:rPr kumimoji="1" lang="zh-CN" altLang="en-US" dirty="0" smtClean="0"/>
              <a:t>！。</a:t>
            </a:r>
            <a:endParaRPr kumimoji="1" lang="en-US" altLang="zh-CN" dirty="0" smtClean="0"/>
          </a:p>
          <a:p>
            <a:pPr eaLnBrk="1" hangingPunct="1"/>
            <a:r>
              <a:rPr kumimoji="1" lang="zh-CN" altLang="en-US" dirty="0" smtClean="0"/>
              <a:t>代码如下：</a:t>
            </a:r>
          </a:p>
        </p:txBody>
      </p:sp>
      <p:sp>
        <p:nvSpPr>
          <p:cNvPr id="272388" name="Text Box 4" descr="小纸屑"/>
          <p:cNvSpPr txBox="1">
            <a:spLocks noChangeArrowheads="1"/>
          </p:cNvSpPr>
          <p:nvPr/>
        </p:nvSpPr>
        <p:spPr bwMode="ltGray">
          <a:xfrm>
            <a:off x="684213" y="3001962"/>
            <a:ext cx="8208962" cy="3013075"/>
          </a:xfrm>
          <a:prstGeom prst="rect">
            <a:avLst/>
          </a:prstGeom>
          <a:noFill/>
          <a:ln>
            <a:noFill/>
          </a:ln>
          <a:effectLst/>
          <a:extLst>
            <a:ext uri="{909E8E84-426E-40DD-AFC4-6F175D3DCCD1}">
              <a14:hiddenFill xmlns:a14="http://schemas.microsoft.com/office/drawing/2010/main">
                <a:pattFill prst="smConfetti">
                  <a:fgClr>
                    <a:srgbClr val="66FFCC"/>
                  </a:fgClr>
                  <a:bgClr>
                    <a:srgbClr val="FFFFFF"/>
                  </a:bgClr>
                </a:patt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dirty="0">
                <a:latin typeface="Times New Roman" panose="02020603050405020304" pitchFamily="18" charset="0"/>
              </a:rPr>
              <a:t>x1=1;</a:t>
            </a:r>
          </a:p>
          <a:p>
            <a:pPr eaLnBrk="1" hangingPunct="1"/>
            <a:r>
              <a:rPr kumimoji="1" lang="en-US" altLang="zh-CN" sz="2400" b="1" dirty="0">
                <a:latin typeface="Times New Roman" panose="02020603050405020304" pitchFamily="18" charset="0"/>
              </a:rPr>
              <a:t>for(</a:t>
            </a:r>
            <a:r>
              <a:rPr kumimoji="1" lang="en-US" altLang="zh-CN" sz="2400" b="1" dirty="0" err="1">
                <a:latin typeface="Times New Roman" panose="02020603050405020304" pitchFamily="18" charset="0"/>
              </a:rPr>
              <a:t>int</a:t>
            </a:r>
            <a:r>
              <a:rPr kumimoji="1" lang="en-US" altLang="zh-CN" sz="2400" b="1" dirty="0">
                <a:latin typeface="Times New Roman" panose="02020603050405020304" pitchFamily="18" charset="0"/>
              </a:rPr>
              <a:t> </a:t>
            </a:r>
            <a:r>
              <a:rPr kumimoji="1" lang="en-US" altLang="zh-CN" sz="2400" b="1" dirty="0" err="1">
                <a:latin typeface="Times New Roman" panose="02020603050405020304" pitchFamily="18" charset="0"/>
              </a:rPr>
              <a:t>i</a:t>
            </a:r>
            <a:r>
              <a:rPr kumimoji="1" lang="en-US" altLang="zh-CN" sz="2400" b="1" dirty="0">
                <a:latin typeface="Times New Roman" panose="02020603050405020304" pitchFamily="18" charset="0"/>
              </a:rPr>
              <a:t>=1; </a:t>
            </a:r>
            <a:r>
              <a:rPr kumimoji="1" lang="en-US" altLang="zh-CN" sz="2400" b="1" dirty="0" err="1">
                <a:latin typeface="Times New Roman" panose="02020603050405020304" pitchFamily="18" charset="0"/>
              </a:rPr>
              <a:t>i</a:t>
            </a:r>
            <a:r>
              <a:rPr kumimoji="1" lang="en-US" altLang="zh-CN" sz="2400" b="1" dirty="0">
                <a:latin typeface="Times New Roman" panose="02020603050405020304" pitchFamily="18" charset="0"/>
              </a:rPr>
              <a:t>&lt;=5;i++) x1 = x1*</a:t>
            </a:r>
            <a:r>
              <a:rPr kumimoji="1" lang="en-US" altLang="zh-CN" sz="2400" b="1" dirty="0" err="1">
                <a:latin typeface="Times New Roman" panose="02020603050405020304" pitchFamily="18" charset="0"/>
              </a:rPr>
              <a:t>i</a:t>
            </a:r>
            <a:r>
              <a:rPr kumimoji="1" lang="en-US" altLang="zh-CN" sz="2400" b="1" dirty="0">
                <a:latin typeface="Times New Roman" panose="02020603050405020304" pitchFamily="18" charset="0"/>
              </a:rPr>
              <a:t>;</a:t>
            </a:r>
          </a:p>
          <a:p>
            <a:pPr eaLnBrk="1" hangingPunct="1"/>
            <a:r>
              <a:rPr kumimoji="1" lang="en-US" altLang="zh-CN" sz="2400" b="1" dirty="0">
                <a:latin typeface="Times New Roman" panose="02020603050405020304" pitchFamily="18" charset="0"/>
              </a:rPr>
              <a:t>x2=1;</a:t>
            </a:r>
          </a:p>
          <a:p>
            <a:pPr eaLnBrk="1" hangingPunct="1"/>
            <a:r>
              <a:rPr kumimoji="1" lang="en-US" altLang="zh-CN" sz="2400" b="1" dirty="0">
                <a:latin typeface="Times New Roman" panose="02020603050405020304" pitchFamily="18" charset="0"/>
              </a:rPr>
              <a:t>for(</a:t>
            </a:r>
            <a:r>
              <a:rPr kumimoji="1" lang="en-US" altLang="zh-CN" sz="2400" b="1" dirty="0" err="1">
                <a:latin typeface="Times New Roman" panose="02020603050405020304" pitchFamily="18" charset="0"/>
              </a:rPr>
              <a:t>int</a:t>
            </a:r>
            <a:r>
              <a:rPr kumimoji="1" lang="en-US" altLang="zh-CN" sz="2400" b="1" dirty="0">
                <a:latin typeface="Times New Roman" panose="02020603050405020304" pitchFamily="18" charset="0"/>
              </a:rPr>
              <a:t> </a:t>
            </a:r>
            <a:r>
              <a:rPr kumimoji="1" lang="en-US" altLang="zh-CN" sz="2400" b="1" dirty="0" err="1">
                <a:latin typeface="Times New Roman" panose="02020603050405020304" pitchFamily="18" charset="0"/>
              </a:rPr>
              <a:t>i</a:t>
            </a:r>
            <a:r>
              <a:rPr kumimoji="1" lang="en-US" altLang="zh-CN" sz="2400" b="1" dirty="0">
                <a:latin typeface="Times New Roman" panose="02020603050405020304" pitchFamily="18" charset="0"/>
              </a:rPr>
              <a:t>=1; </a:t>
            </a:r>
            <a:r>
              <a:rPr kumimoji="1" lang="en-US" altLang="zh-CN" sz="2400" b="1" dirty="0" err="1">
                <a:latin typeface="Times New Roman" panose="02020603050405020304" pitchFamily="18" charset="0"/>
              </a:rPr>
              <a:t>i</a:t>
            </a:r>
            <a:r>
              <a:rPr kumimoji="1" lang="en-US" altLang="zh-CN" sz="2400" b="1" dirty="0">
                <a:latin typeface="Times New Roman" panose="02020603050405020304" pitchFamily="18" charset="0"/>
              </a:rPr>
              <a:t>&lt;=6;i++) x2 = x2*</a:t>
            </a:r>
            <a:r>
              <a:rPr kumimoji="1" lang="en-US" altLang="zh-CN" sz="2400" b="1" dirty="0" err="1">
                <a:latin typeface="Times New Roman" panose="02020603050405020304" pitchFamily="18" charset="0"/>
              </a:rPr>
              <a:t>i</a:t>
            </a:r>
            <a:r>
              <a:rPr kumimoji="1" lang="en-US" altLang="zh-CN" sz="2400" b="1" dirty="0">
                <a:latin typeface="Times New Roman" panose="02020603050405020304" pitchFamily="18" charset="0"/>
              </a:rPr>
              <a:t>;</a:t>
            </a:r>
          </a:p>
          <a:p>
            <a:pPr eaLnBrk="1" hangingPunct="1"/>
            <a:r>
              <a:rPr kumimoji="1" lang="en-US" altLang="zh-CN" sz="2400" b="1" dirty="0">
                <a:latin typeface="Times New Roman" panose="02020603050405020304" pitchFamily="18" charset="0"/>
              </a:rPr>
              <a:t>x3=1;</a:t>
            </a:r>
          </a:p>
          <a:p>
            <a:pPr eaLnBrk="1" hangingPunct="1"/>
            <a:r>
              <a:rPr kumimoji="1" lang="en-US" altLang="zh-CN" sz="2400" b="1" dirty="0">
                <a:latin typeface="Times New Roman" panose="02020603050405020304" pitchFamily="18" charset="0"/>
              </a:rPr>
              <a:t>for(</a:t>
            </a:r>
            <a:r>
              <a:rPr kumimoji="1" lang="en-US" altLang="zh-CN" sz="2400" b="1" dirty="0" err="1">
                <a:latin typeface="Times New Roman" panose="02020603050405020304" pitchFamily="18" charset="0"/>
              </a:rPr>
              <a:t>int</a:t>
            </a:r>
            <a:r>
              <a:rPr kumimoji="1" lang="en-US" altLang="zh-CN" sz="2400" b="1" dirty="0">
                <a:latin typeface="Times New Roman" panose="02020603050405020304" pitchFamily="18" charset="0"/>
              </a:rPr>
              <a:t> </a:t>
            </a:r>
            <a:r>
              <a:rPr kumimoji="1" lang="en-US" altLang="zh-CN" sz="2400" b="1" dirty="0" err="1">
                <a:latin typeface="Times New Roman" panose="02020603050405020304" pitchFamily="18" charset="0"/>
              </a:rPr>
              <a:t>i</a:t>
            </a:r>
            <a:r>
              <a:rPr kumimoji="1" lang="en-US" altLang="zh-CN" sz="2400" b="1" dirty="0">
                <a:latin typeface="Times New Roman" panose="02020603050405020304" pitchFamily="18" charset="0"/>
              </a:rPr>
              <a:t>=1; </a:t>
            </a:r>
            <a:r>
              <a:rPr kumimoji="1" lang="en-US" altLang="zh-CN" sz="2400" b="1" dirty="0" err="1">
                <a:latin typeface="Times New Roman" panose="02020603050405020304" pitchFamily="18" charset="0"/>
              </a:rPr>
              <a:t>i</a:t>
            </a:r>
            <a:r>
              <a:rPr kumimoji="1" lang="en-US" altLang="zh-CN" sz="2400" b="1" dirty="0">
                <a:latin typeface="Times New Roman" panose="02020603050405020304" pitchFamily="18" charset="0"/>
              </a:rPr>
              <a:t>&lt;=7;i++) x3 = x3*</a:t>
            </a:r>
            <a:r>
              <a:rPr kumimoji="1" lang="en-US" altLang="zh-CN" sz="2400" b="1" dirty="0" err="1">
                <a:latin typeface="Times New Roman" panose="02020603050405020304" pitchFamily="18" charset="0"/>
              </a:rPr>
              <a:t>i</a:t>
            </a:r>
            <a:r>
              <a:rPr kumimoji="1" lang="en-US" altLang="zh-CN" sz="2400" b="1" dirty="0">
                <a:latin typeface="Times New Roman" panose="02020603050405020304" pitchFamily="18" charset="0"/>
              </a:rPr>
              <a:t>;</a:t>
            </a:r>
          </a:p>
          <a:p>
            <a:pPr eaLnBrk="1" hangingPunct="1"/>
            <a:r>
              <a:rPr kumimoji="1" lang="en-US" altLang="zh-CN" sz="2400" b="1" dirty="0">
                <a:latin typeface="Times New Roman" panose="02020603050405020304" pitchFamily="18" charset="0"/>
              </a:rPr>
              <a:t>x4=x1+x2+x3;</a:t>
            </a:r>
          </a:p>
          <a:p>
            <a:pPr eaLnBrk="1" hangingPunct="1"/>
            <a:endParaRPr kumimoji="1" lang="en-US" altLang="zh-CN" sz="2400" b="1" dirty="0">
              <a:latin typeface="Times New Roman" panose="02020603050405020304" pitchFamily="18" charset="0"/>
            </a:endParaRPr>
          </a:p>
        </p:txBody>
      </p:sp>
      <p:sp>
        <p:nvSpPr>
          <p:cNvPr id="2" name="椭圆 1"/>
          <p:cNvSpPr/>
          <p:nvPr/>
        </p:nvSpPr>
        <p:spPr>
          <a:xfrm>
            <a:off x="5076825" y="3141663"/>
            <a:ext cx="3959225" cy="1366837"/>
          </a:xfrm>
          <a:prstGeom prst="ellipse">
            <a:avLst/>
          </a:prstGeom>
          <a:solidFill>
            <a:srgbClr val="FEE6A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chemeClr val="tx1"/>
                </a:solidFill>
                <a:latin typeface="楷体" pitchFamily="49" charset="-122"/>
                <a:ea typeface="楷体" pitchFamily="49" charset="-122"/>
              </a:rPr>
              <a:t>封装一个求阶乘的模块吧！</a:t>
            </a:r>
          </a:p>
        </p:txBody>
      </p:sp>
    </p:spTree>
    <p:extLst>
      <p:ext uri="{BB962C8B-B14F-4D97-AF65-F5344CB8AC3E}">
        <p14:creationId xmlns:p14="http://schemas.microsoft.com/office/powerpoint/2010/main" val="21800652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2388"/>
                                        </p:tgtEl>
                                        <p:attrNameLst>
                                          <p:attrName>style.visibility</p:attrName>
                                        </p:attrNameLst>
                                      </p:cBhvr>
                                      <p:to>
                                        <p:strVal val="visible"/>
                                      </p:to>
                                    </p:set>
                                    <p:anim calcmode="lin" valueType="num">
                                      <p:cBhvr additive="base">
                                        <p:cTn id="7" dur="500" fill="hold"/>
                                        <p:tgtEl>
                                          <p:spTgt spid="272388"/>
                                        </p:tgtEl>
                                        <p:attrNameLst>
                                          <p:attrName>ppt_x</p:attrName>
                                        </p:attrNameLst>
                                      </p:cBhvr>
                                      <p:tavLst>
                                        <p:tav tm="0">
                                          <p:val>
                                            <p:strVal val="0-#ppt_w/2"/>
                                          </p:val>
                                        </p:tav>
                                        <p:tav tm="100000">
                                          <p:val>
                                            <p:strVal val="#ppt_x"/>
                                          </p:val>
                                        </p:tav>
                                      </p:tavLst>
                                    </p:anim>
                                    <p:anim calcmode="lin" valueType="num">
                                      <p:cBhvr additive="base">
                                        <p:cTn id="8" dur="500" fill="hold"/>
                                        <p:tgtEl>
                                          <p:spTgt spid="2723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8"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xfrm>
            <a:off x="539552" y="1628800"/>
            <a:ext cx="8624684" cy="4856584"/>
          </a:xfrm>
        </p:spPr>
        <p:txBody>
          <a:bodyPr/>
          <a:lstStyle/>
          <a:p>
            <a:pPr eaLnBrk="1" hangingPunct="1">
              <a:buFont typeface="Wingdings" panose="05000000000000000000" pitchFamily="2" charset="2"/>
              <a:buNone/>
            </a:pPr>
            <a:r>
              <a:rPr lang="zh-CN" altLang="en-US" sz="3600" dirty="0" smtClean="0"/>
              <a:t>定义和调用子过程</a:t>
            </a:r>
          </a:p>
          <a:p>
            <a:pPr eaLnBrk="1" hangingPunct="1"/>
            <a:r>
              <a:rPr lang="en-US" altLang="zh-CN" dirty="0" smtClean="0"/>
              <a:t>C</a:t>
            </a:r>
            <a:r>
              <a:rPr lang="en-US" altLang="zh-CN" dirty="0" smtClean="0"/>
              <a:t>#</a:t>
            </a:r>
          </a:p>
          <a:p>
            <a:pPr lvl="1" eaLnBrk="1" hangingPunct="1"/>
            <a:r>
              <a:rPr lang="zh-CN" altLang="en-US" dirty="0" smtClean="0"/>
              <a:t>定义：</a:t>
            </a:r>
          </a:p>
          <a:p>
            <a:pPr eaLnBrk="1" hangingPunct="1">
              <a:buFont typeface="Wingdings" panose="05000000000000000000" pitchFamily="2" charset="2"/>
              <a:buNone/>
            </a:pPr>
            <a:r>
              <a:rPr lang="zh-CN" altLang="en-US" dirty="0" smtClean="0">
                <a:solidFill>
                  <a:srgbClr val="0000FF"/>
                </a:solidFill>
              </a:rPr>
              <a:t>	   </a:t>
            </a:r>
            <a:r>
              <a:rPr lang="en-US" altLang="zh-CN" dirty="0" smtClean="0">
                <a:solidFill>
                  <a:srgbClr val="0000FF"/>
                </a:solidFill>
              </a:rPr>
              <a:t>Public void </a:t>
            </a:r>
            <a:r>
              <a:rPr lang="en-US" altLang="zh-CN" dirty="0" err="1" smtClean="0">
                <a:solidFill>
                  <a:srgbClr val="CC0000"/>
                </a:solidFill>
              </a:rPr>
              <a:t>PrintGradeReport</a:t>
            </a:r>
            <a:r>
              <a:rPr lang="en-US" altLang="zh-CN" dirty="0" smtClean="0">
                <a:solidFill>
                  <a:srgbClr val="0000FF"/>
                </a:solidFill>
              </a:rPr>
              <a:t>(String </a:t>
            </a:r>
            <a:r>
              <a:rPr lang="en-US" altLang="zh-CN" dirty="0" err="1" smtClean="0">
                <a:solidFill>
                  <a:srgbClr val="0000FF"/>
                </a:solidFill>
              </a:rPr>
              <a:t>stuID</a:t>
            </a:r>
            <a:r>
              <a:rPr lang="en-US" altLang="zh-CN" dirty="0" smtClean="0">
                <a:solidFill>
                  <a:srgbClr val="0000FF"/>
                </a:solidFill>
              </a:rPr>
              <a:t>)</a:t>
            </a:r>
          </a:p>
          <a:p>
            <a:pPr eaLnBrk="1" hangingPunct="1">
              <a:buFont typeface="Wingdings" panose="05000000000000000000" pitchFamily="2" charset="2"/>
              <a:buNone/>
            </a:pPr>
            <a:r>
              <a:rPr lang="en-US" altLang="zh-CN" dirty="0" smtClean="0">
                <a:solidFill>
                  <a:srgbClr val="0000FF"/>
                </a:solidFill>
              </a:rPr>
              <a:t>	   {</a:t>
            </a:r>
            <a:r>
              <a:rPr lang="en-US" altLang="zh-CN" dirty="0" smtClean="0">
                <a:solidFill>
                  <a:srgbClr val="0000FF"/>
                </a:solidFill>
                <a:latin typeface="华文中宋" panose="02010600040101010101" pitchFamily="2" charset="-122"/>
              </a:rPr>
              <a:t>……</a:t>
            </a:r>
            <a:r>
              <a:rPr lang="en-US" altLang="zh-CN" dirty="0" smtClean="0">
                <a:solidFill>
                  <a:srgbClr val="0000FF"/>
                </a:solidFill>
              </a:rPr>
              <a:t>}</a:t>
            </a:r>
          </a:p>
          <a:p>
            <a:pPr lvl="1" eaLnBrk="1" hangingPunct="1"/>
            <a:r>
              <a:rPr lang="zh-CN" altLang="en-US" dirty="0" smtClean="0"/>
              <a:t>调用：</a:t>
            </a:r>
            <a:endParaRPr lang="zh-CN" altLang="en-US" dirty="0" smtClean="0">
              <a:solidFill>
                <a:srgbClr val="0000FF"/>
              </a:solidFill>
            </a:endParaRPr>
          </a:p>
          <a:p>
            <a:pPr eaLnBrk="1" hangingPunct="1">
              <a:buFont typeface="Wingdings" panose="05000000000000000000" pitchFamily="2" charset="2"/>
              <a:buNone/>
            </a:pPr>
            <a:r>
              <a:rPr lang="zh-CN" altLang="en-US" dirty="0" smtClean="0">
                <a:solidFill>
                  <a:srgbClr val="0000FF"/>
                </a:solidFill>
              </a:rPr>
              <a:t>       </a:t>
            </a:r>
            <a:r>
              <a:rPr lang="en-US" altLang="zh-CN" dirty="0" err="1" smtClean="0">
                <a:solidFill>
                  <a:srgbClr val="CC0000"/>
                </a:solidFill>
              </a:rPr>
              <a:t>PrintGradeReport</a:t>
            </a:r>
            <a:r>
              <a:rPr lang="en-US" altLang="zh-CN" dirty="0" smtClean="0">
                <a:solidFill>
                  <a:srgbClr val="0000FF"/>
                </a:solidFill>
              </a:rPr>
              <a:t>(</a:t>
            </a:r>
            <a:r>
              <a:rPr lang="en-US" altLang="zh-CN" dirty="0" smtClean="0">
                <a:solidFill>
                  <a:srgbClr val="0000FF"/>
                </a:solidFill>
                <a:latin typeface="华文中宋" panose="02010600040101010101" pitchFamily="2" charset="-122"/>
              </a:rPr>
              <a:t>“</a:t>
            </a:r>
            <a:r>
              <a:rPr lang="en-US" altLang="zh-CN" dirty="0" smtClean="0">
                <a:solidFill>
                  <a:srgbClr val="0000FF"/>
                </a:solidFill>
              </a:rPr>
              <a:t>2008012264</a:t>
            </a:r>
            <a:r>
              <a:rPr lang="en-US" altLang="zh-CN" dirty="0" smtClean="0">
                <a:solidFill>
                  <a:srgbClr val="0000FF"/>
                </a:solidFill>
                <a:latin typeface="华文中宋" panose="02010600040101010101" pitchFamily="2" charset="-122"/>
              </a:rPr>
              <a:t>”</a:t>
            </a:r>
            <a:r>
              <a:rPr lang="en-US" altLang="zh-CN" dirty="0" smtClean="0">
                <a:solidFill>
                  <a:srgbClr val="0000FF"/>
                </a:solidFill>
              </a:rPr>
              <a:t>);</a:t>
            </a:r>
          </a:p>
        </p:txBody>
      </p:sp>
      <p:sp>
        <p:nvSpPr>
          <p:cNvPr id="52227" name="Rectangle 3"/>
          <p:cNvSpPr>
            <a:spLocks noGrp="1" noChangeArrowheads="1"/>
          </p:cNvSpPr>
          <p:nvPr>
            <p:ph type="title"/>
          </p:nvPr>
        </p:nvSpPr>
        <p:spPr>
          <a:xfrm>
            <a:off x="539552" y="548680"/>
            <a:ext cx="8567737" cy="981075"/>
          </a:xfrm>
        </p:spPr>
        <p:txBody>
          <a:bodyPr/>
          <a:lstStyle/>
          <a:p>
            <a:pPr eaLnBrk="1" hangingPunct="1"/>
            <a:r>
              <a:rPr lang="zh-CN" altLang="en-US" dirty="0" smtClean="0"/>
              <a:t>模块之子程序</a:t>
            </a:r>
          </a:p>
        </p:txBody>
      </p:sp>
    </p:spTree>
    <p:extLst>
      <p:ext uri="{BB962C8B-B14F-4D97-AF65-F5344CB8AC3E}">
        <p14:creationId xmlns:p14="http://schemas.microsoft.com/office/powerpoint/2010/main" val="53639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67544" y="476672"/>
            <a:ext cx="8567737" cy="981075"/>
          </a:xfrm>
        </p:spPr>
        <p:txBody>
          <a:bodyPr/>
          <a:lstStyle/>
          <a:p>
            <a:pPr eaLnBrk="1" hangingPunct="1"/>
            <a:r>
              <a:rPr lang="zh-CN" altLang="en-US" dirty="0" smtClean="0"/>
              <a:t>架构和结构的关系</a:t>
            </a:r>
          </a:p>
        </p:txBody>
      </p:sp>
      <p:sp>
        <p:nvSpPr>
          <p:cNvPr id="7171" name="Rectangle 3"/>
          <p:cNvSpPr>
            <a:spLocks noGrp="1" noChangeArrowheads="1"/>
          </p:cNvSpPr>
          <p:nvPr>
            <p:ph type="body" idx="1"/>
          </p:nvPr>
        </p:nvSpPr>
        <p:spPr/>
        <p:txBody>
          <a:bodyPr/>
          <a:lstStyle/>
          <a:p>
            <a:pPr eaLnBrk="1" hangingPunct="1"/>
            <a:r>
              <a:rPr lang="zh-CN" altLang="en-US" dirty="0" smtClean="0"/>
              <a:t>架构是抽象无形的，体现高层全局的决策，就像文章的中心思想和提纲。</a:t>
            </a:r>
          </a:p>
          <a:p>
            <a:pPr eaLnBrk="1" hangingPunct="1"/>
            <a:r>
              <a:rPr lang="zh-CN" altLang="en-US" dirty="0" smtClean="0"/>
              <a:t>结构是具体有形的，体现决策的贯彻，如同文章的每个段落及细节描述。</a:t>
            </a:r>
          </a:p>
          <a:p>
            <a:pPr eaLnBrk="1" hangingPunct="1"/>
            <a:endParaRPr lang="zh-CN" altLang="en-US" dirty="0" smtClean="0"/>
          </a:p>
          <a:p>
            <a:pPr eaLnBrk="1" hangingPunct="1"/>
            <a:r>
              <a:rPr lang="zh-CN" altLang="en-US" dirty="0" smtClean="0"/>
              <a:t>架构包含了结构的初步描述和决策。</a:t>
            </a:r>
            <a:endParaRPr lang="en-US" altLang="zh-CN" dirty="0" smtClean="0"/>
          </a:p>
          <a:p>
            <a:pPr eaLnBrk="1" hangingPunct="1"/>
            <a:r>
              <a:rPr lang="zh-CN" altLang="en-US" dirty="0" smtClean="0"/>
              <a:t>相同架构的系统，具体结构允许有差异。</a:t>
            </a:r>
          </a:p>
        </p:txBody>
      </p:sp>
    </p:spTree>
    <p:extLst>
      <p:ext uri="{BB962C8B-B14F-4D97-AF65-F5344CB8AC3E}">
        <p14:creationId xmlns:p14="http://schemas.microsoft.com/office/powerpoint/2010/main" val="21847775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xfrm>
            <a:off x="539552" y="1628800"/>
            <a:ext cx="7992888" cy="4968552"/>
          </a:xfrm>
        </p:spPr>
        <p:txBody>
          <a:bodyPr>
            <a:normAutofit fontScale="92500" lnSpcReduction="20000"/>
          </a:bodyPr>
          <a:lstStyle/>
          <a:p>
            <a:pPr algn="just" eaLnBrk="1" hangingPunct="1"/>
            <a:r>
              <a:rPr lang="zh-CN" altLang="en-US" dirty="0" smtClean="0"/>
              <a:t>可视化程序设计采用事件驱动的编程技术，使用事件过程，事件过程也是子程序。</a:t>
            </a:r>
          </a:p>
          <a:p>
            <a:pPr algn="just" eaLnBrk="1" hangingPunct="1"/>
            <a:r>
              <a:rPr lang="zh-CN" altLang="en-US" dirty="0" smtClean="0"/>
              <a:t>例如按钮</a:t>
            </a:r>
            <a:r>
              <a:rPr lang="en-US" altLang="zh-CN" dirty="0" smtClean="0"/>
              <a:t>button1</a:t>
            </a:r>
            <a:r>
              <a:rPr lang="zh-CN" altLang="en-US" dirty="0" smtClean="0"/>
              <a:t>单击的事件过程如下：</a:t>
            </a:r>
          </a:p>
          <a:p>
            <a:pPr algn="just" eaLnBrk="1" hangingPunct="1"/>
            <a:r>
              <a:rPr lang="en-US" altLang="zh-CN" dirty="0" smtClean="0"/>
              <a:t>C#.NET</a:t>
            </a:r>
            <a:r>
              <a:rPr lang="zh-CN" altLang="en-US" dirty="0" smtClean="0"/>
              <a:t>：</a:t>
            </a:r>
          </a:p>
          <a:p>
            <a:pPr lvl="1" algn="just" eaLnBrk="1" hangingPunct="1"/>
            <a:r>
              <a:rPr lang="zh-CN" altLang="en-US" dirty="0" smtClean="0"/>
              <a:t>事件过程的定义：</a:t>
            </a:r>
          </a:p>
          <a:p>
            <a:pPr lvl="1" algn="just" eaLnBrk="1" hangingPunct="1">
              <a:buFont typeface="Wingdings" panose="05000000000000000000" pitchFamily="2" charset="2"/>
              <a:buNone/>
            </a:pPr>
            <a:r>
              <a:rPr lang="en-US" altLang="zh-CN" noProof="1" smtClean="0">
                <a:solidFill>
                  <a:srgbClr val="0000FF"/>
                </a:solidFill>
                <a:latin typeface="Times New Roman" panose="02020603050405020304" pitchFamily="18" charset="0"/>
              </a:rPr>
              <a:t>private void </a:t>
            </a:r>
            <a:r>
              <a:rPr lang="en-US" altLang="zh-CN" noProof="1" smtClean="0">
                <a:solidFill>
                  <a:srgbClr val="CC0000"/>
                </a:solidFill>
                <a:latin typeface="Times New Roman" panose="02020603050405020304" pitchFamily="18" charset="0"/>
              </a:rPr>
              <a:t>button1</a:t>
            </a:r>
            <a:r>
              <a:rPr lang="en-US" altLang="zh-CN" dirty="0" smtClean="0">
                <a:solidFill>
                  <a:srgbClr val="CC0000"/>
                </a:solidFill>
                <a:latin typeface="Times New Roman" panose="02020603050405020304" pitchFamily="18" charset="0"/>
              </a:rPr>
              <a:t>_</a:t>
            </a:r>
            <a:r>
              <a:rPr lang="en-US" altLang="zh-CN" noProof="1" smtClean="0">
                <a:solidFill>
                  <a:srgbClr val="CC0000"/>
                </a:solidFill>
                <a:latin typeface="Times New Roman" panose="02020603050405020304" pitchFamily="18" charset="0"/>
              </a:rPr>
              <a:t>Click</a:t>
            </a:r>
            <a:r>
              <a:rPr lang="en-US" altLang="zh-CN" noProof="1" smtClean="0">
                <a:solidFill>
                  <a:srgbClr val="0000FF"/>
                </a:solidFill>
                <a:latin typeface="Times New Roman" panose="02020603050405020304" pitchFamily="18" charset="0"/>
              </a:rPr>
              <a:t>(object sender, EventArgs e)</a:t>
            </a:r>
            <a:endParaRPr lang="en-US" altLang="zh-CN" dirty="0" smtClean="0">
              <a:solidFill>
                <a:srgbClr val="0000FF"/>
              </a:solidFill>
              <a:latin typeface="Times New Roman" panose="02020603050405020304" pitchFamily="18" charset="0"/>
            </a:endParaRPr>
          </a:p>
          <a:p>
            <a:pPr lvl="1" algn="just" eaLnBrk="1" hangingPunct="1">
              <a:buFont typeface="Wingdings" panose="05000000000000000000" pitchFamily="2" charset="2"/>
              <a:buNone/>
            </a:pPr>
            <a:r>
              <a:rPr lang="en-US" altLang="zh-CN" dirty="0" smtClean="0">
                <a:solidFill>
                  <a:srgbClr val="0000FF"/>
                </a:solidFill>
                <a:latin typeface="Times New Roman" panose="02020603050405020304" pitchFamily="18" charset="0"/>
              </a:rPr>
              <a:t>{</a:t>
            </a:r>
            <a:r>
              <a:rPr lang="en-US" altLang="zh-CN" dirty="0" smtClean="0">
                <a:solidFill>
                  <a:srgbClr val="0000FF"/>
                </a:solidFill>
                <a:latin typeface="Arial" panose="020B0604020202020204" pitchFamily="34" charset="0"/>
              </a:rPr>
              <a:t>……</a:t>
            </a:r>
            <a:r>
              <a:rPr lang="en-US" altLang="zh-CN" dirty="0" smtClean="0">
                <a:solidFill>
                  <a:srgbClr val="0000FF"/>
                </a:solidFill>
                <a:latin typeface="Times New Roman" panose="02020603050405020304" pitchFamily="18" charset="0"/>
              </a:rPr>
              <a:t>}</a:t>
            </a:r>
          </a:p>
          <a:p>
            <a:pPr lvl="1" algn="just" eaLnBrk="1" hangingPunct="1"/>
            <a:r>
              <a:rPr lang="zh-CN" altLang="en-US" dirty="0" smtClean="0"/>
              <a:t>事件过程的调用（与事件绑定后自动完成调用）：</a:t>
            </a:r>
            <a:endParaRPr lang="zh-CN" altLang="en-US" dirty="0" smtClean="0">
              <a:solidFill>
                <a:srgbClr val="0000FF"/>
              </a:solidFill>
              <a:latin typeface="Times New Roman" panose="02020603050405020304" pitchFamily="18" charset="0"/>
            </a:endParaRPr>
          </a:p>
          <a:p>
            <a:pPr lvl="1" algn="just" eaLnBrk="1" hangingPunct="1">
              <a:buFont typeface="Wingdings" panose="05000000000000000000" pitchFamily="2" charset="2"/>
              <a:buNone/>
            </a:pPr>
            <a:r>
              <a:rPr lang="en-US" altLang="zh-CN" noProof="1" smtClean="0">
                <a:solidFill>
                  <a:srgbClr val="0000FF"/>
                </a:solidFill>
                <a:latin typeface="Times New Roman" panose="02020603050405020304" pitchFamily="18" charset="0"/>
              </a:rPr>
              <a:t>this.button1.Click += </a:t>
            </a:r>
            <a:endParaRPr lang="en-US" altLang="zh-CN" dirty="0" smtClean="0">
              <a:solidFill>
                <a:srgbClr val="0000FF"/>
              </a:solidFill>
              <a:latin typeface="Times New Roman" panose="02020603050405020304" pitchFamily="18" charset="0"/>
            </a:endParaRPr>
          </a:p>
          <a:p>
            <a:pPr lvl="1" algn="just" eaLnBrk="1" hangingPunct="1">
              <a:buFont typeface="Wingdings" panose="05000000000000000000" pitchFamily="2" charset="2"/>
              <a:buNone/>
            </a:pPr>
            <a:r>
              <a:rPr lang="en-US" altLang="zh-CN" dirty="0" smtClean="0">
                <a:solidFill>
                  <a:srgbClr val="0000FF"/>
                </a:solidFill>
                <a:latin typeface="Times New Roman" panose="02020603050405020304" pitchFamily="18" charset="0"/>
              </a:rPr>
              <a:t>               </a:t>
            </a:r>
            <a:r>
              <a:rPr lang="en-US" altLang="zh-CN" noProof="1" smtClean="0">
                <a:solidFill>
                  <a:srgbClr val="0000FF"/>
                </a:solidFill>
                <a:latin typeface="Times New Roman" panose="02020603050405020304" pitchFamily="18" charset="0"/>
              </a:rPr>
              <a:t>new System.EventHandler(this.</a:t>
            </a:r>
            <a:r>
              <a:rPr lang="en-US" altLang="zh-CN" noProof="1" smtClean="0">
                <a:solidFill>
                  <a:srgbClr val="CC0000"/>
                </a:solidFill>
                <a:latin typeface="Times New Roman" panose="02020603050405020304" pitchFamily="18" charset="0"/>
              </a:rPr>
              <a:t>button1_Click</a:t>
            </a:r>
            <a:r>
              <a:rPr lang="en-US" altLang="zh-CN" noProof="1" smtClean="0">
                <a:solidFill>
                  <a:srgbClr val="0000FF"/>
                </a:solidFill>
                <a:latin typeface="Times New Roman" panose="02020603050405020304" pitchFamily="18" charset="0"/>
              </a:rPr>
              <a:t>);</a:t>
            </a:r>
            <a:endParaRPr lang="en-US" altLang="zh-CN" dirty="0" smtClean="0">
              <a:solidFill>
                <a:srgbClr val="0000FF"/>
              </a:solidFill>
              <a:latin typeface="Times New Roman" panose="02020603050405020304" pitchFamily="18" charset="0"/>
            </a:endParaRPr>
          </a:p>
        </p:txBody>
      </p:sp>
      <p:sp>
        <p:nvSpPr>
          <p:cNvPr id="53251" name="Rectangle 3"/>
          <p:cNvSpPr>
            <a:spLocks noGrp="1" noChangeArrowheads="1"/>
          </p:cNvSpPr>
          <p:nvPr>
            <p:ph type="title"/>
          </p:nvPr>
        </p:nvSpPr>
        <p:spPr>
          <a:xfrm>
            <a:off x="540409" y="548680"/>
            <a:ext cx="8567737" cy="981075"/>
          </a:xfrm>
        </p:spPr>
        <p:txBody>
          <a:bodyPr/>
          <a:lstStyle/>
          <a:p>
            <a:pPr eaLnBrk="1" hangingPunct="1"/>
            <a:r>
              <a:rPr lang="zh-CN" altLang="en-US" dirty="0" smtClean="0"/>
              <a:t>模块之事件过程</a:t>
            </a:r>
          </a:p>
        </p:txBody>
      </p:sp>
    </p:spTree>
    <p:extLst>
      <p:ext uri="{BB962C8B-B14F-4D97-AF65-F5344CB8AC3E}">
        <p14:creationId xmlns:p14="http://schemas.microsoft.com/office/powerpoint/2010/main" val="41532844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xfrm>
            <a:off x="899592" y="1628800"/>
            <a:ext cx="7776863" cy="4536504"/>
          </a:xfrm>
        </p:spPr>
        <p:txBody>
          <a:bodyPr>
            <a:normAutofit fontScale="85000" lnSpcReduction="20000"/>
          </a:bodyPr>
          <a:lstStyle/>
          <a:p>
            <a:pPr eaLnBrk="1" hangingPunct="1">
              <a:lnSpc>
                <a:spcPct val="110000"/>
              </a:lnSpc>
              <a:spcBef>
                <a:spcPts val="0"/>
              </a:spcBef>
            </a:pPr>
            <a:r>
              <a:rPr lang="zh-CN" altLang="en-US" smtClean="0"/>
              <a:t>与子过程的区别：</a:t>
            </a:r>
          </a:p>
          <a:p>
            <a:pPr lvl="1" eaLnBrk="1" hangingPunct="1">
              <a:lnSpc>
                <a:spcPct val="110000"/>
              </a:lnSpc>
              <a:spcBef>
                <a:spcPts val="0"/>
              </a:spcBef>
            </a:pPr>
            <a:r>
              <a:rPr lang="zh-CN" altLang="en-US" smtClean="0"/>
              <a:t>函数存在返回值</a:t>
            </a:r>
          </a:p>
          <a:p>
            <a:pPr lvl="1" eaLnBrk="1" hangingPunct="1">
              <a:lnSpc>
                <a:spcPct val="110000"/>
              </a:lnSpc>
              <a:spcBef>
                <a:spcPts val="0"/>
              </a:spcBef>
            </a:pPr>
            <a:r>
              <a:rPr lang="zh-CN" altLang="en-US" smtClean="0"/>
              <a:t>调用函数通常要使用其返回值</a:t>
            </a:r>
          </a:p>
          <a:p>
            <a:pPr eaLnBrk="1" hangingPunct="1">
              <a:lnSpc>
                <a:spcPct val="110000"/>
              </a:lnSpc>
              <a:spcBef>
                <a:spcPts val="0"/>
              </a:spcBef>
              <a:buFont typeface="Wingdings" panose="05000000000000000000" pitchFamily="2" charset="2"/>
              <a:buNone/>
            </a:pPr>
            <a:endParaRPr lang="zh-CN" altLang="en-US" sz="2000" smtClean="0">
              <a:solidFill>
                <a:srgbClr val="0000FF"/>
              </a:solidFill>
            </a:endParaRPr>
          </a:p>
          <a:p>
            <a:pPr eaLnBrk="1" hangingPunct="1">
              <a:lnSpc>
                <a:spcPct val="110000"/>
              </a:lnSpc>
              <a:spcBef>
                <a:spcPts val="0"/>
              </a:spcBef>
            </a:pPr>
            <a:r>
              <a:rPr lang="en-US" altLang="zh-CN" smtClean="0"/>
              <a:t>C#</a:t>
            </a:r>
          </a:p>
          <a:p>
            <a:pPr lvl="1" eaLnBrk="1" hangingPunct="1">
              <a:lnSpc>
                <a:spcPct val="110000"/>
              </a:lnSpc>
              <a:spcBef>
                <a:spcPts val="0"/>
              </a:spcBef>
            </a:pPr>
            <a:r>
              <a:rPr lang="zh-CN" altLang="en-US" smtClean="0"/>
              <a:t>定义函数</a:t>
            </a:r>
          </a:p>
          <a:p>
            <a:pPr eaLnBrk="1" hangingPunct="1">
              <a:lnSpc>
                <a:spcPct val="110000"/>
              </a:lnSpc>
              <a:spcBef>
                <a:spcPts val="0"/>
              </a:spcBef>
              <a:buFont typeface="Wingdings" panose="05000000000000000000" pitchFamily="2" charset="2"/>
              <a:buNone/>
            </a:pPr>
            <a:r>
              <a:rPr lang="zh-CN" altLang="en-US" smtClean="0">
                <a:solidFill>
                  <a:srgbClr val="0000FF"/>
                </a:solidFill>
              </a:rPr>
              <a:t>	   </a:t>
            </a:r>
            <a:r>
              <a:rPr lang="en-US" altLang="zh-CN" sz="2400" smtClean="0">
                <a:solidFill>
                  <a:srgbClr val="0000FF"/>
                </a:solidFill>
              </a:rPr>
              <a:t>Public long </a:t>
            </a:r>
            <a:r>
              <a:rPr lang="en-US" altLang="zh-CN" sz="2400" smtClean="0">
                <a:solidFill>
                  <a:srgbClr val="CC0000"/>
                </a:solidFill>
              </a:rPr>
              <a:t>Factorial</a:t>
            </a:r>
            <a:r>
              <a:rPr lang="en-US" altLang="zh-CN" sz="2400" smtClean="0">
                <a:solidFill>
                  <a:srgbClr val="0000FF"/>
                </a:solidFill>
              </a:rPr>
              <a:t> (int n)</a:t>
            </a:r>
          </a:p>
          <a:p>
            <a:pPr eaLnBrk="1" hangingPunct="1">
              <a:lnSpc>
                <a:spcPct val="110000"/>
              </a:lnSpc>
              <a:spcBef>
                <a:spcPts val="0"/>
              </a:spcBef>
              <a:buFont typeface="Wingdings" panose="05000000000000000000" pitchFamily="2" charset="2"/>
              <a:buNone/>
            </a:pPr>
            <a:r>
              <a:rPr lang="en-US" altLang="zh-CN" sz="2400" smtClean="0">
                <a:solidFill>
                  <a:srgbClr val="0000FF"/>
                </a:solidFill>
              </a:rPr>
              <a:t>	   {</a:t>
            </a:r>
            <a:r>
              <a:rPr lang="en-US" altLang="zh-CN" sz="2400" smtClean="0">
                <a:solidFill>
                  <a:srgbClr val="0000FF"/>
                </a:solidFill>
                <a:latin typeface="华文中宋" panose="02010600040101010101" pitchFamily="2" charset="-122"/>
              </a:rPr>
              <a:t>……</a:t>
            </a:r>
            <a:r>
              <a:rPr lang="en-US" altLang="zh-CN" sz="2400" smtClean="0">
                <a:solidFill>
                  <a:srgbClr val="0000FF"/>
                </a:solidFill>
              </a:rPr>
              <a:t>}</a:t>
            </a:r>
          </a:p>
          <a:p>
            <a:pPr lvl="1" eaLnBrk="1" hangingPunct="1">
              <a:lnSpc>
                <a:spcPct val="110000"/>
              </a:lnSpc>
              <a:spcBef>
                <a:spcPts val="0"/>
              </a:spcBef>
            </a:pPr>
            <a:r>
              <a:rPr lang="zh-CN" altLang="en-US" smtClean="0"/>
              <a:t>调用函数</a:t>
            </a:r>
            <a:endParaRPr lang="zh-CN" altLang="en-US" sz="2000" smtClean="0">
              <a:solidFill>
                <a:srgbClr val="0000FF"/>
              </a:solidFill>
            </a:endParaRPr>
          </a:p>
          <a:p>
            <a:pPr eaLnBrk="1" hangingPunct="1">
              <a:lnSpc>
                <a:spcPct val="110000"/>
              </a:lnSpc>
              <a:spcBef>
                <a:spcPts val="0"/>
              </a:spcBef>
              <a:buFont typeface="Wingdings" panose="05000000000000000000" pitchFamily="2" charset="2"/>
              <a:buNone/>
            </a:pPr>
            <a:r>
              <a:rPr lang="zh-CN" altLang="en-US" sz="2400" smtClean="0">
                <a:solidFill>
                  <a:srgbClr val="0000FF"/>
                </a:solidFill>
              </a:rPr>
              <a:t>       </a:t>
            </a:r>
            <a:r>
              <a:rPr lang="en-US" altLang="zh-CN" sz="2400" smtClean="0">
                <a:solidFill>
                  <a:srgbClr val="0000FF"/>
                </a:solidFill>
              </a:rPr>
              <a:t>x1 = </a:t>
            </a:r>
            <a:r>
              <a:rPr lang="en-US" altLang="zh-CN" sz="2400" smtClean="0">
                <a:solidFill>
                  <a:srgbClr val="CC0000"/>
                </a:solidFill>
              </a:rPr>
              <a:t>Factorial</a:t>
            </a:r>
            <a:r>
              <a:rPr lang="en-US" altLang="zh-CN" sz="2400" smtClean="0">
                <a:solidFill>
                  <a:srgbClr val="0000FF"/>
                </a:solidFill>
              </a:rPr>
              <a:t>(5);</a:t>
            </a:r>
          </a:p>
          <a:p>
            <a:pPr eaLnBrk="1" hangingPunct="1">
              <a:lnSpc>
                <a:spcPct val="110000"/>
              </a:lnSpc>
              <a:spcBef>
                <a:spcPts val="0"/>
              </a:spcBef>
              <a:buFont typeface="Wingdings" panose="05000000000000000000" pitchFamily="2" charset="2"/>
              <a:buNone/>
            </a:pPr>
            <a:r>
              <a:rPr lang="en-US" altLang="zh-CN" sz="2400" smtClean="0">
                <a:solidFill>
                  <a:srgbClr val="0000FF"/>
                </a:solidFill>
              </a:rPr>
              <a:t>       x2 = </a:t>
            </a:r>
            <a:r>
              <a:rPr lang="en-US" altLang="zh-CN" sz="2400" smtClean="0">
                <a:solidFill>
                  <a:srgbClr val="CC0000"/>
                </a:solidFill>
              </a:rPr>
              <a:t>Factorial</a:t>
            </a:r>
            <a:r>
              <a:rPr lang="en-US" altLang="zh-CN" sz="2400" smtClean="0">
                <a:solidFill>
                  <a:srgbClr val="0000FF"/>
                </a:solidFill>
              </a:rPr>
              <a:t>(6);</a:t>
            </a:r>
          </a:p>
          <a:p>
            <a:pPr eaLnBrk="1" hangingPunct="1">
              <a:lnSpc>
                <a:spcPct val="110000"/>
              </a:lnSpc>
              <a:spcBef>
                <a:spcPts val="0"/>
              </a:spcBef>
              <a:buFont typeface="Wingdings" panose="05000000000000000000" pitchFamily="2" charset="2"/>
              <a:buNone/>
            </a:pPr>
            <a:endParaRPr lang="en-US" altLang="zh-CN" sz="2400" smtClean="0">
              <a:solidFill>
                <a:srgbClr val="0000FF"/>
              </a:solidFill>
            </a:endParaRPr>
          </a:p>
        </p:txBody>
      </p:sp>
      <p:sp>
        <p:nvSpPr>
          <p:cNvPr id="54275" name="Rectangle 3"/>
          <p:cNvSpPr>
            <a:spLocks noGrp="1" noChangeArrowheads="1"/>
          </p:cNvSpPr>
          <p:nvPr>
            <p:ph type="title"/>
          </p:nvPr>
        </p:nvSpPr>
        <p:spPr>
          <a:xfrm>
            <a:off x="468313" y="115888"/>
            <a:ext cx="8567737" cy="981075"/>
          </a:xfrm>
        </p:spPr>
        <p:txBody>
          <a:bodyPr/>
          <a:lstStyle/>
          <a:p>
            <a:pPr eaLnBrk="1" hangingPunct="1"/>
            <a:r>
              <a:rPr lang="zh-CN" altLang="en-US" smtClean="0"/>
              <a:t>模块之函数</a:t>
            </a:r>
          </a:p>
        </p:txBody>
      </p:sp>
    </p:spTree>
    <p:extLst>
      <p:ext uri="{BB962C8B-B14F-4D97-AF65-F5344CB8AC3E}">
        <p14:creationId xmlns:p14="http://schemas.microsoft.com/office/powerpoint/2010/main" val="39257004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Line 2"/>
          <p:cNvSpPr>
            <a:spLocks noChangeShapeType="1"/>
          </p:cNvSpPr>
          <p:nvPr/>
        </p:nvSpPr>
        <p:spPr bwMode="auto">
          <a:xfrm>
            <a:off x="2143546" y="4903092"/>
            <a:ext cx="504031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9" name="Line 3"/>
          <p:cNvSpPr>
            <a:spLocks noChangeShapeType="1"/>
          </p:cNvSpPr>
          <p:nvPr/>
        </p:nvSpPr>
        <p:spPr bwMode="auto">
          <a:xfrm flipV="1">
            <a:off x="2143546" y="1374080"/>
            <a:ext cx="0" cy="352901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0" name="Freeform 4"/>
          <p:cNvSpPr>
            <a:spLocks/>
          </p:cNvSpPr>
          <p:nvPr/>
        </p:nvSpPr>
        <p:spPr bwMode="auto">
          <a:xfrm>
            <a:off x="2503909" y="1589980"/>
            <a:ext cx="3743325" cy="2808287"/>
          </a:xfrm>
          <a:custGeom>
            <a:avLst/>
            <a:gdLst>
              <a:gd name="T0" fmla="*/ 0 w 2358"/>
              <a:gd name="T1" fmla="*/ 0 h 1724"/>
              <a:gd name="T2" fmla="*/ 2147483647 w 2358"/>
              <a:gd name="T3" fmla="*/ 2147483647 h 1724"/>
              <a:gd name="T4" fmla="*/ 2147483647 w 2358"/>
              <a:gd name="T5" fmla="*/ 2147483647 h 1724"/>
              <a:gd name="T6" fmla="*/ 0 60000 65536"/>
              <a:gd name="T7" fmla="*/ 0 60000 65536"/>
              <a:gd name="T8" fmla="*/ 0 60000 65536"/>
            </a:gdLst>
            <a:ahLst/>
            <a:cxnLst>
              <a:cxn ang="T6">
                <a:pos x="T0" y="T1"/>
              </a:cxn>
              <a:cxn ang="T7">
                <a:pos x="T2" y="T3"/>
              </a:cxn>
              <a:cxn ang="T8">
                <a:pos x="T4" y="T5"/>
              </a:cxn>
            </a:cxnLst>
            <a:rect l="0" t="0" r="r" b="b"/>
            <a:pathLst>
              <a:path w="2358" h="1724">
                <a:moveTo>
                  <a:pt x="0" y="0"/>
                </a:moveTo>
                <a:cubicBezTo>
                  <a:pt x="166" y="333"/>
                  <a:pt x="332" y="666"/>
                  <a:pt x="725" y="953"/>
                </a:cubicBezTo>
                <a:cubicBezTo>
                  <a:pt x="1118" y="1240"/>
                  <a:pt x="1738" y="1482"/>
                  <a:pt x="2358" y="1724"/>
                </a:cubicBez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1" name="Freeform 5"/>
          <p:cNvSpPr>
            <a:spLocks/>
          </p:cNvSpPr>
          <p:nvPr/>
        </p:nvSpPr>
        <p:spPr bwMode="auto">
          <a:xfrm>
            <a:off x="2503909" y="1661417"/>
            <a:ext cx="3671887" cy="2520950"/>
          </a:xfrm>
          <a:custGeom>
            <a:avLst/>
            <a:gdLst>
              <a:gd name="T0" fmla="*/ 0 w 2358"/>
              <a:gd name="T1" fmla="*/ 2147483647 h 1679"/>
              <a:gd name="T2" fmla="*/ 2147483647 w 2358"/>
              <a:gd name="T3" fmla="*/ 2147483647 h 1679"/>
              <a:gd name="T4" fmla="*/ 2147483647 w 2358"/>
              <a:gd name="T5" fmla="*/ 0 h 1679"/>
              <a:gd name="T6" fmla="*/ 0 60000 65536"/>
              <a:gd name="T7" fmla="*/ 0 60000 65536"/>
              <a:gd name="T8" fmla="*/ 0 60000 65536"/>
            </a:gdLst>
            <a:ahLst/>
            <a:cxnLst>
              <a:cxn ang="T6">
                <a:pos x="T0" y="T1"/>
              </a:cxn>
              <a:cxn ang="T7">
                <a:pos x="T2" y="T3"/>
              </a:cxn>
              <a:cxn ang="T8">
                <a:pos x="T4" y="T5"/>
              </a:cxn>
            </a:cxnLst>
            <a:rect l="0" t="0" r="r" b="b"/>
            <a:pathLst>
              <a:path w="2358" h="1679">
                <a:moveTo>
                  <a:pt x="0" y="1679"/>
                </a:moveTo>
                <a:cubicBezTo>
                  <a:pt x="370" y="1637"/>
                  <a:pt x="741" y="1596"/>
                  <a:pt x="1134" y="1316"/>
                </a:cubicBezTo>
                <a:cubicBezTo>
                  <a:pt x="1527" y="1036"/>
                  <a:pt x="1942" y="518"/>
                  <a:pt x="2358" y="0"/>
                </a:cubicBez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2" name="Freeform 6"/>
          <p:cNvSpPr>
            <a:spLocks/>
          </p:cNvSpPr>
          <p:nvPr/>
        </p:nvSpPr>
        <p:spPr bwMode="auto">
          <a:xfrm>
            <a:off x="2646784" y="1518542"/>
            <a:ext cx="3457575" cy="503238"/>
          </a:xfrm>
          <a:custGeom>
            <a:avLst/>
            <a:gdLst>
              <a:gd name="T0" fmla="*/ 0 w 2178"/>
              <a:gd name="T1" fmla="*/ 0 h 317"/>
              <a:gd name="T2" fmla="*/ 2147483647 w 2178"/>
              <a:gd name="T3" fmla="*/ 2147483647 h 317"/>
              <a:gd name="T4" fmla="*/ 2147483647 w 2178"/>
              <a:gd name="T5" fmla="*/ 0 h 317"/>
              <a:gd name="T6" fmla="*/ 0 60000 65536"/>
              <a:gd name="T7" fmla="*/ 0 60000 65536"/>
              <a:gd name="T8" fmla="*/ 0 60000 65536"/>
            </a:gdLst>
            <a:ahLst/>
            <a:cxnLst>
              <a:cxn ang="T6">
                <a:pos x="T0" y="T1"/>
              </a:cxn>
              <a:cxn ang="T7">
                <a:pos x="T2" y="T3"/>
              </a:cxn>
              <a:cxn ang="T8">
                <a:pos x="T4" y="T5"/>
              </a:cxn>
            </a:cxnLst>
            <a:rect l="0" t="0" r="r" b="b"/>
            <a:pathLst>
              <a:path w="2178" h="317">
                <a:moveTo>
                  <a:pt x="0" y="0"/>
                </a:moveTo>
                <a:cubicBezTo>
                  <a:pt x="317" y="158"/>
                  <a:pt x="635" y="317"/>
                  <a:pt x="998" y="317"/>
                </a:cubicBezTo>
                <a:cubicBezTo>
                  <a:pt x="1361" y="317"/>
                  <a:pt x="1769" y="158"/>
                  <a:pt x="2178" y="0"/>
                </a:cubicBezTo>
              </a:path>
            </a:pathLst>
          </a:custGeom>
          <a:noFill/>
          <a:ln w="38100"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3" name="Text Box 7"/>
          <p:cNvSpPr txBox="1">
            <a:spLocks noChangeArrowheads="1"/>
          </p:cNvSpPr>
          <p:nvPr/>
        </p:nvSpPr>
        <p:spPr bwMode="auto">
          <a:xfrm>
            <a:off x="6012284" y="1682055"/>
            <a:ext cx="17049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800" b="1">
                <a:latin typeface="Times New Roman" panose="02020603050405020304" pitchFamily="18" charset="0"/>
                <a:ea typeface="楷体_GB2312" pitchFamily="49" charset="-122"/>
              </a:rPr>
              <a:t>接口成本</a:t>
            </a:r>
          </a:p>
          <a:p>
            <a:r>
              <a:rPr kumimoji="1" lang="en-US" altLang="zh-CN" sz="2800" b="1">
                <a:latin typeface="Times New Roman" panose="02020603050405020304" pitchFamily="18" charset="0"/>
                <a:ea typeface="楷体_GB2312" pitchFamily="49" charset="-122"/>
              </a:rPr>
              <a:t>/</a:t>
            </a:r>
            <a:r>
              <a:rPr kumimoji="1" lang="zh-CN" altLang="en-US" sz="2800" b="1">
                <a:latin typeface="Times New Roman" panose="02020603050405020304" pitchFamily="18" charset="0"/>
                <a:ea typeface="楷体_GB2312" pitchFamily="49" charset="-122"/>
              </a:rPr>
              <a:t>集成成本</a:t>
            </a:r>
          </a:p>
        </p:txBody>
      </p:sp>
      <p:sp>
        <p:nvSpPr>
          <p:cNvPr id="55304" name="Text Box 8"/>
          <p:cNvSpPr txBox="1">
            <a:spLocks noChangeArrowheads="1"/>
          </p:cNvSpPr>
          <p:nvPr/>
        </p:nvSpPr>
        <p:spPr bwMode="auto">
          <a:xfrm>
            <a:off x="846559" y="1537592"/>
            <a:ext cx="13684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a:solidFill>
                  <a:srgbClr val="FF0000"/>
                </a:solidFill>
                <a:latin typeface="Times New Roman" panose="02020603050405020304" pitchFamily="18" charset="0"/>
                <a:ea typeface="楷体_GB2312" pitchFamily="49" charset="-122"/>
              </a:rPr>
              <a:t>成本</a:t>
            </a:r>
          </a:p>
          <a:p>
            <a:r>
              <a:rPr kumimoji="1" lang="en-US" altLang="zh-CN" sz="2400" b="1">
                <a:solidFill>
                  <a:srgbClr val="FF0000"/>
                </a:solidFill>
                <a:latin typeface="Times New Roman" panose="02020603050405020304" pitchFamily="18" charset="0"/>
                <a:ea typeface="楷体_GB2312" pitchFamily="49" charset="-122"/>
              </a:rPr>
              <a:t>/</a:t>
            </a:r>
            <a:r>
              <a:rPr kumimoji="1" lang="zh-CN" altLang="en-US" sz="2400" b="1">
                <a:solidFill>
                  <a:srgbClr val="FF0000"/>
                </a:solidFill>
                <a:latin typeface="Times New Roman" panose="02020603050405020304" pitchFamily="18" charset="0"/>
                <a:ea typeface="楷体_GB2312" pitchFamily="49" charset="-122"/>
              </a:rPr>
              <a:t>工作量</a:t>
            </a:r>
          </a:p>
        </p:txBody>
      </p:sp>
      <p:sp>
        <p:nvSpPr>
          <p:cNvPr id="55305" name="Text Box 9"/>
          <p:cNvSpPr txBox="1">
            <a:spLocks noChangeArrowheads="1"/>
          </p:cNvSpPr>
          <p:nvPr/>
        </p:nvSpPr>
        <p:spPr bwMode="auto">
          <a:xfrm>
            <a:off x="6228184" y="497453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a:solidFill>
                  <a:srgbClr val="FF0000"/>
                </a:solidFill>
                <a:latin typeface="Times New Roman" panose="02020603050405020304" pitchFamily="18" charset="0"/>
                <a:ea typeface="楷体_GB2312" pitchFamily="49" charset="-122"/>
              </a:rPr>
              <a:t>模块数量</a:t>
            </a:r>
          </a:p>
        </p:txBody>
      </p:sp>
      <p:sp>
        <p:nvSpPr>
          <p:cNvPr id="55306" name="Text Box 10"/>
          <p:cNvSpPr txBox="1">
            <a:spLocks noChangeArrowheads="1"/>
          </p:cNvSpPr>
          <p:nvPr/>
        </p:nvSpPr>
        <p:spPr bwMode="auto">
          <a:xfrm>
            <a:off x="6031334" y="3769617"/>
            <a:ext cx="2317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800" b="1">
                <a:latin typeface="Times New Roman" panose="02020603050405020304" pitchFamily="18" charset="0"/>
                <a:ea typeface="楷体_GB2312" pitchFamily="49" charset="-122"/>
              </a:rPr>
              <a:t>单元模块成本</a:t>
            </a:r>
          </a:p>
        </p:txBody>
      </p:sp>
      <p:sp>
        <p:nvSpPr>
          <p:cNvPr id="55307" name="Text Box 11"/>
          <p:cNvSpPr txBox="1">
            <a:spLocks noChangeArrowheads="1"/>
          </p:cNvSpPr>
          <p:nvPr/>
        </p:nvSpPr>
        <p:spPr bwMode="auto">
          <a:xfrm>
            <a:off x="3492500" y="1125538"/>
            <a:ext cx="1962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800" b="1" dirty="0">
                <a:latin typeface="Times New Roman" panose="02020603050405020304" pitchFamily="18" charset="0"/>
                <a:ea typeface="楷体_GB2312" pitchFamily="49" charset="-122"/>
              </a:rPr>
              <a:t>软件总成本</a:t>
            </a:r>
          </a:p>
        </p:txBody>
      </p:sp>
      <p:sp>
        <p:nvSpPr>
          <p:cNvPr id="55308" name="Rectangle 12"/>
          <p:cNvSpPr>
            <a:spLocks noGrp="1" noChangeArrowheads="1"/>
          </p:cNvSpPr>
          <p:nvPr>
            <p:ph type="title" idx="4294967295"/>
          </p:nvPr>
        </p:nvSpPr>
        <p:spPr>
          <a:xfrm>
            <a:off x="1244864" y="148308"/>
            <a:ext cx="6798734" cy="1303867"/>
          </a:xfrm>
        </p:spPr>
        <p:txBody>
          <a:bodyPr/>
          <a:lstStyle/>
          <a:p>
            <a:pPr eaLnBrk="1" hangingPunct="1"/>
            <a:r>
              <a:rPr lang="zh-CN" altLang="en-US" smtClean="0"/>
              <a:t>模块数量和软件成本</a:t>
            </a:r>
          </a:p>
        </p:txBody>
      </p:sp>
      <p:sp>
        <p:nvSpPr>
          <p:cNvPr id="55309" name="Text Box 13"/>
          <p:cNvSpPr txBox="1">
            <a:spLocks noChangeArrowheads="1"/>
          </p:cNvSpPr>
          <p:nvPr/>
        </p:nvSpPr>
        <p:spPr bwMode="auto">
          <a:xfrm>
            <a:off x="873977" y="5555722"/>
            <a:ext cx="737043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Char char="•"/>
            </a:pPr>
            <a:r>
              <a:rPr lang="en-US" altLang="zh-CN" sz="2000" b="1" dirty="0">
                <a:ea typeface="楷体_GB2312" pitchFamily="49" charset="-122"/>
              </a:rPr>
              <a:t> </a:t>
            </a:r>
            <a:r>
              <a:rPr lang="zh-CN" altLang="en-US" sz="2000" b="1" dirty="0">
                <a:ea typeface="楷体_GB2312" pitchFamily="49" charset="-122"/>
              </a:rPr>
              <a:t>粒度太大，单个模块复杂度升高、维护困难</a:t>
            </a:r>
          </a:p>
          <a:p>
            <a:pPr eaLnBrk="1" hangingPunct="1">
              <a:buFontTx/>
              <a:buChar char="•"/>
            </a:pPr>
            <a:r>
              <a:rPr lang="zh-CN" altLang="en-US" sz="2000" b="1" dirty="0">
                <a:ea typeface="楷体_GB2312" pitchFamily="49" charset="-122"/>
              </a:rPr>
              <a:t> 粒度太小，管理与运行成本升高</a:t>
            </a:r>
          </a:p>
          <a:p>
            <a:pPr eaLnBrk="1" hangingPunct="1"/>
            <a:r>
              <a:rPr lang="zh-CN" altLang="en-US" sz="2000" b="1" dirty="0">
                <a:ea typeface="楷体_GB2312" pitchFamily="49" charset="-122"/>
              </a:rPr>
              <a:t>试想一下：每个经理管理协调多少个下级合适？</a:t>
            </a:r>
          </a:p>
        </p:txBody>
      </p:sp>
      <p:sp>
        <p:nvSpPr>
          <p:cNvPr id="55310" name="Text Box 14"/>
          <p:cNvSpPr txBox="1">
            <a:spLocks noChangeArrowheads="1"/>
          </p:cNvSpPr>
          <p:nvPr/>
        </p:nvSpPr>
        <p:spPr bwMode="auto">
          <a:xfrm>
            <a:off x="2824163" y="59547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55311" name="Rectangle 15"/>
          <p:cNvSpPr>
            <a:spLocks noChangeArrowheads="1"/>
          </p:cNvSpPr>
          <p:nvPr/>
        </p:nvSpPr>
        <p:spPr bwMode="auto">
          <a:xfrm>
            <a:off x="3799309" y="1969392"/>
            <a:ext cx="1079500" cy="2952750"/>
          </a:xfrm>
          <a:prstGeom prst="rect">
            <a:avLst/>
          </a:prstGeom>
          <a:solidFill>
            <a:schemeClr val="accent1">
              <a:alpha val="47842"/>
            </a:schemeClr>
          </a:solidFill>
          <a:ln w="9525">
            <a:solidFill>
              <a:schemeClr val="tx1"/>
            </a:solidFill>
            <a:prstDash val="lg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6330571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95536" y="476672"/>
            <a:ext cx="8567737" cy="981075"/>
          </a:xfrm>
        </p:spPr>
        <p:txBody>
          <a:bodyPr/>
          <a:lstStyle/>
          <a:p>
            <a:pPr eaLnBrk="1" hangingPunct="1"/>
            <a:r>
              <a:rPr lang="en-US" altLang="zh-CN" dirty="0" smtClean="0"/>
              <a:t>10.3.2 </a:t>
            </a:r>
            <a:r>
              <a:rPr lang="zh-CN" altLang="en-US" dirty="0" smtClean="0"/>
              <a:t>结构图</a:t>
            </a:r>
          </a:p>
        </p:txBody>
      </p:sp>
      <p:sp>
        <p:nvSpPr>
          <p:cNvPr id="306179" name="Rectangle 3"/>
          <p:cNvSpPr>
            <a:spLocks noGrp="1" noChangeArrowheads="1"/>
          </p:cNvSpPr>
          <p:nvPr>
            <p:ph type="body" idx="1"/>
          </p:nvPr>
        </p:nvSpPr>
        <p:spPr>
          <a:xfrm>
            <a:off x="827584" y="1763667"/>
            <a:ext cx="7166902" cy="4617661"/>
          </a:xfrm>
        </p:spPr>
        <p:txBody>
          <a:bodyPr>
            <a:normAutofit fontScale="92500" lnSpcReduction="20000"/>
          </a:bodyPr>
          <a:lstStyle/>
          <a:p>
            <a:pPr eaLnBrk="1" hangingPunct="1"/>
            <a:r>
              <a:rPr kumimoji="1" lang="zh-CN" altLang="en-US" dirty="0" smtClean="0"/>
              <a:t>结构图</a:t>
            </a:r>
            <a:r>
              <a:rPr kumimoji="1" lang="en-US" altLang="zh-CN" dirty="0" smtClean="0"/>
              <a:t>(Structure Chart)</a:t>
            </a:r>
            <a:r>
              <a:rPr kumimoji="1" lang="zh-CN" altLang="en-US" dirty="0" smtClean="0"/>
              <a:t>描述系统的模块结构及模块间的联系</a:t>
            </a:r>
          </a:p>
          <a:p>
            <a:pPr eaLnBrk="1" hangingPunct="1"/>
            <a:r>
              <a:rPr kumimoji="1" lang="zh-CN" altLang="en-US" dirty="0" smtClean="0"/>
              <a:t> 结构图中的主要成分有：</a:t>
            </a:r>
          </a:p>
          <a:p>
            <a:pPr lvl="1" eaLnBrk="1" hangingPunct="1"/>
            <a:r>
              <a:rPr kumimoji="1" lang="zh-CN" altLang="en-US" dirty="0" smtClean="0">
                <a:solidFill>
                  <a:schemeClr val="accent2"/>
                </a:solidFill>
              </a:rPr>
              <a:t>模块：</a:t>
            </a:r>
            <a:r>
              <a:rPr kumimoji="1" lang="zh-CN" altLang="en-US" dirty="0" smtClean="0"/>
              <a:t>用长方形表示</a:t>
            </a:r>
          </a:p>
          <a:p>
            <a:pPr lvl="1" eaLnBrk="1" hangingPunct="1"/>
            <a:r>
              <a:rPr kumimoji="1" lang="zh-CN" altLang="en-US" dirty="0" smtClean="0">
                <a:solidFill>
                  <a:schemeClr val="accent2"/>
                </a:solidFill>
              </a:rPr>
              <a:t>调用：</a:t>
            </a:r>
            <a:r>
              <a:rPr kumimoji="1" lang="zh-CN" altLang="en-US" dirty="0" smtClean="0"/>
              <a:t>从一个模块指向另一模块的箭头表示前一个模块调用后一个模块。有循环调用和条件调用</a:t>
            </a:r>
          </a:p>
          <a:p>
            <a:pPr lvl="1" eaLnBrk="1" hangingPunct="1"/>
            <a:r>
              <a:rPr kumimoji="1" lang="zh-CN" altLang="en-US" dirty="0" smtClean="0">
                <a:solidFill>
                  <a:schemeClr val="accent2"/>
                </a:solidFill>
              </a:rPr>
              <a:t>数据：</a:t>
            </a:r>
            <a:r>
              <a:rPr kumimoji="1" lang="zh-CN" altLang="en-US" dirty="0" smtClean="0"/>
              <a:t>用带圆圈的小箭头表示从一个模块传递给另一模块的数据（有实义）</a:t>
            </a:r>
          </a:p>
          <a:p>
            <a:pPr lvl="1" eaLnBrk="1" hangingPunct="1"/>
            <a:r>
              <a:rPr kumimoji="1" lang="zh-CN" altLang="en-US" dirty="0" smtClean="0">
                <a:solidFill>
                  <a:schemeClr val="accent2"/>
                </a:solidFill>
              </a:rPr>
              <a:t>控制信息：</a:t>
            </a:r>
            <a:r>
              <a:rPr kumimoji="1" lang="zh-CN" altLang="en-US" dirty="0" smtClean="0"/>
              <a:t>带涂黑圆圈的小箭头表示一个模块传送给另一模块的控制信息</a:t>
            </a:r>
            <a:endParaRPr lang="zh-CN" altLang="en-US" dirty="0" smtClean="0"/>
          </a:p>
        </p:txBody>
      </p:sp>
    </p:spTree>
    <p:extLst>
      <p:ext uri="{BB962C8B-B14F-4D97-AF65-F5344CB8AC3E}">
        <p14:creationId xmlns:p14="http://schemas.microsoft.com/office/powerpoint/2010/main" val="21997324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61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61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61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61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617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061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1476375" y="1292225"/>
            <a:ext cx="1412875"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a:latin typeface="Times New Roman" panose="02020603050405020304" pitchFamily="18" charset="0"/>
              </a:rPr>
              <a:t>主调模块</a:t>
            </a:r>
          </a:p>
        </p:txBody>
      </p:sp>
      <p:sp>
        <p:nvSpPr>
          <p:cNvPr id="57347" name="Text Box 3"/>
          <p:cNvSpPr txBox="1">
            <a:spLocks noChangeArrowheads="1"/>
          </p:cNvSpPr>
          <p:nvPr/>
        </p:nvSpPr>
        <p:spPr bwMode="auto">
          <a:xfrm>
            <a:off x="488950" y="3308350"/>
            <a:ext cx="1412875"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a:latin typeface="Times New Roman" panose="02020603050405020304" pitchFamily="18" charset="0"/>
              </a:rPr>
              <a:t>被调模块</a:t>
            </a:r>
          </a:p>
        </p:txBody>
      </p:sp>
      <p:sp>
        <p:nvSpPr>
          <p:cNvPr id="57348" name="Text Box 4"/>
          <p:cNvSpPr txBox="1">
            <a:spLocks noChangeArrowheads="1"/>
          </p:cNvSpPr>
          <p:nvPr/>
        </p:nvSpPr>
        <p:spPr bwMode="auto">
          <a:xfrm>
            <a:off x="2649538" y="3308350"/>
            <a:ext cx="1412875"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a:latin typeface="Times New Roman" panose="02020603050405020304" pitchFamily="18" charset="0"/>
              </a:rPr>
              <a:t>被调模块</a:t>
            </a:r>
          </a:p>
        </p:txBody>
      </p:sp>
      <p:sp>
        <p:nvSpPr>
          <p:cNvPr id="57349" name="Text Box 5"/>
          <p:cNvSpPr txBox="1">
            <a:spLocks noChangeArrowheads="1"/>
          </p:cNvSpPr>
          <p:nvPr/>
        </p:nvSpPr>
        <p:spPr bwMode="auto">
          <a:xfrm>
            <a:off x="6034088" y="1292225"/>
            <a:ext cx="1412875"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a:latin typeface="Times New Roman" panose="02020603050405020304" pitchFamily="18" charset="0"/>
              </a:rPr>
              <a:t>主调模块</a:t>
            </a:r>
          </a:p>
        </p:txBody>
      </p:sp>
      <p:sp>
        <p:nvSpPr>
          <p:cNvPr id="57350" name="Text Box 6"/>
          <p:cNvSpPr txBox="1">
            <a:spLocks noChangeArrowheads="1"/>
          </p:cNvSpPr>
          <p:nvPr/>
        </p:nvSpPr>
        <p:spPr bwMode="auto">
          <a:xfrm>
            <a:off x="4881563" y="3308350"/>
            <a:ext cx="1412875"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a:latin typeface="Times New Roman" panose="02020603050405020304" pitchFamily="18" charset="0"/>
              </a:rPr>
              <a:t>被调模块</a:t>
            </a:r>
          </a:p>
        </p:txBody>
      </p:sp>
      <p:sp>
        <p:nvSpPr>
          <p:cNvPr id="57351" name="Text Box 7"/>
          <p:cNvSpPr txBox="1">
            <a:spLocks noChangeArrowheads="1"/>
          </p:cNvSpPr>
          <p:nvPr/>
        </p:nvSpPr>
        <p:spPr bwMode="auto">
          <a:xfrm>
            <a:off x="7258050" y="3308350"/>
            <a:ext cx="1412875"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a:latin typeface="Times New Roman" panose="02020603050405020304" pitchFamily="18" charset="0"/>
              </a:rPr>
              <a:t>被调模块</a:t>
            </a:r>
          </a:p>
        </p:txBody>
      </p:sp>
      <p:sp>
        <p:nvSpPr>
          <p:cNvPr id="57352" name="Line 8"/>
          <p:cNvSpPr>
            <a:spLocks noChangeShapeType="1"/>
          </p:cNvSpPr>
          <p:nvPr/>
        </p:nvSpPr>
        <p:spPr bwMode="auto">
          <a:xfrm flipH="1">
            <a:off x="1136650" y="1798638"/>
            <a:ext cx="936625" cy="15097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53" name="Line 9"/>
          <p:cNvSpPr>
            <a:spLocks noChangeShapeType="1"/>
          </p:cNvSpPr>
          <p:nvPr/>
        </p:nvSpPr>
        <p:spPr bwMode="auto">
          <a:xfrm>
            <a:off x="2289175" y="1798638"/>
            <a:ext cx="1008063" cy="15097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54" name="Line 10"/>
          <p:cNvSpPr>
            <a:spLocks noChangeShapeType="1"/>
          </p:cNvSpPr>
          <p:nvPr/>
        </p:nvSpPr>
        <p:spPr bwMode="auto">
          <a:xfrm flipH="1">
            <a:off x="5600700" y="1868488"/>
            <a:ext cx="1081088" cy="14398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55" name="Line 11"/>
          <p:cNvSpPr>
            <a:spLocks noChangeShapeType="1"/>
          </p:cNvSpPr>
          <p:nvPr/>
        </p:nvSpPr>
        <p:spPr bwMode="auto">
          <a:xfrm>
            <a:off x="6826250" y="1868488"/>
            <a:ext cx="1079500" cy="14398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56" name="AutoShape 12"/>
          <p:cNvSpPr>
            <a:spLocks noChangeArrowheads="1"/>
          </p:cNvSpPr>
          <p:nvPr/>
        </p:nvSpPr>
        <p:spPr bwMode="auto">
          <a:xfrm>
            <a:off x="6608763" y="1651000"/>
            <a:ext cx="288925" cy="217488"/>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357" name="Freeform 13"/>
          <p:cNvSpPr>
            <a:spLocks/>
          </p:cNvSpPr>
          <p:nvPr/>
        </p:nvSpPr>
        <p:spPr bwMode="auto">
          <a:xfrm>
            <a:off x="1208088" y="1509713"/>
            <a:ext cx="2017712" cy="504825"/>
          </a:xfrm>
          <a:custGeom>
            <a:avLst/>
            <a:gdLst>
              <a:gd name="T0" fmla="*/ 2147483647 w 1338"/>
              <a:gd name="T1" fmla="*/ 2147483647 h 370"/>
              <a:gd name="T2" fmla="*/ 2147483647 w 1338"/>
              <a:gd name="T3" fmla="*/ 2147483647 h 370"/>
              <a:gd name="T4" fmla="*/ 2147483647 w 1338"/>
              <a:gd name="T5" fmla="*/ 2147483647 h 370"/>
              <a:gd name="T6" fmla="*/ 2147483647 w 1338"/>
              <a:gd name="T7" fmla="*/ 2147483647 h 370"/>
              <a:gd name="T8" fmla="*/ 2147483647 w 1338"/>
              <a:gd name="T9" fmla="*/ 2147483647 h 370"/>
              <a:gd name="T10" fmla="*/ 2147483647 w 1338"/>
              <a:gd name="T11" fmla="*/ 2147483647 h 370"/>
              <a:gd name="T12" fmla="*/ 2147483647 w 1338"/>
              <a:gd name="T13" fmla="*/ 0 h 3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38" h="370">
                <a:moveTo>
                  <a:pt x="189" y="46"/>
                </a:moveTo>
                <a:cubicBezTo>
                  <a:pt x="128" y="53"/>
                  <a:pt x="67" y="61"/>
                  <a:pt x="52" y="91"/>
                </a:cubicBezTo>
                <a:cubicBezTo>
                  <a:pt x="37" y="121"/>
                  <a:pt x="0" y="182"/>
                  <a:pt x="98" y="227"/>
                </a:cubicBezTo>
                <a:cubicBezTo>
                  <a:pt x="196" y="272"/>
                  <a:pt x="453" y="356"/>
                  <a:pt x="642" y="363"/>
                </a:cubicBezTo>
                <a:cubicBezTo>
                  <a:pt x="831" y="370"/>
                  <a:pt x="1126" y="325"/>
                  <a:pt x="1232" y="272"/>
                </a:cubicBezTo>
                <a:cubicBezTo>
                  <a:pt x="1338" y="219"/>
                  <a:pt x="1292" y="91"/>
                  <a:pt x="1277" y="46"/>
                </a:cubicBezTo>
                <a:cubicBezTo>
                  <a:pt x="1262" y="1"/>
                  <a:pt x="1201" y="0"/>
                  <a:pt x="1141"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58" name="Text Box 14"/>
          <p:cNvSpPr txBox="1">
            <a:spLocks noChangeArrowheads="1"/>
          </p:cNvSpPr>
          <p:nvPr/>
        </p:nvSpPr>
        <p:spPr bwMode="auto">
          <a:xfrm>
            <a:off x="1476375" y="386080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a:latin typeface="Times New Roman" panose="02020603050405020304" pitchFamily="18" charset="0"/>
                <a:ea typeface="黑体" panose="02010609060101010101" pitchFamily="49" charset="-122"/>
              </a:rPr>
              <a:t>循环调用</a:t>
            </a:r>
          </a:p>
        </p:txBody>
      </p:sp>
      <p:sp>
        <p:nvSpPr>
          <p:cNvPr id="57359" name="Text Box 15"/>
          <p:cNvSpPr txBox="1">
            <a:spLocks noChangeArrowheads="1"/>
          </p:cNvSpPr>
          <p:nvPr/>
        </p:nvSpPr>
        <p:spPr bwMode="auto">
          <a:xfrm>
            <a:off x="6176963" y="386080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a:latin typeface="Times New Roman" panose="02020603050405020304" pitchFamily="18" charset="0"/>
                <a:ea typeface="黑体" panose="02010609060101010101" pitchFamily="49" charset="-122"/>
              </a:rPr>
              <a:t>条件调用</a:t>
            </a:r>
          </a:p>
        </p:txBody>
      </p:sp>
      <p:sp>
        <p:nvSpPr>
          <p:cNvPr id="57360" name="AutoShape 16"/>
          <p:cNvSpPr>
            <a:spLocks noChangeArrowheads="1"/>
          </p:cNvSpPr>
          <p:nvPr/>
        </p:nvSpPr>
        <p:spPr bwMode="auto">
          <a:xfrm>
            <a:off x="992188" y="2876550"/>
            <a:ext cx="73025" cy="73025"/>
          </a:xfrm>
          <a:prstGeom prst="octagon">
            <a:avLst>
              <a:gd name="adj" fmla="val 29287"/>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361" name="Line 17"/>
          <p:cNvSpPr>
            <a:spLocks noChangeShapeType="1"/>
          </p:cNvSpPr>
          <p:nvPr/>
        </p:nvSpPr>
        <p:spPr bwMode="auto">
          <a:xfrm flipV="1">
            <a:off x="1065213" y="2589213"/>
            <a:ext cx="215900"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62" name="AutoShape 18"/>
          <p:cNvSpPr>
            <a:spLocks noChangeArrowheads="1"/>
          </p:cNvSpPr>
          <p:nvPr/>
        </p:nvSpPr>
        <p:spPr bwMode="auto">
          <a:xfrm>
            <a:off x="1352550" y="2373313"/>
            <a:ext cx="73025" cy="69850"/>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363" name="Line 19"/>
          <p:cNvSpPr>
            <a:spLocks noChangeShapeType="1"/>
          </p:cNvSpPr>
          <p:nvPr/>
        </p:nvSpPr>
        <p:spPr bwMode="auto">
          <a:xfrm flipV="1">
            <a:off x="1425575" y="2011363"/>
            <a:ext cx="215900" cy="3619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64" name="AutoShape 20"/>
          <p:cNvSpPr>
            <a:spLocks noChangeArrowheads="1"/>
          </p:cNvSpPr>
          <p:nvPr/>
        </p:nvSpPr>
        <p:spPr bwMode="auto">
          <a:xfrm>
            <a:off x="1855788" y="2444750"/>
            <a:ext cx="73025" cy="71438"/>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365" name="Line 21"/>
          <p:cNvSpPr>
            <a:spLocks noChangeShapeType="1"/>
          </p:cNvSpPr>
          <p:nvPr/>
        </p:nvSpPr>
        <p:spPr bwMode="auto">
          <a:xfrm flipH="1">
            <a:off x="1641475" y="2516188"/>
            <a:ext cx="215900" cy="4333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222" name="Text Box 22"/>
          <p:cNvSpPr txBox="1">
            <a:spLocks noChangeArrowheads="1"/>
          </p:cNvSpPr>
          <p:nvPr/>
        </p:nvSpPr>
        <p:spPr bwMode="auto">
          <a:xfrm>
            <a:off x="469571" y="4473984"/>
            <a:ext cx="7920880" cy="1836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C00000"/>
              </a:buClr>
              <a:buSzPct val="80000"/>
              <a:buFont typeface="Wingdings" panose="05000000000000000000" pitchFamily="2" charset="2"/>
              <a:buChar char="l"/>
            </a:pPr>
            <a:r>
              <a:rPr kumimoji="1" lang="zh-CN" altLang="en-US" sz="2000" b="1" dirty="0">
                <a:ea typeface="华文中宋" panose="02010600040101010101" pitchFamily="2" charset="-122"/>
              </a:rPr>
              <a:t>结构图无严格的模块调用顺序，但一般习惯从左至右</a:t>
            </a:r>
          </a:p>
          <a:p>
            <a:pPr eaLnBrk="1" hangingPunct="1">
              <a:spcBef>
                <a:spcPct val="20000"/>
              </a:spcBef>
              <a:buClr>
                <a:srgbClr val="C00000"/>
              </a:buClr>
              <a:buSzPct val="80000"/>
              <a:buFont typeface="Wingdings" panose="05000000000000000000" pitchFamily="2" charset="2"/>
              <a:buChar char="l"/>
            </a:pPr>
            <a:r>
              <a:rPr kumimoji="1" lang="zh-CN" altLang="en-US" sz="2000" b="1" dirty="0">
                <a:ea typeface="华文中宋" panose="02010600040101010101" pitchFamily="2" charset="-122"/>
              </a:rPr>
              <a:t>因为约定遵从从上向下的调用，调用关系也可以不使用箭头，而直接使用直线</a:t>
            </a:r>
          </a:p>
          <a:p>
            <a:pPr eaLnBrk="1" hangingPunct="1">
              <a:spcBef>
                <a:spcPct val="20000"/>
              </a:spcBef>
              <a:buClr>
                <a:srgbClr val="C00000"/>
              </a:buClr>
              <a:buSzPct val="80000"/>
              <a:buFont typeface="Wingdings" panose="05000000000000000000" pitchFamily="2" charset="2"/>
              <a:buChar char="l"/>
            </a:pPr>
            <a:r>
              <a:rPr kumimoji="1" lang="zh-CN" altLang="en-US" sz="2000" b="1" dirty="0">
                <a:ea typeface="华文中宋" panose="02010600040101010101" pitchFamily="2" charset="-122"/>
              </a:rPr>
              <a:t>模块间传递的信息如果出现在数据字典中，则视为数据，否则为控制信息</a:t>
            </a:r>
          </a:p>
        </p:txBody>
      </p:sp>
      <p:sp>
        <p:nvSpPr>
          <p:cNvPr id="57367" name="Rectangle 23"/>
          <p:cNvSpPr>
            <a:spLocks noGrp="1" noChangeArrowheads="1"/>
          </p:cNvSpPr>
          <p:nvPr>
            <p:ph type="title" idx="4294967295"/>
          </p:nvPr>
        </p:nvSpPr>
        <p:spPr>
          <a:xfrm>
            <a:off x="1281113" y="97244"/>
            <a:ext cx="6798734" cy="1303867"/>
          </a:xfrm>
        </p:spPr>
        <p:txBody>
          <a:bodyPr/>
          <a:lstStyle/>
          <a:p>
            <a:pPr eaLnBrk="1" hangingPunct="1"/>
            <a:r>
              <a:rPr lang="zh-CN" altLang="en-US" dirty="0" smtClean="0"/>
              <a:t>结构图的画法</a:t>
            </a:r>
          </a:p>
        </p:txBody>
      </p:sp>
    </p:spTree>
    <p:extLst>
      <p:ext uri="{BB962C8B-B14F-4D97-AF65-F5344CB8AC3E}">
        <p14:creationId xmlns:p14="http://schemas.microsoft.com/office/powerpoint/2010/main" val="1305686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22"/>
                                        </p:tgtEl>
                                        <p:attrNameLst>
                                          <p:attrName>style.visibility</p:attrName>
                                        </p:attrNameLst>
                                      </p:cBhvr>
                                      <p:to>
                                        <p:strVal val="visible"/>
                                      </p:to>
                                    </p:set>
                                    <p:animEffect transition="in" filter="blinds(horizontal)">
                                      <p:cBhvr>
                                        <p:cTn id="7" dur="500"/>
                                        <p:tgtEl>
                                          <p:spTgt spid="307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3"/>
          <p:cNvSpPr txBox="1">
            <a:spLocks noChangeArrowheads="1"/>
          </p:cNvSpPr>
          <p:nvPr/>
        </p:nvSpPr>
        <p:spPr bwMode="auto">
          <a:xfrm>
            <a:off x="4071392" y="1389286"/>
            <a:ext cx="1184275" cy="51276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a:latin typeface="宋体" panose="02010600030101010101" pitchFamily="2" charset="-122"/>
              </a:rPr>
              <a:t>计算</a:t>
            </a:r>
          </a:p>
        </p:txBody>
      </p:sp>
      <p:sp>
        <p:nvSpPr>
          <p:cNvPr id="58371" name="Text Box 4"/>
          <p:cNvSpPr txBox="1">
            <a:spLocks noChangeArrowheads="1"/>
          </p:cNvSpPr>
          <p:nvPr/>
        </p:nvSpPr>
        <p:spPr bwMode="auto">
          <a:xfrm>
            <a:off x="1317080" y="2752948"/>
            <a:ext cx="2006600" cy="51117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a:latin typeface="宋体" panose="02010600030101010101" pitchFamily="2" charset="-122"/>
              </a:rPr>
              <a:t>获得有效数据</a:t>
            </a:r>
          </a:p>
        </p:txBody>
      </p:sp>
      <p:sp>
        <p:nvSpPr>
          <p:cNvPr id="58372" name="Text Box 5"/>
          <p:cNvSpPr txBox="1">
            <a:spLocks noChangeArrowheads="1"/>
          </p:cNvSpPr>
          <p:nvPr/>
        </p:nvSpPr>
        <p:spPr bwMode="auto">
          <a:xfrm>
            <a:off x="4071392" y="2752948"/>
            <a:ext cx="1184275" cy="51117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a:latin typeface="宋体" panose="02010600030101010101" pitchFamily="2" charset="-122"/>
              </a:rPr>
              <a:t>生成报表</a:t>
            </a:r>
          </a:p>
        </p:txBody>
      </p:sp>
      <p:sp>
        <p:nvSpPr>
          <p:cNvPr id="58373" name="Text Box 6"/>
          <p:cNvSpPr txBox="1">
            <a:spLocks noChangeArrowheads="1"/>
          </p:cNvSpPr>
          <p:nvPr/>
        </p:nvSpPr>
        <p:spPr bwMode="auto">
          <a:xfrm>
            <a:off x="6505030" y="2752948"/>
            <a:ext cx="1185862" cy="51117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a:latin typeface="宋体" panose="02010600030101010101" pitchFamily="2" charset="-122"/>
              </a:rPr>
              <a:t>打印报表</a:t>
            </a:r>
          </a:p>
        </p:txBody>
      </p:sp>
      <p:sp>
        <p:nvSpPr>
          <p:cNvPr id="58374" name="Text Box 7"/>
          <p:cNvSpPr txBox="1">
            <a:spLocks noChangeArrowheads="1"/>
          </p:cNvSpPr>
          <p:nvPr/>
        </p:nvSpPr>
        <p:spPr bwMode="auto">
          <a:xfrm>
            <a:off x="564605" y="4413473"/>
            <a:ext cx="1828800" cy="51276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a:latin typeface="宋体" panose="02010600030101010101" pitchFamily="2" charset="-122"/>
              </a:rPr>
              <a:t>读入数据</a:t>
            </a:r>
          </a:p>
        </p:txBody>
      </p:sp>
      <p:sp>
        <p:nvSpPr>
          <p:cNvPr id="58375" name="Text Box 8"/>
          <p:cNvSpPr txBox="1">
            <a:spLocks noChangeArrowheads="1"/>
          </p:cNvSpPr>
          <p:nvPr/>
        </p:nvSpPr>
        <p:spPr bwMode="auto">
          <a:xfrm>
            <a:off x="2558505" y="4372198"/>
            <a:ext cx="1185862" cy="51276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a:latin typeface="宋体" panose="02010600030101010101" pitchFamily="2" charset="-122"/>
              </a:rPr>
              <a:t>核对数据</a:t>
            </a:r>
            <a:endParaRPr kumimoji="1" lang="zh-CN" altLang="en-US" sz="1600">
              <a:latin typeface="宋体" panose="02010600030101010101" pitchFamily="2" charset="-122"/>
            </a:endParaRPr>
          </a:p>
        </p:txBody>
      </p:sp>
      <p:sp>
        <p:nvSpPr>
          <p:cNvPr id="58376" name="Text Box 9"/>
          <p:cNvSpPr txBox="1">
            <a:spLocks noChangeArrowheads="1"/>
          </p:cNvSpPr>
          <p:nvPr/>
        </p:nvSpPr>
        <p:spPr bwMode="auto">
          <a:xfrm>
            <a:off x="5519192" y="4372198"/>
            <a:ext cx="1182688" cy="51276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a:latin typeface="宋体" panose="02010600030101010101" pitchFamily="2" charset="-122"/>
              </a:rPr>
              <a:t>打印表头</a:t>
            </a:r>
          </a:p>
        </p:txBody>
      </p:sp>
      <p:sp>
        <p:nvSpPr>
          <p:cNvPr id="58377" name="Text Box 10"/>
          <p:cNvSpPr txBox="1">
            <a:spLocks noChangeArrowheads="1"/>
          </p:cNvSpPr>
          <p:nvPr/>
        </p:nvSpPr>
        <p:spPr bwMode="auto">
          <a:xfrm>
            <a:off x="7492455" y="4372198"/>
            <a:ext cx="1184275" cy="51276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a:latin typeface="宋体" panose="02010600030101010101" pitchFamily="2" charset="-122"/>
              </a:rPr>
              <a:t>打印表尾</a:t>
            </a:r>
          </a:p>
        </p:txBody>
      </p:sp>
      <p:sp>
        <p:nvSpPr>
          <p:cNvPr id="58378" name="Text Box 13"/>
          <p:cNvSpPr txBox="1">
            <a:spLocks noChangeArrowheads="1"/>
          </p:cNvSpPr>
          <p:nvPr/>
        </p:nvSpPr>
        <p:spPr bwMode="auto">
          <a:xfrm>
            <a:off x="2699792" y="5661248"/>
            <a:ext cx="1185863" cy="76993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a:latin typeface="宋体" panose="02010600030101010101" pitchFamily="2" charset="-122"/>
              </a:rPr>
              <a:t>显示无效数据</a:t>
            </a:r>
          </a:p>
        </p:txBody>
      </p:sp>
      <p:sp>
        <p:nvSpPr>
          <p:cNvPr id="58379" name="Text Box 14"/>
          <p:cNvSpPr txBox="1">
            <a:spLocks noChangeArrowheads="1"/>
          </p:cNvSpPr>
          <p:nvPr/>
        </p:nvSpPr>
        <p:spPr bwMode="auto">
          <a:xfrm>
            <a:off x="6505030" y="5651723"/>
            <a:ext cx="1185862" cy="51117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a:latin typeface="宋体" panose="02010600030101010101" pitchFamily="2" charset="-122"/>
              </a:rPr>
              <a:t>打印一行</a:t>
            </a:r>
          </a:p>
        </p:txBody>
      </p:sp>
      <p:sp>
        <p:nvSpPr>
          <p:cNvPr id="58380" name="Line 15"/>
          <p:cNvSpPr>
            <a:spLocks noChangeShapeType="1"/>
          </p:cNvSpPr>
          <p:nvPr/>
        </p:nvSpPr>
        <p:spPr bwMode="auto">
          <a:xfrm>
            <a:off x="4663530" y="1902048"/>
            <a:ext cx="0" cy="85090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381" name="Line 16"/>
          <p:cNvSpPr>
            <a:spLocks noChangeShapeType="1"/>
          </p:cNvSpPr>
          <p:nvPr/>
        </p:nvSpPr>
        <p:spPr bwMode="auto">
          <a:xfrm flipH="1">
            <a:off x="2229892" y="1902048"/>
            <a:ext cx="2236788" cy="85090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382" name="Line 17"/>
          <p:cNvSpPr>
            <a:spLocks noChangeShapeType="1"/>
          </p:cNvSpPr>
          <p:nvPr/>
        </p:nvSpPr>
        <p:spPr bwMode="auto">
          <a:xfrm>
            <a:off x="4860380" y="1902048"/>
            <a:ext cx="2238375" cy="85090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383" name="Line 18"/>
          <p:cNvSpPr>
            <a:spLocks noChangeShapeType="1"/>
          </p:cNvSpPr>
          <p:nvPr/>
        </p:nvSpPr>
        <p:spPr bwMode="auto">
          <a:xfrm flipH="1">
            <a:off x="1572667" y="3264123"/>
            <a:ext cx="592138" cy="1108075"/>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384" name="Line 19"/>
          <p:cNvSpPr>
            <a:spLocks noChangeShapeType="1"/>
          </p:cNvSpPr>
          <p:nvPr/>
        </p:nvSpPr>
        <p:spPr bwMode="auto">
          <a:xfrm>
            <a:off x="2491830" y="3264123"/>
            <a:ext cx="658812" cy="1108075"/>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385" name="Line 20"/>
          <p:cNvSpPr>
            <a:spLocks noChangeShapeType="1"/>
          </p:cNvSpPr>
          <p:nvPr/>
        </p:nvSpPr>
        <p:spPr bwMode="auto">
          <a:xfrm>
            <a:off x="7092405" y="3284761"/>
            <a:ext cx="0" cy="238760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386" name="Line 21"/>
          <p:cNvSpPr>
            <a:spLocks noChangeShapeType="1"/>
          </p:cNvSpPr>
          <p:nvPr/>
        </p:nvSpPr>
        <p:spPr bwMode="auto">
          <a:xfrm flipH="1">
            <a:off x="6046242" y="3264123"/>
            <a:ext cx="855663" cy="1108075"/>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387" name="Line 22"/>
          <p:cNvSpPr>
            <a:spLocks noChangeShapeType="1"/>
          </p:cNvSpPr>
          <p:nvPr/>
        </p:nvSpPr>
        <p:spPr bwMode="auto">
          <a:xfrm>
            <a:off x="7295605" y="3264123"/>
            <a:ext cx="855662" cy="1108075"/>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388" name="Line 23"/>
          <p:cNvSpPr>
            <a:spLocks noChangeShapeType="1"/>
          </p:cNvSpPr>
          <p:nvPr/>
        </p:nvSpPr>
        <p:spPr bwMode="auto">
          <a:xfrm>
            <a:off x="6046242" y="4884961"/>
            <a:ext cx="788988" cy="766762"/>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389" name="Line 24"/>
          <p:cNvSpPr>
            <a:spLocks noChangeShapeType="1"/>
          </p:cNvSpPr>
          <p:nvPr/>
        </p:nvSpPr>
        <p:spPr bwMode="auto">
          <a:xfrm flipH="1">
            <a:off x="7295605" y="4884961"/>
            <a:ext cx="855662" cy="766762"/>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390" name="Line 25"/>
          <p:cNvSpPr>
            <a:spLocks noChangeShapeType="1"/>
          </p:cNvSpPr>
          <p:nvPr/>
        </p:nvSpPr>
        <p:spPr bwMode="auto">
          <a:xfrm>
            <a:off x="3276055" y="4969098"/>
            <a:ext cx="0" cy="69215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391" name="AutoShape 28"/>
          <p:cNvSpPr>
            <a:spLocks noChangeArrowheads="1"/>
          </p:cNvSpPr>
          <p:nvPr/>
        </p:nvSpPr>
        <p:spPr bwMode="auto">
          <a:xfrm>
            <a:off x="3204617" y="4797648"/>
            <a:ext cx="196850" cy="171450"/>
          </a:xfrm>
          <a:prstGeom prst="flowChartDecision">
            <a:avLst/>
          </a:prstGeom>
          <a:solidFill>
            <a:srgbClr val="FFFFFF"/>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zh-CN" sz="1600">
              <a:latin typeface="Times New Roman" panose="02020603050405020304" pitchFamily="18" charset="0"/>
            </a:endParaRPr>
          </a:p>
        </p:txBody>
      </p:sp>
      <p:sp>
        <p:nvSpPr>
          <p:cNvPr id="58392" name="Oval 29"/>
          <p:cNvSpPr>
            <a:spLocks noChangeArrowheads="1"/>
          </p:cNvSpPr>
          <p:nvPr/>
        </p:nvSpPr>
        <p:spPr bwMode="auto">
          <a:xfrm>
            <a:off x="3282405" y="2071911"/>
            <a:ext cx="65087" cy="84137"/>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393" name="Line 30"/>
          <p:cNvSpPr>
            <a:spLocks noChangeShapeType="1"/>
          </p:cNvSpPr>
          <p:nvPr/>
        </p:nvSpPr>
        <p:spPr bwMode="auto">
          <a:xfrm flipV="1">
            <a:off x="3347492" y="1902048"/>
            <a:ext cx="417513" cy="169863"/>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394" name="Oval 31"/>
          <p:cNvSpPr>
            <a:spLocks noChangeArrowheads="1"/>
          </p:cNvSpPr>
          <p:nvPr/>
        </p:nvSpPr>
        <p:spPr bwMode="auto">
          <a:xfrm>
            <a:off x="1702842" y="3605436"/>
            <a:ext cx="66675" cy="84137"/>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395" name="Line 32"/>
          <p:cNvSpPr>
            <a:spLocks noChangeShapeType="1"/>
          </p:cNvSpPr>
          <p:nvPr/>
        </p:nvSpPr>
        <p:spPr bwMode="auto">
          <a:xfrm flipV="1">
            <a:off x="1769517" y="3351436"/>
            <a:ext cx="196850" cy="2540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396" name="Oval 35"/>
          <p:cNvSpPr>
            <a:spLocks noChangeArrowheads="1"/>
          </p:cNvSpPr>
          <p:nvPr/>
        </p:nvSpPr>
        <p:spPr bwMode="auto">
          <a:xfrm>
            <a:off x="7667080" y="3519711"/>
            <a:ext cx="66675" cy="85725"/>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397" name="Line 36"/>
          <p:cNvSpPr>
            <a:spLocks noChangeShapeType="1"/>
          </p:cNvSpPr>
          <p:nvPr/>
        </p:nvSpPr>
        <p:spPr bwMode="auto">
          <a:xfrm flipV="1">
            <a:off x="4796880" y="2043336"/>
            <a:ext cx="0" cy="454025"/>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398" name="Oval 37"/>
          <p:cNvSpPr>
            <a:spLocks noChangeArrowheads="1"/>
          </p:cNvSpPr>
          <p:nvPr/>
        </p:nvSpPr>
        <p:spPr bwMode="auto">
          <a:xfrm>
            <a:off x="4511130" y="2071911"/>
            <a:ext cx="65087" cy="84137"/>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399" name="Oval 38"/>
          <p:cNvSpPr>
            <a:spLocks noChangeArrowheads="1"/>
          </p:cNvSpPr>
          <p:nvPr/>
        </p:nvSpPr>
        <p:spPr bwMode="auto">
          <a:xfrm>
            <a:off x="6285955" y="2243361"/>
            <a:ext cx="66675" cy="84137"/>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400" name="Oval 39"/>
          <p:cNvSpPr>
            <a:spLocks noChangeArrowheads="1"/>
          </p:cNvSpPr>
          <p:nvPr/>
        </p:nvSpPr>
        <p:spPr bwMode="auto">
          <a:xfrm>
            <a:off x="2515642" y="3519711"/>
            <a:ext cx="65088" cy="85725"/>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401" name="Oval 40"/>
          <p:cNvSpPr>
            <a:spLocks noChangeArrowheads="1"/>
          </p:cNvSpPr>
          <p:nvPr/>
        </p:nvSpPr>
        <p:spPr bwMode="auto">
          <a:xfrm>
            <a:off x="2976017" y="3776886"/>
            <a:ext cx="65088" cy="84137"/>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402" name="Oval 43"/>
          <p:cNvSpPr>
            <a:spLocks noChangeArrowheads="1"/>
          </p:cNvSpPr>
          <p:nvPr/>
        </p:nvSpPr>
        <p:spPr bwMode="auto">
          <a:xfrm>
            <a:off x="6417717" y="3519711"/>
            <a:ext cx="66675" cy="85725"/>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403" name="Oval 44"/>
          <p:cNvSpPr>
            <a:spLocks noChangeArrowheads="1"/>
          </p:cNvSpPr>
          <p:nvPr/>
        </p:nvSpPr>
        <p:spPr bwMode="auto">
          <a:xfrm>
            <a:off x="6965405" y="3662586"/>
            <a:ext cx="66675" cy="85725"/>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404" name="Oval 45"/>
          <p:cNvSpPr>
            <a:spLocks noChangeArrowheads="1"/>
          </p:cNvSpPr>
          <p:nvPr/>
        </p:nvSpPr>
        <p:spPr bwMode="auto">
          <a:xfrm>
            <a:off x="4773067" y="2413223"/>
            <a:ext cx="66675" cy="84138"/>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405" name="Oval 46"/>
          <p:cNvSpPr>
            <a:spLocks noChangeArrowheads="1"/>
          </p:cNvSpPr>
          <p:nvPr/>
        </p:nvSpPr>
        <p:spPr bwMode="auto">
          <a:xfrm>
            <a:off x="6068467" y="5054823"/>
            <a:ext cx="63500" cy="84138"/>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406" name="Oval 47"/>
          <p:cNvSpPr>
            <a:spLocks noChangeArrowheads="1"/>
          </p:cNvSpPr>
          <p:nvPr/>
        </p:nvSpPr>
        <p:spPr bwMode="auto">
          <a:xfrm>
            <a:off x="8063955" y="5054823"/>
            <a:ext cx="63500" cy="84138"/>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407" name="Line 48"/>
          <p:cNvSpPr>
            <a:spLocks noChangeShapeType="1"/>
          </p:cNvSpPr>
          <p:nvPr/>
        </p:nvSpPr>
        <p:spPr bwMode="auto">
          <a:xfrm>
            <a:off x="6352630" y="2298923"/>
            <a:ext cx="373062" cy="169863"/>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08" name="Line 49"/>
          <p:cNvSpPr>
            <a:spLocks noChangeShapeType="1"/>
          </p:cNvSpPr>
          <p:nvPr/>
        </p:nvSpPr>
        <p:spPr bwMode="auto">
          <a:xfrm flipH="1">
            <a:off x="6198642" y="3605436"/>
            <a:ext cx="196850" cy="255587"/>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09" name="Line 50"/>
          <p:cNvSpPr>
            <a:spLocks noChangeShapeType="1"/>
          </p:cNvSpPr>
          <p:nvPr/>
        </p:nvSpPr>
        <p:spPr bwMode="auto">
          <a:xfrm>
            <a:off x="6987630" y="3748311"/>
            <a:ext cx="0" cy="482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10" name="Line 51"/>
          <p:cNvSpPr>
            <a:spLocks noChangeShapeType="1"/>
          </p:cNvSpPr>
          <p:nvPr/>
        </p:nvSpPr>
        <p:spPr bwMode="auto">
          <a:xfrm>
            <a:off x="4533355" y="2156048"/>
            <a:ext cx="0" cy="369888"/>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11" name="Line 52"/>
          <p:cNvSpPr>
            <a:spLocks noChangeShapeType="1"/>
          </p:cNvSpPr>
          <p:nvPr/>
        </p:nvSpPr>
        <p:spPr bwMode="auto">
          <a:xfrm>
            <a:off x="7711530" y="3605436"/>
            <a:ext cx="219075" cy="284162"/>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12" name="Line 53"/>
          <p:cNvSpPr>
            <a:spLocks noChangeShapeType="1"/>
          </p:cNvSpPr>
          <p:nvPr/>
        </p:nvSpPr>
        <p:spPr bwMode="auto">
          <a:xfrm flipH="1" flipV="1">
            <a:off x="2801392" y="3519711"/>
            <a:ext cx="196850" cy="28575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13" name="Line 54"/>
          <p:cNvSpPr>
            <a:spLocks noChangeShapeType="1"/>
          </p:cNvSpPr>
          <p:nvPr/>
        </p:nvSpPr>
        <p:spPr bwMode="auto">
          <a:xfrm>
            <a:off x="2580730" y="3605436"/>
            <a:ext cx="196850" cy="312737"/>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14" name="Line 57"/>
          <p:cNvSpPr>
            <a:spLocks noChangeShapeType="1"/>
          </p:cNvSpPr>
          <p:nvPr/>
        </p:nvSpPr>
        <p:spPr bwMode="auto">
          <a:xfrm>
            <a:off x="6131967" y="5110386"/>
            <a:ext cx="285750" cy="312737"/>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15" name="Line 58"/>
          <p:cNvSpPr>
            <a:spLocks noChangeShapeType="1"/>
          </p:cNvSpPr>
          <p:nvPr/>
        </p:nvSpPr>
        <p:spPr bwMode="auto">
          <a:xfrm flipH="1">
            <a:off x="7821067" y="5110386"/>
            <a:ext cx="242888" cy="257175"/>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16" name="Line 60"/>
          <p:cNvSpPr>
            <a:spLocks noChangeShapeType="1"/>
          </p:cNvSpPr>
          <p:nvPr/>
        </p:nvSpPr>
        <p:spPr bwMode="auto">
          <a:xfrm flipV="1">
            <a:off x="2801392" y="2184623"/>
            <a:ext cx="393700" cy="142875"/>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17" name="Line 61"/>
          <p:cNvSpPr>
            <a:spLocks noChangeShapeType="1"/>
          </p:cNvSpPr>
          <p:nvPr/>
        </p:nvSpPr>
        <p:spPr bwMode="auto">
          <a:xfrm>
            <a:off x="5804942" y="2071911"/>
            <a:ext cx="350838" cy="17145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18" name="Oval 63"/>
          <p:cNvSpPr>
            <a:spLocks noChangeArrowheads="1"/>
          </p:cNvSpPr>
          <p:nvPr/>
        </p:nvSpPr>
        <p:spPr bwMode="auto">
          <a:xfrm>
            <a:off x="2734717" y="2298923"/>
            <a:ext cx="66675" cy="85725"/>
          </a:xfrm>
          <a:prstGeom prst="ellipse">
            <a:avLst/>
          </a:prstGeom>
          <a:solidFill>
            <a:srgbClr val="000000"/>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419" name="Oval 64"/>
          <p:cNvSpPr>
            <a:spLocks noChangeArrowheads="1"/>
          </p:cNvSpPr>
          <p:nvPr/>
        </p:nvSpPr>
        <p:spPr bwMode="auto">
          <a:xfrm>
            <a:off x="5738267" y="2014761"/>
            <a:ext cx="66675" cy="85725"/>
          </a:xfrm>
          <a:prstGeom prst="ellipse">
            <a:avLst/>
          </a:prstGeom>
          <a:solidFill>
            <a:srgbClr val="000000"/>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420" name="Freeform 65"/>
          <p:cNvSpPr>
            <a:spLocks/>
          </p:cNvSpPr>
          <p:nvPr/>
        </p:nvSpPr>
        <p:spPr bwMode="auto">
          <a:xfrm>
            <a:off x="3568155" y="1247998"/>
            <a:ext cx="2138362" cy="425450"/>
          </a:xfrm>
          <a:custGeom>
            <a:avLst/>
            <a:gdLst>
              <a:gd name="T0" fmla="*/ 2147483647 w 1960"/>
              <a:gd name="T1" fmla="*/ 2147483647 h 360"/>
              <a:gd name="T2" fmla="*/ 2147483647 w 1960"/>
              <a:gd name="T3" fmla="*/ 2147483647 h 360"/>
              <a:gd name="T4" fmla="*/ 2147483647 w 1960"/>
              <a:gd name="T5" fmla="*/ 0 h 360"/>
              <a:gd name="T6" fmla="*/ 2147483647 w 1960"/>
              <a:gd name="T7" fmla="*/ 2147483647 h 360"/>
              <a:gd name="T8" fmla="*/ 2147483647 w 1960"/>
              <a:gd name="T9" fmla="*/ 2147483647 h 3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0" h="360">
                <a:moveTo>
                  <a:pt x="470" y="340"/>
                </a:moveTo>
                <a:cubicBezTo>
                  <a:pt x="235" y="258"/>
                  <a:pt x="0" y="177"/>
                  <a:pt x="90" y="120"/>
                </a:cubicBezTo>
                <a:cubicBezTo>
                  <a:pt x="180" y="63"/>
                  <a:pt x="713" y="0"/>
                  <a:pt x="1010" y="0"/>
                </a:cubicBezTo>
                <a:cubicBezTo>
                  <a:pt x="1307" y="0"/>
                  <a:pt x="1780" y="60"/>
                  <a:pt x="1870" y="120"/>
                </a:cubicBezTo>
                <a:cubicBezTo>
                  <a:pt x="1960" y="180"/>
                  <a:pt x="1755" y="270"/>
                  <a:pt x="1550" y="360"/>
                </a:cubicBezTo>
              </a:path>
            </a:pathLst>
          </a:custGeom>
          <a:noFill/>
          <a:ln w="9525">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421" name="Text Box 66"/>
          <p:cNvSpPr txBox="1">
            <a:spLocks noChangeArrowheads="1"/>
          </p:cNvSpPr>
          <p:nvPr/>
        </p:nvSpPr>
        <p:spPr bwMode="auto">
          <a:xfrm>
            <a:off x="2915692" y="1557561"/>
            <a:ext cx="8397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有效数据</a:t>
            </a:r>
          </a:p>
        </p:txBody>
      </p:sp>
      <p:sp>
        <p:nvSpPr>
          <p:cNvPr id="58422" name="Text Box 67"/>
          <p:cNvSpPr txBox="1">
            <a:spLocks noChangeArrowheads="1"/>
          </p:cNvSpPr>
          <p:nvPr/>
        </p:nvSpPr>
        <p:spPr bwMode="auto">
          <a:xfrm>
            <a:off x="2320380" y="2024286"/>
            <a:ext cx="677862"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1600">
                <a:latin typeface="宋体" panose="02010600030101010101" pitchFamily="2" charset="-122"/>
              </a:rPr>
              <a:t>EOF</a:t>
            </a:r>
          </a:p>
        </p:txBody>
      </p:sp>
      <p:sp>
        <p:nvSpPr>
          <p:cNvPr id="58423" name="Text Box 68"/>
          <p:cNvSpPr txBox="1">
            <a:spLocks noChangeArrowheads="1"/>
          </p:cNvSpPr>
          <p:nvPr/>
        </p:nvSpPr>
        <p:spPr bwMode="auto">
          <a:xfrm>
            <a:off x="1115467" y="3357786"/>
            <a:ext cx="698500"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数据</a:t>
            </a:r>
          </a:p>
        </p:txBody>
      </p:sp>
      <p:sp>
        <p:nvSpPr>
          <p:cNvPr id="58424" name="Text Box 69"/>
          <p:cNvSpPr txBox="1">
            <a:spLocks noChangeArrowheads="1"/>
          </p:cNvSpPr>
          <p:nvPr/>
        </p:nvSpPr>
        <p:spPr bwMode="auto">
          <a:xfrm>
            <a:off x="828130" y="3834036"/>
            <a:ext cx="70008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1600">
                <a:latin typeface="宋体" panose="02010600030101010101" pitchFamily="2" charset="-122"/>
              </a:rPr>
              <a:t>EOF</a:t>
            </a:r>
          </a:p>
        </p:txBody>
      </p:sp>
      <p:sp>
        <p:nvSpPr>
          <p:cNvPr id="58425" name="Text Box 70"/>
          <p:cNvSpPr txBox="1">
            <a:spLocks noChangeArrowheads="1"/>
          </p:cNvSpPr>
          <p:nvPr/>
        </p:nvSpPr>
        <p:spPr bwMode="auto">
          <a:xfrm>
            <a:off x="2915692" y="3429223"/>
            <a:ext cx="936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有效数据</a:t>
            </a:r>
          </a:p>
        </p:txBody>
      </p:sp>
      <p:sp>
        <p:nvSpPr>
          <p:cNvPr id="58426" name="Text Box 71"/>
          <p:cNvSpPr txBox="1">
            <a:spLocks noChangeArrowheads="1"/>
          </p:cNvSpPr>
          <p:nvPr/>
        </p:nvSpPr>
        <p:spPr bwMode="auto">
          <a:xfrm>
            <a:off x="1901280" y="3834036"/>
            <a:ext cx="108743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数据</a:t>
            </a:r>
          </a:p>
        </p:txBody>
      </p:sp>
      <p:sp>
        <p:nvSpPr>
          <p:cNvPr id="58427" name="Text Box 72"/>
          <p:cNvSpPr txBox="1">
            <a:spLocks noChangeArrowheads="1"/>
          </p:cNvSpPr>
          <p:nvPr/>
        </p:nvSpPr>
        <p:spPr bwMode="auto">
          <a:xfrm>
            <a:off x="3563392" y="2214786"/>
            <a:ext cx="881063"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有效数据</a:t>
            </a:r>
          </a:p>
        </p:txBody>
      </p:sp>
      <p:sp>
        <p:nvSpPr>
          <p:cNvPr id="58428" name="Text Box 73"/>
          <p:cNvSpPr txBox="1">
            <a:spLocks noChangeArrowheads="1"/>
          </p:cNvSpPr>
          <p:nvPr/>
        </p:nvSpPr>
        <p:spPr bwMode="auto">
          <a:xfrm>
            <a:off x="4860380" y="2214786"/>
            <a:ext cx="63817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结果</a:t>
            </a:r>
          </a:p>
        </p:txBody>
      </p:sp>
      <p:sp>
        <p:nvSpPr>
          <p:cNvPr id="58429" name="Text Box 78"/>
          <p:cNvSpPr txBox="1">
            <a:spLocks noChangeArrowheads="1"/>
          </p:cNvSpPr>
          <p:nvPr/>
        </p:nvSpPr>
        <p:spPr bwMode="auto">
          <a:xfrm>
            <a:off x="5870030" y="1851248"/>
            <a:ext cx="715962"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1600">
                <a:latin typeface="宋体" panose="02010600030101010101" pitchFamily="2" charset="-122"/>
              </a:rPr>
              <a:t>EOF</a:t>
            </a:r>
          </a:p>
        </p:txBody>
      </p:sp>
      <p:sp>
        <p:nvSpPr>
          <p:cNvPr id="58430" name="Text Box 79"/>
          <p:cNvSpPr txBox="1">
            <a:spLocks noChangeArrowheads="1"/>
          </p:cNvSpPr>
          <p:nvPr/>
        </p:nvSpPr>
        <p:spPr bwMode="auto">
          <a:xfrm>
            <a:off x="6439942" y="2043336"/>
            <a:ext cx="982663"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结果</a:t>
            </a:r>
          </a:p>
        </p:txBody>
      </p:sp>
      <p:sp>
        <p:nvSpPr>
          <p:cNvPr id="58431" name="Text Box 80"/>
          <p:cNvSpPr txBox="1">
            <a:spLocks noChangeArrowheads="1"/>
          </p:cNvSpPr>
          <p:nvPr/>
        </p:nvSpPr>
        <p:spPr bwMode="auto">
          <a:xfrm>
            <a:off x="5703342" y="3518123"/>
            <a:ext cx="604838"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日期</a:t>
            </a:r>
          </a:p>
        </p:txBody>
      </p:sp>
      <p:sp>
        <p:nvSpPr>
          <p:cNvPr id="58432" name="Text Box 81"/>
          <p:cNvSpPr txBox="1">
            <a:spLocks noChangeArrowheads="1"/>
          </p:cNvSpPr>
          <p:nvPr/>
        </p:nvSpPr>
        <p:spPr bwMode="auto">
          <a:xfrm>
            <a:off x="6444705" y="3776886"/>
            <a:ext cx="576262"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数据行</a:t>
            </a:r>
          </a:p>
        </p:txBody>
      </p:sp>
      <p:sp>
        <p:nvSpPr>
          <p:cNvPr id="58433" name="Text Box 82"/>
          <p:cNvSpPr txBox="1">
            <a:spLocks noChangeArrowheads="1"/>
          </p:cNvSpPr>
          <p:nvPr/>
        </p:nvSpPr>
        <p:spPr bwMode="auto">
          <a:xfrm>
            <a:off x="7821067" y="3406998"/>
            <a:ext cx="42386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总计</a:t>
            </a:r>
          </a:p>
        </p:txBody>
      </p:sp>
      <p:sp>
        <p:nvSpPr>
          <p:cNvPr id="58434" name="Text Box 83"/>
          <p:cNvSpPr txBox="1">
            <a:spLocks noChangeArrowheads="1"/>
          </p:cNvSpPr>
          <p:nvPr/>
        </p:nvSpPr>
        <p:spPr bwMode="auto">
          <a:xfrm>
            <a:off x="5958930" y="5224686"/>
            <a:ext cx="239712"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行</a:t>
            </a:r>
          </a:p>
        </p:txBody>
      </p:sp>
      <p:sp>
        <p:nvSpPr>
          <p:cNvPr id="58435" name="Text Box 84"/>
          <p:cNvSpPr txBox="1">
            <a:spLocks noChangeArrowheads="1"/>
          </p:cNvSpPr>
          <p:nvPr/>
        </p:nvSpPr>
        <p:spPr bwMode="auto">
          <a:xfrm>
            <a:off x="8063955" y="5224686"/>
            <a:ext cx="468312"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总计</a:t>
            </a:r>
          </a:p>
        </p:txBody>
      </p:sp>
      <p:sp>
        <p:nvSpPr>
          <p:cNvPr id="58436" name="Line 85"/>
          <p:cNvSpPr>
            <a:spLocks noChangeShapeType="1"/>
          </p:cNvSpPr>
          <p:nvPr/>
        </p:nvSpPr>
        <p:spPr bwMode="auto">
          <a:xfrm flipV="1">
            <a:off x="1505992" y="3748311"/>
            <a:ext cx="176213" cy="31115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37" name="Oval 86"/>
          <p:cNvSpPr>
            <a:spLocks noChangeArrowheads="1"/>
          </p:cNvSpPr>
          <p:nvPr/>
        </p:nvSpPr>
        <p:spPr bwMode="auto">
          <a:xfrm>
            <a:off x="1439317" y="4088036"/>
            <a:ext cx="66675" cy="85725"/>
          </a:xfrm>
          <a:prstGeom prst="ellipse">
            <a:avLst/>
          </a:prstGeom>
          <a:solidFill>
            <a:srgbClr val="000000"/>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438" name="Rectangle 87"/>
          <p:cNvSpPr>
            <a:spLocks noGrp="1" noChangeArrowheads="1"/>
          </p:cNvSpPr>
          <p:nvPr>
            <p:ph type="title" idx="4294967295"/>
          </p:nvPr>
        </p:nvSpPr>
        <p:spPr>
          <a:xfrm>
            <a:off x="1144306" y="314977"/>
            <a:ext cx="6798734" cy="885518"/>
          </a:xfrm>
        </p:spPr>
        <p:txBody>
          <a:bodyPr/>
          <a:lstStyle/>
          <a:p>
            <a:pPr eaLnBrk="1" hangingPunct="1"/>
            <a:r>
              <a:rPr lang="zh-CN" altLang="en-US" dirty="0" smtClean="0"/>
              <a:t>一个完整的结构图</a:t>
            </a:r>
          </a:p>
        </p:txBody>
      </p:sp>
    </p:spTree>
    <p:extLst>
      <p:ext uri="{BB962C8B-B14F-4D97-AF65-F5344CB8AC3E}">
        <p14:creationId xmlns:p14="http://schemas.microsoft.com/office/powerpoint/2010/main" val="303976890"/>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67544" y="530076"/>
            <a:ext cx="8567737" cy="692299"/>
          </a:xfrm>
        </p:spPr>
        <p:txBody>
          <a:bodyPr>
            <a:normAutofit fontScale="90000"/>
          </a:bodyPr>
          <a:lstStyle/>
          <a:p>
            <a:pPr eaLnBrk="1" hangingPunct="1"/>
            <a:r>
              <a:rPr lang="zh-CN" altLang="en-US" dirty="0" smtClean="0"/>
              <a:t>简单画法的结构图</a:t>
            </a:r>
          </a:p>
        </p:txBody>
      </p:sp>
      <p:pic>
        <p:nvPicPr>
          <p:cNvPr id="59395" name="Picture 7"/>
          <p:cNvPicPr>
            <a:picLocks noChangeAspect="1" noChangeArrowheads="1"/>
          </p:cNvPicPr>
          <p:nvPr/>
        </p:nvPicPr>
        <p:blipFill>
          <a:blip r:embed="rId2">
            <a:extLst>
              <a:ext uri="{28A0092B-C50C-407E-A947-70E740481C1C}">
                <a14:useLocalDpi xmlns:a14="http://schemas.microsoft.com/office/drawing/2010/main" val="0"/>
              </a:ext>
            </a:extLst>
          </a:blip>
          <a:srcRect l="22688" t="34245" r="18994" b="28342"/>
          <a:stretch>
            <a:fillRect/>
          </a:stretch>
        </p:blipFill>
        <p:spPr bwMode="auto">
          <a:xfrm>
            <a:off x="684213" y="1739900"/>
            <a:ext cx="7848600" cy="377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9256" name="Rectangle 8"/>
          <p:cNvSpPr>
            <a:spLocks noChangeArrowheads="1"/>
          </p:cNvSpPr>
          <p:nvPr/>
        </p:nvSpPr>
        <p:spPr bwMode="auto">
          <a:xfrm>
            <a:off x="250825" y="5445125"/>
            <a:ext cx="864235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C00000"/>
              </a:buClr>
              <a:buSzPct val="80000"/>
              <a:buFont typeface="Wingdings" pitchFamily="2" charset="2"/>
              <a:buChar char="l"/>
              <a:defRPr/>
            </a:pPr>
            <a:r>
              <a:rPr kumimoji="1" lang="zh-CN" altLang="en-US" sz="2800" b="1" dirty="0">
                <a:latin typeface="+mn-lt"/>
                <a:ea typeface="+mn-ea"/>
              </a:rPr>
              <a:t>借书模块还可分解：</a:t>
            </a:r>
          </a:p>
          <a:p>
            <a:pPr marL="742950" lvl="1" indent="-285750">
              <a:spcBef>
                <a:spcPct val="20000"/>
              </a:spcBef>
              <a:buClr>
                <a:srgbClr val="0033CC"/>
              </a:buClr>
              <a:buSzPct val="120000"/>
              <a:buFont typeface="Arial" pitchFamily="34" charset="0"/>
              <a:buChar char="‒"/>
              <a:defRPr/>
            </a:pPr>
            <a:r>
              <a:rPr kumimoji="1" lang="zh-CN" altLang="en-US" sz="2400" b="1" dirty="0">
                <a:solidFill>
                  <a:schemeClr val="accent2"/>
                </a:solidFill>
                <a:latin typeface="楷体" pitchFamily="49" charset="-122"/>
                <a:ea typeface="楷体" pitchFamily="49" charset="-122"/>
              </a:rPr>
              <a:t>验证读者身份、修改图书状态、保存借阅记录等</a:t>
            </a:r>
          </a:p>
        </p:txBody>
      </p:sp>
      <p:sp>
        <p:nvSpPr>
          <p:cNvPr id="5" name="Rectangle 8"/>
          <p:cNvSpPr>
            <a:spLocks noChangeArrowheads="1"/>
          </p:cNvSpPr>
          <p:nvPr/>
        </p:nvSpPr>
        <p:spPr bwMode="auto">
          <a:xfrm>
            <a:off x="287338" y="1222375"/>
            <a:ext cx="86423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C00000"/>
              </a:buClr>
              <a:buSzPct val="80000"/>
              <a:buFont typeface="Wingdings" pitchFamily="2" charset="2"/>
              <a:buChar char="l"/>
              <a:defRPr/>
            </a:pPr>
            <a:r>
              <a:rPr kumimoji="1" lang="zh-CN" altLang="en-US" sz="2800" b="1" dirty="0">
                <a:latin typeface="+mn-lt"/>
                <a:ea typeface="+mn-ea"/>
              </a:rPr>
              <a:t>简化后，忽略信息传递的结构图如下：</a:t>
            </a:r>
            <a:endParaRPr kumimoji="1" lang="zh-CN" altLang="en-US" sz="2400" b="1" dirty="0">
              <a:solidFill>
                <a:schemeClr val="accent2"/>
              </a:solidFill>
              <a:latin typeface="楷体" pitchFamily="49" charset="-122"/>
              <a:ea typeface="楷体" pitchFamily="49" charset="-122"/>
            </a:endParaRPr>
          </a:p>
        </p:txBody>
      </p:sp>
    </p:spTree>
    <p:extLst>
      <p:ext uri="{BB962C8B-B14F-4D97-AF65-F5344CB8AC3E}">
        <p14:creationId xmlns:p14="http://schemas.microsoft.com/office/powerpoint/2010/main" val="404259498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395536" y="548680"/>
            <a:ext cx="8567737" cy="981075"/>
          </a:xfrm>
        </p:spPr>
        <p:txBody>
          <a:bodyPr/>
          <a:lstStyle/>
          <a:p>
            <a:pPr eaLnBrk="1" hangingPunct="1"/>
            <a:r>
              <a:rPr lang="en-US" altLang="zh-CN" dirty="0" smtClean="0"/>
              <a:t>10.3.3 </a:t>
            </a:r>
            <a:r>
              <a:rPr lang="zh-CN" altLang="en-US" dirty="0" smtClean="0"/>
              <a:t>模块的联系</a:t>
            </a:r>
          </a:p>
        </p:txBody>
      </p:sp>
      <p:sp>
        <p:nvSpPr>
          <p:cNvPr id="310275" name="Rectangle 3"/>
          <p:cNvSpPr>
            <a:spLocks noGrp="1" noChangeArrowheads="1"/>
          </p:cNvSpPr>
          <p:nvPr>
            <p:ph type="body" idx="1"/>
          </p:nvPr>
        </p:nvSpPr>
        <p:spPr/>
        <p:txBody>
          <a:bodyPr>
            <a:normAutofit fontScale="85000" lnSpcReduction="20000"/>
          </a:bodyPr>
          <a:lstStyle/>
          <a:p>
            <a:pPr eaLnBrk="1" hangingPunct="1"/>
            <a:r>
              <a:rPr kumimoji="1" lang="zh-CN" altLang="en-US" dirty="0" smtClean="0"/>
              <a:t>为了衡量模块的相对独立性，提出了模块间的耦合</a:t>
            </a:r>
            <a:r>
              <a:rPr kumimoji="1" lang="en-US" altLang="zh-CN" dirty="0" smtClean="0"/>
              <a:t>(Coupling)</a:t>
            </a:r>
            <a:r>
              <a:rPr kumimoji="1" lang="zh-CN" altLang="en-US" dirty="0" smtClean="0"/>
              <a:t>与模块的内聚</a:t>
            </a:r>
            <a:r>
              <a:rPr kumimoji="1" lang="en-US" altLang="zh-CN" dirty="0" smtClean="0"/>
              <a:t>(Cohesion)</a:t>
            </a:r>
            <a:r>
              <a:rPr kumimoji="1" lang="zh-CN" altLang="en-US" dirty="0" smtClean="0"/>
              <a:t>两个标准</a:t>
            </a:r>
          </a:p>
          <a:p>
            <a:pPr lvl="1" eaLnBrk="1" hangingPunct="1"/>
            <a:r>
              <a:rPr kumimoji="1" lang="zh-CN" altLang="en-US" dirty="0" smtClean="0"/>
              <a:t>耦合：模块和模块之间的联系程度</a:t>
            </a:r>
          </a:p>
          <a:p>
            <a:pPr lvl="1" eaLnBrk="1" hangingPunct="1"/>
            <a:r>
              <a:rPr kumimoji="1" lang="zh-CN" altLang="en-US" dirty="0" smtClean="0"/>
              <a:t>内聚：模块内部各元素之间的联系程度</a:t>
            </a:r>
          </a:p>
          <a:p>
            <a:pPr lvl="1" eaLnBrk="1" hangingPunct="1"/>
            <a:endParaRPr kumimoji="1" lang="zh-CN" altLang="en-US" dirty="0" smtClean="0"/>
          </a:p>
          <a:p>
            <a:pPr eaLnBrk="1" hangingPunct="1"/>
            <a:r>
              <a:rPr kumimoji="1" lang="zh-CN" altLang="en-US" dirty="0" smtClean="0">
                <a:solidFill>
                  <a:srgbClr val="FF3300"/>
                </a:solidFill>
              </a:rPr>
              <a:t>设计目标：</a:t>
            </a:r>
          </a:p>
          <a:p>
            <a:pPr lvl="1" eaLnBrk="1" hangingPunct="1"/>
            <a:r>
              <a:rPr kumimoji="1" lang="zh-CN" altLang="en-US" dirty="0" smtClean="0"/>
              <a:t>模块内的联系越紧越好</a:t>
            </a:r>
          </a:p>
          <a:p>
            <a:pPr lvl="1" eaLnBrk="1" hangingPunct="1"/>
            <a:r>
              <a:rPr kumimoji="1" lang="zh-CN" altLang="en-US" dirty="0" smtClean="0"/>
              <a:t>模块间的联系越少越好</a:t>
            </a:r>
          </a:p>
          <a:p>
            <a:pPr lvl="1" eaLnBrk="1" hangingPunct="1"/>
            <a:r>
              <a:rPr kumimoji="1" lang="zh-CN" altLang="en-US" dirty="0" smtClean="0"/>
              <a:t>为什么？</a:t>
            </a:r>
          </a:p>
        </p:txBody>
      </p:sp>
    </p:spTree>
    <p:extLst>
      <p:ext uri="{BB962C8B-B14F-4D97-AF65-F5344CB8AC3E}">
        <p14:creationId xmlns:p14="http://schemas.microsoft.com/office/powerpoint/2010/main" val="6920940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02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02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027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1027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1027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102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95536" y="404664"/>
            <a:ext cx="8567737" cy="981075"/>
          </a:xfrm>
        </p:spPr>
        <p:txBody>
          <a:bodyPr/>
          <a:lstStyle/>
          <a:p>
            <a:pPr eaLnBrk="1" hangingPunct="1"/>
            <a:r>
              <a:rPr lang="en-US" altLang="zh-CN" dirty="0" smtClean="0"/>
              <a:t>10.3.4 </a:t>
            </a:r>
            <a:r>
              <a:rPr lang="zh-CN" altLang="en-US" dirty="0" smtClean="0"/>
              <a:t>模块的耦合</a:t>
            </a:r>
          </a:p>
        </p:txBody>
      </p:sp>
      <p:sp>
        <p:nvSpPr>
          <p:cNvPr id="61443" name="Rectangle 3"/>
          <p:cNvSpPr>
            <a:spLocks noGrp="1" noChangeArrowheads="1"/>
          </p:cNvSpPr>
          <p:nvPr>
            <p:ph type="body" idx="1"/>
          </p:nvPr>
        </p:nvSpPr>
        <p:spPr/>
        <p:txBody>
          <a:bodyPr>
            <a:normAutofit fontScale="85000" lnSpcReduction="20000"/>
          </a:bodyPr>
          <a:lstStyle/>
          <a:p>
            <a:pPr eaLnBrk="1" hangingPunct="1">
              <a:lnSpc>
                <a:spcPct val="90000"/>
              </a:lnSpc>
              <a:buFont typeface="Wingdings" panose="05000000000000000000" pitchFamily="2" charset="2"/>
              <a:buNone/>
            </a:pPr>
            <a:r>
              <a:rPr lang="en-US" altLang="zh-CN" smtClean="0"/>
              <a:t>double </a:t>
            </a:r>
            <a:r>
              <a:rPr lang="en-US" altLang="zh-CN" smtClean="0">
                <a:solidFill>
                  <a:srgbClr val="FF0000"/>
                </a:solidFill>
              </a:rPr>
              <a:t>C</a:t>
            </a:r>
            <a:r>
              <a:rPr kumimoji="1" lang="en-US" altLang="zh-CN" smtClean="0">
                <a:solidFill>
                  <a:srgbClr val="FF0000"/>
                </a:solidFill>
              </a:rPr>
              <a:t>alculateAvg</a:t>
            </a:r>
            <a:r>
              <a:rPr kumimoji="1" lang="en-US" altLang="zh-CN" smtClean="0"/>
              <a:t>()</a:t>
            </a:r>
          </a:p>
          <a:p>
            <a:pPr eaLnBrk="1" hangingPunct="1">
              <a:lnSpc>
                <a:spcPct val="90000"/>
              </a:lnSpc>
              <a:buFont typeface="Wingdings" panose="05000000000000000000" pitchFamily="2" charset="2"/>
              <a:buNone/>
            </a:pPr>
            <a:r>
              <a:rPr kumimoji="1" lang="en-US" altLang="zh-CN" smtClean="0"/>
              <a:t>{  </a:t>
            </a:r>
          </a:p>
          <a:p>
            <a:pPr eaLnBrk="1" hangingPunct="1">
              <a:lnSpc>
                <a:spcPct val="90000"/>
              </a:lnSpc>
              <a:buFont typeface="Wingdings" panose="05000000000000000000" pitchFamily="2" charset="2"/>
              <a:buNone/>
            </a:pPr>
            <a:r>
              <a:rPr kumimoji="1" lang="en-US" altLang="zh-CN" smtClean="0"/>
              <a:t>           int n; </a:t>
            </a:r>
          </a:p>
          <a:p>
            <a:pPr eaLnBrk="1" hangingPunct="1">
              <a:lnSpc>
                <a:spcPct val="90000"/>
              </a:lnSpc>
              <a:buFont typeface="Wingdings" panose="05000000000000000000" pitchFamily="2" charset="2"/>
              <a:buNone/>
            </a:pPr>
            <a:r>
              <a:rPr kumimoji="1" lang="en-US" altLang="zh-CN" smtClean="0"/>
              <a:t>           double total, average, value;</a:t>
            </a:r>
          </a:p>
          <a:p>
            <a:pPr eaLnBrk="1" hangingPunct="1">
              <a:lnSpc>
                <a:spcPct val="90000"/>
              </a:lnSpc>
              <a:buFont typeface="Wingdings" panose="05000000000000000000" pitchFamily="2" charset="2"/>
              <a:buNone/>
            </a:pPr>
            <a:r>
              <a:rPr kumimoji="1" lang="en-US" altLang="zh-CN" smtClean="0"/>
              <a:t>           scanf(</a:t>
            </a:r>
            <a:r>
              <a:rPr kumimoji="1" lang="en-US" altLang="zh-CN" smtClean="0">
                <a:latin typeface="华文中宋" panose="02010600040101010101" pitchFamily="2" charset="-122"/>
              </a:rPr>
              <a:t>“</a:t>
            </a:r>
            <a:r>
              <a:rPr kumimoji="1" lang="zh-CN" altLang="en-US" smtClean="0"/>
              <a:t>输入个数：</a:t>
            </a:r>
            <a:r>
              <a:rPr kumimoji="1" lang="en-US" altLang="zh-CN" smtClean="0"/>
              <a:t>\n</a:t>
            </a:r>
            <a:r>
              <a:rPr kumimoji="1" lang="en-US" altLang="zh-CN" smtClean="0">
                <a:latin typeface="华文中宋" panose="02010600040101010101" pitchFamily="2" charset="-122"/>
              </a:rPr>
              <a:t>”</a:t>
            </a:r>
            <a:r>
              <a:rPr kumimoji="1" lang="en-US" altLang="zh-CN" smtClean="0"/>
              <a:t>, &amp;n);</a:t>
            </a:r>
          </a:p>
          <a:p>
            <a:pPr eaLnBrk="1" hangingPunct="1">
              <a:lnSpc>
                <a:spcPct val="90000"/>
              </a:lnSpc>
              <a:buFont typeface="Wingdings" panose="05000000000000000000" pitchFamily="2" charset="2"/>
              <a:buNone/>
            </a:pPr>
            <a:r>
              <a:rPr kumimoji="1" lang="en-US" altLang="zh-CN" smtClean="0"/>
              <a:t>		   total = </a:t>
            </a:r>
            <a:r>
              <a:rPr kumimoji="1" lang="en-US" altLang="zh-CN" smtClean="0">
                <a:solidFill>
                  <a:srgbClr val="FF0000"/>
                </a:solidFill>
              </a:rPr>
              <a:t>sum(n);</a:t>
            </a:r>
          </a:p>
          <a:p>
            <a:pPr eaLnBrk="1" hangingPunct="1">
              <a:lnSpc>
                <a:spcPct val="90000"/>
              </a:lnSpc>
              <a:buFont typeface="Wingdings" panose="05000000000000000000" pitchFamily="2" charset="2"/>
              <a:buNone/>
            </a:pPr>
            <a:r>
              <a:rPr kumimoji="1" lang="en-US" altLang="zh-CN" smtClean="0"/>
              <a:t>		   average=total/n;</a:t>
            </a:r>
          </a:p>
          <a:p>
            <a:pPr eaLnBrk="1" hangingPunct="1">
              <a:lnSpc>
                <a:spcPct val="90000"/>
              </a:lnSpc>
              <a:buFont typeface="Wingdings" panose="05000000000000000000" pitchFamily="2" charset="2"/>
              <a:buNone/>
            </a:pPr>
            <a:r>
              <a:rPr kumimoji="1" lang="en-US" altLang="zh-CN" smtClean="0"/>
              <a:t>           return(average);</a:t>
            </a:r>
          </a:p>
          <a:p>
            <a:pPr eaLnBrk="1" hangingPunct="1">
              <a:lnSpc>
                <a:spcPct val="90000"/>
              </a:lnSpc>
              <a:buFont typeface="Wingdings" panose="05000000000000000000" pitchFamily="2" charset="2"/>
              <a:buNone/>
            </a:pPr>
            <a:r>
              <a:rPr kumimoji="1" lang="en-US" altLang="zh-CN" smtClean="0"/>
              <a:t>}</a:t>
            </a:r>
          </a:p>
          <a:p>
            <a:pPr eaLnBrk="1" hangingPunct="1">
              <a:lnSpc>
                <a:spcPct val="90000"/>
              </a:lnSpc>
              <a:buFont typeface="Wingdings" panose="05000000000000000000" pitchFamily="2" charset="2"/>
              <a:buNone/>
            </a:pPr>
            <a:r>
              <a:rPr kumimoji="1" lang="zh-CN" altLang="en-US" smtClean="0"/>
              <a:t>两个模块之间存在联系</a:t>
            </a:r>
            <a:endParaRPr lang="zh-CN" altLang="en-US" smtClean="0"/>
          </a:p>
        </p:txBody>
      </p:sp>
      <p:sp>
        <p:nvSpPr>
          <p:cNvPr id="61444" name="Freeform 4"/>
          <p:cNvSpPr>
            <a:spLocks/>
          </p:cNvSpPr>
          <p:nvPr/>
        </p:nvSpPr>
        <p:spPr bwMode="auto">
          <a:xfrm rot="-751603">
            <a:off x="4065588" y="1392238"/>
            <a:ext cx="1447800" cy="2800350"/>
          </a:xfrm>
          <a:custGeom>
            <a:avLst/>
            <a:gdLst>
              <a:gd name="T0" fmla="*/ 2147483647 w 1016"/>
              <a:gd name="T1" fmla="*/ 0 h 224"/>
              <a:gd name="T2" fmla="*/ 2147483647 w 1016"/>
              <a:gd name="T3" fmla="*/ 2147483647 h 224"/>
              <a:gd name="T4" fmla="*/ 0 w 1016"/>
              <a:gd name="T5" fmla="*/ 2147483647 h 224"/>
              <a:gd name="T6" fmla="*/ 0 60000 65536"/>
              <a:gd name="T7" fmla="*/ 0 60000 65536"/>
              <a:gd name="T8" fmla="*/ 0 60000 65536"/>
            </a:gdLst>
            <a:ahLst/>
            <a:cxnLst>
              <a:cxn ang="T6">
                <a:pos x="T0" y="T1"/>
              </a:cxn>
              <a:cxn ang="T7">
                <a:pos x="T2" y="T3"/>
              </a:cxn>
              <a:cxn ang="T8">
                <a:pos x="T4" y="T5"/>
              </a:cxn>
            </a:cxnLst>
            <a:rect l="0" t="0" r="r" b="b"/>
            <a:pathLst>
              <a:path w="1016" h="224">
                <a:moveTo>
                  <a:pt x="336" y="0"/>
                </a:moveTo>
                <a:cubicBezTo>
                  <a:pt x="676" y="80"/>
                  <a:pt x="1016" y="160"/>
                  <a:pt x="960" y="192"/>
                </a:cubicBezTo>
                <a:cubicBezTo>
                  <a:pt x="904" y="224"/>
                  <a:pt x="452" y="208"/>
                  <a:pt x="0" y="192"/>
                </a:cubicBezTo>
              </a:path>
            </a:pathLst>
          </a:custGeom>
          <a:noFill/>
          <a:ln w="38100" cmpd="sng">
            <a:solidFill>
              <a:srgbClr val="FF3300"/>
            </a:solidFill>
            <a:round/>
            <a:headEnd type="triangle" w="med" len="med"/>
            <a:tailEnd type="arrow" w="med" len="me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Tree>
    <p:extLst>
      <p:ext uri="{BB962C8B-B14F-4D97-AF65-F5344CB8AC3E}">
        <p14:creationId xmlns:p14="http://schemas.microsoft.com/office/powerpoint/2010/main" val="7674367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67544" y="429937"/>
            <a:ext cx="8567737" cy="981075"/>
          </a:xfrm>
        </p:spPr>
        <p:txBody>
          <a:bodyPr/>
          <a:lstStyle/>
          <a:p>
            <a:pPr eaLnBrk="1" hangingPunct="1"/>
            <a:r>
              <a:rPr lang="zh-CN" altLang="en-US" dirty="0" smtClean="0"/>
              <a:t>影响耦合度的因素</a:t>
            </a:r>
          </a:p>
        </p:txBody>
      </p:sp>
      <p:sp>
        <p:nvSpPr>
          <p:cNvPr id="62467" name="Rectangle 3"/>
          <p:cNvSpPr>
            <a:spLocks noGrp="1" noChangeArrowheads="1"/>
          </p:cNvSpPr>
          <p:nvPr>
            <p:ph type="body" idx="1"/>
          </p:nvPr>
        </p:nvSpPr>
        <p:spPr>
          <a:xfrm>
            <a:off x="1195750" y="1647550"/>
            <a:ext cx="6798736" cy="2072334"/>
          </a:xfrm>
        </p:spPr>
        <p:txBody>
          <a:bodyPr>
            <a:normAutofit fontScale="77500" lnSpcReduction="20000"/>
          </a:bodyPr>
          <a:lstStyle/>
          <a:p>
            <a:pPr eaLnBrk="1" hangingPunct="1"/>
            <a:r>
              <a:rPr kumimoji="1" lang="zh-CN" altLang="en-US" dirty="0" smtClean="0"/>
              <a:t>如果使用模块</a:t>
            </a:r>
            <a:r>
              <a:rPr kumimoji="1" lang="en-US" altLang="zh-CN" dirty="0" smtClean="0"/>
              <a:t>A</a:t>
            </a:r>
            <a:r>
              <a:rPr kumimoji="1" lang="zh-CN" altLang="en-US" dirty="0" smtClean="0"/>
              <a:t>需要了解模块</a:t>
            </a:r>
            <a:r>
              <a:rPr kumimoji="1" lang="en-US" altLang="zh-CN" dirty="0" smtClean="0"/>
              <a:t>B</a:t>
            </a:r>
            <a:r>
              <a:rPr kumimoji="1" lang="zh-CN" altLang="en-US" dirty="0" smtClean="0"/>
              <a:t>，那么</a:t>
            </a:r>
            <a:r>
              <a:rPr kumimoji="1" lang="en-US" altLang="zh-CN" dirty="0" smtClean="0"/>
              <a:t>A</a:t>
            </a:r>
            <a:r>
              <a:rPr kumimoji="1" lang="zh-CN" altLang="en-US" dirty="0" smtClean="0"/>
              <a:t>和</a:t>
            </a:r>
            <a:r>
              <a:rPr kumimoji="1" lang="en-US" altLang="zh-CN" dirty="0" smtClean="0"/>
              <a:t>B</a:t>
            </a:r>
            <a:r>
              <a:rPr kumimoji="1" lang="zh-CN" altLang="en-US" dirty="0" smtClean="0"/>
              <a:t>是耦合的。影响模块间耦合程度有三方面的因素：</a:t>
            </a:r>
          </a:p>
          <a:p>
            <a:pPr lvl="1" eaLnBrk="1" hangingPunct="1"/>
            <a:r>
              <a:rPr kumimoji="1" lang="zh-CN" altLang="en-US" dirty="0" smtClean="0">
                <a:solidFill>
                  <a:schemeClr val="accent2"/>
                </a:solidFill>
              </a:rPr>
              <a:t>联系方式</a:t>
            </a:r>
            <a:r>
              <a:rPr kumimoji="1" lang="zh-CN" altLang="en-US" dirty="0" smtClean="0"/>
              <a:t>－－模块间通过什么方式联系</a:t>
            </a:r>
          </a:p>
          <a:p>
            <a:pPr lvl="1" eaLnBrk="1" hangingPunct="1"/>
            <a:r>
              <a:rPr kumimoji="1" lang="zh-CN" altLang="en-US" dirty="0" smtClean="0">
                <a:solidFill>
                  <a:schemeClr val="accent2"/>
                </a:solidFill>
              </a:rPr>
              <a:t>来往信息的作用</a:t>
            </a:r>
            <a:r>
              <a:rPr kumimoji="1" lang="zh-CN" altLang="en-US" dirty="0" smtClean="0"/>
              <a:t>－－模块间来往信息作什么用</a:t>
            </a:r>
          </a:p>
          <a:p>
            <a:pPr lvl="1" eaLnBrk="1" hangingPunct="1"/>
            <a:r>
              <a:rPr kumimoji="1" lang="zh-CN" altLang="en-US" dirty="0" smtClean="0">
                <a:solidFill>
                  <a:schemeClr val="accent2"/>
                </a:solidFill>
              </a:rPr>
              <a:t>数量</a:t>
            </a:r>
            <a:r>
              <a:rPr kumimoji="1" lang="zh-CN" altLang="en-US" dirty="0" smtClean="0"/>
              <a:t>－－模块间来往信息的多少。</a:t>
            </a:r>
          </a:p>
          <a:p>
            <a:pPr eaLnBrk="1" hangingPunct="1"/>
            <a:endParaRPr lang="en-US" altLang="zh-CN" dirty="0" smtClean="0"/>
          </a:p>
        </p:txBody>
      </p:sp>
      <p:sp>
        <p:nvSpPr>
          <p:cNvPr id="62468" name="Text Box 4"/>
          <p:cNvSpPr txBox="1">
            <a:spLocks noChangeArrowheads="1"/>
          </p:cNvSpPr>
          <p:nvPr/>
        </p:nvSpPr>
        <p:spPr bwMode="auto">
          <a:xfrm>
            <a:off x="2610387" y="4313610"/>
            <a:ext cx="627062"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FFFFFF"/>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latin typeface="楷体_GB2312" pitchFamily="49" charset="-122"/>
                <a:ea typeface="楷体_GB2312" pitchFamily="49" charset="-122"/>
              </a:rPr>
              <a:t>混合</a:t>
            </a:r>
          </a:p>
          <a:p>
            <a:pPr algn="ctr"/>
            <a:r>
              <a:rPr kumimoji="1" lang="zh-CN" altLang="en-US" b="1">
                <a:latin typeface="楷体_GB2312" pitchFamily="49" charset="-122"/>
                <a:ea typeface="楷体_GB2312" pitchFamily="49" charset="-122"/>
              </a:rPr>
              <a:t>控制</a:t>
            </a:r>
          </a:p>
          <a:p>
            <a:pPr algn="ctr"/>
            <a:r>
              <a:rPr kumimoji="1" lang="zh-CN" altLang="en-US" b="1">
                <a:latin typeface="楷体_GB2312" pitchFamily="49" charset="-122"/>
                <a:ea typeface="楷体_GB2312" pitchFamily="49" charset="-122"/>
              </a:rPr>
              <a:t>数据</a:t>
            </a:r>
          </a:p>
        </p:txBody>
      </p:sp>
      <p:sp>
        <p:nvSpPr>
          <p:cNvPr id="62469" name="Freeform 5"/>
          <p:cNvSpPr>
            <a:spLocks/>
          </p:cNvSpPr>
          <p:nvPr/>
        </p:nvSpPr>
        <p:spPr bwMode="auto">
          <a:xfrm>
            <a:off x="2348449" y="4077072"/>
            <a:ext cx="3217863" cy="1308100"/>
          </a:xfrm>
          <a:custGeom>
            <a:avLst/>
            <a:gdLst>
              <a:gd name="T0" fmla="*/ 0 w 2640"/>
              <a:gd name="T1" fmla="*/ 0 h 1260"/>
              <a:gd name="T2" fmla="*/ 0 w 2640"/>
              <a:gd name="T3" fmla="*/ 2147483647 h 1260"/>
              <a:gd name="T4" fmla="*/ 2147483647 w 2640"/>
              <a:gd name="T5" fmla="*/ 2147483647 h 1260"/>
              <a:gd name="T6" fmla="*/ 0 60000 65536"/>
              <a:gd name="T7" fmla="*/ 0 60000 65536"/>
              <a:gd name="T8" fmla="*/ 0 60000 65536"/>
            </a:gdLst>
            <a:ahLst/>
            <a:cxnLst>
              <a:cxn ang="T6">
                <a:pos x="T0" y="T1"/>
              </a:cxn>
              <a:cxn ang="T7">
                <a:pos x="T2" y="T3"/>
              </a:cxn>
              <a:cxn ang="T8">
                <a:pos x="T4" y="T5"/>
              </a:cxn>
            </a:cxnLst>
            <a:rect l="0" t="0" r="r" b="b"/>
            <a:pathLst>
              <a:path w="2640" h="1260">
                <a:moveTo>
                  <a:pt x="0" y="0"/>
                </a:moveTo>
                <a:lnTo>
                  <a:pt x="0" y="1260"/>
                </a:lnTo>
                <a:lnTo>
                  <a:pt x="2640" y="1260"/>
                </a:lnTo>
              </a:path>
            </a:pathLst>
          </a:custGeom>
          <a:noFill/>
          <a:ln w="38100" cmpd="sng">
            <a:solidFill>
              <a:srgbClr val="FF3300"/>
            </a:solidFill>
            <a:round/>
            <a:headEnd type="triangle" w="sm"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70" name="Line 6"/>
          <p:cNvSpPr>
            <a:spLocks noChangeShapeType="1"/>
          </p:cNvSpPr>
          <p:nvPr/>
        </p:nvSpPr>
        <p:spPr bwMode="auto">
          <a:xfrm flipH="1">
            <a:off x="1092737" y="5385172"/>
            <a:ext cx="1255712" cy="950913"/>
          </a:xfrm>
          <a:prstGeom prst="line">
            <a:avLst/>
          </a:prstGeom>
          <a:noFill/>
          <a:ln w="38100">
            <a:solidFill>
              <a:srgbClr val="FF33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2471" name="Line 7"/>
          <p:cNvSpPr>
            <a:spLocks noChangeShapeType="1"/>
          </p:cNvSpPr>
          <p:nvPr/>
        </p:nvSpPr>
        <p:spPr bwMode="auto">
          <a:xfrm>
            <a:off x="2348449" y="5088310"/>
            <a:ext cx="79375" cy="1587"/>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2" name="Line 8"/>
          <p:cNvSpPr>
            <a:spLocks noChangeShapeType="1"/>
          </p:cNvSpPr>
          <p:nvPr/>
        </p:nvSpPr>
        <p:spPr bwMode="auto">
          <a:xfrm>
            <a:off x="2348449" y="4789860"/>
            <a:ext cx="79375" cy="317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3" name="Line 9"/>
          <p:cNvSpPr>
            <a:spLocks noChangeShapeType="1"/>
          </p:cNvSpPr>
          <p:nvPr/>
        </p:nvSpPr>
        <p:spPr bwMode="auto">
          <a:xfrm>
            <a:off x="2348449" y="4492997"/>
            <a:ext cx="79375" cy="317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4" name="Line 10"/>
          <p:cNvSpPr>
            <a:spLocks noChangeShapeType="1"/>
          </p:cNvSpPr>
          <p:nvPr/>
        </p:nvSpPr>
        <p:spPr bwMode="auto">
          <a:xfrm>
            <a:off x="3446999" y="5324847"/>
            <a:ext cx="3175" cy="6032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5" name="Line 11"/>
          <p:cNvSpPr>
            <a:spLocks noChangeShapeType="1"/>
          </p:cNvSpPr>
          <p:nvPr/>
        </p:nvSpPr>
        <p:spPr bwMode="auto">
          <a:xfrm>
            <a:off x="4545549" y="5324847"/>
            <a:ext cx="3175" cy="6032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6" name="Line 12"/>
          <p:cNvSpPr>
            <a:spLocks noChangeShapeType="1"/>
          </p:cNvSpPr>
          <p:nvPr/>
        </p:nvSpPr>
        <p:spPr bwMode="auto">
          <a:xfrm flipH="1" flipV="1">
            <a:off x="1878549" y="5623297"/>
            <a:ext cx="77788" cy="58738"/>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7" name="Line 13"/>
          <p:cNvSpPr>
            <a:spLocks noChangeShapeType="1"/>
          </p:cNvSpPr>
          <p:nvPr/>
        </p:nvSpPr>
        <p:spPr bwMode="auto">
          <a:xfrm flipH="1" flipV="1">
            <a:off x="1484849" y="5920160"/>
            <a:ext cx="79375" cy="58737"/>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8" name="Text Box 14"/>
          <p:cNvSpPr txBox="1">
            <a:spLocks noChangeArrowheads="1"/>
          </p:cNvSpPr>
          <p:nvPr/>
        </p:nvSpPr>
        <p:spPr bwMode="auto">
          <a:xfrm>
            <a:off x="2977099" y="5443910"/>
            <a:ext cx="211772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FFFFFF"/>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1600" b="1">
                <a:latin typeface="楷体_GB2312" pitchFamily="49" charset="-122"/>
                <a:ea typeface="楷体_GB2312" pitchFamily="49" charset="-122"/>
              </a:rPr>
              <a:t> </a:t>
            </a:r>
            <a:r>
              <a:rPr kumimoji="1" lang="zh-CN" altLang="en-US" sz="1600" b="1">
                <a:latin typeface="楷体_GB2312" pitchFamily="49" charset="-122"/>
                <a:ea typeface="楷体_GB2312" pitchFamily="49" charset="-122"/>
              </a:rPr>
              <a:t>用过程     直接引用</a:t>
            </a:r>
          </a:p>
          <a:p>
            <a:pPr algn="just"/>
            <a:r>
              <a:rPr kumimoji="1" lang="zh-CN" altLang="en-US" sz="1600" b="1">
                <a:latin typeface="楷体_GB2312" pitchFamily="49" charset="-122"/>
                <a:ea typeface="楷体_GB2312" pitchFamily="49" charset="-122"/>
              </a:rPr>
              <a:t>语句调用</a:t>
            </a:r>
            <a:endParaRPr kumimoji="1" lang="zh-CN" altLang="en-US" sz="700" b="1">
              <a:latin typeface="楷体_GB2312" pitchFamily="49" charset="-122"/>
              <a:ea typeface="楷体_GB2312" pitchFamily="49" charset="-122"/>
            </a:endParaRPr>
          </a:p>
        </p:txBody>
      </p:sp>
      <p:sp>
        <p:nvSpPr>
          <p:cNvPr id="62479" name="Text Box 15"/>
          <p:cNvSpPr txBox="1">
            <a:spLocks noChangeArrowheads="1"/>
          </p:cNvSpPr>
          <p:nvPr/>
        </p:nvSpPr>
        <p:spPr bwMode="auto">
          <a:xfrm>
            <a:off x="2191287" y="5562972"/>
            <a:ext cx="31432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FFFFFF"/>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latin typeface="楷体_GB2312" pitchFamily="49" charset="-122"/>
                <a:ea typeface="楷体_GB2312" pitchFamily="49" charset="-122"/>
              </a:rPr>
              <a:t>少</a:t>
            </a:r>
            <a:endParaRPr kumimoji="1" lang="zh-CN" altLang="en-US" sz="700" b="1">
              <a:latin typeface="楷体_GB2312" pitchFamily="49" charset="-122"/>
              <a:ea typeface="楷体_GB2312" pitchFamily="49" charset="-122"/>
            </a:endParaRPr>
          </a:p>
        </p:txBody>
      </p:sp>
      <p:sp>
        <p:nvSpPr>
          <p:cNvPr id="62480" name="Text Box 16"/>
          <p:cNvSpPr txBox="1">
            <a:spLocks noChangeArrowheads="1"/>
          </p:cNvSpPr>
          <p:nvPr/>
        </p:nvSpPr>
        <p:spPr bwMode="auto">
          <a:xfrm>
            <a:off x="1799174" y="5859835"/>
            <a:ext cx="3143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FFFFFF"/>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楷体_GB2312" pitchFamily="49" charset="-122"/>
                <a:ea typeface="楷体_GB2312" pitchFamily="49" charset="-122"/>
              </a:rPr>
              <a:t>多</a:t>
            </a:r>
          </a:p>
        </p:txBody>
      </p:sp>
      <p:sp>
        <p:nvSpPr>
          <p:cNvPr id="62481" name="Text Box 17"/>
          <p:cNvSpPr txBox="1">
            <a:spLocks noChangeArrowheads="1"/>
          </p:cNvSpPr>
          <p:nvPr/>
        </p:nvSpPr>
        <p:spPr bwMode="auto">
          <a:xfrm>
            <a:off x="665699" y="5886822"/>
            <a:ext cx="5492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FFFFFF"/>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楷体_GB2312" pitchFamily="49" charset="-122"/>
                <a:ea typeface="楷体_GB2312" pitchFamily="49" charset="-122"/>
              </a:rPr>
              <a:t>数量</a:t>
            </a:r>
          </a:p>
        </p:txBody>
      </p:sp>
      <p:sp>
        <p:nvSpPr>
          <p:cNvPr id="62482" name="Text Box 18"/>
          <p:cNvSpPr txBox="1">
            <a:spLocks noChangeArrowheads="1"/>
          </p:cNvSpPr>
          <p:nvPr/>
        </p:nvSpPr>
        <p:spPr bwMode="auto">
          <a:xfrm>
            <a:off x="5566312" y="5207372"/>
            <a:ext cx="549275"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FFFFFF"/>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楷体_GB2312" pitchFamily="49" charset="-122"/>
                <a:ea typeface="楷体_GB2312" pitchFamily="49" charset="-122"/>
              </a:rPr>
              <a:t>方式</a:t>
            </a:r>
            <a:endParaRPr kumimoji="1" lang="zh-CN" altLang="en-US" sz="700" b="1">
              <a:latin typeface="楷体_GB2312" pitchFamily="49" charset="-122"/>
              <a:ea typeface="楷体_GB2312" pitchFamily="49" charset="-122"/>
            </a:endParaRPr>
          </a:p>
        </p:txBody>
      </p:sp>
      <p:sp>
        <p:nvSpPr>
          <p:cNvPr id="62483" name="Text Box 19"/>
          <p:cNvSpPr txBox="1">
            <a:spLocks noChangeArrowheads="1"/>
          </p:cNvSpPr>
          <p:nvPr/>
        </p:nvSpPr>
        <p:spPr bwMode="auto">
          <a:xfrm>
            <a:off x="2113499" y="3780210"/>
            <a:ext cx="471488"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FFFFFF"/>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latin typeface="楷体_GB2312" pitchFamily="49" charset="-122"/>
                <a:ea typeface="楷体_GB2312" pitchFamily="49" charset="-122"/>
              </a:rPr>
              <a:t>作用</a:t>
            </a:r>
            <a:endParaRPr kumimoji="1" lang="zh-CN" altLang="en-US" sz="700" b="1">
              <a:latin typeface="楷体_GB2312" pitchFamily="49" charset="-122"/>
              <a:ea typeface="楷体_GB2312" pitchFamily="49" charset="-122"/>
            </a:endParaRPr>
          </a:p>
        </p:txBody>
      </p:sp>
      <p:sp>
        <p:nvSpPr>
          <p:cNvPr id="62484" name="Text Box 20"/>
          <p:cNvSpPr txBox="1">
            <a:spLocks noChangeArrowheads="1"/>
          </p:cNvSpPr>
          <p:nvPr/>
        </p:nvSpPr>
        <p:spPr bwMode="auto">
          <a:xfrm>
            <a:off x="1956337" y="5147047"/>
            <a:ext cx="31432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FFFFFF"/>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000" b="1">
                <a:latin typeface="楷体_GB2312" pitchFamily="49" charset="-122"/>
                <a:ea typeface="楷体_GB2312" pitchFamily="49" charset="-122"/>
              </a:rPr>
              <a:t>0</a:t>
            </a:r>
          </a:p>
        </p:txBody>
      </p:sp>
      <p:sp>
        <p:nvSpPr>
          <p:cNvPr id="62485" name="Text Box 21"/>
          <p:cNvSpPr txBox="1">
            <a:spLocks noChangeArrowheads="1"/>
          </p:cNvSpPr>
          <p:nvPr/>
        </p:nvSpPr>
        <p:spPr bwMode="auto">
          <a:xfrm>
            <a:off x="6282274" y="4386635"/>
            <a:ext cx="27717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a:solidFill>
                  <a:schemeClr val="tx2"/>
                </a:solidFill>
                <a:latin typeface="楷体_GB2312" pitchFamily="49" charset="-122"/>
                <a:ea typeface="楷体_GB2312" pitchFamily="49" charset="-122"/>
              </a:rPr>
              <a:t>离坐标原点越远，耦合程度越高</a:t>
            </a:r>
          </a:p>
        </p:txBody>
      </p:sp>
    </p:spTree>
    <p:extLst>
      <p:ext uri="{BB962C8B-B14F-4D97-AF65-F5344CB8AC3E}">
        <p14:creationId xmlns:p14="http://schemas.microsoft.com/office/powerpoint/2010/main" val="5943280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a:xfrm>
            <a:off x="413543" y="287338"/>
            <a:ext cx="8567737" cy="981075"/>
          </a:xfrm>
        </p:spPr>
        <p:txBody>
          <a:bodyPr/>
          <a:lstStyle/>
          <a:p>
            <a:pPr eaLnBrk="1" hangingPunct="1">
              <a:defRPr/>
            </a:pPr>
            <a:r>
              <a:rPr lang="zh-CN" altLang="en-US" dirty="0" smtClean="0">
                <a:effectLst>
                  <a:outerShdw blurRad="38100" dist="38100" dir="2700000" algn="tl">
                    <a:srgbClr val="C0C0C0"/>
                  </a:outerShdw>
                </a:effectLst>
              </a:rPr>
              <a:t>使用桥梁来比喻</a:t>
            </a:r>
          </a:p>
        </p:txBody>
      </p:sp>
      <p:sp>
        <p:nvSpPr>
          <p:cNvPr id="8195" name="Rectangle 3"/>
          <p:cNvSpPr>
            <a:spLocks noGrp="1" noChangeArrowheads="1"/>
          </p:cNvSpPr>
          <p:nvPr>
            <p:ph type="body" idx="1"/>
          </p:nvPr>
        </p:nvSpPr>
        <p:spPr>
          <a:xfrm>
            <a:off x="250825" y="1268413"/>
            <a:ext cx="8893175" cy="1223962"/>
          </a:xfrm>
        </p:spPr>
        <p:txBody>
          <a:bodyPr>
            <a:normAutofit fontScale="92500" lnSpcReduction="20000"/>
          </a:bodyPr>
          <a:lstStyle/>
          <a:p>
            <a:pPr eaLnBrk="1" hangingPunct="1">
              <a:lnSpc>
                <a:spcPct val="110000"/>
              </a:lnSpc>
              <a:spcBef>
                <a:spcPts val="0"/>
              </a:spcBef>
            </a:pPr>
            <a:r>
              <a:rPr lang="zh-CN" altLang="en-US" dirty="0" smtClean="0"/>
              <a:t>桥梁的架构设计可以使用草图描述，架构决定了桥梁的基本结构部件。</a:t>
            </a:r>
          </a:p>
          <a:p>
            <a:pPr lvl="1" eaLnBrk="1" hangingPunct="1">
              <a:lnSpc>
                <a:spcPct val="80000"/>
              </a:lnSpc>
            </a:pPr>
            <a:r>
              <a:rPr lang="zh-CN" altLang="en-US" dirty="0" smtClean="0"/>
              <a:t>桥梁有梁式桥、拱桥、斜拉桥、悬索桥等架构</a:t>
            </a:r>
          </a:p>
        </p:txBody>
      </p:sp>
      <p:pic>
        <p:nvPicPr>
          <p:cNvPr id="8196" name="Picture 4" descr="T0@DW9HN{F8PYH{EVLZ}PO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452688"/>
            <a:ext cx="5616575"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 Box 5"/>
          <p:cNvSpPr txBox="1">
            <a:spLocks noChangeArrowheads="1"/>
          </p:cNvSpPr>
          <p:nvPr/>
        </p:nvSpPr>
        <p:spPr bwMode="auto">
          <a:xfrm>
            <a:off x="6443663" y="2668588"/>
            <a:ext cx="2700337" cy="1552575"/>
          </a:xfrm>
          <a:prstGeom prst="rect">
            <a:avLst/>
          </a:prstGeom>
          <a:solidFill>
            <a:srgbClr val="FEE6A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ea typeface="华文中宋" panose="02010600040101010101" pitchFamily="2" charset="-122"/>
              </a:rPr>
              <a:t>斜拉桥的基本结构：</a:t>
            </a:r>
          </a:p>
          <a:p>
            <a:pPr eaLnBrk="1" hangingPunct="1">
              <a:buFontTx/>
              <a:buChar char="•"/>
            </a:pPr>
            <a:r>
              <a:rPr lang="zh-CN" altLang="en-US" sz="2400" b="1">
                <a:ea typeface="楷体_GB2312" pitchFamily="49" charset="-122"/>
              </a:rPr>
              <a:t> 索塔</a:t>
            </a:r>
          </a:p>
          <a:p>
            <a:pPr eaLnBrk="1" hangingPunct="1">
              <a:buFontTx/>
              <a:buChar char="•"/>
            </a:pPr>
            <a:r>
              <a:rPr lang="zh-CN" altLang="en-US" sz="2400" b="1">
                <a:ea typeface="楷体_GB2312" pitchFamily="49" charset="-122"/>
              </a:rPr>
              <a:t> 主梁</a:t>
            </a:r>
          </a:p>
          <a:p>
            <a:pPr eaLnBrk="1" hangingPunct="1">
              <a:buFontTx/>
              <a:buChar char="•"/>
            </a:pPr>
            <a:r>
              <a:rPr lang="zh-CN" altLang="en-US" sz="2400" b="1">
                <a:ea typeface="楷体_GB2312" pitchFamily="49" charset="-122"/>
              </a:rPr>
              <a:t> 斜拉索  </a:t>
            </a:r>
          </a:p>
        </p:txBody>
      </p:sp>
    </p:spTree>
    <p:extLst>
      <p:ext uri="{BB962C8B-B14F-4D97-AF65-F5344CB8AC3E}">
        <p14:creationId xmlns:p14="http://schemas.microsoft.com/office/powerpoint/2010/main" val="277943976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576263" y="404664"/>
            <a:ext cx="8567737" cy="981075"/>
          </a:xfrm>
        </p:spPr>
        <p:txBody>
          <a:bodyPr/>
          <a:lstStyle/>
          <a:p>
            <a:pPr eaLnBrk="1" hangingPunct="1"/>
            <a:r>
              <a:rPr lang="zh-CN" altLang="en-US" dirty="0" smtClean="0"/>
              <a:t>耦合的类型</a:t>
            </a:r>
          </a:p>
        </p:txBody>
      </p:sp>
      <p:sp>
        <p:nvSpPr>
          <p:cNvPr id="320515" name="Rectangle 3"/>
          <p:cNvSpPr>
            <a:spLocks noGrp="1" noChangeArrowheads="1"/>
          </p:cNvSpPr>
          <p:nvPr>
            <p:ph type="body" idx="1"/>
          </p:nvPr>
        </p:nvSpPr>
        <p:spPr>
          <a:xfrm>
            <a:off x="899592" y="1763667"/>
            <a:ext cx="7094894" cy="4689669"/>
          </a:xfrm>
        </p:spPr>
        <p:txBody>
          <a:bodyPr>
            <a:normAutofit fontScale="70000" lnSpcReduction="20000"/>
          </a:bodyPr>
          <a:lstStyle/>
          <a:p>
            <a:pPr marL="609600" indent="-609600" eaLnBrk="1" hangingPunct="1">
              <a:lnSpc>
                <a:spcPct val="120000"/>
              </a:lnSpc>
              <a:spcBef>
                <a:spcPts val="0"/>
              </a:spcBef>
            </a:pPr>
            <a:r>
              <a:rPr lang="zh-CN" altLang="en-US" dirty="0" smtClean="0"/>
              <a:t>耦合分类如下：</a:t>
            </a:r>
          </a:p>
          <a:p>
            <a:pPr marL="990600" lvl="1" indent="-533400" eaLnBrk="1" hangingPunct="1">
              <a:lnSpc>
                <a:spcPct val="120000"/>
              </a:lnSpc>
              <a:spcBef>
                <a:spcPts val="0"/>
              </a:spcBef>
            </a:pPr>
            <a:r>
              <a:rPr kumimoji="1" lang="zh-CN" altLang="en-US" dirty="0" smtClean="0">
                <a:solidFill>
                  <a:srgbClr val="FF3300"/>
                </a:solidFill>
              </a:rPr>
              <a:t>数据耦合：</a:t>
            </a:r>
            <a:r>
              <a:rPr kumimoji="1" lang="zh-CN" altLang="en-US" dirty="0" smtClean="0"/>
              <a:t>采用子程序调用，调用模块将需要进行处理的数据传递给被调模块。数据耦合是不可避免的。</a:t>
            </a:r>
          </a:p>
          <a:p>
            <a:pPr marL="990600" lvl="1" indent="-533400" eaLnBrk="1" hangingPunct="1">
              <a:lnSpc>
                <a:spcPct val="120000"/>
              </a:lnSpc>
              <a:spcBef>
                <a:spcPts val="0"/>
              </a:spcBef>
            </a:pPr>
            <a:r>
              <a:rPr kumimoji="1" lang="zh-CN" altLang="en-US" dirty="0" smtClean="0">
                <a:solidFill>
                  <a:srgbClr val="FF3300"/>
                </a:solidFill>
              </a:rPr>
              <a:t>标记耦合：</a:t>
            </a:r>
            <a:r>
              <a:rPr kumimoji="1" lang="zh-CN" altLang="en-US" dirty="0" smtClean="0"/>
              <a:t>如果调用模块将整个数据记录传递给被调模块，而被调模块只使用了部分数据项，则称为标记耦合或特征耦合。</a:t>
            </a:r>
          </a:p>
          <a:p>
            <a:pPr marL="990600" lvl="1" indent="-533400" eaLnBrk="1" hangingPunct="1">
              <a:lnSpc>
                <a:spcPct val="120000"/>
              </a:lnSpc>
              <a:spcBef>
                <a:spcPts val="0"/>
              </a:spcBef>
            </a:pPr>
            <a:r>
              <a:rPr kumimoji="1" lang="zh-CN" altLang="en-US" dirty="0" smtClean="0">
                <a:solidFill>
                  <a:srgbClr val="FF3300"/>
                </a:solidFill>
              </a:rPr>
              <a:t>控制耦合：</a:t>
            </a:r>
            <a:r>
              <a:rPr kumimoji="1" lang="zh-CN" altLang="en-US" dirty="0" smtClean="0"/>
              <a:t>一个模块将控制信息传递给另一个模块，以控制被调模块的内部处理逻辑。（可以分解）</a:t>
            </a:r>
          </a:p>
          <a:p>
            <a:pPr marL="990600" lvl="1" indent="-533400" eaLnBrk="1" hangingPunct="1">
              <a:lnSpc>
                <a:spcPct val="120000"/>
              </a:lnSpc>
              <a:spcBef>
                <a:spcPts val="0"/>
              </a:spcBef>
            </a:pPr>
            <a:r>
              <a:rPr kumimoji="1" lang="zh-CN" altLang="en-US" dirty="0" smtClean="0">
                <a:solidFill>
                  <a:srgbClr val="FF3300"/>
                </a:solidFill>
              </a:rPr>
              <a:t>公共环境耦合：</a:t>
            </a:r>
            <a:r>
              <a:rPr kumimoji="1" lang="zh-CN" altLang="en-US" dirty="0" smtClean="0"/>
              <a:t>如果两个模块共享同一全局数据，称为公共耦合。</a:t>
            </a:r>
          </a:p>
          <a:p>
            <a:pPr marL="990600" lvl="1" indent="-533400" eaLnBrk="1" hangingPunct="1">
              <a:lnSpc>
                <a:spcPct val="120000"/>
              </a:lnSpc>
              <a:spcBef>
                <a:spcPts val="0"/>
              </a:spcBef>
            </a:pPr>
            <a:r>
              <a:rPr kumimoji="1" lang="zh-CN" altLang="en-US" dirty="0" smtClean="0">
                <a:solidFill>
                  <a:srgbClr val="FF3300"/>
                </a:solidFill>
              </a:rPr>
              <a:t>内容耦合：</a:t>
            </a:r>
            <a:r>
              <a:rPr kumimoji="1" lang="zh-CN" altLang="en-US" dirty="0" smtClean="0"/>
              <a:t>两个模块之间的内部属性有直接关联，也称病态耦合。（某些</a:t>
            </a:r>
            <a:r>
              <a:rPr kumimoji="1" lang="en-US" altLang="zh-CN" dirty="0" smtClean="0"/>
              <a:t>GOTO</a:t>
            </a:r>
            <a:r>
              <a:rPr kumimoji="1" lang="zh-CN" altLang="en-US" dirty="0" smtClean="0"/>
              <a:t>语句）</a:t>
            </a:r>
            <a:endParaRPr lang="zh-CN" altLang="en-US" dirty="0" smtClean="0"/>
          </a:p>
        </p:txBody>
      </p:sp>
    </p:spTree>
    <p:extLst>
      <p:ext uri="{BB962C8B-B14F-4D97-AF65-F5344CB8AC3E}">
        <p14:creationId xmlns:p14="http://schemas.microsoft.com/office/powerpoint/2010/main" val="696933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0515">
                                            <p:txEl>
                                              <p:pRg st="1" end="1"/>
                                            </p:txEl>
                                          </p:spTgt>
                                        </p:tgtEl>
                                        <p:attrNameLst>
                                          <p:attrName>style.visibility</p:attrName>
                                        </p:attrNameLst>
                                      </p:cBhvr>
                                      <p:to>
                                        <p:strVal val="visible"/>
                                      </p:to>
                                    </p:set>
                                    <p:animEffect transition="in" filter="blinds(horizontal)">
                                      <p:cBhvr>
                                        <p:cTn id="7" dur="500"/>
                                        <p:tgtEl>
                                          <p:spTgt spid="3205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0515">
                                            <p:txEl>
                                              <p:pRg st="2" end="2"/>
                                            </p:txEl>
                                          </p:spTgt>
                                        </p:tgtEl>
                                        <p:attrNameLst>
                                          <p:attrName>style.visibility</p:attrName>
                                        </p:attrNameLst>
                                      </p:cBhvr>
                                      <p:to>
                                        <p:strVal val="visible"/>
                                      </p:to>
                                    </p:set>
                                    <p:animEffect transition="in" filter="blinds(horizontal)">
                                      <p:cBhvr>
                                        <p:cTn id="12" dur="500"/>
                                        <p:tgtEl>
                                          <p:spTgt spid="3205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20515">
                                            <p:txEl>
                                              <p:pRg st="3" end="3"/>
                                            </p:txEl>
                                          </p:spTgt>
                                        </p:tgtEl>
                                        <p:attrNameLst>
                                          <p:attrName>style.visibility</p:attrName>
                                        </p:attrNameLst>
                                      </p:cBhvr>
                                      <p:to>
                                        <p:strVal val="visible"/>
                                      </p:to>
                                    </p:set>
                                    <p:animEffect transition="in" filter="blinds(horizontal)">
                                      <p:cBhvr>
                                        <p:cTn id="17" dur="500"/>
                                        <p:tgtEl>
                                          <p:spTgt spid="32051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20515">
                                            <p:txEl>
                                              <p:pRg st="4" end="4"/>
                                            </p:txEl>
                                          </p:spTgt>
                                        </p:tgtEl>
                                        <p:attrNameLst>
                                          <p:attrName>style.visibility</p:attrName>
                                        </p:attrNameLst>
                                      </p:cBhvr>
                                      <p:to>
                                        <p:strVal val="visible"/>
                                      </p:to>
                                    </p:set>
                                    <p:animEffect transition="in" filter="blinds(horizontal)">
                                      <p:cBhvr>
                                        <p:cTn id="22" dur="500"/>
                                        <p:tgtEl>
                                          <p:spTgt spid="32051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20515">
                                            <p:txEl>
                                              <p:pRg st="5" end="5"/>
                                            </p:txEl>
                                          </p:spTgt>
                                        </p:tgtEl>
                                        <p:attrNameLst>
                                          <p:attrName>style.visibility</p:attrName>
                                        </p:attrNameLst>
                                      </p:cBhvr>
                                      <p:to>
                                        <p:strVal val="visible"/>
                                      </p:to>
                                    </p:set>
                                    <p:animEffect transition="in" filter="blinds(horizontal)">
                                      <p:cBhvr>
                                        <p:cTn id="27" dur="500"/>
                                        <p:tgtEl>
                                          <p:spTgt spid="3205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68313" y="115888"/>
            <a:ext cx="8567737" cy="981075"/>
          </a:xfrm>
        </p:spPr>
        <p:txBody>
          <a:bodyPr/>
          <a:lstStyle/>
          <a:p>
            <a:pPr eaLnBrk="1" hangingPunct="1"/>
            <a:r>
              <a:rPr lang="zh-CN" altLang="en-US" smtClean="0"/>
              <a:t>代码举例</a:t>
            </a:r>
            <a:r>
              <a:rPr lang="en-US" altLang="zh-CN" smtClean="0"/>
              <a:t>1</a:t>
            </a:r>
          </a:p>
        </p:txBody>
      </p:sp>
      <p:sp>
        <p:nvSpPr>
          <p:cNvPr id="315395" name="Rectangle 3"/>
          <p:cNvSpPr>
            <a:spLocks noGrp="1" noChangeArrowheads="1"/>
          </p:cNvSpPr>
          <p:nvPr>
            <p:ph type="body" idx="1"/>
          </p:nvPr>
        </p:nvSpPr>
        <p:spPr>
          <a:xfrm>
            <a:off x="1187624" y="1772816"/>
            <a:ext cx="6798736" cy="4680520"/>
          </a:xfrm>
        </p:spPr>
        <p:txBody>
          <a:bodyPr>
            <a:normAutofit fontScale="70000" lnSpcReduction="20000"/>
          </a:bodyPr>
          <a:lstStyle/>
          <a:p>
            <a:pPr eaLnBrk="1" hangingPunct="1">
              <a:lnSpc>
                <a:spcPct val="120000"/>
              </a:lnSpc>
              <a:spcBef>
                <a:spcPts val="0"/>
              </a:spcBef>
            </a:pPr>
            <a:r>
              <a:rPr lang="zh-CN" altLang="en-US" dirty="0" smtClean="0">
                <a:latin typeface="Times New Roman" panose="02020603050405020304" pitchFamily="18" charset="0"/>
              </a:rPr>
              <a:t>编写函数用于确定某年是否为闰年。</a:t>
            </a:r>
          </a:p>
          <a:p>
            <a:pPr algn="just" eaLnBrk="1" hangingPunct="1">
              <a:lnSpc>
                <a:spcPct val="120000"/>
              </a:lnSpc>
              <a:spcBef>
                <a:spcPts val="0"/>
              </a:spcBef>
              <a:buFont typeface="Wingdings" panose="05000000000000000000" pitchFamily="2" charset="2"/>
              <a:buNone/>
            </a:pPr>
            <a:r>
              <a:rPr lang="en-US" altLang="zh-CN" sz="2400" dirty="0" smtClean="0">
                <a:solidFill>
                  <a:srgbClr val="0000FF"/>
                </a:solidFill>
                <a:latin typeface="Times New Roman" panose="02020603050405020304" pitchFamily="18" charset="0"/>
                <a:cs typeface="Times New Roman" panose="02020603050405020304" pitchFamily="18" charset="0"/>
              </a:rPr>
              <a:t>Function </a:t>
            </a:r>
            <a:r>
              <a:rPr lang="en-US" altLang="zh-CN" sz="2400" dirty="0" err="1" smtClean="0">
                <a:solidFill>
                  <a:srgbClr val="0000FF"/>
                </a:solidFill>
                <a:latin typeface="Times New Roman" panose="02020603050405020304" pitchFamily="18" charset="0"/>
                <a:cs typeface="Times New Roman" panose="02020603050405020304" pitchFamily="18" charset="0"/>
              </a:rPr>
              <a:t>IsLeapYear</a:t>
            </a:r>
            <a:r>
              <a:rPr lang="en-US" altLang="zh-CN" sz="2400" dirty="0" smtClean="0">
                <a:solidFill>
                  <a:srgbClr val="0000FF"/>
                </a:solidFill>
                <a:latin typeface="Times New Roman" panose="02020603050405020304" pitchFamily="18" charset="0"/>
                <a:cs typeface="Times New Roman" panose="02020603050405020304" pitchFamily="18" charset="0"/>
              </a:rPr>
              <a:t>(</a:t>
            </a:r>
            <a:r>
              <a:rPr lang="en-US" altLang="zh-CN" sz="2400" dirty="0" err="1" smtClean="0">
                <a:solidFill>
                  <a:srgbClr val="0000FF"/>
                </a:solidFill>
                <a:latin typeface="Times New Roman" panose="02020603050405020304" pitchFamily="18" charset="0"/>
                <a:cs typeface="Times New Roman" panose="02020603050405020304" pitchFamily="18" charset="0"/>
              </a:rPr>
              <a:t>yearAs</a:t>
            </a:r>
            <a:r>
              <a:rPr lang="en-US" altLang="zh-CN" sz="2400" dirty="0" smtClean="0">
                <a:solidFill>
                  <a:srgbClr val="0000FF"/>
                </a:solidFill>
                <a:latin typeface="Times New Roman" panose="02020603050405020304" pitchFamily="18" charset="0"/>
                <a:cs typeface="Times New Roman" panose="02020603050405020304" pitchFamily="18" charset="0"/>
              </a:rPr>
              <a:t> integer) As Boolean</a:t>
            </a:r>
          </a:p>
          <a:p>
            <a:pPr algn="just" eaLnBrk="1" hangingPunct="1">
              <a:lnSpc>
                <a:spcPct val="120000"/>
              </a:lnSpc>
              <a:spcBef>
                <a:spcPts val="0"/>
              </a:spcBef>
              <a:buFont typeface="Wingdings" panose="05000000000000000000" pitchFamily="2" charset="2"/>
              <a:buNone/>
            </a:pPr>
            <a:r>
              <a:rPr lang="en-US" altLang="zh-CN" sz="2400" dirty="0" smtClean="0">
                <a:solidFill>
                  <a:srgbClr val="0000FF"/>
                </a:solidFill>
                <a:latin typeface="Times New Roman" panose="02020603050405020304" pitchFamily="18" charset="0"/>
                <a:cs typeface="Times New Roman" panose="02020603050405020304" pitchFamily="18" charset="0"/>
              </a:rPr>
              <a:t>    If  year  Mod  4&lt;&gt;0  or  (year  Mod  100=0 and  year  Mod  400&lt;&gt;0)  Then</a:t>
            </a:r>
          </a:p>
          <a:p>
            <a:pPr algn="just" eaLnBrk="1" hangingPunct="1">
              <a:lnSpc>
                <a:spcPct val="120000"/>
              </a:lnSpc>
              <a:spcBef>
                <a:spcPts val="0"/>
              </a:spcBef>
              <a:buFont typeface="Wingdings" panose="05000000000000000000" pitchFamily="2" charset="2"/>
              <a:buNone/>
            </a:pPr>
            <a:r>
              <a:rPr lang="en-US" altLang="zh-CN" sz="2400" dirty="0" smtClean="0">
                <a:solidFill>
                  <a:srgbClr val="0000FF"/>
                </a:solidFill>
                <a:latin typeface="Times New Roman" panose="02020603050405020304" pitchFamily="18" charset="0"/>
                <a:cs typeface="Times New Roman" panose="02020603050405020304" pitchFamily="18" charset="0"/>
              </a:rPr>
              <a:t>        </a:t>
            </a:r>
            <a:r>
              <a:rPr lang="en-US" altLang="zh-CN" sz="2400" dirty="0" err="1" smtClean="0">
                <a:solidFill>
                  <a:srgbClr val="0000FF"/>
                </a:solidFill>
                <a:latin typeface="Times New Roman" panose="02020603050405020304" pitchFamily="18" charset="0"/>
                <a:cs typeface="Times New Roman" panose="02020603050405020304" pitchFamily="18" charset="0"/>
              </a:rPr>
              <a:t>isLeapYear</a:t>
            </a:r>
            <a:r>
              <a:rPr lang="en-US" altLang="zh-CN" sz="2400" dirty="0" smtClean="0">
                <a:solidFill>
                  <a:srgbClr val="0000FF"/>
                </a:solidFill>
                <a:latin typeface="Times New Roman" panose="02020603050405020304" pitchFamily="18" charset="0"/>
                <a:cs typeface="Times New Roman" panose="02020603050405020304" pitchFamily="18" charset="0"/>
              </a:rPr>
              <a:t> = False</a:t>
            </a:r>
          </a:p>
          <a:p>
            <a:pPr algn="just" eaLnBrk="1" hangingPunct="1">
              <a:lnSpc>
                <a:spcPct val="120000"/>
              </a:lnSpc>
              <a:spcBef>
                <a:spcPts val="0"/>
              </a:spcBef>
              <a:buFont typeface="Wingdings" panose="05000000000000000000" pitchFamily="2" charset="2"/>
              <a:buNone/>
            </a:pPr>
            <a:r>
              <a:rPr lang="en-US" altLang="zh-CN" sz="2400" dirty="0" smtClean="0">
                <a:solidFill>
                  <a:srgbClr val="0000FF"/>
                </a:solidFill>
                <a:latin typeface="Times New Roman" panose="02020603050405020304" pitchFamily="18" charset="0"/>
                <a:cs typeface="Times New Roman" panose="02020603050405020304" pitchFamily="18" charset="0"/>
              </a:rPr>
              <a:t>    Else</a:t>
            </a:r>
          </a:p>
          <a:p>
            <a:pPr algn="just" eaLnBrk="1" hangingPunct="1">
              <a:lnSpc>
                <a:spcPct val="120000"/>
              </a:lnSpc>
              <a:spcBef>
                <a:spcPts val="0"/>
              </a:spcBef>
              <a:buFont typeface="Wingdings" panose="05000000000000000000" pitchFamily="2" charset="2"/>
              <a:buNone/>
            </a:pPr>
            <a:r>
              <a:rPr lang="en-US" altLang="zh-CN" sz="2400" dirty="0" smtClean="0">
                <a:solidFill>
                  <a:srgbClr val="0000FF"/>
                </a:solidFill>
                <a:latin typeface="Times New Roman" panose="02020603050405020304" pitchFamily="18" charset="0"/>
                <a:cs typeface="Times New Roman" panose="02020603050405020304" pitchFamily="18" charset="0"/>
              </a:rPr>
              <a:t>        </a:t>
            </a:r>
            <a:r>
              <a:rPr lang="en-US" altLang="zh-CN" sz="2400" dirty="0" err="1" smtClean="0">
                <a:solidFill>
                  <a:srgbClr val="0000FF"/>
                </a:solidFill>
                <a:latin typeface="Times New Roman" panose="02020603050405020304" pitchFamily="18" charset="0"/>
                <a:cs typeface="Times New Roman" panose="02020603050405020304" pitchFamily="18" charset="0"/>
              </a:rPr>
              <a:t>isLeapYear</a:t>
            </a:r>
            <a:r>
              <a:rPr lang="en-US" altLang="zh-CN" sz="2400" dirty="0" smtClean="0">
                <a:solidFill>
                  <a:srgbClr val="0000FF"/>
                </a:solidFill>
                <a:latin typeface="Times New Roman" panose="02020603050405020304" pitchFamily="18" charset="0"/>
                <a:cs typeface="Times New Roman" panose="02020603050405020304" pitchFamily="18" charset="0"/>
              </a:rPr>
              <a:t> = True</a:t>
            </a:r>
          </a:p>
          <a:p>
            <a:pPr algn="just" eaLnBrk="1" hangingPunct="1">
              <a:lnSpc>
                <a:spcPct val="120000"/>
              </a:lnSpc>
              <a:spcBef>
                <a:spcPts val="0"/>
              </a:spcBef>
              <a:buFont typeface="Wingdings" panose="05000000000000000000" pitchFamily="2" charset="2"/>
              <a:buNone/>
            </a:pPr>
            <a:r>
              <a:rPr lang="en-US" altLang="zh-CN" sz="2400" dirty="0" smtClean="0">
                <a:solidFill>
                  <a:srgbClr val="0000FF"/>
                </a:solidFill>
                <a:latin typeface="Times New Roman" panose="02020603050405020304" pitchFamily="18" charset="0"/>
                <a:cs typeface="Times New Roman" panose="02020603050405020304" pitchFamily="18" charset="0"/>
              </a:rPr>
              <a:t>    End If</a:t>
            </a:r>
          </a:p>
          <a:p>
            <a:pPr algn="just" eaLnBrk="1" hangingPunct="1">
              <a:lnSpc>
                <a:spcPct val="120000"/>
              </a:lnSpc>
              <a:spcBef>
                <a:spcPts val="0"/>
              </a:spcBef>
              <a:buFont typeface="Wingdings" panose="05000000000000000000" pitchFamily="2" charset="2"/>
              <a:buNone/>
            </a:pPr>
            <a:r>
              <a:rPr lang="en-US" altLang="zh-CN" sz="2400" dirty="0" smtClean="0">
                <a:solidFill>
                  <a:srgbClr val="0000FF"/>
                </a:solidFill>
                <a:latin typeface="Times New Roman" panose="02020603050405020304" pitchFamily="18" charset="0"/>
                <a:cs typeface="Times New Roman" panose="02020603050405020304" pitchFamily="18" charset="0"/>
              </a:rPr>
              <a:t>End Function</a:t>
            </a:r>
          </a:p>
          <a:p>
            <a:pPr algn="just" eaLnBrk="1" hangingPunct="1">
              <a:lnSpc>
                <a:spcPct val="120000"/>
              </a:lnSpc>
              <a:spcBef>
                <a:spcPts val="0"/>
              </a:spcBef>
              <a:buFont typeface="Wingdings" panose="05000000000000000000" pitchFamily="2" charset="2"/>
              <a:buNone/>
            </a:pPr>
            <a:endParaRPr lang="en-US" altLang="zh-CN" sz="2400" dirty="0" smtClean="0">
              <a:solidFill>
                <a:srgbClr val="0000FF"/>
              </a:solidFill>
              <a:latin typeface="Times New Roman" panose="02020603050405020304" pitchFamily="18" charset="0"/>
              <a:cs typeface="Times New Roman" panose="02020603050405020304" pitchFamily="18" charset="0"/>
            </a:endParaRPr>
          </a:p>
          <a:p>
            <a:pPr algn="just" eaLnBrk="1" hangingPunct="1">
              <a:lnSpc>
                <a:spcPct val="120000"/>
              </a:lnSpc>
              <a:spcBef>
                <a:spcPts val="0"/>
              </a:spcBef>
              <a:buFont typeface="Wingdings" panose="05000000000000000000" pitchFamily="2" charset="2"/>
              <a:buNone/>
            </a:pPr>
            <a:r>
              <a:rPr lang="en-US" altLang="zh-CN" sz="2400" dirty="0" smtClean="0">
                <a:solidFill>
                  <a:srgbClr val="0000FF"/>
                </a:solidFill>
                <a:latin typeface="Times New Roman" panose="02020603050405020304" pitchFamily="18" charset="0"/>
                <a:cs typeface="Times New Roman" panose="02020603050405020304" pitchFamily="18" charset="0"/>
              </a:rPr>
              <a:t>Sub Button1_Click()</a:t>
            </a:r>
          </a:p>
          <a:p>
            <a:pPr algn="just" eaLnBrk="1" hangingPunct="1">
              <a:lnSpc>
                <a:spcPct val="120000"/>
              </a:lnSpc>
              <a:spcBef>
                <a:spcPts val="0"/>
              </a:spcBef>
              <a:buFont typeface="Wingdings" panose="05000000000000000000" pitchFamily="2" charset="2"/>
              <a:buNone/>
            </a:pPr>
            <a:r>
              <a:rPr lang="en-US" altLang="zh-CN" sz="2400" dirty="0" smtClean="0">
                <a:solidFill>
                  <a:srgbClr val="0000FF"/>
                </a:solidFill>
                <a:latin typeface="Times New Roman" panose="02020603050405020304" pitchFamily="18" charset="0"/>
                <a:cs typeface="Times New Roman" panose="02020603050405020304" pitchFamily="18" charset="0"/>
              </a:rPr>
              <a:t>    if </a:t>
            </a:r>
            <a:r>
              <a:rPr lang="en-US" altLang="zh-CN" sz="2400" dirty="0" err="1" smtClean="0">
                <a:solidFill>
                  <a:srgbClr val="0000FF"/>
                </a:solidFill>
                <a:latin typeface="Times New Roman" panose="02020603050405020304" pitchFamily="18" charset="0"/>
                <a:cs typeface="Times New Roman" panose="02020603050405020304" pitchFamily="18" charset="0"/>
              </a:rPr>
              <a:t>IsLeapYear</a:t>
            </a:r>
            <a:r>
              <a:rPr lang="en-US" altLang="zh-CN" sz="2400" dirty="0" smtClean="0">
                <a:solidFill>
                  <a:srgbClr val="0000FF"/>
                </a:solidFill>
                <a:latin typeface="Times New Roman" panose="02020603050405020304" pitchFamily="18" charset="0"/>
                <a:cs typeface="Times New Roman" panose="02020603050405020304" pitchFamily="18" charset="0"/>
              </a:rPr>
              <a:t>(</a:t>
            </a:r>
            <a:r>
              <a:rPr lang="en-US" altLang="zh-CN" sz="2400" dirty="0" err="1" smtClean="0">
                <a:solidFill>
                  <a:srgbClr val="0000FF"/>
                </a:solidFill>
                <a:latin typeface="Times New Roman" panose="02020603050405020304" pitchFamily="18" charset="0"/>
                <a:cs typeface="Times New Roman" panose="02020603050405020304" pitchFamily="18" charset="0"/>
              </a:rPr>
              <a:t>Convert.ToInt</a:t>
            </a:r>
            <a:r>
              <a:rPr lang="en-US" altLang="zh-CN" sz="2400" dirty="0" smtClean="0">
                <a:solidFill>
                  <a:srgbClr val="0000FF"/>
                </a:solidFill>
                <a:latin typeface="Times New Roman" panose="02020603050405020304" pitchFamily="18" charset="0"/>
                <a:cs typeface="Times New Roman" panose="02020603050405020304" pitchFamily="18" charset="0"/>
              </a:rPr>
              <a:t>(Textbox1.Text))</a:t>
            </a:r>
          </a:p>
          <a:p>
            <a:pPr algn="just" eaLnBrk="1" hangingPunct="1">
              <a:lnSpc>
                <a:spcPct val="120000"/>
              </a:lnSpc>
              <a:spcBef>
                <a:spcPts val="0"/>
              </a:spcBef>
              <a:buFont typeface="Wingdings" panose="05000000000000000000" pitchFamily="2" charset="2"/>
              <a:buNone/>
            </a:pPr>
            <a:r>
              <a:rPr lang="en-US" altLang="zh-CN" sz="2400" dirty="0" smtClean="0">
                <a:solidFill>
                  <a:srgbClr val="0000FF"/>
                </a:solidFill>
                <a:latin typeface="Times New Roman" panose="02020603050405020304" pitchFamily="18" charset="0"/>
                <a:cs typeface="Times New Roman" panose="02020603050405020304" pitchFamily="18" charset="0"/>
              </a:rPr>
              <a:t>    ……</a:t>
            </a:r>
          </a:p>
          <a:p>
            <a:pPr algn="just" eaLnBrk="1" hangingPunct="1">
              <a:lnSpc>
                <a:spcPct val="120000"/>
              </a:lnSpc>
              <a:spcBef>
                <a:spcPts val="0"/>
              </a:spcBef>
              <a:buFont typeface="Wingdings" panose="05000000000000000000" pitchFamily="2" charset="2"/>
              <a:buNone/>
            </a:pPr>
            <a:r>
              <a:rPr lang="en-US" altLang="zh-CN" sz="2400" dirty="0" smtClean="0">
                <a:solidFill>
                  <a:srgbClr val="0000FF"/>
                </a:solidFill>
                <a:latin typeface="Times New Roman" panose="02020603050405020304" pitchFamily="18" charset="0"/>
                <a:cs typeface="Times New Roman" panose="02020603050405020304" pitchFamily="18" charset="0"/>
              </a:rPr>
              <a:t>End Sub</a:t>
            </a:r>
            <a:endParaRPr lang="en-US" altLang="zh-CN" sz="2400" dirty="0" smtClean="0"/>
          </a:p>
        </p:txBody>
      </p:sp>
    </p:spTree>
    <p:extLst>
      <p:ext uri="{BB962C8B-B14F-4D97-AF65-F5344CB8AC3E}">
        <p14:creationId xmlns:p14="http://schemas.microsoft.com/office/powerpoint/2010/main" val="27986679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5395">
                                            <p:txEl>
                                              <p:pRg st="1" end="1"/>
                                            </p:txEl>
                                          </p:spTgt>
                                        </p:tgtEl>
                                        <p:attrNameLst>
                                          <p:attrName>style.visibility</p:attrName>
                                        </p:attrNameLst>
                                      </p:cBhvr>
                                      <p:to>
                                        <p:strVal val="visible"/>
                                      </p:to>
                                    </p:set>
                                    <p:animEffect transition="in" filter="blinds(horizontal)">
                                      <p:cBhvr>
                                        <p:cTn id="7" dur="500"/>
                                        <p:tgtEl>
                                          <p:spTgt spid="31539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5395">
                                            <p:txEl>
                                              <p:pRg st="2" end="2"/>
                                            </p:txEl>
                                          </p:spTgt>
                                        </p:tgtEl>
                                        <p:attrNameLst>
                                          <p:attrName>style.visibility</p:attrName>
                                        </p:attrNameLst>
                                      </p:cBhvr>
                                      <p:to>
                                        <p:strVal val="visible"/>
                                      </p:to>
                                    </p:set>
                                    <p:animEffect transition="in" filter="blinds(horizontal)">
                                      <p:cBhvr>
                                        <p:cTn id="10" dur="500"/>
                                        <p:tgtEl>
                                          <p:spTgt spid="31539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15395">
                                            <p:txEl>
                                              <p:pRg st="3" end="3"/>
                                            </p:txEl>
                                          </p:spTgt>
                                        </p:tgtEl>
                                        <p:attrNameLst>
                                          <p:attrName>style.visibility</p:attrName>
                                        </p:attrNameLst>
                                      </p:cBhvr>
                                      <p:to>
                                        <p:strVal val="visible"/>
                                      </p:to>
                                    </p:set>
                                    <p:animEffect transition="in" filter="blinds(horizontal)">
                                      <p:cBhvr>
                                        <p:cTn id="13" dur="500"/>
                                        <p:tgtEl>
                                          <p:spTgt spid="315395">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15395">
                                            <p:txEl>
                                              <p:pRg st="4" end="4"/>
                                            </p:txEl>
                                          </p:spTgt>
                                        </p:tgtEl>
                                        <p:attrNameLst>
                                          <p:attrName>style.visibility</p:attrName>
                                        </p:attrNameLst>
                                      </p:cBhvr>
                                      <p:to>
                                        <p:strVal val="visible"/>
                                      </p:to>
                                    </p:set>
                                    <p:animEffect transition="in" filter="blinds(horizontal)">
                                      <p:cBhvr>
                                        <p:cTn id="16" dur="500"/>
                                        <p:tgtEl>
                                          <p:spTgt spid="315395">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15395">
                                            <p:txEl>
                                              <p:pRg st="5" end="5"/>
                                            </p:txEl>
                                          </p:spTgt>
                                        </p:tgtEl>
                                        <p:attrNameLst>
                                          <p:attrName>style.visibility</p:attrName>
                                        </p:attrNameLst>
                                      </p:cBhvr>
                                      <p:to>
                                        <p:strVal val="visible"/>
                                      </p:to>
                                    </p:set>
                                    <p:animEffect transition="in" filter="blinds(horizontal)">
                                      <p:cBhvr>
                                        <p:cTn id="19" dur="500"/>
                                        <p:tgtEl>
                                          <p:spTgt spid="315395">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15395">
                                            <p:txEl>
                                              <p:pRg st="6" end="6"/>
                                            </p:txEl>
                                          </p:spTgt>
                                        </p:tgtEl>
                                        <p:attrNameLst>
                                          <p:attrName>style.visibility</p:attrName>
                                        </p:attrNameLst>
                                      </p:cBhvr>
                                      <p:to>
                                        <p:strVal val="visible"/>
                                      </p:to>
                                    </p:set>
                                    <p:animEffect transition="in" filter="blinds(horizontal)">
                                      <p:cBhvr>
                                        <p:cTn id="22" dur="500"/>
                                        <p:tgtEl>
                                          <p:spTgt spid="315395">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15395">
                                            <p:txEl>
                                              <p:pRg st="7" end="7"/>
                                            </p:txEl>
                                          </p:spTgt>
                                        </p:tgtEl>
                                        <p:attrNameLst>
                                          <p:attrName>style.visibility</p:attrName>
                                        </p:attrNameLst>
                                      </p:cBhvr>
                                      <p:to>
                                        <p:strVal val="visible"/>
                                      </p:to>
                                    </p:set>
                                    <p:animEffect transition="in" filter="blinds(horizontal)">
                                      <p:cBhvr>
                                        <p:cTn id="25" dur="500"/>
                                        <p:tgtEl>
                                          <p:spTgt spid="315395">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15395">
                                            <p:txEl>
                                              <p:pRg st="9" end="9"/>
                                            </p:txEl>
                                          </p:spTgt>
                                        </p:tgtEl>
                                        <p:attrNameLst>
                                          <p:attrName>style.visibility</p:attrName>
                                        </p:attrNameLst>
                                      </p:cBhvr>
                                      <p:to>
                                        <p:strVal val="visible"/>
                                      </p:to>
                                    </p:set>
                                    <p:animEffect transition="in" filter="blinds(horizontal)">
                                      <p:cBhvr>
                                        <p:cTn id="28" dur="500"/>
                                        <p:tgtEl>
                                          <p:spTgt spid="315395">
                                            <p:txEl>
                                              <p:pRg st="9" end="9"/>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15395">
                                            <p:txEl>
                                              <p:pRg st="10" end="10"/>
                                            </p:txEl>
                                          </p:spTgt>
                                        </p:tgtEl>
                                        <p:attrNameLst>
                                          <p:attrName>style.visibility</p:attrName>
                                        </p:attrNameLst>
                                      </p:cBhvr>
                                      <p:to>
                                        <p:strVal val="visible"/>
                                      </p:to>
                                    </p:set>
                                    <p:animEffect transition="in" filter="blinds(horizontal)">
                                      <p:cBhvr>
                                        <p:cTn id="31" dur="500"/>
                                        <p:tgtEl>
                                          <p:spTgt spid="315395">
                                            <p:txEl>
                                              <p:pRg st="10" end="1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15395">
                                            <p:txEl>
                                              <p:pRg st="11" end="11"/>
                                            </p:txEl>
                                          </p:spTgt>
                                        </p:tgtEl>
                                        <p:attrNameLst>
                                          <p:attrName>style.visibility</p:attrName>
                                        </p:attrNameLst>
                                      </p:cBhvr>
                                      <p:to>
                                        <p:strVal val="visible"/>
                                      </p:to>
                                    </p:set>
                                    <p:animEffect transition="in" filter="blinds(horizontal)">
                                      <p:cBhvr>
                                        <p:cTn id="34" dur="500"/>
                                        <p:tgtEl>
                                          <p:spTgt spid="315395">
                                            <p:txEl>
                                              <p:pRg st="11" end="11"/>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15395">
                                            <p:txEl>
                                              <p:pRg st="12" end="12"/>
                                            </p:txEl>
                                          </p:spTgt>
                                        </p:tgtEl>
                                        <p:attrNameLst>
                                          <p:attrName>style.visibility</p:attrName>
                                        </p:attrNameLst>
                                      </p:cBhvr>
                                      <p:to>
                                        <p:strVal val="visible"/>
                                      </p:to>
                                    </p:set>
                                    <p:animEffect transition="in" filter="blinds(horizontal)">
                                      <p:cBhvr>
                                        <p:cTn id="37" dur="500"/>
                                        <p:tgtEl>
                                          <p:spTgt spid="31539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95536" y="548680"/>
            <a:ext cx="8567737" cy="981075"/>
          </a:xfrm>
        </p:spPr>
        <p:txBody>
          <a:bodyPr/>
          <a:lstStyle/>
          <a:p>
            <a:pPr eaLnBrk="1" hangingPunct="1"/>
            <a:r>
              <a:rPr lang="zh-CN" altLang="en-US" dirty="0" smtClean="0"/>
              <a:t>代码举例</a:t>
            </a:r>
            <a:r>
              <a:rPr lang="en-US" altLang="zh-CN" dirty="0" smtClean="0"/>
              <a:t>2</a:t>
            </a:r>
          </a:p>
        </p:txBody>
      </p:sp>
      <p:sp>
        <p:nvSpPr>
          <p:cNvPr id="316419" name="Rectangle 3"/>
          <p:cNvSpPr>
            <a:spLocks noGrp="1" noChangeArrowheads="1"/>
          </p:cNvSpPr>
          <p:nvPr>
            <p:ph type="body" idx="1"/>
          </p:nvPr>
        </p:nvSpPr>
        <p:spPr>
          <a:xfrm>
            <a:off x="1195750" y="1763667"/>
            <a:ext cx="6798736" cy="4689669"/>
          </a:xfrm>
        </p:spPr>
        <p:txBody>
          <a:bodyPr>
            <a:normAutofit fontScale="77500" lnSpcReduction="20000"/>
          </a:bodyPr>
          <a:lstStyle/>
          <a:p>
            <a:pPr eaLnBrk="1" hangingPunct="1"/>
            <a:r>
              <a:rPr lang="zh-CN" altLang="en-US" dirty="0" smtClean="0">
                <a:latin typeface="Times New Roman" panose="02020603050405020304" pitchFamily="18" charset="0"/>
              </a:rPr>
              <a:t>编写函数可以实现温度值从华氏转换为摄氏和从摄氏转换为华氏。</a:t>
            </a:r>
          </a:p>
          <a:p>
            <a:pPr eaLnBrk="1" hangingPunct="1">
              <a:lnSpc>
                <a:spcPct val="80000"/>
              </a:lnSpc>
              <a:buFont typeface="Wingdings" panose="05000000000000000000" pitchFamily="2" charset="2"/>
              <a:buNone/>
            </a:pPr>
            <a:r>
              <a:rPr lang="en-US" altLang="zh-CN" sz="2400" dirty="0" smtClean="0">
                <a:solidFill>
                  <a:srgbClr val="0000FF"/>
                </a:solidFill>
                <a:latin typeface="Times New Roman" panose="02020603050405020304" pitchFamily="18" charset="0"/>
              </a:rPr>
              <a:t>//source</a:t>
            </a:r>
            <a:r>
              <a:rPr lang="zh-CN" altLang="en-US" sz="2400" dirty="0" smtClean="0">
                <a:solidFill>
                  <a:srgbClr val="0000FF"/>
                </a:solidFill>
                <a:latin typeface="Times New Roman" panose="02020603050405020304" pitchFamily="18" charset="0"/>
              </a:rPr>
              <a:t>：需要转换的原始温度值</a:t>
            </a:r>
          </a:p>
          <a:p>
            <a:pPr eaLnBrk="1" hangingPunct="1">
              <a:lnSpc>
                <a:spcPct val="80000"/>
              </a:lnSpc>
              <a:buFont typeface="Wingdings" panose="05000000000000000000" pitchFamily="2" charset="2"/>
              <a:buNone/>
            </a:pPr>
            <a:r>
              <a:rPr lang="en-US" altLang="zh-CN" sz="2400" dirty="0" smtClean="0">
                <a:solidFill>
                  <a:srgbClr val="0000FF"/>
                </a:solidFill>
                <a:latin typeface="Times New Roman" panose="02020603050405020304" pitchFamily="18" charset="0"/>
              </a:rPr>
              <a:t>//</a:t>
            </a:r>
            <a:r>
              <a:rPr lang="en-US" altLang="zh-CN" sz="2400" dirty="0" err="1" smtClean="0">
                <a:solidFill>
                  <a:srgbClr val="0000FF"/>
                </a:solidFill>
                <a:latin typeface="Times New Roman" panose="02020603050405020304" pitchFamily="18" charset="0"/>
              </a:rPr>
              <a:t>isCtoF</a:t>
            </a:r>
            <a:r>
              <a:rPr lang="zh-CN" altLang="en-US" sz="2400" dirty="0" smtClean="0">
                <a:solidFill>
                  <a:srgbClr val="0000FF"/>
                </a:solidFill>
                <a:latin typeface="Times New Roman" panose="02020603050405020304" pitchFamily="18" charset="0"/>
              </a:rPr>
              <a:t>：设置转换方式，</a:t>
            </a:r>
            <a:r>
              <a:rPr lang="en-US" altLang="zh-CN" sz="2400" dirty="0" smtClean="0">
                <a:solidFill>
                  <a:srgbClr val="0000FF"/>
                </a:solidFill>
                <a:latin typeface="Times New Roman" panose="02020603050405020304" pitchFamily="18" charset="0"/>
              </a:rPr>
              <a:t>True</a:t>
            </a:r>
            <a:r>
              <a:rPr lang="zh-CN" altLang="en-US" sz="2400" dirty="0" smtClean="0">
                <a:solidFill>
                  <a:srgbClr val="0000FF"/>
                </a:solidFill>
                <a:latin typeface="Times New Roman" panose="02020603050405020304" pitchFamily="18" charset="0"/>
              </a:rPr>
              <a:t>表示从摄氏到华氏，</a:t>
            </a:r>
          </a:p>
          <a:p>
            <a:pPr eaLnBrk="1" hangingPunct="1">
              <a:lnSpc>
                <a:spcPct val="80000"/>
              </a:lnSpc>
              <a:buFont typeface="Wingdings" panose="05000000000000000000" pitchFamily="2" charset="2"/>
              <a:buNone/>
            </a:pPr>
            <a:r>
              <a:rPr lang="en-US" altLang="zh-CN" sz="2400" dirty="0" smtClean="0">
                <a:solidFill>
                  <a:srgbClr val="0000FF"/>
                </a:solidFill>
                <a:latin typeface="Times New Roman" panose="02020603050405020304" pitchFamily="18" charset="0"/>
              </a:rPr>
              <a:t>//                False</a:t>
            </a:r>
            <a:r>
              <a:rPr lang="zh-CN" altLang="en-US" sz="2400" dirty="0" smtClean="0">
                <a:solidFill>
                  <a:srgbClr val="0000FF"/>
                </a:solidFill>
                <a:latin typeface="Times New Roman" panose="02020603050405020304" pitchFamily="18" charset="0"/>
              </a:rPr>
              <a:t>表示从华氏到摄氏</a:t>
            </a:r>
          </a:p>
          <a:p>
            <a:pPr eaLnBrk="1" hangingPunct="1">
              <a:lnSpc>
                <a:spcPct val="80000"/>
              </a:lnSpc>
              <a:buFont typeface="Wingdings" panose="05000000000000000000" pitchFamily="2" charset="2"/>
              <a:buNone/>
            </a:pPr>
            <a:r>
              <a:rPr lang="en-US" altLang="zh-CN" sz="2400" dirty="0" smtClean="0">
                <a:solidFill>
                  <a:srgbClr val="0000FF"/>
                </a:solidFill>
                <a:latin typeface="Times New Roman" panose="02020603050405020304" pitchFamily="18" charset="0"/>
              </a:rPr>
              <a:t>//</a:t>
            </a:r>
            <a:r>
              <a:rPr lang="zh-CN" altLang="en-US" sz="2400" dirty="0" smtClean="0">
                <a:solidFill>
                  <a:srgbClr val="0000FF"/>
                </a:solidFill>
                <a:latin typeface="Times New Roman" panose="02020603050405020304" pitchFamily="18" charset="0"/>
              </a:rPr>
              <a:t>返回值为转换后的温度值</a:t>
            </a:r>
          </a:p>
          <a:p>
            <a:pPr eaLnBrk="1" hangingPunct="1">
              <a:lnSpc>
                <a:spcPct val="80000"/>
              </a:lnSpc>
              <a:buFont typeface="Wingdings" panose="05000000000000000000" pitchFamily="2" charset="2"/>
              <a:buNone/>
            </a:pPr>
            <a:r>
              <a:rPr lang="en-US" altLang="zh-CN" sz="2400" dirty="0" err="1" smtClean="0">
                <a:solidFill>
                  <a:srgbClr val="0000FF"/>
                </a:solidFill>
                <a:latin typeface="Times New Roman" panose="02020603050405020304" pitchFamily="18" charset="0"/>
              </a:rPr>
              <a:t>int</a:t>
            </a:r>
            <a:r>
              <a:rPr lang="en-US" altLang="zh-CN" sz="2400" dirty="0" smtClean="0">
                <a:solidFill>
                  <a:srgbClr val="0000FF"/>
                </a:solidFill>
                <a:latin typeface="Times New Roman" panose="02020603050405020304" pitchFamily="18" charset="0"/>
              </a:rPr>
              <a:t> </a:t>
            </a:r>
            <a:r>
              <a:rPr lang="en-US" altLang="zh-CN" sz="2400" dirty="0" err="1" smtClean="0">
                <a:solidFill>
                  <a:srgbClr val="0000FF"/>
                </a:solidFill>
                <a:latin typeface="Times New Roman" panose="02020603050405020304" pitchFamily="18" charset="0"/>
              </a:rPr>
              <a:t>ChangeTemp</a:t>
            </a:r>
            <a:r>
              <a:rPr lang="en-US" altLang="zh-CN" sz="2400" dirty="0" smtClean="0">
                <a:solidFill>
                  <a:srgbClr val="0000FF"/>
                </a:solidFill>
                <a:latin typeface="Times New Roman" panose="02020603050405020304" pitchFamily="18" charset="0"/>
              </a:rPr>
              <a:t>(</a:t>
            </a:r>
            <a:r>
              <a:rPr lang="en-US" altLang="zh-CN" sz="2400" dirty="0" err="1" smtClean="0">
                <a:solidFill>
                  <a:srgbClr val="0000FF"/>
                </a:solidFill>
                <a:latin typeface="Times New Roman" panose="02020603050405020304" pitchFamily="18" charset="0"/>
              </a:rPr>
              <a:t>int</a:t>
            </a:r>
            <a:r>
              <a:rPr lang="en-US" altLang="zh-CN" sz="2400" dirty="0" smtClean="0">
                <a:solidFill>
                  <a:srgbClr val="0000FF"/>
                </a:solidFill>
                <a:latin typeface="Times New Roman" panose="02020603050405020304" pitchFamily="18" charset="0"/>
              </a:rPr>
              <a:t> source, bool </a:t>
            </a:r>
            <a:r>
              <a:rPr lang="en-US" altLang="zh-CN" sz="2400" dirty="0" err="1" smtClean="0">
                <a:solidFill>
                  <a:srgbClr val="0000FF"/>
                </a:solidFill>
                <a:latin typeface="Times New Roman" panose="02020603050405020304" pitchFamily="18" charset="0"/>
              </a:rPr>
              <a:t>isCtoF</a:t>
            </a:r>
            <a:r>
              <a:rPr lang="en-US" altLang="zh-CN" sz="2400" dirty="0" smtClean="0">
                <a:solidFill>
                  <a:srgbClr val="0000FF"/>
                </a:solidFill>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dirty="0" smtClean="0">
                <a:solidFill>
                  <a:srgbClr val="0000FF"/>
                </a:solidFill>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dirty="0" smtClean="0">
                <a:solidFill>
                  <a:srgbClr val="0000FF"/>
                </a:solidFill>
                <a:latin typeface="Times New Roman" panose="02020603050405020304" pitchFamily="18" charset="0"/>
              </a:rPr>
              <a:t>    if (</a:t>
            </a:r>
            <a:r>
              <a:rPr lang="en-US" altLang="zh-CN" sz="2400" dirty="0" err="1" smtClean="0">
                <a:solidFill>
                  <a:srgbClr val="0000FF"/>
                </a:solidFill>
                <a:latin typeface="Times New Roman" panose="02020603050405020304" pitchFamily="18" charset="0"/>
              </a:rPr>
              <a:t>isCtoF</a:t>
            </a:r>
            <a:r>
              <a:rPr lang="en-US" altLang="zh-CN" sz="2400" dirty="0" smtClean="0">
                <a:solidFill>
                  <a:srgbClr val="0000FF"/>
                </a:solidFill>
                <a:latin typeface="Times New Roman" panose="02020603050405020304" pitchFamily="18" charset="0"/>
              </a:rPr>
              <a:t>) </a:t>
            </a:r>
          </a:p>
          <a:p>
            <a:pPr eaLnBrk="1" hangingPunct="1">
              <a:lnSpc>
                <a:spcPct val="80000"/>
              </a:lnSpc>
              <a:buFont typeface="Wingdings" panose="05000000000000000000" pitchFamily="2" charset="2"/>
              <a:buNone/>
            </a:pPr>
            <a:r>
              <a:rPr lang="en-US" altLang="zh-CN" sz="2400" dirty="0" smtClean="0">
                <a:solidFill>
                  <a:srgbClr val="0000FF"/>
                </a:solidFill>
                <a:latin typeface="Times New Roman" panose="02020603050405020304" pitchFamily="18" charset="0"/>
              </a:rPr>
              <a:t>          return(source * 9 / 5) + 32);</a:t>
            </a:r>
          </a:p>
          <a:p>
            <a:pPr eaLnBrk="1" hangingPunct="1">
              <a:lnSpc>
                <a:spcPct val="80000"/>
              </a:lnSpc>
              <a:buFont typeface="Wingdings" panose="05000000000000000000" pitchFamily="2" charset="2"/>
              <a:buNone/>
            </a:pPr>
            <a:r>
              <a:rPr lang="en-US" altLang="zh-CN" sz="2400" dirty="0" smtClean="0">
                <a:solidFill>
                  <a:srgbClr val="0000FF"/>
                </a:solidFill>
                <a:latin typeface="Times New Roman" panose="02020603050405020304" pitchFamily="18" charset="0"/>
              </a:rPr>
              <a:t>    else</a:t>
            </a:r>
          </a:p>
          <a:p>
            <a:pPr eaLnBrk="1" hangingPunct="1">
              <a:lnSpc>
                <a:spcPct val="80000"/>
              </a:lnSpc>
              <a:buFont typeface="Wingdings" panose="05000000000000000000" pitchFamily="2" charset="2"/>
              <a:buNone/>
            </a:pPr>
            <a:r>
              <a:rPr lang="en-US" altLang="zh-CN" sz="2400" dirty="0" smtClean="0">
                <a:solidFill>
                  <a:srgbClr val="0000FF"/>
                </a:solidFill>
                <a:latin typeface="Times New Roman" panose="02020603050405020304" pitchFamily="18" charset="0"/>
              </a:rPr>
              <a:t>          return( (source - 32) * 5 / 9);</a:t>
            </a:r>
          </a:p>
          <a:p>
            <a:pPr eaLnBrk="1" hangingPunct="1">
              <a:lnSpc>
                <a:spcPct val="80000"/>
              </a:lnSpc>
              <a:buFont typeface="Wingdings" panose="05000000000000000000" pitchFamily="2" charset="2"/>
              <a:buNone/>
            </a:pPr>
            <a:r>
              <a:rPr lang="en-US" altLang="zh-CN" sz="2400" dirty="0" smtClean="0">
                <a:solidFill>
                  <a:srgbClr val="0000FF"/>
                </a:solidFill>
                <a:latin typeface="Times New Roman" panose="02020603050405020304" pitchFamily="18" charset="0"/>
              </a:rPr>
              <a:t>}</a:t>
            </a:r>
          </a:p>
          <a:p>
            <a:pPr eaLnBrk="1" hangingPunct="1">
              <a:lnSpc>
                <a:spcPct val="80000"/>
              </a:lnSpc>
            </a:pPr>
            <a:r>
              <a:rPr lang="zh-CN" altLang="en-US" dirty="0" smtClean="0">
                <a:latin typeface="Times New Roman" panose="02020603050405020304" pitchFamily="18" charset="0"/>
              </a:rPr>
              <a:t>参数</a:t>
            </a:r>
            <a:r>
              <a:rPr lang="en-US" altLang="zh-CN" dirty="0" err="1" smtClean="0">
                <a:latin typeface="Times New Roman" panose="02020603050405020304" pitchFamily="18" charset="0"/>
              </a:rPr>
              <a:t>isCtoF</a:t>
            </a:r>
            <a:r>
              <a:rPr lang="en-US" altLang="zh-CN" dirty="0" smtClean="0">
                <a:latin typeface="Times New Roman" panose="02020603050405020304" pitchFamily="18" charset="0"/>
              </a:rPr>
              <a:t> </a:t>
            </a:r>
            <a:r>
              <a:rPr lang="zh-CN" altLang="en-US" dirty="0" smtClean="0">
                <a:latin typeface="Times New Roman" panose="02020603050405020304" pitchFamily="18" charset="0"/>
              </a:rPr>
              <a:t>不用于计算，仅用于控制逻辑（分解）</a:t>
            </a:r>
          </a:p>
        </p:txBody>
      </p:sp>
    </p:spTree>
    <p:extLst>
      <p:ext uri="{BB962C8B-B14F-4D97-AF65-F5344CB8AC3E}">
        <p14:creationId xmlns:p14="http://schemas.microsoft.com/office/powerpoint/2010/main" val="15272801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6419">
                                            <p:txEl>
                                              <p:pRg st="1" end="1"/>
                                            </p:txEl>
                                          </p:spTgt>
                                        </p:tgtEl>
                                        <p:attrNameLst>
                                          <p:attrName>style.visibility</p:attrName>
                                        </p:attrNameLst>
                                      </p:cBhvr>
                                      <p:to>
                                        <p:strVal val="visible"/>
                                      </p:to>
                                    </p:set>
                                    <p:animEffect transition="in" filter="blinds(horizontal)">
                                      <p:cBhvr>
                                        <p:cTn id="7" dur="500"/>
                                        <p:tgtEl>
                                          <p:spTgt spid="31641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6419">
                                            <p:txEl>
                                              <p:pRg st="2" end="2"/>
                                            </p:txEl>
                                          </p:spTgt>
                                        </p:tgtEl>
                                        <p:attrNameLst>
                                          <p:attrName>style.visibility</p:attrName>
                                        </p:attrNameLst>
                                      </p:cBhvr>
                                      <p:to>
                                        <p:strVal val="visible"/>
                                      </p:to>
                                    </p:set>
                                    <p:animEffect transition="in" filter="blinds(horizontal)">
                                      <p:cBhvr>
                                        <p:cTn id="10" dur="500"/>
                                        <p:tgtEl>
                                          <p:spTgt spid="31641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16419">
                                            <p:txEl>
                                              <p:pRg st="3" end="3"/>
                                            </p:txEl>
                                          </p:spTgt>
                                        </p:tgtEl>
                                        <p:attrNameLst>
                                          <p:attrName>style.visibility</p:attrName>
                                        </p:attrNameLst>
                                      </p:cBhvr>
                                      <p:to>
                                        <p:strVal val="visible"/>
                                      </p:to>
                                    </p:set>
                                    <p:animEffect transition="in" filter="blinds(horizontal)">
                                      <p:cBhvr>
                                        <p:cTn id="13" dur="500"/>
                                        <p:tgtEl>
                                          <p:spTgt spid="316419">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16419">
                                            <p:txEl>
                                              <p:pRg st="4" end="4"/>
                                            </p:txEl>
                                          </p:spTgt>
                                        </p:tgtEl>
                                        <p:attrNameLst>
                                          <p:attrName>style.visibility</p:attrName>
                                        </p:attrNameLst>
                                      </p:cBhvr>
                                      <p:to>
                                        <p:strVal val="visible"/>
                                      </p:to>
                                    </p:set>
                                    <p:animEffect transition="in" filter="blinds(horizontal)">
                                      <p:cBhvr>
                                        <p:cTn id="16" dur="500"/>
                                        <p:tgtEl>
                                          <p:spTgt spid="316419">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16419">
                                            <p:txEl>
                                              <p:pRg st="5" end="5"/>
                                            </p:txEl>
                                          </p:spTgt>
                                        </p:tgtEl>
                                        <p:attrNameLst>
                                          <p:attrName>style.visibility</p:attrName>
                                        </p:attrNameLst>
                                      </p:cBhvr>
                                      <p:to>
                                        <p:strVal val="visible"/>
                                      </p:to>
                                    </p:set>
                                    <p:animEffect transition="in" filter="blinds(horizontal)">
                                      <p:cBhvr>
                                        <p:cTn id="19" dur="500"/>
                                        <p:tgtEl>
                                          <p:spTgt spid="316419">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16419">
                                            <p:txEl>
                                              <p:pRg st="6" end="6"/>
                                            </p:txEl>
                                          </p:spTgt>
                                        </p:tgtEl>
                                        <p:attrNameLst>
                                          <p:attrName>style.visibility</p:attrName>
                                        </p:attrNameLst>
                                      </p:cBhvr>
                                      <p:to>
                                        <p:strVal val="visible"/>
                                      </p:to>
                                    </p:set>
                                    <p:animEffect transition="in" filter="blinds(horizontal)">
                                      <p:cBhvr>
                                        <p:cTn id="22" dur="500"/>
                                        <p:tgtEl>
                                          <p:spTgt spid="316419">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16419">
                                            <p:txEl>
                                              <p:pRg st="7" end="7"/>
                                            </p:txEl>
                                          </p:spTgt>
                                        </p:tgtEl>
                                        <p:attrNameLst>
                                          <p:attrName>style.visibility</p:attrName>
                                        </p:attrNameLst>
                                      </p:cBhvr>
                                      <p:to>
                                        <p:strVal val="visible"/>
                                      </p:to>
                                    </p:set>
                                    <p:animEffect transition="in" filter="blinds(horizontal)">
                                      <p:cBhvr>
                                        <p:cTn id="25" dur="500"/>
                                        <p:tgtEl>
                                          <p:spTgt spid="316419">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16419">
                                            <p:txEl>
                                              <p:pRg st="8" end="8"/>
                                            </p:txEl>
                                          </p:spTgt>
                                        </p:tgtEl>
                                        <p:attrNameLst>
                                          <p:attrName>style.visibility</p:attrName>
                                        </p:attrNameLst>
                                      </p:cBhvr>
                                      <p:to>
                                        <p:strVal val="visible"/>
                                      </p:to>
                                    </p:set>
                                    <p:animEffect transition="in" filter="blinds(horizontal)">
                                      <p:cBhvr>
                                        <p:cTn id="28" dur="500"/>
                                        <p:tgtEl>
                                          <p:spTgt spid="316419">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16419">
                                            <p:txEl>
                                              <p:pRg st="9" end="9"/>
                                            </p:txEl>
                                          </p:spTgt>
                                        </p:tgtEl>
                                        <p:attrNameLst>
                                          <p:attrName>style.visibility</p:attrName>
                                        </p:attrNameLst>
                                      </p:cBhvr>
                                      <p:to>
                                        <p:strVal val="visible"/>
                                      </p:to>
                                    </p:set>
                                    <p:animEffect transition="in" filter="blinds(horizontal)">
                                      <p:cBhvr>
                                        <p:cTn id="31" dur="500"/>
                                        <p:tgtEl>
                                          <p:spTgt spid="316419">
                                            <p:txEl>
                                              <p:pRg st="9" end="9"/>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16419">
                                            <p:txEl>
                                              <p:pRg st="10" end="10"/>
                                            </p:txEl>
                                          </p:spTgt>
                                        </p:tgtEl>
                                        <p:attrNameLst>
                                          <p:attrName>style.visibility</p:attrName>
                                        </p:attrNameLst>
                                      </p:cBhvr>
                                      <p:to>
                                        <p:strVal val="visible"/>
                                      </p:to>
                                    </p:set>
                                    <p:animEffect transition="in" filter="blinds(horizontal)">
                                      <p:cBhvr>
                                        <p:cTn id="34" dur="500"/>
                                        <p:tgtEl>
                                          <p:spTgt spid="316419">
                                            <p:txEl>
                                              <p:pRg st="10" end="10"/>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16419">
                                            <p:txEl>
                                              <p:pRg st="11" end="11"/>
                                            </p:txEl>
                                          </p:spTgt>
                                        </p:tgtEl>
                                        <p:attrNameLst>
                                          <p:attrName>style.visibility</p:attrName>
                                        </p:attrNameLst>
                                      </p:cBhvr>
                                      <p:to>
                                        <p:strVal val="visible"/>
                                      </p:to>
                                    </p:set>
                                    <p:animEffect transition="in" filter="blinds(horizontal)">
                                      <p:cBhvr>
                                        <p:cTn id="37" dur="500"/>
                                        <p:tgtEl>
                                          <p:spTgt spid="316419">
                                            <p:txEl>
                                              <p:pRg st="11" end="1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316419">
                                            <p:txEl>
                                              <p:pRg st="12" end="12"/>
                                            </p:txEl>
                                          </p:spTgt>
                                        </p:tgtEl>
                                        <p:attrNameLst>
                                          <p:attrName>style.visibility</p:attrName>
                                        </p:attrNameLst>
                                      </p:cBhvr>
                                      <p:to>
                                        <p:strVal val="visible"/>
                                      </p:to>
                                    </p:set>
                                    <p:anim calcmode="lin" valueType="num">
                                      <p:cBhvr additive="base">
                                        <p:cTn id="42" dur="500" fill="hold"/>
                                        <p:tgtEl>
                                          <p:spTgt spid="316419">
                                            <p:txEl>
                                              <p:pRg st="12" end="12"/>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16419">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95536" y="548680"/>
            <a:ext cx="8567737" cy="981075"/>
          </a:xfrm>
        </p:spPr>
        <p:txBody>
          <a:bodyPr/>
          <a:lstStyle/>
          <a:p>
            <a:pPr eaLnBrk="1" hangingPunct="1"/>
            <a:r>
              <a:rPr lang="zh-CN" altLang="en-US" dirty="0" smtClean="0"/>
              <a:t>代码举例</a:t>
            </a:r>
            <a:r>
              <a:rPr lang="en-US" altLang="zh-CN" dirty="0" smtClean="0"/>
              <a:t>3</a:t>
            </a:r>
          </a:p>
        </p:txBody>
      </p:sp>
      <p:sp>
        <p:nvSpPr>
          <p:cNvPr id="66563" name="Rectangle 3"/>
          <p:cNvSpPr>
            <a:spLocks noGrp="1" noChangeArrowheads="1"/>
          </p:cNvSpPr>
          <p:nvPr>
            <p:ph type="body" idx="1"/>
          </p:nvPr>
        </p:nvSpPr>
        <p:spPr>
          <a:xfrm>
            <a:off x="1195750" y="1763667"/>
            <a:ext cx="6798736" cy="4689669"/>
          </a:xfrm>
        </p:spPr>
        <p:txBody>
          <a:bodyPr>
            <a:normAutofit fontScale="77500" lnSpcReduction="20000"/>
          </a:bodyPr>
          <a:lstStyle/>
          <a:p>
            <a:pPr eaLnBrk="1" hangingPunct="1">
              <a:lnSpc>
                <a:spcPct val="80000"/>
              </a:lnSpc>
            </a:pPr>
            <a:r>
              <a:rPr lang="zh-CN" altLang="en-US" dirty="0" smtClean="0"/>
              <a:t>根据血常规分析感冒特征</a:t>
            </a:r>
          </a:p>
          <a:p>
            <a:pPr eaLnBrk="1" hangingPunct="1">
              <a:lnSpc>
                <a:spcPct val="80000"/>
              </a:lnSpc>
              <a:buFont typeface="Wingdings" panose="05000000000000000000" pitchFamily="2" charset="2"/>
              <a:buNone/>
            </a:pPr>
            <a:r>
              <a:rPr lang="en-US" altLang="zh-CN" sz="2400" dirty="0" err="1" smtClean="0">
                <a:solidFill>
                  <a:srgbClr val="0000FF"/>
                </a:solidFill>
                <a:latin typeface="Times New Roman" panose="02020603050405020304" pitchFamily="18" charset="0"/>
              </a:rPr>
              <a:t>struct</a:t>
            </a:r>
            <a:r>
              <a:rPr lang="en-US" altLang="zh-CN" sz="2400" dirty="0" smtClean="0">
                <a:solidFill>
                  <a:srgbClr val="0000FF"/>
                </a:solidFill>
                <a:latin typeface="Times New Roman" panose="02020603050405020304" pitchFamily="18" charset="0"/>
              </a:rPr>
              <a:t> Blood</a:t>
            </a:r>
          </a:p>
          <a:p>
            <a:pPr eaLnBrk="1" hangingPunct="1">
              <a:lnSpc>
                <a:spcPct val="80000"/>
              </a:lnSpc>
              <a:buFont typeface="Wingdings" panose="05000000000000000000" pitchFamily="2" charset="2"/>
              <a:buNone/>
            </a:pPr>
            <a:r>
              <a:rPr lang="zh-CN" altLang="en-US" sz="2400" dirty="0" smtClean="0">
                <a:solidFill>
                  <a:srgbClr val="0000FF"/>
                </a:solidFill>
                <a:latin typeface="Times New Roman" panose="02020603050405020304" pitchFamily="18" charset="0"/>
              </a:rPr>
              <a:t>｛</a:t>
            </a:r>
            <a:r>
              <a:rPr lang="en-US" altLang="zh-CN" sz="2400" dirty="0" smtClean="0">
                <a:solidFill>
                  <a:srgbClr val="0000FF"/>
                </a:solidFill>
                <a:latin typeface="Times New Roman" panose="02020603050405020304" pitchFamily="18" charset="0"/>
              </a:rPr>
              <a:t>WBC   //</a:t>
            </a:r>
            <a:r>
              <a:rPr lang="zh-CN" altLang="en-US" sz="2400" dirty="0" smtClean="0">
                <a:solidFill>
                  <a:srgbClr val="0000FF"/>
                </a:solidFill>
                <a:latin typeface="Times New Roman" panose="02020603050405020304" pitchFamily="18" charset="0"/>
              </a:rPr>
              <a:t>白细胞</a:t>
            </a:r>
          </a:p>
          <a:p>
            <a:pPr eaLnBrk="1" hangingPunct="1">
              <a:lnSpc>
                <a:spcPct val="80000"/>
              </a:lnSpc>
              <a:buFont typeface="Wingdings" panose="05000000000000000000" pitchFamily="2" charset="2"/>
              <a:buNone/>
            </a:pPr>
            <a:r>
              <a:rPr lang="zh-CN" altLang="en-US" sz="2400" dirty="0" smtClean="0">
                <a:solidFill>
                  <a:srgbClr val="0000FF"/>
                </a:solidFill>
                <a:latin typeface="Times New Roman" panose="02020603050405020304" pitchFamily="18" charset="0"/>
              </a:rPr>
              <a:t>    </a:t>
            </a:r>
            <a:r>
              <a:rPr lang="en-US" altLang="zh-CN" sz="2400" dirty="0" smtClean="0">
                <a:solidFill>
                  <a:srgbClr val="0000FF"/>
                </a:solidFill>
                <a:latin typeface="Times New Roman" panose="02020603050405020304" pitchFamily="18" charset="0"/>
              </a:rPr>
              <a:t>RBC   //</a:t>
            </a:r>
            <a:r>
              <a:rPr lang="zh-CN" altLang="en-US" sz="2400" dirty="0" smtClean="0">
                <a:solidFill>
                  <a:srgbClr val="0000FF"/>
                </a:solidFill>
                <a:latin typeface="Times New Roman" panose="02020603050405020304" pitchFamily="18" charset="0"/>
              </a:rPr>
              <a:t>红细胞</a:t>
            </a:r>
          </a:p>
          <a:p>
            <a:pPr eaLnBrk="1" hangingPunct="1">
              <a:lnSpc>
                <a:spcPct val="80000"/>
              </a:lnSpc>
              <a:buFont typeface="Wingdings" panose="05000000000000000000" pitchFamily="2" charset="2"/>
              <a:buNone/>
            </a:pPr>
            <a:r>
              <a:rPr lang="zh-CN" altLang="en-US" sz="2400" dirty="0" smtClean="0">
                <a:solidFill>
                  <a:srgbClr val="0000FF"/>
                </a:solidFill>
                <a:latin typeface="Times New Roman" panose="02020603050405020304" pitchFamily="18" charset="0"/>
              </a:rPr>
              <a:t>    </a:t>
            </a:r>
            <a:r>
              <a:rPr lang="en-US" altLang="zh-CN" sz="2400" dirty="0" smtClean="0">
                <a:solidFill>
                  <a:srgbClr val="0000FF"/>
                </a:solidFill>
                <a:latin typeface="Times New Roman" panose="02020603050405020304" pitchFamily="18" charset="0"/>
              </a:rPr>
              <a:t>HGB   //</a:t>
            </a:r>
            <a:r>
              <a:rPr lang="zh-CN" altLang="en-US" sz="2400" dirty="0" smtClean="0">
                <a:solidFill>
                  <a:srgbClr val="0000FF"/>
                </a:solidFill>
                <a:latin typeface="Times New Roman" panose="02020603050405020304" pitchFamily="18" charset="0"/>
              </a:rPr>
              <a:t>血红蛋白</a:t>
            </a:r>
          </a:p>
          <a:p>
            <a:pPr eaLnBrk="1" hangingPunct="1">
              <a:lnSpc>
                <a:spcPct val="80000"/>
              </a:lnSpc>
              <a:buFont typeface="Wingdings" panose="05000000000000000000" pitchFamily="2" charset="2"/>
              <a:buNone/>
            </a:pPr>
            <a:r>
              <a:rPr lang="zh-CN" altLang="en-US" sz="2400" dirty="0" smtClean="0">
                <a:solidFill>
                  <a:srgbClr val="0000FF"/>
                </a:solidFill>
                <a:latin typeface="Times New Roman" panose="02020603050405020304" pitchFamily="18" charset="0"/>
              </a:rPr>
              <a:t>    </a:t>
            </a:r>
            <a:r>
              <a:rPr lang="en-US" altLang="zh-CN" sz="2400" dirty="0" smtClean="0">
                <a:solidFill>
                  <a:srgbClr val="0000FF"/>
                </a:solidFill>
                <a:latin typeface="Times New Roman" panose="02020603050405020304" pitchFamily="18" charset="0"/>
              </a:rPr>
              <a:t>PLT    //</a:t>
            </a:r>
            <a:r>
              <a:rPr lang="zh-CN" altLang="en-US" sz="2400" dirty="0" smtClean="0">
                <a:solidFill>
                  <a:srgbClr val="0000FF"/>
                </a:solidFill>
                <a:latin typeface="Times New Roman" panose="02020603050405020304" pitchFamily="18" charset="0"/>
              </a:rPr>
              <a:t>血小板</a:t>
            </a:r>
          </a:p>
          <a:p>
            <a:pPr eaLnBrk="1" hangingPunct="1">
              <a:lnSpc>
                <a:spcPct val="80000"/>
              </a:lnSpc>
              <a:buFont typeface="Wingdings" panose="05000000000000000000" pitchFamily="2" charset="2"/>
              <a:buNone/>
            </a:pPr>
            <a:r>
              <a:rPr lang="zh-CN" altLang="en-US" sz="2400" dirty="0" smtClean="0">
                <a:solidFill>
                  <a:srgbClr val="0000FF"/>
                </a:solidFill>
                <a:latin typeface="Times New Roman" panose="02020603050405020304" pitchFamily="18" charset="0"/>
              </a:rPr>
              <a:t>    </a:t>
            </a:r>
            <a:r>
              <a:rPr lang="en-US" altLang="zh-CN" sz="2400" dirty="0" smtClean="0">
                <a:solidFill>
                  <a:srgbClr val="0000FF"/>
                </a:solidFill>
                <a:latin typeface="Times New Roman" panose="02020603050405020304" pitchFamily="18" charset="0"/>
              </a:rPr>
              <a:t>LYM   //</a:t>
            </a:r>
            <a:r>
              <a:rPr lang="zh-CN" altLang="en-US" sz="2400" dirty="0" smtClean="0">
                <a:solidFill>
                  <a:srgbClr val="0000FF"/>
                </a:solidFill>
                <a:latin typeface="Times New Roman" panose="02020603050405020304" pitchFamily="18" charset="0"/>
              </a:rPr>
              <a:t>淋巴细胞百分比</a:t>
            </a:r>
          </a:p>
          <a:p>
            <a:pPr eaLnBrk="1" hangingPunct="1">
              <a:lnSpc>
                <a:spcPct val="80000"/>
              </a:lnSpc>
              <a:buFont typeface="Wingdings" panose="05000000000000000000" pitchFamily="2" charset="2"/>
              <a:buNone/>
            </a:pPr>
            <a:r>
              <a:rPr lang="zh-CN" altLang="en-US" sz="2400" dirty="0" smtClean="0">
                <a:solidFill>
                  <a:srgbClr val="0000FF"/>
                </a:solidFill>
                <a:latin typeface="Times New Roman" panose="02020603050405020304" pitchFamily="18" charset="0"/>
              </a:rPr>
              <a:t>    </a:t>
            </a:r>
            <a:r>
              <a:rPr lang="en-US" altLang="zh-CN" sz="2400" dirty="0" smtClean="0">
                <a:solidFill>
                  <a:srgbClr val="0000FF"/>
                </a:solidFill>
                <a:latin typeface="Times New Roman" panose="02020603050405020304" pitchFamily="18" charset="0"/>
              </a:rPr>
              <a:t>……</a:t>
            </a:r>
          </a:p>
          <a:p>
            <a:pPr eaLnBrk="1" hangingPunct="1">
              <a:lnSpc>
                <a:spcPct val="80000"/>
              </a:lnSpc>
              <a:buFont typeface="Wingdings" panose="05000000000000000000" pitchFamily="2" charset="2"/>
              <a:buNone/>
            </a:pPr>
            <a:r>
              <a:rPr lang="zh-CN" altLang="en-US" sz="2400" dirty="0" smtClean="0">
                <a:solidFill>
                  <a:srgbClr val="0000FF"/>
                </a:solidFill>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dirty="0" err="1" smtClean="0">
                <a:solidFill>
                  <a:srgbClr val="0000FF"/>
                </a:solidFill>
                <a:latin typeface="Times New Roman" panose="02020603050405020304" pitchFamily="18" charset="0"/>
              </a:rPr>
              <a:t>int</a:t>
            </a:r>
            <a:r>
              <a:rPr lang="en-US" altLang="zh-CN" sz="2400" dirty="0" smtClean="0">
                <a:solidFill>
                  <a:srgbClr val="0000FF"/>
                </a:solidFill>
                <a:latin typeface="Times New Roman" panose="02020603050405020304" pitchFamily="18" charset="0"/>
              </a:rPr>
              <a:t> </a:t>
            </a:r>
            <a:r>
              <a:rPr lang="en-US" altLang="zh-CN" sz="2400" dirty="0" err="1" smtClean="0">
                <a:solidFill>
                  <a:srgbClr val="0000FF"/>
                </a:solidFill>
                <a:latin typeface="Times New Roman" panose="02020603050405020304" pitchFamily="18" charset="0"/>
              </a:rPr>
              <a:t>DiagCold</a:t>
            </a:r>
            <a:r>
              <a:rPr lang="en-US" altLang="zh-CN" sz="2400" dirty="0" smtClean="0">
                <a:solidFill>
                  <a:srgbClr val="0000FF"/>
                </a:solidFill>
                <a:latin typeface="Times New Roman" panose="02020603050405020304" pitchFamily="18" charset="0"/>
              </a:rPr>
              <a:t>(</a:t>
            </a:r>
            <a:r>
              <a:rPr lang="en-US" altLang="zh-CN" sz="2400" dirty="0" err="1" smtClean="0">
                <a:solidFill>
                  <a:srgbClr val="0000FF"/>
                </a:solidFill>
                <a:latin typeface="Times New Roman" panose="02020603050405020304" pitchFamily="18" charset="0"/>
              </a:rPr>
              <a:t>struct</a:t>
            </a:r>
            <a:r>
              <a:rPr lang="en-US" altLang="zh-CN" sz="2400" dirty="0" smtClean="0">
                <a:solidFill>
                  <a:srgbClr val="0000FF"/>
                </a:solidFill>
                <a:latin typeface="Times New Roman" panose="02020603050405020304" pitchFamily="18" charset="0"/>
              </a:rPr>
              <a:t> Blood </a:t>
            </a:r>
            <a:r>
              <a:rPr lang="en-US" altLang="zh-CN" sz="2400" dirty="0" err="1" smtClean="0">
                <a:solidFill>
                  <a:srgbClr val="0000FF"/>
                </a:solidFill>
                <a:latin typeface="Times New Roman" panose="02020603050405020304" pitchFamily="18" charset="0"/>
              </a:rPr>
              <a:t>bld</a:t>
            </a:r>
            <a:r>
              <a:rPr lang="en-US" altLang="zh-CN" sz="2400" dirty="0" smtClean="0">
                <a:solidFill>
                  <a:srgbClr val="0000FF"/>
                </a:solidFill>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dirty="0" smtClean="0">
                <a:solidFill>
                  <a:srgbClr val="0000FF"/>
                </a:solidFill>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dirty="0" smtClean="0">
                <a:solidFill>
                  <a:srgbClr val="0000FF"/>
                </a:solidFill>
                <a:latin typeface="Times New Roman" panose="02020603050405020304" pitchFamily="18" charset="0"/>
              </a:rPr>
              <a:t>    //</a:t>
            </a:r>
            <a:r>
              <a:rPr lang="zh-CN" altLang="en-US" sz="2400" dirty="0" smtClean="0">
                <a:solidFill>
                  <a:srgbClr val="0000FF"/>
                </a:solidFill>
                <a:latin typeface="Times New Roman" panose="02020603050405020304" pitchFamily="18" charset="0"/>
              </a:rPr>
              <a:t>利用白细胞、中性粒子百分比、淋巴细胞百分比三项分析</a:t>
            </a:r>
          </a:p>
          <a:p>
            <a:pPr eaLnBrk="1" hangingPunct="1">
              <a:lnSpc>
                <a:spcPct val="80000"/>
              </a:lnSpc>
              <a:buFont typeface="Wingdings" panose="05000000000000000000" pitchFamily="2" charset="2"/>
              <a:buNone/>
            </a:pPr>
            <a:r>
              <a:rPr lang="en-US" altLang="zh-CN" sz="2400" dirty="0" smtClean="0">
                <a:solidFill>
                  <a:srgbClr val="0000FF"/>
                </a:solidFill>
                <a:latin typeface="Times New Roman" panose="02020603050405020304" pitchFamily="18" charset="0"/>
              </a:rPr>
              <a:t>}</a:t>
            </a:r>
          </a:p>
          <a:p>
            <a:pPr eaLnBrk="1" hangingPunct="1">
              <a:lnSpc>
                <a:spcPct val="80000"/>
              </a:lnSpc>
            </a:pPr>
            <a:r>
              <a:rPr lang="en-US" altLang="zh-CN" dirty="0" err="1" smtClean="0"/>
              <a:t>DiagCold</a:t>
            </a:r>
            <a:r>
              <a:rPr lang="zh-CN" altLang="en-US" dirty="0" smtClean="0"/>
              <a:t>只需要传入数据中的部分内容</a:t>
            </a:r>
          </a:p>
        </p:txBody>
      </p:sp>
    </p:spTree>
    <p:extLst>
      <p:ext uri="{BB962C8B-B14F-4D97-AF65-F5344CB8AC3E}">
        <p14:creationId xmlns:p14="http://schemas.microsoft.com/office/powerpoint/2010/main" val="381269478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68497" y="220653"/>
            <a:ext cx="8567737" cy="981075"/>
          </a:xfrm>
        </p:spPr>
        <p:txBody>
          <a:bodyPr/>
          <a:lstStyle/>
          <a:p>
            <a:pPr eaLnBrk="1" hangingPunct="1"/>
            <a:r>
              <a:rPr lang="zh-CN" altLang="en-US" dirty="0" smtClean="0"/>
              <a:t>代码举例</a:t>
            </a:r>
            <a:r>
              <a:rPr lang="en-US" altLang="zh-CN" dirty="0" smtClean="0"/>
              <a:t>4</a:t>
            </a:r>
          </a:p>
        </p:txBody>
      </p:sp>
      <p:sp>
        <p:nvSpPr>
          <p:cNvPr id="67587" name="Rectangle 3"/>
          <p:cNvSpPr>
            <a:spLocks noGrp="1" noChangeArrowheads="1"/>
          </p:cNvSpPr>
          <p:nvPr>
            <p:ph type="body" idx="1"/>
          </p:nvPr>
        </p:nvSpPr>
        <p:spPr>
          <a:xfrm>
            <a:off x="611559" y="1125538"/>
            <a:ext cx="8281615" cy="555625"/>
          </a:xfrm>
        </p:spPr>
        <p:txBody>
          <a:bodyPr>
            <a:normAutofit/>
          </a:bodyPr>
          <a:lstStyle/>
          <a:p>
            <a:pPr eaLnBrk="1" hangingPunct="1"/>
            <a:r>
              <a:rPr lang="zh-CN" altLang="en-US" sz="2400" dirty="0" smtClean="0"/>
              <a:t>左边使用参数，右边使用全局变量，哪个耦合度更高？</a:t>
            </a:r>
          </a:p>
        </p:txBody>
      </p:sp>
      <p:sp>
        <p:nvSpPr>
          <p:cNvPr id="318468" name="Text Box 4"/>
          <p:cNvSpPr txBox="1">
            <a:spLocks noChangeArrowheads="1"/>
          </p:cNvSpPr>
          <p:nvPr/>
        </p:nvSpPr>
        <p:spPr bwMode="ltGray">
          <a:xfrm>
            <a:off x="720117" y="1681163"/>
            <a:ext cx="3959225" cy="2282825"/>
          </a:xfrm>
          <a:prstGeom prst="rect">
            <a:avLst/>
          </a:prstGeom>
          <a:solidFill>
            <a:srgbClr val="FDDA7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0033CC"/>
                </a:solidFill>
                <a:latin typeface="Times New Roman" panose="02020603050405020304" pitchFamily="18" charset="0"/>
              </a:rPr>
              <a:t>struct Box  { </a:t>
            </a:r>
          </a:p>
          <a:p>
            <a:pPr eaLnBrk="1" hangingPunct="1"/>
            <a:r>
              <a:rPr kumimoji="1" lang="en-US" altLang="zh-CN" sz="2400" b="1">
                <a:solidFill>
                  <a:srgbClr val="0033CC"/>
                </a:solidFill>
                <a:latin typeface="Times New Roman" panose="02020603050405020304" pitchFamily="18" charset="0"/>
              </a:rPr>
              <a:t>  float length; </a:t>
            </a:r>
          </a:p>
          <a:p>
            <a:pPr eaLnBrk="1" hangingPunct="1"/>
            <a:r>
              <a:rPr kumimoji="1" lang="en-US" altLang="zh-CN" sz="2400" b="1">
                <a:solidFill>
                  <a:srgbClr val="0033CC"/>
                </a:solidFill>
                <a:latin typeface="Times New Roman" panose="02020603050405020304" pitchFamily="18" charset="0"/>
              </a:rPr>
              <a:t>  float width;</a:t>
            </a:r>
          </a:p>
          <a:p>
            <a:pPr eaLnBrk="1" hangingPunct="1"/>
            <a:r>
              <a:rPr kumimoji="1" lang="en-US" altLang="zh-CN" sz="2400" b="1">
                <a:solidFill>
                  <a:srgbClr val="0033CC"/>
                </a:solidFill>
                <a:latin typeface="Times New Roman" panose="02020603050405020304" pitchFamily="18" charset="0"/>
              </a:rPr>
              <a:t>  float height;</a:t>
            </a:r>
          </a:p>
          <a:p>
            <a:pPr eaLnBrk="1" hangingPunct="1"/>
            <a:r>
              <a:rPr kumimoji="1" lang="en-US" altLang="zh-CN" sz="2400" b="1">
                <a:solidFill>
                  <a:srgbClr val="0033CC"/>
                </a:solidFill>
                <a:latin typeface="Times New Roman" panose="02020603050405020304" pitchFamily="18" charset="0"/>
              </a:rPr>
              <a:t>  float volume;……</a:t>
            </a:r>
          </a:p>
          <a:p>
            <a:pPr eaLnBrk="1" hangingPunct="1"/>
            <a:r>
              <a:rPr kumimoji="1" lang="en-US" altLang="zh-CN" sz="2400" b="1">
                <a:solidFill>
                  <a:srgbClr val="0033CC"/>
                </a:solidFill>
                <a:latin typeface="Times New Roman" panose="02020603050405020304" pitchFamily="18" charset="0"/>
              </a:rPr>
              <a:t>}</a:t>
            </a:r>
          </a:p>
        </p:txBody>
      </p:sp>
      <p:sp>
        <p:nvSpPr>
          <p:cNvPr id="318469" name="Text Box 5"/>
          <p:cNvSpPr txBox="1">
            <a:spLocks noChangeArrowheads="1"/>
          </p:cNvSpPr>
          <p:nvPr/>
        </p:nvSpPr>
        <p:spPr bwMode="ltGray">
          <a:xfrm>
            <a:off x="717506" y="3976870"/>
            <a:ext cx="3959225" cy="2647950"/>
          </a:xfrm>
          <a:prstGeom prst="rect">
            <a:avLst/>
          </a:prstGeom>
          <a:solidFill>
            <a:srgbClr val="FDDA7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dirty="0">
                <a:solidFill>
                  <a:srgbClr val="0033CC"/>
                </a:solidFill>
                <a:latin typeface="Times New Roman" panose="02020603050405020304" pitchFamily="18" charset="0"/>
              </a:rPr>
              <a:t>main()</a:t>
            </a:r>
          </a:p>
          <a:p>
            <a:pPr eaLnBrk="1" hangingPunct="1"/>
            <a:r>
              <a:rPr kumimoji="1" lang="en-US" altLang="zh-CN" sz="2400" b="1" dirty="0">
                <a:solidFill>
                  <a:srgbClr val="0033CC"/>
                </a:solidFill>
                <a:latin typeface="Times New Roman" panose="02020603050405020304" pitchFamily="18" charset="0"/>
              </a:rPr>
              <a:t>{ </a:t>
            </a:r>
            <a:r>
              <a:rPr kumimoji="1" lang="en-US" altLang="zh-CN" sz="2400" b="1" dirty="0" err="1">
                <a:solidFill>
                  <a:srgbClr val="0033CC"/>
                </a:solidFill>
                <a:latin typeface="Times New Roman" panose="02020603050405020304" pitchFamily="18" charset="0"/>
              </a:rPr>
              <a:t>struct</a:t>
            </a:r>
            <a:r>
              <a:rPr kumimoji="1" lang="en-US" altLang="zh-CN" sz="2400" b="1" dirty="0">
                <a:solidFill>
                  <a:srgbClr val="0033CC"/>
                </a:solidFill>
                <a:latin typeface="Times New Roman" panose="02020603050405020304" pitchFamily="18" charset="0"/>
              </a:rPr>
              <a:t> Box x;</a:t>
            </a:r>
          </a:p>
          <a:p>
            <a:pPr eaLnBrk="1" hangingPunct="1"/>
            <a:r>
              <a:rPr kumimoji="1" lang="en-US" altLang="zh-CN" sz="2400" b="1" dirty="0">
                <a:solidFill>
                  <a:srgbClr val="0033CC"/>
                </a:solidFill>
                <a:latin typeface="Times New Roman" panose="02020603050405020304" pitchFamily="18" charset="0"/>
              </a:rPr>
              <a:t>   x = </a:t>
            </a:r>
            <a:r>
              <a:rPr kumimoji="1" lang="en-US" altLang="zh-CN" sz="2400" b="1" dirty="0" err="1">
                <a:solidFill>
                  <a:srgbClr val="0033CC"/>
                </a:solidFill>
                <a:latin typeface="Times New Roman" panose="02020603050405020304" pitchFamily="18" charset="0"/>
              </a:rPr>
              <a:t>InputData</a:t>
            </a:r>
            <a:r>
              <a:rPr kumimoji="1" lang="en-US" altLang="zh-CN" sz="2400" b="1" dirty="0">
                <a:solidFill>
                  <a:srgbClr val="0033CC"/>
                </a:solidFill>
                <a:latin typeface="Times New Roman" panose="02020603050405020304" pitchFamily="18" charset="0"/>
              </a:rPr>
              <a:t>();</a:t>
            </a:r>
          </a:p>
          <a:p>
            <a:pPr eaLnBrk="1" hangingPunct="1"/>
            <a:r>
              <a:rPr kumimoji="1" lang="en-US" altLang="zh-CN" sz="2400" b="1" dirty="0">
                <a:solidFill>
                  <a:srgbClr val="0033CC"/>
                </a:solidFill>
                <a:latin typeface="Times New Roman" panose="02020603050405020304" pitchFamily="18" charset="0"/>
              </a:rPr>
              <a:t>   </a:t>
            </a:r>
            <a:r>
              <a:rPr kumimoji="1" lang="en-US" altLang="zh-CN" sz="2400" b="1" dirty="0" err="1">
                <a:solidFill>
                  <a:srgbClr val="0033CC"/>
                </a:solidFill>
                <a:latin typeface="Times New Roman" panose="02020603050405020304" pitchFamily="18" charset="0"/>
              </a:rPr>
              <a:t>x.volume</a:t>
            </a:r>
            <a:r>
              <a:rPr kumimoji="1" lang="en-US" altLang="zh-CN" sz="2400" b="1" dirty="0">
                <a:solidFill>
                  <a:srgbClr val="0033CC"/>
                </a:solidFill>
                <a:latin typeface="Times New Roman" panose="02020603050405020304" pitchFamily="18" charset="0"/>
              </a:rPr>
              <a:t>=</a:t>
            </a:r>
            <a:r>
              <a:rPr kumimoji="1" lang="en-US" altLang="zh-CN" sz="2400" b="1" dirty="0" err="1">
                <a:solidFill>
                  <a:srgbClr val="0033CC"/>
                </a:solidFill>
                <a:latin typeface="Times New Roman" panose="02020603050405020304" pitchFamily="18" charset="0"/>
              </a:rPr>
              <a:t>CalcVolume</a:t>
            </a:r>
            <a:r>
              <a:rPr kumimoji="1" lang="en-US" altLang="zh-CN" sz="2400" b="1" dirty="0">
                <a:solidFill>
                  <a:srgbClr val="0033CC"/>
                </a:solidFill>
                <a:latin typeface="Times New Roman" panose="02020603050405020304" pitchFamily="18" charset="0"/>
              </a:rPr>
              <a:t>(x);</a:t>
            </a:r>
          </a:p>
          <a:p>
            <a:pPr eaLnBrk="1" hangingPunct="1"/>
            <a:r>
              <a:rPr kumimoji="1" lang="en-US" altLang="zh-CN" sz="2400" b="1" dirty="0">
                <a:solidFill>
                  <a:srgbClr val="0033CC"/>
                </a:solidFill>
                <a:latin typeface="Times New Roman" panose="02020603050405020304" pitchFamily="18" charset="0"/>
              </a:rPr>
              <a:t>   </a:t>
            </a:r>
            <a:r>
              <a:rPr kumimoji="1" lang="en-US" altLang="zh-CN" sz="2400" b="1" dirty="0" err="1">
                <a:solidFill>
                  <a:srgbClr val="0033CC"/>
                </a:solidFill>
                <a:latin typeface="Times New Roman" panose="02020603050405020304" pitchFamily="18" charset="0"/>
              </a:rPr>
              <a:t>PrintData</a:t>
            </a:r>
            <a:r>
              <a:rPr kumimoji="1" lang="en-US" altLang="zh-CN" sz="2400" b="1" dirty="0">
                <a:solidFill>
                  <a:srgbClr val="0033CC"/>
                </a:solidFill>
                <a:latin typeface="Times New Roman" panose="02020603050405020304" pitchFamily="18" charset="0"/>
              </a:rPr>
              <a:t>(x);</a:t>
            </a:r>
          </a:p>
          <a:p>
            <a:pPr eaLnBrk="1" hangingPunct="1"/>
            <a:r>
              <a:rPr kumimoji="1" lang="en-US" altLang="zh-CN" sz="2400" b="1" dirty="0">
                <a:solidFill>
                  <a:srgbClr val="0033CC"/>
                </a:solidFill>
                <a:latin typeface="Times New Roman" panose="02020603050405020304" pitchFamily="18" charset="0"/>
              </a:rPr>
              <a:t>   return 0;</a:t>
            </a:r>
          </a:p>
          <a:p>
            <a:pPr eaLnBrk="1" hangingPunct="1"/>
            <a:r>
              <a:rPr kumimoji="1" lang="en-US" altLang="zh-CN" sz="2400" b="1" dirty="0">
                <a:solidFill>
                  <a:srgbClr val="0033CC"/>
                </a:solidFill>
                <a:latin typeface="Times New Roman" panose="02020603050405020304" pitchFamily="18" charset="0"/>
              </a:rPr>
              <a:t>}</a:t>
            </a:r>
          </a:p>
        </p:txBody>
      </p:sp>
      <p:sp>
        <p:nvSpPr>
          <p:cNvPr id="318470" name="Text Box 6"/>
          <p:cNvSpPr txBox="1">
            <a:spLocks noChangeArrowheads="1"/>
          </p:cNvSpPr>
          <p:nvPr/>
        </p:nvSpPr>
        <p:spPr bwMode="ltGray">
          <a:xfrm>
            <a:off x="4787900" y="1681163"/>
            <a:ext cx="4105275" cy="5203825"/>
          </a:xfrm>
          <a:prstGeom prst="rect">
            <a:avLst/>
          </a:prstGeom>
          <a:solidFill>
            <a:schemeClr val="bg1"/>
          </a:solidFill>
          <a:ln>
            <a:noFill/>
          </a:ln>
          <a:effectLs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dirty="0">
                <a:solidFill>
                  <a:srgbClr val="0033CC"/>
                </a:solidFill>
                <a:latin typeface="Times New Roman" panose="02020603050405020304" pitchFamily="18" charset="0"/>
              </a:rPr>
              <a:t>extern </a:t>
            </a:r>
            <a:r>
              <a:rPr kumimoji="1" lang="en-US" altLang="zh-CN" sz="2400" b="1" dirty="0" err="1">
                <a:solidFill>
                  <a:srgbClr val="0033CC"/>
                </a:solidFill>
                <a:latin typeface="Times New Roman" panose="02020603050405020304" pitchFamily="18" charset="0"/>
              </a:rPr>
              <a:t>struct</a:t>
            </a:r>
            <a:r>
              <a:rPr kumimoji="1" lang="en-US" altLang="zh-CN" sz="2400" b="1" dirty="0">
                <a:solidFill>
                  <a:srgbClr val="0033CC"/>
                </a:solidFill>
                <a:latin typeface="Times New Roman" panose="02020603050405020304" pitchFamily="18" charset="0"/>
              </a:rPr>
              <a:t> Box x </a:t>
            </a:r>
          </a:p>
          <a:p>
            <a:pPr eaLnBrk="1" hangingPunct="1"/>
            <a:r>
              <a:rPr kumimoji="1" lang="en-US" altLang="zh-CN" sz="2400" b="1" dirty="0">
                <a:solidFill>
                  <a:srgbClr val="0033CC"/>
                </a:solidFill>
                <a:latin typeface="Times New Roman" panose="02020603050405020304" pitchFamily="18" charset="0"/>
              </a:rPr>
              <a:t>main()</a:t>
            </a:r>
          </a:p>
          <a:p>
            <a:pPr eaLnBrk="1" hangingPunct="1"/>
            <a:r>
              <a:rPr kumimoji="1" lang="en-US" altLang="zh-CN" sz="2400" b="1" dirty="0">
                <a:solidFill>
                  <a:srgbClr val="0033CC"/>
                </a:solidFill>
                <a:latin typeface="Times New Roman" panose="02020603050405020304" pitchFamily="18" charset="0"/>
              </a:rPr>
              <a:t>{</a:t>
            </a:r>
          </a:p>
          <a:p>
            <a:pPr eaLnBrk="1" hangingPunct="1"/>
            <a:r>
              <a:rPr kumimoji="1" lang="en-US" altLang="zh-CN" sz="2400" b="1" dirty="0">
                <a:solidFill>
                  <a:srgbClr val="0033CC"/>
                </a:solidFill>
                <a:latin typeface="Times New Roman" panose="02020603050405020304" pitchFamily="18" charset="0"/>
              </a:rPr>
              <a:t>   </a:t>
            </a:r>
            <a:r>
              <a:rPr kumimoji="1" lang="en-US" altLang="zh-CN" sz="2400" b="1" dirty="0" err="1">
                <a:solidFill>
                  <a:srgbClr val="0033CC"/>
                </a:solidFill>
                <a:latin typeface="Times New Roman" panose="02020603050405020304" pitchFamily="18" charset="0"/>
              </a:rPr>
              <a:t>InputData</a:t>
            </a:r>
            <a:r>
              <a:rPr kumimoji="1" lang="en-US" altLang="zh-CN" sz="2400" b="1" dirty="0">
                <a:solidFill>
                  <a:srgbClr val="0033CC"/>
                </a:solidFill>
                <a:latin typeface="Times New Roman" panose="02020603050405020304" pitchFamily="18" charset="0"/>
              </a:rPr>
              <a:t>();</a:t>
            </a:r>
          </a:p>
          <a:p>
            <a:pPr eaLnBrk="1" hangingPunct="1"/>
            <a:r>
              <a:rPr kumimoji="1" lang="en-US" altLang="zh-CN" sz="2400" b="1" dirty="0">
                <a:solidFill>
                  <a:srgbClr val="0033CC"/>
                </a:solidFill>
                <a:latin typeface="Times New Roman" panose="02020603050405020304" pitchFamily="18" charset="0"/>
              </a:rPr>
              <a:t>   </a:t>
            </a:r>
            <a:r>
              <a:rPr kumimoji="1" lang="en-US" altLang="zh-CN" sz="2400" b="1" dirty="0" err="1">
                <a:solidFill>
                  <a:srgbClr val="0033CC"/>
                </a:solidFill>
                <a:latin typeface="Times New Roman" panose="02020603050405020304" pitchFamily="18" charset="0"/>
              </a:rPr>
              <a:t>CalcVolume</a:t>
            </a:r>
            <a:r>
              <a:rPr kumimoji="1" lang="en-US" altLang="zh-CN" sz="2400" b="1" dirty="0">
                <a:solidFill>
                  <a:srgbClr val="0033CC"/>
                </a:solidFill>
                <a:latin typeface="Times New Roman" panose="02020603050405020304" pitchFamily="18" charset="0"/>
              </a:rPr>
              <a:t>();</a:t>
            </a:r>
          </a:p>
          <a:p>
            <a:pPr eaLnBrk="1" hangingPunct="1"/>
            <a:r>
              <a:rPr kumimoji="1" lang="en-US" altLang="zh-CN" sz="2400" b="1" dirty="0">
                <a:solidFill>
                  <a:srgbClr val="0033CC"/>
                </a:solidFill>
                <a:latin typeface="Times New Roman" panose="02020603050405020304" pitchFamily="18" charset="0"/>
              </a:rPr>
              <a:t>   </a:t>
            </a:r>
            <a:r>
              <a:rPr kumimoji="1" lang="en-US" altLang="zh-CN" sz="2400" b="1" dirty="0" err="1">
                <a:solidFill>
                  <a:srgbClr val="0033CC"/>
                </a:solidFill>
                <a:latin typeface="Times New Roman" panose="02020603050405020304" pitchFamily="18" charset="0"/>
              </a:rPr>
              <a:t>PrintData</a:t>
            </a:r>
            <a:r>
              <a:rPr kumimoji="1" lang="en-US" altLang="zh-CN" sz="2400" b="1" dirty="0">
                <a:solidFill>
                  <a:srgbClr val="0033CC"/>
                </a:solidFill>
                <a:latin typeface="Times New Roman" panose="02020603050405020304" pitchFamily="18" charset="0"/>
              </a:rPr>
              <a:t>();</a:t>
            </a:r>
          </a:p>
          <a:p>
            <a:pPr eaLnBrk="1" hangingPunct="1"/>
            <a:r>
              <a:rPr kumimoji="1" lang="en-US" altLang="zh-CN" sz="2400" b="1" dirty="0">
                <a:solidFill>
                  <a:srgbClr val="0033CC"/>
                </a:solidFill>
                <a:latin typeface="Times New Roman" panose="02020603050405020304" pitchFamily="18" charset="0"/>
              </a:rPr>
              <a:t>   return 0;</a:t>
            </a:r>
          </a:p>
          <a:p>
            <a:pPr eaLnBrk="1" hangingPunct="1"/>
            <a:r>
              <a:rPr kumimoji="1" lang="en-US" altLang="zh-CN" sz="2400" b="1" dirty="0">
                <a:solidFill>
                  <a:srgbClr val="0033CC"/>
                </a:solidFill>
                <a:latin typeface="Times New Roman" panose="02020603050405020304" pitchFamily="18" charset="0"/>
              </a:rPr>
              <a:t>}</a:t>
            </a:r>
          </a:p>
          <a:p>
            <a:pPr eaLnBrk="1" hangingPunct="1"/>
            <a:r>
              <a:rPr kumimoji="1" lang="en-US" altLang="zh-CN" sz="2400" b="1" dirty="0">
                <a:solidFill>
                  <a:srgbClr val="0033CC"/>
                </a:solidFill>
                <a:latin typeface="Times New Roman" panose="02020603050405020304" pitchFamily="18" charset="0"/>
              </a:rPr>
              <a:t>void </a:t>
            </a:r>
            <a:r>
              <a:rPr kumimoji="1" lang="en-US" altLang="zh-CN" sz="2400" b="1" dirty="0" err="1">
                <a:solidFill>
                  <a:srgbClr val="0033CC"/>
                </a:solidFill>
                <a:latin typeface="Times New Roman" panose="02020603050405020304" pitchFamily="18" charset="0"/>
              </a:rPr>
              <a:t>InputData</a:t>
            </a:r>
            <a:r>
              <a:rPr kumimoji="1" lang="en-US" altLang="zh-CN" sz="2400" b="1" dirty="0">
                <a:solidFill>
                  <a:srgbClr val="0033CC"/>
                </a:solidFill>
                <a:latin typeface="Times New Roman" panose="02020603050405020304" pitchFamily="18" charset="0"/>
              </a:rPr>
              <a:t>()</a:t>
            </a:r>
          </a:p>
          <a:p>
            <a:pPr eaLnBrk="1" hangingPunct="1"/>
            <a:r>
              <a:rPr kumimoji="1" lang="en-US" altLang="zh-CN" sz="2400" b="1" dirty="0">
                <a:solidFill>
                  <a:srgbClr val="0033CC"/>
                </a:solidFill>
                <a:latin typeface="Times New Roman" panose="02020603050405020304" pitchFamily="18" charset="0"/>
              </a:rPr>
              <a:t>{   //</a:t>
            </a:r>
            <a:r>
              <a:rPr kumimoji="1" lang="zh-CN" altLang="en-US" sz="2400" b="1" dirty="0">
                <a:solidFill>
                  <a:srgbClr val="0033CC"/>
                </a:solidFill>
                <a:latin typeface="Times New Roman" panose="02020603050405020304" pitchFamily="18" charset="0"/>
              </a:rPr>
              <a:t>输入数据到</a:t>
            </a:r>
            <a:r>
              <a:rPr kumimoji="1" lang="en-US" altLang="zh-CN" sz="2400" b="1" dirty="0">
                <a:solidFill>
                  <a:srgbClr val="0033CC"/>
                </a:solidFill>
                <a:latin typeface="Times New Roman" panose="02020603050405020304" pitchFamily="18" charset="0"/>
              </a:rPr>
              <a:t>x     }</a:t>
            </a:r>
          </a:p>
          <a:p>
            <a:pPr eaLnBrk="1" hangingPunct="1"/>
            <a:r>
              <a:rPr kumimoji="1" lang="en-US" altLang="zh-CN" sz="2400" b="1" dirty="0">
                <a:solidFill>
                  <a:srgbClr val="0033CC"/>
                </a:solidFill>
                <a:latin typeface="Times New Roman" panose="02020603050405020304" pitchFamily="18" charset="0"/>
              </a:rPr>
              <a:t>void </a:t>
            </a:r>
            <a:r>
              <a:rPr kumimoji="1" lang="en-US" altLang="zh-CN" sz="2400" b="1" dirty="0" err="1">
                <a:solidFill>
                  <a:srgbClr val="0033CC"/>
                </a:solidFill>
                <a:latin typeface="Times New Roman" panose="02020603050405020304" pitchFamily="18" charset="0"/>
              </a:rPr>
              <a:t>CalcVolumn</a:t>
            </a:r>
            <a:r>
              <a:rPr kumimoji="1" lang="en-US" altLang="zh-CN" sz="2400" b="1" dirty="0">
                <a:solidFill>
                  <a:srgbClr val="0033CC"/>
                </a:solidFill>
                <a:latin typeface="Times New Roman" panose="02020603050405020304" pitchFamily="18" charset="0"/>
              </a:rPr>
              <a:t>()</a:t>
            </a:r>
          </a:p>
          <a:p>
            <a:pPr eaLnBrk="1" hangingPunct="1"/>
            <a:r>
              <a:rPr kumimoji="1" lang="en-US" altLang="zh-CN" sz="2400" b="1" dirty="0">
                <a:solidFill>
                  <a:srgbClr val="0033CC"/>
                </a:solidFill>
                <a:latin typeface="Times New Roman" panose="02020603050405020304" pitchFamily="18" charset="0"/>
              </a:rPr>
              <a:t>{   //</a:t>
            </a:r>
            <a:r>
              <a:rPr kumimoji="1" lang="zh-CN" altLang="en-US" sz="2400" b="1" dirty="0">
                <a:solidFill>
                  <a:srgbClr val="0033CC"/>
                </a:solidFill>
                <a:latin typeface="Times New Roman" panose="02020603050405020304" pitchFamily="18" charset="0"/>
              </a:rPr>
              <a:t>利用</a:t>
            </a:r>
            <a:r>
              <a:rPr kumimoji="1" lang="en-US" altLang="zh-CN" sz="2400" b="1" dirty="0">
                <a:solidFill>
                  <a:srgbClr val="0033CC"/>
                </a:solidFill>
                <a:latin typeface="Times New Roman" panose="02020603050405020304" pitchFamily="18" charset="0"/>
              </a:rPr>
              <a:t>x</a:t>
            </a:r>
            <a:r>
              <a:rPr kumimoji="1" lang="zh-CN" altLang="en-US" sz="2400" b="1" dirty="0">
                <a:solidFill>
                  <a:srgbClr val="0033CC"/>
                </a:solidFill>
                <a:latin typeface="Times New Roman" panose="02020603050405020304" pitchFamily="18" charset="0"/>
              </a:rPr>
              <a:t>计算         </a:t>
            </a:r>
            <a:r>
              <a:rPr kumimoji="1" lang="en-US" altLang="zh-CN" sz="2400" b="1" dirty="0">
                <a:solidFill>
                  <a:srgbClr val="0033CC"/>
                </a:solidFill>
                <a:latin typeface="Times New Roman" panose="02020603050405020304" pitchFamily="18" charset="0"/>
              </a:rPr>
              <a:t>}</a:t>
            </a:r>
          </a:p>
          <a:p>
            <a:pPr eaLnBrk="1" hangingPunct="1"/>
            <a:r>
              <a:rPr kumimoji="1" lang="en-US" altLang="zh-CN" sz="2400" b="1" dirty="0">
                <a:solidFill>
                  <a:srgbClr val="0033CC"/>
                </a:solidFill>
                <a:latin typeface="Times New Roman" panose="02020603050405020304" pitchFamily="18" charset="0"/>
              </a:rPr>
              <a:t>void </a:t>
            </a:r>
            <a:r>
              <a:rPr kumimoji="1" lang="en-US" altLang="zh-CN" sz="2400" b="1" dirty="0" err="1">
                <a:solidFill>
                  <a:srgbClr val="0033CC"/>
                </a:solidFill>
                <a:latin typeface="Times New Roman" panose="02020603050405020304" pitchFamily="18" charset="0"/>
              </a:rPr>
              <a:t>PrintData</a:t>
            </a:r>
            <a:r>
              <a:rPr kumimoji="1" lang="en-US" altLang="zh-CN" sz="2400" b="1" dirty="0">
                <a:solidFill>
                  <a:srgbClr val="0033CC"/>
                </a:solidFill>
                <a:latin typeface="Times New Roman" panose="02020603050405020304" pitchFamily="18" charset="0"/>
              </a:rPr>
              <a:t>()</a:t>
            </a:r>
          </a:p>
          <a:p>
            <a:pPr eaLnBrk="1" hangingPunct="1"/>
            <a:r>
              <a:rPr kumimoji="1" lang="en-US" altLang="zh-CN" sz="2400" b="1" dirty="0">
                <a:solidFill>
                  <a:srgbClr val="0033CC"/>
                </a:solidFill>
                <a:latin typeface="Times New Roman" panose="02020603050405020304" pitchFamily="18" charset="0"/>
              </a:rPr>
              <a:t>{   //</a:t>
            </a:r>
            <a:r>
              <a:rPr kumimoji="1" lang="zh-CN" altLang="en-US" sz="2400" b="1" dirty="0">
                <a:solidFill>
                  <a:srgbClr val="0033CC"/>
                </a:solidFill>
                <a:latin typeface="Times New Roman" panose="02020603050405020304" pitchFamily="18" charset="0"/>
              </a:rPr>
              <a:t>打印</a:t>
            </a:r>
            <a:r>
              <a:rPr kumimoji="1" lang="en-US" altLang="zh-CN" sz="2400" b="1" dirty="0">
                <a:solidFill>
                  <a:srgbClr val="0033CC"/>
                </a:solidFill>
                <a:latin typeface="Times New Roman" panose="02020603050405020304" pitchFamily="18" charset="0"/>
              </a:rPr>
              <a:t>x</a:t>
            </a:r>
            <a:r>
              <a:rPr kumimoji="1" lang="zh-CN" altLang="en-US" sz="2400" b="1" dirty="0">
                <a:solidFill>
                  <a:srgbClr val="0033CC"/>
                </a:solidFill>
                <a:latin typeface="Times New Roman" panose="02020603050405020304" pitchFamily="18" charset="0"/>
              </a:rPr>
              <a:t>各项内容 </a:t>
            </a:r>
            <a:r>
              <a:rPr kumimoji="1" lang="en-US" altLang="zh-CN" sz="2400" b="1" dirty="0">
                <a:solidFill>
                  <a:srgbClr val="0033CC"/>
                </a:solidFill>
                <a:latin typeface="Times New Roman" panose="02020603050405020304" pitchFamily="18" charset="0"/>
              </a:rPr>
              <a:t>}</a:t>
            </a:r>
          </a:p>
        </p:txBody>
      </p:sp>
    </p:spTree>
    <p:extLst>
      <p:ext uri="{BB962C8B-B14F-4D97-AF65-F5344CB8AC3E}">
        <p14:creationId xmlns:p14="http://schemas.microsoft.com/office/powerpoint/2010/main" val="26789809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8468"/>
                                        </p:tgtEl>
                                        <p:attrNameLst>
                                          <p:attrName>style.visibility</p:attrName>
                                        </p:attrNameLst>
                                      </p:cBhvr>
                                      <p:to>
                                        <p:strVal val="visible"/>
                                      </p:to>
                                    </p:set>
                                    <p:anim calcmode="lin" valueType="num">
                                      <p:cBhvr additive="base">
                                        <p:cTn id="7" dur="500" fill="hold"/>
                                        <p:tgtEl>
                                          <p:spTgt spid="318468"/>
                                        </p:tgtEl>
                                        <p:attrNameLst>
                                          <p:attrName>ppt_x</p:attrName>
                                        </p:attrNameLst>
                                      </p:cBhvr>
                                      <p:tavLst>
                                        <p:tav tm="0">
                                          <p:val>
                                            <p:strVal val="0-#ppt_w/2"/>
                                          </p:val>
                                        </p:tav>
                                        <p:tav tm="100000">
                                          <p:val>
                                            <p:strVal val="#ppt_x"/>
                                          </p:val>
                                        </p:tav>
                                      </p:tavLst>
                                    </p:anim>
                                    <p:anim calcmode="lin" valueType="num">
                                      <p:cBhvr additive="base">
                                        <p:cTn id="8" dur="500" fill="hold"/>
                                        <p:tgtEl>
                                          <p:spTgt spid="31846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18470"/>
                                        </p:tgtEl>
                                        <p:attrNameLst>
                                          <p:attrName>style.visibility</p:attrName>
                                        </p:attrNameLst>
                                      </p:cBhvr>
                                      <p:to>
                                        <p:strVal val="visible"/>
                                      </p:to>
                                    </p:set>
                                    <p:animEffect transition="in" filter="blinds(horizontal)">
                                      <p:cBhvr>
                                        <p:cTn id="13" dur="500"/>
                                        <p:tgtEl>
                                          <p:spTgt spid="31847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18469"/>
                                        </p:tgtEl>
                                        <p:attrNameLst>
                                          <p:attrName>style.visibility</p:attrName>
                                        </p:attrNameLst>
                                      </p:cBhvr>
                                      <p:to>
                                        <p:strVal val="visible"/>
                                      </p:to>
                                    </p:set>
                                    <p:animEffect transition="in" filter="blinds(horizontal)">
                                      <p:cBhvr>
                                        <p:cTn id="18" dur="500"/>
                                        <p:tgtEl>
                                          <p:spTgt spid="318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8" grpId="0" animBg="1" autoUpdateAnimBg="0"/>
      <p:bldP spid="318469" grpId="0" animBg="1"/>
      <p:bldP spid="31847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68313" y="115888"/>
            <a:ext cx="8567737" cy="981075"/>
          </a:xfrm>
        </p:spPr>
        <p:txBody>
          <a:bodyPr/>
          <a:lstStyle/>
          <a:p>
            <a:pPr eaLnBrk="1" hangingPunct="1"/>
            <a:r>
              <a:rPr lang="en-US" altLang="zh-CN" dirty="0" smtClean="0"/>
              <a:t>10.3.5 </a:t>
            </a:r>
            <a:r>
              <a:rPr lang="zh-CN" altLang="en-US" dirty="0" smtClean="0"/>
              <a:t>模块的内聚</a:t>
            </a:r>
          </a:p>
        </p:txBody>
      </p:sp>
      <p:sp>
        <p:nvSpPr>
          <p:cNvPr id="68611" name="Rectangle 3"/>
          <p:cNvSpPr>
            <a:spLocks noGrp="1" noChangeArrowheads="1"/>
          </p:cNvSpPr>
          <p:nvPr>
            <p:ph type="body" idx="1"/>
          </p:nvPr>
        </p:nvSpPr>
        <p:spPr>
          <a:xfrm>
            <a:off x="468313" y="1079500"/>
            <a:ext cx="8424862" cy="5805488"/>
          </a:xfrm>
        </p:spPr>
        <p:txBody>
          <a:bodyPr>
            <a:normAutofit fontScale="92500" lnSpcReduction="10000"/>
          </a:bodyPr>
          <a:lstStyle/>
          <a:p>
            <a:pPr eaLnBrk="1" hangingPunct="1">
              <a:lnSpc>
                <a:spcPct val="80000"/>
              </a:lnSpc>
              <a:buFont typeface="Wingdings" panose="05000000000000000000" pitchFamily="2" charset="2"/>
              <a:buNone/>
            </a:pPr>
            <a:r>
              <a:rPr lang="en-US" altLang="zh-CN" dirty="0" smtClean="0"/>
              <a:t>double </a:t>
            </a:r>
            <a:r>
              <a:rPr lang="en-US" altLang="zh-CN" dirty="0" err="1" smtClean="0"/>
              <a:t>C</a:t>
            </a:r>
            <a:r>
              <a:rPr kumimoji="1" lang="en-US" altLang="zh-CN" dirty="0" err="1" smtClean="0"/>
              <a:t>alculateAvg</a:t>
            </a:r>
            <a:r>
              <a:rPr kumimoji="1" lang="en-US" altLang="zh-CN" dirty="0" smtClean="0"/>
              <a:t>()</a:t>
            </a:r>
          </a:p>
          <a:p>
            <a:pPr eaLnBrk="1" hangingPunct="1">
              <a:lnSpc>
                <a:spcPct val="80000"/>
              </a:lnSpc>
              <a:buFont typeface="Wingdings" panose="05000000000000000000" pitchFamily="2" charset="2"/>
              <a:buNone/>
            </a:pPr>
            <a:r>
              <a:rPr kumimoji="1" lang="en-US" altLang="zh-CN" dirty="0" smtClean="0"/>
              <a:t>{  </a:t>
            </a:r>
            <a:r>
              <a:rPr kumimoji="1" lang="en-US" altLang="zh-CN" dirty="0" err="1" smtClean="0"/>
              <a:t>int</a:t>
            </a:r>
            <a:r>
              <a:rPr kumimoji="1" lang="en-US" altLang="zh-CN" dirty="0" smtClean="0"/>
              <a:t> n; double total, average, value;</a:t>
            </a:r>
          </a:p>
          <a:p>
            <a:pPr eaLnBrk="1" hangingPunct="1">
              <a:lnSpc>
                <a:spcPct val="80000"/>
              </a:lnSpc>
              <a:buFont typeface="Wingdings" panose="05000000000000000000" pitchFamily="2" charset="2"/>
              <a:buNone/>
            </a:pPr>
            <a:r>
              <a:rPr kumimoji="1" lang="en-US" altLang="zh-CN" dirty="0" smtClean="0"/>
              <a:t>		</a:t>
            </a:r>
            <a:r>
              <a:rPr kumimoji="1" lang="en-US" altLang="zh-CN" dirty="0" err="1" smtClean="0"/>
              <a:t>scanf</a:t>
            </a:r>
            <a:r>
              <a:rPr kumimoji="1" lang="en-US" altLang="zh-CN" dirty="0" smtClean="0"/>
              <a:t>(</a:t>
            </a:r>
            <a:r>
              <a:rPr kumimoji="1" lang="en-US" altLang="zh-CN" dirty="0" smtClean="0">
                <a:latin typeface="华文中宋" panose="02010600040101010101" pitchFamily="2" charset="-122"/>
              </a:rPr>
              <a:t>“</a:t>
            </a:r>
            <a:r>
              <a:rPr kumimoji="1" lang="en-US" altLang="zh-CN" dirty="0" smtClean="0"/>
              <a:t>input value:</a:t>
            </a:r>
            <a:r>
              <a:rPr kumimoji="1" lang="en-US" altLang="zh-CN" dirty="0" smtClean="0">
                <a:latin typeface="华文中宋" panose="02010600040101010101" pitchFamily="2" charset="-122"/>
              </a:rPr>
              <a:t>”</a:t>
            </a:r>
            <a:r>
              <a:rPr kumimoji="1" lang="en-US" altLang="zh-CN" dirty="0" smtClean="0"/>
              <a:t>, &amp;value);</a:t>
            </a:r>
          </a:p>
          <a:p>
            <a:pPr eaLnBrk="1" hangingPunct="1">
              <a:lnSpc>
                <a:spcPct val="80000"/>
              </a:lnSpc>
              <a:buFont typeface="Wingdings" panose="05000000000000000000" pitchFamily="2" charset="2"/>
              <a:buNone/>
            </a:pPr>
            <a:r>
              <a:rPr kumimoji="1" lang="en-US" altLang="zh-CN" dirty="0" smtClean="0"/>
              <a:t>		while value&lt;=0.0</a:t>
            </a:r>
          </a:p>
          <a:p>
            <a:pPr eaLnBrk="1" hangingPunct="1">
              <a:lnSpc>
                <a:spcPct val="80000"/>
              </a:lnSpc>
              <a:buFont typeface="Wingdings" panose="05000000000000000000" pitchFamily="2" charset="2"/>
              <a:buNone/>
            </a:pPr>
            <a:r>
              <a:rPr kumimoji="1" lang="en-US" altLang="zh-CN" dirty="0" smtClean="0"/>
              <a:t>		{</a:t>
            </a:r>
          </a:p>
          <a:p>
            <a:pPr eaLnBrk="1" hangingPunct="1">
              <a:lnSpc>
                <a:spcPct val="80000"/>
              </a:lnSpc>
              <a:buFont typeface="Wingdings" panose="05000000000000000000" pitchFamily="2" charset="2"/>
              <a:buNone/>
            </a:pPr>
            <a:r>
              <a:rPr kumimoji="1" lang="en-US" altLang="zh-CN" dirty="0" smtClean="0"/>
              <a:t>			n=n+1;</a:t>
            </a:r>
          </a:p>
          <a:p>
            <a:pPr eaLnBrk="1" hangingPunct="1">
              <a:lnSpc>
                <a:spcPct val="80000"/>
              </a:lnSpc>
              <a:buFont typeface="Wingdings" panose="05000000000000000000" pitchFamily="2" charset="2"/>
              <a:buNone/>
            </a:pPr>
            <a:r>
              <a:rPr kumimoji="1" lang="en-US" altLang="zh-CN" dirty="0" smtClean="0"/>
              <a:t>			total=</a:t>
            </a:r>
            <a:r>
              <a:rPr kumimoji="1" lang="en-US" altLang="zh-CN" dirty="0" err="1" smtClean="0"/>
              <a:t>total+value</a:t>
            </a:r>
            <a:r>
              <a:rPr kumimoji="1" lang="en-US" altLang="zh-CN" dirty="0" smtClean="0"/>
              <a:t>;</a:t>
            </a:r>
          </a:p>
          <a:p>
            <a:pPr eaLnBrk="1" hangingPunct="1">
              <a:lnSpc>
                <a:spcPct val="80000"/>
              </a:lnSpc>
              <a:buFont typeface="Wingdings" panose="05000000000000000000" pitchFamily="2" charset="2"/>
              <a:buNone/>
            </a:pPr>
            <a:r>
              <a:rPr kumimoji="1" lang="en-US" altLang="zh-CN" dirty="0" smtClean="0"/>
              <a:t>			</a:t>
            </a:r>
            <a:r>
              <a:rPr kumimoji="1" lang="en-US" altLang="zh-CN" dirty="0" err="1" smtClean="0"/>
              <a:t>scanf</a:t>
            </a:r>
            <a:r>
              <a:rPr kumimoji="1" lang="en-US" altLang="zh-CN" dirty="0" smtClean="0"/>
              <a:t>(</a:t>
            </a:r>
            <a:r>
              <a:rPr kumimoji="1" lang="en-US" altLang="zh-CN" dirty="0" smtClean="0">
                <a:latin typeface="华文中宋" panose="02010600040101010101" pitchFamily="2" charset="-122"/>
              </a:rPr>
              <a:t>“</a:t>
            </a:r>
            <a:r>
              <a:rPr kumimoji="1" lang="en-US" altLang="zh-CN" dirty="0" smtClean="0"/>
              <a:t>\</a:t>
            </a:r>
            <a:r>
              <a:rPr kumimoji="1" lang="en-US" altLang="zh-CN" dirty="0" err="1" smtClean="0"/>
              <a:t>ninput</a:t>
            </a:r>
            <a:r>
              <a:rPr kumimoji="1" lang="en-US" altLang="zh-CN" dirty="0" smtClean="0"/>
              <a:t> value:</a:t>
            </a:r>
            <a:r>
              <a:rPr kumimoji="1" lang="en-US" altLang="zh-CN" dirty="0" smtClean="0">
                <a:latin typeface="华文中宋" panose="02010600040101010101" pitchFamily="2" charset="-122"/>
              </a:rPr>
              <a:t>”</a:t>
            </a:r>
            <a:r>
              <a:rPr kumimoji="1" lang="en-US" altLang="zh-CN" dirty="0" smtClean="0"/>
              <a:t>, &amp;value);</a:t>
            </a:r>
          </a:p>
          <a:p>
            <a:pPr eaLnBrk="1" hangingPunct="1">
              <a:lnSpc>
                <a:spcPct val="80000"/>
              </a:lnSpc>
              <a:buFont typeface="Wingdings" panose="05000000000000000000" pitchFamily="2" charset="2"/>
              <a:buNone/>
            </a:pPr>
            <a:r>
              <a:rPr kumimoji="1" lang="en-US" altLang="zh-CN" dirty="0" smtClean="0"/>
              <a:t>		}</a:t>
            </a:r>
          </a:p>
          <a:p>
            <a:pPr eaLnBrk="1" hangingPunct="1">
              <a:lnSpc>
                <a:spcPct val="80000"/>
              </a:lnSpc>
              <a:buFont typeface="Wingdings" panose="05000000000000000000" pitchFamily="2" charset="2"/>
              <a:buNone/>
            </a:pPr>
            <a:r>
              <a:rPr kumimoji="1" lang="en-US" altLang="zh-CN" dirty="0" smtClean="0"/>
              <a:t>		average=total/n;</a:t>
            </a:r>
          </a:p>
          <a:p>
            <a:pPr eaLnBrk="1" hangingPunct="1">
              <a:lnSpc>
                <a:spcPct val="80000"/>
              </a:lnSpc>
              <a:buFont typeface="Wingdings" panose="05000000000000000000" pitchFamily="2" charset="2"/>
              <a:buNone/>
            </a:pPr>
            <a:r>
              <a:rPr kumimoji="1" lang="en-US" altLang="zh-CN" dirty="0" smtClean="0"/>
              <a:t>          return(average);</a:t>
            </a:r>
          </a:p>
          <a:p>
            <a:pPr eaLnBrk="1" hangingPunct="1">
              <a:lnSpc>
                <a:spcPct val="80000"/>
              </a:lnSpc>
              <a:buFont typeface="Wingdings" panose="05000000000000000000" pitchFamily="2" charset="2"/>
              <a:buNone/>
            </a:pPr>
            <a:r>
              <a:rPr kumimoji="1" lang="en-US" altLang="zh-CN" dirty="0" smtClean="0"/>
              <a:t>}</a:t>
            </a:r>
          </a:p>
          <a:p>
            <a:pPr eaLnBrk="1" hangingPunct="1">
              <a:lnSpc>
                <a:spcPct val="80000"/>
              </a:lnSpc>
              <a:buFont typeface="Wingdings" panose="05000000000000000000" pitchFamily="2" charset="2"/>
              <a:buNone/>
            </a:pPr>
            <a:r>
              <a:rPr lang="zh-CN" altLang="en-US" dirty="0" smtClean="0"/>
              <a:t>模块内部各元素（变量、语句）之间存在联系</a:t>
            </a:r>
          </a:p>
        </p:txBody>
      </p:sp>
      <p:sp>
        <p:nvSpPr>
          <p:cNvPr id="68612" name="Freeform 4"/>
          <p:cNvSpPr>
            <a:spLocks/>
          </p:cNvSpPr>
          <p:nvPr/>
        </p:nvSpPr>
        <p:spPr bwMode="auto">
          <a:xfrm rot="-1628120">
            <a:off x="1471613" y="4132263"/>
            <a:ext cx="1135062" cy="1325562"/>
          </a:xfrm>
          <a:custGeom>
            <a:avLst/>
            <a:gdLst>
              <a:gd name="T0" fmla="*/ 2147483647 w 776"/>
              <a:gd name="T1" fmla="*/ 0 h 672"/>
              <a:gd name="T2" fmla="*/ 2147483647 w 776"/>
              <a:gd name="T3" fmla="*/ 2147483647 h 672"/>
              <a:gd name="T4" fmla="*/ 2147483647 w 776"/>
              <a:gd name="T5" fmla="*/ 2147483647 h 672"/>
              <a:gd name="T6" fmla="*/ 0 60000 65536"/>
              <a:gd name="T7" fmla="*/ 0 60000 65536"/>
              <a:gd name="T8" fmla="*/ 0 60000 65536"/>
            </a:gdLst>
            <a:ahLst/>
            <a:cxnLst>
              <a:cxn ang="T6">
                <a:pos x="T0" y="T1"/>
              </a:cxn>
              <a:cxn ang="T7">
                <a:pos x="T2" y="T3"/>
              </a:cxn>
              <a:cxn ang="T8">
                <a:pos x="T4" y="T5"/>
              </a:cxn>
            </a:cxnLst>
            <a:rect l="0" t="0" r="r" b="b"/>
            <a:pathLst>
              <a:path w="776" h="672">
                <a:moveTo>
                  <a:pt x="728" y="0"/>
                </a:moveTo>
                <a:cubicBezTo>
                  <a:pt x="364" y="40"/>
                  <a:pt x="0" y="80"/>
                  <a:pt x="8" y="192"/>
                </a:cubicBezTo>
                <a:cubicBezTo>
                  <a:pt x="16" y="304"/>
                  <a:pt x="656" y="584"/>
                  <a:pt x="776" y="672"/>
                </a:cubicBezTo>
              </a:path>
            </a:pathLst>
          </a:custGeom>
          <a:noFill/>
          <a:ln w="38100" cmpd="sng">
            <a:solidFill>
              <a:srgbClr val="FF3300"/>
            </a:solidFill>
            <a:round/>
            <a:headEnd type="triangle" w="med" len="med"/>
            <a:tailEnd type="triangle" w="med" len="me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68613" name="Freeform 5"/>
          <p:cNvSpPr>
            <a:spLocks/>
          </p:cNvSpPr>
          <p:nvPr/>
        </p:nvSpPr>
        <p:spPr bwMode="auto">
          <a:xfrm>
            <a:off x="1619250" y="5373688"/>
            <a:ext cx="1800225" cy="766762"/>
          </a:xfrm>
          <a:custGeom>
            <a:avLst/>
            <a:gdLst>
              <a:gd name="T0" fmla="*/ 0 w 816"/>
              <a:gd name="T1" fmla="*/ 0 h 528"/>
              <a:gd name="T2" fmla="*/ 2147483647 w 816"/>
              <a:gd name="T3" fmla="*/ 2147483647 h 528"/>
              <a:gd name="T4" fmla="*/ 2147483647 w 816"/>
              <a:gd name="T5" fmla="*/ 2147483647 h 528"/>
              <a:gd name="T6" fmla="*/ 0 60000 65536"/>
              <a:gd name="T7" fmla="*/ 0 60000 65536"/>
              <a:gd name="T8" fmla="*/ 0 60000 65536"/>
            </a:gdLst>
            <a:ahLst/>
            <a:cxnLst>
              <a:cxn ang="T6">
                <a:pos x="T0" y="T1"/>
              </a:cxn>
              <a:cxn ang="T7">
                <a:pos x="T2" y="T3"/>
              </a:cxn>
              <a:cxn ang="T8">
                <a:pos x="T4" y="T5"/>
              </a:cxn>
            </a:cxnLst>
            <a:rect l="0" t="0" r="r" b="b"/>
            <a:pathLst>
              <a:path w="816" h="528">
                <a:moveTo>
                  <a:pt x="0" y="0"/>
                </a:moveTo>
                <a:cubicBezTo>
                  <a:pt x="148" y="216"/>
                  <a:pt x="296" y="432"/>
                  <a:pt x="432" y="480"/>
                </a:cubicBezTo>
                <a:cubicBezTo>
                  <a:pt x="568" y="528"/>
                  <a:pt x="760" y="320"/>
                  <a:pt x="816" y="288"/>
                </a:cubicBezTo>
              </a:path>
            </a:pathLst>
          </a:custGeom>
          <a:noFill/>
          <a:ln w="38100" cmpd="sng">
            <a:solidFill>
              <a:srgbClr val="FF3300"/>
            </a:solidFill>
            <a:round/>
            <a:headEnd type="triangle" w="med" len="med"/>
            <a:tailEnd type="triangle" w="med" len="me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68614" name="Freeform 6"/>
          <p:cNvSpPr>
            <a:spLocks/>
          </p:cNvSpPr>
          <p:nvPr/>
        </p:nvSpPr>
        <p:spPr bwMode="auto">
          <a:xfrm rot="-2041170">
            <a:off x="3419475" y="3213100"/>
            <a:ext cx="1439863" cy="1943100"/>
          </a:xfrm>
          <a:custGeom>
            <a:avLst/>
            <a:gdLst>
              <a:gd name="T0" fmla="*/ 2147483647 w 1016"/>
              <a:gd name="T1" fmla="*/ 0 h 224"/>
              <a:gd name="T2" fmla="*/ 2147483647 w 1016"/>
              <a:gd name="T3" fmla="*/ 2147483647 h 224"/>
              <a:gd name="T4" fmla="*/ 0 w 1016"/>
              <a:gd name="T5" fmla="*/ 2147483647 h 224"/>
              <a:gd name="T6" fmla="*/ 0 60000 65536"/>
              <a:gd name="T7" fmla="*/ 0 60000 65536"/>
              <a:gd name="T8" fmla="*/ 0 60000 65536"/>
            </a:gdLst>
            <a:ahLst/>
            <a:cxnLst>
              <a:cxn ang="T6">
                <a:pos x="T0" y="T1"/>
              </a:cxn>
              <a:cxn ang="T7">
                <a:pos x="T2" y="T3"/>
              </a:cxn>
              <a:cxn ang="T8">
                <a:pos x="T4" y="T5"/>
              </a:cxn>
            </a:cxnLst>
            <a:rect l="0" t="0" r="r" b="b"/>
            <a:pathLst>
              <a:path w="1016" h="224">
                <a:moveTo>
                  <a:pt x="336" y="0"/>
                </a:moveTo>
                <a:cubicBezTo>
                  <a:pt x="676" y="80"/>
                  <a:pt x="1016" y="160"/>
                  <a:pt x="960" y="192"/>
                </a:cubicBezTo>
                <a:cubicBezTo>
                  <a:pt x="904" y="224"/>
                  <a:pt x="452" y="208"/>
                  <a:pt x="0" y="192"/>
                </a:cubicBezTo>
              </a:path>
            </a:pathLst>
          </a:custGeom>
          <a:noFill/>
          <a:ln w="38100" cmpd="sng">
            <a:solidFill>
              <a:srgbClr val="FF3300"/>
            </a:solidFill>
            <a:round/>
            <a:headEnd type="triangle" w="med" len="med"/>
            <a:tailEnd type="arrow" w="med" len="me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68615" name="Freeform 7"/>
          <p:cNvSpPr>
            <a:spLocks/>
          </p:cNvSpPr>
          <p:nvPr/>
        </p:nvSpPr>
        <p:spPr bwMode="auto">
          <a:xfrm rot="2764357">
            <a:off x="4932363" y="2562225"/>
            <a:ext cx="1200150" cy="1511300"/>
          </a:xfrm>
          <a:custGeom>
            <a:avLst/>
            <a:gdLst>
              <a:gd name="T0" fmla="*/ 0 w 1040"/>
              <a:gd name="T1" fmla="*/ 0 h 624"/>
              <a:gd name="T2" fmla="*/ 2147483647 w 1040"/>
              <a:gd name="T3" fmla="*/ 2147483647 h 624"/>
              <a:gd name="T4" fmla="*/ 2147483647 w 1040"/>
              <a:gd name="T5" fmla="*/ 2147483647 h 624"/>
              <a:gd name="T6" fmla="*/ 0 60000 65536"/>
              <a:gd name="T7" fmla="*/ 0 60000 65536"/>
              <a:gd name="T8" fmla="*/ 0 60000 65536"/>
            </a:gdLst>
            <a:ahLst/>
            <a:cxnLst>
              <a:cxn ang="T6">
                <a:pos x="T0" y="T1"/>
              </a:cxn>
              <a:cxn ang="T7">
                <a:pos x="T2" y="T3"/>
              </a:cxn>
              <a:cxn ang="T8">
                <a:pos x="T4" y="T5"/>
              </a:cxn>
            </a:cxnLst>
            <a:rect l="0" t="0" r="r" b="b"/>
            <a:pathLst>
              <a:path w="1040" h="624">
                <a:moveTo>
                  <a:pt x="0" y="0"/>
                </a:moveTo>
                <a:cubicBezTo>
                  <a:pt x="392" y="92"/>
                  <a:pt x="784" y="184"/>
                  <a:pt x="912" y="288"/>
                </a:cubicBezTo>
                <a:cubicBezTo>
                  <a:pt x="1040" y="392"/>
                  <a:pt x="904" y="508"/>
                  <a:pt x="768" y="624"/>
                </a:cubicBezTo>
              </a:path>
            </a:pathLst>
          </a:custGeom>
          <a:noFill/>
          <a:ln w="38100" cmpd="sng">
            <a:solidFill>
              <a:srgbClr val="FF3300"/>
            </a:solidFill>
            <a:round/>
            <a:headEnd type="triangle" w="med" len="med"/>
            <a:tailEnd type="triangle" w="med" len="me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68616" name="Freeform 8"/>
          <p:cNvSpPr>
            <a:spLocks/>
          </p:cNvSpPr>
          <p:nvPr/>
        </p:nvSpPr>
        <p:spPr bwMode="auto">
          <a:xfrm>
            <a:off x="4284663" y="2625725"/>
            <a:ext cx="1582737" cy="442913"/>
          </a:xfrm>
          <a:custGeom>
            <a:avLst/>
            <a:gdLst>
              <a:gd name="T0" fmla="*/ 2147483647 w 997"/>
              <a:gd name="T1" fmla="*/ 2147483647 h 279"/>
              <a:gd name="T2" fmla="*/ 2147483647 w 997"/>
              <a:gd name="T3" fmla="*/ 2147483647 h 279"/>
              <a:gd name="T4" fmla="*/ 2147483647 w 997"/>
              <a:gd name="T5" fmla="*/ 2147483647 h 279"/>
              <a:gd name="T6" fmla="*/ 0 w 997"/>
              <a:gd name="T7" fmla="*/ 2147483647 h 2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7" h="279">
                <a:moveTo>
                  <a:pt x="997" y="279"/>
                </a:moveTo>
                <a:cubicBezTo>
                  <a:pt x="861" y="188"/>
                  <a:pt x="725" y="97"/>
                  <a:pt x="589" y="52"/>
                </a:cubicBezTo>
                <a:cubicBezTo>
                  <a:pt x="453" y="7"/>
                  <a:pt x="279" y="14"/>
                  <a:pt x="181" y="7"/>
                </a:cubicBezTo>
                <a:cubicBezTo>
                  <a:pt x="83" y="0"/>
                  <a:pt x="30" y="7"/>
                  <a:pt x="0" y="7"/>
                </a:cubicBezTo>
              </a:path>
            </a:pathLst>
          </a:custGeom>
          <a:noFill/>
          <a:ln w="38100" cmpd="sng">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17" name="Freeform 9"/>
          <p:cNvSpPr>
            <a:spLocks/>
          </p:cNvSpPr>
          <p:nvPr/>
        </p:nvSpPr>
        <p:spPr bwMode="auto">
          <a:xfrm>
            <a:off x="5940425" y="3429000"/>
            <a:ext cx="863600" cy="720725"/>
          </a:xfrm>
          <a:custGeom>
            <a:avLst/>
            <a:gdLst>
              <a:gd name="T0" fmla="*/ 0 w 544"/>
              <a:gd name="T1" fmla="*/ 0 h 454"/>
              <a:gd name="T2" fmla="*/ 2147483647 w 544"/>
              <a:gd name="T3" fmla="*/ 2147483647 h 454"/>
              <a:gd name="T4" fmla="*/ 2147483647 w 544"/>
              <a:gd name="T5" fmla="*/ 2147483647 h 454"/>
              <a:gd name="T6" fmla="*/ 0 60000 65536"/>
              <a:gd name="T7" fmla="*/ 0 60000 65536"/>
              <a:gd name="T8" fmla="*/ 0 60000 65536"/>
            </a:gdLst>
            <a:ahLst/>
            <a:cxnLst>
              <a:cxn ang="T6">
                <a:pos x="T0" y="T1"/>
              </a:cxn>
              <a:cxn ang="T7">
                <a:pos x="T2" y="T3"/>
              </a:cxn>
              <a:cxn ang="T8">
                <a:pos x="T4" y="T5"/>
              </a:cxn>
            </a:cxnLst>
            <a:rect l="0" t="0" r="r" b="b"/>
            <a:pathLst>
              <a:path w="544" h="454">
                <a:moveTo>
                  <a:pt x="0" y="0"/>
                </a:moveTo>
                <a:cubicBezTo>
                  <a:pt x="113" y="30"/>
                  <a:pt x="226" y="60"/>
                  <a:pt x="317" y="136"/>
                </a:cubicBezTo>
                <a:cubicBezTo>
                  <a:pt x="408" y="212"/>
                  <a:pt x="476" y="333"/>
                  <a:pt x="544" y="454"/>
                </a:cubicBezTo>
              </a:path>
            </a:pathLst>
          </a:custGeom>
          <a:noFill/>
          <a:ln w="38100" cmpd="sng">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2018510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395536" y="681088"/>
            <a:ext cx="8567737" cy="981075"/>
          </a:xfrm>
        </p:spPr>
        <p:txBody>
          <a:bodyPr/>
          <a:lstStyle/>
          <a:p>
            <a:pPr eaLnBrk="1" hangingPunct="1"/>
            <a:r>
              <a:rPr lang="zh-CN" altLang="en-US" dirty="0" smtClean="0"/>
              <a:t>内聚的好处</a:t>
            </a:r>
          </a:p>
        </p:txBody>
      </p:sp>
      <p:sp>
        <p:nvSpPr>
          <p:cNvPr id="323587" name="Rectangle 3"/>
          <p:cNvSpPr>
            <a:spLocks noGrp="1" noChangeArrowheads="1"/>
          </p:cNvSpPr>
          <p:nvPr>
            <p:ph type="body" idx="1"/>
          </p:nvPr>
        </p:nvSpPr>
        <p:spPr>
          <a:xfrm>
            <a:off x="1043608" y="1628800"/>
            <a:ext cx="7022886" cy="4689669"/>
          </a:xfrm>
        </p:spPr>
        <p:txBody>
          <a:bodyPr>
            <a:normAutofit fontScale="92500"/>
          </a:bodyPr>
          <a:lstStyle/>
          <a:p>
            <a:pPr eaLnBrk="1" hangingPunct="1"/>
            <a:r>
              <a:rPr kumimoji="1" lang="zh-CN" altLang="en-US" dirty="0" smtClean="0"/>
              <a:t>模块的内聚反映模块内部联系的紧密程度。</a:t>
            </a:r>
          </a:p>
          <a:p>
            <a:pPr eaLnBrk="1" hangingPunct="1"/>
            <a:r>
              <a:rPr kumimoji="1" lang="zh-CN" altLang="en-US" dirty="0" smtClean="0"/>
              <a:t>一个模块只需要做好一件事情，不要过分关心其它任务。</a:t>
            </a:r>
          </a:p>
          <a:p>
            <a:pPr eaLnBrk="1" hangingPunct="1"/>
            <a:endParaRPr kumimoji="1" lang="zh-CN" altLang="en-US" dirty="0" smtClean="0"/>
          </a:p>
          <a:p>
            <a:pPr eaLnBrk="1" hangingPunct="1"/>
            <a:r>
              <a:rPr kumimoji="1" lang="zh-CN" altLang="en-US" dirty="0" smtClean="0"/>
              <a:t>高内聚性的好处是可以提高程序的可靠性。</a:t>
            </a:r>
          </a:p>
          <a:p>
            <a:pPr lvl="1" eaLnBrk="1" hangingPunct="1"/>
            <a:r>
              <a:rPr kumimoji="1" lang="zh-CN" altLang="en-US" dirty="0" smtClean="0"/>
              <a:t>有一个调查表明，</a:t>
            </a:r>
            <a:r>
              <a:rPr kumimoji="1" lang="en-US" altLang="zh-CN" dirty="0" smtClean="0"/>
              <a:t>50</a:t>
            </a:r>
            <a:r>
              <a:rPr kumimoji="1" lang="zh-CN" altLang="en-US" dirty="0" smtClean="0"/>
              <a:t>％的强内聚性子程序是没有错误的，而只有 </a:t>
            </a:r>
            <a:r>
              <a:rPr kumimoji="1" lang="en-US" altLang="zh-CN" dirty="0" smtClean="0"/>
              <a:t>18</a:t>
            </a:r>
            <a:r>
              <a:rPr kumimoji="1" lang="zh-CN" altLang="en-US" dirty="0" smtClean="0"/>
              <a:t>％的弱内聚性子程序才是无错的，弱内聚性子程序的出错机会要比强内聚性出错机会高 </a:t>
            </a:r>
            <a:r>
              <a:rPr kumimoji="1" lang="en-US" altLang="zh-CN" dirty="0" smtClean="0"/>
              <a:t>6 </a:t>
            </a:r>
            <a:r>
              <a:rPr kumimoji="1" lang="zh-CN" altLang="en-US" dirty="0" smtClean="0"/>
              <a:t>倍，而修正成本则要高 </a:t>
            </a:r>
            <a:r>
              <a:rPr kumimoji="1" lang="en-US" altLang="zh-CN" dirty="0" smtClean="0"/>
              <a:t>19 </a:t>
            </a:r>
            <a:r>
              <a:rPr kumimoji="1" lang="zh-CN" altLang="en-US" dirty="0" smtClean="0"/>
              <a:t>倍。摘自</a:t>
            </a:r>
            <a:r>
              <a:rPr kumimoji="1" lang="en-US" altLang="zh-CN" dirty="0" smtClean="0"/>
              <a:t>《</a:t>
            </a:r>
            <a:r>
              <a:rPr kumimoji="1" lang="zh-CN" altLang="en-US" dirty="0" smtClean="0"/>
              <a:t>代码大全</a:t>
            </a:r>
            <a:r>
              <a:rPr kumimoji="1" lang="en-US" altLang="zh-CN" dirty="0" smtClean="0"/>
              <a:t>》</a:t>
            </a:r>
            <a:endParaRPr lang="en-US" altLang="zh-CN" dirty="0" smtClean="0"/>
          </a:p>
        </p:txBody>
      </p:sp>
    </p:spTree>
    <p:extLst>
      <p:ext uri="{BB962C8B-B14F-4D97-AF65-F5344CB8AC3E}">
        <p14:creationId xmlns:p14="http://schemas.microsoft.com/office/powerpoint/2010/main" val="11510084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35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358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3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311249" y="548680"/>
            <a:ext cx="8567737" cy="981075"/>
          </a:xfrm>
        </p:spPr>
        <p:txBody>
          <a:bodyPr/>
          <a:lstStyle/>
          <a:p>
            <a:pPr eaLnBrk="1" hangingPunct="1"/>
            <a:r>
              <a:rPr lang="zh-CN" altLang="en-US" dirty="0" smtClean="0"/>
              <a:t>内聚的类型</a:t>
            </a:r>
          </a:p>
        </p:txBody>
      </p:sp>
      <p:sp>
        <p:nvSpPr>
          <p:cNvPr id="70659" name="Rectangle 3"/>
          <p:cNvSpPr>
            <a:spLocks noGrp="1" noChangeArrowheads="1"/>
          </p:cNvSpPr>
          <p:nvPr>
            <p:ph type="body" idx="1"/>
          </p:nvPr>
        </p:nvSpPr>
        <p:spPr>
          <a:xfrm>
            <a:off x="1195750" y="1763667"/>
            <a:ext cx="6798736" cy="4401637"/>
          </a:xfrm>
        </p:spPr>
        <p:txBody>
          <a:bodyPr>
            <a:normAutofit fontScale="92500" lnSpcReduction="20000"/>
          </a:bodyPr>
          <a:lstStyle/>
          <a:p>
            <a:pPr eaLnBrk="1" hangingPunct="1"/>
            <a:r>
              <a:rPr kumimoji="1" lang="zh-CN" altLang="en-US" dirty="0" smtClean="0">
                <a:solidFill>
                  <a:schemeClr val="accent2"/>
                </a:solidFill>
              </a:rPr>
              <a:t>模块的内聚可以分以下七类：</a:t>
            </a:r>
          </a:p>
          <a:p>
            <a:pPr lvl="1" eaLnBrk="1" hangingPunct="1">
              <a:buFont typeface="Wingdings" panose="05000000000000000000" pitchFamily="2" charset="2"/>
              <a:buNone/>
            </a:pPr>
            <a:r>
              <a:rPr kumimoji="1" lang="zh-CN" altLang="en-US" dirty="0" smtClean="0"/>
              <a:t>１、偶然内聚</a:t>
            </a:r>
            <a:r>
              <a:rPr kumimoji="1" lang="en-US" altLang="zh-CN" dirty="0" smtClean="0"/>
              <a:t>(coincidental cohesion)</a:t>
            </a:r>
          </a:p>
          <a:p>
            <a:pPr lvl="1" eaLnBrk="1" hangingPunct="1">
              <a:buFont typeface="Wingdings" panose="05000000000000000000" pitchFamily="2" charset="2"/>
              <a:buNone/>
            </a:pPr>
            <a:r>
              <a:rPr kumimoji="1" lang="zh-CN" altLang="en-US" dirty="0" smtClean="0"/>
              <a:t>２、逻辑内聚</a:t>
            </a:r>
            <a:r>
              <a:rPr kumimoji="1" lang="en-US" altLang="zh-CN" dirty="0" smtClean="0"/>
              <a:t>(Logical cohesion)</a:t>
            </a:r>
          </a:p>
          <a:p>
            <a:pPr lvl="1" eaLnBrk="1" hangingPunct="1">
              <a:buFont typeface="Wingdings" panose="05000000000000000000" pitchFamily="2" charset="2"/>
              <a:buNone/>
            </a:pPr>
            <a:r>
              <a:rPr kumimoji="1" lang="zh-CN" altLang="en-US" dirty="0" smtClean="0"/>
              <a:t>３、时间内聚</a:t>
            </a:r>
            <a:r>
              <a:rPr kumimoji="1" lang="en-US" altLang="zh-CN" dirty="0" smtClean="0"/>
              <a:t>(temporal cohesion)</a:t>
            </a:r>
          </a:p>
          <a:p>
            <a:pPr lvl="1" eaLnBrk="1" hangingPunct="1">
              <a:buFont typeface="Wingdings" panose="05000000000000000000" pitchFamily="2" charset="2"/>
              <a:buNone/>
            </a:pPr>
            <a:r>
              <a:rPr kumimoji="1" lang="zh-CN" altLang="en-US" dirty="0" smtClean="0"/>
              <a:t>４、步骤内聚</a:t>
            </a:r>
            <a:r>
              <a:rPr kumimoji="1" lang="en-US" altLang="zh-CN" dirty="0" smtClean="0"/>
              <a:t>(procedural cohesion)</a:t>
            </a:r>
          </a:p>
          <a:p>
            <a:pPr lvl="1" eaLnBrk="1" hangingPunct="1">
              <a:buFont typeface="Wingdings" panose="05000000000000000000" pitchFamily="2" charset="2"/>
              <a:buNone/>
            </a:pPr>
            <a:r>
              <a:rPr kumimoji="1" lang="zh-CN" altLang="en-US" dirty="0" smtClean="0"/>
              <a:t>５、通信内聚</a:t>
            </a:r>
            <a:r>
              <a:rPr kumimoji="1" lang="en-US" altLang="zh-CN" dirty="0" smtClean="0"/>
              <a:t>(communicational cohesion)</a:t>
            </a:r>
          </a:p>
          <a:p>
            <a:pPr lvl="1" eaLnBrk="1" hangingPunct="1">
              <a:buFont typeface="Wingdings" panose="05000000000000000000" pitchFamily="2" charset="2"/>
              <a:buNone/>
            </a:pPr>
            <a:r>
              <a:rPr kumimoji="1" lang="zh-CN" altLang="en-US" dirty="0" smtClean="0"/>
              <a:t>６、顺序内聚</a:t>
            </a:r>
            <a:r>
              <a:rPr kumimoji="1" lang="en-US" altLang="zh-CN" dirty="0" smtClean="0"/>
              <a:t>(Sequential cohesion)</a:t>
            </a:r>
          </a:p>
          <a:p>
            <a:pPr lvl="1" eaLnBrk="1" hangingPunct="1">
              <a:buFont typeface="Wingdings" panose="05000000000000000000" pitchFamily="2" charset="2"/>
              <a:buNone/>
            </a:pPr>
            <a:r>
              <a:rPr kumimoji="1" lang="zh-CN" altLang="en-US" dirty="0" smtClean="0"/>
              <a:t>７、功能内聚</a:t>
            </a:r>
            <a:r>
              <a:rPr kumimoji="1" lang="en-US" altLang="zh-CN" dirty="0" smtClean="0"/>
              <a:t>(</a:t>
            </a:r>
            <a:r>
              <a:rPr kumimoji="1" lang="en-US" altLang="zh-CN" dirty="0" err="1" smtClean="0"/>
              <a:t>functional_cohesion</a:t>
            </a:r>
            <a:r>
              <a:rPr kumimoji="1" lang="en-US" altLang="zh-CN" dirty="0" smtClean="0"/>
              <a:t>)</a:t>
            </a:r>
          </a:p>
          <a:p>
            <a:pPr lvl="1" eaLnBrk="1" hangingPunct="1">
              <a:buFont typeface="Wingdings" panose="05000000000000000000" pitchFamily="2" charset="2"/>
              <a:buNone/>
            </a:pPr>
            <a:endParaRPr lang="en-US" altLang="zh-CN" dirty="0" smtClean="0"/>
          </a:p>
        </p:txBody>
      </p:sp>
    </p:spTree>
    <p:extLst>
      <p:ext uri="{BB962C8B-B14F-4D97-AF65-F5344CB8AC3E}">
        <p14:creationId xmlns:p14="http://schemas.microsoft.com/office/powerpoint/2010/main" val="22861024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533400" y="1125538"/>
            <a:ext cx="8229600" cy="2135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a:latin typeface="Times New Roman" panose="02020603050405020304" pitchFamily="18" charset="0"/>
              </a:rPr>
              <a:t>当同一个子程序中的操作之间无任何联系时，为偶然内聚性，也叫作“无内聚性”。</a:t>
            </a:r>
          </a:p>
          <a:p>
            <a:pPr lvl="1" eaLnBrk="1" hangingPunct="1">
              <a:spcBef>
                <a:spcPct val="50000"/>
              </a:spcBef>
            </a:pPr>
            <a:r>
              <a:rPr kumimoji="1" lang="zh-CN" altLang="en-US" sz="2800" b="1">
                <a:latin typeface="Times New Roman" panose="02020603050405020304" pitchFamily="18" charset="0"/>
                <a:ea typeface="楷体_GB2312" pitchFamily="49" charset="-122"/>
              </a:rPr>
              <a:t>比如只是为了将程序中某几处凑巧相同的一些语句组合起来形成的一个模块：</a:t>
            </a:r>
            <a:endParaRPr kumimoji="1" lang="zh-CN" altLang="en-US" sz="3600" b="1">
              <a:solidFill>
                <a:schemeClr val="accent2"/>
              </a:solidFill>
              <a:latin typeface="黑体" panose="02010609060101010101" pitchFamily="49" charset="-122"/>
              <a:ea typeface="楷体_GB2312" pitchFamily="49" charset="-122"/>
            </a:endParaRPr>
          </a:p>
        </p:txBody>
      </p:sp>
      <p:sp>
        <p:nvSpPr>
          <p:cNvPr id="71683" name="Text Box 3"/>
          <p:cNvSpPr txBox="1">
            <a:spLocks noChangeArrowheads="1"/>
          </p:cNvSpPr>
          <p:nvPr/>
        </p:nvSpPr>
        <p:spPr bwMode="auto">
          <a:xfrm>
            <a:off x="2076450" y="3789363"/>
            <a:ext cx="900113" cy="5683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800" b="1">
                <a:latin typeface="宋体" panose="02010600030101010101" pitchFamily="2" charset="-122"/>
              </a:rPr>
              <a:t>P</a:t>
            </a:r>
          </a:p>
        </p:txBody>
      </p:sp>
      <p:sp>
        <p:nvSpPr>
          <p:cNvPr id="71684" name="Text Box 4"/>
          <p:cNvSpPr txBox="1">
            <a:spLocks noChangeArrowheads="1"/>
          </p:cNvSpPr>
          <p:nvPr/>
        </p:nvSpPr>
        <p:spPr bwMode="auto">
          <a:xfrm>
            <a:off x="3276600" y="3789363"/>
            <a:ext cx="900113" cy="5683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800" b="1">
                <a:latin typeface="宋体" panose="02010600030101010101" pitchFamily="2" charset="-122"/>
              </a:rPr>
              <a:t>Q</a:t>
            </a:r>
          </a:p>
        </p:txBody>
      </p:sp>
      <p:sp>
        <p:nvSpPr>
          <p:cNvPr id="71685" name="Text Box 5"/>
          <p:cNvSpPr txBox="1">
            <a:spLocks noChangeArrowheads="1"/>
          </p:cNvSpPr>
          <p:nvPr/>
        </p:nvSpPr>
        <p:spPr bwMode="auto">
          <a:xfrm>
            <a:off x="4700588" y="3789363"/>
            <a:ext cx="900112" cy="5683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800" b="1">
                <a:latin typeface="宋体" panose="02010600030101010101" pitchFamily="2" charset="-122"/>
              </a:rPr>
              <a:t>R</a:t>
            </a:r>
          </a:p>
        </p:txBody>
      </p:sp>
      <p:sp>
        <p:nvSpPr>
          <p:cNvPr id="71686" name="Text Box 6"/>
          <p:cNvSpPr txBox="1">
            <a:spLocks noChangeArrowheads="1"/>
          </p:cNvSpPr>
          <p:nvPr/>
        </p:nvSpPr>
        <p:spPr bwMode="auto">
          <a:xfrm>
            <a:off x="5900738" y="3789363"/>
            <a:ext cx="900112" cy="5683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800" b="1">
                <a:latin typeface="宋体" panose="02010600030101010101" pitchFamily="2" charset="-122"/>
              </a:rPr>
              <a:t>S</a:t>
            </a:r>
          </a:p>
        </p:txBody>
      </p:sp>
      <p:sp>
        <p:nvSpPr>
          <p:cNvPr id="71687" name="Line 7"/>
          <p:cNvSpPr>
            <a:spLocks noChangeShapeType="1"/>
          </p:cNvSpPr>
          <p:nvPr/>
        </p:nvSpPr>
        <p:spPr bwMode="auto">
          <a:xfrm>
            <a:off x="2525713" y="4362450"/>
            <a:ext cx="1425575" cy="915988"/>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1688" name="Line 8"/>
          <p:cNvSpPr>
            <a:spLocks noChangeShapeType="1"/>
          </p:cNvSpPr>
          <p:nvPr/>
        </p:nvSpPr>
        <p:spPr bwMode="auto">
          <a:xfrm>
            <a:off x="3725863" y="4357688"/>
            <a:ext cx="525462" cy="915987"/>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1689" name="Line 9"/>
          <p:cNvSpPr>
            <a:spLocks noChangeShapeType="1"/>
          </p:cNvSpPr>
          <p:nvPr/>
        </p:nvSpPr>
        <p:spPr bwMode="auto">
          <a:xfrm flipH="1">
            <a:off x="4476750" y="4357688"/>
            <a:ext cx="674688" cy="915987"/>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1690" name="Line 10"/>
          <p:cNvSpPr>
            <a:spLocks noChangeShapeType="1"/>
          </p:cNvSpPr>
          <p:nvPr/>
        </p:nvSpPr>
        <p:spPr bwMode="auto">
          <a:xfrm flipH="1">
            <a:off x="4851400" y="4357688"/>
            <a:ext cx="1500188" cy="915987"/>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1691" name="Rectangle 11"/>
          <p:cNvSpPr>
            <a:spLocks noGrp="1" noChangeArrowheads="1"/>
          </p:cNvSpPr>
          <p:nvPr>
            <p:ph type="title" idx="4294967295"/>
          </p:nvPr>
        </p:nvSpPr>
        <p:spPr>
          <a:xfrm>
            <a:off x="974989" y="502909"/>
            <a:ext cx="6798734" cy="595641"/>
          </a:xfrm>
        </p:spPr>
        <p:txBody>
          <a:bodyPr>
            <a:normAutofit fontScale="90000"/>
          </a:bodyPr>
          <a:lstStyle/>
          <a:p>
            <a:pPr eaLnBrk="1" hangingPunct="1"/>
            <a:r>
              <a:rPr lang="en-US" altLang="zh-CN" dirty="0" smtClean="0"/>
              <a:t>1. </a:t>
            </a:r>
            <a:r>
              <a:rPr lang="zh-CN" altLang="en-US" dirty="0" smtClean="0"/>
              <a:t>偶然内聚</a:t>
            </a:r>
          </a:p>
        </p:txBody>
      </p:sp>
      <p:sp>
        <p:nvSpPr>
          <p:cNvPr id="71692" name="AutoShape 12"/>
          <p:cNvSpPr>
            <a:spLocks noChangeArrowheads="1"/>
          </p:cNvSpPr>
          <p:nvPr/>
        </p:nvSpPr>
        <p:spPr bwMode="auto">
          <a:xfrm>
            <a:off x="6084888" y="5229225"/>
            <a:ext cx="1944687" cy="1008063"/>
          </a:xfrm>
          <a:prstGeom prst="wedgeRectCallout">
            <a:avLst>
              <a:gd name="adj1" fmla="val -109755"/>
              <a:gd name="adj2" fmla="val -18032"/>
            </a:avLst>
          </a:prstGeom>
          <a:solidFill>
            <a:schemeClr val="bg1"/>
          </a:solidFill>
          <a:ln w="9525">
            <a:solidFill>
              <a:schemeClr val="tx1"/>
            </a:solidFill>
            <a:miter lim="800000"/>
            <a:headEnd/>
            <a:tailEnd/>
          </a:ln>
          <a:effectLs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b="1" dirty="0"/>
              <a:t> B=A;</a:t>
            </a:r>
          </a:p>
          <a:p>
            <a:pPr eaLnBrk="1" hangingPunct="1"/>
            <a:r>
              <a:rPr kumimoji="1" lang="en-US" altLang="zh-CN" b="1" dirty="0"/>
              <a:t> read(</a:t>
            </a:r>
            <a:r>
              <a:rPr kumimoji="1" lang="en-US" altLang="zh-CN" b="1" dirty="0" err="1"/>
              <a:t>Cardfile</a:t>
            </a:r>
            <a:r>
              <a:rPr kumimoji="1" lang="en-US" altLang="zh-CN" b="1" dirty="0"/>
              <a:t>);</a:t>
            </a:r>
          </a:p>
          <a:p>
            <a:pPr eaLnBrk="1" hangingPunct="1"/>
            <a:r>
              <a:rPr kumimoji="1" lang="en-US" altLang="zh-CN" b="1" dirty="0"/>
              <a:t> D=C;</a:t>
            </a:r>
            <a:endParaRPr lang="en-US" altLang="zh-CN" dirty="0"/>
          </a:p>
        </p:txBody>
      </p:sp>
      <p:sp>
        <p:nvSpPr>
          <p:cNvPr id="71693" name="Text Box 13"/>
          <p:cNvSpPr txBox="1">
            <a:spLocks noChangeArrowheads="1"/>
          </p:cNvSpPr>
          <p:nvPr/>
        </p:nvSpPr>
        <p:spPr bwMode="auto">
          <a:xfrm>
            <a:off x="3924300" y="5300663"/>
            <a:ext cx="900113" cy="5683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800" b="1">
                <a:latin typeface="宋体" panose="02010600030101010101" pitchFamily="2" charset="-122"/>
              </a:rPr>
              <a:t>T</a:t>
            </a:r>
          </a:p>
        </p:txBody>
      </p:sp>
    </p:spTree>
    <p:extLst>
      <p:ext uri="{BB962C8B-B14F-4D97-AF65-F5344CB8AC3E}">
        <p14:creationId xmlns:p14="http://schemas.microsoft.com/office/powerpoint/2010/main" val="3781914894"/>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250825" y="1125538"/>
            <a:ext cx="800100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a:latin typeface="Times New Roman" panose="02020603050405020304" pitchFamily="18" charset="0"/>
              </a:rPr>
              <a:t>将几个逻辑上相似的功能放在一个模块中 </a:t>
            </a:r>
            <a:endParaRPr kumimoji="1" lang="zh-CN" altLang="en-US" sz="4400" b="1">
              <a:latin typeface="Times New Roman" panose="02020603050405020304" pitchFamily="18" charset="0"/>
            </a:endParaRPr>
          </a:p>
        </p:txBody>
      </p:sp>
      <p:grpSp>
        <p:nvGrpSpPr>
          <p:cNvPr id="72707" name="Group 3"/>
          <p:cNvGrpSpPr>
            <a:grpSpLocks/>
          </p:cNvGrpSpPr>
          <p:nvPr/>
        </p:nvGrpSpPr>
        <p:grpSpPr bwMode="auto">
          <a:xfrm>
            <a:off x="395288" y="1700213"/>
            <a:ext cx="5791200" cy="3429000"/>
            <a:chOff x="833" y="1122"/>
            <a:chExt cx="3648" cy="2382"/>
          </a:xfrm>
        </p:grpSpPr>
        <p:sp>
          <p:nvSpPr>
            <p:cNvPr id="72711" name="Text Box 4"/>
            <p:cNvSpPr txBox="1">
              <a:spLocks noChangeArrowheads="1"/>
            </p:cNvSpPr>
            <p:nvPr/>
          </p:nvSpPr>
          <p:spPr bwMode="auto">
            <a:xfrm>
              <a:off x="2154" y="1122"/>
              <a:ext cx="1006"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准备</a:t>
              </a:r>
            </a:p>
          </p:txBody>
        </p:sp>
        <p:sp>
          <p:nvSpPr>
            <p:cNvPr id="72712" name="Text Box 5"/>
            <p:cNvSpPr txBox="1">
              <a:spLocks noChangeArrowheads="1"/>
            </p:cNvSpPr>
            <p:nvPr/>
          </p:nvSpPr>
          <p:spPr bwMode="auto">
            <a:xfrm>
              <a:off x="833" y="2574"/>
              <a:ext cx="1006"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算平均成绩</a:t>
              </a:r>
            </a:p>
          </p:txBody>
        </p:sp>
        <p:sp>
          <p:nvSpPr>
            <p:cNvPr id="72713" name="Text Box 6"/>
            <p:cNvSpPr txBox="1">
              <a:spLocks noChangeArrowheads="1"/>
            </p:cNvSpPr>
            <p:nvPr/>
          </p:nvSpPr>
          <p:spPr bwMode="auto">
            <a:xfrm>
              <a:off x="3475" y="2574"/>
              <a:ext cx="1006"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算最高成绩</a:t>
              </a:r>
            </a:p>
          </p:txBody>
        </p:sp>
        <p:sp>
          <p:nvSpPr>
            <p:cNvPr id="72714" name="Text Box 7"/>
            <p:cNvSpPr txBox="1">
              <a:spLocks noChangeArrowheads="1"/>
            </p:cNvSpPr>
            <p:nvPr/>
          </p:nvSpPr>
          <p:spPr bwMode="auto">
            <a:xfrm>
              <a:off x="2154" y="3271"/>
              <a:ext cx="1006"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返回计算值</a:t>
              </a:r>
            </a:p>
          </p:txBody>
        </p:sp>
        <p:sp>
          <p:nvSpPr>
            <p:cNvPr id="72715" name="Text Box 8"/>
            <p:cNvSpPr txBox="1">
              <a:spLocks noChangeArrowheads="1"/>
            </p:cNvSpPr>
            <p:nvPr/>
          </p:nvSpPr>
          <p:spPr bwMode="auto">
            <a:xfrm>
              <a:off x="1336" y="1819"/>
              <a:ext cx="31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b="1">
                  <a:latin typeface="宋体" panose="02010600030101010101" pitchFamily="2" charset="-122"/>
                </a:rPr>
                <a:t>是</a:t>
              </a:r>
            </a:p>
          </p:txBody>
        </p:sp>
        <p:sp>
          <p:nvSpPr>
            <p:cNvPr id="72716" name="AutoShape 9"/>
            <p:cNvSpPr>
              <a:spLocks noChangeArrowheads="1"/>
            </p:cNvSpPr>
            <p:nvPr/>
          </p:nvSpPr>
          <p:spPr bwMode="auto">
            <a:xfrm>
              <a:off x="1588" y="1762"/>
              <a:ext cx="2133" cy="580"/>
            </a:xfrm>
            <a:prstGeom prst="flowChartDecision">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latin typeface="Times New Roman" panose="02020603050405020304" pitchFamily="18" charset="0"/>
                </a:rPr>
                <a:t>取平均成绩吗</a:t>
              </a:r>
              <a:r>
                <a:rPr kumimoji="1" lang="en-US" altLang="zh-CN" b="1">
                  <a:latin typeface="Times New Roman" panose="02020603050405020304" pitchFamily="18" charset="0"/>
                </a:rPr>
                <a:t>?</a:t>
              </a:r>
              <a:endParaRPr kumimoji="1" lang="en-US" altLang="zh-CN" sz="2400" b="1">
                <a:latin typeface="Times New Roman" panose="02020603050405020304" pitchFamily="18" charset="0"/>
              </a:endParaRPr>
            </a:p>
          </p:txBody>
        </p:sp>
        <p:sp>
          <p:nvSpPr>
            <p:cNvPr id="72717" name="Line 10"/>
            <p:cNvSpPr>
              <a:spLocks noChangeShapeType="1"/>
            </p:cNvSpPr>
            <p:nvPr/>
          </p:nvSpPr>
          <p:spPr bwMode="auto">
            <a:xfrm>
              <a:off x="2657" y="1355"/>
              <a:ext cx="0" cy="407"/>
            </a:xfrm>
            <a:prstGeom prst="line">
              <a:avLst/>
            </a:prstGeom>
            <a:noFill/>
            <a:ln w="317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18" name="Freeform 11"/>
            <p:cNvSpPr>
              <a:spLocks/>
            </p:cNvSpPr>
            <p:nvPr/>
          </p:nvSpPr>
          <p:spPr bwMode="auto">
            <a:xfrm>
              <a:off x="1336" y="2052"/>
              <a:ext cx="252" cy="522"/>
            </a:xfrm>
            <a:custGeom>
              <a:avLst/>
              <a:gdLst>
                <a:gd name="T0" fmla="*/ 307 w 240"/>
                <a:gd name="T1" fmla="*/ 0 h 540"/>
                <a:gd name="T2" fmla="*/ 0 w 240"/>
                <a:gd name="T3" fmla="*/ 0 h 540"/>
                <a:gd name="T4" fmla="*/ 0 w 240"/>
                <a:gd name="T5" fmla="*/ 456 h 540"/>
                <a:gd name="T6" fmla="*/ 0 60000 65536"/>
                <a:gd name="T7" fmla="*/ 0 60000 65536"/>
                <a:gd name="T8" fmla="*/ 0 60000 65536"/>
              </a:gdLst>
              <a:ahLst/>
              <a:cxnLst>
                <a:cxn ang="T6">
                  <a:pos x="T0" y="T1"/>
                </a:cxn>
                <a:cxn ang="T7">
                  <a:pos x="T2" y="T3"/>
                </a:cxn>
                <a:cxn ang="T8">
                  <a:pos x="T4" y="T5"/>
                </a:cxn>
              </a:cxnLst>
              <a:rect l="0" t="0" r="r" b="b"/>
              <a:pathLst>
                <a:path w="240" h="540">
                  <a:moveTo>
                    <a:pt x="240" y="0"/>
                  </a:moveTo>
                  <a:lnTo>
                    <a:pt x="0" y="0"/>
                  </a:lnTo>
                  <a:lnTo>
                    <a:pt x="0" y="540"/>
                  </a:lnTo>
                </a:path>
              </a:pathLst>
            </a:custGeom>
            <a:noFill/>
            <a:ln w="3175" cmpd="sng">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19" name="Freeform 12"/>
            <p:cNvSpPr>
              <a:spLocks/>
            </p:cNvSpPr>
            <p:nvPr/>
          </p:nvSpPr>
          <p:spPr bwMode="auto">
            <a:xfrm>
              <a:off x="3726" y="2052"/>
              <a:ext cx="252" cy="522"/>
            </a:xfrm>
            <a:custGeom>
              <a:avLst/>
              <a:gdLst>
                <a:gd name="T0" fmla="*/ 0 w 240"/>
                <a:gd name="T1" fmla="*/ 0 h 540"/>
                <a:gd name="T2" fmla="*/ 307 w 240"/>
                <a:gd name="T3" fmla="*/ 0 h 540"/>
                <a:gd name="T4" fmla="*/ 307 w 240"/>
                <a:gd name="T5" fmla="*/ 456 h 540"/>
                <a:gd name="T6" fmla="*/ 0 60000 65536"/>
                <a:gd name="T7" fmla="*/ 0 60000 65536"/>
                <a:gd name="T8" fmla="*/ 0 60000 65536"/>
              </a:gdLst>
              <a:ahLst/>
              <a:cxnLst>
                <a:cxn ang="T6">
                  <a:pos x="T0" y="T1"/>
                </a:cxn>
                <a:cxn ang="T7">
                  <a:pos x="T2" y="T3"/>
                </a:cxn>
                <a:cxn ang="T8">
                  <a:pos x="T4" y="T5"/>
                </a:cxn>
              </a:cxnLst>
              <a:rect l="0" t="0" r="r" b="b"/>
              <a:pathLst>
                <a:path w="240" h="540">
                  <a:moveTo>
                    <a:pt x="0" y="0"/>
                  </a:moveTo>
                  <a:lnTo>
                    <a:pt x="240" y="0"/>
                  </a:lnTo>
                  <a:lnTo>
                    <a:pt x="240" y="540"/>
                  </a:lnTo>
                </a:path>
              </a:pathLst>
            </a:custGeom>
            <a:noFill/>
            <a:ln w="3175" cmpd="sng">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20" name="Freeform 13"/>
            <p:cNvSpPr>
              <a:spLocks/>
            </p:cNvSpPr>
            <p:nvPr/>
          </p:nvSpPr>
          <p:spPr bwMode="auto">
            <a:xfrm>
              <a:off x="1336" y="2807"/>
              <a:ext cx="2642" cy="174"/>
            </a:xfrm>
            <a:custGeom>
              <a:avLst/>
              <a:gdLst>
                <a:gd name="T0" fmla="*/ 0 w 2520"/>
                <a:gd name="T1" fmla="*/ 0 h 180"/>
                <a:gd name="T2" fmla="*/ 0 w 2520"/>
                <a:gd name="T3" fmla="*/ 152 h 180"/>
                <a:gd name="T4" fmla="*/ 3192 w 2520"/>
                <a:gd name="T5" fmla="*/ 152 h 180"/>
                <a:gd name="T6" fmla="*/ 3192 w 2520"/>
                <a:gd name="T7" fmla="*/ 0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0" h="180">
                  <a:moveTo>
                    <a:pt x="0" y="0"/>
                  </a:moveTo>
                  <a:lnTo>
                    <a:pt x="0" y="180"/>
                  </a:lnTo>
                  <a:lnTo>
                    <a:pt x="2520" y="180"/>
                  </a:lnTo>
                  <a:lnTo>
                    <a:pt x="2520" y="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21" name="Line 14"/>
            <p:cNvSpPr>
              <a:spLocks noChangeShapeType="1"/>
            </p:cNvSpPr>
            <p:nvPr/>
          </p:nvSpPr>
          <p:spPr bwMode="auto">
            <a:xfrm>
              <a:off x="2657" y="2981"/>
              <a:ext cx="0" cy="290"/>
            </a:xfrm>
            <a:prstGeom prst="line">
              <a:avLst/>
            </a:prstGeom>
            <a:noFill/>
            <a:ln w="317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22" name="Text Box 15"/>
            <p:cNvSpPr txBox="1">
              <a:spLocks noChangeArrowheads="1"/>
            </p:cNvSpPr>
            <p:nvPr/>
          </p:nvSpPr>
          <p:spPr bwMode="auto">
            <a:xfrm>
              <a:off x="3726" y="1819"/>
              <a:ext cx="31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b="1">
                  <a:latin typeface="宋体" panose="02010600030101010101" pitchFamily="2" charset="-122"/>
                </a:rPr>
                <a:t>否</a:t>
              </a:r>
            </a:p>
          </p:txBody>
        </p:sp>
      </p:grpSp>
      <p:sp>
        <p:nvSpPr>
          <p:cNvPr id="326672" name="Text Box 16"/>
          <p:cNvSpPr txBox="1">
            <a:spLocks noChangeArrowheads="1"/>
          </p:cNvSpPr>
          <p:nvPr/>
        </p:nvSpPr>
        <p:spPr bwMode="auto">
          <a:xfrm>
            <a:off x="611560" y="5301208"/>
            <a:ext cx="813759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r>
              <a:rPr kumimoji="1" lang="zh-CN" altLang="en-US" sz="2000" b="1" dirty="0">
                <a:latin typeface="楷体_GB2312" pitchFamily="49" charset="-122"/>
                <a:ea typeface="楷体_GB2312" pitchFamily="49" charset="-122"/>
              </a:rPr>
              <a:t>温度转换函数（摄氏和华氏温度的互相转换，</a:t>
            </a:r>
            <a:r>
              <a:rPr kumimoji="1" lang="en-US" altLang="zh-CN" sz="2000" b="1" dirty="0">
                <a:latin typeface="楷体_GB2312" pitchFamily="49" charset="-122"/>
                <a:ea typeface="楷体_GB2312" pitchFamily="49" charset="-122"/>
              </a:rPr>
              <a:t>if-else</a:t>
            </a:r>
            <a:r>
              <a:rPr kumimoji="1" lang="zh-CN" altLang="en-US" sz="2000" b="1" dirty="0">
                <a:latin typeface="楷体_GB2312" pitchFamily="49" charset="-122"/>
                <a:ea typeface="楷体_GB2312" pitchFamily="49" charset="-122"/>
              </a:rPr>
              <a:t>语句）</a:t>
            </a:r>
          </a:p>
          <a:p>
            <a:pPr>
              <a:buFontTx/>
              <a:buChar char="•"/>
            </a:pPr>
            <a:r>
              <a:rPr kumimoji="1" lang="zh-CN" altLang="en-US" sz="2000" b="1" dirty="0">
                <a:latin typeface="楷体_GB2312" pitchFamily="49" charset="-122"/>
                <a:ea typeface="楷体_GB2312" pitchFamily="49" charset="-122"/>
              </a:rPr>
              <a:t>常见的出错处理模块，工作模块发现错误后，调用错误处理模块，将错误号作为控制参数传入，然后出错处理模块根据不同的错误号执行相应的操作（</a:t>
            </a:r>
            <a:r>
              <a:rPr kumimoji="1" lang="en-US" altLang="zh-CN" sz="2000" b="1" dirty="0">
                <a:latin typeface="楷体_GB2312" pitchFamily="49" charset="-122"/>
                <a:ea typeface="楷体_GB2312" pitchFamily="49" charset="-122"/>
              </a:rPr>
              <a:t>switch</a:t>
            </a:r>
            <a:r>
              <a:rPr kumimoji="1" lang="en-US" altLang="zh-CN" sz="2000" b="1" dirty="0">
                <a:latin typeface="Times New Roman" panose="02020603050405020304" pitchFamily="18" charset="0"/>
                <a:ea typeface="楷体_GB2312" pitchFamily="49" charset="-122"/>
              </a:rPr>
              <a:t>…</a:t>
            </a:r>
            <a:r>
              <a:rPr kumimoji="1" lang="en-US" altLang="zh-CN" sz="2000" b="1" dirty="0">
                <a:latin typeface="楷体_GB2312" pitchFamily="49" charset="-122"/>
                <a:ea typeface="楷体_GB2312" pitchFamily="49" charset="-122"/>
              </a:rPr>
              <a:t>case</a:t>
            </a:r>
            <a:r>
              <a:rPr kumimoji="1" lang="zh-CN" altLang="en-US" sz="2000" b="1" dirty="0">
                <a:latin typeface="楷体_GB2312" pitchFamily="49" charset="-122"/>
                <a:ea typeface="楷体_GB2312" pitchFamily="49" charset="-122"/>
              </a:rPr>
              <a:t>分支语句）</a:t>
            </a:r>
          </a:p>
        </p:txBody>
      </p:sp>
      <p:sp>
        <p:nvSpPr>
          <p:cNvPr id="72709" name="Rectangle 17"/>
          <p:cNvSpPr>
            <a:spLocks noGrp="1" noChangeArrowheads="1"/>
          </p:cNvSpPr>
          <p:nvPr>
            <p:ph type="title" idx="4294967295"/>
          </p:nvPr>
        </p:nvSpPr>
        <p:spPr>
          <a:xfrm>
            <a:off x="1193800" y="443668"/>
            <a:ext cx="6798734" cy="699943"/>
          </a:xfrm>
        </p:spPr>
        <p:txBody>
          <a:bodyPr>
            <a:normAutofit fontScale="90000"/>
          </a:bodyPr>
          <a:lstStyle/>
          <a:p>
            <a:pPr eaLnBrk="1" hangingPunct="1"/>
            <a:r>
              <a:rPr lang="en-US" altLang="zh-CN" dirty="0" smtClean="0"/>
              <a:t>2. </a:t>
            </a:r>
            <a:r>
              <a:rPr lang="zh-CN" altLang="en-US" dirty="0" smtClean="0"/>
              <a:t>逻辑内聚</a:t>
            </a:r>
          </a:p>
        </p:txBody>
      </p:sp>
      <p:sp>
        <p:nvSpPr>
          <p:cNvPr id="72710" name="AutoShape 18"/>
          <p:cNvSpPr>
            <a:spLocks noChangeArrowheads="1"/>
          </p:cNvSpPr>
          <p:nvPr/>
        </p:nvSpPr>
        <p:spPr bwMode="auto">
          <a:xfrm>
            <a:off x="5364163" y="1773238"/>
            <a:ext cx="3600450" cy="647700"/>
          </a:xfrm>
          <a:prstGeom prst="wedgeRoundRectCallout">
            <a:avLst>
              <a:gd name="adj1" fmla="val -68606"/>
              <a:gd name="adj2" fmla="val 62009"/>
              <a:gd name="adj3" fmla="val 16667"/>
            </a:avLst>
          </a:prstGeom>
          <a:solidFill>
            <a:srgbClr val="FEE6A4"/>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18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t>int ComputeScore(bool type)</a:t>
            </a:r>
          </a:p>
        </p:txBody>
      </p:sp>
    </p:spTree>
    <p:extLst>
      <p:ext uri="{BB962C8B-B14F-4D97-AF65-F5344CB8AC3E}">
        <p14:creationId xmlns:p14="http://schemas.microsoft.com/office/powerpoint/2010/main" val="35172439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6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467544" y="215900"/>
            <a:ext cx="8567737" cy="981075"/>
          </a:xfrm>
        </p:spPr>
        <p:txBody>
          <a:bodyPr/>
          <a:lstStyle/>
          <a:p>
            <a:pPr eaLnBrk="1" hangingPunct="1">
              <a:defRPr/>
            </a:pPr>
            <a:r>
              <a:rPr lang="zh-CN" altLang="en-US" dirty="0" smtClean="0">
                <a:effectLst>
                  <a:outerShdw blurRad="38100" dist="38100" dir="2700000" algn="tl">
                    <a:srgbClr val="C0C0C0"/>
                  </a:outerShdw>
                </a:effectLst>
              </a:rPr>
              <a:t>使用桥梁来比喻</a:t>
            </a:r>
          </a:p>
        </p:txBody>
      </p:sp>
      <p:sp>
        <p:nvSpPr>
          <p:cNvPr id="9219" name="Rectangle 3"/>
          <p:cNvSpPr>
            <a:spLocks noGrp="1" noChangeArrowheads="1"/>
          </p:cNvSpPr>
          <p:nvPr>
            <p:ph type="body" idx="1"/>
          </p:nvPr>
        </p:nvSpPr>
        <p:spPr>
          <a:xfrm>
            <a:off x="250825" y="1268413"/>
            <a:ext cx="8642350" cy="1944687"/>
          </a:xfrm>
        </p:spPr>
        <p:txBody>
          <a:bodyPr>
            <a:normAutofit lnSpcReduction="10000"/>
          </a:bodyPr>
          <a:lstStyle/>
          <a:p>
            <a:pPr eaLnBrk="1" hangingPunct="1"/>
            <a:r>
              <a:rPr lang="zh-CN" altLang="en-US" smtClean="0"/>
              <a:t>桥梁的结构设计则需要考虑各种部件的数量、材料、重量、形态等方面，是可以施工的严谨的结构图。</a:t>
            </a:r>
          </a:p>
          <a:p>
            <a:pPr lvl="1" eaLnBrk="1" hangingPunct="1"/>
            <a:r>
              <a:rPr lang="zh-CN" altLang="en-US" smtClean="0"/>
              <a:t>架构是抽象的，对结构进行了设计和限定，每座桥的结构是具体有形的、元素组合千变万化</a:t>
            </a:r>
          </a:p>
        </p:txBody>
      </p:sp>
      <p:pic>
        <p:nvPicPr>
          <p:cNvPr id="9220" name="Picture 5" descr="1597b9e3-10f6-4759-b173-6d81882e64e9"/>
          <p:cNvPicPr>
            <a:picLocks noChangeAspect="1" noChangeArrowheads="1"/>
          </p:cNvPicPr>
          <p:nvPr/>
        </p:nvPicPr>
        <p:blipFill>
          <a:blip r:embed="rId2">
            <a:extLst>
              <a:ext uri="{28A0092B-C50C-407E-A947-70E740481C1C}">
                <a14:useLocalDpi xmlns:a14="http://schemas.microsoft.com/office/drawing/2010/main" val="0"/>
              </a:ext>
            </a:extLst>
          </a:blip>
          <a:srcRect l="5888" t="50871" r="5888" b="14886"/>
          <a:stretch>
            <a:fillRect/>
          </a:stretch>
        </p:blipFill>
        <p:spPr bwMode="auto">
          <a:xfrm>
            <a:off x="250825" y="3213100"/>
            <a:ext cx="3673475"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7" descr="20110513045650653"/>
          <p:cNvPicPr>
            <a:picLocks noChangeAspect="1" noChangeArrowheads="1"/>
          </p:cNvPicPr>
          <p:nvPr/>
        </p:nvPicPr>
        <p:blipFill>
          <a:blip r:embed="rId3">
            <a:extLst>
              <a:ext uri="{28A0092B-C50C-407E-A947-70E740481C1C}">
                <a14:useLocalDpi xmlns:a14="http://schemas.microsoft.com/office/drawing/2010/main" val="0"/>
              </a:ext>
            </a:extLst>
          </a:blip>
          <a:srcRect l="4625" t="13441" r="4625" b="10350"/>
          <a:stretch>
            <a:fillRect/>
          </a:stretch>
        </p:blipFill>
        <p:spPr bwMode="auto">
          <a:xfrm>
            <a:off x="1331913" y="4832350"/>
            <a:ext cx="3889375"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9" descr="201007281959552403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100" y="3284538"/>
            <a:ext cx="3602038"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11" descr="20080919083603382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1500" y="4770438"/>
            <a:ext cx="3492500"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20815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355220" y="301625"/>
            <a:ext cx="8567737" cy="981075"/>
          </a:xfrm>
        </p:spPr>
        <p:txBody>
          <a:bodyPr/>
          <a:lstStyle/>
          <a:p>
            <a:pPr eaLnBrk="1" hangingPunct="1"/>
            <a:r>
              <a:rPr lang="en-US" altLang="zh-CN" dirty="0" smtClean="0"/>
              <a:t>3. </a:t>
            </a:r>
            <a:r>
              <a:rPr lang="zh-CN" altLang="en-US" dirty="0" smtClean="0"/>
              <a:t>时间内聚</a:t>
            </a:r>
          </a:p>
        </p:txBody>
      </p:sp>
      <p:sp>
        <p:nvSpPr>
          <p:cNvPr id="73731" name="Rectangle 3"/>
          <p:cNvSpPr>
            <a:spLocks noGrp="1" noChangeArrowheads="1"/>
          </p:cNvSpPr>
          <p:nvPr>
            <p:ph type="body" idx="1"/>
          </p:nvPr>
        </p:nvSpPr>
        <p:spPr>
          <a:xfrm>
            <a:off x="250825" y="1196975"/>
            <a:ext cx="8642350" cy="5256213"/>
          </a:xfrm>
        </p:spPr>
        <p:txBody>
          <a:bodyPr>
            <a:normAutofit fontScale="92500" lnSpcReduction="20000"/>
          </a:bodyPr>
          <a:lstStyle/>
          <a:p>
            <a:pPr eaLnBrk="1" hangingPunct="1">
              <a:lnSpc>
                <a:spcPct val="80000"/>
              </a:lnSpc>
            </a:pPr>
            <a:r>
              <a:rPr kumimoji="1" lang="zh-CN" altLang="en-US" dirty="0" smtClean="0"/>
              <a:t>将在有限时间单元内处理的成分组合为同一模块</a:t>
            </a:r>
          </a:p>
          <a:p>
            <a:pPr lvl="1" eaLnBrk="1" hangingPunct="1">
              <a:lnSpc>
                <a:spcPct val="80000"/>
              </a:lnSpc>
            </a:pPr>
            <a:r>
              <a:rPr kumimoji="1" lang="zh-CN" altLang="en-US" dirty="0" smtClean="0"/>
              <a:t>比如在窗口</a:t>
            </a:r>
            <a:r>
              <a:rPr kumimoji="1" lang="en-US" altLang="zh-CN" dirty="0" smtClean="0"/>
              <a:t>load</a:t>
            </a:r>
            <a:r>
              <a:rPr kumimoji="1" lang="zh-CN" altLang="en-US" dirty="0" smtClean="0"/>
              <a:t>事件过程：</a:t>
            </a:r>
          </a:p>
          <a:p>
            <a:pPr eaLnBrk="1" hangingPunct="1">
              <a:lnSpc>
                <a:spcPct val="80000"/>
              </a:lnSpc>
              <a:buFont typeface="Wingdings" panose="05000000000000000000" pitchFamily="2" charset="2"/>
              <a:buNone/>
            </a:pPr>
            <a:r>
              <a:rPr kumimoji="1" lang="zh-CN" altLang="en-US" sz="2000" dirty="0" smtClean="0"/>
              <a:t>       </a:t>
            </a:r>
            <a:r>
              <a:rPr kumimoji="1" lang="zh-CN" altLang="zh-CN" sz="2000" b="0" noProof="1" smtClean="0"/>
              <a:t> </a:t>
            </a:r>
            <a:r>
              <a:rPr kumimoji="1" lang="en-US" altLang="zh-CN" sz="2000" noProof="1" smtClean="0">
                <a:solidFill>
                  <a:srgbClr val="0000CC"/>
                </a:solidFill>
              </a:rPr>
              <a:t>private void AddBook_Load(object sender, EventArgs e)</a:t>
            </a:r>
          </a:p>
          <a:p>
            <a:pPr eaLnBrk="1" hangingPunct="1">
              <a:lnSpc>
                <a:spcPct val="80000"/>
              </a:lnSpc>
              <a:buFont typeface="Wingdings" panose="05000000000000000000" pitchFamily="2" charset="2"/>
              <a:buNone/>
            </a:pPr>
            <a:r>
              <a:rPr kumimoji="1" lang="en-US" altLang="zh-CN" sz="2000" noProof="1" smtClean="0">
                <a:solidFill>
                  <a:srgbClr val="0000CC"/>
                </a:solidFill>
              </a:rPr>
              <a:t>        {</a:t>
            </a:r>
          </a:p>
          <a:p>
            <a:pPr eaLnBrk="1" hangingPunct="1">
              <a:lnSpc>
                <a:spcPct val="80000"/>
              </a:lnSpc>
              <a:buFont typeface="Wingdings" panose="05000000000000000000" pitchFamily="2" charset="2"/>
              <a:buNone/>
            </a:pPr>
            <a:r>
              <a:rPr kumimoji="1" lang="en-US" altLang="zh-CN" sz="2000" noProof="1" smtClean="0">
                <a:solidFill>
                  <a:srgbClr val="0000CC"/>
                </a:solidFill>
              </a:rPr>
              <a:t>            //</a:t>
            </a:r>
            <a:r>
              <a:rPr kumimoji="1" lang="zh-CN" altLang="en-US" sz="2000" noProof="1" smtClean="0">
                <a:solidFill>
                  <a:srgbClr val="0000CC"/>
                </a:solidFill>
              </a:rPr>
              <a:t>初始化图书类别选择框</a:t>
            </a:r>
          </a:p>
          <a:p>
            <a:pPr eaLnBrk="1" hangingPunct="1">
              <a:lnSpc>
                <a:spcPct val="80000"/>
              </a:lnSpc>
              <a:buFont typeface="Wingdings" panose="05000000000000000000" pitchFamily="2" charset="2"/>
              <a:buNone/>
            </a:pPr>
            <a:r>
              <a:rPr kumimoji="1" lang="zh-CN" altLang="en-US" sz="2000" noProof="1" smtClean="0">
                <a:solidFill>
                  <a:srgbClr val="0000CC"/>
                </a:solidFill>
              </a:rPr>
              <a:t>            </a:t>
            </a:r>
            <a:r>
              <a:rPr kumimoji="1" lang="en-US" altLang="zh-CN" sz="2000" noProof="1" smtClean="0">
                <a:solidFill>
                  <a:srgbClr val="0000CC"/>
                </a:solidFill>
              </a:rPr>
              <a:t>cboType.Items.Add("</a:t>
            </a:r>
            <a:r>
              <a:rPr kumimoji="1" lang="zh-CN" altLang="en-US" sz="2000" noProof="1" smtClean="0">
                <a:solidFill>
                  <a:srgbClr val="0000CC"/>
                </a:solidFill>
              </a:rPr>
              <a:t>哲学</a:t>
            </a:r>
            <a:r>
              <a:rPr kumimoji="1" lang="zh-CN" altLang="zh-CN" sz="2000" noProof="1" smtClean="0">
                <a:solidFill>
                  <a:srgbClr val="0000CC"/>
                </a:solidFill>
              </a:rPr>
              <a:t>");</a:t>
            </a:r>
          </a:p>
          <a:p>
            <a:pPr eaLnBrk="1" hangingPunct="1">
              <a:lnSpc>
                <a:spcPct val="80000"/>
              </a:lnSpc>
              <a:buFont typeface="Wingdings" panose="05000000000000000000" pitchFamily="2" charset="2"/>
              <a:buNone/>
            </a:pPr>
            <a:r>
              <a:rPr kumimoji="1" lang="en-US" altLang="zh-CN" sz="2000" noProof="1" smtClean="0">
                <a:solidFill>
                  <a:srgbClr val="0000CC"/>
                </a:solidFill>
              </a:rPr>
              <a:t>            cboType.Items.Add("</a:t>
            </a:r>
            <a:r>
              <a:rPr kumimoji="1" lang="zh-CN" altLang="en-US" sz="2000" noProof="1" smtClean="0">
                <a:solidFill>
                  <a:srgbClr val="0000CC"/>
                </a:solidFill>
              </a:rPr>
              <a:t>法律</a:t>
            </a:r>
            <a:r>
              <a:rPr kumimoji="1" lang="zh-CN" altLang="zh-CN" sz="2000" noProof="1" smtClean="0">
                <a:solidFill>
                  <a:srgbClr val="0000CC"/>
                </a:solidFill>
              </a:rPr>
              <a:t>");</a:t>
            </a:r>
            <a:endParaRPr kumimoji="1" lang="en-US" altLang="zh-CN" sz="2000" dirty="0" smtClean="0">
              <a:solidFill>
                <a:srgbClr val="0000CC"/>
              </a:solidFill>
            </a:endParaRPr>
          </a:p>
          <a:p>
            <a:pPr eaLnBrk="1" hangingPunct="1">
              <a:lnSpc>
                <a:spcPct val="80000"/>
              </a:lnSpc>
              <a:buFont typeface="Wingdings" panose="05000000000000000000" pitchFamily="2" charset="2"/>
              <a:buNone/>
            </a:pPr>
            <a:r>
              <a:rPr kumimoji="1" lang="en-US" altLang="zh-CN" sz="2000" dirty="0" smtClean="0">
                <a:solidFill>
                  <a:srgbClr val="0000CC"/>
                </a:solidFill>
              </a:rPr>
              <a:t>		</a:t>
            </a:r>
            <a:r>
              <a:rPr kumimoji="1" lang="en-US" altLang="zh-CN" sz="2000" dirty="0" smtClean="0">
                <a:solidFill>
                  <a:srgbClr val="0000CC"/>
                </a:solidFill>
                <a:latin typeface="华文中宋" panose="02010600040101010101" pitchFamily="2" charset="-122"/>
              </a:rPr>
              <a:t>……</a:t>
            </a:r>
            <a:endParaRPr kumimoji="1" lang="en-US" altLang="zh-CN" sz="2000" noProof="1" smtClean="0">
              <a:solidFill>
                <a:srgbClr val="0000CC"/>
              </a:solidFill>
            </a:endParaRPr>
          </a:p>
          <a:p>
            <a:pPr eaLnBrk="1" hangingPunct="1">
              <a:lnSpc>
                <a:spcPct val="80000"/>
              </a:lnSpc>
              <a:buFont typeface="Wingdings" panose="05000000000000000000" pitchFamily="2" charset="2"/>
              <a:buNone/>
            </a:pPr>
            <a:endParaRPr kumimoji="1" lang="en-US" altLang="zh-CN" sz="2000" noProof="1" smtClean="0">
              <a:solidFill>
                <a:srgbClr val="0000CC"/>
              </a:solidFill>
            </a:endParaRPr>
          </a:p>
          <a:p>
            <a:pPr eaLnBrk="1" hangingPunct="1">
              <a:lnSpc>
                <a:spcPct val="80000"/>
              </a:lnSpc>
              <a:buFont typeface="Wingdings" panose="05000000000000000000" pitchFamily="2" charset="2"/>
              <a:buNone/>
            </a:pPr>
            <a:r>
              <a:rPr kumimoji="1" lang="en-US" altLang="zh-CN" sz="2000" noProof="1" smtClean="0">
                <a:solidFill>
                  <a:srgbClr val="0000CC"/>
                </a:solidFill>
              </a:rPr>
              <a:t>            //</a:t>
            </a:r>
            <a:r>
              <a:rPr kumimoji="1" lang="zh-CN" altLang="en-US" sz="2000" noProof="1" smtClean="0">
                <a:solidFill>
                  <a:srgbClr val="0000CC"/>
                </a:solidFill>
              </a:rPr>
              <a:t>初始化出版社选择框</a:t>
            </a:r>
          </a:p>
          <a:p>
            <a:pPr eaLnBrk="1" hangingPunct="1">
              <a:lnSpc>
                <a:spcPct val="80000"/>
              </a:lnSpc>
              <a:buFont typeface="Wingdings" panose="05000000000000000000" pitchFamily="2" charset="2"/>
              <a:buNone/>
            </a:pPr>
            <a:r>
              <a:rPr kumimoji="1" lang="zh-CN" altLang="en-US" sz="2000" noProof="1" smtClean="0">
                <a:solidFill>
                  <a:srgbClr val="0000CC"/>
                </a:solidFill>
              </a:rPr>
              <a:t>            </a:t>
            </a:r>
            <a:r>
              <a:rPr kumimoji="1" lang="en-US" altLang="zh-CN" sz="2000" noProof="1" smtClean="0">
                <a:solidFill>
                  <a:srgbClr val="0000CC"/>
                </a:solidFill>
              </a:rPr>
              <a:t>Publisher p1 = new Publisher();</a:t>
            </a:r>
          </a:p>
          <a:p>
            <a:pPr eaLnBrk="1" hangingPunct="1">
              <a:lnSpc>
                <a:spcPct val="80000"/>
              </a:lnSpc>
              <a:buFont typeface="Wingdings" panose="05000000000000000000" pitchFamily="2" charset="2"/>
              <a:buNone/>
            </a:pPr>
            <a:r>
              <a:rPr kumimoji="1" lang="en-US" altLang="zh-CN" sz="2000" noProof="1" smtClean="0">
                <a:solidFill>
                  <a:srgbClr val="0000CC"/>
                </a:solidFill>
              </a:rPr>
              <a:t>            DataTable dt = p1.GetAllPublishers();</a:t>
            </a:r>
          </a:p>
          <a:p>
            <a:pPr eaLnBrk="1" hangingPunct="1">
              <a:lnSpc>
                <a:spcPct val="80000"/>
              </a:lnSpc>
              <a:buFont typeface="Wingdings" panose="05000000000000000000" pitchFamily="2" charset="2"/>
              <a:buNone/>
            </a:pPr>
            <a:r>
              <a:rPr kumimoji="1" lang="en-US" altLang="zh-CN" sz="2000" noProof="1" smtClean="0">
                <a:solidFill>
                  <a:srgbClr val="0000CC"/>
                </a:solidFill>
              </a:rPr>
              <a:t>            cboPublisher.DataSource =dt;</a:t>
            </a:r>
          </a:p>
          <a:p>
            <a:pPr eaLnBrk="1" hangingPunct="1">
              <a:lnSpc>
                <a:spcPct val="80000"/>
              </a:lnSpc>
              <a:buFont typeface="Wingdings" panose="05000000000000000000" pitchFamily="2" charset="2"/>
              <a:buNone/>
            </a:pPr>
            <a:r>
              <a:rPr kumimoji="1" lang="en-US" altLang="zh-CN" sz="2000" noProof="1" smtClean="0">
                <a:solidFill>
                  <a:srgbClr val="0000CC"/>
                </a:solidFill>
              </a:rPr>
              <a:t>            cboPublisher.DisplayMember = "name";</a:t>
            </a:r>
          </a:p>
          <a:p>
            <a:pPr eaLnBrk="1" hangingPunct="1">
              <a:lnSpc>
                <a:spcPct val="80000"/>
              </a:lnSpc>
              <a:buFont typeface="Wingdings" panose="05000000000000000000" pitchFamily="2" charset="2"/>
              <a:buNone/>
            </a:pPr>
            <a:r>
              <a:rPr kumimoji="1" lang="en-US" altLang="zh-CN" sz="2000" noProof="1" smtClean="0">
                <a:solidFill>
                  <a:srgbClr val="0000CC"/>
                </a:solidFill>
              </a:rPr>
              <a:t>            cboPublisher.ValueMember = "publisherID";</a:t>
            </a:r>
          </a:p>
          <a:p>
            <a:pPr eaLnBrk="1" hangingPunct="1">
              <a:lnSpc>
                <a:spcPct val="80000"/>
              </a:lnSpc>
              <a:buFont typeface="Wingdings" panose="05000000000000000000" pitchFamily="2" charset="2"/>
              <a:buNone/>
            </a:pPr>
            <a:r>
              <a:rPr kumimoji="1" lang="en-US" altLang="zh-CN" sz="2000" noProof="1" smtClean="0">
                <a:solidFill>
                  <a:srgbClr val="0000CC"/>
                </a:solidFill>
              </a:rPr>
              <a:t>        }</a:t>
            </a:r>
            <a:endParaRPr lang="en-US" altLang="zh-CN" sz="2000" dirty="0" smtClean="0">
              <a:solidFill>
                <a:srgbClr val="0000CC"/>
              </a:solidFill>
            </a:endParaRPr>
          </a:p>
        </p:txBody>
      </p:sp>
      <p:sp>
        <p:nvSpPr>
          <p:cNvPr id="73732" name="Rectangle 4"/>
          <p:cNvSpPr>
            <a:spLocks noChangeArrowheads="1"/>
          </p:cNvSpPr>
          <p:nvPr/>
        </p:nvSpPr>
        <p:spPr bwMode="auto">
          <a:xfrm>
            <a:off x="1116013" y="6035675"/>
            <a:ext cx="68405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r>
              <a:rPr lang="zh-CN" altLang="en-US" sz="2400" b="1">
                <a:latin typeface="Times New Roman" panose="02020603050405020304" pitchFamily="18" charset="0"/>
                <a:ea typeface="楷体_GB2312" pitchFamily="49" charset="-122"/>
              </a:rPr>
              <a:t>可视化程序设计中初</a:t>
            </a:r>
            <a:r>
              <a:rPr kumimoji="1" lang="zh-CN" altLang="en-US" sz="2400" b="1">
                <a:latin typeface="Times New Roman" panose="02020603050405020304" pitchFamily="18" charset="0"/>
                <a:ea typeface="楷体_GB2312" pitchFamily="49" charset="-122"/>
              </a:rPr>
              <a:t>始化窗口中的缺省选项</a:t>
            </a:r>
          </a:p>
          <a:p>
            <a:pPr>
              <a:buFontTx/>
              <a:buChar char="•"/>
            </a:pPr>
            <a:r>
              <a:rPr lang="zh-CN" altLang="en-US" sz="2400" b="1">
                <a:latin typeface="Times New Roman" panose="02020603050405020304" pitchFamily="18" charset="0"/>
                <a:ea typeface="楷体_GB2312" pitchFamily="49" charset="-122"/>
              </a:rPr>
              <a:t>还比如：</a:t>
            </a:r>
            <a:r>
              <a:rPr lang="en-US" altLang="zh-CN" sz="2400" b="1">
                <a:latin typeface="Times New Roman" panose="02020603050405020304" pitchFamily="18" charset="0"/>
                <a:ea typeface="楷体_GB2312" pitchFamily="49" charset="-122"/>
              </a:rPr>
              <a:t>C</a:t>
            </a:r>
            <a:r>
              <a:rPr kumimoji="1" lang="en-US" altLang="zh-CN" sz="2400" b="1">
                <a:latin typeface="Times New Roman" panose="02020603050405020304" pitchFamily="18" charset="0"/>
                <a:ea typeface="楷体_GB2312" pitchFamily="49" charset="-122"/>
              </a:rPr>
              <a:t>++</a:t>
            </a:r>
            <a:r>
              <a:rPr kumimoji="1" lang="zh-CN" altLang="en-US" sz="2400" b="1">
                <a:latin typeface="Times New Roman" panose="02020603050405020304" pitchFamily="18" charset="0"/>
                <a:ea typeface="楷体_GB2312" pitchFamily="49" charset="-122"/>
              </a:rPr>
              <a:t>的构造函数、析构函数</a:t>
            </a:r>
          </a:p>
        </p:txBody>
      </p:sp>
    </p:spTree>
    <p:extLst>
      <p:ext uri="{BB962C8B-B14F-4D97-AF65-F5344CB8AC3E}">
        <p14:creationId xmlns:p14="http://schemas.microsoft.com/office/powerpoint/2010/main" val="204187362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67544" y="548680"/>
            <a:ext cx="8567737" cy="981075"/>
          </a:xfrm>
        </p:spPr>
        <p:txBody>
          <a:bodyPr/>
          <a:lstStyle/>
          <a:p>
            <a:pPr eaLnBrk="1" hangingPunct="1"/>
            <a:r>
              <a:rPr lang="en-US" altLang="zh-CN" dirty="0" smtClean="0"/>
              <a:t>4. </a:t>
            </a:r>
            <a:r>
              <a:rPr lang="zh-CN" altLang="en-US" dirty="0" smtClean="0"/>
              <a:t>步骤内聚</a:t>
            </a:r>
          </a:p>
        </p:txBody>
      </p:sp>
      <p:sp>
        <p:nvSpPr>
          <p:cNvPr id="74755" name="Rectangle 3"/>
          <p:cNvSpPr>
            <a:spLocks noGrp="1" noChangeArrowheads="1"/>
          </p:cNvSpPr>
          <p:nvPr>
            <p:ph type="body" idx="1"/>
          </p:nvPr>
        </p:nvSpPr>
        <p:spPr/>
        <p:txBody>
          <a:bodyPr>
            <a:normAutofit lnSpcReduction="10000"/>
          </a:bodyPr>
          <a:lstStyle/>
          <a:p>
            <a:pPr>
              <a:spcBef>
                <a:spcPct val="0"/>
              </a:spcBef>
            </a:pPr>
            <a:r>
              <a:rPr kumimoji="1" lang="zh-CN" altLang="en-US" dirty="0" smtClean="0"/>
              <a:t>当子程序中的操作是按某一特定过程结构进行</a:t>
            </a:r>
            <a:r>
              <a:rPr kumimoji="1" lang="en-US" altLang="en-US" dirty="0" smtClean="0"/>
              <a:t>的</a:t>
            </a:r>
            <a:r>
              <a:rPr kumimoji="1" lang="zh-CN" altLang="en-US" dirty="0" smtClean="0"/>
              <a:t>，就是步骤内聚。</a:t>
            </a:r>
          </a:p>
          <a:p>
            <a:pPr>
              <a:spcBef>
                <a:spcPct val="0"/>
              </a:spcBef>
              <a:buClr>
                <a:schemeClr val="bg1"/>
              </a:buClr>
              <a:buFontTx/>
              <a:buChar char="•"/>
            </a:pPr>
            <a:endParaRPr kumimoji="1" lang="zh-CN" altLang="en-US" dirty="0" smtClean="0"/>
          </a:p>
          <a:p>
            <a:pPr lvl="1">
              <a:spcBef>
                <a:spcPct val="0"/>
              </a:spcBef>
            </a:pPr>
            <a:r>
              <a:rPr lang="zh-CN" altLang="en-US" dirty="0" smtClean="0">
                <a:latin typeface="Times New Roman" panose="02020603050405020304" pitchFamily="18" charset="0"/>
              </a:rPr>
              <a:t>例如：用户想按一定的顺序打印告，子程序设计成是用于按顺序打印销售收入、开支、雇员电话表的。</a:t>
            </a:r>
          </a:p>
          <a:p>
            <a:pPr lvl="1">
              <a:spcBef>
                <a:spcPct val="0"/>
              </a:spcBef>
              <a:buClr>
                <a:schemeClr val="bg1"/>
              </a:buClr>
              <a:buFontTx/>
              <a:buChar char="•"/>
            </a:pPr>
            <a:endParaRPr lang="zh-CN" altLang="en-US" dirty="0" smtClean="0">
              <a:latin typeface="Times New Roman" panose="02020603050405020304" pitchFamily="18" charset="0"/>
            </a:endParaRPr>
          </a:p>
          <a:p>
            <a:pPr>
              <a:spcBef>
                <a:spcPct val="0"/>
              </a:spcBef>
            </a:pPr>
            <a:r>
              <a:rPr kumimoji="1" lang="zh-CN" altLang="en-US" dirty="0" smtClean="0"/>
              <a:t>步骤内聚在时间内聚的基础上增加了次序的约束</a:t>
            </a:r>
          </a:p>
          <a:p>
            <a:pPr>
              <a:spcBef>
                <a:spcPct val="0"/>
              </a:spcBef>
              <a:buClr>
                <a:schemeClr val="bg1"/>
              </a:buClr>
              <a:buFontTx/>
              <a:buChar char="•"/>
            </a:pPr>
            <a:endParaRPr kumimoji="1" lang="zh-CN" altLang="en-US" dirty="0" smtClean="0"/>
          </a:p>
          <a:p>
            <a:pPr eaLnBrk="1" hangingPunct="1">
              <a:buFont typeface="Wingdings" panose="05000000000000000000" pitchFamily="2" charset="2"/>
              <a:buNone/>
            </a:pPr>
            <a:endParaRPr kumimoji="1" lang="en-US" altLang="zh-CN" dirty="0" smtClean="0"/>
          </a:p>
        </p:txBody>
      </p:sp>
    </p:spTree>
    <p:extLst>
      <p:ext uri="{BB962C8B-B14F-4D97-AF65-F5344CB8AC3E}">
        <p14:creationId xmlns:p14="http://schemas.microsoft.com/office/powerpoint/2010/main" val="75458945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468313" y="1341438"/>
            <a:ext cx="8153400"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zh-CN" altLang="en-US" sz="2800" b="1" dirty="0">
                <a:ea typeface="华文中宋" panose="02010600040101010101" pitchFamily="2" charset="-122"/>
              </a:rPr>
              <a:t>当模块内的成分引用共同的数据，而不存在其他联系时，称为通信内聚</a:t>
            </a:r>
          </a:p>
        </p:txBody>
      </p:sp>
      <p:sp>
        <p:nvSpPr>
          <p:cNvPr id="75779" name="Text Box 3"/>
          <p:cNvSpPr txBox="1">
            <a:spLocks noChangeArrowheads="1"/>
          </p:cNvSpPr>
          <p:nvPr/>
        </p:nvSpPr>
        <p:spPr bwMode="auto">
          <a:xfrm>
            <a:off x="1519238" y="3243263"/>
            <a:ext cx="1163637" cy="38893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latin typeface="楷体_GB2312" pitchFamily="49" charset="-122"/>
                <a:ea typeface="楷体_GB2312" pitchFamily="49" charset="-122"/>
              </a:rPr>
              <a:t>修改库存</a:t>
            </a:r>
          </a:p>
        </p:txBody>
      </p:sp>
      <p:sp>
        <p:nvSpPr>
          <p:cNvPr id="75780" name="Text Box 4"/>
          <p:cNvSpPr txBox="1">
            <a:spLocks noChangeArrowheads="1"/>
          </p:cNvSpPr>
          <p:nvPr/>
        </p:nvSpPr>
        <p:spPr bwMode="auto">
          <a:xfrm>
            <a:off x="76200" y="3009900"/>
            <a:ext cx="1255713"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楷体_GB2312" pitchFamily="49" charset="-122"/>
                <a:ea typeface="楷体_GB2312" pitchFamily="49" charset="-122"/>
              </a:rPr>
              <a:t>购货单</a:t>
            </a:r>
          </a:p>
        </p:txBody>
      </p:sp>
      <p:sp>
        <p:nvSpPr>
          <p:cNvPr id="75781" name="Text Box 5"/>
          <p:cNvSpPr txBox="1">
            <a:spLocks noChangeArrowheads="1"/>
          </p:cNvSpPr>
          <p:nvPr/>
        </p:nvSpPr>
        <p:spPr bwMode="auto">
          <a:xfrm>
            <a:off x="1519238" y="4075113"/>
            <a:ext cx="1092200" cy="4206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楷体_GB2312" pitchFamily="49" charset="-122"/>
                <a:ea typeface="楷体_GB2312" pitchFamily="49" charset="-122"/>
              </a:rPr>
              <a:t>开发货单</a:t>
            </a:r>
          </a:p>
        </p:txBody>
      </p:sp>
      <p:sp>
        <p:nvSpPr>
          <p:cNvPr id="75782" name="Line 6"/>
          <p:cNvSpPr>
            <a:spLocks noChangeShapeType="1"/>
          </p:cNvSpPr>
          <p:nvPr/>
        </p:nvSpPr>
        <p:spPr bwMode="auto">
          <a:xfrm>
            <a:off x="457200" y="3427413"/>
            <a:ext cx="1062038" cy="1587"/>
          </a:xfrm>
          <a:prstGeom prst="line">
            <a:avLst/>
          </a:prstGeom>
          <a:noFill/>
          <a:ln w="317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5783" name="Freeform 7"/>
          <p:cNvSpPr>
            <a:spLocks/>
          </p:cNvSpPr>
          <p:nvPr/>
        </p:nvSpPr>
        <p:spPr bwMode="auto">
          <a:xfrm>
            <a:off x="1082675" y="3427413"/>
            <a:ext cx="436563" cy="922337"/>
          </a:xfrm>
          <a:custGeom>
            <a:avLst/>
            <a:gdLst>
              <a:gd name="T0" fmla="*/ 0 w 420"/>
              <a:gd name="T1" fmla="*/ 0 h 600"/>
              <a:gd name="T2" fmla="*/ 0 w 420"/>
              <a:gd name="T3" fmla="*/ 2147483647 h 600"/>
              <a:gd name="T4" fmla="*/ 2147483647 w 420"/>
              <a:gd name="T5" fmla="*/ 2147483647 h 600"/>
              <a:gd name="T6" fmla="*/ 0 60000 65536"/>
              <a:gd name="T7" fmla="*/ 0 60000 65536"/>
              <a:gd name="T8" fmla="*/ 0 60000 65536"/>
            </a:gdLst>
            <a:ahLst/>
            <a:cxnLst>
              <a:cxn ang="T6">
                <a:pos x="T0" y="T1"/>
              </a:cxn>
              <a:cxn ang="T7">
                <a:pos x="T2" y="T3"/>
              </a:cxn>
              <a:cxn ang="T8">
                <a:pos x="T4" y="T5"/>
              </a:cxn>
            </a:cxnLst>
            <a:rect l="0" t="0" r="r" b="b"/>
            <a:pathLst>
              <a:path w="420" h="600">
                <a:moveTo>
                  <a:pt x="0" y="0"/>
                </a:moveTo>
                <a:lnTo>
                  <a:pt x="0" y="600"/>
                </a:lnTo>
                <a:lnTo>
                  <a:pt x="420" y="600"/>
                </a:lnTo>
              </a:path>
            </a:pathLst>
          </a:custGeom>
          <a:noFill/>
          <a:ln w="3175" cmpd="sng">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84" name="Freeform 8"/>
          <p:cNvSpPr>
            <a:spLocks/>
          </p:cNvSpPr>
          <p:nvPr/>
        </p:nvSpPr>
        <p:spPr bwMode="auto">
          <a:xfrm>
            <a:off x="1957388" y="2965450"/>
            <a:ext cx="623887" cy="277813"/>
          </a:xfrm>
          <a:custGeom>
            <a:avLst/>
            <a:gdLst>
              <a:gd name="T0" fmla="*/ 0 w 600"/>
              <a:gd name="T1" fmla="*/ 2147483647 h 180"/>
              <a:gd name="T2" fmla="*/ 0 w 600"/>
              <a:gd name="T3" fmla="*/ 0 h 180"/>
              <a:gd name="T4" fmla="*/ 2147483647 w 600"/>
              <a:gd name="T5" fmla="*/ 0 h 180"/>
              <a:gd name="T6" fmla="*/ 0 60000 65536"/>
              <a:gd name="T7" fmla="*/ 0 60000 65536"/>
              <a:gd name="T8" fmla="*/ 0 60000 65536"/>
            </a:gdLst>
            <a:ahLst/>
            <a:cxnLst>
              <a:cxn ang="T6">
                <a:pos x="T0" y="T1"/>
              </a:cxn>
              <a:cxn ang="T7">
                <a:pos x="T2" y="T3"/>
              </a:cxn>
              <a:cxn ang="T8">
                <a:pos x="T4" y="T5"/>
              </a:cxn>
            </a:cxnLst>
            <a:rect l="0" t="0" r="r" b="b"/>
            <a:pathLst>
              <a:path w="600" h="180">
                <a:moveTo>
                  <a:pt x="0" y="180"/>
                </a:moveTo>
                <a:lnTo>
                  <a:pt x="0" y="0"/>
                </a:lnTo>
                <a:lnTo>
                  <a:pt x="600" y="0"/>
                </a:lnTo>
              </a:path>
            </a:pathLst>
          </a:custGeom>
          <a:noFill/>
          <a:ln w="3175" cmpd="sng">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85" name="Text Box 9"/>
          <p:cNvSpPr txBox="1">
            <a:spLocks noChangeArrowheads="1"/>
          </p:cNvSpPr>
          <p:nvPr/>
        </p:nvSpPr>
        <p:spPr bwMode="auto">
          <a:xfrm>
            <a:off x="2913063" y="2725738"/>
            <a:ext cx="7921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楷体_GB2312" pitchFamily="49" charset="-122"/>
                <a:ea typeface="楷体_GB2312" pitchFamily="49" charset="-122"/>
              </a:rPr>
              <a:t>库存</a:t>
            </a:r>
          </a:p>
        </p:txBody>
      </p:sp>
      <p:sp>
        <p:nvSpPr>
          <p:cNvPr id="75786" name="Text Box 10"/>
          <p:cNvSpPr txBox="1">
            <a:spLocks noChangeArrowheads="1"/>
          </p:cNvSpPr>
          <p:nvPr/>
        </p:nvSpPr>
        <p:spPr bwMode="auto">
          <a:xfrm>
            <a:off x="2600325" y="2738438"/>
            <a:ext cx="250825" cy="3683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zh-CN" altLang="zh-CN" sz="700" b="1">
              <a:latin typeface="楷体_GB2312" pitchFamily="49" charset="-122"/>
              <a:ea typeface="楷体_GB2312" pitchFamily="49" charset="-122"/>
            </a:endParaRPr>
          </a:p>
        </p:txBody>
      </p:sp>
      <p:sp>
        <p:nvSpPr>
          <p:cNvPr id="75787" name="Freeform 11"/>
          <p:cNvSpPr>
            <a:spLocks/>
          </p:cNvSpPr>
          <p:nvPr/>
        </p:nvSpPr>
        <p:spPr bwMode="auto">
          <a:xfrm>
            <a:off x="2851150" y="2738438"/>
            <a:ext cx="749300" cy="368300"/>
          </a:xfrm>
          <a:custGeom>
            <a:avLst/>
            <a:gdLst>
              <a:gd name="T0" fmla="*/ 2147483647 w 660"/>
              <a:gd name="T1" fmla="*/ 0 h 240"/>
              <a:gd name="T2" fmla="*/ 0 w 660"/>
              <a:gd name="T3" fmla="*/ 0 h 240"/>
              <a:gd name="T4" fmla="*/ 0 w 660"/>
              <a:gd name="T5" fmla="*/ 2147483647 h 240"/>
              <a:gd name="T6" fmla="*/ 2147483647 w 660"/>
              <a:gd name="T7" fmla="*/ 2147483647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60" h="240">
                <a:moveTo>
                  <a:pt x="660" y="0"/>
                </a:moveTo>
                <a:lnTo>
                  <a:pt x="0" y="0"/>
                </a:lnTo>
                <a:lnTo>
                  <a:pt x="0" y="240"/>
                </a:lnTo>
                <a:lnTo>
                  <a:pt x="660" y="24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88" name="Line 12"/>
          <p:cNvSpPr>
            <a:spLocks noChangeShapeType="1"/>
          </p:cNvSpPr>
          <p:nvPr/>
        </p:nvSpPr>
        <p:spPr bwMode="auto">
          <a:xfrm>
            <a:off x="2611438" y="4352925"/>
            <a:ext cx="938212" cy="0"/>
          </a:xfrm>
          <a:prstGeom prst="line">
            <a:avLst/>
          </a:prstGeom>
          <a:noFill/>
          <a:ln w="317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5789" name="Text Box 13"/>
          <p:cNvSpPr txBox="1">
            <a:spLocks noChangeArrowheads="1"/>
          </p:cNvSpPr>
          <p:nvPr/>
        </p:nvSpPr>
        <p:spPr bwMode="auto">
          <a:xfrm>
            <a:off x="1187450" y="5157788"/>
            <a:ext cx="2160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dirty="0">
                <a:latin typeface="楷体_GB2312" pitchFamily="49" charset="-122"/>
                <a:ea typeface="楷体_GB2312" pitchFamily="49" charset="-122"/>
              </a:rPr>
              <a:t>A</a:t>
            </a:r>
            <a:r>
              <a:rPr kumimoji="1" lang="zh-CN" altLang="en-US" sz="2400" b="1" dirty="0">
                <a:latin typeface="楷体_GB2312" pitchFamily="49" charset="-122"/>
                <a:ea typeface="楷体_GB2312" pitchFamily="49" charset="-122"/>
              </a:rPr>
              <a:t>、销售模块</a:t>
            </a:r>
          </a:p>
        </p:txBody>
      </p:sp>
      <p:sp>
        <p:nvSpPr>
          <p:cNvPr id="75790" name="Text Box 14"/>
          <p:cNvSpPr txBox="1">
            <a:spLocks noChangeArrowheads="1"/>
          </p:cNvSpPr>
          <p:nvPr/>
        </p:nvSpPr>
        <p:spPr bwMode="auto">
          <a:xfrm>
            <a:off x="5148263" y="5084763"/>
            <a:ext cx="338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a:latin typeface="楷体_GB2312" pitchFamily="49" charset="-122"/>
                <a:ea typeface="楷体_GB2312" pitchFamily="49" charset="-122"/>
              </a:rPr>
              <a:t>B </a:t>
            </a:r>
            <a:r>
              <a:rPr kumimoji="1" lang="zh-CN" altLang="en-US" sz="2400" b="1">
                <a:latin typeface="楷体_GB2312" pitchFamily="49" charset="-122"/>
                <a:ea typeface="楷体_GB2312" pitchFamily="49" charset="-122"/>
              </a:rPr>
              <a:t>、产生留退名单模块</a:t>
            </a:r>
          </a:p>
        </p:txBody>
      </p:sp>
      <p:sp>
        <p:nvSpPr>
          <p:cNvPr id="75791" name="Text Box 15"/>
          <p:cNvSpPr txBox="1">
            <a:spLocks noChangeArrowheads="1"/>
          </p:cNvSpPr>
          <p:nvPr/>
        </p:nvSpPr>
        <p:spPr bwMode="auto">
          <a:xfrm>
            <a:off x="4976813" y="3027363"/>
            <a:ext cx="2185987" cy="43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楷体_GB2312" pitchFamily="49" charset="-122"/>
                <a:ea typeface="楷体_GB2312" pitchFamily="49" charset="-122"/>
              </a:rPr>
              <a:t>期末不及格统计</a:t>
            </a:r>
            <a:endParaRPr kumimoji="1" lang="zh-CN" altLang="en-US" sz="4400" b="1">
              <a:latin typeface="楷体_GB2312" pitchFamily="49" charset="-122"/>
              <a:ea typeface="楷体_GB2312" pitchFamily="49" charset="-122"/>
            </a:endParaRPr>
          </a:p>
        </p:txBody>
      </p:sp>
      <p:sp>
        <p:nvSpPr>
          <p:cNvPr id="75792" name="Text Box 16"/>
          <p:cNvSpPr txBox="1">
            <a:spLocks noChangeArrowheads="1"/>
          </p:cNvSpPr>
          <p:nvPr/>
        </p:nvSpPr>
        <p:spPr bwMode="auto">
          <a:xfrm>
            <a:off x="5048250" y="4395788"/>
            <a:ext cx="2127250" cy="43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楷体_GB2312" pitchFamily="49" charset="-122"/>
                <a:ea typeface="楷体_GB2312" pitchFamily="49" charset="-122"/>
              </a:rPr>
              <a:t>累计不及格统计</a:t>
            </a:r>
            <a:endParaRPr kumimoji="1" lang="zh-CN" altLang="en-US" sz="4400" b="1">
              <a:latin typeface="楷体_GB2312" pitchFamily="49" charset="-122"/>
              <a:ea typeface="楷体_GB2312" pitchFamily="49" charset="-122"/>
            </a:endParaRPr>
          </a:p>
        </p:txBody>
      </p:sp>
      <p:grpSp>
        <p:nvGrpSpPr>
          <p:cNvPr id="75793" name="Group 17"/>
          <p:cNvGrpSpPr>
            <a:grpSpLocks/>
          </p:cNvGrpSpPr>
          <p:nvPr/>
        </p:nvGrpSpPr>
        <p:grpSpPr bwMode="auto">
          <a:xfrm>
            <a:off x="7208838" y="3746500"/>
            <a:ext cx="1835150" cy="431800"/>
            <a:chOff x="7314" y="1724"/>
            <a:chExt cx="960" cy="240"/>
          </a:xfrm>
        </p:grpSpPr>
        <p:sp>
          <p:nvSpPr>
            <p:cNvPr id="75803" name="Text Box 18"/>
            <p:cNvSpPr txBox="1">
              <a:spLocks noChangeArrowheads="1"/>
            </p:cNvSpPr>
            <p:nvPr/>
          </p:nvSpPr>
          <p:spPr bwMode="auto">
            <a:xfrm>
              <a:off x="7614" y="1784"/>
              <a:ext cx="54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楷体_GB2312" pitchFamily="49" charset="-122"/>
                  <a:ea typeface="楷体_GB2312" pitchFamily="49" charset="-122"/>
                </a:rPr>
                <a:t>留退名单</a:t>
              </a:r>
              <a:endParaRPr kumimoji="1" lang="zh-CN" altLang="en-US" sz="4400" b="1">
                <a:latin typeface="楷体_GB2312" pitchFamily="49" charset="-122"/>
                <a:ea typeface="楷体_GB2312" pitchFamily="49" charset="-122"/>
              </a:endParaRPr>
            </a:p>
          </p:txBody>
        </p:sp>
        <p:sp>
          <p:nvSpPr>
            <p:cNvPr id="75804" name="Text Box 19"/>
            <p:cNvSpPr txBox="1">
              <a:spLocks noChangeArrowheads="1"/>
            </p:cNvSpPr>
            <p:nvPr/>
          </p:nvSpPr>
          <p:spPr bwMode="auto">
            <a:xfrm>
              <a:off x="7314" y="1724"/>
              <a:ext cx="24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kumimoji="1" lang="zh-CN" altLang="zh-CN" sz="4400" b="1">
                <a:latin typeface="楷体_GB2312" pitchFamily="49" charset="-122"/>
                <a:ea typeface="楷体_GB2312" pitchFamily="49" charset="-122"/>
              </a:endParaRPr>
            </a:p>
          </p:txBody>
        </p:sp>
        <p:sp>
          <p:nvSpPr>
            <p:cNvPr id="75805" name="Freeform 20"/>
            <p:cNvSpPr>
              <a:spLocks/>
            </p:cNvSpPr>
            <p:nvPr/>
          </p:nvSpPr>
          <p:spPr bwMode="auto">
            <a:xfrm>
              <a:off x="7554" y="1724"/>
              <a:ext cx="720" cy="240"/>
            </a:xfrm>
            <a:custGeom>
              <a:avLst/>
              <a:gdLst>
                <a:gd name="T0" fmla="*/ 1019 w 660"/>
                <a:gd name="T1" fmla="*/ 0 h 240"/>
                <a:gd name="T2" fmla="*/ 0 w 660"/>
                <a:gd name="T3" fmla="*/ 0 h 240"/>
                <a:gd name="T4" fmla="*/ 0 w 660"/>
                <a:gd name="T5" fmla="*/ 240 h 240"/>
                <a:gd name="T6" fmla="*/ 1019 w 660"/>
                <a:gd name="T7" fmla="*/ 24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60" h="240">
                  <a:moveTo>
                    <a:pt x="660" y="0"/>
                  </a:moveTo>
                  <a:lnTo>
                    <a:pt x="0" y="0"/>
                  </a:lnTo>
                  <a:lnTo>
                    <a:pt x="0" y="240"/>
                  </a:lnTo>
                  <a:lnTo>
                    <a:pt x="660" y="240"/>
                  </a:ln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5794" name="Freeform 21"/>
          <p:cNvSpPr>
            <a:spLocks/>
          </p:cNvSpPr>
          <p:nvPr/>
        </p:nvSpPr>
        <p:spPr bwMode="auto">
          <a:xfrm>
            <a:off x="7208838" y="3243263"/>
            <a:ext cx="1146175" cy="503237"/>
          </a:xfrm>
          <a:custGeom>
            <a:avLst/>
            <a:gdLst>
              <a:gd name="T0" fmla="*/ 0 w 540"/>
              <a:gd name="T1" fmla="*/ 0 h 180"/>
              <a:gd name="T2" fmla="*/ 2147483647 w 540"/>
              <a:gd name="T3" fmla="*/ 0 h 180"/>
              <a:gd name="T4" fmla="*/ 2147483647 w 540"/>
              <a:gd name="T5" fmla="*/ 2147483647 h 180"/>
              <a:gd name="T6" fmla="*/ 0 60000 65536"/>
              <a:gd name="T7" fmla="*/ 0 60000 65536"/>
              <a:gd name="T8" fmla="*/ 0 60000 65536"/>
            </a:gdLst>
            <a:ahLst/>
            <a:cxnLst>
              <a:cxn ang="T6">
                <a:pos x="T0" y="T1"/>
              </a:cxn>
              <a:cxn ang="T7">
                <a:pos x="T2" y="T3"/>
              </a:cxn>
              <a:cxn ang="T8">
                <a:pos x="T4" y="T5"/>
              </a:cxn>
            </a:cxnLst>
            <a:rect l="0" t="0" r="r" b="b"/>
            <a:pathLst>
              <a:path w="540" h="180">
                <a:moveTo>
                  <a:pt x="0" y="0"/>
                </a:moveTo>
                <a:lnTo>
                  <a:pt x="540" y="0"/>
                </a:lnTo>
                <a:lnTo>
                  <a:pt x="540" y="180"/>
                </a:lnTo>
              </a:path>
            </a:pathLst>
          </a:custGeom>
          <a:noFill/>
          <a:ln w="9525" cmpd="sng">
            <a:solidFill>
              <a:schemeClr val="tx1"/>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95" name="Freeform 22"/>
          <p:cNvSpPr>
            <a:spLocks/>
          </p:cNvSpPr>
          <p:nvPr/>
        </p:nvSpPr>
        <p:spPr bwMode="auto">
          <a:xfrm flipV="1">
            <a:off x="7208838" y="4178300"/>
            <a:ext cx="1150937" cy="433388"/>
          </a:xfrm>
          <a:custGeom>
            <a:avLst/>
            <a:gdLst>
              <a:gd name="T0" fmla="*/ 0 w 540"/>
              <a:gd name="T1" fmla="*/ 0 h 180"/>
              <a:gd name="T2" fmla="*/ 2147483647 w 540"/>
              <a:gd name="T3" fmla="*/ 0 h 180"/>
              <a:gd name="T4" fmla="*/ 2147483647 w 540"/>
              <a:gd name="T5" fmla="*/ 2147483647 h 180"/>
              <a:gd name="T6" fmla="*/ 0 60000 65536"/>
              <a:gd name="T7" fmla="*/ 0 60000 65536"/>
              <a:gd name="T8" fmla="*/ 0 60000 65536"/>
            </a:gdLst>
            <a:ahLst/>
            <a:cxnLst>
              <a:cxn ang="T6">
                <a:pos x="T0" y="T1"/>
              </a:cxn>
              <a:cxn ang="T7">
                <a:pos x="T2" y="T3"/>
              </a:cxn>
              <a:cxn ang="T8">
                <a:pos x="T4" y="T5"/>
              </a:cxn>
            </a:cxnLst>
            <a:rect l="0" t="0" r="r" b="b"/>
            <a:pathLst>
              <a:path w="540" h="180">
                <a:moveTo>
                  <a:pt x="0" y="0"/>
                </a:moveTo>
                <a:lnTo>
                  <a:pt x="540" y="0"/>
                </a:lnTo>
                <a:lnTo>
                  <a:pt x="540" y="180"/>
                </a:lnTo>
              </a:path>
            </a:pathLst>
          </a:custGeom>
          <a:noFill/>
          <a:ln w="9525" cmpd="sng">
            <a:solidFill>
              <a:schemeClr val="tx1"/>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5796" name="Group 23"/>
          <p:cNvGrpSpPr>
            <a:grpSpLocks/>
          </p:cNvGrpSpPr>
          <p:nvPr/>
        </p:nvGrpSpPr>
        <p:grpSpPr bwMode="auto">
          <a:xfrm>
            <a:off x="3824288" y="3746500"/>
            <a:ext cx="2016125" cy="433388"/>
            <a:chOff x="7314" y="1724"/>
            <a:chExt cx="960" cy="240"/>
          </a:xfrm>
        </p:grpSpPr>
        <p:sp>
          <p:nvSpPr>
            <p:cNvPr id="75800" name="Text Box 24"/>
            <p:cNvSpPr txBox="1">
              <a:spLocks noChangeArrowheads="1"/>
            </p:cNvSpPr>
            <p:nvPr/>
          </p:nvSpPr>
          <p:spPr bwMode="auto">
            <a:xfrm>
              <a:off x="7614" y="1784"/>
              <a:ext cx="54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楷体_GB2312" pitchFamily="49" charset="-122"/>
                  <a:ea typeface="楷体_GB2312" pitchFamily="49" charset="-122"/>
                </a:rPr>
                <a:t>学籍表</a:t>
              </a:r>
              <a:endParaRPr kumimoji="1" lang="zh-CN" altLang="en-US" sz="4400" b="1">
                <a:latin typeface="楷体_GB2312" pitchFamily="49" charset="-122"/>
                <a:ea typeface="楷体_GB2312" pitchFamily="49" charset="-122"/>
              </a:endParaRPr>
            </a:p>
          </p:txBody>
        </p:sp>
        <p:sp>
          <p:nvSpPr>
            <p:cNvPr id="75801" name="Text Box 25"/>
            <p:cNvSpPr txBox="1">
              <a:spLocks noChangeArrowheads="1"/>
            </p:cNvSpPr>
            <p:nvPr/>
          </p:nvSpPr>
          <p:spPr bwMode="auto">
            <a:xfrm>
              <a:off x="7314" y="1724"/>
              <a:ext cx="24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kumimoji="1" lang="zh-CN" altLang="zh-CN" sz="4400" b="1">
                <a:latin typeface="楷体_GB2312" pitchFamily="49" charset="-122"/>
                <a:ea typeface="楷体_GB2312" pitchFamily="49" charset="-122"/>
              </a:endParaRPr>
            </a:p>
          </p:txBody>
        </p:sp>
        <p:sp>
          <p:nvSpPr>
            <p:cNvPr id="75802" name="Freeform 26"/>
            <p:cNvSpPr>
              <a:spLocks/>
            </p:cNvSpPr>
            <p:nvPr/>
          </p:nvSpPr>
          <p:spPr bwMode="auto">
            <a:xfrm>
              <a:off x="7554" y="1724"/>
              <a:ext cx="720" cy="240"/>
            </a:xfrm>
            <a:custGeom>
              <a:avLst/>
              <a:gdLst>
                <a:gd name="T0" fmla="*/ 1019 w 660"/>
                <a:gd name="T1" fmla="*/ 0 h 240"/>
                <a:gd name="T2" fmla="*/ 0 w 660"/>
                <a:gd name="T3" fmla="*/ 0 h 240"/>
                <a:gd name="T4" fmla="*/ 0 w 660"/>
                <a:gd name="T5" fmla="*/ 240 h 240"/>
                <a:gd name="T6" fmla="*/ 1019 w 660"/>
                <a:gd name="T7" fmla="*/ 24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60" h="240">
                  <a:moveTo>
                    <a:pt x="660" y="0"/>
                  </a:moveTo>
                  <a:lnTo>
                    <a:pt x="0" y="0"/>
                  </a:lnTo>
                  <a:lnTo>
                    <a:pt x="0" y="240"/>
                  </a:lnTo>
                  <a:lnTo>
                    <a:pt x="660" y="240"/>
                  </a:ln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5797" name="Freeform 27"/>
          <p:cNvSpPr>
            <a:spLocks/>
          </p:cNvSpPr>
          <p:nvPr/>
        </p:nvSpPr>
        <p:spPr bwMode="auto">
          <a:xfrm flipH="1">
            <a:off x="4256088" y="3243263"/>
            <a:ext cx="714375" cy="503237"/>
          </a:xfrm>
          <a:custGeom>
            <a:avLst/>
            <a:gdLst>
              <a:gd name="T0" fmla="*/ 0 w 540"/>
              <a:gd name="T1" fmla="*/ 0 h 180"/>
              <a:gd name="T2" fmla="*/ 2147483647 w 540"/>
              <a:gd name="T3" fmla="*/ 0 h 180"/>
              <a:gd name="T4" fmla="*/ 2147483647 w 540"/>
              <a:gd name="T5" fmla="*/ 2147483647 h 180"/>
              <a:gd name="T6" fmla="*/ 0 60000 65536"/>
              <a:gd name="T7" fmla="*/ 0 60000 65536"/>
              <a:gd name="T8" fmla="*/ 0 60000 65536"/>
            </a:gdLst>
            <a:ahLst/>
            <a:cxnLst>
              <a:cxn ang="T6">
                <a:pos x="T0" y="T1"/>
              </a:cxn>
              <a:cxn ang="T7">
                <a:pos x="T2" y="T3"/>
              </a:cxn>
              <a:cxn ang="T8">
                <a:pos x="T4" y="T5"/>
              </a:cxn>
            </a:cxnLst>
            <a:rect l="0" t="0" r="r" b="b"/>
            <a:pathLst>
              <a:path w="540" h="180">
                <a:moveTo>
                  <a:pt x="0" y="0"/>
                </a:moveTo>
                <a:lnTo>
                  <a:pt x="540" y="0"/>
                </a:lnTo>
                <a:lnTo>
                  <a:pt x="540" y="180"/>
                </a:lnTo>
              </a:path>
            </a:pathLst>
          </a:custGeom>
          <a:noFill/>
          <a:ln w="9525" cmpd="sng">
            <a:solidFill>
              <a:schemeClr val="tx1"/>
            </a:solidFill>
            <a:round/>
            <a:headEnd type="triangle" w="sm" len="me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98" name="Freeform 28"/>
          <p:cNvSpPr>
            <a:spLocks/>
          </p:cNvSpPr>
          <p:nvPr/>
        </p:nvSpPr>
        <p:spPr bwMode="auto">
          <a:xfrm flipH="1" flipV="1">
            <a:off x="4256088" y="4178300"/>
            <a:ext cx="792162" cy="433388"/>
          </a:xfrm>
          <a:custGeom>
            <a:avLst/>
            <a:gdLst>
              <a:gd name="T0" fmla="*/ 0 w 540"/>
              <a:gd name="T1" fmla="*/ 0 h 180"/>
              <a:gd name="T2" fmla="*/ 2147483647 w 540"/>
              <a:gd name="T3" fmla="*/ 0 h 180"/>
              <a:gd name="T4" fmla="*/ 2147483647 w 540"/>
              <a:gd name="T5" fmla="*/ 2147483647 h 180"/>
              <a:gd name="T6" fmla="*/ 0 60000 65536"/>
              <a:gd name="T7" fmla="*/ 0 60000 65536"/>
              <a:gd name="T8" fmla="*/ 0 60000 65536"/>
            </a:gdLst>
            <a:ahLst/>
            <a:cxnLst>
              <a:cxn ang="T6">
                <a:pos x="T0" y="T1"/>
              </a:cxn>
              <a:cxn ang="T7">
                <a:pos x="T2" y="T3"/>
              </a:cxn>
              <a:cxn ang="T8">
                <a:pos x="T4" y="T5"/>
              </a:cxn>
            </a:cxnLst>
            <a:rect l="0" t="0" r="r" b="b"/>
            <a:pathLst>
              <a:path w="540" h="180">
                <a:moveTo>
                  <a:pt x="0" y="0"/>
                </a:moveTo>
                <a:lnTo>
                  <a:pt x="540" y="0"/>
                </a:lnTo>
                <a:lnTo>
                  <a:pt x="540" y="180"/>
                </a:lnTo>
              </a:path>
            </a:pathLst>
          </a:custGeom>
          <a:noFill/>
          <a:ln w="9525" cmpd="sng">
            <a:solidFill>
              <a:schemeClr val="tx1"/>
            </a:solidFill>
            <a:round/>
            <a:headEnd type="triangle" w="sm" len="me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99" name="Rectangle 29"/>
          <p:cNvSpPr>
            <a:spLocks noGrp="1" noChangeArrowheads="1"/>
          </p:cNvSpPr>
          <p:nvPr>
            <p:ph type="title" idx="4294967295"/>
          </p:nvPr>
        </p:nvSpPr>
        <p:spPr>
          <a:xfrm>
            <a:off x="1252802" y="458116"/>
            <a:ext cx="6798734" cy="739653"/>
          </a:xfrm>
        </p:spPr>
        <p:txBody>
          <a:bodyPr/>
          <a:lstStyle/>
          <a:p>
            <a:pPr eaLnBrk="1" hangingPunct="1"/>
            <a:r>
              <a:rPr lang="en-US" altLang="zh-CN" dirty="0" smtClean="0"/>
              <a:t>5. </a:t>
            </a:r>
            <a:r>
              <a:rPr lang="zh-CN" altLang="en-US" dirty="0" smtClean="0"/>
              <a:t>通信内聚</a:t>
            </a:r>
          </a:p>
        </p:txBody>
      </p:sp>
    </p:spTree>
    <p:extLst>
      <p:ext uri="{BB962C8B-B14F-4D97-AF65-F5344CB8AC3E}">
        <p14:creationId xmlns:p14="http://schemas.microsoft.com/office/powerpoint/2010/main" val="4244091488"/>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304800" y="1295400"/>
            <a:ext cx="8458200" cy="2135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800100" indent="-3429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rgbClr val="0033CC"/>
              </a:buClr>
              <a:buFont typeface="Wingdings" panose="05000000000000000000" pitchFamily="2" charset="2"/>
              <a:buChar char="l"/>
            </a:pPr>
            <a:r>
              <a:rPr kumimoji="1" lang="zh-CN" altLang="en-US" sz="2800" b="1" dirty="0">
                <a:ea typeface="华文中宋" panose="02010600040101010101" pitchFamily="2" charset="-122"/>
              </a:rPr>
              <a:t>模块中某个成分的输出是另一成分的输入，顺序内聚有较强的内聚性，是步骤内聚和通信内聚的结合。</a:t>
            </a:r>
          </a:p>
          <a:p>
            <a:pPr eaLnBrk="1" hangingPunct="1">
              <a:spcBef>
                <a:spcPct val="50000"/>
              </a:spcBef>
              <a:buClr>
                <a:srgbClr val="0033CC"/>
              </a:buClr>
              <a:buFont typeface="Wingdings" panose="05000000000000000000" pitchFamily="2" charset="2"/>
              <a:buChar char="l"/>
            </a:pPr>
            <a:r>
              <a:rPr kumimoji="1" lang="zh-CN" altLang="en-US" sz="2800" b="1" dirty="0">
                <a:ea typeface="华文中宋" panose="02010600040101010101" pitchFamily="2" charset="-122"/>
              </a:rPr>
              <a:t>但仍然不是最高的内聚类型，包含功能不单一。</a:t>
            </a:r>
          </a:p>
          <a:p>
            <a:pPr lvl="1" eaLnBrk="1" hangingPunct="1">
              <a:spcBef>
                <a:spcPct val="50000"/>
              </a:spcBef>
            </a:pPr>
            <a:r>
              <a:rPr kumimoji="1" lang="zh-CN" altLang="en-US" sz="2400" b="1" dirty="0">
                <a:latin typeface="Times New Roman" panose="02020603050405020304" pitchFamily="18" charset="0"/>
                <a:ea typeface="楷体_GB2312" pitchFamily="49" charset="-122"/>
              </a:rPr>
              <a:t>比如显示期末成绩通知：</a:t>
            </a:r>
          </a:p>
        </p:txBody>
      </p:sp>
      <p:grpSp>
        <p:nvGrpSpPr>
          <p:cNvPr id="76803" name="Group 3"/>
          <p:cNvGrpSpPr>
            <a:grpSpLocks/>
          </p:cNvGrpSpPr>
          <p:nvPr/>
        </p:nvGrpSpPr>
        <p:grpSpPr bwMode="auto">
          <a:xfrm>
            <a:off x="971550" y="3573463"/>
            <a:ext cx="7218363" cy="2738437"/>
            <a:chOff x="703" y="1531"/>
            <a:chExt cx="4547" cy="1901"/>
          </a:xfrm>
        </p:grpSpPr>
        <p:sp>
          <p:nvSpPr>
            <p:cNvPr id="76805" name="Rectangle 4"/>
            <p:cNvSpPr>
              <a:spLocks noChangeArrowheads="1"/>
            </p:cNvSpPr>
            <p:nvPr/>
          </p:nvSpPr>
          <p:spPr bwMode="auto">
            <a:xfrm>
              <a:off x="748" y="1531"/>
              <a:ext cx="4264" cy="1901"/>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6806" name="Text Box 5"/>
            <p:cNvSpPr txBox="1">
              <a:spLocks noChangeArrowheads="1"/>
            </p:cNvSpPr>
            <p:nvPr/>
          </p:nvSpPr>
          <p:spPr bwMode="auto">
            <a:xfrm>
              <a:off x="1111" y="1731"/>
              <a:ext cx="272" cy="120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b="1">
                <a:latin typeface="宋体" panose="02010600030101010101" pitchFamily="2" charset="-122"/>
              </a:endParaRPr>
            </a:p>
            <a:p>
              <a:pPr algn="ctr"/>
              <a:r>
                <a:rPr kumimoji="1" lang="zh-CN" altLang="en-US" b="1">
                  <a:latin typeface="宋体" panose="02010600030101010101" pitchFamily="2" charset="-122"/>
                </a:rPr>
                <a:t>读入学号</a:t>
              </a:r>
              <a:endParaRPr kumimoji="1" lang="zh-CN" altLang="en-US" sz="4000" b="1">
                <a:latin typeface="Times New Roman" panose="02020603050405020304" pitchFamily="18" charset="0"/>
              </a:endParaRPr>
            </a:p>
          </p:txBody>
        </p:sp>
        <p:sp>
          <p:nvSpPr>
            <p:cNvPr id="76807" name="Text Box 6"/>
            <p:cNvSpPr txBox="1">
              <a:spLocks noChangeArrowheads="1"/>
            </p:cNvSpPr>
            <p:nvPr/>
          </p:nvSpPr>
          <p:spPr bwMode="auto">
            <a:xfrm>
              <a:off x="1791" y="1731"/>
              <a:ext cx="279" cy="130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b="1">
                <a:latin typeface="宋体" panose="02010600030101010101" pitchFamily="2" charset="-122"/>
              </a:endParaRPr>
            </a:p>
            <a:p>
              <a:pPr algn="ctr"/>
              <a:r>
                <a:rPr kumimoji="1" lang="zh-CN" altLang="en-US" b="1">
                  <a:latin typeface="宋体" panose="02010600030101010101" pitchFamily="2" charset="-122"/>
                </a:rPr>
                <a:t>读取成绩</a:t>
              </a:r>
              <a:endParaRPr kumimoji="1" lang="zh-CN" altLang="en-US" sz="4000" b="1">
                <a:latin typeface="Times New Roman" panose="02020603050405020304" pitchFamily="18" charset="0"/>
              </a:endParaRPr>
            </a:p>
          </p:txBody>
        </p:sp>
        <p:sp>
          <p:nvSpPr>
            <p:cNvPr id="76808" name="Text Box 7"/>
            <p:cNvSpPr txBox="1">
              <a:spLocks noChangeArrowheads="1"/>
            </p:cNvSpPr>
            <p:nvPr/>
          </p:nvSpPr>
          <p:spPr bwMode="auto">
            <a:xfrm>
              <a:off x="3198" y="1681"/>
              <a:ext cx="272" cy="1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b="1">
                <a:latin typeface="宋体" panose="02010600030101010101" pitchFamily="2" charset="-122"/>
              </a:endParaRPr>
            </a:p>
            <a:p>
              <a:pPr algn="ctr"/>
              <a:r>
                <a:rPr kumimoji="1" lang="zh-CN" altLang="en-US" b="1">
                  <a:latin typeface="宋体" panose="02010600030101010101" pitchFamily="2" charset="-122"/>
                </a:rPr>
                <a:t>取不及格科目</a:t>
              </a:r>
              <a:endParaRPr kumimoji="1" lang="zh-CN" altLang="en-US" sz="4000" b="1">
                <a:latin typeface="Times New Roman" panose="02020603050405020304" pitchFamily="18" charset="0"/>
              </a:endParaRPr>
            </a:p>
          </p:txBody>
        </p:sp>
        <p:sp>
          <p:nvSpPr>
            <p:cNvPr id="76809" name="Line 8"/>
            <p:cNvSpPr>
              <a:spLocks noChangeShapeType="1"/>
            </p:cNvSpPr>
            <p:nvPr/>
          </p:nvSpPr>
          <p:spPr bwMode="auto">
            <a:xfrm>
              <a:off x="2109" y="2232"/>
              <a:ext cx="420" cy="2"/>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6810" name="Text Box 9"/>
            <p:cNvSpPr txBox="1">
              <a:spLocks noChangeArrowheads="1"/>
            </p:cNvSpPr>
            <p:nvPr/>
          </p:nvSpPr>
          <p:spPr bwMode="auto">
            <a:xfrm>
              <a:off x="3878" y="1681"/>
              <a:ext cx="272" cy="1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latin typeface="宋体" panose="02010600030101010101" pitchFamily="2" charset="-122"/>
                </a:rPr>
                <a:t>取科目补考安排</a:t>
              </a:r>
              <a:endParaRPr kumimoji="1" lang="zh-CN" altLang="en-US" sz="4000" b="1">
                <a:latin typeface="Times New Roman" panose="02020603050405020304" pitchFamily="18" charset="0"/>
              </a:endParaRPr>
            </a:p>
          </p:txBody>
        </p:sp>
        <p:sp>
          <p:nvSpPr>
            <p:cNvPr id="76811" name="Line 10"/>
            <p:cNvSpPr>
              <a:spLocks noChangeShapeType="1"/>
            </p:cNvSpPr>
            <p:nvPr/>
          </p:nvSpPr>
          <p:spPr bwMode="auto">
            <a:xfrm>
              <a:off x="2789" y="2232"/>
              <a:ext cx="420" cy="2"/>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6812" name="Text Box 11"/>
            <p:cNvSpPr txBox="1">
              <a:spLocks noChangeArrowheads="1"/>
            </p:cNvSpPr>
            <p:nvPr/>
          </p:nvSpPr>
          <p:spPr bwMode="auto">
            <a:xfrm>
              <a:off x="4558" y="1681"/>
              <a:ext cx="277" cy="1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b="1">
                <a:latin typeface="宋体" panose="02010600030101010101" pitchFamily="2" charset="-122"/>
              </a:endParaRPr>
            </a:p>
            <a:p>
              <a:pPr algn="ctr"/>
              <a:r>
                <a:rPr kumimoji="1" lang="zh-CN" altLang="en-US" b="1">
                  <a:latin typeface="宋体" panose="02010600030101010101" pitchFamily="2" charset="-122"/>
                </a:rPr>
                <a:t>显示数据</a:t>
              </a:r>
              <a:endParaRPr kumimoji="1" lang="zh-CN" altLang="en-US" sz="4000" b="1">
                <a:latin typeface="Times New Roman" panose="02020603050405020304" pitchFamily="18" charset="0"/>
              </a:endParaRPr>
            </a:p>
          </p:txBody>
        </p:sp>
        <p:sp>
          <p:nvSpPr>
            <p:cNvPr id="76813" name="Line 12"/>
            <p:cNvSpPr>
              <a:spLocks noChangeShapeType="1"/>
            </p:cNvSpPr>
            <p:nvPr/>
          </p:nvSpPr>
          <p:spPr bwMode="auto">
            <a:xfrm>
              <a:off x="3470" y="2232"/>
              <a:ext cx="421" cy="2"/>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6814" name="Line 13"/>
            <p:cNvSpPr>
              <a:spLocks noChangeShapeType="1"/>
            </p:cNvSpPr>
            <p:nvPr/>
          </p:nvSpPr>
          <p:spPr bwMode="auto">
            <a:xfrm>
              <a:off x="4150" y="2232"/>
              <a:ext cx="420" cy="2"/>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6815" name="Text Box 14"/>
            <p:cNvSpPr txBox="1">
              <a:spLocks noChangeArrowheads="1"/>
            </p:cNvSpPr>
            <p:nvPr/>
          </p:nvSpPr>
          <p:spPr bwMode="auto">
            <a:xfrm>
              <a:off x="2517" y="1731"/>
              <a:ext cx="277" cy="1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b="1">
                <a:latin typeface="宋体" panose="02010600030101010101" pitchFamily="2" charset="-122"/>
              </a:endParaRPr>
            </a:p>
            <a:p>
              <a:pPr algn="ctr"/>
              <a:r>
                <a:rPr kumimoji="1" lang="zh-CN" altLang="en-US" b="1">
                  <a:latin typeface="宋体" panose="02010600030101010101" pitchFamily="2" charset="-122"/>
                </a:rPr>
                <a:t>判断留退级</a:t>
              </a:r>
              <a:endParaRPr kumimoji="1" lang="zh-CN" altLang="en-US" sz="4000" b="1">
                <a:latin typeface="Times New Roman" panose="02020603050405020304" pitchFamily="18" charset="0"/>
              </a:endParaRPr>
            </a:p>
          </p:txBody>
        </p:sp>
        <p:sp>
          <p:nvSpPr>
            <p:cNvPr id="76816" name="Line 15"/>
            <p:cNvSpPr>
              <a:spLocks noChangeShapeType="1"/>
            </p:cNvSpPr>
            <p:nvPr/>
          </p:nvSpPr>
          <p:spPr bwMode="auto">
            <a:xfrm>
              <a:off x="1383" y="2232"/>
              <a:ext cx="420" cy="2"/>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6817" name="Line 16"/>
            <p:cNvSpPr>
              <a:spLocks noChangeShapeType="1"/>
            </p:cNvSpPr>
            <p:nvPr/>
          </p:nvSpPr>
          <p:spPr bwMode="auto">
            <a:xfrm>
              <a:off x="4830" y="2232"/>
              <a:ext cx="420" cy="2"/>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6818" name="Line 17"/>
            <p:cNvSpPr>
              <a:spLocks noChangeShapeType="1"/>
            </p:cNvSpPr>
            <p:nvPr/>
          </p:nvSpPr>
          <p:spPr bwMode="auto">
            <a:xfrm>
              <a:off x="703" y="2232"/>
              <a:ext cx="420" cy="2"/>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76804" name="Rectangle 18"/>
          <p:cNvSpPr>
            <a:spLocks noGrp="1" noChangeArrowheads="1"/>
          </p:cNvSpPr>
          <p:nvPr>
            <p:ph type="title" idx="4294967295"/>
          </p:nvPr>
        </p:nvSpPr>
        <p:spPr>
          <a:xfrm>
            <a:off x="1013354" y="429645"/>
            <a:ext cx="6798734" cy="865755"/>
          </a:xfrm>
        </p:spPr>
        <p:txBody>
          <a:bodyPr>
            <a:normAutofit/>
          </a:bodyPr>
          <a:lstStyle/>
          <a:p>
            <a:pPr eaLnBrk="1" hangingPunct="1"/>
            <a:r>
              <a:rPr lang="en-US" altLang="zh-CN" dirty="0" smtClean="0"/>
              <a:t>6. </a:t>
            </a:r>
            <a:r>
              <a:rPr lang="zh-CN" altLang="en-US" dirty="0" smtClean="0"/>
              <a:t>顺序内聚</a:t>
            </a:r>
          </a:p>
        </p:txBody>
      </p:sp>
    </p:spTree>
    <p:extLst>
      <p:ext uri="{BB962C8B-B14F-4D97-AF65-F5344CB8AC3E}">
        <p14:creationId xmlns:p14="http://schemas.microsoft.com/office/powerpoint/2010/main" val="1726104335"/>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95536" y="476672"/>
            <a:ext cx="8567737" cy="981075"/>
          </a:xfrm>
        </p:spPr>
        <p:txBody>
          <a:bodyPr/>
          <a:lstStyle/>
          <a:p>
            <a:pPr eaLnBrk="1" hangingPunct="1"/>
            <a:r>
              <a:rPr lang="en-US" altLang="zh-CN" dirty="0" smtClean="0"/>
              <a:t>7. </a:t>
            </a:r>
            <a:r>
              <a:rPr lang="zh-CN" altLang="en-US" dirty="0" smtClean="0"/>
              <a:t>功能内聚</a:t>
            </a:r>
          </a:p>
        </p:txBody>
      </p:sp>
      <p:sp>
        <p:nvSpPr>
          <p:cNvPr id="77827" name="Rectangle 3"/>
          <p:cNvSpPr>
            <a:spLocks noGrp="1" noChangeArrowheads="1"/>
          </p:cNvSpPr>
          <p:nvPr>
            <p:ph type="body" idx="1"/>
          </p:nvPr>
        </p:nvSpPr>
        <p:spPr/>
        <p:txBody>
          <a:bodyPr>
            <a:normAutofit fontScale="92500" lnSpcReduction="20000"/>
          </a:bodyPr>
          <a:lstStyle/>
          <a:p>
            <a:pPr eaLnBrk="1" hangingPunct="1"/>
            <a:r>
              <a:rPr kumimoji="1" lang="zh-CN" altLang="en-US" smtClean="0"/>
              <a:t>一个模块包括并且仅仅包括为完成一个具体任务所需要的所有成分，称为功能内聚。</a:t>
            </a:r>
          </a:p>
          <a:p>
            <a:pPr eaLnBrk="1" hangingPunct="1"/>
            <a:endParaRPr kumimoji="1" lang="zh-CN" altLang="en-US" smtClean="0"/>
          </a:p>
          <a:p>
            <a:pPr eaLnBrk="1" hangingPunct="1"/>
            <a:r>
              <a:rPr kumimoji="1" lang="zh-CN" altLang="en-US" smtClean="0"/>
              <a:t>功能内聚性是最强也是最好的一种内聚</a:t>
            </a:r>
          </a:p>
          <a:p>
            <a:pPr lvl="1" eaLnBrk="1" hangingPunct="1"/>
            <a:r>
              <a:rPr kumimoji="1" lang="zh-CN" altLang="en-US" smtClean="0"/>
              <a:t>例如：打印职工名单，</a:t>
            </a:r>
            <a:r>
              <a:rPr kumimoji="1" lang="en-US" altLang="zh-CN" smtClean="0"/>
              <a:t>PrintStaffList()</a:t>
            </a:r>
          </a:p>
          <a:p>
            <a:pPr lvl="1" eaLnBrk="1" hangingPunct="1"/>
            <a:r>
              <a:rPr kumimoji="1" lang="zh-CN" altLang="en-US" smtClean="0"/>
              <a:t>例如：计算平均分，</a:t>
            </a:r>
            <a:r>
              <a:rPr kumimoji="1" lang="en-US" altLang="zh-CN" smtClean="0"/>
              <a:t>CalculateAvg()</a:t>
            </a:r>
          </a:p>
          <a:p>
            <a:pPr eaLnBrk="1" hangingPunct="1"/>
            <a:endParaRPr kumimoji="1" lang="en-US" altLang="zh-CN" smtClean="0"/>
          </a:p>
          <a:p>
            <a:pPr eaLnBrk="1" hangingPunct="1"/>
            <a:r>
              <a:rPr kumimoji="1" lang="zh-CN" altLang="en-US" smtClean="0"/>
              <a:t>仅用一个动宾词组能明确指出这个模块的所有功能。</a:t>
            </a:r>
          </a:p>
          <a:p>
            <a:pPr eaLnBrk="1" hangingPunct="1"/>
            <a:endParaRPr lang="en-US" altLang="zh-CN" smtClean="0"/>
          </a:p>
        </p:txBody>
      </p:sp>
    </p:spTree>
    <p:extLst>
      <p:ext uri="{BB962C8B-B14F-4D97-AF65-F5344CB8AC3E}">
        <p14:creationId xmlns:p14="http://schemas.microsoft.com/office/powerpoint/2010/main" val="12723661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95536" y="476672"/>
            <a:ext cx="8567737" cy="981075"/>
          </a:xfrm>
        </p:spPr>
        <p:txBody>
          <a:bodyPr/>
          <a:lstStyle/>
          <a:p>
            <a:pPr eaLnBrk="1" hangingPunct="1"/>
            <a:r>
              <a:rPr lang="zh-CN" altLang="en-US" dirty="0" smtClean="0"/>
              <a:t>内聚的评分</a:t>
            </a:r>
          </a:p>
        </p:txBody>
      </p:sp>
      <p:sp>
        <p:nvSpPr>
          <p:cNvPr id="78851" name="Rectangle 3"/>
          <p:cNvSpPr>
            <a:spLocks noGrp="1" noChangeArrowheads="1"/>
          </p:cNvSpPr>
          <p:nvPr>
            <p:ph type="body" idx="1"/>
          </p:nvPr>
        </p:nvSpPr>
        <p:spPr>
          <a:xfrm>
            <a:off x="611559" y="1700807"/>
            <a:ext cx="7920881" cy="4607917"/>
          </a:xfrm>
        </p:spPr>
        <p:txBody>
          <a:bodyPr>
            <a:normAutofit fontScale="85000" lnSpcReduction="20000"/>
          </a:bodyPr>
          <a:lstStyle/>
          <a:p>
            <a:pPr eaLnBrk="1" hangingPunct="1">
              <a:lnSpc>
                <a:spcPct val="90000"/>
              </a:lnSpc>
            </a:pPr>
            <a:r>
              <a:rPr kumimoji="1" lang="zh-CN" altLang="en-US" dirty="0" smtClean="0"/>
              <a:t>耦合和内聚的概念是</a:t>
            </a:r>
            <a:r>
              <a:rPr kumimoji="1" lang="en-US" altLang="zh-CN" dirty="0" smtClean="0"/>
              <a:t>Stevens</a:t>
            </a:r>
            <a:r>
              <a:rPr kumimoji="1" lang="zh-CN" altLang="en-US" dirty="0" smtClean="0"/>
              <a:t>等人提出的， 是测量一个模块化系统好坏的标志。</a:t>
            </a:r>
          </a:p>
          <a:p>
            <a:pPr eaLnBrk="1" hangingPunct="1">
              <a:lnSpc>
                <a:spcPct val="90000"/>
              </a:lnSpc>
            </a:pPr>
            <a:r>
              <a:rPr kumimoji="1" lang="zh-CN" altLang="en-US" dirty="0" smtClean="0"/>
              <a:t>按他们的观点， 给上述七种内聚评分如下：</a:t>
            </a:r>
          </a:p>
          <a:p>
            <a:pPr lvl="1" eaLnBrk="1" hangingPunct="1">
              <a:lnSpc>
                <a:spcPct val="90000"/>
              </a:lnSpc>
            </a:pPr>
            <a:r>
              <a:rPr kumimoji="1" lang="zh-CN" altLang="en-US" dirty="0" smtClean="0"/>
              <a:t>功能内聚１０分</a:t>
            </a:r>
          </a:p>
          <a:p>
            <a:pPr lvl="1" eaLnBrk="1" hangingPunct="1">
              <a:lnSpc>
                <a:spcPct val="90000"/>
              </a:lnSpc>
            </a:pPr>
            <a:r>
              <a:rPr kumimoji="1" lang="zh-CN" altLang="en-US" dirty="0" smtClean="0"/>
              <a:t>顺序内聚９分</a:t>
            </a:r>
          </a:p>
          <a:p>
            <a:pPr lvl="1" eaLnBrk="1" hangingPunct="1">
              <a:lnSpc>
                <a:spcPct val="90000"/>
              </a:lnSpc>
            </a:pPr>
            <a:r>
              <a:rPr kumimoji="1" lang="zh-CN" altLang="en-US" dirty="0" smtClean="0"/>
              <a:t>通信内聚７分</a:t>
            </a:r>
          </a:p>
          <a:p>
            <a:pPr lvl="1" eaLnBrk="1" hangingPunct="1">
              <a:lnSpc>
                <a:spcPct val="90000"/>
              </a:lnSpc>
            </a:pPr>
            <a:r>
              <a:rPr kumimoji="1" lang="zh-CN" altLang="en-US" dirty="0" smtClean="0"/>
              <a:t>步骤内聚５分</a:t>
            </a:r>
          </a:p>
          <a:p>
            <a:pPr lvl="1" eaLnBrk="1" hangingPunct="1">
              <a:lnSpc>
                <a:spcPct val="90000"/>
              </a:lnSpc>
            </a:pPr>
            <a:r>
              <a:rPr kumimoji="1" lang="zh-CN" altLang="en-US" dirty="0" smtClean="0"/>
              <a:t>时间内聚３分</a:t>
            </a:r>
          </a:p>
          <a:p>
            <a:pPr lvl="1" eaLnBrk="1" hangingPunct="1">
              <a:lnSpc>
                <a:spcPct val="90000"/>
              </a:lnSpc>
            </a:pPr>
            <a:r>
              <a:rPr kumimoji="1" lang="zh-CN" altLang="en-US" dirty="0" smtClean="0"/>
              <a:t>逻辑内聚１分</a:t>
            </a:r>
          </a:p>
          <a:p>
            <a:pPr lvl="1" eaLnBrk="1" hangingPunct="1">
              <a:lnSpc>
                <a:spcPct val="90000"/>
              </a:lnSpc>
            </a:pPr>
            <a:r>
              <a:rPr kumimoji="1" lang="zh-CN" altLang="en-US" dirty="0" smtClean="0"/>
              <a:t>偶然内聚０分</a:t>
            </a:r>
          </a:p>
          <a:p>
            <a:pPr eaLnBrk="1" hangingPunct="1">
              <a:lnSpc>
                <a:spcPct val="90000"/>
              </a:lnSpc>
            </a:pPr>
            <a:r>
              <a:rPr lang="zh-CN" altLang="en-US" dirty="0" smtClean="0"/>
              <a:t>可以给一个软件的所有模块打分，最后计算平均分，作为软件结构质量评价的参考</a:t>
            </a:r>
          </a:p>
        </p:txBody>
      </p:sp>
    </p:spTree>
    <p:extLst>
      <p:ext uri="{BB962C8B-B14F-4D97-AF65-F5344CB8AC3E}">
        <p14:creationId xmlns:p14="http://schemas.microsoft.com/office/powerpoint/2010/main" val="393044964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67544" y="476672"/>
            <a:ext cx="8567737" cy="981075"/>
          </a:xfrm>
        </p:spPr>
        <p:txBody>
          <a:bodyPr/>
          <a:lstStyle/>
          <a:p>
            <a:pPr eaLnBrk="1" hangingPunct="1"/>
            <a:r>
              <a:rPr lang="en-US" altLang="zh-CN" dirty="0" smtClean="0"/>
              <a:t>10.4 </a:t>
            </a:r>
            <a:r>
              <a:rPr lang="zh-CN" altLang="en-US" dirty="0" smtClean="0"/>
              <a:t>面向对象设计方法</a:t>
            </a:r>
          </a:p>
        </p:txBody>
      </p:sp>
      <p:sp>
        <p:nvSpPr>
          <p:cNvPr id="79875" name="Rectangle 3"/>
          <p:cNvSpPr>
            <a:spLocks noGrp="1" noChangeArrowheads="1"/>
          </p:cNvSpPr>
          <p:nvPr>
            <p:ph type="body" idx="1"/>
          </p:nvPr>
        </p:nvSpPr>
        <p:spPr/>
        <p:txBody>
          <a:bodyPr/>
          <a:lstStyle/>
          <a:p>
            <a:pPr eaLnBrk="1" hangingPunct="1"/>
            <a:r>
              <a:rPr lang="en-US" altLang="zh-CN" dirty="0" smtClean="0"/>
              <a:t>10.4.1 </a:t>
            </a:r>
            <a:r>
              <a:rPr lang="zh-CN" altLang="en-US" dirty="0" smtClean="0"/>
              <a:t>根据架构设计软件类</a:t>
            </a:r>
          </a:p>
          <a:p>
            <a:pPr eaLnBrk="1" hangingPunct="1"/>
            <a:r>
              <a:rPr lang="en-US" altLang="zh-CN" dirty="0" smtClean="0"/>
              <a:t>10.4.2 </a:t>
            </a:r>
            <a:r>
              <a:rPr lang="zh-CN" altLang="en-US" dirty="0" smtClean="0"/>
              <a:t>设计类的属性</a:t>
            </a:r>
            <a:endParaRPr lang="en-US" altLang="zh-CN" dirty="0" smtClean="0"/>
          </a:p>
          <a:p>
            <a:pPr eaLnBrk="1" hangingPunct="1"/>
            <a:r>
              <a:rPr lang="en-US" altLang="zh-CN" dirty="0" smtClean="0"/>
              <a:t>10.4.3 </a:t>
            </a:r>
            <a:r>
              <a:rPr lang="zh-CN" altLang="en-US" dirty="0" smtClean="0"/>
              <a:t>设计类的方法</a:t>
            </a:r>
            <a:endParaRPr lang="en-US" altLang="zh-CN" dirty="0" smtClean="0"/>
          </a:p>
          <a:p>
            <a:pPr eaLnBrk="1" hangingPunct="1"/>
            <a:r>
              <a:rPr lang="en-US" altLang="zh-CN" dirty="0" smtClean="0"/>
              <a:t>10.4.4 </a:t>
            </a:r>
            <a:r>
              <a:rPr lang="zh-CN" altLang="en-US" dirty="0" smtClean="0"/>
              <a:t>设计类的关系</a:t>
            </a:r>
            <a:endParaRPr lang="en-US" altLang="zh-CN" dirty="0" smtClean="0"/>
          </a:p>
        </p:txBody>
      </p:sp>
    </p:spTree>
    <p:extLst>
      <p:ext uri="{BB962C8B-B14F-4D97-AF65-F5344CB8AC3E}">
        <p14:creationId xmlns:p14="http://schemas.microsoft.com/office/powerpoint/2010/main" val="63083736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11560" y="332656"/>
            <a:ext cx="8064500" cy="981075"/>
          </a:xfrm>
        </p:spPr>
        <p:txBody>
          <a:bodyPr/>
          <a:lstStyle/>
          <a:p>
            <a:pPr eaLnBrk="1" hangingPunct="1"/>
            <a:r>
              <a:rPr lang="en-US" altLang="zh-CN" dirty="0" smtClean="0"/>
              <a:t>10.4.1 </a:t>
            </a:r>
            <a:r>
              <a:rPr lang="zh-CN" altLang="en-US" dirty="0" smtClean="0"/>
              <a:t>根据架构设计软件类</a:t>
            </a:r>
          </a:p>
        </p:txBody>
      </p:sp>
      <p:sp>
        <p:nvSpPr>
          <p:cNvPr id="80899" name="Rectangle 3"/>
          <p:cNvSpPr>
            <a:spLocks noGrp="1" noChangeArrowheads="1"/>
          </p:cNvSpPr>
          <p:nvPr>
            <p:ph type="body" sz="half" idx="1"/>
          </p:nvPr>
        </p:nvSpPr>
        <p:spPr>
          <a:xfrm>
            <a:off x="251520" y="1484784"/>
            <a:ext cx="8785225" cy="2232025"/>
          </a:xfrm>
        </p:spPr>
        <p:txBody>
          <a:bodyPr/>
          <a:lstStyle/>
          <a:p>
            <a:pPr eaLnBrk="1" hangingPunct="1"/>
            <a:r>
              <a:rPr lang="zh-CN" altLang="en-US" dirty="0" smtClean="0"/>
              <a:t>一种</a:t>
            </a:r>
            <a:r>
              <a:rPr lang="en-US" altLang="zh-CN" dirty="0" smtClean="0"/>
              <a:t>3</a:t>
            </a:r>
            <a:r>
              <a:rPr lang="zh-CN" altLang="en-US" dirty="0" smtClean="0"/>
              <a:t>层的分层模式：</a:t>
            </a:r>
          </a:p>
          <a:p>
            <a:pPr lvl="1" eaLnBrk="1" hangingPunct="1"/>
            <a:r>
              <a:rPr lang="zh-CN" altLang="en-US" dirty="0" smtClean="0"/>
              <a:t>从分析模型的领域类导出设计阶段中的实体类</a:t>
            </a:r>
          </a:p>
          <a:p>
            <a:pPr lvl="1" eaLnBrk="1" hangingPunct="1"/>
            <a:r>
              <a:rPr lang="zh-CN" altLang="en-US" dirty="0" smtClean="0"/>
              <a:t>增加边界类和控制类完成程序的交互和控制。</a:t>
            </a:r>
          </a:p>
          <a:p>
            <a:pPr lvl="1" eaLnBrk="1" hangingPunct="1"/>
            <a:r>
              <a:rPr lang="zh-CN" altLang="en-US" dirty="0" smtClean="0"/>
              <a:t>为了分辨出类的这三种不同类型，可以采用</a:t>
            </a:r>
            <a:r>
              <a:rPr lang="en-US" altLang="zh-CN" dirty="0" smtClean="0"/>
              <a:t>UML</a:t>
            </a:r>
            <a:r>
              <a:rPr lang="zh-CN" altLang="en-US" dirty="0" smtClean="0"/>
              <a:t>提供的扩展机制</a:t>
            </a:r>
            <a:r>
              <a:rPr lang="en-US" altLang="zh-CN" dirty="0" smtClean="0"/>
              <a:t>——</a:t>
            </a:r>
            <a:r>
              <a:rPr lang="zh-CN" altLang="en-US" dirty="0" smtClean="0"/>
              <a:t>构造型（</a:t>
            </a:r>
            <a:r>
              <a:rPr lang="en-US" altLang="zh-CN" dirty="0" err="1" smtClean="0"/>
              <a:t>stetreotype</a:t>
            </a:r>
            <a:r>
              <a:rPr lang="zh-CN" altLang="en-US" dirty="0" smtClean="0"/>
              <a:t>）及其表达符号来定义模型元素构造型</a:t>
            </a:r>
          </a:p>
        </p:txBody>
      </p:sp>
      <p:graphicFrame>
        <p:nvGraphicFramePr>
          <p:cNvPr id="80900" name="Object 4"/>
          <p:cNvGraphicFramePr>
            <a:graphicFrameLocks noGrp="1" noChangeAspect="1"/>
          </p:cNvGraphicFramePr>
          <p:nvPr>
            <p:ph sz="half" idx="2"/>
            <p:extLst>
              <p:ext uri="{D42A27DB-BD31-4B8C-83A1-F6EECF244321}">
                <p14:modId xmlns:p14="http://schemas.microsoft.com/office/powerpoint/2010/main" val="903083579"/>
              </p:ext>
            </p:extLst>
          </p:nvPr>
        </p:nvGraphicFramePr>
        <p:xfrm>
          <a:off x="755576" y="3933056"/>
          <a:ext cx="7486650" cy="1982788"/>
        </p:xfrm>
        <a:graphic>
          <a:graphicData uri="http://schemas.openxmlformats.org/presentationml/2006/ole">
            <mc:AlternateContent xmlns:mc="http://schemas.openxmlformats.org/markup-compatibility/2006">
              <mc:Choice xmlns:v="urn:schemas-microsoft-com:vml" Requires="v">
                <p:oleObj spid="_x0000_s8200" name="位图图像" r:id="rId3" imgW="5638095" imgH="1314286" progId="Paint.Picture">
                  <p:embed/>
                </p:oleObj>
              </mc:Choice>
              <mc:Fallback>
                <p:oleObj name="位图图像" r:id="rId3" imgW="5638095" imgH="1314286" progId="Paint.Picture">
                  <p:embed/>
                  <p:pic>
                    <p:nvPicPr>
                      <p:cNvPr id="8090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3933056"/>
                        <a:ext cx="7486650" cy="198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5089442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746714" y="656930"/>
            <a:ext cx="7840663" cy="588962"/>
          </a:xfrm>
        </p:spPr>
        <p:txBody>
          <a:bodyPr>
            <a:normAutofit fontScale="90000"/>
          </a:bodyPr>
          <a:lstStyle/>
          <a:p>
            <a:pPr eaLnBrk="1" hangingPunct="1"/>
            <a:r>
              <a:rPr lang="en-US" altLang="zh-CN" dirty="0" smtClean="0"/>
              <a:t>Rose</a:t>
            </a:r>
            <a:r>
              <a:rPr lang="zh-CN" altLang="en-US" dirty="0" smtClean="0"/>
              <a:t>中不同构造型的图符</a:t>
            </a:r>
          </a:p>
        </p:txBody>
      </p:sp>
      <p:grpSp>
        <p:nvGrpSpPr>
          <p:cNvPr id="81923" name="Group 3"/>
          <p:cNvGrpSpPr>
            <a:grpSpLocks/>
          </p:cNvGrpSpPr>
          <p:nvPr/>
        </p:nvGrpSpPr>
        <p:grpSpPr bwMode="auto">
          <a:xfrm>
            <a:off x="585788" y="3132138"/>
            <a:ext cx="1033462" cy="679450"/>
            <a:chOff x="1192" y="1192"/>
            <a:chExt cx="567" cy="378"/>
          </a:xfrm>
        </p:grpSpPr>
        <p:sp>
          <p:nvSpPr>
            <p:cNvPr id="81938" name="Oval 4"/>
            <p:cNvSpPr>
              <a:spLocks noChangeArrowheads="1"/>
            </p:cNvSpPr>
            <p:nvPr/>
          </p:nvSpPr>
          <p:spPr bwMode="invGray">
            <a:xfrm>
              <a:off x="1381" y="1192"/>
              <a:ext cx="378" cy="378"/>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39" name="Line 5"/>
            <p:cNvSpPr>
              <a:spLocks noChangeShapeType="1"/>
            </p:cNvSpPr>
            <p:nvPr/>
          </p:nvSpPr>
          <p:spPr bwMode="invGray">
            <a:xfrm flipH="1">
              <a:off x="1192" y="1381"/>
              <a:ext cx="18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81940" name="Line 6"/>
            <p:cNvSpPr>
              <a:spLocks noChangeShapeType="1"/>
            </p:cNvSpPr>
            <p:nvPr/>
          </p:nvSpPr>
          <p:spPr bwMode="invGray">
            <a:xfrm>
              <a:off x="1192" y="1290"/>
              <a:ext cx="0" cy="18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81924" name="Text Box 7"/>
          <p:cNvSpPr txBox="1">
            <a:spLocks noChangeArrowheads="1"/>
          </p:cNvSpPr>
          <p:nvPr/>
        </p:nvSpPr>
        <p:spPr bwMode="invGray">
          <a:xfrm>
            <a:off x="467544" y="4090929"/>
            <a:ext cx="1809750" cy="512762"/>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sz="2400" b="1"/>
              <a:t>&lt;&lt;</a:t>
            </a:r>
            <a:r>
              <a:rPr kumimoji="1" lang="zh-CN" altLang="en-US" sz="2400" b="1" dirty="0"/>
              <a:t>边界类</a:t>
            </a:r>
            <a:r>
              <a:rPr kumimoji="1" lang="en-US" altLang="zh-CN" sz="2400" b="1" dirty="0"/>
              <a:t>&gt;&gt;</a:t>
            </a:r>
          </a:p>
        </p:txBody>
      </p:sp>
      <p:grpSp>
        <p:nvGrpSpPr>
          <p:cNvPr id="81925" name="Group 8"/>
          <p:cNvGrpSpPr>
            <a:grpSpLocks/>
          </p:cNvGrpSpPr>
          <p:nvPr/>
        </p:nvGrpSpPr>
        <p:grpSpPr bwMode="auto">
          <a:xfrm>
            <a:off x="6892925" y="3036888"/>
            <a:ext cx="703263" cy="679450"/>
            <a:chOff x="3105" y="1913"/>
            <a:chExt cx="386" cy="378"/>
          </a:xfrm>
        </p:grpSpPr>
        <p:sp>
          <p:nvSpPr>
            <p:cNvPr id="81936" name="Oval 9"/>
            <p:cNvSpPr>
              <a:spLocks noChangeArrowheads="1"/>
            </p:cNvSpPr>
            <p:nvPr/>
          </p:nvSpPr>
          <p:spPr bwMode="invGray">
            <a:xfrm>
              <a:off x="3105" y="1913"/>
              <a:ext cx="378" cy="378"/>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37" name="Line 10"/>
            <p:cNvSpPr>
              <a:spLocks noChangeShapeType="1"/>
            </p:cNvSpPr>
            <p:nvPr/>
          </p:nvSpPr>
          <p:spPr bwMode="invGray">
            <a:xfrm flipH="1">
              <a:off x="3113" y="2291"/>
              <a:ext cx="37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81926" name="Text Box 11"/>
          <p:cNvSpPr txBox="1">
            <a:spLocks noChangeArrowheads="1"/>
          </p:cNvSpPr>
          <p:nvPr/>
        </p:nvSpPr>
        <p:spPr bwMode="invGray">
          <a:xfrm>
            <a:off x="6478588" y="3997325"/>
            <a:ext cx="1809750" cy="512763"/>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sz="2400" b="1"/>
              <a:t>&lt;&lt;</a:t>
            </a:r>
            <a:r>
              <a:rPr kumimoji="1" lang="zh-CN" altLang="en-US" sz="2400" b="1"/>
              <a:t>实体类</a:t>
            </a:r>
            <a:r>
              <a:rPr kumimoji="1" lang="en-US" altLang="zh-CN" sz="2400" b="1"/>
              <a:t>&gt;&gt;</a:t>
            </a:r>
          </a:p>
        </p:txBody>
      </p:sp>
      <p:grpSp>
        <p:nvGrpSpPr>
          <p:cNvPr id="81927" name="Group 12"/>
          <p:cNvGrpSpPr>
            <a:grpSpLocks/>
          </p:cNvGrpSpPr>
          <p:nvPr/>
        </p:nvGrpSpPr>
        <p:grpSpPr bwMode="auto">
          <a:xfrm>
            <a:off x="3754438" y="3108325"/>
            <a:ext cx="688975" cy="681038"/>
            <a:chOff x="2560" y="1936"/>
            <a:chExt cx="378" cy="378"/>
          </a:xfrm>
        </p:grpSpPr>
        <p:sp>
          <p:nvSpPr>
            <p:cNvPr id="81934" name="Oval 13"/>
            <p:cNvSpPr>
              <a:spLocks noChangeArrowheads="1"/>
            </p:cNvSpPr>
            <p:nvPr/>
          </p:nvSpPr>
          <p:spPr bwMode="invGray">
            <a:xfrm>
              <a:off x="2560" y="1936"/>
              <a:ext cx="378" cy="378"/>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35" name="Line 14"/>
            <p:cNvSpPr>
              <a:spLocks noChangeShapeType="1"/>
            </p:cNvSpPr>
            <p:nvPr/>
          </p:nvSpPr>
          <p:spPr bwMode="invGray">
            <a:xfrm rot="2700000" flipH="1">
              <a:off x="2875" y="2005"/>
              <a:ext cx="25" cy="0"/>
            </a:xfrm>
            <a:prstGeom prst="line">
              <a:avLst/>
            </a:prstGeom>
            <a:noFill/>
            <a:ln w="381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sp>
        <p:nvSpPr>
          <p:cNvPr id="81928" name="Text Box 15"/>
          <p:cNvSpPr txBox="1">
            <a:spLocks noChangeArrowheads="1"/>
          </p:cNvSpPr>
          <p:nvPr/>
        </p:nvSpPr>
        <p:spPr bwMode="invGray">
          <a:xfrm>
            <a:off x="3249613" y="4068763"/>
            <a:ext cx="1812925" cy="512762"/>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sz="2400" b="1"/>
              <a:t>&lt;&lt;</a:t>
            </a:r>
            <a:r>
              <a:rPr kumimoji="1" lang="zh-CN" altLang="en-US" sz="2400" b="1"/>
              <a:t>控制类</a:t>
            </a:r>
            <a:r>
              <a:rPr kumimoji="1" lang="en-US" altLang="zh-CN" sz="2400" b="1"/>
              <a:t>&gt;&gt;</a:t>
            </a:r>
          </a:p>
        </p:txBody>
      </p:sp>
      <p:sp>
        <p:nvSpPr>
          <p:cNvPr id="81929" name="Text Box 16"/>
          <p:cNvSpPr txBox="1">
            <a:spLocks noChangeArrowheads="1"/>
          </p:cNvSpPr>
          <p:nvPr/>
        </p:nvSpPr>
        <p:spPr bwMode="invGray">
          <a:xfrm>
            <a:off x="535859" y="1966914"/>
            <a:ext cx="1403350" cy="549275"/>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i="1">
                <a:solidFill>
                  <a:schemeClr val="tx2"/>
                </a:solidFill>
              </a:rPr>
              <a:t>系统边界</a:t>
            </a:r>
            <a:endParaRPr kumimoji="1" lang="zh-CN" altLang="en-US" sz="2800" b="1" i="1">
              <a:solidFill>
                <a:schemeClr val="tx2"/>
              </a:solidFill>
            </a:endParaRPr>
          </a:p>
        </p:txBody>
      </p:sp>
      <p:sp>
        <p:nvSpPr>
          <p:cNvPr id="81930" name="Text Box 17"/>
          <p:cNvSpPr txBox="1">
            <a:spLocks noChangeArrowheads="1"/>
          </p:cNvSpPr>
          <p:nvPr/>
        </p:nvSpPr>
        <p:spPr bwMode="invGray">
          <a:xfrm>
            <a:off x="3129834" y="1824039"/>
            <a:ext cx="2012950" cy="914400"/>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i="1">
                <a:solidFill>
                  <a:schemeClr val="tx2"/>
                </a:solidFill>
              </a:rPr>
              <a:t>对象行为</a:t>
            </a:r>
          </a:p>
          <a:p>
            <a:pPr algn="ctr" eaLnBrk="1" hangingPunct="1"/>
            <a:r>
              <a:rPr kumimoji="1" lang="zh-CN" altLang="en-US" sz="2400" b="1" i="1">
                <a:solidFill>
                  <a:schemeClr val="tx2"/>
                </a:solidFill>
              </a:rPr>
              <a:t>的控制和协调</a:t>
            </a:r>
          </a:p>
        </p:txBody>
      </p:sp>
      <p:sp>
        <p:nvSpPr>
          <p:cNvPr id="81931" name="Text Box 18"/>
          <p:cNvSpPr txBox="1">
            <a:spLocks noChangeArrowheads="1"/>
          </p:cNvSpPr>
          <p:nvPr/>
        </p:nvSpPr>
        <p:spPr bwMode="invGray">
          <a:xfrm>
            <a:off x="6179422" y="1903414"/>
            <a:ext cx="2317750" cy="549275"/>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i="1">
                <a:solidFill>
                  <a:schemeClr val="tx2"/>
                </a:solidFill>
              </a:rPr>
              <a:t>系统服务和信息</a:t>
            </a:r>
            <a:endParaRPr kumimoji="1" lang="zh-CN" altLang="en-US" sz="2800" b="1" i="1">
              <a:solidFill>
                <a:schemeClr val="tx2"/>
              </a:solidFill>
            </a:endParaRPr>
          </a:p>
        </p:txBody>
      </p:sp>
      <p:sp>
        <p:nvSpPr>
          <p:cNvPr id="81932" name="Line 19"/>
          <p:cNvSpPr>
            <a:spLocks noChangeShapeType="1"/>
          </p:cNvSpPr>
          <p:nvPr/>
        </p:nvSpPr>
        <p:spPr bwMode="auto">
          <a:xfrm>
            <a:off x="1835150" y="3500438"/>
            <a:ext cx="1800225" cy="0"/>
          </a:xfrm>
          <a:prstGeom prst="line">
            <a:avLst/>
          </a:prstGeom>
          <a:noFill/>
          <a:ln w="28575">
            <a:solidFill>
              <a:schemeClr val="tx1"/>
            </a:solidFill>
            <a:prstDash val="lgDash"/>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33" name="Line 20"/>
          <p:cNvSpPr>
            <a:spLocks noChangeShapeType="1"/>
          </p:cNvSpPr>
          <p:nvPr/>
        </p:nvSpPr>
        <p:spPr bwMode="auto">
          <a:xfrm>
            <a:off x="4716463" y="3500438"/>
            <a:ext cx="1800225" cy="0"/>
          </a:xfrm>
          <a:prstGeom prst="line">
            <a:avLst/>
          </a:prstGeom>
          <a:noFill/>
          <a:ln w="28575">
            <a:solidFill>
              <a:schemeClr val="tx1"/>
            </a:solidFill>
            <a:prstDash val="lgDash"/>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3607912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576263" y="692696"/>
            <a:ext cx="8567737" cy="981075"/>
          </a:xfrm>
        </p:spPr>
        <p:txBody>
          <a:bodyPr/>
          <a:lstStyle/>
          <a:p>
            <a:pPr eaLnBrk="1" hangingPunct="1"/>
            <a:r>
              <a:rPr lang="zh-CN" altLang="en-US" dirty="0" smtClean="0"/>
              <a:t>分层的软件类协作实现一个用例</a:t>
            </a:r>
          </a:p>
        </p:txBody>
      </p:sp>
      <p:pic>
        <p:nvPicPr>
          <p:cNvPr id="8294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07505" y="1772816"/>
            <a:ext cx="5089352" cy="448021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455748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172633" y="476673"/>
            <a:ext cx="6798734" cy="864096"/>
          </a:xfrm>
        </p:spPr>
        <p:txBody>
          <a:bodyPr/>
          <a:lstStyle/>
          <a:p>
            <a:pPr eaLnBrk="1" hangingPunct="1">
              <a:defRPr/>
            </a:pPr>
            <a:r>
              <a:rPr lang="en-US" altLang="zh-CN" dirty="0" smtClean="0">
                <a:effectLst>
                  <a:outerShdw blurRad="38100" dist="38100" dir="2700000" algn="tl">
                    <a:srgbClr val="C0C0C0"/>
                  </a:outerShdw>
                </a:effectLst>
              </a:rPr>
              <a:t>2. </a:t>
            </a:r>
            <a:r>
              <a:rPr lang="zh-CN" altLang="en-US" dirty="0" smtClean="0">
                <a:effectLst>
                  <a:outerShdw blurRad="38100" dist="38100" dir="2700000" algn="tl">
                    <a:srgbClr val="C0C0C0"/>
                  </a:outerShdw>
                </a:effectLst>
              </a:rPr>
              <a:t>软件架构</a:t>
            </a:r>
          </a:p>
        </p:txBody>
      </p:sp>
      <p:sp>
        <p:nvSpPr>
          <p:cNvPr id="3" name="内容占位符 2"/>
          <p:cNvSpPr>
            <a:spLocks noGrp="1"/>
          </p:cNvSpPr>
          <p:nvPr>
            <p:ph idx="4294967295"/>
          </p:nvPr>
        </p:nvSpPr>
        <p:spPr>
          <a:xfrm>
            <a:off x="250825" y="1484784"/>
            <a:ext cx="8642350" cy="4825281"/>
          </a:xfrm>
        </p:spPr>
        <p:txBody>
          <a:bodyPr>
            <a:normAutofit fontScale="92500" lnSpcReduction="10000"/>
          </a:bodyPr>
          <a:lstStyle/>
          <a:p>
            <a:pPr eaLnBrk="1" hangingPunct="1">
              <a:buClr>
                <a:srgbClr val="C00000"/>
              </a:buClr>
              <a:buSzPct val="80000"/>
            </a:pPr>
            <a:r>
              <a:rPr lang="zh-CN" altLang="en-US" sz="2800" dirty="0" smtClean="0"/>
              <a:t>软件架构（</a:t>
            </a:r>
            <a:r>
              <a:rPr lang="en-US" altLang="zh-CN" sz="2800" dirty="0" smtClean="0"/>
              <a:t>software architecture</a:t>
            </a:r>
            <a:r>
              <a:rPr lang="zh-CN" altLang="en-US" sz="2800" dirty="0" smtClean="0"/>
              <a:t>）的定义没有统一的版本，一般认为：一个应用程序或计算系统的软件架构是一个或一组结构，它包含组成系统的软件元素、这些元素对外可见的性质以及它们之间的关系。对外可见的性质指软件元素能够提供的服务、性能特征、错误处理、共享资源的用法等。</a:t>
            </a:r>
            <a:endParaRPr lang="en-US" altLang="zh-CN" sz="2800" dirty="0" smtClean="0"/>
          </a:p>
          <a:p>
            <a:pPr lvl="1" eaLnBrk="1" hangingPunct="1">
              <a:buClr>
                <a:srgbClr val="0033CC"/>
              </a:buClr>
              <a:buSzPct val="120000"/>
              <a:buFont typeface="Arial" panose="020B0604020202020204" pitchFamily="34" charset="0"/>
              <a:buChar char="‒"/>
            </a:pPr>
            <a:r>
              <a:rPr lang="zh-CN" altLang="en-US" sz="2400" dirty="0" smtClean="0">
                <a:latin typeface="楷体" panose="02010609060101010101" pitchFamily="49" charset="-122"/>
                <a:ea typeface="楷体" panose="02010609060101010101" pitchFamily="49" charset="-122"/>
              </a:rPr>
              <a:t>软件的一个结构元素可能是一个子系统、构件、进程、库、数据库、计算结点、遗留系统等等。</a:t>
            </a:r>
            <a:endParaRPr lang="en-US" altLang="zh-CN" sz="2400" dirty="0" smtClean="0">
              <a:latin typeface="楷体" panose="02010609060101010101" pitchFamily="49" charset="-122"/>
              <a:ea typeface="楷体" panose="02010609060101010101" pitchFamily="49" charset="-122"/>
            </a:endParaRPr>
          </a:p>
          <a:p>
            <a:pPr eaLnBrk="1" hangingPunct="1">
              <a:buClr>
                <a:srgbClr val="C00000"/>
              </a:buClr>
              <a:buSzPct val="80000"/>
            </a:pPr>
            <a:r>
              <a:rPr lang="zh-CN" altLang="en-US" sz="2800" dirty="0" smtClean="0"/>
              <a:t>软件架构是最高层次的系统分解，它不会囊括所有的结构和行为的定义，它只关注那些被认为是重要的元素。</a:t>
            </a:r>
            <a:endParaRPr lang="en-US" altLang="zh-CN" sz="2800" dirty="0" smtClean="0"/>
          </a:p>
          <a:p>
            <a:pPr lvl="1" eaLnBrk="1" hangingPunct="1">
              <a:buClr>
                <a:srgbClr val="C00000"/>
              </a:buClr>
              <a:buSzPct val="80000"/>
            </a:pPr>
            <a:r>
              <a:rPr lang="zh-CN" altLang="en-US" sz="2400" dirty="0" smtClean="0">
                <a:latin typeface="楷体" panose="02010609060101010101" pitchFamily="49" charset="-122"/>
                <a:ea typeface="楷体" panose="02010609060101010101" pitchFamily="49" charset="-122"/>
              </a:rPr>
              <a:t>架构难以更改，一旦修改，意味着整个系统重建，而结构修改只影响局部。</a:t>
            </a:r>
          </a:p>
        </p:txBody>
      </p:sp>
    </p:spTree>
    <p:extLst>
      <p:ext uri="{BB962C8B-B14F-4D97-AF65-F5344CB8AC3E}">
        <p14:creationId xmlns:p14="http://schemas.microsoft.com/office/powerpoint/2010/main" val="32661307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395536" y="476672"/>
            <a:ext cx="8567737" cy="981075"/>
          </a:xfrm>
        </p:spPr>
        <p:txBody>
          <a:bodyPr/>
          <a:lstStyle/>
          <a:p>
            <a:pPr eaLnBrk="1" hangingPunct="1"/>
            <a:r>
              <a:rPr lang="en-US" altLang="zh-CN" dirty="0" smtClean="0"/>
              <a:t>1</a:t>
            </a:r>
            <a:r>
              <a:rPr lang="zh-CN" altLang="en-US" dirty="0" smtClean="0"/>
              <a:t>、边界类</a:t>
            </a:r>
          </a:p>
        </p:txBody>
      </p:sp>
      <p:sp>
        <p:nvSpPr>
          <p:cNvPr id="83971" name="Rectangle 3"/>
          <p:cNvSpPr>
            <a:spLocks noGrp="1" noChangeArrowheads="1"/>
          </p:cNvSpPr>
          <p:nvPr>
            <p:ph type="body" idx="1"/>
          </p:nvPr>
        </p:nvSpPr>
        <p:spPr>
          <a:xfrm>
            <a:off x="899592" y="1763667"/>
            <a:ext cx="7094894" cy="4545653"/>
          </a:xfrm>
        </p:spPr>
        <p:txBody>
          <a:bodyPr>
            <a:normAutofit fontScale="70000" lnSpcReduction="20000"/>
          </a:bodyPr>
          <a:lstStyle/>
          <a:p>
            <a:pPr eaLnBrk="1" hangingPunct="1">
              <a:lnSpc>
                <a:spcPct val="120000"/>
              </a:lnSpc>
            </a:pPr>
            <a:r>
              <a:rPr lang="zh-CN" altLang="en-US" dirty="0" smtClean="0"/>
              <a:t>边界类的职责是完成系统与其参与者之间的交互。</a:t>
            </a:r>
          </a:p>
          <a:p>
            <a:pPr lvl="1" eaLnBrk="1" hangingPunct="1">
              <a:lnSpc>
                <a:spcPct val="120000"/>
              </a:lnSpc>
            </a:pPr>
            <a:r>
              <a:rPr lang="zh-CN" altLang="en-US" dirty="0" smtClean="0"/>
              <a:t>接收来自用户和外部系统的信息与请求</a:t>
            </a:r>
          </a:p>
          <a:p>
            <a:pPr lvl="1" eaLnBrk="1" hangingPunct="1">
              <a:lnSpc>
                <a:spcPct val="120000"/>
              </a:lnSpc>
            </a:pPr>
            <a:r>
              <a:rPr lang="zh-CN" altLang="en-US" dirty="0" smtClean="0"/>
              <a:t>将信息与请求提交给用户和外部系统</a:t>
            </a:r>
          </a:p>
          <a:p>
            <a:pPr eaLnBrk="1" hangingPunct="1">
              <a:lnSpc>
                <a:spcPct val="120000"/>
              </a:lnSpc>
              <a:spcBef>
                <a:spcPts val="0"/>
              </a:spcBef>
            </a:pPr>
            <a:r>
              <a:rPr lang="zh-CN" altLang="en-US" dirty="0" smtClean="0"/>
              <a:t>通过用例图可以得知每个边界类至少应该与一个参与者有关，参与者类型不同，边界类的设计也不同</a:t>
            </a:r>
          </a:p>
          <a:p>
            <a:pPr eaLnBrk="1" hangingPunct="1">
              <a:lnSpc>
                <a:spcPct val="120000"/>
              </a:lnSpc>
            </a:pPr>
            <a:r>
              <a:rPr lang="zh-CN" altLang="en-US" dirty="0" smtClean="0"/>
              <a:t>边界类包括屏幕窗口、通信接口、打印机接口、传感器、终端以及专用</a:t>
            </a:r>
            <a:r>
              <a:rPr lang="en-US" altLang="zh-CN" dirty="0" smtClean="0"/>
              <a:t>API</a:t>
            </a:r>
            <a:r>
              <a:rPr lang="zh-CN" altLang="en-US" dirty="0" smtClean="0"/>
              <a:t>（应用程序编程接口）等软件对象。</a:t>
            </a:r>
          </a:p>
          <a:p>
            <a:pPr lvl="1" eaLnBrk="1" hangingPunct="1">
              <a:lnSpc>
                <a:spcPct val="120000"/>
              </a:lnSpc>
            </a:pPr>
            <a:r>
              <a:rPr lang="zh-CN" altLang="en-US" dirty="0" smtClean="0"/>
              <a:t>对于图书馆系统来说，参与者都是系统用户，因此边界类只有窗口界面这一种形式。</a:t>
            </a:r>
          </a:p>
          <a:p>
            <a:pPr lvl="1" eaLnBrk="1" hangingPunct="1">
              <a:lnSpc>
                <a:spcPct val="120000"/>
              </a:lnSpc>
            </a:pPr>
            <a:r>
              <a:rPr lang="zh-CN" altLang="en-US" dirty="0" smtClean="0"/>
              <a:t>假如考虑提供馆际互借业务，那么系统就会产生与其它外部合作的图书馆系统的交互，这时与外部系统间的通信接口也是一种边界类</a:t>
            </a:r>
          </a:p>
        </p:txBody>
      </p:sp>
    </p:spTree>
    <p:extLst>
      <p:ext uri="{BB962C8B-B14F-4D97-AF65-F5344CB8AC3E}">
        <p14:creationId xmlns:p14="http://schemas.microsoft.com/office/powerpoint/2010/main" val="288695033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67544" y="400841"/>
            <a:ext cx="8567737" cy="981075"/>
          </a:xfrm>
        </p:spPr>
        <p:txBody>
          <a:bodyPr/>
          <a:lstStyle/>
          <a:p>
            <a:pPr eaLnBrk="1" hangingPunct="1"/>
            <a:r>
              <a:rPr lang="zh-CN" altLang="en-US" dirty="0" smtClean="0"/>
              <a:t>识别边界类</a:t>
            </a:r>
          </a:p>
        </p:txBody>
      </p:sp>
      <p:grpSp>
        <p:nvGrpSpPr>
          <p:cNvPr id="84995" name="Group 3"/>
          <p:cNvGrpSpPr>
            <a:grpSpLocks/>
          </p:cNvGrpSpPr>
          <p:nvPr/>
        </p:nvGrpSpPr>
        <p:grpSpPr bwMode="auto">
          <a:xfrm>
            <a:off x="1835150" y="4811713"/>
            <a:ext cx="5400675" cy="1497012"/>
            <a:chOff x="1498" y="1803"/>
            <a:chExt cx="1646" cy="347"/>
          </a:xfrm>
        </p:grpSpPr>
        <p:grpSp>
          <p:nvGrpSpPr>
            <p:cNvPr id="85009" name="Group 4"/>
            <p:cNvGrpSpPr>
              <a:grpSpLocks/>
            </p:cNvGrpSpPr>
            <p:nvPr/>
          </p:nvGrpSpPr>
          <p:grpSpPr bwMode="auto">
            <a:xfrm>
              <a:off x="1640" y="1803"/>
              <a:ext cx="177" cy="223"/>
              <a:chOff x="3268" y="2370"/>
              <a:chExt cx="538" cy="795"/>
            </a:xfrm>
          </p:grpSpPr>
          <p:sp>
            <p:nvSpPr>
              <p:cNvPr id="85013" name="Oval 5"/>
              <p:cNvSpPr>
                <a:spLocks noChangeArrowheads="1"/>
              </p:cNvSpPr>
              <p:nvPr/>
            </p:nvSpPr>
            <p:spPr bwMode="auto">
              <a:xfrm>
                <a:off x="3428" y="2370"/>
                <a:ext cx="216" cy="218"/>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5014" name="Line 6"/>
              <p:cNvSpPr>
                <a:spLocks noChangeShapeType="1"/>
              </p:cNvSpPr>
              <p:nvPr/>
            </p:nvSpPr>
            <p:spPr bwMode="auto">
              <a:xfrm>
                <a:off x="3334" y="2664"/>
                <a:ext cx="4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5" name="Line 7"/>
              <p:cNvSpPr>
                <a:spLocks noChangeShapeType="1"/>
              </p:cNvSpPr>
              <p:nvPr/>
            </p:nvSpPr>
            <p:spPr bwMode="auto">
              <a:xfrm flipH="1">
                <a:off x="3536" y="2601"/>
                <a:ext cx="0" cy="2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6" name="Line 8"/>
              <p:cNvSpPr>
                <a:spLocks noChangeShapeType="1"/>
              </p:cNvSpPr>
              <p:nvPr/>
            </p:nvSpPr>
            <p:spPr bwMode="auto">
              <a:xfrm flipH="1">
                <a:off x="3268" y="2876"/>
                <a:ext cx="268" cy="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7" name="Line 9"/>
              <p:cNvSpPr>
                <a:spLocks noChangeShapeType="1"/>
              </p:cNvSpPr>
              <p:nvPr/>
            </p:nvSpPr>
            <p:spPr bwMode="auto">
              <a:xfrm>
                <a:off x="3536" y="2890"/>
                <a:ext cx="270" cy="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5010" name="Text Box 10"/>
            <p:cNvSpPr txBox="1">
              <a:spLocks noChangeArrowheads="1"/>
            </p:cNvSpPr>
            <p:nvPr/>
          </p:nvSpPr>
          <p:spPr bwMode="auto">
            <a:xfrm>
              <a:off x="1498" y="2026"/>
              <a:ext cx="436"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u="sng">
                  <a:latin typeface="Times New Roman" panose="02020603050405020304" pitchFamily="18" charset="0"/>
                </a:rPr>
                <a:t>：图书管理员</a:t>
              </a:r>
              <a:endParaRPr lang="zh-CN" altLang="en-US" sz="3600" b="1"/>
            </a:p>
          </p:txBody>
        </p:sp>
        <p:sp>
          <p:nvSpPr>
            <p:cNvPr id="85011" name="Text Box 11"/>
            <p:cNvSpPr txBox="1">
              <a:spLocks noChangeArrowheads="1"/>
            </p:cNvSpPr>
            <p:nvPr/>
          </p:nvSpPr>
          <p:spPr bwMode="auto">
            <a:xfrm>
              <a:off x="2472" y="1842"/>
              <a:ext cx="672" cy="234"/>
            </a:xfrm>
            <a:prstGeom prst="rect">
              <a:avLst/>
            </a:prstGeom>
            <a:solidFill>
              <a:srgbClr val="FFFFFF"/>
            </a:solidFill>
            <a:ln w="9525">
              <a:solidFill>
                <a:srgbClr val="000000"/>
              </a:solidFill>
              <a:miter lim="800000"/>
              <a:headEnd/>
              <a:tailEnd/>
            </a:ln>
          </p:spPr>
          <p:txBody>
            <a:bodyPr lIns="85725" tIns="9525" rIns="85725" bIns="47625"/>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b="1">
                  <a:latin typeface="Times New Roman" panose="02020603050405020304" pitchFamily="18" charset="0"/>
                </a:rPr>
                <a:t>« boundary »</a:t>
              </a:r>
            </a:p>
            <a:p>
              <a:pPr algn="ctr" eaLnBrk="1" hangingPunct="1">
                <a:lnSpc>
                  <a:spcPct val="96000"/>
                </a:lnSpc>
              </a:pPr>
              <a:r>
                <a:rPr lang="zh-CN" altLang="en-US" b="1" u="sng">
                  <a:latin typeface="Times New Roman" panose="02020603050405020304" pitchFamily="18" charset="0"/>
                </a:rPr>
                <a:t>：借书用户界面</a:t>
              </a:r>
              <a:endParaRPr lang="zh-CN" altLang="en-US" sz="3600" b="1"/>
            </a:p>
          </p:txBody>
        </p:sp>
        <p:sp>
          <p:nvSpPr>
            <p:cNvPr id="85012" name="Line 12"/>
            <p:cNvSpPr>
              <a:spLocks noChangeShapeType="1"/>
            </p:cNvSpPr>
            <p:nvPr/>
          </p:nvSpPr>
          <p:spPr bwMode="auto">
            <a:xfrm>
              <a:off x="1842" y="1959"/>
              <a:ext cx="630" cy="1"/>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4996" name="Group 13"/>
          <p:cNvGrpSpPr>
            <a:grpSpLocks/>
          </p:cNvGrpSpPr>
          <p:nvPr/>
        </p:nvGrpSpPr>
        <p:grpSpPr bwMode="auto">
          <a:xfrm>
            <a:off x="1861463" y="2527975"/>
            <a:ext cx="5329238" cy="1439863"/>
            <a:chOff x="1889" y="1353"/>
            <a:chExt cx="1490" cy="372"/>
          </a:xfrm>
        </p:grpSpPr>
        <p:grpSp>
          <p:nvGrpSpPr>
            <p:cNvPr id="84999" name="Group 14"/>
            <p:cNvGrpSpPr>
              <a:grpSpLocks/>
            </p:cNvGrpSpPr>
            <p:nvPr/>
          </p:nvGrpSpPr>
          <p:grpSpPr bwMode="auto">
            <a:xfrm>
              <a:off x="1981" y="1353"/>
              <a:ext cx="202" cy="248"/>
              <a:chOff x="3268" y="2370"/>
              <a:chExt cx="538" cy="795"/>
            </a:xfrm>
          </p:grpSpPr>
          <p:sp>
            <p:nvSpPr>
              <p:cNvPr id="85004" name="Oval 15"/>
              <p:cNvSpPr>
                <a:spLocks noChangeArrowheads="1"/>
              </p:cNvSpPr>
              <p:nvPr/>
            </p:nvSpPr>
            <p:spPr bwMode="auto">
              <a:xfrm>
                <a:off x="3428" y="2370"/>
                <a:ext cx="216" cy="218"/>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5005" name="Line 16"/>
              <p:cNvSpPr>
                <a:spLocks noChangeShapeType="1"/>
              </p:cNvSpPr>
              <p:nvPr/>
            </p:nvSpPr>
            <p:spPr bwMode="auto">
              <a:xfrm>
                <a:off x="3334" y="2664"/>
                <a:ext cx="4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6" name="Line 17"/>
              <p:cNvSpPr>
                <a:spLocks noChangeShapeType="1"/>
              </p:cNvSpPr>
              <p:nvPr/>
            </p:nvSpPr>
            <p:spPr bwMode="auto">
              <a:xfrm flipH="1">
                <a:off x="3536" y="2601"/>
                <a:ext cx="0" cy="2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7" name="Line 18"/>
              <p:cNvSpPr>
                <a:spLocks noChangeShapeType="1"/>
              </p:cNvSpPr>
              <p:nvPr/>
            </p:nvSpPr>
            <p:spPr bwMode="auto">
              <a:xfrm flipH="1">
                <a:off x="3268" y="2876"/>
                <a:ext cx="268" cy="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8" name="Line 19"/>
              <p:cNvSpPr>
                <a:spLocks noChangeShapeType="1"/>
              </p:cNvSpPr>
              <p:nvPr/>
            </p:nvSpPr>
            <p:spPr bwMode="auto">
              <a:xfrm>
                <a:off x="3536" y="2890"/>
                <a:ext cx="270" cy="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5000" name="Line 20"/>
            <p:cNvSpPr>
              <a:spLocks noChangeShapeType="1"/>
            </p:cNvSpPr>
            <p:nvPr/>
          </p:nvSpPr>
          <p:spPr bwMode="auto">
            <a:xfrm>
              <a:off x="2199" y="1517"/>
              <a:ext cx="681"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85001" name="Text Box 21"/>
            <p:cNvSpPr txBox="1">
              <a:spLocks noChangeArrowheads="1"/>
            </p:cNvSpPr>
            <p:nvPr/>
          </p:nvSpPr>
          <p:spPr bwMode="auto">
            <a:xfrm>
              <a:off x="1889" y="1613"/>
              <a:ext cx="386" cy="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rPr>
                <a:t>图书管理员</a:t>
              </a:r>
              <a:endParaRPr lang="zh-CN" altLang="en-US" sz="3600" b="1"/>
            </a:p>
          </p:txBody>
        </p:sp>
        <p:sp>
          <p:nvSpPr>
            <p:cNvPr id="85002" name="Oval 22"/>
            <p:cNvSpPr>
              <a:spLocks noChangeArrowheads="1"/>
            </p:cNvSpPr>
            <p:nvPr/>
          </p:nvSpPr>
          <p:spPr bwMode="auto">
            <a:xfrm>
              <a:off x="2925" y="1381"/>
              <a:ext cx="454" cy="235"/>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5003" name="Text Box 23"/>
            <p:cNvSpPr txBox="1">
              <a:spLocks noChangeArrowheads="1"/>
            </p:cNvSpPr>
            <p:nvPr/>
          </p:nvSpPr>
          <p:spPr bwMode="auto">
            <a:xfrm>
              <a:off x="2971" y="1434"/>
              <a:ext cx="336"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rPr>
                <a:t>借出图书</a:t>
              </a:r>
              <a:endParaRPr lang="zh-CN" altLang="en-US" sz="3600" b="1"/>
            </a:p>
          </p:txBody>
        </p:sp>
      </p:grpSp>
      <p:sp>
        <p:nvSpPr>
          <p:cNvPr id="84997" name="AutoShape 24"/>
          <p:cNvSpPr>
            <a:spLocks noChangeArrowheads="1"/>
          </p:cNvSpPr>
          <p:nvPr/>
        </p:nvSpPr>
        <p:spPr bwMode="auto">
          <a:xfrm>
            <a:off x="4166513" y="3680500"/>
            <a:ext cx="1008063" cy="1008063"/>
          </a:xfrm>
          <a:prstGeom prst="downArrow">
            <a:avLst>
              <a:gd name="adj1" fmla="val 50000"/>
              <a:gd name="adj2" fmla="val 25000"/>
            </a:avLst>
          </a:prstGeom>
          <a:solidFill>
            <a:schemeClr val="bg1"/>
          </a:solidFill>
          <a:ln w="9525">
            <a:solidFill>
              <a:schemeClr val="tx1"/>
            </a:solidFill>
            <a:miter lim="800000"/>
            <a:headEnd/>
            <a:tailEnd/>
          </a:ln>
          <a:effectLs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998" name="Rectangle 25"/>
          <p:cNvSpPr>
            <a:spLocks noGrp="1" noChangeArrowheads="1"/>
          </p:cNvSpPr>
          <p:nvPr>
            <p:ph type="body" idx="1"/>
          </p:nvPr>
        </p:nvSpPr>
        <p:spPr>
          <a:xfrm>
            <a:off x="1244863" y="1596806"/>
            <a:ext cx="6798736" cy="892818"/>
          </a:xfrm>
          <a:noFill/>
        </p:spPr>
        <p:txBody>
          <a:bodyPr>
            <a:normAutofit lnSpcReduction="10000"/>
          </a:bodyPr>
          <a:lstStyle/>
          <a:p>
            <a:pPr eaLnBrk="1" hangingPunct="1"/>
            <a:r>
              <a:rPr lang="zh-CN" altLang="en-US" dirty="0" smtClean="0"/>
              <a:t>根据用例图，每个参与者与一个用例交互，必定导出一个边界类</a:t>
            </a:r>
          </a:p>
        </p:txBody>
      </p:sp>
    </p:spTree>
    <p:extLst>
      <p:ext uri="{BB962C8B-B14F-4D97-AF65-F5344CB8AC3E}">
        <p14:creationId xmlns:p14="http://schemas.microsoft.com/office/powerpoint/2010/main" val="26442003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395536" y="548680"/>
            <a:ext cx="8567737" cy="981075"/>
          </a:xfrm>
        </p:spPr>
        <p:txBody>
          <a:bodyPr/>
          <a:lstStyle/>
          <a:p>
            <a:pPr eaLnBrk="1" hangingPunct="1"/>
            <a:r>
              <a:rPr lang="en-US" altLang="zh-CN" dirty="0" smtClean="0"/>
              <a:t>2</a:t>
            </a:r>
            <a:r>
              <a:rPr lang="zh-CN" altLang="en-US" dirty="0" smtClean="0"/>
              <a:t>、实体类</a:t>
            </a:r>
          </a:p>
        </p:txBody>
      </p:sp>
      <p:sp>
        <p:nvSpPr>
          <p:cNvPr id="86019" name="Rectangle 3"/>
          <p:cNvSpPr>
            <a:spLocks noGrp="1" noChangeArrowheads="1"/>
          </p:cNvSpPr>
          <p:nvPr>
            <p:ph type="body" idx="1"/>
          </p:nvPr>
        </p:nvSpPr>
        <p:spPr>
          <a:xfrm>
            <a:off x="899592" y="1763667"/>
            <a:ext cx="7416824" cy="4617661"/>
          </a:xfrm>
        </p:spPr>
        <p:txBody>
          <a:bodyPr/>
          <a:lstStyle/>
          <a:p>
            <a:pPr eaLnBrk="1" hangingPunct="1"/>
            <a:r>
              <a:rPr lang="zh-CN" altLang="en-US" dirty="0" smtClean="0"/>
              <a:t>实体类来源于领域模型中的类。</a:t>
            </a:r>
          </a:p>
          <a:p>
            <a:pPr eaLnBrk="1" hangingPunct="1"/>
            <a:r>
              <a:rPr lang="zh-CN" altLang="en-US" dirty="0" smtClean="0"/>
              <a:t>实体类是一个软件对象，表示了领域对象的信息，以及具有与它所表示的信息有关的操作。</a:t>
            </a:r>
          </a:p>
          <a:p>
            <a:pPr eaLnBrk="1" hangingPunct="1"/>
            <a:r>
              <a:rPr lang="zh-CN" altLang="en-US" dirty="0" smtClean="0"/>
              <a:t>实体类反映的信息需要在系统中进行处理，并需要进行持久化存储。 持久化存储可以由实体类来实现，也可以设计专门的数据访问类来完成。</a:t>
            </a:r>
          </a:p>
        </p:txBody>
      </p:sp>
    </p:spTree>
    <p:extLst>
      <p:ext uri="{BB962C8B-B14F-4D97-AF65-F5344CB8AC3E}">
        <p14:creationId xmlns:p14="http://schemas.microsoft.com/office/powerpoint/2010/main" val="268419411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503889" y="332583"/>
            <a:ext cx="8567737" cy="981075"/>
          </a:xfrm>
        </p:spPr>
        <p:txBody>
          <a:bodyPr/>
          <a:lstStyle/>
          <a:p>
            <a:pPr eaLnBrk="1" hangingPunct="1"/>
            <a:r>
              <a:rPr lang="zh-CN" altLang="en-US" dirty="0" smtClean="0"/>
              <a:t>边界类和实体类的交互</a:t>
            </a:r>
          </a:p>
        </p:txBody>
      </p:sp>
      <p:sp>
        <p:nvSpPr>
          <p:cNvPr id="87043" name="Rectangle 3"/>
          <p:cNvSpPr>
            <a:spLocks noGrp="1" noChangeArrowheads="1"/>
          </p:cNvSpPr>
          <p:nvPr>
            <p:ph type="body" idx="1"/>
          </p:nvPr>
        </p:nvSpPr>
        <p:spPr>
          <a:xfrm>
            <a:off x="755575" y="1581133"/>
            <a:ext cx="7920881" cy="2347042"/>
          </a:xfrm>
        </p:spPr>
        <p:txBody>
          <a:bodyPr>
            <a:normAutofit fontScale="92500" lnSpcReduction="20000"/>
          </a:bodyPr>
          <a:lstStyle/>
          <a:p>
            <a:pPr eaLnBrk="1" hangingPunct="1">
              <a:lnSpc>
                <a:spcPct val="110000"/>
              </a:lnSpc>
              <a:spcBef>
                <a:spcPts val="0"/>
              </a:spcBef>
            </a:pPr>
            <a:r>
              <a:rPr lang="zh-CN" altLang="en-US" dirty="0" smtClean="0"/>
              <a:t>边界类仅负责数据的输入和输出，不应承担和数据处理有关的业务逻辑，可负责部分不太复杂的数据校验功能（如非空检查、多个输入域之间的约束和联动）。</a:t>
            </a:r>
          </a:p>
          <a:p>
            <a:pPr eaLnBrk="1" hangingPunct="1">
              <a:lnSpc>
                <a:spcPct val="110000"/>
              </a:lnSpc>
              <a:spcBef>
                <a:spcPts val="0"/>
              </a:spcBef>
            </a:pPr>
            <a:r>
              <a:rPr lang="zh-CN" altLang="en-US" dirty="0" smtClean="0"/>
              <a:t>边界类通过与实体类的交互，获得有关数据处理的结果</a:t>
            </a:r>
          </a:p>
        </p:txBody>
      </p:sp>
      <p:grpSp>
        <p:nvGrpSpPr>
          <p:cNvPr id="87044" name="Group 4"/>
          <p:cNvGrpSpPr>
            <a:grpSpLocks/>
          </p:cNvGrpSpPr>
          <p:nvPr/>
        </p:nvGrpSpPr>
        <p:grpSpPr bwMode="auto">
          <a:xfrm>
            <a:off x="539750" y="4221163"/>
            <a:ext cx="8280400" cy="1565275"/>
            <a:chOff x="1040" y="3977"/>
            <a:chExt cx="2352" cy="348"/>
          </a:xfrm>
        </p:grpSpPr>
        <p:grpSp>
          <p:nvGrpSpPr>
            <p:cNvPr id="87045" name="Group 5"/>
            <p:cNvGrpSpPr>
              <a:grpSpLocks/>
            </p:cNvGrpSpPr>
            <p:nvPr/>
          </p:nvGrpSpPr>
          <p:grpSpPr bwMode="auto">
            <a:xfrm>
              <a:off x="1182" y="3979"/>
              <a:ext cx="177" cy="223"/>
              <a:chOff x="3268" y="2370"/>
              <a:chExt cx="538" cy="795"/>
            </a:xfrm>
          </p:grpSpPr>
          <p:sp>
            <p:nvSpPr>
              <p:cNvPr id="87052" name="Oval 6"/>
              <p:cNvSpPr>
                <a:spLocks noChangeArrowheads="1"/>
              </p:cNvSpPr>
              <p:nvPr/>
            </p:nvSpPr>
            <p:spPr bwMode="auto">
              <a:xfrm>
                <a:off x="3428" y="2370"/>
                <a:ext cx="216" cy="218"/>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7053" name="Line 7"/>
              <p:cNvSpPr>
                <a:spLocks noChangeShapeType="1"/>
              </p:cNvSpPr>
              <p:nvPr/>
            </p:nvSpPr>
            <p:spPr bwMode="auto">
              <a:xfrm>
                <a:off x="3334" y="2664"/>
                <a:ext cx="4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4" name="Line 8"/>
              <p:cNvSpPr>
                <a:spLocks noChangeShapeType="1"/>
              </p:cNvSpPr>
              <p:nvPr/>
            </p:nvSpPr>
            <p:spPr bwMode="auto">
              <a:xfrm flipH="1">
                <a:off x="3536" y="2601"/>
                <a:ext cx="0" cy="2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5" name="Line 9"/>
              <p:cNvSpPr>
                <a:spLocks noChangeShapeType="1"/>
              </p:cNvSpPr>
              <p:nvPr/>
            </p:nvSpPr>
            <p:spPr bwMode="auto">
              <a:xfrm flipH="1">
                <a:off x="3268" y="2876"/>
                <a:ext cx="268" cy="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6" name="Line 10"/>
              <p:cNvSpPr>
                <a:spLocks noChangeShapeType="1"/>
              </p:cNvSpPr>
              <p:nvPr/>
            </p:nvSpPr>
            <p:spPr bwMode="auto">
              <a:xfrm>
                <a:off x="3536" y="2890"/>
                <a:ext cx="270" cy="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7046" name="Text Box 11"/>
            <p:cNvSpPr txBox="1">
              <a:spLocks noChangeArrowheads="1"/>
            </p:cNvSpPr>
            <p:nvPr/>
          </p:nvSpPr>
          <p:spPr bwMode="auto">
            <a:xfrm>
              <a:off x="1040" y="4201"/>
              <a:ext cx="436"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u="sng">
                  <a:latin typeface="Times New Roman" panose="02020603050405020304" pitchFamily="18" charset="0"/>
                </a:rPr>
                <a:t>：图书管理员</a:t>
              </a:r>
              <a:endParaRPr lang="zh-CN" altLang="en-US" sz="4000" b="1"/>
            </a:p>
          </p:txBody>
        </p:sp>
        <p:sp>
          <p:nvSpPr>
            <p:cNvPr id="87047" name="Line 12"/>
            <p:cNvSpPr>
              <a:spLocks noChangeShapeType="1"/>
            </p:cNvSpPr>
            <p:nvPr/>
          </p:nvSpPr>
          <p:spPr bwMode="auto">
            <a:xfrm>
              <a:off x="1376" y="4102"/>
              <a:ext cx="378"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87048" name="Line 13"/>
            <p:cNvSpPr>
              <a:spLocks noChangeShapeType="1"/>
            </p:cNvSpPr>
            <p:nvPr/>
          </p:nvSpPr>
          <p:spPr bwMode="auto">
            <a:xfrm flipV="1">
              <a:off x="2426" y="4102"/>
              <a:ext cx="504"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87049" name="Text Box 14"/>
            <p:cNvSpPr txBox="1">
              <a:spLocks noChangeArrowheads="1"/>
            </p:cNvSpPr>
            <p:nvPr/>
          </p:nvSpPr>
          <p:spPr bwMode="auto">
            <a:xfrm>
              <a:off x="2568" y="3977"/>
              <a:ext cx="219" cy="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latin typeface="Times New Roman" panose="02020603050405020304" pitchFamily="18" charset="0"/>
                </a:rPr>
                <a:t>验证</a:t>
              </a:r>
              <a:endParaRPr lang="zh-CN" altLang="en-US" sz="4000" b="1"/>
            </a:p>
          </p:txBody>
        </p:sp>
        <p:sp>
          <p:nvSpPr>
            <p:cNvPr id="87050" name="Text Box 15"/>
            <p:cNvSpPr txBox="1">
              <a:spLocks noChangeArrowheads="1"/>
            </p:cNvSpPr>
            <p:nvPr/>
          </p:nvSpPr>
          <p:spPr bwMode="auto">
            <a:xfrm>
              <a:off x="1762" y="3988"/>
              <a:ext cx="672" cy="234"/>
            </a:xfrm>
            <a:prstGeom prst="rect">
              <a:avLst/>
            </a:prstGeom>
            <a:solidFill>
              <a:srgbClr val="FFFFFF"/>
            </a:solidFill>
            <a:ln w="9525">
              <a:solidFill>
                <a:srgbClr val="000000"/>
              </a:solidFill>
              <a:miter lim="800000"/>
              <a:headEnd/>
              <a:tailEnd/>
            </a:ln>
          </p:spPr>
          <p:txBody>
            <a:bodyPr lIns="85725" tIns="9525" rIns="85725" bIns="47625"/>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2000" b="1">
                  <a:latin typeface="Times New Roman" panose="02020603050405020304" pitchFamily="18" charset="0"/>
                </a:rPr>
                <a:t>« boundary »</a:t>
              </a:r>
            </a:p>
            <a:p>
              <a:pPr algn="ctr" eaLnBrk="1" hangingPunct="1">
                <a:lnSpc>
                  <a:spcPct val="96000"/>
                </a:lnSpc>
              </a:pPr>
              <a:r>
                <a:rPr lang="zh-CN" altLang="en-US" sz="2000" b="1" u="sng">
                  <a:latin typeface="Times New Roman" panose="02020603050405020304" pitchFamily="18" charset="0"/>
                </a:rPr>
                <a:t>：借书用户界面</a:t>
              </a:r>
              <a:endParaRPr lang="zh-CN" altLang="en-US" sz="4000" b="1"/>
            </a:p>
          </p:txBody>
        </p:sp>
        <p:sp>
          <p:nvSpPr>
            <p:cNvPr id="87051" name="Text Box 16"/>
            <p:cNvSpPr txBox="1">
              <a:spLocks noChangeArrowheads="1"/>
            </p:cNvSpPr>
            <p:nvPr/>
          </p:nvSpPr>
          <p:spPr bwMode="auto">
            <a:xfrm>
              <a:off x="2930" y="3988"/>
              <a:ext cx="462" cy="234"/>
            </a:xfrm>
            <a:prstGeom prst="rect">
              <a:avLst/>
            </a:prstGeom>
            <a:solidFill>
              <a:srgbClr val="FFFFFF"/>
            </a:solidFill>
            <a:ln w="9525">
              <a:solidFill>
                <a:srgbClr val="000000"/>
              </a:solidFill>
              <a:miter lim="800000"/>
              <a:headEnd/>
              <a:tailEnd/>
            </a:ln>
          </p:spPr>
          <p:txBody>
            <a:bodyPr lIns="85725" tIns="9525" rIns="85725" bIns="47625"/>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2000" b="1">
                  <a:latin typeface="Times New Roman" panose="02020603050405020304" pitchFamily="18" charset="0"/>
                </a:rPr>
                <a:t>« entity »</a:t>
              </a:r>
            </a:p>
            <a:p>
              <a:pPr algn="ctr" eaLnBrk="1" hangingPunct="1">
                <a:lnSpc>
                  <a:spcPct val="96000"/>
                </a:lnSpc>
              </a:pPr>
              <a:r>
                <a:rPr lang="zh-CN" altLang="en-US" sz="2000" b="1" u="sng">
                  <a:latin typeface="Times New Roman" panose="02020603050405020304" pitchFamily="18" charset="0"/>
                </a:rPr>
                <a:t>：读者</a:t>
              </a:r>
              <a:endParaRPr lang="zh-CN" altLang="en-US" sz="4000" b="1"/>
            </a:p>
          </p:txBody>
        </p:sp>
      </p:grpSp>
    </p:spTree>
    <p:extLst>
      <p:ext uri="{BB962C8B-B14F-4D97-AF65-F5344CB8AC3E}">
        <p14:creationId xmlns:p14="http://schemas.microsoft.com/office/powerpoint/2010/main" val="197000043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311249" y="548680"/>
            <a:ext cx="8567737" cy="981075"/>
          </a:xfrm>
        </p:spPr>
        <p:txBody>
          <a:bodyPr/>
          <a:lstStyle/>
          <a:p>
            <a:pPr eaLnBrk="1" hangingPunct="1"/>
            <a:r>
              <a:rPr lang="en-US" altLang="zh-CN" dirty="0" smtClean="0"/>
              <a:t>3</a:t>
            </a:r>
            <a:r>
              <a:rPr lang="zh-CN" altLang="en-US" dirty="0" smtClean="0"/>
              <a:t>、控制类</a:t>
            </a:r>
          </a:p>
        </p:txBody>
      </p:sp>
      <p:sp>
        <p:nvSpPr>
          <p:cNvPr id="88067" name="Rectangle 3"/>
          <p:cNvSpPr>
            <a:spLocks noGrp="1" noChangeArrowheads="1"/>
          </p:cNvSpPr>
          <p:nvPr>
            <p:ph type="body" idx="1"/>
          </p:nvPr>
        </p:nvSpPr>
        <p:spPr/>
        <p:txBody>
          <a:bodyPr>
            <a:normAutofit fontScale="92500"/>
          </a:bodyPr>
          <a:lstStyle/>
          <a:p>
            <a:pPr eaLnBrk="1" hangingPunct="1"/>
            <a:r>
              <a:rPr lang="zh-CN" altLang="en-US" smtClean="0"/>
              <a:t>控制类代表协调、排序、事务处理以及对其它对象的控制，经常用于封装与某个具体用例有关的控制流。</a:t>
            </a:r>
          </a:p>
          <a:p>
            <a:pPr eaLnBrk="1" hangingPunct="1"/>
            <a:r>
              <a:rPr lang="zh-CN" altLang="en-US" smtClean="0"/>
              <a:t>控制类处理和协调用例事件流中的主要动作和控制流，并将部分任务委派给其它对象。</a:t>
            </a:r>
          </a:p>
          <a:p>
            <a:pPr eaLnBrk="1" hangingPunct="1"/>
            <a:r>
              <a:rPr lang="zh-CN" altLang="en-US" smtClean="0"/>
              <a:t>根据分层原则，控制类不封装与参与者交互有关的内容，也不封装与系统处理的长效持久的信息有关的问题，这些问题分别由边界类和实体类进行封装。 </a:t>
            </a:r>
          </a:p>
        </p:txBody>
      </p:sp>
    </p:spTree>
    <p:extLst>
      <p:ext uri="{BB962C8B-B14F-4D97-AF65-F5344CB8AC3E}">
        <p14:creationId xmlns:p14="http://schemas.microsoft.com/office/powerpoint/2010/main" val="184551517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67544" y="328290"/>
            <a:ext cx="8567737" cy="981075"/>
          </a:xfrm>
        </p:spPr>
        <p:txBody>
          <a:bodyPr/>
          <a:lstStyle/>
          <a:p>
            <a:pPr eaLnBrk="1" hangingPunct="1"/>
            <a:r>
              <a:rPr lang="zh-CN" altLang="en-US" dirty="0" smtClean="0"/>
              <a:t>识别控制类</a:t>
            </a:r>
          </a:p>
        </p:txBody>
      </p:sp>
      <p:sp>
        <p:nvSpPr>
          <p:cNvPr id="89091" name="Rectangle 3"/>
          <p:cNvSpPr>
            <a:spLocks noGrp="1" noChangeArrowheads="1"/>
          </p:cNvSpPr>
          <p:nvPr>
            <p:ph type="body" idx="1"/>
          </p:nvPr>
        </p:nvSpPr>
        <p:spPr>
          <a:xfrm>
            <a:off x="683567" y="1613010"/>
            <a:ext cx="7344817" cy="1183432"/>
          </a:xfrm>
        </p:spPr>
        <p:txBody>
          <a:bodyPr>
            <a:normAutofit/>
          </a:bodyPr>
          <a:lstStyle/>
          <a:p>
            <a:pPr eaLnBrk="1" hangingPunct="1"/>
            <a:r>
              <a:rPr lang="zh-CN" altLang="en-US" sz="2000" dirty="0" smtClean="0"/>
              <a:t>当用例逻辑较为复杂，并涉及到多个实体类时，可以考虑采用控制类</a:t>
            </a:r>
          </a:p>
          <a:p>
            <a:pPr eaLnBrk="1" hangingPunct="1"/>
            <a:r>
              <a:rPr lang="zh-CN" altLang="en-US" sz="2000" dirty="0" smtClean="0"/>
              <a:t>简化方案：控制类的职责合并给边界类</a:t>
            </a:r>
          </a:p>
        </p:txBody>
      </p:sp>
      <p:grpSp>
        <p:nvGrpSpPr>
          <p:cNvPr id="89092" name="Group 4"/>
          <p:cNvGrpSpPr>
            <a:grpSpLocks/>
          </p:cNvGrpSpPr>
          <p:nvPr/>
        </p:nvGrpSpPr>
        <p:grpSpPr bwMode="auto">
          <a:xfrm>
            <a:off x="467476" y="2781300"/>
            <a:ext cx="8208212" cy="3605213"/>
            <a:chOff x="944" y="1386"/>
            <a:chExt cx="2286" cy="904"/>
          </a:xfrm>
        </p:grpSpPr>
        <p:sp>
          <p:nvSpPr>
            <p:cNvPr id="89093" name="Text Box 5"/>
            <p:cNvSpPr txBox="1">
              <a:spLocks noChangeArrowheads="1"/>
            </p:cNvSpPr>
            <p:nvPr/>
          </p:nvSpPr>
          <p:spPr bwMode="auto">
            <a:xfrm>
              <a:off x="2474" y="1778"/>
              <a:ext cx="202" cy="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latin typeface="Times New Roman" panose="02020603050405020304" pitchFamily="18" charset="0"/>
                </a:rPr>
                <a:t>获取</a:t>
              </a:r>
              <a:endParaRPr lang="zh-CN" altLang="en-US" sz="4000" b="1"/>
            </a:p>
          </p:txBody>
        </p:sp>
        <p:sp>
          <p:nvSpPr>
            <p:cNvPr id="89094" name="Text Box 6"/>
            <p:cNvSpPr txBox="1">
              <a:spLocks noChangeArrowheads="1"/>
            </p:cNvSpPr>
            <p:nvPr/>
          </p:nvSpPr>
          <p:spPr bwMode="auto">
            <a:xfrm>
              <a:off x="2399" y="1592"/>
              <a:ext cx="193" cy="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latin typeface="Times New Roman" panose="02020603050405020304" pitchFamily="18" charset="0"/>
                </a:rPr>
                <a:t>验证</a:t>
              </a:r>
              <a:endParaRPr lang="zh-CN" altLang="en-US" sz="4000" b="1"/>
            </a:p>
          </p:txBody>
        </p:sp>
        <p:grpSp>
          <p:nvGrpSpPr>
            <p:cNvPr id="89095" name="Group 7"/>
            <p:cNvGrpSpPr>
              <a:grpSpLocks/>
            </p:cNvGrpSpPr>
            <p:nvPr/>
          </p:nvGrpSpPr>
          <p:grpSpPr bwMode="auto">
            <a:xfrm>
              <a:off x="1046" y="1439"/>
              <a:ext cx="177" cy="223"/>
              <a:chOff x="3268" y="2370"/>
              <a:chExt cx="538" cy="795"/>
            </a:xfrm>
          </p:grpSpPr>
          <p:sp>
            <p:nvSpPr>
              <p:cNvPr id="89108" name="Oval 8"/>
              <p:cNvSpPr>
                <a:spLocks noChangeArrowheads="1"/>
              </p:cNvSpPr>
              <p:nvPr/>
            </p:nvSpPr>
            <p:spPr bwMode="auto">
              <a:xfrm>
                <a:off x="3428" y="2370"/>
                <a:ext cx="216" cy="218"/>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9109" name="Line 9"/>
              <p:cNvSpPr>
                <a:spLocks noChangeShapeType="1"/>
              </p:cNvSpPr>
              <p:nvPr/>
            </p:nvSpPr>
            <p:spPr bwMode="auto">
              <a:xfrm>
                <a:off x="3334" y="2664"/>
                <a:ext cx="4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10" name="Line 10"/>
              <p:cNvSpPr>
                <a:spLocks noChangeShapeType="1"/>
              </p:cNvSpPr>
              <p:nvPr/>
            </p:nvSpPr>
            <p:spPr bwMode="auto">
              <a:xfrm flipH="1">
                <a:off x="3536" y="2601"/>
                <a:ext cx="0" cy="2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11" name="Line 11"/>
              <p:cNvSpPr>
                <a:spLocks noChangeShapeType="1"/>
              </p:cNvSpPr>
              <p:nvPr/>
            </p:nvSpPr>
            <p:spPr bwMode="auto">
              <a:xfrm flipH="1">
                <a:off x="3268" y="2876"/>
                <a:ext cx="268" cy="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12" name="Line 12"/>
              <p:cNvSpPr>
                <a:spLocks noChangeShapeType="1"/>
              </p:cNvSpPr>
              <p:nvPr/>
            </p:nvSpPr>
            <p:spPr bwMode="auto">
              <a:xfrm>
                <a:off x="3536" y="2890"/>
                <a:ext cx="270" cy="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9096" name="Text Box 13"/>
            <p:cNvSpPr txBox="1">
              <a:spLocks noChangeArrowheads="1"/>
            </p:cNvSpPr>
            <p:nvPr/>
          </p:nvSpPr>
          <p:spPr bwMode="auto">
            <a:xfrm>
              <a:off x="944" y="1672"/>
              <a:ext cx="436"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u="sng" dirty="0">
                  <a:latin typeface="Times New Roman" panose="02020603050405020304" pitchFamily="18" charset="0"/>
                </a:rPr>
                <a:t>：图书管理员</a:t>
              </a:r>
              <a:endParaRPr lang="zh-CN" altLang="en-US" sz="4000" b="1" dirty="0"/>
            </a:p>
          </p:txBody>
        </p:sp>
        <p:sp>
          <p:nvSpPr>
            <p:cNvPr id="89097" name="Line 14"/>
            <p:cNvSpPr>
              <a:spLocks noChangeShapeType="1"/>
            </p:cNvSpPr>
            <p:nvPr/>
          </p:nvSpPr>
          <p:spPr bwMode="auto">
            <a:xfrm>
              <a:off x="1240" y="1562"/>
              <a:ext cx="378"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89098" name="Line 15"/>
            <p:cNvSpPr>
              <a:spLocks noChangeShapeType="1"/>
            </p:cNvSpPr>
            <p:nvPr/>
          </p:nvSpPr>
          <p:spPr bwMode="auto">
            <a:xfrm flipV="1">
              <a:off x="2273" y="1548"/>
              <a:ext cx="479" cy="354"/>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89099" name="Line 16"/>
            <p:cNvSpPr>
              <a:spLocks noChangeShapeType="1"/>
            </p:cNvSpPr>
            <p:nvPr/>
          </p:nvSpPr>
          <p:spPr bwMode="auto">
            <a:xfrm flipV="1">
              <a:off x="2264" y="1852"/>
              <a:ext cx="496" cy="137"/>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89100" name="Line 17"/>
            <p:cNvSpPr>
              <a:spLocks noChangeShapeType="1"/>
            </p:cNvSpPr>
            <p:nvPr/>
          </p:nvSpPr>
          <p:spPr bwMode="auto">
            <a:xfrm>
              <a:off x="1945" y="1666"/>
              <a:ext cx="0" cy="204"/>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89101" name="Text Box 18"/>
            <p:cNvSpPr txBox="1">
              <a:spLocks noChangeArrowheads="1"/>
            </p:cNvSpPr>
            <p:nvPr/>
          </p:nvSpPr>
          <p:spPr bwMode="auto">
            <a:xfrm>
              <a:off x="2508" y="1989"/>
              <a:ext cx="202" cy="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latin typeface="Times New Roman" panose="02020603050405020304" pitchFamily="18" charset="0"/>
                </a:rPr>
                <a:t>创建</a:t>
              </a:r>
              <a:endParaRPr lang="zh-CN" altLang="en-US" sz="4000" b="1"/>
            </a:p>
          </p:txBody>
        </p:sp>
        <p:sp>
          <p:nvSpPr>
            <p:cNvPr id="89102" name="Line 19"/>
            <p:cNvSpPr>
              <a:spLocks noChangeShapeType="1"/>
            </p:cNvSpPr>
            <p:nvPr/>
          </p:nvSpPr>
          <p:spPr bwMode="auto">
            <a:xfrm>
              <a:off x="2281" y="2038"/>
              <a:ext cx="471" cy="124"/>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89103" name="Text Box 20"/>
            <p:cNvSpPr txBox="1">
              <a:spLocks noChangeArrowheads="1"/>
            </p:cNvSpPr>
            <p:nvPr/>
          </p:nvSpPr>
          <p:spPr bwMode="auto">
            <a:xfrm>
              <a:off x="1626" y="1436"/>
              <a:ext cx="672" cy="234"/>
            </a:xfrm>
            <a:prstGeom prst="rect">
              <a:avLst/>
            </a:prstGeom>
            <a:solidFill>
              <a:srgbClr val="FFFFFF"/>
            </a:solidFill>
            <a:ln w="9525">
              <a:solidFill>
                <a:srgbClr val="000000"/>
              </a:solidFill>
              <a:miter lim="800000"/>
              <a:headEnd/>
              <a:tailEnd/>
            </a:ln>
          </p:spPr>
          <p:txBody>
            <a:bodyPr lIns="85725" tIns="9525" rIns="85725" bIns="47625"/>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2000" b="1">
                  <a:latin typeface="Times New Roman" panose="02020603050405020304" pitchFamily="18" charset="0"/>
                </a:rPr>
                <a:t>« boundary »</a:t>
              </a:r>
            </a:p>
            <a:p>
              <a:pPr algn="ctr" eaLnBrk="1" hangingPunct="1">
                <a:lnSpc>
                  <a:spcPct val="96000"/>
                </a:lnSpc>
              </a:pPr>
              <a:r>
                <a:rPr lang="zh-CN" altLang="en-US" sz="2000" b="1" u="sng">
                  <a:latin typeface="Times New Roman" panose="02020603050405020304" pitchFamily="18" charset="0"/>
                </a:rPr>
                <a:t>：借书用户界面</a:t>
              </a:r>
              <a:endParaRPr lang="zh-CN" altLang="en-US" sz="4000" b="1"/>
            </a:p>
          </p:txBody>
        </p:sp>
        <p:sp>
          <p:nvSpPr>
            <p:cNvPr id="89104" name="Text Box 21"/>
            <p:cNvSpPr txBox="1">
              <a:spLocks noChangeArrowheads="1"/>
            </p:cNvSpPr>
            <p:nvPr/>
          </p:nvSpPr>
          <p:spPr bwMode="auto">
            <a:xfrm>
              <a:off x="1626" y="1872"/>
              <a:ext cx="672" cy="234"/>
            </a:xfrm>
            <a:prstGeom prst="rect">
              <a:avLst/>
            </a:prstGeom>
            <a:solidFill>
              <a:srgbClr val="FFFFFF"/>
            </a:solidFill>
            <a:ln w="9525">
              <a:solidFill>
                <a:srgbClr val="000000"/>
              </a:solidFill>
              <a:miter lim="800000"/>
              <a:headEnd/>
              <a:tailEnd/>
            </a:ln>
          </p:spPr>
          <p:txBody>
            <a:bodyPr lIns="85725" tIns="9525" rIns="85725" bIns="47625"/>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2000" b="1">
                  <a:latin typeface="Times New Roman" panose="02020603050405020304" pitchFamily="18" charset="0"/>
                </a:rPr>
                <a:t>« control »</a:t>
              </a:r>
            </a:p>
            <a:p>
              <a:pPr algn="ctr" eaLnBrk="1" hangingPunct="1">
                <a:lnSpc>
                  <a:spcPct val="96000"/>
                </a:lnSpc>
              </a:pPr>
              <a:r>
                <a:rPr lang="zh-CN" altLang="en-US" sz="2000" b="1" u="sng">
                  <a:latin typeface="Times New Roman" panose="02020603050405020304" pitchFamily="18" charset="0"/>
                </a:rPr>
                <a:t>：借书控制类</a:t>
              </a:r>
              <a:endParaRPr lang="zh-CN" altLang="en-US" sz="4000" b="1"/>
            </a:p>
          </p:txBody>
        </p:sp>
        <p:sp>
          <p:nvSpPr>
            <p:cNvPr id="89105" name="Text Box 22"/>
            <p:cNvSpPr txBox="1">
              <a:spLocks noChangeArrowheads="1"/>
            </p:cNvSpPr>
            <p:nvPr/>
          </p:nvSpPr>
          <p:spPr bwMode="auto">
            <a:xfrm>
              <a:off x="2752" y="1386"/>
              <a:ext cx="462" cy="234"/>
            </a:xfrm>
            <a:prstGeom prst="rect">
              <a:avLst/>
            </a:prstGeom>
            <a:solidFill>
              <a:srgbClr val="FFFFFF"/>
            </a:solidFill>
            <a:ln w="9525">
              <a:solidFill>
                <a:srgbClr val="000000"/>
              </a:solidFill>
              <a:miter lim="800000"/>
              <a:headEnd/>
              <a:tailEnd/>
            </a:ln>
          </p:spPr>
          <p:txBody>
            <a:bodyPr lIns="85725" tIns="9525" rIns="85725" bIns="47625"/>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2000" b="1">
                  <a:latin typeface="Times New Roman" panose="02020603050405020304" pitchFamily="18" charset="0"/>
                </a:rPr>
                <a:t>« entity »</a:t>
              </a:r>
            </a:p>
            <a:p>
              <a:pPr algn="ctr" eaLnBrk="1" hangingPunct="1">
                <a:lnSpc>
                  <a:spcPct val="96000"/>
                </a:lnSpc>
              </a:pPr>
              <a:r>
                <a:rPr lang="zh-CN" altLang="en-US" sz="2000" b="1" u="sng">
                  <a:latin typeface="Times New Roman" panose="02020603050405020304" pitchFamily="18" charset="0"/>
                </a:rPr>
                <a:t>：读者</a:t>
              </a:r>
              <a:endParaRPr lang="zh-CN" altLang="en-US" sz="4000" b="1"/>
            </a:p>
          </p:txBody>
        </p:sp>
        <p:sp>
          <p:nvSpPr>
            <p:cNvPr id="89106" name="Text Box 23"/>
            <p:cNvSpPr txBox="1">
              <a:spLocks noChangeArrowheads="1"/>
            </p:cNvSpPr>
            <p:nvPr/>
          </p:nvSpPr>
          <p:spPr bwMode="auto">
            <a:xfrm>
              <a:off x="2768" y="1734"/>
              <a:ext cx="462" cy="234"/>
            </a:xfrm>
            <a:prstGeom prst="rect">
              <a:avLst/>
            </a:prstGeom>
            <a:solidFill>
              <a:srgbClr val="FFFFFF"/>
            </a:solidFill>
            <a:ln w="9525">
              <a:solidFill>
                <a:srgbClr val="000000"/>
              </a:solidFill>
              <a:miter lim="800000"/>
              <a:headEnd/>
              <a:tailEnd/>
            </a:ln>
          </p:spPr>
          <p:txBody>
            <a:bodyPr lIns="85725" tIns="9525" rIns="85725" bIns="47625"/>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2000" b="1">
                  <a:latin typeface="Times New Roman" panose="02020603050405020304" pitchFamily="18" charset="0"/>
                </a:rPr>
                <a:t>« entity »</a:t>
              </a:r>
            </a:p>
            <a:p>
              <a:pPr algn="ctr" eaLnBrk="1" hangingPunct="1">
                <a:lnSpc>
                  <a:spcPct val="96000"/>
                </a:lnSpc>
              </a:pPr>
              <a:r>
                <a:rPr lang="zh-CN" altLang="en-US" sz="2000" b="1" u="sng">
                  <a:latin typeface="Times New Roman" panose="02020603050405020304" pitchFamily="18" charset="0"/>
                </a:rPr>
                <a:t>：资源项目</a:t>
              </a:r>
              <a:endParaRPr lang="zh-CN" altLang="en-US" sz="4000" b="1"/>
            </a:p>
          </p:txBody>
        </p:sp>
        <p:sp>
          <p:nvSpPr>
            <p:cNvPr id="89107" name="Text Box 24"/>
            <p:cNvSpPr txBox="1">
              <a:spLocks noChangeArrowheads="1"/>
            </p:cNvSpPr>
            <p:nvPr/>
          </p:nvSpPr>
          <p:spPr bwMode="auto">
            <a:xfrm>
              <a:off x="2768" y="2056"/>
              <a:ext cx="462" cy="234"/>
            </a:xfrm>
            <a:prstGeom prst="rect">
              <a:avLst/>
            </a:prstGeom>
            <a:solidFill>
              <a:srgbClr val="FFFFFF"/>
            </a:solidFill>
            <a:ln w="9525">
              <a:solidFill>
                <a:srgbClr val="000000"/>
              </a:solidFill>
              <a:miter lim="800000"/>
              <a:headEnd/>
              <a:tailEnd/>
            </a:ln>
          </p:spPr>
          <p:txBody>
            <a:bodyPr lIns="85725" tIns="9525" rIns="85725" bIns="47625"/>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2000" b="1">
                  <a:latin typeface="Times New Roman" panose="02020603050405020304" pitchFamily="18" charset="0"/>
                </a:rPr>
                <a:t>« entity »</a:t>
              </a:r>
            </a:p>
            <a:p>
              <a:pPr algn="ctr" eaLnBrk="1" hangingPunct="1">
                <a:lnSpc>
                  <a:spcPct val="96000"/>
                </a:lnSpc>
              </a:pPr>
              <a:r>
                <a:rPr lang="zh-CN" altLang="en-US" sz="2000" b="1" u="sng">
                  <a:latin typeface="Times New Roman" panose="02020603050405020304" pitchFamily="18" charset="0"/>
                </a:rPr>
                <a:t>：借书记录</a:t>
              </a:r>
              <a:endParaRPr lang="zh-CN" altLang="en-US" sz="4000" b="1"/>
            </a:p>
          </p:txBody>
        </p:sp>
      </p:grpSp>
    </p:spTree>
    <p:extLst>
      <p:ext uri="{BB962C8B-B14F-4D97-AF65-F5344CB8AC3E}">
        <p14:creationId xmlns:p14="http://schemas.microsoft.com/office/powerpoint/2010/main" val="330289974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569613" y="476672"/>
            <a:ext cx="8567737" cy="981075"/>
          </a:xfrm>
        </p:spPr>
        <p:txBody>
          <a:bodyPr/>
          <a:lstStyle/>
          <a:p>
            <a:pPr eaLnBrk="1" hangingPunct="1"/>
            <a:r>
              <a:rPr lang="zh-CN" altLang="en-US" dirty="0" smtClean="0"/>
              <a:t>不同类的职责分配</a:t>
            </a:r>
          </a:p>
        </p:txBody>
      </p:sp>
      <p:sp>
        <p:nvSpPr>
          <p:cNvPr id="90115" name="Rectangle 3"/>
          <p:cNvSpPr>
            <a:spLocks noGrp="1" noChangeArrowheads="1"/>
          </p:cNvSpPr>
          <p:nvPr>
            <p:ph type="body" idx="1"/>
          </p:nvPr>
        </p:nvSpPr>
        <p:spPr/>
        <p:txBody>
          <a:bodyPr>
            <a:normAutofit fontScale="85000" lnSpcReduction="20000"/>
          </a:bodyPr>
          <a:lstStyle/>
          <a:p>
            <a:pPr eaLnBrk="1" hangingPunct="1">
              <a:buFont typeface="Wingdings" panose="05000000000000000000" pitchFamily="2" charset="2"/>
              <a:buNone/>
            </a:pPr>
            <a:r>
              <a:rPr lang="zh-CN" altLang="en-US" smtClean="0">
                <a:solidFill>
                  <a:schemeClr val="tx2"/>
                </a:solidFill>
              </a:rPr>
              <a:t>向下依赖的关系：</a:t>
            </a:r>
          </a:p>
          <a:p>
            <a:pPr eaLnBrk="1" hangingPunct="1"/>
            <a:r>
              <a:rPr lang="zh-CN" altLang="en-US" smtClean="0">
                <a:solidFill>
                  <a:schemeClr val="tx2"/>
                </a:solidFill>
              </a:rPr>
              <a:t>边界类</a:t>
            </a:r>
          </a:p>
          <a:p>
            <a:pPr lvl="1" eaLnBrk="1" hangingPunct="1"/>
            <a:r>
              <a:rPr lang="zh-CN" altLang="en-US" smtClean="0"/>
              <a:t>负责与参与者的交互（输入数据、显示数据）</a:t>
            </a:r>
          </a:p>
          <a:p>
            <a:pPr lvl="1" eaLnBrk="1" hangingPunct="1"/>
            <a:r>
              <a:rPr lang="zh-CN" altLang="en-US" smtClean="0">
                <a:latin typeface="黑体" panose="02010609060101010101" pitchFamily="49" charset="-122"/>
              </a:rPr>
              <a:t>为</a:t>
            </a:r>
            <a:r>
              <a:rPr lang="en-US" altLang="zh-CN" smtClean="0">
                <a:latin typeface="黑体" panose="02010609060101010101" pitchFamily="49" charset="-122"/>
              </a:rPr>
              <a:t>GUI</a:t>
            </a:r>
            <a:r>
              <a:rPr lang="zh-CN" altLang="en-US" smtClean="0">
                <a:latin typeface="黑体" panose="02010609060101010101" pitchFamily="49" charset="-122"/>
              </a:rPr>
              <a:t>的每个弹出式屏幕创建一个边界对象。</a:t>
            </a:r>
          </a:p>
          <a:p>
            <a:pPr eaLnBrk="1" hangingPunct="1"/>
            <a:r>
              <a:rPr lang="zh-CN" altLang="en-US" smtClean="0">
                <a:solidFill>
                  <a:schemeClr val="tx2"/>
                </a:solidFill>
              </a:rPr>
              <a:t>控制类（可选）</a:t>
            </a:r>
          </a:p>
          <a:p>
            <a:pPr lvl="1" eaLnBrk="1" hangingPunct="1"/>
            <a:r>
              <a:rPr lang="zh-CN" altLang="en-US" smtClean="0"/>
              <a:t>负责一个用例的事件流，或部分复杂数据流</a:t>
            </a:r>
          </a:p>
          <a:p>
            <a:pPr eaLnBrk="1" hangingPunct="1"/>
            <a:r>
              <a:rPr lang="zh-CN" altLang="en-US" smtClean="0">
                <a:solidFill>
                  <a:schemeClr val="tx2"/>
                </a:solidFill>
              </a:rPr>
              <a:t>实体类</a:t>
            </a:r>
          </a:p>
          <a:p>
            <a:pPr lvl="1" eaLnBrk="1" hangingPunct="1"/>
            <a:r>
              <a:rPr lang="zh-CN" altLang="en-US" smtClean="0"/>
              <a:t>负责数据的封装</a:t>
            </a:r>
          </a:p>
          <a:p>
            <a:pPr lvl="1" eaLnBrk="1" hangingPunct="1"/>
            <a:r>
              <a:rPr lang="zh-CN" altLang="en-US" smtClean="0"/>
              <a:t>为每个领域类创建一个实体类</a:t>
            </a:r>
          </a:p>
        </p:txBody>
      </p:sp>
    </p:spTree>
    <p:extLst>
      <p:ext uri="{BB962C8B-B14F-4D97-AF65-F5344CB8AC3E}">
        <p14:creationId xmlns:p14="http://schemas.microsoft.com/office/powerpoint/2010/main" val="160029735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569899" y="548680"/>
            <a:ext cx="8567737" cy="981075"/>
          </a:xfrm>
        </p:spPr>
        <p:txBody>
          <a:bodyPr/>
          <a:lstStyle/>
          <a:p>
            <a:pPr eaLnBrk="1" hangingPunct="1"/>
            <a:r>
              <a:rPr lang="zh-CN" altLang="en-US" dirty="0" smtClean="0"/>
              <a:t>图书馆系统的界面类</a:t>
            </a:r>
          </a:p>
        </p:txBody>
      </p:sp>
      <p:graphicFrame>
        <p:nvGraphicFramePr>
          <p:cNvPr id="91139" name="Object 3"/>
          <p:cNvGraphicFramePr>
            <a:graphicFrameLocks noGrp="1" noChangeAspect="1"/>
          </p:cNvGraphicFramePr>
          <p:nvPr>
            <p:ph idx="1"/>
            <p:extLst>
              <p:ext uri="{D42A27DB-BD31-4B8C-83A1-F6EECF244321}">
                <p14:modId xmlns:p14="http://schemas.microsoft.com/office/powerpoint/2010/main" val="3266106386"/>
              </p:ext>
            </p:extLst>
          </p:nvPr>
        </p:nvGraphicFramePr>
        <p:xfrm>
          <a:off x="569899" y="1888453"/>
          <a:ext cx="8057056" cy="3772796"/>
        </p:xfrm>
        <a:graphic>
          <a:graphicData uri="http://schemas.openxmlformats.org/presentationml/2006/ole">
            <mc:AlternateContent xmlns:mc="http://schemas.openxmlformats.org/markup-compatibility/2006">
              <mc:Choice xmlns:v="urn:schemas-microsoft-com:vml" Requires="v">
                <p:oleObj spid="_x0000_s9224" name="位图图像" r:id="rId3" imgW="6180952" imgH="2561905" progId="Paint.Picture">
                  <p:embed/>
                </p:oleObj>
              </mc:Choice>
              <mc:Fallback>
                <p:oleObj name="位图图像" r:id="rId3" imgW="6180952" imgH="2561905" progId="Paint.Picture">
                  <p:embed/>
                  <p:pic>
                    <p:nvPicPr>
                      <p:cNvPr id="9113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899" y="1888453"/>
                        <a:ext cx="8057056" cy="3772796"/>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75144087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392113" y="476672"/>
            <a:ext cx="8567737" cy="981075"/>
          </a:xfrm>
        </p:spPr>
        <p:txBody>
          <a:bodyPr/>
          <a:lstStyle/>
          <a:p>
            <a:pPr eaLnBrk="1" hangingPunct="1"/>
            <a:r>
              <a:rPr lang="zh-CN" altLang="en-US" dirty="0" smtClean="0"/>
              <a:t>图书馆系统的控制类</a:t>
            </a:r>
          </a:p>
        </p:txBody>
      </p:sp>
      <p:graphicFrame>
        <p:nvGraphicFramePr>
          <p:cNvPr id="92163" name="Object 3"/>
          <p:cNvGraphicFramePr>
            <a:graphicFrameLocks noGrp="1" noChangeAspect="1"/>
          </p:cNvGraphicFramePr>
          <p:nvPr>
            <p:ph idx="1"/>
            <p:extLst>
              <p:ext uri="{D42A27DB-BD31-4B8C-83A1-F6EECF244321}">
                <p14:modId xmlns:p14="http://schemas.microsoft.com/office/powerpoint/2010/main" val="2081586221"/>
              </p:ext>
            </p:extLst>
          </p:nvPr>
        </p:nvGraphicFramePr>
        <p:xfrm>
          <a:off x="611559" y="2269113"/>
          <a:ext cx="7920881" cy="2312764"/>
        </p:xfrm>
        <a:graphic>
          <a:graphicData uri="http://schemas.openxmlformats.org/presentationml/2006/ole">
            <mc:AlternateContent xmlns:mc="http://schemas.openxmlformats.org/markup-compatibility/2006">
              <mc:Choice xmlns:v="urn:schemas-microsoft-com:vml" Requires="v">
                <p:oleObj spid="_x0000_s10248" name="位图图像" r:id="rId3" imgW="6200000" imgH="1600000" progId="Paint.Picture">
                  <p:embed/>
                </p:oleObj>
              </mc:Choice>
              <mc:Fallback>
                <p:oleObj name="位图图像" r:id="rId3" imgW="6200000" imgH="1600000" progId="Paint.Picture">
                  <p:embed/>
                  <p:pic>
                    <p:nvPicPr>
                      <p:cNvPr id="9216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59" y="2269113"/>
                        <a:ext cx="7920881" cy="231276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06084639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467544" y="476672"/>
            <a:ext cx="8567737" cy="981075"/>
          </a:xfrm>
        </p:spPr>
        <p:txBody>
          <a:bodyPr/>
          <a:lstStyle/>
          <a:p>
            <a:pPr eaLnBrk="1" hangingPunct="1"/>
            <a:r>
              <a:rPr lang="zh-CN" altLang="en-US" dirty="0" smtClean="0"/>
              <a:t>图书馆系统的实体类</a:t>
            </a:r>
          </a:p>
        </p:txBody>
      </p:sp>
      <p:graphicFrame>
        <p:nvGraphicFramePr>
          <p:cNvPr id="93187" name="Object 3"/>
          <p:cNvGraphicFramePr>
            <a:graphicFrameLocks noGrp="1" noChangeAspect="1"/>
          </p:cNvGraphicFramePr>
          <p:nvPr>
            <p:ph idx="1"/>
            <p:extLst>
              <p:ext uri="{D42A27DB-BD31-4B8C-83A1-F6EECF244321}">
                <p14:modId xmlns:p14="http://schemas.microsoft.com/office/powerpoint/2010/main" val="3764891831"/>
              </p:ext>
            </p:extLst>
          </p:nvPr>
        </p:nvGraphicFramePr>
        <p:xfrm>
          <a:off x="539552" y="1909238"/>
          <a:ext cx="8064896" cy="3609328"/>
        </p:xfrm>
        <a:graphic>
          <a:graphicData uri="http://schemas.openxmlformats.org/presentationml/2006/ole">
            <mc:AlternateContent xmlns:mc="http://schemas.openxmlformats.org/markup-compatibility/2006">
              <mc:Choice xmlns:v="urn:schemas-microsoft-com:vml" Requires="v">
                <p:oleObj spid="_x0000_s11272" name="位图图像" r:id="rId3" imgW="7020905" imgH="2781688" progId="Paint.Picture">
                  <p:embed/>
                </p:oleObj>
              </mc:Choice>
              <mc:Fallback>
                <p:oleObj name="位图图像" r:id="rId3" imgW="7020905" imgH="2781688" progId="Paint.Picture">
                  <p:embed/>
                  <p:pic>
                    <p:nvPicPr>
                      <p:cNvPr id="9318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1909238"/>
                        <a:ext cx="8064896" cy="3609328"/>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3475862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179512" y="548680"/>
            <a:ext cx="8567737" cy="981075"/>
          </a:xfrm>
        </p:spPr>
        <p:txBody>
          <a:bodyPr/>
          <a:lstStyle/>
          <a:p>
            <a:pPr eaLnBrk="1" hangingPunct="1">
              <a:defRPr/>
            </a:pPr>
            <a:r>
              <a:rPr lang="en-US" altLang="zh-CN" dirty="0" smtClean="0">
                <a:effectLst>
                  <a:outerShdw blurRad="38100" dist="38100" dir="2700000" algn="tl">
                    <a:srgbClr val="C0C0C0"/>
                  </a:outerShdw>
                </a:effectLst>
              </a:rPr>
              <a:t>3. </a:t>
            </a:r>
            <a:r>
              <a:rPr lang="zh-CN" altLang="en-US" dirty="0" smtClean="0">
                <a:effectLst>
                  <a:outerShdw blurRad="38100" dist="38100" dir="2700000" algn="tl">
                    <a:srgbClr val="C0C0C0"/>
                  </a:outerShdw>
                </a:effectLst>
              </a:rPr>
              <a:t>软件架构模式</a:t>
            </a:r>
          </a:p>
        </p:txBody>
      </p:sp>
      <p:sp>
        <p:nvSpPr>
          <p:cNvPr id="11267" name="Rectangle 3"/>
          <p:cNvSpPr>
            <a:spLocks noGrp="1" noChangeArrowheads="1"/>
          </p:cNvSpPr>
          <p:nvPr>
            <p:ph type="body" idx="1"/>
          </p:nvPr>
        </p:nvSpPr>
        <p:spPr>
          <a:xfrm>
            <a:off x="683568" y="1844824"/>
            <a:ext cx="7920880" cy="4248472"/>
          </a:xfrm>
        </p:spPr>
        <p:txBody>
          <a:bodyPr>
            <a:normAutofit lnSpcReduction="10000"/>
          </a:bodyPr>
          <a:lstStyle/>
          <a:p>
            <a:pPr eaLnBrk="1" hangingPunct="1">
              <a:lnSpc>
                <a:spcPct val="90000"/>
              </a:lnSpc>
            </a:pPr>
            <a:r>
              <a:rPr lang="zh-CN" altLang="en-US" dirty="0" smtClean="0"/>
              <a:t>大部分的架构来源于有相似关注点的系统的总结和抽象，这些相似性被描述成某种特殊模式的架构风格，也就是架构模式（</a:t>
            </a:r>
            <a:r>
              <a:rPr lang="en-US" altLang="zh-CN" dirty="0" smtClean="0"/>
              <a:t>architectural pattern</a:t>
            </a:r>
            <a:r>
              <a:rPr lang="zh-CN" altLang="en-US" dirty="0" smtClean="0"/>
              <a:t>）。</a:t>
            </a:r>
            <a:endParaRPr lang="en-US" altLang="zh-CN" dirty="0" smtClean="0"/>
          </a:p>
          <a:p>
            <a:pPr eaLnBrk="1" hangingPunct="1">
              <a:lnSpc>
                <a:spcPct val="90000"/>
              </a:lnSpc>
            </a:pPr>
            <a:r>
              <a:rPr lang="zh-CN" altLang="en-US" dirty="0" smtClean="0"/>
              <a:t>一种架构模式就是一个经验秘籍，架构师在设计不同系统时可以重复使用这些先进经验。</a:t>
            </a:r>
            <a:endParaRPr lang="en-US" altLang="zh-CN" dirty="0" smtClean="0"/>
          </a:p>
          <a:p>
            <a:pPr lvl="1" eaLnBrk="1" hangingPunct="1">
              <a:lnSpc>
                <a:spcPct val="90000"/>
              </a:lnSpc>
            </a:pPr>
            <a:r>
              <a:rPr lang="zh-CN" altLang="en-US" dirty="0" smtClean="0"/>
              <a:t>图</a:t>
            </a:r>
            <a:r>
              <a:rPr lang="en-US" altLang="zh-CN" dirty="0" smtClean="0"/>
              <a:t>10.1</a:t>
            </a:r>
            <a:r>
              <a:rPr lang="zh-CN" altLang="en-US" dirty="0" smtClean="0"/>
              <a:t>就是桥梁的四种常用架构模式。</a:t>
            </a:r>
            <a:endParaRPr lang="en-US" altLang="zh-CN" dirty="0" smtClean="0"/>
          </a:p>
          <a:p>
            <a:pPr lvl="1" eaLnBrk="1" hangingPunct="1">
              <a:lnSpc>
                <a:spcPct val="90000"/>
              </a:lnSpc>
            </a:pPr>
            <a:r>
              <a:rPr lang="zh-CN" altLang="en-US" dirty="0" smtClean="0"/>
              <a:t>中国建筑有一种攒尖模式，被广泛应用在古典园林中，如三角、四角、五角、八角等亭子，宫殿、坛庙大量应用。</a:t>
            </a:r>
          </a:p>
        </p:txBody>
      </p:sp>
    </p:spTree>
    <p:extLst>
      <p:ext uri="{BB962C8B-B14F-4D97-AF65-F5344CB8AC3E}">
        <p14:creationId xmlns:p14="http://schemas.microsoft.com/office/powerpoint/2010/main" val="278181397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a:xfrm>
            <a:off x="467544" y="332656"/>
            <a:ext cx="8567737" cy="981075"/>
          </a:xfrm>
        </p:spPr>
        <p:txBody>
          <a:bodyPr/>
          <a:lstStyle/>
          <a:p>
            <a:r>
              <a:rPr lang="zh-CN" altLang="en-US" dirty="0" smtClean="0"/>
              <a:t>其他架构方案</a:t>
            </a:r>
          </a:p>
        </p:txBody>
      </p:sp>
      <p:sp>
        <p:nvSpPr>
          <p:cNvPr id="94211" name="内容占位符 2"/>
          <p:cNvSpPr>
            <a:spLocks noGrp="1"/>
          </p:cNvSpPr>
          <p:nvPr>
            <p:ph idx="1"/>
          </p:nvPr>
        </p:nvSpPr>
        <p:spPr/>
        <p:txBody>
          <a:bodyPr>
            <a:normAutofit fontScale="70000" lnSpcReduction="20000"/>
          </a:bodyPr>
          <a:lstStyle/>
          <a:p>
            <a:r>
              <a:rPr lang="zh-CN" altLang="en-US" smtClean="0"/>
              <a:t>上述三层架构：</a:t>
            </a:r>
            <a:endParaRPr lang="en-US" altLang="zh-CN" smtClean="0"/>
          </a:p>
          <a:p>
            <a:pPr lvl="1"/>
            <a:r>
              <a:rPr lang="zh-CN" altLang="en-US" smtClean="0"/>
              <a:t>表现层</a:t>
            </a:r>
            <a:r>
              <a:rPr lang="en-US" altLang="zh-CN" smtClean="0"/>
              <a:t>/</a:t>
            </a:r>
            <a:r>
              <a:rPr lang="zh-CN" altLang="en-US" smtClean="0"/>
              <a:t>控制层</a:t>
            </a:r>
            <a:r>
              <a:rPr lang="en-US" altLang="zh-CN" smtClean="0"/>
              <a:t>/</a:t>
            </a:r>
            <a:r>
              <a:rPr lang="zh-CN" altLang="en-US" smtClean="0"/>
              <a:t>实体层</a:t>
            </a:r>
            <a:endParaRPr lang="en-US" altLang="zh-CN" smtClean="0"/>
          </a:p>
          <a:p>
            <a:r>
              <a:rPr lang="en-US" altLang="zh-CN" smtClean="0"/>
              <a:t>《</a:t>
            </a:r>
            <a:r>
              <a:rPr lang="zh-CN" altLang="en-US" smtClean="0"/>
              <a:t>数据库系统高级开发</a:t>
            </a:r>
            <a:r>
              <a:rPr lang="en-US" altLang="zh-CN" smtClean="0"/>
              <a:t>》</a:t>
            </a:r>
            <a:r>
              <a:rPr lang="zh-CN" altLang="en-US" smtClean="0"/>
              <a:t>案例三层：</a:t>
            </a:r>
            <a:endParaRPr lang="en-US" altLang="zh-CN" smtClean="0"/>
          </a:p>
          <a:p>
            <a:pPr lvl="1"/>
            <a:r>
              <a:rPr lang="zh-CN" altLang="en-US" smtClean="0"/>
              <a:t>表现层</a:t>
            </a:r>
            <a:r>
              <a:rPr lang="en-US" altLang="zh-CN" smtClean="0"/>
              <a:t>/</a:t>
            </a:r>
            <a:r>
              <a:rPr lang="zh-CN" altLang="en-US" smtClean="0"/>
              <a:t>业务逻辑层</a:t>
            </a:r>
            <a:r>
              <a:rPr lang="en-US" altLang="zh-CN" smtClean="0"/>
              <a:t>/</a:t>
            </a:r>
            <a:r>
              <a:rPr lang="zh-CN" altLang="en-US" smtClean="0"/>
              <a:t>数据访问层，其中业务逻辑层与上述控制层作用相同，数据访问层与实体层作业类似。</a:t>
            </a:r>
            <a:endParaRPr lang="en-US" altLang="zh-CN" smtClean="0"/>
          </a:p>
          <a:p>
            <a:pPr lvl="1"/>
            <a:r>
              <a:rPr lang="zh-CN" altLang="en-US" smtClean="0"/>
              <a:t>表现层</a:t>
            </a:r>
            <a:r>
              <a:rPr lang="en-US" altLang="zh-CN" smtClean="0"/>
              <a:t>/</a:t>
            </a:r>
            <a:r>
              <a:rPr lang="zh-CN" altLang="en-US" smtClean="0"/>
              <a:t>数据访问层，控制或业务逻辑由界面类负责。</a:t>
            </a:r>
            <a:endParaRPr lang="en-US" altLang="zh-CN" smtClean="0"/>
          </a:p>
          <a:p>
            <a:r>
              <a:rPr lang="en-US" altLang="zh-CN" smtClean="0"/>
              <a:t>MVC</a:t>
            </a:r>
            <a:r>
              <a:rPr lang="zh-CN" altLang="en-US" smtClean="0"/>
              <a:t>框架：</a:t>
            </a:r>
            <a:endParaRPr lang="en-US" altLang="zh-CN" smtClean="0"/>
          </a:p>
          <a:p>
            <a:pPr lvl="1"/>
            <a:r>
              <a:rPr lang="zh-CN" altLang="en-US" smtClean="0"/>
              <a:t>每个功能对应一个页面类，即</a:t>
            </a:r>
            <a:r>
              <a:rPr lang="en-US" altLang="zh-CN" smtClean="0"/>
              <a:t>View</a:t>
            </a:r>
            <a:r>
              <a:rPr lang="zh-CN" altLang="en-US" smtClean="0"/>
              <a:t>（边界类）</a:t>
            </a:r>
            <a:endParaRPr lang="en-US" altLang="zh-CN" smtClean="0"/>
          </a:p>
          <a:p>
            <a:pPr lvl="1"/>
            <a:r>
              <a:rPr lang="zh-CN" altLang="en-US" smtClean="0"/>
              <a:t>每个页面的请求都由</a:t>
            </a:r>
            <a:r>
              <a:rPr lang="en-US" altLang="zh-CN" smtClean="0"/>
              <a:t>Control</a:t>
            </a:r>
            <a:r>
              <a:rPr lang="zh-CN" altLang="en-US" smtClean="0"/>
              <a:t>类负责处理（控制类）</a:t>
            </a:r>
            <a:endParaRPr lang="en-US" altLang="zh-CN" smtClean="0"/>
          </a:p>
          <a:p>
            <a:pPr lvl="1"/>
            <a:r>
              <a:rPr lang="en-US" altLang="zh-CN" smtClean="0"/>
              <a:t>Control</a:t>
            </a:r>
            <a:r>
              <a:rPr lang="zh-CN" altLang="en-US" smtClean="0"/>
              <a:t>类使用</a:t>
            </a:r>
            <a:r>
              <a:rPr lang="en-US" altLang="zh-CN" smtClean="0"/>
              <a:t>Model</a:t>
            </a:r>
            <a:r>
              <a:rPr lang="zh-CN" altLang="en-US" smtClean="0"/>
              <a:t>类存取数据（实体类）</a:t>
            </a:r>
            <a:endParaRPr lang="en-US" altLang="zh-CN" smtClean="0"/>
          </a:p>
          <a:p>
            <a:r>
              <a:rPr lang="zh-CN" altLang="en-US" smtClean="0"/>
              <a:t>架构不同，要设计的软件类也不同</a:t>
            </a:r>
          </a:p>
        </p:txBody>
      </p:sp>
    </p:spTree>
    <p:extLst>
      <p:ext uri="{BB962C8B-B14F-4D97-AF65-F5344CB8AC3E}">
        <p14:creationId xmlns:p14="http://schemas.microsoft.com/office/powerpoint/2010/main" val="157986743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550520" y="476672"/>
            <a:ext cx="8567737" cy="981075"/>
          </a:xfrm>
        </p:spPr>
        <p:txBody>
          <a:bodyPr/>
          <a:lstStyle/>
          <a:p>
            <a:pPr eaLnBrk="1" hangingPunct="1"/>
            <a:r>
              <a:rPr lang="en-US" altLang="zh-CN" dirty="0" smtClean="0"/>
              <a:t>10.4.2 </a:t>
            </a:r>
            <a:r>
              <a:rPr lang="zh-CN" altLang="en-US" dirty="0" smtClean="0"/>
              <a:t>设计类的属性</a:t>
            </a:r>
          </a:p>
        </p:txBody>
      </p:sp>
      <p:sp>
        <p:nvSpPr>
          <p:cNvPr id="95235" name="Rectangle 3"/>
          <p:cNvSpPr>
            <a:spLocks noGrp="1" noChangeArrowheads="1"/>
          </p:cNvSpPr>
          <p:nvPr>
            <p:ph type="body" idx="1"/>
          </p:nvPr>
        </p:nvSpPr>
        <p:spPr>
          <a:xfrm>
            <a:off x="1043608" y="1700809"/>
            <a:ext cx="6950878" cy="4608512"/>
          </a:xfrm>
        </p:spPr>
        <p:txBody>
          <a:bodyPr>
            <a:noAutofit/>
          </a:bodyPr>
          <a:lstStyle/>
          <a:p>
            <a:pPr marL="609600" indent="-609600" eaLnBrk="1" hangingPunct="1">
              <a:buFontTx/>
              <a:buAutoNum type="arabicPeriod"/>
            </a:pPr>
            <a:r>
              <a:rPr lang="zh-CN" altLang="en-US" sz="1600" dirty="0" smtClean="0"/>
              <a:t>属性类型和初值</a:t>
            </a:r>
          </a:p>
          <a:p>
            <a:pPr marL="990600" lvl="1" indent="-533400" eaLnBrk="1" hangingPunct="1">
              <a:buFontTx/>
              <a:buChar char="•"/>
            </a:pPr>
            <a:r>
              <a:rPr lang="zh-CN" altLang="en-US" sz="1600" dirty="0" smtClean="0"/>
              <a:t>属性的类型和默认的初始值应该在设计模型中表示出来。类型和属性名之间用冒号隔开，等号之后写初值。选择的数据类型最好是目标语言中可用的。</a:t>
            </a:r>
          </a:p>
          <a:p>
            <a:pPr marL="990600" lvl="1" indent="-533400" eaLnBrk="1" hangingPunct="1">
              <a:buFontTx/>
              <a:buChar char="•"/>
            </a:pPr>
            <a:r>
              <a:rPr lang="zh-CN" altLang="en-US" sz="1600" dirty="0" smtClean="0"/>
              <a:t>关联属性</a:t>
            </a:r>
          </a:p>
          <a:p>
            <a:pPr marL="609600" indent="-609600" eaLnBrk="1" hangingPunct="1">
              <a:buFontTx/>
              <a:buAutoNum type="arabicPeriod"/>
            </a:pPr>
            <a:r>
              <a:rPr lang="zh-CN" altLang="en-US" sz="1600" dirty="0" smtClean="0"/>
              <a:t>属性的可见性</a:t>
            </a:r>
          </a:p>
          <a:p>
            <a:pPr marL="990600" lvl="1" indent="-533400" eaLnBrk="1" hangingPunct="1">
              <a:buFontTx/>
              <a:buChar char="•"/>
            </a:pPr>
            <a:r>
              <a:rPr lang="zh-CN" altLang="en-US" sz="1600" dirty="0" smtClean="0"/>
              <a:t>类中的每个属性可以有可见性定义，指定该属性可以被其它类利用的程度，</a:t>
            </a:r>
          </a:p>
          <a:p>
            <a:pPr marL="990600" lvl="1" indent="-533400" eaLnBrk="1" hangingPunct="1">
              <a:buFontTx/>
              <a:buChar char="•"/>
            </a:pPr>
            <a:r>
              <a:rPr lang="en-US" altLang="zh-CN" sz="1600" dirty="0" smtClean="0"/>
              <a:t>UML</a:t>
            </a:r>
            <a:r>
              <a:rPr lang="zh-CN" altLang="en-US" sz="1600" dirty="0" smtClean="0"/>
              <a:t>定义了</a:t>
            </a:r>
            <a:r>
              <a:rPr lang="en-US" altLang="zh-CN" sz="1600" dirty="0" smtClean="0"/>
              <a:t>4</a:t>
            </a:r>
            <a:r>
              <a:rPr lang="zh-CN" altLang="en-US" sz="1600" dirty="0" smtClean="0"/>
              <a:t>种属性可见性：</a:t>
            </a:r>
          </a:p>
          <a:p>
            <a:pPr marL="1371600" lvl="2" indent="-457200" eaLnBrk="1" hangingPunct="1"/>
            <a:r>
              <a:rPr lang="zh-CN" altLang="en-US" sz="1600" dirty="0" smtClean="0"/>
              <a:t>公有（</a:t>
            </a:r>
            <a:r>
              <a:rPr lang="en-US" altLang="zh-CN" sz="1600" dirty="0" smtClean="0"/>
              <a:t>public</a:t>
            </a:r>
            <a:r>
              <a:rPr lang="zh-CN" altLang="en-US" sz="1600" dirty="0" smtClean="0"/>
              <a:t>） “</a:t>
            </a:r>
            <a:r>
              <a:rPr lang="en-US" altLang="zh-CN" sz="1600" dirty="0" smtClean="0"/>
              <a:t>+”</a:t>
            </a:r>
          </a:p>
          <a:p>
            <a:pPr marL="1371600" lvl="2" indent="-457200" eaLnBrk="1" hangingPunct="1"/>
            <a:r>
              <a:rPr lang="zh-CN" altLang="en-US" sz="1600" dirty="0" smtClean="0"/>
              <a:t>受保护（</a:t>
            </a:r>
            <a:r>
              <a:rPr lang="en-US" altLang="zh-CN" sz="1600" dirty="0" smtClean="0"/>
              <a:t>protected</a:t>
            </a:r>
            <a:r>
              <a:rPr lang="zh-CN" altLang="en-US" sz="1600" dirty="0" smtClean="0"/>
              <a:t>） “</a:t>
            </a:r>
            <a:r>
              <a:rPr lang="en-US" altLang="zh-CN" sz="1600" dirty="0" smtClean="0"/>
              <a:t>#”</a:t>
            </a:r>
          </a:p>
          <a:p>
            <a:pPr marL="1371600" lvl="2" indent="-457200" eaLnBrk="1" hangingPunct="1"/>
            <a:r>
              <a:rPr lang="zh-CN" altLang="en-US" sz="1600" dirty="0" smtClean="0"/>
              <a:t>私有（</a:t>
            </a:r>
            <a:r>
              <a:rPr lang="en-US" altLang="zh-CN" sz="1600" dirty="0" smtClean="0"/>
              <a:t>private</a:t>
            </a:r>
            <a:r>
              <a:rPr lang="zh-CN" altLang="en-US" sz="1600" dirty="0" smtClean="0"/>
              <a:t>） “</a:t>
            </a:r>
            <a:r>
              <a:rPr lang="en-US" altLang="zh-CN" sz="1600" dirty="0" smtClean="0"/>
              <a:t>-”</a:t>
            </a:r>
          </a:p>
          <a:p>
            <a:pPr marL="1371600" lvl="2" indent="-457200" eaLnBrk="1" hangingPunct="1"/>
            <a:r>
              <a:rPr lang="zh-CN" altLang="en-US" sz="1600" dirty="0" smtClean="0"/>
              <a:t>包（</a:t>
            </a:r>
            <a:r>
              <a:rPr lang="en-US" altLang="zh-CN" sz="1600" dirty="0" smtClean="0"/>
              <a:t>package</a:t>
            </a:r>
            <a:r>
              <a:rPr lang="zh-CN" altLang="en-US" sz="1600" dirty="0" smtClean="0"/>
              <a:t>） “</a:t>
            </a:r>
            <a:r>
              <a:rPr lang="en-US" altLang="zh-CN" sz="1600" dirty="0" smtClean="0"/>
              <a:t>~”</a:t>
            </a:r>
          </a:p>
        </p:txBody>
      </p:sp>
    </p:spTree>
    <p:extLst>
      <p:ext uri="{BB962C8B-B14F-4D97-AF65-F5344CB8AC3E}">
        <p14:creationId xmlns:p14="http://schemas.microsoft.com/office/powerpoint/2010/main" val="355755652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395536" y="548680"/>
            <a:ext cx="8567737" cy="981075"/>
          </a:xfrm>
        </p:spPr>
        <p:txBody>
          <a:bodyPr/>
          <a:lstStyle/>
          <a:p>
            <a:pPr eaLnBrk="1" hangingPunct="1"/>
            <a:r>
              <a:rPr lang="en-US" altLang="zh-CN" dirty="0" smtClean="0"/>
              <a:t>10.4.3 </a:t>
            </a:r>
            <a:r>
              <a:rPr lang="zh-CN" altLang="en-US" dirty="0" smtClean="0"/>
              <a:t>设计类的方法</a:t>
            </a:r>
          </a:p>
        </p:txBody>
      </p:sp>
      <p:sp>
        <p:nvSpPr>
          <p:cNvPr id="96259" name="Rectangle 3"/>
          <p:cNvSpPr>
            <a:spLocks noGrp="1" noChangeArrowheads="1"/>
          </p:cNvSpPr>
          <p:nvPr>
            <p:ph type="body" idx="1"/>
          </p:nvPr>
        </p:nvSpPr>
        <p:spPr/>
        <p:txBody>
          <a:bodyPr>
            <a:normAutofit fontScale="85000" lnSpcReduction="10000"/>
          </a:bodyPr>
          <a:lstStyle/>
          <a:p>
            <a:pPr eaLnBrk="1" hangingPunct="1"/>
            <a:r>
              <a:rPr lang="zh-CN" altLang="en-US" smtClean="0"/>
              <a:t>交互图中的消息映射为接受消息的对象类的方法（操作）</a:t>
            </a:r>
          </a:p>
          <a:p>
            <a:pPr eaLnBrk="1" hangingPunct="1"/>
            <a:r>
              <a:rPr lang="zh-CN" altLang="en-US" smtClean="0"/>
              <a:t>消息表达式中的参数和返回值等映射为类方法函数的参数和返回值</a:t>
            </a:r>
          </a:p>
          <a:p>
            <a:pPr eaLnBrk="1" hangingPunct="1"/>
            <a:endParaRPr lang="zh-CN" altLang="en-US" smtClean="0"/>
          </a:p>
          <a:p>
            <a:pPr eaLnBrk="1" hangingPunct="1"/>
            <a:r>
              <a:rPr lang="zh-CN" altLang="en-US" smtClean="0"/>
              <a:t>同义词释疑：</a:t>
            </a:r>
          </a:p>
          <a:p>
            <a:pPr lvl="1" eaLnBrk="1" hangingPunct="1"/>
            <a:r>
              <a:rPr lang="zh-CN" altLang="en-US" smtClean="0">
                <a:solidFill>
                  <a:srgbClr val="3333FF"/>
                </a:solidFill>
              </a:rPr>
              <a:t>操作</a:t>
            </a:r>
            <a:r>
              <a:rPr lang="zh-CN" altLang="en-US" smtClean="0"/>
              <a:t>是关于行为的定义，</a:t>
            </a:r>
            <a:r>
              <a:rPr lang="zh-CN" altLang="en-US" smtClean="0">
                <a:solidFill>
                  <a:srgbClr val="3333FF"/>
                </a:solidFill>
              </a:rPr>
              <a:t>方法</a:t>
            </a:r>
            <a:r>
              <a:rPr lang="zh-CN" altLang="en-US" smtClean="0"/>
              <a:t>是行为的实现，</a:t>
            </a:r>
            <a:r>
              <a:rPr lang="zh-CN" altLang="en-US" smtClean="0">
                <a:solidFill>
                  <a:srgbClr val="3333FF"/>
                </a:solidFill>
              </a:rPr>
              <a:t>服务</a:t>
            </a:r>
            <a:r>
              <a:rPr lang="zh-CN" altLang="en-US" smtClean="0"/>
              <a:t>是行为的对外表现，</a:t>
            </a:r>
            <a:r>
              <a:rPr lang="zh-CN" altLang="en-US" smtClean="0">
                <a:solidFill>
                  <a:srgbClr val="3333FF"/>
                </a:solidFill>
              </a:rPr>
              <a:t>消息</a:t>
            </a:r>
            <a:r>
              <a:rPr lang="zh-CN" altLang="en-US" smtClean="0"/>
              <a:t>是行为如何协作，它们用于不同的角度、场合、时机和模型中，但可以将它们认为是同义词</a:t>
            </a:r>
          </a:p>
        </p:txBody>
      </p:sp>
    </p:spTree>
    <p:extLst>
      <p:ext uri="{BB962C8B-B14F-4D97-AF65-F5344CB8AC3E}">
        <p14:creationId xmlns:p14="http://schemas.microsoft.com/office/powerpoint/2010/main" val="147165236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395537" y="692696"/>
            <a:ext cx="8352928" cy="981075"/>
          </a:xfrm>
        </p:spPr>
        <p:txBody>
          <a:bodyPr/>
          <a:lstStyle/>
          <a:p>
            <a:pPr eaLnBrk="1" hangingPunct="1"/>
            <a:r>
              <a:rPr lang="en-US" altLang="zh-CN" dirty="0" smtClean="0"/>
              <a:t>1. </a:t>
            </a:r>
            <a:r>
              <a:rPr lang="zh-CN" altLang="en-US" dirty="0" smtClean="0"/>
              <a:t>职责</a:t>
            </a:r>
            <a:endParaRPr lang="en-US" altLang="zh-CN" dirty="0" smtClean="0"/>
          </a:p>
        </p:txBody>
      </p:sp>
      <p:sp>
        <p:nvSpPr>
          <p:cNvPr id="97283" name="Rectangle 3"/>
          <p:cNvSpPr>
            <a:spLocks noGrp="1" noChangeArrowheads="1"/>
          </p:cNvSpPr>
          <p:nvPr>
            <p:ph type="body" idx="1"/>
          </p:nvPr>
        </p:nvSpPr>
        <p:spPr>
          <a:xfrm>
            <a:off x="899592" y="1763667"/>
            <a:ext cx="7094894" cy="4545653"/>
          </a:xfrm>
        </p:spPr>
        <p:txBody>
          <a:bodyPr/>
          <a:lstStyle/>
          <a:p>
            <a:pPr eaLnBrk="1" hangingPunct="1">
              <a:lnSpc>
                <a:spcPct val="90000"/>
              </a:lnSpc>
            </a:pPr>
            <a:r>
              <a:rPr lang="zh-CN" altLang="en-US" dirty="0" smtClean="0"/>
              <a:t>类的方法是对象应该执行的操作，也称为对象的职责和义务。</a:t>
            </a:r>
            <a:endParaRPr lang="en-US" altLang="zh-CN" dirty="0" smtClean="0"/>
          </a:p>
          <a:p>
            <a:pPr eaLnBrk="1" hangingPunct="1">
              <a:lnSpc>
                <a:spcPct val="90000"/>
              </a:lnSpc>
            </a:pPr>
            <a:r>
              <a:rPr lang="zh-CN" altLang="en-US" dirty="0" smtClean="0"/>
              <a:t>职责是在设计过程中分配给每个类的，可以采取的方法有：</a:t>
            </a:r>
            <a:endParaRPr lang="en-US" altLang="zh-CN" dirty="0" smtClean="0"/>
          </a:p>
          <a:p>
            <a:pPr lvl="1" eaLnBrk="1" hangingPunct="1">
              <a:lnSpc>
                <a:spcPct val="90000"/>
              </a:lnSpc>
            </a:pPr>
            <a:r>
              <a:rPr lang="zh-CN" altLang="en-US" dirty="0" smtClean="0"/>
              <a:t>使用交互图</a:t>
            </a:r>
            <a:endParaRPr lang="en-US" altLang="zh-CN" dirty="0" smtClean="0"/>
          </a:p>
          <a:p>
            <a:pPr lvl="1" eaLnBrk="1" hangingPunct="1">
              <a:lnSpc>
                <a:spcPct val="90000"/>
              </a:lnSpc>
            </a:pPr>
            <a:r>
              <a:rPr lang="zh-CN" altLang="en-US" dirty="0" smtClean="0"/>
              <a:t>使用</a:t>
            </a:r>
            <a:r>
              <a:rPr lang="en-US" altLang="zh-CN" dirty="0" smtClean="0"/>
              <a:t>CRC</a:t>
            </a:r>
            <a:r>
              <a:rPr lang="zh-CN" altLang="en-US" dirty="0" smtClean="0"/>
              <a:t>技术</a:t>
            </a:r>
            <a:endParaRPr lang="en-US" altLang="zh-CN" dirty="0" smtClean="0"/>
          </a:p>
        </p:txBody>
      </p:sp>
    </p:spTree>
    <p:extLst>
      <p:ext uri="{BB962C8B-B14F-4D97-AF65-F5344CB8AC3E}">
        <p14:creationId xmlns:p14="http://schemas.microsoft.com/office/powerpoint/2010/main" val="71108269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576263" y="548680"/>
            <a:ext cx="8567737" cy="981075"/>
          </a:xfrm>
        </p:spPr>
        <p:txBody>
          <a:bodyPr/>
          <a:lstStyle/>
          <a:p>
            <a:pPr eaLnBrk="1" hangingPunct="1"/>
            <a:r>
              <a:rPr lang="zh-CN" altLang="en-US" dirty="0" smtClean="0"/>
              <a:t>职责完成的两种情况</a:t>
            </a:r>
          </a:p>
        </p:txBody>
      </p:sp>
      <p:sp>
        <p:nvSpPr>
          <p:cNvPr id="98307" name="Rectangle 3"/>
          <p:cNvSpPr>
            <a:spLocks noGrp="1" noChangeArrowheads="1"/>
          </p:cNvSpPr>
          <p:nvPr>
            <p:ph type="body" idx="1"/>
          </p:nvPr>
        </p:nvSpPr>
        <p:spPr>
          <a:xfrm>
            <a:off x="576263" y="1700808"/>
            <a:ext cx="7812161" cy="5040560"/>
          </a:xfrm>
        </p:spPr>
        <p:txBody>
          <a:bodyPr>
            <a:noAutofit/>
          </a:bodyPr>
          <a:lstStyle/>
          <a:p>
            <a:pPr eaLnBrk="1" hangingPunct="1">
              <a:spcBef>
                <a:spcPts val="0"/>
              </a:spcBef>
            </a:pPr>
            <a:r>
              <a:rPr lang="zh-CN" altLang="en-US" sz="2000" dirty="0" smtClean="0"/>
              <a:t>一项职责的完成有以下两种情况：</a:t>
            </a:r>
          </a:p>
          <a:p>
            <a:pPr lvl="1" eaLnBrk="1" hangingPunct="1">
              <a:spcBef>
                <a:spcPts val="0"/>
              </a:spcBef>
            </a:pPr>
            <a:r>
              <a:rPr lang="en-US" altLang="zh-CN" sz="2000" dirty="0" smtClean="0"/>
              <a:t>1. </a:t>
            </a:r>
            <a:r>
              <a:rPr lang="zh-CN" altLang="en-US" sz="2000" dirty="0" smtClean="0"/>
              <a:t>由某个对象独立承担，比如“计算超期天数”由一个</a:t>
            </a:r>
            <a:r>
              <a:rPr lang="en-US" altLang="zh-CN" sz="2000" dirty="0" smtClean="0"/>
              <a:t>Loan</a:t>
            </a:r>
            <a:r>
              <a:rPr lang="zh-CN" altLang="en-US" sz="2000" dirty="0" smtClean="0"/>
              <a:t>对象负责。</a:t>
            </a:r>
          </a:p>
          <a:p>
            <a:pPr lvl="1" eaLnBrk="1" hangingPunct="1">
              <a:spcBef>
                <a:spcPts val="0"/>
              </a:spcBef>
            </a:pPr>
            <a:r>
              <a:rPr lang="en-US" altLang="zh-CN" sz="2000" dirty="0" smtClean="0"/>
              <a:t>2. </a:t>
            </a:r>
            <a:r>
              <a:rPr lang="zh-CN" altLang="en-US" sz="2000" dirty="0" smtClean="0"/>
              <a:t>主要由一个对象负责，但该对象将职责进行了二次分配或分解。比如“负责计算订单总额”应该由一个</a:t>
            </a:r>
            <a:r>
              <a:rPr lang="en-US" altLang="zh-CN" sz="2000" dirty="0" smtClean="0"/>
              <a:t>Order</a:t>
            </a:r>
            <a:r>
              <a:rPr lang="zh-CN" altLang="en-US" sz="2000" dirty="0" smtClean="0"/>
              <a:t>对象负责，</a:t>
            </a:r>
            <a:r>
              <a:rPr lang="en-US" altLang="zh-CN" sz="2000" dirty="0" smtClean="0"/>
              <a:t>Order</a:t>
            </a:r>
            <a:r>
              <a:rPr lang="zh-CN" altLang="en-US" sz="2000" dirty="0" smtClean="0"/>
              <a:t>类为了完成该职责，需求</a:t>
            </a:r>
            <a:r>
              <a:rPr lang="en-US" altLang="zh-CN" sz="2000" dirty="0" err="1" smtClean="0"/>
              <a:t>OrderItem</a:t>
            </a:r>
            <a:r>
              <a:rPr lang="zh-CN" altLang="en-US" sz="2000" dirty="0" smtClean="0"/>
              <a:t>对象的协作，</a:t>
            </a:r>
            <a:r>
              <a:rPr lang="en-US" altLang="zh-CN" sz="2000" dirty="0" err="1" smtClean="0"/>
              <a:t>OrderItem</a:t>
            </a:r>
            <a:r>
              <a:rPr lang="zh-CN" altLang="en-US" sz="2000" dirty="0" smtClean="0"/>
              <a:t>对象负责提供每个订单项的小计金额（数量*单价）。</a:t>
            </a:r>
            <a:endParaRPr lang="en-US" altLang="zh-CN" sz="2000" dirty="0" smtClean="0"/>
          </a:p>
          <a:p>
            <a:pPr eaLnBrk="1" hangingPunct="1">
              <a:spcBef>
                <a:spcPts val="0"/>
              </a:spcBef>
            </a:pPr>
            <a:r>
              <a:rPr lang="zh-CN" altLang="en-US" sz="2000" dirty="0" smtClean="0"/>
              <a:t>软件对象的职责分配可以映射到现实世界中的分工和协作，例如：</a:t>
            </a:r>
            <a:endParaRPr lang="en-US" altLang="zh-CN" sz="2000" dirty="0" smtClean="0"/>
          </a:p>
          <a:p>
            <a:pPr lvl="1" eaLnBrk="1" hangingPunct="1">
              <a:spcBef>
                <a:spcPts val="0"/>
              </a:spcBef>
            </a:pPr>
            <a:r>
              <a:rPr lang="zh-CN" altLang="en-US" sz="2000" dirty="0" smtClean="0"/>
              <a:t>部门经理</a:t>
            </a:r>
            <a:r>
              <a:rPr lang="en-US" altLang="zh-CN" sz="2000" dirty="0" smtClean="0"/>
              <a:t>A</a:t>
            </a:r>
            <a:r>
              <a:rPr lang="zh-CN" altLang="en-US" sz="2000" dirty="0" smtClean="0"/>
              <a:t>布置业务人员</a:t>
            </a:r>
            <a:r>
              <a:rPr lang="en-US" altLang="zh-CN" sz="2000" dirty="0" smtClean="0"/>
              <a:t>B</a:t>
            </a:r>
            <a:r>
              <a:rPr lang="zh-CN" altLang="en-US" sz="2000" dirty="0" smtClean="0"/>
              <a:t>完成一项任务</a:t>
            </a:r>
            <a:r>
              <a:rPr lang="en-US" altLang="zh-CN" sz="2000" dirty="0" smtClean="0"/>
              <a:t>x</a:t>
            </a:r>
            <a:r>
              <a:rPr lang="zh-CN" altLang="en-US" sz="2000" dirty="0" smtClean="0"/>
              <a:t>，</a:t>
            </a:r>
            <a:r>
              <a:rPr lang="en-US" altLang="zh-CN" sz="2000" dirty="0" smtClean="0"/>
              <a:t>B</a:t>
            </a:r>
            <a:r>
              <a:rPr lang="zh-CN" altLang="en-US" sz="2000" dirty="0" smtClean="0"/>
              <a:t>可能一个人独立承担该任务，</a:t>
            </a:r>
            <a:r>
              <a:rPr lang="en-US" altLang="zh-CN" sz="2000" dirty="0" smtClean="0"/>
              <a:t>B</a:t>
            </a:r>
            <a:r>
              <a:rPr lang="zh-CN" altLang="en-US" sz="2000" dirty="0" smtClean="0"/>
              <a:t>也可能将任务分解为</a:t>
            </a:r>
            <a:r>
              <a:rPr lang="en-US" altLang="zh-CN" sz="2000" dirty="0" smtClean="0"/>
              <a:t>x1</a:t>
            </a:r>
            <a:r>
              <a:rPr lang="zh-CN" altLang="en-US" sz="2000" dirty="0" smtClean="0"/>
              <a:t>、</a:t>
            </a:r>
            <a:r>
              <a:rPr lang="en-US" altLang="zh-CN" sz="2000" dirty="0" smtClean="0"/>
              <a:t>x2</a:t>
            </a:r>
            <a:r>
              <a:rPr lang="zh-CN" altLang="en-US" sz="2000" dirty="0" smtClean="0"/>
              <a:t>、</a:t>
            </a:r>
            <a:r>
              <a:rPr lang="en-US" altLang="zh-CN" sz="2000" dirty="0" smtClean="0"/>
              <a:t>x3</a:t>
            </a:r>
            <a:r>
              <a:rPr lang="zh-CN" altLang="en-US" sz="2000" dirty="0" smtClean="0"/>
              <a:t>，自己负责</a:t>
            </a:r>
            <a:r>
              <a:rPr lang="en-US" altLang="zh-CN" sz="2000" dirty="0" smtClean="0"/>
              <a:t>x1</a:t>
            </a:r>
            <a:r>
              <a:rPr lang="zh-CN" altLang="en-US" sz="2000" dirty="0" smtClean="0"/>
              <a:t>和</a:t>
            </a:r>
            <a:r>
              <a:rPr lang="en-US" altLang="zh-CN" sz="2000" dirty="0" smtClean="0"/>
              <a:t>x2</a:t>
            </a:r>
            <a:r>
              <a:rPr lang="zh-CN" altLang="en-US" sz="2000" dirty="0" smtClean="0"/>
              <a:t>，请</a:t>
            </a:r>
            <a:r>
              <a:rPr lang="en-US" altLang="zh-CN" sz="2000" dirty="0" smtClean="0"/>
              <a:t>C</a:t>
            </a:r>
            <a:r>
              <a:rPr lang="zh-CN" altLang="en-US" sz="2000" dirty="0" smtClean="0"/>
              <a:t>负责</a:t>
            </a:r>
            <a:r>
              <a:rPr lang="en-US" altLang="zh-CN" sz="2000" dirty="0" smtClean="0"/>
              <a:t>x3</a:t>
            </a:r>
            <a:r>
              <a:rPr lang="zh-CN" altLang="en-US" sz="2000" dirty="0" smtClean="0"/>
              <a:t>。</a:t>
            </a:r>
          </a:p>
        </p:txBody>
      </p:sp>
    </p:spTree>
    <p:extLst>
      <p:ext uri="{BB962C8B-B14F-4D97-AF65-F5344CB8AC3E}">
        <p14:creationId xmlns:p14="http://schemas.microsoft.com/office/powerpoint/2010/main" val="193878603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68313" y="431800"/>
            <a:ext cx="8208143" cy="981075"/>
          </a:xfrm>
        </p:spPr>
        <p:txBody>
          <a:bodyPr/>
          <a:lstStyle/>
          <a:p>
            <a:pPr eaLnBrk="1" hangingPunct="1"/>
            <a:r>
              <a:rPr lang="zh-CN" altLang="en-US" dirty="0" smtClean="0"/>
              <a:t>职责的两种类型</a:t>
            </a:r>
          </a:p>
        </p:txBody>
      </p:sp>
      <p:sp>
        <p:nvSpPr>
          <p:cNvPr id="99331" name="Rectangle 3"/>
          <p:cNvSpPr>
            <a:spLocks noGrp="1" noChangeArrowheads="1"/>
          </p:cNvSpPr>
          <p:nvPr>
            <p:ph type="body" idx="1"/>
          </p:nvPr>
        </p:nvSpPr>
        <p:spPr>
          <a:xfrm>
            <a:off x="468313" y="1700808"/>
            <a:ext cx="8352159" cy="4896842"/>
          </a:xfrm>
        </p:spPr>
        <p:txBody>
          <a:bodyPr/>
          <a:lstStyle/>
          <a:p>
            <a:pPr eaLnBrk="1" hangingPunct="1"/>
            <a:r>
              <a:rPr lang="zh-CN" altLang="en-US" dirty="0" smtClean="0"/>
              <a:t>职责有两种类型：</a:t>
            </a:r>
          </a:p>
          <a:p>
            <a:pPr lvl="1" eaLnBrk="1" hangingPunct="1"/>
            <a:r>
              <a:rPr lang="en-US" altLang="zh-CN" dirty="0" smtClean="0"/>
              <a:t>1. </a:t>
            </a:r>
            <a:r>
              <a:rPr lang="zh-CN" altLang="en-US" dirty="0" smtClean="0"/>
              <a:t>行为型：即对象本身的方法。比如进行一项计算、被创建时的初始化、执行控制或协调的各项活动。</a:t>
            </a:r>
          </a:p>
          <a:p>
            <a:pPr lvl="1" eaLnBrk="1" hangingPunct="1"/>
            <a:r>
              <a:rPr lang="en-US" altLang="zh-CN" dirty="0" smtClean="0"/>
              <a:t>2. </a:t>
            </a:r>
            <a:r>
              <a:rPr lang="zh-CN" altLang="en-US" dirty="0" smtClean="0"/>
              <a:t>了解型：对象应掌握的信息。比如对象自身的数据和属性、相关联的对象以及能够派生或计算的对象（</a:t>
            </a:r>
            <a:r>
              <a:rPr lang="en-US" altLang="zh-CN" dirty="0" smtClean="0"/>
              <a:t>set/get</a:t>
            </a:r>
            <a:r>
              <a:rPr lang="zh-CN" altLang="en-US" dirty="0" smtClean="0"/>
              <a:t>方法），如</a:t>
            </a:r>
            <a:r>
              <a:rPr lang="en-US" altLang="zh-CN" dirty="0" smtClean="0"/>
              <a:t>Loan</a:t>
            </a:r>
            <a:r>
              <a:rPr lang="zh-CN" altLang="en-US" dirty="0" smtClean="0"/>
              <a:t>类需要了解借出和归还日期（属性），以及所借资源的有关情况，即</a:t>
            </a:r>
            <a:r>
              <a:rPr lang="en-US" altLang="zh-CN" dirty="0" err="1" smtClean="0"/>
              <a:t>ResourceItem</a:t>
            </a:r>
            <a:r>
              <a:rPr lang="zh-CN" altLang="en-US" dirty="0" smtClean="0"/>
              <a:t>或</a:t>
            </a:r>
            <a:r>
              <a:rPr lang="en-US" altLang="zh-CN" dirty="0" err="1" smtClean="0"/>
              <a:t>ResourceTitle</a:t>
            </a:r>
            <a:r>
              <a:rPr lang="zh-CN" altLang="en-US" dirty="0" smtClean="0"/>
              <a:t>对象（关联对象）。</a:t>
            </a:r>
          </a:p>
        </p:txBody>
      </p:sp>
    </p:spTree>
    <p:extLst>
      <p:ext uri="{BB962C8B-B14F-4D97-AF65-F5344CB8AC3E}">
        <p14:creationId xmlns:p14="http://schemas.microsoft.com/office/powerpoint/2010/main" val="164718678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67544" y="476672"/>
            <a:ext cx="8567737" cy="981075"/>
          </a:xfrm>
        </p:spPr>
        <p:txBody>
          <a:bodyPr/>
          <a:lstStyle/>
          <a:p>
            <a:pPr eaLnBrk="1" hangingPunct="1"/>
            <a:r>
              <a:rPr lang="en-US" altLang="zh-CN" dirty="0" smtClean="0"/>
              <a:t>CRC</a:t>
            </a:r>
            <a:r>
              <a:rPr lang="zh-CN" altLang="en-US" dirty="0" smtClean="0"/>
              <a:t>卡片法</a:t>
            </a:r>
            <a:endParaRPr lang="en-US" altLang="zh-CN" dirty="0" smtClean="0"/>
          </a:p>
        </p:txBody>
      </p:sp>
      <p:sp>
        <p:nvSpPr>
          <p:cNvPr id="100355" name="Rectangle 3"/>
          <p:cNvSpPr>
            <a:spLocks noGrp="1" noChangeArrowheads="1"/>
          </p:cNvSpPr>
          <p:nvPr>
            <p:ph type="body" idx="1"/>
          </p:nvPr>
        </p:nvSpPr>
        <p:spPr>
          <a:xfrm>
            <a:off x="1195750" y="1763667"/>
            <a:ext cx="6798736" cy="4617661"/>
          </a:xfrm>
        </p:spPr>
        <p:txBody>
          <a:bodyPr>
            <a:normAutofit fontScale="77500" lnSpcReduction="20000"/>
          </a:bodyPr>
          <a:lstStyle/>
          <a:p>
            <a:pPr eaLnBrk="1" hangingPunct="1">
              <a:lnSpc>
                <a:spcPct val="120000"/>
              </a:lnSpc>
              <a:spcBef>
                <a:spcPts val="0"/>
              </a:spcBef>
            </a:pPr>
            <a:r>
              <a:rPr lang="en-US" altLang="zh-CN" smtClean="0"/>
              <a:t>CRC</a:t>
            </a:r>
            <a:r>
              <a:rPr lang="zh-CN" altLang="en-US" smtClean="0"/>
              <a:t>卡片法是一种职责分配技术，</a:t>
            </a:r>
            <a:r>
              <a:rPr lang="en-US" altLang="zh-CN" smtClean="0"/>
              <a:t>CRC</a:t>
            </a:r>
            <a:r>
              <a:rPr lang="zh-CN" altLang="en-US" smtClean="0"/>
              <a:t>是类</a:t>
            </a:r>
            <a:r>
              <a:rPr lang="en-US" altLang="zh-CN" smtClean="0"/>
              <a:t>-</a:t>
            </a:r>
            <a:r>
              <a:rPr lang="zh-CN" altLang="en-US" smtClean="0"/>
              <a:t>职责</a:t>
            </a:r>
            <a:r>
              <a:rPr lang="en-US" altLang="zh-CN" smtClean="0"/>
              <a:t>-</a:t>
            </a:r>
            <a:r>
              <a:rPr lang="zh-CN" altLang="en-US" smtClean="0"/>
              <a:t>协作（</a:t>
            </a:r>
            <a:r>
              <a:rPr lang="en-US" altLang="zh-CN" smtClean="0"/>
              <a:t>Class-Responsibility-Collaboration</a:t>
            </a:r>
            <a:r>
              <a:rPr lang="zh-CN" altLang="en-US" smtClean="0"/>
              <a:t>）的简称。具体实践过程：</a:t>
            </a:r>
          </a:p>
          <a:p>
            <a:pPr lvl="1" eaLnBrk="1" hangingPunct="1">
              <a:lnSpc>
                <a:spcPct val="120000"/>
              </a:lnSpc>
              <a:spcBef>
                <a:spcPts val="0"/>
              </a:spcBef>
            </a:pPr>
            <a:r>
              <a:rPr lang="zh-CN" altLang="en-US" smtClean="0"/>
              <a:t>首先为系统中每个软件类制作一张卡片</a:t>
            </a:r>
          </a:p>
          <a:p>
            <a:pPr lvl="1" eaLnBrk="1" hangingPunct="1">
              <a:lnSpc>
                <a:spcPct val="120000"/>
              </a:lnSpc>
              <a:spcBef>
                <a:spcPts val="0"/>
              </a:spcBef>
            </a:pPr>
            <a:r>
              <a:rPr lang="zh-CN" altLang="en-US" smtClean="0"/>
              <a:t>选取一个用例，确定该用例的参与类</a:t>
            </a:r>
          </a:p>
          <a:p>
            <a:pPr lvl="1" eaLnBrk="1" hangingPunct="1">
              <a:lnSpc>
                <a:spcPct val="120000"/>
              </a:lnSpc>
              <a:spcBef>
                <a:spcPts val="0"/>
              </a:spcBef>
            </a:pPr>
            <a:r>
              <a:rPr lang="zh-CN" altLang="en-US" smtClean="0"/>
              <a:t>取出上述确定的类卡片</a:t>
            </a:r>
          </a:p>
          <a:p>
            <a:pPr lvl="1" eaLnBrk="1" hangingPunct="1">
              <a:lnSpc>
                <a:spcPct val="120000"/>
              </a:lnSpc>
              <a:spcBef>
                <a:spcPts val="0"/>
              </a:spcBef>
            </a:pPr>
            <a:r>
              <a:rPr lang="zh-CN" altLang="en-US" smtClean="0"/>
              <a:t>通过移动卡片来讨论类如何协作完成用例功能</a:t>
            </a:r>
          </a:p>
          <a:p>
            <a:pPr lvl="1" eaLnBrk="1" hangingPunct="1">
              <a:lnSpc>
                <a:spcPct val="120000"/>
              </a:lnSpc>
              <a:spcBef>
                <a:spcPts val="0"/>
              </a:spcBef>
            </a:pPr>
            <a:r>
              <a:rPr lang="zh-CN" altLang="en-US" smtClean="0"/>
              <a:t>最后将形成的职责概念记录在类所在的卡片上。</a:t>
            </a:r>
          </a:p>
          <a:p>
            <a:pPr eaLnBrk="1" hangingPunct="1">
              <a:lnSpc>
                <a:spcPct val="120000"/>
              </a:lnSpc>
              <a:spcBef>
                <a:spcPts val="0"/>
              </a:spcBef>
            </a:pPr>
            <a:r>
              <a:rPr lang="zh-CN" altLang="en-US" smtClean="0"/>
              <a:t>虽然它不是</a:t>
            </a:r>
            <a:r>
              <a:rPr lang="en-US" altLang="zh-CN" smtClean="0"/>
              <a:t>UML</a:t>
            </a:r>
            <a:r>
              <a:rPr lang="zh-CN" altLang="en-US" smtClean="0"/>
              <a:t>的组成部分，但也是一种快捷有效的的</a:t>
            </a:r>
            <a:r>
              <a:rPr lang="en-US" altLang="zh-CN" smtClean="0"/>
              <a:t>OO</a:t>
            </a:r>
            <a:r>
              <a:rPr lang="zh-CN" altLang="en-US" smtClean="0"/>
              <a:t>设计技术。 </a:t>
            </a:r>
            <a:endParaRPr lang="en-US" altLang="zh-CN" smtClean="0"/>
          </a:p>
          <a:p>
            <a:pPr eaLnBrk="1" hangingPunct="1">
              <a:lnSpc>
                <a:spcPct val="120000"/>
              </a:lnSpc>
              <a:spcBef>
                <a:spcPts val="0"/>
              </a:spcBef>
            </a:pPr>
            <a:r>
              <a:rPr lang="zh-CN" altLang="en-US" smtClean="0"/>
              <a:t>直接建模（绘制顺序图）同理。</a:t>
            </a:r>
          </a:p>
        </p:txBody>
      </p:sp>
    </p:spTree>
    <p:extLst>
      <p:ext uri="{BB962C8B-B14F-4D97-AF65-F5344CB8AC3E}">
        <p14:creationId xmlns:p14="http://schemas.microsoft.com/office/powerpoint/2010/main" val="384946574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576263" y="620688"/>
            <a:ext cx="8567737" cy="981075"/>
          </a:xfrm>
        </p:spPr>
        <p:txBody>
          <a:bodyPr/>
          <a:lstStyle/>
          <a:p>
            <a:pPr eaLnBrk="1" hangingPunct="1"/>
            <a:r>
              <a:rPr lang="en-US" altLang="zh-CN" dirty="0" smtClean="0"/>
              <a:t>2. </a:t>
            </a:r>
            <a:r>
              <a:rPr lang="zh-CN" altLang="en-US" dirty="0" smtClean="0"/>
              <a:t>对象交互建模</a:t>
            </a:r>
          </a:p>
        </p:txBody>
      </p:sp>
      <p:sp>
        <p:nvSpPr>
          <p:cNvPr id="101379" name="Rectangle 3"/>
          <p:cNvSpPr>
            <a:spLocks noGrp="1" noChangeArrowheads="1"/>
          </p:cNvSpPr>
          <p:nvPr>
            <p:ph type="body" idx="1"/>
          </p:nvPr>
        </p:nvSpPr>
        <p:spPr/>
        <p:txBody>
          <a:bodyPr/>
          <a:lstStyle/>
          <a:p>
            <a:pPr marL="609600" indent="-609600" eaLnBrk="1" hangingPunct="1">
              <a:buFont typeface="Wingdings" panose="05000000000000000000" pitchFamily="2" charset="2"/>
              <a:buNone/>
            </a:pPr>
            <a:r>
              <a:rPr lang="zh-CN" altLang="en-US" smtClean="0"/>
              <a:t>交互模型的设计内容：</a:t>
            </a:r>
          </a:p>
          <a:p>
            <a:pPr marL="609600" indent="-609600" eaLnBrk="1" hangingPunct="1">
              <a:buFontTx/>
              <a:buAutoNum type="arabicPeriod"/>
            </a:pPr>
            <a:r>
              <a:rPr lang="zh-CN" altLang="en-US" smtClean="0"/>
              <a:t>对象职责的识别，意味着对象协作过程中消息的分发</a:t>
            </a:r>
          </a:p>
          <a:p>
            <a:pPr marL="609600" indent="-609600" eaLnBrk="1" hangingPunct="1">
              <a:buFontTx/>
              <a:buAutoNum type="arabicPeriod"/>
            </a:pPr>
            <a:r>
              <a:rPr lang="zh-CN" altLang="en-US" smtClean="0"/>
              <a:t>定义消息的完整格式</a:t>
            </a:r>
          </a:p>
          <a:p>
            <a:pPr marL="609600" indent="-609600" eaLnBrk="1" hangingPunct="1">
              <a:buFontTx/>
              <a:buAutoNum type="arabicPeriod"/>
            </a:pPr>
            <a:r>
              <a:rPr lang="zh-CN" altLang="en-US" smtClean="0"/>
              <a:t>将消息映射为类的操作，并在实现时转化为类的方法</a:t>
            </a:r>
          </a:p>
        </p:txBody>
      </p:sp>
    </p:spTree>
    <p:extLst>
      <p:ext uri="{BB962C8B-B14F-4D97-AF65-F5344CB8AC3E}">
        <p14:creationId xmlns:p14="http://schemas.microsoft.com/office/powerpoint/2010/main" val="46983306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467544" y="538187"/>
            <a:ext cx="8567737" cy="981075"/>
          </a:xfrm>
        </p:spPr>
        <p:txBody>
          <a:bodyPr/>
          <a:lstStyle/>
          <a:p>
            <a:pPr eaLnBrk="1" hangingPunct="1"/>
            <a:r>
              <a:rPr lang="zh-CN" altLang="en-US" dirty="0" smtClean="0"/>
              <a:t>交互模型举例</a:t>
            </a:r>
          </a:p>
        </p:txBody>
      </p:sp>
      <p:sp>
        <p:nvSpPr>
          <p:cNvPr id="102403" name="Rectangle 3"/>
          <p:cNvSpPr>
            <a:spLocks noGrp="1" noChangeArrowheads="1"/>
          </p:cNvSpPr>
          <p:nvPr>
            <p:ph type="body" idx="1"/>
          </p:nvPr>
        </p:nvSpPr>
        <p:spPr>
          <a:xfrm>
            <a:off x="1115616" y="1628801"/>
            <a:ext cx="6878870" cy="4225174"/>
          </a:xfrm>
        </p:spPr>
        <p:txBody>
          <a:bodyPr>
            <a:normAutofit/>
          </a:bodyPr>
          <a:lstStyle/>
          <a:p>
            <a:pPr eaLnBrk="1" hangingPunct="1"/>
            <a:r>
              <a:rPr lang="zh-CN" altLang="en-US" dirty="0" smtClean="0"/>
              <a:t>消息的含义：</a:t>
            </a:r>
          </a:p>
          <a:p>
            <a:pPr lvl="1" eaLnBrk="1" hangingPunct="1"/>
            <a:r>
              <a:rPr lang="zh-CN" altLang="en-US" dirty="0" smtClean="0"/>
              <a:t>对象</a:t>
            </a:r>
            <a:r>
              <a:rPr lang="en-US" altLang="zh-CN" dirty="0" smtClean="0"/>
              <a:t>A</a:t>
            </a:r>
            <a:r>
              <a:rPr lang="zh-CN" altLang="en-US" dirty="0" smtClean="0"/>
              <a:t>向对象</a:t>
            </a:r>
            <a:r>
              <a:rPr lang="en-US" altLang="zh-CN" dirty="0" smtClean="0"/>
              <a:t>B</a:t>
            </a:r>
            <a:r>
              <a:rPr lang="zh-CN" altLang="en-US" dirty="0" smtClean="0"/>
              <a:t>发送消息</a:t>
            </a:r>
            <a:r>
              <a:rPr lang="en-US" altLang="zh-CN" dirty="0" smtClean="0"/>
              <a:t>X</a:t>
            </a:r>
            <a:r>
              <a:rPr lang="zh-CN" altLang="en-US" dirty="0" smtClean="0"/>
              <a:t>（服务员发炒菜消息给厨师）</a:t>
            </a:r>
          </a:p>
          <a:p>
            <a:pPr lvl="1" eaLnBrk="1" hangingPunct="1"/>
            <a:r>
              <a:rPr lang="zh-CN" altLang="en-US" dirty="0" smtClean="0"/>
              <a:t>对象</a:t>
            </a:r>
            <a:r>
              <a:rPr lang="en-US" altLang="zh-CN" dirty="0" smtClean="0"/>
              <a:t>B</a:t>
            </a:r>
            <a:r>
              <a:rPr lang="zh-CN" altLang="en-US" dirty="0" smtClean="0"/>
              <a:t>为对象</a:t>
            </a:r>
            <a:r>
              <a:rPr lang="en-US" altLang="zh-CN" dirty="0" smtClean="0"/>
              <a:t>A</a:t>
            </a:r>
            <a:r>
              <a:rPr lang="zh-CN" altLang="en-US" dirty="0" smtClean="0"/>
              <a:t>提供消息</a:t>
            </a:r>
            <a:r>
              <a:rPr lang="en-US" altLang="zh-CN" dirty="0" smtClean="0"/>
              <a:t>X</a:t>
            </a:r>
            <a:r>
              <a:rPr lang="zh-CN" altLang="en-US" dirty="0" smtClean="0"/>
              <a:t>规定的服务（厨师提供炒菜服务）</a:t>
            </a:r>
          </a:p>
          <a:p>
            <a:pPr lvl="1" eaLnBrk="1" hangingPunct="1"/>
            <a:r>
              <a:rPr lang="zh-CN" altLang="en-US" dirty="0" smtClean="0"/>
              <a:t>对象</a:t>
            </a:r>
            <a:r>
              <a:rPr lang="en-US" altLang="zh-CN" dirty="0" smtClean="0"/>
              <a:t>B</a:t>
            </a:r>
            <a:r>
              <a:rPr lang="zh-CN" altLang="en-US" dirty="0" smtClean="0"/>
              <a:t>有响应消息</a:t>
            </a:r>
            <a:r>
              <a:rPr lang="en-US" altLang="zh-CN" dirty="0" smtClean="0"/>
              <a:t>X</a:t>
            </a:r>
            <a:r>
              <a:rPr lang="zh-CN" altLang="en-US" dirty="0" smtClean="0"/>
              <a:t>的行为（厨师有炒菜行为）</a:t>
            </a:r>
          </a:p>
          <a:p>
            <a:pPr lvl="1" eaLnBrk="1" hangingPunct="1"/>
            <a:r>
              <a:rPr lang="en-US" altLang="zh-CN" dirty="0" smtClean="0"/>
              <a:t>B</a:t>
            </a:r>
            <a:r>
              <a:rPr lang="zh-CN" altLang="en-US" dirty="0" smtClean="0"/>
              <a:t>的类里有</a:t>
            </a:r>
            <a:r>
              <a:rPr lang="en-US" altLang="zh-CN" dirty="0" smtClean="0"/>
              <a:t>X</a:t>
            </a:r>
            <a:r>
              <a:rPr lang="zh-CN" altLang="en-US" dirty="0" smtClean="0"/>
              <a:t>方法</a:t>
            </a:r>
          </a:p>
        </p:txBody>
      </p:sp>
      <p:pic>
        <p:nvPicPr>
          <p:cNvPr id="102404" name="Picture 6"/>
          <p:cNvPicPr>
            <a:picLocks noChangeAspect="1" noChangeArrowheads="1"/>
          </p:cNvPicPr>
          <p:nvPr/>
        </p:nvPicPr>
        <p:blipFill>
          <a:blip r:embed="rId2">
            <a:extLst>
              <a:ext uri="{28A0092B-C50C-407E-A947-70E740481C1C}">
                <a14:useLocalDpi xmlns:a14="http://schemas.microsoft.com/office/drawing/2010/main" val="0"/>
              </a:ext>
            </a:extLst>
          </a:blip>
          <a:srcRect l="28596" t="41145" r="24902" b="24414"/>
          <a:stretch>
            <a:fillRect/>
          </a:stretch>
        </p:blipFill>
        <p:spPr bwMode="auto">
          <a:xfrm>
            <a:off x="1083794" y="1844824"/>
            <a:ext cx="5508625" cy="306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05" name="Picture 8"/>
          <p:cNvPicPr>
            <a:picLocks noChangeAspect="1" noChangeArrowheads="1"/>
          </p:cNvPicPr>
          <p:nvPr/>
        </p:nvPicPr>
        <p:blipFill>
          <a:blip r:embed="rId3">
            <a:extLst>
              <a:ext uri="{28A0092B-C50C-407E-A947-70E740481C1C}">
                <a14:useLocalDpi xmlns:a14="http://schemas.microsoft.com/office/drawing/2010/main" val="0"/>
              </a:ext>
            </a:extLst>
          </a:blip>
          <a:srcRect l="35970" t="36220" r="32275" b="44096"/>
          <a:stretch>
            <a:fillRect/>
          </a:stretch>
        </p:blipFill>
        <p:spPr bwMode="auto">
          <a:xfrm>
            <a:off x="4702500" y="4403393"/>
            <a:ext cx="3779837" cy="175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59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04"/>
                                        </p:tgtEl>
                                        <p:attrNameLst>
                                          <p:attrName>style.visibility</p:attrName>
                                        </p:attrNameLst>
                                      </p:cBhvr>
                                      <p:to>
                                        <p:strVal val="visible"/>
                                      </p:to>
                                    </p:set>
                                    <p:anim calcmode="lin" valueType="num">
                                      <p:cBhvr additive="base">
                                        <p:cTn id="7" dur="500" fill="hold"/>
                                        <p:tgtEl>
                                          <p:spTgt spid="102404"/>
                                        </p:tgtEl>
                                        <p:attrNameLst>
                                          <p:attrName>ppt_x</p:attrName>
                                        </p:attrNameLst>
                                      </p:cBhvr>
                                      <p:tavLst>
                                        <p:tav tm="0">
                                          <p:val>
                                            <p:strVal val="#ppt_x"/>
                                          </p:val>
                                        </p:tav>
                                        <p:tav tm="100000">
                                          <p:val>
                                            <p:strVal val="#ppt_x"/>
                                          </p:val>
                                        </p:tav>
                                      </p:tavLst>
                                    </p:anim>
                                    <p:anim calcmode="lin" valueType="num">
                                      <p:cBhvr additive="base">
                                        <p:cTn id="8" dur="500" fill="hold"/>
                                        <p:tgtEl>
                                          <p:spTgt spid="10240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05"/>
                                        </p:tgtEl>
                                        <p:attrNameLst>
                                          <p:attrName>style.visibility</p:attrName>
                                        </p:attrNameLst>
                                      </p:cBhvr>
                                      <p:to>
                                        <p:strVal val="visible"/>
                                      </p:to>
                                    </p:set>
                                    <p:anim calcmode="lin" valueType="num">
                                      <p:cBhvr additive="base">
                                        <p:cTn id="13" dur="500" fill="hold"/>
                                        <p:tgtEl>
                                          <p:spTgt spid="102405"/>
                                        </p:tgtEl>
                                        <p:attrNameLst>
                                          <p:attrName>ppt_x</p:attrName>
                                        </p:attrNameLst>
                                      </p:cBhvr>
                                      <p:tavLst>
                                        <p:tav tm="0">
                                          <p:val>
                                            <p:strVal val="#ppt_x"/>
                                          </p:val>
                                        </p:tav>
                                        <p:tav tm="100000">
                                          <p:val>
                                            <p:strVal val="#ppt_x"/>
                                          </p:val>
                                        </p:tav>
                                      </p:tavLst>
                                    </p:anim>
                                    <p:anim calcmode="lin" valueType="num">
                                      <p:cBhvr additive="base">
                                        <p:cTn id="14" dur="500" fill="hold"/>
                                        <p:tgtEl>
                                          <p:spTgt spid="1024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395536" y="548680"/>
            <a:ext cx="8567737" cy="981075"/>
          </a:xfrm>
        </p:spPr>
        <p:txBody>
          <a:bodyPr/>
          <a:lstStyle/>
          <a:p>
            <a:pPr eaLnBrk="1" hangingPunct="1"/>
            <a:r>
              <a:rPr lang="zh-CN" altLang="en-US" dirty="0" smtClean="0"/>
              <a:t>交互图</a:t>
            </a:r>
          </a:p>
        </p:txBody>
      </p:sp>
      <p:sp>
        <p:nvSpPr>
          <p:cNvPr id="103427" name="Rectangle 3"/>
          <p:cNvSpPr>
            <a:spLocks noGrp="1" noChangeArrowheads="1"/>
          </p:cNvSpPr>
          <p:nvPr>
            <p:ph type="body" idx="1"/>
          </p:nvPr>
        </p:nvSpPr>
        <p:spPr/>
        <p:txBody>
          <a:bodyPr>
            <a:normAutofit fontScale="92500" lnSpcReduction="10000"/>
          </a:bodyPr>
          <a:lstStyle/>
          <a:p>
            <a:pPr eaLnBrk="1" hangingPunct="1"/>
            <a:r>
              <a:rPr lang="zh-CN" altLang="en-US" smtClean="0"/>
              <a:t>多个对象的行为采用对象交互来表达，</a:t>
            </a:r>
            <a:r>
              <a:rPr lang="en-US" altLang="zh-CN" smtClean="0"/>
              <a:t>UML2.0</a:t>
            </a:r>
            <a:r>
              <a:rPr lang="zh-CN" altLang="en-US" smtClean="0"/>
              <a:t>提供的交互图有顺序图、交互概览图、通信图和计时图。最常用的是顺序图。</a:t>
            </a:r>
          </a:p>
          <a:p>
            <a:pPr eaLnBrk="1" hangingPunct="1"/>
            <a:r>
              <a:rPr lang="zh-CN" altLang="en-US" smtClean="0"/>
              <a:t>交互的类型：</a:t>
            </a:r>
          </a:p>
          <a:p>
            <a:pPr lvl="1" eaLnBrk="1" hangingPunct="1"/>
            <a:r>
              <a:rPr lang="zh-CN" altLang="en-US" smtClean="0"/>
              <a:t>参与者和系统之间有交互</a:t>
            </a:r>
          </a:p>
          <a:p>
            <a:pPr lvl="1" eaLnBrk="1" hangingPunct="1"/>
            <a:r>
              <a:rPr lang="zh-CN" altLang="en-US" smtClean="0"/>
              <a:t>系统内部元素之间也有交互</a:t>
            </a:r>
          </a:p>
          <a:p>
            <a:pPr eaLnBrk="1" hangingPunct="1"/>
            <a:r>
              <a:rPr lang="zh-CN" altLang="en-US" smtClean="0"/>
              <a:t>每个用例对外展示了用户和系统的交互（人</a:t>
            </a:r>
            <a:r>
              <a:rPr lang="en-US" altLang="zh-CN" smtClean="0"/>
              <a:t>-</a:t>
            </a:r>
            <a:r>
              <a:rPr lang="zh-CN" altLang="en-US" smtClean="0"/>
              <a:t>机交互），而内部实现则需要多个对象交互以完成用例事件流规定的各种功能。</a:t>
            </a:r>
          </a:p>
        </p:txBody>
      </p:sp>
    </p:spTree>
    <p:extLst>
      <p:ext uri="{BB962C8B-B14F-4D97-AF65-F5344CB8AC3E}">
        <p14:creationId xmlns:p14="http://schemas.microsoft.com/office/powerpoint/2010/main" val="32683200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自定义 1">
      <a:dk1>
        <a:sysClr val="windowText" lastClr="000000"/>
      </a:dk1>
      <a:lt1>
        <a:sysClr val="window" lastClr="FFFFFF"/>
      </a:lt1>
      <a:dk2>
        <a:srgbClr val="212121"/>
      </a:dk2>
      <a:lt2>
        <a:srgbClr val="DADADA"/>
      </a:lt2>
      <a:accent1>
        <a:srgbClr val="000000"/>
      </a:accent1>
      <a:accent2>
        <a:srgbClr val="CC702D"/>
      </a:accent2>
      <a:accent3>
        <a:srgbClr val="B53A31"/>
      </a:accent3>
      <a:accent4>
        <a:srgbClr val="815F56"/>
      </a:accent4>
      <a:accent5>
        <a:srgbClr val="AE9E7C"/>
      </a:accent5>
      <a:accent6>
        <a:srgbClr val="7B8864"/>
      </a:accent6>
      <a:hlink>
        <a:srgbClr val="BB7826"/>
      </a:hlink>
      <a:folHlink>
        <a:srgbClr val="3F3F3F"/>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spDef>
      <a:spPr>
        <a:noFill/>
      </a:spPr>
      <a:bodyPr rtlCol="0" anchor="ctr"/>
      <a:lstStyle>
        <a:defPPr algn="ctr">
          <a:defRPr/>
        </a:defPPr>
      </a:lstStyle>
      <a:style>
        <a:lnRef idx="2">
          <a:schemeClr val="dk1"/>
        </a:lnRef>
        <a:fillRef idx="1">
          <a:schemeClr val="lt1"/>
        </a:fillRef>
        <a:effectRef idx="0">
          <a:schemeClr val="dk1"/>
        </a:effectRef>
        <a:fontRef idx="minor">
          <a:schemeClr val="dk1"/>
        </a:fontRef>
      </a:style>
    </a:spDef>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4029</TotalTime>
  <Words>13994</Words>
  <Application>Microsoft Office PowerPoint</Application>
  <PresentationFormat>全屏显示(4:3)</PresentationFormat>
  <Paragraphs>1485</Paragraphs>
  <Slides>202</Slides>
  <Notes>8</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202</vt:i4>
      </vt:variant>
    </vt:vector>
  </HeadingPairs>
  <TitlesOfParts>
    <vt:vector size="220" baseType="lpstr">
      <vt:lpstr>等线</vt:lpstr>
      <vt:lpstr>黑体</vt:lpstr>
      <vt:lpstr>华文行楷</vt:lpstr>
      <vt:lpstr>华文中宋</vt:lpstr>
      <vt:lpstr>楷体</vt:lpstr>
      <vt:lpstr>楷体_GB2312</vt:lpstr>
      <vt:lpstr>宋体</vt:lpstr>
      <vt:lpstr>微软雅黑</vt:lpstr>
      <vt:lpstr>Arial</vt:lpstr>
      <vt:lpstr>Calibri</vt:lpstr>
      <vt:lpstr>Cambria</vt:lpstr>
      <vt:lpstr>Tahoma</vt:lpstr>
      <vt:lpstr>Times New Roman</vt:lpstr>
      <vt:lpstr>Verdana</vt:lpstr>
      <vt:lpstr>Wingdings</vt:lpstr>
      <vt:lpstr>环保</vt:lpstr>
      <vt:lpstr>位图图像</vt:lpstr>
      <vt:lpstr>图片</vt:lpstr>
      <vt:lpstr>第10章  系统总体设计</vt:lpstr>
      <vt:lpstr>本章主要内容</vt:lpstr>
      <vt:lpstr>10.1 软件架构的设计</vt:lpstr>
      <vt:lpstr>1. 架构的概念</vt:lpstr>
      <vt:lpstr>架构和结构的关系</vt:lpstr>
      <vt:lpstr>使用桥梁来比喻</vt:lpstr>
      <vt:lpstr>使用桥梁来比喻</vt:lpstr>
      <vt:lpstr>2. 软件架构</vt:lpstr>
      <vt:lpstr>3. 软件架构模式</vt:lpstr>
      <vt:lpstr>软件架构模式</vt:lpstr>
      <vt:lpstr>10.1.2 多层应用架构模式</vt:lpstr>
      <vt:lpstr>1. 分层的含义</vt:lpstr>
      <vt:lpstr>理解分层概念</vt:lpstr>
      <vt:lpstr>理解分层概念</vt:lpstr>
      <vt:lpstr>2. 三个基本层次</vt:lpstr>
      <vt:lpstr>传统的C/S应用程序</vt:lpstr>
      <vt:lpstr>经典的三层架构</vt:lpstr>
      <vt:lpstr>经典的三层架构</vt:lpstr>
      <vt:lpstr>3. 扩展的五层架构</vt:lpstr>
      <vt:lpstr>4. MVC架构模式</vt:lpstr>
      <vt:lpstr>MVC架构示意图</vt:lpstr>
      <vt:lpstr>MVC架构模式工作流程</vt:lpstr>
      <vt:lpstr>5. 多层的物理配置</vt:lpstr>
      <vt:lpstr>多层体系结构的优势</vt:lpstr>
      <vt:lpstr>10.1.3 软件框架</vt:lpstr>
      <vt:lpstr>1. 软件框架的概念</vt:lpstr>
      <vt:lpstr>基于框架的软件开发</vt:lpstr>
      <vt:lpstr>典型框架产品</vt:lpstr>
      <vt:lpstr>Struts2简介</vt:lpstr>
      <vt:lpstr>10.2 高层结构设计</vt:lpstr>
      <vt:lpstr>10.2.1 包</vt:lpstr>
      <vt:lpstr>如何分包</vt:lpstr>
      <vt:lpstr>包图</vt:lpstr>
      <vt:lpstr>10.2.2 子系统及接口</vt:lpstr>
      <vt:lpstr>理解接口概念</vt:lpstr>
      <vt:lpstr>区分子系统和包</vt:lpstr>
      <vt:lpstr>子系统的关系</vt:lpstr>
      <vt:lpstr>子系统的关系</vt:lpstr>
      <vt:lpstr>不同系统的关系</vt:lpstr>
      <vt:lpstr>10.2.2 构件及接口</vt:lpstr>
      <vt:lpstr>构件图1</vt:lpstr>
      <vt:lpstr>构件图2</vt:lpstr>
      <vt:lpstr>区分子系统和构件</vt:lpstr>
      <vt:lpstr>10.3 结构化设计方法</vt:lpstr>
      <vt:lpstr>结构化设计的基本思想</vt:lpstr>
      <vt:lpstr>模块化设计方法</vt:lpstr>
      <vt:lpstr>10.3.1 模块</vt:lpstr>
      <vt:lpstr>小程序练习</vt:lpstr>
      <vt:lpstr>模块之子程序</vt:lpstr>
      <vt:lpstr>模块之事件过程</vt:lpstr>
      <vt:lpstr>模块之函数</vt:lpstr>
      <vt:lpstr>模块数量和软件成本</vt:lpstr>
      <vt:lpstr>10.3.2 结构图</vt:lpstr>
      <vt:lpstr>结构图的画法</vt:lpstr>
      <vt:lpstr>一个完整的结构图</vt:lpstr>
      <vt:lpstr>简单画法的结构图</vt:lpstr>
      <vt:lpstr>10.3.3 模块的联系</vt:lpstr>
      <vt:lpstr>10.3.4 模块的耦合</vt:lpstr>
      <vt:lpstr>影响耦合度的因素</vt:lpstr>
      <vt:lpstr>耦合的类型</vt:lpstr>
      <vt:lpstr>代码举例1</vt:lpstr>
      <vt:lpstr>代码举例2</vt:lpstr>
      <vt:lpstr>代码举例3</vt:lpstr>
      <vt:lpstr>代码举例4</vt:lpstr>
      <vt:lpstr>10.3.5 模块的内聚</vt:lpstr>
      <vt:lpstr>内聚的好处</vt:lpstr>
      <vt:lpstr>内聚的类型</vt:lpstr>
      <vt:lpstr>1. 偶然内聚</vt:lpstr>
      <vt:lpstr>2. 逻辑内聚</vt:lpstr>
      <vt:lpstr>3. 时间内聚</vt:lpstr>
      <vt:lpstr>4. 步骤内聚</vt:lpstr>
      <vt:lpstr>5. 通信内聚</vt:lpstr>
      <vt:lpstr>6. 顺序内聚</vt:lpstr>
      <vt:lpstr>7. 功能内聚</vt:lpstr>
      <vt:lpstr>内聚的评分</vt:lpstr>
      <vt:lpstr>10.4 面向对象设计方法</vt:lpstr>
      <vt:lpstr>10.4.1 根据架构设计软件类</vt:lpstr>
      <vt:lpstr>Rose中不同构造型的图符</vt:lpstr>
      <vt:lpstr>分层的软件类协作实现一个用例</vt:lpstr>
      <vt:lpstr>1、边界类</vt:lpstr>
      <vt:lpstr>识别边界类</vt:lpstr>
      <vt:lpstr>2、实体类</vt:lpstr>
      <vt:lpstr>边界类和实体类的交互</vt:lpstr>
      <vt:lpstr>3、控制类</vt:lpstr>
      <vt:lpstr>识别控制类</vt:lpstr>
      <vt:lpstr>不同类的职责分配</vt:lpstr>
      <vt:lpstr>图书馆系统的界面类</vt:lpstr>
      <vt:lpstr>图书馆系统的控制类</vt:lpstr>
      <vt:lpstr>图书馆系统的实体类</vt:lpstr>
      <vt:lpstr>其他架构方案</vt:lpstr>
      <vt:lpstr>10.4.2 设计类的属性</vt:lpstr>
      <vt:lpstr>10.4.3 设计类的方法</vt:lpstr>
      <vt:lpstr>1. 职责</vt:lpstr>
      <vt:lpstr>职责完成的两种情况</vt:lpstr>
      <vt:lpstr>职责的两种类型</vt:lpstr>
      <vt:lpstr>CRC卡片法</vt:lpstr>
      <vt:lpstr>2. 对象交互建模</vt:lpstr>
      <vt:lpstr>交互模型举例</vt:lpstr>
      <vt:lpstr>交互图</vt:lpstr>
      <vt:lpstr>顺序图(Sequence Diagram)</vt:lpstr>
      <vt:lpstr>系统顺序图</vt:lpstr>
      <vt:lpstr>顺序图举例</vt:lpstr>
      <vt:lpstr>顺序图（参与者与对象）</vt:lpstr>
      <vt:lpstr>顺序图（生命线与激活框）</vt:lpstr>
      <vt:lpstr>顺序图(消息)</vt:lpstr>
      <vt:lpstr>顺序图（控制流）</vt:lpstr>
      <vt:lpstr>顺序图举例</vt:lpstr>
      <vt:lpstr>顺序图的难点</vt:lpstr>
      <vt:lpstr>协作图/通信图</vt:lpstr>
      <vt:lpstr>协作图/通信图</vt:lpstr>
      <vt:lpstr>图书馆顺序图1</vt:lpstr>
      <vt:lpstr>图书馆顺序图2</vt:lpstr>
      <vt:lpstr>3. 消息的设计</vt:lpstr>
      <vt:lpstr>嵌套消息</vt:lpstr>
      <vt:lpstr>嵌套消息示例</vt:lpstr>
      <vt:lpstr>嵌套消息示例代码</vt:lpstr>
      <vt:lpstr>返回消息</vt:lpstr>
      <vt:lpstr>自身消息</vt:lpstr>
      <vt:lpstr>两类特殊的消息</vt:lpstr>
      <vt:lpstr>图书馆顺序图1</vt:lpstr>
      <vt:lpstr>图书馆顺序图2</vt:lpstr>
      <vt:lpstr>4. 为类添加方法</vt:lpstr>
      <vt:lpstr>实体类的方法</vt:lpstr>
      <vt:lpstr>10.4.4 设计类的关系</vt:lpstr>
      <vt:lpstr>1. 泛化设计</vt:lpstr>
      <vt:lpstr>2. 关联设计</vt:lpstr>
      <vt:lpstr>单向关联</vt:lpstr>
      <vt:lpstr>重数为0..1的关联</vt:lpstr>
      <vt:lpstr>重数为多的关联</vt:lpstr>
      <vt:lpstr>双向关联</vt:lpstr>
      <vt:lpstr>关联的创建或解除</vt:lpstr>
      <vt:lpstr>动态创建关联举例</vt:lpstr>
      <vt:lpstr>3. 接口与实现的设计</vt:lpstr>
      <vt:lpstr>4. 依赖设计</vt:lpstr>
      <vt:lpstr>类的耦合</vt:lpstr>
      <vt:lpstr>类的内聚</vt:lpstr>
      <vt:lpstr>10.5 面向服务设计方法</vt:lpstr>
      <vt:lpstr>10.5.1 面向服务的基本概念</vt:lpstr>
      <vt:lpstr>1. 什么是服务</vt:lpstr>
      <vt:lpstr>2. SOA的概念</vt:lpstr>
      <vt:lpstr>SOA特点</vt:lpstr>
      <vt:lpstr>服务解决什么问题</vt:lpstr>
      <vt:lpstr>(1) 企业内跨平台应用集成</vt:lpstr>
      <vt:lpstr>(2) 跨企业跨行业应用集成</vt:lpstr>
      <vt:lpstr>(3) 软件和数据复用</vt:lpstr>
      <vt:lpstr>(4) 按需业务流程定制</vt:lpstr>
      <vt:lpstr>3. SOA技术概览</vt:lpstr>
      <vt:lpstr>SOA技术架构</vt:lpstr>
      <vt:lpstr>SOA技术架构（续）</vt:lpstr>
      <vt:lpstr>10.5.2 服务设计</vt:lpstr>
      <vt:lpstr>1. 识别服务</vt:lpstr>
      <vt:lpstr>图书馆系统的候选服务</vt:lpstr>
      <vt:lpstr>图书馆系统的服务</vt:lpstr>
      <vt:lpstr>2. 描述服务</vt:lpstr>
      <vt:lpstr>图书馆系统的服务</vt:lpstr>
      <vt:lpstr>3. 设计服务的实现</vt:lpstr>
      <vt:lpstr>10.6 设计原则</vt:lpstr>
      <vt:lpstr>10.6.1 抽象与复用</vt:lpstr>
      <vt:lpstr>10.6.2 松耦合</vt:lpstr>
      <vt:lpstr>10.6.3 单一职责原则SRP</vt:lpstr>
      <vt:lpstr>分离职责到不同的类</vt:lpstr>
      <vt:lpstr>10.6.4 开放封闭原则OCP</vt:lpstr>
      <vt:lpstr>什么是不封闭、不开放</vt:lpstr>
      <vt:lpstr>如何改进</vt:lpstr>
      <vt:lpstr>10.6.5 Liscov替换原则LSP</vt:lpstr>
      <vt:lpstr>一个使用继承的例子</vt:lpstr>
      <vt:lpstr>会发生什么情况？</vt:lpstr>
      <vt:lpstr>客户程序如何能了解</vt:lpstr>
      <vt:lpstr>10.6.6 依赖倒置原则DIP</vt:lpstr>
      <vt:lpstr>传统的依赖层次</vt:lpstr>
      <vt:lpstr>都依赖于抽象</vt:lpstr>
      <vt:lpstr>如何遵守设计原则</vt:lpstr>
      <vt:lpstr>10.7 软件设计模式</vt:lpstr>
      <vt:lpstr>模式无处不在</vt:lpstr>
      <vt:lpstr>设计模式的基本思想-1</vt:lpstr>
      <vt:lpstr>设计模式的基本思想-2</vt:lpstr>
      <vt:lpstr>10.7.1 什么是设计模式</vt:lpstr>
      <vt:lpstr>设计模式名成为专业词汇</vt:lpstr>
      <vt:lpstr>设计模式</vt:lpstr>
      <vt:lpstr>设计模式的基本要素</vt:lpstr>
      <vt:lpstr>10.7.2 GoF设计模式</vt:lpstr>
      <vt:lpstr>23种GoF模式</vt:lpstr>
      <vt:lpstr>GoF模式分类-1</vt:lpstr>
      <vt:lpstr>GoF模式分类-2</vt:lpstr>
      <vt:lpstr>10.7.3 GRASP通用职责分配软件模式 General Responsibility Assignment Software Pattern</vt:lpstr>
      <vt:lpstr>1. 信息专家模式</vt:lpstr>
      <vt:lpstr>信息专家模式举例</vt:lpstr>
      <vt:lpstr>专家模式的职责分配</vt:lpstr>
      <vt:lpstr>专家模式的设计结果</vt:lpstr>
      <vt:lpstr>借书程序的设计问题</vt:lpstr>
      <vt:lpstr>2. 创建者模式</vt:lpstr>
      <vt:lpstr>创建者模式的职责分配</vt:lpstr>
      <vt:lpstr>创建者模式的设计结果</vt:lpstr>
      <vt:lpstr>努力的方向</vt:lpstr>
      <vt:lpstr>10.8 重构</vt:lpstr>
      <vt:lpstr>模块重构例1</vt:lpstr>
      <vt:lpstr>重构后的例1</vt:lpstr>
      <vt:lpstr>重构后的例1</vt:lpstr>
      <vt:lpstr>模块重构例2</vt:lpstr>
      <vt:lpstr>重构后的例2</vt:lpstr>
      <vt:lpstr>模块重构例3</vt:lpstr>
      <vt:lpstr>模块设计案例（图书馆）</vt:lpstr>
    </vt:vector>
  </TitlesOfParts>
  <Company>biti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系统思想</dc:title>
  <dc:creator>wxm</dc:creator>
  <cp:lastModifiedBy>box</cp:lastModifiedBy>
  <cp:revision>267</cp:revision>
  <dcterms:created xsi:type="dcterms:W3CDTF">2006-10-08T01:30:56Z</dcterms:created>
  <dcterms:modified xsi:type="dcterms:W3CDTF">2018-04-22T01:10:42Z</dcterms:modified>
</cp:coreProperties>
</file>