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82" r:id="rId11"/>
    <p:sldId id="283" r:id="rId12"/>
    <p:sldId id="284" r:id="rId13"/>
    <p:sldId id="286" r:id="rId14"/>
    <p:sldId id="287" r:id="rId15"/>
    <p:sldId id="268" r:id="rId16"/>
    <p:sldId id="269" r:id="rId17"/>
    <p:sldId id="278" r:id="rId18"/>
    <p:sldId id="280" r:id="rId20"/>
    <p:sldId id="281" r:id="rId21"/>
    <p:sldId id="270" r:id="rId22"/>
    <p:sldId id="271" r:id="rId23"/>
    <p:sldId id="273" r:id="rId24"/>
    <p:sldId id="274" r:id="rId2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ACB9C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3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数据不是在同一条路上采集, 论文中的方法不可直接使用; </a:t>
            </a:r>
            <a:endParaRPr lang="zh-CN" altLang="en-US"/>
          </a:p>
          <a:p>
            <a:r>
              <a:rPr lang="zh-CN" altLang="en-US"/>
              <a:t>如此计算一条观测向量实际上是将"时间"视为单次采样, 忽略了路径和速度的问题; 另一种计算方法是对数据进行预处理, 判断轨迹所属的类别, 按类计算, 一条记录是一条轨迹以时间先后顺序排列而成的RSSI序列;</a:t>
            </a:r>
            <a:endParaRPr lang="zh-CN" altLang="en-US"/>
          </a:p>
          <a:p>
            <a:r>
              <a:rPr lang="zh-CN" altLang="en-US"/>
              <a:t>按路过同一基站划分路径基本上只能获取点, 并不利于使用HMM模型, 因而采用了以基站id和RSSI组合成一个fingerprint的方式完成, 因此模型的emission score采用了CTrack的定义方式.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数据不是在同一条路上采集, 论文中的方法不可直接使用; </a:t>
            </a:r>
            <a:endParaRPr lang="zh-CN" altLang="en-US"/>
          </a:p>
          <a:p>
            <a:r>
              <a:rPr lang="zh-CN" altLang="en-US"/>
              <a:t>如此计算一条观测向量实际上是将"时间"视为单次采样, 忽略了路径和速度的问题; 另一种计算方法是对数据进行预处理, 判断轨迹所属的类别, 按类计算, 一条记录是一条轨迹以时间先后顺序排列而成的RSSI序列;</a:t>
            </a:r>
            <a:endParaRPr lang="zh-CN" altLang="en-US"/>
          </a:p>
          <a:p>
            <a:r>
              <a:rPr lang="zh-CN" altLang="en-US"/>
              <a:t>按路过同一基站划分路径基本上只能获取点, 并不利于使用HMM模型, 因而采用了以基站id和RSSI组合成一个fingerprint的方式完成, 因此模型的emission score采用了CTrack的定义方式.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数据不是在同一条路上采集, 论文中的方法不可直接使用; </a:t>
            </a:r>
            <a:endParaRPr lang="zh-CN" altLang="en-US"/>
          </a:p>
          <a:p>
            <a:r>
              <a:rPr lang="zh-CN" altLang="en-US"/>
              <a:t>如此计算一条观测向量实际上是将"时间"视为单次采样, 忽略了路径和速度的问题; 另一种计算方法是对数据进行预处理, 判断轨迹所属的类别, 按类计算, 一条记录是一条轨迹以时间先后顺序排列而成的RSSI序列;</a:t>
            </a:r>
            <a:endParaRPr lang="zh-CN" altLang="en-US"/>
          </a:p>
          <a:p>
            <a:r>
              <a:rPr lang="zh-CN" altLang="en-US"/>
              <a:t>按路过同一基站划分路径基本上只能获取点, 并不利于使用HMM模型, 因而采用了以基站id和RSSI组合成一个fingerprint的方式完成, 因此模型的emission score采用了CTrack的定义方式.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1851228"/>
            <a:ext cx="6396459" cy="179515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48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3815373"/>
            <a:ext cx="6396459" cy="54808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r>
              <a:rPr kumimoji="1" lang="en-US" altLang="zh-CN" sz="1800" dirty="0" smtClean="0">
                <a:solidFill>
                  <a:schemeClr val="bg1"/>
                </a:solidFill>
              </a:rPr>
              <a:t>PRESENTED</a:t>
            </a:r>
            <a:r>
              <a:rPr kumimoji="1" lang="zh-CN" altLang="en-US" sz="1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800" dirty="0" smtClean="0">
                <a:solidFill>
                  <a:schemeClr val="bg1"/>
                </a:solidFill>
              </a:rPr>
              <a:t>BY</a:t>
            </a:r>
            <a:r>
              <a:rPr kumimoji="1" lang="zh-CN" altLang="en-US" sz="1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rgbClr val="000000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65" dirty="0">
              <a:solidFill>
                <a:srgbClr val="000000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 smtClean="0">
                <a:solidFill>
                  <a:srgbClr val="000000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000000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335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Century Gothic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/>
                <a:ea typeface="微软雅黑" panose="020B0503020204020204" charset="-122"/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  <a:latin typeface="Century Gothic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kumimoji="1" lang="en-US" altLang="zh-CN" sz="1335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lang="zh-CN" altLang="en-US" sz="1335" dirty="0" smtClean="0">
                <a:solidFill>
                  <a:prstClr val="white"/>
                </a:solidFill>
                <a:latin typeface="Century Gothic"/>
                <a:ea typeface="微软雅黑" panose="020B0503020204020204" charset="-122"/>
              </a:rPr>
              <a:t> 部分</a:t>
            </a:r>
            <a:r>
              <a:rPr lang="zh-CN" altLang="en-US" sz="1335" dirty="0">
                <a:solidFill>
                  <a:prstClr val="white"/>
                </a:solidFill>
                <a:latin typeface="Century Gothic"/>
                <a:ea typeface="微软雅黑" panose="020B0503020204020204" charset="-122"/>
              </a:rPr>
              <a:t>设计灵感与元素来源于网络</a:t>
            </a:r>
            <a:endParaRPr lang="zh-CN" altLang="en-US" sz="1335" dirty="0">
              <a:solidFill>
                <a:prstClr val="white"/>
              </a:solidFill>
              <a:latin typeface="Century Gothic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/>
                <a:ea typeface="微软雅黑" panose="020B0503020204020204" charset="-122"/>
              </a:rPr>
              <a:t>如有建议请</a:t>
            </a:r>
            <a:r>
              <a:rPr lang="zh-CN" altLang="en-US" sz="1335" dirty="0" smtClean="0">
                <a:solidFill>
                  <a:prstClr val="white"/>
                </a:solidFill>
                <a:latin typeface="Century Gothic"/>
                <a:ea typeface="微软雅黑" panose="020B0503020204020204" charset="-122"/>
              </a:rPr>
              <a:t>联系 </a:t>
            </a:r>
            <a:r>
              <a:rPr lang="zh-CN" altLang="en-US" sz="1335" dirty="0" smtClean="0">
                <a:solidFill>
                  <a:prstClr val="white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officeplus@microsoft.com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29831" y="1972761"/>
            <a:ext cx="4732338" cy="4495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064042" y="2691063"/>
            <a:ext cx="6063916" cy="902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smtClean="0"/>
              <a:t>点击此处添加标题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2385446"/>
            <a:ext cx="6396459" cy="61442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</a:lstStyle>
          <a:p>
            <a:pPr algn="ctr">
              <a:lnSpc>
                <a:spcPct val="130000"/>
              </a:lnSpc>
            </a:pPr>
            <a:r>
              <a:rPr kumimoji="1" lang="en-US" altLang="zh-CN" sz="2665" b="1" dirty="0" smtClean="0">
                <a:solidFill>
                  <a:srgbClr val="A5D028"/>
                </a:solidFill>
              </a:rPr>
              <a:t>PART</a:t>
            </a:r>
            <a:r>
              <a:rPr kumimoji="1" lang="zh-CN" altLang="en-US" sz="2665" b="1" dirty="0" smtClean="0">
                <a:solidFill>
                  <a:srgbClr val="A5D028"/>
                </a:solidFill>
              </a:rPr>
              <a:t> </a:t>
            </a:r>
            <a:r>
              <a:rPr kumimoji="1" lang="en-US" altLang="zh-CN" sz="2665" b="1" dirty="0" smtClean="0">
                <a:solidFill>
                  <a:srgbClr val="A5D028"/>
                </a:solidFill>
              </a:rPr>
              <a:t>ONE</a:t>
            </a:r>
            <a:endParaRPr kumimoji="1" lang="en-US" altLang="zh-CN" sz="2665" b="1" dirty="0">
              <a:solidFill>
                <a:srgbClr val="A5D028"/>
              </a:solidFill>
            </a:endParaRP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2999875"/>
            <a:ext cx="6396459" cy="102669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ctr" defTabSz="608965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>
                <a:solidFill>
                  <a:schemeClr val="bg2"/>
                </a:solidFill>
              </a:defRPr>
            </a:lvl1pPr>
          </a:lstStyle>
          <a:p>
            <a:pPr marL="0" marR="0" lvl="0" indent="0" algn="ctr" defTabSz="608965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26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点击</a:t>
            </a:r>
            <a:r>
              <a:rPr kumimoji="1" lang="zh-CN" altLang="en-US" sz="426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此处添加标题</a:t>
            </a:r>
            <a:endParaRPr kumimoji="1" lang="zh-CN" altLang="en-US" sz="426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"/>
          <p:cNvSpPr/>
          <p:nvPr userDrawn="1"/>
        </p:nvSpPr>
        <p:spPr>
          <a:xfrm>
            <a:off x="5443941" y="-1"/>
            <a:ext cx="6748060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rgbClr val="A5D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6089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505270"/>
            <a:ext cx="12192000" cy="43527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  <p:sp>
        <p:nvSpPr>
          <p:cNvPr id="6" name="矩形 25"/>
          <p:cNvSpPr/>
          <p:nvPr userDrawn="1"/>
        </p:nvSpPr>
        <p:spPr>
          <a:xfrm>
            <a:off x="3582385" y="-1"/>
            <a:ext cx="8609616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rgbClr val="F0E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6089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5-05-24_BoscastleHarbour_EN-AU10775947823_1920x1080 2副本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8965">
              <a:spcBef>
                <a:spcPts val="0"/>
              </a:spcBef>
            </a:pPr>
            <a:r>
              <a:rPr kumimoji="1" lang="en-US" altLang="zh-CN" b="0" dirty="0">
                <a:solidFill>
                  <a:prstClr val="white"/>
                </a:solidFill>
                <a:ea typeface="微软雅黑" panose="020B0503020204020204" charset="-122"/>
              </a:rPr>
              <a:t>2017</a:t>
            </a:r>
            <a:r>
              <a:rPr kumimoji="1" lang="zh-CN" altLang="en-US" b="0" dirty="0">
                <a:solidFill>
                  <a:prstClr val="white"/>
                </a:solidFill>
                <a:ea typeface="微软雅黑" panose="020B0503020204020204" charset="-122"/>
              </a:rPr>
              <a:t> </a:t>
            </a:r>
            <a:r>
              <a:rPr kumimoji="1" lang="zh-CN" altLang="en-US" dirty="0">
                <a:solidFill>
                  <a:srgbClr val="A5D028"/>
                </a:solidFill>
                <a:ea typeface="微软雅黑" panose="020B0503020204020204" charset="-122"/>
              </a:rPr>
              <a:t>数据挖掘</a:t>
            </a:r>
            <a:r>
              <a:rPr kumimoji="1" lang="zh-CN" altLang="en-US" b="0" dirty="0">
                <a:solidFill>
                  <a:prstClr val="white"/>
                </a:solidFill>
                <a:ea typeface="微软雅黑" panose="020B0503020204020204" charset="-122"/>
              </a:rPr>
              <a:t> </a:t>
            </a:r>
            <a:endParaRPr kumimoji="1" lang="en-US" altLang="zh-CN" b="0" dirty="0">
              <a:solidFill>
                <a:prstClr val="white"/>
              </a:solidFill>
              <a:ea typeface="微软雅黑" panose="020B0503020204020204" charset="-122"/>
            </a:endParaRPr>
          </a:p>
          <a:p>
            <a:pPr lvl="0" defTabSz="608965">
              <a:spcBef>
                <a:spcPts val="0"/>
              </a:spcBef>
            </a:pPr>
            <a:r>
              <a:rPr kumimoji="1" lang="zh-CN" b="0" dirty="0">
                <a:solidFill>
                  <a:prstClr val="white"/>
                </a:solidFill>
                <a:ea typeface="微软雅黑" panose="020B0503020204020204" charset="-122"/>
              </a:rPr>
              <a:t>期末项目答辩</a:t>
            </a:r>
            <a:endParaRPr kumimoji="1" lang="zh-CN" b="0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BY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Yin Yifan, Wang Jiahui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随机森林模型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695960" y="2091690"/>
          <a:ext cx="2510155" cy="2221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550"/>
                <a:gridCol w="695325"/>
                <a:gridCol w="1224280"/>
              </a:tblGrid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TrLAC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TrCI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Median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49969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0.000150898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49747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0.000151102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49731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0.000168973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49971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0.000638771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49427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0.000642984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6292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57714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0.003671668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54002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0.004030146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62257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0.004635007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50290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0.004900658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01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62497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0.010613874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pic>
        <p:nvPicPr>
          <p:cNvPr id="5" name="图片 25" descr="result_p1_3_pos_te36_tr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2883" y="256223"/>
            <a:ext cx="2159635" cy="1619885"/>
          </a:xfrm>
          <a:prstGeom prst="rect">
            <a:avLst/>
          </a:prstGeom>
        </p:spPr>
      </p:pic>
      <p:pic>
        <p:nvPicPr>
          <p:cNvPr id="45" name="图片 45" descr="result_p1_3_te36_tr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518" y="248285"/>
            <a:ext cx="2171065" cy="1628140"/>
          </a:xfrm>
          <a:prstGeom prst="rect">
            <a:avLst/>
          </a:prstGeom>
        </p:spPr>
      </p:pic>
      <p:pic>
        <p:nvPicPr>
          <p:cNvPr id="6" name="图片 28" descr="result_p1_3_pos_te36_tr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883" y="1876425"/>
            <a:ext cx="2171065" cy="1628140"/>
          </a:xfrm>
          <a:prstGeom prst="rect">
            <a:avLst/>
          </a:prstGeom>
        </p:spPr>
      </p:pic>
      <p:pic>
        <p:nvPicPr>
          <p:cNvPr id="47" name="图片 47" descr="result_p1_3_te36_tr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948" y="1876425"/>
            <a:ext cx="2171065" cy="1628140"/>
          </a:xfrm>
          <a:prstGeom prst="rect">
            <a:avLst/>
          </a:prstGeom>
        </p:spPr>
      </p:pic>
      <p:pic>
        <p:nvPicPr>
          <p:cNvPr id="42" name="图片 42" descr="result_p1_3_pos_te36_tr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565" y="3504248"/>
            <a:ext cx="2160270" cy="1619885"/>
          </a:xfrm>
          <a:prstGeom prst="rect">
            <a:avLst/>
          </a:prstGeom>
        </p:spPr>
      </p:pic>
      <p:pic>
        <p:nvPicPr>
          <p:cNvPr id="52" name="图片 52" descr="result_p1_3_te36_tr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2518" y="3496310"/>
            <a:ext cx="2171065" cy="1628140"/>
          </a:xfrm>
          <a:prstGeom prst="rect">
            <a:avLst/>
          </a:prstGeom>
        </p:spPr>
      </p:pic>
      <p:pic>
        <p:nvPicPr>
          <p:cNvPr id="44" name="图片 44" descr="result_p1_3_pos_te36_tr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2565" y="5124133"/>
            <a:ext cx="2159000" cy="1619885"/>
          </a:xfrm>
          <a:prstGeom prst="rect">
            <a:avLst/>
          </a:prstGeom>
        </p:spPr>
      </p:pic>
      <p:pic>
        <p:nvPicPr>
          <p:cNvPr id="54" name="图片 54" descr="result_p1_3_te36_tr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3948" y="5116195"/>
            <a:ext cx="2171065" cy="1628140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3117850" y="1066800"/>
            <a:ext cx="2165350" cy="1413510"/>
          </a:xfrm>
          <a:prstGeom prst="straightConnector1">
            <a:avLst/>
          </a:prstGeom>
          <a:ln>
            <a:solidFill>
              <a:srgbClr val="ACB9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1"/>
          </p:cNvCxnSpPr>
          <p:nvPr/>
        </p:nvCxnSpPr>
        <p:spPr>
          <a:xfrm flipV="1">
            <a:off x="3105150" y="2690495"/>
            <a:ext cx="2178050" cy="158750"/>
          </a:xfrm>
          <a:prstGeom prst="straightConnector1">
            <a:avLst/>
          </a:prstGeom>
          <a:ln>
            <a:solidFill>
              <a:srgbClr val="ACB9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42" idx="1"/>
          </p:cNvCxnSpPr>
          <p:nvPr/>
        </p:nvCxnSpPr>
        <p:spPr>
          <a:xfrm>
            <a:off x="3105150" y="3752850"/>
            <a:ext cx="2177415" cy="561975"/>
          </a:xfrm>
          <a:prstGeom prst="straightConnector1">
            <a:avLst/>
          </a:prstGeom>
          <a:ln>
            <a:solidFill>
              <a:srgbClr val="F8CB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4" idx="1"/>
          </p:cNvCxnSpPr>
          <p:nvPr/>
        </p:nvCxnSpPr>
        <p:spPr>
          <a:xfrm>
            <a:off x="3105150" y="4147185"/>
            <a:ext cx="2177415" cy="1787525"/>
          </a:xfrm>
          <a:prstGeom prst="straightConnector1">
            <a:avLst/>
          </a:prstGeom>
          <a:ln>
            <a:solidFill>
              <a:srgbClr val="F8CB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2"/>
          <p:cNvSpPr>
            <a:spLocks noGrp="1"/>
          </p:cNvSpPr>
          <p:nvPr/>
        </p:nvSpPr>
        <p:spPr>
          <a:xfrm>
            <a:off x="614221" y="447534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 kern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b="0" dirty="0" smtClean="0">
                <a:sym typeface="+mn-ea"/>
              </a:rPr>
              <a:t>Test: LAC=620 CI=49969</a:t>
            </a:r>
            <a:endParaRPr kumimoji="1" lang="en-US" altLang="zh-CN" sz="1800" b="0" dirty="0" smtClean="0">
              <a:sym typeface="+mn-ea"/>
            </a:endParaRPr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79551" y="120509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 kern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0" dirty="0" smtClean="0">
                <a:solidFill>
                  <a:schemeClr val="accent1"/>
                </a:solidFill>
                <a:sym typeface="+mn-ea"/>
              </a:rPr>
              <a:t>根据主基站预测其他基站</a:t>
            </a:r>
            <a:endParaRPr kumimoji="1" lang="en-US" altLang="zh-CN" sz="2000" b="0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随机森林模型</a:t>
            </a:r>
            <a:endParaRPr kumimoji="1" lang="zh-CN" altLang="en-US" dirty="0"/>
          </a:p>
        </p:txBody>
      </p:sp>
      <p:pic>
        <p:nvPicPr>
          <p:cNvPr id="58" name="图片 58" descr="result_p1_ex_pos_te36_trCo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6355" y="675640"/>
            <a:ext cx="2970530" cy="2228215"/>
          </a:xfrm>
          <a:prstGeom prst="rect">
            <a:avLst/>
          </a:prstGeom>
        </p:spPr>
      </p:pic>
      <p:pic>
        <p:nvPicPr>
          <p:cNvPr id="57" name="图片 57" descr="result_p1_ex_median_te36_trCom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885" y="675640"/>
            <a:ext cx="2970530" cy="222821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6177915" y="4034155"/>
          <a:ext cx="3465830" cy="1689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230"/>
                <a:gridCol w="950595"/>
                <a:gridCol w="1564005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TrLAC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TrCI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Median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0.002794807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6292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57714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0.003671668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6291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54002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0.004030146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6291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62257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0.004635007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50290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0.004900658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6291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62497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0.010613874</a:t>
                      </a:r>
                      <a:endParaRPr lang="en-US" altLang="zh-CN" sz="14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sp>
        <p:nvSpPr>
          <p:cNvPr id="11" name="文本占位符 2"/>
          <p:cNvSpPr>
            <a:spLocks noGrp="1"/>
          </p:cNvSpPr>
          <p:nvPr/>
        </p:nvSpPr>
        <p:spPr>
          <a:xfrm>
            <a:off x="6301281" y="332472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 kern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b="0" dirty="0" smtClean="0">
                <a:sym typeface="+mn-ea"/>
              </a:rPr>
              <a:t>Test: LAC=6290 CI=49969</a:t>
            </a:r>
            <a:endParaRPr kumimoji="1" lang="en-US" altLang="zh-CN" sz="1800" b="0" dirty="0" smtClean="0">
              <a:sym typeface="+mn-ea"/>
            </a:endParaRPr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79551" y="120509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 kern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0" dirty="0" smtClean="0">
                <a:solidFill>
                  <a:schemeClr val="accent1"/>
                </a:solidFill>
                <a:sym typeface="+mn-ea"/>
              </a:rPr>
              <a:t>使用多个主基站的数据训练</a:t>
            </a:r>
            <a:endParaRPr kumimoji="1" lang="en-US" altLang="zh-CN" sz="2000" b="0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随机森林模型</a:t>
            </a:r>
            <a:endParaRPr kumimoji="1" lang="zh-CN" altLang="en-US" dirty="0"/>
          </a:p>
        </p:txBody>
      </p:sp>
      <p:pic>
        <p:nvPicPr>
          <p:cNvPr id="59" name="图片 59" descr="result_p1_2_median_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3745" y="1205230"/>
            <a:ext cx="3078480" cy="2308860"/>
          </a:xfrm>
          <a:prstGeom prst="rect">
            <a:avLst/>
          </a:prstGeom>
        </p:spPr>
      </p:pic>
      <p:pic>
        <p:nvPicPr>
          <p:cNvPr id="5" name="图片 4" descr="result_p1_ex_median_te6290-49442_tr6290-494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225" y="1205230"/>
            <a:ext cx="3079115" cy="2309495"/>
          </a:xfrm>
          <a:prstGeom prst="rect">
            <a:avLst/>
          </a:prstGeom>
        </p:spPr>
      </p:pic>
      <p:pic>
        <p:nvPicPr>
          <p:cNvPr id="66" name="图片 66" descr="result_p1_2_median_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745" y="3514725"/>
            <a:ext cx="3078480" cy="2333625"/>
          </a:xfrm>
          <a:prstGeom prst="rect">
            <a:avLst/>
          </a:prstGeom>
        </p:spPr>
      </p:pic>
      <p:pic>
        <p:nvPicPr>
          <p:cNvPr id="65" name="图片 65" descr="result_p1_ex_median_te6290-49747_tr6290-497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225" y="3514090"/>
            <a:ext cx="3079115" cy="2334260"/>
          </a:xfrm>
          <a:prstGeom prst="rect">
            <a:avLst/>
          </a:prstGeom>
        </p:spPr>
      </p:pic>
      <p:sp>
        <p:nvSpPr>
          <p:cNvPr id="11" name="文本占位符 2"/>
          <p:cNvSpPr>
            <a:spLocks noGrp="1"/>
          </p:cNvSpPr>
          <p:nvPr/>
        </p:nvSpPr>
        <p:spPr>
          <a:xfrm>
            <a:off x="842821" y="209536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 kern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b="0" dirty="0" smtClean="0">
                <a:sym typeface="+mn-ea"/>
              </a:rPr>
              <a:t>LAC=6290 CI=49442</a:t>
            </a:r>
            <a:endParaRPr kumimoji="1" lang="en-US" altLang="zh-CN" sz="1800" b="0" dirty="0" smtClean="0">
              <a:sym typeface="+mn-ea"/>
            </a:endParaRPr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842821" y="4517893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 kern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b="0" dirty="0" smtClean="0">
                <a:sym typeface="+mn-ea"/>
              </a:rPr>
              <a:t>LAC=6290 CI=49747</a:t>
            </a:r>
            <a:endParaRPr kumimoji="1" lang="en-US" altLang="zh-CN" sz="1800" b="0" dirty="0" smtClean="0">
              <a:sym typeface="+mn-ea"/>
            </a:endParaRPr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79551" y="120509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 kern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0" dirty="0" smtClean="0">
                <a:solidFill>
                  <a:schemeClr val="accent1"/>
                </a:solidFill>
                <a:sym typeface="+mn-ea"/>
              </a:rPr>
              <a:t>训练数据拓展到多个基站</a:t>
            </a:r>
            <a:endParaRPr kumimoji="1" lang="en-US" altLang="zh-CN" sz="2000" b="0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随机森林模型</a:t>
            </a:r>
            <a:endParaRPr kumimoji="1" lang="zh-CN" altLang="en-US" dirty="0"/>
          </a:p>
        </p:txBody>
      </p:sp>
      <p:graphicFrame>
        <p:nvGraphicFramePr>
          <p:cNvPr id="0" name="表格 -1"/>
          <p:cNvGraphicFramePr/>
          <p:nvPr/>
        </p:nvGraphicFramePr>
        <p:xfrm>
          <a:off x="2331720" y="1083945"/>
          <a:ext cx="8315325" cy="471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625"/>
                <a:gridCol w="3499485"/>
                <a:gridCol w="3498215"/>
              </a:tblGrid>
              <a:tr h="5086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Item</a:t>
                      </a:r>
                      <a:endParaRPr lang="en-US" altLang="zh-CN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2g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4g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总体中位误差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平均中位误差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0.002946969</a:t>
                      </a:r>
                      <a:endParaRPr lang="en-US" altLang="zh-CN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0.002281171</a:t>
                      </a:r>
                      <a:endParaRPr lang="en-US" altLang="zh-CN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中位中位误差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0.002502918</a:t>
                      </a:r>
                      <a:endParaRPr lang="en-US" altLang="zh-CN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0.001925238</a:t>
                      </a:r>
                      <a:endParaRPr lang="en-US" altLang="zh-CN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676015" y="1607820"/>
            <a:ext cx="3416300" cy="2577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900" y="1607820"/>
            <a:ext cx="3406140" cy="2576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占位符 2"/>
          <p:cNvSpPr>
            <a:spLocks noGrp="1"/>
          </p:cNvSpPr>
          <p:nvPr/>
        </p:nvSpPr>
        <p:spPr>
          <a:xfrm>
            <a:off x="79551" y="120509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 kern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0" dirty="0" smtClean="0">
                <a:solidFill>
                  <a:schemeClr val="accent1"/>
                </a:solidFill>
                <a:sym typeface="+mn-ea"/>
              </a:rPr>
              <a:t>2g数据-4g数据</a:t>
            </a:r>
            <a:endParaRPr kumimoji="1" lang="en-US" altLang="zh-CN" sz="2000" b="0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隐马尔可夫模型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1945" y="692785"/>
            <a:ext cx="4801235" cy="512445"/>
          </a:xfrm>
        </p:spPr>
        <p:txBody>
          <a:bodyPr/>
          <a:lstStyle/>
          <a:p>
            <a:r>
              <a:rPr kumimoji="1" lang="zh-CN" altLang="en-US" dirty="0" smtClean="0"/>
              <a:t>隐马尔可夫模型 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框架</a:t>
            </a:r>
            <a:endParaRPr kumimoji="1" lang="zh-CN" altLang="en-US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6003280" y="1385136"/>
            <a:ext cx="5129942" cy="62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状态集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N: 状态总数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3279" y="1066809"/>
            <a:ext cx="24174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S = {s</a:t>
            </a:r>
            <a:r>
              <a:rPr lang="en-US" altLang="zh-CN" sz="16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600" b="1" dirty="0">
                <a:solidFill>
                  <a:schemeClr val="accent1"/>
                </a:solidFill>
              </a:rPr>
              <a:t> , s</a:t>
            </a:r>
            <a:r>
              <a:rPr lang="en-US" altLang="zh-CN" sz="16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CN" sz="1600" b="1" dirty="0">
                <a:solidFill>
                  <a:schemeClr val="accent1"/>
                </a:solidFill>
              </a:rPr>
              <a:t> , . . . , s</a:t>
            </a:r>
            <a:r>
              <a:rPr lang="en-US" altLang="zh-CN" sz="1600" b="1" baseline="-25000" dirty="0">
                <a:solidFill>
                  <a:schemeClr val="accent1"/>
                </a:solidFill>
              </a:rPr>
              <a:t>N</a:t>
            </a:r>
            <a:r>
              <a:rPr lang="en-US" altLang="zh-CN" sz="1600" b="1" dirty="0">
                <a:solidFill>
                  <a:schemeClr val="accent1"/>
                </a:solidFill>
              </a:rPr>
              <a:t> }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3280" y="2465242"/>
            <a:ext cx="5129942" cy="62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观测向量集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M: 所有可能的观测向量数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03279" y="2146915"/>
            <a:ext cx="25253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V = {v</a:t>
            </a:r>
            <a:r>
              <a:rPr lang="en-US" altLang="zh-CN" sz="16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1600" b="1" dirty="0">
                <a:solidFill>
                  <a:schemeClr val="accent1"/>
                </a:solidFill>
              </a:rPr>
              <a:t> , v</a:t>
            </a:r>
            <a:r>
              <a:rPr lang="en-US" altLang="zh-CN" sz="16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CN" sz="1600" b="1" dirty="0">
                <a:solidFill>
                  <a:schemeClr val="accent1"/>
                </a:solidFill>
              </a:rPr>
              <a:t> , . . . , v</a:t>
            </a:r>
            <a:r>
              <a:rPr lang="en-US" altLang="zh-CN" sz="1600" b="1" baseline="-25000" dirty="0">
                <a:solidFill>
                  <a:schemeClr val="accent1"/>
                </a:solidFill>
              </a:rPr>
              <a:t>M</a:t>
            </a:r>
            <a:r>
              <a:rPr lang="en-US" altLang="zh-CN" sz="1600" b="1" dirty="0">
                <a:solidFill>
                  <a:schemeClr val="accent1"/>
                </a:solidFill>
              </a:rPr>
              <a:t> }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03280" y="3545347"/>
            <a:ext cx="5129942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状态转移概率矩阵</a:t>
            </a:r>
            <a:endParaRPr lang="en-US" altLang="zh-CN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3279" y="3227020"/>
            <a:ext cx="9271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A(N*N)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5993765" y="4364355"/>
            <a:ext cx="5673725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辐射矩阵：每个状态对于每个观测向量的概率分布(常常收敛到高斯分布)</a:t>
            </a:r>
            <a:endParaRPr lang="zh-CN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93754" y="4046139"/>
            <a:ext cx="9461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B(N*M)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6000115" y="5215255"/>
            <a:ext cx="5673725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初始化时各个状态的可能性(总和为1)</a:t>
            </a:r>
            <a:endParaRPr lang="zh-CN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00104" y="4897039"/>
            <a:ext cx="9124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π(N*1)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1945" y="692785"/>
            <a:ext cx="4801235" cy="1928495"/>
          </a:xfrm>
        </p:spPr>
        <p:txBody>
          <a:bodyPr/>
          <a:lstStyle/>
          <a:p>
            <a:r>
              <a:rPr kumimoji="1" lang="zh-CN" altLang="en-US" dirty="0" smtClean="0"/>
              <a:t>隐马尔可夫模型 </a:t>
            </a:r>
            <a:r>
              <a:rPr kumimoji="1" lang="en-US" altLang="zh-CN" dirty="0" smtClean="0"/>
              <a:t>——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单层隐马尔可夫模型</a:t>
            </a:r>
            <a:endParaRPr kumimoji="1" lang="zh-CN" altLang="en-US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6003280" y="1385136"/>
            <a:ext cx="5129942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N: </a:t>
            </a:r>
            <a:r>
              <a:rPr lang="en-US" altLang="zh-CN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GridID</a:t>
            </a: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数量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3279" y="1066809"/>
            <a:ext cx="16040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S</a:t>
            </a:r>
            <a:r>
              <a:rPr lang="zh-CN" altLang="en-US" sz="1600" b="1" dirty="0">
                <a:solidFill>
                  <a:schemeClr val="accent1"/>
                </a:solidFill>
              </a:rPr>
              <a:t>：</a:t>
            </a:r>
            <a:r>
              <a:rPr lang="en-US" altLang="zh-CN" sz="1600" b="1" dirty="0">
                <a:solidFill>
                  <a:schemeClr val="accent1"/>
                </a:solidFill>
              </a:rPr>
              <a:t>GridID</a:t>
            </a:r>
            <a:r>
              <a:rPr lang="zh-CN" altLang="en-US" sz="1600" b="1" dirty="0">
                <a:solidFill>
                  <a:schemeClr val="accent1"/>
                </a:solidFill>
              </a:rPr>
              <a:t>编号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3280" y="2199812"/>
            <a:ext cx="5129942" cy="62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一条记录的计算方式：一条轨迹产生一组按主基站顺序排列RSSI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M: 可能的观测向量数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03279" y="1881485"/>
            <a:ext cx="4581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V</a:t>
            </a:r>
            <a:r>
              <a:rPr lang="zh-CN" altLang="en-US" sz="1600" b="1" dirty="0">
                <a:solidFill>
                  <a:schemeClr val="accent1"/>
                </a:solidFill>
              </a:rPr>
              <a:t>：一条观测向量是一组在z个主基站的RSSI序列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3279" y="2865070"/>
            <a:ext cx="28067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A(N*N)</a:t>
            </a:r>
            <a:r>
              <a:rPr lang="zh-CN" altLang="en-US" sz="1600" b="1" dirty="0">
                <a:solidFill>
                  <a:schemeClr val="accent1"/>
                </a:solidFill>
              </a:rPr>
              <a:t>：transition scores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93754" y="4046139"/>
            <a:ext cx="26746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B(N*M)</a:t>
            </a:r>
            <a:r>
              <a:rPr lang="zh-CN" altLang="en-US" sz="1600" b="1" dirty="0">
                <a:solidFill>
                  <a:schemeClr val="accent1"/>
                </a:solidFill>
              </a:rPr>
              <a:t>：</a:t>
            </a:r>
            <a:r>
              <a:rPr lang="en-US" altLang="zh-CN" sz="1600" b="1" dirty="0">
                <a:solidFill>
                  <a:schemeClr val="accent1"/>
                </a:solidFill>
              </a:rPr>
              <a:t>emission scores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6000115" y="5504815"/>
            <a:ext cx="5673725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输入数据的GridID分布概率</a:t>
            </a:r>
            <a:endParaRPr lang="zh-CN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00104" y="5186599"/>
            <a:ext cx="9124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π(N*1)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10" name="文本占位符 2"/>
          <p:cNvSpPr>
            <a:spLocks noGrp="1"/>
          </p:cNvSpPr>
          <p:nvPr/>
        </p:nvSpPr>
        <p:spPr>
          <a:xfrm>
            <a:off x="321945" y="6126480"/>
            <a:ext cx="4320540" cy="5664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sz="2000" dirty="0" smtClean="0"/>
              <a:t>参考</a:t>
            </a:r>
            <a:r>
              <a:rPr kumimoji="1" sz="2000" dirty="0" smtClean="0"/>
              <a:t>fingerprinting</a:t>
            </a:r>
            <a:endParaRPr kumimoji="1" sz="2000" dirty="0" smtClean="0"/>
          </a:p>
        </p:txBody>
      </p:sp>
      <p:pic>
        <p:nvPicPr>
          <p:cNvPr id="37" name="Image5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1510" y="3202305"/>
            <a:ext cx="3228340" cy="742315"/>
          </a:xfrm>
          <a:prstGeom prst="rect">
            <a:avLst/>
          </a:prstGeom>
        </p:spPr>
      </p:pic>
      <p:pic>
        <p:nvPicPr>
          <p:cNvPr id="38" name="Image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10" y="4539933"/>
            <a:ext cx="4152900" cy="56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1945" y="692785"/>
            <a:ext cx="4801235" cy="1928495"/>
          </a:xfrm>
        </p:spPr>
        <p:txBody>
          <a:bodyPr/>
          <a:lstStyle/>
          <a:p>
            <a:r>
              <a:rPr kumimoji="1" lang="zh-CN" altLang="en-US" dirty="0" smtClean="0"/>
              <a:t>隐马尔可夫模型 </a:t>
            </a:r>
            <a:r>
              <a:rPr kumimoji="1" lang="en-US" altLang="zh-CN" dirty="0" smtClean="0"/>
              <a:t>——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双层隐马尔可夫模型</a:t>
            </a:r>
            <a:endParaRPr kumimoji="1" lang="zh-CN" altLang="en-US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6003280" y="1385136"/>
            <a:ext cx="5129942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N: 栅格数量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3279" y="1066809"/>
            <a:ext cx="1513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S</a:t>
            </a:r>
            <a:r>
              <a:rPr lang="zh-CN" altLang="en-US" sz="1600" b="1" dirty="0">
                <a:solidFill>
                  <a:schemeClr val="accent1"/>
                </a:solidFill>
              </a:rPr>
              <a:t>：</a:t>
            </a:r>
            <a:r>
              <a:rPr lang="en-US" altLang="zh-CN" sz="1600" b="1" dirty="0">
                <a:solidFill>
                  <a:schemeClr val="accent1"/>
                </a:solidFill>
              </a:rPr>
              <a:t>CellID</a:t>
            </a:r>
            <a:r>
              <a:rPr lang="zh-CN" altLang="en-US" sz="1600" b="1" dirty="0">
                <a:solidFill>
                  <a:schemeClr val="accent1"/>
                </a:solidFill>
              </a:rPr>
              <a:t>编号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3280" y="2199812"/>
            <a:ext cx="5129942" cy="62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一条记录的计算方式：一条轨迹产生一组按主基站顺序排列RSSI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M: 可能的观测向量数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03279" y="1881485"/>
            <a:ext cx="4581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V</a:t>
            </a:r>
            <a:r>
              <a:rPr lang="zh-CN" altLang="en-US" sz="1600" b="1" dirty="0">
                <a:solidFill>
                  <a:schemeClr val="accent1"/>
                </a:solidFill>
              </a:rPr>
              <a:t>：一条观测向量是一组在z个主基站的RSSI序列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3279" y="2865070"/>
            <a:ext cx="28067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A(N*N)</a:t>
            </a:r>
            <a:r>
              <a:rPr lang="zh-CN" altLang="en-US" sz="1600" b="1" dirty="0">
                <a:solidFill>
                  <a:schemeClr val="accent1"/>
                </a:solidFill>
              </a:rPr>
              <a:t>：transition scores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93754" y="4046139"/>
            <a:ext cx="26746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B(N*M)</a:t>
            </a:r>
            <a:r>
              <a:rPr lang="zh-CN" altLang="en-US" sz="1600" b="1" dirty="0">
                <a:solidFill>
                  <a:schemeClr val="accent1"/>
                </a:solidFill>
              </a:rPr>
              <a:t>：</a:t>
            </a:r>
            <a:r>
              <a:rPr lang="en-US" altLang="zh-CN" sz="1600" b="1" dirty="0">
                <a:solidFill>
                  <a:schemeClr val="accent1"/>
                </a:solidFill>
              </a:rPr>
              <a:t>emission scores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6000115" y="5504815"/>
            <a:ext cx="5673725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输入数据的GridID分布概率</a:t>
            </a:r>
            <a:endParaRPr lang="zh-CN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00104" y="5186599"/>
            <a:ext cx="9124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π(N*1)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10" name="文本占位符 2"/>
          <p:cNvSpPr>
            <a:spLocks noGrp="1"/>
          </p:cNvSpPr>
          <p:nvPr/>
        </p:nvSpPr>
        <p:spPr>
          <a:xfrm>
            <a:off x="321945" y="6126480"/>
            <a:ext cx="4320540" cy="5664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sz="2000" dirty="0" smtClean="0"/>
              <a:t>参考</a:t>
            </a:r>
            <a:r>
              <a:rPr kumimoji="1" lang="en-US" sz="2000" dirty="0" smtClean="0"/>
              <a:t>CTrack</a:t>
            </a:r>
            <a:endParaRPr kumimoji="1" lang="en-US" sz="2000" dirty="0" smtClean="0"/>
          </a:p>
        </p:txBody>
      </p:sp>
      <p:pic>
        <p:nvPicPr>
          <p:cNvPr id="38" name="Image6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1510" y="4539933"/>
            <a:ext cx="4152900" cy="561975"/>
          </a:xfrm>
          <a:prstGeom prst="rect">
            <a:avLst/>
          </a:prstGeom>
        </p:spPr>
      </p:pic>
      <p:sp>
        <p:nvSpPr>
          <p:cNvPr id="11" name="文本占位符 2"/>
          <p:cNvSpPr>
            <a:spLocks noGrp="1"/>
          </p:cNvSpPr>
          <p:nvPr/>
        </p:nvSpPr>
        <p:spPr>
          <a:xfrm>
            <a:off x="5536565" y="256540"/>
            <a:ext cx="4320540" cy="566420"/>
          </a:xfrm>
          <a:prstGeom prst="rect">
            <a:avLst/>
          </a:prstGeom>
          <a:ln w="12700" cmpd="sng">
            <a:noFill/>
          </a:ln>
        </p:spPr>
        <p:txBody>
          <a:bodyPr vert="horz" rtlCol="0" anchor="t">
            <a:normAutofit/>
          </a:bodyPr>
          <a:lstStyle/>
          <a:p>
            <a:pPr lvl="0" algn="l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kumimoji="1" lang="en-US" altLang="zh-CN" sz="2400" b="1" dirty="0" smtClean="0">
                <a:solidFill>
                  <a:schemeClr val="accent1"/>
                </a:solidFill>
                <a:sym typeface="+mn-ea"/>
              </a:rPr>
              <a:t>1st model</a:t>
            </a:r>
            <a:endParaRPr kumimoji="1" lang="en-US" altLang="zh-CN" sz="2400" b="1" dirty="0" smtClean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9" name="Image7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193" y="3314383"/>
            <a:ext cx="3209925" cy="61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1945" y="692785"/>
            <a:ext cx="4801235" cy="1928495"/>
          </a:xfrm>
        </p:spPr>
        <p:txBody>
          <a:bodyPr/>
          <a:lstStyle/>
          <a:p>
            <a:r>
              <a:rPr kumimoji="1" lang="zh-CN" altLang="en-US" dirty="0" smtClean="0"/>
              <a:t>隐马尔可夫模型 </a:t>
            </a:r>
            <a:r>
              <a:rPr kumimoji="1" lang="en-US" altLang="zh-CN" dirty="0" smtClean="0"/>
              <a:t>——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双层隐马尔可夫模型</a:t>
            </a:r>
            <a:endParaRPr kumimoji="1" lang="zh-CN" altLang="en-US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6003280" y="1677236"/>
            <a:ext cx="5129942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N: 经纬度对总数(总数据量)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3279" y="1358909"/>
            <a:ext cx="226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S</a:t>
            </a:r>
            <a:r>
              <a:rPr lang="zh-CN" altLang="en-US" sz="1600" b="1" dirty="0">
                <a:solidFill>
                  <a:schemeClr val="accent1"/>
                </a:solidFill>
              </a:rPr>
              <a:t>：</a:t>
            </a:r>
            <a:r>
              <a:rPr sz="1600" b="1" dirty="0">
                <a:solidFill>
                  <a:schemeClr val="accent1"/>
                </a:solidFill>
              </a:rPr>
              <a:t>二元组{经度, 维度}</a:t>
            </a:r>
            <a:endParaRPr sz="16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3280" y="2707206"/>
            <a:ext cx="5129942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M: 可能的观测向量数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03279" y="2388879"/>
            <a:ext cx="1350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V</a:t>
            </a:r>
            <a:r>
              <a:rPr lang="zh-CN" altLang="en-US" sz="1600" b="1" dirty="0">
                <a:solidFill>
                  <a:schemeClr val="accent1"/>
                </a:solidFill>
              </a:rPr>
              <a:t>：栅格编号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3279" y="3418849"/>
            <a:ext cx="28067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A(N*N)</a:t>
            </a:r>
            <a:r>
              <a:rPr lang="zh-CN" altLang="en-US" sz="1600" b="1" dirty="0">
                <a:solidFill>
                  <a:schemeClr val="accent1"/>
                </a:solidFill>
              </a:rPr>
              <a:t>：transition scores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93754" y="4448819"/>
            <a:ext cx="26746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B(N*M)</a:t>
            </a:r>
            <a:r>
              <a:rPr lang="zh-CN" altLang="en-US" sz="1600" b="1" dirty="0">
                <a:solidFill>
                  <a:schemeClr val="accent1"/>
                </a:solidFill>
              </a:rPr>
              <a:t>：</a:t>
            </a:r>
            <a:r>
              <a:rPr lang="en-US" altLang="zh-CN" sz="1600" b="1" dirty="0">
                <a:solidFill>
                  <a:schemeClr val="accent1"/>
                </a:solidFill>
              </a:rPr>
              <a:t>emission scores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6000115" y="5797116"/>
            <a:ext cx="5673725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每一个栅格对应的取样点分布概率</a:t>
            </a:r>
            <a:endParaRPr lang="zh-CN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00104" y="5478789"/>
            <a:ext cx="9124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600" b="1" dirty="0">
                <a:solidFill>
                  <a:schemeClr val="accent1"/>
                </a:solidFill>
              </a:rPr>
              <a:t>π(N*1)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10" name="文本占位符 2"/>
          <p:cNvSpPr>
            <a:spLocks noGrp="1"/>
          </p:cNvSpPr>
          <p:nvPr/>
        </p:nvSpPr>
        <p:spPr>
          <a:xfrm>
            <a:off x="321945" y="6126480"/>
            <a:ext cx="4320540" cy="5664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sz="2000" dirty="0" smtClean="0"/>
              <a:t>参考</a:t>
            </a:r>
            <a:r>
              <a:rPr kumimoji="1" lang="en-US" sz="2000" dirty="0" smtClean="0"/>
              <a:t>CTrack</a:t>
            </a:r>
            <a:endParaRPr kumimoji="1" lang="en-US" sz="2000" dirty="0" smtClean="0"/>
          </a:p>
        </p:txBody>
      </p:sp>
      <p:sp>
        <p:nvSpPr>
          <p:cNvPr id="11" name="文本占位符 2"/>
          <p:cNvSpPr>
            <a:spLocks noGrp="1"/>
          </p:cNvSpPr>
          <p:nvPr/>
        </p:nvSpPr>
        <p:spPr>
          <a:xfrm>
            <a:off x="5536565" y="256540"/>
            <a:ext cx="4320540" cy="566420"/>
          </a:xfrm>
          <a:prstGeom prst="rect">
            <a:avLst/>
          </a:prstGeom>
          <a:ln w="12700" cmpd="sng">
            <a:noFill/>
          </a:ln>
        </p:spPr>
        <p:txBody>
          <a:bodyPr vert="horz" rtlCol="0" anchor="t">
            <a:normAutofit/>
          </a:bodyPr>
          <a:lstStyle/>
          <a:p>
            <a:pPr lvl="0" algn="l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kumimoji="1" lang="en-US" altLang="zh-CN" sz="2400" b="1" dirty="0" smtClean="0">
                <a:solidFill>
                  <a:schemeClr val="accent1"/>
                </a:solidFill>
                <a:sym typeface="+mn-ea"/>
              </a:rPr>
              <a:t>2st model</a:t>
            </a:r>
            <a:endParaRPr kumimoji="1" lang="en-US" altLang="zh-CN" sz="2400" b="1" dirty="0" smtClean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31855" y="3737176"/>
            <a:ext cx="5129942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栅格相邻或到本身为1, 否则为0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22330" y="4767146"/>
            <a:ext cx="5129942" cy="3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点到栅格中心点的欧氏距离的反比</a:t>
            </a:r>
            <a:endParaRPr lang="zh-CN" altLang="en-US" sz="1335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隐马尔可夫模型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1343867"/>
            <a:ext cx="1441349" cy="124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矩形 34"/>
          <p:cNvSpPr/>
          <p:nvPr/>
        </p:nvSpPr>
        <p:spPr>
          <a:xfrm>
            <a:off x="0" y="2757455"/>
            <a:ext cx="1441349" cy="1245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7" name="矩形 36"/>
          <p:cNvSpPr/>
          <p:nvPr/>
        </p:nvSpPr>
        <p:spPr>
          <a:xfrm>
            <a:off x="2213304" y="1987809"/>
            <a:ext cx="9978697" cy="8882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37"/>
          <p:cNvSpPr/>
          <p:nvPr/>
        </p:nvSpPr>
        <p:spPr>
          <a:xfrm>
            <a:off x="2213304" y="3016639"/>
            <a:ext cx="9978697" cy="88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0" name="矩形 11"/>
          <p:cNvSpPr/>
          <p:nvPr/>
        </p:nvSpPr>
        <p:spPr>
          <a:xfrm>
            <a:off x="1436362" y="1343869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-1" fmla="*/ 0 w 1826176"/>
              <a:gd name="connsiteY0-2" fmla="*/ 0 h 1133668"/>
              <a:gd name="connsiteX1-3" fmla="*/ 1826176 w 1826176"/>
              <a:gd name="connsiteY1-4" fmla="*/ 0 h 1133668"/>
              <a:gd name="connsiteX2-5" fmla="*/ 556249 w 1826176"/>
              <a:gd name="connsiteY2-6" fmla="*/ 1133668 h 1133668"/>
              <a:gd name="connsiteX3-7" fmla="*/ 0 w 1826176"/>
              <a:gd name="connsiteY3-8" fmla="*/ 934227 h 1133668"/>
              <a:gd name="connsiteX4-9" fmla="*/ 0 w 1826176"/>
              <a:gd name="connsiteY4-10" fmla="*/ 0 h 1133668"/>
              <a:gd name="connsiteX0-11" fmla="*/ 0 w 556249"/>
              <a:gd name="connsiteY0-12" fmla="*/ 0 h 1133668"/>
              <a:gd name="connsiteX1-13" fmla="*/ 524763 w 556249"/>
              <a:gd name="connsiteY1-14" fmla="*/ 461865 h 1133668"/>
              <a:gd name="connsiteX2-15" fmla="*/ 556249 w 556249"/>
              <a:gd name="connsiteY2-16" fmla="*/ 1133668 h 1133668"/>
              <a:gd name="connsiteX3-17" fmla="*/ 0 w 556249"/>
              <a:gd name="connsiteY3-18" fmla="*/ 934227 h 1133668"/>
              <a:gd name="connsiteX4-19" fmla="*/ 0 w 556249"/>
              <a:gd name="connsiteY4-20" fmla="*/ 0 h 1133668"/>
              <a:gd name="connsiteX0-21" fmla="*/ 0 w 598230"/>
              <a:gd name="connsiteY0-22" fmla="*/ 0 h 1133668"/>
              <a:gd name="connsiteX1-23" fmla="*/ 598230 w 598230"/>
              <a:gd name="connsiteY1-24" fmla="*/ 493356 h 1133668"/>
              <a:gd name="connsiteX2-25" fmla="*/ 556249 w 598230"/>
              <a:gd name="connsiteY2-26" fmla="*/ 1133668 h 1133668"/>
              <a:gd name="connsiteX3-27" fmla="*/ 0 w 598230"/>
              <a:gd name="connsiteY3-28" fmla="*/ 934227 h 1133668"/>
              <a:gd name="connsiteX4-29" fmla="*/ 0 w 598230"/>
              <a:gd name="connsiteY4-30" fmla="*/ 0 h 1133668"/>
              <a:gd name="connsiteX0-31" fmla="*/ 0 w 608726"/>
              <a:gd name="connsiteY0-32" fmla="*/ 0 h 1154661"/>
              <a:gd name="connsiteX1-33" fmla="*/ 598230 w 608726"/>
              <a:gd name="connsiteY1-34" fmla="*/ 493356 h 1154661"/>
              <a:gd name="connsiteX2-35" fmla="*/ 608726 w 608726"/>
              <a:gd name="connsiteY2-36" fmla="*/ 1154661 h 1154661"/>
              <a:gd name="connsiteX3-37" fmla="*/ 0 w 608726"/>
              <a:gd name="connsiteY3-38" fmla="*/ 934227 h 1154661"/>
              <a:gd name="connsiteX4-39" fmla="*/ 0 w 608726"/>
              <a:gd name="connsiteY4-40" fmla="*/ 0 h 1154661"/>
              <a:gd name="connsiteX0-41" fmla="*/ 0 w 598230"/>
              <a:gd name="connsiteY0-42" fmla="*/ 0 h 1144165"/>
              <a:gd name="connsiteX1-43" fmla="*/ 598230 w 598230"/>
              <a:gd name="connsiteY1-44" fmla="*/ 493356 h 1144165"/>
              <a:gd name="connsiteX2-45" fmla="*/ 577240 w 598230"/>
              <a:gd name="connsiteY2-46" fmla="*/ 1144165 h 1144165"/>
              <a:gd name="connsiteX3-47" fmla="*/ 0 w 598230"/>
              <a:gd name="connsiteY3-48" fmla="*/ 934227 h 1144165"/>
              <a:gd name="connsiteX4-49" fmla="*/ 0 w 598230"/>
              <a:gd name="connsiteY4-50" fmla="*/ 0 h 1144165"/>
              <a:gd name="connsiteX0-51" fmla="*/ 0 w 577240"/>
              <a:gd name="connsiteY0-52" fmla="*/ 0 h 1144165"/>
              <a:gd name="connsiteX1-53" fmla="*/ 559424 w 577240"/>
              <a:gd name="connsiteY1-54" fmla="*/ 493356 h 1144165"/>
              <a:gd name="connsiteX2-55" fmla="*/ 577240 w 577240"/>
              <a:gd name="connsiteY2-56" fmla="*/ 1144165 h 1144165"/>
              <a:gd name="connsiteX3-57" fmla="*/ 0 w 577240"/>
              <a:gd name="connsiteY3-58" fmla="*/ 934227 h 1144165"/>
              <a:gd name="connsiteX4-59" fmla="*/ 0 w 577240"/>
              <a:gd name="connsiteY4-60" fmla="*/ 0 h 1144165"/>
              <a:gd name="connsiteX0-61" fmla="*/ 0 w 584118"/>
              <a:gd name="connsiteY0-62" fmla="*/ 0 h 1144165"/>
              <a:gd name="connsiteX1-63" fmla="*/ 584118 w 584118"/>
              <a:gd name="connsiteY1-64" fmla="*/ 486300 h 1144165"/>
              <a:gd name="connsiteX2-65" fmla="*/ 577240 w 584118"/>
              <a:gd name="connsiteY2-66" fmla="*/ 1144165 h 1144165"/>
              <a:gd name="connsiteX3-67" fmla="*/ 0 w 584118"/>
              <a:gd name="connsiteY3-68" fmla="*/ 934227 h 1144165"/>
              <a:gd name="connsiteX4-69" fmla="*/ 0 w 584118"/>
              <a:gd name="connsiteY4-70" fmla="*/ 0 h 1144165"/>
              <a:gd name="connsiteX0-71" fmla="*/ 0 w 584937"/>
              <a:gd name="connsiteY0-72" fmla="*/ 0 h 1147693"/>
              <a:gd name="connsiteX1-73" fmla="*/ 584118 w 584937"/>
              <a:gd name="connsiteY1-74" fmla="*/ 486300 h 1147693"/>
              <a:gd name="connsiteX2-75" fmla="*/ 584295 w 584937"/>
              <a:gd name="connsiteY2-76" fmla="*/ 1147693 h 1147693"/>
              <a:gd name="connsiteX3-77" fmla="*/ 0 w 584937"/>
              <a:gd name="connsiteY3-78" fmla="*/ 934227 h 1147693"/>
              <a:gd name="connsiteX4-79" fmla="*/ 0 w 584937"/>
              <a:gd name="connsiteY4-80" fmla="*/ 0 h 1147693"/>
            </a:gdLst>
            <a:ahLst/>
            <a:cxnLst>
              <a:cxn ang="0">
                <a:pos x="connsiteX0-71" y="connsiteY0-72"/>
              </a:cxn>
              <a:cxn ang="0">
                <a:pos x="connsiteX1-73" y="connsiteY1-74"/>
              </a:cxn>
              <a:cxn ang="0">
                <a:pos x="connsiteX2-75" y="connsiteY2-76"/>
              </a:cxn>
              <a:cxn ang="0">
                <a:pos x="connsiteX3-77" y="connsiteY3-78"/>
              </a:cxn>
              <a:cxn ang="0">
                <a:pos x="connsiteX4-79" y="connsiteY4-80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1" name="矩形 13"/>
          <p:cNvSpPr/>
          <p:nvPr/>
        </p:nvSpPr>
        <p:spPr>
          <a:xfrm>
            <a:off x="1436361" y="2757455"/>
            <a:ext cx="784905" cy="1245636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-1" fmla="*/ 0 w 1826176"/>
              <a:gd name="connsiteY0-2" fmla="*/ 0 h 934227"/>
              <a:gd name="connsiteX1-3" fmla="*/ 546455 w 1826176"/>
              <a:gd name="connsiteY1-4" fmla="*/ 230621 h 934227"/>
              <a:gd name="connsiteX2-5" fmla="*/ 1826176 w 1826176"/>
              <a:gd name="connsiteY2-6" fmla="*/ 934227 h 934227"/>
              <a:gd name="connsiteX3-7" fmla="*/ 0 w 1826176"/>
              <a:gd name="connsiteY3-8" fmla="*/ 934227 h 934227"/>
              <a:gd name="connsiteX4-9" fmla="*/ 0 w 1826176"/>
              <a:gd name="connsiteY4-10" fmla="*/ 0 h 934227"/>
              <a:gd name="connsiteX0-11" fmla="*/ 0 w 546455"/>
              <a:gd name="connsiteY0-12" fmla="*/ 0 h 934227"/>
              <a:gd name="connsiteX1-13" fmla="*/ 546455 w 546455"/>
              <a:gd name="connsiteY1-14" fmla="*/ 230621 h 934227"/>
              <a:gd name="connsiteX2-15" fmla="*/ 367813 w 546455"/>
              <a:gd name="connsiteY2-16" fmla="*/ 716599 h 934227"/>
              <a:gd name="connsiteX3-17" fmla="*/ 0 w 546455"/>
              <a:gd name="connsiteY3-18" fmla="*/ 934227 h 934227"/>
              <a:gd name="connsiteX4-19" fmla="*/ 0 w 546455"/>
              <a:gd name="connsiteY4-20" fmla="*/ 0 h 934227"/>
              <a:gd name="connsiteX0-21" fmla="*/ 0 w 585431"/>
              <a:gd name="connsiteY0-22" fmla="*/ 0 h 934227"/>
              <a:gd name="connsiteX1-23" fmla="*/ 546455 w 585431"/>
              <a:gd name="connsiteY1-24" fmla="*/ 230621 h 934227"/>
              <a:gd name="connsiteX2-25" fmla="*/ 585431 w 585431"/>
              <a:gd name="connsiteY2-26" fmla="*/ 856271 h 934227"/>
              <a:gd name="connsiteX3-27" fmla="*/ 0 w 585431"/>
              <a:gd name="connsiteY3-28" fmla="*/ 934227 h 934227"/>
              <a:gd name="connsiteX4-29" fmla="*/ 0 w 585431"/>
              <a:gd name="connsiteY4-30" fmla="*/ 0 h 934227"/>
              <a:gd name="connsiteX0-31" fmla="*/ 0 w 585431"/>
              <a:gd name="connsiteY0-32" fmla="*/ 0 h 934227"/>
              <a:gd name="connsiteX1-33" fmla="*/ 585431 w 585431"/>
              <a:gd name="connsiteY1-34" fmla="*/ 204636 h 934227"/>
              <a:gd name="connsiteX2-35" fmla="*/ 585431 w 585431"/>
              <a:gd name="connsiteY2-36" fmla="*/ 856271 h 934227"/>
              <a:gd name="connsiteX3-37" fmla="*/ 0 w 585431"/>
              <a:gd name="connsiteY3-38" fmla="*/ 934227 h 934227"/>
              <a:gd name="connsiteX4-39" fmla="*/ 0 w 585431"/>
              <a:gd name="connsiteY4-40" fmla="*/ 0 h 934227"/>
              <a:gd name="connsiteX0-41" fmla="*/ 0 w 588679"/>
              <a:gd name="connsiteY0-42" fmla="*/ 0 h 934227"/>
              <a:gd name="connsiteX1-43" fmla="*/ 588679 w 588679"/>
              <a:gd name="connsiteY1-44" fmla="*/ 194891 h 934227"/>
              <a:gd name="connsiteX2-45" fmla="*/ 585431 w 588679"/>
              <a:gd name="connsiteY2-46" fmla="*/ 856271 h 934227"/>
              <a:gd name="connsiteX3-47" fmla="*/ 0 w 588679"/>
              <a:gd name="connsiteY3-48" fmla="*/ 934227 h 934227"/>
              <a:gd name="connsiteX4-49" fmla="*/ 0 w 588679"/>
              <a:gd name="connsiteY4-50" fmla="*/ 0 h 934227"/>
            </a:gdLst>
            <a:ahLst/>
            <a:cxnLst>
              <a:cxn ang="0">
                <a:pos x="connsiteX0-41" y="connsiteY0-42"/>
              </a:cxn>
              <a:cxn ang="0">
                <a:pos x="connsiteX1-43" y="connsiteY1-44"/>
              </a:cxn>
              <a:cxn ang="0">
                <a:pos x="connsiteX2-45" y="connsiteY2-46"/>
              </a:cxn>
              <a:cxn ang="0">
                <a:pos x="connsiteX3-47" y="connsiteY3-48"/>
              </a:cxn>
              <a:cxn ang="0">
                <a:pos x="connsiteX4-49" y="connsiteY4-50"/>
              </a:cxn>
            </a:cxnLst>
            <a:rect l="l" t="t" r="r" b="b"/>
            <a:pathLst>
              <a:path w="588679" h="934227">
                <a:moveTo>
                  <a:pt x="0" y="0"/>
                </a:moveTo>
                <a:lnTo>
                  <a:pt x="588679" y="194891"/>
                </a:lnTo>
                <a:cubicBezTo>
                  <a:pt x="587596" y="415351"/>
                  <a:pt x="586514" y="635811"/>
                  <a:pt x="585431" y="856271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3" name="文本框 42"/>
          <p:cNvSpPr txBox="1"/>
          <p:nvPr/>
        </p:nvSpPr>
        <p:spPr>
          <a:xfrm>
            <a:off x="203363" y="151588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335" b="1" dirty="0">
                <a:solidFill>
                  <a:srgbClr val="FFFFFF"/>
                </a:solidFill>
              </a:rPr>
              <a:t>01</a:t>
            </a:r>
            <a:endParaRPr kumimoji="1" lang="zh-CN" altLang="en-US" sz="5335" b="1" dirty="0">
              <a:solidFill>
                <a:srgbClr val="FFFFFF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3363" y="293201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335" b="1" dirty="0">
                <a:solidFill>
                  <a:srgbClr val="FFFFFF"/>
                </a:solidFill>
              </a:rPr>
              <a:t>02</a:t>
            </a:r>
            <a:endParaRPr kumimoji="1" lang="zh-CN" altLang="en-US" sz="5335" b="1" dirty="0">
              <a:solidFill>
                <a:srgbClr val="FFFFFF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19518" y="2238124"/>
            <a:ext cx="8937223" cy="359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33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单层马尔科夫模型的准确率较高，</a:t>
            </a:r>
            <a:r>
              <a:rPr lang="zh-CN" sz="133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定位误差稳定；</a:t>
            </a:r>
            <a:r>
              <a:rPr lang="zh-CN" sz="133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但耗电量较高，成本高。</a:t>
            </a:r>
            <a:endParaRPr lang="zh-CN" sz="133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19518" y="3259596"/>
            <a:ext cx="8937223" cy="359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双层马尔科夫模型计算效率高，相同精度下消耗电量更少；准确率相对较差。</a:t>
            </a:r>
            <a:endParaRPr lang="en-US" altLang="zh-CN" sz="133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45960" y="256540"/>
            <a:ext cx="4396105" cy="82994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实验结果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 descr="webwxgetmsgimg"/>
          <p:cNvPicPr>
            <a:picLocks noChangeAspect="1"/>
          </p:cNvPicPr>
          <p:nvPr/>
        </p:nvPicPr>
        <p:blipFill>
          <a:blip r:embed="rId1"/>
          <a:srcRect l="3875" t="3618" r="10643" b="-3531"/>
          <a:stretch>
            <a:fillRect/>
          </a:stretch>
        </p:blipFill>
        <p:spPr>
          <a:xfrm>
            <a:off x="4460240" y="4277995"/>
            <a:ext cx="3286125" cy="2245360"/>
          </a:xfrm>
          <a:prstGeom prst="rect">
            <a:avLst/>
          </a:prstGeom>
        </p:spPr>
      </p:pic>
      <p:pic>
        <p:nvPicPr>
          <p:cNvPr id="9" name="图片 8" descr="webwxgetmsgimg"/>
          <p:cNvPicPr>
            <a:picLocks noChangeAspect="1"/>
          </p:cNvPicPr>
          <p:nvPr/>
        </p:nvPicPr>
        <p:blipFill>
          <a:blip r:embed="rId2"/>
          <a:srcRect r="15198" b="871"/>
          <a:stretch>
            <a:fillRect/>
          </a:stretch>
        </p:blipFill>
        <p:spPr>
          <a:xfrm>
            <a:off x="1064260" y="4277995"/>
            <a:ext cx="3188335" cy="2144395"/>
          </a:xfrm>
          <a:prstGeom prst="rect">
            <a:avLst/>
          </a:prstGeom>
        </p:spPr>
      </p:pic>
      <p:pic>
        <p:nvPicPr>
          <p:cNvPr id="4" name="图片 3" descr="webwxgetmsg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60" y="4277995"/>
            <a:ext cx="3215640" cy="2144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95344" y="702649"/>
            <a:ext cx="190949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en-US" altLang="zh-CN" sz="2665" dirty="0">
                <a:solidFill>
                  <a:schemeClr val="bg1"/>
                </a:solidFill>
                <a:ea typeface="微软雅黑" panose="020B0503020204020204" charset="-122"/>
              </a:rPr>
              <a:t>CONTENTS</a:t>
            </a:r>
            <a:endParaRPr kumimoji="1" lang="zh-CN" altLang="en-US" sz="2665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72153" y="4245944"/>
            <a:ext cx="13051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en-US" altLang="zh-CN" sz="1865" b="1" dirty="0">
                <a:solidFill>
                  <a:schemeClr val="accent1"/>
                </a:solidFill>
                <a:ea typeface="微软雅黑" panose="020B0503020204020204" charset="-122"/>
              </a:rPr>
              <a:t>PART</a:t>
            </a:r>
            <a:r>
              <a:rPr kumimoji="1" lang="zh-CN" altLang="en-US" sz="1865" b="1" dirty="0">
                <a:solidFill>
                  <a:schemeClr val="accent1"/>
                </a:solidFill>
                <a:ea typeface="微软雅黑" panose="020B0503020204020204" charset="-122"/>
              </a:rPr>
              <a:t> </a:t>
            </a:r>
            <a:r>
              <a:rPr kumimoji="1" lang="en-US" altLang="zh-CN" sz="1865" b="1" dirty="0">
                <a:solidFill>
                  <a:schemeClr val="accent1"/>
                </a:solidFill>
                <a:ea typeface="微软雅黑" panose="020B0503020204020204" charset="-122"/>
              </a:rPr>
              <a:t>ONE</a:t>
            </a:r>
            <a:endParaRPr kumimoji="1" lang="zh-CN" altLang="en-US" sz="1865" b="1" dirty="0">
              <a:solidFill>
                <a:schemeClr val="accent1"/>
              </a:solidFill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58315" y="4613375"/>
            <a:ext cx="113284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865" dirty="0">
                <a:solidFill>
                  <a:schemeClr val="bg1"/>
                </a:solidFill>
                <a:ea typeface="微软雅黑" panose="020B0503020204020204" charset="-122"/>
              </a:rPr>
              <a:t>项目简介</a:t>
            </a:r>
            <a:endParaRPr kumimoji="1" lang="zh-CN" altLang="en-US" sz="1865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1704059" y="2363835"/>
            <a:ext cx="1441349" cy="1441349"/>
            <a:chOff x="1704059" y="2363835"/>
            <a:chExt cx="1441349" cy="1441349"/>
          </a:xfrm>
        </p:grpSpPr>
        <p:sp>
          <p:nvSpPr>
            <p:cNvPr id="20" name="椭圆 19"/>
            <p:cNvSpPr/>
            <p:nvPr/>
          </p:nvSpPr>
          <p:spPr>
            <a:xfrm>
              <a:off x="1704059" y="2363835"/>
              <a:ext cx="1441349" cy="1441349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8965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24011" y="2573445"/>
              <a:ext cx="601447" cy="99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8965"/>
              <a:r>
                <a:rPr kumimoji="1" lang="en-US" altLang="zh-CN" sz="5865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 panose="020B0503020204020204" charset="-122"/>
                </a:rPr>
                <a:t>1</a:t>
              </a:r>
              <a:endParaRPr kumimoji="1" lang="zh-CN" altLang="en-US" sz="5865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147689" y="4245944"/>
            <a:ext cx="131959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en-US" altLang="zh-CN" sz="1865" b="1" dirty="0">
                <a:solidFill>
                  <a:schemeClr val="accent1"/>
                </a:solidFill>
                <a:ea typeface="微软雅黑" panose="020B0503020204020204" charset="-122"/>
              </a:rPr>
              <a:t>PART</a:t>
            </a:r>
            <a:r>
              <a:rPr kumimoji="1" lang="zh-CN" altLang="en-US" sz="1865" b="1" dirty="0">
                <a:solidFill>
                  <a:schemeClr val="accent1"/>
                </a:solidFill>
                <a:ea typeface="微软雅黑" panose="020B0503020204020204" charset="-122"/>
              </a:rPr>
              <a:t> </a:t>
            </a:r>
            <a:r>
              <a:rPr kumimoji="1" lang="en-US" altLang="zh-CN" sz="1865" b="1" dirty="0">
                <a:solidFill>
                  <a:schemeClr val="accent1"/>
                </a:solidFill>
                <a:ea typeface="微软雅黑" panose="020B0503020204020204" charset="-122"/>
              </a:rPr>
              <a:t>TWO</a:t>
            </a:r>
            <a:endParaRPr kumimoji="1" lang="zh-CN" altLang="en-US" sz="1865" b="1" dirty="0">
              <a:solidFill>
                <a:schemeClr val="accent1"/>
              </a:solidFill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23319" y="4613375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865" dirty="0">
                <a:solidFill>
                  <a:schemeClr val="bg1"/>
                </a:solidFill>
                <a:ea typeface="微软雅黑" panose="020B0503020204020204" charset="-122"/>
              </a:rPr>
              <a:t>随机森林模型</a:t>
            </a:r>
            <a:endParaRPr kumimoji="1" lang="zh-CN" altLang="en-US" sz="1865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106551" y="2363835"/>
            <a:ext cx="1441349" cy="1441349"/>
            <a:chOff x="4106551" y="2363835"/>
            <a:chExt cx="1441349" cy="1441349"/>
          </a:xfrm>
        </p:grpSpPr>
        <p:sp>
          <p:nvSpPr>
            <p:cNvPr id="24" name="椭圆 23"/>
            <p:cNvSpPr/>
            <p:nvPr/>
          </p:nvSpPr>
          <p:spPr>
            <a:xfrm>
              <a:off x="4106551" y="2363835"/>
              <a:ext cx="1441349" cy="1441349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8965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26503" y="2573445"/>
              <a:ext cx="601447" cy="99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8965"/>
              <a:r>
                <a:rPr kumimoji="1" lang="en-US" altLang="zh-CN" sz="5865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 panose="020B0503020204020204" charset="-122"/>
                </a:rPr>
                <a:t>2</a:t>
              </a:r>
              <a:endParaRPr kumimoji="1" lang="zh-CN" altLang="en-US" sz="5865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545072" y="4245944"/>
            <a:ext cx="14574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en-US" altLang="zh-CN" sz="1865" b="1" dirty="0">
                <a:solidFill>
                  <a:schemeClr val="accent1"/>
                </a:solidFill>
                <a:ea typeface="微软雅黑" panose="020B0503020204020204" charset="-122"/>
              </a:rPr>
              <a:t>PART</a:t>
            </a:r>
            <a:r>
              <a:rPr kumimoji="1" lang="zh-CN" altLang="en-US" sz="1865" b="1" dirty="0">
                <a:solidFill>
                  <a:schemeClr val="accent1"/>
                </a:solidFill>
                <a:ea typeface="微软雅黑" panose="020B0503020204020204" charset="-122"/>
              </a:rPr>
              <a:t> </a:t>
            </a:r>
            <a:r>
              <a:rPr kumimoji="1" lang="en-US" altLang="zh-CN" sz="1865" b="1" dirty="0">
                <a:solidFill>
                  <a:schemeClr val="accent1"/>
                </a:solidFill>
                <a:ea typeface="微软雅黑" panose="020B0503020204020204" charset="-122"/>
              </a:rPr>
              <a:t>THREE</a:t>
            </a:r>
            <a:endParaRPr kumimoji="1" lang="zh-CN" altLang="en-US" sz="1865" b="1" dirty="0">
              <a:solidFill>
                <a:schemeClr val="accent1"/>
              </a:solidFill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71869" y="4613375"/>
            <a:ext cx="184531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865" dirty="0">
                <a:solidFill>
                  <a:schemeClr val="bg1"/>
                </a:solidFill>
                <a:ea typeface="微软雅黑" panose="020B0503020204020204" charset="-122"/>
              </a:rPr>
              <a:t>隐马尔可夫模型</a:t>
            </a:r>
            <a:endParaRPr kumimoji="1" lang="zh-CN" altLang="en-US" sz="1865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6573847" y="2363835"/>
            <a:ext cx="1441349" cy="1441349"/>
            <a:chOff x="6573847" y="2363835"/>
            <a:chExt cx="1441349" cy="1441349"/>
          </a:xfrm>
        </p:grpSpPr>
        <p:sp>
          <p:nvSpPr>
            <p:cNvPr id="28" name="椭圆 27"/>
            <p:cNvSpPr/>
            <p:nvPr/>
          </p:nvSpPr>
          <p:spPr>
            <a:xfrm>
              <a:off x="6573847" y="2363835"/>
              <a:ext cx="1441349" cy="1441349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8965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93799" y="2573445"/>
              <a:ext cx="601447" cy="99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8965"/>
              <a:r>
                <a:rPr kumimoji="1" lang="en-US" altLang="zh-CN" sz="5865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 panose="020B0503020204020204" charset="-122"/>
                </a:rPr>
                <a:t>3</a:t>
              </a:r>
              <a:endParaRPr kumimoji="1" lang="zh-CN" altLang="en-US" sz="5865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037537" y="4245944"/>
            <a:ext cx="14125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en-US" altLang="zh-CN" sz="1865" b="1" dirty="0">
                <a:solidFill>
                  <a:schemeClr val="accent1"/>
                </a:solidFill>
                <a:ea typeface="微软雅黑" panose="020B0503020204020204" charset="-122"/>
              </a:rPr>
              <a:t>PART</a:t>
            </a:r>
            <a:r>
              <a:rPr kumimoji="1" lang="zh-CN" altLang="en-US" sz="1865" b="1" dirty="0">
                <a:solidFill>
                  <a:schemeClr val="accent1"/>
                </a:solidFill>
                <a:ea typeface="微软雅黑" panose="020B0503020204020204" charset="-122"/>
              </a:rPr>
              <a:t> </a:t>
            </a:r>
            <a:r>
              <a:rPr kumimoji="1" lang="en-US" altLang="zh-CN" sz="1865" b="1" dirty="0">
                <a:solidFill>
                  <a:schemeClr val="accent1"/>
                </a:solidFill>
                <a:ea typeface="微软雅黑" panose="020B0503020204020204" charset="-122"/>
              </a:rPr>
              <a:t>FOUR</a:t>
            </a:r>
            <a:endParaRPr kumimoji="1" lang="zh-CN" altLang="en-US" sz="1865" b="1" dirty="0">
              <a:solidFill>
                <a:schemeClr val="accent1"/>
              </a:solidFill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058655" y="4613375"/>
            <a:ext cx="137033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865" dirty="0">
                <a:solidFill>
                  <a:schemeClr val="bg1"/>
                </a:solidFill>
                <a:ea typeface="微软雅黑" panose="020B0503020204020204" charset="-122"/>
              </a:rPr>
              <a:t>总结与分析</a:t>
            </a:r>
            <a:endParaRPr kumimoji="1" lang="zh-CN" altLang="en-US" sz="1865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39" name="组 38"/>
          <p:cNvGrpSpPr/>
          <p:nvPr/>
        </p:nvGrpSpPr>
        <p:grpSpPr>
          <a:xfrm>
            <a:off x="9023143" y="2363835"/>
            <a:ext cx="1441349" cy="1441349"/>
            <a:chOff x="9023143" y="2363835"/>
            <a:chExt cx="1441349" cy="1441349"/>
          </a:xfrm>
        </p:grpSpPr>
        <p:sp>
          <p:nvSpPr>
            <p:cNvPr id="32" name="椭圆 31"/>
            <p:cNvSpPr/>
            <p:nvPr/>
          </p:nvSpPr>
          <p:spPr>
            <a:xfrm>
              <a:off x="9023143" y="2363835"/>
              <a:ext cx="1441349" cy="1441349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8965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443095" y="2573445"/>
              <a:ext cx="601447" cy="99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8965"/>
              <a:r>
                <a:rPr kumimoji="1" lang="en-US" altLang="zh-CN" sz="5865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 panose="020B0503020204020204" charset="-122"/>
                </a:rPr>
                <a:t>4</a:t>
              </a:r>
              <a:endParaRPr kumimoji="1" lang="zh-CN" altLang="en-US" sz="5865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总结与分析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总结与分析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37948" y="3197776"/>
            <a:ext cx="2160000" cy="28803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324505" y="3197776"/>
            <a:ext cx="2640000" cy="28803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91063" y="3197776"/>
            <a:ext cx="2640000" cy="2880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057620" y="3197776"/>
            <a:ext cx="2640000" cy="2880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2285477" y="1441453"/>
            <a:ext cx="384000" cy="384000"/>
          </a:xfrm>
          <a:prstGeom prst="ellipse">
            <a:avLst/>
          </a:prstGeom>
          <a:solidFill>
            <a:srgbClr val="75737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椭圆 61"/>
          <p:cNvSpPr>
            <a:spLocks noChangeAspect="1"/>
          </p:cNvSpPr>
          <p:nvPr/>
        </p:nvSpPr>
        <p:spPr>
          <a:xfrm>
            <a:off x="4603279" y="4925968"/>
            <a:ext cx="384000" cy="3840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7057620" y="1441453"/>
            <a:ext cx="384000" cy="3840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4" name="直接连接符 11"/>
          <p:cNvCxnSpPr/>
          <p:nvPr/>
        </p:nvCxnSpPr>
        <p:spPr>
          <a:xfrm>
            <a:off x="2477477" y="1901765"/>
            <a:ext cx="0" cy="1200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12"/>
          <p:cNvCxnSpPr/>
          <p:nvPr/>
        </p:nvCxnSpPr>
        <p:spPr>
          <a:xfrm>
            <a:off x="4788036" y="3581819"/>
            <a:ext cx="0" cy="1200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3"/>
          <p:cNvCxnSpPr/>
          <p:nvPr/>
        </p:nvCxnSpPr>
        <p:spPr>
          <a:xfrm>
            <a:off x="7249620" y="1901765"/>
            <a:ext cx="0" cy="1200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709165" y="1441454"/>
            <a:ext cx="2582736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rgbClr val="757376"/>
                </a:solidFill>
                <a:latin typeface="Century Gothic"/>
                <a:ea typeface="微软雅黑" panose="020B0503020204020204" charset="-122"/>
                <a:cs typeface="Arial" panose="020B0604020202020204" pitchFamily="34" charset="0"/>
              </a:rPr>
              <a:t>随机森林算法</a:t>
            </a:r>
            <a:endParaRPr lang="zh-CN" altLang="en-US" sz="2135" b="1" dirty="0">
              <a:solidFill>
                <a:srgbClr val="757376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041684" y="4920952"/>
            <a:ext cx="2582736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2"/>
                </a:solidFill>
                <a:latin typeface="Century Gothic"/>
                <a:ea typeface="微软雅黑" panose="020B0503020204020204" charset="-122"/>
                <a:cs typeface="Arial" panose="020B0604020202020204" pitchFamily="34" charset="0"/>
              </a:rPr>
              <a:t>隐马尔可夫模型</a:t>
            </a:r>
            <a:endParaRPr lang="zh-CN" altLang="en-US" sz="2135" b="1" dirty="0">
              <a:solidFill>
                <a:schemeClr val="tx2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556601" y="1441454"/>
            <a:ext cx="2582736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accent1"/>
                </a:solidFill>
                <a:latin typeface="Century Gothic"/>
                <a:ea typeface="微软雅黑" panose="020B0503020204020204" charset="-122"/>
                <a:cs typeface="Arial" panose="020B0604020202020204" pitchFamily="34" charset="0"/>
              </a:rPr>
              <a:t>展望</a:t>
            </a:r>
            <a:endParaRPr lang="zh-CN" altLang="en-US" sz="2135" b="1" dirty="0">
              <a:solidFill>
                <a:schemeClr val="accent1"/>
              </a:solidFill>
              <a:latin typeface="Century Gothic"/>
              <a:ea typeface="微软雅黑" panose="020B0503020204020204" charset="-122"/>
            </a:endParaRPr>
          </a:p>
        </p:txBody>
      </p:sp>
      <p:grpSp>
        <p:nvGrpSpPr>
          <p:cNvPr id="71" name="组 70"/>
          <p:cNvGrpSpPr/>
          <p:nvPr/>
        </p:nvGrpSpPr>
        <p:grpSpPr>
          <a:xfrm>
            <a:off x="10073317" y="2946641"/>
            <a:ext cx="768000" cy="779154"/>
            <a:chOff x="7554987" y="2209979"/>
            <a:chExt cx="576000" cy="584365"/>
          </a:xfrm>
          <a:solidFill>
            <a:srgbClr val="757376"/>
          </a:solidFill>
        </p:grpSpPr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7554987" y="2218344"/>
              <a:ext cx="576000" cy="5760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zh-CN" altLang="en-US" sz="6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605721" y="2209979"/>
              <a:ext cx="481142" cy="56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48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endParaRPr kumimoji="1" lang="zh-CN" altLang="en-US" sz="4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97771" y="2454478"/>
            <a:ext cx="6396459" cy="1795158"/>
          </a:xfrm>
        </p:spPr>
        <p:txBody>
          <a:bodyPr/>
          <a:lstStyle/>
          <a:p>
            <a:pPr lvl="0" defTabSz="608965">
              <a:spcBef>
                <a:spcPts val="0"/>
              </a:spcBef>
            </a:pPr>
            <a:r>
              <a:rPr kumimoji="1" lang="en-US" altLang="zh-CN" b="0" dirty="0" smtClean="0">
                <a:solidFill>
                  <a:prstClr val="white"/>
                </a:solidFill>
                <a:ea typeface="微软雅黑" panose="020B0503020204020204" charset="-122"/>
              </a:rPr>
              <a:t>THANK</a:t>
            </a:r>
            <a:r>
              <a:rPr kumimoji="1" lang="zh-CN" altLang="en-US" b="0" dirty="0" smtClean="0">
                <a:solidFill>
                  <a:prstClr val="white"/>
                </a:solidFill>
                <a:ea typeface="微软雅黑" panose="020B0503020204020204" charset="-122"/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  <a:ea typeface="微软雅黑" panose="020B0503020204020204" charset="-122"/>
              </a:rPr>
              <a:t>YOU</a:t>
            </a:r>
            <a:endParaRPr kumimoji="1" lang="zh-CN" altLang="en-US" dirty="0">
              <a:solidFill>
                <a:schemeClr val="accent1"/>
              </a:solidFill>
              <a:ea typeface="微软雅黑" panose="020B0503020204020204" charset="-122"/>
            </a:endParaRPr>
          </a:p>
          <a:p>
            <a:pPr lvl="0" defTabSz="608965">
              <a:spcBef>
                <a:spcPts val="0"/>
              </a:spcBef>
            </a:pPr>
            <a:r>
              <a:rPr kumimoji="1" lang="en-US" altLang="zh-CN" b="0" dirty="0" smtClean="0">
                <a:solidFill>
                  <a:prstClr val="white"/>
                </a:solidFill>
                <a:ea typeface="微软雅黑" panose="020B0503020204020204" charset="-122"/>
              </a:rPr>
              <a:t>FOR</a:t>
            </a:r>
            <a:r>
              <a:rPr kumimoji="1" lang="zh-CN" altLang="en-US" b="0" dirty="0" smtClean="0">
                <a:solidFill>
                  <a:prstClr val="white"/>
                </a:solidFill>
                <a:ea typeface="微软雅黑" panose="020B0503020204020204" charset="-122"/>
              </a:rPr>
              <a:t> </a:t>
            </a:r>
            <a:r>
              <a:rPr kumimoji="1" lang="en-US" altLang="zh-CN" b="0" dirty="0" smtClean="0">
                <a:solidFill>
                  <a:prstClr val="white"/>
                </a:solidFill>
                <a:ea typeface="微软雅黑" panose="020B0503020204020204" charset="-122"/>
              </a:rPr>
              <a:t>WATCHING</a:t>
            </a:r>
            <a:endParaRPr kumimoji="1" lang="en-US" altLang="zh-CN" b="0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46891" y="211434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1146887" y="4424693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5726079" y="2213920"/>
            <a:ext cx="4977651" cy="62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按照要求依照主基站进行分组，分别尝试使用同组数据和不同组数据进行训练和预测，比较预测结果，并分析结果出现原因。</a:t>
            </a:r>
            <a:endParaRPr lang="zh-CN" altLang="en-US" sz="1335" dirty="0">
              <a:solidFill>
                <a:srgbClr val="29303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2557" y="228029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随机森林模型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2400" y="4497705"/>
            <a:ext cx="5478145" cy="62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335" dirty="0">
                <a:solidFill>
                  <a:srgbClr val="29303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构建直接由信号强度预测经纬度的单层模型；由信号强度预测所在栅格，再由所在栅格预测经纬度的双层模型，对这两种方法进行比较分析。</a:t>
            </a:r>
            <a:endParaRPr lang="zh-CN" altLang="en-US" sz="1335" dirty="0">
              <a:solidFill>
                <a:srgbClr val="29303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64893" y="4602117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隐马尔可夫模型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34609" y="1935289"/>
            <a:ext cx="1164418" cy="1164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35" dirty="0"/>
              <a:t>01</a:t>
            </a:r>
            <a:endParaRPr lang="zh-CN" altLang="en-US" sz="3735" dirty="0"/>
          </a:p>
        </p:txBody>
      </p:sp>
      <p:sp>
        <p:nvSpPr>
          <p:cNvPr id="19" name="椭圆 18"/>
          <p:cNvSpPr/>
          <p:nvPr/>
        </p:nvSpPr>
        <p:spPr>
          <a:xfrm>
            <a:off x="6900472" y="4228605"/>
            <a:ext cx="1164418" cy="116441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35" dirty="0"/>
              <a:t>02</a:t>
            </a:r>
            <a:endParaRPr lang="zh-CN" altLang="en-US" sz="373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81464" y="2496775"/>
            <a:ext cx="4847668" cy="359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2.7</a:t>
            </a:r>
            <a:endParaRPr lang="zh-CN" altLang="zh-CN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1465" y="1931387"/>
            <a:ext cx="1132840" cy="522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7814" y="4698955"/>
            <a:ext cx="4847668" cy="8953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entOS 6.8（4GB内存，4处理器，80GB硬盘）</a:t>
            </a:r>
            <a:endParaRPr lang="zh-CN" altLang="zh-CN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zh-CN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Ubuntu 16.04（16GB内存，4处理器，128GB固态硬盘）</a:t>
            </a:r>
            <a:endParaRPr lang="zh-CN" altLang="zh-CN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7815" y="4133567"/>
            <a:ext cx="1132840" cy="52260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设备环境</a:t>
            </a:r>
            <a:endParaRPr lang="zh-CN" altLang="en-US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87599" y="2491060"/>
            <a:ext cx="4847668" cy="8953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Jupyter, Eclipse PyDev</a:t>
            </a:r>
            <a:endParaRPr lang="zh-CN" altLang="zh-CN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zh-CN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Spyder</a:t>
            </a:r>
            <a:endParaRPr lang="zh-CN" altLang="zh-CN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87600" y="1925672"/>
            <a:ext cx="1132840" cy="52260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开发环境</a:t>
            </a:r>
            <a:endParaRPr lang="zh-CN" altLang="en-US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93949" y="4693240"/>
            <a:ext cx="4847668" cy="11633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pandas</a:t>
            </a:r>
            <a:endParaRPr altLang="zh-CN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endParaRPr altLang="zh-CN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sklearn</a:t>
            </a:r>
            <a:endParaRPr altLang="zh-CN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hmmlearn</a:t>
            </a:r>
            <a:endParaRPr altLang="zh-CN" sz="133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3950" y="4127852"/>
            <a:ext cx="1132840" cy="52260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重要依赖</a:t>
            </a:r>
            <a:endParaRPr lang="zh-CN" altLang="en-US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随机森林模型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随机森林模型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4039" y="2508168"/>
            <a:ext cx="50596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随机森林回归模型</a:t>
            </a:r>
            <a:endParaRPr lang="zh-CN" altLang="en-US" sz="4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等腰三角形 11"/>
          <p:cNvSpPr/>
          <p:nvPr/>
        </p:nvSpPr>
        <p:spPr>
          <a:xfrm>
            <a:off x="7764705" y="584516"/>
            <a:ext cx="1752796" cy="876537"/>
          </a:xfrm>
          <a:prstGeom prst="triangle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6" name="组 15"/>
          <p:cNvGrpSpPr/>
          <p:nvPr/>
        </p:nvGrpSpPr>
        <p:grpSpPr>
          <a:xfrm>
            <a:off x="7158463" y="1664256"/>
            <a:ext cx="2965279" cy="844072"/>
            <a:chOff x="7158463" y="1664256"/>
            <a:chExt cx="2965279" cy="844072"/>
          </a:xfrm>
        </p:grpSpPr>
        <p:sp>
          <p:nvSpPr>
            <p:cNvPr id="10" name="五边形 9"/>
            <p:cNvSpPr/>
            <p:nvPr/>
          </p:nvSpPr>
          <p:spPr>
            <a:xfrm>
              <a:off x="7158463" y="1664256"/>
              <a:ext cx="2965279" cy="844072"/>
            </a:xfrm>
            <a:custGeom>
              <a:avLst/>
              <a:gdLst/>
              <a:ahLst/>
              <a:cxnLst/>
              <a:rect l="l" t="t" r="r" b="b"/>
              <a:pathLst>
                <a:path w="1917572" h="545840">
                  <a:moveTo>
                    <a:pt x="272920" y="0"/>
                  </a:moveTo>
                  <a:lnTo>
                    <a:pt x="1135241" y="0"/>
                  </a:lnTo>
                  <a:lnTo>
                    <a:pt x="1222047" y="0"/>
                  </a:lnTo>
                  <a:lnTo>
                    <a:pt x="1644652" y="0"/>
                  </a:lnTo>
                  <a:lnTo>
                    <a:pt x="1917572" y="272920"/>
                  </a:lnTo>
                  <a:lnTo>
                    <a:pt x="1644652" y="545840"/>
                  </a:lnTo>
                  <a:lnTo>
                    <a:pt x="1222047" y="545840"/>
                  </a:lnTo>
                  <a:lnTo>
                    <a:pt x="113524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60015" y="1780095"/>
              <a:ext cx="216217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预处理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539540" y="2705721"/>
            <a:ext cx="4203123" cy="844072"/>
            <a:chOff x="6539540" y="2705721"/>
            <a:chExt cx="4203123" cy="844072"/>
          </a:xfrm>
        </p:grpSpPr>
        <p:sp>
          <p:nvSpPr>
            <p:cNvPr id="9" name="五边形 7"/>
            <p:cNvSpPr/>
            <p:nvPr/>
          </p:nvSpPr>
          <p:spPr>
            <a:xfrm>
              <a:off x="6539540" y="2705721"/>
              <a:ext cx="4203123" cy="844072"/>
            </a:xfrm>
            <a:custGeom>
              <a:avLst/>
              <a:gdLst/>
              <a:ahLst/>
              <a:cxnLst/>
              <a:rect l="l" t="t" r="r" b="b"/>
              <a:pathLst>
                <a:path w="2718054" h="545840">
                  <a:moveTo>
                    <a:pt x="272920" y="0"/>
                  </a:moveTo>
                  <a:lnTo>
                    <a:pt x="419591" y="0"/>
                  </a:lnTo>
                  <a:lnTo>
                    <a:pt x="2298463" y="0"/>
                  </a:lnTo>
                  <a:lnTo>
                    <a:pt x="2445134" y="0"/>
                  </a:lnTo>
                  <a:lnTo>
                    <a:pt x="2718054" y="272920"/>
                  </a:lnTo>
                  <a:lnTo>
                    <a:pt x="2445134" y="545840"/>
                  </a:lnTo>
                  <a:lnTo>
                    <a:pt x="2298463" y="545840"/>
                  </a:lnTo>
                  <a:lnTo>
                    <a:pt x="41959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805257" y="2836133"/>
              <a:ext cx="37433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02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 </a:t>
              </a:r>
              <a:r>
                <a:rPr lang="zh-CN" sz="3200" b="1" dirty="0">
                  <a:solidFill>
                    <a:schemeClr val="bg1"/>
                  </a:solidFill>
                </a:rPr>
                <a:t>训练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&amp;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测试分组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068883" y="3747185"/>
            <a:ext cx="5144439" cy="844072"/>
            <a:chOff x="6068883" y="3747185"/>
            <a:chExt cx="5144439" cy="844072"/>
          </a:xfrm>
        </p:grpSpPr>
        <p:sp>
          <p:nvSpPr>
            <p:cNvPr id="8" name="五边形 5"/>
            <p:cNvSpPr/>
            <p:nvPr/>
          </p:nvSpPr>
          <p:spPr>
            <a:xfrm>
              <a:off x="6068883" y="3747185"/>
              <a:ext cx="5144439" cy="844072"/>
            </a:xfrm>
            <a:custGeom>
              <a:avLst/>
              <a:gdLst/>
              <a:ahLst/>
              <a:cxnLst/>
              <a:rect l="l" t="t" r="r" b="b"/>
              <a:pathLst>
                <a:path w="3326780" h="545840">
                  <a:moveTo>
                    <a:pt x="272920" y="0"/>
                  </a:moveTo>
                  <a:lnTo>
                    <a:pt x="1028317" y="0"/>
                  </a:lnTo>
                  <a:lnTo>
                    <a:pt x="2298463" y="0"/>
                  </a:lnTo>
                  <a:lnTo>
                    <a:pt x="3053860" y="0"/>
                  </a:lnTo>
                  <a:lnTo>
                    <a:pt x="3326780" y="272920"/>
                  </a:lnTo>
                  <a:lnTo>
                    <a:pt x="3053860" y="545840"/>
                  </a:lnTo>
                  <a:lnTo>
                    <a:pt x="2298463" y="545840"/>
                  </a:lnTo>
                  <a:lnTo>
                    <a:pt x="1028317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42725" y="3879635"/>
              <a:ext cx="39058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03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  单基站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&amp;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多基站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695431" y="4788648"/>
            <a:ext cx="5891343" cy="844072"/>
            <a:chOff x="5695431" y="4788648"/>
            <a:chExt cx="5891343" cy="844072"/>
          </a:xfrm>
        </p:grpSpPr>
        <p:sp>
          <p:nvSpPr>
            <p:cNvPr id="7" name="五边形 2"/>
            <p:cNvSpPr/>
            <p:nvPr/>
          </p:nvSpPr>
          <p:spPr>
            <a:xfrm flipH="1">
              <a:off x="5695431" y="4788648"/>
              <a:ext cx="5891343" cy="844072"/>
            </a:xfrm>
            <a:custGeom>
              <a:avLst/>
              <a:gdLst/>
              <a:ahLst/>
              <a:cxnLst/>
              <a:rect l="l" t="t" r="r" b="b"/>
              <a:pathLst>
                <a:path w="3809784" h="545840">
                  <a:moveTo>
                    <a:pt x="3536864" y="0"/>
                  </a:moveTo>
                  <a:lnTo>
                    <a:pt x="2298463" y="0"/>
                  </a:lnTo>
                  <a:lnTo>
                    <a:pt x="1511321" y="0"/>
                  </a:lnTo>
                  <a:lnTo>
                    <a:pt x="272920" y="0"/>
                  </a:lnTo>
                  <a:lnTo>
                    <a:pt x="0" y="272920"/>
                  </a:lnTo>
                  <a:lnTo>
                    <a:pt x="272920" y="545840"/>
                  </a:lnTo>
                  <a:lnTo>
                    <a:pt x="1511321" y="545840"/>
                  </a:lnTo>
                  <a:lnTo>
                    <a:pt x="2298463" y="545840"/>
                  </a:lnTo>
                  <a:lnTo>
                    <a:pt x="3536864" y="545840"/>
                  </a:lnTo>
                  <a:lnTo>
                    <a:pt x="3809784" y="2729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53165" y="4922313"/>
              <a:ext cx="47999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04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 </a:t>
              </a:r>
              <a:r>
                <a:rPr lang="en-US" sz="3200" b="1" dirty="0">
                  <a:solidFill>
                    <a:schemeClr val="bg1"/>
                  </a:solidFill>
                </a:rPr>
                <a:t>2g&amp;4g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数据试验分析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随机森林模型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45960" y="256540"/>
            <a:ext cx="43961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实验结果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立方体 22"/>
          <p:cNvSpPr/>
          <p:nvPr/>
        </p:nvSpPr>
        <p:spPr>
          <a:xfrm rot="1505966">
            <a:off x="2969895" y="1920875"/>
            <a:ext cx="1511935" cy="4105910"/>
          </a:xfrm>
          <a:prstGeom prst="cub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立方体 23"/>
          <p:cNvSpPr/>
          <p:nvPr/>
        </p:nvSpPr>
        <p:spPr>
          <a:xfrm>
            <a:off x="4680585" y="1861185"/>
            <a:ext cx="1511935" cy="4105910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立方体 24"/>
          <p:cNvSpPr/>
          <p:nvPr/>
        </p:nvSpPr>
        <p:spPr>
          <a:xfrm>
            <a:off x="5949315" y="1861185"/>
            <a:ext cx="1511935" cy="410591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6" name="立方体 25"/>
          <p:cNvSpPr/>
          <p:nvPr/>
        </p:nvSpPr>
        <p:spPr>
          <a:xfrm>
            <a:off x="7218680" y="1861185"/>
            <a:ext cx="1511935" cy="4105910"/>
          </a:xfrm>
          <a:prstGeom prst="cub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7" name="立方体 26"/>
          <p:cNvSpPr/>
          <p:nvPr/>
        </p:nvSpPr>
        <p:spPr>
          <a:xfrm>
            <a:off x="8488045" y="1861185"/>
            <a:ext cx="1511935" cy="4105910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003165" y="2385695"/>
            <a:ext cx="551815" cy="3448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根据主基站预测其他基站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1500000">
            <a:off x="3241040" y="2380615"/>
            <a:ext cx="551815" cy="3448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根据主基站进行预测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92520" y="2385695"/>
            <a:ext cx="828675" cy="3448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对照：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使用多个主基站的数据训练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37120" y="2385695"/>
            <a:ext cx="828675" cy="3448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对照：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训练数据拓展到多个基站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0615" y="2385695"/>
            <a:ext cx="828675" cy="3448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对照：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2g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v.s. 4g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79551" y="120509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 kern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0" dirty="0" smtClean="0">
                <a:solidFill>
                  <a:schemeClr val="accent1"/>
                </a:solidFill>
                <a:sym typeface="+mn-ea"/>
              </a:rPr>
              <a:t>根据主基站进行预测</a:t>
            </a:r>
            <a:endParaRPr kumimoji="1" lang="en-US" altLang="zh-CN" sz="2000" b="0" dirty="0" smtClean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随机森林模型</a:t>
            </a:r>
            <a:endParaRPr kumimoji="1" lang="zh-CN" altLang="en-US" dirty="0"/>
          </a:p>
        </p:txBody>
      </p:sp>
      <p:graphicFrame>
        <p:nvGraphicFramePr>
          <p:cNvPr id="0" name="表格 -1"/>
          <p:cNvGraphicFramePr/>
          <p:nvPr/>
        </p:nvGraphicFramePr>
        <p:xfrm>
          <a:off x="325755" y="1584325"/>
          <a:ext cx="5217160" cy="2884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715"/>
                <a:gridCol w="893445"/>
                <a:gridCol w="1143635"/>
                <a:gridCol w="1030605"/>
                <a:gridCol w="1254760"/>
              </a:tblGrid>
              <a:tr h="262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LAC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CI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Lon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Lat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Median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49811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121.499141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31.213321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5.75E-05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49442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121.488315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31.210333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0.000135531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49969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121.503658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31.216328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0.000152683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49283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121.484368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31.210778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0.000160376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50003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121.502645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31.220126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ACB9CA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0.000212147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ACB9CA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CA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49683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121.491236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31.216478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0.001769913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49491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121.488575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31.213975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0.001920286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49459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121.488315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31.210333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0.00221085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50306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121.483926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31.213768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0.002768492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6290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49682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121.491236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31.216478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CBA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0.004184956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CBA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pic>
        <p:nvPicPr>
          <p:cNvPr id="27" name="图片 22" descr="result_p1_2_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8570" y="3121025"/>
            <a:ext cx="3053080" cy="2290445"/>
          </a:xfrm>
          <a:prstGeom prst="rect">
            <a:avLst/>
          </a:prstGeom>
        </p:spPr>
      </p:pic>
      <p:pic>
        <p:nvPicPr>
          <p:cNvPr id="28" name="图片 5" descr="result_p1_2_TrTe_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080" y="662940"/>
            <a:ext cx="3031490" cy="2274570"/>
          </a:xfrm>
          <a:prstGeom prst="rect">
            <a:avLst/>
          </a:prstGeom>
        </p:spPr>
      </p:pic>
      <p:pic>
        <p:nvPicPr>
          <p:cNvPr id="29" name="图片 9" descr="result_p1_2_TrTe_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80" y="3136900"/>
            <a:ext cx="3032760" cy="2274570"/>
          </a:xfrm>
          <a:prstGeom prst="rect">
            <a:avLst/>
          </a:prstGeom>
        </p:spPr>
      </p:pic>
      <p:cxnSp>
        <p:nvCxnSpPr>
          <p:cNvPr id="30" name="直接箭头连接符 29"/>
          <p:cNvCxnSpPr>
            <a:endCxn id="28" idx="1"/>
          </p:cNvCxnSpPr>
          <p:nvPr/>
        </p:nvCxnSpPr>
        <p:spPr>
          <a:xfrm flipV="1">
            <a:off x="5542915" y="1800225"/>
            <a:ext cx="304165" cy="757555"/>
          </a:xfrm>
          <a:prstGeom prst="straightConnector1">
            <a:avLst/>
          </a:prstGeom>
          <a:ln w="19050">
            <a:solidFill>
              <a:srgbClr val="ACB9CA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9" idx="1"/>
          </p:cNvCxnSpPr>
          <p:nvPr/>
        </p:nvCxnSpPr>
        <p:spPr>
          <a:xfrm>
            <a:off x="5543550" y="3731895"/>
            <a:ext cx="303530" cy="542290"/>
          </a:xfrm>
          <a:prstGeom prst="straightConnector1">
            <a:avLst/>
          </a:prstGeom>
          <a:ln w="19050">
            <a:solidFill>
              <a:srgbClr val="F8CBA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2"/>
          <p:cNvSpPr>
            <a:spLocks noGrp="1"/>
          </p:cNvSpPr>
          <p:nvPr/>
        </p:nvSpPr>
        <p:spPr>
          <a:xfrm>
            <a:off x="79551" y="120509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89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1" kern="12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0" dirty="0" smtClean="0">
                <a:solidFill>
                  <a:schemeClr val="accent1"/>
                </a:solidFill>
                <a:sym typeface="+mn-ea"/>
              </a:rPr>
              <a:t>根据主基站进行预测</a:t>
            </a:r>
            <a:endParaRPr kumimoji="1" lang="en-US" altLang="zh-CN" sz="2000" b="0" dirty="0" smtClean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17" name="图片 17" descr="result_p1_2_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840" y="647700"/>
            <a:ext cx="3051810" cy="2289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3">
      <a:dk1>
        <a:srgbClr val="000000"/>
      </a:dk1>
      <a:lt1>
        <a:srgbClr val="FFFFFF"/>
      </a:lt1>
      <a:dk2>
        <a:srgbClr val="29303A"/>
      </a:dk2>
      <a:lt2>
        <a:srgbClr val="EFEEEB"/>
      </a:lt2>
      <a:accent1>
        <a:srgbClr val="A5D027"/>
      </a:accent1>
      <a:accent2>
        <a:srgbClr val="757276"/>
      </a:accent2>
      <a:accent3>
        <a:srgbClr val="A5A5A5"/>
      </a:accent3>
      <a:accent4>
        <a:srgbClr val="1E1E1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2594</Words>
  <Application>WPS 演示</Application>
  <PresentationFormat>宽屏</PresentationFormat>
  <Paragraphs>543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Segoe Print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PC</cp:lastModifiedBy>
  <cp:revision>91</cp:revision>
  <dcterms:created xsi:type="dcterms:W3CDTF">2015-08-18T02:51:00Z</dcterms:created>
  <dcterms:modified xsi:type="dcterms:W3CDTF">2017-06-20T08:31:55Z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