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92" r:id="rId3"/>
    <p:sldId id="293" r:id="rId4"/>
    <p:sldId id="295" r:id="rId5"/>
    <p:sldId id="294" r:id="rId6"/>
    <p:sldId id="288" r:id="rId7"/>
    <p:sldId id="257" r:id="rId8"/>
    <p:sldId id="258" r:id="rId9"/>
    <p:sldId id="289" r:id="rId10"/>
    <p:sldId id="290" r:id="rId11"/>
    <p:sldId id="291" r:id="rId12"/>
    <p:sldId id="260" r:id="rId13"/>
    <p:sldId id="259" r:id="rId14"/>
    <p:sldId id="261" r:id="rId15"/>
    <p:sldId id="262" r:id="rId16"/>
    <p:sldId id="263" r:id="rId17"/>
    <p:sldId id="264" r:id="rId18"/>
    <p:sldId id="265" r:id="rId19"/>
    <p:sldId id="266" r:id="rId20"/>
    <p:sldId id="267" r:id="rId21"/>
    <p:sldId id="268" r:id="rId22"/>
    <p:sldId id="269" r:id="rId23"/>
    <p:sldId id="270" r:id="rId24"/>
    <p:sldId id="272" r:id="rId25"/>
    <p:sldId id="273" r:id="rId26"/>
    <p:sldId id="274" r:id="rId27"/>
    <p:sldId id="275" r:id="rId28"/>
    <p:sldId id="276" r:id="rId29"/>
    <p:sldId id="277" r:id="rId30"/>
    <p:sldId id="278" r:id="rId31"/>
    <p:sldId id="279" r:id="rId32"/>
    <p:sldId id="281" r:id="rId33"/>
    <p:sldId id="280" r:id="rId34"/>
    <p:sldId id="282" r:id="rId35"/>
    <p:sldId id="283" r:id="rId36"/>
    <p:sldId id="284" r:id="rId37"/>
    <p:sldId id="285" r:id="rId38"/>
    <p:sldId id="286" r:id="rId39"/>
    <p:sldId id="287"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7" r:id="rId55"/>
    <p:sldId id="318" r:id="rId56"/>
    <p:sldId id="319" r:id="rId57"/>
    <p:sldId id="320" r:id="rId58"/>
    <p:sldId id="310" r:id="rId59"/>
    <p:sldId id="311" r:id="rId60"/>
    <p:sldId id="312" r:id="rId61"/>
    <p:sldId id="313" r:id="rId62"/>
    <p:sldId id="314" r:id="rId63"/>
    <p:sldId id="315" r:id="rId64"/>
    <p:sldId id="316" r:id="rId6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91016" autoAdjust="0"/>
  </p:normalViewPr>
  <p:slideViewPr>
    <p:cSldViewPr snapToGrid="0">
      <p:cViewPr>
        <p:scale>
          <a:sx n="70" d="100"/>
          <a:sy n="70" d="100"/>
        </p:scale>
        <p:origin x="840"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91C11A-B479-4BDC-8881-6FB3B061E635}" type="datetimeFigureOut">
              <a:rPr lang="zh-CN" altLang="en-US" smtClean="0"/>
              <a:t>2017/6/7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A8679E-8A7A-4E85-9FB1-43A10E43888D}" type="slidenum">
              <a:rPr lang="zh-CN" altLang="en-US" smtClean="0"/>
              <a:t>‹#›</a:t>
            </a:fld>
            <a:endParaRPr lang="zh-CN" altLang="en-US"/>
          </a:p>
        </p:txBody>
      </p:sp>
    </p:spTree>
    <p:extLst>
      <p:ext uri="{BB962C8B-B14F-4D97-AF65-F5344CB8AC3E}">
        <p14:creationId xmlns:p14="http://schemas.microsoft.com/office/powerpoint/2010/main" val="29532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A8679E-8A7A-4E85-9FB1-43A10E43888D}" type="slidenum">
              <a:rPr lang="zh-CN" altLang="en-US" smtClean="0"/>
              <a:t>46</a:t>
            </a:fld>
            <a:endParaRPr lang="zh-CN" altLang="en-US"/>
          </a:p>
        </p:txBody>
      </p:sp>
    </p:spTree>
    <p:extLst>
      <p:ext uri="{BB962C8B-B14F-4D97-AF65-F5344CB8AC3E}">
        <p14:creationId xmlns:p14="http://schemas.microsoft.com/office/powerpoint/2010/main" val="2348771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A8679E-8A7A-4E85-9FB1-43A10E43888D}" type="slidenum">
              <a:rPr lang="zh-CN" altLang="en-US" smtClean="0"/>
              <a:t>55</a:t>
            </a:fld>
            <a:endParaRPr lang="zh-CN" altLang="en-US"/>
          </a:p>
        </p:txBody>
      </p:sp>
    </p:spTree>
    <p:extLst>
      <p:ext uri="{BB962C8B-B14F-4D97-AF65-F5344CB8AC3E}">
        <p14:creationId xmlns:p14="http://schemas.microsoft.com/office/powerpoint/2010/main" val="2811769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A8679E-8A7A-4E85-9FB1-43A10E43888D}" type="slidenum">
              <a:rPr lang="zh-CN" altLang="en-US" smtClean="0"/>
              <a:t>56</a:t>
            </a:fld>
            <a:endParaRPr lang="zh-CN" altLang="en-US"/>
          </a:p>
        </p:txBody>
      </p:sp>
    </p:spTree>
    <p:extLst>
      <p:ext uri="{BB962C8B-B14F-4D97-AF65-F5344CB8AC3E}">
        <p14:creationId xmlns:p14="http://schemas.microsoft.com/office/powerpoint/2010/main" val="3962930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A8679E-8A7A-4E85-9FB1-43A10E43888D}" type="slidenum">
              <a:rPr lang="zh-CN" altLang="en-US" smtClean="0"/>
              <a:t>57</a:t>
            </a:fld>
            <a:endParaRPr lang="zh-CN" altLang="en-US"/>
          </a:p>
        </p:txBody>
      </p:sp>
    </p:spTree>
    <p:extLst>
      <p:ext uri="{BB962C8B-B14F-4D97-AF65-F5344CB8AC3E}">
        <p14:creationId xmlns:p14="http://schemas.microsoft.com/office/powerpoint/2010/main" val="437194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A8679E-8A7A-4E85-9FB1-43A10E43888D}" type="slidenum">
              <a:rPr lang="zh-CN" altLang="en-US" smtClean="0"/>
              <a:t>58</a:t>
            </a:fld>
            <a:endParaRPr lang="zh-CN" altLang="en-US"/>
          </a:p>
        </p:txBody>
      </p:sp>
    </p:spTree>
    <p:extLst>
      <p:ext uri="{BB962C8B-B14F-4D97-AF65-F5344CB8AC3E}">
        <p14:creationId xmlns:p14="http://schemas.microsoft.com/office/powerpoint/2010/main" val="3083874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A8679E-8A7A-4E85-9FB1-43A10E43888D}" type="slidenum">
              <a:rPr lang="zh-CN" altLang="en-US" smtClean="0"/>
              <a:t>59</a:t>
            </a:fld>
            <a:endParaRPr lang="zh-CN" altLang="en-US"/>
          </a:p>
        </p:txBody>
      </p:sp>
    </p:spTree>
    <p:extLst>
      <p:ext uri="{BB962C8B-B14F-4D97-AF65-F5344CB8AC3E}">
        <p14:creationId xmlns:p14="http://schemas.microsoft.com/office/powerpoint/2010/main" val="4102985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A8679E-8A7A-4E85-9FB1-43A10E43888D}" type="slidenum">
              <a:rPr lang="zh-CN" altLang="en-US" smtClean="0"/>
              <a:t>60</a:t>
            </a:fld>
            <a:endParaRPr lang="zh-CN" altLang="en-US"/>
          </a:p>
        </p:txBody>
      </p:sp>
    </p:spTree>
    <p:extLst>
      <p:ext uri="{BB962C8B-B14F-4D97-AF65-F5344CB8AC3E}">
        <p14:creationId xmlns:p14="http://schemas.microsoft.com/office/powerpoint/2010/main" val="2609748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A8679E-8A7A-4E85-9FB1-43A10E43888D}" type="slidenum">
              <a:rPr lang="zh-CN" altLang="en-US" smtClean="0"/>
              <a:t>61</a:t>
            </a:fld>
            <a:endParaRPr lang="zh-CN" altLang="en-US"/>
          </a:p>
        </p:txBody>
      </p:sp>
    </p:spTree>
    <p:extLst>
      <p:ext uri="{BB962C8B-B14F-4D97-AF65-F5344CB8AC3E}">
        <p14:creationId xmlns:p14="http://schemas.microsoft.com/office/powerpoint/2010/main" val="1117034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
            </a:r>
            <a:br>
              <a:rPr lang="en-US" altLang="zh-CN" sz="1200" b="1" i="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ECA8679E-8A7A-4E85-9FB1-43A10E43888D}" type="slidenum">
              <a:rPr lang="zh-CN" altLang="en-US" smtClean="0"/>
              <a:t>62</a:t>
            </a:fld>
            <a:endParaRPr lang="zh-CN" altLang="en-US"/>
          </a:p>
        </p:txBody>
      </p:sp>
    </p:spTree>
    <p:extLst>
      <p:ext uri="{BB962C8B-B14F-4D97-AF65-F5344CB8AC3E}">
        <p14:creationId xmlns:p14="http://schemas.microsoft.com/office/powerpoint/2010/main" val="1861642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A8679E-8A7A-4E85-9FB1-43A10E43888D}" type="slidenum">
              <a:rPr lang="zh-CN" altLang="en-US" smtClean="0"/>
              <a:t>63</a:t>
            </a:fld>
            <a:endParaRPr lang="zh-CN" altLang="en-US"/>
          </a:p>
        </p:txBody>
      </p:sp>
    </p:spTree>
    <p:extLst>
      <p:ext uri="{BB962C8B-B14F-4D97-AF65-F5344CB8AC3E}">
        <p14:creationId xmlns:p14="http://schemas.microsoft.com/office/powerpoint/2010/main" val="1994814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A8679E-8A7A-4E85-9FB1-43A10E43888D}" type="slidenum">
              <a:rPr lang="zh-CN" altLang="en-US" smtClean="0"/>
              <a:t>64</a:t>
            </a:fld>
            <a:endParaRPr lang="zh-CN" altLang="en-US"/>
          </a:p>
        </p:txBody>
      </p:sp>
    </p:spTree>
    <p:extLst>
      <p:ext uri="{BB962C8B-B14F-4D97-AF65-F5344CB8AC3E}">
        <p14:creationId xmlns:p14="http://schemas.microsoft.com/office/powerpoint/2010/main" val="2451058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A8679E-8A7A-4E85-9FB1-43A10E43888D}" type="slidenum">
              <a:rPr lang="zh-CN" altLang="en-US" smtClean="0"/>
              <a:t>47</a:t>
            </a:fld>
            <a:endParaRPr lang="zh-CN" altLang="en-US"/>
          </a:p>
        </p:txBody>
      </p:sp>
    </p:spTree>
    <p:extLst>
      <p:ext uri="{BB962C8B-B14F-4D97-AF65-F5344CB8AC3E}">
        <p14:creationId xmlns:p14="http://schemas.microsoft.com/office/powerpoint/2010/main" val="10389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A8679E-8A7A-4E85-9FB1-43A10E43888D}" type="slidenum">
              <a:rPr lang="zh-CN" altLang="en-US" smtClean="0"/>
              <a:t>48</a:t>
            </a:fld>
            <a:endParaRPr lang="zh-CN" altLang="en-US"/>
          </a:p>
        </p:txBody>
      </p:sp>
    </p:spTree>
    <p:extLst>
      <p:ext uri="{BB962C8B-B14F-4D97-AF65-F5344CB8AC3E}">
        <p14:creationId xmlns:p14="http://schemas.microsoft.com/office/powerpoint/2010/main" val="3991183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A8679E-8A7A-4E85-9FB1-43A10E43888D}" type="slidenum">
              <a:rPr lang="zh-CN" altLang="en-US" smtClean="0"/>
              <a:t>49</a:t>
            </a:fld>
            <a:endParaRPr lang="zh-CN" altLang="en-US"/>
          </a:p>
        </p:txBody>
      </p:sp>
    </p:spTree>
    <p:extLst>
      <p:ext uri="{BB962C8B-B14F-4D97-AF65-F5344CB8AC3E}">
        <p14:creationId xmlns:p14="http://schemas.microsoft.com/office/powerpoint/2010/main" val="283561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A8679E-8A7A-4E85-9FB1-43A10E43888D}" type="slidenum">
              <a:rPr lang="zh-CN" altLang="en-US" smtClean="0"/>
              <a:t>50</a:t>
            </a:fld>
            <a:endParaRPr lang="zh-CN" altLang="en-US"/>
          </a:p>
        </p:txBody>
      </p:sp>
    </p:spTree>
    <p:extLst>
      <p:ext uri="{BB962C8B-B14F-4D97-AF65-F5344CB8AC3E}">
        <p14:creationId xmlns:p14="http://schemas.microsoft.com/office/powerpoint/2010/main" val="2906386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A8679E-8A7A-4E85-9FB1-43A10E43888D}" type="slidenum">
              <a:rPr lang="zh-CN" altLang="en-US" smtClean="0"/>
              <a:t>51</a:t>
            </a:fld>
            <a:endParaRPr lang="zh-CN" altLang="en-US"/>
          </a:p>
        </p:txBody>
      </p:sp>
    </p:spTree>
    <p:extLst>
      <p:ext uri="{BB962C8B-B14F-4D97-AF65-F5344CB8AC3E}">
        <p14:creationId xmlns:p14="http://schemas.microsoft.com/office/powerpoint/2010/main" val="3012820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A8679E-8A7A-4E85-9FB1-43A10E43888D}" type="slidenum">
              <a:rPr lang="zh-CN" altLang="en-US" smtClean="0"/>
              <a:t>52</a:t>
            </a:fld>
            <a:endParaRPr lang="zh-CN" altLang="en-US"/>
          </a:p>
        </p:txBody>
      </p:sp>
    </p:spTree>
    <p:extLst>
      <p:ext uri="{BB962C8B-B14F-4D97-AF65-F5344CB8AC3E}">
        <p14:creationId xmlns:p14="http://schemas.microsoft.com/office/powerpoint/2010/main" val="121312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A8679E-8A7A-4E85-9FB1-43A10E43888D}" type="slidenum">
              <a:rPr lang="zh-CN" altLang="en-US" smtClean="0"/>
              <a:t>53</a:t>
            </a:fld>
            <a:endParaRPr lang="zh-CN" altLang="en-US"/>
          </a:p>
        </p:txBody>
      </p:sp>
    </p:spTree>
    <p:extLst>
      <p:ext uri="{BB962C8B-B14F-4D97-AF65-F5344CB8AC3E}">
        <p14:creationId xmlns:p14="http://schemas.microsoft.com/office/powerpoint/2010/main" val="1650679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A8679E-8A7A-4E85-9FB1-43A10E43888D}" type="slidenum">
              <a:rPr lang="zh-CN" altLang="en-US" smtClean="0"/>
              <a:t>54</a:t>
            </a:fld>
            <a:endParaRPr lang="zh-CN" altLang="en-US"/>
          </a:p>
        </p:txBody>
      </p:sp>
    </p:spTree>
    <p:extLst>
      <p:ext uri="{BB962C8B-B14F-4D97-AF65-F5344CB8AC3E}">
        <p14:creationId xmlns:p14="http://schemas.microsoft.com/office/powerpoint/2010/main" val="922040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E86ED94-5933-4DAE-8D7A-5B00E52408A8}" type="datetime1">
              <a:rPr lang="zh-CN" altLang="en-US" smtClean="0"/>
              <a:t>2017/6/7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0C88A0-F833-4BB8-9B69-0488490149E6}" type="slidenum">
              <a:rPr lang="zh-CN" altLang="en-US" smtClean="0"/>
              <a:t>‹#›</a:t>
            </a:fld>
            <a:endParaRPr lang="zh-CN" altLang="en-US"/>
          </a:p>
        </p:txBody>
      </p:sp>
    </p:spTree>
    <p:extLst>
      <p:ext uri="{BB962C8B-B14F-4D97-AF65-F5344CB8AC3E}">
        <p14:creationId xmlns:p14="http://schemas.microsoft.com/office/powerpoint/2010/main" val="392534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F93106C-5FDB-47F2-82E7-A414B5AB335A}" type="datetime1">
              <a:rPr lang="zh-CN" altLang="en-US" smtClean="0"/>
              <a:t>2017/6/7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0C88A0-F833-4BB8-9B69-0488490149E6}" type="slidenum">
              <a:rPr lang="zh-CN" altLang="en-US" smtClean="0"/>
              <a:t>‹#›</a:t>
            </a:fld>
            <a:endParaRPr lang="zh-CN" altLang="en-US"/>
          </a:p>
        </p:txBody>
      </p:sp>
    </p:spTree>
    <p:extLst>
      <p:ext uri="{BB962C8B-B14F-4D97-AF65-F5344CB8AC3E}">
        <p14:creationId xmlns:p14="http://schemas.microsoft.com/office/powerpoint/2010/main" val="4277661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5ED527C-4365-48BA-8789-2D2320774FFA}" type="datetime1">
              <a:rPr lang="zh-CN" altLang="en-US" smtClean="0"/>
              <a:t>2017/6/7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0C88A0-F833-4BB8-9B69-0488490149E6}" type="slidenum">
              <a:rPr lang="zh-CN" altLang="en-US" smtClean="0"/>
              <a:t>‹#›</a:t>
            </a:fld>
            <a:endParaRPr lang="zh-CN" altLang="en-US"/>
          </a:p>
        </p:txBody>
      </p:sp>
    </p:spTree>
    <p:extLst>
      <p:ext uri="{BB962C8B-B14F-4D97-AF65-F5344CB8AC3E}">
        <p14:creationId xmlns:p14="http://schemas.microsoft.com/office/powerpoint/2010/main" val="1260773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2229329-BE9B-4B32-98B5-365131AD56B6}" type="datetime1">
              <a:rPr lang="zh-CN" altLang="en-US" smtClean="0"/>
              <a:t>2017/6/7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0C88A0-F833-4BB8-9B69-0488490149E6}" type="slidenum">
              <a:rPr lang="zh-CN" altLang="en-US" smtClean="0"/>
              <a:t>‹#›</a:t>
            </a:fld>
            <a:endParaRPr lang="zh-CN" altLang="en-US"/>
          </a:p>
        </p:txBody>
      </p:sp>
    </p:spTree>
    <p:extLst>
      <p:ext uri="{BB962C8B-B14F-4D97-AF65-F5344CB8AC3E}">
        <p14:creationId xmlns:p14="http://schemas.microsoft.com/office/powerpoint/2010/main" val="3834043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F18B9FA-553B-4D1B-AEF1-8DD1ED57D976}" type="datetime1">
              <a:rPr lang="zh-CN" altLang="en-US" smtClean="0"/>
              <a:t>2017/6/7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0C88A0-F833-4BB8-9B69-0488490149E6}" type="slidenum">
              <a:rPr lang="zh-CN" altLang="en-US" smtClean="0"/>
              <a:t>‹#›</a:t>
            </a:fld>
            <a:endParaRPr lang="zh-CN" altLang="en-US"/>
          </a:p>
        </p:txBody>
      </p:sp>
    </p:spTree>
    <p:extLst>
      <p:ext uri="{BB962C8B-B14F-4D97-AF65-F5344CB8AC3E}">
        <p14:creationId xmlns:p14="http://schemas.microsoft.com/office/powerpoint/2010/main" val="797942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FF0D862-7BC2-4BDE-89DD-AD2BFAEDCA1F}" type="datetime1">
              <a:rPr lang="zh-CN" altLang="en-US" smtClean="0"/>
              <a:t>2017/6/7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0C88A0-F833-4BB8-9B69-0488490149E6}" type="slidenum">
              <a:rPr lang="zh-CN" altLang="en-US" smtClean="0"/>
              <a:t>‹#›</a:t>
            </a:fld>
            <a:endParaRPr lang="zh-CN" altLang="en-US"/>
          </a:p>
        </p:txBody>
      </p:sp>
    </p:spTree>
    <p:extLst>
      <p:ext uri="{BB962C8B-B14F-4D97-AF65-F5344CB8AC3E}">
        <p14:creationId xmlns:p14="http://schemas.microsoft.com/office/powerpoint/2010/main" val="347879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7A983D0-91C5-461F-B178-B6E8386BAA2E}" type="datetime1">
              <a:rPr lang="zh-CN" altLang="en-US" smtClean="0"/>
              <a:t>2017/6/7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0C88A0-F833-4BB8-9B69-0488490149E6}" type="slidenum">
              <a:rPr lang="zh-CN" altLang="en-US" smtClean="0"/>
              <a:t>‹#›</a:t>
            </a:fld>
            <a:endParaRPr lang="zh-CN" altLang="en-US"/>
          </a:p>
        </p:txBody>
      </p:sp>
    </p:spTree>
    <p:extLst>
      <p:ext uri="{BB962C8B-B14F-4D97-AF65-F5344CB8AC3E}">
        <p14:creationId xmlns:p14="http://schemas.microsoft.com/office/powerpoint/2010/main" val="173034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BEAAFAC-E15F-4560-8D33-C1DC9FB02C94}" type="datetime1">
              <a:rPr lang="zh-CN" altLang="en-US" smtClean="0"/>
              <a:t>2017/6/7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a:t>
            </a:fld>
            <a:endParaRPr lang="zh-CN" altLang="en-US"/>
          </a:p>
        </p:txBody>
      </p:sp>
    </p:spTree>
    <p:extLst>
      <p:ext uri="{BB962C8B-B14F-4D97-AF65-F5344CB8AC3E}">
        <p14:creationId xmlns:p14="http://schemas.microsoft.com/office/powerpoint/2010/main" val="3309574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BBDD152-AFDF-416E-9684-0B91AF62B5E4}" type="datetime1">
              <a:rPr lang="zh-CN" altLang="en-US" smtClean="0"/>
              <a:t>2017/6/7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E0C88A0-F833-4BB8-9B69-0488490149E6}" type="slidenum">
              <a:rPr lang="zh-CN" altLang="en-US" smtClean="0"/>
              <a:t>‹#›</a:t>
            </a:fld>
            <a:endParaRPr lang="zh-CN" altLang="en-US"/>
          </a:p>
        </p:txBody>
      </p:sp>
    </p:spTree>
    <p:extLst>
      <p:ext uri="{BB962C8B-B14F-4D97-AF65-F5344CB8AC3E}">
        <p14:creationId xmlns:p14="http://schemas.microsoft.com/office/powerpoint/2010/main" val="4089626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1E55079-CC0A-4620-94C5-D47762214857}" type="datetime1">
              <a:rPr lang="zh-CN" altLang="en-US" smtClean="0"/>
              <a:t>2017/6/7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0C88A0-F833-4BB8-9B69-0488490149E6}" type="slidenum">
              <a:rPr lang="zh-CN" altLang="en-US" smtClean="0"/>
              <a:t>‹#›</a:t>
            </a:fld>
            <a:endParaRPr lang="zh-CN" altLang="en-US"/>
          </a:p>
        </p:txBody>
      </p:sp>
    </p:spTree>
    <p:extLst>
      <p:ext uri="{BB962C8B-B14F-4D97-AF65-F5344CB8AC3E}">
        <p14:creationId xmlns:p14="http://schemas.microsoft.com/office/powerpoint/2010/main" val="2559964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A12522-EA2B-448B-AB46-AAF5FB80BE3A}" type="datetime1">
              <a:rPr lang="zh-CN" altLang="en-US" smtClean="0"/>
              <a:t>2017/6/7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0C88A0-F833-4BB8-9B69-0488490149E6}" type="slidenum">
              <a:rPr lang="zh-CN" altLang="en-US" smtClean="0"/>
              <a:t>‹#›</a:t>
            </a:fld>
            <a:endParaRPr lang="zh-CN" altLang="en-US"/>
          </a:p>
        </p:txBody>
      </p:sp>
    </p:spTree>
    <p:extLst>
      <p:ext uri="{BB962C8B-B14F-4D97-AF65-F5344CB8AC3E}">
        <p14:creationId xmlns:p14="http://schemas.microsoft.com/office/powerpoint/2010/main" val="83367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6B6E25-CA8E-43EB-82F3-9B6EFD427151}" type="datetime1">
              <a:rPr lang="zh-CN" altLang="en-US" smtClean="0"/>
              <a:t>2017/6/7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0C88A0-F833-4BB8-9B69-0488490149E6}" type="slidenum">
              <a:rPr lang="zh-CN" altLang="en-US" smtClean="0"/>
              <a:t>‹#›</a:t>
            </a:fld>
            <a:endParaRPr lang="zh-CN" altLang="en-US"/>
          </a:p>
        </p:txBody>
      </p:sp>
    </p:spTree>
    <p:extLst>
      <p:ext uri="{BB962C8B-B14F-4D97-AF65-F5344CB8AC3E}">
        <p14:creationId xmlns:p14="http://schemas.microsoft.com/office/powerpoint/2010/main" val="3300201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0.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4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4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10" Type="http://schemas.openxmlformats.org/officeDocument/2006/relationships/image" Target="../media/image75.png"/><Relationship Id="rId4" Type="http://schemas.openxmlformats.org/officeDocument/2006/relationships/image" Target="../media/image69.png"/><Relationship Id="rId9" Type="http://schemas.openxmlformats.org/officeDocument/2006/relationships/image" Target="../media/image74.png"/></Relationships>
</file>

<file path=ppt/slides/_rels/slide51.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6.png"/><Relationship Id="rId7" Type="http://schemas.openxmlformats.org/officeDocument/2006/relationships/image" Target="../media/image7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77.png"/><Relationship Id="rId9" Type="http://schemas.openxmlformats.org/officeDocument/2006/relationships/image" Target="../media/image80.png"/></Relationships>
</file>

<file path=ppt/slides/_rels/slide52.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5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5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5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58.xml.rels><?xml version="1.0" encoding="UTF-8" standalone="yes"?>
<Relationships xmlns="http://schemas.openxmlformats.org/package/2006/relationships"><Relationship Id="rId8" Type="http://schemas.openxmlformats.org/officeDocument/2006/relationships/image" Target="../media/image98.png"/><Relationship Id="rId3" Type="http://schemas.openxmlformats.org/officeDocument/2006/relationships/image" Target="../media/image93.png"/><Relationship Id="rId7" Type="http://schemas.openxmlformats.org/officeDocument/2006/relationships/image" Target="../media/image9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59.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109.png"/><Relationship Id="rId3" Type="http://schemas.openxmlformats.org/officeDocument/2006/relationships/image" Target="../media/image104.png"/><Relationship Id="rId7" Type="http://schemas.openxmlformats.org/officeDocument/2006/relationships/image" Target="../media/image10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s>
</file>

<file path=ppt/slides/_rels/slide62.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63.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18.png"/><Relationship Id="rId4" Type="http://schemas.openxmlformats.org/officeDocument/2006/relationships/image" Target="../media/image117.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Kalman</a:t>
            </a:r>
            <a:r>
              <a:rPr lang="en-US" altLang="zh-CN" dirty="0"/>
              <a:t> </a:t>
            </a:r>
            <a:r>
              <a:rPr lang="en-US" altLang="zh-CN" dirty="0" smtClean="0"/>
              <a:t>Filter &amp; Application</a:t>
            </a:r>
            <a:endParaRPr lang="zh-CN" altLang="en-US" dirty="0"/>
          </a:p>
        </p:txBody>
      </p:sp>
      <p:sp>
        <p:nvSpPr>
          <p:cNvPr id="3" name="副标题 2"/>
          <p:cNvSpPr>
            <a:spLocks noGrp="1"/>
          </p:cNvSpPr>
          <p:nvPr>
            <p:ph type="subTitle" idx="1"/>
          </p:nvPr>
        </p:nvSpPr>
        <p:spPr/>
        <p:txBody>
          <a:bodyPr/>
          <a:lstStyle/>
          <a:p>
            <a:r>
              <a:rPr lang="en-US" altLang="zh-CN" dirty="0" smtClean="0"/>
              <a:t>Weixiong Rao</a:t>
            </a:r>
          </a:p>
          <a:p>
            <a:r>
              <a:rPr lang="en-US" altLang="zh-CN" dirty="0" err="1" smtClean="0"/>
              <a:t>Tongji</a:t>
            </a:r>
            <a:r>
              <a:rPr lang="en-US" altLang="zh-CN" dirty="0" smtClean="0"/>
              <a:t> U</a:t>
            </a:r>
          </a:p>
          <a:p>
            <a:r>
              <a:rPr lang="en-US" altLang="zh-CN" dirty="0" smtClean="0"/>
              <a:t>2017-06-06</a:t>
            </a:r>
            <a:endParaRPr lang="zh-CN" altLang="en-US" dirty="0"/>
          </a:p>
        </p:txBody>
      </p:sp>
      <p:sp>
        <p:nvSpPr>
          <p:cNvPr id="4" name="日期占位符 3"/>
          <p:cNvSpPr>
            <a:spLocks noGrp="1"/>
          </p:cNvSpPr>
          <p:nvPr>
            <p:ph type="dt" sz="half" idx="10"/>
          </p:nvPr>
        </p:nvSpPr>
        <p:spPr/>
        <p:txBody>
          <a:bodyPr/>
          <a:lstStyle/>
          <a:p>
            <a:fld id="{3C4C7932-9395-4898-B205-80CF62653051}" type="datetime1">
              <a:rPr lang="zh-CN" altLang="en-US" smtClean="0"/>
              <a:t>2017/6/7</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1</a:t>
            </a:fld>
            <a:endParaRPr lang="zh-CN" altLang="en-US"/>
          </a:p>
        </p:txBody>
      </p:sp>
    </p:spTree>
    <p:extLst>
      <p:ext uri="{BB962C8B-B14F-4D97-AF65-F5344CB8AC3E}">
        <p14:creationId xmlns:p14="http://schemas.microsoft.com/office/powerpoint/2010/main" val="3187779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upload.wikimedia.org/wikipedia/commons/thumb/a/a5/Basic_concept_of_Kalman_filtering.svg/1280px-Basic_concept_of_Kalman_filtering.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88146"/>
            <a:ext cx="12192000" cy="6172200"/>
          </a:xfrm>
          <a:prstGeom prst="rect">
            <a:avLst/>
          </a:prstGeom>
          <a:noFill/>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p:txBody>
          <a:bodyPr/>
          <a:lstStyle/>
          <a:p>
            <a:fld id="{05D55308-F250-4393-B4D9-C2948126394F}" type="datetime1">
              <a:rPr lang="zh-CN" altLang="en-US" smtClean="0"/>
              <a:t>2017/6/7</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10</a:t>
            </a:fld>
            <a:endParaRPr lang="zh-CN" altLang="en-US"/>
          </a:p>
        </p:txBody>
      </p:sp>
      <p:sp>
        <p:nvSpPr>
          <p:cNvPr id="9" name="矩形 8"/>
          <p:cNvSpPr/>
          <p:nvPr/>
        </p:nvSpPr>
        <p:spPr>
          <a:xfrm>
            <a:off x="128519" y="3053575"/>
            <a:ext cx="3774741" cy="2185214"/>
          </a:xfrm>
          <a:prstGeom prst="rect">
            <a:avLst/>
          </a:prstGeom>
          <a:solidFill>
            <a:srgbClr val="92D050"/>
          </a:solidFill>
          <a:ln>
            <a:solidFill>
              <a:schemeClr val="tx1"/>
            </a:solidFill>
          </a:ln>
        </p:spPr>
        <p:txBody>
          <a:bodyPr wrap="square">
            <a:spAutoFit/>
          </a:bodyPr>
          <a:lstStyle/>
          <a:p>
            <a:pPr>
              <a:spcBef>
                <a:spcPts val="600"/>
              </a:spcBef>
              <a:spcAft>
                <a:spcPts val="600"/>
              </a:spcAft>
            </a:pPr>
            <a:r>
              <a:rPr lang="zh-CN" altLang="en-US" sz="1600" b="0" i="0" dirty="0" smtClean="0">
                <a:effectLst/>
                <a:latin typeface="Helvetica Neue"/>
              </a:rPr>
              <a:t>卡尔曼滤波就是预测和测量的结合。</a:t>
            </a:r>
            <a:endParaRPr lang="en-US" altLang="zh-CN" sz="1600" b="0" i="0" dirty="0" smtClean="0">
              <a:effectLst/>
              <a:latin typeface="Helvetica Neue"/>
            </a:endParaRPr>
          </a:p>
          <a:p>
            <a:pPr>
              <a:spcBef>
                <a:spcPts val="600"/>
              </a:spcBef>
              <a:spcAft>
                <a:spcPts val="600"/>
              </a:spcAft>
            </a:pPr>
            <a:r>
              <a:rPr lang="zh-CN" altLang="en-US" sz="1600" b="0" i="0" dirty="0" smtClean="0">
                <a:effectLst/>
                <a:latin typeface="Helvetica Neue"/>
              </a:rPr>
              <a:t>预测来自经验模型，是人对系统的建模推算得来的</a:t>
            </a:r>
            <a:r>
              <a:rPr lang="zh-CN" altLang="en-US" sz="1600" dirty="0" smtClean="0"/>
              <a:t/>
            </a:r>
            <a:br>
              <a:rPr lang="zh-CN" altLang="en-US" sz="1600" dirty="0" smtClean="0"/>
            </a:br>
            <a:r>
              <a:rPr lang="zh-CN" altLang="en-US" sz="1600" b="0" i="0" dirty="0" smtClean="0">
                <a:effectLst/>
                <a:latin typeface="Helvetica Neue"/>
              </a:rPr>
              <a:t>另一部分是测量修正，来自外部的测量，是对模型的修正。</a:t>
            </a:r>
            <a:endParaRPr lang="en-US" altLang="zh-CN" sz="1600" b="0" i="0" dirty="0" smtClean="0">
              <a:effectLst/>
              <a:latin typeface="Helvetica Neue"/>
            </a:endParaRPr>
          </a:p>
          <a:p>
            <a:pPr>
              <a:spcBef>
                <a:spcPts val="600"/>
              </a:spcBef>
              <a:spcAft>
                <a:spcPts val="600"/>
              </a:spcAft>
            </a:pPr>
            <a:r>
              <a:rPr lang="zh-CN" altLang="en-US" sz="1600" b="0" i="0" dirty="0" smtClean="0">
                <a:effectLst/>
                <a:latin typeface="Helvetica Neue"/>
              </a:rPr>
              <a:t>观测噪声和测量噪声分别是对模型和测量不确定性的定量描述</a:t>
            </a:r>
            <a:r>
              <a:rPr lang="en-US" altLang="zh-CN" sz="1600" b="0" i="0" dirty="0" smtClean="0">
                <a:effectLst/>
                <a:latin typeface="Helvetica Neue"/>
              </a:rPr>
              <a:t>.</a:t>
            </a:r>
            <a:endParaRPr lang="zh-CN" altLang="en-US" sz="1600" dirty="0"/>
          </a:p>
        </p:txBody>
      </p:sp>
      <p:sp>
        <p:nvSpPr>
          <p:cNvPr id="10" name="矩形 9"/>
          <p:cNvSpPr/>
          <p:nvPr/>
        </p:nvSpPr>
        <p:spPr>
          <a:xfrm>
            <a:off x="5577385" y="5940851"/>
            <a:ext cx="5257800" cy="830997"/>
          </a:xfrm>
          <a:prstGeom prst="rect">
            <a:avLst/>
          </a:prstGeom>
          <a:solidFill>
            <a:srgbClr val="FFFF00"/>
          </a:solidFill>
          <a:ln>
            <a:solidFill>
              <a:schemeClr val="tx1"/>
            </a:solidFill>
          </a:ln>
        </p:spPr>
        <p:txBody>
          <a:bodyPr wrap="square">
            <a:spAutoFit/>
          </a:bodyPr>
          <a:lstStyle/>
          <a:p>
            <a:pPr>
              <a:spcBef>
                <a:spcPts val="600"/>
              </a:spcBef>
              <a:spcAft>
                <a:spcPts val="600"/>
              </a:spcAft>
            </a:pPr>
            <a:r>
              <a:rPr lang="zh-CN" altLang="en-US" sz="1600" dirty="0">
                <a:solidFill>
                  <a:srgbClr val="262626"/>
                </a:solidFill>
                <a:latin typeface="Helvetica Neue"/>
              </a:rPr>
              <a:t>卡尔曼滤波不仅仅是一个滤波，而更多的是一个信息融合的过程。融合的是观测和预测，如果观测更可靠那么我们给观测一个更高的权值，反之则给预测更高的权值</a:t>
            </a:r>
          </a:p>
        </p:txBody>
      </p:sp>
      <p:sp>
        <p:nvSpPr>
          <p:cNvPr id="6" name="矩形 5"/>
          <p:cNvSpPr/>
          <p:nvPr/>
        </p:nvSpPr>
        <p:spPr>
          <a:xfrm>
            <a:off x="8433177" y="126567"/>
            <a:ext cx="3690583" cy="2800767"/>
          </a:xfrm>
          <a:prstGeom prst="rect">
            <a:avLst/>
          </a:prstGeom>
          <a:solidFill>
            <a:srgbClr val="FFC000"/>
          </a:solidFill>
          <a:ln>
            <a:solidFill>
              <a:schemeClr val="tx1"/>
            </a:solidFill>
          </a:ln>
        </p:spPr>
        <p:txBody>
          <a:bodyPr wrap="square">
            <a:spAutoFit/>
          </a:bodyPr>
          <a:lstStyle/>
          <a:p>
            <a:r>
              <a:rPr lang="en-US" altLang="zh-CN" sz="1600" dirty="0" smtClean="0"/>
              <a:t>KF</a:t>
            </a:r>
            <a:r>
              <a:rPr lang="zh-CN" altLang="en-US" sz="1600" dirty="0" smtClean="0"/>
              <a:t>精髓在于</a:t>
            </a:r>
            <a:r>
              <a:rPr lang="en-US" altLang="zh-CN" sz="1600" dirty="0" err="1" smtClean="0"/>
              <a:t>Kalman</a:t>
            </a:r>
            <a:r>
              <a:rPr lang="en-US" altLang="zh-CN" sz="1600" dirty="0" smtClean="0"/>
              <a:t> gain. </a:t>
            </a:r>
            <a:r>
              <a:rPr lang="en-US" altLang="zh-CN" sz="1600" dirty="0" err="1" smtClean="0"/>
              <a:t>Kalman</a:t>
            </a:r>
            <a:r>
              <a:rPr lang="en-US" altLang="zh-CN" sz="1600" dirty="0" smtClean="0"/>
              <a:t> gain</a:t>
            </a:r>
            <a:r>
              <a:rPr lang="zh-CN" altLang="en-US" sz="1600" dirty="0" smtClean="0"/>
              <a:t>本质上是</a:t>
            </a:r>
            <a:r>
              <a:rPr lang="en-US" altLang="zh-CN" sz="1600" dirty="0" smtClean="0"/>
              <a:t>weighted average </a:t>
            </a:r>
            <a:r>
              <a:rPr lang="zh-CN" altLang="en-US" sz="1600" dirty="0" smtClean="0"/>
              <a:t>的 </a:t>
            </a:r>
            <a:r>
              <a:rPr lang="en-US" altLang="zh-CN" sz="1600" dirty="0" smtClean="0"/>
              <a:t>weight, </a:t>
            </a:r>
            <a:r>
              <a:rPr lang="zh-CN" altLang="en-US" sz="1600" dirty="0" smtClean="0"/>
              <a:t>你越相信你的</a:t>
            </a:r>
            <a:r>
              <a:rPr lang="en-US" altLang="zh-CN" sz="1600" dirty="0" smtClean="0"/>
              <a:t>prediction, uncertainty</a:t>
            </a:r>
            <a:r>
              <a:rPr lang="zh-CN" altLang="en-US" sz="1600" dirty="0" smtClean="0"/>
              <a:t>越小</a:t>
            </a:r>
            <a:r>
              <a:rPr lang="en-US" altLang="zh-CN" sz="1600" dirty="0" smtClean="0"/>
              <a:t>, observation</a:t>
            </a:r>
            <a:r>
              <a:rPr lang="zh-CN" altLang="en-US" sz="1600" dirty="0" smtClean="0"/>
              <a:t>的</a:t>
            </a:r>
            <a:r>
              <a:rPr lang="en-US" altLang="zh-CN" sz="1600" dirty="0" smtClean="0"/>
              <a:t>weight</a:t>
            </a:r>
            <a:r>
              <a:rPr lang="zh-CN" altLang="en-US" sz="1600" dirty="0" smtClean="0"/>
              <a:t>就越小</a:t>
            </a:r>
            <a:r>
              <a:rPr lang="en-US" altLang="zh-CN" sz="1600" dirty="0" smtClean="0"/>
              <a:t>; </a:t>
            </a:r>
            <a:r>
              <a:rPr lang="zh-CN" altLang="en-US" sz="1600" dirty="0" smtClean="0"/>
              <a:t>反之你越不相信你的</a:t>
            </a:r>
            <a:r>
              <a:rPr lang="en-US" altLang="zh-CN" sz="1600" dirty="0" smtClean="0"/>
              <a:t>prediction, uncertainty</a:t>
            </a:r>
            <a:r>
              <a:rPr lang="zh-CN" altLang="en-US" sz="1600" dirty="0" smtClean="0"/>
              <a:t>越大</a:t>
            </a:r>
            <a:r>
              <a:rPr lang="en-US" altLang="zh-CN" sz="1600" dirty="0" smtClean="0"/>
              <a:t>, observation</a:t>
            </a:r>
            <a:r>
              <a:rPr lang="zh-CN" altLang="en-US" sz="1600" dirty="0" smtClean="0"/>
              <a:t>的</a:t>
            </a:r>
            <a:r>
              <a:rPr lang="en-US" altLang="zh-CN" sz="1600" dirty="0" smtClean="0"/>
              <a:t>weight</a:t>
            </a:r>
            <a:r>
              <a:rPr lang="zh-CN" altLang="en-US" sz="1600" dirty="0" smtClean="0"/>
              <a:t>越大。</a:t>
            </a:r>
            <a:endParaRPr lang="en-US" altLang="zh-CN" sz="1600" dirty="0" smtClean="0"/>
          </a:p>
          <a:p>
            <a:endParaRPr lang="en-US" altLang="zh-CN" sz="1600" dirty="0"/>
          </a:p>
          <a:p>
            <a:r>
              <a:rPr lang="zh-CN" altLang="en-US" sz="1600" dirty="0" smtClean="0"/>
              <a:t>举个例子：在一个陌生地方开车，你越不自信的时候，越信赖你的观察（路标、问路等等）你在熟悉的地方开车时越信赖自己的直觉</a:t>
            </a:r>
            <a:r>
              <a:rPr lang="en-US" altLang="zh-CN" sz="1600" dirty="0" smtClean="0"/>
              <a:t>.</a:t>
            </a:r>
            <a:endParaRPr lang="zh-CN" altLang="en-US" sz="1600" dirty="0"/>
          </a:p>
        </p:txBody>
      </p:sp>
    </p:spTree>
    <p:extLst>
      <p:ext uri="{BB962C8B-B14F-4D97-AF65-F5344CB8AC3E}">
        <p14:creationId xmlns:p14="http://schemas.microsoft.com/office/powerpoint/2010/main" val="3041140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2"/>
          <a:stretch>
            <a:fillRect/>
          </a:stretch>
        </p:blipFill>
        <p:spPr>
          <a:xfrm>
            <a:off x="1921165" y="1864245"/>
            <a:ext cx="4705350" cy="1066800"/>
          </a:xfrm>
          <a:prstGeom prst="rect">
            <a:avLst/>
          </a:prstGeom>
          <a:ln>
            <a:solidFill>
              <a:schemeClr val="tx1"/>
            </a:solidFill>
          </a:ln>
        </p:spPr>
      </p:pic>
      <p:sp>
        <p:nvSpPr>
          <p:cNvPr id="2" name="标题 1"/>
          <p:cNvSpPr>
            <a:spLocks noGrp="1"/>
          </p:cNvSpPr>
          <p:nvPr>
            <p:ph type="title"/>
          </p:nvPr>
        </p:nvSpPr>
        <p:spPr/>
        <p:txBody>
          <a:bodyPr/>
          <a:lstStyle/>
          <a:p>
            <a:r>
              <a:rPr lang="en-US" altLang="zh-CN" dirty="0" smtClean="0"/>
              <a:t>Predict-Update Equations </a:t>
            </a:r>
            <a:endParaRPr lang="zh-CN" altLang="en-US" dirty="0"/>
          </a:p>
        </p:txBody>
      </p:sp>
      <p:sp>
        <p:nvSpPr>
          <p:cNvPr id="5" name="矩形 4"/>
          <p:cNvSpPr/>
          <p:nvPr/>
        </p:nvSpPr>
        <p:spPr>
          <a:xfrm>
            <a:off x="1583165" y="1258856"/>
            <a:ext cx="5804794" cy="369332"/>
          </a:xfrm>
          <a:prstGeom prst="rect">
            <a:avLst/>
          </a:prstGeom>
        </p:spPr>
        <p:txBody>
          <a:bodyPr wrap="none">
            <a:spAutoFit/>
          </a:bodyPr>
          <a:lstStyle/>
          <a:p>
            <a:r>
              <a:rPr lang="en-US" altLang="zh-CN" dirty="0" smtClean="0"/>
              <a:t>F : State transition matrix (i.e., transition between states). </a:t>
            </a:r>
            <a:endParaRPr lang="zh-CN" altLang="en-US" dirty="0"/>
          </a:p>
        </p:txBody>
      </p:sp>
      <p:cxnSp>
        <p:nvCxnSpPr>
          <p:cNvPr id="7" name="直接箭头连接符 6"/>
          <p:cNvCxnSpPr/>
          <p:nvPr/>
        </p:nvCxnSpPr>
        <p:spPr>
          <a:xfrm>
            <a:off x="3870330" y="1582279"/>
            <a:ext cx="707237" cy="6230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314967" y="1522521"/>
            <a:ext cx="5873724" cy="369332"/>
          </a:xfrm>
          <a:prstGeom prst="rect">
            <a:avLst/>
          </a:prstGeom>
        </p:spPr>
        <p:txBody>
          <a:bodyPr wrap="none">
            <a:spAutoFit/>
          </a:bodyPr>
          <a:lstStyle/>
          <a:p>
            <a:r>
              <a:rPr lang="en-US" altLang="zh-CN" dirty="0" smtClean="0"/>
              <a:t>B : Control matrix (i.e., mapping control to state variables)</a:t>
            </a:r>
            <a:endParaRPr lang="zh-CN" altLang="en-US" dirty="0"/>
          </a:p>
        </p:txBody>
      </p:sp>
      <p:cxnSp>
        <p:nvCxnSpPr>
          <p:cNvPr id="12" name="直接箭头连接符 11"/>
          <p:cNvCxnSpPr/>
          <p:nvPr/>
        </p:nvCxnSpPr>
        <p:spPr>
          <a:xfrm flipH="1">
            <a:off x="5981252" y="1864245"/>
            <a:ext cx="1008233" cy="3410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220051" y="1556440"/>
            <a:ext cx="1970411" cy="369332"/>
          </a:xfrm>
          <a:prstGeom prst="rect">
            <a:avLst/>
          </a:prstGeom>
        </p:spPr>
        <p:txBody>
          <a:bodyPr wrap="none">
            <a:spAutoFit/>
          </a:bodyPr>
          <a:lstStyle/>
          <a:p>
            <a:r>
              <a:rPr lang="en-US" altLang="zh-CN" dirty="0" smtClean="0"/>
              <a:t>x : Estimated state</a:t>
            </a:r>
            <a:endParaRPr lang="zh-CN" altLang="en-US" dirty="0"/>
          </a:p>
        </p:txBody>
      </p:sp>
      <p:sp>
        <p:nvSpPr>
          <p:cNvPr id="16" name="矩形 15"/>
          <p:cNvSpPr/>
          <p:nvPr/>
        </p:nvSpPr>
        <p:spPr>
          <a:xfrm>
            <a:off x="4220053" y="1511979"/>
            <a:ext cx="271228" cy="369332"/>
          </a:xfrm>
          <a:prstGeom prst="rect">
            <a:avLst/>
          </a:prstGeom>
        </p:spPr>
        <p:txBody>
          <a:bodyPr wrap="none">
            <a:spAutoFit/>
          </a:bodyPr>
          <a:lstStyle/>
          <a:p>
            <a:r>
              <a:rPr lang="en-US" altLang="zh-CN" dirty="0" smtClean="0"/>
              <a:t>ˆ</a:t>
            </a:r>
            <a:endParaRPr lang="zh-CN" altLang="en-US" dirty="0"/>
          </a:p>
        </p:txBody>
      </p:sp>
      <p:cxnSp>
        <p:nvCxnSpPr>
          <p:cNvPr id="19" name="直接箭头连接符 18"/>
          <p:cNvCxnSpPr/>
          <p:nvPr/>
        </p:nvCxnSpPr>
        <p:spPr>
          <a:xfrm>
            <a:off x="4874210" y="1925772"/>
            <a:ext cx="280695" cy="3574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816546" y="2449107"/>
            <a:ext cx="2206053" cy="369332"/>
          </a:xfrm>
          <a:prstGeom prst="rect">
            <a:avLst/>
          </a:prstGeom>
        </p:spPr>
        <p:txBody>
          <a:bodyPr wrap="none">
            <a:spAutoFit/>
          </a:bodyPr>
          <a:lstStyle/>
          <a:p>
            <a:r>
              <a:rPr lang="en-US" altLang="zh-CN" dirty="0" smtClean="0"/>
              <a:t>u : Control variables.</a:t>
            </a:r>
            <a:endParaRPr lang="zh-CN" altLang="en-US" dirty="0"/>
          </a:p>
        </p:txBody>
      </p:sp>
      <p:cxnSp>
        <p:nvCxnSpPr>
          <p:cNvPr id="24" name="直接箭头连接符 23"/>
          <p:cNvCxnSpPr>
            <a:stCxn id="23" idx="1"/>
          </p:cNvCxnSpPr>
          <p:nvPr/>
        </p:nvCxnSpPr>
        <p:spPr>
          <a:xfrm flipH="1" flipV="1">
            <a:off x="6349432" y="2336502"/>
            <a:ext cx="467114" cy="2972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512532" y="3230204"/>
            <a:ext cx="4972836" cy="369332"/>
          </a:xfrm>
          <a:prstGeom prst="rect">
            <a:avLst/>
          </a:prstGeom>
        </p:spPr>
        <p:txBody>
          <a:bodyPr wrap="none">
            <a:spAutoFit/>
          </a:bodyPr>
          <a:lstStyle/>
          <a:p>
            <a:r>
              <a:rPr lang="en-US" altLang="zh-CN" dirty="0" smtClean="0"/>
              <a:t>P : State variance matrix (i.e., error of estimation)</a:t>
            </a:r>
            <a:endParaRPr lang="zh-CN" altLang="en-US" dirty="0"/>
          </a:p>
        </p:txBody>
      </p:sp>
      <p:cxnSp>
        <p:nvCxnSpPr>
          <p:cNvPr id="27" name="直接箭头连接符 26"/>
          <p:cNvCxnSpPr/>
          <p:nvPr/>
        </p:nvCxnSpPr>
        <p:spPr>
          <a:xfrm flipH="1" flipV="1">
            <a:off x="3840480" y="2884712"/>
            <a:ext cx="304074" cy="3919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6757100" y="2907297"/>
            <a:ext cx="5493812" cy="369332"/>
          </a:xfrm>
          <a:prstGeom prst="rect">
            <a:avLst/>
          </a:prstGeom>
        </p:spPr>
        <p:txBody>
          <a:bodyPr wrap="none">
            <a:spAutoFit/>
          </a:bodyPr>
          <a:lstStyle/>
          <a:p>
            <a:r>
              <a:rPr lang="en-US" altLang="zh-CN" dirty="0" smtClean="0"/>
              <a:t>Q : Process variance matrix (i.e., </a:t>
            </a:r>
            <a:r>
              <a:rPr lang="en-US" altLang="zh-CN" dirty="0" smtClean="0">
                <a:solidFill>
                  <a:srgbClr val="0070C0"/>
                </a:solidFill>
              </a:rPr>
              <a:t>error due to process</a:t>
            </a:r>
            <a:r>
              <a:rPr lang="en-US" altLang="zh-CN" dirty="0" smtClean="0"/>
              <a:t>).</a:t>
            </a:r>
            <a:endParaRPr lang="zh-CN" altLang="en-US" dirty="0"/>
          </a:p>
        </p:txBody>
      </p:sp>
      <p:cxnSp>
        <p:nvCxnSpPr>
          <p:cNvPr id="32" name="直接箭头连接符 31"/>
          <p:cNvCxnSpPr>
            <a:stCxn id="30" idx="1"/>
          </p:cNvCxnSpPr>
          <p:nvPr/>
        </p:nvCxnSpPr>
        <p:spPr>
          <a:xfrm flipH="1" flipV="1">
            <a:off x="6519134" y="2884712"/>
            <a:ext cx="237966" cy="2072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3" name="图片 42"/>
          <p:cNvPicPr>
            <a:picLocks noChangeAspect="1"/>
          </p:cNvPicPr>
          <p:nvPr/>
        </p:nvPicPr>
        <p:blipFill>
          <a:blip r:embed="rId3"/>
          <a:stretch>
            <a:fillRect/>
          </a:stretch>
        </p:blipFill>
        <p:spPr>
          <a:xfrm>
            <a:off x="1941235" y="4209931"/>
            <a:ext cx="5048250" cy="1428750"/>
          </a:xfrm>
          <a:prstGeom prst="rect">
            <a:avLst/>
          </a:prstGeom>
          <a:ln>
            <a:solidFill>
              <a:schemeClr val="tx1"/>
            </a:solidFill>
          </a:ln>
        </p:spPr>
      </p:pic>
      <p:sp>
        <p:nvSpPr>
          <p:cNvPr id="44" name="矩形 43"/>
          <p:cNvSpPr/>
          <p:nvPr/>
        </p:nvSpPr>
        <p:spPr>
          <a:xfrm>
            <a:off x="3139513" y="3666258"/>
            <a:ext cx="2876108" cy="369332"/>
          </a:xfrm>
          <a:prstGeom prst="rect">
            <a:avLst/>
          </a:prstGeom>
        </p:spPr>
        <p:txBody>
          <a:bodyPr wrap="none">
            <a:spAutoFit/>
          </a:bodyPr>
          <a:lstStyle/>
          <a:p>
            <a:r>
              <a:rPr lang="en-US" altLang="zh-CN" dirty="0" smtClean="0"/>
              <a:t>y : Measurement variables. </a:t>
            </a:r>
            <a:endParaRPr lang="zh-CN" altLang="en-US" dirty="0"/>
          </a:p>
        </p:txBody>
      </p:sp>
      <p:cxnSp>
        <p:nvCxnSpPr>
          <p:cNvPr id="46" name="直接箭头连接符 45"/>
          <p:cNvCxnSpPr/>
          <p:nvPr/>
        </p:nvCxnSpPr>
        <p:spPr>
          <a:xfrm>
            <a:off x="5014557" y="4010634"/>
            <a:ext cx="140349" cy="544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6314967" y="3702091"/>
            <a:ext cx="6304919" cy="338554"/>
          </a:xfrm>
          <a:prstGeom prst="rect">
            <a:avLst/>
          </a:prstGeom>
        </p:spPr>
        <p:txBody>
          <a:bodyPr wrap="square">
            <a:spAutoFit/>
          </a:bodyPr>
          <a:lstStyle/>
          <a:p>
            <a:r>
              <a:rPr lang="en-US" altLang="zh-CN" sz="1600" dirty="0" smtClean="0"/>
              <a:t>H : Measurement matrix (i.e., mapping measurements onto state).</a:t>
            </a:r>
            <a:endParaRPr lang="zh-CN" altLang="en-US" sz="1600" dirty="0"/>
          </a:p>
        </p:txBody>
      </p:sp>
      <p:cxnSp>
        <p:nvCxnSpPr>
          <p:cNvPr id="48" name="直接箭头连接符 47"/>
          <p:cNvCxnSpPr>
            <a:stCxn id="47" idx="1"/>
          </p:cNvCxnSpPr>
          <p:nvPr/>
        </p:nvCxnSpPr>
        <p:spPr>
          <a:xfrm flipH="1">
            <a:off x="5634232" y="3871368"/>
            <a:ext cx="680735" cy="5947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15423" y="4392365"/>
            <a:ext cx="1760418" cy="369332"/>
          </a:xfrm>
          <a:prstGeom prst="rect">
            <a:avLst/>
          </a:prstGeom>
        </p:spPr>
        <p:txBody>
          <a:bodyPr wrap="none">
            <a:spAutoFit/>
          </a:bodyPr>
          <a:lstStyle/>
          <a:p>
            <a:r>
              <a:rPr lang="en-US" altLang="zh-CN" dirty="0" smtClean="0"/>
              <a:t>K : </a:t>
            </a:r>
            <a:r>
              <a:rPr lang="en-US" altLang="zh-CN" dirty="0" err="1" smtClean="0"/>
              <a:t>Kalman</a:t>
            </a:r>
            <a:r>
              <a:rPr lang="en-US" altLang="zh-CN" dirty="0" smtClean="0"/>
              <a:t> gain.</a:t>
            </a:r>
            <a:endParaRPr lang="zh-CN" altLang="en-US" dirty="0"/>
          </a:p>
        </p:txBody>
      </p:sp>
      <p:cxnSp>
        <p:nvCxnSpPr>
          <p:cNvPr id="52" name="直接箭头连接符 51"/>
          <p:cNvCxnSpPr>
            <a:stCxn id="51" idx="3"/>
          </p:cNvCxnSpPr>
          <p:nvPr/>
        </p:nvCxnSpPr>
        <p:spPr>
          <a:xfrm>
            <a:off x="1744995" y="4577031"/>
            <a:ext cx="1251609" cy="4034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5974599" y="5954773"/>
            <a:ext cx="6096000" cy="338554"/>
          </a:xfrm>
          <a:prstGeom prst="rect">
            <a:avLst/>
          </a:prstGeom>
        </p:spPr>
        <p:txBody>
          <a:bodyPr wrap="square">
            <a:spAutoFit/>
          </a:bodyPr>
          <a:lstStyle/>
          <a:p>
            <a:r>
              <a:rPr lang="en-US" altLang="zh-CN" sz="1600" dirty="0"/>
              <a:t>R : Measurement variance matrix (i.e., </a:t>
            </a:r>
            <a:r>
              <a:rPr lang="en-US" altLang="zh-CN" sz="1600" dirty="0">
                <a:solidFill>
                  <a:srgbClr val="0070C0"/>
                </a:solidFill>
              </a:rPr>
              <a:t>error from measurements</a:t>
            </a:r>
            <a:r>
              <a:rPr lang="en-US" altLang="zh-CN" sz="1600" dirty="0"/>
              <a:t>)</a:t>
            </a:r>
            <a:endParaRPr lang="zh-CN" altLang="en-US" sz="1600" dirty="0"/>
          </a:p>
        </p:txBody>
      </p:sp>
      <p:cxnSp>
        <p:nvCxnSpPr>
          <p:cNvPr id="55" name="直接箭头连接符 54"/>
          <p:cNvCxnSpPr/>
          <p:nvPr/>
        </p:nvCxnSpPr>
        <p:spPr>
          <a:xfrm flipH="1" flipV="1">
            <a:off x="6477066" y="5195938"/>
            <a:ext cx="613123" cy="7813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1872716" y="5911668"/>
            <a:ext cx="3939948" cy="861774"/>
          </a:xfrm>
          <a:prstGeom prst="rect">
            <a:avLst/>
          </a:prstGeom>
          <a:ln>
            <a:solidFill>
              <a:schemeClr val="accent1">
                <a:lumMod val="75000"/>
              </a:schemeClr>
            </a:solidFill>
          </a:ln>
        </p:spPr>
        <p:txBody>
          <a:bodyPr wrap="square">
            <a:spAutoFit/>
          </a:bodyPr>
          <a:lstStyle/>
          <a:p>
            <a:r>
              <a:rPr lang="en-US" altLang="zh-CN" sz="1600" dirty="0" err="1" smtClean="0"/>
              <a:t>t|t</a:t>
            </a:r>
            <a:r>
              <a:rPr lang="en-US" altLang="zh-CN" sz="1600" dirty="0" smtClean="0"/>
              <a:t> current time period, </a:t>
            </a:r>
          </a:p>
          <a:p>
            <a:r>
              <a:rPr lang="en-US" altLang="zh-CN" sz="1600" dirty="0" smtClean="0"/>
              <a:t>t − 1|t − 1 previous time period, and </a:t>
            </a:r>
          </a:p>
          <a:p>
            <a:r>
              <a:rPr lang="en-US" altLang="zh-CN" sz="1600" dirty="0" err="1" smtClean="0"/>
              <a:t>t|t</a:t>
            </a:r>
            <a:r>
              <a:rPr lang="en-US" altLang="zh-CN" sz="1600" dirty="0" smtClean="0"/>
              <a:t> − 1 are intermediate steps.</a:t>
            </a:r>
            <a:endParaRPr lang="zh-CN" altLang="en-US" sz="1600" dirty="0"/>
          </a:p>
        </p:txBody>
      </p:sp>
      <p:sp>
        <p:nvSpPr>
          <p:cNvPr id="3" name="日期占位符 2"/>
          <p:cNvSpPr>
            <a:spLocks noGrp="1"/>
          </p:cNvSpPr>
          <p:nvPr>
            <p:ph type="dt" sz="half" idx="10"/>
          </p:nvPr>
        </p:nvSpPr>
        <p:spPr/>
        <p:txBody>
          <a:bodyPr/>
          <a:lstStyle/>
          <a:p>
            <a:fld id="{C992F702-D636-4A41-A05B-294D197E3F43}" type="datetime1">
              <a:rPr lang="zh-CN" altLang="en-US" smtClean="0"/>
              <a:t>2017/6/7</a:t>
            </a:fld>
            <a:endParaRPr lang="zh-CN" altLang="en-US"/>
          </a:p>
        </p:txBody>
      </p:sp>
      <p:sp>
        <p:nvSpPr>
          <p:cNvPr id="4" name="灯片编号占位符 3"/>
          <p:cNvSpPr>
            <a:spLocks noGrp="1"/>
          </p:cNvSpPr>
          <p:nvPr>
            <p:ph type="sldNum" sz="quarter" idx="12"/>
          </p:nvPr>
        </p:nvSpPr>
        <p:spPr/>
        <p:txBody>
          <a:bodyPr/>
          <a:lstStyle/>
          <a:p>
            <a:fld id="{DE0C88A0-F833-4BB8-9B69-0488490149E6}" type="slidenum">
              <a:rPr lang="zh-CN" altLang="en-US" smtClean="0"/>
              <a:t>11</a:t>
            </a:fld>
            <a:endParaRPr lang="zh-CN" altLang="en-US"/>
          </a:p>
        </p:txBody>
      </p:sp>
    </p:spTree>
    <p:extLst>
      <p:ext uri="{BB962C8B-B14F-4D97-AF65-F5344CB8AC3E}">
        <p14:creationId xmlns:p14="http://schemas.microsoft.com/office/powerpoint/2010/main" val="2230279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7102806" y="5374658"/>
            <a:ext cx="5048250" cy="1428750"/>
          </a:xfrm>
          <a:prstGeom prst="rect">
            <a:avLst/>
          </a:prstGeom>
        </p:spPr>
      </p:pic>
      <p:sp>
        <p:nvSpPr>
          <p:cNvPr id="2" name="标题 1"/>
          <p:cNvSpPr>
            <a:spLocks noGrp="1"/>
          </p:cNvSpPr>
          <p:nvPr>
            <p:ph type="title"/>
          </p:nvPr>
        </p:nvSpPr>
        <p:spPr/>
        <p:txBody>
          <a:bodyPr/>
          <a:lstStyle/>
          <a:p>
            <a:r>
              <a:rPr lang="en-US" altLang="zh-CN" smtClean="0"/>
              <a:t>Model Definition Process </a:t>
            </a:r>
            <a:endParaRPr lang="zh-CN" altLang="en-US" dirty="0"/>
          </a:p>
        </p:txBody>
      </p:sp>
      <p:sp>
        <p:nvSpPr>
          <p:cNvPr id="3" name="内容占位符 2"/>
          <p:cNvSpPr>
            <a:spLocks noGrp="1"/>
          </p:cNvSpPr>
          <p:nvPr>
            <p:ph idx="1"/>
          </p:nvPr>
        </p:nvSpPr>
        <p:spPr>
          <a:xfrm>
            <a:off x="1074871" y="1593290"/>
            <a:ext cx="10515600" cy="4351338"/>
          </a:xfrm>
        </p:spPr>
        <p:txBody>
          <a:bodyPr>
            <a:normAutofit/>
          </a:bodyPr>
          <a:lstStyle/>
          <a:p>
            <a:r>
              <a:rPr lang="en-US" altLang="zh-CN" dirty="0" smtClean="0"/>
              <a:t>The </a:t>
            </a:r>
            <a:r>
              <a:rPr lang="en-US" altLang="zh-CN" dirty="0" err="1" smtClean="0"/>
              <a:t>Kalman</a:t>
            </a:r>
            <a:r>
              <a:rPr lang="en-US" altLang="zh-CN" dirty="0" smtClean="0"/>
              <a:t> filter model should be defined as follows: </a:t>
            </a:r>
          </a:p>
          <a:p>
            <a:pPr marL="914400" lvl="1" indent="-457200">
              <a:buClr>
                <a:srgbClr val="C00000"/>
              </a:buClr>
              <a:buFont typeface="+mj-lt"/>
              <a:buAutoNum type="arabicPeriod"/>
            </a:pPr>
            <a:r>
              <a:rPr lang="en-US" altLang="zh-CN" dirty="0" smtClean="0"/>
              <a:t>Understand the </a:t>
            </a:r>
            <a:r>
              <a:rPr lang="en-US" altLang="zh-CN" b="1" dirty="0" smtClean="0">
                <a:solidFill>
                  <a:srgbClr val="C00000"/>
                </a:solidFill>
              </a:rPr>
              <a:t>situation</a:t>
            </a:r>
            <a:r>
              <a:rPr lang="en-US" altLang="zh-CN" dirty="0" smtClean="0"/>
              <a:t>: Look at the problem. Break it down to the mathematical basics. If you don’t do this, you may end up doing unneeded work. </a:t>
            </a:r>
          </a:p>
          <a:p>
            <a:pPr marL="914400" lvl="1" indent="-457200">
              <a:buClr>
                <a:srgbClr val="C00000"/>
              </a:buClr>
              <a:buFont typeface="+mj-lt"/>
              <a:buAutoNum type="arabicPeriod"/>
            </a:pPr>
            <a:r>
              <a:rPr lang="en-US" altLang="zh-CN" dirty="0" smtClean="0"/>
              <a:t>Model the </a:t>
            </a:r>
            <a:r>
              <a:rPr lang="en-US" altLang="zh-CN" b="1" dirty="0" smtClean="0">
                <a:solidFill>
                  <a:srgbClr val="C00000"/>
                </a:solidFill>
              </a:rPr>
              <a:t>state process</a:t>
            </a:r>
            <a:r>
              <a:rPr lang="en-US" altLang="zh-CN" dirty="0" smtClean="0"/>
              <a:t>: Start with a basic model. It may not work effectively at first, but this can be refined later. </a:t>
            </a:r>
          </a:p>
          <a:p>
            <a:pPr marL="914400" lvl="1" indent="-457200">
              <a:buClr>
                <a:srgbClr val="C00000"/>
              </a:buClr>
              <a:buFont typeface="+mj-lt"/>
              <a:buAutoNum type="arabicPeriod"/>
            </a:pPr>
            <a:r>
              <a:rPr lang="en-US" altLang="zh-CN" dirty="0" smtClean="0"/>
              <a:t>Model the </a:t>
            </a:r>
            <a:r>
              <a:rPr lang="en-US" altLang="zh-CN" b="1" dirty="0">
                <a:solidFill>
                  <a:srgbClr val="C00000"/>
                </a:solidFill>
              </a:rPr>
              <a:t>measurement process</a:t>
            </a:r>
            <a:r>
              <a:rPr lang="en-US" altLang="zh-CN" dirty="0" smtClean="0"/>
              <a:t>: Analyze how you are going to measure the process. The measurement space may not be in the same space as the state (e.g., using an electrical diode to measure weight, an electrical reading does not easily translate to a weight). </a:t>
            </a:r>
          </a:p>
        </p:txBody>
      </p:sp>
      <p:pic>
        <p:nvPicPr>
          <p:cNvPr id="4" name="图片 3"/>
          <p:cNvPicPr>
            <a:picLocks noChangeAspect="1"/>
          </p:cNvPicPr>
          <p:nvPr/>
        </p:nvPicPr>
        <p:blipFill>
          <a:blip r:embed="rId3"/>
          <a:stretch>
            <a:fillRect/>
          </a:stretch>
        </p:blipFill>
        <p:spPr>
          <a:xfrm>
            <a:off x="7445706" y="54592"/>
            <a:ext cx="4705350" cy="1066800"/>
          </a:xfrm>
          <a:prstGeom prst="rect">
            <a:avLst/>
          </a:prstGeom>
        </p:spPr>
      </p:pic>
      <p:sp>
        <p:nvSpPr>
          <p:cNvPr id="6" name="日期占位符 5"/>
          <p:cNvSpPr>
            <a:spLocks noGrp="1"/>
          </p:cNvSpPr>
          <p:nvPr>
            <p:ph type="dt" sz="half" idx="10"/>
          </p:nvPr>
        </p:nvSpPr>
        <p:spPr/>
        <p:txBody>
          <a:bodyPr/>
          <a:lstStyle/>
          <a:p>
            <a:fld id="{8E7A508C-11F8-4823-82BA-93D9CE7A608A}" type="datetime1">
              <a:rPr lang="zh-CN" altLang="en-US" smtClean="0"/>
              <a:t>2017/6/7</a:t>
            </a:fld>
            <a:endParaRPr lang="zh-CN" altLang="en-US"/>
          </a:p>
        </p:txBody>
      </p:sp>
      <p:sp>
        <p:nvSpPr>
          <p:cNvPr id="7" name="灯片编号占位符 6"/>
          <p:cNvSpPr>
            <a:spLocks noGrp="1"/>
          </p:cNvSpPr>
          <p:nvPr>
            <p:ph type="sldNum" sz="quarter" idx="12"/>
          </p:nvPr>
        </p:nvSpPr>
        <p:spPr/>
        <p:txBody>
          <a:bodyPr/>
          <a:lstStyle/>
          <a:p>
            <a:fld id="{DE0C88A0-F833-4BB8-9B69-0488490149E6}" type="slidenum">
              <a:rPr lang="zh-CN" altLang="en-US" smtClean="0"/>
              <a:t>12</a:t>
            </a:fld>
            <a:endParaRPr lang="zh-CN" altLang="en-US"/>
          </a:p>
        </p:txBody>
      </p:sp>
    </p:spTree>
    <p:extLst>
      <p:ext uri="{BB962C8B-B14F-4D97-AF65-F5344CB8AC3E}">
        <p14:creationId xmlns:p14="http://schemas.microsoft.com/office/powerpoint/2010/main" val="918244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6778892" y="5332431"/>
            <a:ext cx="5048250" cy="1428750"/>
          </a:xfrm>
          <a:prstGeom prst="rect">
            <a:avLst/>
          </a:prstGeom>
        </p:spPr>
      </p:pic>
      <p:sp>
        <p:nvSpPr>
          <p:cNvPr id="2" name="标题 1"/>
          <p:cNvSpPr>
            <a:spLocks noGrp="1"/>
          </p:cNvSpPr>
          <p:nvPr>
            <p:ph type="title"/>
          </p:nvPr>
        </p:nvSpPr>
        <p:spPr/>
        <p:txBody>
          <a:bodyPr/>
          <a:lstStyle/>
          <a:p>
            <a:r>
              <a:rPr lang="en-US" altLang="zh-CN" smtClean="0"/>
              <a:t>Model Definition Process </a:t>
            </a:r>
            <a:endParaRPr lang="zh-CN" altLang="en-US" dirty="0"/>
          </a:p>
        </p:txBody>
      </p:sp>
      <p:sp>
        <p:nvSpPr>
          <p:cNvPr id="3" name="内容占位符 2"/>
          <p:cNvSpPr>
            <a:spLocks noGrp="1"/>
          </p:cNvSpPr>
          <p:nvPr>
            <p:ph idx="1"/>
          </p:nvPr>
        </p:nvSpPr>
        <p:spPr>
          <a:xfrm>
            <a:off x="1074871" y="1593290"/>
            <a:ext cx="10515600" cy="4351338"/>
          </a:xfrm>
        </p:spPr>
        <p:txBody>
          <a:bodyPr>
            <a:normAutofit/>
          </a:bodyPr>
          <a:lstStyle/>
          <a:p>
            <a:r>
              <a:rPr lang="en-US" altLang="zh-CN" dirty="0" smtClean="0"/>
              <a:t>The </a:t>
            </a:r>
            <a:r>
              <a:rPr lang="en-US" altLang="zh-CN" dirty="0" err="1" smtClean="0"/>
              <a:t>Kalman</a:t>
            </a:r>
            <a:r>
              <a:rPr lang="en-US" altLang="zh-CN" dirty="0" smtClean="0"/>
              <a:t> filter model should be defined as follows: </a:t>
            </a:r>
          </a:p>
          <a:p>
            <a:pPr marL="914400" lvl="1" indent="-457200">
              <a:buClr>
                <a:srgbClr val="C00000"/>
              </a:buClr>
              <a:buFont typeface="+mj-lt"/>
              <a:buAutoNum type="arabicPeriod" startAt="4"/>
            </a:pPr>
            <a:r>
              <a:rPr lang="en-US" altLang="zh-CN" dirty="0" smtClean="0"/>
              <a:t>Model </a:t>
            </a:r>
            <a:r>
              <a:rPr lang="en-US" altLang="zh-CN" b="1" dirty="0">
                <a:solidFill>
                  <a:srgbClr val="C00000"/>
                </a:solidFill>
              </a:rPr>
              <a:t>the noise</a:t>
            </a:r>
            <a:r>
              <a:rPr lang="en-US" altLang="zh-CN" dirty="0" smtClean="0"/>
              <a:t>: This needs to be done for both the state and measurement process. The base </a:t>
            </a:r>
            <a:r>
              <a:rPr lang="en-US" altLang="zh-CN" dirty="0" err="1" smtClean="0"/>
              <a:t>Kalman</a:t>
            </a:r>
            <a:r>
              <a:rPr lang="en-US" altLang="zh-CN" dirty="0" smtClean="0"/>
              <a:t> filter assumes </a:t>
            </a:r>
            <a:r>
              <a:rPr lang="en-US" altLang="zh-CN" i="1" u="sng" dirty="0" smtClean="0">
                <a:solidFill>
                  <a:srgbClr val="0070C0"/>
                </a:solidFill>
              </a:rPr>
              <a:t>Gaussian (white) noise</a:t>
            </a:r>
            <a:r>
              <a:rPr lang="en-US" altLang="zh-CN" dirty="0" smtClean="0"/>
              <a:t>, so make the variance and covariance (error) meaningful (i.e., make sure that the error you model is suitable for the situation). </a:t>
            </a:r>
          </a:p>
          <a:p>
            <a:pPr marL="914400" lvl="1" indent="-457200">
              <a:buClr>
                <a:srgbClr val="C00000"/>
              </a:buClr>
              <a:buFont typeface="+mj-lt"/>
              <a:buAutoNum type="arabicPeriod" startAt="4"/>
            </a:pPr>
            <a:r>
              <a:rPr lang="en-US" altLang="zh-CN" b="1" dirty="0" smtClean="0">
                <a:solidFill>
                  <a:srgbClr val="C00000"/>
                </a:solidFill>
              </a:rPr>
              <a:t>Test </a:t>
            </a:r>
            <a:r>
              <a:rPr lang="en-US" altLang="zh-CN" b="1" dirty="0">
                <a:solidFill>
                  <a:srgbClr val="C00000"/>
                </a:solidFill>
              </a:rPr>
              <a:t>the filter</a:t>
            </a:r>
            <a:r>
              <a:rPr lang="en-US" altLang="zh-CN" dirty="0" smtClean="0"/>
              <a:t>: Often overlooked, use synthetic data if necessary (e.g., if the process is not safe to test on a live environment). See if the filter is behaving as it should. </a:t>
            </a:r>
          </a:p>
          <a:p>
            <a:pPr marL="914400" lvl="1" indent="-457200">
              <a:buClr>
                <a:srgbClr val="C00000"/>
              </a:buClr>
              <a:buFont typeface="+mj-lt"/>
              <a:buAutoNum type="arabicPeriod" startAt="4"/>
            </a:pPr>
            <a:r>
              <a:rPr lang="en-US" altLang="zh-CN" b="1" dirty="0" smtClean="0">
                <a:solidFill>
                  <a:srgbClr val="C00000"/>
                </a:solidFill>
              </a:rPr>
              <a:t>Refine </a:t>
            </a:r>
            <a:r>
              <a:rPr lang="en-US" altLang="zh-CN" b="1" dirty="0">
                <a:solidFill>
                  <a:srgbClr val="C00000"/>
                </a:solidFill>
              </a:rPr>
              <a:t>filter</a:t>
            </a:r>
            <a:r>
              <a:rPr lang="en-US" altLang="zh-CN" dirty="0" smtClean="0"/>
              <a:t>: Try to tune the noise parameters (filter), as this is the easiest to change. If necessary go back further, you may need to rethink the situation.</a:t>
            </a:r>
            <a:endParaRPr lang="zh-CN" altLang="en-US" dirty="0"/>
          </a:p>
        </p:txBody>
      </p:sp>
      <p:pic>
        <p:nvPicPr>
          <p:cNvPr id="4" name="图片 3"/>
          <p:cNvPicPr>
            <a:picLocks noChangeAspect="1"/>
          </p:cNvPicPr>
          <p:nvPr/>
        </p:nvPicPr>
        <p:blipFill>
          <a:blip r:embed="rId3"/>
          <a:stretch>
            <a:fillRect/>
          </a:stretch>
        </p:blipFill>
        <p:spPr>
          <a:xfrm>
            <a:off x="7486650" y="0"/>
            <a:ext cx="4705350" cy="1066800"/>
          </a:xfrm>
          <a:prstGeom prst="rect">
            <a:avLst/>
          </a:prstGeom>
        </p:spPr>
      </p:pic>
      <p:sp>
        <p:nvSpPr>
          <p:cNvPr id="8" name="日期占位符 7"/>
          <p:cNvSpPr>
            <a:spLocks noGrp="1"/>
          </p:cNvSpPr>
          <p:nvPr>
            <p:ph type="dt" sz="half" idx="10"/>
          </p:nvPr>
        </p:nvSpPr>
        <p:spPr/>
        <p:txBody>
          <a:bodyPr/>
          <a:lstStyle/>
          <a:p>
            <a:fld id="{1A46FB91-8675-4AC2-BF01-3818C56EF72D}" type="datetime1">
              <a:rPr lang="zh-CN" altLang="en-US" smtClean="0"/>
              <a:t>2017/6/7</a:t>
            </a:fld>
            <a:endParaRPr lang="zh-CN" altLang="en-US"/>
          </a:p>
        </p:txBody>
      </p:sp>
      <p:sp>
        <p:nvSpPr>
          <p:cNvPr id="9" name="灯片编号占位符 8"/>
          <p:cNvSpPr>
            <a:spLocks noGrp="1"/>
          </p:cNvSpPr>
          <p:nvPr>
            <p:ph type="sldNum" sz="quarter" idx="12"/>
          </p:nvPr>
        </p:nvSpPr>
        <p:spPr/>
        <p:txBody>
          <a:bodyPr/>
          <a:lstStyle/>
          <a:p>
            <a:fld id="{DE0C88A0-F833-4BB8-9B69-0488490149E6}" type="slidenum">
              <a:rPr lang="zh-CN" altLang="en-US" smtClean="0"/>
              <a:t>13</a:t>
            </a:fld>
            <a:endParaRPr lang="zh-CN" altLang="en-US"/>
          </a:p>
        </p:txBody>
      </p:sp>
    </p:spTree>
    <p:extLst>
      <p:ext uri="{BB962C8B-B14F-4D97-AF65-F5344CB8AC3E}">
        <p14:creationId xmlns:p14="http://schemas.microsoft.com/office/powerpoint/2010/main" val="4136557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9555828" y="0"/>
            <a:ext cx="2636172" cy="2950939"/>
          </a:xfrm>
          <a:prstGeom prst="rect">
            <a:avLst/>
          </a:prstGeom>
        </p:spPr>
      </p:pic>
      <p:sp>
        <p:nvSpPr>
          <p:cNvPr id="2" name="标题 1"/>
          <p:cNvSpPr>
            <a:spLocks noGrp="1"/>
          </p:cNvSpPr>
          <p:nvPr>
            <p:ph type="title"/>
          </p:nvPr>
        </p:nvSpPr>
        <p:spPr/>
        <p:txBody>
          <a:bodyPr/>
          <a:lstStyle/>
          <a:p>
            <a:r>
              <a:rPr lang="en-US" altLang="zh-CN" dirty="0" smtClean="0"/>
              <a:t>Example: Water level in tank </a:t>
            </a:r>
            <a:endParaRPr lang="zh-CN" altLang="en-US" dirty="0"/>
          </a:p>
        </p:txBody>
      </p:sp>
      <p:sp>
        <p:nvSpPr>
          <p:cNvPr id="3" name="内容占位符 2"/>
          <p:cNvSpPr>
            <a:spLocks noGrp="1"/>
          </p:cNvSpPr>
          <p:nvPr>
            <p:ph idx="1"/>
          </p:nvPr>
        </p:nvSpPr>
        <p:spPr>
          <a:xfrm>
            <a:off x="838200" y="1825625"/>
            <a:ext cx="8929744" cy="4351338"/>
          </a:xfrm>
        </p:spPr>
        <p:txBody>
          <a:bodyPr>
            <a:normAutofit lnSpcReduction="10000"/>
          </a:bodyPr>
          <a:lstStyle/>
          <a:p>
            <a:pPr marL="0" indent="0">
              <a:buNone/>
            </a:pPr>
            <a:r>
              <a:rPr lang="en-US" altLang="zh-CN" u="sng" dirty="0" smtClean="0">
                <a:solidFill>
                  <a:srgbClr val="7030A0"/>
                </a:solidFill>
              </a:rPr>
              <a:t>1. Understanding the situation </a:t>
            </a:r>
          </a:p>
          <a:p>
            <a:pPr lvl="1"/>
            <a:r>
              <a:rPr lang="en-US" altLang="zh-CN" dirty="0" smtClean="0"/>
              <a:t>We consider a simple situation showing a way to measure the level of water in a tank. This is shown in the figure.</a:t>
            </a:r>
          </a:p>
          <a:p>
            <a:pPr lvl="1"/>
            <a:r>
              <a:rPr lang="en-US" altLang="zh-CN" dirty="0" smtClean="0"/>
              <a:t>We are trying to estimate the level of water in the tank, which is unknown. </a:t>
            </a:r>
          </a:p>
          <a:p>
            <a:pPr lvl="1"/>
            <a:r>
              <a:rPr lang="en-US" altLang="zh-CN" dirty="0" smtClean="0"/>
              <a:t>The measurements obtained are from the level of the “float”. This could be an </a:t>
            </a:r>
            <a:r>
              <a:rPr lang="en-US" altLang="zh-CN" u="sng" dirty="0" smtClean="0">
                <a:solidFill>
                  <a:srgbClr val="C00000"/>
                </a:solidFill>
              </a:rPr>
              <a:t>electronic device</a:t>
            </a:r>
            <a:r>
              <a:rPr lang="en-US" altLang="zh-CN" dirty="0" smtClean="0"/>
              <a:t>, or a simple </a:t>
            </a:r>
            <a:r>
              <a:rPr lang="en-US" altLang="zh-CN" u="sng" dirty="0">
                <a:solidFill>
                  <a:srgbClr val="C00000"/>
                </a:solidFill>
              </a:rPr>
              <a:t>mechanical device</a:t>
            </a:r>
            <a:r>
              <a:rPr lang="en-US" altLang="zh-CN" dirty="0" smtClean="0"/>
              <a:t>. </a:t>
            </a:r>
          </a:p>
          <a:p>
            <a:pPr lvl="1"/>
            <a:r>
              <a:rPr lang="en-US" altLang="zh-CN" dirty="0" smtClean="0"/>
              <a:t>The water could be: </a:t>
            </a:r>
          </a:p>
          <a:p>
            <a:pPr lvl="2"/>
            <a:r>
              <a:rPr lang="en-US" altLang="zh-CN" b="1" dirty="0" smtClean="0">
                <a:solidFill>
                  <a:srgbClr val="0070C0"/>
                </a:solidFill>
              </a:rPr>
              <a:t>Filling</a:t>
            </a:r>
            <a:r>
              <a:rPr lang="en-US" altLang="zh-CN" dirty="0" smtClean="0"/>
              <a:t>, </a:t>
            </a:r>
            <a:r>
              <a:rPr lang="en-US" altLang="zh-CN" b="1" dirty="0">
                <a:solidFill>
                  <a:srgbClr val="0070C0"/>
                </a:solidFill>
              </a:rPr>
              <a:t>emptying</a:t>
            </a:r>
            <a:r>
              <a:rPr lang="en-US" altLang="zh-CN" dirty="0" smtClean="0"/>
              <a:t> or </a:t>
            </a:r>
            <a:r>
              <a:rPr lang="en-US" altLang="zh-CN" b="1" dirty="0">
                <a:solidFill>
                  <a:srgbClr val="0070C0"/>
                </a:solidFill>
              </a:rPr>
              <a:t>static</a:t>
            </a:r>
            <a:r>
              <a:rPr lang="en-US" altLang="zh-CN" dirty="0" smtClean="0"/>
              <a:t> (i.e., the average level of the tank is increasing, decreasing or not changing). </a:t>
            </a:r>
          </a:p>
          <a:p>
            <a:pPr lvl="2"/>
            <a:r>
              <a:rPr lang="en-US" altLang="zh-CN" b="1" dirty="0">
                <a:solidFill>
                  <a:srgbClr val="0070C0"/>
                </a:solidFill>
              </a:rPr>
              <a:t>Sloshing</a:t>
            </a:r>
            <a:r>
              <a:rPr lang="en-US" altLang="zh-CN" dirty="0" smtClean="0"/>
              <a:t> or </a:t>
            </a:r>
            <a:r>
              <a:rPr lang="en-US" altLang="zh-CN" b="1" dirty="0">
                <a:solidFill>
                  <a:srgbClr val="0070C0"/>
                </a:solidFill>
              </a:rPr>
              <a:t>stagnant</a:t>
            </a:r>
            <a:r>
              <a:rPr lang="en-US" altLang="zh-CN" dirty="0" smtClean="0"/>
              <a:t> (i.e., the relative level of the float to the average level of the tank is changing over time, or is static). </a:t>
            </a:r>
            <a:endParaRPr lang="zh-CN" altLang="en-US" dirty="0"/>
          </a:p>
        </p:txBody>
      </p:sp>
      <p:sp>
        <p:nvSpPr>
          <p:cNvPr id="5" name="矩形 4"/>
          <p:cNvSpPr/>
          <p:nvPr/>
        </p:nvSpPr>
        <p:spPr>
          <a:xfrm>
            <a:off x="733334" y="5363590"/>
            <a:ext cx="1107996" cy="369332"/>
          </a:xfrm>
          <a:prstGeom prst="rect">
            <a:avLst/>
          </a:prstGeom>
        </p:spPr>
        <p:txBody>
          <a:bodyPr wrap="none">
            <a:spAutoFit/>
          </a:bodyPr>
          <a:lstStyle/>
          <a:p>
            <a:r>
              <a:rPr lang="zh-CN" altLang="en-US" b="0" i="0" dirty="0" smtClean="0">
                <a:solidFill>
                  <a:srgbClr val="444444"/>
                </a:solidFill>
                <a:effectLst/>
                <a:latin typeface="Arial" panose="020B0604020202020204" pitchFamily="34" charset="0"/>
              </a:rPr>
              <a:t>液面晃动</a:t>
            </a:r>
            <a:endParaRPr lang="zh-CN" altLang="en-US" dirty="0"/>
          </a:p>
        </p:txBody>
      </p:sp>
      <p:sp>
        <p:nvSpPr>
          <p:cNvPr id="6" name="矩形 5"/>
          <p:cNvSpPr/>
          <p:nvPr/>
        </p:nvSpPr>
        <p:spPr>
          <a:xfrm>
            <a:off x="3344524" y="5992297"/>
            <a:ext cx="877163" cy="369332"/>
          </a:xfrm>
          <a:prstGeom prst="rect">
            <a:avLst/>
          </a:prstGeom>
        </p:spPr>
        <p:txBody>
          <a:bodyPr wrap="none">
            <a:spAutoFit/>
          </a:bodyPr>
          <a:lstStyle/>
          <a:p>
            <a:r>
              <a:rPr lang="zh-CN" altLang="en-US" b="0" i="0" dirty="0" smtClean="0">
                <a:solidFill>
                  <a:srgbClr val="666666"/>
                </a:solidFill>
                <a:effectLst/>
                <a:latin typeface="Arial" panose="020B0604020202020204" pitchFamily="34" charset="0"/>
              </a:rPr>
              <a:t>不流动</a:t>
            </a:r>
            <a:endParaRPr lang="zh-CN" altLang="en-US" dirty="0"/>
          </a:p>
        </p:txBody>
      </p:sp>
      <p:sp>
        <p:nvSpPr>
          <p:cNvPr id="7" name="日期占位符 6"/>
          <p:cNvSpPr>
            <a:spLocks noGrp="1"/>
          </p:cNvSpPr>
          <p:nvPr>
            <p:ph type="dt" sz="half" idx="10"/>
          </p:nvPr>
        </p:nvSpPr>
        <p:spPr/>
        <p:txBody>
          <a:bodyPr/>
          <a:lstStyle/>
          <a:p>
            <a:fld id="{5BDC9E65-46EA-482B-8CC5-783CCD93FCA9}" type="datetime1">
              <a:rPr lang="zh-CN" altLang="en-US" smtClean="0"/>
              <a:t>2017/6/7</a:t>
            </a:fld>
            <a:endParaRPr lang="zh-CN" altLang="en-US"/>
          </a:p>
        </p:txBody>
      </p:sp>
      <p:sp>
        <p:nvSpPr>
          <p:cNvPr id="8" name="灯片编号占位符 7"/>
          <p:cNvSpPr>
            <a:spLocks noGrp="1"/>
          </p:cNvSpPr>
          <p:nvPr>
            <p:ph type="sldNum" sz="quarter" idx="12"/>
          </p:nvPr>
        </p:nvSpPr>
        <p:spPr/>
        <p:txBody>
          <a:bodyPr/>
          <a:lstStyle/>
          <a:p>
            <a:fld id="{DE0C88A0-F833-4BB8-9B69-0488490149E6}" type="slidenum">
              <a:rPr lang="zh-CN" altLang="en-US" smtClean="0"/>
              <a:t>14</a:t>
            </a:fld>
            <a:endParaRPr lang="zh-CN" altLang="en-US"/>
          </a:p>
        </p:txBody>
      </p:sp>
    </p:spTree>
    <p:extLst>
      <p:ext uri="{BB962C8B-B14F-4D97-AF65-F5344CB8AC3E}">
        <p14:creationId xmlns:p14="http://schemas.microsoft.com/office/powerpoint/2010/main" val="2512968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0" y="365124"/>
            <a:ext cx="10515600" cy="1325563"/>
          </a:xfrm>
        </p:spPr>
        <p:txBody>
          <a:bodyPr/>
          <a:lstStyle/>
          <a:p>
            <a:r>
              <a:rPr lang="en-US" altLang="zh-CN" dirty="0" smtClean="0"/>
              <a:t>First Option: A Static Model</a:t>
            </a:r>
            <a:endParaRPr lang="zh-CN" altLang="en-US" dirty="0"/>
          </a:p>
        </p:txBody>
      </p:sp>
      <p:sp>
        <p:nvSpPr>
          <p:cNvPr id="3" name="内容占位符 2"/>
          <p:cNvSpPr>
            <a:spLocks noGrp="1"/>
          </p:cNvSpPr>
          <p:nvPr>
            <p:ph idx="1"/>
          </p:nvPr>
        </p:nvSpPr>
        <p:spPr/>
        <p:txBody>
          <a:bodyPr>
            <a:normAutofit lnSpcReduction="10000"/>
          </a:bodyPr>
          <a:lstStyle/>
          <a:p>
            <a:pPr marL="0" indent="0">
              <a:lnSpc>
                <a:spcPct val="100000"/>
              </a:lnSpc>
              <a:buNone/>
            </a:pPr>
            <a:r>
              <a:rPr lang="en-US" altLang="zh-CN" u="sng" dirty="0">
                <a:solidFill>
                  <a:srgbClr val="7030A0"/>
                </a:solidFill>
              </a:rPr>
              <a:t>2. Model the state process </a:t>
            </a:r>
          </a:p>
          <a:p>
            <a:r>
              <a:rPr lang="en-US" altLang="zh-CN" dirty="0" smtClean="0"/>
              <a:t>We will outline several ways to model this simple situation, showing the power of a good </a:t>
            </a:r>
            <a:r>
              <a:rPr lang="en-US" altLang="zh-CN" dirty="0" err="1" smtClean="0"/>
              <a:t>Kalman</a:t>
            </a:r>
            <a:r>
              <a:rPr lang="en-US" altLang="zh-CN" dirty="0" smtClean="0"/>
              <a:t> filter model. </a:t>
            </a:r>
          </a:p>
          <a:p>
            <a:r>
              <a:rPr lang="en-US" altLang="zh-CN" dirty="0" smtClean="0"/>
              <a:t>The first is the most basic model, the tank is level (i.e., the true level is constant L = c). </a:t>
            </a:r>
          </a:p>
          <a:p>
            <a:r>
              <a:rPr lang="en-US" altLang="zh-CN" dirty="0" smtClean="0"/>
              <a:t>Using the equations from Page 2, the state variable can be reduced to a scalar (i.e., xˆ = x where x is the estimate of L). </a:t>
            </a:r>
          </a:p>
          <a:p>
            <a:r>
              <a:rPr lang="en-US" altLang="zh-CN" dirty="0" smtClean="0"/>
              <a:t>We are assuming </a:t>
            </a:r>
            <a:r>
              <a:rPr lang="en-US" altLang="zh-CN" dirty="0" smtClean="0">
                <a:solidFill>
                  <a:srgbClr val="0070C0"/>
                </a:solidFill>
              </a:rPr>
              <a:t>a constant model</a:t>
            </a:r>
            <a:r>
              <a:rPr lang="en-US" altLang="zh-CN" dirty="0" smtClean="0"/>
              <a:t>, therefore </a:t>
            </a:r>
            <a:r>
              <a:rPr lang="en-US" altLang="zh-CN" dirty="0" smtClean="0">
                <a:solidFill>
                  <a:srgbClr val="C00000"/>
                </a:solidFill>
              </a:rPr>
              <a:t>x</a:t>
            </a:r>
            <a:r>
              <a:rPr lang="en-US" altLang="zh-CN" sz="2000" dirty="0" smtClean="0">
                <a:solidFill>
                  <a:srgbClr val="C00000"/>
                </a:solidFill>
              </a:rPr>
              <a:t>t+1</a:t>
            </a:r>
            <a:r>
              <a:rPr lang="en-US" altLang="zh-CN" dirty="0" smtClean="0">
                <a:solidFill>
                  <a:srgbClr val="C00000"/>
                </a:solidFill>
              </a:rPr>
              <a:t> = </a:t>
            </a:r>
            <a:r>
              <a:rPr lang="en-US" altLang="zh-CN" dirty="0" err="1" smtClean="0">
                <a:solidFill>
                  <a:srgbClr val="C00000"/>
                </a:solidFill>
              </a:rPr>
              <a:t>x</a:t>
            </a:r>
            <a:r>
              <a:rPr lang="en-US" altLang="zh-CN" sz="2000" dirty="0" err="1">
                <a:solidFill>
                  <a:srgbClr val="C00000"/>
                </a:solidFill>
              </a:rPr>
              <a:t>t</a:t>
            </a:r>
            <a:r>
              <a:rPr lang="en-US" altLang="zh-CN" dirty="0" smtClean="0"/>
              <a:t>, so </a:t>
            </a:r>
            <a:r>
              <a:rPr lang="en-US" altLang="zh-CN" dirty="0" smtClean="0">
                <a:solidFill>
                  <a:srgbClr val="C00000"/>
                </a:solidFill>
              </a:rPr>
              <a:t>A = 0 </a:t>
            </a:r>
            <a:r>
              <a:rPr lang="en-US" altLang="zh-CN" dirty="0" smtClean="0"/>
              <a:t>and </a:t>
            </a:r>
            <a:r>
              <a:rPr lang="en-US" altLang="zh-CN" dirty="0" smtClean="0">
                <a:solidFill>
                  <a:srgbClr val="C00000"/>
                </a:solidFill>
              </a:rPr>
              <a:t>Ft = 1</a:t>
            </a:r>
            <a:r>
              <a:rPr lang="en-US" altLang="zh-CN" dirty="0" smtClean="0"/>
              <a:t>, for any </a:t>
            </a:r>
            <a:r>
              <a:rPr lang="en-US" altLang="zh-CN" dirty="0">
                <a:solidFill>
                  <a:srgbClr val="0070C0"/>
                </a:solidFill>
              </a:rPr>
              <a:t>t</a:t>
            </a:r>
            <a:r>
              <a:rPr lang="en-US" altLang="zh-CN" dirty="0" smtClean="0"/>
              <a:t> ≥ 0. </a:t>
            </a:r>
          </a:p>
          <a:p>
            <a:r>
              <a:rPr lang="en-US" altLang="zh-CN" dirty="0" smtClean="0"/>
              <a:t>Control variables </a:t>
            </a:r>
            <a:r>
              <a:rPr lang="en-US" altLang="zh-CN" dirty="0">
                <a:solidFill>
                  <a:srgbClr val="0070C0"/>
                </a:solidFill>
              </a:rPr>
              <a:t>B</a:t>
            </a:r>
            <a:r>
              <a:rPr lang="en-US" altLang="zh-CN" dirty="0" smtClean="0"/>
              <a:t> and </a:t>
            </a:r>
            <a:r>
              <a:rPr lang="en-US" altLang="zh-CN" dirty="0">
                <a:solidFill>
                  <a:srgbClr val="0070C0"/>
                </a:solidFill>
              </a:rPr>
              <a:t>u</a:t>
            </a:r>
            <a:r>
              <a:rPr lang="en-US" altLang="zh-CN" dirty="0" smtClean="0"/>
              <a:t> are not used (i.e., both = 0).</a:t>
            </a:r>
            <a:endParaRPr lang="zh-CN" altLang="en-US" dirty="0"/>
          </a:p>
        </p:txBody>
      </p:sp>
      <p:pic>
        <p:nvPicPr>
          <p:cNvPr id="6" name="图片 5"/>
          <p:cNvPicPr>
            <a:picLocks noChangeAspect="1"/>
          </p:cNvPicPr>
          <p:nvPr/>
        </p:nvPicPr>
        <p:blipFill>
          <a:blip r:embed="rId2"/>
          <a:stretch>
            <a:fillRect/>
          </a:stretch>
        </p:blipFill>
        <p:spPr>
          <a:xfrm>
            <a:off x="7928386" y="1"/>
            <a:ext cx="4263614" cy="2111581"/>
          </a:xfrm>
          <a:prstGeom prst="rect">
            <a:avLst/>
          </a:prstGeom>
        </p:spPr>
      </p:pic>
      <p:sp>
        <p:nvSpPr>
          <p:cNvPr id="7" name="日期占位符 6"/>
          <p:cNvSpPr>
            <a:spLocks noGrp="1"/>
          </p:cNvSpPr>
          <p:nvPr>
            <p:ph type="dt" sz="half" idx="10"/>
          </p:nvPr>
        </p:nvSpPr>
        <p:spPr/>
        <p:txBody>
          <a:bodyPr/>
          <a:lstStyle/>
          <a:p>
            <a:fld id="{7B5D9AC7-B89E-463F-9A8D-333B287030F4}" type="datetime1">
              <a:rPr lang="zh-CN" altLang="en-US" smtClean="0"/>
              <a:t>2017/6/7</a:t>
            </a:fld>
            <a:endParaRPr lang="zh-CN" altLang="en-US"/>
          </a:p>
        </p:txBody>
      </p:sp>
      <p:sp>
        <p:nvSpPr>
          <p:cNvPr id="8" name="灯片编号占位符 7"/>
          <p:cNvSpPr>
            <a:spLocks noGrp="1"/>
          </p:cNvSpPr>
          <p:nvPr>
            <p:ph type="sldNum" sz="quarter" idx="12"/>
          </p:nvPr>
        </p:nvSpPr>
        <p:spPr/>
        <p:txBody>
          <a:bodyPr/>
          <a:lstStyle/>
          <a:p>
            <a:fld id="{DE0C88A0-F833-4BB8-9B69-0488490149E6}" type="slidenum">
              <a:rPr lang="zh-CN" altLang="en-US" smtClean="0"/>
              <a:t>15</a:t>
            </a:fld>
            <a:endParaRPr lang="zh-CN" altLang="en-US"/>
          </a:p>
        </p:txBody>
      </p:sp>
    </p:spTree>
    <p:extLst>
      <p:ext uri="{BB962C8B-B14F-4D97-AF65-F5344CB8AC3E}">
        <p14:creationId xmlns:p14="http://schemas.microsoft.com/office/powerpoint/2010/main" val="850816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0" y="365124"/>
            <a:ext cx="10515600" cy="1325563"/>
          </a:xfrm>
        </p:spPr>
        <p:txBody>
          <a:bodyPr/>
          <a:lstStyle/>
          <a:p>
            <a:r>
              <a:rPr lang="en-US" altLang="zh-CN" dirty="0" smtClean="0"/>
              <a:t>First Option: A Static Model</a:t>
            </a:r>
            <a:endParaRPr lang="zh-CN" altLang="en-US" dirty="0"/>
          </a:p>
        </p:txBody>
      </p:sp>
      <p:sp>
        <p:nvSpPr>
          <p:cNvPr id="3" name="内容占位符 2"/>
          <p:cNvSpPr>
            <a:spLocks noGrp="1"/>
          </p:cNvSpPr>
          <p:nvPr>
            <p:ph idx="1"/>
          </p:nvPr>
        </p:nvSpPr>
        <p:spPr>
          <a:xfrm>
            <a:off x="838200" y="1825625"/>
            <a:ext cx="10683240" cy="4351338"/>
          </a:xfrm>
        </p:spPr>
        <p:txBody>
          <a:bodyPr>
            <a:normAutofit lnSpcReduction="10000"/>
          </a:bodyPr>
          <a:lstStyle/>
          <a:p>
            <a:pPr marL="0" indent="0">
              <a:lnSpc>
                <a:spcPct val="110000"/>
              </a:lnSpc>
              <a:buNone/>
            </a:pPr>
            <a:r>
              <a:rPr lang="en-US" altLang="zh-CN" u="sng" dirty="0">
                <a:solidFill>
                  <a:srgbClr val="7030A0"/>
                </a:solidFill>
              </a:rPr>
              <a:t>3. Model the measurement process </a:t>
            </a:r>
          </a:p>
          <a:p>
            <a:pPr>
              <a:lnSpc>
                <a:spcPct val="100000"/>
              </a:lnSpc>
            </a:pPr>
            <a:r>
              <a:rPr lang="en-US" altLang="zh-CN" dirty="0" smtClean="0"/>
              <a:t>In our model, we have the level of the float. This is represented by </a:t>
            </a:r>
            <a:r>
              <a:rPr lang="en-US" altLang="zh-CN" dirty="0" smtClean="0">
                <a:solidFill>
                  <a:srgbClr val="C00000"/>
                </a:solidFill>
                <a:latin typeface="Aharoni" panose="02010803020104030203" pitchFamily="2" charset="-79"/>
                <a:cs typeface="Aharoni" panose="02010803020104030203" pitchFamily="2" charset="-79"/>
              </a:rPr>
              <a:t>y</a:t>
            </a:r>
            <a:r>
              <a:rPr lang="en-US" altLang="zh-CN" dirty="0" smtClean="0">
                <a:solidFill>
                  <a:srgbClr val="C00000"/>
                </a:solidFill>
              </a:rPr>
              <a:t> = </a:t>
            </a:r>
            <a:r>
              <a:rPr lang="en-US" altLang="zh-CN" dirty="0">
                <a:solidFill>
                  <a:srgbClr val="C00000"/>
                </a:solidFill>
              </a:rPr>
              <a:t>y</a:t>
            </a:r>
            <a:r>
              <a:rPr lang="en-US" altLang="zh-CN" dirty="0" smtClean="0"/>
              <a:t>. </a:t>
            </a:r>
          </a:p>
          <a:p>
            <a:pPr>
              <a:lnSpc>
                <a:spcPct val="100000"/>
              </a:lnSpc>
            </a:pPr>
            <a:r>
              <a:rPr lang="en-US" altLang="zh-CN" dirty="0" smtClean="0"/>
              <a:t>The value we are measuring could be a scaled measurement (e.g., a 1 cm measurement on a mechanical dial could actually be about 10 cm in the “true” level of the tank). </a:t>
            </a:r>
          </a:p>
          <a:p>
            <a:pPr lvl="1">
              <a:lnSpc>
                <a:spcPct val="100000"/>
              </a:lnSpc>
            </a:pPr>
            <a:r>
              <a:rPr lang="en-US" altLang="zh-CN" dirty="0" smtClean="0"/>
              <a:t>Think of your petrol gauge on your car, 1 cm can represent 10 L of petrol! </a:t>
            </a:r>
          </a:p>
          <a:p>
            <a:pPr>
              <a:lnSpc>
                <a:spcPct val="100000"/>
              </a:lnSpc>
            </a:pPr>
            <a:r>
              <a:rPr lang="en-US" altLang="zh-CN" dirty="0" smtClean="0"/>
              <a:t>For simplicity, we will assume that the measurement is the exact same scale as our state estimate x (i.e., </a:t>
            </a:r>
            <a:r>
              <a:rPr lang="en-US" altLang="zh-CN" dirty="0" smtClean="0">
                <a:solidFill>
                  <a:srgbClr val="C00000"/>
                </a:solidFill>
              </a:rPr>
              <a:t>H = 1</a:t>
            </a:r>
            <a:r>
              <a:rPr lang="en-US" altLang="zh-CN" dirty="0" smtClean="0"/>
              <a:t>)</a:t>
            </a:r>
            <a:endParaRPr lang="zh-CN" altLang="en-US" dirty="0"/>
          </a:p>
        </p:txBody>
      </p:sp>
      <p:pic>
        <p:nvPicPr>
          <p:cNvPr id="6" name="图片 5"/>
          <p:cNvPicPr>
            <a:picLocks noChangeAspect="1"/>
          </p:cNvPicPr>
          <p:nvPr/>
        </p:nvPicPr>
        <p:blipFill>
          <a:blip r:embed="rId2"/>
          <a:stretch>
            <a:fillRect/>
          </a:stretch>
        </p:blipFill>
        <p:spPr>
          <a:xfrm>
            <a:off x="7928386" y="1"/>
            <a:ext cx="4263614" cy="2111581"/>
          </a:xfrm>
          <a:prstGeom prst="rect">
            <a:avLst/>
          </a:prstGeom>
        </p:spPr>
      </p:pic>
      <p:sp>
        <p:nvSpPr>
          <p:cNvPr id="4" name="日期占位符 3"/>
          <p:cNvSpPr>
            <a:spLocks noGrp="1"/>
          </p:cNvSpPr>
          <p:nvPr>
            <p:ph type="dt" sz="half" idx="10"/>
          </p:nvPr>
        </p:nvSpPr>
        <p:spPr/>
        <p:txBody>
          <a:bodyPr/>
          <a:lstStyle/>
          <a:p>
            <a:fld id="{5B3003FA-A05D-4FFB-BB1D-CB84DAA99C48}" type="datetime1">
              <a:rPr lang="zh-CN" altLang="en-US" smtClean="0"/>
              <a:t>2017/6/7</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16</a:t>
            </a:fld>
            <a:endParaRPr lang="zh-CN" altLang="en-US"/>
          </a:p>
        </p:txBody>
      </p:sp>
    </p:spTree>
    <p:extLst>
      <p:ext uri="{BB962C8B-B14F-4D97-AF65-F5344CB8AC3E}">
        <p14:creationId xmlns:p14="http://schemas.microsoft.com/office/powerpoint/2010/main" val="4149294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0" y="365124"/>
            <a:ext cx="10515600" cy="1325563"/>
          </a:xfrm>
        </p:spPr>
        <p:txBody>
          <a:bodyPr/>
          <a:lstStyle/>
          <a:p>
            <a:r>
              <a:rPr lang="en-US" altLang="zh-CN" dirty="0" smtClean="0"/>
              <a:t>First Option: A Static Model</a:t>
            </a:r>
            <a:endParaRPr lang="zh-CN" altLang="en-US" dirty="0"/>
          </a:p>
        </p:txBody>
      </p:sp>
      <p:sp>
        <p:nvSpPr>
          <p:cNvPr id="3" name="内容占位符 2"/>
          <p:cNvSpPr>
            <a:spLocks noGrp="1"/>
          </p:cNvSpPr>
          <p:nvPr>
            <p:ph idx="1"/>
          </p:nvPr>
        </p:nvSpPr>
        <p:spPr>
          <a:xfrm>
            <a:off x="838200" y="1825625"/>
            <a:ext cx="10683240" cy="4351338"/>
          </a:xfrm>
        </p:spPr>
        <p:txBody>
          <a:bodyPr>
            <a:normAutofit fontScale="92500" lnSpcReduction="20000"/>
          </a:bodyPr>
          <a:lstStyle/>
          <a:p>
            <a:pPr marL="0" indent="0">
              <a:lnSpc>
                <a:spcPct val="110000"/>
              </a:lnSpc>
              <a:buNone/>
            </a:pPr>
            <a:r>
              <a:rPr lang="en-US" altLang="zh-CN" u="sng" dirty="0">
                <a:solidFill>
                  <a:srgbClr val="7030A0"/>
                </a:solidFill>
              </a:rPr>
              <a:t>4. Model the </a:t>
            </a:r>
            <a:r>
              <a:rPr lang="en-US" altLang="zh-CN" u="sng" dirty="0" smtClean="0">
                <a:solidFill>
                  <a:srgbClr val="7030A0"/>
                </a:solidFill>
              </a:rPr>
              <a:t>noise</a:t>
            </a:r>
          </a:p>
          <a:p>
            <a:pPr>
              <a:lnSpc>
                <a:spcPct val="100000"/>
              </a:lnSpc>
            </a:pPr>
            <a:r>
              <a:rPr lang="en-US" altLang="zh-CN" dirty="0" smtClean="0"/>
              <a:t>For this model, we are going to assume that there is no noise from the measurement (i.e., </a:t>
            </a:r>
            <a:r>
              <a:rPr lang="en-US" altLang="zh-CN" dirty="0" smtClean="0">
                <a:solidFill>
                  <a:srgbClr val="C00000"/>
                </a:solidFill>
              </a:rPr>
              <a:t>R = r</a:t>
            </a:r>
            <a:r>
              <a:rPr lang="en-US" altLang="zh-CN" dirty="0" smtClean="0"/>
              <a:t>). </a:t>
            </a:r>
          </a:p>
          <a:p>
            <a:pPr>
              <a:lnSpc>
                <a:spcPct val="100000"/>
              </a:lnSpc>
            </a:pPr>
            <a:r>
              <a:rPr lang="en-US" altLang="zh-CN" dirty="0" smtClean="0"/>
              <a:t>The process is a scalar, therefore </a:t>
            </a:r>
            <a:r>
              <a:rPr lang="en-US" altLang="zh-CN" dirty="0" smtClean="0">
                <a:solidFill>
                  <a:srgbClr val="C00000"/>
                </a:solidFill>
              </a:rPr>
              <a:t>P = p</a:t>
            </a:r>
            <a:r>
              <a:rPr lang="en-US" altLang="zh-CN" dirty="0" smtClean="0"/>
              <a:t>. And as the process is not well defined, we will adjust the noise (i.e., </a:t>
            </a:r>
            <a:r>
              <a:rPr lang="en-US" altLang="zh-CN" dirty="0" smtClean="0">
                <a:solidFill>
                  <a:srgbClr val="C00000"/>
                </a:solidFill>
              </a:rPr>
              <a:t>Q = q</a:t>
            </a:r>
            <a:r>
              <a:rPr lang="en-US" altLang="zh-CN" dirty="0" smtClean="0"/>
              <a:t>). </a:t>
            </a:r>
          </a:p>
          <a:p>
            <a:pPr>
              <a:lnSpc>
                <a:spcPct val="100000"/>
              </a:lnSpc>
            </a:pPr>
            <a:r>
              <a:rPr lang="en-US" altLang="zh-CN" dirty="0" smtClean="0"/>
              <a:t>We will now demonstrate the effects of changing these noise parameters. </a:t>
            </a:r>
          </a:p>
          <a:p>
            <a:pPr marL="0" indent="0">
              <a:lnSpc>
                <a:spcPct val="110000"/>
              </a:lnSpc>
              <a:buNone/>
            </a:pPr>
            <a:r>
              <a:rPr lang="en-US" altLang="zh-CN" u="sng" dirty="0">
                <a:solidFill>
                  <a:srgbClr val="7030A0"/>
                </a:solidFill>
              </a:rPr>
              <a:t>5. Test the filter </a:t>
            </a:r>
          </a:p>
          <a:p>
            <a:pPr>
              <a:lnSpc>
                <a:spcPct val="100000"/>
              </a:lnSpc>
            </a:pPr>
            <a:r>
              <a:rPr lang="en-US" altLang="zh-CN" dirty="0" smtClean="0"/>
              <a:t>You can now see that you can simplify the equations from Page 2. They simplify as follows:</a:t>
            </a:r>
            <a:endParaRPr lang="zh-CN" altLang="en-US" dirty="0"/>
          </a:p>
        </p:txBody>
      </p:sp>
      <p:pic>
        <p:nvPicPr>
          <p:cNvPr id="6" name="图片 5"/>
          <p:cNvPicPr>
            <a:picLocks noChangeAspect="1"/>
          </p:cNvPicPr>
          <p:nvPr/>
        </p:nvPicPr>
        <p:blipFill>
          <a:blip r:embed="rId2"/>
          <a:stretch>
            <a:fillRect/>
          </a:stretch>
        </p:blipFill>
        <p:spPr>
          <a:xfrm>
            <a:off x="7928386" y="1"/>
            <a:ext cx="4263614" cy="2111581"/>
          </a:xfrm>
          <a:prstGeom prst="rect">
            <a:avLst/>
          </a:prstGeom>
        </p:spPr>
      </p:pic>
      <p:sp>
        <p:nvSpPr>
          <p:cNvPr id="4" name="日期占位符 3"/>
          <p:cNvSpPr>
            <a:spLocks noGrp="1"/>
          </p:cNvSpPr>
          <p:nvPr>
            <p:ph type="dt" sz="half" idx="10"/>
          </p:nvPr>
        </p:nvSpPr>
        <p:spPr/>
        <p:txBody>
          <a:bodyPr/>
          <a:lstStyle/>
          <a:p>
            <a:fld id="{3D9B9FF2-B654-48D5-84F7-45F16D6534EB}" type="datetime1">
              <a:rPr lang="zh-CN" altLang="en-US" smtClean="0"/>
              <a:t>2017/6/7</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17</a:t>
            </a:fld>
            <a:endParaRPr lang="zh-CN" altLang="en-US"/>
          </a:p>
        </p:txBody>
      </p:sp>
    </p:spTree>
    <p:extLst>
      <p:ext uri="{BB962C8B-B14F-4D97-AF65-F5344CB8AC3E}">
        <p14:creationId xmlns:p14="http://schemas.microsoft.com/office/powerpoint/2010/main" val="2341148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0" y="365124"/>
            <a:ext cx="10515600" cy="1325563"/>
          </a:xfrm>
        </p:spPr>
        <p:txBody>
          <a:bodyPr/>
          <a:lstStyle/>
          <a:p>
            <a:r>
              <a:rPr lang="en-US" altLang="zh-CN" dirty="0" smtClean="0"/>
              <a:t>A Static Model</a:t>
            </a:r>
            <a:endParaRPr lang="zh-CN" altLang="en-US" dirty="0"/>
          </a:p>
        </p:txBody>
      </p:sp>
      <p:pic>
        <p:nvPicPr>
          <p:cNvPr id="6" name="图片 5"/>
          <p:cNvPicPr>
            <a:picLocks noChangeAspect="1"/>
          </p:cNvPicPr>
          <p:nvPr/>
        </p:nvPicPr>
        <p:blipFill>
          <a:blip r:embed="rId2"/>
          <a:stretch>
            <a:fillRect/>
          </a:stretch>
        </p:blipFill>
        <p:spPr>
          <a:xfrm>
            <a:off x="7846498" y="54593"/>
            <a:ext cx="4263614" cy="2111581"/>
          </a:xfrm>
          <a:prstGeom prst="rect">
            <a:avLst/>
          </a:prstGeom>
        </p:spPr>
      </p:pic>
      <p:sp>
        <p:nvSpPr>
          <p:cNvPr id="4" name="内容占位符 3"/>
          <p:cNvSpPr>
            <a:spLocks noGrp="1"/>
          </p:cNvSpPr>
          <p:nvPr>
            <p:ph idx="1"/>
          </p:nvPr>
        </p:nvSpPr>
        <p:spPr/>
        <p:txBody>
          <a:bodyPr/>
          <a:lstStyle/>
          <a:p>
            <a:r>
              <a:rPr lang="en-US" altLang="zh-CN" dirty="0" smtClean="0"/>
              <a:t>Predict: </a:t>
            </a:r>
          </a:p>
          <a:p>
            <a:endParaRPr lang="en-US" altLang="zh-CN" dirty="0"/>
          </a:p>
          <a:p>
            <a:endParaRPr lang="en-US" altLang="zh-CN" dirty="0" smtClean="0"/>
          </a:p>
          <a:p>
            <a:endParaRPr lang="en-US" altLang="zh-CN" dirty="0"/>
          </a:p>
          <a:p>
            <a:r>
              <a:rPr lang="en-US" altLang="zh-CN" dirty="0" smtClean="0"/>
              <a:t>Update: </a:t>
            </a:r>
            <a:endParaRPr lang="zh-CN" altLang="en-US" dirty="0"/>
          </a:p>
        </p:txBody>
      </p:sp>
      <p:pic>
        <p:nvPicPr>
          <p:cNvPr id="5" name="图片 4"/>
          <p:cNvPicPr>
            <a:picLocks noChangeAspect="1"/>
          </p:cNvPicPr>
          <p:nvPr/>
        </p:nvPicPr>
        <p:blipFill>
          <a:blip r:embed="rId3"/>
          <a:stretch>
            <a:fillRect/>
          </a:stretch>
        </p:blipFill>
        <p:spPr>
          <a:xfrm>
            <a:off x="996371" y="2261056"/>
            <a:ext cx="2914700" cy="923208"/>
          </a:xfrm>
          <a:prstGeom prst="rect">
            <a:avLst/>
          </a:prstGeom>
        </p:spPr>
      </p:pic>
      <p:pic>
        <p:nvPicPr>
          <p:cNvPr id="7" name="图片 6"/>
          <p:cNvPicPr>
            <a:picLocks noChangeAspect="1"/>
          </p:cNvPicPr>
          <p:nvPr/>
        </p:nvPicPr>
        <p:blipFill>
          <a:blip r:embed="rId4"/>
          <a:stretch>
            <a:fillRect/>
          </a:stretch>
        </p:blipFill>
        <p:spPr>
          <a:xfrm>
            <a:off x="996372" y="4340790"/>
            <a:ext cx="3425022" cy="1304770"/>
          </a:xfrm>
          <a:prstGeom prst="rect">
            <a:avLst/>
          </a:prstGeom>
        </p:spPr>
      </p:pic>
      <p:sp>
        <p:nvSpPr>
          <p:cNvPr id="8" name="矩形 7"/>
          <p:cNvSpPr/>
          <p:nvPr/>
        </p:nvSpPr>
        <p:spPr>
          <a:xfrm>
            <a:off x="5574583" y="85445"/>
            <a:ext cx="995785" cy="369332"/>
          </a:xfrm>
          <a:prstGeom prst="rect">
            <a:avLst/>
          </a:prstGeom>
        </p:spPr>
        <p:txBody>
          <a:bodyPr wrap="none">
            <a:spAutoFit/>
          </a:bodyPr>
          <a:lstStyle/>
          <a:p>
            <a:r>
              <a:rPr lang="en-US" altLang="zh-CN" dirty="0" smtClean="0">
                <a:solidFill>
                  <a:srgbClr val="C00000"/>
                </a:solidFill>
              </a:rPr>
              <a:t>x</a:t>
            </a:r>
            <a:r>
              <a:rPr lang="en-US" altLang="zh-CN" sz="1400" dirty="0" smtClean="0">
                <a:solidFill>
                  <a:srgbClr val="C00000"/>
                </a:solidFill>
              </a:rPr>
              <a:t>t+1</a:t>
            </a:r>
            <a:r>
              <a:rPr lang="en-US" altLang="zh-CN" dirty="0" smtClean="0">
                <a:solidFill>
                  <a:srgbClr val="C00000"/>
                </a:solidFill>
              </a:rPr>
              <a:t> = </a:t>
            </a:r>
            <a:r>
              <a:rPr lang="en-US" altLang="zh-CN" dirty="0" err="1" smtClean="0">
                <a:solidFill>
                  <a:srgbClr val="C00000"/>
                </a:solidFill>
              </a:rPr>
              <a:t>x</a:t>
            </a:r>
            <a:r>
              <a:rPr lang="en-US" altLang="zh-CN" sz="1400" dirty="0" err="1" smtClean="0">
                <a:solidFill>
                  <a:srgbClr val="C00000"/>
                </a:solidFill>
              </a:rPr>
              <a:t>t</a:t>
            </a:r>
            <a:endParaRPr lang="zh-CN" altLang="en-US" dirty="0"/>
          </a:p>
        </p:txBody>
      </p:sp>
      <p:sp>
        <p:nvSpPr>
          <p:cNvPr id="9" name="矩形 8"/>
          <p:cNvSpPr/>
          <p:nvPr/>
        </p:nvSpPr>
        <p:spPr>
          <a:xfrm>
            <a:off x="5574583" y="382581"/>
            <a:ext cx="769763" cy="369332"/>
          </a:xfrm>
          <a:prstGeom prst="rect">
            <a:avLst/>
          </a:prstGeom>
        </p:spPr>
        <p:txBody>
          <a:bodyPr wrap="none">
            <a:spAutoFit/>
          </a:bodyPr>
          <a:lstStyle/>
          <a:p>
            <a:r>
              <a:rPr lang="en-US" altLang="zh-CN" dirty="0" smtClean="0">
                <a:solidFill>
                  <a:srgbClr val="C00000"/>
                </a:solidFill>
              </a:rPr>
              <a:t>Ft = 1</a:t>
            </a:r>
            <a:endParaRPr lang="zh-CN" altLang="en-US" dirty="0"/>
          </a:p>
        </p:txBody>
      </p:sp>
      <p:sp>
        <p:nvSpPr>
          <p:cNvPr id="10" name="矩形 9"/>
          <p:cNvSpPr/>
          <p:nvPr/>
        </p:nvSpPr>
        <p:spPr>
          <a:xfrm>
            <a:off x="6204143" y="405557"/>
            <a:ext cx="1373133" cy="338554"/>
          </a:xfrm>
          <a:prstGeom prst="rect">
            <a:avLst/>
          </a:prstGeom>
        </p:spPr>
        <p:txBody>
          <a:bodyPr wrap="square">
            <a:spAutoFit/>
          </a:bodyPr>
          <a:lstStyle/>
          <a:p>
            <a:r>
              <a:rPr lang="en-US" altLang="zh-CN" sz="1600" dirty="0" smtClean="0"/>
              <a:t>(</a:t>
            </a:r>
            <a:r>
              <a:rPr lang="en-US" altLang="zh-CN" sz="1600" dirty="0" smtClean="0">
                <a:solidFill>
                  <a:srgbClr val="0070C0"/>
                </a:solidFill>
              </a:rPr>
              <a:t>B</a:t>
            </a:r>
            <a:r>
              <a:rPr lang="en-US" altLang="zh-CN" sz="1600" dirty="0" smtClean="0"/>
              <a:t> and </a:t>
            </a:r>
            <a:r>
              <a:rPr lang="en-US" altLang="zh-CN" sz="1600" dirty="0" smtClean="0">
                <a:solidFill>
                  <a:srgbClr val="0070C0"/>
                </a:solidFill>
              </a:rPr>
              <a:t>u</a:t>
            </a:r>
            <a:r>
              <a:rPr lang="en-US" altLang="zh-CN" sz="1600" dirty="0" smtClean="0"/>
              <a:t> = 0)</a:t>
            </a:r>
            <a:endParaRPr lang="zh-CN" altLang="en-US" sz="1600" dirty="0"/>
          </a:p>
        </p:txBody>
      </p:sp>
      <p:sp>
        <p:nvSpPr>
          <p:cNvPr id="11" name="矩形 10"/>
          <p:cNvSpPr/>
          <p:nvPr/>
        </p:nvSpPr>
        <p:spPr>
          <a:xfrm>
            <a:off x="5574583" y="747704"/>
            <a:ext cx="745717" cy="369332"/>
          </a:xfrm>
          <a:prstGeom prst="rect">
            <a:avLst/>
          </a:prstGeom>
        </p:spPr>
        <p:txBody>
          <a:bodyPr wrap="none">
            <a:spAutoFit/>
          </a:bodyPr>
          <a:lstStyle/>
          <a:p>
            <a:r>
              <a:rPr lang="en-US" altLang="zh-CN" dirty="0" smtClean="0">
                <a:solidFill>
                  <a:srgbClr val="C00000"/>
                </a:solidFill>
              </a:rPr>
              <a:t>H = 1</a:t>
            </a:r>
            <a:endParaRPr lang="zh-CN" altLang="en-US" dirty="0"/>
          </a:p>
        </p:txBody>
      </p:sp>
      <p:sp>
        <p:nvSpPr>
          <p:cNvPr id="12" name="矩形 11"/>
          <p:cNvSpPr/>
          <p:nvPr/>
        </p:nvSpPr>
        <p:spPr>
          <a:xfrm>
            <a:off x="5574583" y="1137616"/>
            <a:ext cx="675185" cy="369332"/>
          </a:xfrm>
          <a:prstGeom prst="rect">
            <a:avLst/>
          </a:prstGeom>
        </p:spPr>
        <p:txBody>
          <a:bodyPr wrap="none">
            <a:spAutoFit/>
          </a:bodyPr>
          <a:lstStyle/>
          <a:p>
            <a:r>
              <a:rPr lang="en-US" altLang="zh-CN" dirty="0" smtClean="0">
                <a:solidFill>
                  <a:srgbClr val="C00000"/>
                </a:solidFill>
              </a:rPr>
              <a:t>R = r</a:t>
            </a:r>
            <a:endParaRPr lang="zh-CN" altLang="en-US" dirty="0"/>
          </a:p>
        </p:txBody>
      </p:sp>
      <p:sp>
        <p:nvSpPr>
          <p:cNvPr id="13" name="矩形 12"/>
          <p:cNvSpPr/>
          <p:nvPr/>
        </p:nvSpPr>
        <p:spPr>
          <a:xfrm>
            <a:off x="5574583" y="1516311"/>
            <a:ext cx="723275" cy="369332"/>
          </a:xfrm>
          <a:prstGeom prst="rect">
            <a:avLst/>
          </a:prstGeom>
        </p:spPr>
        <p:txBody>
          <a:bodyPr wrap="none">
            <a:spAutoFit/>
          </a:bodyPr>
          <a:lstStyle/>
          <a:p>
            <a:r>
              <a:rPr lang="en-US" altLang="zh-CN" dirty="0" smtClean="0">
                <a:solidFill>
                  <a:srgbClr val="C00000"/>
                </a:solidFill>
              </a:rPr>
              <a:t>P = p</a:t>
            </a:r>
            <a:endParaRPr lang="zh-CN" altLang="en-US" dirty="0"/>
          </a:p>
        </p:txBody>
      </p:sp>
      <p:sp>
        <p:nvSpPr>
          <p:cNvPr id="14" name="矩形 13"/>
          <p:cNvSpPr/>
          <p:nvPr/>
        </p:nvSpPr>
        <p:spPr>
          <a:xfrm>
            <a:off x="5574583" y="1891724"/>
            <a:ext cx="771365" cy="369332"/>
          </a:xfrm>
          <a:prstGeom prst="rect">
            <a:avLst/>
          </a:prstGeom>
        </p:spPr>
        <p:txBody>
          <a:bodyPr wrap="none">
            <a:spAutoFit/>
          </a:bodyPr>
          <a:lstStyle/>
          <a:p>
            <a:r>
              <a:rPr lang="en-US" altLang="zh-CN" dirty="0" smtClean="0">
                <a:solidFill>
                  <a:srgbClr val="C00000"/>
                </a:solidFill>
              </a:rPr>
              <a:t>Q = q</a:t>
            </a:r>
            <a:endParaRPr lang="zh-CN" altLang="en-US" dirty="0"/>
          </a:p>
        </p:txBody>
      </p:sp>
      <p:sp>
        <p:nvSpPr>
          <p:cNvPr id="15" name="矩形 14"/>
          <p:cNvSpPr/>
          <p:nvPr/>
        </p:nvSpPr>
        <p:spPr>
          <a:xfrm>
            <a:off x="4884280" y="2718497"/>
            <a:ext cx="5804794" cy="369332"/>
          </a:xfrm>
          <a:prstGeom prst="rect">
            <a:avLst/>
          </a:prstGeom>
        </p:spPr>
        <p:txBody>
          <a:bodyPr wrap="none">
            <a:spAutoFit/>
          </a:bodyPr>
          <a:lstStyle/>
          <a:p>
            <a:r>
              <a:rPr lang="en-US" altLang="zh-CN" dirty="0" smtClean="0"/>
              <a:t>F : State transition matrix (i.e., transition between states). </a:t>
            </a:r>
            <a:endParaRPr lang="zh-CN" altLang="en-US" dirty="0"/>
          </a:p>
        </p:txBody>
      </p:sp>
      <p:sp>
        <p:nvSpPr>
          <p:cNvPr id="16" name="矩形 15"/>
          <p:cNvSpPr/>
          <p:nvPr/>
        </p:nvSpPr>
        <p:spPr>
          <a:xfrm>
            <a:off x="3032328" y="1858675"/>
            <a:ext cx="1970411" cy="369332"/>
          </a:xfrm>
          <a:prstGeom prst="rect">
            <a:avLst/>
          </a:prstGeom>
        </p:spPr>
        <p:txBody>
          <a:bodyPr wrap="none">
            <a:spAutoFit/>
          </a:bodyPr>
          <a:lstStyle/>
          <a:p>
            <a:r>
              <a:rPr lang="en-US" altLang="zh-CN" dirty="0" smtClean="0"/>
              <a:t>x : Estimated state</a:t>
            </a:r>
            <a:endParaRPr lang="zh-CN" altLang="en-US" dirty="0"/>
          </a:p>
        </p:txBody>
      </p:sp>
      <p:cxnSp>
        <p:nvCxnSpPr>
          <p:cNvPr id="18" name="直接箭头连接符 17"/>
          <p:cNvCxnSpPr>
            <a:stCxn id="16" idx="1"/>
          </p:cNvCxnSpPr>
          <p:nvPr/>
        </p:nvCxnSpPr>
        <p:spPr>
          <a:xfrm flipH="1">
            <a:off x="2581835" y="2043341"/>
            <a:ext cx="450493" cy="355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4889771" y="3037542"/>
            <a:ext cx="5873724" cy="369332"/>
          </a:xfrm>
          <a:prstGeom prst="rect">
            <a:avLst/>
          </a:prstGeom>
        </p:spPr>
        <p:txBody>
          <a:bodyPr wrap="none">
            <a:spAutoFit/>
          </a:bodyPr>
          <a:lstStyle/>
          <a:p>
            <a:r>
              <a:rPr lang="en-US" altLang="zh-CN" dirty="0" smtClean="0"/>
              <a:t>B : Control matrix (i.e., mapping control to state variables)</a:t>
            </a:r>
            <a:endParaRPr lang="zh-CN" altLang="en-US" dirty="0"/>
          </a:p>
        </p:txBody>
      </p:sp>
      <p:sp>
        <p:nvSpPr>
          <p:cNvPr id="20" name="矩形 19"/>
          <p:cNvSpPr/>
          <p:nvPr/>
        </p:nvSpPr>
        <p:spPr>
          <a:xfrm>
            <a:off x="4884280" y="3376595"/>
            <a:ext cx="2206053" cy="369332"/>
          </a:xfrm>
          <a:prstGeom prst="rect">
            <a:avLst/>
          </a:prstGeom>
        </p:spPr>
        <p:txBody>
          <a:bodyPr wrap="none">
            <a:spAutoFit/>
          </a:bodyPr>
          <a:lstStyle/>
          <a:p>
            <a:r>
              <a:rPr lang="en-US" altLang="zh-CN" dirty="0" smtClean="0"/>
              <a:t>u : Control variables.</a:t>
            </a:r>
            <a:endParaRPr lang="zh-CN" altLang="en-US" dirty="0"/>
          </a:p>
        </p:txBody>
      </p:sp>
      <p:sp>
        <p:nvSpPr>
          <p:cNvPr id="21" name="矩形 20"/>
          <p:cNvSpPr/>
          <p:nvPr/>
        </p:nvSpPr>
        <p:spPr>
          <a:xfrm>
            <a:off x="4884280" y="4072949"/>
            <a:ext cx="4972836" cy="369332"/>
          </a:xfrm>
          <a:prstGeom prst="rect">
            <a:avLst/>
          </a:prstGeom>
        </p:spPr>
        <p:txBody>
          <a:bodyPr wrap="none">
            <a:spAutoFit/>
          </a:bodyPr>
          <a:lstStyle/>
          <a:p>
            <a:r>
              <a:rPr lang="en-US" altLang="zh-CN" dirty="0" smtClean="0"/>
              <a:t>P : State variance matrix (i.e., error of estimation)</a:t>
            </a:r>
            <a:endParaRPr lang="zh-CN" altLang="en-US" dirty="0"/>
          </a:p>
        </p:txBody>
      </p:sp>
      <p:sp>
        <p:nvSpPr>
          <p:cNvPr id="22" name="矩形 21"/>
          <p:cNvSpPr/>
          <p:nvPr/>
        </p:nvSpPr>
        <p:spPr>
          <a:xfrm>
            <a:off x="4861138" y="4347870"/>
            <a:ext cx="5493812" cy="369332"/>
          </a:xfrm>
          <a:prstGeom prst="rect">
            <a:avLst/>
          </a:prstGeom>
        </p:spPr>
        <p:txBody>
          <a:bodyPr wrap="none">
            <a:spAutoFit/>
          </a:bodyPr>
          <a:lstStyle/>
          <a:p>
            <a:r>
              <a:rPr lang="en-US" altLang="zh-CN" dirty="0" smtClean="0"/>
              <a:t>Q : Process variance matrix (i.e., error due to process).</a:t>
            </a:r>
            <a:endParaRPr lang="zh-CN" altLang="en-US" dirty="0"/>
          </a:p>
        </p:txBody>
      </p:sp>
      <p:sp>
        <p:nvSpPr>
          <p:cNvPr id="23" name="矩形 22"/>
          <p:cNvSpPr/>
          <p:nvPr/>
        </p:nvSpPr>
        <p:spPr>
          <a:xfrm>
            <a:off x="1789240" y="3478095"/>
            <a:ext cx="2876108" cy="369332"/>
          </a:xfrm>
          <a:prstGeom prst="rect">
            <a:avLst/>
          </a:prstGeom>
        </p:spPr>
        <p:txBody>
          <a:bodyPr wrap="none">
            <a:spAutoFit/>
          </a:bodyPr>
          <a:lstStyle/>
          <a:p>
            <a:r>
              <a:rPr lang="en-US" altLang="zh-CN" dirty="0" smtClean="0"/>
              <a:t>y : Measurement variables. </a:t>
            </a:r>
            <a:endParaRPr lang="zh-CN" altLang="en-US" dirty="0"/>
          </a:p>
        </p:txBody>
      </p:sp>
      <p:sp>
        <p:nvSpPr>
          <p:cNvPr id="24" name="矩形 23"/>
          <p:cNvSpPr/>
          <p:nvPr/>
        </p:nvSpPr>
        <p:spPr>
          <a:xfrm>
            <a:off x="4884280" y="4964304"/>
            <a:ext cx="6304919" cy="338554"/>
          </a:xfrm>
          <a:prstGeom prst="rect">
            <a:avLst/>
          </a:prstGeom>
        </p:spPr>
        <p:txBody>
          <a:bodyPr wrap="square">
            <a:spAutoFit/>
          </a:bodyPr>
          <a:lstStyle/>
          <a:p>
            <a:r>
              <a:rPr lang="en-US" altLang="zh-CN" sz="1600" dirty="0" smtClean="0"/>
              <a:t>H : Measurement matrix (i.e., mapping measurements onto state).</a:t>
            </a:r>
            <a:endParaRPr lang="zh-CN" altLang="en-US" sz="1600" dirty="0"/>
          </a:p>
        </p:txBody>
      </p:sp>
      <p:sp>
        <p:nvSpPr>
          <p:cNvPr id="25" name="矩形 24"/>
          <p:cNvSpPr/>
          <p:nvPr/>
        </p:nvSpPr>
        <p:spPr>
          <a:xfrm>
            <a:off x="4884280" y="5304919"/>
            <a:ext cx="1760418" cy="369332"/>
          </a:xfrm>
          <a:prstGeom prst="rect">
            <a:avLst/>
          </a:prstGeom>
        </p:spPr>
        <p:txBody>
          <a:bodyPr wrap="none">
            <a:spAutoFit/>
          </a:bodyPr>
          <a:lstStyle/>
          <a:p>
            <a:r>
              <a:rPr lang="en-US" altLang="zh-CN" dirty="0" smtClean="0"/>
              <a:t>K : </a:t>
            </a:r>
            <a:r>
              <a:rPr lang="en-US" altLang="zh-CN" dirty="0" err="1" smtClean="0"/>
              <a:t>Kalman</a:t>
            </a:r>
            <a:r>
              <a:rPr lang="en-US" altLang="zh-CN" dirty="0" smtClean="0"/>
              <a:t> gain.</a:t>
            </a:r>
            <a:endParaRPr lang="zh-CN" altLang="en-US" dirty="0"/>
          </a:p>
        </p:txBody>
      </p:sp>
      <p:sp>
        <p:nvSpPr>
          <p:cNvPr id="26" name="矩形 25"/>
          <p:cNvSpPr/>
          <p:nvPr/>
        </p:nvSpPr>
        <p:spPr>
          <a:xfrm>
            <a:off x="4884280" y="5676311"/>
            <a:ext cx="6096000" cy="338554"/>
          </a:xfrm>
          <a:prstGeom prst="rect">
            <a:avLst/>
          </a:prstGeom>
        </p:spPr>
        <p:txBody>
          <a:bodyPr wrap="square">
            <a:spAutoFit/>
          </a:bodyPr>
          <a:lstStyle/>
          <a:p>
            <a:r>
              <a:rPr lang="en-US" altLang="zh-CN" sz="1600" dirty="0"/>
              <a:t>R : Measurement variance matrix (i.e., error from measurements)</a:t>
            </a:r>
            <a:endParaRPr lang="zh-CN" altLang="en-US" sz="1600" dirty="0"/>
          </a:p>
        </p:txBody>
      </p:sp>
      <p:cxnSp>
        <p:nvCxnSpPr>
          <p:cNvPr id="27" name="直接箭头连接符 26"/>
          <p:cNvCxnSpPr/>
          <p:nvPr/>
        </p:nvCxnSpPr>
        <p:spPr>
          <a:xfrm>
            <a:off x="3032328" y="3879466"/>
            <a:ext cx="194966" cy="550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日期占位符 29"/>
          <p:cNvSpPr>
            <a:spLocks noGrp="1"/>
          </p:cNvSpPr>
          <p:nvPr>
            <p:ph type="dt" sz="half" idx="10"/>
          </p:nvPr>
        </p:nvSpPr>
        <p:spPr/>
        <p:txBody>
          <a:bodyPr/>
          <a:lstStyle/>
          <a:p>
            <a:fld id="{830EF958-CF77-4886-800B-0058B191514B}" type="datetime1">
              <a:rPr lang="zh-CN" altLang="en-US" smtClean="0"/>
              <a:t>2017/6/7</a:t>
            </a:fld>
            <a:endParaRPr lang="zh-CN" altLang="en-US"/>
          </a:p>
        </p:txBody>
      </p:sp>
      <p:sp>
        <p:nvSpPr>
          <p:cNvPr id="31" name="灯片编号占位符 30"/>
          <p:cNvSpPr>
            <a:spLocks noGrp="1"/>
          </p:cNvSpPr>
          <p:nvPr>
            <p:ph type="sldNum" sz="quarter" idx="12"/>
          </p:nvPr>
        </p:nvSpPr>
        <p:spPr/>
        <p:txBody>
          <a:bodyPr/>
          <a:lstStyle/>
          <a:p>
            <a:fld id="{DE0C88A0-F833-4BB8-9B69-0488490149E6}" type="slidenum">
              <a:rPr lang="zh-CN" altLang="en-US" smtClean="0"/>
              <a:t>18</a:t>
            </a:fld>
            <a:endParaRPr lang="zh-CN" altLang="en-US"/>
          </a:p>
        </p:txBody>
      </p:sp>
      <p:sp>
        <p:nvSpPr>
          <p:cNvPr id="32" name="任意多边形 31"/>
          <p:cNvSpPr/>
          <p:nvPr/>
        </p:nvSpPr>
        <p:spPr>
          <a:xfrm>
            <a:off x="3466167" y="5172501"/>
            <a:ext cx="1419732" cy="700774"/>
          </a:xfrm>
          <a:custGeom>
            <a:avLst/>
            <a:gdLst>
              <a:gd name="connsiteX0" fmla="*/ 364 w 1419732"/>
              <a:gd name="connsiteY0" fmla="*/ 0 h 700774"/>
              <a:gd name="connsiteX1" fmla="*/ 41308 w 1419732"/>
              <a:gd name="connsiteY1" fmla="*/ 286603 h 700774"/>
              <a:gd name="connsiteX2" fmla="*/ 259672 w 1419732"/>
              <a:gd name="connsiteY2" fmla="*/ 464024 h 700774"/>
              <a:gd name="connsiteX3" fmla="*/ 832878 w 1419732"/>
              <a:gd name="connsiteY3" fmla="*/ 491320 h 700774"/>
              <a:gd name="connsiteX4" fmla="*/ 1174072 w 1419732"/>
              <a:gd name="connsiteY4" fmla="*/ 682389 h 700774"/>
              <a:gd name="connsiteX5" fmla="*/ 1419732 w 1419732"/>
              <a:gd name="connsiteY5" fmla="*/ 682389 h 700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9732" h="700774">
                <a:moveTo>
                  <a:pt x="364" y="0"/>
                </a:moveTo>
                <a:cubicBezTo>
                  <a:pt x="-773" y="104633"/>
                  <a:pt x="-1910" y="209266"/>
                  <a:pt x="41308" y="286603"/>
                </a:cubicBezTo>
                <a:cubicBezTo>
                  <a:pt x="84526" y="363940"/>
                  <a:pt x="127744" y="429905"/>
                  <a:pt x="259672" y="464024"/>
                </a:cubicBezTo>
                <a:cubicBezTo>
                  <a:pt x="391600" y="498143"/>
                  <a:pt x="680478" y="454926"/>
                  <a:pt x="832878" y="491320"/>
                </a:cubicBezTo>
                <a:cubicBezTo>
                  <a:pt x="985278" y="527714"/>
                  <a:pt x="1076263" y="650544"/>
                  <a:pt x="1174072" y="682389"/>
                </a:cubicBezTo>
                <a:cubicBezTo>
                  <a:pt x="1271881" y="714234"/>
                  <a:pt x="1345806" y="698311"/>
                  <a:pt x="1419732" y="682389"/>
                </a:cubicBezTo>
              </a:path>
            </a:pathLst>
          </a:custGeom>
          <a:noFill/>
          <a:ln>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3971499" y="3029803"/>
            <a:ext cx="941695" cy="1514901"/>
          </a:xfrm>
          <a:custGeom>
            <a:avLst/>
            <a:gdLst>
              <a:gd name="connsiteX0" fmla="*/ 0 w 941695"/>
              <a:gd name="connsiteY0" fmla="*/ 0 h 1514901"/>
              <a:gd name="connsiteX1" fmla="*/ 232011 w 941695"/>
              <a:gd name="connsiteY1" fmla="*/ 95534 h 1514901"/>
              <a:gd name="connsiteX2" fmla="*/ 655092 w 941695"/>
              <a:gd name="connsiteY2" fmla="*/ 559558 h 1514901"/>
              <a:gd name="connsiteX3" fmla="*/ 750626 w 941695"/>
              <a:gd name="connsiteY3" fmla="*/ 1296537 h 1514901"/>
              <a:gd name="connsiteX4" fmla="*/ 941695 w 941695"/>
              <a:gd name="connsiteY4" fmla="*/ 1514901 h 1514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695" h="1514901">
                <a:moveTo>
                  <a:pt x="0" y="0"/>
                </a:moveTo>
                <a:cubicBezTo>
                  <a:pt x="61414" y="1137"/>
                  <a:pt x="122829" y="2274"/>
                  <a:pt x="232011" y="95534"/>
                </a:cubicBezTo>
                <a:cubicBezTo>
                  <a:pt x="341193" y="188794"/>
                  <a:pt x="568656" y="359391"/>
                  <a:pt x="655092" y="559558"/>
                </a:cubicBezTo>
                <a:cubicBezTo>
                  <a:pt x="741528" y="759725"/>
                  <a:pt x="702859" y="1137313"/>
                  <a:pt x="750626" y="1296537"/>
                </a:cubicBezTo>
                <a:cubicBezTo>
                  <a:pt x="798393" y="1455761"/>
                  <a:pt x="870044" y="1485331"/>
                  <a:pt x="941695" y="1514901"/>
                </a:cubicBezTo>
              </a:path>
            </a:pathLst>
          </a:custGeom>
          <a:noFill/>
          <a:ln>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17193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Running Example</a:t>
            </a:r>
            <a:endParaRPr lang="zh-CN" altLang="en-US" dirty="0"/>
          </a:p>
        </p:txBody>
      </p:sp>
      <p:sp>
        <p:nvSpPr>
          <p:cNvPr id="3" name="内容占位符 2"/>
          <p:cNvSpPr>
            <a:spLocks noGrp="1"/>
          </p:cNvSpPr>
          <p:nvPr>
            <p:ph idx="1"/>
          </p:nvPr>
        </p:nvSpPr>
        <p:spPr/>
        <p:txBody>
          <a:bodyPr/>
          <a:lstStyle/>
          <a:p>
            <a:r>
              <a:rPr lang="en-US" altLang="zh-CN" dirty="0" smtClean="0"/>
              <a:t>The filter is now completely defined. Let’s put some numbers into this model. For the first test, we assume the true level of the tank is L = 1.</a:t>
            </a:r>
          </a:p>
          <a:p>
            <a:r>
              <a:rPr lang="en-US" altLang="zh-CN" dirty="0" smtClean="0"/>
              <a:t>We initialize the </a:t>
            </a:r>
            <a:r>
              <a:rPr lang="en-US" altLang="zh-CN" dirty="0" smtClean="0">
                <a:solidFill>
                  <a:srgbClr val="0070C0"/>
                </a:solidFill>
              </a:rPr>
              <a:t>state</a:t>
            </a:r>
            <a:r>
              <a:rPr lang="en-US" altLang="zh-CN" dirty="0" smtClean="0"/>
              <a:t> with an arbitrary number, with an </a:t>
            </a:r>
            <a:r>
              <a:rPr lang="en-US" altLang="zh-CN" dirty="0" smtClean="0">
                <a:solidFill>
                  <a:schemeClr val="accent1">
                    <a:lumMod val="50000"/>
                  </a:schemeClr>
                </a:solidFill>
              </a:rPr>
              <a:t>extremely </a:t>
            </a:r>
            <a:r>
              <a:rPr lang="en-US" altLang="zh-CN" dirty="0">
                <a:solidFill>
                  <a:srgbClr val="0070C0"/>
                </a:solidFill>
              </a:rPr>
              <a:t>high variance </a:t>
            </a:r>
            <a:r>
              <a:rPr lang="en-US" altLang="zh-CN" dirty="0" smtClean="0"/>
              <a:t>as it is completely unknown: </a:t>
            </a:r>
            <a:r>
              <a:rPr lang="en-US" altLang="zh-CN" dirty="0" smtClean="0">
                <a:solidFill>
                  <a:srgbClr val="C00000"/>
                </a:solidFill>
              </a:rPr>
              <a:t>x0 = 0 </a:t>
            </a:r>
            <a:r>
              <a:rPr lang="en-US" altLang="zh-CN" dirty="0" smtClean="0"/>
              <a:t>and </a:t>
            </a:r>
            <a:r>
              <a:rPr lang="en-US" altLang="zh-CN" dirty="0" smtClean="0">
                <a:solidFill>
                  <a:srgbClr val="C00000"/>
                </a:solidFill>
              </a:rPr>
              <a:t>p0 = 1000</a:t>
            </a:r>
            <a:r>
              <a:rPr lang="en-US" altLang="zh-CN" dirty="0" smtClean="0"/>
              <a:t>. </a:t>
            </a:r>
          </a:p>
          <a:p>
            <a:pPr lvl="1"/>
            <a:r>
              <a:rPr lang="en-US" altLang="zh-CN" dirty="0" smtClean="0"/>
              <a:t>If you initialize with a more meaningful variable, you will get faster convergence. </a:t>
            </a:r>
          </a:p>
          <a:p>
            <a:r>
              <a:rPr lang="en-US" altLang="zh-CN" dirty="0" smtClean="0"/>
              <a:t>The </a:t>
            </a:r>
            <a:r>
              <a:rPr lang="en-US" altLang="zh-CN" dirty="0">
                <a:solidFill>
                  <a:srgbClr val="0070C0"/>
                </a:solidFill>
              </a:rPr>
              <a:t>system noise </a:t>
            </a:r>
            <a:r>
              <a:rPr lang="en-US" altLang="zh-CN" dirty="0" smtClean="0"/>
              <a:t>we will choose will be </a:t>
            </a:r>
            <a:r>
              <a:rPr lang="en-US" altLang="zh-CN" dirty="0" smtClean="0">
                <a:solidFill>
                  <a:srgbClr val="C00000"/>
                </a:solidFill>
              </a:rPr>
              <a:t>q = 0. 0001</a:t>
            </a:r>
            <a:r>
              <a:rPr lang="en-US" altLang="zh-CN" dirty="0" smtClean="0"/>
              <a:t>, as we think we have an accurate model. Let’s start this process.</a:t>
            </a:r>
            <a:endParaRPr lang="zh-CN" altLang="en-US" dirty="0"/>
          </a:p>
        </p:txBody>
      </p:sp>
      <p:pic>
        <p:nvPicPr>
          <p:cNvPr id="4" name="图片 3"/>
          <p:cNvPicPr>
            <a:picLocks noChangeAspect="1"/>
          </p:cNvPicPr>
          <p:nvPr/>
        </p:nvPicPr>
        <p:blipFill>
          <a:blip r:embed="rId2"/>
          <a:stretch>
            <a:fillRect/>
          </a:stretch>
        </p:blipFill>
        <p:spPr>
          <a:xfrm>
            <a:off x="6901218" y="69198"/>
            <a:ext cx="2175664" cy="689124"/>
          </a:xfrm>
          <a:prstGeom prst="rect">
            <a:avLst/>
          </a:prstGeom>
        </p:spPr>
      </p:pic>
      <p:pic>
        <p:nvPicPr>
          <p:cNvPr id="5" name="图片 4"/>
          <p:cNvPicPr>
            <a:picLocks noChangeAspect="1"/>
          </p:cNvPicPr>
          <p:nvPr/>
        </p:nvPicPr>
        <p:blipFill>
          <a:blip r:embed="rId3"/>
          <a:stretch>
            <a:fillRect/>
          </a:stretch>
        </p:blipFill>
        <p:spPr>
          <a:xfrm>
            <a:off x="9408245" y="69198"/>
            <a:ext cx="2783755" cy="1060478"/>
          </a:xfrm>
          <a:prstGeom prst="rect">
            <a:avLst/>
          </a:prstGeom>
        </p:spPr>
      </p:pic>
      <p:sp>
        <p:nvSpPr>
          <p:cNvPr id="6" name="日期占位符 5"/>
          <p:cNvSpPr>
            <a:spLocks noGrp="1"/>
          </p:cNvSpPr>
          <p:nvPr>
            <p:ph type="dt" sz="half" idx="10"/>
          </p:nvPr>
        </p:nvSpPr>
        <p:spPr/>
        <p:txBody>
          <a:bodyPr/>
          <a:lstStyle/>
          <a:p>
            <a:fld id="{51DAB7C5-BA9A-4D7B-850D-C8247F14D1CF}" type="datetime1">
              <a:rPr lang="zh-CN" altLang="en-US" smtClean="0"/>
              <a:t>2017/6/7</a:t>
            </a:fld>
            <a:endParaRPr lang="zh-CN" altLang="en-US"/>
          </a:p>
        </p:txBody>
      </p:sp>
      <p:sp>
        <p:nvSpPr>
          <p:cNvPr id="7" name="灯片编号占位符 6"/>
          <p:cNvSpPr>
            <a:spLocks noGrp="1"/>
          </p:cNvSpPr>
          <p:nvPr>
            <p:ph type="sldNum" sz="quarter" idx="12"/>
          </p:nvPr>
        </p:nvSpPr>
        <p:spPr/>
        <p:txBody>
          <a:bodyPr/>
          <a:lstStyle/>
          <a:p>
            <a:fld id="{DE0C88A0-F833-4BB8-9B69-0488490149E6}" type="slidenum">
              <a:rPr lang="zh-CN" altLang="en-US" smtClean="0"/>
              <a:t>19</a:t>
            </a:fld>
            <a:endParaRPr lang="zh-CN" altLang="en-US"/>
          </a:p>
        </p:txBody>
      </p:sp>
    </p:spTree>
    <p:extLst>
      <p:ext uri="{BB962C8B-B14F-4D97-AF65-F5344CB8AC3E}">
        <p14:creationId xmlns:p14="http://schemas.microsoft.com/office/powerpoint/2010/main" val="2014433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温度 的图像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15" y="5172074"/>
            <a:ext cx="1743075" cy="168592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dirty="0" smtClean="0"/>
              <a:t>举例</a:t>
            </a:r>
            <a:r>
              <a:rPr lang="en-US" altLang="zh-CN" dirty="0" smtClean="0"/>
              <a:t>: </a:t>
            </a:r>
            <a:r>
              <a:rPr lang="zh-CN" altLang="en-US" dirty="0" smtClean="0"/>
              <a:t>教室的</a:t>
            </a:r>
            <a:r>
              <a:rPr lang="zh-CN" altLang="en-US" dirty="0"/>
              <a:t>温度</a:t>
            </a:r>
          </a:p>
        </p:txBody>
      </p:sp>
      <p:sp>
        <p:nvSpPr>
          <p:cNvPr id="3" name="内容占位符 2"/>
          <p:cNvSpPr>
            <a:spLocks noGrp="1"/>
          </p:cNvSpPr>
          <p:nvPr>
            <p:ph idx="1"/>
          </p:nvPr>
        </p:nvSpPr>
        <p:spPr/>
        <p:txBody>
          <a:bodyPr/>
          <a:lstStyle/>
          <a:p>
            <a:r>
              <a:rPr lang="zh-CN" altLang="en-US" dirty="0"/>
              <a:t>根据你的</a:t>
            </a:r>
            <a:r>
              <a:rPr lang="zh-CN" altLang="en-US" dirty="0">
                <a:solidFill>
                  <a:srgbClr val="0070C0"/>
                </a:solidFill>
              </a:rPr>
              <a:t>经验</a:t>
            </a:r>
            <a:r>
              <a:rPr lang="zh-CN" altLang="en-US" dirty="0" smtClean="0">
                <a:solidFill>
                  <a:srgbClr val="0070C0"/>
                </a:solidFill>
              </a:rPr>
              <a:t>判断</a:t>
            </a:r>
            <a:r>
              <a:rPr lang="en-US" altLang="zh-CN" dirty="0" smtClean="0"/>
              <a:t>, </a:t>
            </a:r>
            <a:r>
              <a:rPr lang="zh-CN" altLang="en-US" dirty="0" smtClean="0"/>
              <a:t>这个</a:t>
            </a:r>
            <a:r>
              <a:rPr lang="zh-CN" altLang="en-US" dirty="0"/>
              <a:t>房间的温度是恒定</a:t>
            </a:r>
            <a:r>
              <a:rPr lang="zh-CN" altLang="en-US" dirty="0" smtClean="0"/>
              <a:t>的</a:t>
            </a:r>
            <a:r>
              <a:rPr lang="en-US" altLang="zh-CN" dirty="0" smtClean="0"/>
              <a:t>, </a:t>
            </a:r>
            <a:r>
              <a:rPr lang="zh-CN" altLang="en-US" dirty="0" smtClean="0"/>
              <a:t>也就是</a:t>
            </a:r>
            <a:r>
              <a:rPr lang="zh-CN" altLang="en-US" dirty="0"/>
              <a:t>下一分钟的温度等于现在这一分钟的温度（假设我们用一分钟来做时间单位</a:t>
            </a:r>
            <a:r>
              <a:rPr lang="zh-CN" altLang="en-US" dirty="0" smtClean="0"/>
              <a:t>）</a:t>
            </a:r>
            <a:endParaRPr lang="en-US" altLang="zh-CN" dirty="0" smtClean="0"/>
          </a:p>
          <a:p>
            <a:r>
              <a:rPr lang="zh-CN" altLang="en-US" dirty="0"/>
              <a:t>假设你对你的经验不是</a:t>
            </a:r>
            <a:r>
              <a:rPr lang="en-US" altLang="zh-CN" dirty="0"/>
              <a:t>100%</a:t>
            </a:r>
            <a:r>
              <a:rPr lang="zh-CN" altLang="en-US" dirty="0"/>
              <a:t>的相信，可能会有上下偏差</a:t>
            </a:r>
            <a:r>
              <a:rPr lang="zh-CN" altLang="en-US" dirty="0" smtClean="0"/>
              <a:t>几度</a:t>
            </a:r>
            <a:endParaRPr lang="en-US" altLang="zh-CN" dirty="0" smtClean="0"/>
          </a:p>
          <a:p>
            <a:r>
              <a:rPr lang="zh-CN" altLang="en-US" dirty="0"/>
              <a:t>我们把这些偏差看成是</a:t>
            </a:r>
            <a:r>
              <a:rPr lang="zh-CN" altLang="en-US" dirty="0">
                <a:solidFill>
                  <a:srgbClr val="0070C0"/>
                </a:solidFill>
              </a:rPr>
              <a:t>高斯</a:t>
            </a:r>
            <a:r>
              <a:rPr lang="zh-CN" altLang="en-US" dirty="0" smtClean="0">
                <a:solidFill>
                  <a:srgbClr val="0070C0"/>
                </a:solidFill>
              </a:rPr>
              <a:t>白噪声</a:t>
            </a:r>
            <a:r>
              <a:rPr lang="en-US" altLang="zh-CN" dirty="0" smtClean="0"/>
              <a:t>(White </a:t>
            </a:r>
            <a:r>
              <a:rPr lang="en-US" altLang="zh-CN" dirty="0"/>
              <a:t>Gaussian </a:t>
            </a:r>
            <a:r>
              <a:rPr lang="en-US" altLang="zh-CN" dirty="0" smtClean="0"/>
              <a:t>Noise), </a:t>
            </a:r>
            <a:r>
              <a:rPr lang="zh-CN" altLang="en-US" dirty="0" smtClean="0"/>
              <a:t>也就是</a:t>
            </a:r>
            <a:r>
              <a:rPr lang="zh-CN" altLang="en-US" dirty="0"/>
              <a:t>这些偏差跟前后时间是没有关系的而且符合高斯</a:t>
            </a:r>
            <a:r>
              <a:rPr lang="zh-CN" altLang="en-US" dirty="0" smtClean="0"/>
              <a:t>分配</a:t>
            </a:r>
            <a:r>
              <a:rPr lang="en-US" altLang="zh-CN" dirty="0" smtClean="0"/>
              <a:t>(Gaussian Distribution)</a:t>
            </a:r>
          </a:p>
          <a:p>
            <a:r>
              <a:rPr lang="zh-CN" altLang="en-US" dirty="0" smtClean="0"/>
              <a:t>另外</a:t>
            </a:r>
            <a:r>
              <a:rPr lang="en-US" altLang="zh-CN" dirty="0" smtClean="0"/>
              <a:t>, </a:t>
            </a:r>
            <a:r>
              <a:rPr lang="zh-CN" altLang="en-US" dirty="0" smtClean="0"/>
              <a:t>我们</a:t>
            </a:r>
            <a:r>
              <a:rPr lang="zh-CN" altLang="en-US" dirty="0"/>
              <a:t>在房间里放一个</a:t>
            </a:r>
            <a:r>
              <a:rPr lang="zh-CN" altLang="en-US" dirty="0">
                <a:solidFill>
                  <a:srgbClr val="0070C0"/>
                </a:solidFill>
              </a:rPr>
              <a:t>温度计</a:t>
            </a:r>
            <a:r>
              <a:rPr lang="zh-CN" altLang="en-US" dirty="0"/>
              <a:t>，但是这个温度计也</a:t>
            </a:r>
            <a:r>
              <a:rPr lang="zh-CN" altLang="en-US" dirty="0">
                <a:solidFill>
                  <a:srgbClr val="0070C0"/>
                </a:solidFill>
              </a:rPr>
              <a:t>不准确</a:t>
            </a:r>
            <a:r>
              <a:rPr lang="zh-CN" altLang="en-US" dirty="0"/>
              <a:t>的，测量值会比实际值偏差。我们也把这些偏差看成是高斯</a:t>
            </a:r>
            <a:r>
              <a:rPr lang="zh-CN" altLang="en-US" dirty="0" smtClean="0"/>
              <a:t>白噪声</a:t>
            </a:r>
            <a:r>
              <a:rPr lang="en-US" altLang="zh-CN" dirty="0" smtClean="0"/>
              <a:t>.</a:t>
            </a:r>
            <a:endParaRPr lang="zh-CN" altLang="en-US" dirty="0"/>
          </a:p>
        </p:txBody>
      </p:sp>
      <p:pic>
        <p:nvPicPr>
          <p:cNvPr id="5124" name="Picture 4" descr="教室 的图像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817" y="80962"/>
            <a:ext cx="2190750" cy="160972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481190" y="5963483"/>
            <a:ext cx="2459328" cy="369332"/>
          </a:xfrm>
          <a:prstGeom prst="rect">
            <a:avLst/>
          </a:prstGeom>
          <a:solidFill>
            <a:srgbClr val="FFC000"/>
          </a:solidFill>
        </p:spPr>
        <p:txBody>
          <a:bodyPr wrap="none">
            <a:spAutoFit/>
          </a:bodyPr>
          <a:lstStyle/>
          <a:p>
            <a:r>
              <a:rPr lang="zh-CN" altLang="en-US" dirty="0" smtClean="0"/>
              <a:t>经验判断 </a:t>
            </a:r>
            <a:r>
              <a:rPr lang="en-US" altLang="zh-CN" dirty="0" smtClean="0"/>
              <a:t>(</a:t>
            </a:r>
            <a:r>
              <a:rPr lang="zh-CN" altLang="en-US" dirty="0" smtClean="0"/>
              <a:t>高斯白噪声</a:t>
            </a:r>
            <a:r>
              <a:rPr lang="en-US" altLang="zh-CN" dirty="0" smtClean="0"/>
              <a:t>)</a:t>
            </a:r>
            <a:endParaRPr lang="zh-CN" altLang="en-US" dirty="0"/>
          </a:p>
        </p:txBody>
      </p:sp>
      <p:sp>
        <p:nvSpPr>
          <p:cNvPr id="5" name="矩形 4"/>
          <p:cNvSpPr/>
          <p:nvPr/>
        </p:nvSpPr>
        <p:spPr>
          <a:xfrm>
            <a:off x="3481190" y="6311900"/>
            <a:ext cx="2165978" cy="369332"/>
          </a:xfrm>
          <a:prstGeom prst="rect">
            <a:avLst/>
          </a:prstGeom>
          <a:solidFill>
            <a:srgbClr val="FFFF00"/>
          </a:solidFill>
        </p:spPr>
        <p:txBody>
          <a:bodyPr wrap="none">
            <a:spAutoFit/>
          </a:bodyPr>
          <a:lstStyle/>
          <a:p>
            <a:r>
              <a:rPr lang="zh-CN" altLang="en-US" dirty="0" smtClean="0"/>
              <a:t>温度计</a:t>
            </a:r>
            <a:r>
              <a:rPr lang="en-US" altLang="zh-CN" dirty="0" smtClean="0"/>
              <a:t>(</a:t>
            </a:r>
            <a:r>
              <a:rPr lang="zh-CN" altLang="en-US" dirty="0" smtClean="0"/>
              <a:t>高斯白噪声</a:t>
            </a:r>
            <a:r>
              <a:rPr lang="en-US" altLang="zh-CN" dirty="0" smtClean="0"/>
              <a:t>)</a:t>
            </a:r>
            <a:endParaRPr lang="zh-CN" altLang="en-US" dirty="0"/>
          </a:p>
        </p:txBody>
      </p:sp>
      <p:sp>
        <p:nvSpPr>
          <p:cNvPr id="6" name="日期占位符 5"/>
          <p:cNvSpPr>
            <a:spLocks noGrp="1"/>
          </p:cNvSpPr>
          <p:nvPr>
            <p:ph type="dt" sz="half" idx="10"/>
          </p:nvPr>
        </p:nvSpPr>
        <p:spPr/>
        <p:txBody>
          <a:bodyPr/>
          <a:lstStyle/>
          <a:p>
            <a:fld id="{7121E449-A78E-499B-9AC8-3E27C2A9B03F}" type="datetime1">
              <a:rPr lang="zh-CN" altLang="en-US" smtClean="0"/>
              <a:t>2017/6/7</a:t>
            </a:fld>
            <a:endParaRPr lang="zh-CN" altLang="en-US"/>
          </a:p>
        </p:txBody>
      </p:sp>
      <p:sp>
        <p:nvSpPr>
          <p:cNvPr id="7" name="灯片编号占位符 6"/>
          <p:cNvSpPr>
            <a:spLocks noGrp="1"/>
          </p:cNvSpPr>
          <p:nvPr>
            <p:ph type="sldNum" sz="quarter" idx="12"/>
          </p:nvPr>
        </p:nvSpPr>
        <p:spPr/>
        <p:txBody>
          <a:bodyPr/>
          <a:lstStyle/>
          <a:p>
            <a:fld id="{DE0C88A0-F833-4BB8-9B69-0488490149E6}" type="slidenum">
              <a:rPr lang="zh-CN" altLang="en-US" smtClean="0"/>
              <a:t>2</a:t>
            </a:fld>
            <a:endParaRPr lang="zh-CN" altLang="en-US"/>
          </a:p>
        </p:txBody>
      </p:sp>
    </p:spTree>
    <p:extLst>
      <p:ext uri="{BB962C8B-B14F-4D97-AF65-F5344CB8AC3E}">
        <p14:creationId xmlns:p14="http://schemas.microsoft.com/office/powerpoint/2010/main" val="386640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Let’s start this process.</a:t>
            </a:r>
            <a:endParaRPr lang="zh-CN" altLang="en-US" dirty="0"/>
          </a:p>
        </p:txBody>
      </p:sp>
      <p:sp>
        <p:nvSpPr>
          <p:cNvPr id="3" name="内容占位符 2"/>
          <p:cNvSpPr>
            <a:spLocks noGrp="1"/>
          </p:cNvSpPr>
          <p:nvPr>
            <p:ph idx="1"/>
          </p:nvPr>
        </p:nvSpPr>
        <p:spPr/>
        <p:txBody>
          <a:bodyPr/>
          <a:lstStyle/>
          <a:p>
            <a:r>
              <a:rPr lang="en-US" altLang="zh-CN" dirty="0" smtClean="0"/>
              <a:t>Predict</a:t>
            </a:r>
          </a:p>
          <a:p>
            <a:pPr lvl="1"/>
            <a:r>
              <a:rPr lang="en-US" altLang="zh-CN" sz="3200" dirty="0" smtClean="0">
                <a:solidFill>
                  <a:srgbClr val="C00000"/>
                </a:solidFill>
              </a:rPr>
              <a:t>x</a:t>
            </a:r>
            <a:r>
              <a:rPr lang="en-US" altLang="zh-CN" sz="1800" dirty="0">
                <a:solidFill>
                  <a:srgbClr val="C00000"/>
                </a:solidFill>
              </a:rPr>
              <a:t>1|0</a:t>
            </a:r>
            <a:r>
              <a:rPr lang="en-US" altLang="zh-CN" dirty="0" smtClean="0">
                <a:solidFill>
                  <a:srgbClr val="C00000"/>
                </a:solidFill>
              </a:rPr>
              <a:t> = 0</a:t>
            </a:r>
          </a:p>
          <a:p>
            <a:pPr lvl="1"/>
            <a:r>
              <a:rPr lang="en-US" altLang="zh-CN" sz="3200" dirty="0">
                <a:solidFill>
                  <a:srgbClr val="C00000"/>
                </a:solidFill>
              </a:rPr>
              <a:t>p</a:t>
            </a:r>
            <a:r>
              <a:rPr lang="en-US" altLang="zh-CN" sz="1800" dirty="0" smtClean="0">
                <a:solidFill>
                  <a:srgbClr val="C00000"/>
                </a:solidFill>
              </a:rPr>
              <a:t>1|0</a:t>
            </a:r>
            <a:r>
              <a:rPr lang="en-US" altLang="zh-CN" dirty="0" smtClean="0">
                <a:solidFill>
                  <a:srgbClr val="C00000"/>
                </a:solidFill>
              </a:rPr>
              <a:t> = 1000 + 0. 0001</a:t>
            </a:r>
          </a:p>
          <a:p>
            <a:r>
              <a:rPr lang="en-US" altLang="zh-CN" dirty="0" smtClean="0"/>
              <a:t>The hypothetical measurement we get is </a:t>
            </a:r>
            <a:r>
              <a:rPr lang="en-US" altLang="zh-CN" sz="3600" dirty="0">
                <a:solidFill>
                  <a:srgbClr val="C00000"/>
                </a:solidFill>
              </a:rPr>
              <a:t>y</a:t>
            </a:r>
            <a:r>
              <a:rPr lang="en-US" altLang="zh-CN" sz="2200" dirty="0" smtClean="0">
                <a:solidFill>
                  <a:srgbClr val="C00000"/>
                </a:solidFill>
              </a:rPr>
              <a:t>1</a:t>
            </a:r>
            <a:r>
              <a:rPr lang="en-US" altLang="zh-CN" dirty="0" smtClean="0">
                <a:solidFill>
                  <a:srgbClr val="C00000"/>
                </a:solidFill>
              </a:rPr>
              <a:t> = 0. 9 </a:t>
            </a:r>
            <a:r>
              <a:rPr lang="en-US" altLang="zh-CN" dirty="0" smtClean="0"/>
              <a:t>(due to noise). We assume a </a:t>
            </a:r>
            <a:r>
              <a:rPr lang="en-US" altLang="zh-CN" dirty="0" smtClean="0">
                <a:solidFill>
                  <a:srgbClr val="0070C0"/>
                </a:solidFill>
              </a:rPr>
              <a:t>measurement noise </a:t>
            </a:r>
            <a:r>
              <a:rPr lang="en-US" altLang="zh-CN" dirty="0" smtClean="0"/>
              <a:t>of </a:t>
            </a:r>
            <a:r>
              <a:rPr lang="en-US" altLang="zh-CN" dirty="0" smtClean="0">
                <a:solidFill>
                  <a:srgbClr val="C00000"/>
                </a:solidFill>
              </a:rPr>
              <a:t>r = 0. 1</a:t>
            </a:r>
            <a:r>
              <a:rPr lang="en-US" altLang="zh-CN" dirty="0" smtClean="0"/>
              <a:t>.</a:t>
            </a:r>
          </a:p>
          <a:p>
            <a:r>
              <a:rPr lang="en-US" altLang="zh-CN" dirty="0" smtClean="0"/>
              <a:t>Update</a:t>
            </a:r>
          </a:p>
          <a:p>
            <a:pPr lvl="1"/>
            <a:r>
              <a:rPr lang="en-US" altLang="zh-CN" dirty="0" smtClean="0">
                <a:solidFill>
                  <a:srgbClr val="C00000"/>
                </a:solidFill>
              </a:rPr>
              <a:t>K1 = 1000. 0001(1000. 0001 + 0. 1) = 0. 9999 </a:t>
            </a:r>
          </a:p>
          <a:p>
            <a:pPr lvl="1"/>
            <a:r>
              <a:rPr lang="en-US" altLang="zh-CN" dirty="0" smtClean="0">
                <a:solidFill>
                  <a:srgbClr val="C00000"/>
                </a:solidFill>
              </a:rPr>
              <a:t>x1|1 = 0 + 0. 9999 (0. 9 − 0) = 0. 8999 </a:t>
            </a:r>
          </a:p>
          <a:p>
            <a:pPr lvl="1"/>
            <a:r>
              <a:rPr lang="en-US" altLang="zh-CN" dirty="0" smtClean="0">
                <a:solidFill>
                  <a:srgbClr val="C00000"/>
                </a:solidFill>
              </a:rPr>
              <a:t>p1|1 = (1 − 0 . 9999) 1000. 0001 = 0. 1000</a:t>
            </a:r>
            <a:endParaRPr lang="zh-CN" altLang="en-US" dirty="0">
              <a:solidFill>
                <a:srgbClr val="C00000"/>
              </a:solidFill>
            </a:endParaRPr>
          </a:p>
        </p:txBody>
      </p:sp>
      <p:sp>
        <p:nvSpPr>
          <p:cNvPr id="5" name="矩形 4"/>
          <p:cNvSpPr/>
          <p:nvPr/>
        </p:nvSpPr>
        <p:spPr>
          <a:xfrm>
            <a:off x="8034617" y="5551946"/>
            <a:ext cx="4003189" cy="584775"/>
          </a:xfrm>
          <a:prstGeom prst="rect">
            <a:avLst/>
          </a:prstGeom>
        </p:spPr>
        <p:txBody>
          <a:bodyPr wrap="square">
            <a:spAutoFit/>
          </a:bodyPr>
          <a:lstStyle/>
          <a:p>
            <a:r>
              <a:rPr lang="en-US" altLang="zh-CN" sz="1600" dirty="0">
                <a:solidFill>
                  <a:srgbClr val="7030A0"/>
                </a:solidFill>
              </a:rPr>
              <a:t>The initialization of 0, has been brought close to the true value of the system.</a:t>
            </a:r>
            <a:endParaRPr lang="zh-CN" altLang="en-US" sz="1600" dirty="0">
              <a:solidFill>
                <a:srgbClr val="7030A0"/>
              </a:solidFill>
            </a:endParaRPr>
          </a:p>
        </p:txBody>
      </p:sp>
      <p:cxnSp>
        <p:nvCxnSpPr>
          <p:cNvPr id="7" name="直接箭头连接符 6"/>
          <p:cNvCxnSpPr/>
          <p:nvPr/>
        </p:nvCxnSpPr>
        <p:spPr>
          <a:xfrm flipH="1" flipV="1">
            <a:off x="2033195" y="5953518"/>
            <a:ext cx="890336" cy="655795"/>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6066303" y="7664"/>
            <a:ext cx="2313398" cy="732750"/>
          </a:xfrm>
          <a:prstGeom prst="rect">
            <a:avLst/>
          </a:prstGeom>
        </p:spPr>
      </p:pic>
      <p:pic>
        <p:nvPicPr>
          <p:cNvPr id="9" name="图片 8"/>
          <p:cNvPicPr>
            <a:picLocks noChangeAspect="1"/>
          </p:cNvPicPr>
          <p:nvPr/>
        </p:nvPicPr>
        <p:blipFill>
          <a:blip r:embed="rId3"/>
          <a:stretch>
            <a:fillRect/>
          </a:stretch>
        </p:blipFill>
        <p:spPr>
          <a:xfrm>
            <a:off x="8766978" y="-5040"/>
            <a:ext cx="3425022" cy="1304770"/>
          </a:xfrm>
          <a:prstGeom prst="rect">
            <a:avLst/>
          </a:prstGeom>
        </p:spPr>
      </p:pic>
      <p:sp>
        <p:nvSpPr>
          <p:cNvPr id="10" name="矩形 9"/>
          <p:cNvSpPr/>
          <p:nvPr/>
        </p:nvSpPr>
        <p:spPr>
          <a:xfrm>
            <a:off x="6214572" y="979717"/>
            <a:ext cx="5584227" cy="2462213"/>
          </a:xfrm>
          <a:prstGeom prst="rect">
            <a:avLst/>
          </a:prstGeom>
        </p:spPr>
        <p:txBody>
          <a:bodyPr wrap="square">
            <a:spAutoFit/>
          </a:bodyPr>
          <a:lstStyle/>
          <a:p>
            <a:r>
              <a:rPr lang="en-US" altLang="zh-CN" sz="1400" dirty="0" smtClean="0"/>
              <a:t>x : Estimated state</a:t>
            </a:r>
            <a:endParaRPr lang="zh-CN" altLang="en-US" sz="1400" dirty="0" smtClean="0"/>
          </a:p>
          <a:p>
            <a:r>
              <a:rPr lang="en-US" altLang="zh-CN" sz="1400" dirty="0" smtClean="0"/>
              <a:t>y : Measurement variables. </a:t>
            </a:r>
            <a:endParaRPr lang="zh-CN" altLang="en-US" sz="1400" dirty="0" smtClean="0"/>
          </a:p>
          <a:p>
            <a:endParaRPr lang="en-US" altLang="zh-CN" sz="1400" dirty="0" smtClean="0"/>
          </a:p>
          <a:p>
            <a:r>
              <a:rPr lang="en-US" altLang="zh-CN" sz="1400" dirty="0" smtClean="0"/>
              <a:t>F : State transition matrix (i.e., transition between states). </a:t>
            </a:r>
          </a:p>
          <a:p>
            <a:r>
              <a:rPr lang="en-US" altLang="zh-CN" sz="1400" dirty="0" smtClean="0"/>
              <a:t>B : Control matrix (i.e., mapping control to state variables)</a:t>
            </a:r>
            <a:endParaRPr lang="zh-CN" altLang="en-US" sz="1400" dirty="0" smtClean="0"/>
          </a:p>
          <a:p>
            <a:r>
              <a:rPr lang="en-US" altLang="zh-CN" sz="1400" dirty="0" smtClean="0"/>
              <a:t>u : Control variables.</a:t>
            </a:r>
          </a:p>
          <a:p>
            <a:r>
              <a:rPr lang="en-US" altLang="zh-CN" sz="1400" dirty="0" smtClean="0"/>
              <a:t>P : State variance matrix (i.e., error of estimation)</a:t>
            </a:r>
          </a:p>
          <a:p>
            <a:r>
              <a:rPr lang="en-US" altLang="zh-CN" sz="1400" dirty="0" smtClean="0"/>
              <a:t>Q : Process variance matrix (i.e., error due to process).</a:t>
            </a:r>
            <a:endParaRPr lang="zh-CN" altLang="en-US" sz="1400" dirty="0" smtClean="0"/>
          </a:p>
          <a:p>
            <a:r>
              <a:rPr lang="en-US" altLang="zh-CN" sz="1400" dirty="0"/>
              <a:t>H : Measurement matrix (i.e., mapping measurements onto state</a:t>
            </a:r>
            <a:r>
              <a:rPr lang="en-US" altLang="zh-CN" sz="1400" dirty="0" smtClean="0"/>
              <a:t>).</a:t>
            </a:r>
          </a:p>
          <a:p>
            <a:r>
              <a:rPr lang="en-US" altLang="zh-CN" sz="1400" dirty="0" smtClean="0"/>
              <a:t>K : </a:t>
            </a:r>
            <a:r>
              <a:rPr lang="en-US" altLang="zh-CN" sz="1400" dirty="0" err="1" smtClean="0"/>
              <a:t>Kalman</a:t>
            </a:r>
            <a:r>
              <a:rPr lang="en-US" altLang="zh-CN" sz="1400" dirty="0" smtClean="0"/>
              <a:t> gain.</a:t>
            </a:r>
            <a:endParaRPr lang="zh-CN" altLang="en-US" sz="1400" dirty="0" smtClean="0"/>
          </a:p>
          <a:p>
            <a:r>
              <a:rPr lang="en-US" altLang="zh-CN" sz="1400" dirty="0"/>
              <a:t>R : Measurement variance matrix (i.e., error from measurements</a:t>
            </a:r>
            <a:r>
              <a:rPr lang="en-US" altLang="zh-CN" sz="1400" dirty="0" smtClean="0"/>
              <a:t>)</a:t>
            </a:r>
            <a:endParaRPr lang="zh-CN" altLang="en-US" sz="1400" dirty="0"/>
          </a:p>
        </p:txBody>
      </p:sp>
      <p:sp>
        <p:nvSpPr>
          <p:cNvPr id="18" name="矩形 17"/>
          <p:cNvSpPr/>
          <p:nvPr/>
        </p:nvSpPr>
        <p:spPr>
          <a:xfrm>
            <a:off x="2923531" y="6176963"/>
            <a:ext cx="4068940" cy="646331"/>
          </a:xfrm>
          <a:prstGeom prst="rect">
            <a:avLst/>
          </a:prstGeom>
        </p:spPr>
        <p:txBody>
          <a:bodyPr wrap="square">
            <a:spAutoFit/>
          </a:bodyPr>
          <a:lstStyle/>
          <a:p>
            <a:r>
              <a:rPr lang="en-US" altLang="zh-CN" dirty="0" smtClean="0">
                <a:solidFill>
                  <a:srgbClr val="7030A0"/>
                </a:solidFill>
              </a:rPr>
              <a:t>The </a:t>
            </a:r>
            <a:r>
              <a:rPr lang="en-US" altLang="zh-CN" dirty="0">
                <a:solidFill>
                  <a:srgbClr val="7030A0"/>
                </a:solidFill>
              </a:rPr>
              <a:t>variance (error) has been brought down to a reasonable value</a:t>
            </a:r>
            <a:endParaRPr lang="zh-CN" altLang="en-US" dirty="0"/>
          </a:p>
        </p:txBody>
      </p:sp>
      <p:cxnSp>
        <p:nvCxnSpPr>
          <p:cNvPr id="22" name="直接箭头连接符 21"/>
          <p:cNvCxnSpPr>
            <a:stCxn id="5" idx="1"/>
          </p:cNvCxnSpPr>
          <p:nvPr/>
        </p:nvCxnSpPr>
        <p:spPr>
          <a:xfrm flipH="1" flipV="1">
            <a:off x="6782937" y="5372559"/>
            <a:ext cx="1251680" cy="471775"/>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24" name="日期占位符 23"/>
          <p:cNvSpPr>
            <a:spLocks noGrp="1"/>
          </p:cNvSpPr>
          <p:nvPr>
            <p:ph type="dt" sz="half" idx="10"/>
          </p:nvPr>
        </p:nvSpPr>
        <p:spPr/>
        <p:txBody>
          <a:bodyPr/>
          <a:lstStyle/>
          <a:p>
            <a:fld id="{80FB996F-F051-4C78-9BD8-493E750DEA6C}" type="datetime1">
              <a:rPr lang="zh-CN" altLang="en-US" smtClean="0"/>
              <a:t>2017/6/7</a:t>
            </a:fld>
            <a:endParaRPr lang="zh-CN" altLang="en-US"/>
          </a:p>
        </p:txBody>
      </p:sp>
      <p:sp>
        <p:nvSpPr>
          <p:cNvPr id="25" name="灯片编号占位符 24"/>
          <p:cNvSpPr>
            <a:spLocks noGrp="1"/>
          </p:cNvSpPr>
          <p:nvPr>
            <p:ph type="sldNum" sz="quarter" idx="12"/>
          </p:nvPr>
        </p:nvSpPr>
        <p:spPr/>
        <p:txBody>
          <a:bodyPr/>
          <a:lstStyle/>
          <a:p>
            <a:fld id="{DE0C88A0-F833-4BB8-9B69-0488490149E6}" type="slidenum">
              <a:rPr lang="zh-CN" altLang="en-US" smtClean="0"/>
              <a:t>20</a:t>
            </a:fld>
            <a:endParaRPr lang="zh-CN" altLang="en-US"/>
          </a:p>
        </p:txBody>
      </p:sp>
      <p:sp>
        <p:nvSpPr>
          <p:cNvPr id="26" name="矩形 25"/>
          <p:cNvSpPr/>
          <p:nvPr/>
        </p:nvSpPr>
        <p:spPr>
          <a:xfrm>
            <a:off x="5975564" y="4600464"/>
            <a:ext cx="478016" cy="369332"/>
          </a:xfrm>
          <a:prstGeom prst="rect">
            <a:avLst/>
          </a:prstGeom>
        </p:spPr>
        <p:txBody>
          <a:bodyPr wrap="none">
            <a:spAutoFit/>
          </a:bodyPr>
          <a:lstStyle/>
          <a:p>
            <a:r>
              <a:rPr lang="en-US" altLang="zh-CN" dirty="0" smtClean="0">
                <a:solidFill>
                  <a:srgbClr val="C00000"/>
                </a:solidFill>
              </a:rPr>
              <a:t>−1</a:t>
            </a:r>
            <a:endParaRPr lang="zh-CN" altLang="en-US" dirty="0"/>
          </a:p>
        </p:txBody>
      </p:sp>
    </p:spTree>
    <p:extLst>
      <p:ext uri="{BB962C8B-B14F-4D97-AF65-F5344CB8AC3E}">
        <p14:creationId xmlns:p14="http://schemas.microsoft.com/office/powerpoint/2010/main" val="2784389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Let’s do one more step</a:t>
            </a:r>
            <a:endParaRPr lang="zh-CN" altLang="en-US" dirty="0"/>
          </a:p>
        </p:txBody>
      </p:sp>
      <p:sp>
        <p:nvSpPr>
          <p:cNvPr id="3" name="内容占位符 2"/>
          <p:cNvSpPr>
            <a:spLocks noGrp="1"/>
          </p:cNvSpPr>
          <p:nvPr>
            <p:ph idx="1"/>
          </p:nvPr>
        </p:nvSpPr>
        <p:spPr/>
        <p:txBody>
          <a:bodyPr/>
          <a:lstStyle/>
          <a:p>
            <a:r>
              <a:rPr lang="en-US" altLang="zh-CN" dirty="0" smtClean="0"/>
              <a:t>Predict: </a:t>
            </a:r>
          </a:p>
          <a:p>
            <a:pPr lvl="1"/>
            <a:r>
              <a:rPr lang="en-US" altLang="zh-CN" dirty="0" smtClean="0">
                <a:solidFill>
                  <a:srgbClr val="C00000"/>
                </a:solidFill>
              </a:rPr>
              <a:t>x</a:t>
            </a:r>
            <a:r>
              <a:rPr lang="en-US" altLang="zh-CN" sz="1800" dirty="0" smtClean="0">
                <a:solidFill>
                  <a:srgbClr val="C00000"/>
                </a:solidFill>
              </a:rPr>
              <a:t>2|1</a:t>
            </a:r>
            <a:r>
              <a:rPr lang="en-US" altLang="zh-CN" dirty="0" smtClean="0">
                <a:solidFill>
                  <a:srgbClr val="C00000"/>
                </a:solidFill>
              </a:rPr>
              <a:t> = 0. 8999 </a:t>
            </a:r>
          </a:p>
          <a:p>
            <a:pPr lvl="1"/>
            <a:r>
              <a:rPr lang="en-US" altLang="zh-CN" dirty="0" smtClean="0">
                <a:solidFill>
                  <a:srgbClr val="C00000"/>
                </a:solidFill>
              </a:rPr>
              <a:t>p</a:t>
            </a:r>
            <a:r>
              <a:rPr lang="en-US" altLang="zh-CN" sz="1800" dirty="0">
                <a:solidFill>
                  <a:srgbClr val="C00000"/>
                </a:solidFill>
              </a:rPr>
              <a:t>2|1</a:t>
            </a:r>
            <a:r>
              <a:rPr lang="en-US" altLang="zh-CN" dirty="0" smtClean="0">
                <a:solidFill>
                  <a:srgbClr val="C00000"/>
                </a:solidFill>
              </a:rPr>
              <a:t> = 0. 1000 + 0. 0001 = 0. 1001</a:t>
            </a:r>
          </a:p>
          <a:p>
            <a:pPr lvl="1"/>
            <a:r>
              <a:rPr lang="en-US" altLang="zh-CN" dirty="0" smtClean="0"/>
              <a:t>The hypothetical measurement we get this time is y2 = 0. 8 (due to noise)</a:t>
            </a:r>
          </a:p>
          <a:p>
            <a:r>
              <a:rPr lang="en-US" altLang="zh-CN" dirty="0" smtClean="0"/>
              <a:t>Update: </a:t>
            </a:r>
          </a:p>
          <a:p>
            <a:pPr lvl="1"/>
            <a:r>
              <a:rPr lang="en-US" altLang="zh-CN" dirty="0" smtClean="0">
                <a:solidFill>
                  <a:srgbClr val="C00000"/>
                </a:solidFill>
              </a:rPr>
              <a:t>K</a:t>
            </a:r>
            <a:r>
              <a:rPr lang="en-US" altLang="zh-CN" sz="1800" dirty="0">
                <a:solidFill>
                  <a:srgbClr val="C00000"/>
                </a:solidFill>
              </a:rPr>
              <a:t>2</a:t>
            </a:r>
            <a:r>
              <a:rPr lang="en-US" altLang="zh-CN" dirty="0" smtClean="0">
                <a:solidFill>
                  <a:srgbClr val="C00000"/>
                </a:solidFill>
              </a:rPr>
              <a:t> = 0. 1001 (0. 1001 + 0. 1) = 0. 5002 </a:t>
            </a:r>
          </a:p>
          <a:p>
            <a:pPr lvl="1"/>
            <a:r>
              <a:rPr lang="en-US" altLang="zh-CN" dirty="0" smtClean="0">
                <a:solidFill>
                  <a:srgbClr val="C00000"/>
                </a:solidFill>
              </a:rPr>
              <a:t>x</a:t>
            </a:r>
            <a:r>
              <a:rPr lang="en-US" altLang="zh-CN" sz="1800" dirty="0">
                <a:solidFill>
                  <a:srgbClr val="C00000"/>
                </a:solidFill>
              </a:rPr>
              <a:t>2|2</a:t>
            </a:r>
            <a:r>
              <a:rPr lang="en-US" altLang="zh-CN" dirty="0" smtClean="0">
                <a:solidFill>
                  <a:srgbClr val="C00000"/>
                </a:solidFill>
              </a:rPr>
              <a:t> = 0. 8999 + 0. 5002 (0. 8 − 0 . 8999) = 0. 8499 </a:t>
            </a:r>
          </a:p>
          <a:p>
            <a:pPr lvl="1"/>
            <a:r>
              <a:rPr lang="en-US" altLang="zh-CN" dirty="0" smtClean="0">
                <a:solidFill>
                  <a:srgbClr val="C00000"/>
                </a:solidFill>
              </a:rPr>
              <a:t>p</a:t>
            </a:r>
            <a:r>
              <a:rPr lang="en-US" altLang="zh-CN" sz="1800" dirty="0">
                <a:solidFill>
                  <a:srgbClr val="C00000"/>
                </a:solidFill>
              </a:rPr>
              <a:t>2|2</a:t>
            </a:r>
            <a:r>
              <a:rPr lang="en-US" altLang="zh-CN" dirty="0" smtClean="0">
                <a:solidFill>
                  <a:srgbClr val="C00000"/>
                </a:solidFill>
              </a:rPr>
              <a:t> = (1 − 0 . 5002) 0. 1001 = 0. 0500</a:t>
            </a:r>
            <a:endParaRPr lang="zh-CN" altLang="en-US" dirty="0">
              <a:solidFill>
                <a:srgbClr val="C00000"/>
              </a:solidFill>
            </a:endParaRPr>
          </a:p>
        </p:txBody>
      </p:sp>
      <p:sp>
        <p:nvSpPr>
          <p:cNvPr id="4" name="日期占位符 3"/>
          <p:cNvSpPr>
            <a:spLocks noGrp="1"/>
          </p:cNvSpPr>
          <p:nvPr>
            <p:ph type="dt" sz="half" idx="10"/>
          </p:nvPr>
        </p:nvSpPr>
        <p:spPr/>
        <p:txBody>
          <a:bodyPr/>
          <a:lstStyle/>
          <a:p>
            <a:fld id="{60DE868C-843D-44DD-95B5-9ACB2C06B3E2}" type="datetime1">
              <a:rPr lang="zh-CN" altLang="en-US" smtClean="0"/>
              <a:t>2017/6/7</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21</a:t>
            </a:fld>
            <a:endParaRPr lang="zh-CN" altLang="en-US"/>
          </a:p>
        </p:txBody>
      </p:sp>
      <p:pic>
        <p:nvPicPr>
          <p:cNvPr id="6" name="图片 5"/>
          <p:cNvPicPr>
            <a:picLocks noChangeAspect="1"/>
          </p:cNvPicPr>
          <p:nvPr/>
        </p:nvPicPr>
        <p:blipFill>
          <a:blip r:embed="rId2"/>
          <a:stretch>
            <a:fillRect/>
          </a:stretch>
        </p:blipFill>
        <p:spPr>
          <a:xfrm>
            <a:off x="6066303" y="7664"/>
            <a:ext cx="2313398" cy="732750"/>
          </a:xfrm>
          <a:prstGeom prst="rect">
            <a:avLst/>
          </a:prstGeom>
        </p:spPr>
      </p:pic>
      <p:pic>
        <p:nvPicPr>
          <p:cNvPr id="7" name="图片 6"/>
          <p:cNvPicPr>
            <a:picLocks noChangeAspect="1"/>
          </p:cNvPicPr>
          <p:nvPr/>
        </p:nvPicPr>
        <p:blipFill>
          <a:blip r:embed="rId3"/>
          <a:stretch>
            <a:fillRect/>
          </a:stretch>
        </p:blipFill>
        <p:spPr>
          <a:xfrm>
            <a:off x="8766978" y="-5040"/>
            <a:ext cx="3425022" cy="1304770"/>
          </a:xfrm>
          <a:prstGeom prst="rect">
            <a:avLst/>
          </a:prstGeom>
        </p:spPr>
      </p:pic>
      <p:sp>
        <p:nvSpPr>
          <p:cNvPr id="8" name="矩形 7"/>
          <p:cNvSpPr/>
          <p:nvPr/>
        </p:nvSpPr>
        <p:spPr>
          <a:xfrm>
            <a:off x="5065423" y="3721092"/>
            <a:ext cx="478016" cy="369332"/>
          </a:xfrm>
          <a:prstGeom prst="rect">
            <a:avLst/>
          </a:prstGeom>
        </p:spPr>
        <p:txBody>
          <a:bodyPr wrap="none">
            <a:spAutoFit/>
          </a:bodyPr>
          <a:lstStyle/>
          <a:p>
            <a:r>
              <a:rPr lang="en-US" altLang="zh-CN" dirty="0" smtClean="0">
                <a:solidFill>
                  <a:srgbClr val="C00000"/>
                </a:solidFill>
              </a:rPr>
              <a:t>−1</a:t>
            </a:r>
            <a:endParaRPr lang="zh-CN" altLang="en-US" dirty="0"/>
          </a:p>
        </p:txBody>
      </p:sp>
    </p:spTree>
    <p:extLst>
      <p:ext uri="{BB962C8B-B14F-4D97-AF65-F5344CB8AC3E}">
        <p14:creationId xmlns:p14="http://schemas.microsoft.com/office/powerpoint/2010/main" val="265713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Let’s do one more step</a:t>
            </a:r>
            <a:endParaRPr lang="zh-CN" altLang="en-US" dirty="0"/>
          </a:p>
        </p:txBody>
      </p:sp>
      <p:sp>
        <p:nvSpPr>
          <p:cNvPr id="3" name="内容占位符 2"/>
          <p:cNvSpPr>
            <a:spLocks noGrp="1"/>
          </p:cNvSpPr>
          <p:nvPr>
            <p:ph idx="1"/>
          </p:nvPr>
        </p:nvSpPr>
        <p:spPr>
          <a:xfrm>
            <a:off x="838199" y="1825625"/>
            <a:ext cx="11199607" cy="4351338"/>
          </a:xfrm>
        </p:spPr>
        <p:txBody>
          <a:bodyPr/>
          <a:lstStyle/>
          <a:p>
            <a:r>
              <a:rPr lang="en-US" altLang="zh-CN" dirty="0" smtClean="0"/>
              <a:t>You can notice that the variance is reducing each time. If we continue (with hypothetical </a:t>
            </a:r>
            <a:r>
              <a:rPr lang="en-US" altLang="zh-CN" dirty="0" err="1" smtClean="0"/>
              <a:t>yt</a:t>
            </a:r>
            <a:r>
              <a:rPr lang="en-US" altLang="zh-CN" dirty="0" smtClean="0"/>
              <a:t> -values) this we get the following results</a:t>
            </a:r>
            <a:endParaRPr lang="zh-CN" altLang="en-US" dirty="0" smtClean="0"/>
          </a:p>
          <a:p>
            <a:endParaRPr lang="zh-CN" altLang="en-US" dirty="0"/>
          </a:p>
        </p:txBody>
      </p:sp>
      <p:pic>
        <p:nvPicPr>
          <p:cNvPr id="5" name="图片 4"/>
          <p:cNvPicPr>
            <a:picLocks noChangeAspect="1"/>
          </p:cNvPicPr>
          <p:nvPr/>
        </p:nvPicPr>
        <p:blipFill>
          <a:blip r:embed="rId2"/>
          <a:stretch>
            <a:fillRect/>
          </a:stretch>
        </p:blipFill>
        <p:spPr>
          <a:xfrm>
            <a:off x="552226" y="2802549"/>
            <a:ext cx="5429250" cy="3838575"/>
          </a:xfrm>
          <a:prstGeom prst="rect">
            <a:avLst/>
          </a:prstGeom>
        </p:spPr>
      </p:pic>
      <p:sp>
        <p:nvSpPr>
          <p:cNvPr id="6" name="椭圆 5"/>
          <p:cNvSpPr/>
          <p:nvPr/>
        </p:nvSpPr>
        <p:spPr>
          <a:xfrm>
            <a:off x="1893347" y="3098196"/>
            <a:ext cx="978946" cy="3684494"/>
          </a:xfrm>
          <a:prstGeom prst="ellipse">
            <a:avLst/>
          </a:prstGeom>
          <a:noFill/>
          <a:ln w="381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002530" y="3098196"/>
            <a:ext cx="978946" cy="3684494"/>
          </a:xfrm>
          <a:prstGeom prst="ellipse">
            <a:avLst/>
          </a:prstGeom>
          <a:noFill/>
          <a:ln w="381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a:stretch>
            <a:fillRect/>
          </a:stretch>
        </p:blipFill>
        <p:spPr>
          <a:xfrm>
            <a:off x="7322597" y="2614105"/>
            <a:ext cx="4445258" cy="4254649"/>
          </a:xfrm>
          <a:prstGeom prst="rect">
            <a:avLst/>
          </a:prstGeom>
        </p:spPr>
      </p:pic>
      <p:sp>
        <p:nvSpPr>
          <p:cNvPr id="9" name="日期占位符 8"/>
          <p:cNvSpPr>
            <a:spLocks noGrp="1"/>
          </p:cNvSpPr>
          <p:nvPr>
            <p:ph type="dt" sz="half" idx="10"/>
          </p:nvPr>
        </p:nvSpPr>
        <p:spPr/>
        <p:txBody>
          <a:bodyPr/>
          <a:lstStyle/>
          <a:p>
            <a:fld id="{895DF67C-803D-4062-A2FD-B76E172DFF98}" type="datetime1">
              <a:rPr lang="zh-CN" altLang="en-US" smtClean="0"/>
              <a:t>2017/6/7</a:t>
            </a:fld>
            <a:endParaRPr lang="zh-CN" altLang="en-US"/>
          </a:p>
        </p:txBody>
      </p:sp>
      <p:sp>
        <p:nvSpPr>
          <p:cNvPr id="10" name="灯片编号占位符 9"/>
          <p:cNvSpPr>
            <a:spLocks noGrp="1"/>
          </p:cNvSpPr>
          <p:nvPr>
            <p:ph type="sldNum" sz="quarter" idx="12"/>
          </p:nvPr>
        </p:nvSpPr>
        <p:spPr/>
        <p:txBody>
          <a:bodyPr/>
          <a:lstStyle/>
          <a:p>
            <a:fld id="{DE0C88A0-F833-4BB8-9B69-0488490149E6}" type="slidenum">
              <a:rPr lang="zh-CN" altLang="en-US" smtClean="0"/>
              <a:t>22</a:t>
            </a:fld>
            <a:endParaRPr lang="zh-CN" altLang="en-US"/>
          </a:p>
        </p:txBody>
      </p:sp>
      <p:sp>
        <p:nvSpPr>
          <p:cNvPr id="11" name="圆角矩形 10"/>
          <p:cNvSpPr/>
          <p:nvPr/>
        </p:nvSpPr>
        <p:spPr>
          <a:xfrm>
            <a:off x="2729552" y="3098196"/>
            <a:ext cx="764275" cy="3623279"/>
          </a:xfrm>
          <a:prstGeom prst="roundRect">
            <a:avLst/>
          </a:prstGeom>
          <a:noFill/>
          <a:ln w="38100">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p:nvPr/>
        </p:nvCxnSpPr>
        <p:spPr>
          <a:xfrm flipH="1">
            <a:off x="3275463" y="2614105"/>
            <a:ext cx="736979" cy="770540"/>
          </a:xfrm>
          <a:prstGeom prst="straightConnector1">
            <a:avLst/>
          </a:prstGeom>
          <a:ln>
            <a:solidFill>
              <a:srgbClr val="C00000"/>
            </a:solidFill>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4683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Another reading sequence; try this: </a:t>
            </a:r>
            <a:endParaRPr lang="zh-CN" altLang="en-US" dirty="0"/>
          </a:p>
        </p:txBody>
      </p:sp>
      <p:pic>
        <p:nvPicPr>
          <p:cNvPr id="4" name="图片 3"/>
          <p:cNvPicPr>
            <a:picLocks noChangeAspect="1"/>
          </p:cNvPicPr>
          <p:nvPr/>
        </p:nvPicPr>
        <p:blipFill>
          <a:blip r:embed="rId2"/>
          <a:stretch>
            <a:fillRect/>
          </a:stretch>
        </p:blipFill>
        <p:spPr>
          <a:xfrm>
            <a:off x="2717875" y="1704336"/>
            <a:ext cx="6278382" cy="4148931"/>
          </a:xfrm>
          <a:prstGeom prst="rect">
            <a:avLst/>
          </a:prstGeom>
        </p:spPr>
      </p:pic>
      <p:sp>
        <p:nvSpPr>
          <p:cNvPr id="5" name="日期占位符 4"/>
          <p:cNvSpPr>
            <a:spLocks noGrp="1"/>
          </p:cNvSpPr>
          <p:nvPr>
            <p:ph type="dt" sz="half" idx="10"/>
          </p:nvPr>
        </p:nvSpPr>
        <p:spPr/>
        <p:txBody>
          <a:bodyPr/>
          <a:lstStyle/>
          <a:p>
            <a:fld id="{003D135E-4152-4300-94F0-2CA6AF9DB0FE}" type="datetime1">
              <a:rPr lang="zh-CN" altLang="en-US" smtClean="0"/>
              <a:t>2017/6/7</a:t>
            </a:fld>
            <a:endParaRPr lang="zh-CN" altLang="en-US"/>
          </a:p>
        </p:txBody>
      </p:sp>
      <p:sp>
        <p:nvSpPr>
          <p:cNvPr id="6" name="灯片编号占位符 5"/>
          <p:cNvSpPr>
            <a:spLocks noGrp="1"/>
          </p:cNvSpPr>
          <p:nvPr>
            <p:ph type="sldNum" sz="quarter" idx="12"/>
          </p:nvPr>
        </p:nvSpPr>
        <p:spPr/>
        <p:txBody>
          <a:bodyPr/>
          <a:lstStyle/>
          <a:p>
            <a:fld id="{DE0C88A0-F833-4BB8-9B69-0488490149E6}" type="slidenum">
              <a:rPr lang="zh-CN" altLang="en-US" smtClean="0"/>
              <a:t>23</a:t>
            </a:fld>
            <a:endParaRPr lang="zh-CN" altLang="en-US"/>
          </a:p>
        </p:txBody>
      </p:sp>
    </p:spTree>
    <p:extLst>
      <p:ext uri="{BB962C8B-B14F-4D97-AF65-F5344CB8AC3E}">
        <p14:creationId xmlns:p14="http://schemas.microsoft.com/office/powerpoint/2010/main" val="4045952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 what have we established so far? </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If we create a model based on the </a:t>
            </a:r>
            <a:r>
              <a:rPr lang="en-US" altLang="zh-CN" dirty="0" smtClean="0">
                <a:solidFill>
                  <a:srgbClr val="C00000"/>
                </a:solidFill>
              </a:rPr>
              <a:t>true situation</a:t>
            </a:r>
            <a:r>
              <a:rPr lang="en-US" altLang="zh-CN" dirty="0" smtClean="0"/>
              <a:t>, our</a:t>
            </a:r>
            <a:r>
              <a:rPr lang="en-US" altLang="zh-CN" dirty="0" smtClean="0">
                <a:solidFill>
                  <a:srgbClr val="0070C0"/>
                </a:solidFill>
              </a:rPr>
              <a:t> </a:t>
            </a:r>
            <a:r>
              <a:rPr lang="en-US" altLang="zh-CN" dirty="0" smtClean="0">
                <a:solidFill>
                  <a:srgbClr val="C00000"/>
                </a:solidFill>
              </a:rPr>
              <a:t>estimated</a:t>
            </a:r>
            <a:r>
              <a:rPr lang="en-US" altLang="zh-CN" dirty="0" smtClean="0">
                <a:solidFill>
                  <a:srgbClr val="0070C0"/>
                </a:solidFill>
              </a:rPr>
              <a:t> </a:t>
            </a:r>
            <a:r>
              <a:rPr lang="en-US" altLang="zh-CN" dirty="0"/>
              <a:t>state will be </a:t>
            </a:r>
            <a:r>
              <a:rPr lang="en-US" altLang="zh-CN" dirty="0">
                <a:solidFill>
                  <a:srgbClr val="C00000"/>
                </a:solidFill>
              </a:rPr>
              <a:t>close</a:t>
            </a:r>
            <a:r>
              <a:rPr lang="en-US" altLang="zh-CN" dirty="0"/>
              <a:t> to the </a:t>
            </a:r>
            <a:r>
              <a:rPr lang="en-US" altLang="zh-CN" dirty="0">
                <a:solidFill>
                  <a:srgbClr val="C00000"/>
                </a:solidFill>
              </a:rPr>
              <a:t>true value</a:t>
            </a:r>
            <a:r>
              <a:rPr lang="en-US" altLang="zh-CN" dirty="0" smtClean="0"/>
              <a:t>, even when the measurements are very</a:t>
            </a:r>
            <a:r>
              <a:rPr lang="en-US" altLang="zh-CN" dirty="0" smtClean="0">
                <a:solidFill>
                  <a:srgbClr val="0070C0"/>
                </a:solidFill>
              </a:rPr>
              <a:t> </a:t>
            </a:r>
            <a:r>
              <a:rPr lang="en-US" altLang="zh-CN" dirty="0" smtClean="0">
                <a:solidFill>
                  <a:srgbClr val="C00000"/>
                </a:solidFill>
              </a:rPr>
              <a:t>noisy</a:t>
            </a:r>
            <a:r>
              <a:rPr lang="en-US" altLang="zh-CN" dirty="0" smtClean="0">
                <a:solidFill>
                  <a:srgbClr val="0070C0"/>
                </a:solidFill>
              </a:rPr>
              <a:t> </a:t>
            </a:r>
            <a:r>
              <a:rPr lang="en-US" altLang="zh-CN" dirty="0" smtClean="0"/>
              <a:t>(i.e., </a:t>
            </a:r>
            <a:r>
              <a:rPr lang="en-US" altLang="zh-CN" dirty="0" smtClean="0">
                <a:solidFill>
                  <a:srgbClr val="0070C0"/>
                </a:solidFill>
              </a:rPr>
              <a:t>a 20% error, only produced a 5% inaccuracy</a:t>
            </a:r>
            <a:r>
              <a:rPr lang="en-US" altLang="zh-CN" dirty="0" smtClean="0"/>
              <a:t>).</a:t>
            </a:r>
          </a:p>
          <a:p>
            <a:pPr lvl="1"/>
            <a:r>
              <a:rPr lang="en-US" altLang="zh-CN" dirty="0" smtClean="0"/>
              <a:t>This is the main purpose of the </a:t>
            </a:r>
            <a:r>
              <a:rPr lang="en-US" altLang="zh-CN" dirty="0" err="1" smtClean="0"/>
              <a:t>Kalman</a:t>
            </a:r>
            <a:r>
              <a:rPr lang="en-US" altLang="zh-CN" dirty="0" smtClean="0"/>
              <a:t> filter. </a:t>
            </a:r>
          </a:p>
          <a:p>
            <a:r>
              <a:rPr lang="en-US" altLang="zh-CN" dirty="0" smtClean="0"/>
              <a:t>But what happens if the </a:t>
            </a:r>
            <a:r>
              <a:rPr lang="en-US" altLang="zh-CN" dirty="0" smtClean="0">
                <a:solidFill>
                  <a:srgbClr val="C00000"/>
                </a:solidFill>
              </a:rPr>
              <a:t>true</a:t>
            </a:r>
            <a:r>
              <a:rPr lang="en-US" altLang="zh-CN" dirty="0" smtClean="0"/>
              <a:t> situation is different? </a:t>
            </a:r>
          </a:p>
          <a:p>
            <a:pPr lvl="1"/>
            <a:r>
              <a:rPr lang="en-US" altLang="zh-CN" dirty="0" smtClean="0"/>
              <a:t>We will keep the same model (i.e., a static model). </a:t>
            </a:r>
          </a:p>
          <a:p>
            <a:pPr lvl="1"/>
            <a:r>
              <a:rPr lang="en-US" altLang="zh-CN" dirty="0" smtClean="0"/>
              <a:t>This time, the true situation is that the tank is </a:t>
            </a:r>
            <a:r>
              <a:rPr lang="en-US" altLang="zh-CN" dirty="0" smtClean="0">
                <a:solidFill>
                  <a:srgbClr val="C00000"/>
                </a:solidFill>
              </a:rPr>
              <a:t>filling</a:t>
            </a:r>
            <a:r>
              <a:rPr lang="en-US" altLang="zh-CN" dirty="0" smtClean="0"/>
              <a:t> at a constant rate:</a:t>
            </a:r>
          </a:p>
          <a:p>
            <a:pPr lvl="1"/>
            <a:r>
              <a:rPr lang="en-US" altLang="zh-CN" sz="2800" dirty="0" smtClean="0">
                <a:solidFill>
                  <a:srgbClr val="C00000"/>
                </a:solidFill>
              </a:rPr>
              <a:t>L</a:t>
            </a:r>
            <a:r>
              <a:rPr lang="en-US" altLang="zh-CN" sz="2000" dirty="0" smtClean="0">
                <a:solidFill>
                  <a:srgbClr val="C00000"/>
                </a:solidFill>
              </a:rPr>
              <a:t>t</a:t>
            </a:r>
            <a:r>
              <a:rPr lang="en-US" altLang="zh-CN" sz="2800" dirty="0" smtClean="0">
                <a:solidFill>
                  <a:srgbClr val="C00000"/>
                </a:solidFill>
              </a:rPr>
              <a:t> = </a:t>
            </a:r>
            <a:r>
              <a:rPr lang="en-US" altLang="zh-CN" sz="2800" dirty="0">
                <a:solidFill>
                  <a:srgbClr val="C00000"/>
                </a:solidFill>
              </a:rPr>
              <a:t>L</a:t>
            </a:r>
            <a:r>
              <a:rPr lang="en-US" altLang="zh-CN" sz="2000" dirty="0">
                <a:solidFill>
                  <a:srgbClr val="C00000"/>
                </a:solidFill>
              </a:rPr>
              <a:t>t−1</a:t>
            </a:r>
            <a:r>
              <a:rPr lang="en-US" altLang="zh-CN" sz="2800" dirty="0" smtClean="0">
                <a:solidFill>
                  <a:srgbClr val="C00000"/>
                </a:solidFill>
              </a:rPr>
              <a:t> + f </a:t>
            </a:r>
          </a:p>
          <a:p>
            <a:pPr lvl="1"/>
            <a:r>
              <a:rPr lang="en-US" altLang="zh-CN" sz="2800" dirty="0" smtClean="0"/>
              <a:t>Let’s assume that the tank is </a:t>
            </a:r>
            <a:r>
              <a:rPr lang="en-US" altLang="zh-CN" sz="2800" dirty="0" smtClean="0">
                <a:solidFill>
                  <a:srgbClr val="C00000"/>
                </a:solidFill>
              </a:rPr>
              <a:t>filling</a:t>
            </a:r>
            <a:r>
              <a:rPr lang="en-US" altLang="zh-CN" sz="2800" dirty="0" smtClean="0"/>
              <a:t> at a rate of </a:t>
            </a:r>
            <a:r>
              <a:rPr lang="en-US" altLang="zh-CN" sz="2800" dirty="0" smtClean="0">
                <a:solidFill>
                  <a:srgbClr val="0070C0"/>
                </a:solidFill>
              </a:rPr>
              <a:t>f = 0. 1 </a:t>
            </a:r>
            <a:r>
              <a:rPr lang="en-US" altLang="zh-CN" sz="2800" dirty="0" smtClean="0"/>
              <a:t>per time frame, and we start with an initialization of </a:t>
            </a:r>
            <a:r>
              <a:rPr lang="en-US" altLang="zh-CN" sz="2800" dirty="0" smtClean="0">
                <a:solidFill>
                  <a:srgbClr val="0070C0"/>
                </a:solidFill>
              </a:rPr>
              <a:t>L</a:t>
            </a:r>
            <a:r>
              <a:rPr lang="en-US" altLang="zh-CN" sz="2200" dirty="0" smtClean="0">
                <a:solidFill>
                  <a:srgbClr val="0070C0"/>
                </a:solidFill>
              </a:rPr>
              <a:t>0</a:t>
            </a:r>
            <a:r>
              <a:rPr lang="en-US" altLang="zh-CN" sz="2800" dirty="0" smtClean="0">
                <a:solidFill>
                  <a:srgbClr val="0070C0"/>
                </a:solidFill>
              </a:rPr>
              <a:t> = 0</a:t>
            </a:r>
            <a:r>
              <a:rPr lang="en-US" altLang="zh-CN" sz="2800" dirty="0" smtClean="0"/>
              <a:t>. </a:t>
            </a:r>
          </a:p>
          <a:p>
            <a:pPr lvl="1"/>
            <a:r>
              <a:rPr lang="en-US" altLang="zh-CN" sz="2800" dirty="0" smtClean="0"/>
              <a:t>We will assume that the measurement and process noise remain the same (i.e., </a:t>
            </a:r>
            <a:r>
              <a:rPr lang="en-US" altLang="zh-CN" sz="2800" dirty="0" smtClean="0">
                <a:solidFill>
                  <a:srgbClr val="0070C0"/>
                </a:solidFill>
              </a:rPr>
              <a:t>q = 0. 001 </a:t>
            </a:r>
            <a:r>
              <a:rPr lang="en-US" altLang="zh-CN" sz="2800" dirty="0" smtClean="0"/>
              <a:t>and </a:t>
            </a:r>
            <a:r>
              <a:rPr lang="en-US" altLang="zh-CN" sz="2800" dirty="0" smtClean="0">
                <a:solidFill>
                  <a:srgbClr val="0070C0"/>
                </a:solidFill>
              </a:rPr>
              <a:t>r = 0. 1</a:t>
            </a:r>
            <a:r>
              <a:rPr lang="en-US" altLang="zh-CN" sz="2800" dirty="0" smtClean="0"/>
              <a:t>).</a:t>
            </a:r>
            <a:endParaRPr lang="zh-CN" altLang="en-US" sz="2800" dirty="0"/>
          </a:p>
        </p:txBody>
      </p:sp>
      <p:sp>
        <p:nvSpPr>
          <p:cNvPr id="4" name="矩形 3"/>
          <p:cNvSpPr/>
          <p:nvPr/>
        </p:nvSpPr>
        <p:spPr>
          <a:xfrm>
            <a:off x="5730905" y="6127234"/>
            <a:ext cx="2193229" cy="369332"/>
          </a:xfrm>
          <a:prstGeom prst="rect">
            <a:avLst/>
          </a:prstGeom>
        </p:spPr>
        <p:txBody>
          <a:bodyPr wrap="none">
            <a:spAutoFit/>
          </a:bodyPr>
          <a:lstStyle/>
          <a:p>
            <a:r>
              <a:rPr lang="en-US" altLang="zh-CN" dirty="0" smtClean="0">
                <a:solidFill>
                  <a:srgbClr val="0070C0"/>
                </a:solidFill>
              </a:rPr>
              <a:t>measurement noise </a:t>
            </a:r>
            <a:endParaRPr lang="zh-CN" altLang="en-US" dirty="0"/>
          </a:p>
        </p:txBody>
      </p:sp>
      <p:sp>
        <p:nvSpPr>
          <p:cNvPr id="5" name="矩形 4"/>
          <p:cNvSpPr/>
          <p:nvPr/>
        </p:nvSpPr>
        <p:spPr>
          <a:xfrm>
            <a:off x="3602684" y="6127234"/>
            <a:ext cx="1516762" cy="369332"/>
          </a:xfrm>
          <a:prstGeom prst="rect">
            <a:avLst/>
          </a:prstGeom>
        </p:spPr>
        <p:txBody>
          <a:bodyPr wrap="none">
            <a:spAutoFit/>
          </a:bodyPr>
          <a:lstStyle/>
          <a:p>
            <a:r>
              <a:rPr lang="en-US" altLang="zh-CN" dirty="0" smtClean="0">
                <a:solidFill>
                  <a:srgbClr val="0070C0"/>
                </a:solidFill>
              </a:rPr>
              <a:t>system noise </a:t>
            </a:r>
            <a:endParaRPr lang="zh-CN" altLang="en-US" dirty="0"/>
          </a:p>
        </p:txBody>
      </p:sp>
      <p:sp>
        <p:nvSpPr>
          <p:cNvPr id="6" name="日期占位符 5"/>
          <p:cNvSpPr>
            <a:spLocks noGrp="1"/>
          </p:cNvSpPr>
          <p:nvPr>
            <p:ph type="dt" sz="half" idx="10"/>
          </p:nvPr>
        </p:nvSpPr>
        <p:spPr/>
        <p:txBody>
          <a:bodyPr/>
          <a:lstStyle/>
          <a:p>
            <a:fld id="{CC41AB1E-1C48-4294-93CA-92E08DBFD470}" type="datetime1">
              <a:rPr lang="zh-CN" altLang="en-US" smtClean="0"/>
              <a:t>2017/6/7</a:t>
            </a:fld>
            <a:endParaRPr lang="zh-CN" altLang="en-US"/>
          </a:p>
        </p:txBody>
      </p:sp>
      <p:sp>
        <p:nvSpPr>
          <p:cNvPr id="7" name="灯片编号占位符 6"/>
          <p:cNvSpPr>
            <a:spLocks noGrp="1"/>
          </p:cNvSpPr>
          <p:nvPr>
            <p:ph type="sldNum" sz="quarter" idx="12"/>
          </p:nvPr>
        </p:nvSpPr>
        <p:spPr/>
        <p:txBody>
          <a:bodyPr/>
          <a:lstStyle/>
          <a:p>
            <a:fld id="{DE0C88A0-F833-4BB8-9B69-0488490149E6}" type="slidenum">
              <a:rPr lang="zh-CN" altLang="en-US" smtClean="0"/>
              <a:t>24</a:t>
            </a:fld>
            <a:endParaRPr lang="zh-CN" altLang="en-US"/>
          </a:p>
        </p:txBody>
      </p:sp>
    </p:spTree>
    <p:extLst>
      <p:ext uri="{BB962C8B-B14F-4D97-AF65-F5344CB8AC3E}">
        <p14:creationId xmlns:p14="http://schemas.microsoft.com/office/powerpoint/2010/main" val="3666680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Let’s see what happens here</a:t>
            </a:r>
            <a:endParaRPr lang="zh-CN" altLang="en-US" dirty="0"/>
          </a:p>
        </p:txBody>
      </p:sp>
      <p:pic>
        <p:nvPicPr>
          <p:cNvPr id="4" name="图片 3"/>
          <p:cNvPicPr>
            <a:picLocks noChangeAspect="1"/>
          </p:cNvPicPr>
          <p:nvPr/>
        </p:nvPicPr>
        <p:blipFill>
          <a:blip r:embed="rId2"/>
          <a:stretch>
            <a:fillRect/>
          </a:stretch>
        </p:blipFill>
        <p:spPr>
          <a:xfrm>
            <a:off x="265219" y="1690688"/>
            <a:ext cx="6048375" cy="3324225"/>
          </a:xfrm>
          <a:prstGeom prst="rect">
            <a:avLst/>
          </a:prstGeom>
        </p:spPr>
      </p:pic>
      <p:pic>
        <p:nvPicPr>
          <p:cNvPr id="5" name="图片 4"/>
          <p:cNvPicPr>
            <a:picLocks noChangeAspect="1"/>
          </p:cNvPicPr>
          <p:nvPr/>
        </p:nvPicPr>
        <p:blipFill>
          <a:blip r:embed="rId3"/>
          <a:stretch>
            <a:fillRect/>
          </a:stretch>
        </p:blipFill>
        <p:spPr>
          <a:xfrm>
            <a:off x="6476104" y="1234169"/>
            <a:ext cx="5548649" cy="4702667"/>
          </a:xfrm>
          <a:prstGeom prst="rect">
            <a:avLst/>
          </a:prstGeom>
        </p:spPr>
      </p:pic>
      <p:sp>
        <p:nvSpPr>
          <p:cNvPr id="6" name="矩形 5"/>
          <p:cNvSpPr/>
          <p:nvPr/>
        </p:nvSpPr>
        <p:spPr>
          <a:xfrm>
            <a:off x="7330831" y="41959"/>
            <a:ext cx="5127812" cy="646331"/>
          </a:xfrm>
          <a:prstGeom prst="rect">
            <a:avLst/>
          </a:prstGeom>
        </p:spPr>
        <p:txBody>
          <a:bodyPr wrap="square">
            <a:spAutoFit/>
          </a:bodyPr>
          <a:lstStyle/>
          <a:p>
            <a:r>
              <a:rPr lang="en-US" altLang="zh-CN" dirty="0" smtClean="0"/>
              <a:t>We can now see that over time the estimated state stabilizes (i.e., the variance gets very low).</a:t>
            </a:r>
            <a:endParaRPr lang="zh-CN" altLang="en-US" dirty="0"/>
          </a:p>
        </p:txBody>
      </p:sp>
      <p:cxnSp>
        <p:nvCxnSpPr>
          <p:cNvPr id="8" name="直接箭头连接符 7"/>
          <p:cNvCxnSpPr/>
          <p:nvPr/>
        </p:nvCxnSpPr>
        <p:spPr>
          <a:xfrm flipH="1">
            <a:off x="9552791" y="728505"/>
            <a:ext cx="255885" cy="531229"/>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08857" y="5281043"/>
            <a:ext cx="2842445" cy="369332"/>
          </a:xfrm>
          <a:prstGeom prst="rect">
            <a:avLst/>
          </a:prstGeom>
          <a:solidFill>
            <a:srgbClr val="FFFF00"/>
          </a:solidFill>
        </p:spPr>
        <p:txBody>
          <a:bodyPr wrap="none">
            <a:spAutoFit/>
          </a:bodyPr>
          <a:lstStyle/>
          <a:p>
            <a:r>
              <a:rPr lang="en-US" altLang="zh-CN" dirty="0" smtClean="0"/>
              <a:t>Can you see the problem? </a:t>
            </a:r>
            <a:endParaRPr lang="zh-CN" altLang="en-US" dirty="0"/>
          </a:p>
        </p:txBody>
      </p:sp>
      <p:sp>
        <p:nvSpPr>
          <p:cNvPr id="11" name="矩形 10"/>
          <p:cNvSpPr/>
          <p:nvPr/>
        </p:nvSpPr>
        <p:spPr>
          <a:xfrm>
            <a:off x="108858" y="5650375"/>
            <a:ext cx="11915896" cy="1200329"/>
          </a:xfrm>
          <a:prstGeom prst="rect">
            <a:avLst/>
          </a:prstGeom>
        </p:spPr>
        <p:txBody>
          <a:bodyPr wrap="square">
            <a:spAutoFit/>
          </a:bodyPr>
          <a:lstStyle/>
          <a:p>
            <a:pPr marL="285750" indent="-285750">
              <a:buFont typeface="Arial" panose="020B0604020202020204" pitchFamily="34" charset="0"/>
              <a:buChar char="•"/>
            </a:pPr>
            <a:r>
              <a:rPr lang="en-US" altLang="zh-CN" dirty="0" smtClean="0"/>
              <a:t>The estimated state is trailing behind the true level. </a:t>
            </a:r>
          </a:p>
          <a:p>
            <a:pPr marL="285750" indent="-285750">
              <a:buFont typeface="Arial" panose="020B0604020202020204" pitchFamily="34" charset="0"/>
              <a:buChar char="•"/>
            </a:pPr>
            <a:r>
              <a:rPr lang="en-US" altLang="zh-CN" dirty="0" smtClean="0"/>
              <a:t>This of course is </a:t>
            </a:r>
            <a:r>
              <a:rPr lang="en-US" altLang="zh-CN" dirty="0" smtClean="0">
                <a:solidFill>
                  <a:srgbClr val="C00000"/>
                </a:solidFill>
              </a:rPr>
              <a:t>not desired</a:t>
            </a:r>
            <a:r>
              <a:rPr lang="en-US" altLang="zh-CN" dirty="0" smtClean="0"/>
              <a:t>, as a filter is supposed to remove noise, not give an inaccurate reading. </a:t>
            </a:r>
          </a:p>
          <a:p>
            <a:pPr marL="285750" indent="-285750">
              <a:buFont typeface="Arial" panose="020B0604020202020204" pitchFamily="34" charset="0"/>
              <a:buChar char="•"/>
            </a:pPr>
            <a:r>
              <a:rPr lang="en-US" altLang="zh-CN" dirty="0" smtClean="0"/>
              <a:t>In this case the estimated state has a much greater error (compared to the truth) than the noise from the measurement process.</a:t>
            </a:r>
            <a:endParaRPr lang="zh-CN" altLang="en-US" dirty="0"/>
          </a:p>
        </p:txBody>
      </p:sp>
      <p:sp>
        <p:nvSpPr>
          <p:cNvPr id="12" name="日期占位符 11"/>
          <p:cNvSpPr>
            <a:spLocks noGrp="1"/>
          </p:cNvSpPr>
          <p:nvPr>
            <p:ph type="dt" sz="half" idx="10"/>
          </p:nvPr>
        </p:nvSpPr>
        <p:spPr/>
        <p:txBody>
          <a:bodyPr/>
          <a:lstStyle/>
          <a:p>
            <a:fld id="{D32EA6BA-4A89-4C6F-8D9F-E5ED908B2285}" type="datetime1">
              <a:rPr lang="zh-CN" altLang="en-US" smtClean="0"/>
              <a:t>2017/6/7</a:t>
            </a:fld>
            <a:endParaRPr lang="zh-CN" altLang="en-US"/>
          </a:p>
        </p:txBody>
      </p:sp>
      <p:sp>
        <p:nvSpPr>
          <p:cNvPr id="13" name="灯片编号占位符 12"/>
          <p:cNvSpPr>
            <a:spLocks noGrp="1"/>
          </p:cNvSpPr>
          <p:nvPr>
            <p:ph type="sldNum" sz="quarter" idx="12"/>
          </p:nvPr>
        </p:nvSpPr>
        <p:spPr/>
        <p:txBody>
          <a:bodyPr/>
          <a:lstStyle/>
          <a:p>
            <a:fld id="{DE0C88A0-F833-4BB8-9B69-0488490149E6}" type="slidenum">
              <a:rPr lang="zh-CN" altLang="en-US" smtClean="0"/>
              <a:t>25</a:t>
            </a:fld>
            <a:endParaRPr lang="zh-CN" altLang="en-US"/>
          </a:p>
        </p:txBody>
      </p:sp>
    </p:spTree>
    <p:extLst>
      <p:ext uri="{BB962C8B-B14F-4D97-AF65-F5344CB8AC3E}">
        <p14:creationId xmlns:p14="http://schemas.microsoft.com/office/powerpoint/2010/main" val="3193253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is causing this?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There are two contributions: </a:t>
            </a:r>
          </a:p>
          <a:p>
            <a:pPr lvl="1"/>
            <a:r>
              <a:rPr lang="en-US" altLang="zh-CN" dirty="0" smtClean="0"/>
              <a:t>The model we have chosen. </a:t>
            </a:r>
          </a:p>
          <a:p>
            <a:pPr lvl="1"/>
            <a:r>
              <a:rPr lang="en-US" altLang="zh-CN" dirty="0" smtClean="0"/>
              <a:t>The reliability of our process model (i.e., our chosen </a:t>
            </a:r>
            <a:r>
              <a:rPr lang="en-US" altLang="zh-CN" dirty="0" smtClean="0">
                <a:solidFill>
                  <a:srgbClr val="C00000"/>
                </a:solidFill>
              </a:rPr>
              <a:t>q</a:t>
            </a:r>
            <a:r>
              <a:rPr lang="en-US" altLang="zh-CN" dirty="0" smtClean="0"/>
              <a:t> value).</a:t>
            </a:r>
          </a:p>
          <a:p>
            <a:r>
              <a:rPr lang="en-US" altLang="zh-CN" dirty="0" smtClean="0"/>
              <a:t>The easiest thing to change is our </a:t>
            </a:r>
            <a:r>
              <a:rPr lang="en-US" altLang="zh-CN" dirty="0" smtClean="0">
                <a:solidFill>
                  <a:srgbClr val="C00000"/>
                </a:solidFill>
              </a:rPr>
              <a:t>q</a:t>
            </a:r>
            <a:r>
              <a:rPr lang="en-US" altLang="zh-CN" dirty="0" smtClean="0"/>
              <a:t> value. </a:t>
            </a:r>
          </a:p>
          <a:p>
            <a:r>
              <a:rPr lang="en-US" altLang="zh-CN" dirty="0" smtClean="0"/>
              <a:t>What was the reason we chose </a:t>
            </a:r>
            <a:r>
              <a:rPr lang="en-US" altLang="zh-CN" dirty="0" smtClean="0">
                <a:solidFill>
                  <a:srgbClr val="C00000"/>
                </a:solidFill>
              </a:rPr>
              <a:t>q = 0. 0001? </a:t>
            </a:r>
          </a:p>
          <a:p>
            <a:r>
              <a:rPr lang="en-US" altLang="zh-CN" dirty="0" smtClean="0"/>
              <a:t>It was because we thought our model was a good estimation of the true process. </a:t>
            </a:r>
          </a:p>
          <a:p>
            <a:r>
              <a:rPr lang="en-US" altLang="zh-CN" dirty="0" smtClean="0"/>
              <a:t>However, in this case our model was not a good estimator. </a:t>
            </a:r>
          </a:p>
          <a:p>
            <a:r>
              <a:rPr lang="en-US" altLang="zh-CN" dirty="0" smtClean="0"/>
              <a:t>So why not relax this? Let’s assume there is a greater error with our process model, and set </a:t>
            </a:r>
            <a:r>
              <a:rPr lang="en-US" altLang="zh-CN" dirty="0">
                <a:solidFill>
                  <a:srgbClr val="C00000"/>
                </a:solidFill>
              </a:rPr>
              <a:t>q = 0. </a:t>
            </a:r>
            <a:r>
              <a:rPr lang="en-US" altLang="zh-CN" dirty="0" smtClean="0">
                <a:solidFill>
                  <a:srgbClr val="C00000"/>
                </a:solidFill>
              </a:rPr>
              <a:t>01</a:t>
            </a:r>
            <a:endParaRPr lang="zh-CN" altLang="en-US" dirty="0">
              <a:solidFill>
                <a:srgbClr val="C00000"/>
              </a:solidFill>
            </a:endParaRPr>
          </a:p>
        </p:txBody>
      </p:sp>
      <p:pic>
        <p:nvPicPr>
          <p:cNvPr id="5" name="图片 4"/>
          <p:cNvPicPr>
            <a:picLocks noChangeAspect="1"/>
          </p:cNvPicPr>
          <p:nvPr/>
        </p:nvPicPr>
        <p:blipFill>
          <a:blip r:embed="rId2"/>
          <a:stretch>
            <a:fillRect/>
          </a:stretch>
        </p:blipFill>
        <p:spPr>
          <a:xfrm>
            <a:off x="8713335" y="-24690"/>
            <a:ext cx="3478665" cy="2629287"/>
          </a:xfrm>
          <a:prstGeom prst="rect">
            <a:avLst/>
          </a:prstGeom>
        </p:spPr>
      </p:pic>
      <p:pic>
        <p:nvPicPr>
          <p:cNvPr id="6" name="图片 5"/>
          <p:cNvPicPr>
            <a:picLocks noChangeAspect="1"/>
          </p:cNvPicPr>
          <p:nvPr/>
        </p:nvPicPr>
        <p:blipFill>
          <a:blip r:embed="rId3"/>
          <a:stretch>
            <a:fillRect/>
          </a:stretch>
        </p:blipFill>
        <p:spPr>
          <a:xfrm>
            <a:off x="7556636" y="5810588"/>
            <a:ext cx="2313398" cy="732750"/>
          </a:xfrm>
          <a:prstGeom prst="rect">
            <a:avLst/>
          </a:prstGeom>
        </p:spPr>
      </p:pic>
      <p:sp>
        <p:nvSpPr>
          <p:cNvPr id="8" name="任意多边形 7"/>
          <p:cNvSpPr/>
          <p:nvPr/>
        </p:nvSpPr>
        <p:spPr>
          <a:xfrm>
            <a:off x="6303981" y="6035040"/>
            <a:ext cx="3334871" cy="743612"/>
          </a:xfrm>
          <a:custGeom>
            <a:avLst/>
            <a:gdLst>
              <a:gd name="connsiteX0" fmla="*/ 0 w 3334871"/>
              <a:gd name="connsiteY0" fmla="*/ 0 h 743612"/>
              <a:gd name="connsiteX1" fmla="*/ 107577 w 3334871"/>
              <a:gd name="connsiteY1" fmla="*/ 387275 h 743612"/>
              <a:gd name="connsiteX2" fmla="*/ 613186 w 3334871"/>
              <a:gd name="connsiteY2" fmla="*/ 666974 h 743612"/>
              <a:gd name="connsiteX3" fmla="*/ 1861073 w 3334871"/>
              <a:gd name="connsiteY3" fmla="*/ 742278 h 743612"/>
              <a:gd name="connsiteX4" fmla="*/ 2764715 w 3334871"/>
              <a:gd name="connsiteY4" fmla="*/ 710005 h 743612"/>
              <a:gd name="connsiteX5" fmla="*/ 3141233 w 3334871"/>
              <a:gd name="connsiteY5" fmla="*/ 645459 h 743612"/>
              <a:gd name="connsiteX6" fmla="*/ 3334871 w 3334871"/>
              <a:gd name="connsiteY6" fmla="*/ 537882 h 743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4871" h="743612">
                <a:moveTo>
                  <a:pt x="0" y="0"/>
                </a:moveTo>
                <a:cubicBezTo>
                  <a:pt x="2689" y="138056"/>
                  <a:pt x="5379" y="276113"/>
                  <a:pt x="107577" y="387275"/>
                </a:cubicBezTo>
                <a:cubicBezTo>
                  <a:pt x="209775" y="498437"/>
                  <a:pt x="320937" y="607807"/>
                  <a:pt x="613186" y="666974"/>
                </a:cubicBezTo>
                <a:cubicBezTo>
                  <a:pt x="905435" y="726141"/>
                  <a:pt x="1502485" y="735106"/>
                  <a:pt x="1861073" y="742278"/>
                </a:cubicBezTo>
                <a:cubicBezTo>
                  <a:pt x="2219661" y="749450"/>
                  <a:pt x="2551355" y="726141"/>
                  <a:pt x="2764715" y="710005"/>
                </a:cubicBezTo>
                <a:cubicBezTo>
                  <a:pt x="2978075" y="693869"/>
                  <a:pt x="3046207" y="674146"/>
                  <a:pt x="3141233" y="645459"/>
                </a:cubicBezTo>
                <a:cubicBezTo>
                  <a:pt x="3236259" y="616772"/>
                  <a:pt x="3285565" y="577327"/>
                  <a:pt x="3334871" y="537882"/>
                </a:cubicBezTo>
              </a:path>
            </a:pathLst>
          </a:custGeom>
          <a:noFill/>
          <a:ln>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353272" y="2994412"/>
            <a:ext cx="1516762" cy="369332"/>
          </a:xfrm>
          <a:prstGeom prst="rect">
            <a:avLst/>
          </a:prstGeom>
        </p:spPr>
        <p:txBody>
          <a:bodyPr wrap="none">
            <a:spAutoFit/>
          </a:bodyPr>
          <a:lstStyle/>
          <a:p>
            <a:r>
              <a:rPr lang="en-US" altLang="zh-CN" dirty="0" smtClean="0">
                <a:solidFill>
                  <a:srgbClr val="0070C0"/>
                </a:solidFill>
              </a:rPr>
              <a:t>system noise </a:t>
            </a:r>
            <a:endParaRPr lang="zh-CN" altLang="en-US" dirty="0"/>
          </a:p>
        </p:txBody>
      </p:sp>
      <p:sp>
        <p:nvSpPr>
          <p:cNvPr id="10" name="日期占位符 9"/>
          <p:cNvSpPr>
            <a:spLocks noGrp="1"/>
          </p:cNvSpPr>
          <p:nvPr>
            <p:ph type="dt" sz="half" idx="10"/>
          </p:nvPr>
        </p:nvSpPr>
        <p:spPr/>
        <p:txBody>
          <a:bodyPr/>
          <a:lstStyle/>
          <a:p>
            <a:fld id="{5AC4883F-1E1E-4AAB-BA54-746E8FF282EA}" type="datetime1">
              <a:rPr lang="zh-CN" altLang="en-US" smtClean="0"/>
              <a:t>2017/6/7</a:t>
            </a:fld>
            <a:endParaRPr lang="zh-CN" altLang="en-US"/>
          </a:p>
        </p:txBody>
      </p:sp>
      <p:sp>
        <p:nvSpPr>
          <p:cNvPr id="11" name="灯片编号占位符 10"/>
          <p:cNvSpPr>
            <a:spLocks noGrp="1"/>
          </p:cNvSpPr>
          <p:nvPr>
            <p:ph type="sldNum" sz="quarter" idx="12"/>
          </p:nvPr>
        </p:nvSpPr>
        <p:spPr/>
        <p:txBody>
          <a:bodyPr/>
          <a:lstStyle/>
          <a:p>
            <a:fld id="{DE0C88A0-F833-4BB8-9B69-0488490149E6}" type="slidenum">
              <a:rPr lang="zh-CN" altLang="en-US" smtClean="0"/>
              <a:t>26</a:t>
            </a:fld>
            <a:endParaRPr lang="zh-CN" altLang="en-US"/>
          </a:p>
        </p:txBody>
      </p:sp>
    </p:spTree>
    <p:extLst>
      <p:ext uri="{BB962C8B-B14F-4D97-AF65-F5344CB8AC3E}">
        <p14:creationId xmlns:p14="http://schemas.microsoft.com/office/powerpoint/2010/main" val="3926394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Let q = 0. 1</a:t>
            </a:r>
            <a:endParaRPr lang="zh-CN" altLang="en-US" dirty="0"/>
          </a:p>
        </p:txBody>
      </p:sp>
      <p:sp>
        <p:nvSpPr>
          <p:cNvPr id="3" name="内容占位符 2"/>
          <p:cNvSpPr>
            <a:spLocks noGrp="1"/>
          </p:cNvSpPr>
          <p:nvPr>
            <p:ph idx="1"/>
          </p:nvPr>
        </p:nvSpPr>
        <p:spPr/>
        <p:txBody>
          <a:bodyPr/>
          <a:lstStyle/>
          <a:p>
            <a:r>
              <a:rPr lang="en-US" altLang="zh-CN" dirty="0" smtClean="0"/>
              <a:t>So the benefits of increasing the error were beneficial. However the estimated state still has more error than the actual noise. Let’s increase this value again! Let q = 0. 1</a:t>
            </a:r>
            <a:endParaRPr lang="zh-CN" altLang="en-US" dirty="0"/>
          </a:p>
        </p:txBody>
      </p:sp>
      <p:pic>
        <p:nvPicPr>
          <p:cNvPr id="4" name="图片 3"/>
          <p:cNvPicPr>
            <a:picLocks noChangeAspect="1"/>
          </p:cNvPicPr>
          <p:nvPr/>
        </p:nvPicPr>
        <p:blipFill>
          <a:blip r:embed="rId2"/>
          <a:stretch>
            <a:fillRect/>
          </a:stretch>
        </p:blipFill>
        <p:spPr>
          <a:xfrm>
            <a:off x="1302572" y="3101667"/>
            <a:ext cx="4518107" cy="3756333"/>
          </a:xfrm>
          <a:prstGeom prst="rect">
            <a:avLst/>
          </a:prstGeom>
        </p:spPr>
      </p:pic>
      <p:sp>
        <p:nvSpPr>
          <p:cNvPr id="5" name="矩形 4"/>
          <p:cNvSpPr/>
          <p:nvPr/>
        </p:nvSpPr>
        <p:spPr>
          <a:xfrm>
            <a:off x="5920291" y="4001294"/>
            <a:ext cx="4493111" cy="646331"/>
          </a:xfrm>
          <a:prstGeom prst="rect">
            <a:avLst/>
          </a:prstGeom>
          <a:solidFill>
            <a:srgbClr val="FFC000"/>
          </a:solidFill>
        </p:spPr>
        <p:txBody>
          <a:bodyPr wrap="square">
            <a:spAutoFit/>
          </a:bodyPr>
          <a:lstStyle/>
          <a:p>
            <a:r>
              <a:rPr lang="en-US" altLang="zh-CN" dirty="0" smtClean="0"/>
              <a:t>This is getting close to the true value, and has less error than the measurement noise.</a:t>
            </a:r>
            <a:endParaRPr lang="zh-CN" altLang="en-US" dirty="0"/>
          </a:p>
        </p:txBody>
      </p:sp>
      <p:sp>
        <p:nvSpPr>
          <p:cNvPr id="6" name="日期占位符 5"/>
          <p:cNvSpPr>
            <a:spLocks noGrp="1"/>
          </p:cNvSpPr>
          <p:nvPr>
            <p:ph type="dt" sz="half" idx="10"/>
          </p:nvPr>
        </p:nvSpPr>
        <p:spPr/>
        <p:txBody>
          <a:bodyPr/>
          <a:lstStyle/>
          <a:p>
            <a:fld id="{94193916-EFC8-4405-A849-D051D0E4F9A1}" type="datetime1">
              <a:rPr lang="zh-CN" altLang="en-US" smtClean="0"/>
              <a:t>2017/6/7</a:t>
            </a:fld>
            <a:endParaRPr lang="zh-CN" altLang="en-US"/>
          </a:p>
        </p:txBody>
      </p:sp>
      <p:sp>
        <p:nvSpPr>
          <p:cNvPr id="7" name="灯片编号占位符 6"/>
          <p:cNvSpPr>
            <a:spLocks noGrp="1"/>
          </p:cNvSpPr>
          <p:nvPr>
            <p:ph type="sldNum" sz="quarter" idx="12"/>
          </p:nvPr>
        </p:nvSpPr>
        <p:spPr/>
        <p:txBody>
          <a:bodyPr/>
          <a:lstStyle/>
          <a:p>
            <a:fld id="{DE0C88A0-F833-4BB8-9B69-0488490149E6}" type="slidenum">
              <a:rPr lang="zh-CN" altLang="en-US" smtClean="0"/>
              <a:t>27</a:t>
            </a:fld>
            <a:endParaRPr lang="zh-CN" altLang="en-US"/>
          </a:p>
        </p:txBody>
      </p:sp>
    </p:spTree>
    <p:extLst>
      <p:ext uri="{BB962C8B-B14F-4D97-AF65-F5344CB8AC3E}">
        <p14:creationId xmlns:p14="http://schemas.microsoft.com/office/powerpoint/2010/main" val="3858799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Let’s try q = 1 to see what happens:</a:t>
            </a:r>
            <a:endParaRPr lang="zh-CN" altLang="en-US" dirty="0"/>
          </a:p>
        </p:txBody>
      </p:sp>
      <p:pic>
        <p:nvPicPr>
          <p:cNvPr id="4" name="图片 3"/>
          <p:cNvPicPr>
            <a:picLocks noChangeAspect="1"/>
          </p:cNvPicPr>
          <p:nvPr/>
        </p:nvPicPr>
        <p:blipFill>
          <a:blip r:embed="rId2"/>
          <a:stretch>
            <a:fillRect/>
          </a:stretch>
        </p:blipFill>
        <p:spPr>
          <a:xfrm>
            <a:off x="-9525" y="1690688"/>
            <a:ext cx="6105525" cy="5143500"/>
          </a:xfrm>
          <a:prstGeom prst="rect">
            <a:avLst/>
          </a:prstGeom>
        </p:spPr>
      </p:pic>
      <p:sp>
        <p:nvSpPr>
          <p:cNvPr id="5" name="矩形 4"/>
          <p:cNvSpPr/>
          <p:nvPr/>
        </p:nvSpPr>
        <p:spPr>
          <a:xfrm>
            <a:off x="6288405" y="1557636"/>
            <a:ext cx="5684856" cy="923330"/>
          </a:xfrm>
          <a:prstGeom prst="rect">
            <a:avLst/>
          </a:prstGeom>
        </p:spPr>
        <p:txBody>
          <a:bodyPr wrap="square">
            <a:spAutoFit/>
          </a:bodyPr>
          <a:lstStyle/>
          <a:p>
            <a:r>
              <a:rPr lang="en-US" altLang="zh-CN" dirty="0" smtClean="0"/>
              <a:t>Now there is almost no difference to the measured value. There is minor noise removal, but not much. There’s almost </a:t>
            </a:r>
            <a:r>
              <a:rPr lang="en-US" altLang="zh-CN" dirty="0" smtClean="0">
                <a:solidFill>
                  <a:srgbClr val="C00000"/>
                </a:solidFill>
              </a:rPr>
              <a:t>no point in having the filter</a:t>
            </a:r>
            <a:r>
              <a:rPr lang="en-US" altLang="zh-CN" dirty="0" smtClean="0"/>
              <a:t>.</a:t>
            </a:r>
            <a:endParaRPr lang="zh-CN" altLang="en-US" dirty="0"/>
          </a:p>
        </p:txBody>
      </p:sp>
      <p:sp>
        <p:nvSpPr>
          <p:cNvPr id="6" name="矩形 5"/>
          <p:cNvSpPr/>
          <p:nvPr/>
        </p:nvSpPr>
        <p:spPr>
          <a:xfrm>
            <a:off x="6288405" y="2796314"/>
            <a:ext cx="5684856" cy="3139321"/>
          </a:xfrm>
          <a:prstGeom prst="rect">
            <a:avLst/>
          </a:prstGeom>
        </p:spPr>
        <p:txBody>
          <a:bodyPr wrap="square">
            <a:spAutoFit/>
          </a:bodyPr>
          <a:lstStyle/>
          <a:p>
            <a:r>
              <a:rPr lang="en-US" altLang="zh-CN" b="1" u="sng" dirty="0" smtClean="0"/>
              <a:t>So what has been learnt here? </a:t>
            </a:r>
          </a:p>
          <a:p>
            <a:r>
              <a:rPr lang="en-US" altLang="zh-CN" dirty="0" smtClean="0"/>
              <a:t>If you have a badly defined model, you will not get a good estimate. </a:t>
            </a:r>
          </a:p>
          <a:p>
            <a:endParaRPr lang="en-US" altLang="zh-CN" dirty="0"/>
          </a:p>
          <a:p>
            <a:r>
              <a:rPr lang="en-US" altLang="zh-CN" dirty="0" smtClean="0"/>
              <a:t>But you can relax your model by increasing your estimated error. This will let the </a:t>
            </a:r>
            <a:r>
              <a:rPr lang="en-US" altLang="zh-CN" dirty="0" err="1" smtClean="0"/>
              <a:t>Kalman</a:t>
            </a:r>
            <a:r>
              <a:rPr lang="en-US" altLang="zh-CN" dirty="0" smtClean="0"/>
              <a:t> filter rely more on the measurement values, but still allow some noise removal. </a:t>
            </a:r>
          </a:p>
          <a:p>
            <a:endParaRPr lang="en-US" altLang="zh-CN" dirty="0"/>
          </a:p>
          <a:p>
            <a:r>
              <a:rPr lang="en-US" altLang="zh-CN" dirty="0" smtClean="0"/>
              <a:t>In your own time, try playing with the </a:t>
            </a:r>
            <a:r>
              <a:rPr lang="en-US" altLang="zh-CN" dirty="0" smtClean="0">
                <a:solidFill>
                  <a:srgbClr val="0070C0"/>
                </a:solidFill>
              </a:rPr>
              <a:t>measurement error </a:t>
            </a:r>
            <a:r>
              <a:rPr lang="en-US" altLang="zh-CN" b="1" dirty="0" smtClean="0">
                <a:solidFill>
                  <a:srgbClr val="0070C0"/>
                </a:solidFill>
              </a:rPr>
              <a:t>r</a:t>
            </a:r>
            <a:r>
              <a:rPr lang="en-US" altLang="zh-CN" dirty="0" smtClean="0"/>
              <a:t> and see what the effect is.</a:t>
            </a:r>
            <a:endParaRPr lang="zh-CN" altLang="en-US" dirty="0"/>
          </a:p>
        </p:txBody>
      </p:sp>
      <p:sp>
        <p:nvSpPr>
          <p:cNvPr id="7" name="日期占位符 6"/>
          <p:cNvSpPr>
            <a:spLocks noGrp="1"/>
          </p:cNvSpPr>
          <p:nvPr>
            <p:ph type="dt" sz="half" idx="10"/>
          </p:nvPr>
        </p:nvSpPr>
        <p:spPr/>
        <p:txBody>
          <a:bodyPr/>
          <a:lstStyle/>
          <a:p>
            <a:fld id="{E6C1E1AA-7026-4290-840A-FA527E1A34B1}" type="datetime1">
              <a:rPr lang="zh-CN" altLang="en-US" smtClean="0"/>
              <a:t>2017/6/7</a:t>
            </a:fld>
            <a:endParaRPr lang="zh-CN" altLang="en-US"/>
          </a:p>
        </p:txBody>
      </p:sp>
      <p:sp>
        <p:nvSpPr>
          <p:cNvPr id="8" name="灯片编号占位符 7"/>
          <p:cNvSpPr>
            <a:spLocks noGrp="1"/>
          </p:cNvSpPr>
          <p:nvPr>
            <p:ph type="sldNum" sz="quarter" idx="12"/>
          </p:nvPr>
        </p:nvSpPr>
        <p:spPr/>
        <p:txBody>
          <a:bodyPr/>
          <a:lstStyle/>
          <a:p>
            <a:fld id="{DE0C88A0-F833-4BB8-9B69-0488490149E6}" type="slidenum">
              <a:rPr lang="zh-CN" altLang="en-US" smtClean="0"/>
              <a:t>28</a:t>
            </a:fld>
            <a:endParaRPr lang="zh-CN" altLang="en-US"/>
          </a:p>
        </p:txBody>
      </p:sp>
    </p:spTree>
    <p:extLst>
      <p:ext uri="{BB962C8B-B14F-4D97-AF65-F5344CB8AC3E}">
        <p14:creationId xmlns:p14="http://schemas.microsoft.com/office/powerpoint/2010/main" val="2022783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Second Option: A Filling Model </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en-US" altLang="zh-CN" u="sng" dirty="0" smtClean="0">
                <a:solidFill>
                  <a:srgbClr val="7030A0"/>
                </a:solidFill>
              </a:rPr>
              <a:t>2. Model the state process </a:t>
            </a:r>
          </a:p>
          <a:p>
            <a:r>
              <a:rPr lang="en-US" altLang="zh-CN" dirty="0" smtClean="0"/>
              <a:t>To get better results, we need to change our </a:t>
            </a:r>
            <a:r>
              <a:rPr lang="en-US" altLang="zh-CN" dirty="0" err="1" smtClean="0"/>
              <a:t>Kalman</a:t>
            </a:r>
            <a:r>
              <a:rPr lang="en-US" altLang="zh-CN" dirty="0" smtClean="0"/>
              <a:t> model. Let’s redefine it then. So, the actual model is:</a:t>
            </a:r>
            <a:r>
              <a:rPr lang="en-US" altLang="zh-CN" dirty="0" smtClean="0">
                <a:solidFill>
                  <a:srgbClr val="0070C0"/>
                </a:solidFill>
              </a:rPr>
              <a:t> L</a:t>
            </a:r>
            <a:r>
              <a:rPr lang="en-US" altLang="zh-CN" sz="2000" dirty="0" smtClean="0">
                <a:solidFill>
                  <a:srgbClr val="0070C0"/>
                </a:solidFill>
              </a:rPr>
              <a:t>t</a:t>
            </a:r>
            <a:r>
              <a:rPr lang="en-US" altLang="zh-CN" dirty="0" smtClean="0">
                <a:solidFill>
                  <a:srgbClr val="0070C0"/>
                </a:solidFill>
              </a:rPr>
              <a:t> = </a:t>
            </a:r>
            <a:r>
              <a:rPr lang="en-US" altLang="zh-CN" dirty="0">
                <a:solidFill>
                  <a:srgbClr val="0070C0"/>
                </a:solidFill>
              </a:rPr>
              <a:t>L</a:t>
            </a:r>
            <a:r>
              <a:rPr lang="en-US" altLang="zh-CN" sz="2000" dirty="0">
                <a:solidFill>
                  <a:srgbClr val="0070C0"/>
                </a:solidFill>
              </a:rPr>
              <a:t>t−1</a:t>
            </a:r>
            <a:r>
              <a:rPr lang="en-US" altLang="zh-CN" dirty="0" smtClean="0">
                <a:solidFill>
                  <a:srgbClr val="0070C0"/>
                </a:solidFill>
              </a:rPr>
              <a:t> + f</a:t>
            </a:r>
          </a:p>
          <a:p>
            <a:pPr marL="0" indent="0">
              <a:buNone/>
            </a:pPr>
            <a:r>
              <a:rPr lang="en-US" altLang="zh-CN" dirty="0" smtClean="0"/>
              <a:t> </a:t>
            </a:r>
          </a:p>
          <a:p>
            <a:r>
              <a:rPr lang="en-US" altLang="zh-CN" dirty="0" smtClean="0"/>
              <a:t>This translates to a continuous process transition of:</a:t>
            </a:r>
          </a:p>
          <a:p>
            <a:pPr lvl="1"/>
            <a:r>
              <a:rPr lang="en-US" altLang="zh-CN" dirty="0" smtClean="0"/>
              <a:t>where </a:t>
            </a:r>
            <a:r>
              <a:rPr lang="en-US" altLang="zh-CN" dirty="0" smtClean="0">
                <a:solidFill>
                  <a:srgbClr val="0070C0"/>
                </a:solidFill>
              </a:rPr>
              <a:t>xl</a:t>
            </a:r>
            <a:r>
              <a:rPr lang="en-US" altLang="zh-CN" dirty="0" smtClean="0"/>
              <a:t> is the level L, and </a:t>
            </a:r>
            <a:r>
              <a:rPr lang="en-US" altLang="zh-CN" dirty="0" err="1">
                <a:solidFill>
                  <a:srgbClr val="0070C0"/>
                </a:solidFill>
              </a:rPr>
              <a:t>xf</a:t>
            </a:r>
            <a:r>
              <a:rPr lang="en-US" altLang="zh-CN" dirty="0">
                <a:solidFill>
                  <a:srgbClr val="0070C0"/>
                </a:solidFill>
              </a:rPr>
              <a:t> = dxl/</a:t>
            </a:r>
            <a:r>
              <a:rPr lang="en-US" altLang="zh-CN" dirty="0" err="1">
                <a:solidFill>
                  <a:srgbClr val="0070C0"/>
                </a:solidFill>
              </a:rPr>
              <a:t>dt</a:t>
            </a:r>
            <a:r>
              <a:rPr lang="en-US" altLang="zh-CN" dirty="0">
                <a:solidFill>
                  <a:srgbClr val="0070C0"/>
                </a:solidFill>
              </a:rPr>
              <a:t> </a:t>
            </a:r>
            <a:r>
              <a:rPr lang="en-US" altLang="zh-CN" dirty="0" smtClean="0"/>
              <a:t>is the estimated filling rate, and </a:t>
            </a:r>
            <a:r>
              <a:rPr lang="en-US" altLang="zh-CN" dirty="0">
                <a:solidFill>
                  <a:srgbClr val="0070C0"/>
                </a:solidFill>
              </a:rPr>
              <a:t>A</a:t>
            </a:r>
            <a:r>
              <a:rPr lang="en-US" altLang="zh-CN" dirty="0" smtClean="0"/>
              <a:t> represents the tank continuously filling at rate </a:t>
            </a:r>
            <a:r>
              <a:rPr lang="en-US" altLang="zh-CN" dirty="0" err="1" smtClean="0">
                <a:solidFill>
                  <a:srgbClr val="0070C0"/>
                </a:solidFill>
              </a:rPr>
              <a:t>xf</a:t>
            </a:r>
            <a:r>
              <a:rPr lang="en-US" altLang="zh-CN" dirty="0" smtClean="0">
                <a:solidFill>
                  <a:srgbClr val="0070C0"/>
                </a:solidFill>
              </a:rPr>
              <a:t> </a:t>
            </a:r>
            <a:r>
              <a:rPr lang="en-US" altLang="zh-CN" dirty="0" smtClean="0"/>
              <a:t>(defined by </a:t>
            </a:r>
            <a:r>
              <a:rPr lang="en-US" altLang="zh-CN" dirty="0" smtClean="0">
                <a:solidFill>
                  <a:srgbClr val="0070C0"/>
                </a:solidFill>
              </a:rPr>
              <a:t>f</a:t>
            </a:r>
            <a:r>
              <a:rPr lang="en-US" altLang="zh-CN" dirty="0" smtClean="0"/>
              <a:t> and the used time scale)</a:t>
            </a:r>
          </a:p>
          <a:p>
            <a:r>
              <a:rPr lang="en-US" altLang="zh-CN" dirty="0" smtClean="0"/>
              <a:t>However, we want a discrete process. So </a:t>
            </a:r>
            <a:r>
              <a:rPr lang="en-US" altLang="zh-CN" dirty="0" smtClean="0">
                <a:solidFill>
                  <a:srgbClr val="0070C0"/>
                </a:solidFill>
              </a:rPr>
              <a:t>A</a:t>
            </a:r>
            <a:r>
              <a:rPr lang="en-US" altLang="zh-CN" dirty="0" smtClean="0"/>
              <a:t> needs to be made time-discrete. Just apply the infinite (note that </a:t>
            </a:r>
            <a:r>
              <a:rPr lang="en-US" altLang="zh-CN" dirty="0">
                <a:solidFill>
                  <a:srgbClr val="0070C0"/>
                </a:solidFill>
              </a:rPr>
              <a:t>Ai</a:t>
            </a:r>
            <a:r>
              <a:rPr lang="en-US" altLang="zh-CN" dirty="0" smtClean="0"/>
              <a:t> is zero in all four components, for all </a:t>
            </a:r>
            <a:r>
              <a:rPr lang="en-US" altLang="zh-CN" dirty="0" err="1" smtClean="0"/>
              <a:t>i</a:t>
            </a:r>
            <a:r>
              <a:rPr lang="en-US" altLang="zh-CN" dirty="0" smtClean="0"/>
              <a:t> &gt; 1):</a:t>
            </a:r>
          </a:p>
          <a:p>
            <a:pPr lvl="1"/>
            <a:r>
              <a:rPr lang="en-US" altLang="zh-CN" dirty="0" smtClean="0"/>
              <a:t>for all t ≥ 0. </a:t>
            </a:r>
          </a:p>
          <a:p>
            <a:r>
              <a:rPr lang="en-US" altLang="zh-CN" dirty="0" smtClean="0"/>
              <a:t>We will be ignoring B and u again.</a:t>
            </a:r>
            <a:endParaRPr lang="zh-CN" altLang="en-US" dirty="0"/>
          </a:p>
        </p:txBody>
      </p:sp>
      <p:pic>
        <p:nvPicPr>
          <p:cNvPr id="5" name="图片 4"/>
          <p:cNvPicPr>
            <a:picLocks noChangeAspect="1"/>
          </p:cNvPicPr>
          <p:nvPr/>
        </p:nvPicPr>
        <p:blipFill>
          <a:blip r:embed="rId2"/>
          <a:stretch>
            <a:fillRect/>
          </a:stretch>
        </p:blipFill>
        <p:spPr>
          <a:xfrm>
            <a:off x="8746973" y="2711431"/>
            <a:ext cx="1161155" cy="913347"/>
          </a:xfrm>
          <a:prstGeom prst="rect">
            <a:avLst/>
          </a:prstGeom>
          <a:ln w="12700">
            <a:solidFill>
              <a:srgbClr val="0070C0"/>
            </a:solidFill>
          </a:ln>
        </p:spPr>
      </p:pic>
      <p:pic>
        <p:nvPicPr>
          <p:cNvPr id="6" name="图片 5"/>
          <p:cNvPicPr>
            <a:picLocks noChangeAspect="1"/>
          </p:cNvPicPr>
          <p:nvPr/>
        </p:nvPicPr>
        <p:blipFill>
          <a:blip r:embed="rId3"/>
          <a:stretch>
            <a:fillRect/>
          </a:stretch>
        </p:blipFill>
        <p:spPr>
          <a:xfrm>
            <a:off x="6560035" y="5233988"/>
            <a:ext cx="1790700" cy="942975"/>
          </a:xfrm>
          <a:prstGeom prst="rect">
            <a:avLst/>
          </a:prstGeom>
          <a:ln w="12700">
            <a:solidFill>
              <a:srgbClr val="0070C0"/>
            </a:solidFill>
          </a:ln>
        </p:spPr>
      </p:pic>
      <p:sp>
        <p:nvSpPr>
          <p:cNvPr id="7" name="日期占位符 6"/>
          <p:cNvSpPr>
            <a:spLocks noGrp="1"/>
          </p:cNvSpPr>
          <p:nvPr>
            <p:ph type="dt" sz="half" idx="10"/>
          </p:nvPr>
        </p:nvSpPr>
        <p:spPr/>
        <p:txBody>
          <a:bodyPr/>
          <a:lstStyle/>
          <a:p>
            <a:fld id="{EE090F00-AB14-4D6A-82ED-61D85D210A95}" type="datetime1">
              <a:rPr lang="zh-CN" altLang="en-US" smtClean="0"/>
              <a:t>2017/6/7</a:t>
            </a:fld>
            <a:endParaRPr lang="zh-CN" altLang="en-US"/>
          </a:p>
        </p:txBody>
      </p:sp>
      <p:sp>
        <p:nvSpPr>
          <p:cNvPr id="8" name="灯片编号占位符 7"/>
          <p:cNvSpPr>
            <a:spLocks noGrp="1"/>
          </p:cNvSpPr>
          <p:nvPr>
            <p:ph type="sldNum" sz="quarter" idx="12"/>
          </p:nvPr>
        </p:nvSpPr>
        <p:spPr/>
        <p:txBody>
          <a:bodyPr/>
          <a:lstStyle/>
          <a:p>
            <a:fld id="{DE0C88A0-F833-4BB8-9B69-0488490149E6}" type="slidenum">
              <a:rPr lang="zh-CN" altLang="en-US" smtClean="0"/>
              <a:t>29</a:t>
            </a:fld>
            <a:endParaRPr lang="zh-CN" altLang="en-US"/>
          </a:p>
        </p:txBody>
      </p:sp>
    </p:spTree>
    <p:extLst>
      <p:ext uri="{BB962C8B-B14F-4D97-AF65-F5344CB8AC3E}">
        <p14:creationId xmlns:p14="http://schemas.microsoft.com/office/powerpoint/2010/main" val="2945617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温度 的图像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15" y="5172074"/>
            <a:ext cx="1743075" cy="168592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dirty="0" smtClean="0"/>
              <a:t>举例</a:t>
            </a:r>
            <a:r>
              <a:rPr lang="en-US" altLang="zh-CN" dirty="0" smtClean="0"/>
              <a:t>: </a:t>
            </a:r>
            <a:r>
              <a:rPr lang="zh-CN" altLang="en-US" dirty="0" smtClean="0"/>
              <a:t>教室的</a:t>
            </a:r>
            <a:r>
              <a:rPr lang="zh-CN" altLang="en-US" dirty="0"/>
              <a:t>温度</a:t>
            </a:r>
          </a:p>
        </p:txBody>
      </p:sp>
      <p:sp>
        <p:nvSpPr>
          <p:cNvPr id="3" name="内容占位符 2"/>
          <p:cNvSpPr>
            <a:spLocks noGrp="1"/>
          </p:cNvSpPr>
          <p:nvPr>
            <p:ph idx="1"/>
          </p:nvPr>
        </p:nvSpPr>
        <p:spPr/>
        <p:txBody>
          <a:bodyPr>
            <a:normAutofit lnSpcReduction="10000"/>
          </a:bodyPr>
          <a:lstStyle/>
          <a:p>
            <a:pPr>
              <a:lnSpc>
                <a:spcPct val="100000"/>
              </a:lnSpc>
            </a:pPr>
            <a:r>
              <a:rPr lang="zh-CN" altLang="en-US" dirty="0" smtClean="0"/>
              <a:t>现在</a:t>
            </a:r>
            <a:r>
              <a:rPr lang="zh-CN" altLang="en-US" dirty="0"/>
              <a:t>对于某一分钟我们有两个有关于该房间的温度值</a:t>
            </a:r>
            <a:r>
              <a:rPr lang="zh-CN" altLang="en-US" dirty="0" smtClean="0"/>
              <a:t>：</a:t>
            </a:r>
            <a:endParaRPr lang="en-US" altLang="zh-CN" dirty="0" smtClean="0"/>
          </a:p>
          <a:p>
            <a:pPr lvl="1">
              <a:lnSpc>
                <a:spcPct val="100000"/>
              </a:lnSpc>
            </a:pPr>
            <a:r>
              <a:rPr lang="zh-CN" altLang="en-US" dirty="0" smtClean="0"/>
              <a:t>你</a:t>
            </a:r>
            <a:r>
              <a:rPr lang="zh-CN" altLang="en-US" dirty="0"/>
              <a:t>根据经验的预测值（系统的预测值）和温度计的值（测量值）</a:t>
            </a:r>
            <a:r>
              <a:rPr lang="zh-CN" altLang="en-US" dirty="0" smtClean="0"/>
              <a:t>。</a:t>
            </a:r>
            <a:endParaRPr lang="en-US" altLang="zh-CN" dirty="0" smtClean="0"/>
          </a:p>
          <a:p>
            <a:pPr>
              <a:lnSpc>
                <a:spcPct val="100000"/>
              </a:lnSpc>
            </a:pPr>
            <a:r>
              <a:rPr lang="zh-CN" altLang="en-US" dirty="0" smtClean="0"/>
              <a:t>我们用</a:t>
            </a:r>
            <a:r>
              <a:rPr lang="zh-CN" altLang="en-US" dirty="0"/>
              <a:t>这两个值结合他们各自的</a:t>
            </a:r>
            <a:r>
              <a:rPr lang="zh-CN" altLang="en-US" dirty="0" smtClean="0"/>
              <a:t>噪声，估算</a:t>
            </a:r>
            <a:r>
              <a:rPr lang="zh-CN" altLang="en-US" dirty="0"/>
              <a:t>出房间的实际温度</a:t>
            </a:r>
            <a:r>
              <a:rPr lang="zh-CN" altLang="en-US" dirty="0" smtClean="0"/>
              <a:t>值</a:t>
            </a:r>
            <a:endParaRPr lang="en-US" altLang="zh-CN" dirty="0" smtClean="0"/>
          </a:p>
          <a:p>
            <a:pPr>
              <a:lnSpc>
                <a:spcPct val="100000"/>
              </a:lnSpc>
            </a:pPr>
            <a:r>
              <a:rPr lang="zh-CN" altLang="en-US" dirty="0"/>
              <a:t>假如我们要估算</a:t>
            </a:r>
            <a:r>
              <a:rPr lang="en-US" altLang="zh-CN" dirty="0">
                <a:solidFill>
                  <a:srgbClr val="0070C0"/>
                </a:solidFill>
              </a:rPr>
              <a:t>k</a:t>
            </a:r>
            <a:r>
              <a:rPr lang="zh-CN" altLang="en-US" dirty="0">
                <a:solidFill>
                  <a:srgbClr val="0070C0"/>
                </a:solidFill>
              </a:rPr>
              <a:t>时刻</a:t>
            </a:r>
            <a:r>
              <a:rPr lang="zh-CN" altLang="en-US" dirty="0"/>
              <a:t>的是实际温度</a:t>
            </a:r>
            <a:r>
              <a:rPr lang="zh-CN" altLang="en-US" dirty="0" smtClean="0"/>
              <a:t>值</a:t>
            </a:r>
            <a:endParaRPr lang="en-US" altLang="zh-CN" dirty="0" smtClean="0"/>
          </a:p>
          <a:p>
            <a:pPr lvl="1">
              <a:lnSpc>
                <a:spcPct val="100000"/>
              </a:lnSpc>
            </a:pPr>
            <a:r>
              <a:rPr lang="zh-CN" altLang="en-US" dirty="0" smtClean="0"/>
              <a:t>首先</a:t>
            </a:r>
            <a:r>
              <a:rPr lang="zh-CN" altLang="en-US" dirty="0"/>
              <a:t>你要根据</a:t>
            </a:r>
            <a:r>
              <a:rPr lang="en-US" altLang="zh-CN" dirty="0">
                <a:solidFill>
                  <a:srgbClr val="0070C0"/>
                </a:solidFill>
              </a:rPr>
              <a:t>k-1</a:t>
            </a:r>
            <a:r>
              <a:rPr lang="zh-CN" altLang="en-US" dirty="0">
                <a:solidFill>
                  <a:srgbClr val="0070C0"/>
                </a:solidFill>
              </a:rPr>
              <a:t>时刻</a:t>
            </a:r>
            <a:r>
              <a:rPr lang="zh-CN" altLang="en-US" dirty="0"/>
              <a:t>的温度值，来预测</a:t>
            </a:r>
            <a:r>
              <a:rPr lang="en-US" altLang="zh-CN" dirty="0"/>
              <a:t>k</a:t>
            </a:r>
            <a:r>
              <a:rPr lang="zh-CN" altLang="en-US" dirty="0"/>
              <a:t>时刻的</a:t>
            </a:r>
            <a:r>
              <a:rPr lang="zh-CN" altLang="en-US" dirty="0" smtClean="0"/>
              <a:t>温度</a:t>
            </a:r>
            <a:endParaRPr lang="en-US" altLang="zh-CN" dirty="0" smtClean="0"/>
          </a:p>
          <a:p>
            <a:pPr lvl="1">
              <a:lnSpc>
                <a:spcPct val="100000"/>
              </a:lnSpc>
            </a:pPr>
            <a:r>
              <a:rPr lang="zh-CN" altLang="en-US" dirty="0" smtClean="0"/>
              <a:t>因为</a:t>
            </a:r>
            <a:r>
              <a:rPr lang="zh-CN" altLang="en-US" dirty="0"/>
              <a:t>你相信温度是恒定</a:t>
            </a:r>
            <a:r>
              <a:rPr lang="zh-CN" altLang="en-US" dirty="0" smtClean="0"/>
              <a:t>的</a:t>
            </a:r>
            <a:r>
              <a:rPr lang="en-US" altLang="zh-CN" dirty="0" smtClean="0"/>
              <a:t>, </a:t>
            </a:r>
            <a:r>
              <a:rPr lang="zh-CN" altLang="en-US" dirty="0" smtClean="0"/>
              <a:t>所以</a:t>
            </a:r>
            <a:r>
              <a:rPr lang="zh-CN" altLang="en-US" dirty="0"/>
              <a:t>你会得到</a:t>
            </a:r>
            <a:r>
              <a:rPr lang="en-US" altLang="zh-CN" dirty="0"/>
              <a:t>k</a:t>
            </a:r>
            <a:r>
              <a:rPr lang="zh-CN" altLang="en-US" dirty="0"/>
              <a:t>时刻的温度预测值是跟</a:t>
            </a:r>
            <a:r>
              <a:rPr lang="en-US" altLang="zh-CN" dirty="0"/>
              <a:t>k-1</a:t>
            </a:r>
            <a:r>
              <a:rPr lang="zh-CN" altLang="en-US" dirty="0"/>
              <a:t>时刻一样的，假设是</a:t>
            </a:r>
            <a:r>
              <a:rPr lang="en-US" altLang="zh-CN" dirty="0">
                <a:solidFill>
                  <a:srgbClr val="C00000"/>
                </a:solidFill>
              </a:rPr>
              <a:t>23</a:t>
            </a:r>
            <a:r>
              <a:rPr lang="zh-CN" altLang="en-US" dirty="0">
                <a:solidFill>
                  <a:srgbClr val="C00000"/>
                </a:solidFill>
              </a:rPr>
              <a:t>度</a:t>
            </a:r>
            <a:r>
              <a:rPr lang="zh-CN" altLang="en-US" dirty="0" smtClean="0"/>
              <a:t>，同时</a:t>
            </a:r>
            <a:r>
              <a:rPr lang="zh-CN" altLang="en-US" dirty="0"/>
              <a:t>该值的高斯噪声的</a:t>
            </a:r>
            <a:r>
              <a:rPr lang="zh-CN" altLang="en-US" dirty="0">
                <a:solidFill>
                  <a:srgbClr val="0070C0"/>
                </a:solidFill>
              </a:rPr>
              <a:t>偏差是</a:t>
            </a:r>
            <a:r>
              <a:rPr lang="en-US" altLang="zh-CN" dirty="0">
                <a:solidFill>
                  <a:srgbClr val="0070C0"/>
                </a:solidFill>
              </a:rPr>
              <a:t>5</a:t>
            </a:r>
            <a:r>
              <a:rPr lang="zh-CN" altLang="en-US" dirty="0" smtClean="0">
                <a:solidFill>
                  <a:srgbClr val="0070C0"/>
                </a:solidFill>
              </a:rPr>
              <a:t>度</a:t>
            </a:r>
            <a:endParaRPr lang="en-US" altLang="zh-CN" dirty="0" smtClean="0">
              <a:solidFill>
                <a:srgbClr val="0070C0"/>
              </a:solidFill>
            </a:endParaRPr>
          </a:p>
          <a:p>
            <a:pPr lvl="2">
              <a:lnSpc>
                <a:spcPct val="100000"/>
              </a:lnSpc>
            </a:pPr>
            <a:r>
              <a:rPr lang="en-US" altLang="zh-CN" dirty="0" smtClean="0"/>
              <a:t>5</a:t>
            </a:r>
            <a:r>
              <a:rPr lang="zh-CN" altLang="en-US" dirty="0"/>
              <a:t>是这样得到</a:t>
            </a:r>
            <a:r>
              <a:rPr lang="zh-CN" altLang="en-US" dirty="0" smtClean="0"/>
              <a:t>的</a:t>
            </a:r>
            <a:r>
              <a:rPr lang="en-US" altLang="zh-CN" dirty="0" smtClean="0"/>
              <a:t>: </a:t>
            </a:r>
            <a:r>
              <a:rPr lang="zh-CN" altLang="en-US" dirty="0" smtClean="0"/>
              <a:t>如果</a:t>
            </a:r>
            <a:r>
              <a:rPr lang="en-US" altLang="zh-CN" dirty="0">
                <a:solidFill>
                  <a:srgbClr val="0070C0"/>
                </a:solidFill>
              </a:rPr>
              <a:t>k-1</a:t>
            </a:r>
            <a:r>
              <a:rPr lang="zh-CN" altLang="en-US" dirty="0">
                <a:solidFill>
                  <a:srgbClr val="0070C0"/>
                </a:solidFill>
              </a:rPr>
              <a:t>时刻</a:t>
            </a:r>
            <a:r>
              <a:rPr lang="zh-CN" altLang="en-US" dirty="0"/>
              <a:t>估算出的最优温度值的偏差是</a:t>
            </a:r>
            <a:r>
              <a:rPr lang="en-US" altLang="zh-CN" dirty="0" smtClean="0">
                <a:solidFill>
                  <a:srgbClr val="0070C0"/>
                </a:solidFill>
              </a:rPr>
              <a:t>3,</a:t>
            </a:r>
            <a:r>
              <a:rPr lang="en-US" altLang="zh-CN" dirty="0" smtClean="0"/>
              <a:t> </a:t>
            </a:r>
            <a:r>
              <a:rPr lang="zh-CN" altLang="en-US" dirty="0" smtClean="0"/>
              <a:t>你</a:t>
            </a:r>
            <a:r>
              <a:rPr lang="zh-CN" altLang="en-US" dirty="0"/>
              <a:t>对自己预测的不确定度是</a:t>
            </a:r>
            <a:r>
              <a:rPr lang="en-US" altLang="zh-CN" dirty="0">
                <a:solidFill>
                  <a:srgbClr val="0070C0"/>
                </a:solidFill>
              </a:rPr>
              <a:t>4</a:t>
            </a:r>
            <a:r>
              <a:rPr lang="zh-CN" altLang="en-US" dirty="0" smtClean="0">
                <a:solidFill>
                  <a:srgbClr val="0070C0"/>
                </a:solidFill>
              </a:rPr>
              <a:t>度</a:t>
            </a:r>
            <a:r>
              <a:rPr lang="en-US" altLang="zh-CN" dirty="0" smtClean="0"/>
              <a:t>, </a:t>
            </a:r>
            <a:r>
              <a:rPr lang="zh-CN" altLang="en-US" dirty="0" smtClean="0"/>
              <a:t>他们</a:t>
            </a:r>
            <a:r>
              <a:rPr lang="zh-CN" altLang="en-US" dirty="0"/>
              <a:t>平方相加再</a:t>
            </a:r>
            <a:r>
              <a:rPr lang="zh-CN" altLang="en-US" dirty="0" smtClean="0"/>
              <a:t>开方</a:t>
            </a:r>
            <a:r>
              <a:rPr lang="en-US" altLang="zh-CN" dirty="0" smtClean="0"/>
              <a:t>, </a:t>
            </a:r>
            <a:r>
              <a:rPr lang="zh-CN" altLang="en-US" b="1" dirty="0" smtClean="0">
                <a:solidFill>
                  <a:srgbClr val="0070C0"/>
                </a:solidFill>
              </a:rPr>
              <a:t>就是</a:t>
            </a:r>
            <a:r>
              <a:rPr lang="en-US" altLang="zh-CN" b="1" dirty="0" smtClean="0">
                <a:solidFill>
                  <a:srgbClr val="0070C0"/>
                </a:solidFill>
              </a:rPr>
              <a:t>5</a:t>
            </a:r>
            <a:endParaRPr lang="en-US" altLang="zh-CN" dirty="0" smtClean="0"/>
          </a:p>
          <a:p>
            <a:pPr lvl="1">
              <a:lnSpc>
                <a:spcPct val="100000"/>
              </a:lnSpc>
            </a:pPr>
            <a:r>
              <a:rPr lang="zh-CN" altLang="en-US" dirty="0" smtClean="0"/>
              <a:t>从</a:t>
            </a:r>
            <a:r>
              <a:rPr lang="zh-CN" altLang="en-US" dirty="0"/>
              <a:t>温度计那里得到了</a:t>
            </a:r>
            <a:r>
              <a:rPr lang="en-US" altLang="zh-CN" dirty="0">
                <a:solidFill>
                  <a:srgbClr val="0070C0"/>
                </a:solidFill>
              </a:rPr>
              <a:t>k</a:t>
            </a:r>
            <a:r>
              <a:rPr lang="zh-CN" altLang="en-US" dirty="0">
                <a:solidFill>
                  <a:srgbClr val="0070C0"/>
                </a:solidFill>
              </a:rPr>
              <a:t>时刻的温度</a:t>
            </a:r>
            <a:r>
              <a:rPr lang="zh-CN" altLang="en-US" dirty="0" smtClean="0">
                <a:solidFill>
                  <a:srgbClr val="0070C0"/>
                </a:solidFill>
              </a:rPr>
              <a:t>值</a:t>
            </a:r>
            <a:r>
              <a:rPr lang="en-US" altLang="zh-CN" dirty="0" smtClean="0">
                <a:solidFill>
                  <a:srgbClr val="0070C0"/>
                </a:solidFill>
              </a:rPr>
              <a:t>, </a:t>
            </a:r>
            <a:r>
              <a:rPr lang="zh-CN" altLang="en-US" dirty="0" smtClean="0"/>
              <a:t>假设</a:t>
            </a:r>
            <a:r>
              <a:rPr lang="zh-CN" altLang="en-US" dirty="0"/>
              <a:t>是</a:t>
            </a:r>
            <a:r>
              <a:rPr lang="en-US" altLang="zh-CN" dirty="0">
                <a:solidFill>
                  <a:srgbClr val="C00000"/>
                </a:solidFill>
              </a:rPr>
              <a:t>25</a:t>
            </a:r>
            <a:r>
              <a:rPr lang="zh-CN" altLang="en-US" dirty="0" smtClean="0">
                <a:solidFill>
                  <a:srgbClr val="C00000"/>
                </a:solidFill>
              </a:rPr>
              <a:t>度</a:t>
            </a:r>
            <a:r>
              <a:rPr lang="en-US" altLang="zh-CN" dirty="0" smtClean="0">
                <a:solidFill>
                  <a:srgbClr val="C00000"/>
                </a:solidFill>
              </a:rPr>
              <a:t>, </a:t>
            </a:r>
            <a:r>
              <a:rPr lang="zh-CN" altLang="en-US" dirty="0" smtClean="0"/>
              <a:t>同时</a:t>
            </a:r>
            <a:r>
              <a:rPr lang="zh-CN" altLang="en-US" dirty="0"/>
              <a:t>该值的</a:t>
            </a:r>
            <a:r>
              <a:rPr lang="zh-CN" altLang="en-US" dirty="0">
                <a:solidFill>
                  <a:srgbClr val="0070C0"/>
                </a:solidFill>
              </a:rPr>
              <a:t>偏差是</a:t>
            </a:r>
            <a:r>
              <a:rPr lang="en-US" altLang="zh-CN" dirty="0">
                <a:solidFill>
                  <a:srgbClr val="0070C0"/>
                </a:solidFill>
              </a:rPr>
              <a:t>4</a:t>
            </a:r>
            <a:r>
              <a:rPr lang="zh-CN" altLang="en-US" dirty="0">
                <a:solidFill>
                  <a:srgbClr val="0070C0"/>
                </a:solidFill>
              </a:rPr>
              <a:t>度</a:t>
            </a:r>
            <a:r>
              <a:rPr lang="zh-CN" altLang="en-US" dirty="0" smtClean="0"/>
              <a:t>。</a:t>
            </a:r>
            <a:endParaRPr lang="zh-CN" altLang="en-US" dirty="0"/>
          </a:p>
        </p:txBody>
      </p:sp>
      <p:pic>
        <p:nvPicPr>
          <p:cNvPr id="5124" name="Picture 4" descr="教室 的图像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817" y="80962"/>
            <a:ext cx="2190750" cy="1609726"/>
          </a:xfrm>
          <a:prstGeom prst="rect">
            <a:avLst/>
          </a:prstGeom>
          <a:noFill/>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p:txBody>
          <a:bodyPr/>
          <a:lstStyle/>
          <a:p>
            <a:fld id="{A9B215E4-9653-4062-BD73-D09DC057AF88}" type="datetime1">
              <a:rPr lang="zh-CN" altLang="en-US" smtClean="0"/>
              <a:t>2017/6/7</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3</a:t>
            </a:fld>
            <a:endParaRPr lang="zh-CN" altLang="en-US"/>
          </a:p>
        </p:txBody>
      </p:sp>
    </p:spTree>
    <p:extLst>
      <p:ext uri="{BB962C8B-B14F-4D97-AF65-F5344CB8AC3E}">
        <p14:creationId xmlns:p14="http://schemas.microsoft.com/office/powerpoint/2010/main" val="3736746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Second Option: </a:t>
            </a:r>
            <a:r>
              <a:rPr lang="en-US" altLang="zh-CN" sz="3600" dirty="0" smtClean="0"/>
              <a:t>A Filling Model </a:t>
            </a:r>
            <a:endParaRPr lang="zh-CN" altLang="en-US" sz="3600" dirty="0"/>
          </a:p>
        </p:txBody>
      </p:sp>
      <p:sp>
        <p:nvSpPr>
          <p:cNvPr id="3" name="内容占位符 2"/>
          <p:cNvSpPr>
            <a:spLocks noGrp="1"/>
          </p:cNvSpPr>
          <p:nvPr>
            <p:ph idx="1"/>
          </p:nvPr>
        </p:nvSpPr>
        <p:spPr/>
        <p:txBody>
          <a:bodyPr>
            <a:normAutofit/>
          </a:bodyPr>
          <a:lstStyle/>
          <a:p>
            <a:pPr marL="0" indent="0">
              <a:buNone/>
            </a:pPr>
            <a:r>
              <a:rPr lang="en-US" altLang="zh-CN" u="sng" dirty="0" smtClean="0">
                <a:solidFill>
                  <a:srgbClr val="7030A0"/>
                </a:solidFill>
              </a:rPr>
              <a:t>3</a:t>
            </a:r>
            <a:r>
              <a:rPr lang="en-US" altLang="zh-CN" u="sng" dirty="0">
                <a:solidFill>
                  <a:srgbClr val="7030A0"/>
                </a:solidFill>
              </a:rPr>
              <a:t>. Model the measurement process </a:t>
            </a:r>
            <a:endParaRPr lang="en-US" altLang="zh-CN" u="sng" dirty="0" smtClean="0">
              <a:solidFill>
                <a:srgbClr val="7030A0"/>
              </a:solidFill>
            </a:endParaRPr>
          </a:p>
          <a:p>
            <a:r>
              <a:rPr lang="en-US" altLang="zh-CN" dirty="0" smtClean="0"/>
              <a:t>In this case, we can not measure the filling rate directly, but we will still assume a noisy measurement of </a:t>
            </a:r>
            <a:r>
              <a:rPr lang="en-US" altLang="zh-CN" dirty="0">
                <a:solidFill>
                  <a:srgbClr val="0070C0"/>
                </a:solidFill>
              </a:rPr>
              <a:t>L</a:t>
            </a:r>
            <a:r>
              <a:rPr lang="en-US" altLang="zh-CN" dirty="0" smtClean="0"/>
              <a:t>. Therefore we have</a:t>
            </a:r>
          </a:p>
          <a:p>
            <a:endParaRPr lang="en-US" altLang="zh-CN" dirty="0"/>
          </a:p>
          <a:p>
            <a:endParaRPr lang="en-US" altLang="zh-CN" dirty="0" smtClean="0"/>
          </a:p>
          <a:p>
            <a:pPr lvl="1"/>
            <a:r>
              <a:rPr lang="en-US" altLang="zh-CN" dirty="0" smtClean="0"/>
              <a:t>Indicating that there is no measurement for filling rate and that </a:t>
            </a:r>
            <a:r>
              <a:rPr lang="en-US" altLang="zh-CN" sz="2800" dirty="0">
                <a:solidFill>
                  <a:srgbClr val="0070C0"/>
                </a:solidFill>
              </a:rPr>
              <a:t>y</a:t>
            </a:r>
            <a:r>
              <a:rPr lang="en-US" altLang="zh-CN" dirty="0" smtClean="0"/>
              <a:t> is the estimated measurement of </a:t>
            </a:r>
            <a:r>
              <a:rPr lang="en-US" altLang="zh-CN" sz="2800" dirty="0">
                <a:solidFill>
                  <a:srgbClr val="0070C0"/>
                </a:solidFill>
              </a:rPr>
              <a:t>xl</a:t>
            </a:r>
          </a:p>
          <a:p>
            <a:endParaRPr lang="en-US" altLang="zh-CN" u="sng" dirty="0">
              <a:solidFill>
                <a:srgbClr val="7030A0"/>
              </a:solidFill>
            </a:endParaRPr>
          </a:p>
        </p:txBody>
      </p:sp>
      <p:pic>
        <p:nvPicPr>
          <p:cNvPr id="4" name="图片 3"/>
          <p:cNvPicPr>
            <a:picLocks noChangeAspect="1"/>
          </p:cNvPicPr>
          <p:nvPr/>
        </p:nvPicPr>
        <p:blipFill>
          <a:blip r:embed="rId2"/>
          <a:stretch>
            <a:fillRect/>
          </a:stretch>
        </p:blipFill>
        <p:spPr>
          <a:xfrm>
            <a:off x="4772025" y="3229769"/>
            <a:ext cx="1323975" cy="771525"/>
          </a:xfrm>
          <a:prstGeom prst="rect">
            <a:avLst/>
          </a:prstGeom>
          <a:ln>
            <a:solidFill>
              <a:schemeClr val="tx1"/>
            </a:solidFill>
          </a:ln>
        </p:spPr>
      </p:pic>
      <p:sp>
        <p:nvSpPr>
          <p:cNvPr id="7" name="日期占位符 6"/>
          <p:cNvSpPr>
            <a:spLocks noGrp="1"/>
          </p:cNvSpPr>
          <p:nvPr>
            <p:ph type="dt" sz="half" idx="10"/>
          </p:nvPr>
        </p:nvSpPr>
        <p:spPr/>
        <p:txBody>
          <a:bodyPr/>
          <a:lstStyle/>
          <a:p>
            <a:fld id="{38692E98-7F2B-406A-B372-C5D4A850E395}" type="datetime1">
              <a:rPr lang="zh-CN" altLang="en-US" smtClean="0"/>
              <a:t>2017/6/7</a:t>
            </a:fld>
            <a:endParaRPr lang="zh-CN" altLang="en-US"/>
          </a:p>
        </p:txBody>
      </p:sp>
      <p:sp>
        <p:nvSpPr>
          <p:cNvPr id="8" name="灯片编号占位符 7"/>
          <p:cNvSpPr>
            <a:spLocks noGrp="1"/>
          </p:cNvSpPr>
          <p:nvPr>
            <p:ph type="sldNum" sz="quarter" idx="12"/>
          </p:nvPr>
        </p:nvSpPr>
        <p:spPr/>
        <p:txBody>
          <a:bodyPr/>
          <a:lstStyle/>
          <a:p>
            <a:fld id="{DE0C88A0-F833-4BB8-9B69-0488490149E6}" type="slidenum">
              <a:rPr lang="zh-CN" altLang="en-US" smtClean="0"/>
              <a:t>30</a:t>
            </a:fld>
            <a:endParaRPr lang="zh-CN" altLang="en-US"/>
          </a:p>
        </p:txBody>
      </p:sp>
      <p:pic>
        <p:nvPicPr>
          <p:cNvPr id="9" name="图片 8"/>
          <p:cNvPicPr>
            <a:picLocks noChangeAspect="1"/>
          </p:cNvPicPr>
          <p:nvPr/>
        </p:nvPicPr>
        <p:blipFill>
          <a:blip r:embed="rId3"/>
          <a:stretch>
            <a:fillRect/>
          </a:stretch>
        </p:blipFill>
        <p:spPr>
          <a:xfrm>
            <a:off x="7846498" y="54593"/>
            <a:ext cx="4263614" cy="2111581"/>
          </a:xfrm>
          <a:prstGeom prst="rect">
            <a:avLst/>
          </a:prstGeom>
        </p:spPr>
      </p:pic>
    </p:spTree>
    <p:extLst>
      <p:ext uri="{BB962C8B-B14F-4D97-AF65-F5344CB8AC3E}">
        <p14:creationId xmlns:p14="http://schemas.microsoft.com/office/powerpoint/2010/main" val="1924140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Second Option: </a:t>
            </a:r>
            <a:r>
              <a:rPr lang="en-US" altLang="zh-CN" sz="3600" dirty="0" smtClean="0"/>
              <a:t>A Filling Model </a:t>
            </a:r>
            <a:endParaRPr lang="zh-CN" altLang="en-US" sz="3600" dirty="0"/>
          </a:p>
        </p:txBody>
      </p:sp>
      <p:sp>
        <p:nvSpPr>
          <p:cNvPr id="3" name="内容占位符 2"/>
          <p:cNvSpPr>
            <a:spLocks noGrp="1"/>
          </p:cNvSpPr>
          <p:nvPr>
            <p:ph idx="1"/>
          </p:nvPr>
        </p:nvSpPr>
        <p:spPr/>
        <p:txBody>
          <a:bodyPr>
            <a:normAutofit/>
          </a:bodyPr>
          <a:lstStyle/>
          <a:p>
            <a:pPr marL="0" indent="0">
              <a:buNone/>
            </a:pPr>
            <a:r>
              <a:rPr lang="en-US" altLang="zh-CN" u="sng" dirty="0" smtClean="0">
                <a:solidFill>
                  <a:srgbClr val="7030A0"/>
                </a:solidFill>
              </a:rPr>
              <a:t>4</a:t>
            </a:r>
            <a:r>
              <a:rPr lang="en-US" altLang="zh-CN" u="sng" dirty="0">
                <a:solidFill>
                  <a:srgbClr val="7030A0"/>
                </a:solidFill>
              </a:rPr>
              <a:t>. Model the noise </a:t>
            </a:r>
          </a:p>
          <a:p>
            <a:r>
              <a:rPr lang="en-US" altLang="zh-CN" dirty="0" smtClean="0"/>
              <a:t>The measurement process has not changed, so that means that the noise has not changed (i.e., </a:t>
            </a:r>
            <a:r>
              <a:rPr lang="en-US" altLang="zh-CN" dirty="0" smtClean="0">
                <a:solidFill>
                  <a:srgbClr val="0070C0"/>
                </a:solidFill>
              </a:rPr>
              <a:t>R = r</a:t>
            </a:r>
            <a:r>
              <a:rPr lang="en-US" altLang="zh-CN" dirty="0" smtClean="0"/>
              <a:t>).</a:t>
            </a:r>
            <a:endParaRPr lang="en-US" altLang="zh-CN" dirty="0"/>
          </a:p>
          <a:p>
            <a:r>
              <a:rPr lang="en-US" altLang="zh-CN" dirty="0" smtClean="0"/>
              <a:t>The process has changed, so we need to redefine the noise. Now if we assume the noise is only in the filling part of the process, this would give us the continuous noise model with</a:t>
            </a:r>
          </a:p>
          <a:p>
            <a:pPr lvl="1"/>
            <a:r>
              <a:rPr lang="en-US" altLang="zh-CN" dirty="0" smtClean="0"/>
              <a:t>where </a:t>
            </a:r>
            <a:r>
              <a:rPr lang="en-US" altLang="zh-CN" dirty="0" err="1" smtClean="0">
                <a:solidFill>
                  <a:srgbClr val="0070C0"/>
                </a:solidFill>
              </a:rPr>
              <a:t>qf</a:t>
            </a:r>
            <a:r>
              <a:rPr lang="en-US" altLang="zh-CN" dirty="0" smtClean="0"/>
              <a:t> is the filling noise. </a:t>
            </a:r>
          </a:p>
          <a:p>
            <a:r>
              <a:rPr lang="en-US" altLang="zh-CN" dirty="0" smtClean="0"/>
              <a:t>Now, this continuous process can be approximated by a time-discrete process using:</a:t>
            </a:r>
          </a:p>
          <a:p>
            <a:endParaRPr lang="en-US" altLang="zh-CN" u="sng" dirty="0">
              <a:solidFill>
                <a:srgbClr val="7030A0"/>
              </a:solidFill>
            </a:endParaRPr>
          </a:p>
        </p:txBody>
      </p:sp>
      <p:pic>
        <p:nvPicPr>
          <p:cNvPr id="5" name="图片 4"/>
          <p:cNvPicPr>
            <a:picLocks noChangeAspect="1"/>
          </p:cNvPicPr>
          <p:nvPr/>
        </p:nvPicPr>
        <p:blipFill>
          <a:blip r:embed="rId2"/>
          <a:stretch>
            <a:fillRect/>
          </a:stretch>
        </p:blipFill>
        <p:spPr>
          <a:xfrm>
            <a:off x="8525658" y="4001294"/>
            <a:ext cx="1638300" cy="971550"/>
          </a:xfrm>
          <a:prstGeom prst="rect">
            <a:avLst/>
          </a:prstGeom>
          <a:ln>
            <a:solidFill>
              <a:schemeClr val="tx1"/>
            </a:solidFill>
          </a:ln>
        </p:spPr>
      </p:pic>
      <p:pic>
        <p:nvPicPr>
          <p:cNvPr id="6" name="图片 5"/>
          <p:cNvPicPr>
            <a:picLocks noChangeAspect="1"/>
          </p:cNvPicPr>
          <p:nvPr/>
        </p:nvPicPr>
        <p:blipFill>
          <a:blip r:embed="rId3"/>
          <a:stretch>
            <a:fillRect/>
          </a:stretch>
        </p:blipFill>
        <p:spPr>
          <a:xfrm>
            <a:off x="5124729" y="5453063"/>
            <a:ext cx="2695575" cy="723900"/>
          </a:xfrm>
          <a:prstGeom prst="rect">
            <a:avLst/>
          </a:prstGeom>
          <a:ln>
            <a:solidFill>
              <a:schemeClr val="tx1"/>
            </a:solidFill>
          </a:ln>
        </p:spPr>
      </p:pic>
      <p:sp>
        <p:nvSpPr>
          <p:cNvPr id="7" name="日期占位符 6"/>
          <p:cNvSpPr>
            <a:spLocks noGrp="1"/>
          </p:cNvSpPr>
          <p:nvPr>
            <p:ph type="dt" sz="half" idx="10"/>
          </p:nvPr>
        </p:nvSpPr>
        <p:spPr/>
        <p:txBody>
          <a:bodyPr/>
          <a:lstStyle/>
          <a:p>
            <a:fld id="{3CBFDEAA-17BB-4B43-BBAC-363FD32ACD31}" type="datetime1">
              <a:rPr lang="zh-CN" altLang="en-US" smtClean="0"/>
              <a:t>2017/6/7</a:t>
            </a:fld>
            <a:endParaRPr lang="zh-CN" altLang="en-US"/>
          </a:p>
        </p:txBody>
      </p:sp>
      <p:sp>
        <p:nvSpPr>
          <p:cNvPr id="8" name="灯片编号占位符 7"/>
          <p:cNvSpPr>
            <a:spLocks noGrp="1"/>
          </p:cNvSpPr>
          <p:nvPr>
            <p:ph type="sldNum" sz="quarter" idx="12"/>
          </p:nvPr>
        </p:nvSpPr>
        <p:spPr/>
        <p:txBody>
          <a:bodyPr/>
          <a:lstStyle/>
          <a:p>
            <a:fld id="{DE0C88A0-F833-4BB8-9B69-0488490149E6}" type="slidenum">
              <a:rPr lang="zh-CN" altLang="en-US" smtClean="0"/>
              <a:t>31</a:t>
            </a:fld>
            <a:endParaRPr lang="zh-CN" altLang="en-US"/>
          </a:p>
        </p:txBody>
      </p:sp>
      <p:pic>
        <p:nvPicPr>
          <p:cNvPr id="9" name="图片 8"/>
          <p:cNvPicPr>
            <a:picLocks noChangeAspect="1"/>
          </p:cNvPicPr>
          <p:nvPr/>
        </p:nvPicPr>
        <p:blipFill>
          <a:blip r:embed="rId4"/>
          <a:stretch>
            <a:fillRect/>
          </a:stretch>
        </p:blipFill>
        <p:spPr>
          <a:xfrm>
            <a:off x="7846498" y="54593"/>
            <a:ext cx="4263614" cy="2111581"/>
          </a:xfrm>
          <a:prstGeom prst="rect">
            <a:avLst/>
          </a:prstGeom>
        </p:spPr>
      </p:pic>
    </p:spTree>
    <p:extLst>
      <p:ext uri="{BB962C8B-B14F-4D97-AF65-F5344CB8AC3E}">
        <p14:creationId xmlns:p14="http://schemas.microsoft.com/office/powerpoint/2010/main" val="2276303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Second Option: </a:t>
            </a:r>
            <a:r>
              <a:rPr lang="en-US" altLang="zh-CN" sz="3600" dirty="0" smtClean="0"/>
              <a:t>A Filling Model </a:t>
            </a:r>
            <a:endParaRPr lang="zh-CN" altLang="en-US" sz="3600" dirty="0"/>
          </a:p>
        </p:txBody>
      </p:sp>
      <p:sp>
        <p:nvSpPr>
          <p:cNvPr id="3" name="内容占位符 2"/>
          <p:cNvSpPr>
            <a:spLocks noGrp="1"/>
          </p:cNvSpPr>
          <p:nvPr>
            <p:ph idx="1"/>
          </p:nvPr>
        </p:nvSpPr>
        <p:spPr/>
        <p:txBody>
          <a:bodyPr>
            <a:normAutofit fontScale="92500" lnSpcReduction="20000"/>
          </a:bodyPr>
          <a:lstStyle/>
          <a:p>
            <a:r>
              <a:rPr lang="en-US" altLang="zh-CN" dirty="0" smtClean="0"/>
              <a:t>Using this </a:t>
            </a:r>
            <a:r>
              <a:rPr lang="en-US" altLang="zh-CN" i="1" dirty="0" smtClean="0"/>
              <a:t>continuous</a:t>
            </a:r>
            <a:r>
              <a:rPr lang="en-US" altLang="zh-CN" dirty="0" smtClean="0"/>
              <a:t> to </a:t>
            </a:r>
            <a:r>
              <a:rPr lang="en-US" altLang="zh-CN" i="1" dirty="0"/>
              <a:t>discrete</a:t>
            </a:r>
            <a:r>
              <a:rPr lang="en-US" altLang="zh-CN" dirty="0" smtClean="0"/>
              <a:t> translation, we can take the continuous </a:t>
            </a:r>
            <a:r>
              <a:rPr lang="en-US" altLang="zh-CN" b="1" i="1" dirty="0" smtClean="0">
                <a:solidFill>
                  <a:srgbClr val="0070C0"/>
                </a:solidFill>
              </a:rPr>
              <a:t>A</a:t>
            </a:r>
            <a:r>
              <a:rPr lang="en-US" altLang="zh-CN" dirty="0" smtClean="0"/>
              <a:t> and </a:t>
            </a:r>
            <a:r>
              <a:rPr lang="en-US" altLang="zh-CN" b="1" i="1" dirty="0">
                <a:solidFill>
                  <a:srgbClr val="0070C0"/>
                </a:solidFill>
              </a:rPr>
              <a:t>Q</a:t>
            </a:r>
            <a:r>
              <a:rPr lang="en-US" altLang="zh-CN" dirty="0" smtClean="0"/>
              <a:t> to approximate the discrete </a:t>
            </a:r>
            <a:r>
              <a:rPr lang="en-US" altLang="zh-CN" b="1" i="1" dirty="0">
                <a:solidFill>
                  <a:srgbClr val="0070C0"/>
                </a:solidFill>
              </a:rPr>
              <a:t>Q</a:t>
            </a:r>
            <a:r>
              <a:rPr lang="en-US" altLang="zh-CN" dirty="0" smtClean="0"/>
              <a:t>. </a:t>
            </a:r>
          </a:p>
          <a:p>
            <a:r>
              <a:rPr lang="en-US" altLang="zh-CN" dirty="0" smtClean="0"/>
              <a:t>This gives us (after some calculations - to be skipped here; again, apply the infinite sum for the power of e):</a:t>
            </a:r>
          </a:p>
          <a:p>
            <a:endParaRPr lang="en-US" altLang="zh-CN" dirty="0" smtClean="0"/>
          </a:p>
          <a:p>
            <a:r>
              <a:rPr lang="en-US" altLang="zh-CN" dirty="0" smtClean="0"/>
              <a:t>For simplicity, we assume a continuous sampling rate of </a:t>
            </a:r>
            <a:r>
              <a:rPr lang="en-US" altLang="zh-CN" dirty="0" smtClean="0">
                <a:solidFill>
                  <a:srgbClr val="0070C0"/>
                </a:solidFill>
              </a:rPr>
              <a:t>∆t = 1</a:t>
            </a:r>
            <a:r>
              <a:rPr lang="en-US" altLang="zh-CN" dirty="0" smtClean="0"/>
              <a:t>. Therefore,</a:t>
            </a:r>
          </a:p>
          <a:p>
            <a:endParaRPr lang="en-US" altLang="zh-CN" dirty="0"/>
          </a:p>
          <a:p>
            <a:r>
              <a:rPr lang="en-US" altLang="zh-CN" dirty="0" smtClean="0"/>
              <a:t>Also, the process is no longer scalar, so the covariance matrix is </a:t>
            </a:r>
          </a:p>
          <a:p>
            <a:endParaRPr lang="en-US" altLang="zh-CN" dirty="0"/>
          </a:p>
          <a:p>
            <a:pPr lvl="1"/>
            <a:r>
              <a:rPr lang="en-US" altLang="zh-CN" dirty="0" smtClean="0"/>
              <a:t>where the subscript denotes the relating variance and </a:t>
            </a:r>
            <a:r>
              <a:rPr lang="en-US" altLang="zh-CN" dirty="0" err="1" smtClean="0">
                <a:solidFill>
                  <a:srgbClr val="0070C0"/>
                </a:solidFill>
              </a:rPr>
              <a:t>p</a:t>
            </a:r>
            <a:r>
              <a:rPr lang="en-US" altLang="zh-CN" sz="1800" dirty="0" err="1" smtClean="0">
                <a:solidFill>
                  <a:srgbClr val="0070C0"/>
                </a:solidFill>
              </a:rPr>
              <a:t>lf</a:t>
            </a:r>
            <a:r>
              <a:rPr lang="en-US" altLang="zh-CN" dirty="0" smtClean="0"/>
              <a:t> is the covariance (which is symmetric, i.e., </a:t>
            </a:r>
            <a:r>
              <a:rPr lang="en-US" altLang="zh-CN" dirty="0" err="1" smtClean="0">
                <a:solidFill>
                  <a:srgbClr val="0070C0"/>
                </a:solidFill>
              </a:rPr>
              <a:t>p</a:t>
            </a:r>
            <a:r>
              <a:rPr lang="en-US" altLang="zh-CN" sz="1800" dirty="0" err="1">
                <a:solidFill>
                  <a:srgbClr val="0070C0"/>
                </a:solidFill>
              </a:rPr>
              <a:t>lf</a:t>
            </a:r>
            <a:r>
              <a:rPr lang="en-US" altLang="zh-CN" sz="1800" dirty="0">
                <a:solidFill>
                  <a:srgbClr val="0070C0"/>
                </a:solidFill>
              </a:rPr>
              <a:t> </a:t>
            </a:r>
            <a:r>
              <a:rPr lang="en-US" altLang="zh-CN" dirty="0" smtClean="0">
                <a:solidFill>
                  <a:srgbClr val="0070C0"/>
                </a:solidFill>
              </a:rPr>
              <a:t>= </a:t>
            </a:r>
            <a:r>
              <a:rPr lang="en-US" altLang="zh-CN" dirty="0" err="1" smtClean="0">
                <a:solidFill>
                  <a:srgbClr val="0070C0"/>
                </a:solidFill>
              </a:rPr>
              <a:t>p</a:t>
            </a:r>
            <a:r>
              <a:rPr lang="en-US" altLang="zh-CN" sz="1800" dirty="0" err="1" smtClean="0">
                <a:solidFill>
                  <a:srgbClr val="0070C0"/>
                </a:solidFill>
              </a:rPr>
              <a:t>fl</a:t>
            </a:r>
            <a:r>
              <a:rPr lang="en-US" altLang="zh-CN" dirty="0" smtClean="0"/>
              <a:t>).</a:t>
            </a:r>
            <a:endParaRPr lang="zh-CN" altLang="en-US" dirty="0"/>
          </a:p>
        </p:txBody>
      </p:sp>
      <p:pic>
        <p:nvPicPr>
          <p:cNvPr id="4" name="图片 3"/>
          <p:cNvPicPr>
            <a:picLocks noChangeAspect="1"/>
          </p:cNvPicPr>
          <p:nvPr/>
        </p:nvPicPr>
        <p:blipFill>
          <a:blip r:embed="rId2"/>
          <a:stretch>
            <a:fillRect/>
          </a:stretch>
        </p:blipFill>
        <p:spPr>
          <a:xfrm>
            <a:off x="6394998" y="2835446"/>
            <a:ext cx="1927133" cy="813009"/>
          </a:xfrm>
          <a:prstGeom prst="rect">
            <a:avLst/>
          </a:prstGeom>
        </p:spPr>
      </p:pic>
      <p:pic>
        <p:nvPicPr>
          <p:cNvPr id="5" name="图片 4"/>
          <p:cNvPicPr>
            <a:picLocks noChangeAspect="1"/>
          </p:cNvPicPr>
          <p:nvPr/>
        </p:nvPicPr>
        <p:blipFill>
          <a:blip r:embed="rId3"/>
          <a:stretch>
            <a:fillRect/>
          </a:stretch>
        </p:blipFill>
        <p:spPr>
          <a:xfrm>
            <a:off x="3165212" y="3967313"/>
            <a:ext cx="1557396" cy="748246"/>
          </a:xfrm>
          <a:prstGeom prst="rect">
            <a:avLst/>
          </a:prstGeom>
        </p:spPr>
      </p:pic>
      <p:pic>
        <p:nvPicPr>
          <p:cNvPr id="6" name="图片 5"/>
          <p:cNvPicPr>
            <a:picLocks noChangeAspect="1"/>
          </p:cNvPicPr>
          <p:nvPr/>
        </p:nvPicPr>
        <p:blipFill>
          <a:blip r:embed="rId4"/>
          <a:stretch>
            <a:fillRect/>
          </a:stretch>
        </p:blipFill>
        <p:spPr>
          <a:xfrm>
            <a:off x="5043652" y="3886508"/>
            <a:ext cx="1959576" cy="829051"/>
          </a:xfrm>
          <a:prstGeom prst="rect">
            <a:avLst/>
          </a:prstGeom>
        </p:spPr>
      </p:pic>
      <p:pic>
        <p:nvPicPr>
          <p:cNvPr id="7" name="图片 6"/>
          <p:cNvPicPr>
            <a:picLocks noChangeAspect="1"/>
          </p:cNvPicPr>
          <p:nvPr/>
        </p:nvPicPr>
        <p:blipFill>
          <a:blip r:embed="rId5"/>
          <a:stretch>
            <a:fillRect/>
          </a:stretch>
        </p:blipFill>
        <p:spPr>
          <a:xfrm>
            <a:off x="10270467" y="4301033"/>
            <a:ext cx="1876425" cy="971550"/>
          </a:xfrm>
          <a:prstGeom prst="rect">
            <a:avLst/>
          </a:prstGeom>
        </p:spPr>
      </p:pic>
      <p:sp>
        <p:nvSpPr>
          <p:cNvPr id="8" name="日期占位符 7"/>
          <p:cNvSpPr>
            <a:spLocks noGrp="1"/>
          </p:cNvSpPr>
          <p:nvPr>
            <p:ph type="dt" sz="half" idx="10"/>
          </p:nvPr>
        </p:nvSpPr>
        <p:spPr/>
        <p:txBody>
          <a:bodyPr/>
          <a:lstStyle/>
          <a:p>
            <a:fld id="{F51097AF-5E61-4E62-B997-FD41BA53817A}" type="datetime1">
              <a:rPr lang="zh-CN" altLang="en-US" smtClean="0"/>
              <a:t>2017/6/7</a:t>
            </a:fld>
            <a:endParaRPr lang="zh-CN" altLang="en-US"/>
          </a:p>
        </p:txBody>
      </p:sp>
      <p:sp>
        <p:nvSpPr>
          <p:cNvPr id="9" name="灯片编号占位符 8"/>
          <p:cNvSpPr>
            <a:spLocks noGrp="1"/>
          </p:cNvSpPr>
          <p:nvPr>
            <p:ph type="sldNum" sz="quarter" idx="12"/>
          </p:nvPr>
        </p:nvSpPr>
        <p:spPr/>
        <p:txBody>
          <a:bodyPr/>
          <a:lstStyle/>
          <a:p>
            <a:fld id="{DE0C88A0-F833-4BB8-9B69-0488490149E6}" type="slidenum">
              <a:rPr lang="zh-CN" altLang="en-US" smtClean="0"/>
              <a:t>32</a:t>
            </a:fld>
            <a:endParaRPr lang="zh-CN" altLang="en-US"/>
          </a:p>
        </p:txBody>
      </p:sp>
      <p:pic>
        <p:nvPicPr>
          <p:cNvPr id="10" name="图片 9"/>
          <p:cNvPicPr>
            <a:picLocks noChangeAspect="1"/>
          </p:cNvPicPr>
          <p:nvPr/>
        </p:nvPicPr>
        <p:blipFill>
          <a:blip r:embed="rId6"/>
          <a:stretch>
            <a:fillRect/>
          </a:stretch>
        </p:blipFill>
        <p:spPr>
          <a:xfrm>
            <a:off x="8578326" y="-10757"/>
            <a:ext cx="3581400" cy="1773710"/>
          </a:xfrm>
          <a:prstGeom prst="rect">
            <a:avLst/>
          </a:prstGeom>
        </p:spPr>
      </p:pic>
    </p:spTree>
    <p:extLst>
      <p:ext uri="{BB962C8B-B14F-4D97-AF65-F5344CB8AC3E}">
        <p14:creationId xmlns:p14="http://schemas.microsoft.com/office/powerpoint/2010/main" val="41566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Second Option: A Filling Model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u="sng" dirty="0" smtClean="0">
                <a:solidFill>
                  <a:srgbClr val="7030A0"/>
                </a:solidFill>
              </a:rPr>
              <a:t>5</a:t>
            </a:r>
            <a:r>
              <a:rPr lang="en-US" altLang="zh-CN" u="sng" dirty="0">
                <a:solidFill>
                  <a:srgbClr val="7030A0"/>
                </a:solidFill>
              </a:rPr>
              <a:t>. Test the filter </a:t>
            </a:r>
          </a:p>
        </p:txBody>
      </p:sp>
      <p:pic>
        <p:nvPicPr>
          <p:cNvPr id="5" name="图片 4"/>
          <p:cNvPicPr>
            <a:picLocks noChangeAspect="1"/>
          </p:cNvPicPr>
          <p:nvPr/>
        </p:nvPicPr>
        <p:blipFill>
          <a:blip r:embed="rId2"/>
          <a:stretch>
            <a:fillRect/>
          </a:stretch>
        </p:blipFill>
        <p:spPr>
          <a:xfrm>
            <a:off x="190500" y="2371239"/>
            <a:ext cx="5067300" cy="2876550"/>
          </a:xfrm>
          <a:prstGeom prst="rect">
            <a:avLst/>
          </a:prstGeom>
          <a:ln>
            <a:solidFill>
              <a:schemeClr val="tx1"/>
            </a:solidFill>
          </a:ln>
        </p:spPr>
      </p:pic>
      <p:sp>
        <p:nvSpPr>
          <p:cNvPr id="6" name="矩形 5"/>
          <p:cNvSpPr/>
          <p:nvPr/>
        </p:nvSpPr>
        <p:spPr>
          <a:xfrm>
            <a:off x="5667714" y="1966417"/>
            <a:ext cx="6096000" cy="923330"/>
          </a:xfrm>
          <a:prstGeom prst="rect">
            <a:avLst/>
          </a:prstGeom>
        </p:spPr>
        <p:txBody>
          <a:bodyPr>
            <a:spAutoFit/>
          </a:bodyPr>
          <a:lstStyle/>
          <a:p>
            <a:r>
              <a:rPr lang="en-US" altLang="zh-CN" dirty="0" smtClean="0"/>
              <a:t>This time we have an accurate model of a constant fill rate. We will assume that we have a noise of </a:t>
            </a:r>
            <a:r>
              <a:rPr lang="en-US" altLang="zh-CN" dirty="0" smtClean="0">
                <a:solidFill>
                  <a:srgbClr val="0070C0"/>
                </a:solidFill>
              </a:rPr>
              <a:t>r = 0. 1</a:t>
            </a:r>
            <a:r>
              <a:rPr lang="en-US" altLang="zh-CN" dirty="0" smtClean="0"/>
              <a:t>, and an accurate process noise of </a:t>
            </a:r>
            <a:r>
              <a:rPr lang="en-US" altLang="zh-CN" dirty="0" err="1" smtClean="0">
                <a:solidFill>
                  <a:srgbClr val="0070C0"/>
                </a:solidFill>
              </a:rPr>
              <a:t>qf</a:t>
            </a:r>
            <a:r>
              <a:rPr lang="en-US" altLang="zh-CN" dirty="0" smtClean="0">
                <a:solidFill>
                  <a:srgbClr val="0070C0"/>
                </a:solidFill>
              </a:rPr>
              <a:t> = 0. 00001</a:t>
            </a:r>
            <a:r>
              <a:rPr lang="en-US" altLang="zh-CN" dirty="0" smtClean="0"/>
              <a:t>.</a:t>
            </a:r>
            <a:endParaRPr lang="zh-CN" altLang="en-US" dirty="0"/>
          </a:p>
        </p:txBody>
      </p:sp>
      <p:sp>
        <p:nvSpPr>
          <p:cNvPr id="7" name="矩形 6"/>
          <p:cNvSpPr/>
          <p:nvPr/>
        </p:nvSpPr>
        <p:spPr>
          <a:xfrm>
            <a:off x="5667714" y="3163183"/>
            <a:ext cx="6096000" cy="2862322"/>
          </a:xfrm>
          <a:prstGeom prst="rect">
            <a:avLst/>
          </a:prstGeom>
        </p:spPr>
        <p:txBody>
          <a:bodyPr>
            <a:spAutoFit/>
          </a:bodyPr>
          <a:lstStyle/>
          <a:p>
            <a:r>
              <a:rPr lang="en-US" altLang="zh-CN" dirty="0" smtClean="0"/>
              <a:t>We have no idea of the initial state or filling rate, so we will make </a:t>
            </a:r>
            <a:r>
              <a:rPr lang="en-US" altLang="zh-CN" dirty="0" smtClean="0">
                <a:solidFill>
                  <a:srgbClr val="0070C0"/>
                </a:solidFill>
              </a:rPr>
              <a:t>x0 = (0 , 0) </a:t>
            </a:r>
            <a:r>
              <a:rPr lang="en-US" altLang="zh-CN" dirty="0" smtClean="0"/>
              <a:t>with an initial variance of:</a:t>
            </a:r>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smtClean="0"/>
              <a:t>We are assuming we have no idea of either values, and we are assuming that there is little or no correlation between the values.</a:t>
            </a:r>
            <a:endParaRPr lang="zh-CN" altLang="en-US" dirty="0"/>
          </a:p>
        </p:txBody>
      </p:sp>
      <p:sp>
        <p:nvSpPr>
          <p:cNvPr id="8" name="矩形 7"/>
          <p:cNvSpPr/>
          <p:nvPr/>
        </p:nvSpPr>
        <p:spPr>
          <a:xfrm>
            <a:off x="7266747" y="3341156"/>
            <a:ext cx="290464" cy="338554"/>
          </a:xfrm>
          <a:prstGeom prst="rect">
            <a:avLst/>
          </a:prstGeom>
        </p:spPr>
        <p:txBody>
          <a:bodyPr wrap="none">
            <a:spAutoFit/>
          </a:bodyPr>
          <a:lstStyle/>
          <a:p>
            <a:r>
              <a:rPr lang="en-US" altLang="zh-CN" sz="1600" dirty="0" smtClean="0"/>
              <a:t>T</a:t>
            </a:r>
            <a:endParaRPr lang="zh-CN" altLang="en-US" sz="1600" dirty="0"/>
          </a:p>
        </p:txBody>
      </p:sp>
      <p:pic>
        <p:nvPicPr>
          <p:cNvPr id="9" name="图片 8"/>
          <p:cNvPicPr>
            <a:picLocks noChangeAspect="1"/>
          </p:cNvPicPr>
          <p:nvPr/>
        </p:nvPicPr>
        <p:blipFill>
          <a:blip r:embed="rId3"/>
          <a:stretch>
            <a:fillRect/>
          </a:stretch>
        </p:blipFill>
        <p:spPr>
          <a:xfrm>
            <a:off x="6896940" y="3809514"/>
            <a:ext cx="2486025" cy="981075"/>
          </a:xfrm>
          <a:prstGeom prst="rect">
            <a:avLst/>
          </a:prstGeom>
        </p:spPr>
      </p:pic>
      <p:pic>
        <p:nvPicPr>
          <p:cNvPr id="10" name="图片 9"/>
          <p:cNvPicPr>
            <a:picLocks noChangeAspect="1"/>
          </p:cNvPicPr>
          <p:nvPr/>
        </p:nvPicPr>
        <p:blipFill>
          <a:blip r:embed="rId4"/>
          <a:stretch>
            <a:fillRect/>
          </a:stretch>
        </p:blipFill>
        <p:spPr>
          <a:xfrm>
            <a:off x="212016" y="6054813"/>
            <a:ext cx="2133152" cy="675659"/>
          </a:xfrm>
          <a:prstGeom prst="rect">
            <a:avLst/>
          </a:prstGeom>
        </p:spPr>
      </p:pic>
      <p:pic>
        <p:nvPicPr>
          <p:cNvPr id="11" name="图片 10"/>
          <p:cNvPicPr>
            <a:picLocks noChangeAspect="1"/>
          </p:cNvPicPr>
          <p:nvPr/>
        </p:nvPicPr>
        <p:blipFill>
          <a:blip r:embed="rId5"/>
          <a:stretch>
            <a:fillRect/>
          </a:stretch>
        </p:blipFill>
        <p:spPr>
          <a:xfrm>
            <a:off x="2427563" y="5628323"/>
            <a:ext cx="3068023" cy="1168770"/>
          </a:xfrm>
          <a:prstGeom prst="rect">
            <a:avLst/>
          </a:prstGeom>
        </p:spPr>
      </p:pic>
      <p:sp>
        <p:nvSpPr>
          <p:cNvPr id="12" name="日期占位符 11"/>
          <p:cNvSpPr>
            <a:spLocks noGrp="1"/>
          </p:cNvSpPr>
          <p:nvPr>
            <p:ph type="dt" sz="half" idx="10"/>
          </p:nvPr>
        </p:nvSpPr>
        <p:spPr/>
        <p:txBody>
          <a:bodyPr/>
          <a:lstStyle/>
          <a:p>
            <a:fld id="{843D0BC0-3EC1-48B3-A4C5-0DB567C6A31E}" type="datetime1">
              <a:rPr lang="zh-CN" altLang="en-US" smtClean="0"/>
              <a:t>2017/6/7</a:t>
            </a:fld>
            <a:endParaRPr lang="zh-CN" altLang="en-US"/>
          </a:p>
        </p:txBody>
      </p:sp>
      <p:sp>
        <p:nvSpPr>
          <p:cNvPr id="13" name="灯片编号占位符 12"/>
          <p:cNvSpPr>
            <a:spLocks noGrp="1"/>
          </p:cNvSpPr>
          <p:nvPr>
            <p:ph type="sldNum" sz="quarter" idx="12"/>
          </p:nvPr>
        </p:nvSpPr>
        <p:spPr/>
        <p:txBody>
          <a:bodyPr/>
          <a:lstStyle/>
          <a:p>
            <a:fld id="{DE0C88A0-F833-4BB8-9B69-0488490149E6}" type="slidenum">
              <a:rPr lang="zh-CN" altLang="en-US" smtClean="0"/>
              <a:t>33</a:t>
            </a:fld>
            <a:endParaRPr lang="zh-CN" altLang="en-US"/>
          </a:p>
        </p:txBody>
      </p:sp>
    </p:spTree>
    <p:extLst>
      <p:ext uri="{BB962C8B-B14F-4D97-AF65-F5344CB8AC3E}">
        <p14:creationId xmlns:p14="http://schemas.microsoft.com/office/powerpoint/2010/main" val="4073701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Test these results under different conditions</a:t>
            </a:r>
            <a:endParaRPr lang="zh-CN" altLang="en-US" dirty="0"/>
          </a:p>
        </p:txBody>
      </p:sp>
      <p:pic>
        <p:nvPicPr>
          <p:cNvPr id="4" name="图片 3"/>
          <p:cNvPicPr>
            <a:picLocks noChangeAspect="1"/>
          </p:cNvPicPr>
          <p:nvPr/>
        </p:nvPicPr>
        <p:blipFill>
          <a:blip r:embed="rId2"/>
          <a:stretch>
            <a:fillRect/>
          </a:stretch>
        </p:blipFill>
        <p:spPr>
          <a:xfrm>
            <a:off x="258184" y="1690688"/>
            <a:ext cx="5295900" cy="4419600"/>
          </a:xfrm>
          <a:prstGeom prst="rect">
            <a:avLst/>
          </a:prstGeom>
        </p:spPr>
      </p:pic>
      <p:sp>
        <p:nvSpPr>
          <p:cNvPr id="5" name="矩形 4"/>
          <p:cNvSpPr/>
          <p:nvPr/>
        </p:nvSpPr>
        <p:spPr>
          <a:xfrm>
            <a:off x="5801958" y="1827024"/>
            <a:ext cx="6096000" cy="1477328"/>
          </a:xfrm>
          <a:prstGeom prst="rect">
            <a:avLst/>
          </a:prstGeom>
        </p:spPr>
        <p:txBody>
          <a:bodyPr>
            <a:spAutoFit/>
          </a:bodyPr>
          <a:lstStyle/>
          <a:p>
            <a:r>
              <a:rPr lang="en-US" altLang="zh-CN" dirty="0" smtClean="0"/>
              <a:t>The first test will be that the model is </a:t>
            </a:r>
            <a:r>
              <a:rPr lang="en-US" altLang="zh-CN" dirty="0" smtClean="0">
                <a:solidFill>
                  <a:srgbClr val="C00000"/>
                </a:solidFill>
              </a:rPr>
              <a:t>filling at a constant rate of 0.1 per time frame</a:t>
            </a:r>
            <a:r>
              <a:rPr lang="en-US" altLang="zh-CN" dirty="0" smtClean="0"/>
              <a:t>, with an actual </a:t>
            </a:r>
            <a:r>
              <a:rPr lang="en-US" altLang="zh-CN" dirty="0" smtClean="0">
                <a:solidFill>
                  <a:srgbClr val="C00000"/>
                </a:solidFill>
              </a:rPr>
              <a:t>measurement noise of ±0 . 3</a:t>
            </a:r>
            <a:r>
              <a:rPr lang="en-US" altLang="zh-CN" dirty="0" smtClean="0"/>
              <a:t>.</a:t>
            </a:r>
          </a:p>
          <a:p>
            <a:endParaRPr lang="en-US" altLang="zh-CN" dirty="0"/>
          </a:p>
          <a:p>
            <a:endParaRPr lang="zh-CN" altLang="en-US" dirty="0"/>
          </a:p>
        </p:txBody>
      </p:sp>
      <p:sp>
        <p:nvSpPr>
          <p:cNvPr id="6" name="矩形 5"/>
          <p:cNvSpPr/>
          <p:nvPr/>
        </p:nvSpPr>
        <p:spPr>
          <a:xfrm>
            <a:off x="5801958" y="3304352"/>
            <a:ext cx="6096000" cy="2031325"/>
          </a:xfrm>
          <a:prstGeom prst="rect">
            <a:avLst/>
          </a:prstGeom>
        </p:spPr>
        <p:txBody>
          <a:bodyPr>
            <a:spAutoFit/>
          </a:bodyPr>
          <a:lstStyle/>
          <a:p>
            <a:r>
              <a:rPr lang="en-US" altLang="zh-CN" dirty="0" smtClean="0"/>
              <a:t>The filter quickly adapts to the true value. </a:t>
            </a:r>
          </a:p>
          <a:p>
            <a:r>
              <a:rPr lang="en-US" altLang="zh-CN" dirty="0" smtClean="0"/>
              <a:t>Note that we did not tell the </a:t>
            </a:r>
            <a:r>
              <a:rPr lang="en-US" altLang="zh-CN" dirty="0" err="1" smtClean="0"/>
              <a:t>Kalman</a:t>
            </a:r>
            <a:r>
              <a:rPr lang="en-US" altLang="zh-CN" dirty="0" smtClean="0"/>
              <a:t> filter anything about the actual filling rate, and it figured it out all by itself. Even with a bad unsure initialization. </a:t>
            </a:r>
          </a:p>
          <a:p>
            <a:endParaRPr lang="en-US" altLang="zh-CN" dirty="0"/>
          </a:p>
          <a:p>
            <a:r>
              <a:rPr lang="en-US" altLang="zh-CN" dirty="0" smtClean="0"/>
              <a:t>Actually, if you give a </a:t>
            </a:r>
            <a:r>
              <a:rPr lang="en-US" altLang="zh-CN" dirty="0" err="1" smtClean="0"/>
              <a:t>Kalman</a:t>
            </a:r>
            <a:r>
              <a:rPr lang="en-US" altLang="zh-CN" dirty="0" smtClean="0"/>
              <a:t> filter a bad initialization, it takes the first measurement as a “good” initialization</a:t>
            </a:r>
            <a:endParaRPr lang="zh-CN" altLang="en-US" dirty="0"/>
          </a:p>
        </p:txBody>
      </p:sp>
      <p:sp>
        <p:nvSpPr>
          <p:cNvPr id="7" name="日期占位符 6"/>
          <p:cNvSpPr>
            <a:spLocks noGrp="1"/>
          </p:cNvSpPr>
          <p:nvPr>
            <p:ph type="dt" sz="half" idx="10"/>
          </p:nvPr>
        </p:nvSpPr>
        <p:spPr/>
        <p:txBody>
          <a:bodyPr/>
          <a:lstStyle/>
          <a:p>
            <a:fld id="{97BA9759-D898-4883-84A2-0D8A1AB5340B}" type="datetime1">
              <a:rPr lang="zh-CN" altLang="en-US" smtClean="0"/>
              <a:t>2017/6/7</a:t>
            </a:fld>
            <a:endParaRPr lang="zh-CN" altLang="en-US"/>
          </a:p>
        </p:txBody>
      </p:sp>
      <p:sp>
        <p:nvSpPr>
          <p:cNvPr id="8" name="灯片编号占位符 7"/>
          <p:cNvSpPr>
            <a:spLocks noGrp="1"/>
          </p:cNvSpPr>
          <p:nvPr>
            <p:ph type="sldNum" sz="quarter" idx="12"/>
          </p:nvPr>
        </p:nvSpPr>
        <p:spPr/>
        <p:txBody>
          <a:bodyPr/>
          <a:lstStyle/>
          <a:p>
            <a:fld id="{DE0C88A0-F833-4BB8-9B69-0488490149E6}" type="slidenum">
              <a:rPr lang="zh-CN" altLang="en-US" smtClean="0"/>
              <a:t>34</a:t>
            </a:fld>
            <a:endParaRPr lang="zh-CN" altLang="en-US"/>
          </a:p>
        </p:txBody>
      </p:sp>
    </p:spTree>
    <p:extLst>
      <p:ext uri="{BB962C8B-B14F-4D97-AF65-F5344CB8AC3E}">
        <p14:creationId xmlns:p14="http://schemas.microsoft.com/office/powerpoint/2010/main" val="3795995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a:t>
            </a:r>
            <a:r>
              <a:rPr lang="en-US" altLang="zh-CN" dirty="0" smtClean="0"/>
              <a:t>sing a constant level (i.e., no actual filling)</a:t>
            </a:r>
            <a:endParaRPr lang="zh-CN" altLang="en-US" dirty="0"/>
          </a:p>
        </p:txBody>
      </p:sp>
      <p:sp>
        <p:nvSpPr>
          <p:cNvPr id="3" name="内容占位符 2"/>
          <p:cNvSpPr>
            <a:spLocks noGrp="1"/>
          </p:cNvSpPr>
          <p:nvPr>
            <p:ph idx="1"/>
          </p:nvPr>
        </p:nvSpPr>
        <p:spPr/>
        <p:txBody>
          <a:bodyPr/>
          <a:lstStyle/>
          <a:p>
            <a:r>
              <a:rPr lang="en-US" altLang="zh-CN" dirty="0" smtClean="0"/>
              <a:t>Let’s see what happens if you try to trick the </a:t>
            </a:r>
            <a:r>
              <a:rPr lang="en-US" altLang="zh-CN" dirty="0" err="1" smtClean="0"/>
              <a:t>Kalman</a:t>
            </a:r>
            <a:r>
              <a:rPr lang="en-US" altLang="zh-CN" dirty="0" smtClean="0"/>
              <a:t> filter by using a constant level (i.e., there is no actual filling):</a:t>
            </a:r>
            <a:endParaRPr lang="zh-CN" altLang="en-US" dirty="0"/>
          </a:p>
        </p:txBody>
      </p:sp>
      <p:pic>
        <p:nvPicPr>
          <p:cNvPr id="4" name="图片 3"/>
          <p:cNvPicPr>
            <a:picLocks noChangeAspect="1"/>
          </p:cNvPicPr>
          <p:nvPr/>
        </p:nvPicPr>
        <p:blipFill>
          <a:blip r:embed="rId2"/>
          <a:stretch>
            <a:fillRect/>
          </a:stretch>
        </p:blipFill>
        <p:spPr>
          <a:xfrm>
            <a:off x="338363" y="2712657"/>
            <a:ext cx="5072734" cy="3990085"/>
          </a:xfrm>
          <a:prstGeom prst="rect">
            <a:avLst/>
          </a:prstGeom>
        </p:spPr>
      </p:pic>
      <p:sp>
        <p:nvSpPr>
          <p:cNvPr id="5" name="矩形 4"/>
          <p:cNvSpPr/>
          <p:nvPr/>
        </p:nvSpPr>
        <p:spPr>
          <a:xfrm>
            <a:off x="5619077" y="3202654"/>
            <a:ext cx="6234559" cy="646331"/>
          </a:xfrm>
          <a:prstGeom prst="rect">
            <a:avLst/>
          </a:prstGeom>
        </p:spPr>
        <p:txBody>
          <a:bodyPr wrap="square">
            <a:spAutoFit/>
          </a:bodyPr>
          <a:lstStyle/>
          <a:p>
            <a:r>
              <a:rPr lang="en-US" altLang="zh-CN" dirty="0" smtClean="0"/>
              <a:t>The filter stabilizes in the exact same time frame as before. This is because the model stabilizes with a fill rate of 0.</a:t>
            </a:r>
            <a:endParaRPr lang="zh-CN" altLang="en-US" dirty="0"/>
          </a:p>
        </p:txBody>
      </p:sp>
      <p:sp>
        <p:nvSpPr>
          <p:cNvPr id="6" name="日期占位符 5"/>
          <p:cNvSpPr>
            <a:spLocks noGrp="1"/>
          </p:cNvSpPr>
          <p:nvPr>
            <p:ph type="dt" sz="half" idx="10"/>
          </p:nvPr>
        </p:nvSpPr>
        <p:spPr/>
        <p:txBody>
          <a:bodyPr/>
          <a:lstStyle/>
          <a:p>
            <a:fld id="{D891F392-5A64-4798-BB54-668169018531}" type="datetime1">
              <a:rPr lang="zh-CN" altLang="en-US" smtClean="0"/>
              <a:t>2017/6/7</a:t>
            </a:fld>
            <a:endParaRPr lang="zh-CN" altLang="en-US"/>
          </a:p>
        </p:txBody>
      </p:sp>
      <p:sp>
        <p:nvSpPr>
          <p:cNvPr id="7" name="灯片编号占位符 6"/>
          <p:cNvSpPr>
            <a:spLocks noGrp="1"/>
          </p:cNvSpPr>
          <p:nvPr>
            <p:ph type="sldNum" sz="quarter" idx="12"/>
          </p:nvPr>
        </p:nvSpPr>
        <p:spPr/>
        <p:txBody>
          <a:bodyPr/>
          <a:lstStyle/>
          <a:p>
            <a:fld id="{DE0C88A0-F833-4BB8-9B69-0488490149E6}" type="slidenum">
              <a:rPr lang="zh-CN" altLang="en-US" smtClean="0"/>
              <a:t>35</a:t>
            </a:fld>
            <a:endParaRPr lang="zh-CN" altLang="en-US"/>
          </a:p>
        </p:txBody>
      </p:sp>
    </p:spTree>
    <p:extLst>
      <p:ext uri="{BB962C8B-B14F-4D97-AF65-F5344CB8AC3E}">
        <p14:creationId xmlns:p14="http://schemas.microsoft.com/office/powerpoint/2010/main" val="8369706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Third Option: Constant, but Sloshing </a:t>
            </a:r>
            <a:endParaRPr lang="zh-CN" altLang="en-US" dirty="0"/>
          </a:p>
        </p:txBody>
      </p:sp>
      <p:sp>
        <p:nvSpPr>
          <p:cNvPr id="3" name="内容占位符 2"/>
          <p:cNvSpPr>
            <a:spLocks noGrp="1"/>
          </p:cNvSpPr>
          <p:nvPr>
            <p:ph idx="1"/>
          </p:nvPr>
        </p:nvSpPr>
        <p:spPr>
          <a:xfrm>
            <a:off x="141083" y="1916197"/>
            <a:ext cx="6250192" cy="4351338"/>
          </a:xfrm>
        </p:spPr>
        <p:txBody>
          <a:bodyPr>
            <a:normAutofit/>
          </a:bodyPr>
          <a:lstStyle/>
          <a:p>
            <a:r>
              <a:rPr lang="en-US" altLang="zh-CN" dirty="0" smtClean="0"/>
              <a:t>Now let us test an </a:t>
            </a:r>
            <a:r>
              <a:rPr lang="en-US" altLang="zh-CN" dirty="0" smtClean="0">
                <a:solidFill>
                  <a:srgbClr val="0070C0"/>
                </a:solidFill>
              </a:rPr>
              <a:t>extreme</a:t>
            </a:r>
            <a:r>
              <a:rPr lang="en-US" altLang="zh-CN" dirty="0" smtClean="0"/>
              <a:t> case. </a:t>
            </a:r>
          </a:p>
          <a:p>
            <a:r>
              <a:rPr lang="en-US" altLang="zh-CN" dirty="0" smtClean="0"/>
              <a:t>We will assume that the water is at a constant level, but it is sloshing in the tank. This sloshing can be modeled as a sine wave </a:t>
            </a:r>
            <a:r>
              <a:rPr lang="en-US" altLang="zh-CN" dirty="0" smtClean="0">
                <a:solidFill>
                  <a:srgbClr val="0070C0"/>
                </a:solidFill>
              </a:rPr>
              <a:t>L = c sin(2π r ∆t) + l</a:t>
            </a:r>
          </a:p>
          <a:p>
            <a:pPr lvl="1"/>
            <a:r>
              <a:rPr lang="en-US" altLang="zh-CN" dirty="0" smtClean="0"/>
              <a:t>where </a:t>
            </a:r>
            <a:r>
              <a:rPr lang="en-US" altLang="zh-CN" dirty="0" smtClean="0">
                <a:solidFill>
                  <a:srgbClr val="C00000"/>
                </a:solidFill>
              </a:rPr>
              <a:t>c </a:t>
            </a:r>
            <a:r>
              <a:rPr lang="en-US" altLang="zh-CN" dirty="0" smtClean="0"/>
              <a:t>is an amplitude scaling factor, </a:t>
            </a:r>
            <a:r>
              <a:rPr lang="en-US" altLang="zh-CN" dirty="0" smtClean="0">
                <a:solidFill>
                  <a:srgbClr val="C00000"/>
                </a:solidFill>
              </a:rPr>
              <a:t>r</a:t>
            </a:r>
            <a:r>
              <a:rPr lang="en-US" altLang="zh-CN" dirty="0" smtClean="0"/>
              <a:t> is the cycle rate, and </a:t>
            </a:r>
            <a:r>
              <a:rPr lang="en-US" altLang="zh-CN" dirty="0" smtClean="0">
                <a:solidFill>
                  <a:srgbClr val="C00000"/>
                </a:solidFill>
              </a:rPr>
              <a:t>l</a:t>
            </a:r>
            <a:r>
              <a:rPr lang="en-US" altLang="zh-CN" dirty="0" smtClean="0"/>
              <a:t> is the average level (as sin integrates to zero over time). </a:t>
            </a:r>
          </a:p>
          <a:p>
            <a:pPr lvl="1"/>
            <a:r>
              <a:rPr lang="en-US" altLang="zh-CN" dirty="0" smtClean="0"/>
              <a:t>If we use </a:t>
            </a:r>
            <a:r>
              <a:rPr lang="en-US" altLang="zh-CN" dirty="0" smtClean="0">
                <a:solidFill>
                  <a:srgbClr val="0070C0"/>
                </a:solidFill>
              </a:rPr>
              <a:t>c = 0. 5, r = 0. 05</a:t>
            </a:r>
            <a:r>
              <a:rPr lang="en-US" altLang="zh-CN" dirty="0" smtClean="0"/>
              <a:t>, and </a:t>
            </a:r>
            <a:r>
              <a:rPr lang="en-US" altLang="zh-CN" dirty="0" smtClean="0">
                <a:solidFill>
                  <a:srgbClr val="0070C0"/>
                </a:solidFill>
              </a:rPr>
              <a:t>l = 1 </a:t>
            </a:r>
            <a:r>
              <a:rPr lang="en-US" altLang="zh-CN" dirty="0" smtClean="0"/>
              <a:t>we get the following result:</a:t>
            </a:r>
            <a:endParaRPr lang="zh-CN" altLang="en-US" dirty="0"/>
          </a:p>
        </p:txBody>
      </p:sp>
      <p:pic>
        <p:nvPicPr>
          <p:cNvPr id="1026" name="Picture 2" descr="sloshing 的图像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2241" y="0"/>
            <a:ext cx="2581275" cy="1251660"/>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a:stretch>
            <a:fillRect/>
          </a:stretch>
        </p:blipFill>
        <p:spPr>
          <a:xfrm>
            <a:off x="6391275" y="1477169"/>
            <a:ext cx="5800725" cy="5048250"/>
          </a:xfrm>
          <a:prstGeom prst="rect">
            <a:avLst/>
          </a:prstGeom>
        </p:spPr>
      </p:pic>
      <p:sp>
        <p:nvSpPr>
          <p:cNvPr id="5" name="日期占位符 4"/>
          <p:cNvSpPr>
            <a:spLocks noGrp="1"/>
          </p:cNvSpPr>
          <p:nvPr>
            <p:ph type="dt" sz="half" idx="10"/>
          </p:nvPr>
        </p:nvSpPr>
        <p:spPr/>
        <p:txBody>
          <a:bodyPr/>
          <a:lstStyle/>
          <a:p>
            <a:fld id="{9DE56C71-917C-477E-87F9-D6AC287E6E6B}" type="datetime1">
              <a:rPr lang="zh-CN" altLang="en-US" smtClean="0"/>
              <a:t>2017/6/7</a:t>
            </a:fld>
            <a:endParaRPr lang="zh-CN" altLang="en-US"/>
          </a:p>
        </p:txBody>
      </p:sp>
      <p:sp>
        <p:nvSpPr>
          <p:cNvPr id="6" name="灯片编号占位符 5"/>
          <p:cNvSpPr>
            <a:spLocks noGrp="1"/>
          </p:cNvSpPr>
          <p:nvPr>
            <p:ph type="sldNum" sz="quarter" idx="12"/>
          </p:nvPr>
        </p:nvSpPr>
        <p:spPr/>
        <p:txBody>
          <a:bodyPr/>
          <a:lstStyle/>
          <a:p>
            <a:fld id="{DE0C88A0-F833-4BB8-9B69-0488490149E6}" type="slidenum">
              <a:rPr lang="zh-CN" altLang="en-US" smtClean="0"/>
              <a:t>36</a:t>
            </a:fld>
            <a:endParaRPr lang="zh-CN" altLang="en-US"/>
          </a:p>
        </p:txBody>
      </p:sp>
    </p:spTree>
    <p:extLst>
      <p:ext uri="{BB962C8B-B14F-4D97-AF65-F5344CB8AC3E}">
        <p14:creationId xmlns:p14="http://schemas.microsoft.com/office/powerpoint/2010/main" val="33446834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Two things about the </a:t>
            </a:r>
            <a:r>
              <a:rPr lang="en-US" altLang="zh-CN" dirty="0" err="1" smtClean="0"/>
              <a:t>Kalman</a:t>
            </a:r>
            <a:r>
              <a:rPr lang="en-US" altLang="zh-CN" dirty="0" smtClean="0"/>
              <a:t> filter:</a:t>
            </a:r>
            <a:endParaRPr lang="zh-CN" altLang="en-US" dirty="0"/>
          </a:p>
        </p:txBody>
      </p:sp>
      <p:sp>
        <p:nvSpPr>
          <p:cNvPr id="3" name="内容占位符 2"/>
          <p:cNvSpPr>
            <a:spLocks noGrp="1"/>
          </p:cNvSpPr>
          <p:nvPr>
            <p:ph idx="1"/>
          </p:nvPr>
        </p:nvSpPr>
        <p:spPr/>
        <p:txBody>
          <a:bodyPr/>
          <a:lstStyle/>
          <a:p>
            <a:r>
              <a:rPr lang="en-US" altLang="zh-CN" dirty="0" smtClean="0"/>
              <a:t>There are two things you should notice about the </a:t>
            </a:r>
            <a:r>
              <a:rPr lang="en-US" altLang="zh-CN" dirty="0" err="1" smtClean="0"/>
              <a:t>Kalman</a:t>
            </a:r>
            <a:r>
              <a:rPr lang="en-US" altLang="zh-CN" dirty="0" smtClean="0"/>
              <a:t> filter:</a:t>
            </a:r>
          </a:p>
          <a:p>
            <a:pPr lvl="1"/>
            <a:r>
              <a:rPr lang="en-US" altLang="zh-CN" dirty="0" smtClean="0"/>
              <a:t>1. The model is </a:t>
            </a:r>
            <a:r>
              <a:rPr lang="en-US" altLang="zh-CN" dirty="0" smtClean="0">
                <a:solidFill>
                  <a:srgbClr val="0070C0"/>
                </a:solidFill>
              </a:rPr>
              <a:t>smoother</a:t>
            </a:r>
            <a:r>
              <a:rPr lang="en-US" altLang="zh-CN" dirty="0" smtClean="0"/>
              <a:t> than the </a:t>
            </a:r>
            <a:r>
              <a:rPr lang="en-US" altLang="zh-CN" dirty="0" smtClean="0">
                <a:solidFill>
                  <a:srgbClr val="0070C0"/>
                </a:solidFill>
              </a:rPr>
              <a:t>noisy measurement</a:t>
            </a:r>
            <a:r>
              <a:rPr lang="en-US" altLang="zh-CN" dirty="0" smtClean="0"/>
              <a:t>, but there is a </a:t>
            </a:r>
            <a:r>
              <a:rPr lang="en-US" altLang="zh-CN" dirty="0" smtClean="0">
                <a:solidFill>
                  <a:srgbClr val="C00000"/>
                </a:solidFill>
              </a:rPr>
              <a:t>lag</a:t>
            </a:r>
            <a:r>
              <a:rPr lang="en-US" altLang="zh-CN" dirty="0" smtClean="0"/>
              <a:t> behind the </a:t>
            </a:r>
            <a:r>
              <a:rPr lang="en-US" altLang="zh-CN" dirty="0" smtClean="0">
                <a:solidFill>
                  <a:srgbClr val="0070C0"/>
                </a:solidFill>
              </a:rPr>
              <a:t>actual value</a:t>
            </a:r>
            <a:r>
              <a:rPr lang="en-US" altLang="zh-CN" dirty="0" smtClean="0"/>
              <a:t>. This is </a:t>
            </a:r>
            <a:r>
              <a:rPr lang="en-US" altLang="zh-CN" dirty="0" smtClean="0">
                <a:solidFill>
                  <a:srgbClr val="C00000"/>
                </a:solidFill>
              </a:rPr>
              <a:t>common</a:t>
            </a:r>
            <a:r>
              <a:rPr lang="en-US" altLang="zh-CN" dirty="0" smtClean="0"/>
              <a:t> when filtering a system that is </a:t>
            </a:r>
            <a:r>
              <a:rPr lang="en-US" altLang="zh-CN" dirty="0" smtClean="0">
                <a:solidFill>
                  <a:srgbClr val="0070C0"/>
                </a:solidFill>
              </a:rPr>
              <a:t>not modelled correctly</a:t>
            </a:r>
            <a:r>
              <a:rPr lang="en-US" altLang="zh-CN" dirty="0" smtClean="0"/>
              <a:t>. </a:t>
            </a:r>
          </a:p>
          <a:p>
            <a:pPr lvl="1"/>
            <a:r>
              <a:rPr lang="en-US" altLang="zh-CN" dirty="0" smtClean="0"/>
              <a:t>2. The </a:t>
            </a:r>
            <a:r>
              <a:rPr lang="en-US" altLang="zh-CN" dirty="0" smtClean="0">
                <a:solidFill>
                  <a:srgbClr val="0070C0"/>
                </a:solidFill>
              </a:rPr>
              <a:t>amplitude</a:t>
            </a:r>
            <a:r>
              <a:rPr lang="en-US" altLang="zh-CN" dirty="0" smtClean="0"/>
              <a:t> of the filter is getting </a:t>
            </a:r>
            <a:r>
              <a:rPr lang="en-US" altLang="zh-CN" dirty="0" smtClean="0">
                <a:solidFill>
                  <a:srgbClr val="0070C0"/>
                </a:solidFill>
              </a:rPr>
              <a:t>smaller</a:t>
            </a:r>
            <a:r>
              <a:rPr lang="en-US" altLang="zh-CN" dirty="0" smtClean="0"/>
              <a:t> and </a:t>
            </a:r>
            <a:r>
              <a:rPr lang="en-US" altLang="zh-CN" dirty="0" smtClean="0">
                <a:solidFill>
                  <a:srgbClr val="0070C0"/>
                </a:solidFill>
              </a:rPr>
              <a:t>smaller</a:t>
            </a:r>
            <a:r>
              <a:rPr lang="en-US" altLang="zh-CN" dirty="0" smtClean="0"/>
              <a:t>. This is because the model is slowly </a:t>
            </a:r>
            <a:r>
              <a:rPr lang="en-US" altLang="zh-CN" dirty="0" smtClean="0">
                <a:solidFill>
                  <a:srgbClr val="C00000"/>
                </a:solidFill>
              </a:rPr>
              <a:t>converging</a:t>
            </a:r>
            <a:r>
              <a:rPr lang="en-US" altLang="zh-CN" dirty="0" smtClean="0"/>
              <a:t> to what it thinks is the truth... a constant level, which is accurate over time.</a:t>
            </a:r>
          </a:p>
          <a:p>
            <a:r>
              <a:rPr lang="en-US" altLang="zh-CN" dirty="0" smtClean="0"/>
              <a:t>If you wanted to model the sloshing properly, you would need to use an </a:t>
            </a:r>
            <a:r>
              <a:rPr lang="en-US" altLang="zh-CN" u="sng" dirty="0" smtClean="0">
                <a:solidFill>
                  <a:srgbClr val="0070C0"/>
                </a:solidFill>
              </a:rPr>
              <a:t>extended </a:t>
            </a:r>
            <a:r>
              <a:rPr lang="en-US" altLang="zh-CN" u="sng" dirty="0" err="1" smtClean="0">
                <a:solidFill>
                  <a:srgbClr val="0070C0"/>
                </a:solidFill>
              </a:rPr>
              <a:t>Kalman</a:t>
            </a:r>
            <a:r>
              <a:rPr lang="en-US" altLang="zh-CN" u="sng" dirty="0" smtClean="0">
                <a:solidFill>
                  <a:srgbClr val="0070C0"/>
                </a:solidFill>
              </a:rPr>
              <a:t> Filter</a:t>
            </a:r>
            <a:r>
              <a:rPr lang="en-US" altLang="zh-CN" dirty="0" smtClean="0"/>
              <a:t>, which also takes into consideration the </a:t>
            </a:r>
            <a:r>
              <a:rPr lang="en-US" altLang="zh-CN" dirty="0" smtClean="0">
                <a:solidFill>
                  <a:srgbClr val="0070C0"/>
                </a:solidFill>
              </a:rPr>
              <a:t>non-linearity of the system</a:t>
            </a:r>
            <a:endParaRPr lang="zh-CN" altLang="en-US" dirty="0">
              <a:solidFill>
                <a:srgbClr val="0070C0"/>
              </a:solidFill>
            </a:endParaRPr>
          </a:p>
        </p:txBody>
      </p:sp>
      <p:sp>
        <p:nvSpPr>
          <p:cNvPr id="4" name="日期占位符 3"/>
          <p:cNvSpPr>
            <a:spLocks noGrp="1"/>
          </p:cNvSpPr>
          <p:nvPr>
            <p:ph type="dt" sz="half" idx="10"/>
          </p:nvPr>
        </p:nvSpPr>
        <p:spPr/>
        <p:txBody>
          <a:bodyPr/>
          <a:lstStyle/>
          <a:p>
            <a:fld id="{0C8072DE-372E-470B-972C-68C20430A464}" type="datetime1">
              <a:rPr lang="zh-CN" altLang="en-US" smtClean="0"/>
              <a:t>2017/6/7</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37</a:t>
            </a:fld>
            <a:endParaRPr lang="zh-CN" altLang="en-US"/>
          </a:p>
        </p:txBody>
      </p:sp>
    </p:spTree>
    <p:extLst>
      <p:ext uri="{BB962C8B-B14F-4D97-AF65-F5344CB8AC3E}">
        <p14:creationId xmlns:p14="http://schemas.microsoft.com/office/powerpoint/2010/main" val="12834486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Summary of the Three Tank Examples</a:t>
            </a:r>
            <a:endParaRPr lang="zh-CN" altLang="en-US" dirty="0"/>
          </a:p>
        </p:txBody>
      </p:sp>
      <p:sp>
        <p:nvSpPr>
          <p:cNvPr id="3" name="内容占位符 2"/>
          <p:cNvSpPr>
            <a:spLocks noGrp="1"/>
          </p:cNvSpPr>
          <p:nvPr>
            <p:ph idx="1"/>
          </p:nvPr>
        </p:nvSpPr>
        <p:spPr/>
        <p:txBody>
          <a:bodyPr>
            <a:normAutofit/>
          </a:bodyPr>
          <a:lstStyle/>
          <a:p>
            <a:r>
              <a:rPr lang="en-US" altLang="zh-CN" dirty="0" smtClean="0"/>
              <a:t>The main points that you should learn from these examples are: </a:t>
            </a:r>
          </a:p>
          <a:p>
            <a:pPr lvl="1"/>
            <a:r>
              <a:rPr lang="en-US" altLang="zh-CN" dirty="0" smtClean="0"/>
              <a:t>1. The model for your filter will try to fit the given measurement data to the model you have provided. </a:t>
            </a:r>
          </a:p>
          <a:p>
            <a:pPr lvl="2"/>
            <a:r>
              <a:rPr lang="en-US" altLang="zh-CN" dirty="0" smtClean="0"/>
              <a:t>This may be undesirable. In the sloshing case, it may be desirable to filter out the sloshing as “noise”, so you can get the average level of the tank. </a:t>
            </a:r>
          </a:p>
          <a:p>
            <a:pPr lvl="2"/>
            <a:r>
              <a:rPr lang="en-US" altLang="zh-CN" dirty="0" smtClean="0"/>
              <a:t>If you wanted to measure the sloshing, then you need to model it. </a:t>
            </a:r>
          </a:p>
          <a:p>
            <a:pPr lvl="1"/>
            <a:r>
              <a:rPr lang="en-US" altLang="zh-CN" dirty="0" smtClean="0"/>
              <a:t>2. The </a:t>
            </a:r>
            <a:r>
              <a:rPr lang="en-US" altLang="zh-CN" dirty="0" smtClean="0">
                <a:solidFill>
                  <a:srgbClr val="0070C0"/>
                </a:solidFill>
              </a:rPr>
              <a:t>initialization and noise components</a:t>
            </a:r>
            <a:r>
              <a:rPr lang="en-US" altLang="zh-CN" dirty="0" smtClean="0"/>
              <a:t> of your filter do effect the results of how the filter operates. </a:t>
            </a:r>
          </a:p>
          <a:p>
            <a:pPr lvl="1"/>
            <a:r>
              <a:rPr lang="en-US" altLang="zh-CN" dirty="0" smtClean="0"/>
              <a:t>3. You need to think about the </a:t>
            </a:r>
            <a:r>
              <a:rPr lang="en-US" altLang="zh-CN" dirty="0" smtClean="0">
                <a:solidFill>
                  <a:srgbClr val="0070C0"/>
                </a:solidFill>
              </a:rPr>
              <a:t>outcome of your filter</a:t>
            </a:r>
            <a:r>
              <a:rPr lang="en-US" altLang="zh-CN" dirty="0" smtClean="0"/>
              <a:t>; if you can approximate that the time steps are small enough, then a simple linear model will work, but you will get lag</a:t>
            </a:r>
            <a:endParaRPr lang="zh-CN" altLang="en-US" dirty="0"/>
          </a:p>
        </p:txBody>
      </p:sp>
      <p:sp>
        <p:nvSpPr>
          <p:cNvPr id="4" name="日期占位符 3"/>
          <p:cNvSpPr>
            <a:spLocks noGrp="1"/>
          </p:cNvSpPr>
          <p:nvPr>
            <p:ph type="dt" sz="half" idx="10"/>
          </p:nvPr>
        </p:nvSpPr>
        <p:spPr/>
        <p:txBody>
          <a:bodyPr/>
          <a:lstStyle/>
          <a:p>
            <a:fld id="{C6BF1246-5C31-48D0-A6C4-2FE4E49599F2}" type="datetime1">
              <a:rPr lang="zh-CN" altLang="en-US" smtClean="0"/>
              <a:t>2017/6/7</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38</a:t>
            </a:fld>
            <a:endParaRPr lang="zh-CN" altLang="en-US"/>
          </a:p>
        </p:txBody>
      </p:sp>
    </p:spTree>
    <p:extLst>
      <p:ext uri="{BB962C8B-B14F-4D97-AF65-F5344CB8AC3E}">
        <p14:creationId xmlns:p14="http://schemas.microsoft.com/office/powerpoint/2010/main" val="14234028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Coursework</a:t>
            </a:r>
            <a:endParaRPr lang="zh-CN" altLang="en-US" dirty="0"/>
          </a:p>
        </p:txBody>
      </p:sp>
      <p:sp>
        <p:nvSpPr>
          <p:cNvPr id="3" name="内容占位符 2"/>
          <p:cNvSpPr>
            <a:spLocks noGrp="1"/>
          </p:cNvSpPr>
          <p:nvPr>
            <p:ph idx="1"/>
          </p:nvPr>
        </p:nvSpPr>
        <p:spPr/>
        <p:txBody>
          <a:bodyPr/>
          <a:lstStyle/>
          <a:p>
            <a:r>
              <a:rPr lang="en-US" altLang="zh-CN" dirty="0" smtClean="0"/>
              <a:t>Go to the UNC (University of North Carolina) website with a dedicated </a:t>
            </a:r>
            <a:r>
              <a:rPr lang="en-US" altLang="zh-CN" dirty="0" err="1" smtClean="0"/>
              <a:t>Kalman</a:t>
            </a:r>
            <a:r>
              <a:rPr lang="en-US" altLang="zh-CN" dirty="0" smtClean="0"/>
              <a:t> filter learning tool: www.cs.unc.edu/˜welch/</a:t>
            </a:r>
            <a:r>
              <a:rPr lang="en-US" altLang="zh-CN" dirty="0" err="1" smtClean="0"/>
              <a:t>kalman</a:t>
            </a:r>
            <a:r>
              <a:rPr lang="en-US" altLang="zh-CN" dirty="0" smtClean="0"/>
              <a:t>/</a:t>
            </a:r>
            <a:r>
              <a:rPr lang="en-US" altLang="zh-CN" dirty="0" err="1" smtClean="0"/>
              <a:t>kftool</a:t>
            </a:r>
            <a:r>
              <a:rPr lang="en-US" altLang="zh-CN" dirty="0" smtClean="0"/>
              <a:t>/index.html </a:t>
            </a:r>
          </a:p>
          <a:p>
            <a:r>
              <a:rPr lang="en-US" altLang="zh-CN" dirty="0" smtClean="0"/>
              <a:t>Read the document describing the filter: www.cs.unc.edu/˜welch/</a:t>
            </a:r>
            <a:r>
              <a:rPr lang="en-US" altLang="zh-CN" dirty="0" err="1" smtClean="0"/>
              <a:t>kalman</a:t>
            </a:r>
            <a:r>
              <a:rPr lang="en-US" altLang="zh-CN" dirty="0" smtClean="0"/>
              <a:t>/media/pdf/</a:t>
            </a:r>
            <a:r>
              <a:rPr lang="en-US" altLang="zh-CN" dirty="0" err="1" smtClean="0"/>
              <a:t>kftool</a:t>
            </a:r>
            <a:r>
              <a:rPr lang="en-US" altLang="zh-CN" dirty="0" smtClean="0"/>
              <a:t>_ models.pdf </a:t>
            </a:r>
          </a:p>
          <a:p>
            <a:r>
              <a:rPr lang="en-US" altLang="zh-CN" dirty="0" smtClean="0"/>
              <a:t>Then play with the online Java tool. Once you have an understanding you can download the </a:t>
            </a:r>
            <a:r>
              <a:rPr lang="en-US" altLang="zh-CN" dirty="0" err="1" smtClean="0"/>
              <a:t>Matlab</a:t>
            </a:r>
            <a:r>
              <a:rPr lang="en-US" altLang="zh-CN" dirty="0" smtClean="0"/>
              <a:t> or Java code to see how it operates.</a:t>
            </a:r>
            <a:endParaRPr lang="zh-CN" altLang="en-US" dirty="0"/>
          </a:p>
        </p:txBody>
      </p:sp>
      <p:sp>
        <p:nvSpPr>
          <p:cNvPr id="4" name="日期占位符 3"/>
          <p:cNvSpPr>
            <a:spLocks noGrp="1"/>
          </p:cNvSpPr>
          <p:nvPr>
            <p:ph type="dt" sz="half" idx="10"/>
          </p:nvPr>
        </p:nvSpPr>
        <p:spPr/>
        <p:txBody>
          <a:bodyPr/>
          <a:lstStyle/>
          <a:p>
            <a:fld id="{4693525A-2198-4CEC-B27D-2A0E78874DEE}" type="datetime1">
              <a:rPr lang="zh-CN" altLang="en-US" smtClean="0"/>
              <a:t>2017/6/7</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39</a:t>
            </a:fld>
            <a:endParaRPr lang="zh-CN" altLang="en-US"/>
          </a:p>
        </p:txBody>
      </p:sp>
    </p:spTree>
    <p:extLst>
      <p:ext uri="{BB962C8B-B14F-4D97-AF65-F5344CB8AC3E}">
        <p14:creationId xmlns:p14="http://schemas.microsoft.com/office/powerpoint/2010/main" val="716159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温度 的图像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15" y="5172074"/>
            <a:ext cx="1743075" cy="168592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dirty="0" smtClean="0"/>
              <a:t>举例</a:t>
            </a:r>
            <a:r>
              <a:rPr lang="en-US" altLang="zh-CN" dirty="0" smtClean="0"/>
              <a:t>: </a:t>
            </a:r>
            <a:r>
              <a:rPr lang="zh-CN" altLang="en-US" dirty="0" smtClean="0"/>
              <a:t>教室的</a:t>
            </a:r>
            <a:r>
              <a:rPr lang="zh-CN" altLang="en-US" dirty="0"/>
              <a:t>温度</a:t>
            </a:r>
          </a:p>
        </p:txBody>
      </p:sp>
      <p:sp>
        <p:nvSpPr>
          <p:cNvPr id="3" name="内容占位符 2"/>
          <p:cNvSpPr>
            <a:spLocks noGrp="1"/>
          </p:cNvSpPr>
          <p:nvPr>
            <p:ph idx="1"/>
          </p:nvPr>
        </p:nvSpPr>
        <p:spPr/>
        <p:txBody>
          <a:bodyPr>
            <a:normAutofit/>
          </a:bodyPr>
          <a:lstStyle/>
          <a:p>
            <a:r>
              <a:rPr lang="zh-CN" altLang="en-US" dirty="0"/>
              <a:t>由于我们用于估算</a:t>
            </a:r>
            <a:r>
              <a:rPr lang="en-US" altLang="zh-CN" dirty="0">
                <a:solidFill>
                  <a:srgbClr val="0070C0"/>
                </a:solidFill>
              </a:rPr>
              <a:t>k</a:t>
            </a:r>
            <a:r>
              <a:rPr lang="zh-CN" altLang="en-US" dirty="0">
                <a:solidFill>
                  <a:srgbClr val="0070C0"/>
                </a:solidFill>
              </a:rPr>
              <a:t>时刻</a:t>
            </a:r>
            <a:r>
              <a:rPr lang="zh-CN" altLang="en-US" dirty="0"/>
              <a:t>的实际温度有两个温度</a:t>
            </a:r>
            <a:r>
              <a:rPr lang="zh-CN" altLang="en-US" dirty="0" smtClean="0"/>
              <a:t>值</a:t>
            </a:r>
            <a:r>
              <a:rPr lang="en-US" altLang="zh-CN" dirty="0" smtClean="0"/>
              <a:t>, </a:t>
            </a:r>
            <a:r>
              <a:rPr lang="zh-CN" altLang="en-US" dirty="0" smtClean="0"/>
              <a:t>分别</a:t>
            </a:r>
            <a:r>
              <a:rPr lang="zh-CN" altLang="en-US" dirty="0"/>
              <a:t>是</a:t>
            </a:r>
            <a:r>
              <a:rPr lang="en-US" altLang="zh-CN" dirty="0">
                <a:solidFill>
                  <a:srgbClr val="C00000"/>
                </a:solidFill>
              </a:rPr>
              <a:t>23 </a:t>
            </a:r>
            <a:r>
              <a:rPr lang="zh-CN" altLang="en-US" dirty="0">
                <a:solidFill>
                  <a:srgbClr val="C00000"/>
                </a:solidFill>
              </a:rPr>
              <a:t>度</a:t>
            </a:r>
            <a:r>
              <a:rPr lang="zh-CN" altLang="en-US" dirty="0"/>
              <a:t>和</a:t>
            </a:r>
            <a:r>
              <a:rPr lang="en-US" altLang="zh-CN" dirty="0">
                <a:solidFill>
                  <a:srgbClr val="C00000"/>
                </a:solidFill>
              </a:rPr>
              <a:t>25</a:t>
            </a:r>
            <a:r>
              <a:rPr lang="zh-CN" altLang="en-US" dirty="0" smtClean="0">
                <a:solidFill>
                  <a:srgbClr val="C00000"/>
                </a:solidFill>
              </a:rPr>
              <a:t>度</a:t>
            </a:r>
            <a:endParaRPr lang="en-US" altLang="zh-CN" dirty="0" smtClean="0">
              <a:solidFill>
                <a:srgbClr val="C00000"/>
              </a:solidFill>
            </a:endParaRPr>
          </a:p>
          <a:p>
            <a:r>
              <a:rPr lang="zh-CN" altLang="en-US" dirty="0" smtClean="0"/>
              <a:t>究竟</a:t>
            </a:r>
            <a:r>
              <a:rPr lang="zh-CN" altLang="en-US" dirty="0"/>
              <a:t>实际温度是多少呢？相信自己还是相信温度计呢</a:t>
            </a:r>
            <a:r>
              <a:rPr lang="zh-CN" altLang="en-US" dirty="0" smtClean="0"/>
              <a:t>？</a:t>
            </a:r>
            <a:endParaRPr lang="en-US" altLang="zh-CN" dirty="0" smtClean="0"/>
          </a:p>
          <a:p>
            <a:r>
              <a:rPr lang="zh-CN" altLang="en-US" dirty="0" smtClean="0"/>
              <a:t>究竟</a:t>
            </a:r>
            <a:r>
              <a:rPr lang="zh-CN" altLang="en-US" dirty="0"/>
              <a:t>相信谁多一点，我们可以用他们的</a:t>
            </a:r>
            <a:r>
              <a:rPr lang="en-US" altLang="zh-CN" dirty="0" smtClean="0">
                <a:solidFill>
                  <a:srgbClr val="0070C0"/>
                </a:solidFill>
              </a:rPr>
              <a:t>covariance</a:t>
            </a:r>
            <a:r>
              <a:rPr lang="zh-CN" altLang="en-US" dirty="0" smtClean="0">
                <a:solidFill>
                  <a:srgbClr val="0070C0"/>
                </a:solidFill>
              </a:rPr>
              <a:t>协方差</a:t>
            </a:r>
            <a:r>
              <a:rPr lang="zh-CN" altLang="en-US" dirty="0" smtClean="0"/>
              <a:t>来判断</a:t>
            </a:r>
            <a:endParaRPr lang="en-US" altLang="zh-CN" dirty="0" smtClean="0"/>
          </a:p>
          <a:p>
            <a:r>
              <a:rPr lang="zh-CN" altLang="en-US" dirty="0" smtClean="0"/>
              <a:t>因为 </a:t>
            </a:r>
            <a:r>
              <a:rPr lang="en-US" altLang="zh-CN" dirty="0"/>
              <a:t>Kg^2=5^2/(5^2+4^2)</a:t>
            </a:r>
            <a:r>
              <a:rPr lang="zh-CN" altLang="en-US" dirty="0"/>
              <a:t>，所以</a:t>
            </a:r>
            <a:r>
              <a:rPr lang="en-US" altLang="zh-CN" dirty="0"/>
              <a:t>Kg=0.78</a:t>
            </a:r>
            <a:r>
              <a:rPr lang="zh-CN" altLang="en-US" dirty="0"/>
              <a:t>，我们可以估算出</a:t>
            </a:r>
            <a:r>
              <a:rPr lang="en-US" altLang="zh-CN" dirty="0"/>
              <a:t>k</a:t>
            </a:r>
            <a:r>
              <a:rPr lang="zh-CN" altLang="en-US" dirty="0"/>
              <a:t>时刻的实际温度值是：</a:t>
            </a:r>
            <a:r>
              <a:rPr lang="en-US" altLang="zh-CN" dirty="0"/>
              <a:t>23+0.78*(25-23)=24.56</a:t>
            </a:r>
            <a:r>
              <a:rPr lang="zh-CN" altLang="en-US" dirty="0"/>
              <a:t>度</a:t>
            </a:r>
            <a:r>
              <a:rPr lang="zh-CN" altLang="en-US" dirty="0" smtClean="0"/>
              <a:t>。</a:t>
            </a:r>
            <a:endParaRPr lang="en-US" altLang="zh-CN" dirty="0" smtClean="0"/>
          </a:p>
          <a:p>
            <a:r>
              <a:rPr lang="zh-CN" altLang="en-US" dirty="0" smtClean="0"/>
              <a:t>可以看出</a:t>
            </a:r>
            <a:r>
              <a:rPr lang="en-US" altLang="zh-CN" dirty="0" smtClean="0"/>
              <a:t>, </a:t>
            </a:r>
            <a:r>
              <a:rPr lang="zh-CN" altLang="en-US" dirty="0" smtClean="0"/>
              <a:t>温度计</a:t>
            </a:r>
            <a:r>
              <a:rPr lang="zh-CN" altLang="en-US" dirty="0"/>
              <a:t>的</a:t>
            </a:r>
            <a:r>
              <a:rPr lang="en-US" altLang="zh-CN" dirty="0"/>
              <a:t>covariance</a:t>
            </a:r>
            <a:r>
              <a:rPr lang="zh-CN" altLang="en-US" dirty="0"/>
              <a:t>比较</a:t>
            </a:r>
            <a:r>
              <a:rPr lang="zh-CN" altLang="en-US" dirty="0" smtClean="0"/>
              <a:t>小</a:t>
            </a:r>
            <a:r>
              <a:rPr lang="en-US" altLang="zh-CN" dirty="0" smtClean="0"/>
              <a:t>, </a:t>
            </a:r>
            <a:r>
              <a:rPr lang="zh-CN" altLang="en-US" dirty="0" smtClean="0"/>
              <a:t>比较</a:t>
            </a:r>
            <a:r>
              <a:rPr lang="zh-CN" altLang="en-US" dirty="0"/>
              <a:t>相信</a:t>
            </a:r>
            <a:r>
              <a:rPr lang="zh-CN" altLang="en-US" dirty="0" smtClean="0"/>
              <a:t>温度计</a:t>
            </a:r>
            <a:r>
              <a:rPr lang="en-US" altLang="zh-CN" dirty="0" smtClean="0"/>
              <a:t>, </a:t>
            </a:r>
            <a:r>
              <a:rPr lang="zh-CN" altLang="en-US" dirty="0" smtClean="0"/>
              <a:t>所以</a:t>
            </a:r>
            <a:r>
              <a:rPr lang="zh-CN" altLang="en-US" dirty="0"/>
              <a:t>估算出的最优温度值</a:t>
            </a:r>
            <a:r>
              <a:rPr lang="zh-CN" altLang="en-US" dirty="0">
                <a:solidFill>
                  <a:srgbClr val="0070C0"/>
                </a:solidFill>
              </a:rPr>
              <a:t>偏向温度计</a:t>
            </a:r>
            <a:r>
              <a:rPr lang="zh-CN" altLang="en-US" dirty="0" smtClean="0">
                <a:solidFill>
                  <a:srgbClr val="0070C0"/>
                </a:solidFill>
              </a:rPr>
              <a:t>的值</a:t>
            </a:r>
            <a:r>
              <a:rPr lang="zh-CN" altLang="en-US" dirty="0" smtClean="0"/>
              <a:t>。</a:t>
            </a:r>
            <a:endParaRPr lang="zh-CN" altLang="en-US" dirty="0"/>
          </a:p>
        </p:txBody>
      </p:sp>
      <p:pic>
        <p:nvPicPr>
          <p:cNvPr id="5124" name="Picture 4" descr="教室 的图像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817" y="80962"/>
            <a:ext cx="2190750" cy="1609726"/>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6703722" y="954583"/>
            <a:ext cx="2459328" cy="369332"/>
          </a:xfrm>
          <a:prstGeom prst="rect">
            <a:avLst/>
          </a:prstGeom>
          <a:solidFill>
            <a:srgbClr val="FFC000"/>
          </a:solidFill>
        </p:spPr>
        <p:txBody>
          <a:bodyPr wrap="none">
            <a:spAutoFit/>
          </a:bodyPr>
          <a:lstStyle/>
          <a:p>
            <a:r>
              <a:rPr lang="zh-CN" altLang="en-US" dirty="0" smtClean="0"/>
              <a:t>经验判断 </a:t>
            </a:r>
            <a:r>
              <a:rPr lang="en-US" altLang="zh-CN" dirty="0" smtClean="0"/>
              <a:t>(</a:t>
            </a:r>
            <a:r>
              <a:rPr lang="zh-CN" altLang="en-US" dirty="0" smtClean="0"/>
              <a:t>高斯白噪声</a:t>
            </a:r>
            <a:r>
              <a:rPr lang="en-US" altLang="zh-CN" dirty="0" smtClean="0"/>
              <a:t>)</a:t>
            </a:r>
            <a:endParaRPr lang="zh-CN" altLang="en-US" dirty="0"/>
          </a:p>
        </p:txBody>
      </p:sp>
      <p:sp>
        <p:nvSpPr>
          <p:cNvPr id="7" name="矩形 6"/>
          <p:cNvSpPr/>
          <p:nvPr/>
        </p:nvSpPr>
        <p:spPr>
          <a:xfrm>
            <a:off x="6703722" y="1303000"/>
            <a:ext cx="2165978" cy="369332"/>
          </a:xfrm>
          <a:prstGeom prst="rect">
            <a:avLst/>
          </a:prstGeom>
          <a:solidFill>
            <a:srgbClr val="FFFF00"/>
          </a:solidFill>
        </p:spPr>
        <p:txBody>
          <a:bodyPr wrap="none">
            <a:spAutoFit/>
          </a:bodyPr>
          <a:lstStyle/>
          <a:p>
            <a:r>
              <a:rPr lang="zh-CN" altLang="en-US" dirty="0" smtClean="0"/>
              <a:t>温度计</a:t>
            </a:r>
            <a:r>
              <a:rPr lang="en-US" altLang="zh-CN" dirty="0" smtClean="0"/>
              <a:t>(</a:t>
            </a:r>
            <a:r>
              <a:rPr lang="zh-CN" altLang="en-US" dirty="0" smtClean="0"/>
              <a:t>高斯白噪声</a:t>
            </a:r>
            <a:r>
              <a:rPr lang="en-US" altLang="zh-CN" dirty="0" smtClean="0"/>
              <a:t>)</a:t>
            </a:r>
            <a:endParaRPr lang="zh-CN" altLang="en-US" dirty="0"/>
          </a:p>
        </p:txBody>
      </p:sp>
      <p:sp>
        <p:nvSpPr>
          <p:cNvPr id="4" name="日期占位符 3"/>
          <p:cNvSpPr>
            <a:spLocks noGrp="1"/>
          </p:cNvSpPr>
          <p:nvPr>
            <p:ph type="dt" sz="half" idx="10"/>
          </p:nvPr>
        </p:nvSpPr>
        <p:spPr/>
        <p:txBody>
          <a:bodyPr/>
          <a:lstStyle/>
          <a:p>
            <a:fld id="{9668CF6A-E227-480C-9E9A-1C2A845F68B7}" type="datetime1">
              <a:rPr lang="zh-CN" altLang="en-US" smtClean="0"/>
              <a:t>2017/6/7</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4</a:t>
            </a:fld>
            <a:endParaRPr lang="zh-CN" altLang="en-US"/>
          </a:p>
        </p:txBody>
      </p:sp>
    </p:spTree>
    <p:extLst>
      <p:ext uri="{BB962C8B-B14F-4D97-AF65-F5344CB8AC3E}">
        <p14:creationId xmlns:p14="http://schemas.microsoft.com/office/powerpoint/2010/main" val="34042468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Extended </a:t>
            </a:r>
            <a:r>
              <a:rPr lang="en-US" altLang="zh-CN" b="1" dirty="0" err="1"/>
              <a:t>Kalman</a:t>
            </a:r>
            <a:r>
              <a:rPr lang="en-US" altLang="zh-CN" b="1" dirty="0"/>
              <a:t> </a:t>
            </a:r>
            <a:r>
              <a:rPr lang="en-US" altLang="zh-CN" b="1" dirty="0" smtClean="0"/>
              <a:t>Filter</a:t>
            </a:r>
            <a:br>
              <a:rPr lang="en-US" altLang="zh-CN" b="1" dirty="0" smtClean="0"/>
            </a:br>
            <a:r>
              <a:rPr lang="en-US" altLang="zh-CN" b="1" dirty="0" smtClean="0"/>
              <a:t>Part </a:t>
            </a:r>
            <a:r>
              <a:rPr lang="en-US" altLang="zh-CN" b="1" dirty="0"/>
              <a:t>1: A Simple Example</a:t>
            </a:r>
            <a:endParaRPr lang="zh-CN" altLang="en-US" dirty="0"/>
          </a:p>
        </p:txBody>
      </p:sp>
      <p:sp>
        <p:nvSpPr>
          <p:cNvPr id="3" name="内容占位符 2"/>
          <p:cNvSpPr>
            <a:spLocks noGrp="1"/>
          </p:cNvSpPr>
          <p:nvPr>
            <p:ph idx="1"/>
          </p:nvPr>
        </p:nvSpPr>
        <p:spPr/>
        <p:txBody>
          <a:bodyPr/>
          <a:lstStyle/>
          <a:p>
            <a:r>
              <a:rPr lang="en-US" altLang="zh-CN" dirty="0"/>
              <a:t>Imagine a airplane coming in for a landing. </a:t>
            </a:r>
            <a:endParaRPr lang="en-US" altLang="zh-CN" dirty="0" smtClean="0"/>
          </a:p>
          <a:p>
            <a:r>
              <a:rPr lang="en-US" altLang="zh-CN" dirty="0" smtClean="0"/>
              <a:t>Many </a:t>
            </a:r>
            <a:r>
              <a:rPr lang="en-US" altLang="zh-CN" dirty="0"/>
              <a:t>things we might worry </a:t>
            </a:r>
            <a:r>
              <a:rPr lang="en-US" altLang="zh-CN" dirty="0" smtClean="0"/>
              <a:t>about</a:t>
            </a:r>
          </a:p>
          <a:p>
            <a:pPr lvl="1"/>
            <a:r>
              <a:rPr lang="en-US" altLang="zh-CN" dirty="0" smtClean="0"/>
              <a:t>airspeed</a:t>
            </a:r>
            <a:r>
              <a:rPr lang="en-US" altLang="zh-CN" dirty="0"/>
              <a:t>, fuel, etc., </a:t>
            </a:r>
            <a:r>
              <a:rPr lang="en-US" altLang="zh-CN" dirty="0" smtClean="0"/>
              <a:t>Plane's </a:t>
            </a:r>
            <a:r>
              <a:rPr lang="en-US" altLang="zh-CN" dirty="0"/>
              <a:t>altitude (height above sea level). </a:t>
            </a:r>
            <a:endParaRPr lang="en-US" altLang="zh-CN" dirty="0" smtClean="0"/>
          </a:p>
          <a:p>
            <a:r>
              <a:rPr lang="en-US" altLang="zh-CN" dirty="0" smtClean="0"/>
              <a:t>The </a:t>
            </a:r>
            <a:r>
              <a:rPr lang="en-US" altLang="zh-CN" dirty="0"/>
              <a:t>current altitude as a fraction of the previous altitude. </a:t>
            </a:r>
            <a:endParaRPr lang="en-US" altLang="zh-CN" dirty="0" smtClean="0"/>
          </a:p>
          <a:p>
            <a:pPr lvl="1"/>
            <a:r>
              <a:rPr lang="en-US" altLang="zh-CN" dirty="0" smtClean="0"/>
              <a:t>If </a:t>
            </a:r>
            <a:r>
              <a:rPr lang="en-US" altLang="zh-CN" dirty="0"/>
              <a:t>the plane loses 2% of its altitude each time we observe it, then its altitude at the current time is 98% of its altitude at the previous </a:t>
            </a:r>
            <a:r>
              <a:rPr lang="en-US" altLang="zh-CN" dirty="0" smtClean="0"/>
              <a:t>time</a:t>
            </a:r>
            <a:endParaRPr lang="zh-CN" altLang="en-US" dirty="0"/>
          </a:p>
        </p:txBody>
      </p:sp>
      <p:sp>
        <p:nvSpPr>
          <p:cNvPr id="4" name="日期占位符 3"/>
          <p:cNvSpPr>
            <a:spLocks noGrp="1"/>
          </p:cNvSpPr>
          <p:nvPr>
            <p:ph type="dt" sz="half" idx="10"/>
          </p:nvPr>
        </p:nvSpPr>
        <p:spPr/>
        <p:txBody>
          <a:bodyPr/>
          <a:lstStyle/>
          <a:p>
            <a:fld id="{72229329-BE9B-4B32-98B5-365131AD56B6}" type="datetime1">
              <a:rPr lang="zh-CN" altLang="en-US" smtClean="0"/>
              <a:t>2017/6/8</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40</a:t>
            </a:fld>
            <a:endParaRPr lang="zh-CN" altLang="en-US"/>
          </a:p>
        </p:txBody>
      </p:sp>
      <p:pic>
        <p:nvPicPr>
          <p:cNvPr id="1028" name="Picture 4" descr=" airplane coming in for a landing airport 的图像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1467" y="0"/>
            <a:ext cx="4230533" cy="282925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619102" y="4412278"/>
            <a:ext cx="5009478" cy="369332"/>
          </a:xfrm>
          <a:prstGeom prst="rect">
            <a:avLst/>
          </a:prstGeom>
        </p:spPr>
        <p:txBody>
          <a:bodyPr wrap="square">
            <a:spAutoFit/>
          </a:bodyPr>
          <a:lstStyle/>
          <a:p>
            <a:r>
              <a:rPr lang="en-US" altLang="zh-CN" b="1" dirty="0">
                <a:solidFill>
                  <a:srgbClr val="000000"/>
                </a:solidFill>
                <a:latin typeface="Arial" panose="020B0604020202020204" pitchFamily="34" charset="0"/>
              </a:rPr>
              <a:t>  </a:t>
            </a:r>
            <a:r>
              <a:rPr lang="en-US" altLang="zh-CN" b="1" i="1" dirty="0" err="1">
                <a:solidFill>
                  <a:srgbClr val="000000"/>
                </a:solidFill>
                <a:latin typeface="Arial" panose="020B0604020202020204" pitchFamily="34" charset="0"/>
              </a:rPr>
              <a:t>altitude</a:t>
            </a:r>
            <a:r>
              <a:rPr lang="en-US" altLang="zh-CN" b="1" i="1" baseline="-25000" dirty="0" err="1">
                <a:solidFill>
                  <a:srgbClr val="000000"/>
                </a:solidFill>
                <a:latin typeface="Arial" panose="020B0604020202020204" pitchFamily="34" charset="0"/>
              </a:rPr>
              <a:t>current_time</a:t>
            </a:r>
            <a:r>
              <a:rPr lang="en-US" altLang="zh-CN" b="1" dirty="0">
                <a:solidFill>
                  <a:srgbClr val="000000"/>
                </a:solidFill>
                <a:latin typeface="Arial" panose="020B0604020202020204" pitchFamily="34" charset="0"/>
              </a:rPr>
              <a:t> = 0.98 * </a:t>
            </a:r>
            <a:r>
              <a:rPr lang="en-US" altLang="zh-CN" b="1" i="1" dirty="0" err="1" smtClean="0">
                <a:solidFill>
                  <a:srgbClr val="000000"/>
                </a:solidFill>
                <a:latin typeface="Arial" panose="020B0604020202020204" pitchFamily="34" charset="0"/>
              </a:rPr>
              <a:t>altitude</a:t>
            </a:r>
            <a:r>
              <a:rPr lang="en-US" altLang="zh-CN" b="1" i="1" baseline="-25000" dirty="0" err="1" smtClean="0">
                <a:solidFill>
                  <a:srgbClr val="000000"/>
                </a:solidFill>
                <a:latin typeface="Arial" panose="020B0604020202020204" pitchFamily="34" charset="0"/>
              </a:rPr>
              <a:t>previous_time</a:t>
            </a:r>
            <a:endParaRPr lang="zh-CN" altLang="en-US" dirty="0"/>
          </a:p>
        </p:txBody>
      </p:sp>
      <p:pic>
        <p:nvPicPr>
          <p:cNvPr id="11" name="图片 10"/>
          <p:cNvPicPr>
            <a:picLocks noChangeAspect="1"/>
          </p:cNvPicPr>
          <p:nvPr/>
        </p:nvPicPr>
        <p:blipFill>
          <a:blip r:embed="rId3"/>
          <a:stretch>
            <a:fillRect/>
          </a:stretch>
        </p:blipFill>
        <p:spPr>
          <a:xfrm>
            <a:off x="167385" y="4950188"/>
            <a:ext cx="3735876" cy="1907812"/>
          </a:xfrm>
          <a:prstGeom prst="rect">
            <a:avLst/>
          </a:prstGeom>
        </p:spPr>
      </p:pic>
      <p:sp>
        <p:nvSpPr>
          <p:cNvPr id="12" name="矩形 11"/>
          <p:cNvSpPr/>
          <p:nvPr/>
        </p:nvSpPr>
        <p:spPr>
          <a:xfrm>
            <a:off x="961586" y="5277850"/>
            <a:ext cx="633507" cy="369332"/>
          </a:xfrm>
          <a:prstGeom prst="rect">
            <a:avLst/>
          </a:prstGeom>
        </p:spPr>
        <p:txBody>
          <a:bodyPr wrap="none">
            <a:spAutoFit/>
          </a:bodyPr>
          <a:lstStyle/>
          <a:p>
            <a:r>
              <a:rPr lang="en-US" altLang="zh-CN" b="1" dirty="0" smtClean="0">
                <a:solidFill>
                  <a:srgbClr val="000000"/>
                </a:solidFill>
                <a:latin typeface="Arial" panose="020B0604020202020204" pitchFamily="34" charset="0"/>
              </a:rPr>
              <a:t>0.95</a:t>
            </a:r>
            <a:endParaRPr lang="zh-CN" altLang="en-US" dirty="0"/>
          </a:p>
        </p:txBody>
      </p:sp>
      <p:pic>
        <p:nvPicPr>
          <p:cNvPr id="13" name="图片 12"/>
          <p:cNvPicPr>
            <a:picLocks noChangeAspect="1"/>
          </p:cNvPicPr>
          <p:nvPr/>
        </p:nvPicPr>
        <p:blipFill>
          <a:blip r:embed="rId4"/>
          <a:stretch>
            <a:fillRect/>
          </a:stretch>
        </p:blipFill>
        <p:spPr>
          <a:xfrm>
            <a:off x="4026647" y="4864788"/>
            <a:ext cx="3934820" cy="1993212"/>
          </a:xfrm>
          <a:prstGeom prst="rect">
            <a:avLst/>
          </a:prstGeom>
        </p:spPr>
      </p:pic>
      <p:sp>
        <p:nvSpPr>
          <p:cNvPr id="15" name="矩形 14"/>
          <p:cNvSpPr/>
          <p:nvPr/>
        </p:nvSpPr>
        <p:spPr>
          <a:xfrm>
            <a:off x="4719413" y="5296434"/>
            <a:ext cx="633507" cy="369332"/>
          </a:xfrm>
          <a:prstGeom prst="rect">
            <a:avLst/>
          </a:prstGeom>
        </p:spPr>
        <p:txBody>
          <a:bodyPr wrap="none">
            <a:spAutoFit/>
          </a:bodyPr>
          <a:lstStyle/>
          <a:p>
            <a:r>
              <a:rPr lang="en-US" altLang="zh-CN" b="1" dirty="0" smtClean="0">
                <a:solidFill>
                  <a:srgbClr val="000000"/>
                </a:solidFill>
                <a:latin typeface="Arial" panose="020B0604020202020204" pitchFamily="34" charset="0"/>
              </a:rPr>
              <a:t>0.98</a:t>
            </a:r>
            <a:endParaRPr lang="zh-CN" altLang="en-US" dirty="0"/>
          </a:p>
        </p:txBody>
      </p:sp>
      <p:pic>
        <p:nvPicPr>
          <p:cNvPr id="14" name="图片 13"/>
          <p:cNvPicPr>
            <a:picLocks noChangeAspect="1"/>
          </p:cNvPicPr>
          <p:nvPr/>
        </p:nvPicPr>
        <p:blipFill>
          <a:blip r:embed="rId5"/>
          <a:stretch>
            <a:fillRect/>
          </a:stretch>
        </p:blipFill>
        <p:spPr>
          <a:xfrm>
            <a:off x="7885523" y="4834899"/>
            <a:ext cx="3988029" cy="2023101"/>
          </a:xfrm>
          <a:prstGeom prst="rect">
            <a:avLst/>
          </a:prstGeom>
        </p:spPr>
      </p:pic>
      <p:sp>
        <p:nvSpPr>
          <p:cNvPr id="16" name="矩形 15"/>
          <p:cNvSpPr/>
          <p:nvPr/>
        </p:nvSpPr>
        <p:spPr>
          <a:xfrm>
            <a:off x="9879537" y="5277850"/>
            <a:ext cx="889987" cy="369332"/>
          </a:xfrm>
          <a:prstGeom prst="rect">
            <a:avLst/>
          </a:prstGeom>
        </p:spPr>
        <p:txBody>
          <a:bodyPr wrap="none">
            <a:spAutoFit/>
          </a:bodyPr>
          <a:lstStyle/>
          <a:p>
            <a:r>
              <a:rPr lang="zh-CN" altLang="en-US" b="1" dirty="0">
                <a:solidFill>
                  <a:srgbClr val="000000"/>
                </a:solidFill>
                <a:latin typeface="Arial" panose="020B0604020202020204" pitchFamily="34" charset="0"/>
              </a:rPr>
              <a:t> </a:t>
            </a:r>
            <a:r>
              <a:rPr lang="en-US" altLang="zh-CN" b="1" dirty="0">
                <a:solidFill>
                  <a:srgbClr val="000000"/>
                </a:solidFill>
                <a:latin typeface="Arial" panose="020B0604020202020204" pitchFamily="34" charset="0"/>
              </a:rPr>
              <a:t>0.995 </a:t>
            </a:r>
            <a:endParaRPr lang="zh-CN" altLang="en-US" dirty="0"/>
          </a:p>
        </p:txBody>
      </p:sp>
    </p:spTree>
    <p:extLst>
      <p:ext uri="{BB962C8B-B14F-4D97-AF65-F5344CB8AC3E}">
        <p14:creationId xmlns:p14="http://schemas.microsoft.com/office/powerpoint/2010/main" val="35234732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Part 2: Dealing with </a:t>
            </a:r>
            <a:r>
              <a:rPr lang="en-US" altLang="zh-CN" b="1" dirty="0" smtClean="0"/>
              <a:t>Noise</a:t>
            </a:r>
            <a:endParaRPr lang="zh-CN" altLang="en-US" dirty="0"/>
          </a:p>
        </p:txBody>
      </p:sp>
      <p:sp>
        <p:nvSpPr>
          <p:cNvPr id="3" name="内容占位符 2"/>
          <p:cNvSpPr>
            <a:spLocks noGrp="1"/>
          </p:cNvSpPr>
          <p:nvPr>
            <p:ph idx="1"/>
          </p:nvPr>
        </p:nvSpPr>
        <p:spPr/>
        <p:txBody>
          <a:bodyPr/>
          <a:lstStyle/>
          <a:p>
            <a:r>
              <a:rPr lang="en-US" altLang="zh-CN" dirty="0" smtClean="0"/>
              <a:t>Real-world </a:t>
            </a:r>
            <a:r>
              <a:rPr lang="en-US" altLang="zh-CN" dirty="0"/>
              <a:t>measurements like altitude are obtained from a sensor like a GPS or barometer. </a:t>
            </a:r>
            <a:endParaRPr lang="en-US" altLang="zh-CN" dirty="0" smtClean="0"/>
          </a:p>
          <a:p>
            <a:r>
              <a:rPr lang="en-US" altLang="zh-CN" dirty="0" smtClean="0"/>
              <a:t>Such </a:t>
            </a:r>
            <a:r>
              <a:rPr lang="en-US" altLang="zh-CN" dirty="0"/>
              <a:t>sensors offer varying degrees of accuracy. </a:t>
            </a:r>
            <a:endParaRPr lang="en-US" altLang="zh-CN" dirty="0" smtClean="0"/>
          </a:p>
          <a:p>
            <a:r>
              <a:rPr lang="en-US" altLang="zh-CN" dirty="0" smtClean="0"/>
              <a:t>If </a:t>
            </a:r>
            <a:r>
              <a:rPr lang="en-US" altLang="zh-CN" dirty="0"/>
              <a:t>the sensor is off by a constant amount, we can simply add or subtract that amount to determine our altitude. </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72229329-BE9B-4B32-98B5-365131AD56B6}" type="datetime1">
              <a:rPr lang="zh-CN" altLang="en-US" smtClean="0"/>
              <a:t>2017/6/8</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41</a:t>
            </a:fld>
            <a:endParaRPr lang="zh-CN" altLang="en-US"/>
          </a:p>
        </p:txBody>
      </p:sp>
      <p:sp>
        <p:nvSpPr>
          <p:cNvPr id="6" name="矩形 5"/>
          <p:cNvSpPr/>
          <p:nvPr/>
        </p:nvSpPr>
        <p:spPr>
          <a:xfrm>
            <a:off x="1683224" y="4001294"/>
            <a:ext cx="8020334" cy="369332"/>
          </a:xfrm>
          <a:prstGeom prst="rect">
            <a:avLst/>
          </a:prstGeom>
        </p:spPr>
        <p:txBody>
          <a:bodyPr wrap="square">
            <a:spAutoFit/>
          </a:bodyPr>
          <a:lstStyle/>
          <a:p>
            <a:r>
              <a:rPr lang="en-US" altLang="zh-CN" dirty="0">
                <a:solidFill>
                  <a:srgbClr val="000000"/>
                </a:solidFill>
                <a:latin typeface="Arial" panose="020B0604020202020204" pitchFamily="34" charset="0"/>
              </a:rPr>
              <a:t> </a:t>
            </a:r>
            <a:r>
              <a:rPr lang="en-US" altLang="zh-CN" b="1" i="1" dirty="0" err="1">
                <a:solidFill>
                  <a:srgbClr val="000000"/>
                </a:solidFill>
                <a:latin typeface="Arial" panose="020B0604020202020204" pitchFamily="34" charset="0"/>
              </a:rPr>
              <a:t>observed_altitude</a:t>
            </a:r>
            <a:r>
              <a:rPr lang="en-US" altLang="zh-CN" b="1" i="1" baseline="-25000" dirty="0" err="1">
                <a:solidFill>
                  <a:srgbClr val="000000"/>
                </a:solidFill>
                <a:latin typeface="Arial" panose="020B0604020202020204" pitchFamily="34" charset="0"/>
              </a:rPr>
              <a:t>current_time</a:t>
            </a:r>
            <a:r>
              <a:rPr lang="en-US" altLang="zh-CN" b="1" dirty="0">
                <a:solidFill>
                  <a:srgbClr val="000000"/>
                </a:solidFill>
                <a:latin typeface="Arial" panose="020B0604020202020204" pitchFamily="34" charset="0"/>
              </a:rPr>
              <a:t> = </a:t>
            </a:r>
            <a:r>
              <a:rPr lang="en-US" altLang="zh-CN" b="1" i="1" dirty="0" err="1">
                <a:solidFill>
                  <a:srgbClr val="000000"/>
                </a:solidFill>
                <a:latin typeface="Arial" panose="020B0604020202020204" pitchFamily="34" charset="0"/>
              </a:rPr>
              <a:t>altitude</a:t>
            </a:r>
            <a:r>
              <a:rPr lang="en-US" altLang="zh-CN" b="1" i="1" baseline="-25000" dirty="0" err="1">
                <a:solidFill>
                  <a:srgbClr val="000000"/>
                </a:solidFill>
                <a:latin typeface="Arial" panose="020B0604020202020204" pitchFamily="34" charset="0"/>
              </a:rPr>
              <a:t>current_time</a:t>
            </a:r>
            <a:r>
              <a:rPr lang="en-US" altLang="zh-CN" b="1" dirty="0">
                <a:solidFill>
                  <a:srgbClr val="000000"/>
                </a:solidFill>
                <a:latin typeface="Arial" panose="020B0604020202020204" pitchFamily="34" charset="0"/>
              </a:rPr>
              <a:t> + </a:t>
            </a:r>
            <a:r>
              <a:rPr lang="en-US" altLang="zh-CN" b="1" i="1" dirty="0" err="1">
                <a:solidFill>
                  <a:srgbClr val="000000"/>
                </a:solidFill>
                <a:latin typeface="Arial" panose="020B0604020202020204" pitchFamily="34" charset="0"/>
              </a:rPr>
              <a:t>noise</a:t>
            </a:r>
            <a:r>
              <a:rPr lang="en-US" altLang="zh-CN" b="1" i="1" baseline="-25000" dirty="0" err="1">
                <a:solidFill>
                  <a:srgbClr val="000000"/>
                </a:solidFill>
                <a:latin typeface="Arial" panose="020B0604020202020204" pitchFamily="34" charset="0"/>
              </a:rPr>
              <a:t>current_time</a:t>
            </a:r>
            <a:endParaRPr lang="zh-CN" altLang="en-US" dirty="0"/>
          </a:p>
        </p:txBody>
      </p:sp>
      <p:pic>
        <p:nvPicPr>
          <p:cNvPr id="7" name="图片 6"/>
          <p:cNvPicPr>
            <a:picLocks noChangeAspect="1"/>
          </p:cNvPicPr>
          <p:nvPr/>
        </p:nvPicPr>
        <p:blipFill>
          <a:blip r:embed="rId2"/>
          <a:stretch>
            <a:fillRect/>
          </a:stretch>
        </p:blipFill>
        <p:spPr>
          <a:xfrm>
            <a:off x="32982" y="4427476"/>
            <a:ext cx="4798325" cy="2430524"/>
          </a:xfrm>
          <a:prstGeom prst="rect">
            <a:avLst/>
          </a:prstGeom>
        </p:spPr>
      </p:pic>
      <p:sp>
        <p:nvSpPr>
          <p:cNvPr id="8" name="矩形 7"/>
          <p:cNvSpPr/>
          <p:nvPr/>
        </p:nvSpPr>
        <p:spPr>
          <a:xfrm>
            <a:off x="1058694" y="5273406"/>
            <a:ext cx="1249060" cy="369332"/>
          </a:xfrm>
          <a:prstGeom prst="rect">
            <a:avLst/>
          </a:prstGeom>
        </p:spPr>
        <p:txBody>
          <a:bodyPr wrap="square">
            <a:spAutoFit/>
          </a:bodyPr>
          <a:lstStyle/>
          <a:p>
            <a:r>
              <a:rPr lang="en-US" altLang="zh-CN" b="1" dirty="0">
                <a:solidFill>
                  <a:srgbClr val="000000"/>
                </a:solidFill>
                <a:latin typeface="Arial" panose="020B0604020202020204" pitchFamily="34" charset="0"/>
              </a:rPr>
              <a:t>0 % noise</a:t>
            </a:r>
            <a:endParaRPr lang="zh-CN" altLang="en-US" dirty="0"/>
          </a:p>
        </p:txBody>
      </p:sp>
      <p:pic>
        <p:nvPicPr>
          <p:cNvPr id="9" name="图片 8"/>
          <p:cNvPicPr>
            <a:picLocks noChangeAspect="1"/>
          </p:cNvPicPr>
          <p:nvPr/>
        </p:nvPicPr>
        <p:blipFill>
          <a:blip r:embed="rId3"/>
          <a:stretch>
            <a:fillRect/>
          </a:stretch>
        </p:blipFill>
        <p:spPr>
          <a:xfrm>
            <a:off x="3848663" y="4653886"/>
            <a:ext cx="4343820" cy="2204113"/>
          </a:xfrm>
          <a:prstGeom prst="rect">
            <a:avLst/>
          </a:prstGeom>
        </p:spPr>
      </p:pic>
      <p:sp>
        <p:nvSpPr>
          <p:cNvPr id="10" name="矩形 9"/>
          <p:cNvSpPr/>
          <p:nvPr/>
        </p:nvSpPr>
        <p:spPr>
          <a:xfrm>
            <a:off x="4847989" y="5273406"/>
            <a:ext cx="1377300" cy="369332"/>
          </a:xfrm>
          <a:prstGeom prst="rect">
            <a:avLst/>
          </a:prstGeom>
        </p:spPr>
        <p:txBody>
          <a:bodyPr wrap="none">
            <a:spAutoFit/>
          </a:bodyPr>
          <a:lstStyle/>
          <a:p>
            <a:r>
              <a:rPr lang="en-US" altLang="zh-CN" b="1" dirty="0">
                <a:solidFill>
                  <a:srgbClr val="000000"/>
                </a:solidFill>
                <a:latin typeface="Arial" panose="020B0604020202020204" pitchFamily="34" charset="0"/>
              </a:rPr>
              <a:t>10 % noise</a:t>
            </a:r>
            <a:endParaRPr lang="zh-CN" altLang="en-US" dirty="0"/>
          </a:p>
        </p:txBody>
      </p:sp>
      <p:pic>
        <p:nvPicPr>
          <p:cNvPr id="11" name="图片 10"/>
          <p:cNvPicPr>
            <a:picLocks noChangeAspect="1"/>
          </p:cNvPicPr>
          <p:nvPr/>
        </p:nvPicPr>
        <p:blipFill>
          <a:blip r:embed="rId4"/>
          <a:stretch>
            <a:fillRect/>
          </a:stretch>
        </p:blipFill>
        <p:spPr>
          <a:xfrm>
            <a:off x="8245235" y="4790364"/>
            <a:ext cx="3865201" cy="1964179"/>
          </a:xfrm>
          <a:prstGeom prst="rect">
            <a:avLst/>
          </a:prstGeom>
        </p:spPr>
      </p:pic>
      <p:sp>
        <p:nvSpPr>
          <p:cNvPr id="12" name="矩形 11"/>
          <p:cNvSpPr/>
          <p:nvPr/>
        </p:nvSpPr>
        <p:spPr>
          <a:xfrm>
            <a:off x="9825646" y="5273406"/>
            <a:ext cx="1377300" cy="369332"/>
          </a:xfrm>
          <a:prstGeom prst="rect">
            <a:avLst/>
          </a:prstGeom>
        </p:spPr>
        <p:txBody>
          <a:bodyPr wrap="none">
            <a:spAutoFit/>
          </a:bodyPr>
          <a:lstStyle/>
          <a:p>
            <a:r>
              <a:rPr lang="en-US" altLang="zh-CN" b="1" dirty="0">
                <a:solidFill>
                  <a:srgbClr val="000000"/>
                </a:solidFill>
                <a:latin typeface="Arial" panose="020B0604020202020204" pitchFamily="34" charset="0"/>
              </a:rPr>
              <a:t>20 % noise</a:t>
            </a:r>
            <a:endParaRPr lang="zh-CN" altLang="en-US" dirty="0"/>
          </a:p>
        </p:txBody>
      </p:sp>
    </p:spTree>
    <p:extLst>
      <p:ext uri="{BB962C8B-B14F-4D97-AF65-F5344CB8AC3E}">
        <p14:creationId xmlns:p14="http://schemas.microsoft.com/office/powerpoint/2010/main" val="41392458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Part 3: Putting it </a:t>
            </a:r>
            <a:r>
              <a:rPr lang="en-US" altLang="zh-CN" b="1" dirty="0" smtClean="0"/>
              <a:t>Together</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now we have two equations describing the state of our airplane:</a:t>
            </a:r>
            <a:r>
              <a:rPr lang="en-US" altLang="zh-CN" b="1" dirty="0"/>
              <a:t>  </a:t>
            </a:r>
            <a:endParaRPr lang="en-US" altLang="zh-CN" b="1" dirty="0" smtClean="0"/>
          </a:p>
          <a:p>
            <a:pPr marL="457200" lvl="1" indent="0">
              <a:buNone/>
            </a:pPr>
            <a:r>
              <a:rPr lang="en-US" altLang="zh-CN" b="1" i="1" dirty="0" err="1" smtClean="0"/>
              <a:t>altitude</a:t>
            </a:r>
            <a:r>
              <a:rPr lang="en-US" altLang="zh-CN" b="1" i="1" baseline="-25000" dirty="0" err="1" smtClean="0"/>
              <a:t>current_time</a:t>
            </a:r>
            <a:r>
              <a:rPr lang="en-US" altLang="zh-CN" b="1" dirty="0"/>
              <a:t> = 0.98 * </a:t>
            </a:r>
            <a:r>
              <a:rPr lang="en-US" altLang="zh-CN" b="1" i="1" dirty="0" err="1"/>
              <a:t>altitude</a:t>
            </a:r>
            <a:r>
              <a:rPr lang="en-US" altLang="zh-CN" b="1" i="1" baseline="-25000" dirty="0" err="1"/>
              <a:t>previous_time</a:t>
            </a:r>
            <a:endParaRPr lang="en-US" altLang="zh-CN" dirty="0"/>
          </a:p>
          <a:p>
            <a:pPr marL="457200" lvl="1" indent="0">
              <a:buNone/>
            </a:pPr>
            <a:r>
              <a:rPr lang="en-US" altLang="zh-CN" b="1" i="1" dirty="0" err="1" smtClean="0"/>
              <a:t>observed_altitude</a:t>
            </a:r>
            <a:r>
              <a:rPr lang="en-US" altLang="zh-CN" b="1" i="1" baseline="-25000" dirty="0" err="1" smtClean="0"/>
              <a:t>current_time</a:t>
            </a:r>
            <a:r>
              <a:rPr lang="en-US" altLang="zh-CN" b="1" dirty="0"/>
              <a:t> = </a:t>
            </a:r>
            <a:r>
              <a:rPr lang="en-US" altLang="zh-CN" b="1" i="1" dirty="0" err="1"/>
              <a:t>altitude</a:t>
            </a:r>
            <a:r>
              <a:rPr lang="en-US" altLang="zh-CN" b="1" i="1" baseline="-25000" dirty="0" err="1"/>
              <a:t>current_time</a:t>
            </a:r>
            <a:r>
              <a:rPr lang="en-US" altLang="zh-CN" b="1" dirty="0"/>
              <a:t> + </a:t>
            </a:r>
            <a:r>
              <a:rPr lang="en-US" altLang="zh-CN" b="1" i="1" dirty="0" err="1" smtClean="0"/>
              <a:t>noise</a:t>
            </a:r>
            <a:r>
              <a:rPr lang="en-US" altLang="zh-CN" b="1" i="1" baseline="-25000" dirty="0" err="1" smtClean="0"/>
              <a:t>current_time</a:t>
            </a:r>
            <a:endParaRPr lang="en-US" altLang="zh-CN" b="1" i="1" baseline="-25000" dirty="0" smtClean="0"/>
          </a:p>
          <a:p>
            <a:r>
              <a:rPr lang="en-US" altLang="zh-CN" dirty="0" smtClean="0"/>
              <a:t>Mathematical</a:t>
            </a:r>
            <a:r>
              <a:rPr lang="en-US" altLang="zh-CN" dirty="0"/>
              <a:t> </a:t>
            </a:r>
            <a:r>
              <a:rPr lang="en-US" altLang="zh-CN" dirty="0" smtClean="0"/>
              <a:t>equations</a:t>
            </a:r>
            <a:r>
              <a:rPr lang="en-US" altLang="zh-CN" dirty="0"/>
              <a:t> </a:t>
            </a:r>
            <a:endParaRPr lang="en-US" altLang="zh-CN" dirty="0" smtClean="0"/>
          </a:p>
          <a:p>
            <a:pPr lvl="1"/>
            <a:endParaRPr lang="en-US" altLang="zh-CN" dirty="0" smtClean="0"/>
          </a:p>
          <a:p>
            <a:pPr lvl="1"/>
            <a:endParaRPr lang="en-US" altLang="zh-CN" dirty="0"/>
          </a:p>
          <a:p>
            <a:pPr lvl="1"/>
            <a:endParaRPr lang="en-US" altLang="zh-CN" dirty="0" smtClean="0"/>
          </a:p>
          <a:p>
            <a:r>
              <a:rPr lang="en-US" altLang="zh-CN" dirty="0" smtClean="0"/>
              <a:t>Airplanes </a:t>
            </a:r>
            <a:r>
              <a:rPr lang="en-US" altLang="zh-CN" dirty="0"/>
              <a:t>typically experience a certain amount of </a:t>
            </a:r>
            <a:r>
              <a:rPr lang="en-US" altLang="zh-CN" dirty="0" smtClean="0"/>
              <a:t>turbulence. </a:t>
            </a:r>
          </a:p>
          <a:p>
            <a:r>
              <a:rPr lang="en-US" altLang="zh-CN" dirty="0" smtClean="0"/>
              <a:t>This </a:t>
            </a:r>
            <a:r>
              <a:rPr lang="en-US" altLang="zh-CN" dirty="0"/>
              <a:t>turbulence is by definition noisy, and so can be treated as another noise signal:</a:t>
            </a:r>
            <a:endParaRPr lang="zh-CN" altLang="en-US" dirty="0"/>
          </a:p>
        </p:txBody>
      </p:sp>
      <p:sp>
        <p:nvSpPr>
          <p:cNvPr id="4" name="日期占位符 3"/>
          <p:cNvSpPr>
            <a:spLocks noGrp="1"/>
          </p:cNvSpPr>
          <p:nvPr>
            <p:ph type="dt" sz="half" idx="10"/>
          </p:nvPr>
        </p:nvSpPr>
        <p:spPr/>
        <p:txBody>
          <a:bodyPr/>
          <a:lstStyle/>
          <a:p>
            <a:fld id="{72229329-BE9B-4B32-98B5-365131AD56B6}" type="datetime1">
              <a:rPr lang="zh-CN" altLang="en-US" smtClean="0"/>
              <a:t>2017/6/8</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42</a:t>
            </a:fld>
            <a:endParaRPr lang="zh-CN" altLang="en-US"/>
          </a:p>
        </p:txBody>
      </p:sp>
      <p:pic>
        <p:nvPicPr>
          <p:cNvPr id="7" name="图片 6"/>
          <p:cNvPicPr>
            <a:picLocks noChangeAspect="1"/>
          </p:cNvPicPr>
          <p:nvPr/>
        </p:nvPicPr>
        <p:blipFill>
          <a:blip r:embed="rId2"/>
          <a:stretch>
            <a:fillRect/>
          </a:stretch>
        </p:blipFill>
        <p:spPr>
          <a:xfrm>
            <a:off x="1704833" y="3387234"/>
            <a:ext cx="2136657" cy="900574"/>
          </a:xfrm>
          <a:prstGeom prst="rect">
            <a:avLst/>
          </a:prstGeom>
        </p:spPr>
      </p:pic>
      <p:sp>
        <p:nvSpPr>
          <p:cNvPr id="9" name="Rectangle 2"/>
          <p:cNvSpPr>
            <a:spLocks noChangeArrowheads="1"/>
          </p:cNvSpPr>
          <p:nvPr/>
        </p:nvSpPr>
        <p:spPr bwMode="auto">
          <a:xfrm>
            <a:off x="5087558" y="3086033"/>
            <a:ext cx="4302101" cy="1502976"/>
          </a:xfrm>
          <a:prstGeom prst="rect">
            <a:avLst/>
          </a:prstGeom>
          <a:noFill/>
          <a:ln w="952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ts val="2200"/>
              </a:lnSpc>
              <a:spcBef>
                <a:spcPct val="0"/>
              </a:spcBef>
              <a:spcAft>
                <a:spcPct val="0"/>
              </a:spcAft>
              <a:buClrTx/>
              <a:buSzTx/>
              <a:buFontTx/>
              <a:buNone/>
              <a:tabLst/>
            </a:pPr>
            <a:r>
              <a:rPr kumimoji="0" lang="zh-CN" altLang="zh-CN" sz="2800" b="0" i="0" u="none" strike="noStrike" cap="none" normalizeH="0" baseline="0" dirty="0" smtClean="0">
                <a:ln>
                  <a:noFill/>
                </a:ln>
                <a:solidFill>
                  <a:srgbClr val="000000"/>
                </a:solidFill>
                <a:effectLst/>
                <a:latin typeface="Arial" panose="020B0604020202020204" pitchFamily="34" charset="0"/>
                <a:ea typeface="MathJax_Math-italic"/>
                <a:cs typeface="Arial" panose="020B0604020202020204" pitchFamily="34" charset="0"/>
              </a:rPr>
              <a:t>x</a:t>
            </a:r>
            <a:r>
              <a:rPr kumimoji="0" lang="zh-CN" altLang="zh-CN" sz="1600" b="0" i="0" u="none" strike="noStrike" cap="none" normalizeH="0" baseline="0" dirty="0" smtClean="0">
                <a:ln>
                  <a:noFill/>
                </a:ln>
                <a:solidFill>
                  <a:srgbClr val="000000"/>
                </a:solidFill>
                <a:effectLst/>
                <a:cs typeface="Arial" panose="020B0604020202020204" pitchFamily="34" charset="0"/>
              </a:rPr>
              <a:t>x is the current state of our system</a:t>
            </a:r>
            <a:r>
              <a:rPr kumimoji="0" lang="zh-CN" altLang="zh-CN" sz="1600" b="0" i="0" u="none" strike="noStrike" cap="none" normalizeH="0" baseline="0" dirty="0" smtClean="0">
                <a:ln>
                  <a:noFill/>
                </a:ln>
                <a:solidFill>
                  <a:schemeClr val="tx1"/>
                </a:solidFill>
                <a:effectLst/>
              </a:rPr>
              <a:t> </a:t>
            </a:r>
            <a:endParaRPr kumimoji="0" lang="en-US" altLang="zh-CN" sz="1600" b="0" i="0" u="none" strike="noStrike" cap="none" normalizeH="0" baseline="0" dirty="0" smtClean="0">
              <a:ln>
                <a:noFill/>
              </a:ln>
              <a:solidFill>
                <a:schemeClr val="tx1"/>
              </a:solidFill>
              <a:effectLst/>
            </a:endParaRPr>
          </a:p>
          <a:p>
            <a:pPr>
              <a:lnSpc>
                <a:spcPts val="2200"/>
              </a:lnSpc>
            </a:pPr>
            <a:r>
              <a:rPr lang="zh-CN" altLang="zh-CN" sz="2800" dirty="0">
                <a:solidFill>
                  <a:srgbClr val="000000"/>
                </a:solidFill>
                <a:ea typeface="MathJax_Math-italic"/>
                <a:cs typeface="Arial" panose="020B0604020202020204" pitchFamily="34" charset="0"/>
              </a:rPr>
              <a:t>x</a:t>
            </a:r>
            <a:r>
              <a:rPr lang="zh-CN" altLang="zh-CN" sz="1400" dirty="0">
                <a:solidFill>
                  <a:srgbClr val="000000"/>
                </a:solidFill>
                <a:ea typeface="MathJax_Math-italic"/>
                <a:cs typeface="Arial" panose="020B0604020202020204" pitchFamily="34" charset="0"/>
              </a:rPr>
              <a:t>k</a:t>
            </a:r>
            <a:r>
              <a:rPr lang="zh-CN" altLang="zh-CN" sz="1400" dirty="0">
                <a:solidFill>
                  <a:srgbClr val="000000"/>
                </a:solidFill>
                <a:ea typeface="MathJax_Main"/>
                <a:cs typeface="Arial" panose="020B0604020202020204" pitchFamily="34" charset="0"/>
              </a:rPr>
              <a:t>−</a:t>
            </a:r>
            <a:r>
              <a:rPr lang="zh-CN" altLang="zh-CN" sz="1400" dirty="0" smtClean="0">
                <a:solidFill>
                  <a:srgbClr val="000000"/>
                </a:solidFill>
                <a:ea typeface="MathJax_Main"/>
                <a:cs typeface="Arial" panose="020B0604020202020204" pitchFamily="34" charset="0"/>
              </a:rPr>
              <a:t>1</a:t>
            </a:r>
            <a:r>
              <a:rPr lang="en-US" altLang="zh-CN" sz="800" dirty="0" smtClean="0">
                <a:solidFill>
                  <a:srgbClr val="000000"/>
                </a:solidFill>
                <a:ea typeface="MathJax_Main"/>
                <a:cs typeface="Arial" panose="020B0604020202020204" pitchFamily="34" charset="0"/>
              </a:rPr>
              <a:t> </a:t>
            </a:r>
            <a:r>
              <a:rPr lang="zh-CN" altLang="zh-CN" sz="1600" dirty="0" smtClean="0">
                <a:solidFill>
                  <a:srgbClr val="000000"/>
                </a:solidFill>
                <a:cs typeface="Arial" panose="020B0604020202020204" pitchFamily="34" charset="0"/>
              </a:rPr>
              <a:t>is </a:t>
            </a:r>
            <a:r>
              <a:rPr lang="zh-CN" altLang="zh-CN" sz="1600" dirty="0">
                <a:solidFill>
                  <a:srgbClr val="000000"/>
                </a:solidFill>
                <a:cs typeface="Arial" panose="020B0604020202020204" pitchFamily="34" charset="0"/>
              </a:rPr>
              <a:t>its previous state</a:t>
            </a:r>
            <a:r>
              <a:rPr lang="zh-CN" altLang="zh-CN" sz="1600" dirty="0"/>
              <a:t> </a:t>
            </a:r>
            <a:r>
              <a:rPr lang="zh-CN" altLang="zh-CN" sz="1200" dirty="0">
                <a:solidFill>
                  <a:srgbClr val="000000"/>
                </a:solidFill>
                <a:ea typeface="MathJax_Math-italic"/>
                <a:cs typeface="Arial" panose="020B0604020202020204" pitchFamily="34" charset="0"/>
              </a:rPr>
              <a:t/>
            </a:r>
            <a:br>
              <a:rPr lang="zh-CN" altLang="zh-CN" sz="1200" dirty="0">
                <a:solidFill>
                  <a:srgbClr val="000000"/>
                </a:solidFill>
                <a:ea typeface="MathJax_Math-italic"/>
                <a:cs typeface="Arial" panose="020B0604020202020204" pitchFamily="34" charset="0"/>
              </a:rPr>
            </a:br>
            <a:r>
              <a:rPr lang="zh-CN" altLang="zh-CN" sz="2400" dirty="0">
                <a:solidFill>
                  <a:srgbClr val="000000"/>
                </a:solidFill>
                <a:ea typeface="MathJax_Math-italic"/>
                <a:cs typeface="Arial" panose="020B0604020202020204" pitchFamily="34" charset="0"/>
              </a:rPr>
              <a:t>a</a:t>
            </a:r>
            <a:r>
              <a:rPr lang="zh-CN" altLang="zh-CN" sz="1400" dirty="0">
                <a:solidFill>
                  <a:srgbClr val="000000"/>
                </a:solidFill>
                <a:cs typeface="Arial" panose="020B0604020202020204" pitchFamily="34" charset="0"/>
              </a:rPr>
              <a:t>a</a:t>
            </a:r>
            <a:r>
              <a:rPr lang="zh-CN" altLang="zh-CN" sz="1600" dirty="0">
                <a:solidFill>
                  <a:srgbClr val="000000"/>
                </a:solidFill>
                <a:cs typeface="Arial" panose="020B0604020202020204" pitchFamily="34" charset="0"/>
              </a:rPr>
              <a:t> is some constant (0.98 in our example)</a:t>
            </a:r>
            <a:r>
              <a:rPr lang="zh-CN" altLang="zh-CN" sz="1600" dirty="0"/>
              <a:t> </a:t>
            </a:r>
            <a:endParaRPr lang="en-US" altLang="zh-CN" sz="1600" dirty="0" smtClean="0"/>
          </a:p>
          <a:p>
            <a:pPr>
              <a:lnSpc>
                <a:spcPts val="2200"/>
              </a:lnSpc>
            </a:pPr>
            <a:r>
              <a:rPr lang="zh-CN" altLang="zh-CN" sz="2400" dirty="0" smtClean="0">
                <a:solidFill>
                  <a:srgbClr val="000000"/>
                </a:solidFill>
                <a:ea typeface="MathJax_Math-italic"/>
                <a:cs typeface="Arial" panose="020B0604020202020204" pitchFamily="34" charset="0"/>
              </a:rPr>
              <a:t>z</a:t>
            </a:r>
            <a:r>
              <a:rPr lang="zh-CN" altLang="zh-CN" sz="1200" dirty="0" smtClean="0">
                <a:solidFill>
                  <a:srgbClr val="000000"/>
                </a:solidFill>
                <a:ea typeface="MathJax_Math-italic"/>
                <a:cs typeface="Arial" panose="020B0604020202020204" pitchFamily="34" charset="0"/>
              </a:rPr>
              <a:t>k</a:t>
            </a:r>
            <a:r>
              <a:rPr lang="zh-CN" altLang="zh-CN" sz="1600" dirty="0">
                <a:solidFill>
                  <a:srgbClr val="000000"/>
                </a:solidFill>
                <a:cs typeface="Arial" panose="020B0604020202020204" pitchFamily="34" charset="0"/>
              </a:rPr>
              <a:t> is our current observation of the system, </a:t>
            </a:r>
            <a:endParaRPr lang="en-US" altLang="zh-CN" sz="1600" dirty="0" smtClean="0">
              <a:solidFill>
                <a:srgbClr val="000000"/>
              </a:solidFill>
              <a:cs typeface="Arial" panose="020B0604020202020204" pitchFamily="34" charset="0"/>
            </a:endParaRPr>
          </a:p>
          <a:p>
            <a:pPr>
              <a:lnSpc>
                <a:spcPts val="2200"/>
              </a:lnSpc>
            </a:pPr>
            <a:r>
              <a:rPr lang="zh-CN" altLang="zh-CN" sz="2400" dirty="0" smtClean="0">
                <a:solidFill>
                  <a:srgbClr val="000000"/>
                </a:solidFill>
                <a:ea typeface="MathJax_Math-italic"/>
                <a:cs typeface="Arial" panose="020B0604020202020204" pitchFamily="34" charset="0"/>
              </a:rPr>
              <a:t>v</a:t>
            </a:r>
            <a:r>
              <a:rPr lang="zh-CN" altLang="zh-CN" sz="1200" dirty="0" smtClean="0">
                <a:solidFill>
                  <a:srgbClr val="000000"/>
                </a:solidFill>
                <a:ea typeface="MathJax_Math-italic"/>
                <a:cs typeface="Arial" panose="020B0604020202020204" pitchFamily="34" charset="0"/>
              </a:rPr>
              <a:t>k</a:t>
            </a:r>
            <a:r>
              <a:rPr lang="zh-CN" altLang="zh-CN" sz="1600" dirty="0">
                <a:solidFill>
                  <a:srgbClr val="000000"/>
                </a:solidFill>
                <a:cs typeface="Arial" panose="020B0604020202020204" pitchFamily="34" charset="0"/>
              </a:rPr>
              <a:t> is the current noise measurement.</a:t>
            </a:r>
            <a:r>
              <a:rPr lang="zh-CN" altLang="zh-CN" sz="1600" dirty="0"/>
              <a:t> </a:t>
            </a:r>
            <a:endParaRPr kumimoji="0" lang="zh-CN" altLang="zh-CN" sz="1600" b="0" i="0" u="none" strike="noStrike" cap="none" normalizeH="0" baseline="0" dirty="0" smtClean="0">
              <a:ln>
                <a:noFill/>
              </a:ln>
              <a:solidFill>
                <a:schemeClr val="tx1"/>
              </a:solidFill>
              <a:effectLst/>
            </a:endParaRPr>
          </a:p>
        </p:txBody>
      </p:sp>
      <p:sp>
        <p:nvSpPr>
          <p:cNvPr id="15" name="矩形 14"/>
          <p:cNvSpPr/>
          <p:nvPr/>
        </p:nvSpPr>
        <p:spPr>
          <a:xfrm>
            <a:off x="4382850" y="5344621"/>
            <a:ext cx="7627179" cy="369332"/>
          </a:xfrm>
          <a:prstGeom prst="rect">
            <a:avLst/>
          </a:prstGeom>
        </p:spPr>
        <p:txBody>
          <a:bodyPr wrap="square">
            <a:spAutoFit/>
          </a:bodyPr>
          <a:lstStyle/>
          <a:p>
            <a:r>
              <a:rPr lang="en-US" altLang="zh-CN" b="1" dirty="0">
                <a:solidFill>
                  <a:srgbClr val="000000"/>
                </a:solidFill>
                <a:latin typeface="Arial" panose="020B0604020202020204" pitchFamily="34" charset="0"/>
              </a:rPr>
              <a:t> </a:t>
            </a:r>
            <a:r>
              <a:rPr lang="en-US" altLang="zh-CN" b="1" i="1" dirty="0" err="1">
                <a:solidFill>
                  <a:srgbClr val="000000"/>
                </a:solidFill>
                <a:latin typeface="Arial" panose="020B0604020202020204" pitchFamily="34" charset="0"/>
              </a:rPr>
              <a:t>altitude</a:t>
            </a:r>
            <a:r>
              <a:rPr lang="en-US" altLang="zh-CN" b="1" i="1" baseline="-25000" dirty="0" err="1">
                <a:solidFill>
                  <a:srgbClr val="000000"/>
                </a:solidFill>
                <a:latin typeface="Arial" panose="020B0604020202020204" pitchFamily="34" charset="0"/>
              </a:rPr>
              <a:t>current_time</a:t>
            </a:r>
            <a:r>
              <a:rPr lang="en-US" altLang="zh-CN" b="1" dirty="0">
                <a:solidFill>
                  <a:srgbClr val="000000"/>
                </a:solidFill>
                <a:latin typeface="Arial" panose="020B0604020202020204" pitchFamily="34" charset="0"/>
              </a:rPr>
              <a:t> = 0.98 * </a:t>
            </a:r>
            <a:r>
              <a:rPr lang="en-US" altLang="zh-CN" b="1" i="1" dirty="0" err="1">
                <a:solidFill>
                  <a:srgbClr val="000000"/>
                </a:solidFill>
                <a:latin typeface="Arial" panose="020B0604020202020204" pitchFamily="34" charset="0"/>
              </a:rPr>
              <a:t>altitude</a:t>
            </a:r>
            <a:r>
              <a:rPr lang="en-US" altLang="zh-CN" b="1" i="1" baseline="-25000" dirty="0" err="1">
                <a:solidFill>
                  <a:srgbClr val="000000"/>
                </a:solidFill>
                <a:latin typeface="Arial" panose="020B0604020202020204" pitchFamily="34" charset="0"/>
              </a:rPr>
              <a:t>previous_time</a:t>
            </a:r>
            <a:r>
              <a:rPr lang="en-US" altLang="zh-CN" b="1" dirty="0">
                <a:solidFill>
                  <a:srgbClr val="000000"/>
                </a:solidFill>
                <a:latin typeface="Arial" panose="020B0604020202020204" pitchFamily="34" charset="0"/>
              </a:rPr>
              <a:t> + </a:t>
            </a:r>
            <a:r>
              <a:rPr lang="en-US" altLang="zh-CN" b="1" i="1" dirty="0" err="1">
                <a:solidFill>
                  <a:srgbClr val="000000"/>
                </a:solidFill>
                <a:latin typeface="Arial" panose="020B0604020202020204" pitchFamily="34" charset="0"/>
              </a:rPr>
              <a:t>turbulence</a:t>
            </a:r>
            <a:r>
              <a:rPr lang="en-US" altLang="zh-CN" b="1" i="1" baseline="-25000" dirty="0" err="1">
                <a:solidFill>
                  <a:srgbClr val="000000"/>
                </a:solidFill>
                <a:latin typeface="Arial" panose="020B0604020202020204" pitchFamily="34" charset="0"/>
              </a:rPr>
              <a:t>current_time</a:t>
            </a:r>
            <a:endParaRPr lang="zh-CN" altLang="en-US" dirty="0"/>
          </a:p>
        </p:txBody>
      </p:sp>
      <p:pic>
        <p:nvPicPr>
          <p:cNvPr id="17" name="图片 16"/>
          <p:cNvPicPr>
            <a:picLocks noChangeAspect="1"/>
          </p:cNvPicPr>
          <p:nvPr/>
        </p:nvPicPr>
        <p:blipFill>
          <a:blip r:embed="rId3"/>
          <a:stretch>
            <a:fillRect/>
          </a:stretch>
        </p:blipFill>
        <p:spPr>
          <a:xfrm>
            <a:off x="1968743" y="5820549"/>
            <a:ext cx="2158513" cy="535801"/>
          </a:xfrm>
          <a:prstGeom prst="rect">
            <a:avLst/>
          </a:prstGeom>
        </p:spPr>
      </p:pic>
      <p:sp>
        <p:nvSpPr>
          <p:cNvPr id="18" name="任意多边形 17"/>
          <p:cNvSpPr/>
          <p:nvPr/>
        </p:nvSpPr>
        <p:spPr>
          <a:xfrm>
            <a:off x="264358" y="3626701"/>
            <a:ext cx="1427964" cy="2514792"/>
          </a:xfrm>
          <a:custGeom>
            <a:avLst/>
            <a:gdLst>
              <a:gd name="connsiteX0" fmla="*/ 1427964 w 1427964"/>
              <a:gd name="connsiteY0" fmla="*/ 3603 h 2514792"/>
              <a:gd name="connsiteX1" fmla="*/ 199666 w 1427964"/>
              <a:gd name="connsiteY1" fmla="*/ 208320 h 2514792"/>
              <a:gd name="connsiteX2" fmla="*/ 22245 w 1427964"/>
              <a:gd name="connsiteY2" fmla="*/ 1341084 h 2514792"/>
              <a:gd name="connsiteX3" fmla="*/ 418030 w 1427964"/>
              <a:gd name="connsiteY3" fmla="*/ 2200893 h 2514792"/>
              <a:gd name="connsiteX4" fmla="*/ 1414317 w 1427964"/>
              <a:gd name="connsiteY4" fmla="*/ 2514792 h 2514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964" h="2514792">
                <a:moveTo>
                  <a:pt x="1427964" y="3603"/>
                </a:moveTo>
                <a:cubicBezTo>
                  <a:pt x="930958" y="-5495"/>
                  <a:pt x="433952" y="-14593"/>
                  <a:pt x="199666" y="208320"/>
                </a:cubicBezTo>
                <a:cubicBezTo>
                  <a:pt x="-34620" y="431233"/>
                  <a:pt x="-14149" y="1008989"/>
                  <a:pt x="22245" y="1341084"/>
                </a:cubicBezTo>
                <a:cubicBezTo>
                  <a:pt x="58639" y="1673179"/>
                  <a:pt x="186018" y="2005275"/>
                  <a:pt x="418030" y="2200893"/>
                </a:cubicBezTo>
                <a:cubicBezTo>
                  <a:pt x="650042" y="2396511"/>
                  <a:pt x="1032179" y="2455651"/>
                  <a:pt x="1414317" y="2514792"/>
                </a:cubicBez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ctangle 8"/>
          <p:cNvSpPr>
            <a:spLocks noChangeArrowheads="1"/>
          </p:cNvSpPr>
          <p:nvPr/>
        </p:nvSpPr>
        <p:spPr bwMode="auto">
          <a:xfrm>
            <a:off x="4194412" y="5820549"/>
            <a:ext cx="7733230" cy="800219"/>
          </a:xfrm>
          <a:prstGeom prst="rect">
            <a:avLst/>
          </a:prstGeom>
          <a:solidFill>
            <a:schemeClr val="accent4">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000000"/>
                </a:solidFill>
                <a:effectLst/>
                <a:latin typeface="Arial" panose="020B0604020202020204" pitchFamily="34" charset="0"/>
                <a:ea typeface="MathJax_Math-italic"/>
                <a:cs typeface="Arial" panose="020B0604020202020204" pitchFamily="34" charset="0"/>
              </a:rPr>
              <a:t>w</a:t>
            </a:r>
            <a:r>
              <a:rPr kumimoji="0" lang="zh-CN" altLang="zh-CN" sz="1400" b="0" i="0" u="none" strike="noStrike" cap="none" normalizeH="0" baseline="0" dirty="0" smtClean="0">
                <a:ln>
                  <a:noFill/>
                </a:ln>
                <a:solidFill>
                  <a:srgbClr val="000000"/>
                </a:solidFill>
                <a:effectLst/>
                <a:latin typeface="Arial" panose="020B0604020202020204" pitchFamily="34" charset="0"/>
                <a:ea typeface="MathJax_Math-italic"/>
                <a:cs typeface="Arial" panose="020B0604020202020204" pitchFamily="34" charset="0"/>
              </a:rPr>
              <a:t>k</a:t>
            </a:r>
            <a:r>
              <a:rPr kumimoji="0" lang="zh-CN" altLang="zh-CN"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is called the </a:t>
            </a:r>
            <a:r>
              <a:rPr kumimoji="0" lang="zh-CN" altLang="zh-CN" sz="1800" b="1" i="1" u="none" strike="noStrike" cap="none" normalizeH="0" baseline="0" dirty="0" smtClean="0">
                <a:ln>
                  <a:noFill/>
                </a:ln>
                <a:solidFill>
                  <a:srgbClr val="C00000"/>
                </a:solidFill>
                <a:effectLst/>
                <a:latin typeface="Arial" panose="020B0604020202020204" pitchFamily="34" charset="0"/>
                <a:cs typeface="Arial" panose="020B0604020202020204" pitchFamily="34" charset="0"/>
              </a:rPr>
              <a:t>process noise</a:t>
            </a:r>
            <a:r>
              <a:rPr kumimoji="0" lang="zh-CN" altLang="zh-CN"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because, like turbulence, it is an inherent part of the process, and not an artifact of observation or measurement</a:t>
            </a:r>
            <a:r>
              <a:rPr kumimoji="0" lang="zh-CN" altLang="zh-CN" sz="1800" b="0" i="0" u="none" strike="noStrike" cap="none" normalizeH="0" baseline="0" dirty="0" smtClean="0">
                <a:ln>
                  <a:noFill/>
                </a:ln>
                <a:solidFill>
                  <a:schemeClr val="tx1"/>
                </a:solidFill>
                <a:effectLst/>
              </a:rPr>
              <a: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08554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 4: State Estimation</a:t>
            </a:r>
            <a:endParaRPr lang="zh-CN" altLang="en-US" dirty="0"/>
          </a:p>
        </p:txBody>
      </p:sp>
      <p:sp>
        <p:nvSpPr>
          <p:cNvPr id="3" name="内容占位符 2"/>
          <p:cNvSpPr>
            <a:spLocks noGrp="1"/>
          </p:cNvSpPr>
          <p:nvPr>
            <p:ph idx="1"/>
          </p:nvPr>
        </p:nvSpPr>
        <p:spPr/>
        <p:txBody>
          <a:bodyPr/>
          <a:lstStyle/>
          <a:p>
            <a:endParaRPr lang="en-US" altLang="zh-CN" smtClean="0"/>
          </a:p>
          <a:p>
            <a:endParaRPr lang="en-US" altLang="zh-CN" smtClean="0"/>
          </a:p>
          <a:p>
            <a:endParaRPr lang="en-US" altLang="zh-CN" smtClean="0"/>
          </a:p>
          <a:p>
            <a:endParaRPr lang="en-US" altLang="zh-CN" smtClean="0"/>
          </a:p>
          <a:p>
            <a:endParaRPr lang="zh-CN" altLang="en-US" dirty="0"/>
          </a:p>
        </p:txBody>
      </p:sp>
      <p:sp>
        <p:nvSpPr>
          <p:cNvPr id="4" name="日期占位符 3"/>
          <p:cNvSpPr>
            <a:spLocks noGrp="1"/>
          </p:cNvSpPr>
          <p:nvPr>
            <p:ph type="dt" sz="half" idx="10"/>
          </p:nvPr>
        </p:nvSpPr>
        <p:spPr/>
        <p:txBody>
          <a:bodyPr/>
          <a:lstStyle/>
          <a:p>
            <a:fld id="{72229329-BE9B-4B32-98B5-365131AD56B6}" type="datetime1">
              <a:rPr lang="zh-CN" altLang="en-US" smtClean="0"/>
              <a:pPr/>
              <a:t>2017/6/8</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pPr/>
              <a:t>43</a:t>
            </a:fld>
            <a:endParaRPr lang="zh-CN" altLang="en-US"/>
          </a:p>
        </p:txBody>
      </p:sp>
      <p:pic>
        <p:nvPicPr>
          <p:cNvPr id="6" name="图片 5"/>
          <p:cNvPicPr>
            <a:picLocks noChangeAspect="1"/>
          </p:cNvPicPr>
          <p:nvPr/>
        </p:nvPicPr>
        <p:blipFill>
          <a:blip r:embed="rId2"/>
          <a:stretch>
            <a:fillRect/>
          </a:stretch>
        </p:blipFill>
        <p:spPr>
          <a:xfrm>
            <a:off x="1283174" y="2429394"/>
            <a:ext cx="2497256" cy="1012401"/>
          </a:xfrm>
          <a:prstGeom prst="rect">
            <a:avLst/>
          </a:prstGeom>
        </p:spPr>
      </p:pic>
      <p:pic>
        <p:nvPicPr>
          <p:cNvPr id="7" name="图片 6"/>
          <p:cNvPicPr>
            <a:picLocks noChangeAspect="1"/>
          </p:cNvPicPr>
          <p:nvPr/>
        </p:nvPicPr>
        <p:blipFill>
          <a:blip r:embed="rId3"/>
          <a:stretch>
            <a:fillRect/>
          </a:stretch>
        </p:blipFill>
        <p:spPr>
          <a:xfrm>
            <a:off x="4016768" y="2935594"/>
            <a:ext cx="2366898" cy="601425"/>
          </a:xfrm>
          <a:prstGeom prst="rect">
            <a:avLst/>
          </a:prstGeom>
        </p:spPr>
      </p:pic>
      <p:sp>
        <p:nvSpPr>
          <p:cNvPr id="8" name="右箭头 7"/>
          <p:cNvSpPr/>
          <p:nvPr/>
        </p:nvSpPr>
        <p:spPr>
          <a:xfrm>
            <a:off x="3370997" y="3058279"/>
            <a:ext cx="645771" cy="3437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712726" y="2077963"/>
            <a:ext cx="5382904" cy="605294"/>
          </a:xfrm>
          <a:prstGeom prst="rect">
            <a:avLst/>
          </a:prstGeom>
        </p:spPr>
        <p:txBody>
          <a:bodyPr wrap="square">
            <a:spAutoFit/>
          </a:bodyPr>
          <a:lstStyle/>
          <a:p>
            <a:pPr lvl="0" eaLnBrk="0" fontAlgn="base" hangingPunct="0">
              <a:lnSpc>
                <a:spcPts val="2000"/>
              </a:lnSpc>
              <a:spcBef>
                <a:spcPct val="0"/>
              </a:spcBef>
              <a:spcAft>
                <a:spcPct val="0"/>
              </a:spcAft>
            </a:pPr>
            <a:r>
              <a:rPr lang="zh-CN" altLang="zh-CN" dirty="0">
                <a:solidFill>
                  <a:srgbClr val="000000"/>
                </a:solidFill>
                <a:latin typeface="Arial" panose="020B0604020202020204" pitchFamily="34" charset="0"/>
                <a:cs typeface="Arial" panose="020B0604020202020204" pitchFamily="34" charset="0"/>
              </a:rPr>
              <a:t>The problem of course is that we don't know the current noise </a:t>
            </a:r>
            <a:r>
              <a:rPr lang="zh-CN" altLang="zh-CN" sz="3200" dirty="0" smtClean="0">
                <a:solidFill>
                  <a:srgbClr val="000000"/>
                </a:solidFill>
                <a:latin typeface="Arial" panose="020B0604020202020204" pitchFamily="34" charset="0"/>
                <a:ea typeface="MathJax_Math-italic"/>
                <a:cs typeface="Arial" panose="020B0604020202020204" pitchFamily="34" charset="0"/>
              </a:rPr>
              <a:t>v</a:t>
            </a:r>
            <a:r>
              <a:rPr lang="zh-CN" altLang="zh-CN" sz="1600" dirty="0" smtClean="0">
                <a:solidFill>
                  <a:srgbClr val="000000"/>
                </a:solidFill>
                <a:latin typeface="Arial" panose="020B0604020202020204" pitchFamily="34" charset="0"/>
                <a:ea typeface="MathJax_Math-italic"/>
                <a:cs typeface="Arial" panose="020B0604020202020204" pitchFamily="34" charset="0"/>
              </a:rPr>
              <a:t>k</a:t>
            </a:r>
            <a:r>
              <a:rPr lang="zh-CN" altLang="zh-CN" dirty="0" smtClean="0">
                <a:solidFill>
                  <a:srgbClr val="000000"/>
                </a:solidFill>
                <a:latin typeface="Arial" panose="020B0604020202020204" pitchFamily="34" charset="0"/>
                <a:cs typeface="Arial" panose="020B0604020202020204" pitchFamily="34" charset="0"/>
              </a:rPr>
              <a:t>: </a:t>
            </a:r>
            <a:r>
              <a:rPr lang="zh-CN" altLang="zh-CN" dirty="0">
                <a:solidFill>
                  <a:srgbClr val="000000"/>
                </a:solidFill>
                <a:latin typeface="Arial" panose="020B0604020202020204" pitchFamily="34" charset="0"/>
                <a:cs typeface="Arial" panose="020B0604020202020204" pitchFamily="34" charset="0"/>
              </a:rPr>
              <a:t>: it is by definition unpredictable.</a:t>
            </a:r>
            <a:r>
              <a:rPr lang="zh-CN" altLang="zh-CN" dirty="0"/>
              <a:t> </a:t>
            </a:r>
            <a:endParaRPr lang="zh-CN" altLang="zh-CN" dirty="0">
              <a:latin typeface="Arial" panose="020B0604020202020204" pitchFamily="34" charset="0"/>
            </a:endParaRPr>
          </a:p>
        </p:txBody>
      </p:sp>
      <p:cxnSp>
        <p:nvCxnSpPr>
          <p:cNvPr id="12" name="直接箭头连接符 11"/>
          <p:cNvCxnSpPr/>
          <p:nvPr/>
        </p:nvCxnSpPr>
        <p:spPr>
          <a:xfrm flipH="1">
            <a:off x="6383666" y="2680615"/>
            <a:ext cx="958830" cy="377664"/>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040493" y="3524717"/>
            <a:ext cx="10969537" cy="1569660"/>
          </a:xfrm>
          <a:prstGeom prst="rect">
            <a:avLst/>
          </a:prstGeom>
        </p:spPr>
        <p:txBody>
          <a:bodyPr wrap="square">
            <a:spAutoFit/>
          </a:bodyPr>
          <a:lstStyle/>
          <a:p>
            <a:pPr marL="285750" lvl="0" indent="-285750" eaLnBrk="0" fontAlgn="base" hangingPunct="0">
              <a:spcBef>
                <a:spcPct val="0"/>
              </a:spcBef>
              <a:spcAft>
                <a:spcPct val="0"/>
              </a:spcAft>
              <a:buFont typeface="Arial" panose="020B0604020202020204" pitchFamily="34" charset="0"/>
              <a:buChar char="•"/>
            </a:pPr>
            <a:r>
              <a:rPr lang="zh-CN" altLang="zh-CN" dirty="0">
                <a:solidFill>
                  <a:srgbClr val="000000"/>
                </a:solidFill>
                <a:latin typeface="Arial" panose="020B0604020202020204" pitchFamily="34" charset="0"/>
                <a:cs typeface="Arial" panose="020B0604020202020204" pitchFamily="34" charset="0"/>
              </a:rPr>
              <a:t>Fortunately, </a:t>
            </a:r>
            <a:r>
              <a:rPr lang="zh-CN" altLang="zh-CN" dirty="0">
                <a:latin typeface="Arial" panose="020B0604020202020204" pitchFamily="34" charset="0"/>
                <a:cs typeface="Arial" panose="020B0604020202020204" pitchFamily="34" charset="0"/>
              </a:rPr>
              <a:t>Kalman</a:t>
            </a:r>
            <a:r>
              <a:rPr lang="zh-CN" altLang="zh-CN" dirty="0">
                <a:solidFill>
                  <a:srgbClr val="000000"/>
                </a:solidFill>
                <a:latin typeface="Arial" panose="020B0604020202020204" pitchFamily="34" charset="0"/>
                <a:cs typeface="Arial" panose="020B0604020202020204" pitchFamily="34" charset="0"/>
              </a:rPr>
              <a:t> had the </a:t>
            </a:r>
            <a:r>
              <a:rPr lang="zh-CN" altLang="zh-CN" dirty="0">
                <a:solidFill>
                  <a:srgbClr val="C00000"/>
                </a:solidFill>
                <a:latin typeface="Arial" panose="020B0604020202020204" pitchFamily="34" charset="0"/>
                <a:cs typeface="Arial" panose="020B0604020202020204" pitchFamily="34" charset="0"/>
              </a:rPr>
              <a:t>insight</a:t>
            </a:r>
            <a:r>
              <a:rPr lang="zh-CN" altLang="zh-CN" dirty="0">
                <a:solidFill>
                  <a:srgbClr val="000000"/>
                </a:solidFill>
                <a:latin typeface="Arial" panose="020B0604020202020204" pitchFamily="34" charset="0"/>
                <a:cs typeface="Arial" panose="020B0604020202020204" pitchFamily="34" charset="0"/>
              </a:rPr>
              <a:t> that we can </a:t>
            </a:r>
            <a:r>
              <a:rPr lang="zh-CN" altLang="zh-CN" i="1" dirty="0">
                <a:solidFill>
                  <a:srgbClr val="000000"/>
                </a:solidFill>
                <a:latin typeface="Arial" panose="020B0604020202020204" pitchFamily="34" charset="0"/>
                <a:cs typeface="Arial" panose="020B0604020202020204" pitchFamily="34" charset="0"/>
              </a:rPr>
              <a:t>estimate</a:t>
            </a:r>
            <a:r>
              <a:rPr lang="zh-CN" altLang="zh-CN" dirty="0">
                <a:solidFill>
                  <a:srgbClr val="000000"/>
                </a:solidFill>
                <a:latin typeface="Arial" panose="020B0604020202020204" pitchFamily="34" charset="0"/>
                <a:cs typeface="Arial" panose="020B0604020202020204" pitchFamily="34" charset="0"/>
              </a:rPr>
              <a:t> the state by taking into account both </a:t>
            </a:r>
            <a:r>
              <a:rPr lang="zh-CN" altLang="zh-CN" dirty="0">
                <a:solidFill>
                  <a:srgbClr val="C00000"/>
                </a:solidFill>
                <a:latin typeface="Arial" panose="020B0604020202020204" pitchFamily="34" charset="0"/>
                <a:cs typeface="Arial" panose="020B0604020202020204" pitchFamily="34" charset="0"/>
              </a:rPr>
              <a:t>the current observation </a:t>
            </a:r>
            <a:r>
              <a:rPr lang="zh-CN" altLang="zh-CN" dirty="0">
                <a:solidFill>
                  <a:srgbClr val="000000"/>
                </a:solidFill>
                <a:latin typeface="Arial" panose="020B0604020202020204" pitchFamily="34" charset="0"/>
                <a:cs typeface="Arial" panose="020B0604020202020204" pitchFamily="34" charset="0"/>
              </a:rPr>
              <a:t>and the </a:t>
            </a:r>
            <a:r>
              <a:rPr lang="zh-CN" altLang="zh-CN" dirty="0">
                <a:solidFill>
                  <a:srgbClr val="C00000"/>
                </a:solidFill>
                <a:latin typeface="Arial" panose="020B0604020202020204" pitchFamily="34" charset="0"/>
                <a:cs typeface="Arial" panose="020B0604020202020204" pitchFamily="34" charset="0"/>
              </a:rPr>
              <a:t>previous estimated state</a:t>
            </a:r>
            <a:r>
              <a:rPr lang="zh-CN" altLang="zh-CN" dirty="0">
                <a:solidFill>
                  <a:srgbClr val="000000"/>
                </a:solidFill>
                <a:latin typeface="Arial" panose="020B0604020202020204" pitchFamily="34" charset="0"/>
                <a:cs typeface="Arial" panose="020B0604020202020204" pitchFamily="34" charset="0"/>
              </a:rPr>
              <a:t>. </a:t>
            </a:r>
            <a:endParaRPr lang="en-US" altLang="zh-CN" dirty="0" smtClean="0">
              <a:solidFill>
                <a:srgbClr val="000000"/>
              </a:solidFill>
              <a:latin typeface="Arial" panose="020B0604020202020204" pitchFamily="34" charset="0"/>
              <a:cs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zh-CN" altLang="zh-CN" dirty="0" smtClean="0">
                <a:solidFill>
                  <a:srgbClr val="000000"/>
                </a:solidFill>
                <a:latin typeface="Arial" panose="020B0604020202020204" pitchFamily="34" charset="0"/>
                <a:cs typeface="Arial" panose="020B0604020202020204" pitchFamily="34" charset="0"/>
              </a:rPr>
              <a:t>Engineers </a:t>
            </a:r>
            <a:r>
              <a:rPr lang="zh-CN" altLang="zh-CN" dirty="0">
                <a:solidFill>
                  <a:srgbClr val="000000"/>
                </a:solidFill>
                <a:latin typeface="Arial" panose="020B0604020202020204" pitchFamily="34" charset="0"/>
                <a:cs typeface="Arial" panose="020B0604020202020204" pitchFamily="34" charset="0"/>
              </a:rPr>
              <a:t>use a little caret or “hat” ^ over a variable to show that it is estimated: so </a:t>
            </a:r>
            <a:r>
              <a:rPr lang="zh-CN" altLang="zh-CN" sz="2400" dirty="0">
                <a:solidFill>
                  <a:srgbClr val="000000"/>
                </a:solidFill>
                <a:latin typeface="Arial" panose="020B0604020202020204" pitchFamily="34" charset="0"/>
                <a:ea typeface="MathJax_Math-italic"/>
                <a:cs typeface="Arial" panose="020B0604020202020204" pitchFamily="34" charset="0"/>
              </a:rPr>
              <a:t>x</a:t>
            </a:r>
            <a:r>
              <a:rPr lang="zh-CN" altLang="zh-CN" sz="2400" dirty="0">
                <a:solidFill>
                  <a:srgbClr val="000000"/>
                </a:solidFill>
                <a:latin typeface="Arial" panose="020B0604020202020204" pitchFamily="34" charset="0"/>
                <a:ea typeface="MathJax_Main"/>
                <a:cs typeface="Arial" panose="020B0604020202020204" pitchFamily="34" charset="0"/>
              </a:rPr>
              <a:t>^</a:t>
            </a:r>
            <a:r>
              <a:rPr lang="zh-CN" altLang="zh-CN" sz="1200" dirty="0" smtClean="0">
                <a:solidFill>
                  <a:srgbClr val="000000"/>
                </a:solidFill>
                <a:latin typeface="Arial" panose="020B0604020202020204" pitchFamily="34" charset="0"/>
                <a:ea typeface="MathJax_Math-italic"/>
                <a:cs typeface="Arial" panose="020B0604020202020204" pitchFamily="34" charset="0"/>
              </a:rPr>
              <a:t>k</a:t>
            </a:r>
            <a:r>
              <a:rPr lang="zh-CN" altLang="zh-CN" dirty="0">
                <a:solidFill>
                  <a:srgbClr val="000000"/>
                </a:solidFill>
                <a:latin typeface="Arial" panose="020B0604020202020204" pitchFamily="34" charset="0"/>
                <a:cs typeface="Arial" panose="020B0604020202020204" pitchFamily="34" charset="0"/>
              </a:rPr>
              <a:t> is the estimate of the current state. </a:t>
            </a:r>
            <a:endParaRPr lang="en-US" altLang="zh-CN" dirty="0" smtClean="0">
              <a:solidFill>
                <a:srgbClr val="000000"/>
              </a:solidFill>
              <a:latin typeface="Arial" panose="020B0604020202020204" pitchFamily="34" charset="0"/>
              <a:cs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zh-CN" altLang="zh-CN" dirty="0" smtClean="0">
                <a:solidFill>
                  <a:srgbClr val="000000"/>
                </a:solidFill>
                <a:latin typeface="Arial" panose="020B0604020202020204" pitchFamily="34" charset="0"/>
                <a:cs typeface="Arial" panose="020B0604020202020204" pitchFamily="34" charset="0"/>
              </a:rPr>
              <a:t>Then </a:t>
            </a:r>
            <a:r>
              <a:rPr lang="zh-CN" altLang="zh-CN" dirty="0">
                <a:solidFill>
                  <a:srgbClr val="000000"/>
                </a:solidFill>
                <a:latin typeface="Arial" panose="020B0604020202020204" pitchFamily="34" charset="0"/>
                <a:cs typeface="Arial" panose="020B0604020202020204" pitchFamily="34" charset="0"/>
              </a:rPr>
              <a:t>we </a:t>
            </a:r>
            <a:r>
              <a:rPr lang="zh-CN" altLang="zh-CN" dirty="0" smtClean="0">
                <a:solidFill>
                  <a:srgbClr val="000000"/>
                </a:solidFill>
                <a:latin typeface="Arial" panose="020B0604020202020204" pitchFamily="34" charset="0"/>
                <a:cs typeface="Arial" panose="020B0604020202020204" pitchFamily="34" charset="0"/>
              </a:rPr>
              <a:t>express </a:t>
            </a:r>
            <a:r>
              <a:rPr lang="zh-CN" altLang="zh-CN" dirty="0">
                <a:solidFill>
                  <a:srgbClr val="000000"/>
                </a:solidFill>
                <a:latin typeface="Arial" panose="020B0604020202020204" pitchFamily="34" charset="0"/>
                <a:cs typeface="Arial" panose="020B0604020202020204" pitchFamily="34" charset="0"/>
              </a:rPr>
              <a:t>the estimate as a tradeoff between the previous estimate and </a:t>
            </a:r>
            <a:r>
              <a:rPr lang="zh-CN" altLang="zh-CN" dirty="0" smtClean="0">
                <a:solidFill>
                  <a:srgbClr val="000000"/>
                </a:solidFill>
                <a:latin typeface="Arial" panose="020B0604020202020204" pitchFamily="34" charset="0"/>
                <a:cs typeface="Arial" panose="020B0604020202020204" pitchFamily="34" charset="0"/>
              </a:rPr>
              <a:t>current </a:t>
            </a:r>
            <a:r>
              <a:rPr lang="zh-CN" altLang="zh-CN" dirty="0">
                <a:solidFill>
                  <a:srgbClr val="000000"/>
                </a:solidFill>
                <a:latin typeface="Arial" panose="020B0604020202020204" pitchFamily="34" charset="0"/>
                <a:cs typeface="Arial" panose="020B0604020202020204" pitchFamily="34" charset="0"/>
              </a:rPr>
              <a:t>observation:</a:t>
            </a:r>
            <a:r>
              <a:rPr lang="zh-CN" altLang="zh-CN" dirty="0"/>
              <a:t> </a:t>
            </a:r>
            <a:endParaRPr lang="zh-CN" altLang="zh-CN" dirty="0">
              <a:latin typeface="Arial" panose="020B0604020202020204" pitchFamily="34" charset="0"/>
            </a:endParaRPr>
          </a:p>
        </p:txBody>
      </p:sp>
      <p:pic>
        <p:nvPicPr>
          <p:cNvPr id="29" name="图片 28"/>
          <p:cNvPicPr>
            <a:picLocks noChangeAspect="1"/>
          </p:cNvPicPr>
          <p:nvPr/>
        </p:nvPicPr>
        <p:blipFill>
          <a:blip r:embed="rId4"/>
          <a:stretch>
            <a:fillRect/>
          </a:stretch>
        </p:blipFill>
        <p:spPr>
          <a:xfrm>
            <a:off x="1283174" y="5011723"/>
            <a:ext cx="3908029" cy="713640"/>
          </a:xfrm>
          <a:prstGeom prst="rect">
            <a:avLst/>
          </a:prstGeom>
        </p:spPr>
      </p:pic>
      <p:sp>
        <p:nvSpPr>
          <p:cNvPr id="31" name="矩形 30"/>
          <p:cNvSpPr/>
          <p:nvPr/>
        </p:nvSpPr>
        <p:spPr>
          <a:xfrm>
            <a:off x="5143500" y="5122559"/>
            <a:ext cx="4838700" cy="461665"/>
          </a:xfrm>
          <a:prstGeom prst="rect">
            <a:avLst/>
          </a:prstGeom>
        </p:spPr>
        <p:txBody>
          <a:bodyPr wrap="square">
            <a:spAutoFit/>
          </a:bodyPr>
          <a:lstStyle/>
          <a:p>
            <a:pPr lvl="0" eaLnBrk="0" fontAlgn="base" hangingPunct="0">
              <a:spcBef>
                <a:spcPct val="0"/>
              </a:spcBef>
              <a:spcAft>
                <a:spcPct val="0"/>
              </a:spcAft>
            </a:pPr>
            <a:r>
              <a:rPr lang="zh-CN" altLang="zh-CN" sz="2400" dirty="0" smtClean="0">
                <a:solidFill>
                  <a:srgbClr val="000000"/>
                </a:solidFill>
                <a:latin typeface="Arial" panose="020B0604020202020204" pitchFamily="34" charset="0"/>
                <a:ea typeface="MathJax_Math-italic"/>
                <a:cs typeface="Arial" panose="020B0604020202020204" pitchFamily="34" charset="0"/>
              </a:rPr>
              <a:t>g</a:t>
            </a:r>
            <a:r>
              <a:rPr lang="zh-CN" altLang="zh-CN" sz="1400" dirty="0" smtClean="0">
                <a:solidFill>
                  <a:srgbClr val="000000"/>
                </a:solidFill>
                <a:latin typeface="Arial" panose="020B0604020202020204" pitchFamily="34" charset="0"/>
                <a:cs typeface="Arial" panose="020B0604020202020204" pitchFamily="34" charset="0"/>
              </a:rPr>
              <a:t>g</a:t>
            </a:r>
            <a:r>
              <a:rPr lang="zh-CN" altLang="zh-CN" dirty="0">
                <a:solidFill>
                  <a:srgbClr val="000000"/>
                </a:solidFill>
                <a:latin typeface="Arial" panose="020B0604020202020204" pitchFamily="34" charset="0"/>
                <a:cs typeface="Arial" panose="020B0604020202020204" pitchFamily="34" charset="0"/>
              </a:rPr>
              <a:t> is a “gain” term expressing the tradeoff</a:t>
            </a:r>
            <a:r>
              <a:rPr lang="zh-CN" altLang="zh-CN" dirty="0"/>
              <a:t> </a:t>
            </a:r>
            <a:endParaRPr lang="zh-CN" altLang="zh-CN" dirty="0">
              <a:latin typeface="Arial" panose="020B0604020202020204" pitchFamily="34" charset="0"/>
            </a:endParaRPr>
          </a:p>
        </p:txBody>
      </p:sp>
      <p:sp>
        <p:nvSpPr>
          <p:cNvPr id="33" name="矩形 32"/>
          <p:cNvSpPr/>
          <p:nvPr/>
        </p:nvSpPr>
        <p:spPr>
          <a:xfrm>
            <a:off x="1466850" y="5654499"/>
            <a:ext cx="2313580" cy="461665"/>
          </a:xfrm>
          <a:prstGeom prst="rect">
            <a:avLst/>
          </a:prstGeom>
        </p:spPr>
        <p:txBody>
          <a:bodyPr wrap="square">
            <a:spAutoFit/>
          </a:bodyPr>
          <a:lstStyle/>
          <a:p>
            <a:pPr lvl="0" eaLnBrk="0" fontAlgn="base" hangingPunct="0">
              <a:spcBef>
                <a:spcPct val="0"/>
              </a:spcBef>
              <a:spcAft>
                <a:spcPct val="0"/>
              </a:spcAft>
            </a:pPr>
            <a:r>
              <a:rPr lang="zh-CN" altLang="zh-CN" sz="2400" dirty="0">
                <a:solidFill>
                  <a:srgbClr val="000000"/>
                </a:solidFill>
                <a:latin typeface="Arial" panose="020B0604020202020204" pitchFamily="34" charset="0"/>
                <a:cs typeface="Arial" panose="020B0604020202020204" pitchFamily="34" charset="0"/>
              </a:rPr>
              <a:t>For </a:t>
            </a:r>
            <a:r>
              <a:rPr lang="zh-CN" altLang="zh-CN" dirty="0">
                <a:solidFill>
                  <a:srgbClr val="000000"/>
                </a:solidFill>
                <a:latin typeface="Arial" panose="020B0604020202020204" pitchFamily="34" charset="0"/>
                <a:ea typeface="MathJax_Math-italic"/>
                <a:cs typeface="Arial" panose="020B0604020202020204" pitchFamily="34" charset="0"/>
              </a:rPr>
              <a:t>g</a:t>
            </a:r>
            <a:r>
              <a:rPr lang="zh-CN" altLang="zh-CN" sz="1050" dirty="0">
                <a:solidFill>
                  <a:srgbClr val="000000"/>
                </a:solidFill>
                <a:latin typeface="Arial" panose="020B0604020202020204" pitchFamily="34" charset="0"/>
                <a:ea typeface="MathJax_Math-italic"/>
                <a:cs typeface="Arial" panose="020B0604020202020204" pitchFamily="34" charset="0"/>
              </a:rPr>
              <a:t>k</a:t>
            </a:r>
            <a:r>
              <a:rPr lang="zh-CN" altLang="zh-CN" dirty="0">
                <a:solidFill>
                  <a:srgbClr val="000000"/>
                </a:solidFill>
                <a:latin typeface="Arial" panose="020B0604020202020204" pitchFamily="34" charset="0"/>
                <a:ea typeface="MathJax_Main"/>
                <a:cs typeface="Arial" panose="020B0604020202020204" pitchFamily="34" charset="0"/>
              </a:rPr>
              <a:t>=</a:t>
            </a:r>
            <a:r>
              <a:rPr lang="zh-CN" altLang="zh-CN" dirty="0" smtClean="0">
                <a:solidFill>
                  <a:srgbClr val="000000"/>
                </a:solidFill>
                <a:latin typeface="Arial" panose="020B0604020202020204" pitchFamily="34" charset="0"/>
                <a:ea typeface="MathJax_Main"/>
                <a:cs typeface="Arial" panose="020B0604020202020204" pitchFamily="34" charset="0"/>
              </a:rPr>
              <a:t>0</a:t>
            </a:r>
            <a:r>
              <a:rPr lang="zh-CN" altLang="zh-CN" sz="2400" dirty="0" smtClean="0">
                <a:solidFill>
                  <a:srgbClr val="000000"/>
                </a:solidFill>
                <a:latin typeface="Arial" panose="020B0604020202020204" pitchFamily="34" charset="0"/>
                <a:cs typeface="Arial" panose="020B0604020202020204" pitchFamily="34" charset="0"/>
              </a:rPr>
              <a:t>, </a:t>
            </a:r>
            <a:r>
              <a:rPr lang="zh-CN" altLang="zh-CN" sz="2400" dirty="0">
                <a:solidFill>
                  <a:srgbClr val="000000"/>
                </a:solidFill>
                <a:latin typeface="Arial" panose="020B0604020202020204" pitchFamily="34" charset="0"/>
                <a:cs typeface="Arial" panose="020B0604020202020204" pitchFamily="34" charset="0"/>
              </a:rPr>
              <a:t>we </a:t>
            </a:r>
            <a:r>
              <a:rPr lang="zh-CN" altLang="zh-CN" sz="2400" dirty="0" smtClean="0">
                <a:solidFill>
                  <a:srgbClr val="000000"/>
                </a:solidFill>
                <a:latin typeface="Arial" panose="020B0604020202020204" pitchFamily="34" charset="0"/>
                <a:cs typeface="Arial" panose="020B0604020202020204" pitchFamily="34" charset="0"/>
              </a:rPr>
              <a:t>get</a:t>
            </a:r>
            <a:endParaRPr lang="zh-CN" altLang="zh-CN" sz="2400" dirty="0">
              <a:latin typeface="Arial" panose="020B0604020202020204" pitchFamily="34" charset="0"/>
            </a:endParaRPr>
          </a:p>
        </p:txBody>
      </p:sp>
      <p:pic>
        <p:nvPicPr>
          <p:cNvPr id="34" name="图片 33"/>
          <p:cNvPicPr>
            <a:picLocks noChangeAspect="1"/>
          </p:cNvPicPr>
          <p:nvPr/>
        </p:nvPicPr>
        <p:blipFill>
          <a:blip r:embed="rId5"/>
          <a:stretch>
            <a:fillRect/>
          </a:stretch>
        </p:blipFill>
        <p:spPr>
          <a:xfrm>
            <a:off x="3687587" y="5612406"/>
            <a:ext cx="3897179" cy="523196"/>
          </a:xfrm>
          <a:prstGeom prst="rect">
            <a:avLst/>
          </a:prstGeom>
        </p:spPr>
      </p:pic>
      <p:sp>
        <p:nvSpPr>
          <p:cNvPr id="36" name="矩形 35"/>
          <p:cNvSpPr/>
          <p:nvPr/>
        </p:nvSpPr>
        <p:spPr>
          <a:xfrm>
            <a:off x="1381477" y="6066645"/>
            <a:ext cx="2351926" cy="461665"/>
          </a:xfrm>
          <a:prstGeom prst="rect">
            <a:avLst/>
          </a:prstGeom>
        </p:spPr>
        <p:txBody>
          <a:bodyPr wrap="none">
            <a:spAutoFit/>
          </a:bodyPr>
          <a:lstStyle/>
          <a:p>
            <a:pPr lvl="0" eaLnBrk="0" fontAlgn="base" hangingPunct="0">
              <a:spcBef>
                <a:spcPct val="0"/>
              </a:spcBef>
              <a:spcAft>
                <a:spcPct val="0"/>
              </a:spcAft>
            </a:pPr>
            <a:r>
              <a:rPr lang="zh-CN" altLang="zh-CN" sz="2400" dirty="0">
                <a:solidFill>
                  <a:srgbClr val="000000"/>
                </a:solidFill>
                <a:latin typeface="Arial" panose="020B0604020202020204" pitchFamily="34" charset="0"/>
                <a:cs typeface="Arial" panose="020B0604020202020204" pitchFamily="34" charset="0"/>
              </a:rPr>
              <a:t> For </a:t>
            </a:r>
            <a:r>
              <a:rPr lang="zh-CN" altLang="zh-CN" dirty="0">
                <a:solidFill>
                  <a:srgbClr val="000000"/>
                </a:solidFill>
                <a:latin typeface="Arial" panose="020B0604020202020204" pitchFamily="34" charset="0"/>
                <a:ea typeface="MathJax_Math-italic"/>
                <a:cs typeface="Arial" panose="020B0604020202020204" pitchFamily="34" charset="0"/>
              </a:rPr>
              <a:t>g</a:t>
            </a:r>
            <a:r>
              <a:rPr lang="zh-CN" altLang="zh-CN" sz="1050" dirty="0">
                <a:solidFill>
                  <a:srgbClr val="000000"/>
                </a:solidFill>
                <a:latin typeface="Arial" panose="020B0604020202020204" pitchFamily="34" charset="0"/>
                <a:ea typeface="MathJax_Math-italic"/>
                <a:cs typeface="Arial" panose="020B0604020202020204" pitchFamily="34" charset="0"/>
              </a:rPr>
              <a:t>k</a:t>
            </a:r>
            <a:r>
              <a:rPr lang="zh-CN" altLang="zh-CN" dirty="0">
                <a:solidFill>
                  <a:srgbClr val="000000"/>
                </a:solidFill>
                <a:latin typeface="Arial" panose="020B0604020202020204" pitchFamily="34" charset="0"/>
                <a:ea typeface="MathJax_Main"/>
                <a:cs typeface="Arial" panose="020B0604020202020204" pitchFamily="34" charset="0"/>
              </a:rPr>
              <a:t>=</a:t>
            </a:r>
            <a:r>
              <a:rPr lang="zh-CN" altLang="zh-CN" dirty="0" smtClean="0">
                <a:solidFill>
                  <a:srgbClr val="000000"/>
                </a:solidFill>
                <a:latin typeface="Arial" panose="020B0604020202020204" pitchFamily="34" charset="0"/>
                <a:ea typeface="MathJax_Main"/>
                <a:cs typeface="Arial" panose="020B0604020202020204" pitchFamily="34" charset="0"/>
              </a:rPr>
              <a:t>1</a:t>
            </a:r>
            <a:r>
              <a:rPr lang="zh-CN" altLang="zh-CN" sz="2400" dirty="0">
                <a:solidFill>
                  <a:srgbClr val="000000"/>
                </a:solidFill>
                <a:latin typeface="Arial" panose="020B0604020202020204" pitchFamily="34" charset="0"/>
                <a:cs typeface="Arial" panose="020B0604020202020204" pitchFamily="34" charset="0"/>
              </a:rPr>
              <a:t> we get</a:t>
            </a:r>
            <a:r>
              <a:rPr lang="zh-CN" altLang="zh-CN" sz="2400" dirty="0"/>
              <a:t> </a:t>
            </a:r>
            <a:endParaRPr lang="zh-CN" altLang="zh-CN" sz="2400" dirty="0">
              <a:latin typeface="Arial" panose="020B0604020202020204" pitchFamily="34" charset="0"/>
            </a:endParaRPr>
          </a:p>
        </p:txBody>
      </p:sp>
      <p:pic>
        <p:nvPicPr>
          <p:cNvPr id="37" name="图片 36"/>
          <p:cNvPicPr>
            <a:picLocks noChangeAspect="1"/>
          </p:cNvPicPr>
          <p:nvPr/>
        </p:nvPicPr>
        <p:blipFill>
          <a:blip r:embed="rId6"/>
          <a:stretch>
            <a:fillRect/>
          </a:stretch>
        </p:blipFill>
        <p:spPr>
          <a:xfrm>
            <a:off x="3666773" y="6119326"/>
            <a:ext cx="5946100" cy="548222"/>
          </a:xfrm>
          <a:prstGeom prst="rect">
            <a:avLst/>
          </a:prstGeom>
        </p:spPr>
      </p:pic>
    </p:spTree>
    <p:extLst>
      <p:ext uri="{BB962C8B-B14F-4D97-AF65-F5344CB8AC3E}">
        <p14:creationId xmlns:p14="http://schemas.microsoft.com/office/powerpoint/2010/main" val="22999712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Part 5: Computing the </a:t>
            </a:r>
            <a:r>
              <a:rPr lang="en-US" altLang="zh-CN" b="1" dirty="0" smtClean="0"/>
              <a:t>Gain</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How </a:t>
            </a:r>
            <a:r>
              <a:rPr lang="en-US" altLang="zh-CN" sz="2400" dirty="0"/>
              <a:t>do we compute the gain</a:t>
            </a:r>
            <a:r>
              <a:rPr lang="en-US" altLang="zh-CN" sz="2400" dirty="0" smtClean="0"/>
              <a:t>? Answer:</a:t>
            </a:r>
            <a:r>
              <a:rPr lang="en-US" altLang="zh-CN" sz="2400" dirty="0"/>
              <a:t> </a:t>
            </a:r>
            <a:r>
              <a:rPr lang="en-US" altLang="zh-CN" sz="2400" i="1" dirty="0"/>
              <a:t>indirectly, from the noise</a:t>
            </a:r>
            <a:r>
              <a:rPr lang="en-US" altLang="zh-CN" sz="2400" dirty="0"/>
              <a:t>. </a:t>
            </a:r>
            <a:endParaRPr lang="en-US" altLang="zh-CN" sz="2400" dirty="0" smtClean="0"/>
          </a:p>
          <a:p>
            <a:r>
              <a:rPr lang="en-US" altLang="zh-CN" sz="2400" dirty="0" smtClean="0"/>
              <a:t>Recall </a:t>
            </a:r>
            <a:r>
              <a:rPr lang="en-US" altLang="zh-CN" sz="2400" dirty="0"/>
              <a:t>that each observation is </a:t>
            </a:r>
            <a:r>
              <a:rPr lang="en-US" altLang="zh-CN" sz="2400" dirty="0" smtClean="0"/>
              <a:t>with </a:t>
            </a:r>
            <a:r>
              <a:rPr lang="en-US" altLang="zh-CN" sz="2400" dirty="0"/>
              <a:t>a particular noise value</a:t>
            </a:r>
            <a:r>
              <a:rPr lang="en-US" altLang="zh-CN" sz="2400" dirty="0" smtClean="0"/>
              <a:t>:</a:t>
            </a:r>
          </a:p>
          <a:p>
            <a:r>
              <a:rPr lang="zh-CN" altLang="zh-CN" sz="2400" dirty="0"/>
              <a:t>We don't know the individual noise value for an observation, but we typically do know the average noise: </a:t>
            </a:r>
            <a:endParaRPr lang="en-US" altLang="zh-CN" sz="2400" dirty="0" smtClean="0"/>
          </a:p>
          <a:p>
            <a:pPr lvl="1"/>
            <a:r>
              <a:rPr lang="en-US" altLang="zh-CN" sz="2000" dirty="0" smtClean="0"/>
              <a:t>F</a:t>
            </a:r>
            <a:r>
              <a:rPr lang="zh-CN" altLang="zh-CN" sz="2000" dirty="0" smtClean="0"/>
              <a:t>or </a:t>
            </a:r>
            <a:r>
              <a:rPr lang="zh-CN" altLang="zh-CN" sz="2000" dirty="0"/>
              <a:t>example, the published accuracy of a sensor tells us approximately how noisy its output is. Call this value</a:t>
            </a:r>
            <a:r>
              <a:rPr lang="zh-CN" altLang="zh-CN" sz="2000" dirty="0">
                <a:solidFill>
                  <a:srgbClr val="C00000"/>
                </a:solidFill>
              </a:rPr>
              <a:t> </a:t>
            </a:r>
            <a:r>
              <a:rPr lang="zh-CN" altLang="zh-CN" sz="2000" dirty="0" smtClean="0">
                <a:solidFill>
                  <a:srgbClr val="C00000"/>
                </a:solidFill>
                <a:latin typeface="Arial" panose="020B0604020202020204" pitchFamily="34" charset="0"/>
                <a:ea typeface="MathJax_Math-italic"/>
                <a:cs typeface="Arial" panose="020B0604020202020204" pitchFamily="34" charset="0"/>
              </a:rPr>
              <a:t>r</a:t>
            </a:r>
            <a:r>
              <a:rPr lang="en-US" altLang="zh-CN" sz="2000" dirty="0" smtClean="0"/>
              <a:t>:</a:t>
            </a:r>
            <a:r>
              <a:rPr lang="zh-CN" altLang="zh-CN" sz="2000" dirty="0" smtClean="0"/>
              <a:t> there </a:t>
            </a:r>
            <a:r>
              <a:rPr lang="zh-CN" altLang="zh-CN" sz="2000" dirty="0"/>
              <a:t>is no subscript on it because it does not depend on time, but is instead a property of the sensor. Then we can compute the current gain </a:t>
            </a:r>
            <a:r>
              <a:rPr lang="zh-CN" altLang="zh-CN" sz="2000" dirty="0">
                <a:solidFill>
                  <a:srgbClr val="000000"/>
                </a:solidFill>
                <a:latin typeface="Arial" panose="020B0604020202020204" pitchFamily="34" charset="0"/>
                <a:ea typeface="MathJax_Math-italic"/>
                <a:cs typeface="Arial" panose="020B0604020202020204" pitchFamily="34" charset="0"/>
              </a:rPr>
              <a:t> </a:t>
            </a:r>
            <a:r>
              <a:rPr lang="en-US" altLang="zh-CN" sz="2000" dirty="0" err="1" smtClean="0">
                <a:solidFill>
                  <a:srgbClr val="000000"/>
                </a:solidFill>
                <a:latin typeface="Arial" panose="020B0604020202020204" pitchFamily="34" charset="0"/>
                <a:ea typeface="MathJax_Math-italic"/>
                <a:cs typeface="Arial" panose="020B0604020202020204" pitchFamily="34" charset="0"/>
              </a:rPr>
              <a:t>g</a:t>
            </a:r>
            <a:r>
              <a:rPr lang="en-US" altLang="zh-CN" sz="1600" dirty="0" err="1" smtClean="0">
                <a:solidFill>
                  <a:srgbClr val="000000"/>
                </a:solidFill>
                <a:latin typeface="Arial" panose="020B0604020202020204" pitchFamily="34" charset="0"/>
                <a:ea typeface="MathJax_Math-italic"/>
                <a:cs typeface="Arial" panose="020B0604020202020204" pitchFamily="34" charset="0"/>
              </a:rPr>
              <a:t>k</a:t>
            </a:r>
            <a:r>
              <a:rPr lang="zh-CN" altLang="zh-CN" sz="2000" dirty="0"/>
              <a:t> in terms of </a:t>
            </a:r>
            <a:r>
              <a:rPr lang="zh-CN" altLang="zh-CN" sz="2000" dirty="0" smtClean="0">
                <a:solidFill>
                  <a:srgbClr val="000000"/>
                </a:solidFill>
                <a:latin typeface="Arial" panose="020B0604020202020204" pitchFamily="34" charset="0"/>
                <a:ea typeface="MathJax_Math-italic"/>
                <a:cs typeface="Arial" panose="020B0604020202020204" pitchFamily="34" charset="0"/>
              </a:rPr>
              <a:t>r </a:t>
            </a:r>
            <a:r>
              <a:rPr lang="zh-CN" altLang="zh-CN" sz="2000" dirty="0" smtClean="0"/>
              <a:t>: </a:t>
            </a:r>
            <a:endParaRPr lang="en-US" altLang="zh-CN" sz="2000" dirty="0" smtClean="0"/>
          </a:p>
          <a:p>
            <a:pPr lvl="1"/>
            <a:endParaRPr lang="en-US" altLang="zh-CN" sz="2000" dirty="0"/>
          </a:p>
          <a:p>
            <a:pPr lvl="1"/>
            <a:endParaRPr lang="zh-CN" altLang="zh-CN" sz="2000" dirty="0"/>
          </a:p>
          <a:p>
            <a:endParaRPr lang="zh-CN" altLang="en-US" sz="2400" dirty="0"/>
          </a:p>
        </p:txBody>
      </p:sp>
      <p:sp>
        <p:nvSpPr>
          <p:cNvPr id="4" name="日期占位符 3"/>
          <p:cNvSpPr>
            <a:spLocks noGrp="1"/>
          </p:cNvSpPr>
          <p:nvPr>
            <p:ph type="dt" sz="half" idx="10"/>
          </p:nvPr>
        </p:nvSpPr>
        <p:spPr/>
        <p:txBody>
          <a:bodyPr/>
          <a:lstStyle/>
          <a:p>
            <a:fld id="{72229329-BE9B-4B32-98B5-365131AD56B6}" type="datetime1">
              <a:rPr lang="zh-CN" altLang="en-US" smtClean="0"/>
              <a:t>2017/6/8</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44</a:t>
            </a:fld>
            <a:endParaRPr lang="zh-CN" altLang="en-US" dirty="0"/>
          </a:p>
        </p:txBody>
      </p:sp>
      <p:pic>
        <p:nvPicPr>
          <p:cNvPr id="6" name="图片 5"/>
          <p:cNvPicPr>
            <a:picLocks noChangeAspect="1"/>
          </p:cNvPicPr>
          <p:nvPr/>
        </p:nvPicPr>
        <p:blipFill>
          <a:blip r:embed="rId2"/>
          <a:stretch>
            <a:fillRect/>
          </a:stretch>
        </p:blipFill>
        <p:spPr>
          <a:xfrm>
            <a:off x="7634326" y="511714"/>
            <a:ext cx="4557674" cy="752830"/>
          </a:xfrm>
          <a:prstGeom prst="rect">
            <a:avLst/>
          </a:prstGeom>
        </p:spPr>
      </p:pic>
      <p:sp>
        <p:nvSpPr>
          <p:cNvPr id="7" name="Rectangle 1"/>
          <p:cNvSpPr>
            <a:spLocks noChangeArrowheads="1"/>
          </p:cNvSpPr>
          <p:nvPr/>
        </p:nvSpPr>
        <p:spPr bwMode="auto">
          <a:xfrm>
            <a:off x="8928574" y="2223547"/>
            <a:ext cx="16456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chemeClr val="tx1"/>
                </a:solidFill>
                <a:effectLst/>
                <a:latin typeface="Arial" panose="020B0604020202020204" pitchFamily="34" charset="0"/>
                <a:ea typeface="MathJax_Math-italic"/>
              </a:rPr>
              <a:t>z</a:t>
            </a:r>
            <a:r>
              <a:rPr kumimoji="0" lang="zh-CN" altLang="zh-CN" sz="1400" b="0" i="0" u="none" strike="noStrike" cap="none" normalizeH="0" baseline="0" dirty="0" smtClean="0">
                <a:ln>
                  <a:noFill/>
                </a:ln>
                <a:solidFill>
                  <a:schemeClr val="tx1"/>
                </a:solidFill>
                <a:effectLst/>
                <a:latin typeface="Arial" panose="020B0604020202020204" pitchFamily="34" charset="0"/>
                <a:ea typeface="MathJax_Math-italic"/>
              </a:rPr>
              <a:t>k</a:t>
            </a:r>
            <a:r>
              <a:rPr kumimoji="0" lang="zh-CN" altLang="zh-CN" sz="2800" b="0" i="0" u="none" strike="noStrike" cap="none" normalizeH="0" baseline="0" dirty="0" smtClean="0">
                <a:ln>
                  <a:noFill/>
                </a:ln>
                <a:solidFill>
                  <a:schemeClr val="tx1"/>
                </a:solidFill>
                <a:effectLst/>
                <a:latin typeface="Arial" panose="020B0604020202020204" pitchFamily="34" charset="0"/>
                <a:ea typeface="MathJax_Main"/>
              </a:rPr>
              <a:t>=</a:t>
            </a:r>
            <a:r>
              <a:rPr kumimoji="0" lang="zh-CN" altLang="zh-CN" sz="2800" b="0" i="0" u="none" strike="noStrike" cap="none" normalizeH="0" baseline="0" dirty="0" smtClean="0">
                <a:ln>
                  <a:noFill/>
                </a:ln>
                <a:solidFill>
                  <a:schemeClr val="tx1"/>
                </a:solidFill>
                <a:effectLst/>
                <a:latin typeface="Arial" panose="020B0604020202020204" pitchFamily="34" charset="0"/>
                <a:ea typeface="MathJax_Math-italic"/>
              </a:rPr>
              <a:t>x</a:t>
            </a:r>
            <a:r>
              <a:rPr kumimoji="0" lang="zh-CN" altLang="zh-CN" sz="1400" b="0" i="0" u="none" strike="noStrike" cap="none" normalizeH="0" baseline="0" dirty="0" smtClean="0">
                <a:ln>
                  <a:noFill/>
                </a:ln>
                <a:solidFill>
                  <a:schemeClr val="tx1"/>
                </a:solidFill>
                <a:effectLst/>
                <a:latin typeface="Arial" panose="020B0604020202020204" pitchFamily="34" charset="0"/>
                <a:ea typeface="MathJax_Math-italic"/>
              </a:rPr>
              <a:t>k</a:t>
            </a:r>
            <a:r>
              <a:rPr kumimoji="0" lang="zh-CN" altLang="zh-CN" sz="2800" b="0" i="0" u="none" strike="noStrike" cap="none" normalizeH="0" baseline="0" dirty="0" smtClean="0">
                <a:ln>
                  <a:noFill/>
                </a:ln>
                <a:solidFill>
                  <a:schemeClr val="tx1"/>
                </a:solidFill>
                <a:effectLst/>
                <a:latin typeface="Arial" panose="020B0604020202020204" pitchFamily="34" charset="0"/>
                <a:ea typeface="MathJax_Main"/>
              </a:rPr>
              <a:t>+</a:t>
            </a:r>
            <a:r>
              <a:rPr kumimoji="0" lang="zh-CN" altLang="zh-CN" sz="2800" b="0" i="0" u="none" strike="noStrike" cap="none" normalizeH="0" baseline="0" dirty="0" smtClean="0">
                <a:ln>
                  <a:noFill/>
                </a:ln>
                <a:solidFill>
                  <a:schemeClr val="tx1"/>
                </a:solidFill>
                <a:effectLst/>
                <a:latin typeface="Arial" panose="020B0604020202020204" pitchFamily="34" charset="0"/>
                <a:ea typeface="MathJax_Math-italic"/>
              </a:rPr>
              <a:t>v</a:t>
            </a:r>
            <a:r>
              <a:rPr kumimoji="0" lang="zh-CN" altLang="zh-CN" sz="1400" b="0" i="0" u="none" strike="noStrike" cap="none" normalizeH="0" baseline="0" dirty="0" smtClean="0">
                <a:ln>
                  <a:noFill/>
                </a:ln>
                <a:solidFill>
                  <a:schemeClr val="tx1"/>
                </a:solidFill>
                <a:effectLst/>
                <a:latin typeface="Arial" panose="020B0604020202020204" pitchFamily="34" charset="0"/>
                <a:ea typeface="MathJax_Math-italic"/>
              </a:rPr>
              <a:t>k</a:t>
            </a:r>
            <a:endParaRPr kumimoji="0" lang="zh-CN" altLang="zh-CN" sz="3600" b="0" i="0" u="none" strike="noStrike" cap="none" normalizeH="0" baseline="0" dirty="0" smtClean="0">
              <a:ln>
                <a:noFill/>
              </a:ln>
              <a:solidFill>
                <a:schemeClr val="tx1"/>
              </a:solidFill>
              <a:effectLst/>
              <a:latin typeface="Arial" panose="020B0604020202020204" pitchFamily="34" charset="0"/>
            </a:endParaRPr>
          </a:p>
        </p:txBody>
      </p:sp>
      <p:pic>
        <p:nvPicPr>
          <p:cNvPr id="10" name="图片 9"/>
          <p:cNvPicPr>
            <a:picLocks noChangeAspect="1"/>
          </p:cNvPicPr>
          <p:nvPr/>
        </p:nvPicPr>
        <p:blipFill>
          <a:blip r:embed="rId3"/>
          <a:stretch>
            <a:fillRect/>
          </a:stretch>
        </p:blipFill>
        <p:spPr>
          <a:xfrm>
            <a:off x="2749807" y="4310251"/>
            <a:ext cx="2292821" cy="444159"/>
          </a:xfrm>
          <a:prstGeom prst="rect">
            <a:avLst/>
          </a:prstGeom>
        </p:spPr>
      </p:pic>
      <p:sp>
        <p:nvSpPr>
          <p:cNvPr id="12" name="矩形 11"/>
          <p:cNvSpPr/>
          <p:nvPr/>
        </p:nvSpPr>
        <p:spPr>
          <a:xfrm>
            <a:off x="7045222" y="4326065"/>
            <a:ext cx="4880175" cy="338554"/>
          </a:xfrm>
          <a:prstGeom prst="rect">
            <a:avLst/>
          </a:prstGeom>
        </p:spPr>
        <p:txBody>
          <a:bodyPr wrap="square">
            <a:spAutoFit/>
          </a:bodyPr>
          <a:lstStyle/>
          <a:p>
            <a:pPr lvl="0" eaLnBrk="0" fontAlgn="base" hangingPunct="0">
              <a:spcBef>
                <a:spcPct val="0"/>
              </a:spcBef>
              <a:spcAft>
                <a:spcPct val="0"/>
              </a:spcAft>
            </a:pPr>
            <a:r>
              <a:rPr lang="zh-CN" altLang="zh-CN" sz="1600" dirty="0" smtClean="0">
                <a:solidFill>
                  <a:srgbClr val="000000"/>
                </a:solidFill>
                <a:latin typeface="Arial" panose="020B0604020202020204" pitchFamily="34" charset="0"/>
                <a:cs typeface="Arial" panose="020B0604020202020204" pitchFamily="34" charset="0"/>
              </a:rPr>
              <a:t>pk</a:t>
            </a:r>
            <a:r>
              <a:rPr lang="zh-CN" altLang="zh-CN" sz="1600" dirty="0">
                <a:solidFill>
                  <a:srgbClr val="000000"/>
                </a:solidFill>
                <a:latin typeface="Arial" panose="020B0604020202020204" pitchFamily="34" charset="0"/>
                <a:cs typeface="Arial" panose="020B0604020202020204" pitchFamily="34" charset="0"/>
              </a:rPr>
              <a:t> is a </a:t>
            </a:r>
            <a:r>
              <a:rPr lang="zh-CN" altLang="zh-CN" sz="1600" i="1" dirty="0">
                <a:solidFill>
                  <a:srgbClr val="000000"/>
                </a:solidFill>
                <a:latin typeface="Arial" panose="020B0604020202020204" pitchFamily="34" charset="0"/>
                <a:cs typeface="Arial" panose="020B0604020202020204" pitchFamily="34" charset="0"/>
              </a:rPr>
              <a:t>prediction error</a:t>
            </a:r>
            <a:r>
              <a:rPr lang="zh-CN" altLang="zh-CN" sz="1600" dirty="0">
                <a:solidFill>
                  <a:srgbClr val="000000"/>
                </a:solidFill>
                <a:latin typeface="Arial" panose="020B0604020202020204" pitchFamily="34" charset="0"/>
                <a:cs typeface="Arial" panose="020B0604020202020204" pitchFamily="34" charset="0"/>
              </a:rPr>
              <a:t> that is computed recursively</a:t>
            </a:r>
            <a:r>
              <a:rPr lang="zh-CN" altLang="zh-CN" sz="1600" dirty="0"/>
              <a:t> </a:t>
            </a:r>
            <a:endParaRPr lang="zh-CN" altLang="zh-CN" sz="1600" dirty="0">
              <a:latin typeface="Arial" panose="020B0604020202020204" pitchFamily="34" charset="0"/>
            </a:endParaRPr>
          </a:p>
        </p:txBody>
      </p:sp>
      <p:pic>
        <p:nvPicPr>
          <p:cNvPr id="14" name="图片 13"/>
          <p:cNvPicPr>
            <a:picLocks noChangeAspect="1"/>
          </p:cNvPicPr>
          <p:nvPr/>
        </p:nvPicPr>
        <p:blipFill>
          <a:blip r:embed="rId4"/>
          <a:stretch>
            <a:fillRect/>
          </a:stretch>
        </p:blipFill>
        <p:spPr>
          <a:xfrm>
            <a:off x="5107503" y="4310251"/>
            <a:ext cx="1855831" cy="348747"/>
          </a:xfrm>
          <a:prstGeom prst="rect">
            <a:avLst/>
          </a:prstGeom>
        </p:spPr>
      </p:pic>
      <p:sp>
        <p:nvSpPr>
          <p:cNvPr id="16" name="矩形 15"/>
          <p:cNvSpPr/>
          <p:nvPr/>
        </p:nvSpPr>
        <p:spPr>
          <a:xfrm>
            <a:off x="312774" y="4690191"/>
            <a:ext cx="11566452" cy="861774"/>
          </a:xfrm>
          <a:prstGeom prst="rect">
            <a:avLst/>
          </a:prstGeom>
          <a:solidFill>
            <a:schemeClr val="bg1"/>
          </a:solidFill>
          <a:ln>
            <a:solidFill>
              <a:srgbClr val="0070C0"/>
            </a:solidFill>
          </a:ln>
        </p:spPr>
        <p:txBody>
          <a:bodyPr wrap="square">
            <a:spAutoFit/>
          </a:bodyPr>
          <a:lstStyle/>
          <a:p>
            <a:pPr eaLnBrk="0" fontAlgn="base" hangingPunct="0">
              <a:lnSpc>
                <a:spcPts val="2000"/>
              </a:lnSpc>
              <a:spcBef>
                <a:spcPct val="0"/>
              </a:spcBef>
              <a:spcAft>
                <a:spcPct val="0"/>
              </a:spcAft>
            </a:pPr>
            <a:r>
              <a:rPr lang="en-US" altLang="zh-CN" sz="1600" dirty="0">
                <a:solidFill>
                  <a:srgbClr val="000000"/>
                </a:solidFill>
                <a:latin typeface="Arial" panose="020B0604020202020204" pitchFamily="34" charset="0"/>
                <a:cs typeface="Arial" panose="020B0604020202020204" pitchFamily="34" charset="0"/>
              </a:rPr>
              <a:t>O</a:t>
            </a:r>
            <a:r>
              <a:rPr lang="zh-CN" altLang="zh-CN" sz="1600" dirty="0">
                <a:solidFill>
                  <a:srgbClr val="000000"/>
                </a:solidFill>
                <a:latin typeface="Arial" panose="020B0604020202020204" pitchFamily="34" charset="0"/>
                <a:cs typeface="Arial" panose="020B0604020202020204" pitchFamily="34" charset="0"/>
              </a:rPr>
              <a:t>n our previous prediction</a:t>
            </a:r>
            <a:r>
              <a:rPr lang="en-US" altLang="zh-CN" sz="1600" dirty="0">
                <a:solidFill>
                  <a:srgbClr val="000000"/>
                </a:solidFill>
                <a:latin typeface="Arial" panose="020B0604020202020204" pitchFamily="34" charset="0"/>
                <a:cs typeface="Arial" panose="020B0604020202020204" pitchFamily="34" charset="0"/>
              </a:rPr>
              <a:t>,</a:t>
            </a:r>
            <a:r>
              <a:rPr lang="zh-CN" altLang="zh-CN" sz="1600" dirty="0">
                <a:solidFill>
                  <a:srgbClr val="000000"/>
                </a:solidFill>
                <a:latin typeface="Arial" panose="020B0604020202020204" pitchFamily="34" charset="0"/>
                <a:cs typeface="Arial" panose="020B0604020202020204" pitchFamily="34" charset="0"/>
              </a:rPr>
              <a:t> </a:t>
            </a:r>
            <a:r>
              <a:rPr lang="en-US" altLang="zh-CN" sz="1600" dirty="0">
                <a:solidFill>
                  <a:srgbClr val="000000"/>
                </a:solidFill>
                <a:latin typeface="Arial" panose="020B0604020202020204" pitchFamily="34" charset="0"/>
                <a:cs typeface="Arial" panose="020B0604020202020204" pitchFamily="34" charset="0"/>
              </a:rPr>
              <a:t>t</a:t>
            </a:r>
            <a:r>
              <a:rPr lang="zh-CN" altLang="zh-CN" sz="1600" dirty="0">
                <a:solidFill>
                  <a:srgbClr val="000000"/>
                </a:solidFill>
                <a:latin typeface="Arial" panose="020B0604020202020204" pitchFamily="34" charset="0"/>
                <a:cs typeface="Arial" panose="020B0604020202020204" pitchFamily="34" charset="0"/>
              </a:rPr>
              <a:t>he </a:t>
            </a:r>
            <a:r>
              <a:rPr lang="zh-CN" altLang="zh-CN" sz="1600" dirty="0" smtClean="0">
                <a:solidFill>
                  <a:srgbClr val="000000"/>
                </a:solidFill>
                <a:latin typeface="Arial" panose="020B0604020202020204" pitchFamily="34" charset="0"/>
                <a:cs typeface="Arial" panose="020B0604020202020204" pitchFamily="34" charset="0"/>
              </a:rPr>
              <a:t>error</a:t>
            </a:r>
            <a:r>
              <a:rPr lang="en-US" altLang="zh-CN" sz="1600" dirty="0" smtClean="0">
                <a:solidFill>
                  <a:srgbClr val="000000"/>
                </a:solidFill>
                <a:latin typeface="Arial" panose="020B0604020202020204" pitchFamily="34" charset="0"/>
                <a:cs typeface="Arial" panose="020B0604020202020204" pitchFamily="34" charset="0"/>
              </a:rPr>
              <a:t> </a:t>
            </a:r>
            <a:r>
              <a:rPr lang="zh-CN" altLang="zh-CN" sz="2400" b="1" dirty="0" smtClean="0">
                <a:solidFill>
                  <a:srgbClr val="C00000"/>
                </a:solidFill>
                <a:latin typeface="Arial" panose="020B0604020202020204" pitchFamily="34" charset="0"/>
                <a:cs typeface="Arial" panose="020B0604020202020204" pitchFamily="34" charset="0"/>
              </a:rPr>
              <a:t>p</a:t>
            </a:r>
            <a:r>
              <a:rPr lang="zh-CN" altLang="zh-CN" sz="1600" b="1" dirty="0" smtClean="0">
                <a:solidFill>
                  <a:srgbClr val="C00000"/>
                </a:solidFill>
                <a:latin typeface="Arial" panose="020B0604020202020204" pitchFamily="34" charset="0"/>
                <a:cs typeface="Arial" panose="020B0604020202020204" pitchFamily="34" charset="0"/>
              </a:rPr>
              <a:t>k</a:t>
            </a:r>
            <a:r>
              <a:rPr lang="zh-CN" altLang="zh-CN" sz="1600" b="1" dirty="0">
                <a:solidFill>
                  <a:srgbClr val="C00000"/>
                </a:solidFill>
                <a:latin typeface="Arial" panose="020B0604020202020204" pitchFamily="34" charset="0"/>
                <a:cs typeface="Arial" panose="020B0604020202020204" pitchFamily="34" charset="0"/>
              </a:rPr>
              <a:t>−</a:t>
            </a:r>
            <a:r>
              <a:rPr lang="zh-CN" altLang="zh-CN" sz="1600" b="1" dirty="0" smtClean="0">
                <a:solidFill>
                  <a:srgbClr val="C00000"/>
                </a:solidFill>
                <a:latin typeface="Arial" panose="020B0604020202020204" pitchFamily="34" charset="0"/>
                <a:cs typeface="Arial" panose="020B0604020202020204" pitchFamily="34" charset="0"/>
              </a:rPr>
              <a:t>1</a:t>
            </a:r>
            <a:r>
              <a:rPr lang="zh-CN" altLang="zh-CN" sz="1600" dirty="0">
                <a:solidFill>
                  <a:srgbClr val="000000"/>
                </a:solidFill>
                <a:latin typeface="Arial" panose="020B0604020202020204" pitchFamily="34" charset="0"/>
                <a:cs typeface="Arial" panose="020B0604020202020204" pitchFamily="34" charset="0"/>
              </a:rPr>
              <a:t> </a:t>
            </a:r>
            <a:r>
              <a:rPr lang="en-US" altLang="zh-CN" sz="1600" dirty="0">
                <a:solidFill>
                  <a:srgbClr val="000000"/>
                </a:solidFill>
                <a:latin typeface="Arial" panose="020B0604020202020204" pitchFamily="34" charset="0"/>
                <a:cs typeface="Arial" panose="020B0604020202020204" pitchFamily="34" charset="0"/>
              </a:rPr>
              <a:t>= 0</a:t>
            </a:r>
            <a:r>
              <a:rPr lang="zh-CN" altLang="zh-CN" sz="1600" dirty="0">
                <a:solidFill>
                  <a:srgbClr val="000000"/>
                </a:solidFill>
                <a:latin typeface="Arial" panose="020B0604020202020204" pitchFamily="34" charset="0"/>
                <a:cs typeface="Arial" panose="020B0604020202020204" pitchFamily="34" charset="0"/>
              </a:rPr>
              <a:t>. </a:t>
            </a:r>
            <a:r>
              <a:rPr lang="en-US" altLang="zh-CN" sz="1600" dirty="0">
                <a:solidFill>
                  <a:srgbClr val="000000"/>
                </a:solidFill>
                <a:latin typeface="Arial" panose="020B0604020202020204" pitchFamily="34" charset="0"/>
                <a:cs typeface="Arial" panose="020B0604020202020204" pitchFamily="34" charset="0"/>
              </a:rPr>
              <a:t> </a:t>
            </a:r>
            <a:r>
              <a:rPr lang="zh-CN" altLang="zh-CN" sz="1600" dirty="0">
                <a:solidFill>
                  <a:srgbClr val="000000"/>
                </a:solidFill>
                <a:latin typeface="Arial" panose="020B0604020202020204" pitchFamily="34" charset="0"/>
                <a:cs typeface="Arial" panose="020B0604020202020204" pitchFamily="34" charset="0"/>
              </a:rPr>
              <a:t>Then </a:t>
            </a:r>
            <a:r>
              <a:rPr lang="zh-CN" altLang="zh-CN" sz="1600" dirty="0">
                <a:solidFill>
                  <a:srgbClr val="000000"/>
                </a:solidFill>
                <a:latin typeface="Arial" panose="020B0604020202020204" pitchFamily="34" charset="0"/>
                <a:cs typeface="Arial" panose="020B0604020202020204" pitchFamily="34" charset="0"/>
              </a:rPr>
              <a:t>our current gain </a:t>
            </a:r>
            <a:r>
              <a:rPr lang="zh-CN" altLang="zh-CN" sz="1600" dirty="0">
                <a:solidFill>
                  <a:srgbClr val="C00000"/>
                </a:solidFill>
                <a:latin typeface="Arial" panose="020B0604020202020204" pitchFamily="34" charset="0"/>
                <a:cs typeface="Arial" panose="020B0604020202020204" pitchFamily="34" charset="0"/>
              </a:rPr>
              <a:t>gk</a:t>
            </a:r>
            <a:r>
              <a:rPr lang="zh-CN" altLang="zh-CN" sz="1600" dirty="0">
                <a:solidFill>
                  <a:srgbClr val="C00000"/>
                </a:solidFill>
                <a:latin typeface="Arial" panose="020B0604020202020204" pitchFamily="34" charset="0"/>
                <a:cs typeface="Arial" panose="020B0604020202020204" pitchFamily="34" charset="0"/>
              </a:rPr>
              <a:t> </a:t>
            </a:r>
            <a:r>
              <a:rPr lang="en-US" altLang="zh-CN" sz="1600" dirty="0" smtClean="0">
                <a:solidFill>
                  <a:srgbClr val="C00000"/>
                </a:solidFill>
                <a:latin typeface="Arial" panose="020B0604020202020204" pitchFamily="34" charset="0"/>
                <a:cs typeface="Arial" panose="020B0604020202020204" pitchFamily="34" charset="0"/>
              </a:rPr>
              <a:t>=</a:t>
            </a:r>
            <a:r>
              <a:rPr lang="zh-CN" altLang="zh-CN" sz="1600" dirty="0">
                <a:solidFill>
                  <a:srgbClr val="C00000"/>
                </a:solidFill>
                <a:latin typeface="Arial" panose="020B0604020202020204" pitchFamily="34" charset="0"/>
                <a:cs typeface="Arial" panose="020B0604020202020204" pitchFamily="34" charset="0"/>
              </a:rPr>
              <a:t> 0/(0+r)=</a:t>
            </a:r>
            <a:r>
              <a:rPr lang="zh-CN" altLang="zh-CN" sz="1600" dirty="0">
                <a:solidFill>
                  <a:srgbClr val="C00000"/>
                </a:solidFill>
                <a:latin typeface="Arial" panose="020B0604020202020204" pitchFamily="34" charset="0"/>
                <a:cs typeface="Arial" panose="020B0604020202020204" pitchFamily="34" charset="0"/>
              </a:rPr>
              <a:t>0</a:t>
            </a:r>
            <a:r>
              <a:rPr lang="zh-CN" altLang="zh-CN" sz="1600" dirty="0">
                <a:solidFill>
                  <a:srgbClr val="000000"/>
                </a:solidFill>
                <a:latin typeface="Arial" panose="020B0604020202020204" pitchFamily="34" charset="0"/>
                <a:cs typeface="Arial" panose="020B0604020202020204" pitchFamily="34" charset="0"/>
              </a:rPr>
              <a:t>, and </a:t>
            </a:r>
            <a:r>
              <a:rPr lang="zh-CN" altLang="zh-CN" sz="1600" dirty="0">
                <a:solidFill>
                  <a:srgbClr val="000000"/>
                </a:solidFill>
                <a:latin typeface="Arial" panose="020B0604020202020204" pitchFamily="34" charset="0"/>
                <a:cs typeface="Arial" panose="020B0604020202020204" pitchFamily="34" charset="0"/>
              </a:rPr>
              <a:t>our next state estimate will be no different from our current state </a:t>
            </a:r>
            <a:r>
              <a:rPr lang="zh-CN" altLang="zh-CN" sz="1600" dirty="0" smtClean="0">
                <a:solidFill>
                  <a:srgbClr val="000000"/>
                </a:solidFill>
                <a:latin typeface="Arial" panose="020B0604020202020204" pitchFamily="34" charset="0"/>
                <a:cs typeface="Arial" panose="020B0604020202020204" pitchFamily="34" charset="0"/>
              </a:rPr>
              <a:t>estimate </a:t>
            </a:r>
            <a:r>
              <a:rPr lang="en-US" altLang="zh-CN" sz="1600" dirty="0">
                <a:solidFill>
                  <a:srgbClr val="000000"/>
                </a:solidFill>
                <a:latin typeface="Arial" panose="020B0604020202020204" pitchFamily="34" charset="0"/>
                <a:cs typeface="Arial" panose="020B0604020202020204" pitchFamily="34" charset="0"/>
              </a:rPr>
              <a:t>. It </a:t>
            </a:r>
            <a:r>
              <a:rPr lang="en-US" altLang="zh-CN" sz="1600" dirty="0">
                <a:solidFill>
                  <a:srgbClr val="000000"/>
                </a:solidFill>
                <a:latin typeface="Arial" panose="020B0604020202020204" pitchFamily="34" charset="0"/>
                <a:cs typeface="Arial" panose="020B0604020202020204" pitchFamily="34" charset="0"/>
              </a:rPr>
              <a:t>makes sense, because we shouldn't be adjusting our state estimate if our prediction was accurate</a:t>
            </a:r>
            <a:r>
              <a:rPr lang="en-US" altLang="zh-CN" sz="1600" dirty="0">
                <a:solidFill>
                  <a:srgbClr val="000000"/>
                </a:solidFill>
                <a:latin typeface="Arial" panose="020B0604020202020204" pitchFamily="34" charset="0"/>
                <a:cs typeface="Arial" panose="020B0604020202020204" pitchFamily="34" charset="0"/>
              </a:rPr>
              <a:t>.</a:t>
            </a:r>
            <a:endParaRPr lang="zh-CN" altLang="zh-CN" sz="1600" dirty="0">
              <a:solidFill>
                <a:srgbClr val="000000"/>
              </a:solidFill>
              <a:latin typeface="Arial" panose="020B0604020202020204" pitchFamily="34" charset="0"/>
              <a:cs typeface="Arial" panose="020B0604020202020204" pitchFamily="34" charset="0"/>
            </a:endParaRPr>
          </a:p>
        </p:txBody>
      </p:sp>
      <p:sp>
        <p:nvSpPr>
          <p:cNvPr id="19" name="矩形 18"/>
          <p:cNvSpPr/>
          <p:nvPr/>
        </p:nvSpPr>
        <p:spPr>
          <a:xfrm>
            <a:off x="312774" y="5603220"/>
            <a:ext cx="11566452" cy="1118255"/>
          </a:xfrm>
          <a:prstGeom prst="rect">
            <a:avLst/>
          </a:prstGeom>
          <a:solidFill>
            <a:schemeClr val="bg1"/>
          </a:solidFill>
          <a:ln>
            <a:solidFill>
              <a:srgbClr val="C00000"/>
            </a:solidFill>
          </a:ln>
        </p:spPr>
        <p:txBody>
          <a:bodyPr wrap="square">
            <a:spAutoFit/>
          </a:bodyPr>
          <a:lstStyle/>
          <a:p>
            <a:pPr lvl="0" eaLnBrk="0" fontAlgn="base" hangingPunct="0">
              <a:lnSpc>
                <a:spcPts val="2000"/>
              </a:lnSpc>
              <a:spcBef>
                <a:spcPct val="0"/>
              </a:spcBef>
              <a:spcAft>
                <a:spcPct val="0"/>
              </a:spcAft>
            </a:pPr>
            <a:r>
              <a:rPr lang="zh-CN" altLang="zh-CN" sz="1600" dirty="0">
                <a:solidFill>
                  <a:srgbClr val="000000"/>
                </a:solidFill>
                <a:latin typeface="Arial" panose="020B0604020202020204" pitchFamily="34" charset="0"/>
                <a:cs typeface="Arial" panose="020B0604020202020204" pitchFamily="34" charset="0"/>
              </a:rPr>
              <a:t>At the other extreme, </a:t>
            </a:r>
            <a:r>
              <a:rPr lang="zh-CN" altLang="zh-CN" sz="1600" b="1" dirty="0" smtClean="0">
                <a:solidFill>
                  <a:srgbClr val="C00000"/>
                </a:solidFill>
                <a:latin typeface="Arial" panose="020B0604020202020204" pitchFamily="34" charset="0"/>
                <a:cs typeface="Arial" panose="020B0604020202020204" pitchFamily="34" charset="0"/>
              </a:rPr>
              <a:t>p</a:t>
            </a:r>
            <a:r>
              <a:rPr lang="zh-CN" altLang="zh-CN" sz="1100" b="1" dirty="0" smtClean="0">
                <a:solidFill>
                  <a:srgbClr val="C00000"/>
                </a:solidFill>
                <a:latin typeface="Arial" panose="020B0604020202020204" pitchFamily="34" charset="0"/>
                <a:cs typeface="Arial" panose="020B0604020202020204" pitchFamily="34" charset="0"/>
              </a:rPr>
              <a:t>k</a:t>
            </a:r>
            <a:r>
              <a:rPr lang="zh-CN" altLang="zh-CN" sz="1100" b="1" dirty="0">
                <a:solidFill>
                  <a:srgbClr val="C00000"/>
                </a:solidFill>
                <a:latin typeface="Arial" panose="020B0604020202020204" pitchFamily="34" charset="0"/>
                <a:cs typeface="Arial" panose="020B0604020202020204" pitchFamily="34" charset="0"/>
              </a:rPr>
              <a:t>−1</a:t>
            </a:r>
            <a:r>
              <a:rPr lang="zh-CN" altLang="zh-CN" sz="1600" b="1" dirty="0">
                <a:solidFill>
                  <a:srgbClr val="C00000"/>
                </a:solidFill>
                <a:latin typeface="Arial" panose="020B0604020202020204" pitchFamily="34" charset="0"/>
                <a:cs typeface="Arial" panose="020B0604020202020204" pitchFamily="34" charset="0"/>
              </a:rPr>
              <a:t> </a:t>
            </a:r>
            <a:r>
              <a:rPr lang="en-US" altLang="zh-CN" sz="1600" b="1" dirty="0" smtClean="0">
                <a:solidFill>
                  <a:srgbClr val="C00000"/>
                </a:solidFill>
                <a:latin typeface="Arial" panose="020B0604020202020204" pitchFamily="34" charset="0"/>
                <a:cs typeface="Arial" panose="020B0604020202020204" pitchFamily="34" charset="0"/>
              </a:rPr>
              <a:t>=1</a:t>
            </a:r>
            <a:r>
              <a:rPr lang="en-US" altLang="zh-CN" sz="1600" dirty="0" smtClean="0">
                <a:solidFill>
                  <a:srgbClr val="000000"/>
                </a:solidFill>
                <a:latin typeface="Arial" panose="020B0604020202020204" pitchFamily="34" charset="0"/>
                <a:cs typeface="Arial" panose="020B0604020202020204" pitchFamily="34" charset="0"/>
              </a:rPr>
              <a:t>:</a:t>
            </a:r>
            <a:r>
              <a:rPr lang="zh-CN" altLang="zh-CN" sz="1600" dirty="0" smtClean="0">
                <a:solidFill>
                  <a:srgbClr val="000000"/>
                </a:solidFill>
                <a:latin typeface="Arial" panose="020B0604020202020204" pitchFamily="34" charset="0"/>
                <a:cs typeface="Arial" panose="020B0604020202020204" pitchFamily="34" charset="0"/>
              </a:rPr>
              <a:t> </a:t>
            </a:r>
            <a:r>
              <a:rPr lang="zh-CN" altLang="zh-CN" sz="1600" dirty="0">
                <a:solidFill>
                  <a:srgbClr val="000000"/>
                </a:solidFill>
                <a:latin typeface="Arial" panose="020B0604020202020204" pitchFamily="34" charset="0"/>
                <a:cs typeface="Arial" panose="020B0604020202020204" pitchFamily="34" charset="0"/>
              </a:rPr>
              <a:t>Then the gain  </a:t>
            </a:r>
            <a:r>
              <a:rPr lang="zh-CN" altLang="zh-CN" sz="1600" dirty="0">
                <a:solidFill>
                  <a:srgbClr val="C00000"/>
                </a:solidFill>
                <a:latin typeface="Arial" panose="020B0604020202020204" pitchFamily="34" charset="0"/>
                <a:cs typeface="Arial" panose="020B0604020202020204" pitchFamily="34" charset="0"/>
              </a:rPr>
              <a:t>gk </a:t>
            </a:r>
            <a:r>
              <a:rPr lang="en-US" altLang="zh-CN" sz="1600" dirty="0" smtClean="0">
                <a:solidFill>
                  <a:srgbClr val="C00000"/>
                </a:solidFill>
                <a:latin typeface="Arial" panose="020B0604020202020204" pitchFamily="34" charset="0"/>
                <a:cs typeface="Arial" panose="020B0604020202020204" pitchFamily="34" charset="0"/>
              </a:rPr>
              <a:t>=</a:t>
            </a:r>
            <a:r>
              <a:rPr lang="zh-CN" altLang="zh-CN" sz="1600" dirty="0">
                <a:solidFill>
                  <a:srgbClr val="C00000"/>
                </a:solidFill>
                <a:latin typeface="Arial" panose="020B0604020202020204" pitchFamily="34" charset="0"/>
                <a:cs typeface="Arial" panose="020B0604020202020204" pitchFamily="34" charset="0"/>
              </a:rPr>
              <a:t> </a:t>
            </a:r>
            <a:r>
              <a:rPr lang="zh-CN" altLang="zh-CN" dirty="0">
                <a:solidFill>
                  <a:srgbClr val="C00000"/>
                </a:solidFill>
                <a:latin typeface="Arial" panose="020B0604020202020204" pitchFamily="34" charset="0"/>
                <a:ea typeface="MathJax_Main"/>
                <a:cs typeface="Arial" panose="020B0604020202020204" pitchFamily="34" charset="0"/>
              </a:rPr>
              <a:t>1/(1+</a:t>
            </a:r>
            <a:r>
              <a:rPr lang="zh-CN" altLang="zh-CN" dirty="0">
                <a:solidFill>
                  <a:srgbClr val="C00000"/>
                </a:solidFill>
                <a:latin typeface="Arial" panose="020B0604020202020204" pitchFamily="34" charset="0"/>
                <a:ea typeface="MathJax_Math-italic"/>
                <a:cs typeface="Arial" panose="020B0604020202020204" pitchFamily="34" charset="0"/>
              </a:rPr>
              <a:t>r</a:t>
            </a:r>
            <a:r>
              <a:rPr lang="zh-CN" altLang="zh-CN" dirty="0" smtClean="0">
                <a:solidFill>
                  <a:srgbClr val="C00000"/>
                </a:solidFill>
                <a:latin typeface="Arial" panose="020B0604020202020204" pitchFamily="34" charset="0"/>
                <a:ea typeface="MathJax_Main"/>
                <a:cs typeface="Arial" panose="020B0604020202020204" pitchFamily="34" charset="0"/>
              </a:rPr>
              <a:t>)</a:t>
            </a:r>
            <a:r>
              <a:rPr lang="zh-CN" altLang="zh-CN" sz="1600" dirty="0" smtClean="0">
                <a:solidFill>
                  <a:srgbClr val="000000"/>
                </a:solidFill>
                <a:latin typeface="Arial" panose="020B0604020202020204" pitchFamily="34" charset="0"/>
                <a:cs typeface="Arial" panose="020B0604020202020204" pitchFamily="34" charset="0"/>
              </a:rPr>
              <a:t>. </a:t>
            </a:r>
            <a:r>
              <a:rPr lang="zh-CN" altLang="zh-CN" sz="1600" dirty="0">
                <a:solidFill>
                  <a:srgbClr val="000000"/>
                </a:solidFill>
                <a:latin typeface="Arial" panose="020B0604020202020204" pitchFamily="34" charset="0"/>
                <a:cs typeface="Arial" panose="020B0604020202020204" pitchFamily="34" charset="0"/>
              </a:rPr>
              <a:t>If </a:t>
            </a:r>
            <a:r>
              <a:rPr lang="zh-CN" altLang="zh-CN" dirty="0" smtClean="0">
                <a:solidFill>
                  <a:srgbClr val="C00000"/>
                </a:solidFill>
                <a:latin typeface="Arial" panose="020B0604020202020204" pitchFamily="34" charset="0"/>
                <a:ea typeface="MathJax_Math-italic"/>
                <a:cs typeface="Arial" panose="020B0604020202020204" pitchFamily="34" charset="0"/>
              </a:rPr>
              <a:t>r</a:t>
            </a:r>
            <a:r>
              <a:rPr lang="en-US" altLang="zh-CN" dirty="0" smtClean="0">
                <a:solidFill>
                  <a:srgbClr val="C00000"/>
                </a:solidFill>
                <a:latin typeface="Arial" panose="020B0604020202020204" pitchFamily="34" charset="0"/>
                <a:ea typeface="MathJax_Math-italic"/>
                <a:cs typeface="Arial" panose="020B0604020202020204" pitchFamily="34" charset="0"/>
              </a:rPr>
              <a:t> = 0</a:t>
            </a:r>
            <a:r>
              <a:rPr lang="zh-CN" altLang="zh-CN" sz="1600" dirty="0" smtClean="0">
                <a:solidFill>
                  <a:srgbClr val="000000"/>
                </a:solidFill>
                <a:latin typeface="Arial" panose="020B0604020202020204" pitchFamily="34" charset="0"/>
                <a:cs typeface="Arial" panose="020B0604020202020204" pitchFamily="34" charset="0"/>
              </a:rPr>
              <a:t> i</a:t>
            </a:r>
            <a:r>
              <a:rPr lang="zh-CN" altLang="zh-CN" sz="1600" dirty="0">
                <a:solidFill>
                  <a:srgbClr val="000000"/>
                </a:solidFill>
                <a:latin typeface="Arial" panose="020B0604020202020204" pitchFamily="34" charset="0"/>
                <a:cs typeface="Arial" panose="020B0604020202020204" pitchFamily="34" charset="0"/>
              </a:rPr>
              <a:t>.e., if there is very little noise in our system — then the gain will </a:t>
            </a:r>
            <a:r>
              <a:rPr lang="zh-CN" altLang="zh-CN" sz="1600" dirty="0" smtClean="0">
                <a:solidFill>
                  <a:srgbClr val="C00000"/>
                </a:solidFill>
                <a:latin typeface="Arial" panose="020B0604020202020204" pitchFamily="34" charset="0"/>
                <a:cs typeface="Arial" panose="020B0604020202020204" pitchFamily="34" charset="0"/>
              </a:rPr>
              <a:t>gk</a:t>
            </a:r>
            <a:r>
              <a:rPr lang="en-US" altLang="zh-CN" sz="1600" dirty="0" smtClean="0">
                <a:solidFill>
                  <a:srgbClr val="C00000"/>
                </a:solidFill>
                <a:latin typeface="Arial" panose="020B0604020202020204" pitchFamily="34" charset="0"/>
                <a:cs typeface="Arial" panose="020B0604020202020204" pitchFamily="34" charset="0"/>
              </a:rPr>
              <a:t> = 1</a:t>
            </a:r>
            <a:r>
              <a:rPr lang="zh-CN" altLang="zh-CN" sz="1600" dirty="0" smtClean="0">
                <a:solidFill>
                  <a:srgbClr val="000000"/>
                </a:solidFill>
                <a:latin typeface="Arial" panose="020B0604020202020204" pitchFamily="34" charset="0"/>
                <a:cs typeface="Arial" panose="020B0604020202020204" pitchFamily="34" charset="0"/>
              </a:rPr>
              <a:t>, </a:t>
            </a:r>
            <a:r>
              <a:rPr lang="zh-CN" altLang="zh-CN" sz="1600" dirty="0">
                <a:solidFill>
                  <a:srgbClr val="000000"/>
                </a:solidFill>
                <a:latin typeface="Arial" panose="020B0604020202020204" pitchFamily="34" charset="0"/>
                <a:cs typeface="Arial" panose="020B0604020202020204" pitchFamily="34" charset="0"/>
              </a:rPr>
              <a:t>and our new state estimate</a:t>
            </a:r>
            <a:r>
              <a:rPr lang="zh-CN" altLang="zh-CN" sz="2400" dirty="0">
                <a:solidFill>
                  <a:srgbClr val="000000"/>
                </a:solidFill>
                <a:latin typeface="Arial" panose="020B0604020202020204" pitchFamily="34" charset="0"/>
                <a:cs typeface="Arial" panose="020B0604020202020204" pitchFamily="34" charset="0"/>
              </a:rPr>
              <a:t> </a:t>
            </a:r>
            <a:r>
              <a:rPr lang="zh-CN" altLang="zh-CN" sz="2400" b="1" dirty="0" smtClean="0">
                <a:solidFill>
                  <a:srgbClr val="C00000"/>
                </a:solidFill>
                <a:latin typeface="Arial" panose="020B0604020202020204" pitchFamily="34" charset="0"/>
                <a:ea typeface="MathJax_Math-italic"/>
                <a:cs typeface="Arial" panose="020B0604020202020204" pitchFamily="34" charset="0"/>
              </a:rPr>
              <a:t>x</a:t>
            </a:r>
            <a:r>
              <a:rPr lang="zh-CN" altLang="zh-CN" sz="1200" b="1" dirty="0" smtClean="0">
                <a:solidFill>
                  <a:srgbClr val="C00000"/>
                </a:solidFill>
                <a:latin typeface="Arial" panose="020B0604020202020204" pitchFamily="34" charset="0"/>
                <a:ea typeface="MathJax_Math-italic"/>
                <a:cs typeface="Arial" panose="020B0604020202020204" pitchFamily="34" charset="0"/>
              </a:rPr>
              <a:t>k</a:t>
            </a:r>
            <a:r>
              <a:rPr lang="zh-CN" altLang="zh-CN" sz="2400" dirty="0">
                <a:solidFill>
                  <a:srgbClr val="000000"/>
                </a:solidFill>
                <a:latin typeface="Arial" panose="020B0604020202020204" pitchFamily="34" charset="0"/>
                <a:cs typeface="Arial" panose="020B0604020202020204" pitchFamily="34" charset="0"/>
              </a:rPr>
              <a:t> </a:t>
            </a:r>
            <a:r>
              <a:rPr lang="zh-CN" altLang="zh-CN" sz="1600" dirty="0">
                <a:solidFill>
                  <a:srgbClr val="000000"/>
                </a:solidFill>
                <a:latin typeface="Arial" panose="020B0604020202020204" pitchFamily="34" charset="0"/>
                <a:cs typeface="Arial" panose="020B0604020202020204" pitchFamily="34" charset="0"/>
              </a:rPr>
              <a:t>will be strongly influenced by our observation </a:t>
            </a:r>
            <a:r>
              <a:rPr lang="zh-CN" altLang="zh-CN" sz="2400" b="1" dirty="0">
                <a:solidFill>
                  <a:srgbClr val="C00000"/>
                </a:solidFill>
                <a:latin typeface="Arial" panose="020B0604020202020204" pitchFamily="34" charset="0"/>
                <a:ea typeface="MathJax_Math-italic"/>
                <a:cs typeface="Arial" panose="020B0604020202020204" pitchFamily="34" charset="0"/>
              </a:rPr>
              <a:t>z</a:t>
            </a:r>
            <a:r>
              <a:rPr lang="zh-CN" altLang="zh-CN" sz="1600" b="1" dirty="0">
                <a:solidFill>
                  <a:srgbClr val="C00000"/>
                </a:solidFill>
                <a:latin typeface="Arial" panose="020B0604020202020204" pitchFamily="34" charset="0"/>
                <a:ea typeface="MathJax_Math-italic"/>
                <a:cs typeface="Arial" panose="020B0604020202020204" pitchFamily="34" charset="0"/>
              </a:rPr>
              <a:t>k</a:t>
            </a:r>
            <a:r>
              <a:rPr lang="zh-CN" altLang="zh-CN" sz="1600" dirty="0" smtClean="0">
                <a:solidFill>
                  <a:srgbClr val="000000"/>
                </a:solidFill>
                <a:latin typeface="Arial" panose="020B0604020202020204" pitchFamily="34" charset="0"/>
                <a:cs typeface="Arial" panose="020B0604020202020204" pitchFamily="34" charset="0"/>
              </a:rPr>
              <a:t>. </a:t>
            </a:r>
            <a:r>
              <a:rPr lang="zh-CN" altLang="zh-CN" sz="1600" dirty="0">
                <a:solidFill>
                  <a:srgbClr val="000000"/>
                </a:solidFill>
                <a:latin typeface="Arial" panose="020B0604020202020204" pitchFamily="34" charset="0"/>
                <a:cs typeface="Arial" panose="020B0604020202020204" pitchFamily="34" charset="0"/>
              </a:rPr>
              <a:t>But as </a:t>
            </a:r>
            <a:r>
              <a:rPr lang="zh-CN" altLang="zh-CN" b="1" dirty="0" smtClean="0">
                <a:solidFill>
                  <a:srgbClr val="C00000"/>
                </a:solidFill>
                <a:latin typeface="Arial" panose="020B0604020202020204" pitchFamily="34" charset="0"/>
                <a:ea typeface="MathJax_Math-italic"/>
                <a:cs typeface="Arial" panose="020B0604020202020204" pitchFamily="34" charset="0"/>
              </a:rPr>
              <a:t>r</a:t>
            </a:r>
            <a:r>
              <a:rPr lang="zh-CN" altLang="zh-CN" sz="1600" dirty="0">
                <a:solidFill>
                  <a:srgbClr val="000000"/>
                </a:solidFill>
                <a:latin typeface="Arial" panose="020B0604020202020204" pitchFamily="34" charset="0"/>
                <a:cs typeface="Arial" panose="020B0604020202020204" pitchFamily="34" charset="0"/>
              </a:rPr>
              <a:t> grows large, the gain can become arbitrarily small. In other words, when the system is noisy enough, a bad prediction will have to be ignored. Noise overcomes our ability to correct bad predictions.</a:t>
            </a:r>
            <a:r>
              <a:rPr lang="zh-CN" altLang="zh-CN" sz="1600" dirty="0"/>
              <a:t> </a:t>
            </a:r>
            <a:endParaRPr lang="zh-CN" altLang="zh-CN" sz="1600" dirty="0">
              <a:latin typeface="Arial" panose="020B0604020202020204" pitchFamily="34" charset="0"/>
            </a:endParaRPr>
          </a:p>
        </p:txBody>
      </p:sp>
    </p:spTree>
    <p:extLst>
      <p:ext uri="{BB962C8B-B14F-4D97-AF65-F5344CB8AC3E}">
        <p14:creationId xmlns:p14="http://schemas.microsoft.com/office/powerpoint/2010/main" val="547847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 6: Prediction and Update</a:t>
            </a:r>
            <a:endParaRPr lang="zh-CN" altLang="en-US" dirty="0"/>
          </a:p>
        </p:txBody>
      </p:sp>
      <p:sp>
        <p:nvSpPr>
          <p:cNvPr id="6" name="Rectangle 1"/>
          <p:cNvSpPr>
            <a:spLocks noGrp="1" noChangeArrowheads="1"/>
          </p:cNvSpPr>
          <p:nvPr>
            <p:ph idx="1"/>
          </p:nvPr>
        </p:nvSpPr>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zh-CN" altLang="zh-CN" dirty="0" smtClean="0">
                <a:latin typeface="+mn-lt"/>
              </a:rPr>
              <a:t> </a:t>
            </a:r>
            <a:r>
              <a:rPr lang="zh-CN" altLang="zh-CN" dirty="0">
                <a:solidFill>
                  <a:srgbClr val="000000"/>
                </a:solidFill>
                <a:latin typeface="+mn-lt"/>
                <a:cs typeface="Arial" panose="020B0604020202020204" pitchFamily="34" charset="0"/>
              </a:rPr>
              <a:t>First, though, you may be wondering what happened to the constant </a:t>
            </a:r>
            <a:r>
              <a:rPr lang="zh-CN" altLang="zh-CN" dirty="0" smtClean="0">
                <a:solidFill>
                  <a:srgbClr val="000000"/>
                </a:solidFill>
                <a:latin typeface="+mn-lt"/>
                <a:ea typeface="MathJax_Math-italic"/>
                <a:cs typeface="Arial" panose="020B0604020202020204" pitchFamily="34" charset="0"/>
              </a:rPr>
              <a:t>a</a:t>
            </a:r>
            <a:r>
              <a:rPr lang="en-US" altLang="zh-CN" sz="2000" dirty="0" smtClean="0">
                <a:solidFill>
                  <a:srgbClr val="000000"/>
                </a:solidFill>
                <a:latin typeface="+mn-lt"/>
                <a:ea typeface="MathJax_Math-italic"/>
                <a:cs typeface="Arial" panose="020B0604020202020204" pitchFamily="34" charset="0"/>
              </a:rPr>
              <a:t> </a:t>
            </a:r>
            <a:r>
              <a:rPr lang="zh-CN" altLang="zh-CN" dirty="0" smtClean="0">
                <a:solidFill>
                  <a:srgbClr val="000000"/>
                </a:solidFill>
                <a:latin typeface="+mn-lt"/>
                <a:cs typeface="Arial" panose="020B0604020202020204" pitchFamily="34" charset="0"/>
              </a:rPr>
              <a:t>in </a:t>
            </a:r>
            <a:r>
              <a:rPr lang="zh-CN" altLang="zh-CN" dirty="0">
                <a:solidFill>
                  <a:srgbClr val="000000"/>
                </a:solidFill>
                <a:latin typeface="+mn-lt"/>
                <a:cs typeface="Arial" panose="020B0604020202020204" pitchFamily="34" charset="0"/>
              </a:rPr>
              <a:t>our original state equation:</a:t>
            </a:r>
            <a:endParaRPr lang="zh-CN" altLang="zh-CN" dirty="0" smtClean="0">
              <a:latin typeface="+mn-lt"/>
            </a:endParaRPr>
          </a:p>
        </p:txBody>
      </p:sp>
      <p:sp>
        <p:nvSpPr>
          <p:cNvPr id="4" name="日期占位符 3"/>
          <p:cNvSpPr>
            <a:spLocks noGrp="1"/>
          </p:cNvSpPr>
          <p:nvPr>
            <p:ph type="dt" sz="half" idx="10"/>
          </p:nvPr>
        </p:nvSpPr>
        <p:spPr/>
        <p:txBody>
          <a:bodyPr/>
          <a:lstStyle/>
          <a:p>
            <a:fld id="{72229329-BE9B-4B32-98B5-365131AD56B6}" type="datetime1">
              <a:rPr lang="zh-CN" altLang="en-US" smtClean="0"/>
              <a:pPr/>
              <a:t>2017/6/8</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pPr/>
              <a:t>45</a:t>
            </a:fld>
            <a:endParaRPr lang="zh-CN" altLang="en-US"/>
          </a:p>
        </p:txBody>
      </p:sp>
      <p:pic>
        <p:nvPicPr>
          <p:cNvPr id="11" name="图片 10"/>
          <p:cNvPicPr>
            <a:picLocks noChangeAspect="1"/>
          </p:cNvPicPr>
          <p:nvPr/>
        </p:nvPicPr>
        <p:blipFill>
          <a:blip r:embed="rId2"/>
          <a:stretch>
            <a:fillRect/>
          </a:stretch>
        </p:blipFill>
        <p:spPr>
          <a:xfrm>
            <a:off x="2064934" y="2748562"/>
            <a:ext cx="1358379" cy="401969"/>
          </a:xfrm>
          <a:prstGeom prst="rect">
            <a:avLst/>
          </a:prstGeom>
        </p:spPr>
      </p:pic>
      <p:pic>
        <p:nvPicPr>
          <p:cNvPr id="12" name="图片 11"/>
          <p:cNvPicPr>
            <a:picLocks noChangeAspect="1"/>
          </p:cNvPicPr>
          <p:nvPr/>
        </p:nvPicPr>
        <p:blipFill>
          <a:blip r:embed="rId3"/>
          <a:stretch>
            <a:fillRect/>
          </a:stretch>
        </p:blipFill>
        <p:spPr>
          <a:xfrm>
            <a:off x="4405881" y="2748562"/>
            <a:ext cx="2800137" cy="435577"/>
          </a:xfrm>
          <a:prstGeom prst="rect">
            <a:avLst/>
          </a:prstGeom>
        </p:spPr>
      </p:pic>
      <p:pic>
        <p:nvPicPr>
          <p:cNvPr id="13" name="图片 12"/>
          <p:cNvPicPr>
            <a:picLocks noChangeAspect="1"/>
          </p:cNvPicPr>
          <p:nvPr/>
        </p:nvPicPr>
        <p:blipFill>
          <a:blip r:embed="rId4"/>
          <a:stretch>
            <a:fillRect/>
          </a:stretch>
        </p:blipFill>
        <p:spPr>
          <a:xfrm>
            <a:off x="2064934" y="3329918"/>
            <a:ext cx="1412527" cy="436864"/>
          </a:xfrm>
          <a:prstGeom prst="rect">
            <a:avLst/>
          </a:prstGeom>
        </p:spPr>
      </p:pic>
      <p:pic>
        <p:nvPicPr>
          <p:cNvPr id="14" name="图片 13"/>
          <p:cNvPicPr>
            <a:picLocks noChangeAspect="1"/>
          </p:cNvPicPr>
          <p:nvPr/>
        </p:nvPicPr>
        <p:blipFill>
          <a:blip r:embed="rId5"/>
          <a:stretch>
            <a:fillRect/>
          </a:stretch>
        </p:blipFill>
        <p:spPr>
          <a:xfrm>
            <a:off x="4405881" y="3329918"/>
            <a:ext cx="1772299" cy="475895"/>
          </a:xfrm>
          <a:prstGeom prst="rect">
            <a:avLst/>
          </a:prstGeom>
        </p:spPr>
      </p:pic>
      <p:sp>
        <p:nvSpPr>
          <p:cNvPr id="16" name="矩形 15"/>
          <p:cNvSpPr/>
          <p:nvPr/>
        </p:nvSpPr>
        <p:spPr>
          <a:xfrm>
            <a:off x="6835975" y="3244699"/>
            <a:ext cx="4517825" cy="738664"/>
          </a:xfrm>
          <a:prstGeom prst="rect">
            <a:avLst/>
          </a:prstGeom>
        </p:spPr>
        <p:txBody>
          <a:bodyPr wrap="square">
            <a:spAutoFit/>
          </a:bodyPr>
          <a:lstStyle/>
          <a:p>
            <a:pPr lvl="0" eaLnBrk="0" fontAlgn="base" hangingPunct="0">
              <a:spcBef>
                <a:spcPct val="0"/>
              </a:spcBef>
              <a:spcAft>
                <a:spcPct val="0"/>
              </a:spcAft>
            </a:pPr>
            <a:r>
              <a:rPr lang="en-US" altLang="zh-CN" dirty="0" smtClean="0">
                <a:solidFill>
                  <a:srgbClr val="000000"/>
                </a:solidFill>
                <a:latin typeface="Arial" panose="020B0604020202020204" pitchFamily="34" charset="0"/>
                <a:cs typeface="Arial" panose="020B0604020202020204" pitchFamily="34" charset="0"/>
              </a:rPr>
              <a:t>W</a:t>
            </a:r>
            <a:r>
              <a:rPr lang="zh-CN" altLang="zh-CN" dirty="0" smtClean="0">
                <a:solidFill>
                  <a:srgbClr val="000000"/>
                </a:solidFill>
                <a:latin typeface="Arial" panose="020B0604020202020204" pitchFamily="34" charset="0"/>
                <a:cs typeface="Arial" panose="020B0604020202020204" pitchFamily="34" charset="0"/>
              </a:rPr>
              <a:t>e </a:t>
            </a:r>
            <a:r>
              <a:rPr lang="zh-CN" altLang="zh-CN" dirty="0">
                <a:solidFill>
                  <a:srgbClr val="000000"/>
                </a:solidFill>
                <a:latin typeface="Arial" panose="020B0604020202020204" pitchFamily="34" charset="0"/>
                <a:cs typeface="Arial" panose="020B0604020202020204" pitchFamily="34" charset="0"/>
              </a:rPr>
              <a:t>use the constant </a:t>
            </a:r>
            <a:r>
              <a:rPr lang="zh-CN" altLang="zh-CN" sz="2400" dirty="0" smtClean="0">
                <a:solidFill>
                  <a:srgbClr val="000000"/>
                </a:solidFill>
                <a:latin typeface="Arial" panose="020B0604020202020204" pitchFamily="34" charset="0"/>
                <a:ea typeface="MathJax_Math-italic"/>
                <a:cs typeface="Arial" panose="020B0604020202020204" pitchFamily="34" charset="0"/>
              </a:rPr>
              <a:t>a</a:t>
            </a:r>
            <a:r>
              <a:rPr lang="zh-CN" altLang="zh-CN" dirty="0">
                <a:solidFill>
                  <a:srgbClr val="000000"/>
                </a:solidFill>
                <a:latin typeface="Arial" panose="020B0604020202020204" pitchFamily="34" charset="0"/>
                <a:cs typeface="Arial" panose="020B0604020202020204" pitchFamily="34" charset="0"/>
              </a:rPr>
              <a:t> in a prediction of the error as well</a:t>
            </a:r>
            <a:r>
              <a:rPr lang="zh-CN" altLang="zh-CN" dirty="0"/>
              <a:t> </a:t>
            </a:r>
            <a:endParaRPr lang="zh-CN" altLang="zh-CN" dirty="0">
              <a:latin typeface="Arial" panose="020B0604020202020204" pitchFamily="34" charset="0"/>
            </a:endParaRPr>
          </a:p>
        </p:txBody>
      </p:sp>
    </p:spTree>
    <p:extLst>
      <p:ext uri="{BB962C8B-B14F-4D97-AF65-F5344CB8AC3E}">
        <p14:creationId xmlns:p14="http://schemas.microsoft.com/office/powerpoint/2010/main" val="35413178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Part 7: Running the </a:t>
            </a:r>
            <a:r>
              <a:rPr lang="en-US" altLang="zh-CN" b="1" dirty="0" smtClean="0"/>
              <a:t>Filter</a:t>
            </a:r>
            <a:endParaRPr lang="zh-CN" altLang="en-US" dirty="0"/>
          </a:p>
        </p:txBody>
      </p:sp>
      <p:sp>
        <p:nvSpPr>
          <p:cNvPr id="3" name="内容占位符 2"/>
          <p:cNvSpPr>
            <a:spLocks noGrp="1"/>
          </p:cNvSpPr>
          <p:nvPr>
            <p:ph idx="1"/>
          </p:nvPr>
        </p:nvSpPr>
        <p:spPr>
          <a:xfrm>
            <a:off x="838200" y="1825625"/>
            <a:ext cx="4730087" cy="2869205"/>
          </a:xfrm>
        </p:spPr>
        <p:txBody>
          <a:bodyPr/>
          <a:lstStyle/>
          <a:p>
            <a:r>
              <a:rPr lang="en-US" altLang="zh-CN" dirty="0" smtClean="0"/>
              <a:t>Predict:</a:t>
            </a:r>
          </a:p>
          <a:p>
            <a:r>
              <a:rPr lang="en-US" altLang="zh-CN" dirty="0" smtClean="0"/>
              <a:t>Update:</a:t>
            </a:r>
            <a:endParaRPr lang="zh-CN" altLang="en-US" dirty="0"/>
          </a:p>
        </p:txBody>
      </p:sp>
      <p:sp>
        <p:nvSpPr>
          <p:cNvPr id="4" name="日期占位符 3"/>
          <p:cNvSpPr>
            <a:spLocks noGrp="1"/>
          </p:cNvSpPr>
          <p:nvPr>
            <p:ph type="dt" sz="half" idx="10"/>
          </p:nvPr>
        </p:nvSpPr>
        <p:spPr/>
        <p:txBody>
          <a:bodyPr/>
          <a:lstStyle/>
          <a:p>
            <a:fld id="{72229329-BE9B-4B32-98B5-365131AD56B6}" type="datetime1">
              <a:rPr lang="zh-CN" altLang="en-US" smtClean="0"/>
              <a:t>2017/6/8</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46</a:t>
            </a:fld>
            <a:endParaRPr lang="zh-CN" altLang="en-US"/>
          </a:p>
        </p:txBody>
      </p:sp>
      <p:pic>
        <p:nvPicPr>
          <p:cNvPr id="7" name="图片 6"/>
          <p:cNvPicPr>
            <a:picLocks noChangeAspect="1"/>
          </p:cNvPicPr>
          <p:nvPr/>
        </p:nvPicPr>
        <p:blipFill>
          <a:blip r:embed="rId3"/>
          <a:stretch>
            <a:fillRect/>
          </a:stretch>
        </p:blipFill>
        <p:spPr>
          <a:xfrm>
            <a:off x="2387447" y="1526775"/>
            <a:ext cx="1350667" cy="776932"/>
          </a:xfrm>
          <a:prstGeom prst="rect">
            <a:avLst/>
          </a:prstGeom>
          <a:ln>
            <a:solidFill>
              <a:schemeClr val="accent1"/>
            </a:solidFill>
          </a:ln>
        </p:spPr>
      </p:pic>
      <p:pic>
        <p:nvPicPr>
          <p:cNvPr id="8" name="图片 7"/>
          <p:cNvPicPr>
            <a:picLocks noChangeAspect="1"/>
          </p:cNvPicPr>
          <p:nvPr/>
        </p:nvPicPr>
        <p:blipFill>
          <a:blip r:embed="rId4"/>
          <a:stretch>
            <a:fillRect/>
          </a:stretch>
        </p:blipFill>
        <p:spPr>
          <a:xfrm>
            <a:off x="2373802" y="2447151"/>
            <a:ext cx="2087646" cy="1076107"/>
          </a:xfrm>
          <a:prstGeom prst="rect">
            <a:avLst/>
          </a:prstGeom>
          <a:ln>
            <a:solidFill>
              <a:schemeClr val="accent1"/>
            </a:solidFill>
          </a:ln>
        </p:spPr>
      </p:pic>
      <p:sp>
        <p:nvSpPr>
          <p:cNvPr id="9" name="Rectangle 2"/>
          <p:cNvSpPr>
            <a:spLocks noChangeArrowheads="1"/>
          </p:cNvSpPr>
          <p:nvPr/>
        </p:nvSpPr>
        <p:spPr bwMode="auto">
          <a:xfrm>
            <a:off x="4720758" y="1405007"/>
            <a:ext cx="7471242" cy="2318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ts val="2500"/>
              </a:lnSpc>
              <a:spcBef>
                <a:spcPct val="0"/>
              </a:spcBef>
              <a:spcAft>
                <a:spcPct val="0"/>
              </a:spcAft>
              <a:buClrTx/>
              <a:buSzTx/>
              <a:buFontTx/>
              <a:buNone/>
              <a:tabLst/>
            </a:pPr>
            <a:r>
              <a:rPr kumimoji="0" lang="zh-CN" altLang="zh-CN" b="0" i="0" u="none" strike="noStrike" cap="none" normalizeH="0" baseline="0" dirty="0" smtClean="0">
                <a:ln>
                  <a:noFill/>
                </a:ln>
                <a:solidFill>
                  <a:srgbClr val="000000"/>
                </a:solidFill>
                <a:effectLst/>
                <a:cs typeface="Arial" panose="020B0604020202020204" pitchFamily="34" charset="0"/>
              </a:rPr>
              <a:t>To try out our filter, we'll need:</a:t>
            </a:r>
            <a:endParaRPr kumimoji="0" lang="zh-CN" altLang="zh-CN" b="0" i="0" u="none" strike="noStrike" cap="none" normalizeH="0" baseline="0" dirty="0" smtClean="0">
              <a:ln>
                <a:noFill/>
              </a:ln>
              <a:solidFill>
                <a:schemeClr val="tx1"/>
              </a:solidFill>
              <a:effectLst/>
            </a:endParaRPr>
          </a:p>
          <a:p>
            <a:pPr marL="342900" marR="0" lvl="0" indent="-342900" algn="l" defTabSz="914400" rtl="0" eaLnBrk="0" fontAlgn="base" latinLnBrk="0" hangingPunct="0">
              <a:lnSpc>
                <a:spcPts val="2500"/>
              </a:lnSpc>
              <a:spcBef>
                <a:spcPct val="0"/>
              </a:spcBef>
              <a:spcAft>
                <a:spcPct val="0"/>
              </a:spcAft>
              <a:buClrTx/>
              <a:buSzTx/>
              <a:buFont typeface="Arial" panose="020B0604020202020204" pitchFamily="34" charset="0"/>
              <a:buChar char="•"/>
              <a:tabLst/>
            </a:pPr>
            <a:r>
              <a:rPr kumimoji="0" lang="zh-CN" altLang="zh-CN" b="0" i="0" u="none" strike="noStrike" cap="none" normalizeH="0" baseline="0" dirty="0" smtClean="0">
                <a:ln>
                  <a:noFill/>
                </a:ln>
                <a:solidFill>
                  <a:srgbClr val="000000"/>
                </a:solidFill>
                <a:effectLst/>
                <a:latin typeface="+mn-ea"/>
                <a:cs typeface="Arial" panose="020B0604020202020204" pitchFamily="34" charset="0"/>
              </a:rPr>
              <a:t>A sequence of observations </a:t>
            </a:r>
            <a:r>
              <a:rPr kumimoji="0" lang="zh-CN" altLang="zh-CN" sz="2800" b="0" i="0" u="none" strike="noStrike" cap="none" normalizeH="0" baseline="0" dirty="0" smtClean="0">
                <a:ln>
                  <a:noFill/>
                </a:ln>
                <a:solidFill>
                  <a:srgbClr val="C00000"/>
                </a:solidFill>
                <a:effectLst/>
                <a:latin typeface="+mn-ea"/>
                <a:cs typeface="Arial" panose="020B0604020202020204" pitchFamily="34" charset="0"/>
              </a:rPr>
              <a:t>z</a:t>
            </a:r>
            <a:r>
              <a:rPr kumimoji="0" lang="zh-CN" altLang="zh-CN" sz="1400" b="0" i="0" u="none" strike="noStrike" cap="none" normalizeH="0" baseline="0" dirty="0" smtClean="0">
                <a:ln>
                  <a:noFill/>
                </a:ln>
                <a:solidFill>
                  <a:srgbClr val="C00000"/>
                </a:solidFill>
                <a:effectLst/>
                <a:latin typeface="+mn-ea"/>
                <a:cs typeface="Arial" panose="020B0604020202020204" pitchFamily="34" charset="0"/>
              </a:rPr>
              <a:t>k</a:t>
            </a:r>
            <a:endParaRPr kumimoji="0" lang="en-US" altLang="zh-CN" sz="1600" b="0" i="0" u="none" strike="noStrike" cap="none" normalizeH="0" baseline="0" dirty="0" smtClean="0">
              <a:ln>
                <a:noFill/>
              </a:ln>
              <a:solidFill>
                <a:srgbClr val="C00000"/>
              </a:solidFill>
              <a:effectLst/>
              <a:latin typeface="+mn-ea"/>
              <a:cs typeface="Arial" panose="020B0604020202020204" pitchFamily="34" charset="0"/>
            </a:endParaRPr>
          </a:p>
          <a:p>
            <a:pPr marL="342900" marR="0" lvl="0" indent="-342900" algn="l" defTabSz="914400" rtl="0" eaLnBrk="0" fontAlgn="base" latinLnBrk="0" hangingPunct="0">
              <a:lnSpc>
                <a:spcPts val="2500"/>
              </a:lnSpc>
              <a:spcBef>
                <a:spcPct val="0"/>
              </a:spcBef>
              <a:spcAft>
                <a:spcPct val="0"/>
              </a:spcAft>
              <a:buClrTx/>
              <a:buSzTx/>
              <a:buFont typeface="Arial" panose="020B0604020202020204" pitchFamily="34" charset="0"/>
              <a:buChar char="•"/>
              <a:tabLst/>
            </a:pPr>
            <a:r>
              <a:rPr kumimoji="0" lang="zh-CN" altLang="zh-CN" b="0" i="0" u="none" strike="noStrike" cap="none" normalizeH="0" baseline="0" dirty="0" smtClean="0">
                <a:ln>
                  <a:noFill/>
                </a:ln>
                <a:solidFill>
                  <a:srgbClr val="000000"/>
                </a:solidFill>
                <a:effectLst/>
                <a:latin typeface="+mn-ea"/>
                <a:cs typeface="Arial" panose="020B0604020202020204" pitchFamily="34" charset="0"/>
              </a:rPr>
              <a:t>An initial value (base case) </a:t>
            </a:r>
            <a:r>
              <a:rPr kumimoji="0" lang="zh-CN" altLang="zh-CN" sz="2000" b="1" i="0" u="none" strike="noStrike" cap="none" normalizeH="0" baseline="0" dirty="0" smtClean="0">
                <a:ln>
                  <a:noFill/>
                </a:ln>
                <a:solidFill>
                  <a:srgbClr val="C00000"/>
                </a:solidFill>
                <a:effectLst/>
                <a:latin typeface="+mn-ea"/>
                <a:cs typeface="Arial" panose="020B0604020202020204" pitchFamily="34" charset="0"/>
              </a:rPr>
              <a:t>x^</a:t>
            </a:r>
            <a:r>
              <a:rPr kumimoji="0" lang="zh-CN" altLang="zh-CN" sz="1100" b="1" i="0" u="none" strike="noStrike" cap="none" normalizeH="0" baseline="0" dirty="0" smtClean="0">
                <a:ln>
                  <a:noFill/>
                </a:ln>
                <a:solidFill>
                  <a:srgbClr val="C00000"/>
                </a:solidFill>
                <a:effectLst/>
                <a:latin typeface="+mn-ea"/>
                <a:cs typeface="Arial" panose="020B0604020202020204" pitchFamily="34" charset="0"/>
              </a:rPr>
              <a:t>0</a:t>
            </a:r>
            <a:r>
              <a:rPr kumimoji="0" lang="zh-CN" altLang="zh-CN" sz="1000" b="0" i="0" u="none" strike="noStrike" cap="none" normalizeH="0" baseline="0" dirty="0" smtClean="0">
                <a:ln>
                  <a:noFill/>
                </a:ln>
                <a:solidFill>
                  <a:srgbClr val="000000"/>
                </a:solidFill>
                <a:effectLst/>
                <a:latin typeface="+mn-ea"/>
                <a:cs typeface="Arial" panose="020B0604020202020204" pitchFamily="34" charset="0"/>
              </a:rPr>
              <a:t> </a:t>
            </a:r>
            <a:r>
              <a:rPr kumimoji="0" lang="zh-CN" altLang="zh-CN" b="0" i="0" u="none" strike="noStrike" cap="none" normalizeH="0" baseline="0" dirty="0" smtClean="0">
                <a:ln>
                  <a:noFill/>
                </a:ln>
                <a:solidFill>
                  <a:srgbClr val="000000"/>
                </a:solidFill>
                <a:effectLst/>
                <a:latin typeface="+mn-ea"/>
                <a:cs typeface="Arial" panose="020B0604020202020204" pitchFamily="34" charset="0"/>
              </a:rPr>
              <a:t>for the state estimates. This can just be our first observation </a:t>
            </a:r>
            <a:r>
              <a:rPr kumimoji="0" lang="zh-CN" altLang="zh-CN" sz="2800" b="1" i="0" u="none" strike="noStrike" cap="none" normalizeH="0" baseline="0" dirty="0" smtClean="0">
                <a:ln>
                  <a:noFill/>
                </a:ln>
                <a:solidFill>
                  <a:srgbClr val="C00000"/>
                </a:solidFill>
                <a:effectLst/>
                <a:latin typeface="+mn-ea"/>
                <a:cs typeface="Arial" panose="020B0604020202020204" pitchFamily="34" charset="0"/>
              </a:rPr>
              <a:t>z</a:t>
            </a:r>
            <a:r>
              <a:rPr kumimoji="0" lang="zh-CN" altLang="zh-CN" sz="1400" b="1" i="0" u="none" strike="noStrike" cap="none" normalizeH="0" baseline="0" dirty="0" smtClean="0">
                <a:ln>
                  <a:noFill/>
                </a:ln>
                <a:solidFill>
                  <a:srgbClr val="C00000"/>
                </a:solidFill>
                <a:effectLst/>
                <a:latin typeface="+mn-ea"/>
                <a:cs typeface="Arial" panose="020B0604020202020204" pitchFamily="34" charset="0"/>
              </a:rPr>
              <a:t>0</a:t>
            </a:r>
            <a:r>
              <a:rPr kumimoji="0" lang="zh-CN" altLang="zh-CN" sz="1600" b="1" i="0" u="none" strike="noStrike" cap="none" normalizeH="0" baseline="0" dirty="0" smtClean="0">
                <a:ln>
                  <a:noFill/>
                </a:ln>
                <a:solidFill>
                  <a:srgbClr val="000000"/>
                </a:solidFill>
                <a:effectLst/>
                <a:latin typeface="+mn-ea"/>
                <a:cs typeface="Arial" panose="020B0604020202020204" pitchFamily="34" charset="0"/>
              </a:rPr>
              <a:t>.</a:t>
            </a:r>
            <a:r>
              <a:rPr kumimoji="0" lang="zh-CN" altLang="zh-CN" b="0" i="0" u="none" strike="noStrike" cap="none" normalizeH="0" baseline="0" dirty="0" smtClean="0">
                <a:ln>
                  <a:noFill/>
                </a:ln>
                <a:solidFill>
                  <a:srgbClr val="000000"/>
                </a:solidFill>
                <a:effectLst/>
                <a:latin typeface="+mn-ea"/>
                <a:cs typeface="Arial" panose="020B0604020202020204" pitchFamily="34" charset="0"/>
              </a:rPr>
              <a:t> </a:t>
            </a:r>
            <a:endParaRPr kumimoji="0" lang="en-US" altLang="zh-CN" b="0" i="0" u="none" strike="noStrike" cap="none" normalizeH="0" baseline="0" dirty="0" smtClean="0">
              <a:ln>
                <a:noFill/>
              </a:ln>
              <a:solidFill>
                <a:srgbClr val="000000"/>
              </a:solidFill>
              <a:effectLst/>
              <a:latin typeface="+mn-ea"/>
              <a:cs typeface="Arial" panose="020B0604020202020204" pitchFamily="34" charset="0"/>
            </a:endParaRPr>
          </a:p>
          <a:p>
            <a:pPr marL="342900" marR="0" lvl="0" indent="-342900" algn="l" defTabSz="914400" rtl="0" eaLnBrk="0" fontAlgn="base" latinLnBrk="0" hangingPunct="0">
              <a:lnSpc>
                <a:spcPts val="2500"/>
              </a:lnSpc>
              <a:spcBef>
                <a:spcPct val="0"/>
              </a:spcBef>
              <a:spcAft>
                <a:spcPct val="0"/>
              </a:spcAft>
              <a:buClrTx/>
              <a:buSzTx/>
              <a:buFont typeface="Arial" panose="020B0604020202020204" pitchFamily="34" charset="0"/>
              <a:buChar char="•"/>
              <a:tabLst/>
            </a:pPr>
            <a:r>
              <a:rPr kumimoji="0" lang="zh-CN" altLang="zh-CN" b="0" i="0" u="none" strike="noStrike" cap="none" normalizeH="0" baseline="0" dirty="0" smtClean="0">
                <a:ln>
                  <a:noFill/>
                </a:ln>
                <a:solidFill>
                  <a:srgbClr val="000000"/>
                </a:solidFill>
                <a:effectLst/>
                <a:latin typeface="+mn-ea"/>
                <a:cs typeface="Arial" panose="020B0604020202020204" pitchFamily="34" charset="0"/>
              </a:rPr>
              <a:t>An initial value </a:t>
            </a:r>
            <a:r>
              <a:rPr kumimoji="0" lang="zh-CN" altLang="zh-CN" sz="2400" b="0" i="0" u="none" strike="noStrike" cap="none" normalizeH="0" baseline="0" dirty="0" smtClean="0">
                <a:ln>
                  <a:noFill/>
                </a:ln>
                <a:solidFill>
                  <a:srgbClr val="C00000"/>
                </a:solidFill>
                <a:effectLst/>
                <a:latin typeface="+mn-ea"/>
                <a:cs typeface="Arial" panose="020B0604020202020204" pitchFamily="34" charset="0"/>
              </a:rPr>
              <a:t>p</a:t>
            </a:r>
            <a:r>
              <a:rPr kumimoji="0" lang="zh-CN" altLang="zh-CN" sz="1200" b="0" i="0" u="none" strike="noStrike" cap="none" normalizeH="0" baseline="0" dirty="0" smtClean="0">
                <a:ln>
                  <a:noFill/>
                </a:ln>
                <a:solidFill>
                  <a:srgbClr val="C00000"/>
                </a:solidFill>
                <a:effectLst/>
                <a:latin typeface="+mn-ea"/>
                <a:cs typeface="Arial" panose="020B0604020202020204" pitchFamily="34" charset="0"/>
              </a:rPr>
              <a:t>0</a:t>
            </a:r>
            <a:r>
              <a:rPr kumimoji="0" lang="zh-CN" altLang="zh-CN" sz="1000" b="0" i="0" u="none" strike="noStrike" cap="none" normalizeH="0" baseline="0" dirty="0" smtClean="0">
                <a:ln>
                  <a:noFill/>
                </a:ln>
                <a:solidFill>
                  <a:srgbClr val="000000"/>
                </a:solidFill>
                <a:effectLst/>
                <a:latin typeface="+mn-ea"/>
                <a:cs typeface="Arial" panose="020B0604020202020204" pitchFamily="34" charset="0"/>
              </a:rPr>
              <a:t> </a:t>
            </a:r>
            <a:r>
              <a:rPr kumimoji="0" lang="zh-CN" altLang="zh-CN" b="0" i="0" u="none" strike="noStrike" cap="none" normalizeH="0" baseline="0" dirty="0" smtClean="0">
                <a:ln>
                  <a:noFill/>
                </a:ln>
                <a:solidFill>
                  <a:srgbClr val="000000"/>
                </a:solidFill>
                <a:effectLst/>
                <a:latin typeface="+mn-ea"/>
                <a:cs typeface="Arial" panose="020B0604020202020204" pitchFamily="34" charset="0"/>
              </a:rPr>
              <a:t>for the prediction error. It can't be 0, otherwise </a:t>
            </a:r>
            <a:r>
              <a:rPr kumimoji="0" lang="zh-CN" altLang="zh-CN" sz="2800" b="0" i="0" u="none" strike="noStrike" cap="none" normalizeH="0" baseline="0" dirty="0" smtClean="0">
                <a:ln>
                  <a:noFill/>
                </a:ln>
                <a:solidFill>
                  <a:srgbClr val="C00000"/>
                </a:solidFill>
                <a:effectLst/>
                <a:latin typeface="+mn-ea"/>
                <a:cs typeface="Arial" panose="020B0604020202020204" pitchFamily="34" charset="0"/>
              </a:rPr>
              <a:t>p</a:t>
            </a:r>
            <a:r>
              <a:rPr kumimoji="0" lang="zh-CN" altLang="zh-CN" sz="1400" b="0" i="0" u="none" strike="noStrike" cap="none" normalizeH="0" baseline="0" dirty="0" smtClean="0">
                <a:ln>
                  <a:noFill/>
                </a:ln>
                <a:solidFill>
                  <a:srgbClr val="C00000"/>
                </a:solidFill>
                <a:effectLst/>
                <a:latin typeface="+mn-ea"/>
                <a:cs typeface="Arial" panose="020B0604020202020204" pitchFamily="34" charset="0"/>
              </a:rPr>
              <a:t>k</a:t>
            </a:r>
            <a:r>
              <a:rPr kumimoji="0" lang="zh-CN" altLang="zh-CN" sz="1600" b="0" i="0" u="none" strike="noStrike" cap="none" normalizeH="0" baseline="0" dirty="0" smtClean="0">
                <a:ln>
                  <a:noFill/>
                </a:ln>
                <a:solidFill>
                  <a:srgbClr val="C00000"/>
                </a:solidFill>
                <a:effectLst/>
                <a:latin typeface="+mn-ea"/>
                <a:cs typeface="Arial" panose="020B0604020202020204" pitchFamily="34" charset="0"/>
              </a:rPr>
              <a:t> </a:t>
            </a:r>
            <a:r>
              <a:rPr kumimoji="0" lang="zh-CN" altLang="zh-CN" b="0" i="0" u="none" strike="noStrike" cap="none" normalizeH="0" baseline="0" dirty="0" smtClean="0">
                <a:ln>
                  <a:noFill/>
                </a:ln>
                <a:solidFill>
                  <a:srgbClr val="000000"/>
                </a:solidFill>
                <a:effectLst/>
                <a:latin typeface="+mn-ea"/>
                <a:cs typeface="Arial" panose="020B0604020202020204" pitchFamily="34" charset="0"/>
              </a:rPr>
              <a:t>would stay 0 forever by multiplication. So we arbitrarily set it to 1.</a:t>
            </a:r>
            <a:endParaRPr kumimoji="0" lang="zh-CN" altLang="zh-CN" b="0" i="0" u="none" strike="noStrike" cap="none" normalizeH="0" baseline="0" dirty="0" smtClean="0">
              <a:ln>
                <a:noFill/>
              </a:ln>
              <a:solidFill>
                <a:schemeClr val="tx1"/>
              </a:solidFill>
              <a:effectLst/>
              <a:latin typeface="+mn-ea"/>
            </a:endParaRPr>
          </a:p>
        </p:txBody>
      </p:sp>
      <p:sp>
        <p:nvSpPr>
          <p:cNvPr id="10" name="矩形 9"/>
          <p:cNvSpPr/>
          <p:nvPr/>
        </p:nvSpPr>
        <p:spPr>
          <a:xfrm>
            <a:off x="282054" y="3644656"/>
            <a:ext cx="11700680" cy="646331"/>
          </a:xfrm>
          <a:prstGeom prst="rect">
            <a:avLst/>
          </a:prstGeom>
        </p:spPr>
        <p:txBody>
          <a:bodyPr wrap="square">
            <a:spAutoFit/>
          </a:bodyPr>
          <a:lstStyle/>
          <a:p>
            <a:r>
              <a:rPr lang="en-US" altLang="zh-CN" dirty="0" smtClean="0"/>
              <a:t>We'll </a:t>
            </a:r>
            <a:r>
              <a:rPr lang="en-US" altLang="zh-CN" dirty="0"/>
              <a:t>fake up some observations based on adding random </a:t>
            </a:r>
            <a:r>
              <a:rPr lang="en-US" altLang="zh-CN" dirty="0" smtClean="0"/>
              <a:t>noise</a:t>
            </a:r>
            <a:r>
              <a:rPr lang="en-US" altLang="zh-CN" dirty="0"/>
              <a:t> </a:t>
            </a:r>
            <a:r>
              <a:rPr lang="en-US" altLang="zh-CN" dirty="0" err="1" smtClean="0"/>
              <a:t>vk</a:t>
            </a:r>
            <a:r>
              <a:rPr lang="en-US" altLang="zh-CN" dirty="0"/>
              <a:t> in the interval [-200,+200] to the idealized values </a:t>
            </a:r>
            <a:r>
              <a:rPr lang="en-US" altLang="zh-CN" dirty="0" err="1"/>
              <a:t>xk</a:t>
            </a:r>
            <a:r>
              <a:rPr lang="en-US" altLang="zh-CN" dirty="0"/>
              <a:t>=0.75xk−</a:t>
            </a:r>
            <a:r>
              <a:rPr lang="en-US" altLang="zh-CN" dirty="0" smtClean="0"/>
              <a:t>1</a:t>
            </a:r>
            <a:r>
              <a:rPr lang="en-US" altLang="zh-CN" dirty="0"/>
              <a:t> , starting with </a:t>
            </a:r>
            <a:r>
              <a:rPr lang="en-US" altLang="zh-CN" dirty="0" smtClean="0"/>
              <a:t>x0=1000:</a:t>
            </a:r>
            <a:r>
              <a:rPr lang="en-US" altLang="zh-CN" dirty="0"/>
              <a:t> </a:t>
            </a:r>
            <a:endParaRPr lang="zh-CN" altLang="en-US" dirty="0"/>
          </a:p>
        </p:txBody>
      </p:sp>
      <p:pic>
        <p:nvPicPr>
          <p:cNvPr id="11" name="图片 10"/>
          <p:cNvPicPr>
            <a:picLocks noChangeAspect="1"/>
          </p:cNvPicPr>
          <p:nvPr/>
        </p:nvPicPr>
        <p:blipFill>
          <a:blip r:embed="rId5"/>
          <a:stretch>
            <a:fillRect/>
          </a:stretch>
        </p:blipFill>
        <p:spPr>
          <a:xfrm>
            <a:off x="1271587" y="4308087"/>
            <a:ext cx="9912918" cy="1992243"/>
          </a:xfrm>
          <a:prstGeom prst="rect">
            <a:avLst/>
          </a:prstGeom>
        </p:spPr>
      </p:pic>
      <p:sp>
        <p:nvSpPr>
          <p:cNvPr id="16" name="矩形 15"/>
          <p:cNvSpPr/>
          <p:nvPr/>
        </p:nvSpPr>
        <p:spPr>
          <a:xfrm>
            <a:off x="2745318" y="6367249"/>
            <a:ext cx="2345514" cy="369332"/>
          </a:xfrm>
          <a:prstGeom prst="rect">
            <a:avLst/>
          </a:prstGeom>
        </p:spPr>
        <p:txBody>
          <a:bodyPr wrap="none">
            <a:spAutoFit/>
          </a:bodyPr>
          <a:lstStyle/>
          <a:p>
            <a:r>
              <a:rPr lang="en-US" altLang="zh-CN" dirty="0" smtClean="0"/>
              <a:t>x0=100</a:t>
            </a:r>
            <a:r>
              <a:rPr lang="en-US" altLang="zh-CN" dirty="0"/>
              <a:t>    </a:t>
            </a:r>
            <a:r>
              <a:rPr lang="en-US" altLang="zh-CN" dirty="0" smtClean="0"/>
              <a:t>r=0</a:t>
            </a:r>
            <a:r>
              <a:rPr lang="en-US" altLang="zh-CN" dirty="0"/>
              <a:t>   </a:t>
            </a:r>
            <a:r>
              <a:rPr lang="en-US" altLang="zh-CN" dirty="0" smtClean="0"/>
              <a:t>a=0.5</a:t>
            </a:r>
            <a:r>
              <a:rPr lang="en-US" altLang="zh-CN" dirty="0"/>
              <a:t> </a:t>
            </a:r>
            <a:endParaRPr lang="zh-CN" altLang="en-US" dirty="0"/>
          </a:p>
        </p:txBody>
      </p:sp>
    </p:spTree>
    <p:extLst>
      <p:ext uri="{BB962C8B-B14F-4D97-AF65-F5344CB8AC3E}">
        <p14:creationId xmlns:p14="http://schemas.microsoft.com/office/powerpoint/2010/main" val="20120144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Part 8: A More Realistic Model</a:t>
            </a:r>
            <a:endParaRPr lang="zh-CN" altLang="en-US" dirty="0"/>
          </a:p>
        </p:txBody>
      </p:sp>
      <p:sp>
        <p:nvSpPr>
          <p:cNvPr id="6" name="Rectangle 1"/>
          <p:cNvSpPr>
            <a:spLocks noGrp="1" noChangeArrowheads="1"/>
          </p:cNvSpPr>
          <p:nvPr>
            <p:ph idx="1"/>
          </p:nvPr>
        </p:nvSpPr>
        <p:spPr/>
        <p:txBody>
          <a:bodyPr>
            <a:normAutofit fontScale="700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ts val="2500"/>
              </a:lnSpc>
            </a:pPr>
            <a:r>
              <a:rPr lang="zh-CN" altLang="zh-CN" dirty="0">
                <a:solidFill>
                  <a:srgbClr val="000000"/>
                </a:solidFill>
                <a:latin typeface="+mn-ea"/>
                <a:cs typeface="Arial" panose="020B0604020202020204" pitchFamily="34" charset="0"/>
              </a:rPr>
              <a:t>Recall the two equations describing our system:</a:t>
            </a:r>
            <a:endParaRPr lang="zh-CN" altLang="zh-CN" dirty="0">
              <a:latin typeface="+mn-ea"/>
            </a:endParaRPr>
          </a:p>
          <a:p>
            <a:pPr lvl="1">
              <a:lnSpc>
                <a:spcPts val="2500"/>
              </a:lnSpc>
            </a:pPr>
            <a:r>
              <a:rPr lang="en-US" altLang="zh-CN" dirty="0">
                <a:latin typeface="+mn-ea"/>
              </a:rPr>
              <a:t>where</a:t>
            </a:r>
            <a:r>
              <a:rPr lang="en-US" altLang="zh-CN" dirty="0">
                <a:solidFill>
                  <a:srgbClr val="0070C0"/>
                </a:solidFill>
                <a:latin typeface="+mn-ea"/>
              </a:rPr>
              <a:t> </a:t>
            </a:r>
            <a:r>
              <a:rPr lang="en-US" altLang="zh-CN" dirty="0" err="1" smtClean="0">
                <a:solidFill>
                  <a:srgbClr val="0070C0"/>
                </a:solidFill>
                <a:latin typeface="+mn-ea"/>
              </a:rPr>
              <a:t>x</a:t>
            </a:r>
            <a:r>
              <a:rPr lang="en-US" altLang="zh-CN" sz="1900" dirty="0" err="1" smtClean="0">
                <a:solidFill>
                  <a:srgbClr val="0070C0"/>
                </a:solidFill>
                <a:latin typeface="+mn-ea"/>
              </a:rPr>
              <a:t>k</a:t>
            </a:r>
            <a:r>
              <a:rPr lang="en-US" altLang="zh-CN" dirty="0">
                <a:latin typeface="+mn-ea"/>
              </a:rPr>
              <a:t> is the current state of our system, </a:t>
            </a:r>
            <a:r>
              <a:rPr lang="en-US" altLang="zh-CN" dirty="0">
                <a:solidFill>
                  <a:srgbClr val="0070C0"/>
                </a:solidFill>
                <a:latin typeface="+mn-ea"/>
              </a:rPr>
              <a:t>x</a:t>
            </a:r>
            <a:r>
              <a:rPr lang="en-US" altLang="zh-CN" sz="2000" dirty="0">
                <a:solidFill>
                  <a:srgbClr val="0070C0"/>
                </a:solidFill>
                <a:latin typeface="+mn-ea"/>
              </a:rPr>
              <a:t>k−</a:t>
            </a:r>
            <a:r>
              <a:rPr lang="en-US" altLang="zh-CN" sz="2000" dirty="0" smtClean="0">
                <a:solidFill>
                  <a:srgbClr val="0070C0"/>
                </a:solidFill>
                <a:latin typeface="+mn-ea"/>
              </a:rPr>
              <a:t>1</a:t>
            </a:r>
            <a:r>
              <a:rPr lang="en-US" altLang="zh-CN" dirty="0">
                <a:latin typeface="+mn-ea"/>
              </a:rPr>
              <a:t> is its previous state, </a:t>
            </a:r>
            <a:r>
              <a:rPr lang="en-US" altLang="zh-CN" dirty="0" smtClean="0">
                <a:solidFill>
                  <a:srgbClr val="0070C0"/>
                </a:solidFill>
                <a:latin typeface="+mn-ea"/>
              </a:rPr>
              <a:t>a</a:t>
            </a:r>
            <a:r>
              <a:rPr lang="en-US" altLang="zh-CN" dirty="0">
                <a:latin typeface="+mn-ea"/>
              </a:rPr>
              <a:t> is some constant, </a:t>
            </a:r>
            <a:r>
              <a:rPr lang="en-US" altLang="zh-CN" dirty="0" err="1" smtClean="0">
                <a:solidFill>
                  <a:srgbClr val="0070C0"/>
                </a:solidFill>
                <a:latin typeface="+mn-ea"/>
              </a:rPr>
              <a:t>zk</a:t>
            </a:r>
            <a:r>
              <a:rPr lang="en-US" altLang="zh-CN" dirty="0">
                <a:latin typeface="+mn-ea"/>
              </a:rPr>
              <a:t> is our current observation of the system, </a:t>
            </a:r>
            <a:r>
              <a:rPr lang="en-US" altLang="zh-CN" dirty="0" smtClean="0">
                <a:latin typeface="+mn-ea"/>
              </a:rPr>
              <a:t>and </a:t>
            </a:r>
            <a:r>
              <a:rPr lang="en-US" altLang="zh-CN" dirty="0" err="1" smtClean="0">
                <a:solidFill>
                  <a:srgbClr val="0070C0"/>
                </a:solidFill>
                <a:latin typeface="+mn-ea"/>
              </a:rPr>
              <a:t>vk</a:t>
            </a:r>
            <a:r>
              <a:rPr lang="en-US" altLang="zh-CN" dirty="0">
                <a:latin typeface="+mn-ea"/>
              </a:rPr>
              <a:t> is the current noise (inaccuracy) associated with the </a:t>
            </a:r>
            <a:r>
              <a:rPr lang="en-US" altLang="zh-CN" dirty="0" smtClean="0">
                <a:latin typeface="+mn-ea"/>
              </a:rPr>
              <a:t>observation</a:t>
            </a:r>
            <a:r>
              <a:rPr lang="en-US" altLang="zh-CN" dirty="0">
                <a:latin typeface="+mn-ea"/>
              </a:rPr>
              <a:t>.</a:t>
            </a:r>
            <a:endParaRPr lang="zh-CN" altLang="en-US" dirty="0">
              <a:latin typeface="+mn-ea"/>
            </a:endParaRPr>
          </a:p>
          <a:p>
            <a:pPr>
              <a:lnSpc>
                <a:spcPts val="2500"/>
              </a:lnSpc>
            </a:pPr>
            <a:r>
              <a:rPr lang="en-US" altLang="zh-CN" dirty="0">
                <a:latin typeface="+mn-ea"/>
              </a:rPr>
              <a:t>For one thing, we have </a:t>
            </a:r>
            <a:r>
              <a:rPr lang="en-US" altLang="zh-CN" dirty="0">
                <a:solidFill>
                  <a:srgbClr val="C00000"/>
                </a:solidFill>
                <a:latin typeface="+mn-ea"/>
              </a:rPr>
              <a:t>not</a:t>
            </a:r>
            <a:r>
              <a:rPr lang="en-US" altLang="zh-CN" dirty="0">
                <a:latin typeface="+mn-ea"/>
              </a:rPr>
              <a:t> accounted for the time-varying </a:t>
            </a:r>
            <a:r>
              <a:rPr lang="en-US" altLang="zh-CN" i="1" dirty="0">
                <a:latin typeface="+mn-ea"/>
              </a:rPr>
              <a:t>control</a:t>
            </a:r>
            <a:r>
              <a:rPr lang="en-US" altLang="zh-CN" dirty="0">
                <a:latin typeface="+mn-ea"/>
              </a:rPr>
              <a:t> that the pilot exercises over the airplane, by (for example) moving the </a:t>
            </a:r>
            <a:r>
              <a:rPr lang="en-US" altLang="zh-CN" dirty="0">
                <a:solidFill>
                  <a:srgbClr val="C00000"/>
                </a:solidFill>
                <a:latin typeface="+mn-ea"/>
              </a:rPr>
              <a:t>control column</a:t>
            </a:r>
            <a:r>
              <a:rPr lang="en-US" altLang="zh-CN" dirty="0">
                <a:latin typeface="+mn-ea"/>
              </a:rPr>
              <a:t> forward and back. </a:t>
            </a:r>
            <a:endParaRPr lang="en-US" altLang="zh-CN" dirty="0" smtClean="0">
              <a:latin typeface="+mn-ea"/>
            </a:endParaRPr>
          </a:p>
          <a:p>
            <a:pPr>
              <a:lnSpc>
                <a:spcPts val="2500"/>
              </a:lnSpc>
            </a:pPr>
            <a:r>
              <a:rPr lang="en-US" altLang="zh-CN" dirty="0" smtClean="0">
                <a:latin typeface="+mn-ea"/>
              </a:rPr>
              <a:t>To </a:t>
            </a:r>
            <a:r>
              <a:rPr lang="en-US" altLang="zh-CN" dirty="0">
                <a:latin typeface="+mn-ea"/>
              </a:rPr>
              <a:t>account for the control we introduce another subscripted variable </a:t>
            </a:r>
            <a:r>
              <a:rPr lang="en-US" altLang="zh-CN" dirty="0" err="1" smtClean="0">
                <a:solidFill>
                  <a:srgbClr val="C00000"/>
                </a:solidFill>
                <a:latin typeface="+mn-ea"/>
              </a:rPr>
              <a:t>u</a:t>
            </a:r>
            <a:r>
              <a:rPr lang="en-US" altLang="zh-CN" sz="2200" dirty="0" err="1" smtClean="0">
                <a:solidFill>
                  <a:srgbClr val="C00000"/>
                </a:solidFill>
                <a:latin typeface="+mn-ea"/>
              </a:rPr>
              <a:t>k</a:t>
            </a:r>
            <a:r>
              <a:rPr lang="en-US" altLang="zh-CN" dirty="0" smtClean="0">
                <a:latin typeface="+mn-ea"/>
              </a:rPr>
              <a:t>, </a:t>
            </a:r>
            <a:r>
              <a:rPr lang="en-US" altLang="zh-CN" dirty="0">
                <a:latin typeface="+mn-ea"/>
              </a:rPr>
              <a:t>representing the current value of the </a:t>
            </a:r>
            <a:r>
              <a:rPr lang="en-US" altLang="zh-CN" i="1" dirty="0">
                <a:solidFill>
                  <a:srgbClr val="0070C0"/>
                </a:solidFill>
                <a:latin typeface="+mn-ea"/>
              </a:rPr>
              <a:t>control signal</a:t>
            </a:r>
            <a:r>
              <a:rPr lang="en-US" altLang="zh-CN" dirty="0">
                <a:latin typeface="+mn-ea"/>
              </a:rPr>
              <a:t> that the pilot is sending to the airplane. </a:t>
            </a:r>
            <a:endParaRPr lang="en-US" altLang="zh-CN" dirty="0" smtClean="0">
              <a:latin typeface="+mn-ea"/>
            </a:endParaRPr>
          </a:p>
          <a:p>
            <a:pPr>
              <a:lnSpc>
                <a:spcPts val="2500"/>
              </a:lnSpc>
            </a:pPr>
            <a:r>
              <a:rPr lang="en-US" altLang="zh-CN" dirty="0" smtClean="0">
                <a:latin typeface="+mn-ea"/>
              </a:rPr>
              <a:t>Just </a:t>
            </a:r>
            <a:r>
              <a:rPr lang="en-US" altLang="zh-CN" dirty="0">
                <a:latin typeface="+mn-ea"/>
              </a:rPr>
              <a:t>as the previous state </a:t>
            </a:r>
            <a:r>
              <a:rPr lang="en-US" altLang="zh-CN" dirty="0">
                <a:solidFill>
                  <a:srgbClr val="C00000"/>
                </a:solidFill>
                <a:latin typeface="+mn-ea"/>
              </a:rPr>
              <a:t>x</a:t>
            </a:r>
            <a:r>
              <a:rPr lang="en-US" altLang="zh-CN" sz="2200" dirty="0">
                <a:solidFill>
                  <a:srgbClr val="C00000"/>
                </a:solidFill>
                <a:latin typeface="+mn-ea"/>
              </a:rPr>
              <a:t>k−</a:t>
            </a:r>
            <a:r>
              <a:rPr lang="en-US" altLang="zh-CN" sz="2200" dirty="0" smtClean="0">
                <a:solidFill>
                  <a:srgbClr val="C00000"/>
                </a:solidFill>
                <a:latin typeface="+mn-ea"/>
              </a:rPr>
              <a:t>1</a:t>
            </a:r>
            <a:r>
              <a:rPr lang="en-US" altLang="zh-CN" dirty="0">
                <a:latin typeface="+mn-ea"/>
              </a:rPr>
              <a:t> was scaled by a constant amount </a:t>
            </a:r>
            <a:r>
              <a:rPr lang="en-US" altLang="zh-CN" dirty="0" smtClean="0">
                <a:solidFill>
                  <a:srgbClr val="C00000"/>
                </a:solidFill>
                <a:latin typeface="+mn-ea"/>
              </a:rPr>
              <a:t>a</a:t>
            </a:r>
            <a:r>
              <a:rPr lang="en-US" altLang="zh-CN" dirty="0" smtClean="0">
                <a:latin typeface="+mn-ea"/>
              </a:rPr>
              <a:t>, </a:t>
            </a:r>
            <a:r>
              <a:rPr lang="en-US" altLang="zh-CN" dirty="0">
                <a:latin typeface="+mn-ea"/>
              </a:rPr>
              <a:t>this control signal can be scaled by a constant amount if we like; call it </a:t>
            </a:r>
            <a:r>
              <a:rPr lang="en-US" altLang="zh-CN" dirty="0" smtClean="0">
                <a:solidFill>
                  <a:srgbClr val="C00000"/>
                </a:solidFill>
                <a:latin typeface="+mn-ea"/>
              </a:rPr>
              <a:t>b</a:t>
            </a:r>
            <a:r>
              <a:rPr lang="en-US" altLang="zh-CN" dirty="0" smtClean="0">
                <a:latin typeface="+mn-ea"/>
              </a:rPr>
              <a:t>. </a:t>
            </a:r>
          </a:p>
          <a:p>
            <a:pPr>
              <a:lnSpc>
                <a:spcPts val="2500"/>
              </a:lnSpc>
            </a:pPr>
            <a:r>
              <a:rPr lang="en-US" altLang="zh-CN" dirty="0" smtClean="0">
                <a:latin typeface="+mn-ea"/>
              </a:rPr>
              <a:t>So </a:t>
            </a:r>
            <a:r>
              <a:rPr lang="en-US" altLang="zh-CN" dirty="0">
                <a:latin typeface="+mn-ea"/>
              </a:rPr>
              <a:t>our complete equation for the state </a:t>
            </a:r>
            <a:r>
              <a:rPr lang="en-US" altLang="zh-CN" dirty="0" smtClean="0">
                <a:latin typeface="+mn-ea"/>
              </a:rPr>
              <a:t>becomes</a:t>
            </a:r>
          </a:p>
          <a:p>
            <a:pPr>
              <a:lnSpc>
                <a:spcPts val="2500"/>
              </a:lnSpc>
            </a:pPr>
            <a:r>
              <a:rPr lang="en-US" altLang="zh-CN" dirty="0">
                <a:latin typeface="+mn-ea"/>
              </a:rPr>
              <a:t>In general,</a:t>
            </a:r>
            <a:r>
              <a:rPr lang="en-US" altLang="zh-CN" dirty="0">
                <a:latin typeface="+mn-ea"/>
              </a:rPr>
              <a:t> any signal other than noise can be scaled by some constant, so our equation for the observation </a:t>
            </a:r>
            <a:r>
              <a:rPr lang="en-US" altLang="zh-CN" dirty="0" err="1">
                <a:solidFill>
                  <a:srgbClr val="0070C0"/>
                </a:solidFill>
                <a:latin typeface="+mn-ea"/>
              </a:rPr>
              <a:t>zk</a:t>
            </a:r>
            <a:r>
              <a:rPr lang="en-US" altLang="zh-CN" dirty="0">
                <a:latin typeface="+mn-ea"/>
              </a:rPr>
              <a:t> can be rewritten </a:t>
            </a:r>
            <a:r>
              <a:rPr lang="en-US" altLang="zh-CN" dirty="0" smtClean="0">
                <a:latin typeface="+mn-ea"/>
              </a:rPr>
              <a:t>thus</a:t>
            </a:r>
            <a:endParaRPr lang="zh-CN" altLang="zh-CN" dirty="0">
              <a:latin typeface="+mn-ea"/>
            </a:endParaRPr>
          </a:p>
        </p:txBody>
      </p:sp>
      <p:sp>
        <p:nvSpPr>
          <p:cNvPr id="4" name="日期占位符 3"/>
          <p:cNvSpPr>
            <a:spLocks noGrp="1"/>
          </p:cNvSpPr>
          <p:nvPr>
            <p:ph type="dt" sz="half" idx="10"/>
          </p:nvPr>
        </p:nvSpPr>
        <p:spPr/>
        <p:txBody>
          <a:bodyPr/>
          <a:lstStyle/>
          <a:p>
            <a:fld id="{72229329-BE9B-4B32-98B5-365131AD56B6}" type="datetime1">
              <a:rPr lang="zh-CN" altLang="en-US" smtClean="0"/>
              <a:pPr/>
              <a:t>2017/6/8</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pPr/>
              <a:t>47</a:t>
            </a:fld>
            <a:endParaRPr lang="zh-CN" altLang="en-US"/>
          </a:p>
        </p:txBody>
      </p:sp>
      <p:pic>
        <p:nvPicPr>
          <p:cNvPr id="11" name="图片 10"/>
          <p:cNvPicPr>
            <a:picLocks noChangeAspect="1"/>
          </p:cNvPicPr>
          <p:nvPr/>
        </p:nvPicPr>
        <p:blipFill>
          <a:blip r:embed="rId3"/>
          <a:stretch>
            <a:fillRect/>
          </a:stretch>
        </p:blipFill>
        <p:spPr>
          <a:xfrm>
            <a:off x="6670343" y="1451323"/>
            <a:ext cx="1406857" cy="748603"/>
          </a:xfrm>
          <a:prstGeom prst="rect">
            <a:avLst/>
          </a:prstGeom>
          <a:ln>
            <a:solidFill>
              <a:schemeClr val="accent1"/>
            </a:solidFill>
          </a:ln>
        </p:spPr>
      </p:pic>
      <p:pic>
        <p:nvPicPr>
          <p:cNvPr id="12" name="图片 11"/>
          <p:cNvPicPr>
            <a:picLocks noChangeAspect="1"/>
          </p:cNvPicPr>
          <p:nvPr/>
        </p:nvPicPr>
        <p:blipFill>
          <a:blip r:embed="rId4"/>
          <a:stretch>
            <a:fillRect/>
          </a:stretch>
        </p:blipFill>
        <p:spPr>
          <a:xfrm>
            <a:off x="6670342" y="4569820"/>
            <a:ext cx="2107939" cy="436556"/>
          </a:xfrm>
          <a:prstGeom prst="rect">
            <a:avLst/>
          </a:prstGeom>
          <a:ln>
            <a:solidFill>
              <a:srgbClr val="0070C0"/>
            </a:solidFill>
          </a:ln>
        </p:spPr>
      </p:pic>
      <p:pic>
        <p:nvPicPr>
          <p:cNvPr id="13" name="图片 12"/>
          <p:cNvPicPr>
            <a:picLocks noChangeAspect="1"/>
          </p:cNvPicPr>
          <p:nvPr/>
        </p:nvPicPr>
        <p:blipFill>
          <a:blip r:embed="rId5"/>
          <a:stretch>
            <a:fillRect/>
          </a:stretch>
        </p:blipFill>
        <p:spPr>
          <a:xfrm>
            <a:off x="5733763" y="5385179"/>
            <a:ext cx="1873157" cy="412980"/>
          </a:xfrm>
          <a:prstGeom prst="rect">
            <a:avLst/>
          </a:prstGeom>
          <a:ln>
            <a:solidFill>
              <a:schemeClr val="accent1">
                <a:lumMod val="75000"/>
              </a:schemeClr>
            </a:solidFill>
          </a:ln>
        </p:spPr>
      </p:pic>
    </p:spTree>
    <p:extLst>
      <p:ext uri="{BB962C8B-B14F-4D97-AF65-F5344CB8AC3E}">
        <p14:creationId xmlns:p14="http://schemas.microsoft.com/office/powerpoint/2010/main" val="7038887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Part 9: Modifying the </a:t>
            </a:r>
            <a:r>
              <a:rPr lang="en-US" altLang="zh-CN" b="1" dirty="0" smtClean="0"/>
              <a:t>Estimates</a:t>
            </a:r>
            <a:endParaRPr lang="zh-CN" altLang="en-US" dirty="0"/>
          </a:p>
        </p:txBody>
      </p:sp>
      <p:sp>
        <p:nvSpPr>
          <p:cNvPr id="3" name="内容占位符 2"/>
          <p:cNvSpPr>
            <a:spLocks noGrp="1"/>
          </p:cNvSpPr>
          <p:nvPr>
            <p:ph idx="1"/>
          </p:nvPr>
        </p:nvSpPr>
        <p:spPr/>
        <p:txBody>
          <a:bodyPr/>
          <a:lstStyle/>
          <a:p>
            <a:r>
              <a:rPr lang="en-US" altLang="zh-CN" dirty="0" smtClean="0"/>
              <a:t>More realistic/general </a:t>
            </a:r>
            <a:r>
              <a:rPr lang="en-US" altLang="zh-CN" dirty="0"/>
              <a:t>equations for the state </a:t>
            </a:r>
            <a:r>
              <a:rPr lang="en-US" altLang="zh-CN" dirty="0" smtClean="0"/>
              <a:t>&amp; observation </a:t>
            </a:r>
            <a:r>
              <a:rPr lang="en-US" altLang="zh-CN" dirty="0"/>
              <a:t>variables of our system:</a:t>
            </a:r>
            <a:endParaRPr lang="zh-CN" altLang="en-US" dirty="0"/>
          </a:p>
          <a:p>
            <a:endParaRPr lang="en-US" altLang="zh-CN" dirty="0" smtClean="0"/>
          </a:p>
          <a:p>
            <a:r>
              <a:rPr lang="en-US" altLang="zh-CN" dirty="0"/>
              <a:t>As we might expect, the introduction of these new components into our model requires a corresponding modification to the </a:t>
            </a:r>
            <a:r>
              <a:rPr lang="en-US" altLang="zh-CN" dirty="0" smtClean="0"/>
              <a:t>prediction </a:t>
            </a:r>
            <a:r>
              <a:rPr lang="en-US" altLang="zh-CN" dirty="0"/>
              <a:t>and update equations</a:t>
            </a:r>
            <a:r>
              <a:rPr lang="en-US" altLang="zh-CN" dirty="0" smtClean="0"/>
              <a:t>:</a:t>
            </a:r>
          </a:p>
          <a:p>
            <a:r>
              <a:rPr lang="en-US" altLang="zh-CN" dirty="0" smtClean="0"/>
              <a:t>Predict</a:t>
            </a:r>
          </a:p>
          <a:p>
            <a:endParaRPr lang="en-US" altLang="zh-CN" dirty="0"/>
          </a:p>
          <a:p>
            <a:r>
              <a:rPr lang="en-US" altLang="zh-CN" dirty="0"/>
              <a:t>Update</a:t>
            </a:r>
            <a:endParaRPr lang="zh-CN" altLang="en-US" dirty="0"/>
          </a:p>
        </p:txBody>
      </p:sp>
      <p:sp>
        <p:nvSpPr>
          <p:cNvPr id="4" name="日期占位符 3"/>
          <p:cNvSpPr>
            <a:spLocks noGrp="1"/>
          </p:cNvSpPr>
          <p:nvPr>
            <p:ph type="dt" sz="half" idx="10"/>
          </p:nvPr>
        </p:nvSpPr>
        <p:spPr/>
        <p:txBody>
          <a:bodyPr/>
          <a:lstStyle/>
          <a:p>
            <a:fld id="{72229329-BE9B-4B32-98B5-365131AD56B6}" type="datetime1">
              <a:rPr lang="zh-CN" altLang="en-US" smtClean="0"/>
              <a:t>2017/6/8</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48</a:t>
            </a:fld>
            <a:endParaRPr lang="zh-CN" altLang="en-US"/>
          </a:p>
        </p:txBody>
      </p:sp>
      <p:pic>
        <p:nvPicPr>
          <p:cNvPr id="6" name="图片 5"/>
          <p:cNvPicPr>
            <a:picLocks noChangeAspect="1"/>
          </p:cNvPicPr>
          <p:nvPr/>
        </p:nvPicPr>
        <p:blipFill>
          <a:blip r:embed="rId3"/>
          <a:stretch>
            <a:fillRect/>
          </a:stretch>
        </p:blipFill>
        <p:spPr>
          <a:xfrm>
            <a:off x="5423207" y="2329146"/>
            <a:ext cx="1919288" cy="770326"/>
          </a:xfrm>
          <a:prstGeom prst="rect">
            <a:avLst/>
          </a:prstGeom>
          <a:ln>
            <a:solidFill>
              <a:schemeClr val="tx1"/>
            </a:solidFill>
          </a:ln>
        </p:spPr>
      </p:pic>
      <p:pic>
        <p:nvPicPr>
          <p:cNvPr id="7" name="图片 6"/>
          <p:cNvPicPr>
            <a:picLocks noChangeAspect="1"/>
          </p:cNvPicPr>
          <p:nvPr/>
        </p:nvPicPr>
        <p:blipFill>
          <a:blip r:embed="rId4"/>
          <a:stretch>
            <a:fillRect/>
          </a:stretch>
        </p:blipFill>
        <p:spPr>
          <a:xfrm>
            <a:off x="2652072" y="4570863"/>
            <a:ext cx="1828586" cy="780197"/>
          </a:xfrm>
          <a:prstGeom prst="rect">
            <a:avLst/>
          </a:prstGeom>
          <a:ln>
            <a:solidFill>
              <a:schemeClr val="accent1"/>
            </a:solidFill>
          </a:ln>
        </p:spPr>
      </p:pic>
      <p:pic>
        <p:nvPicPr>
          <p:cNvPr id="8" name="图片 7"/>
          <p:cNvPicPr>
            <a:picLocks noChangeAspect="1"/>
          </p:cNvPicPr>
          <p:nvPr/>
        </p:nvPicPr>
        <p:blipFill>
          <a:blip r:embed="rId5"/>
          <a:stretch>
            <a:fillRect/>
          </a:stretch>
        </p:blipFill>
        <p:spPr>
          <a:xfrm>
            <a:off x="2652071" y="5530447"/>
            <a:ext cx="2444089" cy="1191028"/>
          </a:xfrm>
          <a:prstGeom prst="rect">
            <a:avLst/>
          </a:prstGeom>
          <a:ln>
            <a:solidFill>
              <a:schemeClr val="accent1"/>
            </a:solidFill>
          </a:ln>
        </p:spPr>
      </p:pic>
      <p:pic>
        <p:nvPicPr>
          <p:cNvPr id="9" name="图片 8"/>
          <p:cNvPicPr>
            <a:picLocks noChangeAspect="1"/>
          </p:cNvPicPr>
          <p:nvPr/>
        </p:nvPicPr>
        <p:blipFill>
          <a:blip r:embed="rId6"/>
          <a:stretch>
            <a:fillRect/>
          </a:stretch>
        </p:blipFill>
        <p:spPr>
          <a:xfrm>
            <a:off x="5367975" y="4341410"/>
            <a:ext cx="4914900" cy="2019300"/>
          </a:xfrm>
          <a:prstGeom prst="rect">
            <a:avLst/>
          </a:prstGeom>
        </p:spPr>
      </p:pic>
      <p:sp>
        <p:nvSpPr>
          <p:cNvPr id="10" name="矩形 9"/>
          <p:cNvSpPr/>
          <p:nvPr/>
        </p:nvSpPr>
        <p:spPr>
          <a:xfrm>
            <a:off x="10554690" y="5066327"/>
            <a:ext cx="1070925" cy="1200329"/>
          </a:xfrm>
          <a:prstGeom prst="rect">
            <a:avLst/>
          </a:prstGeom>
        </p:spPr>
        <p:txBody>
          <a:bodyPr wrap="square">
            <a:spAutoFit/>
          </a:bodyPr>
          <a:lstStyle/>
          <a:p>
            <a:r>
              <a:rPr lang="zh-CN" altLang="en-US" dirty="0"/>
              <a:t>a=  0.78</a:t>
            </a:r>
          </a:p>
          <a:p>
            <a:r>
              <a:rPr lang="zh-CN" altLang="en-US" dirty="0"/>
              <a:t>r= 186</a:t>
            </a:r>
          </a:p>
          <a:p>
            <a:r>
              <a:rPr lang="zh-CN" altLang="en-US" dirty="0"/>
              <a:t>b= 0.92</a:t>
            </a:r>
          </a:p>
          <a:p>
            <a:r>
              <a:rPr lang="zh-CN" altLang="en-US" dirty="0"/>
              <a:t>c= 1.5</a:t>
            </a:r>
          </a:p>
        </p:txBody>
      </p:sp>
    </p:spTree>
    <p:extLst>
      <p:ext uri="{BB962C8B-B14F-4D97-AF65-F5344CB8AC3E}">
        <p14:creationId xmlns:p14="http://schemas.microsoft.com/office/powerpoint/2010/main" val="6864718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Part 10: Adding Velocity to the </a:t>
            </a:r>
            <a:r>
              <a:rPr lang="en-US" altLang="zh-CN" b="1" dirty="0" smtClean="0"/>
              <a:t>System</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Recall our original equation for the altitude of an airplane</a:t>
            </a:r>
            <a:r>
              <a:rPr lang="en-US" altLang="zh-CN" dirty="0" smtClean="0"/>
              <a:t>:</a:t>
            </a:r>
          </a:p>
          <a:p>
            <a:endParaRPr lang="en-US" altLang="zh-CN" dirty="0" smtClean="0"/>
          </a:p>
          <a:p>
            <a:r>
              <a:rPr lang="en-US" altLang="zh-CN" dirty="0" smtClean="0"/>
              <a:t>with </a:t>
            </a:r>
            <a:r>
              <a:rPr lang="en-US" altLang="zh-CN" dirty="0"/>
              <a:t>the more general form</a:t>
            </a:r>
            <a:r>
              <a:rPr lang="en-US" altLang="zh-CN" dirty="0" smtClean="0"/>
              <a:t>:</a:t>
            </a:r>
          </a:p>
          <a:p>
            <a:r>
              <a:rPr lang="en-US" altLang="zh-CN" dirty="0" smtClean="0"/>
              <a:t>Altitude</a:t>
            </a:r>
            <a:r>
              <a:rPr lang="en-US" altLang="zh-CN" dirty="0"/>
              <a:t>, after all, is a kind of </a:t>
            </a:r>
            <a:r>
              <a:rPr lang="en-US" altLang="zh-CN" dirty="0" smtClean="0"/>
              <a:t>distance for </a:t>
            </a:r>
            <a:r>
              <a:rPr lang="en-US" altLang="zh-CN" dirty="0"/>
              <a:t>which we learned the formula</a:t>
            </a:r>
          </a:p>
          <a:p>
            <a:r>
              <a:rPr lang="en-US" altLang="zh-CN" dirty="0" smtClean="0"/>
              <a:t>Can </a:t>
            </a:r>
            <a:r>
              <a:rPr lang="en-US" altLang="zh-CN" dirty="0"/>
              <a:t>we reconcile these two different ways of thinking about distance? The answer is yes, but it will require us to take two steps.</a:t>
            </a:r>
          </a:p>
          <a:p>
            <a:r>
              <a:rPr lang="en-US" altLang="zh-CN" dirty="0"/>
              <a:t>First, we </a:t>
            </a:r>
            <a:r>
              <a:rPr lang="en-US" altLang="zh-CN" dirty="0" smtClean="0"/>
              <a:t>introduce </a:t>
            </a:r>
            <a:r>
              <a:rPr lang="en-US" altLang="zh-CN" dirty="0"/>
              <a:t>the concepts </a:t>
            </a:r>
            <a:r>
              <a:rPr lang="en-US" altLang="zh-CN" i="1" dirty="0"/>
              <a:t>current time</a:t>
            </a:r>
            <a:r>
              <a:rPr lang="en-US" altLang="zh-CN" dirty="0"/>
              <a:t> and </a:t>
            </a:r>
            <a:r>
              <a:rPr lang="en-US" altLang="zh-CN" i="1" dirty="0"/>
              <a:t>previous time</a:t>
            </a:r>
            <a:r>
              <a:rPr lang="en-US" altLang="zh-CN" dirty="0"/>
              <a:t> into our high-school formula, and think about distance in discrete time steps rather than overall distance</a:t>
            </a:r>
            <a:r>
              <a:rPr lang="en-US" altLang="zh-CN" dirty="0" smtClean="0"/>
              <a:t>:</a:t>
            </a:r>
            <a:endParaRPr lang="en-US" altLang="zh-CN" dirty="0"/>
          </a:p>
          <a:p>
            <a:endParaRPr lang="zh-CN" altLang="en-US" dirty="0"/>
          </a:p>
        </p:txBody>
      </p:sp>
      <p:sp>
        <p:nvSpPr>
          <p:cNvPr id="4" name="日期占位符 3"/>
          <p:cNvSpPr>
            <a:spLocks noGrp="1"/>
          </p:cNvSpPr>
          <p:nvPr>
            <p:ph type="dt" sz="half" idx="10"/>
          </p:nvPr>
        </p:nvSpPr>
        <p:spPr/>
        <p:txBody>
          <a:bodyPr/>
          <a:lstStyle/>
          <a:p>
            <a:fld id="{72229329-BE9B-4B32-98B5-365131AD56B6}" type="datetime1">
              <a:rPr lang="zh-CN" altLang="en-US" smtClean="0"/>
              <a:t>2017/6/8</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49</a:t>
            </a:fld>
            <a:endParaRPr lang="zh-CN" altLang="en-US"/>
          </a:p>
        </p:txBody>
      </p:sp>
      <p:sp>
        <p:nvSpPr>
          <p:cNvPr id="6" name="矩形 5"/>
          <p:cNvSpPr/>
          <p:nvPr/>
        </p:nvSpPr>
        <p:spPr>
          <a:xfrm>
            <a:off x="1229436" y="2221377"/>
            <a:ext cx="4021540" cy="369332"/>
          </a:xfrm>
          <a:prstGeom prst="rect">
            <a:avLst/>
          </a:prstGeom>
          <a:ln>
            <a:solidFill>
              <a:schemeClr val="accent1"/>
            </a:solidFill>
          </a:ln>
        </p:spPr>
        <p:txBody>
          <a:bodyPr wrap="square">
            <a:spAutoFit/>
          </a:bodyPr>
          <a:lstStyle/>
          <a:p>
            <a:r>
              <a:rPr lang="en-US" altLang="zh-CN" b="1" i="1" dirty="0" err="1" smtClean="0"/>
              <a:t>altitude</a:t>
            </a:r>
            <a:r>
              <a:rPr lang="en-US" altLang="zh-CN" b="1" i="1" baseline="-25000" dirty="0" err="1" smtClean="0"/>
              <a:t>current</a:t>
            </a:r>
            <a:r>
              <a:rPr lang="en-US" altLang="zh-CN" b="1" dirty="0"/>
              <a:t> = 0.98 * </a:t>
            </a:r>
            <a:r>
              <a:rPr lang="en-US" altLang="zh-CN" b="1" i="1" dirty="0" err="1" smtClean="0"/>
              <a:t>altitude</a:t>
            </a:r>
            <a:r>
              <a:rPr lang="en-US" altLang="zh-CN" b="1" i="1" baseline="-25000" dirty="0" err="1" smtClean="0"/>
              <a:t>previous</a:t>
            </a:r>
            <a:endParaRPr lang="zh-CN" altLang="en-US" dirty="0"/>
          </a:p>
        </p:txBody>
      </p:sp>
      <p:sp>
        <p:nvSpPr>
          <p:cNvPr id="8" name="矩形 7"/>
          <p:cNvSpPr/>
          <p:nvPr/>
        </p:nvSpPr>
        <p:spPr>
          <a:xfrm>
            <a:off x="5628564" y="2670228"/>
            <a:ext cx="1486304" cy="523220"/>
          </a:xfrm>
          <a:prstGeom prst="rect">
            <a:avLst/>
          </a:prstGeom>
          <a:ln>
            <a:solidFill>
              <a:schemeClr val="accent1"/>
            </a:solidFill>
          </a:ln>
        </p:spPr>
        <p:txBody>
          <a:bodyPr wrap="none">
            <a:spAutoFit/>
          </a:bodyPr>
          <a:lstStyle/>
          <a:p>
            <a:r>
              <a:rPr lang="en-US" altLang="zh-CN" sz="2800" dirty="0" err="1"/>
              <a:t>x</a:t>
            </a:r>
            <a:r>
              <a:rPr lang="en-US" altLang="zh-CN" sz="2000" dirty="0" err="1"/>
              <a:t>k</a:t>
            </a:r>
            <a:r>
              <a:rPr lang="en-US" altLang="zh-CN" sz="2800" dirty="0"/>
              <a:t>=ax</a:t>
            </a:r>
            <a:r>
              <a:rPr lang="en-US" altLang="zh-CN" dirty="0"/>
              <a:t>k−1</a:t>
            </a:r>
            <a:endParaRPr lang="zh-CN" altLang="en-US" sz="2800" dirty="0"/>
          </a:p>
        </p:txBody>
      </p:sp>
      <p:sp>
        <p:nvSpPr>
          <p:cNvPr id="9" name="矩形 8"/>
          <p:cNvSpPr/>
          <p:nvPr/>
        </p:nvSpPr>
        <p:spPr>
          <a:xfrm>
            <a:off x="2593075" y="3631962"/>
            <a:ext cx="2891321" cy="369332"/>
          </a:xfrm>
          <a:prstGeom prst="rect">
            <a:avLst/>
          </a:prstGeom>
          <a:ln>
            <a:solidFill>
              <a:schemeClr val="accent1"/>
            </a:solidFill>
          </a:ln>
        </p:spPr>
        <p:txBody>
          <a:bodyPr wrap="square">
            <a:spAutoFit/>
          </a:bodyPr>
          <a:lstStyle/>
          <a:p>
            <a:r>
              <a:rPr lang="en-US" altLang="zh-CN" b="1" i="1" dirty="0" smtClean="0"/>
              <a:t>distance </a:t>
            </a:r>
            <a:r>
              <a:rPr lang="en-US" altLang="zh-CN" b="1" i="1" dirty="0"/>
              <a:t>= velocity * time</a:t>
            </a:r>
            <a:endParaRPr lang="en-US" altLang="zh-CN" dirty="0"/>
          </a:p>
        </p:txBody>
      </p:sp>
      <p:sp>
        <p:nvSpPr>
          <p:cNvPr id="10" name="矩形 9"/>
          <p:cNvSpPr/>
          <p:nvPr/>
        </p:nvSpPr>
        <p:spPr>
          <a:xfrm>
            <a:off x="1218197" y="5883392"/>
            <a:ext cx="8065557" cy="369332"/>
          </a:xfrm>
          <a:prstGeom prst="rect">
            <a:avLst/>
          </a:prstGeom>
          <a:solidFill>
            <a:schemeClr val="bg1"/>
          </a:solidFill>
          <a:ln>
            <a:solidFill>
              <a:schemeClr val="tx1"/>
            </a:solidFill>
          </a:ln>
        </p:spPr>
        <p:txBody>
          <a:bodyPr wrap="square">
            <a:spAutoFit/>
          </a:bodyPr>
          <a:lstStyle/>
          <a:p>
            <a:r>
              <a:rPr lang="en-US" altLang="zh-CN" dirty="0">
                <a:solidFill>
                  <a:srgbClr val="000000"/>
                </a:solidFill>
                <a:latin typeface="Arial" panose="020B0604020202020204" pitchFamily="34" charset="0"/>
              </a:rPr>
              <a:t>  </a:t>
            </a:r>
            <a:r>
              <a:rPr lang="en-US" altLang="zh-CN" b="1" i="1" dirty="0" err="1">
                <a:solidFill>
                  <a:srgbClr val="000000"/>
                </a:solidFill>
                <a:latin typeface="Arial" panose="020B0604020202020204" pitchFamily="34" charset="0"/>
              </a:rPr>
              <a:t>distance</a:t>
            </a:r>
            <a:r>
              <a:rPr lang="en-US" altLang="zh-CN" b="1" i="1" baseline="-25000" dirty="0" err="1">
                <a:solidFill>
                  <a:srgbClr val="000000"/>
                </a:solidFill>
                <a:latin typeface="Arial" panose="020B0604020202020204" pitchFamily="34" charset="0"/>
              </a:rPr>
              <a:t>current</a:t>
            </a:r>
            <a:r>
              <a:rPr lang="en-US" altLang="zh-CN" b="1" dirty="0">
                <a:solidFill>
                  <a:srgbClr val="000000"/>
                </a:solidFill>
                <a:latin typeface="Arial" panose="020B0604020202020204" pitchFamily="34" charset="0"/>
              </a:rPr>
              <a:t> = </a:t>
            </a:r>
            <a:r>
              <a:rPr lang="en-US" altLang="zh-CN" b="1" i="1" dirty="0" err="1">
                <a:solidFill>
                  <a:srgbClr val="000000"/>
                </a:solidFill>
                <a:latin typeface="Arial" panose="020B0604020202020204" pitchFamily="34" charset="0"/>
              </a:rPr>
              <a:t>distance</a:t>
            </a:r>
            <a:r>
              <a:rPr lang="en-US" altLang="zh-CN" b="1" i="1" baseline="-25000" dirty="0" err="1">
                <a:solidFill>
                  <a:srgbClr val="000000"/>
                </a:solidFill>
                <a:latin typeface="Arial" panose="020B0604020202020204" pitchFamily="34" charset="0"/>
              </a:rPr>
              <a:t>previous</a:t>
            </a:r>
            <a:r>
              <a:rPr lang="en-US" altLang="zh-CN" b="1" dirty="0">
                <a:solidFill>
                  <a:srgbClr val="000000"/>
                </a:solidFill>
                <a:latin typeface="Arial" panose="020B0604020202020204" pitchFamily="34" charset="0"/>
              </a:rPr>
              <a:t> + </a:t>
            </a:r>
            <a:r>
              <a:rPr lang="en-US" altLang="zh-CN" b="1" i="1" dirty="0" err="1">
                <a:solidFill>
                  <a:srgbClr val="000000"/>
                </a:solidFill>
                <a:latin typeface="Arial" panose="020B0604020202020204" pitchFamily="34" charset="0"/>
              </a:rPr>
              <a:t>velocity</a:t>
            </a:r>
            <a:r>
              <a:rPr lang="en-US" altLang="zh-CN" b="1" i="1" baseline="-25000" dirty="0" err="1">
                <a:solidFill>
                  <a:srgbClr val="000000"/>
                </a:solidFill>
                <a:latin typeface="Arial" panose="020B0604020202020204" pitchFamily="34" charset="0"/>
              </a:rPr>
              <a:t>previous</a:t>
            </a:r>
            <a:r>
              <a:rPr lang="en-US" altLang="zh-CN" b="1" dirty="0">
                <a:solidFill>
                  <a:srgbClr val="000000"/>
                </a:solidFill>
                <a:latin typeface="Arial" panose="020B0604020202020204" pitchFamily="34" charset="0"/>
              </a:rPr>
              <a:t> * (</a:t>
            </a:r>
            <a:r>
              <a:rPr lang="en-US" altLang="zh-CN" b="1" i="1" dirty="0" err="1" smtClean="0">
                <a:solidFill>
                  <a:srgbClr val="0070C0"/>
                </a:solidFill>
                <a:latin typeface="Arial" panose="020B0604020202020204" pitchFamily="34" charset="0"/>
              </a:rPr>
              <a:t>time</a:t>
            </a:r>
            <a:r>
              <a:rPr lang="en-US" altLang="zh-CN" b="1" i="1" baseline="-25000" dirty="0" err="1" smtClean="0">
                <a:solidFill>
                  <a:srgbClr val="0070C0"/>
                </a:solidFill>
                <a:latin typeface="Arial" panose="020B0604020202020204" pitchFamily="34" charset="0"/>
              </a:rPr>
              <a:t>current</a:t>
            </a:r>
            <a:r>
              <a:rPr lang="en-US" altLang="zh-CN" b="1" dirty="0" smtClean="0">
                <a:solidFill>
                  <a:srgbClr val="0070C0"/>
                </a:solidFill>
                <a:latin typeface="Arial" panose="020B0604020202020204" pitchFamily="34" charset="0"/>
              </a:rPr>
              <a:t> -</a:t>
            </a:r>
            <a:r>
              <a:rPr lang="en-US" altLang="zh-CN" b="1" dirty="0">
                <a:solidFill>
                  <a:srgbClr val="0070C0"/>
                </a:solidFill>
                <a:latin typeface="Arial" panose="020B0604020202020204" pitchFamily="34" charset="0"/>
              </a:rPr>
              <a:t> </a:t>
            </a:r>
            <a:r>
              <a:rPr lang="en-US" altLang="zh-CN" b="1" i="1" dirty="0" err="1">
                <a:solidFill>
                  <a:srgbClr val="0070C0"/>
                </a:solidFill>
                <a:latin typeface="Arial" panose="020B0604020202020204" pitchFamily="34" charset="0"/>
              </a:rPr>
              <a:t>time</a:t>
            </a:r>
            <a:r>
              <a:rPr lang="en-US" altLang="zh-CN" b="1" i="1" baseline="-25000" dirty="0" err="1">
                <a:solidFill>
                  <a:srgbClr val="0070C0"/>
                </a:solidFill>
                <a:latin typeface="Arial" panose="020B0604020202020204" pitchFamily="34" charset="0"/>
              </a:rPr>
              <a:t>previous</a:t>
            </a:r>
            <a:r>
              <a:rPr lang="en-US" altLang="zh-CN" b="1" dirty="0" smtClean="0">
                <a:solidFill>
                  <a:srgbClr val="000000"/>
                </a:solidFill>
                <a:latin typeface="Arial" panose="020B0604020202020204" pitchFamily="34" charset="0"/>
              </a:rPr>
              <a:t>)</a:t>
            </a:r>
            <a:endParaRPr lang="zh-CN" altLang="en-US" dirty="0"/>
          </a:p>
        </p:txBody>
      </p:sp>
      <p:sp>
        <p:nvSpPr>
          <p:cNvPr id="11" name="矩形 10"/>
          <p:cNvSpPr/>
          <p:nvPr/>
        </p:nvSpPr>
        <p:spPr>
          <a:xfrm>
            <a:off x="1202140" y="6347122"/>
            <a:ext cx="6877334" cy="369332"/>
          </a:xfrm>
          <a:prstGeom prst="rect">
            <a:avLst/>
          </a:prstGeom>
          <a:solidFill>
            <a:schemeClr val="bg1"/>
          </a:solidFill>
          <a:ln>
            <a:solidFill>
              <a:schemeClr val="tx1"/>
            </a:solidFill>
          </a:ln>
        </p:spPr>
        <p:txBody>
          <a:bodyPr wrap="square">
            <a:spAutoFit/>
          </a:bodyPr>
          <a:lstStyle/>
          <a:p>
            <a:r>
              <a:rPr lang="en-US" altLang="zh-CN" dirty="0">
                <a:solidFill>
                  <a:srgbClr val="000000"/>
                </a:solidFill>
                <a:latin typeface="Arial" panose="020B0604020202020204" pitchFamily="34" charset="0"/>
              </a:rPr>
              <a:t>  </a:t>
            </a:r>
            <a:r>
              <a:rPr lang="en-US" altLang="zh-CN" b="1" i="1" dirty="0" err="1">
                <a:solidFill>
                  <a:srgbClr val="000000"/>
                </a:solidFill>
                <a:latin typeface="Arial" panose="020B0604020202020204" pitchFamily="34" charset="0"/>
              </a:rPr>
              <a:t>distance</a:t>
            </a:r>
            <a:r>
              <a:rPr lang="en-US" altLang="zh-CN" b="1" i="1" baseline="-25000" dirty="0" err="1">
                <a:solidFill>
                  <a:srgbClr val="000000"/>
                </a:solidFill>
                <a:latin typeface="Arial" panose="020B0604020202020204" pitchFamily="34" charset="0"/>
              </a:rPr>
              <a:t>current</a:t>
            </a:r>
            <a:r>
              <a:rPr lang="en-US" altLang="zh-CN" b="1" dirty="0">
                <a:solidFill>
                  <a:srgbClr val="000000"/>
                </a:solidFill>
                <a:latin typeface="Arial" panose="020B0604020202020204" pitchFamily="34" charset="0"/>
              </a:rPr>
              <a:t> = </a:t>
            </a:r>
            <a:r>
              <a:rPr lang="en-US" altLang="zh-CN" b="1" i="1" dirty="0" err="1">
                <a:solidFill>
                  <a:srgbClr val="000000"/>
                </a:solidFill>
                <a:latin typeface="Arial" panose="020B0604020202020204" pitchFamily="34" charset="0"/>
              </a:rPr>
              <a:t>distance</a:t>
            </a:r>
            <a:r>
              <a:rPr lang="en-US" altLang="zh-CN" b="1" i="1" baseline="-25000" dirty="0" err="1">
                <a:solidFill>
                  <a:srgbClr val="000000"/>
                </a:solidFill>
                <a:latin typeface="Arial" panose="020B0604020202020204" pitchFamily="34" charset="0"/>
              </a:rPr>
              <a:t>previous</a:t>
            </a:r>
            <a:r>
              <a:rPr lang="en-US" altLang="zh-CN" b="1" dirty="0">
                <a:solidFill>
                  <a:srgbClr val="000000"/>
                </a:solidFill>
                <a:latin typeface="Arial" panose="020B0604020202020204" pitchFamily="34" charset="0"/>
              </a:rPr>
              <a:t> + </a:t>
            </a:r>
            <a:r>
              <a:rPr lang="en-US" altLang="zh-CN" b="1" i="1" dirty="0" err="1">
                <a:solidFill>
                  <a:srgbClr val="000000"/>
                </a:solidFill>
                <a:latin typeface="Arial" panose="020B0604020202020204" pitchFamily="34" charset="0"/>
              </a:rPr>
              <a:t>velocity</a:t>
            </a:r>
            <a:r>
              <a:rPr lang="en-US" altLang="zh-CN" b="1" i="1" baseline="-25000" dirty="0" err="1">
                <a:solidFill>
                  <a:srgbClr val="000000"/>
                </a:solidFill>
                <a:latin typeface="Arial" panose="020B0604020202020204" pitchFamily="34" charset="0"/>
              </a:rPr>
              <a:t>previous</a:t>
            </a:r>
            <a:r>
              <a:rPr lang="en-US" altLang="zh-CN" b="1" dirty="0">
                <a:solidFill>
                  <a:srgbClr val="000000"/>
                </a:solidFill>
                <a:latin typeface="Arial" panose="020B0604020202020204" pitchFamily="34" charset="0"/>
              </a:rPr>
              <a:t> * </a:t>
            </a:r>
            <a:r>
              <a:rPr lang="en-US" altLang="zh-CN" b="1" i="1" dirty="0" err="1" smtClean="0">
                <a:solidFill>
                  <a:srgbClr val="0070C0"/>
                </a:solidFill>
                <a:latin typeface="Arial" panose="020B0604020202020204" pitchFamily="34" charset="0"/>
              </a:rPr>
              <a:t>timestep</a:t>
            </a:r>
            <a:endParaRPr lang="zh-CN" altLang="en-US" dirty="0">
              <a:solidFill>
                <a:srgbClr val="0070C0"/>
              </a:solidFill>
            </a:endParaRPr>
          </a:p>
        </p:txBody>
      </p:sp>
    </p:spTree>
    <p:extLst>
      <p:ext uri="{BB962C8B-B14F-4D97-AF65-F5344CB8AC3E}">
        <p14:creationId xmlns:p14="http://schemas.microsoft.com/office/powerpoint/2010/main" val="264250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温度 的图像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15" y="5172074"/>
            <a:ext cx="1743075" cy="168592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dirty="0" smtClean="0"/>
              <a:t>举例</a:t>
            </a:r>
            <a:r>
              <a:rPr lang="en-US" altLang="zh-CN" dirty="0" smtClean="0"/>
              <a:t>: </a:t>
            </a:r>
            <a:r>
              <a:rPr lang="zh-CN" altLang="en-US" dirty="0" smtClean="0"/>
              <a:t>教室的</a:t>
            </a:r>
            <a:r>
              <a:rPr lang="zh-CN" altLang="en-US" dirty="0"/>
              <a:t>温度</a:t>
            </a:r>
          </a:p>
        </p:txBody>
      </p:sp>
      <p:sp>
        <p:nvSpPr>
          <p:cNvPr id="3" name="内容占位符 2"/>
          <p:cNvSpPr>
            <a:spLocks noGrp="1"/>
          </p:cNvSpPr>
          <p:nvPr>
            <p:ph idx="1"/>
          </p:nvPr>
        </p:nvSpPr>
        <p:spPr/>
        <p:txBody>
          <a:bodyPr>
            <a:normAutofit fontScale="85000" lnSpcReduction="20000"/>
          </a:bodyPr>
          <a:lstStyle/>
          <a:p>
            <a:pPr>
              <a:lnSpc>
                <a:spcPct val="110000"/>
              </a:lnSpc>
            </a:pPr>
            <a:r>
              <a:rPr lang="zh-CN" altLang="en-US" dirty="0"/>
              <a:t>现在我们已经得到</a:t>
            </a:r>
            <a:r>
              <a:rPr lang="en-US" altLang="zh-CN" dirty="0">
                <a:solidFill>
                  <a:srgbClr val="0070C0"/>
                </a:solidFill>
              </a:rPr>
              <a:t>k</a:t>
            </a:r>
            <a:r>
              <a:rPr lang="zh-CN" altLang="en-US" dirty="0">
                <a:solidFill>
                  <a:srgbClr val="0070C0"/>
                </a:solidFill>
              </a:rPr>
              <a:t>时刻</a:t>
            </a:r>
            <a:r>
              <a:rPr lang="zh-CN" altLang="en-US" dirty="0"/>
              <a:t>的最优温度值</a:t>
            </a:r>
            <a:r>
              <a:rPr lang="zh-CN" altLang="en-US" dirty="0" smtClean="0"/>
              <a:t>了</a:t>
            </a:r>
            <a:endParaRPr lang="en-US" altLang="zh-CN" dirty="0" smtClean="0"/>
          </a:p>
          <a:p>
            <a:pPr>
              <a:lnSpc>
                <a:spcPct val="110000"/>
              </a:lnSpc>
            </a:pPr>
            <a:r>
              <a:rPr lang="zh-CN" altLang="en-US" dirty="0" smtClean="0"/>
              <a:t>下一步</a:t>
            </a:r>
            <a:r>
              <a:rPr lang="zh-CN" altLang="en-US" dirty="0"/>
              <a:t>就是要进入 </a:t>
            </a:r>
            <a:r>
              <a:rPr lang="en-US" altLang="zh-CN" dirty="0">
                <a:solidFill>
                  <a:srgbClr val="C00000"/>
                </a:solidFill>
              </a:rPr>
              <a:t>k+1</a:t>
            </a:r>
            <a:r>
              <a:rPr lang="zh-CN" altLang="en-US" dirty="0">
                <a:solidFill>
                  <a:srgbClr val="C00000"/>
                </a:solidFill>
              </a:rPr>
              <a:t>时刻</a:t>
            </a:r>
            <a:r>
              <a:rPr lang="zh-CN" altLang="en-US" dirty="0"/>
              <a:t>，进行新的最优估算</a:t>
            </a:r>
            <a:r>
              <a:rPr lang="zh-CN" altLang="en-US" dirty="0" smtClean="0"/>
              <a:t>。</a:t>
            </a:r>
            <a:endParaRPr lang="en-US" altLang="zh-CN" dirty="0" smtClean="0"/>
          </a:p>
          <a:p>
            <a:pPr>
              <a:lnSpc>
                <a:spcPct val="110000"/>
              </a:lnSpc>
            </a:pPr>
            <a:r>
              <a:rPr lang="zh-CN" altLang="en-US" dirty="0" smtClean="0"/>
              <a:t>到</a:t>
            </a:r>
            <a:r>
              <a:rPr lang="zh-CN" altLang="en-US" dirty="0"/>
              <a:t>现在为止，好像还没看到什么自回归的东西出现</a:t>
            </a:r>
            <a:r>
              <a:rPr lang="zh-CN" altLang="en-US" dirty="0" smtClean="0"/>
              <a:t>。</a:t>
            </a:r>
            <a:endParaRPr lang="en-US" altLang="zh-CN" dirty="0" smtClean="0"/>
          </a:p>
          <a:p>
            <a:pPr>
              <a:lnSpc>
                <a:spcPct val="110000"/>
              </a:lnSpc>
            </a:pPr>
            <a:r>
              <a:rPr lang="zh-CN" altLang="en-US" dirty="0" smtClean="0"/>
              <a:t>在</a:t>
            </a:r>
            <a:r>
              <a:rPr lang="zh-CN" altLang="en-US" dirty="0"/>
              <a:t>进入</a:t>
            </a:r>
            <a:r>
              <a:rPr lang="en-US" altLang="zh-CN" dirty="0"/>
              <a:t>k+1</a:t>
            </a:r>
            <a:r>
              <a:rPr lang="zh-CN" altLang="en-US" dirty="0"/>
              <a:t>时刻之前</a:t>
            </a:r>
            <a:r>
              <a:rPr lang="zh-CN" altLang="en-US" dirty="0" smtClean="0"/>
              <a:t>，要</a:t>
            </a:r>
            <a:r>
              <a:rPr lang="zh-CN" altLang="en-US" dirty="0"/>
              <a:t>算出</a:t>
            </a:r>
            <a:r>
              <a:rPr lang="en-US" altLang="zh-CN" dirty="0"/>
              <a:t>k</a:t>
            </a:r>
            <a:r>
              <a:rPr lang="zh-CN" altLang="en-US" dirty="0"/>
              <a:t>时刻那个最优值（</a:t>
            </a:r>
            <a:r>
              <a:rPr lang="en-US" altLang="zh-CN" dirty="0"/>
              <a:t>24.56 </a:t>
            </a:r>
            <a:r>
              <a:rPr lang="zh-CN" altLang="en-US" dirty="0"/>
              <a:t>度）的</a:t>
            </a:r>
            <a:r>
              <a:rPr lang="zh-CN" altLang="en-US" dirty="0" smtClean="0"/>
              <a:t>偏差</a:t>
            </a:r>
            <a:endParaRPr lang="en-US" altLang="zh-CN" dirty="0" smtClean="0"/>
          </a:p>
          <a:p>
            <a:pPr>
              <a:lnSpc>
                <a:spcPct val="110000"/>
              </a:lnSpc>
            </a:pPr>
            <a:r>
              <a:rPr lang="zh-CN" altLang="en-US" dirty="0" smtClean="0"/>
              <a:t>算法如下</a:t>
            </a:r>
            <a:r>
              <a:rPr lang="en-US" altLang="zh-CN" dirty="0" smtClean="0"/>
              <a:t>: ((</a:t>
            </a:r>
            <a:r>
              <a:rPr lang="en-US" altLang="zh-CN" dirty="0"/>
              <a:t>1-Kg)*5^2)^</a:t>
            </a:r>
            <a:r>
              <a:rPr lang="en-US" altLang="zh-CN" dirty="0" smtClean="0"/>
              <a:t>0.5=2.35</a:t>
            </a:r>
          </a:p>
          <a:p>
            <a:pPr lvl="1">
              <a:lnSpc>
                <a:spcPct val="110000"/>
              </a:lnSpc>
            </a:pPr>
            <a:r>
              <a:rPr lang="zh-CN" altLang="en-US" dirty="0" smtClean="0"/>
              <a:t>这里</a:t>
            </a:r>
            <a:r>
              <a:rPr lang="zh-CN" altLang="en-US" dirty="0"/>
              <a:t>的</a:t>
            </a:r>
            <a:r>
              <a:rPr lang="en-US" altLang="zh-CN" dirty="0"/>
              <a:t>5</a:t>
            </a:r>
            <a:r>
              <a:rPr lang="zh-CN" altLang="en-US" dirty="0"/>
              <a:t>就是上面的</a:t>
            </a:r>
            <a:r>
              <a:rPr lang="en-US" altLang="zh-CN" dirty="0"/>
              <a:t>k</a:t>
            </a:r>
            <a:r>
              <a:rPr lang="zh-CN" altLang="en-US" dirty="0"/>
              <a:t>时刻你预测的那个</a:t>
            </a:r>
            <a:r>
              <a:rPr lang="en-US" altLang="zh-CN" dirty="0"/>
              <a:t>23</a:t>
            </a:r>
            <a:r>
              <a:rPr lang="zh-CN" altLang="en-US" dirty="0"/>
              <a:t>度温度值的偏差，得出的</a:t>
            </a:r>
            <a:r>
              <a:rPr lang="en-US" altLang="zh-CN" dirty="0"/>
              <a:t>2.35</a:t>
            </a:r>
            <a:r>
              <a:rPr lang="zh-CN" altLang="en-US" dirty="0"/>
              <a:t>就是进入 </a:t>
            </a:r>
            <a:r>
              <a:rPr lang="en-US" altLang="zh-CN" dirty="0"/>
              <a:t>k+1</a:t>
            </a:r>
            <a:r>
              <a:rPr lang="zh-CN" altLang="en-US" dirty="0"/>
              <a:t>时刻以后</a:t>
            </a:r>
            <a:r>
              <a:rPr lang="en-US" altLang="zh-CN" dirty="0"/>
              <a:t>k</a:t>
            </a:r>
            <a:r>
              <a:rPr lang="zh-CN" altLang="en-US" dirty="0"/>
              <a:t>时刻估算出的最优温度值的</a:t>
            </a:r>
            <a:r>
              <a:rPr lang="zh-CN" altLang="en-US" dirty="0" smtClean="0"/>
              <a:t>偏差</a:t>
            </a:r>
            <a:r>
              <a:rPr lang="en-US" altLang="zh-CN" dirty="0" smtClean="0"/>
              <a:t>(</a:t>
            </a:r>
            <a:r>
              <a:rPr lang="zh-CN" altLang="en-US" dirty="0" smtClean="0"/>
              <a:t>对应</a:t>
            </a:r>
            <a:r>
              <a:rPr lang="zh-CN" altLang="en-US" dirty="0"/>
              <a:t>于上面的</a:t>
            </a:r>
            <a:r>
              <a:rPr lang="en-US" altLang="zh-CN" dirty="0" smtClean="0"/>
              <a:t>3)</a:t>
            </a:r>
          </a:p>
          <a:p>
            <a:pPr>
              <a:lnSpc>
                <a:spcPct val="110000"/>
              </a:lnSpc>
            </a:pPr>
            <a:r>
              <a:rPr lang="zh-CN" altLang="en-US" dirty="0"/>
              <a:t>就是这样，卡尔曼滤波器就不断的把 </a:t>
            </a:r>
            <a:r>
              <a:rPr lang="en-US" altLang="zh-CN" dirty="0"/>
              <a:t>covariance</a:t>
            </a:r>
            <a:r>
              <a:rPr lang="zh-CN" altLang="en-US" dirty="0"/>
              <a:t>递归，从而估算出最优的温度值。他运行的很快，而且它只保留了上一时刻的</a:t>
            </a:r>
            <a:r>
              <a:rPr lang="en-US" altLang="zh-CN" dirty="0"/>
              <a:t>covariance</a:t>
            </a:r>
            <a:r>
              <a:rPr lang="zh-CN" altLang="en-US" dirty="0"/>
              <a:t>。上面的</a:t>
            </a:r>
            <a:r>
              <a:rPr lang="en-US" altLang="zh-CN" dirty="0"/>
              <a:t>Kg</a:t>
            </a:r>
            <a:r>
              <a:rPr lang="zh-CN" altLang="en-US" dirty="0"/>
              <a:t>，就是</a:t>
            </a:r>
            <a:r>
              <a:rPr lang="zh-CN" altLang="en-US" dirty="0">
                <a:solidFill>
                  <a:srgbClr val="0070C0"/>
                </a:solidFill>
              </a:rPr>
              <a:t>卡尔曼增益（</a:t>
            </a:r>
            <a:r>
              <a:rPr lang="en-US" altLang="zh-CN" dirty="0" err="1">
                <a:solidFill>
                  <a:srgbClr val="0070C0"/>
                </a:solidFill>
              </a:rPr>
              <a:t>Kalman</a:t>
            </a:r>
            <a:r>
              <a:rPr lang="en-US" altLang="zh-CN" dirty="0">
                <a:solidFill>
                  <a:srgbClr val="0070C0"/>
                </a:solidFill>
              </a:rPr>
              <a:t> Gain</a:t>
            </a:r>
            <a:r>
              <a:rPr lang="zh-CN" altLang="en-US" dirty="0" smtClean="0">
                <a:solidFill>
                  <a:srgbClr val="0070C0"/>
                </a:solidFill>
              </a:rPr>
              <a:t>）</a:t>
            </a:r>
            <a:r>
              <a:rPr lang="en-US" altLang="zh-CN" dirty="0" smtClean="0"/>
              <a:t>, </a:t>
            </a:r>
            <a:r>
              <a:rPr lang="zh-CN" altLang="en-US" dirty="0" smtClean="0"/>
              <a:t>他</a:t>
            </a:r>
            <a:r>
              <a:rPr lang="zh-CN" altLang="en-US" dirty="0"/>
              <a:t>可以随不同的时刻而改变他自己的值，是不是很神奇</a:t>
            </a:r>
            <a:r>
              <a:rPr lang="zh-CN" altLang="en-US" dirty="0" smtClean="0"/>
              <a:t>！</a:t>
            </a:r>
            <a:endParaRPr lang="zh-CN" altLang="en-US" dirty="0"/>
          </a:p>
        </p:txBody>
      </p:sp>
      <p:pic>
        <p:nvPicPr>
          <p:cNvPr id="5124" name="Picture 4" descr="教室 的图像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817" y="80962"/>
            <a:ext cx="2190750" cy="1609726"/>
          </a:xfrm>
          <a:prstGeom prst="rect">
            <a:avLst/>
          </a:prstGeom>
          <a:noFill/>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p:txBody>
          <a:bodyPr/>
          <a:lstStyle/>
          <a:p>
            <a:fld id="{CE8833F1-536C-4025-9D0C-206A0EDE23F9}" type="datetime1">
              <a:rPr lang="zh-CN" altLang="en-US" smtClean="0"/>
              <a:t>2017/6/7</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5</a:t>
            </a:fld>
            <a:endParaRPr lang="zh-CN" altLang="en-US"/>
          </a:p>
        </p:txBody>
      </p:sp>
    </p:spTree>
    <p:extLst>
      <p:ext uri="{BB962C8B-B14F-4D97-AF65-F5344CB8AC3E}">
        <p14:creationId xmlns:p14="http://schemas.microsoft.com/office/powerpoint/2010/main" val="20717244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Part 11: Linear Algebra</a:t>
            </a:r>
            <a:endParaRPr lang="zh-CN" altLang="en-US" dirty="0"/>
          </a:p>
        </p:txBody>
      </p:sp>
      <p:sp>
        <p:nvSpPr>
          <p:cNvPr id="13" name="内容占位符 12"/>
          <p:cNvSpPr>
            <a:spLocks noGrp="1"/>
          </p:cNvSpPr>
          <p:nvPr>
            <p:ph idx="1"/>
          </p:nvPr>
        </p:nvSpPr>
        <p:spPr/>
        <p:txBody>
          <a:bodyPr/>
          <a:lstStyle/>
          <a:p>
            <a:endParaRPr lang="en-US" altLang="zh-CN" dirty="0" smtClean="0"/>
          </a:p>
          <a:p>
            <a:endParaRPr lang="en-US" altLang="zh-CN" dirty="0" smtClean="0"/>
          </a:p>
          <a:p>
            <a:endParaRPr lang="en-US" altLang="zh-CN" dirty="0" smtClean="0"/>
          </a:p>
          <a:p>
            <a:r>
              <a:rPr lang="en-US" altLang="zh-CN" dirty="0" smtClean="0"/>
              <a:t>Define </a:t>
            </a:r>
            <a:r>
              <a:rPr lang="en-US" altLang="zh-CN" dirty="0"/>
              <a:t>a matrix</a:t>
            </a:r>
            <a:br>
              <a:rPr lang="en-US" altLang="zh-CN" dirty="0"/>
            </a:br>
            <a:endParaRPr lang="zh-CN" altLang="en-US" dirty="0"/>
          </a:p>
          <a:p>
            <a:endParaRPr lang="en-US" altLang="zh-CN" dirty="0" smtClean="0"/>
          </a:p>
          <a:p>
            <a:endParaRPr lang="zh-CN" altLang="en-US" dirty="0"/>
          </a:p>
        </p:txBody>
      </p:sp>
      <p:sp>
        <p:nvSpPr>
          <p:cNvPr id="4" name="日期占位符 3"/>
          <p:cNvSpPr>
            <a:spLocks noGrp="1"/>
          </p:cNvSpPr>
          <p:nvPr>
            <p:ph type="dt" sz="half" idx="10"/>
          </p:nvPr>
        </p:nvSpPr>
        <p:spPr/>
        <p:txBody>
          <a:bodyPr/>
          <a:lstStyle/>
          <a:p>
            <a:fld id="{72229329-BE9B-4B32-98B5-365131AD56B6}" type="datetime1">
              <a:rPr lang="zh-CN" altLang="en-US" smtClean="0"/>
              <a:pPr/>
              <a:t>2017/6/8</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pPr/>
              <a:t>50</a:t>
            </a:fld>
            <a:endParaRPr lang="zh-CN" altLang="en-US"/>
          </a:p>
        </p:txBody>
      </p:sp>
      <p:pic>
        <p:nvPicPr>
          <p:cNvPr id="6" name="图片 5"/>
          <p:cNvPicPr>
            <a:picLocks noChangeAspect="1"/>
          </p:cNvPicPr>
          <p:nvPr/>
        </p:nvPicPr>
        <p:blipFill>
          <a:blip r:embed="rId3"/>
          <a:stretch>
            <a:fillRect/>
          </a:stretch>
        </p:blipFill>
        <p:spPr>
          <a:xfrm>
            <a:off x="7965743" y="1842779"/>
            <a:ext cx="1485972" cy="405265"/>
          </a:xfrm>
          <a:prstGeom prst="rect">
            <a:avLst/>
          </a:prstGeom>
        </p:spPr>
      </p:pic>
      <p:sp>
        <p:nvSpPr>
          <p:cNvPr id="7" name="矩形 6"/>
          <p:cNvSpPr/>
          <p:nvPr/>
        </p:nvSpPr>
        <p:spPr>
          <a:xfrm>
            <a:off x="970128" y="1870075"/>
            <a:ext cx="6877334" cy="369332"/>
          </a:xfrm>
          <a:prstGeom prst="rect">
            <a:avLst/>
          </a:prstGeom>
          <a:ln>
            <a:solidFill>
              <a:schemeClr val="tx1"/>
            </a:solidFill>
          </a:ln>
        </p:spPr>
        <p:txBody>
          <a:bodyPr wrap="square">
            <a:spAutoFit/>
          </a:bodyPr>
          <a:lstStyle/>
          <a:p>
            <a:r>
              <a:rPr lang="en-US" altLang="zh-CN" dirty="0">
                <a:solidFill>
                  <a:srgbClr val="000000"/>
                </a:solidFill>
                <a:latin typeface="Arial" panose="020B0604020202020204" pitchFamily="34" charset="0"/>
              </a:rPr>
              <a:t>  </a:t>
            </a:r>
            <a:r>
              <a:rPr lang="en-US" altLang="zh-CN" b="1" i="1" dirty="0" err="1">
                <a:solidFill>
                  <a:srgbClr val="000000"/>
                </a:solidFill>
                <a:latin typeface="Arial" panose="020B0604020202020204" pitchFamily="34" charset="0"/>
              </a:rPr>
              <a:t>distance</a:t>
            </a:r>
            <a:r>
              <a:rPr lang="en-US" altLang="zh-CN" b="1" i="1" baseline="-25000" dirty="0" err="1">
                <a:solidFill>
                  <a:srgbClr val="000000"/>
                </a:solidFill>
                <a:latin typeface="Arial" panose="020B0604020202020204" pitchFamily="34" charset="0"/>
              </a:rPr>
              <a:t>current</a:t>
            </a:r>
            <a:r>
              <a:rPr lang="en-US" altLang="zh-CN" b="1" dirty="0">
                <a:solidFill>
                  <a:srgbClr val="000000"/>
                </a:solidFill>
                <a:latin typeface="Arial" panose="020B0604020202020204" pitchFamily="34" charset="0"/>
              </a:rPr>
              <a:t> = </a:t>
            </a:r>
            <a:r>
              <a:rPr lang="en-US" altLang="zh-CN" b="1" i="1" dirty="0" err="1">
                <a:solidFill>
                  <a:srgbClr val="000000"/>
                </a:solidFill>
                <a:latin typeface="Arial" panose="020B0604020202020204" pitchFamily="34" charset="0"/>
              </a:rPr>
              <a:t>distance</a:t>
            </a:r>
            <a:r>
              <a:rPr lang="en-US" altLang="zh-CN" b="1" i="1" baseline="-25000" dirty="0" err="1">
                <a:solidFill>
                  <a:srgbClr val="000000"/>
                </a:solidFill>
                <a:latin typeface="Arial" panose="020B0604020202020204" pitchFamily="34" charset="0"/>
              </a:rPr>
              <a:t>previous</a:t>
            </a:r>
            <a:r>
              <a:rPr lang="en-US" altLang="zh-CN" b="1" dirty="0">
                <a:solidFill>
                  <a:srgbClr val="000000"/>
                </a:solidFill>
                <a:latin typeface="Arial" panose="020B0604020202020204" pitchFamily="34" charset="0"/>
              </a:rPr>
              <a:t> + </a:t>
            </a:r>
            <a:r>
              <a:rPr lang="en-US" altLang="zh-CN" b="1" i="1" dirty="0" err="1">
                <a:solidFill>
                  <a:srgbClr val="000000"/>
                </a:solidFill>
                <a:latin typeface="Arial" panose="020B0604020202020204" pitchFamily="34" charset="0"/>
              </a:rPr>
              <a:t>velocity</a:t>
            </a:r>
            <a:r>
              <a:rPr lang="en-US" altLang="zh-CN" b="1" i="1" baseline="-25000" dirty="0" err="1">
                <a:solidFill>
                  <a:srgbClr val="000000"/>
                </a:solidFill>
                <a:latin typeface="Arial" panose="020B0604020202020204" pitchFamily="34" charset="0"/>
              </a:rPr>
              <a:t>previous</a:t>
            </a:r>
            <a:r>
              <a:rPr lang="en-US" altLang="zh-CN" b="1" dirty="0">
                <a:solidFill>
                  <a:srgbClr val="000000"/>
                </a:solidFill>
                <a:latin typeface="Arial" panose="020B0604020202020204" pitchFamily="34" charset="0"/>
              </a:rPr>
              <a:t> * </a:t>
            </a:r>
            <a:r>
              <a:rPr lang="en-US" altLang="zh-CN" b="1" i="1" dirty="0" err="1" smtClean="0">
                <a:solidFill>
                  <a:srgbClr val="0070C0"/>
                </a:solidFill>
                <a:latin typeface="Arial" panose="020B0604020202020204" pitchFamily="34" charset="0"/>
              </a:rPr>
              <a:t>timestep</a:t>
            </a:r>
            <a:endParaRPr lang="zh-CN" altLang="en-US" dirty="0">
              <a:solidFill>
                <a:srgbClr val="0070C0"/>
              </a:solidFill>
            </a:endParaRPr>
          </a:p>
        </p:txBody>
      </p:sp>
      <p:pic>
        <p:nvPicPr>
          <p:cNvPr id="9" name="图片 8"/>
          <p:cNvPicPr>
            <a:picLocks noChangeAspect="1"/>
          </p:cNvPicPr>
          <p:nvPr/>
        </p:nvPicPr>
        <p:blipFill>
          <a:blip r:embed="rId4"/>
          <a:stretch>
            <a:fillRect/>
          </a:stretch>
        </p:blipFill>
        <p:spPr>
          <a:xfrm>
            <a:off x="1204131" y="2501681"/>
            <a:ext cx="1485900" cy="590550"/>
          </a:xfrm>
          <a:prstGeom prst="rect">
            <a:avLst/>
          </a:prstGeom>
        </p:spPr>
      </p:pic>
      <p:pic>
        <p:nvPicPr>
          <p:cNvPr id="19" name="图片 18"/>
          <p:cNvPicPr>
            <a:picLocks noChangeAspect="1"/>
          </p:cNvPicPr>
          <p:nvPr/>
        </p:nvPicPr>
        <p:blipFill>
          <a:blip r:embed="rId5"/>
          <a:stretch>
            <a:fillRect/>
          </a:stretch>
        </p:blipFill>
        <p:spPr>
          <a:xfrm>
            <a:off x="3789244" y="3366193"/>
            <a:ext cx="1638300" cy="542925"/>
          </a:xfrm>
          <a:prstGeom prst="rect">
            <a:avLst/>
          </a:prstGeom>
        </p:spPr>
      </p:pic>
      <p:pic>
        <p:nvPicPr>
          <p:cNvPr id="20" name="图片 19"/>
          <p:cNvPicPr>
            <a:picLocks noChangeAspect="1"/>
          </p:cNvPicPr>
          <p:nvPr/>
        </p:nvPicPr>
        <p:blipFill>
          <a:blip r:embed="rId6"/>
          <a:stretch>
            <a:fillRect/>
          </a:stretch>
        </p:blipFill>
        <p:spPr>
          <a:xfrm>
            <a:off x="723900" y="3975737"/>
            <a:ext cx="1485900" cy="409381"/>
          </a:xfrm>
          <a:prstGeom prst="rect">
            <a:avLst/>
          </a:prstGeom>
        </p:spPr>
      </p:pic>
      <p:pic>
        <p:nvPicPr>
          <p:cNvPr id="22" name="图片 21"/>
          <p:cNvPicPr>
            <a:picLocks noChangeAspect="1"/>
          </p:cNvPicPr>
          <p:nvPr/>
        </p:nvPicPr>
        <p:blipFill>
          <a:blip r:embed="rId7"/>
          <a:stretch>
            <a:fillRect/>
          </a:stretch>
        </p:blipFill>
        <p:spPr>
          <a:xfrm>
            <a:off x="1322170" y="5600724"/>
            <a:ext cx="7606984" cy="1106222"/>
          </a:xfrm>
          <a:prstGeom prst="rect">
            <a:avLst/>
          </a:prstGeom>
        </p:spPr>
      </p:pic>
      <p:pic>
        <p:nvPicPr>
          <p:cNvPr id="23" name="图片 22"/>
          <p:cNvPicPr>
            <a:picLocks noChangeAspect="1"/>
          </p:cNvPicPr>
          <p:nvPr/>
        </p:nvPicPr>
        <p:blipFill>
          <a:blip r:embed="rId8"/>
          <a:stretch>
            <a:fillRect/>
          </a:stretch>
        </p:blipFill>
        <p:spPr>
          <a:xfrm>
            <a:off x="2324099" y="3931013"/>
            <a:ext cx="4376951" cy="641069"/>
          </a:xfrm>
          <a:prstGeom prst="rect">
            <a:avLst/>
          </a:prstGeom>
        </p:spPr>
      </p:pic>
      <p:pic>
        <p:nvPicPr>
          <p:cNvPr id="24" name="图片 23"/>
          <p:cNvPicPr>
            <a:picLocks noChangeAspect="1"/>
          </p:cNvPicPr>
          <p:nvPr/>
        </p:nvPicPr>
        <p:blipFill>
          <a:blip r:embed="rId9"/>
          <a:stretch>
            <a:fillRect/>
          </a:stretch>
        </p:blipFill>
        <p:spPr>
          <a:xfrm>
            <a:off x="6701050" y="3877653"/>
            <a:ext cx="4230807" cy="661064"/>
          </a:xfrm>
          <a:prstGeom prst="rect">
            <a:avLst/>
          </a:prstGeom>
        </p:spPr>
      </p:pic>
      <p:pic>
        <p:nvPicPr>
          <p:cNvPr id="25" name="图片 24"/>
          <p:cNvPicPr>
            <a:picLocks noChangeAspect="1"/>
          </p:cNvPicPr>
          <p:nvPr/>
        </p:nvPicPr>
        <p:blipFill>
          <a:blip r:embed="rId10"/>
          <a:stretch>
            <a:fillRect/>
          </a:stretch>
        </p:blipFill>
        <p:spPr>
          <a:xfrm>
            <a:off x="6701050" y="4596352"/>
            <a:ext cx="4456208" cy="744805"/>
          </a:xfrm>
          <a:prstGeom prst="rect">
            <a:avLst/>
          </a:prstGeom>
        </p:spPr>
      </p:pic>
      <p:sp>
        <p:nvSpPr>
          <p:cNvPr id="26" name="矩形 25"/>
          <p:cNvSpPr/>
          <p:nvPr/>
        </p:nvSpPr>
        <p:spPr>
          <a:xfrm>
            <a:off x="1026000" y="5032447"/>
            <a:ext cx="3839513" cy="480131"/>
          </a:xfrm>
          <a:prstGeom prst="rect">
            <a:avLst/>
          </a:prstGeom>
        </p:spPr>
        <p:txBody>
          <a:bodyPr wrap="none">
            <a:spAutoFit/>
          </a:bodyPr>
          <a:lstStyle/>
          <a:p>
            <a:pPr marL="228600" indent="-228600">
              <a:lnSpc>
                <a:spcPct val="90000"/>
              </a:lnSpc>
              <a:spcBef>
                <a:spcPts val="1000"/>
              </a:spcBef>
              <a:buFont typeface="Arial" panose="020B0604020202020204" pitchFamily="34" charset="0"/>
              <a:buChar char="•"/>
            </a:pPr>
            <a:r>
              <a:rPr lang="en-US" altLang="zh-CN" sz="2800" dirty="0"/>
              <a:t>Introduce </a:t>
            </a:r>
            <a:r>
              <a:rPr lang="en-US" altLang="zh-CN" sz="2800" dirty="0"/>
              <a:t>acceleration</a:t>
            </a:r>
            <a:endParaRPr lang="zh-CN" altLang="en-US" sz="2800" dirty="0"/>
          </a:p>
        </p:txBody>
      </p:sp>
    </p:spTree>
    <p:extLst>
      <p:ext uri="{BB962C8B-B14F-4D97-AF65-F5344CB8AC3E}">
        <p14:creationId xmlns:p14="http://schemas.microsoft.com/office/powerpoint/2010/main" val="30562462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Part 12: Prediction and Update </a:t>
            </a:r>
            <a:r>
              <a:rPr lang="en-US" altLang="zh-CN" b="1" dirty="0" smtClean="0"/>
              <a:t>Revisited</a:t>
            </a:r>
            <a:endParaRPr lang="zh-CN" altLang="en-US" dirty="0"/>
          </a:p>
        </p:txBody>
      </p:sp>
      <p:sp>
        <p:nvSpPr>
          <p:cNvPr id="3" name="内容占位符 2"/>
          <p:cNvSpPr>
            <a:spLocks noGrp="1"/>
          </p:cNvSpPr>
          <p:nvPr>
            <p:ph idx="1"/>
          </p:nvPr>
        </p:nvSpPr>
        <p:spPr/>
        <p:txBody>
          <a:bodyPr/>
          <a:lstStyle/>
          <a:p>
            <a:r>
              <a:rPr lang="en-US" altLang="zh-CN" dirty="0" smtClean="0"/>
              <a:t>Our </a:t>
            </a:r>
            <a:r>
              <a:rPr lang="en-US" altLang="zh-CN" dirty="0"/>
              <a:t>modified formula for system state:</a:t>
            </a:r>
            <a:endParaRPr lang="zh-CN" altLang="en-US" dirty="0"/>
          </a:p>
          <a:p>
            <a:endParaRPr lang="zh-CN" altLang="en-US" dirty="0"/>
          </a:p>
        </p:txBody>
      </p:sp>
      <p:sp>
        <p:nvSpPr>
          <p:cNvPr id="4" name="日期占位符 3"/>
          <p:cNvSpPr>
            <a:spLocks noGrp="1"/>
          </p:cNvSpPr>
          <p:nvPr>
            <p:ph type="dt" sz="half" idx="10"/>
          </p:nvPr>
        </p:nvSpPr>
        <p:spPr/>
        <p:txBody>
          <a:bodyPr/>
          <a:lstStyle/>
          <a:p>
            <a:fld id="{72229329-BE9B-4B32-98B5-365131AD56B6}" type="datetime1">
              <a:rPr lang="zh-CN" altLang="en-US" smtClean="0"/>
              <a:t>2017/6/8</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51</a:t>
            </a:fld>
            <a:endParaRPr lang="zh-CN" altLang="en-US"/>
          </a:p>
        </p:txBody>
      </p:sp>
      <p:pic>
        <p:nvPicPr>
          <p:cNvPr id="6" name="图片 5"/>
          <p:cNvPicPr>
            <a:picLocks noChangeAspect="1"/>
          </p:cNvPicPr>
          <p:nvPr/>
        </p:nvPicPr>
        <p:blipFill>
          <a:blip r:embed="rId3"/>
          <a:stretch>
            <a:fillRect/>
          </a:stretch>
        </p:blipFill>
        <p:spPr>
          <a:xfrm>
            <a:off x="7361900" y="1825625"/>
            <a:ext cx="1453416" cy="460488"/>
          </a:xfrm>
          <a:prstGeom prst="rect">
            <a:avLst/>
          </a:prstGeom>
        </p:spPr>
      </p:pic>
      <p:sp>
        <p:nvSpPr>
          <p:cNvPr id="7" name="矩形 6"/>
          <p:cNvSpPr/>
          <p:nvPr/>
        </p:nvSpPr>
        <p:spPr>
          <a:xfrm>
            <a:off x="8610600" y="1461572"/>
            <a:ext cx="3229970" cy="369332"/>
          </a:xfrm>
          <a:prstGeom prst="rect">
            <a:avLst/>
          </a:prstGeom>
          <a:solidFill>
            <a:srgbClr val="92D050"/>
          </a:solidFill>
        </p:spPr>
        <p:txBody>
          <a:bodyPr wrap="square">
            <a:spAutoFit/>
          </a:bodyPr>
          <a:lstStyle/>
          <a:p>
            <a:r>
              <a:rPr lang="en-US" altLang="zh-CN" dirty="0" smtClean="0"/>
              <a:t>x</a:t>
            </a:r>
            <a:r>
              <a:rPr lang="en-US" altLang="zh-CN" dirty="0"/>
              <a:t> is a vector and </a:t>
            </a:r>
            <a:r>
              <a:rPr lang="en-US" altLang="zh-CN" dirty="0" smtClean="0"/>
              <a:t>A</a:t>
            </a:r>
            <a:r>
              <a:rPr lang="en-US" altLang="zh-CN" dirty="0"/>
              <a:t> is a matrix</a:t>
            </a:r>
            <a:endParaRPr lang="zh-CN" altLang="en-US" dirty="0"/>
          </a:p>
        </p:txBody>
      </p:sp>
      <p:pic>
        <p:nvPicPr>
          <p:cNvPr id="8" name="图片 7"/>
          <p:cNvPicPr>
            <a:picLocks noChangeAspect="1"/>
          </p:cNvPicPr>
          <p:nvPr/>
        </p:nvPicPr>
        <p:blipFill>
          <a:blip r:embed="rId4"/>
          <a:stretch>
            <a:fillRect/>
          </a:stretch>
        </p:blipFill>
        <p:spPr>
          <a:xfrm>
            <a:off x="1174915" y="2419918"/>
            <a:ext cx="2114195" cy="768798"/>
          </a:xfrm>
          <a:prstGeom prst="rect">
            <a:avLst/>
          </a:prstGeom>
        </p:spPr>
      </p:pic>
      <p:pic>
        <p:nvPicPr>
          <p:cNvPr id="9" name="图片 8"/>
          <p:cNvPicPr>
            <a:picLocks noChangeAspect="1"/>
          </p:cNvPicPr>
          <p:nvPr/>
        </p:nvPicPr>
        <p:blipFill>
          <a:blip r:embed="rId5"/>
          <a:stretch>
            <a:fillRect/>
          </a:stretch>
        </p:blipFill>
        <p:spPr>
          <a:xfrm>
            <a:off x="1174915" y="3783009"/>
            <a:ext cx="1828586" cy="780197"/>
          </a:xfrm>
          <a:prstGeom prst="rect">
            <a:avLst/>
          </a:prstGeom>
          <a:ln>
            <a:solidFill>
              <a:schemeClr val="accent1"/>
            </a:solidFill>
          </a:ln>
        </p:spPr>
      </p:pic>
      <p:pic>
        <p:nvPicPr>
          <p:cNvPr id="10" name="图片 9"/>
          <p:cNvPicPr>
            <a:picLocks noChangeAspect="1"/>
          </p:cNvPicPr>
          <p:nvPr/>
        </p:nvPicPr>
        <p:blipFill>
          <a:blip r:embed="rId6"/>
          <a:stretch>
            <a:fillRect/>
          </a:stretch>
        </p:blipFill>
        <p:spPr>
          <a:xfrm>
            <a:off x="1174914" y="4742593"/>
            <a:ext cx="2444089" cy="1191028"/>
          </a:xfrm>
          <a:prstGeom prst="rect">
            <a:avLst/>
          </a:prstGeom>
          <a:ln>
            <a:solidFill>
              <a:schemeClr val="accent1"/>
            </a:solidFill>
          </a:ln>
        </p:spPr>
      </p:pic>
      <p:pic>
        <p:nvPicPr>
          <p:cNvPr id="11" name="图片 10"/>
          <p:cNvPicPr>
            <a:picLocks noChangeAspect="1"/>
          </p:cNvPicPr>
          <p:nvPr/>
        </p:nvPicPr>
        <p:blipFill>
          <a:blip r:embed="rId7"/>
          <a:stretch>
            <a:fillRect/>
          </a:stretch>
        </p:blipFill>
        <p:spPr>
          <a:xfrm>
            <a:off x="6238874" y="3783009"/>
            <a:ext cx="2006221" cy="780197"/>
          </a:xfrm>
          <a:prstGeom prst="rect">
            <a:avLst/>
          </a:prstGeom>
          <a:ln>
            <a:solidFill>
              <a:schemeClr val="accent1"/>
            </a:solidFill>
          </a:ln>
        </p:spPr>
      </p:pic>
      <p:pic>
        <p:nvPicPr>
          <p:cNvPr id="12" name="图片 11"/>
          <p:cNvPicPr>
            <a:picLocks noChangeAspect="1"/>
          </p:cNvPicPr>
          <p:nvPr/>
        </p:nvPicPr>
        <p:blipFill>
          <a:blip r:embed="rId8"/>
          <a:stretch>
            <a:fillRect/>
          </a:stretch>
        </p:blipFill>
        <p:spPr>
          <a:xfrm>
            <a:off x="6242712" y="4742593"/>
            <a:ext cx="2507069" cy="757455"/>
          </a:xfrm>
          <a:prstGeom prst="rect">
            <a:avLst/>
          </a:prstGeom>
          <a:ln>
            <a:solidFill>
              <a:schemeClr val="accent1"/>
            </a:solidFill>
          </a:ln>
        </p:spPr>
      </p:pic>
      <p:pic>
        <p:nvPicPr>
          <p:cNvPr id="13" name="图片 12"/>
          <p:cNvPicPr>
            <a:picLocks noChangeAspect="1"/>
          </p:cNvPicPr>
          <p:nvPr/>
        </p:nvPicPr>
        <p:blipFill>
          <a:blip r:embed="rId9"/>
          <a:stretch>
            <a:fillRect/>
          </a:stretch>
        </p:blipFill>
        <p:spPr>
          <a:xfrm>
            <a:off x="6238874" y="5553805"/>
            <a:ext cx="2915409" cy="461847"/>
          </a:xfrm>
          <a:prstGeom prst="rect">
            <a:avLst/>
          </a:prstGeom>
          <a:ln>
            <a:solidFill>
              <a:schemeClr val="accent1"/>
            </a:solidFill>
          </a:ln>
        </p:spPr>
      </p:pic>
    </p:spTree>
    <p:extLst>
      <p:ext uri="{BB962C8B-B14F-4D97-AF65-F5344CB8AC3E}">
        <p14:creationId xmlns:p14="http://schemas.microsoft.com/office/powerpoint/2010/main" val="25279943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Part 13: Sensor Fusion </a:t>
            </a:r>
            <a:r>
              <a:rPr lang="en-US" altLang="zh-CN" b="1" dirty="0" smtClean="0"/>
              <a:t>Intro</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Now </a:t>
            </a:r>
            <a:r>
              <a:rPr lang="en-US" altLang="zh-CN" sz="2400" dirty="0"/>
              <a:t>we have a complete set of equations for our </a:t>
            </a:r>
            <a:r>
              <a:rPr lang="en-US" altLang="zh-CN" sz="2400" dirty="0" err="1"/>
              <a:t>Kalman</a:t>
            </a:r>
            <a:r>
              <a:rPr lang="en-US" altLang="zh-CN" sz="2400" dirty="0"/>
              <a:t> Filter in linear algebra (vector, matrix) </a:t>
            </a:r>
            <a:r>
              <a:rPr lang="en-US" altLang="zh-CN" sz="2400" dirty="0" smtClean="0"/>
              <a:t>form</a:t>
            </a:r>
          </a:p>
          <a:p>
            <a:endParaRPr lang="en-US" altLang="zh-CN" sz="2400" dirty="0"/>
          </a:p>
          <a:p>
            <a:endParaRPr lang="en-US" altLang="zh-CN" sz="2400" dirty="0" smtClean="0"/>
          </a:p>
          <a:p>
            <a:endParaRPr lang="en-US" altLang="zh-CN" sz="2400" dirty="0"/>
          </a:p>
          <a:p>
            <a:endParaRPr lang="en-US" altLang="zh-CN" sz="2400" dirty="0" smtClean="0"/>
          </a:p>
          <a:p>
            <a:r>
              <a:rPr lang="en-US" altLang="zh-CN" sz="2400" dirty="0" smtClean="0"/>
              <a:t>This </a:t>
            </a:r>
            <a:r>
              <a:rPr lang="en-US" altLang="zh-CN" sz="2400" dirty="0"/>
              <a:t>seems like an awful lot of work just to be able to add a few extra items to our state variable! In fact, using linear algebra supports an extremely valuable capability of the </a:t>
            </a:r>
            <a:r>
              <a:rPr lang="en-US" altLang="zh-CN" sz="2400" b="1" u="sng" dirty="0" err="1"/>
              <a:t>Kalman</a:t>
            </a:r>
            <a:r>
              <a:rPr lang="en-US" altLang="zh-CN" sz="2400" b="1" u="sng" dirty="0"/>
              <a:t> Filter</a:t>
            </a:r>
            <a:r>
              <a:rPr lang="en-US" altLang="zh-CN" sz="2400" dirty="0"/>
              <a:t>, called </a:t>
            </a:r>
            <a:r>
              <a:rPr lang="en-US" altLang="zh-CN" sz="2400" i="1" dirty="0">
                <a:solidFill>
                  <a:srgbClr val="C00000"/>
                </a:solidFill>
              </a:rPr>
              <a:t>sensor fusion</a:t>
            </a:r>
            <a:r>
              <a:rPr lang="en-US" altLang="zh-CN" sz="2400" dirty="0"/>
              <a:t>.</a:t>
            </a:r>
            <a:endParaRPr lang="zh-CN" altLang="en-US" sz="2400" dirty="0"/>
          </a:p>
          <a:p>
            <a:endParaRPr lang="en-US" altLang="zh-CN" sz="2400" dirty="0" smtClean="0"/>
          </a:p>
          <a:p>
            <a:endParaRPr lang="zh-CN" altLang="en-US" sz="2400" dirty="0"/>
          </a:p>
        </p:txBody>
      </p:sp>
      <p:sp>
        <p:nvSpPr>
          <p:cNvPr id="4" name="日期占位符 3"/>
          <p:cNvSpPr>
            <a:spLocks noGrp="1"/>
          </p:cNvSpPr>
          <p:nvPr>
            <p:ph type="dt" sz="half" idx="10"/>
          </p:nvPr>
        </p:nvSpPr>
        <p:spPr/>
        <p:txBody>
          <a:bodyPr/>
          <a:lstStyle/>
          <a:p>
            <a:fld id="{72229329-BE9B-4B32-98B5-365131AD56B6}" type="datetime1">
              <a:rPr lang="zh-CN" altLang="en-US" smtClean="0"/>
              <a:t>2017/6/8</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52</a:t>
            </a:fld>
            <a:endParaRPr lang="zh-CN" altLang="en-US"/>
          </a:p>
        </p:txBody>
      </p:sp>
      <p:sp>
        <p:nvSpPr>
          <p:cNvPr id="6" name="矩形 5"/>
          <p:cNvSpPr/>
          <p:nvPr/>
        </p:nvSpPr>
        <p:spPr>
          <a:xfrm>
            <a:off x="1434043" y="2621101"/>
            <a:ext cx="859531" cy="369332"/>
          </a:xfrm>
          <a:prstGeom prst="rect">
            <a:avLst/>
          </a:prstGeom>
        </p:spPr>
        <p:txBody>
          <a:bodyPr wrap="none">
            <a:spAutoFit/>
          </a:bodyPr>
          <a:lstStyle/>
          <a:p>
            <a:r>
              <a:rPr lang="en-US" altLang="zh-CN" b="1" i="1" dirty="0"/>
              <a:t>Model</a:t>
            </a:r>
            <a:endParaRPr lang="zh-CN" altLang="en-US" dirty="0"/>
          </a:p>
        </p:txBody>
      </p:sp>
      <p:sp>
        <p:nvSpPr>
          <p:cNvPr id="7" name="矩形 6"/>
          <p:cNvSpPr/>
          <p:nvPr/>
        </p:nvSpPr>
        <p:spPr>
          <a:xfrm>
            <a:off x="6896807" y="2219261"/>
            <a:ext cx="920445" cy="369332"/>
          </a:xfrm>
          <a:prstGeom prst="rect">
            <a:avLst/>
          </a:prstGeom>
        </p:spPr>
        <p:txBody>
          <a:bodyPr wrap="none">
            <a:spAutoFit/>
          </a:bodyPr>
          <a:lstStyle/>
          <a:p>
            <a:r>
              <a:rPr lang="en-US" altLang="zh-CN" b="1" i="1" dirty="0" smtClean="0"/>
              <a:t>Predict</a:t>
            </a:r>
            <a:endParaRPr lang="zh-CN" altLang="en-US" dirty="0"/>
          </a:p>
        </p:txBody>
      </p:sp>
      <p:sp>
        <p:nvSpPr>
          <p:cNvPr id="8" name="矩形 7"/>
          <p:cNvSpPr/>
          <p:nvPr/>
        </p:nvSpPr>
        <p:spPr>
          <a:xfrm>
            <a:off x="6896807" y="3207812"/>
            <a:ext cx="952505" cy="369332"/>
          </a:xfrm>
          <a:prstGeom prst="rect">
            <a:avLst/>
          </a:prstGeom>
        </p:spPr>
        <p:txBody>
          <a:bodyPr wrap="none">
            <a:spAutoFit/>
          </a:bodyPr>
          <a:lstStyle/>
          <a:p>
            <a:r>
              <a:rPr lang="en-US" altLang="zh-CN" b="1" i="1" dirty="0" smtClean="0"/>
              <a:t>Update</a:t>
            </a:r>
            <a:endParaRPr lang="zh-CN" altLang="en-US" dirty="0"/>
          </a:p>
        </p:txBody>
      </p:sp>
      <p:pic>
        <p:nvPicPr>
          <p:cNvPr id="9" name="图片 8"/>
          <p:cNvPicPr>
            <a:picLocks noChangeAspect="1"/>
          </p:cNvPicPr>
          <p:nvPr/>
        </p:nvPicPr>
        <p:blipFill>
          <a:blip r:embed="rId3"/>
          <a:stretch>
            <a:fillRect/>
          </a:stretch>
        </p:blipFill>
        <p:spPr>
          <a:xfrm>
            <a:off x="2476821" y="2532136"/>
            <a:ext cx="1799893" cy="758991"/>
          </a:xfrm>
          <a:prstGeom prst="rect">
            <a:avLst/>
          </a:prstGeom>
        </p:spPr>
      </p:pic>
      <p:pic>
        <p:nvPicPr>
          <p:cNvPr id="10" name="图片 9"/>
          <p:cNvPicPr>
            <a:picLocks noChangeAspect="1"/>
          </p:cNvPicPr>
          <p:nvPr/>
        </p:nvPicPr>
        <p:blipFill>
          <a:blip r:embed="rId4"/>
          <a:stretch>
            <a:fillRect/>
          </a:stretch>
        </p:blipFill>
        <p:spPr>
          <a:xfrm>
            <a:off x="8416090" y="2219261"/>
            <a:ext cx="1919231" cy="803679"/>
          </a:xfrm>
          <a:prstGeom prst="rect">
            <a:avLst/>
          </a:prstGeom>
        </p:spPr>
      </p:pic>
      <p:pic>
        <p:nvPicPr>
          <p:cNvPr id="11" name="图片 10"/>
          <p:cNvPicPr>
            <a:picLocks noChangeAspect="1"/>
          </p:cNvPicPr>
          <p:nvPr/>
        </p:nvPicPr>
        <p:blipFill>
          <a:blip r:embed="rId5"/>
          <a:stretch>
            <a:fillRect/>
          </a:stretch>
        </p:blipFill>
        <p:spPr>
          <a:xfrm>
            <a:off x="8416091" y="3207812"/>
            <a:ext cx="2543061" cy="1130249"/>
          </a:xfrm>
          <a:prstGeom prst="rect">
            <a:avLst/>
          </a:prstGeom>
        </p:spPr>
      </p:pic>
      <p:pic>
        <p:nvPicPr>
          <p:cNvPr id="12" name="图片 11"/>
          <p:cNvPicPr>
            <a:picLocks noChangeAspect="1"/>
          </p:cNvPicPr>
          <p:nvPr/>
        </p:nvPicPr>
        <p:blipFill>
          <a:blip r:embed="rId6"/>
          <a:stretch>
            <a:fillRect/>
          </a:stretch>
        </p:blipFill>
        <p:spPr>
          <a:xfrm>
            <a:off x="0" y="5705428"/>
            <a:ext cx="4427829" cy="943070"/>
          </a:xfrm>
          <a:prstGeom prst="rect">
            <a:avLst/>
          </a:prstGeom>
        </p:spPr>
      </p:pic>
      <p:pic>
        <p:nvPicPr>
          <p:cNvPr id="13" name="图片 12"/>
          <p:cNvPicPr>
            <a:picLocks noChangeAspect="1"/>
          </p:cNvPicPr>
          <p:nvPr/>
        </p:nvPicPr>
        <p:blipFill>
          <a:blip r:embed="rId7"/>
          <a:stretch>
            <a:fillRect/>
          </a:stretch>
        </p:blipFill>
        <p:spPr>
          <a:xfrm>
            <a:off x="7849312" y="5577300"/>
            <a:ext cx="4284959" cy="1175820"/>
          </a:xfrm>
          <a:prstGeom prst="rect">
            <a:avLst/>
          </a:prstGeom>
        </p:spPr>
      </p:pic>
      <p:sp>
        <p:nvSpPr>
          <p:cNvPr id="14" name="矩形 13"/>
          <p:cNvSpPr/>
          <p:nvPr/>
        </p:nvSpPr>
        <p:spPr>
          <a:xfrm>
            <a:off x="4714512" y="5601848"/>
            <a:ext cx="2792127" cy="523220"/>
          </a:xfrm>
          <a:prstGeom prst="rect">
            <a:avLst/>
          </a:prstGeom>
        </p:spPr>
        <p:txBody>
          <a:bodyPr wrap="square">
            <a:spAutoFit/>
          </a:bodyPr>
          <a:lstStyle/>
          <a:p>
            <a:r>
              <a:rPr lang="en-US" altLang="zh-CN" sz="1400" dirty="0">
                <a:solidFill>
                  <a:srgbClr val="000000"/>
                </a:solidFill>
                <a:latin typeface="Arial" panose="020B0604020202020204" pitchFamily="34" charset="0"/>
              </a:rPr>
              <a:t> Both the barometer and the GPS will be affected by altitude.</a:t>
            </a:r>
            <a:endParaRPr lang="zh-CN" altLang="en-US" sz="1400" dirty="0"/>
          </a:p>
        </p:txBody>
      </p:sp>
      <p:cxnSp>
        <p:nvCxnSpPr>
          <p:cNvPr id="16" name="直接箭头连接符 15"/>
          <p:cNvCxnSpPr>
            <a:stCxn id="12" idx="3"/>
            <a:endCxn id="13" idx="1"/>
          </p:cNvCxnSpPr>
          <p:nvPr/>
        </p:nvCxnSpPr>
        <p:spPr>
          <a:xfrm flipV="1">
            <a:off x="4427829" y="6165210"/>
            <a:ext cx="3421483" cy="11753"/>
          </a:xfrm>
          <a:prstGeom prst="straightConnector1">
            <a:avLst/>
          </a:prstGeom>
          <a:ln w="44450">
            <a:tailEnd type="arrow" w="lg" len="lg"/>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0383663" y="1062058"/>
            <a:ext cx="970137" cy="369332"/>
          </a:xfrm>
          <a:prstGeom prst="rect">
            <a:avLst/>
          </a:prstGeom>
          <a:solidFill>
            <a:srgbClr val="FFFF00"/>
          </a:solidFill>
        </p:spPr>
        <p:txBody>
          <a:bodyPr wrap="none">
            <a:spAutoFit/>
          </a:bodyPr>
          <a:lstStyle/>
          <a:p>
            <a:r>
              <a:rPr lang="en-US" altLang="zh-CN" dirty="0"/>
              <a:t>(</a:t>
            </a:r>
            <a:r>
              <a:rPr lang="en-US" altLang="zh-CN" dirty="0" smtClean="0"/>
              <a:t>A,</a:t>
            </a:r>
            <a:r>
              <a:rPr lang="en-US" altLang="zh-CN" dirty="0"/>
              <a:t> </a:t>
            </a:r>
            <a:r>
              <a:rPr lang="en-US" altLang="zh-CN" dirty="0" smtClean="0"/>
              <a:t>C,</a:t>
            </a:r>
            <a:r>
              <a:rPr lang="en-US" altLang="zh-CN" dirty="0"/>
              <a:t> </a:t>
            </a:r>
            <a:r>
              <a:rPr lang="en-US" altLang="zh-CN" dirty="0" smtClean="0"/>
              <a:t>R</a:t>
            </a:r>
            <a:r>
              <a:rPr lang="en-US" altLang="zh-CN" dirty="0"/>
              <a:t>)</a:t>
            </a:r>
            <a:endParaRPr lang="zh-CN" altLang="en-US" dirty="0"/>
          </a:p>
        </p:txBody>
      </p:sp>
      <p:sp>
        <p:nvSpPr>
          <p:cNvPr id="19" name="任意多边形 18"/>
          <p:cNvSpPr/>
          <p:nvPr/>
        </p:nvSpPr>
        <p:spPr>
          <a:xfrm>
            <a:off x="10058400" y="1433015"/>
            <a:ext cx="997131" cy="1733266"/>
          </a:xfrm>
          <a:custGeom>
            <a:avLst/>
            <a:gdLst>
              <a:gd name="connsiteX0" fmla="*/ 873457 w 997131"/>
              <a:gd name="connsiteY0" fmla="*/ 0 h 1733266"/>
              <a:gd name="connsiteX1" fmla="*/ 996287 w 997131"/>
              <a:gd name="connsiteY1" fmla="*/ 382137 h 1733266"/>
              <a:gd name="connsiteX2" fmla="*/ 818866 w 997131"/>
              <a:gd name="connsiteY2" fmla="*/ 1160060 h 1733266"/>
              <a:gd name="connsiteX3" fmla="*/ 272955 w 997131"/>
              <a:gd name="connsiteY3" fmla="*/ 1555845 h 1733266"/>
              <a:gd name="connsiteX4" fmla="*/ 0 w 997131"/>
              <a:gd name="connsiteY4" fmla="*/ 1733266 h 1733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7131" h="1733266">
                <a:moveTo>
                  <a:pt x="873457" y="0"/>
                </a:moveTo>
                <a:cubicBezTo>
                  <a:pt x="939421" y="94397"/>
                  <a:pt x="1005385" y="188794"/>
                  <a:pt x="996287" y="382137"/>
                </a:cubicBezTo>
                <a:cubicBezTo>
                  <a:pt x="987189" y="575480"/>
                  <a:pt x="939421" y="964442"/>
                  <a:pt x="818866" y="1160060"/>
                </a:cubicBezTo>
                <a:cubicBezTo>
                  <a:pt x="698311" y="1355678"/>
                  <a:pt x="409433" y="1460311"/>
                  <a:pt x="272955" y="1555845"/>
                </a:cubicBezTo>
                <a:cubicBezTo>
                  <a:pt x="136477" y="1651379"/>
                  <a:pt x="68238" y="1692322"/>
                  <a:pt x="0" y="1733266"/>
                </a:cubicBezTo>
              </a:path>
            </a:pathLst>
          </a:custGeom>
          <a:noFill/>
          <a:ln>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10604310" y="1378424"/>
            <a:ext cx="955431" cy="1828800"/>
          </a:xfrm>
          <a:custGeom>
            <a:avLst/>
            <a:gdLst>
              <a:gd name="connsiteX0" fmla="*/ 614150 w 955431"/>
              <a:gd name="connsiteY0" fmla="*/ 0 h 1828800"/>
              <a:gd name="connsiteX1" fmla="*/ 955344 w 955431"/>
              <a:gd name="connsiteY1" fmla="*/ 559558 h 1828800"/>
              <a:gd name="connsiteX2" fmla="*/ 586854 w 955431"/>
              <a:gd name="connsiteY2" fmla="*/ 1351128 h 1828800"/>
              <a:gd name="connsiteX3" fmla="*/ 122830 w 955431"/>
              <a:gd name="connsiteY3" fmla="*/ 1651379 h 1828800"/>
              <a:gd name="connsiteX4" fmla="*/ 0 w 955431"/>
              <a:gd name="connsiteY4" fmla="*/ 1828800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431" h="1828800">
                <a:moveTo>
                  <a:pt x="614150" y="0"/>
                </a:moveTo>
                <a:cubicBezTo>
                  <a:pt x="787021" y="167185"/>
                  <a:pt x="959893" y="334370"/>
                  <a:pt x="955344" y="559558"/>
                </a:cubicBezTo>
                <a:cubicBezTo>
                  <a:pt x="950795" y="784746"/>
                  <a:pt x="725606" y="1169158"/>
                  <a:pt x="586854" y="1351128"/>
                </a:cubicBezTo>
                <a:cubicBezTo>
                  <a:pt x="448102" y="1533098"/>
                  <a:pt x="220639" y="1571767"/>
                  <a:pt x="122830" y="1651379"/>
                </a:cubicBezTo>
                <a:cubicBezTo>
                  <a:pt x="25021" y="1730991"/>
                  <a:pt x="12510" y="1779895"/>
                  <a:pt x="0" y="1828800"/>
                </a:cubicBezTo>
              </a:path>
            </a:pathLst>
          </a:custGeom>
          <a:noFill/>
          <a:ln>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10112991" y="1392072"/>
            <a:ext cx="554588" cy="1433015"/>
          </a:xfrm>
          <a:custGeom>
            <a:avLst/>
            <a:gdLst>
              <a:gd name="connsiteX0" fmla="*/ 491319 w 554588"/>
              <a:gd name="connsiteY0" fmla="*/ 0 h 1433015"/>
              <a:gd name="connsiteX1" fmla="*/ 341194 w 554588"/>
              <a:gd name="connsiteY1" fmla="*/ 163773 h 1433015"/>
              <a:gd name="connsiteX2" fmla="*/ 545910 w 554588"/>
              <a:gd name="connsiteY2" fmla="*/ 600501 h 1433015"/>
              <a:gd name="connsiteX3" fmla="*/ 464024 w 554588"/>
              <a:gd name="connsiteY3" fmla="*/ 996286 h 1433015"/>
              <a:gd name="connsiteX4" fmla="*/ 0 w 554588"/>
              <a:gd name="connsiteY4" fmla="*/ 1433015 h 143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588" h="1433015">
                <a:moveTo>
                  <a:pt x="491319" y="0"/>
                </a:moveTo>
                <a:cubicBezTo>
                  <a:pt x="411707" y="31845"/>
                  <a:pt x="332096" y="63690"/>
                  <a:pt x="341194" y="163773"/>
                </a:cubicBezTo>
                <a:cubicBezTo>
                  <a:pt x="350292" y="263856"/>
                  <a:pt x="525438" y="461749"/>
                  <a:pt x="545910" y="600501"/>
                </a:cubicBezTo>
                <a:cubicBezTo>
                  <a:pt x="566382" y="739253"/>
                  <a:pt x="555009" y="857534"/>
                  <a:pt x="464024" y="996286"/>
                </a:cubicBezTo>
                <a:cubicBezTo>
                  <a:pt x="373039" y="1135038"/>
                  <a:pt x="186519" y="1284026"/>
                  <a:pt x="0" y="1433015"/>
                </a:cubicBezTo>
              </a:path>
            </a:pathLst>
          </a:custGeom>
          <a:noFill/>
          <a:ln>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604333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Part 14: Sensor Fusion </a:t>
            </a:r>
            <a:r>
              <a:rPr lang="en-US" altLang="zh-CN" b="1" dirty="0" smtClean="0"/>
              <a:t>Example</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To get a feel for how sensor fusion works, let's restrict ourselves again to a system with just one state</a:t>
            </a:r>
            <a:r>
              <a:rPr lang="en-US" altLang="zh-CN" dirty="0" smtClean="0"/>
              <a:t>.</a:t>
            </a:r>
          </a:p>
          <a:p>
            <a:r>
              <a:rPr lang="en-US" altLang="zh-CN" dirty="0"/>
              <a:t>To simplify things even further, we'll assume we have no knowledge of the state-transition model (</a:t>
            </a:r>
            <a:r>
              <a:rPr lang="en-US" altLang="zh-CN" b="1" dirty="0">
                <a:solidFill>
                  <a:srgbClr val="C00000"/>
                </a:solidFill>
              </a:rPr>
              <a:t>A</a:t>
            </a:r>
            <a:r>
              <a:rPr lang="en-US" altLang="zh-CN" b="1" dirty="0">
                <a:solidFill>
                  <a:srgbClr val="C00000"/>
                </a:solidFill>
              </a:rPr>
              <a:t> </a:t>
            </a:r>
            <a:r>
              <a:rPr lang="en-US" altLang="zh-CN" dirty="0"/>
              <a:t>matrix) and so have to rely only on the sensor </a:t>
            </a:r>
            <a:r>
              <a:rPr lang="en-US" altLang="zh-CN" dirty="0" smtClean="0"/>
              <a:t>values</a:t>
            </a:r>
          </a:p>
          <a:p>
            <a:r>
              <a:rPr lang="en-US" altLang="zh-CN" dirty="0"/>
              <a:t>Perhaps we are measuring the temperature outside with two different thermometers. So we'll just set our state-transition matrix to</a:t>
            </a:r>
            <a:r>
              <a:rPr lang="en-US" altLang="zh-CN" dirty="0">
                <a:solidFill>
                  <a:srgbClr val="C00000"/>
                </a:solidFill>
              </a:rPr>
              <a:t> </a:t>
            </a:r>
            <a:r>
              <a:rPr lang="en-US" altLang="zh-CN" dirty="0" smtClean="0">
                <a:solidFill>
                  <a:srgbClr val="C00000"/>
                </a:solidFill>
              </a:rPr>
              <a:t>A = 1</a:t>
            </a:r>
            <a:r>
              <a:rPr lang="en-US" altLang="zh-CN" dirty="0" smtClean="0"/>
              <a:t>:</a:t>
            </a:r>
            <a:endParaRPr lang="zh-CN" altLang="en-US" dirty="0"/>
          </a:p>
          <a:p>
            <a:r>
              <a:rPr lang="en-US" altLang="zh-CN" dirty="0"/>
              <a:t>For sensor fusion we will </a:t>
            </a:r>
            <a:r>
              <a:rPr lang="en-US" altLang="zh-CN" dirty="0" smtClean="0"/>
              <a:t>need </a:t>
            </a:r>
            <a:r>
              <a:rPr lang="en-US" altLang="zh-CN" dirty="0"/>
              <a:t>more than one sensor value in our observation vector </a:t>
            </a:r>
            <a:r>
              <a:rPr lang="en-US" altLang="zh-CN" dirty="0" err="1" smtClean="0"/>
              <a:t>zk</a:t>
            </a:r>
            <a:r>
              <a:rPr lang="en-US" altLang="zh-CN" dirty="0" smtClean="0"/>
              <a:t>, </a:t>
            </a:r>
            <a:r>
              <a:rPr lang="en-US" altLang="zh-CN" dirty="0"/>
              <a:t>which for this example we can treat as the current readings of our two thermometers. </a:t>
            </a:r>
            <a:endParaRPr lang="en-US" altLang="zh-CN" dirty="0" smtClean="0"/>
          </a:p>
          <a:p>
            <a:r>
              <a:rPr lang="en-US" altLang="zh-CN" dirty="0" smtClean="0"/>
              <a:t>We'll </a:t>
            </a:r>
            <a:r>
              <a:rPr lang="en-US" altLang="zh-CN" dirty="0"/>
              <a:t>assume that both sensors contribute equally to our temperature estimation, so our </a:t>
            </a:r>
            <a:r>
              <a:rPr lang="en-US" altLang="zh-CN" b="1" dirty="0" smtClean="0">
                <a:solidFill>
                  <a:srgbClr val="C00000"/>
                </a:solidFill>
              </a:rPr>
              <a:t>C</a:t>
            </a:r>
            <a:r>
              <a:rPr lang="en-US" altLang="zh-CN" b="1" dirty="0">
                <a:solidFill>
                  <a:srgbClr val="C00000"/>
                </a:solidFill>
              </a:rPr>
              <a:t> </a:t>
            </a:r>
            <a:r>
              <a:rPr lang="en-US" altLang="zh-CN" dirty="0"/>
              <a:t>matrix is just a pair of 1's:</a:t>
            </a:r>
            <a:endParaRPr lang="zh-CN" altLang="en-US" dirty="0"/>
          </a:p>
          <a:p>
            <a:endParaRPr lang="zh-CN" altLang="en-US" dirty="0"/>
          </a:p>
        </p:txBody>
      </p:sp>
      <p:sp>
        <p:nvSpPr>
          <p:cNvPr id="4" name="日期占位符 3"/>
          <p:cNvSpPr>
            <a:spLocks noGrp="1"/>
          </p:cNvSpPr>
          <p:nvPr>
            <p:ph type="dt" sz="half" idx="10"/>
          </p:nvPr>
        </p:nvSpPr>
        <p:spPr/>
        <p:txBody>
          <a:bodyPr/>
          <a:lstStyle/>
          <a:p>
            <a:fld id="{72229329-BE9B-4B32-98B5-365131AD56B6}" type="datetime1">
              <a:rPr lang="zh-CN" altLang="en-US" smtClean="0"/>
              <a:t>2017/6/8</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53</a:t>
            </a:fld>
            <a:endParaRPr lang="zh-CN" altLang="en-US"/>
          </a:p>
        </p:txBody>
      </p:sp>
      <p:pic>
        <p:nvPicPr>
          <p:cNvPr id="8" name="图片 7"/>
          <p:cNvPicPr>
            <a:picLocks noChangeAspect="1"/>
          </p:cNvPicPr>
          <p:nvPr/>
        </p:nvPicPr>
        <p:blipFill>
          <a:blip r:embed="rId3"/>
          <a:stretch>
            <a:fillRect/>
          </a:stretch>
        </p:blipFill>
        <p:spPr>
          <a:xfrm>
            <a:off x="3573440" y="1381610"/>
            <a:ext cx="3323092" cy="398771"/>
          </a:xfrm>
          <a:prstGeom prst="rect">
            <a:avLst/>
          </a:prstGeom>
          <a:ln>
            <a:solidFill>
              <a:schemeClr val="tx1"/>
            </a:solidFill>
          </a:ln>
        </p:spPr>
      </p:pic>
      <p:sp>
        <p:nvSpPr>
          <p:cNvPr id="9" name="矩形 8"/>
          <p:cNvSpPr/>
          <p:nvPr/>
        </p:nvSpPr>
        <p:spPr>
          <a:xfrm>
            <a:off x="7045518" y="1234937"/>
            <a:ext cx="5146482" cy="523220"/>
          </a:xfrm>
          <a:prstGeom prst="rect">
            <a:avLst/>
          </a:prstGeom>
          <a:solidFill>
            <a:srgbClr val="FFFF00"/>
          </a:solidFill>
        </p:spPr>
        <p:txBody>
          <a:bodyPr wrap="square">
            <a:spAutoFit/>
          </a:bodyPr>
          <a:lstStyle/>
          <a:p>
            <a:r>
              <a:rPr lang="en-US" altLang="zh-CN" sz="1400" dirty="0">
                <a:solidFill>
                  <a:srgbClr val="000000"/>
                </a:solidFill>
                <a:latin typeface="Arial" panose="020B0604020202020204" pitchFamily="34" charset="0"/>
              </a:rPr>
              <a:t>Lacking a state-transition model for our thermometer, we just assume that the current state is the same as the previous state</a:t>
            </a:r>
            <a:r>
              <a:rPr lang="en-US" altLang="zh-CN" sz="1400" dirty="0" smtClean="0">
                <a:solidFill>
                  <a:srgbClr val="000000"/>
                </a:solidFill>
                <a:latin typeface="Arial" panose="020B0604020202020204" pitchFamily="34" charset="0"/>
              </a:rPr>
              <a:t>.</a:t>
            </a:r>
            <a:endParaRPr lang="zh-CN" altLang="en-US" sz="1400" dirty="0"/>
          </a:p>
        </p:txBody>
      </p:sp>
      <p:pic>
        <p:nvPicPr>
          <p:cNvPr id="11" name="图片 10"/>
          <p:cNvPicPr>
            <a:picLocks noChangeAspect="1"/>
          </p:cNvPicPr>
          <p:nvPr/>
        </p:nvPicPr>
        <p:blipFill>
          <a:blip r:embed="rId4"/>
          <a:stretch>
            <a:fillRect/>
          </a:stretch>
        </p:blipFill>
        <p:spPr>
          <a:xfrm>
            <a:off x="8909024" y="5450672"/>
            <a:ext cx="3038317" cy="726291"/>
          </a:xfrm>
          <a:prstGeom prst="rect">
            <a:avLst/>
          </a:prstGeom>
        </p:spPr>
      </p:pic>
      <p:sp>
        <p:nvSpPr>
          <p:cNvPr id="12" name="矩形 11"/>
          <p:cNvSpPr/>
          <p:nvPr/>
        </p:nvSpPr>
        <p:spPr>
          <a:xfrm>
            <a:off x="8588870" y="430699"/>
            <a:ext cx="970137" cy="369332"/>
          </a:xfrm>
          <a:prstGeom prst="rect">
            <a:avLst/>
          </a:prstGeom>
        </p:spPr>
        <p:txBody>
          <a:bodyPr wrap="none">
            <a:spAutoFit/>
          </a:bodyPr>
          <a:lstStyle/>
          <a:p>
            <a:r>
              <a:rPr lang="en-US" altLang="zh-CN" dirty="0"/>
              <a:t>(</a:t>
            </a:r>
            <a:r>
              <a:rPr lang="en-US" altLang="zh-CN" dirty="0" smtClean="0"/>
              <a:t>A,</a:t>
            </a:r>
            <a:r>
              <a:rPr lang="en-US" altLang="zh-CN" dirty="0"/>
              <a:t> </a:t>
            </a:r>
            <a:r>
              <a:rPr lang="en-US" altLang="zh-CN" dirty="0" smtClean="0"/>
              <a:t>C,</a:t>
            </a:r>
            <a:r>
              <a:rPr lang="en-US" altLang="zh-CN" dirty="0"/>
              <a:t> </a:t>
            </a:r>
            <a:r>
              <a:rPr lang="en-US" altLang="zh-CN" dirty="0" smtClean="0"/>
              <a:t>R</a:t>
            </a:r>
            <a:r>
              <a:rPr lang="en-US" altLang="zh-CN" dirty="0"/>
              <a:t>)</a:t>
            </a:r>
            <a:endParaRPr lang="zh-CN" altLang="en-US" dirty="0"/>
          </a:p>
        </p:txBody>
      </p:sp>
    </p:spTree>
    <p:extLst>
      <p:ext uri="{BB962C8B-B14F-4D97-AF65-F5344CB8AC3E}">
        <p14:creationId xmlns:p14="http://schemas.microsoft.com/office/powerpoint/2010/main" val="2088865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Part 14: Sensor Fusion </a:t>
            </a:r>
            <a:r>
              <a:rPr lang="en-US" altLang="zh-CN" b="1" dirty="0" smtClean="0"/>
              <a:t>Example</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W</a:t>
            </a:r>
            <a:r>
              <a:rPr lang="en-US" altLang="zh-CN" dirty="0" smtClean="0"/>
              <a:t>e </a:t>
            </a:r>
            <a:r>
              <a:rPr lang="en-US" altLang="zh-CN" dirty="0"/>
              <a:t>defined </a:t>
            </a:r>
            <a:r>
              <a:rPr lang="en-US" altLang="zh-CN" dirty="0" smtClean="0"/>
              <a:t>r</a:t>
            </a:r>
            <a:r>
              <a:rPr lang="en-US" altLang="zh-CN" dirty="0"/>
              <a:t> as the </a:t>
            </a:r>
            <a:r>
              <a:rPr lang="en-US" altLang="zh-CN" i="1" dirty="0"/>
              <a:t>variance</a:t>
            </a:r>
            <a:r>
              <a:rPr lang="en-US" altLang="zh-CN" dirty="0"/>
              <a:t> of the observation noise signal </a:t>
            </a:r>
            <a:r>
              <a:rPr lang="en-US" altLang="zh-CN" dirty="0" err="1" smtClean="0"/>
              <a:t>vk</a:t>
            </a:r>
            <a:r>
              <a:rPr lang="en-US" altLang="zh-CN" dirty="0" smtClean="0"/>
              <a:t>;</a:t>
            </a:r>
          </a:p>
          <a:p>
            <a:pPr lvl="1"/>
            <a:r>
              <a:rPr lang="en-US" altLang="zh-CN" dirty="0"/>
              <a:t>how much it varies around its mean (average) </a:t>
            </a:r>
            <a:r>
              <a:rPr lang="en-US" altLang="zh-CN" dirty="0" smtClean="0"/>
              <a:t>value</a:t>
            </a:r>
          </a:p>
          <a:p>
            <a:r>
              <a:rPr lang="en-US" altLang="zh-CN" dirty="0"/>
              <a:t>For a system with more than two sensors, </a:t>
            </a:r>
            <a:r>
              <a:rPr lang="en-US" altLang="zh-CN" dirty="0" smtClean="0"/>
              <a:t>R</a:t>
            </a:r>
            <a:r>
              <a:rPr lang="en-US" altLang="zh-CN" dirty="0"/>
              <a:t> is a matrix containing the </a:t>
            </a:r>
            <a:r>
              <a:rPr lang="en-US" altLang="zh-CN" i="1" dirty="0"/>
              <a:t>covariance</a:t>
            </a:r>
            <a:r>
              <a:rPr lang="en-US" altLang="zh-CN" dirty="0"/>
              <a:t> between each pair of </a:t>
            </a:r>
            <a:r>
              <a:rPr lang="en-US" altLang="zh-CN" dirty="0" smtClean="0"/>
              <a:t>sensors</a:t>
            </a:r>
          </a:p>
          <a:p>
            <a:pPr lvl="1"/>
            <a:r>
              <a:rPr lang="en-US" altLang="zh-CN" dirty="0"/>
              <a:t>The elements on the diagonal of R</a:t>
            </a:r>
            <a:r>
              <a:rPr lang="en-US" altLang="zh-CN" dirty="0" smtClean="0"/>
              <a:t> </a:t>
            </a:r>
            <a:r>
              <a:rPr lang="en-US" altLang="zh-CN" dirty="0"/>
              <a:t>will be the </a:t>
            </a:r>
            <a:r>
              <a:rPr lang="en-US" altLang="zh-CN" b="1" dirty="0" smtClean="0">
                <a:solidFill>
                  <a:srgbClr val="C00000"/>
                </a:solidFill>
              </a:rPr>
              <a:t>r</a:t>
            </a:r>
            <a:r>
              <a:rPr lang="en-US" altLang="zh-CN" dirty="0"/>
              <a:t> value for each sensor, i.e., that sensor's variance with itself</a:t>
            </a:r>
            <a:endParaRPr lang="zh-CN" altLang="en-US" dirty="0"/>
          </a:p>
          <a:p>
            <a:pPr lvl="1"/>
            <a:r>
              <a:rPr lang="en-US" altLang="zh-CN" dirty="0" smtClean="0"/>
              <a:t>Elements of </a:t>
            </a:r>
            <a:r>
              <a:rPr lang="en-US" altLang="zh-CN" dirty="0"/>
              <a:t>the diagonal represent how much one sensor's noise varies with another's</a:t>
            </a:r>
            <a:r>
              <a:rPr lang="en-US" altLang="zh-CN" dirty="0" smtClean="0"/>
              <a:t>. </a:t>
            </a:r>
            <a:r>
              <a:rPr lang="en-US" altLang="zh-CN" dirty="0"/>
              <a:t> For this example, and many real-world applications, we assume that such values are </a:t>
            </a:r>
            <a:r>
              <a:rPr lang="en-US" altLang="zh-CN" dirty="0" smtClean="0"/>
              <a:t>zero.</a:t>
            </a:r>
          </a:p>
          <a:p>
            <a:pPr lvl="1"/>
            <a:r>
              <a:rPr lang="en-US" altLang="zh-CN" dirty="0"/>
              <a:t>Let's say that we've observed both our thermometers under climate-controlled conditions of steady temperature, and observed that their values fluctuate by an average of 0.8 degrees; i.e., the standard deviation of their readings is 0.8, making the variance 0.8 * 0.8 = 0.64. </a:t>
            </a:r>
            <a:endParaRPr lang="en-US" altLang="zh-CN" dirty="0" smtClean="0"/>
          </a:p>
          <a:p>
            <a:pPr lvl="1"/>
            <a:r>
              <a:rPr lang="en-US" altLang="zh-CN" dirty="0" smtClean="0"/>
              <a:t>This </a:t>
            </a:r>
            <a:r>
              <a:rPr lang="en-US" altLang="zh-CN" dirty="0"/>
              <a:t>gives us the </a:t>
            </a:r>
            <a:r>
              <a:rPr lang="en-US" altLang="zh-CN" dirty="0" smtClean="0"/>
              <a:t>R</a:t>
            </a:r>
            <a:r>
              <a:rPr lang="en-US" altLang="zh-CN" dirty="0"/>
              <a:t> </a:t>
            </a:r>
            <a:r>
              <a:rPr lang="en-US" altLang="zh-CN" dirty="0" smtClean="0"/>
              <a:t>matrix</a:t>
            </a:r>
            <a:endParaRPr lang="zh-CN" altLang="en-US" dirty="0"/>
          </a:p>
          <a:p>
            <a:pPr lvl="1"/>
            <a:endParaRPr lang="zh-CN" altLang="en-US" dirty="0"/>
          </a:p>
          <a:p>
            <a:endParaRPr lang="zh-CN" altLang="en-US" dirty="0"/>
          </a:p>
        </p:txBody>
      </p:sp>
      <p:sp>
        <p:nvSpPr>
          <p:cNvPr id="4" name="日期占位符 3"/>
          <p:cNvSpPr>
            <a:spLocks noGrp="1"/>
          </p:cNvSpPr>
          <p:nvPr>
            <p:ph type="dt" sz="half" idx="10"/>
          </p:nvPr>
        </p:nvSpPr>
        <p:spPr/>
        <p:txBody>
          <a:bodyPr/>
          <a:lstStyle/>
          <a:p>
            <a:fld id="{72229329-BE9B-4B32-98B5-365131AD56B6}" type="datetime1">
              <a:rPr lang="zh-CN" altLang="en-US" smtClean="0"/>
              <a:t>2017/6/8</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54</a:t>
            </a:fld>
            <a:endParaRPr lang="zh-CN" altLang="en-US"/>
          </a:p>
        </p:txBody>
      </p:sp>
      <p:sp>
        <p:nvSpPr>
          <p:cNvPr id="12" name="矩形 11"/>
          <p:cNvSpPr/>
          <p:nvPr/>
        </p:nvSpPr>
        <p:spPr>
          <a:xfrm>
            <a:off x="8588870" y="430699"/>
            <a:ext cx="970137" cy="369332"/>
          </a:xfrm>
          <a:prstGeom prst="rect">
            <a:avLst/>
          </a:prstGeom>
        </p:spPr>
        <p:txBody>
          <a:bodyPr wrap="none">
            <a:spAutoFit/>
          </a:bodyPr>
          <a:lstStyle/>
          <a:p>
            <a:r>
              <a:rPr lang="en-US" altLang="zh-CN" dirty="0"/>
              <a:t>(</a:t>
            </a:r>
            <a:r>
              <a:rPr lang="en-US" altLang="zh-CN" dirty="0" smtClean="0"/>
              <a:t>A,</a:t>
            </a:r>
            <a:r>
              <a:rPr lang="en-US" altLang="zh-CN" dirty="0"/>
              <a:t> </a:t>
            </a:r>
            <a:r>
              <a:rPr lang="en-US" altLang="zh-CN" dirty="0" smtClean="0"/>
              <a:t>C,</a:t>
            </a:r>
            <a:r>
              <a:rPr lang="en-US" altLang="zh-CN" dirty="0"/>
              <a:t> </a:t>
            </a:r>
            <a:r>
              <a:rPr lang="en-US" altLang="zh-CN" dirty="0" smtClean="0"/>
              <a:t>R</a:t>
            </a:r>
            <a:r>
              <a:rPr lang="en-US" altLang="zh-CN" dirty="0"/>
              <a:t>)</a:t>
            </a:r>
            <a:endParaRPr lang="zh-CN" altLang="en-US" dirty="0"/>
          </a:p>
        </p:txBody>
      </p:sp>
      <p:pic>
        <p:nvPicPr>
          <p:cNvPr id="13" name="图片 12"/>
          <p:cNvPicPr>
            <a:picLocks noChangeAspect="1"/>
          </p:cNvPicPr>
          <p:nvPr/>
        </p:nvPicPr>
        <p:blipFill>
          <a:blip r:embed="rId3"/>
          <a:stretch>
            <a:fillRect/>
          </a:stretch>
        </p:blipFill>
        <p:spPr>
          <a:xfrm>
            <a:off x="5359021" y="5691621"/>
            <a:ext cx="2351964" cy="847291"/>
          </a:xfrm>
          <a:prstGeom prst="rect">
            <a:avLst/>
          </a:prstGeom>
        </p:spPr>
      </p:pic>
    </p:spTree>
    <p:extLst>
      <p:ext uri="{BB962C8B-B14F-4D97-AF65-F5344CB8AC3E}">
        <p14:creationId xmlns:p14="http://schemas.microsoft.com/office/powerpoint/2010/main" val="41417476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Part 14: Sensor Fusion </a:t>
            </a:r>
            <a:r>
              <a:rPr lang="en-US" altLang="zh-CN" b="1" dirty="0" smtClean="0"/>
              <a:t>Example</a:t>
            </a:r>
            <a:endParaRPr lang="zh-CN" altLang="en-US" dirty="0"/>
          </a:p>
        </p:txBody>
      </p:sp>
      <p:sp>
        <p:nvSpPr>
          <p:cNvPr id="3" name="内容占位符 2"/>
          <p:cNvSpPr>
            <a:spLocks noGrp="1"/>
          </p:cNvSpPr>
          <p:nvPr>
            <p:ph idx="1"/>
          </p:nvPr>
        </p:nvSpPr>
        <p:spPr/>
        <p:txBody>
          <a:bodyPr>
            <a:normAutofit/>
          </a:bodyPr>
          <a:lstStyle/>
          <a:p>
            <a:r>
              <a:rPr lang="en-US" altLang="zh-CN" dirty="0"/>
              <a:t>Now we can also see why </a:t>
            </a:r>
            <a:r>
              <a:rPr lang="en-US" altLang="zh-CN" dirty="0" err="1" smtClean="0"/>
              <a:t>Pk</a:t>
            </a:r>
            <a:r>
              <a:rPr lang="en-US" altLang="zh-CN" dirty="0"/>
              <a:t> and </a:t>
            </a:r>
            <a:r>
              <a:rPr lang="en-US" altLang="zh-CN" dirty="0" err="1" smtClean="0"/>
              <a:t>Gk</a:t>
            </a:r>
            <a:r>
              <a:rPr lang="en-US" altLang="zh-CN" dirty="0"/>
              <a:t> must be matrices</a:t>
            </a:r>
            <a:endParaRPr lang="zh-CN" altLang="en-US" dirty="0"/>
          </a:p>
          <a:p>
            <a:pPr lvl="1"/>
            <a:r>
              <a:rPr lang="en-US" altLang="zh-CN" dirty="0" err="1" smtClean="0"/>
              <a:t>Pk</a:t>
            </a:r>
            <a:r>
              <a:rPr lang="en-US" altLang="zh-CN" dirty="0"/>
              <a:t> is the </a:t>
            </a:r>
            <a:r>
              <a:rPr lang="en-US" altLang="zh-CN" i="1" dirty="0"/>
              <a:t>covariance of the estimation process</a:t>
            </a:r>
            <a:r>
              <a:rPr lang="en-US" altLang="zh-CN" dirty="0"/>
              <a:t> at step </a:t>
            </a:r>
            <a:r>
              <a:rPr lang="en-US" altLang="zh-CN" dirty="0" smtClean="0"/>
              <a:t>k</a:t>
            </a:r>
          </a:p>
          <a:p>
            <a:pPr lvl="1"/>
            <a:r>
              <a:rPr lang="en-US" altLang="zh-CN" dirty="0" smtClean="0"/>
              <a:t>Since</a:t>
            </a:r>
            <a:r>
              <a:rPr lang="en-US" altLang="zh-CN" dirty="0"/>
              <a:t> </a:t>
            </a:r>
            <a:r>
              <a:rPr lang="en-US" altLang="zh-CN" dirty="0" err="1" smtClean="0"/>
              <a:t>Gk</a:t>
            </a:r>
            <a:r>
              <a:rPr lang="en-US" altLang="zh-CN" dirty="0"/>
              <a:t> is the gain associated with these matrices at each step, </a:t>
            </a:r>
            <a:r>
              <a:rPr lang="en-US" altLang="zh-CN" dirty="0" err="1" smtClean="0"/>
              <a:t>Gk</a:t>
            </a:r>
            <a:r>
              <a:rPr lang="en-US" altLang="zh-CN" dirty="0"/>
              <a:t> must be likewise be a matrix, containing a gain value for each covariance value in these </a:t>
            </a:r>
            <a:r>
              <a:rPr lang="en-US" altLang="zh-CN" dirty="0" smtClean="0"/>
              <a:t>matrices</a:t>
            </a:r>
          </a:p>
          <a:p>
            <a:r>
              <a:rPr lang="en-US" altLang="zh-CN" dirty="0" smtClean="0"/>
              <a:t>Size of </a:t>
            </a:r>
            <a:r>
              <a:rPr lang="en-US" altLang="zh-CN" dirty="0" err="1" smtClean="0"/>
              <a:t>Pk</a:t>
            </a:r>
            <a:r>
              <a:rPr lang="en-US" altLang="zh-CN" dirty="0" smtClean="0"/>
              <a:t> and </a:t>
            </a:r>
            <a:r>
              <a:rPr lang="en-US" altLang="zh-CN" dirty="0" err="1" smtClean="0"/>
              <a:t>Gk</a:t>
            </a:r>
            <a:endParaRPr lang="en-US" altLang="zh-CN" dirty="0" smtClean="0"/>
          </a:p>
          <a:p>
            <a:pPr lvl="1"/>
            <a:r>
              <a:rPr lang="en-US" altLang="zh-CN" dirty="0" smtClean="0"/>
              <a:t>In </a:t>
            </a:r>
            <a:r>
              <a:rPr lang="en-US" altLang="zh-CN" dirty="0"/>
              <a:t>our present example, the size of </a:t>
            </a:r>
            <a:r>
              <a:rPr lang="en-US" altLang="zh-CN" dirty="0" err="1" smtClean="0"/>
              <a:t>Pk</a:t>
            </a:r>
            <a:r>
              <a:rPr lang="en-US" altLang="zh-CN" dirty="0"/>
              <a:t> is </a:t>
            </a:r>
            <a:r>
              <a:rPr lang="en-US" altLang="zh-CN" dirty="0" smtClean="0"/>
              <a:t>1×1 (i.e</a:t>
            </a:r>
            <a:r>
              <a:rPr lang="en-US" altLang="zh-CN" dirty="0"/>
              <a:t>., a single value), because it represents the covariance of the single value estimate value </a:t>
            </a:r>
            <a:r>
              <a:rPr lang="en-US" altLang="zh-CN" dirty="0" err="1" smtClean="0"/>
              <a:t>x^k</a:t>
            </a:r>
            <a:r>
              <a:rPr lang="en-US" altLang="zh-CN" dirty="0"/>
              <a:t> with itself. </a:t>
            </a:r>
            <a:endParaRPr lang="en-US" altLang="zh-CN" dirty="0" smtClean="0"/>
          </a:p>
          <a:p>
            <a:pPr lvl="1"/>
            <a:r>
              <a:rPr lang="en-US" altLang="zh-CN" dirty="0" smtClean="0"/>
              <a:t>The gain</a:t>
            </a:r>
            <a:r>
              <a:rPr lang="en-US" altLang="zh-CN" dirty="0"/>
              <a:t> </a:t>
            </a:r>
            <a:r>
              <a:rPr lang="en-US" altLang="zh-CN" dirty="0" err="1" smtClean="0"/>
              <a:t>Gk</a:t>
            </a:r>
            <a:r>
              <a:rPr lang="en-US" altLang="zh-CN" dirty="0"/>
              <a:t> is a </a:t>
            </a:r>
            <a:r>
              <a:rPr lang="en-US" altLang="zh-CN" dirty="0" smtClean="0"/>
              <a:t>1×2</a:t>
            </a:r>
            <a:r>
              <a:rPr lang="en-US" altLang="zh-CN" dirty="0"/>
              <a:t> (one row, two column) matrix, because it relates the single state estimate </a:t>
            </a:r>
            <a:r>
              <a:rPr lang="en-US" altLang="zh-CN" dirty="0" err="1" smtClean="0"/>
              <a:t>x^k</a:t>
            </a:r>
            <a:r>
              <a:rPr lang="en-US" altLang="zh-CN" dirty="0" smtClean="0"/>
              <a:t> two (the </a:t>
            </a:r>
            <a:r>
              <a:rPr lang="en-US" altLang="zh-CN" dirty="0"/>
              <a:t>two sensor observations in </a:t>
            </a:r>
            <a:r>
              <a:rPr lang="en-US" altLang="zh-CN" dirty="0" err="1" smtClean="0"/>
              <a:t>zk</a:t>
            </a:r>
            <a:r>
              <a:rPr lang="en-US" altLang="zh-CN" dirty="0" smtClean="0"/>
              <a:t>).</a:t>
            </a:r>
            <a:endParaRPr lang="zh-CN" altLang="en-US" dirty="0"/>
          </a:p>
          <a:p>
            <a:endParaRPr lang="zh-CN" altLang="en-US" dirty="0"/>
          </a:p>
          <a:p>
            <a:endParaRPr lang="zh-CN" altLang="en-US" dirty="0"/>
          </a:p>
          <a:p>
            <a:endParaRPr lang="zh-CN" altLang="en-US" dirty="0"/>
          </a:p>
        </p:txBody>
      </p:sp>
      <p:sp>
        <p:nvSpPr>
          <p:cNvPr id="4" name="日期占位符 3"/>
          <p:cNvSpPr>
            <a:spLocks noGrp="1"/>
          </p:cNvSpPr>
          <p:nvPr>
            <p:ph type="dt" sz="half" idx="10"/>
          </p:nvPr>
        </p:nvSpPr>
        <p:spPr/>
        <p:txBody>
          <a:bodyPr/>
          <a:lstStyle/>
          <a:p>
            <a:fld id="{72229329-BE9B-4B32-98B5-365131AD56B6}" type="datetime1">
              <a:rPr lang="zh-CN" altLang="en-US" smtClean="0"/>
              <a:t>2017/6/8</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55</a:t>
            </a:fld>
            <a:endParaRPr lang="zh-CN" altLang="en-US"/>
          </a:p>
        </p:txBody>
      </p:sp>
      <p:sp>
        <p:nvSpPr>
          <p:cNvPr id="12" name="矩形 11"/>
          <p:cNvSpPr/>
          <p:nvPr/>
        </p:nvSpPr>
        <p:spPr>
          <a:xfrm>
            <a:off x="8588870" y="430699"/>
            <a:ext cx="970137" cy="369332"/>
          </a:xfrm>
          <a:prstGeom prst="rect">
            <a:avLst/>
          </a:prstGeom>
        </p:spPr>
        <p:txBody>
          <a:bodyPr wrap="none">
            <a:spAutoFit/>
          </a:bodyPr>
          <a:lstStyle/>
          <a:p>
            <a:r>
              <a:rPr lang="en-US" altLang="zh-CN" dirty="0"/>
              <a:t>(</a:t>
            </a:r>
            <a:r>
              <a:rPr lang="en-US" altLang="zh-CN" dirty="0" smtClean="0"/>
              <a:t>A,</a:t>
            </a:r>
            <a:r>
              <a:rPr lang="en-US" altLang="zh-CN" dirty="0"/>
              <a:t> </a:t>
            </a:r>
            <a:r>
              <a:rPr lang="en-US" altLang="zh-CN" dirty="0" smtClean="0"/>
              <a:t>C,</a:t>
            </a:r>
            <a:r>
              <a:rPr lang="en-US" altLang="zh-CN" dirty="0"/>
              <a:t> </a:t>
            </a:r>
            <a:r>
              <a:rPr lang="en-US" altLang="zh-CN" dirty="0" smtClean="0"/>
              <a:t>R</a:t>
            </a:r>
            <a:r>
              <a:rPr lang="en-US" altLang="zh-CN" dirty="0"/>
              <a:t>)</a:t>
            </a:r>
            <a:endParaRPr lang="zh-CN" altLang="en-US" dirty="0"/>
          </a:p>
        </p:txBody>
      </p:sp>
    </p:spTree>
    <p:extLst>
      <p:ext uri="{BB962C8B-B14F-4D97-AF65-F5344CB8AC3E}">
        <p14:creationId xmlns:p14="http://schemas.microsoft.com/office/powerpoint/2010/main" val="24404865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Part 14: Sensor Fusion </a:t>
            </a:r>
            <a:r>
              <a:rPr lang="en-US" altLang="zh-CN" b="1" dirty="0" smtClean="0"/>
              <a:t>Example</a:t>
            </a:r>
            <a:endParaRPr lang="zh-CN" altLang="en-US" dirty="0"/>
          </a:p>
        </p:txBody>
      </p:sp>
      <p:sp>
        <p:nvSpPr>
          <p:cNvPr id="4" name="日期占位符 3"/>
          <p:cNvSpPr>
            <a:spLocks noGrp="1"/>
          </p:cNvSpPr>
          <p:nvPr>
            <p:ph type="dt" sz="half" idx="10"/>
          </p:nvPr>
        </p:nvSpPr>
        <p:spPr/>
        <p:txBody>
          <a:bodyPr/>
          <a:lstStyle/>
          <a:p>
            <a:fld id="{72229329-BE9B-4B32-98B5-365131AD56B6}" type="datetime1">
              <a:rPr lang="zh-CN" altLang="en-US" smtClean="0"/>
              <a:t>2017/6/8</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56</a:t>
            </a:fld>
            <a:endParaRPr lang="zh-CN" altLang="en-US"/>
          </a:p>
        </p:txBody>
      </p:sp>
      <p:sp>
        <p:nvSpPr>
          <p:cNvPr id="12" name="矩形 11"/>
          <p:cNvSpPr/>
          <p:nvPr/>
        </p:nvSpPr>
        <p:spPr>
          <a:xfrm>
            <a:off x="8588870" y="430699"/>
            <a:ext cx="970137" cy="369332"/>
          </a:xfrm>
          <a:prstGeom prst="rect">
            <a:avLst/>
          </a:prstGeom>
        </p:spPr>
        <p:txBody>
          <a:bodyPr wrap="none">
            <a:spAutoFit/>
          </a:bodyPr>
          <a:lstStyle/>
          <a:p>
            <a:r>
              <a:rPr lang="en-US" altLang="zh-CN" dirty="0"/>
              <a:t>(</a:t>
            </a:r>
            <a:r>
              <a:rPr lang="en-US" altLang="zh-CN" dirty="0" smtClean="0"/>
              <a:t>A,</a:t>
            </a:r>
            <a:r>
              <a:rPr lang="en-US" altLang="zh-CN" dirty="0"/>
              <a:t> </a:t>
            </a:r>
            <a:r>
              <a:rPr lang="en-US" altLang="zh-CN" dirty="0" smtClean="0"/>
              <a:t>C,</a:t>
            </a:r>
            <a:r>
              <a:rPr lang="en-US" altLang="zh-CN" dirty="0"/>
              <a:t> </a:t>
            </a:r>
            <a:r>
              <a:rPr lang="en-US" altLang="zh-CN" dirty="0" smtClean="0"/>
              <a:t>R</a:t>
            </a:r>
            <a:r>
              <a:rPr lang="en-US" altLang="zh-CN" dirty="0"/>
              <a:t>)</a:t>
            </a:r>
            <a:endParaRPr lang="zh-CN" altLang="en-US" dirty="0"/>
          </a:p>
        </p:txBody>
      </p:sp>
      <p:pic>
        <p:nvPicPr>
          <p:cNvPr id="6" name="图片 5"/>
          <p:cNvPicPr>
            <a:picLocks noChangeAspect="1"/>
          </p:cNvPicPr>
          <p:nvPr/>
        </p:nvPicPr>
        <p:blipFill>
          <a:blip r:embed="rId3"/>
          <a:stretch>
            <a:fillRect/>
          </a:stretch>
        </p:blipFill>
        <p:spPr>
          <a:xfrm>
            <a:off x="2105594" y="2039984"/>
            <a:ext cx="3831182" cy="900708"/>
          </a:xfrm>
          <a:prstGeom prst="rect">
            <a:avLst/>
          </a:prstGeom>
        </p:spPr>
      </p:pic>
      <p:pic>
        <p:nvPicPr>
          <p:cNvPr id="7" name="图片 6"/>
          <p:cNvPicPr>
            <a:picLocks noChangeAspect="1"/>
          </p:cNvPicPr>
          <p:nvPr/>
        </p:nvPicPr>
        <p:blipFill>
          <a:blip r:embed="rId4"/>
          <a:stretch>
            <a:fillRect/>
          </a:stretch>
        </p:blipFill>
        <p:spPr>
          <a:xfrm>
            <a:off x="2101329" y="3372845"/>
            <a:ext cx="5753100" cy="1695450"/>
          </a:xfrm>
          <a:prstGeom prst="rect">
            <a:avLst/>
          </a:prstGeom>
        </p:spPr>
      </p:pic>
      <p:sp>
        <p:nvSpPr>
          <p:cNvPr id="8" name="矩形 7"/>
          <p:cNvSpPr/>
          <p:nvPr/>
        </p:nvSpPr>
        <p:spPr>
          <a:xfrm>
            <a:off x="354734" y="2039984"/>
            <a:ext cx="966931" cy="369332"/>
          </a:xfrm>
          <a:prstGeom prst="rect">
            <a:avLst/>
          </a:prstGeom>
        </p:spPr>
        <p:txBody>
          <a:bodyPr wrap="none">
            <a:spAutoFit/>
          </a:bodyPr>
          <a:lstStyle/>
          <a:p>
            <a:r>
              <a:rPr lang="en-US" altLang="zh-CN" b="1" i="1" dirty="0">
                <a:solidFill>
                  <a:srgbClr val="000000"/>
                </a:solidFill>
                <a:latin typeface="Arial" panose="020B0604020202020204" pitchFamily="34" charset="0"/>
              </a:rPr>
              <a:t>Predict</a:t>
            </a:r>
            <a:endParaRPr lang="zh-CN" altLang="en-US" dirty="0"/>
          </a:p>
        </p:txBody>
      </p:sp>
      <p:sp>
        <p:nvSpPr>
          <p:cNvPr id="9" name="矩形 8"/>
          <p:cNvSpPr/>
          <p:nvPr/>
        </p:nvSpPr>
        <p:spPr>
          <a:xfrm>
            <a:off x="354733" y="3328039"/>
            <a:ext cx="966931" cy="369332"/>
          </a:xfrm>
          <a:prstGeom prst="rect">
            <a:avLst/>
          </a:prstGeom>
        </p:spPr>
        <p:txBody>
          <a:bodyPr wrap="none">
            <a:spAutoFit/>
          </a:bodyPr>
          <a:lstStyle/>
          <a:p>
            <a:r>
              <a:rPr lang="en-US" altLang="zh-CN" b="1" i="1" dirty="0">
                <a:solidFill>
                  <a:srgbClr val="000000"/>
                </a:solidFill>
                <a:latin typeface="Arial" panose="020B0604020202020204" pitchFamily="34" charset="0"/>
              </a:rPr>
              <a:t>Update</a:t>
            </a:r>
            <a:endParaRPr lang="zh-CN" altLang="en-US" dirty="0"/>
          </a:p>
        </p:txBody>
      </p:sp>
    </p:spTree>
    <p:extLst>
      <p:ext uri="{BB962C8B-B14F-4D97-AF65-F5344CB8AC3E}">
        <p14:creationId xmlns:p14="http://schemas.microsoft.com/office/powerpoint/2010/main" val="1882206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Part 14: Sensor Fusion Example</a:t>
            </a:r>
            <a:endParaRPr lang="zh-CN" altLang="en-US" dirty="0"/>
          </a:p>
        </p:txBody>
      </p:sp>
      <p:graphicFrame>
        <p:nvGraphicFramePr>
          <p:cNvPr id="9" name="内容占位符 8"/>
          <p:cNvGraphicFramePr>
            <a:graphicFrameLocks noGrp="1"/>
          </p:cNvGraphicFramePr>
          <p:nvPr>
            <p:ph idx="1"/>
            <p:extLst>
              <p:ext uri="{D42A27DB-BD31-4B8C-83A1-F6EECF244321}">
                <p14:modId xmlns:p14="http://schemas.microsoft.com/office/powerpoint/2010/main" val="4271336421"/>
              </p:ext>
            </p:extLst>
          </p:nvPr>
        </p:nvGraphicFramePr>
        <p:xfrm>
          <a:off x="524302" y="6401930"/>
          <a:ext cx="10515600" cy="365760"/>
        </p:xfrm>
        <a:graphic>
          <a:graphicData uri="http://schemas.openxmlformats.org/drawingml/2006/table">
            <a:tbl>
              <a:tblPr/>
              <a:tblGrid>
                <a:gridCol w="3505200">
                  <a:extLst>
                    <a:ext uri="{9D8B030D-6E8A-4147-A177-3AD203B41FA5}">
                      <a16:colId xmlns:a16="http://schemas.microsoft.com/office/drawing/2014/main" val="2314482590"/>
                    </a:ext>
                  </a:extLst>
                </a:gridCol>
                <a:gridCol w="3505200">
                  <a:extLst>
                    <a:ext uri="{9D8B030D-6E8A-4147-A177-3AD203B41FA5}">
                      <a16:colId xmlns:a16="http://schemas.microsoft.com/office/drawing/2014/main" val="3341777867"/>
                    </a:ext>
                  </a:extLst>
                </a:gridCol>
                <a:gridCol w="3505200">
                  <a:extLst>
                    <a:ext uri="{9D8B030D-6E8A-4147-A177-3AD203B41FA5}">
                      <a16:colId xmlns:a16="http://schemas.microsoft.com/office/drawing/2014/main" val="2449254654"/>
                    </a:ext>
                  </a:extLst>
                </a:gridCol>
              </a:tblGrid>
              <a:tr h="0">
                <a:tc>
                  <a:txBody>
                    <a:bodyPr/>
                    <a:lstStyle/>
                    <a:p>
                      <a:pPr algn="ctr"/>
                      <a:r>
                        <a:rPr lang="en-US" b="1"/>
                        <a:t>R1 = 0.555</a:t>
                      </a:r>
                      <a:endParaRPr lang="en-US"/>
                    </a:p>
                  </a:txBody>
                  <a:tcPr anchor="ctr">
                    <a:lnL>
                      <a:noFill/>
                    </a:lnL>
                    <a:lnR>
                      <a:noFill/>
                    </a:lnR>
                    <a:lnT>
                      <a:noFill/>
                    </a:lnT>
                    <a:lnB>
                      <a:noFill/>
                    </a:lnB>
                  </a:tcPr>
                </a:tc>
                <a:tc>
                  <a:txBody>
                    <a:bodyPr/>
                    <a:lstStyle/>
                    <a:p>
                      <a:pPr algn="ctr"/>
                      <a:r>
                        <a:rPr lang="en-US" b="1"/>
                        <a:t>R2 = 0.515</a:t>
                      </a:r>
                      <a:endParaRPr lang="en-US"/>
                    </a:p>
                  </a:txBody>
                  <a:tcPr anchor="ctr">
                    <a:lnL>
                      <a:noFill/>
                    </a:lnL>
                    <a:lnR>
                      <a:noFill/>
                    </a:lnR>
                    <a:lnT>
                      <a:noFill/>
                    </a:lnT>
                    <a:lnB>
                      <a:noFill/>
                    </a:lnB>
                  </a:tcPr>
                </a:tc>
                <a:tc>
                  <a:txBody>
                    <a:bodyPr/>
                    <a:lstStyle/>
                    <a:p>
                      <a:pPr algn="ctr"/>
                      <a:r>
                        <a:rPr lang="en-US" b="1" dirty="0"/>
                        <a:t>Q = 0.5295</a:t>
                      </a:r>
                      <a:endParaRPr lang="en-US" dirty="0"/>
                    </a:p>
                  </a:txBody>
                  <a:tcPr anchor="ctr">
                    <a:lnL>
                      <a:noFill/>
                    </a:lnL>
                    <a:lnR>
                      <a:noFill/>
                    </a:lnR>
                    <a:lnT>
                      <a:noFill/>
                    </a:lnT>
                    <a:lnB>
                      <a:noFill/>
                    </a:lnB>
                  </a:tcPr>
                </a:tc>
                <a:extLst>
                  <a:ext uri="{0D108BD9-81ED-4DB2-BD59-A6C34878D82A}">
                    <a16:rowId xmlns:a16="http://schemas.microsoft.com/office/drawing/2014/main" val="2130013879"/>
                  </a:ext>
                </a:extLst>
              </a:tr>
            </a:tbl>
          </a:graphicData>
        </a:graphic>
      </p:graphicFrame>
      <p:sp>
        <p:nvSpPr>
          <p:cNvPr id="4" name="日期占位符 3"/>
          <p:cNvSpPr>
            <a:spLocks noGrp="1"/>
          </p:cNvSpPr>
          <p:nvPr>
            <p:ph type="dt" sz="half" idx="10"/>
          </p:nvPr>
        </p:nvSpPr>
        <p:spPr/>
        <p:txBody>
          <a:bodyPr/>
          <a:lstStyle/>
          <a:p>
            <a:fld id="{72229329-BE9B-4B32-98B5-365131AD56B6}" type="datetime1">
              <a:rPr lang="zh-CN" altLang="en-US" smtClean="0"/>
              <a:t>2017/6/8</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57</a:t>
            </a:fld>
            <a:endParaRPr lang="zh-CN" altLang="en-US"/>
          </a:p>
        </p:txBody>
      </p:sp>
      <p:pic>
        <p:nvPicPr>
          <p:cNvPr id="6" name="图片 5"/>
          <p:cNvPicPr>
            <a:picLocks noChangeAspect="1"/>
          </p:cNvPicPr>
          <p:nvPr/>
        </p:nvPicPr>
        <p:blipFill>
          <a:blip r:embed="rId3"/>
          <a:stretch>
            <a:fillRect/>
          </a:stretch>
        </p:blipFill>
        <p:spPr>
          <a:xfrm>
            <a:off x="1439980" y="2125923"/>
            <a:ext cx="8058861" cy="3476371"/>
          </a:xfrm>
          <a:prstGeom prst="rect">
            <a:avLst/>
          </a:prstGeom>
        </p:spPr>
      </p:pic>
      <p:pic>
        <p:nvPicPr>
          <p:cNvPr id="7" name="图片 6"/>
          <p:cNvPicPr>
            <a:picLocks noChangeAspect="1"/>
          </p:cNvPicPr>
          <p:nvPr/>
        </p:nvPicPr>
        <p:blipFill>
          <a:blip r:embed="rId4"/>
          <a:stretch>
            <a:fillRect/>
          </a:stretch>
        </p:blipFill>
        <p:spPr>
          <a:xfrm>
            <a:off x="1609725" y="5737231"/>
            <a:ext cx="4486275" cy="266700"/>
          </a:xfrm>
          <a:prstGeom prst="rect">
            <a:avLst/>
          </a:prstGeom>
        </p:spPr>
      </p:pic>
      <p:sp>
        <p:nvSpPr>
          <p:cNvPr id="8" name="矩形 7"/>
          <p:cNvSpPr/>
          <p:nvPr/>
        </p:nvSpPr>
        <p:spPr>
          <a:xfrm>
            <a:off x="1609725" y="6078813"/>
            <a:ext cx="4338047" cy="369332"/>
          </a:xfrm>
          <a:prstGeom prst="rect">
            <a:avLst/>
          </a:prstGeom>
        </p:spPr>
        <p:txBody>
          <a:bodyPr wrap="none">
            <a:spAutoFit/>
          </a:bodyPr>
          <a:lstStyle/>
          <a:p>
            <a:r>
              <a:rPr lang="en-US" altLang="zh-CN" b="1" dirty="0"/>
              <a:t>Sensor 1 Bias = 4.565Sensor 2 Bias = -1</a:t>
            </a:r>
            <a:endParaRPr lang="zh-CN" altLang="en-US" dirty="0"/>
          </a:p>
        </p:txBody>
      </p:sp>
    </p:spTree>
    <p:extLst>
      <p:ext uri="{BB962C8B-B14F-4D97-AF65-F5344CB8AC3E}">
        <p14:creationId xmlns:p14="http://schemas.microsoft.com/office/powerpoint/2010/main" val="36767184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Part 15: </a:t>
            </a:r>
            <a:r>
              <a:rPr lang="en-US" altLang="zh-CN" b="1" dirty="0" smtClean="0"/>
              <a:t>Nonlinearity</a:t>
            </a:r>
            <a:endParaRPr lang="zh-CN" altLang="en-US" dirty="0"/>
          </a:p>
        </p:txBody>
      </p:sp>
      <p:sp>
        <p:nvSpPr>
          <p:cNvPr id="3" name="内容占位符 2"/>
          <p:cNvSpPr>
            <a:spLocks noGrp="1"/>
          </p:cNvSpPr>
          <p:nvPr>
            <p:ph idx="1"/>
          </p:nvPr>
        </p:nvSpPr>
        <p:spPr/>
        <p:txBody>
          <a:bodyPr>
            <a:normAutofit/>
          </a:bodyPr>
          <a:lstStyle/>
          <a:p>
            <a:r>
              <a:rPr lang="en-US" altLang="zh-CN" sz="2400" dirty="0"/>
              <a:t>By now </a:t>
            </a:r>
            <a:r>
              <a:rPr lang="en-US" altLang="zh-CN" sz="2400" dirty="0" smtClean="0"/>
              <a:t>linear </a:t>
            </a:r>
            <a:r>
              <a:rPr lang="en-US" altLang="zh-CN" sz="2400" dirty="0"/>
              <a:t>algebra is pretty awesome, letting us express a sophisticated algorithm like the </a:t>
            </a:r>
            <a:r>
              <a:rPr lang="en-US" altLang="zh-CN" sz="2400" dirty="0" err="1"/>
              <a:t>Kalman</a:t>
            </a:r>
            <a:r>
              <a:rPr lang="en-US" altLang="zh-CN" sz="2400" dirty="0"/>
              <a:t> Filter in a very compact form. </a:t>
            </a:r>
            <a:endParaRPr lang="en-US" altLang="zh-CN" sz="2400" dirty="0" smtClean="0"/>
          </a:p>
          <a:p>
            <a:r>
              <a:rPr lang="en-US" altLang="zh-CN" sz="2400" dirty="0" smtClean="0"/>
              <a:t>Linear </a:t>
            </a:r>
            <a:r>
              <a:rPr lang="en-US" altLang="zh-CN" sz="2400" dirty="0"/>
              <a:t>algebra is however not the whole story. As its name suggests, linear algebra is limited to representing relationships that are linear, i.e., characterized by a straight line. </a:t>
            </a:r>
            <a:endParaRPr lang="en-US" altLang="zh-CN" sz="2400" dirty="0" smtClean="0"/>
          </a:p>
          <a:p>
            <a:r>
              <a:rPr lang="en-US" altLang="zh-CN" sz="2400" dirty="0" smtClean="0"/>
              <a:t>Yet, very </a:t>
            </a:r>
            <a:r>
              <a:rPr lang="en-US" altLang="zh-CN" sz="2400" dirty="0"/>
              <a:t>little in nature is </a:t>
            </a:r>
            <a:r>
              <a:rPr lang="en-US" altLang="zh-CN" sz="2400" dirty="0" smtClean="0"/>
              <a:t>linear</a:t>
            </a:r>
          </a:p>
          <a:p>
            <a:r>
              <a:rPr lang="en-US" altLang="zh-CN" sz="2400" dirty="0"/>
              <a:t/>
            </a:r>
            <a:br>
              <a:rPr lang="en-US" altLang="zh-CN" sz="2400" dirty="0"/>
            </a:br>
            <a:endParaRPr lang="zh-CN" altLang="en-US" sz="2400" dirty="0"/>
          </a:p>
          <a:p>
            <a:endParaRPr lang="zh-CN" altLang="en-US" sz="2400" dirty="0"/>
          </a:p>
        </p:txBody>
      </p:sp>
      <p:sp>
        <p:nvSpPr>
          <p:cNvPr id="4" name="日期占位符 3"/>
          <p:cNvSpPr>
            <a:spLocks noGrp="1"/>
          </p:cNvSpPr>
          <p:nvPr>
            <p:ph type="dt" sz="half" idx="10"/>
          </p:nvPr>
        </p:nvSpPr>
        <p:spPr/>
        <p:txBody>
          <a:bodyPr/>
          <a:lstStyle/>
          <a:p>
            <a:fld id="{72229329-BE9B-4B32-98B5-365131AD56B6}" type="datetime1">
              <a:rPr lang="zh-CN" altLang="en-US" smtClean="0"/>
              <a:t>2017/6/8</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58</a:t>
            </a:fld>
            <a:endParaRPr lang="zh-CN" altLang="en-US"/>
          </a:p>
        </p:txBody>
      </p:sp>
      <p:pic>
        <p:nvPicPr>
          <p:cNvPr id="7" name="图片 6"/>
          <p:cNvPicPr>
            <a:picLocks noChangeAspect="1"/>
          </p:cNvPicPr>
          <p:nvPr/>
        </p:nvPicPr>
        <p:blipFill>
          <a:blip r:embed="rId3"/>
          <a:stretch>
            <a:fillRect/>
          </a:stretch>
        </p:blipFill>
        <p:spPr>
          <a:xfrm>
            <a:off x="122826" y="4076700"/>
            <a:ext cx="2524125" cy="2781300"/>
          </a:xfrm>
          <a:prstGeom prst="rect">
            <a:avLst/>
          </a:prstGeom>
        </p:spPr>
      </p:pic>
      <p:pic>
        <p:nvPicPr>
          <p:cNvPr id="8" name="图片 7"/>
          <p:cNvPicPr>
            <a:picLocks noChangeAspect="1"/>
          </p:cNvPicPr>
          <p:nvPr/>
        </p:nvPicPr>
        <p:blipFill>
          <a:blip r:embed="rId4"/>
          <a:stretch>
            <a:fillRect/>
          </a:stretch>
        </p:blipFill>
        <p:spPr>
          <a:xfrm>
            <a:off x="1832563" y="6243637"/>
            <a:ext cx="2219325" cy="590550"/>
          </a:xfrm>
          <a:prstGeom prst="rect">
            <a:avLst/>
          </a:prstGeom>
        </p:spPr>
      </p:pic>
      <p:pic>
        <p:nvPicPr>
          <p:cNvPr id="9" name="图片 8"/>
          <p:cNvPicPr>
            <a:picLocks noChangeAspect="1"/>
          </p:cNvPicPr>
          <p:nvPr/>
        </p:nvPicPr>
        <p:blipFill>
          <a:blip r:embed="rId5"/>
          <a:stretch>
            <a:fillRect/>
          </a:stretch>
        </p:blipFill>
        <p:spPr>
          <a:xfrm>
            <a:off x="4210329" y="4076700"/>
            <a:ext cx="2514600" cy="2752725"/>
          </a:xfrm>
          <a:prstGeom prst="rect">
            <a:avLst/>
          </a:prstGeom>
        </p:spPr>
      </p:pic>
      <p:pic>
        <p:nvPicPr>
          <p:cNvPr id="10" name="图片 9"/>
          <p:cNvPicPr>
            <a:picLocks noChangeAspect="1"/>
          </p:cNvPicPr>
          <p:nvPr/>
        </p:nvPicPr>
        <p:blipFill>
          <a:blip r:embed="rId6"/>
          <a:stretch>
            <a:fillRect/>
          </a:stretch>
        </p:blipFill>
        <p:spPr>
          <a:xfrm>
            <a:off x="5951203" y="6327775"/>
            <a:ext cx="2038350" cy="504825"/>
          </a:xfrm>
          <a:prstGeom prst="rect">
            <a:avLst/>
          </a:prstGeom>
        </p:spPr>
      </p:pic>
      <p:pic>
        <p:nvPicPr>
          <p:cNvPr id="11" name="图片 10"/>
          <p:cNvPicPr>
            <a:picLocks noChangeAspect="1"/>
          </p:cNvPicPr>
          <p:nvPr/>
        </p:nvPicPr>
        <p:blipFill>
          <a:blip r:embed="rId7"/>
          <a:stretch>
            <a:fillRect/>
          </a:stretch>
        </p:blipFill>
        <p:spPr>
          <a:xfrm>
            <a:off x="8282695" y="4110037"/>
            <a:ext cx="2505075" cy="2714625"/>
          </a:xfrm>
          <a:prstGeom prst="rect">
            <a:avLst/>
          </a:prstGeom>
        </p:spPr>
      </p:pic>
      <p:pic>
        <p:nvPicPr>
          <p:cNvPr id="12" name="图片 11"/>
          <p:cNvPicPr>
            <a:picLocks noChangeAspect="1"/>
          </p:cNvPicPr>
          <p:nvPr/>
        </p:nvPicPr>
        <p:blipFill>
          <a:blip r:embed="rId8"/>
          <a:stretch>
            <a:fillRect/>
          </a:stretch>
        </p:blipFill>
        <p:spPr>
          <a:xfrm>
            <a:off x="10248900" y="6243637"/>
            <a:ext cx="1943100" cy="561975"/>
          </a:xfrm>
          <a:prstGeom prst="rect">
            <a:avLst/>
          </a:prstGeom>
        </p:spPr>
      </p:pic>
    </p:spTree>
    <p:extLst>
      <p:ext uri="{BB962C8B-B14F-4D97-AF65-F5344CB8AC3E}">
        <p14:creationId xmlns:p14="http://schemas.microsoft.com/office/powerpoint/2010/main" val="15001544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Part 16: Dealing with </a:t>
            </a:r>
            <a:r>
              <a:rPr lang="en-US" altLang="zh-CN" b="1" dirty="0" smtClean="0"/>
              <a:t>Nonlinearity</a:t>
            </a:r>
            <a:endParaRPr lang="zh-CN" altLang="en-US" dirty="0"/>
          </a:p>
        </p:txBody>
      </p:sp>
      <p:sp>
        <p:nvSpPr>
          <p:cNvPr id="7" name="内容占位符 6"/>
          <p:cNvSpPr>
            <a:spLocks noGrp="1"/>
          </p:cNvSpPr>
          <p:nvPr>
            <p:ph idx="1"/>
          </p:nvPr>
        </p:nvSpPr>
        <p:spPr/>
        <p:txBody>
          <a:bodyPr>
            <a:normAutofit/>
          </a:bodyPr>
          <a:lstStyle/>
          <a:p>
            <a:r>
              <a:rPr lang="en-US" altLang="zh-CN" sz="2000" dirty="0" smtClean="0"/>
              <a:t>Nonlinearity </a:t>
            </a:r>
            <a:r>
              <a:rPr lang="en-US" altLang="zh-CN" sz="2000" dirty="0"/>
              <a:t>introduces a whole new world of possible variations into any system, hope is not lost. </a:t>
            </a:r>
            <a:endParaRPr lang="en-US" altLang="zh-CN" sz="2000" dirty="0" smtClean="0"/>
          </a:p>
          <a:p>
            <a:r>
              <a:rPr lang="en-US" altLang="zh-CN" sz="2000" dirty="0" smtClean="0"/>
              <a:t>The first two demos in </a:t>
            </a:r>
            <a:r>
              <a:rPr lang="en-US" altLang="zh-CN" sz="2000" dirty="0"/>
              <a:t>the previous </a:t>
            </a:r>
            <a:r>
              <a:rPr lang="en-US" altLang="zh-CN" sz="2000" dirty="0" smtClean="0"/>
              <a:t>demo </a:t>
            </a:r>
            <a:r>
              <a:rPr lang="en-US" altLang="zh-CN" sz="2000" dirty="0"/>
              <a:t>have a useful property in common: </a:t>
            </a:r>
            <a:endParaRPr lang="en-US" altLang="zh-CN" sz="2000" dirty="0" smtClean="0"/>
          </a:p>
          <a:p>
            <a:pPr lvl="1"/>
            <a:r>
              <a:rPr lang="en-US" altLang="zh-CN" sz="1800" dirty="0" smtClean="0"/>
              <a:t>they </a:t>
            </a:r>
            <a:r>
              <a:rPr lang="en-US" altLang="zh-CN" sz="1800" dirty="0"/>
              <a:t>are all </a:t>
            </a:r>
            <a:r>
              <a:rPr lang="en-US" altLang="zh-CN" sz="1800" dirty="0">
                <a:solidFill>
                  <a:srgbClr val="0070C0"/>
                </a:solidFill>
              </a:rPr>
              <a:t>smoothly curved</a:t>
            </a:r>
            <a:r>
              <a:rPr lang="en-US" altLang="zh-CN" sz="1800" dirty="0"/>
              <a:t>, as opposed to the final example, which has </a:t>
            </a:r>
            <a:r>
              <a:rPr lang="en-US" altLang="zh-CN" sz="1800" dirty="0">
                <a:solidFill>
                  <a:srgbClr val="0070C0"/>
                </a:solidFill>
              </a:rPr>
              <a:t>sharp turnaround</a:t>
            </a:r>
            <a:r>
              <a:rPr lang="en-US" altLang="zh-CN" sz="1800" dirty="0"/>
              <a:t>. </a:t>
            </a:r>
            <a:endParaRPr lang="en-US" altLang="zh-CN" sz="1800" dirty="0" smtClean="0"/>
          </a:p>
          <a:p>
            <a:r>
              <a:rPr lang="en-US" altLang="zh-CN" sz="2000" dirty="0" smtClean="0"/>
              <a:t>Mathematicians </a:t>
            </a:r>
            <a:r>
              <a:rPr lang="en-US" altLang="zh-CN" sz="2000" dirty="0"/>
              <a:t>refer to such smoothly curving functions as </a:t>
            </a:r>
            <a:r>
              <a:rPr lang="en-US" altLang="zh-CN" sz="2000" b="1" i="1" dirty="0">
                <a:solidFill>
                  <a:srgbClr val="C00000"/>
                </a:solidFill>
              </a:rPr>
              <a:t>differentiable</a:t>
            </a:r>
            <a:r>
              <a:rPr lang="en-US" altLang="zh-CN" sz="2000" dirty="0"/>
              <a:t>. </a:t>
            </a:r>
            <a:endParaRPr lang="en-US" altLang="zh-CN" sz="2000" dirty="0" smtClean="0"/>
          </a:p>
          <a:p>
            <a:r>
              <a:rPr lang="en-US" altLang="zh-CN" sz="2000" dirty="0" smtClean="0"/>
              <a:t>As </a:t>
            </a:r>
            <a:r>
              <a:rPr lang="en-US" altLang="zh-CN" sz="2000" dirty="0"/>
              <a:t>anyone who has studied calculus can attest, </a:t>
            </a:r>
            <a:r>
              <a:rPr lang="en-US" altLang="zh-CN" sz="2000" dirty="0">
                <a:solidFill>
                  <a:srgbClr val="0070C0"/>
                </a:solidFill>
              </a:rPr>
              <a:t>differentiable functions </a:t>
            </a:r>
            <a:r>
              <a:rPr lang="en-US" altLang="zh-CN" sz="2000" dirty="0"/>
              <a:t>(smooth curves) can be modeled to an arbitrary degree of precision by </a:t>
            </a:r>
            <a:r>
              <a:rPr lang="en-US" altLang="zh-CN" sz="2000" dirty="0">
                <a:solidFill>
                  <a:srgbClr val="0070C0"/>
                </a:solidFill>
              </a:rPr>
              <a:t>a</a:t>
            </a:r>
            <a:r>
              <a:rPr lang="en-US" altLang="zh-CN" sz="2000" dirty="0"/>
              <a:t> </a:t>
            </a:r>
            <a:r>
              <a:rPr lang="en-US" altLang="zh-CN" sz="2000" dirty="0">
                <a:solidFill>
                  <a:srgbClr val="0070C0"/>
                </a:solidFill>
              </a:rPr>
              <a:t>sequence of successively smaller line segments</a:t>
            </a:r>
            <a:r>
              <a:rPr lang="en-US" altLang="zh-CN" sz="2000" dirty="0"/>
              <a:t>. </a:t>
            </a:r>
            <a:endParaRPr lang="en-US" altLang="zh-CN" sz="2000" dirty="0" smtClean="0"/>
          </a:p>
          <a:p>
            <a:r>
              <a:rPr lang="en-US" altLang="zh-CN" sz="2000" dirty="0" smtClean="0"/>
              <a:t>Even </a:t>
            </a:r>
            <a:r>
              <a:rPr lang="en-US" altLang="zh-CN" sz="2000" dirty="0"/>
              <a:t>without calculus, you can see this in the demo below, which allows you to approximate the function </a:t>
            </a:r>
            <a:r>
              <a:rPr lang="en-US" altLang="zh-CN" sz="2000" dirty="0" smtClean="0"/>
              <a:t>f(x</a:t>
            </a:r>
            <a:r>
              <a:rPr lang="en-US" altLang="zh-CN" sz="2000" dirty="0"/>
              <a:t>)=</a:t>
            </a:r>
            <a:r>
              <a:rPr lang="en-US" altLang="zh-CN" sz="2000" dirty="0" smtClean="0"/>
              <a:t>x^2 by </a:t>
            </a:r>
            <a:r>
              <a:rPr lang="en-US" altLang="zh-CN" sz="2000" dirty="0"/>
              <a:t>adjusting the size of the line segment </a:t>
            </a:r>
            <a:r>
              <a:rPr lang="en-US" altLang="zh-CN" sz="2000" dirty="0" err="1" smtClean="0"/>
              <a:t>Δx</a:t>
            </a:r>
            <a:r>
              <a:rPr lang="en-US" altLang="zh-CN" sz="2000" dirty="0" smtClean="0"/>
              <a:t>:</a:t>
            </a:r>
            <a:endParaRPr lang="zh-CN" altLang="en-US" sz="2000" dirty="0"/>
          </a:p>
        </p:txBody>
      </p:sp>
      <p:sp>
        <p:nvSpPr>
          <p:cNvPr id="4" name="日期占位符 3"/>
          <p:cNvSpPr>
            <a:spLocks noGrp="1"/>
          </p:cNvSpPr>
          <p:nvPr>
            <p:ph type="dt" sz="half" idx="10"/>
          </p:nvPr>
        </p:nvSpPr>
        <p:spPr/>
        <p:txBody>
          <a:bodyPr/>
          <a:lstStyle/>
          <a:p>
            <a:fld id="{72229329-BE9B-4B32-98B5-365131AD56B6}" type="datetime1">
              <a:rPr lang="zh-CN" altLang="en-US" smtClean="0"/>
              <a:t>2017/6/8</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59</a:t>
            </a:fld>
            <a:endParaRPr lang="zh-CN" altLang="en-US"/>
          </a:p>
        </p:txBody>
      </p:sp>
      <p:pic>
        <p:nvPicPr>
          <p:cNvPr id="8" name="图片 7"/>
          <p:cNvPicPr>
            <a:picLocks noChangeAspect="1"/>
          </p:cNvPicPr>
          <p:nvPr/>
        </p:nvPicPr>
        <p:blipFill>
          <a:blip r:embed="rId3"/>
          <a:stretch>
            <a:fillRect/>
          </a:stretch>
        </p:blipFill>
        <p:spPr>
          <a:xfrm>
            <a:off x="178061" y="5230706"/>
            <a:ext cx="2663320" cy="1627294"/>
          </a:xfrm>
          <a:prstGeom prst="rect">
            <a:avLst/>
          </a:prstGeom>
        </p:spPr>
      </p:pic>
      <p:sp>
        <p:nvSpPr>
          <p:cNvPr id="9" name="矩形 8"/>
          <p:cNvSpPr/>
          <p:nvPr/>
        </p:nvSpPr>
        <p:spPr>
          <a:xfrm>
            <a:off x="178061" y="5230706"/>
            <a:ext cx="841897" cy="369332"/>
          </a:xfrm>
          <a:prstGeom prst="rect">
            <a:avLst/>
          </a:prstGeom>
        </p:spPr>
        <p:txBody>
          <a:bodyPr wrap="none">
            <a:spAutoFit/>
          </a:bodyPr>
          <a:lstStyle/>
          <a:p>
            <a:r>
              <a:rPr lang="el-GR" altLang="zh-CN" dirty="0"/>
              <a:t>Δ</a:t>
            </a:r>
            <a:r>
              <a:rPr lang="en-US" altLang="zh-CN" dirty="0"/>
              <a:t>x</a:t>
            </a:r>
            <a:r>
              <a:rPr lang="en-US" altLang="zh-CN" b="1" dirty="0"/>
              <a:t> = 1</a:t>
            </a:r>
            <a:endParaRPr lang="zh-CN" altLang="en-US" dirty="0"/>
          </a:p>
        </p:txBody>
      </p:sp>
      <p:pic>
        <p:nvPicPr>
          <p:cNvPr id="10" name="图片 9"/>
          <p:cNvPicPr>
            <a:picLocks noChangeAspect="1"/>
          </p:cNvPicPr>
          <p:nvPr/>
        </p:nvPicPr>
        <p:blipFill>
          <a:blip r:embed="rId4"/>
          <a:stretch>
            <a:fillRect/>
          </a:stretch>
        </p:blipFill>
        <p:spPr>
          <a:xfrm>
            <a:off x="2907701" y="5234319"/>
            <a:ext cx="2708825" cy="1642358"/>
          </a:xfrm>
          <a:prstGeom prst="rect">
            <a:avLst/>
          </a:prstGeom>
        </p:spPr>
      </p:pic>
      <p:sp>
        <p:nvSpPr>
          <p:cNvPr id="11" name="矩形 10"/>
          <p:cNvSpPr/>
          <p:nvPr/>
        </p:nvSpPr>
        <p:spPr>
          <a:xfrm>
            <a:off x="2907701" y="5234319"/>
            <a:ext cx="970137" cy="369332"/>
          </a:xfrm>
          <a:prstGeom prst="rect">
            <a:avLst/>
          </a:prstGeom>
        </p:spPr>
        <p:txBody>
          <a:bodyPr wrap="none">
            <a:spAutoFit/>
          </a:bodyPr>
          <a:lstStyle/>
          <a:p>
            <a:r>
              <a:rPr lang="el-GR" altLang="zh-CN" dirty="0"/>
              <a:t>Δ</a:t>
            </a:r>
            <a:r>
              <a:rPr lang="en-US" altLang="zh-CN" dirty="0"/>
              <a:t>x</a:t>
            </a:r>
            <a:r>
              <a:rPr lang="en-US" altLang="zh-CN" b="1" dirty="0"/>
              <a:t> = </a:t>
            </a:r>
            <a:r>
              <a:rPr lang="en-US" altLang="zh-CN" b="1" dirty="0" smtClean="0"/>
              <a:t>10</a:t>
            </a:r>
            <a:endParaRPr lang="zh-CN" altLang="en-US" dirty="0"/>
          </a:p>
        </p:txBody>
      </p:sp>
      <p:pic>
        <p:nvPicPr>
          <p:cNvPr id="12" name="图片 11"/>
          <p:cNvPicPr>
            <a:picLocks noChangeAspect="1"/>
          </p:cNvPicPr>
          <p:nvPr/>
        </p:nvPicPr>
        <p:blipFill>
          <a:blip r:embed="rId5"/>
          <a:stretch>
            <a:fillRect/>
          </a:stretch>
        </p:blipFill>
        <p:spPr>
          <a:xfrm>
            <a:off x="5912964" y="5230706"/>
            <a:ext cx="2719224" cy="1627294"/>
          </a:xfrm>
          <a:prstGeom prst="rect">
            <a:avLst/>
          </a:prstGeom>
        </p:spPr>
      </p:pic>
      <p:sp>
        <p:nvSpPr>
          <p:cNvPr id="13" name="矩形 12"/>
          <p:cNvSpPr/>
          <p:nvPr/>
        </p:nvSpPr>
        <p:spPr>
          <a:xfrm>
            <a:off x="5912964" y="5230706"/>
            <a:ext cx="970137" cy="369332"/>
          </a:xfrm>
          <a:prstGeom prst="rect">
            <a:avLst/>
          </a:prstGeom>
        </p:spPr>
        <p:txBody>
          <a:bodyPr wrap="none">
            <a:spAutoFit/>
          </a:bodyPr>
          <a:lstStyle/>
          <a:p>
            <a:r>
              <a:rPr lang="el-GR" altLang="zh-CN" dirty="0"/>
              <a:t>Δ</a:t>
            </a:r>
            <a:r>
              <a:rPr lang="en-US" altLang="zh-CN" dirty="0"/>
              <a:t>x</a:t>
            </a:r>
            <a:r>
              <a:rPr lang="en-US" altLang="zh-CN" b="1" dirty="0"/>
              <a:t> = 4</a:t>
            </a:r>
            <a:r>
              <a:rPr lang="en-US" altLang="zh-CN" b="1" dirty="0" smtClean="0"/>
              <a:t>0</a:t>
            </a:r>
            <a:endParaRPr lang="zh-CN" altLang="en-US" dirty="0"/>
          </a:p>
        </p:txBody>
      </p:sp>
      <p:pic>
        <p:nvPicPr>
          <p:cNvPr id="14" name="图片 13"/>
          <p:cNvPicPr>
            <a:picLocks noChangeAspect="1"/>
          </p:cNvPicPr>
          <p:nvPr/>
        </p:nvPicPr>
        <p:blipFill>
          <a:blip r:embed="rId6"/>
          <a:stretch>
            <a:fillRect/>
          </a:stretch>
        </p:blipFill>
        <p:spPr>
          <a:xfrm>
            <a:off x="9084842" y="5167153"/>
            <a:ext cx="2917631" cy="1776690"/>
          </a:xfrm>
          <a:prstGeom prst="rect">
            <a:avLst/>
          </a:prstGeom>
        </p:spPr>
      </p:pic>
      <p:sp>
        <p:nvSpPr>
          <p:cNvPr id="15" name="矩形 14"/>
          <p:cNvSpPr/>
          <p:nvPr/>
        </p:nvSpPr>
        <p:spPr>
          <a:xfrm>
            <a:off x="9191325" y="5230706"/>
            <a:ext cx="1098378" cy="369332"/>
          </a:xfrm>
          <a:prstGeom prst="rect">
            <a:avLst/>
          </a:prstGeom>
        </p:spPr>
        <p:txBody>
          <a:bodyPr wrap="none">
            <a:spAutoFit/>
          </a:bodyPr>
          <a:lstStyle/>
          <a:p>
            <a:r>
              <a:rPr lang="el-GR" altLang="zh-CN" dirty="0"/>
              <a:t>Δ</a:t>
            </a:r>
            <a:r>
              <a:rPr lang="en-US" altLang="zh-CN" dirty="0"/>
              <a:t>x</a:t>
            </a:r>
            <a:r>
              <a:rPr lang="en-US" altLang="zh-CN" b="1" dirty="0"/>
              <a:t> = </a:t>
            </a:r>
            <a:r>
              <a:rPr lang="en-US" altLang="zh-CN" b="1" dirty="0" smtClean="0"/>
              <a:t>100</a:t>
            </a:r>
            <a:endParaRPr lang="zh-CN" altLang="en-US" dirty="0"/>
          </a:p>
        </p:txBody>
      </p:sp>
    </p:spTree>
    <p:extLst>
      <p:ext uri="{BB962C8B-B14F-4D97-AF65-F5344CB8AC3E}">
        <p14:creationId xmlns:p14="http://schemas.microsoft.com/office/powerpoint/2010/main" val="6547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卡尔曼滤波</a:t>
            </a:r>
          </a:p>
        </p:txBody>
      </p:sp>
      <p:sp>
        <p:nvSpPr>
          <p:cNvPr id="3" name="内容占位符 2"/>
          <p:cNvSpPr>
            <a:spLocks noGrp="1"/>
          </p:cNvSpPr>
          <p:nvPr>
            <p:ph idx="1"/>
          </p:nvPr>
        </p:nvSpPr>
        <p:spPr/>
        <p:txBody>
          <a:bodyPr>
            <a:normAutofit fontScale="70000" lnSpcReduction="20000"/>
          </a:bodyPr>
          <a:lstStyle/>
          <a:p>
            <a:pPr>
              <a:lnSpc>
                <a:spcPct val="120000"/>
              </a:lnSpc>
            </a:pPr>
            <a:r>
              <a:rPr lang="zh-CN" altLang="en-US" dirty="0"/>
              <a:t>卡尔曼滤波（</a:t>
            </a:r>
            <a:r>
              <a:rPr lang="en-US" altLang="zh-CN" dirty="0" err="1"/>
              <a:t>Kalman</a:t>
            </a:r>
            <a:r>
              <a:rPr lang="en-US" altLang="zh-CN" dirty="0"/>
              <a:t> filtering</a:t>
            </a:r>
            <a:r>
              <a:rPr lang="zh-CN" altLang="en-US" dirty="0" smtClean="0"/>
              <a:t>）</a:t>
            </a:r>
            <a:endParaRPr lang="en-US" altLang="zh-CN" dirty="0" smtClean="0"/>
          </a:p>
          <a:p>
            <a:pPr lvl="1">
              <a:lnSpc>
                <a:spcPct val="120000"/>
              </a:lnSpc>
            </a:pPr>
            <a:r>
              <a:rPr lang="zh-CN" altLang="en-US" dirty="0" smtClean="0"/>
              <a:t>一</a:t>
            </a:r>
            <a:r>
              <a:rPr lang="zh-CN" altLang="en-US" dirty="0"/>
              <a:t>种利用线性系统状态方程，通过系统输入输出观测数据，对系统状态进行最优估计的算法</a:t>
            </a:r>
            <a:r>
              <a:rPr lang="zh-CN" altLang="en-US" dirty="0" smtClean="0"/>
              <a:t>。</a:t>
            </a:r>
            <a:endParaRPr lang="en-US" altLang="zh-CN" dirty="0" smtClean="0"/>
          </a:p>
          <a:p>
            <a:pPr lvl="1">
              <a:lnSpc>
                <a:spcPct val="120000"/>
              </a:lnSpc>
            </a:pPr>
            <a:r>
              <a:rPr lang="zh-CN" altLang="en-US" dirty="0" smtClean="0"/>
              <a:t>由于</a:t>
            </a:r>
            <a:r>
              <a:rPr lang="zh-CN" altLang="en-US" dirty="0"/>
              <a:t>观测数据中包括系统中的噪声和干扰的影响，所以最优估计也可看作是滤波过程</a:t>
            </a:r>
            <a:r>
              <a:rPr lang="zh-CN" altLang="en-US" dirty="0" smtClean="0"/>
              <a:t>。</a:t>
            </a:r>
            <a:endParaRPr lang="en-US" altLang="zh-CN" dirty="0" smtClean="0"/>
          </a:p>
          <a:p>
            <a:pPr>
              <a:lnSpc>
                <a:spcPct val="120000"/>
              </a:lnSpc>
            </a:pPr>
            <a:r>
              <a:rPr lang="zh-CN" altLang="en-US" dirty="0"/>
              <a:t>斯坦利</a:t>
            </a:r>
            <a:r>
              <a:rPr lang="en-US" altLang="zh-CN" dirty="0"/>
              <a:t>·</a:t>
            </a:r>
            <a:r>
              <a:rPr lang="zh-CN" altLang="en-US" dirty="0"/>
              <a:t>施密特</a:t>
            </a:r>
            <a:r>
              <a:rPr lang="en-US" altLang="zh-CN" dirty="0"/>
              <a:t>(Stanley Schmidt)</a:t>
            </a:r>
            <a:r>
              <a:rPr lang="zh-CN" altLang="en-US" dirty="0"/>
              <a:t>首次实现了</a:t>
            </a:r>
            <a:r>
              <a:rPr lang="zh-CN" altLang="en-US" dirty="0" smtClean="0"/>
              <a:t>卡尔曼滤波器</a:t>
            </a:r>
            <a:endParaRPr lang="en-US" altLang="zh-CN" dirty="0" smtClean="0"/>
          </a:p>
          <a:p>
            <a:pPr>
              <a:lnSpc>
                <a:spcPct val="120000"/>
              </a:lnSpc>
            </a:pPr>
            <a:r>
              <a:rPr lang="zh-CN" altLang="en-US" dirty="0" smtClean="0"/>
              <a:t>卡尔曼在</a:t>
            </a:r>
            <a:r>
              <a:rPr lang="en-US" altLang="zh-CN" dirty="0" smtClean="0"/>
              <a:t>NASA</a:t>
            </a:r>
            <a:r>
              <a:rPr lang="zh-CN" altLang="en-US" dirty="0" smtClean="0"/>
              <a:t>埃姆斯研究中心访问时</a:t>
            </a:r>
            <a:r>
              <a:rPr lang="en-US" altLang="zh-CN" dirty="0" smtClean="0"/>
              <a:t>,</a:t>
            </a:r>
            <a:r>
              <a:rPr lang="zh-CN" altLang="en-US" dirty="0" smtClean="0"/>
              <a:t>发现他的方法对于解决阿波罗计划的轨道预测很有用</a:t>
            </a:r>
            <a:r>
              <a:rPr lang="en-US" altLang="zh-CN" dirty="0" smtClean="0"/>
              <a:t>, </a:t>
            </a:r>
            <a:r>
              <a:rPr lang="zh-CN" altLang="en-US" dirty="0" smtClean="0"/>
              <a:t>后来阿波罗飞船的导航电脑使用了这种滤波器</a:t>
            </a:r>
            <a:endParaRPr lang="en-US" altLang="zh-CN" dirty="0" smtClean="0"/>
          </a:p>
          <a:p>
            <a:pPr lvl="1">
              <a:lnSpc>
                <a:spcPct val="120000"/>
              </a:lnSpc>
            </a:pPr>
            <a:r>
              <a:rPr lang="zh-CN" altLang="en-US" dirty="0" smtClean="0"/>
              <a:t>关于这种滤波器的论文由</a:t>
            </a:r>
            <a:r>
              <a:rPr lang="en-US" altLang="zh-CN" dirty="0" err="1" smtClean="0"/>
              <a:t>Swerling</a:t>
            </a:r>
            <a:r>
              <a:rPr lang="en-US" altLang="zh-CN" dirty="0" smtClean="0"/>
              <a:t> (1958), </a:t>
            </a:r>
            <a:r>
              <a:rPr lang="en-US" altLang="zh-CN" dirty="0" err="1" smtClean="0"/>
              <a:t>Kalman</a:t>
            </a:r>
            <a:r>
              <a:rPr lang="en-US" altLang="zh-CN" dirty="0" smtClean="0"/>
              <a:t> (1960)</a:t>
            </a:r>
            <a:r>
              <a:rPr lang="zh-CN" altLang="en-US" dirty="0" smtClean="0"/>
              <a:t>与 </a:t>
            </a:r>
            <a:r>
              <a:rPr lang="en-US" altLang="zh-CN" dirty="0" err="1" smtClean="0"/>
              <a:t>Kalman</a:t>
            </a:r>
            <a:r>
              <a:rPr lang="en-US" altLang="zh-CN" dirty="0" smtClean="0"/>
              <a:t> and </a:t>
            </a:r>
            <a:r>
              <a:rPr lang="en-US" altLang="zh-CN" dirty="0" err="1" smtClean="0"/>
              <a:t>Bucy</a:t>
            </a:r>
            <a:r>
              <a:rPr lang="en-US" altLang="zh-CN" dirty="0" smtClean="0"/>
              <a:t> (1961)</a:t>
            </a:r>
            <a:r>
              <a:rPr lang="zh-CN" altLang="en-US" dirty="0" smtClean="0"/>
              <a:t>发表。</a:t>
            </a:r>
            <a:endParaRPr lang="en-US" altLang="zh-CN" dirty="0" smtClean="0"/>
          </a:p>
          <a:p>
            <a:pPr>
              <a:lnSpc>
                <a:spcPct val="120000"/>
              </a:lnSpc>
            </a:pPr>
            <a:r>
              <a:rPr lang="zh-CN" altLang="en-US" dirty="0" smtClean="0"/>
              <a:t>数据滤波是去除噪声还原真实数据的一种数据处理技术</a:t>
            </a:r>
            <a:r>
              <a:rPr lang="en-US" altLang="zh-CN" dirty="0" smtClean="0"/>
              <a:t>, </a:t>
            </a:r>
            <a:r>
              <a:rPr lang="en-US" altLang="zh-CN" dirty="0" err="1" smtClean="0"/>
              <a:t>Kalman</a:t>
            </a:r>
            <a:r>
              <a:rPr lang="zh-CN" altLang="en-US" dirty="0" smtClean="0"/>
              <a:t>滤波在测量方差已知的情况下能够从一系列存在测量噪声的数据中</a:t>
            </a:r>
            <a:r>
              <a:rPr lang="en-US" altLang="zh-CN" dirty="0" smtClean="0"/>
              <a:t>, </a:t>
            </a:r>
            <a:r>
              <a:rPr lang="zh-CN" altLang="en-US" dirty="0" smtClean="0"/>
              <a:t>估计动态系统的状态</a:t>
            </a:r>
            <a:r>
              <a:rPr lang="en-US" altLang="zh-CN" dirty="0" smtClean="0"/>
              <a:t>. </a:t>
            </a:r>
          </a:p>
          <a:p>
            <a:pPr>
              <a:lnSpc>
                <a:spcPct val="120000"/>
              </a:lnSpc>
            </a:pPr>
            <a:r>
              <a:rPr lang="zh-CN" altLang="en-US" dirty="0" smtClean="0"/>
              <a:t>便于计算机编程实现</a:t>
            </a:r>
            <a:r>
              <a:rPr lang="en-US" altLang="zh-CN" dirty="0" smtClean="0"/>
              <a:t>, </a:t>
            </a:r>
            <a:r>
              <a:rPr lang="zh-CN" altLang="en-US" dirty="0" smtClean="0"/>
              <a:t>并能够对现场采集的数据进行实时的更新和处理</a:t>
            </a:r>
            <a:r>
              <a:rPr lang="en-US" altLang="zh-CN" dirty="0" smtClean="0"/>
              <a:t>, </a:t>
            </a:r>
            <a:r>
              <a:rPr lang="en-US" altLang="zh-CN" dirty="0" err="1" smtClean="0"/>
              <a:t>Kalman</a:t>
            </a:r>
            <a:r>
              <a:rPr lang="zh-CN" altLang="en-US" dirty="0" smtClean="0"/>
              <a:t>滤波是目前应用最为广泛的滤波方法</a:t>
            </a:r>
            <a:r>
              <a:rPr lang="en-US" altLang="zh-CN" dirty="0" smtClean="0"/>
              <a:t>, </a:t>
            </a:r>
            <a:r>
              <a:rPr lang="zh-CN" altLang="en-US" dirty="0" smtClean="0"/>
              <a:t>在通信</a:t>
            </a:r>
            <a:r>
              <a:rPr lang="en-US" altLang="zh-CN" dirty="0" smtClean="0"/>
              <a:t>, </a:t>
            </a:r>
            <a:r>
              <a:rPr lang="zh-CN" altLang="en-US" dirty="0" smtClean="0"/>
              <a:t>导航</a:t>
            </a:r>
            <a:r>
              <a:rPr lang="en-US" altLang="zh-CN" dirty="0" smtClean="0"/>
              <a:t>, </a:t>
            </a:r>
            <a:r>
              <a:rPr lang="zh-CN" altLang="en-US" dirty="0" smtClean="0"/>
              <a:t>制导与控制等多领域得到了较好的应用</a:t>
            </a:r>
            <a:r>
              <a:rPr lang="en-US" altLang="zh-CN" dirty="0" smtClean="0"/>
              <a:t>.</a:t>
            </a:r>
            <a:endParaRPr lang="zh-CN" altLang="en-US" dirty="0"/>
          </a:p>
        </p:txBody>
      </p:sp>
      <p:pic>
        <p:nvPicPr>
          <p:cNvPr id="2053" name="Picture 5" descr="http://d.hiphotos.baidu.com/baike/w%3D268%3Bg%3D0/sign=4fe46e5a34a85edffa8cf925716f6e1e/03087bf40ad162d90106651611dfa9ec8b13cdd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7039" y="44001"/>
            <a:ext cx="1501102" cy="1876378"/>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4822371" y="44001"/>
            <a:ext cx="5704116" cy="1815882"/>
          </a:xfrm>
          <a:prstGeom prst="rect">
            <a:avLst/>
          </a:prstGeom>
          <a:ln>
            <a:solidFill>
              <a:schemeClr val="accent1">
                <a:lumMod val="75000"/>
              </a:schemeClr>
            </a:solidFill>
          </a:ln>
        </p:spPr>
        <p:txBody>
          <a:bodyPr wrap="square">
            <a:spAutoFit/>
          </a:bodyPr>
          <a:lstStyle/>
          <a:p>
            <a:r>
              <a:rPr lang="zh-CN" altLang="en-US" sz="1400" dirty="0" smtClean="0"/>
              <a:t>鲁道夫·卡尔曼（Rudolf Emil Kalman）</a:t>
            </a:r>
            <a:endParaRPr lang="en-US" altLang="zh-CN" sz="1400" dirty="0" smtClean="0"/>
          </a:p>
          <a:p>
            <a:r>
              <a:rPr lang="zh-CN" altLang="en-US" sz="1400" dirty="0" smtClean="0"/>
              <a:t>匈牙利裔美国数学家，1930年出生于匈牙利首都布达佩斯。</a:t>
            </a:r>
            <a:endParaRPr lang="en-US" altLang="zh-CN" sz="1400" dirty="0" smtClean="0"/>
          </a:p>
          <a:p>
            <a:r>
              <a:rPr lang="zh-CN" altLang="en-US" sz="1400" dirty="0" smtClean="0"/>
              <a:t>1953年于麻省理工学院获得电机工程学士，翌年硕士学位。</a:t>
            </a:r>
            <a:endParaRPr lang="en-US" altLang="zh-CN" sz="1400" dirty="0" smtClean="0"/>
          </a:p>
          <a:p>
            <a:r>
              <a:rPr lang="zh-CN" altLang="en-US" sz="1400" dirty="0" smtClean="0"/>
              <a:t>1957年于哥伦比亚大学获得博士学位。</a:t>
            </a:r>
            <a:endParaRPr lang="en-US" altLang="zh-CN" sz="1400" dirty="0" smtClean="0"/>
          </a:p>
          <a:p>
            <a:r>
              <a:rPr lang="zh-CN" altLang="en-US" sz="1400" dirty="0" smtClean="0"/>
              <a:t>1964年至1971年任职斯坦福大学。</a:t>
            </a:r>
            <a:endParaRPr lang="en-US" altLang="zh-CN" sz="1400" dirty="0" smtClean="0"/>
          </a:p>
          <a:p>
            <a:r>
              <a:rPr lang="zh-CN" altLang="en-US" sz="1400" dirty="0" smtClean="0"/>
              <a:t>1971年至1992年任佛罗里达大学数学系统理论</a:t>
            </a:r>
            <a:r>
              <a:rPr lang="zh-CN" altLang="en-US" sz="1400" dirty="0" smtClean="0"/>
              <a:t>中心主任</a:t>
            </a:r>
            <a:endParaRPr lang="en-US" altLang="zh-CN" sz="1400" dirty="0" smtClean="0"/>
          </a:p>
          <a:p>
            <a:r>
              <a:rPr lang="zh-CN" altLang="en-US" sz="1400" dirty="0" smtClean="0"/>
              <a:t>1972起任瑞士苏黎世联邦理工学院数学系统理论中心主任直至</a:t>
            </a:r>
            <a:r>
              <a:rPr lang="zh-CN" altLang="en-US" sz="1400" dirty="0" smtClean="0"/>
              <a:t>退休</a:t>
            </a:r>
            <a:endParaRPr lang="en-US" altLang="zh-CN" sz="1400" dirty="0" smtClean="0"/>
          </a:p>
          <a:p>
            <a:r>
              <a:rPr lang="zh-CN" altLang="en-US" sz="1400" dirty="0" smtClean="0"/>
              <a:t>2009年</a:t>
            </a:r>
            <a:r>
              <a:rPr lang="zh-CN" altLang="en-US" sz="1400" dirty="0" smtClean="0"/>
              <a:t>获美国国家科学奖章。</a:t>
            </a:r>
            <a:endParaRPr lang="zh-CN" altLang="en-US" sz="1400" dirty="0"/>
          </a:p>
        </p:txBody>
      </p:sp>
      <p:sp>
        <p:nvSpPr>
          <p:cNvPr id="8" name="矩形 7"/>
          <p:cNvSpPr/>
          <p:nvPr/>
        </p:nvSpPr>
        <p:spPr>
          <a:xfrm>
            <a:off x="0" y="6455900"/>
            <a:ext cx="8720920" cy="369332"/>
          </a:xfrm>
          <a:prstGeom prst="rect">
            <a:avLst/>
          </a:prstGeom>
        </p:spPr>
        <p:txBody>
          <a:bodyPr wrap="square">
            <a:spAutoFit/>
          </a:bodyPr>
          <a:lstStyle/>
          <a:p>
            <a:r>
              <a:rPr lang="zh-CN" altLang="en-US" dirty="0" smtClean="0"/>
              <a:t>https://www.cs.cornell.edu/courses/cs4758/2013sp/materials/kalman_notes.pdf</a:t>
            </a:r>
            <a:endParaRPr lang="zh-CN" altLang="en-US" dirty="0"/>
          </a:p>
        </p:txBody>
      </p:sp>
      <p:sp>
        <p:nvSpPr>
          <p:cNvPr id="9" name="矩形 8"/>
          <p:cNvSpPr/>
          <p:nvPr/>
        </p:nvSpPr>
        <p:spPr>
          <a:xfrm>
            <a:off x="1" y="6127234"/>
            <a:ext cx="6987654" cy="369332"/>
          </a:xfrm>
          <a:prstGeom prst="rect">
            <a:avLst/>
          </a:prstGeom>
        </p:spPr>
        <p:txBody>
          <a:bodyPr wrap="square">
            <a:spAutoFit/>
          </a:bodyPr>
          <a:lstStyle/>
          <a:p>
            <a:r>
              <a:rPr lang="zh-CN" altLang="en-US" dirty="0" smtClean="0"/>
              <a:t>http://www.cs.unc.edu/~welch/kalman/media/pdf/Kalman1960.pdf</a:t>
            </a:r>
            <a:endParaRPr lang="zh-CN" altLang="en-US" dirty="0"/>
          </a:p>
        </p:txBody>
      </p:sp>
      <p:sp>
        <p:nvSpPr>
          <p:cNvPr id="10" name="日期占位符 9"/>
          <p:cNvSpPr>
            <a:spLocks noGrp="1"/>
          </p:cNvSpPr>
          <p:nvPr>
            <p:ph type="dt" sz="half" idx="10"/>
          </p:nvPr>
        </p:nvSpPr>
        <p:spPr/>
        <p:txBody>
          <a:bodyPr/>
          <a:lstStyle/>
          <a:p>
            <a:fld id="{0883FD16-9939-479F-9C84-9CCCE2BEF9FD}" type="datetime1">
              <a:rPr lang="zh-CN" altLang="en-US" smtClean="0"/>
              <a:t>2017/6/7</a:t>
            </a:fld>
            <a:endParaRPr lang="zh-CN" altLang="en-US"/>
          </a:p>
        </p:txBody>
      </p:sp>
      <p:sp>
        <p:nvSpPr>
          <p:cNvPr id="11" name="灯片编号占位符 10"/>
          <p:cNvSpPr>
            <a:spLocks noGrp="1"/>
          </p:cNvSpPr>
          <p:nvPr>
            <p:ph type="sldNum" sz="quarter" idx="12"/>
          </p:nvPr>
        </p:nvSpPr>
        <p:spPr/>
        <p:txBody>
          <a:bodyPr/>
          <a:lstStyle/>
          <a:p>
            <a:fld id="{DE0C88A0-F833-4BB8-9B69-0488490149E6}" type="slidenum">
              <a:rPr lang="zh-CN" altLang="en-US" smtClean="0"/>
              <a:t>6</a:t>
            </a:fld>
            <a:endParaRPr lang="zh-CN" altLang="en-US"/>
          </a:p>
        </p:txBody>
      </p:sp>
    </p:spTree>
    <p:extLst>
      <p:ext uri="{BB962C8B-B14F-4D97-AF65-F5344CB8AC3E}">
        <p14:creationId xmlns:p14="http://schemas.microsoft.com/office/powerpoint/2010/main" val="21481468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Part 16: Dealing with </a:t>
            </a:r>
            <a:r>
              <a:rPr lang="en-US" altLang="zh-CN" sz="4000" dirty="0" smtClean="0"/>
              <a:t>Nonlinearity (continue)</a:t>
            </a:r>
            <a:endParaRPr lang="zh-CN" altLang="en-US" sz="4000" dirty="0"/>
          </a:p>
        </p:txBody>
      </p:sp>
      <p:sp>
        <p:nvSpPr>
          <p:cNvPr id="3" name="内容占位符 2"/>
          <p:cNvSpPr>
            <a:spLocks noGrp="1"/>
          </p:cNvSpPr>
          <p:nvPr>
            <p:ph idx="1"/>
          </p:nvPr>
        </p:nvSpPr>
        <p:spPr/>
        <p:txBody>
          <a:bodyPr/>
          <a:lstStyle/>
          <a:p>
            <a:r>
              <a:rPr lang="en-US" altLang="zh-CN" dirty="0" smtClean="0"/>
              <a:t>How </a:t>
            </a:r>
            <a:r>
              <a:rPr lang="en-US" altLang="zh-CN" dirty="0"/>
              <a:t>does this line-segment trick help handle nonlinear relationships in our </a:t>
            </a:r>
            <a:r>
              <a:rPr lang="en-US" altLang="zh-CN" dirty="0" err="1"/>
              <a:t>Kalman</a:t>
            </a:r>
            <a:r>
              <a:rPr lang="en-US" altLang="zh-CN" dirty="0"/>
              <a:t> Filter</a:t>
            </a:r>
            <a:r>
              <a:rPr lang="en-US" altLang="zh-CN" dirty="0" smtClean="0"/>
              <a:t>?</a:t>
            </a:r>
          </a:p>
          <a:p>
            <a:r>
              <a:rPr lang="en-US" altLang="zh-CN" dirty="0"/>
              <a:t>Now consider a nonlinear sensor </a:t>
            </a:r>
            <a:r>
              <a:rPr lang="en-US" altLang="zh-CN" dirty="0" smtClean="0"/>
              <a:t>equation</a:t>
            </a:r>
          </a:p>
          <a:p>
            <a:pPr lvl="1"/>
            <a:r>
              <a:rPr lang="en-US" altLang="zh-CN" dirty="0" smtClean="0"/>
              <a:t>There </a:t>
            </a:r>
            <a:r>
              <a:rPr lang="en-US" altLang="zh-CN" dirty="0"/>
              <a:t>are no constants </a:t>
            </a:r>
            <a:r>
              <a:rPr lang="en-US" altLang="zh-CN" dirty="0" smtClean="0"/>
              <a:t>a</a:t>
            </a:r>
            <a:r>
              <a:rPr lang="en-US" altLang="zh-CN" dirty="0"/>
              <a:t> and such that </a:t>
            </a:r>
            <a:r>
              <a:rPr lang="en-US" altLang="zh-CN" dirty="0" err="1" smtClean="0"/>
              <a:t>z</a:t>
            </a:r>
            <a:r>
              <a:rPr lang="en-US" altLang="zh-CN" sz="1600" dirty="0" err="1"/>
              <a:t>k</a:t>
            </a:r>
            <a:r>
              <a:rPr lang="en-US" altLang="zh-CN" dirty="0" smtClean="0"/>
              <a:t>=</a:t>
            </a:r>
            <a:r>
              <a:rPr lang="en-US" altLang="zh-CN" dirty="0" err="1" smtClean="0"/>
              <a:t>ax</a:t>
            </a:r>
            <a:r>
              <a:rPr lang="en-US" altLang="zh-CN" sz="1600" dirty="0" err="1" smtClean="0"/>
              <a:t>k</a:t>
            </a:r>
            <a:r>
              <a:rPr lang="en-US" altLang="zh-CN" dirty="0" err="1" smtClean="0"/>
              <a:t>+b</a:t>
            </a:r>
            <a:r>
              <a:rPr lang="en-US" altLang="zh-CN" dirty="0"/>
              <a:t> </a:t>
            </a:r>
            <a:endParaRPr lang="en-US" altLang="zh-CN" dirty="0" smtClean="0"/>
          </a:p>
          <a:p>
            <a:pPr lvl="1"/>
            <a:r>
              <a:rPr lang="en-US" altLang="zh-CN" dirty="0" smtClean="0"/>
              <a:t>The </a:t>
            </a:r>
            <a:r>
              <a:rPr lang="en-US" altLang="zh-CN" dirty="0"/>
              <a:t>first derivative of a function is really just the best linear (line-segment) approximation to that function at each given point. </a:t>
            </a:r>
            <a:endParaRPr lang="en-US" altLang="zh-CN" dirty="0" smtClean="0"/>
          </a:p>
          <a:p>
            <a:pPr lvl="1"/>
            <a:r>
              <a:rPr lang="en-US" altLang="zh-CN" dirty="0" smtClean="0"/>
              <a:t>A </a:t>
            </a:r>
            <a:r>
              <a:rPr lang="en-US" altLang="zh-CN" dirty="0"/>
              <a:t>little Googling reveals that the first derivative of log2(x</a:t>
            </a:r>
            <a:r>
              <a:rPr lang="en-US" altLang="zh-CN" dirty="0" smtClean="0"/>
              <a:t>) is </a:t>
            </a:r>
            <a:r>
              <a:rPr lang="en-US" altLang="zh-CN" dirty="0"/>
              <a:t>approximately </a:t>
            </a:r>
            <a:r>
              <a:rPr lang="en-US" altLang="zh-CN" dirty="0" smtClean="0"/>
              <a:t>1/0.693x, </a:t>
            </a:r>
            <a:r>
              <a:rPr lang="en-US" altLang="zh-CN" dirty="0"/>
              <a:t>which makes sense: as </a:t>
            </a:r>
            <a:r>
              <a:rPr lang="en-US" altLang="zh-CN" dirty="0" smtClean="0"/>
              <a:t>x</a:t>
            </a:r>
            <a:r>
              <a:rPr lang="en-US" altLang="zh-CN" dirty="0"/>
              <a:t> increases, the value of log2(x</a:t>
            </a:r>
            <a:r>
              <a:rPr lang="en-US" altLang="zh-CN" dirty="0" smtClean="0"/>
              <a:t>) </a:t>
            </a:r>
            <a:r>
              <a:rPr lang="en-US" altLang="zh-CN" dirty="0"/>
              <a:t> goes up more and more gradually</a:t>
            </a:r>
            <a:r>
              <a:rPr lang="en-US" altLang="zh-CN" dirty="0" smtClean="0"/>
              <a:t>.</a:t>
            </a:r>
          </a:p>
          <a:p>
            <a:pPr lvl="1"/>
            <a:endParaRPr lang="zh-CN" altLang="en-US" dirty="0"/>
          </a:p>
          <a:p>
            <a:endParaRPr lang="zh-CN" altLang="en-US" dirty="0"/>
          </a:p>
          <a:p>
            <a:endParaRPr lang="zh-CN" altLang="en-US" dirty="0"/>
          </a:p>
        </p:txBody>
      </p:sp>
      <p:sp>
        <p:nvSpPr>
          <p:cNvPr id="4" name="日期占位符 3"/>
          <p:cNvSpPr>
            <a:spLocks noGrp="1"/>
          </p:cNvSpPr>
          <p:nvPr>
            <p:ph type="dt" sz="half" idx="10"/>
          </p:nvPr>
        </p:nvSpPr>
        <p:spPr/>
        <p:txBody>
          <a:bodyPr/>
          <a:lstStyle/>
          <a:p>
            <a:fld id="{72229329-BE9B-4B32-98B5-365131AD56B6}" type="datetime1">
              <a:rPr lang="zh-CN" altLang="en-US" smtClean="0"/>
              <a:t>2017/6/8</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60</a:t>
            </a:fld>
            <a:endParaRPr lang="zh-CN" altLang="en-US"/>
          </a:p>
        </p:txBody>
      </p:sp>
      <p:pic>
        <p:nvPicPr>
          <p:cNvPr id="6" name="图片 5"/>
          <p:cNvPicPr>
            <a:picLocks noChangeAspect="1"/>
          </p:cNvPicPr>
          <p:nvPr/>
        </p:nvPicPr>
        <p:blipFill>
          <a:blip r:embed="rId3"/>
          <a:stretch>
            <a:fillRect/>
          </a:stretch>
        </p:blipFill>
        <p:spPr>
          <a:xfrm>
            <a:off x="7782422" y="2688609"/>
            <a:ext cx="1887582" cy="501128"/>
          </a:xfrm>
          <a:prstGeom prst="rect">
            <a:avLst/>
          </a:prstGeom>
        </p:spPr>
      </p:pic>
    </p:spTree>
    <p:extLst>
      <p:ext uri="{BB962C8B-B14F-4D97-AF65-F5344CB8AC3E}">
        <p14:creationId xmlns:p14="http://schemas.microsoft.com/office/powerpoint/2010/main" val="17919698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Part 17: A Nonlinear </a:t>
            </a:r>
            <a:r>
              <a:rPr lang="en-US" altLang="zh-CN" b="1" dirty="0" err="1"/>
              <a:t>Kalman</a:t>
            </a:r>
            <a:r>
              <a:rPr lang="en-US" altLang="zh-CN" b="1" dirty="0"/>
              <a:t> </a:t>
            </a:r>
            <a:r>
              <a:rPr lang="en-US" altLang="zh-CN" b="1" dirty="0" smtClean="0"/>
              <a:t>Filter</a:t>
            </a:r>
            <a:endParaRPr lang="zh-CN" altLang="en-US" dirty="0"/>
          </a:p>
        </p:txBody>
      </p:sp>
      <p:sp>
        <p:nvSpPr>
          <p:cNvPr id="4" name="日期占位符 3"/>
          <p:cNvSpPr>
            <a:spLocks noGrp="1"/>
          </p:cNvSpPr>
          <p:nvPr>
            <p:ph type="dt" sz="half" idx="10"/>
          </p:nvPr>
        </p:nvSpPr>
        <p:spPr/>
        <p:txBody>
          <a:bodyPr/>
          <a:lstStyle/>
          <a:p>
            <a:fld id="{72229329-BE9B-4B32-98B5-365131AD56B6}" type="datetime1">
              <a:rPr lang="zh-CN" altLang="en-US" smtClean="0"/>
              <a:t>2017/6/8</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61</a:t>
            </a:fld>
            <a:endParaRPr lang="zh-CN" altLang="en-US"/>
          </a:p>
        </p:txBody>
      </p:sp>
      <p:pic>
        <p:nvPicPr>
          <p:cNvPr id="9" name="图片 8"/>
          <p:cNvPicPr>
            <a:picLocks noChangeAspect="1"/>
          </p:cNvPicPr>
          <p:nvPr/>
        </p:nvPicPr>
        <p:blipFill>
          <a:blip r:embed="rId3"/>
          <a:stretch>
            <a:fillRect/>
          </a:stretch>
        </p:blipFill>
        <p:spPr>
          <a:xfrm>
            <a:off x="8914761" y="2971359"/>
            <a:ext cx="1771437" cy="825783"/>
          </a:xfrm>
          <a:prstGeom prst="rect">
            <a:avLst/>
          </a:prstGeom>
          <a:ln>
            <a:solidFill>
              <a:srgbClr val="0070C0"/>
            </a:solidFill>
          </a:ln>
        </p:spPr>
      </p:pic>
      <p:pic>
        <p:nvPicPr>
          <p:cNvPr id="10" name="图片 9"/>
          <p:cNvPicPr>
            <a:picLocks noChangeAspect="1"/>
          </p:cNvPicPr>
          <p:nvPr/>
        </p:nvPicPr>
        <p:blipFill>
          <a:blip r:embed="rId4"/>
          <a:stretch>
            <a:fillRect/>
          </a:stretch>
        </p:blipFill>
        <p:spPr>
          <a:xfrm>
            <a:off x="8914761" y="4161612"/>
            <a:ext cx="3157027" cy="1433759"/>
          </a:xfrm>
          <a:prstGeom prst="rect">
            <a:avLst/>
          </a:prstGeom>
          <a:ln>
            <a:solidFill>
              <a:schemeClr val="accent1"/>
            </a:solidFill>
          </a:ln>
        </p:spPr>
      </p:pic>
      <p:pic>
        <p:nvPicPr>
          <p:cNvPr id="11" name="图片 10"/>
          <p:cNvPicPr>
            <a:picLocks noChangeAspect="1"/>
          </p:cNvPicPr>
          <p:nvPr/>
        </p:nvPicPr>
        <p:blipFill>
          <a:blip r:embed="rId5"/>
          <a:stretch>
            <a:fillRect/>
          </a:stretch>
        </p:blipFill>
        <p:spPr>
          <a:xfrm>
            <a:off x="1595259" y="1934877"/>
            <a:ext cx="1843226" cy="716810"/>
          </a:xfrm>
          <a:prstGeom prst="rect">
            <a:avLst/>
          </a:prstGeom>
          <a:solidFill>
            <a:srgbClr val="C00000"/>
          </a:solidFill>
          <a:ln>
            <a:solidFill>
              <a:srgbClr val="C00000"/>
            </a:solidFill>
          </a:ln>
        </p:spPr>
      </p:pic>
      <p:pic>
        <p:nvPicPr>
          <p:cNvPr id="12" name="图片 11"/>
          <p:cNvPicPr>
            <a:picLocks noChangeAspect="1"/>
          </p:cNvPicPr>
          <p:nvPr/>
        </p:nvPicPr>
        <p:blipFill>
          <a:blip r:embed="rId6"/>
          <a:stretch>
            <a:fillRect/>
          </a:stretch>
        </p:blipFill>
        <p:spPr>
          <a:xfrm>
            <a:off x="1595259" y="3002678"/>
            <a:ext cx="1600093" cy="800047"/>
          </a:xfrm>
          <a:prstGeom prst="rect">
            <a:avLst/>
          </a:prstGeom>
          <a:ln>
            <a:solidFill>
              <a:srgbClr val="0070C0"/>
            </a:solidFill>
          </a:ln>
        </p:spPr>
      </p:pic>
      <p:pic>
        <p:nvPicPr>
          <p:cNvPr id="13" name="图片 12"/>
          <p:cNvPicPr>
            <a:picLocks noChangeAspect="1"/>
          </p:cNvPicPr>
          <p:nvPr/>
        </p:nvPicPr>
        <p:blipFill>
          <a:blip r:embed="rId7"/>
          <a:stretch>
            <a:fillRect/>
          </a:stretch>
        </p:blipFill>
        <p:spPr>
          <a:xfrm>
            <a:off x="1595259" y="4083747"/>
            <a:ext cx="2437909" cy="1237902"/>
          </a:xfrm>
          <a:prstGeom prst="rect">
            <a:avLst/>
          </a:prstGeom>
          <a:ln>
            <a:solidFill>
              <a:schemeClr val="accent1"/>
            </a:solidFill>
          </a:ln>
        </p:spPr>
      </p:pic>
      <p:sp>
        <p:nvSpPr>
          <p:cNvPr id="15" name="矩形 14"/>
          <p:cNvSpPr/>
          <p:nvPr/>
        </p:nvSpPr>
        <p:spPr>
          <a:xfrm>
            <a:off x="576226" y="1861176"/>
            <a:ext cx="1019033" cy="369332"/>
          </a:xfrm>
          <a:prstGeom prst="rect">
            <a:avLst/>
          </a:prstGeom>
        </p:spPr>
        <p:txBody>
          <a:bodyPr wrap="square">
            <a:spAutoFit/>
          </a:bodyPr>
          <a:lstStyle/>
          <a:p>
            <a:r>
              <a:rPr lang="en-US" altLang="zh-CN" b="1" i="1" dirty="0">
                <a:solidFill>
                  <a:srgbClr val="C00000"/>
                </a:solidFill>
              </a:rPr>
              <a:t>Model</a:t>
            </a:r>
            <a:r>
              <a:rPr lang="en-US" altLang="zh-CN" dirty="0" smtClean="0">
                <a:solidFill>
                  <a:srgbClr val="C00000"/>
                </a:solidFill>
              </a:rPr>
              <a:t>:</a:t>
            </a:r>
            <a:endParaRPr lang="zh-CN" altLang="en-US" dirty="0">
              <a:solidFill>
                <a:srgbClr val="C00000"/>
              </a:solidFill>
            </a:endParaRPr>
          </a:p>
        </p:txBody>
      </p:sp>
      <p:sp>
        <p:nvSpPr>
          <p:cNvPr id="16" name="矩形 15"/>
          <p:cNvSpPr/>
          <p:nvPr/>
        </p:nvSpPr>
        <p:spPr>
          <a:xfrm>
            <a:off x="618444" y="2932709"/>
            <a:ext cx="1019033" cy="369332"/>
          </a:xfrm>
          <a:prstGeom prst="rect">
            <a:avLst/>
          </a:prstGeom>
        </p:spPr>
        <p:txBody>
          <a:bodyPr wrap="square">
            <a:spAutoFit/>
          </a:bodyPr>
          <a:lstStyle/>
          <a:p>
            <a:r>
              <a:rPr lang="en-US" altLang="zh-CN" b="1" i="1" dirty="0" smtClean="0">
                <a:solidFill>
                  <a:srgbClr val="0070C0"/>
                </a:solidFill>
              </a:rPr>
              <a:t>Predict</a:t>
            </a:r>
            <a:r>
              <a:rPr lang="en-US" altLang="zh-CN" dirty="0" smtClean="0">
                <a:solidFill>
                  <a:srgbClr val="0070C0"/>
                </a:solidFill>
              </a:rPr>
              <a:t>:</a:t>
            </a:r>
            <a:endParaRPr lang="zh-CN" altLang="en-US" dirty="0">
              <a:solidFill>
                <a:srgbClr val="0070C0"/>
              </a:solidFill>
            </a:endParaRPr>
          </a:p>
        </p:txBody>
      </p:sp>
      <p:sp>
        <p:nvSpPr>
          <p:cNvPr id="17" name="矩形 16"/>
          <p:cNvSpPr/>
          <p:nvPr/>
        </p:nvSpPr>
        <p:spPr>
          <a:xfrm>
            <a:off x="633367" y="4042411"/>
            <a:ext cx="1019033" cy="369332"/>
          </a:xfrm>
          <a:prstGeom prst="rect">
            <a:avLst/>
          </a:prstGeom>
        </p:spPr>
        <p:txBody>
          <a:bodyPr wrap="square">
            <a:spAutoFit/>
          </a:bodyPr>
          <a:lstStyle/>
          <a:p>
            <a:r>
              <a:rPr lang="en-US" altLang="zh-CN" b="1" i="1" dirty="0" smtClean="0">
                <a:solidFill>
                  <a:srgbClr val="0070C0"/>
                </a:solidFill>
              </a:rPr>
              <a:t>Update</a:t>
            </a:r>
            <a:endParaRPr lang="zh-CN" altLang="en-US" dirty="0">
              <a:solidFill>
                <a:srgbClr val="0070C0"/>
              </a:solidFill>
            </a:endParaRPr>
          </a:p>
        </p:txBody>
      </p:sp>
      <p:sp>
        <p:nvSpPr>
          <p:cNvPr id="18" name="矩形 17"/>
          <p:cNvSpPr/>
          <p:nvPr/>
        </p:nvSpPr>
        <p:spPr>
          <a:xfrm>
            <a:off x="3762546" y="2048029"/>
            <a:ext cx="4828154" cy="923330"/>
          </a:xfrm>
          <a:prstGeom prst="rect">
            <a:avLst/>
          </a:prstGeom>
          <a:solidFill>
            <a:srgbClr val="FFFF00"/>
          </a:solidFill>
        </p:spPr>
        <p:txBody>
          <a:bodyPr wrap="square">
            <a:spAutoFit/>
          </a:bodyPr>
          <a:lstStyle/>
          <a:p>
            <a:r>
              <a:rPr lang="en-US" altLang="zh-CN" dirty="0" smtClean="0"/>
              <a:t>Using </a:t>
            </a:r>
            <a:r>
              <a:rPr lang="en-US" altLang="zh-CN" dirty="0"/>
              <a:t>a function </a:t>
            </a:r>
            <a:r>
              <a:rPr lang="en-US" altLang="zh-CN" dirty="0" smtClean="0">
                <a:solidFill>
                  <a:srgbClr val="C00000"/>
                </a:solidFill>
              </a:rPr>
              <a:t>h</a:t>
            </a:r>
            <a:r>
              <a:rPr lang="en-US" altLang="zh-CN" dirty="0">
                <a:solidFill>
                  <a:srgbClr val="C00000"/>
                </a:solidFill>
              </a:rPr>
              <a:t> </a:t>
            </a:r>
            <a:r>
              <a:rPr lang="en-US" altLang="zh-CN" dirty="0"/>
              <a:t>to stand in for any nonlinear function (like </a:t>
            </a:r>
            <a:r>
              <a:rPr lang="en-US" altLang="zh-CN" dirty="0" smtClean="0">
                <a:solidFill>
                  <a:srgbClr val="C00000"/>
                </a:solidFill>
              </a:rPr>
              <a:t>log2</a:t>
            </a:r>
            <a:r>
              <a:rPr lang="en-US" altLang="zh-CN" dirty="0"/>
              <a:t> in our example</a:t>
            </a:r>
            <a:r>
              <a:rPr lang="en-US" altLang="zh-CN" dirty="0" smtClean="0"/>
              <a:t>)</a:t>
            </a:r>
            <a:r>
              <a:rPr lang="en-US" altLang="zh-CN" dirty="0"/>
              <a:t> , and </a:t>
            </a:r>
            <a:r>
              <a:rPr lang="en-US" altLang="zh-CN" dirty="0" err="1" smtClean="0">
                <a:solidFill>
                  <a:srgbClr val="C00000"/>
                </a:solidFill>
              </a:rPr>
              <a:t>ck</a:t>
            </a:r>
            <a:r>
              <a:rPr lang="en-US" altLang="zh-CN" dirty="0"/>
              <a:t> to stand for its first derivative at </a:t>
            </a:r>
            <a:r>
              <a:rPr lang="en-US" altLang="zh-CN" dirty="0" err="1"/>
              <a:t>timestep</a:t>
            </a:r>
            <a:r>
              <a:rPr lang="en-US" altLang="zh-CN" dirty="0"/>
              <a:t> </a:t>
            </a:r>
            <a:r>
              <a:rPr lang="en-US" altLang="zh-CN" dirty="0" smtClean="0">
                <a:solidFill>
                  <a:srgbClr val="C00000"/>
                </a:solidFill>
              </a:rPr>
              <a:t>k</a:t>
            </a:r>
            <a:endParaRPr lang="zh-CN" altLang="en-US" dirty="0"/>
          </a:p>
        </p:txBody>
      </p:sp>
      <p:cxnSp>
        <p:nvCxnSpPr>
          <p:cNvPr id="20" name="直接箭头连接符 19"/>
          <p:cNvCxnSpPr/>
          <p:nvPr/>
        </p:nvCxnSpPr>
        <p:spPr>
          <a:xfrm flipV="1">
            <a:off x="3581400" y="3350727"/>
            <a:ext cx="5166815" cy="3128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24" name="图片 23"/>
          <p:cNvPicPr>
            <a:picLocks noChangeAspect="1"/>
          </p:cNvPicPr>
          <p:nvPr/>
        </p:nvPicPr>
        <p:blipFill>
          <a:blip r:embed="rId8"/>
          <a:stretch>
            <a:fillRect/>
          </a:stretch>
        </p:blipFill>
        <p:spPr>
          <a:xfrm>
            <a:off x="8914761" y="1931873"/>
            <a:ext cx="2044391" cy="863827"/>
          </a:xfrm>
          <a:prstGeom prst="rect">
            <a:avLst/>
          </a:prstGeom>
          <a:solidFill>
            <a:srgbClr val="C00000"/>
          </a:solidFill>
          <a:ln>
            <a:solidFill>
              <a:srgbClr val="C00000"/>
            </a:solidFill>
          </a:ln>
        </p:spPr>
      </p:pic>
    </p:spTree>
    <p:extLst>
      <p:ext uri="{BB962C8B-B14F-4D97-AF65-F5344CB8AC3E}">
        <p14:creationId xmlns:p14="http://schemas.microsoft.com/office/powerpoint/2010/main" val="251082277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Part 17: A Nonlinear </a:t>
            </a:r>
            <a:r>
              <a:rPr lang="en-US" altLang="zh-CN" b="1" dirty="0" err="1"/>
              <a:t>Kalman</a:t>
            </a:r>
            <a:r>
              <a:rPr lang="en-US" altLang="zh-CN" b="1" dirty="0"/>
              <a:t> Filter</a:t>
            </a:r>
            <a:endParaRPr lang="zh-CN" altLang="en-US" dirty="0"/>
          </a:p>
        </p:txBody>
      </p:sp>
      <p:sp>
        <p:nvSpPr>
          <p:cNvPr id="3" name="内容占位符 2"/>
          <p:cNvSpPr>
            <a:spLocks noGrp="1"/>
          </p:cNvSpPr>
          <p:nvPr>
            <p:ph idx="1"/>
          </p:nvPr>
        </p:nvSpPr>
        <p:spPr/>
        <p:txBody>
          <a:bodyPr/>
          <a:lstStyle/>
          <a:p>
            <a:r>
              <a:rPr lang="en-US" altLang="zh-CN" dirty="0" smtClean="0"/>
              <a:t>Sensor Fusion Demo</a:t>
            </a:r>
          </a:p>
          <a:p>
            <a:endParaRPr lang="zh-CN" altLang="en-US" dirty="0"/>
          </a:p>
          <a:p>
            <a:endParaRPr lang="zh-CN" altLang="en-US" dirty="0"/>
          </a:p>
        </p:txBody>
      </p:sp>
      <p:sp>
        <p:nvSpPr>
          <p:cNvPr id="4" name="日期占位符 3"/>
          <p:cNvSpPr>
            <a:spLocks noGrp="1"/>
          </p:cNvSpPr>
          <p:nvPr>
            <p:ph type="dt" sz="half" idx="10"/>
          </p:nvPr>
        </p:nvSpPr>
        <p:spPr/>
        <p:txBody>
          <a:bodyPr/>
          <a:lstStyle/>
          <a:p>
            <a:fld id="{72229329-BE9B-4B32-98B5-365131AD56B6}" type="datetime1">
              <a:rPr lang="zh-CN" altLang="en-US" smtClean="0"/>
              <a:t>2017/6/8</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62</a:t>
            </a:fld>
            <a:endParaRPr lang="zh-CN" altLang="en-US"/>
          </a:p>
        </p:txBody>
      </p:sp>
      <p:pic>
        <p:nvPicPr>
          <p:cNvPr id="6" name="图片 5"/>
          <p:cNvPicPr>
            <a:picLocks noChangeAspect="1"/>
          </p:cNvPicPr>
          <p:nvPr/>
        </p:nvPicPr>
        <p:blipFill>
          <a:blip r:embed="rId3"/>
          <a:stretch>
            <a:fillRect/>
          </a:stretch>
        </p:blipFill>
        <p:spPr>
          <a:xfrm>
            <a:off x="680419" y="2698849"/>
            <a:ext cx="2900981" cy="1818869"/>
          </a:xfrm>
          <a:prstGeom prst="rect">
            <a:avLst/>
          </a:prstGeom>
        </p:spPr>
      </p:pic>
      <p:pic>
        <p:nvPicPr>
          <p:cNvPr id="7" name="图片 6"/>
          <p:cNvPicPr>
            <a:picLocks noChangeAspect="1"/>
          </p:cNvPicPr>
          <p:nvPr/>
        </p:nvPicPr>
        <p:blipFill>
          <a:blip r:embed="rId4"/>
          <a:stretch>
            <a:fillRect/>
          </a:stretch>
        </p:blipFill>
        <p:spPr>
          <a:xfrm>
            <a:off x="9463705" y="69838"/>
            <a:ext cx="2728295" cy="1666093"/>
          </a:xfrm>
          <a:prstGeom prst="rect">
            <a:avLst/>
          </a:prstGeom>
        </p:spPr>
      </p:pic>
      <p:sp>
        <p:nvSpPr>
          <p:cNvPr id="8" name="矩形 7"/>
          <p:cNvSpPr/>
          <p:nvPr/>
        </p:nvSpPr>
        <p:spPr>
          <a:xfrm>
            <a:off x="9463705" y="135216"/>
            <a:ext cx="546945" cy="369332"/>
          </a:xfrm>
          <a:prstGeom prst="rect">
            <a:avLst/>
          </a:prstGeom>
        </p:spPr>
        <p:txBody>
          <a:bodyPr wrap="none">
            <a:spAutoFit/>
          </a:bodyPr>
          <a:lstStyle/>
          <a:p>
            <a:r>
              <a:rPr lang="zh-CN" altLang="en-US" dirty="0"/>
              <a:t>h(x)</a:t>
            </a:r>
          </a:p>
        </p:txBody>
      </p:sp>
      <p:pic>
        <p:nvPicPr>
          <p:cNvPr id="9" name="图片 8"/>
          <p:cNvPicPr>
            <a:picLocks noChangeAspect="1"/>
          </p:cNvPicPr>
          <p:nvPr/>
        </p:nvPicPr>
        <p:blipFill>
          <a:blip r:embed="rId5"/>
          <a:stretch>
            <a:fillRect/>
          </a:stretch>
        </p:blipFill>
        <p:spPr>
          <a:xfrm>
            <a:off x="4434748" y="1663606"/>
            <a:ext cx="2000947" cy="696959"/>
          </a:xfrm>
          <a:prstGeom prst="rect">
            <a:avLst/>
          </a:prstGeom>
        </p:spPr>
      </p:pic>
      <p:sp>
        <p:nvSpPr>
          <p:cNvPr id="10" name="矩形 9"/>
          <p:cNvSpPr/>
          <p:nvPr/>
        </p:nvSpPr>
        <p:spPr>
          <a:xfrm>
            <a:off x="557757" y="2332458"/>
            <a:ext cx="3171061" cy="369332"/>
          </a:xfrm>
          <a:prstGeom prst="rect">
            <a:avLst/>
          </a:prstGeom>
        </p:spPr>
        <p:txBody>
          <a:bodyPr wrap="none">
            <a:spAutoFit/>
          </a:bodyPr>
          <a:lstStyle/>
          <a:p>
            <a:r>
              <a:rPr lang="en-US" altLang="zh-CN" dirty="0"/>
              <a:t>Linear approximation </a:t>
            </a:r>
            <a:r>
              <a:rPr lang="en-US" altLang="zh-CN" dirty="0" smtClean="0"/>
              <a:t>c =</a:t>
            </a:r>
            <a:r>
              <a:rPr lang="en-US" altLang="zh-CN" dirty="0"/>
              <a:t> </a:t>
            </a:r>
            <a:r>
              <a:rPr lang="en-US" altLang="zh-CN" b="1" dirty="0"/>
              <a:t>1.79</a:t>
            </a:r>
            <a:endParaRPr lang="en-US" altLang="zh-CN" dirty="0"/>
          </a:p>
        </p:txBody>
      </p:sp>
      <p:pic>
        <p:nvPicPr>
          <p:cNvPr id="11" name="图片 10"/>
          <p:cNvPicPr>
            <a:picLocks noChangeAspect="1"/>
          </p:cNvPicPr>
          <p:nvPr/>
        </p:nvPicPr>
        <p:blipFill>
          <a:blip r:embed="rId6"/>
          <a:stretch>
            <a:fillRect/>
          </a:stretch>
        </p:blipFill>
        <p:spPr>
          <a:xfrm>
            <a:off x="680419" y="4652655"/>
            <a:ext cx="3293941" cy="470563"/>
          </a:xfrm>
          <a:prstGeom prst="rect">
            <a:avLst/>
          </a:prstGeom>
        </p:spPr>
      </p:pic>
      <p:pic>
        <p:nvPicPr>
          <p:cNvPr id="12" name="图片 11"/>
          <p:cNvPicPr>
            <a:picLocks noChangeAspect="1"/>
          </p:cNvPicPr>
          <p:nvPr/>
        </p:nvPicPr>
        <p:blipFill>
          <a:blip r:embed="rId7"/>
          <a:stretch>
            <a:fillRect/>
          </a:stretch>
        </p:blipFill>
        <p:spPr>
          <a:xfrm>
            <a:off x="3911603" y="2703965"/>
            <a:ext cx="3009181" cy="1813753"/>
          </a:xfrm>
          <a:prstGeom prst="rect">
            <a:avLst/>
          </a:prstGeom>
        </p:spPr>
      </p:pic>
      <p:sp>
        <p:nvSpPr>
          <p:cNvPr id="13" name="矩形 12"/>
          <p:cNvSpPr/>
          <p:nvPr/>
        </p:nvSpPr>
        <p:spPr>
          <a:xfrm>
            <a:off x="3830664" y="2334633"/>
            <a:ext cx="3171061" cy="369332"/>
          </a:xfrm>
          <a:prstGeom prst="rect">
            <a:avLst/>
          </a:prstGeom>
        </p:spPr>
        <p:txBody>
          <a:bodyPr wrap="none">
            <a:spAutoFit/>
          </a:bodyPr>
          <a:lstStyle/>
          <a:p>
            <a:r>
              <a:rPr lang="en-US" altLang="zh-CN" dirty="0"/>
              <a:t>Linear approximation </a:t>
            </a:r>
            <a:r>
              <a:rPr lang="en-US" altLang="zh-CN" dirty="0" smtClean="0"/>
              <a:t>c =</a:t>
            </a:r>
            <a:r>
              <a:rPr lang="en-US" altLang="zh-CN" dirty="0"/>
              <a:t> </a:t>
            </a:r>
            <a:r>
              <a:rPr lang="en-US" altLang="zh-CN" b="1" dirty="0" smtClean="0"/>
              <a:t>0.72</a:t>
            </a:r>
            <a:endParaRPr lang="en-US" altLang="zh-CN" dirty="0"/>
          </a:p>
        </p:txBody>
      </p:sp>
      <p:pic>
        <p:nvPicPr>
          <p:cNvPr id="14" name="图片 13"/>
          <p:cNvPicPr>
            <a:picLocks noChangeAspect="1"/>
          </p:cNvPicPr>
          <p:nvPr/>
        </p:nvPicPr>
        <p:blipFill>
          <a:blip r:embed="rId8"/>
          <a:stretch>
            <a:fillRect/>
          </a:stretch>
        </p:blipFill>
        <p:spPr>
          <a:xfrm>
            <a:off x="7128254" y="2672735"/>
            <a:ext cx="3093919" cy="1878234"/>
          </a:xfrm>
          <a:prstGeom prst="rect">
            <a:avLst/>
          </a:prstGeom>
        </p:spPr>
      </p:pic>
      <p:sp>
        <p:nvSpPr>
          <p:cNvPr id="15" name="矩形 14"/>
          <p:cNvSpPr/>
          <p:nvPr/>
        </p:nvSpPr>
        <p:spPr>
          <a:xfrm>
            <a:off x="7128254" y="2299033"/>
            <a:ext cx="3171061" cy="369332"/>
          </a:xfrm>
          <a:prstGeom prst="rect">
            <a:avLst/>
          </a:prstGeom>
        </p:spPr>
        <p:txBody>
          <a:bodyPr wrap="none">
            <a:spAutoFit/>
          </a:bodyPr>
          <a:lstStyle/>
          <a:p>
            <a:r>
              <a:rPr lang="en-US" altLang="zh-CN" dirty="0"/>
              <a:t>Linear approximation </a:t>
            </a:r>
            <a:r>
              <a:rPr lang="en-US" altLang="zh-CN" dirty="0" smtClean="0"/>
              <a:t>c =</a:t>
            </a:r>
            <a:r>
              <a:rPr lang="en-US" altLang="zh-CN" dirty="0"/>
              <a:t> </a:t>
            </a:r>
            <a:r>
              <a:rPr lang="en-US" altLang="zh-CN" b="1" dirty="0" smtClean="0"/>
              <a:t>1.00</a:t>
            </a:r>
            <a:endParaRPr lang="en-US" altLang="zh-CN" dirty="0"/>
          </a:p>
        </p:txBody>
      </p:sp>
    </p:spTree>
    <p:extLst>
      <p:ext uri="{BB962C8B-B14F-4D97-AF65-F5344CB8AC3E}">
        <p14:creationId xmlns:p14="http://schemas.microsoft.com/office/powerpoint/2010/main" val="12032977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Part 18: Computing the </a:t>
            </a:r>
            <a:r>
              <a:rPr lang="en-US" altLang="zh-CN" b="1" dirty="0" smtClean="0"/>
              <a:t>Derivative</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If you've made it this far, you are in a very good position to understand the Extended </a:t>
            </a:r>
            <a:r>
              <a:rPr lang="en-US" altLang="zh-CN" dirty="0" err="1"/>
              <a:t>Kalman</a:t>
            </a:r>
            <a:r>
              <a:rPr lang="en-US" altLang="zh-CN" dirty="0"/>
              <a:t> Filter. </a:t>
            </a:r>
            <a:r>
              <a:rPr lang="en-US" altLang="zh-CN" dirty="0" smtClean="0"/>
              <a:t> There </a:t>
            </a:r>
            <a:r>
              <a:rPr lang="en-US" altLang="zh-CN" dirty="0"/>
              <a:t>are just two more things to consider:</a:t>
            </a:r>
          </a:p>
          <a:p>
            <a:r>
              <a:rPr lang="en-US" altLang="zh-CN" dirty="0"/>
              <a:t>How to compute the first derivative from an actual signal, without knowing its underlying function</a:t>
            </a:r>
            <a:r>
              <a:rPr lang="en-US" altLang="zh-CN" dirty="0" smtClean="0"/>
              <a:t>.</a:t>
            </a:r>
          </a:p>
          <a:p>
            <a:pPr lvl="1"/>
            <a:r>
              <a:rPr lang="en-US" altLang="zh-CN" dirty="0"/>
              <a:t>To answer the first question, we note that the first derivative of a function is defined as the limit of the difference between successive values of that function, divided by the </a:t>
            </a:r>
            <a:r>
              <a:rPr lang="en-US" altLang="zh-CN" dirty="0" err="1"/>
              <a:t>timestep</a:t>
            </a:r>
            <a:r>
              <a:rPr lang="en-US" altLang="zh-CN" dirty="0"/>
              <a:t>, as the </a:t>
            </a:r>
            <a:r>
              <a:rPr lang="en-US" altLang="zh-CN" dirty="0" err="1"/>
              <a:t>timestep</a:t>
            </a:r>
            <a:r>
              <a:rPr lang="en-US" altLang="zh-CN" dirty="0"/>
              <a:t> approaches zero</a:t>
            </a:r>
            <a:r>
              <a:rPr lang="en-US" altLang="zh-CN" dirty="0" smtClean="0"/>
              <a:t>:</a:t>
            </a:r>
          </a:p>
          <a:p>
            <a:pPr lvl="1"/>
            <a:endParaRPr lang="en-US" altLang="zh-CN" dirty="0" smtClean="0"/>
          </a:p>
          <a:p>
            <a:pPr lvl="1"/>
            <a:endParaRPr lang="en-US" altLang="zh-CN" dirty="0"/>
          </a:p>
          <a:p>
            <a:r>
              <a:rPr lang="en-US" altLang="zh-CN" dirty="0"/>
              <a:t>How to generalize our single-valued nonlinear state/observation model to the multi-valued systems we've been considering.</a:t>
            </a:r>
          </a:p>
          <a:p>
            <a:pPr lvl="1"/>
            <a:r>
              <a:rPr lang="en-US" altLang="zh-CN" dirty="0" smtClean="0"/>
              <a:t>If </a:t>
            </a:r>
            <a:r>
              <a:rPr lang="en-US" altLang="zh-CN" dirty="0"/>
              <a:t>one signal (like sensor value </a:t>
            </a:r>
            <a:r>
              <a:rPr lang="en-US" altLang="zh-CN" dirty="0" err="1" smtClean="0"/>
              <a:t>zk</a:t>
            </a:r>
            <a:r>
              <a:rPr lang="en-US" altLang="zh-CN" dirty="0" smtClean="0"/>
              <a:t>) </a:t>
            </a:r>
            <a:r>
              <a:rPr lang="en-US" altLang="zh-CN" dirty="0"/>
              <a:t>is a function of another signal (like state </a:t>
            </a:r>
            <a:r>
              <a:rPr lang="en-US" altLang="zh-CN" dirty="0" err="1" smtClean="0"/>
              <a:t>xk</a:t>
            </a:r>
            <a:r>
              <a:rPr lang="en-US" altLang="zh-CN" dirty="0" smtClean="0"/>
              <a:t>), </a:t>
            </a:r>
            <a:r>
              <a:rPr lang="en-US" altLang="zh-CN" dirty="0"/>
              <a:t>we can divide successive differences of the first signal by successive differences of the second </a:t>
            </a:r>
            <a:r>
              <a:rPr lang="en-US" altLang="zh-CN" dirty="0" smtClean="0"/>
              <a:t>signal.</a:t>
            </a:r>
            <a:endParaRPr lang="zh-CN" altLang="en-US" dirty="0"/>
          </a:p>
          <a:p>
            <a:endParaRPr lang="en-US" altLang="zh-CN" dirty="0"/>
          </a:p>
          <a:p>
            <a:endParaRPr lang="zh-CN" altLang="en-US" dirty="0"/>
          </a:p>
        </p:txBody>
      </p:sp>
      <p:sp>
        <p:nvSpPr>
          <p:cNvPr id="4" name="日期占位符 3"/>
          <p:cNvSpPr>
            <a:spLocks noGrp="1"/>
          </p:cNvSpPr>
          <p:nvPr>
            <p:ph type="dt" sz="half" idx="10"/>
          </p:nvPr>
        </p:nvSpPr>
        <p:spPr/>
        <p:txBody>
          <a:bodyPr/>
          <a:lstStyle/>
          <a:p>
            <a:fld id="{72229329-BE9B-4B32-98B5-365131AD56B6}" type="datetime1">
              <a:rPr lang="zh-CN" altLang="en-US" smtClean="0"/>
              <a:t>2017/6/8</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63</a:t>
            </a:fld>
            <a:endParaRPr lang="zh-CN" altLang="en-US"/>
          </a:p>
        </p:txBody>
      </p:sp>
      <p:pic>
        <p:nvPicPr>
          <p:cNvPr id="6" name="图片 5"/>
          <p:cNvPicPr>
            <a:picLocks noChangeAspect="1"/>
          </p:cNvPicPr>
          <p:nvPr/>
        </p:nvPicPr>
        <p:blipFill>
          <a:blip r:embed="rId3"/>
          <a:stretch>
            <a:fillRect/>
          </a:stretch>
        </p:blipFill>
        <p:spPr>
          <a:xfrm>
            <a:off x="2526330" y="3940680"/>
            <a:ext cx="3258418" cy="658616"/>
          </a:xfrm>
          <a:prstGeom prst="rect">
            <a:avLst/>
          </a:prstGeom>
        </p:spPr>
      </p:pic>
      <p:pic>
        <p:nvPicPr>
          <p:cNvPr id="7" name="图片 6"/>
          <p:cNvPicPr>
            <a:picLocks noChangeAspect="1"/>
          </p:cNvPicPr>
          <p:nvPr/>
        </p:nvPicPr>
        <p:blipFill>
          <a:blip r:embed="rId4"/>
          <a:stretch>
            <a:fillRect/>
          </a:stretch>
        </p:blipFill>
        <p:spPr>
          <a:xfrm>
            <a:off x="6302139" y="3933053"/>
            <a:ext cx="1170739" cy="665473"/>
          </a:xfrm>
          <a:prstGeom prst="rect">
            <a:avLst/>
          </a:prstGeom>
        </p:spPr>
      </p:pic>
      <p:pic>
        <p:nvPicPr>
          <p:cNvPr id="8" name="图片 7"/>
          <p:cNvPicPr>
            <a:picLocks noChangeAspect="1"/>
          </p:cNvPicPr>
          <p:nvPr/>
        </p:nvPicPr>
        <p:blipFill>
          <a:blip r:embed="rId5"/>
          <a:stretch>
            <a:fillRect/>
          </a:stretch>
        </p:blipFill>
        <p:spPr>
          <a:xfrm>
            <a:off x="4515420" y="5806239"/>
            <a:ext cx="1393920" cy="741447"/>
          </a:xfrm>
          <a:prstGeom prst="rect">
            <a:avLst/>
          </a:prstGeom>
        </p:spPr>
      </p:pic>
    </p:spTree>
    <p:extLst>
      <p:ext uri="{BB962C8B-B14F-4D97-AF65-F5344CB8AC3E}">
        <p14:creationId xmlns:p14="http://schemas.microsoft.com/office/powerpoint/2010/main" val="8656079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Part 19: The </a:t>
            </a:r>
            <a:r>
              <a:rPr lang="en-US" altLang="zh-CN" b="1" dirty="0" smtClean="0"/>
              <a:t>Jacobian</a:t>
            </a:r>
            <a:endParaRPr lang="zh-CN" altLang="en-US" dirty="0"/>
          </a:p>
        </p:txBody>
      </p:sp>
      <p:sp>
        <p:nvSpPr>
          <p:cNvPr id="3" name="内容占位符 2"/>
          <p:cNvSpPr>
            <a:spLocks noGrp="1"/>
          </p:cNvSpPr>
          <p:nvPr>
            <p:ph idx="1"/>
          </p:nvPr>
        </p:nvSpPr>
        <p:spPr/>
        <p:txBody>
          <a:bodyPr/>
          <a:lstStyle/>
          <a:p>
            <a:r>
              <a:rPr lang="en-US" altLang="zh-CN" dirty="0" smtClean="0"/>
              <a:t>How </a:t>
            </a:r>
            <a:r>
              <a:rPr lang="en-US" altLang="zh-CN" dirty="0"/>
              <a:t>to generalize our single-valued nonlinear state/observation model to a multi-valued </a:t>
            </a:r>
            <a:r>
              <a:rPr lang="en-US" altLang="zh-CN" dirty="0" smtClean="0"/>
              <a:t>systems</a:t>
            </a:r>
          </a:p>
          <a:p>
            <a:pPr lvl="1"/>
            <a:r>
              <a:rPr lang="en-US" altLang="zh-CN" dirty="0" smtClean="0"/>
              <a:t>Previously we use the matrix and linear algebra for linear systems</a:t>
            </a:r>
          </a:p>
          <a:p>
            <a:r>
              <a:rPr lang="en-US" altLang="zh-CN" dirty="0" smtClean="0"/>
              <a:t>For non-linear systems, </a:t>
            </a:r>
          </a:p>
          <a:p>
            <a:pPr lvl="1"/>
            <a:r>
              <a:rPr lang="en-US" altLang="zh-CN" dirty="0"/>
              <a:t>partial </a:t>
            </a:r>
            <a:r>
              <a:rPr lang="en-US" altLang="zh-CN" dirty="0" smtClean="0"/>
              <a:t>derivative</a:t>
            </a:r>
          </a:p>
          <a:p>
            <a:pPr lvl="1"/>
            <a:r>
              <a:rPr lang="en-US" altLang="zh-CN" dirty="0"/>
              <a:t>the matrix of such derivatives they call the Jacobian</a:t>
            </a:r>
            <a:endParaRPr lang="zh-CN" altLang="en-US" dirty="0"/>
          </a:p>
          <a:p>
            <a:pPr lvl="1"/>
            <a:endParaRPr lang="zh-CN" altLang="en-US" dirty="0"/>
          </a:p>
          <a:p>
            <a:endParaRPr lang="zh-CN" altLang="en-US" dirty="0"/>
          </a:p>
        </p:txBody>
      </p:sp>
      <p:sp>
        <p:nvSpPr>
          <p:cNvPr id="4" name="日期占位符 3"/>
          <p:cNvSpPr>
            <a:spLocks noGrp="1"/>
          </p:cNvSpPr>
          <p:nvPr>
            <p:ph type="dt" sz="half" idx="10"/>
          </p:nvPr>
        </p:nvSpPr>
        <p:spPr/>
        <p:txBody>
          <a:bodyPr/>
          <a:lstStyle/>
          <a:p>
            <a:fld id="{72229329-BE9B-4B32-98B5-365131AD56B6}" type="datetime1">
              <a:rPr lang="zh-CN" altLang="en-US" smtClean="0"/>
              <a:t>2017/6/8</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64</a:t>
            </a:fld>
            <a:endParaRPr lang="zh-CN" altLang="en-US"/>
          </a:p>
        </p:txBody>
      </p:sp>
    </p:spTree>
    <p:extLst>
      <p:ext uri="{BB962C8B-B14F-4D97-AF65-F5344CB8AC3E}">
        <p14:creationId xmlns:p14="http://schemas.microsoft.com/office/powerpoint/2010/main" val="741667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Kalman Filter Applications </a:t>
            </a:r>
            <a:endParaRPr lang="zh-CN" altLang="en-US" dirty="0"/>
          </a:p>
        </p:txBody>
      </p:sp>
      <p:sp>
        <p:nvSpPr>
          <p:cNvPr id="3" name="内容占位符 2"/>
          <p:cNvSpPr>
            <a:spLocks noGrp="1"/>
          </p:cNvSpPr>
          <p:nvPr>
            <p:ph idx="1"/>
          </p:nvPr>
        </p:nvSpPr>
        <p:spPr>
          <a:xfrm>
            <a:off x="838200" y="1566316"/>
            <a:ext cx="10515600" cy="4351338"/>
          </a:xfrm>
        </p:spPr>
        <p:txBody>
          <a:bodyPr>
            <a:noAutofit/>
          </a:bodyPr>
          <a:lstStyle/>
          <a:p>
            <a:pPr>
              <a:lnSpc>
                <a:spcPct val="120000"/>
              </a:lnSpc>
            </a:pPr>
            <a:r>
              <a:rPr lang="en-US" altLang="zh-CN" sz="2000" dirty="0" smtClean="0"/>
              <a:t>The </a:t>
            </a:r>
            <a:r>
              <a:rPr lang="en-US" altLang="zh-CN" sz="2000" dirty="0" err="1" smtClean="0"/>
              <a:t>Kalman</a:t>
            </a:r>
            <a:r>
              <a:rPr lang="en-US" altLang="zh-CN" sz="2000" dirty="0" smtClean="0"/>
              <a:t> filter is a very powerful tool when it comes to </a:t>
            </a:r>
            <a:r>
              <a:rPr lang="en-US" altLang="zh-CN" sz="2000" dirty="0" smtClean="0">
                <a:solidFill>
                  <a:srgbClr val="C00000"/>
                </a:solidFill>
              </a:rPr>
              <a:t>controlling noisy systems</a:t>
            </a:r>
            <a:r>
              <a:rPr lang="en-US" altLang="zh-CN" sz="2000" dirty="0" smtClean="0"/>
              <a:t>. </a:t>
            </a:r>
          </a:p>
          <a:p>
            <a:pPr>
              <a:lnSpc>
                <a:spcPct val="120000"/>
              </a:lnSpc>
            </a:pPr>
            <a:r>
              <a:rPr lang="en-US" altLang="zh-CN" sz="2000" dirty="0" smtClean="0"/>
              <a:t>The basic idea of a </a:t>
            </a:r>
            <a:r>
              <a:rPr lang="en-US" altLang="zh-CN" sz="2000" dirty="0" err="1" smtClean="0"/>
              <a:t>Kalman</a:t>
            </a:r>
            <a:r>
              <a:rPr lang="en-US" altLang="zh-CN" sz="2000" dirty="0" smtClean="0"/>
              <a:t> filter is: Noisy data in ⇒ hopefully less noisy data out.</a:t>
            </a:r>
          </a:p>
          <a:p>
            <a:pPr>
              <a:lnSpc>
                <a:spcPct val="120000"/>
              </a:lnSpc>
            </a:pPr>
            <a:r>
              <a:rPr lang="en-US" altLang="zh-CN" sz="2000" dirty="0" smtClean="0"/>
              <a:t>The applications of a </a:t>
            </a:r>
            <a:r>
              <a:rPr lang="en-US" altLang="zh-CN" sz="2000" dirty="0" err="1" smtClean="0"/>
              <a:t>Kalman</a:t>
            </a:r>
            <a:r>
              <a:rPr lang="en-US" altLang="zh-CN" sz="2000" dirty="0" smtClean="0"/>
              <a:t> filter are numerous: </a:t>
            </a:r>
          </a:p>
          <a:p>
            <a:pPr lvl="1">
              <a:lnSpc>
                <a:spcPct val="120000"/>
              </a:lnSpc>
            </a:pPr>
            <a:r>
              <a:rPr lang="en-US" altLang="zh-CN" sz="1600" dirty="0" smtClean="0"/>
              <a:t>Tracking objects (e.g., missiles, faces, heads, hands) </a:t>
            </a:r>
          </a:p>
          <a:p>
            <a:pPr lvl="1">
              <a:lnSpc>
                <a:spcPct val="120000"/>
              </a:lnSpc>
            </a:pPr>
            <a:r>
              <a:rPr lang="en-US" altLang="zh-CN" sz="1600" dirty="0" smtClean="0"/>
              <a:t>Fitting Bezier patches to (noisy, moving, ...) point data </a:t>
            </a:r>
          </a:p>
          <a:p>
            <a:pPr lvl="1">
              <a:lnSpc>
                <a:spcPct val="120000"/>
              </a:lnSpc>
            </a:pPr>
            <a:r>
              <a:rPr lang="en-US" altLang="zh-CN" sz="1600" dirty="0" smtClean="0"/>
              <a:t>Economics </a:t>
            </a:r>
          </a:p>
          <a:p>
            <a:pPr lvl="1">
              <a:lnSpc>
                <a:spcPct val="120000"/>
              </a:lnSpc>
            </a:pPr>
            <a:r>
              <a:rPr lang="en-US" altLang="zh-CN" sz="1600" dirty="0" smtClean="0"/>
              <a:t>Navigation </a:t>
            </a:r>
          </a:p>
          <a:p>
            <a:pPr lvl="1">
              <a:lnSpc>
                <a:spcPct val="120000"/>
              </a:lnSpc>
            </a:pPr>
            <a:r>
              <a:rPr lang="en-US" altLang="zh-CN" sz="1600" dirty="0" smtClean="0"/>
              <a:t>Many computer vision applications </a:t>
            </a:r>
          </a:p>
          <a:p>
            <a:pPr lvl="2">
              <a:lnSpc>
                <a:spcPct val="120000"/>
              </a:lnSpc>
            </a:pPr>
            <a:r>
              <a:rPr lang="en-US" altLang="zh-CN" sz="1400" dirty="0" smtClean="0"/>
              <a:t>– Stabilizing depth measurements </a:t>
            </a:r>
          </a:p>
          <a:p>
            <a:pPr lvl="2">
              <a:lnSpc>
                <a:spcPct val="120000"/>
              </a:lnSpc>
            </a:pPr>
            <a:r>
              <a:rPr lang="en-US" altLang="zh-CN" sz="1400" dirty="0" smtClean="0"/>
              <a:t>– Feature tracking </a:t>
            </a:r>
          </a:p>
          <a:p>
            <a:pPr lvl="2">
              <a:lnSpc>
                <a:spcPct val="120000"/>
              </a:lnSpc>
            </a:pPr>
            <a:r>
              <a:rPr lang="en-US" altLang="zh-CN" sz="1400" dirty="0" smtClean="0"/>
              <a:t>– Cluster tracking </a:t>
            </a:r>
          </a:p>
          <a:p>
            <a:pPr lvl="2">
              <a:lnSpc>
                <a:spcPct val="120000"/>
              </a:lnSpc>
            </a:pPr>
            <a:r>
              <a:rPr lang="en-US" altLang="zh-CN" sz="1400" dirty="0" smtClean="0"/>
              <a:t>– Fusing data from radar, laser scanner and stereo</a:t>
            </a:r>
          </a:p>
          <a:p>
            <a:pPr lvl="2">
              <a:lnSpc>
                <a:spcPct val="120000"/>
              </a:lnSpc>
            </a:pPr>
            <a:r>
              <a:rPr lang="en-US" altLang="zh-CN" sz="1400" dirty="0" smtClean="0"/>
              <a:t>-cameras for depth and velocity measurements </a:t>
            </a:r>
          </a:p>
          <a:p>
            <a:pPr lvl="2">
              <a:lnSpc>
                <a:spcPct val="120000"/>
              </a:lnSpc>
            </a:pPr>
            <a:r>
              <a:rPr lang="en-US" altLang="zh-CN" sz="1400" dirty="0" smtClean="0"/>
              <a:t>– Many more</a:t>
            </a:r>
            <a:endParaRPr lang="zh-CN" altLang="en-US" sz="1400" dirty="0"/>
          </a:p>
        </p:txBody>
      </p:sp>
      <p:pic>
        <p:nvPicPr>
          <p:cNvPr id="4" name="Picture 10" descr="http://www.richard-seaman.com/Aircraft/AirShows/YankeeAirMuseum2005/Highlights/AlphaJet11oCloc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4948" y="3818292"/>
            <a:ext cx="2667000" cy="191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http://www.codeproject.com/KB/grid/DrawingRadarDisplayWithCS/Radar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5652" y="3763179"/>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日期占位符 7"/>
          <p:cNvSpPr>
            <a:spLocks noGrp="1"/>
          </p:cNvSpPr>
          <p:nvPr>
            <p:ph type="dt" sz="half" idx="10"/>
          </p:nvPr>
        </p:nvSpPr>
        <p:spPr/>
        <p:txBody>
          <a:bodyPr/>
          <a:lstStyle/>
          <a:p>
            <a:fld id="{8AA147AA-E1AA-4201-83DA-17B51767CE11}" type="datetime1">
              <a:rPr lang="zh-CN" altLang="en-US" smtClean="0"/>
              <a:t>2017/6/7</a:t>
            </a:fld>
            <a:endParaRPr lang="zh-CN" altLang="en-US"/>
          </a:p>
        </p:txBody>
      </p:sp>
      <p:sp>
        <p:nvSpPr>
          <p:cNvPr id="9" name="灯片编号占位符 8"/>
          <p:cNvSpPr>
            <a:spLocks noGrp="1"/>
          </p:cNvSpPr>
          <p:nvPr>
            <p:ph type="sldNum" sz="quarter" idx="12"/>
          </p:nvPr>
        </p:nvSpPr>
        <p:spPr/>
        <p:txBody>
          <a:bodyPr/>
          <a:lstStyle/>
          <a:p>
            <a:fld id="{DE0C88A0-F833-4BB8-9B69-0488490149E6}" type="slidenum">
              <a:rPr lang="zh-CN" altLang="en-US" smtClean="0"/>
              <a:t>7</a:t>
            </a:fld>
            <a:endParaRPr lang="zh-CN" altLang="en-US"/>
          </a:p>
        </p:txBody>
      </p:sp>
    </p:spTree>
    <p:extLst>
      <p:ext uri="{BB962C8B-B14F-4D97-AF65-F5344CB8AC3E}">
        <p14:creationId xmlns:p14="http://schemas.microsoft.com/office/powerpoint/2010/main" val="3345809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2"/>
          <a:stretch>
            <a:fillRect/>
          </a:stretch>
        </p:blipFill>
        <p:spPr>
          <a:xfrm>
            <a:off x="1921165" y="1864245"/>
            <a:ext cx="4705350" cy="1066800"/>
          </a:xfrm>
          <a:prstGeom prst="rect">
            <a:avLst/>
          </a:prstGeom>
          <a:ln>
            <a:solidFill>
              <a:schemeClr val="tx1"/>
            </a:solidFill>
          </a:ln>
        </p:spPr>
      </p:pic>
      <p:sp>
        <p:nvSpPr>
          <p:cNvPr id="2" name="标题 1"/>
          <p:cNvSpPr>
            <a:spLocks noGrp="1"/>
          </p:cNvSpPr>
          <p:nvPr>
            <p:ph type="title"/>
          </p:nvPr>
        </p:nvSpPr>
        <p:spPr/>
        <p:txBody>
          <a:bodyPr/>
          <a:lstStyle/>
          <a:p>
            <a:r>
              <a:rPr lang="en-US" altLang="zh-CN" dirty="0" smtClean="0"/>
              <a:t>Predict-Update Equations </a:t>
            </a:r>
            <a:endParaRPr lang="zh-CN" altLang="en-US" dirty="0"/>
          </a:p>
        </p:txBody>
      </p:sp>
      <p:sp>
        <p:nvSpPr>
          <p:cNvPr id="5" name="矩形 4"/>
          <p:cNvSpPr/>
          <p:nvPr/>
        </p:nvSpPr>
        <p:spPr>
          <a:xfrm>
            <a:off x="1583165" y="1258856"/>
            <a:ext cx="5804794" cy="369332"/>
          </a:xfrm>
          <a:prstGeom prst="rect">
            <a:avLst/>
          </a:prstGeom>
        </p:spPr>
        <p:txBody>
          <a:bodyPr wrap="none">
            <a:spAutoFit/>
          </a:bodyPr>
          <a:lstStyle/>
          <a:p>
            <a:r>
              <a:rPr lang="en-US" altLang="zh-CN" dirty="0" smtClean="0"/>
              <a:t>F : State transition matrix (i.e., transition between states). </a:t>
            </a:r>
            <a:endParaRPr lang="zh-CN" altLang="en-US" dirty="0"/>
          </a:p>
        </p:txBody>
      </p:sp>
      <p:cxnSp>
        <p:nvCxnSpPr>
          <p:cNvPr id="7" name="直接箭头连接符 6"/>
          <p:cNvCxnSpPr/>
          <p:nvPr/>
        </p:nvCxnSpPr>
        <p:spPr>
          <a:xfrm>
            <a:off x="3870330" y="1582279"/>
            <a:ext cx="707237" cy="6230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314967" y="1522521"/>
            <a:ext cx="5873724" cy="369332"/>
          </a:xfrm>
          <a:prstGeom prst="rect">
            <a:avLst/>
          </a:prstGeom>
        </p:spPr>
        <p:txBody>
          <a:bodyPr wrap="none">
            <a:spAutoFit/>
          </a:bodyPr>
          <a:lstStyle/>
          <a:p>
            <a:r>
              <a:rPr lang="en-US" altLang="zh-CN" dirty="0" smtClean="0"/>
              <a:t>B : Control matrix (i.e., mapping control to state variables)</a:t>
            </a:r>
            <a:endParaRPr lang="zh-CN" altLang="en-US" dirty="0"/>
          </a:p>
        </p:txBody>
      </p:sp>
      <p:cxnSp>
        <p:nvCxnSpPr>
          <p:cNvPr id="12" name="直接箭头连接符 11"/>
          <p:cNvCxnSpPr/>
          <p:nvPr/>
        </p:nvCxnSpPr>
        <p:spPr>
          <a:xfrm flipH="1">
            <a:off x="5981252" y="1864245"/>
            <a:ext cx="1008233" cy="3410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220051" y="1556440"/>
            <a:ext cx="1970411" cy="369332"/>
          </a:xfrm>
          <a:prstGeom prst="rect">
            <a:avLst/>
          </a:prstGeom>
        </p:spPr>
        <p:txBody>
          <a:bodyPr wrap="none">
            <a:spAutoFit/>
          </a:bodyPr>
          <a:lstStyle/>
          <a:p>
            <a:r>
              <a:rPr lang="en-US" altLang="zh-CN" dirty="0" smtClean="0"/>
              <a:t>x : Estimated state</a:t>
            </a:r>
            <a:endParaRPr lang="zh-CN" altLang="en-US" dirty="0"/>
          </a:p>
        </p:txBody>
      </p:sp>
      <p:sp>
        <p:nvSpPr>
          <p:cNvPr id="16" name="矩形 15"/>
          <p:cNvSpPr/>
          <p:nvPr/>
        </p:nvSpPr>
        <p:spPr>
          <a:xfrm>
            <a:off x="4220053" y="1511979"/>
            <a:ext cx="271228" cy="369332"/>
          </a:xfrm>
          <a:prstGeom prst="rect">
            <a:avLst/>
          </a:prstGeom>
        </p:spPr>
        <p:txBody>
          <a:bodyPr wrap="none">
            <a:spAutoFit/>
          </a:bodyPr>
          <a:lstStyle/>
          <a:p>
            <a:r>
              <a:rPr lang="en-US" altLang="zh-CN" dirty="0" smtClean="0"/>
              <a:t>ˆ</a:t>
            </a:r>
            <a:endParaRPr lang="zh-CN" altLang="en-US" dirty="0"/>
          </a:p>
        </p:txBody>
      </p:sp>
      <p:cxnSp>
        <p:nvCxnSpPr>
          <p:cNvPr id="19" name="直接箭头连接符 18"/>
          <p:cNvCxnSpPr/>
          <p:nvPr/>
        </p:nvCxnSpPr>
        <p:spPr>
          <a:xfrm>
            <a:off x="4874210" y="1925772"/>
            <a:ext cx="280695" cy="3574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816546" y="2449107"/>
            <a:ext cx="2206053" cy="369332"/>
          </a:xfrm>
          <a:prstGeom prst="rect">
            <a:avLst/>
          </a:prstGeom>
        </p:spPr>
        <p:txBody>
          <a:bodyPr wrap="none">
            <a:spAutoFit/>
          </a:bodyPr>
          <a:lstStyle/>
          <a:p>
            <a:r>
              <a:rPr lang="en-US" altLang="zh-CN" dirty="0" smtClean="0"/>
              <a:t>u : Control variables.</a:t>
            </a:r>
            <a:endParaRPr lang="zh-CN" altLang="en-US" dirty="0"/>
          </a:p>
        </p:txBody>
      </p:sp>
      <p:cxnSp>
        <p:nvCxnSpPr>
          <p:cNvPr id="24" name="直接箭头连接符 23"/>
          <p:cNvCxnSpPr>
            <a:stCxn id="23" idx="1"/>
          </p:cNvCxnSpPr>
          <p:nvPr/>
        </p:nvCxnSpPr>
        <p:spPr>
          <a:xfrm flipH="1" flipV="1">
            <a:off x="6349432" y="2336502"/>
            <a:ext cx="467114" cy="2972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512532" y="3230204"/>
            <a:ext cx="4972836" cy="369332"/>
          </a:xfrm>
          <a:prstGeom prst="rect">
            <a:avLst/>
          </a:prstGeom>
        </p:spPr>
        <p:txBody>
          <a:bodyPr wrap="none">
            <a:spAutoFit/>
          </a:bodyPr>
          <a:lstStyle/>
          <a:p>
            <a:r>
              <a:rPr lang="en-US" altLang="zh-CN" dirty="0" smtClean="0"/>
              <a:t>P : State variance matrix (i.e., error of estimation)</a:t>
            </a:r>
            <a:endParaRPr lang="zh-CN" altLang="en-US" dirty="0"/>
          </a:p>
        </p:txBody>
      </p:sp>
      <p:cxnSp>
        <p:nvCxnSpPr>
          <p:cNvPr id="27" name="直接箭头连接符 26"/>
          <p:cNvCxnSpPr/>
          <p:nvPr/>
        </p:nvCxnSpPr>
        <p:spPr>
          <a:xfrm flipH="1" flipV="1">
            <a:off x="3840480" y="2884712"/>
            <a:ext cx="304074" cy="3919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6798044" y="2907297"/>
            <a:ext cx="5305571" cy="338554"/>
          </a:xfrm>
          <a:prstGeom prst="rect">
            <a:avLst/>
          </a:prstGeom>
          <a:solidFill>
            <a:srgbClr val="FFC000"/>
          </a:solidFill>
          <a:ln>
            <a:solidFill>
              <a:srgbClr val="FFC000"/>
            </a:solidFill>
          </a:ln>
        </p:spPr>
        <p:txBody>
          <a:bodyPr wrap="square">
            <a:spAutoFit/>
          </a:bodyPr>
          <a:lstStyle/>
          <a:p>
            <a:r>
              <a:rPr lang="en-US" altLang="zh-CN" sz="1600" dirty="0" smtClean="0"/>
              <a:t>Q : Process variance matrix (i.e., </a:t>
            </a:r>
            <a:r>
              <a:rPr lang="en-US" altLang="zh-CN" sz="1600" dirty="0" smtClean="0">
                <a:solidFill>
                  <a:srgbClr val="0070C0"/>
                </a:solidFill>
              </a:rPr>
              <a:t>error due to process</a:t>
            </a:r>
            <a:r>
              <a:rPr lang="en-US" altLang="zh-CN" sz="1600" dirty="0" smtClean="0"/>
              <a:t>).</a:t>
            </a:r>
            <a:endParaRPr lang="zh-CN" altLang="en-US" sz="1600" dirty="0"/>
          </a:p>
        </p:txBody>
      </p:sp>
      <p:cxnSp>
        <p:nvCxnSpPr>
          <p:cNvPr id="32" name="直接箭头连接符 31"/>
          <p:cNvCxnSpPr>
            <a:stCxn id="30" idx="1"/>
          </p:cNvCxnSpPr>
          <p:nvPr/>
        </p:nvCxnSpPr>
        <p:spPr>
          <a:xfrm flipH="1" flipV="1">
            <a:off x="6485368" y="2818439"/>
            <a:ext cx="312676" cy="258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3" name="图片 42"/>
          <p:cNvPicPr>
            <a:picLocks noChangeAspect="1"/>
          </p:cNvPicPr>
          <p:nvPr/>
        </p:nvPicPr>
        <p:blipFill>
          <a:blip r:embed="rId3"/>
          <a:stretch>
            <a:fillRect/>
          </a:stretch>
        </p:blipFill>
        <p:spPr>
          <a:xfrm>
            <a:off x="1941235" y="4209931"/>
            <a:ext cx="5048250" cy="1428750"/>
          </a:xfrm>
          <a:prstGeom prst="rect">
            <a:avLst/>
          </a:prstGeom>
          <a:ln>
            <a:solidFill>
              <a:schemeClr val="tx1"/>
            </a:solidFill>
          </a:ln>
        </p:spPr>
      </p:pic>
      <p:sp>
        <p:nvSpPr>
          <p:cNvPr id="44" name="矩形 43"/>
          <p:cNvSpPr/>
          <p:nvPr/>
        </p:nvSpPr>
        <p:spPr>
          <a:xfrm>
            <a:off x="3139513" y="3666258"/>
            <a:ext cx="2876108" cy="369332"/>
          </a:xfrm>
          <a:prstGeom prst="rect">
            <a:avLst/>
          </a:prstGeom>
        </p:spPr>
        <p:txBody>
          <a:bodyPr wrap="none">
            <a:spAutoFit/>
          </a:bodyPr>
          <a:lstStyle/>
          <a:p>
            <a:r>
              <a:rPr lang="en-US" altLang="zh-CN" dirty="0" smtClean="0"/>
              <a:t>y : Measurement variables. </a:t>
            </a:r>
            <a:endParaRPr lang="zh-CN" altLang="en-US" dirty="0"/>
          </a:p>
        </p:txBody>
      </p:sp>
      <p:cxnSp>
        <p:nvCxnSpPr>
          <p:cNvPr id="46" name="直接箭头连接符 45"/>
          <p:cNvCxnSpPr/>
          <p:nvPr/>
        </p:nvCxnSpPr>
        <p:spPr>
          <a:xfrm>
            <a:off x="5014557" y="4010634"/>
            <a:ext cx="140349" cy="544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6314967" y="3702091"/>
            <a:ext cx="6304919" cy="338554"/>
          </a:xfrm>
          <a:prstGeom prst="rect">
            <a:avLst/>
          </a:prstGeom>
        </p:spPr>
        <p:txBody>
          <a:bodyPr wrap="square">
            <a:spAutoFit/>
          </a:bodyPr>
          <a:lstStyle/>
          <a:p>
            <a:r>
              <a:rPr lang="en-US" altLang="zh-CN" sz="1600" dirty="0" smtClean="0"/>
              <a:t>H : Measurement matrix (i.e., mapping measurements onto state).</a:t>
            </a:r>
            <a:endParaRPr lang="zh-CN" altLang="en-US" sz="1600" dirty="0"/>
          </a:p>
        </p:txBody>
      </p:sp>
      <p:cxnSp>
        <p:nvCxnSpPr>
          <p:cNvPr id="48" name="直接箭头连接符 47"/>
          <p:cNvCxnSpPr>
            <a:stCxn id="47" idx="1"/>
          </p:cNvCxnSpPr>
          <p:nvPr/>
        </p:nvCxnSpPr>
        <p:spPr>
          <a:xfrm flipH="1">
            <a:off x="5634232" y="3871368"/>
            <a:ext cx="680735" cy="5947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15423" y="4392365"/>
            <a:ext cx="1760418" cy="369332"/>
          </a:xfrm>
          <a:prstGeom prst="rect">
            <a:avLst/>
          </a:prstGeom>
        </p:spPr>
        <p:txBody>
          <a:bodyPr wrap="none">
            <a:spAutoFit/>
          </a:bodyPr>
          <a:lstStyle/>
          <a:p>
            <a:r>
              <a:rPr lang="en-US" altLang="zh-CN" dirty="0" smtClean="0"/>
              <a:t>K : </a:t>
            </a:r>
            <a:r>
              <a:rPr lang="en-US" altLang="zh-CN" dirty="0" err="1" smtClean="0"/>
              <a:t>Kalman</a:t>
            </a:r>
            <a:r>
              <a:rPr lang="en-US" altLang="zh-CN" dirty="0" smtClean="0"/>
              <a:t> gain.</a:t>
            </a:r>
            <a:endParaRPr lang="zh-CN" altLang="en-US" dirty="0"/>
          </a:p>
        </p:txBody>
      </p:sp>
      <p:cxnSp>
        <p:nvCxnSpPr>
          <p:cNvPr id="52" name="直接箭头连接符 51"/>
          <p:cNvCxnSpPr>
            <a:stCxn id="51" idx="3"/>
          </p:cNvCxnSpPr>
          <p:nvPr/>
        </p:nvCxnSpPr>
        <p:spPr>
          <a:xfrm>
            <a:off x="1744995" y="4577031"/>
            <a:ext cx="1251609" cy="4034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5974599" y="5954773"/>
            <a:ext cx="6096000" cy="338554"/>
          </a:xfrm>
          <a:prstGeom prst="rect">
            <a:avLst/>
          </a:prstGeom>
          <a:solidFill>
            <a:srgbClr val="FFFF00"/>
          </a:solidFill>
        </p:spPr>
        <p:txBody>
          <a:bodyPr wrap="square">
            <a:spAutoFit/>
          </a:bodyPr>
          <a:lstStyle/>
          <a:p>
            <a:r>
              <a:rPr lang="en-US" altLang="zh-CN" sz="1600" dirty="0"/>
              <a:t>R : Measurement variance matrix (i.e., </a:t>
            </a:r>
            <a:r>
              <a:rPr lang="en-US" altLang="zh-CN" sz="1600" dirty="0">
                <a:solidFill>
                  <a:srgbClr val="0070C0"/>
                </a:solidFill>
              </a:rPr>
              <a:t>error from measurements</a:t>
            </a:r>
            <a:r>
              <a:rPr lang="en-US" altLang="zh-CN" sz="1600" dirty="0"/>
              <a:t>)</a:t>
            </a:r>
            <a:endParaRPr lang="zh-CN" altLang="en-US" sz="1600" dirty="0"/>
          </a:p>
        </p:txBody>
      </p:sp>
      <p:cxnSp>
        <p:nvCxnSpPr>
          <p:cNvPr id="55" name="直接箭头连接符 54"/>
          <p:cNvCxnSpPr/>
          <p:nvPr/>
        </p:nvCxnSpPr>
        <p:spPr>
          <a:xfrm flipH="1" flipV="1">
            <a:off x="6477066" y="5195938"/>
            <a:ext cx="613123" cy="7813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1941235" y="5868639"/>
            <a:ext cx="3435983" cy="861774"/>
          </a:xfrm>
          <a:prstGeom prst="rect">
            <a:avLst/>
          </a:prstGeom>
          <a:ln>
            <a:solidFill>
              <a:schemeClr val="accent1">
                <a:lumMod val="75000"/>
              </a:schemeClr>
            </a:solidFill>
          </a:ln>
        </p:spPr>
        <p:txBody>
          <a:bodyPr wrap="square">
            <a:spAutoFit/>
          </a:bodyPr>
          <a:lstStyle/>
          <a:p>
            <a:r>
              <a:rPr lang="en-US" altLang="zh-CN" sz="1600" dirty="0" err="1" smtClean="0"/>
              <a:t>t|t</a:t>
            </a:r>
            <a:r>
              <a:rPr lang="en-US" altLang="zh-CN" sz="1600" dirty="0" smtClean="0"/>
              <a:t> current time period, </a:t>
            </a:r>
          </a:p>
          <a:p>
            <a:r>
              <a:rPr lang="en-US" altLang="zh-CN" sz="1600" dirty="0" smtClean="0"/>
              <a:t>t − 1|t − 1 previous time period, and </a:t>
            </a:r>
          </a:p>
          <a:p>
            <a:r>
              <a:rPr lang="en-US" altLang="zh-CN" sz="1600" dirty="0" err="1" smtClean="0"/>
              <a:t>t|t</a:t>
            </a:r>
            <a:r>
              <a:rPr lang="en-US" altLang="zh-CN" sz="1600" dirty="0" smtClean="0"/>
              <a:t> − 1 are intermediate steps.</a:t>
            </a:r>
            <a:endParaRPr lang="zh-CN" altLang="en-US" sz="1600" dirty="0"/>
          </a:p>
        </p:txBody>
      </p:sp>
      <p:sp>
        <p:nvSpPr>
          <p:cNvPr id="69" name="日期占位符 68"/>
          <p:cNvSpPr>
            <a:spLocks noGrp="1"/>
          </p:cNvSpPr>
          <p:nvPr>
            <p:ph type="dt" sz="half" idx="10"/>
          </p:nvPr>
        </p:nvSpPr>
        <p:spPr/>
        <p:txBody>
          <a:bodyPr/>
          <a:lstStyle/>
          <a:p>
            <a:fld id="{2B4CBE10-8BAF-4EE3-93AC-B14A731DDA05}" type="datetime1">
              <a:rPr lang="zh-CN" altLang="en-US" smtClean="0"/>
              <a:t>2017/6/7</a:t>
            </a:fld>
            <a:endParaRPr lang="zh-CN" altLang="en-US"/>
          </a:p>
        </p:txBody>
      </p:sp>
      <p:sp>
        <p:nvSpPr>
          <p:cNvPr id="70" name="灯片编号占位符 69"/>
          <p:cNvSpPr>
            <a:spLocks noGrp="1"/>
          </p:cNvSpPr>
          <p:nvPr>
            <p:ph type="sldNum" sz="quarter" idx="12"/>
          </p:nvPr>
        </p:nvSpPr>
        <p:spPr/>
        <p:txBody>
          <a:bodyPr/>
          <a:lstStyle/>
          <a:p>
            <a:fld id="{DE0C88A0-F833-4BB8-9B69-0488490149E6}" type="slidenum">
              <a:rPr lang="zh-CN" altLang="en-US" smtClean="0"/>
              <a:t>8</a:t>
            </a:fld>
            <a:endParaRPr lang="zh-CN" altLang="en-US"/>
          </a:p>
        </p:txBody>
      </p:sp>
      <p:sp>
        <p:nvSpPr>
          <p:cNvPr id="71" name="矩形 70"/>
          <p:cNvSpPr/>
          <p:nvPr/>
        </p:nvSpPr>
        <p:spPr>
          <a:xfrm>
            <a:off x="9644287" y="139459"/>
            <a:ext cx="2459328" cy="369332"/>
          </a:xfrm>
          <a:prstGeom prst="rect">
            <a:avLst/>
          </a:prstGeom>
          <a:solidFill>
            <a:srgbClr val="FFC000"/>
          </a:solidFill>
        </p:spPr>
        <p:txBody>
          <a:bodyPr wrap="none">
            <a:spAutoFit/>
          </a:bodyPr>
          <a:lstStyle/>
          <a:p>
            <a:r>
              <a:rPr lang="zh-CN" altLang="en-US" dirty="0" smtClean="0"/>
              <a:t>经验判断 </a:t>
            </a:r>
            <a:r>
              <a:rPr lang="en-US" altLang="zh-CN" dirty="0" smtClean="0"/>
              <a:t>(</a:t>
            </a:r>
            <a:r>
              <a:rPr lang="zh-CN" altLang="en-US" dirty="0" smtClean="0"/>
              <a:t>高斯白噪声</a:t>
            </a:r>
            <a:r>
              <a:rPr lang="en-US" altLang="zh-CN" dirty="0" smtClean="0"/>
              <a:t>)</a:t>
            </a:r>
            <a:endParaRPr lang="zh-CN" altLang="en-US" dirty="0"/>
          </a:p>
        </p:txBody>
      </p:sp>
      <p:sp>
        <p:nvSpPr>
          <p:cNvPr id="72" name="矩形 71"/>
          <p:cNvSpPr/>
          <p:nvPr/>
        </p:nvSpPr>
        <p:spPr>
          <a:xfrm>
            <a:off x="9644287" y="487876"/>
            <a:ext cx="2165978" cy="369332"/>
          </a:xfrm>
          <a:prstGeom prst="rect">
            <a:avLst/>
          </a:prstGeom>
          <a:solidFill>
            <a:srgbClr val="FFFF00"/>
          </a:solidFill>
        </p:spPr>
        <p:txBody>
          <a:bodyPr wrap="none">
            <a:spAutoFit/>
          </a:bodyPr>
          <a:lstStyle/>
          <a:p>
            <a:r>
              <a:rPr lang="zh-CN" altLang="en-US" dirty="0" smtClean="0"/>
              <a:t>温度计</a:t>
            </a:r>
            <a:r>
              <a:rPr lang="en-US" altLang="zh-CN" dirty="0" smtClean="0"/>
              <a:t>(</a:t>
            </a:r>
            <a:r>
              <a:rPr lang="zh-CN" altLang="en-US" dirty="0" smtClean="0"/>
              <a:t>高斯白噪声</a:t>
            </a:r>
            <a:r>
              <a:rPr lang="en-US" altLang="zh-CN" dirty="0" smtClean="0"/>
              <a:t>)</a:t>
            </a:r>
            <a:endParaRPr lang="zh-CN" altLang="en-US" dirty="0"/>
          </a:p>
        </p:txBody>
      </p:sp>
    </p:spTree>
    <p:extLst>
      <p:ext uri="{BB962C8B-B14F-4D97-AF65-F5344CB8AC3E}">
        <p14:creationId xmlns:p14="http://schemas.microsoft.com/office/powerpoint/2010/main" val="4138168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pic4.zhimg.com/2e78817154dab2871c40a8a7d4ebdea7_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61" y="136140"/>
            <a:ext cx="5165657" cy="668091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5307818" y="337277"/>
            <a:ext cx="6769289" cy="3139321"/>
          </a:xfrm>
          <a:prstGeom prst="rect">
            <a:avLst/>
          </a:prstGeom>
        </p:spPr>
        <p:txBody>
          <a:bodyPr wrap="square">
            <a:spAutoFit/>
          </a:bodyPr>
          <a:lstStyle/>
          <a:p>
            <a:r>
              <a:rPr lang="en-US" altLang="zh-CN" dirty="0" smtClean="0"/>
              <a:t>x : Estimated state</a:t>
            </a:r>
            <a:endParaRPr lang="zh-CN" altLang="en-US" dirty="0" smtClean="0"/>
          </a:p>
          <a:p>
            <a:r>
              <a:rPr lang="en-US" altLang="zh-CN" dirty="0" smtClean="0"/>
              <a:t>y : Measurement variables. </a:t>
            </a:r>
            <a:endParaRPr lang="zh-CN" altLang="en-US" dirty="0" smtClean="0"/>
          </a:p>
          <a:p>
            <a:endParaRPr lang="en-US" altLang="zh-CN" dirty="0" smtClean="0"/>
          </a:p>
          <a:p>
            <a:r>
              <a:rPr lang="en-US" altLang="zh-CN" dirty="0" smtClean="0"/>
              <a:t>F : State transition matrix (i.e., transition between states). </a:t>
            </a:r>
          </a:p>
          <a:p>
            <a:r>
              <a:rPr lang="en-US" altLang="zh-CN" dirty="0" smtClean="0"/>
              <a:t>B : Control matrix (i.e., mapping control to state variables)</a:t>
            </a:r>
            <a:endParaRPr lang="zh-CN" altLang="en-US" dirty="0" smtClean="0"/>
          </a:p>
          <a:p>
            <a:r>
              <a:rPr lang="en-US" altLang="zh-CN" dirty="0" smtClean="0"/>
              <a:t>u : Control variables.</a:t>
            </a:r>
          </a:p>
          <a:p>
            <a:r>
              <a:rPr lang="en-US" altLang="zh-CN" dirty="0" smtClean="0"/>
              <a:t>P : State variance matrix (i.e., error of estimation)</a:t>
            </a:r>
          </a:p>
          <a:p>
            <a:r>
              <a:rPr lang="en-US" altLang="zh-CN" dirty="0" smtClean="0"/>
              <a:t>Q : Process variance matrix (i.e., error due to process).</a:t>
            </a:r>
            <a:endParaRPr lang="zh-CN" altLang="en-US" dirty="0" smtClean="0"/>
          </a:p>
          <a:p>
            <a:r>
              <a:rPr lang="en-US" altLang="zh-CN" dirty="0"/>
              <a:t>H : Measurement matrix (i.e., mapping measurements onto state</a:t>
            </a:r>
            <a:r>
              <a:rPr lang="en-US" altLang="zh-CN" dirty="0" smtClean="0"/>
              <a:t>).</a:t>
            </a:r>
          </a:p>
          <a:p>
            <a:r>
              <a:rPr lang="en-US" altLang="zh-CN" dirty="0" smtClean="0"/>
              <a:t>K : </a:t>
            </a:r>
            <a:r>
              <a:rPr lang="en-US" altLang="zh-CN" dirty="0" err="1" smtClean="0"/>
              <a:t>Kalman</a:t>
            </a:r>
            <a:r>
              <a:rPr lang="en-US" altLang="zh-CN" dirty="0" smtClean="0"/>
              <a:t> gain.</a:t>
            </a:r>
            <a:endParaRPr lang="zh-CN" altLang="en-US" dirty="0" smtClean="0"/>
          </a:p>
          <a:p>
            <a:r>
              <a:rPr lang="en-US" altLang="zh-CN" dirty="0"/>
              <a:t>R : Measurement variance matrix (i.e., error from measurements</a:t>
            </a:r>
            <a:r>
              <a:rPr lang="en-US" altLang="zh-CN" dirty="0" smtClean="0"/>
              <a:t>)</a:t>
            </a:r>
            <a:endParaRPr lang="zh-CN" altLang="en-US" dirty="0"/>
          </a:p>
        </p:txBody>
      </p:sp>
      <p:sp>
        <p:nvSpPr>
          <p:cNvPr id="7" name="日期占位符 6"/>
          <p:cNvSpPr>
            <a:spLocks noGrp="1"/>
          </p:cNvSpPr>
          <p:nvPr>
            <p:ph type="dt" sz="half" idx="10"/>
          </p:nvPr>
        </p:nvSpPr>
        <p:spPr/>
        <p:txBody>
          <a:bodyPr/>
          <a:lstStyle/>
          <a:p>
            <a:fld id="{33802587-9B5B-4AE4-A367-C747449106BD}" type="datetime1">
              <a:rPr lang="zh-CN" altLang="en-US" smtClean="0"/>
              <a:t>2017/6/7</a:t>
            </a:fld>
            <a:endParaRPr lang="zh-CN" altLang="en-US"/>
          </a:p>
        </p:txBody>
      </p:sp>
      <p:sp>
        <p:nvSpPr>
          <p:cNvPr id="8" name="灯片编号占位符 7"/>
          <p:cNvSpPr>
            <a:spLocks noGrp="1"/>
          </p:cNvSpPr>
          <p:nvPr>
            <p:ph type="sldNum" sz="quarter" idx="12"/>
          </p:nvPr>
        </p:nvSpPr>
        <p:spPr/>
        <p:txBody>
          <a:bodyPr/>
          <a:lstStyle/>
          <a:p>
            <a:fld id="{DE0C88A0-F833-4BB8-9B69-0488490149E6}" type="slidenum">
              <a:rPr lang="zh-CN" altLang="en-US" smtClean="0"/>
              <a:t>9</a:t>
            </a:fld>
            <a:endParaRPr lang="zh-CN" altLang="en-US"/>
          </a:p>
        </p:txBody>
      </p:sp>
      <p:pic>
        <p:nvPicPr>
          <p:cNvPr id="10" name="图片 9"/>
          <p:cNvPicPr>
            <a:picLocks noChangeAspect="1"/>
          </p:cNvPicPr>
          <p:nvPr/>
        </p:nvPicPr>
        <p:blipFill>
          <a:blip r:embed="rId3"/>
          <a:stretch>
            <a:fillRect/>
          </a:stretch>
        </p:blipFill>
        <p:spPr>
          <a:xfrm>
            <a:off x="5915573" y="3677735"/>
            <a:ext cx="4334132" cy="982637"/>
          </a:xfrm>
          <a:prstGeom prst="rect">
            <a:avLst/>
          </a:prstGeom>
          <a:ln>
            <a:solidFill>
              <a:srgbClr val="0070C0"/>
            </a:solidFill>
          </a:ln>
        </p:spPr>
      </p:pic>
      <p:pic>
        <p:nvPicPr>
          <p:cNvPr id="11" name="图片 10"/>
          <p:cNvPicPr>
            <a:picLocks noChangeAspect="1"/>
          </p:cNvPicPr>
          <p:nvPr/>
        </p:nvPicPr>
        <p:blipFill>
          <a:blip r:embed="rId4"/>
          <a:stretch>
            <a:fillRect/>
          </a:stretch>
        </p:blipFill>
        <p:spPr>
          <a:xfrm>
            <a:off x="5915573" y="4861509"/>
            <a:ext cx="4942596" cy="1398848"/>
          </a:xfrm>
          <a:prstGeom prst="rect">
            <a:avLst/>
          </a:prstGeom>
          <a:ln>
            <a:solidFill>
              <a:srgbClr val="0070C0"/>
            </a:solidFill>
          </a:ln>
        </p:spPr>
      </p:pic>
      <p:sp>
        <p:nvSpPr>
          <p:cNvPr id="9" name="矩形 8"/>
          <p:cNvSpPr/>
          <p:nvPr/>
        </p:nvSpPr>
        <p:spPr>
          <a:xfrm>
            <a:off x="5796255" y="6352143"/>
            <a:ext cx="1800493" cy="369332"/>
          </a:xfrm>
          <a:prstGeom prst="rect">
            <a:avLst/>
          </a:prstGeom>
        </p:spPr>
        <p:txBody>
          <a:bodyPr wrap="none">
            <a:spAutoFit/>
          </a:bodyPr>
          <a:lstStyle/>
          <a:p>
            <a:r>
              <a:rPr lang="zh-CN" altLang="en-US" dirty="0">
                <a:solidFill>
                  <a:srgbClr val="262626"/>
                </a:solidFill>
                <a:latin typeface="Helvetica Neue"/>
              </a:rPr>
              <a:t>信息融合的过程</a:t>
            </a:r>
            <a:endParaRPr lang="zh-CN" altLang="en-US" dirty="0"/>
          </a:p>
        </p:txBody>
      </p:sp>
    </p:spTree>
    <p:extLst>
      <p:ext uri="{BB962C8B-B14F-4D97-AF65-F5344CB8AC3E}">
        <p14:creationId xmlns:p14="http://schemas.microsoft.com/office/powerpoint/2010/main" val="8798943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1300</TotalTime>
  <Words>5713</Words>
  <Application>Microsoft Office PowerPoint</Application>
  <PresentationFormat>宽屏</PresentationFormat>
  <Paragraphs>685</Paragraphs>
  <Slides>64</Slides>
  <Notes>19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64</vt:i4>
      </vt:variant>
    </vt:vector>
  </HeadingPairs>
  <TitlesOfParts>
    <vt:vector size="72" baseType="lpstr">
      <vt:lpstr>Helvetica Neue</vt:lpstr>
      <vt:lpstr>MathJax_Main</vt:lpstr>
      <vt:lpstr>MathJax_Math-italic</vt:lpstr>
      <vt:lpstr>等线</vt:lpstr>
      <vt:lpstr>等线 Light</vt:lpstr>
      <vt:lpstr>Aharoni</vt:lpstr>
      <vt:lpstr>Arial</vt:lpstr>
      <vt:lpstr>Office 主题​​</vt:lpstr>
      <vt:lpstr>Kalman Filter &amp; Application</vt:lpstr>
      <vt:lpstr>举例: 教室的温度</vt:lpstr>
      <vt:lpstr>举例: 教室的温度</vt:lpstr>
      <vt:lpstr>举例: 教室的温度</vt:lpstr>
      <vt:lpstr>举例: 教室的温度</vt:lpstr>
      <vt:lpstr>卡尔曼滤波</vt:lpstr>
      <vt:lpstr>Kalman Filter Applications </vt:lpstr>
      <vt:lpstr>Predict-Update Equations </vt:lpstr>
      <vt:lpstr>PowerPoint 演示文稿</vt:lpstr>
      <vt:lpstr>PowerPoint 演示文稿</vt:lpstr>
      <vt:lpstr>Predict-Update Equations </vt:lpstr>
      <vt:lpstr>Model Definition Process </vt:lpstr>
      <vt:lpstr>Model Definition Process </vt:lpstr>
      <vt:lpstr>Example: Water level in tank </vt:lpstr>
      <vt:lpstr>First Option: A Static Model</vt:lpstr>
      <vt:lpstr>First Option: A Static Model</vt:lpstr>
      <vt:lpstr>First Option: A Static Model</vt:lpstr>
      <vt:lpstr>A Static Model</vt:lpstr>
      <vt:lpstr>Running Example</vt:lpstr>
      <vt:lpstr>Let’s start this process.</vt:lpstr>
      <vt:lpstr>Let’s do one more step</vt:lpstr>
      <vt:lpstr>Let’s do one more step</vt:lpstr>
      <vt:lpstr>Another reading sequence; try this: </vt:lpstr>
      <vt:lpstr>So what have we established so far? </vt:lpstr>
      <vt:lpstr>Let’s see what happens here</vt:lpstr>
      <vt:lpstr>What is causing this?</vt:lpstr>
      <vt:lpstr>Let q = 0. 1</vt:lpstr>
      <vt:lpstr>Let’s try q = 1 to see what happens:</vt:lpstr>
      <vt:lpstr>Second Option: A Filling Model </vt:lpstr>
      <vt:lpstr>Second Option: A Filling Model </vt:lpstr>
      <vt:lpstr>Second Option: A Filling Model </vt:lpstr>
      <vt:lpstr>Second Option: A Filling Model </vt:lpstr>
      <vt:lpstr>Second Option: A Filling Model </vt:lpstr>
      <vt:lpstr>Test these results under different conditions</vt:lpstr>
      <vt:lpstr>Using a constant level (i.e., no actual filling)</vt:lpstr>
      <vt:lpstr>Third Option: Constant, but Sloshing </vt:lpstr>
      <vt:lpstr>Two things about the Kalman filter:</vt:lpstr>
      <vt:lpstr>Summary of the Three Tank Examples</vt:lpstr>
      <vt:lpstr>Coursework</vt:lpstr>
      <vt:lpstr>Extended Kalman Filter Part 1: A Simple Example</vt:lpstr>
      <vt:lpstr>Part 2: Dealing with Noise</vt:lpstr>
      <vt:lpstr>Part 3: Putting it Together</vt:lpstr>
      <vt:lpstr>Part 4: State Estimation</vt:lpstr>
      <vt:lpstr>Part 5: Computing the Gain</vt:lpstr>
      <vt:lpstr>Part 6: Prediction and Update</vt:lpstr>
      <vt:lpstr>Part 7: Running the Filter</vt:lpstr>
      <vt:lpstr>Part 8: A More Realistic Model</vt:lpstr>
      <vt:lpstr>Part 9: Modifying the Estimates</vt:lpstr>
      <vt:lpstr>Part 10: Adding Velocity to the System</vt:lpstr>
      <vt:lpstr>Part 11: Linear Algebra</vt:lpstr>
      <vt:lpstr>Part 12: Prediction and Update Revisited</vt:lpstr>
      <vt:lpstr>Part 13: Sensor Fusion Intro</vt:lpstr>
      <vt:lpstr>Part 14: Sensor Fusion Example</vt:lpstr>
      <vt:lpstr>Part 14: Sensor Fusion Example</vt:lpstr>
      <vt:lpstr>Part 14: Sensor Fusion Example</vt:lpstr>
      <vt:lpstr>Part 14: Sensor Fusion Example</vt:lpstr>
      <vt:lpstr>Part 14: Sensor Fusion Example</vt:lpstr>
      <vt:lpstr>Part 15: Nonlinearity</vt:lpstr>
      <vt:lpstr>Part 16: Dealing with Nonlinearity</vt:lpstr>
      <vt:lpstr>Part 16: Dealing with Nonlinearity (continue)</vt:lpstr>
      <vt:lpstr>Part 17: A Nonlinear Kalman Filter</vt:lpstr>
      <vt:lpstr>Part 17: A Nonlinear Kalman Filter</vt:lpstr>
      <vt:lpstr>Part 18: Computing the Derivative</vt:lpstr>
      <vt:lpstr>Part 19: The Jacobian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Weixiong RAO</dc:creator>
  <cp:lastModifiedBy>Weixiong RAO</cp:lastModifiedBy>
  <cp:revision>265</cp:revision>
  <dcterms:created xsi:type="dcterms:W3CDTF">2017-06-06T01:32:41Z</dcterms:created>
  <dcterms:modified xsi:type="dcterms:W3CDTF">2017-06-08T05:04:23Z</dcterms:modified>
</cp:coreProperties>
</file>