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6" r:id="rId2"/>
    <p:sldId id="316" r:id="rId3"/>
    <p:sldId id="305" r:id="rId4"/>
    <p:sldId id="306" r:id="rId5"/>
    <p:sldId id="307" r:id="rId6"/>
    <p:sldId id="308" r:id="rId7"/>
    <p:sldId id="30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15" r:id="rId29"/>
    <p:sldId id="310" r:id="rId30"/>
    <p:sldId id="311" r:id="rId31"/>
    <p:sldId id="312" r:id="rId32"/>
    <p:sldId id="313" r:id="rId33"/>
    <p:sldId id="314" r:id="rId34"/>
    <p:sldId id="317" r:id="rId35"/>
    <p:sldId id="318" r:id="rId36"/>
    <p:sldId id="319" r:id="rId37"/>
    <p:sldId id="333" r:id="rId38"/>
    <p:sldId id="320" r:id="rId39"/>
    <p:sldId id="321" r:id="rId40"/>
    <p:sldId id="322" r:id="rId41"/>
    <p:sldId id="323" r:id="rId42"/>
    <p:sldId id="324" r:id="rId43"/>
    <p:sldId id="334" r:id="rId44"/>
    <p:sldId id="325" r:id="rId45"/>
    <p:sldId id="326" r:id="rId46"/>
    <p:sldId id="327" r:id="rId47"/>
    <p:sldId id="329" r:id="rId48"/>
    <p:sldId id="330" r:id="rId49"/>
    <p:sldId id="331" r:id="rId50"/>
    <p:sldId id="332" r:id="rId5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5" autoAdjust="0"/>
  </p:normalViewPr>
  <p:slideViewPr>
    <p:cSldViewPr>
      <p:cViewPr varScale="1">
        <p:scale>
          <a:sx n="71" d="100"/>
          <a:sy n="71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一东北人养了一只鸡和一头猪。一天鸡问猪：＂主人呢？＂猪说：＂出去买蘑菇了。＂鸡听了撒丫子就跑。猪说：＂你跑什么？＂鸡叫道：“有本事主人买粉条的时候你小子别跑！＂</a:t>
            </a:r>
            <a:r>
              <a:rPr lang="en-US" altLang="zh-CN" dirty="0" smtClean="0">
                <a:effectLst/>
              </a:rPr>
              <a:t>——</a:t>
            </a:r>
            <a:r>
              <a:rPr lang="zh-CN" altLang="en-US" dirty="0" smtClean="0">
                <a:effectLst/>
              </a:rPr>
              <a:t>来自</a:t>
            </a:r>
            <a:r>
              <a:rPr lang="en-US" altLang="zh-CN" dirty="0" smtClean="0">
                <a:effectLst/>
              </a:rPr>
              <a:t>@</a:t>
            </a:r>
            <a:r>
              <a:rPr lang="zh-CN" altLang="en-US" dirty="0" smtClean="0">
                <a:effectLst/>
              </a:rPr>
              <a:t>庖丁的刀 的微博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60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F7AE63-293B-4674-8AB6-F4EB60001A99}" type="slidenum">
              <a:rPr lang="en-US" altLang="zh-CN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6453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927FD4-AA3D-45D0-9B1B-BB6BFA200C51}" type="slidenum">
              <a:rPr lang="en-US" altLang="zh-CN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325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39179E-CA64-4698-B41A-D3D938AC5D47}" type="slidenum">
              <a:rPr lang="en-US" altLang="zh-CN" sz="1200">
                <a:latin typeface="Times New Roman" panose="02020603050405020304" pitchFamily="18" charset="0"/>
              </a:rPr>
              <a:pPr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916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BACECB-68DC-454E-97E9-B7622239D07A}" type="slidenum">
              <a:rPr lang="en-US" altLang="zh-CN" sz="1200">
                <a:latin typeface="Times New Roman" panose="02020603050405020304" pitchFamily="18" charset="0"/>
              </a:rPr>
              <a:pPr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777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701E6D-7877-41B2-9DF2-FFB14E562FD6}" type="slidenum">
              <a:rPr lang="en-US" altLang="zh-CN" sz="1200">
                <a:latin typeface="Times New Roman" panose="02020603050405020304" pitchFamily="18" charset="0"/>
              </a:rPr>
              <a:pPr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137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7CD06E-D488-4737-BF76-BA06BBED347A}" type="slidenum">
              <a:rPr lang="en-US" altLang="zh-CN" sz="1200">
                <a:latin typeface="Times New Roman" panose="02020603050405020304" pitchFamily="18" charset="0"/>
              </a:rPr>
              <a:pPr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08960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7CD06E-D488-4737-BF76-BA06BBED347A}" type="slidenum">
              <a:rPr lang="en-US" altLang="zh-CN" sz="1200">
                <a:latin typeface="Times New Roman" panose="02020603050405020304" pitchFamily="18" charset="0"/>
              </a:rPr>
              <a:pPr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51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5B809B-0675-4F7D-B04C-3A344A95A816}" type="slidenum">
              <a:rPr lang="en-US" altLang="zh-CN" sz="1200">
                <a:latin typeface="Times New Roman" panose="02020603050405020304" pitchFamily="18" charset="0"/>
              </a:rPr>
              <a:pPr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547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9BD51E-1BC1-4E2B-97A5-598CF65EE7CB}" type="slidenum">
              <a:rPr lang="en-US" altLang="zh-CN" sz="120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3272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7563E8-2C60-45C8-9386-8C0DA98BF93A}" type="slidenum">
              <a:rPr lang="en-US" altLang="zh-CN" sz="1200">
                <a:latin typeface="Times New Roman" panose="02020603050405020304" pitchFamily="18" charset="0"/>
              </a:rPr>
              <a:pPr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145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60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89F762-0B1C-440C-AA31-E0CE6B51FE37}" type="slidenum">
              <a:rPr lang="en-US" altLang="zh-CN" sz="120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75074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D47AC-F8C5-41FF-AC72-DDC79C7AD9F3}" type="slidenum">
              <a:rPr lang="en-US" altLang="zh-CN" sz="1200">
                <a:latin typeface="Times New Roman" panose="02020603050405020304" pitchFamily="18" charset="0"/>
              </a:rPr>
              <a:pPr/>
              <a:t>42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142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2A5973-00BC-4B60-BFA7-49FF7234B79A}" type="slidenum">
              <a:rPr lang="en-US" altLang="zh-CN" sz="120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042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8A00A0-D9C5-4434-948A-9C56F22F79C1}" type="slidenum">
              <a:rPr lang="en-US" altLang="zh-CN" sz="120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7677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2C4C2F-73F5-49B6-9C40-69CB034C5C3C}" type="slidenum">
              <a:rPr lang="en-US" altLang="zh-CN" sz="1200">
                <a:latin typeface="Times New Roman" panose="02020603050405020304" pitchFamily="18" charset="0"/>
              </a:rPr>
              <a:pPr/>
              <a:t>46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3359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2EB0EF-D79A-4866-A19A-18B2F235AA0A}" type="slidenum">
              <a:rPr lang="en-US" altLang="zh-CN" sz="1200"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0555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F2A950-3181-4575-BD0C-6A472E3E00DF}" type="slidenum">
              <a:rPr lang="en-US" altLang="zh-CN" sz="1200">
                <a:latin typeface="Times New Roman" panose="02020603050405020304" pitchFamily="18" charset="0"/>
              </a:rPr>
              <a:pPr/>
              <a:t>49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969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459C08-6E7F-4E76-B9FC-23FF85297136}" type="slidenum">
              <a:rPr lang="en-US" altLang="zh-CN" sz="1200">
                <a:latin typeface="Times New Roman" panose="02020603050405020304" pitchFamily="18" charset="0"/>
              </a:rPr>
              <a:pPr/>
              <a:t>50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541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6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6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6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37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E4588-71A9-49AA-8B3E-72592BFD7DE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63588"/>
            <a:ext cx="4987925" cy="3741737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189" y="4734923"/>
            <a:ext cx="4991850" cy="4429332"/>
          </a:xfrm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A8580-9D3F-45AE-858F-641B9D8E9D9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27" y="4716247"/>
            <a:ext cx="4987223" cy="4466683"/>
          </a:xfrm>
        </p:spPr>
        <p:txBody>
          <a:bodyPr/>
          <a:lstStyle/>
          <a:p>
            <a:r>
              <a:rPr lang="en-US" altLang="zh-CN"/>
              <a:t>Han and Kamber 2001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2B20E8-1B06-423C-85EA-60E741A165E8}" type="slidenum">
              <a:rPr lang="en-US" altLang="zh-CN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34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2017/4/11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2017/4/11</a:t>
            </a:fld>
            <a:endParaRPr lang="en-US" altLang="zh-CN" smtClean="0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r>
              <a:rPr lang="en-US" altLang="zh-CN" sz="4900" dirty="0" smtClean="0">
                <a:latin typeface="Calibri" pitchFamily="34" charset="0"/>
              </a:rPr>
              <a:t/>
            </a:r>
            <a:br>
              <a:rPr lang="en-US" altLang="zh-CN" sz="4900" dirty="0" smtClean="0">
                <a:latin typeface="Calibri" pitchFamily="34" charset="0"/>
              </a:rPr>
            </a:br>
            <a:r>
              <a:rPr lang="en-US" altLang="zh-CN" sz="4900" dirty="0" smtClean="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 smtClean="0"/>
              <a:t>Weixiong Rao </a:t>
            </a:r>
            <a:r>
              <a:rPr lang="zh-CN" altLang="en-US" sz="2600" dirty="0" smtClean="0"/>
              <a:t>饶卫雄</a:t>
            </a:r>
            <a:endParaRPr lang="fi-FI" altLang="zh-CN" sz="2600" dirty="0" smtClean="0"/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wxrao</a:t>
            </a:r>
            <a:r>
              <a:rPr lang="fi-FI" altLang="zh-CN" sz="2000" dirty="0" smtClean="0">
                <a:solidFill>
                  <a:srgbClr val="002060"/>
                </a:solidFill>
              </a:rPr>
              <a:t>@tongji.edu.cn</a:t>
            </a:r>
          </a:p>
          <a:p>
            <a:pPr>
              <a:lnSpc>
                <a:spcPct val="80000"/>
              </a:lnSpc>
            </a:pPr>
            <a:endParaRPr lang="fi-FI" altLang="zh-CN" sz="2600" dirty="0" smtClean="0"/>
          </a:p>
          <a:p>
            <a:pPr>
              <a:lnSpc>
                <a:spcPct val="80000"/>
              </a:lnSpc>
            </a:pPr>
            <a:r>
              <a:rPr lang="fi-FI" altLang="zh-CN" sz="2600" dirty="0" smtClean="0"/>
              <a:t>201</a:t>
            </a:r>
            <a:r>
              <a:rPr lang="en-US" altLang="zh-CN" sz="2600" dirty="0" smtClean="0"/>
              <a:t>7</a:t>
            </a:r>
            <a:r>
              <a:rPr lang="fi-FI" altLang="zh-CN" sz="2600" dirty="0" smtClean="0"/>
              <a:t> Fall</a:t>
            </a:r>
            <a:endParaRPr lang="en-US" altLang="zh-CN" sz="2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39292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Rule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CFC84-187D-4958-A529-90B961D6144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Rule strength measures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Support: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rule holds with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support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sup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(the transaction data set) if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sup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%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of transactions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contain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. </a:t>
            </a:r>
          </a:p>
          <a:p>
            <a:pPr lvl="1" algn="ctr">
              <a:lnSpc>
                <a:spcPct val="90000"/>
              </a:lnSpc>
            </a:pPr>
            <a:r>
              <a:rPr lang="en-US" altLang="zh-CN" i="1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sup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 = </a:t>
            </a:r>
            <a:r>
              <a:rPr lang="en-US" altLang="zh-CN" dirty="0" err="1">
                <a:solidFill>
                  <a:srgbClr val="3333CC"/>
                </a:solidFill>
                <a:ea typeface="宋体" charset="-122"/>
                <a:sym typeface="Symbol" pitchFamily="18" charset="2"/>
              </a:rPr>
              <a:t>Pr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3333CC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i="1" dirty="0">
                <a:solidFill>
                  <a:srgbClr val="3333CC"/>
                </a:solidFill>
                <a:ea typeface="宋体" charset="-122"/>
                <a:sym typeface="Symbol" pitchFamily="18" charset="2"/>
              </a:rPr>
              <a:t>.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Confidence: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The rule holds 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with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confidence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a typeface="宋体" charset="-122"/>
              </a:rPr>
              <a:t>conf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if </a:t>
            </a:r>
            <a:r>
              <a:rPr lang="en-US" altLang="zh-CN" i="1" dirty="0" err="1" smtClean="0">
                <a:solidFill>
                  <a:schemeClr val="tx1"/>
                </a:solidFill>
                <a:ea typeface="宋体" charset="-122"/>
              </a:rPr>
              <a:t>conf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%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of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tranactions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that contain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also contain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Y.</a:t>
            </a:r>
          </a:p>
          <a:p>
            <a:pPr lvl="1" algn="ctr">
              <a:lnSpc>
                <a:spcPct val="90000"/>
              </a:lnSpc>
            </a:pPr>
            <a:r>
              <a:rPr lang="en-US" altLang="zh-CN" i="1" dirty="0" err="1">
                <a:solidFill>
                  <a:srgbClr val="3333CC"/>
                </a:solidFill>
                <a:ea typeface="宋体" charset="-122"/>
              </a:rPr>
              <a:t>conf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 = </a:t>
            </a:r>
            <a:r>
              <a:rPr lang="en-US" altLang="zh-CN" dirty="0" err="1">
                <a:solidFill>
                  <a:srgbClr val="3333CC"/>
                </a:solidFill>
                <a:ea typeface="宋体" charset="-122"/>
              </a:rPr>
              <a:t>Pr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3333CC"/>
                </a:solidFill>
                <a:ea typeface="宋体" charset="-122"/>
              </a:rPr>
              <a:t>Y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 | </a:t>
            </a:r>
            <a:r>
              <a:rPr lang="en-US" altLang="zh-CN" i="1" dirty="0">
                <a:solidFill>
                  <a:srgbClr val="3333CC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An association rule is a pattern that states when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occurs,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occurs with certain probability.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D860A-C412-4703-B57E-DE712D7497D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Support and Confidence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077200" cy="447198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Support count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: The support count of an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itemset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, denoted by 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X.count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, in a data set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is the number of transactions 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that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contain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. Assume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has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transactions. 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Then, 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368425" y="3609975"/>
          <a:ext cx="4427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460500" imgH="368300" progId="Equation.3">
                  <p:embed/>
                </p:oleObj>
              </mc:Choice>
              <mc:Fallback>
                <p:oleObj name="Equation" r:id="rId3" imgW="1460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609975"/>
                        <a:ext cx="44275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403350" y="4833938"/>
          <a:ext cx="4608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612900" imgH="368300" progId="Equation.3">
                  <p:embed/>
                </p:oleObj>
              </mc:Choice>
              <mc:Fallback>
                <p:oleObj name="Equation" r:id="rId5" imgW="1612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33938"/>
                        <a:ext cx="46085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0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365104"/>
            <a:ext cx="1819814" cy="24928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60693-1754-4575-A380-EB208B1D56B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Goal and key features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421688" cy="4503738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Goal:</a:t>
            </a:r>
            <a:r>
              <a:rPr lang="en-US" altLang="zh-CN" dirty="0">
                <a:ea typeface="宋体" charset="-122"/>
              </a:rPr>
              <a:t> Find all rules that satisfy the user-specified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minimum support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dirty="0" err="1">
                <a:ea typeface="宋体" charset="-122"/>
              </a:rPr>
              <a:t>minsup</a:t>
            </a:r>
            <a:r>
              <a:rPr lang="en-US" altLang="zh-CN" dirty="0">
                <a:ea typeface="宋体" charset="-122"/>
              </a:rPr>
              <a:t>) and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minimum confidence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minconf</a:t>
            </a:r>
            <a:r>
              <a:rPr lang="en-US" altLang="zh-CN" dirty="0">
                <a:ea typeface="宋体" charset="-122"/>
              </a:rPr>
              <a:t>).</a:t>
            </a:r>
            <a:endParaRPr lang="en-US" altLang="zh-CN" i="1" dirty="0">
              <a:ea typeface="宋体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Key Features</a:t>
            </a:r>
          </a:p>
          <a:p>
            <a:pPr marL="742950" lvl="1" indent="-285750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Completeness:</a:t>
            </a:r>
            <a:r>
              <a:rPr lang="en-US" altLang="zh-CN" dirty="0">
                <a:ea typeface="宋体" charset="-122"/>
              </a:rPr>
              <a:t> find all rules.</a:t>
            </a:r>
          </a:p>
          <a:p>
            <a:pPr marL="742950" lvl="1" indent="-285750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No target item(s)</a:t>
            </a:r>
            <a:r>
              <a:rPr lang="en-US" altLang="zh-CN" dirty="0">
                <a:ea typeface="宋体" charset="-122"/>
              </a:rPr>
              <a:t> on the </a:t>
            </a:r>
            <a:r>
              <a:rPr lang="en-US" altLang="zh-CN" dirty="0" smtClean="0">
                <a:ea typeface="宋体" charset="-122"/>
              </a:rPr>
              <a:t>right-hand-side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4C842-5E54-4DD1-B0A9-50535AE634D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6670" y="0"/>
            <a:ext cx="9160669" cy="980728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02562"/>
            <a:ext cx="7772400" cy="44291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GB" dirty="0"/>
              <a:t>Transaction data</a:t>
            </a:r>
            <a:endParaRPr lang="en-GB" b="1" dirty="0"/>
          </a:p>
          <a:p>
            <a:pPr>
              <a:spcBef>
                <a:spcPct val="0"/>
              </a:spcBef>
            </a:pPr>
            <a:r>
              <a:rPr lang="en-GB" dirty="0"/>
              <a:t>Assume: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100" dirty="0"/>
              <a:t>		</a:t>
            </a:r>
            <a:r>
              <a:rPr lang="en-GB" sz="2100" dirty="0" err="1"/>
              <a:t>minsup</a:t>
            </a:r>
            <a:r>
              <a:rPr lang="en-GB" sz="2100" dirty="0"/>
              <a:t> = 30%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100" dirty="0"/>
              <a:t>		</a:t>
            </a:r>
            <a:r>
              <a:rPr lang="en-GB" sz="2100" dirty="0" err="1"/>
              <a:t>minconf</a:t>
            </a:r>
            <a:r>
              <a:rPr lang="en-GB" sz="2100" dirty="0"/>
              <a:t> = 80%</a:t>
            </a:r>
          </a:p>
          <a:p>
            <a:pPr>
              <a:spcBef>
                <a:spcPct val="0"/>
              </a:spcBef>
            </a:pPr>
            <a:r>
              <a:rPr lang="en-GB" dirty="0"/>
              <a:t>An example </a:t>
            </a:r>
            <a:r>
              <a:rPr lang="en-GB" dirty="0">
                <a:solidFill>
                  <a:srgbClr val="FF0000"/>
                </a:solidFill>
              </a:rPr>
              <a:t>frequent </a:t>
            </a:r>
            <a:r>
              <a:rPr lang="en-GB" i="1" dirty="0" err="1">
                <a:solidFill>
                  <a:srgbClr val="FF0000"/>
                </a:solidFill>
              </a:rPr>
              <a:t>itemset</a:t>
            </a:r>
            <a:r>
              <a:rPr lang="en-GB" dirty="0"/>
              <a:t>:</a:t>
            </a:r>
            <a:r>
              <a:rPr lang="en-GB" b="1" dirty="0"/>
              <a:t>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dirty="0"/>
              <a:t>   </a:t>
            </a:r>
            <a:r>
              <a:rPr lang="en-GB" sz="2100" dirty="0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 dirty="0">
                <a:solidFill>
                  <a:srgbClr val="FF0000"/>
                </a:solidFill>
              </a:rPr>
              <a:t>Association rules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from the </a:t>
            </a:r>
            <a:r>
              <a:rPr lang="en-GB" dirty="0" err="1"/>
              <a:t>itemset</a:t>
            </a:r>
            <a:r>
              <a:rPr lang="en-GB" dirty="0"/>
              <a:t>:</a:t>
            </a:r>
            <a:r>
              <a:rPr lang="en-GB" b="1" dirty="0"/>
              <a:t>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 dirty="0"/>
              <a:t>	 </a:t>
            </a:r>
            <a:r>
              <a:rPr lang="en-GB" sz="2100" dirty="0"/>
              <a:t>Clothes </a:t>
            </a:r>
            <a:r>
              <a:rPr lang="en-GB" sz="2600" dirty="0">
                <a:sym typeface="Symbol" pitchFamily="18" charset="2"/>
              </a:rPr>
              <a:t> </a:t>
            </a:r>
            <a:r>
              <a:rPr lang="en-GB" sz="2100" dirty="0"/>
              <a:t>Milk, </a:t>
            </a:r>
            <a:r>
              <a:rPr lang="en-GB" sz="2000" dirty="0"/>
              <a:t>Chicken	</a:t>
            </a:r>
            <a:r>
              <a:rPr lang="en-GB" sz="2100" dirty="0"/>
              <a:t>[sup = 3/7, </a:t>
            </a:r>
            <a:r>
              <a:rPr lang="en-GB" sz="2100" dirty="0" err="1"/>
              <a:t>conf</a:t>
            </a:r>
            <a:r>
              <a:rPr lang="en-GB" sz="2100" dirty="0"/>
              <a:t> = 3/3]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 dirty="0"/>
              <a:t>	 </a:t>
            </a:r>
            <a:r>
              <a:rPr lang="en-GB" sz="2100" dirty="0"/>
              <a:t>…				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 dirty="0"/>
              <a:t>	 </a:t>
            </a:r>
            <a:r>
              <a:rPr lang="en-GB" sz="2100" dirty="0"/>
              <a:t>Clothes, </a:t>
            </a:r>
            <a:r>
              <a:rPr lang="en-GB" sz="2000" dirty="0"/>
              <a:t>Chicken</a:t>
            </a:r>
            <a:r>
              <a:rPr lang="en-GB" sz="2100" dirty="0"/>
              <a:t> </a:t>
            </a:r>
            <a:r>
              <a:rPr lang="en-GB" sz="2600" dirty="0">
                <a:sym typeface="Symbol" pitchFamily="18" charset="2"/>
              </a:rPr>
              <a:t> </a:t>
            </a:r>
            <a:r>
              <a:rPr lang="en-GB" sz="2100" dirty="0"/>
              <a:t>Milk, </a:t>
            </a:r>
            <a:r>
              <a:rPr lang="en-GB" sz="2000" dirty="0"/>
              <a:t>	</a:t>
            </a:r>
            <a:r>
              <a:rPr lang="en-GB" sz="2100" dirty="0"/>
              <a:t>[sup = 3/7, </a:t>
            </a:r>
            <a:r>
              <a:rPr lang="en-GB" sz="2100" dirty="0" err="1"/>
              <a:t>conf</a:t>
            </a:r>
            <a:r>
              <a:rPr lang="en-GB" sz="2100" dirty="0"/>
              <a:t> = 3/3]</a:t>
            </a: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 flipV="1">
            <a:off x="3563887" y="1861383"/>
            <a:ext cx="828725" cy="21585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92612" y="1061020"/>
            <a:ext cx="4706280" cy="2439988"/>
            <a:chOff x="4392612" y="304800"/>
            <a:chExt cx="4706280" cy="2439988"/>
          </a:xfrm>
        </p:grpSpPr>
        <p:sp>
          <p:nvSpPr>
            <p:cNvPr id="681988" name="Text Box 4"/>
            <p:cNvSpPr txBox="1">
              <a:spLocks noChangeArrowheads="1"/>
            </p:cNvSpPr>
            <p:nvPr/>
          </p:nvSpPr>
          <p:spPr bwMode="auto">
            <a:xfrm>
              <a:off x="4431642" y="350837"/>
              <a:ext cx="4667250" cy="2347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35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14300" defTabSz="635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635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635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635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635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635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635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635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t1:	Beef, Chicken, Milk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t2:	Beef, Cheese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t3:	Cheese, Boots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t4:	Beef, Chicken, Cheese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t5:	Beef, Chicken, Clothes, Cheese, Milk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t6:	Chicken, Clothes, Milk</a:t>
              </a:r>
            </a:p>
            <a:p>
              <a:pPr lvl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ja-JP" sz="1800" dirty="0">
                  <a:ea typeface="ＭＳ Ｐゴシック" pitchFamily="34" charset="-128"/>
                </a:rPr>
                <a:t>t7:	Chicken, Milk, Clothes</a:t>
              </a:r>
              <a:endParaRPr lang="en-GB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81990" name="Rectangle 6"/>
            <p:cNvSpPr>
              <a:spLocks noChangeArrowheads="1"/>
            </p:cNvSpPr>
            <p:nvPr/>
          </p:nvSpPr>
          <p:spPr bwMode="auto">
            <a:xfrm>
              <a:off x="4392612" y="304800"/>
              <a:ext cx="4571875" cy="24399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2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6E92A-FF71-4C4C-9B69-D3BBB5078B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Transaction data representation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r>
              <a:rPr lang="en-GB" altLang="ja-JP" dirty="0">
                <a:ea typeface="ＭＳ Ｐゴシック" pitchFamily="34" charset="-128"/>
              </a:rPr>
              <a:t>A simplistic view of shopping baskets, </a:t>
            </a:r>
          </a:p>
          <a:p>
            <a:r>
              <a:rPr lang="en-GB" altLang="ja-JP" dirty="0">
                <a:ea typeface="ＭＳ Ｐゴシック" pitchFamily="34" charset="-128"/>
              </a:rPr>
              <a:t>Some important information not considered. </a:t>
            </a:r>
            <a:r>
              <a:rPr lang="en-GB" altLang="ja-JP" dirty="0" err="1">
                <a:ea typeface="ＭＳ Ｐゴシック" pitchFamily="34" charset="-128"/>
              </a:rPr>
              <a:t>E.g</a:t>
            </a:r>
            <a:r>
              <a:rPr lang="en-GB" altLang="ja-JP" dirty="0">
                <a:ea typeface="ＭＳ Ｐゴシック" pitchFamily="34" charset="-128"/>
              </a:rPr>
              <a:t>, </a:t>
            </a:r>
          </a:p>
          <a:p>
            <a:pPr lvl="1"/>
            <a:r>
              <a:rPr lang="en-GB" altLang="ja-JP" dirty="0">
                <a:ea typeface="ＭＳ Ｐゴシック" pitchFamily="34" charset="-128"/>
              </a:rPr>
              <a:t>the quantity of each item purchased and </a:t>
            </a:r>
          </a:p>
          <a:p>
            <a:pPr lvl="1"/>
            <a:r>
              <a:rPr lang="en-GB" altLang="ja-JP" dirty="0">
                <a:ea typeface="ＭＳ Ｐゴシック" pitchFamily="34" charset="-128"/>
              </a:rPr>
              <a:t>the price paid. 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81D16-6280-4787-B8EB-A46EE2F2914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Many mining algorithms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There are a large number of them!!</a:t>
            </a:r>
            <a:r>
              <a:rPr lang="en-US" altLang="zh-CN" sz="2600" dirty="0">
                <a:ea typeface="宋体" charset="-122"/>
              </a:rPr>
              <a:t>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They use different strategies and data structures.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Their resulting sets of rules are all the same.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Given a transaction data set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, and a minimum support and a minimum confident, the set of association rules existing in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is uniquely determined.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Any algorithm should find the same set of rules although their computational efficiencies and memory requirements may be different. </a:t>
            </a:r>
          </a:p>
          <a:p>
            <a:r>
              <a:rPr lang="en-US" altLang="zh-CN" sz="2600" dirty="0">
                <a:ea typeface="宋体" charset="-122"/>
              </a:rPr>
              <a:t>We study only one: 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the </a:t>
            </a:r>
            <a:r>
              <a:rPr lang="en-US" altLang="zh-CN" sz="2600" dirty="0" err="1">
                <a:solidFill>
                  <a:srgbClr val="FF0000"/>
                </a:solidFill>
                <a:ea typeface="宋体" charset="-122"/>
              </a:rPr>
              <a:t>Apriori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 Algorithm</a:t>
            </a:r>
          </a:p>
          <a:p>
            <a:endParaRPr lang="en-US" altLang="zh-CN" sz="2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D69D7-C021-4370-A084-C17131FCD3A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Road map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Basic concepts</a:t>
            </a:r>
          </a:p>
          <a:p>
            <a:r>
              <a:rPr lang="en-US" altLang="zh-CN" sz="2800" dirty="0" err="1">
                <a:solidFill>
                  <a:srgbClr val="FF0000"/>
                </a:solidFill>
                <a:ea typeface="宋体" charset="-122"/>
              </a:rPr>
              <a:t>Apriori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algorithm</a:t>
            </a:r>
          </a:p>
          <a:p>
            <a:r>
              <a:rPr lang="en-US" altLang="zh-CN" sz="2800" dirty="0">
                <a:ea typeface="宋体" charset="-122"/>
              </a:rPr>
              <a:t>Improving the Efficiency of </a:t>
            </a:r>
            <a:r>
              <a:rPr lang="en-US" altLang="zh-CN" sz="2800" dirty="0" err="1" smtClean="0">
                <a:ea typeface="宋体" charset="-122"/>
              </a:rPr>
              <a:t>Apriori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err="1">
                <a:ea typeface="宋体" charset="-122"/>
              </a:rPr>
              <a:t>FPGrowth</a:t>
            </a:r>
            <a:r>
              <a:rPr lang="en-US" altLang="zh-CN" sz="2800" dirty="0">
                <a:ea typeface="宋体" charset="-122"/>
              </a:rPr>
              <a:t>:  A Frequent Pattern-Growth Approach</a:t>
            </a:r>
          </a:p>
          <a:p>
            <a:r>
              <a:rPr lang="en-US" altLang="zh-CN" sz="2800" dirty="0">
                <a:ea typeface="宋体" charset="-122"/>
              </a:rPr>
              <a:t>ECLAT: Frequent Pattern Mining with Vertical Data Format</a:t>
            </a:r>
          </a:p>
          <a:p>
            <a:r>
              <a:rPr lang="en-US" altLang="zh-CN" sz="2800" dirty="0">
                <a:ea typeface="宋体" charset="-122"/>
              </a:rPr>
              <a:t>Mining Close Frequent Patterns and </a:t>
            </a:r>
            <a:r>
              <a:rPr lang="en-US" altLang="zh-CN" sz="2800" dirty="0" err="1">
                <a:ea typeface="宋体" charset="-122"/>
              </a:rPr>
              <a:t>Maxpatterns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8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99DB-A653-4D7B-9568-8710C8C206C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60463"/>
            <a:ext cx="8458200" cy="4808537"/>
          </a:xfrm>
          <a:noFill/>
          <a:ln/>
        </p:spPr>
        <p:txBody>
          <a:bodyPr lIns="92075" tIns="46038" rIns="92075" bIns="46038"/>
          <a:lstStyle/>
          <a:p>
            <a:r>
              <a:rPr lang="en-GB" b="1" dirty="0">
                <a:solidFill>
                  <a:srgbClr val="FF0000"/>
                </a:solidFill>
              </a:rPr>
              <a:t>Probably the best known algorithm</a:t>
            </a:r>
          </a:p>
          <a:p>
            <a:r>
              <a:rPr lang="en-GB" b="1" dirty="0">
                <a:solidFill>
                  <a:srgbClr val="FF0000"/>
                </a:solidFill>
              </a:rPr>
              <a:t>Two steps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/>
              <a:t>Find all </a:t>
            </a:r>
            <a:r>
              <a:rPr lang="en-GB" dirty="0" err="1"/>
              <a:t>itemsets</a:t>
            </a:r>
            <a:r>
              <a:rPr lang="en-GB" dirty="0"/>
              <a:t> that have minimum support (</a:t>
            </a:r>
            <a:r>
              <a:rPr lang="en-GB" i="1" dirty="0">
                <a:solidFill>
                  <a:srgbClr val="FF0000"/>
                </a:solidFill>
              </a:rPr>
              <a:t>frequent </a:t>
            </a:r>
            <a:r>
              <a:rPr lang="en-GB" i="1" dirty="0" err="1">
                <a:solidFill>
                  <a:srgbClr val="FF0000"/>
                </a:solidFill>
              </a:rPr>
              <a:t>itemsets</a:t>
            </a:r>
            <a:r>
              <a:rPr lang="en-GB" dirty="0"/>
              <a:t>, also called large </a:t>
            </a:r>
            <a:r>
              <a:rPr lang="en-GB" dirty="0" err="1"/>
              <a:t>itemsets</a:t>
            </a:r>
            <a:r>
              <a:rPr lang="en-GB" dirty="0"/>
              <a:t>).</a:t>
            </a:r>
          </a:p>
          <a:p>
            <a:pPr marL="742950" lvl="1" indent="-285750"/>
            <a:r>
              <a:rPr lang="en-GB" dirty="0"/>
              <a:t>Use frequent </a:t>
            </a:r>
            <a:r>
              <a:rPr lang="en-GB" dirty="0" err="1"/>
              <a:t>itemsets</a:t>
            </a:r>
            <a:r>
              <a:rPr lang="en-GB" dirty="0"/>
              <a:t> to </a:t>
            </a:r>
            <a:r>
              <a:rPr lang="en-GB" dirty="0">
                <a:solidFill>
                  <a:srgbClr val="FF0000"/>
                </a:solidFill>
              </a:rPr>
              <a:t>generate rules</a:t>
            </a:r>
            <a:r>
              <a:rPr lang="en-GB" dirty="0"/>
              <a:t>. </a:t>
            </a:r>
          </a:p>
          <a:p>
            <a:pPr marL="742950" lvl="1" indent="-285750"/>
            <a:endParaRPr lang="en-GB" dirty="0"/>
          </a:p>
          <a:p>
            <a:r>
              <a:rPr lang="en-GB" dirty="0"/>
              <a:t>E.g., a frequent </a:t>
            </a:r>
            <a:r>
              <a:rPr lang="en-GB" dirty="0" err="1"/>
              <a:t>itemset</a:t>
            </a:r>
            <a:endParaRPr lang="en-GB" sz="25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500" dirty="0"/>
              <a:t>		{Chicken, Clothes, Milk}       [sup = 3/7]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dirty="0"/>
              <a:t>	and one rule from the frequent </a:t>
            </a:r>
            <a:r>
              <a:rPr lang="en-GB" dirty="0" err="1"/>
              <a:t>itemset</a:t>
            </a:r>
            <a:endParaRPr lang="en-GB" dirty="0"/>
          </a:p>
          <a:p>
            <a:pPr marL="742950" lvl="1" indent="-285750">
              <a:buFont typeface="Wingdings" pitchFamily="2" charset="2"/>
              <a:buNone/>
            </a:pPr>
            <a:r>
              <a:rPr lang="en-GB" dirty="0"/>
              <a:t>		Clothes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/>
              <a:t>Milk, Chicken	    [sup = 3/7, </a:t>
            </a:r>
            <a:r>
              <a:rPr lang="en-GB" dirty="0" err="1"/>
              <a:t>conf</a:t>
            </a:r>
            <a:r>
              <a:rPr lang="en-GB" dirty="0"/>
              <a:t> = 3/3]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err="1">
                <a:ea typeface="宋体" charset="-122"/>
              </a:rPr>
              <a:t>Apriori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E6F8A-E616-4744-B5B2-B8B7C26DEAC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" y="0"/>
            <a:ext cx="9142603" cy="98072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Step 1: Mining all frequent </a:t>
            </a:r>
            <a:r>
              <a:rPr lang="en-US" altLang="zh-CN" dirty="0" err="1">
                <a:ea typeface="宋体" charset="-122"/>
              </a:rPr>
              <a:t>itemsets</a:t>
            </a:r>
            <a:endParaRPr lang="en-US" altLang="zh-CN" sz="3800" dirty="0">
              <a:ea typeface="宋体" charset="-122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497888" cy="251301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frequent 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itemset</a:t>
            </a:r>
            <a:r>
              <a:rPr lang="en-US" altLang="zh-CN" dirty="0">
                <a:ea typeface="宋体" charset="-122"/>
              </a:rPr>
              <a:t> is an </a:t>
            </a:r>
            <a:r>
              <a:rPr lang="en-US" altLang="zh-CN" dirty="0" err="1">
                <a:ea typeface="宋体" charset="-122"/>
              </a:rPr>
              <a:t>itemset</a:t>
            </a:r>
            <a:r>
              <a:rPr lang="en-US" altLang="zh-CN" dirty="0">
                <a:ea typeface="宋体" charset="-122"/>
              </a:rPr>
              <a:t> whose support  is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≥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minsup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Key idea: 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The </a:t>
            </a:r>
            <a:r>
              <a:rPr lang="en-US" altLang="zh-CN" dirty="0" err="1">
                <a:solidFill>
                  <a:srgbClr val="3333CC"/>
                </a:solidFill>
                <a:ea typeface="宋体" charset="-122"/>
              </a:rPr>
              <a:t>apriori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 property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downward closure property</a:t>
            </a:r>
            <a:r>
              <a:rPr lang="en-US" altLang="zh-CN" dirty="0">
                <a:ea typeface="宋体" charset="-122"/>
              </a:rPr>
              <a:t>): any subsets of a frequent </a:t>
            </a:r>
            <a:r>
              <a:rPr lang="en-US" altLang="zh-CN" dirty="0" err="1">
                <a:ea typeface="宋体" charset="-122"/>
              </a:rPr>
              <a:t>itemset</a:t>
            </a:r>
            <a:r>
              <a:rPr lang="en-US" altLang="zh-CN" dirty="0">
                <a:ea typeface="宋体" charset="-122"/>
              </a:rPr>
              <a:t> are also frequent </a:t>
            </a:r>
            <a:r>
              <a:rPr lang="en-US" altLang="zh-CN" dirty="0" err="1">
                <a:ea typeface="宋体" charset="-122"/>
              </a:rPr>
              <a:t>itemsets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2262188" y="48514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charset="-122"/>
              </a:rPr>
              <a:t>AB     AC    AD     BC    BD    CD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2338388" y="5765800"/>
            <a:ext cx="349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charset="-122"/>
              </a:rPr>
              <a:t>A          B                  C             D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2262188" y="3860800"/>
            <a:ext cx="376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charset="-122"/>
              </a:rPr>
              <a:t>ABC        ABD       ACD        BCD</a:t>
            </a:r>
          </a:p>
        </p:txBody>
      </p:sp>
      <p:sp>
        <p:nvSpPr>
          <p:cNvPr id="651271" name="Line 7"/>
          <p:cNvSpPr>
            <a:spLocks noChangeShapeType="1"/>
          </p:cNvSpPr>
          <p:nvPr/>
        </p:nvSpPr>
        <p:spPr bwMode="auto">
          <a:xfrm flipH="1">
            <a:off x="2643188" y="4241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2" name="Line 8"/>
          <p:cNvSpPr>
            <a:spLocks noChangeShapeType="1"/>
          </p:cNvSpPr>
          <p:nvPr/>
        </p:nvSpPr>
        <p:spPr bwMode="auto">
          <a:xfrm>
            <a:off x="3633788" y="424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3" name="Line 9"/>
          <p:cNvSpPr>
            <a:spLocks noChangeShapeType="1"/>
          </p:cNvSpPr>
          <p:nvPr/>
        </p:nvSpPr>
        <p:spPr bwMode="auto">
          <a:xfrm>
            <a:off x="3633788" y="4241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4" name="Line 10"/>
          <p:cNvSpPr>
            <a:spLocks noChangeShapeType="1"/>
          </p:cNvSpPr>
          <p:nvPr/>
        </p:nvSpPr>
        <p:spPr bwMode="auto">
          <a:xfrm flipV="1">
            <a:off x="2490788" y="523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5" name="Line 11"/>
          <p:cNvSpPr>
            <a:spLocks noChangeShapeType="1"/>
          </p:cNvSpPr>
          <p:nvPr/>
        </p:nvSpPr>
        <p:spPr bwMode="auto">
          <a:xfrm>
            <a:off x="2490788" y="523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 flipH="1">
            <a:off x="2490788" y="5232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7" name="Line 13"/>
          <p:cNvSpPr>
            <a:spLocks noChangeShapeType="1"/>
          </p:cNvSpPr>
          <p:nvPr/>
        </p:nvSpPr>
        <p:spPr bwMode="auto">
          <a:xfrm>
            <a:off x="3862388" y="5232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8" name="Line 14"/>
          <p:cNvSpPr>
            <a:spLocks noChangeShapeType="1"/>
          </p:cNvSpPr>
          <p:nvPr/>
        </p:nvSpPr>
        <p:spPr bwMode="auto">
          <a:xfrm flipH="1">
            <a:off x="3328988" y="5232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279" name="Line 15"/>
          <p:cNvSpPr>
            <a:spLocks noChangeShapeType="1"/>
          </p:cNvSpPr>
          <p:nvPr/>
        </p:nvSpPr>
        <p:spPr bwMode="auto">
          <a:xfrm>
            <a:off x="5157788" y="5232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BD01C-8D5E-4D9B-ABBB-6E6FF94A37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GB" dirty="0"/>
              <a:t>The Algorithm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68413"/>
            <a:ext cx="83058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Iterative </a:t>
            </a:r>
            <a:r>
              <a:rPr lang="en-GB" dirty="0" err="1">
                <a:solidFill>
                  <a:srgbClr val="FF0000"/>
                </a:solidFill>
              </a:rPr>
              <a:t>algo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>
                <a:solidFill>
                  <a:srgbClr val="3333CC"/>
                </a:solidFill>
              </a:rPr>
              <a:t>(</a:t>
            </a:r>
            <a:r>
              <a:rPr lang="en-GB" dirty="0"/>
              <a:t>also called</a:t>
            </a:r>
            <a:r>
              <a:rPr lang="en-GB" dirty="0">
                <a:solidFill>
                  <a:srgbClr val="3333CC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level-wise</a:t>
            </a:r>
            <a:r>
              <a:rPr lang="en-GB" dirty="0">
                <a:solidFill>
                  <a:srgbClr val="3333CC"/>
                </a:solidFill>
              </a:rPr>
              <a:t> search):</a:t>
            </a:r>
            <a:r>
              <a:rPr lang="en-GB" dirty="0"/>
              <a:t>  </a:t>
            </a:r>
            <a:r>
              <a:rPr lang="en-GB" sz="2600" dirty="0"/>
              <a:t>Find all 1-item frequent </a:t>
            </a:r>
            <a:r>
              <a:rPr lang="en-GB" sz="2600" dirty="0" err="1"/>
              <a:t>itemsets</a:t>
            </a:r>
            <a:r>
              <a:rPr lang="en-GB" sz="2600" dirty="0"/>
              <a:t>; then all 2-item frequent </a:t>
            </a:r>
            <a:r>
              <a:rPr lang="en-GB" sz="2600" dirty="0" err="1"/>
              <a:t>itemsets</a:t>
            </a:r>
            <a:r>
              <a:rPr lang="en-GB" sz="2600" dirty="0"/>
              <a:t>, and so on.</a:t>
            </a:r>
          </a:p>
          <a:p>
            <a:pPr marL="742950" lvl="1" indent="-285750">
              <a:lnSpc>
                <a:spcPct val="90000"/>
              </a:lnSpc>
              <a:spcAft>
                <a:spcPct val="30000"/>
              </a:spcAft>
            </a:pPr>
            <a:r>
              <a:rPr lang="en-GB" dirty="0"/>
              <a:t>In each iteration </a:t>
            </a:r>
            <a:r>
              <a:rPr lang="en-GB" i="1" dirty="0"/>
              <a:t>k</a:t>
            </a:r>
            <a:r>
              <a:rPr lang="en-GB" dirty="0"/>
              <a:t>, only consider </a:t>
            </a:r>
            <a:r>
              <a:rPr lang="en-GB" dirty="0" err="1"/>
              <a:t>itemsets</a:t>
            </a:r>
            <a:r>
              <a:rPr lang="en-GB" dirty="0"/>
              <a:t> that contain some </a:t>
            </a:r>
            <a:r>
              <a:rPr lang="en-GB" i="1" dirty="0"/>
              <a:t>k-</a:t>
            </a:r>
            <a:r>
              <a:rPr lang="en-GB" dirty="0"/>
              <a:t>1 frequent </a:t>
            </a:r>
            <a:r>
              <a:rPr lang="en-GB" dirty="0" err="1"/>
              <a:t>itemset</a:t>
            </a:r>
            <a:r>
              <a:rPr lang="en-GB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Find frequent </a:t>
            </a:r>
            <a:r>
              <a:rPr lang="en-US" altLang="zh-CN" dirty="0" err="1">
                <a:ea typeface="宋体" charset="-122"/>
              </a:rPr>
              <a:t>itemsets</a:t>
            </a:r>
            <a:r>
              <a:rPr lang="en-US" altLang="zh-CN" dirty="0">
                <a:ea typeface="宋体" charset="-122"/>
              </a:rPr>
              <a:t> of size 1: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From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= 2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3000" i="1" baseline="-25000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candidates of size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: those </a:t>
            </a:r>
            <a:r>
              <a:rPr lang="en-US" altLang="zh-CN" dirty="0" err="1">
                <a:ea typeface="宋体" charset="-122"/>
              </a:rPr>
              <a:t>itemsets</a:t>
            </a:r>
            <a:r>
              <a:rPr lang="en-US" altLang="zh-CN" dirty="0">
                <a:ea typeface="宋体" charset="-122"/>
              </a:rPr>
              <a:t> of size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that could be frequent, given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sz="3000" i="1" baseline="-25000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3000" baseline="-25000" dirty="0">
                <a:solidFill>
                  <a:srgbClr val="FF0000"/>
                </a:solidFill>
                <a:ea typeface="宋体" charset="-122"/>
              </a:rPr>
              <a:t>-1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sz="3000" i="1" baseline="-25000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those </a:t>
            </a:r>
            <a:r>
              <a:rPr lang="en-US" altLang="zh-CN" dirty="0" err="1">
                <a:ea typeface="宋体" charset="-122"/>
              </a:rPr>
              <a:t>itemsets</a:t>
            </a:r>
            <a:r>
              <a:rPr lang="en-US" altLang="zh-CN" dirty="0">
                <a:ea typeface="宋体" charset="-122"/>
              </a:rPr>
              <a:t> that are actually frequent, 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sz="3000" i="1" baseline="-25000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3000" i="1" baseline="-25000" dirty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3000" i="1" baseline="-25000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3000" i="1" baseline="-25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(need to scan the database once)</a:t>
            </a:r>
            <a:r>
              <a:rPr lang="en-GB" dirty="0"/>
              <a:t>. 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533400" y="3429000"/>
            <a:ext cx="8153400" cy="27368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D69D7-C021-4370-A084-C17131FCD3A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Road map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Basic concepts</a:t>
            </a:r>
          </a:p>
          <a:p>
            <a:r>
              <a:rPr lang="en-US" altLang="zh-CN" sz="2800" dirty="0" err="1">
                <a:ea typeface="宋体" charset="-122"/>
              </a:rPr>
              <a:t>Apriori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algorithm</a:t>
            </a:r>
          </a:p>
          <a:p>
            <a:r>
              <a:rPr lang="en-US" altLang="zh-CN" sz="2800" dirty="0">
                <a:ea typeface="宋体" charset="-122"/>
              </a:rPr>
              <a:t>Improving the Efficiency of </a:t>
            </a:r>
            <a:r>
              <a:rPr lang="en-US" altLang="zh-CN" sz="2800" dirty="0" err="1">
                <a:ea typeface="宋体" charset="-122"/>
              </a:rPr>
              <a:t>Apriori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 err="1">
                <a:ea typeface="宋体" charset="-122"/>
              </a:rPr>
              <a:t>FPGrowth</a:t>
            </a:r>
            <a:r>
              <a:rPr lang="en-US" altLang="zh-CN" sz="2800" dirty="0">
                <a:ea typeface="宋体" charset="-122"/>
              </a:rPr>
              <a:t>:  A Frequent Pattern-Growth Approach</a:t>
            </a:r>
          </a:p>
          <a:p>
            <a:r>
              <a:rPr lang="en-US" altLang="zh-CN" sz="2800" dirty="0">
                <a:ea typeface="宋体" charset="-122"/>
              </a:rPr>
              <a:t>ECLAT: Frequent Pattern Mining with Vertical Data Format</a:t>
            </a:r>
          </a:p>
          <a:p>
            <a:r>
              <a:rPr lang="en-US" altLang="zh-CN" sz="2800" dirty="0">
                <a:ea typeface="宋体" charset="-122"/>
              </a:rPr>
              <a:t>Mining Close Frequent Patterns and </a:t>
            </a:r>
            <a:r>
              <a:rPr lang="en-US" altLang="zh-CN" sz="2800" dirty="0" err="1">
                <a:ea typeface="宋体" charset="-122"/>
              </a:rPr>
              <a:t>Maxpatterns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58E1C3-7076-48C1-B6BC-4BF675E770A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1048" cy="980728"/>
          </a:xfrm>
        </p:spPr>
        <p:txBody>
          <a:bodyPr/>
          <a:lstStyle/>
          <a:p>
            <a:r>
              <a:rPr lang="en-US" altLang="zh-CN" sz="3800" dirty="0">
                <a:ea typeface="宋体" charset="-122"/>
              </a:rPr>
              <a:t>Example – </a:t>
            </a:r>
            <a:r>
              <a:rPr lang="en-US" altLang="zh-CN" sz="3800" dirty="0" smtClean="0">
                <a:ea typeface="宋体" charset="-122"/>
              </a:rPr>
              <a:t>Finding </a:t>
            </a:r>
            <a:r>
              <a:rPr lang="en-US" altLang="zh-CN" sz="3800" dirty="0">
                <a:ea typeface="宋体" charset="-122"/>
              </a:rPr>
              <a:t>frequent </a:t>
            </a:r>
            <a:r>
              <a:rPr lang="en-US" altLang="zh-CN" sz="3800" dirty="0" err="1">
                <a:ea typeface="宋体" charset="-122"/>
              </a:rPr>
              <a:t>itemsets</a:t>
            </a:r>
            <a:endParaRPr lang="en-US" altLang="zh-CN" sz="3800" dirty="0">
              <a:ea typeface="宋体" charset="-122"/>
            </a:endParaRPr>
          </a:p>
        </p:txBody>
      </p:sp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5152865" y="980728"/>
            <a:ext cx="205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600" dirty="0">
                <a:ea typeface="宋体" charset="-122"/>
              </a:rPr>
              <a:t>Dataset 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2600" dirty="0">
                <a:ea typeface="宋体" charset="-122"/>
              </a:rPr>
              <a:t>	</a:t>
            </a:r>
          </a:p>
        </p:txBody>
      </p:sp>
      <p:graphicFrame>
        <p:nvGraphicFramePr>
          <p:cNvPr id="655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5026"/>
              </p:ext>
            </p:extLst>
          </p:nvPr>
        </p:nvGraphicFramePr>
        <p:xfrm>
          <a:off x="7057865" y="1056928"/>
          <a:ext cx="2057400" cy="2013585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1, 3, 4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1, 2, 3, 5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323528" y="2075090"/>
            <a:ext cx="8305800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			   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itemset:count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1. scan T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{1}:2, {2}:3, {3}:3, {4}:1, {5}:3</a:t>
            </a:r>
            <a:endParaRPr lang="en-US" altLang="zh-CN" sz="2400" baseline="-25000" dirty="0">
              <a:latin typeface="Times New Roman" pitchFamily="18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	  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 	  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{1}:2, {2}:3, {3}:3,             {5}:3</a:t>
            </a: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	   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       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{1,2}, {1,3}, {1,5}, {2,3}, {2,5}, {3,5}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2.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scan T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: {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1,2}:1, {1,3}:2, {1,5}:1, {2,3}:2, {2,5}:3, {3,5}:2</a:t>
            </a:r>
            <a:endParaRPr lang="en-US" altLang="zh-CN" sz="2400" dirty="0">
              <a:latin typeface="Times New Roman" pitchFamily="18" charset="0"/>
              <a:ea typeface="宋体" charset="-122"/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         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                    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1,3}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:2,               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2,3}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:2, 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2,5}: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3, 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3,5}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:2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lvl="1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          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{2, 3,5}</a:t>
            </a: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3. scan T </a:t>
            </a:r>
            <a:r>
              <a:rPr lang="en-US" altLang="zh-CN" sz="2400" dirty="0">
                <a:latin typeface="Times New Roman" pitchFamily="18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: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2, 3, 5}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:2 </a:t>
            </a:r>
            <a:r>
              <a:rPr lang="en-US" altLang="zh-CN" sz="2400" dirty="0">
                <a:latin typeface="Tahoma" pitchFamily="34" charset="0"/>
                <a:ea typeface="宋体" charset="-122"/>
                <a:sym typeface="Wingdings" pitchFamily="2" charset="2"/>
              </a:rPr>
              <a:t> </a:t>
            </a:r>
            <a:r>
              <a:rPr lang="en-US" altLang="zh-CN" sz="2400" dirty="0">
                <a:latin typeface="Tahoma" pitchFamily="34" charset="0"/>
                <a:ea typeface="宋体" charset="-122"/>
              </a:rPr>
              <a:t>F</a:t>
            </a:r>
            <a:r>
              <a:rPr lang="en-US" altLang="zh-CN" sz="2400" baseline="-25000" dirty="0">
                <a:latin typeface="Tahoma" pitchFamily="34" charset="0"/>
                <a:ea typeface="宋体" charset="-122"/>
              </a:rPr>
              <a:t>3: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2, 3, 5}</a:t>
            </a:r>
          </a:p>
        </p:txBody>
      </p:sp>
      <p:sp>
        <p:nvSpPr>
          <p:cNvPr id="655386" name="Text Box 26"/>
          <p:cNvSpPr txBox="1">
            <a:spLocks noChangeArrowheads="1"/>
          </p:cNvSpPr>
          <p:nvPr/>
        </p:nvSpPr>
        <p:spPr bwMode="auto">
          <a:xfrm>
            <a:off x="5163978" y="1372841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minsup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2853-1B42-4C98-8010-CD56561693A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Details: the algorithm</a:t>
            </a:r>
            <a:endParaRPr lang="en-US" altLang="zh-CN">
              <a:ea typeface="宋体" charset="-122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470900" cy="4970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Algorithm </a:t>
            </a:r>
            <a:r>
              <a:rPr lang="en-US" altLang="ja-JP" sz="2100" b="1" dirty="0" err="1">
                <a:ea typeface="ＭＳ Ｐゴシック" pitchFamily="34" charset="-128"/>
              </a:rPr>
              <a:t>Apriori</a:t>
            </a:r>
            <a:r>
              <a:rPr lang="en-US" altLang="ja-JP" sz="2100" b="1" dirty="0">
                <a:ea typeface="ＭＳ Ｐゴシック" pitchFamily="34" charset="-128"/>
              </a:rPr>
              <a:t>(</a:t>
            </a:r>
            <a:r>
              <a:rPr lang="en-US" altLang="ja-JP" sz="2100" b="1" i="1" dirty="0">
                <a:ea typeface="ＭＳ Ｐゴシック" pitchFamily="34" charset="-128"/>
              </a:rPr>
              <a:t>T</a:t>
            </a:r>
            <a:r>
              <a:rPr lang="en-US" altLang="ja-JP" sz="2100" b="1" dirty="0">
                <a:ea typeface="ＭＳ Ｐゴシック" pitchFamily="34" charset="-128"/>
              </a:rPr>
              <a:t>)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C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 err="1">
                <a:ea typeface="ＭＳ Ｐゴシック" pitchFamily="34" charset="-128"/>
              </a:rPr>
              <a:t>init</a:t>
            </a:r>
            <a:r>
              <a:rPr lang="en-US" altLang="ja-JP" sz="2100" dirty="0">
                <a:ea typeface="ＭＳ Ｐゴシック" pitchFamily="34" charset="-128"/>
              </a:rPr>
              <a:t>-pass(</a:t>
            </a:r>
            <a:r>
              <a:rPr lang="en-US" altLang="ja-JP" sz="2100" i="1" dirty="0">
                <a:ea typeface="ＭＳ Ｐゴシック" pitchFamily="34" charset="-128"/>
              </a:rPr>
              <a:t>T</a:t>
            </a:r>
            <a:r>
              <a:rPr lang="en-US" altLang="ja-JP" sz="2100" dirty="0">
                <a:ea typeface="ＭＳ Ｐゴシック" pitchFamily="34" charset="-128"/>
              </a:rPr>
              <a:t>); 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F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{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dirty="0">
                <a:ea typeface="ＭＳ Ｐゴシック" pitchFamily="34" charset="-128"/>
              </a:rPr>
              <a:t> |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</a:t>
            </a:r>
            <a:r>
              <a:rPr lang="en-US" altLang="ja-JP" sz="2100" i="1" dirty="0" err="1">
                <a:ea typeface="ＭＳ Ｐゴシック" pitchFamily="34" charset="-128"/>
              </a:rPr>
              <a:t>f</a:t>
            </a:r>
            <a:r>
              <a:rPr lang="en-US" altLang="ja-JP" sz="2100" dirty="0" err="1">
                <a:ea typeface="ＭＳ Ｐゴシック" pitchFamily="34" charset="-128"/>
              </a:rPr>
              <a:t>.count</a:t>
            </a:r>
            <a:r>
              <a:rPr lang="en-US" altLang="ja-JP" sz="2100" dirty="0">
                <a:ea typeface="ＭＳ Ｐゴシック" pitchFamily="34" charset="-128"/>
              </a:rPr>
              <a:t>/</a:t>
            </a:r>
            <a:r>
              <a:rPr lang="en-US" altLang="ja-JP" sz="2100" i="1" dirty="0">
                <a:ea typeface="ＭＳ Ｐゴシック" pitchFamily="34" charset="-128"/>
              </a:rPr>
              <a:t>n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minsup</a:t>
            </a:r>
            <a:r>
              <a:rPr lang="en-US" altLang="ja-JP" sz="2100" dirty="0">
                <a:ea typeface="ＭＳ Ｐゴシック" pitchFamily="34" charset="-128"/>
              </a:rPr>
              <a:t>};    // n: no. of transactions in 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for</a:t>
            </a:r>
            <a:r>
              <a:rPr lang="en-US" altLang="ja-JP" sz="2100" dirty="0">
                <a:ea typeface="ＭＳ Ｐゴシック" pitchFamily="34" charset="-128"/>
              </a:rPr>
              <a:t> (</a:t>
            </a:r>
            <a:r>
              <a:rPr lang="en-US" altLang="ja-JP" sz="2100" i="1" dirty="0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= 2;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ea typeface="ＭＳ Ｐゴシック" pitchFamily="34" charset="-128"/>
              </a:rPr>
              <a:t>k-1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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2100" dirty="0">
                <a:ea typeface="ＭＳ Ｐゴシック" pitchFamily="34" charset="-128"/>
              </a:rPr>
              <a:t>; </a:t>
            </a:r>
            <a:r>
              <a:rPr lang="en-US" altLang="ja-JP" sz="2100" i="1" dirty="0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++) </a:t>
            </a:r>
            <a:r>
              <a:rPr lang="en-US" altLang="ja-JP" sz="2100" b="1" dirty="0">
                <a:ea typeface="ＭＳ Ｐゴシック" pitchFamily="34" charset="-128"/>
              </a:rPr>
              <a:t>do	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	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candidate-gen(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for</a:t>
            </a:r>
            <a:r>
              <a:rPr lang="en-US" altLang="ja-JP" sz="2100" dirty="0">
                <a:ea typeface="ＭＳ Ｐゴシック" pitchFamily="34" charset="-128"/>
              </a:rPr>
              <a:t> each transaction </a:t>
            </a:r>
            <a:r>
              <a:rPr lang="en-US" altLang="ja-JP" sz="2100" i="1" dirty="0">
                <a:ea typeface="ＭＳ Ｐゴシック" pitchFamily="34" charset="-128"/>
              </a:rPr>
              <a:t>t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T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b="1" dirty="0">
                <a:ea typeface="ＭＳ Ｐゴシック" pitchFamily="34" charset="-128"/>
              </a:rPr>
              <a:t>do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    for</a:t>
            </a:r>
            <a:r>
              <a:rPr lang="en-US" altLang="ja-JP" sz="2100" dirty="0">
                <a:ea typeface="ＭＳ Ｐゴシック" pitchFamily="34" charset="-128"/>
              </a:rPr>
              <a:t> each candidate 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b="1" dirty="0">
                <a:ea typeface="ＭＳ Ｐゴシック" pitchFamily="34" charset="-128"/>
              </a:rPr>
              <a:t>do</a:t>
            </a:r>
            <a:r>
              <a:rPr lang="en-US" altLang="ja-JP" sz="2100" dirty="0">
                <a:ea typeface="ＭＳ Ｐゴシック" pitchFamily="34" charset="-128"/>
              </a:rPr>
              <a:t> 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	if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 is contained in </a:t>
            </a:r>
            <a:r>
              <a:rPr lang="en-US" altLang="ja-JP" sz="2100" i="1" dirty="0">
                <a:ea typeface="ＭＳ Ｐゴシック" pitchFamily="34" charset="-128"/>
              </a:rPr>
              <a:t>t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b="1" dirty="0">
                <a:ea typeface="ＭＳ Ｐゴシック" pitchFamily="34" charset="-128"/>
              </a:rPr>
              <a:t>then</a:t>
            </a:r>
            <a:r>
              <a:rPr lang="en-US" altLang="ja-JP" sz="2100" dirty="0">
                <a:ea typeface="ＭＳ Ｐゴシック" pitchFamily="34" charset="-128"/>
              </a:rPr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		  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dirty="0" err="1">
                <a:ea typeface="ＭＳ Ｐゴシック" pitchFamily="34" charset="-128"/>
              </a:rPr>
              <a:t>.</a:t>
            </a:r>
            <a:r>
              <a:rPr lang="en-US" altLang="ja-JP" sz="2100" i="1" dirty="0" err="1">
                <a:ea typeface="ＭＳ Ｐゴシック" pitchFamily="34" charset="-128"/>
              </a:rPr>
              <a:t>count</a:t>
            </a:r>
            <a:r>
              <a:rPr lang="en-US" altLang="ja-JP" sz="2100" dirty="0">
                <a:ea typeface="ＭＳ Ｐゴシック" pitchFamily="34" charset="-128"/>
              </a:rPr>
              <a:t>++;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    end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end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       </a:t>
            </a:r>
            <a:r>
              <a:rPr lang="en-US" altLang="ja-JP" sz="2100" i="1" dirty="0" err="1">
                <a:ea typeface="ＭＳ Ｐゴシック" pitchFamily="34" charset="-128"/>
              </a:rPr>
              <a:t>F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{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|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dirty="0" err="1">
                <a:ea typeface="ＭＳ Ｐゴシック" pitchFamily="34" charset="-128"/>
              </a:rPr>
              <a:t>.</a:t>
            </a:r>
            <a:r>
              <a:rPr lang="en-US" altLang="ja-JP" sz="2100" i="1" dirty="0" err="1">
                <a:ea typeface="ＭＳ Ｐゴシック" pitchFamily="34" charset="-128"/>
              </a:rPr>
              <a:t>count</a:t>
            </a:r>
            <a:r>
              <a:rPr lang="en-US" altLang="ja-JP" sz="2100" i="1" dirty="0">
                <a:ea typeface="ＭＳ Ｐゴシック" pitchFamily="34" charset="-128"/>
              </a:rPr>
              <a:t>/n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minsup</a:t>
            </a:r>
            <a:r>
              <a:rPr lang="en-US" altLang="ja-JP" sz="2100" dirty="0">
                <a:ea typeface="ＭＳ Ｐゴシック" pitchFamily="34" charset="-128"/>
              </a:rPr>
              <a:t>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end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return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MT Extra" pitchFamily="18" charset="2"/>
              </a:rPr>
              <a:t></a:t>
            </a:r>
            <a:r>
              <a:rPr lang="en-US" altLang="ja-JP" sz="2100" baseline="-25000" dirty="0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F</a:t>
            </a:r>
            <a:r>
              <a:rPr lang="en-US" altLang="ja-JP" sz="2100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;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9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60380-82E5-452E-95C6-667A0976F8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GB"/>
              <a:t>Apriori candidate generation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628775"/>
            <a:ext cx="7772400" cy="3960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The </a:t>
            </a:r>
            <a:r>
              <a:rPr lang="en-GB">
                <a:solidFill>
                  <a:srgbClr val="FF0000"/>
                </a:solidFill>
              </a:rPr>
              <a:t>candidate-gen</a:t>
            </a:r>
            <a:r>
              <a:rPr lang="en-GB"/>
              <a:t> function takes </a:t>
            </a:r>
            <a:r>
              <a:rPr lang="en-GB" i="1">
                <a:solidFill>
                  <a:srgbClr val="FF0000"/>
                </a:solidFill>
              </a:rPr>
              <a:t>F</a:t>
            </a:r>
            <a:r>
              <a:rPr lang="en-GB" i="1" baseline="-25000">
                <a:solidFill>
                  <a:srgbClr val="FF0000"/>
                </a:solidFill>
              </a:rPr>
              <a:t>k</a:t>
            </a:r>
            <a:r>
              <a:rPr lang="en-GB" baseline="-25000">
                <a:solidFill>
                  <a:srgbClr val="FF0000"/>
                </a:solidFill>
              </a:rPr>
              <a:t>-1</a:t>
            </a:r>
            <a:r>
              <a:rPr lang="en-GB"/>
              <a:t> and returns a </a:t>
            </a:r>
            <a:r>
              <a:rPr lang="en-GB">
                <a:solidFill>
                  <a:srgbClr val="FF0000"/>
                </a:solidFill>
              </a:rPr>
              <a:t>superset</a:t>
            </a:r>
            <a:r>
              <a:rPr lang="en-GB">
                <a:solidFill>
                  <a:schemeClr val="hlink"/>
                </a:solidFill>
              </a:rPr>
              <a:t> </a:t>
            </a:r>
            <a:r>
              <a:rPr lang="en-GB">
                <a:solidFill>
                  <a:srgbClr val="3333CC"/>
                </a:solidFill>
              </a:rPr>
              <a:t>(called the candidates)</a:t>
            </a:r>
            <a:r>
              <a:rPr lang="en-GB">
                <a:solidFill>
                  <a:schemeClr val="hlink"/>
                </a:solidFill>
              </a:rPr>
              <a:t> </a:t>
            </a:r>
            <a:r>
              <a:rPr lang="en-GB"/>
              <a:t>of the set of all </a:t>
            </a:r>
            <a:r>
              <a:rPr lang="en-GB">
                <a:solidFill>
                  <a:srgbClr val="FF0000"/>
                </a:solidFill>
              </a:rPr>
              <a:t>frequent </a:t>
            </a:r>
            <a:r>
              <a:rPr lang="en-GB" i="1">
                <a:solidFill>
                  <a:srgbClr val="FF0000"/>
                </a:solidFill>
              </a:rPr>
              <a:t>k</a:t>
            </a:r>
            <a:r>
              <a:rPr lang="en-GB">
                <a:solidFill>
                  <a:srgbClr val="FF0000"/>
                </a:solidFill>
              </a:rPr>
              <a:t>-itemsets</a:t>
            </a:r>
            <a:r>
              <a:rPr lang="en-GB"/>
              <a:t>.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It has two steps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i="1">
                <a:solidFill>
                  <a:srgbClr val="3333CC"/>
                </a:solidFill>
              </a:rPr>
              <a:t>join</a:t>
            </a:r>
            <a:r>
              <a:rPr lang="en-GB">
                <a:solidFill>
                  <a:srgbClr val="3333CC"/>
                </a:solidFill>
              </a:rPr>
              <a:t> step</a:t>
            </a:r>
            <a:r>
              <a:rPr lang="en-GB"/>
              <a:t>: Generate all possible candidate itemsets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k</a:t>
            </a:r>
            <a:r>
              <a:rPr lang="en-GB"/>
              <a:t> of length </a:t>
            </a:r>
            <a:r>
              <a:rPr lang="en-GB" i="1"/>
              <a:t>k</a:t>
            </a:r>
            <a:r>
              <a:rPr lang="en-GB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i="1">
                <a:solidFill>
                  <a:srgbClr val="3333CC"/>
                </a:solidFill>
              </a:rPr>
              <a:t>prune</a:t>
            </a:r>
            <a:r>
              <a:rPr lang="en-GB">
                <a:solidFill>
                  <a:srgbClr val="3333CC"/>
                </a:solidFill>
              </a:rPr>
              <a:t> step</a:t>
            </a:r>
            <a:r>
              <a:rPr lang="en-GB"/>
              <a:t>: Remove those candidates in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k</a:t>
            </a:r>
            <a:r>
              <a:rPr lang="en-GB"/>
              <a:t> that cannot be frequent. </a:t>
            </a:r>
          </a:p>
        </p:txBody>
      </p:sp>
    </p:spTree>
    <p:extLst>
      <p:ext uri="{BB962C8B-B14F-4D97-AF65-F5344CB8AC3E}">
        <p14:creationId xmlns:p14="http://schemas.microsoft.com/office/powerpoint/2010/main" val="23148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2D218-C1D8-4FA8-ADE0-2692EE5E869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Candidate-gen function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29600" cy="4962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Function</a:t>
            </a:r>
            <a:r>
              <a:rPr lang="en-US" altLang="ja-JP" sz="2100" dirty="0">
                <a:ea typeface="ＭＳ Ｐゴシック" pitchFamily="34" charset="-128"/>
              </a:rPr>
              <a:t> candidate-gen(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2100" dirty="0">
                <a:ea typeface="ＭＳ Ｐゴシック" pitchFamily="34" charset="-128"/>
              </a:rPr>
              <a:t>;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</a:t>
            </a:r>
            <a:r>
              <a:rPr lang="en-US" altLang="ja-JP" sz="2100" b="1" dirty="0" err="1">
                <a:ea typeface="ＭＳ Ｐゴシック" pitchFamily="34" charset="-128"/>
              </a:rPr>
              <a:t>forall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ea typeface="ＭＳ Ｐゴシック" pitchFamily="34" charset="-128"/>
              </a:rPr>
              <a:t>2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		with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 = {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… , 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i="1" baseline="-25000" dirty="0">
                <a:ea typeface="ＭＳ Ｐゴシック" pitchFamily="34" charset="-128"/>
              </a:rPr>
              <a:t>k-</a:t>
            </a:r>
            <a:r>
              <a:rPr lang="en-US" altLang="ja-JP" sz="2100" baseline="-25000" dirty="0">
                <a:ea typeface="ＭＳ Ｐゴシック" pitchFamily="34" charset="-128"/>
              </a:rPr>
              <a:t>2</a:t>
            </a:r>
            <a:r>
              <a:rPr lang="en-US" altLang="ja-JP" sz="2100" dirty="0">
                <a:ea typeface="ＭＳ Ｐゴシック" pitchFamily="34" charset="-128"/>
              </a:rPr>
              <a:t>, 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i="1" baseline="-25000" dirty="0">
                <a:ea typeface="ＭＳ Ｐゴシック" pitchFamily="34" charset="-128"/>
              </a:rPr>
              <a:t>k-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}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		and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ea typeface="ＭＳ Ｐゴシック" pitchFamily="34" charset="-128"/>
              </a:rPr>
              <a:t>2</a:t>
            </a:r>
            <a:r>
              <a:rPr lang="en-US" altLang="ja-JP" sz="2100" dirty="0">
                <a:ea typeface="ＭＳ Ｐゴシック" pitchFamily="34" charset="-128"/>
              </a:rPr>
              <a:t> = {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… , 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i="1" baseline="-25000" dirty="0">
                <a:ea typeface="ＭＳ Ｐゴシック" pitchFamily="34" charset="-128"/>
              </a:rPr>
              <a:t>k-</a:t>
            </a:r>
            <a:r>
              <a:rPr lang="en-US" altLang="ja-JP" sz="2100" baseline="-25000" dirty="0">
                <a:ea typeface="ＭＳ Ｐゴシック" pitchFamily="34" charset="-128"/>
              </a:rPr>
              <a:t>2</a:t>
            </a:r>
            <a:r>
              <a:rPr lang="en-US" altLang="ja-JP" sz="2100" dirty="0">
                <a:ea typeface="ＭＳ Ｐゴシック" pitchFamily="34" charset="-128"/>
              </a:rPr>
              <a:t>, </a:t>
            </a:r>
            <a:r>
              <a:rPr lang="en-US" altLang="ja-JP" sz="2100" i="1" dirty="0">
                <a:ea typeface="ＭＳ Ｐゴシック" pitchFamily="34" charset="-128"/>
              </a:rPr>
              <a:t>i’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}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		and 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 &lt; </a:t>
            </a:r>
            <a:r>
              <a:rPr lang="en-US" altLang="ja-JP" sz="2100" i="1" dirty="0">
                <a:ea typeface="ＭＳ Ｐゴシック" pitchFamily="34" charset="-128"/>
              </a:rPr>
              <a:t>i’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b="1" dirty="0">
                <a:ea typeface="ＭＳ Ｐゴシック" pitchFamily="34" charset="-128"/>
              </a:rPr>
              <a:t>do</a:t>
            </a:r>
            <a:r>
              <a:rPr lang="en-US" altLang="ja-JP" sz="2100" dirty="0">
                <a:ea typeface="ＭＳ Ｐゴシック" pitchFamily="34" charset="-128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    c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{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…, </a:t>
            </a:r>
            <a:r>
              <a:rPr lang="en-US" altLang="ja-JP" sz="2100" i="1" dirty="0">
                <a:ea typeface="ＭＳ Ｐゴシック" pitchFamily="34" charset="-128"/>
              </a:rPr>
              <a:t>i</a:t>
            </a:r>
            <a:r>
              <a:rPr lang="en-US" altLang="ja-JP" sz="2100" i="1" baseline="-25000" dirty="0">
                <a:ea typeface="ＭＳ Ｐゴシック" pitchFamily="34" charset="-128"/>
              </a:rPr>
              <a:t>k-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, </a:t>
            </a:r>
            <a:r>
              <a:rPr lang="en-US" altLang="ja-JP" sz="2100" i="1" dirty="0">
                <a:ea typeface="ＭＳ Ｐゴシック" pitchFamily="34" charset="-128"/>
              </a:rPr>
              <a:t>i’</a:t>
            </a:r>
            <a:r>
              <a:rPr lang="en-US" altLang="ja-JP" sz="2100" i="1" baseline="-25000" dirty="0">
                <a:ea typeface="ＭＳ Ｐゴシック" pitchFamily="34" charset="-128"/>
              </a:rPr>
              <a:t>k-</a:t>
            </a:r>
            <a:r>
              <a:rPr lang="en-US" altLang="ja-JP" sz="2100" baseline="-25000" dirty="0">
                <a:ea typeface="ＭＳ Ｐゴシック" pitchFamily="34" charset="-128"/>
              </a:rPr>
              <a:t>1</a:t>
            </a:r>
            <a:r>
              <a:rPr lang="en-US" altLang="ja-JP" sz="2100" dirty="0">
                <a:ea typeface="ＭＳ Ｐゴシック" pitchFamily="34" charset="-128"/>
              </a:rPr>
              <a:t>}; 		</a:t>
            </a:r>
            <a:r>
              <a:rPr lang="en-US" altLang="ja-JP" sz="2100" dirty="0">
                <a:solidFill>
                  <a:srgbClr val="3333CC"/>
                </a:solidFill>
                <a:ea typeface="ＭＳ Ｐゴシック" pitchFamily="34" charset="-128"/>
              </a:rPr>
              <a:t>// join </a:t>
            </a:r>
            <a:r>
              <a:rPr lang="en-US" altLang="ja-JP" sz="2100" i="1" dirty="0">
                <a:solidFill>
                  <a:srgbClr val="3333CC"/>
                </a:solidFill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solidFill>
                  <a:srgbClr val="3333CC"/>
                </a:solidFill>
                <a:ea typeface="ＭＳ Ｐゴシック" pitchFamily="34" charset="-128"/>
              </a:rPr>
              <a:t>1</a:t>
            </a:r>
            <a:r>
              <a:rPr lang="en-US" altLang="ja-JP" sz="2100" dirty="0">
                <a:solidFill>
                  <a:srgbClr val="3333CC"/>
                </a:solidFill>
                <a:ea typeface="ＭＳ Ｐゴシック" pitchFamily="34" charset="-128"/>
              </a:rPr>
              <a:t> and </a:t>
            </a:r>
            <a:r>
              <a:rPr lang="en-US" altLang="ja-JP" sz="2100" i="1" dirty="0">
                <a:solidFill>
                  <a:srgbClr val="3333CC"/>
                </a:solidFill>
                <a:ea typeface="ＭＳ Ｐゴシック" pitchFamily="34" charset="-128"/>
              </a:rPr>
              <a:t>f</a:t>
            </a:r>
            <a:r>
              <a:rPr lang="en-US" altLang="ja-JP" sz="2100" baseline="-25000" dirty="0">
                <a:solidFill>
                  <a:srgbClr val="3333CC"/>
                </a:solidFill>
                <a:ea typeface="ＭＳ Ｐゴシック" pitchFamily="34" charset="-128"/>
              </a:rPr>
              <a:t>2</a:t>
            </a:r>
            <a:endParaRPr lang="en-US" altLang="ja-JP" sz="2100" i="1" dirty="0">
              <a:solidFill>
                <a:srgbClr val="3333CC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 dirty="0">
                <a:ea typeface="ＭＳ Ｐゴシック" pitchFamily="34" charset="-128"/>
              </a:rPr>
              <a:t>	   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altLang="ja-JP" sz="2100" dirty="0">
                <a:ea typeface="ＭＳ Ｐゴシック" pitchFamily="34" charset="-128"/>
              </a:rPr>
              <a:t> {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};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    for </a:t>
            </a:r>
            <a:r>
              <a:rPr lang="en-US" altLang="ja-JP" sz="2100" dirty="0">
                <a:ea typeface="ＭＳ Ｐゴシック" pitchFamily="34" charset="-128"/>
              </a:rPr>
              <a:t>each (</a:t>
            </a:r>
            <a:r>
              <a:rPr lang="en-US" altLang="ja-JP" sz="2100" i="1" dirty="0">
                <a:ea typeface="ＭＳ Ｐゴシック" pitchFamily="34" charset="-128"/>
              </a:rPr>
              <a:t>k-</a:t>
            </a:r>
            <a:r>
              <a:rPr lang="en-US" altLang="ja-JP" sz="2100" dirty="0">
                <a:ea typeface="ＭＳ Ｐゴシック" pitchFamily="34" charset="-128"/>
              </a:rPr>
              <a:t>1)-subset </a:t>
            </a:r>
            <a:r>
              <a:rPr lang="en-US" altLang="ja-JP" sz="2100" i="1" dirty="0">
                <a:ea typeface="ＭＳ Ｐゴシック" pitchFamily="34" charset="-128"/>
              </a:rPr>
              <a:t>s</a:t>
            </a:r>
            <a:r>
              <a:rPr lang="en-US" altLang="ja-JP" sz="2100" dirty="0">
                <a:ea typeface="ＭＳ Ｐゴシック" pitchFamily="34" charset="-128"/>
              </a:rPr>
              <a:t> of 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b="1" dirty="0">
                <a:ea typeface="ＭＳ Ｐゴシック" pitchFamily="34" charset="-128"/>
              </a:rPr>
              <a:t>do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	if </a:t>
            </a:r>
            <a:r>
              <a:rPr lang="en-US" altLang="ja-JP" sz="2100" dirty="0">
                <a:ea typeface="ＭＳ Ｐゴシック" pitchFamily="34" charset="-128"/>
              </a:rPr>
              <a:t>(</a:t>
            </a:r>
            <a:r>
              <a:rPr lang="en-US" altLang="ja-JP" sz="2100" i="1" dirty="0">
                <a:ea typeface="ＭＳ Ｐゴシック" pitchFamily="34" charset="-128"/>
              </a:rPr>
              <a:t>s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dirty="0">
                <a:ea typeface="ＭＳ Ｐゴシック" pitchFamily="34" charset="-128"/>
                <a:sym typeface="Symbol" pitchFamily="18" charset="2"/>
              </a:rPr>
              <a:t></a:t>
            </a:r>
            <a:r>
              <a:rPr lang="en-US" altLang="ja-JP" sz="2100" dirty="0">
                <a:ea typeface="ＭＳ Ｐゴシック" pitchFamily="34" charset="-128"/>
              </a:rPr>
              <a:t> </a:t>
            </a:r>
            <a:r>
              <a:rPr lang="en-US" altLang="ja-JP" sz="2100" i="1" dirty="0">
                <a:ea typeface="ＭＳ Ｐゴシック" pitchFamily="34" charset="-128"/>
              </a:rPr>
              <a:t>F</a:t>
            </a:r>
            <a:r>
              <a:rPr lang="en-US" altLang="ja-JP" sz="2100" i="1" baseline="-25000" dirty="0">
                <a:ea typeface="ＭＳ Ｐゴシック" pitchFamily="34" charset="-128"/>
              </a:rPr>
              <a:t>k</a:t>
            </a:r>
            <a:r>
              <a:rPr lang="en-US" altLang="ja-JP" sz="2100" baseline="-25000" dirty="0">
                <a:ea typeface="ＭＳ Ｐゴシック" pitchFamily="34" charset="-128"/>
              </a:rPr>
              <a:t>-1</a:t>
            </a:r>
            <a:r>
              <a:rPr lang="en-US" altLang="ja-JP" sz="2100" dirty="0">
                <a:ea typeface="ＭＳ Ｐゴシック" pitchFamily="34" charset="-128"/>
              </a:rPr>
              <a:t>) </a:t>
            </a:r>
            <a:r>
              <a:rPr lang="en-US" altLang="ja-JP" sz="2100" b="1" dirty="0">
                <a:ea typeface="ＭＳ Ｐゴシック" pitchFamily="34" charset="-128"/>
              </a:rPr>
              <a:t>then</a:t>
            </a:r>
            <a:r>
              <a:rPr lang="en-US" altLang="ja-JP" sz="2100" dirty="0">
                <a:ea typeface="ＭＳ Ｐゴシック" pitchFamily="34" charset="-128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		    delete </a:t>
            </a:r>
            <a:r>
              <a:rPr lang="en-US" altLang="ja-JP" sz="2100" i="1" dirty="0">
                <a:ea typeface="ＭＳ Ｐゴシック" pitchFamily="34" charset="-128"/>
              </a:rPr>
              <a:t>c</a:t>
            </a:r>
            <a:r>
              <a:rPr lang="en-US" altLang="ja-JP" sz="2100" dirty="0">
                <a:ea typeface="ＭＳ Ｐゴシック" pitchFamily="34" charset="-128"/>
              </a:rPr>
              <a:t> from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;		</a:t>
            </a:r>
            <a:r>
              <a:rPr lang="en-US" altLang="ja-JP" sz="2100" dirty="0">
                <a:solidFill>
                  <a:srgbClr val="3333CC"/>
                </a:solidFill>
                <a:ea typeface="ＭＳ Ｐゴシック" pitchFamily="34" charset="-128"/>
              </a:rPr>
              <a:t>// prune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    end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>
                <a:ea typeface="ＭＳ Ｐゴシック" pitchFamily="34" charset="-128"/>
              </a:rPr>
              <a:t>	end</a:t>
            </a:r>
            <a:r>
              <a:rPr lang="en-US" altLang="ja-JP" sz="21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	return </a:t>
            </a:r>
            <a:r>
              <a:rPr lang="en-US" altLang="ja-JP" sz="2100" i="1" dirty="0" err="1">
                <a:ea typeface="ＭＳ Ｐゴシック" pitchFamily="34" charset="-128"/>
              </a:rPr>
              <a:t>C</a:t>
            </a:r>
            <a:r>
              <a:rPr lang="en-US" altLang="ja-JP" sz="2100" i="1" baseline="-25000" dirty="0" err="1">
                <a:ea typeface="ＭＳ Ｐゴシック" pitchFamily="34" charset="-128"/>
              </a:rPr>
              <a:t>k</a:t>
            </a:r>
            <a:r>
              <a:rPr lang="en-US" altLang="ja-JP" sz="2100" dirty="0">
                <a:ea typeface="ＭＳ Ｐゴシック" pitchFamily="34" charset="-128"/>
              </a:rPr>
              <a:t>; 	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7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606A1-5E5B-4890-9DBC-11FD5CAD7C3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49388"/>
            <a:ext cx="8107362" cy="4799012"/>
          </a:xfrm>
        </p:spPr>
        <p:txBody>
          <a:bodyPr/>
          <a:lstStyle/>
          <a:p>
            <a:r>
              <a:rPr lang="en-GB" sz="2600" i="1"/>
              <a:t>F</a:t>
            </a:r>
            <a:r>
              <a:rPr lang="en-GB" sz="2600" baseline="-25000"/>
              <a:t>3</a:t>
            </a:r>
            <a:r>
              <a:rPr lang="en-GB" sz="2600"/>
              <a:t> = {{1, 2,  3}, {1,  2,  4}, {1,  3,  4},   </a:t>
            </a:r>
          </a:p>
          <a:p>
            <a:pPr>
              <a:buFont typeface="Wingdings" pitchFamily="2" charset="2"/>
              <a:buNone/>
            </a:pPr>
            <a:r>
              <a:rPr lang="en-GB" sz="2600"/>
              <a:t>			{1,  3,  5}, {2,  3,  4}}</a:t>
            </a:r>
          </a:p>
          <a:p>
            <a:pPr>
              <a:buFont typeface="Wingdings" pitchFamily="2" charset="2"/>
              <a:buNone/>
            </a:pPr>
            <a:endParaRPr lang="en-GB" sz="2600"/>
          </a:p>
          <a:p>
            <a:r>
              <a:rPr lang="en-GB" sz="2600"/>
              <a:t>After join	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4}, {1,  3,  4,  5}}</a:t>
            </a:r>
          </a:p>
          <a:p>
            <a:r>
              <a:rPr lang="en-GB" sz="2600"/>
              <a:t>After pruning: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 4}}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None/>
            </a:pPr>
            <a:r>
              <a:rPr lang="en-GB" sz="2200"/>
              <a:t>	because </a:t>
            </a:r>
            <a:r>
              <a:rPr lang="en-GB" sz="2200">
                <a:solidFill>
                  <a:srgbClr val="FF0000"/>
                </a:solidFill>
              </a:rPr>
              <a:t>{1,  4,  5}</a:t>
            </a:r>
            <a:r>
              <a:rPr lang="en-GB" sz="2200"/>
              <a:t> is not in </a:t>
            </a:r>
            <a:r>
              <a:rPr lang="en-GB" sz="2200" i="1"/>
              <a:t>F</a:t>
            </a:r>
            <a:r>
              <a:rPr lang="en-GB" baseline="-25000"/>
              <a:t>3</a:t>
            </a:r>
            <a:r>
              <a:rPr lang="en-GB" sz="2200"/>
              <a:t> ({1,  3,  4,  5} is removed) </a:t>
            </a:r>
          </a:p>
        </p:txBody>
      </p:sp>
    </p:spTree>
    <p:extLst>
      <p:ext uri="{BB962C8B-B14F-4D97-AF65-F5344CB8AC3E}">
        <p14:creationId xmlns:p14="http://schemas.microsoft.com/office/powerpoint/2010/main" val="35904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A9EDF-CAF2-47AD-8989-50D883AA5D2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Step 2: Generating rules from frequent </a:t>
            </a:r>
            <a:r>
              <a:rPr lang="en-US" altLang="zh-CN" sz="2800" dirty="0" err="1">
                <a:ea typeface="宋体" charset="-122"/>
              </a:rPr>
              <a:t>itemsets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97888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Frequent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itemsets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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association rules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One more step is needed to generate association rules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each frequent </a:t>
            </a:r>
            <a:r>
              <a:rPr lang="en-US" altLang="zh-CN" dirty="0" err="1">
                <a:ea typeface="宋体" charset="-122"/>
              </a:rPr>
              <a:t>itemset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For each proper nonempty subset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of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Let </a:t>
            </a:r>
            <a:r>
              <a:rPr lang="en-US" altLang="zh-CN" i="1" dirty="0">
                <a:ea typeface="宋体" charset="-122"/>
              </a:rPr>
              <a:t>B </a:t>
            </a:r>
            <a:r>
              <a:rPr lang="en-US" altLang="zh-CN" dirty="0">
                <a:ea typeface="宋体" charset="-122"/>
              </a:rPr>
              <a:t>= X - </a:t>
            </a:r>
            <a:r>
              <a:rPr lang="en-US" altLang="zh-CN" i="1" dirty="0">
                <a:ea typeface="宋体" charset="-122"/>
              </a:rPr>
              <a:t>A</a:t>
            </a:r>
            <a:endParaRPr lang="en-US" altLang="zh-CN" dirty="0">
              <a:ea typeface="宋体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</a:t>
            </a:r>
            <a:r>
              <a:rPr lang="en-US" altLang="zh-CN" sz="30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B is an association rule if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Confidence(A </a:t>
            </a:r>
            <a:r>
              <a:rPr lang="en-US" altLang="zh-CN" sz="26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ea typeface="宋体" charset="-122"/>
              </a:rPr>
              <a:t> B) 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≥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minconf</a:t>
            </a:r>
            <a:r>
              <a:rPr lang="en-US" altLang="zh-CN" sz="2400" dirty="0">
                <a:ea typeface="宋体" charset="-122"/>
              </a:rPr>
              <a:t>,</a:t>
            </a:r>
          </a:p>
          <a:p>
            <a:pPr marL="1143000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	support(A </a:t>
            </a:r>
            <a:r>
              <a:rPr lang="en-US" altLang="zh-CN" sz="2600" dirty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 B) 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= support(A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B) = support(X) </a:t>
            </a:r>
          </a:p>
          <a:p>
            <a:pPr marL="1143000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	confidence(A </a:t>
            </a:r>
            <a:r>
              <a:rPr lang="en-US" altLang="zh-CN" sz="2600" dirty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 B) = support(A 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 B) / support(A)</a:t>
            </a:r>
          </a:p>
          <a:p>
            <a:pPr marL="1143000" lvl="2" indent="-228600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7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6AB8C-B8DD-4182-BD3E-EA74F9E71C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72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Generating rules: an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4918075"/>
          </a:xfrm>
        </p:spPr>
        <p:txBody>
          <a:bodyPr/>
          <a:lstStyle/>
          <a:p>
            <a:r>
              <a:rPr lang="en-US" altLang="zh-CN" sz="2600" dirty="0">
                <a:ea typeface="宋体" charset="-122"/>
              </a:rPr>
              <a:t>Suppose {2,3,4} is frequent, with sup=50%</a:t>
            </a:r>
          </a:p>
          <a:p>
            <a:pPr marL="742950" lvl="1" indent="-285750"/>
            <a:r>
              <a:rPr lang="en-US" altLang="zh-CN" sz="2200" dirty="0">
                <a:ea typeface="宋体" charset="-122"/>
              </a:rPr>
              <a:t>Proper nonempty subsets: {2,3}, {2,4}, {3,4}, {2}, {3}, {4}, with sup=50%, 50%, 75%, 75%, 75%, 75% respectively</a:t>
            </a:r>
          </a:p>
          <a:p>
            <a:pPr marL="742950" lvl="1" indent="-285750"/>
            <a:r>
              <a:rPr lang="en-US" altLang="zh-CN" sz="2200" dirty="0">
                <a:ea typeface="宋体" charset="-122"/>
              </a:rPr>
              <a:t>These generate </a:t>
            </a:r>
            <a:r>
              <a:rPr lang="en-US" altLang="zh-CN" sz="2200" dirty="0" smtClean="0">
                <a:ea typeface="宋体" charset="-122"/>
              </a:rPr>
              <a:t>the </a:t>
            </a:r>
            <a:r>
              <a:rPr lang="en-US" altLang="zh-CN" sz="2200" dirty="0">
                <a:ea typeface="宋体" charset="-122"/>
              </a:rPr>
              <a:t>association rules: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2,3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4, 	confidence=100%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2,4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3, 	confidence=100%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3,4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2, 	confidence=67%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2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3,4, 	confidence=67%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3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2,4, 	confidence=67%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4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2,3, 	confidence=67%</a:t>
            </a:r>
          </a:p>
          <a:p>
            <a:pPr marL="1143000" lvl="2" indent="-228600"/>
            <a:r>
              <a:rPr lang="en-US" altLang="zh-CN" dirty="0">
                <a:ea typeface="宋体" charset="-122"/>
              </a:rPr>
              <a:t>All rules have support = 50%</a:t>
            </a:r>
          </a:p>
        </p:txBody>
      </p:sp>
    </p:spTree>
    <p:extLst>
      <p:ext uri="{BB962C8B-B14F-4D97-AF65-F5344CB8AC3E}">
        <p14:creationId xmlns:p14="http://schemas.microsoft.com/office/powerpoint/2010/main" val="26068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3201CD-9DDC-4843-BDDD-ACC5DFB7A2A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" y="0"/>
            <a:ext cx="9138527" cy="90872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Generating rules: summary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1534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To recap, in order to obtain A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B, we need to have support(A </a:t>
            </a:r>
            <a:r>
              <a:rPr lang="en-US" altLang="zh-CN" sz="31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B) and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support(A|B)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All the required information for confidence computation has already been recorded in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itemset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generation. No need to see the data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any more.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This step is not as time-consuming as frequent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itemsets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generation.</a:t>
            </a:r>
          </a:p>
        </p:txBody>
      </p:sp>
    </p:spTree>
    <p:extLst>
      <p:ext uri="{BB962C8B-B14F-4D97-AF65-F5344CB8AC3E}">
        <p14:creationId xmlns:p14="http://schemas.microsoft.com/office/powerpoint/2010/main" val="38615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D69D7-C021-4370-A084-C17131FCD3A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Road map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Basic concepts</a:t>
            </a:r>
          </a:p>
          <a:p>
            <a:r>
              <a:rPr lang="en-US" altLang="zh-CN" sz="2800" dirty="0" err="1">
                <a:ea typeface="宋体" charset="-122"/>
              </a:rPr>
              <a:t>Apriori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algorithm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Improving the Efficiency of </a:t>
            </a:r>
            <a:r>
              <a:rPr lang="en-US" altLang="zh-CN" sz="2800" dirty="0" err="1">
                <a:solidFill>
                  <a:srgbClr val="FF0000"/>
                </a:solidFill>
                <a:ea typeface="宋体" charset="-122"/>
              </a:rPr>
              <a:t>Apriori</a:t>
            </a:r>
            <a:endParaRPr lang="en-US" altLang="zh-CN" sz="2800" dirty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800" dirty="0" err="1">
                <a:ea typeface="宋体" charset="-122"/>
              </a:rPr>
              <a:t>FPGrowth</a:t>
            </a:r>
            <a:r>
              <a:rPr lang="en-US" altLang="zh-CN" sz="2800" dirty="0">
                <a:ea typeface="宋体" charset="-122"/>
              </a:rPr>
              <a:t>:  A Frequent Pattern-Growth Approach</a:t>
            </a:r>
          </a:p>
          <a:p>
            <a:r>
              <a:rPr lang="en-US" altLang="zh-CN" sz="2800" dirty="0">
                <a:ea typeface="宋体" charset="-122"/>
              </a:rPr>
              <a:t>ECLAT: Frequent Pattern Mining with Vertical Data Format</a:t>
            </a:r>
          </a:p>
          <a:p>
            <a:r>
              <a:rPr lang="en-US" altLang="zh-CN" sz="2800" dirty="0">
                <a:ea typeface="宋体" charset="-122"/>
              </a:rPr>
              <a:t>Mining Close Frequent Patterns and </a:t>
            </a:r>
            <a:r>
              <a:rPr lang="en-US" altLang="zh-CN" sz="2800" dirty="0" err="1">
                <a:ea typeface="宋体" charset="-122"/>
              </a:rPr>
              <a:t>Maxpatterns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Further Improvement of the </a:t>
            </a:r>
            <a:r>
              <a:rPr lang="en-US" altLang="zh-CN" sz="3200" dirty="0" err="1" smtClean="0"/>
              <a:t>Apriori</a:t>
            </a:r>
            <a:r>
              <a:rPr lang="en-US" altLang="zh-CN" sz="3200" dirty="0" smtClean="0"/>
              <a:t>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Major computational challenges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Multiple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scans</a:t>
            </a:r>
            <a:r>
              <a:rPr lang="en-US" altLang="zh-CN" dirty="0" smtClean="0"/>
              <a:t> of transaction database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Huge</a:t>
            </a:r>
            <a:r>
              <a:rPr lang="en-US" altLang="zh-CN" dirty="0" smtClean="0"/>
              <a:t> number of </a:t>
            </a:r>
            <a:r>
              <a:rPr lang="en-US" altLang="zh-CN" dirty="0" smtClean="0">
                <a:solidFill>
                  <a:srgbClr val="C00000"/>
                </a:solidFill>
              </a:rPr>
              <a:t>candidates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Tedious</a:t>
            </a:r>
            <a:r>
              <a:rPr lang="en-US" altLang="zh-CN" dirty="0" smtClean="0"/>
              <a:t> workload of support </a:t>
            </a:r>
            <a:r>
              <a:rPr lang="en-US" altLang="zh-CN" dirty="0" smtClean="0">
                <a:solidFill>
                  <a:srgbClr val="C00000"/>
                </a:solidFill>
              </a:rPr>
              <a:t>counting</a:t>
            </a:r>
            <a:r>
              <a:rPr lang="en-US" altLang="zh-CN" dirty="0" smtClean="0"/>
              <a:t> for candidates</a:t>
            </a:r>
          </a:p>
          <a:p>
            <a:r>
              <a:rPr lang="en-US" altLang="zh-CN" dirty="0" smtClean="0"/>
              <a:t>Improving 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: general ideas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Reduce</a:t>
            </a:r>
            <a:r>
              <a:rPr lang="en-US" altLang="zh-CN" dirty="0" smtClean="0"/>
              <a:t> passes of transaction database </a:t>
            </a:r>
            <a:r>
              <a:rPr lang="en-US" altLang="zh-CN" dirty="0" smtClean="0">
                <a:solidFill>
                  <a:srgbClr val="C00000"/>
                </a:solidFill>
              </a:rPr>
              <a:t>scans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Shrink</a:t>
            </a:r>
            <a:r>
              <a:rPr lang="en-US" altLang="zh-CN" dirty="0" smtClean="0"/>
              <a:t> number of </a:t>
            </a:r>
            <a:r>
              <a:rPr lang="en-US" altLang="zh-CN" dirty="0" smtClean="0">
                <a:solidFill>
                  <a:srgbClr val="C00000"/>
                </a:solidFill>
              </a:rPr>
              <a:t>candidates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Facilitate</a:t>
            </a:r>
            <a:r>
              <a:rPr lang="en-US" altLang="zh-CN" dirty="0" smtClean="0"/>
              <a:t> support </a:t>
            </a:r>
            <a:r>
              <a:rPr lang="en-US" altLang="zh-CN" dirty="0" smtClean="0">
                <a:solidFill>
                  <a:srgbClr val="C00000"/>
                </a:solidFill>
              </a:rPr>
              <a:t>counting</a:t>
            </a:r>
            <a:r>
              <a:rPr lang="en-US" altLang="zh-CN" dirty="0" smtClean="0"/>
              <a:t> of candidates</a:t>
            </a:r>
          </a:p>
        </p:txBody>
      </p:sp>
    </p:spTree>
    <p:extLst>
      <p:ext uri="{BB962C8B-B14F-4D97-AF65-F5344CB8AC3E}">
        <p14:creationId xmlns:p14="http://schemas.microsoft.com/office/powerpoint/2010/main" val="9317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 Pattern Analysis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12" y="40832"/>
            <a:ext cx="1691680" cy="115592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536" y="1340768"/>
            <a:ext cx="8424167" cy="525621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Frequent pattern</a:t>
            </a:r>
            <a:r>
              <a:rPr lang="en-US" altLang="zh-CN" dirty="0" smtClean="0">
                <a:solidFill>
                  <a:schemeClr val="tx1"/>
                </a:solidFill>
              </a:rPr>
              <a:t>: a pattern (a set of items, subsequences, substructures, etc.) that occurs frequently in a data set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First proposed by </a:t>
            </a:r>
            <a:r>
              <a:rPr lang="en-US" altLang="zh-CN" dirty="0" err="1" smtClean="0">
                <a:solidFill>
                  <a:schemeClr val="tx1"/>
                </a:solidFill>
              </a:rPr>
              <a:t>Agrawal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Imielinski</a:t>
            </a:r>
            <a:r>
              <a:rPr lang="en-US" altLang="zh-CN" dirty="0" smtClean="0">
                <a:solidFill>
                  <a:schemeClr val="tx1"/>
                </a:solidFill>
              </a:rPr>
              <a:t>, and Swami in the context of </a:t>
            </a:r>
            <a:r>
              <a:rPr lang="en-US" altLang="zh-CN" dirty="0" smtClean="0">
                <a:solidFill>
                  <a:srgbClr val="C00000"/>
                </a:solidFill>
              </a:rPr>
              <a:t>frequent </a:t>
            </a:r>
            <a:r>
              <a:rPr lang="en-US" altLang="zh-CN" dirty="0" err="1" smtClean="0">
                <a:solidFill>
                  <a:srgbClr val="C00000"/>
                </a:solidFill>
              </a:rPr>
              <a:t>itemsets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 </a:t>
            </a:r>
            <a:r>
              <a:rPr lang="en-US" altLang="zh-CN" dirty="0" smtClean="0">
                <a:solidFill>
                  <a:srgbClr val="C00000"/>
                </a:solidFill>
              </a:rPr>
              <a:t>association rule mining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Motivation: Finding inherent regularities in data</a:t>
            </a:r>
          </a:p>
          <a:p>
            <a:pPr lvl="1"/>
            <a:r>
              <a:rPr lang="en-US" altLang="zh-CN" dirty="0" smtClean="0"/>
              <a:t>What products were often purchased together?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Beer and diapers?</a:t>
            </a:r>
          </a:p>
          <a:p>
            <a:pPr lvl="1"/>
            <a:r>
              <a:rPr lang="en-US" altLang="zh-CN" dirty="0" smtClean="0"/>
              <a:t>What are the subsequent purchases after buying a PC?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Partition: Scan Database Only Twice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Any </a:t>
            </a:r>
            <a:r>
              <a:rPr lang="en-US" altLang="zh-CN" sz="2800" dirty="0" err="1" smtClean="0"/>
              <a:t>itemset</a:t>
            </a:r>
            <a:r>
              <a:rPr lang="en-US" altLang="zh-CN" sz="2800" dirty="0" smtClean="0"/>
              <a:t> that is potentially frequent in DB must be frequent in at least one of the partitions of DB</a:t>
            </a:r>
          </a:p>
          <a:p>
            <a:pPr lvl="1"/>
            <a:r>
              <a:rPr lang="en-US" altLang="zh-CN" sz="2400" dirty="0" smtClean="0"/>
              <a:t>Scan 1: partition database and find local frequent patterns</a:t>
            </a:r>
          </a:p>
          <a:p>
            <a:pPr lvl="1"/>
            <a:r>
              <a:rPr lang="en-US" altLang="zh-CN" sz="2400" dirty="0" smtClean="0"/>
              <a:t>Scan 2: consolidate global frequent patterns</a:t>
            </a:r>
          </a:p>
          <a:p>
            <a:r>
              <a:rPr lang="en-US" altLang="zh-CN" sz="2800" dirty="0" smtClean="0"/>
              <a:t>A. </a:t>
            </a:r>
            <a:r>
              <a:rPr lang="en-US" altLang="zh-CN" sz="2800" dirty="0" err="1" smtClean="0"/>
              <a:t>Savasere</a:t>
            </a:r>
            <a:r>
              <a:rPr lang="en-US" altLang="zh-CN" sz="2800" dirty="0" smtClean="0"/>
              <a:t>, E. </a:t>
            </a:r>
            <a:r>
              <a:rPr lang="en-US" altLang="zh-CN" sz="2800" dirty="0" err="1" smtClean="0"/>
              <a:t>Omiecinski</a:t>
            </a:r>
            <a:r>
              <a:rPr lang="en-US" altLang="zh-CN" sz="2800" dirty="0" smtClean="0"/>
              <a:t> and S. </a:t>
            </a:r>
            <a:r>
              <a:rPr lang="en-US" altLang="zh-CN" sz="2800" dirty="0" err="1" smtClean="0"/>
              <a:t>Navathe</a:t>
            </a:r>
            <a:r>
              <a:rPr lang="en-US" altLang="zh-CN" sz="2800" dirty="0" smtClean="0"/>
              <a:t>, VLDB’95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066800" y="4832176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2895600" y="4679776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5943600" y="4832176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7" name="Oval 9"/>
          <p:cNvSpPr>
            <a:spLocks noChangeArrowheads="1"/>
          </p:cNvSpPr>
          <p:nvPr/>
        </p:nvSpPr>
        <p:spPr bwMode="auto">
          <a:xfrm>
            <a:off x="4572000" y="5441776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8" name="Oval 11"/>
          <p:cNvSpPr>
            <a:spLocks noChangeArrowheads="1"/>
          </p:cNvSpPr>
          <p:nvPr/>
        </p:nvSpPr>
        <p:spPr bwMode="auto">
          <a:xfrm>
            <a:off x="4906963" y="5441776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9" name="Oval 12"/>
          <p:cNvSpPr>
            <a:spLocks noChangeArrowheads="1"/>
          </p:cNvSpPr>
          <p:nvPr/>
        </p:nvSpPr>
        <p:spPr bwMode="auto">
          <a:xfrm>
            <a:off x="5257800" y="5441776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0" name="TextBox 13"/>
          <p:cNvSpPr txBox="1">
            <a:spLocks noChangeArrowheads="1"/>
          </p:cNvSpPr>
          <p:nvPr/>
        </p:nvSpPr>
        <p:spPr bwMode="auto">
          <a:xfrm>
            <a:off x="1371600" y="605137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3200400" y="605137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6248400" y="605137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2362200" y="605137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+</a:t>
            </a:r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>
            <a:off x="7239000" y="6051376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=       DB</a:t>
            </a:r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5638800" y="605137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+</a:t>
            </a:r>
          </a:p>
        </p:txBody>
      </p:sp>
      <p:sp>
        <p:nvSpPr>
          <p:cNvPr id="35856" name="TextBox 20"/>
          <p:cNvSpPr txBox="1">
            <a:spLocks noChangeArrowheads="1"/>
          </p:cNvSpPr>
          <p:nvPr/>
        </p:nvSpPr>
        <p:spPr bwMode="auto">
          <a:xfrm>
            <a:off x="4114800" y="605137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+</a:t>
            </a:r>
          </a:p>
        </p:txBody>
      </p:sp>
      <p:sp>
        <p:nvSpPr>
          <p:cNvPr id="35857" name="TextBox 21"/>
          <p:cNvSpPr txBox="1">
            <a:spLocks noChangeArrowheads="1"/>
          </p:cNvSpPr>
          <p:nvPr/>
        </p:nvSpPr>
        <p:spPr bwMode="auto">
          <a:xfrm>
            <a:off x="762000" y="6432376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sup</a:t>
            </a:r>
            <a:r>
              <a:rPr lang="en-US" altLang="zh-CN" sz="1800" baseline="-25000">
                <a:ea typeface="SimSun" panose="02010600030101010101" pitchFamily="2" charset="-122"/>
              </a:rPr>
              <a:t>1</a:t>
            </a:r>
            <a:r>
              <a:rPr lang="en-US" altLang="zh-CN" sz="1800">
                <a:ea typeface="SimSun" panose="02010600030101010101" pitchFamily="2" charset="-122"/>
              </a:rPr>
              <a:t>(i) &lt; </a:t>
            </a:r>
            <a:r>
              <a:rPr lang="el-GR" altLang="zh-CN" sz="1800"/>
              <a:t>σ</a:t>
            </a:r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5858" name="TextBox 22"/>
          <p:cNvSpPr txBox="1">
            <a:spLocks noChangeArrowheads="1"/>
          </p:cNvSpPr>
          <p:nvPr/>
        </p:nvSpPr>
        <p:spPr bwMode="auto">
          <a:xfrm>
            <a:off x="2590800" y="6432376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sup</a:t>
            </a:r>
            <a:r>
              <a:rPr lang="en-US" altLang="zh-CN" sz="1800" baseline="-25000">
                <a:ea typeface="SimSun" panose="02010600030101010101" pitchFamily="2" charset="-122"/>
              </a:rPr>
              <a:t>2</a:t>
            </a:r>
            <a:r>
              <a:rPr lang="en-US" altLang="zh-CN" sz="1800">
                <a:ea typeface="SimSun" panose="02010600030101010101" pitchFamily="2" charset="-122"/>
              </a:rPr>
              <a:t>(i) &lt; </a:t>
            </a:r>
            <a:r>
              <a:rPr lang="el-GR" altLang="zh-CN" sz="1800"/>
              <a:t>σ</a:t>
            </a:r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5859" name="TextBox 23"/>
          <p:cNvSpPr txBox="1">
            <a:spLocks noChangeArrowheads="1"/>
          </p:cNvSpPr>
          <p:nvPr/>
        </p:nvSpPr>
        <p:spPr bwMode="auto">
          <a:xfrm>
            <a:off x="5486400" y="6443489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sup</a:t>
            </a:r>
            <a:r>
              <a:rPr lang="en-US" altLang="zh-CN" sz="1800" baseline="-25000">
                <a:ea typeface="SimSun" panose="02010600030101010101" pitchFamily="2" charset="-122"/>
              </a:rPr>
              <a:t>k</a:t>
            </a:r>
            <a:r>
              <a:rPr lang="en-US" altLang="zh-CN" sz="1800">
                <a:ea typeface="SimSun" panose="02010600030101010101" pitchFamily="2" charset="-122"/>
              </a:rPr>
              <a:t>(i) &lt; </a:t>
            </a:r>
            <a:r>
              <a:rPr lang="el-GR" altLang="zh-CN" sz="1800"/>
              <a:t>σ</a:t>
            </a:r>
            <a:r>
              <a:rPr lang="en-US" altLang="zh-CN" sz="1800">
                <a:ea typeface="SimSun" panose="02010600030101010101" pitchFamily="2" charset="-122"/>
              </a:rPr>
              <a:t>DB</a:t>
            </a:r>
            <a:r>
              <a:rPr lang="en-US" altLang="zh-CN" sz="1800" baseline="-25000"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7391400" y="6443489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sup(i) &lt; </a:t>
            </a:r>
            <a:r>
              <a:rPr lang="el-GR" altLang="zh-CN" sz="1800"/>
              <a:t>σ</a:t>
            </a:r>
            <a:r>
              <a:rPr lang="en-US" altLang="zh-CN" sz="1800">
                <a:ea typeface="SimSun" panose="02010600030101010101" pitchFamily="2" charset="-122"/>
              </a:rPr>
              <a:t>DB</a:t>
            </a:r>
            <a:endParaRPr lang="en-US" altLang="zh-CN" sz="1800" baseline="-250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8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DHP: Reduce the Number of Candidates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A k-</a:t>
            </a:r>
            <a:r>
              <a:rPr lang="en-US" altLang="zh-CN" sz="2800" dirty="0" err="1" smtClean="0"/>
              <a:t>itemset</a:t>
            </a:r>
            <a:r>
              <a:rPr lang="en-US" altLang="zh-CN" sz="2800" dirty="0" smtClean="0"/>
              <a:t> whose corresponding hashing bucket count is below the threshold cannot be frequent</a:t>
            </a:r>
          </a:p>
          <a:p>
            <a:pPr lvl="1"/>
            <a:r>
              <a:rPr lang="en-US" altLang="zh-CN" sz="2400" dirty="0" smtClean="0"/>
              <a:t>Candidates: </a:t>
            </a:r>
            <a:r>
              <a:rPr lang="en-US" altLang="zh-CN" sz="2400" dirty="0" smtClean="0">
                <a:solidFill>
                  <a:srgbClr val="008000"/>
                </a:solidFill>
              </a:rPr>
              <a:t>a, b, c, d, e</a:t>
            </a:r>
          </a:p>
          <a:p>
            <a:pPr lvl="1"/>
            <a:r>
              <a:rPr lang="en-US" altLang="zh-CN" sz="2400" dirty="0" smtClean="0"/>
              <a:t>Hash entries</a:t>
            </a:r>
          </a:p>
          <a:p>
            <a:pPr lvl="2"/>
            <a:r>
              <a:rPr lang="en-US" altLang="zh-CN" sz="2000" dirty="0" smtClean="0"/>
              <a:t>{</a:t>
            </a:r>
            <a:r>
              <a:rPr lang="en-US" altLang="zh-CN" sz="2000" dirty="0" smtClean="0">
                <a:solidFill>
                  <a:srgbClr val="008000"/>
                </a:solidFill>
              </a:rPr>
              <a:t>ab, ad, ae</a:t>
            </a:r>
            <a:r>
              <a:rPr lang="en-US" altLang="zh-CN" sz="2000" dirty="0" smtClean="0"/>
              <a:t>}</a:t>
            </a:r>
          </a:p>
          <a:p>
            <a:pPr lvl="2"/>
            <a:r>
              <a:rPr lang="en-US" altLang="zh-CN" sz="2000" dirty="0" smtClean="0"/>
              <a:t>{</a:t>
            </a:r>
            <a:r>
              <a:rPr lang="en-US" altLang="zh-CN" sz="2000" dirty="0" err="1" smtClean="0">
                <a:solidFill>
                  <a:srgbClr val="008000"/>
                </a:solidFill>
              </a:rPr>
              <a:t>bd</a:t>
            </a:r>
            <a:r>
              <a:rPr lang="en-US" altLang="zh-CN" sz="2000" dirty="0" smtClean="0">
                <a:solidFill>
                  <a:srgbClr val="008000"/>
                </a:solidFill>
              </a:rPr>
              <a:t>, be, de</a:t>
            </a:r>
            <a:r>
              <a:rPr lang="en-US" altLang="zh-CN" sz="2000" dirty="0" smtClean="0"/>
              <a:t>} </a:t>
            </a:r>
          </a:p>
          <a:p>
            <a:pPr lvl="2"/>
            <a:r>
              <a:rPr lang="en-US" altLang="zh-CN" sz="2000" dirty="0" smtClean="0"/>
              <a:t>…</a:t>
            </a:r>
          </a:p>
          <a:p>
            <a:pPr lvl="1"/>
            <a:r>
              <a:rPr lang="en-US" altLang="zh-CN" sz="2400" dirty="0" smtClean="0"/>
              <a:t>Frequent 1-itemset: </a:t>
            </a:r>
            <a:r>
              <a:rPr lang="en-US" altLang="zh-CN" sz="2400" dirty="0" smtClean="0">
                <a:solidFill>
                  <a:srgbClr val="008000"/>
                </a:solidFill>
              </a:rPr>
              <a:t>a, b, d, e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ab</a:t>
            </a:r>
            <a:r>
              <a:rPr lang="en-US" altLang="zh-CN" sz="2400" dirty="0" smtClean="0"/>
              <a:t> is not a candidate 2-itemset if the sum of count of {</a:t>
            </a:r>
            <a:r>
              <a:rPr lang="en-US" altLang="zh-CN" sz="2400" dirty="0" smtClean="0">
                <a:solidFill>
                  <a:srgbClr val="008000"/>
                </a:solidFill>
              </a:rPr>
              <a:t>ab, ad, ae</a:t>
            </a:r>
            <a:r>
              <a:rPr lang="en-US" altLang="zh-CN" sz="2400" dirty="0" smtClean="0"/>
              <a:t>} is below support threshold</a:t>
            </a:r>
          </a:p>
          <a:p>
            <a:r>
              <a:rPr lang="en-US" altLang="zh-CN" sz="2400" dirty="0" smtClean="0"/>
              <a:t>J. Park, M. Chen, and P. Yu. An effective hash-based algorithm for mining association rules. SIGMOD’95</a:t>
            </a:r>
          </a:p>
        </p:txBody>
      </p:sp>
      <p:grpSp>
        <p:nvGrpSpPr>
          <p:cNvPr id="36869" name="Group 25"/>
          <p:cNvGrpSpPr>
            <a:grpSpLocks/>
          </p:cNvGrpSpPr>
          <p:nvPr/>
        </p:nvGrpSpPr>
        <p:grpSpPr bwMode="auto">
          <a:xfrm>
            <a:off x="5678760" y="2132856"/>
            <a:ext cx="2133600" cy="2547938"/>
            <a:chOff x="5715000" y="1981200"/>
            <a:chExt cx="2133600" cy="2548354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5715000" y="1981200"/>
              <a:ext cx="2133600" cy="2514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cxnSp>
          <p:nvCxnSpPr>
            <p:cNvPr id="36872" name="Straight Connector 8"/>
            <p:cNvCxnSpPr>
              <a:cxnSpLocks noChangeShapeType="1"/>
            </p:cNvCxnSpPr>
            <p:nvPr/>
          </p:nvCxnSpPr>
          <p:spPr bwMode="auto">
            <a:xfrm>
              <a:off x="5715000" y="2360612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3" name="Straight Connector 10"/>
            <p:cNvCxnSpPr>
              <a:cxnSpLocks noChangeShapeType="1"/>
            </p:cNvCxnSpPr>
            <p:nvPr/>
          </p:nvCxnSpPr>
          <p:spPr bwMode="auto">
            <a:xfrm>
              <a:off x="5715000" y="2667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Straight Connector 11"/>
            <p:cNvCxnSpPr>
              <a:cxnSpLocks noChangeShapeType="1"/>
            </p:cNvCxnSpPr>
            <p:nvPr/>
          </p:nvCxnSpPr>
          <p:spPr bwMode="auto">
            <a:xfrm>
              <a:off x="5715000" y="3048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Straight Connector 12"/>
            <p:cNvCxnSpPr>
              <a:cxnSpLocks noChangeShapeType="1"/>
            </p:cNvCxnSpPr>
            <p:nvPr/>
          </p:nvCxnSpPr>
          <p:spPr bwMode="auto">
            <a:xfrm>
              <a:off x="5715000" y="4191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Straight Connector 14"/>
            <p:cNvCxnSpPr>
              <a:cxnSpLocks noChangeShapeType="1"/>
            </p:cNvCxnSpPr>
            <p:nvPr/>
          </p:nvCxnSpPr>
          <p:spPr bwMode="auto">
            <a:xfrm rot="5400000">
              <a:off x="5143500" y="3238500"/>
              <a:ext cx="2514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7" name="TextBox 15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SimSun" panose="02010600030101010101" pitchFamily="2" charset="-122"/>
                </a:rPr>
                <a:t>count</a:t>
              </a:r>
            </a:p>
          </p:txBody>
        </p:sp>
        <p:sp>
          <p:nvSpPr>
            <p:cNvPr id="36878" name="TextBox 16"/>
            <p:cNvSpPr txBox="1">
              <a:spLocks noChangeArrowheads="1"/>
            </p:cNvSpPr>
            <p:nvPr/>
          </p:nvSpPr>
          <p:spPr bwMode="auto">
            <a:xfrm>
              <a:off x="6553200" y="1981200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SimSun" panose="02010600030101010101" pitchFamily="2" charset="-122"/>
                </a:rPr>
                <a:t>itemsets</a:t>
              </a:r>
            </a:p>
          </p:txBody>
        </p:sp>
        <p:sp>
          <p:nvSpPr>
            <p:cNvPr id="36879" name="TextBox 17"/>
            <p:cNvSpPr txBox="1">
              <a:spLocks noChangeArrowheads="1"/>
            </p:cNvSpPr>
            <p:nvPr/>
          </p:nvSpPr>
          <p:spPr bwMode="auto">
            <a:xfrm>
              <a:off x="5867400" y="2404646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35</a:t>
              </a:r>
            </a:p>
          </p:txBody>
        </p:sp>
        <p:sp>
          <p:nvSpPr>
            <p:cNvPr id="36880" name="TextBox 18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1371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 dirty="0">
                  <a:ea typeface="SimSun" panose="02010600030101010101" pitchFamily="2" charset="-122"/>
                </a:rPr>
                <a:t>{ab, ad, ae}</a:t>
              </a:r>
            </a:p>
          </p:txBody>
        </p:sp>
        <p:sp>
          <p:nvSpPr>
            <p:cNvPr id="36881" name="TextBox 19"/>
            <p:cNvSpPr txBox="1">
              <a:spLocks noChangeArrowheads="1"/>
            </p:cNvSpPr>
            <p:nvPr/>
          </p:nvSpPr>
          <p:spPr bwMode="auto">
            <a:xfrm>
              <a:off x="6400800" y="4191000"/>
              <a:ext cx="1371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{yz, qs, wt}</a:t>
              </a:r>
            </a:p>
          </p:txBody>
        </p:sp>
        <p:sp>
          <p:nvSpPr>
            <p:cNvPr id="36882" name="TextBox 20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88</a:t>
              </a:r>
            </a:p>
          </p:txBody>
        </p:sp>
        <p:sp>
          <p:nvSpPr>
            <p:cNvPr id="36883" name="TextBox 21"/>
            <p:cNvSpPr txBox="1">
              <a:spLocks noChangeArrowheads="1"/>
            </p:cNvSpPr>
            <p:nvPr/>
          </p:nvSpPr>
          <p:spPr bwMode="auto">
            <a:xfrm>
              <a:off x="5791200" y="41910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102</a:t>
              </a:r>
            </a:p>
          </p:txBody>
        </p:sp>
        <p:sp>
          <p:nvSpPr>
            <p:cNvPr id="36884" name="TextBox 22"/>
            <p:cNvSpPr txBox="1">
              <a:spLocks noChangeArrowheads="1"/>
            </p:cNvSpPr>
            <p:nvPr/>
          </p:nvSpPr>
          <p:spPr bwMode="auto">
            <a:xfrm flipV="1">
              <a:off x="5943600" y="3200400"/>
              <a:ext cx="228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...</a:t>
              </a:r>
            </a:p>
          </p:txBody>
        </p:sp>
        <p:sp>
          <p:nvSpPr>
            <p:cNvPr id="36885" name="TextBox 23"/>
            <p:cNvSpPr txBox="1">
              <a:spLocks noChangeArrowheads="1"/>
            </p:cNvSpPr>
            <p:nvPr/>
          </p:nvSpPr>
          <p:spPr bwMode="auto">
            <a:xfrm>
              <a:off x="6477000" y="2667000"/>
              <a:ext cx="1371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{bd, be, de}</a:t>
              </a:r>
            </a:p>
          </p:txBody>
        </p:sp>
        <p:sp>
          <p:nvSpPr>
            <p:cNvPr id="36886" name="TextBox 24"/>
            <p:cNvSpPr txBox="1">
              <a:spLocks noChangeArrowheads="1"/>
            </p:cNvSpPr>
            <p:nvPr/>
          </p:nvSpPr>
          <p:spPr bwMode="auto">
            <a:xfrm flipV="1">
              <a:off x="7010400" y="3276600"/>
              <a:ext cx="228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SimSun" panose="02010600030101010101" pitchFamily="2" charset="-122"/>
                </a:rPr>
                <a:t>...</a:t>
              </a:r>
            </a:p>
          </p:txBody>
        </p:sp>
      </p:grpSp>
      <p:sp>
        <p:nvSpPr>
          <p:cNvPr id="36870" name="Rectangle 26"/>
          <p:cNvSpPr>
            <a:spLocks noChangeArrowheads="1"/>
          </p:cNvSpPr>
          <p:nvPr/>
        </p:nvSpPr>
        <p:spPr bwMode="auto">
          <a:xfrm>
            <a:off x="6013723" y="4595466"/>
            <a:ext cx="1463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 b="1">
                <a:ea typeface="SimSun" panose="02010600030101010101" pitchFamily="2" charset="-122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67924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Sampling for Frequent Patterns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Select a sample of original database, mine frequent patterns within sample using </a:t>
            </a:r>
            <a:r>
              <a:rPr lang="en-US" altLang="zh-CN" dirty="0" err="1" smtClean="0">
                <a:solidFill>
                  <a:schemeClr val="tx1"/>
                </a:solidFill>
              </a:rPr>
              <a:t>Apriori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Scan database once to verify frequent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itemsets</a:t>
            </a:r>
            <a:r>
              <a:rPr lang="en-US" altLang="zh-CN" dirty="0" smtClean="0">
                <a:solidFill>
                  <a:schemeClr val="tx1"/>
                </a:solidFill>
              </a:rPr>
              <a:t> found in sample, only borders of closure of frequent patterns are checked</a:t>
            </a:r>
          </a:p>
          <a:p>
            <a:pPr lvl="1"/>
            <a:r>
              <a:rPr lang="en-US" altLang="zh-CN" dirty="0" smtClean="0"/>
              <a:t>Example: check </a:t>
            </a:r>
            <a:r>
              <a:rPr lang="en-US" altLang="zh-CN" dirty="0" err="1" smtClean="0">
                <a:solidFill>
                  <a:srgbClr val="008000"/>
                </a:solidFill>
              </a:rPr>
              <a:t>abcd</a:t>
            </a:r>
            <a:r>
              <a:rPr lang="en-US" altLang="zh-CN" dirty="0" smtClean="0"/>
              <a:t> instead of </a:t>
            </a:r>
            <a:r>
              <a:rPr lang="en-US" altLang="zh-CN" dirty="0" smtClean="0">
                <a:solidFill>
                  <a:srgbClr val="008000"/>
                </a:solidFill>
              </a:rPr>
              <a:t>ab, ac, …,</a:t>
            </a:r>
            <a:r>
              <a:rPr lang="en-US" altLang="zh-CN" dirty="0" smtClean="0"/>
              <a:t> etc.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Scan database again to find missed frequent patterns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H. </a:t>
            </a:r>
            <a:r>
              <a:rPr lang="en-US" altLang="zh-CN" dirty="0" err="1" smtClean="0">
                <a:solidFill>
                  <a:schemeClr val="tx1"/>
                </a:solidFill>
              </a:rPr>
              <a:t>Toivonen</a:t>
            </a:r>
            <a:r>
              <a:rPr lang="en-US" altLang="zh-CN" dirty="0" smtClean="0">
                <a:solidFill>
                  <a:schemeClr val="tx1"/>
                </a:solidFill>
              </a:rPr>
              <a:t>. Sampling large databases for association rules. In VLDB’96</a:t>
            </a:r>
          </a:p>
        </p:txBody>
      </p:sp>
    </p:spTree>
    <p:extLst>
      <p:ext uri="{BB962C8B-B14F-4D97-AF65-F5344CB8AC3E}">
        <p14:creationId xmlns:p14="http://schemas.microsoft.com/office/powerpoint/2010/main" val="325501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DIC: Reduce Number of Scans</a:t>
            </a:r>
          </a:p>
        </p:txBody>
      </p:sp>
      <p:sp>
        <p:nvSpPr>
          <p:cNvPr id="38966" name="Rectangle 5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3107"/>
            <a:ext cx="8229600" cy="5256213"/>
          </a:xfrm>
        </p:spPr>
        <p:txBody>
          <a:bodyPr/>
          <a:lstStyle/>
          <a:p>
            <a:r>
              <a:rPr lang="en-US" altLang="zh-CN" sz="1800" dirty="0" smtClean="0"/>
              <a:t>Once both </a:t>
            </a:r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dirty="0" smtClean="0"/>
              <a:t> and </a:t>
            </a:r>
            <a:r>
              <a:rPr lang="en-US" altLang="zh-CN" sz="1800" dirty="0" smtClean="0">
                <a:solidFill>
                  <a:srgbClr val="C00000"/>
                </a:solidFill>
              </a:rPr>
              <a:t>D</a:t>
            </a:r>
            <a:r>
              <a:rPr lang="en-US" altLang="zh-CN" sz="1800" dirty="0" smtClean="0"/>
              <a:t> are determined frequent, the counting of </a:t>
            </a:r>
            <a:r>
              <a:rPr lang="en-US" altLang="zh-CN" sz="1800" dirty="0" smtClean="0">
                <a:solidFill>
                  <a:srgbClr val="C00000"/>
                </a:solidFill>
              </a:rPr>
              <a:t>AD</a:t>
            </a:r>
            <a:r>
              <a:rPr lang="en-US" altLang="zh-CN" sz="1800" dirty="0" smtClean="0"/>
              <a:t> begins</a:t>
            </a:r>
          </a:p>
          <a:p>
            <a:r>
              <a:rPr lang="en-US" altLang="zh-CN" sz="1800" dirty="0" smtClean="0"/>
              <a:t>Once all length-2 subsets of </a:t>
            </a:r>
            <a:r>
              <a:rPr lang="en-US" altLang="zh-CN" sz="1800" dirty="0" smtClean="0">
                <a:solidFill>
                  <a:srgbClr val="C00000"/>
                </a:solidFill>
              </a:rPr>
              <a:t>BCD</a:t>
            </a:r>
            <a:r>
              <a:rPr lang="en-US" altLang="zh-CN" sz="1800" dirty="0" smtClean="0"/>
              <a:t> are determined frequent, the counting of </a:t>
            </a:r>
            <a:r>
              <a:rPr lang="en-US" altLang="zh-CN" sz="1800" dirty="0" smtClean="0">
                <a:solidFill>
                  <a:srgbClr val="C00000"/>
                </a:solidFill>
              </a:rPr>
              <a:t>BCD</a:t>
            </a:r>
            <a:r>
              <a:rPr lang="en-US" altLang="zh-CN" sz="1800" dirty="0" smtClean="0"/>
              <a:t> begins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251024" y="1988840"/>
            <a:ext cx="89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ABCD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84224" y="2750840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ABC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946224" y="275084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ABD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1708224" y="275084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ACD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2394024" y="2750840"/>
            <a:ext cx="736600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BCD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1824" y="351284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AB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641424" y="351284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AC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251024" y="351284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BC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1860624" y="3512840"/>
            <a:ext cx="581025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AD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2546424" y="351284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BD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3232224" y="351284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CD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49349" y="4365328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1098624" y="435104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1632024" y="435104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2165424" y="4351040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1463749" y="5051128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{}</a:t>
            </a:r>
          </a:p>
        </p:txBody>
      </p:sp>
      <p:cxnSp>
        <p:nvCxnSpPr>
          <p:cNvPr id="38932" name="AutoShape 19"/>
          <p:cNvCxnSpPr>
            <a:cxnSpLocks noChangeShapeType="1"/>
            <a:stCxn id="38931" idx="0"/>
            <a:endCxn id="38927" idx="2"/>
          </p:cNvCxnSpPr>
          <p:nvPr/>
        </p:nvCxnSpPr>
        <p:spPr bwMode="auto">
          <a:xfrm flipH="1" flipV="1">
            <a:off x="738262" y="4771728"/>
            <a:ext cx="9445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0"/>
          <p:cNvCxnSpPr>
            <a:cxnSpLocks noChangeShapeType="1"/>
            <a:stCxn id="38931" idx="0"/>
            <a:endCxn id="38928" idx="2"/>
          </p:cNvCxnSpPr>
          <p:nvPr/>
        </p:nvCxnSpPr>
        <p:spPr bwMode="auto">
          <a:xfrm flipH="1" flipV="1">
            <a:off x="1281187" y="4757440"/>
            <a:ext cx="401637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31" idx="0"/>
            <a:endCxn id="38929" idx="2"/>
          </p:cNvCxnSpPr>
          <p:nvPr/>
        </p:nvCxnSpPr>
        <p:spPr bwMode="auto">
          <a:xfrm flipV="1">
            <a:off x="1682824" y="4757440"/>
            <a:ext cx="13176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1" idx="0"/>
            <a:endCxn id="38930" idx="2"/>
          </p:cNvCxnSpPr>
          <p:nvPr/>
        </p:nvCxnSpPr>
        <p:spPr bwMode="auto">
          <a:xfrm flipV="1">
            <a:off x="1682824" y="4757440"/>
            <a:ext cx="67151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27" idx="0"/>
            <a:endCxn id="38921" idx="2"/>
          </p:cNvCxnSpPr>
          <p:nvPr/>
        </p:nvCxnSpPr>
        <p:spPr bwMode="auto">
          <a:xfrm flipH="1" flipV="1">
            <a:off x="306462" y="3919240"/>
            <a:ext cx="431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7" idx="0"/>
            <a:endCxn id="38922" idx="2"/>
          </p:cNvCxnSpPr>
          <p:nvPr/>
        </p:nvCxnSpPr>
        <p:spPr bwMode="auto">
          <a:xfrm flipV="1">
            <a:off x="738262" y="3919240"/>
            <a:ext cx="177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5"/>
          <p:cNvCxnSpPr>
            <a:cxnSpLocks noChangeShapeType="1"/>
            <a:stCxn id="38927" idx="0"/>
            <a:endCxn id="38924" idx="2"/>
          </p:cNvCxnSpPr>
          <p:nvPr/>
        </p:nvCxnSpPr>
        <p:spPr bwMode="auto">
          <a:xfrm flipV="1">
            <a:off x="738262" y="3952578"/>
            <a:ext cx="14128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6"/>
          <p:cNvCxnSpPr>
            <a:cxnSpLocks noChangeShapeType="1"/>
            <a:stCxn id="38928" idx="0"/>
            <a:endCxn id="38923" idx="2"/>
          </p:cNvCxnSpPr>
          <p:nvPr/>
        </p:nvCxnSpPr>
        <p:spPr bwMode="auto">
          <a:xfrm flipV="1">
            <a:off x="1281187" y="3919240"/>
            <a:ext cx="2365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7"/>
          <p:cNvCxnSpPr>
            <a:cxnSpLocks noChangeShapeType="1"/>
            <a:stCxn id="38928" idx="0"/>
            <a:endCxn id="38921" idx="2"/>
          </p:cNvCxnSpPr>
          <p:nvPr/>
        </p:nvCxnSpPr>
        <p:spPr bwMode="auto">
          <a:xfrm flipH="1" flipV="1">
            <a:off x="306462" y="3919240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8"/>
          <p:cNvCxnSpPr>
            <a:cxnSpLocks noChangeShapeType="1"/>
            <a:stCxn id="38928" idx="0"/>
            <a:endCxn id="38925" idx="2"/>
          </p:cNvCxnSpPr>
          <p:nvPr/>
        </p:nvCxnSpPr>
        <p:spPr bwMode="auto">
          <a:xfrm flipV="1">
            <a:off x="1281187" y="3919240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29"/>
          <p:cNvCxnSpPr>
            <a:cxnSpLocks noChangeShapeType="1"/>
            <a:stCxn id="38929" idx="0"/>
            <a:endCxn id="38922" idx="2"/>
          </p:cNvCxnSpPr>
          <p:nvPr/>
        </p:nvCxnSpPr>
        <p:spPr bwMode="auto">
          <a:xfrm flipH="1" flipV="1">
            <a:off x="916062" y="3919240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0"/>
          <p:cNvCxnSpPr>
            <a:cxnSpLocks noChangeShapeType="1"/>
            <a:stCxn id="38929" idx="0"/>
            <a:endCxn id="38923" idx="2"/>
          </p:cNvCxnSpPr>
          <p:nvPr/>
        </p:nvCxnSpPr>
        <p:spPr bwMode="auto">
          <a:xfrm flipH="1" flipV="1">
            <a:off x="1517724" y="3919240"/>
            <a:ext cx="296863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4" name="AutoShape 31"/>
          <p:cNvCxnSpPr>
            <a:cxnSpLocks noChangeShapeType="1"/>
            <a:stCxn id="38929" idx="0"/>
            <a:endCxn id="38926" idx="2"/>
          </p:cNvCxnSpPr>
          <p:nvPr/>
        </p:nvCxnSpPr>
        <p:spPr bwMode="auto">
          <a:xfrm flipV="1">
            <a:off x="1814587" y="3919240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AutoShape 32"/>
          <p:cNvCxnSpPr>
            <a:cxnSpLocks noChangeShapeType="1"/>
            <a:stCxn id="38930" idx="0"/>
            <a:endCxn id="38924" idx="2"/>
          </p:cNvCxnSpPr>
          <p:nvPr/>
        </p:nvCxnSpPr>
        <p:spPr bwMode="auto">
          <a:xfrm flipH="1" flipV="1">
            <a:off x="2151137" y="3952578"/>
            <a:ext cx="203200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3"/>
          <p:cNvCxnSpPr>
            <a:cxnSpLocks noChangeShapeType="1"/>
            <a:stCxn id="38930" idx="0"/>
            <a:endCxn id="38925" idx="2"/>
          </p:cNvCxnSpPr>
          <p:nvPr/>
        </p:nvCxnSpPr>
        <p:spPr bwMode="auto">
          <a:xfrm flipV="1">
            <a:off x="2354337" y="3919240"/>
            <a:ext cx="466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4"/>
          <p:cNvCxnSpPr>
            <a:cxnSpLocks noChangeShapeType="1"/>
            <a:stCxn id="38930" idx="0"/>
            <a:endCxn id="38926" idx="2"/>
          </p:cNvCxnSpPr>
          <p:nvPr/>
        </p:nvCxnSpPr>
        <p:spPr bwMode="auto">
          <a:xfrm flipV="1">
            <a:off x="2354337" y="3919240"/>
            <a:ext cx="1152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5"/>
          <p:cNvCxnSpPr>
            <a:cxnSpLocks noChangeShapeType="1"/>
            <a:stCxn id="38921" idx="0"/>
            <a:endCxn id="38917" idx="2"/>
          </p:cNvCxnSpPr>
          <p:nvPr/>
        </p:nvCxnSpPr>
        <p:spPr bwMode="auto">
          <a:xfrm flipV="1">
            <a:off x="306462" y="3157240"/>
            <a:ext cx="23653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6"/>
          <p:cNvCxnSpPr>
            <a:cxnSpLocks noChangeShapeType="1"/>
            <a:stCxn id="38921" idx="0"/>
            <a:endCxn id="38918" idx="2"/>
          </p:cNvCxnSpPr>
          <p:nvPr/>
        </p:nvCxnSpPr>
        <p:spPr bwMode="auto">
          <a:xfrm flipV="1">
            <a:off x="306462" y="3147715"/>
            <a:ext cx="10017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7"/>
          <p:cNvCxnSpPr>
            <a:cxnSpLocks noChangeShapeType="1"/>
            <a:stCxn id="38922" idx="0"/>
            <a:endCxn id="38917" idx="2"/>
          </p:cNvCxnSpPr>
          <p:nvPr/>
        </p:nvCxnSpPr>
        <p:spPr bwMode="auto">
          <a:xfrm flipH="1" flipV="1">
            <a:off x="542999" y="3157240"/>
            <a:ext cx="3730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38"/>
          <p:cNvCxnSpPr>
            <a:cxnSpLocks noChangeShapeType="1"/>
            <a:stCxn id="38922" idx="0"/>
            <a:endCxn id="38919" idx="2"/>
          </p:cNvCxnSpPr>
          <p:nvPr/>
        </p:nvCxnSpPr>
        <p:spPr bwMode="auto">
          <a:xfrm flipV="1">
            <a:off x="916062" y="3147715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39"/>
          <p:cNvCxnSpPr>
            <a:cxnSpLocks noChangeShapeType="1"/>
            <a:stCxn id="38923" idx="0"/>
            <a:endCxn id="38917" idx="2"/>
          </p:cNvCxnSpPr>
          <p:nvPr/>
        </p:nvCxnSpPr>
        <p:spPr bwMode="auto">
          <a:xfrm flipH="1" flipV="1">
            <a:off x="542999" y="3157240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0"/>
          <p:cNvCxnSpPr>
            <a:cxnSpLocks noChangeShapeType="1"/>
            <a:stCxn id="38923" idx="0"/>
            <a:endCxn id="38920" idx="2"/>
          </p:cNvCxnSpPr>
          <p:nvPr/>
        </p:nvCxnSpPr>
        <p:spPr bwMode="auto">
          <a:xfrm flipV="1">
            <a:off x="1517724" y="319057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1"/>
          <p:cNvCxnSpPr>
            <a:cxnSpLocks noChangeShapeType="1"/>
            <a:stCxn id="38925" idx="0"/>
            <a:endCxn id="38918" idx="2"/>
          </p:cNvCxnSpPr>
          <p:nvPr/>
        </p:nvCxnSpPr>
        <p:spPr bwMode="auto">
          <a:xfrm flipH="1" flipV="1">
            <a:off x="1308174" y="3147715"/>
            <a:ext cx="15128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2"/>
          <p:cNvCxnSpPr>
            <a:cxnSpLocks noChangeShapeType="1"/>
            <a:stCxn id="38923" idx="0"/>
            <a:endCxn id="38920" idx="2"/>
          </p:cNvCxnSpPr>
          <p:nvPr/>
        </p:nvCxnSpPr>
        <p:spPr bwMode="auto">
          <a:xfrm flipV="1">
            <a:off x="1517724" y="319057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3"/>
          <p:cNvCxnSpPr>
            <a:cxnSpLocks noChangeShapeType="1"/>
            <a:stCxn id="38925" idx="0"/>
            <a:endCxn id="38920" idx="2"/>
          </p:cNvCxnSpPr>
          <p:nvPr/>
        </p:nvCxnSpPr>
        <p:spPr bwMode="auto">
          <a:xfrm flipH="1" flipV="1">
            <a:off x="2762324" y="3190578"/>
            <a:ext cx="587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4"/>
          <p:cNvCxnSpPr>
            <a:cxnSpLocks noChangeShapeType="1"/>
            <a:stCxn id="38926" idx="0"/>
            <a:endCxn id="38919" idx="2"/>
          </p:cNvCxnSpPr>
          <p:nvPr/>
        </p:nvCxnSpPr>
        <p:spPr bwMode="auto">
          <a:xfrm flipH="1" flipV="1">
            <a:off x="2070174" y="3147715"/>
            <a:ext cx="14366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5"/>
          <p:cNvCxnSpPr>
            <a:cxnSpLocks noChangeShapeType="1"/>
            <a:stCxn id="38926" idx="0"/>
            <a:endCxn id="38920" idx="2"/>
          </p:cNvCxnSpPr>
          <p:nvPr/>
        </p:nvCxnSpPr>
        <p:spPr bwMode="auto">
          <a:xfrm flipH="1" flipV="1">
            <a:off x="2762324" y="3190578"/>
            <a:ext cx="7445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9" name="AutoShape 46"/>
          <p:cNvCxnSpPr>
            <a:cxnSpLocks noChangeShapeType="1"/>
            <a:stCxn id="38917" idx="0"/>
            <a:endCxn id="38916" idx="2"/>
          </p:cNvCxnSpPr>
          <p:nvPr/>
        </p:nvCxnSpPr>
        <p:spPr bwMode="auto">
          <a:xfrm flipV="1">
            <a:off x="542999" y="2385715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0" name="AutoShape 47"/>
          <p:cNvCxnSpPr>
            <a:cxnSpLocks noChangeShapeType="1"/>
            <a:stCxn id="38918" idx="0"/>
            <a:endCxn id="38916" idx="2"/>
          </p:cNvCxnSpPr>
          <p:nvPr/>
        </p:nvCxnSpPr>
        <p:spPr bwMode="auto">
          <a:xfrm flipV="1">
            <a:off x="1308174" y="2385715"/>
            <a:ext cx="38893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1" name="AutoShape 48"/>
          <p:cNvCxnSpPr>
            <a:cxnSpLocks noChangeShapeType="1"/>
            <a:stCxn id="38919" idx="0"/>
            <a:endCxn id="38916" idx="2"/>
          </p:cNvCxnSpPr>
          <p:nvPr/>
        </p:nvCxnSpPr>
        <p:spPr bwMode="auto">
          <a:xfrm flipH="1" flipV="1">
            <a:off x="1697112" y="2385715"/>
            <a:ext cx="37306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2" name="AutoShape 49"/>
          <p:cNvCxnSpPr>
            <a:cxnSpLocks noChangeShapeType="1"/>
            <a:stCxn id="38920" idx="0"/>
            <a:endCxn id="38916" idx="2"/>
          </p:cNvCxnSpPr>
          <p:nvPr/>
        </p:nvCxnSpPr>
        <p:spPr bwMode="auto">
          <a:xfrm flipH="1" flipV="1">
            <a:off x="1697112" y="2385715"/>
            <a:ext cx="106521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3" name="AutoShape 50"/>
          <p:cNvCxnSpPr>
            <a:cxnSpLocks noChangeShapeType="1"/>
            <a:stCxn id="38924" idx="0"/>
            <a:endCxn id="38919" idx="2"/>
          </p:cNvCxnSpPr>
          <p:nvPr/>
        </p:nvCxnSpPr>
        <p:spPr bwMode="auto">
          <a:xfrm flipH="1" flipV="1">
            <a:off x="2070174" y="3147715"/>
            <a:ext cx="80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4" name="AutoShape 51"/>
          <p:cNvCxnSpPr>
            <a:cxnSpLocks noChangeShapeType="1"/>
            <a:stCxn id="38924" idx="0"/>
            <a:endCxn id="38918" idx="2"/>
          </p:cNvCxnSpPr>
          <p:nvPr/>
        </p:nvCxnSpPr>
        <p:spPr bwMode="auto">
          <a:xfrm flipH="1" flipV="1">
            <a:off x="1308174" y="3147715"/>
            <a:ext cx="842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870024" y="5417840"/>
            <a:ext cx="160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Itemset lattice</a:t>
            </a:r>
          </a:p>
        </p:txBody>
      </p:sp>
      <p:sp>
        <p:nvSpPr>
          <p:cNvPr id="38967" name="Rectangle 54"/>
          <p:cNvSpPr>
            <a:spLocks noChangeArrowheads="1"/>
          </p:cNvSpPr>
          <p:nvPr/>
        </p:nvSpPr>
        <p:spPr bwMode="auto">
          <a:xfrm>
            <a:off x="4475404" y="2064649"/>
            <a:ext cx="449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Transactions</a:t>
            </a:r>
          </a:p>
        </p:txBody>
      </p:sp>
      <p:sp>
        <p:nvSpPr>
          <p:cNvPr id="38968" name="Line 55"/>
          <p:cNvSpPr>
            <a:spLocks noChangeShapeType="1"/>
          </p:cNvSpPr>
          <p:nvPr/>
        </p:nvSpPr>
        <p:spPr bwMode="auto">
          <a:xfrm>
            <a:off x="4475404" y="2825062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Text Box 56"/>
          <p:cNvSpPr txBox="1">
            <a:spLocks noChangeArrowheads="1"/>
          </p:cNvSpPr>
          <p:nvPr/>
        </p:nvSpPr>
        <p:spPr bwMode="auto">
          <a:xfrm>
            <a:off x="5845417" y="2445649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1-itemsets</a:t>
            </a:r>
          </a:p>
        </p:txBody>
      </p:sp>
      <p:sp>
        <p:nvSpPr>
          <p:cNvPr id="38970" name="Line 57"/>
          <p:cNvSpPr>
            <a:spLocks noChangeShapeType="1"/>
          </p:cNvSpPr>
          <p:nvPr/>
        </p:nvSpPr>
        <p:spPr bwMode="auto">
          <a:xfrm>
            <a:off x="4475404" y="3129862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1" name="Text Box 58"/>
          <p:cNvSpPr txBox="1">
            <a:spLocks noChangeArrowheads="1"/>
          </p:cNvSpPr>
          <p:nvPr/>
        </p:nvSpPr>
        <p:spPr bwMode="auto">
          <a:xfrm>
            <a:off x="5845417" y="2750449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2-itemsets</a:t>
            </a:r>
          </a:p>
        </p:txBody>
      </p:sp>
      <p:sp>
        <p:nvSpPr>
          <p:cNvPr id="38972" name="Line 59"/>
          <p:cNvSpPr>
            <a:spLocks noChangeShapeType="1"/>
          </p:cNvSpPr>
          <p:nvPr/>
        </p:nvSpPr>
        <p:spPr bwMode="auto">
          <a:xfrm>
            <a:off x="4475404" y="3434662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3" name="Text Box 60"/>
          <p:cNvSpPr txBox="1">
            <a:spLocks noChangeArrowheads="1"/>
          </p:cNvSpPr>
          <p:nvPr/>
        </p:nvSpPr>
        <p:spPr bwMode="auto">
          <a:xfrm>
            <a:off x="6302617" y="305524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38974" name="Text Box 61"/>
          <p:cNvSpPr txBox="1">
            <a:spLocks noChangeArrowheads="1"/>
          </p:cNvSpPr>
          <p:nvPr/>
        </p:nvSpPr>
        <p:spPr bwMode="auto">
          <a:xfrm>
            <a:off x="3569717" y="2826649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Apriori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8975" name="Line 62"/>
          <p:cNvSpPr>
            <a:spLocks noChangeShapeType="1"/>
          </p:cNvSpPr>
          <p:nvPr/>
        </p:nvSpPr>
        <p:spPr bwMode="auto">
          <a:xfrm>
            <a:off x="4475404" y="4044262"/>
            <a:ext cx="44148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63"/>
          <p:cNvSpPr txBox="1">
            <a:spLocks noChangeArrowheads="1"/>
          </p:cNvSpPr>
          <p:nvPr/>
        </p:nvSpPr>
        <p:spPr bwMode="auto">
          <a:xfrm>
            <a:off x="5845417" y="3664849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1-itemsets</a:t>
            </a:r>
          </a:p>
        </p:txBody>
      </p:sp>
      <p:sp>
        <p:nvSpPr>
          <p:cNvPr id="38977" name="Line 64"/>
          <p:cNvSpPr>
            <a:spLocks noChangeShapeType="1"/>
          </p:cNvSpPr>
          <p:nvPr/>
        </p:nvSpPr>
        <p:spPr bwMode="auto">
          <a:xfrm>
            <a:off x="5313604" y="4350649"/>
            <a:ext cx="3581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8" name="Line 65"/>
          <p:cNvSpPr>
            <a:spLocks noChangeShapeType="1"/>
          </p:cNvSpPr>
          <p:nvPr/>
        </p:nvSpPr>
        <p:spPr bwMode="auto">
          <a:xfrm>
            <a:off x="4475404" y="4884049"/>
            <a:ext cx="838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79" name="AutoShape 66"/>
          <p:cNvCxnSpPr>
            <a:cxnSpLocks noChangeShapeType="1"/>
            <a:stCxn id="38977" idx="1"/>
            <a:endCxn id="38978" idx="0"/>
          </p:cNvCxnSpPr>
          <p:nvPr/>
        </p:nvCxnSpPr>
        <p:spPr bwMode="auto">
          <a:xfrm flipH="1">
            <a:off x="4475404" y="4350649"/>
            <a:ext cx="4419600" cy="533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80" name="Text Box 67"/>
          <p:cNvSpPr txBox="1">
            <a:spLocks noChangeArrowheads="1"/>
          </p:cNvSpPr>
          <p:nvPr/>
        </p:nvSpPr>
        <p:spPr bwMode="auto">
          <a:xfrm>
            <a:off x="5999404" y="3969649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2-items</a:t>
            </a:r>
          </a:p>
        </p:txBody>
      </p:sp>
      <p:sp>
        <p:nvSpPr>
          <p:cNvPr id="38981" name="Line 68"/>
          <p:cNvSpPr>
            <a:spLocks noChangeShapeType="1"/>
          </p:cNvSpPr>
          <p:nvPr/>
        </p:nvSpPr>
        <p:spPr bwMode="auto">
          <a:xfrm>
            <a:off x="7218604" y="4655449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69"/>
          <p:cNvSpPr>
            <a:spLocks noChangeShapeType="1"/>
          </p:cNvSpPr>
          <p:nvPr/>
        </p:nvSpPr>
        <p:spPr bwMode="auto">
          <a:xfrm>
            <a:off x="4475404" y="5188849"/>
            <a:ext cx="2743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3" name="Text Box 70"/>
          <p:cNvSpPr txBox="1">
            <a:spLocks noChangeArrowheads="1"/>
          </p:cNvSpPr>
          <p:nvPr/>
        </p:nvSpPr>
        <p:spPr bwMode="auto">
          <a:xfrm>
            <a:off x="7659929" y="4288737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3-items</a:t>
            </a:r>
          </a:p>
        </p:txBody>
      </p:sp>
      <p:cxnSp>
        <p:nvCxnSpPr>
          <p:cNvPr id="38984" name="AutoShape 71"/>
          <p:cNvCxnSpPr>
            <a:cxnSpLocks noChangeShapeType="1"/>
            <a:stCxn id="38981" idx="1"/>
            <a:endCxn id="38982" idx="0"/>
          </p:cNvCxnSpPr>
          <p:nvPr/>
        </p:nvCxnSpPr>
        <p:spPr bwMode="auto">
          <a:xfrm flipH="1">
            <a:off x="4475404" y="4655449"/>
            <a:ext cx="4419600" cy="533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85" name="Text Box 72"/>
          <p:cNvSpPr txBox="1">
            <a:spLocks noChangeArrowheads="1"/>
          </p:cNvSpPr>
          <p:nvPr/>
        </p:nvSpPr>
        <p:spPr bwMode="auto">
          <a:xfrm>
            <a:off x="3773729" y="428873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DIC</a:t>
            </a:r>
          </a:p>
        </p:txBody>
      </p:sp>
      <p:sp>
        <p:nvSpPr>
          <p:cNvPr id="38986" name="Rectangle 73"/>
          <p:cNvSpPr>
            <a:spLocks noChangeArrowheads="1"/>
          </p:cNvSpPr>
          <p:nvPr/>
        </p:nvSpPr>
        <p:spPr bwMode="auto">
          <a:xfrm>
            <a:off x="54769" y="5788720"/>
            <a:ext cx="3581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ea typeface="SimSun" panose="02010600030101010101" pitchFamily="2" charset="-122"/>
              </a:rPr>
              <a:t>S. </a:t>
            </a:r>
            <a:r>
              <a:rPr lang="en-US" altLang="zh-CN" sz="1600" dirty="0" err="1">
                <a:ea typeface="SimSun" panose="02010600030101010101" pitchFamily="2" charset="-122"/>
              </a:rPr>
              <a:t>Brin</a:t>
            </a:r>
            <a:r>
              <a:rPr lang="en-US" altLang="zh-CN" sz="1600" dirty="0">
                <a:ea typeface="SimSun" panose="02010600030101010101" pitchFamily="2" charset="-122"/>
              </a:rPr>
              <a:t> R. </a:t>
            </a:r>
            <a:r>
              <a:rPr lang="en-US" altLang="zh-CN" sz="1600" dirty="0" err="1">
                <a:ea typeface="SimSun" panose="02010600030101010101" pitchFamily="2" charset="-122"/>
              </a:rPr>
              <a:t>Motwani</a:t>
            </a:r>
            <a:r>
              <a:rPr lang="en-US" altLang="zh-CN" sz="1600" dirty="0">
                <a:ea typeface="SimSun" panose="02010600030101010101" pitchFamily="2" charset="-122"/>
              </a:rPr>
              <a:t>, J. Ullman, and S. </a:t>
            </a:r>
            <a:r>
              <a:rPr lang="en-US" altLang="zh-CN" sz="1600" dirty="0" err="1">
                <a:ea typeface="SimSun" panose="02010600030101010101" pitchFamily="2" charset="-122"/>
              </a:rPr>
              <a:t>Tsur</a:t>
            </a:r>
            <a:r>
              <a:rPr lang="en-US" altLang="zh-CN" sz="1600" dirty="0">
                <a:ea typeface="SimSun" panose="02010600030101010101" pitchFamily="2" charset="-122"/>
              </a:rPr>
              <a:t>. </a:t>
            </a:r>
            <a:r>
              <a:rPr lang="en-US" altLang="zh-CN" sz="1600" dirty="0">
                <a:solidFill>
                  <a:schemeClr val="tx2"/>
                </a:solidFill>
                <a:ea typeface="SimSun" panose="02010600030101010101" pitchFamily="2" charset="-122"/>
              </a:rPr>
              <a:t>Dynamic </a:t>
            </a:r>
            <a:r>
              <a:rPr lang="en-US" altLang="zh-CN" sz="1600" dirty="0" err="1">
                <a:solidFill>
                  <a:schemeClr val="tx2"/>
                </a:solidFill>
                <a:ea typeface="SimSun" panose="02010600030101010101" pitchFamily="2" charset="-122"/>
              </a:rPr>
              <a:t>itemset</a:t>
            </a:r>
            <a:r>
              <a:rPr lang="en-US" altLang="zh-CN" sz="1600" dirty="0">
                <a:solidFill>
                  <a:schemeClr val="tx2"/>
                </a:solidFill>
                <a:ea typeface="SimSun" panose="02010600030101010101" pitchFamily="2" charset="-122"/>
              </a:rPr>
              <a:t> counting and implication rules for market basket data</a:t>
            </a:r>
            <a:r>
              <a:rPr lang="en-US" altLang="zh-CN" sz="1600" dirty="0">
                <a:ea typeface="SimSun" panose="02010600030101010101" pitchFamily="2" charset="-122"/>
              </a:rPr>
              <a:t>. </a:t>
            </a:r>
            <a:r>
              <a:rPr lang="en-US" altLang="zh-CN" sz="1600" i="1" dirty="0">
                <a:solidFill>
                  <a:schemeClr val="tx2"/>
                </a:solidFill>
                <a:ea typeface="SimSun" panose="02010600030101010101" pitchFamily="2" charset="-122"/>
              </a:rPr>
              <a:t>SIGMOD’97</a:t>
            </a:r>
          </a:p>
        </p:txBody>
      </p:sp>
    </p:spTree>
    <p:extLst>
      <p:ext uri="{BB962C8B-B14F-4D97-AF65-F5344CB8AC3E}">
        <p14:creationId xmlns:p14="http://schemas.microsoft.com/office/powerpoint/2010/main" val="5066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D69D7-C021-4370-A084-C17131FCD3A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Road map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Basic concepts</a:t>
            </a:r>
          </a:p>
          <a:p>
            <a:r>
              <a:rPr lang="en-US" altLang="zh-CN" sz="2800" dirty="0" err="1">
                <a:ea typeface="宋体" charset="-122"/>
              </a:rPr>
              <a:t>Apriori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algorithm</a:t>
            </a:r>
          </a:p>
          <a:p>
            <a:r>
              <a:rPr lang="en-US" altLang="zh-CN" sz="2800" dirty="0">
                <a:ea typeface="宋体" charset="-122"/>
              </a:rPr>
              <a:t>Improving the Efficiency of </a:t>
            </a:r>
            <a:r>
              <a:rPr lang="en-US" altLang="zh-CN" sz="2800" dirty="0" err="1">
                <a:ea typeface="宋体" charset="-122"/>
              </a:rPr>
              <a:t>Apriori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 err="1">
                <a:solidFill>
                  <a:srgbClr val="FF0000"/>
                </a:solidFill>
                <a:ea typeface="宋体" charset="-122"/>
              </a:rPr>
              <a:t>FPGrowth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:  A Frequent Pattern-Growth Approach</a:t>
            </a:r>
          </a:p>
          <a:p>
            <a:r>
              <a:rPr lang="en-US" altLang="zh-CN" sz="2800" dirty="0">
                <a:ea typeface="宋体" charset="-122"/>
              </a:rPr>
              <a:t>ECLAT: Frequent Pattern Mining with Vertical Data Format</a:t>
            </a:r>
          </a:p>
          <a:p>
            <a:r>
              <a:rPr lang="en-US" altLang="zh-CN" sz="2800" dirty="0">
                <a:ea typeface="宋体" charset="-122"/>
              </a:rPr>
              <a:t>Mining Close Frequent Patterns and </a:t>
            </a:r>
            <a:r>
              <a:rPr lang="en-US" altLang="zh-CN" sz="2800" dirty="0" err="1">
                <a:ea typeface="宋体" charset="-122"/>
              </a:rPr>
              <a:t>Maxpatterns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5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Pattern-Growth Approach: Mining Frequent Patterns Without Candidate Generation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Bottlenecks of the </a:t>
            </a:r>
            <a:r>
              <a:rPr lang="en-US" altLang="zh-CN" sz="2400" dirty="0" err="1" smtClean="0"/>
              <a:t>Apriori</a:t>
            </a:r>
            <a:r>
              <a:rPr lang="en-US" altLang="zh-CN" sz="2400" dirty="0" smtClean="0"/>
              <a:t> approach</a:t>
            </a: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>Breadth-first</a:t>
            </a:r>
            <a:r>
              <a:rPr lang="en-US" altLang="zh-CN" sz="2000" dirty="0" smtClean="0"/>
              <a:t> (i.e., level-wise) search</a:t>
            </a:r>
          </a:p>
          <a:p>
            <a:pPr lvl="1"/>
            <a:r>
              <a:rPr lang="en-US" altLang="zh-CN" sz="2000" dirty="0" smtClean="0"/>
              <a:t>Candidate generation and test</a:t>
            </a:r>
          </a:p>
          <a:p>
            <a:pPr lvl="2"/>
            <a:r>
              <a:rPr lang="en-US" altLang="zh-CN" sz="1800" dirty="0" smtClean="0"/>
              <a:t>Often generates a huge number of candidates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FPGrowth</a:t>
            </a:r>
            <a:r>
              <a:rPr lang="en-US" altLang="zh-CN" sz="2400" dirty="0" smtClean="0"/>
              <a:t> Approach (J. Han, J. Pei, and Y. Yin, SIGMOD’ 00)</a:t>
            </a: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>Depth-first search</a:t>
            </a:r>
          </a:p>
          <a:p>
            <a:pPr lvl="1"/>
            <a:r>
              <a:rPr lang="en-US" altLang="zh-CN" sz="2000" dirty="0" smtClean="0"/>
              <a:t>Avoid explicit candidate generation</a:t>
            </a:r>
          </a:p>
          <a:p>
            <a:r>
              <a:rPr lang="en-US" altLang="zh-CN" sz="2400" dirty="0" smtClean="0"/>
              <a:t>Major philosophy: Grow long patterns from short ones using local frequent items only</a:t>
            </a:r>
          </a:p>
          <a:p>
            <a:pPr lvl="1"/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” is a frequent pattern</a:t>
            </a:r>
          </a:p>
          <a:p>
            <a:pPr lvl="1"/>
            <a:r>
              <a:rPr lang="en-US" altLang="zh-CN" sz="2000" dirty="0" smtClean="0"/>
              <a:t>Get all transactions having “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”, i.e., project DB on 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DB|abc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“d” is a local frequent item in </a:t>
            </a:r>
            <a:r>
              <a:rPr lang="en-US" altLang="zh-CN" sz="2000" dirty="0" err="1" smtClean="0"/>
              <a:t>DB|abc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abcd</a:t>
            </a:r>
            <a:r>
              <a:rPr lang="en-US" altLang="zh-CN" sz="2000" dirty="0" smtClean="0">
                <a:sym typeface="Wingdings" panose="05000000000000000000" pitchFamily="2" charset="2"/>
              </a:rPr>
              <a:t>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22432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Construct FP-tree from a Transaction Database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4191000" y="2971800"/>
            <a:ext cx="4579938" cy="3624263"/>
            <a:chOff x="2496" y="1772"/>
            <a:chExt cx="2926" cy="2218"/>
          </a:xfrm>
        </p:grpSpPr>
        <p:sp>
          <p:nvSpPr>
            <p:cNvPr id="41993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f:4</a:t>
              </a:r>
            </a:p>
          </p:txBody>
        </p:sp>
        <p:sp>
          <p:nvSpPr>
            <p:cNvPr id="41995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c:1</a:t>
              </a:r>
            </a:p>
          </p:txBody>
        </p:sp>
        <p:sp>
          <p:nvSpPr>
            <p:cNvPr id="41996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1997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</a:p>
          </p:txBody>
        </p:sp>
        <p:cxnSp>
          <p:nvCxnSpPr>
            <p:cNvPr id="41998" name="AutoShape 9"/>
            <p:cNvCxnSpPr>
              <a:cxnSpLocks noChangeShapeType="1"/>
              <a:stCxn id="41995" idx="2"/>
              <a:endCxn id="41996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10"/>
            <p:cNvCxnSpPr>
              <a:cxnSpLocks noChangeShapeType="1"/>
              <a:stCxn id="41996" idx="2"/>
              <a:endCxn id="41997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11"/>
            <p:cNvCxnSpPr>
              <a:cxnSpLocks noChangeShapeType="1"/>
              <a:stCxn id="41993" idx="2"/>
              <a:endCxn id="41995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AutoShape 12"/>
            <p:cNvCxnSpPr>
              <a:cxnSpLocks noChangeShapeType="1"/>
              <a:stCxn id="41993" idx="2"/>
              <a:endCxn id="41994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2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c:3</a:t>
              </a:r>
            </a:p>
          </p:txBody>
        </p:sp>
        <p:cxnSp>
          <p:nvCxnSpPr>
            <p:cNvPr id="42004" name="AutoShape 15"/>
            <p:cNvCxnSpPr>
              <a:cxnSpLocks noChangeShapeType="1"/>
              <a:stCxn id="41994" idx="2"/>
              <a:endCxn id="42003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AutoShape 16"/>
            <p:cNvCxnSpPr>
              <a:cxnSpLocks noChangeShapeType="1"/>
              <a:stCxn id="41994" idx="2"/>
              <a:endCxn id="42002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6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a:3</a:t>
              </a:r>
            </a:p>
          </p:txBody>
        </p:sp>
        <p:sp>
          <p:nvSpPr>
            <p:cNvPr id="42007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2008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m:2</a:t>
              </a:r>
            </a:p>
          </p:txBody>
        </p:sp>
        <p:sp>
          <p:nvSpPr>
            <p:cNvPr id="42009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p:2</a:t>
              </a:r>
            </a:p>
          </p:txBody>
        </p:sp>
        <p:cxnSp>
          <p:nvCxnSpPr>
            <p:cNvPr id="42010" name="AutoShape 21"/>
            <p:cNvCxnSpPr>
              <a:cxnSpLocks noChangeShapeType="1"/>
              <a:stCxn id="42003" idx="2"/>
              <a:endCxn id="42006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AutoShape 22"/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2" name="AutoShape 23"/>
            <p:cNvCxnSpPr>
              <a:cxnSpLocks noChangeShapeType="1"/>
              <a:stCxn id="42006" idx="2"/>
              <a:endCxn id="42007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3" name="AutoShape 24"/>
            <p:cNvCxnSpPr>
              <a:cxnSpLocks noChangeShapeType="1"/>
              <a:stCxn id="42008" idx="2"/>
              <a:endCxn id="42009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4" name="Text Box 25"/>
            <p:cNvSpPr txBox="1">
              <a:spLocks noChangeArrowheads="1"/>
            </p:cNvSpPr>
            <p:nvPr/>
          </p:nvSpPr>
          <p:spPr bwMode="auto">
            <a:xfrm>
              <a:off x="470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42015" name="AutoShape 26"/>
            <p:cNvCxnSpPr>
              <a:cxnSpLocks noChangeShapeType="1"/>
              <a:stCxn id="42007" idx="2"/>
              <a:endCxn id="42014" idx="0"/>
            </p:cNvCxnSpPr>
            <p:nvPr/>
          </p:nvCxnSpPr>
          <p:spPr bwMode="auto">
            <a:xfrm>
              <a:off x="4727" y="3606"/>
              <a:ext cx="170" cy="133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6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i="1" u="sng" dirty="0">
                  <a:latin typeface="Times New Roman" panose="02020603050405020304" pitchFamily="18" charset="0"/>
                  <a:ea typeface="SimSun" panose="02010600030101010101" pitchFamily="2" charset="-122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p	3</a:t>
              </a:r>
              <a:endPara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17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4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Freeform 36"/>
            <p:cNvSpPr>
              <a:spLocks/>
            </p:cNvSpPr>
            <p:nvPr/>
          </p:nvSpPr>
          <p:spPr bwMode="auto">
            <a:xfrm>
              <a:off x="4464" y="3504"/>
              <a:ext cx="235" cy="39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solidFill>
              <a:srgbClr val="FFFFFF"/>
            </a:solidFill>
            <a:ln w="28575">
              <a:solidFill>
                <a:srgbClr val="C00000"/>
              </a:solidFill>
              <a:prstDash val="sysDash"/>
              <a:round/>
              <a:headEnd type="none" w="sm" len="sm"/>
              <a:tailEnd type="arrow" w="med" len="med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9" name="Text Box 39"/>
          <p:cNvSpPr txBox="1">
            <a:spLocks noChangeArrowheads="1"/>
          </p:cNvSpPr>
          <p:nvPr/>
        </p:nvSpPr>
        <p:spPr bwMode="auto">
          <a:xfrm>
            <a:off x="6705600" y="195456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anose="02020603050405020304" pitchFamily="18" charset="0"/>
                <a:ea typeface="SimSun" panose="02010600030101010101" pitchFamily="2" charset="-122"/>
              </a:rPr>
              <a:t>min_support = 3</a:t>
            </a:r>
            <a:endParaRPr lang="en-US" altLang="zh-CN" b="1" u="sng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90" name="Rectangle 40"/>
          <p:cNvSpPr>
            <a:spLocks noChangeArrowheads="1"/>
          </p:cNvSpPr>
          <p:nvPr/>
        </p:nvSpPr>
        <p:spPr bwMode="auto">
          <a:xfrm>
            <a:off x="914400" y="126876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100		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a, c, d, g,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200		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a, b, c, f, l, m, o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b, m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300	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b, f, h, j, o, w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b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400	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b, c, k, s,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c, b,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500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a, f, c, e, l, p, m, n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41991" name="Text Box 41"/>
          <p:cNvSpPr txBox="1">
            <a:spLocks noChangeArrowheads="1"/>
          </p:cNvSpPr>
          <p:nvPr/>
        </p:nvSpPr>
        <p:spPr bwMode="auto">
          <a:xfrm>
            <a:off x="304800" y="3489325"/>
            <a:ext cx="3581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ea typeface="SimSun" panose="02010600030101010101" pitchFamily="2" charset="-122"/>
              </a:rPr>
              <a:t>Scan DB once, find frequent 1-itemset (single item pattern)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ea typeface="SimSun" panose="02010600030101010101" pitchFamily="2" charset="-122"/>
              </a:rPr>
              <a:t>Sort frequent items in frequency descending order, </a:t>
            </a:r>
            <a:r>
              <a:rPr lang="en-US" altLang="zh-CN" sz="2000" dirty="0">
                <a:solidFill>
                  <a:srgbClr val="C00000"/>
                </a:solidFill>
                <a:ea typeface="SimSun" panose="02010600030101010101" pitchFamily="2" charset="-122"/>
              </a:rPr>
              <a:t>f-list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ea typeface="SimSun" panose="02010600030101010101" pitchFamily="2" charset="-122"/>
              </a:rPr>
              <a:t>Scan DB again, construct FP-tree</a:t>
            </a:r>
          </a:p>
        </p:txBody>
      </p:sp>
      <p:sp>
        <p:nvSpPr>
          <p:cNvPr id="41992" name="Text Box 42"/>
          <p:cNvSpPr txBox="1">
            <a:spLocks noChangeArrowheads="1"/>
          </p:cNvSpPr>
          <p:nvPr/>
        </p:nvSpPr>
        <p:spPr bwMode="auto">
          <a:xfrm>
            <a:off x="3565525" y="6129338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F-list </a:t>
            </a:r>
            <a:r>
              <a:rPr lang="en-US" altLang="zh-CN">
                <a:ea typeface="SimSun" panose="02010600030101010101" pitchFamily="2" charset="-122"/>
              </a:rPr>
              <a:t>= f-c-a-b-m-p</a:t>
            </a:r>
          </a:p>
        </p:txBody>
      </p:sp>
    </p:spTree>
    <p:extLst>
      <p:ext uri="{BB962C8B-B14F-4D97-AF65-F5344CB8AC3E}">
        <p14:creationId xmlns:p14="http://schemas.microsoft.com/office/powerpoint/2010/main" val="16528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Construct FP-tree from a Transaction Database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107504" y="3126909"/>
            <a:ext cx="1483862" cy="3614459"/>
            <a:chOff x="4130" y="1772"/>
            <a:chExt cx="948" cy="2212"/>
          </a:xfrm>
        </p:grpSpPr>
        <p:sp>
          <p:nvSpPr>
            <p:cNvPr id="41993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f:1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2001" name="AutoShape 12"/>
            <p:cNvCxnSpPr>
              <a:cxnSpLocks noChangeShapeType="1"/>
              <a:stCxn id="41993" idx="2"/>
              <a:endCxn id="41994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c:1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2004" name="AutoShape 15"/>
            <p:cNvCxnSpPr>
              <a:cxnSpLocks noChangeShapeType="1"/>
              <a:stCxn id="41994" idx="2"/>
              <a:endCxn id="42003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6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08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09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2010" name="AutoShape 21"/>
            <p:cNvCxnSpPr>
              <a:cxnSpLocks noChangeShapeType="1"/>
              <a:stCxn id="42003" idx="2"/>
              <a:endCxn id="42006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AutoShape 22"/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3" name="AutoShape 24"/>
            <p:cNvCxnSpPr>
              <a:cxnSpLocks noChangeShapeType="1"/>
              <a:stCxn id="42008" idx="2"/>
              <a:endCxn id="42009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89" name="Text Box 39"/>
          <p:cNvSpPr txBox="1">
            <a:spLocks noChangeArrowheads="1"/>
          </p:cNvSpPr>
          <p:nvPr/>
        </p:nvSpPr>
        <p:spPr bwMode="auto">
          <a:xfrm>
            <a:off x="6705600" y="195456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anose="02020603050405020304" pitchFamily="18" charset="0"/>
                <a:ea typeface="SimSun" panose="02010600030101010101" pitchFamily="2" charset="-122"/>
              </a:rPr>
              <a:t>min_support = 3</a:t>
            </a:r>
            <a:endParaRPr lang="en-US" altLang="zh-CN" b="1" u="sng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90" name="Rectangle 40"/>
          <p:cNvSpPr>
            <a:spLocks noChangeArrowheads="1"/>
          </p:cNvSpPr>
          <p:nvPr/>
        </p:nvSpPr>
        <p:spPr bwMode="auto">
          <a:xfrm>
            <a:off x="914400" y="1052736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100		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a, c, d, g,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200 		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a, b, c, f, l, m, o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b, m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300	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b, f, h, j, o, w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b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400	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b, c, k, s,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c, b,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500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 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a, f, c, e, l, p, m, n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grpSp>
        <p:nvGrpSpPr>
          <p:cNvPr id="43" name="Group 3"/>
          <p:cNvGrpSpPr>
            <a:grpSpLocks/>
          </p:cNvGrpSpPr>
          <p:nvPr/>
        </p:nvGrpSpPr>
        <p:grpSpPr bwMode="auto">
          <a:xfrm>
            <a:off x="1115617" y="3114712"/>
            <a:ext cx="1496384" cy="3624263"/>
            <a:chOff x="4130" y="1772"/>
            <a:chExt cx="956" cy="2218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f:2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52" name="AutoShape 12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 flipH="1">
              <a:off x="4658" y="2023"/>
              <a:ext cx="279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c:2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55" name="AutoShape 15"/>
            <p:cNvCxnSpPr>
              <a:cxnSpLocks noChangeShapeType="1"/>
              <a:stCxn id="45" idx="2"/>
              <a:endCxn id="54" idx="0"/>
            </p:cNvCxnSpPr>
            <p:nvPr/>
          </p:nvCxnSpPr>
          <p:spPr bwMode="auto">
            <a:xfrm flipH="1">
              <a:off x="4485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61" name="AutoShape 21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flipH="1">
              <a:off x="4483" y="2833"/>
              <a:ext cx="2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22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flipH="1">
              <a:off x="4316" y="3216"/>
              <a:ext cx="166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23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483" y="3216"/>
              <a:ext cx="244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24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470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66" name="AutoShape 26"/>
            <p:cNvCxnSpPr>
              <a:cxnSpLocks noChangeShapeType="1"/>
              <a:stCxn id="58" idx="2"/>
              <a:endCxn id="65" idx="0"/>
            </p:cNvCxnSpPr>
            <p:nvPr/>
          </p:nvCxnSpPr>
          <p:spPr bwMode="auto">
            <a:xfrm>
              <a:off x="4727" y="3606"/>
              <a:ext cx="170" cy="133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7" name="Group 3"/>
          <p:cNvGrpSpPr>
            <a:grpSpLocks/>
          </p:cNvGrpSpPr>
          <p:nvPr/>
        </p:nvGrpSpPr>
        <p:grpSpPr bwMode="auto">
          <a:xfrm>
            <a:off x="2843809" y="3149025"/>
            <a:ext cx="1496384" cy="3624263"/>
            <a:chOff x="4130" y="1772"/>
            <a:chExt cx="956" cy="2218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f:3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76" name="AutoShape 12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 flipH="1">
              <a:off x="4657" y="2023"/>
              <a:ext cx="280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c:2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79" name="AutoShape 15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 flipH="1">
              <a:off x="4485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6"/>
            <p:cNvCxnSpPr>
              <a:cxnSpLocks noChangeShapeType="1"/>
              <a:stCxn id="69" idx="2"/>
              <a:endCxn id="77" idx="0"/>
            </p:cNvCxnSpPr>
            <p:nvPr/>
          </p:nvCxnSpPr>
          <p:spPr bwMode="auto">
            <a:xfrm>
              <a:off x="4657" y="2450"/>
              <a:ext cx="214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5" name="AutoShape 21"/>
            <p:cNvCxnSpPr>
              <a:cxnSpLocks noChangeShapeType="1"/>
              <a:stCxn id="78" idx="2"/>
              <a:endCxn id="81" idx="0"/>
            </p:cNvCxnSpPr>
            <p:nvPr/>
          </p:nvCxnSpPr>
          <p:spPr bwMode="auto">
            <a:xfrm flipH="1">
              <a:off x="4483" y="2833"/>
              <a:ext cx="2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22"/>
            <p:cNvCxnSpPr>
              <a:cxnSpLocks noChangeShapeType="1"/>
              <a:stCxn id="81" idx="2"/>
              <a:endCxn id="83" idx="0"/>
            </p:cNvCxnSpPr>
            <p:nvPr/>
          </p:nvCxnSpPr>
          <p:spPr bwMode="auto">
            <a:xfrm flipH="1">
              <a:off x="4316" y="3216"/>
              <a:ext cx="166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23"/>
            <p:cNvCxnSpPr>
              <a:cxnSpLocks noChangeShapeType="1"/>
              <a:stCxn id="81" idx="2"/>
              <a:endCxn id="82" idx="0"/>
            </p:cNvCxnSpPr>
            <p:nvPr/>
          </p:nvCxnSpPr>
          <p:spPr bwMode="auto">
            <a:xfrm>
              <a:off x="4483" y="3216"/>
              <a:ext cx="244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24"/>
            <p:cNvCxnSpPr>
              <a:cxnSpLocks noChangeShapeType="1"/>
              <a:stCxn id="83" idx="2"/>
              <a:endCxn id="84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25"/>
            <p:cNvSpPr txBox="1">
              <a:spLocks noChangeArrowheads="1"/>
            </p:cNvSpPr>
            <p:nvPr/>
          </p:nvSpPr>
          <p:spPr bwMode="auto">
            <a:xfrm>
              <a:off x="470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90" name="AutoShape 26"/>
            <p:cNvCxnSpPr>
              <a:cxnSpLocks noChangeShapeType="1"/>
              <a:stCxn id="82" idx="2"/>
              <a:endCxn id="89" idx="0"/>
            </p:cNvCxnSpPr>
            <p:nvPr/>
          </p:nvCxnSpPr>
          <p:spPr bwMode="auto">
            <a:xfrm>
              <a:off x="4727" y="3606"/>
              <a:ext cx="170" cy="133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4644009" y="3183338"/>
            <a:ext cx="2022310" cy="3624263"/>
            <a:chOff x="4130" y="1772"/>
            <a:chExt cx="1292" cy="2218"/>
          </a:xfrm>
        </p:grpSpPr>
        <p:sp>
          <p:nvSpPr>
            <p:cNvPr id="92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93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f:3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c:1</a:t>
              </a: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</a:p>
          </p:txBody>
        </p:sp>
        <p:cxnSp>
          <p:nvCxnSpPr>
            <p:cNvPr id="97" name="AutoShape 9"/>
            <p:cNvCxnSpPr>
              <a:cxnSpLocks noChangeShapeType="1"/>
              <a:stCxn id="94" idx="2"/>
              <a:endCxn id="95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0"/>
            <p:cNvCxnSpPr>
              <a:cxnSpLocks noChangeShapeType="1"/>
              <a:stCxn id="95" idx="2"/>
              <a:endCxn id="96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11"/>
            <p:cNvCxnSpPr>
              <a:cxnSpLocks noChangeShapeType="1"/>
              <a:stCxn id="92" idx="2"/>
              <a:endCxn id="94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12"/>
            <p:cNvCxnSpPr>
              <a:cxnSpLocks noChangeShapeType="1"/>
              <a:stCxn id="92" idx="2"/>
              <a:endCxn id="93" idx="0"/>
            </p:cNvCxnSpPr>
            <p:nvPr/>
          </p:nvCxnSpPr>
          <p:spPr bwMode="auto">
            <a:xfrm flipH="1">
              <a:off x="4658" y="2023"/>
              <a:ext cx="279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102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c:2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03" name="AutoShape 15"/>
            <p:cNvCxnSpPr>
              <a:cxnSpLocks noChangeShapeType="1"/>
              <a:stCxn id="93" idx="2"/>
              <a:endCxn id="102" idx="0"/>
            </p:cNvCxnSpPr>
            <p:nvPr/>
          </p:nvCxnSpPr>
          <p:spPr bwMode="auto">
            <a:xfrm flipH="1">
              <a:off x="4485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16"/>
            <p:cNvCxnSpPr>
              <a:cxnSpLocks noChangeShapeType="1"/>
              <a:stCxn id="93" idx="2"/>
              <a:endCxn id="101" idx="0"/>
            </p:cNvCxnSpPr>
            <p:nvPr/>
          </p:nvCxnSpPr>
          <p:spPr bwMode="auto">
            <a:xfrm>
              <a:off x="4658" y="2450"/>
              <a:ext cx="21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09" name="AutoShape 21"/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flipH="1">
              <a:off x="4483" y="2833"/>
              <a:ext cx="2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22"/>
            <p:cNvCxnSpPr>
              <a:cxnSpLocks noChangeShapeType="1"/>
              <a:stCxn id="105" idx="2"/>
              <a:endCxn id="107" idx="0"/>
            </p:cNvCxnSpPr>
            <p:nvPr/>
          </p:nvCxnSpPr>
          <p:spPr bwMode="auto">
            <a:xfrm flipH="1">
              <a:off x="4316" y="3216"/>
              <a:ext cx="166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23"/>
            <p:cNvCxnSpPr>
              <a:cxnSpLocks noChangeShapeType="1"/>
              <a:stCxn id="105" idx="2"/>
              <a:endCxn id="106" idx="0"/>
            </p:cNvCxnSpPr>
            <p:nvPr/>
          </p:nvCxnSpPr>
          <p:spPr bwMode="auto">
            <a:xfrm>
              <a:off x="4483" y="3216"/>
              <a:ext cx="244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24"/>
            <p:cNvCxnSpPr>
              <a:cxnSpLocks noChangeShapeType="1"/>
              <a:stCxn id="107" idx="2"/>
              <a:endCxn id="108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70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114" name="AutoShape 26"/>
            <p:cNvCxnSpPr>
              <a:cxnSpLocks noChangeShapeType="1"/>
              <a:stCxn id="106" idx="2"/>
              <a:endCxn id="113" idx="0"/>
            </p:cNvCxnSpPr>
            <p:nvPr/>
          </p:nvCxnSpPr>
          <p:spPr bwMode="auto">
            <a:xfrm>
              <a:off x="4727" y="3606"/>
              <a:ext cx="170" cy="133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5" name="Group 3"/>
          <p:cNvGrpSpPr>
            <a:grpSpLocks/>
          </p:cNvGrpSpPr>
          <p:nvPr/>
        </p:nvGrpSpPr>
        <p:grpSpPr bwMode="auto">
          <a:xfrm>
            <a:off x="6870171" y="3189113"/>
            <a:ext cx="2022310" cy="3624263"/>
            <a:chOff x="4130" y="1772"/>
            <a:chExt cx="1292" cy="2218"/>
          </a:xfrm>
        </p:grpSpPr>
        <p:sp>
          <p:nvSpPr>
            <p:cNvPr id="116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117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f:4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8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c:1</a:t>
              </a:r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</a:p>
          </p:txBody>
        </p:sp>
        <p:cxnSp>
          <p:nvCxnSpPr>
            <p:cNvPr id="121" name="AutoShape 9"/>
            <p:cNvCxnSpPr>
              <a:cxnSpLocks noChangeShapeType="1"/>
              <a:stCxn id="118" idx="2"/>
              <a:endCxn id="119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10"/>
            <p:cNvCxnSpPr>
              <a:cxnSpLocks noChangeShapeType="1"/>
              <a:stCxn id="119" idx="2"/>
              <a:endCxn id="120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11"/>
            <p:cNvCxnSpPr>
              <a:cxnSpLocks noChangeShapeType="1"/>
              <a:stCxn id="116" idx="2"/>
              <a:endCxn id="118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12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 flipH="1">
              <a:off x="4658" y="2023"/>
              <a:ext cx="279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c:3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27" name="AutoShape 15"/>
            <p:cNvCxnSpPr>
              <a:cxnSpLocks noChangeShapeType="1"/>
              <a:stCxn id="117" idx="2"/>
              <a:endCxn id="126" idx="0"/>
            </p:cNvCxnSpPr>
            <p:nvPr/>
          </p:nvCxnSpPr>
          <p:spPr bwMode="auto">
            <a:xfrm flipH="1">
              <a:off x="4485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16"/>
            <p:cNvCxnSpPr>
              <a:cxnSpLocks noChangeShapeType="1"/>
              <a:stCxn id="117" idx="2"/>
              <a:endCxn id="125" idx="0"/>
            </p:cNvCxnSpPr>
            <p:nvPr/>
          </p:nvCxnSpPr>
          <p:spPr bwMode="auto">
            <a:xfrm>
              <a:off x="4658" y="2450"/>
              <a:ext cx="21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a:3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131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m:2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2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p:2</a:t>
              </a:r>
              <a:endPara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33" name="AutoShape 21"/>
            <p:cNvCxnSpPr>
              <a:cxnSpLocks noChangeShapeType="1"/>
              <a:stCxn id="126" idx="2"/>
              <a:endCxn id="129" idx="0"/>
            </p:cNvCxnSpPr>
            <p:nvPr/>
          </p:nvCxnSpPr>
          <p:spPr bwMode="auto">
            <a:xfrm flipH="1">
              <a:off x="4483" y="2833"/>
              <a:ext cx="2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AutoShape 22"/>
            <p:cNvCxnSpPr>
              <a:cxnSpLocks noChangeShapeType="1"/>
              <a:stCxn id="129" idx="2"/>
              <a:endCxn id="131" idx="0"/>
            </p:cNvCxnSpPr>
            <p:nvPr/>
          </p:nvCxnSpPr>
          <p:spPr bwMode="auto">
            <a:xfrm flipH="1">
              <a:off x="4316" y="3216"/>
              <a:ext cx="166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AutoShape 23"/>
            <p:cNvCxnSpPr>
              <a:cxnSpLocks noChangeShapeType="1"/>
              <a:stCxn id="129" idx="2"/>
              <a:endCxn id="130" idx="0"/>
            </p:cNvCxnSpPr>
            <p:nvPr/>
          </p:nvCxnSpPr>
          <p:spPr bwMode="auto">
            <a:xfrm>
              <a:off x="4483" y="3216"/>
              <a:ext cx="244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24"/>
            <p:cNvCxnSpPr>
              <a:cxnSpLocks noChangeShapeType="1"/>
              <a:stCxn id="131" idx="2"/>
              <a:endCxn id="132" idx="0"/>
            </p:cNvCxnSpPr>
            <p:nvPr/>
          </p:nvCxnSpPr>
          <p:spPr bwMode="auto">
            <a:xfrm flipH="1">
              <a:off x="4316" y="3601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Text Box 25"/>
            <p:cNvSpPr txBox="1">
              <a:spLocks noChangeArrowheads="1"/>
            </p:cNvSpPr>
            <p:nvPr/>
          </p:nvSpPr>
          <p:spPr bwMode="auto">
            <a:xfrm>
              <a:off x="470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138" name="AutoShape 26"/>
            <p:cNvCxnSpPr>
              <a:cxnSpLocks noChangeShapeType="1"/>
              <a:stCxn id="130" idx="2"/>
              <a:endCxn id="137" idx="0"/>
            </p:cNvCxnSpPr>
            <p:nvPr/>
          </p:nvCxnSpPr>
          <p:spPr bwMode="auto">
            <a:xfrm>
              <a:off x="4727" y="3606"/>
              <a:ext cx="170" cy="133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矩形 3"/>
          <p:cNvSpPr/>
          <p:nvPr/>
        </p:nvSpPr>
        <p:spPr>
          <a:xfrm>
            <a:off x="488726" y="2771636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8886" y="2779693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f, c, a, b, m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8266" y="277969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f, 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8207" y="279278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c, b, 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2464" y="2792785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f, c, a, m, 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Partition Patterns and Databases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Frequent patterns can be partitioned into subsets according to f-list</a:t>
            </a:r>
          </a:p>
          <a:p>
            <a:pPr lvl="1"/>
            <a:r>
              <a:rPr lang="en-US" altLang="zh-CN" dirty="0" smtClean="0"/>
              <a:t>F-list = </a:t>
            </a:r>
            <a:r>
              <a:rPr lang="en-US" altLang="zh-CN" dirty="0" smtClean="0">
                <a:solidFill>
                  <a:srgbClr val="C00000"/>
                </a:solidFill>
              </a:rPr>
              <a:t>f-c-a-b-m-p</a:t>
            </a:r>
          </a:p>
          <a:p>
            <a:pPr lvl="1"/>
            <a:r>
              <a:rPr lang="en-US" altLang="zh-CN" dirty="0" smtClean="0"/>
              <a:t>Patterns containing 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altLang="zh-CN" dirty="0" smtClean="0"/>
              <a:t>Patterns having 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/>
              <a:t> but no 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Patterns having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dirty="0" smtClean="0"/>
              <a:t> but no 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dirty="0" smtClean="0"/>
              <a:t> nor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altLang="zh-CN" dirty="0" smtClean="0"/>
              <a:t>Pattern 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</a:p>
          <a:p>
            <a:r>
              <a:rPr lang="en-US" altLang="zh-CN" dirty="0" smtClean="0"/>
              <a:t>Completeness and non-</a:t>
            </a:r>
            <a:r>
              <a:rPr lang="en-US" altLang="zh-CN" dirty="0" err="1" smtClean="0"/>
              <a:t>redundency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33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Find Patterns Having P From P-conditional Database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3107"/>
            <a:ext cx="8229600" cy="5256213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Starting at the frequent item </a:t>
            </a:r>
            <a:r>
              <a:rPr lang="en-US" altLang="zh-CN" sz="2400" dirty="0" smtClean="0">
                <a:solidFill>
                  <a:srgbClr val="C00000"/>
                </a:solidFill>
              </a:rPr>
              <a:t>header table </a:t>
            </a:r>
            <a:r>
              <a:rPr lang="en-US" altLang="zh-CN" sz="2400" dirty="0" smtClean="0">
                <a:solidFill>
                  <a:schemeClr val="tx1"/>
                </a:solidFill>
              </a:rPr>
              <a:t>in the FP-tree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Traverse the FP-tree by following the link of each frequent item </a:t>
            </a:r>
            <a:r>
              <a:rPr lang="en-US" altLang="zh-CN" sz="2400" dirty="0" smtClean="0">
                <a:solidFill>
                  <a:srgbClr val="C00000"/>
                </a:solidFill>
              </a:rPr>
              <a:t>p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Accumulate all of transformed prefix paths of item </a:t>
            </a:r>
            <a:r>
              <a:rPr lang="en-US" altLang="zh-CN" sz="2400" dirty="0" smtClean="0">
                <a:solidFill>
                  <a:srgbClr val="C00000"/>
                </a:solidFill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to form p’s conditional pattern base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5260120" y="3654071"/>
            <a:ext cx="3327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Conditional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p	fcam:2, cb:1</a:t>
            </a:r>
          </a:p>
        </p:txBody>
      </p:sp>
      <p:grpSp>
        <p:nvGrpSpPr>
          <p:cNvPr id="44038" name="Group 5"/>
          <p:cNvGrpSpPr>
            <a:grpSpLocks/>
          </p:cNvGrpSpPr>
          <p:nvPr/>
        </p:nvGrpSpPr>
        <p:grpSpPr bwMode="auto">
          <a:xfrm>
            <a:off x="304800" y="3048000"/>
            <a:ext cx="4637088" cy="3525838"/>
            <a:chOff x="2496" y="1772"/>
            <a:chExt cx="2921" cy="2226"/>
          </a:xfrm>
        </p:grpSpPr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f:4</a:t>
              </a:r>
            </a:p>
          </p:txBody>
        </p:sp>
        <p:sp>
          <p:nvSpPr>
            <p:cNvPr id="44041" name="Text Box 8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c:1</a:t>
              </a:r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4043" name="Text Box 10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p:1</a:t>
              </a:r>
            </a:p>
          </p:txBody>
        </p:sp>
        <p:cxnSp>
          <p:nvCxnSpPr>
            <p:cNvPr id="44044" name="AutoShape 11"/>
            <p:cNvCxnSpPr>
              <a:cxnSpLocks noChangeShapeType="1"/>
              <a:stCxn id="44041" idx="2"/>
              <a:endCxn id="44042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5" name="AutoShape 12"/>
            <p:cNvCxnSpPr>
              <a:cxnSpLocks noChangeShapeType="1"/>
              <a:stCxn id="44042" idx="2"/>
              <a:endCxn id="44043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6" name="AutoShape 13"/>
            <p:cNvCxnSpPr>
              <a:cxnSpLocks noChangeShapeType="1"/>
              <a:stCxn id="44039" idx="2"/>
              <a:endCxn id="44041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AutoShape 14"/>
            <p:cNvCxnSpPr>
              <a:cxnSpLocks noChangeShapeType="1"/>
              <a:stCxn id="44039" idx="2"/>
              <a:endCxn id="44040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8" name="Text Box 15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4049" name="Text Box 16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c:3</a:t>
              </a:r>
            </a:p>
          </p:txBody>
        </p:sp>
        <p:cxnSp>
          <p:nvCxnSpPr>
            <p:cNvPr id="44050" name="AutoShape 17"/>
            <p:cNvCxnSpPr>
              <a:cxnSpLocks noChangeShapeType="1"/>
              <a:stCxn id="44040" idx="2"/>
              <a:endCxn id="44049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18"/>
            <p:cNvCxnSpPr>
              <a:cxnSpLocks noChangeShapeType="1"/>
              <a:stCxn id="44040" idx="2"/>
              <a:endCxn id="44048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2" name="Text Box 19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a:3</a:t>
              </a:r>
            </a:p>
          </p:txBody>
        </p:sp>
        <p:sp>
          <p:nvSpPr>
            <p:cNvPr id="44053" name="Text Box 20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b:1</a:t>
              </a:r>
            </a:p>
          </p:txBody>
        </p:sp>
        <p:sp>
          <p:nvSpPr>
            <p:cNvPr id="44054" name="Text Box 21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m:2</a:t>
              </a:r>
            </a:p>
          </p:txBody>
        </p:sp>
        <p:sp>
          <p:nvSpPr>
            <p:cNvPr id="44055" name="Text Box 22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p:2</a:t>
              </a:r>
            </a:p>
          </p:txBody>
        </p:sp>
        <p:cxnSp>
          <p:nvCxnSpPr>
            <p:cNvPr id="44056" name="AutoShape 23"/>
            <p:cNvCxnSpPr>
              <a:cxnSpLocks noChangeShapeType="1"/>
              <a:stCxn id="44049" idx="2"/>
              <a:endCxn id="44052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7" name="AutoShape 24"/>
            <p:cNvCxnSpPr>
              <a:cxnSpLocks noChangeShapeType="1"/>
              <a:stCxn id="44052" idx="2"/>
              <a:endCxn id="44054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8" name="AutoShape 25"/>
            <p:cNvCxnSpPr>
              <a:cxnSpLocks noChangeShapeType="1"/>
              <a:stCxn id="44052" idx="2"/>
              <a:endCxn id="44053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AutoShape 26"/>
            <p:cNvCxnSpPr>
              <a:cxnSpLocks noChangeShapeType="1"/>
              <a:stCxn id="44054" idx="2"/>
              <a:endCxn id="44055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27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m:1</a:t>
              </a:r>
            </a:p>
          </p:txBody>
        </p:sp>
        <p:cxnSp>
          <p:nvCxnSpPr>
            <p:cNvPr id="44061" name="AutoShape 28"/>
            <p:cNvCxnSpPr>
              <a:cxnSpLocks noChangeShapeType="1"/>
              <a:stCxn id="44053" idx="2"/>
              <a:endCxn id="44060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2" name="Text Box 29"/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i="1" u="sng" dirty="0">
                  <a:latin typeface="Times New Roman" panose="02020603050405020304" pitchFamily="18" charset="0"/>
                  <a:ea typeface="SimSun" panose="02010600030101010101" pitchFamily="2" charset="-122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p	3</a:t>
              </a:r>
              <a:endPara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3" name="Freeform 30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Freeform 31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Freeform 32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Freeform 33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Freeform 34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8" name="Freeform 35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9" name="Line 36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0" name="Freeform 37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Freeform 38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Freeform 39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Freeform 40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868144" y="6432196"/>
            <a:ext cx="1018227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fcam|p:2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15376" y="6432196"/>
            <a:ext cx="8386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fcb|p:1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流程图: 过程 2"/>
          <p:cNvSpPr/>
          <p:nvPr/>
        </p:nvSpPr>
        <p:spPr bwMode="auto">
          <a:xfrm>
            <a:off x="5476015" y="2806173"/>
            <a:ext cx="3613149" cy="673027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无需考虑</a:t>
            </a:r>
            <a:r>
              <a:rPr lang="en-US" altLang="zh-CN" dirty="0" smtClean="0"/>
              <a:t>p-conditional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(*|p)&lt;3,</a:t>
            </a:r>
            <a:r>
              <a:rPr lang="zh-CN" altLang="en-US" dirty="0" smtClean="0"/>
              <a:t>例如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f|p</a:t>
            </a:r>
            <a:r>
              <a:rPr lang="en-US" altLang="zh-CN" dirty="0" smtClean="0"/>
              <a:t>)=2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3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Association Rule Discovery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496" y="1052736"/>
            <a:ext cx="9028314" cy="568863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Supermarket shelf management</a:t>
            </a:r>
            <a:r>
              <a:rPr lang="en-US" altLang="zh-CN" dirty="0" smtClean="0">
                <a:solidFill>
                  <a:schemeClr val="tx1"/>
                </a:solidFill>
              </a:rPr>
              <a:t> – </a:t>
            </a:r>
            <a:r>
              <a:rPr lang="en-US" altLang="zh-CN" dirty="0" smtClean="0"/>
              <a:t>Market-basket model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Goal: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Identify items that are bought together by sufficiently many customers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Approach:</a:t>
            </a:r>
          </a:p>
          <a:p>
            <a:pPr lvl="1"/>
            <a:r>
              <a:rPr lang="en-US" altLang="zh-CN" dirty="0" smtClean="0"/>
              <a:t>Process the sales data collected with barcode scanners to find dependencies among items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 classic rule:</a:t>
            </a:r>
          </a:p>
          <a:p>
            <a:pPr lvl="1"/>
            <a:r>
              <a:rPr lang="en-US" altLang="zh-CN" dirty="0" smtClean="0"/>
              <a:t>If someone buys diaper and milk, then he/she is likely to buy beer</a:t>
            </a:r>
          </a:p>
          <a:p>
            <a:pPr lvl="1"/>
            <a:r>
              <a:rPr lang="en-US" altLang="zh-CN" dirty="0" smtClean="0"/>
              <a:t>Don’t be surprised if you find six-packs next to diapers!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From Conditional Pattern-bases to Conditional FP-trees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For each pattern-base</a:t>
            </a:r>
          </a:p>
          <a:p>
            <a:pPr lvl="1"/>
            <a:r>
              <a:rPr lang="en-US" altLang="zh-CN" smtClean="0"/>
              <a:t>Accumulate the count for each item in the base</a:t>
            </a:r>
          </a:p>
          <a:p>
            <a:pPr lvl="1"/>
            <a:r>
              <a:rPr lang="en-US" altLang="zh-CN" smtClean="0"/>
              <a:t>Construct the FP-tree for the frequent items of the pattern base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5181600" y="34290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-conditional 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pattern base:</a:t>
            </a:r>
          </a:p>
          <a:p>
            <a:pPr lvl="1"/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fca:2, fcab:1</a:t>
            </a:r>
          </a:p>
        </p:txBody>
      </p:sp>
      <p:grpSp>
        <p:nvGrpSpPr>
          <p:cNvPr id="45062" name="Group 5"/>
          <p:cNvGrpSpPr>
            <a:grpSpLocks/>
          </p:cNvGrpSpPr>
          <p:nvPr/>
        </p:nvGrpSpPr>
        <p:grpSpPr bwMode="auto">
          <a:xfrm>
            <a:off x="4932040" y="4343400"/>
            <a:ext cx="2298700" cy="2324100"/>
            <a:chOff x="3312" y="2736"/>
            <a:chExt cx="1448" cy="1464"/>
          </a:xfrm>
        </p:grpSpPr>
        <p:grpSp>
          <p:nvGrpSpPr>
            <p:cNvPr id="45101" name="Group 6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45103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{}</a:t>
                </a:r>
              </a:p>
            </p:txBody>
          </p:sp>
          <p:sp>
            <p:nvSpPr>
              <p:cNvPr id="45104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f:3</a:t>
                </a:r>
              </a:p>
            </p:txBody>
          </p:sp>
          <p:sp>
            <p:nvSpPr>
              <p:cNvPr id="45105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c:3</a:t>
                </a:r>
              </a:p>
            </p:txBody>
          </p:sp>
          <p:sp>
            <p:nvSpPr>
              <p:cNvPr id="45106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a:3</a:t>
                </a:r>
              </a:p>
            </p:txBody>
          </p:sp>
          <p:cxnSp>
            <p:nvCxnSpPr>
              <p:cNvPr id="45107" name="AutoShape 11"/>
              <p:cNvCxnSpPr>
                <a:cxnSpLocks noChangeShapeType="1"/>
                <a:stCxn id="45103" idx="2"/>
                <a:endCxn id="45104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08" name="AutoShape 12"/>
              <p:cNvCxnSpPr>
                <a:cxnSpLocks noChangeShapeType="1"/>
                <a:stCxn id="45104" idx="2"/>
                <a:endCxn id="45105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09" name="AutoShape 13"/>
              <p:cNvCxnSpPr>
                <a:cxnSpLocks noChangeShapeType="1"/>
                <a:stCxn id="45105" idx="2"/>
                <a:endCxn id="45106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102" name="Text Box 14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-conditional </a:t>
              </a:r>
              <a:r>
                <a:rPr lang="en-US" altLang="zh-CN" sz="18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FP-tree</a:t>
              </a:r>
              <a:endPara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45063" name="Rectangle 15"/>
          <p:cNvSpPr>
            <a:spLocks noChangeArrowheads="1"/>
          </p:cNvSpPr>
          <p:nvPr/>
        </p:nvSpPr>
        <p:spPr bwMode="auto">
          <a:xfrm>
            <a:off x="6826696" y="4114800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All frequent patterns relate to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fm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fcm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fcam</a:t>
            </a:r>
            <a:endParaRPr lang="en-US" altLang="zh-CN" sz="1800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64" name="Text Box 16"/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  <a:sym typeface="Wingdings 3" panose="05040102010807070707" pitchFamily="18" charset="2"/>
              </a:rPr>
              <a:t></a:t>
            </a:r>
            <a:endParaRPr lang="en-US" altLang="zh-CN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65" name="Rectangle 17"/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45066" name="Text Box 18"/>
          <p:cNvSpPr txBox="1">
            <a:spLocks noChangeArrowheads="1"/>
          </p:cNvSpPr>
          <p:nvPr/>
        </p:nvSpPr>
        <p:spPr bwMode="auto">
          <a:xfrm>
            <a:off x="3892550" y="3595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{}</a:t>
            </a:r>
          </a:p>
        </p:txBody>
      </p:sp>
      <p:sp>
        <p:nvSpPr>
          <p:cNvPr id="45067" name="Text Box 19"/>
          <p:cNvSpPr txBox="1">
            <a:spLocks noChangeArrowheads="1"/>
          </p:cNvSpPr>
          <p:nvPr/>
        </p:nvSpPr>
        <p:spPr bwMode="auto">
          <a:xfrm>
            <a:off x="3430588" y="4140200"/>
            <a:ext cx="4778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f:4</a:t>
            </a:r>
          </a:p>
        </p:txBody>
      </p:sp>
      <p:sp>
        <p:nvSpPr>
          <p:cNvPr id="45068" name="Text Box 20"/>
          <p:cNvSpPr txBox="1">
            <a:spLocks noChangeArrowheads="1"/>
          </p:cNvSpPr>
          <p:nvPr/>
        </p:nvSpPr>
        <p:spPr bwMode="auto">
          <a:xfrm>
            <a:off x="4351338" y="4140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c:1</a:t>
            </a:r>
          </a:p>
        </p:txBody>
      </p:sp>
      <p:sp>
        <p:nvSpPr>
          <p:cNvPr id="45069" name="Text Box 21"/>
          <p:cNvSpPr txBox="1">
            <a:spLocks noChangeArrowheads="1"/>
          </p:cNvSpPr>
          <p:nvPr/>
        </p:nvSpPr>
        <p:spPr bwMode="auto">
          <a:xfrm>
            <a:off x="4343400" y="4622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b:1</a:t>
            </a:r>
          </a:p>
        </p:txBody>
      </p:sp>
      <p:sp>
        <p:nvSpPr>
          <p:cNvPr id="45070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p:1</a:t>
            </a:r>
          </a:p>
        </p:txBody>
      </p:sp>
      <p:cxnSp>
        <p:nvCxnSpPr>
          <p:cNvPr id="45071" name="AutoShape 23"/>
          <p:cNvCxnSpPr>
            <a:cxnSpLocks noChangeShapeType="1"/>
            <a:stCxn id="45068" idx="2"/>
            <a:endCxn id="45069" idx="0"/>
          </p:cNvCxnSpPr>
          <p:nvPr/>
        </p:nvCxnSpPr>
        <p:spPr bwMode="auto">
          <a:xfrm>
            <a:off x="4613275" y="4459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24"/>
          <p:cNvCxnSpPr>
            <a:cxnSpLocks noChangeShapeType="1"/>
            <a:stCxn id="45069" idx="2"/>
            <a:endCxn id="45070" idx="0"/>
          </p:cNvCxnSpPr>
          <p:nvPr/>
        </p:nvCxnSpPr>
        <p:spPr bwMode="auto">
          <a:xfrm>
            <a:off x="4614863" y="4941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25"/>
          <p:cNvCxnSpPr>
            <a:cxnSpLocks noChangeShapeType="1"/>
            <a:stCxn id="45066" idx="2"/>
            <a:endCxn id="45068" idx="0"/>
          </p:cNvCxnSpPr>
          <p:nvPr/>
        </p:nvCxnSpPr>
        <p:spPr bwMode="auto">
          <a:xfrm>
            <a:off x="4113213" y="3914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26"/>
          <p:cNvCxnSpPr>
            <a:cxnSpLocks noChangeShapeType="1"/>
            <a:stCxn id="45066" idx="2"/>
            <a:endCxn id="45067" idx="0"/>
          </p:cNvCxnSpPr>
          <p:nvPr/>
        </p:nvCxnSpPr>
        <p:spPr bwMode="auto">
          <a:xfrm flipH="1">
            <a:off x="3671888" y="3914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 Box 27"/>
          <p:cNvSpPr txBox="1">
            <a:spLocks noChangeArrowheads="1"/>
          </p:cNvSpPr>
          <p:nvPr/>
        </p:nvSpPr>
        <p:spPr bwMode="auto">
          <a:xfrm>
            <a:off x="3736975" y="4622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b:1</a:t>
            </a:r>
          </a:p>
        </p:txBody>
      </p:sp>
      <p:sp>
        <p:nvSpPr>
          <p:cNvPr id="45076" name="Text Box 28"/>
          <p:cNvSpPr txBox="1">
            <a:spLocks noChangeArrowheads="1"/>
          </p:cNvSpPr>
          <p:nvPr/>
        </p:nvSpPr>
        <p:spPr bwMode="auto">
          <a:xfrm>
            <a:off x="3133725" y="4622800"/>
            <a:ext cx="5191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c:3</a:t>
            </a:r>
          </a:p>
        </p:txBody>
      </p:sp>
      <p:cxnSp>
        <p:nvCxnSpPr>
          <p:cNvPr id="45077" name="AutoShape 29"/>
          <p:cNvCxnSpPr>
            <a:cxnSpLocks noChangeShapeType="1"/>
            <a:stCxn id="45067" idx="2"/>
            <a:endCxn id="45076" idx="0"/>
          </p:cNvCxnSpPr>
          <p:nvPr/>
        </p:nvCxnSpPr>
        <p:spPr bwMode="auto">
          <a:xfrm flipH="1">
            <a:off x="3394075" y="4459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30"/>
          <p:cNvCxnSpPr>
            <a:cxnSpLocks noChangeShapeType="1"/>
            <a:stCxn id="45067" idx="2"/>
            <a:endCxn id="45075" idx="0"/>
          </p:cNvCxnSpPr>
          <p:nvPr/>
        </p:nvCxnSpPr>
        <p:spPr bwMode="auto">
          <a:xfrm>
            <a:off x="3671888" y="4459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9" name="Text Box 31"/>
          <p:cNvSpPr txBox="1">
            <a:spLocks noChangeArrowheads="1"/>
          </p:cNvSpPr>
          <p:nvPr/>
        </p:nvSpPr>
        <p:spPr bwMode="auto">
          <a:xfrm>
            <a:off x="3124200" y="5105400"/>
            <a:ext cx="53498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a:3</a:t>
            </a:r>
          </a:p>
        </p:txBody>
      </p:sp>
      <p:sp>
        <p:nvSpPr>
          <p:cNvPr id="45080" name="Text Box 32"/>
          <p:cNvSpPr txBox="1">
            <a:spLocks noChangeArrowheads="1"/>
          </p:cNvSpPr>
          <p:nvPr/>
        </p:nvSpPr>
        <p:spPr bwMode="auto">
          <a:xfrm>
            <a:off x="3506788" y="5588000"/>
            <a:ext cx="53498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b:1</a:t>
            </a:r>
          </a:p>
        </p:txBody>
      </p:sp>
      <p:sp>
        <p:nvSpPr>
          <p:cNvPr id="45081" name="Text Box 33"/>
          <p:cNvSpPr txBox="1">
            <a:spLocks noChangeArrowheads="1"/>
          </p:cNvSpPr>
          <p:nvPr/>
        </p:nvSpPr>
        <p:spPr bwMode="auto">
          <a:xfrm>
            <a:off x="2822575" y="5588000"/>
            <a:ext cx="592138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m:2</a:t>
            </a:r>
          </a:p>
        </p:txBody>
      </p:sp>
      <p:sp>
        <p:nvSpPr>
          <p:cNvPr id="45082" name="Text Box 34"/>
          <p:cNvSpPr txBox="1">
            <a:spLocks noChangeArrowheads="1"/>
          </p:cNvSpPr>
          <p:nvPr/>
        </p:nvSpPr>
        <p:spPr bwMode="auto">
          <a:xfrm>
            <a:off x="2855913" y="6072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p:2</a:t>
            </a:r>
          </a:p>
        </p:txBody>
      </p:sp>
      <p:cxnSp>
        <p:nvCxnSpPr>
          <p:cNvPr id="45083" name="AutoShape 35"/>
          <p:cNvCxnSpPr>
            <a:cxnSpLocks noChangeShapeType="1"/>
            <a:stCxn id="45076" idx="2"/>
            <a:endCxn id="45079" idx="0"/>
          </p:cNvCxnSpPr>
          <p:nvPr/>
        </p:nvCxnSpPr>
        <p:spPr bwMode="auto">
          <a:xfrm>
            <a:off x="3394075" y="4941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36"/>
          <p:cNvCxnSpPr>
            <a:cxnSpLocks noChangeShapeType="1"/>
            <a:stCxn id="45079" idx="2"/>
            <a:endCxn id="45081" idx="0"/>
          </p:cNvCxnSpPr>
          <p:nvPr/>
        </p:nvCxnSpPr>
        <p:spPr bwMode="auto">
          <a:xfrm flipH="1">
            <a:off x="3124200" y="5426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AutoShape 37"/>
          <p:cNvCxnSpPr>
            <a:cxnSpLocks noChangeShapeType="1"/>
            <a:stCxn id="45079" idx="2"/>
            <a:endCxn id="45080" idx="0"/>
          </p:cNvCxnSpPr>
          <p:nvPr/>
        </p:nvCxnSpPr>
        <p:spPr bwMode="auto">
          <a:xfrm>
            <a:off x="3394075" y="5426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6" name="AutoShape 38"/>
          <p:cNvCxnSpPr>
            <a:cxnSpLocks noChangeShapeType="1"/>
            <a:stCxn id="45081" idx="2"/>
            <a:endCxn id="45082" idx="0"/>
          </p:cNvCxnSpPr>
          <p:nvPr/>
        </p:nvCxnSpPr>
        <p:spPr bwMode="auto">
          <a:xfrm>
            <a:off x="3124200" y="5908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7" name="Text Box 39"/>
          <p:cNvSpPr txBox="1">
            <a:spLocks noChangeArrowheads="1"/>
          </p:cNvSpPr>
          <p:nvPr/>
        </p:nvSpPr>
        <p:spPr bwMode="auto">
          <a:xfrm>
            <a:off x="3478213" y="6072188"/>
            <a:ext cx="593725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m:1</a:t>
            </a:r>
          </a:p>
        </p:txBody>
      </p:sp>
      <p:cxnSp>
        <p:nvCxnSpPr>
          <p:cNvPr id="45088" name="AutoShape 40"/>
          <p:cNvCxnSpPr>
            <a:cxnSpLocks noChangeShapeType="1"/>
            <a:stCxn id="45080" idx="2"/>
            <a:endCxn id="45087" idx="0"/>
          </p:cNvCxnSpPr>
          <p:nvPr/>
        </p:nvCxnSpPr>
        <p:spPr bwMode="auto">
          <a:xfrm>
            <a:off x="3776663" y="5908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9" name="Text Box 41"/>
          <p:cNvSpPr txBox="1">
            <a:spLocks noChangeArrowheads="1"/>
          </p:cNvSpPr>
          <p:nvPr/>
        </p:nvSpPr>
        <p:spPr bwMode="auto">
          <a:xfrm>
            <a:off x="214313" y="3824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zh-CN" sz="20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Item  frequency  head 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p	3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0" name="Freeform 42"/>
          <p:cNvSpPr>
            <a:spLocks/>
          </p:cNvSpPr>
          <p:nvPr/>
        </p:nvSpPr>
        <p:spPr bwMode="auto">
          <a:xfrm>
            <a:off x="2424113" y="4311650"/>
            <a:ext cx="1074737" cy="301625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Freeform 43"/>
          <p:cNvSpPr>
            <a:spLocks/>
          </p:cNvSpPr>
          <p:nvPr/>
        </p:nvSpPr>
        <p:spPr bwMode="auto">
          <a:xfrm>
            <a:off x="2424113" y="4795838"/>
            <a:ext cx="690562" cy="0"/>
          </a:xfrm>
          <a:custGeom>
            <a:avLst/>
            <a:gdLst>
              <a:gd name="T0" fmla="*/ 0 w 432"/>
              <a:gd name="T1" fmla="*/ 0 h 1"/>
              <a:gd name="T2" fmla="*/ 2147483647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Freeform 44"/>
          <p:cNvSpPr>
            <a:spLocks/>
          </p:cNvSpPr>
          <p:nvPr/>
        </p:nvSpPr>
        <p:spPr bwMode="auto">
          <a:xfrm>
            <a:off x="3575050" y="4311650"/>
            <a:ext cx="768350" cy="484188"/>
          </a:xfrm>
          <a:custGeom>
            <a:avLst/>
            <a:gdLst>
              <a:gd name="T0" fmla="*/ 0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Freeform 45"/>
          <p:cNvSpPr>
            <a:spLocks/>
          </p:cNvSpPr>
          <p:nvPr/>
        </p:nvSpPr>
        <p:spPr bwMode="auto">
          <a:xfrm>
            <a:off x="2424113" y="5051425"/>
            <a:ext cx="690562" cy="2413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4" name="Freeform 46"/>
          <p:cNvSpPr>
            <a:spLocks/>
          </p:cNvSpPr>
          <p:nvPr/>
        </p:nvSpPr>
        <p:spPr bwMode="auto">
          <a:xfrm>
            <a:off x="2439988" y="5232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2147483647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5" name="Freeform 47"/>
          <p:cNvSpPr>
            <a:spLocks/>
          </p:cNvSpPr>
          <p:nvPr/>
        </p:nvSpPr>
        <p:spPr bwMode="auto">
          <a:xfrm>
            <a:off x="3973513" y="4929188"/>
            <a:ext cx="90487" cy="846137"/>
          </a:xfrm>
          <a:custGeom>
            <a:avLst/>
            <a:gdLst>
              <a:gd name="T0" fmla="*/ 0 w 56"/>
              <a:gd name="T1" fmla="*/ 2147483647 h 672"/>
              <a:gd name="T2" fmla="*/ 2147483647 w 56"/>
              <a:gd name="T3" fmla="*/ 2147483647 h 672"/>
              <a:gd name="T4" fmla="*/ 2147483647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Line 48"/>
          <p:cNvSpPr>
            <a:spLocks noChangeShapeType="1"/>
          </p:cNvSpPr>
          <p:nvPr/>
        </p:nvSpPr>
        <p:spPr bwMode="auto">
          <a:xfrm>
            <a:off x="4189413" y="4795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Freeform 49"/>
          <p:cNvSpPr>
            <a:spLocks/>
          </p:cNvSpPr>
          <p:nvPr/>
        </p:nvSpPr>
        <p:spPr bwMode="auto">
          <a:xfrm>
            <a:off x="2439988" y="5473700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7 w 288"/>
              <a:gd name="T3" fmla="*/ 2147483647 h 240"/>
              <a:gd name="T4" fmla="*/ 2147483647 w 288"/>
              <a:gd name="T5" fmla="*/ 2147483647 h 240"/>
              <a:gd name="T6" fmla="*/ 2147483647 w 28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Freeform 50"/>
          <p:cNvSpPr>
            <a:spLocks/>
          </p:cNvSpPr>
          <p:nvPr/>
        </p:nvSpPr>
        <p:spPr bwMode="auto">
          <a:xfrm>
            <a:off x="3359150" y="5775325"/>
            <a:ext cx="153988" cy="484188"/>
          </a:xfrm>
          <a:custGeom>
            <a:avLst/>
            <a:gdLst>
              <a:gd name="T0" fmla="*/ 0 w 96"/>
              <a:gd name="T1" fmla="*/ 0 h 384"/>
              <a:gd name="T2" fmla="*/ 2147483647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9" name="Freeform 51"/>
          <p:cNvSpPr>
            <a:spLocks/>
          </p:cNvSpPr>
          <p:nvPr/>
        </p:nvSpPr>
        <p:spPr bwMode="auto">
          <a:xfrm>
            <a:off x="2439988" y="5715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2147483647 w 28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0" name="Freeform 52"/>
          <p:cNvSpPr>
            <a:spLocks/>
          </p:cNvSpPr>
          <p:nvPr/>
        </p:nvSpPr>
        <p:spPr bwMode="auto">
          <a:xfrm>
            <a:off x="3359150" y="5413375"/>
            <a:ext cx="1228725" cy="846138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2147483647 h 672"/>
              <a:gd name="T6" fmla="*/ 2147483647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89" y="185051"/>
            <a:ext cx="1773471" cy="1459185"/>
          </a:xfrm>
          <a:prstGeom prst="rect">
            <a:avLst/>
          </a:prstGeom>
        </p:spPr>
      </p:pic>
      <p:sp>
        <p:nvSpPr>
          <p:cNvPr id="54" name="流程图: 过程 53"/>
          <p:cNvSpPr/>
          <p:nvPr/>
        </p:nvSpPr>
        <p:spPr bwMode="auto">
          <a:xfrm>
            <a:off x="4608513" y="2637509"/>
            <a:ext cx="4211959" cy="863563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dirty="0"/>
              <a:t>需要考虑</a:t>
            </a:r>
            <a:r>
              <a:rPr lang="en-US" altLang="zh-CN" sz="1600" dirty="0"/>
              <a:t>m-conditional</a:t>
            </a:r>
            <a:r>
              <a:rPr lang="zh-CN" altLang="en-US" sz="1600" dirty="0"/>
              <a:t> </a:t>
            </a:r>
            <a:r>
              <a:rPr lang="en-US" altLang="zh-CN" sz="1600" dirty="0"/>
              <a:t>pattern</a:t>
            </a:r>
            <a:r>
              <a:rPr lang="zh-CN" altLang="en-US" sz="1600" dirty="0"/>
              <a:t>，因为存在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(*|m)&gt;=3,</a:t>
            </a:r>
            <a:r>
              <a:rPr lang="zh-CN" altLang="en-US" sz="1600" dirty="0"/>
              <a:t>例如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f|m</a:t>
            </a:r>
            <a:r>
              <a:rPr lang="en-US" altLang="zh-CN" sz="1600" dirty="0"/>
              <a:t>)=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c|m</a:t>
            </a:r>
            <a:r>
              <a:rPr lang="en-US" altLang="zh-CN" sz="1600" dirty="0"/>
              <a:t>)=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a|m</a:t>
            </a:r>
            <a:r>
              <a:rPr lang="en-US" altLang="zh-CN" sz="1600" dirty="0"/>
              <a:t>)= 3, </a:t>
            </a:r>
            <a:r>
              <a:rPr lang="zh-CN" altLang="en-US" sz="1600" dirty="0"/>
              <a:t>故生成</a:t>
            </a:r>
            <a:r>
              <a:rPr lang="en-US" altLang="zh-CN" sz="1600" dirty="0"/>
              <a:t>m-conditional FP-Tree</a:t>
            </a:r>
            <a:endParaRPr lang="zh-CN" altLang="en-US" sz="1600" dirty="0"/>
          </a:p>
        </p:txBody>
      </p:sp>
      <p:sp>
        <p:nvSpPr>
          <p:cNvPr id="55" name="流程图: 过程 54"/>
          <p:cNvSpPr/>
          <p:nvPr/>
        </p:nvSpPr>
        <p:spPr bwMode="auto">
          <a:xfrm>
            <a:off x="7164288" y="5909189"/>
            <a:ext cx="1877542" cy="863563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 err="1" smtClean="0"/>
              <a:t>Freq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b|p</a:t>
            </a:r>
            <a:r>
              <a:rPr lang="en-US" altLang="zh-CN" sz="1600" dirty="0" smtClean="0"/>
              <a:t>)=1,</a:t>
            </a:r>
            <a:r>
              <a:rPr lang="zh-CN" altLang="en-US" sz="1600" dirty="0" smtClean="0"/>
              <a:t>所以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</a:rPr>
              <a:t>-conditional </a:t>
            </a:r>
            <a:r>
              <a:rPr lang="en-US" altLang="zh-CN" sz="1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FP-tree</a:t>
            </a:r>
            <a:r>
              <a:rPr lang="zh-CN" altLang="en-US" sz="1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把</a:t>
            </a:r>
            <a:r>
              <a:rPr lang="en-US" altLang="zh-CN" sz="1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的部分剔除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976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Recursion: Mining Each Conditional FP-tree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107504" y="2057400"/>
            <a:ext cx="2298700" cy="2324100"/>
            <a:chOff x="3312" y="2736"/>
            <a:chExt cx="1448" cy="1464"/>
          </a:xfrm>
        </p:grpSpPr>
        <p:grpSp>
          <p:nvGrpSpPr>
            <p:cNvPr id="46103" name="Group 4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46105" name="Text Box 5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{}</a:t>
                </a:r>
              </a:p>
            </p:txBody>
          </p:sp>
          <p:sp>
            <p:nvSpPr>
              <p:cNvPr id="46106" name="Text Box 6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f:3</a:t>
                </a:r>
              </a:p>
            </p:txBody>
          </p:sp>
          <p:sp>
            <p:nvSpPr>
              <p:cNvPr id="46107" name="Text Box 7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c:3</a:t>
                </a:r>
              </a:p>
            </p:txBody>
          </p:sp>
          <p:sp>
            <p:nvSpPr>
              <p:cNvPr id="46108" name="Text Box 8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a:3</a:t>
                </a:r>
              </a:p>
            </p:txBody>
          </p:sp>
          <p:cxnSp>
            <p:nvCxnSpPr>
              <p:cNvPr id="46109" name="AutoShape 9"/>
              <p:cNvCxnSpPr>
                <a:cxnSpLocks noChangeShapeType="1"/>
                <a:stCxn id="46105" idx="2"/>
                <a:endCxn id="46106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10" name="AutoShape 10"/>
              <p:cNvCxnSpPr>
                <a:cxnSpLocks noChangeShapeType="1"/>
                <a:stCxn id="46106" idx="2"/>
                <a:endCxn id="46107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11" name="AutoShape 11"/>
              <p:cNvCxnSpPr>
                <a:cxnSpLocks noChangeShapeType="1"/>
                <a:stCxn id="46107" idx="2"/>
                <a:endCxn id="46108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104" name="Text Box 12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-conditional </a:t>
              </a:r>
              <a:r>
                <a:rPr lang="en-US" altLang="zh-CN" sz="18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FP-tree</a:t>
              </a:r>
              <a:endPara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2051720" y="19812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Cond. pattern base of “am”: (fc:3)</a:t>
            </a:r>
          </a:p>
        </p:txBody>
      </p:sp>
      <p:grpSp>
        <p:nvGrpSpPr>
          <p:cNvPr id="46086" name="Group 14"/>
          <p:cNvGrpSpPr>
            <a:grpSpLocks/>
          </p:cNvGrpSpPr>
          <p:nvPr/>
        </p:nvGrpSpPr>
        <p:grpSpPr bwMode="auto">
          <a:xfrm>
            <a:off x="6781800" y="1124744"/>
            <a:ext cx="2413000" cy="1866900"/>
            <a:chOff x="4393" y="1248"/>
            <a:chExt cx="1520" cy="1176"/>
          </a:xfrm>
        </p:grpSpPr>
        <p:sp>
          <p:nvSpPr>
            <p:cNvPr id="46097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{}</a:t>
              </a:r>
            </a:p>
          </p:txBody>
        </p:sp>
        <p:sp>
          <p:nvSpPr>
            <p:cNvPr id="46098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f:3</a:t>
              </a:r>
            </a:p>
          </p:txBody>
        </p:sp>
        <p:sp>
          <p:nvSpPr>
            <p:cNvPr id="46099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c:3</a:t>
              </a:r>
            </a:p>
          </p:txBody>
        </p:sp>
        <p:cxnSp>
          <p:nvCxnSpPr>
            <p:cNvPr id="46100" name="AutoShape 18"/>
            <p:cNvCxnSpPr>
              <a:cxnSpLocks noChangeShapeType="1"/>
              <a:stCxn id="46097" idx="2"/>
              <a:endCxn id="46098" idx="0"/>
            </p:cNvCxnSpPr>
            <p:nvPr/>
          </p:nvCxnSpPr>
          <p:spPr bwMode="auto">
            <a:xfrm>
              <a:off x="5013" y="1498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1" name="AutoShape 19"/>
            <p:cNvCxnSpPr>
              <a:cxnSpLocks noChangeShapeType="1"/>
              <a:stCxn id="46098" idx="2"/>
              <a:endCxn id="46099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2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am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-conditional </a:t>
              </a:r>
              <a:r>
                <a:rPr lang="en-US" altLang="zh-CN" sz="18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FP-tree</a:t>
              </a:r>
              <a:endPara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46087" name="Text Box 21"/>
          <p:cNvSpPr txBox="1">
            <a:spLocks noChangeArrowheads="1"/>
          </p:cNvSpPr>
          <p:nvPr/>
        </p:nvSpPr>
        <p:spPr bwMode="auto">
          <a:xfrm>
            <a:off x="2204120" y="342900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Cond. pattern base of “cm”: (f:3)</a:t>
            </a:r>
          </a:p>
        </p:txBody>
      </p:sp>
      <p:sp>
        <p:nvSpPr>
          <p:cNvPr id="46088" name="Text Box 22"/>
          <p:cNvSpPr txBox="1">
            <a:spLocks noChangeArrowheads="1"/>
          </p:cNvSpPr>
          <p:nvPr/>
        </p:nvSpPr>
        <p:spPr bwMode="auto">
          <a:xfrm>
            <a:off x="7551738" y="32004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{}</a:t>
            </a:r>
          </a:p>
        </p:txBody>
      </p:sp>
      <p:sp>
        <p:nvSpPr>
          <p:cNvPr id="46089" name="Text Box 23"/>
          <p:cNvSpPr txBox="1">
            <a:spLocks noChangeArrowheads="1"/>
          </p:cNvSpPr>
          <p:nvPr/>
        </p:nvSpPr>
        <p:spPr bwMode="auto">
          <a:xfrm>
            <a:off x="7532688" y="38100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f:3</a:t>
            </a:r>
          </a:p>
        </p:txBody>
      </p:sp>
      <p:cxnSp>
        <p:nvCxnSpPr>
          <p:cNvPr id="46090" name="AutoShape 24"/>
          <p:cNvCxnSpPr>
            <a:cxnSpLocks noChangeShapeType="1"/>
            <a:stCxn id="46088" idx="2"/>
            <a:endCxn id="46089" idx="0"/>
          </p:cNvCxnSpPr>
          <p:nvPr/>
        </p:nvCxnSpPr>
        <p:spPr bwMode="auto">
          <a:xfrm>
            <a:off x="7766050" y="35972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1" name="Text Box 25"/>
          <p:cNvSpPr txBox="1">
            <a:spLocks noChangeArrowheads="1"/>
          </p:cNvSpPr>
          <p:nvPr/>
        </p:nvSpPr>
        <p:spPr bwMode="auto">
          <a:xfrm>
            <a:off x="6781800" y="42433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cm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-conditional 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FP-tree</a:t>
            </a:r>
            <a:endParaRPr lang="en-US" altLang="zh-CN" sz="1800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92" name="Text Box 26"/>
          <p:cNvSpPr txBox="1">
            <a:spLocks noChangeArrowheads="1"/>
          </p:cNvSpPr>
          <p:nvPr/>
        </p:nvSpPr>
        <p:spPr bwMode="auto">
          <a:xfrm>
            <a:off x="381000" y="53340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Cond. pattern base of “cam”: (f:3)</a:t>
            </a:r>
          </a:p>
        </p:txBody>
      </p:sp>
      <p:sp>
        <p:nvSpPr>
          <p:cNvPr id="46093" name="Text Box 27"/>
          <p:cNvSpPr txBox="1">
            <a:spLocks noChangeArrowheads="1"/>
          </p:cNvSpPr>
          <p:nvPr/>
        </p:nvSpPr>
        <p:spPr bwMode="auto">
          <a:xfrm>
            <a:off x="5646738" y="48768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{}</a:t>
            </a:r>
          </a:p>
        </p:txBody>
      </p:sp>
      <p:sp>
        <p:nvSpPr>
          <p:cNvPr id="46094" name="Text Box 28"/>
          <p:cNvSpPr txBox="1">
            <a:spLocks noChangeArrowheads="1"/>
          </p:cNvSpPr>
          <p:nvPr/>
        </p:nvSpPr>
        <p:spPr bwMode="auto">
          <a:xfrm>
            <a:off x="5627688" y="54864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f:3</a:t>
            </a:r>
          </a:p>
        </p:txBody>
      </p:sp>
      <p:cxnSp>
        <p:nvCxnSpPr>
          <p:cNvPr id="46095" name="AutoShape 29"/>
          <p:cNvCxnSpPr>
            <a:cxnSpLocks noChangeShapeType="1"/>
            <a:stCxn id="46093" idx="2"/>
            <a:endCxn id="46094" idx="0"/>
          </p:cNvCxnSpPr>
          <p:nvPr/>
        </p:nvCxnSpPr>
        <p:spPr bwMode="auto">
          <a:xfrm>
            <a:off x="5861050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Text Box 30"/>
          <p:cNvSpPr txBox="1">
            <a:spLocks noChangeArrowheads="1"/>
          </p:cNvSpPr>
          <p:nvPr/>
        </p:nvSpPr>
        <p:spPr bwMode="auto">
          <a:xfrm>
            <a:off x="4876800" y="59197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cam</a:t>
            </a:r>
            <a:r>
              <a:rPr lang="en-US" altLang="zh-CN" sz="18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-conditional 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FP-tree</a:t>
            </a:r>
            <a:endParaRPr lang="en-US" altLang="zh-CN" sz="1800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" name="流程图: 过程 31"/>
          <p:cNvSpPr/>
          <p:nvPr/>
        </p:nvSpPr>
        <p:spPr bwMode="auto">
          <a:xfrm>
            <a:off x="213039" y="1106945"/>
            <a:ext cx="3229408" cy="896667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/>
              <a:t>从</a:t>
            </a:r>
            <a:r>
              <a:rPr lang="en-US" altLang="zh-CN" sz="1600" dirty="0" smtClean="0"/>
              <a:t>m-conditional FP-Tree</a:t>
            </a:r>
            <a:r>
              <a:rPr lang="zh-CN" altLang="en-US" sz="1600" dirty="0" smtClean="0"/>
              <a:t>递归生成</a:t>
            </a:r>
            <a:r>
              <a:rPr lang="en-US" altLang="zh-CN" sz="1600" dirty="0" smtClean="0"/>
              <a:t>*m-conditional FP-tree, </a:t>
            </a:r>
            <a:r>
              <a:rPr lang="zh-CN" altLang="en-US" sz="1600" dirty="0" smtClean="0"/>
              <a:t>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am/cm/cam-conditional FP-trees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 Special Case: Single Prefix Path in FP-tree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196975"/>
            <a:ext cx="8496175" cy="5256213"/>
          </a:xfrm>
        </p:spPr>
        <p:txBody>
          <a:bodyPr/>
          <a:lstStyle/>
          <a:p>
            <a:r>
              <a:rPr lang="en-US" altLang="zh-CN" sz="2400" dirty="0" smtClean="0"/>
              <a:t>Suppose a (conditional) FP-tree </a:t>
            </a: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en-US" altLang="zh-CN" sz="2400" dirty="0" smtClean="0"/>
              <a:t> has a shared single prefix-path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</a:t>
            </a:r>
          </a:p>
          <a:p>
            <a:r>
              <a:rPr lang="en-US" altLang="zh-CN" sz="2400" dirty="0" smtClean="0"/>
              <a:t>Mining can be decomposed into two parts</a:t>
            </a:r>
          </a:p>
          <a:p>
            <a:pPr lvl="1"/>
            <a:r>
              <a:rPr lang="en-US" altLang="zh-CN" sz="2000" dirty="0" smtClean="0"/>
              <a:t>Reduction of the single prefix path into one node</a:t>
            </a:r>
          </a:p>
          <a:p>
            <a:pPr lvl="1"/>
            <a:r>
              <a:rPr lang="en-US" altLang="zh-CN" sz="2000" dirty="0" smtClean="0"/>
              <a:t>Concatenation of the mining results of the two parts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438400" y="54864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  <a:sym typeface="Wingdings 3" panose="05040102010807070707" pitchFamily="18" charset="2"/>
              </a:rPr>
              <a:t></a:t>
            </a:r>
          </a:p>
        </p:txBody>
      </p:sp>
      <p:grpSp>
        <p:nvGrpSpPr>
          <p:cNvPr id="47110" name="Group 5"/>
          <p:cNvGrpSpPr>
            <a:grpSpLocks/>
          </p:cNvGrpSpPr>
          <p:nvPr/>
        </p:nvGrpSpPr>
        <p:grpSpPr bwMode="auto">
          <a:xfrm>
            <a:off x="-36512" y="2819400"/>
            <a:ext cx="2128838" cy="3643313"/>
            <a:chOff x="0" y="1824"/>
            <a:chExt cx="1341" cy="2295"/>
          </a:xfrm>
        </p:grpSpPr>
        <p:grpSp>
          <p:nvGrpSpPr>
            <p:cNvPr id="47135" name="Group 6"/>
            <p:cNvGrpSpPr>
              <a:grpSpLocks/>
            </p:cNvGrpSpPr>
            <p:nvPr/>
          </p:nvGrpSpPr>
          <p:grpSpPr bwMode="auto">
            <a:xfrm>
              <a:off x="240" y="1824"/>
              <a:ext cx="438" cy="1251"/>
              <a:chOff x="144" y="1824"/>
              <a:chExt cx="438" cy="1251"/>
            </a:xfrm>
          </p:grpSpPr>
          <p:sp>
            <p:nvSpPr>
              <p:cNvPr id="47145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46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47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grpSp>
            <p:nvGrpSpPr>
              <p:cNvPr id="47148" name="Group 10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4714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zh-CN" sz="20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{}</a:t>
                  </a:r>
                </a:p>
              </p:txBody>
            </p:sp>
            <p:cxnSp>
              <p:nvCxnSpPr>
                <p:cNvPr id="47150" name="AutoShape 12"/>
                <p:cNvCxnSpPr>
                  <a:cxnSpLocks noChangeShapeType="1"/>
                  <a:stCxn id="47149" idx="2"/>
                  <a:endCxn id="47147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51" name="AutoShape 13"/>
                <p:cNvCxnSpPr>
                  <a:cxnSpLocks noChangeShapeType="1"/>
                  <a:stCxn id="47147" idx="2"/>
                  <a:endCxn id="47145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52" name="AutoShape 14"/>
                <p:cNvCxnSpPr>
                  <a:cxnSpLocks noChangeShapeType="1"/>
                  <a:stCxn id="47145" idx="2"/>
                  <a:endCxn id="47146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136" name="Group 15"/>
            <p:cNvGrpSpPr>
              <a:grpSpLocks/>
            </p:cNvGrpSpPr>
            <p:nvPr/>
          </p:nvGrpSpPr>
          <p:grpSpPr bwMode="auto">
            <a:xfrm>
              <a:off x="0" y="3120"/>
              <a:ext cx="1341" cy="999"/>
              <a:chOff x="0" y="3120"/>
              <a:chExt cx="1341" cy="999"/>
            </a:xfrm>
          </p:grpSpPr>
          <p:sp>
            <p:nvSpPr>
              <p:cNvPr id="47137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8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9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b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:m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40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41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2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2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44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3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3</a:t>
                </a:r>
              </a:p>
            </p:txBody>
          </p:sp>
        </p:grpSp>
      </p:grpSp>
      <p:grpSp>
        <p:nvGrpSpPr>
          <p:cNvPr id="47111" name="Group 24"/>
          <p:cNvGrpSpPr>
            <a:grpSpLocks/>
          </p:cNvGrpSpPr>
          <p:nvPr/>
        </p:nvGrpSpPr>
        <p:grpSpPr bwMode="auto">
          <a:xfrm>
            <a:off x="6172200" y="4572000"/>
            <a:ext cx="2128838" cy="2043113"/>
            <a:chOff x="2304" y="2880"/>
            <a:chExt cx="1341" cy="1287"/>
          </a:xfrm>
        </p:grpSpPr>
        <p:grpSp>
          <p:nvGrpSpPr>
            <p:cNvPr id="47125" name="Group 25"/>
            <p:cNvGrpSpPr>
              <a:grpSpLocks/>
            </p:cNvGrpSpPr>
            <p:nvPr/>
          </p:nvGrpSpPr>
          <p:grpSpPr bwMode="auto">
            <a:xfrm>
              <a:off x="2304" y="3168"/>
              <a:ext cx="1341" cy="999"/>
              <a:chOff x="0" y="3120"/>
              <a:chExt cx="1341" cy="999"/>
            </a:xfrm>
          </p:grpSpPr>
          <p:sp>
            <p:nvSpPr>
              <p:cNvPr id="47127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8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9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b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:m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30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31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2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3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2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34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SimSun" panose="02010600030101010101" pitchFamily="2" charset="-122"/>
                  </a:rPr>
                  <a:t>C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3</a:t>
                </a:r>
                <a:r>
                  <a:rPr lang="en-US" altLang="zh-CN" sz="1800" i="1">
                    <a:ea typeface="SimSun" panose="02010600030101010101" pitchFamily="2" charset="-122"/>
                  </a:rPr>
                  <a:t>:k</a:t>
                </a:r>
                <a:r>
                  <a:rPr lang="en-US" altLang="zh-CN" sz="1800" i="1" baseline="-25000">
                    <a:ea typeface="SimSun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47126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800" i="1">
                  <a:ea typeface="SimSun" panose="02010600030101010101" pitchFamily="2" charset="-122"/>
                </a:rPr>
                <a:t>r</a:t>
              </a:r>
              <a:r>
                <a:rPr lang="en-US" altLang="zh-CN" sz="1800" i="1" baseline="-25000">
                  <a:ea typeface="SimSun" panose="02010600030101010101" pitchFamily="2" charset="-122"/>
                </a:rPr>
                <a:t>1</a:t>
              </a:r>
            </a:p>
          </p:txBody>
        </p:sp>
      </p:grpSp>
      <p:sp>
        <p:nvSpPr>
          <p:cNvPr id="47112" name="Rectangle 35"/>
          <p:cNvSpPr>
            <a:spLocks noChangeArrowheads="1"/>
          </p:cNvSpPr>
          <p:nvPr/>
        </p:nvSpPr>
        <p:spPr bwMode="auto">
          <a:xfrm>
            <a:off x="5410200" y="5334000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ea typeface="SimSun" panose="02010600030101010101" pitchFamily="2" charset="-122"/>
                <a:sym typeface="Wingdings 3" panose="05040102010807070707" pitchFamily="18" charset="2"/>
              </a:rPr>
              <a:t>+</a:t>
            </a:r>
          </a:p>
        </p:txBody>
      </p:sp>
      <p:grpSp>
        <p:nvGrpSpPr>
          <p:cNvPr id="47113" name="Group 36"/>
          <p:cNvGrpSpPr>
            <a:grpSpLocks/>
          </p:cNvGrpSpPr>
          <p:nvPr/>
        </p:nvGrpSpPr>
        <p:grpSpPr bwMode="auto">
          <a:xfrm>
            <a:off x="3352800" y="4648200"/>
            <a:ext cx="1609725" cy="1985963"/>
            <a:chOff x="2112" y="2928"/>
            <a:chExt cx="1014" cy="1251"/>
          </a:xfrm>
        </p:grpSpPr>
        <p:grpSp>
          <p:nvGrpSpPr>
            <p:cNvPr id="47114" name="Group 37"/>
            <p:cNvGrpSpPr>
              <a:grpSpLocks/>
            </p:cNvGrpSpPr>
            <p:nvPr/>
          </p:nvGrpSpPr>
          <p:grpSpPr bwMode="auto">
            <a:xfrm>
              <a:off x="2688" y="2928"/>
              <a:ext cx="438" cy="1251"/>
              <a:chOff x="144" y="1824"/>
              <a:chExt cx="438" cy="1251"/>
            </a:xfrm>
          </p:grpSpPr>
          <p:sp>
            <p:nvSpPr>
              <p:cNvPr id="47117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18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19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:n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grpSp>
            <p:nvGrpSpPr>
              <p:cNvPr id="47120" name="Group 41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4712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zh-CN" sz="20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{}</a:t>
                  </a:r>
                </a:p>
              </p:txBody>
            </p:sp>
            <p:cxnSp>
              <p:nvCxnSpPr>
                <p:cNvPr id="47122" name="AutoShape 43"/>
                <p:cNvCxnSpPr>
                  <a:cxnSpLocks noChangeShapeType="1"/>
                  <a:stCxn id="47121" idx="2"/>
                  <a:endCxn id="47119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23" name="AutoShape 44"/>
                <p:cNvCxnSpPr>
                  <a:cxnSpLocks noChangeShapeType="1"/>
                  <a:stCxn id="47119" idx="2"/>
                  <a:endCxn id="47117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24" name="AutoShape 45"/>
                <p:cNvCxnSpPr>
                  <a:cxnSpLocks noChangeShapeType="1"/>
                  <a:stCxn id="47117" idx="2"/>
                  <a:endCxn id="47118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7115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ea typeface="SimSun" panose="02010600030101010101" pitchFamily="2" charset="-122"/>
                </a:rPr>
                <a:t>r</a:t>
              </a:r>
              <a:r>
                <a:rPr lang="en-US" altLang="zh-CN" sz="2000" i="1" baseline="-2500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7116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SimSun" panose="02010600030101010101" pitchFamily="2" charset="-122"/>
                  <a:sym typeface="Wingdings 3" panose="05040102010807070707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8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FP-growth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9073007" cy="52562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Input</a:t>
            </a:r>
            <a:r>
              <a:rPr lang="en-US" altLang="zh-CN" sz="1600" dirty="0">
                <a:solidFill>
                  <a:schemeClr val="tx1"/>
                </a:solidFill>
              </a:rPr>
              <a:t>: A database DB, represented </a:t>
            </a:r>
            <a:r>
              <a:rPr lang="en-US" altLang="zh-CN" sz="1600" dirty="0" smtClean="0">
                <a:solidFill>
                  <a:schemeClr val="tx1"/>
                </a:solidFill>
              </a:rPr>
              <a:t>by, </a:t>
            </a:r>
            <a:r>
              <a:rPr lang="en-US" altLang="zh-CN" sz="1600" dirty="0">
                <a:solidFill>
                  <a:schemeClr val="tx1"/>
                </a:solidFill>
              </a:rPr>
              <a:t>and a minimum support threshold ξ .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Output</a:t>
            </a:r>
            <a:r>
              <a:rPr lang="en-US" altLang="zh-CN" sz="1600" dirty="0">
                <a:solidFill>
                  <a:schemeClr val="tx1"/>
                </a:solidFill>
              </a:rPr>
              <a:t>: The complete set of frequent </a:t>
            </a:r>
            <a:r>
              <a:rPr lang="en-US" altLang="zh-CN" sz="1600" dirty="0" smtClean="0">
                <a:solidFill>
                  <a:schemeClr val="tx1"/>
                </a:solidFill>
              </a:rPr>
              <a:t>patterns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Method: </a:t>
            </a:r>
            <a:r>
              <a:rPr lang="en-US" altLang="zh-CN" sz="1600" b="1" dirty="0">
                <a:solidFill>
                  <a:schemeClr val="tx1"/>
                </a:solidFill>
              </a:rPr>
              <a:t>call</a:t>
            </a:r>
            <a:r>
              <a:rPr lang="en-US" altLang="zh-CN" sz="1600" dirty="0">
                <a:solidFill>
                  <a:schemeClr val="tx1"/>
                </a:solidFill>
              </a:rPr>
              <a:t> FP-growth(FP-tree, null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Procedure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FP-growth</a:t>
            </a:r>
            <a:r>
              <a:rPr lang="en-US" altLang="zh-CN" sz="1600" dirty="0" smtClean="0">
                <a:solidFill>
                  <a:schemeClr val="tx1"/>
                </a:solidFill>
              </a:rPr>
              <a:t> (</a:t>
            </a:r>
            <a:r>
              <a:rPr lang="en-US" altLang="zh-CN" sz="1600" b="1" dirty="0">
                <a:solidFill>
                  <a:srgbClr val="008000"/>
                </a:solidFill>
              </a:rPr>
              <a:t>Tree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b="1" dirty="0">
                <a:solidFill>
                  <a:srgbClr val="008000"/>
                </a:solidFill>
              </a:rPr>
              <a:t>α</a:t>
            </a:r>
            <a:r>
              <a:rPr lang="en-US" altLang="zh-CN" sz="1600" dirty="0">
                <a:solidFill>
                  <a:schemeClr val="tx1"/>
                </a:solidFill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(1)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Tree </a:t>
            </a:r>
            <a:r>
              <a:rPr lang="en-US" altLang="zh-CN" sz="1600" dirty="0" smtClean="0">
                <a:solidFill>
                  <a:schemeClr val="tx1"/>
                </a:solidFill>
              </a:rPr>
              <a:t>contains a single prefix path // </a:t>
            </a:r>
            <a:r>
              <a:rPr lang="en-US" altLang="zh-CN" sz="1600" dirty="0" smtClean="0"/>
              <a:t>Mining single prefix-path FP-tree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(2) </a:t>
            </a:r>
            <a:r>
              <a:rPr lang="en-US" altLang="zh-CN" sz="1600" b="1" dirty="0">
                <a:solidFill>
                  <a:schemeClr val="tx1"/>
                </a:solidFill>
              </a:rPr>
              <a:t>then </a:t>
            </a:r>
            <a:r>
              <a:rPr lang="en-US" altLang="zh-CN" sz="1600" dirty="0" smtClean="0">
                <a:solidFill>
                  <a:schemeClr val="tx1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(3)          let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 P </a:t>
            </a:r>
            <a:r>
              <a:rPr lang="en-US" altLang="zh-CN" sz="1600" dirty="0" smtClean="0">
                <a:solidFill>
                  <a:schemeClr val="tx1"/>
                </a:solidFill>
              </a:rPr>
              <a:t>be the single prefix-path part of Tree;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(4)          let </a:t>
            </a:r>
            <a:r>
              <a:rPr lang="en-US" altLang="zh-CN" sz="1600" b="1" i="1" dirty="0">
                <a:solidFill>
                  <a:schemeClr val="tx1"/>
                </a:solidFill>
              </a:rPr>
              <a:t>Q</a:t>
            </a:r>
            <a:r>
              <a:rPr lang="en-US" altLang="zh-CN" sz="1600" dirty="0" smtClean="0">
                <a:solidFill>
                  <a:schemeClr val="tx1"/>
                </a:solidFill>
              </a:rPr>
              <a:t> be the multipath part with the top branching node replaced by a null root;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(5)          for each combination (denoted as </a:t>
            </a:r>
            <a:r>
              <a:rPr lang="en-US" altLang="zh-CN" sz="1600" b="1" i="1" dirty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) of the nodes in the path </a:t>
            </a:r>
            <a:r>
              <a:rPr lang="en-US" altLang="zh-CN" sz="1600" b="1" i="1" dirty="0">
                <a:solidFill>
                  <a:schemeClr val="tx1"/>
                </a:solidFill>
              </a:rPr>
              <a:t>P</a:t>
            </a:r>
            <a:r>
              <a:rPr lang="en-US" altLang="zh-CN" sz="1600" dirty="0" smtClean="0">
                <a:solidFill>
                  <a:schemeClr val="tx1"/>
                </a:solidFill>
              </a:rPr>
              <a:t> do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(6)               generate pattern </a:t>
            </a:r>
            <a:r>
              <a:rPr lang="en-US" altLang="zh-CN" sz="1600" b="1" i="1" dirty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 ∪ </a:t>
            </a:r>
            <a:r>
              <a:rPr lang="en-US" altLang="zh-CN" sz="1600" b="1" i="1" dirty="0">
                <a:solidFill>
                  <a:schemeClr val="tx1"/>
                </a:solidFill>
              </a:rPr>
              <a:t>α</a:t>
            </a:r>
            <a:r>
              <a:rPr lang="en-US" altLang="zh-CN" sz="1600" dirty="0" smtClean="0">
                <a:solidFill>
                  <a:schemeClr val="tx1"/>
                </a:solidFill>
              </a:rPr>
              <a:t> with support = minimum support of nodes in </a:t>
            </a:r>
            <a:r>
              <a:rPr lang="en-US" altLang="zh-CN" sz="1600" b="1" i="1" dirty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(7)               let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</a:t>
            </a:r>
            <a:r>
              <a:rPr lang="en-US" altLang="zh-CN" sz="1600" b="1" i="1" dirty="0">
                <a:solidFill>
                  <a:schemeClr val="tx1"/>
                </a:solidFill>
              </a:rPr>
              <a:t>P</a:t>
            </a:r>
            <a:r>
              <a:rPr lang="en-US" altLang="zh-CN" sz="1600" dirty="0" smtClean="0">
                <a:solidFill>
                  <a:schemeClr val="tx1"/>
                </a:solidFill>
              </a:rPr>
              <a:t>) be the set of patterns so generated; }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(8) </a:t>
            </a:r>
            <a:r>
              <a:rPr lang="en-US" altLang="zh-CN" sz="1600" b="1" dirty="0">
                <a:solidFill>
                  <a:schemeClr val="tx1"/>
                </a:solidFill>
              </a:rPr>
              <a:t>else</a:t>
            </a:r>
            <a:r>
              <a:rPr lang="en-US" altLang="zh-CN" sz="1600" dirty="0" smtClean="0">
                <a:solidFill>
                  <a:schemeClr val="tx1"/>
                </a:solidFill>
              </a:rPr>
              <a:t> let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Q</a:t>
            </a:r>
            <a:r>
              <a:rPr lang="en-US" altLang="zh-CN" sz="1600" dirty="0" smtClean="0">
                <a:solidFill>
                  <a:schemeClr val="tx1"/>
                </a:solidFill>
              </a:rPr>
              <a:t> be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Tree</a:t>
            </a:r>
            <a:r>
              <a:rPr lang="en-US" altLang="zh-CN" sz="1600" dirty="0" smtClean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(9)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for</a:t>
            </a:r>
            <a:r>
              <a:rPr lang="en-US" altLang="zh-CN" sz="1600" dirty="0" smtClean="0">
                <a:solidFill>
                  <a:schemeClr val="tx1"/>
                </a:solidFill>
              </a:rPr>
              <a:t> each item </a:t>
            </a:r>
            <a:r>
              <a:rPr lang="en-US" altLang="zh-CN" sz="1600" b="1" dirty="0" err="1">
                <a:solidFill>
                  <a:schemeClr val="tx1"/>
                </a:solidFill>
              </a:rPr>
              <a:t>ai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in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Q 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do</a:t>
            </a:r>
            <a:r>
              <a:rPr lang="en-US" altLang="zh-CN" sz="1600" dirty="0" smtClean="0">
                <a:solidFill>
                  <a:schemeClr val="tx1"/>
                </a:solidFill>
              </a:rPr>
              <a:t> { // </a:t>
            </a:r>
            <a:r>
              <a:rPr lang="en-US" altLang="zh-CN" sz="1600" dirty="0" smtClean="0"/>
              <a:t>Mining multipath FP-tree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(10)        generate pattern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 =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ai</a:t>
            </a:r>
            <a:r>
              <a:rPr lang="en-US" altLang="zh-CN" sz="1600" dirty="0" smtClean="0">
                <a:solidFill>
                  <a:schemeClr val="tx1"/>
                </a:solidFill>
              </a:rPr>
              <a:t> ∪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α</a:t>
            </a:r>
            <a:r>
              <a:rPr lang="en-US" altLang="zh-CN" sz="1600" dirty="0" smtClean="0">
                <a:solidFill>
                  <a:schemeClr val="tx1"/>
                </a:solidFill>
              </a:rPr>
              <a:t> with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support</a:t>
            </a:r>
            <a:r>
              <a:rPr lang="en-US" altLang="zh-CN" sz="1600" dirty="0" smtClean="0">
                <a:solidFill>
                  <a:schemeClr val="tx1"/>
                </a:solidFill>
              </a:rPr>
              <a:t> =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ai.support</a:t>
            </a:r>
            <a:r>
              <a:rPr lang="en-US" altLang="zh-CN" sz="1600" dirty="0" smtClean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(11)        construct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’s conditional pattern-base and then </a:t>
            </a:r>
            <a:r>
              <a:rPr lang="en-US" altLang="zh-CN" sz="1600" b="1" dirty="0">
                <a:solidFill>
                  <a:schemeClr val="tx1"/>
                </a:solidFill>
              </a:rPr>
              <a:t>β</a:t>
            </a:r>
            <a:r>
              <a:rPr lang="en-US" altLang="zh-CN" sz="1600" dirty="0" smtClean="0">
                <a:solidFill>
                  <a:schemeClr val="tx1"/>
                </a:solidFill>
              </a:rPr>
              <a:t>’s conditional FP-tree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Treeβ</a:t>
            </a:r>
            <a:r>
              <a:rPr lang="en-US" altLang="zh-CN" sz="1600" dirty="0" smtClean="0">
                <a:solidFill>
                  <a:schemeClr val="tx1"/>
                </a:solidFill>
              </a:rPr>
              <a:t> 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(12)      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Treeβ</a:t>
            </a:r>
            <a:r>
              <a:rPr lang="en-US" altLang="zh-CN" sz="1600" dirty="0" smtClean="0">
                <a:solidFill>
                  <a:schemeClr val="tx1"/>
                </a:solidFill>
              </a:rPr>
              <a:t> = ∅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(13)      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then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call </a:t>
            </a:r>
            <a:r>
              <a:rPr lang="en-US" altLang="zh-CN" sz="1600" dirty="0" smtClean="0">
                <a:solidFill>
                  <a:srgbClr val="C00000"/>
                </a:solidFill>
              </a:rPr>
              <a:t>FP-growth(Treeβ , β);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(14)        let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set(Q) be the set of patterns so generated; }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(15)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return 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set(P) ∪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set(Q) ∪ 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set(P) ×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freq</a:t>
            </a:r>
            <a:r>
              <a:rPr lang="en-US" altLang="zh-CN" sz="1600" dirty="0" smtClean="0">
                <a:solidFill>
                  <a:schemeClr val="tx1"/>
                </a:solidFill>
              </a:rPr>
              <a:t> pattern set(Q)))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780928"/>
            <a:ext cx="7632848" cy="144016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111192" y="2164976"/>
            <a:ext cx="1327643" cy="3859344"/>
          </a:xfrm>
          <a:custGeom>
            <a:avLst/>
            <a:gdLst>
              <a:gd name="connsiteX0" fmla="*/ 991467 w 1327643"/>
              <a:gd name="connsiteY0" fmla="*/ 3671048 h 3859344"/>
              <a:gd name="connsiteX1" fmla="*/ 413243 w 1327643"/>
              <a:gd name="connsiteY1" fmla="*/ 3859306 h 3859344"/>
              <a:gd name="connsiteX2" fmla="*/ 90514 w 1327643"/>
              <a:gd name="connsiteY2" fmla="*/ 3657600 h 3859344"/>
              <a:gd name="connsiteX3" fmla="*/ 50173 w 1327643"/>
              <a:gd name="connsiteY3" fmla="*/ 3065930 h 3859344"/>
              <a:gd name="connsiteX4" fmla="*/ 77067 w 1327643"/>
              <a:gd name="connsiteY4" fmla="*/ 295836 h 3859344"/>
              <a:gd name="connsiteX5" fmla="*/ 978020 w 1327643"/>
              <a:gd name="connsiteY5" fmla="*/ 53789 h 3859344"/>
              <a:gd name="connsiteX6" fmla="*/ 1327643 w 1327643"/>
              <a:gd name="connsiteY6" fmla="*/ 0 h 385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7643" h="3859344">
                <a:moveTo>
                  <a:pt x="991467" y="3671048"/>
                </a:moveTo>
                <a:cubicBezTo>
                  <a:pt x="777434" y="3766297"/>
                  <a:pt x="563402" y="3861547"/>
                  <a:pt x="413243" y="3859306"/>
                </a:cubicBezTo>
                <a:cubicBezTo>
                  <a:pt x="263084" y="3857065"/>
                  <a:pt x="151026" y="3789829"/>
                  <a:pt x="90514" y="3657600"/>
                </a:cubicBezTo>
                <a:cubicBezTo>
                  <a:pt x="30002" y="3525371"/>
                  <a:pt x="52414" y="3626224"/>
                  <a:pt x="50173" y="3065930"/>
                </a:cubicBezTo>
                <a:cubicBezTo>
                  <a:pt x="47932" y="2505636"/>
                  <a:pt x="-77574" y="797859"/>
                  <a:pt x="77067" y="295836"/>
                </a:cubicBezTo>
                <a:cubicBezTo>
                  <a:pt x="231708" y="-206187"/>
                  <a:pt x="769591" y="103095"/>
                  <a:pt x="978020" y="53789"/>
                </a:cubicBezTo>
                <a:cubicBezTo>
                  <a:pt x="1186449" y="4483"/>
                  <a:pt x="1257046" y="2241"/>
                  <a:pt x="1327643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2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Benefits of the FP-tree Structure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Completeness </a:t>
            </a:r>
          </a:p>
          <a:p>
            <a:pPr lvl="1"/>
            <a:r>
              <a:rPr lang="en-US" altLang="zh-CN" smtClean="0"/>
              <a:t>Preserve complete information for frequent pattern mining</a:t>
            </a:r>
          </a:p>
          <a:p>
            <a:pPr lvl="1"/>
            <a:r>
              <a:rPr lang="en-US" altLang="zh-CN" smtClean="0"/>
              <a:t>Never break a long pattern of any transaction</a:t>
            </a:r>
          </a:p>
          <a:p>
            <a:r>
              <a:rPr lang="en-US" altLang="zh-CN" smtClean="0"/>
              <a:t>Compactness</a:t>
            </a:r>
          </a:p>
          <a:p>
            <a:pPr lvl="1"/>
            <a:r>
              <a:rPr lang="en-US" altLang="zh-CN" smtClean="0"/>
              <a:t>Reduce irrelevant info—infrequent items are gone</a:t>
            </a:r>
          </a:p>
          <a:p>
            <a:pPr lvl="1"/>
            <a:r>
              <a:rPr lang="en-US" altLang="zh-CN" smtClean="0"/>
              <a:t>Items in frequency descending order: the more frequently occurring, the more likely to be shared</a:t>
            </a:r>
          </a:p>
          <a:p>
            <a:pPr lvl="1"/>
            <a:r>
              <a:rPr lang="en-US" altLang="zh-CN" smtClean="0"/>
              <a:t>Never be larger than the original database (not count node-links and the count field)</a:t>
            </a:r>
          </a:p>
        </p:txBody>
      </p:sp>
    </p:spTree>
    <p:extLst>
      <p:ext uri="{BB962C8B-B14F-4D97-AF65-F5344CB8AC3E}">
        <p14:creationId xmlns:p14="http://schemas.microsoft.com/office/powerpoint/2010/main" val="14845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The Frequent Pattern Growth Mining Method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Idea: Frequent pattern growth</a:t>
            </a:r>
          </a:p>
          <a:p>
            <a:pPr lvl="1"/>
            <a:r>
              <a:rPr lang="en-US" altLang="zh-CN" smtClean="0"/>
              <a:t>Recursively grow frequent patterns by pattern and database partition</a:t>
            </a:r>
          </a:p>
          <a:p>
            <a:r>
              <a:rPr lang="en-US" altLang="zh-CN" smtClean="0"/>
              <a:t>Method </a:t>
            </a:r>
          </a:p>
          <a:p>
            <a:pPr lvl="1"/>
            <a:r>
              <a:rPr lang="en-US" altLang="zh-CN" smtClean="0"/>
              <a:t>For each frequent item, construct its conditional pattern-base, and then its conditional FP-tree</a:t>
            </a:r>
          </a:p>
          <a:p>
            <a:pPr lvl="1"/>
            <a:r>
              <a:rPr lang="en-US" altLang="zh-CN" smtClean="0"/>
              <a:t>Repeat the process on each newly created conditional FP-tree </a:t>
            </a:r>
          </a:p>
          <a:p>
            <a:pPr lvl="1"/>
            <a:r>
              <a:rPr lang="en-US" altLang="zh-CN" smtClean="0"/>
              <a:t>Until the resulting FP-tree is empty, or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291974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Scaling FP-growth by Database Projection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What about if FP-tree cannot fit in memory?</a:t>
            </a:r>
          </a:p>
          <a:p>
            <a:pPr lvl="1"/>
            <a:r>
              <a:rPr lang="en-US" altLang="zh-CN" sz="2000" dirty="0" smtClean="0"/>
              <a:t>DB projection</a:t>
            </a:r>
          </a:p>
          <a:p>
            <a:r>
              <a:rPr lang="en-US" altLang="zh-CN" sz="2400" dirty="0" smtClean="0"/>
              <a:t>First partition a database into a set of projected DBs</a:t>
            </a:r>
          </a:p>
          <a:p>
            <a:r>
              <a:rPr lang="en-US" altLang="zh-CN" sz="2400" dirty="0" smtClean="0"/>
              <a:t>Then construct and mine FP-tree for each projected DB</a:t>
            </a:r>
          </a:p>
          <a:p>
            <a:r>
              <a:rPr lang="en-US" altLang="zh-CN" sz="2400" dirty="0" smtClean="0"/>
              <a:t>Parallel projection vs. partition projection techniques</a:t>
            </a:r>
          </a:p>
          <a:p>
            <a:pPr lvl="1"/>
            <a:r>
              <a:rPr lang="en-US" altLang="zh-CN" sz="2000" dirty="0" smtClean="0"/>
              <a:t>Parallel projection</a:t>
            </a:r>
          </a:p>
          <a:p>
            <a:pPr lvl="2"/>
            <a:r>
              <a:rPr lang="en-US" altLang="zh-CN" sz="1800" dirty="0" smtClean="0"/>
              <a:t>Project the DB in parallel for each frequent item</a:t>
            </a:r>
          </a:p>
          <a:p>
            <a:pPr lvl="2"/>
            <a:r>
              <a:rPr lang="en-US" altLang="zh-CN" sz="1800" dirty="0" smtClean="0"/>
              <a:t>Parallel projection is space costly</a:t>
            </a:r>
          </a:p>
          <a:p>
            <a:pPr lvl="2"/>
            <a:r>
              <a:rPr lang="en-US" altLang="zh-CN" sz="1800" dirty="0" smtClean="0"/>
              <a:t>All the partitions can be processed in parallel</a:t>
            </a:r>
          </a:p>
          <a:p>
            <a:pPr lvl="1"/>
            <a:r>
              <a:rPr lang="en-US" altLang="zh-CN" sz="2000" dirty="0" smtClean="0"/>
              <a:t>Partition projection</a:t>
            </a:r>
          </a:p>
          <a:p>
            <a:pPr lvl="2"/>
            <a:r>
              <a:rPr lang="en-US" altLang="zh-CN" sz="1800" dirty="0" smtClean="0"/>
              <a:t>Partition the DB based on the ordered frequent items</a:t>
            </a:r>
          </a:p>
          <a:p>
            <a:pPr lvl="2"/>
            <a:r>
              <a:rPr lang="en-US" altLang="zh-CN" sz="1800" dirty="0" smtClean="0"/>
              <a:t>Passing the unprocessed parts to the subsequent partitions</a:t>
            </a:r>
          </a:p>
        </p:txBody>
      </p:sp>
    </p:spTree>
    <p:extLst>
      <p:ext uri="{BB962C8B-B14F-4D97-AF65-F5344CB8AC3E}">
        <p14:creationId xmlns:p14="http://schemas.microsoft.com/office/powerpoint/2010/main" val="7137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Performance of </a:t>
            </a:r>
            <a:r>
              <a:rPr lang="en-US" altLang="zh-CN" sz="3200" dirty="0" err="1" smtClean="0"/>
              <a:t>FPGrowth</a:t>
            </a:r>
            <a:r>
              <a:rPr lang="en-US" altLang="zh-CN" sz="3200" dirty="0" smtClean="0"/>
              <a:t> in Large Datasets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FP-Growth vs. Apriori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0" y="1752600"/>
          <a:ext cx="46863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522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468630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133600" y="297180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Data set T25I20D10K</a:t>
            </a:r>
          </a:p>
        </p:txBody>
      </p:sp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4365625" y="1787525"/>
          <a:ext cx="475932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Chart" r:id="rId5" imgW="4858207" imgH="2791054" progId="Excel.Chart.8">
                  <p:embed/>
                </p:oleObj>
              </mc:Choice>
              <mc:Fallback>
                <p:oleObj name="Chart" r:id="rId5" imgW="4858207" imgH="2791054" progId="Excel.Chart.8">
                  <p:embed/>
                  <p:pic>
                    <p:nvPicPr>
                      <p:cNvPr id="522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787525"/>
                        <a:ext cx="4759325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4"/>
          <p:cNvSpPr txBox="1">
            <a:spLocks noChangeArrowheads="1"/>
          </p:cNvSpPr>
          <p:nvPr/>
        </p:nvSpPr>
        <p:spPr bwMode="auto">
          <a:xfrm>
            <a:off x="6781800" y="29718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Data set T25I20D100K</a:t>
            </a:r>
          </a:p>
        </p:txBody>
      </p:sp>
      <p:sp>
        <p:nvSpPr>
          <p:cNvPr id="52233" name="Content Placeholder 2"/>
          <p:cNvSpPr txBox="1">
            <a:spLocks/>
          </p:cNvSpPr>
          <p:nvPr/>
        </p:nvSpPr>
        <p:spPr bwMode="auto">
          <a:xfrm>
            <a:off x="4733925" y="5153025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FP-Growth vs. Tree-Projection</a:t>
            </a:r>
          </a:p>
        </p:txBody>
      </p:sp>
    </p:spTree>
    <p:extLst>
      <p:ext uri="{BB962C8B-B14F-4D97-AF65-F5344CB8AC3E}">
        <p14:creationId xmlns:p14="http://schemas.microsoft.com/office/powerpoint/2010/main" val="5792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Advantages of the Pattern Growth Approach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Divide-and-conquer: </a:t>
            </a:r>
          </a:p>
          <a:p>
            <a:pPr lvl="1"/>
            <a:r>
              <a:rPr lang="en-US" altLang="zh-CN" sz="2000" dirty="0" smtClean="0"/>
              <a:t>Decompose both the mining task and DB according to the frequent patterns obtained so far</a:t>
            </a:r>
          </a:p>
          <a:p>
            <a:pPr lvl="1"/>
            <a:r>
              <a:rPr lang="en-US" altLang="zh-CN" sz="2000" dirty="0" smtClean="0"/>
              <a:t>Lead to focused search of smaller databases</a:t>
            </a:r>
          </a:p>
          <a:p>
            <a:r>
              <a:rPr lang="en-US" altLang="zh-CN" sz="2400" dirty="0" smtClean="0"/>
              <a:t>Other factors</a:t>
            </a:r>
          </a:p>
          <a:p>
            <a:pPr lvl="1"/>
            <a:r>
              <a:rPr lang="en-US" altLang="zh-CN" sz="2000" dirty="0" smtClean="0"/>
              <a:t>No candidate generation, no candidate test</a:t>
            </a:r>
          </a:p>
          <a:p>
            <a:pPr lvl="1"/>
            <a:r>
              <a:rPr lang="en-US" altLang="zh-CN" sz="2000" dirty="0" smtClean="0"/>
              <a:t>Compressed database: FP-tree structure</a:t>
            </a:r>
          </a:p>
          <a:p>
            <a:pPr lvl="1"/>
            <a:r>
              <a:rPr lang="en-US" altLang="zh-CN" sz="2000" dirty="0" smtClean="0"/>
              <a:t>No repeated scan of entire database </a:t>
            </a:r>
          </a:p>
          <a:p>
            <a:pPr lvl="1"/>
            <a:r>
              <a:rPr lang="en-US" altLang="zh-CN" sz="2000" dirty="0" smtClean="0"/>
              <a:t>Basic ops: counting local </a:t>
            </a:r>
            <a:r>
              <a:rPr lang="en-US" altLang="zh-CN" sz="2000" dirty="0" err="1" smtClean="0"/>
              <a:t>freq</a:t>
            </a:r>
            <a:r>
              <a:rPr lang="en-US" altLang="zh-CN" sz="2000" dirty="0" smtClean="0"/>
              <a:t> items and building sub FP-tree, no pattern search and matching</a:t>
            </a:r>
          </a:p>
          <a:p>
            <a:r>
              <a:rPr lang="en-US" altLang="zh-CN" sz="2400" dirty="0" smtClean="0"/>
              <a:t>A good open-source implementation and refinement of </a:t>
            </a:r>
            <a:r>
              <a:rPr lang="en-US" altLang="zh-CN" sz="2400" dirty="0" err="1" smtClean="0"/>
              <a:t>FPGrowth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FPGrowth</a:t>
            </a:r>
            <a:r>
              <a:rPr lang="en-US" altLang="zh-CN" sz="2000" dirty="0" smtClean="0"/>
              <a:t>+ (</a:t>
            </a:r>
            <a:r>
              <a:rPr lang="en-US" altLang="zh-CN" sz="2000" dirty="0" err="1" smtClean="0"/>
              <a:t>Grahne</a:t>
            </a:r>
            <a:r>
              <a:rPr lang="en-US" altLang="zh-CN" sz="2000" dirty="0" smtClean="0"/>
              <a:t> and J. Zhu, FIMI'03)</a:t>
            </a:r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97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Further Improvements of Mining Methods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AFOPT (Liu, et al. @ KDD’03)</a:t>
            </a:r>
          </a:p>
          <a:p>
            <a:pPr lvl="1"/>
            <a:r>
              <a:rPr lang="en-US" altLang="zh-CN" sz="2000" dirty="0" smtClean="0"/>
              <a:t>A “push-right” method for mining condensed frequent pattern (CFP) tree </a:t>
            </a:r>
          </a:p>
          <a:p>
            <a:r>
              <a:rPr lang="en-US" altLang="zh-CN" sz="2400" dirty="0" smtClean="0"/>
              <a:t>Carpenter (Pan, et al. @ KDD’03)</a:t>
            </a:r>
          </a:p>
          <a:p>
            <a:pPr lvl="1"/>
            <a:r>
              <a:rPr lang="en-US" altLang="zh-CN" sz="2000" dirty="0" smtClean="0"/>
              <a:t>Mine data sets with small rows but numerous columns</a:t>
            </a:r>
          </a:p>
          <a:p>
            <a:pPr lvl="1"/>
            <a:r>
              <a:rPr lang="en-US" altLang="zh-CN" sz="2000" dirty="0" smtClean="0"/>
              <a:t>Construct a row-enumeration tree for efficient mining</a:t>
            </a:r>
          </a:p>
          <a:p>
            <a:r>
              <a:rPr lang="en-US" altLang="zh-CN" sz="2400" dirty="0" err="1" smtClean="0"/>
              <a:t>FPgrowth</a:t>
            </a:r>
            <a:r>
              <a:rPr lang="en-US" altLang="zh-CN" sz="2400" dirty="0" smtClean="0"/>
              <a:t>+ (</a:t>
            </a:r>
            <a:r>
              <a:rPr lang="en-US" altLang="zh-CN" sz="2400" dirty="0" err="1" smtClean="0"/>
              <a:t>Grahne</a:t>
            </a:r>
            <a:r>
              <a:rPr lang="en-US" altLang="zh-CN" sz="2400" dirty="0" smtClean="0"/>
              <a:t> and Zhu, FIMI’03)</a:t>
            </a:r>
          </a:p>
          <a:p>
            <a:pPr lvl="1"/>
            <a:r>
              <a:rPr lang="en-US" altLang="zh-CN" sz="2000" dirty="0" smtClean="0"/>
              <a:t>Efficiently Using Prefix-Trees in Mining Frequent </a:t>
            </a:r>
            <a:r>
              <a:rPr lang="en-US" altLang="zh-CN" sz="2000" dirty="0" err="1" smtClean="0"/>
              <a:t>Itemsets</a:t>
            </a:r>
            <a:r>
              <a:rPr lang="en-US" altLang="zh-CN" sz="2000" dirty="0" smtClean="0"/>
              <a:t>, Proc. ICDM'03 Int. Workshop on Frequent </a:t>
            </a:r>
            <a:r>
              <a:rPr lang="en-US" altLang="zh-CN" sz="2000" dirty="0" err="1" smtClean="0"/>
              <a:t>Itemset</a:t>
            </a:r>
            <a:r>
              <a:rPr lang="en-US" altLang="zh-CN" sz="2000" dirty="0" smtClean="0"/>
              <a:t> Mining Implementations (FIMI'03),  Melbourne, FL, Nov. 2003</a:t>
            </a:r>
          </a:p>
          <a:p>
            <a:r>
              <a:rPr lang="en-US" altLang="zh-CN" sz="2400" dirty="0" smtClean="0"/>
              <a:t>TD-Close (Liu, et al, SDM’06)</a:t>
            </a:r>
          </a:p>
        </p:txBody>
      </p:sp>
    </p:spTree>
    <p:extLst>
      <p:ext uri="{BB962C8B-B14F-4D97-AF65-F5344CB8AC3E}">
        <p14:creationId xmlns:p14="http://schemas.microsoft.com/office/powerpoint/2010/main" val="21476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– (1)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496" y="1196752"/>
            <a:ext cx="9028314" cy="568863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Items </a:t>
            </a:r>
            <a:r>
              <a:rPr lang="en-US" altLang="zh-CN" dirty="0" smtClean="0"/>
              <a:t>= products;</a:t>
            </a:r>
            <a:r>
              <a:rPr lang="en-US" altLang="zh-CN" dirty="0" smtClean="0">
                <a:solidFill>
                  <a:srgbClr val="C00000"/>
                </a:solidFill>
              </a:rPr>
              <a:t> Baskets </a:t>
            </a:r>
            <a:r>
              <a:rPr lang="en-US" altLang="zh-CN" dirty="0" smtClean="0"/>
              <a:t>= sets of products someone bought in one trip to the store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Real market baskets: </a:t>
            </a:r>
            <a:r>
              <a:rPr lang="en-US" altLang="zh-CN" dirty="0" smtClean="0"/>
              <a:t>Chain stores keep TBs of data about what customers buy together</a:t>
            </a:r>
          </a:p>
          <a:p>
            <a:pPr lvl="1"/>
            <a:r>
              <a:rPr lang="en-US" altLang="zh-CN" dirty="0" smtClean="0"/>
              <a:t>Tells how typical customers navigate stores, let them position tempting items</a:t>
            </a:r>
          </a:p>
          <a:p>
            <a:pPr lvl="1"/>
            <a:r>
              <a:rPr lang="en-US" altLang="zh-CN" dirty="0" smtClean="0"/>
              <a:t>Suggests tie-in “tricks”, e.g., run sale on diapers and raise the price of beer</a:t>
            </a:r>
          </a:p>
          <a:p>
            <a:pPr lvl="1"/>
            <a:r>
              <a:rPr lang="en-US" altLang="zh-CN" dirty="0" smtClean="0"/>
              <a:t>Need the rule to occur frequently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Amazon</a:t>
            </a:r>
            <a:r>
              <a:rPr lang="en-US" altLang="zh-CN" dirty="0" smtClean="0"/>
              <a:t>’s people who bought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also bought </a:t>
            </a:r>
            <a:r>
              <a:rPr lang="en-US" altLang="zh-CN" i="1" dirty="0" smtClean="0"/>
              <a:t>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344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Extension of Pattern Growth Mining Methodology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/>
              <a:t>Mining closed frequent </a:t>
            </a:r>
            <a:r>
              <a:rPr lang="en-US" altLang="zh-CN" sz="2000" dirty="0" err="1" smtClean="0"/>
              <a:t>itemsets</a:t>
            </a:r>
            <a:r>
              <a:rPr lang="en-US" altLang="zh-CN" sz="2000" dirty="0" smtClean="0"/>
              <a:t> and max-patterns</a:t>
            </a:r>
          </a:p>
          <a:p>
            <a:pPr lvl="1"/>
            <a:r>
              <a:rPr lang="en-US" altLang="zh-CN" sz="1800" dirty="0" smtClean="0"/>
              <a:t>CLOSET (DMKD’00), </a:t>
            </a:r>
            <a:r>
              <a:rPr lang="en-US" altLang="zh-CN" sz="1800" dirty="0" err="1" smtClean="0"/>
              <a:t>FPclose</a:t>
            </a:r>
            <a:r>
              <a:rPr lang="en-US" altLang="zh-CN" sz="1800" dirty="0" smtClean="0"/>
              <a:t>, and </a:t>
            </a:r>
            <a:r>
              <a:rPr lang="en-US" altLang="zh-CN" sz="1800" dirty="0" err="1" smtClean="0"/>
              <a:t>FPMax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Grahne</a:t>
            </a:r>
            <a:r>
              <a:rPr lang="en-US" altLang="zh-CN" sz="1800" dirty="0" smtClean="0"/>
              <a:t> &amp; Zhu, Fimi’03)</a:t>
            </a:r>
          </a:p>
          <a:p>
            <a:r>
              <a:rPr lang="en-US" altLang="zh-CN" sz="2000" dirty="0" smtClean="0"/>
              <a:t>Mining sequential patterns</a:t>
            </a:r>
          </a:p>
          <a:p>
            <a:pPr lvl="1"/>
            <a:r>
              <a:rPr lang="en-US" altLang="zh-CN" sz="1800" dirty="0" err="1" smtClean="0"/>
              <a:t>PrefixSpan</a:t>
            </a:r>
            <a:r>
              <a:rPr lang="en-US" altLang="zh-CN" sz="1800" dirty="0" smtClean="0"/>
              <a:t> (ICDE’01), </a:t>
            </a:r>
            <a:r>
              <a:rPr lang="en-US" altLang="zh-CN" sz="1800" dirty="0" err="1" smtClean="0"/>
              <a:t>CloSpan</a:t>
            </a:r>
            <a:r>
              <a:rPr lang="en-US" altLang="zh-CN" sz="1800" dirty="0" smtClean="0"/>
              <a:t> (SDM’03), BIDE (ICDE’04)</a:t>
            </a:r>
          </a:p>
          <a:p>
            <a:r>
              <a:rPr lang="en-US" altLang="zh-CN" sz="2000" dirty="0" smtClean="0"/>
              <a:t>Mining graph patterns</a:t>
            </a:r>
          </a:p>
          <a:p>
            <a:pPr lvl="1"/>
            <a:r>
              <a:rPr lang="en-US" altLang="zh-CN" sz="1800" dirty="0" err="1" smtClean="0"/>
              <a:t>gSpan</a:t>
            </a:r>
            <a:r>
              <a:rPr lang="en-US" altLang="zh-CN" sz="1800" dirty="0" smtClean="0"/>
              <a:t> (ICDM’02), </a:t>
            </a:r>
            <a:r>
              <a:rPr lang="en-US" altLang="zh-CN" sz="1800" dirty="0" err="1" smtClean="0"/>
              <a:t>CloseGraph</a:t>
            </a:r>
            <a:r>
              <a:rPr lang="en-US" altLang="zh-CN" sz="1800" dirty="0" smtClean="0"/>
              <a:t> (KDD’03)</a:t>
            </a:r>
          </a:p>
          <a:p>
            <a:r>
              <a:rPr lang="en-US" altLang="zh-CN" sz="2000" dirty="0" smtClean="0"/>
              <a:t>Constraint-based mining of frequent patterns</a:t>
            </a:r>
          </a:p>
          <a:p>
            <a:pPr lvl="1"/>
            <a:r>
              <a:rPr lang="en-US" altLang="zh-CN" sz="1800" dirty="0" smtClean="0"/>
              <a:t>Convertible constraints (ICDE’01), </a:t>
            </a:r>
            <a:r>
              <a:rPr lang="en-US" altLang="zh-CN" sz="1800" dirty="0" err="1" smtClean="0"/>
              <a:t>gPrune</a:t>
            </a:r>
            <a:r>
              <a:rPr lang="en-US" altLang="zh-CN" sz="1800" dirty="0" smtClean="0"/>
              <a:t> (PAKDD’03)</a:t>
            </a:r>
          </a:p>
          <a:p>
            <a:r>
              <a:rPr lang="en-US" altLang="zh-CN" sz="2000" dirty="0" smtClean="0"/>
              <a:t>Computing iceberg data cubes with complex measures </a:t>
            </a:r>
          </a:p>
          <a:p>
            <a:pPr lvl="1"/>
            <a:r>
              <a:rPr lang="en-US" altLang="zh-CN" sz="1800" dirty="0" smtClean="0"/>
              <a:t>H-tree, H-cubing, and Star-cubing (SIGMOD’01, VLDB’03)</a:t>
            </a:r>
          </a:p>
          <a:p>
            <a:r>
              <a:rPr lang="en-US" altLang="zh-CN" sz="2000" dirty="0" smtClean="0"/>
              <a:t>Pattern-growth-based Clustering</a:t>
            </a:r>
          </a:p>
          <a:p>
            <a:pPr lvl="1"/>
            <a:r>
              <a:rPr lang="en-US" altLang="zh-CN" sz="1800" dirty="0" err="1" smtClean="0"/>
              <a:t>MaPle</a:t>
            </a:r>
            <a:r>
              <a:rPr lang="en-US" altLang="zh-CN" sz="1800" dirty="0" smtClean="0"/>
              <a:t> (Pei, et al., ICDM’03) </a:t>
            </a:r>
          </a:p>
          <a:p>
            <a:r>
              <a:rPr lang="en-US" altLang="zh-CN" sz="2000" dirty="0" smtClean="0"/>
              <a:t>Pattern-Growth-Based Classification</a:t>
            </a:r>
          </a:p>
          <a:p>
            <a:pPr lvl="1"/>
            <a:r>
              <a:rPr lang="en-US" altLang="zh-CN" sz="1800" dirty="0" smtClean="0"/>
              <a:t>Mining frequent and discriminative patterns (Cheng, et al, ICDE’07)</a:t>
            </a:r>
          </a:p>
        </p:txBody>
      </p:sp>
    </p:spTree>
    <p:extLst>
      <p:ext uri="{BB962C8B-B14F-4D97-AF65-F5344CB8AC3E}">
        <p14:creationId xmlns:p14="http://schemas.microsoft.com/office/powerpoint/2010/main" val="20925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5" t="2751" r="16114" b="4762"/>
          <a:stretch/>
        </p:blipFill>
        <p:spPr>
          <a:xfrm>
            <a:off x="7740352" y="5349642"/>
            <a:ext cx="1327368" cy="150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– (2)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496" y="1268760"/>
            <a:ext cx="8640960" cy="568863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Baskets </a:t>
            </a:r>
            <a:r>
              <a:rPr lang="en-US" altLang="zh-CN" dirty="0" smtClean="0"/>
              <a:t>= sentences;</a:t>
            </a:r>
            <a:r>
              <a:rPr lang="en-US" altLang="zh-CN" dirty="0" smtClean="0">
                <a:solidFill>
                  <a:srgbClr val="C00000"/>
                </a:solidFill>
              </a:rPr>
              <a:t> Items </a:t>
            </a:r>
            <a:r>
              <a:rPr lang="en-US" altLang="zh-CN" dirty="0" smtClean="0"/>
              <a:t>= documents containing those sentences</a:t>
            </a:r>
          </a:p>
          <a:p>
            <a:pPr lvl="1"/>
            <a:r>
              <a:rPr lang="en-US" altLang="zh-CN" dirty="0" smtClean="0"/>
              <a:t>Items that appear together too often could represent </a:t>
            </a:r>
            <a:r>
              <a:rPr lang="en-US" altLang="zh-CN" dirty="0" smtClean="0">
                <a:solidFill>
                  <a:srgbClr val="C00000"/>
                </a:solidFill>
              </a:rPr>
              <a:t>plagiarism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Notice items do not have to be “in” baskets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Baskets </a:t>
            </a:r>
            <a:r>
              <a:rPr lang="en-US" altLang="zh-CN" dirty="0"/>
              <a:t>= </a:t>
            </a:r>
            <a:r>
              <a:rPr lang="en-US" altLang="zh-CN" dirty="0" smtClean="0"/>
              <a:t>patients;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Items </a:t>
            </a:r>
            <a:r>
              <a:rPr lang="en-US" altLang="zh-CN" dirty="0"/>
              <a:t>= </a:t>
            </a:r>
            <a:r>
              <a:rPr lang="en-US" altLang="zh-CN" dirty="0" smtClean="0"/>
              <a:t>drugs &amp; side-effects</a:t>
            </a:r>
            <a:endParaRPr lang="en-US" altLang="zh-CN" dirty="0"/>
          </a:p>
          <a:p>
            <a:pPr lvl="1"/>
            <a:r>
              <a:rPr lang="en-US" altLang="zh-CN" dirty="0" smtClean="0"/>
              <a:t>Has been used to detect </a:t>
            </a:r>
            <a:r>
              <a:rPr lang="en-US" altLang="zh-CN" dirty="0" smtClean="0">
                <a:solidFill>
                  <a:srgbClr val="0000FF"/>
                </a:solidFill>
              </a:rPr>
              <a:t>combinations of drugs </a:t>
            </a:r>
            <a:r>
              <a:rPr lang="en-US" altLang="zh-CN" dirty="0" smtClean="0"/>
              <a:t>that result in particular side-effects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But requires extension: </a:t>
            </a:r>
            <a:r>
              <a:rPr lang="en-US" altLang="zh-CN" dirty="0" smtClean="0"/>
              <a:t>Absence of an item needs to be observed as well as presence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5754"/>
            <a:ext cx="1907704" cy="12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5754"/>
            <a:ext cx="1907704" cy="1238652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9535" r="3039" b="2654"/>
          <a:stretch/>
        </p:blipFill>
        <p:spPr>
          <a:xfrm>
            <a:off x="179512" y="404664"/>
            <a:ext cx="7606150" cy="6266206"/>
          </a:xfrm>
        </p:spPr>
      </p:pic>
    </p:spTree>
    <p:extLst>
      <p:ext uri="{BB962C8B-B14F-4D97-AF65-F5344CB8AC3E}">
        <p14:creationId xmlns:p14="http://schemas.microsoft.com/office/powerpoint/2010/main" val="13965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82974-65ED-4F69-88D2-EB066C016B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Transaction data: a set of documents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900" b="1" dirty="0">
                <a:ea typeface="ＭＳ Ｐゴシック" pitchFamily="34" charset="-128"/>
              </a:rPr>
              <a:t>A text document data set. Each document is treated as a “bag” of keywords</a:t>
            </a:r>
            <a:endParaRPr lang="en-US" altLang="ja-JP" sz="29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900" dirty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	doc7: 	Basketball, Team, City, Game 	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0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4EB17-72BC-4507-9D47-048388ED49E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model: rules</a:t>
            </a:r>
            <a:endParaRPr lang="en-US" altLang="zh-CN" sz="2200">
              <a:ea typeface="宋体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04925"/>
            <a:ext cx="83058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 transaction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contains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, a set of items (</a:t>
            </a:r>
            <a:r>
              <a:rPr lang="en-US" altLang="zh-CN">
                <a:solidFill>
                  <a:srgbClr val="3333CC"/>
                </a:solidFill>
                <a:ea typeface="宋体" charset="-122"/>
              </a:rPr>
              <a:t>itemset</a:t>
            </a:r>
            <a:r>
              <a:rPr lang="en-US" altLang="zh-CN">
                <a:ea typeface="宋体" charset="-122"/>
              </a:rPr>
              <a:t>) in </a:t>
            </a:r>
            <a:r>
              <a:rPr lang="en-US" altLang="zh-CN" i="1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, if </a:t>
            </a:r>
            <a:r>
              <a:rPr lang="en-US" altLang="zh-CN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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association rule</a:t>
            </a:r>
            <a:r>
              <a:rPr lang="en-US" altLang="zh-CN">
                <a:ea typeface="宋体" charset="-122"/>
              </a:rPr>
              <a:t> is an implication of the form: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i="1">
                <a:ea typeface="宋体" charset="-122"/>
              </a:rPr>
              <a:t>		X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 </a:t>
            </a:r>
            <a:r>
              <a:rPr lang="en-US" altLang="zh-CN" i="1">
                <a:ea typeface="宋体" charset="-122"/>
                <a:sym typeface="Symbol" pitchFamily="18" charset="2"/>
              </a:rPr>
              <a:t>Y</a:t>
            </a:r>
            <a:r>
              <a:rPr lang="en-US" altLang="zh-CN">
                <a:ea typeface="宋体" charset="-122"/>
                <a:sym typeface="Symbol" pitchFamily="18" charset="2"/>
              </a:rPr>
              <a:t>, where </a:t>
            </a:r>
            <a:r>
              <a:rPr lang="en-US" altLang="zh-CN" i="1">
                <a:ea typeface="宋体" charset="-122"/>
                <a:sym typeface="Symbol" pitchFamily="18" charset="2"/>
              </a:rPr>
              <a:t>X</a:t>
            </a:r>
            <a:r>
              <a:rPr lang="en-US" altLang="zh-CN">
                <a:ea typeface="宋体" charset="-122"/>
                <a:sym typeface="Symbol" pitchFamily="18" charset="2"/>
              </a:rPr>
              <a:t>, </a:t>
            </a:r>
            <a:r>
              <a:rPr lang="en-US" altLang="zh-CN" i="1">
                <a:ea typeface="宋体" charset="-122"/>
                <a:sym typeface="Symbol" pitchFamily="18" charset="2"/>
              </a:rPr>
              <a:t>Y</a:t>
            </a:r>
            <a:r>
              <a:rPr lang="en-US" altLang="zh-CN">
                <a:ea typeface="宋体" charset="-122"/>
                <a:sym typeface="Symbol" pitchFamily="18" charset="2"/>
              </a:rPr>
              <a:t>  </a:t>
            </a:r>
            <a:r>
              <a:rPr lang="en-US" altLang="zh-CN" i="1">
                <a:ea typeface="宋体" charset="-122"/>
                <a:sym typeface="Symbol" pitchFamily="18" charset="2"/>
              </a:rPr>
              <a:t>I, and X </a:t>
            </a:r>
            <a:r>
              <a:rPr lang="en-US" altLang="zh-CN">
                <a:ea typeface="宋体" charset="-122"/>
                <a:sym typeface="Symbol" pitchFamily="18" charset="2"/>
              </a:rPr>
              <a:t></a:t>
            </a:r>
            <a:r>
              <a:rPr lang="en-US" altLang="zh-CN" i="1">
                <a:ea typeface="宋体" charset="-122"/>
                <a:sym typeface="Symbol" pitchFamily="18" charset="2"/>
              </a:rPr>
              <a:t>Y</a:t>
            </a:r>
            <a:r>
              <a:rPr lang="en-US" altLang="zh-CN">
                <a:ea typeface="宋体" charset="-122"/>
                <a:sym typeface="Symbol" pitchFamily="18" charset="2"/>
              </a:rPr>
              <a:t>  = 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i="1">
              <a:ea typeface="宋体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itemset</a:t>
            </a:r>
            <a:r>
              <a:rPr lang="en-US" altLang="zh-CN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a set of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E.g., X = {milk, bread, cereal} is an itemset.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-itemset </a:t>
            </a:r>
            <a:r>
              <a:rPr lang="en-US" altLang="zh-CN">
                <a:ea typeface="宋体" charset="-122"/>
              </a:rPr>
              <a:t>is an itemset with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E.g., {milk, bread, cereal} is a 3-itemset</a:t>
            </a:r>
          </a:p>
        </p:txBody>
      </p:sp>
    </p:spTree>
    <p:extLst>
      <p:ext uri="{BB962C8B-B14F-4D97-AF65-F5344CB8AC3E}">
        <p14:creationId xmlns:p14="http://schemas.microsoft.com/office/powerpoint/2010/main" val="13714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11253</TotalTime>
  <Words>3277</Words>
  <Application>Microsoft Office PowerPoint</Application>
  <PresentationFormat>全屏显示(4:3)</PresentationFormat>
  <Paragraphs>704</Paragraphs>
  <Slides>50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 Unicode MS</vt:lpstr>
      <vt:lpstr>ＭＳ Ｐゴシック</vt:lpstr>
      <vt:lpstr>MT Extra</vt:lpstr>
      <vt:lpstr>宋体</vt:lpstr>
      <vt:lpstr>宋体</vt:lpstr>
      <vt:lpstr>Arial</vt:lpstr>
      <vt:lpstr>Calibri</vt:lpstr>
      <vt:lpstr>Comic Sans MS</vt:lpstr>
      <vt:lpstr>Symbol</vt:lpstr>
      <vt:lpstr>Tahoma</vt:lpstr>
      <vt:lpstr>Times New Roman</vt:lpstr>
      <vt:lpstr>Wingdings</vt:lpstr>
      <vt:lpstr>Wingdings 3</vt:lpstr>
      <vt:lpstr>wrao</vt:lpstr>
      <vt:lpstr>Equation</vt:lpstr>
      <vt:lpstr>Chart</vt:lpstr>
      <vt:lpstr> Big Data Analysis and Mining</vt:lpstr>
      <vt:lpstr>Road map</vt:lpstr>
      <vt:lpstr>Frequent Pattern Analysis</vt:lpstr>
      <vt:lpstr>Association Rule Discovery</vt:lpstr>
      <vt:lpstr>Applications – (1)</vt:lpstr>
      <vt:lpstr>Applications – (2)</vt:lpstr>
      <vt:lpstr>PowerPoint 演示文稿</vt:lpstr>
      <vt:lpstr>Transaction data: a set of documents</vt:lpstr>
      <vt:lpstr>The model: rules</vt:lpstr>
      <vt:lpstr>Rule strength measures</vt:lpstr>
      <vt:lpstr>Support and Confidence</vt:lpstr>
      <vt:lpstr>Goal and key features</vt:lpstr>
      <vt:lpstr>An example</vt:lpstr>
      <vt:lpstr>Transaction data representation</vt:lpstr>
      <vt:lpstr>Many mining algorithms</vt:lpstr>
      <vt:lpstr>Road map</vt:lpstr>
      <vt:lpstr>The Apriori Algorithm</vt:lpstr>
      <vt:lpstr>Step 1: Mining all frequent itemsets</vt:lpstr>
      <vt:lpstr>The Algorithm</vt:lpstr>
      <vt:lpstr>Example – Finding frequent itemsets</vt:lpstr>
      <vt:lpstr>Details: the algorithm</vt:lpstr>
      <vt:lpstr>Apriori candidate generation</vt:lpstr>
      <vt:lpstr>Candidate-gen function</vt:lpstr>
      <vt:lpstr>An example</vt:lpstr>
      <vt:lpstr>Step 2: Generating rules from frequent itemsets</vt:lpstr>
      <vt:lpstr>Generating rules: an example</vt:lpstr>
      <vt:lpstr>Generating rules: summary</vt:lpstr>
      <vt:lpstr>Road map</vt:lpstr>
      <vt:lpstr>Further Improvement of the Apriori Method</vt:lpstr>
      <vt:lpstr>Partition: Scan Database Only Twice</vt:lpstr>
      <vt:lpstr>DHP: Reduce the Number of Candidates</vt:lpstr>
      <vt:lpstr>Sampling for Frequent Patterns</vt:lpstr>
      <vt:lpstr>DIC: Reduce Number of Scans</vt:lpstr>
      <vt:lpstr>Road map</vt:lpstr>
      <vt:lpstr>Pattern-Growth Approach: Mining Frequent Patterns Without Candidate Generation</vt:lpstr>
      <vt:lpstr>Construct FP-tree from a Transaction Database</vt:lpstr>
      <vt:lpstr>Construct FP-tree from a Transaction Database</vt:lpstr>
      <vt:lpstr>Partition Patterns and Databases</vt:lpstr>
      <vt:lpstr>Find Patterns Having P From P-conditional Database</vt:lpstr>
      <vt:lpstr>From Conditional Pattern-bases to Conditional FP-trees </vt:lpstr>
      <vt:lpstr>Recursion: Mining Each Conditional FP-tree</vt:lpstr>
      <vt:lpstr>A Special Case: Single Prefix Path in FP-tree</vt:lpstr>
      <vt:lpstr>FP-growth Algorithm</vt:lpstr>
      <vt:lpstr>Benefits of the FP-tree Structure</vt:lpstr>
      <vt:lpstr>The Frequent Pattern Growth Mining Method</vt:lpstr>
      <vt:lpstr>Scaling FP-growth by Database Projection</vt:lpstr>
      <vt:lpstr>Performance of FPGrowth in Large Datasets</vt:lpstr>
      <vt:lpstr>Advantages of the Pattern Growth Approach</vt:lpstr>
      <vt:lpstr>Further Improvements of Mining Methods</vt:lpstr>
      <vt:lpstr>Extension of Pattern Growth Mining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Weixiong RAO</cp:lastModifiedBy>
  <cp:revision>339</cp:revision>
  <cp:lastPrinted>2015-10-16T08:40:47Z</cp:lastPrinted>
  <dcterms:created xsi:type="dcterms:W3CDTF">2014-02-20T02:49:06Z</dcterms:created>
  <dcterms:modified xsi:type="dcterms:W3CDTF">2017-04-11T11:06:11Z</dcterms:modified>
</cp:coreProperties>
</file>