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256" r:id="rId2"/>
    <p:sldId id="457" r:id="rId3"/>
    <p:sldId id="458" r:id="rId4"/>
    <p:sldId id="460" r:id="rId5"/>
    <p:sldId id="459" r:id="rId6"/>
    <p:sldId id="454" r:id="rId7"/>
    <p:sldId id="455" r:id="rId8"/>
    <p:sldId id="482" r:id="rId9"/>
    <p:sldId id="481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7" r:id="rId22"/>
    <p:sldId id="478" r:id="rId23"/>
    <p:sldId id="479" r:id="rId24"/>
    <p:sldId id="483" r:id="rId25"/>
    <p:sldId id="484" r:id="rId26"/>
    <p:sldId id="497" r:id="rId27"/>
    <p:sldId id="485" r:id="rId28"/>
    <p:sldId id="488" r:id="rId29"/>
    <p:sldId id="489" r:id="rId30"/>
    <p:sldId id="490" r:id="rId31"/>
    <p:sldId id="498" r:id="rId32"/>
    <p:sldId id="491" r:id="rId33"/>
    <p:sldId id="492" r:id="rId34"/>
    <p:sldId id="493" r:id="rId35"/>
    <p:sldId id="494" r:id="rId36"/>
    <p:sldId id="495" r:id="rId37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FF99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39" autoAdjust="0"/>
  </p:normalViewPr>
  <p:slideViewPr>
    <p:cSldViewPr>
      <p:cViewPr>
        <p:scale>
          <a:sx n="70" d="100"/>
          <a:sy n="70" d="100"/>
        </p:scale>
        <p:origin x="-1374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D886CC-0D26-46BB-84EA-22EA378C4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650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BECC802-3991-4A1E-83DC-63CB7E668FE3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DD0B4BD-59DA-43E2-BC9A-43477BA7E6E9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7575" algn="l"/>
                <a:tab pos="1835150" algn="l"/>
                <a:tab pos="2752725" algn="l"/>
                <a:tab pos="3670300" algn="l"/>
                <a:tab pos="4589463" algn="l"/>
                <a:tab pos="5507038" algn="l"/>
                <a:tab pos="6424613" algn="l"/>
                <a:tab pos="7342188" algn="l"/>
                <a:tab pos="8261350" algn="l"/>
                <a:tab pos="9178925" algn="l"/>
                <a:tab pos="100965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8800173-B7FA-4BCD-A36C-5FB371435E61}" type="slidenum">
              <a:rPr lang="en-GB" altLang="en-US" smtClean="0">
                <a:solidFill>
                  <a:srgbClr val="000000"/>
                </a:solidFill>
                <a:ea typeface="DejaVu Sans"/>
                <a:cs typeface="DejaVu Sans"/>
              </a:rPr>
              <a:pPr/>
              <a:t>4</a:t>
            </a:fld>
            <a:endParaRPr lang="en-GB" altLang="en-US" smtClean="0">
              <a:solidFill>
                <a:srgbClr val="000000"/>
              </a:solidFill>
              <a:ea typeface="DejaVu Sans"/>
              <a:cs typeface="DejaVu Sans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D886CC-0D26-46BB-84EA-22EA378C495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27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B86D5DB0-E022-40F9-BB58-35C76050CE01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35843" name="Rectangle 7"/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175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175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175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175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17575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0F60F9A0-858C-4889-BDFD-B4A312D155D1}" type="slidenum">
              <a:rPr lang="en-US" altLang="zh-CN" sz="1200">
                <a:latin typeface="Times New Roman" pitchFamily="18" charset="0"/>
                <a:cs typeface="Arial" pitchFamily="34" charset="0"/>
              </a:rPr>
              <a:pPr algn="r"/>
              <a:t>16</a:t>
            </a:fld>
            <a:endParaRPr lang="en-US" altLang="zh-CN" sz="12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</p:spPr>
        <p:txBody>
          <a:bodyPr lIns="91763" tIns="45883" rIns="91763" bIns="45883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73B4B-EE1C-44DA-B7EC-E517983C0395}" type="datetime1">
              <a:rPr lang="zh-CN" altLang="en-US"/>
              <a:pPr>
                <a:defRPr/>
              </a:pPr>
              <a:t>2015/10/29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A604B-6FAD-4963-9C7F-5B4945F24A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6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319D1-DB37-4A14-B817-D738513BBF05}" type="datetime1">
              <a:rPr lang="zh-CN" altLang="en-US"/>
              <a:pPr>
                <a:defRPr/>
              </a:pPr>
              <a:t>2015/10/29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D7DEC-05B1-4053-9390-814069E3E0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37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2E9B9-5C93-455C-9845-6EDC7DD6D14E}" type="datetime1">
              <a:rPr lang="zh-CN" altLang="en-US"/>
              <a:pPr>
                <a:defRPr/>
              </a:pPr>
              <a:t>2015/10/29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BEDB-DAD3-48EC-A2CE-ABD126429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104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6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96975"/>
            <a:ext cx="8229600" cy="525621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422DD-387E-49AD-94AE-ABB195C5B63E}" type="datetime1">
              <a:rPr lang="zh-CN" altLang="en-US"/>
              <a:pPr>
                <a:defRPr/>
              </a:pPr>
              <a:t>2015/10/29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70170-9ADB-4595-95E1-B41C7AF93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23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D6C69-3E15-43B9-948E-0F61B1077EA6}" type="datetime1">
              <a:rPr lang="zh-CN" altLang="en-US"/>
              <a:pPr>
                <a:defRPr/>
              </a:pPr>
              <a:t>2015/10/29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FC92E-C79A-434D-A66B-AD49F7A86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43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D6D20-7903-4B27-A379-4D78B6026C51}" type="datetime1">
              <a:rPr lang="zh-CN" altLang="en-US"/>
              <a:pPr>
                <a:defRPr/>
              </a:pPr>
              <a:t>2015/10/29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58F78-F269-4605-B411-9FE6BDB93E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27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5256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13B47-1517-4FD9-9B0E-972849C9E076}" type="datetime1">
              <a:rPr lang="zh-CN" altLang="en-US"/>
              <a:pPr>
                <a:defRPr/>
              </a:pPr>
              <a:t>2015/10/29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A322A-AFEA-44F7-BEC6-C0E02FEBA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4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78DC9-CC21-4ABE-BFB6-9E97706C43E1}" type="datetime1">
              <a:rPr lang="zh-CN" altLang="en-US"/>
              <a:pPr>
                <a:defRPr/>
              </a:pPr>
              <a:t>2015/10/29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64ED-C703-4DF3-BA84-4D2975CE9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33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D2D-C700-4388-B5FF-1AB7CCEBDB0E}" type="datetime1">
              <a:rPr lang="zh-CN" altLang="en-US"/>
              <a:pPr>
                <a:defRPr/>
              </a:pPr>
              <a:t>2015/10/29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ECD2-7527-479C-AB3F-57D3F433C0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89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DFA47-F8E8-486B-A7BF-E03BA2AECCB6}" type="datetime1">
              <a:rPr lang="zh-CN" altLang="en-US"/>
              <a:pPr>
                <a:defRPr/>
              </a:pPr>
              <a:t>2015/10/29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CA417-0CBA-4C81-8AD7-287DCC730F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99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026BA-718D-42E4-B044-D9F2A6F05610}" type="datetime1">
              <a:rPr lang="zh-CN" altLang="en-US"/>
              <a:pPr>
                <a:defRPr/>
              </a:pPr>
              <a:t>2015/10/29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AC551-0DB9-470B-9CAF-BC8A10CDD9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62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CD46A-B5E9-42AD-BDE5-DF1424F30227}" type="datetime1">
              <a:rPr lang="zh-CN" altLang="en-US"/>
              <a:pPr>
                <a:defRPr/>
              </a:pPr>
              <a:t>2015/10/29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E142B-BF38-44DA-8D51-91A1A1FB6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98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06475"/>
          </a:xfrm>
          <a:prstGeom prst="rect">
            <a:avLst/>
          </a:prstGeom>
          <a:solidFill>
            <a:srgbClr val="003300">
              <a:alpha val="8901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3713" y="6597650"/>
            <a:ext cx="21336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5E0DD54-A86E-42B3-9A35-9F06EEC76A04}" type="datetime1">
              <a:rPr lang="zh-CN" altLang="en-US"/>
              <a:pPr>
                <a:defRPr/>
              </a:pPr>
              <a:t>2015/10/29</a:t>
            </a:fld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8EF7140-F642-4211-BA77-B156741D95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99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3000" kern="1200">
          <a:solidFill>
            <a:srgbClr val="0000FF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u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p"/>
        <a:defRPr sz="23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46CA144-7DC6-4E21-9A41-7FCA2DE8BD60}" type="datetime1">
              <a:rPr lang="zh-CN" altLang="en-US" smtClean="0"/>
              <a:pPr/>
              <a:t>2015/10/29</a:t>
            </a:fld>
            <a:endParaRPr lang="en-US" altLang="zh-CN" smtClean="0"/>
          </a:p>
        </p:txBody>
      </p:sp>
      <p:sp>
        <p:nvSpPr>
          <p:cNvPr id="3075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58318BA-34E8-483B-9595-B3B24A216DBA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765175"/>
            <a:ext cx="8713788" cy="1470025"/>
          </a:xfrm>
        </p:spPr>
        <p:txBody>
          <a:bodyPr/>
          <a:lstStyle/>
          <a:p>
            <a:r>
              <a:rPr lang="en-US" altLang="zh-CN" sz="4900" smtClean="0">
                <a:latin typeface="Calibri" pitchFamily="34" charset="0"/>
              </a:rPr>
              <a:t/>
            </a:r>
            <a:br>
              <a:rPr lang="en-US" altLang="zh-CN" sz="4900" smtClean="0">
                <a:latin typeface="Calibri" pitchFamily="34" charset="0"/>
              </a:rPr>
            </a:br>
            <a:r>
              <a:rPr lang="en-US" altLang="zh-CN" sz="4900" smtClean="0">
                <a:latin typeface="Calibri" pitchFamily="34" charset="0"/>
              </a:rPr>
              <a:t>Big Data Analysis and Mining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 smtClean="0"/>
              <a:t>Qinpei Zhao </a:t>
            </a:r>
            <a:r>
              <a:rPr lang="zh-CN" altLang="en-US" sz="2600" smtClean="0"/>
              <a:t>赵钦佩</a:t>
            </a:r>
            <a:r>
              <a:rPr lang="fi-FI" altLang="zh-CN" sz="2600" smtClean="0"/>
              <a:t> </a:t>
            </a:r>
          </a:p>
          <a:p>
            <a:pPr>
              <a:lnSpc>
                <a:spcPct val="80000"/>
              </a:lnSpc>
            </a:pPr>
            <a:r>
              <a:rPr lang="fi-FI" altLang="zh-CN" sz="2000" smtClean="0">
                <a:solidFill>
                  <a:srgbClr val="002060"/>
                </a:solidFill>
              </a:rPr>
              <a:t>qinpeizhao@tongji.edu.cn</a:t>
            </a:r>
          </a:p>
          <a:p>
            <a:pPr>
              <a:lnSpc>
                <a:spcPct val="80000"/>
              </a:lnSpc>
            </a:pPr>
            <a:endParaRPr lang="fi-FI" altLang="zh-CN" sz="2600" smtClean="0"/>
          </a:p>
          <a:p>
            <a:pPr>
              <a:lnSpc>
                <a:spcPct val="80000"/>
              </a:lnSpc>
            </a:pPr>
            <a:r>
              <a:rPr lang="fi-FI" altLang="zh-CN" sz="2600" smtClean="0"/>
              <a:t>2015 Fall</a:t>
            </a:r>
            <a:endParaRPr lang="en-US" altLang="zh-CN" sz="2600" smtClean="0"/>
          </a:p>
        </p:txBody>
      </p:sp>
      <p:sp>
        <p:nvSpPr>
          <p:cNvPr id="2" name="TextBox 1"/>
          <p:cNvSpPr txBox="1"/>
          <p:nvPr/>
        </p:nvSpPr>
        <p:spPr>
          <a:xfrm>
            <a:off x="4843463" y="2492375"/>
            <a:ext cx="37496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 Classifier</a:t>
            </a:r>
            <a:endParaRPr lang="zh-CN" altLang="en-US" sz="3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Naïve Bayes Classifiers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altLang="zh-CN" dirty="0" smtClean="0"/>
              <a:t>Consider each attribute and class label as random variables</a:t>
            </a:r>
          </a:p>
          <a:p>
            <a:pPr lvl="1">
              <a:buFont typeface="Wingdings" pitchFamily="2" charset="2"/>
              <a:buNone/>
            </a:pPr>
            <a:endParaRPr lang="en-US" altLang="zh-CN" dirty="0" smtClean="0"/>
          </a:p>
          <a:p>
            <a:r>
              <a:rPr lang="en-US" altLang="zh-CN" dirty="0" smtClean="0"/>
              <a:t>Given a record with attributes (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</a:t>
            </a:r>
            <a:r>
              <a:rPr lang="en-US" altLang="zh-CN" dirty="0" smtClean="0">
                <a:latin typeface="Arial" pitchFamily="34" charset="0"/>
              </a:rPr>
              <a:t>…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) </a:t>
            </a:r>
          </a:p>
          <a:p>
            <a:pPr lvl="1"/>
            <a:r>
              <a:rPr lang="en-US" altLang="zh-CN" dirty="0" smtClean="0"/>
              <a:t>Goal is to predict class </a:t>
            </a:r>
            <a:r>
              <a:rPr lang="en-US" altLang="zh-CN" i="1" dirty="0" smtClean="0"/>
              <a:t>C</a:t>
            </a:r>
          </a:p>
          <a:p>
            <a:pPr lvl="1"/>
            <a:r>
              <a:rPr lang="en-US" altLang="zh-CN" dirty="0" smtClean="0"/>
              <a:t>Specifically, we want to find the value of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that maximizes P(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|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n 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Can we estimate P(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|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</a:t>
            </a:r>
            <a:r>
              <a:rPr lang="en-US" altLang="zh-CN" dirty="0" smtClean="0">
                <a:latin typeface="Arial" pitchFamily="34" charset="0"/>
              </a:rPr>
              <a:t>…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n </a:t>
            </a:r>
            <a:r>
              <a:rPr lang="en-US" altLang="zh-CN" dirty="0" smtClean="0"/>
              <a:t>) directly from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Naïve Bayes Classifiers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 smtClean="0"/>
              <a:t>Approach: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/>
              <a:t>compute the posterior probability P(</a:t>
            </a:r>
            <a:r>
              <a:rPr lang="en-US" altLang="zh-CN" sz="2200" i="1" dirty="0" smtClean="0"/>
              <a:t>C</a:t>
            </a:r>
            <a:r>
              <a:rPr lang="en-US" altLang="zh-CN" sz="2200" dirty="0" smtClean="0"/>
              <a:t> | </a:t>
            </a:r>
            <a:r>
              <a:rPr lang="en-US" altLang="zh-CN" sz="2200" i="1" dirty="0" smtClean="0"/>
              <a:t>A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, </a:t>
            </a:r>
            <a:r>
              <a:rPr lang="en-US" altLang="zh-CN" sz="2200" i="1" dirty="0" smtClean="0"/>
              <a:t>A</a:t>
            </a:r>
            <a:r>
              <a:rPr lang="en-US" altLang="zh-CN" sz="2200" baseline="-25000" dirty="0" smtClean="0"/>
              <a:t>2</a:t>
            </a:r>
            <a:r>
              <a:rPr lang="en-US" altLang="zh-CN" sz="2200" dirty="0" smtClean="0"/>
              <a:t>, …, </a:t>
            </a:r>
            <a:r>
              <a:rPr lang="en-US" altLang="zh-CN" sz="2200" i="1" dirty="0" smtClean="0"/>
              <a:t>A</a:t>
            </a:r>
            <a:r>
              <a:rPr lang="en-US" altLang="zh-CN" sz="2200" baseline="-25000" dirty="0" smtClean="0"/>
              <a:t>n</a:t>
            </a:r>
            <a:r>
              <a:rPr lang="en-US" altLang="zh-CN" sz="2200" dirty="0" smtClean="0"/>
              <a:t>) for all values of </a:t>
            </a:r>
            <a:r>
              <a:rPr lang="en-US" altLang="zh-CN" sz="2200" i="1" dirty="0" smtClean="0"/>
              <a:t>C</a:t>
            </a:r>
            <a:r>
              <a:rPr lang="en-US" altLang="zh-CN" sz="2200" dirty="0" smtClean="0"/>
              <a:t> using the Bayes theorem</a:t>
            </a:r>
          </a:p>
          <a:p>
            <a:pPr lvl="1">
              <a:lnSpc>
                <a:spcPct val="90000"/>
              </a:lnSpc>
            </a:pPr>
            <a:endParaRPr lang="en-US" altLang="zh-CN" sz="2200" dirty="0" smtClean="0"/>
          </a:p>
          <a:p>
            <a:pPr lvl="1">
              <a:lnSpc>
                <a:spcPct val="90000"/>
              </a:lnSpc>
            </a:pPr>
            <a:endParaRPr lang="en-US" altLang="zh-CN" sz="22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200" dirty="0" smtClean="0"/>
          </a:p>
          <a:p>
            <a:pPr lvl="1">
              <a:lnSpc>
                <a:spcPct val="90000"/>
              </a:lnSpc>
            </a:pPr>
            <a:r>
              <a:rPr lang="en-US" altLang="zh-CN" sz="2200" dirty="0" smtClean="0"/>
              <a:t>Choose value of </a:t>
            </a:r>
            <a:r>
              <a:rPr lang="en-US" altLang="zh-CN" sz="2200" i="1" dirty="0" smtClean="0"/>
              <a:t>C</a:t>
            </a:r>
            <a:r>
              <a:rPr lang="en-US" altLang="zh-CN" sz="2200" dirty="0" smtClean="0"/>
              <a:t> that maximizes </a:t>
            </a:r>
            <a:br>
              <a:rPr lang="en-US" altLang="zh-CN" sz="2200" dirty="0" smtClean="0"/>
            </a:br>
            <a:r>
              <a:rPr lang="en-US" altLang="zh-CN" sz="2200" dirty="0" smtClean="0"/>
              <a:t>		P(</a:t>
            </a:r>
            <a:r>
              <a:rPr lang="en-US" altLang="zh-CN" sz="2200" i="1" dirty="0" smtClean="0"/>
              <a:t>C</a:t>
            </a:r>
            <a:r>
              <a:rPr lang="en-US" altLang="zh-CN" sz="2200" dirty="0" smtClean="0"/>
              <a:t> | </a:t>
            </a:r>
            <a:r>
              <a:rPr lang="en-US" altLang="zh-CN" sz="2200" i="1" dirty="0" smtClean="0"/>
              <a:t>A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, </a:t>
            </a:r>
            <a:r>
              <a:rPr lang="en-US" altLang="zh-CN" sz="2200" i="1" dirty="0" smtClean="0"/>
              <a:t>A</a:t>
            </a:r>
            <a:r>
              <a:rPr lang="en-US" altLang="zh-CN" sz="2200" baseline="-25000" dirty="0" smtClean="0"/>
              <a:t>2</a:t>
            </a:r>
            <a:r>
              <a:rPr lang="en-US" altLang="zh-CN" sz="2200" dirty="0" smtClean="0"/>
              <a:t>, …, </a:t>
            </a:r>
            <a:r>
              <a:rPr lang="en-US" altLang="zh-CN" sz="2200" i="1" dirty="0" smtClean="0"/>
              <a:t>A</a:t>
            </a:r>
            <a:r>
              <a:rPr lang="en-US" altLang="zh-CN" sz="2200" baseline="-25000" dirty="0" smtClean="0"/>
              <a:t>n</a:t>
            </a:r>
            <a:r>
              <a:rPr lang="en-US" altLang="zh-CN" sz="2200" dirty="0" smtClean="0"/>
              <a:t>)</a:t>
            </a:r>
            <a:br>
              <a:rPr lang="en-US" altLang="zh-CN" sz="2200" dirty="0" smtClean="0"/>
            </a:br>
            <a:endParaRPr lang="en-US" altLang="zh-CN" sz="2200" dirty="0" smtClean="0"/>
          </a:p>
          <a:p>
            <a:pPr lvl="1">
              <a:lnSpc>
                <a:spcPct val="90000"/>
              </a:lnSpc>
            </a:pPr>
            <a:r>
              <a:rPr lang="en-US" altLang="zh-CN" sz="2200" dirty="0" smtClean="0"/>
              <a:t>Equivalent to choosing value of </a:t>
            </a:r>
            <a:r>
              <a:rPr lang="en-US" altLang="zh-CN" sz="2200" i="1" dirty="0" smtClean="0"/>
              <a:t>C</a:t>
            </a:r>
            <a:r>
              <a:rPr lang="en-US" altLang="zh-CN" sz="2200" dirty="0" smtClean="0"/>
              <a:t> that maximizes</a:t>
            </a:r>
            <a:br>
              <a:rPr lang="en-US" altLang="zh-CN" sz="2200" dirty="0" smtClean="0"/>
            </a:br>
            <a:r>
              <a:rPr lang="en-US" altLang="zh-CN" sz="2200" dirty="0" smtClean="0"/>
              <a:t>     	P(</a:t>
            </a:r>
            <a:r>
              <a:rPr lang="en-US" altLang="zh-CN" sz="2200" i="1" dirty="0" smtClean="0"/>
              <a:t>A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, </a:t>
            </a:r>
            <a:r>
              <a:rPr lang="en-US" altLang="zh-CN" sz="2200" i="1" dirty="0" smtClean="0"/>
              <a:t>A</a:t>
            </a:r>
            <a:r>
              <a:rPr lang="en-US" altLang="zh-CN" sz="2200" baseline="-25000" dirty="0" smtClean="0"/>
              <a:t>2</a:t>
            </a:r>
            <a:r>
              <a:rPr lang="en-US" altLang="zh-CN" sz="2200" dirty="0" smtClean="0"/>
              <a:t>, …, </a:t>
            </a:r>
            <a:r>
              <a:rPr lang="en-US" altLang="zh-CN" sz="2200" i="1" dirty="0" err="1" smtClean="0"/>
              <a:t>A</a:t>
            </a:r>
            <a:r>
              <a:rPr lang="en-US" altLang="zh-CN" sz="2200" baseline="-25000" dirty="0" err="1" smtClean="0"/>
              <a:t>n</a:t>
            </a:r>
            <a:r>
              <a:rPr lang="en-US" altLang="zh-CN" sz="2200" dirty="0" err="1" smtClean="0"/>
              <a:t>|</a:t>
            </a:r>
            <a:r>
              <a:rPr lang="en-US" altLang="zh-CN" sz="2200" i="1" dirty="0" err="1" smtClean="0"/>
              <a:t>C</a:t>
            </a:r>
            <a:r>
              <a:rPr lang="en-US" altLang="zh-CN" sz="2200" dirty="0" smtClean="0"/>
              <a:t>) P(</a:t>
            </a:r>
            <a:r>
              <a:rPr lang="en-US" altLang="zh-CN" sz="2200" i="1" dirty="0" smtClean="0"/>
              <a:t>C</a:t>
            </a:r>
            <a:r>
              <a:rPr lang="en-US" altLang="zh-CN" sz="2200" dirty="0" smtClean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200" dirty="0" smtClean="0"/>
          </a:p>
          <a:p>
            <a:pPr>
              <a:lnSpc>
                <a:spcPct val="90000"/>
              </a:lnSpc>
            </a:pPr>
            <a:r>
              <a:rPr lang="en-US" altLang="zh-CN" sz="2600" dirty="0" smtClean="0"/>
              <a:t>How to estimate P(</a:t>
            </a:r>
            <a:r>
              <a:rPr lang="en-US" altLang="zh-CN" sz="2600" i="1" dirty="0" smtClean="0"/>
              <a:t>A</a:t>
            </a:r>
            <a:r>
              <a:rPr lang="en-US" altLang="zh-CN" sz="2600" baseline="-25000" dirty="0" smtClean="0"/>
              <a:t>1</a:t>
            </a:r>
            <a:r>
              <a:rPr lang="en-US" altLang="zh-CN" sz="2600" dirty="0" smtClean="0"/>
              <a:t>, </a:t>
            </a:r>
            <a:r>
              <a:rPr lang="en-US" altLang="zh-CN" sz="2600" i="1" dirty="0" smtClean="0"/>
              <a:t>A</a:t>
            </a:r>
            <a:r>
              <a:rPr lang="en-US" altLang="zh-CN" sz="2600" baseline="-25000" dirty="0" smtClean="0"/>
              <a:t>2</a:t>
            </a:r>
            <a:r>
              <a:rPr lang="en-US" altLang="zh-CN" sz="2600" dirty="0" smtClean="0"/>
              <a:t>, </a:t>
            </a:r>
            <a:r>
              <a:rPr lang="en-US" altLang="zh-CN" sz="2600" dirty="0" smtClean="0">
                <a:latin typeface="Arial" pitchFamily="34" charset="0"/>
              </a:rPr>
              <a:t>…</a:t>
            </a:r>
            <a:r>
              <a:rPr lang="en-US" altLang="zh-CN" sz="2600" dirty="0" smtClean="0"/>
              <a:t>, </a:t>
            </a:r>
            <a:r>
              <a:rPr lang="en-US" altLang="zh-CN" sz="2600" i="1" dirty="0" smtClean="0"/>
              <a:t>A</a:t>
            </a:r>
            <a:r>
              <a:rPr lang="en-US" altLang="zh-CN" sz="2600" baseline="-25000" dirty="0" smtClean="0"/>
              <a:t>n </a:t>
            </a:r>
            <a:r>
              <a:rPr lang="en-US" altLang="zh-CN" sz="2600" dirty="0" smtClean="0"/>
              <a:t>| </a:t>
            </a:r>
            <a:r>
              <a:rPr lang="en-US" altLang="zh-CN" sz="2600" i="1" dirty="0" smtClean="0"/>
              <a:t>C</a:t>
            </a:r>
            <a:r>
              <a:rPr lang="en-US" altLang="zh-CN" sz="2600" dirty="0" smtClean="0"/>
              <a:t> )?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828800" y="2479675"/>
          <a:ext cx="5791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公式" r:id="rId3" imgW="4864100" imgH="800100" progId="Equation.3">
                  <p:embed/>
                </p:oleObj>
              </mc:Choice>
              <mc:Fallback>
                <p:oleObj name="公式" r:id="rId3" imgW="4864100" imgH="80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79675"/>
                        <a:ext cx="5791200" cy="796925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线形标注 2(带边框和强调线) 1"/>
          <p:cNvSpPr/>
          <p:nvPr/>
        </p:nvSpPr>
        <p:spPr bwMode="auto">
          <a:xfrm>
            <a:off x="611560" y="3501008"/>
            <a:ext cx="2016224" cy="576064"/>
          </a:xfrm>
          <a:prstGeom prst="accentBorderCallout2">
            <a:avLst>
              <a:gd name="adj1" fmla="val 18750"/>
              <a:gd name="adj2" fmla="val -8333"/>
              <a:gd name="adj3" fmla="val 25857"/>
              <a:gd name="adj4" fmla="val -15990"/>
              <a:gd name="adj5" fmla="val -80077"/>
              <a:gd name="adj6" fmla="val 102808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posteriori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线形标注 2(带边框和强调线) 5"/>
          <p:cNvSpPr/>
          <p:nvPr/>
        </p:nvSpPr>
        <p:spPr bwMode="auto">
          <a:xfrm>
            <a:off x="5868144" y="3645024"/>
            <a:ext cx="2016224" cy="576064"/>
          </a:xfrm>
          <a:prstGeom prst="accentBorderCallout2">
            <a:avLst>
              <a:gd name="adj1" fmla="val 18750"/>
              <a:gd name="adj2" fmla="val -8333"/>
              <a:gd name="adj3" fmla="val 25857"/>
              <a:gd name="adj4" fmla="val -15990"/>
              <a:gd name="adj5" fmla="val -151151"/>
              <a:gd name="adj6" fmla="val -5496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likelihood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线形标注 2(带边框和强调线) 6"/>
          <p:cNvSpPr/>
          <p:nvPr/>
        </p:nvSpPr>
        <p:spPr bwMode="auto">
          <a:xfrm>
            <a:off x="6859481" y="1628800"/>
            <a:ext cx="2016224" cy="576064"/>
          </a:xfrm>
          <a:prstGeom prst="accentBorderCallout2">
            <a:avLst>
              <a:gd name="adj1" fmla="val 18750"/>
              <a:gd name="adj2" fmla="val -8333"/>
              <a:gd name="adj3" fmla="val 25857"/>
              <a:gd name="adj4" fmla="val -15990"/>
              <a:gd name="adj5" fmla="val 154468"/>
              <a:gd name="adj6" fmla="val 8719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prior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线形标注 2(带边框和强调线) 7"/>
          <p:cNvSpPr/>
          <p:nvPr/>
        </p:nvSpPr>
        <p:spPr bwMode="auto">
          <a:xfrm>
            <a:off x="6870002" y="4653136"/>
            <a:ext cx="2016224" cy="576064"/>
          </a:xfrm>
          <a:prstGeom prst="accentBorderCallout2">
            <a:avLst>
              <a:gd name="adj1" fmla="val 18750"/>
              <a:gd name="adj2" fmla="val -8333"/>
              <a:gd name="adj3" fmla="val 25857"/>
              <a:gd name="adj4" fmla="val -15990"/>
              <a:gd name="adj5" fmla="val -264870"/>
              <a:gd name="adj6" fmla="val -31895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evidence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528248" cy="4792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Assume independence among attributes 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 when class is given:</a:t>
            </a:r>
            <a:r>
              <a:rPr lang="en-US" altLang="zh-CN" sz="2800" dirty="0" smtClean="0"/>
              <a:t>   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P(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…, 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n 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C</a:t>
            </a:r>
            <a:r>
              <a:rPr lang="en-US" altLang="zh-CN" sz="2400" dirty="0" smtClean="0"/>
              <a:t>) = P(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| </a:t>
            </a:r>
            <a:r>
              <a:rPr lang="en-US" altLang="zh-CN" sz="2400" i="1" dirty="0" err="1" smtClean="0"/>
              <a:t>C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) P(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| </a:t>
            </a:r>
            <a:r>
              <a:rPr lang="en-US" altLang="zh-CN" sz="2400" i="1" dirty="0" err="1" smtClean="0"/>
              <a:t>C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)… P(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n</a:t>
            </a:r>
            <a:r>
              <a:rPr lang="en-US" altLang="zh-CN" sz="2400" dirty="0" smtClean="0"/>
              <a:t>| </a:t>
            </a:r>
            <a:r>
              <a:rPr lang="en-US" altLang="zh-CN" sz="2400" i="1" dirty="0" err="1" smtClean="0"/>
              <a:t>C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Can estimate P(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| </a:t>
            </a:r>
            <a:r>
              <a:rPr lang="en-US" altLang="zh-CN" sz="2400" i="1" dirty="0" err="1" smtClean="0"/>
              <a:t>C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) for all </a:t>
            </a:r>
            <a:r>
              <a:rPr lang="en-US" altLang="zh-CN" sz="2400" i="1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 and </a:t>
            </a:r>
            <a:r>
              <a:rPr lang="en-US" altLang="zh-CN" sz="2400" i="1" dirty="0" err="1" smtClean="0"/>
              <a:t>C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This is a simplifying assumption which may be violated in reality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The classifier that uses the Na</a:t>
            </a:r>
            <a:r>
              <a:rPr lang="en-US" altLang="zh-CN" sz="2400" dirty="0" smtClean="0">
                <a:latin typeface="Arial" pitchFamily="34" charset="0"/>
              </a:rPr>
              <a:t>ï</a:t>
            </a:r>
            <a:r>
              <a:rPr lang="en-US" altLang="zh-CN" sz="2400" dirty="0" smtClean="0"/>
              <a:t>ve Bayes assumption and computes the MAP hypothesis is called Na</a:t>
            </a:r>
            <a:r>
              <a:rPr lang="en-US" altLang="zh-CN" sz="2400" dirty="0" smtClean="0">
                <a:latin typeface="Arial" pitchFamily="34" charset="0"/>
              </a:rPr>
              <a:t>ï</a:t>
            </a:r>
            <a:r>
              <a:rPr lang="en-US" altLang="zh-CN" sz="2400" dirty="0" smtClean="0"/>
              <a:t>ve Bayes classifier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09600" y="5029200"/>
          <a:ext cx="78692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3" imgW="3594100" imgH="342900" progId="Equation.3">
                  <p:embed/>
                </p:oleObj>
              </mc:Choice>
              <mc:Fallback>
                <p:oleObj name="Equation" r:id="rId3" imgW="35941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7869238" cy="7508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06475"/>
          </a:xfrm>
        </p:spPr>
        <p:txBody>
          <a:bodyPr/>
          <a:lstStyle/>
          <a:p>
            <a:r>
              <a:rPr lang="en-US" altLang="zh-CN" dirty="0" smtClean="0"/>
              <a:t>Naïve Bayes 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0783" y="6122892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MAP</a:t>
            </a:r>
            <a:r>
              <a:rPr lang="en-US" altLang="zh-CN" dirty="0" smtClean="0"/>
              <a:t>: </a:t>
            </a:r>
            <a:r>
              <a:rPr lang="en-US" altLang="zh-CN" b="1" dirty="0" smtClean="0"/>
              <a:t>m</a:t>
            </a:r>
            <a:r>
              <a:rPr lang="en-US" altLang="zh-CN" dirty="0" smtClean="0"/>
              <a:t>aximum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p</a:t>
            </a:r>
            <a:r>
              <a:rPr lang="en-US" altLang="zh-CN" dirty="0" smtClean="0"/>
              <a:t>osterior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altLang="zh-CN" sz="3200" dirty="0" smtClean="0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43400" y="1066800"/>
                <a:ext cx="4572000" cy="5181600"/>
              </a:xfrm>
            </p:spPr>
            <p:txBody>
              <a:bodyPr/>
              <a:lstStyle/>
              <a:p>
                <a:r>
                  <a:rPr lang="en-US" altLang="zh-CN" dirty="0" smtClean="0"/>
                  <a:t>Class:  P(</a:t>
                </a:r>
                <a:r>
                  <a:rPr lang="en-US" altLang="zh-CN" i="1" dirty="0" smtClean="0"/>
                  <a:t>C</a:t>
                </a:r>
                <a:r>
                  <a:rPr lang="en-US" altLang="zh-CN" dirty="0" smtClean="0"/>
                  <a:t>) = </a:t>
                </a:r>
                <a:r>
                  <a:rPr lang="en-US" altLang="zh-CN" i="1" dirty="0" err="1" smtClean="0"/>
                  <a:t>N</a:t>
                </a:r>
                <a:r>
                  <a:rPr lang="en-US" altLang="zh-CN" i="1" baseline="-25000" dirty="0" err="1" smtClean="0"/>
                  <a:t>c</a:t>
                </a:r>
                <a:r>
                  <a:rPr lang="en-US" altLang="zh-CN" dirty="0" smtClean="0"/>
                  <a:t>/</a:t>
                </a:r>
                <a:r>
                  <a:rPr lang="en-US" altLang="zh-CN" i="1" dirty="0" smtClean="0"/>
                  <a:t>N</a:t>
                </a:r>
              </a:p>
              <a:p>
                <a:pPr lvl="1"/>
                <a:r>
                  <a:rPr lang="en-US" altLang="zh-CN" sz="2000" dirty="0" smtClean="0"/>
                  <a:t>e.g.,  P(No) = 7/10, </a:t>
                </a:r>
                <a:br>
                  <a:rPr lang="en-US" altLang="zh-CN" sz="2000" dirty="0" smtClean="0"/>
                </a:br>
                <a:r>
                  <a:rPr lang="en-US" altLang="zh-CN" sz="2000" dirty="0" smtClean="0"/>
                  <a:t>	        P(Yes) = 3/10</a:t>
                </a:r>
              </a:p>
              <a:p>
                <a:pPr lvl="1">
                  <a:buFont typeface="Wingdings" pitchFamily="2" charset="2"/>
                  <a:buNone/>
                </a:pPr>
                <a:endParaRPr lang="en-US" altLang="zh-CN" sz="2000" dirty="0" smtClean="0"/>
              </a:p>
              <a:p>
                <a:r>
                  <a:rPr lang="en-US" altLang="zh-CN" dirty="0" smtClean="0"/>
                  <a:t>For discrete attributes:</a:t>
                </a:r>
                <a:br>
                  <a:rPr lang="en-US" altLang="zh-CN" dirty="0" smtClean="0"/>
                </a:br>
                <a:r>
                  <a:rPr lang="en-US" altLang="zh-CN" sz="1000" dirty="0" smtClean="0"/>
                  <a:t>  </a:t>
                </a:r>
                <a:br>
                  <a:rPr lang="en-US" altLang="zh-CN" sz="1000" dirty="0" smtClean="0"/>
                </a:br>
                <a:r>
                  <a:rPr lang="en-US" altLang="zh-CN" dirty="0" smtClean="0"/>
                  <a:t>     P(</a:t>
                </a:r>
                <a:r>
                  <a:rPr lang="en-US" altLang="zh-CN" i="1" dirty="0" smtClean="0"/>
                  <a:t>A</a:t>
                </a:r>
                <a:r>
                  <a:rPr lang="en-US" altLang="zh-CN" baseline="-25000" dirty="0" smtClean="0"/>
                  <a:t>i</a:t>
                </a:r>
                <a:r>
                  <a:rPr lang="en-US" altLang="zh-CN" dirty="0" smtClean="0"/>
                  <a:t> | </a:t>
                </a:r>
                <a:r>
                  <a:rPr lang="en-US" altLang="zh-CN" i="1" dirty="0" err="1" smtClean="0"/>
                  <a:t>C</a:t>
                </a:r>
                <a:r>
                  <a:rPr lang="en-US" altLang="zh-CN" i="1" baseline="-25000" dirty="0" err="1" smtClean="0"/>
                  <a:t>k</a:t>
                </a:r>
                <a:r>
                  <a:rPr lang="en-US" altLang="zh-CN" dirty="0" smtClean="0"/>
                  <a:t>) = |</a:t>
                </a:r>
                <a:r>
                  <a:rPr lang="en-US" altLang="zh-CN" i="1" dirty="0" err="1" smtClean="0"/>
                  <a:t>A</a:t>
                </a:r>
                <a:r>
                  <a:rPr lang="en-US" altLang="zh-CN" i="1" baseline="-25000" dirty="0" err="1" smtClean="0"/>
                  <a:t>ik</a:t>
                </a:r>
                <a:r>
                  <a:rPr lang="en-US" altLang="zh-CN" dirty="0" smtClean="0"/>
                  <a:t>|/ </a:t>
                </a:r>
                <a:r>
                  <a:rPr lang="en-US" altLang="zh-CN" i="1" dirty="0" err="1" smtClean="0"/>
                  <a:t>N</a:t>
                </a:r>
                <a:r>
                  <a:rPr lang="en-US" altLang="zh-CN" baseline="-25000" dirty="0" err="1" smtClean="0"/>
                  <a:t>c</a:t>
                </a:r>
                <a:r>
                  <a:rPr lang="en-US" altLang="zh-CN" baseline="-25000" dirty="0" smtClean="0"/>
                  <a:t> </a:t>
                </a:r>
              </a:p>
              <a:p>
                <a:pPr lvl="1"/>
                <a:endParaRPr lang="en-US" altLang="zh-CN" sz="700" dirty="0" smtClean="0"/>
              </a:p>
              <a:p>
                <a:pPr lvl="1"/>
                <a:r>
                  <a:rPr lang="en-US" altLang="zh-CN" sz="2200" dirty="0" smtClean="0"/>
                  <a:t>where |</a:t>
                </a:r>
                <a:r>
                  <a:rPr lang="en-US" altLang="zh-CN" sz="2200" dirty="0" err="1" smtClean="0"/>
                  <a:t>A</a:t>
                </a:r>
                <a:r>
                  <a:rPr lang="en-US" altLang="zh-CN" sz="2200" baseline="-25000" dirty="0" err="1" smtClean="0"/>
                  <a:t>ik</a:t>
                </a:r>
                <a:r>
                  <a:rPr lang="en-US" altLang="zh-CN" sz="2200" dirty="0" smtClean="0"/>
                  <a:t>| is number of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200" dirty="0" smtClean="0"/>
                  <a:t> instances having attribute A</a:t>
                </a:r>
                <a:r>
                  <a:rPr lang="en-US" altLang="zh-CN" sz="2200" baseline="-25000" dirty="0" smtClean="0"/>
                  <a:t>i</a:t>
                </a:r>
                <a:r>
                  <a:rPr lang="en-US" altLang="zh-CN" sz="2200" dirty="0" smtClean="0"/>
                  <a:t> and belongs to class </a:t>
                </a:r>
                <a:r>
                  <a:rPr lang="en-US" altLang="zh-CN" sz="2200" dirty="0" err="1" smtClean="0"/>
                  <a:t>C</a:t>
                </a:r>
                <a:r>
                  <a:rPr lang="en-US" altLang="zh-CN" sz="2200" baseline="-25000" dirty="0" err="1" smtClean="0"/>
                  <a:t>k</a:t>
                </a:r>
                <a:endParaRPr lang="en-US" altLang="zh-CN" sz="2200" dirty="0" smtClean="0"/>
              </a:p>
              <a:p>
                <a:pPr lvl="1"/>
                <a:r>
                  <a:rPr lang="en-US" altLang="zh-CN" sz="2200" dirty="0" smtClean="0"/>
                  <a:t>Examples:</a:t>
                </a:r>
                <a:br>
                  <a:rPr lang="en-US" altLang="zh-CN" sz="2200" dirty="0" smtClean="0"/>
                </a:br>
                <a:endParaRPr lang="en-US" altLang="zh-CN" sz="700" dirty="0" smtClean="0"/>
              </a:p>
              <a:p>
                <a:pPr lvl="1">
                  <a:buFont typeface="Wingdings" pitchFamily="2" charset="2"/>
                  <a:buNone/>
                </a:pPr>
                <a:r>
                  <a:rPr lang="en-US" altLang="zh-CN" sz="2000" dirty="0" smtClean="0"/>
                  <a:t>	P(Status=</a:t>
                </a:r>
                <a:r>
                  <a:rPr lang="en-US" altLang="zh-CN" sz="2000" dirty="0" err="1" smtClean="0"/>
                  <a:t>Married|No</a:t>
                </a:r>
                <a:r>
                  <a:rPr lang="en-US" altLang="zh-CN" sz="2000" dirty="0" smtClean="0"/>
                  <a:t>) = 4/7</a:t>
                </a:r>
                <a:r>
                  <a:rPr lang="en-US" altLang="zh-CN" sz="2000" baseline="-25000" dirty="0" smtClean="0"/>
                  <a:t/>
                </a:r>
                <a:br>
                  <a:rPr lang="en-US" altLang="zh-CN" sz="2000" baseline="-25000" dirty="0" smtClean="0"/>
                </a:br>
                <a:r>
                  <a:rPr lang="en-US" altLang="zh-CN" sz="2000" dirty="0" smtClean="0"/>
                  <a:t>P(Refund=</a:t>
                </a:r>
                <a:r>
                  <a:rPr lang="en-US" altLang="zh-CN" sz="2000" dirty="0" err="1" smtClean="0"/>
                  <a:t>Yes|Yes</a:t>
                </a:r>
                <a:r>
                  <a:rPr lang="en-US" altLang="zh-CN" sz="2000" dirty="0" smtClean="0"/>
                  <a:t>)=0</a:t>
                </a:r>
                <a:endParaRPr lang="en-US" altLang="zh-CN" sz="2000" baseline="-25000" dirty="0" smtClean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43400" y="1066800"/>
                <a:ext cx="4572000" cy="5181600"/>
              </a:xfrm>
              <a:blipFill rotWithShape="1">
                <a:blip r:embed="rId3"/>
                <a:stretch>
                  <a:fillRect l="-1333" t="-1529" b="-1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52400" y="15240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VISIO" r:id="rId4" imgW="4392168" imgH="5334000" progId="Visio.Drawing.6">
                  <p:embed/>
                </p:oleObj>
              </mc:Choice>
              <mc:Fallback>
                <p:oleObj name="VISIO" r:id="rId4" imgW="4392168" imgH="53340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152400" y="15240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975"/>
            <a:ext cx="8424167" cy="5256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For continuous attributes: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Discretize</a:t>
            </a:r>
            <a:r>
              <a:rPr lang="en-US" altLang="zh-CN" dirty="0" smtClean="0"/>
              <a:t> the range into bins (Bernoulli-distributed)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 one ordinal attribute per bin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 violates independence assumption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Two-way split:</a:t>
            </a:r>
            <a:r>
              <a:rPr lang="en-US" altLang="zh-CN" dirty="0" smtClean="0"/>
              <a:t>  (A &lt; v) or (A &gt; v)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 choose only one of the two splits as new attribute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Probability density estimation: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 Assume attribute follows a normal distribution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 Use data to estimate parameters of distribution </a:t>
            </a:r>
            <a:br>
              <a:rPr lang="en-US" altLang="zh-CN" dirty="0" smtClean="0"/>
            </a:br>
            <a:r>
              <a:rPr lang="en-US" altLang="zh-CN" dirty="0" smtClean="0"/>
              <a:t>   (e.g., mean and standard deviation)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 Once probability distribution is known, can use it to estimate the conditional probability P(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|c</a:t>
            </a:r>
            <a:r>
              <a:rPr lang="en-US" altLang="zh-CN" dirty="0" smtClean="0"/>
              <a:t>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altLang="zh-CN" sz="3200" dirty="0" smtClean="0"/>
              <a:t>How to Estimate Probabilities from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066800"/>
            <a:ext cx="4419600" cy="5181600"/>
          </a:xfrm>
        </p:spPr>
        <p:txBody>
          <a:bodyPr/>
          <a:lstStyle/>
          <a:p>
            <a:r>
              <a:rPr lang="en-US" altLang="zh-CN" sz="2600" dirty="0" smtClean="0"/>
              <a:t>Normal distribution:</a:t>
            </a:r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1"/>
            <a:endParaRPr lang="en-US" altLang="zh-CN" sz="1000" dirty="0" smtClean="0"/>
          </a:p>
          <a:p>
            <a:pPr lvl="1"/>
            <a:r>
              <a:rPr lang="en-US" altLang="zh-CN" sz="2200" dirty="0" smtClean="0"/>
              <a:t>One for each (</a:t>
            </a:r>
            <a:r>
              <a:rPr lang="en-US" altLang="zh-CN" sz="2200" dirty="0" err="1" smtClean="0"/>
              <a:t>A</a:t>
            </a:r>
            <a:r>
              <a:rPr lang="en-US" altLang="zh-CN" sz="2200" baseline="-25000" dirty="0" err="1" smtClean="0"/>
              <a:t>i</a:t>
            </a:r>
            <a:r>
              <a:rPr lang="en-US" altLang="zh-CN" sz="2200" dirty="0" err="1" smtClean="0"/>
              <a:t>,c</a:t>
            </a:r>
            <a:r>
              <a:rPr lang="en-US" altLang="zh-CN" sz="2200" baseline="-25000" dirty="0" err="1" smtClean="0"/>
              <a:t>i</a:t>
            </a:r>
            <a:r>
              <a:rPr lang="en-US" altLang="zh-CN" sz="2200" dirty="0" smtClean="0"/>
              <a:t>) pair</a:t>
            </a:r>
          </a:p>
          <a:p>
            <a:pPr lvl="1"/>
            <a:endParaRPr lang="en-US" altLang="zh-CN" sz="700" dirty="0" smtClean="0"/>
          </a:p>
          <a:p>
            <a:r>
              <a:rPr lang="en-US" altLang="zh-CN" sz="2600" dirty="0" smtClean="0"/>
              <a:t>For (Income, Class=No):</a:t>
            </a:r>
          </a:p>
          <a:p>
            <a:pPr lvl="1"/>
            <a:r>
              <a:rPr lang="en-US" altLang="zh-CN" sz="2200" dirty="0" smtClean="0"/>
              <a:t>If Class=No</a:t>
            </a:r>
          </a:p>
          <a:p>
            <a:pPr lvl="2"/>
            <a:r>
              <a:rPr lang="en-US" altLang="zh-CN" sz="2100" dirty="0" smtClean="0"/>
              <a:t> sample mean = 110</a:t>
            </a:r>
          </a:p>
          <a:p>
            <a:pPr lvl="2"/>
            <a:r>
              <a:rPr lang="en-US" altLang="zh-CN" sz="2100" dirty="0" smtClean="0"/>
              <a:t> sample variance = 2975</a:t>
            </a:r>
          </a:p>
          <a:p>
            <a:pPr lvl="1">
              <a:buFont typeface="Wingdings" pitchFamily="2" charset="2"/>
              <a:buNone/>
            </a:pPr>
            <a:endParaRPr lang="en-US" altLang="zh-CN" sz="2200" dirty="0" smtClean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04800" y="1143000"/>
          <a:ext cx="4195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4195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5016500" y="1447800"/>
          <a:ext cx="39751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Equation" r:id="rId5" imgW="2971800" imgH="838200" progId="Equation.3">
                  <p:embed/>
                </p:oleObj>
              </mc:Choice>
              <mc:Fallback>
                <p:oleObj name="Equation" r:id="rId5" imgW="29718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1447800"/>
                        <a:ext cx="39751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36538" y="5257800"/>
          <a:ext cx="85201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Equation" r:id="rId7" imgW="6350000" imgH="787400" progId="Equation.3">
                  <p:embed/>
                </p:oleObj>
              </mc:Choice>
              <mc:Fallback>
                <p:oleObj name="Equation" r:id="rId7" imgW="63500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5257800"/>
                        <a:ext cx="8520112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Gaussian naïve Bayes - </a:t>
            </a:r>
            <a:r>
              <a:rPr lang="en-US" altLang="zh-CN" dirty="0" err="1" smtClean="0"/>
              <a:t>continous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en-US" altLang="zh-CN" sz="3100" dirty="0" smtClean="0"/>
              <a:t>Training Dataset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3429000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800000"/>
                </a:solidFill>
                <a:latin typeface="Tahoma" pitchFamily="34" charset="0"/>
                <a:cs typeface="Arial" pitchFamily="34" charset="0"/>
              </a:rPr>
              <a:t>Class: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Tahoma" pitchFamily="34" charset="0"/>
                <a:cs typeface="Arial" pitchFamily="34" charset="0"/>
              </a:rPr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Tahoma" pitchFamily="34" charset="0"/>
                <a:cs typeface="Arial" pitchFamily="34" charset="0"/>
              </a:rPr>
              <a:t>C2:buys_computer = ‘no’</a:t>
            </a:r>
          </a:p>
          <a:p>
            <a:pPr>
              <a:lnSpc>
                <a:spcPct val="110000"/>
              </a:lnSpc>
            </a:pPr>
            <a:endParaRPr lang="en-US" altLang="zh-CN" sz="2000" dirty="0">
              <a:latin typeface="Tahoma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tr-TR" altLang="zh-CN" sz="2000" b="1" dirty="0">
                <a:solidFill>
                  <a:srgbClr val="800000"/>
                </a:solidFill>
                <a:latin typeface="Tahoma" pitchFamily="34" charset="0"/>
                <a:cs typeface="Arial" pitchFamily="34" charset="0"/>
              </a:rPr>
              <a:t>New </a:t>
            </a:r>
            <a:r>
              <a:rPr lang="en-US" altLang="zh-CN" sz="2000" b="1" dirty="0">
                <a:solidFill>
                  <a:srgbClr val="800000"/>
                </a:solidFill>
                <a:latin typeface="Tahoma" pitchFamily="34" charset="0"/>
                <a:cs typeface="Arial" pitchFamily="34" charset="0"/>
              </a:rPr>
              <a:t>Data</a:t>
            </a:r>
            <a:r>
              <a:rPr lang="tr-TR" altLang="zh-CN" sz="2000" b="1" dirty="0">
                <a:solidFill>
                  <a:srgbClr val="800000"/>
                </a:solidFill>
                <a:latin typeface="Tahoma" pitchFamily="34" charset="0"/>
                <a:cs typeface="Arial" pitchFamily="34" charset="0"/>
              </a:rPr>
              <a:t>:</a:t>
            </a:r>
            <a:endParaRPr lang="en-US" altLang="zh-CN" sz="2000" dirty="0">
              <a:latin typeface="Tahoma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Tahoma" pitchFamily="34" charset="0"/>
                <a:cs typeface="Arial" pitchFamily="34" charset="0"/>
              </a:rPr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Tahoma" pitchFamily="34" charset="0"/>
                <a:cs typeface="Arial" pitchFamily="34" charset="0"/>
              </a:rPr>
              <a:t>Income = medium,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Tahoma" pitchFamily="34" charset="0"/>
                <a:cs typeface="Arial" pitchFamily="34" charset="0"/>
              </a:rPr>
              <a:t>Student = yes</a:t>
            </a:r>
          </a:p>
          <a:p>
            <a:pPr>
              <a:lnSpc>
                <a:spcPct val="110000"/>
              </a:lnSpc>
            </a:pPr>
            <a:r>
              <a:rPr lang="en-US" altLang="zh-CN" sz="2000" dirty="0" err="1">
                <a:latin typeface="Tahoma" pitchFamily="34" charset="0"/>
                <a:cs typeface="Arial" pitchFamily="34" charset="0"/>
              </a:rPr>
              <a:t>Credit_rating</a:t>
            </a:r>
            <a:r>
              <a:rPr lang="en-US" altLang="zh-CN" sz="2000" dirty="0">
                <a:latin typeface="Tahoma" pitchFamily="34" charset="0"/>
                <a:cs typeface="Arial" pitchFamily="34" charset="0"/>
              </a:rPr>
              <a:t> = Fair)</a:t>
            </a:r>
          </a:p>
        </p:txBody>
      </p:sp>
      <p:graphicFrame>
        <p:nvGraphicFramePr>
          <p:cNvPr id="21511" name="Object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82765671"/>
              </p:ext>
            </p:extLst>
          </p:nvPr>
        </p:nvGraphicFramePr>
        <p:xfrm>
          <a:off x="3505200" y="1123950"/>
          <a:ext cx="5531296" cy="529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Worksheet" r:id="rId4" imgW="4450032" imgH="4366260" progId="Excel.Sheet.8">
                  <p:embed/>
                </p:oleObj>
              </mc:Choice>
              <mc:Fallback>
                <p:oleObj name="Worksheet" r:id="rId4" imgW="4450032" imgH="4366260" progId="Excel.Sheet.8">
                  <p:embed/>
                  <p:pic>
                    <p:nvPicPr>
                      <p:cNvPr id="0" name="Object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23950"/>
                        <a:ext cx="5531296" cy="529431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/>
          <a:lstStyle/>
          <a:p>
            <a:r>
              <a:rPr lang="en-US" altLang="zh-CN" sz="3100" dirty="0" smtClean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200" dirty="0" smtClean="0"/>
                  <a:t>Given </a:t>
                </a:r>
                <a:r>
                  <a:rPr lang="en-US" altLang="zh-CN" sz="2200" i="1" dirty="0" smtClean="0"/>
                  <a:t>X</a:t>
                </a:r>
                <a:r>
                  <a:rPr lang="en-US" altLang="zh-CN" sz="2200" dirty="0" smtClean="0"/>
                  <a:t> (</a:t>
                </a:r>
                <a:r>
                  <a:rPr lang="en-US" altLang="zh-CN" sz="2200" dirty="0"/>
                  <a:t>age &lt;=30</a:t>
                </a:r>
                <a:r>
                  <a:rPr lang="en-US" altLang="zh-CN" sz="2200" dirty="0" smtClean="0"/>
                  <a:t>, income=medium, student=yes, credit=fair)</a:t>
                </a:r>
              </a:p>
              <a:p>
                <a:pPr marL="0" indent="0">
                  <a:buNone/>
                </a:pPr>
                <a:r>
                  <a:rPr lang="en-US" altLang="zh-CN" sz="2200" b="1" dirty="0" smtClean="0">
                    <a:solidFill>
                      <a:srgbClr val="800000"/>
                    </a:solidFill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2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2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200" dirty="0" smtClean="0"/>
                  <a:t>, for </a:t>
                </a:r>
                <a:r>
                  <a:rPr lang="en-US" altLang="zh-CN" sz="2200" i="1" dirty="0"/>
                  <a:t>i</a:t>
                </a:r>
                <a:r>
                  <a:rPr lang="en-US" altLang="zh-CN" sz="2200" i="1" dirty="0" smtClean="0"/>
                  <a:t> </a:t>
                </a:r>
                <a:r>
                  <a:rPr lang="en-US" altLang="zh-CN" sz="2200" dirty="0" smtClean="0"/>
                  <a:t>=1,2</a:t>
                </a:r>
                <a:endParaRPr lang="tr-TR" altLang="zh-CN" sz="2200" dirty="0" smtClean="0"/>
              </a:p>
              <a:p>
                <a:pPr marL="0" indent="0">
                  <a:buFont typeface="Wingdings" pitchFamily="2" charset="2"/>
                  <a:buNone/>
                </a:pPr>
                <a:endParaRPr lang="tr-TR" altLang="zh-CN" sz="2200" dirty="0" smtClean="0"/>
              </a:p>
              <a:p>
                <a:pPr marL="0" indent="0">
                  <a:buNone/>
                </a:pPr>
                <a:r>
                  <a:rPr lang="en-US" altLang="zh-CN" sz="2200" b="1" dirty="0" smtClean="0"/>
                  <a:t>First step</a:t>
                </a:r>
                <a:r>
                  <a:rPr lang="en-US" altLang="zh-CN" sz="2200" dirty="0" smtClean="0"/>
                  <a:t>: Compute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200" dirty="0" smtClean="0"/>
                  <a:t>, </a:t>
                </a:r>
                <a:r>
                  <a:rPr lang="en-US" altLang="zh-CN" sz="2200" dirty="0"/>
                  <a:t>t</a:t>
                </a:r>
                <a:r>
                  <a:rPr lang="en-US" altLang="zh-CN" sz="2200" dirty="0" smtClean="0"/>
                  <a:t>he prior probability of each class can be</a:t>
                </a:r>
                <a:r>
                  <a:rPr lang="tr-TR" altLang="zh-CN" sz="2200" dirty="0" smtClean="0"/>
                  <a:t> </a:t>
                </a:r>
                <a:r>
                  <a:rPr lang="en-US" altLang="zh-CN" sz="2200" dirty="0" smtClean="0"/>
                  <a:t>computed based on the training tuples: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tr-TR" altLang="zh-CN" sz="2200" dirty="0" smtClean="0"/>
                  <a:t>	</a:t>
                </a:r>
                <a:r>
                  <a:rPr lang="en-US" altLang="zh-CN" sz="2200" dirty="0" smtClean="0"/>
                  <a:t>P(</a:t>
                </a:r>
                <a:r>
                  <a:rPr lang="en-US" altLang="zh-CN" sz="2200" dirty="0" err="1" smtClean="0"/>
                  <a:t>buys_computer</a:t>
                </a:r>
                <a:r>
                  <a:rPr lang="en-US" altLang="zh-CN" sz="2200" dirty="0" smtClean="0"/>
                  <a:t>=yes)=9/14=0.643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tr-TR" altLang="zh-CN" sz="2200" dirty="0" smtClean="0"/>
                  <a:t>	</a:t>
                </a:r>
                <a:r>
                  <a:rPr lang="en-US" altLang="zh-CN" sz="2200" dirty="0" smtClean="0"/>
                  <a:t>P(</a:t>
                </a:r>
                <a:r>
                  <a:rPr lang="en-US" altLang="zh-CN" sz="2200" dirty="0" err="1" smtClean="0"/>
                  <a:t>buys_computer</a:t>
                </a:r>
                <a:r>
                  <a:rPr lang="en-US" altLang="zh-CN" sz="2200" dirty="0" smtClean="0"/>
                  <a:t>=no)=5/14=0.357</a:t>
                </a: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963" t="-695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 smtClean="0"/>
                  <a:t>Given X (age &lt;=30, income=medium, student=yes, credit=fair)</a:t>
                </a:r>
              </a:p>
              <a:p>
                <a:pPr marL="0" indent="0">
                  <a:buNone/>
                </a:pPr>
                <a:r>
                  <a:rPr lang="en-US" altLang="zh-CN" sz="2000" b="1" dirty="0" smtClean="0">
                    <a:solidFill>
                      <a:srgbClr val="800000"/>
                    </a:solidFill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for </a:t>
                </a:r>
                <a:r>
                  <a:rPr lang="en-US" altLang="zh-CN" sz="2000" i="1" dirty="0"/>
                  <a:t>i</a:t>
                </a:r>
                <a:r>
                  <a:rPr lang="en-US" altLang="zh-CN" sz="2000" i="1" dirty="0" smtClean="0"/>
                  <a:t> </a:t>
                </a:r>
                <a:r>
                  <a:rPr lang="en-US" altLang="zh-CN" sz="2000" dirty="0" smtClean="0"/>
                  <a:t>=1,2</a:t>
                </a:r>
                <a:endParaRPr lang="tr-TR" altLang="zh-CN" sz="2000" dirty="0" smtClean="0"/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endParaRPr lang="tr-TR" altLang="zh-CN" sz="20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b="1" dirty="0" smtClean="0"/>
                  <a:t>Second step:</a:t>
                </a:r>
                <a:r>
                  <a:rPr lang="en-US" altLang="zh-CN" sz="2000" dirty="0" smtClean="0"/>
                  <a:t> compute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dirty="0" smtClean="0"/>
                  <a:t>P(</a:t>
                </a:r>
                <a:r>
                  <a:rPr lang="en-US" altLang="zh-CN" sz="2000" b="1" dirty="0" smtClean="0"/>
                  <a:t>X|buys_computer=yes</a:t>
                </a:r>
                <a:r>
                  <a:rPr lang="en-US" altLang="zh-CN" sz="2000" dirty="0" smtClean="0"/>
                  <a:t>)= P(age &lt;=30 |</a:t>
                </a:r>
                <a:r>
                  <a:rPr lang="en-US" altLang="zh-CN" sz="2000" dirty="0" err="1" smtClean="0"/>
                  <a:t>buys_computer</a:t>
                </a:r>
                <a:r>
                  <a:rPr lang="en-US" altLang="zh-CN" sz="2000" dirty="0" smtClean="0"/>
                  <a:t>=yes)</a:t>
                </a:r>
                <a:r>
                  <a:rPr lang="en-US" altLang="zh-CN" sz="2000" dirty="0"/>
                  <a:t>*</a:t>
                </a:r>
                <a:endParaRPr lang="en-US" altLang="zh-CN" sz="2000" dirty="0" smtClean="0"/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 smtClean="0"/>
                  <a:t>			</a:t>
                </a:r>
                <a:r>
                  <a:rPr lang="en-US" altLang="zh-CN" sz="2000" dirty="0" smtClean="0"/>
                  <a:t>P(income=</a:t>
                </a:r>
                <a:r>
                  <a:rPr lang="en-US" altLang="zh-CN" sz="2000" dirty="0" err="1" smtClean="0"/>
                  <a:t>medium|buys_computer</a:t>
                </a:r>
                <a:r>
                  <a:rPr lang="en-US" altLang="zh-CN" sz="2000" dirty="0" smtClean="0"/>
                  <a:t>=yes) </a:t>
                </a:r>
                <a:r>
                  <a:rPr lang="en-US" altLang="zh-CN" sz="2000" dirty="0"/>
                  <a:t>*</a:t>
                </a:r>
                <a:endParaRPr lang="en-US" altLang="zh-CN" sz="2000" dirty="0" smtClean="0"/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 smtClean="0"/>
                  <a:t>			</a:t>
                </a:r>
                <a:r>
                  <a:rPr lang="en-US" altLang="zh-CN" sz="2000" dirty="0" smtClean="0"/>
                  <a:t>P(student=</a:t>
                </a:r>
                <a:r>
                  <a:rPr lang="en-US" altLang="zh-CN" sz="2000" dirty="0" err="1" smtClean="0"/>
                  <a:t>yes|buys_computer</a:t>
                </a:r>
                <a:r>
                  <a:rPr lang="en-US" altLang="zh-CN" sz="2000" dirty="0" smtClean="0"/>
                  <a:t>=yes)</a:t>
                </a:r>
                <a:r>
                  <a:rPr lang="en-US" altLang="zh-CN" sz="2000" dirty="0"/>
                  <a:t>*</a:t>
                </a:r>
                <a:endParaRPr lang="en-US" altLang="zh-CN" sz="2000" dirty="0" smtClean="0"/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 smtClean="0"/>
                  <a:t>			</a:t>
                </a:r>
                <a:r>
                  <a:rPr lang="en-US" altLang="zh-CN" sz="2000" dirty="0" smtClean="0"/>
                  <a:t>P(</a:t>
                </a:r>
                <a:r>
                  <a:rPr lang="en-US" altLang="zh-CN" sz="2000" dirty="0" err="1" smtClean="0"/>
                  <a:t>credit_rating</a:t>
                </a:r>
                <a:r>
                  <a:rPr lang="en-US" altLang="zh-CN" sz="2000" dirty="0" smtClean="0"/>
                  <a:t>=</a:t>
                </a:r>
                <a:r>
                  <a:rPr lang="en-US" altLang="zh-CN" sz="2000" dirty="0" err="1" smtClean="0"/>
                  <a:t>fair|buys_computer</a:t>
                </a:r>
                <a:r>
                  <a:rPr lang="en-US" altLang="zh-CN" sz="2000" dirty="0" smtClean="0"/>
                  <a:t>=yes)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 smtClean="0"/>
                  <a:t>			</a:t>
                </a:r>
                <a:r>
                  <a:rPr lang="en-US" altLang="zh-CN" sz="2000" dirty="0" smtClean="0"/>
                  <a:t>= 0.044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dirty="0">
                    <a:solidFill>
                      <a:schemeClr val="tx2"/>
                    </a:solidFill>
                  </a:rPr>
                  <a:t>P(age &lt;=30 </a:t>
                </a:r>
                <a:r>
                  <a:rPr lang="en-US" altLang="zh-CN" sz="2000" dirty="0" smtClean="0">
                    <a:solidFill>
                      <a:schemeClr val="tx2"/>
                    </a:solidFill>
                  </a:rPr>
                  <a:t>|</a:t>
                </a:r>
                <a:r>
                  <a:rPr lang="en-US" altLang="zh-CN" sz="2000" dirty="0" err="1" smtClean="0">
                    <a:solidFill>
                      <a:schemeClr val="tx2"/>
                    </a:solidFill>
                  </a:rPr>
                  <a:t>buys_computer</a:t>
                </a:r>
                <a:r>
                  <a:rPr lang="en-US" altLang="zh-CN" sz="2000" dirty="0" smtClean="0">
                    <a:solidFill>
                      <a:schemeClr val="tx2"/>
                    </a:solidFill>
                  </a:rPr>
                  <a:t>=yes)=0.222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 smtClean="0">
                    <a:solidFill>
                      <a:srgbClr val="009900"/>
                    </a:solidFill>
                  </a:rPr>
                  <a:t>P(income=</a:t>
                </a:r>
                <a:r>
                  <a:rPr lang="en-US" altLang="zh-CN" sz="2000" dirty="0" err="1" smtClean="0">
                    <a:solidFill>
                      <a:srgbClr val="009900"/>
                    </a:solidFill>
                  </a:rPr>
                  <a:t>medium|buys_computer</a:t>
                </a:r>
                <a:r>
                  <a:rPr lang="en-US" altLang="zh-CN" sz="2000" dirty="0" smtClean="0">
                    <a:solidFill>
                      <a:srgbClr val="009900"/>
                    </a:solidFill>
                  </a:rPr>
                  <a:t>=yes)=0.444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 smtClean="0"/>
                  <a:t>P(student=</a:t>
                </a:r>
                <a:r>
                  <a:rPr lang="en-US" altLang="zh-CN" sz="2000" dirty="0" err="1" smtClean="0"/>
                  <a:t>yes|buys_computer</a:t>
                </a:r>
                <a:r>
                  <a:rPr lang="en-US" altLang="zh-CN" sz="2000" dirty="0" smtClean="0"/>
                  <a:t>=yes)=6/9=0.667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 smtClean="0">
                    <a:solidFill>
                      <a:srgbClr val="800000"/>
                    </a:solidFill>
                  </a:rPr>
                  <a:t>P(</a:t>
                </a:r>
                <a:r>
                  <a:rPr lang="en-US" altLang="zh-CN" sz="2000" dirty="0" err="1" smtClean="0">
                    <a:solidFill>
                      <a:srgbClr val="800000"/>
                    </a:solidFill>
                  </a:rPr>
                  <a:t>credit_rating</a:t>
                </a:r>
                <a:r>
                  <a:rPr lang="en-US" altLang="zh-CN" sz="2000" dirty="0" smtClean="0">
                    <a:solidFill>
                      <a:srgbClr val="800000"/>
                    </a:solidFill>
                  </a:rPr>
                  <a:t>=</a:t>
                </a:r>
                <a:r>
                  <a:rPr lang="en-US" altLang="zh-CN" sz="2000" dirty="0" err="1" smtClean="0">
                    <a:solidFill>
                      <a:srgbClr val="800000"/>
                    </a:solidFill>
                  </a:rPr>
                  <a:t>fair|buys_computer</a:t>
                </a:r>
                <a:r>
                  <a:rPr lang="en-US" altLang="zh-CN" sz="2000" dirty="0" smtClean="0">
                    <a:solidFill>
                      <a:srgbClr val="800000"/>
                    </a:solidFill>
                  </a:rPr>
                  <a:t>=yes)=6/9=0.667</a:t>
                </a:r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815" t="-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/>
          <a:lstStyle/>
          <a:p>
            <a:r>
              <a:rPr lang="en-US" altLang="zh-CN" sz="3100" dirty="0" smtClean="0"/>
              <a:t>An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dirty="0" smtClean="0"/>
                  <a:t>Given </a:t>
                </a:r>
                <a:r>
                  <a:rPr lang="en-US" altLang="zh-CN" sz="2000" i="1" dirty="0" smtClean="0"/>
                  <a:t>X</a:t>
                </a:r>
                <a:r>
                  <a:rPr lang="en-US" altLang="zh-CN" sz="2000" dirty="0" smtClean="0"/>
                  <a:t> (age &lt;=30, income=medium, student=yes, credit=fair)</a:t>
                </a:r>
              </a:p>
              <a:p>
                <a:pPr marL="0" indent="0">
                  <a:buNone/>
                </a:pPr>
                <a:r>
                  <a:rPr lang="en-US" altLang="zh-CN" sz="2000" b="1" dirty="0" smtClean="0">
                    <a:solidFill>
                      <a:srgbClr val="800000"/>
                    </a:solidFill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for </a:t>
                </a:r>
                <a:r>
                  <a:rPr lang="en-US" altLang="zh-CN" sz="2000" i="1" dirty="0"/>
                  <a:t>i</a:t>
                </a:r>
                <a:r>
                  <a:rPr lang="en-US" altLang="zh-CN" sz="2000" i="1" dirty="0" smtClean="0"/>
                  <a:t> </a:t>
                </a:r>
                <a:r>
                  <a:rPr lang="en-US" altLang="zh-CN" sz="2000" dirty="0" smtClean="0"/>
                  <a:t>=1,2</a:t>
                </a:r>
                <a:endParaRPr lang="tr-TR" altLang="zh-CN" sz="2000" dirty="0" smtClean="0"/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endParaRPr lang="tr-TR" altLang="zh-CN" sz="20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b="1" dirty="0" smtClean="0"/>
                  <a:t>Second step:</a:t>
                </a:r>
                <a:r>
                  <a:rPr lang="en-US" altLang="zh-CN" sz="2000" dirty="0" smtClean="0"/>
                  <a:t> compute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dirty="0" smtClean="0"/>
                  <a:t>P(</a:t>
                </a:r>
                <a:r>
                  <a:rPr lang="en-US" altLang="zh-CN" sz="2000" b="1" dirty="0" err="1" smtClean="0"/>
                  <a:t>X|buys_computer</a:t>
                </a:r>
                <a:r>
                  <a:rPr lang="en-US" altLang="zh-CN" sz="2000" b="1" dirty="0" smtClean="0"/>
                  <a:t>=no</a:t>
                </a:r>
                <a:r>
                  <a:rPr lang="en-US" altLang="zh-CN" sz="2000" dirty="0" smtClean="0"/>
                  <a:t>)= P(age &lt;=30 |</a:t>
                </a:r>
                <a:r>
                  <a:rPr lang="en-US" altLang="zh-CN" sz="2000" dirty="0" err="1" smtClean="0"/>
                  <a:t>buys_computer</a:t>
                </a:r>
                <a:r>
                  <a:rPr lang="en-US" altLang="zh-CN" sz="2000" dirty="0" smtClean="0"/>
                  <a:t>=no)</a:t>
                </a:r>
                <a:r>
                  <a:rPr lang="en-US" altLang="zh-CN" sz="2000" dirty="0"/>
                  <a:t>*</a:t>
                </a:r>
                <a:endParaRPr lang="en-US" altLang="zh-CN" sz="2000" dirty="0" smtClean="0"/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 smtClean="0"/>
                  <a:t>			</a:t>
                </a:r>
                <a:r>
                  <a:rPr lang="en-US" altLang="zh-CN" sz="2000" dirty="0" smtClean="0"/>
                  <a:t>P(income=</a:t>
                </a:r>
                <a:r>
                  <a:rPr lang="en-US" altLang="zh-CN" sz="2000" dirty="0" err="1" smtClean="0"/>
                  <a:t>medium|buys_computer</a:t>
                </a:r>
                <a:r>
                  <a:rPr lang="en-US" altLang="zh-CN" sz="2000" dirty="0" smtClean="0"/>
                  <a:t>=no) </a:t>
                </a:r>
                <a:r>
                  <a:rPr lang="en-US" altLang="zh-CN" sz="2000" dirty="0"/>
                  <a:t>*</a:t>
                </a:r>
                <a:endParaRPr lang="en-US" altLang="zh-CN" sz="2000" dirty="0" smtClean="0"/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 smtClean="0"/>
                  <a:t>			</a:t>
                </a:r>
                <a:r>
                  <a:rPr lang="en-US" altLang="zh-CN" sz="2000" dirty="0" smtClean="0"/>
                  <a:t>P(student=</a:t>
                </a:r>
                <a:r>
                  <a:rPr lang="en-US" altLang="zh-CN" sz="2000" dirty="0" err="1" smtClean="0"/>
                  <a:t>yes|buys_computer</a:t>
                </a:r>
                <a:r>
                  <a:rPr lang="en-US" altLang="zh-CN" sz="2000" dirty="0" smtClean="0"/>
                  <a:t>=no) </a:t>
                </a:r>
                <a:r>
                  <a:rPr lang="en-US" altLang="zh-CN" sz="2000" dirty="0"/>
                  <a:t>*</a:t>
                </a:r>
                <a:endParaRPr lang="en-US" altLang="zh-CN" sz="2000" dirty="0" smtClean="0"/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 smtClean="0"/>
                  <a:t>			</a:t>
                </a:r>
                <a:r>
                  <a:rPr lang="en-US" altLang="zh-CN" sz="2000" dirty="0" smtClean="0"/>
                  <a:t>P(</a:t>
                </a:r>
                <a:r>
                  <a:rPr lang="en-US" altLang="zh-CN" sz="2000" dirty="0" err="1" smtClean="0"/>
                  <a:t>credit_rating</a:t>
                </a:r>
                <a:r>
                  <a:rPr lang="en-US" altLang="zh-CN" sz="2000" dirty="0" smtClean="0"/>
                  <a:t>=</a:t>
                </a:r>
                <a:r>
                  <a:rPr lang="en-US" altLang="zh-CN" sz="2000" dirty="0" err="1" smtClean="0"/>
                  <a:t>fair|buys_computer</a:t>
                </a:r>
                <a:r>
                  <a:rPr lang="en-US" altLang="zh-CN" sz="2000" dirty="0" smtClean="0"/>
                  <a:t>=no)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 smtClean="0"/>
                  <a:t>			</a:t>
                </a:r>
                <a:r>
                  <a:rPr lang="en-US" altLang="zh-CN" sz="2000" dirty="0" smtClean="0"/>
                  <a:t>= 0.019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dirty="0" smtClean="0">
                    <a:solidFill>
                      <a:schemeClr val="tx2"/>
                    </a:solidFill>
                  </a:rPr>
                  <a:t>P(age &lt;=30 |</a:t>
                </a:r>
                <a:r>
                  <a:rPr lang="en-US" altLang="zh-CN" sz="2000" dirty="0" err="1" smtClean="0">
                    <a:solidFill>
                      <a:schemeClr val="tx2"/>
                    </a:solidFill>
                  </a:rPr>
                  <a:t>buys_computer</a:t>
                </a:r>
                <a:r>
                  <a:rPr lang="en-US" altLang="zh-CN" sz="2000" dirty="0" smtClean="0">
                    <a:solidFill>
                      <a:schemeClr val="tx2"/>
                    </a:solidFill>
                  </a:rPr>
                  <a:t>=no)=3/5=0.666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 smtClean="0">
                    <a:solidFill>
                      <a:srgbClr val="009900"/>
                    </a:solidFill>
                  </a:rPr>
                  <a:t>P(income=</a:t>
                </a:r>
                <a:r>
                  <a:rPr lang="en-US" altLang="zh-CN" sz="2000" dirty="0" err="1" smtClean="0">
                    <a:solidFill>
                      <a:srgbClr val="009900"/>
                    </a:solidFill>
                  </a:rPr>
                  <a:t>medium|buys_computer</a:t>
                </a:r>
                <a:r>
                  <a:rPr lang="en-US" altLang="zh-CN" sz="2000" dirty="0" smtClean="0">
                    <a:solidFill>
                      <a:srgbClr val="009900"/>
                    </a:solidFill>
                  </a:rPr>
                  <a:t>=no)=2/5=0.400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 smtClean="0"/>
                  <a:t>P(</a:t>
                </a:r>
                <a:r>
                  <a:rPr lang="tr-TR" altLang="zh-CN" sz="2000" dirty="0" smtClean="0"/>
                  <a:t>s</a:t>
                </a:r>
                <a:r>
                  <a:rPr lang="en-US" altLang="zh-CN" sz="2000" dirty="0" err="1" smtClean="0"/>
                  <a:t>tudent</a:t>
                </a:r>
                <a:r>
                  <a:rPr lang="en-US" altLang="zh-CN" sz="2000" dirty="0" smtClean="0"/>
                  <a:t>=</a:t>
                </a:r>
                <a:r>
                  <a:rPr lang="en-US" altLang="zh-CN" sz="2000" dirty="0" err="1" smtClean="0"/>
                  <a:t>yes|buys_computer</a:t>
                </a:r>
                <a:r>
                  <a:rPr lang="en-US" altLang="zh-CN" sz="2000" dirty="0" smtClean="0"/>
                  <a:t>=no)=1/5=0.200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 smtClean="0">
                    <a:solidFill>
                      <a:srgbClr val="800000"/>
                    </a:solidFill>
                  </a:rPr>
                  <a:t>P(</a:t>
                </a:r>
                <a:r>
                  <a:rPr lang="en-US" altLang="zh-CN" sz="2000" dirty="0" err="1" smtClean="0">
                    <a:solidFill>
                      <a:srgbClr val="800000"/>
                    </a:solidFill>
                  </a:rPr>
                  <a:t>credit_rating</a:t>
                </a:r>
                <a:r>
                  <a:rPr lang="en-US" altLang="zh-CN" sz="2000" dirty="0" smtClean="0">
                    <a:solidFill>
                      <a:srgbClr val="800000"/>
                    </a:solidFill>
                  </a:rPr>
                  <a:t>=</a:t>
                </a:r>
                <a:r>
                  <a:rPr lang="en-US" altLang="zh-CN" sz="2000" dirty="0" err="1" smtClean="0">
                    <a:solidFill>
                      <a:srgbClr val="800000"/>
                    </a:solidFill>
                  </a:rPr>
                  <a:t>fair|buys_computer</a:t>
                </a:r>
                <a:r>
                  <a:rPr lang="en-US" altLang="zh-CN" sz="2000" dirty="0" smtClean="0">
                    <a:solidFill>
                      <a:srgbClr val="800000"/>
                    </a:solidFill>
                  </a:rPr>
                  <a:t>=no)=2/5=0.400</a:t>
                </a: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815" t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/>
          <a:lstStyle/>
          <a:p>
            <a:r>
              <a:rPr lang="en-US" altLang="zh-CN" sz="3100" dirty="0" smtClean="0"/>
              <a:t>An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Things We’d Like to Do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Spam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Given an email, predict whether it is spam or not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Medical Diagnosis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Given a list of symptoms, predict whether a patient has disease X or not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Weather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Based on temperature, humidity, etc… predict if it will rain tomorrow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dirty="0" smtClean="0"/>
                  <a:t>Given </a:t>
                </a:r>
                <a:r>
                  <a:rPr lang="en-US" altLang="zh-CN" sz="2000" i="1" dirty="0" smtClean="0"/>
                  <a:t>X </a:t>
                </a:r>
                <a:r>
                  <a:rPr lang="en-US" altLang="zh-CN" sz="2000" dirty="0" smtClean="0"/>
                  <a:t>(age &lt;=30, income=medium, student=yes, credit=fair)</a:t>
                </a:r>
              </a:p>
              <a:p>
                <a:pPr marL="0" indent="0">
                  <a:buNone/>
                </a:pPr>
                <a:r>
                  <a:rPr lang="en-US" altLang="zh-CN" sz="2000" b="1" dirty="0" smtClean="0">
                    <a:solidFill>
                      <a:srgbClr val="800000"/>
                    </a:solidFill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for </a:t>
                </a:r>
                <a:r>
                  <a:rPr lang="en-US" altLang="zh-CN" sz="2000" i="1" dirty="0"/>
                  <a:t>i</a:t>
                </a:r>
                <a:r>
                  <a:rPr lang="en-US" altLang="zh-CN" sz="2000" i="1" dirty="0" smtClean="0"/>
                  <a:t> </a:t>
                </a:r>
                <a:r>
                  <a:rPr lang="en-US" altLang="zh-CN" sz="2000" dirty="0" smtClean="0"/>
                  <a:t>=1,2</a:t>
                </a:r>
                <a:endParaRPr lang="tr-TR" altLang="zh-CN" sz="2000" dirty="0" smtClean="0"/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endParaRPr lang="tr-TR" altLang="zh-CN" sz="2000" dirty="0" smtClean="0"/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b="1" dirty="0" smtClean="0">
                    <a:solidFill>
                      <a:schemeClr val="tx2"/>
                    </a:solidFill>
                  </a:rPr>
                  <a:t>We have computed in the first and second steps: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 smtClean="0"/>
                  <a:t>	</a:t>
                </a:r>
                <a:r>
                  <a:rPr lang="en-US" altLang="zh-CN" sz="2000" dirty="0" smtClean="0"/>
                  <a:t>P(</a:t>
                </a:r>
                <a:r>
                  <a:rPr lang="en-US" altLang="zh-CN" sz="2000" dirty="0" err="1" smtClean="0"/>
                  <a:t>buys_computer</a:t>
                </a:r>
                <a:r>
                  <a:rPr lang="en-US" altLang="zh-CN" sz="2000" dirty="0" smtClean="0"/>
                  <a:t>=yes)=9/14=0.643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 smtClean="0"/>
                  <a:t>	</a:t>
                </a:r>
                <a:r>
                  <a:rPr lang="en-US" altLang="zh-CN" sz="2000" dirty="0" smtClean="0"/>
                  <a:t>P(</a:t>
                </a:r>
                <a:r>
                  <a:rPr lang="en-US" altLang="zh-CN" sz="2000" dirty="0" err="1" smtClean="0"/>
                  <a:t>buys_computer</a:t>
                </a:r>
                <a:r>
                  <a:rPr lang="en-US" altLang="zh-CN" sz="2000" dirty="0" smtClean="0"/>
                  <a:t>=no)=5/14=0.357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 smtClean="0"/>
                  <a:t>	</a:t>
                </a:r>
                <a:r>
                  <a:rPr lang="en-US" altLang="zh-CN" sz="2000" dirty="0" smtClean="0"/>
                  <a:t>P(</a:t>
                </a:r>
                <a:r>
                  <a:rPr lang="en-US" altLang="zh-CN" sz="2000" dirty="0" err="1" smtClean="0"/>
                  <a:t>X|buys_computer</a:t>
                </a:r>
                <a:r>
                  <a:rPr lang="en-US" altLang="zh-CN" sz="2000" dirty="0" smtClean="0"/>
                  <a:t>=yes)= 0.044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tr-TR" altLang="zh-CN" sz="2000" dirty="0" smtClean="0"/>
                  <a:t>	</a:t>
                </a:r>
                <a:r>
                  <a:rPr lang="en-US" altLang="zh-CN" sz="2000" dirty="0" smtClean="0"/>
                  <a:t>P(</a:t>
                </a:r>
                <a:r>
                  <a:rPr lang="en-US" altLang="zh-CN" sz="2000" dirty="0" err="1" smtClean="0"/>
                  <a:t>X|buys_computer</a:t>
                </a:r>
                <a:r>
                  <a:rPr lang="en-US" altLang="zh-CN" sz="2000" dirty="0" smtClean="0"/>
                  <a:t>=no)= 0.019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endParaRPr lang="tr-TR" altLang="zh-CN" sz="20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2000" b="1" dirty="0" smtClean="0"/>
                  <a:t>Third step:</a:t>
                </a:r>
                <a:r>
                  <a:rPr lang="en-US" altLang="zh-CN" sz="2000" dirty="0" smtClean="0"/>
                  <a:t> compute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80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for each class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 smtClean="0"/>
                  <a:t>P(</a:t>
                </a:r>
                <a:r>
                  <a:rPr lang="en-US" altLang="zh-CN" sz="2000" dirty="0" err="1" smtClean="0"/>
                  <a:t>X|buys_computer</a:t>
                </a:r>
                <a:r>
                  <a:rPr lang="en-US" altLang="zh-CN" sz="2000" dirty="0" smtClean="0"/>
                  <a:t>=yes)P(</a:t>
                </a:r>
                <a:r>
                  <a:rPr lang="en-US" altLang="zh-CN" sz="2000" dirty="0" err="1" smtClean="0"/>
                  <a:t>buys_computer</a:t>
                </a:r>
                <a:r>
                  <a:rPr lang="en-US" altLang="zh-CN" sz="2000" dirty="0" smtClean="0"/>
                  <a:t>=yes)=0.044 </a:t>
                </a:r>
                <a:r>
                  <a:rPr lang="tr-TR" altLang="zh-CN" sz="2000" dirty="0" smtClean="0"/>
                  <a:t>x </a:t>
                </a:r>
                <a:r>
                  <a:rPr lang="en-US" altLang="zh-CN" sz="2000" dirty="0" smtClean="0"/>
                  <a:t>0.643=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0.028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 smtClean="0">
                    <a:solidFill>
                      <a:srgbClr val="009900"/>
                    </a:solidFill>
                  </a:rPr>
                  <a:t>P(</a:t>
                </a:r>
                <a:r>
                  <a:rPr lang="en-US" altLang="zh-CN" sz="2000" dirty="0" err="1" smtClean="0">
                    <a:solidFill>
                      <a:srgbClr val="009900"/>
                    </a:solidFill>
                  </a:rPr>
                  <a:t>X|buys_computer</a:t>
                </a:r>
                <a:r>
                  <a:rPr lang="en-US" altLang="zh-CN" sz="2000" dirty="0" smtClean="0">
                    <a:solidFill>
                      <a:srgbClr val="009900"/>
                    </a:solidFill>
                  </a:rPr>
                  <a:t>=no)P(</a:t>
                </a:r>
                <a:r>
                  <a:rPr lang="en-US" altLang="zh-CN" sz="2000" dirty="0" err="1" smtClean="0">
                    <a:solidFill>
                      <a:srgbClr val="009900"/>
                    </a:solidFill>
                  </a:rPr>
                  <a:t>buys_computer</a:t>
                </a:r>
                <a:r>
                  <a:rPr lang="en-US" altLang="zh-CN" sz="2000" dirty="0" smtClean="0">
                    <a:solidFill>
                      <a:srgbClr val="009900"/>
                    </a:solidFill>
                  </a:rPr>
                  <a:t>=no)=0.019 </a:t>
                </a:r>
                <a:r>
                  <a:rPr lang="tr-TR" altLang="zh-CN" sz="2000" dirty="0" smtClean="0">
                    <a:solidFill>
                      <a:srgbClr val="009900"/>
                    </a:solidFill>
                  </a:rPr>
                  <a:t>x </a:t>
                </a:r>
                <a:r>
                  <a:rPr lang="en-US" altLang="zh-CN" sz="2000" dirty="0" smtClean="0">
                    <a:solidFill>
                      <a:srgbClr val="009900"/>
                    </a:solidFill>
                  </a:rPr>
                  <a:t>0.357=0.007</a:t>
                </a:r>
              </a:p>
              <a:p>
                <a:pPr marL="0" indent="0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2000" dirty="0" smtClean="0"/>
                  <a:t>The na</a:t>
                </a:r>
                <a:r>
                  <a:rPr lang="en-US" altLang="zh-CN" sz="2000" dirty="0" smtClean="0">
                    <a:latin typeface="Arial" pitchFamily="34" charset="0"/>
                  </a:rPr>
                  <a:t>ï</a:t>
                </a:r>
                <a:r>
                  <a:rPr lang="en-US" altLang="zh-CN" sz="2000" dirty="0" smtClean="0"/>
                  <a:t>ve Bayesian Classifier predicts </a:t>
                </a:r>
                <a:r>
                  <a:rPr lang="en-US" altLang="zh-CN" sz="2100" b="1" dirty="0" smtClean="0"/>
                  <a:t>X belongs to class (</a:t>
                </a:r>
                <a:r>
                  <a:rPr lang="en-US" altLang="zh-CN" sz="2100" b="1" dirty="0" smtClean="0">
                    <a:latin typeface="Arial" pitchFamily="34" charset="0"/>
                  </a:rPr>
                  <a:t>“</a:t>
                </a:r>
                <a:r>
                  <a:rPr lang="en-US" altLang="zh-CN" sz="2100" b="1" dirty="0" err="1" smtClean="0"/>
                  <a:t>buys_computer</a:t>
                </a:r>
                <a:r>
                  <a:rPr lang="en-US" altLang="zh-CN" sz="2100" b="1" dirty="0" smtClean="0"/>
                  <a:t> = yes</a:t>
                </a:r>
                <a:r>
                  <a:rPr lang="en-US" altLang="zh-CN" sz="2100" b="1" dirty="0" smtClean="0">
                    <a:latin typeface="Arial" pitchFamily="34" charset="0"/>
                  </a:rPr>
                  <a:t>”</a:t>
                </a:r>
                <a:r>
                  <a:rPr lang="en-US" altLang="zh-CN" sz="2100" b="1" dirty="0" smtClean="0"/>
                  <a:t>)</a:t>
                </a:r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889" t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/>
          <a:lstStyle/>
          <a:p>
            <a:r>
              <a:rPr lang="en-US" altLang="zh-CN" sz="3100" dirty="0" smtClean="0"/>
              <a:t>An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100" smtClean="0"/>
              <a:t>Avoiding the 0-Probability Problem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smtClean="0"/>
              <a:t>If one of the conditional probability is zero, then the entire expression becomes zero</a:t>
            </a:r>
          </a:p>
          <a:p>
            <a:r>
              <a:rPr lang="en-US" altLang="zh-CN" sz="2600" smtClean="0"/>
              <a:t>Probability estimation:</a:t>
            </a:r>
          </a:p>
          <a:p>
            <a:pPr lvl="1">
              <a:buFont typeface="Wingdings" pitchFamily="2" charset="2"/>
              <a:buNone/>
            </a:pPr>
            <a:endParaRPr lang="en-US" altLang="zh-CN" sz="2200" smtClean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914400" y="3276600"/>
          <a:ext cx="4343400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3" imgW="2120900" imgH="1320800" progId="Equation.3">
                  <p:embed/>
                </p:oleObj>
              </mc:Choice>
              <mc:Fallback>
                <p:oleObj name="Equation" r:id="rId3" imgW="2120900" imgH="1320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4343400" cy="270351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019800" y="3581400"/>
            <a:ext cx="2743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Times New Roman" pitchFamily="18" charset="0"/>
              </a:rPr>
              <a:t>c</a:t>
            </a:r>
            <a:r>
              <a:rPr lang="en-US" altLang="zh-CN" sz="2000" dirty="0">
                <a:latin typeface="Times New Roman" pitchFamily="18" charset="0"/>
              </a:rPr>
              <a:t>: number of classes</a:t>
            </a:r>
          </a:p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Times New Roman" pitchFamily="18" charset="0"/>
              </a:rPr>
              <a:t>p</a:t>
            </a:r>
            <a:r>
              <a:rPr lang="en-US" altLang="zh-CN" sz="2000" dirty="0">
                <a:latin typeface="Times New Roman" pitchFamily="18" charset="0"/>
              </a:rPr>
              <a:t>: prior probability</a:t>
            </a:r>
          </a:p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Times New Roman" pitchFamily="18" charset="0"/>
              </a:rPr>
              <a:t>m</a:t>
            </a:r>
            <a:r>
              <a:rPr lang="en-US" altLang="zh-CN" sz="2000" dirty="0">
                <a:latin typeface="Times New Roman" pitchFamily="18" charset="0"/>
              </a:rPr>
              <a:t>: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Naïve Bayes (Summary)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759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i="1" u="sng" dirty="0" smtClean="0"/>
              <a:t>Advantage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/>
              <a:t>Easy to implement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/>
              <a:t>Good results obtained in most of the cases</a:t>
            </a:r>
          </a:p>
          <a:p>
            <a:pPr>
              <a:lnSpc>
                <a:spcPct val="90000"/>
              </a:lnSpc>
            </a:pPr>
            <a:r>
              <a:rPr lang="en-US" altLang="zh-CN" sz="2600" i="1" u="sng" dirty="0" smtClean="0"/>
              <a:t>Disadvantage</a:t>
            </a:r>
          </a:p>
          <a:p>
            <a:pPr lvl="1"/>
            <a:r>
              <a:rPr lang="en-US" altLang="zh-CN" sz="2200" dirty="0" smtClean="0"/>
              <a:t>Assumption: class conditional independence, </a:t>
            </a:r>
            <a:r>
              <a:rPr lang="tr-TR" altLang="zh-CN" sz="2200" dirty="0" smtClean="0"/>
              <a:t>wh</a:t>
            </a:r>
            <a:r>
              <a:rPr lang="en-US" altLang="zh-CN" sz="2200" dirty="0" err="1" smtClean="0"/>
              <a:t>ich</a:t>
            </a:r>
            <a:r>
              <a:rPr lang="en-US" altLang="zh-CN" sz="2200" dirty="0" smtClean="0"/>
              <a:t> may cause loss of accuracy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smtClean="0"/>
              <a:t>Independence assumption may not hold for some attribute. Practically, dependencies exist among variables</a:t>
            </a:r>
          </a:p>
          <a:p>
            <a:pPr lvl="2">
              <a:lnSpc>
                <a:spcPct val="90000"/>
              </a:lnSpc>
            </a:pPr>
            <a:r>
              <a:rPr lang="en-US" altLang="zh-CN" sz="1700" dirty="0" smtClean="0"/>
              <a:t>E.g., hospitals: patients: profile: age, family, history etc. Symptoms: fever, cough etc. Disease: lung cancer, diabetes, etc.</a:t>
            </a:r>
            <a:endParaRPr lang="en-US" altLang="zh-CN" sz="1700" dirty="0"/>
          </a:p>
          <a:p>
            <a:pPr lvl="1">
              <a:lnSpc>
                <a:spcPct val="90000"/>
              </a:lnSpc>
            </a:pPr>
            <a:r>
              <a:rPr lang="en-US" altLang="zh-CN" sz="2100" dirty="0" smtClean="0"/>
              <a:t>Use other techniques such as Bayesian Belief Networks (BBN)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/>
              <a:t>Remember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spcAft>
                <a:spcPct val="35000"/>
              </a:spcAft>
            </a:pPr>
            <a:r>
              <a:rPr lang="en-GB" altLang="zh-CN" sz="2500" dirty="0" smtClean="0"/>
              <a:t>Bayes’ rule can be turned into a classifier </a:t>
            </a:r>
          </a:p>
          <a:p>
            <a:pPr>
              <a:spcAft>
                <a:spcPct val="35000"/>
              </a:spcAft>
            </a:pPr>
            <a:r>
              <a:rPr lang="en-GB" altLang="zh-CN" sz="2500" dirty="0" smtClean="0"/>
              <a:t>Maximum A Posteriori (MAP) hypothesis estimation incorporates prior knowledge; Max Likelihood (ML) doesn’t</a:t>
            </a:r>
          </a:p>
          <a:p>
            <a:pPr>
              <a:spcAft>
                <a:spcPct val="35000"/>
              </a:spcAft>
            </a:pPr>
            <a:r>
              <a:rPr lang="en-GB" altLang="zh-CN" sz="2500" dirty="0" smtClean="0"/>
              <a:t>Naive Bayes Classifier is a simple but effective Bayesian classifier for vector data (i.e. data with several attributes) that assumes that attributes are independent given the class.</a:t>
            </a:r>
          </a:p>
          <a:p>
            <a:pPr>
              <a:spcAft>
                <a:spcPct val="35000"/>
              </a:spcAft>
            </a:pPr>
            <a:r>
              <a:rPr lang="en-GB" altLang="zh-CN" sz="2500" dirty="0" smtClean="0"/>
              <a:t>Bayesian classification is a generative approach to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Evaluating classifiers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968404"/>
          </a:xfrm>
        </p:spPr>
        <p:txBody>
          <a:bodyPr/>
          <a:lstStyle/>
          <a:p>
            <a:r>
              <a:rPr lang="en-US" altLang="zh-CN" dirty="0" smtClean="0"/>
              <a:t>How well can a classifier be expected to perform on novel data?</a:t>
            </a:r>
          </a:p>
          <a:p>
            <a:r>
              <a:rPr lang="en-US" altLang="zh-CN" dirty="0" smtClean="0"/>
              <a:t>Choice of performance measure</a:t>
            </a:r>
          </a:p>
          <a:p>
            <a:r>
              <a:rPr lang="en-US" altLang="zh-CN" dirty="0" smtClean="0"/>
              <a:t>How close is the estimated performance to the true performance?</a:t>
            </a:r>
          </a:p>
          <a:p>
            <a:r>
              <a:rPr lang="en-US" altLang="zh-CN" dirty="0" smtClean="0"/>
              <a:t>Comparing classifiers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47" y="4149080"/>
            <a:ext cx="3617979" cy="27134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2" t="32500" r="10298" b="35000"/>
          <a:stretch/>
        </p:blipFill>
        <p:spPr>
          <a:xfrm>
            <a:off x="7296262" y="48554"/>
            <a:ext cx="1808990" cy="9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Measuring classifier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374385" cy="5040412"/>
          </a:xfrm>
        </p:spPr>
        <p:txBody>
          <a:bodyPr/>
          <a:lstStyle/>
          <a:p>
            <a:r>
              <a:rPr lang="en-US" altLang="zh-CN" dirty="0" smtClean="0"/>
              <a:t>Natural performance measure for classification problems: </a:t>
            </a:r>
            <a:r>
              <a:rPr lang="en-US" altLang="zh-CN" dirty="0" smtClean="0">
                <a:solidFill>
                  <a:srgbClr val="C00000"/>
                </a:solidFill>
              </a:rPr>
              <a:t>error rate</a:t>
            </a:r>
            <a:r>
              <a:rPr lang="en-US" altLang="zh-CN" dirty="0" smtClean="0"/>
              <a:t> or </a:t>
            </a:r>
            <a:r>
              <a:rPr lang="en-US" altLang="zh-CN" dirty="0" smtClean="0">
                <a:solidFill>
                  <a:srgbClr val="C00000"/>
                </a:solidFill>
              </a:rPr>
              <a:t>accuracy</a:t>
            </a:r>
          </a:p>
          <a:p>
            <a:r>
              <a:rPr lang="en-US" altLang="zh-CN" dirty="0" smtClean="0"/>
              <a:t>Higher accuracy does not necessarily imply better performance on target task</a:t>
            </a:r>
          </a:p>
          <a:p>
            <a:r>
              <a:rPr lang="en-US" altLang="zh-CN" dirty="0" smtClean="0"/>
              <a:t>Implicit assumption: the class distribution among examples is relative balanced</a:t>
            </a:r>
          </a:p>
          <a:p>
            <a:r>
              <a:rPr lang="en-US" altLang="zh-CN" dirty="0" smtClean="0"/>
              <a:t>Biased in favor of the majority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2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Confusion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324" y="1124744"/>
            <a:ext cx="8374385" cy="5040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dirty="0" smtClean="0"/>
              <a:t>Contingency table 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confusion matrix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TP: </a:t>
            </a:r>
            <a:r>
              <a:rPr lang="en-US" altLang="zh-CN" sz="2400" dirty="0" smtClean="0"/>
              <a:t>number of true positives</a:t>
            </a:r>
          </a:p>
          <a:p>
            <a:pPr lvl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FP: </a:t>
            </a:r>
            <a:r>
              <a:rPr lang="en-US" altLang="zh-CN" sz="2400" dirty="0" smtClean="0"/>
              <a:t>number of false positives </a:t>
            </a:r>
            <a:r>
              <a:rPr lang="en-US" altLang="zh-CN" dirty="0" smtClean="0"/>
              <a:t>(</a:t>
            </a:r>
            <a:r>
              <a:rPr lang="en-US" altLang="zh-CN" sz="1600" dirty="0" smtClean="0"/>
              <a:t>result positive, reality is not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TN: </a:t>
            </a:r>
            <a:r>
              <a:rPr lang="en-US" altLang="zh-CN" sz="2400" dirty="0" smtClean="0"/>
              <a:t>number of true negatives</a:t>
            </a:r>
          </a:p>
          <a:p>
            <a:pPr lvl="1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FN: </a:t>
            </a:r>
            <a:r>
              <a:rPr lang="en-US" altLang="zh-CN" sz="2400" dirty="0" smtClean="0"/>
              <a:t>number of false negatives </a:t>
            </a:r>
            <a:r>
              <a:rPr lang="en-US" altLang="zh-CN" dirty="0" smtClean="0"/>
              <a:t>(</a:t>
            </a:r>
            <a:r>
              <a:rPr lang="en-US" altLang="zh-CN" sz="1600" dirty="0"/>
              <a:t>result </a:t>
            </a:r>
            <a:r>
              <a:rPr lang="en-US" altLang="zh-CN" sz="1600" dirty="0" smtClean="0"/>
              <a:t>negative, </a:t>
            </a:r>
            <a:r>
              <a:rPr lang="en-US" altLang="zh-CN" sz="1600" dirty="0"/>
              <a:t>reality </a:t>
            </a:r>
            <a:r>
              <a:rPr lang="en-US" altLang="zh-CN" sz="1600" dirty="0" smtClean="0"/>
              <a:t>true)</a:t>
            </a:r>
            <a:endParaRPr lang="en-US" altLang="zh-CN" sz="1600" dirty="0"/>
          </a:p>
          <a:p>
            <a:pPr marL="344487" lvl="1" indent="0">
              <a:buNone/>
            </a:pPr>
            <a:endParaRPr lang="en-US" altLang="zh-CN" sz="16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71818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13176"/>
            <a:ext cx="85534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44" y="4802864"/>
            <a:ext cx="1406652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Accuracy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340768"/>
                <a:ext cx="8374385" cy="5040412"/>
              </a:xfrm>
            </p:spPr>
            <p:txBody>
              <a:bodyPr/>
              <a:lstStyle/>
              <a:p>
                <a:pPr lvl="1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TP: </a:t>
                </a:r>
                <a:r>
                  <a:rPr lang="en-US" altLang="zh-CN" dirty="0" smtClean="0"/>
                  <a:t>number of true positives</a:t>
                </a:r>
              </a:p>
              <a:p>
                <a:pPr lvl="1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FP: </a:t>
                </a:r>
                <a:r>
                  <a:rPr lang="en-US" altLang="zh-CN" dirty="0" smtClean="0"/>
                  <a:t>number of false positives (</a:t>
                </a:r>
                <a:r>
                  <a:rPr lang="en-US" altLang="zh-CN" sz="1600" dirty="0" smtClean="0"/>
                  <a:t>result positive, reality is not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TN: </a:t>
                </a:r>
                <a:r>
                  <a:rPr lang="en-US" altLang="zh-CN" dirty="0" smtClean="0"/>
                  <a:t>number of true negatives</a:t>
                </a:r>
              </a:p>
              <a:p>
                <a:pPr lvl="1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FN: </a:t>
                </a:r>
                <a:r>
                  <a:rPr lang="en-US" altLang="zh-CN" dirty="0" smtClean="0"/>
                  <a:t>number of false negatives (</a:t>
                </a:r>
                <a:r>
                  <a:rPr lang="en-US" altLang="zh-CN" sz="1600" dirty="0"/>
                  <a:t>result </a:t>
                </a:r>
                <a:r>
                  <a:rPr lang="en-US" altLang="zh-CN" sz="1600" dirty="0" smtClean="0"/>
                  <a:t>negative, </a:t>
                </a:r>
                <a:r>
                  <a:rPr lang="en-US" altLang="zh-CN" sz="1600" dirty="0"/>
                  <a:t>reality </a:t>
                </a:r>
                <a:r>
                  <a:rPr lang="en-US" altLang="zh-CN" sz="1600" dirty="0" smtClean="0"/>
                  <a:t>true)</a:t>
                </a:r>
                <a:endParaRPr lang="en-US" altLang="zh-CN" sz="1600" dirty="0"/>
              </a:p>
              <a:p>
                <a:pPr marL="344487" lvl="1" indent="0">
                  <a:buNone/>
                </a:pPr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𝐴𝑐𝑐𝑢𝑟𝑎𝑐𝑦</m:t>
                      </m:r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r>
                        <a:rPr lang="en-US" altLang="zh-CN" b="0" i="1" smtClean="0">
                          <a:latin typeface="Cambria Math"/>
                        </a:rPr>
                        <m:t>𝑇𝑃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𝑇𝑁</m:t>
                      </m:r>
                      <m:r>
                        <a:rPr lang="en-US" altLang="zh-CN" b="0" i="1" smtClean="0">
                          <a:latin typeface="Cambria Math"/>
                        </a:rPr>
                        <m:t>)/</m:t>
                      </m:r>
                      <m:r>
                        <a:rPr lang="en-US" altLang="zh-CN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With </a:t>
                </a:r>
                <a:r>
                  <a:rPr lang="en-US" altLang="zh-CN" b="1" i="1" dirty="0" smtClean="0"/>
                  <a:t>k</a:t>
                </a:r>
                <a:r>
                  <a:rPr lang="en-US" altLang="zh-CN" dirty="0" smtClean="0"/>
                  <a:t> classes, the contingency table becomes an </a:t>
                </a:r>
                <a:r>
                  <a:rPr lang="en-US" altLang="zh-CN" b="1" i="1" dirty="0" smtClean="0"/>
                  <a:t>k*k</a:t>
                </a:r>
                <a:r>
                  <a:rPr lang="en-US" altLang="zh-CN" dirty="0" smtClean="0"/>
                  <a:t> matrix containing the </a:t>
                </a:r>
                <a:r>
                  <a:rPr lang="en-US" altLang="zh-CN" b="1" i="1" dirty="0" smtClean="0"/>
                  <a:t>k</a:t>
                </a:r>
                <a:r>
                  <a:rPr lang="en-US" altLang="zh-CN" dirty="0" smtClean="0"/>
                  <a:t> correct classifications (the major diagonal entries) and </a:t>
                </a:r>
                <a:r>
                  <a:rPr lang="en-US" altLang="zh-CN" b="1" i="1" dirty="0" smtClean="0"/>
                  <a:t>k</a:t>
                </a:r>
                <a:r>
                  <a:rPr lang="en-US" altLang="zh-CN" b="1" i="1" baseline="30000" dirty="0" smtClean="0"/>
                  <a:t>2</a:t>
                </a:r>
                <a:r>
                  <a:rPr lang="en-US" altLang="zh-CN" b="1" i="1" dirty="0" smtClean="0"/>
                  <a:t>-k</a:t>
                </a:r>
                <a:r>
                  <a:rPr lang="en-US" altLang="zh-CN" dirty="0" smtClean="0"/>
                  <a:t> possible errors (the off-diagonal entries).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340768"/>
                <a:ext cx="8374385" cy="5040412"/>
              </a:xfrm>
              <a:blipFill rotWithShape="1">
                <a:blip r:embed="rId2"/>
                <a:stretch>
                  <a:fillRect t="-1209" r="-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0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True Positive </a:t>
            </a:r>
            <a:r>
              <a:rPr lang="en-US" altLang="zh-CN" dirty="0"/>
              <a:t>rate (sensitivity, recall)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52736"/>
                <a:ext cx="8712968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 smtClean="0"/>
                  <a:t>True positive rate </a:t>
                </a:r>
                <a:r>
                  <a:rPr lang="en-US" altLang="zh-CN" dirty="0" smtClean="0"/>
                  <a:t>(TPR) (also called </a:t>
                </a:r>
                <a:r>
                  <a:rPr lang="en-US" altLang="zh-CN" i="1" dirty="0" smtClean="0"/>
                  <a:t>sensitivity</a:t>
                </a:r>
                <a:r>
                  <a:rPr lang="en-US" altLang="zh-CN" dirty="0" smtClean="0"/>
                  <a:t>, </a:t>
                </a:r>
                <a:r>
                  <a:rPr lang="en-US" altLang="zh-CN" i="1" dirty="0" smtClean="0"/>
                  <a:t>hit rate</a:t>
                </a:r>
                <a:r>
                  <a:rPr lang="en-US" altLang="zh-CN" dirty="0" smtClean="0"/>
                  <a:t>, and </a:t>
                </a:r>
                <a:r>
                  <a:rPr lang="en-US" altLang="zh-CN" i="1" dirty="0" smtClean="0"/>
                  <a:t>recall</a:t>
                </a:r>
                <a:r>
                  <a:rPr lang="en-US" altLang="zh-CN" dirty="0" smtClean="0"/>
                  <a:t>)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TP: </a:t>
                </a:r>
                <a:r>
                  <a:rPr lang="en-US" altLang="zh-CN" dirty="0" smtClean="0"/>
                  <a:t>number of true positives</a:t>
                </a:r>
              </a:p>
              <a:p>
                <a:pPr lvl="1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FP: </a:t>
                </a:r>
                <a:r>
                  <a:rPr lang="en-US" altLang="zh-CN" dirty="0" smtClean="0"/>
                  <a:t>number of false positives (</a:t>
                </a:r>
                <a:r>
                  <a:rPr lang="en-US" altLang="zh-CN" sz="1600" dirty="0" smtClean="0"/>
                  <a:t>result positive, reality is not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TN: </a:t>
                </a:r>
                <a:r>
                  <a:rPr lang="en-US" altLang="zh-CN" dirty="0" smtClean="0"/>
                  <a:t>number of true negatives</a:t>
                </a:r>
              </a:p>
              <a:p>
                <a:pPr lvl="1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FN: </a:t>
                </a:r>
                <a:r>
                  <a:rPr lang="en-US" altLang="zh-CN" dirty="0" smtClean="0"/>
                  <a:t>number of false negatives (</a:t>
                </a:r>
                <a:r>
                  <a:rPr lang="en-US" altLang="zh-CN" sz="1600" dirty="0"/>
                  <a:t>result </a:t>
                </a:r>
                <a:r>
                  <a:rPr lang="en-US" altLang="zh-CN" sz="1600" dirty="0" smtClean="0"/>
                  <a:t>negative, </a:t>
                </a:r>
                <a:r>
                  <a:rPr lang="en-US" altLang="zh-CN" sz="1600" dirty="0"/>
                  <a:t>reality </a:t>
                </a:r>
                <a:r>
                  <a:rPr lang="en-US" altLang="zh-CN" sz="1600" dirty="0" smtClean="0"/>
                  <a:t>true)</a:t>
                </a:r>
                <a:endParaRPr lang="en-US" altLang="zh-CN" sz="1600" dirty="0"/>
              </a:p>
              <a:p>
                <a:pPr marL="344487" lvl="1" indent="0">
                  <a:buNone/>
                </a:pPr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𝑠𝑒𝑛𝑠𝑖𝑡𝑖𝑣𝑖𝑡𝑦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 statistical measure of how well a binary classification test correctly identifies a condition.</a:t>
                </a:r>
              </a:p>
              <a:p>
                <a:pPr lvl="1"/>
                <a:r>
                  <a:rPr lang="en-US" altLang="zh-CN" dirty="0" smtClean="0"/>
                  <a:t>Probability of correctly labeling members of the target class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52736"/>
                <a:ext cx="8712968" cy="5616624"/>
              </a:xfrm>
              <a:blipFill rotWithShape="1">
                <a:blip r:embed="rId2"/>
                <a:stretch>
                  <a:fillRect l="-1608" t="-1412" r="-2028" b="-6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2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False positive rate (false alarm)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712968" cy="56886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 smtClean="0"/>
                  <a:t>False positive rate (FPR</a:t>
                </a:r>
                <a:r>
                  <a:rPr lang="en-US" altLang="zh-CN" dirty="0" smtClean="0"/>
                  <a:t>) (also called </a:t>
                </a:r>
                <a:r>
                  <a:rPr lang="en-US" altLang="zh-CN" i="1" dirty="0" smtClean="0"/>
                  <a:t>false alarm rate</a:t>
                </a:r>
                <a:r>
                  <a:rPr lang="en-US" altLang="zh-CN" dirty="0" smtClean="0"/>
                  <a:t>)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TP: </a:t>
                </a:r>
                <a:r>
                  <a:rPr lang="en-US" altLang="zh-CN" dirty="0" smtClean="0"/>
                  <a:t>number of true positives</a:t>
                </a:r>
              </a:p>
              <a:p>
                <a:pPr lvl="1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FP: </a:t>
                </a:r>
                <a:r>
                  <a:rPr lang="en-US" altLang="zh-CN" dirty="0" smtClean="0"/>
                  <a:t>number of false positives (</a:t>
                </a:r>
                <a:r>
                  <a:rPr lang="en-US" altLang="zh-CN" sz="1600" dirty="0" smtClean="0"/>
                  <a:t>result positive, reality is not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TN: </a:t>
                </a:r>
                <a:r>
                  <a:rPr lang="en-US" altLang="zh-CN" dirty="0" smtClean="0"/>
                  <a:t>number of true negatives</a:t>
                </a:r>
              </a:p>
              <a:p>
                <a:pPr lvl="1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FN: </a:t>
                </a:r>
                <a:r>
                  <a:rPr lang="en-US" altLang="zh-CN" dirty="0" smtClean="0"/>
                  <a:t>number of false negatives (</a:t>
                </a:r>
                <a:r>
                  <a:rPr lang="en-US" altLang="zh-CN" sz="1600" dirty="0"/>
                  <a:t>result </a:t>
                </a:r>
                <a:r>
                  <a:rPr lang="en-US" altLang="zh-CN" sz="1600" dirty="0" smtClean="0"/>
                  <a:t>negative, </a:t>
                </a:r>
                <a:r>
                  <a:rPr lang="en-US" altLang="zh-CN" sz="1600" dirty="0"/>
                  <a:t>reality </a:t>
                </a:r>
                <a:r>
                  <a:rPr lang="en-US" altLang="zh-CN" sz="1600" dirty="0" smtClean="0"/>
                  <a:t>true)</a:t>
                </a:r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𝑓𝑎𝑙𝑠𝑒</m:t>
                      </m:r>
                      <m:r>
                        <a:rPr lang="en-US" altLang="zh-CN" b="0" i="1" smtClean="0">
                          <a:latin typeface="Cambria Math"/>
                        </a:rPr>
                        <m:t>_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𝑎𝑙𝑎𝑟𝑚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𝑠𝑝𝑒𝑐𝑖𝑓𝑖𝑐𝑖𝑡𝑦</m:t>
                      </m:r>
                      <m:r>
                        <a:rPr lang="en-US" altLang="zh-CN" b="0" i="1" smtClean="0">
                          <a:latin typeface="Cambria Math"/>
                        </a:rPr>
                        <m:t>=1−</m:t>
                      </m:r>
                      <m:r>
                        <a:rPr lang="en-US" altLang="zh-CN" b="0" i="1" smtClean="0">
                          <a:latin typeface="Cambria Math"/>
                        </a:rPr>
                        <m:t>𝑓𝑎𝑙𝑠𝑒</m:t>
                      </m:r>
                      <m:r>
                        <a:rPr lang="en-US" altLang="zh-CN" b="0" i="1" smtClean="0">
                          <a:latin typeface="Cambria Math"/>
                        </a:rPr>
                        <m:t>_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𝑎𝑙𝑎𝑟𝑚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𝑇𝑁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The specificity is a statistical measure of how well a binary classification test correctly identifies the negative cases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712968" cy="5688632"/>
              </a:xfrm>
              <a:blipFill rotWithShape="1">
                <a:blip r:embed="rId2"/>
                <a:stretch>
                  <a:fillRect l="-1608" t="-1393" b="-6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9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Arial" pitchFamily="34" charset="0"/>
                <a:cs typeface="Arial" pitchFamily="34" charset="0"/>
              </a:rPr>
              <a:t>Digit Recognition</a:t>
            </a:r>
          </a:p>
          <a:p>
            <a:pPr eaLnBrk="1" hangingPunct="1"/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b="1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2000" b="1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2000" b="1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altLang="zh-CN" sz="2000" b="1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altLang="zh-CN" sz="2000" b="1" baseline="-2500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,…,X</a:t>
            </a:r>
            <a:r>
              <a:rPr lang="en-US" altLang="zh-CN" sz="2000" b="1" baseline="-2500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b="1" smtClean="0">
                <a:latin typeface="Arial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 {0,1} (Black vs. White pixels)</a:t>
            </a:r>
          </a:p>
          <a:p>
            <a:pPr eaLnBrk="1" hangingPunct="1"/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Y </a:t>
            </a:r>
            <a:r>
              <a:rPr lang="en-US" altLang="zh-CN" sz="2000" b="1" smtClean="0">
                <a:latin typeface="Arial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 {5,6}  (predict whether a digit is a 5 or a 6)</a:t>
            </a:r>
          </a:p>
          <a:p>
            <a:pPr eaLnBrk="1" hangingPunct="1"/>
            <a:endParaRPr lang="en-US" altLang="zh-CN" b="1" smtClean="0"/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4724400" y="2452688"/>
            <a:ext cx="22860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400"/>
              <a:t>Classifier</a:t>
            </a:r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8001000" y="2681288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/>
              <a:t>5</a:t>
            </a:r>
          </a:p>
        </p:txBody>
      </p:sp>
      <p:sp>
        <p:nvSpPr>
          <p:cNvPr id="5126" name="AutoShape 10"/>
          <p:cNvSpPr>
            <a:spLocks noChangeArrowheads="1"/>
          </p:cNvSpPr>
          <p:nvPr/>
        </p:nvSpPr>
        <p:spPr bwMode="auto">
          <a:xfrm>
            <a:off x="3708400" y="2909888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7" name="AutoShape 11"/>
          <p:cNvSpPr>
            <a:spLocks noChangeArrowheads="1"/>
          </p:cNvSpPr>
          <p:nvPr/>
        </p:nvSpPr>
        <p:spPr bwMode="auto">
          <a:xfrm>
            <a:off x="7192963" y="2909888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pic>
        <p:nvPicPr>
          <p:cNvPr id="5128" name="Picture 12" descr="fiv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928813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Precision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80728"/>
                <a:ext cx="8712968" cy="56886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i="1" dirty="0" smtClean="0"/>
                  <a:t>Precision </a:t>
                </a:r>
                <a:r>
                  <a:rPr lang="en-US" altLang="zh-CN" dirty="0" smtClean="0"/>
                  <a:t>(also </a:t>
                </a:r>
                <a:r>
                  <a:rPr lang="en-US" altLang="zh-CN" i="1" dirty="0" smtClean="0"/>
                  <a:t>positive predictive value</a:t>
                </a:r>
                <a:r>
                  <a:rPr lang="en-US" altLang="zh-CN" dirty="0" smtClean="0"/>
                  <a:t>)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TP: </a:t>
                </a:r>
                <a:r>
                  <a:rPr lang="en-US" altLang="zh-CN" dirty="0" smtClean="0"/>
                  <a:t>number of true positives</a:t>
                </a:r>
              </a:p>
              <a:p>
                <a:pPr lvl="1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FP: </a:t>
                </a:r>
                <a:r>
                  <a:rPr lang="en-US" altLang="zh-CN" dirty="0" smtClean="0"/>
                  <a:t>number of false positives (</a:t>
                </a:r>
                <a:r>
                  <a:rPr lang="en-US" altLang="zh-CN" sz="1600" dirty="0" smtClean="0"/>
                  <a:t>result positive, reality is not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TN: </a:t>
                </a:r>
                <a:r>
                  <a:rPr lang="en-US" altLang="zh-CN" dirty="0" smtClean="0"/>
                  <a:t>number of true negatives</a:t>
                </a:r>
              </a:p>
              <a:p>
                <a:pPr lvl="1"/>
                <a:r>
                  <a:rPr lang="en-US" altLang="zh-CN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FN: </a:t>
                </a:r>
                <a:r>
                  <a:rPr lang="en-US" altLang="zh-CN" dirty="0" smtClean="0"/>
                  <a:t>number of false negatives (</a:t>
                </a:r>
                <a:r>
                  <a:rPr lang="en-US" altLang="zh-CN" sz="1600" dirty="0"/>
                  <a:t>result </a:t>
                </a:r>
                <a:r>
                  <a:rPr lang="en-US" altLang="zh-CN" sz="1600" dirty="0" smtClean="0"/>
                  <a:t>negative, </a:t>
                </a:r>
                <a:r>
                  <a:rPr lang="en-US" altLang="zh-CN" sz="1600" dirty="0"/>
                  <a:t>reality </a:t>
                </a:r>
                <a:r>
                  <a:rPr lang="en-US" altLang="zh-CN" sz="1600" dirty="0" smtClean="0"/>
                  <a:t>true)</a:t>
                </a:r>
                <a:endParaRPr lang="en-US" altLang="zh-CN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𝑝𝑟𝑒𝑐𝑖𝑠𝑖𝑜𝑛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Probability that a positive prediction is correct</a:t>
                </a:r>
              </a:p>
              <a:p>
                <a:pPr lvl="1"/>
                <a:r>
                  <a:rPr lang="en-US" altLang="zh-CN" dirty="0" smtClean="0"/>
                  <a:t>F-measure (in information retrieval): can be used as a single measure of performance. The F-measure is the harmonic mean of precision and recall:</a:t>
                </a:r>
              </a:p>
              <a:p>
                <a:pPr marL="344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𝑚𝑒𝑎𝑠𝑢𝑟𝑒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2∗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80728"/>
                <a:ext cx="8712968" cy="5688632"/>
              </a:xfrm>
              <a:blipFill rotWithShape="1">
                <a:blip r:embed="rId2"/>
                <a:stretch>
                  <a:fillRect l="-1608" t="-1393" b="-2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8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3356992"/>
            <a:ext cx="5615855" cy="1584176"/>
          </a:xfrm>
        </p:spPr>
        <p:txBody>
          <a:bodyPr/>
          <a:lstStyle/>
          <a:p>
            <a:r>
              <a:rPr lang="en-US" altLang="zh-CN" dirty="0" smtClean="0"/>
              <a:t>Precision = ?</a:t>
            </a:r>
          </a:p>
          <a:p>
            <a:r>
              <a:rPr lang="en-US" altLang="zh-CN" dirty="0" smtClean="0"/>
              <a:t>Recall = ?</a:t>
            </a:r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81263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1880" y="3438707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90/230 = 39.13%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09478" y="3903618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90/300 = 30.00%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711446"/>
            <a:ext cx="2376264" cy="114766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8712968" cy="5112568"/>
          </a:xfrm>
        </p:spPr>
        <p:txBody>
          <a:bodyPr/>
          <a:lstStyle/>
          <a:p>
            <a:pPr lvl="1"/>
            <a:r>
              <a:rPr lang="en-US" altLang="zh-CN" dirty="0" smtClean="0"/>
              <a:t>TP, FP, TN, FN provide the relevant information</a:t>
            </a:r>
          </a:p>
          <a:p>
            <a:pPr lvl="1"/>
            <a:r>
              <a:rPr lang="en-US" altLang="zh-CN" dirty="0" smtClean="0"/>
              <a:t>No single measure tells the whole story</a:t>
            </a:r>
          </a:p>
          <a:p>
            <a:pPr lvl="1"/>
            <a:r>
              <a:rPr lang="en-US" altLang="zh-CN" dirty="0" smtClean="0"/>
              <a:t>A classifier with 90% accuracy can be useless if 90% of the population does not have cancer and the 10% that do are misclassified by the classifier</a:t>
            </a:r>
          </a:p>
          <a:p>
            <a:pPr lvl="1"/>
            <a:r>
              <a:rPr lang="en-US" altLang="zh-CN" dirty="0" smtClean="0"/>
              <a:t>Use of multiple measures recommended</a:t>
            </a:r>
          </a:p>
          <a:p>
            <a:pPr lvl="1"/>
            <a:r>
              <a:rPr lang="en-US" altLang="zh-CN" dirty="0" smtClean="0"/>
              <a:t>Beware of terminological confusion in the literature!</a:t>
            </a:r>
          </a:p>
          <a:p>
            <a:pPr lvl="2"/>
            <a:r>
              <a:rPr lang="en-US" altLang="zh-CN" dirty="0" err="1" smtClean="0"/>
              <a:t>Eg</a:t>
            </a:r>
            <a:r>
              <a:rPr lang="en-US" altLang="zh-CN" dirty="0" smtClean="0"/>
              <a:t>., specificity sometimes refers to precision</a:t>
            </a:r>
          </a:p>
          <a:p>
            <a:pPr lvl="2"/>
            <a:r>
              <a:rPr lang="en-US" altLang="zh-CN" dirty="0" smtClean="0"/>
              <a:t>When you write: provide the formula in terms of TP etc.</a:t>
            </a:r>
          </a:p>
          <a:p>
            <a:pPr lvl="2"/>
            <a:r>
              <a:rPr lang="en-US" altLang="zh-CN" dirty="0" smtClean="0"/>
              <a:t>When you read: check the formula in terms of TP etc.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12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ROC curve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5256213"/>
          </a:xfrm>
        </p:spPr>
        <p:txBody>
          <a:bodyPr/>
          <a:lstStyle/>
          <a:p>
            <a:r>
              <a:rPr lang="en-US" altLang="zh-CN" sz="2400" dirty="0" smtClean="0"/>
              <a:t>Receiver Operating Characteristics (ROC) graphs have long been used in signal detection theory to depict the tradeoff between hit rates and false alarm rates over noisy channel</a:t>
            </a:r>
          </a:p>
          <a:p>
            <a:r>
              <a:rPr lang="en-US" altLang="zh-CN" sz="2400" dirty="0" smtClean="0"/>
              <a:t>Recent years have seen an increase in the use of ROC graphs in the machine learning community</a:t>
            </a:r>
          </a:p>
          <a:p>
            <a:r>
              <a:rPr lang="en-US" altLang="zh-CN" sz="2400" dirty="0" smtClean="0"/>
              <a:t>A useful technique for organizing classifiers and visualizing their performance</a:t>
            </a:r>
          </a:p>
          <a:p>
            <a:r>
              <a:rPr lang="en-US" altLang="zh-CN" sz="2400" dirty="0" smtClean="0"/>
              <a:t>Especially useful for domains with skewed class distribution and unequal classification error cost.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89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ROC 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dirty="0" smtClean="0"/>
              <a:t>ROC </a:t>
            </a:r>
            <a:r>
              <a:rPr lang="en-US" altLang="zh-CN" dirty="0" smtClean="0"/>
              <a:t>curve is a plot of TPR against FPR which depicts relative trade-offs between benefits (true positives) and costs (false positives).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4"/>
            <a:ext cx="5697438" cy="5662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9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ROC curve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8313" y="1341139"/>
            <a:ext cx="8229600" cy="5256213"/>
          </a:xfrm>
        </p:spPr>
        <p:txBody>
          <a:bodyPr/>
          <a:lstStyle/>
          <a:p>
            <a:r>
              <a:rPr lang="en-US" altLang="zh-CN" sz="2400" dirty="0" smtClean="0"/>
              <a:t>A discrete classifier produces an (FPR, TPR) pair corresponding to a single point in ROC space.</a:t>
            </a:r>
          </a:p>
          <a:p>
            <a:r>
              <a:rPr lang="en-US" altLang="zh-CN" sz="2400" dirty="0" smtClean="0"/>
              <a:t>Some classifier, such as a Naïve Bayes or a neural network, naturally yield an instance probability or score, a numeric value that represents the degree to which an instance is a member of a class.</a:t>
            </a:r>
          </a:p>
          <a:p>
            <a:r>
              <a:rPr lang="en-US" altLang="zh-CN" sz="2400" dirty="0" smtClean="0"/>
              <a:t>Such a ranking or scoring classifier can be used with a threshold to produce a discrete classifier</a:t>
            </a:r>
          </a:p>
          <a:p>
            <a:r>
              <a:rPr lang="en-US" altLang="zh-CN" sz="2400" dirty="0" smtClean="0"/>
              <a:t>Plotting the ROC point for each possible threshold value results in a curve.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426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6"/>
          <a:stretch/>
        </p:blipFill>
        <p:spPr bwMode="auto">
          <a:xfrm>
            <a:off x="508881" y="1052736"/>
            <a:ext cx="8136904" cy="355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ROC curve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8313" y="4005064"/>
            <a:ext cx="8229600" cy="273630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zh-CN" sz="2400" dirty="0" smtClean="0"/>
              <a:t>ROC curves offer a more complete picture of the classifier’s performance</a:t>
            </a:r>
          </a:p>
          <a:p>
            <a:r>
              <a:rPr lang="en-US" altLang="zh-CN" sz="2400" dirty="0" smtClean="0"/>
              <a:t>To compare classifiers we may want to reduce ROC performance to a single scalar value representing expected performance</a:t>
            </a:r>
          </a:p>
          <a:p>
            <a:r>
              <a:rPr lang="en-US" altLang="zh-CN" sz="2400" dirty="0" smtClean="0"/>
              <a:t>A common method is to calculate the area under the ORC curve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5560243"/>
            <a:ext cx="962258" cy="11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ext Box 1"/>
              <p:cNvSpPr txBox="1">
                <a:spLocks noChangeArrowheads="1"/>
              </p:cNvSpPr>
              <p:nvPr/>
            </p:nvSpPr>
            <p:spPr bwMode="auto">
              <a:xfrm>
                <a:off x="467544" y="1484783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1313" indent="-34131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1363" indent="-2841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342900" indent="-342900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n"/>
                </a:pPr>
                <a:r>
                  <a:rPr lang="en-GB" altLang="en-US" sz="2400" dirty="0">
                    <a:solidFill>
                      <a:srgbClr val="0000FF"/>
                    </a:solidFill>
                    <a:latin typeface="+mn-lt"/>
                    <a:ea typeface="+mn-ea"/>
                  </a:rPr>
                  <a:t>Training data: examples of the form (</a:t>
                </a:r>
                <a:r>
                  <a:rPr lang="en-GB" altLang="en-US" sz="2400" i="1" dirty="0" err="1">
                    <a:solidFill>
                      <a:srgbClr val="0000FF"/>
                    </a:solidFill>
                    <a:latin typeface="+mn-lt"/>
                    <a:ea typeface="+mn-ea"/>
                  </a:rPr>
                  <a:t>d</a:t>
                </a:r>
                <a:r>
                  <a:rPr lang="en-GB" altLang="en-US" sz="2400" dirty="0" err="1">
                    <a:solidFill>
                      <a:srgbClr val="0000FF"/>
                    </a:solidFill>
                    <a:latin typeface="+mn-lt"/>
                    <a:ea typeface="+mn-ea"/>
                  </a:rPr>
                  <a:t>,</a:t>
                </a:r>
                <a:r>
                  <a:rPr lang="en-GB" altLang="en-US" sz="2400" i="1" dirty="0" err="1">
                    <a:solidFill>
                      <a:srgbClr val="0000FF"/>
                    </a:solidFill>
                    <a:latin typeface="+mn-lt"/>
                    <a:ea typeface="+mn-ea"/>
                  </a:rPr>
                  <a:t>h</a:t>
                </a:r>
                <a:r>
                  <a:rPr lang="en-GB" altLang="en-US" sz="2400" dirty="0">
                    <a:solidFill>
                      <a:srgbClr val="0000FF"/>
                    </a:solidFill>
                    <a:latin typeface="+mn-lt"/>
                    <a:ea typeface="+mn-ea"/>
                  </a:rPr>
                  <a:t>(</a:t>
                </a:r>
                <a:r>
                  <a:rPr lang="en-GB" altLang="en-US" sz="2400" i="1" dirty="0">
                    <a:solidFill>
                      <a:srgbClr val="0000FF"/>
                    </a:solidFill>
                    <a:latin typeface="+mn-lt"/>
                    <a:ea typeface="+mn-ea"/>
                  </a:rPr>
                  <a:t>d</a:t>
                </a:r>
                <a:r>
                  <a:rPr lang="en-GB" altLang="en-US" sz="2400" dirty="0">
                    <a:solidFill>
                      <a:srgbClr val="0000FF"/>
                    </a:solidFill>
                    <a:latin typeface="+mn-lt"/>
                    <a:ea typeface="+mn-ea"/>
                  </a:rPr>
                  <a:t>))</a:t>
                </a:r>
              </a:p>
              <a:p>
                <a:pPr marL="692150" lvl="1" indent="-347663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u"/>
                </a:pPr>
                <a:r>
                  <a:rPr lang="en-GB" altLang="en-US" sz="2400" dirty="0">
                    <a:ea typeface="+mn-ea"/>
                  </a:rPr>
                  <a:t>where </a:t>
                </a:r>
                <a:r>
                  <a:rPr lang="en-GB" altLang="en-US" sz="2400" i="1" dirty="0">
                    <a:ea typeface="+mn-ea"/>
                  </a:rPr>
                  <a:t>d</a:t>
                </a:r>
                <a:r>
                  <a:rPr lang="en-GB" altLang="en-US" sz="2400" dirty="0">
                    <a:ea typeface="+mn-ea"/>
                  </a:rPr>
                  <a:t> are the data objects to classify (inputs)</a:t>
                </a:r>
              </a:p>
              <a:p>
                <a:pPr marL="692150" lvl="1" indent="-347663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u"/>
                </a:pPr>
                <a:r>
                  <a:rPr lang="en-GB" altLang="en-US" sz="2400" dirty="0">
                    <a:ea typeface="+mn-ea"/>
                  </a:rPr>
                  <a:t>and </a:t>
                </a:r>
                <a:r>
                  <a:rPr lang="en-GB" altLang="en-US" sz="2400" i="1" dirty="0">
                    <a:ea typeface="+mn-ea"/>
                  </a:rPr>
                  <a:t>h</a:t>
                </a:r>
                <a:r>
                  <a:rPr lang="en-GB" altLang="en-US" sz="2400" dirty="0">
                    <a:ea typeface="+mn-ea"/>
                  </a:rPr>
                  <a:t>(</a:t>
                </a:r>
                <a:r>
                  <a:rPr lang="en-GB" altLang="en-US" sz="2400" i="1" dirty="0">
                    <a:ea typeface="+mn-ea"/>
                  </a:rPr>
                  <a:t>d</a:t>
                </a:r>
                <a:r>
                  <a:rPr lang="en-GB" altLang="en-US" sz="2400" dirty="0">
                    <a:ea typeface="+mn-ea"/>
                  </a:rPr>
                  <a:t>) are the correct class info for </a:t>
                </a:r>
                <a:r>
                  <a:rPr lang="en-GB" altLang="en-US" sz="2400" i="1" dirty="0">
                    <a:ea typeface="+mn-ea"/>
                  </a:rPr>
                  <a:t>d</a:t>
                </a:r>
                <a:r>
                  <a:rPr lang="en-GB" altLang="en-US" sz="2400" dirty="0">
                    <a:ea typeface="+mn-ea"/>
                  </a:rPr>
                  <a:t>, </a:t>
                </a:r>
                <a:r>
                  <a:rPr lang="en-GB" altLang="en-US" sz="2400" i="1" dirty="0">
                    <a:ea typeface="+mn-ea"/>
                  </a:rPr>
                  <a:t>h</a:t>
                </a:r>
                <a:r>
                  <a:rPr lang="en-GB" altLang="en-US" sz="2400" dirty="0">
                    <a:ea typeface="+mn-ea"/>
                  </a:rPr>
                  <a:t>(</a:t>
                </a:r>
                <a:r>
                  <a:rPr lang="en-GB" altLang="en-US" sz="2400" i="1" dirty="0">
                    <a:ea typeface="+mn-ea"/>
                  </a:rPr>
                  <a:t>d</a:t>
                </a:r>
                <a:r>
                  <a:rPr lang="en-GB" altLang="en-US" sz="2400" dirty="0" smtClean="0">
                    <a:ea typeface="+mn-ea"/>
                  </a:rPr>
                  <a:t>)</a:t>
                </a:r>
                <a14:m>
                  <m:oMath xmlns:m="http://schemas.openxmlformats.org/officeDocument/2006/math">
                    <m:r>
                      <a:rPr lang="en-GB" altLang="en-US" sz="240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GB" altLang="en-US" sz="2400" dirty="0" smtClean="0">
                    <a:ea typeface="+mn-ea"/>
                  </a:rPr>
                  <a:t>{</a:t>
                </a:r>
                <a:r>
                  <a:rPr lang="en-GB" altLang="en-US" sz="2400" dirty="0">
                    <a:ea typeface="+mn-ea"/>
                  </a:rPr>
                  <a:t>1,…</a:t>
                </a:r>
                <a:r>
                  <a:rPr lang="en-GB" altLang="en-US" sz="2400" i="1" dirty="0">
                    <a:ea typeface="+mn-ea"/>
                  </a:rPr>
                  <a:t>K</a:t>
                </a:r>
                <a:r>
                  <a:rPr lang="en-GB" altLang="en-US" sz="2400" dirty="0">
                    <a:ea typeface="+mn-ea"/>
                  </a:rPr>
                  <a:t>}</a:t>
                </a:r>
              </a:p>
              <a:p>
                <a:pPr marL="342900" indent="-342900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n"/>
                </a:pPr>
                <a:r>
                  <a:rPr lang="en-GB" altLang="en-US" sz="2400" dirty="0">
                    <a:solidFill>
                      <a:srgbClr val="0000FF"/>
                    </a:solidFill>
                    <a:latin typeface="+mn-lt"/>
                    <a:ea typeface="+mn-ea"/>
                  </a:rPr>
                  <a:t>Goal: given </a:t>
                </a:r>
                <a:r>
                  <a:rPr lang="en-GB" altLang="en-US" sz="2400" dirty="0" err="1">
                    <a:solidFill>
                      <a:srgbClr val="0000FF"/>
                    </a:solidFill>
                    <a:latin typeface="+mn-lt"/>
                    <a:ea typeface="+mn-ea"/>
                  </a:rPr>
                  <a:t>dnew</a:t>
                </a:r>
                <a:r>
                  <a:rPr lang="en-GB" altLang="en-US" sz="2400" dirty="0">
                    <a:solidFill>
                      <a:srgbClr val="0000FF"/>
                    </a:solidFill>
                    <a:latin typeface="+mn-lt"/>
                    <a:ea typeface="+mn-ea"/>
                  </a:rPr>
                  <a:t>, provide h(</a:t>
                </a:r>
                <a:r>
                  <a:rPr lang="en-GB" altLang="en-US" sz="2400" dirty="0" err="1">
                    <a:solidFill>
                      <a:srgbClr val="0000FF"/>
                    </a:solidFill>
                    <a:latin typeface="+mn-lt"/>
                    <a:ea typeface="+mn-ea"/>
                  </a:rPr>
                  <a:t>dnew</a:t>
                </a:r>
                <a:r>
                  <a:rPr lang="en-GB" altLang="en-US" sz="2400" dirty="0">
                    <a:solidFill>
                      <a:srgbClr val="0000FF"/>
                    </a:solidFill>
                    <a:latin typeface="+mn-lt"/>
                    <a:ea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6146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484783"/>
                <a:ext cx="8229600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370" t="-17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64390"/>
            <a:ext cx="4637112" cy="329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Classification problem</a:t>
            </a:r>
            <a:endParaRPr lang="zh-CN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Bayesian Classification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84325"/>
            <a:ext cx="8229600" cy="429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u="sng" dirty="0" smtClean="0"/>
              <a:t>A statistical classifier</a:t>
            </a:r>
            <a:r>
              <a:rPr lang="en-US" altLang="zh-CN" sz="2800" dirty="0" smtClean="0"/>
              <a:t>: </a:t>
            </a:r>
            <a:r>
              <a:rPr lang="en-US" altLang="zh-CN" sz="2800" dirty="0" smtClean="0">
                <a:solidFill>
                  <a:schemeClr val="tx1"/>
                </a:solidFill>
              </a:rPr>
              <a:t>performs 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probabilistic prediction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, </a:t>
            </a:r>
            <a:r>
              <a:rPr lang="en-US" altLang="zh-CN" sz="2800" dirty="0" smtClean="0">
                <a:solidFill>
                  <a:schemeClr val="tx1"/>
                </a:solidFill>
              </a:rPr>
              <a:t>i.e., predicts class membership probabilities</a:t>
            </a:r>
          </a:p>
          <a:p>
            <a:pPr>
              <a:lnSpc>
                <a:spcPct val="80000"/>
              </a:lnSpc>
            </a:pPr>
            <a:endParaRPr lang="en-US" altLang="zh-CN" sz="2800" dirty="0" smtClean="0"/>
          </a:p>
          <a:p>
            <a:pPr>
              <a:lnSpc>
                <a:spcPct val="80000"/>
              </a:lnSpc>
            </a:pPr>
            <a:r>
              <a:rPr lang="en-US" altLang="zh-CN" sz="2800" u="sng" dirty="0" smtClean="0"/>
              <a:t>Foundation: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Based on Bayes’ Theorem. </a:t>
            </a:r>
          </a:p>
          <a:p>
            <a:pPr>
              <a:lnSpc>
                <a:spcPct val="80000"/>
              </a:lnSpc>
            </a:pPr>
            <a:endParaRPr lang="en-US" altLang="zh-CN" sz="2800" dirty="0" smtClean="0"/>
          </a:p>
          <a:p>
            <a:pPr>
              <a:lnSpc>
                <a:spcPct val="80000"/>
              </a:lnSpc>
            </a:pPr>
            <a:r>
              <a:rPr lang="en-US" altLang="zh-CN" sz="2800" u="sng" dirty="0" smtClean="0"/>
              <a:t>Performance: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A simple Bayesian classifier, </a:t>
            </a:r>
            <a:r>
              <a:rPr lang="en-US" altLang="zh-CN" sz="2800" i="1" dirty="0" smtClean="0">
                <a:solidFill>
                  <a:srgbClr val="C00000"/>
                </a:solidFill>
              </a:rPr>
              <a:t>naïve Bayesian classifier</a:t>
            </a:r>
            <a:r>
              <a:rPr lang="en-US" altLang="zh-CN" sz="2800" dirty="0" smtClean="0">
                <a:solidFill>
                  <a:schemeClr val="tx1"/>
                </a:solidFill>
              </a:rPr>
              <a:t>, has comparable performance with decision tree and selected neural network classifiers</a:t>
            </a:r>
          </a:p>
          <a:p>
            <a:pPr>
              <a:lnSpc>
                <a:spcPct val="80000"/>
              </a:lnSpc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Conditional probability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are two events, the probability of event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when we already know that event </a:t>
            </a:r>
            <a:r>
              <a:rPr lang="en-US" altLang="zh-CN" i="1" dirty="0" smtClean="0"/>
              <a:t>B </a:t>
            </a:r>
            <a:r>
              <a:rPr lang="en-US" altLang="zh-CN" dirty="0" smtClean="0"/>
              <a:t>has occurred is defined by the relation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This conditional probability P[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is read:</a:t>
            </a:r>
          </a:p>
          <a:p>
            <a:pPr lvl="1"/>
            <a:r>
              <a:rPr lang="en-US" altLang="zh-CN" dirty="0" smtClean="0"/>
              <a:t>the “conditional probability of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conditioned on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”, or simply</a:t>
            </a:r>
          </a:p>
          <a:p>
            <a:pPr lvl="1"/>
            <a:r>
              <a:rPr lang="en-US" altLang="zh-CN" dirty="0" smtClean="0"/>
              <a:t>the “probability of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given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”</a:t>
            </a:r>
            <a:endParaRPr lang="zh-CN" altLang="en-US" dirty="0" smtClean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70" y="2780928"/>
            <a:ext cx="3116894" cy="86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2" t="32500" r="10298" b="35000"/>
          <a:stretch/>
        </p:blipFill>
        <p:spPr>
          <a:xfrm>
            <a:off x="7296262" y="48554"/>
            <a:ext cx="1808990" cy="907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en-US" altLang="zh-CN" smtClean="0"/>
              <a:t>Bayes Theorem</a:t>
            </a:r>
            <a:endParaRPr lang="zh-CN" altLang="en-US" smtClean="0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828" y="1094166"/>
            <a:ext cx="8075612" cy="1686762"/>
          </a:xfrm>
        </p:spPr>
        <p:txBody>
          <a:bodyPr/>
          <a:lstStyle/>
          <a:p>
            <a:r>
              <a:rPr lang="en-US" altLang="zh-CN" sz="2400" dirty="0" smtClean="0"/>
              <a:t>P(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) and P(</a:t>
            </a:r>
            <a:r>
              <a:rPr lang="en-US" altLang="zh-CN" sz="2400" i="1" dirty="0" smtClean="0"/>
              <a:t>B</a:t>
            </a:r>
            <a:r>
              <a:rPr lang="en-US" altLang="zh-CN" sz="2400" dirty="0" smtClean="0"/>
              <a:t>) are the probabilities of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/>
              <a:t>B</a:t>
            </a:r>
            <a:r>
              <a:rPr lang="en-US" altLang="zh-CN" sz="2400" dirty="0" smtClean="0"/>
              <a:t> without regard to each other.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(prior)</a:t>
            </a:r>
          </a:p>
          <a:p>
            <a:r>
              <a:rPr lang="en-US" altLang="zh-CN" sz="2400" dirty="0" smtClean="0"/>
              <a:t>P(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|</a:t>
            </a:r>
            <a:r>
              <a:rPr lang="en-US" altLang="zh-CN" sz="2400" i="1" dirty="0" smtClean="0"/>
              <a:t>B</a:t>
            </a:r>
            <a:r>
              <a:rPr lang="en-US" altLang="zh-CN" sz="2400" dirty="0" smtClean="0"/>
              <a:t>), a conditional probability, is the probability of observing event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 given that </a:t>
            </a:r>
            <a:r>
              <a:rPr lang="en-US" altLang="zh-CN" sz="2400" i="1" dirty="0" smtClean="0"/>
              <a:t>B</a:t>
            </a:r>
            <a:r>
              <a:rPr lang="en-US" altLang="zh-CN" sz="2400" dirty="0" smtClean="0"/>
              <a:t> is true.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(posteriori)</a:t>
            </a:r>
            <a:endParaRPr lang="zh-CN" alt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4" y="4077072"/>
            <a:ext cx="85693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365440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 of Bayes Theorem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zh-CN" smtClean="0"/>
              <a:t>Given: </a:t>
            </a:r>
          </a:p>
          <a:p>
            <a:pPr lvl="1"/>
            <a:r>
              <a:rPr lang="en-US" altLang="zh-CN" sz="2100" smtClean="0"/>
              <a:t>A doctor knows that meningitis causes stiff neck 50% of the time</a:t>
            </a:r>
          </a:p>
          <a:p>
            <a:pPr lvl="1"/>
            <a:r>
              <a:rPr lang="en-US" altLang="zh-CN" sz="2100" smtClean="0"/>
              <a:t>Prior probability of any patient having meningitis is 1/50,000</a:t>
            </a:r>
          </a:p>
          <a:p>
            <a:pPr lvl="1"/>
            <a:r>
              <a:rPr lang="en-US" altLang="zh-CN" sz="2100" smtClean="0"/>
              <a:t>Prior probability of any patient having stiff neck is 1/20</a:t>
            </a:r>
          </a:p>
          <a:p>
            <a:pPr lvl="1">
              <a:buFont typeface="Wingdings" pitchFamily="2" charset="2"/>
              <a:buNone/>
            </a:pPr>
            <a:endParaRPr lang="en-US" altLang="zh-CN" sz="2100" smtClean="0"/>
          </a:p>
          <a:p>
            <a:r>
              <a:rPr lang="en-US" altLang="zh-CN" smtClean="0"/>
              <a:t>If a patient has stiff neck, what</a:t>
            </a:r>
            <a:r>
              <a:rPr lang="en-US" altLang="zh-CN" smtClean="0">
                <a:latin typeface="Arial" pitchFamily="34" charset="0"/>
              </a:rPr>
              <a:t>’</a:t>
            </a:r>
            <a:r>
              <a:rPr lang="en-US" altLang="zh-CN" smtClean="0"/>
              <a:t>s the probability he/she has meningitis?</a:t>
            </a:r>
            <a:endParaRPr lang="en-US" altLang="zh-CN" sz="2400" smtClean="0"/>
          </a:p>
          <a:p>
            <a:endParaRPr lang="en-US" altLang="zh-CN" smtClean="0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09600" y="4800600"/>
          <a:ext cx="7772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Equation" r:id="rId3" imgW="6362700" imgH="787400" progId="Equation.3">
                  <p:embed/>
                </p:oleObj>
              </mc:Choice>
              <mc:Fallback>
                <p:oleObj name="Equation" r:id="rId3" imgW="6362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00600"/>
                        <a:ext cx="7772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9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229200"/>
            <a:ext cx="2389808" cy="15903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12776"/>
            <a:ext cx="8229600" cy="5040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The entire output of a factory is produced on three machines. The three machines account for 20%, 30%, and 50% of the output, respectively. The fraction of defective items produced is this: for the first machine, 5%; for the second machine, 3%; for the third machine, 1%. If an item is chosen at random from the total output and is found to be defective, what is the probability that it was produced by the third machine?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rao">
  <a:themeElements>
    <a:clrScheme name="wrao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rao">
      <a:majorFont>
        <a:latin typeface="Comic Sans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wrao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ao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ao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wrao</Template>
  <TotalTime>7917</TotalTime>
  <Words>2033</Words>
  <Application>Microsoft Office PowerPoint</Application>
  <PresentationFormat>全屏显示(4:3)</PresentationFormat>
  <Paragraphs>288</Paragraphs>
  <Slides>36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wrao</vt:lpstr>
      <vt:lpstr>Equation</vt:lpstr>
      <vt:lpstr>公式</vt:lpstr>
      <vt:lpstr>VISIO</vt:lpstr>
      <vt:lpstr>Worksheet</vt:lpstr>
      <vt:lpstr> Big Data Analysis and Mining</vt:lpstr>
      <vt:lpstr>Things We’d Like to Do</vt:lpstr>
      <vt:lpstr>Application</vt:lpstr>
      <vt:lpstr>Classification problem</vt:lpstr>
      <vt:lpstr>Bayesian Classification</vt:lpstr>
      <vt:lpstr>Conditional probability</vt:lpstr>
      <vt:lpstr>Bayes Theorem</vt:lpstr>
      <vt:lpstr>Example of Bayes Theorem</vt:lpstr>
      <vt:lpstr>Practice</vt:lpstr>
      <vt:lpstr>Naïve Bayes Classifiers</vt:lpstr>
      <vt:lpstr>Naïve Bayes Classifiers</vt:lpstr>
      <vt:lpstr>Naïve Bayes Classifiers</vt:lpstr>
      <vt:lpstr>How to Estimate Probabilities from Data?</vt:lpstr>
      <vt:lpstr>How to Estimate Probabilities from Data?</vt:lpstr>
      <vt:lpstr>Gaussian naïve Bayes - continous</vt:lpstr>
      <vt:lpstr>Training Dataset</vt:lpstr>
      <vt:lpstr>An Example</vt:lpstr>
      <vt:lpstr>An Example</vt:lpstr>
      <vt:lpstr>An Example</vt:lpstr>
      <vt:lpstr>An Example</vt:lpstr>
      <vt:lpstr>Avoiding the 0-Probability Problem</vt:lpstr>
      <vt:lpstr>Naïve Bayes (Summary)</vt:lpstr>
      <vt:lpstr>Remember</vt:lpstr>
      <vt:lpstr>Evaluating classifiers</vt:lpstr>
      <vt:lpstr>Measuring classifier performance</vt:lpstr>
      <vt:lpstr>Confusion Matrix</vt:lpstr>
      <vt:lpstr>Accuracy</vt:lpstr>
      <vt:lpstr>True Positive rate (sensitivity, recall)</vt:lpstr>
      <vt:lpstr>False positive rate (false alarm)</vt:lpstr>
      <vt:lpstr>Precision </vt:lpstr>
      <vt:lpstr>Example</vt:lpstr>
      <vt:lpstr>Measures </vt:lpstr>
      <vt:lpstr>ROC curve </vt:lpstr>
      <vt:lpstr>ROC Space</vt:lpstr>
      <vt:lpstr>ROC curve</vt:lpstr>
      <vt:lpstr>ROC curve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and Big Data</dc:title>
  <dc:creator>wrao</dc:creator>
  <cp:lastModifiedBy>rocky</cp:lastModifiedBy>
  <cp:revision>281</cp:revision>
  <cp:lastPrinted>2015-10-16T08:40:47Z</cp:lastPrinted>
  <dcterms:created xsi:type="dcterms:W3CDTF">2014-02-20T02:49:06Z</dcterms:created>
  <dcterms:modified xsi:type="dcterms:W3CDTF">2015-10-29T02:17:10Z</dcterms:modified>
</cp:coreProperties>
</file>