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2" r:id="rId4"/>
    <p:sldId id="261" r:id="rId5"/>
    <p:sldId id="263" r:id="rId6"/>
    <p:sldId id="264" r:id="rId7"/>
    <p:sldId id="265" r:id="rId8"/>
    <p:sldId id="266" r:id="rId9"/>
    <p:sldId id="267" r:id="rId10"/>
    <p:sldId id="271" r:id="rId11"/>
    <p:sldId id="272" r:id="rId12"/>
    <p:sldId id="268" r:id="rId13"/>
    <p:sldId id="269" r:id="rId14"/>
    <p:sldId id="274" r:id="rId15"/>
    <p:sldId id="275" r:id="rId16"/>
    <p:sldId id="276" r:id="rId17"/>
    <p:sldId id="277" r:id="rId18"/>
    <p:sldId id="273" r:id="rId19"/>
    <p:sldId id="278" r:id="rId20"/>
    <p:sldId id="279" r:id="rId21"/>
    <p:sldId id="280" r:id="rId22"/>
    <p:sldId id="281" r:id="rId23"/>
    <p:sldId id="283" r:id="rId24"/>
    <p:sldId id="286" r:id="rId25"/>
    <p:sldId id="284" r:id="rId26"/>
    <p:sldId id="285"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3" d="100"/>
          <a:sy n="73" d="100"/>
        </p:scale>
        <p:origin x="-129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en-US"/>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Дата 3"/>
          <p:cNvSpPr>
            <a:spLocks noGrp="1"/>
          </p:cNvSpPr>
          <p:nvPr>
            <p:ph type="dt" sz="half" idx="10"/>
          </p:nvPr>
        </p:nvSpPr>
        <p:spPr/>
        <p:txBody>
          <a:bodyPr/>
          <a:lstStyle/>
          <a:p>
            <a:fld id="{DE3F8832-16E8-4508-89F0-AC4AAFC63831}" type="datetimeFigureOut">
              <a:rPr lang="en-US" smtClean="0"/>
              <a:t>7/18/2025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BB60E3A-51A0-43E0-B307-839C63E423DE}" type="slidenum">
              <a:rPr lang="en-US" smtClean="0"/>
              <a:t>‹#›</a:t>
            </a:fld>
            <a:endParaRPr lang="en-US"/>
          </a:p>
        </p:txBody>
      </p:sp>
    </p:spTree>
    <p:extLst>
      <p:ext uri="{BB962C8B-B14F-4D97-AF65-F5344CB8AC3E}">
        <p14:creationId xmlns:p14="http://schemas.microsoft.com/office/powerpoint/2010/main" val="2410987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E3F8832-16E8-4508-89F0-AC4AAFC63831}" type="datetimeFigureOut">
              <a:rPr lang="en-US" smtClean="0"/>
              <a:t>7/18/2025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BB60E3A-51A0-43E0-B307-839C63E423DE}" type="slidenum">
              <a:rPr lang="en-US" smtClean="0"/>
              <a:t>‹#›</a:t>
            </a:fld>
            <a:endParaRPr lang="en-US"/>
          </a:p>
        </p:txBody>
      </p:sp>
    </p:spTree>
    <p:extLst>
      <p:ext uri="{BB962C8B-B14F-4D97-AF65-F5344CB8AC3E}">
        <p14:creationId xmlns:p14="http://schemas.microsoft.com/office/powerpoint/2010/main" val="189192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E3F8832-16E8-4508-89F0-AC4AAFC63831}" type="datetimeFigureOut">
              <a:rPr lang="en-US" smtClean="0"/>
              <a:t>7/18/2025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BB60E3A-51A0-43E0-B307-839C63E423DE}" type="slidenum">
              <a:rPr lang="en-US" smtClean="0"/>
              <a:t>‹#›</a:t>
            </a:fld>
            <a:endParaRPr lang="en-US"/>
          </a:p>
        </p:txBody>
      </p:sp>
    </p:spTree>
    <p:extLst>
      <p:ext uri="{BB962C8B-B14F-4D97-AF65-F5344CB8AC3E}">
        <p14:creationId xmlns:p14="http://schemas.microsoft.com/office/powerpoint/2010/main" val="3560748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10"/>
          </p:nvPr>
        </p:nvSpPr>
        <p:spPr/>
        <p:txBody>
          <a:bodyPr/>
          <a:lstStyle/>
          <a:p>
            <a:fld id="{DE3F8832-16E8-4508-89F0-AC4AAFC63831}" type="datetimeFigureOut">
              <a:rPr lang="en-US" smtClean="0"/>
              <a:t>7/18/2025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BB60E3A-51A0-43E0-B307-839C63E423DE}" type="slidenum">
              <a:rPr lang="en-US" smtClean="0"/>
              <a:t>‹#›</a:t>
            </a:fld>
            <a:endParaRPr lang="en-US"/>
          </a:p>
        </p:txBody>
      </p:sp>
    </p:spTree>
    <p:extLst>
      <p:ext uri="{BB962C8B-B14F-4D97-AF65-F5344CB8AC3E}">
        <p14:creationId xmlns:p14="http://schemas.microsoft.com/office/powerpoint/2010/main" val="386044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en-US"/>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DE3F8832-16E8-4508-89F0-AC4AAFC63831}" type="datetimeFigureOut">
              <a:rPr lang="en-US" smtClean="0"/>
              <a:t>7/18/2025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5BB60E3A-51A0-43E0-B307-839C63E423DE}" type="slidenum">
              <a:rPr lang="en-US" smtClean="0"/>
              <a:t>‹#›</a:t>
            </a:fld>
            <a:endParaRPr lang="en-US"/>
          </a:p>
        </p:txBody>
      </p:sp>
    </p:spTree>
    <p:extLst>
      <p:ext uri="{BB962C8B-B14F-4D97-AF65-F5344CB8AC3E}">
        <p14:creationId xmlns:p14="http://schemas.microsoft.com/office/powerpoint/2010/main" val="84836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Дата 4"/>
          <p:cNvSpPr>
            <a:spLocks noGrp="1"/>
          </p:cNvSpPr>
          <p:nvPr>
            <p:ph type="dt" sz="half" idx="10"/>
          </p:nvPr>
        </p:nvSpPr>
        <p:spPr/>
        <p:txBody>
          <a:bodyPr/>
          <a:lstStyle/>
          <a:p>
            <a:fld id="{DE3F8832-16E8-4508-89F0-AC4AAFC63831}" type="datetimeFigureOut">
              <a:rPr lang="en-US" smtClean="0"/>
              <a:t>7/18/2025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BB60E3A-51A0-43E0-B307-839C63E423DE}" type="slidenum">
              <a:rPr lang="en-US" smtClean="0"/>
              <a:t>‹#›</a:t>
            </a:fld>
            <a:endParaRPr lang="en-US"/>
          </a:p>
        </p:txBody>
      </p:sp>
    </p:spTree>
    <p:extLst>
      <p:ext uri="{BB962C8B-B14F-4D97-AF65-F5344CB8AC3E}">
        <p14:creationId xmlns:p14="http://schemas.microsoft.com/office/powerpoint/2010/main" val="377937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en-US"/>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Дата 6"/>
          <p:cNvSpPr>
            <a:spLocks noGrp="1"/>
          </p:cNvSpPr>
          <p:nvPr>
            <p:ph type="dt" sz="half" idx="10"/>
          </p:nvPr>
        </p:nvSpPr>
        <p:spPr/>
        <p:txBody>
          <a:bodyPr/>
          <a:lstStyle/>
          <a:p>
            <a:fld id="{DE3F8832-16E8-4508-89F0-AC4AAFC63831}" type="datetimeFigureOut">
              <a:rPr lang="en-US" smtClean="0"/>
              <a:t>7/18/2025</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5BB60E3A-51A0-43E0-B307-839C63E423DE}" type="slidenum">
              <a:rPr lang="en-US" smtClean="0"/>
              <a:t>‹#›</a:t>
            </a:fld>
            <a:endParaRPr lang="en-US"/>
          </a:p>
        </p:txBody>
      </p:sp>
    </p:spTree>
    <p:extLst>
      <p:ext uri="{BB962C8B-B14F-4D97-AF65-F5344CB8AC3E}">
        <p14:creationId xmlns:p14="http://schemas.microsoft.com/office/powerpoint/2010/main" val="28918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en-US"/>
          </a:p>
        </p:txBody>
      </p:sp>
      <p:sp>
        <p:nvSpPr>
          <p:cNvPr id="3" name="Дата 2"/>
          <p:cNvSpPr>
            <a:spLocks noGrp="1"/>
          </p:cNvSpPr>
          <p:nvPr>
            <p:ph type="dt" sz="half" idx="10"/>
          </p:nvPr>
        </p:nvSpPr>
        <p:spPr/>
        <p:txBody>
          <a:bodyPr/>
          <a:lstStyle/>
          <a:p>
            <a:fld id="{DE3F8832-16E8-4508-89F0-AC4AAFC63831}" type="datetimeFigureOut">
              <a:rPr lang="en-US" smtClean="0"/>
              <a:t>7/18/2025</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5BB60E3A-51A0-43E0-B307-839C63E423DE}" type="slidenum">
              <a:rPr lang="en-US" smtClean="0"/>
              <a:t>‹#›</a:t>
            </a:fld>
            <a:endParaRPr lang="en-US"/>
          </a:p>
        </p:txBody>
      </p:sp>
    </p:spTree>
    <p:extLst>
      <p:ext uri="{BB962C8B-B14F-4D97-AF65-F5344CB8AC3E}">
        <p14:creationId xmlns:p14="http://schemas.microsoft.com/office/powerpoint/2010/main" val="200911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E3F8832-16E8-4508-89F0-AC4AAFC63831}" type="datetimeFigureOut">
              <a:rPr lang="en-US" smtClean="0"/>
              <a:t>7/18/2025</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5BB60E3A-51A0-43E0-B307-839C63E423DE}" type="slidenum">
              <a:rPr lang="en-US" smtClean="0"/>
              <a:t>‹#›</a:t>
            </a:fld>
            <a:endParaRPr lang="en-US"/>
          </a:p>
        </p:txBody>
      </p:sp>
    </p:spTree>
    <p:extLst>
      <p:ext uri="{BB962C8B-B14F-4D97-AF65-F5344CB8AC3E}">
        <p14:creationId xmlns:p14="http://schemas.microsoft.com/office/powerpoint/2010/main" val="422299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E3F8832-16E8-4508-89F0-AC4AAFC63831}" type="datetimeFigureOut">
              <a:rPr lang="en-US" smtClean="0"/>
              <a:t>7/18/2025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BB60E3A-51A0-43E0-B307-839C63E423DE}" type="slidenum">
              <a:rPr lang="en-US" smtClean="0"/>
              <a:t>‹#›</a:t>
            </a:fld>
            <a:endParaRPr lang="en-US"/>
          </a:p>
        </p:txBody>
      </p:sp>
    </p:spTree>
    <p:extLst>
      <p:ext uri="{BB962C8B-B14F-4D97-AF65-F5344CB8AC3E}">
        <p14:creationId xmlns:p14="http://schemas.microsoft.com/office/powerpoint/2010/main" val="118219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E3F8832-16E8-4508-89F0-AC4AAFC63831}" type="datetimeFigureOut">
              <a:rPr lang="en-US" smtClean="0"/>
              <a:t>7/18/2025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5BB60E3A-51A0-43E0-B307-839C63E423DE}" type="slidenum">
              <a:rPr lang="en-US" smtClean="0"/>
              <a:t>‹#›</a:t>
            </a:fld>
            <a:endParaRPr lang="en-US"/>
          </a:p>
        </p:txBody>
      </p:sp>
    </p:spTree>
    <p:extLst>
      <p:ext uri="{BB962C8B-B14F-4D97-AF65-F5344CB8AC3E}">
        <p14:creationId xmlns:p14="http://schemas.microsoft.com/office/powerpoint/2010/main" val="81206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F8832-16E8-4508-89F0-AC4AAFC63831}" type="datetimeFigureOut">
              <a:rPr lang="en-US" smtClean="0"/>
              <a:t>7/18/2025</a:t>
            </a:fld>
            <a:endParaRPr lang="en-US"/>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60E3A-51A0-43E0-B307-839C63E423DE}" type="slidenum">
              <a:rPr lang="en-US" smtClean="0"/>
              <a:t>‹#›</a:t>
            </a:fld>
            <a:endParaRPr lang="en-US"/>
          </a:p>
        </p:txBody>
      </p:sp>
    </p:spTree>
    <p:extLst>
      <p:ext uri="{BB962C8B-B14F-4D97-AF65-F5344CB8AC3E}">
        <p14:creationId xmlns:p14="http://schemas.microsoft.com/office/powerpoint/2010/main" val="2367622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sp>
        <p:nvSpPr>
          <p:cNvPr id="3" name="TextBox 2"/>
          <p:cNvSpPr txBox="1"/>
          <p:nvPr/>
        </p:nvSpPr>
        <p:spPr>
          <a:xfrm>
            <a:off x="433611" y="2354235"/>
            <a:ext cx="8280920" cy="461665"/>
          </a:xfrm>
          <a:prstGeom prst="rect">
            <a:avLst/>
          </a:prstGeom>
          <a:noFill/>
        </p:spPr>
        <p:txBody>
          <a:bodyPr wrap="square" rtlCol="0">
            <a:spAutoFit/>
          </a:bodyPr>
          <a:lstStyle/>
          <a:p>
            <a:r>
              <a:rPr lang="en-US" sz="2400" b="1" i="1" dirty="0" smtClean="0">
                <a:solidFill>
                  <a:schemeClr val="bg1"/>
                </a:solidFill>
              </a:rPr>
              <a:t>Contents</a:t>
            </a:r>
            <a:endParaRPr lang="en-US" sz="2400" b="1" i="1" dirty="0">
              <a:solidFill>
                <a:schemeClr val="bg1"/>
              </a:solidFill>
            </a:endParaRPr>
          </a:p>
        </p:txBody>
      </p:sp>
      <p:sp>
        <p:nvSpPr>
          <p:cNvPr id="5" name="TextBox 4"/>
          <p:cNvSpPr txBox="1"/>
          <p:nvPr/>
        </p:nvSpPr>
        <p:spPr>
          <a:xfrm>
            <a:off x="433611" y="2924944"/>
            <a:ext cx="8280920" cy="1200329"/>
          </a:xfrm>
          <a:prstGeom prst="rect">
            <a:avLst/>
          </a:prstGeom>
          <a:noFill/>
        </p:spPr>
        <p:txBody>
          <a:bodyPr wrap="square" rtlCol="0">
            <a:spAutoFit/>
          </a:bodyPr>
          <a:lstStyle/>
          <a:p>
            <a:pPr marL="457200" indent="-457200">
              <a:buAutoNum type="arabicPeriod"/>
            </a:pPr>
            <a:r>
              <a:rPr lang="en-US" sz="2400" b="1" dirty="0" smtClean="0">
                <a:solidFill>
                  <a:schemeClr val="bg1"/>
                </a:solidFill>
              </a:rPr>
              <a:t>Introduction to Plagiarism Detection Algorithm</a:t>
            </a:r>
          </a:p>
          <a:p>
            <a:pPr marL="457200" indent="-457200">
              <a:buAutoNum type="arabicPeriod"/>
            </a:pPr>
            <a:r>
              <a:rPr lang="en-US" sz="2400" b="1" dirty="0" smtClean="0">
                <a:solidFill>
                  <a:schemeClr val="bg1"/>
                </a:solidFill>
              </a:rPr>
              <a:t>Python Code for Plagiarism Detection </a:t>
            </a:r>
          </a:p>
          <a:p>
            <a:pPr marL="457200" indent="-457200">
              <a:buAutoNum type="arabicPeriod"/>
            </a:pPr>
            <a:r>
              <a:rPr lang="en-US" sz="2400" b="1" dirty="0" smtClean="0">
                <a:solidFill>
                  <a:schemeClr val="bg1"/>
                </a:solidFill>
              </a:rPr>
              <a:t>Result</a:t>
            </a:r>
            <a:endParaRPr lang="en-US" sz="2400" b="1" dirty="0">
              <a:solidFill>
                <a:schemeClr val="bg1"/>
              </a:solidFill>
            </a:endParaRPr>
          </a:p>
        </p:txBody>
      </p:sp>
      <p:sp>
        <p:nvSpPr>
          <p:cNvPr id="6" name="TextBox 5"/>
          <p:cNvSpPr txBox="1"/>
          <p:nvPr/>
        </p:nvSpPr>
        <p:spPr>
          <a:xfrm>
            <a:off x="400788" y="404664"/>
            <a:ext cx="8280920" cy="584775"/>
          </a:xfrm>
          <a:prstGeom prst="rect">
            <a:avLst/>
          </a:prstGeom>
          <a:noFill/>
        </p:spPr>
        <p:txBody>
          <a:bodyPr wrap="square" rtlCol="0">
            <a:spAutoFit/>
          </a:bodyPr>
          <a:lstStyle/>
          <a:p>
            <a:pPr algn="ctr"/>
            <a:r>
              <a:rPr lang="en-US" sz="3200" b="1" dirty="0" smtClean="0">
                <a:solidFill>
                  <a:schemeClr val="accent5">
                    <a:lumMod val="60000"/>
                    <a:lumOff val="40000"/>
                  </a:schemeClr>
                </a:solidFill>
              </a:rPr>
              <a:t>Plagiarism Detection</a:t>
            </a:r>
            <a:endParaRPr lang="en-US" sz="3200" b="1" dirty="0">
              <a:solidFill>
                <a:schemeClr val="accent5">
                  <a:lumMod val="60000"/>
                  <a:lumOff val="40000"/>
                </a:schemeClr>
              </a:solidFill>
            </a:endParaRPr>
          </a:p>
        </p:txBody>
      </p:sp>
    </p:spTree>
    <p:extLst>
      <p:ext uri="{BB962C8B-B14F-4D97-AF65-F5344CB8AC3E}">
        <p14:creationId xmlns:p14="http://schemas.microsoft.com/office/powerpoint/2010/main" val="3265562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457778" cy="1212904"/>
          </a:xfrm>
          <a:prstGeom prst="rect">
            <a:avLst/>
          </a:prstGeom>
        </p:spPr>
      </p:pic>
      <p:sp>
        <p:nvSpPr>
          <p:cNvPr id="5" name="TextBox 4"/>
          <p:cNvSpPr txBox="1"/>
          <p:nvPr/>
        </p:nvSpPr>
        <p:spPr>
          <a:xfrm>
            <a:off x="2539076" y="380575"/>
            <a:ext cx="4069989" cy="461665"/>
          </a:xfrm>
          <a:prstGeom prst="rect">
            <a:avLst/>
          </a:prstGeom>
          <a:noFill/>
        </p:spPr>
        <p:txBody>
          <a:bodyPr wrap="square" rtlCol="0">
            <a:spAutoFit/>
          </a:bodyPr>
          <a:lstStyle/>
          <a:p>
            <a:r>
              <a:rPr lang="en-US" sz="2400" b="1" dirty="0" smtClean="0">
                <a:solidFill>
                  <a:schemeClr val="accent6">
                    <a:lumMod val="60000"/>
                    <a:lumOff val="40000"/>
                  </a:schemeClr>
                </a:solidFill>
              </a:rPr>
              <a:t>EXPLANATION</a:t>
            </a:r>
            <a:endParaRPr lang="en-US" sz="2400" b="1" dirty="0">
              <a:solidFill>
                <a:schemeClr val="accent6">
                  <a:lumMod val="60000"/>
                  <a:lumOff val="40000"/>
                </a:schemeClr>
              </a:solidFill>
            </a:endParaRPr>
          </a:p>
        </p:txBody>
      </p:sp>
      <p:sp>
        <p:nvSpPr>
          <p:cNvPr id="7" name="TextBox 6"/>
          <p:cNvSpPr txBox="1"/>
          <p:nvPr/>
        </p:nvSpPr>
        <p:spPr>
          <a:xfrm>
            <a:off x="107504" y="4919008"/>
            <a:ext cx="9036496" cy="1938992"/>
          </a:xfrm>
          <a:prstGeom prst="rect">
            <a:avLst/>
          </a:prstGeom>
          <a:noFill/>
        </p:spPr>
        <p:txBody>
          <a:bodyPr wrap="square" rtlCol="0">
            <a:spAutoFit/>
          </a:bodyPr>
          <a:lstStyle/>
          <a:p>
            <a:r>
              <a:rPr lang="en-US" sz="2000" dirty="0">
                <a:solidFill>
                  <a:schemeClr val="bg1"/>
                </a:solidFill>
              </a:rPr>
              <a:t>  - </a:t>
            </a:r>
            <a:r>
              <a:rPr lang="en-US" sz="2000" b="1" dirty="0">
                <a:solidFill>
                  <a:schemeClr val="bg1"/>
                </a:solidFill>
              </a:rPr>
              <a:t>data['label'].</a:t>
            </a:r>
            <a:r>
              <a:rPr lang="en-US" sz="2000" b="1" dirty="0" err="1">
                <a:solidFill>
                  <a:schemeClr val="bg1"/>
                </a:solidFill>
              </a:rPr>
              <a:t>value_counts</a:t>
            </a:r>
            <a:r>
              <a:rPr lang="en-US" sz="2000" b="1" dirty="0">
                <a:solidFill>
                  <a:schemeClr val="bg1"/>
                </a:solidFill>
              </a:rPr>
              <a:t>(): </a:t>
            </a:r>
            <a:r>
              <a:rPr lang="en-US" sz="2000" dirty="0">
                <a:solidFill>
                  <a:schemeClr val="bg1"/>
                </a:solidFill>
              </a:rPr>
              <a:t>counts the occurrences of each unique value in the 'label' column</a:t>
            </a:r>
            <a:r>
              <a:rPr lang="en-US" sz="2000" dirty="0" smtClean="0">
                <a:solidFill>
                  <a:schemeClr val="bg1"/>
                </a:solidFill>
              </a:rPr>
              <a:t>.</a:t>
            </a:r>
            <a:endParaRPr lang="en-US" sz="2000" dirty="0">
              <a:solidFill>
                <a:schemeClr val="bg1"/>
              </a:solidFill>
            </a:endParaRPr>
          </a:p>
          <a:p>
            <a:r>
              <a:rPr lang="en-US" sz="2000" dirty="0">
                <a:solidFill>
                  <a:schemeClr val="bg1"/>
                </a:solidFill>
              </a:rPr>
              <a:t>  - </a:t>
            </a:r>
            <a:r>
              <a:rPr lang="en-US" sz="2000" b="1" dirty="0" err="1">
                <a:solidFill>
                  <a:schemeClr val="bg1"/>
                </a:solidFill>
              </a:rPr>
              <a:t>sns.barplot</a:t>
            </a:r>
            <a:r>
              <a:rPr lang="en-US" sz="2000" b="1" dirty="0">
                <a:solidFill>
                  <a:schemeClr val="bg1"/>
                </a:solidFill>
              </a:rPr>
              <a:t>(): </a:t>
            </a:r>
            <a:r>
              <a:rPr lang="en-US" sz="2000" dirty="0">
                <a:solidFill>
                  <a:schemeClr val="bg1"/>
                </a:solidFill>
              </a:rPr>
              <a:t>draws a bar plot with labels on the x-axis and their counts on the y-axis</a:t>
            </a:r>
            <a:r>
              <a:rPr lang="en-US" sz="2000" dirty="0" smtClean="0">
                <a:solidFill>
                  <a:schemeClr val="bg1"/>
                </a:solidFill>
              </a:rPr>
              <a:t>.</a:t>
            </a:r>
            <a:endParaRPr lang="en-US" sz="2000" dirty="0">
              <a:solidFill>
                <a:schemeClr val="bg1"/>
              </a:solidFill>
            </a:endParaRPr>
          </a:p>
          <a:p>
            <a:r>
              <a:rPr lang="en-US" sz="2000" dirty="0">
                <a:solidFill>
                  <a:schemeClr val="bg1"/>
                </a:solidFill>
              </a:rPr>
              <a:t>  - </a:t>
            </a:r>
            <a:r>
              <a:rPr lang="en-US" sz="2000" b="1" dirty="0" err="1">
                <a:solidFill>
                  <a:schemeClr val="bg1"/>
                </a:solidFill>
              </a:rPr>
              <a:t>count.index</a:t>
            </a:r>
            <a:r>
              <a:rPr lang="en-US" sz="2000" dirty="0">
                <a:solidFill>
                  <a:schemeClr val="bg1"/>
                </a:solidFill>
              </a:rPr>
              <a:t>: uses unique labels as the x-axis values</a:t>
            </a:r>
            <a:r>
              <a:rPr lang="en-US" sz="2000" dirty="0" smtClean="0">
                <a:solidFill>
                  <a:schemeClr val="bg1"/>
                </a:solidFill>
              </a:rPr>
              <a:t>.</a:t>
            </a:r>
            <a:endParaRPr lang="en-US" sz="2000" dirty="0">
              <a:solidFill>
                <a:schemeClr val="bg1"/>
              </a:solidFill>
            </a:endParaRPr>
          </a:p>
          <a:p>
            <a:r>
              <a:rPr lang="en-US" sz="2000" dirty="0">
                <a:solidFill>
                  <a:schemeClr val="bg1"/>
                </a:solidFill>
              </a:rPr>
              <a:t>  - </a:t>
            </a:r>
            <a:r>
              <a:rPr lang="en-US" sz="2000" b="1" dirty="0" err="1">
                <a:solidFill>
                  <a:schemeClr val="bg1"/>
                </a:solidFill>
              </a:rPr>
              <a:t>count.values</a:t>
            </a:r>
            <a:r>
              <a:rPr lang="en-US" sz="2000" dirty="0">
                <a:solidFill>
                  <a:schemeClr val="bg1"/>
                </a:solidFill>
              </a:rPr>
              <a:t>: uses label counts as the y-axis values</a:t>
            </a:r>
            <a:r>
              <a:rPr lang="en-US" sz="2000" dirty="0" smtClean="0">
                <a:solidFill>
                  <a:schemeClr val="bg1"/>
                </a:solidFill>
              </a:rPr>
              <a:t>.</a:t>
            </a:r>
            <a:endParaRPr lang="en-US" sz="2000" dirty="0">
              <a:solidFill>
                <a:schemeClr val="bg1"/>
              </a:solidFill>
            </a:endParaRPr>
          </a:p>
        </p:txBody>
      </p:sp>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580" y="1221696"/>
            <a:ext cx="6070980" cy="3701148"/>
          </a:xfrm>
          <a:prstGeom prst="rect">
            <a:avLst/>
          </a:prstGeom>
        </p:spPr>
      </p:pic>
    </p:spTree>
    <p:extLst>
      <p:ext uri="{BB962C8B-B14F-4D97-AF65-F5344CB8AC3E}">
        <p14:creationId xmlns:p14="http://schemas.microsoft.com/office/powerpoint/2010/main" val="289703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03" y="1484784"/>
            <a:ext cx="8877300" cy="4657725"/>
          </a:xfrm>
          <a:prstGeom prst="rect">
            <a:avLst/>
          </a:prstGeom>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956"/>
            <a:ext cx="2195736" cy="1083587"/>
          </a:xfrm>
          <a:prstGeom prst="rect">
            <a:avLst/>
          </a:prstGeom>
        </p:spPr>
      </p:pic>
      <p:sp>
        <p:nvSpPr>
          <p:cNvPr id="5" name="TextBox 4"/>
          <p:cNvSpPr txBox="1"/>
          <p:nvPr/>
        </p:nvSpPr>
        <p:spPr>
          <a:xfrm>
            <a:off x="2584228" y="380575"/>
            <a:ext cx="4069989" cy="461665"/>
          </a:xfrm>
          <a:prstGeom prst="rect">
            <a:avLst/>
          </a:prstGeom>
          <a:noFill/>
        </p:spPr>
        <p:txBody>
          <a:bodyPr wrap="square" rtlCol="0">
            <a:spAutoFit/>
          </a:bodyPr>
          <a:lstStyle/>
          <a:p>
            <a:r>
              <a:rPr lang="en-US" sz="2400" b="1" dirty="0" smtClean="0">
                <a:solidFill>
                  <a:schemeClr val="accent5">
                    <a:lumMod val="60000"/>
                    <a:lumOff val="40000"/>
                  </a:schemeClr>
                </a:solidFill>
              </a:rPr>
              <a:t>CODE</a:t>
            </a:r>
            <a:endParaRPr lang="en-US" sz="2400" b="1" dirty="0">
              <a:solidFill>
                <a:schemeClr val="accent5">
                  <a:lumMod val="60000"/>
                  <a:lumOff val="40000"/>
                </a:schemeClr>
              </a:solidFill>
            </a:endParaRPr>
          </a:p>
        </p:txBody>
      </p:sp>
    </p:spTree>
    <p:extLst>
      <p:ext uri="{BB962C8B-B14F-4D97-AF65-F5344CB8AC3E}">
        <p14:creationId xmlns:p14="http://schemas.microsoft.com/office/powerpoint/2010/main" val="356121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dirty="0"/>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457778" cy="1212904"/>
          </a:xfrm>
          <a:prstGeom prst="rect">
            <a:avLst/>
          </a:prstGeom>
        </p:spPr>
      </p:pic>
      <p:sp>
        <p:nvSpPr>
          <p:cNvPr id="4" name="TextBox 3"/>
          <p:cNvSpPr txBox="1"/>
          <p:nvPr/>
        </p:nvSpPr>
        <p:spPr>
          <a:xfrm>
            <a:off x="2539076" y="380575"/>
            <a:ext cx="4069989" cy="461665"/>
          </a:xfrm>
          <a:prstGeom prst="rect">
            <a:avLst/>
          </a:prstGeom>
          <a:noFill/>
        </p:spPr>
        <p:txBody>
          <a:bodyPr wrap="square" rtlCol="0">
            <a:spAutoFit/>
          </a:bodyPr>
          <a:lstStyle/>
          <a:p>
            <a:r>
              <a:rPr lang="en-US" sz="2400" b="1" dirty="0" smtClean="0">
                <a:solidFill>
                  <a:schemeClr val="accent6">
                    <a:lumMod val="60000"/>
                    <a:lumOff val="40000"/>
                  </a:schemeClr>
                </a:solidFill>
              </a:rPr>
              <a:t>EXPLANATION</a:t>
            </a:r>
            <a:endParaRPr lang="en-US" sz="2400" b="1" dirty="0">
              <a:solidFill>
                <a:schemeClr val="accent6">
                  <a:lumMod val="60000"/>
                  <a:lumOff val="40000"/>
                </a:schemeClr>
              </a:solidFill>
            </a:endParaRPr>
          </a:p>
        </p:txBody>
      </p:sp>
      <p:sp>
        <p:nvSpPr>
          <p:cNvPr id="5" name="TextBox 4"/>
          <p:cNvSpPr txBox="1"/>
          <p:nvPr/>
        </p:nvSpPr>
        <p:spPr>
          <a:xfrm>
            <a:off x="611559" y="1628800"/>
            <a:ext cx="7920879" cy="4524315"/>
          </a:xfrm>
          <a:prstGeom prst="rect">
            <a:avLst/>
          </a:prstGeom>
          <a:noFill/>
        </p:spPr>
        <p:txBody>
          <a:bodyPr wrap="square" rtlCol="0">
            <a:spAutoFit/>
          </a:bodyPr>
          <a:lstStyle/>
          <a:p>
            <a:r>
              <a:rPr lang="en-US" sz="2400" dirty="0" smtClean="0">
                <a:solidFill>
                  <a:schemeClr val="bg1"/>
                </a:solidFill>
              </a:rPr>
              <a:t>First, the function checks whether the input is a string; if not, it returns an empty string to prevent errors.</a:t>
            </a:r>
            <a:endParaRPr lang="en-US" sz="2400" dirty="0">
              <a:solidFill>
                <a:schemeClr val="bg1"/>
              </a:solidFill>
            </a:endParaRPr>
          </a:p>
          <a:p>
            <a:endParaRPr lang="en-US" sz="2400" dirty="0">
              <a:solidFill>
                <a:schemeClr val="bg1"/>
              </a:solidFill>
            </a:endParaRPr>
          </a:p>
          <a:p>
            <a:pPr marL="342900" indent="-342900">
              <a:buFontTx/>
              <a:buChar char="-"/>
            </a:pPr>
            <a:r>
              <a:rPr lang="en-US" sz="2400" b="1" dirty="0" err="1" smtClean="0">
                <a:solidFill>
                  <a:schemeClr val="bg1"/>
                </a:solidFill>
              </a:rPr>
              <a:t>re.sub</a:t>
            </a:r>
            <a:r>
              <a:rPr lang="en-US" sz="2400" b="1" dirty="0" smtClean="0">
                <a:solidFill>
                  <a:schemeClr val="bg1"/>
                </a:solidFill>
              </a:rPr>
              <a:t>(r</a:t>
            </a:r>
            <a:r>
              <a:rPr lang="en-US" sz="2400" b="1" dirty="0">
                <a:solidFill>
                  <a:schemeClr val="bg1"/>
                </a:solidFill>
              </a:rPr>
              <a:t>'\d+', '', text): </a:t>
            </a:r>
            <a:r>
              <a:rPr lang="en-US" sz="2400" dirty="0" smtClean="0">
                <a:solidFill>
                  <a:schemeClr val="bg1"/>
                </a:solidFill>
              </a:rPr>
              <a:t>removes all numbers from the text.</a:t>
            </a:r>
          </a:p>
          <a:p>
            <a:endParaRPr lang="en-US" sz="2400" dirty="0">
              <a:solidFill>
                <a:schemeClr val="bg1"/>
              </a:solidFill>
            </a:endParaRPr>
          </a:p>
          <a:p>
            <a:pPr marL="342900" indent="-342900">
              <a:buFontTx/>
              <a:buChar char="-"/>
            </a:pPr>
            <a:r>
              <a:rPr lang="en-US" sz="2400" b="1" dirty="0" err="1" smtClean="0">
                <a:solidFill>
                  <a:schemeClr val="bg1"/>
                </a:solidFill>
              </a:rPr>
              <a:t>stopwords.words</a:t>
            </a:r>
            <a:r>
              <a:rPr lang="en-US" sz="2400" b="1" dirty="0">
                <a:solidFill>
                  <a:schemeClr val="bg1"/>
                </a:solidFill>
              </a:rPr>
              <a:t>("</a:t>
            </a:r>
            <a:r>
              <a:rPr lang="en-US" sz="2400" b="1" dirty="0" err="1">
                <a:solidFill>
                  <a:schemeClr val="bg1"/>
                </a:solidFill>
              </a:rPr>
              <a:t>english</a:t>
            </a:r>
            <a:r>
              <a:rPr lang="en-US" sz="2400" b="1" dirty="0">
                <a:solidFill>
                  <a:schemeClr val="bg1"/>
                </a:solidFill>
              </a:rPr>
              <a:t>"): </a:t>
            </a:r>
            <a:r>
              <a:rPr lang="en-US" sz="2400" b="1" dirty="0" smtClean="0">
                <a:solidFill>
                  <a:schemeClr val="bg1"/>
                </a:solidFill>
              </a:rPr>
              <a:t> </a:t>
            </a:r>
            <a:r>
              <a:rPr lang="en-US" sz="2400" dirty="0" smtClean="0">
                <a:solidFill>
                  <a:schemeClr val="bg1"/>
                </a:solidFill>
              </a:rPr>
              <a:t>loads a list of common </a:t>
            </a:r>
            <a:r>
              <a:rPr lang="en-US" sz="2400" dirty="0" err="1" smtClean="0">
                <a:solidFill>
                  <a:schemeClr val="bg1"/>
                </a:solidFill>
              </a:rPr>
              <a:t>stopwords</a:t>
            </a:r>
            <a:r>
              <a:rPr lang="en-US" sz="2400" dirty="0" smtClean="0">
                <a:solidFill>
                  <a:schemeClr val="bg1"/>
                </a:solidFill>
              </a:rPr>
              <a:t>, and removes </a:t>
            </a:r>
            <a:r>
              <a:rPr lang="en-US" sz="2400" dirty="0" err="1">
                <a:solidFill>
                  <a:schemeClr val="bg1"/>
                </a:solidFill>
              </a:rPr>
              <a:t>stopwords</a:t>
            </a:r>
            <a:r>
              <a:rPr lang="en-US" sz="2400" dirty="0">
                <a:solidFill>
                  <a:schemeClr val="bg1"/>
                </a:solidFill>
              </a:rPr>
              <a:t> by filtering </a:t>
            </a:r>
            <a:r>
              <a:rPr lang="en-US" sz="2400" dirty="0" smtClean="0">
                <a:solidFill>
                  <a:schemeClr val="bg1"/>
                </a:solidFill>
              </a:rPr>
              <a:t>out words </a:t>
            </a:r>
            <a:r>
              <a:rPr lang="en-US" sz="2400" dirty="0">
                <a:solidFill>
                  <a:schemeClr val="bg1"/>
                </a:solidFill>
              </a:rPr>
              <a:t>that </a:t>
            </a:r>
            <a:r>
              <a:rPr lang="en-US" sz="2400" dirty="0" smtClean="0">
                <a:solidFill>
                  <a:schemeClr val="bg1"/>
                </a:solidFill>
              </a:rPr>
              <a:t>appear </a:t>
            </a:r>
            <a:r>
              <a:rPr lang="en-US" sz="2400" dirty="0">
                <a:solidFill>
                  <a:schemeClr val="bg1"/>
                </a:solidFill>
              </a:rPr>
              <a:t>in the </a:t>
            </a:r>
            <a:r>
              <a:rPr lang="en-US" sz="2400" dirty="0" err="1">
                <a:solidFill>
                  <a:schemeClr val="bg1"/>
                </a:solidFill>
              </a:rPr>
              <a:t>stopwords</a:t>
            </a:r>
            <a:r>
              <a:rPr lang="en-US" sz="2400" dirty="0">
                <a:solidFill>
                  <a:schemeClr val="bg1"/>
                </a:solidFill>
              </a:rPr>
              <a:t> list</a:t>
            </a:r>
            <a:r>
              <a:rPr lang="en-US" sz="2400" dirty="0" smtClean="0">
                <a:solidFill>
                  <a:schemeClr val="bg1"/>
                </a:solidFill>
              </a:rPr>
              <a:t>.</a:t>
            </a:r>
          </a:p>
          <a:p>
            <a:endParaRPr lang="en-US" sz="2400" dirty="0" smtClean="0">
              <a:solidFill>
                <a:schemeClr val="bg1"/>
              </a:solidFill>
            </a:endParaRPr>
          </a:p>
          <a:p>
            <a:pPr marL="342900" indent="-342900">
              <a:buFontTx/>
              <a:buChar char="-"/>
            </a:pPr>
            <a:r>
              <a:rPr lang="en-US" sz="2400" b="1" dirty="0" err="1" smtClean="0">
                <a:solidFill>
                  <a:schemeClr val="bg1"/>
                </a:solidFill>
              </a:rPr>
              <a:t>str.maketrans</a:t>
            </a:r>
            <a:r>
              <a:rPr lang="en-US" sz="2400" b="1" dirty="0" smtClean="0">
                <a:solidFill>
                  <a:schemeClr val="bg1"/>
                </a:solidFill>
              </a:rPr>
              <a:t>(" ", " ", </a:t>
            </a:r>
            <a:r>
              <a:rPr lang="en-US" sz="2400" b="1" dirty="0" err="1" smtClean="0">
                <a:solidFill>
                  <a:schemeClr val="bg1"/>
                </a:solidFill>
              </a:rPr>
              <a:t>st.punctuation</a:t>
            </a:r>
            <a:r>
              <a:rPr lang="en-US" sz="2400" b="1" dirty="0" smtClean="0">
                <a:solidFill>
                  <a:schemeClr val="bg1"/>
                </a:solidFill>
              </a:rPr>
              <a:t>): </a:t>
            </a:r>
            <a:r>
              <a:rPr lang="en-US" sz="2400" dirty="0" smtClean="0">
                <a:solidFill>
                  <a:schemeClr val="bg1"/>
                </a:solidFill>
              </a:rPr>
              <a:t>removes all punctuation from the text.</a:t>
            </a:r>
            <a:endParaRPr lang="en-US" sz="2400" dirty="0">
              <a:solidFill>
                <a:schemeClr val="bg1"/>
              </a:solidFill>
            </a:endParaRPr>
          </a:p>
          <a:p>
            <a:endParaRPr lang="en-US" sz="2400" dirty="0">
              <a:solidFill>
                <a:schemeClr val="bg1"/>
              </a:solidFill>
            </a:endParaRPr>
          </a:p>
        </p:txBody>
      </p:sp>
    </p:spTree>
    <p:extLst>
      <p:ext uri="{BB962C8B-B14F-4D97-AF65-F5344CB8AC3E}">
        <p14:creationId xmlns:p14="http://schemas.microsoft.com/office/powerpoint/2010/main" val="404280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195736" cy="1083587"/>
          </a:xfrm>
          <a:prstGeom prst="rect">
            <a:avLst/>
          </a:prstGeom>
        </p:spPr>
      </p:pic>
      <p:sp>
        <p:nvSpPr>
          <p:cNvPr id="4" name="TextBox 3"/>
          <p:cNvSpPr txBox="1"/>
          <p:nvPr/>
        </p:nvSpPr>
        <p:spPr>
          <a:xfrm>
            <a:off x="2584228" y="380575"/>
            <a:ext cx="4069989" cy="461665"/>
          </a:xfrm>
          <a:prstGeom prst="rect">
            <a:avLst/>
          </a:prstGeom>
          <a:noFill/>
        </p:spPr>
        <p:txBody>
          <a:bodyPr wrap="square" rtlCol="0">
            <a:spAutoFit/>
          </a:bodyPr>
          <a:lstStyle/>
          <a:p>
            <a:r>
              <a:rPr lang="en-US" sz="2400" b="1" dirty="0" smtClean="0">
                <a:solidFill>
                  <a:schemeClr val="accent5">
                    <a:lumMod val="60000"/>
                    <a:lumOff val="40000"/>
                  </a:schemeClr>
                </a:solidFill>
              </a:rPr>
              <a:t>CODE</a:t>
            </a:r>
            <a:endParaRPr lang="en-US" sz="2400" b="1" dirty="0">
              <a:solidFill>
                <a:schemeClr val="accent5">
                  <a:lumMod val="60000"/>
                  <a:lumOff val="40000"/>
                </a:schemeClr>
              </a:solidFil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722" y="1700808"/>
            <a:ext cx="8577758" cy="2164035"/>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191" y="4293096"/>
            <a:ext cx="8577759" cy="1460239"/>
          </a:xfrm>
          <a:prstGeom prst="rect">
            <a:avLst/>
          </a:prstGeom>
        </p:spPr>
      </p:pic>
    </p:spTree>
    <p:extLst>
      <p:ext uri="{BB962C8B-B14F-4D97-AF65-F5344CB8AC3E}">
        <p14:creationId xmlns:p14="http://schemas.microsoft.com/office/powerpoint/2010/main" val="524329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457778" cy="1212904"/>
          </a:xfrm>
          <a:prstGeom prst="rect">
            <a:avLst/>
          </a:prstGeom>
        </p:spPr>
      </p:pic>
      <p:sp>
        <p:nvSpPr>
          <p:cNvPr id="4" name="TextBox 3"/>
          <p:cNvSpPr txBox="1"/>
          <p:nvPr/>
        </p:nvSpPr>
        <p:spPr>
          <a:xfrm>
            <a:off x="2539076" y="380575"/>
            <a:ext cx="4069989" cy="461665"/>
          </a:xfrm>
          <a:prstGeom prst="rect">
            <a:avLst/>
          </a:prstGeom>
          <a:noFill/>
        </p:spPr>
        <p:txBody>
          <a:bodyPr wrap="square" rtlCol="0">
            <a:spAutoFit/>
          </a:bodyPr>
          <a:lstStyle/>
          <a:p>
            <a:r>
              <a:rPr lang="en-US" sz="2400" b="1" dirty="0" smtClean="0">
                <a:solidFill>
                  <a:schemeClr val="accent6">
                    <a:lumMod val="60000"/>
                    <a:lumOff val="40000"/>
                  </a:schemeClr>
                </a:solidFill>
              </a:rPr>
              <a:t>EXPLANATION</a:t>
            </a:r>
            <a:endParaRPr lang="en-US" sz="2400" b="1" dirty="0">
              <a:solidFill>
                <a:schemeClr val="accent6">
                  <a:lumMod val="60000"/>
                  <a:lumOff val="40000"/>
                </a:schemeClr>
              </a:solidFill>
            </a:endParaRPr>
          </a:p>
        </p:txBody>
      </p:sp>
      <p:sp>
        <p:nvSpPr>
          <p:cNvPr id="5" name="TextBox 4"/>
          <p:cNvSpPr txBox="1"/>
          <p:nvPr/>
        </p:nvSpPr>
        <p:spPr>
          <a:xfrm>
            <a:off x="749749" y="1846993"/>
            <a:ext cx="7272808" cy="3631763"/>
          </a:xfrm>
          <a:prstGeom prst="rect">
            <a:avLst/>
          </a:prstGeom>
          <a:noFill/>
        </p:spPr>
        <p:txBody>
          <a:bodyPr wrap="square" rtlCol="0">
            <a:spAutoFit/>
          </a:bodyPr>
          <a:lstStyle/>
          <a:p>
            <a:pPr marL="342900" indent="-342900">
              <a:buFontTx/>
              <a:buChar char="-"/>
            </a:pPr>
            <a:r>
              <a:rPr lang="en-US" sz="2000" b="1" dirty="0" err="1" smtClean="0">
                <a:solidFill>
                  <a:schemeClr val="bg1"/>
                </a:solidFill>
              </a:rPr>
              <a:t>TfidfVectorizer</a:t>
            </a:r>
            <a:r>
              <a:rPr lang="en-US" sz="2000" b="1" dirty="0" smtClean="0">
                <a:solidFill>
                  <a:schemeClr val="bg1"/>
                </a:solidFill>
              </a:rPr>
              <a:t>(): </a:t>
            </a:r>
            <a:r>
              <a:rPr lang="en-US" sz="2000" dirty="0" smtClean="0">
                <a:solidFill>
                  <a:schemeClr val="bg1"/>
                </a:solidFill>
              </a:rPr>
              <a:t>converts text into numerical features by assigning weights to words based on their importance in the document.</a:t>
            </a:r>
          </a:p>
          <a:p>
            <a:endParaRPr lang="en-US" sz="2000" dirty="0" smtClean="0">
              <a:solidFill>
                <a:schemeClr val="bg1"/>
              </a:solidFill>
            </a:endParaRPr>
          </a:p>
          <a:p>
            <a:pPr marL="342900" indent="-342900">
              <a:buFontTx/>
              <a:buChar char="-"/>
            </a:pPr>
            <a:r>
              <a:rPr lang="en-US" sz="2000" b="1" dirty="0" err="1" smtClean="0">
                <a:solidFill>
                  <a:schemeClr val="bg1"/>
                </a:solidFill>
              </a:rPr>
              <a:t>train_test_split</a:t>
            </a:r>
            <a:r>
              <a:rPr lang="en-US" sz="2000" b="1" dirty="0" smtClean="0">
                <a:solidFill>
                  <a:schemeClr val="bg1"/>
                </a:solidFill>
              </a:rPr>
              <a:t>(x, y, </a:t>
            </a:r>
            <a:r>
              <a:rPr lang="en-US" sz="2000" b="1" dirty="0" err="1" smtClean="0">
                <a:solidFill>
                  <a:schemeClr val="bg1"/>
                </a:solidFill>
              </a:rPr>
              <a:t>test_size</a:t>
            </a:r>
            <a:r>
              <a:rPr lang="en-US" sz="2000" b="1" dirty="0" smtClean="0">
                <a:solidFill>
                  <a:schemeClr val="bg1"/>
                </a:solidFill>
              </a:rPr>
              <a:t>=0.2, </a:t>
            </a:r>
            <a:r>
              <a:rPr lang="en-US" sz="2000" b="1" dirty="0" err="1" smtClean="0">
                <a:solidFill>
                  <a:schemeClr val="bg1"/>
                </a:solidFill>
              </a:rPr>
              <a:t>random_state</a:t>
            </a:r>
            <a:r>
              <a:rPr lang="en-US" sz="2000" b="1" dirty="0" smtClean="0">
                <a:solidFill>
                  <a:schemeClr val="bg1"/>
                </a:solidFill>
              </a:rPr>
              <a:t>=42): </a:t>
            </a:r>
            <a:r>
              <a:rPr lang="en-US" sz="2000" dirty="0" smtClean="0">
                <a:solidFill>
                  <a:schemeClr val="bg1"/>
                </a:solidFill>
              </a:rPr>
              <a:t>it</a:t>
            </a:r>
            <a:r>
              <a:rPr lang="en-US" sz="2000" b="1" dirty="0" smtClean="0">
                <a:solidFill>
                  <a:schemeClr val="bg1"/>
                </a:solidFill>
              </a:rPr>
              <a:t> </a:t>
            </a:r>
            <a:r>
              <a:rPr lang="en-US" sz="2000" dirty="0" smtClean="0">
                <a:solidFill>
                  <a:schemeClr val="bg1"/>
                </a:solidFill>
              </a:rPr>
              <a:t>is used to split the dataset into training and testing subsets.</a:t>
            </a:r>
          </a:p>
          <a:p>
            <a:pPr marL="342900" indent="-342900">
              <a:buFontTx/>
              <a:buChar char="-"/>
            </a:pPr>
            <a:endParaRPr lang="en-US" sz="2000" b="1" dirty="0">
              <a:solidFill>
                <a:schemeClr val="bg1"/>
              </a:solidFill>
            </a:endParaRPr>
          </a:p>
          <a:p>
            <a:pPr marL="342900" indent="-342900">
              <a:buFontTx/>
              <a:buChar char="-"/>
            </a:pPr>
            <a:r>
              <a:rPr lang="en-US" b="1" dirty="0" err="1" smtClean="0">
                <a:solidFill>
                  <a:schemeClr val="bg1"/>
                </a:solidFill>
              </a:rPr>
              <a:t>lazy.fit</a:t>
            </a:r>
            <a:r>
              <a:rPr lang="en-US" b="1" dirty="0" smtClean="0">
                <a:solidFill>
                  <a:schemeClr val="bg1"/>
                </a:solidFill>
              </a:rPr>
              <a:t>(</a:t>
            </a:r>
            <a:r>
              <a:rPr lang="en-US" b="1" dirty="0" err="1" smtClean="0">
                <a:solidFill>
                  <a:schemeClr val="bg1"/>
                </a:solidFill>
              </a:rPr>
              <a:t>x_train</a:t>
            </a:r>
            <a:r>
              <a:rPr lang="en-US" b="1" dirty="0" smtClean="0">
                <a:solidFill>
                  <a:schemeClr val="bg1"/>
                </a:solidFill>
              </a:rPr>
              <a:t>, </a:t>
            </a:r>
            <a:r>
              <a:rPr lang="en-US" b="1" dirty="0" err="1" smtClean="0">
                <a:solidFill>
                  <a:schemeClr val="bg1"/>
                </a:solidFill>
              </a:rPr>
              <a:t>x_test</a:t>
            </a:r>
            <a:r>
              <a:rPr lang="en-US" b="1" dirty="0" smtClean="0">
                <a:solidFill>
                  <a:schemeClr val="bg1"/>
                </a:solidFill>
              </a:rPr>
              <a:t>, </a:t>
            </a:r>
            <a:r>
              <a:rPr lang="en-US" b="1" dirty="0" err="1" smtClean="0">
                <a:solidFill>
                  <a:schemeClr val="bg1"/>
                </a:solidFill>
              </a:rPr>
              <a:t>y_train</a:t>
            </a:r>
            <a:r>
              <a:rPr lang="en-US" b="1" dirty="0" smtClean="0">
                <a:solidFill>
                  <a:schemeClr val="bg1"/>
                </a:solidFill>
              </a:rPr>
              <a:t>, </a:t>
            </a:r>
            <a:r>
              <a:rPr lang="en-US" b="1" dirty="0" err="1" smtClean="0">
                <a:solidFill>
                  <a:schemeClr val="bg1"/>
                </a:solidFill>
              </a:rPr>
              <a:t>y_test</a:t>
            </a:r>
            <a:r>
              <a:rPr lang="en-US" b="1" dirty="0" smtClean="0">
                <a:solidFill>
                  <a:schemeClr val="bg1"/>
                </a:solidFill>
              </a:rPr>
              <a:t>)</a:t>
            </a:r>
            <a:r>
              <a:rPr lang="en-US" dirty="0" smtClean="0">
                <a:solidFill>
                  <a:schemeClr val="bg1"/>
                </a:solidFill>
              </a:rPr>
              <a:t>: fits multiple classification models to the training data (</a:t>
            </a:r>
            <a:r>
              <a:rPr lang="en-US" dirty="0" err="1" smtClean="0">
                <a:solidFill>
                  <a:schemeClr val="bg1"/>
                </a:solidFill>
              </a:rPr>
              <a:t>x_train</a:t>
            </a:r>
            <a:r>
              <a:rPr lang="en-US" dirty="0" smtClean="0">
                <a:solidFill>
                  <a:schemeClr val="bg1"/>
                </a:solidFill>
              </a:rPr>
              <a:t>, </a:t>
            </a:r>
            <a:r>
              <a:rPr lang="en-US" dirty="0" err="1" smtClean="0">
                <a:solidFill>
                  <a:schemeClr val="bg1"/>
                </a:solidFill>
              </a:rPr>
              <a:t>y_train</a:t>
            </a:r>
            <a:r>
              <a:rPr lang="en-US" dirty="0" smtClean="0">
                <a:solidFill>
                  <a:schemeClr val="bg1"/>
                </a:solidFill>
              </a:rPr>
              <a:t>). As a </a:t>
            </a:r>
            <a:r>
              <a:rPr lang="en-US" dirty="0" err="1" smtClean="0">
                <a:solidFill>
                  <a:schemeClr val="bg1"/>
                </a:solidFill>
              </a:rPr>
              <a:t>reslt</a:t>
            </a:r>
            <a:r>
              <a:rPr lang="en-US" dirty="0" smtClean="0">
                <a:solidFill>
                  <a:schemeClr val="bg1"/>
                </a:solidFill>
              </a:rPr>
              <a:t>, it returns two outputs:</a:t>
            </a:r>
          </a:p>
          <a:p>
            <a:pPr lvl="1"/>
            <a:r>
              <a:rPr lang="en-US" b="1" i="1" dirty="0" smtClean="0">
                <a:solidFill>
                  <a:schemeClr val="bg1"/>
                </a:solidFill>
              </a:rPr>
              <a:t>models:</a:t>
            </a:r>
            <a:r>
              <a:rPr lang="en-US" dirty="0" smtClean="0">
                <a:solidFill>
                  <a:schemeClr val="bg1"/>
                </a:solidFill>
              </a:rPr>
              <a:t> a summary table of model performance.</a:t>
            </a:r>
          </a:p>
          <a:p>
            <a:pPr lvl="1"/>
            <a:r>
              <a:rPr lang="en-US" b="1" i="1" dirty="0" err="1" smtClean="0">
                <a:solidFill>
                  <a:schemeClr val="bg1"/>
                </a:solidFill>
              </a:rPr>
              <a:t>preds</a:t>
            </a:r>
            <a:r>
              <a:rPr lang="en-US" dirty="0" smtClean="0">
                <a:solidFill>
                  <a:schemeClr val="bg1"/>
                </a:solidFill>
              </a:rPr>
              <a:t>: predictions made by each model.</a:t>
            </a:r>
          </a:p>
        </p:txBody>
      </p:sp>
    </p:spTree>
    <p:extLst>
      <p:ext uri="{BB962C8B-B14F-4D97-AF65-F5344CB8AC3E}">
        <p14:creationId xmlns:p14="http://schemas.microsoft.com/office/powerpoint/2010/main" val="3317183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195736" cy="1083587"/>
          </a:xfrm>
          <a:prstGeom prst="rect">
            <a:avLst/>
          </a:prstGeom>
        </p:spPr>
      </p:pic>
      <p:sp>
        <p:nvSpPr>
          <p:cNvPr id="4" name="TextBox 3"/>
          <p:cNvSpPr txBox="1"/>
          <p:nvPr/>
        </p:nvSpPr>
        <p:spPr>
          <a:xfrm>
            <a:off x="2584228" y="380575"/>
            <a:ext cx="4069989" cy="461665"/>
          </a:xfrm>
          <a:prstGeom prst="rect">
            <a:avLst/>
          </a:prstGeom>
          <a:noFill/>
        </p:spPr>
        <p:txBody>
          <a:bodyPr wrap="square" rtlCol="0">
            <a:spAutoFit/>
          </a:bodyPr>
          <a:lstStyle/>
          <a:p>
            <a:r>
              <a:rPr lang="en-US" sz="2400" b="1" dirty="0" smtClean="0">
                <a:solidFill>
                  <a:schemeClr val="accent5">
                    <a:lumMod val="60000"/>
                    <a:lumOff val="40000"/>
                  </a:schemeClr>
                </a:solidFill>
              </a:rPr>
              <a:t>CODE</a:t>
            </a:r>
            <a:endParaRPr lang="en-US" sz="2400" b="1" dirty="0">
              <a:solidFill>
                <a:schemeClr val="accent5">
                  <a:lumMod val="60000"/>
                  <a:lumOff val="40000"/>
                </a:schemeClr>
              </a:solidFil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55" y="1700808"/>
            <a:ext cx="8552631" cy="4166432"/>
          </a:xfrm>
          <a:prstGeom prst="rect">
            <a:avLst/>
          </a:prstGeom>
        </p:spPr>
      </p:pic>
    </p:spTree>
    <p:extLst>
      <p:ext uri="{BB962C8B-B14F-4D97-AF65-F5344CB8AC3E}">
        <p14:creationId xmlns:p14="http://schemas.microsoft.com/office/powerpoint/2010/main" val="4119243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457778" cy="1212904"/>
          </a:xfrm>
          <a:prstGeom prst="rect">
            <a:avLst/>
          </a:prstGeom>
        </p:spPr>
      </p:pic>
      <p:sp>
        <p:nvSpPr>
          <p:cNvPr id="4" name="TextBox 3"/>
          <p:cNvSpPr txBox="1"/>
          <p:nvPr/>
        </p:nvSpPr>
        <p:spPr>
          <a:xfrm>
            <a:off x="2539076" y="380575"/>
            <a:ext cx="4069989" cy="461665"/>
          </a:xfrm>
          <a:prstGeom prst="rect">
            <a:avLst/>
          </a:prstGeom>
          <a:noFill/>
        </p:spPr>
        <p:txBody>
          <a:bodyPr wrap="square" rtlCol="0">
            <a:spAutoFit/>
          </a:bodyPr>
          <a:lstStyle/>
          <a:p>
            <a:r>
              <a:rPr lang="en-US" sz="2400" b="1" dirty="0" smtClean="0">
                <a:solidFill>
                  <a:schemeClr val="accent6">
                    <a:lumMod val="60000"/>
                    <a:lumOff val="40000"/>
                  </a:schemeClr>
                </a:solidFill>
              </a:rPr>
              <a:t>EXPLANATION</a:t>
            </a:r>
            <a:endParaRPr lang="en-US" sz="2400" b="1" dirty="0">
              <a:solidFill>
                <a:schemeClr val="accent6">
                  <a:lumMod val="60000"/>
                  <a:lumOff val="40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32" y="1051594"/>
            <a:ext cx="4067944" cy="3492291"/>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3745" y="1484784"/>
            <a:ext cx="4677129" cy="2207362"/>
          </a:xfrm>
          <a:prstGeom prst="rect">
            <a:avLst/>
          </a:prstGeom>
        </p:spPr>
      </p:pic>
      <p:sp>
        <p:nvSpPr>
          <p:cNvPr id="9" name="TextBox 8"/>
          <p:cNvSpPr txBox="1"/>
          <p:nvPr/>
        </p:nvSpPr>
        <p:spPr>
          <a:xfrm>
            <a:off x="323528" y="4653136"/>
            <a:ext cx="8424936" cy="2031325"/>
          </a:xfrm>
          <a:prstGeom prst="rect">
            <a:avLst/>
          </a:prstGeom>
          <a:noFill/>
        </p:spPr>
        <p:txBody>
          <a:bodyPr wrap="square" rtlCol="0">
            <a:spAutoFit/>
          </a:bodyPr>
          <a:lstStyle/>
          <a:p>
            <a:pPr marL="285750" indent="-285750">
              <a:buFontTx/>
              <a:buChar char="-"/>
            </a:pPr>
            <a:r>
              <a:rPr lang="en-US" b="1" dirty="0" err="1" smtClean="0">
                <a:solidFill>
                  <a:schemeClr val="bg1"/>
                </a:solidFill>
              </a:rPr>
              <a:t>BernoulliNB</a:t>
            </a:r>
            <a:r>
              <a:rPr lang="en-US" b="1" dirty="0" smtClean="0">
                <a:solidFill>
                  <a:schemeClr val="bg1"/>
                </a:solidFill>
              </a:rPr>
              <a:t>(): </a:t>
            </a:r>
            <a:r>
              <a:rPr lang="en-US" dirty="0">
                <a:solidFill>
                  <a:schemeClr val="bg1"/>
                </a:solidFill>
              </a:rPr>
              <a:t>a</a:t>
            </a:r>
            <a:r>
              <a:rPr lang="en-US" dirty="0" smtClean="0">
                <a:solidFill>
                  <a:schemeClr val="bg1"/>
                </a:solidFill>
              </a:rPr>
              <a:t> Naive Bayes classifier suitable for binary features. After trains the classifier using the training dataset, and predicts labels for the test set.</a:t>
            </a:r>
          </a:p>
          <a:p>
            <a:pPr marL="285750" indent="-285750">
              <a:buFontTx/>
              <a:buChar char="-"/>
            </a:pPr>
            <a:r>
              <a:rPr lang="en-US" b="1" dirty="0" err="1" smtClean="0">
                <a:solidFill>
                  <a:schemeClr val="bg1"/>
                </a:solidFill>
              </a:rPr>
              <a:t>accuracy_score</a:t>
            </a:r>
            <a:r>
              <a:rPr lang="en-US" b="1" dirty="0" smtClean="0">
                <a:solidFill>
                  <a:schemeClr val="bg1"/>
                </a:solidFill>
              </a:rPr>
              <a:t>(): </a:t>
            </a:r>
            <a:r>
              <a:rPr lang="en-US" dirty="0">
                <a:solidFill>
                  <a:schemeClr val="bg1"/>
                </a:solidFill>
              </a:rPr>
              <a:t>m</a:t>
            </a:r>
            <a:r>
              <a:rPr lang="en-US" dirty="0" smtClean="0">
                <a:solidFill>
                  <a:schemeClr val="bg1"/>
                </a:solidFill>
              </a:rPr>
              <a:t>easures the proportion of correctly classified instances.</a:t>
            </a:r>
          </a:p>
          <a:p>
            <a:pPr marL="285750" indent="-285750">
              <a:buFontTx/>
              <a:buChar char="-"/>
            </a:pPr>
            <a:r>
              <a:rPr lang="en-US" b="1" dirty="0" err="1" smtClean="0">
                <a:solidFill>
                  <a:schemeClr val="bg1"/>
                </a:solidFill>
              </a:rPr>
              <a:t>classification_report</a:t>
            </a:r>
            <a:r>
              <a:rPr lang="en-US" b="1" dirty="0" smtClean="0">
                <a:solidFill>
                  <a:schemeClr val="bg1"/>
                </a:solidFill>
              </a:rPr>
              <a:t>(): </a:t>
            </a:r>
            <a:r>
              <a:rPr lang="en-US" dirty="0">
                <a:solidFill>
                  <a:schemeClr val="bg1"/>
                </a:solidFill>
              </a:rPr>
              <a:t>d</a:t>
            </a:r>
            <a:r>
              <a:rPr lang="en-US" dirty="0" smtClean="0">
                <a:solidFill>
                  <a:schemeClr val="bg1"/>
                </a:solidFill>
              </a:rPr>
              <a:t>isplays precision, recall, and F1-score for each class.</a:t>
            </a:r>
          </a:p>
          <a:p>
            <a:pPr marL="285750" indent="-285750">
              <a:buFontTx/>
              <a:buChar char="-"/>
            </a:pPr>
            <a:r>
              <a:rPr lang="en-US" b="1" dirty="0" err="1" smtClean="0">
                <a:solidFill>
                  <a:schemeClr val="bg1"/>
                </a:solidFill>
              </a:rPr>
              <a:t>confusion_matrix</a:t>
            </a:r>
            <a:r>
              <a:rPr lang="en-US" b="1" dirty="0" smtClean="0">
                <a:solidFill>
                  <a:schemeClr val="bg1"/>
                </a:solidFill>
              </a:rPr>
              <a:t>(): </a:t>
            </a:r>
            <a:r>
              <a:rPr lang="en-US" dirty="0">
                <a:solidFill>
                  <a:schemeClr val="bg1"/>
                </a:solidFill>
              </a:rPr>
              <a:t>c</a:t>
            </a:r>
            <a:r>
              <a:rPr lang="en-US" dirty="0" smtClean="0">
                <a:solidFill>
                  <a:schemeClr val="bg1"/>
                </a:solidFill>
              </a:rPr>
              <a:t>reates a confusion matrix to analyze classification errors.</a:t>
            </a:r>
          </a:p>
          <a:p>
            <a:pPr marL="285750" indent="-285750">
              <a:buFontTx/>
              <a:buChar char="-"/>
            </a:pPr>
            <a:r>
              <a:rPr lang="en-US" b="1" dirty="0" err="1" smtClean="0">
                <a:solidFill>
                  <a:schemeClr val="bg1"/>
                </a:solidFill>
              </a:rPr>
              <a:t>sns.heatmap</a:t>
            </a:r>
            <a:r>
              <a:rPr lang="en-US" b="1" dirty="0" smtClean="0">
                <a:solidFill>
                  <a:schemeClr val="bg1"/>
                </a:solidFill>
              </a:rPr>
              <a:t>(cm, </a:t>
            </a:r>
            <a:r>
              <a:rPr lang="en-US" b="1" dirty="0" err="1" smtClean="0">
                <a:solidFill>
                  <a:schemeClr val="bg1"/>
                </a:solidFill>
              </a:rPr>
              <a:t>annot</a:t>
            </a:r>
            <a:r>
              <a:rPr lang="en-US" b="1" dirty="0" smtClean="0">
                <a:solidFill>
                  <a:schemeClr val="bg1"/>
                </a:solidFill>
              </a:rPr>
              <a:t>=True, </a:t>
            </a:r>
            <a:r>
              <a:rPr lang="en-US" b="1" dirty="0" err="1" smtClean="0">
                <a:solidFill>
                  <a:schemeClr val="bg1"/>
                </a:solidFill>
              </a:rPr>
              <a:t>fmt</a:t>
            </a:r>
            <a:r>
              <a:rPr lang="en-US" b="1" dirty="0" smtClean="0">
                <a:solidFill>
                  <a:schemeClr val="bg1"/>
                </a:solidFill>
              </a:rPr>
              <a:t>='d', </a:t>
            </a:r>
            <a:r>
              <a:rPr lang="en-US" b="1" dirty="0" err="1" smtClean="0">
                <a:solidFill>
                  <a:schemeClr val="bg1"/>
                </a:solidFill>
              </a:rPr>
              <a:t>cmap</a:t>
            </a:r>
            <a:r>
              <a:rPr lang="en-US" b="1" dirty="0" smtClean="0">
                <a:solidFill>
                  <a:schemeClr val="bg1"/>
                </a:solidFill>
              </a:rPr>
              <a:t>="Greens"): </a:t>
            </a:r>
            <a:r>
              <a:rPr lang="en-US" dirty="0" smtClean="0">
                <a:solidFill>
                  <a:schemeClr val="bg1"/>
                </a:solidFill>
              </a:rPr>
              <a:t>creates a </a:t>
            </a:r>
            <a:r>
              <a:rPr lang="en-US" dirty="0" err="1" smtClean="0">
                <a:solidFill>
                  <a:schemeClr val="bg1"/>
                </a:solidFill>
              </a:rPr>
              <a:t>heatmap</a:t>
            </a:r>
            <a:r>
              <a:rPr lang="en-US" dirty="0" smtClean="0">
                <a:solidFill>
                  <a:schemeClr val="bg1"/>
                </a:solidFill>
              </a:rPr>
              <a:t> of the confusion matrix.</a:t>
            </a:r>
            <a:endParaRPr lang="en-US" dirty="0">
              <a:solidFill>
                <a:schemeClr val="bg1"/>
              </a:solidFill>
            </a:endParaRPr>
          </a:p>
        </p:txBody>
      </p:sp>
    </p:spTree>
    <p:extLst>
      <p:ext uri="{BB962C8B-B14F-4D97-AF65-F5344CB8AC3E}">
        <p14:creationId xmlns:p14="http://schemas.microsoft.com/office/powerpoint/2010/main" val="1291717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27384"/>
            <a:ext cx="9144000" cy="6865556"/>
          </a:xfrm>
          <a:prstGeom prst="rect">
            <a:avLst/>
          </a:prstGeom>
          <a:solidFill>
            <a:srgbClr val="111213"/>
          </a:solidFill>
          <a:ln/>
        </p:spPr>
        <p:txBody>
          <a:bodyPr/>
          <a:lstStyle/>
          <a:p>
            <a:endParaRPr lang="en-US"/>
          </a:p>
        </p:txBody>
      </p:sp>
      <p:sp>
        <p:nvSpPr>
          <p:cNvPr id="3" name="Shape 1"/>
          <p:cNvSpPr/>
          <p:nvPr/>
        </p:nvSpPr>
        <p:spPr>
          <a:xfrm>
            <a:off x="2071" y="-7556"/>
            <a:ext cx="9144000" cy="6865556"/>
          </a:xfrm>
          <a:prstGeom prst="rect">
            <a:avLst/>
          </a:prstGeom>
          <a:solidFill>
            <a:srgbClr val="111213"/>
          </a:solidFill>
          <a:ln/>
        </p:spPr>
        <p:txBody>
          <a:bodyPr/>
          <a:lstStyle/>
          <a:p>
            <a:endParaRPr lang="en-US"/>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195736" cy="1083587"/>
          </a:xfrm>
          <a:prstGeom prst="rect">
            <a:avLst/>
          </a:prstGeom>
        </p:spPr>
      </p:pic>
      <p:sp>
        <p:nvSpPr>
          <p:cNvPr id="6" name="TextBox 5"/>
          <p:cNvSpPr txBox="1"/>
          <p:nvPr/>
        </p:nvSpPr>
        <p:spPr>
          <a:xfrm>
            <a:off x="2584228" y="380575"/>
            <a:ext cx="4069989" cy="461665"/>
          </a:xfrm>
          <a:prstGeom prst="rect">
            <a:avLst/>
          </a:prstGeom>
          <a:noFill/>
        </p:spPr>
        <p:txBody>
          <a:bodyPr wrap="square" rtlCol="0">
            <a:spAutoFit/>
          </a:bodyPr>
          <a:lstStyle/>
          <a:p>
            <a:r>
              <a:rPr lang="en-US" sz="2400" b="1" dirty="0" smtClean="0">
                <a:solidFill>
                  <a:schemeClr val="accent5">
                    <a:lumMod val="60000"/>
                    <a:lumOff val="40000"/>
                  </a:schemeClr>
                </a:solidFill>
              </a:rPr>
              <a:t>CODE</a:t>
            </a:r>
            <a:endParaRPr lang="en-US" sz="2400" b="1" dirty="0">
              <a:solidFill>
                <a:schemeClr val="accent5">
                  <a:lumMod val="60000"/>
                  <a:lumOff val="40000"/>
                </a:schemeClr>
              </a:solidFill>
            </a:endParaRPr>
          </a:p>
        </p:txBody>
      </p:sp>
      <p:pic>
        <p:nvPicPr>
          <p:cNvPr id="7" name="Рисунок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497" y="1772816"/>
            <a:ext cx="8553450" cy="3867150"/>
          </a:xfrm>
          <a:prstGeom prst="rect">
            <a:avLst/>
          </a:prstGeom>
        </p:spPr>
      </p:pic>
    </p:spTree>
    <p:extLst>
      <p:ext uri="{BB962C8B-B14F-4D97-AF65-F5344CB8AC3E}">
        <p14:creationId xmlns:p14="http://schemas.microsoft.com/office/powerpoint/2010/main" val="1657812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457778" cy="1212904"/>
          </a:xfrm>
          <a:prstGeom prst="rect">
            <a:avLst/>
          </a:prstGeom>
        </p:spPr>
      </p:pic>
      <p:sp>
        <p:nvSpPr>
          <p:cNvPr id="4" name="TextBox 3"/>
          <p:cNvSpPr txBox="1"/>
          <p:nvPr/>
        </p:nvSpPr>
        <p:spPr>
          <a:xfrm>
            <a:off x="2539076" y="380575"/>
            <a:ext cx="4069989" cy="461665"/>
          </a:xfrm>
          <a:prstGeom prst="rect">
            <a:avLst/>
          </a:prstGeom>
          <a:noFill/>
        </p:spPr>
        <p:txBody>
          <a:bodyPr wrap="square" rtlCol="0">
            <a:spAutoFit/>
          </a:bodyPr>
          <a:lstStyle/>
          <a:p>
            <a:r>
              <a:rPr lang="en-US" sz="2400" b="1" dirty="0" smtClean="0">
                <a:solidFill>
                  <a:schemeClr val="accent6">
                    <a:lumMod val="60000"/>
                    <a:lumOff val="40000"/>
                  </a:schemeClr>
                </a:solidFill>
              </a:rPr>
              <a:t>EXPLANATION</a:t>
            </a:r>
            <a:endParaRPr lang="en-US" sz="2400" b="1" dirty="0">
              <a:solidFill>
                <a:schemeClr val="accent6">
                  <a:lumMod val="60000"/>
                  <a:lumOff val="40000"/>
                </a:schemeClr>
              </a:solidFil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0807" y="1916832"/>
            <a:ext cx="4525103" cy="1799456"/>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504" y="1217860"/>
            <a:ext cx="4248472" cy="3647272"/>
          </a:xfrm>
          <a:prstGeom prst="rect">
            <a:avLst/>
          </a:prstGeom>
        </p:spPr>
      </p:pic>
      <p:sp>
        <p:nvSpPr>
          <p:cNvPr id="7" name="TextBox 6"/>
          <p:cNvSpPr txBox="1"/>
          <p:nvPr/>
        </p:nvSpPr>
        <p:spPr>
          <a:xfrm>
            <a:off x="107504" y="4899412"/>
            <a:ext cx="8862770" cy="2031325"/>
          </a:xfrm>
          <a:prstGeom prst="rect">
            <a:avLst/>
          </a:prstGeom>
          <a:noFill/>
        </p:spPr>
        <p:txBody>
          <a:bodyPr wrap="square" rtlCol="0">
            <a:spAutoFit/>
          </a:bodyPr>
          <a:lstStyle/>
          <a:p>
            <a:pPr marL="285750" indent="-285750">
              <a:buFontTx/>
              <a:buChar char="-"/>
            </a:pPr>
            <a:r>
              <a:rPr lang="en-US" b="1" dirty="0" err="1" smtClean="0">
                <a:solidFill>
                  <a:schemeClr val="bg1"/>
                </a:solidFill>
              </a:rPr>
              <a:t>Hyperparameter</a:t>
            </a:r>
            <a:r>
              <a:rPr lang="en-US" b="1" dirty="0" smtClean="0">
                <a:solidFill>
                  <a:schemeClr val="bg1"/>
                </a:solidFill>
              </a:rPr>
              <a:t> : </a:t>
            </a:r>
            <a:r>
              <a:rPr lang="en-US" dirty="0" smtClean="0">
                <a:solidFill>
                  <a:schemeClr val="bg1"/>
                </a:solidFill>
              </a:rPr>
              <a:t>{</a:t>
            </a:r>
            <a:r>
              <a:rPr lang="en-US" i="1" dirty="0" smtClean="0">
                <a:solidFill>
                  <a:schemeClr val="bg1"/>
                </a:solidFill>
              </a:rPr>
              <a:t>alpha</a:t>
            </a:r>
            <a:r>
              <a:rPr lang="en-US" dirty="0" smtClean="0">
                <a:solidFill>
                  <a:schemeClr val="bg1"/>
                </a:solidFill>
              </a:rPr>
              <a:t>: controls </a:t>
            </a:r>
            <a:r>
              <a:rPr lang="en-US" b="1" dirty="0" smtClean="0">
                <a:solidFill>
                  <a:schemeClr val="bg1"/>
                </a:solidFill>
              </a:rPr>
              <a:t>Laplace smoothing</a:t>
            </a:r>
            <a:r>
              <a:rPr lang="en-US" dirty="0" smtClean="0">
                <a:solidFill>
                  <a:schemeClr val="bg1"/>
                </a:solidFill>
              </a:rPr>
              <a:t> (used to handle zero probabilities), </a:t>
            </a:r>
            <a:r>
              <a:rPr lang="en-US" i="1" dirty="0" err="1" smtClean="0">
                <a:solidFill>
                  <a:schemeClr val="bg1"/>
                </a:solidFill>
              </a:rPr>
              <a:t>binarize</a:t>
            </a:r>
            <a:r>
              <a:rPr lang="en-US" dirty="0" smtClean="0">
                <a:solidFill>
                  <a:schemeClr val="bg1"/>
                </a:solidFill>
              </a:rPr>
              <a:t>: converts values into binary, </a:t>
            </a:r>
            <a:r>
              <a:rPr lang="en-US" i="1" dirty="0" err="1" smtClean="0">
                <a:solidFill>
                  <a:schemeClr val="bg1"/>
                </a:solidFill>
              </a:rPr>
              <a:t>fit_prior</a:t>
            </a:r>
            <a:r>
              <a:rPr lang="en-US" dirty="0" smtClean="0">
                <a:solidFill>
                  <a:schemeClr val="bg1"/>
                </a:solidFill>
              </a:rPr>
              <a:t>: determines whether to learn class priors.</a:t>
            </a:r>
          </a:p>
          <a:p>
            <a:pPr marL="285750" indent="-285750">
              <a:buFontTx/>
              <a:buChar char="-"/>
            </a:pPr>
            <a:endParaRPr lang="en-US" dirty="0" smtClean="0">
              <a:solidFill>
                <a:schemeClr val="bg1"/>
              </a:solidFill>
            </a:endParaRPr>
          </a:p>
          <a:p>
            <a:pPr marL="285750" indent="-285750">
              <a:buFontTx/>
              <a:buChar char="-"/>
            </a:pPr>
            <a:r>
              <a:rPr lang="en-US" b="1" dirty="0" smtClean="0">
                <a:solidFill>
                  <a:schemeClr val="bg1"/>
                </a:solidFill>
              </a:rPr>
              <a:t>Grid Search Cross-Validation: </a:t>
            </a:r>
            <a:r>
              <a:rPr lang="en-US" dirty="0">
                <a:solidFill>
                  <a:schemeClr val="bg1"/>
                </a:solidFill>
              </a:rPr>
              <a:t> </a:t>
            </a:r>
            <a:r>
              <a:rPr lang="en-US" dirty="0" smtClean="0">
                <a:solidFill>
                  <a:schemeClr val="bg1"/>
                </a:solidFill>
              </a:rPr>
              <a:t>{</a:t>
            </a:r>
            <a:r>
              <a:rPr lang="en-US" i="1" dirty="0" smtClean="0">
                <a:solidFill>
                  <a:schemeClr val="bg1"/>
                </a:solidFill>
              </a:rPr>
              <a:t>cv</a:t>
            </a:r>
            <a:r>
              <a:rPr lang="en-US" b="1" i="1" dirty="0" smtClean="0">
                <a:solidFill>
                  <a:schemeClr val="bg1"/>
                </a:solidFill>
              </a:rPr>
              <a:t>: u</a:t>
            </a:r>
            <a:r>
              <a:rPr lang="en-US" dirty="0" smtClean="0">
                <a:solidFill>
                  <a:schemeClr val="bg1"/>
                </a:solidFill>
              </a:rPr>
              <a:t>ses 5-fold cross-validation to evaluate different parameter combinations, </a:t>
            </a:r>
            <a:r>
              <a:rPr lang="en-US" i="1" dirty="0" smtClean="0">
                <a:solidFill>
                  <a:schemeClr val="bg1"/>
                </a:solidFill>
              </a:rPr>
              <a:t>scoring='accuracy</a:t>
            </a:r>
            <a:r>
              <a:rPr lang="en-US" b="1" i="1" dirty="0" smtClean="0">
                <a:solidFill>
                  <a:schemeClr val="bg1"/>
                </a:solidFill>
              </a:rPr>
              <a:t>'</a:t>
            </a:r>
            <a:r>
              <a:rPr lang="en-US" dirty="0" smtClean="0">
                <a:solidFill>
                  <a:schemeClr val="bg1"/>
                </a:solidFill>
              </a:rPr>
              <a:t>: selects the best model based on accuracy, </a:t>
            </a:r>
            <a:r>
              <a:rPr lang="en-US" i="1" dirty="0" err="1" smtClean="0">
                <a:solidFill>
                  <a:schemeClr val="bg1"/>
                </a:solidFill>
              </a:rPr>
              <a:t>n_jobs</a:t>
            </a:r>
            <a:r>
              <a:rPr lang="en-US" i="1" dirty="0" smtClean="0">
                <a:solidFill>
                  <a:schemeClr val="bg1"/>
                </a:solidFill>
              </a:rPr>
              <a:t> = -1</a:t>
            </a:r>
            <a:r>
              <a:rPr lang="en-US" dirty="0" smtClean="0">
                <a:solidFill>
                  <a:schemeClr val="bg1"/>
                </a:solidFill>
              </a:rPr>
              <a:t>:  </a:t>
            </a:r>
            <a:r>
              <a:rPr lang="en-US" dirty="0" err="1" smtClean="0">
                <a:solidFill>
                  <a:schemeClr val="bg1"/>
                </a:solidFill>
              </a:rPr>
              <a:t>usees</a:t>
            </a:r>
            <a:r>
              <a:rPr lang="en-US" dirty="0" smtClean="0">
                <a:solidFill>
                  <a:schemeClr val="bg1"/>
                </a:solidFill>
              </a:rPr>
              <a:t> all available CPU cores for faster computation}.</a:t>
            </a:r>
          </a:p>
          <a:p>
            <a:pPr marL="285750" indent="-285750">
              <a:buFontTx/>
              <a:buChar char="-"/>
            </a:pPr>
            <a:endParaRPr lang="en-US" dirty="0" smtClean="0">
              <a:solidFill>
                <a:schemeClr val="bg1"/>
              </a:solidFill>
            </a:endParaRPr>
          </a:p>
        </p:txBody>
      </p:sp>
    </p:spTree>
    <p:extLst>
      <p:ext uri="{BB962C8B-B14F-4D97-AF65-F5344CB8AC3E}">
        <p14:creationId xmlns:p14="http://schemas.microsoft.com/office/powerpoint/2010/main" val="227907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7"/>
            <a:ext cx="1979712" cy="976980"/>
          </a:xfrm>
          <a:prstGeom prst="rect">
            <a:avLst/>
          </a:prstGeom>
        </p:spPr>
      </p:pic>
      <p:sp>
        <p:nvSpPr>
          <p:cNvPr id="4" name="TextBox 3"/>
          <p:cNvSpPr txBox="1"/>
          <p:nvPr/>
        </p:nvSpPr>
        <p:spPr>
          <a:xfrm>
            <a:off x="2389928" y="262614"/>
            <a:ext cx="4069989" cy="461665"/>
          </a:xfrm>
          <a:prstGeom prst="rect">
            <a:avLst/>
          </a:prstGeom>
          <a:noFill/>
        </p:spPr>
        <p:txBody>
          <a:bodyPr wrap="square" rtlCol="0">
            <a:spAutoFit/>
          </a:bodyPr>
          <a:lstStyle/>
          <a:p>
            <a:r>
              <a:rPr lang="en-US" sz="2400" b="1" dirty="0" smtClean="0">
                <a:solidFill>
                  <a:schemeClr val="accent5">
                    <a:lumMod val="60000"/>
                    <a:lumOff val="40000"/>
                  </a:schemeClr>
                </a:solidFill>
              </a:rPr>
              <a:t>CODE</a:t>
            </a:r>
            <a:endParaRPr lang="en-US" sz="2400" b="1" dirty="0">
              <a:solidFill>
                <a:schemeClr val="accent5">
                  <a:lumMod val="60000"/>
                  <a:lumOff val="40000"/>
                </a:schemeClr>
              </a:solidFil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782" y="2732644"/>
            <a:ext cx="8194575" cy="4059233"/>
          </a:xfrm>
          <a:prstGeom prst="rect">
            <a:avLst/>
          </a:prstGeom>
        </p:spPr>
      </p:pic>
      <p:pic>
        <p:nvPicPr>
          <p:cNvPr id="6" name="Рисунок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7892" y="981937"/>
            <a:ext cx="5932989" cy="1667799"/>
          </a:xfrm>
          <a:prstGeom prst="rect">
            <a:avLst/>
          </a:prstGeom>
        </p:spPr>
      </p:pic>
    </p:spTree>
    <p:extLst>
      <p:ext uri="{BB962C8B-B14F-4D97-AF65-F5344CB8AC3E}">
        <p14:creationId xmlns:p14="http://schemas.microsoft.com/office/powerpoint/2010/main" val="341615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sp>
        <p:nvSpPr>
          <p:cNvPr id="3" name="TextBox 2"/>
          <p:cNvSpPr txBox="1"/>
          <p:nvPr/>
        </p:nvSpPr>
        <p:spPr>
          <a:xfrm>
            <a:off x="793651" y="1290013"/>
            <a:ext cx="7560840" cy="4216539"/>
          </a:xfrm>
          <a:prstGeom prst="rect">
            <a:avLst/>
          </a:prstGeom>
          <a:noFill/>
        </p:spPr>
        <p:txBody>
          <a:bodyPr wrap="square" rtlCol="0">
            <a:spAutoFit/>
          </a:bodyPr>
          <a:lstStyle/>
          <a:p>
            <a:pPr marL="342900" indent="-342900">
              <a:buAutoNum type="arabicPeriod"/>
            </a:pPr>
            <a:r>
              <a:rPr lang="en-US" sz="2800" b="1" dirty="0" smtClean="0">
                <a:solidFill>
                  <a:schemeClr val="bg1"/>
                </a:solidFill>
              </a:rPr>
              <a:t>Introduction</a:t>
            </a:r>
          </a:p>
          <a:p>
            <a:endParaRPr lang="en-US" sz="2000" dirty="0" smtClean="0">
              <a:solidFill>
                <a:schemeClr val="bg1"/>
              </a:solidFill>
            </a:endParaRPr>
          </a:p>
          <a:p>
            <a:r>
              <a:rPr lang="en-US" sz="2000" dirty="0" smtClean="0">
                <a:solidFill>
                  <a:schemeClr val="bg1"/>
                </a:solidFill>
              </a:rPr>
              <a:t>Basically, a plagiarism detection algorithm is a computational method designed to identify instances where written content has been copied or closely paraphrased from existing sources without appropriate citation. This algorithm works by analyzing the input text and comparing it to a comprehensive database that includes academic publications, literary works, online content, and other reference materials. When it detects significant similarities or matches between the input and the database entries, it highlights these sections as potential cases of plagiarism. This process plays a vital role in maintaining the integrity of original work and ensuring that proper credit is given to the original authors and sources.</a:t>
            </a:r>
            <a:endParaRPr lang="en-US" sz="2000" dirty="0">
              <a:solidFill>
                <a:schemeClr val="bg1"/>
              </a:solidFill>
            </a:endParaRPr>
          </a:p>
        </p:txBody>
      </p:sp>
    </p:spTree>
    <p:extLst>
      <p:ext uri="{BB962C8B-B14F-4D97-AF65-F5344CB8AC3E}">
        <p14:creationId xmlns:p14="http://schemas.microsoft.com/office/powerpoint/2010/main" val="212758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457778" cy="1212904"/>
          </a:xfrm>
          <a:prstGeom prst="rect">
            <a:avLst/>
          </a:prstGeom>
        </p:spPr>
      </p:pic>
      <p:sp>
        <p:nvSpPr>
          <p:cNvPr id="4" name="TextBox 3"/>
          <p:cNvSpPr txBox="1"/>
          <p:nvPr/>
        </p:nvSpPr>
        <p:spPr>
          <a:xfrm>
            <a:off x="2539076" y="380575"/>
            <a:ext cx="4069989" cy="461665"/>
          </a:xfrm>
          <a:prstGeom prst="rect">
            <a:avLst/>
          </a:prstGeom>
          <a:noFill/>
        </p:spPr>
        <p:txBody>
          <a:bodyPr wrap="square" rtlCol="0">
            <a:spAutoFit/>
          </a:bodyPr>
          <a:lstStyle/>
          <a:p>
            <a:r>
              <a:rPr lang="en-US" sz="2400" b="1" dirty="0" smtClean="0">
                <a:solidFill>
                  <a:schemeClr val="accent6">
                    <a:lumMod val="60000"/>
                    <a:lumOff val="40000"/>
                  </a:schemeClr>
                </a:solidFill>
              </a:rPr>
              <a:t>EXPLANATION</a:t>
            </a:r>
            <a:endParaRPr lang="en-US" sz="2400" b="1" dirty="0">
              <a:solidFill>
                <a:schemeClr val="accent6">
                  <a:lumMod val="60000"/>
                  <a:lumOff val="40000"/>
                </a:schemeClr>
              </a:solidFill>
            </a:endParaRPr>
          </a:p>
        </p:txBody>
      </p:sp>
      <p:sp>
        <p:nvSpPr>
          <p:cNvPr id="5" name="TextBox 4"/>
          <p:cNvSpPr txBox="1"/>
          <p:nvPr/>
        </p:nvSpPr>
        <p:spPr>
          <a:xfrm>
            <a:off x="541622" y="1772816"/>
            <a:ext cx="8064896" cy="4247317"/>
          </a:xfrm>
          <a:prstGeom prst="rect">
            <a:avLst/>
          </a:prstGeom>
          <a:noFill/>
        </p:spPr>
        <p:txBody>
          <a:bodyPr wrap="square" rtlCol="0">
            <a:spAutoFit/>
          </a:bodyPr>
          <a:lstStyle/>
          <a:p>
            <a:pPr marL="285750" indent="-285750">
              <a:buFontTx/>
              <a:buChar char="-"/>
            </a:pPr>
            <a:r>
              <a:rPr lang="en-US" b="1" dirty="0" err="1" smtClean="0">
                <a:solidFill>
                  <a:schemeClr val="bg1"/>
                </a:solidFill>
              </a:rPr>
              <a:t>pickle.dump</a:t>
            </a:r>
            <a:r>
              <a:rPr lang="en-US" b="1" dirty="0" smtClean="0">
                <a:solidFill>
                  <a:schemeClr val="bg1"/>
                </a:solidFill>
              </a:rPr>
              <a:t>(object, file)</a:t>
            </a:r>
            <a:r>
              <a:rPr lang="en-US" dirty="0" smtClean="0">
                <a:solidFill>
                  <a:schemeClr val="bg1"/>
                </a:solidFill>
              </a:rPr>
              <a:t>: serializes the python object, and saves it to a </a:t>
            </a:r>
            <a:r>
              <a:rPr lang="en-US" dirty="0" err="1" smtClean="0">
                <a:solidFill>
                  <a:schemeClr val="bg1"/>
                </a:solidFill>
              </a:rPr>
              <a:t>file.model.pkl</a:t>
            </a:r>
            <a:r>
              <a:rPr lang="en-US" dirty="0" smtClean="0">
                <a:solidFill>
                  <a:schemeClr val="bg1"/>
                </a:solidFill>
              </a:rPr>
              <a:t>: </a:t>
            </a:r>
          </a:p>
          <a:p>
            <a:pPr marL="285750" indent="-285750">
              <a:buFontTx/>
              <a:buChar char="-"/>
            </a:pPr>
            <a:endParaRPr lang="en-US" b="1" dirty="0">
              <a:solidFill>
                <a:schemeClr val="bg1"/>
              </a:solidFill>
            </a:endParaRPr>
          </a:p>
          <a:p>
            <a:pPr marL="285750" indent="-285750">
              <a:buFontTx/>
              <a:buChar char="-"/>
            </a:pPr>
            <a:r>
              <a:rPr lang="en-US" b="1" dirty="0" err="1" smtClean="0">
                <a:solidFill>
                  <a:schemeClr val="bg1"/>
                </a:solidFill>
              </a:rPr>
              <a:t>pickle.load</a:t>
            </a:r>
            <a:r>
              <a:rPr lang="en-US" b="1" dirty="0" smtClean="0">
                <a:solidFill>
                  <a:schemeClr val="bg1"/>
                </a:solidFill>
              </a:rPr>
              <a:t>(file)</a:t>
            </a:r>
            <a:r>
              <a:rPr lang="en-US" dirty="0" smtClean="0">
                <a:solidFill>
                  <a:schemeClr val="bg1"/>
                </a:solidFill>
              </a:rPr>
              <a:t>: </a:t>
            </a:r>
            <a:r>
              <a:rPr lang="en-US" dirty="0" err="1">
                <a:solidFill>
                  <a:schemeClr val="bg1"/>
                </a:solidFill>
              </a:rPr>
              <a:t>d</a:t>
            </a:r>
            <a:r>
              <a:rPr lang="en-US" dirty="0" err="1" smtClean="0">
                <a:solidFill>
                  <a:schemeClr val="bg1"/>
                </a:solidFill>
              </a:rPr>
              <a:t>eserializes</a:t>
            </a:r>
            <a:r>
              <a:rPr lang="en-US" dirty="0" smtClean="0">
                <a:solidFill>
                  <a:schemeClr val="bg1"/>
                </a:solidFill>
              </a:rPr>
              <a:t> the saved objects ,and loads them back into the program for use.</a:t>
            </a:r>
          </a:p>
          <a:p>
            <a:pPr marL="285750" indent="-285750">
              <a:buFontTx/>
              <a:buChar char="-"/>
            </a:pPr>
            <a:endParaRPr lang="en-US" dirty="0">
              <a:solidFill>
                <a:schemeClr val="bg1"/>
              </a:solidFill>
            </a:endParaRPr>
          </a:p>
          <a:p>
            <a:pPr marL="285750" indent="-285750">
              <a:buFontTx/>
              <a:buChar char="-"/>
            </a:pPr>
            <a:r>
              <a:rPr lang="en-US" b="1" dirty="0" err="1" smtClean="0">
                <a:solidFill>
                  <a:schemeClr val="bg1"/>
                </a:solidFill>
              </a:rPr>
              <a:t>check_plagiarism</a:t>
            </a:r>
            <a:r>
              <a:rPr lang="en-US" b="1" dirty="0" smtClean="0">
                <a:solidFill>
                  <a:schemeClr val="bg1"/>
                </a:solidFill>
              </a:rPr>
              <a:t>(input): t</a:t>
            </a:r>
            <a:r>
              <a:rPr lang="en-US" dirty="0" smtClean="0">
                <a:solidFill>
                  <a:schemeClr val="bg1"/>
                </a:solidFill>
              </a:rPr>
              <a:t>akes the input text (which is a string of text to be checked for plagiarism).</a:t>
            </a:r>
          </a:p>
          <a:p>
            <a:pPr marL="285750" indent="-285750">
              <a:buFontTx/>
              <a:buChar char="-"/>
            </a:pPr>
            <a:endParaRPr lang="en-US" dirty="0" smtClean="0">
              <a:solidFill>
                <a:schemeClr val="bg1"/>
              </a:solidFill>
            </a:endParaRPr>
          </a:p>
          <a:p>
            <a:pPr marL="285750" indent="-285750">
              <a:buFontTx/>
              <a:buChar char="-"/>
            </a:pPr>
            <a:r>
              <a:rPr lang="en-US" b="1" dirty="0" err="1" smtClean="0">
                <a:solidFill>
                  <a:schemeClr val="bg1"/>
                </a:solidFill>
              </a:rPr>
              <a:t>tfidf.transform</a:t>
            </a:r>
            <a:r>
              <a:rPr lang="en-US" b="1" dirty="0" smtClean="0">
                <a:solidFill>
                  <a:schemeClr val="bg1"/>
                </a:solidFill>
              </a:rPr>
              <a:t>([input]): </a:t>
            </a:r>
            <a:r>
              <a:rPr lang="en-US" dirty="0">
                <a:solidFill>
                  <a:schemeClr val="bg1"/>
                </a:solidFill>
              </a:rPr>
              <a:t>c</a:t>
            </a:r>
            <a:r>
              <a:rPr lang="en-US" dirty="0" smtClean="0">
                <a:solidFill>
                  <a:schemeClr val="bg1"/>
                </a:solidFill>
              </a:rPr>
              <a:t>onverts the input text into a TFIDF feature vector. </a:t>
            </a:r>
          </a:p>
          <a:p>
            <a:pPr marL="285750" indent="-285750">
              <a:buFontTx/>
              <a:buChar char="-"/>
            </a:pPr>
            <a:endParaRPr lang="en-US" dirty="0">
              <a:solidFill>
                <a:schemeClr val="bg1"/>
              </a:solidFill>
            </a:endParaRPr>
          </a:p>
          <a:p>
            <a:pPr marL="285750" indent="-285750">
              <a:buFontTx/>
              <a:buChar char="-"/>
            </a:pPr>
            <a:r>
              <a:rPr lang="en-US" b="1" dirty="0" err="1" smtClean="0">
                <a:solidFill>
                  <a:schemeClr val="bg1"/>
                </a:solidFill>
              </a:rPr>
              <a:t>model.predict</a:t>
            </a:r>
            <a:r>
              <a:rPr lang="en-US" b="1" dirty="0" smtClean="0">
                <a:solidFill>
                  <a:schemeClr val="bg1"/>
                </a:solidFill>
              </a:rPr>
              <a:t>(</a:t>
            </a:r>
            <a:r>
              <a:rPr lang="en-US" b="1" dirty="0" err="1" smtClean="0">
                <a:solidFill>
                  <a:schemeClr val="bg1"/>
                </a:solidFill>
              </a:rPr>
              <a:t>text_vector</a:t>
            </a:r>
            <a:r>
              <a:rPr lang="en-US" b="1" dirty="0" smtClean="0">
                <a:solidFill>
                  <a:schemeClr val="bg1"/>
                </a:solidFill>
              </a:rPr>
              <a:t>): </a:t>
            </a:r>
            <a:r>
              <a:rPr lang="en-US" dirty="0">
                <a:solidFill>
                  <a:schemeClr val="bg1"/>
                </a:solidFill>
              </a:rPr>
              <a:t>p</a:t>
            </a:r>
            <a:r>
              <a:rPr lang="en-US" dirty="0" smtClean="0">
                <a:solidFill>
                  <a:schemeClr val="bg1"/>
                </a:solidFill>
              </a:rPr>
              <a:t>redicts whether the input text is plagiarized or not using the previously trained model. </a:t>
            </a:r>
          </a:p>
          <a:p>
            <a:pPr marL="742950" lvl="1" indent="-285750">
              <a:buFontTx/>
              <a:buChar char="-"/>
            </a:pPr>
            <a:r>
              <a:rPr lang="en-US" dirty="0" err="1" smtClean="0">
                <a:solidFill>
                  <a:schemeClr val="bg1"/>
                </a:solidFill>
              </a:rPr>
              <a:t>pred</a:t>
            </a:r>
            <a:r>
              <a:rPr lang="en-US" dirty="0" smtClean="0">
                <a:solidFill>
                  <a:schemeClr val="bg1"/>
                </a:solidFill>
              </a:rPr>
              <a:t>[0] == 1: it returns "Plagiarism Identified".</a:t>
            </a:r>
          </a:p>
          <a:p>
            <a:pPr marL="742950" lvl="1" indent="-285750">
              <a:buFontTx/>
              <a:buChar char="-"/>
            </a:pPr>
            <a:r>
              <a:rPr lang="en-US" dirty="0" err="1" smtClean="0">
                <a:solidFill>
                  <a:schemeClr val="bg1"/>
                </a:solidFill>
              </a:rPr>
              <a:t>pred</a:t>
            </a:r>
            <a:r>
              <a:rPr lang="en-US" dirty="0" smtClean="0">
                <a:solidFill>
                  <a:schemeClr val="bg1"/>
                </a:solidFill>
              </a:rPr>
              <a:t>[0] == 0: it returns "No Evidence of Plagiarism".</a:t>
            </a:r>
            <a:endParaRPr lang="en-US" dirty="0">
              <a:solidFill>
                <a:schemeClr val="bg1"/>
              </a:solidFill>
            </a:endParaRPr>
          </a:p>
        </p:txBody>
      </p:sp>
    </p:spTree>
    <p:extLst>
      <p:ext uri="{BB962C8B-B14F-4D97-AF65-F5344CB8AC3E}">
        <p14:creationId xmlns:p14="http://schemas.microsoft.com/office/powerpoint/2010/main" val="1731488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123176" cy="1047779"/>
          </a:xfrm>
          <a:prstGeom prst="rect">
            <a:avLst/>
          </a:prstGeom>
        </p:spPr>
      </p:pic>
      <p:sp>
        <p:nvSpPr>
          <p:cNvPr id="4" name="TextBox 3"/>
          <p:cNvSpPr txBox="1"/>
          <p:nvPr/>
        </p:nvSpPr>
        <p:spPr>
          <a:xfrm>
            <a:off x="2389928" y="262614"/>
            <a:ext cx="4069989" cy="461665"/>
          </a:xfrm>
          <a:prstGeom prst="rect">
            <a:avLst/>
          </a:prstGeom>
          <a:noFill/>
        </p:spPr>
        <p:txBody>
          <a:bodyPr wrap="square" rtlCol="0">
            <a:spAutoFit/>
          </a:bodyPr>
          <a:lstStyle/>
          <a:p>
            <a:r>
              <a:rPr lang="en-US" sz="2400" b="1" dirty="0" smtClean="0">
                <a:solidFill>
                  <a:schemeClr val="accent5">
                    <a:lumMod val="60000"/>
                    <a:lumOff val="40000"/>
                  </a:schemeClr>
                </a:solidFill>
              </a:rPr>
              <a:t>CODE</a:t>
            </a:r>
            <a:endParaRPr lang="en-US" sz="2400" b="1" dirty="0">
              <a:solidFill>
                <a:schemeClr val="accent5">
                  <a:lumMod val="60000"/>
                  <a:lumOff val="40000"/>
                </a:schemeClr>
              </a:solidFill>
            </a:endParaRP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59" y="1700808"/>
            <a:ext cx="8388424" cy="3689872"/>
          </a:xfrm>
          <a:prstGeom prst="rect">
            <a:avLst/>
          </a:prstGeom>
        </p:spPr>
      </p:pic>
    </p:spTree>
    <p:extLst>
      <p:ext uri="{BB962C8B-B14F-4D97-AF65-F5344CB8AC3E}">
        <p14:creationId xmlns:p14="http://schemas.microsoft.com/office/powerpoint/2010/main" val="53919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457778" cy="1212904"/>
          </a:xfrm>
          <a:prstGeom prst="rect">
            <a:avLst/>
          </a:prstGeom>
        </p:spPr>
      </p:pic>
      <p:sp>
        <p:nvSpPr>
          <p:cNvPr id="4" name="TextBox 3"/>
          <p:cNvSpPr txBox="1"/>
          <p:nvPr/>
        </p:nvSpPr>
        <p:spPr>
          <a:xfrm>
            <a:off x="2539076" y="380575"/>
            <a:ext cx="4069989" cy="461665"/>
          </a:xfrm>
          <a:prstGeom prst="rect">
            <a:avLst/>
          </a:prstGeom>
          <a:noFill/>
        </p:spPr>
        <p:txBody>
          <a:bodyPr wrap="square" rtlCol="0">
            <a:spAutoFit/>
          </a:bodyPr>
          <a:lstStyle/>
          <a:p>
            <a:r>
              <a:rPr lang="en-US" sz="2400" b="1" dirty="0" smtClean="0">
                <a:solidFill>
                  <a:schemeClr val="accent6">
                    <a:lumMod val="60000"/>
                    <a:lumOff val="40000"/>
                  </a:schemeClr>
                </a:solidFill>
              </a:rPr>
              <a:t>EXPLANATION</a:t>
            </a:r>
            <a:endParaRPr lang="en-US" sz="2400" b="1" dirty="0">
              <a:solidFill>
                <a:schemeClr val="accent6">
                  <a:lumMod val="60000"/>
                  <a:lumOff val="40000"/>
                </a:schemeClr>
              </a:solidFill>
            </a:endParaRPr>
          </a:p>
        </p:txBody>
      </p:sp>
      <p:sp>
        <p:nvSpPr>
          <p:cNvPr id="5" name="TextBox 4"/>
          <p:cNvSpPr txBox="1"/>
          <p:nvPr/>
        </p:nvSpPr>
        <p:spPr>
          <a:xfrm>
            <a:off x="289595" y="1799959"/>
            <a:ext cx="8568951" cy="3477875"/>
          </a:xfrm>
          <a:prstGeom prst="rect">
            <a:avLst/>
          </a:prstGeom>
          <a:noFill/>
        </p:spPr>
        <p:txBody>
          <a:bodyPr wrap="square" rtlCol="0">
            <a:spAutoFit/>
          </a:bodyPr>
          <a:lstStyle/>
          <a:p>
            <a:r>
              <a:rPr lang="en-US" sz="2000" b="1" dirty="0" smtClean="0">
                <a:solidFill>
                  <a:schemeClr val="bg1"/>
                </a:solidFill>
              </a:rPr>
              <a:t>GRADIO is a Python library used for building web-based applications for machine learning models.</a:t>
            </a:r>
          </a:p>
          <a:p>
            <a:endParaRPr lang="en-US" sz="2000" b="1" dirty="0" smtClean="0">
              <a:solidFill>
                <a:schemeClr val="bg1"/>
              </a:solidFill>
            </a:endParaRPr>
          </a:p>
          <a:p>
            <a:pPr marL="342900" indent="-342900">
              <a:buFontTx/>
              <a:buChar char="-"/>
            </a:pPr>
            <a:r>
              <a:rPr lang="en-US" sz="2000" b="1" dirty="0" err="1" smtClean="0">
                <a:solidFill>
                  <a:schemeClr val="bg1"/>
                </a:solidFill>
              </a:rPr>
              <a:t>gr.Interface</a:t>
            </a:r>
            <a:r>
              <a:rPr lang="en-US" sz="2000" b="1" dirty="0" smtClean="0">
                <a:solidFill>
                  <a:schemeClr val="bg1"/>
                </a:solidFill>
              </a:rPr>
              <a:t>(): </a:t>
            </a:r>
            <a:r>
              <a:rPr lang="en-US" sz="2000" dirty="0">
                <a:solidFill>
                  <a:schemeClr val="bg1"/>
                </a:solidFill>
              </a:rPr>
              <a:t>c</a:t>
            </a:r>
            <a:r>
              <a:rPr lang="en-US" sz="2000" dirty="0" smtClean="0">
                <a:solidFill>
                  <a:schemeClr val="bg1"/>
                </a:solidFill>
              </a:rPr>
              <a:t>reates a simple web interface for users to interact with the plagiarism checker. </a:t>
            </a:r>
            <a:r>
              <a:rPr lang="en-US" sz="2000" i="1" dirty="0" smtClean="0">
                <a:solidFill>
                  <a:schemeClr val="bg1"/>
                </a:solidFill>
              </a:rPr>
              <a:t>{</a:t>
            </a:r>
            <a:r>
              <a:rPr lang="en-US" sz="2000" b="1" i="1" dirty="0" err="1" smtClean="0">
                <a:solidFill>
                  <a:schemeClr val="bg1"/>
                </a:solidFill>
              </a:rPr>
              <a:t>fn</a:t>
            </a:r>
            <a:r>
              <a:rPr lang="en-US" sz="2000" b="1" i="1" dirty="0" smtClean="0">
                <a:solidFill>
                  <a:schemeClr val="bg1"/>
                </a:solidFill>
              </a:rPr>
              <a:t> = : </a:t>
            </a:r>
            <a:r>
              <a:rPr lang="en-US" sz="2000" i="1" dirty="0" smtClean="0">
                <a:solidFill>
                  <a:schemeClr val="bg1"/>
                </a:solidFill>
              </a:rPr>
              <a:t>calls the function when the user submits text</a:t>
            </a:r>
            <a:r>
              <a:rPr lang="en-US" sz="2000" b="1" i="1" dirty="0" smtClean="0">
                <a:solidFill>
                  <a:schemeClr val="bg1"/>
                </a:solidFill>
              </a:rPr>
              <a:t>, inputs = : </a:t>
            </a:r>
            <a:r>
              <a:rPr lang="en-US" sz="2000" i="1" dirty="0" smtClean="0">
                <a:solidFill>
                  <a:schemeClr val="bg1"/>
                </a:solidFill>
              </a:rPr>
              <a:t>provides a textbox where users enter text, </a:t>
            </a:r>
            <a:r>
              <a:rPr lang="en-US" sz="2000" b="1" i="1" dirty="0" smtClean="0">
                <a:solidFill>
                  <a:schemeClr val="bg1"/>
                </a:solidFill>
              </a:rPr>
              <a:t>outputs = : </a:t>
            </a:r>
            <a:r>
              <a:rPr lang="en-US" sz="2000" i="1" dirty="0" smtClean="0">
                <a:solidFill>
                  <a:schemeClr val="bg1"/>
                </a:solidFill>
              </a:rPr>
              <a:t>displays the result as text, </a:t>
            </a:r>
            <a:r>
              <a:rPr lang="en-US" sz="2000" b="1" i="1" dirty="0" smtClean="0">
                <a:solidFill>
                  <a:schemeClr val="bg1"/>
                </a:solidFill>
              </a:rPr>
              <a:t>title = : </a:t>
            </a:r>
            <a:r>
              <a:rPr lang="en-US" sz="2000" i="1" dirty="0" smtClean="0">
                <a:solidFill>
                  <a:schemeClr val="bg1"/>
                </a:solidFill>
              </a:rPr>
              <a:t>adds a title to the </a:t>
            </a:r>
            <a:r>
              <a:rPr lang="en-US" sz="2000" i="1" dirty="0" err="1" smtClean="0">
                <a:solidFill>
                  <a:schemeClr val="bg1"/>
                </a:solidFill>
              </a:rPr>
              <a:t>interface.title</a:t>
            </a:r>
            <a:r>
              <a:rPr lang="en-US" sz="2000" i="1" dirty="0" smtClean="0">
                <a:solidFill>
                  <a:schemeClr val="bg1"/>
                </a:solidFill>
              </a:rPr>
              <a:t> = "Plagiarism Checker": The title that will appear at the top of the web app}</a:t>
            </a:r>
          </a:p>
          <a:p>
            <a:endParaRPr lang="en-US" sz="2000" i="1" dirty="0" smtClean="0">
              <a:solidFill>
                <a:schemeClr val="bg1"/>
              </a:solidFill>
            </a:endParaRPr>
          </a:p>
          <a:p>
            <a:pPr marL="342900" indent="-342900">
              <a:buFontTx/>
              <a:buChar char="-"/>
            </a:pPr>
            <a:r>
              <a:rPr lang="en-US" sz="2000" b="1" dirty="0" err="1" smtClean="0">
                <a:solidFill>
                  <a:schemeClr val="bg1"/>
                </a:solidFill>
              </a:rPr>
              <a:t>interface.launch</a:t>
            </a:r>
            <a:r>
              <a:rPr lang="en-US" sz="2000" b="1" dirty="0" smtClean="0">
                <a:solidFill>
                  <a:schemeClr val="bg1"/>
                </a:solidFill>
              </a:rPr>
              <a:t>(share=True)</a:t>
            </a:r>
            <a:r>
              <a:rPr lang="en-US" sz="2000" dirty="0" smtClean="0">
                <a:solidFill>
                  <a:schemeClr val="bg1"/>
                </a:solidFill>
              </a:rPr>
              <a:t>: launches the </a:t>
            </a:r>
            <a:r>
              <a:rPr lang="en-US" sz="2000" dirty="0" err="1">
                <a:solidFill>
                  <a:schemeClr val="bg1"/>
                </a:solidFill>
              </a:rPr>
              <a:t>g</a:t>
            </a:r>
            <a:r>
              <a:rPr lang="en-US" sz="2000" dirty="0" err="1" smtClean="0">
                <a:solidFill>
                  <a:schemeClr val="bg1"/>
                </a:solidFill>
              </a:rPr>
              <a:t>radio</a:t>
            </a:r>
            <a:r>
              <a:rPr lang="en-US" sz="2000" dirty="0" smtClean="0">
                <a:solidFill>
                  <a:schemeClr val="bg1"/>
                </a:solidFill>
              </a:rPr>
              <a:t> interface and makes it available via a public link that you can share.</a:t>
            </a:r>
            <a:endParaRPr lang="en-US" sz="2000" dirty="0">
              <a:solidFill>
                <a:schemeClr val="bg1"/>
              </a:solidFill>
            </a:endParaRPr>
          </a:p>
        </p:txBody>
      </p:sp>
    </p:spTree>
    <p:extLst>
      <p:ext uri="{BB962C8B-B14F-4D97-AF65-F5344CB8AC3E}">
        <p14:creationId xmlns:p14="http://schemas.microsoft.com/office/powerpoint/2010/main" val="23853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25" y="1340768"/>
            <a:ext cx="8772891" cy="4536504"/>
          </a:xfrm>
          <a:prstGeom prst="rect">
            <a:avLst/>
          </a:prstGeom>
        </p:spPr>
      </p:pic>
      <p:sp>
        <p:nvSpPr>
          <p:cNvPr id="4" name="TextBox 3"/>
          <p:cNvSpPr txBox="1"/>
          <p:nvPr/>
        </p:nvSpPr>
        <p:spPr>
          <a:xfrm>
            <a:off x="395536" y="332656"/>
            <a:ext cx="6048672" cy="461665"/>
          </a:xfrm>
          <a:prstGeom prst="rect">
            <a:avLst/>
          </a:prstGeom>
          <a:noFill/>
        </p:spPr>
        <p:txBody>
          <a:bodyPr wrap="square" rtlCol="0">
            <a:spAutoFit/>
          </a:bodyPr>
          <a:lstStyle/>
          <a:p>
            <a:r>
              <a:rPr lang="en-US" sz="2400" b="1" dirty="0" smtClean="0">
                <a:solidFill>
                  <a:schemeClr val="accent6">
                    <a:lumMod val="60000"/>
                    <a:lumOff val="40000"/>
                  </a:schemeClr>
                </a:solidFill>
              </a:rPr>
              <a:t>Example results 1</a:t>
            </a:r>
            <a:endParaRPr lang="en-US" sz="2400" b="1" dirty="0">
              <a:solidFill>
                <a:schemeClr val="accent6">
                  <a:lumMod val="60000"/>
                  <a:lumOff val="40000"/>
                </a:schemeClr>
              </a:solidFill>
            </a:endParaRPr>
          </a:p>
        </p:txBody>
      </p:sp>
    </p:spTree>
    <p:extLst>
      <p:ext uri="{BB962C8B-B14F-4D97-AF65-F5344CB8AC3E}">
        <p14:creationId xmlns:p14="http://schemas.microsoft.com/office/powerpoint/2010/main" val="3250615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sp>
        <p:nvSpPr>
          <p:cNvPr id="3" name="TextBox 2"/>
          <p:cNvSpPr txBox="1"/>
          <p:nvPr/>
        </p:nvSpPr>
        <p:spPr>
          <a:xfrm>
            <a:off x="395536" y="332656"/>
            <a:ext cx="6048672" cy="461665"/>
          </a:xfrm>
          <a:prstGeom prst="rect">
            <a:avLst/>
          </a:prstGeom>
          <a:noFill/>
        </p:spPr>
        <p:txBody>
          <a:bodyPr wrap="square" rtlCol="0">
            <a:spAutoFit/>
          </a:bodyPr>
          <a:lstStyle/>
          <a:p>
            <a:r>
              <a:rPr lang="en-US" sz="2400" b="1" dirty="0" smtClean="0">
                <a:solidFill>
                  <a:schemeClr val="accent6">
                    <a:lumMod val="60000"/>
                    <a:lumOff val="40000"/>
                  </a:schemeClr>
                </a:solidFill>
              </a:rPr>
              <a:t>Example results 2</a:t>
            </a:r>
            <a:endParaRPr lang="en-US" sz="2400" b="1" dirty="0">
              <a:solidFill>
                <a:schemeClr val="accent6">
                  <a:lumMod val="60000"/>
                  <a:lumOff val="40000"/>
                </a:schemeClr>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94" y="1268760"/>
            <a:ext cx="8748464" cy="4392488"/>
          </a:xfrm>
          <a:prstGeom prst="rect">
            <a:avLst/>
          </a:prstGeom>
        </p:spPr>
      </p:pic>
    </p:spTree>
    <p:extLst>
      <p:ext uri="{BB962C8B-B14F-4D97-AF65-F5344CB8AC3E}">
        <p14:creationId xmlns:p14="http://schemas.microsoft.com/office/powerpoint/2010/main" val="677350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sp>
        <p:nvSpPr>
          <p:cNvPr id="3" name="TextBox 2"/>
          <p:cNvSpPr txBox="1"/>
          <p:nvPr/>
        </p:nvSpPr>
        <p:spPr>
          <a:xfrm>
            <a:off x="395536" y="332656"/>
            <a:ext cx="6048672" cy="461665"/>
          </a:xfrm>
          <a:prstGeom prst="rect">
            <a:avLst/>
          </a:prstGeom>
          <a:noFill/>
        </p:spPr>
        <p:txBody>
          <a:bodyPr wrap="square" rtlCol="0">
            <a:spAutoFit/>
          </a:bodyPr>
          <a:lstStyle/>
          <a:p>
            <a:r>
              <a:rPr lang="en-US" sz="2400" b="1" dirty="0" smtClean="0">
                <a:solidFill>
                  <a:schemeClr val="accent6">
                    <a:lumMod val="60000"/>
                    <a:lumOff val="40000"/>
                  </a:schemeClr>
                </a:solidFill>
              </a:rPr>
              <a:t>Example results 3</a:t>
            </a:r>
            <a:endParaRPr lang="en-US" sz="2400" b="1" dirty="0">
              <a:solidFill>
                <a:schemeClr val="accent6">
                  <a:lumMod val="60000"/>
                  <a:lumOff val="40000"/>
                </a:schemeClr>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27" y="1340768"/>
            <a:ext cx="8964488" cy="4392488"/>
          </a:xfrm>
          <a:prstGeom prst="rect">
            <a:avLst/>
          </a:prstGeom>
        </p:spPr>
      </p:pic>
    </p:spTree>
    <p:extLst>
      <p:ext uri="{BB962C8B-B14F-4D97-AF65-F5344CB8AC3E}">
        <p14:creationId xmlns:p14="http://schemas.microsoft.com/office/powerpoint/2010/main" val="3734155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sp>
        <p:nvSpPr>
          <p:cNvPr id="3" name="TextBox 2"/>
          <p:cNvSpPr txBox="1"/>
          <p:nvPr/>
        </p:nvSpPr>
        <p:spPr>
          <a:xfrm>
            <a:off x="395536" y="332656"/>
            <a:ext cx="6048672" cy="461665"/>
          </a:xfrm>
          <a:prstGeom prst="rect">
            <a:avLst/>
          </a:prstGeom>
          <a:noFill/>
        </p:spPr>
        <p:txBody>
          <a:bodyPr wrap="square" rtlCol="0">
            <a:spAutoFit/>
          </a:bodyPr>
          <a:lstStyle/>
          <a:p>
            <a:r>
              <a:rPr lang="en-US" sz="2400" b="1" dirty="0" smtClean="0">
                <a:solidFill>
                  <a:schemeClr val="accent6">
                    <a:lumMod val="60000"/>
                    <a:lumOff val="40000"/>
                  </a:schemeClr>
                </a:solidFill>
              </a:rPr>
              <a:t>Example results 4</a:t>
            </a:r>
            <a:endParaRPr lang="en-US" sz="2400" b="1" dirty="0">
              <a:solidFill>
                <a:schemeClr val="accent6">
                  <a:lumMod val="60000"/>
                  <a:lumOff val="40000"/>
                </a:schemeClr>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31" y="1484784"/>
            <a:ext cx="8892480" cy="4248471"/>
          </a:xfrm>
          <a:prstGeom prst="rect">
            <a:avLst/>
          </a:prstGeom>
        </p:spPr>
      </p:pic>
    </p:spTree>
    <p:extLst>
      <p:ext uri="{BB962C8B-B14F-4D97-AF65-F5344CB8AC3E}">
        <p14:creationId xmlns:p14="http://schemas.microsoft.com/office/powerpoint/2010/main" val="3226168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sp>
        <p:nvSpPr>
          <p:cNvPr id="3" name="TextBox 2"/>
          <p:cNvSpPr txBox="1"/>
          <p:nvPr/>
        </p:nvSpPr>
        <p:spPr>
          <a:xfrm>
            <a:off x="793651" y="1316952"/>
            <a:ext cx="7560840" cy="4216539"/>
          </a:xfrm>
          <a:prstGeom prst="rect">
            <a:avLst/>
          </a:prstGeom>
          <a:noFill/>
        </p:spPr>
        <p:txBody>
          <a:bodyPr wrap="square" rtlCol="0">
            <a:spAutoFit/>
          </a:bodyPr>
          <a:lstStyle/>
          <a:p>
            <a:r>
              <a:rPr lang="en-US" sz="2800" b="1" dirty="0" smtClean="0">
                <a:solidFill>
                  <a:schemeClr val="bg1"/>
                </a:solidFill>
              </a:rPr>
              <a:t>3. Result</a:t>
            </a:r>
          </a:p>
          <a:p>
            <a:endParaRPr lang="en-US" sz="2000" dirty="0" smtClean="0">
              <a:solidFill>
                <a:schemeClr val="bg1"/>
              </a:solidFill>
            </a:endParaRPr>
          </a:p>
          <a:p>
            <a:r>
              <a:rPr lang="en-US" sz="2000" dirty="0" smtClean="0">
                <a:solidFill>
                  <a:schemeClr val="bg1"/>
                </a:solidFill>
              </a:rPr>
              <a:t>In conclusion, a plagiarism detection model was developed using the Bernoulli Naive Bayes (BNB) classifier and a TF-IDF </a:t>
            </a:r>
            <a:r>
              <a:rPr lang="en-US" sz="2000" dirty="0" err="1" smtClean="0">
                <a:solidFill>
                  <a:schemeClr val="bg1"/>
                </a:solidFill>
              </a:rPr>
              <a:t>vectorizer</a:t>
            </a:r>
            <a:r>
              <a:rPr lang="en-US" sz="2000" dirty="0" smtClean="0">
                <a:solidFill>
                  <a:schemeClr val="bg1"/>
                </a:solidFill>
              </a:rPr>
              <a:t> to identify potential cases of plagiarism in text. The model was trained on a dataset containing labeled examples of both plagiarized and non-plagiarized text.  As a result, the performance of the trained Bernoulli Naive Bayes (BNB) model was evaluated using accuracy metrics and confusion matrix analysis. The model achieved an accuracy score of 88%, indicating its ability to correctly classify text as either plagiarized or not plagiarized. The confusion matrix provided insight into the model's performance, showing the number of true positives, false positives, true negatives, and false negatives.</a:t>
            </a:r>
            <a:endParaRPr lang="en-US" sz="2000" dirty="0">
              <a:solidFill>
                <a:schemeClr val="bg1"/>
              </a:solidFill>
            </a:endParaRPr>
          </a:p>
        </p:txBody>
      </p:sp>
    </p:spTree>
    <p:extLst>
      <p:ext uri="{BB962C8B-B14F-4D97-AF65-F5344CB8AC3E}">
        <p14:creationId xmlns:p14="http://schemas.microsoft.com/office/powerpoint/2010/main" val="13026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sp>
        <p:nvSpPr>
          <p:cNvPr id="3" name="TextBox 2"/>
          <p:cNvSpPr txBox="1"/>
          <p:nvPr/>
        </p:nvSpPr>
        <p:spPr>
          <a:xfrm>
            <a:off x="1008639" y="1932505"/>
            <a:ext cx="7130863" cy="2985433"/>
          </a:xfrm>
          <a:prstGeom prst="rect">
            <a:avLst/>
          </a:prstGeom>
          <a:noFill/>
        </p:spPr>
        <p:txBody>
          <a:bodyPr wrap="square" rtlCol="0">
            <a:spAutoFit/>
          </a:bodyPr>
          <a:lstStyle/>
          <a:p>
            <a:r>
              <a:rPr lang="en-US" sz="2800" b="1" dirty="0" smtClean="0">
                <a:solidFill>
                  <a:schemeClr val="bg1"/>
                </a:solidFill>
              </a:rPr>
              <a:t>2. Python code</a:t>
            </a:r>
          </a:p>
          <a:p>
            <a:endParaRPr lang="en-US" sz="2000" dirty="0" smtClean="0">
              <a:solidFill>
                <a:schemeClr val="bg1"/>
              </a:solidFill>
            </a:endParaRPr>
          </a:p>
          <a:p>
            <a:r>
              <a:rPr lang="en-US" sz="2000" dirty="0" smtClean="0">
                <a:solidFill>
                  <a:schemeClr val="bg1"/>
                </a:solidFill>
              </a:rPr>
              <a:t>The second chapter focuses on Python programming and is divided into 2 main sections: the coding segment and the explanatory segment. The first section presents the actual Python code. The second section provides a detailed explanation of the code. Together, these sections aim to provide both practical implementation and theoretical comprehension of Python programming concepts.</a:t>
            </a:r>
            <a:endParaRPr lang="en-US" sz="2000" dirty="0">
              <a:solidFill>
                <a:schemeClr val="bg1"/>
              </a:solidFill>
            </a:endParaRPr>
          </a:p>
        </p:txBody>
      </p:sp>
    </p:spTree>
    <p:extLst>
      <p:ext uri="{BB962C8B-B14F-4D97-AF65-F5344CB8AC3E}">
        <p14:creationId xmlns:p14="http://schemas.microsoft.com/office/powerpoint/2010/main" val="338741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959" y="1217860"/>
            <a:ext cx="8690529" cy="4898460"/>
          </a:xfrm>
          <a:prstGeom prst="rect">
            <a:avLst/>
          </a:prstGeom>
        </p:spPr>
      </p:pic>
      <p:sp>
        <p:nvSpPr>
          <p:cNvPr id="6" name="TextBox 5"/>
          <p:cNvSpPr txBox="1"/>
          <p:nvPr/>
        </p:nvSpPr>
        <p:spPr>
          <a:xfrm>
            <a:off x="289061" y="6202049"/>
            <a:ext cx="6552728" cy="400110"/>
          </a:xfrm>
          <a:prstGeom prst="rect">
            <a:avLst/>
          </a:prstGeom>
          <a:noFill/>
        </p:spPr>
        <p:txBody>
          <a:bodyPr wrap="square" rtlCol="0">
            <a:spAutoFit/>
          </a:bodyPr>
          <a:lstStyle/>
          <a:p>
            <a:r>
              <a:rPr lang="en-US" sz="2000" dirty="0" smtClean="0">
                <a:solidFill>
                  <a:schemeClr val="bg1"/>
                </a:solidFill>
              </a:rPr>
              <a:t>Initially, we should import necessary libraries.</a:t>
            </a:r>
            <a:endParaRPr lang="en-US" sz="2000" dirty="0">
              <a:solidFill>
                <a:schemeClr val="bg1"/>
              </a:solidFill>
            </a:endParaRPr>
          </a:p>
        </p:txBody>
      </p:sp>
      <p:pic>
        <p:nvPicPr>
          <p:cNvPr id="8" name="Рисунок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956"/>
            <a:ext cx="2457778" cy="1212904"/>
          </a:xfrm>
          <a:prstGeom prst="rect">
            <a:avLst/>
          </a:prstGeom>
        </p:spPr>
      </p:pic>
      <p:sp>
        <p:nvSpPr>
          <p:cNvPr id="9" name="TextBox 8"/>
          <p:cNvSpPr txBox="1"/>
          <p:nvPr/>
        </p:nvSpPr>
        <p:spPr>
          <a:xfrm>
            <a:off x="2584228" y="380575"/>
            <a:ext cx="4069989" cy="461665"/>
          </a:xfrm>
          <a:prstGeom prst="rect">
            <a:avLst/>
          </a:prstGeom>
          <a:noFill/>
        </p:spPr>
        <p:txBody>
          <a:bodyPr wrap="square" rtlCol="0">
            <a:spAutoFit/>
          </a:bodyPr>
          <a:lstStyle/>
          <a:p>
            <a:r>
              <a:rPr lang="en-US" sz="2400" b="1" dirty="0" smtClean="0">
                <a:solidFill>
                  <a:schemeClr val="accent5">
                    <a:lumMod val="60000"/>
                    <a:lumOff val="40000"/>
                  </a:schemeClr>
                </a:solidFill>
              </a:rPr>
              <a:t>CODE</a:t>
            </a:r>
            <a:endParaRPr lang="en-US" sz="2400" b="1" dirty="0">
              <a:solidFill>
                <a:schemeClr val="accent5">
                  <a:lumMod val="60000"/>
                  <a:lumOff val="40000"/>
                </a:schemeClr>
              </a:solidFill>
            </a:endParaRPr>
          </a:p>
        </p:txBody>
      </p:sp>
    </p:spTree>
    <p:extLst>
      <p:ext uri="{BB962C8B-B14F-4D97-AF65-F5344CB8AC3E}">
        <p14:creationId xmlns:p14="http://schemas.microsoft.com/office/powerpoint/2010/main" val="195622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dirty="0"/>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457778" cy="1212904"/>
          </a:xfrm>
          <a:prstGeom prst="rect">
            <a:avLst/>
          </a:prstGeom>
        </p:spPr>
      </p:pic>
      <p:sp>
        <p:nvSpPr>
          <p:cNvPr id="4" name="TextBox 3"/>
          <p:cNvSpPr txBox="1"/>
          <p:nvPr/>
        </p:nvSpPr>
        <p:spPr>
          <a:xfrm>
            <a:off x="2539076" y="380575"/>
            <a:ext cx="4069989" cy="461665"/>
          </a:xfrm>
          <a:prstGeom prst="rect">
            <a:avLst/>
          </a:prstGeom>
          <a:noFill/>
        </p:spPr>
        <p:txBody>
          <a:bodyPr wrap="square" rtlCol="0">
            <a:spAutoFit/>
          </a:bodyPr>
          <a:lstStyle/>
          <a:p>
            <a:r>
              <a:rPr lang="en-US" sz="2400" b="1" dirty="0" smtClean="0">
                <a:solidFill>
                  <a:schemeClr val="accent6">
                    <a:lumMod val="60000"/>
                    <a:lumOff val="40000"/>
                  </a:schemeClr>
                </a:solidFill>
              </a:rPr>
              <a:t>EXPLANATION</a:t>
            </a:r>
            <a:endParaRPr lang="en-US" sz="2400" b="1" dirty="0">
              <a:solidFill>
                <a:schemeClr val="accent6">
                  <a:lumMod val="60000"/>
                  <a:lumOff val="40000"/>
                </a:schemeClr>
              </a:solidFill>
            </a:endParaRPr>
          </a:p>
        </p:txBody>
      </p:sp>
      <p:sp>
        <p:nvSpPr>
          <p:cNvPr id="5" name="TextBox 4"/>
          <p:cNvSpPr txBox="1"/>
          <p:nvPr/>
        </p:nvSpPr>
        <p:spPr>
          <a:xfrm>
            <a:off x="395536" y="1236421"/>
            <a:ext cx="8424936" cy="5324535"/>
          </a:xfrm>
          <a:prstGeom prst="rect">
            <a:avLst/>
          </a:prstGeom>
          <a:noFill/>
        </p:spPr>
        <p:txBody>
          <a:bodyPr wrap="square" rtlCol="0">
            <a:spAutoFit/>
          </a:bodyPr>
          <a:lstStyle/>
          <a:p>
            <a:pPr marL="342900" indent="-342900">
              <a:buFontTx/>
              <a:buChar char="-"/>
            </a:pPr>
            <a:r>
              <a:rPr lang="en-US" sz="2000" b="1" dirty="0" smtClean="0">
                <a:solidFill>
                  <a:schemeClr val="bg1"/>
                </a:solidFill>
              </a:rPr>
              <a:t>SSL</a:t>
            </a:r>
            <a:r>
              <a:rPr lang="en-US" sz="2000" dirty="0" smtClean="0">
                <a:solidFill>
                  <a:schemeClr val="bg1"/>
                </a:solidFill>
              </a:rPr>
              <a:t> </a:t>
            </a:r>
            <a:r>
              <a:rPr lang="en-US" sz="2000" dirty="0">
                <a:solidFill>
                  <a:schemeClr val="bg1"/>
                </a:solidFill>
              </a:rPr>
              <a:t>(Secure Sockets Layer</a:t>
            </a:r>
            <a:r>
              <a:rPr lang="en-US" sz="2000" dirty="0" smtClean="0">
                <a:solidFill>
                  <a:schemeClr val="bg1"/>
                </a:solidFill>
              </a:rPr>
              <a:t>): it is responsible for handling encrypted network connections, such as HTTPS requests.</a:t>
            </a:r>
          </a:p>
          <a:p>
            <a:endParaRPr lang="en-US" sz="2000" dirty="0">
              <a:solidFill>
                <a:schemeClr val="bg1"/>
              </a:solidFill>
            </a:endParaRPr>
          </a:p>
          <a:p>
            <a:pPr marL="342900" indent="-342900">
              <a:buFontTx/>
              <a:buChar char="-"/>
            </a:pPr>
            <a:r>
              <a:rPr lang="en-US" sz="2000" b="1" dirty="0" smtClean="0">
                <a:solidFill>
                  <a:schemeClr val="bg1"/>
                </a:solidFill>
              </a:rPr>
              <a:t>pandas</a:t>
            </a:r>
            <a:r>
              <a:rPr lang="en-US" sz="2000" dirty="0">
                <a:solidFill>
                  <a:schemeClr val="bg1"/>
                </a:solidFill>
              </a:rPr>
              <a:t>: for data manipulation and analysis</a:t>
            </a:r>
            <a:r>
              <a:rPr lang="en-US" sz="2000" dirty="0" smtClean="0">
                <a:solidFill>
                  <a:schemeClr val="bg1"/>
                </a:solidFill>
              </a:rPr>
              <a:t>.</a:t>
            </a:r>
          </a:p>
          <a:p>
            <a:endParaRPr lang="en-US" sz="2000" dirty="0">
              <a:solidFill>
                <a:schemeClr val="bg1"/>
              </a:solidFill>
            </a:endParaRPr>
          </a:p>
          <a:p>
            <a:pPr marL="342900" indent="-342900">
              <a:buFontTx/>
              <a:buChar char="-"/>
            </a:pPr>
            <a:r>
              <a:rPr lang="en-US" sz="2000" b="1" dirty="0" err="1" smtClean="0">
                <a:solidFill>
                  <a:schemeClr val="bg1"/>
                </a:solidFill>
              </a:rPr>
              <a:t>numpy</a:t>
            </a:r>
            <a:r>
              <a:rPr lang="en-US" sz="2000" dirty="0">
                <a:solidFill>
                  <a:schemeClr val="bg1"/>
                </a:solidFill>
              </a:rPr>
              <a:t>: provides numerical operations</a:t>
            </a:r>
            <a:r>
              <a:rPr lang="en-US" sz="2000" dirty="0" smtClean="0">
                <a:solidFill>
                  <a:schemeClr val="bg1"/>
                </a:solidFill>
              </a:rPr>
              <a:t>.</a:t>
            </a:r>
          </a:p>
          <a:p>
            <a:endParaRPr lang="en-US" sz="2000" dirty="0">
              <a:solidFill>
                <a:schemeClr val="bg1"/>
              </a:solidFill>
            </a:endParaRPr>
          </a:p>
          <a:p>
            <a:pPr marL="342900" indent="-342900">
              <a:buFontTx/>
              <a:buChar char="-"/>
            </a:pPr>
            <a:r>
              <a:rPr lang="en-US" sz="2000" b="1" dirty="0" err="1" smtClean="0">
                <a:solidFill>
                  <a:schemeClr val="bg1"/>
                </a:solidFill>
              </a:rPr>
              <a:t>sklearn</a:t>
            </a:r>
            <a:r>
              <a:rPr lang="en-US" sz="2000" dirty="0">
                <a:solidFill>
                  <a:schemeClr val="bg1"/>
                </a:solidFill>
              </a:rPr>
              <a:t>: for machine learning</a:t>
            </a:r>
            <a:r>
              <a:rPr lang="en-US" sz="2000" dirty="0" smtClean="0">
                <a:solidFill>
                  <a:schemeClr val="bg1"/>
                </a:solidFill>
              </a:rPr>
              <a:t>:</a:t>
            </a:r>
            <a:endParaRPr lang="en-US" sz="2000" dirty="0">
              <a:solidFill>
                <a:schemeClr val="bg1"/>
              </a:solidFill>
            </a:endParaRPr>
          </a:p>
          <a:p>
            <a:pPr lvl="1"/>
            <a:r>
              <a:rPr lang="en-US" sz="2000" dirty="0">
                <a:solidFill>
                  <a:schemeClr val="bg1"/>
                </a:solidFill>
              </a:rPr>
              <a:t>  1. </a:t>
            </a:r>
            <a:r>
              <a:rPr lang="en-US" sz="2000" b="1" dirty="0" err="1">
                <a:solidFill>
                  <a:schemeClr val="bg1"/>
                </a:solidFill>
              </a:rPr>
              <a:t>train_test_split</a:t>
            </a:r>
            <a:r>
              <a:rPr lang="en-US" sz="2000" dirty="0">
                <a:solidFill>
                  <a:schemeClr val="bg1"/>
                </a:solidFill>
              </a:rPr>
              <a:t>: Splits data into training and testing sets.</a:t>
            </a:r>
          </a:p>
          <a:p>
            <a:pPr lvl="1"/>
            <a:r>
              <a:rPr lang="en-US" sz="2000" dirty="0">
                <a:solidFill>
                  <a:schemeClr val="bg1"/>
                </a:solidFill>
              </a:rPr>
              <a:t>  2. </a:t>
            </a:r>
            <a:r>
              <a:rPr lang="en-US" sz="2000" b="1" dirty="0" err="1">
                <a:solidFill>
                  <a:schemeClr val="bg1"/>
                </a:solidFill>
              </a:rPr>
              <a:t>GridSearchCV</a:t>
            </a:r>
            <a:r>
              <a:rPr lang="en-US" sz="2000" dirty="0">
                <a:solidFill>
                  <a:schemeClr val="bg1"/>
                </a:solidFill>
              </a:rPr>
              <a:t>: performs </a:t>
            </a:r>
            <a:r>
              <a:rPr lang="en-US" sz="2000" dirty="0" err="1">
                <a:solidFill>
                  <a:schemeClr val="bg1"/>
                </a:solidFill>
              </a:rPr>
              <a:t>hyperparameter</a:t>
            </a:r>
            <a:r>
              <a:rPr lang="en-US" sz="2000" dirty="0">
                <a:solidFill>
                  <a:schemeClr val="bg1"/>
                </a:solidFill>
              </a:rPr>
              <a:t> tuning.</a:t>
            </a:r>
          </a:p>
          <a:p>
            <a:pPr lvl="1"/>
            <a:r>
              <a:rPr lang="en-US" sz="2000" dirty="0">
                <a:solidFill>
                  <a:schemeClr val="bg1"/>
                </a:solidFill>
              </a:rPr>
              <a:t>  3. </a:t>
            </a:r>
            <a:r>
              <a:rPr lang="en-US" sz="2000" b="1" dirty="0">
                <a:solidFill>
                  <a:schemeClr val="bg1"/>
                </a:solidFill>
              </a:rPr>
              <a:t>Standard </a:t>
            </a:r>
            <a:r>
              <a:rPr lang="en-US" sz="2000" b="1" dirty="0" err="1">
                <a:solidFill>
                  <a:schemeClr val="bg1"/>
                </a:solidFill>
              </a:rPr>
              <a:t>scaler</a:t>
            </a:r>
            <a:r>
              <a:rPr lang="en-US" sz="2000" dirty="0">
                <a:solidFill>
                  <a:schemeClr val="bg1"/>
                </a:solidFill>
              </a:rPr>
              <a:t>: Standardizes features by scaling them.</a:t>
            </a:r>
          </a:p>
          <a:p>
            <a:pPr lvl="1"/>
            <a:r>
              <a:rPr lang="en-US" sz="2000" dirty="0">
                <a:solidFill>
                  <a:schemeClr val="bg1"/>
                </a:solidFill>
              </a:rPr>
              <a:t>  4. </a:t>
            </a:r>
            <a:r>
              <a:rPr lang="en-US" sz="2000" b="1" dirty="0">
                <a:solidFill>
                  <a:schemeClr val="bg1"/>
                </a:solidFill>
              </a:rPr>
              <a:t>Accuracy score</a:t>
            </a:r>
            <a:r>
              <a:rPr lang="en-US" sz="2000" dirty="0">
                <a:solidFill>
                  <a:schemeClr val="bg1"/>
                </a:solidFill>
              </a:rPr>
              <a:t>: measures classification accuracy.</a:t>
            </a:r>
          </a:p>
          <a:p>
            <a:pPr lvl="1"/>
            <a:r>
              <a:rPr lang="en-US" sz="2000" dirty="0">
                <a:solidFill>
                  <a:schemeClr val="bg1"/>
                </a:solidFill>
              </a:rPr>
              <a:t>  5. </a:t>
            </a:r>
            <a:r>
              <a:rPr lang="en-US" sz="2000" b="1" dirty="0">
                <a:solidFill>
                  <a:schemeClr val="bg1"/>
                </a:solidFill>
              </a:rPr>
              <a:t>Classification report</a:t>
            </a:r>
            <a:r>
              <a:rPr lang="en-US" sz="2000" dirty="0">
                <a:solidFill>
                  <a:schemeClr val="bg1"/>
                </a:solidFill>
              </a:rPr>
              <a:t>: provides precision, recall, and F1-score.</a:t>
            </a:r>
          </a:p>
          <a:p>
            <a:pPr lvl="1"/>
            <a:r>
              <a:rPr lang="en-US" sz="2000" dirty="0">
                <a:solidFill>
                  <a:schemeClr val="bg1"/>
                </a:solidFill>
              </a:rPr>
              <a:t>  6. </a:t>
            </a:r>
            <a:r>
              <a:rPr lang="en-US" sz="2000" b="1" dirty="0">
                <a:solidFill>
                  <a:schemeClr val="bg1"/>
                </a:solidFill>
              </a:rPr>
              <a:t>Confusion matrix</a:t>
            </a:r>
            <a:r>
              <a:rPr lang="en-US" sz="2000" dirty="0">
                <a:solidFill>
                  <a:schemeClr val="bg1"/>
                </a:solidFill>
              </a:rPr>
              <a:t>: displays classification performance in matrix form.</a:t>
            </a:r>
          </a:p>
          <a:p>
            <a:pPr lvl="1"/>
            <a:r>
              <a:rPr lang="en-US" sz="2000" dirty="0">
                <a:solidFill>
                  <a:schemeClr val="bg1"/>
                </a:solidFill>
              </a:rPr>
              <a:t>  7. </a:t>
            </a:r>
            <a:r>
              <a:rPr lang="en-US" sz="2000" b="1" dirty="0" err="1">
                <a:solidFill>
                  <a:schemeClr val="bg1"/>
                </a:solidFill>
              </a:rPr>
              <a:t>TfidfVectorizer</a:t>
            </a:r>
            <a:r>
              <a:rPr lang="en-US" sz="2000" dirty="0">
                <a:solidFill>
                  <a:schemeClr val="bg1"/>
                </a:solidFill>
              </a:rPr>
              <a:t>: converts text into numerical features using TF-IDF.</a:t>
            </a:r>
          </a:p>
          <a:p>
            <a:pPr lvl="1"/>
            <a:r>
              <a:rPr lang="en-US" sz="2000" dirty="0">
                <a:solidFill>
                  <a:schemeClr val="bg1"/>
                </a:solidFill>
              </a:rPr>
              <a:t>  8. </a:t>
            </a:r>
            <a:r>
              <a:rPr lang="en-US" sz="2000" b="1" dirty="0" err="1">
                <a:solidFill>
                  <a:schemeClr val="bg1"/>
                </a:solidFill>
              </a:rPr>
              <a:t>BernoulliNB</a:t>
            </a:r>
            <a:r>
              <a:rPr lang="en-US" sz="2000" dirty="0">
                <a:solidFill>
                  <a:schemeClr val="bg1"/>
                </a:solidFill>
              </a:rPr>
              <a:t>: it is a variation of the Naive Bayes algorithm used for binary/</a:t>
            </a:r>
            <a:r>
              <a:rPr lang="en-US" sz="2000" dirty="0" err="1">
                <a:solidFill>
                  <a:schemeClr val="bg1"/>
                </a:solidFill>
              </a:rPr>
              <a:t>boolean</a:t>
            </a:r>
            <a:r>
              <a:rPr lang="en-US" sz="2000" dirty="0">
                <a:solidFill>
                  <a:schemeClr val="bg1"/>
                </a:solidFill>
              </a:rPr>
              <a:t> features</a:t>
            </a:r>
            <a:r>
              <a:rPr lang="en-US" sz="2000" dirty="0" smtClean="0">
                <a:solidFill>
                  <a:schemeClr val="bg1"/>
                </a:solidFill>
              </a:rPr>
              <a:t>.</a:t>
            </a:r>
            <a:endParaRPr lang="en-US" sz="2000" dirty="0">
              <a:solidFill>
                <a:schemeClr val="bg1"/>
              </a:solidFill>
            </a:endParaRPr>
          </a:p>
        </p:txBody>
      </p:sp>
    </p:spTree>
    <p:extLst>
      <p:ext uri="{BB962C8B-B14F-4D97-AF65-F5344CB8AC3E}">
        <p14:creationId xmlns:p14="http://schemas.microsoft.com/office/powerpoint/2010/main" val="372764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sp>
        <p:nvSpPr>
          <p:cNvPr id="3" name="Прямоугольник 2"/>
          <p:cNvSpPr/>
          <p:nvPr/>
        </p:nvSpPr>
        <p:spPr>
          <a:xfrm>
            <a:off x="452901" y="1484784"/>
            <a:ext cx="8242337" cy="5293757"/>
          </a:xfrm>
          <a:prstGeom prst="rect">
            <a:avLst/>
          </a:prstGeom>
        </p:spPr>
        <p:txBody>
          <a:bodyPr wrap="square">
            <a:spAutoFit/>
          </a:bodyPr>
          <a:lstStyle/>
          <a:p>
            <a:pPr marL="285750" indent="-285750">
              <a:buFontTx/>
              <a:buChar char="-"/>
            </a:pPr>
            <a:r>
              <a:rPr lang="en-US" sz="2000" b="1" dirty="0" err="1" smtClean="0">
                <a:solidFill>
                  <a:schemeClr val="bg1"/>
                </a:solidFill>
              </a:rPr>
              <a:t>matplotlib</a:t>
            </a:r>
            <a:r>
              <a:rPr lang="en-US" sz="2000" dirty="0" smtClean="0">
                <a:solidFill>
                  <a:schemeClr val="bg1"/>
                </a:solidFill>
              </a:rPr>
              <a:t>, </a:t>
            </a:r>
            <a:r>
              <a:rPr lang="en-US" sz="2000" b="1" dirty="0" err="1" smtClean="0">
                <a:solidFill>
                  <a:schemeClr val="bg1"/>
                </a:solidFill>
              </a:rPr>
              <a:t>seaborn</a:t>
            </a:r>
            <a:r>
              <a:rPr lang="en-US" sz="2000" dirty="0" smtClean="0">
                <a:solidFill>
                  <a:schemeClr val="bg1"/>
                </a:solidFill>
              </a:rPr>
              <a:t>: for visualization.</a:t>
            </a:r>
          </a:p>
          <a:p>
            <a:pPr marL="342900" indent="-342900">
              <a:buFontTx/>
              <a:buChar char="-"/>
            </a:pPr>
            <a:r>
              <a:rPr lang="en-US" sz="2000" b="1" dirty="0" smtClean="0">
                <a:solidFill>
                  <a:schemeClr val="bg1"/>
                </a:solidFill>
              </a:rPr>
              <a:t>string</a:t>
            </a:r>
            <a:r>
              <a:rPr lang="en-US" sz="2000" dirty="0" smtClean="0">
                <a:solidFill>
                  <a:schemeClr val="bg1"/>
                </a:solidFill>
              </a:rPr>
              <a:t>: provides string manipulation utilities.</a:t>
            </a:r>
          </a:p>
          <a:p>
            <a:pPr marL="342900" indent="-342900">
              <a:buFontTx/>
              <a:buChar char="-"/>
            </a:pPr>
            <a:r>
              <a:rPr lang="en-US" sz="2000" b="1" dirty="0" err="1" smtClean="0">
                <a:solidFill>
                  <a:schemeClr val="bg1"/>
                </a:solidFill>
              </a:rPr>
              <a:t>lazypredict</a:t>
            </a:r>
            <a:r>
              <a:rPr lang="en-US" sz="2000" b="1" dirty="0" smtClean="0">
                <a:solidFill>
                  <a:schemeClr val="bg1"/>
                </a:solidFill>
              </a:rPr>
              <a:t> (</a:t>
            </a:r>
            <a:r>
              <a:rPr lang="en-US" sz="2000" b="1" dirty="0" err="1" smtClean="0">
                <a:solidFill>
                  <a:schemeClr val="bg1"/>
                </a:solidFill>
              </a:rPr>
              <a:t>autoML</a:t>
            </a:r>
            <a:r>
              <a:rPr lang="en-US" sz="2000" b="1" dirty="0" smtClean="0">
                <a:solidFill>
                  <a:schemeClr val="bg1"/>
                </a:solidFill>
              </a:rPr>
              <a:t>):</a:t>
            </a:r>
            <a:r>
              <a:rPr lang="en-US" sz="2000" dirty="0" smtClean="0">
                <a:solidFill>
                  <a:schemeClr val="bg1"/>
                </a:solidFill>
              </a:rPr>
              <a:t> quickly compares multiple ML models for classification and regression.</a:t>
            </a:r>
          </a:p>
          <a:p>
            <a:pPr marL="285750" indent="-285750">
              <a:buFontTx/>
              <a:buChar char="-"/>
            </a:pPr>
            <a:r>
              <a:rPr lang="en-US" sz="2000" b="1" dirty="0" err="1" smtClean="0">
                <a:solidFill>
                  <a:schemeClr val="bg1"/>
                </a:solidFill>
              </a:rPr>
              <a:t>joblib</a:t>
            </a:r>
            <a:r>
              <a:rPr lang="en-US" sz="2000" dirty="0" smtClean="0">
                <a:solidFill>
                  <a:schemeClr val="bg1"/>
                </a:solidFill>
              </a:rPr>
              <a:t>: saves and loads machine learning models.</a:t>
            </a:r>
          </a:p>
          <a:p>
            <a:pPr marL="285750" indent="-285750">
              <a:buFontTx/>
              <a:buChar char="-"/>
            </a:pPr>
            <a:r>
              <a:rPr lang="en-US" sz="2000" b="1" dirty="0" smtClean="0">
                <a:solidFill>
                  <a:schemeClr val="bg1"/>
                </a:solidFill>
              </a:rPr>
              <a:t>re</a:t>
            </a:r>
            <a:r>
              <a:rPr lang="en-US" sz="2000" dirty="0" smtClean="0">
                <a:solidFill>
                  <a:schemeClr val="bg1"/>
                </a:solidFill>
              </a:rPr>
              <a:t>: provides support for regular expressions (regex). It allows you to search, match, and manipulate strings based on patterns.</a:t>
            </a:r>
          </a:p>
          <a:p>
            <a:pPr marL="285750" indent="-285750">
              <a:buFontTx/>
              <a:buChar char="-"/>
            </a:pPr>
            <a:r>
              <a:rPr lang="en-US" sz="2000" b="1" dirty="0" smtClean="0">
                <a:solidFill>
                  <a:schemeClr val="bg1"/>
                </a:solidFill>
              </a:rPr>
              <a:t>pickle</a:t>
            </a:r>
            <a:r>
              <a:rPr lang="en-US" sz="2000" dirty="0" smtClean="0">
                <a:solidFill>
                  <a:schemeClr val="bg1"/>
                </a:solidFill>
              </a:rPr>
              <a:t>: for saving and loading models or data.</a:t>
            </a:r>
          </a:p>
          <a:p>
            <a:endParaRPr lang="en-US" sz="2000" dirty="0" smtClean="0">
              <a:solidFill>
                <a:schemeClr val="bg1"/>
              </a:solidFill>
            </a:endParaRPr>
          </a:p>
          <a:p>
            <a:pPr marL="285750" indent="-285750">
              <a:buFontTx/>
              <a:buChar char="-"/>
            </a:pPr>
            <a:r>
              <a:rPr lang="en-US" sz="2000" b="1" dirty="0" err="1" smtClean="0">
                <a:solidFill>
                  <a:schemeClr val="bg1"/>
                </a:solidFill>
              </a:rPr>
              <a:t>nltk</a:t>
            </a:r>
            <a:r>
              <a:rPr lang="en-US" sz="2000" dirty="0" smtClean="0">
                <a:solidFill>
                  <a:schemeClr val="bg1"/>
                </a:solidFill>
              </a:rPr>
              <a:t>: natural language processing toolkit.</a:t>
            </a:r>
          </a:p>
          <a:p>
            <a:pPr marL="800100" lvl="1" indent="-342900">
              <a:buAutoNum type="arabicPeriod"/>
            </a:pPr>
            <a:r>
              <a:rPr lang="en-US" sz="2000" dirty="0" err="1" smtClean="0">
                <a:solidFill>
                  <a:schemeClr val="bg1"/>
                </a:solidFill>
              </a:rPr>
              <a:t>stopwords</a:t>
            </a:r>
            <a:r>
              <a:rPr lang="en-US" sz="2000" dirty="0" smtClean="0">
                <a:solidFill>
                  <a:schemeClr val="bg1"/>
                </a:solidFill>
              </a:rPr>
              <a:t>: provides common words to remove from text.</a:t>
            </a:r>
          </a:p>
          <a:p>
            <a:pPr lvl="1"/>
            <a:r>
              <a:rPr lang="en-US" sz="2000" dirty="0" smtClean="0">
                <a:solidFill>
                  <a:schemeClr val="bg1"/>
                </a:solidFill>
              </a:rPr>
              <a:t>2. </a:t>
            </a:r>
            <a:r>
              <a:rPr lang="en-US" sz="2000" dirty="0" err="1" smtClean="0">
                <a:solidFill>
                  <a:schemeClr val="bg1"/>
                </a:solidFill>
              </a:rPr>
              <a:t>nltk.download</a:t>
            </a:r>
            <a:r>
              <a:rPr lang="en-US" sz="2000" dirty="0" smtClean="0">
                <a:solidFill>
                  <a:schemeClr val="bg1"/>
                </a:solidFill>
              </a:rPr>
              <a:t>('popular'): downloads common NLP datasets and models.</a:t>
            </a:r>
          </a:p>
          <a:p>
            <a:pPr lvl="1"/>
            <a:endParaRPr lang="en-US" sz="2000" dirty="0" smtClean="0">
              <a:solidFill>
                <a:schemeClr val="bg1"/>
              </a:solidFill>
            </a:endParaRPr>
          </a:p>
          <a:p>
            <a:pPr marL="285750" indent="-285750">
              <a:buFontTx/>
              <a:buChar char="-"/>
            </a:pPr>
            <a:r>
              <a:rPr lang="en-US" sz="2000" b="1" dirty="0" smtClean="0">
                <a:solidFill>
                  <a:schemeClr val="bg1"/>
                </a:solidFill>
              </a:rPr>
              <a:t>warnings</a:t>
            </a:r>
            <a:r>
              <a:rPr lang="en-US" sz="2000" dirty="0" smtClean="0">
                <a:solidFill>
                  <a:schemeClr val="bg1"/>
                </a:solidFill>
              </a:rPr>
              <a:t>: manages warnings.</a:t>
            </a:r>
          </a:p>
          <a:p>
            <a:pPr lvl="1"/>
            <a:r>
              <a:rPr lang="en-US" sz="2000" dirty="0" smtClean="0">
                <a:solidFill>
                  <a:schemeClr val="bg1"/>
                </a:solidFill>
              </a:rPr>
              <a:t>1.  </a:t>
            </a:r>
            <a:r>
              <a:rPr lang="en-US" sz="2000" dirty="0" err="1" smtClean="0">
                <a:solidFill>
                  <a:schemeClr val="bg1"/>
                </a:solidFill>
              </a:rPr>
              <a:t>warnings.filterwarnings</a:t>
            </a:r>
            <a:r>
              <a:rPr lang="en-US" sz="2000" dirty="0" smtClean="0">
                <a:solidFill>
                  <a:schemeClr val="bg1"/>
                </a:solidFill>
              </a:rPr>
              <a:t>('ignore'): suppresses warning messages.</a:t>
            </a:r>
          </a:p>
          <a:p>
            <a:endParaRPr lang="en-US" dirty="0">
              <a:solidFill>
                <a:schemeClr val="bg1"/>
              </a:solidFill>
            </a:endParaRPr>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457778" cy="1212904"/>
          </a:xfrm>
          <a:prstGeom prst="rect">
            <a:avLst/>
          </a:prstGeom>
        </p:spPr>
      </p:pic>
      <p:sp>
        <p:nvSpPr>
          <p:cNvPr id="5" name="TextBox 4"/>
          <p:cNvSpPr txBox="1"/>
          <p:nvPr/>
        </p:nvSpPr>
        <p:spPr>
          <a:xfrm>
            <a:off x="2539076" y="380575"/>
            <a:ext cx="4069989" cy="461665"/>
          </a:xfrm>
          <a:prstGeom prst="rect">
            <a:avLst/>
          </a:prstGeom>
          <a:noFill/>
        </p:spPr>
        <p:txBody>
          <a:bodyPr wrap="square" rtlCol="0">
            <a:spAutoFit/>
          </a:bodyPr>
          <a:lstStyle/>
          <a:p>
            <a:r>
              <a:rPr lang="en-US" sz="2400" b="1" dirty="0" smtClean="0">
                <a:solidFill>
                  <a:schemeClr val="accent6">
                    <a:lumMod val="60000"/>
                    <a:lumOff val="40000"/>
                  </a:schemeClr>
                </a:solidFill>
              </a:rPr>
              <a:t>EXPLANATION</a:t>
            </a:r>
            <a:endParaRPr lang="en-US" sz="2400" b="1" dirty="0">
              <a:solidFill>
                <a:schemeClr val="accent6">
                  <a:lumMod val="60000"/>
                  <a:lumOff val="40000"/>
                </a:schemeClr>
              </a:solidFill>
            </a:endParaRPr>
          </a:p>
        </p:txBody>
      </p:sp>
    </p:spTree>
    <p:extLst>
      <p:ext uri="{BB962C8B-B14F-4D97-AF65-F5344CB8AC3E}">
        <p14:creationId xmlns:p14="http://schemas.microsoft.com/office/powerpoint/2010/main" val="164926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0" y="-37435"/>
            <a:ext cx="9144000" cy="6865556"/>
          </a:xfrm>
          <a:prstGeom prst="rect">
            <a:avLst/>
          </a:prstGeom>
          <a:solidFill>
            <a:srgbClr val="111213"/>
          </a:solidFill>
          <a:ln/>
        </p:spPr>
        <p:txBody>
          <a:bodyPr/>
          <a:lstStyle/>
          <a:p>
            <a:endParaRPr lang="en-US"/>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195736" cy="1083587"/>
          </a:xfrm>
          <a:prstGeom prst="rect">
            <a:avLst/>
          </a:prstGeom>
        </p:spPr>
      </p:pic>
      <p:sp>
        <p:nvSpPr>
          <p:cNvPr id="4" name="TextBox 3"/>
          <p:cNvSpPr txBox="1"/>
          <p:nvPr/>
        </p:nvSpPr>
        <p:spPr>
          <a:xfrm>
            <a:off x="2584228" y="380575"/>
            <a:ext cx="4069989" cy="461665"/>
          </a:xfrm>
          <a:prstGeom prst="rect">
            <a:avLst/>
          </a:prstGeom>
          <a:noFill/>
        </p:spPr>
        <p:txBody>
          <a:bodyPr wrap="square" rtlCol="0">
            <a:spAutoFit/>
          </a:bodyPr>
          <a:lstStyle/>
          <a:p>
            <a:r>
              <a:rPr lang="en-US" sz="2400" b="1" dirty="0" smtClean="0">
                <a:solidFill>
                  <a:schemeClr val="accent5">
                    <a:lumMod val="60000"/>
                    <a:lumOff val="40000"/>
                  </a:schemeClr>
                </a:solidFill>
              </a:rPr>
              <a:t>CODE</a:t>
            </a:r>
            <a:endParaRPr lang="en-US" sz="2400" b="1" dirty="0">
              <a:solidFill>
                <a:schemeClr val="accent5">
                  <a:lumMod val="60000"/>
                  <a:lumOff val="40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078" y="1088543"/>
            <a:ext cx="6925521" cy="1797014"/>
          </a:xfrm>
          <a:prstGeom prst="rect">
            <a:avLst/>
          </a:prstGeom>
        </p:spPr>
      </p:pic>
      <p:pic>
        <p:nvPicPr>
          <p:cNvPr id="7" name="Рисунок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078" y="2885557"/>
            <a:ext cx="6925521" cy="3942564"/>
          </a:xfrm>
          <a:prstGeom prst="rect">
            <a:avLst/>
          </a:prstGeom>
        </p:spPr>
      </p:pic>
    </p:spTree>
    <p:extLst>
      <p:ext uri="{BB962C8B-B14F-4D97-AF65-F5344CB8AC3E}">
        <p14:creationId xmlns:p14="http://schemas.microsoft.com/office/powerpoint/2010/main" val="333414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sp>
        <p:nvSpPr>
          <p:cNvPr id="4" name="TextBox 3"/>
          <p:cNvSpPr txBox="1"/>
          <p:nvPr/>
        </p:nvSpPr>
        <p:spPr>
          <a:xfrm>
            <a:off x="449577" y="1844823"/>
            <a:ext cx="8248988" cy="4401205"/>
          </a:xfrm>
          <a:prstGeom prst="rect">
            <a:avLst/>
          </a:prstGeom>
          <a:noFill/>
        </p:spPr>
        <p:txBody>
          <a:bodyPr wrap="square" rtlCol="0">
            <a:spAutoFit/>
          </a:bodyPr>
          <a:lstStyle/>
          <a:p>
            <a:pPr marL="342900" indent="-342900">
              <a:buFontTx/>
              <a:buChar char="-"/>
            </a:pPr>
            <a:r>
              <a:rPr lang="en-US" sz="2000" b="1" dirty="0" err="1" smtClean="0">
                <a:solidFill>
                  <a:schemeClr val="bg1"/>
                </a:solidFill>
              </a:rPr>
              <a:t>pd.read_csv</a:t>
            </a:r>
            <a:r>
              <a:rPr lang="en-US" sz="2000" b="1" dirty="0" smtClean="0">
                <a:solidFill>
                  <a:schemeClr val="bg1"/>
                </a:solidFill>
              </a:rPr>
              <a:t>(“ “)</a:t>
            </a:r>
            <a:r>
              <a:rPr lang="en-US" sz="2000" dirty="0" smtClean="0">
                <a:solidFill>
                  <a:schemeClr val="bg1"/>
                </a:solidFill>
              </a:rPr>
              <a:t>: it loads a CSV (Comma-Separated Values) file into a Pandas </a:t>
            </a:r>
            <a:r>
              <a:rPr lang="en-US" sz="2000" dirty="0" err="1" smtClean="0">
                <a:solidFill>
                  <a:schemeClr val="bg1"/>
                </a:solidFill>
              </a:rPr>
              <a:t>DataFrame</a:t>
            </a:r>
            <a:r>
              <a:rPr lang="en-US" sz="2000" dirty="0" smtClean="0">
                <a:solidFill>
                  <a:schemeClr val="bg1"/>
                </a:solidFill>
              </a:rPr>
              <a:t>.</a:t>
            </a:r>
          </a:p>
          <a:p>
            <a:endParaRPr lang="en-US" sz="2000" dirty="0" smtClean="0">
              <a:solidFill>
                <a:schemeClr val="bg1"/>
              </a:solidFill>
            </a:endParaRPr>
          </a:p>
          <a:p>
            <a:pPr marL="342900" indent="-342900">
              <a:buFontTx/>
              <a:buChar char="-"/>
            </a:pPr>
            <a:r>
              <a:rPr lang="en-US" sz="2000" b="1" dirty="0" err="1" smtClean="0">
                <a:solidFill>
                  <a:schemeClr val="bg1"/>
                </a:solidFill>
              </a:rPr>
              <a:t>data.copy</a:t>
            </a:r>
            <a:r>
              <a:rPr lang="en-US" sz="2000" b="1" dirty="0" smtClean="0">
                <a:solidFill>
                  <a:schemeClr val="bg1"/>
                </a:solidFill>
              </a:rPr>
              <a:t>()</a:t>
            </a:r>
            <a:r>
              <a:rPr lang="en-US" sz="2000" dirty="0" smtClean="0">
                <a:solidFill>
                  <a:schemeClr val="bg1"/>
                </a:solidFill>
              </a:rPr>
              <a:t>: it creates a copy of the original data. In addition, it is pretty useful when performing data preprocessing, transformations, or EDA (exploratory data analysis) while keeping the original dataset unchanged.</a:t>
            </a:r>
          </a:p>
          <a:p>
            <a:endParaRPr lang="en-US" sz="2000" dirty="0" smtClean="0">
              <a:solidFill>
                <a:schemeClr val="bg1"/>
              </a:solidFill>
            </a:endParaRPr>
          </a:p>
          <a:p>
            <a:pPr marL="342900" indent="-342900">
              <a:buFontTx/>
              <a:buChar char="-"/>
            </a:pPr>
            <a:r>
              <a:rPr lang="en-US" sz="2000" b="1" dirty="0" err="1" smtClean="0">
                <a:solidFill>
                  <a:schemeClr val="bg1"/>
                </a:solidFill>
              </a:rPr>
              <a:t>data.head</a:t>
            </a:r>
            <a:r>
              <a:rPr lang="en-US" sz="2000" b="1" dirty="0" smtClean="0">
                <a:solidFill>
                  <a:schemeClr val="bg1"/>
                </a:solidFill>
              </a:rPr>
              <a:t>(10)</a:t>
            </a:r>
            <a:r>
              <a:rPr lang="en-US" sz="2000" dirty="0" smtClean="0">
                <a:solidFill>
                  <a:schemeClr val="bg1"/>
                </a:solidFill>
              </a:rPr>
              <a:t>: The .head(n) function returns the first n rows of the data.</a:t>
            </a:r>
          </a:p>
          <a:p>
            <a:endParaRPr lang="en-US" sz="2000" dirty="0" smtClean="0">
              <a:solidFill>
                <a:schemeClr val="bg1"/>
              </a:solidFill>
            </a:endParaRPr>
          </a:p>
          <a:p>
            <a:pPr marL="342900" indent="-342900">
              <a:buFontTx/>
              <a:buChar char="-"/>
            </a:pPr>
            <a:r>
              <a:rPr lang="en-US" sz="2000" b="1" dirty="0" err="1" smtClean="0">
                <a:solidFill>
                  <a:schemeClr val="bg1"/>
                </a:solidFill>
              </a:rPr>
              <a:t>data.drop</a:t>
            </a:r>
            <a:r>
              <a:rPr lang="en-US" sz="2000" b="1" dirty="0" smtClean="0">
                <a:solidFill>
                  <a:schemeClr val="bg1"/>
                </a:solidFill>
              </a:rPr>
              <a:t>(columns="Unnamed: 0", axis=1, </a:t>
            </a:r>
            <a:r>
              <a:rPr lang="en-US" sz="2000" b="1" dirty="0" err="1" smtClean="0">
                <a:solidFill>
                  <a:schemeClr val="bg1"/>
                </a:solidFill>
              </a:rPr>
              <a:t>inplace</a:t>
            </a:r>
            <a:r>
              <a:rPr lang="en-US" sz="2000" b="1" dirty="0" smtClean="0">
                <a:solidFill>
                  <a:schemeClr val="bg1"/>
                </a:solidFill>
              </a:rPr>
              <a:t>=True)</a:t>
            </a:r>
            <a:r>
              <a:rPr lang="en-US" sz="2000" dirty="0" smtClean="0">
                <a:solidFill>
                  <a:schemeClr val="bg1"/>
                </a:solidFill>
              </a:rPr>
              <a:t>: It removes columns from the </a:t>
            </a:r>
            <a:r>
              <a:rPr lang="en-US" sz="2000" dirty="0" err="1" smtClean="0">
                <a:solidFill>
                  <a:schemeClr val="bg1"/>
                </a:solidFill>
              </a:rPr>
              <a:t>DataFrame</a:t>
            </a:r>
            <a:r>
              <a:rPr lang="en-US" sz="2000" dirty="0" smtClean="0">
                <a:solidFill>
                  <a:schemeClr val="bg1"/>
                </a:solidFill>
              </a:rPr>
              <a:t>.</a:t>
            </a:r>
          </a:p>
          <a:p>
            <a:endParaRPr lang="en-US" sz="2000" dirty="0" smtClean="0">
              <a:solidFill>
                <a:schemeClr val="bg1"/>
              </a:solidFill>
            </a:endParaRPr>
          </a:p>
          <a:p>
            <a:pPr marL="342900" indent="-342900">
              <a:buFontTx/>
              <a:buChar char="-"/>
            </a:pPr>
            <a:r>
              <a:rPr lang="en-US" sz="2000" b="1" dirty="0" smtClean="0">
                <a:solidFill>
                  <a:schemeClr val="bg1"/>
                </a:solidFill>
              </a:rPr>
              <a:t>data.info()</a:t>
            </a:r>
            <a:r>
              <a:rPr lang="en-US" sz="2000" dirty="0" smtClean="0">
                <a:solidFill>
                  <a:schemeClr val="bg1"/>
                </a:solidFill>
              </a:rPr>
              <a:t>: The function provides a summary of the dataset.</a:t>
            </a:r>
          </a:p>
          <a:p>
            <a:pPr marL="342900" indent="-342900">
              <a:buFontTx/>
              <a:buChar char="-"/>
            </a:pPr>
            <a:endParaRPr lang="en-US" sz="2000" dirty="0">
              <a:solidFill>
                <a:schemeClr val="bg1"/>
              </a:solidFill>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457778" cy="1212904"/>
          </a:xfrm>
          <a:prstGeom prst="rect">
            <a:avLst/>
          </a:prstGeom>
        </p:spPr>
      </p:pic>
      <p:sp>
        <p:nvSpPr>
          <p:cNvPr id="6" name="TextBox 5"/>
          <p:cNvSpPr txBox="1"/>
          <p:nvPr/>
        </p:nvSpPr>
        <p:spPr>
          <a:xfrm>
            <a:off x="2539076" y="380575"/>
            <a:ext cx="4069989" cy="461665"/>
          </a:xfrm>
          <a:prstGeom prst="rect">
            <a:avLst/>
          </a:prstGeom>
          <a:noFill/>
        </p:spPr>
        <p:txBody>
          <a:bodyPr wrap="square" rtlCol="0">
            <a:spAutoFit/>
          </a:bodyPr>
          <a:lstStyle/>
          <a:p>
            <a:r>
              <a:rPr lang="en-US" sz="2400" b="1" dirty="0" smtClean="0">
                <a:solidFill>
                  <a:schemeClr val="accent6">
                    <a:lumMod val="60000"/>
                    <a:lumOff val="40000"/>
                  </a:schemeClr>
                </a:solidFill>
              </a:rPr>
              <a:t>EXPLANATION</a:t>
            </a:r>
            <a:endParaRPr lang="en-US" sz="2400" b="1" dirty="0">
              <a:solidFill>
                <a:schemeClr val="accent6">
                  <a:lumMod val="60000"/>
                  <a:lumOff val="40000"/>
                </a:schemeClr>
              </a:solidFill>
            </a:endParaRPr>
          </a:p>
        </p:txBody>
      </p:sp>
    </p:spTree>
    <p:extLst>
      <p:ext uri="{BB962C8B-B14F-4D97-AF65-F5344CB8AC3E}">
        <p14:creationId xmlns:p14="http://schemas.microsoft.com/office/powerpoint/2010/main" val="2788787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2071" y="-7556"/>
            <a:ext cx="9144000" cy="6865556"/>
          </a:xfrm>
          <a:prstGeom prst="rect">
            <a:avLst/>
          </a:prstGeom>
          <a:solidFill>
            <a:srgbClr val="111213"/>
          </a:solidFill>
          <a:ln/>
        </p:spPr>
        <p:txBody>
          <a:bodyPr/>
          <a:lstStyle/>
          <a:p>
            <a:endParaRPr lang="en-US"/>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956"/>
            <a:ext cx="2195736" cy="1083587"/>
          </a:xfrm>
          <a:prstGeom prst="rect">
            <a:avLst/>
          </a:prstGeom>
        </p:spPr>
      </p:pic>
      <p:sp>
        <p:nvSpPr>
          <p:cNvPr id="5" name="TextBox 4"/>
          <p:cNvSpPr txBox="1"/>
          <p:nvPr/>
        </p:nvSpPr>
        <p:spPr>
          <a:xfrm>
            <a:off x="2584228" y="380575"/>
            <a:ext cx="4069989" cy="461665"/>
          </a:xfrm>
          <a:prstGeom prst="rect">
            <a:avLst/>
          </a:prstGeom>
          <a:noFill/>
        </p:spPr>
        <p:txBody>
          <a:bodyPr wrap="square" rtlCol="0">
            <a:spAutoFit/>
          </a:bodyPr>
          <a:lstStyle/>
          <a:p>
            <a:r>
              <a:rPr lang="en-US" sz="2400" b="1" dirty="0" smtClean="0">
                <a:solidFill>
                  <a:schemeClr val="accent5">
                    <a:lumMod val="60000"/>
                    <a:lumOff val="40000"/>
                  </a:schemeClr>
                </a:solidFill>
              </a:rPr>
              <a:t>CODE</a:t>
            </a:r>
            <a:endParaRPr lang="en-US" sz="2400" b="1" dirty="0">
              <a:solidFill>
                <a:schemeClr val="accent5">
                  <a:lumMod val="60000"/>
                  <a:lumOff val="40000"/>
                </a:schemeClr>
              </a:solidFill>
            </a:endParaRPr>
          </a:p>
        </p:txBody>
      </p:sp>
      <p:pic>
        <p:nvPicPr>
          <p:cNvPr id="6" name="Рисунок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8" y="1772816"/>
            <a:ext cx="9034425" cy="3881214"/>
          </a:xfrm>
          <a:prstGeom prst="rect">
            <a:avLst/>
          </a:prstGeom>
        </p:spPr>
      </p:pic>
    </p:spTree>
    <p:extLst>
      <p:ext uri="{BB962C8B-B14F-4D97-AF65-F5344CB8AC3E}">
        <p14:creationId xmlns:p14="http://schemas.microsoft.com/office/powerpoint/2010/main" val="38467950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730</TotalTime>
  <Words>1153</Words>
  <Application>Microsoft Office PowerPoint</Application>
  <PresentationFormat>Экран (4:3)</PresentationFormat>
  <Paragraphs>117</Paragraphs>
  <Slides>27</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27</vt:i4>
      </vt:variant>
    </vt:vector>
  </HeadingPairs>
  <TitlesOfParts>
    <vt:vector size="28"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dc:creator>
  <cp:lastModifiedBy>K</cp:lastModifiedBy>
  <cp:revision>18</cp:revision>
  <dcterms:created xsi:type="dcterms:W3CDTF">2025-03-05T01:22:36Z</dcterms:created>
  <dcterms:modified xsi:type="dcterms:W3CDTF">2025-07-18T10:13:13Z</dcterms:modified>
</cp:coreProperties>
</file>