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4_1888921A.xml" ContentType="application/vnd.ms-powerpoint.comments+xml"/>
  <Override PartName="/ppt/comments/modernComment_11C_E60757F4.xml" ContentType="application/vnd.ms-powerpoint.comments+xml"/>
  <Override PartName="/ppt/comments/modernComment_11E_FFCC9AA3.xml" ContentType="application/vnd.ms-powerpoint.comments+xml"/>
  <Override PartName="/ppt/comments/modernComment_11F_E58BEC3.xml" ContentType="application/vnd.ms-powerpoint.comments+xml"/>
  <Override PartName="/ppt/comments/modernComment_120_3506A6DF.xml" ContentType="application/vnd.ms-powerpoint.comments+xml"/>
  <Override PartName="/ppt/comments/modernComment_10F_9CF7F023.xml" ContentType="application/vnd.ms-powerpoint.comments+xml"/>
  <Override PartName="/ppt/comments/modernComment_111_B922D18E.xml" ContentType="application/vnd.ms-powerpoint.comments+xml"/>
  <Override PartName="/ppt/comments/modernComment_105_9761F66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59" r:id="rId5"/>
    <p:sldId id="258" r:id="rId6"/>
    <p:sldId id="260" r:id="rId7"/>
    <p:sldId id="270" r:id="rId8"/>
    <p:sldId id="266" r:id="rId9"/>
    <p:sldId id="282" r:id="rId10"/>
    <p:sldId id="283" r:id="rId11"/>
    <p:sldId id="284" r:id="rId12"/>
    <p:sldId id="285" r:id="rId13"/>
    <p:sldId id="286" r:id="rId14"/>
    <p:sldId id="287" r:id="rId15"/>
    <p:sldId id="288" r:id="rId16"/>
    <p:sldId id="289" r:id="rId17"/>
    <p:sldId id="257" r:id="rId18"/>
    <p:sldId id="264" r:id="rId19"/>
    <p:sldId id="271" r:id="rId20"/>
    <p:sldId id="272" r:id="rId21"/>
    <p:sldId id="273" r:id="rId22"/>
    <p:sldId id="261" r:id="rId23"/>
    <p:sldId id="262" r:id="rId24"/>
    <p:sldId id="263"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422D00-778D-10A9-1608-0F9183CC788C}" name="Mishra, Aditya" initials="MA" userId="S::aditya.mishra@mavs.uta.edu::c1e692a1-0e68-4447-8946-d7ca3f3a0e61" providerId="AD"/>
  <p188:author id="{6104A53A-BCBD-981A-06B4-76D4B3669454}" name="Dominic Mash" initials="DM" userId="534dec9bec26917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27" autoAdjust="0"/>
    <p:restoredTop sz="94660"/>
  </p:normalViewPr>
  <p:slideViewPr>
    <p:cSldViewPr snapToGrid="0">
      <p:cViewPr varScale="1">
        <p:scale>
          <a:sx n="128" d="100"/>
          <a:sy n="128"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04_1888921A.xml><?xml version="1.0" encoding="utf-8"?>
<p188:cmLst xmlns:a="http://schemas.openxmlformats.org/drawingml/2006/main" xmlns:r="http://schemas.openxmlformats.org/officeDocument/2006/relationships" xmlns:p188="http://schemas.microsoft.com/office/powerpoint/2018/8/main">
  <p188:cm id="{0C0A5EC3-B3C9-074F-A221-B2A091B6121F}" authorId="{9D422D00-778D-10A9-1608-0F9183CC788C}" created="2021-12-01T02:53:29.028">
    <pc:sldMkLst xmlns:pc="http://schemas.microsoft.com/office/powerpoint/2013/main/command">
      <pc:docMk/>
      <pc:sldMk cId="411603482" sldId="260"/>
    </pc:sldMkLst>
    <p188:txBody>
      <a:bodyPr/>
      <a:lstStyle/>
      <a:p>
        <a:r>
          <a:rPr lang="en-US"/>
          <a:t>Credit: https://www.google.com/url?sa=i&amp;url=https%3A%2F%2Fwww.researchgate.net%2Ffigure%2FThe-Difference-between-Bit-and-Qubit-4_fig1_268485652&amp;psig=AOvVaw3H4Z9whsVYFKGOjrr9_uRu&amp;ust=1638411922094000&amp;source=images&amp;cd=vfe&amp;ved=0CAwQjhxqFwoTCIC5-Z_GwfQCFQAAAAAdAAAAABAD</a:t>
        </a:r>
      </a:p>
    </p188:txBody>
  </p188:cm>
</p188:cmLst>
</file>

<file path=ppt/comments/modernComment_105_9761F669.xml><?xml version="1.0" encoding="utf-8"?>
<p188:cmLst xmlns:a="http://schemas.openxmlformats.org/drawingml/2006/main" xmlns:r="http://schemas.openxmlformats.org/officeDocument/2006/relationships" xmlns:p188="http://schemas.microsoft.com/office/powerpoint/2018/8/main">
  <p188:cm id="{BDC1E16F-7DD0-4FAD-878E-6ECA78441F37}" authorId="{6104A53A-BCBD-981A-06B4-76D4B3669454}" created="2021-11-30T18:43:18.552">
    <pc:sldMkLst xmlns:pc="http://schemas.microsoft.com/office/powerpoint/2013/main/command">
      <pc:docMk/>
      <pc:sldMk cId="2539779689" sldId="261"/>
    </pc:sldMkLst>
    <p188:txBody>
      <a:bodyPr/>
      <a:lstStyle/>
      <a:p>
        <a:r>
          <a:rPr lang="en-US"/>
          <a:t>https://ak.picdn.net/shutterstock/videos/1023871837/thumb/1.jpg</a:t>
        </a:r>
      </a:p>
    </p188:txBody>
  </p188:cm>
</p188:cmLst>
</file>

<file path=ppt/comments/modernComment_10F_9CF7F023.xml><?xml version="1.0" encoding="utf-8"?>
<p188:cmLst xmlns:a="http://schemas.openxmlformats.org/drawingml/2006/main" xmlns:r="http://schemas.openxmlformats.org/officeDocument/2006/relationships" xmlns:p188="http://schemas.microsoft.com/office/powerpoint/2018/8/main">
  <p188:cm id="{4F023E68-73BF-4587-92DC-2F9ACFAC4190}" authorId="{6104A53A-BCBD-981A-06B4-76D4B3669454}" created="2021-11-30T18:11:11.231">
    <pc:sldMkLst xmlns:pc="http://schemas.microsoft.com/office/powerpoint/2013/main/command">
      <pc:docMk/>
      <pc:sldMk cId="2633494563" sldId="258"/>
    </pc:sldMkLst>
    <p188:txBody>
      <a:bodyPr/>
      <a:lstStyle/>
      <a:p>
        <a:r>
          <a:rPr lang="en-US"/>
          <a:t>https://www.cancer.gov/PublishedContent/Images/images/nano/vaccine-based-immunotherapy.__v30030064.jpg</a:t>
        </a:r>
      </a:p>
    </p188:txBody>
  </p188:cm>
  <p188:cm id="{7AC6D7BD-C0DE-438D-8324-9324C31F1BA9}" authorId="{6104A53A-BCBD-981A-06B4-76D4B3669454}" created="2021-11-30T18:11:19.691">
    <pc:sldMkLst xmlns:pc="http://schemas.microsoft.com/office/powerpoint/2013/main/command">
      <pc:docMk/>
      <pc:sldMk cId="2633494563" sldId="258"/>
    </pc:sldMkLst>
    <p188:txBody>
      <a:bodyPr/>
      <a:lstStyle/>
      <a:p>
        <a:r>
          <a:rPr lang="en-US"/>
          <a:t>https://th.bing.com/th/id/R.9c8159f420e72ca870b7414d43238d80?rik=PyX2zdIrbskpKA&amp;riu=http%3a%2f%2fnats.aero%2fblog%2fwp-content%2fuploads%2f2014%2f03%2feuroViz2.jpg&amp;ehk=A9lD2Ua7dOy1%2bdnYn18ZVvMHBjhX5kC8aopo2qZW1Go%3d&amp;risl=&amp;pid=ImgRaw&amp;r=0</a:t>
        </a:r>
      </a:p>
    </p188:txBody>
  </p188:cm>
</p188:cmLst>
</file>

<file path=ppt/comments/modernComment_111_B922D18E.xml><?xml version="1.0" encoding="utf-8"?>
<p188:cmLst xmlns:a="http://schemas.openxmlformats.org/drawingml/2006/main" xmlns:r="http://schemas.openxmlformats.org/officeDocument/2006/relationships" xmlns:p188="http://schemas.microsoft.com/office/powerpoint/2018/8/main">
  <p188:cm id="{5D809E3C-CE69-49FA-8738-F6A053B25A41}" authorId="{6104A53A-BCBD-981A-06B4-76D4B3669454}" created="2021-11-30T18:33:54.523">
    <pc:sldMkLst xmlns:pc="http://schemas.microsoft.com/office/powerpoint/2013/main/command">
      <pc:docMk/>
      <pc:sldMk cId="3106066830" sldId="260"/>
    </pc:sldMkLst>
    <p188:txBody>
      <a:bodyPr/>
      <a:lstStyle/>
      <a:p>
        <a:r>
          <a:rPr lang="en-US"/>
          <a:t>https://media.giphy.com/media/1hrRDfXTUw2pa/giphy.gif</a:t>
        </a:r>
      </a:p>
    </p188:txBody>
  </p188:cm>
</p188:cmLst>
</file>

<file path=ppt/comments/modernComment_11C_E60757F4.xml><?xml version="1.0" encoding="utf-8"?>
<p188:cmLst xmlns:a="http://schemas.openxmlformats.org/drawingml/2006/main" xmlns:r="http://schemas.openxmlformats.org/officeDocument/2006/relationships" xmlns:p188="http://schemas.microsoft.com/office/powerpoint/2018/8/main">
  <p188:cm id="{0C2B9398-B0A8-1941-B06A-0E6DEB14C0D0}" authorId="{9D422D00-778D-10A9-1608-0F9183CC788C}" created="2021-12-01T02:55:37.089">
    <pc:sldMkLst xmlns:pc="http://schemas.microsoft.com/office/powerpoint/2013/main/command">
      <pc:docMk/>
      <pc:sldMk cId="3859240948" sldId="284"/>
    </pc:sldMkLst>
    <p188:txBody>
      <a:bodyPr/>
      <a:lstStyle/>
      <a:p>
        <a:r>
          <a:rPr lang="en-US"/>
          <a:t>References:
https://www.ibm.com/quantum-computing/what-is-quantum-computing/</a:t>
        </a:r>
      </a:p>
    </p188:txBody>
  </p188:cm>
</p188:cmLst>
</file>

<file path=ppt/comments/modernComment_11E_FFCC9AA3.xml><?xml version="1.0" encoding="utf-8"?>
<p188:cmLst xmlns:a="http://schemas.openxmlformats.org/drawingml/2006/main" xmlns:r="http://schemas.openxmlformats.org/officeDocument/2006/relationships" xmlns:p188="http://schemas.microsoft.com/office/powerpoint/2018/8/main">
  <p188:cm id="{EAF58E57-DD9A-EC46-AE8F-5699D85172CF}" authorId="{9D422D00-778D-10A9-1608-0F9183CC788C}" created="2021-12-01T02:57:21.057">
    <ac:txMkLst xmlns:ac="http://schemas.microsoft.com/office/drawing/2013/main/command">
      <pc:docMk xmlns:pc="http://schemas.microsoft.com/office/powerpoint/2013/main/command"/>
      <pc:sldMk xmlns:pc="http://schemas.microsoft.com/office/powerpoint/2013/main/command" cId="4291599011" sldId="286"/>
      <ac:spMk id="3" creationId="{338C5BA7-EF3E-9943-8ED8-A4AF01628373}"/>
      <ac:txMk cp="0" len="226">
        <ac:context len="389" hash="1370646367"/>
      </ac:txMk>
    </ac:txMkLst>
    <p188:pos x="4754689" y="596432"/>
    <p188:replyLst>
      <p188:reply id="{16D7C75C-AEB7-3148-BF6E-BB103EB66342}" authorId="{9D422D00-778D-10A9-1608-0F9183CC788C}" created="2021-12-01T03:03:23.801">
        <p188:txBody>
          <a:bodyPr/>
          <a:lstStyle/>
          <a:p>
            <a:r>
              <a:rPr lang="en-US"/>
              <a:t>https://images.theconversation.com/files/73507/original/image-20150302-15941-1fyapoc.jpg?ixlib=rb-1.1.0&amp;rect=8%2C561%2C5591%2C3302&amp;q=45&amp;auto=format&amp;w=926&amp;fit=clip</a:t>
            </a:r>
          </a:p>
        </p188:txBody>
      </p188:reply>
    </p188:replyLst>
    <p188:txBody>
      <a:bodyPr/>
      <a:lstStyle/>
      <a:p>
        <a:r>
          <a:rPr lang="en-US"/>
          <a:t>References
http://ffden-2.phys.uaf.edu/113.web.stuff/travis/what_is.html#:~:text=A%20superconductor%20is%20a%20material,to%20another%20with%20no%20resistance.</a:t>
        </a:r>
      </a:p>
    </p188:txBody>
  </p188:cm>
</p188:cmLst>
</file>

<file path=ppt/comments/modernComment_11F_E58BEC3.xml><?xml version="1.0" encoding="utf-8"?>
<p188:cmLst xmlns:a="http://schemas.openxmlformats.org/drawingml/2006/main" xmlns:r="http://schemas.openxmlformats.org/officeDocument/2006/relationships" xmlns:p188="http://schemas.microsoft.com/office/powerpoint/2018/8/main">
  <p188:cm id="{95186916-0F6D-0546-814B-E84F892F7B9D}" authorId="{9D422D00-778D-10A9-1608-0F9183CC788C}" created="2021-12-01T03:05:38.844">
    <pc:sldMkLst xmlns:pc="http://schemas.microsoft.com/office/powerpoint/2013/main/command">
      <pc:docMk/>
      <pc:sldMk cId="240697027" sldId="287"/>
    </pc:sldMkLst>
    <p188:txBody>
      <a:bodyPr/>
      <a:lstStyle/>
      <a:p>
        <a:r>
          <a:rPr lang="en-US"/>
          <a:t>Reference:
https://www.ibm.com/quantum-computing/what-is-quantum-computing/</a:t>
        </a:r>
      </a:p>
    </p188:txBody>
  </p188:cm>
</p188:cmLst>
</file>

<file path=ppt/comments/modernComment_120_3506A6DF.xml><?xml version="1.0" encoding="utf-8"?>
<p188:cmLst xmlns:a="http://schemas.openxmlformats.org/drawingml/2006/main" xmlns:r="http://schemas.openxmlformats.org/officeDocument/2006/relationships" xmlns:p188="http://schemas.microsoft.com/office/powerpoint/2018/8/main">
  <p188:cm id="{9EFACB0A-6BA6-A040-8252-664E2D57CC18}" authorId="{9D422D00-778D-10A9-1608-0F9183CC788C}" created="2021-12-01T03:05:26.041">
    <pc:sldMkLst xmlns:pc="http://schemas.microsoft.com/office/powerpoint/2013/main/command">
      <pc:docMk/>
      <pc:sldMk cId="889628383" sldId="288"/>
    </pc:sldMkLst>
    <p188:txBody>
      <a:bodyPr/>
      <a:lstStyle/>
      <a:p>
        <a:r>
          <a:rPr lang="en-US"/>
          <a:t>https://www.ibm.com/quantum-computing/what-is-quantum-computing/</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AB4C-BC7B-4CE4-AAE5-5E6C87E302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88D279-9ED4-43FF-B3D7-F593338E93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3C3735-DB1F-49D1-BDC3-3AA18F57AED6}"/>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5" name="Footer Placeholder 4">
            <a:extLst>
              <a:ext uri="{FF2B5EF4-FFF2-40B4-BE49-F238E27FC236}">
                <a16:creationId xmlns:a16="http://schemas.microsoft.com/office/drawing/2014/main" id="{28FF9A72-3DBD-4F56-A45F-3672ECBFE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4CAA4-82CA-47CC-8727-62C71AD8145D}"/>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283307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A354-0900-44B2-A178-3181DE4139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6DB134-B828-45FF-9A60-188C557909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79A1C-1093-4F1D-9C58-0A270DE4D93A}"/>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5" name="Footer Placeholder 4">
            <a:extLst>
              <a:ext uri="{FF2B5EF4-FFF2-40B4-BE49-F238E27FC236}">
                <a16:creationId xmlns:a16="http://schemas.microsoft.com/office/drawing/2014/main" id="{F718F70C-8AD7-4726-A782-DA14384E6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F8E79-EB38-4149-9400-36160C6E223B}"/>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227991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BED6F4-3A76-41F9-A585-E610E9D50D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BBEFC1-1056-4727-93FB-14E25773B3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99719-CC7B-4DAB-8D97-819662C44553}"/>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5" name="Footer Placeholder 4">
            <a:extLst>
              <a:ext uri="{FF2B5EF4-FFF2-40B4-BE49-F238E27FC236}">
                <a16:creationId xmlns:a16="http://schemas.microsoft.com/office/drawing/2014/main" id="{50B99DA7-B1C7-4883-9F3B-5C964186D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6EABB-D4C2-4C25-84A2-D482DB437446}"/>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736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CFD3-4BDA-4857-ADE7-2563933B6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8B818E-7E2C-43D0-AF36-FCA5051C52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C239D-3F97-49BB-B4E4-20FD06DB4469}"/>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5" name="Footer Placeholder 4">
            <a:extLst>
              <a:ext uri="{FF2B5EF4-FFF2-40B4-BE49-F238E27FC236}">
                <a16:creationId xmlns:a16="http://schemas.microsoft.com/office/drawing/2014/main" id="{4B9740AE-4EBF-4925-BE8D-00E81D53C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5ACD2-779F-4665-9AF7-49B759296661}"/>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89601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824C-E0F1-494F-99F2-87ED81A5C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855DF-9981-49DF-B2EF-7E6D8513E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D75318-6ED7-4EAB-A304-EE479499A0B9}"/>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5" name="Footer Placeholder 4">
            <a:extLst>
              <a:ext uri="{FF2B5EF4-FFF2-40B4-BE49-F238E27FC236}">
                <a16:creationId xmlns:a16="http://schemas.microsoft.com/office/drawing/2014/main" id="{0B365364-8144-4366-9274-F7B1D683C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2D79D-4F8D-4654-9C43-E7FD8CD0402E}"/>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2687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ED35-B56B-4187-9A1B-2DCF63BDA2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175010-B742-4F2E-AB8A-60808F6E59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AFA179-5DA2-49DF-B822-B5CCEDB882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B041F5-C40E-42CB-A92A-67FED4E374E1}"/>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6" name="Footer Placeholder 5">
            <a:extLst>
              <a:ext uri="{FF2B5EF4-FFF2-40B4-BE49-F238E27FC236}">
                <a16:creationId xmlns:a16="http://schemas.microsoft.com/office/drawing/2014/main" id="{EF2AD710-3F4E-4E20-AA6C-A2A299F9E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C29F7-BBCC-4ADC-AFFA-21963F3F5C72}"/>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297577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466B-5D81-4EA2-BED2-A900E252EE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27B6EA-21C4-41BF-A129-DF3907D5A5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D0A819-AFA7-46EE-BCB7-120E72CA17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F99F23-18D8-4E8B-A95E-4A8B94D8A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1424154-1F1C-42D6-A18E-257DCC191A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EC4F48-4F12-4007-854D-5AF546EC322C}"/>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8" name="Footer Placeholder 7">
            <a:extLst>
              <a:ext uri="{FF2B5EF4-FFF2-40B4-BE49-F238E27FC236}">
                <a16:creationId xmlns:a16="http://schemas.microsoft.com/office/drawing/2014/main" id="{C98F4F7A-BC37-4038-9983-3F02558B3E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50991-8A87-4D9B-BA37-285FF82E43B5}"/>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93527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7529-8BD1-47B8-9370-6AD99CC830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801E3D-8329-41B5-BCD6-92D6E210EE6A}"/>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4" name="Footer Placeholder 3">
            <a:extLst>
              <a:ext uri="{FF2B5EF4-FFF2-40B4-BE49-F238E27FC236}">
                <a16:creationId xmlns:a16="http://schemas.microsoft.com/office/drawing/2014/main" id="{323796A2-83F5-4431-885E-7E0796CB48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3AEE58-DAE4-471D-BB3C-EF37CFA273F3}"/>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39135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E5621-FC76-49F6-ABF7-F436A6139334}"/>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3" name="Footer Placeholder 2">
            <a:extLst>
              <a:ext uri="{FF2B5EF4-FFF2-40B4-BE49-F238E27FC236}">
                <a16:creationId xmlns:a16="http://schemas.microsoft.com/office/drawing/2014/main" id="{5143A6FF-DF0E-4E8F-98E3-3DAD643733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B2529D-B2AA-4161-8394-10436116F9E9}"/>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330874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06FF-5EA6-4680-B979-45190CD6C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2CCCCE-125B-404F-815A-6809D7677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54E3F1-9BE3-42FF-AA55-4599C3C46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2062E-F28D-49FA-BB88-88C95FCE3726}"/>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6" name="Footer Placeholder 5">
            <a:extLst>
              <a:ext uri="{FF2B5EF4-FFF2-40B4-BE49-F238E27FC236}">
                <a16:creationId xmlns:a16="http://schemas.microsoft.com/office/drawing/2014/main" id="{DAF19866-77A7-4EF3-B532-F1376FBB0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D1DE9-AF33-4B0C-B8E6-9F2F8AE6D60B}"/>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79619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A634-CC0A-420F-B8B5-076AA870F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8236FF-9F04-482E-8AF2-D689107C7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934C8C-D1A8-41EA-873B-412F3F9EE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9945E8-3779-48C7-B0F6-5F3D9DE0A162}"/>
              </a:ext>
            </a:extLst>
          </p:cNvPr>
          <p:cNvSpPr>
            <a:spLocks noGrp="1"/>
          </p:cNvSpPr>
          <p:nvPr>
            <p:ph type="dt" sz="half" idx="10"/>
          </p:nvPr>
        </p:nvSpPr>
        <p:spPr/>
        <p:txBody>
          <a:bodyPr/>
          <a:lstStyle/>
          <a:p>
            <a:fld id="{6C1F9FE9-57DD-4A3B-B6B2-3AD5DC04B28E}" type="datetimeFigureOut">
              <a:rPr lang="en-US" smtClean="0"/>
              <a:t>9/16/22</a:t>
            </a:fld>
            <a:endParaRPr lang="en-US"/>
          </a:p>
        </p:txBody>
      </p:sp>
      <p:sp>
        <p:nvSpPr>
          <p:cNvPr id="6" name="Footer Placeholder 5">
            <a:extLst>
              <a:ext uri="{FF2B5EF4-FFF2-40B4-BE49-F238E27FC236}">
                <a16:creationId xmlns:a16="http://schemas.microsoft.com/office/drawing/2014/main" id="{7C00C534-10C7-409C-A8B8-CA70631D4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E6558-A1EE-48F8-82CF-2ED967855216}"/>
              </a:ext>
            </a:extLst>
          </p:cNvPr>
          <p:cNvSpPr>
            <a:spLocks noGrp="1"/>
          </p:cNvSpPr>
          <p:nvPr>
            <p:ph type="sldNum" sz="quarter" idx="12"/>
          </p:nvPr>
        </p:nvSpPr>
        <p:spPr/>
        <p:txBody>
          <a:bodyPr/>
          <a:lstStyle/>
          <a:p>
            <a:fld id="{4CF80945-EF64-4719-B2DA-3DEB3C48F6DF}" type="slidenum">
              <a:rPr lang="en-US" smtClean="0"/>
              <a:t>‹#›</a:t>
            </a:fld>
            <a:endParaRPr lang="en-US"/>
          </a:p>
        </p:txBody>
      </p:sp>
    </p:spTree>
    <p:extLst>
      <p:ext uri="{BB962C8B-B14F-4D97-AF65-F5344CB8AC3E}">
        <p14:creationId xmlns:p14="http://schemas.microsoft.com/office/powerpoint/2010/main" val="135061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1E8E09-769C-42A8-95F2-6BFFA0D878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04D1F0-F55A-4FB8-8250-1F03CA6B5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B3129-66EA-4900-83FD-4A18EA49B8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F9FE9-57DD-4A3B-B6B2-3AD5DC04B28E}" type="datetimeFigureOut">
              <a:rPr lang="en-US" smtClean="0"/>
              <a:t>9/16/22</a:t>
            </a:fld>
            <a:endParaRPr lang="en-US"/>
          </a:p>
        </p:txBody>
      </p:sp>
      <p:sp>
        <p:nvSpPr>
          <p:cNvPr id="5" name="Footer Placeholder 4">
            <a:extLst>
              <a:ext uri="{FF2B5EF4-FFF2-40B4-BE49-F238E27FC236}">
                <a16:creationId xmlns:a16="http://schemas.microsoft.com/office/drawing/2014/main" id="{C261EC6C-A326-4DE1-B8F4-9C75F9C03D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D6965A-7FD3-4179-ABEB-070998C7D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80945-EF64-4719-B2DA-3DEB3C48F6DF}" type="slidenum">
              <a:rPr lang="en-US" smtClean="0"/>
              <a:t>‹#›</a:t>
            </a:fld>
            <a:endParaRPr lang="en-US"/>
          </a:p>
        </p:txBody>
      </p:sp>
    </p:spTree>
    <p:extLst>
      <p:ext uri="{BB962C8B-B14F-4D97-AF65-F5344CB8AC3E}">
        <p14:creationId xmlns:p14="http://schemas.microsoft.com/office/powerpoint/2010/main" val="2186867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microsoft.com/office/2018/10/relationships/comments" Target="../comments/modernComment_11C_E60757F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microsoft.com/office/2018/10/relationships/comments" Target="../comments/modernComment_11E_FFCC9AA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1F_E58BEC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20_3506A6DF.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microsoft.com/office/2018/10/relationships/comments" Target="../comments/modernComment_10F_9CF7F02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microsoft.com/office/2018/10/relationships/comments" Target="../comments/modernComment_111_B922D18E.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microsoft.com/office/2018/10/relationships/comments" Target="../comments/modernComment_105_9761F66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4_1888921A.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FEED-C5D0-4D1E-B97B-8D23944C33FF}"/>
              </a:ext>
            </a:extLst>
          </p:cNvPr>
          <p:cNvSpPr>
            <a:spLocks noGrp="1"/>
          </p:cNvSpPr>
          <p:nvPr>
            <p:ph type="ctrTitle"/>
          </p:nvPr>
        </p:nvSpPr>
        <p:spPr>
          <a:xfrm>
            <a:off x="7464614" y="1783959"/>
            <a:ext cx="4087306" cy="2889114"/>
          </a:xfrm>
        </p:spPr>
        <p:txBody>
          <a:bodyPr anchor="b">
            <a:normAutofit/>
          </a:bodyPr>
          <a:lstStyle/>
          <a:p>
            <a:pPr algn="l"/>
            <a:r>
              <a:rPr lang="en-US" sz="5400">
                <a:latin typeface="Bahnschrift" panose="020B0502040204020203" pitchFamily="34" charset="0"/>
              </a:rPr>
              <a:t>Quantum Computing</a:t>
            </a:r>
          </a:p>
        </p:txBody>
      </p:sp>
      <p:sp>
        <p:nvSpPr>
          <p:cNvPr id="3" name="Subtitle 2">
            <a:extLst>
              <a:ext uri="{FF2B5EF4-FFF2-40B4-BE49-F238E27FC236}">
                <a16:creationId xmlns:a16="http://schemas.microsoft.com/office/drawing/2014/main" id="{B79D6F32-CEDD-4DA1-9762-D9AE590BFC61}"/>
              </a:ext>
            </a:extLst>
          </p:cNvPr>
          <p:cNvSpPr>
            <a:spLocks noGrp="1"/>
          </p:cNvSpPr>
          <p:nvPr>
            <p:ph type="subTitle" idx="1"/>
          </p:nvPr>
        </p:nvSpPr>
        <p:spPr>
          <a:xfrm>
            <a:off x="7464612" y="4750893"/>
            <a:ext cx="4087305" cy="1147863"/>
          </a:xfrm>
        </p:spPr>
        <p:txBody>
          <a:bodyPr anchor="t">
            <a:normAutofit lnSpcReduction="10000"/>
          </a:bodyPr>
          <a:lstStyle/>
          <a:p>
            <a:pPr algn="l"/>
            <a:r>
              <a:rPr lang="en-US" sz="2000" dirty="0">
                <a:latin typeface="Bahnschrift Light" panose="020B0502040204020203" pitchFamily="34" charset="0"/>
              </a:rPr>
              <a:t>Jamal Brown </a:t>
            </a:r>
          </a:p>
          <a:p>
            <a:pPr algn="l"/>
            <a:r>
              <a:rPr lang="en-US" sz="2000" dirty="0">
                <a:latin typeface="Bahnschrift Light" panose="020B0502040204020203" pitchFamily="34" charset="0"/>
              </a:rPr>
              <a:t>Dominic Mash</a:t>
            </a:r>
          </a:p>
          <a:p>
            <a:pPr algn="l"/>
            <a:r>
              <a:rPr lang="en-US" sz="2000" dirty="0">
                <a:latin typeface="Bahnschrift Light" panose="020B0502040204020203" pitchFamily="34" charset="0"/>
              </a:rPr>
              <a:t>Aditya Mishra</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PU with binary numbers and blueprint">
            <a:extLst>
              <a:ext uri="{FF2B5EF4-FFF2-40B4-BE49-F238E27FC236}">
                <a16:creationId xmlns:a16="http://schemas.microsoft.com/office/drawing/2014/main" id="{DA8F9AAB-7180-4779-9406-77958ED696B4}"/>
              </a:ext>
            </a:extLst>
          </p:cNvPr>
          <p:cNvPicPr>
            <a:picLocks noChangeAspect="1"/>
          </p:cNvPicPr>
          <p:nvPr/>
        </p:nvPicPr>
        <p:blipFill rotWithShape="1">
          <a:blip r:embed="rId2"/>
          <a:srcRect l="24126" r="18226"/>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183940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par>
                                <p:cTn id="14" presetID="10" presetClass="entr" presetSubtype="0" fill="hold" grpId="0" nodeType="withEffect">
                                  <p:stCondLst>
                                    <p:cond delay="1000"/>
                                  </p:stCondLst>
                                  <p:iterate type="lt">
                                    <p:tmPct val="10000"/>
                                  </p:iterate>
                                  <p:childTnLst>
                                    <p:set>
                                      <p:cBhvr>
                                        <p:cTn id="15" dur="1" fill="hold">
                                          <p:stCondLst>
                                            <p:cond delay="0"/>
                                          </p:stCondLst>
                                        </p:cTn>
                                        <p:tgtEl>
                                          <p:spTgt spid="2"/>
                                        </p:tgtEl>
                                        <p:attrNameLst>
                                          <p:attrName>style.visibility</p:attrName>
                                        </p:attrNameLst>
                                      </p:cBhvr>
                                      <p:to>
                                        <p:strVal val="visible"/>
                                      </p:to>
                                    </p:set>
                                    <p:animEffect transition="in" filter="fade">
                                      <p:cBhvr>
                                        <p:cTn id="16"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BAA226-2BD3-BA49-8A02-3A3B3AE83333}"/>
              </a:ext>
            </a:extLst>
          </p:cNvPr>
          <p:cNvSpPr>
            <a:spLocks noGrp="1"/>
          </p:cNvSpPr>
          <p:nvPr>
            <p:ph type="title"/>
          </p:nvPr>
        </p:nvSpPr>
        <p:spPr>
          <a:xfrm>
            <a:off x="804671" y="1330007"/>
            <a:ext cx="3820669" cy="4692396"/>
          </a:xfrm>
        </p:spPr>
        <p:txBody>
          <a:bodyPr anchor="ctr">
            <a:normAutofit/>
          </a:bodyPr>
          <a:lstStyle/>
          <a:p>
            <a:r>
              <a:rPr lang="en-US" sz="5400">
                <a:latin typeface="Bahnschrift SemiBold" panose="020B0502040204020203" pitchFamily="34" charset="0"/>
              </a:rPr>
              <a:t>Quantum Software</a:t>
            </a:r>
          </a:p>
        </p:txBody>
      </p:sp>
      <p:sp>
        <p:nvSpPr>
          <p:cNvPr id="3" name="Content Placeholder 2">
            <a:extLst>
              <a:ext uri="{FF2B5EF4-FFF2-40B4-BE49-F238E27FC236}">
                <a16:creationId xmlns:a16="http://schemas.microsoft.com/office/drawing/2014/main" id="{18BEA6EC-46B3-554B-AFA0-A79FC3CCBF99}"/>
              </a:ext>
            </a:extLst>
          </p:cNvPr>
          <p:cNvSpPr>
            <a:spLocks noGrp="1"/>
          </p:cNvSpPr>
          <p:nvPr>
            <p:ph idx="1"/>
          </p:nvPr>
        </p:nvSpPr>
        <p:spPr>
          <a:xfrm>
            <a:off x="6071616" y="1330007"/>
            <a:ext cx="5477256" cy="4692396"/>
          </a:xfrm>
        </p:spPr>
        <p:txBody>
          <a:bodyPr anchor="ctr">
            <a:normAutofit/>
          </a:bodyPr>
          <a:lstStyle/>
          <a:p>
            <a:r>
              <a:rPr lang="en-US" sz="2200">
                <a:latin typeface="Bahnschrift Light" panose="020B0502040204020203" pitchFamily="34" charset="0"/>
              </a:rPr>
              <a:t>Software that are used to process an instruction or commands in quantum computer are quantum software.</a:t>
            </a:r>
          </a:p>
          <a:p>
            <a:r>
              <a:rPr lang="en-US" sz="2200">
                <a:latin typeface="Bahnschrift Light" panose="020B0502040204020203" pitchFamily="34" charset="0"/>
              </a:rPr>
              <a:t>Generally, Python is the most used programming language in quantum computers.</a:t>
            </a:r>
          </a:p>
          <a:p>
            <a:r>
              <a:rPr lang="en-US" sz="2200">
                <a:latin typeface="Bahnschrift Light" panose="020B0502040204020203" pitchFamily="34" charset="0"/>
              </a:rPr>
              <a:t> For example: Qiskit, a software development tool kit in python.</a:t>
            </a:r>
          </a:p>
          <a:p>
            <a:r>
              <a:rPr lang="en-US" sz="2200">
                <a:latin typeface="Bahnschrift Light" panose="020B0502040204020203" pitchFamily="34" charset="0"/>
              </a:rPr>
              <a:t>Free courses available: On IBM cloud, Microsoft Azure.</a:t>
            </a:r>
          </a:p>
          <a:p>
            <a:pPr marL="0" indent="0">
              <a:buNone/>
            </a:pPr>
            <a:r>
              <a:rPr lang="en-US" sz="2200">
                <a:latin typeface="Bahnschrift Light" panose="020B0502040204020203" pitchFamily="34" charset="0"/>
              </a:rPr>
              <a:t>(links:https://qiskit.org/textbook-beta/course/introduction-course?learnLevel=All%20resources)</a:t>
            </a:r>
          </a:p>
          <a:p>
            <a:pPr marL="0" indent="0">
              <a:buNone/>
            </a:pPr>
            <a:endParaRPr lang="en-US" sz="2200"/>
          </a:p>
        </p:txBody>
      </p:sp>
    </p:spTree>
    <p:extLst>
      <p:ext uri="{BB962C8B-B14F-4D97-AF65-F5344CB8AC3E}">
        <p14:creationId xmlns:p14="http://schemas.microsoft.com/office/powerpoint/2010/main" val="162268025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1CC8-3C3E-664A-B629-49D24C10AEF4}"/>
              </a:ext>
            </a:extLst>
          </p:cNvPr>
          <p:cNvSpPr>
            <a:spLocks noGrp="1"/>
          </p:cNvSpPr>
          <p:nvPr>
            <p:ph type="title"/>
          </p:nvPr>
        </p:nvSpPr>
        <p:spPr>
          <a:xfrm>
            <a:off x="6634134" y="1396289"/>
            <a:ext cx="5006336" cy="1325563"/>
          </a:xfrm>
        </p:spPr>
        <p:txBody>
          <a:bodyPr>
            <a:normAutofit/>
          </a:bodyPr>
          <a:lstStyle/>
          <a:p>
            <a:r>
              <a:rPr lang="en-US" dirty="0">
                <a:latin typeface="Bahnschrift SemiBold" panose="020B0502040204020203" pitchFamily="34" charset="0"/>
              </a:rPr>
              <a:t>Quantum Hardware</a:t>
            </a:r>
          </a:p>
        </p:txBody>
      </p:sp>
      <p:sp>
        <p:nvSpPr>
          <p:cNvPr id="137" name="Freeform: Shape 136">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Quantum computers may be destroyed by high-energy particles from space |  New Scientist">
            <a:extLst>
              <a:ext uri="{FF2B5EF4-FFF2-40B4-BE49-F238E27FC236}">
                <a16:creationId xmlns:a16="http://schemas.microsoft.com/office/drawing/2014/main" id="{D45ABE71-023E-164D-841F-809EA618EE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02" r="18963" b="-1"/>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FF682C7-14C3-D947-84BB-FA18FA081530}"/>
              </a:ext>
            </a:extLst>
          </p:cNvPr>
          <p:cNvSpPr>
            <a:spLocks noGrp="1"/>
          </p:cNvSpPr>
          <p:nvPr>
            <p:ph idx="1"/>
          </p:nvPr>
        </p:nvSpPr>
        <p:spPr>
          <a:xfrm>
            <a:off x="6638578" y="2871982"/>
            <a:ext cx="5004073" cy="3181684"/>
          </a:xfrm>
        </p:spPr>
        <p:txBody>
          <a:bodyPr anchor="t">
            <a:normAutofit/>
          </a:bodyPr>
          <a:lstStyle/>
          <a:p>
            <a:pPr marL="0" indent="0">
              <a:buNone/>
            </a:pPr>
            <a:r>
              <a:rPr lang="en-US" sz="1100" dirty="0">
                <a:latin typeface="Bahnschrift Light" panose="020B0502040204020203" pitchFamily="34" charset="0"/>
              </a:rPr>
              <a:t>A quantum computer has three primary parts:</a:t>
            </a:r>
          </a:p>
          <a:p>
            <a:pPr marL="285750" indent="-285750"/>
            <a:r>
              <a:rPr lang="en-US" sz="1100" dirty="0">
                <a:latin typeface="Bahnschrift Light" panose="020B0502040204020203" pitchFamily="34" charset="0"/>
              </a:rPr>
              <a:t>An area that houses the qubits</a:t>
            </a:r>
          </a:p>
          <a:p>
            <a:pPr marL="285750" indent="-285750"/>
            <a:r>
              <a:rPr lang="en-US" sz="1100" dirty="0">
                <a:latin typeface="Bahnschrift Light" panose="020B0502040204020203" pitchFamily="34" charset="0"/>
              </a:rPr>
              <a:t>A method for transferring signals to the qubits</a:t>
            </a:r>
          </a:p>
          <a:p>
            <a:pPr marL="285750" indent="-285750"/>
            <a:r>
              <a:rPr lang="en-US" sz="1100" dirty="0">
                <a:latin typeface="Bahnschrift Light" panose="020B0502040204020203" pitchFamily="34" charset="0"/>
              </a:rPr>
              <a:t>A classical method to run programs and send instructions.</a:t>
            </a:r>
          </a:p>
          <a:p>
            <a:r>
              <a:rPr lang="en-US" sz="1100" dirty="0">
                <a:latin typeface="Bahnschrift Light" panose="020B0502040204020203" pitchFamily="34" charset="0"/>
              </a:rPr>
              <a:t>There are a lot of materials and mechanism used inside quantum hardware and software:</a:t>
            </a:r>
          </a:p>
          <a:p>
            <a:pPr marL="514350" indent="-514350">
              <a:buFont typeface="+mj-lt"/>
              <a:buAutoNum type="arabicPeriod"/>
            </a:pPr>
            <a:r>
              <a:rPr lang="en-US" sz="1100">
                <a:latin typeface="Bahnschrift Light" panose="020B0502040204020203" pitchFamily="34" charset="0"/>
              </a:rPr>
              <a:t>Superfluids</a:t>
            </a:r>
            <a:endParaRPr lang="en-US" sz="1100" dirty="0">
              <a:latin typeface="Bahnschrift Light" panose="020B0502040204020203" pitchFamily="34" charset="0"/>
            </a:endParaRPr>
          </a:p>
          <a:p>
            <a:pPr marL="514350" indent="-514350">
              <a:buFont typeface="+mj-lt"/>
              <a:buAutoNum type="arabicPeriod"/>
            </a:pPr>
            <a:r>
              <a:rPr lang="en-US" sz="1100" dirty="0">
                <a:latin typeface="Bahnschrift Light" panose="020B0502040204020203" pitchFamily="34" charset="0"/>
              </a:rPr>
              <a:t>Superconductors</a:t>
            </a:r>
          </a:p>
          <a:p>
            <a:pPr marL="514350" indent="-514350">
              <a:buFont typeface="+mj-lt"/>
              <a:buAutoNum type="arabicPeriod"/>
            </a:pPr>
            <a:r>
              <a:rPr lang="en-US" sz="1100" dirty="0">
                <a:latin typeface="Bahnschrift Light" panose="020B0502040204020203" pitchFamily="34" charset="0"/>
              </a:rPr>
              <a:t>Control</a:t>
            </a:r>
          </a:p>
          <a:p>
            <a:pPr marL="514350" indent="-514350">
              <a:buFont typeface="+mj-lt"/>
              <a:buAutoNum type="arabicPeriod"/>
            </a:pPr>
            <a:r>
              <a:rPr lang="en-US" sz="1100" dirty="0">
                <a:latin typeface="Bahnschrift Light" panose="020B0502040204020203" pitchFamily="34" charset="0"/>
              </a:rPr>
              <a:t>Superposition</a:t>
            </a:r>
          </a:p>
          <a:p>
            <a:pPr marL="514350" indent="-514350">
              <a:buFont typeface="+mj-lt"/>
              <a:buAutoNum type="arabicPeriod"/>
            </a:pPr>
            <a:r>
              <a:rPr lang="en-US" sz="1100" dirty="0">
                <a:latin typeface="Bahnschrift Light" panose="020B0502040204020203" pitchFamily="34" charset="0"/>
              </a:rPr>
              <a:t>Entanglement</a:t>
            </a:r>
          </a:p>
          <a:p>
            <a:pPr marL="0" indent="0">
              <a:buNone/>
            </a:pPr>
            <a:endParaRPr lang="en-US" sz="1100" dirty="0"/>
          </a:p>
          <a:p>
            <a:endParaRPr lang="en-US" sz="1100" dirty="0"/>
          </a:p>
        </p:txBody>
      </p:sp>
    </p:spTree>
    <p:extLst>
      <p:ext uri="{BB962C8B-B14F-4D97-AF65-F5344CB8AC3E}">
        <p14:creationId xmlns:p14="http://schemas.microsoft.com/office/powerpoint/2010/main" val="3859240948"/>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CC89-A1FF-3D40-AE72-CB1B57C334B5}"/>
              </a:ext>
            </a:extLst>
          </p:cNvPr>
          <p:cNvSpPr>
            <a:spLocks noGrp="1"/>
          </p:cNvSpPr>
          <p:nvPr>
            <p:ph type="title"/>
          </p:nvPr>
        </p:nvSpPr>
        <p:spPr>
          <a:xfrm>
            <a:off x="6653600" y="1396289"/>
            <a:ext cx="5006336" cy="1325563"/>
          </a:xfrm>
        </p:spPr>
        <p:txBody>
          <a:bodyPr>
            <a:normAutofit/>
          </a:bodyPr>
          <a:lstStyle/>
          <a:p>
            <a:r>
              <a:rPr lang="en-US" dirty="0" err="1">
                <a:latin typeface="Bahnschrift SemiBold" panose="020B0502040204020203" pitchFamily="34" charset="0"/>
              </a:rPr>
              <a:t>Superfluids</a:t>
            </a:r>
            <a:endParaRPr lang="en-US" dirty="0">
              <a:latin typeface="Bahnschrift SemiBold" panose="020B0502040204020203" pitchFamily="34" charset="0"/>
            </a:endParaRPr>
          </a:p>
        </p:txBody>
      </p:sp>
      <p:sp>
        <p:nvSpPr>
          <p:cNvPr id="20" name="Freeform: Shape 1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2" descr="Breaking nature&amp;#39;s superfluid symmetry | RIKEN">
            <a:extLst>
              <a:ext uri="{FF2B5EF4-FFF2-40B4-BE49-F238E27FC236}">
                <a16:creationId xmlns:a16="http://schemas.microsoft.com/office/drawing/2014/main" id="{D68CB397-1ECF-754F-88CC-09A0430BF9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34" r="-2" b="-2"/>
          <a:stretch/>
        </p:blipFill>
        <p:spPr bwMode="auto">
          <a:xfrm>
            <a:off x="364241" y="951091"/>
            <a:ext cx="4105275" cy="34900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AD2B5ED-3126-834E-A727-2D88350F6629}"/>
              </a:ext>
            </a:extLst>
          </p:cNvPr>
          <p:cNvSpPr>
            <a:spLocks noGrp="1"/>
          </p:cNvSpPr>
          <p:nvPr>
            <p:ph idx="1"/>
          </p:nvPr>
        </p:nvSpPr>
        <p:spPr>
          <a:xfrm>
            <a:off x="6658044" y="2871982"/>
            <a:ext cx="5006336" cy="3181684"/>
          </a:xfrm>
        </p:spPr>
        <p:txBody>
          <a:bodyPr anchor="t">
            <a:normAutofit lnSpcReduction="10000"/>
          </a:bodyPr>
          <a:lstStyle/>
          <a:p>
            <a:r>
              <a:rPr lang="en-US" sz="1800">
                <a:latin typeface="Bahnschrift Light" panose="020B0502040204020203" pitchFamily="34" charset="0"/>
              </a:rPr>
              <a:t>Superfluids are liquids used in cooling process (supercooling) the superconductors. </a:t>
            </a:r>
          </a:p>
          <a:p>
            <a:r>
              <a:rPr lang="en-US" sz="1800">
                <a:latin typeface="Bahnschrift Light" panose="020B0502040204020203" pitchFamily="34" charset="0"/>
              </a:rPr>
              <a:t>General temperature of the superfluids are about a hundredth of a degree Celsius above absolute zero: the theoretical lowest temperature allowed by the laws of physics.</a:t>
            </a:r>
          </a:p>
          <a:p>
            <a:r>
              <a:rPr lang="en-US" sz="1800">
                <a:latin typeface="Bahnschrift Light" panose="020B0502040204020203" pitchFamily="34" charset="0"/>
              </a:rPr>
              <a:t>It has low to zero viscosity with constanr Kinetic Energy </a:t>
            </a:r>
          </a:p>
          <a:p>
            <a:r>
              <a:rPr lang="en-US" sz="1800">
                <a:latin typeface="Bahnschrift Light" panose="020B0502040204020203" pitchFamily="34" charset="0"/>
              </a:rPr>
              <a:t>Examples: helium-3( or </a:t>
            </a:r>
            <a:r>
              <a:rPr lang="en-US" sz="1800" baseline="30000">
                <a:latin typeface="Bahnschrift Light" panose="020B0502040204020203" pitchFamily="34" charset="0"/>
              </a:rPr>
              <a:t>3</a:t>
            </a:r>
            <a:r>
              <a:rPr lang="en-US" sz="1800">
                <a:latin typeface="Bahnschrift Light" panose="020B0502040204020203" pitchFamily="34" charset="0"/>
              </a:rPr>
              <a:t>He) and helium-4 or ( or </a:t>
            </a:r>
            <a:r>
              <a:rPr lang="en-US" sz="1800" baseline="30000">
                <a:latin typeface="Bahnschrift Light" panose="020B0502040204020203" pitchFamily="34" charset="0"/>
              </a:rPr>
              <a:t>4</a:t>
            </a:r>
            <a:r>
              <a:rPr lang="en-US" sz="1800">
                <a:latin typeface="Bahnschrift Light" panose="020B0502040204020203" pitchFamily="34" charset="0"/>
              </a:rPr>
              <a:t>He)</a:t>
            </a:r>
          </a:p>
        </p:txBody>
      </p:sp>
    </p:spTree>
    <p:extLst>
      <p:ext uri="{BB962C8B-B14F-4D97-AF65-F5344CB8AC3E}">
        <p14:creationId xmlns:p14="http://schemas.microsoft.com/office/powerpoint/2010/main" val="220464049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9401-D127-A043-B5FC-7A55FCC910F5}"/>
              </a:ext>
            </a:extLst>
          </p:cNvPr>
          <p:cNvSpPr>
            <a:spLocks noGrp="1"/>
          </p:cNvSpPr>
          <p:nvPr>
            <p:ph type="title"/>
          </p:nvPr>
        </p:nvSpPr>
        <p:spPr>
          <a:xfrm>
            <a:off x="6634134" y="1396289"/>
            <a:ext cx="5006336" cy="1325563"/>
          </a:xfrm>
        </p:spPr>
        <p:txBody>
          <a:bodyPr>
            <a:normAutofit/>
          </a:bodyPr>
          <a:lstStyle/>
          <a:p>
            <a:r>
              <a:rPr lang="en-US" dirty="0">
                <a:latin typeface="Bahnschrift SemiBold" panose="020B0502040204020203" pitchFamily="34" charset="0"/>
              </a:rPr>
              <a:t>Superconductors</a:t>
            </a:r>
          </a:p>
        </p:txBody>
      </p:sp>
      <p:sp>
        <p:nvSpPr>
          <p:cNvPr id="135" name="Freeform: Shape 13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Explainer: what is a superconductor?">
            <a:extLst>
              <a:ext uri="{FF2B5EF4-FFF2-40B4-BE49-F238E27FC236}">
                <a16:creationId xmlns:a16="http://schemas.microsoft.com/office/drawing/2014/main" id="{FC790534-163A-804E-B4CF-AC32396881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683" r="27490" b="-1"/>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38C5BA7-EF3E-9943-8ED8-A4AF01628373}"/>
              </a:ext>
            </a:extLst>
          </p:cNvPr>
          <p:cNvSpPr>
            <a:spLocks noGrp="1"/>
          </p:cNvSpPr>
          <p:nvPr>
            <p:ph idx="1"/>
          </p:nvPr>
        </p:nvSpPr>
        <p:spPr>
          <a:xfrm>
            <a:off x="6638578" y="2871982"/>
            <a:ext cx="5004073" cy="3181684"/>
          </a:xfrm>
        </p:spPr>
        <p:txBody>
          <a:bodyPr anchor="t">
            <a:normAutofit/>
          </a:bodyPr>
          <a:lstStyle/>
          <a:p>
            <a:r>
              <a:rPr lang="en-US" sz="1800" dirty="0">
                <a:latin typeface="Bahnschrift Light" panose="020B0502040204020203" pitchFamily="34" charset="0"/>
              </a:rPr>
              <a:t>A material that can conduct electricity or transport electrons from one atom to another with no resistance i.e. no heat, sound or any other form of energy would be released from the material when it will reach superconductive.</a:t>
            </a:r>
          </a:p>
          <a:p>
            <a:r>
              <a:rPr lang="en-US" sz="1800" dirty="0">
                <a:latin typeface="Bahnschrift Light" panose="020B0502040204020203" pitchFamily="34" charset="0"/>
              </a:rPr>
              <a:t>When we put electrons through superconductors, they pair up into something called Cooper pairs that quantum tunnel through something called a Josephson junction.</a:t>
            </a:r>
          </a:p>
        </p:txBody>
      </p:sp>
    </p:spTree>
    <p:extLst>
      <p:ext uri="{BB962C8B-B14F-4D97-AF65-F5344CB8AC3E}">
        <p14:creationId xmlns:p14="http://schemas.microsoft.com/office/powerpoint/2010/main" val="4291599011"/>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DEAB106-1C44-274C-AA79-A0729661460C}"/>
              </a:ext>
            </a:extLst>
          </p:cNvPr>
          <p:cNvSpPr>
            <a:spLocks noGrp="1"/>
          </p:cNvSpPr>
          <p:nvPr>
            <p:ph type="title"/>
          </p:nvPr>
        </p:nvSpPr>
        <p:spPr>
          <a:xfrm>
            <a:off x="804671" y="1330007"/>
            <a:ext cx="3820669" cy="4692396"/>
          </a:xfrm>
        </p:spPr>
        <p:txBody>
          <a:bodyPr anchor="ctr">
            <a:normAutofit/>
          </a:bodyPr>
          <a:lstStyle/>
          <a:p>
            <a:r>
              <a:rPr lang="en-US" sz="5400">
                <a:latin typeface="Bahnschrift SemiBold" panose="020B0502040204020203" pitchFamily="34" charset="0"/>
              </a:rPr>
              <a:t>Control</a:t>
            </a:r>
          </a:p>
        </p:txBody>
      </p:sp>
      <p:sp>
        <p:nvSpPr>
          <p:cNvPr id="3" name="Content Placeholder 2">
            <a:extLst>
              <a:ext uri="{FF2B5EF4-FFF2-40B4-BE49-F238E27FC236}">
                <a16:creationId xmlns:a16="http://schemas.microsoft.com/office/drawing/2014/main" id="{8BBE8DF8-67BE-F342-9E44-B26FCA40EC23}"/>
              </a:ext>
            </a:extLst>
          </p:cNvPr>
          <p:cNvSpPr>
            <a:spLocks noGrp="1"/>
          </p:cNvSpPr>
          <p:nvPr>
            <p:ph idx="1"/>
          </p:nvPr>
        </p:nvSpPr>
        <p:spPr>
          <a:xfrm>
            <a:off x="6071616" y="1330007"/>
            <a:ext cx="5477256" cy="4692396"/>
          </a:xfrm>
        </p:spPr>
        <p:txBody>
          <a:bodyPr anchor="ctr">
            <a:normAutofit/>
          </a:bodyPr>
          <a:lstStyle/>
          <a:p>
            <a:r>
              <a:rPr lang="en-US" sz="2000" dirty="0"/>
              <a:t>We can control superconducting qubit by firing photons at the qubits.</a:t>
            </a:r>
          </a:p>
          <a:p>
            <a:r>
              <a:rPr lang="en-US" sz="2000" dirty="0"/>
              <a:t>We can control its behavior and get it to hold, change, read out information.</a:t>
            </a:r>
          </a:p>
          <a:p>
            <a:r>
              <a:rPr lang="en-US" sz="2200" dirty="0"/>
              <a:t>It helps us to control the flow of information or instruction while computing.</a:t>
            </a:r>
          </a:p>
        </p:txBody>
      </p:sp>
    </p:spTree>
    <p:extLst>
      <p:ext uri="{BB962C8B-B14F-4D97-AF65-F5344CB8AC3E}">
        <p14:creationId xmlns:p14="http://schemas.microsoft.com/office/powerpoint/2010/main" val="240697027"/>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603EFF-ECE3-3540-92B0-56ACF006BA87}"/>
              </a:ext>
            </a:extLst>
          </p:cNvPr>
          <p:cNvSpPr>
            <a:spLocks noGrp="1"/>
          </p:cNvSpPr>
          <p:nvPr>
            <p:ph type="title"/>
          </p:nvPr>
        </p:nvSpPr>
        <p:spPr>
          <a:xfrm>
            <a:off x="804671" y="1330007"/>
            <a:ext cx="3820669" cy="4692396"/>
          </a:xfrm>
        </p:spPr>
        <p:txBody>
          <a:bodyPr anchor="ctr">
            <a:normAutofit/>
          </a:bodyPr>
          <a:lstStyle/>
          <a:p>
            <a:r>
              <a:rPr lang="en-US" sz="4600">
                <a:latin typeface="Bahnschrift SemiBold" panose="020B0502040204020203" pitchFamily="34" charset="0"/>
              </a:rPr>
              <a:t>Superposition</a:t>
            </a:r>
          </a:p>
        </p:txBody>
      </p:sp>
      <p:sp>
        <p:nvSpPr>
          <p:cNvPr id="3" name="Content Placeholder 2">
            <a:extLst>
              <a:ext uri="{FF2B5EF4-FFF2-40B4-BE49-F238E27FC236}">
                <a16:creationId xmlns:a16="http://schemas.microsoft.com/office/drawing/2014/main" id="{AFEB7440-B6A1-5F48-9DBF-E58E4A3D9722}"/>
              </a:ext>
            </a:extLst>
          </p:cNvPr>
          <p:cNvSpPr>
            <a:spLocks noGrp="1"/>
          </p:cNvSpPr>
          <p:nvPr>
            <p:ph idx="1"/>
          </p:nvPr>
        </p:nvSpPr>
        <p:spPr>
          <a:xfrm>
            <a:off x="6071616" y="1330007"/>
            <a:ext cx="5477256" cy="4692396"/>
          </a:xfrm>
        </p:spPr>
        <p:txBody>
          <a:bodyPr anchor="ctr">
            <a:normAutofit/>
          </a:bodyPr>
          <a:lstStyle/>
          <a:p>
            <a:r>
              <a:rPr lang="en-US" sz="2200"/>
              <a:t>Ability of a quantum system to be in multiple states at the same time until it is measured.</a:t>
            </a:r>
          </a:p>
          <a:p>
            <a:r>
              <a:rPr lang="en-US" sz="2200"/>
              <a:t>A qubit itself isn’t very useful. However, by creating many and connecting them in a state called superposition we can create vast computational spaces. We then represent complex problems in this space using programmable gates.</a:t>
            </a:r>
          </a:p>
        </p:txBody>
      </p:sp>
    </p:spTree>
    <p:extLst>
      <p:ext uri="{BB962C8B-B14F-4D97-AF65-F5344CB8AC3E}">
        <p14:creationId xmlns:p14="http://schemas.microsoft.com/office/powerpoint/2010/main" val="889628383"/>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318262-DA8B-F44A-9C41-DC89A9818C66}"/>
              </a:ext>
            </a:extLst>
          </p:cNvPr>
          <p:cNvSpPr>
            <a:spLocks noGrp="1"/>
          </p:cNvSpPr>
          <p:nvPr>
            <p:ph type="title"/>
          </p:nvPr>
        </p:nvSpPr>
        <p:spPr>
          <a:xfrm>
            <a:off x="804671" y="1330007"/>
            <a:ext cx="3820669" cy="4692396"/>
          </a:xfrm>
        </p:spPr>
        <p:txBody>
          <a:bodyPr anchor="ctr">
            <a:normAutofit/>
          </a:bodyPr>
          <a:lstStyle/>
          <a:p>
            <a:r>
              <a:rPr lang="en-US" sz="4600">
                <a:latin typeface="Bahnschrift SemiBold" panose="020B0502040204020203" pitchFamily="34" charset="0"/>
              </a:rPr>
              <a:t>Entanglement</a:t>
            </a:r>
          </a:p>
        </p:txBody>
      </p:sp>
      <p:sp>
        <p:nvSpPr>
          <p:cNvPr id="3" name="Content Placeholder 2">
            <a:extLst>
              <a:ext uri="{FF2B5EF4-FFF2-40B4-BE49-F238E27FC236}">
                <a16:creationId xmlns:a16="http://schemas.microsoft.com/office/drawing/2014/main" id="{1383C1C3-D943-0244-AD2F-100C38217399}"/>
              </a:ext>
            </a:extLst>
          </p:cNvPr>
          <p:cNvSpPr>
            <a:spLocks noGrp="1"/>
          </p:cNvSpPr>
          <p:nvPr>
            <p:ph idx="1"/>
          </p:nvPr>
        </p:nvSpPr>
        <p:spPr>
          <a:xfrm>
            <a:off x="6071616" y="1330007"/>
            <a:ext cx="5477256" cy="4692396"/>
          </a:xfrm>
        </p:spPr>
        <p:txBody>
          <a:bodyPr anchor="ctr">
            <a:normAutofit/>
          </a:bodyPr>
          <a:lstStyle/>
          <a:p>
            <a:r>
              <a:rPr lang="en-US" sz="2200">
                <a:latin typeface="Bahnschrift Light" panose="020B0502040204020203" pitchFamily="34" charset="0"/>
              </a:rPr>
              <a:t>Quantum entanglement allows qubits, which behave randomly, to be perfectly correlated with each other. Using quantum algorithms that exploit quantum entanglement, specific complex problems can be solved more efficiently than on classical computers.</a:t>
            </a:r>
          </a:p>
        </p:txBody>
      </p:sp>
    </p:spTree>
    <p:extLst>
      <p:ext uri="{BB962C8B-B14F-4D97-AF65-F5344CB8AC3E}">
        <p14:creationId xmlns:p14="http://schemas.microsoft.com/office/powerpoint/2010/main" val="143918811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5280F36-8F90-48AC-AAB0-80612C6359C7}"/>
              </a:ext>
            </a:extLst>
          </p:cNvPr>
          <p:cNvSpPr>
            <a:spLocks noGrp="1"/>
          </p:cNvSpPr>
          <p:nvPr>
            <p:ph type="title"/>
          </p:nvPr>
        </p:nvSpPr>
        <p:spPr>
          <a:xfrm>
            <a:off x="804671" y="1330007"/>
            <a:ext cx="3820669" cy="4692396"/>
          </a:xfrm>
        </p:spPr>
        <p:txBody>
          <a:bodyPr anchor="ctr">
            <a:normAutofit/>
          </a:bodyPr>
          <a:lstStyle/>
          <a:p>
            <a:r>
              <a:rPr lang="en-US" sz="5000">
                <a:latin typeface="Bahnschrift SemiBold" panose="020B0502040204020203" pitchFamily="34" charset="0"/>
              </a:rPr>
              <a:t>Applications</a:t>
            </a:r>
            <a:r>
              <a:rPr lang="en-US" sz="5000">
                <a:latin typeface="Bahnschrift Light" panose="020B0502040204020203" pitchFamily="34" charset="0"/>
              </a:rPr>
              <a:t> of Quantum Computers</a:t>
            </a:r>
            <a:r>
              <a:rPr lang="en-US" sz="5000"/>
              <a:t>	</a:t>
            </a:r>
          </a:p>
        </p:txBody>
      </p:sp>
      <p:sp>
        <p:nvSpPr>
          <p:cNvPr id="3" name="Content Placeholder 2">
            <a:extLst>
              <a:ext uri="{FF2B5EF4-FFF2-40B4-BE49-F238E27FC236}">
                <a16:creationId xmlns:a16="http://schemas.microsoft.com/office/drawing/2014/main" id="{861B69CD-A114-4ACB-963C-294B7647983C}"/>
              </a:ext>
            </a:extLst>
          </p:cNvPr>
          <p:cNvSpPr>
            <a:spLocks noGrp="1"/>
          </p:cNvSpPr>
          <p:nvPr>
            <p:ph idx="1"/>
          </p:nvPr>
        </p:nvSpPr>
        <p:spPr>
          <a:xfrm>
            <a:off x="6071616" y="1330007"/>
            <a:ext cx="5477256" cy="4692396"/>
          </a:xfrm>
        </p:spPr>
        <p:txBody>
          <a:bodyPr anchor="ctr">
            <a:normAutofit/>
          </a:bodyPr>
          <a:lstStyle/>
          <a:p>
            <a:r>
              <a:rPr lang="en-US" sz="2200">
                <a:latin typeface="Bahnschrift Light" panose="020B0502040204020203" pitchFamily="34" charset="0"/>
              </a:rPr>
              <a:t>Quantum computers have the capability to be in multiple states at the same time and perform tasks using all possible permutations simultaneously</a:t>
            </a:r>
          </a:p>
          <a:p>
            <a:r>
              <a:rPr lang="en-US" sz="2200">
                <a:latin typeface="Bahnschrift Light" panose="020B0502040204020203" pitchFamily="34" charset="0"/>
              </a:rPr>
              <a:t>As qubits capacity grows and error corrections are improved, the limits and abilities of quantum computers are endless, bringing on the idea of “Quantum Supremacy”</a:t>
            </a:r>
          </a:p>
          <a:p>
            <a:r>
              <a:rPr lang="en-US" sz="2200">
                <a:latin typeface="Bahnschrift Light" panose="020B0502040204020203" pitchFamily="34" charset="0"/>
              </a:rPr>
              <a:t>“Quantum Supremacy”-the goal of demonstrating that a programmable quantum device can solve a problem that no computer can solve in any feasible amount of time</a:t>
            </a:r>
          </a:p>
        </p:txBody>
      </p:sp>
    </p:spTree>
    <p:extLst>
      <p:ext uri="{BB962C8B-B14F-4D97-AF65-F5344CB8AC3E}">
        <p14:creationId xmlns:p14="http://schemas.microsoft.com/office/powerpoint/2010/main" val="45232612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A07428-E74D-4DC3-A2DE-B53B00B4C425}"/>
              </a:ext>
            </a:extLst>
          </p:cNvPr>
          <p:cNvSpPr>
            <a:spLocks noGrp="1"/>
          </p:cNvSpPr>
          <p:nvPr>
            <p:ph type="title"/>
          </p:nvPr>
        </p:nvSpPr>
        <p:spPr>
          <a:xfrm>
            <a:off x="804671" y="1330007"/>
            <a:ext cx="3820669" cy="4692396"/>
          </a:xfrm>
        </p:spPr>
        <p:txBody>
          <a:bodyPr anchor="ctr">
            <a:normAutofit/>
          </a:bodyPr>
          <a:lstStyle/>
          <a:p>
            <a:r>
              <a:rPr lang="en-US" sz="5000">
                <a:latin typeface="Bahnschrift SemiBold" panose="020B0502040204020203" pitchFamily="34" charset="0"/>
              </a:rPr>
              <a:t>Applications</a:t>
            </a:r>
            <a:r>
              <a:rPr lang="en-US" sz="5000">
                <a:latin typeface="Bahnschrift Light" panose="020B0502040204020203" pitchFamily="34" charset="0"/>
              </a:rPr>
              <a:t> of Quantum Computers</a:t>
            </a:r>
          </a:p>
        </p:txBody>
      </p:sp>
      <p:sp>
        <p:nvSpPr>
          <p:cNvPr id="3" name="Content Placeholder 2">
            <a:extLst>
              <a:ext uri="{FF2B5EF4-FFF2-40B4-BE49-F238E27FC236}">
                <a16:creationId xmlns:a16="http://schemas.microsoft.com/office/drawing/2014/main" id="{77A34D74-C1C7-42E6-AA61-3671918A9E0C}"/>
              </a:ext>
            </a:extLst>
          </p:cNvPr>
          <p:cNvSpPr>
            <a:spLocks noGrp="1"/>
          </p:cNvSpPr>
          <p:nvPr>
            <p:ph idx="1"/>
          </p:nvPr>
        </p:nvSpPr>
        <p:spPr>
          <a:xfrm>
            <a:off x="6071616" y="1330007"/>
            <a:ext cx="5477256" cy="4692396"/>
          </a:xfrm>
        </p:spPr>
        <p:txBody>
          <a:bodyPr anchor="ctr">
            <a:normAutofit/>
          </a:bodyPr>
          <a:lstStyle/>
          <a:p>
            <a:r>
              <a:rPr lang="en-US" sz="2200">
                <a:latin typeface="Bahnschrift Light" panose="020B0502040204020203" pitchFamily="34" charset="0"/>
              </a:rPr>
              <a:t>Improving Cancer Treatments</a:t>
            </a:r>
          </a:p>
          <a:p>
            <a:r>
              <a:rPr lang="en-US" sz="2200">
                <a:latin typeface="Bahnschrift Light" panose="020B0502040204020203" pitchFamily="34" charset="0"/>
              </a:rPr>
              <a:t>Optimizing Traffic Flow</a:t>
            </a:r>
          </a:p>
          <a:p>
            <a:r>
              <a:rPr lang="en-US" sz="2200">
                <a:latin typeface="Bahnschrift Light" panose="020B0502040204020203" pitchFamily="34" charset="0"/>
              </a:rPr>
              <a:t>Portfolio Optimization</a:t>
            </a:r>
          </a:p>
          <a:p>
            <a:r>
              <a:rPr lang="en-US" sz="2200">
                <a:latin typeface="Bahnschrift Light" panose="020B0502040204020203" pitchFamily="34" charset="0"/>
              </a:rPr>
              <a:t>Simulate Molecules</a:t>
            </a:r>
          </a:p>
          <a:p>
            <a:r>
              <a:rPr lang="en-US" sz="2200">
                <a:latin typeface="Bahnschrift Light" panose="020B0502040204020203" pitchFamily="34" charset="0"/>
              </a:rPr>
              <a:t>Make AI More Human Like</a:t>
            </a:r>
          </a:p>
          <a:p>
            <a:r>
              <a:rPr lang="en-US" sz="2200">
                <a:latin typeface="Bahnschrift Light" panose="020B0502040204020203" pitchFamily="34" charset="0"/>
              </a:rPr>
              <a:t>Forecasting Weather</a:t>
            </a:r>
          </a:p>
          <a:p>
            <a:endParaRPr lang="en-US" sz="2200"/>
          </a:p>
          <a:p>
            <a:endParaRPr lang="en-US" sz="2200"/>
          </a:p>
        </p:txBody>
      </p:sp>
    </p:spTree>
    <p:extLst>
      <p:ext uri="{BB962C8B-B14F-4D97-AF65-F5344CB8AC3E}">
        <p14:creationId xmlns:p14="http://schemas.microsoft.com/office/powerpoint/2010/main" val="423058317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A5F3-14AB-41A3-9BAD-EDD76D2F5371}"/>
              </a:ext>
            </a:extLst>
          </p:cNvPr>
          <p:cNvSpPr>
            <a:spLocks noGrp="1"/>
          </p:cNvSpPr>
          <p:nvPr>
            <p:ph type="title"/>
          </p:nvPr>
        </p:nvSpPr>
        <p:spPr>
          <a:xfrm>
            <a:off x="6634134" y="1396289"/>
            <a:ext cx="5006336" cy="1325563"/>
          </a:xfrm>
        </p:spPr>
        <p:txBody>
          <a:bodyPr vert="horz" lIns="91440" tIns="45720" rIns="91440" bIns="45720" rtlCol="0" anchor="ctr">
            <a:normAutofit fontScale="90000"/>
          </a:bodyPr>
          <a:lstStyle/>
          <a:p>
            <a:r>
              <a:rPr lang="en-US" dirty="0">
                <a:latin typeface="Bahnschrift SemiBold" panose="020B0502040204020203" pitchFamily="34" charset="0"/>
              </a:rPr>
              <a:t>Applications</a:t>
            </a:r>
            <a:r>
              <a:rPr lang="en-US" dirty="0">
                <a:latin typeface="Bahnschrift Light" panose="020B0502040204020203" pitchFamily="34" charset="0"/>
              </a:rPr>
              <a:t> of Quantum Computers</a:t>
            </a:r>
          </a:p>
        </p:txBody>
      </p:sp>
      <p:sp>
        <p:nvSpPr>
          <p:cNvPr id="71" name="Freeform: Shape 7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See the source image">
            <a:extLst>
              <a:ext uri="{FF2B5EF4-FFF2-40B4-BE49-F238E27FC236}">
                <a16:creationId xmlns:a16="http://schemas.microsoft.com/office/drawing/2014/main" id="{228084EA-F456-4C5B-908E-598B3F2AE61A}"/>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8608" r="3551"/>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64A8531-36C1-41D0-9D34-059846C2CBC8}"/>
              </a:ext>
            </a:extLst>
          </p:cNvPr>
          <p:cNvSpPr>
            <a:spLocks noGrp="1"/>
          </p:cNvSpPr>
          <p:nvPr>
            <p:ph sz="half" idx="1"/>
          </p:nvPr>
        </p:nvSpPr>
        <p:spPr>
          <a:xfrm>
            <a:off x="6638578" y="2871982"/>
            <a:ext cx="5004073" cy="3181684"/>
          </a:xfrm>
        </p:spPr>
        <p:txBody>
          <a:bodyPr vert="horz" lIns="91440" tIns="45720" rIns="91440" bIns="45720" rtlCol="0" anchor="t">
            <a:normAutofit/>
          </a:bodyPr>
          <a:lstStyle/>
          <a:p>
            <a:r>
              <a:rPr lang="en-US" sz="1800" dirty="0">
                <a:latin typeface="Bahnschrift SemiBold" panose="020B0502040204020203" pitchFamily="34" charset="0"/>
              </a:rPr>
              <a:t>Improving Cancer Treatments</a:t>
            </a:r>
          </a:p>
          <a:p>
            <a:pPr lvl="1"/>
            <a:r>
              <a:rPr lang="en-US" sz="1800" dirty="0">
                <a:latin typeface="Bahnschrift Light" panose="020B0502040204020203" pitchFamily="34" charset="0"/>
              </a:rPr>
              <a:t>Using quantum calculations to help determine cancerous cells, and eliminate with minimizing effects to healthy cells  </a:t>
            </a:r>
          </a:p>
        </p:txBody>
      </p:sp>
    </p:spTree>
    <p:extLst>
      <p:ext uri="{BB962C8B-B14F-4D97-AF65-F5344CB8AC3E}">
        <p14:creationId xmlns:p14="http://schemas.microsoft.com/office/powerpoint/2010/main" val="2633494563"/>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6E14-A46E-4DF4-A7DA-1C20242FE9CD}"/>
              </a:ext>
            </a:extLst>
          </p:cNvPr>
          <p:cNvSpPr>
            <a:spLocks noGrp="1"/>
          </p:cNvSpPr>
          <p:nvPr>
            <p:ph type="title"/>
          </p:nvPr>
        </p:nvSpPr>
        <p:spPr>
          <a:xfrm>
            <a:off x="6634134" y="1396289"/>
            <a:ext cx="5006336" cy="1325563"/>
          </a:xfrm>
        </p:spPr>
        <p:txBody>
          <a:bodyPr vert="horz" lIns="91440" tIns="45720" rIns="91440" bIns="45720" rtlCol="0" anchor="ctr">
            <a:normAutofit/>
          </a:bodyPr>
          <a:lstStyle/>
          <a:p>
            <a:r>
              <a:rPr lang="en-US" dirty="0">
                <a:latin typeface="Bahnschrift Light" panose="020B0502040204020203" pitchFamily="34" charset="0"/>
              </a:rPr>
              <a:t>What is </a:t>
            </a:r>
            <a:r>
              <a:rPr lang="en-US" dirty="0">
                <a:latin typeface="Bahnschrift SemiBold" panose="020B0502040204020203" pitchFamily="34" charset="0"/>
              </a:rPr>
              <a:t>quantum computing?</a:t>
            </a:r>
          </a:p>
        </p:txBody>
      </p:sp>
      <p:sp>
        <p:nvSpPr>
          <p:cNvPr id="26" name="Freeform: Shape 25">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Picture 21" descr="Purple patterned lights">
            <a:extLst>
              <a:ext uri="{FF2B5EF4-FFF2-40B4-BE49-F238E27FC236}">
                <a16:creationId xmlns:a16="http://schemas.microsoft.com/office/drawing/2014/main" id="{6C59235F-7BBC-47ED-A980-57FCBEB98013}"/>
              </a:ext>
            </a:extLst>
          </p:cNvPr>
          <p:cNvPicPr>
            <a:picLocks noChangeAspect="1"/>
          </p:cNvPicPr>
          <p:nvPr/>
        </p:nvPicPr>
        <p:blipFill rotWithShape="1">
          <a:blip r:embed="rId2"/>
          <a:srcRect l="23051" r="18314"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Content Placeholder 2">
            <a:extLst>
              <a:ext uri="{FF2B5EF4-FFF2-40B4-BE49-F238E27FC236}">
                <a16:creationId xmlns:a16="http://schemas.microsoft.com/office/drawing/2014/main" id="{86FFF2C3-3F40-4B79-9287-6D85C44D7C9B}"/>
              </a:ext>
            </a:extLst>
          </p:cNvPr>
          <p:cNvSpPr>
            <a:spLocks noGrp="1"/>
          </p:cNvSpPr>
          <p:nvPr>
            <p:ph sz="half" idx="1"/>
          </p:nvPr>
        </p:nvSpPr>
        <p:spPr>
          <a:xfrm>
            <a:off x="6638579" y="2871982"/>
            <a:ext cx="4908988" cy="3181684"/>
          </a:xfrm>
        </p:spPr>
        <p:txBody>
          <a:bodyPr vert="horz" lIns="91440" tIns="45720" rIns="91440" bIns="45720" rtlCol="0" anchor="t">
            <a:normAutofit/>
          </a:bodyPr>
          <a:lstStyle/>
          <a:p>
            <a:pPr marL="0" indent="0" algn="just">
              <a:buNone/>
            </a:pPr>
            <a:r>
              <a:rPr lang="en-US" sz="2000" dirty="0">
                <a:latin typeface="Bahnschrift Light" panose="020B0502040204020203" pitchFamily="34" charset="0"/>
              </a:rPr>
              <a:t>Quantum computing is the method of computation that utilizes the properties of </a:t>
            </a:r>
            <a:r>
              <a:rPr lang="en-US" sz="2000" dirty="0">
                <a:latin typeface="Bahnschrift SemiBold" panose="020B0502040204020203" pitchFamily="34" charset="0"/>
              </a:rPr>
              <a:t>quantum states</a:t>
            </a:r>
            <a:r>
              <a:rPr lang="en-US" sz="2000" dirty="0">
                <a:latin typeface="Bahnschrift Light" panose="020B0502040204020203" pitchFamily="34" charset="0"/>
              </a:rPr>
              <a:t> to carry out operations.</a:t>
            </a:r>
          </a:p>
          <a:p>
            <a:pPr marL="0"/>
            <a:endParaRPr lang="en-US" sz="2000" dirty="0"/>
          </a:p>
          <a:p>
            <a:pPr marL="0" indent="0" algn="just">
              <a:buNone/>
            </a:pPr>
            <a:r>
              <a:rPr lang="en-US" sz="2000" dirty="0">
                <a:latin typeface="Bahnschrift Light" panose="020B0502040204020203" pitchFamily="34" charset="0"/>
              </a:rPr>
              <a:t>Note that a </a:t>
            </a:r>
            <a:r>
              <a:rPr lang="en-US" sz="2000" dirty="0">
                <a:latin typeface="Bahnschrift SemiBold" panose="020B0502040204020203" pitchFamily="34" charset="0"/>
              </a:rPr>
              <a:t>quantum state </a:t>
            </a:r>
            <a:r>
              <a:rPr lang="en-US" sz="2000" dirty="0">
                <a:latin typeface="Bahnschrift Light" panose="020B0502040204020203" pitchFamily="34" charset="0"/>
              </a:rPr>
              <a:t>can be encoded from something (i.e., a physical attribute) that can be measured from a system.</a:t>
            </a:r>
          </a:p>
        </p:txBody>
      </p:sp>
    </p:spTree>
    <p:extLst>
      <p:ext uri="{BB962C8B-B14F-4D97-AF65-F5344CB8AC3E}">
        <p14:creationId xmlns:p14="http://schemas.microsoft.com/office/powerpoint/2010/main" val="404388852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6760-115C-4194-BAE2-90550F3AA654}"/>
              </a:ext>
            </a:extLst>
          </p:cNvPr>
          <p:cNvSpPr>
            <a:spLocks noGrp="1"/>
          </p:cNvSpPr>
          <p:nvPr>
            <p:ph type="title"/>
          </p:nvPr>
        </p:nvSpPr>
        <p:spPr>
          <a:xfrm>
            <a:off x="6634134" y="1396289"/>
            <a:ext cx="5006336" cy="1325563"/>
          </a:xfrm>
        </p:spPr>
        <p:txBody>
          <a:bodyPr vert="horz" lIns="91440" tIns="45720" rIns="91440" bIns="45720" rtlCol="0" anchor="ctr">
            <a:normAutofit/>
          </a:bodyPr>
          <a:lstStyle/>
          <a:p>
            <a:r>
              <a:rPr lang="en-US" sz="2800" dirty="0">
                <a:latin typeface="Bahnschrift SemiBold" panose="020B0502040204020203" pitchFamily="34" charset="0"/>
              </a:rPr>
              <a:t>Applications</a:t>
            </a:r>
            <a:r>
              <a:rPr lang="en-US" sz="2800" dirty="0">
                <a:latin typeface="Bahnschrift Light" panose="020B0502040204020203" pitchFamily="34" charset="0"/>
              </a:rPr>
              <a:t> of Quantum Computers</a:t>
            </a:r>
            <a:br>
              <a:rPr lang="en-US" sz="2800" dirty="0"/>
            </a:br>
            <a:endParaRPr lang="en-US" sz="2800" dirty="0"/>
          </a:p>
        </p:txBody>
      </p:sp>
      <p:sp>
        <p:nvSpPr>
          <p:cNvPr id="71" name="Freeform: Shape 7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See the source image">
            <a:extLst>
              <a:ext uri="{FF2B5EF4-FFF2-40B4-BE49-F238E27FC236}">
                <a16:creationId xmlns:a16="http://schemas.microsoft.com/office/drawing/2014/main" id="{3B385FBE-AED0-48C3-9084-1FECD39BFD0D}"/>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35704" r="18619"/>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537C6C5-B0E2-45B5-B04F-AD5F0F6CA568}"/>
              </a:ext>
            </a:extLst>
          </p:cNvPr>
          <p:cNvSpPr>
            <a:spLocks noGrp="1"/>
          </p:cNvSpPr>
          <p:nvPr>
            <p:ph sz="half" idx="1"/>
          </p:nvPr>
        </p:nvSpPr>
        <p:spPr>
          <a:xfrm>
            <a:off x="6638578" y="2871982"/>
            <a:ext cx="5004073" cy="3181684"/>
          </a:xfrm>
        </p:spPr>
        <p:txBody>
          <a:bodyPr vert="horz" lIns="91440" tIns="45720" rIns="91440" bIns="45720" rtlCol="0" anchor="t">
            <a:normAutofit/>
          </a:bodyPr>
          <a:lstStyle/>
          <a:p>
            <a:pPr marL="0"/>
            <a:r>
              <a:rPr lang="en-US" sz="1800" cap="all" dirty="0">
                <a:latin typeface="Bahnschrift Light" panose="020B0502040204020203" pitchFamily="34" charset="0"/>
              </a:rPr>
              <a:t>Optimization of traffic Flows</a:t>
            </a:r>
          </a:p>
          <a:p>
            <a:r>
              <a:rPr lang="en-US" sz="1800" cap="all" dirty="0">
                <a:latin typeface="Bahnschrift Light" panose="020B0502040204020203" pitchFamily="34" charset="0"/>
              </a:rPr>
              <a:t>Better Routes for Air travel</a:t>
            </a:r>
          </a:p>
          <a:p>
            <a:r>
              <a:rPr lang="en-US" sz="1800" cap="all" dirty="0">
                <a:latin typeface="Bahnschrift Light" panose="020B0502040204020203" pitchFamily="34" charset="0"/>
              </a:rPr>
              <a:t>Logistics for ground travel</a:t>
            </a:r>
          </a:p>
          <a:p>
            <a:pPr marL="0"/>
            <a:endParaRPr lang="en-US" sz="1800" cap="all" dirty="0"/>
          </a:p>
        </p:txBody>
      </p:sp>
    </p:spTree>
    <p:extLst>
      <p:ext uri="{BB962C8B-B14F-4D97-AF65-F5344CB8AC3E}">
        <p14:creationId xmlns:p14="http://schemas.microsoft.com/office/powerpoint/2010/main" val="59585425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45BD-7334-42D3-8BCD-B156E1BF01CB}"/>
              </a:ext>
            </a:extLst>
          </p:cNvPr>
          <p:cNvSpPr>
            <a:spLocks noGrp="1"/>
          </p:cNvSpPr>
          <p:nvPr>
            <p:ph type="title"/>
          </p:nvPr>
        </p:nvSpPr>
        <p:spPr>
          <a:xfrm>
            <a:off x="6653600" y="1396289"/>
            <a:ext cx="5006336" cy="1325563"/>
          </a:xfrm>
        </p:spPr>
        <p:txBody>
          <a:bodyPr vert="horz" lIns="91440" tIns="45720" rIns="91440" bIns="45720" rtlCol="0" anchor="ctr">
            <a:normAutofit fontScale="90000"/>
          </a:bodyPr>
          <a:lstStyle/>
          <a:p>
            <a:r>
              <a:rPr lang="en-US" kern="1200" dirty="0">
                <a:solidFill>
                  <a:schemeClr val="tx1"/>
                </a:solidFill>
                <a:latin typeface="Bahnschrift SemiBold" panose="020B0502040204020203" pitchFamily="34" charset="0"/>
              </a:rPr>
              <a:t>Applications</a:t>
            </a:r>
            <a:r>
              <a:rPr lang="en-US" kern="1200" dirty="0">
                <a:solidFill>
                  <a:schemeClr val="tx1"/>
                </a:solidFill>
                <a:latin typeface="Bahnschrift Light" panose="020B0502040204020203" pitchFamily="34" charset="0"/>
              </a:rPr>
              <a:t> of Quantum Computers</a:t>
            </a:r>
          </a:p>
        </p:txBody>
      </p:sp>
      <p:sp>
        <p:nvSpPr>
          <p:cNvPr id="73" name="Freeform: Shape 72">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descr="See the source image">
            <a:extLst>
              <a:ext uri="{FF2B5EF4-FFF2-40B4-BE49-F238E27FC236}">
                <a16:creationId xmlns:a16="http://schemas.microsoft.com/office/drawing/2014/main" id="{31849483-EB3F-49CB-8B3D-5B109C2DEE71}"/>
              </a:ext>
            </a:extLst>
          </p:cNvPr>
          <p:cNvPicPr>
            <a:picLocks noGrp="1" noChangeAspect="1" noChangeArrowheads="1" noCrop="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364241" y="455582"/>
            <a:ext cx="4105275" cy="448104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735445F-E34B-4F2C-A47F-81279CE1CF6F}"/>
              </a:ext>
            </a:extLst>
          </p:cNvPr>
          <p:cNvSpPr>
            <a:spLocks noGrp="1"/>
          </p:cNvSpPr>
          <p:nvPr>
            <p:ph sz="half" idx="1"/>
          </p:nvPr>
        </p:nvSpPr>
        <p:spPr>
          <a:xfrm>
            <a:off x="6658044" y="2871982"/>
            <a:ext cx="5006336" cy="3181684"/>
          </a:xfrm>
        </p:spPr>
        <p:txBody>
          <a:bodyPr vert="horz" lIns="91440" tIns="45720" rIns="91440" bIns="45720" rtlCol="0" anchor="t">
            <a:normAutofit/>
          </a:bodyPr>
          <a:lstStyle/>
          <a:p>
            <a:r>
              <a:rPr lang="en-US" sz="1800" dirty="0">
                <a:latin typeface="Bahnschrift Light" panose="020B0502040204020203" pitchFamily="34" charset="0"/>
              </a:rPr>
              <a:t>Stimulation of Chemical Reactions</a:t>
            </a:r>
          </a:p>
          <a:p>
            <a:endParaRPr lang="en-US" sz="1800" dirty="0"/>
          </a:p>
        </p:txBody>
      </p:sp>
    </p:spTree>
    <p:extLst>
      <p:ext uri="{BB962C8B-B14F-4D97-AF65-F5344CB8AC3E}">
        <p14:creationId xmlns:p14="http://schemas.microsoft.com/office/powerpoint/2010/main" val="3106066830"/>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5170-4AE3-4706-B1D8-5E1DB127D5A4}"/>
              </a:ext>
            </a:extLst>
          </p:cNvPr>
          <p:cNvSpPr>
            <a:spLocks noGrp="1"/>
          </p:cNvSpPr>
          <p:nvPr>
            <p:ph type="title"/>
          </p:nvPr>
        </p:nvSpPr>
        <p:spPr>
          <a:xfrm>
            <a:off x="6634134" y="1396289"/>
            <a:ext cx="5006336" cy="1325563"/>
          </a:xfrm>
        </p:spPr>
        <p:txBody>
          <a:bodyPr vert="horz" lIns="91440" tIns="45720" rIns="91440" bIns="45720" rtlCol="0" anchor="ctr">
            <a:normAutofit fontScale="90000"/>
          </a:bodyPr>
          <a:lstStyle/>
          <a:p>
            <a:r>
              <a:rPr lang="en-US" dirty="0">
                <a:latin typeface="Bahnschrift SemiBold" panose="020B0502040204020203" pitchFamily="34" charset="0"/>
              </a:rPr>
              <a:t>Applications</a:t>
            </a:r>
            <a:r>
              <a:rPr lang="en-US" dirty="0">
                <a:latin typeface="Bahnschrift Light" panose="020B0502040204020203" pitchFamily="34" charset="0"/>
              </a:rPr>
              <a:t> of Quantum Computers</a:t>
            </a:r>
          </a:p>
        </p:txBody>
      </p:sp>
      <p:sp>
        <p:nvSpPr>
          <p:cNvPr id="71" name="Freeform: Shape 7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See the source image">
            <a:extLst>
              <a:ext uri="{FF2B5EF4-FFF2-40B4-BE49-F238E27FC236}">
                <a16:creationId xmlns:a16="http://schemas.microsoft.com/office/drawing/2014/main" id="{EF4CF3E1-6A30-42B0-8413-D76C257AFFA4}"/>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25600" r="24990"/>
          <a:stretch/>
        </p:blipFill>
        <p:spPr bwMode="auto">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E38209E-2E3A-48F6-A722-7B51BC8A14CC}"/>
              </a:ext>
            </a:extLst>
          </p:cNvPr>
          <p:cNvSpPr>
            <a:spLocks noGrp="1"/>
          </p:cNvSpPr>
          <p:nvPr>
            <p:ph sz="half" idx="1"/>
          </p:nvPr>
        </p:nvSpPr>
        <p:spPr>
          <a:xfrm>
            <a:off x="6638578" y="2871982"/>
            <a:ext cx="5004073" cy="3181684"/>
          </a:xfrm>
        </p:spPr>
        <p:txBody>
          <a:bodyPr vert="horz" lIns="91440" tIns="45720" rIns="91440" bIns="45720" rtlCol="0" anchor="t">
            <a:normAutofit/>
          </a:bodyPr>
          <a:lstStyle/>
          <a:p>
            <a:pPr marL="0"/>
            <a:r>
              <a:rPr lang="en-US" sz="1800" cap="all" dirty="0">
                <a:latin typeface="Bahnschrift SemiBold" panose="020B0502040204020203" pitchFamily="34" charset="0"/>
              </a:rPr>
              <a:t>AI improvements</a:t>
            </a:r>
          </a:p>
          <a:p>
            <a:pPr lvl="1"/>
            <a:r>
              <a:rPr lang="en-US" sz="1800" cap="all" dirty="0">
                <a:latin typeface="Bahnschrift Light" panose="020B0502040204020203" pitchFamily="34" charset="0"/>
              </a:rPr>
              <a:t>	More Human Like</a:t>
            </a:r>
          </a:p>
          <a:p>
            <a:pPr lvl="1"/>
            <a:r>
              <a:rPr lang="en-US" sz="1800" cap="all" dirty="0">
                <a:latin typeface="Bahnschrift Light" panose="020B0502040204020203" pitchFamily="34" charset="0"/>
              </a:rPr>
              <a:t>	multiple factors at one time</a:t>
            </a:r>
          </a:p>
          <a:p>
            <a:pPr marL="0"/>
            <a:endParaRPr lang="en-US" sz="1800" cap="all" dirty="0"/>
          </a:p>
        </p:txBody>
      </p:sp>
    </p:spTree>
    <p:extLst>
      <p:ext uri="{BB962C8B-B14F-4D97-AF65-F5344CB8AC3E}">
        <p14:creationId xmlns:p14="http://schemas.microsoft.com/office/powerpoint/2010/main" val="2539779689"/>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9AFCD-8C5D-4A7C-ADAB-C0FAA3FE3538}"/>
              </a:ext>
            </a:extLst>
          </p:cNvPr>
          <p:cNvSpPr>
            <a:spLocks noGrp="1"/>
          </p:cNvSpPr>
          <p:nvPr>
            <p:ph type="title"/>
          </p:nvPr>
        </p:nvSpPr>
        <p:spPr>
          <a:xfrm>
            <a:off x="6746628" y="1783959"/>
            <a:ext cx="4645250" cy="2396155"/>
          </a:xfrm>
        </p:spPr>
        <p:txBody>
          <a:bodyPr vert="horz" lIns="91440" tIns="45720" rIns="91440" bIns="45720" rtlCol="0" anchor="b">
            <a:normAutofit/>
          </a:bodyPr>
          <a:lstStyle/>
          <a:p>
            <a:r>
              <a:rPr lang="en-US" sz="4800" kern="1200" dirty="0">
                <a:solidFill>
                  <a:schemeClr val="bg1"/>
                </a:solidFill>
                <a:latin typeface="Bahnschrift SemiBold" panose="020B0502040204020203" pitchFamily="34" charset="0"/>
              </a:rPr>
              <a:t>Applications</a:t>
            </a:r>
            <a:r>
              <a:rPr lang="en-US" sz="4800" kern="1200" dirty="0">
                <a:solidFill>
                  <a:schemeClr val="bg1"/>
                </a:solidFill>
                <a:latin typeface="Bahnschrift Light" panose="020B0502040204020203" pitchFamily="34" charset="0"/>
              </a:rPr>
              <a:t> of Quantum Computers</a:t>
            </a:r>
          </a:p>
        </p:txBody>
      </p:sp>
      <p:sp>
        <p:nvSpPr>
          <p:cNvPr id="3" name="Content Placeholder 2">
            <a:extLst>
              <a:ext uri="{FF2B5EF4-FFF2-40B4-BE49-F238E27FC236}">
                <a16:creationId xmlns:a16="http://schemas.microsoft.com/office/drawing/2014/main" id="{45DE0444-66C0-4E0D-8B2C-46D1244BD8DE}"/>
              </a:ext>
            </a:extLst>
          </p:cNvPr>
          <p:cNvSpPr>
            <a:spLocks noGrp="1"/>
          </p:cNvSpPr>
          <p:nvPr>
            <p:ph sz="half" idx="1"/>
          </p:nvPr>
        </p:nvSpPr>
        <p:spPr>
          <a:xfrm>
            <a:off x="6746627" y="4750893"/>
            <a:ext cx="4645250" cy="1147863"/>
          </a:xfrm>
        </p:spPr>
        <p:txBody>
          <a:bodyPr vert="horz" lIns="91440" tIns="45720" rIns="91440" bIns="45720" rtlCol="0" anchor="t">
            <a:normAutofit/>
          </a:bodyPr>
          <a:lstStyle/>
          <a:p>
            <a:pPr marL="0" indent="0">
              <a:buNone/>
            </a:pPr>
            <a:r>
              <a:rPr lang="en-US" sz="2400" kern="1200" dirty="0">
                <a:solidFill>
                  <a:schemeClr val="bg1"/>
                </a:solidFill>
                <a:latin typeface="Bahnschrift Light" panose="020B0502040204020203" pitchFamily="34" charset="0"/>
              </a:rPr>
              <a:t>Weather Forecasting</a:t>
            </a:r>
          </a:p>
        </p:txBody>
      </p:sp>
      <p:sp>
        <p:nvSpPr>
          <p:cNvPr id="137" name="Freeform: Shape 136">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Image result for weather forecast map">
            <a:extLst>
              <a:ext uri="{FF2B5EF4-FFF2-40B4-BE49-F238E27FC236}">
                <a16:creationId xmlns:a16="http://schemas.microsoft.com/office/drawing/2014/main" id="{BA16A5F7-751F-488B-A60A-0DA7738BA24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19382" y="1617033"/>
            <a:ext cx="4047843" cy="22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3768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E31664-7CB1-48D6-AE37-B9858C0357D6}"/>
              </a:ext>
            </a:extLst>
          </p:cNvPr>
          <p:cNvSpPr>
            <a:spLocks noGrp="1"/>
          </p:cNvSpPr>
          <p:nvPr>
            <p:ph type="title"/>
          </p:nvPr>
        </p:nvSpPr>
        <p:spPr>
          <a:xfrm>
            <a:off x="804671" y="1330007"/>
            <a:ext cx="3820669" cy="4692396"/>
          </a:xfrm>
        </p:spPr>
        <p:txBody>
          <a:bodyPr anchor="ctr">
            <a:normAutofit/>
          </a:bodyPr>
          <a:lstStyle/>
          <a:p>
            <a:r>
              <a:rPr lang="en-US" sz="4600">
                <a:latin typeface="Bahnschrift SemiBold" panose="020B0502040204020203" pitchFamily="34" charset="0"/>
              </a:rPr>
              <a:t>Prime Factorization</a:t>
            </a:r>
          </a:p>
        </p:txBody>
      </p:sp>
      <p:sp>
        <p:nvSpPr>
          <p:cNvPr id="3" name="Content Placeholder 2">
            <a:extLst>
              <a:ext uri="{FF2B5EF4-FFF2-40B4-BE49-F238E27FC236}">
                <a16:creationId xmlns:a16="http://schemas.microsoft.com/office/drawing/2014/main" id="{49DE6215-25A7-4F4B-B952-7D0C0AB25723}"/>
              </a:ext>
            </a:extLst>
          </p:cNvPr>
          <p:cNvSpPr>
            <a:spLocks noGrp="1"/>
          </p:cNvSpPr>
          <p:nvPr>
            <p:ph idx="1"/>
          </p:nvPr>
        </p:nvSpPr>
        <p:spPr>
          <a:xfrm>
            <a:off x="6071616" y="1330007"/>
            <a:ext cx="5477256" cy="4692396"/>
          </a:xfrm>
        </p:spPr>
        <p:txBody>
          <a:bodyPr anchor="ctr">
            <a:normAutofit/>
          </a:bodyPr>
          <a:lstStyle/>
          <a:p>
            <a:r>
              <a:rPr lang="en-US" sz="2200">
                <a:latin typeface="Bahnschrift Light" panose="020B0502040204020203" pitchFamily="34" charset="0"/>
              </a:rPr>
              <a:t>Quantum computers can solve for prime factors.</a:t>
            </a:r>
          </a:p>
          <a:p>
            <a:r>
              <a:rPr lang="en-US" sz="2200">
                <a:latin typeface="Bahnschrift Light" panose="020B0502040204020203" pitchFamily="34" charset="0"/>
              </a:rPr>
              <a:t>Shor algorithm-is significant because it implies that public key cryptography might easily be broken given a large enough quantum computer</a:t>
            </a:r>
          </a:p>
          <a:p>
            <a:r>
              <a:rPr lang="en-US" sz="2200">
                <a:latin typeface="Bahnschrift Light" panose="020B0502040204020203" pitchFamily="34" charset="0"/>
              </a:rPr>
              <a:t>IBM Eagle-127 q-bits- 27 to 65 active qubits </a:t>
            </a:r>
          </a:p>
          <a:p>
            <a:r>
              <a:rPr lang="en-US" sz="2200">
                <a:latin typeface="Bahnschrift Light" panose="020B0502040204020203" pitchFamily="34" charset="0"/>
              </a:rPr>
              <a:t>China companies claim to built an active 66-qubit programmable system</a:t>
            </a:r>
          </a:p>
        </p:txBody>
      </p:sp>
    </p:spTree>
    <p:extLst>
      <p:ext uri="{BB962C8B-B14F-4D97-AF65-F5344CB8AC3E}">
        <p14:creationId xmlns:p14="http://schemas.microsoft.com/office/powerpoint/2010/main" val="240512548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F9857ED-1DEF-4481-AEB4-E7759342A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457275" cy="6858000"/>
          </a:xfrm>
          <a:custGeom>
            <a:avLst/>
            <a:gdLst>
              <a:gd name="connsiteX0" fmla="*/ 5457275 w 5457275"/>
              <a:gd name="connsiteY0" fmla="*/ 0 h 6858000"/>
              <a:gd name="connsiteX1" fmla="*/ 361354 w 5457275"/>
              <a:gd name="connsiteY1" fmla="*/ 0 h 6858000"/>
              <a:gd name="connsiteX2" fmla="*/ 335637 w 5457275"/>
              <a:gd name="connsiteY2" fmla="*/ 94722 h 6858000"/>
              <a:gd name="connsiteX3" fmla="*/ 690849 w 5457275"/>
              <a:gd name="connsiteY3" fmla="*/ 6842426 h 6858000"/>
              <a:gd name="connsiteX4" fmla="*/ 696735 w 5457275"/>
              <a:gd name="connsiteY4" fmla="*/ 6858000 h 6858000"/>
              <a:gd name="connsiteX5" fmla="*/ 5457275 w 545727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7275" h="6858000">
                <a:moveTo>
                  <a:pt x="5457275" y="0"/>
                </a:moveTo>
                <a:lnTo>
                  <a:pt x="361354" y="0"/>
                </a:lnTo>
                <a:lnTo>
                  <a:pt x="335637" y="94722"/>
                </a:lnTo>
                <a:cubicBezTo>
                  <a:pt x="-226206" y="2374054"/>
                  <a:pt x="-65870" y="4704140"/>
                  <a:pt x="690849" y="6842426"/>
                </a:cubicBezTo>
                <a:lnTo>
                  <a:pt x="696735" y="6858000"/>
                </a:lnTo>
                <a:lnTo>
                  <a:pt x="5457275"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6E4FBE1-8E8A-42A6-B693-88C8979D8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228693" cy="6858000"/>
          </a:xfrm>
          <a:custGeom>
            <a:avLst/>
            <a:gdLst>
              <a:gd name="connsiteX0" fmla="*/ 5228693 w 5228693"/>
              <a:gd name="connsiteY0" fmla="*/ 0 h 6858000"/>
              <a:gd name="connsiteX1" fmla="*/ 371685 w 5228693"/>
              <a:gd name="connsiteY1" fmla="*/ 1 h 6858000"/>
              <a:gd name="connsiteX2" fmla="*/ 319533 w 5228693"/>
              <a:gd name="connsiteY2" fmla="*/ 193787 h 6858000"/>
              <a:gd name="connsiteX3" fmla="*/ 623642 w 5228693"/>
              <a:gd name="connsiteY3" fmla="*/ 6599363 h 6858000"/>
              <a:gd name="connsiteX4" fmla="*/ 717029 w 5228693"/>
              <a:gd name="connsiteY4" fmla="*/ 6858000 h 6858000"/>
              <a:gd name="connsiteX5" fmla="*/ 5228693 w 522869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28693" h="6858000">
                <a:moveTo>
                  <a:pt x="5228693" y="0"/>
                </a:moveTo>
                <a:lnTo>
                  <a:pt x="371685" y="1"/>
                </a:lnTo>
                <a:lnTo>
                  <a:pt x="319533" y="193787"/>
                </a:lnTo>
                <a:cubicBezTo>
                  <a:pt x="-206622" y="2355719"/>
                  <a:pt x="-67685" y="4563346"/>
                  <a:pt x="623642" y="6599363"/>
                </a:cubicBezTo>
                <a:lnTo>
                  <a:pt x="717029" y="6858000"/>
                </a:lnTo>
                <a:lnTo>
                  <a:pt x="5228693"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6CAFB7C-A61C-498F-9F69-208A34C7DB15}"/>
              </a:ext>
            </a:extLst>
          </p:cNvPr>
          <p:cNvSpPr>
            <a:spLocks noGrp="1"/>
          </p:cNvSpPr>
          <p:nvPr>
            <p:ph type="title"/>
          </p:nvPr>
        </p:nvSpPr>
        <p:spPr>
          <a:xfrm>
            <a:off x="804671" y="1330007"/>
            <a:ext cx="3820669" cy="4692396"/>
          </a:xfrm>
        </p:spPr>
        <p:txBody>
          <a:bodyPr anchor="ctr">
            <a:normAutofit/>
          </a:bodyPr>
          <a:lstStyle/>
          <a:p>
            <a:r>
              <a:rPr lang="en-US" sz="5400">
                <a:latin typeface="Bahnschrift SemiBold" panose="020B0502040204020203" pitchFamily="34" charset="0"/>
              </a:rPr>
              <a:t>Issues</a:t>
            </a:r>
            <a:r>
              <a:rPr lang="en-US" sz="5400">
                <a:latin typeface="Bahnschrift Light" panose="020B0502040204020203" pitchFamily="34" charset="0"/>
              </a:rPr>
              <a:t> with Quantum Computers</a:t>
            </a:r>
          </a:p>
        </p:txBody>
      </p:sp>
      <p:sp>
        <p:nvSpPr>
          <p:cNvPr id="3" name="Content Placeholder 2">
            <a:extLst>
              <a:ext uri="{FF2B5EF4-FFF2-40B4-BE49-F238E27FC236}">
                <a16:creationId xmlns:a16="http://schemas.microsoft.com/office/drawing/2014/main" id="{C2831060-00B9-4BCC-9039-703711A51F71}"/>
              </a:ext>
            </a:extLst>
          </p:cNvPr>
          <p:cNvSpPr>
            <a:spLocks noGrp="1"/>
          </p:cNvSpPr>
          <p:nvPr>
            <p:ph idx="1"/>
          </p:nvPr>
        </p:nvSpPr>
        <p:spPr>
          <a:xfrm>
            <a:off x="6071616" y="1330007"/>
            <a:ext cx="5477256" cy="4692396"/>
          </a:xfrm>
        </p:spPr>
        <p:txBody>
          <a:bodyPr anchor="ctr">
            <a:normAutofit/>
          </a:bodyPr>
          <a:lstStyle/>
          <a:p>
            <a:r>
              <a:rPr lang="en-US" sz="2200">
                <a:latin typeface="Bahnschrift Light" panose="020B0502040204020203" pitchFamily="34" charset="0"/>
              </a:rPr>
              <a:t>Decoherence</a:t>
            </a:r>
          </a:p>
          <a:p>
            <a:r>
              <a:rPr lang="en-US" sz="2200">
                <a:latin typeface="Bahnschrift Light" panose="020B0502040204020203" pitchFamily="34" charset="0"/>
              </a:rPr>
              <a:t>Fabrication</a:t>
            </a:r>
          </a:p>
          <a:p>
            <a:r>
              <a:rPr lang="en-US" sz="2200">
                <a:latin typeface="Bahnschrift Light" panose="020B0502040204020203" pitchFamily="34" charset="0"/>
              </a:rPr>
              <a:t>Verification</a:t>
            </a:r>
          </a:p>
          <a:p>
            <a:r>
              <a:rPr lang="en-US" sz="2200">
                <a:latin typeface="Bahnschrift Light" panose="020B0502040204020203" pitchFamily="34" charset="0"/>
              </a:rPr>
              <a:t>Architecture</a:t>
            </a:r>
          </a:p>
          <a:p>
            <a:pPr marL="0" indent="0">
              <a:buNone/>
            </a:pPr>
            <a:endParaRPr lang="en-US" sz="2200"/>
          </a:p>
          <a:p>
            <a:endParaRPr lang="en-US" sz="2200"/>
          </a:p>
        </p:txBody>
      </p:sp>
    </p:spTree>
    <p:extLst>
      <p:ext uri="{BB962C8B-B14F-4D97-AF65-F5344CB8AC3E}">
        <p14:creationId xmlns:p14="http://schemas.microsoft.com/office/powerpoint/2010/main" val="40032229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9">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8A76E14-A46E-4DF4-A7DA-1C20242FE9CD}"/>
              </a:ext>
            </a:extLst>
          </p:cNvPr>
          <p:cNvSpPr>
            <a:spLocks noGrp="1"/>
          </p:cNvSpPr>
          <p:nvPr>
            <p:ph type="title"/>
          </p:nvPr>
        </p:nvSpPr>
        <p:spPr>
          <a:xfrm>
            <a:off x="804672" y="1412489"/>
            <a:ext cx="2871095" cy="2127124"/>
          </a:xfrm>
        </p:spPr>
        <p:txBody>
          <a:bodyPr anchor="t">
            <a:normAutofit/>
          </a:bodyPr>
          <a:lstStyle/>
          <a:p>
            <a:r>
              <a:rPr lang="en-US" sz="3600" dirty="0">
                <a:solidFill>
                  <a:schemeClr val="bg1"/>
                </a:solidFill>
                <a:latin typeface="Bahnschrift Light" panose="020B0502040204020203" pitchFamily="34" charset="0"/>
              </a:rPr>
              <a:t>Here’s a bit of </a:t>
            </a:r>
            <a:r>
              <a:rPr lang="en-US" sz="3600" dirty="0">
                <a:solidFill>
                  <a:schemeClr val="bg1"/>
                </a:solidFill>
                <a:latin typeface="Bahnschrift SemiBold" panose="020B0502040204020203" pitchFamily="34" charset="0"/>
              </a:rPr>
              <a:t>history.</a:t>
            </a:r>
          </a:p>
        </p:txBody>
      </p:sp>
      <p:sp>
        <p:nvSpPr>
          <p:cNvPr id="3" name="Content Placeholder 2">
            <a:extLst>
              <a:ext uri="{FF2B5EF4-FFF2-40B4-BE49-F238E27FC236}">
                <a16:creationId xmlns:a16="http://schemas.microsoft.com/office/drawing/2014/main" id="{86FFF2C3-3F40-4B79-9287-6D85C44D7C9B}"/>
              </a:ext>
            </a:extLst>
          </p:cNvPr>
          <p:cNvSpPr>
            <a:spLocks noGrp="1"/>
          </p:cNvSpPr>
          <p:nvPr>
            <p:ph sz="half" idx="1"/>
          </p:nvPr>
        </p:nvSpPr>
        <p:spPr>
          <a:xfrm>
            <a:off x="5226003" y="1412489"/>
            <a:ext cx="5180740" cy="4363844"/>
          </a:xfrm>
        </p:spPr>
        <p:txBody>
          <a:bodyPr>
            <a:normAutofit/>
          </a:bodyPr>
          <a:lstStyle/>
          <a:p>
            <a:pPr algn="just"/>
            <a:r>
              <a:rPr lang="en-US" sz="2000" dirty="0">
                <a:latin typeface="Bahnschrift Light" panose="020B0502040204020203" pitchFamily="34" charset="0"/>
              </a:rPr>
              <a:t>In 1980, physicist Paul </a:t>
            </a:r>
            <a:r>
              <a:rPr lang="en-US" sz="2000" dirty="0" err="1">
                <a:latin typeface="Bahnschrift Light" panose="020B0502040204020203" pitchFamily="34" charset="0"/>
              </a:rPr>
              <a:t>Beinoff</a:t>
            </a:r>
            <a:r>
              <a:rPr lang="en-US" sz="2000" dirty="0">
                <a:latin typeface="Bahnschrift Light" panose="020B0502040204020203" pitchFamily="34" charset="0"/>
              </a:rPr>
              <a:t> devised a “quantum” version of the Turing Machine.</a:t>
            </a:r>
          </a:p>
          <a:p>
            <a:pPr algn="just"/>
            <a:r>
              <a:rPr lang="en-US" sz="2000" dirty="0">
                <a:latin typeface="Bahnschrift Light" panose="020B0502040204020203" pitchFamily="34" charset="0"/>
              </a:rPr>
              <a:t>Later, quantum computing was suggested to be a superior alternative to classical computing to better simulate quantum systems.</a:t>
            </a:r>
          </a:p>
          <a:p>
            <a:pPr algn="just"/>
            <a:r>
              <a:rPr lang="en-US" sz="2000" dirty="0">
                <a:latin typeface="Bahnschrift Light" panose="020B0502040204020203" pitchFamily="34" charset="0"/>
              </a:rPr>
              <a:t>Peter Shor, in 1994, devised a quantum algorithm that would tackle integer factorization.</a:t>
            </a:r>
          </a:p>
        </p:txBody>
      </p:sp>
    </p:spTree>
    <p:extLst>
      <p:ext uri="{BB962C8B-B14F-4D97-AF65-F5344CB8AC3E}">
        <p14:creationId xmlns:p14="http://schemas.microsoft.com/office/powerpoint/2010/main" val="295376971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FEED-C5D0-4D1E-B97B-8D23944C33FF}"/>
              </a:ext>
            </a:extLst>
          </p:cNvPr>
          <p:cNvSpPr>
            <a:spLocks noGrp="1"/>
          </p:cNvSpPr>
          <p:nvPr>
            <p:ph type="ctrTitle"/>
          </p:nvPr>
        </p:nvSpPr>
        <p:spPr>
          <a:xfrm>
            <a:off x="7464614" y="1783959"/>
            <a:ext cx="4087306" cy="2889114"/>
          </a:xfrm>
        </p:spPr>
        <p:txBody>
          <a:bodyPr anchor="b">
            <a:normAutofit/>
          </a:bodyPr>
          <a:lstStyle/>
          <a:p>
            <a:pPr algn="l"/>
            <a:r>
              <a:rPr lang="en-US" sz="5400" dirty="0">
                <a:latin typeface="Bahnschrift" panose="020B0502040204020203" pitchFamily="34" charset="0"/>
              </a:rPr>
              <a:t>Bit</a:t>
            </a:r>
          </a:p>
        </p:txBody>
      </p:sp>
      <p:sp>
        <p:nvSpPr>
          <p:cNvPr id="3" name="Subtitle 2">
            <a:extLst>
              <a:ext uri="{FF2B5EF4-FFF2-40B4-BE49-F238E27FC236}">
                <a16:creationId xmlns:a16="http://schemas.microsoft.com/office/drawing/2014/main" id="{B79D6F32-CEDD-4DA1-9762-D9AE590BFC61}"/>
              </a:ext>
            </a:extLst>
          </p:cNvPr>
          <p:cNvSpPr>
            <a:spLocks noGrp="1"/>
          </p:cNvSpPr>
          <p:nvPr>
            <p:ph type="subTitle" idx="1"/>
          </p:nvPr>
        </p:nvSpPr>
        <p:spPr>
          <a:xfrm>
            <a:off x="7464612" y="4750893"/>
            <a:ext cx="4087305" cy="1147863"/>
          </a:xfrm>
        </p:spPr>
        <p:txBody>
          <a:bodyPr anchor="t">
            <a:normAutofit/>
          </a:bodyPr>
          <a:lstStyle/>
          <a:p>
            <a:pPr algn="l"/>
            <a:r>
              <a:rPr lang="en-US" sz="2000" dirty="0">
                <a:latin typeface="Bahnschrift Light" panose="020B0502040204020203" pitchFamily="34" charset="0"/>
              </a:rPr>
              <a:t>The most basic unit of information in classical computation.</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gital pattern of letters and numbers">
            <a:extLst>
              <a:ext uri="{FF2B5EF4-FFF2-40B4-BE49-F238E27FC236}">
                <a16:creationId xmlns:a16="http://schemas.microsoft.com/office/drawing/2014/main" id="{F0826B17-ECA8-4506-8EB4-56380E78792B}"/>
              </a:ext>
            </a:extLst>
          </p:cNvPr>
          <p:cNvPicPr>
            <a:picLocks noChangeAspect="1"/>
          </p:cNvPicPr>
          <p:nvPr/>
        </p:nvPicPr>
        <p:blipFill rotWithShape="1">
          <a:blip r:embed="rId2"/>
          <a:srcRect l="13928" r="1766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90721606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9499-6604-46AD-BC6E-9BAF8BB22ED5}"/>
              </a:ext>
            </a:extLst>
          </p:cNvPr>
          <p:cNvSpPr>
            <a:spLocks noGrp="1"/>
          </p:cNvSpPr>
          <p:nvPr>
            <p:ph type="title"/>
          </p:nvPr>
        </p:nvSpPr>
        <p:spPr>
          <a:xfrm>
            <a:off x="838200" y="365125"/>
            <a:ext cx="10515600" cy="1325563"/>
          </a:xfrm>
        </p:spPr>
        <p:txBody>
          <a:bodyPr>
            <a:normAutofit/>
          </a:bodyPr>
          <a:lstStyle/>
          <a:p>
            <a:pPr algn="ctr"/>
            <a:r>
              <a:rPr lang="en-US" sz="2800" dirty="0">
                <a:latin typeface="Bahnschrift Light" panose="020B0502040204020203" pitchFamily="34" charset="0"/>
              </a:rPr>
              <a:t>A bit can be taken as one of </a:t>
            </a:r>
            <a:r>
              <a:rPr lang="en-US" sz="2800" dirty="0">
                <a:latin typeface="Bahnschrift SemiBold" panose="020B0502040204020203" pitchFamily="34" charset="0"/>
              </a:rPr>
              <a:t>two states.</a:t>
            </a:r>
          </a:p>
        </p:txBody>
      </p:sp>
      <p:sp>
        <p:nvSpPr>
          <p:cNvPr id="4" name="Oval 3">
            <a:extLst>
              <a:ext uri="{FF2B5EF4-FFF2-40B4-BE49-F238E27FC236}">
                <a16:creationId xmlns:a16="http://schemas.microsoft.com/office/drawing/2014/main" id="{A37EB640-B918-4170-BA0A-49C8255BC463}"/>
              </a:ext>
            </a:extLst>
          </p:cNvPr>
          <p:cNvSpPr/>
          <p:nvPr/>
        </p:nvSpPr>
        <p:spPr>
          <a:xfrm>
            <a:off x="7302760" y="2200470"/>
            <a:ext cx="2457058" cy="24570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latin typeface="Bahnschrift" panose="020B0502040204020203" pitchFamily="34" charset="0"/>
              </a:rPr>
              <a:t>0</a:t>
            </a:r>
          </a:p>
        </p:txBody>
      </p:sp>
      <p:sp>
        <p:nvSpPr>
          <p:cNvPr id="5" name="Title 1">
            <a:extLst>
              <a:ext uri="{FF2B5EF4-FFF2-40B4-BE49-F238E27FC236}">
                <a16:creationId xmlns:a16="http://schemas.microsoft.com/office/drawing/2014/main" id="{105D5513-2CE9-47B7-A8D4-14FB978E4DCE}"/>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Bahnschrift Light" panose="020B0502040204020203" pitchFamily="34" charset="0"/>
              </a:rPr>
              <a:t>or</a:t>
            </a:r>
          </a:p>
        </p:txBody>
      </p:sp>
      <p:sp>
        <p:nvSpPr>
          <p:cNvPr id="6" name="Oval 5">
            <a:extLst>
              <a:ext uri="{FF2B5EF4-FFF2-40B4-BE49-F238E27FC236}">
                <a16:creationId xmlns:a16="http://schemas.microsoft.com/office/drawing/2014/main" id="{054B3A6E-78CF-4C01-AA81-383023A68995}"/>
              </a:ext>
            </a:extLst>
          </p:cNvPr>
          <p:cNvSpPr/>
          <p:nvPr/>
        </p:nvSpPr>
        <p:spPr>
          <a:xfrm>
            <a:off x="2432182" y="2200470"/>
            <a:ext cx="2457058" cy="24570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latin typeface="Bahnschrift" panose="020B0502040204020203" pitchFamily="34" charset="0"/>
              </a:rPr>
              <a:t>1</a:t>
            </a:r>
          </a:p>
        </p:txBody>
      </p:sp>
      <p:sp>
        <p:nvSpPr>
          <p:cNvPr id="7" name="Title 1">
            <a:extLst>
              <a:ext uri="{FF2B5EF4-FFF2-40B4-BE49-F238E27FC236}">
                <a16:creationId xmlns:a16="http://schemas.microsoft.com/office/drawing/2014/main" id="{777D5D37-CA91-4DDC-9991-9FB5CEBAEAD3}"/>
              </a:ext>
            </a:extLst>
          </p:cNvPr>
          <p:cNvSpPr txBox="1">
            <a:spLocks/>
          </p:cNvSpPr>
          <p:nvPr/>
        </p:nvSpPr>
        <p:spPr>
          <a:xfrm>
            <a:off x="838200" y="51683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latin typeface="Bahnschrift Light" panose="020B0502040204020203" pitchFamily="34" charset="0"/>
            </a:endParaRPr>
          </a:p>
        </p:txBody>
      </p:sp>
    </p:spTree>
    <p:extLst>
      <p:ext uri="{BB962C8B-B14F-4D97-AF65-F5344CB8AC3E}">
        <p14:creationId xmlns:p14="http://schemas.microsoft.com/office/powerpoint/2010/main" val="390914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CFEED-C5D0-4D1E-B97B-8D23944C33FF}"/>
              </a:ext>
            </a:extLst>
          </p:cNvPr>
          <p:cNvSpPr>
            <a:spLocks noGrp="1"/>
          </p:cNvSpPr>
          <p:nvPr>
            <p:ph type="ctrTitle"/>
          </p:nvPr>
        </p:nvSpPr>
        <p:spPr>
          <a:xfrm>
            <a:off x="6746628" y="1783959"/>
            <a:ext cx="4645250" cy="2889114"/>
          </a:xfrm>
        </p:spPr>
        <p:txBody>
          <a:bodyPr anchor="b">
            <a:normAutofit/>
          </a:bodyPr>
          <a:lstStyle/>
          <a:p>
            <a:pPr algn="l"/>
            <a:r>
              <a:rPr lang="en-US">
                <a:solidFill>
                  <a:schemeClr val="bg1"/>
                </a:solidFill>
                <a:latin typeface="Bahnschrift" panose="020B0502040204020203" pitchFamily="34" charset="0"/>
              </a:rPr>
              <a:t>Qubit</a:t>
            </a:r>
          </a:p>
        </p:txBody>
      </p:sp>
      <p:sp>
        <p:nvSpPr>
          <p:cNvPr id="3" name="Subtitle 2">
            <a:extLst>
              <a:ext uri="{FF2B5EF4-FFF2-40B4-BE49-F238E27FC236}">
                <a16:creationId xmlns:a16="http://schemas.microsoft.com/office/drawing/2014/main" id="{B79D6F32-CEDD-4DA1-9762-D9AE590BFC61}"/>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bg1"/>
                </a:solidFill>
                <a:latin typeface="Bahnschrift Light" panose="020B0502040204020203" pitchFamily="34" charset="0"/>
              </a:rPr>
              <a:t>A two-state quantum system; a superposition of both 1 and 0.</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The Difference between Bit and Qubit [4] | Download Scientific Diagram">
            <a:extLst>
              <a:ext uri="{FF2B5EF4-FFF2-40B4-BE49-F238E27FC236}">
                <a16:creationId xmlns:a16="http://schemas.microsoft.com/office/drawing/2014/main" id="{30D0CCF8-4310-4D49-A21F-4809644787C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382" y="1233220"/>
            <a:ext cx="4047843" cy="302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0348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9499-6604-46AD-BC6E-9BAF8BB22ED5}"/>
              </a:ext>
            </a:extLst>
          </p:cNvPr>
          <p:cNvSpPr>
            <a:spLocks noGrp="1"/>
          </p:cNvSpPr>
          <p:nvPr>
            <p:ph type="title"/>
          </p:nvPr>
        </p:nvSpPr>
        <p:spPr>
          <a:xfrm>
            <a:off x="838200" y="365125"/>
            <a:ext cx="10515600" cy="1325563"/>
          </a:xfrm>
        </p:spPr>
        <p:txBody>
          <a:bodyPr>
            <a:normAutofit/>
          </a:bodyPr>
          <a:lstStyle/>
          <a:p>
            <a:pPr algn="ctr"/>
            <a:r>
              <a:rPr lang="en-US" sz="2800" dirty="0">
                <a:latin typeface="Bahnschrift Light" panose="020B0502040204020203" pitchFamily="34" charset="0"/>
              </a:rPr>
              <a:t>An </a:t>
            </a:r>
            <a:r>
              <a:rPr lang="en-US" sz="2800" dirty="0">
                <a:latin typeface="Bahnschrift SemiBold" panose="020B0502040204020203" pitchFamily="34" charset="0"/>
              </a:rPr>
              <a:t>unmeasured</a:t>
            </a:r>
            <a:r>
              <a:rPr lang="en-US" sz="2800" dirty="0">
                <a:latin typeface="Bahnschrift Light" panose="020B0502040204020203" pitchFamily="34" charset="0"/>
              </a:rPr>
              <a:t> </a:t>
            </a:r>
            <a:r>
              <a:rPr lang="en-US" sz="2800" dirty="0">
                <a:latin typeface="Bahnschrift SemiBold" panose="020B0502040204020203" pitchFamily="34" charset="0"/>
              </a:rPr>
              <a:t>qubit</a:t>
            </a:r>
            <a:r>
              <a:rPr lang="en-US" sz="2800" b="1" dirty="0">
                <a:latin typeface="Bahnschrift Light" panose="020B0502040204020203" pitchFamily="34" charset="0"/>
              </a:rPr>
              <a:t> </a:t>
            </a:r>
            <a:r>
              <a:rPr lang="en-US" sz="2800" dirty="0">
                <a:latin typeface="Bahnschrift Light" panose="020B0502040204020203" pitchFamily="34" charset="0"/>
              </a:rPr>
              <a:t>exists in a superposition of two states.</a:t>
            </a:r>
            <a:endParaRPr lang="en-US" sz="2800" dirty="0">
              <a:latin typeface="Bahnschrift SemiBold" panose="020B0502040204020203" pitchFamily="34" charset="0"/>
            </a:endParaRPr>
          </a:p>
        </p:txBody>
      </p:sp>
      <p:grpSp>
        <p:nvGrpSpPr>
          <p:cNvPr id="8" name="Group 7">
            <a:extLst>
              <a:ext uri="{FF2B5EF4-FFF2-40B4-BE49-F238E27FC236}">
                <a16:creationId xmlns:a16="http://schemas.microsoft.com/office/drawing/2014/main" id="{8430A913-00F6-4C87-A6D6-D41CEEE4653D}"/>
              </a:ext>
            </a:extLst>
          </p:cNvPr>
          <p:cNvGrpSpPr/>
          <p:nvPr/>
        </p:nvGrpSpPr>
        <p:grpSpPr>
          <a:xfrm>
            <a:off x="4253206" y="2200471"/>
            <a:ext cx="3685587" cy="2457058"/>
            <a:chOff x="3910149" y="2200471"/>
            <a:chExt cx="3685587" cy="2457058"/>
          </a:xfrm>
        </p:grpSpPr>
        <p:sp>
          <p:nvSpPr>
            <p:cNvPr id="4" name="Oval 3">
              <a:extLst>
                <a:ext uri="{FF2B5EF4-FFF2-40B4-BE49-F238E27FC236}">
                  <a16:creationId xmlns:a16="http://schemas.microsoft.com/office/drawing/2014/main" id="{A37EB640-B918-4170-BA0A-49C8255BC463}"/>
                </a:ext>
              </a:extLst>
            </p:cNvPr>
            <p:cNvSpPr/>
            <p:nvPr/>
          </p:nvSpPr>
          <p:spPr>
            <a:xfrm>
              <a:off x="5138678" y="2200471"/>
              <a:ext cx="2457058" cy="2457058"/>
            </a:xfrm>
            <a:prstGeom prst="ellipse">
              <a:avLst/>
            </a:prstGeom>
            <a:solidFill>
              <a:schemeClr val="tx1">
                <a:lumMod val="85000"/>
                <a:lumOff val="1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latin typeface="Bahnschrift" panose="020B0502040204020203" pitchFamily="34" charset="0"/>
                </a:rPr>
                <a:t>0</a:t>
              </a:r>
            </a:p>
          </p:txBody>
        </p:sp>
        <p:sp>
          <p:nvSpPr>
            <p:cNvPr id="6" name="Oval 5">
              <a:extLst>
                <a:ext uri="{FF2B5EF4-FFF2-40B4-BE49-F238E27FC236}">
                  <a16:creationId xmlns:a16="http://schemas.microsoft.com/office/drawing/2014/main" id="{054B3A6E-78CF-4C01-AA81-383023A68995}"/>
                </a:ext>
              </a:extLst>
            </p:cNvPr>
            <p:cNvSpPr/>
            <p:nvPr/>
          </p:nvSpPr>
          <p:spPr>
            <a:xfrm>
              <a:off x="3910149" y="2200471"/>
              <a:ext cx="2457058" cy="2457058"/>
            </a:xfrm>
            <a:prstGeom prst="ellipse">
              <a:avLst/>
            </a:prstGeom>
            <a:solidFill>
              <a:schemeClr val="tx1">
                <a:lumMod val="85000"/>
                <a:lumOff val="15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latin typeface="Bahnschrift" panose="020B0502040204020203" pitchFamily="34" charset="0"/>
                </a:rPr>
                <a:t>1</a:t>
              </a:r>
            </a:p>
          </p:txBody>
        </p:sp>
      </p:grpSp>
      <p:sp>
        <p:nvSpPr>
          <p:cNvPr id="7" name="Title 1">
            <a:extLst>
              <a:ext uri="{FF2B5EF4-FFF2-40B4-BE49-F238E27FC236}">
                <a16:creationId xmlns:a16="http://schemas.microsoft.com/office/drawing/2014/main" id="{777D5D37-CA91-4DDC-9991-9FB5CEBAEAD3}"/>
              </a:ext>
            </a:extLst>
          </p:cNvPr>
          <p:cNvSpPr txBox="1">
            <a:spLocks/>
          </p:cNvSpPr>
          <p:nvPr/>
        </p:nvSpPr>
        <p:spPr>
          <a:xfrm>
            <a:off x="838200" y="51683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600" b="1" dirty="0">
              <a:latin typeface="Bahnschrift Light" panose="020B0502040204020203" pitchFamily="34" charset="0"/>
            </a:endParaRPr>
          </a:p>
        </p:txBody>
      </p:sp>
      <p:sp>
        <p:nvSpPr>
          <p:cNvPr id="9" name="Title 1">
            <a:extLst>
              <a:ext uri="{FF2B5EF4-FFF2-40B4-BE49-F238E27FC236}">
                <a16:creationId xmlns:a16="http://schemas.microsoft.com/office/drawing/2014/main" id="{D6BF0FEF-4415-4749-9E03-C925824BC90E}"/>
              </a:ext>
            </a:extLst>
          </p:cNvPr>
          <p:cNvSpPr txBox="1">
            <a:spLocks/>
          </p:cNvSpPr>
          <p:nvPr/>
        </p:nvSpPr>
        <p:spPr>
          <a:xfrm>
            <a:off x="838200" y="51656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Bahnschrift Light" panose="020B0502040204020203" pitchFamily="34" charset="0"/>
              </a:rPr>
              <a:t>Emphasis on the </a:t>
            </a:r>
            <a:r>
              <a:rPr lang="en-US" sz="2800" dirty="0">
                <a:latin typeface="Bahnschrift SemiBold" panose="020B0502040204020203" pitchFamily="34" charset="0"/>
              </a:rPr>
              <a:t>“unmeasured”</a:t>
            </a:r>
            <a:r>
              <a:rPr lang="en-US" sz="2800" dirty="0">
                <a:latin typeface="Bahnschrift Light" panose="020B0502040204020203" pitchFamily="34" charset="0"/>
              </a:rPr>
              <a:t> part.</a:t>
            </a:r>
            <a:endParaRPr lang="en-US" sz="2800" dirty="0">
              <a:latin typeface="Bahnschrift SemiBold" panose="020B0502040204020203" pitchFamily="34" charset="0"/>
            </a:endParaRPr>
          </a:p>
        </p:txBody>
      </p:sp>
    </p:spTree>
    <p:extLst>
      <p:ext uri="{BB962C8B-B14F-4D97-AF65-F5344CB8AC3E}">
        <p14:creationId xmlns:p14="http://schemas.microsoft.com/office/powerpoint/2010/main" val="244980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6E14-A46E-4DF4-A7DA-1C20242FE9CD}"/>
              </a:ext>
            </a:extLst>
          </p:cNvPr>
          <p:cNvSpPr>
            <a:spLocks noGrp="1"/>
          </p:cNvSpPr>
          <p:nvPr>
            <p:ph type="title"/>
          </p:nvPr>
        </p:nvSpPr>
        <p:spPr>
          <a:xfrm>
            <a:off x="6234329" y="803325"/>
            <a:ext cx="5417739" cy="1325563"/>
          </a:xfrm>
        </p:spPr>
        <p:txBody>
          <a:bodyPr vert="horz" lIns="91440" tIns="45720" rIns="91440" bIns="45720" rtlCol="0" anchor="ctr">
            <a:normAutofit/>
          </a:bodyPr>
          <a:lstStyle/>
          <a:p>
            <a:r>
              <a:rPr lang="en-US" dirty="0">
                <a:latin typeface="Bahnschrift Light" panose="020B0502040204020203" pitchFamily="34" charset="0"/>
              </a:rPr>
              <a:t>Qubits are </a:t>
            </a:r>
            <a:r>
              <a:rPr lang="en-US" dirty="0">
                <a:latin typeface="Bahnschrift SemiBold" panose="020B0502040204020203" pitchFamily="34" charset="0"/>
              </a:rPr>
              <a:t>probabilistic.</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etal tic-tac-toe game pieces">
            <a:extLst>
              <a:ext uri="{FF2B5EF4-FFF2-40B4-BE49-F238E27FC236}">
                <a16:creationId xmlns:a16="http://schemas.microsoft.com/office/drawing/2014/main" id="{BBF42115-57BE-4C88-80F5-9A7A0EFA16D2}"/>
              </a:ext>
            </a:extLst>
          </p:cNvPr>
          <p:cNvPicPr>
            <a:picLocks noChangeAspect="1"/>
          </p:cNvPicPr>
          <p:nvPr/>
        </p:nvPicPr>
        <p:blipFill rotWithShape="1">
          <a:blip r:embed="rId2"/>
          <a:srcRect l="7145" r="20682" b="1"/>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FFF2C3-3F40-4B79-9287-6D85C44D7C9B}"/>
                  </a:ext>
                </a:extLst>
              </p:cNvPr>
              <p:cNvSpPr>
                <a:spLocks noGrp="1"/>
              </p:cNvSpPr>
              <p:nvPr>
                <p:ph sz="half" idx="1"/>
              </p:nvPr>
            </p:nvSpPr>
            <p:spPr>
              <a:xfrm>
                <a:off x="6234329" y="2279018"/>
                <a:ext cx="5314543" cy="3375920"/>
              </a:xfrm>
            </p:spPr>
            <p:txBody>
              <a:bodyPr vert="horz" lIns="91440" tIns="45720" rIns="91440" bIns="45720" rtlCol="0" anchor="t">
                <a:normAutofit/>
              </a:bodyPr>
              <a:lstStyle/>
              <a:p>
                <a:pPr marL="0" indent="0" algn="just">
                  <a:lnSpc>
                    <a:spcPct val="100000"/>
                  </a:lnSpc>
                  <a:buNone/>
                </a:pPr>
                <a:r>
                  <a:rPr lang="en-US" sz="2000" dirty="0">
                    <a:latin typeface="Bahnschrift Light" panose="020B0502040204020203" pitchFamily="34" charset="0"/>
                  </a:rPr>
                  <a:t>A qubit’s state </a:t>
                </a:r>
                <a14:m>
                  <m:oMath xmlns:m="http://schemas.openxmlformats.org/officeDocument/2006/math">
                    <m:r>
                      <a:rPr lang="en-US" sz="2000" b="0" i="1">
                        <a:latin typeface="Cambria Math" panose="02040503050406030204" pitchFamily="18" charset="0"/>
                      </a:rPr>
                      <m:t>|</m:t>
                    </m:r>
                    <m:r>
                      <a:rPr lang="en-US" sz="2000" b="0" i="1">
                        <a:latin typeface="Cambria Math" panose="02040503050406030204" pitchFamily="18" charset="0"/>
                      </a:rPr>
                      <m:t>𝜓</m:t>
                    </m:r>
                    <m:r>
                      <a:rPr lang="en-US" sz="2000" b="0" i="1">
                        <a:latin typeface="Cambria Math" panose="02040503050406030204" pitchFamily="18" charset="0"/>
                      </a:rPr>
                      <m:t>⟩</m:t>
                    </m:r>
                  </m:oMath>
                </a14:m>
                <a:r>
                  <a:rPr lang="en-US" sz="2000" dirty="0">
                    <a:latin typeface="Bahnschrift Light" panose="020B0502040204020203" pitchFamily="34" charset="0"/>
                  </a:rPr>
                  <a:t> is in a </a:t>
                </a:r>
                <a:r>
                  <a:rPr lang="en-US" sz="2000" dirty="0">
                    <a:latin typeface="Bahnschrift SemiBold" panose="020B0502040204020203" pitchFamily="34" charset="0"/>
                  </a:rPr>
                  <a:t>superposition</a:t>
                </a:r>
                <a:r>
                  <a:rPr lang="en-US" sz="2000" dirty="0">
                    <a:latin typeface="Bahnschrift Light" panose="020B0502040204020203" pitchFamily="34" charset="0"/>
                  </a:rPr>
                  <a:t> of two basis states, </a:t>
                </a:r>
                <a14:m>
                  <m:oMath xmlns:m="http://schemas.openxmlformats.org/officeDocument/2006/math">
                    <m:r>
                      <a:rPr lang="en-US" sz="2000" i="1">
                        <a:latin typeface="Cambria Math" panose="02040503050406030204" pitchFamily="18" charset="0"/>
                      </a:rPr>
                      <m:t>|</m:t>
                    </m:r>
                    <m:r>
                      <a:rPr lang="en-US" sz="2000" b="0" i="1">
                        <a:latin typeface="Cambria Math" panose="02040503050406030204" pitchFamily="18" charset="0"/>
                      </a:rPr>
                      <m:t>0</m:t>
                    </m:r>
                    <m:r>
                      <a:rPr lang="en-US" sz="2000" i="1">
                        <a:latin typeface="Cambria Math" panose="02040503050406030204" pitchFamily="18" charset="0"/>
                      </a:rPr>
                      <m:t>⟩</m:t>
                    </m:r>
                  </m:oMath>
                </a14:m>
                <a:r>
                  <a:rPr lang="en-US" sz="2000" dirty="0">
                    <a:latin typeface="Bahnschrift Light" panose="020B0502040204020203" pitchFamily="34" charset="0"/>
                  </a:rPr>
                  <a:t> and </a:t>
                </a:r>
                <a14:m>
                  <m:oMath xmlns:m="http://schemas.openxmlformats.org/officeDocument/2006/math">
                    <m:d>
                      <m:dPr>
                        <m:begChr m:val="|"/>
                        <m:endChr m:val="⟩"/>
                        <m:ctrlPr>
                          <a:rPr lang="en-US" sz="2000" b="0" i="1">
                            <a:latin typeface="Cambria Math" panose="02040503050406030204" pitchFamily="18" charset="0"/>
                          </a:rPr>
                        </m:ctrlPr>
                      </m:dPr>
                      <m:e>
                        <m:r>
                          <a:rPr lang="en-US" sz="2000" b="0" i="1">
                            <a:latin typeface="Cambria Math" panose="02040503050406030204" pitchFamily="18" charset="0"/>
                          </a:rPr>
                          <m:t>1</m:t>
                        </m:r>
                      </m:e>
                    </m:d>
                  </m:oMath>
                </a14:m>
                <a:r>
                  <a:rPr lang="en-US" sz="2000" dirty="0">
                    <a:latin typeface="Bahnschrift Light" panose="020B0502040204020203" pitchFamily="34" charset="0"/>
                  </a:rPr>
                  <a:t>:</a:t>
                </a:r>
              </a:p>
              <a:p>
                <a:pPr marL="0" indent="0" algn="ctr">
                  <a:lnSpc>
                    <a:spcPct val="100000"/>
                  </a:lnSpc>
                  <a:buNone/>
                </a:pP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𝜓</m:t>
                        </m:r>
                      </m:e>
                    </m:d>
                    <m:r>
                      <a:rPr lang="en-US" sz="2000" b="0" i="1">
                        <a:latin typeface="Cambria Math" panose="02040503050406030204" pitchFamily="18" charset="0"/>
                      </a:rPr>
                      <m:t>=</m:t>
                    </m:r>
                    <m:r>
                      <a:rPr lang="en-US" sz="2000" b="0" i="1">
                        <a:latin typeface="Cambria Math" panose="02040503050406030204" pitchFamily="18" charset="0"/>
                      </a:rPr>
                      <m:t>𝛼</m:t>
                    </m:r>
                    <m:d>
                      <m:dPr>
                        <m:begChr m:val="|"/>
                        <m:endChr m:val="⟩"/>
                        <m:ctrlPr>
                          <a:rPr lang="en-US" sz="2000" b="0" i="1">
                            <a:latin typeface="Cambria Math" panose="02040503050406030204" pitchFamily="18" charset="0"/>
                          </a:rPr>
                        </m:ctrlPr>
                      </m:dPr>
                      <m:e>
                        <m:r>
                          <a:rPr lang="en-US" sz="2000" b="0" i="1">
                            <a:latin typeface="Cambria Math" panose="02040503050406030204" pitchFamily="18" charset="0"/>
                          </a:rPr>
                          <m:t>0</m:t>
                        </m:r>
                      </m:e>
                    </m:d>
                    <m:r>
                      <a:rPr lang="en-US" sz="2000" b="0" i="1">
                        <a:latin typeface="Cambria Math" panose="02040503050406030204" pitchFamily="18" charset="0"/>
                      </a:rPr>
                      <m:t>+</m:t>
                    </m:r>
                    <m:r>
                      <a:rPr lang="en-US" sz="2000" b="0" i="1">
                        <a:latin typeface="Cambria Math" panose="02040503050406030204" pitchFamily="18" charset="0"/>
                      </a:rPr>
                      <m:t>𝛽</m:t>
                    </m:r>
                    <m:r>
                      <a:rPr lang="en-US" sz="2000" b="0" i="1">
                        <a:latin typeface="Cambria Math" panose="02040503050406030204" pitchFamily="18" charset="0"/>
                      </a:rPr>
                      <m:t>|1⟩</m:t>
                    </m:r>
                  </m:oMath>
                </a14:m>
                <a:r>
                  <a:rPr lang="en-US" sz="2000" dirty="0">
                    <a:latin typeface="Bahnschrift Light" panose="020B0502040204020203" pitchFamily="34" charset="0"/>
                  </a:rPr>
                  <a:t>,</a:t>
                </a:r>
              </a:p>
              <a:p>
                <a:pPr marL="0" indent="0" algn="just">
                  <a:lnSpc>
                    <a:spcPct val="100000"/>
                  </a:lnSpc>
                  <a:buNone/>
                </a:pPr>
                <a:r>
                  <a:rPr lang="en-US" sz="2000" dirty="0">
                    <a:latin typeface="Bahnschrift Light" panose="020B0502040204020203" pitchFamily="34" charset="0"/>
                  </a:rPr>
                  <a:t>where the complex numbers </a:t>
                </a:r>
                <a14:m>
                  <m:oMath xmlns:m="http://schemas.openxmlformats.org/officeDocument/2006/math">
                    <m:r>
                      <a:rPr lang="en-US" sz="2000" b="0" i="1">
                        <a:latin typeface="Cambria Math" panose="02040503050406030204" pitchFamily="18" charset="0"/>
                      </a:rPr>
                      <m:t>𝛼</m:t>
                    </m:r>
                  </m:oMath>
                </a14:m>
                <a:r>
                  <a:rPr lang="en-US" sz="2000" dirty="0">
                    <a:latin typeface="Bahnschrift Light" panose="020B0502040204020203" pitchFamily="34" charset="0"/>
                  </a:rPr>
                  <a:t> and </a:t>
                </a:r>
                <a14:m>
                  <m:oMath xmlns:m="http://schemas.openxmlformats.org/officeDocument/2006/math">
                    <m:r>
                      <a:rPr lang="en-US" sz="2000" b="0" i="1">
                        <a:latin typeface="Cambria Math" panose="02040503050406030204" pitchFamily="18" charset="0"/>
                      </a:rPr>
                      <m:t>𝛽</m:t>
                    </m:r>
                  </m:oMath>
                </a14:m>
                <a:r>
                  <a:rPr lang="en-US" sz="2000" dirty="0">
                    <a:latin typeface="Bahnschrift Light" panose="020B0502040204020203" pitchFamily="34" charset="0"/>
                  </a:rPr>
                  <a:t> represent the </a:t>
                </a:r>
                <a:r>
                  <a:rPr lang="en-US" sz="2000" dirty="0">
                    <a:latin typeface="Bahnschrift SemiBold" panose="020B0502040204020203" pitchFamily="34" charset="0"/>
                  </a:rPr>
                  <a:t>probability amplitudes </a:t>
                </a:r>
                <a:r>
                  <a:rPr lang="en-US" sz="2000" dirty="0">
                    <a:latin typeface="Bahnschrift Light" panose="020B0502040204020203" pitchFamily="34" charset="0"/>
                  </a:rPr>
                  <a:t>of their respective basis states.</a:t>
                </a:r>
              </a:p>
            </p:txBody>
          </p:sp>
        </mc:Choice>
        <mc:Fallback xmlns="">
          <p:sp>
            <p:nvSpPr>
              <p:cNvPr id="3" name="Content Placeholder 2">
                <a:extLst>
                  <a:ext uri="{FF2B5EF4-FFF2-40B4-BE49-F238E27FC236}">
                    <a16:creationId xmlns:a16="http://schemas.microsoft.com/office/drawing/2014/main" id="{86FFF2C3-3F40-4B79-9287-6D85C44D7C9B}"/>
                  </a:ext>
                </a:extLst>
              </p:cNvPr>
              <p:cNvSpPr>
                <a:spLocks noGrp="1" noRot="1" noChangeAspect="1" noMove="1" noResize="1" noEditPoints="1" noAdjustHandles="1" noChangeArrowheads="1" noChangeShapeType="1" noTextEdit="1"/>
              </p:cNvSpPr>
              <p:nvPr>
                <p:ph sz="half" idx="1"/>
              </p:nvPr>
            </p:nvSpPr>
            <p:spPr>
              <a:xfrm>
                <a:off x="6234329" y="2279018"/>
                <a:ext cx="5314543" cy="3375920"/>
              </a:xfrm>
              <a:blipFill>
                <a:blip r:embed="rId3"/>
                <a:stretch>
                  <a:fillRect l="-1261" t="-1083" r="-1147"/>
                </a:stretch>
              </a:blipFill>
            </p:spPr>
            <p:txBody>
              <a:bodyPr/>
              <a:lstStyle/>
              <a:p>
                <a:r>
                  <a:rPr lang="en-US">
                    <a:noFill/>
                  </a:rPr>
                  <a:t> </a:t>
                </a:r>
              </a:p>
            </p:txBody>
          </p:sp>
        </mc:Fallback>
      </mc:AlternateContent>
    </p:spTree>
    <p:extLst>
      <p:ext uri="{BB962C8B-B14F-4D97-AF65-F5344CB8AC3E}">
        <p14:creationId xmlns:p14="http://schemas.microsoft.com/office/powerpoint/2010/main" val="37612578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3C28FE-BE9F-2445-94C3-40DB86FCAC6C}"/>
              </a:ext>
            </a:extLst>
          </p:cNvPr>
          <p:cNvSpPr>
            <a:spLocks noGrp="1"/>
          </p:cNvSpPr>
          <p:nvPr>
            <p:ph type="ctrTitle"/>
          </p:nvPr>
        </p:nvSpPr>
        <p:spPr>
          <a:xfrm>
            <a:off x="804672" y="1412489"/>
            <a:ext cx="2871095" cy="2156621"/>
          </a:xfrm>
        </p:spPr>
        <p:txBody>
          <a:bodyPr vert="horz" lIns="91440" tIns="45720" rIns="91440" bIns="45720" rtlCol="0" anchor="t">
            <a:normAutofit/>
          </a:bodyPr>
          <a:lstStyle/>
          <a:p>
            <a:pPr algn="l"/>
            <a:r>
              <a:rPr lang="en-US" sz="3600" kern="1200" dirty="0">
                <a:solidFill>
                  <a:srgbClr val="FFFFFF"/>
                </a:solidFill>
                <a:latin typeface="Bahnschrift SemiBold" panose="020B0502040204020203" pitchFamily="34" charset="0"/>
              </a:rPr>
              <a:t>Mechanics</a:t>
            </a:r>
            <a:r>
              <a:rPr lang="en-US" sz="3600" kern="1200" dirty="0">
                <a:solidFill>
                  <a:srgbClr val="FFFFFF"/>
                </a:solidFill>
                <a:latin typeface="Bahnschrift Light" panose="020B0502040204020203" pitchFamily="34" charset="0"/>
              </a:rPr>
              <a:t> of Quantum Computing</a:t>
            </a:r>
          </a:p>
        </p:txBody>
      </p:sp>
      <p:sp>
        <p:nvSpPr>
          <p:cNvPr id="3" name="Subtitle 2">
            <a:extLst>
              <a:ext uri="{FF2B5EF4-FFF2-40B4-BE49-F238E27FC236}">
                <a16:creationId xmlns:a16="http://schemas.microsoft.com/office/drawing/2014/main" id="{2CA5024D-AC5E-E844-8F9B-9953242533E5}"/>
              </a:ext>
            </a:extLst>
          </p:cNvPr>
          <p:cNvSpPr>
            <a:spLocks noGrp="1"/>
          </p:cNvSpPr>
          <p:nvPr>
            <p:ph type="subTitle" idx="1"/>
          </p:nvPr>
        </p:nvSpPr>
        <p:spPr>
          <a:xfrm>
            <a:off x="5198992" y="1412489"/>
            <a:ext cx="4421331" cy="4363844"/>
          </a:xfrm>
        </p:spPr>
        <p:txBody>
          <a:bodyPr vert="horz" lIns="91440" tIns="45720" rIns="91440" bIns="45720" rtlCol="0">
            <a:normAutofit/>
          </a:bodyPr>
          <a:lstStyle/>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10" name="TextBox 9">
            <a:extLst>
              <a:ext uri="{FF2B5EF4-FFF2-40B4-BE49-F238E27FC236}">
                <a16:creationId xmlns:a16="http://schemas.microsoft.com/office/drawing/2014/main" id="{BD613516-3C36-EF4A-974C-A0B3F1DE4F3D}"/>
              </a:ext>
            </a:extLst>
          </p:cNvPr>
          <p:cNvSpPr txBox="1"/>
          <p:nvPr/>
        </p:nvSpPr>
        <p:spPr>
          <a:xfrm>
            <a:off x="5198992" y="1412489"/>
            <a:ext cx="6178692" cy="4363844"/>
          </a:xfrm>
          <a:prstGeom prst="rect">
            <a:avLst/>
          </a:prstGeom>
        </p:spPr>
        <p:txBody>
          <a:bodyPr vert="horz" lIns="91440" tIns="45720" rIns="91440" bIns="45720" rtlCol="0">
            <a:normAutofit/>
          </a:bodyPr>
          <a:lstStyle/>
          <a:p>
            <a:pPr>
              <a:lnSpc>
                <a:spcPct val="90000"/>
              </a:lnSpc>
              <a:spcAft>
                <a:spcPts val="600"/>
              </a:spcAft>
            </a:pPr>
            <a:r>
              <a:rPr lang="en-US" sz="2000" dirty="0">
                <a:latin typeface="Bahnschrift SemiBold" panose="020B0502040204020203" pitchFamily="34" charset="0"/>
              </a:rPr>
              <a:t>Two main parts:</a:t>
            </a:r>
          </a:p>
          <a:p>
            <a:pPr marL="342900" indent="-342900">
              <a:lnSpc>
                <a:spcPct val="90000"/>
              </a:lnSpc>
              <a:spcAft>
                <a:spcPts val="600"/>
              </a:spcAft>
              <a:buFont typeface="Arial" panose="020B0604020202020204" pitchFamily="34" charset="0"/>
              <a:buChar char="•"/>
            </a:pPr>
            <a:r>
              <a:rPr lang="en-US" sz="2000" dirty="0">
                <a:latin typeface="Bahnschrift Light" panose="020B0502040204020203" pitchFamily="34" charset="0"/>
              </a:rPr>
              <a:t>Quantum software.</a:t>
            </a:r>
          </a:p>
          <a:p>
            <a:pPr marL="342900" indent="-342900">
              <a:lnSpc>
                <a:spcPct val="90000"/>
              </a:lnSpc>
              <a:spcAft>
                <a:spcPts val="600"/>
              </a:spcAft>
              <a:buFont typeface="Arial" panose="020B0604020202020204" pitchFamily="34" charset="0"/>
              <a:buChar char="•"/>
            </a:pPr>
            <a:r>
              <a:rPr lang="en-US" sz="2000" dirty="0">
                <a:latin typeface="Bahnschrift Light" panose="020B0502040204020203" pitchFamily="34" charset="0"/>
              </a:rPr>
              <a:t>Quantum hardware.</a:t>
            </a:r>
          </a:p>
        </p:txBody>
      </p:sp>
    </p:spTree>
    <p:extLst>
      <p:ext uri="{BB962C8B-B14F-4D97-AF65-F5344CB8AC3E}">
        <p14:creationId xmlns:p14="http://schemas.microsoft.com/office/powerpoint/2010/main" val="2606523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886</Words>
  <Application>Microsoft Macintosh PowerPoint</Application>
  <PresentationFormat>Widescreen</PresentationFormat>
  <Paragraphs>102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Bahnschrift</vt:lpstr>
      <vt:lpstr>Bahnschrift Light</vt:lpstr>
      <vt:lpstr>Bahnschrift SemiBold</vt:lpstr>
      <vt:lpstr>Calibri</vt:lpstr>
      <vt:lpstr>Calibri Light</vt:lpstr>
      <vt:lpstr>Cambria Math</vt:lpstr>
      <vt:lpstr>Office Theme</vt:lpstr>
      <vt:lpstr>Quantum Computing</vt:lpstr>
      <vt:lpstr>What is quantum computing?</vt:lpstr>
      <vt:lpstr>Here’s a bit of history.</vt:lpstr>
      <vt:lpstr>Bit</vt:lpstr>
      <vt:lpstr>A bit can be taken as one of two states.</vt:lpstr>
      <vt:lpstr>Qubit</vt:lpstr>
      <vt:lpstr>An unmeasured qubit exists in a superposition of two states.</vt:lpstr>
      <vt:lpstr>Qubits are probabilistic.</vt:lpstr>
      <vt:lpstr>Mechanics of Quantum Computing</vt:lpstr>
      <vt:lpstr>Quantum Software</vt:lpstr>
      <vt:lpstr>Quantum Hardware</vt:lpstr>
      <vt:lpstr>Superfluids</vt:lpstr>
      <vt:lpstr>Superconductors</vt:lpstr>
      <vt:lpstr>Control</vt:lpstr>
      <vt:lpstr>Superposition</vt:lpstr>
      <vt:lpstr>Entanglement</vt:lpstr>
      <vt:lpstr>Applications of Quantum Computers </vt:lpstr>
      <vt:lpstr>Applications of Quantum Computers</vt:lpstr>
      <vt:lpstr>Applications of Quantum Computers</vt:lpstr>
      <vt:lpstr>Applications of Quantum Computers </vt:lpstr>
      <vt:lpstr>Applications of Quantum Computers</vt:lpstr>
      <vt:lpstr>Applications of Quantum Computers</vt:lpstr>
      <vt:lpstr>Applications of Quantum Computers</vt:lpstr>
      <vt:lpstr>Prime Factorization</vt:lpstr>
      <vt:lpstr>Issues with Quantum Computers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dc:title>
  <dc:creator>Jamal Brown</dc:creator>
  <cp:lastModifiedBy>Mishra, Aditya</cp:lastModifiedBy>
  <cp:revision>20</cp:revision>
  <dcterms:created xsi:type="dcterms:W3CDTF">2021-11-30T01:32:51Z</dcterms:created>
  <dcterms:modified xsi:type="dcterms:W3CDTF">2022-09-16T14:51:50Z</dcterms:modified>
</cp:coreProperties>
</file>