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0.jfif"/><Relationship Id="rId1" Type="http://schemas.openxmlformats.org/officeDocument/2006/relationships/image" Target="../media/image9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0.jfif"/><Relationship Id="rId1" Type="http://schemas.openxmlformats.org/officeDocument/2006/relationships/image" Target="../media/image9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96114-BB11-452C-B4E7-1E9642D96D5C}" type="doc">
      <dgm:prSet loTypeId="urn:microsoft.com/office/officeart/2008/layout/TitlePictureLineup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0DFB2-282C-48C1-A301-82A12F3AEDFB}">
      <dgm:prSet phldrT="[Text]"/>
      <dgm:spPr>
        <a:solidFill>
          <a:srgbClr val="FF0066"/>
        </a:solidFill>
      </dgm:spPr>
      <dgm:t>
        <a:bodyPr/>
        <a:lstStyle/>
        <a:p>
          <a:pPr algn="just"/>
          <a:r>
            <a:rPr lang="en-US" b="1" dirty="0">
              <a:solidFill>
                <a:schemeClr val="tx1"/>
              </a:solidFill>
            </a:rPr>
            <a:t>Mobile wallet</a:t>
          </a:r>
        </a:p>
        <a:p>
          <a:pPr algn="just"/>
          <a:r>
            <a:rPr lang="en-US" b="1" dirty="0">
              <a:solidFill>
                <a:schemeClr val="tx1"/>
              </a:solidFill>
            </a:rPr>
            <a:t>Money Transfer</a:t>
          </a:r>
        </a:p>
        <a:p>
          <a:pPr algn="just"/>
          <a:r>
            <a:rPr lang="en-US" b="1" dirty="0">
              <a:solidFill>
                <a:schemeClr val="tx1"/>
              </a:solidFill>
            </a:rPr>
            <a:t>Bill payment</a:t>
          </a:r>
        </a:p>
      </dgm:t>
    </dgm:pt>
    <dgm:pt modelId="{12C05293-A113-4CC9-A754-CD96DF9177E2}" type="parTrans" cxnId="{91571024-1434-46A5-91E5-9406E56183C8}">
      <dgm:prSet/>
      <dgm:spPr/>
      <dgm:t>
        <a:bodyPr/>
        <a:lstStyle/>
        <a:p>
          <a:endParaRPr lang="en-US"/>
        </a:p>
      </dgm:t>
    </dgm:pt>
    <dgm:pt modelId="{CB465008-8FB6-46F6-AB78-10DC296BF67E}" type="sibTrans" cxnId="{91571024-1434-46A5-91E5-9406E56183C8}">
      <dgm:prSet/>
      <dgm:spPr/>
      <dgm:t>
        <a:bodyPr/>
        <a:lstStyle/>
        <a:p>
          <a:endParaRPr lang="en-US"/>
        </a:p>
      </dgm:t>
    </dgm:pt>
    <dgm:pt modelId="{037DFB66-0CE6-48A7-AA43-A1E777D76A06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Savings</a:t>
          </a:r>
        </a:p>
      </dgm:t>
    </dgm:pt>
    <dgm:pt modelId="{403A4862-E829-49E3-84FB-D27F92E4C2EA}" type="parTrans" cxnId="{D4BA42AA-B601-4097-9FBE-266F2FACC3A5}">
      <dgm:prSet/>
      <dgm:spPr/>
      <dgm:t>
        <a:bodyPr/>
        <a:lstStyle/>
        <a:p>
          <a:endParaRPr lang="en-US"/>
        </a:p>
      </dgm:t>
    </dgm:pt>
    <dgm:pt modelId="{1E85E4F3-5F08-4B24-A735-4348660DBD3A}" type="sibTrans" cxnId="{D4BA42AA-B601-4097-9FBE-266F2FACC3A5}">
      <dgm:prSet/>
      <dgm:spPr/>
      <dgm:t>
        <a:bodyPr/>
        <a:lstStyle/>
        <a:p>
          <a:endParaRPr lang="en-US"/>
        </a:p>
      </dgm:t>
    </dgm:pt>
    <dgm:pt modelId="{EE4AFCA5-DB03-4F10-9C15-6180B479E757}">
      <dgm:prSet phldrT="[Text]" phldr="1"/>
      <dgm:spPr>
        <a:solidFill>
          <a:srgbClr val="FF0066"/>
        </a:solidFill>
      </dgm:spPr>
      <dgm:t>
        <a:bodyPr/>
        <a:lstStyle/>
        <a:p>
          <a:endParaRPr lang="en-US"/>
        </a:p>
      </dgm:t>
    </dgm:pt>
    <dgm:pt modelId="{14FFE698-0019-4658-9D00-2FFC320DFBF9}" type="sibTrans" cxnId="{8E13DD69-8949-4903-97E4-79BCBD55DB49}">
      <dgm:prSet/>
      <dgm:spPr/>
      <dgm:t>
        <a:bodyPr/>
        <a:lstStyle/>
        <a:p>
          <a:endParaRPr lang="en-US"/>
        </a:p>
      </dgm:t>
    </dgm:pt>
    <dgm:pt modelId="{389E5E1B-2A51-4EF9-99E8-20E4608D160A}" type="parTrans" cxnId="{8E13DD69-8949-4903-97E4-79BCBD55DB49}">
      <dgm:prSet/>
      <dgm:spPr/>
      <dgm:t>
        <a:bodyPr/>
        <a:lstStyle/>
        <a:p>
          <a:endParaRPr lang="en-US"/>
        </a:p>
      </dgm:t>
    </dgm:pt>
    <dgm:pt modelId="{52885BF6-89A4-475F-859D-D981ADD595CE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Cash management</a:t>
          </a:r>
        </a:p>
      </dgm:t>
    </dgm:pt>
    <dgm:pt modelId="{B96F195D-423A-4616-91E0-95C8CB5AA72A}" type="sibTrans" cxnId="{301DCF2F-BBBD-4872-8C53-7F74B393330C}">
      <dgm:prSet/>
      <dgm:spPr/>
      <dgm:t>
        <a:bodyPr/>
        <a:lstStyle/>
        <a:p>
          <a:endParaRPr lang="en-US"/>
        </a:p>
      </dgm:t>
    </dgm:pt>
    <dgm:pt modelId="{F8545A8D-AB18-4356-8461-B44C8BFF789E}" type="parTrans" cxnId="{301DCF2F-BBBD-4872-8C53-7F74B393330C}">
      <dgm:prSet/>
      <dgm:spPr/>
      <dgm:t>
        <a:bodyPr/>
        <a:lstStyle/>
        <a:p>
          <a:endParaRPr lang="en-US"/>
        </a:p>
      </dgm:t>
    </dgm:pt>
    <dgm:pt modelId="{1BEF1CDF-8619-4A34-AE57-FC39ED7B4893}">
      <dgm:prSet phldrT="[Text]"/>
      <dgm:spPr>
        <a:noFill/>
      </dgm:spPr>
      <dgm:t>
        <a:bodyPr/>
        <a:lstStyle/>
        <a:p>
          <a:r>
            <a:rPr lang="en-US"/>
            <a:t>b</a:t>
          </a:r>
        </a:p>
      </dgm:t>
    </dgm:pt>
    <dgm:pt modelId="{BB0EAFAC-4778-4EDB-9294-6616ADEA9241}" type="sibTrans" cxnId="{5F4AFDFB-592D-41E9-911F-9BCB97E057B9}">
      <dgm:prSet/>
      <dgm:spPr/>
      <dgm:t>
        <a:bodyPr/>
        <a:lstStyle/>
        <a:p>
          <a:endParaRPr lang="en-US"/>
        </a:p>
      </dgm:t>
    </dgm:pt>
    <dgm:pt modelId="{985CE0C8-DA63-426B-A26B-0AE5FBD8A3C0}" type="parTrans" cxnId="{5F4AFDFB-592D-41E9-911F-9BCB97E057B9}">
      <dgm:prSet/>
      <dgm:spPr/>
      <dgm:t>
        <a:bodyPr/>
        <a:lstStyle/>
        <a:p>
          <a:endParaRPr lang="en-US"/>
        </a:p>
      </dgm:t>
    </dgm:pt>
    <dgm:pt modelId="{E2896D6C-D6BA-412D-9325-E791899E39AB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International Remittance</a:t>
          </a:r>
        </a:p>
      </dgm:t>
    </dgm:pt>
    <dgm:pt modelId="{D6FC856C-CBAA-4D3D-86EA-EA04201FA430}" type="sibTrans" cxnId="{4FFCA8DD-05DC-4DE2-ADAC-78A4A6AE0111}">
      <dgm:prSet/>
      <dgm:spPr/>
      <dgm:t>
        <a:bodyPr/>
        <a:lstStyle/>
        <a:p>
          <a:endParaRPr lang="en-US"/>
        </a:p>
      </dgm:t>
    </dgm:pt>
    <dgm:pt modelId="{C772D138-786D-4038-B241-4A5B7B0441BF}" type="parTrans" cxnId="{4FFCA8DD-05DC-4DE2-ADAC-78A4A6AE0111}">
      <dgm:prSet/>
      <dgm:spPr/>
      <dgm:t>
        <a:bodyPr/>
        <a:lstStyle/>
        <a:p>
          <a:endParaRPr lang="en-US"/>
        </a:p>
      </dgm:t>
    </dgm:pt>
    <dgm:pt modelId="{9E09030A-7760-4C3C-BBF8-5CD43CFE1D73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Merchant Paments</a:t>
          </a:r>
        </a:p>
      </dgm:t>
    </dgm:pt>
    <dgm:pt modelId="{68A8A0E9-278F-4FAA-AFFC-BFB27E141D6B}" type="sibTrans" cxnId="{24FDDA37-5C11-4B9B-BECC-22AC8B57F860}">
      <dgm:prSet/>
      <dgm:spPr/>
      <dgm:t>
        <a:bodyPr/>
        <a:lstStyle/>
        <a:p>
          <a:endParaRPr lang="en-US"/>
        </a:p>
      </dgm:t>
    </dgm:pt>
    <dgm:pt modelId="{C0CA1E4D-CBD3-4AE4-9FBB-E7A80B51CB5D}" type="parTrans" cxnId="{24FDDA37-5C11-4B9B-BECC-22AC8B57F860}">
      <dgm:prSet/>
      <dgm:spPr/>
      <dgm:t>
        <a:bodyPr/>
        <a:lstStyle/>
        <a:p>
          <a:endParaRPr lang="en-US"/>
        </a:p>
      </dgm:t>
    </dgm:pt>
    <dgm:pt modelId="{9840090C-8D4C-44B5-8466-DF9D44A8E31C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insurance Service</a:t>
          </a:r>
        </a:p>
      </dgm:t>
    </dgm:pt>
    <dgm:pt modelId="{DF738C50-8511-48B9-A4BB-72259CC01BD7}" type="parTrans" cxnId="{B5917463-C8D7-4D23-A689-73E1B1390555}">
      <dgm:prSet/>
      <dgm:spPr/>
      <dgm:t>
        <a:bodyPr/>
        <a:lstStyle/>
        <a:p>
          <a:endParaRPr lang="en-US"/>
        </a:p>
      </dgm:t>
    </dgm:pt>
    <dgm:pt modelId="{2554B266-3DAB-4EED-A6E0-AD063358A6B5}" type="sibTrans" cxnId="{B5917463-C8D7-4D23-A689-73E1B1390555}">
      <dgm:prSet/>
      <dgm:spPr/>
      <dgm:t>
        <a:bodyPr/>
        <a:lstStyle/>
        <a:p>
          <a:endParaRPr lang="en-US"/>
        </a:p>
      </dgm:t>
    </dgm:pt>
    <dgm:pt modelId="{6A9CC9B3-EE2B-47E3-9235-53DAF5B7D470}" type="pres">
      <dgm:prSet presAssocID="{5DF96114-BB11-452C-B4E7-1E9642D96D5C}" presName="Name0" presStyleCnt="0">
        <dgm:presLayoutVars>
          <dgm:dir/>
        </dgm:presLayoutVars>
      </dgm:prSet>
      <dgm:spPr/>
    </dgm:pt>
    <dgm:pt modelId="{57386598-C418-4B2C-9C2B-79D4F2E6B699}" type="pres">
      <dgm:prSet presAssocID="{4760DFB2-282C-48C1-A301-82A12F3AEDFB}" presName="composite" presStyleCnt="0"/>
      <dgm:spPr/>
    </dgm:pt>
    <dgm:pt modelId="{0C88D554-9F0A-4B13-8504-AEEE244167BC}" type="pres">
      <dgm:prSet presAssocID="{4760DFB2-282C-48C1-A301-82A12F3AEDFB}" presName="Accent" presStyleLbl="alignAcc1" presStyleIdx="0" presStyleCnt="3"/>
      <dgm:spPr/>
    </dgm:pt>
    <dgm:pt modelId="{5941A318-15CD-42BF-A488-8FD2CED43164}" type="pres">
      <dgm:prSet presAssocID="{4760DFB2-282C-48C1-A301-82A12F3AEDFB}" presName="Image" presStyleLbl="node1" presStyleIdx="0" presStyleCnt="3" custLinFactNeighborX="-1570" custLinFactNeighborY="-155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5815DD-832D-4725-A25B-6EC188394BCC}" type="pres">
      <dgm:prSet presAssocID="{4760DFB2-282C-48C1-A301-82A12F3AEDFB}" presName="Child" presStyleLbl="revTx" presStyleIdx="0" presStyleCnt="3">
        <dgm:presLayoutVars>
          <dgm:bulletEnabled val="1"/>
        </dgm:presLayoutVars>
      </dgm:prSet>
      <dgm:spPr/>
    </dgm:pt>
    <dgm:pt modelId="{508A7704-943A-4992-A944-E52EA623DC8C}" type="pres">
      <dgm:prSet presAssocID="{4760DFB2-282C-48C1-A301-82A12F3AEDFB}" presName="Parent" presStyleLbl="alignNode1" presStyleIdx="0" presStyleCnt="3" custScaleX="101953" custScaleY="434256" custLinFactY="300000" custLinFactNeighborX="4716" custLinFactNeighborY="351654">
        <dgm:presLayoutVars>
          <dgm:bulletEnabled val="1"/>
        </dgm:presLayoutVars>
      </dgm:prSet>
      <dgm:spPr/>
    </dgm:pt>
    <dgm:pt modelId="{7BCF07E6-D3A7-4DDB-8578-7836C2EA77F6}" type="pres">
      <dgm:prSet presAssocID="{CB465008-8FB6-46F6-AB78-10DC296BF67E}" presName="sibTrans" presStyleCnt="0"/>
      <dgm:spPr/>
    </dgm:pt>
    <dgm:pt modelId="{4FB08ED2-732E-41F7-8C03-B2D79809DA5F}" type="pres">
      <dgm:prSet presAssocID="{EE4AFCA5-DB03-4F10-9C15-6180B479E757}" presName="composite" presStyleCnt="0"/>
      <dgm:spPr/>
    </dgm:pt>
    <dgm:pt modelId="{534ABB3B-A524-4285-A847-01245DE62350}" type="pres">
      <dgm:prSet presAssocID="{EE4AFCA5-DB03-4F10-9C15-6180B479E757}" presName="Accent" presStyleLbl="alignAcc1" presStyleIdx="1" presStyleCnt="3"/>
      <dgm:spPr/>
    </dgm:pt>
    <dgm:pt modelId="{AB24E8C2-68A2-47CD-84AE-99FD3E8B8A93}" type="pres">
      <dgm:prSet presAssocID="{EE4AFCA5-DB03-4F10-9C15-6180B479E757}" presName="Imag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F5B0956-0729-4269-9777-82C02BDDD067}" type="pres">
      <dgm:prSet presAssocID="{EE4AFCA5-DB03-4F10-9C15-6180B479E757}" presName="Child" presStyleLbl="revTx" presStyleIdx="1" presStyleCnt="3">
        <dgm:presLayoutVars>
          <dgm:bulletEnabled val="1"/>
        </dgm:presLayoutVars>
      </dgm:prSet>
      <dgm:spPr/>
    </dgm:pt>
    <dgm:pt modelId="{9B30160F-1A13-4BE3-A5F6-EF6F2E780332}" type="pres">
      <dgm:prSet presAssocID="{EE4AFCA5-DB03-4F10-9C15-6180B479E757}" presName="Parent" presStyleLbl="alignNode1" presStyleIdx="1" presStyleCnt="3" custScaleX="54511" custScaleY="14300" custLinFactX="24797" custLinFactY="447121" custLinFactNeighborX="100000" custLinFactNeighborY="500000">
        <dgm:presLayoutVars>
          <dgm:bulletEnabled val="1"/>
        </dgm:presLayoutVars>
      </dgm:prSet>
      <dgm:spPr/>
    </dgm:pt>
    <dgm:pt modelId="{5596E64B-7407-424B-8198-AA97DE8DE6C0}" type="pres">
      <dgm:prSet presAssocID="{14FFE698-0019-4658-9D00-2FFC320DFBF9}" presName="sibTrans" presStyleCnt="0"/>
      <dgm:spPr/>
    </dgm:pt>
    <dgm:pt modelId="{BD38FA4A-B16C-437E-B01A-A9626620E317}" type="pres">
      <dgm:prSet presAssocID="{1BEF1CDF-8619-4A34-AE57-FC39ED7B4893}" presName="composite" presStyleCnt="0"/>
      <dgm:spPr/>
    </dgm:pt>
    <dgm:pt modelId="{519440D5-4DF6-41FC-AFFF-B6070C5825F9}" type="pres">
      <dgm:prSet presAssocID="{1BEF1CDF-8619-4A34-AE57-FC39ED7B4893}" presName="Accent" presStyleLbl="alignAcc1" presStyleIdx="2" presStyleCnt="3"/>
      <dgm:spPr/>
    </dgm:pt>
    <dgm:pt modelId="{D8BEF366-6663-411E-94E2-900463B75849}" type="pres">
      <dgm:prSet presAssocID="{1BEF1CDF-8619-4A34-AE57-FC39ED7B4893}" presName="Image" presStyleLbl="node1" presStyleIdx="2" presStyleCnt="3" custLinFactNeighborY="39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BD738AA-8091-493A-BFEC-2FD47A752882}" type="pres">
      <dgm:prSet presAssocID="{1BEF1CDF-8619-4A34-AE57-FC39ED7B4893}" presName="Child" presStyleLbl="revTx" presStyleIdx="2" presStyleCnt="3" custScaleY="84512" custLinFactNeighborX="4021" custLinFactNeighborY="22070">
        <dgm:presLayoutVars>
          <dgm:bulletEnabled val="1"/>
        </dgm:presLayoutVars>
      </dgm:prSet>
      <dgm:spPr/>
    </dgm:pt>
    <dgm:pt modelId="{7DB913C2-4378-4A4F-9CE7-2FA8FD2792B0}" type="pres">
      <dgm:prSet presAssocID="{1BEF1CDF-8619-4A34-AE57-FC39ED7B4893}" presName="Parent" presStyleLbl="alignNode1" presStyleIdx="2" presStyleCnt="3" custLinFactX="-16864" custLinFactNeighborX="-100000" custLinFactNeighborY="-39627">
        <dgm:presLayoutVars>
          <dgm:bulletEnabled val="1"/>
        </dgm:presLayoutVars>
      </dgm:prSet>
      <dgm:spPr/>
    </dgm:pt>
  </dgm:ptLst>
  <dgm:cxnLst>
    <dgm:cxn modelId="{91571024-1434-46A5-91E5-9406E56183C8}" srcId="{5DF96114-BB11-452C-B4E7-1E9642D96D5C}" destId="{4760DFB2-282C-48C1-A301-82A12F3AEDFB}" srcOrd="0" destOrd="0" parTransId="{12C05293-A113-4CC9-A754-CD96DF9177E2}" sibTransId="{CB465008-8FB6-46F6-AB78-10DC296BF67E}"/>
    <dgm:cxn modelId="{301DCF2F-BBBD-4872-8C53-7F74B393330C}" srcId="{1BEF1CDF-8619-4A34-AE57-FC39ED7B4893}" destId="{52885BF6-89A4-475F-859D-D981ADD595CE}" srcOrd="0" destOrd="0" parTransId="{F8545A8D-AB18-4356-8461-B44C8BFF789E}" sibTransId="{B96F195D-423A-4616-91E0-95C8CB5AA72A}"/>
    <dgm:cxn modelId="{24FDDA37-5C11-4B9B-BECC-22AC8B57F860}" srcId="{EE4AFCA5-DB03-4F10-9C15-6180B479E757}" destId="{9E09030A-7760-4C3C-BBF8-5CD43CFE1D73}" srcOrd="0" destOrd="0" parTransId="{C0CA1E4D-CBD3-4AE4-9FBB-E7A80B51CB5D}" sibTransId="{68A8A0E9-278F-4FAA-AFFC-BFB27E141D6B}"/>
    <dgm:cxn modelId="{8C19B33B-65BF-43C3-89D2-BE8DA52AACB0}" type="presOf" srcId="{EE4AFCA5-DB03-4F10-9C15-6180B479E757}" destId="{9B30160F-1A13-4BE3-A5F6-EF6F2E780332}" srcOrd="0" destOrd="0" presId="urn:microsoft.com/office/officeart/2008/layout/TitlePictureLineup"/>
    <dgm:cxn modelId="{1AEBCF5D-E4B7-476C-8D65-7114401B3D28}" type="presOf" srcId="{9840090C-8D4C-44B5-8466-DF9D44A8E31C}" destId="{8BD738AA-8091-493A-BFEC-2FD47A752882}" srcOrd="0" destOrd="2" presId="urn:microsoft.com/office/officeart/2008/layout/TitlePictureLineup"/>
    <dgm:cxn modelId="{7D404E62-FAD6-43B7-B40D-EEB5F11DF77B}" type="presOf" srcId="{E2896D6C-D6BA-412D-9325-E791899E39AB}" destId="{CF5B0956-0729-4269-9777-82C02BDDD067}" srcOrd="0" destOrd="1" presId="urn:microsoft.com/office/officeart/2008/layout/TitlePictureLineup"/>
    <dgm:cxn modelId="{B5917463-C8D7-4D23-A689-73E1B1390555}" srcId="{1BEF1CDF-8619-4A34-AE57-FC39ED7B4893}" destId="{9840090C-8D4C-44B5-8466-DF9D44A8E31C}" srcOrd="2" destOrd="0" parTransId="{DF738C50-8511-48B9-A4BB-72259CC01BD7}" sibTransId="{2554B266-3DAB-4EED-A6E0-AD063358A6B5}"/>
    <dgm:cxn modelId="{02FB1444-1E9E-467F-B7C1-2F9D3E3AC294}" type="presOf" srcId="{037DFB66-0CE6-48A7-AA43-A1E777D76A06}" destId="{8BD738AA-8091-493A-BFEC-2FD47A752882}" srcOrd="0" destOrd="1" presId="urn:microsoft.com/office/officeart/2008/layout/TitlePictureLineup"/>
    <dgm:cxn modelId="{51964049-60ED-4C16-B2A5-D0DE634F8DEF}" type="presOf" srcId="{52885BF6-89A4-475F-859D-D981ADD595CE}" destId="{8BD738AA-8091-493A-BFEC-2FD47A752882}" srcOrd="0" destOrd="0" presId="urn:microsoft.com/office/officeart/2008/layout/TitlePictureLineup"/>
    <dgm:cxn modelId="{8E13DD69-8949-4903-97E4-79BCBD55DB49}" srcId="{5DF96114-BB11-452C-B4E7-1E9642D96D5C}" destId="{EE4AFCA5-DB03-4F10-9C15-6180B479E757}" srcOrd="1" destOrd="0" parTransId="{389E5E1B-2A51-4EF9-99E8-20E4608D160A}" sibTransId="{14FFE698-0019-4658-9D00-2FFC320DFBF9}"/>
    <dgm:cxn modelId="{D4BA42AA-B601-4097-9FBE-266F2FACC3A5}" srcId="{1BEF1CDF-8619-4A34-AE57-FC39ED7B4893}" destId="{037DFB66-0CE6-48A7-AA43-A1E777D76A06}" srcOrd="1" destOrd="0" parTransId="{403A4862-E829-49E3-84FB-D27F92E4C2EA}" sibTransId="{1E85E4F3-5F08-4B24-A735-4348660DBD3A}"/>
    <dgm:cxn modelId="{6F7F3FBC-E788-45FB-A57F-05B6BE311B67}" type="presOf" srcId="{1BEF1CDF-8619-4A34-AE57-FC39ED7B4893}" destId="{7DB913C2-4378-4A4F-9CE7-2FA8FD2792B0}" srcOrd="0" destOrd="0" presId="urn:microsoft.com/office/officeart/2008/layout/TitlePictureLineup"/>
    <dgm:cxn modelId="{5B7914C3-3BC1-4FC4-BB48-AA3AD77DE3AF}" type="presOf" srcId="{9E09030A-7760-4C3C-BBF8-5CD43CFE1D73}" destId="{CF5B0956-0729-4269-9777-82C02BDDD067}" srcOrd="0" destOrd="0" presId="urn:microsoft.com/office/officeart/2008/layout/TitlePictureLineup"/>
    <dgm:cxn modelId="{113D16D6-CD74-4D73-A9A6-47D86C6ED518}" type="presOf" srcId="{4760DFB2-282C-48C1-A301-82A12F3AEDFB}" destId="{508A7704-943A-4992-A944-E52EA623DC8C}" srcOrd="0" destOrd="0" presId="urn:microsoft.com/office/officeart/2008/layout/TitlePictureLineup"/>
    <dgm:cxn modelId="{4FFCA8DD-05DC-4DE2-ADAC-78A4A6AE0111}" srcId="{EE4AFCA5-DB03-4F10-9C15-6180B479E757}" destId="{E2896D6C-D6BA-412D-9325-E791899E39AB}" srcOrd="1" destOrd="0" parTransId="{C772D138-786D-4038-B241-4A5B7B0441BF}" sibTransId="{D6FC856C-CBAA-4D3D-86EA-EA04201FA430}"/>
    <dgm:cxn modelId="{6BE721EA-D83C-4140-AE09-8FC22339B1A7}" type="presOf" srcId="{5DF96114-BB11-452C-B4E7-1E9642D96D5C}" destId="{6A9CC9B3-EE2B-47E3-9235-53DAF5B7D470}" srcOrd="0" destOrd="0" presId="urn:microsoft.com/office/officeart/2008/layout/TitlePictureLineup"/>
    <dgm:cxn modelId="{5F4AFDFB-592D-41E9-911F-9BCB97E057B9}" srcId="{5DF96114-BB11-452C-B4E7-1E9642D96D5C}" destId="{1BEF1CDF-8619-4A34-AE57-FC39ED7B4893}" srcOrd="2" destOrd="0" parTransId="{985CE0C8-DA63-426B-A26B-0AE5FBD8A3C0}" sibTransId="{BB0EAFAC-4778-4EDB-9294-6616ADEA9241}"/>
    <dgm:cxn modelId="{2D2F013C-CDF0-412C-86B1-FC7846D989D1}" type="presParOf" srcId="{6A9CC9B3-EE2B-47E3-9235-53DAF5B7D470}" destId="{57386598-C418-4B2C-9C2B-79D4F2E6B699}" srcOrd="0" destOrd="0" presId="urn:microsoft.com/office/officeart/2008/layout/TitlePictureLineup"/>
    <dgm:cxn modelId="{92F3922E-FCA4-4606-BD88-3E9A4C59A52C}" type="presParOf" srcId="{57386598-C418-4B2C-9C2B-79D4F2E6B699}" destId="{0C88D554-9F0A-4B13-8504-AEEE244167BC}" srcOrd="0" destOrd="0" presId="urn:microsoft.com/office/officeart/2008/layout/TitlePictureLineup"/>
    <dgm:cxn modelId="{446376C2-8A1B-4CC5-A6B3-D55B859B9DD3}" type="presParOf" srcId="{57386598-C418-4B2C-9C2B-79D4F2E6B699}" destId="{5941A318-15CD-42BF-A488-8FD2CED43164}" srcOrd="1" destOrd="0" presId="urn:microsoft.com/office/officeart/2008/layout/TitlePictureLineup"/>
    <dgm:cxn modelId="{0CC0A294-A9E0-4595-944E-5624B1CDC9B1}" type="presParOf" srcId="{57386598-C418-4B2C-9C2B-79D4F2E6B699}" destId="{DC5815DD-832D-4725-A25B-6EC188394BCC}" srcOrd="2" destOrd="0" presId="urn:microsoft.com/office/officeart/2008/layout/TitlePictureLineup"/>
    <dgm:cxn modelId="{BD4D7F93-7B10-468D-BBA5-A09F70DBE846}" type="presParOf" srcId="{57386598-C418-4B2C-9C2B-79D4F2E6B699}" destId="{508A7704-943A-4992-A944-E52EA623DC8C}" srcOrd="3" destOrd="0" presId="urn:microsoft.com/office/officeart/2008/layout/TitlePictureLineup"/>
    <dgm:cxn modelId="{15D9859A-17DE-4E0D-ADB6-6AB769CE15A2}" type="presParOf" srcId="{6A9CC9B3-EE2B-47E3-9235-53DAF5B7D470}" destId="{7BCF07E6-D3A7-4DDB-8578-7836C2EA77F6}" srcOrd="1" destOrd="0" presId="urn:microsoft.com/office/officeart/2008/layout/TitlePictureLineup"/>
    <dgm:cxn modelId="{D464DE4E-E122-4724-89BC-EF57D866998F}" type="presParOf" srcId="{6A9CC9B3-EE2B-47E3-9235-53DAF5B7D470}" destId="{4FB08ED2-732E-41F7-8C03-B2D79809DA5F}" srcOrd="2" destOrd="0" presId="urn:microsoft.com/office/officeart/2008/layout/TitlePictureLineup"/>
    <dgm:cxn modelId="{3A44F23E-608E-47E2-851C-9BB0A7B0D7E0}" type="presParOf" srcId="{4FB08ED2-732E-41F7-8C03-B2D79809DA5F}" destId="{534ABB3B-A524-4285-A847-01245DE62350}" srcOrd="0" destOrd="0" presId="urn:microsoft.com/office/officeart/2008/layout/TitlePictureLineup"/>
    <dgm:cxn modelId="{317ABB96-29DA-4CC5-BA06-13828E9475FA}" type="presParOf" srcId="{4FB08ED2-732E-41F7-8C03-B2D79809DA5F}" destId="{AB24E8C2-68A2-47CD-84AE-99FD3E8B8A93}" srcOrd="1" destOrd="0" presId="urn:microsoft.com/office/officeart/2008/layout/TitlePictureLineup"/>
    <dgm:cxn modelId="{EE1DACA6-6477-4FD1-846C-17B2F3BBD319}" type="presParOf" srcId="{4FB08ED2-732E-41F7-8C03-B2D79809DA5F}" destId="{CF5B0956-0729-4269-9777-82C02BDDD067}" srcOrd="2" destOrd="0" presId="urn:microsoft.com/office/officeart/2008/layout/TitlePictureLineup"/>
    <dgm:cxn modelId="{E4179F58-15A6-4C95-8414-C4BA347CC36D}" type="presParOf" srcId="{4FB08ED2-732E-41F7-8C03-B2D79809DA5F}" destId="{9B30160F-1A13-4BE3-A5F6-EF6F2E780332}" srcOrd="3" destOrd="0" presId="urn:microsoft.com/office/officeart/2008/layout/TitlePictureLineup"/>
    <dgm:cxn modelId="{7C571E76-2C3E-49F5-AEE5-3C10D79BD761}" type="presParOf" srcId="{6A9CC9B3-EE2B-47E3-9235-53DAF5B7D470}" destId="{5596E64B-7407-424B-8198-AA97DE8DE6C0}" srcOrd="3" destOrd="0" presId="urn:microsoft.com/office/officeart/2008/layout/TitlePictureLineup"/>
    <dgm:cxn modelId="{FA47EF6A-1421-4AD9-A6DC-87CA296CD871}" type="presParOf" srcId="{6A9CC9B3-EE2B-47E3-9235-53DAF5B7D470}" destId="{BD38FA4A-B16C-437E-B01A-A9626620E317}" srcOrd="4" destOrd="0" presId="urn:microsoft.com/office/officeart/2008/layout/TitlePictureLineup"/>
    <dgm:cxn modelId="{88B8442F-8C37-4C76-BA04-1C2218646D04}" type="presParOf" srcId="{BD38FA4A-B16C-437E-B01A-A9626620E317}" destId="{519440D5-4DF6-41FC-AFFF-B6070C5825F9}" srcOrd="0" destOrd="0" presId="urn:microsoft.com/office/officeart/2008/layout/TitlePictureLineup"/>
    <dgm:cxn modelId="{82D537A0-8C1F-48D5-AE8C-CD7470EF8F44}" type="presParOf" srcId="{BD38FA4A-B16C-437E-B01A-A9626620E317}" destId="{D8BEF366-6663-411E-94E2-900463B75849}" srcOrd="1" destOrd="0" presId="urn:microsoft.com/office/officeart/2008/layout/TitlePictureLineup"/>
    <dgm:cxn modelId="{A2AC6316-FC17-4AD4-805E-35254035A568}" type="presParOf" srcId="{BD38FA4A-B16C-437E-B01A-A9626620E317}" destId="{8BD738AA-8091-493A-BFEC-2FD47A752882}" srcOrd="2" destOrd="0" presId="urn:microsoft.com/office/officeart/2008/layout/TitlePictureLineup"/>
    <dgm:cxn modelId="{EB5141DC-4B2C-4421-A1A3-5E41ACB5E930}" type="presParOf" srcId="{BD38FA4A-B16C-437E-B01A-A9626620E317}" destId="{7DB913C2-4378-4A4F-9CE7-2FA8FD2792B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2AD6B-C22F-4DD0-8A13-8ED884DCEE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211F6-9C30-4CE1-B0C6-1F3413E52CBF}">
      <dgm:prSet phldrT="[Text]"/>
      <dgm:spPr>
        <a:solidFill>
          <a:srgbClr val="FF0066"/>
        </a:solidFill>
      </dgm:spPr>
      <dgm:t>
        <a:bodyPr/>
        <a:lstStyle/>
        <a:p>
          <a:r>
            <a:rPr lang="en-US" b="1" dirty="0"/>
            <a:t>Growth Potential</a:t>
          </a:r>
          <a:r>
            <a:rPr lang="en-US" dirty="0"/>
            <a:t>: </a:t>
          </a:r>
          <a:r>
            <a:rPr lang="en-US" dirty="0" err="1"/>
            <a:t>bKash</a:t>
          </a:r>
          <a:r>
            <a:rPr lang="en-US" dirty="0"/>
            <a:t> is positioned for robust growth, leveraging the rising adoption of digital payments in Bangladesh as smartphone usage and internet access expand.</a:t>
          </a:r>
        </a:p>
      </dgm:t>
    </dgm:pt>
    <dgm:pt modelId="{30DB653D-175E-4C78-8241-6EAAA6DE99EC}" type="parTrans" cxnId="{E10701D7-9FE0-47CD-84DA-E5F53F7214C0}">
      <dgm:prSet/>
      <dgm:spPr/>
      <dgm:t>
        <a:bodyPr/>
        <a:lstStyle/>
        <a:p>
          <a:endParaRPr lang="en-US"/>
        </a:p>
      </dgm:t>
    </dgm:pt>
    <dgm:pt modelId="{98507F2D-2CE7-467C-AB12-F54E99C56E1C}" type="sibTrans" cxnId="{E10701D7-9FE0-47CD-84DA-E5F53F7214C0}">
      <dgm:prSet/>
      <dgm:spPr/>
      <dgm:t>
        <a:bodyPr/>
        <a:lstStyle/>
        <a:p>
          <a:endParaRPr lang="en-US"/>
        </a:p>
      </dgm:t>
    </dgm:pt>
    <dgm:pt modelId="{606AA1AC-5ED0-4321-B209-5149B3229AE0}">
      <dgm:prSet/>
      <dgm:spPr>
        <a:solidFill>
          <a:srgbClr val="FF0066"/>
        </a:solidFill>
      </dgm:spPr>
      <dgm:t>
        <a:bodyPr/>
        <a:lstStyle/>
        <a:p>
          <a:r>
            <a:rPr lang="en-US" b="1"/>
            <a:t>Service Diversification</a:t>
          </a:r>
          <a:r>
            <a:rPr lang="en-US"/>
            <a:t>: The company plans to broaden its offerings beyond money transfers, exploring microloans and insurance to meet the diverse needs of its customer base</a:t>
          </a:r>
        </a:p>
      </dgm:t>
    </dgm:pt>
    <dgm:pt modelId="{BA156AB3-4A91-463A-A532-7E789E4BCDFD}" type="parTrans" cxnId="{C700A3A3-5A61-4624-AA00-C220480808C7}">
      <dgm:prSet/>
      <dgm:spPr/>
      <dgm:t>
        <a:bodyPr/>
        <a:lstStyle/>
        <a:p>
          <a:endParaRPr lang="en-US"/>
        </a:p>
      </dgm:t>
    </dgm:pt>
    <dgm:pt modelId="{8AB2D642-F1B3-4D41-9CB1-BB5C7FAD76A3}" type="sibTrans" cxnId="{C700A3A3-5A61-4624-AA00-C220480808C7}">
      <dgm:prSet/>
      <dgm:spPr/>
      <dgm:t>
        <a:bodyPr/>
        <a:lstStyle/>
        <a:p>
          <a:endParaRPr lang="en-US"/>
        </a:p>
      </dgm:t>
    </dgm:pt>
    <dgm:pt modelId="{02FEAD91-30EB-4921-BD43-E6A5373A7BCA}">
      <dgm:prSet/>
      <dgm:spPr>
        <a:solidFill>
          <a:srgbClr val="FF0066"/>
        </a:solidFill>
      </dgm:spPr>
      <dgm:t>
        <a:bodyPr/>
        <a:lstStyle/>
        <a:p>
          <a:r>
            <a:rPr lang="en-US" b="1"/>
            <a:t>Strategic Partnerships</a:t>
          </a:r>
          <a:r>
            <a:rPr lang="en-US"/>
            <a:t>: Collaborations with banks and fintech firms are expected to strengthen bKash's competitive advantage, solidifying its leadership in the digital finance sector</a:t>
          </a:r>
        </a:p>
      </dgm:t>
    </dgm:pt>
    <dgm:pt modelId="{2D1D25C3-092A-43D1-94EA-FDF2811D7CD8}" type="parTrans" cxnId="{EC59516B-21F6-462F-92A9-12BFF5CF4AF9}">
      <dgm:prSet/>
      <dgm:spPr/>
      <dgm:t>
        <a:bodyPr/>
        <a:lstStyle/>
        <a:p>
          <a:endParaRPr lang="en-US"/>
        </a:p>
      </dgm:t>
    </dgm:pt>
    <dgm:pt modelId="{56845432-543C-40CC-8D21-6E3F8372F452}" type="sibTrans" cxnId="{EC59516B-21F6-462F-92A9-12BFF5CF4AF9}">
      <dgm:prSet/>
      <dgm:spPr/>
      <dgm:t>
        <a:bodyPr/>
        <a:lstStyle/>
        <a:p>
          <a:endParaRPr lang="en-US"/>
        </a:p>
      </dgm:t>
    </dgm:pt>
    <dgm:pt modelId="{DA3D0121-E6B2-494A-B8E4-F9B85897EFA4}">
      <dgm:prSet/>
      <dgm:spPr>
        <a:solidFill>
          <a:srgbClr val="FF0066"/>
        </a:solidFill>
      </dgm:spPr>
      <dgm:t>
        <a:bodyPr/>
        <a:lstStyle/>
        <a:p>
          <a:r>
            <a:rPr lang="en-US" b="1" dirty="0"/>
            <a:t>Regulatory Support</a:t>
          </a:r>
          <a:r>
            <a:rPr lang="en-US" dirty="0"/>
            <a:t>: With increasing government focus on financial inclusion, </a:t>
          </a:r>
          <a:r>
            <a:rPr lang="en-US" dirty="0" err="1"/>
            <a:t>bKash</a:t>
          </a:r>
          <a:r>
            <a:rPr lang="en-US" dirty="0"/>
            <a:t> is likely to benefit from supportive regulations that promote digital finance and enhance user trust.</a:t>
          </a:r>
        </a:p>
      </dgm:t>
    </dgm:pt>
    <dgm:pt modelId="{211521F3-EC4A-46A8-8CB4-8A1A15FBB9E2}" type="parTrans" cxnId="{1A1E2773-05AE-4008-9C69-A32684D02972}">
      <dgm:prSet/>
      <dgm:spPr/>
      <dgm:t>
        <a:bodyPr/>
        <a:lstStyle/>
        <a:p>
          <a:endParaRPr lang="en-US"/>
        </a:p>
      </dgm:t>
    </dgm:pt>
    <dgm:pt modelId="{C1A574B0-9CF8-44F1-823D-8B6DA73C1898}" type="sibTrans" cxnId="{1A1E2773-05AE-4008-9C69-A32684D02972}">
      <dgm:prSet/>
      <dgm:spPr/>
      <dgm:t>
        <a:bodyPr/>
        <a:lstStyle/>
        <a:p>
          <a:endParaRPr lang="en-US"/>
        </a:p>
      </dgm:t>
    </dgm:pt>
    <dgm:pt modelId="{0DA00287-C86B-4F75-A79D-C3DBBB4F26C2}">
      <dgm:prSet/>
      <dgm:spPr>
        <a:solidFill>
          <a:srgbClr val="FF0066"/>
        </a:solidFill>
      </dgm:spPr>
      <dgm:t>
        <a:bodyPr/>
        <a:lstStyle/>
        <a:p>
          <a:r>
            <a:rPr lang="en-US" b="1" dirty="0"/>
            <a:t>Technological Innovation</a:t>
          </a:r>
          <a:r>
            <a:rPr lang="en-US" dirty="0"/>
            <a:t>: Investing in cutting-edge technology, such as AI and </a:t>
          </a:r>
          <a:r>
            <a:rPr lang="en-US" dirty="0" err="1"/>
            <a:t>blockchain</a:t>
          </a:r>
          <a:r>
            <a:rPr lang="en-US" dirty="0"/>
            <a:t>, will enable </a:t>
          </a:r>
          <a:r>
            <a:rPr lang="en-US" dirty="0" err="1"/>
            <a:t>bKash</a:t>
          </a:r>
          <a:r>
            <a:rPr lang="en-US" dirty="0"/>
            <a:t> to improve service efficiency and security, further attracting a broader customer base.</a:t>
          </a:r>
        </a:p>
      </dgm:t>
    </dgm:pt>
    <dgm:pt modelId="{7828C183-F9B8-4792-BBE6-AFF336CA32D3}" type="parTrans" cxnId="{642D2024-65E9-46BC-A972-AD41DBDFBE2C}">
      <dgm:prSet/>
      <dgm:spPr/>
      <dgm:t>
        <a:bodyPr/>
        <a:lstStyle/>
        <a:p>
          <a:endParaRPr lang="en-US"/>
        </a:p>
      </dgm:t>
    </dgm:pt>
    <dgm:pt modelId="{A708C8D4-DF8D-4246-89BD-E188FABF295D}" type="sibTrans" cxnId="{642D2024-65E9-46BC-A972-AD41DBDFBE2C}">
      <dgm:prSet/>
      <dgm:spPr/>
      <dgm:t>
        <a:bodyPr/>
        <a:lstStyle/>
        <a:p>
          <a:endParaRPr lang="en-US"/>
        </a:p>
      </dgm:t>
    </dgm:pt>
    <dgm:pt modelId="{5729DC1F-2097-4EBE-9164-FED512030295}" type="pres">
      <dgm:prSet presAssocID="{B332AD6B-C22F-4DD0-8A13-8ED884DCEE09}" presName="Name0" presStyleCnt="0">
        <dgm:presLayoutVars>
          <dgm:chMax val="7"/>
          <dgm:chPref val="7"/>
          <dgm:dir/>
        </dgm:presLayoutVars>
      </dgm:prSet>
      <dgm:spPr/>
    </dgm:pt>
    <dgm:pt modelId="{EE09CECD-AA2F-4DCC-97E2-196CE93E3394}" type="pres">
      <dgm:prSet presAssocID="{B332AD6B-C22F-4DD0-8A13-8ED884DCEE09}" presName="Name1" presStyleCnt="0"/>
      <dgm:spPr/>
    </dgm:pt>
    <dgm:pt modelId="{AB8DF496-D38C-49D9-B897-B87CFF84F88F}" type="pres">
      <dgm:prSet presAssocID="{B332AD6B-C22F-4DD0-8A13-8ED884DCEE09}" presName="cycle" presStyleCnt="0"/>
      <dgm:spPr/>
    </dgm:pt>
    <dgm:pt modelId="{F73317C1-2A0E-4239-99DB-F4255C3BFF0B}" type="pres">
      <dgm:prSet presAssocID="{B332AD6B-C22F-4DD0-8A13-8ED884DCEE09}" presName="srcNode" presStyleLbl="node1" presStyleIdx="0" presStyleCnt="5"/>
      <dgm:spPr/>
    </dgm:pt>
    <dgm:pt modelId="{A4AF73AE-F439-4485-BBE2-51781E7176A0}" type="pres">
      <dgm:prSet presAssocID="{B332AD6B-C22F-4DD0-8A13-8ED884DCEE09}" presName="conn" presStyleLbl="parChTrans1D2" presStyleIdx="0" presStyleCnt="1"/>
      <dgm:spPr/>
    </dgm:pt>
    <dgm:pt modelId="{0E5E78C8-1271-4E5B-9568-1794DCE0ADAA}" type="pres">
      <dgm:prSet presAssocID="{B332AD6B-C22F-4DD0-8A13-8ED884DCEE09}" presName="extraNode" presStyleLbl="node1" presStyleIdx="0" presStyleCnt="5"/>
      <dgm:spPr/>
    </dgm:pt>
    <dgm:pt modelId="{86220741-F6D6-418F-B5CA-F51C4852D8FB}" type="pres">
      <dgm:prSet presAssocID="{B332AD6B-C22F-4DD0-8A13-8ED884DCEE09}" presName="dstNode" presStyleLbl="node1" presStyleIdx="0" presStyleCnt="5"/>
      <dgm:spPr/>
    </dgm:pt>
    <dgm:pt modelId="{3AF11EC3-856A-48E4-BE9B-1D7075A0AD13}" type="pres">
      <dgm:prSet presAssocID="{67F211F6-9C30-4CE1-B0C6-1F3413E52CBF}" presName="text_1" presStyleLbl="node1" presStyleIdx="0" presStyleCnt="5">
        <dgm:presLayoutVars>
          <dgm:bulletEnabled val="1"/>
        </dgm:presLayoutVars>
      </dgm:prSet>
      <dgm:spPr/>
    </dgm:pt>
    <dgm:pt modelId="{EB899518-EBDE-421C-B4C2-58CA6F9CE2EF}" type="pres">
      <dgm:prSet presAssocID="{67F211F6-9C30-4CE1-B0C6-1F3413E52CBF}" presName="accent_1" presStyleCnt="0"/>
      <dgm:spPr/>
    </dgm:pt>
    <dgm:pt modelId="{8B71A6CD-A54A-4660-B630-B9E6D731B120}" type="pres">
      <dgm:prSet presAssocID="{67F211F6-9C30-4CE1-B0C6-1F3413E52CBF}" presName="accentRepeatNode" presStyleLbl="solidFgAcc1" presStyleIdx="0" presStyleCnt="5"/>
      <dgm:spPr/>
    </dgm:pt>
    <dgm:pt modelId="{55B9738D-9D30-4DA0-9C84-397F902C8A74}" type="pres">
      <dgm:prSet presAssocID="{0DA00287-C86B-4F75-A79D-C3DBBB4F26C2}" presName="text_2" presStyleLbl="node1" presStyleIdx="1" presStyleCnt="5">
        <dgm:presLayoutVars>
          <dgm:bulletEnabled val="1"/>
        </dgm:presLayoutVars>
      </dgm:prSet>
      <dgm:spPr/>
    </dgm:pt>
    <dgm:pt modelId="{379B1887-FE9F-49F0-9437-9580B13C70A9}" type="pres">
      <dgm:prSet presAssocID="{0DA00287-C86B-4F75-A79D-C3DBBB4F26C2}" presName="accent_2" presStyleCnt="0"/>
      <dgm:spPr/>
    </dgm:pt>
    <dgm:pt modelId="{E406B20B-E6AF-462D-86E7-639D98F577DE}" type="pres">
      <dgm:prSet presAssocID="{0DA00287-C86B-4F75-A79D-C3DBBB4F26C2}" presName="accentRepeatNode" presStyleLbl="solidFgAcc1" presStyleIdx="1" presStyleCnt="5"/>
      <dgm:spPr/>
    </dgm:pt>
    <dgm:pt modelId="{9D68223E-023B-4CCD-A262-E9DBC3D518D4}" type="pres">
      <dgm:prSet presAssocID="{02FEAD91-30EB-4921-BD43-E6A5373A7BCA}" presName="text_3" presStyleLbl="node1" presStyleIdx="2" presStyleCnt="5">
        <dgm:presLayoutVars>
          <dgm:bulletEnabled val="1"/>
        </dgm:presLayoutVars>
      </dgm:prSet>
      <dgm:spPr/>
    </dgm:pt>
    <dgm:pt modelId="{7D8BC001-5C7D-430B-A447-F77FEFC2DC37}" type="pres">
      <dgm:prSet presAssocID="{02FEAD91-30EB-4921-BD43-E6A5373A7BCA}" presName="accent_3" presStyleCnt="0"/>
      <dgm:spPr/>
    </dgm:pt>
    <dgm:pt modelId="{BE7121F0-1D69-4D26-9DE9-92D8F9EDED38}" type="pres">
      <dgm:prSet presAssocID="{02FEAD91-30EB-4921-BD43-E6A5373A7BCA}" presName="accentRepeatNode" presStyleLbl="solidFgAcc1" presStyleIdx="2" presStyleCnt="5"/>
      <dgm:spPr/>
    </dgm:pt>
    <dgm:pt modelId="{14A3AB3E-71D9-496C-8595-B8F78CB1B234}" type="pres">
      <dgm:prSet presAssocID="{606AA1AC-5ED0-4321-B209-5149B3229AE0}" presName="text_4" presStyleLbl="node1" presStyleIdx="3" presStyleCnt="5">
        <dgm:presLayoutVars>
          <dgm:bulletEnabled val="1"/>
        </dgm:presLayoutVars>
      </dgm:prSet>
      <dgm:spPr/>
    </dgm:pt>
    <dgm:pt modelId="{755B856F-0031-472A-BEDD-EC13CE51D082}" type="pres">
      <dgm:prSet presAssocID="{606AA1AC-5ED0-4321-B209-5149B3229AE0}" presName="accent_4" presStyleCnt="0"/>
      <dgm:spPr/>
    </dgm:pt>
    <dgm:pt modelId="{887E4537-D714-46B1-B4EE-A33E41008FF3}" type="pres">
      <dgm:prSet presAssocID="{606AA1AC-5ED0-4321-B209-5149B3229AE0}" presName="accentRepeatNode" presStyleLbl="solidFgAcc1" presStyleIdx="3" presStyleCnt="5"/>
      <dgm:spPr/>
    </dgm:pt>
    <dgm:pt modelId="{71E57F27-F153-4E91-90EA-90654734F0C4}" type="pres">
      <dgm:prSet presAssocID="{DA3D0121-E6B2-494A-B8E4-F9B85897EFA4}" presName="text_5" presStyleLbl="node1" presStyleIdx="4" presStyleCnt="5">
        <dgm:presLayoutVars>
          <dgm:bulletEnabled val="1"/>
        </dgm:presLayoutVars>
      </dgm:prSet>
      <dgm:spPr/>
    </dgm:pt>
    <dgm:pt modelId="{A937BFBF-239C-47C9-825F-BDC7CBF69880}" type="pres">
      <dgm:prSet presAssocID="{DA3D0121-E6B2-494A-B8E4-F9B85897EFA4}" presName="accent_5" presStyleCnt="0"/>
      <dgm:spPr/>
    </dgm:pt>
    <dgm:pt modelId="{AABCBF15-7837-456B-9DE6-69FABAB3106F}" type="pres">
      <dgm:prSet presAssocID="{DA3D0121-E6B2-494A-B8E4-F9B85897EFA4}" presName="accentRepeatNode" presStyleLbl="solidFgAcc1" presStyleIdx="4" presStyleCnt="5"/>
      <dgm:spPr/>
    </dgm:pt>
  </dgm:ptLst>
  <dgm:cxnLst>
    <dgm:cxn modelId="{2F92D30A-DC0E-4C75-9ACD-FB5CE6178139}" type="presOf" srcId="{0DA00287-C86B-4F75-A79D-C3DBBB4F26C2}" destId="{55B9738D-9D30-4DA0-9C84-397F902C8A74}" srcOrd="0" destOrd="0" presId="urn:microsoft.com/office/officeart/2008/layout/VerticalCurvedList"/>
    <dgm:cxn modelId="{642D2024-65E9-46BC-A972-AD41DBDFBE2C}" srcId="{B332AD6B-C22F-4DD0-8A13-8ED884DCEE09}" destId="{0DA00287-C86B-4F75-A79D-C3DBBB4F26C2}" srcOrd="1" destOrd="0" parTransId="{7828C183-F9B8-4792-BBE6-AFF336CA32D3}" sibTransId="{A708C8D4-DF8D-4246-89BD-E188FABF295D}"/>
    <dgm:cxn modelId="{612C4229-B9D8-4640-B67F-72928C1C1FC7}" type="presOf" srcId="{606AA1AC-5ED0-4321-B209-5149B3229AE0}" destId="{14A3AB3E-71D9-496C-8595-B8F78CB1B234}" srcOrd="0" destOrd="0" presId="urn:microsoft.com/office/officeart/2008/layout/VerticalCurvedList"/>
    <dgm:cxn modelId="{5D74356A-3E84-4F8A-81E8-0ECD3E90C98E}" type="presOf" srcId="{DA3D0121-E6B2-494A-B8E4-F9B85897EFA4}" destId="{71E57F27-F153-4E91-90EA-90654734F0C4}" srcOrd="0" destOrd="0" presId="urn:microsoft.com/office/officeart/2008/layout/VerticalCurvedList"/>
    <dgm:cxn modelId="{EC59516B-21F6-462F-92A9-12BFF5CF4AF9}" srcId="{B332AD6B-C22F-4DD0-8A13-8ED884DCEE09}" destId="{02FEAD91-30EB-4921-BD43-E6A5373A7BCA}" srcOrd="2" destOrd="0" parTransId="{2D1D25C3-092A-43D1-94EA-FDF2811D7CD8}" sibTransId="{56845432-543C-40CC-8D21-6E3F8372F452}"/>
    <dgm:cxn modelId="{5495516C-372E-48B6-AA6B-14AF6762922F}" type="presOf" srcId="{02FEAD91-30EB-4921-BD43-E6A5373A7BCA}" destId="{9D68223E-023B-4CCD-A262-E9DBC3D518D4}" srcOrd="0" destOrd="0" presId="urn:microsoft.com/office/officeart/2008/layout/VerticalCurvedList"/>
    <dgm:cxn modelId="{3E798E51-01E5-4C9C-B67F-64FD4855D7D6}" type="presOf" srcId="{67F211F6-9C30-4CE1-B0C6-1F3413E52CBF}" destId="{3AF11EC3-856A-48E4-BE9B-1D7075A0AD13}" srcOrd="0" destOrd="0" presId="urn:microsoft.com/office/officeart/2008/layout/VerticalCurvedList"/>
    <dgm:cxn modelId="{1A1E2773-05AE-4008-9C69-A32684D02972}" srcId="{B332AD6B-C22F-4DD0-8A13-8ED884DCEE09}" destId="{DA3D0121-E6B2-494A-B8E4-F9B85897EFA4}" srcOrd="4" destOrd="0" parTransId="{211521F3-EC4A-46A8-8CB4-8A1A15FBB9E2}" sibTransId="{C1A574B0-9CF8-44F1-823D-8B6DA73C1898}"/>
    <dgm:cxn modelId="{8FA8FE76-EA09-49FB-BDB4-F2B0802C67F0}" type="presOf" srcId="{B332AD6B-C22F-4DD0-8A13-8ED884DCEE09}" destId="{5729DC1F-2097-4EBE-9164-FED512030295}" srcOrd="0" destOrd="0" presId="urn:microsoft.com/office/officeart/2008/layout/VerticalCurvedList"/>
    <dgm:cxn modelId="{709AE79C-408D-4666-9D14-25127F47CC04}" type="presOf" srcId="{98507F2D-2CE7-467C-AB12-F54E99C56E1C}" destId="{A4AF73AE-F439-4485-BBE2-51781E7176A0}" srcOrd="0" destOrd="0" presId="urn:microsoft.com/office/officeart/2008/layout/VerticalCurvedList"/>
    <dgm:cxn modelId="{C700A3A3-5A61-4624-AA00-C220480808C7}" srcId="{B332AD6B-C22F-4DD0-8A13-8ED884DCEE09}" destId="{606AA1AC-5ED0-4321-B209-5149B3229AE0}" srcOrd="3" destOrd="0" parTransId="{BA156AB3-4A91-463A-A532-7E789E4BCDFD}" sibTransId="{8AB2D642-F1B3-4D41-9CB1-BB5C7FAD76A3}"/>
    <dgm:cxn modelId="{E10701D7-9FE0-47CD-84DA-E5F53F7214C0}" srcId="{B332AD6B-C22F-4DD0-8A13-8ED884DCEE09}" destId="{67F211F6-9C30-4CE1-B0C6-1F3413E52CBF}" srcOrd="0" destOrd="0" parTransId="{30DB653D-175E-4C78-8241-6EAAA6DE99EC}" sibTransId="{98507F2D-2CE7-467C-AB12-F54E99C56E1C}"/>
    <dgm:cxn modelId="{C44AC9B9-E169-4242-8F6A-A2FF45F3D071}" type="presParOf" srcId="{5729DC1F-2097-4EBE-9164-FED512030295}" destId="{EE09CECD-AA2F-4DCC-97E2-196CE93E3394}" srcOrd="0" destOrd="0" presId="urn:microsoft.com/office/officeart/2008/layout/VerticalCurvedList"/>
    <dgm:cxn modelId="{6A4DD920-165D-4FDA-8324-C28A7786F785}" type="presParOf" srcId="{EE09CECD-AA2F-4DCC-97E2-196CE93E3394}" destId="{AB8DF496-D38C-49D9-B897-B87CFF84F88F}" srcOrd="0" destOrd="0" presId="urn:microsoft.com/office/officeart/2008/layout/VerticalCurvedList"/>
    <dgm:cxn modelId="{5581696D-24B0-4064-8044-AEE428A66ACB}" type="presParOf" srcId="{AB8DF496-D38C-49D9-B897-B87CFF84F88F}" destId="{F73317C1-2A0E-4239-99DB-F4255C3BFF0B}" srcOrd="0" destOrd="0" presId="urn:microsoft.com/office/officeart/2008/layout/VerticalCurvedList"/>
    <dgm:cxn modelId="{461AB114-8178-4182-9604-A98981A58554}" type="presParOf" srcId="{AB8DF496-D38C-49D9-B897-B87CFF84F88F}" destId="{A4AF73AE-F439-4485-BBE2-51781E7176A0}" srcOrd="1" destOrd="0" presId="urn:microsoft.com/office/officeart/2008/layout/VerticalCurvedList"/>
    <dgm:cxn modelId="{17800F05-ED3F-4313-8804-07B1FED56DF4}" type="presParOf" srcId="{AB8DF496-D38C-49D9-B897-B87CFF84F88F}" destId="{0E5E78C8-1271-4E5B-9568-1794DCE0ADAA}" srcOrd="2" destOrd="0" presId="urn:microsoft.com/office/officeart/2008/layout/VerticalCurvedList"/>
    <dgm:cxn modelId="{6A9528C7-494D-4AC5-8F60-1FB02E300DFF}" type="presParOf" srcId="{AB8DF496-D38C-49D9-B897-B87CFF84F88F}" destId="{86220741-F6D6-418F-B5CA-F51C4852D8FB}" srcOrd="3" destOrd="0" presId="urn:microsoft.com/office/officeart/2008/layout/VerticalCurvedList"/>
    <dgm:cxn modelId="{A6C8E8AD-49C3-45E0-A4A1-B36518372CA9}" type="presParOf" srcId="{EE09CECD-AA2F-4DCC-97E2-196CE93E3394}" destId="{3AF11EC3-856A-48E4-BE9B-1D7075A0AD13}" srcOrd="1" destOrd="0" presId="urn:microsoft.com/office/officeart/2008/layout/VerticalCurvedList"/>
    <dgm:cxn modelId="{E0C48318-DA27-472C-BD9B-D6FAD9BAECE2}" type="presParOf" srcId="{EE09CECD-AA2F-4DCC-97E2-196CE93E3394}" destId="{EB899518-EBDE-421C-B4C2-58CA6F9CE2EF}" srcOrd="2" destOrd="0" presId="urn:microsoft.com/office/officeart/2008/layout/VerticalCurvedList"/>
    <dgm:cxn modelId="{2CFFEA5A-0337-4329-8401-4DF954002C65}" type="presParOf" srcId="{EB899518-EBDE-421C-B4C2-58CA6F9CE2EF}" destId="{8B71A6CD-A54A-4660-B630-B9E6D731B120}" srcOrd="0" destOrd="0" presId="urn:microsoft.com/office/officeart/2008/layout/VerticalCurvedList"/>
    <dgm:cxn modelId="{214D5030-7ACA-4ADB-B249-F3FFE7B99A53}" type="presParOf" srcId="{EE09CECD-AA2F-4DCC-97E2-196CE93E3394}" destId="{55B9738D-9D30-4DA0-9C84-397F902C8A74}" srcOrd="3" destOrd="0" presId="urn:microsoft.com/office/officeart/2008/layout/VerticalCurvedList"/>
    <dgm:cxn modelId="{7F7B0FF1-8FB5-4CD7-97BE-DD2B779B756B}" type="presParOf" srcId="{EE09CECD-AA2F-4DCC-97E2-196CE93E3394}" destId="{379B1887-FE9F-49F0-9437-9580B13C70A9}" srcOrd="4" destOrd="0" presId="urn:microsoft.com/office/officeart/2008/layout/VerticalCurvedList"/>
    <dgm:cxn modelId="{195C0773-AAD2-421C-8D17-F7E459B1DF32}" type="presParOf" srcId="{379B1887-FE9F-49F0-9437-9580B13C70A9}" destId="{E406B20B-E6AF-462D-86E7-639D98F577DE}" srcOrd="0" destOrd="0" presId="urn:microsoft.com/office/officeart/2008/layout/VerticalCurvedList"/>
    <dgm:cxn modelId="{CDA11D85-73B5-4180-8517-FF9116196223}" type="presParOf" srcId="{EE09CECD-AA2F-4DCC-97E2-196CE93E3394}" destId="{9D68223E-023B-4CCD-A262-E9DBC3D518D4}" srcOrd="5" destOrd="0" presId="urn:microsoft.com/office/officeart/2008/layout/VerticalCurvedList"/>
    <dgm:cxn modelId="{EE702669-7B2D-4618-B2B1-1537DF0F231E}" type="presParOf" srcId="{EE09CECD-AA2F-4DCC-97E2-196CE93E3394}" destId="{7D8BC001-5C7D-430B-A447-F77FEFC2DC37}" srcOrd="6" destOrd="0" presId="urn:microsoft.com/office/officeart/2008/layout/VerticalCurvedList"/>
    <dgm:cxn modelId="{869CF5E2-A334-47AF-9589-EF64715DDCB2}" type="presParOf" srcId="{7D8BC001-5C7D-430B-A447-F77FEFC2DC37}" destId="{BE7121F0-1D69-4D26-9DE9-92D8F9EDED38}" srcOrd="0" destOrd="0" presId="urn:microsoft.com/office/officeart/2008/layout/VerticalCurvedList"/>
    <dgm:cxn modelId="{356AC061-C2F9-485C-8255-C5D7021BEA71}" type="presParOf" srcId="{EE09CECD-AA2F-4DCC-97E2-196CE93E3394}" destId="{14A3AB3E-71D9-496C-8595-B8F78CB1B234}" srcOrd="7" destOrd="0" presId="urn:microsoft.com/office/officeart/2008/layout/VerticalCurvedList"/>
    <dgm:cxn modelId="{1A3E29A0-C1A1-462C-9FF1-584E742879A2}" type="presParOf" srcId="{EE09CECD-AA2F-4DCC-97E2-196CE93E3394}" destId="{755B856F-0031-472A-BEDD-EC13CE51D082}" srcOrd="8" destOrd="0" presId="urn:microsoft.com/office/officeart/2008/layout/VerticalCurvedList"/>
    <dgm:cxn modelId="{31006FBE-3EB3-4591-9D6E-BE3E17D18DF8}" type="presParOf" srcId="{755B856F-0031-472A-BEDD-EC13CE51D082}" destId="{887E4537-D714-46B1-B4EE-A33E41008FF3}" srcOrd="0" destOrd="0" presId="urn:microsoft.com/office/officeart/2008/layout/VerticalCurvedList"/>
    <dgm:cxn modelId="{04DD3C1C-3F86-4203-9B89-5BCA8379FC13}" type="presParOf" srcId="{EE09CECD-AA2F-4DCC-97E2-196CE93E3394}" destId="{71E57F27-F153-4E91-90EA-90654734F0C4}" srcOrd="9" destOrd="0" presId="urn:microsoft.com/office/officeart/2008/layout/VerticalCurvedList"/>
    <dgm:cxn modelId="{E7EAE198-F45F-4C84-8960-B3E0CF68B929}" type="presParOf" srcId="{EE09CECD-AA2F-4DCC-97E2-196CE93E3394}" destId="{A937BFBF-239C-47C9-825F-BDC7CBF69880}" srcOrd="10" destOrd="0" presId="urn:microsoft.com/office/officeart/2008/layout/VerticalCurvedList"/>
    <dgm:cxn modelId="{F09CD7A0-98A2-4601-8AAF-FF0DEA8EC4B5}" type="presParOf" srcId="{A937BFBF-239C-47C9-825F-BDC7CBF69880}" destId="{AABCBF15-7837-456B-9DE6-69FABAB310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8D554-9F0A-4B13-8504-AEEE244167BC}">
      <dsp:nvSpPr>
        <dsp:cNvPr id="0" name=""/>
        <dsp:cNvSpPr/>
      </dsp:nvSpPr>
      <dsp:spPr>
        <a:xfrm>
          <a:off x="18258" y="1845012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41A318-15CD-42BF-A488-8FD2CED43164}">
      <dsp:nvSpPr>
        <dsp:cNvPr id="0" name=""/>
        <dsp:cNvSpPr/>
      </dsp:nvSpPr>
      <dsp:spPr>
        <a:xfrm>
          <a:off x="69427" y="1748480"/>
          <a:ext cx="1378652" cy="1179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815DD-832D-4725-A25B-6EC188394BCC}">
      <dsp:nvSpPr>
        <dsp:cNvPr id="0" name=""/>
        <dsp:cNvSpPr/>
      </dsp:nvSpPr>
      <dsp:spPr>
        <a:xfrm>
          <a:off x="91071" y="3111968"/>
          <a:ext cx="1378652" cy="1354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A7704-943A-4992-A944-E52EA623DC8C}">
      <dsp:nvSpPr>
        <dsp:cNvPr id="0" name=""/>
        <dsp:cNvSpPr/>
      </dsp:nvSpPr>
      <dsp:spPr>
        <a:xfrm>
          <a:off x="72715" y="2964961"/>
          <a:ext cx="1484712" cy="1264789"/>
        </a:xfrm>
        <a:prstGeom prst="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Mobile wallet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Money Transfer</a:t>
          </a: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Bill payment</a:t>
          </a:r>
        </a:p>
      </dsp:txBody>
      <dsp:txXfrm>
        <a:off x="72715" y="2964961"/>
        <a:ext cx="1484712" cy="1264789"/>
      </dsp:txXfrm>
    </dsp:sp>
    <dsp:sp modelId="{534ABB3B-A524-4285-A847-01245DE62350}">
      <dsp:nvSpPr>
        <dsp:cNvPr id="0" name=""/>
        <dsp:cNvSpPr/>
      </dsp:nvSpPr>
      <dsp:spPr>
        <a:xfrm>
          <a:off x="1611000" y="1233442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24E8C2-68A2-47CD-84AE-99FD3E8B8A93}">
      <dsp:nvSpPr>
        <dsp:cNvPr id="0" name=""/>
        <dsp:cNvSpPr/>
      </dsp:nvSpPr>
      <dsp:spPr>
        <a:xfrm>
          <a:off x="1683813" y="1320818"/>
          <a:ext cx="1378652" cy="11795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B0956-0729-4269-9777-82C02BDDD067}">
      <dsp:nvSpPr>
        <dsp:cNvPr id="0" name=""/>
        <dsp:cNvSpPr/>
      </dsp:nvSpPr>
      <dsp:spPr>
        <a:xfrm>
          <a:off x="1683813" y="2500398"/>
          <a:ext cx="1378652" cy="1354332"/>
        </a:xfrm>
        <a:prstGeom prst="rect">
          <a:avLst/>
        </a:prstGeom>
        <a:solidFill>
          <a:srgbClr val="FF006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Merchant Paments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International Remittance</a:t>
          </a:r>
        </a:p>
      </dsp:txBody>
      <dsp:txXfrm>
        <a:off x="1683813" y="2500398"/>
        <a:ext cx="1378652" cy="1354332"/>
      </dsp:txXfrm>
    </dsp:sp>
    <dsp:sp modelId="{9B30160F-1A13-4BE3-A5F6-EF6F2E780332}">
      <dsp:nvSpPr>
        <dsp:cNvPr id="0" name=""/>
        <dsp:cNvSpPr/>
      </dsp:nvSpPr>
      <dsp:spPr>
        <a:xfrm>
          <a:off x="3759605" y="3825521"/>
          <a:ext cx="793828" cy="41649"/>
        </a:xfrm>
        <a:prstGeom prst="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605" y="3825521"/>
        <a:ext cx="793828" cy="41649"/>
      </dsp:txXfrm>
    </dsp:sp>
    <dsp:sp modelId="{519440D5-4DF6-41FC-AFFF-B6070C5825F9}">
      <dsp:nvSpPr>
        <dsp:cNvPr id="0" name=""/>
        <dsp:cNvSpPr/>
      </dsp:nvSpPr>
      <dsp:spPr>
        <a:xfrm>
          <a:off x="3184715" y="1358244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BEF366-6663-411E-94E2-900463B75849}">
      <dsp:nvSpPr>
        <dsp:cNvPr id="0" name=""/>
        <dsp:cNvSpPr/>
      </dsp:nvSpPr>
      <dsp:spPr>
        <a:xfrm>
          <a:off x="3257529" y="1910776"/>
          <a:ext cx="1378652" cy="1179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D738AA-8091-493A-BFEC-2FD47A752882}">
      <dsp:nvSpPr>
        <dsp:cNvPr id="0" name=""/>
        <dsp:cNvSpPr/>
      </dsp:nvSpPr>
      <dsp:spPr>
        <a:xfrm>
          <a:off x="3266372" y="3028981"/>
          <a:ext cx="1378652" cy="1144573"/>
        </a:xfrm>
        <a:prstGeom prst="rect">
          <a:avLst/>
        </a:prstGeom>
        <a:solidFill>
          <a:srgbClr val="FF006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Cash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Savings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insurance Service</a:t>
          </a:r>
        </a:p>
      </dsp:txBody>
      <dsp:txXfrm>
        <a:off x="3266372" y="3028981"/>
        <a:ext cx="1378652" cy="1144573"/>
      </dsp:txXfrm>
    </dsp:sp>
    <dsp:sp modelId="{7DB913C2-4378-4A4F-9CE7-2FA8FD2792B0}">
      <dsp:nvSpPr>
        <dsp:cNvPr id="0" name=""/>
        <dsp:cNvSpPr/>
      </dsp:nvSpPr>
      <dsp:spPr>
        <a:xfrm>
          <a:off x="1482858" y="951575"/>
          <a:ext cx="1456271" cy="291254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</a:t>
          </a:r>
        </a:p>
      </dsp:txBody>
      <dsp:txXfrm>
        <a:off x="1482858" y="951575"/>
        <a:ext cx="1456271" cy="29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F73AE-F439-4485-BBE2-51781E7176A0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11EC3-856A-48E4-BE9B-1D7075A0AD13}">
      <dsp:nvSpPr>
        <dsp:cNvPr id="0" name=""/>
        <dsp:cNvSpPr/>
      </dsp:nvSpPr>
      <dsp:spPr>
        <a:xfrm>
          <a:off x="494852" y="328507"/>
          <a:ext cx="7983092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Growth Potential</a:t>
          </a:r>
          <a:r>
            <a:rPr lang="en-US" sz="1400" kern="1200" dirty="0"/>
            <a:t>: </a:t>
          </a:r>
          <a:r>
            <a:rPr lang="en-US" sz="1400" kern="1200" dirty="0" err="1"/>
            <a:t>bKash</a:t>
          </a:r>
          <a:r>
            <a:rPr lang="en-US" sz="1400" kern="1200" dirty="0"/>
            <a:t> is positioned for robust growth, leveraging the rising adoption of digital payments in Bangladesh as smartphone usage and internet access expand.</a:t>
          </a:r>
        </a:p>
      </dsp:txBody>
      <dsp:txXfrm>
        <a:off x="494852" y="328507"/>
        <a:ext cx="7983092" cy="657435"/>
      </dsp:txXfrm>
    </dsp:sp>
    <dsp:sp modelId="{8B71A6CD-A54A-4660-B630-B9E6D731B120}">
      <dsp:nvSpPr>
        <dsp:cNvPr id="0" name=""/>
        <dsp:cNvSpPr/>
      </dsp:nvSpPr>
      <dsp:spPr>
        <a:xfrm>
          <a:off x="83955" y="24632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9738D-9D30-4DA0-9C84-397F902C8A74}">
      <dsp:nvSpPr>
        <dsp:cNvPr id="0" name=""/>
        <dsp:cNvSpPr/>
      </dsp:nvSpPr>
      <dsp:spPr>
        <a:xfrm>
          <a:off x="965951" y="1314344"/>
          <a:ext cx="751199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Technological Innovation</a:t>
          </a:r>
          <a:r>
            <a:rPr lang="en-US" sz="1400" kern="1200" dirty="0"/>
            <a:t>: Investing in cutting-edge technology, such as AI and </a:t>
          </a:r>
          <a:r>
            <a:rPr lang="en-US" sz="1400" kern="1200" dirty="0" err="1"/>
            <a:t>blockchain</a:t>
          </a:r>
          <a:r>
            <a:rPr lang="en-US" sz="1400" kern="1200" dirty="0"/>
            <a:t>, will enable </a:t>
          </a:r>
          <a:r>
            <a:rPr lang="en-US" sz="1400" kern="1200" dirty="0" err="1"/>
            <a:t>bKash</a:t>
          </a:r>
          <a:r>
            <a:rPr lang="en-US" sz="1400" kern="1200" dirty="0"/>
            <a:t> to improve service efficiency and security, further attracting a broader customer base.</a:t>
          </a:r>
        </a:p>
      </dsp:txBody>
      <dsp:txXfrm>
        <a:off x="965951" y="1314344"/>
        <a:ext cx="7511993" cy="657435"/>
      </dsp:txXfrm>
    </dsp:sp>
    <dsp:sp modelId="{E406B20B-E6AF-462D-86E7-639D98F577DE}">
      <dsp:nvSpPr>
        <dsp:cNvPr id="0" name=""/>
        <dsp:cNvSpPr/>
      </dsp:nvSpPr>
      <dsp:spPr>
        <a:xfrm>
          <a:off x="555054" y="1232165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8223E-023B-4CCD-A262-E9DBC3D518D4}">
      <dsp:nvSpPr>
        <dsp:cNvPr id="0" name=""/>
        <dsp:cNvSpPr/>
      </dsp:nvSpPr>
      <dsp:spPr>
        <a:xfrm>
          <a:off x="1110540" y="2300182"/>
          <a:ext cx="736740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Strategic Partnerships</a:t>
          </a:r>
          <a:r>
            <a:rPr lang="en-US" sz="1400" kern="1200"/>
            <a:t>: Collaborations with banks and fintech firms are expected to strengthen bKash's competitive advantage, solidifying its leadership in the digital finance sector</a:t>
          </a:r>
        </a:p>
      </dsp:txBody>
      <dsp:txXfrm>
        <a:off x="1110540" y="2300182"/>
        <a:ext cx="7367403" cy="657435"/>
      </dsp:txXfrm>
    </dsp:sp>
    <dsp:sp modelId="{BE7121F0-1D69-4D26-9DE9-92D8F9EDED38}">
      <dsp:nvSpPr>
        <dsp:cNvPr id="0" name=""/>
        <dsp:cNvSpPr/>
      </dsp:nvSpPr>
      <dsp:spPr>
        <a:xfrm>
          <a:off x="699643" y="2218002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AB3E-71D9-496C-8595-B8F78CB1B234}">
      <dsp:nvSpPr>
        <dsp:cNvPr id="0" name=""/>
        <dsp:cNvSpPr/>
      </dsp:nvSpPr>
      <dsp:spPr>
        <a:xfrm>
          <a:off x="965951" y="3286019"/>
          <a:ext cx="751199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Service Diversification</a:t>
          </a:r>
          <a:r>
            <a:rPr lang="en-US" sz="1400" kern="1200"/>
            <a:t>: The company plans to broaden its offerings beyond money transfers, exploring microloans and insurance to meet the diverse needs of its customer base</a:t>
          </a:r>
        </a:p>
      </dsp:txBody>
      <dsp:txXfrm>
        <a:off x="965951" y="3286019"/>
        <a:ext cx="7511993" cy="657435"/>
      </dsp:txXfrm>
    </dsp:sp>
    <dsp:sp modelId="{887E4537-D714-46B1-B4EE-A33E41008FF3}">
      <dsp:nvSpPr>
        <dsp:cNvPr id="0" name=""/>
        <dsp:cNvSpPr/>
      </dsp:nvSpPr>
      <dsp:spPr>
        <a:xfrm>
          <a:off x="555054" y="3203840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57F27-F153-4E91-90EA-90654734F0C4}">
      <dsp:nvSpPr>
        <dsp:cNvPr id="0" name=""/>
        <dsp:cNvSpPr/>
      </dsp:nvSpPr>
      <dsp:spPr>
        <a:xfrm>
          <a:off x="494852" y="4271857"/>
          <a:ext cx="7983092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Regulatory Support</a:t>
          </a:r>
          <a:r>
            <a:rPr lang="en-US" sz="1400" kern="1200" dirty="0"/>
            <a:t>: With increasing government focus on financial inclusion, </a:t>
          </a:r>
          <a:r>
            <a:rPr lang="en-US" sz="1400" kern="1200" dirty="0" err="1"/>
            <a:t>bKash</a:t>
          </a:r>
          <a:r>
            <a:rPr lang="en-US" sz="1400" kern="1200" dirty="0"/>
            <a:t> is likely to benefit from supportive regulations that promote digital finance and enhance user trust.</a:t>
          </a:r>
        </a:p>
      </dsp:txBody>
      <dsp:txXfrm>
        <a:off x="494852" y="4271857"/>
        <a:ext cx="7983092" cy="657435"/>
      </dsp:txXfrm>
    </dsp:sp>
    <dsp:sp modelId="{AABCBF15-7837-456B-9DE6-69FABAB3106F}">
      <dsp:nvSpPr>
        <dsp:cNvPr id="0" name=""/>
        <dsp:cNvSpPr/>
      </dsp:nvSpPr>
      <dsp:spPr>
        <a:xfrm>
          <a:off x="83955" y="418967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6E63-BA19-4EB8-AA28-1B445A32F86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87221"/>
            <a:ext cx="8534400" cy="171323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THE </a:t>
            </a:r>
            <a:r>
              <a:rPr lang="en-US" b="1" cap="all" dirty="0" err="1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dIGITAL</a:t>
            </a:r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 WALLET OF BANGLADESH</a:t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0066"/>
                </a:solidFill>
              </a:rPr>
              <a:t>Name : Mosa. Samia Amin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Department: Economics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Batch no: 39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Id no  :  01-039-22</a:t>
            </a:r>
            <a:r>
              <a:rPr lang="en-US" dirty="0">
                <a:solidFill>
                  <a:srgbClr val="FF0066"/>
                </a:solidFill>
              </a:rPr>
              <a:t>   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2933065" cy="1658620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>
            <a:off x="0" y="5943600"/>
            <a:ext cx="5029200" cy="914400"/>
          </a:xfrm>
          <a:prstGeom prst="rtTriangle">
            <a:avLst/>
          </a:prstGeom>
          <a:solidFill>
            <a:srgbClr val="FF006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4328361" y="2034339"/>
            <a:ext cx="1439778" cy="8191500"/>
          </a:xfrm>
          <a:prstGeom prst="rtTriangle">
            <a:avLst/>
          </a:prstGeom>
          <a:solidFill>
            <a:srgbClr val="FF0066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809999"/>
          </a:xfrm>
        </p:spPr>
        <p:txBody>
          <a:bodyPr>
            <a:normAutofit/>
          </a:bodyPr>
          <a:lstStyle/>
          <a:p>
            <a:r>
              <a:rPr lang="en-US" sz="1800" dirty="0" err="1"/>
              <a:t>bKash</a:t>
            </a:r>
            <a:r>
              <a:rPr lang="en-US" sz="1800" dirty="0"/>
              <a:t> is a mobile financial service launched in 2011 by BRAC Bank in Bangladesh . It allows users to conduct financial transactions easily through their mobile phones.</a:t>
            </a:r>
          </a:p>
          <a:p>
            <a:r>
              <a:rPr lang="en-US" sz="1800" dirty="0"/>
              <a:t>To enhance financial inclusion and improve the living standards of people in Bangladesh by providing accessible financial services.</a:t>
            </a:r>
          </a:p>
          <a:p>
            <a:r>
              <a:rPr lang="en-US" sz="1800" dirty="0"/>
              <a:t>Over 50 million registered users as of 2023, showcasing its extensive reach and acceptance.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95400"/>
            <a:ext cx="3657600" cy="4038600"/>
          </a:xfrm>
          <a:prstGeom prst="rect">
            <a:avLst/>
          </a:prstGeom>
        </p:spPr>
      </p:pic>
      <p:sp>
        <p:nvSpPr>
          <p:cNvPr id="6" name="Down Ribbon 5"/>
          <p:cNvSpPr/>
          <p:nvPr/>
        </p:nvSpPr>
        <p:spPr>
          <a:xfrm>
            <a:off x="0" y="5867400"/>
            <a:ext cx="12039600" cy="819150"/>
          </a:xfrm>
          <a:prstGeom prst="ribbon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00650"/>
            <a:ext cx="1981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PRODUCT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724400"/>
          </a:xfrm>
        </p:spPr>
        <p:txBody>
          <a:bodyPr>
            <a:normAutofit/>
          </a:bodyPr>
          <a:lstStyle/>
          <a:p>
            <a:r>
              <a:rPr lang="en-US" sz="1800" dirty="0"/>
              <a:t>.</a:t>
            </a:r>
          </a:p>
        </p:txBody>
      </p:sp>
      <p:sp>
        <p:nvSpPr>
          <p:cNvPr id="9" name="AutoShape 2" descr="সেন্ড মান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সেন্ড মানি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295400"/>
            <a:ext cx="762000" cy="76200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09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143000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02272"/>
            <a:ext cx="2133599" cy="25967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019800"/>
            <a:ext cx="9144000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91" y="4664684"/>
            <a:ext cx="21336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2819400"/>
            <a:ext cx="2143125" cy="21431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07868171"/>
              </p:ext>
            </p:extLst>
          </p:nvPr>
        </p:nvGraphicFramePr>
        <p:xfrm>
          <a:off x="155575" y="1295400"/>
          <a:ext cx="4645025" cy="5533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917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Growth Trajectory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343400" cy="44497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bKash</a:t>
            </a:r>
            <a:r>
              <a:rPr lang="en-US" dirty="0"/>
              <a:t> has seen exponential growth since its launch, becoming the largest mobile financial service in Bangladesh . Supported over 10 billion transactions since its inception.</a:t>
            </a:r>
          </a:p>
          <a:p>
            <a:r>
              <a:rPr lang="en-US" dirty="0"/>
              <a:t>Economic Impact: Promotes economic activity by facilitating easy access to money transfer services . Significant contributor to financial inclusion, especially in rural areas .</a:t>
            </a:r>
          </a:p>
          <a:p>
            <a:r>
              <a:rPr lang="en-US" dirty="0"/>
              <a:t>Financial Literacy : Offers educational programs to improve financial literacy among users, ensuring they understand the benefits of digital transactions.</a:t>
            </a:r>
          </a:p>
        </p:txBody>
      </p:sp>
      <p:sp>
        <p:nvSpPr>
          <p:cNvPr id="4" name="AutoShape 2" descr="Bkash Continues Its Growth Trajector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kash Continues Its Growth Trajectory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kash Continues Its Growth Trajectory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957307"/>
            <a:ext cx="4114800" cy="188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4343400" cy="4095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65138"/>
            <a:ext cx="9220200" cy="76199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3" y="55098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Challenges Faced by </a:t>
            </a:r>
            <a:r>
              <a:rPr lang="en-US" dirty="0" err="1">
                <a:solidFill>
                  <a:srgbClr val="FF0066"/>
                </a:solidFill>
              </a:rPr>
              <a:t>bKash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4449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Competition:</a:t>
            </a:r>
          </a:p>
          <a:p>
            <a:r>
              <a:rPr lang="en-US" dirty="0"/>
              <a:t>Increasing competition from other mobile financial services (e.g., </a:t>
            </a:r>
            <a:r>
              <a:rPr lang="en-US" dirty="0" err="1"/>
              <a:t>Nagad</a:t>
            </a:r>
            <a:r>
              <a:rPr lang="en-US" dirty="0"/>
              <a:t>, Rocket).</a:t>
            </a:r>
          </a:p>
          <a:p>
            <a:r>
              <a:rPr lang="en-US" dirty="0"/>
              <a:t>2. Regulatory Challenges : Adhering to changing regulations from the Bangladesh Bank and government.</a:t>
            </a:r>
          </a:p>
          <a:p>
            <a:r>
              <a:rPr lang="en-US" dirty="0"/>
              <a:t>3. Security Concerns : Addressing concerns over fraud and cyber threats.</a:t>
            </a:r>
          </a:p>
          <a:p>
            <a:r>
              <a:rPr lang="en-US" dirty="0"/>
              <a:t>4. User Adoption : Encouraging less tech-savvy users to adopt digital transactions.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4114324" cy="369541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304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3" y="-64476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857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Outlook: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76401"/>
            <a:ext cx="83058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4972123"/>
              </p:ext>
            </p:extLst>
          </p:nvPr>
        </p:nvGraphicFramePr>
        <p:xfrm>
          <a:off x="304800" y="1295400"/>
          <a:ext cx="8551986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0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66"/>
                </a:solidFill>
              </a:rPr>
              <a:t>                    </a:t>
            </a:r>
            <a:r>
              <a:rPr lang="en-US" sz="8000" dirty="0">
                <a:solidFill>
                  <a:srgbClr val="FF0066"/>
                </a:solidFill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dIGITAL WALLET OF BANGLADESH </vt:lpstr>
      <vt:lpstr>INTRODUCTION</vt:lpstr>
      <vt:lpstr>PRODUCT &amp; SERVICES</vt:lpstr>
      <vt:lpstr>Growth Trajectory</vt:lpstr>
      <vt:lpstr>Challenges Faced by bKash</vt:lpstr>
      <vt:lpstr>Future Outlook: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BIGITAL WALLET OF BANGLADESH</dc:title>
  <dc:creator>Hp</dc:creator>
  <cp:lastModifiedBy>user2</cp:lastModifiedBy>
  <cp:revision>20</cp:revision>
  <dcterms:created xsi:type="dcterms:W3CDTF">2024-10-05T05:52:42Z</dcterms:created>
  <dcterms:modified xsi:type="dcterms:W3CDTF">2024-12-01T12:48:46Z</dcterms:modified>
</cp:coreProperties>
</file>