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5" r:id="rId3"/>
    <p:sldId id="267" r:id="rId4"/>
    <p:sldId id="270" r:id="rId5"/>
    <p:sldId id="268" r:id="rId6"/>
    <p:sldId id="271" r:id="rId7"/>
    <p:sldId id="273" r:id="rId8"/>
    <p:sldId id="275" r:id="rId9"/>
    <p:sldId id="276" r:id="rId10"/>
    <p:sldId id="277" r:id="rId11"/>
    <p:sldId id="278" r:id="rId12"/>
    <p:sldId id="279" r:id="rId13"/>
    <p:sldId id="280" r:id="rId14"/>
    <p:sldId id="284" r:id="rId15"/>
    <p:sldId id="285" r:id="rId16"/>
    <p:sldId id="294" r:id="rId17"/>
    <p:sldId id="295" r:id="rId18"/>
    <p:sldId id="283" r:id="rId19"/>
    <p:sldId id="287" r:id="rId20"/>
    <p:sldId id="289" r:id="rId21"/>
    <p:sldId id="288" r:id="rId22"/>
    <p:sldId id="290" r:id="rId23"/>
    <p:sldId id="292" r:id="rId24"/>
    <p:sldId id="293"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9AAB0A6-E7F9-42AB-8153-DC0B5FC7F757}" type="datetimeFigureOut">
              <a:rPr kumimoji="1" lang="ja-JP" altLang="en-US" smtClean="0"/>
              <a:t>2019/4/22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95D1CD-026B-4208-BC7E-CBD4EAA3E58C}" type="slidenum">
              <a:rPr kumimoji="1" lang="ja-JP" altLang="en-US" smtClean="0"/>
              <a:t>‹#›</a:t>
            </a:fld>
            <a:endParaRPr kumimoji="1" lang="ja-JP" altLang="en-US"/>
          </a:p>
        </p:txBody>
      </p:sp>
    </p:spTree>
    <p:extLst>
      <p:ext uri="{BB962C8B-B14F-4D97-AF65-F5344CB8AC3E}">
        <p14:creationId xmlns:p14="http://schemas.microsoft.com/office/powerpoint/2010/main" val="351967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9AAB0A6-E7F9-42AB-8153-DC0B5FC7F757}" type="datetimeFigureOut">
              <a:rPr kumimoji="1" lang="ja-JP" altLang="en-US" smtClean="0"/>
              <a:t>2019/4/22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95D1CD-026B-4208-BC7E-CBD4EAA3E58C}" type="slidenum">
              <a:rPr kumimoji="1" lang="ja-JP" altLang="en-US" smtClean="0"/>
              <a:t>‹#›</a:t>
            </a:fld>
            <a:endParaRPr kumimoji="1" lang="ja-JP" altLang="en-US"/>
          </a:p>
        </p:txBody>
      </p:sp>
    </p:spTree>
    <p:extLst>
      <p:ext uri="{BB962C8B-B14F-4D97-AF65-F5344CB8AC3E}">
        <p14:creationId xmlns:p14="http://schemas.microsoft.com/office/powerpoint/2010/main" val="309339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9AAB0A6-E7F9-42AB-8153-DC0B5FC7F757}" type="datetimeFigureOut">
              <a:rPr kumimoji="1" lang="ja-JP" altLang="en-US" smtClean="0"/>
              <a:t>2019/4/22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95D1CD-026B-4208-BC7E-CBD4EAA3E58C}" type="slidenum">
              <a:rPr kumimoji="1" lang="ja-JP" altLang="en-US" smtClean="0"/>
              <a:t>‹#›</a:t>
            </a:fld>
            <a:endParaRPr kumimoji="1" lang="ja-JP" altLang="en-US"/>
          </a:p>
        </p:txBody>
      </p:sp>
    </p:spTree>
    <p:extLst>
      <p:ext uri="{BB962C8B-B14F-4D97-AF65-F5344CB8AC3E}">
        <p14:creationId xmlns:p14="http://schemas.microsoft.com/office/powerpoint/2010/main" val="86557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9AAB0A6-E7F9-42AB-8153-DC0B5FC7F757}" type="datetimeFigureOut">
              <a:rPr kumimoji="1" lang="ja-JP" altLang="en-US" smtClean="0"/>
              <a:t>2019/4/22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95D1CD-026B-4208-BC7E-CBD4EAA3E58C}" type="slidenum">
              <a:rPr kumimoji="1" lang="ja-JP" altLang="en-US" smtClean="0"/>
              <a:t>‹#›</a:t>
            </a:fld>
            <a:endParaRPr kumimoji="1" lang="ja-JP" altLang="en-US"/>
          </a:p>
        </p:txBody>
      </p:sp>
    </p:spTree>
    <p:extLst>
      <p:ext uri="{BB962C8B-B14F-4D97-AF65-F5344CB8AC3E}">
        <p14:creationId xmlns:p14="http://schemas.microsoft.com/office/powerpoint/2010/main" val="1629871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9AAB0A6-E7F9-42AB-8153-DC0B5FC7F757}" type="datetimeFigureOut">
              <a:rPr kumimoji="1" lang="ja-JP" altLang="en-US" smtClean="0"/>
              <a:t>2019/4/22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95D1CD-026B-4208-BC7E-CBD4EAA3E58C}" type="slidenum">
              <a:rPr kumimoji="1" lang="ja-JP" altLang="en-US" smtClean="0"/>
              <a:t>‹#›</a:t>
            </a:fld>
            <a:endParaRPr kumimoji="1" lang="ja-JP" altLang="en-US"/>
          </a:p>
        </p:txBody>
      </p:sp>
    </p:spTree>
    <p:extLst>
      <p:ext uri="{BB962C8B-B14F-4D97-AF65-F5344CB8AC3E}">
        <p14:creationId xmlns:p14="http://schemas.microsoft.com/office/powerpoint/2010/main" val="1596456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9AAB0A6-E7F9-42AB-8153-DC0B5FC7F757}" type="datetimeFigureOut">
              <a:rPr kumimoji="1" lang="ja-JP" altLang="en-US" smtClean="0"/>
              <a:t>2019/4/22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795D1CD-026B-4208-BC7E-CBD4EAA3E58C}" type="slidenum">
              <a:rPr kumimoji="1" lang="ja-JP" altLang="en-US" smtClean="0"/>
              <a:t>‹#›</a:t>
            </a:fld>
            <a:endParaRPr kumimoji="1" lang="ja-JP" altLang="en-US"/>
          </a:p>
        </p:txBody>
      </p:sp>
    </p:spTree>
    <p:extLst>
      <p:ext uri="{BB962C8B-B14F-4D97-AF65-F5344CB8AC3E}">
        <p14:creationId xmlns:p14="http://schemas.microsoft.com/office/powerpoint/2010/main" val="3709784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9AAB0A6-E7F9-42AB-8153-DC0B5FC7F757}" type="datetimeFigureOut">
              <a:rPr kumimoji="1" lang="ja-JP" altLang="en-US" smtClean="0"/>
              <a:t>2019/4/22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795D1CD-026B-4208-BC7E-CBD4EAA3E58C}" type="slidenum">
              <a:rPr kumimoji="1" lang="ja-JP" altLang="en-US" smtClean="0"/>
              <a:t>‹#›</a:t>
            </a:fld>
            <a:endParaRPr kumimoji="1" lang="ja-JP" altLang="en-US"/>
          </a:p>
        </p:txBody>
      </p:sp>
    </p:spTree>
    <p:extLst>
      <p:ext uri="{BB962C8B-B14F-4D97-AF65-F5344CB8AC3E}">
        <p14:creationId xmlns:p14="http://schemas.microsoft.com/office/powerpoint/2010/main" val="2432340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9AAB0A6-E7F9-42AB-8153-DC0B5FC7F757}" type="datetimeFigureOut">
              <a:rPr kumimoji="1" lang="ja-JP" altLang="en-US" smtClean="0"/>
              <a:t>2019/4/22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795D1CD-026B-4208-BC7E-CBD4EAA3E58C}" type="slidenum">
              <a:rPr kumimoji="1" lang="ja-JP" altLang="en-US" smtClean="0"/>
              <a:t>‹#›</a:t>
            </a:fld>
            <a:endParaRPr kumimoji="1" lang="ja-JP" altLang="en-US"/>
          </a:p>
        </p:txBody>
      </p:sp>
    </p:spTree>
    <p:extLst>
      <p:ext uri="{BB962C8B-B14F-4D97-AF65-F5344CB8AC3E}">
        <p14:creationId xmlns:p14="http://schemas.microsoft.com/office/powerpoint/2010/main" val="385070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9AAB0A6-E7F9-42AB-8153-DC0B5FC7F757}" type="datetimeFigureOut">
              <a:rPr kumimoji="1" lang="ja-JP" altLang="en-US" smtClean="0"/>
              <a:t>2019/4/22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795D1CD-026B-4208-BC7E-CBD4EAA3E58C}" type="slidenum">
              <a:rPr kumimoji="1" lang="ja-JP" altLang="en-US" smtClean="0"/>
              <a:t>‹#›</a:t>
            </a:fld>
            <a:endParaRPr kumimoji="1" lang="ja-JP" altLang="en-US"/>
          </a:p>
        </p:txBody>
      </p:sp>
    </p:spTree>
    <p:extLst>
      <p:ext uri="{BB962C8B-B14F-4D97-AF65-F5344CB8AC3E}">
        <p14:creationId xmlns:p14="http://schemas.microsoft.com/office/powerpoint/2010/main" val="2204987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9AAB0A6-E7F9-42AB-8153-DC0B5FC7F757}" type="datetimeFigureOut">
              <a:rPr kumimoji="1" lang="ja-JP" altLang="en-US" smtClean="0"/>
              <a:t>2019/4/22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795D1CD-026B-4208-BC7E-CBD4EAA3E58C}" type="slidenum">
              <a:rPr kumimoji="1" lang="ja-JP" altLang="en-US" smtClean="0"/>
              <a:t>‹#›</a:t>
            </a:fld>
            <a:endParaRPr kumimoji="1" lang="ja-JP" altLang="en-US"/>
          </a:p>
        </p:txBody>
      </p:sp>
    </p:spTree>
    <p:extLst>
      <p:ext uri="{BB962C8B-B14F-4D97-AF65-F5344CB8AC3E}">
        <p14:creationId xmlns:p14="http://schemas.microsoft.com/office/powerpoint/2010/main" val="42554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9AAB0A6-E7F9-42AB-8153-DC0B5FC7F757}" type="datetimeFigureOut">
              <a:rPr kumimoji="1" lang="ja-JP" altLang="en-US" smtClean="0"/>
              <a:t>2019/4/22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795D1CD-026B-4208-BC7E-CBD4EAA3E58C}" type="slidenum">
              <a:rPr kumimoji="1" lang="ja-JP" altLang="en-US" smtClean="0"/>
              <a:t>‹#›</a:t>
            </a:fld>
            <a:endParaRPr kumimoji="1" lang="ja-JP" altLang="en-US"/>
          </a:p>
        </p:txBody>
      </p:sp>
    </p:spTree>
    <p:extLst>
      <p:ext uri="{BB962C8B-B14F-4D97-AF65-F5344CB8AC3E}">
        <p14:creationId xmlns:p14="http://schemas.microsoft.com/office/powerpoint/2010/main" val="1907616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AB0A6-E7F9-42AB-8153-DC0B5FC7F757}" type="datetimeFigureOut">
              <a:rPr kumimoji="1" lang="ja-JP" altLang="en-US" smtClean="0"/>
              <a:t>2019/4/22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5D1CD-026B-4208-BC7E-CBD4EAA3E58C}" type="slidenum">
              <a:rPr kumimoji="1" lang="ja-JP" altLang="en-US" smtClean="0"/>
              <a:t>‹#›</a:t>
            </a:fld>
            <a:endParaRPr kumimoji="1" lang="ja-JP" altLang="en-US"/>
          </a:p>
        </p:txBody>
      </p:sp>
    </p:spTree>
    <p:extLst>
      <p:ext uri="{BB962C8B-B14F-4D97-AF65-F5344CB8AC3E}">
        <p14:creationId xmlns:p14="http://schemas.microsoft.com/office/powerpoint/2010/main" val="2541154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a:t>
            </a:r>
            <a:r>
              <a:rPr kumimoji="1" lang="ja-JP" altLang="en-US" dirty="0" smtClean="0"/>
              <a:t>章</a:t>
            </a:r>
            <a:endParaRPr kumimoji="1" lang="ja-JP" altLang="en-US" dirty="0"/>
          </a:p>
        </p:txBody>
      </p:sp>
    </p:spTree>
    <p:extLst>
      <p:ext uri="{BB962C8B-B14F-4D97-AF65-F5344CB8AC3E}">
        <p14:creationId xmlns:p14="http://schemas.microsoft.com/office/powerpoint/2010/main" val="1131686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p:cNvSpPr txBox="1"/>
          <p:nvPr/>
        </p:nvSpPr>
        <p:spPr>
          <a:xfrm>
            <a:off x="3893471" y="6488668"/>
            <a:ext cx="5666171" cy="369332"/>
          </a:xfrm>
          <a:prstGeom prst="rect">
            <a:avLst/>
          </a:prstGeom>
          <a:noFill/>
        </p:spPr>
        <p:txBody>
          <a:bodyPr wrap="square" rtlCol="0">
            <a:spAutoFit/>
          </a:bodyPr>
          <a:lstStyle/>
          <a:p>
            <a:r>
              <a:rPr lang="ja-JP" altLang="en-US" dirty="0">
                <a:latin typeface="+mn-ea"/>
              </a:rPr>
              <a:t>図</a:t>
            </a:r>
            <a:r>
              <a:rPr lang="en-US" altLang="ja-JP" dirty="0" smtClean="0">
                <a:latin typeface="+mn-ea"/>
              </a:rPr>
              <a:t>2.4.2 </a:t>
            </a:r>
            <a:r>
              <a:rPr lang="en-US" altLang="ja-JP" dirty="0">
                <a:latin typeface="+mn-ea"/>
              </a:rPr>
              <a:t>source</a:t>
            </a:r>
            <a:r>
              <a:rPr lang="ja-JP" altLang="en-US" dirty="0">
                <a:latin typeface="+mn-ea"/>
              </a:rPr>
              <a:t>ごとに異なる特徴量マップの大きさ</a:t>
            </a:r>
            <a:endParaRPr kumimoji="1" lang="ja-JP" altLang="en-US" dirty="0">
              <a:latin typeface="+mn-ea"/>
            </a:endParaRPr>
          </a:p>
        </p:txBody>
      </p:sp>
      <p:sp>
        <p:nvSpPr>
          <p:cNvPr id="123" name="テキスト ボックス 122"/>
          <p:cNvSpPr txBox="1"/>
          <p:nvPr/>
        </p:nvSpPr>
        <p:spPr>
          <a:xfrm>
            <a:off x="1886929" y="2031450"/>
            <a:ext cx="1027889" cy="369332"/>
          </a:xfrm>
          <a:prstGeom prst="rect">
            <a:avLst/>
          </a:prstGeom>
          <a:noFill/>
          <a:ln>
            <a:solidFill>
              <a:schemeClr val="tx1"/>
            </a:solidFill>
          </a:ln>
        </p:spPr>
        <p:txBody>
          <a:bodyPr wrap="square" rtlCol="0">
            <a:spAutoFit/>
          </a:bodyPr>
          <a:lstStyle/>
          <a:p>
            <a:pPr algn="ctr"/>
            <a:r>
              <a:rPr lang="en-US" altLang="ja-JP" dirty="0" smtClean="0">
                <a:latin typeface="+mn-ea"/>
              </a:rPr>
              <a:t>source1</a:t>
            </a:r>
          </a:p>
        </p:txBody>
      </p:sp>
      <p:sp>
        <p:nvSpPr>
          <p:cNvPr id="125" name="テキスト ボックス 124"/>
          <p:cNvSpPr txBox="1"/>
          <p:nvPr/>
        </p:nvSpPr>
        <p:spPr>
          <a:xfrm>
            <a:off x="4717711" y="2054061"/>
            <a:ext cx="1027889" cy="369332"/>
          </a:xfrm>
          <a:prstGeom prst="rect">
            <a:avLst/>
          </a:prstGeom>
          <a:noFill/>
          <a:ln>
            <a:solidFill>
              <a:schemeClr val="tx1"/>
            </a:solidFill>
          </a:ln>
        </p:spPr>
        <p:txBody>
          <a:bodyPr wrap="square" rtlCol="0">
            <a:spAutoFit/>
          </a:bodyPr>
          <a:lstStyle/>
          <a:p>
            <a:pPr algn="ctr"/>
            <a:r>
              <a:rPr lang="en-US" altLang="ja-JP" dirty="0" smtClean="0">
                <a:latin typeface="+mn-ea"/>
              </a:rPr>
              <a:t>source5</a:t>
            </a:r>
          </a:p>
        </p:txBody>
      </p:sp>
      <p:sp>
        <p:nvSpPr>
          <p:cNvPr id="126" name="テキスト ボックス 125"/>
          <p:cNvSpPr txBox="1"/>
          <p:nvPr/>
        </p:nvSpPr>
        <p:spPr>
          <a:xfrm>
            <a:off x="8070781" y="2054061"/>
            <a:ext cx="1027889" cy="369332"/>
          </a:xfrm>
          <a:prstGeom prst="rect">
            <a:avLst/>
          </a:prstGeom>
          <a:noFill/>
          <a:ln>
            <a:solidFill>
              <a:schemeClr val="tx1"/>
            </a:solidFill>
          </a:ln>
        </p:spPr>
        <p:txBody>
          <a:bodyPr wrap="square" rtlCol="0">
            <a:spAutoFit/>
          </a:bodyPr>
          <a:lstStyle/>
          <a:p>
            <a:pPr algn="ctr"/>
            <a:r>
              <a:rPr lang="en-US" altLang="ja-JP" dirty="0" smtClean="0">
                <a:latin typeface="+mn-ea"/>
              </a:rPr>
              <a:t>source6</a:t>
            </a:r>
          </a:p>
        </p:txBody>
      </p:sp>
      <p:sp>
        <p:nvSpPr>
          <p:cNvPr id="2" name="正方形/長方形 1"/>
          <p:cNvSpPr/>
          <p:nvPr/>
        </p:nvSpPr>
        <p:spPr>
          <a:xfrm>
            <a:off x="8070781" y="2834640"/>
            <a:ext cx="2160000" cy="21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特徴量</a:t>
            </a:r>
          </a:p>
        </p:txBody>
      </p:sp>
      <p:sp>
        <p:nvSpPr>
          <p:cNvPr id="142" name="正方形/長方形 141"/>
          <p:cNvSpPr/>
          <p:nvPr/>
        </p:nvSpPr>
        <p:spPr>
          <a:xfrm>
            <a:off x="4656390" y="283015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特徴量</a:t>
            </a:r>
            <a:endParaRPr kumimoji="1" lang="ja-JP" altLang="en-US" dirty="0"/>
          </a:p>
        </p:txBody>
      </p:sp>
      <p:sp>
        <p:nvSpPr>
          <p:cNvPr id="149" name="正方形/長方形 148"/>
          <p:cNvSpPr/>
          <p:nvPr/>
        </p:nvSpPr>
        <p:spPr>
          <a:xfrm>
            <a:off x="4656390" y="3530407"/>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特徴量</a:t>
            </a:r>
          </a:p>
        </p:txBody>
      </p:sp>
      <p:sp>
        <p:nvSpPr>
          <p:cNvPr id="150" name="正方形/長方形 149"/>
          <p:cNvSpPr/>
          <p:nvPr/>
        </p:nvSpPr>
        <p:spPr>
          <a:xfrm>
            <a:off x="4656390" y="422617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特徴量</a:t>
            </a:r>
          </a:p>
        </p:txBody>
      </p:sp>
      <p:sp>
        <p:nvSpPr>
          <p:cNvPr id="151" name="正方形/長方形 150"/>
          <p:cNvSpPr/>
          <p:nvPr/>
        </p:nvSpPr>
        <p:spPr>
          <a:xfrm>
            <a:off x="5376390" y="283015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特徴量</a:t>
            </a:r>
          </a:p>
        </p:txBody>
      </p:sp>
      <p:sp>
        <p:nvSpPr>
          <p:cNvPr id="152" name="正方形/長方形 151"/>
          <p:cNvSpPr/>
          <p:nvPr/>
        </p:nvSpPr>
        <p:spPr>
          <a:xfrm>
            <a:off x="5376390" y="3530407"/>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特徴量</a:t>
            </a:r>
          </a:p>
        </p:txBody>
      </p:sp>
      <p:sp>
        <p:nvSpPr>
          <p:cNvPr id="153" name="正方形/長方形 152"/>
          <p:cNvSpPr/>
          <p:nvPr/>
        </p:nvSpPr>
        <p:spPr>
          <a:xfrm>
            <a:off x="5376390" y="422617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特徴量</a:t>
            </a:r>
          </a:p>
        </p:txBody>
      </p:sp>
      <p:sp>
        <p:nvSpPr>
          <p:cNvPr id="154" name="正方形/長方形 153"/>
          <p:cNvSpPr/>
          <p:nvPr/>
        </p:nvSpPr>
        <p:spPr>
          <a:xfrm>
            <a:off x="6096390" y="283015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特徴量</a:t>
            </a:r>
          </a:p>
        </p:txBody>
      </p:sp>
      <p:sp>
        <p:nvSpPr>
          <p:cNvPr id="158" name="正方形/長方形 157"/>
          <p:cNvSpPr/>
          <p:nvPr/>
        </p:nvSpPr>
        <p:spPr>
          <a:xfrm>
            <a:off x="6096390" y="3530407"/>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特徴量</a:t>
            </a:r>
          </a:p>
        </p:txBody>
      </p:sp>
      <p:sp>
        <p:nvSpPr>
          <p:cNvPr id="160" name="正方形/長方形 159"/>
          <p:cNvSpPr/>
          <p:nvPr/>
        </p:nvSpPr>
        <p:spPr>
          <a:xfrm>
            <a:off x="6096390" y="422617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特徴量</a:t>
            </a:r>
          </a:p>
        </p:txBody>
      </p:sp>
      <p:sp>
        <p:nvSpPr>
          <p:cNvPr id="162" name="正方形/長方形 161"/>
          <p:cNvSpPr/>
          <p:nvPr/>
        </p:nvSpPr>
        <p:spPr>
          <a:xfrm>
            <a:off x="1937751" y="2854383"/>
            <a:ext cx="308749" cy="30874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p:cNvSpPr/>
          <p:nvPr/>
        </p:nvSpPr>
        <p:spPr>
          <a:xfrm>
            <a:off x="1937751" y="3154666"/>
            <a:ext cx="308749" cy="30874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p:cNvSpPr/>
          <p:nvPr/>
        </p:nvSpPr>
        <p:spPr>
          <a:xfrm>
            <a:off x="1937751" y="3453023"/>
            <a:ext cx="308749" cy="30874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p:cNvSpPr/>
          <p:nvPr/>
        </p:nvSpPr>
        <p:spPr>
          <a:xfrm>
            <a:off x="2246500" y="2854383"/>
            <a:ext cx="308749" cy="30874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p:cNvSpPr/>
          <p:nvPr/>
        </p:nvSpPr>
        <p:spPr>
          <a:xfrm>
            <a:off x="2246500" y="3154666"/>
            <a:ext cx="308749" cy="30874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p:cNvSpPr/>
          <p:nvPr/>
        </p:nvSpPr>
        <p:spPr>
          <a:xfrm>
            <a:off x="2246500" y="3453023"/>
            <a:ext cx="308749" cy="30874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p:cNvSpPr/>
          <p:nvPr/>
        </p:nvSpPr>
        <p:spPr>
          <a:xfrm>
            <a:off x="2555249" y="2854383"/>
            <a:ext cx="308749" cy="30874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p:cNvSpPr/>
          <p:nvPr/>
        </p:nvSpPr>
        <p:spPr>
          <a:xfrm>
            <a:off x="2555249" y="3154666"/>
            <a:ext cx="308749" cy="30874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p:cNvSpPr/>
          <p:nvPr/>
        </p:nvSpPr>
        <p:spPr>
          <a:xfrm>
            <a:off x="2555249" y="3453023"/>
            <a:ext cx="308749" cy="30874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p:cNvSpPr/>
          <p:nvPr/>
        </p:nvSpPr>
        <p:spPr>
          <a:xfrm>
            <a:off x="1937751" y="4637425"/>
            <a:ext cx="308749" cy="30874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p:cNvSpPr/>
          <p:nvPr/>
        </p:nvSpPr>
        <p:spPr>
          <a:xfrm>
            <a:off x="3555508" y="2854383"/>
            <a:ext cx="308749" cy="30874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p:cNvSpPr/>
          <p:nvPr/>
        </p:nvSpPr>
        <p:spPr>
          <a:xfrm>
            <a:off x="3555508" y="4637425"/>
            <a:ext cx="308749" cy="30874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テキスト ボックス 173"/>
          <p:cNvSpPr txBox="1"/>
          <p:nvPr/>
        </p:nvSpPr>
        <p:spPr>
          <a:xfrm>
            <a:off x="2542234" y="4637425"/>
            <a:ext cx="848532" cy="369332"/>
          </a:xfrm>
          <a:prstGeom prst="rect">
            <a:avLst/>
          </a:prstGeom>
          <a:noFill/>
        </p:spPr>
        <p:txBody>
          <a:bodyPr wrap="square" rtlCol="0">
            <a:spAutoFit/>
          </a:bodyPr>
          <a:lstStyle/>
          <a:p>
            <a:r>
              <a:rPr lang="en-US" altLang="ja-JP" dirty="0" smtClean="0">
                <a:latin typeface="+mn-ea"/>
              </a:rPr>
              <a:t>…</a:t>
            </a:r>
            <a:endParaRPr kumimoji="1" lang="ja-JP" altLang="en-US" dirty="0">
              <a:latin typeface="+mn-ea"/>
            </a:endParaRPr>
          </a:p>
        </p:txBody>
      </p:sp>
      <p:sp>
        <p:nvSpPr>
          <p:cNvPr id="175" name="テキスト ボックス 174"/>
          <p:cNvSpPr txBox="1"/>
          <p:nvPr/>
        </p:nvSpPr>
        <p:spPr>
          <a:xfrm>
            <a:off x="3003118" y="2793800"/>
            <a:ext cx="848532" cy="369332"/>
          </a:xfrm>
          <a:prstGeom prst="rect">
            <a:avLst/>
          </a:prstGeom>
          <a:noFill/>
        </p:spPr>
        <p:txBody>
          <a:bodyPr wrap="square" rtlCol="0">
            <a:spAutoFit/>
          </a:bodyPr>
          <a:lstStyle/>
          <a:p>
            <a:r>
              <a:rPr lang="en-US" altLang="ja-JP" dirty="0" smtClean="0">
                <a:latin typeface="+mn-ea"/>
              </a:rPr>
              <a:t>…</a:t>
            </a:r>
            <a:endParaRPr kumimoji="1" lang="ja-JP" altLang="en-US" dirty="0">
              <a:latin typeface="+mn-ea"/>
            </a:endParaRPr>
          </a:p>
        </p:txBody>
      </p:sp>
      <p:sp>
        <p:nvSpPr>
          <p:cNvPr id="176" name="テキスト ボックス 175"/>
          <p:cNvSpPr txBox="1"/>
          <p:nvPr/>
        </p:nvSpPr>
        <p:spPr>
          <a:xfrm rot="5400000">
            <a:off x="3300878" y="3964348"/>
            <a:ext cx="848532" cy="369332"/>
          </a:xfrm>
          <a:prstGeom prst="rect">
            <a:avLst/>
          </a:prstGeom>
          <a:noFill/>
        </p:spPr>
        <p:txBody>
          <a:bodyPr wrap="square" rtlCol="0">
            <a:spAutoFit/>
          </a:bodyPr>
          <a:lstStyle/>
          <a:p>
            <a:r>
              <a:rPr lang="en-US" altLang="ja-JP" dirty="0" smtClean="0">
                <a:latin typeface="+mn-ea"/>
              </a:rPr>
              <a:t>…</a:t>
            </a:r>
            <a:endParaRPr kumimoji="1" lang="ja-JP" altLang="en-US" dirty="0">
              <a:latin typeface="+mn-ea"/>
            </a:endParaRPr>
          </a:p>
        </p:txBody>
      </p:sp>
      <p:sp>
        <p:nvSpPr>
          <p:cNvPr id="177" name="テキスト ボックス 176"/>
          <p:cNvSpPr txBox="1"/>
          <p:nvPr/>
        </p:nvSpPr>
        <p:spPr>
          <a:xfrm rot="5400000">
            <a:off x="1665592" y="4249163"/>
            <a:ext cx="848532" cy="369332"/>
          </a:xfrm>
          <a:prstGeom prst="rect">
            <a:avLst/>
          </a:prstGeom>
          <a:noFill/>
        </p:spPr>
        <p:txBody>
          <a:bodyPr wrap="square" rtlCol="0">
            <a:spAutoFit/>
          </a:bodyPr>
          <a:lstStyle/>
          <a:p>
            <a:r>
              <a:rPr lang="en-US" altLang="ja-JP" dirty="0" smtClean="0">
                <a:latin typeface="+mn-ea"/>
              </a:rPr>
              <a:t>…</a:t>
            </a:r>
            <a:endParaRPr kumimoji="1" lang="ja-JP" altLang="en-US" dirty="0">
              <a:latin typeface="+mn-ea"/>
            </a:endParaRPr>
          </a:p>
        </p:txBody>
      </p:sp>
      <p:sp>
        <p:nvSpPr>
          <p:cNvPr id="178" name="テキスト ボックス 177"/>
          <p:cNvSpPr txBox="1"/>
          <p:nvPr/>
        </p:nvSpPr>
        <p:spPr>
          <a:xfrm>
            <a:off x="2578851" y="5051399"/>
            <a:ext cx="1067173" cy="369332"/>
          </a:xfrm>
          <a:prstGeom prst="rect">
            <a:avLst/>
          </a:prstGeom>
          <a:noFill/>
        </p:spPr>
        <p:txBody>
          <a:bodyPr wrap="square" rtlCol="0">
            <a:spAutoFit/>
          </a:bodyPr>
          <a:lstStyle/>
          <a:p>
            <a:r>
              <a:rPr kumimoji="1" lang="en-US" altLang="ja-JP" dirty="0" smtClean="0">
                <a:latin typeface="+mn-ea"/>
              </a:rPr>
              <a:t>38</a:t>
            </a:r>
            <a:r>
              <a:rPr lang="en-US" altLang="ja-JP" dirty="0" smtClean="0">
                <a:latin typeface="+mn-ea"/>
              </a:rPr>
              <a:t>×38</a:t>
            </a:r>
            <a:endParaRPr kumimoji="1" lang="ja-JP" altLang="en-US" dirty="0">
              <a:latin typeface="+mn-ea"/>
            </a:endParaRPr>
          </a:p>
        </p:txBody>
      </p:sp>
      <p:sp>
        <p:nvSpPr>
          <p:cNvPr id="180" name="テキスト ボックス 179"/>
          <p:cNvSpPr txBox="1"/>
          <p:nvPr/>
        </p:nvSpPr>
        <p:spPr>
          <a:xfrm>
            <a:off x="5445222" y="5044178"/>
            <a:ext cx="848532" cy="369332"/>
          </a:xfrm>
          <a:prstGeom prst="rect">
            <a:avLst/>
          </a:prstGeom>
          <a:noFill/>
        </p:spPr>
        <p:txBody>
          <a:bodyPr wrap="square" rtlCol="0">
            <a:spAutoFit/>
          </a:bodyPr>
          <a:lstStyle/>
          <a:p>
            <a:r>
              <a:rPr kumimoji="1" lang="en-US" altLang="ja-JP" dirty="0" smtClean="0">
                <a:latin typeface="+mn-ea"/>
              </a:rPr>
              <a:t>3×3</a:t>
            </a:r>
            <a:endParaRPr kumimoji="1" lang="ja-JP" altLang="en-US" dirty="0">
              <a:latin typeface="+mn-ea"/>
            </a:endParaRPr>
          </a:p>
        </p:txBody>
      </p:sp>
      <p:sp>
        <p:nvSpPr>
          <p:cNvPr id="181" name="テキスト ボックス 180"/>
          <p:cNvSpPr txBox="1"/>
          <p:nvPr/>
        </p:nvSpPr>
        <p:spPr>
          <a:xfrm>
            <a:off x="8896407" y="5051399"/>
            <a:ext cx="848532" cy="369332"/>
          </a:xfrm>
          <a:prstGeom prst="rect">
            <a:avLst/>
          </a:prstGeom>
          <a:noFill/>
        </p:spPr>
        <p:txBody>
          <a:bodyPr wrap="square" rtlCol="0">
            <a:spAutoFit/>
          </a:bodyPr>
          <a:lstStyle/>
          <a:p>
            <a:r>
              <a:rPr kumimoji="1" lang="en-US" altLang="ja-JP" dirty="0" smtClean="0">
                <a:latin typeface="+mn-ea"/>
              </a:rPr>
              <a:t>1×1</a:t>
            </a:r>
            <a:endParaRPr kumimoji="1" lang="ja-JP" altLang="en-US" dirty="0">
              <a:latin typeface="+mn-ea"/>
            </a:endParaRPr>
          </a:p>
        </p:txBody>
      </p:sp>
    </p:spTree>
    <p:extLst>
      <p:ext uri="{BB962C8B-B14F-4D97-AF65-F5344CB8AC3E}">
        <p14:creationId xmlns:p14="http://schemas.microsoft.com/office/powerpoint/2010/main" val="283656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p:cNvSpPr txBox="1"/>
          <p:nvPr/>
        </p:nvSpPr>
        <p:spPr>
          <a:xfrm>
            <a:off x="4013388" y="6052039"/>
            <a:ext cx="5666171" cy="369332"/>
          </a:xfrm>
          <a:prstGeom prst="rect">
            <a:avLst/>
          </a:prstGeom>
          <a:noFill/>
        </p:spPr>
        <p:txBody>
          <a:bodyPr wrap="square" rtlCol="0">
            <a:spAutoFit/>
          </a:bodyPr>
          <a:lstStyle/>
          <a:p>
            <a:r>
              <a:rPr lang="ja-JP" altLang="en-US" dirty="0">
                <a:latin typeface="+mn-ea"/>
              </a:rPr>
              <a:t>図</a:t>
            </a:r>
            <a:r>
              <a:rPr lang="en-US" altLang="ja-JP" dirty="0" smtClean="0">
                <a:latin typeface="+mn-ea"/>
              </a:rPr>
              <a:t>2.4.3 </a:t>
            </a:r>
            <a:r>
              <a:rPr lang="ja-JP" altLang="en-US" dirty="0" smtClean="0">
                <a:latin typeface="+mn-ea"/>
              </a:rPr>
              <a:t>特徴量マップと</a:t>
            </a:r>
            <a:r>
              <a:rPr lang="en-US" altLang="ja-JP" dirty="0" err="1" smtClean="0">
                <a:latin typeface="+mn-ea"/>
              </a:rPr>
              <a:t>Dbox</a:t>
            </a:r>
            <a:r>
              <a:rPr lang="ja-JP" altLang="en-US" dirty="0" smtClean="0">
                <a:latin typeface="+mn-ea"/>
              </a:rPr>
              <a:t>の関係（</a:t>
            </a:r>
            <a:r>
              <a:rPr lang="en-US" altLang="ja-JP" dirty="0" smtClean="0">
                <a:latin typeface="+mn-ea"/>
              </a:rPr>
              <a:t>source5</a:t>
            </a:r>
            <a:r>
              <a:rPr lang="ja-JP" altLang="en-US" dirty="0" smtClean="0">
                <a:latin typeface="+mn-ea"/>
              </a:rPr>
              <a:t>の場合）</a:t>
            </a:r>
            <a:endParaRPr kumimoji="1" lang="ja-JP" altLang="en-US" dirty="0">
              <a:latin typeface="+mn-ea"/>
            </a:endParaRPr>
          </a:p>
        </p:txBody>
      </p:sp>
      <p:sp>
        <p:nvSpPr>
          <p:cNvPr id="125" name="テキスト ボックス 124"/>
          <p:cNvSpPr txBox="1"/>
          <p:nvPr/>
        </p:nvSpPr>
        <p:spPr>
          <a:xfrm>
            <a:off x="1794792" y="2077210"/>
            <a:ext cx="1027889" cy="369332"/>
          </a:xfrm>
          <a:prstGeom prst="rect">
            <a:avLst/>
          </a:prstGeom>
          <a:noFill/>
          <a:ln>
            <a:solidFill>
              <a:schemeClr val="tx1"/>
            </a:solidFill>
          </a:ln>
        </p:spPr>
        <p:txBody>
          <a:bodyPr wrap="square" rtlCol="0">
            <a:spAutoFit/>
          </a:bodyPr>
          <a:lstStyle/>
          <a:p>
            <a:pPr algn="ctr"/>
            <a:r>
              <a:rPr lang="en-US" altLang="ja-JP" dirty="0" smtClean="0">
                <a:latin typeface="+mn-ea"/>
              </a:rPr>
              <a:t>source5</a:t>
            </a:r>
          </a:p>
        </p:txBody>
      </p:sp>
      <p:sp>
        <p:nvSpPr>
          <p:cNvPr id="142" name="正方形/長方形 141"/>
          <p:cNvSpPr/>
          <p:nvPr/>
        </p:nvSpPr>
        <p:spPr>
          <a:xfrm>
            <a:off x="1733471" y="2853299"/>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特徴量</a:t>
            </a:r>
          </a:p>
        </p:txBody>
      </p:sp>
      <p:sp>
        <p:nvSpPr>
          <p:cNvPr id="149" name="正方形/長方形 148"/>
          <p:cNvSpPr/>
          <p:nvPr/>
        </p:nvSpPr>
        <p:spPr>
          <a:xfrm>
            <a:off x="1733471" y="3553556"/>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特徴量</a:t>
            </a:r>
          </a:p>
        </p:txBody>
      </p:sp>
      <p:sp>
        <p:nvSpPr>
          <p:cNvPr id="150" name="正方形/長方形 149"/>
          <p:cNvSpPr/>
          <p:nvPr/>
        </p:nvSpPr>
        <p:spPr>
          <a:xfrm>
            <a:off x="1733471" y="4249323"/>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特徴量</a:t>
            </a:r>
          </a:p>
        </p:txBody>
      </p:sp>
      <p:sp>
        <p:nvSpPr>
          <p:cNvPr id="151" name="正方形/長方形 150"/>
          <p:cNvSpPr/>
          <p:nvPr/>
        </p:nvSpPr>
        <p:spPr>
          <a:xfrm>
            <a:off x="2453471" y="2853299"/>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特徴量</a:t>
            </a:r>
          </a:p>
        </p:txBody>
      </p:sp>
      <p:sp>
        <p:nvSpPr>
          <p:cNvPr id="152" name="正方形/長方形 151"/>
          <p:cNvSpPr/>
          <p:nvPr/>
        </p:nvSpPr>
        <p:spPr>
          <a:xfrm>
            <a:off x="2453471" y="3553556"/>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特徴量</a:t>
            </a:r>
          </a:p>
        </p:txBody>
      </p:sp>
      <p:sp>
        <p:nvSpPr>
          <p:cNvPr id="153" name="正方形/長方形 152"/>
          <p:cNvSpPr/>
          <p:nvPr/>
        </p:nvSpPr>
        <p:spPr>
          <a:xfrm>
            <a:off x="2453471" y="4249323"/>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特徴量</a:t>
            </a:r>
          </a:p>
        </p:txBody>
      </p:sp>
      <p:sp>
        <p:nvSpPr>
          <p:cNvPr id="154" name="正方形/長方形 153"/>
          <p:cNvSpPr/>
          <p:nvPr/>
        </p:nvSpPr>
        <p:spPr>
          <a:xfrm>
            <a:off x="3173471" y="2853299"/>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特徴量</a:t>
            </a:r>
          </a:p>
        </p:txBody>
      </p:sp>
      <p:sp>
        <p:nvSpPr>
          <p:cNvPr id="158" name="正方形/長方形 157"/>
          <p:cNvSpPr/>
          <p:nvPr/>
        </p:nvSpPr>
        <p:spPr>
          <a:xfrm>
            <a:off x="3173471" y="3553556"/>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特徴量</a:t>
            </a:r>
          </a:p>
        </p:txBody>
      </p:sp>
      <p:sp>
        <p:nvSpPr>
          <p:cNvPr id="160" name="正方形/長方形 159"/>
          <p:cNvSpPr/>
          <p:nvPr/>
        </p:nvSpPr>
        <p:spPr>
          <a:xfrm>
            <a:off x="3173471" y="4249323"/>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特徴量</a:t>
            </a:r>
          </a:p>
        </p:txBody>
      </p:sp>
      <p:sp>
        <p:nvSpPr>
          <p:cNvPr id="180" name="テキスト ボックス 179"/>
          <p:cNvSpPr txBox="1"/>
          <p:nvPr/>
        </p:nvSpPr>
        <p:spPr>
          <a:xfrm>
            <a:off x="2522303" y="5067327"/>
            <a:ext cx="848532" cy="369332"/>
          </a:xfrm>
          <a:prstGeom prst="rect">
            <a:avLst/>
          </a:prstGeom>
          <a:noFill/>
        </p:spPr>
        <p:txBody>
          <a:bodyPr wrap="square" rtlCol="0">
            <a:spAutoFit/>
          </a:bodyPr>
          <a:lstStyle/>
          <a:p>
            <a:r>
              <a:rPr kumimoji="1" lang="en-US" altLang="ja-JP" dirty="0" smtClean="0">
                <a:latin typeface="+mn-ea"/>
              </a:rPr>
              <a:t>3×3</a:t>
            </a:r>
            <a:endParaRPr kumimoji="1" lang="ja-JP" altLang="en-US" dirty="0">
              <a:latin typeface="+mn-ea"/>
            </a:endParaRPr>
          </a:p>
        </p:txBody>
      </p:sp>
      <p:sp>
        <p:nvSpPr>
          <p:cNvPr id="114" name="テキスト ボックス 113"/>
          <p:cNvSpPr txBox="1"/>
          <p:nvPr/>
        </p:nvSpPr>
        <p:spPr>
          <a:xfrm>
            <a:off x="3800641" y="5113506"/>
            <a:ext cx="3541453" cy="369332"/>
          </a:xfrm>
          <a:prstGeom prst="rect">
            <a:avLst/>
          </a:prstGeom>
          <a:noFill/>
        </p:spPr>
        <p:txBody>
          <a:bodyPr wrap="square" rtlCol="0">
            <a:spAutoFit/>
          </a:bodyPr>
          <a:lstStyle/>
          <a:p>
            <a:r>
              <a:rPr kumimoji="1" lang="ja-JP" altLang="en-US" dirty="0" smtClean="0">
                <a:latin typeface="+mn-ea"/>
              </a:rPr>
              <a:t>中央の特徴量に対する</a:t>
            </a:r>
            <a:r>
              <a:rPr kumimoji="1" lang="en-US" altLang="ja-JP" dirty="0" smtClean="0">
                <a:latin typeface="+mn-ea"/>
              </a:rPr>
              <a:t>4</a:t>
            </a:r>
            <a:r>
              <a:rPr kumimoji="1" lang="ja-JP" altLang="en-US" dirty="0" err="1" smtClean="0">
                <a:latin typeface="+mn-ea"/>
              </a:rPr>
              <a:t>つの</a:t>
            </a:r>
            <a:r>
              <a:rPr kumimoji="1" lang="en-US" altLang="ja-JP" dirty="0" err="1" smtClean="0">
                <a:latin typeface="+mn-ea"/>
              </a:rPr>
              <a:t>DBox</a:t>
            </a:r>
            <a:endParaRPr kumimoji="1" lang="ja-JP" altLang="en-US" dirty="0">
              <a:latin typeface="+mn-ea"/>
            </a:endParaRPr>
          </a:p>
        </p:txBody>
      </p:sp>
      <p:sp>
        <p:nvSpPr>
          <p:cNvPr id="115" name="正方形/長方形 114"/>
          <p:cNvSpPr/>
          <p:nvPr/>
        </p:nvSpPr>
        <p:spPr>
          <a:xfrm>
            <a:off x="4283154" y="2877471"/>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p:cNvSpPr/>
          <p:nvPr/>
        </p:nvSpPr>
        <p:spPr>
          <a:xfrm>
            <a:off x="4283154" y="357772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p:cNvSpPr/>
          <p:nvPr/>
        </p:nvSpPr>
        <p:spPr>
          <a:xfrm>
            <a:off x="4283154" y="4273495"/>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p:cNvSpPr/>
          <p:nvPr/>
        </p:nvSpPr>
        <p:spPr>
          <a:xfrm>
            <a:off x="5003154" y="2877471"/>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5003154" y="357772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5003154" y="4273495"/>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5723154" y="2877471"/>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5723154" y="357772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5723154" y="4273495"/>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円/楕円 1"/>
          <p:cNvSpPr/>
          <p:nvPr/>
        </p:nvSpPr>
        <p:spPr>
          <a:xfrm>
            <a:off x="5293047" y="3872768"/>
            <a:ext cx="140215" cy="1402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4607154" y="3186875"/>
            <a:ext cx="1512000" cy="1512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7" name="正方形/長方形 126"/>
          <p:cNvSpPr/>
          <p:nvPr/>
        </p:nvSpPr>
        <p:spPr>
          <a:xfrm>
            <a:off x="4499154" y="3078875"/>
            <a:ext cx="1728000" cy="172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4823154" y="2862875"/>
            <a:ext cx="1080000" cy="2160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4283154" y="3402875"/>
            <a:ext cx="2160000" cy="1080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702014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p:cNvSpPr txBox="1"/>
          <p:nvPr/>
        </p:nvSpPr>
        <p:spPr>
          <a:xfrm>
            <a:off x="4013388" y="6052039"/>
            <a:ext cx="5666171" cy="369332"/>
          </a:xfrm>
          <a:prstGeom prst="rect">
            <a:avLst/>
          </a:prstGeom>
          <a:noFill/>
        </p:spPr>
        <p:txBody>
          <a:bodyPr wrap="square" rtlCol="0">
            <a:spAutoFit/>
          </a:bodyPr>
          <a:lstStyle/>
          <a:p>
            <a:r>
              <a:rPr lang="ja-JP" altLang="en-US" dirty="0">
                <a:latin typeface="+mn-ea"/>
              </a:rPr>
              <a:t>図</a:t>
            </a:r>
            <a:r>
              <a:rPr lang="en-US" altLang="ja-JP" dirty="0" smtClean="0">
                <a:latin typeface="+mn-ea"/>
              </a:rPr>
              <a:t>2.6.1 </a:t>
            </a:r>
            <a:r>
              <a:rPr lang="en-US" altLang="ja-JP" dirty="0" err="1" smtClean="0">
                <a:latin typeface="+mn-ea"/>
              </a:rPr>
              <a:t>jaccard</a:t>
            </a:r>
            <a:r>
              <a:rPr lang="ja-JP" altLang="en-US" dirty="0" smtClean="0">
                <a:latin typeface="+mn-ea"/>
              </a:rPr>
              <a:t>係数の計算方法</a:t>
            </a:r>
            <a:endParaRPr kumimoji="1" lang="ja-JP" altLang="en-US" dirty="0">
              <a:latin typeface="+mn-ea"/>
            </a:endParaRPr>
          </a:p>
        </p:txBody>
      </p:sp>
      <p:sp>
        <p:nvSpPr>
          <p:cNvPr id="142" name="正方形/長方形 141"/>
          <p:cNvSpPr/>
          <p:nvPr/>
        </p:nvSpPr>
        <p:spPr>
          <a:xfrm>
            <a:off x="2004941" y="655872"/>
            <a:ext cx="1430929" cy="1513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テキスト ボックス 113"/>
          <p:cNvSpPr txBox="1"/>
          <p:nvPr/>
        </p:nvSpPr>
        <p:spPr>
          <a:xfrm>
            <a:off x="1918052" y="253921"/>
            <a:ext cx="1596113" cy="369332"/>
          </a:xfrm>
          <a:prstGeom prst="rect">
            <a:avLst/>
          </a:prstGeom>
          <a:noFill/>
        </p:spPr>
        <p:txBody>
          <a:bodyPr wrap="square" rtlCol="0">
            <a:spAutoFit/>
          </a:bodyPr>
          <a:lstStyle/>
          <a:p>
            <a:r>
              <a:rPr kumimoji="1" lang="ja-JP" altLang="en-US" dirty="0" smtClean="0">
                <a:latin typeface="+mn-ea"/>
              </a:rPr>
              <a:t>正解</a:t>
            </a:r>
            <a:r>
              <a:rPr kumimoji="1" lang="en-US" altLang="ja-JP" dirty="0" err="1" smtClean="0">
                <a:latin typeface="+mn-ea"/>
              </a:rPr>
              <a:t>BBox</a:t>
            </a:r>
            <a:endParaRPr kumimoji="1" lang="ja-JP" altLang="en-US" dirty="0">
              <a:latin typeface="+mn-ea"/>
            </a:endParaRPr>
          </a:p>
        </p:txBody>
      </p:sp>
      <p:sp>
        <p:nvSpPr>
          <p:cNvPr id="29" name="正方形/長方形 28"/>
          <p:cNvSpPr/>
          <p:nvPr/>
        </p:nvSpPr>
        <p:spPr>
          <a:xfrm>
            <a:off x="2158730" y="1071093"/>
            <a:ext cx="1708835" cy="627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a:off x="3516355" y="725921"/>
            <a:ext cx="896866" cy="369332"/>
          </a:xfrm>
          <a:prstGeom prst="rect">
            <a:avLst/>
          </a:prstGeom>
          <a:noFill/>
        </p:spPr>
        <p:txBody>
          <a:bodyPr wrap="square" rtlCol="0">
            <a:spAutoFit/>
          </a:bodyPr>
          <a:lstStyle/>
          <a:p>
            <a:r>
              <a:rPr kumimoji="1" lang="en-US" altLang="ja-JP" dirty="0" err="1" smtClean="0">
                <a:latin typeface="+mn-ea"/>
              </a:rPr>
              <a:t>DBox</a:t>
            </a:r>
            <a:endParaRPr kumimoji="1" lang="ja-JP" altLang="en-US" dirty="0">
              <a:latin typeface="+mn-ea"/>
            </a:endParaRPr>
          </a:p>
        </p:txBody>
      </p:sp>
      <p:sp>
        <p:nvSpPr>
          <p:cNvPr id="31" name="テキスト ボックス 30"/>
          <p:cNvSpPr txBox="1"/>
          <p:nvPr/>
        </p:nvSpPr>
        <p:spPr>
          <a:xfrm>
            <a:off x="1326779" y="3236259"/>
            <a:ext cx="5907739" cy="369332"/>
          </a:xfrm>
          <a:prstGeom prst="rect">
            <a:avLst/>
          </a:prstGeom>
          <a:noFill/>
        </p:spPr>
        <p:txBody>
          <a:bodyPr wrap="square" rtlCol="0">
            <a:spAutoFit/>
          </a:bodyPr>
          <a:lstStyle/>
          <a:p>
            <a:r>
              <a:rPr lang="ja-JP" altLang="en-US" dirty="0" smtClean="0">
                <a:latin typeface="+mn-ea"/>
              </a:rPr>
              <a:t>正解</a:t>
            </a:r>
            <a:r>
              <a:rPr lang="en-US" altLang="ja-JP" dirty="0" err="1" smtClean="0">
                <a:latin typeface="+mn-ea"/>
              </a:rPr>
              <a:t>B</a:t>
            </a:r>
            <a:r>
              <a:rPr kumimoji="1" lang="en-US" altLang="ja-JP" dirty="0" err="1" smtClean="0">
                <a:latin typeface="+mn-ea"/>
              </a:rPr>
              <a:t>box</a:t>
            </a:r>
            <a:r>
              <a:rPr kumimoji="1" lang="ja-JP" altLang="en-US" dirty="0" smtClean="0">
                <a:latin typeface="+mn-ea"/>
              </a:rPr>
              <a:t>と</a:t>
            </a:r>
            <a:r>
              <a:rPr kumimoji="1" lang="en-US" altLang="ja-JP" dirty="0" err="1" smtClean="0">
                <a:latin typeface="+mn-ea"/>
              </a:rPr>
              <a:t>DBox</a:t>
            </a:r>
            <a:r>
              <a:rPr kumimoji="1" lang="ja-JP" altLang="en-US" dirty="0" smtClean="0">
                <a:latin typeface="+mn-ea"/>
              </a:rPr>
              <a:t>の</a:t>
            </a:r>
            <a:r>
              <a:rPr kumimoji="1" lang="en-US" altLang="ja-JP" dirty="0" err="1" smtClean="0">
                <a:latin typeface="+mn-ea"/>
              </a:rPr>
              <a:t>jaccard</a:t>
            </a:r>
            <a:r>
              <a:rPr kumimoji="1" lang="ja-JP" altLang="en-US" dirty="0" smtClean="0">
                <a:latin typeface="+mn-ea"/>
              </a:rPr>
              <a:t>係数 </a:t>
            </a:r>
            <a:r>
              <a:rPr lang="en-US" altLang="ja-JP" dirty="0" smtClean="0">
                <a:latin typeface="+mn-ea"/>
              </a:rPr>
              <a:t>=</a:t>
            </a:r>
            <a:r>
              <a:rPr lang="ja-JP" altLang="en-US" dirty="0" smtClean="0">
                <a:latin typeface="+mn-ea"/>
              </a:rPr>
              <a:t>　　　　　　　　　　　　　　</a:t>
            </a:r>
            <a:r>
              <a:rPr lang="en-US" altLang="ja-JP" dirty="0" smtClean="0">
                <a:latin typeface="+mn-ea"/>
              </a:rPr>
              <a:t>=</a:t>
            </a:r>
            <a:endParaRPr lang="ja-JP" altLang="en-US" dirty="0">
              <a:latin typeface="+mn-ea"/>
            </a:endParaRPr>
          </a:p>
        </p:txBody>
      </p:sp>
      <p:cxnSp>
        <p:nvCxnSpPr>
          <p:cNvPr id="32" name="直線矢印コネクタ 31"/>
          <p:cNvCxnSpPr/>
          <p:nvPr/>
        </p:nvCxnSpPr>
        <p:spPr>
          <a:xfrm flipH="1">
            <a:off x="4694893" y="3396765"/>
            <a:ext cx="1941626"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4689368" y="2866927"/>
            <a:ext cx="1880643" cy="369332"/>
          </a:xfrm>
          <a:prstGeom prst="rect">
            <a:avLst/>
          </a:prstGeom>
        </p:spPr>
        <p:txBody>
          <a:bodyPr wrap="none">
            <a:spAutoFit/>
          </a:bodyPr>
          <a:lstStyle/>
          <a:p>
            <a:r>
              <a:rPr lang="ja-JP" altLang="en-US" dirty="0" smtClean="0">
                <a:latin typeface="+mn-ea"/>
              </a:rPr>
              <a:t>正解</a:t>
            </a:r>
            <a:r>
              <a:rPr lang="en-US" altLang="ja-JP" dirty="0" err="1" smtClean="0">
                <a:latin typeface="+mn-ea"/>
              </a:rPr>
              <a:t>Bbox</a:t>
            </a:r>
            <a:r>
              <a:rPr lang="ja-JP" altLang="en-US" dirty="0" smtClean="0">
                <a:latin typeface="+mn-ea"/>
              </a:rPr>
              <a:t>∩</a:t>
            </a:r>
            <a:r>
              <a:rPr lang="en-US" altLang="ja-JP" dirty="0" err="1" smtClean="0">
                <a:latin typeface="+mn-ea"/>
              </a:rPr>
              <a:t>DBox</a:t>
            </a:r>
            <a:endParaRPr lang="ja-JP" altLang="en-US" dirty="0"/>
          </a:p>
        </p:txBody>
      </p:sp>
      <p:sp>
        <p:nvSpPr>
          <p:cNvPr id="37" name="正方形/長方形 36"/>
          <p:cNvSpPr/>
          <p:nvPr/>
        </p:nvSpPr>
        <p:spPr>
          <a:xfrm>
            <a:off x="4722212" y="3499231"/>
            <a:ext cx="1914307" cy="369332"/>
          </a:xfrm>
          <a:prstGeom prst="rect">
            <a:avLst/>
          </a:prstGeom>
        </p:spPr>
        <p:txBody>
          <a:bodyPr wrap="none">
            <a:spAutoFit/>
          </a:bodyPr>
          <a:lstStyle/>
          <a:p>
            <a:r>
              <a:rPr lang="ja-JP" altLang="en-US" dirty="0" smtClean="0">
                <a:latin typeface="+mn-ea"/>
              </a:rPr>
              <a:t>正解</a:t>
            </a:r>
            <a:r>
              <a:rPr lang="en-US" altLang="ja-JP" dirty="0" err="1" smtClean="0">
                <a:latin typeface="+mn-ea"/>
              </a:rPr>
              <a:t>BBox</a:t>
            </a:r>
            <a:r>
              <a:rPr lang="ja-JP" altLang="en-US" dirty="0" smtClean="0">
                <a:latin typeface="+mn-ea"/>
              </a:rPr>
              <a:t>∪</a:t>
            </a:r>
            <a:r>
              <a:rPr lang="en-US" altLang="ja-JP" dirty="0" err="1" smtClean="0">
                <a:latin typeface="+mn-ea"/>
              </a:rPr>
              <a:t>DBox</a:t>
            </a:r>
            <a:endParaRPr lang="ja-JP" altLang="en-US" dirty="0"/>
          </a:p>
        </p:txBody>
      </p:sp>
      <p:cxnSp>
        <p:nvCxnSpPr>
          <p:cNvPr id="39" name="直線矢印コネクタ 38"/>
          <p:cNvCxnSpPr/>
          <p:nvPr/>
        </p:nvCxnSpPr>
        <p:spPr>
          <a:xfrm flipH="1">
            <a:off x="6950431" y="3396765"/>
            <a:ext cx="1941626"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正方形/長方形 39"/>
          <p:cNvSpPr/>
          <p:nvPr/>
        </p:nvSpPr>
        <p:spPr>
          <a:xfrm>
            <a:off x="6950431" y="1679725"/>
            <a:ext cx="1430929" cy="1513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7104220" y="2094946"/>
            <a:ext cx="1708835" cy="627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000459" y="3547071"/>
            <a:ext cx="1430929" cy="1513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154248" y="3962292"/>
            <a:ext cx="1708835" cy="6275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7113186" y="2103911"/>
            <a:ext cx="1268174" cy="623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テキスト ボックス 44"/>
          <p:cNvSpPr txBox="1"/>
          <p:nvPr/>
        </p:nvSpPr>
        <p:spPr>
          <a:xfrm>
            <a:off x="4082248" y="1138358"/>
            <a:ext cx="4796511" cy="369332"/>
          </a:xfrm>
          <a:prstGeom prst="rect">
            <a:avLst/>
          </a:prstGeom>
          <a:noFill/>
        </p:spPr>
        <p:txBody>
          <a:bodyPr wrap="square" rtlCol="0">
            <a:spAutoFit/>
          </a:bodyPr>
          <a:lstStyle/>
          <a:p>
            <a:r>
              <a:rPr kumimoji="1" lang="ja-JP" altLang="en-US" dirty="0" smtClean="0">
                <a:latin typeface="+mn-ea"/>
              </a:rPr>
              <a:t>の配置だった場合、</a:t>
            </a:r>
            <a:endParaRPr lang="ja-JP" altLang="en-US" dirty="0">
              <a:latin typeface="+mn-ea"/>
            </a:endParaRPr>
          </a:p>
        </p:txBody>
      </p:sp>
    </p:spTree>
    <p:extLst>
      <p:ext uri="{BB962C8B-B14F-4D97-AF65-F5344CB8AC3E}">
        <p14:creationId xmlns:p14="http://schemas.microsoft.com/office/powerpoint/2010/main" val="756449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p:cNvSpPr txBox="1"/>
          <p:nvPr/>
        </p:nvSpPr>
        <p:spPr>
          <a:xfrm>
            <a:off x="4013388" y="6052039"/>
            <a:ext cx="5666171" cy="369332"/>
          </a:xfrm>
          <a:prstGeom prst="rect">
            <a:avLst/>
          </a:prstGeom>
          <a:noFill/>
        </p:spPr>
        <p:txBody>
          <a:bodyPr wrap="square" rtlCol="0">
            <a:spAutoFit/>
          </a:bodyPr>
          <a:lstStyle/>
          <a:p>
            <a:r>
              <a:rPr lang="ja-JP" altLang="en-US" dirty="0">
                <a:latin typeface="+mn-ea"/>
              </a:rPr>
              <a:t>図</a:t>
            </a:r>
            <a:r>
              <a:rPr lang="en-US" altLang="ja-JP" dirty="0" smtClean="0">
                <a:latin typeface="+mn-ea"/>
              </a:rPr>
              <a:t>2.6.2 </a:t>
            </a:r>
            <a:r>
              <a:rPr lang="ja-JP" altLang="en-US" dirty="0" smtClean="0">
                <a:latin typeface="+mn-ea"/>
              </a:rPr>
              <a:t>関数</a:t>
            </a:r>
            <a:r>
              <a:rPr lang="en-US" altLang="ja-JP" dirty="0" smtClean="0">
                <a:latin typeface="+mn-ea"/>
              </a:rPr>
              <a:t>match</a:t>
            </a:r>
            <a:r>
              <a:rPr lang="ja-JP" altLang="en-US" dirty="0" smtClean="0">
                <a:latin typeface="+mn-ea"/>
              </a:rPr>
              <a:t>による</a:t>
            </a:r>
            <a:r>
              <a:rPr lang="en-US" altLang="ja-JP" dirty="0" smtClean="0">
                <a:latin typeface="+mn-ea"/>
              </a:rPr>
              <a:t>Positive </a:t>
            </a:r>
            <a:r>
              <a:rPr lang="en-US" altLang="ja-JP" dirty="0" err="1" smtClean="0">
                <a:latin typeface="+mn-ea"/>
              </a:rPr>
              <a:t>DBox</a:t>
            </a:r>
            <a:r>
              <a:rPr lang="ja-JP" altLang="en-US" dirty="0" err="1" smtClean="0">
                <a:latin typeface="+mn-ea"/>
              </a:rPr>
              <a:t>の抽</a:t>
            </a:r>
            <a:r>
              <a:rPr lang="ja-JP" altLang="en-US" dirty="0" smtClean="0">
                <a:latin typeface="+mn-ea"/>
              </a:rPr>
              <a:t>出</a:t>
            </a:r>
            <a:endParaRPr kumimoji="1" lang="ja-JP" altLang="en-US" dirty="0">
              <a:latin typeface="+mn-ea"/>
            </a:endParaRPr>
          </a:p>
        </p:txBody>
      </p:sp>
      <p:sp>
        <p:nvSpPr>
          <p:cNvPr id="114" name="テキスト ボックス 113"/>
          <p:cNvSpPr txBox="1"/>
          <p:nvPr/>
        </p:nvSpPr>
        <p:spPr>
          <a:xfrm>
            <a:off x="6117019" y="1830592"/>
            <a:ext cx="843079" cy="369332"/>
          </a:xfrm>
          <a:prstGeom prst="rect">
            <a:avLst/>
          </a:prstGeom>
          <a:noFill/>
        </p:spPr>
        <p:txBody>
          <a:bodyPr wrap="square" rtlCol="0">
            <a:spAutoFit/>
          </a:bodyPr>
          <a:lstStyle/>
          <a:p>
            <a:r>
              <a:rPr kumimoji="1" lang="ja-JP" altLang="en-US" dirty="0" smtClean="0">
                <a:latin typeface="+mn-ea"/>
              </a:rPr>
              <a:t>画像</a:t>
            </a:r>
            <a:endParaRPr kumimoji="1" lang="ja-JP" altLang="en-US" dirty="0">
              <a:latin typeface="+mn-ea"/>
            </a:endParaRPr>
          </a:p>
        </p:txBody>
      </p:sp>
      <p:sp>
        <p:nvSpPr>
          <p:cNvPr id="18" name="正方形/長方形 17"/>
          <p:cNvSpPr/>
          <p:nvPr/>
        </p:nvSpPr>
        <p:spPr>
          <a:xfrm>
            <a:off x="3337417" y="1830592"/>
            <a:ext cx="6245854" cy="37364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667522" y="3103807"/>
            <a:ext cx="847425" cy="123713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3822218" y="2781972"/>
            <a:ext cx="812536" cy="14141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6401462" y="3048005"/>
            <a:ext cx="2049665" cy="19269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6999240" y="2678673"/>
            <a:ext cx="1559463" cy="369332"/>
          </a:xfrm>
          <a:prstGeom prst="rect">
            <a:avLst/>
          </a:prstGeom>
          <a:noFill/>
        </p:spPr>
        <p:txBody>
          <a:bodyPr wrap="square" rtlCol="0">
            <a:spAutoFit/>
          </a:bodyPr>
          <a:lstStyle/>
          <a:p>
            <a:r>
              <a:rPr kumimoji="1" lang="ja-JP" altLang="en-US" dirty="0" smtClean="0">
                <a:solidFill>
                  <a:srgbClr val="FF0000"/>
                </a:solidFill>
                <a:latin typeface="+mn-ea"/>
              </a:rPr>
              <a:t>物体</a:t>
            </a:r>
            <a:r>
              <a:rPr kumimoji="1" lang="en-US" altLang="ja-JP" dirty="0" smtClean="0">
                <a:solidFill>
                  <a:srgbClr val="FF0000"/>
                </a:solidFill>
                <a:latin typeface="+mn-ea"/>
              </a:rPr>
              <a:t>2</a:t>
            </a:r>
            <a:r>
              <a:rPr kumimoji="1" lang="ja-JP" altLang="en-US" dirty="0" smtClean="0">
                <a:solidFill>
                  <a:srgbClr val="FF0000"/>
                </a:solidFill>
                <a:latin typeface="+mn-ea"/>
              </a:rPr>
              <a:t>の</a:t>
            </a:r>
            <a:r>
              <a:rPr kumimoji="1" lang="en-US" altLang="ja-JP" dirty="0" err="1" smtClean="0">
                <a:solidFill>
                  <a:srgbClr val="FF0000"/>
                </a:solidFill>
                <a:latin typeface="+mn-ea"/>
              </a:rPr>
              <a:t>BBox</a:t>
            </a:r>
            <a:endParaRPr kumimoji="1" lang="ja-JP" altLang="en-US" dirty="0">
              <a:solidFill>
                <a:srgbClr val="FF0000"/>
              </a:solidFill>
              <a:latin typeface="+mn-ea"/>
            </a:endParaRPr>
          </a:p>
        </p:txBody>
      </p:sp>
      <p:sp>
        <p:nvSpPr>
          <p:cNvPr id="23" name="テキスト ボックス 22"/>
          <p:cNvSpPr txBox="1"/>
          <p:nvPr/>
        </p:nvSpPr>
        <p:spPr>
          <a:xfrm>
            <a:off x="3822218" y="2412640"/>
            <a:ext cx="1559463" cy="369332"/>
          </a:xfrm>
          <a:prstGeom prst="rect">
            <a:avLst/>
          </a:prstGeom>
          <a:noFill/>
        </p:spPr>
        <p:txBody>
          <a:bodyPr wrap="square" rtlCol="0">
            <a:spAutoFit/>
          </a:bodyPr>
          <a:lstStyle/>
          <a:p>
            <a:r>
              <a:rPr kumimoji="1" lang="ja-JP" altLang="en-US" dirty="0" smtClean="0">
                <a:solidFill>
                  <a:srgbClr val="FF0000"/>
                </a:solidFill>
                <a:latin typeface="+mn-ea"/>
              </a:rPr>
              <a:t>物体</a:t>
            </a:r>
            <a:r>
              <a:rPr kumimoji="1" lang="en-US" altLang="ja-JP" dirty="0" smtClean="0">
                <a:solidFill>
                  <a:srgbClr val="FF0000"/>
                </a:solidFill>
                <a:latin typeface="+mn-ea"/>
              </a:rPr>
              <a:t>1</a:t>
            </a:r>
            <a:r>
              <a:rPr kumimoji="1" lang="ja-JP" altLang="en-US" dirty="0" smtClean="0">
                <a:solidFill>
                  <a:srgbClr val="FF0000"/>
                </a:solidFill>
                <a:latin typeface="+mn-ea"/>
              </a:rPr>
              <a:t>の</a:t>
            </a:r>
            <a:r>
              <a:rPr kumimoji="1" lang="en-US" altLang="ja-JP" dirty="0" err="1" smtClean="0">
                <a:solidFill>
                  <a:srgbClr val="FF0000"/>
                </a:solidFill>
                <a:latin typeface="+mn-ea"/>
              </a:rPr>
              <a:t>BBox</a:t>
            </a:r>
            <a:endParaRPr kumimoji="1" lang="ja-JP" altLang="en-US" dirty="0">
              <a:solidFill>
                <a:srgbClr val="FF0000"/>
              </a:solidFill>
              <a:latin typeface="+mn-ea"/>
            </a:endParaRPr>
          </a:p>
        </p:txBody>
      </p:sp>
      <p:sp>
        <p:nvSpPr>
          <p:cNvPr id="24" name="テキスト ボックス 23"/>
          <p:cNvSpPr txBox="1"/>
          <p:nvPr/>
        </p:nvSpPr>
        <p:spPr>
          <a:xfrm>
            <a:off x="7642903" y="5069785"/>
            <a:ext cx="1831600" cy="369332"/>
          </a:xfrm>
          <a:prstGeom prst="rect">
            <a:avLst/>
          </a:prstGeom>
          <a:noFill/>
        </p:spPr>
        <p:txBody>
          <a:bodyPr wrap="square" rtlCol="0">
            <a:spAutoFit/>
          </a:bodyPr>
          <a:lstStyle/>
          <a:p>
            <a:r>
              <a:rPr lang="ja-JP" altLang="en-US" dirty="0" smtClean="0">
                <a:latin typeface="+mn-ea"/>
              </a:rPr>
              <a:t>→</a:t>
            </a:r>
            <a:r>
              <a:rPr lang="en-US" altLang="ja-JP" dirty="0" smtClean="0">
                <a:latin typeface="+mn-ea"/>
              </a:rPr>
              <a:t>Nega</a:t>
            </a:r>
            <a:r>
              <a:rPr kumimoji="1" lang="en-US" altLang="ja-JP" dirty="0" smtClean="0">
                <a:latin typeface="+mn-ea"/>
              </a:rPr>
              <a:t>tive </a:t>
            </a:r>
            <a:r>
              <a:rPr kumimoji="1" lang="en-US" altLang="ja-JP" dirty="0" err="1" smtClean="0">
                <a:latin typeface="+mn-ea"/>
              </a:rPr>
              <a:t>DBox</a:t>
            </a:r>
            <a:endParaRPr kumimoji="1" lang="ja-JP" altLang="en-US" dirty="0">
              <a:latin typeface="+mn-ea"/>
            </a:endParaRPr>
          </a:p>
        </p:txBody>
      </p:sp>
      <p:sp>
        <p:nvSpPr>
          <p:cNvPr id="25" name="正方形/長方形 24"/>
          <p:cNvSpPr/>
          <p:nvPr/>
        </p:nvSpPr>
        <p:spPr>
          <a:xfrm>
            <a:off x="7711278" y="3851236"/>
            <a:ext cx="847425" cy="123713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5197042" y="4786023"/>
            <a:ext cx="847425" cy="27365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3545569" y="4283125"/>
            <a:ext cx="1831600" cy="646331"/>
          </a:xfrm>
          <a:prstGeom prst="rect">
            <a:avLst/>
          </a:prstGeom>
          <a:noFill/>
        </p:spPr>
        <p:txBody>
          <a:bodyPr wrap="square" rtlCol="0">
            <a:spAutoFit/>
          </a:bodyPr>
          <a:lstStyle/>
          <a:p>
            <a:r>
              <a:rPr lang="ja-JP" altLang="en-US" dirty="0" smtClean="0">
                <a:latin typeface="+mn-ea"/>
              </a:rPr>
              <a:t>→</a:t>
            </a:r>
            <a:r>
              <a:rPr lang="en-US" altLang="ja-JP" dirty="0" smtClean="0">
                <a:latin typeface="+mn-ea"/>
              </a:rPr>
              <a:t>Posi</a:t>
            </a:r>
            <a:r>
              <a:rPr kumimoji="1" lang="en-US" altLang="ja-JP" dirty="0" smtClean="0">
                <a:latin typeface="+mn-ea"/>
              </a:rPr>
              <a:t>tive</a:t>
            </a:r>
            <a:r>
              <a:rPr lang="en-US" altLang="ja-JP" dirty="0">
                <a:latin typeface="+mn-ea"/>
              </a:rPr>
              <a:t/>
            </a:r>
            <a:br>
              <a:rPr lang="en-US" altLang="ja-JP" dirty="0">
                <a:latin typeface="+mn-ea"/>
              </a:rPr>
            </a:br>
            <a:r>
              <a:rPr lang="ja-JP" altLang="en-US" dirty="0" smtClean="0">
                <a:latin typeface="+mn-ea"/>
              </a:rPr>
              <a:t>　</a:t>
            </a:r>
            <a:r>
              <a:rPr kumimoji="1" lang="en-US" altLang="ja-JP" dirty="0" smtClean="0">
                <a:latin typeface="+mn-ea"/>
              </a:rPr>
              <a:t> </a:t>
            </a:r>
            <a:r>
              <a:rPr kumimoji="1" lang="en-US" altLang="ja-JP" dirty="0" err="1" smtClean="0">
                <a:latin typeface="+mn-ea"/>
              </a:rPr>
              <a:t>DBox</a:t>
            </a:r>
            <a:endParaRPr kumimoji="1" lang="ja-JP" altLang="en-US" dirty="0">
              <a:latin typeface="+mn-ea"/>
            </a:endParaRPr>
          </a:p>
        </p:txBody>
      </p:sp>
      <p:sp>
        <p:nvSpPr>
          <p:cNvPr id="28" name="正方形/長方形 27"/>
          <p:cNvSpPr/>
          <p:nvPr/>
        </p:nvSpPr>
        <p:spPr>
          <a:xfrm>
            <a:off x="3992622" y="2861328"/>
            <a:ext cx="847425" cy="123713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4827721" y="2781859"/>
            <a:ext cx="1831600" cy="646331"/>
          </a:xfrm>
          <a:prstGeom prst="rect">
            <a:avLst/>
          </a:prstGeom>
          <a:noFill/>
        </p:spPr>
        <p:txBody>
          <a:bodyPr wrap="square" rtlCol="0">
            <a:spAutoFit/>
          </a:bodyPr>
          <a:lstStyle/>
          <a:p>
            <a:r>
              <a:rPr lang="ja-JP" altLang="en-US" dirty="0" smtClean="0">
                <a:latin typeface="+mn-ea"/>
              </a:rPr>
              <a:t>→</a:t>
            </a:r>
            <a:r>
              <a:rPr lang="en-US" altLang="ja-JP" dirty="0" smtClean="0">
                <a:latin typeface="+mn-ea"/>
              </a:rPr>
              <a:t>Posi</a:t>
            </a:r>
            <a:r>
              <a:rPr kumimoji="1" lang="en-US" altLang="ja-JP" dirty="0" smtClean="0">
                <a:latin typeface="+mn-ea"/>
              </a:rPr>
              <a:t>tive</a:t>
            </a:r>
            <a:r>
              <a:rPr lang="en-US" altLang="ja-JP" dirty="0">
                <a:latin typeface="+mn-ea"/>
              </a:rPr>
              <a:t/>
            </a:r>
            <a:br>
              <a:rPr lang="en-US" altLang="ja-JP" dirty="0">
                <a:latin typeface="+mn-ea"/>
              </a:rPr>
            </a:br>
            <a:r>
              <a:rPr lang="ja-JP" altLang="en-US" dirty="0" smtClean="0">
                <a:latin typeface="+mn-ea"/>
              </a:rPr>
              <a:t>　</a:t>
            </a:r>
            <a:r>
              <a:rPr kumimoji="1" lang="en-US" altLang="ja-JP" dirty="0" smtClean="0">
                <a:latin typeface="+mn-ea"/>
              </a:rPr>
              <a:t> </a:t>
            </a:r>
            <a:r>
              <a:rPr kumimoji="1" lang="en-US" altLang="ja-JP" dirty="0" err="1" smtClean="0">
                <a:latin typeface="+mn-ea"/>
              </a:rPr>
              <a:t>DBox</a:t>
            </a:r>
            <a:endParaRPr kumimoji="1" lang="ja-JP" altLang="en-US" dirty="0">
              <a:latin typeface="+mn-ea"/>
            </a:endParaRPr>
          </a:p>
        </p:txBody>
      </p:sp>
      <p:sp>
        <p:nvSpPr>
          <p:cNvPr id="34" name="テキスト ボックス 33"/>
          <p:cNvSpPr txBox="1"/>
          <p:nvPr/>
        </p:nvSpPr>
        <p:spPr>
          <a:xfrm>
            <a:off x="5156395" y="4998492"/>
            <a:ext cx="1831600" cy="369332"/>
          </a:xfrm>
          <a:prstGeom prst="rect">
            <a:avLst/>
          </a:prstGeom>
          <a:noFill/>
        </p:spPr>
        <p:txBody>
          <a:bodyPr wrap="square" rtlCol="0">
            <a:spAutoFit/>
          </a:bodyPr>
          <a:lstStyle/>
          <a:p>
            <a:r>
              <a:rPr lang="ja-JP" altLang="en-US" dirty="0" smtClean="0">
                <a:latin typeface="+mn-ea"/>
              </a:rPr>
              <a:t>→</a:t>
            </a:r>
            <a:r>
              <a:rPr lang="en-US" altLang="ja-JP" dirty="0" smtClean="0">
                <a:latin typeface="+mn-ea"/>
              </a:rPr>
              <a:t>Nega</a:t>
            </a:r>
            <a:r>
              <a:rPr kumimoji="1" lang="en-US" altLang="ja-JP" dirty="0" smtClean="0">
                <a:latin typeface="+mn-ea"/>
              </a:rPr>
              <a:t>tive </a:t>
            </a:r>
            <a:r>
              <a:rPr kumimoji="1" lang="en-US" altLang="ja-JP" dirty="0" err="1" smtClean="0">
                <a:latin typeface="+mn-ea"/>
              </a:rPr>
              <a:t>DBox</a:t>
            </a:r>
            <a:endParaRPr kumimoji="1" lang="ja-JP" altLang="en-US" dirty="0">
              <a:latin typeface="+mn-ea"/>
            </a:endParaRPr>
          </a:p>
        </p:txBody>
      </p:sp>
    </p:spTree>
    <p:extLst>
      <p:ext uri="{BB962C8B-B14F-4D97-AF65-F5344CB8AC3E}">
        <p14:creationId xmlns:p14="http://schemas.microsoft.com/office/powerpoint/2010/main" val="1153693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ボックス 16"/>
          <p:cNvSpPr txBox="1"/>
          <p:nvPr/>
        </p:nvSpPr>
        <p:spPr>
          <a:xfrm>
            <a:off x="4013388" y="6052039"/>
            <a:ext cx="5666171" cy="369332"/>
          </a:xfrm>
          <a:prstGeom prst="rect">
            <a:avLst/>
          </a:prstGeom>
          <a:noFill/>
        </p:spPr>
        <p:txBody>
          <a:bodyPr wrap="square" rtlCol="0">
            <a:spAutoFit/>
          </a:bodyPr>
          <a:lstStyle/>
          <a:p>
            <a:r>
              <a:rPr lang="ja-JP" altLang="en-US" dirty="0">
                <a:latin typeface="+mn-ea"/>
              </a:rPr>
              <a:t>図</a:t>
            </a:r>
            <a:r>
              <a:rPr lang="en-US" altLang="ja-JP" dirty="0" smtClean="0">
                <a:latin typeface="+mn-ea"/>
              </a:rPr>
              <a:t>2.7.1 </a:t>
            </a:r>
            <a:r>
              <a:rPr lang="ja-JP" altLang="en-US" dirty="0">
                <a:latin typeface="+mn-ea"/>
              </a:rPr>
              <a:t>学習と検証のプログラム実行の様子</a:t>
            </a:r>
            <a:endParaRPr kumimoji="1" lang="ja-JP" altLang="en-US" dirty="0">
              <a:latin typeface="+mn-ea"/>
            </a:endParaRPr>
          </a:p>
        </p:txBody>
      </p:sp>
      <p:pic>
        <p:nvPicPr>
          <p:cNvPr id="2" name="図 1"/>
          <p:cNvPicPr>
            <a:picLocks noChangeAspect="1"/>
          </p:cNvPicPr>
          <p:nvPr/>
        </p:nvPicPr>
        <p:blipFill>
          <a:blip r:embed="rId2"/>
          <a:stretch>
            <a:fillRect/>
          </a:stretch>
        </p:blipFill>
        <p:spPr>
          <a:xfrm>
            <a:off x="1726546" y="648821"/>
            <a:ext cx="8505825" cy="4305300"/>
          </a:xfrm>
          <a:prstGeom prst="rect">
            <a:avLst/>
          </a:prstGeom>
        </p:spPr>
      </p:pic>
    </p:spTree>
    <p:extLst>
      <p:ext uri="{BB962C8B-B14F-4D97-AF65-F5344CB8AC3E}">
        <p14:creationId xmlns:p14="http://schemas.microsoft.com/office/powerpoint/2010/main" val="618975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ボックス 16"/>
          <p:cNvSpPr txBox="1"/>
          <p:nvPr/>
        </p:nvSpPr>
        <p:spPr>
          <a:xfrm>
            <a:off x="4013388" y="6052039"/>
            <a:ext cx="5666171" cy="369332"/>
          </a:xfrm>
          <a:prstGeom prst="rect">
            <a:avLst/>
          </a:prstGeom>
          <a:noFill/>
        </p:spPr>
        <p:txBody>
          <a:bodyPr wrap="square" rtlCol="0">
            <a:spAutoFit/>
          </a:bodyPr>
          <a:lstStyle/>
          <a:p>
            <a:r>
              <a:rPr lang="ja-JP" altLang="en-US" dirty="0">
                <a:latin typeface="+mn-ea"/>
              </a:rPr>
              <a:t>図</a:t>
            </a:r>
            <a:r>
              <a:rPr lang="en-US" altLang="ja-JP" dirty="0" smtClean="0">
                <a:latin typeface="+mn-ea"/>
              </a:rPr>
              <a:t>2.7.2 </a:t>
            </a:r>
            <a:r>
              <a:rPr lang="ja-JP" altLang="en-US" dirty="0">
                <a:latin typeface="+mn-ea"/>
              </a:rPr>
              <a:t>学習データと検証データの損失の推移</a:t>
            </a:r>
          </a:p>
        </p:txBody>
      </p:sp>
      <p:pic>
        <p:nvPicPr>
          <p:cNvPr id="3" name="図 2"/>
          <p:cNvPicPr>
            <a:picLocks noChangeAspect="1"/>
          </p:cNvPicPr>
          <p:nvPr/>
        </p:nvPicPr>
        <p:blipFill>
          <a:blip r:embed="rId2"/>
          <a:stretch>
            <a:fillRect/>
          </a:stretch>
        </p:blipFill>
        <p:spPr>
          <a:xfrm>
            <a:off x="3628193" y="2367998"/>
            <a:ext cx="4200508" cy="2749534"/>
          </a:xfrm>
          <a:prstGeom prst="rect">
            <a:avLst/>
          </a:prstGeom>
        </p:spPr>
      </p:pic>
    </p:spTree>
    <p:extLst>
      <p:ext uri="{BB962C8B-B14F-4D97-AF65-F5344CB8AC3E}">
        <p14:creationId xmlns:p14="http://schemas.microsoft.com/office/powerpoint/2010/main" val="3989566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p:cNvSpPr txBox="1"/>
          <p:nvPr/>
        </p:nvSpPr>
        <p:spPr>
          <a:xfrm>
            <a:off x="3887882" y="6305203"/>
            <a:ext cx="5666171" cy="369332"/>
          </a:xfrm>
          <a:prstGeom prst="rect">
            <a:avLst/>
          </a:prstGeom>
          <a:noFill/>
        </p:spPr>
        <p:txBody>
          <a:bodyPr wrap="square" rtlCol="0">
            <a:spAutoFit/>
          </a:bodyPr>
          <a:lstStyle/>
          <a:p>
            <a:r>
              <a:rPr lang="ja-JP" altLang="en-US" dirty="0">
                <a:latin typeface="+mn-ea"/>
              </a:rPr>
              <a:t>図</a:t>
            </a:r>
            <a:r>
              <a:rPr lang="en-US" altLang="ja-JP" dirty="0" smtClean="0">
                <a:latin typeface="+mn-ea"/>
              </a:rPr>
              <a:t>2.8.1 </a:t>
            </a:r>
            <a:r>
              <a:rPr lang="ja-JP" altLang="en-US" dirty="0" smtClean="0">
                <a:latin typeface="+mn-ea"/>
              </a:rPr>
              <a:t>構築した</a:t>
            </a:r>
            <a:r>
              <a:rPr lang="en-US" altLang="ja-JP" dirty="0" smtClean="0">
                <a:latin typeface="+mn-ea"/>
              </a:rPr>
              <a:t>SSD</a:t>
            </a:r>
            <a:r>
              <a:rPr lang="ja-JP" altLang="en-US" dirty="0" smtClean="0">
                <a:latin typeface="+mn-ea"/>
              </a:rPr>
              <a:t>による物体検出の結果</a:t>
            </a:r>
            <a:endParaRPr lang="en-US" altLang="ja-JP" dirty="0" smtClean="0">
              <a:latin typeface="+mn-ea"/>
            </a:endParaRPr>
          </a:p>
        </p:txBody>
      </p:sp>
      <p:pic>
        <p:nvPicPr>
          <p:cNvPr id="3" name="図 2"/>
          <p:cNvPicPr>
            <a:picLocks noChangeAspect="1"/>
          </p:cNvPicPr>
          <p:nvPr/>
        </p:nvPicPr>
        <p:blipFill>
          <a:blip r:embed="rId2"/>
          <a:stretch>
            <a:fillRect/>
          </a:stretch>
        </p:blipFill>
        <p:spPr>
          <a:xfrm>
            <a:off x="2462212" y="962025"/>
            <a:ext cx="7267575" cy="4933950"/>
          </a:xfrm>
          <a:prstGeom prst="rect">
            <a:avLst/>
          </a:prstGeom>
        </p:spPr>
      </p:pic>
    </p:spTree>
    <p:extLst>
      <p:ext uri="{BB962C8B-B14F-4D97-AF65-F5344CB8AC3E}">
        <p14:creationId xmlns:p14="http://schemas.microsoft.com/office/powerpoint/2010/main" val="383898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p:cNvSpPr txBox="1"/>
          <p:nvPr/>
        </p:nvSpPr>
        <p:spPr>
          <a:xfrm>
            <a:off x="3887882" y="6305203"/>
            <a:ext cx="5666171" cy="369332"/>
          </a:xfrm>
          <a:prstGeom prst="rect">
            <a:avLst/>
          </a:prstGeom>
          <a:noFill/>
        </p:spPr>
        <p:txBody>
          <a:bodyPr wrap="square" rtlCol="0">
            <a:spAutoFit/>
          </a:bodyPr>
          <a:lstStyle/>
          <a:p>
            <a:r>
              <a:rPr lang="ja-JP" altLang="en-US" dirty="0">
                <a:latin typeface="+mn-ea"/>
              </a:rPr>
              <a:t>図</a:t>
            </a:r>
            <a:r>
              <a:rPr lang="en-US" altLang="ja-JP" dirty="0" smtClean="0">
                <a:latin typeface="+mn-ea"/>
              </a:rPr>
              <a:t>2.8.1 </a:t>
            </a:r>
            <a:r>
              <a:rPr lang="ja-JP" altLang="en-US" dirty="0" smtClean="0">
                <a:latin typeface="+mn-ea"/>
              </a:rPr>
              <a:t>構築した</a:t>
            </a:r>
            <a:r>
              <a:rPr lang="en-US" altLang="ja-JP" dirty="0" smtClean="0">
                <a:latin typeface="+mn-ea"/>
              </a:rPr>
              <a:t>SSD</a:t>
            </a:r>
            <a:r>
              <a:rPr lang="ja-JP" altLang="en-US" dirty="0" smtClean="0">
                <a:latin typeface="+mn-ea"/>
              </a:rPr>
              <a:t>による物体検出の結果</a:t>
            </a:r>
            <a:endParaRPr lang="en-US" altLang="ja-JP" dirty="0" smtClean="0">
              <a:latin typeface="+mn-ea"/>
            </a:endParaRPr>
          </a:p>
        </p:txBody>
      </p:sp>
      <p:pic>
        <p:nvPicPr>
          <p:cNvPr id="2" name="図 1"/>
          <p:cNvPicPr>
            <a:picLocks noChangeAspect="1"/>
          </p:cNvPicPr>
          <p:nvPr/>
        </p:nvPicPr>
        <p:blipFill>
          <a:blip r:embed="rId2"/>
          <a:stretch>
            <a:fillRect/>
          </a:stretch>
        </p:blipFill>
        <p:spPr>
          <a:xfrm>
            <a:off x="2486025" y="1023937"/>
            <a:ext cx="7219950" cy="4810125"/>
          </a:xfrm>
          <a:prstGeom prst="rect">
            <a:avLst/>
          </a:prstGeom>
        </p:spPr>
      </p:pic>
    </p:spTree>
    <p:extLst>
      <p:ext uri="{BB962C8B-B14F-4D97-AF65-F5344CB8AC3E}">
        <p14:creationId xmlns:p14="http://schemas.microsoft.com/office/powerpoint/2010/main" val="523422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810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34808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p:cNvSpPr txBox="1"/>
          <p:nvPr/>
        </p:nvSpPr>
        <p:spPr>
          <a:xfrm>
            <a:off x="4377115" y="5524252"/>
            <a:ext cx="5666171" cy="369332"/>
          </a:xfrm>
          <a:prstGeom prst="rect">
            <a:avLst/>
          </a:prstGeom>
          <a:noFill/>
        </p:spPr>
        <p:txBody>
          <a:bodyPr wrap="square" rtlCol="0">
            <a:spAutoFit/>
          </a:bodyPr>
          <a:lstStyle/>
          <a:p>
            <a:r>
              <a:rPr lang="ja-JP" altLang="ja-JP" dirty="0" smtClean="0"/>
              <a:t>図</a:t>
            </a:r>
            <a:r>
              <a:rPr lang="en-US" altLang="ja-JP" dirty="0" smtClean="0"/>
              <a:t>2.1.1 </a:t>
            </a:r>
            <a:r>
              <a:rPr lang="ja-JP" altLang="en-US" dirty="0" smtClean="0"/>
              <a:t>物体</a:t>
            </a:r>
            <a:r>
              <a:rPr lang="ja-JP" altLang="en-US" dirty="0"/>
              <a:t>検出の結果</a:t>
            </a:r>
            <a:endParaRPr lang="ja-JP" altLang="ja-JP" dirty="0"/>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24" y="1399559"/>
            <a:ext cx="5002306" cy="3329660"/>
          </a:xfrm>
          <a:prstGeom prst="rect">
            <a:avLst/>
          </a:prstGeom>
        </p:spPr>
      </p:pic>
      <p:pic>
        <p:nvPicPr>
          <p:cNvPr id="6" name="図 5"/>
          <p:cNvPicPr>
            <a:picLocks noChangeAspect="1"/>
          </p:cNvPicPr>
          <p:nvPr/>
        </p:nvPicPr>
        <p:blipFill>
          <a:blip r:embed="rId3"/>
          <a:stretch>
            <a:fillRect/>
          </a:stretch>
        </p:blipFill>
        <p:spPr>
          <a:xfrm>
            <a:off x="5602940" y="1315093"/>
            <a:ext cx="5440279" cy="3624460"/>
          </a:xfrm>
          <a:prstGeom prst="rect">
            <a:avLst/>
          </a:prstGeom>
        </p:spPr>
      </p:pic>
    </p:spTree>
    <p:extLst>
      <p:ext uri="{BB962C8B-B14F-4D97-AF65-F5344CB8AC3E}">
        <p14:creationId xmlns:p14="http://schemas.microsoft.com/office/powerpoint/2010/main" val="3841709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p:cNvSpPr txBox="1"/>
          <p:nvPr/>
        </p:nvSpPr>
        <p:spPr>
          <a:xfrm>
            <a:off x="6297521" y="6673334"/>
            <a:ext cx="5666171" cy="369332"/>
          </a:xfrm>
          <a:prstGeom prst="rect">
            <a:avLst/>
          </a:prstGeom>
          <a:noFill/>
        </p:spPr>
        <p:txBody>
          <a:bodyPr wrap="square" rtlCol="0">
            <a:spAutoFit/>
          </a:bodyPr>
          <a:lstStyle/>
          <a:p>
            <a:r>
              <a:rPr lang="ja-JP" altLang="en-US" dirty="0"/>
              <a:t>図</a:t>
            </a:r>
            <a:r>
              <a:rPr lang="en-US" altLang="ja-JP"/>
              <a:t>2.1.4 SSD300</a:t>
            </a:r>
            <a:r>
              <a:rPr lang="ja-JP" altLang="en-US" dirty="0"/>
              <a:t>による物体検出の</a:t>
            </a:r>
            <a:r>
              <a:rPr lang="en-US" altLang="ja-JP" dirty="0"/>
              <a:t>6step</a:t>
            </a:r>
            <a:r>
              <a:rPr lang="ja-JP" altLang="en-US" dirty="0"/>
              <a:t>の流れ</a:t>
            </a:r>
            <a:endParaRPr lang="ja-JP" altLang="ja-JP" dirty="0"/>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093" y="618722"/>
            <a:ext cx="1950720" cy="1298448"/>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0444" y="887490"/>
            <a:ext cx="782910" cy="787740"/>
          </a:xfrm>
          <a:prstGeom prst="rect">
            <a:avLst/>
          </a:prstGeom>
        </p:spPr>
      </p:pic>
      <p:sp>
        <p:nvSpPr>
          <p:cNvPr id="6" name="正方形/長方形 5"/>
          <p:cNvSpPr/>
          <p:nvPr/>
        </p:nvSpPr>
        <p:spPr>
          <a:xfrm>
            <a:off x="740447" y="201288"/>
            <a:ext cx="3431452" cy="369332"/>
          </a:xfrm>
          <a:prstGeom prst="rect">
            <a:avLst/>
          </a:prstGeom>
          <a:ln>
            <a:noFill/>
          </a:ln>
        </p:spPr>
        <p:txBody>
          <a:bodyPr wrap="none">
            <a:spAutoFit/>
          </a:bodyPr>
          <a:lstStyle/>
          <a:p>
            <a:r>
              <a:rPr lang="en-US" altLang="ja-JP" dirty="0" smtClean="0"/>
              <a:t>Step1. </a:t>
            </a:r>
            <a:r>
              <a:rPr lang="ja-JP" altLang="en-US" dirty="0" smtClean="0"/>
              <a:t>画像を</a:t>
            </a:r>
            <a:r>
              <a:rPr lang="en-US" altLang="ja-JP" dirty="0" smtClean="0"/>
              <a:t>300×300</a:t>
            </a:r>
            <a:r>
              <a:rPr lang="ja-JP" altLang="en-US" dirty="0" smtClean="0"/>
              <a:t>にリサイズ</a:t>
            </a:r>
            <a:endParaRPr lang="ja-JP" altLang="en-US" dirty="0"/>
          </a:p>
        </p:txBody>
      </p:sp>
      <p:cxnSp>
        <p:nvCxnSpPr>
          <p:cNvPr id="7" name="直線矢印コネクタ 6"/>
          <p:cNvCxnSpPr/>
          <p:nvPr/>
        </p:nvCxnSpPr>
        <p:spPr>
          <a:xfrm>
            <a:off x="3058427" y="1267945"/>
            <a:ext cx="400403"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5304673" y="204868"/>
            <a:ext cx="4002121" cy="369332"/>
          </a:xfrm>
          <a:prstGeom prst="rect">
            <a:avLst/>
          </a:prstGeom>
          <a:ln>
            <a:noFill/>
          </a:ln>
        </p:spPr>
        <p:txBody>
          <a:bodyPr wrap="none">
            <a:spAutoFit/>
          </a:bodyPr>
          <a:lstStyle/>
          <a:p>
            <a:r>
              <a:rPr lang="en-US" altLang="ja-JP" dirty="0" smtClean="0"/>
              <a:t>Step2. </a:t>
            </a:r>
            <a:r>
              <a:rPr lang="ja-JP" altLang="en-US" dirty="0" smtClean="0"/>
              <a:t>デフォルトボックス</a:t>
            </a:r>
            <a:r>
              <a:rPr lang="en-US" altLang="ja-JP" dirty="0"/>
              <a:t>8,732</a:t>
            </a:r>
            <a:r>
              <a:rPr lang="ja-JP" altLang="en-US" dirty="0"/>
              <a:t>個を</a:t>
            </a:r>
            <a:r>
              <a:rPr lang="ja-JP" altLang="en-US" dirty="0" smtClean="0"/>
              <a:t>用意</a:t>
            </a:r>
            <a:endParaRPr lang="ja-JP" altLang="en-US"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7526" y="887490"/>
            <a:ext cx="782910" cy="787740"/>
          </a:xfrm>
          <a:prstGeom prst="rect">
            <a:avLst/>
          </a:prstGeom>
        </p:spPr>
      </p:pic>
      <p:sp>
        <p:nvSpPr>
          <p:cNvPr id="10" name="正方形/長方形 9"/>
          <p:cNvSpPr/>
          <p:nvPr/>
        </p:nvSpPr>
        <p:spPr>
          <a:xfrm>
            <a:off x="5555456" y="943288"/>
            <a:ext cx="650912" cy="65476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606985" y="1009962"/>
            <a:ext cx="379179" cy="25798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5981645" y="1458542"/>
            <a:ext cx="136730" cy="13951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6118375" y="1009962"/>
            <a:ext cx="156919" cy="2961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2360033" y="2894655"/>
            <a:ext cx="1192362" cy="754616"/>
          </a:xfrm>
          <a:prstGeom prst="rect">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smtClean="0">
                <a:solidFill>
                  <a:schemeClr val="tx1"/>
                </a:solidFill>
                <a:latin typeface="+mn-ea"/>
              </a:rPr>
              <a:t>ＳＳＤ </a:t>
            </a:r>
            <a:r>
              <a:rPr lang="en-US" altLang="ja-JP" smtClean="0">
                <a:solidFill>
                  <a:schemeClr val="tx1"/>
                </a:solidFill>
                <a:latin typeface="+mn-ea"/>
              </a:rPr>
              <a:t>net</a:t>
            </a:r>
            <a:endParaRPr lang="en-US" altLang="ja-JP" dirty="0" smtClean="0">
              <a:solidFill>
                <a:schemeClr val="tx1"/>
              </a:solidFill>
              <a:latin typeface="+mn-ea"/>
            </a:endParaRPr>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012" y="2894655"/>
            <a:ext cx="782910" cy="787740"/>
          </a:xfrm>
          <a:prstGeom prst="rect">
            <a:avLst/>
          </a:prstGeom>
        </p:spPr>
      </p:pic>
      <p:cxnSp>
        <p:nvCxnSpPr>
          <p:cNvPr id="17" name="直線矢印コネクタ 16"/>
          <p:cNvCxnSpPr/>
          <p:nvPr/>
        </p:nvCxnSpPr>
        <p:spPr>
          <a:xfrm>
            <a:off x="1801124" y="3288525"/>
            <a:ext cx="400403"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0636" y="2271186"/>
            <a:ext cx="3912353" cy="369332"/>
          </a:xfrm>
          <a:prstGeom prst="rect">
            <a:avLst/>
          </a:prstGeom>
          <a:ln>
            <a:noFill/>
          </a:ln>
        </p:spPr>
        <p:txBody>
          <a:bodyPr wrap="none">
            <a:spAutoFit/>
          </a:bodyPr>
          <a:lstStyle/>
          <a:p>
            <a:r>
              <a:rPr lang="en-US" altLang="ja-JP" dirty="0" smtClean="0"/>
              <a:t>Step3. </a:t>
            </a:r>
            <a:r>
              <a:rPr lang="ja-JP" altLang="en-US" dirty="0" smtClean="0"/>
              <a:t>画像を</a:t>
            </a:r>
            <a:r>
              <a:rPr lang="en-US" altLang="ja-JP" dirty="0" smtClean="0"/>
              <a:t>SSD</a:t>
            </a:r>
            <a:r>
              <a:rPr lang="ja-JP" altLang="en-US" dirty="0" smtClean="0"/>
              <a:t>のネットワークに入力</a:t>
            </a:r>
            <a:endParaRPr lang="ja-JP" altLang="en-US" dirty="0"/>
          </a:p>
        </p:txBody>
      </p:sp>
      <p:cxnSp>
        <p:nvCxnSpPr>
          <p:cNvPr id="19" name="直線矢印コネクタ 18"/>
          <p:cNvCxnSpPr/>
          <p:nvPr/>
        </p:nvCxnSpPr>
        <p:spPr>
          <a:xfrm>
            <a:off x="3710901" y="3271963"/>
            <a:ext cx="400403"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4111304" y="2878649"/>
            <a:ext cx="7471096" cy="646331"/>
          </a:xfrm>
          <a:prstGeom prst="rect">
            <a:avLst/>
          </a:prstGeom>
          <a:ln>
            <a:noFill/>
          </a:ln>
        </p:spPr>
        <p:txBody>
          <a:bodyPr wrap="square">
            <a:spAutoFit/>
          </a:bodyPr>
          <a:lstStyle/>
          <a:p>
            <a:r>
              <a:rPr lang="en-US" altLang="ja-JP" dirty="0" smtClean="0"/>
              <a:t>【</a:t>
            </a:r>
            <a:r>
              <a:rPr lang="ja-JP" altLang="en-US" dirty="0" smtClean="0"/>
              <a:t>出力</a:t>
            </a:r>
            <a:r>
              <a:rPr lang="en-US" altLang="ja-JP" dirty="0" smtClean="0"/>
              <a:t>】</a:t>
            </a:r>
          </a:p>
          <a:p>
            <a:r>
              <a:rPr lang="ja-JP" altLang="en-US" dirty="0" smtClean="0"/>
              <a:t>デフォルトボックス</a:t>
            </a:r>
            <a:r>
              <a:rPr lang="en-US" altLang="ja-JP" dirty="0"/>
              <a:t>8,732</a:t>
            </a:r>
            <a:r>
              <a:rPr lang="ja-JP" altLang="en-US" dirty="0" smtClean="0"/>
              <a:t>個</a:t>
            </a:r>
            <a:r>
              <a:rPr lang="en-US" altLang="ja-JP" smtClean="0"/>
              <a:t>×</a:t>
            </a:r>
            <a:r>
              <a:rPr lang="ja-JP" altLang="en-US" dirty="0" smtClean="0"/>
              <a:t>（各クラスの信頼度：</a:t>
            </a:r>
            <a:r>
              <a:rPr lang="en-US" altLang="ja-JP" dirty="0" smtClean="0"/>
              <a:t>21</a:t>
            </a:r>
            <a:r>
              <a:rPr lang="ja-JP" altLang="en-US" dirty="0" smtClean="0"/>
              <a:t>個 </a:t>
            </a:r>
            <a:r>
              <a:rPr lang="en-US" altLang="ja-JP" dirty="0" smtClean="0"/>
              <a:t>+ </a:t>
            </a:r>
            <a:r>
              <a:rPr lang="ja-JP" altLang="en-US" dirty="0" smtClean="0"/>
              <a:t>オフセット：</a:t>
            </a:r>
            <a:r>
              <a:rPr lang="en-US" altLang="ja-JP" dirty="0" smtClean="0"/>
              <a:t>4</a:t>
            </a:r>
            <a:r>
              <a:rPr lang="ja-JP" altLang="en-US" dirty="0" smtClean="0"/>
              <a:t>個）</a:t>
            </a:r>
            <a:endParaRPr lang="ja-JP" altLang="en-US" dirty="0"/>
          </a:p>
        </p:txBody>
      </p:sp>
      <p:sp>
        <p:nvSpPr>
          <p:cNvPr id="21" name="正方形/長方形 20"/>
          <p:cNvSpPr/>
          <p:nvPr/>
        </p:nvSpPr>
        <p:spPr>
          <a:xfrm>
            <a:off x="740447" y="3997677"/>
            <a:ext cx="4630498" cy="369332"/>
          </a:xfrm>
          <a:prstGeom prst="rect">
            <a:avLst/>
          </a:prstGeom>
          <a:ln>
            <a:noFill/>
          </a:ln>
        </p:spPr>
        <p:txBody>
          <a:bodyPr wrap="none">
            <a:spAutoFit/>
          </a:bodyPr>
          <a:lstStyle/>
          <a:p>
            <a:r>
              <a:rPr lang="en-US" altLang="ja-JP" dirty="0" smtClean="0"/>
              <a:t>Step4. </a:t>
            </a:r>
            <a:r>
              <a:rPr lang="ja-JP" altLang="en-US" dirty="0" smtClean="0"/>
              <a:t>信頼度上位のデフォルトボックスを抽出</a:t>
            </a:r>
            <a:endParaRPr lang="ja-JP" altLang="en-US" dirty="0"/>
          </a:p>
        </p:txBody>
      </p:sp>
      <p:pic>
        <p:nvPicPr>
          <p:cNvPr id="22" name="図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012" y="4474224"/>
            <a:ext cx="782910" cy="787740"/>
          </a:xfrm>
          <a:prstGeom prst="rect">
            <a:avLst/>
          </a:prstGeom>
        </p:spPr>
      </p:pic>
      <p:sp>
        <p:nvSpPr>
          <p:cNvPr id="23" name="正方形/長方形 22"/>
          <p:cNvSpPr/>
          <p:nvPr/>
        </p:nvSpPr>
        <p:spPr>
          <a:xfrm>
            <a:off x="851942" y="4530022"/>
            <a:ext cx="650912" cy="67470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903471" y="4596696"/>
            <a:ext cx="379179" cy="25798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6181729" y="3984262"/>
            <a:ext cx="4109523" cy="369332"/>
          </a:xfrm>
          <a:prstGeom prst="rect">
            <a:avLst/>
          </a:prstGeom>
          <a:ln>
            <a:noFill/>
          </a:ln>
        </p:spPr>
        <p:txBody>
          <a:bodyPr wrap="none">
            <a:spAutoFit/>
          </a:bodyPr>
          <a:lstStyle/>
          <a:p>
            <a:r>
              <a:rPr lang="en-US" altLang="ja-JP" dirty="0" smtClean="0"/>
              <a:t>Step5. </a:t>
            </a:r>
            <a:r>
              <a:rPr lang="ja-JP" altLang="en-US" dirty="0" smtClean="0"/>
              <a:t>オフセットによる修正と被りの除去</a:t>
            </a:r>
            <a:endParaRPr lang="ja-JP" altLang="en-US" dirty="0"/>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5294" y="4460809"/>
            <a:ext cx="782910" cy="787740"/>
          </a:xfrm>
          <a:prstGeom prst="rect">
            <a:avLst/>
          </a:prstGeom>
        </p:spPr>
      </p:pic>
      <p:sp>
        <p:nvSpPr>
          <p:cNvPr id="29" name="正方形/長方形 28"/>
          <p:cNvSpPr/>
          <p:nvPr/>
        </p:nvSpPr>
        <p:spPr>
          <a:xfrm>
            <a:off x="6320437" y="4484730"/>
            <a:ext cx="629004" cy="756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40447" y="5516441"/>
            <a:ext cx="4662558" cy="369332"/>
          </a:xfrm>
          <a:prstGeom prst="rect">
            <a:avLst/>
          </a:prstGeom>
          <a:ln>
            <a:noFill/>
          </a:ln>
        </p:spPr>
        <p:txBody>
          <a:bodyPr wrap="none">
            <a:spAutoFit/>
          </a:bodyPr>
          <a:lstStyle/>
          <a:p>
            <a:r>
              <a:rPr lang="en-US" altLang="ja-JP" smtClean="0"/>
              <a:t>Step6. </a:t>
            </a:r>
            <a:r>
              <a:rPr lang="ja-JP" altLang="en-US" dirty="0" smtClean="0"/>
              <a:t>一定の信頼度以上のものを最終出力に</a:t>
            </a:r>
            <a:endParaRPr lang="ja-JP" altLang="en-US" dirty="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447" y="6208776"/>
            <a:ext cx="1950720" cy="1298448"/>
          </a:xfrm>
          <a:prstGeom prst="rect">
            <a:avLst/>
          </a:prstGeom>
        </p:spPr>
      </p:pic>
      <p:sp>
        <p:nvSpPr>
          <p:cNvPr id="34" name="正方形/長方形 33"/>
          <p:cNvSpPr/>
          <p:nvPr/>
        </p:nvSpPr>
        <p:spPr>
          <a:xfrm>
            <a:off x="884009" y="6224336"/>
            <a:ext cx="1486183" cy="1260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509844" y="5887052"/>
            <a:ext cx="982961" cy="369332"/>
          </a:xfrm>
          <a:prstGeom prst="rect">
            <a:avLst/>
          </a:prstGeom>
          <a:ln>
            <a:noFill/>
          </a:ln>
        </p:spPr>
        <p:txBody>
          <a:bodyPr wrap="none">
            <a:spAutoFit/>
          </a:bodyPr>
          <a:lstStyle/>
          <a:p>
            <a:r>
              <a:rPr lang="en-US" altLang="ja-JP" dirty="0" smtClean="0">
                <a:solidFill>
                  <a:srgbClr val="FF0000"/>
                </a:solidFill>
              </a:rPr>
              <a:t>dog</a:t>
            </a:r>
            <a:r>
              <a:rPr lang="ja-JP" altLang="en-US" dirty="0" smtClean="0">
                <a:solidFill>
                  <a:srgbClr val="FF0000"/>
                </a:solidFill>
              </a:rPr>
              <a:t>　</a:t>
            </a:r>
            <a:r>
              <a:rPr lang="en-US" altLang="ja-JP" smtClean="0">
                <a:solidFill>
                  <a:srgbClr val="FF0000"/>
                </a:solidFill>
              </a:rPr>
              <a:t>0.7</a:t>
            </a:r>
            <a:endParaRPr lang="ja-JP" altLang="en-US" dirty="0">
              <a:solidFill>
                <a:srgbClr val="FF0000"/>
              </a:solidFill>
            </a:endParaRPr>
          </a:p>
        </p:txBody>
      </p:sp>
    </p:spTree>
    <p:extLst>
      <p:ext uri="{BB962C8B-B14F-4D97-AF65-F5344CB8AC3E}">
        <p14:creationId xmlns:p14="http://schemas.microsoft.com/office/powerpoint/2010/main" val="2037756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p:cNvSpPr txBox="1"/>
          <p:nvPr/>
        </p:nvSpPr>
        <p:spPr>
          <a:xfrm>
            <a:off x="4323327" y="6488668"/>
            <a:ext cx="5666171" cy="369332"/>
          </a:xfrm>
          <a:prstGeom prst="rect">
            <a:avLst/>
          </a:prstGeom>
          <a:noFill/>
        </p:spPr>
        <p:txBody>
          <a:bodyPr wrap="square" rtlCol="0">
            <a:spAutoFit/>
          </a:bodyPr>
          <a:lstStyle/>
          <a:p>
            <a:r>
              <a:rPr lang="ja-JP" altLang="ja-JP" dirty="0" smtClean="0"/>
              <a:t>図</a:t>
            </a:r>
            <a:r>
              <a:rPr lang="en-US" altLang="ja-JP" dirty="0" smtClean="0"/>
              <a:t>2.2.2 SSD</a:t>
            </a:r>
            <a:r>
              <a:rPr lang="ja-JP" altLang="en-US" dirty="0" smtClean="0"/>
              <a:t>アルゴリズムの全体像</a:t>
            </a:r>
            <a:endParaRPr lang="ja-JP" altLang="ja-JP" dirty="0"/>
          </a:p>
        </p:txBody>
      </p:sp>
      <p:sp>
        <p:nvSpPr>
          <p:cNvPr id="5" name="正方形/長方形 4"/>
          <p:cNvSpPr/>
          <p:nvPr/>
        </p:nvSpPr>
        <p:spPr>
          <a:xfrm>
            <a:off x="26262" y="5659150"/>
            <a:ext cx="2175339" cy="307777"/>
          </a:xfrm>
          <a:prstGeom prst="rect">
            <a:avLst/>
          </a:prstGeom>
          <a:ln>
            <a:noFill/>
          </a:ln>
        </p:spPr>
        <p:txBody>
          <a:bodyPr wrap="none">
            <a:spAutoFit/>
          </a:bodyPr>
          <a:lstStyle/>
          <a:p>
            <a:r>
              <a:rPr lang="en-US" altLang="ja-JP" sz="1400" dirty="0" smtClean="0"/>
              <a:t>※</a:t>
            </a:r>
            <a:r>
              <a:rPr lang="en-US" altLang="ja-JP" sz="1400" dirty="0" err="1" smtClean="0"/>
              <a:t>cfg</a:t>
            </a:r>
            <a:r>
              <a:rPr lang="ja-JP" altLang="en-US" sz="1400" dirty="0" smtClean="0"/>
              <a:t>：</a:t>
            </a:r>
            <a:r>
              <a:rPr lang="en-US" altLang="ja-JP" sz="1400" dirty="0" smtClean="0"/>
              <a:t>configuration</a:t>
            </a:r>
            <a:r>
              <a:rPr lang="ja-JP" altLang="en-US" sz="1400" dirty="0" smtClean="0"/>
              <a:t>（設定）</a:t>
            </a:r>
            <a:endParaRPr lang="ja-JP" altLang="en-US" sz="1400" dirty="0"/>
          </a:p>
        </p:txBody>
      </p:sp>
      <p:sp>
        <p:nvSpPr>
          <p:cNvPr id="12" name="正方形/長方形 11"/>
          <p:cNvSpPr/>
          <p:nvPr/>
        </p:nvSpPr>
        <p:spPr>
          <a:xfrm>
            <a:off x="343719" y="1042608"/>
            <a:ext cx="839867" cy="58270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37255" y="1809978"/>
            <a:ext cx="646331" cy="369332"/>
          </a:xfrm>
          <a:prstGeom prst="rect">
            <a:avLst/>
          </a:prstGeom>
          <a:ln>
            <a:noFill/>
          </a:ln>
        </p:spPr>
        <p:txBody>
          <a:bodyPr wrap="none">
            <a:spAutoFit/>
          </a:bodyPr>
          <a:lstStyle/>
          <a:p>
            <a:r>
              <a:rPr lang="ja-JP" altLang="en-US" dirty="0" smtClean="0"/>
              <a:t>画像</a:t>
            </a:r>
            <a:endParaRPr lang="ja-JP" altLang="en-US" dirty="0"/>
          </a:p>
        </p:txBody>
      </p:sp>
      <p:sp>
        <p:nvSpPr>
          <p:cNvPr id="24" name="正方形/長方形 23"/>
          <p:cNvSpPr/>
          <p:nvPr/>
        </p:nvSpPr>
        <p:spPr>
          <a:xfrm>
            <a:off x="489805" y="1227274"/>
            <a:ext cx="839867" cy="58270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134526" y="2987056"/>
            <a:ext cx="1550424" cy="369332"/>
          </a:xfrm>
          <a:prstGeom prst="rect">
            <a:avLst/>
          </a:prstGeom>
          <a:ln>
            <a:noFill/>
          </a:ln>
        </p:spPr>
        <p:txBody>
          <a:bodyPr wrap="none">
            <a:spAutoFit/>
          </a:bodyPr>
          <a:lstStyle/>
          <a:p>
            <a:r>
              <a:rPr lang="ja-JP" altLang="en-US" dirty="0" smtClean="0"/>
              <a:t>アノテーション</a:t>
            </a:r>
            <a:endParaRPr lang="ja-JP" altLang="en-US"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948" y="2346080"/>
            <a:ext cx="590790" cy="59079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0420" y="2346080"/>
            <a:ext cx="590790" cy="590790"/>
          </a:xfrm>
          <a:prstGeom prst="rect">
            <a:avLst/>
          </a:prstGeom>
        </p:spPr>
      </p:pic>
      <p:pic>
        <p:nvPicPr>
          <p:cNvPr id="27" name="図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7516" y="3472972"/>
            <a:ext cx="548299" cy="548299"/>
          </a:xfrm>
          <a:prstGeom prst="rect">
            <a:avLst/>
          </a:prstGeom>
        </p:spPr>
      </p:pic>
      <p:sp>
        <p:nvSpPr>
          <p:cNvPr id="28" name="正方形/長方形 27"/>
          <p:cNvSpPr/>
          <p:nvPr/>
        </p:nvSpPr>
        <p:spPr>
          <a:xfrm>
            <a:off x="143490" y="4105626"/>
            <a:ext cx="1604606" cy="369332"/>
          </a:xfrm>
          <a:prstGeom prst="rect">
            <a:avLst/>
          </a:prstGeom>
          <a:ln>
            <a:noFill/>
          </a:ln>
        </p:spPr>
        <p:txBody>
          <a:bodyPr wrap="none">
            <a:spAutoFit/>
          </a:bodyPr>
          <a:lstStyle/>
          <a:p>
            <a:r>
              <a:rPr lang="ja-JP" altLang="en-US" dirty="0" smtClean="0"/>
              <a:t>データセット</a:t>
            </a:r>
            <a:r>
              <a:rPr lang="en-US" altLang="ja-JP" dirty="0" err="1" smtClean="0"/>
              <a:t>cfg</a:t>
            </a:r>
            <a:endParaRPr lang="ja-JP" altLang="en-US" dirty="0"/>
          </a:p>
        </p:txBody>
      </p:sp>
      <p:sp>
        <p:nvSpPr>
          <p:cNvPr id="29" name="正方形/長方形 28"/>
          <p:cNvSpPr/>
          <p:nvPr/>
        </p:nvSpPr>
        <p:spPr>
          <a:xfrm>
            <a:off x="361539" y="5179371"/>
            <a:ext cx="926536" cy="369332"/>
          </a:xfrm>
          <a:prstGeom prst="rect">
            <a:avLst/>
          </a:prstGeom>
          <a:ln>
            <a:noFill/>
          </a:ln>
        </p:spPr>
        <p:txBody>
          <a:bodyPr wrap="none">
            <a:spAutoFit/>
          </a:bodyPr>
          <a:lstStyle/>
          <a:p>
            <a:r>
              <a:rPr lang="en-US" altLang="ja-JP" dirty="0" smtClean="0"/>
              <a:t>DL</a:t>
            </a:r>
            <a:r>
              <a:rPr lang="ja-JP" altLang="en-US" dirty="0" smtClean="0"/>
              <a:t>の</a:t>
            </a:r>
            <a:r>
              <a:rPr lang="en-US" altLang="ja-JP" dirty="0" err="1" smtClean="0"/>
              <a:t>cfg</a:t>
            </a:r>
            <a:endParaRPr lang="ja-JP" altLang="en-US" dirty="0"/>
          </a:p>
        </p:txBody>
      </p:sp>
      <p:pic>
        <p:nvPicPr>
          <p:cNvPr id="30" name="図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287" y="4575427"/>
            <a:ext cx="548299" cy="548299"/>
          </a:xfrm>
          <a:prstGeom prst="rect">
            <a:avLst/>
          </a:prstGeom>
        </p:spPr>
      </p:pic>
      <p:sp>
        <p:nvSpPr>
          <p:cNvPr id="31" name="正方形/長方形 30"/>
          <p:cNvSpPr/>
          <p:nvPr/>
        </p:nvSpPr>
        <p:spPr>
          <a:xfrm>
            <a:off x="-16761" y="254864"/>
            <a:ext cx="1465466" cy="369332"/>
          </a:xfrm>
          <a:prstGeom prst="rect">
            <a:avLst/>
          </a:prstGeom>
          <a:ln>
            <a:noFill/>
          </a:ln>
        </p:spPr>
        <p:txBody>
          <a:bodyPr wrap="none">
            <a:spAutoFit/>
          </a:bodyPr>
          <a:lstStyle/>
          <a:p>
            <a:r>
              <a:rPr lang="ja-JP" altLang="en-US" dirty="0" smtClean="0"/>
              <a:t>入力ファイル</a:t>
            </a:r>
            <a:endParaRPr lang="ja-JP" altLang="en-US" dirty="0"/>
          </a:p>
        </p:txBody>
      </p:sp>
      <p:sp>
        <p:nvSpPr>
          <p:cNvPr id="32" name="正方形/長方形 31"/>
          <p:cNvSpPr/>
          <p:nvPr/>
        </p:nvSpPr>
        <p:spPr>
          <a:xfrm>
            <a:off x="26262" y="643307"/>
            <a:ext cx="2001411" cy="4925588"/>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2286056" y="254864"/>
            <a:ext cx="901465" cy="369332"/>
          </a:xfrm>
          <a:prstGeom prst="rect">
            <a:avLst/>
          </a:prstGeom>
          <a:ln>
            <a:noFill/>
          </a:ln>
        </p:spPr>
        <p:txBody>
          <a:bodyPr wrap="none">
            <a:spAutoFit/>
          </a:bodyPr>
          <a:lstStyle/>
          <a:p>
            <a:r>
              <a:rPr lang="en-US" altLang="ja-JP" dirty="0" smtClean="0"/>
              <a:t>Dataset</a:t>
            </a:r>
            <a:endParaRPr lang="ja-JP" altLang="en-US" dirty="0"/>
          </a:p>
        </p:txBody>
      </p:sp>
      <p:sp>
        <p:nvSpPr>
          <p:cNvPr id="34" name="正方形/長方形 33"/>
          <p:cNvSpPr/>
          <p:nvPr/>
        </p:nvSpPr>
        <p:spPr>
          <a:xfrm>
            <a:off x="2300369" y="643307"/>
            <a:ext cx="1557010" cy="4925588"/>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p:cNvCxnSpPr/>
          <p:nvPr/>
        </p:nvCxnSpPr>
        <p:spPr>
          <a:xfrm>
            <a:off x="1556777" y="1393132"/>
            <a:ext cx="93541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5728503" y="254864"/>
            <a:ext cx="2002471" cy="369332"/>
          </a:xfrm>
          <a:prstGeom prst="rect">
            <a:avLst/>
          </a:prstGeom>
          <a:ln>
            <a:noFill/>
          </a:ln>
        </p:spPr>
        <p:txBody>
          <a:bodyPr wrap="none">
            <a:spAutoFit/>
          </a:bodyPr>
          <a:lstStyle/>
          <a:p>
            <a:r>
              <a:rPr lang="ja-JP" altLang="en-US" dirty="0" smtClean="0"/>
              <a:t>ネットワークモデル</a:t>
            </a:r>
            <a:endParaRPr lang="ja-JP" altLang="en-US" dirty="0"/>
          </a:p>
        </p:txBody>
      </p:sp>
      <p:sp>
        <p:nvSpPr>
          <p:cNvPr id="37" name="正方形/長方形 36"/>
          <p:cNvSpPr/>
          <p:nvPr/>
        </p:nvSpPr>
        <p:spPr>
          <a:xfrm>
            <a:off x="2483220" y="1024540"/>
            <a:ext cx="1210595" cy="632012"/>
          </a:xfrm>
          <a:prstGeom prst="rect">
            <a:avLst/>
          </a:prstGeom>
          <a:solidFill>
            <a:srgbClr val="FFFF0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Data</a:t>
            </a:r>
            <a:br>
              <a:rPr lang="en-US" altLang="ja-JP" dirty="0" smtClean="0">
                <a:solidFill>
                  <a:schemeClr val="tx1"/>
                </a:solidFill>
                <a:latin typeface="+mn-ea"/>
              </a:rPr>
            </a:br>
            <a:r>
              <a:rPr lang="en-US" altLang="ja-JP" dirty="0" smtClean="0">
                <a:solidFill>
                  <a:schemeClr val="tx1"/>
                </a:solidFill>
                <a:latin typeface="+mn-ea"/>
              </a:rPr>
              <a:t>Transform</a:t>
            </a:r>
            <a:endParaRPr lang="ja-JP" altLang="en-US" dirty="0">
              <a:solidFill>
                <a:schemeClr val="tx1"/>
              </a:solidFill>
              <a:latin typeface="+mn-ea"/>
            </a:endParaRPr>
          </a:p>
        </p:txBody>
      </p:sp>
      <p:sp>
        <p:nvSpPr>
          <p:cNvPr id="38" name="正方形/長方形 37"/>
          <p:cNvSpPr/>
          <p:nvPr/>
        </p:nvSpPr>
        <p:spPr>
          <a:xfrm>
            <a:off x="2444709" y="1660106"/>
            <a:ext cx="1212191" cy="461665"/>
          </a:xfrm>
          <a:prstGeom prst="rect">
            <a:avLst/>
          </a:prstGeom>
          <a:ln>
            <a:noFill/>
          </a:ln>
        </p:spPr>
        <p:txBody>
          <a:bodyPr wrap="none">
            <a:spAutoFit/>
          </a:bodyPr>
          <a:lstStyle/>
          <a:p>
            <a:r>
              <a:rPr lang="en-US" altLang="ja-JP" sz="1200" dirty="0" smtClean="0"/>
              <a:t>※</a:t>
            </a:r>
            <a:r>
              <a:rPr lang="ja-JP" altLang="en-US" sz="1200" dirty="0" smtClean="0"/>
              <a:t>学習と推論で</a:t>
            </a:r>
            <a:r>
              <a:rPr lang="en-US" altLang="ja-JP" sz="1200" dirty="0" smtClean="0"/>
              <a:t/>
            </a:r>
            <a:br>
              <a:rPr lang="en-US" altLang="ja-JP" sz="1200" dirty="0" smtClean="0"/>
            </a:br>
            <a:r>
              <a:rPr lang="ja-JP" altLang="en-US" sz="1200" dirty="0" smtClean="0"/>
              <a:t>　挙動が異なる</a:t>
            </a:r>
            <a:endParaRPr lang="ja-JP" altLang="en-US" sz="1200" dirty="0"/>
          </a:p>
        </p:txBody>
      </p:sp>
      <p:cxnSp>
        <p:nvCxnSpPr>
          <p:cNvPr id="40" name="直線矢印コネクタ 39"/>
          <p:cNvCxnSpPr/>
          <p:nvPr/>
        </p:nvCxnSpPr>
        <p:spPr>
          <a:xfrm>
            <a:off x="1556777" y="2641475"/>
            <a:ext cx="90851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p:cNvSpPr/>
          <p:nvPr/>
        </p:nvSpPr>
        <p:spPr>
          <a:xfrm>
            <a:off x="2482861" y="2302177"/>
            <a:ext cx="1210595" cy="632012"/>
          </a:xfrm>
          <a:prstGeom prst="rect">
            <a:avLst/>
          </a:prstGeom>
          <a:solidFill>
            <a:srgbClr val="FFFF0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Anno_</a:t>
            </a:r>
            <a:br>
              <a:rPr lang="en-US" altLang="ja-JP" dirty="0" smtClean="0">
                <a:solidFill>
                  <a:schemeClr val="tx1"/>
                </a:solidFill>
                <a:latin typeface="+mn-ea"/>
              </a:rPr>
            </a:br>
            <a:r>
              <a:rPr lang="en-US" altLang="ja-JP" dirty="0" smtClean="0">
                <a:solidFill>
                  <a:schemeClr val="tx1"/>
                </a:solidFill>
                <a:latin typeface="+mn-ea"/>
              </a:rPr>
              <a:t>xml2list</a:t>
            </a:r>
            <a:endParaRPr lang="ja-JP" altLang="en-US" dirty="0">
              <a:solidFill>
                <a:schemeClr val="tx1"/>
              </a:solidFill>
              <a:latin typeface="+mn-ea"/>
            </a:endParaRPr>
          </a:p>
        </p:txBody>
      </p:sp>
      <p:sp>
        <p:nvSpPr>
          <p:cNvPr id="42" name="正方形/長方形 41"/>
          <p:cNvSpPr/>
          <p:nvPr/>
        </p:nvSpPr>
        <p:spPr>
          <a:xfrm>
            <a:off x="2746726" y="5666675"/>
            <a:ext cx="792254" cy="292726"/>
          </a:xfrm>
          <a:prstGeom prst="rect">
            <a:avLst/>
          </a:prstGeom>
          <a:solidFill>
            <a:srgbClr val="FFFF0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1400" dirty="0">
                <a:solidFill>
                  <a:schemeClr val="tx1"/>
                </a:solidFill>
                <a:latin typeface="+mn-ea"/>
              </a:rPr>
              <a:t>クラス</a:t>
            </a:r>
          </a:p>
        </p:txBody>
      </p:sp>
      <p:sp>
        <p:nvSpPr>
          <p:cNvPr id="43" name="正方形/長方形 42"/>
          <p:cNvSpPr/>
          <p:nvPr/>
        </p:nvSpPr>
        <p:spPr>
          <a:xfrm>
            <a:off x="2382524" y="5659150"/>
            <a:ext cx="364202" cy="307777"/>
          </a:xfrm>
          <a:prstGeom prst="rect">
            <a:avLst/>
          </a:prstGeom>
          <a:ln>
            <a:noFill/>
          </a:ln>
        </p:spPr>
        <p:txBody>
          <a:bodyPr wrap="none">
            <a:spAutoFit/>
          </a:bodyPr>
          <a:lstStyle/>
          <a:p>
            <a:r>
              <a:rPr lang="en-US" altLang="ja-JP" sz="1400" dirty="0" smtClean="0"/>
              <a:t>※</a:t>
            </a:r>
            <a:endParaRPr lang="ja-JP" altLang="en-US" sz="1400" dirty="0"/>
          </a:p>
        </p:txBody>
      </p:sp>
      <p:sp>
        <p:nvSpPr>
          <p:cNvPr id="48" name="正方形/長方形 47"/>
          <p:cNvSpPr/>
          <p:nvPr/>
        </p:nvSpPr>
        <p:spPr>
          <a:xfrm>
            <a:off x="4087272" y="254864"/>
            <a:ext cx="1268168" cy="369332"/>
          </a:xfrm>
          <a:prstGeom prst="rect">
            <a:avLst/>
          </a:prstGeom>
          <a:ln>
            <a:noFill/>
          </a:ln>
        </p:spPr>
        <p:txBody>
          <a:bodyPr wrap="none">
            <a:spAutoFit/>
          </a:bodyPr>
          <a:lstStyle/>
          <a:p>
            <a:r>
              <a:rPr lang="en-US" altLang="ja-JP" dirty="0" err="1" smtClean="0"/>
              <a:t>DataLoader</a:t>
            </a:r>
            <a:endParaRPr lang="ja-JP" altLang="en-US" dirty="0"/>
          </a:p>
        </p:txBody>
      </p:sp>
      <p:sp>
        <p:nvSpPr>
          <p:cNvPr id="49" name="正方形/長方形 48"/>
          <p:cNvSpPr/>
          <p:nvPr/>
        </p:nvSpPr>
        <p:spPr>
          <a:xfrm>
            <a:off x="4130075" y="643307"/>
            <a:ext cx="1514055" cy="4925588"/>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4239001" y="1024540"/>
            <a:ext cx="1210595" cy="632012"/>
          </a:xfrm>
          <a:prstGeom prst="rect">
            <a:avLst/>
          </a:prstGeom>
          <a:solidFill>
            <a:schemeClr val="accent1">
              <a:lumMod val="40000"/>
              <a:lumOff val="6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err="1">
                <a:solidFill>
                  <a:schemeClr val="tx1"/>
                </a:solidFill>
                <a:latin typeface="+mn-ea"/>
              </a:rPr>
              <a:t>o</a:t>
            </a:r>
            <a:r>
              <a:rPr lang="en-US" altLang="ja-JP" dirty="0" err="1" smtClean="0">
                <a:solidFill>
                  <a:schemeClr val="tx1"/>
                </a:solidFill>
                <a:latin typeface="+mn-ea"/>
              </a:rPr>
              <a:t>d_collate_fn</a:t>
            </a:r>
            <a:endParaRPr lang="ja-JP" altLang="en-US" dirty="0">
              <a:solidFill>
                <a:schemeClr val="tx1"/>
              </a:solidFill>
              <a:latin typeface="+mn-ea"/>
            </a:endParaRPr>
          </a:p>
        </p:txBody>
      </p:sp>
      <p:sp>
        <p:nvSpPr>
          <p:cNvPr id="53" name="正方形/長方形 52"/>
          <p:cNvSpPr/>
          <p:nvPr/>
        </p:nvSpPr>
        <p:spPr>
          <a:xfrm>
            <a:off x="4409126" y="5666675"/>
            <a:ext cx="792254" cy="292726"/>
          </a:xfrm>
          <a:prstGeom prst="rect">
            <a:avLst/>
          </a:prstGeom>
          <a:solidFill>
            <a:schemeClr val="accent1">
              <a:lumMod val="40000"/>
              <a:lumOff val="6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1400" dirty="0">
                <a:solidFill>
                  <a:schemeClr val="tx1"/>
                </a:solidFill>
                <a:latin typeface="+mn-ea"/>
              </a:rPr>
              <a:t>関数</a:t>
            </a:r>
          </a:p>
        </p:txBody>
      </p:sp>
      <p:sp>
        <p:nvSpPr>
          <p:cNvPr id="54" name="正方形/長方形 53"/>
          <p:cNvSpPr/>
          <p:nvPr/>
        </p:nvSpPr>
        <p:spPr>
          <a:xfrm>
            <a:off x="4044924" y="5659150"/>
            <a:ext cx="364202" cy="307777"/>
          </a:xfrm>
          <a:prstGeom prst="rect">
            <a:avLst/>
          </a:prstGeom>
          <a:ln>
            <a:noFill/>
          </a:ln>
        </p:spPr>
        <p:txBody>
          <a:bodyPr wrap="none">
            <a:spAutoFit/>
          </a:bodyPr>
          <a:lstStyle/>
          <a:p>
            <a:r>
              <a:rPr lang="en-US" altLang="ja-JP" sz="1400" dirty="0" smtClean="0"/>
              <a:t>※</a:t>
            </a:r>
            <a:endParaRPr lang="ja-JP" altLang="en-US" sz="1400" dirty="0"/>
          </a:p>
        </p:txBody>
      </p:sp>
      <p:sp>
        <p:nvSpPr>
          <p:cNvPr id="56" name="正方形/長方形 55"/>
          <p:cNvSpPr/>
          <p:nvPr/>
        </p:nvSpPr>
        <p:spPr>
          <a:xfrm>
            <a:off x="5916826" y="643307"/>
            <a:ext cx="1514055" cy="4925588"/>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6052114" y="2302177"/>
            <a:ext cx="1210595" cy="632012"/>
          </a:xfrm>
          <a:prstGeom prst="rect">
            <a:avLst/>
          </a:prstGeom>
          <a:solidFill>
            <a:schemeClr val="accent6">
              <a:lumMod val="60000"/>
              <a:lumOff val="4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smtClean="0">
                <a:solidFill>
                  <a:schemeClr val="tx1"/>
                </a:solidFill>
                <a:latin typeface="+mn-ea"/>
              </a:rPr>
              <a:t>ＳＳＤ</a:t>
            </a:r>
            <a:endParaRPr lang="en-US" altLang="ja-JP" dirty="0" smtClean="0">
              <a:solidFill>
                <a:schemeClr val="tx1"/>
              </a:solidFill>
              <a:latin typeface="+mn-ea"/>
            </a:endParaRPr>
          </a:p>
        </p:txBody>
      </p:sp>
      <p:sp>
        <p:nvSpPr>
          <p:cNvPr id="59" name="正方形/長方形 58"/>
          <p:cNvSpPr/>
          <p:nvPr/>
        </p:nvSpPr>
        <p:spPr>
          <a:xfrm>
            <a:off x="6189694" y="5666675"/>
            <a:ext cx="1161992" cy="292726"/>
          </a:xfrm>
          <a:prstGeom prst="rect">
            <a:avLst/>
          </a:prstGeom>
          <a:solidFill>
            <a:schemeClr val="accent6">
              <a:lumMod val="60000"/>
              <a:lumOff val="4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1400" dirty="0" smtClean="0">
                <a:solidFill>
                  <a:schemeClr val="tx1"/>
                </a:solidFill>
                <a:latin typeface="+mn-ea"/>
              </a:rPr>
              <a:t>モデルクラス</a:t>
            </a:r>
            <a:endParaRPr lang="ja-JP" altLang="en-US" sz="1400" dirty="0">
              <a:solidFill>
                <a:schemeClr val="tx1"/>
              </a:solidFill>
              <a:latin typeface="+mn-ea"/>
            </a:endParaRPr>
          </a:p>
        </p:txBody>
      </p:sp>
      <p:sp>
        <p:nvSpPr>
          <p:cNvPr id="60" name="正方形/長方形 59"/>
          <p:cNvSpPr/>
          <p:nvPr/>
        </p:nvSpPr>
        <p:spPr>
          <a:xfrm>
            <a:off x="5888247" y="5659150"/>
            <a:ext cx="364202" cy="307777"/>
          </a:xfrm>
          <a:prstGeom prst="rect">
            <a:avLst/>
          </a:prstGeom>
          <a:ln>
            <a:noFill/>
          </a:ln>
        </p:spPr>
        <p:txBody>
          <a:bodyPr wrap="none">
            <a:spAutoFit/>
          </a:bodyPr>
          <a:lstStyle/>
          <a:p>
            <a:r>
              <a:rPr lang="en-US" altLang="ja-JP" sz="1400" dirty="0" smtClean="0"/>
              <a:t>※</a:t>
            </a:r>
            <a:endParaRPr lang="ja-JP" altLang="en-US" sz="1400" dirty="0"/>
          </a:p>
        </p:txBody>
      </p:sp>
      <p:sp>
        <p:nvSpPr>
          <p:cNvPr id="61" name="正方形/長方形 60"/>
          <p:cNvSpPr/>
          <p:nvPr/>
        </p:nvSpPr>
        <p:spPr>
          <a:xfrm>
            <a:off x="7677523" y="254864"/>
            <a:ext cx="877163" cy="369332"/>
          </a:xfrm>
          <a:prstGeom prst="rect">
            <a:avLst/>
          </a:prstGeom>
          <a:ln>
            <a:noFill/>
          </a:ln>
        </p:spPr>
        <p:txBody>
          <a:bodyPr wrap="none">
            <a:spAutoFit/>
          </a:bodyPr>
          <a:lstStyle/>
          <a:p>
            <a:r>
              <a:rPr lang="ja-JP" altLang="en-US" dirty="0" smtClean="0"/>
              <a:t>順伝搬</a:t>
            </a:r>
            <a:endParaRPr lang="ja-JP" altLang="en-US" dirty="0"/>
          </a:p>
        </p:txBody>
      </p:sp>
      <p:sp>
        <p:nvSpPr>
          <p:cNvPr id="62" name="正方形/長方形 61"/>
          <p:cNvSpPr/>
          <p:nvPr/>
        </p:nvSpPr>
        <p:spPr>
          <a:xfrm>
            <a:off x="7703577" y="643307"/>
            <a:ext cx="1514055" cy="4925588"/>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7829252" y="2302177"/>
            <a:ext cx="1210595" cy="632012"/>
          </a:xfrm>
          <a:prstGeom prst="rect">
            <a:avLst/>
          </a:prstGeom>
          <a:solidFill>
            <a:schemeClr val="accent1">
              <a:lumMod val="40000"/>
              <a:lumOff val="6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forward</a:t>
            </a:r>
            <a:endParaRPr lang="ja-JP" altLang="en-US" dirty="0">
              <a:solidFill>
                <a:schemeClr val="tx1"/>
              </a:solidFill>
              <a:latin typeface="+mn-ea"/>
            </a:endParaRPr>
          </a:p>
        </p:txBody>
      </p:sp>
      <p:cxnSp>
        <p:nvCxnSpPr>
          <p:cNvPr id="64" name="直線矢印コネクタ 63"/>
          <p:cNvCxnSpPr>
            <a:stCxn id="58" idx="3"/>
            <a:endCxn id="63" idx="1"/>
          </p:cNvCxnSpPr>
          <p:nvPr/>
        </p:nvCxnSpPr>
        <p:spPr>
          <a:xfrm>
            <a:off x="7262709" y="2618183"/>
            <a:ext cx="566543" cy="0"/>
          </a:xfrm>
          <a:prstGeom prst="straightConnector1">
            <a:avLst/>
          </a:prstGeom>
          <a:ln w="28575">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68" name="正方形/長方形 67"/>
          <p:cNvSpPr/>
          <p:nvPr/>
        </p:nvSpPr>
        <p:spPr>
          <a:xfrm>
            <a:off x="7829252" y="1024540"/>
            <a:ext cx="1210595" cy="632012"/>
          </a:xfrm>
          <a:prstGeom prst="rect">
            <a:avLst/>
          </a:prstGeom>
          <a:solidFill>
            <a:srgbClr val="FFFF0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Detect</a:t>
            </a:r>
            <a:endParaRPr lang="ja-JP" altLang="en-US" dirty="0">
              <a:solidFill>
                <a:schemeClr val="tx1"/>
              </a:solidFill>
              <a:latin typeface="+mn-ea"/>
            </a:endParaRPr>
          </a:p>
        </p:txBody>
      </p:sp>
      <p:cxnSp>
        <p:nvCxnSpPr>
          <p:cNvPr id="66" name="直線矢印コネクタ 65"/>
          <p:cNvCxnSpPr>
            <a:stCxn id="63" idx="0"/>
            <a:endCxn id="68" idx="2"/>
          </p:cNvCxnSpPr>
          <p:nvPr/>
        </p:nvCxnSpPr>
        <p:spPr>
          <a:xfrm flipV="1">
            <a:off x="8434550" y="1656552"/>
            <a:ext cx="0" cy="645625"/>
          </a:xfrm>
          <a:prstGeom prst="straightConnector1">
            <a:avLst/>
          </a:prstGeom>
          <a:ln w="28575">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8437142" y="1660106"/>
            <a:ext cx="800219" cy="276999"/>
          </a:xfrm>
          <a:prstGeom prst="rect">
            <a:avLst/>
          </a:prstGeom>
          <a:ln>
            <a:noFill/>
          </a:ln>
        </p:spPr>
        <p:txBody>
          <a:bodyPr wrap="none">
            <a:spAutoFit/>
          </a:bodyPr>
          <a:lstStyle/>
          <a:p>
            <a:r>
              <a:rPr lang="en-US" altLang="ja-JP" sz="1200" dirty="0" smtClean="0"/>
              <a:t>※</a:t>
            </a:r>
            <a:r>
              <a:rPr lang="ja-JP" altLang="en-US" sz="1200" dirty="0" smtClean="0"/>
              <a:t>推論時</a:t>
            </a:r>
            <a:endParaRPr lang="ja-JP" altLang="en-US" sz="1200" dirty="0"/>
          </a:p>
        </p:txBody>
      </p:sp>
      <p:sp>
        <p:nvSpPr>
          <p:cNvPr id="70" name="正方形/長方形 69"/>
          <p:cNvSpPr/>
          <p:nvPr/>
        </p:nvSpPr>
        <p:spPr>
          <a:xfrm>
            <a:off x="9477301" y="254864"/>
            <a:ext cx="1107996" cy="369332"/>
          </a:xfrm>
          <a:prstGeom prst="rect">
            <a:avLst/>
          </a:prstGeom>
          <a:ln>
            <a:noFill/>
          </a:ln>
        </p:spPr>
        <p:txBody>
          <a:bodyPr wrap="none">
            <a:spAutoFit/>
          </a:bodyPr>
          <a:lstStyle/>
          <a:p>
            <a:r>
              <a:rPr lang="ja-JP" altLang="en-US" dirty="0"/>
              <a:t>損失</a:t>
            </a:r>
            <a:r>
              <a:rPr lang="ja-JP" altLang="en-US" dirty="0" smtClean="0"/>
              <a:t>関数</a:t>
            </a:r>
            <a:endParaRPr lang="ja-JP" altLang="en-US" dirty="0"/>
          </a:p>
        </p:txBody>
      </p:sp>
      <p:sp>
        <p:nvSpPr>
          <p:cNvPr id="71" name="正方形/長方形 70"/>
          <p:cNvSpPr/>
          <p:nvPr/>
        </p:nvSpPr>
        <p:spPr>
          <a:xfrm>
            <a:off x="9490328" y="643307"/>
            <a:ext cx="1514055" cy="2713081"/>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矢印コネクタ 71"/>
          <p:cNvCxnSpPr/>
          <p:nvPr/>
        </p:nvCxnSpPr>
        <p:spPr>
          <a:xfrm>
            <a:off x="9090276" y="2618183"/>
            <a:ext cx="53781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正方形/長方形 78"/>
          <p:cNvSpPr/>
          <p:nvPr/>
        </p:nvSpPr>
        <p:spPr>
          <a:xfrm>
            <a:off x="9629030" y="2302177"/>
            <a:ext cx="1210595" cy="632012"/>
          </a:xfrm>
          <a:prstGeom prst="rect">
            <a:avLst/>
          </a:prstGeom>
          <a:solidFill>
            <a:srgbClr val="FFFF0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err="1" smtClean="0">
                <a:solidFill>
                  <a:schemeClr val="tx1"/>
                </a:solidFill>
                <a:latin typeface="+mn-ea"/>
              </a:rPr>
              <a:t>MultiBox</a:t>
            </a:r>
            <a:r>
              <a:rPr lang="en-US" altLang="ja-JP" dirty="0" smtClean="0">
                <a:solidFill>
                  <a:schemeClr val="tx1"/>
                </a:solidFill>
                <a:latin typeface="+mn-ea"/>
              </a:rPr>
              <a:t/>
            </a:r>
            <a:br>
              <a:rPr lang="en-US" altLang="ja-JP" dirty="0" smtClean="0">
                <a:solidFill>
                  <a:schemeClr val="tx1"/>
                </a:solidFill>
                <a:latin typeface="+mn-ea"/>
              </a:rPr>
            </a:br>
            <a:r>
              <a:rPr lang="en-US" altLang="ja-JP" dirty="0" smtClean="0">
                <a:solidFill>
                  <a:schemeClr val="tx1"/>
                </a:solidFill>
                <a:latin typeface="+mn-ea"/>
              </a:rPr>
              <a:t>Loss</a:t>
            </a:r>
            <a:endParaRPr lang="ja-JP" altLang="en-US" dirty="0">
              <a:solidFill>
                <a:schemeClr val="tx1"/>
              </a:solidFill>
              <a:latin typeface="+mn-ea"/>
            </a:endParaRPr>
          </a:p>
        </p:txBody>
      </p:sp>
      <p:sp>
        <p:nvSpPr>
          <p:cNvPr id="80" name="正方形/長方形 79"/>
          <p:cNvSpPr/>
          <p:nvPr/>
        </p:nvSpPr>
        <p:spPr>
          <a:xfrm>
            <a:off x="4165203" y="1660106"/>
            <a:ext cx="1473480" cy="461665"/>
          </a:xfrm>
          <a:prstGeom prst="rect">
            <a:avLst/>
          </a:prstGeom>
          <a:ln>
            <a:noFill/>
          </a:ln>
        </p:spPr>
        <p:txBody>
          <a:bodyPr wrap="none">
            <a:spAutoFit/>
          </a:bodyPr>
          <a:lstStyle/>
          <a:p>
            <a:r>
              <a:rPr lang="en-US" altLang="ja-JP" sz="1200" dirty="0" smtClean="0"/>
              <a:t>※</a:t>
            </a:r>
            <a:r>
              <a:rPr lang="ja-JP" altLang="en-US" sz="1200" dirty="0" smtClean="0"/>
              <a:t>リストをミニバッチ</a:t>
            </a:r>
            <a:r>
              <a:rPr lang="en-US" altLang="ja-JP" sz="1200" dirty="0" smtClean="0"/>
              <a:t/>
            </a:r>
            <a:br>
              <a:rPr lang="en-US" altLang="ja-JP" sz="1200" dirty="0" smtClean="0"/>
            </a:br>
            <a:r>
              <a:rPr lang="ja-JP" altLang="en-US" sz="1200" dirty="0" smtClean="0"/>
              <a:t>のテンソルに変換</a:t>
            </a:r>
            <a:endParaRPr lang="ja-JP" altLang="en-US" sz="1200" dirty="0"/>
          </a:p>
        </p:txBody>
      </p:sp>
      <p:sp>
        <p:nvSpPr>
          <p:cNvPr id="81" name="正方形/長方形 80"/>
          <p:cNvSpPr/>
          <p:nvPr/>
        </p:nvSpPr>
        <p:spPr>
          <a:xfrm>
            <a:off x="9550916" y="3631353"/>
            <a:ext cx="877163" cy="646331"/>
          </a:xfrm>
          <a:prstGeom prst="rect">
            <a:avLst/>
          </a:prstGeom>
          <a:ln>
            <a:noFill/>
          </a:ln>
        </p:spPr>
        <p:txBody>
          <a:bodyPr wrap="none">
            <a:spAutoFit/>
          </a:bodyPr>
          <a:lstStyle/>
          <a:p>
            <a:r>
              <a:rPr lang="ja-JP" altLang="en-US" dirty="0" smtClean="0"/>
              <a:t>最適化</a:t>
            </a:r>
            <a:r>
              <a:rPr lang="en-US" altLang="ja-JP" dirty="0" smtClean="0"/>
              <a:t/>
            </a:r>
            <a:br>
              <a:rPr lang="en-US" altLang="ja-JP" dirty="0" smtClean="0"/>
            </a:br>
            <a:r>
              <a:rPr lang="ja-JP" altLang="en-US" dirty="0" smtClean="0"/>
              <a:t>手法</a:t>
            </a:r>
            <a:endParaRPr lang="ja-JP" altLang="en-US" dirty="0"/>
          </a:p>
        </p:txBody>
      </p:sp>
      <p:sp>
        <p:nvSpPr>
          <p:cNvPr id="82" name="正方形/長方形 81"/>
          <p:cNvSpPr/>
          <p:nvPr/>
        </p:nvSpPr>
        <p:spPr>
          <a:xfrm>
            <a:off x="9490328" y="4255976"/>
            <a:ext cx="1514055" cy="1312918"/>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9629030" y="4529535"/>
            <a:ext cx="1210595" cy="632012"/>
          </a:xfrm>
          <a:prstGeom prst="rect">
            <a:avLst/>
          </a:prstGeom>
          <a:solidFill>
            <a:srgbClr val="FFFF0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SGD</a:t>
            </a:r>
            <a:endParaRPr lang="ja-JP" altLang="en-US" dirty="0">
              <a:solidFill>
                <a:schemeClr val="tx1"/>
              </a:solidFill>
              <a:latin typeface="+mn-ea"/>
            </a:endParaRPr>
          </a:p>
        </p:txBody>
      </p:sp>
      <p:sp>
        <p:nvSpPr>
          <p:cNvPr id="88" name="正方形/長方形 87"/>
          <p:cNvSpPr/>
          <p:nvPr/>
        </p:nvSpPr>
        <p:spPr>
          <a:xfrm>
            <a:off x="11277079" y="254864"/>
            <a:ext cx="1338828" cy="369332"/>
          </a:xfrm>
          <a:prstGeom prst="rect">
            <a:avLst/>
          </a:prstGeom>
          <a:ln>
            <a:noFill/>
          </a:ln>
        </p:spPr>
        <p:txBody>
          <a:bodyPr wrap="none">
            <a:spAutoFit/>
          </a:bodyPr>
          <a:lstStyle/>
          <a:p>
            <a:r>
              <a:rPr lang="ja-JP" altLang="en-US" dirty="0" smtClean="0"/>
              <a:t>結果の表示</a:t>
            </a:r>
            <a:endParaRPr lang="ja-JP" altLang="en-US" dirty="0"/>
          </a:p>
        </p:txBody>
      </p:sp>
      <p:sp>
        <p:nvSpPr>
          <p:cNvPr id="89" name="正方形/長方形 88"/>
          <p:cNvSpPr/>
          <p:nvPr/>
        </p:nvSpPr>
        <p:spPr>
          <a:xfrm>
            <a:off x="11277079" y="643307"/>
            <a:ext cx="1514055" cy="2713081"/>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11446738" y="1024540"/>
            <a:ext cx="1210595" cy="632012"/>
          </a:xfrm>
          <a:prstGeom prst="rect">
            <a:avLst/>
          </a:prstGeom>
          <a:solidFill>
            <a:schemeClr val="accent1">
              <a:lumMod val="40000"/>
              <a:lumOff val="6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err="1" smtClean="0">
                <a:solidFill>
                  <a:schemeClr val="tx1"/>
                </a:solidFill>
                <a:latin typeface="+mn-ea"/>
              </a:rPr>
              <a:t>vis_bbox</a:t>
            </a:r>
            <a:endParaRPr lang="ja-JP" altLang="en-US" dirty="0">
              <a:solidFill>
                <a:schemeClr val="tx1"/>
              </a:solidFill>
              <a:latin typeface="+mn-ea"/>
            </a:endParaRPr>
          </a:p>
        </p:txBody>
      </p:sp>
      <p:cxnSp>
        <p:nvCxnSpPr>
          <p:cNvPr id="92" name="直線矢印コネクタ 91"/>
          <p:cNvCxnSpPr/>
          <p:nvPr/>
        </p:nvCxnSpPr>
        <p:spPr>
          <a:xfrm>
            <a:off x="9090276" y="1357762"/>
            <a:ext cx="233853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10433551" y="2964933"/>
            <a:ext cx="0" cy="15100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カギ線コネクタ 100"/>
          <p:cNvCxnSpPr/>
          <p:nvPr/>
        </p:nvCxnSpPr>
        <p:spPr>
          <a:xfrm rot="10800000">
            <a:off x="6666378" y="3077629"/>
            <a:ext cx="2902469" cy="1773958"/>
          </a:xfrm>
          <a:prstGeom prst="bentConnector3">
            <a:avLst>
              <a:gd name="adj1" fmla="val 10003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正方形/長方形 104"/>
          <p:cNvSpPr/>
          <p:nvPr/>
        </p:nvSpPr>
        <p:spPr>
          <a:xfrm>
            <a:off x="9516141" y="2953300"/>
            <a:ext cx="800219" cy="276999"/>
          </a:xfrm>
          <a:prstGeom prst="rect">
            <a:avLst/>
          </a:prstGeom>
          <a:ln>
            <a:noFill/>
          </a:ln>
        </p:spPr>
        <p:txBody>
          <a:bodyPr wrap="none">
            <a:spAutoFit/>
          </a:bodyPr>
          <a:lstStyle/>
          <a:p>
            <a:r>
              <a:rPr lang="en-US" altLang="ja-JP" sz="1200" dirty="0" smtClean="0"/>
              <a:t>※</a:t>
            </a:r>
            <a:r>
              <a:rPr lang="ja-JP" altLang="en-US" sz="1200" dirty="0" smtClean="0"/>
              <a:t>学習時</a:t>
            </a:r>
            <a:endParaRPr lang="ja-JP" altLang="en-US" sz="1200" dirty="0"/>
          </a:p>
        </p:txBody>
      </p:sp>
      <p:sp>
        <p:nvSpPr>
          <p:cNvPr id="106" name="正方形/長方形 105"/>
          <p:cNvSpPr/>
          <p:nvPr/>
        </p:nvSpPr>
        <p:spPr>
          <a:xfrm>
            <a:off x="6610853" y="4880353"/>
            <a:ext cx="800219" cy="276999"/>
          </a:xfrm>
          <a:prstGeom prst="rect">
            <a:avLst/>
          </a:prstGeom>
          <a:ln>
            <a:noFill/>
          </a:ln>
        </p:spPr>
        <p:txBody>
          <a:bodyPr wrap="none">
            <a:spAutoFit/>
          </a:bodyPr>
          <a:lstStyle/>
          <a:p>
            <a:r>
              <a:rPr lang="en-US" altLang="ja-JP" sz="1200" dirty="0" smtClean="0"/>
              <a:t>※</a:t>
            </a:r>
            <a:r>
              <a:rPr lang="ja-JP" altLang="en-US" sz="1200" dirty="0" smtClean="0"/>
              <a:t>学習時</a:t>
            </a:r>
            <a:endParaRPr lang="ja-JP" altLang="en-US" sz="1200" dirty="0"/>
          </a:p>
        </p:txBody>
      </p:sp>
      <p:sp>
        <p:nvSpPr>
          <p:cNvPr id="107" name="正方形/長方形 106"/>
          <p:cNvSpPr/>
          <p:nvPr/>
        </p:nvSpPr>
        <p:spPr>
          <a:xfrm>
            <a:off x="11428808" y="1660106"/>
            <a:ext cx="800219" cy="276999"/>
          </a:xfrm>
          <a:prstGeom prst="rect">
            <a:avLst/>
          </a:prstGeom>
          <a:ln>
            <a:noFill/>
          </a:ln>
        </p:spPr>
        <p:txBody>
          <a:bodyPr wrap="none">
            <a:spAutoFit/>
          </a:bodyPr>
          <a:lstStyle/>
          <a:p>
            <a:r>
              <a:rPr lang="en-US" altLang="ja-JP" sz="1200" dirty="0" smtClean="0"/>
              <a:t>※</a:t>
            </a:r>
            <a:r>
              <a:rPr lang="ja-JP" altLang="en-US" sz="1200" dirty="0" smtClean="0"/>
              <a:t>推論時</a:t>
            </a:r>
            <a:endParaRPr lang="ja-JP" altLang="en-US" sz="1200" dirty="0"/>
          </a:p>
        </p:txBody>
      </p:sp>
    </p:spTree>
    <p:extLst>
      <p:ext uri="{BB962C8B-B14F-4D97-AF65-F5344CB8AC3E}">
        <p14:creationId xmlns:p14="http://schemas.microsoft.com/office/powerpoint/2010/main" val="3541007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35231" y="1460089"/>
            <a:ext cx="2609850" cy="369332"/>
          </a:xfrm>
          <a:prstGeom prst="rect">
            <a:avLst/>
          </a:prstGeom>
          <a:noFill/>
        </p:spPr>
        <p:txBody>
          <a:bodyPr wrap="square" rtlCol="0">
            <a:spAutoFit/>
          </a:bodyPr>
          <a:lstStyle/>
          <a:p>
            <a:r>
              <a:rPr lang="ja-JP" altLang="en-US" dirty="0" smtClean="0">
                <a:latin typeface="+mn-ea"/>
              </a:rPr>
              <a:t>元画像</a:t>
            </a:r>
            <a:endParaRPr kumimoji="1" lang="ja-JP" altLang="en-US" dirty="0">
              <a:latin typeface="+mn-ea"/>
            </a:endParaRPr>
          </a:p>
        </p:txBody>
      </p:sp>
      <p:sp>
        <p:nvSpPr>
          <p:cNvPr id="8" name="テキスト ボックス 7"/>
          <p:cNvSpPr txBox="1"/>
          <p:nvPr/>
        </p:nvSpPr>
        <p:spPr>
          <a:xfrm>
            <a:off x="4876034" y="1460089"/>
            <a:ext cx="2913728" cy="369332"/>
          </a:xfrm>
          <a:prstGeom prst="rect">
            <a:avLst/>
          </a:prstGeom>
          <a:noFill/>
        </p:spPr>
        <p:txBody>
          <a:bodyPr wrap="square" rtlCol="0">
            <a:spAutoFit/>
          </a:bodyPr>
          <a:lstStyle/>
          <a:p>
            <a:r>
              <a:rPr kumimoji="1" lang="ja-JP" altLang="en-US" dirty="0" smtClean="0">
                <a:latin typeface="+mn-ea"/>
              </a:rPr>
              <a:t>推論時の規格化した画像</a:t>
            </a:r>
            <a:endParaRPr kumimoji="1" lang="ja-JP" altLang="en-US" dirty="0">
              <a:latin typeface="+mn-ea"/>
            </a:endParaRPr>
          </a:p>
        </p:txBody>
      </p:sp>
      <p:sp>
        <p:nvSpPr>
          <p:cNvPr id="14" name="テキスト ボックス 13"/>
          <p:cNvSpPr txBox="1"/>
          <p:nvPr/>
        </p:nvSpPr>
        <p:spPr>
          <a:xfrm>
            <a:off x="4708809" y="6187640"/>
            <a:ext cx="5666171" cy="369332"/>
          </a:xfrm>
          <a:prstGeom prst="rect">
            <a:avLst/>
          </a:prstGeom>
          <a:noFill/>
        </p:spPr>
        <p:txBody>
          <a:bodyPr wrap="square" rtlCol="0">
            <a:spAutoFit/>
          </a:bodyPr>
          <a:lstStyle/>
          <a:p>
            <a:r>
              <a:rPr lang="ja-JP" altLang="en-US" dirty="0" smtClean="0">
                <a:latin typeface="+mn-ea"/>
              </a:rPr>
              <a:t>図</a:t>
            </a:r>
            <a:r>
              <a:rPr lang="en-US" altLang="ja-JP" dirty="0" smtClean="0">
                <a:latin typeface="+mn-ea"/>
              </a:rPr>
              <a:t>2.3.2 </a:t>
            </a:r>
            <a:r>
              <a:rPr lang="ja-JP" altLang="en-US" dirty="0" smtClean="0">
                <a:latin typeface="+mn-ea"/>
              </a:rPr>
              <a:t>画像前処理の結果</a:t>
            </a:r>
            <a:r>
              <a:rPr lang="en-US" altLang="ja-JP" dirty="0" smtClean="0">
                <a:latin typeface="+mn-ea"/>
              </a:rPr>
              <a:t> </a:t>
            </a:r>
            <a:endParaRPr kumimoji="1" lang="ja-JP" altLang="en-US" dirty="0">
              <a:latin typeface="+mn-ea"/>
            </a:endParaRPr>
          </a:p>
        </p:txBody>
      </p:sp>
      <p:sp>
        <p:nvSpPr>
          <p:cNvPr id="31" name="テキスト ボックス 30"/>
          <p:cNvSpPr txBox="1"/>
          <p:nvPr/>
        </p:nvSpPr>
        <p:spPr>
          <a:xfrm>
            <a:off x="8426237" y="1460089"/>
            <a:ext cx="3521629" cy="369332"/>
          </a:xfrm>
          <a:prstGeom prst="rect">
            <a:avLst/>
          </a:prstGeom>
          <a:noFill/>
        </p:spPr>
        <p:txBody>
          <a:bodyPr wrap="square" rtlCol="0">
            <a:spAutoFit/>
          </a:bodyPr>
          <a:lstStyle/>
          <a:p>
            <a:r>
              <a:rPr lang="ja-JP" altLang="en-US" dirty="0" smtClean="0">
                <a:latin typeface="+mn-ea"/>
              </a:rPr>
              <a:t>訓練時の水増しした画像</a:t>
            </a:r>
            <a:endParaRPr kumimoji="1" lang="ja-JP" altLang="en-US" dirty="0">
              <a:latin typeface="+mn-ea"/>
            </a:endParaRPr>
          </a:p>
        </p:txBody>
      </p:sp>
      <p:pic>
        <p:nvPicPr>
          <p:cNvPr id="2" name="図 1"/>
          <p:cNvPicPr>
            <a:picLocks noChangeAspect="1"/>
          </p:cNvPicPr>
          <p:nvPr/>
        </p:nvPicPr>
        <p:blipFill>
          <a:blip r:embed="rId2"/>
          <a:stretch>
            <a:fillRect/>
          </a:stretch>
        </p:blipFill>
        <p:spPr>
          <a:xfrm>
            <a:off x="533168" y="2203875"/>
            <a:ext cx="3676650" cy="3000375"/>
          </a:xfrm>
          <a:prstGeom prst="rect">
            <a:avLst/>
          </a:prstGeom>
        </p:spPr>
      </p:pic>
      <p:pic>
        <p:nvPicPr>
          <p:cNvPr id="3" name="図 2"/>
          <p:cNvPicPr>
            <a:picLocks noChangeAspect="1"/>
          </p:cNvPicPr>
          <p:nvPr/>
        </p:nvPicPr>
        <p:blipFill>
          <a:blip r:embed="rId3"/>
          <a:stretch>
            <a:fillRect/>
          </a:stretch>
        </p:blipFill>
        <p:spPr>
          <a:xfrm>
            <a:off x="4650406" y="2203875"/>
            <a:ext cx="3248025" cy="2962275"/>
          </a:xfrm>
          <a:prstGeom prst="rect">
            <a:avLst/>
          </a:prstGeom>
        </p:spPr>
      </p:pic>
      <p:pic>
        <p:nvPicPr>
          <p:cNvPr id="4" name="図 3"/>
          <p:cNvPicPr>
            <a:picLocks noChangeAspect="1"/>
          </p:cNvPicPr>
          <p:nvPr/>
        </p:nvPicPr>
        <p:blipFill>
          <a:blip r:embed="rId4"/>
          <a:stretch>
            <a:fillRect/>
          </a:stretch>
        </p:blipFill>
        <p:spPr>
          <a:xfrm>
            <a:off x="8164667" y="2233992"/>
            <a:ext cx="3267075" cy="2981325"/>
          </a:xfrm>
          <a:prstGeom prst="rect">
            <a:avLst/>
          </a:prstGeom>
        </p:spPr>
      </p:pic>
    </p:spTree>
    <p:extLst>
      <p:ext uri="{BB962C8B-B14F-4D97-AF65-F5344CB8AC3E}">
        <p14:creationId xmlns:p14="http://schemas.microsoft.com/office/powerpoint/2010/main" val="3505149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p:cNvSpPr txBox="1"/>
          <p:nvPr/>
        </p:nvSpPr>
        <p:spPr>
          <a:xfrm>
            <a:off x="3887882" y="6305203"/>
            <a:ext cx="5666171" cy="369332"/>
          </a:xfrm>
          <a:prstGeom prst="rect">
            <a:avLst/>
          </a:prstGeom>
          <a:noFill/>
        </p:spPr>
        <p:txBody>
          <a:bodyPr wrap="square" rtlCol="0">
            <a:spAutoFit/>
          </a:bodyPr>
          <a:lstStyle/>
          <a:p>
            <a:r>
              <a:rPr lang="ja-JP" altLang="en-US" dirty="0">
                <a:latin typeface="+mn-ea"/>
              </a:rPr>
              <a:t>図</a:t>
            </a:r>
            <a:r>
              <a:rPr lang="en-US" altLang="ja-JP" dirty="0" smtClean="0">
                <a:latin typeface="+mn-ea"/>
              </a:rPr>
              <a:t>2.9.1 </a:t>
            </a:r>
            <a:r>
              <a:rPr lang="ja-JP" altLang="en-US" dirty="0" smtClean="0">
                <a:latin typeface="+mn-ea"/>
              </a:rPr>
              <a:t>構築した</a:t>
            </a:r>
            <a:r>
              <a:rPr lang="en-US" altLang="ja-JP" dirty="0" smtClean="0">
                <a:latin typeface="+mn-ea"/>
              </a:rPr>
              <a:t>SSD</a:t>
            </a:r>
            <a:r>
              <a:rPr lang="ja-JP" altLang="en-US" dirty="0" smtClean="0">
                <a:latin typeface="+mn-ea"/>
              </a:rPr>
              <a:t>による物体検出の結果</a:t>
            </a:r>
            <a:endParaRPr lang="en-US" altLang="ja-JP" dirty="0" smtClean="0">
              <a:latin typeface="+mn-ea"/>
            </a:endParaRPr>
          </a:p>
        </p:txBody>
      </p:sp>
      <p:sp>
        <p:nvSpPr>
          <p:cNvPr id="29" name="テキスト ボックス 28"/>
          <p:cNvSpPr txBox="1"/>
          <p:nvPr/>
        </p:nvSpPr>
        <p:spPr>
          <a:xfrm>
            <a:off x="2226336" y="62156"/>
            <a:ext cx="2139476" cy="369332"/>
          </a:xfrm>
          <a:prstGeom prst="rect">
            <a:avLst/>
          </a:prstGeom>
          <a:noFill/>
        </p:spPr>
        <p:txBody>
          <a:bodyPr wrap="square" rtlCol="0">
            <a:spAutoFit/>
          </a:bodyPr>
          <a:lstStyle/>
          <a:p>
            <a:r>
              <a:rPr kumimoji="1" lang="ja-JP" altLang="en-US" dirty="0" smtClean="0">
                <a:latin typeface="+mn-ea"/>
              </a:rPr>
              <a:t>（学習データ、推論）</a:t>
            </a:r>
            <a:endParaRPr kumimoji="1" lang="ja-JP" altLang="en-US" dirty="0">
              <a:latin typeface="+mn-ea"/>
            </a:endParaRPr>
          </a:p>
        </p:txBody>
      </p:sp>
      <p:sp>
        <p:nvSpPr>
          <p:cNvPr id="30" name="テキスト ボックス 29"/>
          <p:cNvSpPr txBox="1"/>
          <p:nvPr/>
        </p:nvSpPr>
        <p:spPr>
          <a:xfrm>
            <a:off x="5885005" y="62156"/>
            <a:ext cx="2139476" cy="369332"/>
          </a:xfrm>
          <a:prstGeom prst="rect">
            <a:avLst/>
          </a:prstGeom>
          <a:noFill/>
        </p:spPr>
        <p:txBody>
          <a:bodyPr wrap="square" rtlCol="0">
            <a:spAutoFit/>
          </a:bodyPr>
          <a:lstStyle/>
          <a:p>
            <a:r>
              <a:rPr kumimoji="1" lang="ja-JP" altLang="en-US" dirty="0" smtClean="0">
                <a:latin typeface="+mn-ea"/>
              </a:rPr>
              <a:t>（学習データ、正解）</a:t>
            </a:r>
            <a:endParaRPr kumimoji="1" lang="ja-JP" altLang="en-US" dirty="0">
              <a:latin typeface="+mn-ea"/>
            </a:endParaRPr>
          </a:p>
        </p:txBody>
      </p:sp>
      <p:sp>
        <p:nvSpPr>
          <p:cNvPr id="31" name="テキスト ボックス 30"/>
          <p:cNvSpPr txBox="1"/>
          <p:nvPr/>
        </p:nvSpPr>
        <p:spPr>
          <a:xfrm>
            <a:off x="2226336" y="3081701"/>
            <a:ext cx="2139476" cy="369332"/>
          </a:xfrm>
          <a:prstGeom prst="rect">
            <a:avLst/>
          </a:prstGeom>
          <a:noFill/>
        </p:spPr>
        <p:txBody>
          <a:bodyPr wrap="square" rtlCol="0">
            <a:spAutoFit/>
          </a:bodyPr>
          <a:lstStyle/>
          <a:p>
            <a:r>
              <a:rPr kumimoji="1" lang="ja-JP" altLang="en-US" dirty="0" smtClean="0">
                <a:latin typeface="+mn-ea"/>
              </a:rPr>
              <a:t>（検証データ、推論）</a:t>
            </a:r>
            <a:endParaRPr kumimoji="1" lang="ja-JP" altLang="en-US" dirty="0">
              <a:latin typeface="+mn-ea"/>
            </a:endParaRPr>
          </a:p>
        </p:txBody>
      </p:sp>
      <p:sp>
        <p:nvSpPr>
          <p:cNvPr id="32" name="テキスト ボックス 31"/>
          <p:cNvSpPr txBox="1"/>
          <p:nvPr/>
        </p:nvSpPr>
        <p:spPr>
          <a:xfrm>
            <a:off x="5885005" y="3062723"/>
            <a:ext cx="2139476" cy="369332"/>
          </a:xfrm>
          <a:prstGeom prst="rect">
            <a:avLst/>
          </a:prstGeom>
          <a:noFill/>
        </p:spPr>
        <p:txBody>
          <a:bodyPr wrap="square" rtlCol="0">
            <a:spAutoFit/>
          </a:bodyPr>
          <a:lstStyle/>
          <a:p>
            <a:r>
              <a:rPr kumimoji="1" lang="ja-JP" altLang="en-US" dirty="0" smtClean="0">
                <a:latin typeface="+mn-ea"/>
              </a:rPr>
              <a:t>（検証データ、正解）</a:t>
            </a:r>
            <a:endParaRPr kumimoji="1" lang="ja-JP" altLang="en-US" dirty="0">
              <a:latin typeface="+mn-ea"/>
            </a:endParaRPr>
          </a:p>
        </p:txBody>
      </p:sp>
      <p:pic>
        <p:nvPicPr>
          <p:cNvPr id="7" name="図 6"/>
          <p:cNvPicPr>
            <a:picLocks noChangeAspect="1"/>
          </p:cNvPicPr>
          <p:nvPr/>
        </p:nvPicPr>
        <p:blipFill>
          <a:blip r:embed="rId2"/>
          <a:stretch>
            <a:fillRect/>
          </a:stretch>
        </p:blipFill>
        <p:spPr>
          <a:xfrm>
            <a:off x="2179559" y="368665"/>
            <a:ext cx="3130280" cy="2768133"/>
          </a:xfrm>
          <a:prstGeom prst="rect">
            <a:avLst/>
          </a:prstGeom>
        </p:spPr>
      </p:pic>
      <p:pic>
        <p:nvPicPr>
          <p:cNvPr id="8" name="図 7"/>
          <p:cNvPicPr>
            <a:picLocks noChangeAspect="1"/>
          </p:cNvPicPr>
          <p:nvPr/>
        </p:nvPicPr>
        <p:blipFill>
          <a:blip r:embed="rId3"/>
          <a:stretch>
            <a:fillRect/>
          </a:stretch>
        </p:blipFill>
        <p:spPr>
          <a:xfrm>
            <a:off x="5884626" y="356320"/>
            <a:ext cx="3196621" cy="2764870"/>
          </a:xfrm>
          <a:prstGeom prst="rect">
            <a:avLst/>
          </a:prstGeom>
        </p:spPr>
      </p:pic>
      <p:pic>
        <p:nvPicPr>
          <p:cNvPr id="9" name="図 8"/>
          <p:cNvPicPr>
            <a:picLocks noChangeAspect="1"/>
          </p:cNvPicPr>
          <p:nvPr/>
        </p:nvPicPr>
        <p:blipFill>
          <a:blip r:embed="rId4"/>
          <a:stretch>
            <a:fillRect/>
          </a:stretch>
        </p:blipFill>
        <p:spPr>
          <a:xfrm>
            <a:off x="2226336" y="3432055"/>
            <a:ext cx="2009132" cy="2762557"/>
          </a:xfrm>
          <a:prstGeom prst="rect">
            <a:avLst/>
          </a:prstGeom>
        </p:spPr>
      </p:pic>
      <p:pic>
        <p:nvPicPr>
          <p:cNvPr id="10" name="図 9"/>
          <p:cNvPicPr>
            <a:picLocks noChangeAspect="1"/>
          </p:cNvPicPr>
          <p:nvPr/>
        </p:nvPicPr>
        <p:blipFill>
          <a:blip r:embed="rId5"/>
          <a:stretch>
            <a:fillRect/>
          </a:stretch>
        </p:blipFill>
        <p:spPr>
          <a:xfrm>
            <a:off x="5897389" y="3386622"/>
            <a:ext cx="1928800" cy="2698825"/>
          </a:xfrm>
          <a:prstGeom prst="rect">
            <a:avLst/>
          </a:prstGeom>
        </p:spPr>
      </p:pic>
    </p:spTree>
    <p:extLst>
      <p:ext uri="{BB962C8B-B14F-4D97-AF65-F5344CB8AC3E}">
        <p14:creationId xmlns:p14="http://schemas.microsoft.com/office/powerpoint/2010/main" val="698935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p:cNvSpPr txBox="1"/>
          <p:nvPr/>
        </p:nvSpPr>
        <p:spPr>
          <a:xfrm>
            <a:off x="4013388" y="6052039"/>
            <a:ext cx="5666171" cy="369332"/>
          </a:xfrm>
          <a:prstGeom prst="rect">
            <a:avLst/>
          </a:prstGeom>
          <a:noFill/>
        </p:spPr>
        <p:txBody>
          <a:bodyPr wrap="square" rtlCol="0">
            <a:spAutoFit/>
          </a:bodyPr>
          <a:lstStyle/>
          <a:p>
            <a:r>
              <a:rPr lang="ja-JP" altLang="en-US" dirty="0">
                <a:latin typeface="+mn-ea"/>
              </a:rPr>
              <a:t>図</a:t>
            </a:r>
            <a:r>
              <a:rPr lang="en-US" altLang="ja-JP" dirty="0" smtClean="0">
                <a:latin typeface="+mn-ea"/>
              </a:rPr>
              <a:t>2.9.2 </a:t>
            </a:r>
            <a:r>
              <a:rPr lang="ja-JP" altLang="en-US" dirty="0" smtClean="0">
                <a:latin typeface="+mn-ea"/>
              </a:rPr>
              <a:t>推論結果のラベルと確信度</a:t>
            </a:r>
            <a:endParaRPr lang="en-US" altLang="ja-JP" dirty="0" smtClean="0">
              <a:latin typeface="+mn-ea"/>
            </a:endParaRPr>
          </a:p>
        </p:txBody>
      </p:sp>
      <p:pic>
        <p:nvPicPr>
          <p:cNvPr id="6" name="図 5"/>
          <p:cNvPicPr>
            <a:picLocks noChangeAspect="1"/>
          </p:cNvPicPr>
          <p:nvPr/>
        </p:nvPicPr>
        <p:blipFill>
          <a:blip r:embed="rId2"/>
          <a:stretch>
            <a:fillRect/>
          </a:stretch>
        </p:blipFill>
        <p:spPr>
          <a:xfrm>
            <a:off x="4467225" y="3027549"/>
            <a:ext cx="3257550" cy="2524125"/>
          </a:xfrm>
          <a:prstGeom prst="rect">
            <a:avLst/>
          </a:prstGeom>
        </p:spPr>
      </p:pic>
    </p:spTree>
    <p:extLst>
      <p:ext uri="{BB962C8B-B14F-4D97-AF65-F5344CB8AC3E}">
        <p14:creationId xmlns:p14="http://schemas.microsoft.com/office/powerpoint/2010/main" val="3118181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p:cNvSpPr txBox="1"/>
          <p:nvPr/>
        </p:nvSpPr>
        <p:spPr>
          <a:xfrm>
            <a:off x="4314362" y="5974086"/>
            <a:ext cx="5666171" cy="369332"/>
          </a:xfrm>
          <a:prstGeom prst="rect">
            <a:avLst/>
          </a:prstGeom>
          <a:noFill/>
        </p:spPr>
        <p:txBody>
          <a:bodyPr wrap="square" rtlCol="0">
            <a:spAutoFit/>
          </a:bodyPr>
          <a:lstStyle/>
          <a:p>
            <a:r>
              <a:rPr lang="ja-JP" altLang="ja-JP" dirty="0" smtClean="0"/>
              <a:t>図</a:t>
            </a:r>
            <a:r>
              <a:rPr lang="en-US" altLang="ja-JP" dirty="0" smtClean="0"/>
              <a:t>2.1.2</a:t>
            </a:r>
            <a:r>
              <a:rPr lang="ja-JP" altLang="en-US" dirty="0"/>
              <a:t>バウンディングボックスの表現方法（</a:t>
            </a:r>
            <a:r>
              <a:rPr lang="en-US" altLang="ja-JP" dirty="0"/>
              <a:t>2</a:t>
            </a:r>
            <a:r>
              <a:rPr lang="ja-JP" altLang="en-US" dirty="0"/>
              <a:t>通り）</a:t>
            </a:r>
            <a:endParaRPr lang="ja-JP" altLang="ja-JP" dirty="0"/>
          </a:p>
        </p:txBody>
      </p:sp>
      <p:sp>
        <p:nvSpPr>
          <p:cNvPr id="2" name="正方形/長方形 1"/>
          <p:cNvSpPr/>
          <p:nvPr/>
        </p:nvSpPr>
        <p:spPr>
          <a:xfrm>
            <a:off x="1783978" y="2151529"/>
            <a:ext cx="4043082" cy="2635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p:cNvSpPr/>
          <p:nvPr/>
        </p:nvSpPr>
        <p:spPr>
          <a:xfrm>
            <a:off x="1707777" y="2075329"/>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365696" y="1705997"/>
            <a:ext cx="1132041" cy="369332"/>
          </a:xfrm>
          <a:prstGeom prst="rect">
            <a:avLst/>
          </a:prstGeom>
          <a:ln>
            <a:noFill/>
          </a:ln>
        </p:spPr>
        <p:txBody>
          <a:bodyPr wrap="none">
            <a:spAutoFit/>
          </a:bodyPr>
          <a:lstStyle/>
          <a:p>
            <a:r>
              <a:rPr lang="ja-JP" altLang="en-US" dirty="0" smtClean="0"/>
              <a:t>原点</a:t>
            </a:r>
            <a:r>
              <a:rPr lang="en-US" altLang="ja-JP" dirty="0" smtClean="0"/>
              <a:t>(0, 0)</a:t>
            </a:r>
            <a:endParaRPr lang="ja-JP" altLang="en-US" dirty="0"/>
          </a:p>
        </p:txBody>
      </p:sp>
      <p:sp>
        <p:nvSpPr>
          <p:cNvPr id="4" name="正方形/長方形 3"/>
          <p:cNvSpPr/>
          <p:nvPr/>
        </p:nvSpPr>
        <p:spPr>
          <a:xfrm>
            <a:off x="2429435" y="2886635"/>
            <a:ext cx="1353671" cy="123713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2345337" y="2810435"/>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109767" y="2378350"/>
            <a:ext cx="1358064" cy="369332"/>
          </a:xfrm>
          <a:prstGeom prst="rect">
            <a:avLst/>
          </a:prstGeom>
          <a:ln>
            <a:noFill/>
          </a:ln>
        </p:spPr>
        <p:txBody>
          <a:bodyPr wrap="none">
            <a:spAutoFit/>
          </a:bodyPr>
          <a:lstStyle/>
          <a:p>
            <a:r>
              <a:rPr lang="en-US" altLang="ja-JP" dirty="0" smtClean="0"/>
              <a:t>(</a:t>
            </a:r>
            <a:r>
              <a:rPr lang="en-US" altLang="ja-JP" dirty="0" err="1" smtClean="0"/>
              <a:t>xmin</a:t>
            </a:r>
            <a:r>
              <a:rPr lang="en-US" altLang="ja-JP" dirty="0" smtClean="0"/>
              <a:t>, </a:t>
            </a:r>
            <a:r>
              <a:rPr lang="en-US" altLang="ja-JP" dirty="0" err="1" smtClean="0"/>
              <a:t>ymin</a:t>
            </a:r>
            <a:r>
              <a:rPr lang="en-US" altLang="ja-JP" dirty="0" smtClean="0"/>
              <a:t>)</a:t>
            </a:r>
            <a:endParaRPr lang="ja-JP" altLang="en-US" dirty="0"/>
          </a:p>
        </p:txBody>
      </p:sp>
      <p:sp>
        <p:nvSpPr>
          <p:cNvPr id="9" name="正方形/長方形 8"/>
          <p:cNvSpPr/>
          <p:nvPr/>
        </p:nvSpPr>
        <p:spPr>
          <a:xfrm>
            <a:off x="3722259" y="4195482"/>
            <a:ext cx="1424364" cy="369332"/>
          </a:xfrm>
          <a:prstGeom prst="rect">
            <a:avLst/>
          </a:prstGeom>
          <a:ln>
            <a:noFill/>
          </a:ln>
        </p:spPr>
        <p:txBody>
          <a:bodyPr wrap="none">
            <a:spAutoFit/>
          </a:bodyPr>
          <a:lstStyle/>
          <a:p>
            <a:r>
              <a:rPr lang="en-US" altLang="ja-JP" dirty="0" smtClean="0"/>
              <a:t>(</a:t>
            </a:r>
            <a:r>
              <a:rPr lang="en-US" altLang="ja-JP" dirty="0" err="1" smtClean="0"/>
              <a:t>xmax</a:t>
            </a:r>
            <a:r>
              <a:rPr lang="en-US" altLang="ja-JP" dirty="0" smtClean="0"/>
              <a:t>, </a:t>
            </a:r>
            <a:r>
              <a:rPr lang="en-US" altLang="ja-JP" dirty="0" err="1" smtClean="0"/>
              <a:t>ymax</a:t>
            </a:r>
            <a:r>
              <a:rPr lang="en-US" altLang="ja-JP" dirty="0" smtClean="0"/>
              <a:t>)</a:t>
            </a:r>
            <a:endParaRPr lang="ja-JP" altLang="en-US" dirty="0"/>
          </a:p>
        </p:txBody>
      </p:sp>
      <p:sp>
        <p:nvSpPr>
          <p:cNvPr id="10" name="円/楕円 9"/>
          <p:cNvSpPr/>
          <p:nvPr/>
        </p:nvSpPr>
        <p:spPr>
          <a:xfrm>
            <a:off x="3716937" y="407894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6331898" y="2142563"/>
            <a:ext cx="4043082" cy="2635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6255697" y="2066363"/>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913616" y="1697031"/>
            <a:ext cx="1132041" cy="369332"/>
          </a:xfrm>
          <a:prstGeom prst="rect">
            <a:avLst/>
          </a:prstGeom>
          <a:ln>
            <a:noFill/>
          </a:ln>
        </p:spPr>
        <p:txBody>
          <a:bodyPr wrap="none">
            <a:spAutoFit/>
          </a:bodyPr>
          <a:lstStyle/>
          <a:p>
            <a:r>
              <a:rPr lang="ja-JP" altLang="en-US" dirty="0" smtClean="0"/>
              <a:t>原点</a:t>
            </a:r>
            <a:r>
              <a:rPr lang="en-US" altLang="ja-JP" dirty="0" smtClean="0"/>
              <a:t>(0, 0)</a:t>
            </a:r>
            <a:endParaRPr lang="ja-JP" altLang="en-US" dirty="0"/>
          </a:p>
        </p:txBody>
      </p:sp>
      <p:sp>
        <p:nvSpPr>
          <p:cNvPr id="16" name="正方形/長方形 15"/>
          <p:cNvSpPr/>
          <p:nvPr/>
        </p:nvSpPr>
        <p:spPr>
          <a:xfrm>
            <a:off x="6977355" y="2877669"/>
            <a:ext cx="1353671" cy="123713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7553673" y="3460374"/>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7240519" y="3100008"/>
            <a:ext cx="835485" cy="369332"/>
          </a:xfrm>
          <a:prstGeom prst="rect">
            <a:avLst/>
          </a:prstGeom>
          <a:ln>
            <a:noFill/>
          </a:ln>
        </p:spPr>
        <p:txBody>
          <a:bodyPr wrap="none">
            <a:spAutoFit/>
          </a:bodyPr>
          <a:lstStyle/>
          <a:p>
            <a:r>
              <a:rPr lang="en-US" altLang="ja-JP" dirty="0" smtClean="0"/>
              <a:t>(cx, cy)</a:t>
            </a:r>
            <a:endParaRPr lang="ja-JP" altLang="en-US" dirty="0"/>
          </a:p>
        </p:txBody>
      </p:sp>
      <p:sp>
        <p:nvSpPr>
          <p:cNvPr id="19" name="正方形/長方形 18"/>
          <p:cNvSpPr/>
          <p:nvPr/>
        </p:nvSpPr>
        <p:spPr>
          <a:xfrm>
            <a:off x="7479302" y="4068196"/>
            <a:ext cx="349776" cy="369332"/>
          </a:xfrm>
          <a:prstGeom prst="rect">
            <a:avLst/>
          </a:prstGeom>
          <a:ln>
            <a:noFill/>
          </a:ln>
        </p:spPr>
        <p:txBody>
          <a:bodyPr wrap="none">
            <a:spAutoFit/>
          </a:bodyPr>
          <a:lstStyle/>
          <a:p>
            <a:r>
              <a:rPr lang="en-US" altLang="ja-JP" dirty="0" smtClean="0"/>
              <a:t>w</a:t>
            </a:r>
            <a:endParaRPr lang="ja-JP" altLang="en-US" dirty="0"/>
          </a:p>
        </p:txBody>
      </p:sp>
      <p:sp>
        <p:nvSpPr>
          <p:cNvPr id="21" name="正方形/長方形 20"/>
          <p:cNvSpPr/>
          <p:nvPr/>
        </p:nvSpPr>
        <p:spPr>
          <a:xfrm>
            <a:off x="8405954" y="3320534"/>
            <a:ext cx="306494" cy="369332"/>
          </a:xfrm>
          <a:prstGeom prst="rect">
            <a:avLst/>
          </a:prstGeom>
          <a:ln>
            <a:noFill/>
          </a:ln>
        </p:spPr>
        <p:txBody>
          <a:bodyPr wrap="none">
            <a:spAutoFit/>
          </a:bodyPr>
          <a:lstStyle/>
          <a:p>
            <a:r>
              <a:rPr lang="en-US" altLang="ja-JP" dirty="0" smtClean="0"/>
              <a:t>h</a:t>
            </a:r>
            <a:endParaRPr lang="ja-JP" altLang="en-US" dirty="0"/>
          </a:p>
        </p:txBody>
      </p:sp>
      <p:sp>
        <p:nvSpPr>
          <p:cNvPr id="22" name="正方形/長方形 21"/>
          <p:cNvSpPr/>
          <p:nvPr/>
        </p:nvSpPr>
        <p:spPr>
          <a:xfrm>
            <a:off x="3546171" y="4858869"/>
            <a:ext cx="646331" cy="369332"/>
          </a:xfrm>
          <a:prstGeom prst="rect">
            <a:avLst/>
          </a:prstGeom>
          <a:ln>
            <a:noFill/>
          </a:ln>
        </p:spPr>
        <p:txBody>
          <a:bodyPr wrap="none">
            <a:spAutoFit/>
          </a:bodyPr>
          <a:lstStyle/>
          <a:p>
            <a:r>
              <a:rPr lang="ja-JP" altLang="en-US" dirty="0" smtClean="0"/>
              <a:t>画像</a:t>
            </a:r>
            <a:endParaRPr lang="ja-JP" altLang="en-US" dirty="0"/>
          </a:p>
        </p:txBody>
      </p:sp>
      <p:sp>
        <p:nvSpPr>
          <p:cNvPr id="23" name="正方形/長方形 22"/>
          <p:cNvSpPr/>
          <p:nvPr/>
        </p:nvSpPr>
        <p:spPr>
          <a:xfrm>
            <a:off x="8236035" y="4805090"/>
            <a:ext cx="646331" cy="369332"/>
          </a:xfrm>
          <a:prstGeom prst="rect">
            <a:avLst/>
          </a:prstGeom>
          <a:ln>
            <a:noFill/>
          </a:ln>
        </p:spPr>
        <p:txBody>
          <a:bodyPr wrap="none">
            <a:spAutoFit/>
          </a:bodyPr>
          <a:lstStyle/>
          <a:p>
            <a:r>
              <a:rPr lang="ja-JP" altLang="en-US" dirty="0" smtClean="0"/>
              <a:t>画像</a:t>
            </a:r>
            <a:endParaRPr lang="ja-JP" altLang="en-US" dirty="0"/>
          </a:p>
        </p:txBody>
      </p:sp>
    </p:spTree>
    <p:extLst>
      <p:ext uri="{BB962C8B-B14F-4D97-AF65-F5344CB8AC3E}">
        <p14:creationId xmlns:p14="http://schemas.microsoft.com/office/powerpoint/2010/main" val="287886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p:cNvSpPr txBox="1"/>
          <p:nvPr/>
        </p:nvSpPr>
        <p:spPr>
          <a:xfrm>
            <a:off x="3467831" y="5995607"/>
            <a:ext cx="6424758" cy="646331"/>
          </a:xfrm>
          <a:prstGeom prst="rect">
            <a:avLst/>
          </a:prstGeom>
          <a:noFill/>
        </p:spPr>
        <p:txBody>
          <a:bodyPr wrap="square" rtlCol="0">
            <a:spAutoFit/>
          </a:bodyPr>
          <a:lstStyle/>
          <a:p>
            <a:r>
              <a:rPr lang="ja-JP" altLang="en-US" dirty="0"/>
              <a:t>図</a:t>
            </a:r>
            <a:r>
              <a:rPr lang="en-US" altLang="ja-JP" dirty="0"/>
              <a:t>2.1.3 </a:t>
            </a:r>
            <a:r>
              <a:rPr lang="ja-JP" altLang="en-US" dirty="0"/>
              <a:t>オフセット情報を求めデフォルトボックスをバウンディングボックスへと修正</a:t>
            </a:r>
            <a:endParaRPr lang="ja-JP" altLang="ja-JP" dirty="0"/>
          </a:p>
        </p:txBody>
      </p:sp>
      <p:sp>
        <p:nvSpPr>
          <p:cNvPr id="12" name="正方形/長方形 11"/>
          <p:cNvSpPr/>
          <p:nvPr/>
        </p:nvSpPr>
        <p:spPr>
          <a:xfrm>
            <a:off x="947098" y="2386403"/>
            <a:ext cx="4043082" cy="2635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870897" y="2310203"/>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28816" y="1940871"/>
            <a:ext cx="1132041" cy="369332"/>
          </a:xfrm>
          <a:prstGeom prst="rect">
            <a:avLst/>
          </a:prstGeom>
          <a:ln>
            <a:noFill/>
          </a:ln>
        </p:spPr>
        <p:txBody>
          <a:bodyPr wrap="none">
            <a:spAutoFit/>
          </a:bodyPr>
          <a:lstStyle/>
          <a:p>
            <a:r>
              <a:rPr lang="ja-JP" altLang="en-US" dirty="0" smtClean="0"/>
              <a:t>原点</a:t>
            </a:r>
            <a:r>
              <a:rPr lang="en-US" altLang="ja-JP" dirty="0" smtClean="0"/>
              <a:t>(0, 0)</a:t>
            </a:r>
            <a:endParaRPr lang="ja-JP" altLang="en-US" dirty="0"/>
          </a:p>
        </p:txBody>
      </p:sp>
      <p:sp>
        <p:nvSpPr>
          <p:cNvPr id="16" name="正方形/長方形 15"/>
          <p:cNvSpPr/>
          <p:nvPr/>
        </p:nvSpPr>
        <p:spPr>
          <a:xfrm>
            <a:off x="1592555" y="3121509"/>
            <a:ext cx="1353671" cy="123713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2168873" y="3704214"/>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640566" y="3343848"/>
            <a:ext cx="1309974" cy="369332"/>
          </a:xfrm>
          <a:prstGeom prst="rect">
            <a:avLst/>
          </a:prstGeom>
          <a:ln>
            <a:noFill/>
          </a:ln>
        </p:spPr>
        <p:txBody>
          <a:bodyPr wrap="none">
            <a:spAutoFit/>
          </a:bodyPr>
          <a:lstStyle/>
          <a:p>
            <a:r>
              <a:rPr lang="en-US" altLang="ja-JP" dirty="0" smtClean="0"/>
              <a:t>(</a:t>
            </a:r>
            <a:r>
              <a:rPr lang="en-US" altLang="ja-JP" dirty="0" err="1" smtClean="0"/>
              <a:t>cx_d</a:t>
            </a:r>
            <a:r>
              <a:rPr lang="en-US" altLang="ja-JP" dirty="0" smtClean="0"/>
              <a:t>, </a:t>
            </a:r>
            <a:r>
              <a:rPr lang="en-US" altLang="ja-JP" dirty="0" err="1" smtClean="0"/>
              <a:t>cy_d</a:t>
            </a:r>
            <a:r>
              <a:rPr lang="en-US" altLang="ja-JP" dirty="0" smtClean="0"/>
              <a:t>)</a:t>
            </a:r>
            <a:endParaRPr lang="ja-JP" altLang="en-US" dirty="0"/>
          </a:p>
        </p:txBody>
      </p:sp>
      <p:sp>
        <p:nvSpPr>
          <p:cNvPr id="19" name="正方形/長方形 18"/>
          <p:cNvSpPr/>
          <p:nvPr/>
        </p:nvSpPr>
        <p:spPr>
          <a:xfrm>
            <a:off x="2094502" y="4312036"/>
            <a:ext cx="587020" cy="369332"/>
          </a:xfrm>
          <a:prstGeom prst="rect">
            <a:avLst/>
          </a:prstGeom>
          <a:ln>
            <a:noFill/>
          </a:ln>
        </p:spPr>
        <p:txBody>
          <a:bodyPr wrap="none">
            <a:spAutoFit/>
          </a:bodyPr>
          <a:lstStyle/>
          <a:p>
            <a:r>
              <a:rPr lang="en-US" altLang="ja-JP" dirty="0" err="1"/>
              <a:t>w</a:t>
            </a:r>
            <a:r>
              <a:rPr lang="en-US" altLang="ja-JP" dirty="0" err="1" smtClean="0"/>
              <a:t>_d</a:t>
            </a:r>
            <a:endParaRPr lang="ja-JP" altLang="en-US" dirty="0"/>
          </a:p>
        </p:txBody>
      </p:sp>
      <p:sp>
        <p:nvSpPr>
          <p:cNvPr id="21" name="正方形/長方形 20"/>
          <p:cNvSpPr/>
          <p:nvPr/>
        </p:nvSpPr>
        <p:spPr>
          <a:xfrm>
            <a:off x="3021154" y="3564374"/>
            <a:ext cx="543739" cy="369332"/>
          </a:xfrm>
          <a:prstGeom prst="rect">
            <a:avLst/>
          </a:prstGeom>
          <a:ln>
            <a:noFill/>
          </a:ln>
        </p:spPr>
        <p:txBody>
          <a:bodyPr wrap="none">
            <a:spAutoFit/>
          </a:bodyPr>
          <a:lstStyle/>
          <a:p>
            <a:r>
              <a:rPr lang="en-US" altLang="ja-JP" dirty="0" err="1"/>
              <a:t>h</a:t>
            </a:r>
            <a:r>
              <a:rPr lang="en-US" altLang="ja-JP" dirty="0" err="1" smtClean="0"/>
              <a:t>_d</a:t>
            </a:r>
            <a:endParaRPr lang="ja-JP" altLang="en-US" dirty="0"/>
          </a:p>
        </p:txBody>
      </p:sp>
      <p:sp>
        <p:nvSpPr>
          <p:cNvPr id="20" name="正方形/長方形 19"/>
          <p:cNvSpPr/>
          <p:nvPr/>
        </p:nvSpPr>
        <p:spPr>
          <a:xfrm>
            <a:off x="1298611" y="2703760"/>
            <a:ext cx="1941557" cy="369332"/>
          </a:xfrm>
          <a:prstGeom prst="rect">
            <a:avLst/>
          </a:prstGeom>
          <a:ln>
            <a:noFill/>
          </a:ln>
        </p:spPr>
        <p:txBody>
          <a:bodyPr wrap="none">
            <a:spAutoFit/>
          </a:bodyPr>
          <a:lstStyle/>
          <a:p>
            <a:r>
              <a:rPr lang="ja-JP" altLang="en-US" dirty="0" smtClean="0"/>
              <a:t>デフォルトボックス</a:t>
            </a:r>
            <a:endParaRPr lang="ja-JP" altLang="en-US" dirty="0"/>
          </a:p>
        </p:txBody>
      </p:sp>
      <p:sp>
        <p:nvSpPr>
          <p:cNvPr id="22" name="正方形/長方形 21"/>
          <p:cNvSpPr/>
          <p:nvPr/>
        </p:nvSpPr>
        <p:spPr>
          <a:xfrm>
            <a:off x="5402442" y="2825710"/>
            <a:ext cx="1116011" cy="369332"/>
          </a:xfrm>
          <a:prstGeom prst="rect">
            <a:avLst/>
          </a:prstGeom>
          <a:ln>
            <a:noFill/>
          </a:ln>
        </p:spPr>
        <p:txBody>
          <a:bodyPr wrap="none">
            <a:spAutoFit/>
          </a:bodyPr>
          <a:lstStyle/>
          <a:p>
            <a:r>
              <a:rPr lang="ja-JP" altLang="en-US" dirty="0" smtClean="0"/>
              <a:t>オフセット</a:t>
            </a:r>
            <a:endParaRPr lang="ja-JP" altLang="en-US" dirty="0"/>
          </a:p>
        </p:txBody>
      </p:sp>
      <p:sp>
        <p:nvSpPr>
          <p:cNvPr id="23" name="正方形/長方形 22"/>
          <p:cNvSpPr/>
          <p:nvPr/>
        </p:nvSpPr>
        <p:spPr>
          <a:xfrm>
            <a:off x="5091587" y="3195042"/>
            <a:ext cx="1826719" cy="369332"/>
          </a:xfrm>
          <a:prstGeom prst="rect">
            <a:avLst/>
          </a:prstGeom>
          <a:ln>
            <a:noFill/>
          </a:ln>
        </p:spPr>
        <p:txBody>
          <a:bodyPr wrap="none">
            <a:spAutoFit/>
          </a:bodyPr>
          <a:lstStyle/>
          <a:p>
            <a:r>
              <a:rPr lang="en-US" altLang="ja-JP" dirty="0"/>
              <a:t>(</a:t>
            </a:r>
            <a:r>
              <a:rPr lang="en-US" altLang="ja-JP" dirty="0" err="1"/>
              <a:t>Δcx</a:t>
            </a:r>
            <a:r>
              <a:rPr lang="en-US" altLang="ja-JP" dirty="0"/>
              <a:t>, </a:t>
            </a:r>
            <a:r>
              <a:rPr lang="en-US" altLang="ja-JP" dirty="0" err="1" smtClean="0"/>
              <a:t>Δcy</a:t>
            </a:r>
            <a:r>
              <a:rPr lang="en-US" altLang="ja-JP" dirty="0" smtClean="0"/>
              <a:t>, </a:t>
            </a:r>
            <a:r>
              <a:rPr lang="en-US" altLang="ja-JP" dirty="0" err="1" smtClean="0"/>
              <a:t>Δw</a:t>
            </a:r>
            <a:r>
              <a:rPr lang="en-US" altLang="ja-JP" dirty="0" smtClean="0"/>
              <a:t>, </a:t>
            </a:r>
            <a:r>
              <a:rPr lang="en-US" altLang="ja-JP" dirty="0" err="1" smtClean="0"/>
              <a:t>Δh</a:t>
            </a:r>
            <a:r>
              <a:rPr lang="en-US" altLang="ja-JP" dirty="0" smtClean="0"/>
              <a:t>)</a:t>
            </a:r>
            <a:endParaRPr lang="ja-JP" altLang="en-US" dirty="0"/>
          </a:p>
        </p:txBody>
      </p:sp>
      <p:sp>
        <p:nvSpPr>
          <p:cNvPr id="24" name="正方形/長方形 23"/>
          <p:cNvSpPr/>
          <p:nvPr/>
        </p:nvSpPr>
        <p:spPr>
          <a:xfrm>
            <a:off x="7112265" y="2386402"/>
            <a:ext cx="4043082" cy="2635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7036064" y="2310202"/>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6693983" y="1940870"/>
            <a:ext cx="1132041" cy="369332"/>
          </a:xfrm>
          <a:prstGeom prst="rect">
            <a:avLst/>
          </a:prstGeom>
          <a:ln>
            <a:noFill/>
          </a:ln>
        </p:spPr>
        <p:txBody>
          <a:bodyPr wrap="none">
            <a:spAutoFit/>
          </a:bodyPr>
          <a:lstStyle/>
          <a:p>
            <a:r>
              <a:rPr lang="ja-JP" altLang="en-US" dirty="0" smtClean="0"/>
              <a:t>原点</a:t>
            </a:r>
            <a:r>
              <a:rPr lang="en-US" altLang="ja-JP" dirty="0" smtClean="0"/>
              <a:t>(0, 0)</a:t>
            </a:r>
            <a:endParaRPr lang="ja-JP" altLang="en-US" dirty="0"/>
          </a:p>
        </p:txBody>
      </p:sp>
      <p:sp>
        <p:nvSpPr>
          <p:cNvPr id="27" name="正方形/長方形 26"/>
          <p:cNvSpPr/>
          <p:nvPr/>
        </p:nvSpPr>
        <p:spPr>
          <a:xfrm>
            <a:off x="7757722" y="3355498"/>
            <a:ext cx="1748787" cy="10031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8445800" y="3734693"/>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7151191" y="3390461"/>
            <a:ext cx="3029997" cy="369332"/>
          </a:xfrm>
          <a:prstGeom prst="rect">
            <a:avLst/>
          </a:prstGeom>
          <a:ln>
            <a:noFill/>
          </a:ln>
        </p:spPr>
        <p:txBody>
          <a:bodyPr wrap="none">
            <a:spAutoFit/>
          </a:bodyPr>
          <a:lstStyle/>
          <a:p>
            <a:r>
              <a:rPr lang="en-US" altLang="ja-JP" dirty="0"/>
              <a:t>(</a:t>
            </a:r>
            <a:r>
              <a:rPr lang="en-US" altLang="ja-JP" dirty="0" smtClean="0"/>
              <a:t>cx(1+0.1Δcx), </a:t>
            </a:r>
            <a:r>
              <a:rPr lang="en-US" altLang="ja-JP" dirty="0" err="1" smtClean="0"/>
              <a:t>cyx</a:t>
            </a:r>
            <a:r>
              <a:rPr lang="en-US" altLang="ja-JP" dirty="0" smtClean="0"/>
              <a:t>(1+0.1Δcy))</a:t>
            </a:r>
            <a:endParaRPr lang="ja-JP" altLang="en-US" dirty="0"/>
          </a:p>
        </p:txBody>
      </p:sp>
      <p:sp>
        <p:nvSpPr>
          <p:cNvPr id="30" name="正方形/長方形 29"/>
          <p:cNvSpPr/>
          <p:nvPr/>
        </p:nvSpPr>
        <p:spPr>
          <a:xfrm>
            <a:off x="7876678" y="4404371"/>
            <a:ext cx="1579022" cy="369332"/>
          </a:xfrm>
          <a:prstGeom prst="rect">
            <a:avLst/>
          </a:prstGeom>
          <a:ln>
            <a:noFill/>
          </a:ln>
        </p:spPr>
        <p:txBody>
          <a:bodyPr wrap="none">
            <a:spAutoFit/>
          </a:bodyPr>
          <a:lstStyle/>
          <a:p>
            <a:r>
              <a:rPr lang="en-US" altLang="ja-JP" dirty="0" smtClean="0"/>
              <a:t>w</a:t>
            </a:r>
            <a:r>
              <a:rPr lang="ja-JP" altLang="en-US" dirty="0" smtClean="0"/>
              <a:t>・</a:t>
            </a:r>
            <a:r>
              <a:rPr lang="en-US" altLang="ja-JP" dirty="0" err="1" smtClean="0"/>
              <a:t>exp</a:t>
            </a:r>
            <a:r>
              <a:rPr lang="en-US" altLang="ja-JP" dirty="0" smtClean="0"/>
              <a:t>(0.2Δw)</a:t>
            </a:r>
            <a:endParaRPr lang="ja-JP" altLang="en-US" dirty="0"/>
          </a:p>
        </p:txBody>
      </p:sp>
      <p:sp>
        <p:nvSpPr>
          <p:cNvPr id="31" name="正方形/長方形 30"/>
          <p:cNvSpPr/>
          <p:nvPr/>
        </p:nvSpPr>
        <p:spPr>
          <a:xfrm>
            <a:off x="9506509" y="3877252"/>
            <a:ext cx="1492460" cy="369332"/>
          </a:xfrm>
          <a:prstGeom prst="rect">
            <a:avLst/>
          </a:prstGeom>
          <a:ln>
            <a:noFill/>
          </a:ln>
        </p:spPr>
        <p:txBody>
          <a:bodyPr wrap="none">
            <a:spAutoFit/>
          </a:bodyPr>
          <a:lstStyle/>
          <a:p>
            <a:r>
              <a:rPr lang="en-US" altLang="ja-JP" dirty="0" smtClean="0"/>
              <a:t>h</a:t>
            </a:r>
            <a:r>
              <a:rPr lang="ja-JP" altLang="en-US" dirty="0"/>
              <a:t>・</a:t>
            </a:r>
            <a:r>
              <a:rPr lang="en-US" altLang="ja-JP" dirty="0" err="1" smtClean="0"/>
              <a:t>exp</a:t>
            </a:r>
            <a:r>
              <a:rPr lang="en-US" altLang="ja-JP" dirty="0" smtClean="0"/>
              <a:t>(0.2Δh</a:t>
            </a:r>
            <a:r>
              <a:rPr lang="en-US" altLang="ja-JP" dirty="0"/>
              <a:t>)</a:t>
            </a:r>
            <a:endParaRPr lang="ja-JP" altLang="en-US" dirty="0"/>
          </a:p>
        </p:txBody>
      </p:sp>
      <p:sp>
        <p:nvSpPr>
          <p:cNvPr id="32" name="正方形/長方形 31"/>
          <p:cNvSpPr/>
          <p:nvPr/>
        </p:nvSpPr>
        <p:spPr>
          <a:xfrm>
            <a:off x="7463778" y="2703759"/>
            <a:ext cx="2404826" cy="369332"/>
          </a:xfrm>
          <a:prstGeom prst="rect">
            <a:avLst/>
          </a:prstGeom>
          <a:ln>
            <a:noFill/>
          </a:ln>
        </p:spPr>
        <p:txBody>
          <a:bodyPr wrap="none">
            <a:spAutoFit/>
          </a:bodyPr>
          <a:lstStyle/>
          <a:p>
            <a:r>
              <a:rPr lang="ja-JP" altLang="en-US" dirty="0" smtClean="0"/>
              <a:t>バウンディングボックス</a:t>
            </a:r>
            <a:endParaRPr lang="ja-JP" altLang="en-US" dirty="0"/>
          </a:p>
        </p:txBody>
      </p:sp>
      <p:cxnSp>
        <p:nvCxnSpPr>
          <p:cNvPr id="33" name="直線矢印コネクタ 32"/>
          <p:cNvCxnSpPr/>
          <p:nvPr/>
        </p:nvCxnSpPr>
        <p:spPr>
          <a:xfrm>
            <a:off x="5328982" y="3671948"/>
            <a:ext cx="127501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a:xfrm>
            <a:off x="9072712" y="5083905"/>
            <a:ext cx="646331" cy="369332"/>
          </a:xfrm>
          <a:prstGeom prst="rect">
            <a:avLst/>
          </a:prstGeom>
          <a:ln>
            <a:noFill/>
          </a:ln>
        </p:spPr>
        <p:txBody>
          <a:bodyPr wrap="none">
            <a:spAutoFit/>
          </a:bodyPr>
          <a:lstStyle/>
          <a:p>
            <a:r>
              <a:rPr lang="ja-JP" altLang="en-US" dirty="0" smtClean="0"/>
              <a:t>画像</a:t>
            </a:r>
            <a:endParaRPr lang="ja-JP" altLang="en-US" dirty="0"/>
          </a:p>
        </p:txBody>
      </p:sp>
      <p:sp>
        <p:nvSpPr>
          <p:cNvPr id="35" name="正方形/長方形 34"/>
          <p:cNvSpPr/>
          <p:nvPr/>
        </p:nvSpPr>
        <p:spPr>
          <a:xfrm>
            <a:off x="2299895" y="5139484"/>
            <a:ext cx="646331" cy="369332"/>
          </a:xfrm>
          <a:prstGeom prst="rect">
            <a:avLst/>
          </a:prstGeom>
          <a:ln>
            <a:noFill/>
          </a:ln>
        </p:spPr>
        <p:txBody>
          <a:bodyPr wrap="none">
            <a:spAutoFit/>
          </a:bodyPr>
          <a:lstStyle/>
          <a:p>
            <a:r>
              <a:rPr lang="ja-JP" altLang="en-US" dirty="0" smtClean="0"/>
              <a:t>画像</a:t>
            </a:r>
            <a:endParaRPr lang="ja-JP" altLang="en-US" dirty="0"/>
          </a:p>
        </p:txBody>
      </p:sp>
    </p:spTree>
    <p:extLst>
      <p:ext uri="{BB962C8B-B14F-4D97-AF65-F5344CB8AC3E}">
        <p14:creationId xmlns:p14="http://schemas.microsoft.com/office/powerpoint/2010/main" val="224019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567" y="6184301"/>
            <a:ext cx="1937841" cy="1289875"/>
          </a:xfrm>
          <a:prstGeom prst="rect">
            <a:avLst/>
          </a:prstGeom>
        </p:spPr>
      </p:pic>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972" y="4400954"/>
            <a:ext cx="1078428" cy="1092599"/>
          </a:xfrm>
          <a:prstGeom prst="rect">
            <a:avLst/>
          </a:prstGeom>
        </p:spPr>
      </p:pic>
      <p:pic>
        <p:nvPicPr>
          <p:cNvPr id="36" name="図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0057" y="771187"/>
            <a:ext cx="1078428" cy="1092599"/>
          </a:xfrm>
          <a:prstGeom prst="rect">
            <a:avLst/>
          </a:prstGeom>
        </p:spPr>
      </p:pic>
      <p:sp>
        <p:nvSpPr>
          <p:cNvPr id="14" name="テキスト ボックス 13"/>
          <p:cNvSpPr txBox="1"/>
          <p:nvPr/>
        </p:nvSpPr>
        <p:spPr>
          <a:xfrm>
            <a:off x="6297521" y="6673334"/>
            <a:ext cx="5666171" cy="369332"/>
          </a:xfrm>
          <a:prstGeom prst="rect">
            <a:avLst/>
          </a:prstGeom>
          <a:noFill/>
        </p:spPr>
        <p:txBody>
          <a:bodyPr wrap="square" rtlCol="0">
            <a:spAutoFit/>
          </a:bodyPr>
          <a:lstStyle/>
          <a:p>
            <a:r>
              <a:rPr lang="ja-JP" altLang="en-US" dirty="0"/>
              <a:t>図</a:t>
            </a:r>
            <a:r>
              <a:rPr lang="en-US" altLang="ja-JP"/>
              <a:t>2.1.4 SSD300</a:t>
            </a:r>
            <a:r>
              <a:rPr lang="ja-JP" altLang="en-US" dirty="0"/>
              <a:t>による物体検出の</a:t>
            </a:r>
            <a:r>
              <a:rPr lang="en-US" altLang="ja-JP" dirty="0"/>
              <a:t>6step</a:t>
            </a:r>
            <a:r>
              <a:rPr lang="ja-JP" altLang="en-US" dirty="0"/>
              <a:t>の流れ</a:t>
            </a:r>
            <a:endParaRPr lang="ja-JP" altLang="ja-JP" dirty="0"/>
          </a:p>
        </p:txBody>
      </p:sp>
      <p:sp>
        <p:nvSpPr>
          <p:cNvPr id="6" name="正方形/長方形 5"/>
          <p:cNvSpPr/>
          <p:nvPr/>
        </p:nvSpPr>
        <p:spPr>
          <a:xfrm>
            <a:off x="740447" y="201288"/>
            <a:ext cx="3431452" cy="369332"/>
          </a:xfrm>
          <a:prstGeom prst="rect">
            <a:avLst/>
          </a:prstGeom>
          <a:ln>
            <a:noFill/>
          </a:ln>
        </p:spPr>
        <p:txBody>
          <a:bodyPr wrap="none">
            <a:spAutoFit/>
          </a:bodyPr>
          <a:lstStyle/>
          <a:p>
            <a:r>
              <a:rPr lang="en-US" altLang="ja-JP" dirty="0" smtClean="0"/>
              <a:t>Step1. </a:t>
            </a:r>
            <a:r>
              <a:rPr lang="ja-JP" altLang="en-US" dirty="0" smtClean="0"/>
              <a:t>画像を</a:t>
            </a:r>
            <a:r>
              <a:rPr lang="en-US" altLang="ja-JP" dirty="0" smtClean="0"/>
              <a:t>300×300</a:t>
            </a:r>
            <a:r>
              <a:rPr lang="ja-JP" altLang="en-US" dirty="0" smtClean="0"/>
              <a:t>にリサイズ</a:t>
            </a:r>
            <a:endParaRPr lang="ja-JP" altLang="en-US" dirty="0"/>
          </a:p>
        </p:txBody>
      </p:sp>
      <p:cxnSp>
        <p:nvCxnSpPr>
          <p:cNvPr id="7" name="直線矢印コネクタ 6"/>
          <p:cNvCxnSpPr/>
          <p:nvPr/>
        </p:nvCxnSpPr>
        <p:spPr>
          <a:xfrm>
            <a:off x="3058427" y="1267945"/>
            <a:ext cx="400403"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5304673" y="204868"/>
            <a:ext cx="4002121" cy="369332"/>
          </a:xfrm>
          <a:prstGeom prst="rect">
            <a:avLst/>
          </a:prstGeom>
          <a:ln>
            <a:noFill/>
          </a:ln>
        </p:spPr>
        <p:txBody>
          <a:bodyPr wrap="none">
            <a:spAutoFit/>
          </a:bodyPr>
          <a:lstStyle/>
          <a:p>
            <a:r>
              <a:rPr lang="en-US" altLang="ja-JP" dirty="0" smtClean="0"/>
              <a:t>Step2. </a:t>
            </a:r>
            <a:r>
              <a:rPr lang="ja-JP" altLang="en-US" dirty="0" smtClean="0"/>
              <a:t>デフォルトボックス</a:t>
            </a:r>
            <a:r>
              <a:rPr lang="en-US" altLang="ja-JP" dirty="0"/>
              <a:t>8,732</a:t>
            </a:r>
            <a:r>
              <a:rPr lang="ja-JP" altLang="en-US" dirty="0"/>
              <a:t>個を</a:t>
            </a:r>
            <a:r>
              <a:rPr lang="ja-JP" altLang="en-US" dirty="0" smtClean="0"/>
              <a:t>用意</a:t>
            </a:r>
            <a:endParaRPr lang="ja-JP" altLang="en-US" dirty="0"/>
          </a:p>
        </p:txBody>
      </p:sp>
      <p:sp>
        <p:nvSpPr>
          <p:cNvPr id="10" name="正方形/長方形 9"/>
          <p:cNvSpPr/>
          <p:nvPr/>
        </p:nvSpPr>
        <p:spPr>
          <a:xfrm>
            <a:off x="6888702" y="1116576"/>
            <a:ext cx="650912" cy="65476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7009418" y="931701"/>
            <a:ext cx="379179" cy="25798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7680684" y="1521626"/>
            <a:ext cx="136730" cy="13951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7686020" y="822788"/>
            <a:ext cx="156919" cy="2961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2360033" y="2894655"/>
            <a:ext cx="1192362" cy="754616"/>
          </a:xfrm>
          <a:prstGeom prst="rect">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smtClean="0">
                <a:solidFill>
                  <a:schemeClr val="tx1"/>
                </a:solidFill>
                <a:latin typeface="+mn-ea"/>
              </a:rPr>
              <a:t>ＳＳＤ </a:t>
            </a:r>
            <a:r>
              <a:rPr lang="en-US" altLang="ja-JP" smtClean="0">
                <a:solidFill>
                  <a:schemeClr val="tx1"/>
                </a:solidFill>
                <a:latin typeface="+mn-ea"/>
              </a:rPr>
              <a:t>net</a:t>
            </a:r>
            <a:endParaRPr lang="en-US" altLang="ja-JP" dirty="0" smtClean="0">
              <a:solidFill>
                <a:schemeClr val="tx1"/>
              </a:solidFill>
              <a:latin typeface="+mn-ea"/>
            </a:endParaRPr>
          </a:p>
        </p:txBody>
      </p:sp>
      <p:cxnSp>
        <p:nvCxnSpPr>
          <p:cNvPr id="17" name="直線矢印コネクタ 16"/>
          <p:cNvCxnSpPr/>
          <p:nvPr/>
        </p:nvCxnSpPr>
        <p:spPr>
          <a:xfrm>
            <a:off x="1801124" y="3288525"/>
            <a:ext cx="400403"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0636" y="2271186"/>
            <a:ext cx="3912353" cy="369332"/>
          </a:xfrm>
          <a:prstGeom prst="rect">
            <a:avLst/>
          </a:prstGeom>
          <a:ln>
            <a:noFill/>
          </a:ln>
        </p:spPr>
        <p:txBody>
          <a:bodyPr wrap="none">
            <a:spAutoFit/>
          </a:bodyPr>
          <a:lstStyle/>
          <a:p>
            <a:r>
              <a:rPr lang="en-US" altLang="ja-JP" dirty="0" smtClean="0"/>
              <a:t>Step3. </a:t>
            </a:r>
            <a:r>
              <a:rPr lang="ja-JP" altLang="en-US" dirty="0" smtClean="0"/>
              <a:t>画像を</a:t>
            </a:r>
            <a:r>
              <a:rPr lang="en-US" altLang="ja-JP" dirty="0" smtClean="0"/>
              <a:t>SSD</a:t>
            </a:r>
            <a:r>
              <a:rPr lang="ja-JP" altLang="en-US" dirty="0" smtClean="0"/>
              <a:t>のネットワークに入力</a:t>
            </a:r>
            <a:endParaRPr lang="ja-JP" altLang="en-US" dirty="0"/>
          </a:p>
        </p:txBody>
      </p:sp>
      <p:cxnSp>
        <p:nvCxnSpPr>
          <p:cNvPr id="19" name="直線矢印コネクタ 18"/>
          <p:cNvCxnSpPr/>
          <p:nvPr/>
        </p:nvCxnSpPr>
        <p:spPr>
          <a:xfrm>
            <a:off x="3710901" y="3271963"/>
            <a:ext cx="400403"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4111304" y="2878649"/>
            <a:ext cx="5510216" cy="923330"/>
          </a:xfrm>
          <a:prstGeom prst="rect">
            <a:avLst/>
          </a:prstGeom>
          <a:ln>
            <a:noFill/>
          </a:ln>
        </p:spPr>
        <p:txBody>
          <a:bodyPr wrap="square">
            <a:spAutoFit/>
          </a:bodyPr>
          <a:lstStyle/>
          <a:p>
            <a:r>
              <a:rPr lang="en-US" altLang="ja-JP" dirty="0" smtClean="0"/>
              <a:t>【</a:t>
            </a:r>
            <a:r>
              <a:rPr lang="ja-JP" altLang="en-US" dirty="0" smtClean="0"/>
              <a:t>出力</a:t>
            </a:r>
            <a:r>
              <a:rPr lang="en-US" altLang="ja-JP" dirty="0" smtClean="0"/>
              <a:t>】</a:t>
            </a:r>
          </a:p>
          <a:p>
            <a:r>
              <a:rPr lang="ja-JP" altLang="en-US" dirty="0" smtClean="0"/>
              <a:t>デフォルトボックス</a:t>
            </a:r>
            <a:r>
              <a:rPr lang="en-US" altLang="ja-JP" dirty="0"/>
              <a:t>8,732</a:t>
            </a:r>
            <a:r>
              <a:rPr lang="ja-JP" altLang="en-US" dirty="0" smtClean="0"/>
              <a:t>個</a:t>
            </a:r>
            <a:endParaRPr lang="en-US" altLang="ja-JP" dirty="0" smtClean="0"/>
          </a:p>
          <a:p>
            <a:r>
              <a:rPr lang="en-US" altLang="ja-JP" dirty="0"/>
              <a:t> </a:t>
            </a:r>
            <a:r>
              <a:rPr lang="en-US" altLang="ja-JP" dirty="0" smtClean="0"/>
              <a:t>×</a:t>
            </a:r>
            <a:r>
              <a:rPr lang="ja-JP" altLang="en-US" dirty="0" smtClean="0"/>
              <a:t>（各クラスの信頼度：</a:t>
            </a:r>
            <a:r>
              <a:rPr lang="en-US" altLang="ja-JP" dirty="0" smtClean="0"/>
              <a:t>21</a:t>
            </a:r>
            <a:r>
              <a:rPr lang="ja-JP" altLang="en-US" dirty="0" smtClean="0"/>
              <a:t>個 </a:t>
            </a:r>
            <a:r>
              <a:rPr lang="en-US" altLang="ja-JP" dirty="0" smtClean="0"/>
              <a:t>+ </a:t>
            </a:r>
            <a:r>
              <a:rPr lang="ja-JP" altLang="en-US" dirty="0" smtClean="0"/>
              <a:t>オフセット：</a:t>
            </a:r>
            <a:r>
              <a:rPr lang="en-US" altLang="ja-JP" dirty="0" smtClean="0"/>
              <a:t>4</a:t>
            </a:r>
            <a:r>
              <a:rPr lang="ja-JP" altLang="en-US" dirty="0" smtClean="0"/>
              <a:t>個）</a:t>
            </a:r>
            <a:endParaRPr lang="ja-JP" altLang="en-US" dirty="0"/>
          </a:p>
        </p:txBody>
      </p:sp>
      <p:sp>
        <p:nvSpPr>
          <p:cNvPr id="21" name="正方形/長方形 20"/>
          <p:cNvSpPr/>
          <p:nvPr/>
        </p:nvSpPr>
        <p:spPr>
          <a:xfrm>
            <a:off x="740447" y="3997677"/>
            <a:ext cx="4630498" cy="369332"/>
          </a:xfrm>
          <a:prstGeom prst="rect">
            <a:avLst/>
          </a:prstGeom>
          <a:ln>
            <a:noFill/>
          </a:ln>
        </p:spPr>
        <p:txBody>
          <a:bodyPr wrap="none">
            <a:spAutoFit/>
          </a:bodyPr>
          <a:lstStyle/>
          <a:p>
            <a:r>
              <a:rPr lang="en-US" altLang="ja-JP" dirty="0" smtClean="0"/>
              <a:t>Step4. </a:t>
            </a:r>
            <a:r>
              <a:rPr lang="ja-JP" altLang="en-US" dirty="0" smtClean="0"/>
              <a:t>信頼度上位のデフォルトボックスを抽出</a:t>
            </a:r>
            <a:endParaRPr lang="ja-JP" altLang="en-US" dirty="0"/>
          </a:p>
        </p:txBody>
      </p:sp>
      <p:sp>
        <p:nvSpPr>
          <p:cNvPr id="23" name="正方形/長方形 22"/>
          <p:cNvSpPr/>
          <p:nvPr/>
        </p:nvSpPr>
        <p:spPr>
          <a:xfrm>
            <a:off x="968188" y="4738806"/>
            <a:ext cx="744417" cy="67470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1287968" y="4473043"/>
            <a:ext cx="379179" cy="61967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6181729" y="3984262"/>
            <a:ext cx="4571188" cy="369332"/>
          </a:xfrm>
          <a:prstGeom prst="rect">
            <a:avLst/>
          </a:prstGeom>
          <a:ln>
            <a:noFill/>
          </a:ln>
        </p:spPr>
        <p:txBody>
          <a:bodyPr wrap="none">
            <a:spAutoFit/>
          </a:bodyPr>
          <a:lstStyle/>
          <a:p>
            <a:r>
              <a:rPr lang="en-US" altLang="ja-JP" dirty="0" smtClean="0"/>
              <a:t>Step5. </a:t>
            </a:r>
            <a:r>
              <a:rPr lang="ja-JP" altLang="en-US" dirty="0" smtClean="0"/>
              <a:t>オフセット</a:t>
            </a:r>
            <a:r>
              <a:rPr lang="ja-JP" altLang="en-US" dirty="0"/>
              <a:t>情報</a:t>
            </a:r>
            <a:r>
              <a:rPr lang="ja-JP" altLang="en-US" dirty="0" smtClean="0"/>
              <a:t>による修正と被りの除去</a:t>
            </a:r>
            <a:endParaRPr lang="ja-JP" altLang="en-US" dirty="0"/>
          </a:p>
        </p:txBody>
      </p:sp>
      <p:sp>
        <p:nvSpPr>
          <p:cNvPr id="31" name="正方形/長方形 30"/>
          <p:cNvSpPr/>
          <p:nvPr/>
        </p:nvSpPr>
        <p:spPr>
          <a:xfrm>
            <a:off x="740447" y="5516441"/>
            <a:ext cx="4662558" cy="369332"/>
          </a:xfrm>
          <a:prstGeom prst="rect">
            <a:avLst/>
          </a:prstGeom>
          <a:ln>
            <a:noFill/>
          </a:ln>
        </p:spPr>
        <p:txBody>
          <a:bodyPr wrap="none">
            <a:spAutoFit/>
          </a:bodyPr>
          <a:lstStyle/>
          <a:p>
            <a:r>
              <a:rPr lang="en-US" altLang="ja-JP" smtClean="0"/>
              <a:t>Step6. </a:t>
            </a:r>
            <a:r>
              <a:rPr lang="ja-JP" altLang="en-US" dirty="0" smtClean="0"/>
              <a:t>一定の信頼度以上のものを最終出力に</a:t>
            </a:r>
            <a:endParaRPr lang="ja-JP" altLang="en-US" dirty="0"/>
          </a:p>
        </p:txBody>
      </p:sp>
      <p:sp>
        <p:nvSpPr>
          <p:cNvPr id="34" name="正方形/長方形 33"/>
          <p:cNvSpPr/>
          <p:nvPr/>
        </p:nvSpPr>
        <p:spPr>
          <a:xfrm>
            <a:off x="1180775" y="6562946"/>
            <a:ext cx="1312029" cy="8420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753851" y="5850371"/>
            <a:ext cx="1277144" cy="369332"/>
          </a:xfrm>
          <a:prstGeom prst="rect">
            <a:avLst/>
          </a:prstGeom>
          <a:ln>
            <a:noFill/>
          </a:ln>
        </p:spPr>
        <p:txBody>
          <a:bodyPr wrap="none">
            <a:spAutoFit/>
          </a:bodyPr>
          <a:lstStyle/>
          <a:p>
            <a:r>
              <a:rPr lang="en-US" altLang="ja-JP" dirty="0" smtClean="0">
                <a:solidFill>
                  <a:srgbClr val="FF0000"/>
                </a:solidFill>
              </a:rPr>
              <a:t>person</a:t>
            </a:r>
            <a:r>
              <a:rPr lang="ja-JP" altLang="en-US" dirty="0" smtClean="0">
                <a:solidFill>
                  <a:srgbClr val="FF0000"/>
                </a:solidFill>
              </a:rPr>
              <a:t>　</a:t>
            </a:r>
            <a:r>
              <a:rPr lang="en-US" altLang="ja-JP" dirty="0" smtClean="0">
                <a:solidFill>
                  <a:srgbClr val="FF0000"/>
                </a:solidFill>
              </a:rPr>
              <a:t>0.7</a:t>
            </a:r>
            <a:endParaRPr lang="ja-JP" altLang="en-US" dirty="0">
              <a:solidFill>
                <a:srgbClr val="FF0000"/>
              </a:solidFill>
            </a:endParaRPr>
          </a:p>
        </p:txBody>
      </p:sp>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972" y="637904"/>
            <a:ext cx="1937841" cy="1289875"/>
          </a:xfrm>
          <a:prstGeom prst="rect">
            <a:avLst/>
          </a:prstGeom>
        </p:spPr>
      </p:pic>
      <p:pic>
        <p:nvPicPr>
          <p:cNvPr id="33" name="図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6790" y="759842"/>
            <a:ext cx="1078428" cy="1092599"/>
          </a:xfrm>
          <a:prstGeom prst="rect">
            <a:avLst/>
          </a:prstGeom>
        </p:spPr>
      </p:pic>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972" y="2732295"/>
            <a:ext cx="1078428" cy="1092599"/>
          </a:xfrm>
          <a:prstGeom prst="rect">
            <a:avLst/>
          </a:prstGeom>
        </p:spPr>
      </p:pic>
      <p:sp>
        <p:nvSpPr>
          <p:cNvPr id="39" name="正方形/長方形 38"/>
          <p:cNvSpPr/>
          <p:nvPr/>
        </p:nvSpPr>
        <p:spPr>
          <a:xfrm>
            <a:off x="1180776" y="4439098"/>
            <a:ext cx="379179" cy="61967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8491" y="4401699"/>
            <a:ext cx="1078428" cy="1092599"/>
          </a:xfrm>
          <a:prstGeom prst="rect">
            <a:avLst/>
          </a:prstGeom>
        </p:spPr>
      </p:pic>
      <p:sp>
        <p:nvSpPr>
          <p:cNvPr id="41" name="正方形/長方形 40"/>
          <p:cNvSpPr/>
          <p:nvPr/>
        </p:nvSpPr>
        <p:spPr>
          <a:xfrm>
            <a:off x="6678706" y="4739551"/>
            <a:ext cx="693418" cy="6747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947487" y="4473788"/>
            <a:ext cx="295995" cy="6196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729402" y="6264418"/>
            <a:ext cx="394038" cy="8780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2592463" y="6474271"/>
            <a:ext cx="1155316" cy="369332"/>
          </a:xfrm>
          <a:prstGeom prst="rect">
            <a:avLst/>
          </a:prstGeom>
          <a:ln>
            <a:noFill/>
          </a:ln>
        </p:spPr>
        <p:txBody>
          <a:bodyPr wrap="none">
            <a:spAutoFit/>
          </a:bodyPr>
          <a:lstStyle/>
          <a:p>
            <a:r>
              <a:rPr lang="en-US" altLang="ja-JP" dirty="0" smtClean="0">
                <a:solidFill>
                  <a:srgbClr val="FF0000"/>
                </a:solidFill>
              </a:rPr>
              <a:t>horse</a:t>
            </a:r>
            <a:r>
              <a:rPr lang="ja-JP" altLang="en-US" dirty="0" smtClean="0">
                <a:solidFill>
                  <a:srgbClr val="FF0000"/>
                </a:solidFill>
              </a:rPr>
              <a:t>　</a:t>
            </a:r>
            <a:r>
              <a:rPr lang="en-US" altLang="ja-JP" dirty="0" smtClean="0">
                <a:solidFill>
                  <a:srgbClr val="FF0000"/>
                </a:solidFill>
              </a:rPr>
              <a:t>0.8</a:t>
            </a:r>
            <a:endParaRPr lang="ja-JP" altLang="en-US" dirty="0">
              <a:solidFill>
                <a:srgbClr val="FF0000"/>
              </a:solidFill>
            </a:endParaRPr>
          </a:p>
        </p:txBody>
      </p:sp>
    </p:spTree>
    <p:extLst>
      <p:ext uri="{BB962C8B-B14F-4D97-AF65-F5344CB8AC3E}">
        <p14:creationId xmlns:p14="http://schemas.microsoft.com/office/powerpoint/2010/main" val="3361041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p:cNvSpPr txBox="1"/>
          <p:nvPr/>
        </p:nvSpPr>
        <p:spPr>
          <a:xfrm>
            <a:off x="2987413" y="6488668"/>
            <a:ext cx="5666171" cy="369332"/>
          </a:xfrm>
          <a:prstGeom prst="rect">
            <a:avLst/>
          </a:prstGeom>
          <a:noFill/>
        </p:spPr>
        <p:txBody>
          <a:bodyPr wrap="square" rtlCol="0">
            <a:spAutoFit/>
          </a:bodyPr>
          <a:lstStyle/>
          <a:p>
            <a:r>
              <a:rPr lang="ja-JP" altLang="en-US" dirty="0" smtClean="0"/>
              <a:t>図</a:t>
            </a:r>
            <a:r>
              <a:rPr lang="en-US" altLang="ja-JP" dirty="0" smtClean="0"/>
              <a:t>2.2.1 </a:t>
            </a:r>
            <a:r>
              <a:rPr lang="en-US" altLang="ja-JP" dirty="0" err="1" smtClean="0"/>
              <a:t>PyTorch</a:t>
            </a:r>
            <a:r>
              <a:rPr lang="ja-JP" altLang="en-US" dirty="0" smtClean="0"/>
              <a:t>によるディープラーニング実装の流れ</a:t>
            </a:r>
            <a:endParaRPr lang="ja-JP" altLang="ja-JP" dirty="0"/>
          </a:p>
        </p:txBody>
      </p:sp>
      <p:sp>
        <p:nvSpPr>
          <p:cNvPr id="12" name="正方形/長方形 11"/>
          <p:cNvSpPr/>
          <p:nvPr/>
        </p:nvSpPr>
        <p:spPr>
          <a:xfrm>
            <a:off x="1748781" y="517138"/>
            <a:ext cx="6102953" cy="369332"/>
          </a:xfrm>
          <a:prstGeom prst="rect">
            <a:avLst/>
          </a:prstGeom>
          <a:solidFill>
            <a:schemeClr val="accent5">
              <a:lumMod val="20000"/>
              <a:lumOff val="80000"/>
            </a:schemeClr>
          </a:solidFill>
          <a:ln>
            <a:solidFill>
              <a:schemeClr val="tx1"/>
            </a:solidFill>
          </a:ln>
        </p:spPr>
        <p:txBody>
          <a:bodyPr wrap="none">
            <a:noAutofit/>
          </a:bodyPr>
          <a:lstStyle/>
          <a:p>
            <a:pPr algn="ctr"/>
            <a:r>
              <a:rPr lang="en-US" altLang="ja-JP" dirty="0" smtClean="0"/>
              <a:t>1. </a:t>
            </a:r>
            <a:r>
              <a:rPr lang="ja-JP" altLang="ja-JP" dirty="0" smtClean="0"/>
              <a:t>前処理</a:t>
            </a:r>
            <a:r>
              <a:rPr lang="ja-JP" altLang="ja-JP" dirty="0"/>
              <a:t>、後処理、そしてネットワークモデルの入出力を確認</a:t>
            </a:r>
            <a:endParaRPr lang="ja-JP" altLang="en-US" dirty="0"/>
          </a:p>
        </p:txBody>
      </p:sp>
      <p:cxnSp>
        <p:nvCxnSpPr>
          <p:cNvPr id="13" name="直線矢印コネクタ 12"/>
          <p:cNvCxnSpPr/>
          <p:nvPr/>
        </p:nvCxnSpPr>
        <p:spPr>
          <a:xfrm>
            <a:off x="4797876" y="884154"/>
            <a:ext cx="4762" cy="3051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748781" y="1186993"/>
            <a:ext cx="6102953" cy="369332"/>
          </a:xfrm>
          <a:prstGeom prst="rect">
            <a:avLst/>
          </a:prstGeom>
          <a:solidFill>
            <a:schemeClr val="accent5">
              <a:lumMod val="20000"/>
              <a:lumOff val="80000"/>
            </a:schemeClr>
          </a:solidFill>
          <a:ln>
            <a:solidFill>
              <a:schemeClr val="tx1"/>
            </a:solidFill>
          </a:ln>
        </p:spPr>
        <p:txBody>
          <a:bodyPr wrap="none">
            <a:noAutofit/>
          </a:bodyPr>
          <a:lstStyle/>
          <a:p>
            <a:pPr algn="ctr"/>
            <a:r>
              <a:rPr lang="en-US" altLang="ja-JP" dirty="0" smtClean="0"/>
              <a:t>2. Dataset</a:t>
            </a:r>
            <a:r>
              <a:rPr lang="ja-JP" altLang="en-US" dirty="0" smtClean="0"/>
              <a:t>の作成</a:t>
            </a:r>
            <a:endParaRPr lang="ja-JP" altLang="en-US" dirty="0"/>
          </a:p>
        </p:txBody>
      </p:sp>
      <p:sp>
        <p:nvSpPr>
          <p:cNvPr id="17" name="正方形/長方形 16"/>
          <p:cNvSpPr/>
          <p:nvPr/>
        </p:nvSpPr>
        <p:spPr>
          <a:xfrm>
            <a:off x="1748781" y="1856848"/>
            <a:ext cx="6102953" cy="369332"/>
          </a:xfrm>
          <a:prstGeom prst="rect">
            <a:avLst/>
          </a:prstGeom>
          <a:solidFill>
            <a:schemeClr val="accent5">
              <a:lumMod val="20000"/>
              <a:lumOff val="80000"/>
            </a:schemeClr>
          </a:solidFill>
          <a:ln>
            <a:solidFill>
              <a:schemeClr val="tx1"/>
            </a:solidFill>
          </a:ln>
        </p:spPr>
        <p:txBody>
          <a:bodyPr wrap="none">
            <a:noAutofit/>
          </a:bodyPr>
          <a:lstStyle/>
          <a:p>
            <a:pPr algn="ctr"/>
            <a:r>
              <a:rPr lang="en-US" altLang="ja-JP" dirty="0" smtClean="0"/>
              <a:t>3. </a:t>
            </a:r>
            <a:r>
              <a:rPr lang="en-US" altLang="ja-JP" dirty="0" err="1" smtClean="0"/>
              <a:t>DataLoader</a:t>
            </a:r>
            <a:r>
              <a:rPr lang="ja-JP" altLang="en-US" dirty="0" smtClean="0"/>
              <a:t>の作成</a:t>
            </a:r>
            <a:endParaRPr lang="ja-JP" altLang="en-US" dirty="0"/>
          </a:p>
        </p:txBody>
      </p:sp>
      <p:sp>
        <p:nvSpPr>
          <p:cNvPr id="18" name="正方形/長方形 17"/>
          <p:cNvSpPr/>
          <p:nvPr/>
        </p:nvSpPr>
        <p:spPr>
          <a:xfrm>
            <a:off x="1748781" y="2526703"/>
            <a:ext cx="6102953" cy="369332"/>
          </a:xfrm>
          <a:prstGeom prst="rect">
            <a:avLst/>
          </a:prstGeom>
          <a:solidFill>
            <a:schemeClr val="accent5">
              <a:lumMod val="20000"/>
              <a:lumOff val="80000"/>
            </a:schemeClr>
          </a:solidFill>
          <a:ln>
            <a:solidFill>
              <a:schemeClr val="tx1"/>
            </a:solidFill>
          </a:ln>
        </p:spPr>
        <p:txBody>
          <a:bodyPr wrap="none">
            <a:noAutofit/>
          </a:bodyPr>
          <a:lstStyle/>
          <a:p>
            <a:pPr algn="ctr"/>
            <a:r>
              <a:rPr lang="en-US" altLang="ja-JP" dirty="0" smtClean="0"/>
              <a:t>4. </a:t>
            </a:r>
            <a:r>
              <a:rPr lang="ja-JP" altLang="en-US" dirty="0" smtClean="0"/>
              <a:t>ネットワークモデルの作成</a:t>
            </a:r>
            <a:endParaRPr lang="ja-JP" altLang="en-US" dirty="0"/>
          </a:p>
        </p:txBody>
      </p:sp>
      <p:sp>
        <p:nvSpPr>
          <p:cNvPr id="19" name="正方形/長方形 18"/>
          <p:cNvSpPr/>
          <p:nvPr/>
        </p:nvSpPr>
        <p:spPr>
          <a:xfrm>
            <a:off x="1748781" y="3196558"/>
            <a:ext cx="6102953" cy="369332"/>
          </a:xfrm>
          <a:prstGeom prst="rect">
            <a:avLst/>
          </a:prstGeom>
          <a:solidFill>
            <a:schemeClr val="accent5">
              <a:lumMod val="20000"/>
              <a:lumOff val="80000"/>
            </a:schemeClr>
          </a:solidFill>
          <a:ln>
            <a:solidFill>
              <a:schemeClr val="tx1"/>
            </a:solidFill>
          </a:ln>
        </p:spPr>
        <p:txBody>
          <a:bodyPr wrap="none">
            <a:noAutofit/>
          </a:bodyPr>
          <a:lstStyle/>
          <a:p>
            <a:pPr algn="ctr"/>
            <a:r>
              <a:rPr lang="en-US" altLang="ja-JP" dirty="0" smtClean="0"/>
              <a:t>5. </a:t>
            </a:r>
            <a:r>
              <a:rPr lang="ja-JP" altLang="en-US" dirty="0" smtClean="0"/>
              <a:t>順伝搬</a:t>
            </a:r>
            <a:r>
              <a:rPr lang="ja-JP" altLang="en-US" dirty="0"/>
              <a:t>（</a:t>
            </a:r>
            <a:r>
              <a:rPr lang="en-US" altLang="ja-JP" dirty="0" smtClean="0"/>
              <a:t>forward</a:t>
            </a:r>
            <a:r>
              <a:rPr lang="ja-JP" altLang="en-US" dirty="0" smtClean="0"/>
              <a:t>計算</a:t>
            </a:r>
            <a:r>
              <a:rPr lang="ja-JP" altLang="en-US" dirty="0"/>
              <a:t>）</a:t>
            </a:r>
            <a:r>
              <a:rPr lang="ja-JP" altLang="en-US" dirty="0" smtClean="0"/>
              <a:t>の定義</a:t>
            </a:r>
            <a:endParaRPr lang="ja-JP" altLang="en-US" dirty="0"/>
          </a:p>
        </p:txBody>
      </p:sp>
      <p:sp>
        <p:nvSpPr>
          <p:cNvPr id="20" name="正方形/長方形 19"/>
          <p:cNvSpPr/>
          <p:nvPr/>
        </p:nvSpPr>
        <p:spPr>
          <a:xfrm>
            <a:off x="1748781" y="3866413"/>
            <a:ext cx="6102953" cy="369332"/>
          </a:xfrm>
          <a:prstGeom prst="rect">
            <a:avLst/>
          </a:prstGeom>
          <a:solidFill>
            <a:schemeClr val="accent5">
              <a:lumMod val="20000"/>
              <a:lumOff val="80000"/>
            </a:schemeClr>
          </a:solidFill>
          <a:ln>
            <a:solidFill>
              <a:schemeClr val="tx1"/>
            </a:solidFill>
          </a:ln>
        </p:spPr>
        <p:txBody>
          <a:bodyPr wrap="none">
            <a:noAutofit/>
          </a:bodyPr>
          <a:lstStyle/>
          <a:p>
            <a:pPr algn="ctr"/>
            <a:r>
              <a:rPr lang="en-US" altLang="ja-JP" dirty="0" smtClean="0"/>
              <a:t>6. </a:t>
            </a:r>
            <a:r>
              <a:rPr lang="ja-JP" altLang="en-US" dirty="0" smtClean="0"/>
              <a:t>損失関数の定義</a:t>
            </a:r>
            <a:endParaRPr lang="ja-JP" altLang="en-US" dirty="0"/>
          </a:p>
        </p:txBody>
      </p:sp>
      <p:sp>
        <p:nvSpPr>
          <p:cNvPr id="22" name="正方形/長方形 21"/>
          <p:cNvSpPr/>
          <p:nvPr/>
        </p:nvSpPr>
        <p:spPr>
          <a:xfrm>
            <a:off x="1748781" y="4536268"/>
            <a:ext cx="6102953" cy="369332"/>
          </a:xfrm>
          <a:prstGeom prst="rect">
            <a:avLst/>
          </a:prstGeom>
          <a:solidFill>
            <a:schemeClr val="accent5">
              <a:lumMod val="20000"/>
              <a:lumOff val="80000"/>
            </a:schemeClr>
          </a:solidFill>
          <a:ln>
            <a:solidFill>
              <a:schemeClr val="tx1"/>
            </a:solidFill>
          </a:ln>
        </p:spPr>
        <p:txBody>
          <a:bodyPr wrap="none">
            <a:noAutofit/>
          </a:bodyPr>
          <a:lstStyle/>
          <a:p>
            <a:pPr algn="ctr"/>
            <a:r>
              <a:rPr lang="en-US" altLang="ja-JP" dirty="0"/>
              <a:t>7</a:t>
            </a:r>
            <a:r>
              <a:rPr lang="en-US" altLang="ja-JP" dirty="0" smtClean="0"/>
              <a:t>. </a:t>
            </a:r>
            <a:r>
              <a:rPr lang="ja-JP" altLang="ja-JP" dirty="0" smtClean="0"/>
              <a:t>最適化</a:t>
            </a:r>
            <a:r>
              <a:rPr lang="ja-JP" altLang="ja-JP" dirty="0"/>
              <a:t>手法の</a:t>
            </a:r>
            <a:r>
              <a:rPr lang="ja-JP" altLang="ja-JP" dirty="0" smtClean="0"/>
              <a:t>設定</a:t>
            </a:r>
            <a:endParaRPr lang="ja-JP" altLang="en-US" dirty="0"/>
          </a:p>
        </p:txBody>
      </p:sp>
      <p:sp>
        <p:nvSpPr>
          <p:cNvPr id="23" name="正方形/長方形 22"/>
          <p:cNvSpPr/>
          <p:nvPr/>
        </p:nvSpPr>
        <p:spPr>
          <a:xfrm>
            <a:off x="1748781" y="5206123"/>
            <a:ext cx="6102953" cy="369332"/>
          </a:xfrm>
          <a:prstGeom prst="rect">
            <a:avLst/>
          </a:prstGeom>
          <a:solidFill>
            <a:schemeClr val="accent5">
              <a:lumMod val="20000"/>
              <a:lumOff val="80000"/>
            </a:schemeClr>
          </a:solidFill>
          <a:ln>
            <a:solidFill>
              <a:schemeClr val="tx1"/>
            </a:solidFill>
          </a:ln>
        </p:spPr>
        <p:txBody>
          <a:bodyPr wrap="none">
            <a:noAutofit/>
          </a:bodyPr>
          <a:lstStyle/>
          <a:p>
            <a:pPr algn="ctr"/>
            <a:r>
              <a:rPr lang="en-US" altLang="ja-JP" dirty="0" smtClean="0"/>
              <a:t>8. </a:t>
            </a:r>
            <a:r>
              <a:rPr lang="ja-JP" altLang="en-US" dirty="0" smtClean="0"/>
              <a:t>学習・検証の実施</a:t>
            </a:r>
            <a:endParaRPr lang="ja-JP" altLang="en-US" dirty="0"/>
          </a:p>
        </p:txBody>
      </p:sp>
      <p:cxnSp>
        <p:nvCxnSpPr>
          <p:cNvPr id="25" name="直線矢印コネクタ 24"/>
          <p:cNvCxnSpPr/>
          <p:nvPr/>
        </p:nvCxnSpPr>
        <p:spPr>
          <a:xfrm>
            <a:off x="4800257" y="1554009"/>
            <a:ext cx="0" cy="3051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4800257" y="2223864"/>
            <a:ext cx="0" cy="3051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4800257" y="2893719"/>
            <a:ext cx="0" cy="3051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4800257" y="3563574"/>
            <a:ext cx="0" cy="3051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4800257" y="4233429"/>
            <a:ext cx="0" cy="3051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4800257" y="4903284"/>
            <a:ext cx="0" cy="3051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748781" y="5875972"/>
            <a:ext cx="6102953" cy="369332"/>
          </a:xfrm>
          <a:prstGeom prst="rect">
            <a:avLst/>
          </a:prstGeom>
          <a:solidFill>
            <a:schemeClr val="accent5">
              <a:lumMod val="20000"/>
              <a:lumOff val="80000"/>
            </a:schemeClr>
          </a:solidFill>
          <a:ln>
            <a:solidFill>
              <a:schemeClr val="tx1"/>
            </a:solidFill>
          </a:ln>
        </p:spPr>
        <p:txBody>
          <a:bodyPr wrap="none">
            <a:noAutofit/>
          </a:bodyPr>
          <a:lstStyle/>
          <a:p>
            <a:pPr algn="ctr"/>
            <a:r>
              <a:rPr lang="en-US" altLang="ja-JP" dirty="0" smtClean="0"/>
              <a:t>9. </a:t>
            </a:r>
            <a:r>
              <a:rPr lang="ja-JP" altLang="en-US" dirty="0" smtClean="0"/>
              <a:t>テストデータ</a:t>
            </a:r>
            <a:r>
              <a:rPr lang="ja-JP" altLang="en-US" dirty="0"/>
              <a:t>で</a:t>
            </a:r>
            <a:r>
              <a:rPr lang="ja-JP" altLang="en-US" dirty="0" smtClean="0"/>
              <a:t>推論</a:t>
            </a:r>
            <a:endParaRPr lang="ja-JP" altLang="en-US" dirty="0"/>
          </a:p>
        </p:txBody>
      </p:sp>
      <p:cxnSp>
        <p:nvCxnSpPr>
          <p:cNvPr id="32" name="直線矢印コネクタ 31"/>
          <p:cNvCxnSpPr/>
          <p:nvPr/>
        </p:nvCxnSpPr>
        <p:spPr>
          <a:xfrm>
            <a:off x="4800257" y="5573139"/>
            <a:ext cx="0" cy="3051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969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1625" y="1448651"/>
            <a:ext cx="838200" cy="838200"/>
          </a:xfrm>
          <a:prstGeom prst="rect">
            <a:avLst/>
          </a:prstGeom>
        </p:spPr>
      </p:pic>
      <p:sp>
        <p:nvSpPr>
          <p:cNvPr id="5" name="テキスト ボックス 4"/>
          <p:cNvSpPr txBox="1"/>
          <p:nvPr/>
        </p:nvSpPr>
        <p:spPr>
          <a:xfrm>
            <a:off x="971550" y="895350"/>
            <a:ext cx="2609850" cy="369332"/>
          </a:xfrm>
          <a:prstGeom prst="rect">
            <a:avLst/>
          </a:prstGeom>
          <a:noFill/>
        </p:spPr>
        <p:txBody>
          <a:bodyPr wrap="square" rtlCol="0">
            <a:spAutoFit/>
          </a:bodyPr>
          <a:lstStyle/>
          <a:p>
            <a:r>
              <a:rPr lang="en-US" altLang="ja-JP" dirty="0" smtClean="0">
                <a:latin typeface="+mn-ea"/>
              </a:rPr>
              <a:t>2_objectdetection</a:t>
            </a:r>
            <a:endParaRPr kumimoji="1" lang="ja-JP" altLang="en-US" dirty="0">
              <a:latin typeface="+mn-ea"/>
            </a:endParaRP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1400" y="1448651"/>
            <a:ext cx="838200" cy="838200"/>
          </a:xfrm>
          <a:prstGeom prst="rect">
            <a:avLst/>
          </a:prstGeom>
        </p:spPr>
      </p:pic>
      <p:sp>
        <p:nvSpPr>
          <p:cNvPr id="8" name="テキスト ボックス 7"/>
          <p:cNvSpPr txBox="1"/>
          <p:nvPr/>
        </p:nvSpPr>
        <p:spPr>
          <a:xfrm>
            <a:off x="3676650" y="895350"/>
            <a:ext cx="990600" cy="369332"/>
          </a:xfrm>
          <a:prstGeom prst="rect">
            <a:avLst/>
          </a:prstGeom>
          <a:noFill/>
        </p:spPr>
        <p:txBody>
          <a:bodyPr wrap="square" rtlCol="0">
            <a:spAutoFit/>
          </a:bodyPr>
          <a:lstStyle/>
          <a:p>
            <a:r>
              <a:rPr kumimoji="1" lang="en-US" altLang="ja-JP" dirty="0" smtClean="0">
                <a:latin typeface="+mn-ea"/>
              </a:rPr>
              <a:t>data</a:t>
            </a:r>
            <a:endParaRPr kumimoji="1" lang="ja-JP" altLang="en-US" dirty="0">
              <a:latin typeface="+mn-ea"/>
            </a:endParaRPr>
          </a:p>
        </p:txBody>
      </p:sp>
      <p:sp>
        <p:nvSpPr>
          <p:cNvPr id="9" name="テキスト ボックス 8"/>
          <p:cNvSpPr txBox="1"/>
          <p:nvPr/>
        </p:nvSpPr>
        <p:spPr>
          <a:xfrm>
            <a:off x="4862901" y="940283"/>
            <a:ext cx="1290638" cy="369332"/>
          </a:xfrm>
          <a:prstGeom prst="rect">
            <a:avLst/>
          </a:prstGeom>
          <a:noFill/>
        </p:spPr>
        <p:txBody>
          <a:bodyPr wrap="square" rtlCol="0">
            <a:spAutoFit/>
          </a:bodyPr>
          <a:lstStyle/>
          <a:p>
            <a:r>
              <a:rPr lang="en-US" altLang="ja-JP" dirty="0" err="1">
                <a:latin typeface="+mn-ea"/>
              </a:rPr>
              <a:t>VOCdevkit</a:t>
            </a:r>
            <a:endParaRPr kumimoji="1" lang="ja-JP" altLang="en-US" dirty="0">
              <a:latin typeface="+mn-ea"/>
            </a:endParaRPr>
          </a:p>
        </p:txBody>
      </p:sp>
      <p:cxnSp>
        <p:nvCxnSpPr>
          <p:cNvPr id="12" name="直線コネクタ 11"/>
          <p:cNvCxnSpPr>
            <a:stCxn id="4" idx="3"/>
            <a:endCxn id="6" idx="1"/>
          </p:cNvCxnSpPr>
          <p:nvPr/>
        </p:nvCxnSpPr>
        <p:spPr>
          <a:xfrm>
            <a:off x="2409825" y="1867751"/>
            <a:ext cx="1171575"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a:stCxn id="6" idx="3"/>
            <a:endCxn id="25" idx="1"/>
          </p:cNvCxnSpPr>
          <p:nvPr/>
        </p:nvCxnSpPr>
        <p:spPr>
          <a:xfrm>
            <a:off x="4419600" y="1867751"/>
            <a:ext cx="66952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4708809" y="6187640"/>
            <a:ext cx="5666171" cy="369332"/>
          </a:xfrm>
          <a:prstGeom prst="rect">
            <a:avLst/>
          </a:prstGeom>
          <a:noFill/>
        </p:spPr>
        <p:txBody>
          <a:bodyPr wrap="square" rtlCol="0">
            <a:spAutoFit/>
          </a:bodyPr>
          <a:lstStyle/>
          <a:p>
            <a:r>
              <a:rPr lang="ja-JP" altLang="en-US" dirty="0" smtClean="0">
                <a:latin typeface="+mn-ea"/>
              </a:rPr>
              <a:t>図</a:t>
            </a:r>
            <a:r>
              <a:rPr lang="en-US" altLang="ja-JP" dirty="0" smtClean="0">
                <a:latin typeface="+mn-ea"/>
              </a:rPr>
              <a:t>2.2.2 </a:t>
            </a:r>
            <a:r>
              <a:rPr lang="ja-JP" altLang="en-US" dirty="0" smtClean="0">
                <a:latin typeface="+mn-ea"/>
              </a:rPr>
              <a:t>第</a:t>
            </a:r>
            <a:r>
              <a:rPr lang="en-US" altLang="ja-JP" dirty="0" smtClean="0">
                <a:latin typeface="+mn-ea"/>
              </a:rPr>
              <a:t>2</a:t>
            </a:r>
            <a:r>
              <a:rPr lang="ja-JP" altLang="en-US" dirty="0" smtClean="0">
                <a:latin typeface="+mn-ea"/>
              </a:rPr>
              <a:t>章のフォルダ構成</a:t>
            </a:r>
            <a:r>
              <a:rPr lang="en-US" altLang="ja-JP" dirty="0" smtClean="0">
                <a:latin typeface="+mn-ea"/>
              </a:rPr>
              <a:t> </a:t>
            </a:r>
            <a:endParaRPr kumimoji="1" lang="ja-JP" altLang="en-US" dirty="0">
              <a:latin typeface="+mn-ea"/>
            </a:endParaRPr>
          </a:p>
        </p:txBody>
      </p:sp>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6812" y="2792845"/>
            <a:ext cx="927234" cy="927234"/>
          </a:xfrm>
          <a:prstGeom prst="rect">
            <a:avLst/>
          </a:prstGeom>
        </p:spPr>
      </p:pic>
      <p:sp>
        <p:nvSpPr>
          <p:cNvPr id="16" name="テキスト ボックス 15"/>
          <p:cNvSpPr txBox="1"/>
          <p:nvPr/>
        </p:nvSpPr>
        <p:spPr>
          <a:xfrm>
            <a:off x="4665527" y="2413393"/>
            <a:ext cx="3324225" cy="369332"/>
          </a:xfrm>
          <a:prstGeom prst="rect">
            <a:avLst/>
          </a:prstGeom>
          <a:noFill/>
        </p:spPr>
        <p:txBody>
          <a:bodyPr wrap="square" rtlCol="0">
            <a:spAutoFit/>
          </a:bodyPr>
          <a:lstStyle/>
          <a:p>
            <a:r>
              <a:rPr lang="en-US" altLang="ja-JP" dirty="0">
                <a:latin typeface="+mn-ea"/>
              </a:rPr>
              <a:t>vgg16_reducedfc.pth</a:t>
            </a:r>
            <a:endParaRPr kumimoji="1" lang="ja-JP" altLang="en-US" dirty="0">
              <a:latin typeface="+mn-ea"/>
            </a:endParaRPr>
          </a:p>
        </p:txBody>
      </p:sp>
      <p:cxnSp>
        <p:nvCxnSpPr>
          <p:cNvPr id="17" name="直線コネクタ 16"/>
          <p:cNvCxnSpPr/>
          <p:nvPr/>
        </p:nvCxnSpPr>
        <p:spPr>
          <a:xfrm>
            <a:off x="2929764" y="3275256"/>
            <a:ext cx="651636"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4412457" y="4924458"/>
            <a:ext cx="2024061" cy="369332"/>
          </a:xfrm>
          <a:prstGeom prst="rect">
            <a:avLst/>
          </a:prstGeom>
          <a:noFill/>
        </p:spPr>
        <p:txBody>
          <a:bodyPr wrap="square" rtlCol="0">
            <a:spAutoFit/>
          </a:bodyPr>
          <a:lstStyle/>
          <a:p>
            <a:r>
              <a:rPr lang="ja-JP" altLang="en-US" dirty="0" smtClean="0">
                <a:latin typeface="+mn-ea"/>
              </a:rPr>
              <a:t>プログラムファイル</a:t>
            </a:r>
            <a:endParaRPr kumimoji="1" lang="ja-JP" altLang="en-US" dirty="0">
              <a:latin typeface="+mn-ea"/>
            </a:endParaRPr>
          </a:p>
        </p:txBody>
      </p:sp>
      <p:cxnSp>
        <p:nvCxnSpPr>
          <p:cNvPr id="23" name="直線コネクタ 22"/>
          <p:cNvCxnSpPr/>
          <p:nvPr/>
        </p:nvCxnSpPr>
        <p:spPr>
          <a:xfrm>
            <a:off x="2923668" y="5471149"/>
            <a:ext cx="746886"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2929764" y="1885462"/>
            <a:ext cx="0" cy="360000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6" name="図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5304" y="4929860"/>
            <a:ext cx="927234" cy="927234"/>
          </a:xfrm>
          <a:prstGeom prst="rect">
            <a:avLst/>
          </a:prstGeom>
        </p:spPr>
      </p:pic>
      <p:sp>
        <p:nvSpPr>
          <p:cNvPr id="28" name="正方形/長方形 27"/>
          <p:cNvSpPr/>
          <p:nvPr/>
        </p:nvSpPr>
        <p:spPr>
          <a:xfrm>
            <a:off x="3574257" y="2439147"/>
            <a:ext cx="911468" cy="369332"/>
          </a:xfrm>
          <a:prstGeom prst="rect">
            <a:avLst/>
          </a:prstGeom>
        </p:spPr>
        <p:txBody>
          <a:bodyPr wrap="none">
            <a:spAutoFit/>
          </a:bodyPr>
          <a:lstStyle/>
          <a:p>
            <a:r>
              <a:rPr lang="en-US" altLang="ja-JP" dirty="0" smtClean="0"/>
              <a:t>weights</a:t>
            </a:r>
            <a:endParaRPr lang="ja-JP" altLang="en-US" dirty="0"/>
          </a:p>
        </p:txBody>
      </p:sp>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4257" y="2821226"/>
            <a:ext cx="838200" cy="8382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9120" y="1448651"/>
            <a:ext cx="838200" cy="8382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1233" y="1448651"/>
            <a:ext cx="838200" cy="838200"/>
          </a:xfrm>
          <a:prstGeom prst="rect">
            <a:avLst/>
          </a:prstGeom>
        </p:spPr>
      </p:pic>
      <p:sp>
        <p:nvSpPr>
          <p:cNvPr id="31" name="テキスト ボックス 30"/>
          <p:cNvSpPr txBox="1"/>
          <p:nvPr/>
        </p:nvSpPr>
        <p:spPr>
          <a:xfrm>
            <a:off x="6608530" y="914104"/>
            <a:ext cx="1290638" cy="369332"/>
          </a:xfrm>
          <a:prstGeom prst="rect">
            <a:avLst/>
          </a:prstGeom>
          <a:noFill/>
        </p:spPr>
        <p:txBody>
          <a:bodyPr wrap="square" rtlCol="0">
            <a:spAutoFit/>
          </a:bodyPr>
          <a:lstStyle/>
          <a:p>
            <a:r>
              <a:rPr lang="en-US" altLang="ja-JP" dirty="0" smtClean="0">
                <a:latin typeface="+mn-ea"/>
              </a:rPr>
              <a:t>VOC2012</a:t>
            </a:r>
            <a:endParaRPr kumimoji="1" lang="ja-JP" altLang="en-US" dirty="0">
              <a:latin typeface="+mn-ea"/>
            </a:endParaRPr>
          </a:p>
        </p:txBody>
      </p:sp>
      <p:cxnSp>
        <p:nvCxnSpPr>
          <p:cNvPr id="32" name="直線コネクタ 31"/>
          <p:cNvCxnSpPr>
            <a:stCxn id="25" idx="3"/>
            <a:endCxn id="27" idx="1"/>
          </p:cNvCxnSpPr>
          <p:nvPr/>
        </p:nvCxnSpPr>
        <p:spPr>
          <a:xfrm>
            <a:off x="5927320" y="1867751"/>
            <a:ext cx="823913"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4412457" y="3288242"/>
            <a:ext cx="66952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2939924" y="4463976"/>
            <a:ext cx="651636"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3584417" y="3668507"/>
            <a:ext cx="579005" cy="369332"/>
          </a:xfrm>
          <a:prstGeom prst="rect">
            <a:avLst/>
          </a:prstGeom>
        </p:spPr>
        <p:txBody>
          <a:bodyPr wrap="none">
            <a:spAutoFit/>
          </a:bodyPr>
          <a:lstStyle/>
          <a:p>
            <a:r>
              <a:rPr lang="en-US" altLang="ja-JP" dirty="0" err="1" smtClean="0"/>
              <a:t>utils</a:t>
            </a:r>
            <a:endParaRPr lang="ja-JP" altLang="en-US" dirty="0"/>
          </a:p>
        </p:txBody>
      </p:sp>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4417" y="4009946"/>
            <a:ext cx="838200" cy="838200"/>
          </a:xfrm>
          <a:prstGeom prst="rect">
            <a:avLst/>
          </a:prstGeom>
        </p:spPr>
      </p:pic>
    </p:spTree>
    <p:extLst>
      <p:ext uri="{BB962C8B-B14F-4D97-AF65-F5344CB8AC3E}">
        <p14:creationId xmlns:p14="http://schemas.microsoft.com/office/powerpoint/2010/main" val="2077055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p:cNvSpPr txBox="1"/>
          <p:nvPr/>
        </p:nvSpPr>
        <p:spPr>
          <a:xfrm>
            <a:off x="4708809" y="6187640"/>
            <a:ext cx="5666171" cy="369332"/>
          </a:xfrm>
          <a:prstGeom prst="rect">
            <a:avLst/>
          </a:prstGeom>
          <a:noFill/>
        </p:spPr>
        <p:txBody>
          <a:bodyPr wrap="square" rtlCol="0">
            <a:spAutoFit/>
          </a:bodyPr>
          <a:lstStyle/>
          <a:p>
            <a:r>
              <a:rPr lang="ja-JP" altLang="en-US" dirty="0">
                <a:latin typeface="+mn-ea"/>
              </a:rPr>
              <a:t>図</a:t>
            </a:r>
            <a:r>
              <a:rPr lang="en-US" altLang="ja-JP" dirty="0">
                <a:latin typeface="+mn-ea"/>
              </a:rPr>
              <a:t>2.2.3 Dataset</a:t>
            </a:r>
            <a:r>
              <a:rPr lang="ja-JP" altLang="en-US" dirty="0">
                <a:latin typeface="+mn-ea"/>
              </a:rPr>
              <a:t>の動作の様子（検証用</a:t>
            </a:r>
            <a:r>
              <a:rPr lang="en-US" altLang="ja-JP" dirty="0">
                <a:latin typeface="+mn-ea"/>
              </a:rPr>
              <a:t>Dataset</a:t>
            </a:r>
            <a:r>
              <a:rPr lang="ja-JP" altLang="en-US" dirty="0">
                <a:latin typeface="+mn-ea"/>
              </a:rPr>
              <a:t>）</a:t>
            </a:r>
            <a:endParaRPr kumimoji="1" lang="ja-JP" altLang="en-US" dirty="0">
              <a:latin typeface="+mn-ea"/>
            </a:endParaRPr>
          </a:p>
        </p:txBody>
      </p:sp>
      <p:sp>
        <p:nvSpPr>
          <p:cNvPr id="10" name="テキスト ボックス 9"/>
          <p:cNvSpPr txBox="1"/>
          <p:nvPr/>
        </p:nvSpPr>
        <p:spPr>
          <a:xfrm>
            <a:off x="2774224" y="271502"/>
            <a:ext cx="2609850" cy="338554"/>
          </a:xfrm>
          <a:prstGeom prst="rect">
            <a:avLst/>
          </a:prstGeom>
          <a:noFill/>
        </p:spPr>
        <p:txBody>
          <a:bodyPr wrap="square" rtlCol="0">
            <a:spAutoFit/>
          </a:bodyPr>
          <a:lstStyle/>
          <a:p>
            <a:r>
              <a:rPr lang="ja-JP" altLang="en-US" sz="1600" dirty="0" smtClean="0">
                <a:latin typeface="+mn-ea"/>
              </a:rPr>
              <a:t>（出力）</a:t>
            </a:r>
            <a:endParaRPr kumimoji="1" lang="ja-JP" altLang="en-US" sz="1600" dirty="0">
              <a:latin typeface="+mn-ea"/>
            </a:endParaRPr>
          </a:p>
        </p:txBody>
      </p:sp>
      <p:pic>
        <p:nvPicPr>
          <p:cNvPr id="2" name="図 1"/>
          <p:cNvPicPr>
            <a:picLocks noChangeAspect="1"/>
          </p:cNvPicPr>
          <p:nvPr/>
        </p:nvPicPr>
        <p:blipFill>
          <a:blip r:embed="rId2"/>
          <a:stretch>
            <a:fillRect/>
          </a:stretch>
        </p:blipFill>
        <p:spPr>
          <a:xfrm>
            <a:off x="2983845" y="742950"/>
            <a:ext cx="5991225" cy="1409700"/>
          </a:xfrm>
          <a:prstGeom prst="rect">
            <a:avLst/>
          </a:prstGeom>
        </p:spPr>
      </p:pic>
      <p:pic>
        <p:nvPicPr>
          <p:cNvPr id="4" name="図 3"/>
          <p:cNvPicPr>
            <a:picLocks noChangeAspect="1"/>
          </p:cNvPicPr>
          <p:nvPr/>
        </p:nvPicPr>
        <p:blipFill>
          <a:blip r:embed="rId3"/>
          <a:stretch>
            <a:fillRect/>
          </a:stretch>
        </p:blipFill>
        <p:spPr>
          <a:xfrm>
            <a:off x="2873468" y="2825771"/>
            <a:ext cx="6696075" cy="1819275"/>
          </a:xfrm>
          <a:prstGeom prst="rect">
            <a:avLst/>
          </a:prstGeom>
        </p:spPr>
      </p:pic>
      <p:sp>
        <p:nvSpPr>
          <p:cNvPr id="7" name="テキスト ボックス 6"/>
          <p:cNvSpPr txBox="1"/>
          <p:nvPr/>
        </p:nvSpPr>
        <p:spPr>
          <a:xfrm>
            <a:off x="5384074" y="2152650"/>
            <a:ext cx="2609850" cy="338554"/>
          </a:xfrm>
          <a:prstGeom prst="rect">
            <a:avLst/>
          </a:prstGeom>
          <a:noFill/>
        </p:spPr>
        <p:txBody>
          <a:bodyPr wrap="square" rtlCol="0">
            <a:spAutoFit/>
          </a:bodyPr>
          <a:lstStyle/>
          <a:p>
            <a:r>
              <a:rPr lang="ja-JP" altLang="en-US" sz="1600" dirty="0" smtClean="0">
                <a:latin typeface="+mn-ea"/>
              </a:rPr>
              <a:t>途中省略</a:t>
            </a:r>
            <a:endParaRPr kumimoji="1" lang="ja-JP" altLang="en-US" sz="1600" dirty="0">
              <a:latin typeface="+mn-ea"/>
            </a:endParaRPr>
          </a:p>
        </p:txBody>
      </p:sp>
    </p:spTree>
    <p:extLst>
      <p:ext uri="{BB962C8B-B14F-4D97-AF65-F5344CB8AC3E}">
        <p14:creationId xmlns:p14="http://schemas.microsoft.com/office/powerpoint/2010/main" val="454381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p:cNvSpPr txBox="1"/>
          <p:nvPr/>
        </p:nvSpPr>
        <p:spPr>
          <a:xfrm>
            <a:off x="3923951" y="10771687"/>
            <a:ext cx="5666171" cy="369332"/>
          </a:xfrm>
          <a:prstGeom prst="rect">
            <a:avLst/>
          </a:prstGeom>
          <a:noFill/>
        </p:spPr>
        <p:txBody>
          <a:bodyPr wrap="square" rtlCol="0">
            <a:spAutoFit/>
          </a:bodyPr>
          <a:lstStyle/>
          <a:p>
            <a:r>
              <a:rPr lang="ja-JP" altLang="en-US" dirty="0" smtClean="0">
                <a:latin typeface="+mn-ea"/>
              </a:rPr>
              <a:t>図</a:t>
            </a:r>
            <a:r>
              <a:rPr lang="en-US" altLang="ja-JP" dirty="0" smtClean="0">
                <a:latin typeface="+mn-ea"/>
              </a:rPr>
              <a:t>2.4.1 SSD</a:t>
            </a:r>
            <a:r>
              <a:rPr lang="ja-JP" altLang="en-US" dirty="0" smtClean="0">
                <a:latin typeface="+mn-ea"/>
              </a:rPr>
              <a:t>のネットワークモデルの構成概要</a:t>
            </a:r>
            <a:endParaRPr kumimoji="1" lang="ja-JP" altLang="en-US" dirty="0">
              <a:latin typeface="+mn-ea"/>
            </a:endParaRPr>
          </a:p>
        </p:txBody>
      </p:sp>
      <p:sp>
        <p:nvSpPr>
          <p:cNvPr id="5" name="テキスト ボックス 4"/>
          <p:cNvSpPr txBox="1"/>
          <p:nvPr/>
        </p:nvSpPr>
        <p:spPr>
          <a:xfrm>
            <a:off x="-580888" y="148587"/>
            <a:ext cx="1755359" cy="646331"/>
          </a:xfrm>
          <a:prstGeom prst="rect">
            <a:avLst/>
          </a:prstGeom>
          <a:noFill/>
        </p:spPr>
        <p:txBody>
          <a:bodyPr wrap="square" rtlCol="0">
            <a:spAutoFit/>
          </a:bodyPr>
          <a:lstStyle/>
          <a:p>
            <a:pPr algn="ctr"/>
            <a:r>
              <a:rPr lang="ja-JP" altLang="en-US" dirty="0" smtClean="0">
                <a:latin typeface="+mn-ea"/>
              </a:rPr>
              <a:t>チャネル数</a:t>
            </a:r>
            <a:endParaRPr lang="en-US" altLang="ja-JP" dirty="0" smtClean="0">
              <a:latin typeface="+mn-ea"/>
            </a:endParaRPr>
          </a:p>
          <a:p>
            <a:pPr algn="ctr"/>
            <a:r>
              <a:rPr lang="en-US" altLang="ja-JP" dirty="0" smtClean="0">
                <a:latin typeface="+mn-ea"/>
              </a:rPr>
              <a:t>3</a:t>
            </a:r>
            <a:endParaRPr lang="en-US" altLang="ja-JP" dirty="0">
              <a:latin typeface="+mn-ea"/>
            </a:endParaRPr>
          </a:p>
        </p:txBody>
      </p:sp>
      <p:sp>
        <p:nvSpPr>
          <p:cNvPr id="6" name="テキスト ボックス 5"/>
          <p:cNvSpPr txBox="1"/>
          <p:nvPr/>
        </p:nvSpPr>
        <p:spPr>
          <a:xfrm>
            <a:off x="8449455" y="4393188"/>
            <a:ext cx="3324225" cy="1477328"/>
          </a:xfrm>
          <a:prstGeom prst="rect">
            <a:avLst/>
          </a:prstGeom>
          <a:noFill/>
          <a:ln>
            <a:noFill/>
            <a:prstDash val="solid"/>
          </a:ln>
        </p:spPr>
        <p:txBody>
          <a:bodyPr wrap="square" rtlCol="0">
            <a:spAutoFit/>
          </a:bodyPr>
          <a:lstStyle/>
          <a:p>
            <a:r>
              <a:rPr lang="en-US" altLang="ja-JP" dirty="0" smtClean="0">
                <a:solidFill>
                  <a:schemeClr val="accent2"/>
                </a:solidFill>
                <a:latin typeface="+mn-ea"/>
              </a:rPr>
              <a:t>C3</a:t>
            </a:r>
            <a:r>
              <a:rPr lang="ja-JP" altLang="en-US" dirty="0" smtClean="0">
                <a:solidFill>
                  <a:schemeClr val="accent2"/>
                </a:solidFill>
                <a:latin typeface="+mn-ea"/>
              </a:rPr>
              <a:t>：</a:t>
            </a:r>
            <a:r>
              <a:rPr lang="en-US" altLang="ja-JP" dirty="0" smtClean="0">
                <a:solidFill>
                  <a:schemeClr val="accent2"/>
                </a:solidFill>
                <a:latin typeface="+mn-ea"/>
              </a:rPr>
              <a:t>3×3</a:t>
            </a:r>
            <a:r>
              <a:rPr lang="ja-JP" altLang="en-US" dirty="0" smtClean="0">
                <a:solidFill>
                  <a:schemeClr val="accent2"/>
                </a:solidFill>
                <a:latin typeface="+mn-ea"/>
              </a:rPr>
              <a:t>フィルタの畳み込み層</a:t>
            </a:r>
            <a:endParaRPr lang="en-US" altLang="ja-JP" dirty="0" smtClean="0">
              <a:solidFill>
                <a:schemeClr val="accent2"/>
              </a:solidFill>
              <a:latin typeface="+mn-ea"/>
            </a:endParaRPr>
          </a:p>
          <a:p>
            <a:r>
              <a:rPr lang="en-US" altLang="ja-JP" dirty="0" smtClean="0">
                <a:solidFill>
                  <a:schemeClr val="accent2"/>
                </a:solidFill>
                <a:latin typeface="+mn-ea"/>
              </a:rPr>
              <a:t>C1</a:t>
            </a:r>
            <a:r>
              <a:rPr lang="ja-JP" altLang="en-US" dirty="0" smtClean="0">
                <a:solidFill>
                  <a:schemeClr val="accent2"/>
                </a:solidFill>
                <a:latin typeface="+mn-ea"/>
              </a:rPr>
              <a:t>：</a:t>
            </a:r>
            <a:r>
              <a:rPr lang="en-US" altLang="ja-JP" dirty="0" smtClean="0">
                <a:solidFill>
                  <a:schemeClr val="accent2"/>
                </a:solidFill>
                <a:latin typeface="+mn-ea"/>
              </a:rPr>
              <a:t>1×1</a:t>
            </a:r>
            <a:r>
              <a:rPr lang="ja-JP" altLang="en-US" dirty="0" smtClean="0">
                <a:solidFill>
                  <a:schemeClr val="accent2"/>
                </a:solidFill>
                <a:latin typeface="+mn-ea"/>
              </a:rPr>
              <a:t>フィルタ</a:t>
            </a:r>
            <a:r>
              <a:rPr lang="ja-JP" altLang="en-US" dirty="0">
                <a:solidFill>
                  <a:schemeClr val="accent2"/>
                </a:solidFill>
                <a:latin typeface="+mn-ea"/>
              </a:rPr>
              <a:t>の畳み込み層</a:t>
            </a:r>
            <a:endParaRPr lang="en-US" altLang="ja-JP" dirty="0">
              <a:solidFill>
                <a:schemeClr val="accent2"/>
              </a:solidFill>
              <a:latin typeface="+mn-ea"/>
            </a:endParaRPr>
          </a:p>
          <a:p>
            <a:r>
              <a:rPr kumimoji="1" lang="en-US" altLang="ja-JP" dirty="0" smtClean="0">
                <a:solidFill>
                  <a:schemeClr val="accent2"/>
                </a:solidFill>
                <a:latin typeface="+mn-ea"/>
              </a:rPr>
              <a:t>R</a:t>
            </a:r>
            <a:r>
              <a:rPr kumimoji="1" lang="ja-JP" altLang="en-US" dirty="0" smtClean="0">
                <a:solidFill>
                  <a:schemeClr val="accent2"/>
                </a:solidFill>
                <a:latin typeface="+mn-ea"/>
              </a:rPr>
              <a:t>：</a:t>
            </a:r>
            <a:r>
              <a:rPr kumimoji="1" lang="en-US" altLang="ja-JP" dirty="0" err="1" smtClean="0">
                <a:solidFill>
                  <a:schemeClr val="accent2"/>
                </a:solidFill>
                <a:latin typeface="+mn-ea"/>
              </a:rPr>
              <a:t>ReLU</a:t>
            </a:r>
            <a:endParaRPr kumimoji="1" lang="en-US" altLang="ja-JP" dirty="0" smtClean="0">
              <a:solidFill>
                <a:schemeClr val="accent2"/>
              </a:solidFill>
              <a:latin typeface="+mn-ea"/>
            </a:endParaRPr>
          </a:p>
          <a:p>
            <a:r>
              <a:rPr lang="en-US" altLang="ja-JP" dirty="0" smtClean="0">
                <a:solidFill>
                  <a:srgbClr val="00B050"/>
                </a:solidFill>
                <a:latin typeface="+mn-ea"/>
              </a:rPr>
              <a:t>P</a:t>
            </a:r>
            <a:r>
              <a:rPr lang="ja-JP" altLang="en-US" dirty="0" smtClean="0">
                <a:solidFill>
                  <a:srgbClr val="00B050"/>
                </a:solidFill>
                <a:latin typeface="+mn-ea"/>
              </a:rPr>
              <a:t>：</a:t>
            </a:r>
            <a:r>
              <a:rPr lang="en-US" altLang="ja-JP" dirty="0" smtClean="0">
                <a:solidFill>
                  <a:srgbClr val="00B050"/>
                </a:solidFill>
                <a:latin typeface="+mn-ea"/>
              </a:rPr>
              <a:t>Max Pooling</a:t>
            </a:r>
          </a:p>
          <a:p>
            <a:r>
              <a:rPr lang="en-US" altLang="ja-JP" dirty="0" smtClean="0">
                <a:solidFill>
                  <a:srgbClr val="00B0F0"/>
                </a:solidFill>
                <a:latin typeface="+mn-ea"/>
              </a:rPr>
              <a:t>L2Norm</a:t>
            </a:r>
            <a:r>
              <a:rPr lang="ja-JP" altLang="en-US" dirty="0" smtClean="0">
                <a:solidFill>
                  <a:srgbClr val="00B0F0"/>
                </a:solidFill>
                <a:latin typeface="+mn-ea"/>
              </a:rPr>
              <a:t>：</a:t>
            </a:r>
            <a:r>
              <a:rPr lang="en-US" altLang="ja-JP" dirty="0" smtClean="0">
                <a:solidFill>
                  <a:srgbClr val="00B0F0"/>
                </a:solidFill>
                <a:latin typeface="+mn-ea"/>
              </a:rPr>
              <a:t>L2</a:t>
            </a:r>
            <a:r>
              <a:rPr lang="ja-JP" altLang="en-US" dirty="0" smtClean="0">
                <a:solidFill>
                  <a:srgbClr val="00B0F0"/>
                </a:solidFill>
                <a:latin typeface="+mn-ea"/>
              </a:rPr>
              <a:t>ノルム層</a:t>
            </a:r>
            <a:endParaRPr kumimoji="1" lang="ja-JP" altLang="en-US" dirty="0">
              <a:solidFill>
                <a:srgbClr val="00B0F0"/>
              </a:solidFill>
              <a:latin typeface="+mn-ea"/>
            </a:endParaRPr>
          </a:p>
        </p:txBody>
      </p:sp>
      <p:sp>
        <p:nvSpPr>
          <p:cNvPr id="8" name="テキスト ボックス 7"/>
          <p:cNvSpPr txBox="1"/>
          <p:nvPr/>
        </p:nvSpPr>
        <p:spPr>
          <a:xfrm>
            <a:off x="1264305" y="148587"/>
            <a:ext cx="1251341" cy="646331"/>
          </a:xfrm>
          <a:prstGeom prst="rect">
            <a:avLst/>
          </a:prstGeom>
          <a:noFill/>
        </p:spPr>
        <p:txBody>
          <a:bodyPr wrap="square" rtlCol="0">
            <a:spAutoFit/>
          </a:bodyPr>
          <a:lstStyle/>
          <a:p>
            <a:pPr algn="ctr"/>
            <a:endParaRPr lang="en-US" altLang="ja-JP" dirty="0" smtClean="0">
              <a:latin typeface="+mn-ea"/>
            </a:endParaRPr>
          </a:p>
          <a:p>
            <a:r>
              <a:rPr lang="ja-JP" altLang="en-US" dirty="0" smtClean="0">
                <a:latin typeface="+mn-ea"/>
              </a:rPr>
              <a:t>　</a:t>
            </a:r>
            <a:r>
              <a:rPr lang="en-US" altLang="ja-JP" dirty="0" smtClean="0">
                <a:latin typeface="+mn-ea"/>
              </a:rPr>
              <a:t>64</a:t>
            </a:r>
            <a:r>
              <a:rPr lang="ja-JP" altLang="en-US" dirty="0" smtClean="0">
                <a:latin typeface="+mn-ea"/>
              </a:rPr>
              <a:t>　</a:t>
            </a:r>
            <a:endParaRPr lang="en-US" altLang="ja-JP" dirty="0">
              <a:latin typeface="+mn-ea"/>
            </a:endParaRPr>
          </a:p>
        </p:txBody>
      </p:sp>
      <p:sp>
        <p:nvSpPr>
          <p:cNvPr id="9" name="正方形/長方形 8"/>
          <p:cNvSpPr/>
          <p:nvPr/>
        </p:nvSpPr>
        <p:spPr>
          <a:xfrm>
            <a:off x="1415166" y="796366"/>
            <a:ext cx="454892" cy="1044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smtClean="0">
                <a:solidFill>
                  <a:schemeClr val="tx1"/>
                </a:solidFill>
                <a:latin typeface="+mn-ea"/>
              </a:rPr>
              <a:t>C3</a:t>
            </a:r>
          </a:p>
          <a:p>
            <a:pPr algn="ctr"/>
            <a:r>
              <a:rPr lang="en-US" altLang="ja-JP" dirty="0" smtClean="0">
                <a:solidFill>
                  <a:schemeClr val="tx1"/>
                </a:solidFill>
                <a:latin typeface="+mn-ea"/>
              </a:rPr>
              <a:t>+</a:t>
            </a:r>
          </a:p>
          <a:p>
            <a:pPr algn="ctr"/>
            <a:r>
              <a:rPr kumimoji="1" lang="en-US" altLang="ja-JP" dirty="0">
                <a:solidFill>
                  <a:schemeClr val="tx1"/>
                </a:solidFill>
                <a:latin typeface="+mn-ea"/>
              </a:rPr>
              <a:t>R</a:t>
            </a:r>
            <a:endParaRPr kumimoji="1" lang="ja-JP" altLang="en-US" dirty="0">
              <a:solidFill>
                <a:schemeClr val="tx1"/>
              </a:solidFill>
              <a:latin typeface="+mn-ea"/>
            </a:endParaRPr>
          </a:p>
        </p:txBody>
      </p:sp>
      <p:sp>
        <p:nvSpPr>
          <p:cNvPr id="11" name="正方形/長方形 10"/>
          <p:cNvSpPr/>
          <p:nvPr/>
        </p:nvSpPr>
        <p:spPr>
          <a:xfrm>
            <a:off x="1914727" y="796366"/>
            <a:ext cx="475095" cy="1044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a:p>
            <a:pPr algn="ctr"/>
            <a:r>
              <a:rPr lang="en-US" altLang="ja-JP" dirty="0" smtClean="0">
                <a:solidFill>
                  <a:schemeClr val="tx1"/>
                </a:solidFill>
                <a:latin typeface="+mn-ea"/>
              </a:rPr>
              <a:t>+</a:t>
            </a:r>
          </a:p>
          <a:p>
            <a:pPr algn="ctr"/>
            <a:r>
              <a:rPr lang="en-US" altLang="ja-JP" dirty="0" smtClean="0">
                <a:solidFill>
                  <a:schemeClr val="tx1"/>
                </a:solidFill>
                <a:latin typeface="+mn-ea"/>
              </a:rPr>
              <a:t>R</a:t>
            </a:r>
          </a:p>
        </p:txBody>
      </p:sp>
      <p:sp>
        <p:nvSpPr>
          <p:cNvPr id="12" name="正方形/長方形 11"/>
          <p:cNvSpPr/>
          <p:nvPr/>
        </p:nvSpPr>
        <p:spPr>
          <a:xfrm>
            <a:off x="2423916" y="796366"/>
            <a:ext cx="331668" cy="1044000"/>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P</a:t>
            </a:r>
            <a:endParaRPr lang="ja-JP" altLang="en-US" dirty="0">
              <a:solidFill>
                <a:schemeClr val="tx1"/>
              </a:solidFill>
              <a:latin typeface="+mn-ea"/>
            </a:endParaRPr>
          </a:p>
        </p:txBody>
      </p:sp>
      <p:sp>
        <p:nvSpPr>
          <p:cNvPr id="15" name="テキスト ボックス 14"/>
          <p:cNvSpPr txBox="1"/>
          <p:nvPr/>
        </p:nvSpPr>
        <p:spPr>
          <a:xfrm>
            <a:off x="2771717" y="425586"/>
            <a:ext cx="807883" cy="369332"/>
          </a:xfrm>
          <a:prstGeom prst="rect">
            <a:avLst/>
          </a:prstGeom>
          <a:noFill/>
        </p:spPr>
        <p:txBody>
          <a:bodyPr wrap="square" rtlCol="0">
            <a:spAutoFit/>
          </a:bodyPr>
          <a:lstStyle/>
          <a:p>
            <a:pPr algn="ctr"/>
            <a:r>
              <a:rPr lang="en-US" altLang="ja-JP" dirty="0" smtClean="0">
                <a:latin typeface="+mn-ea"/>
              </a:rPr>
              <a:t>128</a:t>
            </a:r>
            <a:endParaRPr lang="en-US" altLang="ja-JP" dirty="0">
              <a:latin typeface="+mn-ea"/>
            </a:endParaRPr>
          </a:p>
        </p:txBody>
      </p:sp>
      <p:sp>
        <p:nvSpPr>
          <p:cNvPr id="16" name="正方形/長方形 15"/>
          <p:cNvSpPr/>
          <p:nvPr/>
        </p:nvSpPr>
        <p:spPr>
          <a:xfrm>
            <a:off x="2930447" y="796366"/>
            <a:ext cx="454892" cy="1044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smtClean="0">
                <a:solidFill>
                  <a:schemeClr val="tx1"/>
                </a:solidFill>
                <a:latin typeface="+mn-ea"/>
              </a:rPr>
              <a:t>C3</a:t>
            </a:r>
          </a:p>
          <a:p>
            <a:pPr algn="ctr"/>
            <a:r>
              <a:rPr lang="en-US" altLang="ja-JP" dirty="0" smtClean="0">
                <a:solidFill>
                  <a:schemeClr val="tx1"/>
                </a:solidFill>
                <a:latin typeface="+mn-ea"/>
              </a:rPr>
              <a:t>+</a:t>
            </a:r>
          </a:p>
          <a:p>
            <a:pPr algn="ctr"/>
            <a:r>
              <a:rPr kumimoji="1" lang="en-US" altLang="ja-JP" dirty="0">
                <a:solidFill>
                  <a:schemeClr val="tx1"/>
                </a:solidFill>
                <a:latin typeface="+mn-ea"/>
              </a:rPr>
              <a:t>R</a:t>
            </a:r>
            <a:endParaRPr kumimoji="1" lang="ja-JP" altLang="en-US" dirty="0">
              <a:solidFill>
                <a:schemeClr val="tx1"/>
              </a:solidFill>
              <a:latin typeface="+mn-ea"/>
            </a:endParaRPr>
          </a:p>
        </p:txBody>
      </p:sp>
      <p:sp>
        <p:nvSpPr>
          <p:cNvPr id="17" name="正方形/長方形 16"/>
          <p:cNvSpPr/>
          <p:nvPr/>
        </p:nvSpPr>
        <p:spPr>
          <a:xfrm>
            <a:off x="3439633" y="796366"/>
            <a:ext cx="475095" cy="1044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a:p>
            <a:pPr algn="ctr"/>
            <a:r>
              <a:rPr lang="en-US" altLang="ja-JP" dirty="0" smtClean="0">
                <a:solidFill>
                  <a:schemeClr val="tx1"/>
                </a:solidFill>
                <a:latin typeface="+mn-ea"/>
              </a:rPr>
              <a:t>+</a:t>
            </a:r>
          </a:p>
          <a:p>
            <a:pPr algn="ctr"/>
            <a:r>
              <a:rPr lang="en-US" altLang="ja-JP" dirty="0">
                <a:solidFill>
                  <a:schemeClr val="tx1"/>
                </a:solidFill>
                <a:latin typeface="+mn-ea"/>
              </a:rPr>
              <a:t>R</a:t>
            </a:r>
            <a:endParaRPr lang="ja-JP" altLang="en-US" dirty="0">
              <a:solidFill>
                <a:schemeClr val="tx1"/>
              </a:solidFill>
              <a:latin typeface="+mn-ea"/>
            </a:endParaRPr>
          </a:p>
        </p:txBody>
      </p:sp>
      <p:sp>
        <p:nvSpPr>
          <p:cNvPr id="18" name="正方形/長方形 17"/>
          <p:cNvSpPr/>
          <p:nvPr/>
        </p:nvSpPr>
        <p:spPr>
          <a:xfrm>
            <a:off x="3968072" y="796366"/>
            <a:ext cx="331668" cy="1044000"/>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P</a:t>
            </a:r>
            <a:endParaRPr lang="ja-JP" altLang="en-US" dirty="0">
              <a:solidFill>
                <a:schemeClr val="tx1"/>
              </a:solidFill>
              <a:latin typeface="+mn-ea"/>
            </a:endParaRPr>
          </a:p>
        </p:txBody>
      </p:sp>
      <p:sp>
        <p:nvSpPr>
          <p:cNvPr id="19" name="テキスト ボックス 18"/>
          <p:cNvSpPr txBox="1"/>
          <p:nvPr/>
        </p:nvSpPr>
        <p:spPr>
          <a:xfrm>
            <a:off x="4345549" y="425586"/>
            <a:ext cx="807883" cy="369332"/>
          </a:xfrm>
          <a:prstGeom prst="rect">
            <a:avLst/>
          </a:prstGeom>
          <a:noFill/>
        </p:spPr>
        <p:txBody>
          <a:bodyPr wrap="square" rtlCol="0">
            <a:spAutoFit/>
          </a:bodyPr>
          <a:lstStyle/>
          <a:p>
            <a:pPr algn="ctr"/>
            <a:r>
              <a:rPr lang="en-US" altLang="ja-JP" dirty="0" smtClean="0">
                <a:latin typeface="+mn-ea"/>
              </a:rPr>
              <a:t>256</a:t>
            </a:r>
            <a:endParaRPr lang="en-US" altLang="ja-JP" dirty="0">
              <a:latin typeface="+mn-ea"/>
            </a:endParaRPr>
          </a:p>
        </p:txBody>
      </p:sp>
      <p:sp>
        <p:nvSpPr>
          <p:cNvPr id="20" name="正方形/長方形 19"/>
          <p:cNvSpPr/>
          <p:nvPr/>
        </p:nvSpPr>
        <p:spPr>
          <a:xfrm>
            <a:off x="4472689" y="796366"/>
            <a:ext cx="454892" cy="1044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smtClean="0">
                <a:solidFill>
                  <a:schemeClr val="tx1"/>
                </a:solidFill>
                <a:latin typeface="+mn-ea"/>
              </a:rPr>
              <a:t>C3</a:t>
            </a:r>
          </a:p>
          <a:p>
            <a:pPr algn="ctr"/>
            <a:r>
              <a:rPr lang="en-US" altLang="ja-JP" dirty="0" smtClean="0">
                <a:solidFill>
                  <a:schemeClr val="tx1"/>
                </a:solidFill>
                <a:latin typeface="+mn-ea"/>
              </a:rPr>
              <a:t>+</a:t>
            </a:r>
          </a:p>
          <a:p>
            <a:pPr algn="ctr"/>
            <a:r>
              <a:rPr kumimoji="1" lang="en-US" altLang="ja-JP" dirty="0">
                <a:solidFill>
                  <a:schemeClr val="tx1"/>
                </a:solidFill>
                <a:latin typeface="+mn-ea"/>
              </a:rPr>
              <a:t>R</a:t>
            </a:r>
            <a:endParaRPr kumimoji="1" lang="ja-JP" altLang="en-US" dirty="0">
              <a:solidFill>
                <a:schemeClr val="tx1"/>
              </a:solidFill>
              <a:latin typeface="+mn-ea"/>
            </a:endParaRPr>
          </a:p>
        </p:txBody>
      </p:sp>
      <p:sp>
        <p:nvSpPr>
          <p:cNvPr id="21" name="正方形/長方形 20"/>
          <p:cNvSpPr/>
          <p:nvPr/>
        </p:nvSpPr>
        <p:spPr>
          <a:xfrm>
            <a:off x="4962625" y="796366"/>
            <a:ext cx="475095" cy="1044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a:p>
            <a:pPr algn="ctr"/>
            <a:r>
              <a:rPr lang="en-US" altLang="ja-JP" dirty="0" smtClean="0">
                <a:solidFill>
                  <a:schemeClr val="tx1"/>
                </a:solidFill>
                <a:latin typeface="+mn-ea"/>
              </a:rPr>
              <a:t>+</a:t>
            </a:r>
          </a:p>
          <a:p>
            <a:pPr algn="ctr"/>
            <a:r>
              <a:rPr lang="en-US" altLang="ja-JP" dirty="0">
                <a:solidFill>
                  <a:schemeClr val="tx1"/>
                </a:solidFill>
                <a:latin typeface="+mn-ea"/>
              </a:rPr>
              <a:t>R</a:t>
            </a:r>
            <a:endParaRPr lang="ja-JP" altLang="en-US" dirty="0">
              <a:solidFill>
                <a:schemeClr val="tx1"/>
              </a:solidFill>
              <a:latin typeface="+mn-ea"/>
            </a:endParaRPr>
          </a:p>
        </p:txBody>
      </p:sp>
      <p:sp>
        <p:nvSpPr>
          <p:cNvPr id="22" name="正方形/長方形 21"/>
          <p:cNvSpPr/>
          <p:nvPr/>
        </p:nvSpPr>
        <p:spPr>
          <a:xfrm>
            <a:off x="6013356" y="796366"/>
            <a:ext cx="331668" cy="1044000"/>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P</a:t>
            </a:r>
            <a:endParaRPr lang="ja-JP" altLang="en-US" dirty="0">
              <a:solidFill>
                <a:schemeClr val="tx1"/>
              </a:solidFill>
              <a:latin typeface="+mn-ea"/>
            </a:endParaRPr>
          </a:p>
        </p:txBody>
      </p:sp>
      <p:sp>
        <p:nvSpPr>
          <p:cNvPr id="23" name="正方形/長方形 22"/>
          <p:cNvSpPr/>
          <p:nvPr/>
        </p:nvSpPr>
        <p:spPr>
          <a:xfrm>
            <a:off x="5489250" y="796366"/>
            <a:ext cx="475095" cy="1044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a:p>
            <a:pPr algn="ctr"/>
            <a:r>
              <a:rPr lang="en-US" altLang="ja-JP" dirty="0" smtClean="0">
                <a:solidFill>
                  <a:schemeClr val="tx1"/>
                </a:solidFill>
                <a:latin typeface="+mn-ea"/>
              </a:rPr>
              <a:t>+</a:t>
            </a:r>
          </a:p>
          <a:p>
            <a:pPr algn="ctr"/>
            <a:r>
              <a:rPr lang="en-US" altLang="ja-JP" dirty="0">
                <a:solidFill>
                  <a:schemeClr val="tx1"/>
                </a:solidFill>
                <a:latin typeface="+mn-ea"/>
              </a:rPr>
              <a:t>R</a:t>
            </a:r>
            <a:endParaRPr lang="ja-JP" altLang="en-US" dirty="0">
              <a:solidFill>
                <a:schemeClr val="tx1"/>
              </a:solidFill>
              <a:latin typeface="+mn-ea"/>
            </a:endParaRPr>
          </a:p>
        </p:txBody>
      </p:sp>
      <p:sp>
        <p:nvSpPr>
          <p:cNvPr id="24" name="正方形/長方形 23"/>
          <p:cNvSpPr/>
          <p:nvPr/>
        </p:nvSpPr>
        <p:spPr>
          <a:xfrm>
            <a:off x="6467051" y="796366"/>
            <a:ext cx="454892" cy="1044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smtClean="0">
                <a:solidFill>
                  <a:schemeClr val="tx1"/>
                </a:solidFill>
                <a:latin typeface="+mn-ea"/>
              </a:rPr>
              <a:t>C3</a:t>
            </a:r>
          </a:p>
          <a:p>
            <a:pPr algn="ctr"/>
            <a:r>
              <a:rPr lang="en-US" altLang="ja-JP" dirty="0" smtClean="0">
                <a:solidFill>
                  <a:schemeClr val="tx1"/>
                </a:solidFill>
                <a:latin typeface="+mn-ea"/>
              </a:rPr>
              <a:t>+</a:t>
            </a:r>
          </a:p>
          <a:p>
            <a:pPr algn="ctr"/>
            <a:r>
              <a:rPr kumimoji="1" lang="en-US" altLang="ja-JP" dirty="0">
                <a:solidFill>
                  <a:schemeClr val="tx1"/>
                </a:solidFill>
                <a:latin typeface="+mn-ea"/>
              </a:rPr>
              <a:t>R</a:t>
            </a:r>
            <a:endParaRPr kumimoji="1" lang="ja-JP" altLang="en-US" dirty="0">
              <a:solidFill>
                <a:schemeClr val="tx1"/>
              </a:solidFill>
              <a:latin typeface="+mn-ea"/>
            </a:endParaRPr>
          </a:p>
        </p:txBody>
      </p:sp>
      <p:sp>
        <p:nvSpPr>
          <p:cNvPr id="25" name="正方形/長方形 24"/>
          <p:cNvSpPr/>
          <p:nvPr/>
        </p:nvSpPr>
        <p:spPr>
          <a:xfrm>
            <a:off x="6966612" y="796366"/>
            <a:ext cx="475095" cy="1044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a:p>
            <a:pPr algn="ctr"/>
            <a:r>
              <a:rPr lang="en-US" altLang="ja-JP" dirty="0" smtClean="0">
                <a:solidFill>
                  <a:schemeClr val="tx1"/>
                </a:solidFill>
                <a:latin typeface="+mn-ea"/>
              </a:rPr>
              <a:t>+</a:t>
            </a:r>
          </a:p>
          <a:p>
            <a:pPr algn="ctr"/>
            <a:r>
              <a:rPr lang="en-US" altLang="ja-JP" dirty="0">
                <a:solidFill>
                  <a:schemeClr val="tx1"/>
                </a:solidFill>
                <a:latin typeface="+mn-ea"/>
              </a:rPr>
              <a:t>R</a:t>
            </a:r>
            <a:endParaRPr lang="ja-JP" altLang="en-US" dirty="0">
              <a:solidFill>
                <a:schemeClr val="tx1"/>
              </a:solidFill>
              <a:latin typeface="+mn-ea"/>
            </a:endParaRPr>
          </a:p>
        </p:txBody>
      </p:sp>
      <p:sp>
        <p:nvSpPr>
          <p:cNvPr id="26" name="正方形/長方形 25"/>
          <p:cNvSpPr/>
          <p:nvPr/>
        </p:nvSpPr>
        <p:spPr>
          <a:xfrm>
            <a:off x="8007718" y="796366"/>
            <a:ext cx="331668" cy="1044000"/>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P</a:t>
            </a:r>
            <a:endParaRPr lang="ja-JP" altLang="en-US" dirty="0">
              <a:solidFill>
                <a:schemeClr val="tx1"/>
              </a:solidFill>
              <a:latin typeface="+mn-ea"/>
            </a:endParaRPr>
          </a:p>
        </p:txBody>
      </p:sp>
      <p:sp>
        <p:nvSpPr>
          <p:cNvPr id="27" name="正方形/長方形 26"/>
          <p:cNvSpPr/>
          <p:nvPr/>
        </p:nvSpPr>
        <p:spPr>
          <a:xfrm>
            <a:off x="7483612" y="796366"/>
            <a:ext cx="475095" cy="1044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a:p>
            <a:pPr algn="ctr"/>
            <a:r>
              <a:rPr lang="en-US" altLang="ja-JP" dirty="0" smtClean="0">
                <a:solidFill>
                  <a:schemeClr val="tx1"/>
                </a:solidFill>
                <a:latin typeface="+mn-ea"/>
              </a:rPr>
              <a:t>+</a:t>
            </a:r>
          </a:p>
          <a:p>
            <a:pPr algn="ctr"/>
            <a:r>
              <a:rPr lang="en-US" altLang="ja-JP" dirty="0">
                <a:solidFill>
                  <a:schemeClr val="tx1"/>
                </a:solidFill>
                <a:latin typeface="+mn-ea"/>
              </a:rPr>
              <a:t>R</a:t>
            </a:r>
            <a:endParaRPr lang="ja-JP" altLang="en-US" dirty="0">
              <a:solidFill>
                <a:schemeClr val="tx1"/>
              </a:solidFill>
              <a:latin typeface="+mn-ea"/>
            </a:endParaRPr>
          </a:p>
        </p:txBody>
      </p:sp>
      <p:sp>
        <p:nvSpPr>
          <p:cNvPr id="28" name="テキスト ボックス 27"/>
          <p:cNvSpPr txBox="1"/>
          <p:nvPr/>
        </p:nvSpPr>
        <p:spPr>
          <a:xfrm>
            <a:off x="6323935" y="425586"/>
            <a:ext cx="807883" cy="369332"/>
          </a:xfrm>
          <a:prstGeom prst="rect">
            <a:avLst/>
          </a:prstGeom>
          <a:noFill/>
        </p:spPr>
        <p:txBody>
          <a:bodyPr wrap="square" rtlCol="0">
            <a:spAutoFit/>
          </a:bodyPr>
          <a:lstStyle/>
          <a:p>
            <a:pPr algn="ctr"/>
            <a:r>
              <a:rPr lang="en-US" altLang="ja-JP" dirty="0" smtClean="0">
                <a:latin typeface="+mn-ea"/>
              </a:rPr>
              <a:t>512</a:t>
            </a:r>
            <a:endParaRPr lang="en-US" altLang="ja-JP" dirty="0">
              <a:latin typeface="+mn-ea"/>
            </a:endParaRPr>
          </a:p>
        </p:txBody>
      </p:sp>
      <p:sp>
        <p:nvSpPr>
          <p:cNvPr id="29" name="正方形/長方形 28"/>
          <p:cNvSpPr/>
          <p:nvPr/>
        </p:nvSpPr>
        <p:spPr>
          <a:xfrm>
            <a:off x="8464145" y="796366"/>
            <a:ext cx="454892" cy="1044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smtClean="0">
                <a:solidFill>
                  <a:schemeClr val="tx1"/>
                </a:solidFill>
                <a:latin typeface="+mn-ea"/>
              </a:rPr>
              <a:t>C3</a:t>
            </a:r>
          </a:p>
          <a:p>
            <a:pPr algn="ctr"/>
            <a:r>
              <a:rPr lang="en-US" altLang="ja-JP" dirty="0" smtClean="0">
                <a:solidFill>
                  <a:schemeClr val="tx1"/>
                </a:solidFill>
                <a:latin typeface="+mn-ea"/>
              </a:rPr>
              <a:t>+</a:t>
            </a:r>
          </a:p>
          <a:p>
            <a:pPr algn="ctr"/>
            <a:r>
              <a:rPr kumimoji="1" lang="en-US" altLang="ja-JP" dirty="0">
                <a:solidFill>
                  <a:schemeClr val="tx1"/>
                </a:solidFill>
                <a:latin typeface="+mn-ea"/>
              </a:rPr>
              <a:t>R</a:t>
            </a:r>
            <a:endParaRPr kumimoji="1" lang="ja-JP" altLang="en-US" dirty="0">
              <a:solidFill>
                <a:schemeClr val="tx1"/>
              </a:solidFill>
              <a:latin typeface="+mn-ea"/>
            </a:endParaRPr>
          </a:p>
        </p:txBody>
      </p:sp>
      <p:sp>
        <p:nvSpPr>
          <p:cNvPr id="30" name="正方形/長方形 29"/>
          <p:cNvSpPr/>
          <p:nvPr/>
        </p:nvSpPr>
        <p:spPr>
          <a:xfrm>
            <a:off x="8982956" y="796366"/>
            <a:ext cx="475095" cy="1044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a:p>
            <a:pPr algn="ctr"/>
            <a:r>
              <a:rPr lang="en-US" altLang="ja-JP" dirty="0" smtClean="0">
                <a:solidFill>
                  <a:schemeClr val="tx1"/>
                </a:solidFill>
                <a:latin typeface="+mn-ea"/>
              </a:rPr>
              <a:t>+</a:t>
            </a:r>
          </a:p>
          <a:p>
            <a:pPr algn="ctr"/>
            <a:r>
              <a:rPr lang="en-US" altLang="ja-JP" dirty="0">
                <a:solidFill>
                  <a:schemeClr val="tx1"/>
                </a:solidFill>
                <a:latin typeface="+mn-ea"/>
              </a:rPr>
              <a:t>R</a:t>
            </a:r>
            <a:endParaRPr lang="ja-JP" altLang="en-US" dirty="0">
              <a:solidFill>
                <a:schemeClr val="tx1"/>
              </a:solidFill>
              <a:latin typeface="+mn-ea"/>
            </a:endParaRPr>
          </a:p>
        </p:txBody>
      </p:sp>
      <p:sp>
        <p:nvSpPr>
          <p:cNvPr id="31" name="正方形/長方形 30"/>
          <p:cNvSpPr/>
          <p:nvPr/>
        </p:nvSpPr>
        <p:spPr>
          <a:xfrm>
            <a:off x="10043312" y="796366"/>
            <a:ext cx="331668" cy="1044000"/>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P</a:t>
            </a:r>
            <a:endParaRPr lang="ja-JP" altLang="en-US" dirty="0">
              <a:solidFill>
                <a:schemeClr val="tx1"/>
              </a:solidFill>
              <a:latin typeface="+mn-ea"/>
            </a:endParaRPr>
          </a:p>
        </p:txBody>
      </p:sp>
      <p:sp>
        <p:nvSpPr>
          <p:cNvPr id="32" name="正方形/長方形 31"/>
          <p:cNvSpPr/>
          <p:nvPr/>
        </p:nvSpPr>
        <p:spPr>
          <a:xfrm>
            <a:off x="9509581" y="796366"/>
            <a:ext cx="475095" cy="1044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a:p>
            <a:pPr algn="ctr"/>
            <a:r>
              <a:rPr lang="en-US" altLang="ja-JP" dirty="0" smtClean="0">
                <a:solidFill>
                  <a:schemeClr val="tx1"/>
                </a:solidFill>
                <a:latin typeface="+mn-ea"/>
              </a:rPr>
              <a:t>+</a:t>
            </a:r>
          </a:p>
          <a:p>
            <a:pPr algn="ctr"/>
            <a:r>
              <a:rPr lang="en-US" altLang="ja-JP" dirty="0">
                <a:solidFill>
                  <a:schemeClr val="tx1"/>
                </a:solidFill>
                <a:latin typeface="+mn-ea"/>
              </a:rPr>
              <a:t>R</a:t>
            </a:r>
            <a:endParaRPr lang="ja-JP" altLang="en-US" dirty="0">
              <a:solidFill>
                <a:schemeClr val="tx1"/>
              </a:solidFill>
              <a:latin typeface="+mn-ea"/>
            </a:endParaRPr>
          </a:p>
        </p:txBody>
      </p:sp>
      <p:sp>
        <p:nvSpPr>
          <p:cNvPr id="33" name="テキスト ボックス 32"/>
          <p:cNvSpPr txBox="1"/>
          <p:nvPr/>
        </p:nvSpPr>
        <p:spPr>
          <a:xfrm>
            <a:off x="-359829" y="2032356"/>
            <a:ext cx="1311274" cy="646331"/>
          </a:xfrm>
          <a:prstGeom prst="rect">
            <a:avLst/>
          </a:prstGeom>
          <a:noFill/>
        </p:spPr>
        <p:txBody>
          <a:bodyPr wrap="square" rtlCol="0">
            <a:spAutoFit/>
          </a:bodyPr>
          <a:lstStyle/>
          <a:p>
            <a:pPr algn="ctr"/>
            <a:r>
              <a:rPr lang="en-US" altLang="ja-JP" dirty="0" smtClean="0">
                <a:latin typeface="+mn-ea"/>
              </a:rPr>
              <a:t>300×300</a:t>
            </a:r>
          </a:p>
          <a:p>
            <a:pPr algn="ctr"/>
            <a:r>
              <a:rPr lang="ja-JP" altLang="en-US" dirty="0" smtClean="0">
                <a:latin typeface="+mn-ea"/>
              </a:rPr>
              <a:t>高さ</a:t>
            </a:r>
            <a:r>
              <a:rPr lang="en-US" altLang="ja-JP" dirty="0" smtClean="0">
                <a:latin typeface="+mn-ea"/>
              </a:rPr>
              <a:t>×</a:t>
            </a:r>
            <a:r>
              <a:rPr lang="ja-JP" altLang="en-US" dirty="0" smtClean="0">
                <a:latin typeface="+mn-ea"/>
              </a:rPr>
              <a:t>幅</a:t>
            </a:r>
            <a:endParaRPr lang="en-US" altLang="ja-JP" dirty="0" smtClean="0">
              <a:latin typeface="+mn-ea"/>
            </a:endParaRPr>
          </a:p>
        </p:txBody>
      </p:sp>
      <p:sp>
        <p:nvSpPr>
          <p:cNvPr id="34" name="テキスト ボックス 33"/>
          <p:cNvSpPr txBox="1"/>
          <p:nvPr/>
        </p:nvSpPr>
        <p:spPr>
          <a:xfrm>
            <a:off x="2797429" y="2029690"/>
            <a:ext cx="1227079" cy="369332"/>
          </a:xfrm>
          <a:prstGeom prst="rect">
            <a:avLst/>
          </a:prstGeom>
          <a:noFill/>
        </p:spPr>
        <p:txBody>
          <a:bodyPr wrap="square" rtlCol="0">
            <a:spAutoFit/>
          </a:bodyPr>
          <a:lstStyle/>
          <a:p>
            <a:pPr algn="ctr"/>
            <a:r>
              <a:rPr lang="en-US" altLang="ja-JP" dirty="0" smtClean="0">
                <a:latin typeface="+mn-ea"/>
              </a:rPr>
              <a:t>150×150</a:t>
            </a:r>
            <a:endParaRPr lang="en-US" altLang="ja-JP" dirty="0">
              <a:latin typeface="+mn-ea"/>
            </a:endParaRPr>
          </a:p>
        </p:txBody>
      </p:sp>
      <p:sp>
        <p:nvSpPr>
          <p:cNvPr id="35" name="テキスト ボックス 34"/>
          <p:cNvSpPr txBox="1"/>
          <p:nvPr/>
        </p:nvSpPr>
        <p:spPr>
          <a:xfrm>
            <a:off x="4349085" y="2029690"/>
            <a:ext cx="1227079" cy="369332"/>
          </a:xfrm>
          <a:prstGeom prst="rect">
            <a:avLst/>
          </a:prstGeom>
          <a:noFill/>
        </p:spPr>
        <p:txBody>
          <a:bodyPr wrap="square" rtlCol="0">
            <a:spAutoFit/>
          </a:bodyPr>
          <a:lstStyle/>
          <a:p>
            <a:pPr algn="ctr"/>
            <a:r>
              <a:rPr lang="en-US" altLang="ja-JP" dirty="0" smtClean="0">
                <a:latin typeface="+mn-ea"/>
              </a:rPr>
              <a:t>75×75</a:t>
            </a:r>
            <a:endParaRPr lang="en-US" altLang="ja-JP" dirty="0">
              <a:latin typeface="+mn-ea"/>
            </a:endParaRPr>
          </a:p>
        </p:txBody>
      </p:sp>
      <p:sp>
        <p:nvSpPr>
          <p:cNvPr id="36" name="テキスト ボックス 35"/>
          <p:cNvSpPr txBox="1"/>
          <p:nvPr/>
        </p:nvSpPr>
        <p:spPr>
          <a:xfrm>
            <a:off x="6306176" y="2014574"/>
            <a:ext cx="1227079" cy="369332"/>
          </a:xfrm>
          <a:prstGeom prst="rect">
            <a:avLst/>
          </a:prstGeom>
          <a:noFill/>
        </p:spPr>
        <p:txBody>
          <a:bodyPr wrap="square" rtlCol="0">
            <a:spAutoFit/>
          </a:bodyPr>
          <a:lstStyle/>
          <a:p>
            <a:pPr algn="ctr"/>
            <a:r>
              <a:rPr lang="en-US" altLang="ja-JP" dirty="0" smtClean="0">
                <a:latin typeface="+mn-ea"/>
              </a:rPr>
              <a:t>38×38</a:t>
            </a:r>
            <a:endParaRPr lang="en-US" altLang="ja-JP" dirty="0">
              <a:latin typeface="+mn-ea"/>
            </a:endParaRPr>
          </a:p>
        </p:txBody>
      </p:sp>
      <p:sp>
        <p:nvSpPr>
          <p:cNvPr id="37" name="テキスト ボックス 36"/>
          <p:cNvSpPr txBox="1"/>
          <p:nvPr/>
        </p:nvSpPr>
        <p:spPr>
          <a:xfrm>
            <a:off x="8263267" y="2029690"/>
            <a:ext cx="1227079" cy="369332"/>
          </a:xfrm>
          <a:prstGeom prst="rect">
            <a:avLst/>
          </a:prstGeom>
          <a:noFill/>
        </p:spPr>
        <p:txBody>
          <a:bodyPr wrap="square" rtlCol="0">
            <a:spAutoFit/>
          </a:bodyPr>
          <a:lstStyle/>
          <a:p>
            <a:pPr algn="ctr"/>
            <a:r>
              <a:rPr lang="en-US" altLang="ja-JP" dirty="0" smtClean="0">
                <a:latin typeface="+mn-ea"/>
              </a:rPr>
              <a:t>19×19</a:t>
            </a:r>
            <a:endParaRPr lang="en-US" altLang="ja-JP" dirty="0">
              <a:latin typeface="+mn-ea"/>
            </a:endParaRPr>
          </a:p>
        </p:txBody>
      </p:sp>
      <p:sp>
        <p:nvSpPr>
          <p:cNvPr id="38" name="テキスト ボックス 37"/>
          <p:cNvSpPr txBox="1"/>
          <p:nvPr/>
        </p:nvSpPr>
        <p:spPr>
          <a:xfrm>
            <a:off x="8280922" y="425586"/>
            <a:ext cx="807883" cy="369332"/>
          </a:xfrm>
          <a:prstGeom prst="rect">
            <a:avLst/>
          </a:prstGeom>
          <a:noFill/>
        </p:spPr>
        <p:txBody>
          <a:bodyPr wrap="square" rtlCol="0">
            <a:spAutoFit/>
          </a:bodyPr>
          <a:lstStyle/>
          <a:p>
            <a:pPr algn="ctr"/>
            <a:r>
              <a:rPr lang="en-US" altLang="ja-JP" dirty="0" smtClean="0">
                <a:latin typeface="+mn-ea"/>
              </a:rPr>
              <a:t>512</a:t>
            </a:r>
            <a:endParaRPr lang="en-US" altLang="ja-JP" dirty="0">
              <a:latin typeface="+mn-ea"/>
            </a:endParaRPr>
          </a:p>
        </p:txBody>
      </p:sp>
      <p:sp>
        <p:nvSpPr>
          <p:cNvPr id="43" name="テキスト ボックス 42"/>
          <p:cNvSpPr txBox="1"/>
          <p:nvPr/>
        </p:nvSpPr>
        <p:spPr>
          <a:xfrm>
            <a:off x="991654" y="2029690"/>
            <a:ext cx="1784827" cy="369332"/>
          </a:xfrm>
          <a:prstGeom prst="rect">
            <a:avLst/>
          </a:prstGeom>
          <a:noFill/>
        </p:spPr>
        <p:txBody>
          <a:bodyPr wrap="square" rtlCol="0">
            <a:spAutoFit/>
          </a:bodyPr>
          <a:lstStyle/>
          <a:p>
            <a:pPr algn="ctr"/>
            <a:r>
              <a:rPr lang="en-US" altLang="ja-JP" dirty="0" smtClean="0">
                <a:latin typeface="+mn-ea"/>
              </a:rPr>
              <a:t>300×300</a:t>
            </a:r>
            <a:endParaRPr lang="en-US" altLang="ja-JP" dirty="0">
              <a:latin typeface="+mn-ea"/>
            </a:endParaRPr>
          </a:p>
        </p:txBody>
      </p:sp>
      <p:sp>
        <p:nvSpPr>
          <p:cNvPr id="46" name="テキスト ボックス 45"/>
          <p:cNvSpPr txBox="1"/>
          <p:nvPr/>
        </p:nvSpPr>
        <p:spPr>
          <a:xfrm>
            <a:off x="1224734" y="-342479"/>
            <a:ext cx="2267710" cy="369332"/>
          </a:xfrm>
          <a:prstGeom prst="rect">
            <a:avLst/>
          </a:prstGeom>
          <a:noFill/>
        </p:spPr>
        <p:txBody>
          <a:bodyPr wrap="square" rtlCol="0">
            <a:spAutoFit/>
          </a:bodyPr>
          <a:lstStyle/>
          <a:p>
            <a:r>
              <a:rPr lang="en-US" altLang="ja-JP" dirty="0" err="1" smtClean="0">
                <a:latin typeface="+mn-ea"/>
              </a:rPr>
              <a:t>vgg</a:t>
            </a:r>
            <a:endParaRPr lang="en-US" altLang="ja-JP" dirty="0" smtClean="0">
              <a:latin typeface="+mn-ea"/>
            </a:endParaRPr>
          </a:p>
        </p:txBody>
      </p:sp>
      <p:sp>
        <p:nvSpPr>
          <p:cNvPr id="47" name="テキスト ボックス 46"/>
          <p:cNvSpPr txBox="1"/>
          <p:nvPr/>
        </p:nvSpPr>
        <p:spPr>
          <a:xfrm>
            <a:off x="7203676" y="3725594"/>
            <a:ext cx="1027889" cy="369332"/>
          </a:xfrm>
          <a:prstGeom prst="rect">
            <a:avLst/>
          </a:prstGeom>
          <a:noFill/>
          <a:ln>
            <a:solidFill>
              <a:schemeClr val="tx1"/>
            </a:solidFill>
          </a:ln>
        </p:spPr>
        <p:txBody>
          <a:bodyPr wrap="square" rtlCol="0">
            <a:spAutoFit/>
          </a:bodyPr>
          <a:lstStyle/>
          <a:p>
            <a:pPr algn="ctr"/>
            <a:r>
              <a:rPr lang="en-US" altLang="ja-JP" dirty="0" smtClean="0">
                <a:latin typeface="+mn-ea"/>
              </a:rPr>
              <a:t>source1</a:t>
            </a:r>
          </a:p>
        </p:txBody>
      </p:sp>
      <p:sp>
        <p:nvSpPr>
          <p:cNvPr id="50" name="テキスト ボックス 49"/>
          <p:cNvSpPr txBox="1"/>
          <p:nvPr/>
        </p:nvSpPr>
        <p:spPr>
          <a:xfrm>
            <a:off x="7177627" y="387810"/>
            <a:ext cx="1052812" cy="369332"/>
          </a:xfrm>
          <a:prstGeom prst="rect">
            <a:avLst/>
          </a:prstGeom>
          <a:noFill/>
        </p:spPr>
        <p:txBody>
          <a:bodyPr wrap="square" rtlCol="0">
            <a:spAutoFit/>
          </a:bodyPr>
          <a:lstStyle/>
          <a:p>
            <a:pPr algn="ctr"/>
            <a:r>
              <a:rPr lang="en-US" altLang="ja-JP" dirty="0" smtClean="0">
                <a:latin typeface="+mn-ea"/>
              </a:rPr>
              <a:t>conv4_3</a:t>
            </a:r>
            <a:endParaRPr lang="en-US" altLang="ja-JP" dirty="0">
              <a:latin typeface="+mn-ea"/>
            </a:endParaRPr>
          </a:p>
        </p:txBody>
      </p:sp>
      <p:sp>
        <p:nvSpPr>
          <p:cNvPr id="51" name="正方形/長方形 50"/>
          <p:cNvSpPr/>
          <p:nvPr/>
        </p:nvSpPr>
        <p:spPr>
          <a:xfrm>
            <a:off x="10477529" y="793393"/>
            <a:ext cx="475095" cy="1044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a:p>
            <a:pPr algn="ctr"/>
            <a:r>
              <a:rPr lang="en-US" altLang="ja-JP" dirty="0" smtClean="0">
                <a:solidFill>
                  <a:schemeClr val="tx1"/>
                </a:solidFill>
                <a:latin typeface="+mn-ea"/>
              </a:rPr>
              <a:t>+</a:t>
            </a:r>
          </a:p>
          <a:p>
            <a:pPr algn="ctr"/>
            <a:r>
              <a:rPr lang="en-US" altLang="ja-JP" dirty="0">
                <a:solidFill>
                  <a:schemeClr val="tx1"/>
                </a:solidFill>
                <a:latin typeface="+mn-ea"/>
              </a:rPr>
              <a:t>R</a:t>
            </a:r>
            <a:endParaRPr lang="ja-JP" altLang="en-US" dirty="0">
              <a:solidFill>
                <a:schemeClr val="tx1"/>
              </a:solidFill>
              <a:latin typeface="+mn-ea"/>
            </a:endParaRPr>
          </a:p>
        </p:txBody>
      </p:sp>
      <p:sp>
        <p:nvSpPr>
          <p:cNvPr id="52" name="正方形/長方形 51"/>
          <p:cNvSpPr/>
          <p:nvPr/>
        </p:nvSpPr>
        <p:spPr>
          <a:xfrm>
            <a:off x="11004154" y="793393"/>
            <a:ext cx="475095" cy="1044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a:p>
            <a:pPr algn="ctr"/>
            <a:r>
              <a:rPr lang="en-US" altLang="ja-JP" dirty="0" smtClean="0">
                <a:solidFill>
                  <a:schemeClr val="tx1"/>
                </a:solidFill>
                <a:latin typeface="+mn-ea"/>
              </a:rPr>
              <a:t>+</a:t>
            </a:r>
          </a:p>
          <a:p>
            <a:pPr algn="ctr"/>
            <a:r>
              <a:rPr lang="en-US" altLang="ja-JP" dirty="0">
                <a:solidFill>
                  <a:schemeClr val="tx1"/>
                </a:solidFill>
                <a:latin typeface="+mn-ea"/>
              </a:rPr>
              <a:t>R</a:t>
            </a:r>
            <a:endParaRPr lang="ja-JP" altLang="en-US" dirty="0">
              <a:solidFill>
                <a:schemeClr val="tx1"/>
              </a:solidFill>
              <a:latin typeface="+mn-ea"/>
            </a:endParaRPr>
          </a:p>
        </p:txBody>
      </p:sp>
      <p:sp>
        <p:nvSpPr>
          <p:cNvPr id="53" name="テキスト ボックス 52"/>
          <p:cNvSpPr txBox="1"/>
          <p:nvPr/>
        </p:nvSpPr>
        <p:spPr>
          <a:xfrm>
            <a:off x="10332759" y="425586"/>
            <a:ext cx="807883" cy="369332"/>
          </a:xfrm>
          <a:prstGeom prst="rect">
            <a:avLst/>
          </a:prstGeom>
          <a:noFill/>
        </p:spPr>
        <p:txBody>
          <a:bodyPr wrap="square" rtlCol="0">
            <a:spAutoFit/>
          </a:bodyPr>
          <a:lstStyle/>
          <a:p>
            <a:pPr algn="ctr"/>
            <a:r>
              <a:rPr lang="en-US" altLang="ja-JP" dirty="0" smtClean="0">
                <a:latin typeface="+mn-ea"/>
              </a:rPr>
              <a:t>1024</a:t>
            </a:r>
          </a:p>
        </p:txBody>
      </p:sp>
      <p:sp>
        <p:nvSpPr>
          <p:cNvPr id="54" name="テキスト ボックス 53"/>
          <p:cNvSpPr txBox="1"/>
          <p:nvPr/>
        </p:nvSpPr>
        <p:spPr>
          <a:xfrm>
            <a:off x="10311135" y="2053817"/>
            <a:ext cx="1227079" cy="369332"/>
          </a:xfrm>
          <a:prstGeom prst="rect">
            <a:avLst/>
          </a:prstGeom>
          <a:noFill/>
        </p:spPr>
        <p:txBody>
          <a:bodyPr wrap="square" rtlCol="0">
            <a:spAutoFit/>
          </a:bodyPr>
          <a:lstStyle/>
          <a:p>
            <a:pPr algn="ctr"/>
            <a:r>
              <a:rPr lang="en-US" altLang="ja-JP" dirty="0" smtClean="0">
                <a:latin typeface="+mn-ea"/>
              </a:rPr>
              <a:t>19×19</a:t>
            </a:r>
            <a:endParaRPr lang="en-US" altLang="ja-JP" dirty="0">
              <a:latin typeface="+mn-ea"/>
            </a:endParaRPr>
          </a:p>
        </p:txBody>
      </p:sp>
      <p:cxnSp>
        <p:nvCxnSpPr>
          <p:cNvPr id="56" name="直線矢印コネクタ 55"/>
          <p:cNvCxnSpPr/>
          <p:nvPr/>
        </p:nvCxnSpPr>
        <p:spPr>
          <a:xfrm>
            <a:off x="856806" y="4064805"/>
            <a:ext cx="53781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1245767" y="2735717"/>
            <a:ext cx="2523557" cy="369332"/>
          </a:xfrm>
          <a:prstGeom prst="rect">
            <a:avLst/>
          </a:prstGeom>
          <a:noFill/>
        </p:spPr>
        <p:txBody>
          <a:bodyPr wrap="square" rtlCol="0">
            <a:spAutoFit/>
          </a:bodyPr>
          <a:lstStyle/>
          <a:p>
            <a:r>
              <a:rPr lang="en-US" altLang="ja-JP" dirty="0" smtClean="0">
                <a:latin typeface="+mn-ea"/>
              </a:rPr>
              <a:t>extras</a:t>
            </a:r>
          </a:p>
        </p:txBody>
      </p:sp>
      <p:sp>
        <p:nvSpPr>
          <p:cNvPr id="59" name="正方形/長方形 58"/>
          <p:cNvSpPr/>
          <p:nvPr/>
        </p:nvSpPr>
        <p:spPr>
          <a:xfrm>
            <a:off x="1511090" y="3517588"/>
            <a:ext cx="475095" cy="1044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C1</a:t>
            </a:r>
            <a:endParaRPr lang="en-US" altLang="ja-JP" dirty="0">
              <a:solidFill>
                <a:schemeClr val="tx1"/>
              </a:solidFill>
              <a:latin typeface="+mn-ea"/>
            </a:endParaRPr>
          </a:p>
          <a:p>
            <a:pPr algn="ctr"/>
            <a:r>
              <a:rPr lang="en-US" altLang="ja-JP" dirty="0" smtClean="0">
                <a:solidFill>
                  <a:schemeClr val="tx1"/>
                </a:solidFill>
                <a:latin typeface="+mn-ea"/>
              </a:rPr>
              <a:t>+</a:t>
            </a:r>
          </a:p>
          <a:p>
            <a:pPr algn="ctr"/>
            <a:r>
              <a:rPr lang="en-US" altLang="ja-JP" dirty="0">
                <a:solidFill>
                  <a:schemeClr val="tx1"/>
                </a:solidFill>
                <a:latin typeface="+mn-ea"/>
              </a:rPr>
              <a:t>R</a:t>
            </a:r>
            <a:endParaRPr lang="ja-JP" altLang="en-US" dirty="0">
              <a:solidFill>
                <a:schemeClr val="tx1"/>
              </a:solidFill>
              <a:latin typeface="+mn-ea"/>
            </a:endParaRPr>
          </a:p>
        </p:txBody>
      </p:sp>
      <p:sp>
        <p:nvSpPr>
          <p:cNvPr id="60" name="正方形/長方形 59"/>
          <p:cNvSpPr/>
          <p:nvPr/>
        </p:nvSpPr>
        <p:spPr>
          <a:xfrm>
            <a:off x="2037715" y="3517588"/>
            <a:ext cx="475095" cy="1044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a:p>
            <a:pPr algn="ctr"/>
            <a:r>
              <a:rPr lang="en-US" altLang="ja-JP" dirty="0" smtClean="0">
                <a:solidFill>
                  <a:schemeClr val="tx1"/>
                </a:solidFill>
                <a:latin typeface="+mn-ea"/>
              </a:rPr>
              <a:t>+</a:t>
            </a:r>
          </a:p>
          <a:p>
            <a:pPr algn="ctr"/>
            <a:r>
              <a:rPr lang="en-US" altLang="ja-JP" dirty="0">
                <a:solidFill>
                  <a:schemeClr val="tx1"/>
                </a:solidFill>
                <a:latin typeface="+mn-ea"/>
              </a:rPr>
              <a:t>R</a:t>
            </a:r>
            <a:endParaRPr lang="ja-JP" altLang="en-US" dirty="0">
              <a:solidFill>
                <a:schemeClr val="tx1"/>
              </a:solidFill>
              <a:latin typeface="+mn-ea"/>
            </a:endParaRPr>
          </a:p>
        </p:txBody>
      </p:sp>
      <p:sp>
        <p:nvSpPr>
          <p:cNvPr id="61" name="正方形/長方形 60"/>
          <p:cNvSpPr/>
          <p:nvPr/>
        </p:nvSpPr>
        <p:spPr>
          <a:xfrm>
            <a:off x="2767605" y="3518011"/>
            <a:ext cx="475095" cy="1044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mtClean="0">
                <a:solidFill>
                  <a:schemeClr val="tx1"/>
                </a:solidFill>
                <a:latin typeface="+mn-ea"/>
              </a:rPr>
              <a:t>C1</a:t>
            </a:r>
            <a:endParaRPr lang="en-US" altLang="ja-JP" dirty="0">
              <a:solidFill>
                <a:schemeClr val="tx1"/>
              </a:solidFill>
              <a:latin typeface="+mn-ea"/>
            </a:endParaRPr>
          </a:p>
          <a:p>
            <a:pPr algn="ctr"/>
            <a:r>
              <a:rPr lang="en-US" altLang="ja-JP" dirty="0" smtClean="0">
                <a:solidFill>
                  <a:schemeClr val="tx1"/>
                </a:solidFill>
                <a:latin typeface="+mn-ea"/>
              </a:rPr>
              <a:t>+</a:t>
            </a:r>
          </a:p>
          <a:p>
            <a:pPr algn="ctr"/>
            <a:r>
              <a:rPr lang="en-US" altLang="ja-JP" dirty="0">
                <a:solidFill>
                  <a:schemeClr val="tx1"/>
                </a:solidFill>
                <a:latin typeface="+mn-ea"/>
              </a:rPr>
              <a:t>R</a:t>
            </a:r>
            <a:endParaRPr lang="ja-JP" altLang="en-US" dirty="0">
              <a:solidFill>
                <a:schemeClr val="tx1"/>
              </a:solidFill>
              <a:latin typeface="+mn-ea"/>
            </a:endParaRPr>
          </a:p>
        </p:txBody>
      </p:sp>
      <p:sp>
        <p:nvSpPr>
          <p:cNvPr id="62" name="正方形/長方形 61"/>
          <p:cNvSpPr/>
          <p:nvPr/>
        </p:nvSpPr>
        <p:spPr>
          <a:xfrm>
            <a:off x="3294230" y="3518011"/>
            <a:ext cx="475095" cy="1044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a:p>
            <a:pPr algn="ctr"/>
            <a:r>
              <a:rPr lang="en-US" altLang="ja-JP" dirty="0" smtClean="0">
                <a:solidFill>
                  <a:schemeClr val="tx1"/>
                </a:solidFill>
                <a:latin typeface="+mn-ea"/>
              </a:rPr>
              <a:t>+</a:t>
            </a:r>
          </a:p>
          <a:p>
            <a:pPr algn="ctr"/>
            <a:r>
              <a:rPr lang="en-US" altLang="ja-JP" dirty="0">
                <a:solidFill>
                  <a:schemeClr val="tx1"/>
                </a:solidFill>
                <a:latin typeface="+mn-ea"/>
              </a:rPr>
              <a:t>R</a:t>
            </a:r>
            <a:endParaRPr lang="ja-JP" altLang="en-US" dirty="0">
              <a:solidFill>
                <a:schemeClr val="tx1"/>
              </a:solidFill>
              <a:latin typeface="+mn-ea"/>
            </a:endParaRPr>
          </a:p>
        </p:txBody>
      </p:sp>
      <p:sp>
        <p:nvSpPr>
          <p:cNvPr id="63" name="正方形/長方形 62"/>
          <p:cNvSpPr/>
          <p:nvPr/>
        </p:nvSpPr>
        <p:spPr>
          <a:xfrm>
            <a:off x="3991784" y="3517588"/>
            <a:ext cx="475095" cy="1044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mtClean="0">
                <a:solidFill>
                  <a:schemeClr val="tx1"/>
                </a:solidFill>
                <a:latin typeface="+mn-ea"/>
              </a:rPr>
              <a:t>C1</a:t>
            </a:r>
            <a:endParaRPr lang="en-US" altLang="ja-JP" dirty="0">
              <a:solidFill>
                <a:schemeClr val="tx1"/>
              </a:solidFill>
              <a:latin typeface="+mn-ea"/>
            </a:endParaRPr>
          </a:p>
          <a:p>
            <a:pPr algn="ctr"/>
            <a:r>
              <a:rPr lang="en-US" altLang="ja-JP" dirty="0" smtClean="0">
                <a:solidFill>
                  <a:schemeClr val="tx1"/>
                </a:solidFill>
                <a:latin typeface="+mn-ea"/>
              </a:rPr>
              <a:t>+</a:t>
            </a:r>
          </a:p>
          <a:p>
            <a:pPr algn="ctr"/>
            <a:r>
              <a:rPr lang="en-US" altLang="ja-JP" dirty="0">
                <a:solidFill>
                  <a:schemeClr val="tx1"/>
                </a:solidFill>
                <a:latin typeface="+mn-ea"/>
              </a:rPr>
              <a:t>R</a:t>
            </a:r>
            <a:endParaRPr lang="ja-JP" altLang="en-US" dirty="0">
              <a:solidFill>
                <a:schemeClr val="tx1"/>
              </a:solidFill>
              <a:latin typeface="+mn-ea"/>
            </a:endParaRPr>
          </a:p>
        </p:txBody>
      </p:sp>
      <p:sp>
        <p:nvSpPr>
          <p:cNvPr id="64" name="正方形/長方形 63"/>
          <p:cNvSpPr/>
          <p:nvPr/>
        </p:nvSpPr>
        <p:spPr>
          <a:xfrm>
            <a:off x="4518409" y="3517588"/>
            <a:ext cx="475095" cy="1044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a:p>
            <a:pPr algn="ctr"/>
            <a:r>
              <a:rPr lang="en-US" altLang="ja-JP" dirty="0" smtClean="0">
                <a:solidFill>
                  <a:schemeClr val="tx1"/>
                </a:solidFill>
                <a:latin typeface="+mn-ea"/>
              </a:rPr>
              <a:t>+</a:t>
            </a:r>
          </a:p>
          <a:p>
            <a:pPr algn="ctr"/>
            <a:r>
              <a:rPr lang="en-US" altLang="ja-JP" dirty="0">
                <a:solidFill>
                  <a:schemeClr val="tx1"/>
                </a:solidFill>
                <a:latin typeface="+mn-ea"/>
              </a:rPr>
              <a:t>R</a:t>
            </a:r>
            <a:endParaRPr lang="ja-JP" altLang="en-US" dirty="0">
              <a:solidFill>
                <a:schemeClr val="tx1"/>
              </a:solidFill>
              <a:latin typeface="+mn-ea"/>
            </a:endParaRPr>
          </a:p>
        </p:txBody>
      </p:sp>
      <p:sp>
        <p:nvSpPr>
          <p:cNvPr id="66" name="テキスト ボックス 65"/>
          <p:cNvSpPr txBox="1"/>
          <p:nvPr/>
        </p:nvSpPr>
        <p:spPr>
          <a:xfrm>
            <a:off x="1868401" y="3135855"/>
            <a:ext cx="807883" cy="369332"/>
          </a:xfrm>
          <a:prstGeom prst="rect">
            <a:avLst/>
          </a:prstGeom>
          <a:noFill/>
        </p:spPr>
        <p:txBody>
          <a:bodyPr wrap="square" rtlCol="0">
            <a:spAutoFit/>
          </a:bodyPr>
          <a:lstStyle/>
          <a:p>
            <a:pPr algn="ctr"/>
            <a:r>
              <a:rPr lang="en-US" altLang="ja-JP" dirty="0" smtClean="0">
                <a:latin typeface="+mn-ea"/>
              </a:rPr>
              <a:t>512</a:t>
            </a:r>
          </a:p>
        </p:txBody>
      </p:sp>
      <p:sp>
        <p:nvSpPr>
          <p:cNvPr id="67" name="テキスト ボックス 66"/>
          <p:cNvSpPr txBox="1"/>
          <p:nvPr/>
        </p:nvSpPr>
        <p:spPr>
          <a:xfrm>
            <a:off x="3137752" y="3150345"/>
            <a:ext cx="807883" cy="369332"/>
          </a:xfrm>
          <a:prstGeom prst="rect">
            <a:avLst/>
          </a:prstGeom>
          <a:noFill/>
        </p:spPr>
        <p:txBody>
          <a:bodyPr wrap="square" rtlCol="0">
            <a:spAutoFit/>
          </a:bodyPr>
          <a:lstStyle/>
          <a:p>
            <a:pPr algn="ctr"/>
            <a:r>
              <a:rPr lang="en-US" altLang="ja-JP" dirty="0" smtClean="0">
                <a:latin typeface="+mn-ea"/>
              </a:rPr>
              <a:t>256</a:t>
            </a:r>
          </a:p>
        </p:txBody>
      </p:sp>
      <p:sp>
        <p:nvSpPr>
          <p:cNvPr id="68" name="テキスト ボックス 67"/>
          <p:cNvSpPr txBox="1"/>
          <p:nvPr/>
        </p:nvSpPr>
        <p:spPr>
          <a:xfrm>
            <a:off x="4368752" y="3135855"/>
            <a:ext cx="807883" cy="369332"/>
          </a:xfrm>
          <a:prstGeom prst="rect">
            <a:avLst/>
          </a:prstGeom>
          <a:noFill/>
        </p:spPr>
        <p:txBody>
          <a:bodyPr wrap="square" rtlCol="0">
            <a:spAutoFit/>
          </a:bodyPr>
          <a:lstStyle/>
          <a:p>
            <a:pPr algn="ctr"/>
            <a:r>
              <a:rPr lang="en-US" altLang="ja-JP" dirty="0" smtClean="0">
                <a:latin typeface="+mn-ea"/>
              </a:rPr>
              <a:t>256</a:t>
            </a:r>
          </a:p>
        </p:txBody>
      </p:sp>
      <p:sp>
        <p:nvSpPr>
          <p:cNvPr id="69" name="正方形/長方形 68"/>
          <p:cNvSpPr/>
          <p:nvPr/>
        </p:nvSpPr>
        <p:spPr>
          <a:xfrm>
            <a:off x="5214986" y="3505187"/>
            <a:ext cx="475095" cy="1044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mtClean="0">
                <a:solidFill>
                  <a:schemeClr val="tx1"/>
                </a:solidFill>
                <a:latin typeface="+mn-ea"/>
              </a:rPr>
              <a:t>C1</a:t>
            </a:r>
            <a:endParaRPr lang="en-US" altLang="ja-JP" dirty="0">
              <a:solidFill>
                <a:schemeClr val="tx1"/>
              </a:solidFill>
              <a:latin typeface="+mn-ea"/>
            </a:endParaRPr>
          </a:p>
          <a:p>
            <a:pPr algn="ctr"/>
            <a:r>
              <a:rPr lang="en-US" altLang="ja-JP" dirty="0" smtClean="0">
                <a:solidFill>
                  <a:schemeClr val="tx1"/>
                </a:solidFill>
                <a:latin typeface="+mn-ea"/>
              </a:rPr>
              <a:t>+</a:t>
            </a:r>
          </a:p>
          <a:p>
            <a:pPr algn="ctr"/>
            <a:r>
              <a:rPr lang="en-US" altLang="ja-JP" dirty="0">
                <a:solidFill>
                  <a:schemeClr val="tx1"/>
                </a:solidFill>
                <a:latin typeface="+mn-ea"/>
              </a:rPr>
              <a:t>R</a:t>
            </a:r>
            <a:endParaRPr lang="ja-JP" altLang="en-US" dirty="0">
              <a:solidFill>
                <a:schemeClr val="tx1"/>
              </a:solidFill>
              <a:latin typeface="+mn-ea"/>
            </a:endParaRPr>
          </a:p>
        </p:txBody>
      </p:sp>
      <p:sp>
        <p:nvSpPr>
          <p:cNvPr id="70" name="正方形/長方形 69"/>
          <p:cNvSpPr/>
          <p:nvPr/>
        </p:nvSpPr>
        <p:spPr>
          <a:xfrm>
            <a:off x="5741611" y="3505187"/>
            <a:ext cx="475095" cy="1044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a:p>
            <a:pPr algn="ctr"/>
            <a:r>
              <a:rPr lang="en-US" altLang="ja-JP" dirty="0" smtClean="0">
                <a:solidFill>
                  <a:schemeClr val="tx1"/>
                </a:solidFill>
                <a:latin typeface="+mn-ea"/>
              </a:rPr>
              <a:t>+</a:t>
            </a:r>
          </a:p>
          <a:p>
            <a:pPr algn="ctr"/>
            <a:r>
              <a:rPr lang="en-US" altLang="ja-JP" dirty="0">
                <a:solidFill>
                  <a:schemeClr val="tx1"/>
                </a:solidFill>
                <a:latin typeface="+mn-ea"/>
              </a:rPr>
              <a:t>R</a:t>
            </a:r>
            <a:endParaRPr lang="ja-JP" altLang="en-US" dirty="0">
              <a:solidFill>
                <a:schemeClr val="tx1"/>
              </a:solidFill>
              <a:latin typeface="+mn-ea"/>
            </a:endParaRPr>
          </a:p>
        </p:txBody>
      </p:sp>
      <p:sp>
        <p:nvSpPr>
          <p:cNvPr id="71" name="テキスト ボックス 70"/>
          <p:cNvSpPr txBox="1"/>
          <p:nvPr/>
        </p:nvSpPr>
        <p:spPr>
          <a:xfrm>
            <a:off x="5606123" y="3149890"/>
            <a:ext cx="807883" cy="369332"/>
          </a:xfrm>
          <a:prstGeom prst="rect">
            <a:avLst/>
          </a:prstGeom>
          <a:noFill/>
        </p:spPr>
        <p:txBody>
          <a:bodyPr wrap="square" rtlCol="0">
            <a:spAutoFit/>
          </a:bodyPr>
          <a:lstStyle/>
          <a:p>
            <a:pPr algn="ctr"/>
            <a:r>
              <a:rPr lang="en-US" altLang="ja-JP" dirty="0" smtClean="0">
                <a:latin typeface="+mn-ea"/>
              </a:rPr>
              <a:t>256</a:t>
            </a:r>
          </a:p>
        </p:txBody>
      </p:sp>
      <p:sp>
        <p:nvSpPr>
          <p:cNvPr id="72" name="テキスト ボックス 71"/>
          <p:cNvSpPr txBox="1"/>
          <p:nvPr/>
        </p:nvSpPr>
        <p:spPr>
          <a:xfrm>
            <a:off x="2035689" y="4531174"/>
            <a:ext cx="1227079" cy="369332"/>
          </a:xfrm>
          <a:prstGeom prst="rect">
            <a:avLst/>
          </a:prstGeom>
          <a:noFill/>
        </p:spPr>
        <p:txBody>
          <a:bodyPr wrap="square" rtlCol="0">
            <a:spAutoFit/>
          </a:bodyPr>
          <a:lstStyle/>
          <a:p>
            <a:pPr algn="ctr"/>
            <a:r>
              <a:rPr lang="en-US" altLang="ja-JP" dirty="0" smtClean="0">
                <a:latin typeface="+mn-ea"/>
              </a:rPr>
              <a:t>10×10</a:t>
            </a:r>
            <a:endParaRPr lang="en-US" altLang="ja-JP" dirty="0">
              <a:latin typeface="+mn-ea"/>
            </a:endParaRPr>
          </a:p>
        </p:txBody>
      </p:sp>
      <p:sp>
        <p:nvSpPr>
          <p:cNvPr id="73" name="テキスト ボックス 72"/>
          <p:cNvSpPr txBox="1"/>
          <p:nvPr/>
        </p:nvSpPr>
        <p:spPr>
          <a:xfrm>
            <a:off x="3203613" y="4531174"/>
            <a:ext cx="1227079" cy="369332"/>
          </a:xfrm>
          <a:prstGeom prst="rect">
            <a:avLst/>
          </a:prstGeom>
          <a:noFill/>
        </p:spPr>
        <p:txBody>
          <a:bodyPr wrap="square" rtlCol="0">
            <a:spAutoFit/>
          </a:bodyPr>
          <a:lstStyle/>
          <a:p>
            <a:pPr algn="ctr"/>
            <a:r>
              <a:rPr lang="en-US" altLang="ja-JP" dirty="0" smtClean="0">
                <a:latin typeface="+mn-ea"/>
              </a:rPr>
              <a:t>5×5</a:t>
            </a:r>
            <a:endParaRPr lang="en-US" altLang="ja-JP" dirty="0">
              <a:latin typeface="+mn-ea"/>
            </a:endParaRPr>
          </a:p>
        </p:txBody>
      </p:sp>
      <p:sp>
        <p:nvSpPr>
          <p:cNvPr id="74" name="テキスト ボックス 73"/>
          <p:cNvSpPr txBox="1"/>
          <p:nvPr/>
        </p:nvSpPr>
        <p:spPr>
          <a:xfrm>
            <a:off x="4474738" y="4531174"/>
            <a:ext cx="1227079" cy="369332"/>
          </a:xfrm>
          <a:prstGeom prst="rect">
            <a:avLst/>
          </a:prstGeom>
          <a:noFill/>
        </p:spPr>
        <p:txBody>
          <a:bodyPr wrap="square" rtlCol="0">
            <a:spAutoFit/>
          </a:bodyPr>
          <a:lstStyle/>
          <a:p>
            <a:pPr algn="ctr"/>
            <a:r>
              <a:rPr lang="en-US" altLang="ja-JP" dirty="0" smtClean="0">
                <a:latin typeface="+mn-ea"/>
              </a:rPr>
              <a:t>3×3</a:t>
            </a:r>
            <a:endParaRPr lang="en-US" altLang="ja-JP" dirty="0">
              <a:latin typeface="+mn-ea"/>
            </a:endParaRPr>
          </a:p>
        </p:txBody>
      </p:sp>
      <p:sp>
        <p:nvSpPr>
          <p:cNvPr id="75" name="テキスト ボックス 74"/>
          <p:cNvSpPr txBox="1"/>
          <p:nvPr/>
        </p:nvSpPr>
        <p:spPr>
          <a:xfrm>
            <a:off x="5666807" y="4531174"/>
            <a:ext cx="1227079" cy="369332"/>
          </a:xfrm>
          <a:prstGeom prst="rect">
            <a:avLst/>
          </a:prstGeom>
          <a:noFill/>
        </p:spPr>
        <p:txBody>
          <a:bodyPr wrap="square" rtlCol="0">
            <a:spAutoFit/>
          </a:bodyPr>
          <a:lstStyle/>
          <a:p>
            <a:pPr algn="ctr"/>
            <a:r>
              <a:rPr lang="en-US" altLang="ja-JP" dirty="0" smtClean="0">
                <a:latin typeface="+mn-ea"/>
              </a:rPr>
              <a:t>1×1</a:t>
            </a:r>
            <a:endParaRPr lang="en-US" altLang="ja-JP" dirty="0">
              <a:latin typeface="+mn-ea"/>
            </a:endParaRPr>
          </a:p>
        </p:txBody>
      </p:sp>
      <p:cxnSp>
        <p:nvCxnSpPr>
          <p:cNvPr id="77" name="直線矢印コネクタ 76"/>
          <p:cNvCxnSpPr/>
          <p:nvPr/>
        </p:nvCxnSpPr>
        <p:spPr>
          <a:xfrm flipH="1">
            <a:off x="7717620" y="1948797"/>
            <a:ext cx="0" cy="648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11305211" y="1948798"/>
            <a:ext cx="4418" cy="9567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10691671" y="2963107"/>
            <a:ext cx="1027889" cy="369332"/>
          </a:xfrm>
          <a:prstGeom prst="rect">
            <a:avLst/>
          </a:prstGeom>
          <a:noFill/>
          <a:ln>
            <a:solidFill>
              <a:schemeClr val="tx1"/>
            </a:solidFill>
          </a:ln>
        </p:spPr>
        <p:txBody>
          <a:bodyPr wrap="square" rtlCol="0">
            <a:spAutoFit/>
          </a:bodyPr>
          <a:lstStyle/>
          <a:p>
            <a:pPr algn="ctr"/>
            <a:r>
              <a:rPr lang="en-US" altLang="ja-JP" dirty="0" smtClean="0">
                <a:latin typeface="+mn-ea"/>
              </a:rPr>
              <a:t>source2</a:t>
            </a:r>
          </a:p>
        </p:txBody>
      </p:sp>
      <p:sp>
        <p:nvSpPr>
          <p:cNvPr id="81" name="テキスト ボックス 80"/>
          <p:cNvSpPr txBox="1"/>
          <p:nvPr/>
        </p:nvSpPr>
        <p:spPr>
          <a:xfrm>
            <a:off x="-197952" y="3880139"/>
            <a:ext cx="1027889" cy="369332"/>
          </a:xfrm>
          <a:prstGeom prst="rect">
            <a:avLst/>
          </a:prstGeom>
          <a:noFill/>
          <a:ln>
            <a:solidFill>
              <a:schemeClr val="tx1"/>
            </a:solidFill>
          </a:ln>
        </p:spPr>
        <p:txBody>
          <a:bodyPr wrap="square" rtlCol="0">
            <a:spAutoFit/>
          </a:bodyPr>
          <a:lstStyle/>
          <a:p>
            <a:pPr algn="ctr"/>
            <a:r>
              <a:rPr lang="en-US" altLang="ja-JP" dirty="0" smtClean="0">
                <a:latin typeface="+mn-ea"/>
              </a:rPr>
              <a:t>source2</a:t>
            </a:r>
          </a:p>
        </p:txBody>
      </p:sp>
      <p:sp>
        <p:nvSpPr>
          <p:cNvPr id="82" name="テキスト ボックス 81"/>
          <p:cNvSpPr txBox="1"/>
          <p:nvPr/>
        </p:nvSpPr>
        <p:spPr>
          <a:xfrm>
            <a:off x="1628539" y="5619987"/>
            <a:ext cx="1027889" cy="369332"/>
          </a:xfrm>
          <a:prstGeom prst="rect">
            <a:avLst/>
          </a:prstGeom>
          <a:noFill/>
          <a:ln>
            <a:solidFill>
              <a:schemeClr val="tx1"/>
            </a:solidFill>
          </a:ln>
        </p:spPr>
        <p:txBody>
          <a:bodyPr wrap="square" rtlCol="0">
            <a:spAutoFit/>
          </a:bodyPr>
          <a:lstStyle/>
          <a:p>
            <a:pPr algn="ctr"/>
            <a:r>
              <a:rPr lang="en-US" altLang="ja-JP" dirty="0" smtClean="0">
                <a:latin typeface="+mn-ea"/>
              </a:rPr>
              <a:t>source3</a:t>
            </a:r>
          </a:p>
        </p:txBody>
      </p:sp>
      <p:cxnSp>
        <p:nvCxnSpPr>
          <p:cNvPr id="83" name="直線矢印コネクタ 82"/>
          <p:cNvCxnSpPr/>
          <p:nvPr/>
        </p:nvCxnSpPr>
        <p:spPr>
          <a:xfrm>
            <a:off x="2193397" y="4604509"/>
            <a:ext cx="4418" cy="9567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正方形/長方形 83"/>
          <p:cNvSpPr/>
          <p:nvPr/>
        </p:nvSpPr>
        <p:spPr>
          <a:xfrm>
            <a:off x="1290844" y="70410"/>
            <a:ext cx="10410708" cy="2387547"/>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矢印コネクタ 84"/>
          <p:cNvCxnSpPr/>
          <p:nvPr/>
        </p:nvCxnSpPr>
        <p:spPr>
          <a:xfrm>
            <a:off x="856806" y="1511323"/>
            <a:ext cx="53781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正方形/長方形 85"/>
          <p:cNvSpPr/>
          <p:nvPr/>
        </p:nvSpPr>
        <p:spPr>
          <a:xfrm>
            <a:off x="1314840" y="3185576"/>
            <a:ext cx="5399581" cy="1873628"/>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p:cNvSpPr txBox="1"/>
          <p:nvPr/>
        </p:nvSpPr>
        <p:spPr>
          <a:xfrm>
            <a:off x="2932881" y="5626310"/>
            <a:ext cx="1027889" cy="369332"/>
          </a:xfrm>
          <a:prstGeom prst="rect">
            <a:avLst/>
          </a:prstGeom>
          <a:noFill/>
          <a:ln>
            <a:solidFill>
              <a:schemeClr val="tx1"/>
            </a:solidFill>
          </a:ln>
        </p:spPr>
        <p:txBody>
          <a:bodyPr wrap="square" rtlCol="0">
            <a:spAutoFit/>
          </a:bodyPr>
          <a:lstStyle/>
          <a:p>
            <a:pPr algn="ctr"/>
            <a:r>
              <a:rPr lang="en-US" altLang="ja-JP" dirty="0" smtClean="0">
                <a:latin typeface="+mn-ea"/>
              </a:rPr>
              <a:t>source4</a:t>
            </a:r>
          </a:p>
        </p:txBody>
      </p:sp>
      <p:cxnSp>
        <p:nvCxnSpPr>
          <p:cNvPr id="88" name="直線矢印コネクタ 87"/>
          <p:cNvCxnSpPr/>
          <p:nvPr/>
        </p:nvCxnSpPr>
        <p:spPr>
          <a:xfrm>
            <a:off x="3497739" y="4610832"/>
            <a:ext cx="4418" cy="9567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テキスト ボックス 88"/>
          <p:cNvSpPr txBox="1"/>
          <p:nvPr/>
        </p:nvSpPr>
        <p:spPr>
          <a:xfrm>
            <a:off x="4216819" y="5626132"/>
            <a:ext cx="1027889" cy="369332"/>
          </a:xfrm>
          <a:prstGeom prst="rect">
            <a:avLst/>
          </a:prstGeom>
          <a:noFill/>
          <a:ln>
            <a:solidFill>
              <a:schemeClr val="tx1"/>
            </a:solidFill>
          </a:ln>
        </p:spPr>
        <p:txBody>
          <a:bodyPr wrap="square" rtlCol="0">
            <a:spAutoFit/>
          </a:bodyPr>
          <a:lstStyle/>
          <a:p>
            <a:pPr algn="ctr"/>
            <a:r>
              <a:rPr lang="en-US" altLang="ja-JP" dirty="0" smtClean="0">
                <a:latin typeface="+mn-ea"/>
              </a:rPr>
              <a:t>source5</a:t>
            </a:r>
          </a:p>
        </p:txBody>
      </p:sp>
      <p:cxnSp>
        <p:nvCxnSpPr>
          <p:cNvPr id="90" name="直線矢印コネクタ 89"/>
          <p:cNvCxnSpPr/>
          <p:nvPr/>
        </p:nvCxnSpPr>
        <p:spPr>
          <a:xfrm>
            <a:off x="4781677" y="4610654"/>
            <a:ext cx="4418" cy="9567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テキスト ボックス 90"/>
          <p:cNvSpPr txBox="1"/>
          <p:nvPr/>
        </p:nvSpPr>
        <p:spPr>
          <a:xfrm>
            <a:off x="5404066" y="5617976"/>
            <a:ext cx="1027889" cy="369332"/>
          </a:xfrm>
          <a:prstGeom prst="rect">
            <a:avLst/>
          </a:prstGeom>
          <a:noFill/>
          <a:ln>
            <a:solidFill>
              <a:schemeClr val="tx1"/>
            </a:solidFill>
          </a:ln>
        </p:spPr>
        <p:txBody>
          <a:bodyPr wrap="square" rtlCol="0">
            <a:spAutoFit/>
          </a:bodyPr>
          <a:lstStyle/>
          <a:p>
            <a:pPr algn="ctr"/>
            <a:r>
              <a:rPr lang="en-US" altLang="ja-JP" dirty="0" smtClean="0">
                <a:latin typeface="+mn-ea"/>
              </a:rPr>
              <a:t>source6</a:t>
            </a:r>
          </a:p>
        </p:txBody>
      </p:sp>
      <p:cxnSp>
        <p:nvCxnSpPr>
          <p:cNvPr id="92" name="直線矢印コネクタ 91"/>
          <p:cNvCxnSpPr/>
          <p:nvPr/>
        </p:nvCxnSpPr>
        <p:spPr>
          <a:xfrm>
            <a:off x="5968924" y="4602498"/>
            <a:ext cx="4418" cy="9567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正方形/長方形 92"/>
          <p:cNvSpPr/>
          <p:nvPr/>
        </p:nvSpPr>
        <p:spPr>
          <a:xfrm>
            <a:off x="2843600" y="6924866"/>
            <a:ext cx="1177129" cy="395459"/>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p:txBody>
      </p:sp>
      <p:sp>
        <p:nvSpPr>
          <p:cNvPr id="94" name="テキスト ボックス 93"/>
          <p:cNvSpPr txBox="1"/>
          <p:nvPr/>
        </p:nvSpPr>
        <p:spPr>
          <a:xfrm>
            <a:off x="1435098" y="6937929"/>
            <a:ext cx="1027889" cy="369332"/>
          </a:xfrm>
          <a:prstGeom prst="rect">
            <a:avLst/>
          </a:prstGeom>
          <a:noFill/>
          <a:ln>
            <a:solidFill>
              <a:schemeClr val="tx1"/>
            </a:solidFill>
          </a:ln>
        </p:spPr>
        <p:txBody>
          <a:bodyPr wrap="square" rtlCol="0">
            <a:spAutoFit/>
          </a:bodyPr>
          <a:lstStyle/>
          <a:p>
            <a:pPr algn="ctr"/>
            <a:r>
              <a:rPr lang="en-US" altLang="ja-JP" dirty="0" smtClean="0">
                <a:latin typeface="+mn-ea"/>
              </a:rPr>
              <a:t>source1</a:t>
            </a:r>
          </a:p>
        </p:txBody>
      </p:sp>
      <p:sp>
        <p:nvSpPr>
          <p:cNvPr id="95" name="テキスト ボックス 94"/>
          <p:cNvSpPr txBox="1"/>
          <p:nvPr/>
        </p:nvSpPr>
        <p:spPr>
          <a:xfrm>
            <a:off x="1435098" y="7487358"/>
            <a:ext cx="1027889" cy="369332"/>
          </a:xfrm>
          <a:prstGeom prst="rect">
            <a:avLst/>
          </a:prstGeom>
          <a:noFill/>
          <a:ln>
            <a:solidFill>
              <a:schemeClr val="tx1"/>
            </a:solidFill>
          </a:ln>
        </p:spPr>
        <p:txBody>
          <a:bodyPr wrap="square" rtlCol="0">
            <a:spAutoFit/>
          </a:bodyPr>
          <a:lstStyle/>
          <a:p>
            <a:pPr algn="ctr"/>
            <a:r>
              <a:rPr lang="en-US" altLang="ja-JP" dirty="0" smtClean="0">
                <a:latin typeface="+mn-ea"/>
              </a:rPr>
              <a:t>source2</a:t>
            </a:r>
          </a:p>
        </p:txBody>
      </p:sp>
      <p:sp>
        <p:nvSpPr>
          <p:cNvPr id="96" name="テキスト ボックス 95"/>
          <p:cNvSpPr txBox="1"/>
          <p:nvPr/>
        </p:nvSpPr>
        <p:spPr>
          <a:xfrm>
            <a:off x="1435098" y="8034015"/>
            <a:ext cx="1027889" cy="369332"/>
          </a:xfrm>
          <a:prstGeom prst="rect">
            <a:avLst/>
          </a:prstGeom>
          <a:noFill/>
          <a:ln>
            <a:solidFill>
              <a:schemeClr val="tx1"/>
            </a:solidFill>
          </a:ln>
        </p:spPr>
        <p:txBody>
          <a:bodyPr wrap="square" rtlCol="0">
            <a:spAutoFit/>
          </a:bodyPr>
          <a:lstStyle/>
          <a:p>
            <a:pPr algn="ctr"/>
            <a:r>
              <a:rPr lang="en-US" altLang="ja-JP" dirty="0" smtClean="0">
                <a:latin typeface="+mn-ea"/>
              </a:rPr>
              <a:t>source3</a:t>
            </a:r>
          </a:p>
        </p:txBody>
      </p:sp>
      <p:sp>
        <p:nvSpPr>
          <p:cNvPr id="97" name="テキスト ボックス 96"/>
          <p:cNvSpPr txBox="1"/>
          <p:nvPr/>
        </p:nvSpPr>
        <p:spPr>
          <a:xfrm>
            <a:off x="1435098" y="8589087"/>
            <a:ext cx="1027889" cy="369332"/>
          </a:xfrm>
          <a:prstGeom prst="rect">
            <a:avLst/>
          </a:prstGeom>
          <a:noFill/>
          <a:ln>
            <a:solidFill>
              <a:schemeClr val="tx1"/>
            </a:solidFill>
          </a:ln>
        </p:spPr>
        <p:txBody>
          <a:bodyPr wrap="square" rtlCol="0">
            <a:spAutoFit/>
          </a:bodyPr>
          <a:lstStyle/>
          <a:p>
            <a:pPr algn="ctr"/>
            <a:r>
              <a:rPr lang="en-US" altLang="ja-JP" dirty="0" smtClean="0">
                <a:latin typeface="+mn-ea"/>
              </a:rPr>
              <a:t>source4</a:t>
            </a:r>
          </a:p>
        </p:txBody>
      </p:sp>
      <p:sp>
        <p:nvSpPr>
          <p:cNvPr id="98" name="テキスト ボックス 97"/>
          <p:cNvSpPr txBox="1"/>
          <p:nvPr/>
        </p:nvSpPr>
        <p:spPr>
          <a:xfrm>
            <a:off x="1435098" y="9130635"/>
            <a:ext cx="1027889" cy="369332"/>
          </a:xfrm>
          <a:prstGeom prst="rect">
            <a:avLst/>
          </a:prstGeom>
          <a:noFill/>
          <a:ln>
            <a:solidFill>
              <a:schemeClr val="tx1"/>
            </a:solidFill>
          </a:ln>
        </p:spPr>
        <p:txBody>
          <a:bodyPr wrap="square" rtlCol="0">
            <a:spAutoFit/>
          </a:bodyPr>
          <a:lstStyle/>
          <a:p>
            <a:pPr algn="ctr"/>
            <a:r>
              <a:rPr lang="en-US" altLang="ja-JP" dirty="0" smtClean="0">
                <a:latin typeface="+mn-ea"/>
              </a:rPr>
              <a:t>source5</a:t>
            </a:r>
          </a:p>
        </p:txBody>
      </p:sp>
      <p:sp>
        <p:nvSpPr>
          <p:cNvPr id="99" name="テキスト ボックス 98"/>
          <p:cNvSpPr txBox="1"/>
          <p:nvPr/>
        </p:nvSpPr>
        <p:spPr>
          <a:xfrm>
            <a:off x="1435098" y="9678191"/>
            <a:ext cx="1027889" cy="369332"/>
          </a:xfrm>
          <a:prstGeom prst="rect">
            <a:avLst/>
          </a:prstGeom>
          <a:noFill/>
          <a:ln>
            <a:solidFill>
              <a:schemeClr val="tx1"/>
            </a:solidFill>
          </a:ln>
        </p:spPr>
        <p:txBody>
          <a:bodyPr wrap="square" rtlCol="0">
            <a:spAutoFit/>
          </a:bodyPr>
          <a:lstStyle/>
          <a:p>
            <a:pPr algn="ctr"/>
            <a:r>
              <a:rPr lang="en-US" altLang="ja-JP" dirty="0" smtClean="0">
                <a:latin typeface="+mn-ea"/>
              </a:rPr>
              <a:t>source6</a:t>
            </a:r>
          </a:p>
        </p:txBody>
      </p:sp>
      <p:sp>
        <p:nvSpPr>
          <p:cNvPr id="100" name="正方形/長方形 99"/>
          <p:cNvSpPr/>
          <p:nvPr/>
        </p:nvSpPr>
        <p:spPr>
          <a:xfrm>
            <a:off x="2843600" y="7471238"/>
            <a:ext cx="1177129" cy="395459"/>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p:txBody>
      </p:sp>
      <p:sp>
        <p:nvSpPr>
          <p:cNvPr id="101" name="正方形/長方形 100"/>
          <p:cNvSpPr/>
          <p:nvPr/>
        </p:nvSpPr>
        <p:spPr>
          <a:xfrm>
            <a:off x="2843600" y="8020952"/>
            <a:ext cx="1177129" cy="395459"/>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p:txBody>
      </p:sp>
      <p:sp>
        <p:nvSpPr>
          <p:cNvPr id="102" name="正方形/長方形 101"/>
          <p:cNvSpPr/>
          <p:nvPr/>
        </p:nvSpPr>
        <p:spPr>
          <a:xfrm>
            <a:off x="2843600" y="8568336"/>
            <a:ext cx="1177129" cy="395459"/>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p:txBody>
      </p:sp>
      <p:sp>
        <p:nvSpPr>
          <p:cNvPr id="103" name="正方形/長方形 102"/>
          <p:cNvSpPr/>
          <p:nvPr/>
        </p:nvSpPr>
        <p:spPr>
          <a:xfrm>
            <a:off x="2843600" y="9116885"/>
            <a:ext cx="1177129" cy="395459"/>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p:txBody>
      </p:sp>
      <p:sp>
        <p:nvSpPr>
          <p:cNvPr id="104" name="正方形/長方形 103"/>
          <p:cNvSpPr/>
          <p:nvPr/>
        </p:nvSpPr>
        <p:spPr>
          <a:xfrm>
            <a:off x="2843600" y="9665128"/>
            <a:ext cx="1177129" cy="395459"/>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p:txBody>
      </p:sp>
      <p:sp>
        <p:nvSpPr>
          <p:cNvPr id="105" name="正方形/長方形 104"/>
          <p:cNvSpPr/>
          <p:nvPr/>
        </p:nvSpPr>
        <p:spPr>
          <a:xfrm>
            <a:off x="2652081" y="6762186"/>
            <a:ext cx="1449393" cy="3442779"/>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105"/>
          <p:cNvSpPr txBox="1"/>
          <p:nvPr/>
        </p:nvSpPr>
        <p:spPr>
          <a:xfrm>
            <a:off x="2589905" y="6399922"/>
            <a:ext cx="2267710" cy="369332"/>
          </a:xfrm>
          <a:prstGeom prst="rect">
            <a:avLst/>
          </a:prstGeom>
          <a:noFill/>
        </p:spPr>
        <p:txBody>
          <a:bodyPr wrap="square" rtlCol="0">
            <a:spAutoFit/>
          </a:bodyPr>
          <a:lstStyle/>
          <a:p>
            <a:r>
              <a:rPr lang="en-US" altLang="ja-JP" dirty="0" err="1" smtClean="0">
                <a:latin typeface="+mn-ea"/>
              </a:rPr>
              <a:t>loc</a:t>
            </a:r>
            <a:endParaRPr lang="en-US" altLang="ja-JP" dirty="0" smtClean="0">
              <a:latin typeface="+mn-ea"/>
            </a:endParaRPr>
          </a:p>
        </p:txBody>
      </p:sp>
      <p:cxnSp>
        <p:nvCxnSpPr>
          <p:cNvPr id="107" name="直線矢印コネクタ 106"/>
          <p:cNvCxnSpPr/>
          <p:nvPr/>
        </p:nvCxnSpPr>
        <p:spPr>
          <a:xfrm>
            <a:off x="4231934" y="8405109"/>
            <a:ext cx="53781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07"/>
          <p:cNvSpPr txBox="1"/>
          <p:nvPr/>
        </p:nvSpPr>
        <p:spPr>
          <a:xfrm>
            <a:off x="4557810" y="8326099"/>
            <a:ext cx="1871962" cy="646331"/>
          </a:xfrm>
          <a:prstGeom prst="rect">
            <a:avLst/>
          </a:prstGeom>
          <a:noFill/>
        </p:spPr>
        <p:txBody>
          <a:bodyPr wrap="square" rtlCol="0">
            <a:spAutoFit/>
          </a:bodyPr>
          <a:lstStyle/>
          <a:p>
            <a:pPr algn="ctr"/>
            <a:r>
              <a:rPr lang="en-US" altLang="ja-JP" dirty="0" err="1" smtClean="0">
                <a:latin typeface="+mn-ea"/>
              </a:rPr>
              <a:t>torch.Size</a:t>
            </a:r>
            <a:r>
              <a:rPr lang="en-US" altLang="ja-JP" dirty="0" smtClean="0">
                <a:latin typeface="+mn-ea"/>
              </a:rPr>
              <a:t/>
            </a:r>
            <a:br>
              <a:rPr lang="en-US" altLang="ja-JP" dirty="0" smtClean="0">
                <a:latin typeface="+mn-ea"/>
              </a:rPr>
            </a:br>
            <a:r>
              <a:rPr lang="en-US" altLang="ja-JP" dirty="0" smtClean="0">
                <a:latin typeface="+mn-ea"/>
              </a:rPr>
              <a:t>([</a:t>
            </a:r>
            <a:r>
              <a:rPr lang="en-US" altLang="ja-JP" dirty="0">
                <a:latin typeface="+mn-ea"/>
              </a:rPr>
              <a:t>1, 8732, 4])</a:t>
            </a:r>
            <a:endParaRPr lang="en-US" altLang="ja-JP" dirty="0" smtClean="0">
              <a:latin typeface="+mn-ea"/>
            </a:endParaRPr>
          </a:p>
        </p:txBody>
      </p:sp>
      <p:cxnSp>
        <p:nvCxnSpPr>
          <p:cNvPr id="109" name="直線矢印コネクタ 108"/>
          <p:cNvCxnSpPr/>
          <p:nvPr/>
        </p:nvCxnSpPr>
        <p:spPr>
          <a:xfrm>
            <a:off x="2462987" y="7122595"/>
            <a:ext cx="38061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95" idx="3"/>
            <a:endCxn id="100" idx="1"/>
          </p:cNvCxnSpPr>
          <p:nvPr/>
        </p:nvCxnSpPr>
        <p:spPr>
          <a:xfrm flipV="1">
            <a:off x="2462987" y="7668968"/>
            <a:ext cx="380613" cy="30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p:nvPr/>
        </p:nvCxnSpPr>
        <p:spPr>
          <a:xfrm flipV="1">
            <a:off x="2462987" y="8218099"/>
            <a:ext cx="380613" cy="11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a:stCxn id="97" idx="3"/>
            <a:endCxn id="102" idx="1"/>
          </p:cNvCxnSpPr>
          <p:nvPr/>
        </p:nvCxnSpPr>
        <p:spPr>
          <a:xfrm flipV="1">
            <a:off x="2462987" y="8766066"/>
            <a:ext cx="380613" cy="7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a:stCxn id="98" idx="3"/>
            <a:endCxn id="103" idx="1"/>
          </p:cNvCxnSpPr>
          <p:nvPr/>
        </p:nvCxnSpPr>
        <p:spPr>
          <a:xfrm flipV="1">
            <a:off x="2462987" y="9314615"/>
            <a:ext cx="380613" cy="6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2462987" y="9862857"/>
            <a:ext cx="38061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正方形/長方形 126"/>
          <p:cNvSpPr/>
          <p:nvPr/>
        </p:nvSpPr>
        <p:spPr>
          <a:xfrm>
            <a:off x="8046723" y="6917798"/>
            <a:ext cx="1177129" cy="395459"/>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p:txBody>
      </p:sp>
      <p:sp>
        <p:nvSpPr>
          <p:cNvPr id="128" name="テキスト ボックス 127"/>
          <p:cNvSpPr txBox="1"/>
          <p:nvPr/>
        </p:nvSpPr>
        <p:spPr>
          <a:xfrm>
            <a:off x="6638221" y="6930861"/>
            <a:ext cx="1027889" cy="369332"/>
          </a:xfrm>
          <a:prstGeom prst="rect">
            <a:avLst/>
          </a:prstGeom>
          <a:noFill/>
          <a:ln>
            <a:solidFill>
              <a:schemeClr val="tx1"/>
            </a:solidFill>
          </a:ln>
        </p:spPr>
        <p:txBody>
          <a:bodyPr wrap="square" rtlCol="0">
            <a:spAutoFit/>
          </a:bodyPr>
          <a:lstStyle/>
          <a:p>
            <a:pPr algn="ctr"/>
            <a:r>
              <a:rPr lang="en-US" altLang="ja-JP" dirty="0" smtClean="0">
                <a:latin typeface="+mn-ea"/>
              </a:rPr>
              <a:t>source1</a:t>
            </a:r>
          </a:p>
        </p:txBody>
      </p:sp>
      <p:sp>
        <p:nvSpPr>
          <p:cNvPr id="129" name="テキスト ボックス 128"/>
          <p:cNvSpPr txBox="1"/>
          <p:nvPr/>
        </p:nvSpPr>
        <p:spPr>
          <a:xfrm>
            <a:off x="6638221" y="7480290"/>
            <a:ext cx="1027889" cy="369332"/>
          </a:xfrm>
          <a:prstGeom prst="rect">
            <a:avLst/>
          </a:prstGeom>
          <a:noFill/>
          <a:ln>
            <a:solidFill>
              <a:schemeClr val="tx1"/>
            </a:solidFill>
          </a:ln>
        </p:spPr>
        <p:txBody>
          <a:bodyPr wrap="square" rtlCol="0">
            <a:spAutoFit/>
          </a:bodyPr>
          <a:lstStyle/>
          <a:p>
            <a:pPr algn="ctr"/>
            <a:r>
              <a:rPr lang="en-US" altLang="ja-JP" dirty="0" smtClean="0">
                <a:latin typeface="+mn-ea"/>
              </a:rPr>
              <a:t>source2</a:t>
            </a:r>
          </a:p>
        </p:txBody>
      </p:sp>
      <p:sp>
        <p:nvSpPr>
          <p:cNvPr id="130" name="テキスト ボックス 129"/>
          <p:cNvSpPr txBox="1"/>
          <p:nvPr/>
        </p:nvSpPr>
        <p:spPr>
          <a:xfrm>
            <a:off x="6638221" y="8026947"/>
            <a:ext cx="1027889" cy="369332"/>
          </a:xfrm>
          <a:prstGeom prst="rect">
            <a:avLst/>
          </a:prstGeom>
          <a:noFill/>
          <a:ln>
            <a:solidFill>
              <a:schemeClr val="tx1"/>
            </a:solidFill>
          </a:ln>
        </p:spPr>
        <p:txBody>
          <a:bodyPr wrap="square" rtlCol="0">
            <a:spAutoFit/>
          </a:bodyPr>
          <a:lstStyle/>
          <a:p>
            <a:pPr algn="ctr"/>
            <a:r>
              <a:rPr lang="en-US" altLang="ja-JP" dirty="0" smtClean="0">
                <a:latin typeface="+mn-ea"/>
              </a:rPr>
              <a:t>source3</a:t>
            </a:r>
          </a:p>
        </p:txBody>
      </p:sp>
      <p:sp>
        <p:nvSpPr>
          <p:cNvPr id="131" name="テキスト ボックス 130"/>
          <p:cNvSpPr txBox="1"/>
          <p:nvPr/>
        </p:nvSpPr>
        <p:spPr>
          <a:xfrm>
            <a:off x="6638221" y="8582019"/>
            <a:ext cx="1027889" cy="369332"/>
          </a:xfrm>
          <a:prstGeom prst="rect">
            <a:avLst/>
          </a:prstGeom>
          <a:noFill/>
          <a:ln>
            <a:solidFill>
              <a:schemeClr val="tx1"/>
            </a:solidFill>
          </a:ln>
        </p:spPr>
        <p:txBody>
          <a:bodyPr wrap="square" rtlCol="0">
            <a:spAutoFit/>
          </a:bodyPr>
          <a:lstStyle/>
          <a:p>
            <a:pPr algn="ctr"/>
            <a:r>
              <a:rPr lang="en-US" altLang="ja-JP" dirty="0" smtClean="0">
                <a:latin typeface="+mn-ea"/>
              </a:rPr>
              <a:t>source4</a:t>
            </a:r>
          </a:p>
        </p:txBody>
      </p:sp>
      <p:sp>
        <p:nvSpPr>
          <p:cNvPr id="132" name="テキスト ボックス 131"/>
          <p:cNvSpPr txBox="1"/>
          <p:nvPr/>
        </p:nvSpPr>
        <p:spPr>
          <a:xfrm>
            <a:off x="6638221" y="9123567"/>
            <a:ext cx="1027889" cy="369332"/>
          </a:xfrm>
          <a:prstGeom prst="rect">
            <a:avLst/>
          </a:prstGeom>
          <a:noFill/>
          <a:ln>
            <a:solidFill>
              <a:schemeClr val="tx1"/>
            </a:solidFill>
          </a:ln>
        </p:spPr>
        <p:txBody>
          <a:bodyPr wrap="square" rtlCol="0">
            <a:spAutoFit/>
          </a:bodyPr>
          <a:lstStyle/>
          <a:p>
            <a:pPr algn="ctr"/>
            <a:r>
              <a:rPr lang="en-US" altLang="ja-JP" dirty="0" smtClean="0">
                <a:latin typeface="+mn-ea"/>
              </a:rPr>
              <a:t>source5</a:t>
            </a:r>
          </a:p>
        </p:txBody>
      </p:sp>
      <p:sp>
        <p:nvSpPr>
          <p:cNvPr id="133" name="テキスト ボックス 132"/>
          <p:cNvSpPr txBox="1"/>
          <p:nvPr/>
        </p:nvSpPr>
        <p:spPr>
          <a:xfrm>
            <a:off x="6638221" y="9671123"/>
            <a:ext cx="1027889" cy="369332"/>
          </a:xfrm>
          <a:prstGeom prst="rect">
            <a:avLst/>
          </a:prstGeom>
          <a:noFill/>
          <a:ln>
            <a:solidFill>
              <a:schemeClr val="tx1"/>
            </a:solidFill>
          </a:ln>
        </p:spPr>
        <p:txBody>
          <a:bodyPr wrap="square" rtlCol="0">
            <a:spAutoFit/>
          </a:bodyPr>
          <a:lstStyle/>
          <a:p>
            <a:pPr algn="ctr"/>
            <a:r>
              <a:rPr lang="en-US" altLang="ja-JP" dirty="0" smtClean="0">
                <a:latin typeface="+mn-ea"/>
              </a:rPr>
              <a:t>source6</a:t>
            </a:r>
          </a:p>
        </p:txBody>
      </p:sp>
      <p:sp>
        <p:nvSpPr>
          <p:cNvPr id="134" name="正方形/長方形 133"/>
          <p:cNvSpPr/>
          <p:nvPr/>
        </p:nvSpPr>
        <p:spPr>
          <a:xfrm>
            <a:off x="8046723" y="7464170"/>
            <a:ext cx="1177129" cy="395459"/>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p:txBody>
      </p:sp>
      <p:sp>
        <p:nvSpPr>
          <p:cNvPr id="135" name="正方形/長方形 134"/>
          <p:cNvSpPr/>
          <p:nvPr/>
        </p:nvSpPr>
        <p:spPr>
          <a:xfrm>
            <a:off x="8046723" y="8013884"/>
            <a:ext cx="1177129" cy="395459"/>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p:txBody>
      </p:sp>
      <p:sp>
        <p:nvSpPr>
          <p:cNvPr id="136" name="正方形/長方形 135"/>
          <p:cNvSpPr/>
          <p:nvPr/>
        </p:nvSpPr>
        <p:spPr>
          <a:xfrm>
            <a:off x="8046723" y="8561268"/>
            <a:ext cx="1177129" cy="395459"/>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p:txBody>
      </p:sp>
      <p:sp>
        <p:nvSpPr>
          <p:cNvPr id="137" name="正方形/長方形 136"/>
          <p:cNvSpPr/>
          <p:nvPr/>
        </p:nvSpPr>
        <p:spPr>
          <a:xfrm>
            <a:off x="8046723" y="9109817"/>
            <a:ext cx="1177129" cy="395459"/>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p:txBody>
      </p:sp>
      <p:sp>
        <p:nvSpPr>
          <p:cNvPr id="138" name="正方形/長方形 137"/>
          <p:cNvSpPr/>
          <p:nvPr/>
        </p:nvSpPr>
        <p:spPr>
          <a:xfrm>
            <a:off x="8046723" y="9658060"/>
            <a:ext cx="1177129" cy="395459"/>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C3</a:t>
            </a:r>
            <a:endParaRPr lang="en-US" altLang="ja-JP" dirty="0">
              <a:solidFill>
                <a:schemeClr val="tx1"/>
              </a:solidFill>
              <a:latin typeface="+mn-ea"/>
            </a:endParaRPr>
          </a:p>
        </p:txBody>
      </p:sp>
      <p:sp>
        <p:nvSpPr>
          <p:cNvPr id="139" name="正方形/長方形 138"/>
          <p:cNvSpPr/>
          <p:nvPr/>
        </p:nvSpPr>
        <p:spPr>
          <a:xfrm>
            <a:off x="7882507" y="6762186"/>
            <a:ext cx="1449393" cy="3442779"/>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a:off x="7853988" y="6392854"/>
            <a:ext cx="2267710" cy="369332"/>
          </a:xfrm>
          <a:prstGeom prst="rect">
            <a:avLst/>
          </a:prstGeom>
          <a:noFill/>
        </p:spPr>
        <p:txBody>
          <a:bodyPr wrap="square" rtlCol="0">
            <a:spAutoFit/>
          </a:bodyPr>
          <a:lstStyle/>
          <a:p>
            <a:r>
              <a:rPr lang="en-US" altLang="ja-JP" dirty="0" err="1" smtClean="0">
                <a:latin typeface="+mn-ea"/>
              </a:rPr>
              <a:t>conf</a:t>
            </a:r>
            <a:endParaRPr lang="en-US" altLang="ja-JP" dirty="0" smtClean="0">
              <a:latin typeface="+mn-ea"/>
            </a:endParaRPr>
          </a:p>
        </p:txBody>
      </p:sp>
      <p:cxnSp>
        <p:nvCxnSpPr>
          <p:cNvPr id="141" name="直線矢印コネクタ 140"/>
          <p:cNvCxnSpPr/>
          <p:nvPr/>
        </p:nvCxnSpPr>
        <p:spPr>
          <a:xfrm>
            <a:off x="9458503" y="8398041"/>
            <a:ext cx="53781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p:nvPr/>
        </p:nvCxnSpPr>
        <p:spPr>
          <a:xfrm>
            <a:off x="7666110" y="7115527"/>
            <a:ext cx="38061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a:stCxn id="129" idx="3"/>
            <a:endCxn id="134" idx="1"/>
          </p:cNvCxnSpPr>
          <p:nvPr/>
        </p:nvCxnSpPr>
        <p:spPr>
          <a:xfrm flipV="1">
            <a:off x="7666110" y="7661900"/>
            <a:ext cx="380613" cy="30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矢印コネクタ 144"/>
          <p:cNvCxnSpPr/>
          <p:nvPr/>
        </p:nvCxnSpPr>
        <p:spPr>
          <a:xfrm flipV="1">
            <a:off x="7666110" y="8211031"/>
            <a:ext cx="380613" cy="11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線矢印コネクタ 145"/>
          <p:cNvCxnSpPr>
            <a:stCxn id="131" idx="3"/>
            <a:endCxn id="136" idx="1"/>
          </p:cNvCxnSpPr>
          <p:nvPr/>
        </p:nvCxnSpPr>
        <p:spPr>
          <a:xfrm flipV="1">
            <a:off x="7666110" y="8758998"/>
            <a:ext cx="380613" cy="7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矢印コネクタ 146"/>
          <p:cNvCxnSpPr>
            <a:stCxn id="132" idx="3"/>
            <a:endCxn id="137" idx="1"/>
          </p:cNvCxnSpPr>
          <p:nvPr/>
        </p:nvCxnSpPr>
        <p:spPr>
          <a:xfrm flipV="1">
            <a:off x="7666110" y="9307547"/>
            <a:ext cx="380613" cy="6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線矢印コネクタ 147"/>
          <p:cNvCxnSpPr/>
          <p:nvPr/>
        </p:nvCxnSpPr>
        <p:spPr>
          <a:xfrm>
            <a:off x="7666110" y="9855789"/>
            <a:ext cx="38061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テキスト ボックス 154"/>
          <p:cNvSpPr txBox="1"/>
          <p:nvPr/>
        </p:nvSpPr>
        <p:spPr>
          <a:xfrm>
            <a:off x="4366569" y="7751974"/>
            <a:ext cx="2267710" cy="646331"/>
          </a:xfrm>
          <a:prstGeom prst="rect">
            <a:avLst/>
          </a:prstGeom>
          <a:noFill/>
        </p:spPr>
        <p:txBody>
          <a:bodyPr wrap="square" rtlCol="0">
            <a:spAutoFit/>
          </a:bodyPr>
          <a:lstStyle/>
          <a:p>
            <a:pPr algn="ctr"/>
            <a:r>
              <a:rPr lang="en-US" altLang="ja-JP" dirty="0" smtClean="0">
                <a:latin typeface="+mn-ea"/>
              </a:rPr>
              <a:t>8732</a:t>
            </a:r>
            <a:r>
              <a:rPr lang="ja-JP" altLang="en-US" dirty="0" smtClean="0">
                <a:latin typeface="+mn-ea"/>
              </a:rPr>
              <a:t>個の</a:t>
            </a:r>
            <a:r>
              <a:rPr lang="en-US" altLang="ja-JP" dirty="0" err="1" smtClean="0">
                <a:latin typeface="+mn-ea"/>
              </a:rPr>
              <a:t>DBox</a:t>
            </a:r>
            <a:r>
              <a:rPr lang="ja-JP" altLang="en-US" dirty="0" smtClean="0">
                <a:latin typeface="+mn-ea"/>
              </a:rPr>
              <a:t>の</a:t>
            </a:r>
            <a:r>
              <a:rPr lang="en-US" altLang="ja-JP" dirty="0" smtClean="0">
                <a:latin typeface="+mn-ea"/>
              </a:rPr>
              <a:t/>
            </a:r>
            <a:br>
              <a:rPr lang="en-US" altLang="ja-JP" dirty="0" smtClean="0">
                <a:latin typeface="+mn-ea"/>
              </a:rPr>
            </a:br>
            <a:r>
              <a:rPr lang="ja-JP" altLang="en-US" dirty="0" smtClean="0">
                <a:latin typeface="+mn-ea"/>
              </a:rPr>
              <a:t>オフセット</a:t>
            </a:r>
            <a:endParaRPr lang="en-US" altLang="ja-JP" dirty="0" smtClean="0">
              <a:latin typeface="+mn-ea"/>
            </a:endParaRPr>
          </a:p>
        </p:txBody>
      </p:sp>
      <p:sp>
        <p:nvSpPr>
          <p:cNvPr id="156" name="テキスト ボックス 155"/>
          <p:cNvSpPr txBox="1"/>
          <p:nvPr/>
        </p:nvSpPr>
        <p:spPr>
          <a:xfrm>
            <a:off x="10039246" y="8271911"/>
            <a:ext cx="1871962" cy="646331"/>
          </a:xfrm>
          <a:prstGeom prst="rect">
            <a:avLst/>
          </a:prstGeom>
          <a:noFill/>
        </p:spPr>
        <p:txBody>
          <a:bodyPr wrap="square" rtlCol="0">
            <a:spAutoFit/>
          </a:bodyPr>
          <a:lstStyle/>
          <a:p>
            <a:pPr algn="ctr"/>
            <a:r>
              <a:rPr lang="en-US" altLang="ja-JP" dirty="0" err="1" smtClean="0">
                <a:latin typeface="+mn-ea"/>
              </a:rPr>
              <a:t>torch.Size</a:t>
            </a:r>
            <a:r>
              <a:rPr lang="en-US" altLang="ja-JP" dirty="0" smtClean="0">
                <a:latin typeface="+mn-ea"/>
              </a:rPr>
              <a:t/>
            </a:r>
            <a:br>
              <a:rPr lang="en-US" altLang="ja-JP" dirty="0" smtClean="0">
                <a:latin typeface="+mn-ea"/>
              </a:rPr>
            </a:br>
            <a:r>
              <a:rPr lang="en-US" altLang="ja-JP" dirty="0" smtClean="0">
                <a:latin typeface="+mn-ea"/>
              </a:rPr>
              <a:t>([</a:t>
            </a:r>
            <a:r>
              <a:rPr lang="en-US" altLang="ja-JP" dirty="0">
                <a:latin typeface="+mn-ea"/>
              </a:rPr>
              <a:t>1, 8732, </a:t>
            </a:r>
            <a:r>
              <a:rPr lang="en-US" altLang="ja-JP" dirty="0" smtClean="0">
                <a:latin typeface="+mn-ea"/>
              </a:rPr>
              <a:t>21])</a:t>
            </a:r>
          </a:p>
        </p:txBody>
      </p:sp>
      <p:sp>
        <p:nvSpPr>
          <p:cNvPr id="157" name="テキスト ボックス 156"/>
          <p:cNvSpPr txBox="1"/>
          <p:nvPr/>
        </p:nvSpPr>
        <p:spPr>
          <a:xfrm>
            <a:off x="9848005" y="7697786"/>
            <a:ext cx="2267710" cy="646331"/>
          </a:xfrm>
          <a:prstGeom prst="rect">
            <a:avLst/>
          </a:prstGeom>
          <a:noFill/>
        </p:spPr>
        <p:txBody>
          <a:bodyPr wrap="square" rtlCol="0">
            <a:spAutoFit/>
          </a:bodyPr>
          <a:lstStyle/>
          <a:p>
            <a:pPr algn="ctr"/>
            <a:r>
              <a:rPr lang="en-US" altLang="ja-JP" dirty="0" smtClean="0">
                <a:latin typeface="+mn-ea"/>
              </a:rPr>
              <a:t>8732</a:t>
            </a:r>
            <a:r>
              <a:rPr lang="ja-JP" altLang="en-US" dirty="0" smtClean="0">
                <a:latin typeface="+mn-ea"/>
              </a:rPr>
              <a:t>個の</a:t>
            </a:r>
            <a:r>
              <a:rPr lang="en-US" altLang="ja-JP" dirty="0" err="1" smtClean="0">
                <a:latin typeface="+mn-ea"/>
              </a:rPr>
              <a:t>DBox</a:t>
            </a:r>
            <a:r>
              <a:rPr lang="ja-JP" altLang="en-US" dirty="0" smtClean="0">
                <a:latin typeface="+mn-ea"/>
              </a:rPr>
              <a:t>の</a:t>
            </a:r>
            <a:r>
              <a:rPr lang="en-US" altLang="ja-JP" dirty="0" smtClean="0">
                <a:latin typeface="+mn-ea"/>
              </a:rPr>
              <a:t/>
            </a:r>
            <a:br>
              <a:rPr lang="en-US" altLang="ja-JP" dirty="0" smtClean="0">
                <a:latin typeface="+mn-ea"/>
              </a:rPr>
            </a:br>
            <a:r>
              <a:rPr lang="ja-JP" altLang="en-US" dirty="0" smtClean="0">
                <a:latin typeface="+mn-ea"/>
              </a:rPr>
              <a:t>各クラスの信頼度</a:t>
            </a:r>
            <a:endParaRPr lang="en-US" altLang="ja-JP" dirty="0" smtClean="0">
              <a:latin typeface="+mn-ea"/>
            </a:endParaRPr>
          </a:p>
        </p:txBody>
      </p:sp>
      <p:sp>
        <p:nvSpPr>
          <p:cNvPr id="159" name="正方形/長方形 158"/>
          <p:cNvSpPr/>
          <p:nvPr/>
        </p:nvSpPr>
        <p:spPr>
          <a:xfrm>
            <a:off x="7188715" y="2628024"/>
            <a:ext cx="1057811" cy="382695"/>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solidFill>
                  <a:schemeClr val="tx1"/>
                </a:solidFill>
                <a:latin typeface="+mn-ea"/>
              </a:rPr>
              <a:t>L2Norm</a:t>
            </a:r>
            <a:endParaRPr lang="ja-JP" altLang="en-US" dirty="0">
              <a:solidFill>
                <a:schemeClr val="tx1"/>
              </a:solidFill>
              <a:latin typeface="+mn-ea"/>
            </a:endParaRPr>
          </a:p>
        </p:txBody>
      </p:sp>
      <p:cxnSp>
        <p:nvCxnSpPr>
          <p:cNvPr id="161" name="直線矢印コネクタ 160"/>
          <p:cNvCxnSpPr/>
          <p:nvPr/>
        </p:nvCxnSpPr>
        <p:spPr>
          <a:xfrm flipH="1">
            <a:off x="7701533" y="3090135"/>
            <a:ext cx="0" cy="61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3" name="図 1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665" y="965023"/>
            <a:ext cx="1078428" cy="1092599"/>
          </a:xfrm>
          <a:prstGeom prst="rect">
            <a:avLst/>
          </a:prstGeom>
        </p:spPr>
      </p:pic>
    </p:spTree>
    <p:extLst>
      <p:ext uri="{BB962C8B-B14F-4D97-AF65-F5344CB8AC3E}">
        <p14:creationId xmlns:p14="http://schemas.microsoft.com/office/powerpoint/2010/main" val="1569373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3408</TotalTime>
  <Words>859</Words>
  <Application>Microsoft Office PowerPoint</Application>
  <PresentationFormat>ワイド画面</PresentationFormat>
  <Paragraphs>317</Paragraphs>
  <Slides>24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ＭＳ Ｐゴシック</vt:lpstr>
      <vt:lpstr>Arial</vt:lpstr>
      <vt:lpstr>Calibri</vt:lpstr>
      <vt:lpstr>Calibri Light</vt:lpstr>
      <vt:lpstr>Office テーマ</vt:lpstr>
      <vt:lpstr>2章</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ogawa yutaro</dc:creator>
  <cp:lastModifiedBy>ogawa yutaro</cp:lastModifiedBy>
  <cp:revision>110</cp:revision>
  <dcterms:created xsi:type="dcterms:W3CDTF">2018-12-30T00:18:12Z</dcterms:created>
  <dcterms:modified xsi:type="dcterms:W3CDTF">2019-04-21T22:50:24Z</dcterms:modified>
</cp:coreProperties>
</file>