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1853" r:id="rId2"/>
    <p:sldId id="1859" r:id="rId3"/>
    <p:sldId id="1891" r:id="rId4"/>
    <p:sldId id="1889" r:id="rId5"/>
    <p:sldId id="1887" r:id="rId6"/>
    <p:sldId id="1890" r:id="rId7"/>
    <p:sldId id="662" r:id="rId8"/>
    <p:sldId id="1892" r:id="rId9"/>
    <p:sldId id="1886" r:id="rId10"/>
    <p:sldId id="1864" r:id="rId11"/>
    <p:sldId id="1893" r:id="rId12"/>
    <p:sldId id="1894" r:id="rId13"/>
    <p:sldId id="1865" r:id="rId14"/>
    <p:sldId id="1867" r:id="rId15"/>
    <p:sldId id="1895" r:id="rId16"/>
    <p:sldId id="1896" r:id="rId17"/>
    <p:sldId id="1897" r:id="rId18"/>
    <p:sldId id="1898" r:id="rId19"/>
    <p:sldId id="186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7"/>
    <p:restoredTop sz="96314" autoAdjust="0"/>
  </p:normalViewPr>
  <p:slideViewPr>
    <p:cSldViewPr snapToGrid="0">
      <p:cViewPr>
        <p:scale>
          <a:sx n="100" d="100"/>
          <a:sy n="100" d="100"/>
        </p:scale>
        <p:origin x="72"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extLst>
      <p:ext uri="{BB962C8B-B14F-4D97-AF65-F5344CB8AC3E}">
        <p14:creationId xmlns:p14="http://schemas.microsoft.com/office/powerpoint/2010/main" val="10463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2</a:t>
            </a:fld>
            <a:endParaRPr lang="zh-CN" altLang="en-US"/>
          </a:p>
        </p:txBody>
      </p:sp>
    </p:spTree>
    <p:extLst>
      <p:ext uri="{BB962C8B-B14F-4D97-AF65-F5344CB8AC3E}">
        <p14:creationId xmlns:p14="http://schemas.microsoft.com/office/powerpoint/2010/main" val="121478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3</a:t>
            </a:fld>
            <a:endParaRPr lang="zh-CN" altLang="en-US"/>
          </a:p>
        </p:txBody>
      </p:sp>
    </p:spTree>
    <p:extLst>
      <p:ext uri="{BB962C8B-B14F-4D97-AF65-F5344CB8AC3E}">
        <p14:creationId xmlns:p14="http://schemas.microsoft.com/office/powerpoint/2010/main" val="32377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2022/10/20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730468"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1"/>
                </a:solidFill>
                <a:latin typeface="Source Han Sans SC" panose="020B0500000000000000" pitchFamily="34" charset="-128"/>
                <a:ea typeface="Source Han Sans SC" panose="020B0500000000000000" pitchFamily="34" charset="-128"/>
                <a:cs typeface="+mn-ea"/>
                <a:sym typeface="OPPOSans R" panose="00020600040101010101" pitchFamily="18" charset="-122"/>
              </a:rPr>
              <a:t>工作总结</a:t>
            </a:r>
          </a:p>
        </p:txBody>
      </p:sp>
      <p:sp>
        <p:nvSpPr>
          <p:cNvPr id="14" name="矩形 13"/>
          <p:cNvSpPr/>
          <p:nvPr/>
        </p:nvSpPr>
        <p:spPr>
          <a:xfrm>
            <a:off x="3852882" y="2914778"/>
            <a:ext cx="4555067" cy="584775"/>
          </a:xfrm>
          <a:prstGeom prst="rect">
            <a:avLst/>
          </a:prstGeom>
          <a:effectLst/>
        </p:spPr>
        <p:txBody>
          <a:bodyPr wrap="square">
            <a:spAutoFit/>
          </a:bodyPr>
          <a:lstStyle/>
          <a:p>
            <a:pPr algn="ctr">
              <a:defRPr/>
            </a:pPr>
            <a:r>
              <a:rPr lang="zh-CN" altLang="en-US" sz="32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工作总结</a:t>
            </a:r>
          </a:p>
        </p:txBody>
      </p:sp>
      <p:sp>
        <p:nvSpPr>
          <p:cNvPr id="16" name="矩形: 圆角 23"/>
          <p:cNvSpPr/>
          <p:nvPr/>
        </p:nvSpPr>
        <p:spPr>
          <a:xfrm rot="10800000" flipV="1">
            <a:off x="7119772" y="4584039"/>
            <a:ext cx="309102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7235358" y="4617279"/>
            <a:ext cx="2859853"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rPr>
              <a:t>汇报人：谢宇菲</a:t>
            </a:r>
            <a:endParaRPr lang="en-US" altLang="zh-CN"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endParaRPr>
          </a:p>
        </p:txBody>
      </p:sp>
      <p:grpSp>
        <p:nvGrpSpPr>
          <p:cNvPr id="18" name="组合 17">
            <a:extLst>
              <a:ext uri="{FF2B5EF4-FFF2-40B4-BE49-F238E27FC236}">
                <a16:creationId xmlns:a16="http://schemas.microsoft.com/office/drawing/2014/main" id="{D88C3B72-0D82-4E8C-87F2-1EEED4A8414E}"/>
              </a:ext>
            </a:extLst>
          </p:cNvPr>
          <p:cNvGrpSpPr/>
          <p:nvPr/>
        </p:nvGrpSpPr>
        <p:grpSpPr>
          <a:xfrm>
            <a:off x="6130416" y="1770723"/>
            <a:ext cx="3332964" cy="428902"/>
            <a:chOff x="5365650" y="2023327"/>
            <a:chExt cx="4443951" cy="571869"/>
          </a:xfrm>
        </p:grpSpPr>
        <p:cxnSp>
          <p:nvCxnSpPr>
            <p:cNvPr id="19" name="直接连接符 18">
              <a:extLst>
                <a:ext uri="{FF2B5EF4-FFF2-40B4-BE49-F238E27FC236}">
                  <a16:creationId xmlns:a16="http://schemas.microsoft.com/office/drawing/2014/main" id="{24EE2AF6-085E-4BBB-B8A7-1F5270B1F981}"/>
                </a:ext>
              </a:extLst>
            </p:cNvPr>
            <p:cNvCxnSpPr>
              <a:cxnSpLocks/>
            </p:cNvCxnSpPr>
            <p:nvPr/>
          </p:nvCxnSpPr>
          <p:spPr>
            <a:xfrm flipH="1">
              <a:off x="5657792" y="2595196"/>
              <a:ext cx="392435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88C02F1-990B-4A86-9AF7-5258B830B8D5}"/>
                </a:ext>
              </a:extLst>
            </p:cNvPr>
            <p:cNvSpPr txBox="1"/>
            <p:nvPr/>
          </p:nvSpPr>
          <p:spPr>
            <a:xfrm>
              <a:off x="5365650" y="2023327"/>
              <a:ext cx="4443951" cy="492442"/>
            </a:xfrm>
            <a:prstGeom prst="rect">
              <a:avLst/>
            </a:prstGeom>
            <a:noFill/>
          </p:spPr>
          <p:txBody>
            <a:bodyPr wrap="none" rtlCol="0">
              <a:spAutoFit/>
            </a:bodyPr>
            <a:lstStyle/>
            <a:p>
              <a:r>
                <a:rPr lang="zh-CN" altLang="en-US" dirty="0">
                  <a:solidFill>
                    <a:schemeClr val="tx1">
                      <a:lumMod val="85000"/>
                      <a:lumOff val="15000"/>
                    </a:schemeClr>
                  </a:solidFill>
                  <a:latin typeface="华文中宋" panose="02010600040101010101" pitchFamily="2" charset="-122"/>
                  <a:ea typeface="华文中宋" panose="02010600040101010101" pitchFamily="2" charset="-122"/>
                  <a:cs typeface="+mn-ea"/>
                  <a:sym typeface="+mn-lt"/>
                </a:rPr>
                <a:t> 信息科学与工程学院 电子信息</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840379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en-US" altLang="zh-CN" sz="2400" spc="300" dirty="0">
                <a:solidFill>
                  <a:schemeClr val="tx1">
                    <a:lumMod val="75000"/>
                    <a:lumOff val="25000"/>
                  </a:schemeClr>
                </a:solidFill>
                <a:ea typeface="YouSheBiaoTiHei" pitchFamily="2" charset="-122"/>
                <a:sym typeface="Lato"/>
              </a:rPr>
              <a:t>CCT(Channel-wise Cross fusion Transformer)</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766664" y="1067351"/>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593EEF6-D943-6255-E2A6-C32D067C0B64}"/>
              </a:ext>
            </a:extLst>
          </p:cNvPr>
          <p:cNvPicPr>
            <a:picLocks noChangeAspect="1"/>
          </p:cNvPicPr>
          <p:nvPr/>
        </p:nvPicPr>
        <p:blipFill>
          <a:blip r:embed="rId2"/>
          <a:stretch>
            <a:fillRect/>
          </a:stretch>
        </p:blipFill>
        <p:spPr>
          <a:xfrm>
            <a:off x="721262" y="1284189"/>
            <a:ext cx="2647950" cy="2819400"/>
          </a:xfrm>
          <a:prstGeom prst="rect">
            <a:avLst/>
          </a:prstGeom>
        </p:spPr>
      </p:pic>
      <p:pic>
        <p:nvPicPr>
          <p:cNvPr id="4" name="图片 3">
            <a:extLst>
              <a:ext uri="{FF2B5EF4-FFF2-40B4-BE49-F238E27FC236}">
                <a16:creationId xmlns:a16="http://schemas.microsoft.com/office/drawing/2014/main" id="{96C37177-232E-9B99-5E8E-DF5B9E18CBB4}"/>
              </a:ext>
            </a:extLst>
          </p:cNvPr>
          <p:cNvPicPr>
            <a:picLocks noChangeAspect="1"/>
          </p:cNvPicPr>
          <p:nvPr/>
        </p:nvPicPr>
        <p:blipFill>
          <a:blip r:embed="rId3"/>
          <a:stretch>
            <a:fillRect/>
          </a:stretch>
        </p:blipFill>
        <p:spPr>
          <a:xfrm>
            <a:off x="3493046" y="1441018"/>
            <a:ext cx="3857243" cy="2465527"/>
          </a:xfrm>
          <a:prstGeom prst="rect">
            <a:avLst/>
          </a:prstGeom>
        </p:spPr>
      </p:pic>
      <p:pic>
        <p:nvPicPr>
          <p:cNvPr id="5" name="图片 4">
            <a:extLst>
              <a:ext uri="{FF2B5EF4-FFF2-40B4-BE49-F238E27FC236}">
                <a16:creationId xmlns:a16="http://schemas.microsoft.com/office/drawing/2014/main" id="{9E36BDCC-6A6C-4B7E-C1E1-6A4969F80467}"/>
              </a:ext>
            </a:extLst>
          </p:cNvPr>
          <p:cNvPicPr>
            <a:picLocks noChangeAspect="1"/>
          </p:cNvPicPr>
          <p:nvPr/>
        </p:nvPicPr>
        <p:blipFill>
          <a:blip r:embed="rId4"/>
          <a:stretch>
            <a:fillRect/>
          </a:stretch>
        </p:blipFill>
        <p:spPr>
          <a:xfrm>
            <a:off x="7350289" y="1098149"/>
            <a:ext cx="4166150" cy="3001171"/>
          </a:xfrm>
          <a:prstGeom prst="rect">
            <a:avLst/>
          </a:prstGeom>
        </p:spPr>
      </p:pic>
      <p:pic>
        <p:nvPicPr>
          <p:cNvPr id="6" name="图片 5">
            <a:extLst>
              <a:ext uri="{FF2B5EF4-FFF2-40B4-BE49-F238E27FC236}">
                <a16:creationId xmlns:a16="http://schemas.microsoft.com/office/drawing/2014/main" id="{16818417-DCBB-BDFB-251B-B112B96EED93}"/>
              </a:ext>
            </a:extLst>
          </p:cNvPr>
          <p:cNvPicPr>
            <a:picLocks noChangeAspect="1"/>
          </p:cNvPicPr>
          <p:nvPr/>
        </p:nvPicPr>
        <p:blipFill>
          <a:blip r:embed="rId5"/>
          <a:stretch>
            <a:fillRect/>
          </a:stretch>
        </p:blipFill>
        <p:spPr>
          <a:xfrm>
            <a:off x="1682731" y="4306695"/>
            <a:ext cx="3971925" cy="485775"/>
          </a:xfrm>
          <a:prstGeom prst="rect">
            <a:avLst/>
          </a:prstGeom>
        </p:spPr>
      </p:pic>
      <p:pic>
        <p:nvPicPr>
          <p:cNvPr id="7" name="图片 6">
            <a:extLst>
              <a:ext uri="{FF2B5EF4-FFF2-40B4-BE49-F238E27FC236}">
                <a16:creationId xmlns:a16="http://schemas.microsoft.com/office/drawing/2014/main" id="{2D2BB275-0C9D-4957-2FDA-40D0EADB5E35}"/>
              </a:ext>
            </a:extLst>
          </p:cNvPr>
          <p:cNvPicPr>
            <a:picLocks noChangeAspect="1"/>
          </p:cNvPicPr>
          <p:nvPr/>
        </p:nvPicPr>
        <p:blipFill>
          <a:blip r:embed="rId6"/>
          <a:stretch>
            <a:fillRect/>
          </a:stretch>
        </p:blipFill>
        <p:spPr>
          <a:xfrm>
            <a:off x="5793044" y="4566399"/>
            <a:ext cx="3381375" cy="238125"/>
          </a:xfrm>
          <a:prstGeom prst="rect">
            <a:avLst/>
          </a:prstGeom>
        </p:spPr>
      </p:pic>
      <p:pic>
        <p:nvPicPr>
          <p:cNvPr id="8" name="图片 7">
            <a:extLst>
              <a:ext uri="{FF2B5EF4-FFF2-40B4-BE49-F238E27FC236}">
                <a16:creationId xmlns:a16="http://schemas.microsoft.com/office/drawing/2014/main" id="{D508D65D-5F16-D90C-8E6A-7892DD526A24}"/>
              </a:ext>
            </a:extLst>
          </p:cNvPr>
          <p:cNvPicPr>
            <a:picLocks noChangeAspect="1"/>
          </p:cNvPicPr>
          <p:nvPr/>
        </p:nvPicPr>
        <p:blipFill>
          <a:blip r:embed="rId7"/>
          <a:stretch>
            <a:fillRect/>
          </a:stretch>
        </p:blipFill>
        <p:spPr>
          <a:xfrm>
            <a:off x="5793044" y="4180894"/>
            <a:ext cx="3962400" cy="295275"/>
          </a:xfrm>
          <a:prstGeom prst="rect">
            <a:avLst/>
          </a:prstGeom>
        </p:spPr>
      </p:pic>
      <p:pic>
        <p:nvPicPr>
          <p:cNvPr id="10" name="图片 9">
            <a:extLst>
              <a:ext uri="{FF2B5EF4-FFF2-40B4-BE49-F238E27FC236}">
                <a16:creationId xmlns:a16="http://schemas.microsoft.com/office/drawing/2014/main" id="{823321A2-332E-4363-D649-A28ED9A58860}"/>
              </a:ext>
            </a:extLst>
          </p:cNvPr>
          <p:cNvPicPr>
            <a:picLocks noChangeAspect="1"/>
          </p:cNvPicPr>
          <p:nvPr/>
        </p:nvPicPr>
        <p:blipFill>
          <a:blip r:embed="rId8"/>
          <a:stretch>
            <a:fillRect/>
          </a:stretch>
        </p:blipFill>
        <p:spPr>
          <a:xfrm>
            <a:off x="6576252" y="5136666"/>
            <a:ext cx="3276600" cy="266700"/>
          </a:xfrm>
          <a:prstGeom prst="rect">
            <a:avLst/>
          </a:prstGeom>
        </p:spPr>
      </p:pic>
      <p:pic>
        <p:nvPicPr>
          <p:cNvPr id="11" name="图片 10">
            <a:extLst>
              <a:ext uri="{FF2B5EF4-FFF2-40B4-BE49-F238E27FC236}">
                <a16:creationId xmlns:a16="http://schemas.microsoft.com/office/drawing/2014/main" id="{286C914F-6549-34CF-9982-941CBB96EBC6}"/>
              </a:ext>
            </a:extLst>
          </p:cNvPr>
          <p:cNvPicPr>
            <a:picLocks noChangeAspect="1"/>
          </p:cNvPicPr>
          <p:nvPr/>
        </p:nvPicPr>
        <p:blipFill>
          <a:blip r:embed="rId9"/>
          <a:stretch>
            <a:fillRect/>
          </a:stretch>
        </p:blipFill>
        <p:spPr>
          <a:xfrm>
            <a:off x="1702734" y="5116240"/>
            <a:ext cx="4552950" cy="1266825"/>
          </a:xfrm>
          <a:prstGeom prst="rect">
            <a:avLst/>
          </a:prstGeom>
        </p:spPr>
      </p:pic>
      <p:pic>
        <p:nvPicPr>
          <p:cNvPr id="13" name="图片 12">
            <a:extLst>
              <a:ext uri="{FF2B5EF4-FFF2-40B4-BE49-F238E27FC236}">
                <a16:creationId xmlns:a16="http://schemas.microsoft.com/office/drawing/2014/main" id="{133DEBC5-74C6-403B-4CEB-A0A66F33D746}"/>
              </a:ext>
            </a:extLst>
          </p:cNvPr>
          <p:cNvPicPr>
            <a:picLocks noChangeAspect="1"/>
          </p:cNvPicPr>
          <p:nvPr/>
        </p:nvPicPr>
        <p:blipFill>
          <a:blip r:embed="rId10"/>
          <a:stretch>
            <a:fillRect/>
          </a:stretch>
        </p:blipFill>
        <p:spPr>
          <a:xfrm>
            <a:off x="6592380" y="5768964"/>
            <a:ext cx="1333500" cy="228600"/>
          </a:xfrm>
          <a:prstGeom prst="rect">
            <a:avLst/>
          </a:prstGeom>
        </p:spPr>
      </p:pic>
      <p:sp>
        <p:nvSpPr>
          <p:cNvPr id="14" name="文本框 13">
            <a:extLst>
              <a:ext uri="{FF2B5EF4-FFF2-40B4-BE49-F238E27FC236}">
                <a16:creationId xmlns:a16="http://schemas.microsoft.com/office/drawing/2014/main" id="{81CB7449-7392-C250-E466-681E14AF30CB}"/>
              </a:ext>
            </a:extLst>
          </p:cNvPr>
          <p:cNvSpPr txBox="1"/>
          <p:nvPr/>
        </p:nvSpPr>
        <p:spPr>
          <a:xfrm>
            <a:off x="7809534" y="5708613"/>
            <a:ext cx="3744371" cy="307777"/>
          </a:xfrm>
          <a:prstGeom prst="rect">
            <a:avLst/>
          </a:prstGeom>
          <a:noFill/>
        </p:spPr>
        <p:txBody>
          <a:bodyPr wrap="square" rtlCol="0">
            <a:spAutoFit/>
          </a:bodyPr>
          <a:lstStyle/>
          <a:p>
            <a:r>
              <a:rPr lang="zh-CN" altLang="en-US" sz="1400" dirty="0"/>
              <a:t>代表 </a:t>
            </a:r>
            <a:r>
              <a:rPr lang="en-US" altLang="zh-CN" sz="1400" dirty="0"/>
              <a:t>instance </a:t>
            </a:r>
            <a:r>
              <a:rPr lang="en-US" altLang="zh-CN" sz="1400" dirty="0" err="1"/>
              <a:t>nomalization</a:t>
            </a:r>
            <a:r>
              <a:rPr lang="zh-CN" altLang="en-US" sz="1400" dirty="0"/>
              <a:t>和 </a:t>
            </a:r>
            <a:r>
              <a:rPr lang="en-US" altLang="zh-CN" sz="1400" dirty="0" err="1"/>
              <a:t>softmax</a:t>
            </a:r>
            <a:endParaRPr lang="zh-CN" altLang="en-US" sz="1400" dirty="0"/>
          </a:p>
        </p:txBody>
      </p:sp>
      <p:pic>
        <p:nvPicPr>
          <p:cNvPr id="15" name="图片 14">
            <a:extLst>
              <a:ext uri="{FF2B5EF4-FFF2-40B4-BE49-F238E27FC236}">
                <a16:creationId xmlns:a16="http://schemas.microsoft.com/office/drawing/2014/main" id="{95157819-BEA4-93BE-8C73-4D335A60B474}"/>
              </a:ext>
            </a:extLst>
          </p:cNvPr>
          <p:cNvPicPr>
            <a:picLocks noChangeAspect="1"/>
          </p:cNvPicPr>
          <p:nvPr/>
        </p:nvPicPr>
        <p:blipFill>
          <a:blip r:embed="rId11"/>
          <a:stretch>
            <a:fillRect/>
          </a:stretch>
        </p:blipFill>
        <p:spPr>
          <a:xfrm>
            <a:off x="6584656" y="5475531"/>
            <a:ext cx="695325" cy="228600"/>
          </a:xfrm>
          <a:prstGeom prst="rect">
            <a:avLst/>
          </a:prstGeom>
        </p:spPr>
      </p:pic>
      <p:pic>
        <p:nvPicPr>
          <p:cNvPr id="16" name="图片 15">
            <a:extLst>
              <a:ext uri="{FF2B5EF4-FFF2-40B4-BE49-F238E27FC236}">
                <a16:creationId xmlns:a16="http://schemas.microsoft.com/office/drawing/2014/main" id="{AE0FD8AF-C0A1-193D-23C1-E81096B1FDDE}"/>
              </a:ext>
            </a:extLst>
          </p:cNvPr>
          <p:cNvPicPr>
            <a:picLocks noChangeAspect="1"/>
          </p:cNvPicPr>
          <p:nvPr/>
        </p:nvPicPr>
        <p:blipFill>
          <a:blip r:embed="rId12"/>
          <a:stretch>
            <a:fillRect/>
          </a:stretch>
        </p:blipFill>
        <p:spPr>
          <a:xfrm>
            <a:off x="7242600" y="5448750"/>
            <a:ext cx="2076450" cy="247650"/>
          </a:xfrm>
          <a:prstGeom prst="rect">
            <a:avLst/>
          </a:prstGeom>
        </p:spPr>
      </p:pic>
      <p:pic>
        <p:nvPicPr>
          <p:cNvPr id="19" name="图片 18">
            <a:extLst>
              <a:ext uri="{FF2B5EF4-FFF2-40B4-BE49-F238E27FC236}">
                <a16:creationId xmlns:a16="http://schemas.microsoft.com/office/drawing/2014/main" id="{9FB15CFE-6EBA-9C5E-2E6D-65DCC6EE95BD}"/>
              </a:ext>
            </a:extLst>
          </p:cNvPr>
          <p:cNvPicPr>
            <a:picLocks noChangeAspect="1"/>
          </p:cNvPicPr>
          <p:nvPr/>
        </p:nvPicPr>
        <p:blipFill>
          <a:blip r:embed="rId13"/>
          <a:stretch>
            <a:fillRect/>
          </a:stretch>
        </p:blipFill>
        <p:spPr>
          <a:xfrm>
            <a:off x="6615251" y="6096730"/>
            <a:ext cx="361950" cy="295275"/>
          </a:xfrm>
          <a:prstGeom prst="rect">
            <a:avLst/>
          </a:prstGeom>
        </p:spPr>
      </p:pic>
      <p:sp>
        <p:nvSpPr>
          <p:cNvPr id="24" name="文本框 23">
            <a:extLst>
              <a:ext uri="{FF2B5EF4-FFF2-40B4-BE49-F238E27FC236}">
                <a16:creationId xmlns:a16="http://schemas.microsoft.com/office/drawing/2014/main" id="{1498424F-24AB-5026-E773-C4034F9A6435}"/>
              </a:ext>
            </a:extLst>
          </p:cNvPr>
          <p:cNvSpPr txBox="1"/>
          <p:nvPr/>
        </p:nvSpPr>
        <p:spPr>
          <a:xfrm>
            <a:off x="6916984" y="6088799"/>
            <a:ext cx="2752805" cy="307777"/>
          </a:xfrm>
          <a:prstGeom prst="rect">
            <a:avLst/>
          </a:prstGeom>
          <a:noFill/>
        </p:spPr>
        <p:txBody>
          <a:bodyPr wrap="square" rtlCol="0">
            <a:spAutoFit/>
          </a:bodyPr>
          <a:lstStyle/>
          <a:p>
            <a:r>
              <a:rPr lang="zh-CN" altLang="en-US" sz="1400" dirty="0"/>
              <a:t>代表相似度矩阵</a:t>
            </a:r>
          </a:p>
        </p:txBody>
      </p:sp>
    </p:spTree>
    <p:extLst>
      <p:ext uri="{BB962C8B-B14F-4D97-AF65-F5344CB8AC3E}">
        <p14:creationId xmlns:p14="http://schemas.microsoft.com/office/powerpoint/2010/main" val="419066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840379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en-US" altLang="zh-CN" sz="2400" spc="300" dirty="0">
                <a:solidFill>
                  <a:schemeClr val="tx1">
                    <a:lumMod val="75000"/>
                    <a:lumOff val="25000"/>
                  </a:schemeClr>
                </a:solidFill>
                <a:ea typeface="YouSheBiaoTiHei" pitchFamily="2" charset="-122"/>
                <a:sym typeface="Lato"/>
              </a:rPr>
              <a:t>CCT(Channel-wise Cross fusion Transformer)</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743963" y="1382205"/>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593EEF6-D943-6255-E2A6-C32D067C0B64}"/>
              </a:ext>
            </a:extLst>
          </p:cNvPr>
          <p:cNvPicPr>
            <a:picLocks noChangeAspect="1"/>
          </p:cNvPicPr>
          <p:nvPr/>
        </p:nvPicPr>
        <p:blipFill>
          <a:blip r:embed="rId2"/>
          <a:stretch>
            <a:fillRect/>
          </a:stretch>
        </p:blipFill>
        <p:spPr>
          <a:xfrm>
            <a:off x="721262" y="1513166"/>
            <a:ext cx="2647950" cy="2819400"/>
          </a:xfrm>
          <a:prstGeom prst="rect">
            <a:avLst/>
          </a:prstGeom>
        </p:spPr>
      </p:pic>
      <p:pic>
        <p:nvPicPr>
          <p:cNvPr id="4" name="图片 3">
            <a:extLst>
              <a:ext uri="{FF2B5EF4-FFF2-40B4-BE49-F238E27FC236}">
                <a16:creationId xmlns:a16="http://schemas.microsoft.com/office/drawing/2014/main" id="{96C37177-232E-9B99-5E8E-DF5B9E18CBB4}"/>
              </a:ext>
            </a:extLst>
          </p:cNvPr>
          <p:cNvPicPr>
            <a:picLocks noChangeAspect="1"/>
          </p:cNvPicPr>
          <p:nvPr/>
        </p:nvPicPr>
        <p:blipFill>
          <a:blip r:embed="rId3"/>
          <a:stretch>
            <a:fillRect/>
          </a:stretch>
        </p:blipFill>
        <p:spPr>
          <a:xfrm>
            <a:off x="3551381" y="1705579"/>
            <a:ext cx="3857243" cy="2465527"/>
          </a:xfrm>
          <a:prstGeom prst="rect">
            <a:avLst/>
          </a:prstGeom>
        </p:spPr>
      </p:pic>
      <p:pic>
        <p:nvPicPr>
          <p:cNvPr id="5" name="图片 4">
            <a:extLst>
              <a:ext uri="{FF2B5EF4-FFF2-40B4-BE49-F238E27FC236}">
                <a16:creationId xmlns:a16="http://schemas.microsoft.com/office/drawing/2014/main" id="{9E36BDCC-6A6C-4B7E-C1E1-6A4969F80467}"/>
              </a:ext>
            </a:extLst>
          </p:cNvPr>
          <p:cNvPicPr>
            <a:picLocks noChangeAspect="1"/>
          </p:cNvPicPr>
          <p:nvPr/>
        </p:nvPicPr>
        <p:blipFill>
          <a:blip r:embed="rId4"/>
          <a:stretch>
            <a:fillRect/>
          </a:stretch>
        </p:blipFill>
        <p:spPr>
          <a:xfrm>
            <a:off x="7304588" y="1348708"/>
            <a:ext cx="4166150" cy="3001171"/>
          </a:xfrm>
          <a:prstGeom prst="rect">
            <a:avLst/>
          </a:prstGeom>
        </p:spPr>
      </p:pic>
      <p:pic>
        <p:nvPicPr>
          <p:cNvPr id="9" name="图片 8">
            <a:extLst>
              <a:ext uri="{FF2B5EF4-FFF2-40B4-BE49-F238E27FC236}">
                <a16:creationId xmlns:a16="http://schemas.microsoft.com/office/drawing/2014/main" id="{9933BBB9-2FCA-E74F-87A0-D81BE2EF7F59}"/>
              </a:ext>
            </a:extLst>
          </p:cNvPr>
          <p:cNvPicPr>
            <a:picLocks noChangeAspect="1"/>
          </p:cNvPicPr>
          <p:nvPr/>
        </p:nvPicPr>
        <p:blipFill>
          <a:blip r:embed="rId5"/>
          <a:stretch>
            <a:fillRect/>
          </a:stretch>
        </p:blipFill>
        <p:spPr>
          <a:xfrm>
            <a:off x="3493046" y="4645854"/>
            <a:ext cx="3743325" cy="409575"/>
          </a:xfrm>
          <a:prstGeom prst="rect">
            <a:avLst/>
          </a:prstGeom>
        </p:spPr>
      </p:pic>
      <p:pic>
        <p:nvPicPr>
          <p:cNvPr id="25" name="图片 24">
            <a:extLst>
              <a:ext uri="{FF2B5EF4-FFF2-40B4-BE49-F238E27FC236}">
                <a16:creationId xmlns:a16="http://schemas.microsoft.com/office/drawing/2014/main" id="{D04D7C84-7F1E-DC80-BCED-0D2515D95977}"/>
              </a:ext>
            </a:extLst>
          </p:cNvPr>
          <p:cNvPicPr>
            <a:picLocks noChangeAspect="1"/>
          </p:cNvPicPr>
          <p:nvPr/>
        </p:nvPicPr>
        <p:blipFill>
          <a:blip r:embed="rId6"/>
          <a:stretch>
            <a:fillRect/>
          </a:stretch>
        </p:blipFill>
        <p:spPr>
          <a:xfrm>
            <a:off x="3478803" y="5321878"/>
            <a:ext cx="3257550" cy="342900"/>
          </a:xfrm>
          <a:prstGeom prst="rect">
            <a:avLst/>
          </a:prstGeom>
        </p:spPr>
      </p:pic>
      <p:sp>
        <p:nvSpPr>
          <p:cNvPr id="26" name="文本框 25">
            <a:extLst>
              <a:ext uri="{FF2B5EF4-FFF2-40B4-BE49-F238E27FC236}">
                <a16:creationId xmlns:a16="http://schemas.microsoft.com/office/drawing/2014/main" id="{6C232A0E-86FD-BAC2-E95F-6ADE721FE3C5}"/>
              </a:ext>
            </a:extLst>
          </p:cNvPr>
          <p:cNvSpPr txBox="1"/>
          <p:nvPr/>
        </p:nvSpPr>
        <p:spPr>
          <a:xfrm>
            <a:off x="6356571" y="5338095"/>
            <a:ext cx="3857243" cy="307777"/>
          </a:xfrm>
          <a:prstGeom prst="rect">
            <a:avLst/>
          </a:prstGeom>
          <a:noFill/>
        </p:spPr>
        <p:txBody>
          <a:bodyPr wrap="square" rtlCol="0">
            <a:spAutoFit/>
          </a:bodyPr>
          <a:lstStyle/>
          <a:p>
            <a:r>
              <a:rPr lang="zh-CN" altLang="en-US" sz="1400" dirty="0"/>
              <a:t>（省略了归一化层）（</a:t>
            </a:r>
            <a:r>
              <a:rPr lang="en-US" altLang="zh-CN" sz="1400" dirty="0"/>
              <a:t>L=4</a:t>
            </a:r>
            <a:r>
              <a:rPr lang="zh-CN" altLang="en-US" sz="1400" dirty="0"/>
              <a:t>）此等式重复</a:t>
            </a:r>
            <a:r>
              <a:rPr lang="en-US" altLang="zh-CN" sz="1400" dirty="0"/>
              <a:t>4</a:t>
            </a:r>
            <a:r>
              <a:rPr lang="zh-CN" altLang="en-US" sz="1400" dirty="0"/>
              <a:t>次</a:t>
            </a:r>
          </a:p>
        </p:txBody>
      </p:sp>
      <p:sp>
        <p:nvSpPr>
          <p:cNvPr id="28" name="文本框 27">
            <a:extLst>
              <a:ext uri="{FF2B5EF4-FFF2-40B4-BE49-F238E27FC236}">
                <a16:creationId xmlns:a16="http://schemas.microsoft.com/office/drawing/2014/main" id="{8595C0E8-45E1-258D-DC05-AF74FB3D1E33}"/>
              </a:ext>
            </a:extLst>
          </p:cNvPr>
          <p:cNvSpPr txBox="1"/>
          <p:nvPr/>
        </p:nvSpPr>
        <p:spPr>
          <a:xfrm>
            <a:off x="7043321" y="4699119"/>
            <a:ext cx="1673036" cy="307777"/>
          </a:xfrm>
          <a:prstGeom prst="rect">
            <a:avLst/>
          </a:prstGeom>
          <a:noFill/>
        </p:spPr>
        <p:txBody>
          <a:bodyPr wrap="square" rtlCol="0">
            <a:spAutoFit/>
          </a:bodyPr>
          <a:lstStyle/>
          <a:p>
            <a:r>
              <a:rPr lang="zh-CN" altLang="en-US" sz="1400" dirty="0"/>
              <a:t>（文中</a:t>
            </a:r>
            <a:r>
              <a:rPr lang="en-US" altLang="zh-CN" sz="1400" dirty="0"/>
              <a:t>N=4</a:t>
            </a:r>
            <a:r>
              <a:rPr lang="zh-CN" altLang="en-US" sz="1400" dirty="0"/>
              <a:t>）</a:t>
            </a:r>
          </a:p>
        </p:txBody>
      </p:sp>
    </p:spTree>
    <p:extLst>
      <p:ext uri="{BB962C8B-B14F-4D97-AF65-F5344CB8AC3E}">
        <p14:creationId xmlns:p14="http://schemas.microsoft.com/office/powerpoint/2010/main" val="364568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840379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en-US" altLang="zh-CN" sz="2400" spc="300" dirty="0">
                <a:solidFill>
                  <a:schemeClr val="tx1">
                    <a:lumMod val="75000"/>
                    <a:lumOff val="25000"/>
                  </a:schemeClr>
                </a:solidFill>
                <a:ea typeface="YouSheBiaoTiHei" pitchFamily="2" charset="-122"/>
                <a:sym typeface="Lato"/>
              </a:rPr>
              <a:t>CCA(Channel-wise Cross-Attention)</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743963" y="1382205"/>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B7F28EC-BD5C-7846-B418-D802D70E0BE5}"/>
              </a:ext>
            </a:extLst>
          </p:cNvPr>
          <p:cNvPicPr>
            <a:picLocks noChangeAspect="1"/>
          </p:cNvPicPr>
          <p:nvPr/>
        </p:nvPicPr>
        <p:blipFill>
          <a:blip r:embed="rId2"/>
          <a:stretch>
            <a:fillRect/>
          </a:stretch>
        </p:blipFill>
        <p:spPr>
          <a:xfrm>
            <a:off x="1191341" y="1707426"/>
            <a:ext cx="2477353" cy="3622441"/>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BDD4274-DF24-F47A-4B83-5413D49AEE52}"/>
                  </a:ext>
                </a:extLst>
              </p:cNvPr>
              <p:cNvSpPr txBox="1"/>
              <p:nvPr/>
            </p:nvSpPr>
            <p:spPr>
              <a:xfrm>
                <a:off x="4204447" y="1842814"/>
                <a:ext cx="6974541" cy="4247317"/>
              </a:xfrm>
              <a:prstGeom prst="rect">
                <a:avLst/>
              </a:prstGeom>
              <a:noFill/>
            </p:spPr>
            <p:txBody>
              <a:bodyPr wrap="square" rtlCol="0">
                <a:spAutoFit/>
              </a:bodyPr>
              <a:lstStyle/>
              <a:p>
                <a:r>
                  <a:rPr lang="en-US" altLang="zh-CN" dirty="0"/>
                  <a:t>1</a:t>
                </a:r>
                <a:r>
                  <a:rPr lang="zh-CN" altLang="en-US" dirty="0"/>
                  <a:t>）对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e>
                      <m:sub>
                        <m:r>
                          <m:rPr>
                            <m:sty m:val="p"/>
                          </m:rPr>
                          <a:rPr lang="en-US" altLang="zh-CN" i="1">
                            <a:latin typeface="Cambria Math" panose="02040503050406030204" pitchFamily="18" charset="0"/>
                          </a:rPr>
                          <m:t>i</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3</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4</m:t>
                        </m:r>
                      </m:sub>
                    </m:sSub>
                  </m:oMath>
                </a14:m>
                <a:r>
                  <a:rPr lang="en-US" altLang="zh-CN" dirty="0"/>
                  <a:t>)</a:t>
                </a:r>
                <a:r>
                  <a:rPr lang="zh-CN" altLang="en-US" dirty="0"/>
                  <a:t>经过上采样和卷积后和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m:rPr>
                            <m:sty m:val="p"/>
                          </m:rPr>
                          <a:rPr lang="en-US" altLang="zh-CN" i="1">
                            <a:latin typeface="Cambria Math" panose="02040503050406030204" pitchFamily="18" charset="0"/>
                          </a:rPr>
                          <m:t>i</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3</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4</m:t>
                        </m:r>
                      </m:sub>
                    </m:sSub>
                  </m:oMath>
                </a14:m>
                <a:r>
                  <a:rPr lang="en-US" altLang="zh-CN" dirty="0"/>
                  <a:t>)</a:t>
                </a:r>
                <a:r>
                  <a:rPr lang="zh-CN" altLang="en-US" dirty="0"/>
                  <a:t>形状</a:t>
                </a:r>
                <a:endParaRPr lang="en-US" altLang="zh-CN" dirty="0"/>
              </a:p>
              <a:p>
                <a:r>
                  <a:rPr lang="zh-CN" altLang="en-US" dirty="0"/>
                  <a:t>      大小一样；</a:t>
                </a:r>
                <a:endParaRPr lang="en-US" altLang="zh-CN" dirty="0"/>
              </a:p>
              <a:p>
                <a:r>
                  <a:rPr lang="en-US" altLang="zh-CN" dirty="0"/>
                  <a:t>2</a:t>
                </a:r>
                <a:r>
                  <a:rPr lang="zh-CN" altLang="en-US" dirty="0"/>
                  <a:t>）通过全局平均池化（</a:t>
                </a:r>
                <a:r>
                  <a:rPr lang="en-US" altLang="zh-CN" dirty="0"/>
                  <a:t>GAP</a:t>
                </a:r>
                <a:r>
                  <a:rPr lang="zh-CN" altLang="en-US" dirty="0"/>
                  <a:t>）将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e>
                      <m:sub>
                        <m:r>
                          <m:rPr>
                            <m:sty m:val="p"/>
                          </m:rPr>
                          <a:rPr lang="en-US" altLang="zh-CN" i="1">
                            <a:latin typeface="Cambria Math" panose="02040503050406030204" pitchFamily="18" charset="0"/>
                          </a:rPr>
                          <m:t>i</m:t>
                        </m:r>
                      </m:sub>
                    </m:sSub>
                    <m:r>
                      <a:rPr lang="en-US" altLang="zh-CN" b="0" i="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m:rPr>
                            <m:sty m:val="p"/>
                          </m:rPr>
                          <a:rPr lang="en-US" altLang="zh-CN" i="1">
                            <a:latin typeface="Cambria Math" panose="02040503050406030204" pitchFamily="18" charset="0"/>
                          </a:rPr>
                          <m:t>i</m:t>
                        </m:r>
                      </m:sub>
                    </m:sSub>
                  </m:oMath>
                </a14:m>
                <a:r>
                  <a:rPr lang="zh-CN" altLang="en-US" dirty="0"/>
                  <a:t>变为</a:t>
                </a:r>
                <a:r>
                  <a:rPr lang="en-US" altLang="zh-CN" dirty="0"/>
                  <a:t>1*1*C</a:t>
                </a:r>
                <a:r>
                  <a:rPr lang="zh-CN" altLang="en-US" dirty="0"/>
                  <a:t>的向量，即：</a:t>
                </a:r>
                <a:endParaRPr lang="en-US" altLang="zh-CN" dirty="0"/>
              </a:p>
              <a:p>
                <a:endParaRPr lang="en-US" altLang="zh-CN" dirty="0"/>
              </a:p>
              <a:p>
                <a:endParaRPr lang="en-US" altLang="zh-CN" dirty="0"/>
              </a:p>
              <a:p>
                <a:r>
                  <a:rPr lang="zh-CN" altLang="en-US" dirty="0"/>
                  <a:t>     使用此操作嵌入全局空间信息，生成通道的注意掩码，即：</a:t>
                </a:r>
                <a:endParaRPr lang="en-US" altLang="zh-CN" dirty="0"/>
              </a:p>
              <a:p>
                <a:endParaRPr lang="en-US" altLang="zh-CN" dirty="0"/>
              </a:p>
              <a:p>
                <a:endParaRPr lang="en-US" altLang="zh-CN" dirty="0"/>
              </a:p>
              <a:p>
                <a:endParaRPr lang="en-US" altLang="zh-CN" dirty="0"/>
              </a:p>
              <a:p>
                <a:r>
                  <a:rPr lang="en-US" altLang="zh-CN" dirty="0"/>
                  <a:t>3</a:t>
                </a:r>
                <a:r>
                  <a:rPr lang="zh-CN" altLang="en-US" dirty="0"/>
                  <a:t>）通过</a:t>
                </a:r>
                <a:r>
                  <a:rPr lang="en-US" altLang="zh-CN" dirty="0" err="1"/>
                  <a:t>Linear+Sigmoid</a:t>
                </a:r>
                <a:r>
                  <a:rPr lang="zh-CN" altLang="en-US" dirty="0"/>
                  <a:t>来避免通道维度减少，构建通道注意力图，所以得到：</a:t>
                </a:r>
                <a:endParaRPr lang="en-US" altLang="zh-CN" dirty="0"/>
              </a:p>
              <a:p>
                <a:endParaRPr lang="en-US" altLang="zh-CN" dirty="0"/>
              </a:p>
              <a:p>
                <a:endParaRPr lang="en-US" altLang="zh-CN" dirty="0"/>
              </a:p>
              <a:p>
                <a:r>
                  <a:rPr lang="en-US" altLang="zh-CN" dirty="0"/>
                  <a:t>4</a:t>
                </a:r>
                <a:r>
                  <a:rPr lang="zh-CN" altLang="en-US" dirty="0"/>
                  <a:t>）将</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e>
                          <m:sub>
                            <m:r>
                              <m:rPr>
                                <m:sty m:val="p"/>
                              </m:rPr>
                              <a:rPr lang="en-US" altLang="zh-CN" i="1">
                                <a:latin typeface="Cambria Math" panose="02040503050406030204" pitchFamily="18" charset="0"/>
                              </a:rPr>
                              <m:t>i</m:t>
                            </m:r>
                          </m:sub>
                        </m:sSub>
                      </m:e>
                    </m:acc>
                  </m:oMath>
                </a14:m>
                <a:r>
                  <a:rPr lang="zh-CN" altLang="en-US" dirty="0"/>
                  <a:t>与相对应的</a:t>
                </a:r>
                <a:r>
                  <a:rPr lang="en-US" altLang="zh-CN" dirty="0" err="1"/>
                  <a:t>i</a:t>
                </a:r>
                <a:r>
                  <a:rPr lang="zh-CN" altLang="en-US" dirty="0"/>
                  <a:t>级解码器的上采样特征进行拼接。</a:t>
                </a:r>
                <a:r>
                  <a:rPr lang="en-US" altLang="zh-CN" dirty="0"/>
                  <a:t>       </a:t>
                </a:r>
              </a:p>
              <a:p>
                <a:endParaRPr lang="zh-CN" altLang="en-US" dirty="0"/>
              </a:p>
            </p:txBody>
          </p:sp>
        </mc:Choice>
        <mc:Fallback>
          <p:sp>
            <p:nvSpPr>
              <p:cNvPr id="7" name="文本框 6">
                <a:extLst>
                  <a:ext uri="{FF2B5EF4-FFF2-40B4-BE49-F238E27FC236}">
                    <a16:creationId xmlns:a16="http://schemas.microsoft.com/office/drawing/2014/main" id="{ABDD4274-DF24-F47A-4B83-5413D49AEE52}"/>
                  </a:ext>
                </a:extLst>
              </p:cNvPr>
              <p:cNvSpPr txBox="1">
                <a:spLocks noRot="1" noChangeAspect="1" noMove="1" noResize="1" noEditPoints="1" noAdjustHandles="1" noChangeArrowheads="1" noChangeShapeType="1" noTextEdit="1"/>
              </p:cNvSpPr>
              <p:nvPr/>
            </p:nvSpPr>
            <p:spPr>
              <a:xfrm>
                <a:off x="4204447" y="1842814"/>
                <a:ext cx="6974541" cy="4247317"/>
              </a:xfrm>
              <a:prstGeom prst="rect">
                <a:avLst/>
              </a:prstGeom>
              <a:blipFill>
                <a:blip r:embed="rId3"/>
                <a:stretch>
                  <a:fillRect l="-787" t="-71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92EA7E1-E50B-9E37-B7E4-7285E3BDA48D}"/>
              </a:ext>
            </a:extLst>
          </p:cNvPr>
          <p:cNvSpPr txBox="1"/>
          <p:nvPr/>
        </p:nvSpPr>
        <p:spPr>
          <a:xfrm>
            <a:off x="743963" y="5340589"/>
            <a:ext cx="3136974" cy="738664"/>
          </a:xfrm>
          <a:prstGeom prst="rect">
            <a:avLst/>
          </a:prstGeom>
          <a:noFill/>
        </p:spPr>
        <p:txBody>
          <a:bodyPr wrap="square" rtlCol="0">
            <a:spAutoFit/>
          </a:bodyPr>
          <a:lstStyle/>
          <a:p>
            <a:r>
              <a:rPr lang="zh-CN" altLang="en-US" sz="1400" dirty="0"/>
              <a:t>用于引导融合的多尺度通道信息有效连接到解码器，以此消除编码器和解码器之间的语义鸿沟</a:t>
            </a:r>
          </a:p>
        </p:txBody>
      </p:sp>
      <p:pic>
        <p:nvPicPr>
          <p:cNvPr id="11" name="图片 10">
            <a:extLst>
              <a:ext uri="{FF2B5EF4-FFF2-40B4-BE49-F238E27FC236}">
                <a16:creationId xmlns:a16="http://schemas.microsoft.com/office/drawing/2014/main" id="{98DEB71A-B72E-6014-168E-F84CBE4B7719}"/>
              </a:ext>
            </a:extLst>
          </p:cNvPr>
          <p:cNvPicPr>
            <a:picLocks noChangeAspect="1"/>
          </p:cNvPicPr>
          <p:nvPr/>
        </p:nvPicPr>
        <p:blipFill rotWithShape="1">
          <a:blip r:embed="rId4"/>
          <a:srcRect t="4535"/>
          <a:stretch/>
        </p:blipFill>
        <p:spPr>
          <a:xfrm>
            <a:off x="5644516" y="2841065"/>
            <a:ext cx="2914650" cy="290978"/>
          </a:xfrm>
          <a:prstGeom prst="rect">
            <a:avLst/>
          </a:prstGeom>
        </p:spPr>
      </p:pic>
      <p:pic>
        <p:nvPicPr>
          <p:cNvPr id="13" name="图片 12">
            <a:extLst>
              <a:ext uri="{FF2B5EF4-FFF2-40B4-BE49-F238E27FC236}">
                <a16:creationId xmlns:a16="http://schemas.microsoft.com/office/drawing/2014/main" id="{5A497581-3303-4B77-5A60-0A660A8195BB}"/>
              </a:ext>
            </a:extLst>
          </p:cNvPr>
          <p:cNvPicPr>
            <a:picLocks noChangeAspect="1"/>
          </p:cNvPicPr>
          <p:nvPr/>
        </p:nvPicPr>
        <p:blipFill>
          <a:blip r:embed="rId5"/>
          <a:stretch>
            <a:fillRect/>
          </a:stretch>
        </p:blipFill>
        <p:spPr>
          <a:xfrm>
            <a:off x="5537891" y="3592652"/>
            <a:ext cx="2781300" cy="361950"/>
          </a:xfrm>
          <a:prstGeom prst="rect">
            <a:avLst/>
          </a:prstGeom>
        </p:spPr>
      </p:pic>
      <p:pic>
        <p:nvPicPr>
          <p:cNvPr id="14" name="图片 13">
            <a:extLst>
              <a:ext uri="{FF2B5EF4-FFF2-40B4-BE49-F238E27FC236}">
                <a16:creationId xmlns:a16="http://schemas.microsoft.com/office/drawing/2014/main" id="{FA8DF687-1575-CF5F-3777-2F975DA46AD0}"/>
              </a:ext>
            </a:extLst>
          </p:cNvPr>
          <p:cNvPicPr>
            <a:picLocks noChangeAspect="1"/>
          </p:cNvPicPr>
          <p:nvPr/>
        </p:nvPicPr>
        <p:blipFill>
          <a:blip r:embed="rId6"/>
          <a:stretch>
            <a:fillRect/>
          </a:stretch>
        </p:blipFill>
        <p:spPr>
          <a:xfrm>
            <a:off x="5756966" y="4039669"/>
            <a:ext cx="2562225" cy="266700"/>
          </a:xfrm>
          <a:prstGeom prst="rect">
            <a:avLst/>
          </a:prstGeom>
        </p:spPr>
      </p:pic>
      <p:pic>
        <p:nvPicPr>
          <p:cNvPr id="15" name="图片 14">
            <a:extLst>
              <a:ext uri="{FF2B5EF4-FFF2-40B4-BE49-F238E27FC236}">
                <a16:creationId xmlns:a16="http://schemas.microsoft.com/office/drawing/2014/main" id="{5B0DF7CE-762E-58FA-DDB8-31F609D14157}"/>
              </a:ext>
            </a:extLst>
          </p:cNvPr>
          <p:cNvPicPr>
            <a:picLocks noChangeAspect="1"/>
          </p:cNvPicPr>
          <p:nvPr/>
        </p:nvPicPr>
        <p:blipFill>
          <a:blip r:embed="rId7"/>
          <a:stretch>
            <a:fillRect/>
          </a:stretch>
        </p:blipFill>
        <p:spPr>
          <a:xfrm>
            <a:off x="5756966" y="5044117"/>
            <a:ext cx="1428750" cy="285750"/>
          </a:xfrm>
          <a:prstGeom prst="rect">
            <a:avLst/>
          </a:prstGeom>
        </p:spPr>
      </p:pic>
      <p:sp>
        <p:nvSpPr>
          <p:cNvPr id="19" name="矩形 18">
            <a:extLst>
              <a:ext uri="{FF2B5EF4-FFF2-40B4-BE49-F238E27FC236}">
                <a16:creationId xmlns:a16="http://schemas.microsoft.com/office/drawing/2014/main" id="{4B77E80A-3214-D4DE-E40A-C74ED0B07C35}"/>
              </a:ext>
            </a:extLst>
          </p:cNvPr>
          <p:cNvSpPr/>
          <p:nvPr/>
        </p:nvSpPr>
        <p:spPr>
          <a:xfrm>
            <a:off x="8066277" y="5058474"/>
            <a:ext cx="1337591"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261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数据集</a:t>
            </a:r>
            <a:endParaRPr sz="2400" spc="300" dirty="0">
              <a:solidFill>
                <a:schemeClr val="tx1">
                  <a:lumMod val="75000"/>
                  <a:lumOff val="25000"/>
                </a:schemeClr>
              </a:solidFill>
              <a:ea typeface="YouSheBiaoTiHei" pitchFamily="2" charset="-122"/>
              <a:sym typeface="Lato"/>
            </a:endParaRPr>
          </a:p>
        </p:txBody>
      </p:sp>
      <p:pic>
        <p:nvPicPr>
          <p:cNvPr id="3" name="图片 2">
            <a:extLst>
              <a:ext uri="{FF2B5EF4-FFF2-40B4-BE49-F238E27FC236}">
                <a16:creationId xmlns:a16="http://schemas.microsoft.com/office/drawing/2014/main" id="{1FD49699-0743-49AE-264F-4079B1EEECC8}"/>
              </a:ext>
            </a:extLst>
          </p:cNvPr>
          <p:cNvPicPr>
            <a:picLocks noChangeAspect="1"/>
          </p:cNvPicPr>
          <p:nvPr/>
        </p:nvPicPr>
        <p:blipFill>
          <a:blip r:embed="rId2"/>
          <a:stretch>
            <a:fillRect/>
          </a:stretch>
        </p:blipFill>
        <p:spPr>
          <a:xfrm>
            <a:off x="1236849" y="1398494"/>
            <a:ext cx="8922516" cy="4608692"/>
          </a:xfrm>
          <a:prstGeom prst="rect">
            <a:avLst/>
          </a:prstGeom>
        </p:spPr>
      </p:pic>
      <p:sp>
        <p:nvSpPr>
          <p:cNvPr id="5" name="矩形 4">
            <a:extLst>
              <a:ext uri="{FF2B5EF4-FFF2-40B4-BE49-F238E27FC236}">
                <a16:creationId xmlns:a16="http://schemas.microsoft.com/office/drawing/2014/main" id="{6ADF5D7E-40FE-6CC7-084E-8C32D9978F04}"/>
              </a:ext>
            </a:extLst>
          </p:cNvPr>
          <p:cNvSpPr/>
          <p:nvPr/>
        </p:nvSpPr>
        <p:spPr>
          <a:xfrm>
            <a:off x="9047741" y="5688106"/>
            <a:ext cx="1111624" cy="319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4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311841"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实验</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r>
              <a:rPr lang="zh-CN" altLang="en-US" dirty="0">
                <a:solidFill>
                  <a:srgbClr val="303A4E"/>
                </a:solidFill>
                <a:latin typeface="PINGFANGM"/>
              </a:rPr>
              <a:t>在</a:t>
            </a:r>
            <a:r>
              <a:rPr lang="en-US" altLang="zh-CN" dirty="0" err="1">
                <a:solidFill>
                  <a:srgbClr val="303A4E"/>
                </a:solidFill>
                <a:latin typeface="PINGFANGM"/>
              </a:rPr>
              <a:t>GlaS</a:t>
            </a:r>
            <a:r>
              <a:rPr lang="zh-CN" altLang="en-US" dirty="0">
                <a:solidFill>
                  <a:srgbClr val="303A4E"/>
                </a:solidFill>
                <a:latin typeface="PINGFANGM"/>
              </a:rPr>
              <a:t>和</a:t>
            </a:r>
            <a:r>
              <a:rPr lang="en-US" altLang="zh-CN" dirty="0" err="1">
                <a:solidFill>
                  <a:srgbClr val="303A4E"/>
                </a:solidFill>
                <a:latin typeface="PINGFANGM"/>
              </a:rPr>
              <a:t>MoNuSeg</a:t>
            </a:r>
            <a:r>
              <a:rPr lang="zh-CN" altLang="en-US" dirty="0">
                <a:solidFill>
                  <a:srgbClr val="303A4E"/>
                </a:solidFill>
                <a:latin typeface="PINGFANGM"/>
              </a:rPr>
              <a:t>数据集上的消融和对比实验</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B299680E-1D63-D2C9-3C2D-587E46B3D5B8}"/>
              </a:ext>
            </a:extLst>
          </p:cNvPr>
          <p:cNvPicPr>
            <a:picLocks noChangeAspect="1"/>
          </p:cNvPicPr>
          <p:nvPr/>
        </p:nvPicPr>
        <p:blipFill>
          <a:blip r:embed="rId2"/>
          <a:stretch>
            <a:fillRect/>
          </a:stretch>
        </p:blipFill>
        <p:spPr>
          <a:xfrm>
            <a:off x="616639" y="1928812"/>
            <a:ext cx="5153025" cy="3000375"/>
          </a:xfrm>
          <a:prstGeom prst="rect">
            <a:avLst/>
          </a:prstGeom>
        </p:spPr>
      </p:pic>
      <p:pic>
        <p:nvPicPr>
          <p:cNvPr id="7" name="图片 6">
            <a:extLst>
              <a:ext uri="{FF2B5EF4-FFF2-40B4-BE49-F238E27FC236}">
                <a16:creationId xmlns:a16="http://schemas.microsoft.com/office/drawing/2014/main" id="{6F07E0ED-1071-B11A-8E02-ABF43107CABB}"/>
              </a:ext>
            </a:extLst>
          </p:cNvPr>
          <p:cNvPicPr>
            <a:picLocks noChangeAspect="1"/>
          </p:cNvPicPr>
          <p:nvPr/>
        </p:nvPicPr>
        <p:blipFill>
          <a:blip r:embed="rId3"/>
          <a:stretch>
            <a:fillRect/>
          </a:stretch>
        </p:blipFill>
        <p:spPr>
          <a:xfrm>
            <a:off x="6043710" y="1538286"/>
            <a:ext cx="5381625" cy="3781425"/>
          </a:xfrm>
          <a:prstGeom prst="rect">
            <a:avLst/>
          </a:prstGeom>
        </p:spPr>
      </p:pic>
    </p:spTree>
    <p:extLst>
      <p:ext uri="{BB962C8B-B14F-4D97-AF65-F5344CB8AC3E}">
        <p14:creationId xmlns:p14="http://schemas.microsoft.com/office/powerpoint/2010/main" val="216409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311841"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实验</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443356" y="1229110"/>
            <a:ext cx="10807345" cy="5164843"/>
          </a:xfrm>
          <a:prstGeom prst="rect">
            <a:avLst/>
          </a:prstGeom>
          <a:noFill/>
          <a:ln>
            <a:noFill/>
          </a:ln>
        </p:spPr>
        <p:txBody>
          <a:bodyPr spcFirstLastPara="1" wrap="square" lIns="91425" tIns="45700" rIns="91425" bIns="45700" anchor="t" anchorCtr="0">
            <a:noAutofit/>
          </a:bodyPr>
          <a:lstStyle/>
          <a:p>
            <a:pPr algn="just">
              <a:lnSpc>
                <a:spcPct val="150000"/>
              </a:lnSpc>
              <a:defRPr/>
            </a:pPr>
            <a:r>
              <a:rPr lang="zh-CN" altLang="en-US" dirty="0">
                <a:solidFill>
                  <a:srgbClr val="303A4E"/>
                </a:solidFill>
                <a:latin typeface="PINGFANGM"/>
              </a:rPr>
              <a:t>在</a:t>
            </a:r>
            <a:r>
              <a:rPr lang="en-US" altLang="zh-CN" dirty="0" err="1">
                <a:solidFill>
                  <a:srgbClr val="303A4E"/>
                </a:solidFill>
                <a:latin typeface="PINGFANGM"/>
              </a:rPr>
              <a:t>GlaS</a:t>
            </a:r>
            <a:r>
              <a:rPr lang="zh-CN" altLang="en-US" dirty="0">
                <a:solidFill>
                  <a:srgbClr val="303A4E"/>
                </a:solidFill>
                <a:latin typeface="PINGFANGM"/>
              </a:rPr>
              <a:t>和</a:t>
            </a:r>
            <a:r>
              <a:rPr lang="en-US" altLang="zh-CN" dirty="0" err="1">
                <a:solidFill>
                  <a:srgbClr val="303A4E"/>
                </a:solidFill>
                <a:latin typeface="PINGFANGM"/>
              </a:rPr>
              <a:t>MoNuSeg</a:t>
            </a:r>
            <a:r>
              <a:rPr lang="zh-CN" altLang="en-US" dirty="0">
                <a:solidFill>
                  <a:srgbClr val="303A4E"/>
                </a:solidFill>
                <a:latin typeface="PINGFANGM"/>
              </a:rPr>
              <a:t>数据集上对比实验可视化</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3820445-C185-A8F6-D25A-3A59BFFFB578}"/>
              </a:ext>
            </a:extLst>
          </p:cNvPr>
          <p:cNvPicPr>
            <a:picLocks noChangeAspect="1"/>
          </p:cNvPicPr>
          <p:nvPr/>
        </p:nvPicPr>
        <p:blipFill rotWithShape="1">
          <a:blip r:embed="rId2"/>
          <a:srcRect l="7980" t="9555" r="4317" b="2090"/>
          <a:stretch/>
        </p:blipFill>
        <p:spPr>
          <a:xfrm>
            <a:off x="1009201" y="1769841"/>
            <a:ext cx="9314330" cy="4123764"/>
          </a:xfrm>
          <a:prstGeom prst="rect">
            <a:avLst/>
          </a:prstGeom>
        </p:spPr>
      </p:pic>
    </p:spTree>
    <p:extLst>
      <p:ext uri="{BB962C8B-B14F-4D97-AF65-F5344CB8AC3E}">
        <p14:creationId xmlns:p14="http://schemas.microsoft.com/office/powerpoint/2010/main" val="261863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311841"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实验</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61887"/>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r>
              <a:rPr lang="zh-CN" altLang="en-US" dirty="0">
                <a:solidFill>
                  <a:srgbClr val="303A4E"/>
                </a:solidFill>
                <a:latin typeface="PINGFANGM"/>
              </a:rPr>
              <a:t>在</a:t>
            </a:r>
            <a:r>
              <a:rPr lang="en-US" altLang="zh-CN" dirty="0">
                <a:solidFill>
                  <a:srgbClr val="303A4E"/>
                </a:solidFill>
                <a:latin typeface="PINGFANGM"/>
              </a:rPr>
              <a:t>Synapse</a:t>
            </a:r>
            <a:r>
              <a:rPr lang="zh-CN" altLang="en-US" dirty="0">
                <a:solidFill>
                  <a:srgbClr val="303A4E"/>
                </a:solidFill>
                <a:latin typeface="PINGFANGM"/>
              </a:rPr>
              <a:t>数据集上的对比试验</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051F137-248B-CC39-178A-DFA6090A648D}"/>
              </a:ext>
            </a:extLst>
          </p:cNvPr>
          <p:cNvPicPr>
            <a:picLocks noChangeAspect="1"/>
          </p:cNvPicPr>
          <p:nvPr/>
        </p:nvPicPr>
        <p:blipFill>
          <a:blip r:embed="rId2"/>
          <a:stretch>
            <a:fillRect/>
          </a:stretch>
        </p:blipFill>
        <p:spPr>
          <a:xfrm>
            <a:off x="677451" y="1918448"/>
            <a:ext cx="5156937" cy="3847400"/>
          </a:xfrm>
          <a:prstGeom prst="rect">
            <a:avLst/>
          </a:prstGeom>
        </p:spPr>
      </p:pic>
      <p:pic>
        <p:nvPicPr>
          <p:cNvPr id="5" name="图片 4">
            <a:extLst>
              <a:ext uri="{FF2B5EF4-FFF2-40B4-BE49-F238E27FC236}">
                <a16:creationId xmlns:a16="http://schemas.microsoft.com/office/drawing/2014/main" id="{06E0BA17-EC25-06EB-6351-E9FEFE653BCD}"/>
              </a:ext>
            </a:extLst>
          </p:cNvPr>
          <p:cNvPicPr>
            <a:picLocks noChangeAspect="1"/>
          </p:cNvPicPr>
          <p:nvPr/>
        </p:nvPicPr>
        <p:blipFill>
          <a:blip r:embed="rId3"/>
          <a:stretch>
            <a:fillRect/>
          </a:stretch>
        </p:blipFill>
        <p:spPr>
          <a:xfrm>
            <a:off x="5965212" y="2070848"/>
            <a:ext cx="5356023" cy="3172806"/>
          </a:xfrm>
          <a:prstGeom prst="rect">
            <a:avLst/>
          </a:prstGeom>
        </p:spPr>
      </p:pic>
    </p:spTree>
    <p:extLst>
      <p:ext uri="{BB962C8B-B14F-4D97-AF65-F5344CB8AC3E}">
        <p14:creationId xmlns:p14="http://schemas.microsoft.com/office/powerpoint/2010/main" val="405536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311841"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实验</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BA48C71-0AA2-16FD-9D94-0D14B159D15E}"/>
              </a:ext>
            </a:extLst>
          </p:cNvPr>
          <p:cNvPicPr>
            <a:picLocks noChangeAspect="1"/>
          </p:cNvPicPr>
          <p:nvPr/>
        </p:nvPicPr>
        <p:blipFill>
          <a:blip r:embed="rId2"/>
          <a:stretch>
            <a:fillRect/>
          </a:stretch>
        </p:blipFill>
        <p:spPr>
          <a:xfrm>
            <a:off x="864658" y="1677349"/>
            <a:ext cx="5437924" cy="3567685"/>
          </a:xfrm>
          <a:prstGeom prst="rect">
            <a:avLst/>
          </a:prstGeom>
        </p:spPr>
      </p:pic>
      <p:sp>
        <p:nvSpPr>
          <p:cNvPr id="6" name="文本框 5">
            <a:extLst>
              <a:ext uri="{FF2B5EF4-FFF2-40B4-BE49-F238E27FC236}">
                <a16:creationId xmlns:a16="http://schemas.microsoft.com/office/drawing/2014/main" id="{04A7A278-5CB8-C451-CE46-F975B7E5B65A}"/>
              </a:ext>
            </a:extLst>
          </p:cNvPr>
          <p:cNvSpPr txBox="1"/>
          <p:nvPr/>
        </p:nvSpPr>
        <p:spPr>
          <a:xfrm>
            <a:off x="6302582" y="1577760"/>
            <a:ext cx="4630088" cy="3766865"/>
          </a:xfrm>
          <a:prstGeom prst="rect">
            <a:avLst/>
          </a:prstGeom>
          <a:noFill/>
        </p:spPr>
        <p:txBody>
          <a:bodyPr wrap="square" rtlCol="0">
            <a:spAutoFit/>
          </a:bodyPr>
          <a:lstStyle/>
          <a:p>
            <a:pPr>
              <a:lnSpc>
                <a:spcPct val="150000"/>
              </a:lnSpc>
            </a:pPr>
            <a:r>
              <a:rPr lang="en-US" altLang="zh-CN" dirty="0">
                <a:solidFill>
                  <a:srgbClr val="000000"/>
                </a:solidFill>
                <a:latin typeface="宋体" panose="02010600030101010101" pitchFamily="2" charset="-122"/>
                <a:ea typeface="宋体" panose="02010600030101010101" pitchFamily="2" charset="-122"/>
              </a:rPr>
              <a:t>1)</a:t>
            </a:r>
            <a:r>
              <a:rPr lang="zh-CN" altLang="en-US" b="0" i="0" dirty="0">
                <a:solidFill>
                  <a:srgbClr val="000000"/>
                </a:solidFill>
                <a:effectLst/>
                <a:latin typeface="宋体" panose="02010600030101010101" pitchFamily="2" charset="-122"/>
                <a:ea typeface="宋体" panose="02010600030101010101" pitchFamily="2" charset="-122"/>
              </a:rPr>
              <a:t>将</a:t>
            </a:r>
            <a:r>
              <a:rPr lang="en-US" altLang="zh-CN" b="0" i="0" dirty="0">
                <a:solidFill>
                  <a:srgbClr val="000000"/>
                </a:solidFill>
                <a:effectLst/>
                <a:latin typeface="宋体" panose="02010600030101010101" pitchFamily="2" charset="-122"/>
                <a:ea typeface="宋体" panose="02010600030101010101" pitchFamily="2" charset="-122"/>
              </a:rPr>
              <a:t>Key</a:t>
            </a:r>
            <a:r>
              <a:rPr lang="zh-CN" altLang="en-US" b="0" i="0" dirty="0">
                <a:solidFill>
                  <a:srgbClr val="000000"/>
                </a:solidFill>
                <a:effectLst/>
                <a:latin typeface="宋体" panose="02010600030101010101" pitchFamily="2" charset="-122"/>
                <a:ea typeface="宋体" panose="02010600030101010101" pitchFamily="2" charset="-122"/>
              </a:rPr>
              <a:t>数量保持固定，并更改</a:t>
            </a:r>
            <a:r>
              <a:rPr lang="en-US" altLang="zh-CN" b="0" i="0" dirty="0">
                <a:solidFill>
                  <a:srgbClr val="000000"/>
                </a:solidFill>
                <a:effectLst/>
                <a:latin typeface="宋体" panose="02010600030101010101" pitchFamily="2" charset="-122"/>
                <a:ea typeface="宋体" panose="02010600030101010101" pitchFamily="2" charset="-122"/>
              </a:rPr>
              <a:t>Queries</a:t>
            </a:r>
            <a:r>
              <a:rPr lang="zh-CN" altLang="en-US" b="0" i="0" dirty="0">
                <a:solidFill>
                  <a:srgbClr val="000000"/>
                </a:solidFill>
                <a:effectLst/>
                <a:latin typeface="宋体" panose="02010600030101010101" pitchFamily="2" charset="-122"/>
                <a:ea typeface="宋体" panose="02010600030101010101" pitchFamily="2" charset="-122"/>
              </a:rPr>
              <a:t>（查询）；</a:t>
            </a:r>
            <a:endParaRPr lang="en-US" altLang="zh-CN" b="0" i="0" dirty="0">
              <a:solidFill>
                <a:srgbClr val="000000"/>
              </a:solidFill>
              <a:effectLst/>
              <a:latin typeface="宋体" panose="02010600030101010101" pitchFamily="2" charset="-122"/>
              <a:ea typeface="宋体" panose="02010600030101010101" pitchFamily="2" charset="-122"/>
            </a:endParaRPr>
          </a:p>
          <a:p>
            <a:pPr>
              <a:lnSpc>
                <a:spcPct val="150000"/>
              </a:lnSpc>
            </a:pPr>
            <a:r>
              <a:rPr lang="en-US" altLang="zh-CN" b="0" i="0" dirty="0">
                <a:solidFill>
                  <a:srgbClr val="000000"/>
                </a:solidFill>
                <a:effectLst/>
                <a:latin typeface="宋体" panose="02010600030101010101" pitchFamily="2" charset="-122"/>
                <a:ea typeface="宋体" panose="02010600030101010101" pitchFamily="2" charset="-122"/>
              </a:rPr>
              <a:t>2)</a:t>
            </a:r>
            <a:r>
              <a:rPr lang="zh-CN" altLang="en-US" b="0" i="0" dirty="0">
                <a:solidFill>
                  <a:srgbClr val="000000"/>
                </a:solidFill>
                <a:effectLst/>
                <a:latin typeface="宋体" panose="02010600030101010101" pitchFamily="2" charset="-122"/>
                <a:ea typeface="宋体" panose="02010600030101010101" pitchFamily="2" charset="-122"/>
              </a:rPr>
              <a:t>将</a:t>
            </a:r>
            <a:r>
              <a:rPr lang="en-US" altLang="zh-CN" b="0" i="0" dirty="0">
                <a:solidFill>
                  <a:srgbClr val="000000"/>
                </a:solidFill>
                <a:effectLst/>
                <a:latin typeface="宋体" panose="02010600030101010101" pitchFamily="2" charset="-122"/>
                <a:ea typeface="宋体" panose="02010600030101010101" pitchFamily="2" charset="-122"/>
              </a:rPr>
              <a:t>Queries</a:t>
            </a:r>
            <a:r>
              <a:rPr lang="zh-CN" altLang="en-US" dirty="0">
                <a:solidFill>
                  <a:srgbClr val="000000"/>
                </a:solidFill>
                <a:latin typeface="宋体" panose="02010600030101010101" pitchFamily="2" charset="-122"/>
                <a:ea typeface="宋体" panose="02010600030101010101" pitchFamily="2" charset="-122"/>
              </a:rPr>
              <a:t>（查询）数量</a:t>
            </a:r>
            <a:r>
              <a:rPr lang="zh-CN" altLang="en-US" b="0" i="0" dirty="0">
                <a:solidFill>
                  <a:srgbClr val="000000"/>
                </a:solidFill>
                <a:effectLst/>
                <a:latin typeface="宋体" panose="02010600030101010101" pitchFamily="2" charset="-122"/>
                <a:ea typeface="宋体" panose="02010600030101010101" pitchFamily="2" charset="-122"/>
              </a:rPr>
              <a:t>保持固定，并更改</a:t>
            </a:r>
            <a:r>
              <a:rPr lang="en-US" altLang="zh-CN" b="0" i="0" dirty="0">
                <a:solidFill>
                  <a:srgbClr val="000000"/>
                </a:solidFill>
                <a:effectLst/>
                <a:latin typeface="宋体" panose="02010600030101010101" pitchFamily="2" charset="-122"/>
                <a:ea typeface="宋体" panose="02010600030101010101" pitchFamily="2" charset="-122"/>
              </a:rPr>
              <a:t>Key</a:t>
            </a:r>
            <a:r>
              <a:rPr lang="zh-CN" altLang="en-US" b="0" i="0" dirty="0">
                <a:solidFill>
                  <a:srgbClr val="000000"/>
                </a:solidFill>
                <a:effectLst/>
                <a:latin typeface="宋体" panose="02010600030101010101" pitchFamily="2" charset="-122"/>
                <a:ea typeface="宋体" panose="02010600030101010101" pitchFamily="2" charset="-122"/>
              </a:rPr>
              <a:t>以验证连接的多尺度特征。</a:t>
            </a:r>
            <a:endParaRPr lang="en-US" altLang="zh-CN" b="0" i="0" dirty="0">
              <a:solidFill>
                <a:srgbClr val="000000"/>
              </a:solidFill>
              <a:effectLst/>
              <a:latin typeface="宋体" panose="02010600030101010101" pitchFamily="2" charset="-122"/>
              <a:ea typeface="宋体" panose="02010600030101010101" pitchFamily="2" charset="-122"/>
            </a:endParaRPr>
          </a:p>
          <a:p>
            <a:pPr>
              <a:lnSpc>
                <a:spcPct val="150000"/>
              </a:lnSpc>
            </a:pPr>
            <a:r>
              <a:rPr lang="zh-CN" altLang="en-US" b="1" i="0" dirty="0">
                <a:effectLst/>
                <a:latin typeface="宋体" panose="02010600030101010101" pitchFamily="2" charset="-122"/>
                <a:ea typeface="宋体" panose="02010600030101010101" pitchFamily="2" charset="-122"/>
              </a:rPr>
              <a:t>  可以看出，性能随着特征规模的增加而提高，直到四个规模（也就是图中的</a:t>
            </a:r>
            <a:r>
              <a:rPr lang="en-US" altLang="zh-CN" b="1" i="0" dirty="0" err="1">
                <a:effectLst/>
                <a:latin typeface="宋体" panose="02010600030101010101" pitchFamily="2" charset="-122"/>
                <a:ea typeface="宋体" panose="02010600030101010101" pitchFamily="2" charset="-122"/>
              </a:rPr>
              <a:t>CTranS</a:t>
            </a:r>
            <a:r>
              <a:rPr lang="zh-CN" altLang="en-US" b="1" i="0" dirty="0">
                <a:effectLst/>
                <a:latin typeface="宋体" panose="02010600030101010101" pitchFamily="2" charset="-122"/>
                <a:ea typeface="宋体" panose="02010600030101010101" pitchFamily="2" charset="-122"/>
              </a:rPr>
              <a:t>），这表明更多的通道有助于捕捉准确的特征，也就是意味着将更多规模的特征转换为查询更好。</a:t>
            </a:r>
            <a:endParaRPr lang="zh-CN" alt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8301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5672130"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en-US" altLang="zh-CN" sz="2400" spc="300" dirty="0">
                <a:solidFill>
                  <a:schemeClr val="tx1">
                    <a:lumMod val="75000"/>
                    <a:lumOff val="25000"/>
                  </a:schemeClr>
                </a:solidFill>
                <a:ea typeface="YouSheBiaoTiHei" pitchFamily="2" charset="-122"/>
                <a:sym typeface="Lato"/>
              </a:rPr>
              <a:t>CCT</a:t>
            </a:r>
            <a:r>
              <a:rPr lang="zh-CN" altLang="en-US" sz="2400" spc="300" dirty="0">
                <a:solidFill>
                  <a:schemeClr val="tx1">
                    <a:lumMod val="75000"/>
                    <a:lumOff val="25000"/>
                  </a:schemeClr>
                </a:solidFill>
                <a:ea typeface="YouSheBiaoTiHei" pitchFamily="2" charset="-122"/>
                <a:sym typeface="Lato"/>
              </a:rPr>
              <a:t>模块中的交叉注意力分布可视化</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4A7A278-5CB8-C451-CE46-F975B7E5B65A}"/>
              </a:ext>
            </a:extLst>
          </p:cNvPr>
          <p:cNvSpPr txBox="1"/>
          <p:nvPr/>
        </p:nvSpPr>
        <p:spPr>
          <a:xfrm>
            <a:off x="5352751" y="1683683"/>
            <a:ext cx="5531222" cy="4182363"/>
          </a:xfrm>
          <a:prstGeom prst="rect">
            <a:avLst/>
          </a:prstGeom>
          <a:noFill/>
        </p:spPr>
        <p:txBody>
          <a:bodyPr wrap="square" rtlCol="0">
            <a:spAutoFit/>
          </a:bodyPr>
          <a:lstStyle/>
          <a:p>
            <a:pPr>
              <a:lnSpc>
                <a:spcPct val="150000"/>
              </a:lnSpc>
            </a:pPr>
            <a:r>
              <a:rPr lang="zh-CN" altLang="en-US" b="1" dirty="0">
                <a:solidFill>
                  <a:srgbClr val="000000"/>
                </a:solidFill>
                <a:latin typeface="宋体" panose="02010600030101010101" pitchFamily="2" charset="-122"/>
                <a:ea typeface="宋体" panose="02010600030101010101" pitchFamily="2" charset="-122"/>
              </a:rPr>
              <a:t>研究哪个编码器级别的相关性更可靠，对分割更重要</a:t>
            </a:r>
            <a:endParaRPr lang="en-US" altLang="zh-CN" b="1" dirty="0">
              <a:solidFill>
                <a:srgbClr val="000000"/>
              </a:solidFill>
              <a:latin typeface="宋体" panose="02010600030101010101" pitchFamily="2" charset="-122"/>
              <a:ea typeface="宋体" panose="02010600030101010101" pitchFamily="2" charset="-122"/>
            </a:endParaRPr>
          </a:p>
          <a:p>
            <a:pPr>
              <a:lnSpc>
                <a:spcPct val="150000"/>
              </a:lnSpc>
            </a:pPr>
            <a:r>
              <a:rPr lang="zh-CN" altLang="en-US" b="1"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可以看出，分别在</a:t>
            </a:r>
            <a:r>
              <a:rPr lang="en-US" altLang="zh-CN" dirty="0" err="1">
                <a:latin typeface="宋体" panose="02010600030101010101" pitchFamily="2" charset="-122"/>
                <a:ea typeface="宋体" panose="02010600030101010101" pitchFamily="2" charset="-122"/>
              </a:rPr>
              <a:t>GlaS</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MoNuSeg</a:t>
            </a:r>
            <a:r>
              <a:rPr lang="zh-CN" altLang="en-US" dirty="0">
                <a:latin typeface="宋体" panose="02010600030101010101" pitchFamily="2" charset="-122"/>
                <a:ea typeface="宋体" panose="02010600030101010101" pitchFamily="2" charset="-122"/>
              </a:rPr>
              <a:t>数据集上的“</a:t>
            </a:r>
            <a:r>
              <a:rPr lang="en-US" altLang="zh-CN" dirty="0">
                <a:latin typeface="宋体" panose="02010600030101010101" pitchFamily="2" charset="-122"/>
                <a:ea typeface="宋体" panose="02010600030101010101" pitchFamily="2" charset="-122"/>
              </a:rPr>
              <a:t>K3”</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K2”</a:t>
            </a:r>
            <a:r>
              <a:rPr lang="zh-CN" altLang="en-US" dirty="0">
                <a:latin typeface="宋体" panose="02010600030101010101" pitchFamily="2" charset="-122"/>
                <a:ea typeface="宋体" panose="02010600030101010101" pitchFamily="2" charset="-122"/>
              </a:rPr>
              <a:t>与其他编码器级别具有更可靠的相关性。</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研究结果与图</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中</a:t>
            </a:r>
            <a:r>
              <a:rPr lang="en-US" altLang="zh-CN" dirty="0">
                <a:latin typeface="宋体" panose="02010600030101010101" pitchFamily="2" charset="-122"/>
                <a:ea typeface="宋体" panose="02010600030101010101" pitchFamily="2" charset="-122"/>
              </a:rPr>
              <a:t>U-Net</a:t>
            </a:r>
            <a:r>
              <a:rPr lang="zh-CN" altLang="en-US" dirty="0">
                <a:latin typeface="宋体" panose="02010600030101010101" pitchFamily="2" charset="-122"/>
                <a:ea typeface="宋体" panose="02010600030101010101" pitchFamily="2" charset="-122"/>
              </a:rPr>
              <a:t>中的跳跃连接分析一致。它解释了为什么“</a:t>
            </a:r>
            <a:r>
              <a:rPr lang="en-US" altLang="zh-CN" dirty="0">
                <a:latin typeface="宋体" panose="02010600030101010101" pitchFamily="2" charset="-122"/>
                <a:ea typeface="宋体" panose="02010600030101010101" pitchFamily="2" charset="-122"/>
              </a:rPr>
              <a:t>L3”</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L2”</a:t>
            </a:r>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GlaS</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MoNuSeg</a:t>
            </a:r>
            <a:r>
              <a:rPr lang="zh-CN" altLang="en-US" dirty="0">
                <a:latin typeface="宋体" panose="02010600030101010101" pitchFamily="2" charset="-122"/>
                <a:ea typeface="宋体" panose="02010600030101010101" pitchFamily="2" charset="-122"/>
              </a:rPr>
              <a:t>数据集上分别取得了更好的性能。</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这一事实意味着需要开发多尺度特征融合来解决语义鸿沟问题，这也验证了构建全局多尺度信道化特征融合模型以有效捕获非局部语义依赖的动机。</a:t>
            </a:r>
          </a:p>
        </p:txBody>
      </p:sp>
      <p:pic>
        <p:nvPicPr>
          <p:cNvPr id="3" name="图片 2">
            <a:extLst>
              <a:ext uri="{FF2B5EF4-FFF2-40B4-BE49-F238E27FC236}">
                <a16:creationId xmlns:a16="http://schemas.microsoft.com/office/drawing/2014/main" id="{1EC0C3D1-F19B-B42B-D00F-714EA2089D86}"/>
              </a:ext>
            </a:extLst>
          </p:cNvPr>
          <p:cNvPicPr>
            <a:picLocks noChangeAspect="1"/>
          </p:cNvPicPr>
          <p:nvPr/>
        </p:nvPicPr>
        <p:blipFill>
          <a:blip r:embed="rId2"/>
          <a:stretch>
            <a:fillRect/>
          </a:stretch>
        </p:blipFill>
        <p:spPr>
          <a:xfrm>
            <a:off x="861285" y="1294591"/>
            <a:ext cx="4132882" cy="2376211"/>
          </a:xfrm>
          <a:prstGeom prst="rect">
            <a:avLst/>
          </a:prstGeom>
        </p:spPr>
      </p:pic>
      <p:pic>
        <p:nvPicPr>
          <p:cNvPr id="4" name="图片 3">
            <a:extLst>
              <a:ext uri="{FF2B5EF4-FFF2-40B4-BE49-F238E27FC236}">
                <a16:creationId xmlns:a16="http://schemas.microsoft.com/office/drawing/2014/main" id="{42528339-9BE4-4F03-D033-24405EDE3723}"/>
              </a:ext>
            </a:extLst>
          </p:cNvPr>
          <p:cNvPicPr>
            <a:picLocks noChangeAspect="1"/>
          </p:cNvPicPr>
          <p:nvPr/>
        </p:nvPicPr>
        <p:blipFill>
          <a:blip r:embed="rId3"/>
          <a:stretch>
            <a:fillRect/>
          </a:stretch>
        </p:blipFill>
        <p:spPr>
          <a:xfrm>
            <a:off x="1116407" y="3670802"/>
            <a:ext cx="3666564" cy="2679925"/>
          </a:xfrm>
          <a:prstGeom prst="rect">
            <a:avLst/>
          </a:prstGeom>
        </p:spPr>
      </p:pic>
      <p:sp>
        <p:nvSpPr>
          <p:cNvPr id="7" name="文本框 6">
            <a:extLst>
              <a:ext uri="{FF2B5EF4-FFF2-40B4-BE49-F238E27FC236}">
                <a16:creationId xmlns:a16="http://schemas.microsoft.com/office/drawing/2014/main" id="{88D4FFFA-7CAB-8E02-E3DB-2404B5841893}"/>
              </a:ext>
            </a:extLst>
          </p:cNvPr>
          <p:cNvSpPr txBox="1"/>
          <p:nvPr/>
        </p:nvSpPr>
        <p:spPr>
          <a:xfrm>
            <a:off x="2012950" y="3670802"/>
            <a:ext cx="869950" cy="1892607"/>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20263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096689"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总结</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2179768" y="1862272"/>
            <a:ext cx="6339589" cy="4960548"/>
          </a:xfrm>
          <a:prstGeom prst="rect">
            <a:avLst/>
          </a:prstGeom>
          <a:noFill/>
          <a:ln>
            <a:noFill/>
          </a:ln>
        </p:spPr>
        <p:txBody>
          <a:bodyPr spcFirstLastPara="1" wrap="square" lIns="91425" tIns="45700" rIns="91425" bIns="45700" anchor="t" anchorCtr="0">
            <a:noAutofit/>
          </a:bodyPr>
          <a:lstStyle/>
          <a:p>
            <a:pPr algn="just">
              <a:lnSpc>
                <a:spcPct val="150000"/>
              </a:lnSpc>
              <a:defRPr/>
            </a:pPr>
            <a:r>
              <a:rPr lang="zh-CN" altLang="en-US" b="0" i="0" dirty="0">
                <a:solidFill>
                  <a:srgbClr val="303A4E"/>
                </a:solidFill>
                <a:effectLst/>
                <a:latin typeface="PINGFANGM"/>
              </a:rPr>
              <a:t>在这项工作中，作者从</a:t>
            </a:r>
            <a:r>
              <a:rPr lang="zh-CN" altLang="en-US" b="1" i="0" dirty="0">
                <a:solidFill>
                  <a:srgbClr val="303A4E"/>
                </a:solidFill>
                <a:effectLst/>
                <a:latin typeface="PINGFANGM"/>
              </a:rPr>
              <a:t>通道的角度</a:t>
            </a:r>
            <a:r>
              <a:rPr lang="zh-CN" altLang="en-US" b="0" i="0" dirty="0">
                <a:solidFill>
                  <a:srgbClr val="303A4E"/>
                </a:solidFill>
                <a:effectLst/>
                <a:latin typeface="PINGFANGM"/>
              </a:rPr>
              <a:t>介绍了一个</a:t>
            </a:r>
            <a:r>
              <a:rPr lang="zh-CN" altLang="en-US" b="1" i="0" dirty="0">
                <a:solidFill>
                  <a:srgbClr val="303A4E"/>
                </a:solidFill>
                <a:effectLst/>
                <a:latin typeface="PINGFANGM"/>
              </a:rPr>
              <a:t>通道</a:t>
            </a:r>
            <a:r>
              <a:rPr lang="en-US" altLang="zh-CN" b="1" i="0" dirty="0">
                <a:solidFill>
                  <a:srgbClr val="303A4E"/>
                </a:solidFill>
                <a:effectLst/>
                <a:latin typeface="PINGFANGM"/>
              </a:rPr>
              <a:t>transformer</a:t>
            </a:r>
            <a:r>
              <a:rPr lang="zh-CN" altLang="en-US" b="0" i="0" dirty="0">
                <a:solidFill>
                  <a:srgbClr val="303A4E"/>
                </a:solidFill>
                <a:effectLst/>
                <a:latin typeface="PINGFANGM"/>
              </a:rPr>
              <a:t>分割网络</a:t>
            </a:r>
            <a:r>
              <a:rPr lang="en-US" altLang="zh-CN" b="0" i="0" dirty="0">
                <a:solidFill>
                  <a:srgbClr val="303A4E"/>
                </a:solidFill>
                <a:effectLst/>
                <a:latin typeface="PINGFANGM"/>
              </a:rPr>
              <a:t>(</a:t>
            </a:r>
            <a:r>
              <a:rPr lang="en-US" altLang="zh-CN" b="0" i="0" dirty="0" err="1">
                <a:solidFill>
                  <a:srgbClr val="303A4E"/>
                </a:solidFill>
                <a:effectLst/>
                <a:latin typeface="PINGFANGM"/>
              </a:rPr>
              <a:t>UCTransNet</a:t>
            </a:r>
            <a:r>
              <a:rPr lang="en-US" altLang="zh-CN" b="0" i="0" dirty="0">
                <a:solidFill>
                  <a:srgbClr val="303A4E"/>
                </a:solidFill>
                <a:effectLst/>
                <a:latin typeface="PINGFANGM"/>
              </a:rPr>
              <a:t>)</a:t>
            </a:r>
            <a:r>
              <a:rPr lang="zh-CN" altLang="en-US" b="0" i="0" dirty="0">
                <a:solidFill>
                  <a:srgbClr val="303A4E"/>
                </a:solidFill>
                <a:effectLst/>
                <a:latin typeface="PINGFANGM"/>
              </a:rPr>
              <a:t>，以提供精确和可靠的医学图像自动分割。该方法通过端到端结合</a:t>
            </a:r>
            <a:r>
              <a:rPr lang="zh-CN" altLang="en-US" b="0" i="0" dirty="0">
                <a:effectLst/>
                <a:latin typeface="PINGFANGM"/>
              </a:rPr>
              <a:t>多尺度通道交叉融合</a:t>
            </a:r>
            <a:r>
              <a:rPr lang="en-US" altLang="zh-CN" b="0" i="0" dirty="0">
                <a:effectLst/>
                <a:latin typeface="PINGFANGM"/>
              </a:rPr>
              <a:t>transformer(CCT)</a:t>
            </a:r>
            <a:r>
              <a:rPr lang="zh-CN" altLang="en-US" b="0" i="0" dirty="0">
                <a:solidFill>
                  <a:srgbClr val="303A4E"/>
                </a:solidFill>
                <a:effectLst/>
                <a:latin typeface="PINGFANGM"/>
              </a:rPr>
              <a:t>、</a:t>
            </a:r>
            <a:r>
              <a:rPr lang="zh-CN" altLang="en-US" b="1" i="0" dirty="0">
                <a:solidFill>
                  <a:srgbClr val="303A4E"/>
                </a:solidFill>
                <a:effectLst/>
                <a:latin typeface="PINGFANGM"/>
              </a:rPr>
              <a:t>循环神经网络</a:t>
            </a:r>
            <a:r>
              <a:rPr lang="zh-CN" altLang="en-US" b="0" i="0" dirty="0">
                <a:solidFill>
                  <a:srgbClr val="303A4E"/>
                </a:solidFill>
                <a:effectLst/>
                <a:latin typeface="PINGFANGM"/>
              </a:rPr>
              <a:t>和</a:t>
            </a:r>
            <a:r>
              <a:rPr lang="zh-CN" altLang="en-US" b="0" i="0" dirty="0">
                <a:effectLst/>
                <a:latin typeface="PINGFANGM"/>
              </a:rPr>
              <a:t>通道交叉注意</a:t>
            </a:r>
            <a:r>
              <a:rPr lang="en-US" altLang="zh-CN" b="0" i="0" dirty="0">
                <a:effectLst/>
                <a:latin typeface="PINGFANGM"/>
              </a:rPr>
              <a:t>(CCA)</a:t>
            </a:r>
            <a:r>
              <a:rPr lang="zh-CN" altLang="en-US" b="0" i="0" dirty="0">
                <a:solidFill>
                  <a:srgbClr val="303A4E"/>
                </a:solidFill>
                <a:effectLst/>
                <a:latin typeface="PINGFANGM"/>
              </a:rPr>
              <a:t>的优势，显著改善了当前医学图像在多基准数据集上的分割效果。通过深入的分析和实证，</a:t>
            </a:r>
            <a:r>
              <a:rPr lang="en-US" altLang="zh-CN" b="0" i="0" dirty="0">
                <a:solidFill>
                  <a:srgbClr val="303A4E"/>
                </a:solidFill>
                <a:effectLst/>
                <a:latin typeface="PINGFANGM"/>
              </a:rPr>
              <a:t>transformer</a:t>
            </a:r>
            <a:r>
              <a:rPr lang="zh-CN" altLang="en-US" b="0" i="0" dirty="0">
                <a:solidFill>
                  <a:srgbClr val="303A4E"/>
                </a:solidFill>
                <a:effectLst/>
                <a:latin typeface="PINGFANGM"/>
              </a:rPr>
              <a:t>展示了</a:t>
            </a:r>
            <a:r>
              <a:rPr lang="en-US" altLang="zh-CN" b="0" i="0" dirty="0" err="1">
                <a:solidFill>
                  <a:srgbClr val="303A4E"/>
                </a:solidFill>
                <a:effectLst/>
                <a:latin typeface="PINGFANGM"/>
              </a:rPr>
              <a:t>UCTransNet</a:t>
            </a:r>
            <a:r>
              <a:rPr lang="zh-CN" altLang="en-US" b="0" i="0" dirty="0">
                <a:solidFill>
                  <a:srgbClr val="303A4E"/>
                </a:solidFill>
                <a:effectLst/>
                <a:latin typeface="PINGFANGM"/>
              </a:rPr>
              <a:t>模型的优势。它</a:t>
            </a:r>
            <a:r>
              <a:rPr lang="zh-CN" altLang="en-US" b="1" i="0" dirty="0">
                <a:effectLst/>
                <a:latin typeface="PINGFANGM"/>
              </a:rPr>
              <a:t>成功地缩小了语义鸿沟，充分利用了编码阶段的多尺度特征</a:t>
            </a:r>
            <a:r>
              <a:rPr lang="zh-CN" altLang="en-US" b="0" i="0" dirty="0">
                <a:solidFill>
                  <a:srgbClr val="303A4E"/>
                </a:solidFill>
                <a:effectLst/>
                <a:latin typeface="PINGFANGM"/>
              </a:rPr>
              <a:t>。</a:t>
            </a: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816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3" name="文本框 12">
            <a:extLst>
              <a:ext uri="{FF2B5EF4-FFF2-40B4-BE49-F238E27FC236}">
                <a16:creationId xmlns:a16="http://schemas.microsoft.com/office/drawing/2014/main" id="{AFB68347-F790-4A46-8187-DC310CC05D26}"/>
              </a:ext>
            </a:extLst>
          </p:cNvPr>
          <p:cNvSpPr txBox="1"/>
          <p:nvPr/>
        </p:nvSpPr>
        <p:spPr>
          <a:xfrm>
            <a:off x="8393233" y="3238332"/>
            <a:ext cx="2072153" cy="461665"/>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 AAAI2022          </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pic>
        <p:nvPicPr>
          <p:cNvPr id="4" name="图片 3">
            <a:extLst>
              <a:ext uri="{FF2B5EF4-FFF2-40B4-BE49-F238E27FC236}">
                <a16:creationId xmlns:a16="http://schemas.microsoft.com/office/drawing/2014/main" id="{500542C6-B653-B2DF-226F-C6E545A997CC}"/>
              </a:ext>
            </a:extLst>
          </p:cNvPr>
          <p:cNvPicPr>
            <a:picLocks noChangeAspect="1"/>
          </p:cNvPicPr>
          <p:nvPr/>
        </p:nvPicPr>
        <p:blipFill>
          <a:blip r:embed="rId3"/>
          <a:stretch>
            <a:fillRect/>
          </a:stretch>
        </p:blipFill>
        <p:spPr>
          <a:xfrm>
            <a:off x="861285" y="967906"/>
            <a:ext cx="10115550" cy="2247900"/>
          </a:xfrm>
          <a:prstGeom prst="rect">
            <a:avLst/>
          </a:prstGeom>
        </p:spPr>
      </p:pic>
      <p:sp>
        <p:nvSpPr>
          <p:cNvPr id="6" name="文本框 5">
            <a:extLst>
              <a:ext uri="{FF2B5EF4-FFF2-40B4-BE49-F238E27FC236}">
                <a16:creationId xmlns:a16="http://schemas.microsoft.com/office/drawing/2014/main" id="{FB4935C5-1F2B-134A-B9CD-CAAA34795881}"/>
              </a:ext>
            </a:extLst>
          </p:cNvPr>
          <p:cNvSpPr txBox="1"/>
          <p:nvPr/>
        </p:nvSpPr>
        <p:spPr>
          <a:xfrm>
            <a:off x="861285" y="3721093"/>
            <a:ext cx="9666246" cy="881139"/>
          </a:xfrm>
          <a:prstGeom prst="rect">
            <a:avLst/>
          </a:prstGeom>
          <a:noFill/>
        </p:spPr>
        <p:txBody>
          <a:bodyPr wrap="square">
            <a:spAutoFit/>
          </a:bodyPr>
          <a:lstStyle/>
          <a:p>
            <a:pPr>
              <a:lnSpc>
                <a:spcPct val="150000"/>
              </a:lnSpc>
            </a:pPr>
            <a:r>
              <a:rPr lang="zh-CN" altLang="en-US" b="1" dirty="0"/>
              <a:t>针对问题</a:t>
            </a:r>
            <a:r>
              <a:rPr lang="zh-CN" altLang="en-US" dirty="0"/>
              <a:t>：由于编码器和解码器的特征集不兼容问题，导致不是每个跳跃连接都有效，甚至一些跳跃连接会对分割产生负面影响，使用简单的跳跃连接来建模全局多尺度内容是一个挑战。</a:t>
            </a:r>
          </a:p>
        </p:txBody>
      </p:sp>
      <p:sp>
        <p:nvSpPr>
          <p:cNvPr id="7" name="文本框 6">
            <a:extLst>
              <a:ext uri="{FF2B5EF4-FFF2-40B4-BE49-F238E27FC236}">
                <a16:creationId xmlns:a16="http://schemas.microsoft.com/office/drawing/2014/main" id="{DDCBB9C3-5740-66F0-F83E-78DC3AABCCCD}"/>
              </a:ext>
            </a:extLst>
          </p:cNvPr>
          <p:cNvSpPr txBox="1"/>
          <p:nvPr/>
        </p:nvSpPr>
        <p:spPr>
          <a:xfrm>
            <a:off x="799140" y="4720352"/>
            <a:ext cx="9666246" cy="1712135"/>
          </a:xfrm>
          <a:prstGeom prst="rect">
            <a:avLst/>
          </a:prstGeom>
          <a:noFill/>
        </p:spPr>
        <p:txBody>
          <a:bodyPr wrap="square">
            <a:spAutoFit/>
          </a:bodyPr>
          <a:lstStyle/>
          <a:p>
            <a:pPr>
              <a:lnSpc>
                <a:spcPct val="150000"/>
              </a:lnSpc>
            </a:pPr>
            <a:r>
              <a:rPr lang="zh-CN" altLang="en-US" b="1" dirty="0"/>
              <a:t>需思考的问题</a:t>
            </a:r>
            <a:r>
              <a:rPr lang="zh-CN" altLang="en-US" dirty="0"/>
              <a:t>：</a:t>
            </a:r>
            <a:r>
              <a:rPr lang="en-US" altLang="zh-CN" dirty="0"/>
              <a:t>1</a:t>
            </a:r>
            <a:r>
              <a:rPr lang="zh-CN" altLang="en-US" dirty="0"/>
              <a:t>）编码器中的哪些特征层连接到解码器可以方便通过聚合多尺度特征来建模 </a:t>
            </a:r>
            <a:endParaRPr lang="en-US" altLang="zh-CN" dirty="0"/>
          </a:p>
          <a:p>
            <a:pPr>
              <a:lnSpc>
                <a:spcPct val="150000"/>
              </a:lnSpc>
            </a:pPr>
            <a:r>
              <a:rPr lang="zh-CN" altLang="en-US" dirty="0"/>
              <a:t>                               全局上下文；</a:t>
            </a:r>
            <a:endParaRPr lang="en-US" altLang="zh-CN" dirty="0"/>
          </a:p>
          <a:p>
            <a:pPr>
              <a:lnSpc>
                <a:spcPct val="150000"/>
              </a:lnSpc>
            </a:pPr>
            <a:r>
              <a:rPr lang="en-US" altLang="zh-CN" dirty="0"/>
              <a:t>                         2</a:t>
            </a:r>
            <a:r>
              <a:rPr lang="zh-CN" altLang="en-US" dirty="0"/>
              <a:t>）如何有效地将编码器和解码器之间具有语义鸿沟的特征融合，而不是简单的</a:t>
            </a:r>
            <a:endParaRPr lang="en-US" altLang="zh-CN" dirty="0"/>
          </a:p>
          <a:p>
            <a:pPr>
              <a:lnSpc>
                <a:spcPct val="150000"/>
              </a:lnSpc>
            </a:pPr>
            <a:r>
              <a:rPr lang="zh-CN" altLang="en-US" dirty="0"/>
              <a:t>                              拼接。</a:t>
            </a:r>
          </a:p>
        </p:txBody>
      </p:sp>
    </p:spTree>
    <p:extLst>
      <p:ext uri="{BB962C8B-B14F-4D97-AF65-F5344CB8AC3E}">
        <p14:creationId xmlns:p14="http://schemas.microsoft.com/office/powerpoint/2010/main" val="415561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3" name="文本框 12">
            <a:extLst>
              <a:ext uri="{FF2B5EF4-FFF2-40B4-BE49-F238E27FC236}">
                <a16:creationId xmlns:a16="http://schemas.microsoft.com/office/drawing/2014/main" id="{AFB68347-F790-4A46-8187-DC310CC05D26}"/>
              </a:ext>
            </a:extLst>
          </p:cNvPr>
          <p:cNvSpPr txBox="1"/>
          <p:nvPr/>
        </p:nvSpPr>
        <p:spPr>
          <a:xfrm>
            <a:off x="8393233" y="3238332"/>
            <a:ext cx="2072153" cy="461665"/>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 AAAI2022          </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pic>
        <p:nvPicPr>
          <p:cNvPr id="4" name="图片 3">
            <a:extLst>
              <a:ext uri="{FF2B5EF4-FFF2-40B4-BE49-F238E27FC236}">
                <a16:creationId xmlns:a16="http://schemas.microsoft.com/office/drawing/2014/main" id="{500542C6-B653-B2DF-226F-C6E545A997CC}"/>
              </a:ext>
            </a:extLst>
          </p:cNvPr>
          <p:cNvPicPr>
            <a:picLocks noChangeAspect="1"/>
          </p:cNvPicPr>
          <p:nvPr/>
        </p:nvPicPr>
        <p:blipFill>
          <a:blip r:embed="rId3"/>
          <a:stretch>
            <a:fillRect/>
          </a:stretch>
        </p:blipFill>
        <p:spPr>
          <a:xfrm>
            <a:off x="861285" y="967906"/>
            <a:ext cx="10115550" cy="2247900"/>
          </a:xfrm>
          <a:prstGeom prst="rect">
            <a:avLst/>
          </a:prstGeom>
        </p:spPr>
      </p:pic>
      <p:sp>
        <p:nvSpPr>
          <p:cNvPr id="6" name="文本框 5">
            <a:extLst>
              <a:ext uri="{FF2B5EF4-FFF2-40B4-BE49-F238E27FC236}">
                <a16:creationId xmlns:a16="http://schemas.microsoft.com/office/drawing/2014/main" id="{FB4935C5-1F2B-134A-B9CD-CAAA34795881}"/>
              </a:ext>
            </a:extLst>
          </p:cNvPr>
          <p:cNvSpPr txBox="1"/>
          <p:nvPr/>
        </p:nvSpPr>
        <p:spPr>
          <a:xfrm>
            <a:off x="861285" y="3639768"/>
            <a:ext cx="9666246" cy="2958630"/>
          </a:xfrm>
          <a:prstGeom prst="rect">
            <a:avLst/>
          </a:prstGeom>
          <a:noFill/>
        </p:spPr>
        <p:txBody>
          <a:bodyPr wrap="square">
            <a:spAutoFit/>
          </a:bodyPr>
          <a:lstStyle/>
          <a:p>
            <a:pPr algn="l">
              <a:lnSpc>
                <a:spcPct val="150000"/>
              </a:lnSpc>
            </a:pPr>
            <a:r>
              <a:rPr lang="zh-CN" altLang="en-US" b="1" dirty="0"/>
              <a:t>主要贡献：</a:t>
            </a:r>
            <a:endParaRPr lang="en-US" altLang="zh-CN" b="1" dirty="0"/>
          </a:p>
          <a:p>
            <a:pPr algn="l">
              <a:lnSpc>
                <a:spcPct val="150000"/>
              </a:lnSpc>
            </a:pPr>
            <a:r>
              <a:rPr lang="en-US" altLang="zh-CN" dirty="0"/>
              <a:t>1.</a:t>
            </a:r>
            <a:r>
              <a:rPr lang="zh-CN" altLang="en-US" dirty="0"/>
              <a:t>分析了</a:t>
            </a:r>
            <a:r>
              <a:rPr lang="en-US" altLang="zh-CN" dirty="0"/>
              <a:t>skip connections</a:t>
            </a:r>
            <a:r>
              <a:rPr lang="zh-CN" altLang="en-US" dirty="0"/>
              <a:t>在多个数据集上的有效性，表明独立简单拼接是不合适的。</a:t>
            </a:r>
          </a:p>
          <a:p>
            <a:pPr algn="l">
              <a:lnSpc>
                <a:spcPct val="150000"/>
              </a:lnSpc>
            </a:pPr>
            <a:r>
              <a:rPr lang="en-US" altLang="zh-CN" dirty="0"/>
              <a:t>2.</a:t>
            </a:r>
            <a:r>
              <a:rPr lang="zh-CN" altLang="en-US" dirty="0"/>
              <a:t>提出了一个新的视角（跳跃连接上）来提高语义分割的性能，即通过更有效的特征融合和多尺度的通道交叉注意力来弥补</a:t>
            </a:r>
            <a:r>
              <a:rPr lang="en-US" altLang="zh-CN" dirty="0"/>
              <a:t>low-level</a:t>
            </a:r>
            <a:r>
              <a:rPr lang="zh-CN" altLang="en-US" dirty="0"/>
              <a:t>和</a:t>
            </a:r>
            <a:r>
              <a:rPr lang="en-US" altLang="zh-CN" dirty="0"/>
              <a:t>high-level</a:t>
            </a:r>
            <a:r>
              <a:rPr lang="zh-CN" altLang="en-US" dirty="0"/>
              <a:t>特征之间的语义和分辨率差距，以捕获更复杂的通道依赖。</a:t>
            </a:r>
          </a:p>
          <a:p>
            <a:pPr algn="l">
              <a:lnSpc>
                <a:spcPct val="150000"/>
              </a:lnSpc>
            </a:pPr>
            <a:r>
              <a:rPr lang="en-US" altLang="zh-CN" dirty="0"/>
              <a:t>3.UCTransNet</a:t>
            </a:r>
            <a:r>
              <a:rPr lang="zh-CN" altLang="en-US" dirty="0"/>
              <a:t>是第一个从通道角度重新思考</a:t>
            </a:r>
            <a:r>
              <a:rPr lang="en-US" altLang="zh-CN" dirty="0"/>
              <a:t>Transformer</a:t>
            </a:r>
            <a:r>
              <a:rPr lang="zh-CN" altLang="en-US" dirty="0"/>
              <a:t>自注意力机制的方法。与其他先进的分割方法相比，实验结果在公共数据集上都有更好的性能。</a:t>
            </a:r>
            <a:endParaRPr lang="en-US" altLang="zh-CN" dirty="0"/>
          </a:p>
        </p:txBody>
      </p:sp>
    </p:spTree>
    <p:extLst>
      <p:ext uri="{BB962C8B-B14F-4D97-AF65-F5344CB8AC3E}">
        <p14:creationId xmlns:p14="http://schemas.microsoft.com/office/powerpoint/2010/main" val="89023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9">
            <a:extLst>
              <a:ext uri="{FF2B5EF4-FFF2-40B4-BE49-F238E27FC236}">
                <a16:creationId xmlns:a16="http://schemas.microsoft.com/office/drawing/2014/main" id="{E846B0B1-62D1-1D41-F015-A58C34286EEE}"/>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作者</a:t>
            </a:r>
            <a:endParaRPr sz="2400" spc="300" dirty="0">
              <a:solidFill>
                <a:schemeClr val="tx1">
                  <a:lumMod val="75000"/>
                  <a:lumOff val="25000"/>
                </a:schemeClr>
              </a:solidFill>
              <a:ea typeface="YouSheBiaoTiHei" pitchFamily="2" charset="-122"/>
              <a:sym typeface="Lato"/>
            </a:endParaRPr>
          </a:p>
        </p:txBody>
      </p:sp>
      <p:pic>
        <p:nvPicPr>
          <p:cNvPr id="3" name="图片 2">
            <a:extLst>
              <a:ext uri="{FF2B5EF4-FFF2-40B4-BE49-F238E27FC236}">
                <a16:creationId xmlns:a16="http://schemas.microsoft.com/office/drawing/2014/main" id="{AAE6EC0C-A27A-92A3-3114-2FA5B2829D7F}"/>
              </a:ext>
            </a:extLst>
          </p:cNvPr>
          <p:cNvPicPr>
            <a:picLocks noChangeAspect="1"/>
          </p:cNvPicPr>
          <p:nvPr/>
        </p:nvPicPr>
        <p:blipFill>
          <a:blip r:embed="rId2"/>
          <a:stretch>
            <a:fillRect/>
          </a:stretch>
        </p:blipFill>
        <p:spPr>
          <a:xfrm>
            <a:off x="677453" y="1390896"/>
            <a:ext cx="10634133" cy="4373371"/>
          </a:xfrm>
          <a:prstGeom prst="rect">
            <a:avLst/>
          </a:prstGeom>
        </p:spPr>
      </p:pic>
    </p:spTree>
    <p:extLst>
      <p:ext uri="{BB962C8B-B14F-4D97-AF65-F5344CB8AC3E}">
        <p14:creationId xmlns:p14="http://schemas.microsoft.com/office/powerpoint/2010/main" val="347489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9">
            <a:extLst>
              <a:ext uri="{FF2B5EF4-FFF2-40B4-BE49-F238E27FC236}">
                <a16:creationId xmlns:a16="http://schemas.microsoft.com/office/drawing/2014/main" id="{E846B0B1-62D1-1D41-F015-A58C34286EEE}"/>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发表文章</a:t>
            </a:r>
            <a:endParaRPr sz="2400" spc="300" dirty="0">
              <a:solidFill>
                <a:schemeClr val="tx1">
                  <a:lumMod val="75000"/>
                  <a:lumOff val="25000"/>
                </a:schemeClr>
              </a:solidFill>
              <a:ea typeface="YouSheBiaoTiHei" pitchFamily="2" charset="-122"/>
              <a:sym typeface="Lato"/>
            </a:endParaRPr>
          </a:p>
        </p:txBody>
      </p:sp>
      <p:pic>
        <p:nvPicPr>
          <p:cNvPr id="5" name="图片 4">
            <a:extLst>
              <a:ext uri="{FF2B5EF4-FFF2-40B4-BE49-F238E27FC236}">
                <a16:creationId xmlns:a16="http://schemas.microsoft.com/office/drawing/2014/main" id="{F421F6C8-B743-7401-72A8-FA4C44B58416}"/>
              </a:ext>
            </a:extLst>
          </p:cNvPr>
          <p:cNvPicPr>
            <a:picLocks noChangeAspect="1"/>
          </p:cNvPicPr>
          <p:nvPr/>
        </p:nvPicPr>
        <p:blipFill rotWithShape="1">
          <a:blip r:embed="rId2"/>
          <a:srcRect l="1" t="-1" r="5363" b="50205"/>
          <a:stretch/>
        </p:blipFill>
        <p:spPr>
          <a:xfrm>
            <a:off x="543161" y="1400723"/>
            <a:ext cx="9471276" cy="4320160"/>
          </a:xfrm>
          <a:prstGeom prst="rect">
            <a:avLst/>
          </a:prstGeom>
        </p:spPr>
      </p:pic>
    </p:spTree>
    <p:extLst>
      <p:ext uri="{BB962C8B-B14F-4D97-AF65-F5344CB8AC3E}">
        <p14:creationId xmlns:p14="http://schemas.microsoft.com/office/powerpoint/2010/main" val="231141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9">
            <a:extLst>
              <a:ext uri="{FF2B5EF4-FFF2-40B4-BE49-F238E27FC236}">
                <a16:creationId xmlns:a16="http://schemas.microsoft.com/office/drawing/2014/main" id="{E846B0B1-62D1-1D41-F015-A58C34286EEE}"/>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发表文章</a:t>
            </a:r>
            <a:endParaRPr sz="2400" spc="300" dirty="0">
              <a:solidFill>
                <a:schemeClr val="tx1">
                  <a:lumMod val="75000"/>
                  <a:lumOff val="25000"/>
                </a:schemeClr>
              </a:solidFill>
              <a:ea typeface="YouSheBiaoTiHei" pitchFamily="2" charset="-122"/>
              <a:sym typeface="Lato"/>
            </a:endParaRPr>
          </a:p>
        </p:txBody>
      </p:sp>
      <p:pic>
        <p:nvPicPr>
          <p:cNvPr id="3" name="图片 2">
            <a:extLst>
              <a:ext uri="{FF2B5EF4-FFF2-40B4-BE49-F238E27FC236}">
                <a16:creationId xmlns:a16="http://schemas.microsoft.com/office/drawing/2014/main" id="{06A44782-C929-576A-AD1A-B7049CCBEF40}"/>
              </a:ext>
            </a:extLst>
          </p:cNvPr>
          <p:cNvPicPr>
            <a:picLocks noChangeAspect="1"/>
          </p:cNvPicPr>
          <p:nvPr/>
        </p:nvPicPr>
        <p:blipFill>
          <a:blip r:embed="rId2"/>
          <a:stretch>
            <a:fillRect/>
          </a:stretch>
        </p:blipFill>
        <p:spPr>
          <a:xfrm>
            <a:off x="493833" y="1325204"/>
            <a:ext cx="10680282" cy="4737955"/>
          </a:xfrm>
          <a:prstGeom prst="rect">
            <a:avLst/>
          </a:prstGeom>
        </p:spPr>
      </p:pic>
    </p:spTree>
    <p:extLst>
      <p:ext uri="{BB962C8B-B14F-4D97-AF65-F5344CB8AC3E}">
        <p14:creationId xmlns:p14="http://schemas.microsoft.com/office/powerpoint/2010/main" val="339384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795935"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跳跃连接的分析</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74525"/>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p:txBody>
      </p:sp>
      <p:pic>
        <p:nvPicPr>
          <p:cNvPr id="3" name="图片 2">
            <a:extLst>
              <a:ext uri="{FF2B5EF4-FFF2-40B4-BE49-F238E27FC236}">
                <a16:creationId xmlns:a16="http://schemas.microsoft.com/office/drawing/2014/main" id="{1614546B-BD0A-B1FF-036A-90FA8C360E0D}"/>
              </a:ext>
            </a:extLst>
          </p:cNvPr>
          <p:cNvPicPr>
            <a:picLocks noChangeAspect="1"/>
          </p:cNvPicPr>
          <p:nvPr/>
        </p:nvPicPr>
        <p:blipFill>
          <a:blip r:embed="rId2"/>
          <a:stretch>
            <a:fillRect/>
          </a:stretch>
        </p:blipFill>
        <p:spPr>
          <a:xfrm>
            <a:off x="677452" y="1569654"/>
            <a:ext cx="4876800" cy="3800475"/>
          </a:xfrm>
          <a:prstGeom prst="rect">
            <a:avLst/>
          </a:prstGeom>
        </p:spPr>
      </p:pic>
      <p:sp>
        <p:nvSpPr>
          <p:cNvPr id="4" name="文本框 3">
            <a:extLst>
              <a:ext uri="{FF2B5EF4-FFF2-40B4-BE49-F238E27FC236}">
                <a16:creationId xmlns:a16="http://schemas.microsoft.com/office/drawing/2014/main" id="{15DE7237-8D57-103F-10E1-659AF9116790}"/>
              </a:ext>
            </a:extLst>
          </p:cNvPr>
          <p:cNvSpPr txBox="1"/>
          <p:nvPr/>
        </p:nvSpPr>
        <p:spPr>
          <a:xfrm>
            <a:off x="677452" y="5457037"/>
            <a:ext cx="4629654" cy="461665"/>
          </a:xfrm>
          <a:prstGeom prst="rect">
            <a:avLst/>
          </a:prstGeom>
          <a:noFill/>
        </p:spPr>
        <p:txBody>
          <a:bodyPr wrap="square" rtlCol="0">
            <a:spAutoFit/>
          </a:bodyPr>
          <a:lstStyle/>
          <a:p>
            <a:r>
              <a:rPr lang="zh-CN" altLang="en-US" sz="1200" dirty="0"/>
              <a:t>“</a:t>
            </a:r>
            <a:r>
              <a:rPr lang="en-US" altLang="zh-CN" sz="1200" dirty="0"/>
              <a:t>All</a:t>
            </a:r>
            <a:r>
              <a:rPr lang="zh-CN" altLang="en-US" sz="1200" dirty="0"/>
              <a:t>”表示原始</a:t>
            </a:r>
            <a:r>
              <a:rPr lang="en-US" altLang="zh-CN" sz="1200" dirty="0"/>
              <a:t>U-Net</a:t>
            </a:r>
            <a:r>
              <a:rPr lang="zh-CN" altLang="en-US" sz="1200" dirty="0"/>
              <a:t>，“</a:t>
            </a:r>
            <a:r>
              <a:rPr lang="en-US" altLang="zh-CN" sz="1200" dirty="0"/>
              <a:t>L1”</a:t>
            </a:r>
            <a:r>
              <a:rPr lang="zh-CN" altLang="en-US" sz="1200" dirty="0"/>
              <a:t>表示第一级的跳跃连接，“</a:t>
            </a:r>
            <a:r>
              <a:rPr lang="en-US" altLang="zh-CN" sz="1200" dirty="0"/>
              <a:t>w/o L1”</a:t>
            </a:r>
            <a:r>
              <a:rPr lang="zh-CN" altLang="en-US" sz="1200" dirty="0"/>
              <a:t>代表仅删除一级的跳跃连接（分析</a:t>
            </a:r>
            <a:r>
              <a:rPr lang="en-US" altLang="zh-CN" sz="1200" dirty="0" err="1"/>
              <a:t>UNet</a:t>
            </a:r>
            <a:r>
              <a:rPr lang="zh-CN" altLang="en-US" sz="1200" dirty="0"/>
              <a:t>的不同跳跃连接层）</a:t>
            </a:r>
          </a:p>
        </p:txBody>
      </p:sp>
      <p:sp>
        <p:nvSpPr>
          <p:cNvPr id="7" name="文本框 6">
            <a:extLst>
              <a:ext uri="{FF2B5EF4-FFF2-40B4-BE49-F238E27FC236}">
                <a16:creationId xmlns:a16="http://schemas.microsoft.com/office/drawing/2014/main" id="{E2F9BF6F-8579-F055-4601-DD750667E518}"/>
              </a:ext>
            </a:extLst>
          </p:cNvPr>
          <p:cNvSpPr txBox="1"/>
          <p:nvPr/>
        </p:nvSpPr>
        <p:spPr>
          <a:xfrm>
            <a:off x="1296017" y="1666092"/>
            <a:ext cx="582706" cy="369332"/>
          </a:xfrm>
          <a:prstGeom prst="rect">
            <a:avLst/>
          </a:prstGeom>
          <a:noFill/>
          <a:ln w="19050">
            <a:solidFill>
              <a:srgbClr val="00B050"/>
            </a:solidFill>
          </a:ln>
        </p:spPr>
        <p:txBody>
          <a:bodyPr wrap="square" rtlCol="0">
            <a:spAutoFit/>
          </a:bodyPr>
          <a:lstStyle/>
          <a:p>
            <a:endParaRPr lang="zh-CN" altLang="en-US" b="1" dirty="0"/>
          </a:p>
        </p:txBody>
      </p:sp>
      <p:sp>
        <p:nvSpPr>
          <p:cNvPr id="8" name="文本框 7">
            <a:extLst>
              <a:ext uri="{FF2B5EF4-FFF2-40B4-BE49-F238E27FC236}">
                <a16:creationId xmlns:a16="http://schemas.microsoft.com/office/drawing/2014/main" id="{B7EE5267-6D7E-CD64-671E-36A13568912D}"/>
              </a:ext>
            </a:extLst>
          </p:cNvPr>
          <p:cNvSpPr txBox="1"/>
          <p:nvPr/>
        </p:nvSpPr>
        <p:spPr>
          <a:xfrm>
            <a:off x="6574997" y="1569654"/>
            <a:ext cx="3584429" cy="4277115"/>
          </a:xfrm>
          <a:prstGeom prst="rect">
            <a:avLst/>
          </a:prstGeom>
          <a:noFill/>
        </p:spPr>
        <p:txBody>
          <a:bodyPr wrap="square" rtlCol="0">
            <a:spAutoFit/>
          </a:bodyPr>
          <a:lstStyle/>
          <a:p>
            <a:r>
              <a:rPr lang="zh-CN" altLang="en-US" dirty="0">
                <a:solidFill>
                  <a:srgbClr val="00B050"/>
                </a:solidFill>
              </a:rPr>
              <a:t>绿色框：</a:t>
            </a:r>
            <a:r>
              <a:rPr lang="zh-CN" altLang="en-US" dirty="0"/>
              <a:t>在</a:t>
            </a:r>
            <a:r>
              <a:rPr lang="en-US" altLang="zh-CN" dirty="0" err="1"/>
              <a:t>Glas</a:t>
            </a:r>
            <a:r>
              <a:rPr lang="zh-CN" altLang="en-US" dirty="0"/>
              <a:t>数据集上，没有使用跳跃连接的的</a:t>
            </a:r>
            <a:r>
              <a:rPr lang="en-US" altLang="zh-CN" dirty="0"/>
              <a:t>U-Net</a:t>
            </a:r>
            <a:r>
              <a:rPr lang="zh-CN" altLang="en-US" dirty="0"/>
              <a:t>比原始的</a:t>
            </a:r>
            <a:r>
              <a:rPr lang="en-US" altLang="zh-CN" dirty="0"/>
              <a:t>U-Net</a:t>
            </a:r>
            <a:r>
              <a:rPr lang="zh-CN" altLang="en-US" dirty="0"/>
              <a:t> </a:t>
            </a:r>
            <a:r>
              <a:rPr lang="en-US" altLang="zh-CN" dirty="0"/>
              <a:t>Dice</a:t>
            </a:r>
            <a:r>
              <a:rPr lang="zh-CN" altLang="en-US" dirty="0"/>
              <a:t>值更高，分割效果更好，说明跳跃连接不总是对分割有益的；</a:t>
            </a:r>
            <a:endParaRPr lang="en-US" altLang="zh-CN" dirty="0"/>
          </a:p>
          <a:p>
            <a:endParaRPr lang="en-US" altLang="zh-CN" dirty="0"/>
          </a:p>
          <a:p>
            <a:r>
              <a:rPr lang="zh-CN" altLang="en-US" dirty="0">
                <a:solidFill>
                  <a:srgbClr val="FFC000"/>
                </a:solidFill>
              </a:rPr>
              <a:t>橙色框：</a:t>
            </a:r>
            <a:r>
              <a:rPr lang="zh-CN" altLang="en-US" dirty="0"/>
              <a:t>每个跳过连接的作用是不同的。就</a:t>
            </a:r>
            <a:r>
              <a:rPr lang="en-US" altLang="zh-CN" dirty="0" err="1"/>
              <a:t>MoNuSeg</a:t>
            </a:r>
            <a:r>
              <a:rPr lang="zh-CN" altLang="en-US" dirty="0"/>
              <a:t>数据集上的</a:t>
            </a:r>
            <a:r>
              <a:rPr lang="en-US" altLang="zh-CN" dirty="0"/>
              <a:t>Dice</a:t>
            </a:r>
            <a:r>
              <a:rPr lang="zh-CN" altLang="en-US" dirty="0"/>
              <a:t>而言，每个跳跃连接的性能范围分别为</a:t>
            </a:r>
            <a:r>
              <a:rPr lang="en-US" altLang="zh-CN" dirty="0"/>
              <a:t>[67.5%</a:t>
            </a:r>
            <a:r>
              <a:rPr lang="zh-CN" altLang="en-US" dirty="0"/>
              <a:t>、</a:t>
            </a:r>
            <a:r>
              <a:rPr lang="en-US" altLang="zh-CN" dirty="0"/>
              <a:t>76.44%]</a:t>
            </a:r>
            <a:r>
              <a:rPr lang="zh-CN" altLang="en-US" dirty="0"/>
              <a:t>和</a:t>
            </a:r>
            <a:r>
              <a:rPr lang="en-US" altLang="zh-CN" dirty="0"/>
              <a:t>[74.47%</a:t>
            </a:r>
            <a:r>
              <a:rPr lang="zh-CN" altLang="en-US" dirty="0"/>
              <a:t>、</a:t>
            </a:r>
            <a:r>
              <a:rPr lang="en-US" altLang="zh-CN" dirty="0"/>
              <a:t>71.76%]</a:t>
            </a:r>
            <a:r>
              <a:rPr lang="zh-CN" altLang="en-US" dirty="0"/>
              <a:t>；</a:t>
            </a:r>
            <a:endParaRPr lang="en-US" altLang="zh-CN" dirty="0"/>
          </a:p>
          <a:p>
            <a:endParaRPr lang="en-US" altLang="zh-CN" dirty="0"/>
          </a:p>
          <a:p>
            <a:r>
              <a:rPr lang="zh-CN" altLang="en-US" dirty="0">
                <a:solidFill>
                  <a:srgbClr val="FF0000"/>
                </a:solidFill>
              </a:rPr>
              <a:t>红色框：</a:t>
            </a:r>
            <a:r>
              <a:rPr lang="zh-CN" altLang="en-US" dirty="0"/>
              <a:t>对于不同的数据集，跳跃连接的组合方式不同，也会导致不同的分割效果。</a:t>
            </a:r>
          </a:p>
        </p:txBody>
      </p:sp>
      <p:sp>
        <p:nvSpPr>
          <p:cNvPr id="9" name="文本框 8">
            <a:extLst>
              <a:ext uri="{FF2B5EF4-FFF2-40B4-BE49-F238E27FC236}">
                <a16:creationId xmlns:a16="http://schemas.microsoft.com/office/drawing/2014/main" id="{A3BEC2D3-18C7-85CA-3081-266F75EF3F4C}"/>
              </a:ext>
            </a:extLst>
          </p:cNvPr>
          <p:cNvSpPr txBox="1"/>
          <p:nvPr/>
        </p:nvSpPr>
        <p:spPr>
          <a:xfrm>
            <a:off x="1945343" y="1712259"/>
            <a:ext cx="1201270" cy="2312894"/>
          </a:xfrm>
          <a:prstGeom prst="rect">
            <a:avLst/>
          </a:prstGeom>
          <a:noFill/>
          <a:ln w="19050">
            <a:solidFill>
              <a:srgbClr val="FFC000"/>
            </a:solidFill>
          </a:ln>
        </p:spPr>
        <p:txBody>
          <a:bodyPr wrap="square" rtlCol="0">
            <a:spAutoFit/>
          </a:bodyPr>
          <a:lstStyle/>
          <a:p>
            <a:endParaRPr lang="zh-CN" altLang="en-US" b="1" dirty="0"/>
          </a:p>
        </p:txBody>
      </p:sp>
      <p:sp>
        <p:nvSpPr>
          <p:cNvPr id="10" name="文本框 9">
            <a:extLst>
              <a:ext uri="{FF2B5EF4-FFF2-40B4-BE49-F238E27FC236}">
                <a16:creationId xmlns:a16="http://schemas.microsoft.com/office/drawing/2014/main" id="{3608F92A-AB70-1DB4-6838-BFF9E8219FEB}"/>
              </a:ext>
            </a:extLst>
          </p:cNvPr>
          <p:cNvSpPr txBox="1"/>
          <p:nvPr/>
        </p:nvSpPr>
        <p:spPr>
          <a:xfrm>
            <a:off x="3213233" y="1706617"/>
            <a:ext cx="1201270" cy="2312894"/>
          </a:xfrm>
          <a:prstGeom prst="rect">
            <a:avLst/>
          </a:prstGeom>
          <a:noFill/>
          <a:ln w="19050">
            <a:solidFill>
              <a:srgbClr val="C00000"/>
            </a:solidFill>
          </a:ln>
        </p:spPr>
        <p:txBody>
          <a:bodyPr wrap="square" rtlCol="0">
            <a:spAutoFit/>
          </a:bodyPr>
          <a:lstStyle/>
          <a:p>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9">
            <a:extLst>
              <a:ext uri="{FF2B5EF4-FFF2-40B4-BE49-F238E27FC236}">
                <a16:creationId xmlns:a16="http://schemas.microsoft.com/office/drawing/2014/main" id="{E846B0B1-62D1-1D41-F015-A58C34286EEE}"/>
              </a:ext>
            </a:extLst>
          </p:cNvPr>
          <p:cNvSpPr txBox="1"/>
          <p:nvPr/>
        </p:nvSpPr>
        <p:spPr>
          <a:xfrm>
            <a:off x="677452" y="794841"/>
            <a:ext cx="2303140"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不同模型对比</a:t>
            </a:r>
            <a:endParaRPr sz="2400" spc="300" dirty="0">
              <a:solidFill>
                <a:schemeClr val="tx1">
                  <a:lumMod val="75000"/>
                  <a:lumOff val="25000"/>
                </a:schemeClr>
              </a:solidFill>
              <a:ea typeface="YouSheBiaoTiHei" pitchFamily="2" charset="-122"/>
              <a:sym typeface="Lato"/>
            </a:endParaRPr>
          </a:p>
        </p:txBody>
      </p:sp>
      <p:pic>
        <p:nvPicPr>
          <p:cNvPr id="4" name="图片 3">
            <a:extLst>
              <a:ext uri="{FF2B5EF4-FFF2-40B4-BE49-F238E27FC236}">
                <a16:creationId xmlns:a16="http://schemas.microsoft.com/office/drawing/2014/main" id="{38103039-A28C-14CB-29AD-6AA30A8AA1A6}"/>
              </a:ext>
            </a:extLst>
          </p:cNvPr>
          <p:cNvPicPr>
            <a:picLocks noChangeAspect="1"/>
          </p:cNvPicPr>
          <p:nvPr/>
        </p:nvPicPr>
        <p:blipFill>
          <a:blip r:embed="rId2"/>
          <a:stretch>
            <a:fillRect/>
          </a:stretch>
        </p:blipFill>
        <p:spPr>
          <a:xfrm>
            <a:off x="2693009" y="1324470"/>
            <a:ext cx="6059733" cy="3035346"/>
          </a:xfrm>
          <a:prstGeom prst="rect">
            <a:avLst/>
          </a:prstGeom>
        </p:spPr>
      </p:pic>
      <p:sp>
        <p:nvSpPr>
          <p:cNvPr id="5" name="文本框 4">
            <a:extLst>
              <a:ext uri="{FF2B5EF4-FFF2-40B4-BE49-F238E27FC236}">
                <a16:creationId xmlns:a16="http://schemas.microsoft.com/office/drawing/2014/main" id="{0156A227-5323-14B1-85D7-E34D541DF87F}"/>
              </a:ext>
            </a:extLst>
          </p:cNvPr>
          <p:cNvSpPr txBox="1"/>
          <p:nvPr/>
        </p:nvSpPr>
        <p:spPr>
          <a:xfrm>
            <a:off x="1431313" y="4280686"/>
            <a:ext cx="8741387" cy="2270814"/>
          </a:xfrm>
          <a:prstGeom prst="rect">
            <a:avLst/>
          </a:prstGeom>
          <a:noFill/>
        </p:spPr>
        <p:txBody>
          <a:bodyPr wrap="square" rtlCol="0">
            <a:spAutoFit/>
          </a:bodyPr>
          <a:lstStyle/>
          <a:p>
            <a:pPr>
              <a:lnSpc>
                <a:spcPct val="150000"/>
              </a:lnSpc>
            </a:pPr>
            <a:r>
              <a:rPr lang="en-US" altLang="zh-CN" sz="1600" dirty="0" err="1"/>
              <a:t>Unet</a:t>
            </a:r>
            <a:r>
              <a:rPr lang="zh-CN" altLang="en-US" sz="1600" dirty="0"/>
              <a:t>：跳跃连接可以帮助传播在池化操作丢失的空间信息，以帮助通过编码</a:t>
            </a:r>
            <a:r>
              <a:rPr lang="en-US" altLang="zh-CN" sz="1600" dirty="0"/>
              <a:t>-</a:t>
            </a:r>
            <a:r>
              <a:rPr lang="zh-CN" altLang="en-US" sz="1600" dirty="0"/>
              <a:t>解码过程恢复完整的空间分辨率。</a:t>
            </a:r>
            <a:endParaRPr lang="en-US" altLang="zh-CN" sz="1600" dirty="0"/>
          </a:p>
          <a:p>
            <a:pPr>
              <a:lnSpc>
                <a:spcPct val="150000"/>
              </a:lnSpc>
            </a:pPr>
            <a:r>
              <a:rPr lang="en-US" altLang="zh-CN" sz="1600" dirty="0" err="1"/>
              <a:t>UNet</a:t>
            </a:r>
            <a:r>
              <a:rPr lang="en-US" altLang="zh-CN" sz="1600" dirty="0"/>
              <a:t>++</a:t>
            </a:r>
            <a:r>
              <a:rPr lang="zh-CN" altLang="en-US" sz="1600" dirty="0"/>
              <a:t>：直接用嵌套的密集跳跃连接替换普通跳跃连接，通过引入一系列卷积的密集连接，缩小了编码器和解码器子网络之间的语义差距，并获得了更好的分割性能。</a:t>
            </a:r>
            <a:endParaRPr lang="en-US" altLang="zh-CN" sz="1600" dirty="0"/>
          </a:p>
          <a:p>
            <a:pPr>
              <a:lnSpc>
                <a:spcPct val="150000"/>
              </a:lnSpc>
            </a:pPr>
            <a:r>
              <a:rPr lang="en-US" altLang="zh-CN" sz="1600" dirty="0" err="1"/>
              <a:t>MultiResUNet</a:t>
            </a:r>
            <a:r>
              <a:rPr lang="zh-CN" altLang="en-US" sz="1600" dirty="0"/>
              <a:t>：编码器特征和相同级别的解码器特征之间可能存在语义鸿沟，因此引入了具有剩余结构的</a:t>
            </a:r>
            <a:r>
              <a:rPr lang="en-US" altLang="zh-CN" sz="1600" dirty="0"/>
              <a:t>Res Path</a:t>
            </a:r>
            <a:r>
              <a:rPr lang="zh-CN" altLang="en-US" sz="1600" dirty="0"/>
              <a:t>以改进跳过连接。</a:t>
            </a:r>
          </a:p>
        </p:txBody>
      </p:sp>
    </p:spTree>
    <p:extLst>
      <p:ext uri="{BB962C8B-B14F-4D97-AF65-F5344CB8AC3E}">
        <p14:creationId xmlns:p14="http://schemas.microsoft.com/office/powerpoint/2010/main" val="191243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74525"/>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p:txBody>
      </p:sp>
      <p:pic>
        <p:nvPicPr>
          <p:cNvPr id="3" name="图片 2">
            <a:extLst>
              <a:ext uri="{FF2B5EF4-FFF2-40B4-BE49-F238E27FC236}">
                <a16:creationId xmlns:a16="http://schemas.microsoft.com/office/drawing/2014/main" id="{CC019E40-1902-8D3B-A294-587A2BB893E4}"/>
              </a:ext>
            </a:extLst>
          </p:cNvPr>
          <p:cNvPicPr>
            <a:picLocks noChangeAspect="1"/>
          </p:cNvPicPr>
          <p:nvPr/>
        </p:nvPicPr>
        <p:blipFill>
          <a:blip r:embed="rId2"/>
          <a:stretch>
            <a:fillRect/>
          </a:stretch>
        </p:blipFill>
        <p:spPr>
          <a:xfrm>
            <a:off x="1009201" y="1335572"/>
            <a:ext cx="8659233" cy="4657263"/>
          </a:xfrm>
          <a:prstGeom prst="rect">
            <a:avLst/>
          </a:prstGeom>
        </p:spPr>
      </p:pic>
    </p:spTree>
    <p:extLst>
      <p:ext uri="{BB962C8B-B14F-4D97-AF65-F5344CB8AC3E}">
        <p14:creationId xmlns:p14="http://schemas.microsoft.com/office/powerpoint/2010/main" val="284625144"/>
      </p:ext>
    </p:extLst>
  </p:cSld>
  <p:clrMapOvr>
    <a:masterClrMapping/>
  </p:clrMapOvr>
</p:sld>
</file>

<file path=ppt/theme/theme1.xml><?xml version="1.0" encoding="utf-8"?>
<a:theme xmlns:a="http://schemas.openxmlformats.org/drawingml/2006/main" name="www.2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11057</TotalTime>
  <Words>1058</Words>
  <Application>Microsoft Office PowerPoint</Application>
  <PresentationFormat>宽屏</PresentationFormat>
  <Paragraphs>169</Paragraphs>
  <Slides>19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PINGFANGM</vt:lpstr>
      <vt:lpstr>Source Han Sans SC</vt:lpstr>
      <vt:lpstr>YouSheBiaoTiHei</vt:lpstr>
      <vt:lpstr>等线</vt:lpstr>
      <vt:lpstr>等线 Light</vt:lpstr>
      <vt:lpstr>华文中宋</vt:lpstr>
      <vt:lpstr>宋体</vt:lpstr>
      <vt:lpstr>优设标题黑</vt:lpstr>
      <vt:lpstr>Arial</vt:lpstr>
      <vt:lpstr>Cambria Math</vt:lpstr>
      <vt:lpstr>Wingdings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A6333</cp:lastModifiedBy>
  <cp:revision>30</cp:revision>
  <dcterms:created xsi:type="dcterms:W3CDTF">2021-05-18T08:51:17Z</dcterms:created>
  <dcterms:modified xsi:type="dcterms:W3CDTF">2022-10-20T13:30:51Z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FB7780AF960E4B5CBA7C46FFDD115AA0</vt:lpwstr>
  </property>
</Properties>
</file>