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281" r:id="rId5"/>
    <p:sldId id="259" r:id="rId6"/>
    <p:sldId id="341" r:id="rId7"/>
    <p:sldId id="372" r:id="rId8"/>
    <p:sldId id="261" r:id="rId9"/>
    <p:sldId id="365" r:id="rId10"/>
    <p:sldId id="374" r:id="rId11"/>
    <p:sldId id="262" r:id="rId12"/>
    <p:sldId id="371" r:id="rId13"/>
    <p:sldId id="366" r:id="rId14"/>
    <p:sldId id="321" r:id="rId15"/>
    <p:sldId id="367" r:id="rId16"/>
    <p:sldId id="368" r:id="rId17"/>
    <p:sldId id="369" r:id="rId18"/>
    <p:sldId id="370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914525" y="4559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397375" y="753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59" name="文本框 58"/>
          <p:cNvSpPr txBox="1"/>
          <p:nvPr userDrawn="1"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503" y="216769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9" y="2013434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1605" y="2941320"/>
            <a:ext cx="95091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Restormer: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Efficient Transformer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for </a:t>
            </a:r>
            <a:r>
              <a:rPr lang="en-US" altLang="zh-CN" sz="3200" b="1" u="sng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High-Resolution Image Restoration</a:t>
            </a:r>
            <a:endParaRPr lang="en-US" altLang="zh-CN" sz="3200" b="1" u="sng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8960" y="4986655"/>
            <a:ext cx="11054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Proceedings of the IEEE/CVF Conference on Computer Vision and Pattern Recognition (CVPR), 2022, pp. 5728-5739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49995" y="5354955"/>
            <a:ext cx="58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Oral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PixelShuffle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1202055"/>
            <a:ext cx="10346055" cy="2710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355" y="5854065"/>
            <a:ext cx="118459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Shi W, Caballero J, Huszár F, et al. Real-time single image and video super-resolution using an efficient sub-pixel convolutional neural network[C]//Proceedings of the IEEE conference on computer vision and pattern recognition. 2016: 1874-1883.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Progressive Learning Strategy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837565"/>
            <a:ext cx="9317990" cy="5464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7040" y="95059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 this process, the network is trained</a:t>
            </a:r>
            <a:endParaRPr lang="zh-CN" altLang="en-US"/>
          </a:p>
          <a:p>
            <a:r>
              <a:rPr lang="zh-CN" altLang="en-US"/>
              <a:t>on small patches and large batches in early epochs, and on</a:t>
            </a:r>
            <a:endParaRPr lang="zh-CN" altLang="en-US"/>
          </a:p>
          <a:p>
            <a:r>
              <a:rPr lang="zh-CN" altLang="en-US"/>
              <a:t>gradually large image patches and small batches in later</a:t>
            </a:r>
            <a:endParaRPr lang="zh-CN" altLang="en-US"/>
          </a:p>
          <a:p>
            <a:r>
              <a:rPr lang="zh-CN" altLang="en-US"/>
              <a:t>epochs. This training strategy helps Restormer to learn con-</a:t>
            </a:r>
            <a:endParaRPr lang="zh-CN" altLang="en-US"/>
          </a:p>
          <a:p>
            <a:r>
              <a:rPr lang="zh-CN" altLang="en-US"/>
              <a:t>text from large images, and subsequently provides qual-</a:t>
            </a:r>
            <a:endParaRPr lang="zh-CN" altLang="en-US"/>
          </a:p>
          <a:p>
            <a:r>
              <a:rPr lang="zh-CN" altLang="en-US"/>
              <a:t>ity performance improvements at test time.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27040" y="378333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CNN-based restoration models are usually trained on</a:t>
            </a:r>
            <a:endParaRPr lang="zh-CN" altLang="en-US"/>
          </a:p>
          <a:p>
            <a:r>
              <a:rPr lang="zh-CN" altLang="en-US"/>
              <a:t>fixed-size image patches. However, training a Transformer</a:t>
            </a:r>
            <a:endParaRPr lang="zh-CN" altLang="en-US"/>
          </a:p>
          <a:p>
            <a:r>
              <a:rPr lang="zh-CN" altLang="en-US"/>
              <a:t>model on small cropped patches may not encode the global</a:t>
            </a:r>
            <a:endParaRPr lang="zh-CN" altLang="en-US"/>
          </a:p>
          <a:p>
            <a:r>
              <a:rPr lang="zh-CN" altLang="en-US"/>
              <a:t>image statistics, thereby providing suboptimal performance</a:t>
            </a:r>
            <a:endParaRPr lang="zh-CN" altLang="en-US"/>
          </a:p>
          <a:p>
            <a:r>
              <a:rPr lang="zh-CN" altLang="en-US"/>
              <a:t>on full-resolution images at test time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803910"/>
            <a:ext cx="9456420" cy="5653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05" y="497840"/>
            <a:ext cx="4241165" cy="3959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4457700"/>
            <a:ext cx="7686675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90" y="803910"/>
            <a:ext cx="8478520" cy="567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807335"/>
            <a:ext cx="7934325" cy="3762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3910"/>
            <a:ext cx="7934325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Ablation Studies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5" y="803910"/>
            <a:ext cx="5913755" cy="3282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" y="4172585"/>
            <a:ext cx="11407140" cy="219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2065"/>
            <a:ext cx="9034145" cy="684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Restoration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47775"/>
            <a:ext cx="6096000" cy="436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Motivation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835" y="915035"/>
            <a:ext cx="152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660400" y="865505"/>
            <a:ext cx="108585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CNNs  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Conv( </a:t>
            </a:r>
            <a:r>
              <a:rPr lang="zh-CN" altLang="en-US" sz="2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局部连接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</a:t>
            </a:r>
            <a:r>
              <a:rPr lang="zh-CN" sz="2000">
                <a:solidFill>
                  <a:srgbClr val="0000C0"/>
                </a:solidFill>
                <a:sym typeface="+mn-ea"/>
              </a:rPr>
              <a:t>有限的感受野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,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计算复杂度低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平移等变性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	-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优点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计算复杂度低、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平移等变性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	- </a:t>
            </a:r>
            <a:r>
              <a:rPr lang="zh-CN" altLang="en-US" sz="2000">
                <a:solidFill>
                  <a:srgbClr val="0000C0"/>
                </a:solidFill>
                <a:latin typeface="Times New Roman" panose="02020603050405020304" charset="0"/>
                <a:cs typeface="Times New Roman" panose="02020603050405020304" charset="0"/>
              </a:rPr>
              <a:t>缺点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sz="2000">
                <a:solidFill>
                  <a:srgbClr val="0000C0"/>
                </a:solidFill>
                <a:sym typeface="+mn-ea"/>
              </a:rPr>
              <a:t>有限的感受野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2353945"/>
            <a:ext cx="10858500" cy="14700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fontAlgn="auto">
              <a:lnSpc>
                <a:spcPct val="140000"/>
              </a:lnSpc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Transformers  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Attention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全局连接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</a:t>
            </a:r>
            <a:r>
              <a:rPr lang="zh-CN" sz="2000">
                <a:solidFill>
                  <a:srgbClr val="FF0000"/>
                </a:solidFill>
                <a:sym typeface="+mn-ea"/>
              </a:rPr>
              <a:t>长程相互作用</a:t>
            </a:r>
            <a:r>
              <a:rPr lang="zh-CN" sz="2000">
                <a:solidFill>
                  <a:srgbClr val="0000C0"/>
                </a:solidFill>
                <a:sym typeface="+mn-ea"/>
              </a:rPr>
              <a:t> 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,</a:t>
            </a:r>
            <a:r>
              <a:rPr lang="zh-CN" altLang="en-US" sz="2000">
                <a:solidFill>
                  <a:srgbClr val="0000C0"/>
                </a:solidFill>
                <a:sym typeface="+mn-ea"/>
              </a:rPr>
              <a:t>计算复杂度高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(O(W</a:t>
            </a:r>
            <a:r>
              <a:rPr lang="en-US" altLang="zh-CN" sz="2000" baseline="30000">
                <a:solidFill>
                  <a:srgbClr val="0000C0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H</a:t>
            </a:r>
            <a:r>
              <a:rPr lang="en-US" altLang="zh-CN" sz="2000" baseline="30000">
                <a:solidFill>
                  <a:srgbClr val="0000C0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))</a:t>
            </a:r>
            <a:r>
              <a:rPr lang="en-US" altLang="zh-CN" sz="200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]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4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	-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优点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zh-CN" sz="2000">
                <a:solidFill>
                  <a:srgbClr val="FF0000"/>
                </a:solidFill>
                <a:sym typeface="+mn-ea"/>
              </a:rPr>
              <a:t>长程相互作用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4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- </a:t>
            </a:r>
            <a:r>
              <a:rPr lang="zh-CN" altLang="en-US" sz="2000">
                <a:solidFill>
                  <a:srgbClr val="000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缺点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2000">
                <a:solidFill>
                  <a:srgbClr val="0000C0"/>
                </a:solidFill>
                <a:sym typeface="+mn-ea"/>
              </a:rPr>
              <a:t>计算复杂度高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(O(W</a:t>
            </a:r>
            <a:r>
              <a:rPr lang="en-US" altLang="zh-CN" sz="2000" baseline="30000">
                <a:solidFill>
                  <a:srgbClr val="0000C0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H</a:t>
            </a:r>
            <a:r>
              <a:rPr lang="en-US" altLang="zh-CN" sz="2000" baseline="30000">
                <a:solidFill>
                  <a:srgbClr val="0000C0"/>
                </a:solidFill>
                <a:sym typeface="+mn-ea"/>
              </a:rPr>
              <a:t>2</a:t>
            </a:r>
            <a:r>
              <a:rPr lang="en-US" altLang="zh-CN" sz="2000">
                <a:solidFill>
                  <a:srgbClr val="0000C0"/>
                </a:solidFill>
                <a:sym typeface="+mn-ea"/>
              </a:rPr>
              <a:t>))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zh-CN" altLang="en-US" sz="2000">
                <a:solidFill>
                  <a:srgbClr val="000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无平移等变性</a:t>
            </a:r>
            <a:endParaRPr lang="zh-CN" altLang="en-US" sz="2000">
              <a:solidFill>
                <a:srgbClr val="0000C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7450" y="3378835"/>
            <a:ext cx="2545080" cy="4121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0" idx="2"/>
            <a:endCxn id="15" idx="0"/>
          </p:cNvCxnSpPr>
          <p:nvPr/>
        </p:nvCxnSpPr>
        <p:spPr>
          <a:xfrm>
            <a:off x="3729990" y="3790950"/>
            <a:ext cx="0" cy="891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22700" y="404304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无法用在高分辨率图像恢复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991485" y="4682490"/>
            <a:ext cx="1477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Restormer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661035" y="5267325"/>
            <a:ext cx="10857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设计</a:t>
            </a:r>
            <a:r>
              <a:rPr sz="2400"/>
              <a:t>一种高效的Transformer模型，可以</a:t>
            </a:r>
            <a:r>
              <a:rPr lang="zh-CN" sz="2400"/>
              <a:t>用于</a:t>
            </a:r>
            <a:r>
              <a:rPr sz="2400">
                <a:sym typeface="+mn-ea"/>
              </a:rPr>
              <a:t>高分辨率图像</a:t>
            </a:r>
            <a:r>
              <a:rPr sz="2400"/>
              <a:t>恢复任务。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875982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Self-Attention</a:t>
            </a: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）时间复杂度分析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803910"/>
            <a:ext cx="10858500" cy="476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(B,C,H,W)</a:t>
            </a:r>
            <a:endParaRPr lang="en-US" altLang="zh-CN" sz="2400"/>
          </a:p>
          <a:p>
            <a:pPr algn="l"/>
            <a:r>
              <a:rPr lang="en-US" altLang="zh-CN" sz="2400"/>
              <a:t>ViT: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>
                <a:sym typeface="+mn-ea"/>
              </a:rPr>
              <a:t>,C,H,W)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</a:t>
            </a:r>
            <a:r>
              <a:rPr lang="en-US" altLang="zh-CN" sz="2400"/>
              <a:t>-&gt;(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/>
              <a:t>,C*16*16,H/16,W/16)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-&gt;(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>
                <a:sym typeface="+mn-ea"/>
              </a:rPr>
              <a:t>,C*16*16,H/16*W/16)</a:t>
            </a:r>
            <a:endParaRPr lang="en-US" altLang="zh-CN" sz="2400"/>
          </a:p>
          <a:p>
            <a:pPr algn="l"/>
            <a:r>
              <a:rPr lang="en-US" altLang="zh-CN" sz="2400"/>
              <a:t>   </a:t>
            </a:r>
            <a:r>
              <a:rPr lang="en-US" altLang="zh-CN" sz="2400">
                <a:sym typeface="+mn-ea"/>
              </a:rPr>
              <a:t>-&gt;(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>
                <a:sym typeface="+mn-ea"/>
              </a:rPr>
              <a:t>,d,n)</a:t>
            </a:r>
            <a:endParaRPr lang="en-US" altLang="zh-CN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-&gt;(B,n,d)</a:t>
            </a:r>
            <a:endParaRPr lang="en-US" altLang="zh-CN" sz="2400"/>
          </a:p>
          <a:p>
            <a:r>
              <a:rPr lang="en-US" altLang="zh-CN" sz="2400"/>
              <a:t>Q</a:t>
            </a:r>
            <a:r>
              <a:rPr lang="en-US" altLang="zh-CN" sz="2400">
                <a:sym typeface="+mn-ea"/>
              </a:rPr>
              <a:t>(B,n,d)</a:t>
            </a:r>
            <a:endParaRPr lang="en-US" altLang="zh-CN" sz="2400">
              <a:sym typeface="+mn-ea"/>
            </a:endParaRPr>
          </a:p>
          <a:p>
            <a:r>
              <a:rPr lang="en-US" altLang="zh-CN" sz="2400"/>
              <a:t>K</a:t>
            </a:r>
            <a:r>
              <a:rPr lang="en-US" altLang="zh-CN" sz="2400">
                <a:sym typeface="+mn-ea"/>
              </a:rPr>
              <a:t>(B,n,d)</a:t>
            </a:r>
            <a:endParaRPr lang="en-US" altLang="zh-CN" sz="2400">
              <a:sym typeface="+mn-ea"/>
            </a:endParaRPr>
          </a:p>
          <a:p>
            <a:r>
              <a:rPr lang="en-US" altLang="zh-CN" sz="2400"/>
              <a:t>V</a:t>
            </a:r>
            <a:r>
              <a:rPr lang="en-US" altLang="zh-CN" sz="2400">
                <a:sym typeface="+mn-ea"/>
              </a:rPr>
              <a:t>(B,n,d)</a:t>
            </a:r>
            <a:endParaRPr lang="en-US" altLang="zh-CN" sz="2400"/>
          </a:p>
          <a:p>
            <a:r>
              <a:rPr lang="en-US" altLang="zh-CN" sz="2400"/>
              <a:t>Q@K</a:t>
            </a:r>
            <a:r>
              <a:rPr lang="zh-CN" altLang="en-US" sz="2400"/>
              <a:t>的复杂度：</a:t>
            </a:r>
            <a:r>
              <a:rPr lang="en-US" altLang="zh-CN" sz="2400">
                <a:sym typeface="+mn-ea"/>
              </a:rPr>
              <a:t>(1,n,d)@(1,n,d)</a:t>
            </a:r>
            <a:r>
              <a:rPr lang="en-US" altLang="zh-CN" sz="2400" baseline="30000">
                <a:sym typeface="+mn-ea"/>
              </a:rPr>
              <a:t>T</a:t>
            </a:r>
            <a:endParaRPr lang="zh-CN" altLang="en-US" sz="2400" baseline="30000"/>
          </a:p>
          <a:p>
            <a:r>
              <a:rPr lang="zh-CN" altLang="en-US" sz="2400"/>
              <a:t>矩阵乘法的复杂度：</a:t>
            </a:r>
            <a:r>
              <a:rPr lang="en-US" altLang="zh-CN" sz="2400"/>
              <a:t>A(n*m),B(m*n)  O(n*m*n)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(1,n,d)@(1,n,d)</a:t>
            </a:r>
            <a:r>
              <a:rPr lang="en-US" altLang="zh-CN" sz="2400" baseline="30000">
                <a:sym typeface="+mn-ea"/>
              </a:rPr>
              <a:t>T</a:t>
            </a:r>
            <a:r>
              <a:rPr lang="en-US" altLang="zh-CN" sz="2400">
                <a:sym typeface="+mn-ea"/>
              </a:rPr>
              <a:t> -&gt; O(n</a:t>
            </a:r>
            <a:r>
              <a:rPr lang="en-US" altLang="zh-CN" sz="2400" baseline="30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d)-&gt;O((H/16*W/16)</a:t>
            </a:r>
            <a:r>
              <a:rPr lang="en-US" altLang="zh-CN" sz="2400" baseline="30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 C*16*16)-&gt;O(H</a:t>
            </a:r>
            <a:r>
              <a:rPr lang="en-US" altLang="zh-CN" sz="2400" baseline="30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W</a:t>
            </a:r>
            <a:r>
              <a:rPr lang="en-US" altLang="zh-CN" sz="2400" baseline="30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C)</a:t>
            </a:r>
            <a:endParaRPr lang="zh-CN" altLang="en-US" sz="2400">
              <a:sym typeface="+mn-ea"/>
            </a:endParaRPr>
          </a:p>
          <a:p>
            <a:endParaRPr lang="zh-CN" altLang="en-US" sz="2400" baseline="30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j-cs"/>
              </a:rPr>
              <a:t>Restormer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1157605"/>
            <a:ext cx="1125347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MDTA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311275"/>
            <a:ext cx="5311140" cy="19919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27040" y="156527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DW</a:t>
            </a:r>
            <a:r>
              <a:rPr lang="zh-CN" altLang="en-US" b="1"/>
              <a:t>引入空间局部语义 </a:t>
            </a:r>
            <a:endParaRPr lang="zh-CN" altLang="en-US" b="1"/>
          </a:p>
          <a:p>
            <a:r>
              <a:rPr lang="en-US" altLang="zh-CN" b="1"/>
              <a:t>2 </a:t>
            </a:r>
            <a:r>
              <a:rPr lang="zh-CN" altLang="en-US" b="1"/>
              <a:t>它确保了在计算基于协方差的注意力图时，像素之间的上下文全局关系被隐含地模拟出来。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" y="4391025"/>
            <a:ext cx="4206875" cy="972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3684905"/>
            <a:ext cx="4477385" cy="32448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344920" y="344551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43650" y="359156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44920" y="373761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343650" y="388366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7268845" y="366522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7392670" y="366522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7516495" y="366522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7640320" y="366522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937250" y="348107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531610" y="3001645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HW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228965" y="348107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HW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743190" y="277431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9262745" y="329184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400"/>
          </a:p>
        </p:txBody>
      </p:sp>
      <p:sp>
        <p:nvSpPr>
          <p:cNvPr id="21" name="椭圆 20"/>
          <p:cNvSpPr/>
          <p:nvPr/>
        </p:nvSpPr>
        <p:spPr>
          <a:xfrm>
            <a:off x="9673590" y="329184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83800" y="329184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494645" y="329184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757285" y="403161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9860915" y="283210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236710" y="3272155"/>
            <a:ext cx="3943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</a:t>
            </a:r>
            <a:r>
              <a:rPr lang="en-US" altLang="zh-CN" sz="1400" baseline="-25000"/>
              <a:t>11</a:t>
            </a:r>
            <a:endParaRPr lang="en-US" altLang="zh-CN" sz="1400" baseline="-25000"/>
          </a:p>
        </p:txBody>
      </p:sp>
      <p:sp>
        <p:nvSpPr>
          <p:cNvPr id="39" name="椭圆 38"/>
          <p:cNvSpPr/>
          <p:nvPr/>
        </p:nvSpPr>
        <p:spPr>
          <a:xfrm>
            <a:off x="9265285" y="373507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400"/>
          </a:p>
        </p:txBody>
      </p:sp>
      <p:sp>
        <p:nvSpPr>
          <p:cNvPr id="40" name="椭圆 39"/>
          <p:cNvSpPr/>
          <p:nvPr/>
        </p:nvSpPr>
        <p:spPr>
          <a:xfrm>
            <a:off x="9676130" y="373507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86340" y="373507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497185" y="373507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239250" y="3715385"/>
            <a:ext cx="3943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</a:t>
            </a:r>
            <a:r>
              <a:rPr lang="en-US" altLang="zh-CN" sz="1400" baseline="-25000"/>
              <a:t>21</a:t>
            </a:r>
            <a:endParaRPr lang="en-US" altLang="zh-CN" sz="1400" baseline="-25000"/>
          </a:p>
        </p:txBody>
      </p:sp>
      <p:sp>
        <p:nvSpPr>
          <p:cNvPr id="44" name="椭圆 43"/>
          <p:cNvSpPr/>
          <p:nvPr/>
        </p:nvSpPr>
        <p:spPr>
          <a:xfrm>
            <a:off x="9265285" y="417830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400"/>
          </a:p>
        </p:txBody>
      </p:sp>
      <p:sp>
        <p:nvSpPr>
          <p:cNvPr id="45" name="椭圆 44"/>
          <p:cNvSpPr/>
          <p:nvPr/>
        </p:nvSpPr>
        <p:spPr>
          <a:xfrm>
            <a:off x="9676130" y="417830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086340" y="417830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497185" y="4178300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239250" y="4158615"/>
            <a:ext cx="3943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</a:t>
            </a:r>
            <a:r>
              <a:rPr lang="en-US" altLang="zh-CN" sz="1400" baseline="-25000"/>
              <a:t>31</a:t>
            </a:r>
            <a:endParaRPr lang="en-US" altLang="zh-CN" sz="1400" baseline="-25000"/>
          </a:p>
        </p:txBody>
      </p:sp>
      <p:sp>
        <p:nvSpPr>
          <p:cNvPr id="49" name="椭圆 48"/>
          <p:cNvSpPr/>
          <p:nvPr/>
        </p:nvSpPr>
        <p:spPr>
          <a:xfrm>
            <a:off x="9262745" y="4598035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400"/>
          </a:p>
        </p:txBody>
      </p:sp>
      <p:sp>
        <p:nvSpPr>
          <p:cNvPr id="50" name="椭圆 49"/>
          <p:cNvSpPr/>
          <p:nvPr/>
        </p:nvSpPr>
        <p:spPr>
          <a:xfrm>
            <a:off x="9673590" y="4598035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83800" y="4598035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494645" y="4598035"/>
            <a:ext cx="315595" cy="296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9236710" y="4578350"/>
            <a:ext cx="3943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</a:t>
            </a:r>
            <a:r>
              <a:rPr lang="en-US" altLang="zh-CN" sz="1400" baseline="-25000"/>
              <a:t>41</a:t>
            </a:r>
            <a:endParaRPr lang="en-US" altLang="zh-CN" sz="1400" baseline="-25000"/>
          </a:p>
        </p:txBody>
      </p:sp>
      <p:sp>
        <p:nvSpPr>
          <p:cNvPr id="65" name="文本框 64"/>
          <p:cNvSpPr txBox="1"/>
          <p:nvPr/>
        </p:nvSpPr>
        <p:spPr>
          <a:xfrm>
            <a:off x="9636760" y="3281680"/>
            <a:ext cx="3943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</a:t>
            </a:r>
            <a:r>
              <a:rPr lang="en-US" altLang="zh-CN" sz="1400" baseline="-25000"/>
              <a:t>12</a:t>
            </a:r>
            <a:endParaRPr lang="en-US" altLang="zh-CN" sz="1400" baseline="-25000"/>
          </a:p>
        </p:txBody>
      </p:sp>
      <p:sp>
        <p:nvSpPr>
          <p:cNvPr id="66" name="文本框 65"/>
          <p:cNvSpPr txBox="1"/>
          <p:nvPr/>
        </p:nvSpPr>
        <p:spPr>
          <a:xfrm>
            <a:off x="10046970" y="3275330"/>
            <a:ext cx="3943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</a:t>
            </a:r>
            <a:r>
              <a:rPr lang="en-US" altLang="zh-CN" sz="1400" baseline="-25000"/>
              <a:t>13</a:t>
            </a:r>
            <a:endParaRPr lang="en-US" altLang="zh-CN" sz="1400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10476865" y="3275965"/>
            <a:ext cx="3943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</a:t>
            </a:r>
            <a:r>
              <a:rPr lang="en-US" altLang="zh-CN" sz="1400" baseline="-25000"/>
              <a:t>14</a:t>
            </a:r>
            <a:endParaRPr lang="en-US" altLang="zh-CN" sz="1400" baseline="-25000"/>
          </a:p>
        </p:txBody>
      </p:sp>
      <p:cxnSp>
        <p:nvCxnSpPr>
          <p:cNvPr id="68" name="直接连接符 67"/>
          <p:cNvCxnSpPr/>
          <p:nvPr/>
        </p:nvCxnSpPr>
        <p:spPr>
          <a:xfrm>
            <a:off x="6608445" y="4894580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7516495" y="5182235"/>
            <a:ext cx="929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531610" y="4822825"/>
            <a:ext cx="124460" cy="14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919085" y="4660265"/>
            <a:ext cx="124460" cy="14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286500" y="45167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pixel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7673975" y="434911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pixel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875982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MDTA</a:t>
            </a:r>
            <a:r>
              <a:rPr lang="zh-CN" altLang="en-US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时间复杂度分析</a:t>
            </a:r>
            <a:endParaRPr lang="zh-CN" altLang="en-US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803910"/>
            <a:ext cx="108585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(B,C,H,W)</a:t>
            </a:r>
            <a:endParaRPr lang="en-US" altLang="zh-CN" sz="2400"/>
          </a:p>
          <a:p>
            <a:pPr algn="l"/>
            <a:r>
              <a:rPr lang="en-US" altLang="zh-CN" sz="2400"/>
              <a:t>Q </a:t>
            </a:r>
            <a:r>
              <a:rPr lang="en-US" altLang="zh-CN" sz="2400">
                <a:sym typeface="+mn-ea"/>
              </a:rPr>
              <a:t>(B,C,H*W)</a:t>
            </a:r>
            <a:endParaRPr lang="en-US" altLang="zh-CN" sz="2400">
              <a:sym typeface="+mn-ea"/>
            </a:endParaRPr>
          </a:p>
          <a:p>
            <a:r>
              <a:rPr lang="en-US" altLang="zh-CN" sz="2400"/>
              <a:t>K </a:t>
            </a:r>
            <a:r>
              <a:rPr lang="en-US" altLang="zh-CN" sz="2400">
                <a:sym typeface="+mn-ea"/>
              </a:rPr>
              <a:t>(B,C,</a:t>
            </a:r>
            <a:r>
              <a:rPr lang="en-US" altLang="zh-CN" sz="2400">
                <a:sym typeface="+mn-ea"/>
              </a:rPr>
              <a:t>H*W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r>
              <a:rPr lang="en-US" altLang="zh-CN" sz="2400"/>
              <a:t>V </a:t>
            </a:r>
            <a:r>
              <a:rPr lang="en-US" altLang="zh-CN" sz="2400">
                <a:sym typeface="+mn-ea"/>
              </a:rPr>
              <a:t>(B,C,</a:t>
            </a:r>
            <a:r>
              <a:rPr lang="en-US" altLang="zh-CN" sz="2400">
                <a:sym typeface="+mn-ea"/>
              </a:rPr>
              <a:t>H*W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K</a:t>
            </a:r>
            <a:r>
              <a:rPr lang="en-US" altLang="zh-CN" sz="2400"/>
              <a:t>@Q</a:t>
            </a:r>
            <a:r>
              <a:rPr lang="zh-CN" altLang="en-US" sz="2400"/>
              <a:t>的复杂度：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,C,H*W</a:t>
            </a:r>
            <a:r>
              <a:rPr lang="en-US" altLang="zh-CN" sz="2400">
                <a:sym typeface="+mn-ea"/>
              </a:rPr>
              <a:t>)@(</a:t>
            </a:r>
            <a:r>
              <a:rPr lang="en-US" altLang="zh-CN" sz="2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,C,H*W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 baseline="30000">
                <a:sym typeface="+mn-ea"/>
              </a:rPr>
              <a:t>T</a:t>
            </a:r>
            <a:endParaRPr lang="zh-CN" altLang="en-US" sz="2400" baseline="30000"/>
          </a:p>
          <a:p>
            <a:r>
              <a:rPr lang="zh-CN" altLang="en-US" sz="2400"/>
              <a:t>矩阵乘法的复杂度：</a:t>
            </a:r>
            <a:r>
              <a:rPr lang="en-US" altLang="zh-CN" sz="2400"/>
              <a:t>A(n*m),B(m*n)  O(n*m*n)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(1,C,H*W)@(1,C,H*W)</a:t>
            </a:r>
            <a:r>
              <a:rPr lang="en-US" altLang="zh-CN" sz="2400" baseline="30000">
                <a:sym typeface="+mn-ea"/>
              </a:rPr>
              <a:t>T</a:t>
            </a:r>
            <a:r>
              <a:rPr lang="en-US" altLang="zh-CN" sz="2400">
                <a:sym typeface="+mn-ea"/>
              </a:rPr>
              <a:t> -&gt; O(C</a:t>
            </a:r>
            <a:r>
              <a:rPr lang="en-US" altLang="zh-CN" sz="2400" baseline="30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HW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 baseline="30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GDFN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1631950"/>
            <a:ext cx="4352925" cy="1390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0940" y="12636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1 </a:t>
            </a:r>
            <a:r>
              <a:rPr lang="zh-CN" altLang="en-US" b="1"/>
              <a:t>同样强调空间语义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4980940" y="1631950"/>
            <a:ext cx="66421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2 </a:t>
            </a:r>
            <a:r>
              <a:rPr b="1"/>
              <a:t>GDFN中的</a:t>
            </a:r>
            <a:r>
              <a:rPr lang="zh-CN" b="1"/>
              <a:t>门控</a:t>
            </a:r>
            <a:r>
              <a:rPr b="1"/>
              <a:t>机制</a:t>
            </a:r>
            <a:r>
              <a:rPr lang="zh-CN" b="1"/>
              <a:t>，</a:t>
            </a:r>
            <a:r>
              <a:rPr b="1"/>
              <a:t>控制哪些</a:t>
            </a:r>
            <a:r>
              <a:rPr lang="zh-CN" b="1"/>
              <a:t>补充</a:t>
            </a:r>
            <a:r>
              <a:rPr b="1"/>
              <a:t>特征应该向前流动，并允许网络层次结构中的后续层专门关注更精细的图像属性，从而产生高质量的输出。</a:t>
            </a:r>
            <a:endParaRPr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" y="3745230"/>
            <a:ext cx="4776470" cy="787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905" y="5852795"/>
            <a:ext cx="11664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Dauphin Y N, Fan A, Auli M, et al. Language modeling with gated convolutional networks[C]//International conference on machine learning. PMLR, 2017: 933-941.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mMzMjlmYmVkY2QxN2ViNTFmMmRiODdmNGU5Yzk1MmYifQ=="/>
</p:tagLst>
</file>

<file path=ppt/theme/theme1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演示</Application>
  <PresentationFormat>宽屏</PresentationFormat>
  <Paragraphs>236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等线</vt:lpstr>
      <vt:lpstr>Times New Roman</vt:lpstr>
      <vt:lpstr>Arial</vt:lpstr>
      <vt:lpstr>Arial Unicode MS</vt:lpstr>
      <vt:lpstr>Calibri Light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188</cp:revision>
  <dcterms:created xsi:type="dcterms:W3CDTF">2022-05-10T07:17:00Z</dcterms:created>
  <dcterms:modified xsi:type="dcterms:W3CDTF">2022-10-05T13:43:23Z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C14F2D82903C431E850A86A4DB7AF31E</vt:lpwstr>
  </property>
  <property fmtid="{D5CDD505-2E9C-101B-9397-08002B2CF9AE}" pid="3" name="KSOProductBuildVer">
    <vt:lpwstr>2052-11.1.0.12358</vt:lpwstr>
  </property>
</Properties>
</file>