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  <p:sldMasterId id="2147483666" r:id="rId4"/>
  </p:sldMasterIdLst>
  <p:notesMasterIdLst>
    <p:notesMasterId r:id="rId7"/>
  </p:notesMasterIdLst>
  <p:sldIdLst>
    <p:sldId id="3228" r:id="rId5"/>
    <p:sldId id="548" r:id="rId6"/>
    <p:sldId id="3255" r:id="rId8"/>
    <p:sldId id="3256" r:id="rId9"/>
    <p:sldId id="3258" r:id="rId10"/>
    <p:sldId id="3257" r:id="rId11"/>
    <p:sldId id="3264" r:id="rId12"/>
    <p:sldId id="3261" r:id="rId13"/>
    <p:sldId id="3263" r:id="rId14"/>
    <p:sldId id="3269" r:id="rId15"/>
    <p:sldId id="3285" r:id="rId16"/>
    <p:sldId id="3272" r:id="rId17"/>
    <p:sldId id="3273" r:id="rId18"/>
    <p:sldId id="3274" r:id="rId19"/>
    <p:sldId id="3276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8C3"/>
    <a:srgbClr val="1A78C2"/>
    <a:srgbClr val="1B6299"/>
    <a:srgbClr val="8609AD"/>
    <a:srgbClr val="1C6299"/>
    <a:srgbClr val="1B6298"/>
    <a:srgbClr val="96C4D1"/>
    <a:srgbClr val="6F3A97"/>
    <a:srgbClr val="D7E0E6"/>
    <a:srgbClr val="286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8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888" y="579"/>
      </p:cViewPr>
      <p:guideLst>
        <p:guide orient="horz" pos="2224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93C12-D317-442F-945E-D6517EECB5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33A62-8780-4CAA-8D19-25292B7F56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90" y="987428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0" y="987428"/>
            <a:ext cx="617219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7530" indent="0">
              <a:buNone/>
              <a:defRPr sz="2000"/>
            </a:lvl5pPr>
            <a:lvl6pPr marL="2284730" indent="0">
              <a:buNone/>
              <a:defRPr sz="2000"/>
            </a:lvl6pPr>
            <a:lvl7pPr marL="2741930" indent="0">
              <a:buNone/>
              <a:defRPr sz="2000"/>
            </a:lvl7pPr>
            <a:lvl8pPr marL="3198495" indent="0">
              <a:buNone/>
              <a:defRPr sz="2000"/>
            </a:lvl8pPr>
            <a:lvl9pPr marL="3655695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8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8"/>
            <a:ext cx="7734301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000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DC35-3D39-4E5D-813A-1465AB5946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6EB1-3B9C-423A-A463-BABF6B6D69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2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37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5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7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9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6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0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6"/>
            <a:ext cx="5183189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ransition spd="slow" advClick="0" advTm="1000">
    <p:randomBar dir="vert"/>
  </p:transition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546580"/>
            <a:ext cx="12191331" cy="1838567"/>
          </a:xfrm>
          <a:prstGeom prst="rect">
            <a:avLst/>
          </a:prstGeom>
          <a:solidFill>
            <a:srgbClr val="1A7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24353" y="2153727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81" y="2014069"/>
            <a:ext cx="3140616" cy="29035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07012" y="2805987"/>
            <a:ext cx="7470775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765">
              <a:defRPr/>
            </a:pPr>
            <a:r>
              <a:rPr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Multimodal Token Fusion </a:t>
            </a:r>
            <a:endParaRPr sz="4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defTabSz="913765">
              <a:defRPr/>
            </a:pPr>
            <a:r>
              <a:rPr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 Vision Transformers</a:t>
            </a:r>
            <a:endParaRPr sz="4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06900" y="5048885"/>
            <a:ext cx="34245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Accepted by </a:t>
            </a: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CVPR 2022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 advClick="0" advTm="1000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Methodology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1393825"/>
            <a:ext cx="11258550" cy="4267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0400" y="9505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Heterogeneous Modalities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Methodology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555" y="1409700"/>
            <a:ext cx="5505450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Experiments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0400" y="78930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Multimodal Image-to-Image Translation</a:t>
            </a:r>
            <a:endParaRPr lang="zh-CN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50" y="1188085"/>
            <a:ext cx="7708900" cy="5133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Experiments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0400" y="78930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RGB-Depth Semantic Segmentation</a:t>
            </a:r>
            <a:endParaRPr lang="zh-CN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880" y="1188085"/>
            <a:ext cx="6478905" cy="5272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Experiments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0400" y="78930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Vision and Point Cloud 3D Object Detection</a:t>
            </a:r>
            <a:endParaRPr lang="zh-CN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5" y="1216660"/>
            <a:ext cx="6086475" cy="42005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216660"/>
            <a:ext cx="6029325" cy="423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Experiments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0400" y="78930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Ablation Study</a:t>
            </a:r>
            <a:endParaRPr lang="zh-CN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t="1541" b="2422"/>
          <a:stretch>
            <a:fillRect/>
          </a:stretch>
        </p:blipFill>
        <p:spPr>
          <a:xfrm>
            <a:off x="2647315" y="855345"/>
            <a:ext cx="7065010" cy="5674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Title and Authors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625600"/>
            <a:ext cx="10809605" cy="3379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Title and Authors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005205"/>
            <a:ext cx="10857865" cy="5052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Title and Authors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65" y="1842770"/>
            <a:ext cx="7572375" cy="3171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900" y="1462405"/>
            <a:ext cx="3048000" cy="3933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Abstract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46700" y="1402080"/>
            <a:ext cx="635000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提出对于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ViT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endParaRPr 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- 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使用</a:t>
            </a:r>
            <a:r>
              <a:rPr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multiple modalities of dat</a:t>
            </a:r>
            <a:r>
              <a:rPr 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</a:t>
            </a:r>
            <a:r>
              <a:rPr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可以提高性能</a:t>
            </a:r>
            <a:endParaRPr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- 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但</a:t>
            </a:r>
            <a:r>
              <a:rPr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innermodal attentive weights</a:t>
            </a:r>
            <a:r>
              <a:rPr 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可能会被稀释</a:t>
            </a:r>
            <a:endParaRPr lang="zh-CN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提出</a:t>
            </a:r>
            <a:r>
              <a:rPr 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TokenFusion:</a:t>
            </a:r>
            <a:endParaRPr lang="en-US" sz="20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采用投影和聚合的多模态特征替换信息量较少的token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 采用残差位置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对齐来更好地利用模态间的对齐</a:t>
            </a:r>
            <a:endParaRPr lang="zh-CN" altLang="en-US" sz="20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优点：</a:t>
            </a:r>
            <a:endParaRPr 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可以</a:t>
            </a:r>
            <a:r>
              <a:rPr 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学习多模态特征之间的相关性</a:t>
            </a:r>
            <a:endParaRPr 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可以保持</a:t>
            </a:r>
            <a:r>
              <a:rPr 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单模态Transformer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的</a:t>
            </a:r>
            <a:r>
              <a:rPr 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架构</a:t>
            </a:r>
            <a:endParaRPr 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3. 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实验结果</a:t>
            </a:r>
            <a:endParaRPr 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 在各种同质和异质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模态</a:t>
            </a:r>
            <a:r>
              <a:rPr 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上进行了实验</a:t>
            </a:r>
            <a:endParaRPr 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 在三个典型的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应用场景下实现了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SOTA</a:t>
            </a:r>
            <a:endParaRPr lang="zh-CN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793115"/>
            <a:ext cx="4591050" cy="574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Introduction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0400" y="1470025"/>
            <a:ext cx="10962005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扩展</a:t>
            </a: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ViT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处理多模态数据的关键问题</a:t>
            </a: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endParaRPr lang="en-US" altLang="zh-CN" sz="20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- 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来自不同模态的特征应该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如何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、以及在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哪里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发生交互？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两种</a:t>
            </a: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transformer fusion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策略</a:t>
            </a:r>
            <a:endParaRPr lang="zh-CN" altLang="en-US" sz="20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 Alignment-Agnostic fusion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不直接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使用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跨模态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之间的对齐关系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，而是从数据中学习对齐关系</a:t>
            </a:r>
            <a:endParaRPr lang="en-US" altLang="zh-CN" sz="20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	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VL-BERT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and 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ViLT</a:t>
            </a: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L: 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两个不同模态的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在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transformer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层前直接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concat</a:t>
            </a:r>
            <a:endParaRPr lang="en-US" altLang="zh-CN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just"/>
            <a:endParaRPr lang="en-US" altLang="zh-CN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 Alignment-Aware fusion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显式地利用跨模态对齐，但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这可能会破坏单模态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transformer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架构设计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just"/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3. 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所以根据以上两点，可能需要确定要进行多模态投影和融合的</a:t>
            </a: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layers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/</a:t>
            </a: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tokens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/channel</a:t>
            </a: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，并可能需要重新设计架构或重新调整新模型的优化设置</a:t>
            </a:r>
            <a:endParaRPr lang="zh-CN" altLang="en-US" sz="20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—— TokenFusion</a:t>
            </a:r>
            <a:endParaRPr lang="zh-CN" altLang="en-US" sz="20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just"/>
            <a:endParaRPr lang="en-US" altLang="zh-CN" sz="20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Introduction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400" y="1298575"/>
            <a:ext cx="10405745" cy="34766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TokenFusion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的基本思想：</a:t>
            </a:r>
            <a:endParaRPr lang="zh-CN" altLang="en-US" sz="20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修剪多个单模态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transformer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，然后重新利用修剪后的单元进行多模态融合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其中每个剪枝单元由其他模态的投影特征代替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endParaRPr lang="zh-CN" altLang="en-US" sz="20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基本假设：</a:t>
            </a:r>
            <a:endParaRPr lang="zh-CN" altLang="en-US" sz="20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这种融合方案对原始单模态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transformer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的影响有限，因为它保持了重要单元的相对注意关系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 Token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融合在允许多模态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transformer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继承来自单模态预训练的参数方面也更为优越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验证：</a:t>
            </a:r>
            <a:endParaRPr lang="zh-CN" altLang="en-US" sz="20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多模态图像转换、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RGB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-深度语义分、基于图像和点云的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3D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目标检测，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覆盖多达4个公共数据集和7种不同的模式。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Methodology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184400" y="1304290"/>
                <a:ext cx="8186420" cy="39001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input data: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  <m:r>
                              <a:rPr lang="en-US" altLang="zh-CN" sz="20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×</m:t>
                            </m:r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𝐶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}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p>
                    </m:sSubSup>
                  </m:oMath>
                </a14:m>
                <a:endParaRPr lang="en-US" altLang="zh-CN" sz="2000" i="1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/>
                <a:r>
                  <a:rPr lang="en-US" altLang="zh-CN" sz="2000" i="1">
                    <a:latin typeface="Times New Roman" panose="02020603050405020304" charset="0"/>
                    <a:cs typeface="Times New Roman" panose="02020603050405020304" charset="0"/>
                  </a:rPr>
                  <a:t>   N</a:t>
                </a:r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: the number of tokens</a:t>
                </a:r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/>
                <a:r>
                  <a:rPr lang="en-US" altLang="zh-CN" sz="2000" i="1">
                    <a:latin typeface="Times New Roman" panose="02020603050405020304" charset="0"/>
                    <a:cs typeface="Times New Roman" panose="02020603050405020304" charset="0"/>
                  </a:rPr>
                  <a:t>   C</a:t>
                </a:r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: input channels</a:t>
                </a:r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/>
                <a:endParaRPr lang="en-US" altLang="zh-CN" sz="2000" i="1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/>
                <a:r>
                  <a:rPr lang="en-US" altLang="zh-CN" sz="2000" i="1">
                    <a:latin typeface="Times New Roman" panose="02020603050405020304" charset="0"/>
                    <a:cs typeface="Times New Roman" panose="02020603050405020304" charset="0"/>
                  </a:rPr>
                  <a:t>f</a:t>
                </a:r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(</a:t>
                </a:r>
                <a:r>
                  <a:rPr lang="en-US" altLang="zh-CN" sz="2000" i="1">
                    <a:latin typeface="Times New Roman" panose="02020603050405020304" charset="0"/>
                    <a:cs typeface="Times New Roman" panose="02020603050405020304" charset="0"/>
                  </a:rPr>
                  <a:t>x</a:t>
                </a:r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)</a:t>
                </a:r>
                <a:r>
                  <a:rPr lang="en-US" altLang="zh-CN" sz="2000" i="1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is approximated by a transformer based network architecture</a:t>
                </a:r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/>
                <a:endParaRPr lang="en-US" altLang="zh-CN" sz="2000" i="1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/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input token feature of the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</m:oMath>
                </a14:m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-th layer: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 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  <m:r>
                              <a:rPr lang="en-US" altLang="zh-CN" sz="20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×</m:t>
                            </m:r>
                            <m:r>
                              <a:rPr lang="en-US" altLang="zh-CN" sz="20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𝐶</m:t>
                            </m:r>
                            <m:r>
                              <a:rPr lang="en-US" altLang="zh-CN" sz="20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’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}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  </a:t>
                </a:r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/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   </a:t>
                </a:r>
                <a:r>
                  <a:rPr lang="en-US" altLang="zh-CN" sz="2000" i="1">
                    <a:latin typeface="Times New Roman" panose="02020603050405020304" charset="0"/>
                    <a:cs typeface="Times New Roman" panose="02020603050405020304" charset="0"/>
                  </a:rPr>
                  <a:t>C’</a:t>
                </a:r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: the number of feature channels of the layer </a:t>
                </a:r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/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/>
                <a:r>
                  <a:rPr lang="en-US" altLang="zh-CN" sz="2000" i="1">
                    <a:latin typeface="Times New Roman" panose="02020603050405020304" charset="0"/>
                    <a:cs typeface="Times New Roman" panose="02020603050405020304" charset="0"/>
                  </a:rPr>
                  <a:t>f</a:t>
                </a:r>
                <a:r>
                  <a:rPr lang="en-US" altLang="zh-CN" sz="2000" i="1" baseline="-25000">
                    <a:latin typeface="Times New Roman" panose="02020603050405020304" charset="0"/>
                    <a:cs typeface="Times New Roman" panose="02020603050405020304" charset="0"/>
                  </a:rPr>
                  <a:t>m</a:t>
                </a:r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(</a:t>
                </a:r>
                <a:r>
                  <a:rPr lang="en-US" altLang="zh-CN" sz="2000" i="1">
                    <a:latin typeface="Times New Roman" panose="02020603050405020304" charset="0"/>
                    <a:cs typeface="Times New Roman" panose="02020603050405020304" charset="0"/>
                  </a:rPr>
                  <a:t>x</a:t>
                </a:r>
                <a:r>
                  <a:rPr lang="en-US" altLang="zh-CN" sz="2000" i="1" baseline="-25000">
                    <a:latin typeface="Times New Roman" panose="02020603050405020304" charset="0"/>
                    <a:cs typeface="Times New Roman" panose="02020603050405020304" charset="0"/>
                  </a:rPr>
                  <a:t>m</a:t>
                </a:r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000" i="1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/>
                <a:r>
                  <a:rPr lang="en-US" altLang="zh-CN" sz="2000" i="1">
                    <a:latin typeface="Times New Roman" panose="02020603050405020304" charset="0"/>
                    <a:cs typeface="Times New Roman" panose="02020603050405020304" charset="0"/>
                  </a:rPr>
                  <a:t>f</a:t>
                </a:r>
                <a:r>
                  <a:rPr lang="en-US" altLang="zh-CN" sz="2000" i="1" baseline="-25000">
                    <a:latin typeface="Times New Roman" panose="02020603050405020304" charset="0"/>
                    <a:cs typeface="Times New Roman" panose="02020603050405020304" charset="0"/>
                  </a:rPr>
                  <a:t>m</a:t>
                </a:r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𝑙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 :</a:t>
                </a:r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/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400" y="1304290"/>
                <a:ext cx="8186420" cy="39001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145" y="4396105"/>
            <a:ext cx="5838825" cy="57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Methodology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5" y="1157605"/>
            <a:ext cx="6805295" cy="52508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0400" y="789305"/>
            <a:ext cx="25781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Homogeneous Modalities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535" y="1241425"/>
            <a:ext cx="3421380" cy="3543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535" y="1863725"/>
            <a:ext cx="3607435" cy="6197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3535" y="1595755"/>
            <a:ext cx="2332355" cy="2679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63535" y="845185"/>
            <a:ext cx="944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剪枝：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>
            <a:endCxn id="5" idx="1"/>
          </p:cNvCxnSpPr>
          <p:nvPr/>
        </p:nvCxnSpPr>
        <p:spPr>
          <a:xfrm flipV="1">
            <a:off x="5439410" y="1044575"/>
            <a:ext cx="2524125" cy="127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015605" y="2594610"/>
            <a:ext cx="297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替换（两个同质模态）：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>
            <a:endCxn id="12" idx="1"/>
          </p:cNvCxnSpPr>
          <p:nvPr/>
        </p:nvCxnSpPr>
        <p:spPr>
          <a:xfrm>
            <a:off x="5561330" y="2458720"/>
            <a:ext cx="2454275" cy="335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3535" y="3086735"/>
            <a:ext cx="3877945" cy="37909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3535" y="3966210"/>
            <a:ext cx="3825875" cy="9950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015605" y="3531870"/>
            <a:ext cx="297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替换（多个同质模态）：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3535" y="4961255"/>
            <a:ext cx="1618615" cy="29337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5605" y="5308600"/>
            <a:ext cx="1236345" cy="25654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963535" y="5589270"/>
            <a:ext cx="4145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如果第m个模态的第n个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被修剪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它将被相应的第m</a:t>
            </a:r>
            <a:r>
              <a:rPr lang="en-US" altLang="zh-CN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’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个模态的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所取代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ZmQwYTQyMzNkOTViNGVlNGI4YmY0ZjM2MTFhMGNiNjI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1B89"/>
      </a:accent1>
      <a:accent2>
        <a:srgbClr val="EEB51A"/>
      </a:accent2>
      <a:accent3>
        <a:srgbClr val="591B89"/>
      </a:accent3>
      <a:accent4>
        <a:srgbClr val="EEB51A"/>
      </a:accent4>
      <a:accent5>
        <a:srgbClr val="591B89"/>
      </a:accent5>
      <a:accent6>
        <a:srgbClr val="EEB51A"/>
      </a:accent6>
      <a:hlink>
        <a:srgbClr val="591B89"/>
      </a:hlink>
      <a:folHlink>
        <a:srgbClr val="EEB51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2260</Words>
  <Application>WPS 演示</Application>
  <PresentationFormat>宽屏</PresentationFormat>
  <Paragraphs>219</Paragraphs>
  <Slides>15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等线</vt:lpstr>
      <vt:lpstr>微软雅黑</vt:lpstr>
      <vt:lpstr>Times New Roman</vt:lpstr>
      <vt:lpstr>Arial</vt:lpstr>
      <vt:lpstr>Arial Unicode MS</vt:lpstr>
      <vt:lpstr>等线 Light</vt:lpstr>
      <vt:lpstr>Calibri Light</vt:lpstr>
      <vt:lpstr>Cambria Math</vt:lpstr>
      <vt:lpstr>MS Mincho</vt:lpstr>
      <vt:lpstr>Segoe Print</vt:lpstr>
      <vt:lpstr>1_Office 主题​​</vt:lpstr>
      <vt:lpstr>2_Office 主题​​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紫色沉稳简约毕业答辩毕业论文答辩PPT</dc:title>
  <dc:creator>lenovo</dc:creator>
  <cp:lastModifiedBy>子安先生</cp:lastModifiedBy>
  <cp:revision>68</cp:revision>
  <dcterms:created xsi:type="dcterms:W3CDTF">2019-03-09T08:01:00Z</dcterms:created>
  <dcterms:modified xsi:type="dcterms:W3CDTF">2022-10-07T02:31:57Z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E30E4612DA564EB58A956DCCC6E04621</vt:lpwstr>
  </property>
</Properties>
</file>