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7" r:id="rId3"/>
    <p:sldId id="281" r:id="rId5"/>
    <p:sldId id="386" r:id="rId6"/>
    <p:sldId id="387" r:id="rId7"/>
    <p:sldId id="385" r:id="rId8"/>
    <p:sldId id="259" r:id="rId9"/>
    <p:sldId id="384" r:id="rId10"/>
    <p:sldId id="372" r:id="rId11"/>
    <p:sldId id="261" r:id="rId12"/>
    <p:sldId id="365" r:id="rId13"/>
    <p:sldId id="374" r:id="rId14"/>
    <p:sldId id="262" r:id="rId15"/>
    <p:sldId id="371" r:id="rId16"/>
    <p:sldId id="366" r:id="rId17"/>
    <p:sldId id="321" r:id="rId18"/>
    <p:sldId id="367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914525" y="4559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397375" y="7531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  <p:sp>
        <p:nvSpPr>
          <p:cNvPr id="59" name="文本框 58"/>
          <p:cNvSpPr txBox="1"/>
          <p:nvPr userDrawn="1"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 userDrawn="1"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503" y="216769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9" y="2013434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81605" y="2941320"/>
            <a:ext cx="95091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2800" b="1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Patch-Free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3D Medical Image Segmentation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defTabSz="913765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Driven by Super-Resolution Technique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defTabSz="913765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and Self-Supervised Guidance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0030" y="4916805"/>
            <a:ext cx="11712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International Conference on Medical Image Computing and Computer-Assisted Intervention. Springer, Cham, 2021: 131-141.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Loss</a:t>
            </a:r>
            <a:endParaRPr kumimoji="0" 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j-cs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8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7805"/>
          <a:stretch>
            <a:fillRect/>
          </a:stretch>
        </p:blipFill>
        <p:spPr>
          <a:xfrm>
            <a:off x="196850" y="914400"/>
            <a:ext cx="5760720" cy="36290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5" y="4697095"/>
            <a:ext cx="5819775" cy="8286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495" y="1137285"/>
            <a:ext cx="4448175" cy="13335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020" y="2494915"/>
            <a:ext cx="6086475" cy="35623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0395" y="5891530"/>
            <a:ext cx="5857875" cy="65722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696835" y="775335"/>
            <a:ext cx="343154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Task Fusion Module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8759825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Patch</a:t>
            </a:r>
            <a:r>
              <a:rPr lang="zh-CN" altLang="en-US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选择算法</a:t>
            </a:r>
            <a:endParaRPr lang="zh-CN" altLang="en-US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9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45" y="892175"/>
            <a:ext cx="4361815" cy="55460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610" y="2809875"/>
            <a:ext cx="3771900" cy="123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765937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验证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Patch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选择算法、</a:t>
            </a: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MSResBlock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的有效性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10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210" y="789305"/>
            <a:ext cx="6545580" cy="2624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40" y="3485515"/>
            <a:ext cx="6675120" cy="295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消融实验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60" y="1159510"/>
            <a:ext cx="8577580" cy="4742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对比实验</a:t>
            </a:r>
            <a:endParaRPr lang="zh-CN" altLang="en-US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" y="1475740"/>
            <a:ext cx="11937365" cy="3680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典型分割结果</a:t>
            </a:r>
            <a:endParaRPr lang="zh-CN" altLang="en-US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5" y="893445"/>
            <a:ext cx="10781030" cy="565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噪声问题更严重的例子</a:t>
            </a:r>
            <a:endParaRPr lang="zh-CN" altLang="en-US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" y="1749425"/>
            <a:ext cx="12098020" cy="3358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152525"/>
            <a:ext cx="1177290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背景</a:t>
            </a:r>
            <a:endParaRPr lang="zh-CN" altLang="en-US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748655" y="1715135"/>
            <a:ext cx="3257550" cy="3505200"/>
            <a:chOff x="8872" y="2744"/>
            <a:chExt cx="5130" cy="552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2" y="2744"/>
              <a:ext cx="5130" cy="552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8873" y="2787"/>
              <a:ext cx="5070" cy="5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202" y="3132"/>
              <a:ext cx="619" cy="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2048" y="3102"/>
              <a:ext cx="619" cy="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660400" y="90170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医学图像分割</a:t>
            </a:r>
            <a:endParaRPr lang="zh-CN" altLang="en-US" sz="2400" b="1"/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3"/>
          <a:srcRect l="29318" t="29399" r="29318" b="25255"/>
          <a:stretch>
            <a:fillRect/>
          </a:stretch>
        </p:blipFill>
        <p:spPr>
          <a:xfrm>
            <a:off x="2286000" y="1732915"/>
            <a:ext cx="3354705" cy="3479800"/>
          </a:xfrm>
          <a:prstGeom prst="rect">
            <a:avLst/>
          </a:prstGeom>
          <a:ln w="1905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背景</a:t>
            </a:r>
            <a:endParaRPr lang="zh-CN" altLang="en-US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236" name="组合 235"/>
          <p:cNvGrpSpPr/>
          <p:nvPr/>
        </p:nvGrpSpPr>
        <p:grpSpPr>
          <a:xfrm rot="0">
            <a:off x="687705" y="1760855"/>
            <a:ext cx="2724785" cy="2667635"/>
            <a:chOff x="1154" y="4450"/>
            <a:chExt cx="2499" cy="2446"/>
          </a:xfrm>
        </p:grpSpPr>
        <p:sp>
          <p:nvSpPr>
            <p:cNvPr id="16" name="立方体 15"/>
            <p:cNvSpPr/>
            <p:nvPr/>
          </p:nvSpPr>
          <p:spPr>
            <a:xfrm>
              <a:off x="1649" y="4826"/>
              <a:ext cx="2004" cy="1991"/>
            </a:xfrm>
            <a:prstGeom prst="cub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2605" y="4450"/>
              <a:ext cx="5" cy="642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154" y="5959"/>
              <a:ext cx="495" cy="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0" y="5067"/>
              <a:ext cx="1452" cy="148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cxnSp>
          <p:nvCxnSpPr>
            <p:cNvPr id="20" name="直接箭头连接符 19"/>
            <p:cNvCxnSpPr/>
            <p:nvPr/>
          </p:nvCxnSpPr>
          <p:spPr>
            <a:xfrm flipV="1">
              <a:off x="1553" y="6296"/>
              <a:ext cx="617" cy="6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>
              <a:alphaModFix amt="60000"/>
            </a:blip>
            <a:srcRect l="29318" t="29399" r="29318" b="25255"/>
            <a:stretch>
              <a:fillRect/>
            </a:stretch>
          </p:blipFill>
          <p:spPr>
            <a:xfrm rot="5400000">
              <a:off x="2052" y="4878"/>
              <a:ext cx="1182" cy="1693"/>
            </a:xfrm>
            <a:prstGeom prst="rect">
              <a:avLst/>
            </a:prstGeom>
            <a:ln w="19050">
              <a:solidFill>
                <a:schemeClr val="accent1"/>
              </a:solidFill>
            </a:ln>
            <a:scene3d>
              <a:camera prst="orthographicFront">
                <a:rot lat="12480000" lon="6900000" rev="0"/>
              </a:camera>
              <a:lightRig rig="threePt" dir="t"/>
            </a:scene3d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>
              <a:alphaModFix amt="60000"/>
            </a:blip>
            <a:stretch>
              <a:fillRect/>
            </a:stretch>
          </p:blipFill>
          <p:spPr>
            <a:xfrm>
              <a:off x="1848" y="5070"/>
              <a:ext cx="1563" cy="1489"/>
            </a:xfrm>
            <a:prstGeom prst="rect">
              <a:avLst/>
            </a:prstGeom>
            <a:ln w="19050">
              <a:solidFill>
                <a:srgbClr val="00B050"/>
              </a:solidFill>
            </a:ln>
            <a:scene3d>
              <a:camera prst="orthographicFront">
                <a:rot lat="1140000" lon="17280000" rev="0"/>
              </a:camera>
              <a:lightRig rig="threePt" dir="t"/>
            </a:scene3d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29318" t="29399" r="29318" b="25255"/>
          <a:stretch>
            <a:fillRect/>
          </a:stretch>
        </p:blipFill>
        <p:spPr>
          <a:xfrm rot="5400000">
            <a:off x="4026345" y="2281198"/>
            <a:ext cx="1289102" cy="1845963"/>
          </a:xfrm>
          <a:prstGeom prst="rect">
            <a:avLst/>
          </a:prstGeom>
          <a:ln w="19050">
            <a:solidFill>
              <a:schemeClr val="accent1"/>
            </a:solidFill>
          </a:ln>
          <a:scene3d>
            <a:camera prst="orthographicFront">
              <a:rot lat="12480000" lon="6900000" rev="0"/>
            </a:camera>
            <a:lightRig rig="threePt" dir="t"/>
          </a:scene3d>
        </p:spPr>
      </p:pic>
      <p:grpSp>
        <p:nvGrpSpPr>
          <p:cNvPr id="77" name="组合 76"/>
          <p:cNvGrpSpPr/>
          <p:nvPr/>
        </p:nvGrpSpPr>
        <p:grpSpPr>
          <a:xfrm>
            <a:off x="8914765" y="1990090"/>
            <a:ext cx="2339340" cy="2517775"/>
            <a:chOff x="8872" y="2744"/>
            <a:chExt cx="5130" cy="552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2" y="2744"/>
              <a:ext cx="5130" cy="552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8873" y="2787"/>
              <a:ext cx="5070" cy="5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0202" y="3132"/>
              <a:ext cx="619" cy="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2048" y="3102"/>
              <a:ext cx="619" cy="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l="29318" t="29399" r="29318" b="25255"/>
          <a:stretch>
            <a:fillRect/>
          </a:stretch>
        </p:blipFill>
        <p:spPr>
          <a:xfrm>
            <a:off x="6028055" y="2005330"/>
            <a:ext cx="2413000" cy="2503170"/>
          </a:xfrm>
          <a:prstGeom prst="rect">
            <a:avLst/>
          </a:prstGeom>
          <a:ln w="19050">
            <a:solidFill>
              <a:schemeClr val="accent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9" name="直接箭头连接符 8"/>
          <p:cNvCxnSpPr/>
          <p:nvPr/>
        </p:nvCxnSpPr>
        <p:spPr>
          <a:xfrm flipV="1">
            <a:off x="3449955" y="3225165"/>
            <a:ext cx="20129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690235" y="3213735"/>
            <a:ext cx="20129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577580" y="3215640"/>
            <a:ext cx="20129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背景</a:t>
            </a:r>
            <a:endParaRPr lang="zh-CN" altLang="en-US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2087880" y="3543300"/>
            <a:ext cx="197485" cy="738505"/>
            <a:chOff x="2401" y="6636"/>
            <a:chExt cx="311" cy="1163"/>
          </a:xfrm>
        </p:grpSpPr>
        <p:cxnSp>
          <p:nvCxnSpPr>
            <p:cNvPr id="114" name="直接连接符 113"/>
            <p:cNvCxnSpPr/>
            <p:nvPr/>
          </p:nvCxnSpPr>
          <p:spPr>
            <a:xfrm flipV="1">
              <a:off x="2401" y="6636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2402" y="6933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712" y="6649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2402" y="7498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2223770" y="3535045"/>
            <a:ext cx="197485" cy="738505"/>
            <a:chOff x="2401" y="6636"/>
            <a:chExt cx="311" cy="1163"/>
          </a:xfrm>
        </p:grpSpPr>
        <p:cxnSp>
          <p:nvCxnSpPr>
            <p:cNvPr id="119" name="直接连接符 118"/>
            <p:cNvCxnSpPr/>
            <p:nvPr/>
          </p:nvCxnSpPr>
          <p:spPr>
            <a:xfrm flipV="1">
              <a:off x="2401" y="6636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2402" y="6933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2712" y="6649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V="1">
              <a:off x="2402" y="7498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/>
          <p:cNvGrpSpPr/>
          <p:nvPr/>
        </p:nvGrpSpPr>
        <p:grpSpPr>
          <a:xfrm>
            <a:off x="2359660" y="3526790"/>
            <a:ext cx="197485" cy="738505"/>
            <a:chOff x="2401" y="6636"/>
            <a:chExt cx="311" cy="1163"/>
          </a:xfrm>
        </p:grpSpPr>
        <p:cxnSp>
          <p:nvCxnSpPr>
            <p:cNvPr id="124" name="直接连接符 123"/>
            <p:cNvCxnSpPr/>
            <p:nvPr/>
          </p:nvCxnSpPr>
          <p:spPr>
            <a:xfrm flipV="1">
              <a:off x="2401" y="6636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2402" y="6933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2712" y="6649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V="1">
              <a:off x="2402" y="7498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2494915" y="3518535"/>
            <a:ext cx="197485" cy="738505"/>
            <a:chOff x="2401" y="6636"/>
            <a:chExt cx="311" cy="1163"/>
          </a:xfrm>
        </p:grpSpPr>
        <p:cxnSp>
          <p:nvCxnSpPr>
            <p:cNvPr id="129" name="直接连接符 128"/>
            <p:cNvCxnSpPr/>
            <p:nvPr/>
          </p:nvCxnSpPr>
          <p:spPr>
            <a:xfrm flipV="1">
              <a:off x="2401" y="6636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2402" y="6933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2712" y="6649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2402" y="7498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2617470" y="3543300"/>
            <a:ext cx="197485" cy="738505"/>
            <a:chOff x="2401" y="6636"/>
            <a:chExt cx="311" cy="1163"/>
          </a:xfrm>
        </p:grpSpPr>
        <p:cxnSp>
          <p:nvCxnSpPr>
            <p:cNvPr id="134" name="直接连接符 133"/>
            <p:cNvCxnSpPr/>
            <p:nvPr/>
          </p:nvCxnSpPr>
          <p:spPr>
            <a:xfrm flipV="1">
              <a:off x="2401" y="6636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2402" y="6933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2712" y="6649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V="1">
              <a:off x="2402" y="7498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/>
          <p:cNvGrpSpPr/>
          <p:nvPr/>
        </p:nvGrpSpPr>
        <p:grpSpPr>
          <a:xfrm>
            <a:off x="2753360" y="3535045"/>
            <a:ext cx="197485" cy="738505"/>
            <a:chOff x="2401" y="6636"/>
            <a:chExt cx="311" cy="1163"/>
          </a:xfrm>
        </p:grpSpPr>
        <p:cxnSp>
          <p:nvCxnSpPr>
            <p:cNvPr id="139" name="直接连接符 138"/>
            <p:cNvCxnSpPr/>
            <p:nvPr/>
          </p:nvCxnSpPr>
          <p:spPr>
            <a:xfrm flipV="1">
              <a:off x="2401" y="6636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2402" y="6933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2712" y="6649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V="1">
              <a:off x="2402" y="7498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2889250" y="3526790"/>
            <a:ext cx="197485" cy="738505"/>
            <a:chOff x="2401" y="6636"/>
            <a:chExt cx="311" cy="1163"/>
          </a:xfrm>
        </p:grpSpPr>
        <p:cxnSp>
          <p:nvCxnSpPr>
            <p:cNvPr id="144" name="直接连接符 143"/>
            <p:cNvCxnSpPr/>
            <p:nvPr/>
          </p:nvCxnSpPr>
          <p:spPr>
            <a:xfrm flipV="1">
              <a:off x="2401" y="6636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2402" y="6933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2712" y="6649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V="1">
              <a:off x="2402" y="7498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组合 147"/>
          <p:cNvGrpSpPr/>
          <p:nvPr/>
        </p:nvGrpSpPr>
        <p:grpSpPr>
          <a:xfrm>
            <a:off x="3024505" y="3518535"/>
            <a:ext cx="197485" cy="738505"/>
            <a:chOff x="2401" y="6636"/>
            <a:chExt cx="311" cy="1163"/>
          </a:xfrm>
        </p:grpSpPr>
        <p:cxnSp>
          <p:nvCxnSpPr>
            <p:cNvPr id="149" name="直接连接符 148"/>
            <p:cNvCxnSpPr/>
            <p:nvPr/>
          </p:nvCxnSpPr>
          <p:spPr>
            <a:xfrm flipV="1">
              <a:off x="2401" y="6636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2402" y="6933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2712" y="6649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V="1">
              <a:off x="2402" y="7498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447040" y="2971165"/>
            <a:ext cx="626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2.5D</a:t>
            </a:r>
            <a:endParaRPr lang="en-US" altLang="zh-CN">
              <a:sym typeface="+mn-ea"/>
            </a:endParaRPr>
          </a:p>
        </p:txBody>
      </p:sp>
      <p:cxnSp>
        <p:nvCxnSpPr>
          <p:cNvPr id="154" name="直接箭头连接符 153"/>
          <p:cNvCxnSpPr/>
          <p:nvPr/>
        </p:nvCxnSpPr>
        <p:spPr>
          <a:xfrm flipH="1" flipV="1">
            <a:off x="2308860" y="3224530"/>
            <a:ext cx="8255" cy="404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2220595" y="2578735"/>
            <a:ext cx="197485" cy="738505"/>
            <a:chOff x="2401" y="6636"/>
            <a:chExt cx="311" cy="1163"/>
          </a:xfrm>
        </p:grpSpPr>
        <p:cxnSp>
          <p:nvCxnSpPr>
            <p:cNvPr id="156" name="直接连接符 155"/>
            <p:cNvCxnSpPr/>
            <p:nvPr/>
          </p:nvCxnSpPr>
          <p:spPr>
            <a:xfrm flipV="1">
              <a:off x="2401" y="6636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2402" y="6933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2712" y="6649"/>
              <a:ext cx="0" cy="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V="1">
              <a:off x="2402" y="7498"/>
              <a:ext cx="311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直接箭头连接符 159"/>
          <p:cNvCxnSpPr/>
          <p:nvPr/>
        </p:nvCxnSpPr>
        <p:spPr>
          <a:xfrm flipV="1">
            <a:off x="2190115" y="3242945"/>
            <a:ext cx="111760" cy="378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H="1" flipV="1">
            <a:off x="2301875" y="3251835"/>
            <a:ext cx="137160" cy="37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图片 161"/>
          <p:cNvPicPr/>
          <p:nvPr/>
        </p:nvPicPr>
        <p:blipFill>
          <a:blip r:embed="rId2"/>
          <a:stretch>
            <a:fillRect/>
          </a:stretch>
        </p:blipFill>
        <p:spPr>
          <a:xfrm>
            <a:off x="7244080" y="2275205"/>
            <a:ext cx="3695065" cy="2085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" name="图片 162"/>
          <p:cNvPicPr/>
          <p:nvPr/>
        </p:nvPicPr>
        <p:blipFill>
          <a:blip r:embed="rId3"/>
          <a:stretch>
            <a:fillRect/>
          </a:stretch>
        </p:blipFill>
        <p:spPr>
          <a:xfrm>
            <a:off x="3293745" y="2416175"/>
            <a:ext cx="3674745" cy="1840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6" name="文本框 165"/>
          <p:cNvSpPr txBox="1"/>
          <p:nvPr/>
        </p:nvSpPr>
        <p:spPr>
          <a:xfrm>
            <a:off x="660400" y="5475605"/>
            <a:ext cx="1043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3D Patch</a:t>
            </a:r>
            <a:endParaRPr lang="en-US" altLang="zh-CN">
              <a:sym typeface="+mn-ea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772535" y="4973955"/>
            <a:ext cx="1619250" cy="1069975"/>
            <a:chOff x="3730" y="8283"/>
            <a:chExt cx="1774" cy="1172"/>
          </a:xfrm>
        </p:grpSpPr>
        <p:sp>
          <p:nvSpPr>
            <p:cNvPr id="165" name="立方体 164"/>
            <p:cNvSpPr/>
            <p:nvPr/>
          </p:nvSpPr>
          <p:spPr>
            <a:xfrm>
              <a:off x="3730" y="8315"/>
              <a:ext cx="1164" cy="1134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8" name="立方体 167"/>
            <p:cNvSpPr/>
            <p:nvPr/>
          </p:nvSpPr>
          <p:spPr>
            <a:xfrm>
              <a:off x="5206" y="8705"/>
              <a:ext cx="298" cy="298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3730" y="8905"/>
              <a:ext cx="1170" cy="550"/>
              <a:chOff x="430" y="4610"/>
              <a:chExt cx="1170" cy="550"/>
            </a:xfrm>
          </p:grpSpPr>
          <p:sp>
            <p:nvSpPr>
              <p:cNvPr id="201" name="立方体 200"/>
              <p:cNvSpPr/>
              <p:nvPr/>
            </p:nvSpPr>
            <p:spPr>
              <a:xfrm>
                <a:off x="663" y="4610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2" name="立方体 201"/>
              <p:cNvSpPr/>
              <p:nvPr/>
            </p:nvSpPr>
            <p:spPr>
              <a:xfrm>
                <a:off x="546" y="4734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3" name="立方体 202"/>
              <p:cNvSpPr/>
              <p:nvPr/>
            </p:nvSpPr>
            <p:spPr>
              <a:xfrm>
                <a:off x="430" y="4856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4" name="立方体 203"/>
              <p:cNvSpPr/>
              <p:nvPr/>
            </p:nvSpPr>
            <p:spPr>
              <a:xfrm>
                <a:off x="980" y="4615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5" name="立方体 204"/>
              <p:cNvSpPr/>
              <p:nvPr/>
            </p:nvSpPr>
            <p:spPr>
              <a:xfrm>
                <a:off x="863" y="4739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6" name="立方体 205"/>
              <p:cNvSpPr/>
              <p:nvPr/>
            </p:nvSpPr>
            <p:spPr>
              <a:xfrm>
                <a:off x="747" y="4861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7" name="立方体 206"/>
              <p:cNvSpPr/>
              <p:nvPr/>
            </p:nvSpPr>
            <p:spPr>
              <a:xfrm>
                <a:off x="1302" y="4616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8" name="立方体 207"/>
              <p:cNvSpPr/>
              <p:nvPr/>
            </p:nvSpPr>
            <p:spPr>
              <a:xfrm>
                <a:off x="1185" y="4740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9" name="立方体 208"/>
              <p:cNvSpPr/>
              <p:nvPr/>
            </p:nvSpPr>
            <p:spPr>
              <a:xfrm>
                <a:off x="1069" y="4862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3730" y="8607"/>
              <a:ext cx="1170" cy="550"/>
              <a:chOff x="430" y="4610"/>
              <a:chExt cx="1170" cy="550"/>
            </a:xfrm>
          </p:grpSpPr>
          <p:sp>
            <p:nvSpPr>
              <p:cNvPr id="191" name="立方体 190"/>
              <p:cNvSpPr/>
              <p:nvPr/>
            </p:nvSpPr>
            <p:spPr>
              <a:xfrm>
                <a:off x="663" y="4610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2" name="立方体 191"/>
              <p:cNvSpPr/>
              <p:nvPr/>
            </p:nvSpPr>
            <p:spPr>
              <a:xfrm>
                <a:off x="546" y="4734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3" name="立方体 192"/>
              <p:cNvSpPr/>
              <p:nvPr/>
            </p:nvSpPr>
            <p:spPr>
              <a:xfrm>
                <a:off x="430" y="4856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4" name="立方体 193"/>
              <p:cNvSpPr/>
              <p:nvPr/>
            </p:nvSpPr>
            <p:spPr>
              <a:xfrm>
                <a:off x="980" y="4615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5" name="立方体 194"/>
              <p:cNvSpPr/>
              <p:nvPr/>
            </p:nvSpPr>
            <p:spPr>
              <a:xfrm>
                <a:off x="863" y="4739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6" name="立方体 195"/>
              <p:cNvSpPr/>
              <p:nvPr/>
            </p:nvSpPr>
            <p:spPr>
              <a:xfrm>
                <a:off x="747" y="4861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7" name="立方体 196"/>
              <p:cNvSpPr/>
              <p:nvPr/>
            </p:nvSpPr>
            <p:spPr>
              <a:xfrm>
                <a:off x="1302" y="4616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8" name="立方体 197"/>
              <p:cNvSpPr/>
              <p:nvPr/>
            </p:nvSpPr>
            <p:spPr>
              <a:xfrm>
                <a:off x="1185" y="4740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9" name="立方体 198"/>
              <p:cNvSpPr/>
              <p:nvPr/>
            </p:nvSpPr>
            <p:spPr>
              <a:xfrm>
                <a:off x="1069" y="4862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3730" y="8283"/>
              <a:ext cx="1170" cy="550"/>
              <a:chOff x="430" y="4610"/>
              <a:chExt cx="1170" cy="550"/>
            </a:xfrm>
          </p:grpSpPr>
          <p:sp>
            <p:nvSpPr>
              <p:cNvPr id="170" name="立方体 169"/>
              <p:cNvSpPr/>
              <p:nvPr/>
            </p:nvSpPr>
            <p:spPr>
              <a:xfrm>
                <a:off x="663" y="4610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9" name="立方体 168"/>
              <p:cNvSpPr/>
              <p:nvPr/>
            </p:nvSpPr>
            <p:spPr>
              <a:xfrm>
                <a:off x="546" y="4734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立方体 166"/>
              <p:cNvSpPr/>
              <p:nvPr/>
            </p:nvSpPr>
            <p:spPr>
              <a:xfrm>
                <a:off x="430" y="4856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" name="立方体 170"/>
              <p:cNvSpPr/>
              <p:nvPr/>
            </p:nvSpPr>
            <p:spPr>
              <a:xfrm>
                <a:off x="980" y="4615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2" name="立方体 171"/>
              <p:cNvSpPr/>
              <p:nvPr/>
            </p:nvSpPr>
            <p:spPr>
              <a:xfrm>
                <a:off x="863" y="4739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立方体 172"/>
              <p:cNvSpPr/>
              <p:nvPr/>
            </p:nvSpPr>
            <p:spPr>
              <a:xfrm>
                <a:off x="747" y="4861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7" name="立方体 176"/>
              <p:cNvSpPr/>
              <p:nvPr/>
            </p:nvSpPr>
            <p:spPr>
              <a:xfrm>
                <a:off x="1302" y="4616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" name="立方体 177"/>
              <p:cNvSpPr/>
              <p:nvPr/>
            </p:nvSpPr>
            <p:spPr>
              <a:xfrm>
                <a:off x="1185" y="4740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9" name="立方体 178"/>
              <p:cNvSpPr/>
              <p:nvPr/>
            </p:nvSpPr>
            <p:spPr>
              <a:xfrm>
                <a:off x="1069" y="4862"/>
                <a:ext cx="298" cy="298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6487160" y="1439545"/>
            <a:ext cx="2358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忽略了切片间的信息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533400" y="1527810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2D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413125" y="4361180"/>
            <a:ext cx="5219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本质上仍是基于2D的方法，没有充分利用3D数据。</a:t>
            </a:r>
            <a:endParaRPr lang="zh-CN" altLang="en-US" b="1"/>
          </a:p>
        </p:txBody>
      </p:sp>
      <p:grpSp>
        <p:nvGrpSpPr>
          <p:cNvPr id="92" name="组合 91"/>
          <p:cNvGrpSpPr/>
          <p:nvPr/>
        </p:nvGrpSpPr>
        <p:grpSpPr>
          <a:xfrm>
            <a:off x="1959610" y="914400"/>
            <a:ext cx="4441190" cy="1380490"/>
            <a:chOff x="3222" y="1920"/>
            <a:chExt cx="5667" cy="1558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4"/>
            <a:srcRect l="29318" t="29399" r="29318" b="25255"/>
            <a:stretch>
              <a:fillRect/>
            </a:stretch>
          </p:blipFill>
          <p:spPr>
            <a:xfrm rot="5400000">
              <a:off x="5046" y="2485"/>
              <a:ext cx="817" cy="1171"/>
            </a:xfrm>
            <a:prstGeom prst="rect">
              <a:avLst/>
            </a:prstGeom>
            <a:ln w="19050">
              <a:solidFill>
                <a:schemeClr val="accent1"/>
              </a:solidFill>
            </a:ln>
            <a:scene3d>
              <a:camera prst="orthographicFront">
                <a:rot lat="12480000" lon="6900000" rev="0"/>
              </a:camera>
              <a:lightRig rig="threePt" dir="t"/>
            </a:scene3d>
          </p:spPr>
        </p:pic>
        <p:grpSp>
          <p:nvGrpSpPr>
            <p:cNvPr id="236" name="组合 235"/>
            <p:cNvGrpSpPr/>
            <p:nvPr/>
          </p:nvGrpSpPr>
          <p:grpSpPr>
            <a:xfrm rot="0">
              <a:off x="3222" y="2149"/>
              <a:ext cx="1182" cy="1140"/>
              <a:chOff x="1649" y="4826"/>
              <a:chExt cx="2004" cy="1991"/>
            </a:xfrm>
          </p:grpSpPr>
          <p:sp>
            <p:nvSpPr>
              <p:cNvPr id="16" name="立方体 15"/>
              <p:cNvSpPr/>
              <p:nvPr/>
            </p:nvSpPr>
            <p:spPr>
              <a:xfrm>
                <a:off x="1649" y="4826"/>
                <a:ext cx="2004" cy="1991"/>
              </a:xfrm>
              <a:prstGeom prst="cube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0" y="5067"/>
                <a:ext cx="1452" cy="1489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4">
                <a:alphaModFix amt="60000"/>
              </a:blip>
              <a:srcRect l="29318" t="29399" r="29318" b="25255"/>
              <a:stretch>
                <a:fillRect/>
              </a:stretch>
            </p:blipFill>
            <p:spPr>
              <a:xfrm rot="5400000">
                <a:off x="2052" y="4878"/>
                <a:ext cx="1182" cy="1693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  <a:scene3d>
                <a:camera prst="orthographicFront">
                  <a:rot lat="12480000" lon="6900000" rev="0"/>
                </a:camera>
                <a:lightRig rig="threePt" dir="t"/>
              </a:scene3d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6">
                <a:alphaModFix amt="60000"/>
              </a:blip>
              <a:stretch>
                <a:fillRect/>
              </a:stretch>
            </p:blipFill>
            <p:spPr>
              <a:xfrm>
                <a:off x="1848" y="5070"/>
                <a:ext cx="1563" cy="1489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  <a:scene3d>
                <a:camera prst="orthographicFront">
                  <a:rot lat="1140000" lon="17280000" rev="0"/>
                </a:camera>
                <a:lightRig rig="threePt" dir="t"/>
              </a:scene3d>
            </p:spPr>
          </p:pic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rcRect l="29318" t="29399" r="29318" b="25255"/>
            <a:stretch>
              <a:fillRect/>
            </a:stretch>
          </p:blipFill>
          <p:spPr>
            <a:xfrm rot="5400000">
              <a:off x="5063" y="2250"/>
              <a:ext cx="817" cy="1171"/>
            </a:xfrm>
            <a:prstGeom prst="rect">
              <a:avLst/>
            </a:prstGeom>
            <a:ln w="19050">
              <a:solidFill>
                <a:schemeClr val="accent1"/>
              </a:solidFill>
            </a:ln>
            <a:scene3d>
              <a:camera prst="orthographicFront">
                <a:rot lat="12480000" lon="6900000" rev="0"/>
              </a:camera>
              <a:lightRig rig="threePt" dir="t"/>
            </a:scene3d>
          </p:spPr>
        </p:pic>
        <p:cxnSp>
          <p:nvCxnSpPr>
            <p:cNvPr id="10" name="直接箭头连接符 9"/>
            <p:cNvCxnSpPr/>
            <p:nvPr/>
          </p:nvCxnSpPr>
          <p:spPr>
            <a:xfrm flipV="1">
              <a:off x="4525" y="2715"/>
              <a:ext cx="219" cy="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rcRect l="29318" t="29399" r="29318" b="25255"/>
            <a:stretch>
              <a:fillRect/>
            </a:stretch>
          </p:blipFill>
          <p:spPr>
            <a:xfrm rot="5400000">
              <a:off x="5077" y="2027"/>
              <a:ext cx="817" cy="1171"/>
            </a:xfrm>
            <a:prstGeom prst="rect">
              <a:avLst/>
            </a:prstGeom>
            <a:ln w="19050">
              <a:solidFill>
                <a:schemeClr val="accent1"/>
              </a:solidFill>
            </a:ln>
            <a:scene3d>
              <a:camera prst="orthographicFront">
                <a:rot lat="12480000" lon="6900000" rev="0"/>
              </a:camera>
              <a:lightRig rig="threePt" dir="t"/>
            </a:scene3d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rcRect l="29318" t="29399" r="29318" b="25255"/>
            <a:stretch>
              <a:fillRect/>
            </a:stretch>
          </p:blipFill>
          <p:spPr>
            <a:xfrm rot="5400000">
              <a:off x="5051" y="1795"/>
              <a:ext cx="817" cy="1171"/>
            </a:xfrm>
            <a:prstGeom prst="rect">
              <a:avLst/>
            </a:prstGeom>
            <a:ln w="19050">
              <a:solidFill>
                <a:schemeClr val="accent1"/>
              </a:solidFill>
            </a:ln>
            <a:scene3d>
              <a:camera prst="orthographicFront">
                <a:rot lat="12480000" lon="6900000" rev="0"/>
              </a:camera>
              <a:lightRig rig="threePt" dir="t"/>
            </a:scene3d>
          </p:spPr>
        </p:pic>
        <p:cxnSp>
          <p:nvCxnSpPr>
            <p:cNvPr id="77" name="直接箭头连接符 76"/>
            <p:cNvCxnSpPr/>
            <p:nvPr/>
          </p:nvCxnSpPr>
          <p:spPr>
            <a:xfrm flipV="1">
              <a:off x="6280" y="2325"/>
              <a:ext cx="219" cy="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V="1">
              <a:off x="6280" y="2562"/>
              <a:ext cx="219" cy="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6280" y="2781"/>
              <a:ext cx="219" cy="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6280" y="3021"/>
              <a:ext cx="219" cy="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7"/>
            <a:srcRect l="29318" t="29399" r="29318" b="25255"/>
            <a:stretch>
              <a:fillRect/>
            </a:stretch>
          </p:blipFill>
          <p:spPr>
            <a:xfrm rot="5400000">
              <a:off x="6734" y="2500"/>
              <a:ext cx="817" cy="820"/>
            </a:xfrm>
            <a:prstGeom prst="rect">
              <a:avLst/>
            </a:prstGeom>
            <a:ln w="19050">
              <a:solidFill>
                <a:schemeClr val="accent1"/>
              </a:solidFill>
            </a:ln>
            <a:scene3d>
              <a:camera prst="orthographicFront">
                <a:rot lat="12480000" lon="6900000" rev="0"/>
              </a:camera>
              <a:lightRig rig="threePt" dir="t"/>
            </a:scene3d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7"/>
            <a:srcRect l="29318" t="29399" r="29318" b="25255"/>
            <a:stretch>
              <a:fillRect/>
            </a:stretch>
          </p:blipFill>
          <p:spPr>
            <a:xfrm rot="5400000">
              <a:off x="6719" y="2309"/>
              <a:ext cx="817" cy="820"/>
            </a:xfrm>
            <a:prstGeom prst="rect">
              <a:avLst/>
            </a:prstGeom>
            <a:ln w="19050">
              <a:solidFill>
                <a:schemeClr val="accent1"/>
              </a:solidFill>
            </a:ln>
            <a:scene3d>
              <a:camera prst="orthographicFront">
                <a:rot lat="12480000" lon="6900000" rev="0"/>
              </a:camera>
              <a:lightRig rig="threePt" dir="t"/>
            </a:scene3d>
          </p:spPr>
        </p:pic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7"/>
            <a:srcRect l="29318" t="29399" r="29318" b="25255"/>
            <a:stretch>
              <a:fillRect/>
            </a:stretch>
          </p:blipFill>
          <p:spPr>
            <a:xfrm rot="5400000">
              <a:off x="6719" y="2147"/>
              <a:ext cx="817" cy="820"/>
            </a:xfrm>
            <a:prstGeom prst="rect">
              <a:avLst/>
            </a:prstGeom>
            <a:ln w="19050">
              <a:solidFill>
                <a:schemeClr val="accent1"/>
              </a:solidFill>
            </a:ln>
            <a:scene3d>
              <a:camera prst="orthographicFront">
                <a:rot lat="12480000" lon="6900000" rev="0"/>
              </a:camera>
              <a:lightRig rig="threePt" dir="t"/>
            </a:scene3d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7"/>
            <a:srcRect l="29318" t="29399" r="29318" b="25255"/>
            <a:stretch>
              <a:fillRect/>
            </a:stretch>
          </p:blipFill>
          <p:spPr>
            <a:xfrm rot="5400000">
              <a:off x="6719" y="1918"/>
              <a:ext cx="817" cy="820"/>
            </a:xfrm>
            <a:prstGeom prst="rect">
              <a:avLst/>
            </a:prstGeom>
            <a:ln w="19050">
              <a:solidFill>
                <a:schemeClr val="accent1"/>
              </a:solidFill>
            </a:ln>
            <a:scene3d>
              <a:camera prst="orthographicFront">
                <a:rot lat="12480000" lon="6900000" rev="0"/>
              </a:camera>
              <a:lightRig rig="threePt" dir="t"/>
            </a:scene3d>
          </p:spPr>
        </p:pic>
        <p:sp>
          <p:nvSpPr>
            <p:cNvPr id="91" name="立方体 90"/>
            <p:cNvSpPr/>
            <p:nvPr/>
          </p:nvSpPr>
          <p:spPr>
            <a:xfrm>
              <a:off x="7923" y="2148"/>
              <a:ext cx="966" cy="935"/>
            </a:xfrm>
            <a:prstGeom prst="cub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5862955" y="5086985"/>
            <a:ext cx="57600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3D Conv </a:t>
            </a:r>
            <a:r>
              <a:rPr lang="zh-CN" altLang="en-US"/>
              <a:t>适合用于处理</a:t>
            </a:r>
            <a:r>
              <a:rPr lang="en-US" altLang="zh-CN"/>
              <a:t>3D</a:t>
            </a:r>
            <a:r>
              <a:rPr lang="zh-CN" altLang="en-US"/>
              <a:t>图像</a:t>
            </a:r>
            <a:endParaRPr lang="zh-CN" altLang="en-US"/>
          </a:p>
          <a:p>
            <a:r>
              <a:rPr lang="zh-CN" altLang="en-US"/>
              <a:t>但</a:t>
            </a:r>
            <a:r>
              <a:rPr lang="zh-CN" altLang="en-US" b="1"/>
              <a:t>GPU内存有限</a:t>
            </a:r>
            <a:r>
              <a:rPr lang="zh-CN" altLang="en-US"/>
              <a:t>，现有的三维分割方法都是</a:t>
            </a:r>
            <a:r>
              <a:rPr lang="zh-CN" altLang="en-US" b="1"/>
              <a:t>基于补丁</a:t>
            </a:r>
            <a:r>
              <a:rPr lang="zh-CN" altLang="en-US"/>
              <a:t>的模型一次只接收一个图像的局部补丁信息，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忽略了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Patch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间的对分割有用的重要信息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，且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推理效率低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问题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8020" y="1146175"/>
            <a:ext cx="108578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问题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主流</a:t>
            </a:r>
            <a:r>
              <a:rPr lang="zh-CN" altLang="en-US" b="1">
                <a:sym typeface="+mn-ea"/>
              </a:rPr>
              <a:t>显卡内存有限</a:t>
            </a:r>
            <a:r>
              <a:rPr lang="zh-CN" altLang="en-US">
                <a:sym typeface="+mn-ea"/>
              </a:rPr>
              <a:t>，大多数3D 医学图像分割方法使用</a:t>
            </a:r>
            <a:r>
              <a:rPr lang="zh-CN" altLang="en-US" b="1">
                <a:sym typeface="+mn-ea"/>
              </a:rPr>
              <a:t>基于补丁</a:t>
            </a:r>
            <a:r>
              <a:rPr lang="zh-CN" altLang="en-US">
                <a:sym typeface="+mn-ea"/>
              </a:rPr>
              <a:t>的模型，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忽略了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Patch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间的上下文信息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，且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推理效率低。</a:t>
            </a:r>
            <a:endParaRPr lang="zh-CN" altLang="en-US"/>
          </a:p>
        </p:txBody>
      </p:sp>
      <p:pic>
        <p:nvPicPr>
          <p:cNvPr id="210" name="图片 2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60" y="2099310"/>
            <a:ext cx="10039350" cy="4176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解决方案</a:t>
            </a:r>
            <a:endParaRPr lang="zh-CN" altLang="en-US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7385" y="1118235"/>
            <a:ext cx="108578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问题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主流</a:t>
            </a:r>
            <a:r>
              <a:rPr lang="zh-CN" altLang="en-US" b="1">
                <a:sym typeface="+mn-ea"/>
              </a:rPr>
              <a:t>显卡内存有限</a:t>
            </a:r>
            <a:r>
              <a:rPr lang="zh-CN" altLang="en-US">
                <a:sym typeface="+mn-ea"/>
              </a:rPr>
              <a:t>，大多数3D 医学图像分割方法使用</a:t>
            </a:r>
            <a:r>
              <a:rPr lang="zh-CN" altLang="en-US" b="1">
                <a:sym typeface="+mn-ea"/>
              </a:rPr>
              <a:t>基于补丁</a:t>
            </a:r>
            <a:r>
              <a:rPr lang="zh-CN" altLang="en-US">
                <a:sym typeface="+mn-ea"/>
              </a:rPr>
              <a:t>的模型，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忽略了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Patch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间的上下文信息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，且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推理效率低。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策略：输入</a:t>
            </a:r>
            <a:r>
              <a:rPr lang="en-US" altLang="zh-CN" b="1"/>
              <a:t>LR</a:t>
            </a:r>
            <a:r>
              <a:rPr lang="zh-CN" altLang="en-US" b="1"/>
              <a:t>，添加</a:t>
            </a:r>
            <a:r>
              <a:rPr lang="en-US" altLang="zh-CN" b="1"/>
              <a:t>SR</a:t>
            </a:r>
            <a:r>
              <a:rPr lang="zh-CN" altLang="en-US" b="1"/>
              <a:t>作为辅助任务</a:t>
            </a:r>
            <a:r>
              <a:rPr lang="zh-CN" altLang="en-US" b="1">
                <a:sym typeface="+mn-ea"/>
              </a:rPr>
              <a:t>引导</a:t>
            </a:r>
            <a:r>
              <a:rPr lang="zh-CN" altLang="en-US" b="1"/>
              <a:t>，增强模型</a:t>
            </a:r>
            <a:r>
              <a:rPr lang="zh-CN" altLang="en-US" b="1"/>
              <a:t>从LR输入中恢复</a:t>
            </a:r>
            <a:r>
              <a:rPr lang="en-US" altLang="zh-CN" b="1">
                <a:sym typeface="+mn-ea"/>
              </a:rPr>
              <a:t>HR</a:t>
            </a:r>
            <a:r>
              <a:rPr lang="zh-CN" altLang="en-US" b="1">
                <a:sym typeface="+mn-ea"/>
              </a:rPr>
              <a:t>表示</a:t>
            </a:r>
            <a:r>
              <a:rPr lang="zh-CN" altLang="en-US" b="1"/>
              <a:t>的能力</a:t>
            </a:r>
            <a:endParaRPr lang="zh-CN" altLang="en-US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2617470"/>
            <a:ext cx="8086725" cy="30575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050" y="5905500"/>
            <a:ext cx="121348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Wang L, Li D, Zhu Y, et al. Dual super-resolution learning for semantic segmentation[C]//Proceedings of the IEEE/CVF Conference on Computer Vision and Pattern Recognition. 2020: 3774-3783.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8759825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整体框架</a:t>
            </a:r>
            <a:endParaRPr lang="zh-CN" altLang="en-US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6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893445"/>
            <a:ext cx="10408285" cy="431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框架细节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" y="1104265"/>
            <a:ext cx="11285855" cy="4417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mMzMjlmYmVkY2QxN2ViNTFmMmRiODdmNGU5Yzk1MmYifQ=="/>
  <p:tag name="KSO_WPP_MARK_KEY" val="6041a729-6ce7-4fbb-80cd-a729a4808eda"/>
</p:tagLst>
</file>

<file path=ppt/theme/theme1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WPS 演示</Application>
  <PresentationFormat>宽屏</PresentationFormat>
  <Paragraphs>171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等线</vt:lpstr>
      <vt:lpstr>Times New Roman</vt:lpstr>
      <vt:lpstr>Arial</vt:lpstr>
      <vt:lpstr>Calibri Light</vt:lpstr>
      <vt:lpstr>Arial Unicode MS</vt:lpstr>
      <vt:lpstr>Calibri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子安先生</cp:lastModifiedBy>
  <cp:revision>223</cp:revision>
  <dcterms:created xsi:type="dcterms:W3CDTF">2022-05-10T07:17:00Z</dcterms:created>
  <dcterms:modified xsi:type="dcterms:W3CDTF">2022-11-04T13:50:48Z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C14F2D82903C431E850A86A4DB7AF31E</vt:lpwstr>
  </property>
  <property fmtid="{D5CDD505-2E9C-101B-9397-08002B2CF9AE}" pid="3" name="KSOProductBuildVer">
    <vt:lpwstr>2052-11.1.0.12763</vt:lpwstr>
  </property>
</Properties>
</file>