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429" r:id="rId3"/>
    <p:sldId id="3395" r:id="rId5"/>
    <p:sldId id="3449" r:id="rId6"/>
    <p:sldId id="3327" r:id="rId7"/>
    <p:sldId id="3466" r:id="rId8"/>
    <p:sldId id="3468" r:id="rId9"/>
    <p:sldId id="3470" r:id="rId10"/>
    <p:sldId id="3469" r:id="rId11"/>
    <p:sldId id="3471" r:id="rId12"/>
    <p:sldId id="3386" r:id="rId13"/>
    <p:sldId id="3473" r:id="rId14"/>
    <p:sldId id="3472" r:id="rId15"/>
    <p:sldId id="3477" r:id="rId16"/>
    <p:sldId id="3478" r:id="rId17"/>
    <p:sldId id="3479" r:id="rId18"/>
    <p:sldId id="3384" r:id="rId19"/>
    <p:sldId id="3481" r:id="rId20"/>
    <p:sldId id="3482" r:id="rId21"/>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B91104B-141C-46BE-9CE9-6D06938FEF37}">
          <p14:sldIdLst>
            <p14:sldId id="3429"/>
            <p14:sldId id="3395"/>
            <p14:sldId id="3449"/>
            <p14:sldId id="3327"/>
            <p14:sldId id="3466"/>
            <p14:sldId id="3468"/>
            <p14:sldId id="3470"/>
            <p14:sldId id="3469"/>
            <p14:sldId id="3471"/>
            <p14:sldId id="3386"/>
            <p14:sldId id="3473"/>
            <p14:sldId id="3472"/>
            <p14:sldId id="3477"/>
            <p14:sldId id="3478"/>
            <p14:sldId id="3479"/>
            <p14:sldId id="3384"/>
            <p14:sldId id="3481"/>
            <p14:sldId id="3482"/>
          </p14:sldIdLst>
        </p14:section>
        <p14:section name="无标题节" id="{76156938-08B7-485E-8146-D08291857F3E}">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on gary" initials="w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0099" autoAdjust="0"/>
  </p:normalViewPr>
  <p:slideViewPr>
    <p:cSldViewPr snapToGrid="0">
      <p:cViewPr varScale="1">
        <p:scale>
          <a:sx n="140" d="100"/>
          <a:sy n="140" d="100"/>
        </p:scale>
        <p:origin x="138" y="888"/>
      </p:cViewPr>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E98365-F53F-4CDA-A9C3-AF7FD085850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48B1E-3844-496C-8F27-82E99E74AAC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73469AC-3566-4F4B-965A-CB7ECF5E25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187B4E-8BB0-44A0-AADC-C7FC883A5E4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73469AC-3566-4F4B-965A-CB7ECF5E25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187B4E-8BB0-44A0-AADC-C7FC883A5E4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73469AC-3566-4F4B-965A-CB7ECF5E25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187B4E-8BB0-44A0-AADC-C7FC883A5E4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
        <p:nvSpPr>
          <p:cNvPr id="6" name="文本框 5"/>
          <p:cNvSpPr txBox="1"/>
          <p:nvPr userDrawn="1"/>
        </p:nvSpPr>
        <p:spPr>
          <a:xfrm>
            <a:off x="4397375" y="753110"/>
            <a:ext cx="309880" cy="368300"/>
          </a:xfrm>
          <a:prstGeom prst="rect">
            <a:avLst/>
          </a:prstGeom>
          <a:noFill/>
        </p:spPr>
        <p:txBody>
          <a:bodyPr wrap="none" rtlCol="0">
            <a:spAutoFit/>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73469AC-3566-4F4B-965A-CB7ECF5E25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187B4E-8BB0-44A0-AADC-C7FC883A5E4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73469AC-3566-4F4B-965A-CB7ECF5E25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187B4E-8BB0-44A0-AADC-C7FC883A5E4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73469AC-3566-4F4B-965A-CB7ECF5E251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187B4E-8BB0-44A0-AADC-C7FC883A5E4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73469AC-3566-4F4B-965A-CB7ECF5E251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6187B4E-8BB0-44A0-AADC-C7FC883A5E4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73469AC-3566-4F4B-965A-CB7ECF5E251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6187B4E-8BB0-44A0-AADC-C7FC883A5E4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3469AC-3566-4F4B-965A-CB7ECF5E251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6187B4E-8BB0-44A0-AADC-C7FC883A5E4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73469AC-3566-4F4B-965A-CB7ECF5E251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187B4E-8BB0-44A0-AADC-C7FC883A5E4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73469AC-3566-4F4B-965A-CB7ECF5E251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187B4E-8BB0-44A0-AADC-C7FC883A5E4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3469AC-3566-4F4B-965A-CB7ECF5E251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187B4E-8BB0-44A0-AADC-C7FC883A5E4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microsoft.com/office/2007/relationships/hdphoto" Target="../media/image4.wdp"/><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7.png"/><Relationship Id="rId2" Type="http://schemas.microsoft.com/office/2007/relationships/hdphoto" Target="../media/image6.wdp"/><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8.png"/><Relationship Id="rId2" Type="http://schemas.microsoft.com/office/2007/relationships/hdphoto" Target="../media/image6.wdp"/><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528800"/>
            <a:ext cx="12191331" cy="1838567"/>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2" name="椭圆 11"/>
          <p:cNvSpPr/>
          <p:nvPr/>
        </p:nvSpPr>
        <p:spPr>
          <a:xfrm>
            <a:off x="57503" y="2167697"/>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200669" y="1996289"/>
            <a:ext cx="3140616" cy="2903588"/>
          </a:xfrm>
          <a:prstGeom prst="rect">
            <a:avLst/>
          </a:prstGeom>
        </p:spPr>
      </p:pic>
      <p:sp>
        <p:nvSpPr>
          <p:cNvPr id="8" name="文本框 7"/>
          <p:cNvSpPr txBox="1"/>
          <p:nvPr/>
        </p:nvSpPr>
        <p:spPr>
          <a:xfrm>
            <a:off x="2575560" y="2941320"/>
            <a:ext cx="9509125" cy="1076325"/>
          </a:xfrm>
          <a:prstGeom prst="rect">
            <a:avLst/>
          </a:prstGeom>
          <a:noFill/>
        </p:spPr>
        <p:txBody>
          <a:bodyPr wrap="square" rtlCol="0">
            <a:spAutoFit/>
          </a:bodyPr>
          <a:lstStyle/>
          <a:p>
            <a:pPr algn="ctr" defTabSz="913765">
              <a:defRPr/>
            </a:pPr>
            <a:r>
              <a:rPr lang="en-US" altLang="zh-CN"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Long-tail Recognition via Compositional Knowledge Transfer</a:t>
            </a:r>
            <a:endParaRPr lang="en-US" altLang="zh-CN"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10" name="图片 9"/>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sp>
        <p:nvSpPr>
          <p:cNvPr id="3" name="文本框 2"/>
          <p:cNvSpPr txBox="1"/>
          <p:nvPr/>
        </p:nvSpPr>
        <p:spPr>
          <a:xfrm>
            <a:off x="5742305" y="4899660"/>
            <a:ext cx="1664970" cy="460375"/>
          </a:xfrm>
          <a:prstGeom prst="rect">
            <a:avLst/>
          </a:prstGeom>
          <a:noFill/>
        </p:spPr>
        <p:txBody>
          <a:bodyPr wrap="none" rtlCol="0">
            <a:spAutoFit/>
          </a:bodyPr>
          <a:p>
            <a:r>
              <a:rPr lang="en-US" altLang="zh-CN" sz="2400">
                <a:latin typeface="Times New Roman" panose="02020603050405020304" pitchFamily="18" charset="0"/>
                <a:cs typeface="Times New Roman" panose="02020603050405020304" pitchFamily="18" charset="0"/>
              </a:rPr>
              <a:t>CVPR 2022</a:t>
            </a:r>
            <a:endParaRPr lang="en-US" altLang="zh-CN" sz="2400">
              <a:latin typeface="Times New Roman" panose="02020603050405020304" pitchFamily="18" charset="0"/>
              <a:cs typeface="Times New Roman" panose="02020603050405020304" pitchFamily="18" charset="0"/>
            </a:endParaRPr>
          </a:p>
        </p:txBody>
      </p:sp>
      <p:sp>
        <p:nvSpPr>
          <p:cNvPr id="2" name="文本框 1"/>
          <p:cNvSpPr txBox="1"/>
          <p:nvPr/>
        </p:nvSpPr>
        <p:spPr>
          <a:xfrm>
            <a:off x="7494270" y="8049260"/>
            <a:ext cx="298450" cy="1198880"/>
          </a:xfrm>
          <a:prstGeom prst="rect">
            <a:avLst/>
          </a:prstGeom>
          <a:noFill/>
        </p:spPr>
        <p:txBody>
          <a:bodyPr wrap="none" rtlCol="0">
            <a:spAutoFit/>
          </a:bodyPr>
          <a:p>
            <a:endParaRPr lang="zh-CN" altLang="en-US"/>
          </a:p>
          <a:p>
            <a:endParaRPr lang="zh-CN" altLang="en-US"/>
          </a:p>
          <a:p>
            <a:endParaRPr lang="zh-CN" altLang="en-US"/>
          </a:p>
          <a:p>
            <a:r>
              <a:rPr lang="en-US" altLang="zh-CN"/>
              <a:t>0</a:t>
            </a:r>
            <a:endParaRPr lang="en-US" altLang="zh-CN"/>
          </a:p>
        </p:txBody>
      </p:sp>
    </p:spTree>
  </p:cSld>
  <p:clrMapOvr>
    <a:masterClrMapping/>
  </p:clrMapOvr>
  <p:transition spd="slow" advClick="0" advTm="1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2</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26585" y="197827"/>
            <a:ext cx="5435600" cy="506497"/>
          </a:xfrm>
          <a:prstGeom prst="rect">
            <a:avLst/>
          </a:prstGeom>
          <a:ln>
            <a:noFill/>
          </a:ln>
        </p:spPr>
        <p:txBody>
          <a:bodyPr vert="horz" lIns="0" tIns="45720" rIns="91440" bIns="45720" rtlCol="0" anchor="b"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Methodology</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4" name="文本框 3"/>
          <p:cNvSpPr txBox="1"/>
          <p:nvPr/>
        </p:nvSpPr>
        <p:spPr>
          <a:xfrm>
            <a:off x="1126490" y="893445"/>
            <a:ext cx="3719195" cy="55308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rPr>
              <a:t>2.1  Model pre-training</a:t>
            </a:r>
            <a:endParaRPr lang="zh-CN" altLang="en-US"/>
          </a:p>
        </p:txBody>
      </p:sp>
      <p:pic>
        <p:nvPicPr>
          <p:cNvPr id="6" name="图片 5"/>
          <p:cNvPicPr>
            <a:picLocks noChangeAspect="1"/>
          </p:cNvPicPr>
          <p:nvPr/>
        </p:nvPicPr>
        <p:blipFill>
          <a:blip r:embed="rId2"/>
          <a:stretch>
            <a:fillRect/>
          </a:stretch>
        </p:blipFill>
        <p:spPr>
          <a:xfrm>
            <a:off x="1428115" y="1579245"/>
            <a:ext cx="6096000" cy="4724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2</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26585" y="197827"/>
            <a:ext cx="5435600" cy="506497"/>
          </a:xfrm>
          <a:prstGeom prst="rect">
            <a:avLst/>
          </a:prstGeom>
          <a:ln>
            <a:noFill/>
          </a:ln>
        </p:spPr>
        <p:txBody>
          <a:bodyPr vert="horz" lIns="0" tIns="45720" rIns="91440" bIns="45720" rtlCol="0" anchor="b"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Methodology</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4" name="文本框 3"/>
          <p:cNvSpPr txBox="1"/>
          <p:nvPr/>
        </p:nvSpPr>
        <p:spPr>
          <a:xfrm>
            <a:off x="1126490" y="893445"/>
            <a:ext cx="8837930" cy="55308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rPr>
              <a:t>2.2  Compositional knowledge-transfer classifier</a:t>
            </a:r>
            <a:endPar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1504950" y="1579245"/>
            <a:ext cx="9721215" cy="1938020"/>
          </a:xfrm>
          <a:prstGeom prst="rect">
            <a:avLst/>
          </a:prstGeom>
          <a:noFill/>
        </p:spPr>
        <p:txBody>
          <a:bodyPr wrap="square" rtlCol="0" anchor="t">
            <a:spAutoFit/>
          </a:bodyPr>
          <a:p>
            <a:pPr algn="just">
              <a:lnSpc>
                <a:spcPct val="150000"/>
              </a:lnSpc>
            </a:pPr>
            <a:r>
              <a:rPr lang="zh-CN" altLang="en-US" sz="2000" b="1" kern="100" dirty="0">
                <a:cs typeface="+mn-ea"/>
                <a:sym typeface="+mn-lt"/>
              </a:rPr>
              <a:t>余弦分类器</a:t>
            </a:r>
            <a:r>
              <a:rPr lang="en-US" altLang="zh-CN" sz="2000" b="1" kern="100" dirty="0">
                <a:cs typeface="+mn-ea"/>
                <a:sym typeface="+mn-lt"/>
              </a:rPr>
              <a:t>:</a:t>
            </a:r>
            <a:endParaRPr lang="en-US" altLang="zh-CN" sz="2000" b="1" kern="100" dirty="0">
              <a:cs typeface="+mn-ea"/>
              <a:sym typeface="+mn-lt"/>
            </a:endParaRPr>
          </a:p>
          <a:p>
            <a:pPr>
              <a:lnSpc>
                <a:spcPct val="150000"/>
              </a:lnSpc>
            </a:pPr>
            <a:r>
              <a:rPr lang="en-US" altLang="zh-CN" sz="2000" dirty="0">
                <a:cs typeface="+mn-ea"/>
                <a:sym typeface="+mn-lt"/>
              </a:rPr>
              <a:t>     </a:t>
            </a:r>
            <a:r>
              <a:rPr lang="zh-CN" altLang="zh-CN" sz="2000" kern="100" dirty="0">
                <a:cs typeface="+mn-ea"/>
                <a:sym typeface="+mn-lt"/>
              </a:rPr>
              <a:t>余弦分类器提供可学习的类表示，这些类表示可以在几何上解释为特征空间中的类聚类中心，因为它们依赖余弦距离来确定分类分配。</a:t>
            </a:r>
            <a:endParaRPr lang="zh-CN" altLang="zh-CN" sz="2000" kern="100" dirty="0">
              <a:cs typeface="+mn-ea"/>
              <a:sym typeface="+mn-lt"/>
            </a:endParaRPr>
          </a:p>
          <a:p>
            <a:pPr>
              <a:lnSpc>
                <a:spcPct val="150000"/>
              </a:lnSpc>
            </a:pPr>
            <a:endParaRPr lang="zh-CN" altLang="zh-CN" sz="2000" kern="100" dirty="0">
              <a:cs typeface="+mn-ea"/>
              <a:sym typeface="+mn-lt"/>
            </a:endParaRPr>
          </a:p>
        </p:txBody>
      </p:sp>
      <p:sp>
        <p:nvSpPr>
          <p:cNvPr id="3" name="文本框 2"/>
          <p:cNvSpPr txBox="1"/>
          <p:nvPr/>
        </p:nvSpPr>
        <p:spPr>
          <a:xfrm>
            <a:off x="1504950" y="3188335"/>
            <a:ext cx="9721215" cy="1014730"/>
          </a:xfrm>
          <a:prstGeom prst="rect">
            <a:avLst/>
          </a:prstGeom>
          <a:noFill/>
        </p:spPr>
        <p:txBody>
          <a:bodyPr wrap="square" rtlCol="0" anchor="t">
            <a:spAutoFit/>
          </a:bodyPr>
          <a:p>
            <a:pPr algn="just">
              <a:lnSpc>
                <a:spcPct val="150000"/>
              </a:lnSpc>
            </a:pPr>
            <a:r>
              <a:rPr lang="en-US" altLang="zh-CN" sz="2000" b="1" kern="100" dirty="0">
                <a:cs typeface="+mn-ea"/>
                <a:sym typeface="+mn-lt"/>
              </a:rPr>
              <a:t>prototype:</a:t>
            </a:r>
            <a:endParaRPr lang="en-US" altLang="zh-CN" sz="2000" b="1" kern="100" dirty="0">
              <a:cs typeface="+mn-ea"/>
              <a:sym typeface="+mn-lt"/>
            </a:endParaRPr>
          </a:p>
          <a:p>
            <a:pPr>
              <a:lnSpc>
                <a:spcPct val="150000"/>
              </a:lnSpc>
            </a:pPr>
            <a:r>
              <a:rPr lang="en-US" altLang="zh-CN" sz="2000" dirty="0">
                <a:cs typeface="+mn-ea"/>
                <a:sym typeface="+mn-lt"/>
              </a:rPr>
              <a:t>     </a:t>
            </a:r>
            <a:r>
              <a:rPr lang="zh-CN" altLang="zh-CN" sz="2000" kern="100" dirty="0">
                <a:cs typeface="+mn-ea"/>
                <a:sym typeface="+mn-lt"/>
              </a:rPr>
              <a:t>通常根据训练数据直接计算，作为给定类别中所有训练样本的平均特征表示</a:t>
            </a:r>
            <a:r>
              <a:rPr lang="en-US" altLang="zh-CN" sz="2000" kern="100" dirty="0">
                <a:cs typeface="+mn-ea"/>
                <a:sym typeface="+mn-lt"/>
              </a:rPr>
              <a:t>.</a:t>
            </a:r>
            <a:endParaRPr lang="en-US" altLang="zh-CN" sz="2000" kern="100" dirty="0">
              <a:cs typeface="+mn-ea"/>
              <a:sym typeface="+mn-lt"/>
            </a:endParaRPr>
          </a:p>
        </p:txBody>
      </p:sp>
      <p:pic>
        <p:nvPicPr>
          <p:cNvPr id="5" name="图片 4"/>
          <p:cNvPicPr>
            <a:picLocks noChangeAspect="1"/>
          </p:cNvPicPr>
          <p:nvPr/>
        </p:nvPicPr>
        <p:blipFill>
          <a:blip r:embed="rId2"/>
          <a:stretch>
            <a:fillRect/>
          </a:stretch>
        </p:blipFill>
        <p:spPr>
          <a:xfrm>
            <a:off x="2421255" y="4203065"/>
            <a:ext cx="6248400" cy="23336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2</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26585" y="197827"/>
            <a:ext cx="5435600" cy="506497"/>
          </a:xfrm>
          <a:prstGeom prst="rect">
            <a:avLst/>
          </a:prstGeom>
          <a:ln>
            <a:noFill/>
          </a:ln>
        </p:spPr>
        <p:txBody>
          <a:bodyPr vert="horz" lIns="0" tIns="45720" rIns="91440" bIns="45720" rtlCol="0" anchor="b"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Methodology</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4" name="文本框 3"/>
          <p:cNvSpPr txBox="1"/>
          <p:nvPr/>
        </p:nvSpPr>
        <p:spPr>
          <a:xfrm>
            <a:off x="1126490" y="893445"/>
            <a:ext cx="8837930" cy="55308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rPr>
              <a:t>2.2  Compositional knowledge-transfer classifier</a:t>
            </a:r>
            <a:endPar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1054735" y="1973580"/>
            <a:ext cx="3768090" cy="1476375"/>
          </a:xfrm>
          <a:prstGeom prst="rect">
            <a:avLst/>
          </a:prstGeom>
          <a:noFill/>
        </p:spPr>
        <p:txBody>
          <a:bodyPr wrap="square" rtlCol="0" anchor="t">
            <a:spAutoFit/>
          </a:bodyPr>
          <a:p>
            <a:pPr>
              <a:lnSpc>
                <a:spcPct val="150000"/>
              </a:lnSpc>
            </a:pPr>
            <a:r>
              <a:rPr lang="en-US" altLang="zh-CN" sz="2000" kern="100" dirty="0">
                <a:cs typeface="+mn-ea"/>
                <a:sym typeface="+mn-lt"/>
              </a:rPr>
              <a:t>    </a:t>
            </a:r>
            <a:r>
              <a:rPr lang="zh-CN" altLang="zh-CN" sz="2000" kern="100" dirty="0">
                <a:cs typeface="+mn-ea"/>
                <a:sym typeface="+mn-lt"/>
              </a:rPr>
              <a:t>类原型在少数类上具有更高的性能，而余弦分类器实现了最强的公共类准确性。</a:t>
            </a:r>
            <a:endParaRPr lang="zh-CN" altLang="zh-CN" sz="2000" kern="100" dirty="0">
              <a:cs typeface="+mn-ea"/>
              <a:sym typeface="+mn-lt"/>
            </a:endParaRPr>
          </a:p>
        </p:txBody>
      </p:sp>
      <p:sp>
        <p:nvSpPr>
          <p:cNvPr id="3" name="文本框 2"/>
          <p:cNvSpPr txBox="1"/>
          <p:nvPr/>
        </p:nvSpPr>
        <p:spPr>
          <a:xfrm>
            <a:off x="1126490" y="4507230"/>
            <a:ext cx="3696335" cy="1476375"/>
          </a:xfrm>
          <a:prstGeom prst="rect">
            <a:avLst/>
          </a:prstGeom>
          <a:noFill/>
        </p:spPr>
        <p:txBody>
          <a:bodyPr wrap="square" rtlCol="0" anchor="t">
            <a:spAutoFit/>
          </a:bodyPr>
          <a:p>
            <a:pPr>
              <a:lnSpc>
                <a:spcPct val="150000"/>
              </a:lnSpc>
            </a:pPr>
            <a:r>
              <a:rPr lang="en-US" altLang="zh-CN" sz="2000" kern="100" dirty="0">
                <a:cs typeface="+mn-ea"/>
                <a:sym typeface="+mn-lt"/>
              </a:rPr>
              <a:t>    两者都提供了两个具有相同概念解释的类表示(特征聚类中心)，有利于不同的类组。</a:t>
            </a:r>
            <a:endParaRPr lang="en-US" altLang="zh-CN" sz="2000" kern="100" dirty="0">
              <a:cs typeface="+mn-ea"/>
              <a:sym typeface="+mn-lt"/>
            </a:endParaRPr>
          </a:p>
        </p:txBody>
      </p:sp>
      <p:sp>
        <p:nvSpPr>
          <p:cNvPr id="7" name="下箭头 6"/>
          <p:cNvSpPr/>
          <p:nvPr/>
        </p:nvSpPr>
        <p:spPr>
          <a:xfrm>
            <a:off x="2353945" y="3513455"/>
            <a:ext cx="628015" cy="9302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p:cNvPicPr>
            <a:picLocks noChangeAspect="1"/>
          </p:cNvPicPr>
          <p:nvPr/>
        </p:nvPicPr>
        <p:blipFill>
          <a:blip r:embed="rId2"/>
          <a:stretch>
            <a:fillRect/>
          </a:stretch>
        </p:blipFill>
        <p:spPr>
          <a:xfrm>
            <a:off x="5076190" y="1446530"/>
            <a:ext cx="6696075" cy="46958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2</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26585" y="197827"/>
            <a:ext cx="5435600" cy="506497"/>
          </a:xfrm>
          <a:prstGeom prst="rect">
            <a:avLst/>
          </a:prstGeom>
          <a:ln>
            <a:noFill/>
          </a:ln>
        </p:spPr>
        <p:txBody>
          <a:bodyPr vert="horz" lIns="0" tIns="45720" rIns="91440" bIns="45720" rtlCol="0" anchor="b"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Methodology</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4" name="文本框 3"/>
          <p:cNvSpPr txBox="1"/>
          <p:nvPr/>
        </p:nvSpPr>
        <p:spPr>
          <a:xfrm>
            <a:off x="1126490" y="893445"/>
            <a:ext cx="8837930" cy="55308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rPr>
              <a:t>2.2  Compositional knowledge-transfer classifier</a:t>
            </a:r>
            <a:endPar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1302385" y="2009140"/>
            <a:ext cx="3910330" cy="3784600"/>
          </a:xfrm>
          <a:prstGeom prst="rect">
            <a:avLst/>
          </a:prstGeom>
          <a:noFill/>
        </p:spPr>
        <p:txBody>
          <a:bodyPr wrap="square" rtlCol="0" anchor="t">
            <a:spAutoFit/>
          </a:bodyPr>
          <a:p>
            <a:pPr>
              <a:lnSpc>
                <a:spcPct val="150000"/>
              </a:lnSpc>
            </a:pPr>
            <a:r>
              <a:rPr lang="en-US" altLang="zh-CN" sz="2000" dirty="0">
                <a:cs typeface="+mn-ea"/>
                <a:sym typeface="+mn-lt"/>
              </a:rPr>
              <a:t>     </a:t>
            </a:r>
            <a:r>
              <a:rPr altLang="zh-CN" sz="2000" dirty="0">
                <a:cs typeface="+mn-ea"/>
                <a:sym typeface="+mn-lt"/>
              </a:rPr>
              <a:t>由于类原型具有更高的少数镜头性能，所以我们使用类原型作为表示锚</a:t>
            </a:r>
            <a:r>
              <a:rPr lang="zh-CN" sz="2000" dirty="0">
                <a:cs typeface="+mn-ea"/>
                <a:sym typeface="+mn-lt"/>
              </a:rPr>
              <a:t>。</a:t>
            </a:r>
            <a:endParaRPr lang="zh-CN" sz="2000" dirty="0">
              <a:cs typeface="+mn-ea"/>
              <a:sym typeface="+mn-lt"/>
            </a:endParaRPr>
          </a:p>
          <a:p>
            <a:pPr>
              <a:lnSpc>
                <a:spcPct val="150000"/>
              </a:lnSpc>
            </a:pPr>
            <a:br>
              <a:rPr altLang="zh-CN" sz="2000" dirty="0">
                <a:cs typeface="+mn-ea"/>
                <a:sym typeface="+mn-lt"/>
              </a:rPr>
            </a:br>
            <a:r>
              <a:rPr altLang="zh-CN" sz="2000" dirty="0">
                <a:cs typeface="+mn-ea"/>
                <a:sym typeface="+mn-lt"/>
              </a:rPr>
              <a:t> </a:t>
            </a:r>
            <a:r>
              <a:rPr lang="en-US" sz="2000" dirty="0">
                <a:cs typeface="+mn-ea"/>
                <a:sym typeface="+mn-lt"/>
              </a:rPr>
              <a:t>   </a:t>
            </a:r>
            <a:r>
              <a:rPr altLang="zh-CN" sz="2000" dirty="0">
                <a:cs typeface="+mn-ea"/>
                <a:sym typeface="+mn-lt"/>
              </a:rPr>
              <a:t>我们试图识别跨类的共同特征，我们重组这些特征以在稀有类上实现高质量的表示。</a:t>
            </a:r>
            <a:endParaRPr altLang="zh-CN" sz="2000" dirty="0">
              <a:cs typeface="+mn-ea"/>
              <a:sym typeface="+mn-lt"/>
            </a:endParaRPr>
          </a:p>
          <a:p>
            <a:pPr>
              <a:lnSpc>
                <a:spcPct val="150000"/>
              </a:lnSpc>
            </a:pPr>
            <a:endParaRPr lang="zh-CN" altLang="zh-CN" sz="2000" kern="100" dirty="0">
              <a:cs typeface="+mn-ea"/>
              <a:sym typeface="+mn-lt"/>
            </a:endParaRPr>
          </a:p>
        </p:txBody>
      </p:sp>
      <p:pic>
        <p:nvPicPr>
          <p:cNvPr id="6" name="图片 5"/>
          <p:cNvPicPr>
            <a:picLocks noChangeAspect="1"/>
          </p:cNvPicPr>
          <p:nvPr/>
        </p:nvPicPr>
        <p:blipFill>
          <a:blip r:embed="rId2"/>
          <a:stretch>
            <a:fillRect/>
          </a:stretch>
        </p:blipFill>
        <p:spPr>
          <a:xfrm>
            <a:off x="6562090" y="1479550"/>
            <a:ext cx="4781550" cy="48431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2</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26585" y="197827"/>
            <a:ext cx="5435600" cy="506497"/>
          </a:xfrm>
          <a:prstGeom prst="rect">
            <a:avLst/>
          </a:prstGeom>
          <a:ln>
            <a:noFill/>
          </a:ln>
        </p:spPr>
        <p:txBody>
          <a:bodyPr vert="horz" lIns="0" tIns="45720" rIns="91440" bIns="45720" rtlCol="0" anchor="b"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Methodology</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4" name="文本框 3"/>
          <p:cNvSpPr txBox="1"/>
          <p:nvPr/>
        </p:nvSpPr>
        <p:spPr>
          <a:xfrm>
            <a:off x="1126490" y="893445"/>
            <a:ext cx="8837930" cy="55308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rPr>
              <a:t>2.2  Compositional knowledge-transfer classifier</a:t>
            </a:r>
            <a:endPar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1409065" y="1348740"/>
            <a:ext cx="9649460" cy="1014730"/>
          </a:xfrm>
          <a:prstGeom prst="rect">
            <a:avLst/>
          </a:prstGeom>
          <a:noFill/>
        </p:spPr>
        <p:txBody>
          <a:bodyPr wrap="square" rtlCol="0" anchor="t">
            <a:spAutoFit/>
          </a:bodyPr>
          <a:p>
            <a:pPr>
              <a:lnSpc>
                <a:spcPct val="150000"/>
              </a:lnSpc>
            </a:pPr>
            <a:r>
              <a:rPr lang="en-US" altLang="zh-CN" sz="2000" kern="100" dirty="0">
                <a:cs typeface="+mn-ea"/>
                <a:sym typeface="+mn-lt"/>
              </a:rPr>
              <a:t>    </a:t>
            </a:r>
            <a:r>
              <a:rPr lang="zh-CN" altLang="zh-CN" sz="2000" kern="100" dirty="0">
                <a:cs typeface="+mn-ea"/>
                <a:sym typeface="+mn-lt"/>
              </a:rPr>
              <a:t>由于类表示可以被视为类质心，</a:t>
            </a:r>
            <a:r>
              <a:rPr lang="en-US" altLang="zh-CN" sz="2000" kern="100" dirty="0">
                <a:cs typeface="+mn-ea"/>
                <a:sym typeface="+mn-lt"/>
              </a:rPr>
              <a:t>       </a:t>
            </a:r>
            <a:r>
              <a:rPr lang="zh-CN" altLang="zh-CN" sz="2000" kern="100" dirty="0">
                <a:cs typeface="+mn-ea"/>
                <a:sym typeface="+mn-lt"/>
              </a:rPr>
              <a:t>可以被解释为我们的多个估计中心(</a:t>
            </a:r>
            <a:r>
              <a:rPr lang="en-US" altLang="zh-CN" sz="2000" kern="100" dirty="0">
                <a:cs typeface="+mn-ea"/>
                <a:sym typeface="+mn-lt"/>
              </a:rPr>
              <a:t>learned classifier</a:t>
            </a:r>
            <a:r>
              <a:rPr lang="zh-CN" altLang="zh-CN" sz="2000" kern="100" dirty="0">
                <a:cs typeface="+mn-ea"/>
                <a:sym typeface="+mn-lt"/>
              </a:rPr>
              <a:t>、</a:t>
            </a:r>
            <a:r>
              <a:rPr lang="en-US" altLang="zh-CN" sz="2000" kern="100" dirty="0">
                <a:cs typeface="+mn-ea"/>
                <a:sym typeface="+mn-lt"/>
              </a:rPr>
              <a:t>prototype</a:t>
            </a:r>
            <a:r>
              <a:rPr lang="zh-CN" altLang="zh-CN" sz="2000" kern="100" dirty="0">
                <a:cs typeface="+mn-ea"/>
                <a:sym typeface="+mn-lt"/>
              </a:rPr>
              <a:t>和知识转移组件)之间的重心位置。</a:t>
            </a:r>
            <a:endParaRPr lang="zh-CN" altLang="zh-CN" sz="2000" kern="100" dirty="0">
              <a:cs typeface="+mn-ea"/>
              <a:sym typeface="+mn-lt"/>
            </a:endParaRPr>
          </a:p>
        </p:txBody>
      </p:sp>
      <p:pic>
        <p:nvPicPr>
          <p:cNvPr id="3" name="图片 2"/>
          <p:cNvPicPr>
            <a:picLocks noChangeAspect="1"/>
          </p:cNvPicPr>
          <p:nvPr/>
        </p:nvPicPr>
        <p:blipFill>
          <a:blip r:embed="rId2"/>
          <a:stretch>
            <a:fillRect/>
          </a:stretch>
        </p:blipFill>
        <p:spPr>
          <a:xfrm>
            <a:off x="2058035" y="2363470"/>
            <a:ext cx="5846445" cy="4081780"/>
          </a:xfrm>
          <a:prstGeom prst="rect">
            <a:avLst/>
          </a:prstGeom>
        </p:spPr>
      </p:pic>
      <p:pic>
        <p:nvPicPr>
          <p:cNvPr id="5" name="图片 4"/>
          <p:cNvPicPr>
            <a:picLocks noChangeAspect="1"/>
          </p:cNvPicPr>
          <p:nvPr/>
        </p:nvPicPr>
        <p:blipFill>
          <a:blip r:embed="rId3"/>
          <a:stretch>
            <a:fillRect/>
          </a:stretch>
        </p:blipFill>
        <p:spPr>
          <a:xfrm>
            <a:off x="5297805" y="1446530"/>
            <a:ext cx="495300" cy="3568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2</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26585" y="197827"/>
            <a:ext cx="5435600" cy="506497"/>
          </a:xfrm>
          <a:prstGeom prst="rect">
            <a:avLst/>
          </a:prstGeom>
          <a:ln>
            <a:noFill/>
          </a:ln>
        </p:spPr>
        <p:txBody>
          <a:bodyPr vert="horz" lIns="0" tIns="45720" rIns="91440" bIns="45720" rtlCol="0" anchor="b"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Methodology</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4" name="文本框 3"/>
          <p:cNvSpPr txBox="1"/>
          <p:nvPr/>
        </p:nvSpPr>
        <p:spPr>
          <a:xfrm>
            <a:off x="1126490" y="893445"/>
            <a:ext cx="8837930" cy="55308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rPr>
              <a:t>2.2  Compositional knowledge-transfer classifier</a:t>
            </a:r>
            <a:endPar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endParaRPr>
          </a:p>
        </p:txBody>
      </p:sp>
      <p:sp>
        <p:nvSpPr>
          <p:cNvPr id="6" name="文本框 5"/>
          <p:cNvSpPr txBox="1"/>
          <p:nvPr/>
        </p:nvSpPr>
        <p:spPr>
          <a:xfrm>
            <a:off x="1126490" y="1446530"/>
            <a:ext cx="2577465" cy="2417445"/>
          </a:xfrm>
          <a:prstGeom prst="rect">
            <a:avLst/>
          </a:prstGeom>
          <a:noFill/>
        </p:spPr>
        <p:txBody>
          <a:bodyPr wrap="square" rtlCol="0" anchor="t">
            <a:noAutofit/>
          </a:bodyPr>
          <a:p>
            <a:pPr algn="just">
              <a:lnSpc>
                <a:spcPct val="150000"/>
              </a:lnSpc>
            </a:pPr>
            <a:r>
              <a:rPr lang="en-US" altLang="zh-CN" sz="2000" b="1" kern="100" dirty="0">
                <a:cs typeface="+mn-ea"/>
                <a:sym typeface="+mn-lt"/>
              </a:rPr>
              <a:t>Ensembling strategy:</a:t>
            </a:r>
            <a:endParaRPr lang="en-US" altLang="zh-CN" sz="2000" b="1" kern="100" dirty="0">
              <a:cs typeface="+mn-ea"/>
              <a:sym typeface="+mn-lt"/>
            </a:endParaRPr>
          </a:p>
          <a:p>
            <a:pPr algn="just">
              <a:lnSpc>
                <a:spcPct val="150000"/>
              </a:lnSpc>
            </a:pPr>
            <a:endParaRPr lang="en-US" altLang="zh-CN" sz="2000" b="1" kern="100" dirty="0">
              <a:cs typeface="+mn-ea"/>
              <a:sym typeface="+mn-lt"/>
            </a:endParaRPr>
          </a:p>
          <a:p>
            <a:pPr>
              <a:lnSpc>
                <a:spcPct val="150000"/>
              </a:lnSpc>
            </a:pPr>
            <a:r>
              <a:rPr lang="en-US" sz="2000" dirty="0">
                <a:cs typeface="+mn-ea"/>
                <a:sym typeface="+mn-lt"/>
              </a:rPr>
              <a:t>      将知识从普通类转移到</a:t>
            </a:r>
            <a:r>
              <a:rPr lang="zh-CN" altLang="en-US" sz="2000" dirty="0">
                <a:cs typeface="+mn-ea"/>
                <a:sym typeface="+mn-lt"/>
              </a:rPr>
              <a:t>少数</a:t>
            </a:r>
            <a:r>
              <a:rPr lang="en-US" sz="2000" dirty="0">
                <a:cs typeface="+mn-ea"/>
                <a:sym typeface="+mn-lt"/>
              </a:rPr>
              <a:t>类可以显著提高</a:t>
            </a:r>
            <a:r>
              <a:rPr lang="zh-CN" altLang="en-US" sz="2000" dirty="0">
                <a:cs typeface="+mn-ea"/>
                <a:sym typeface="+mn-lt"/>
              </a:rPr>
              <a:t>分类器对少数类的</a:t>
            </a:r>
            <a:r>
              <a:rPr lang="en-US" sz="2000" dirty="0">
                <a:cs typeface="+mn-ea"/>
                <a:sym typeface="+mn-lt"/>
              </a:rPr>
              <a:t>区分能力。然而，</a:t>
            </a:r>
            <a:r>
              <a:rPr lang="zh-CN" altLang="en-US" sz="2000" dirty="0">
                <a:cs typeface="+mn-ea"/>
                <a:sym typeface="+mn-lt"/>
              </a:rPr>
              <a:t>这</a:t>
            </a:r>
            <a:r>
              <a:rPr lang="en-US" sz="2000" dirty="0">
                <a:cs typeface="+mn-ea"/>
                <a:sym typeface="+mn-lt"/>
              </a:rPr>
              <a:t>也</a:t>
            </a:r>
            <a:r>
              <a:rPr lang="zh-CN" altLang="en-US" sz="2000" dirty="0">
                <a:cs typeface="+mn-ea"/>
                <a:sym typeface="+mn-lt"/>
              </a:rPr>
              <a:t>有可能</a:t>
            </a:r>
            <a:r>
              <a:rPr lang="en-US" sz="2000" dirty="0">
                <a:cs typeface="+mn-ea"/>
                <a:sym typeface="+mn-lt"/>
              </a:rPr>
              <a:t>降低在普通类上的准确性。</a:t>
            </a:r>
            <a:endParaRPr lang="en-US" sz="2000" dirty="0">
              <a:cs typeface="+mn-ea"/>
              <a:sym typeface="+mn-lt"/>
            </a:endParaRPr>
          </a:p>
        </p:txBody>
      </p:sp>
      <p:sp>
        <p:nvSpPr>
          <p:cNvPr id="7" name="右箭头 6"/>
          <p:cNvSpPr/>
          <p:nvPr/>
        </p:nvSpPr>
        <p:spPr>
          <a:xfrm>
            <a:off x="3863975" y="3274060"/>
            <a:ext cx="2208530" cy="782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4094480" y="2875280"/>
            <a:ext cx="6096000" cy="398780"/>
          </a:xfrm>
          <a:prstGeom prst="rect">
            <a:avLst/>
          </a:prstGeom>
          <a:noFill/>
        </p:spPr>
        <p:txBody>
          <a:bodyPr wrap="square" rtlCol="0" anchor="t">
            <a:spAutoFit/>
          </a:bodyPr>
          <a:p>
            <a:r>
              <a:rPr lang="zh-CN" altLang="en-US" sz="2000" b="1"/>
              <a:t>flexibility </a:t>
            </a:r>
            <a:endParaRPr lang="zh-CN" altLang="en-US" sz="2000" b="1"/>
          </a:p>
        </p:txBody>
      </p:sp>
      <p:pic>
        <p:nvPicPr>
          <p:cNvPr id="11" name="图片 10"/>
          <p:cNvPicPr>
            <a:picLocks noChangeAspect="1"/>
          </p:cNvPicPr>
          <p:nvPr/>
        </p:nvPicPr>
        <p:blipFill>
          <a:blip r:embed="rId2"/>
          <a:srcRect t="1608" r="-795" b="30800"/>
          <a:stretch>
            <a:fillRect/>
          </a:stretch>
        </p:blipFill>
        <p:spPr>
          <a:xfrm>
            <a:off x="6232525" y="2268220"/>
            <a:ext cx="5798820" cy="30435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3</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67860" y="159727"/>
            <a:ext cx="5435600" cy="506497"/>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Experiments</a:t>
            </a:r>
            <a:endPar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 name="文本框 2"/>
          <p:cNvSpPr txBox="1"/>
          <p:nvPr/>
        </p:nvSpPr>
        <p:spPr>
          <a:xfrm>
            <a:off x="1126490" y="893445"/>
            <a:ext cx="8837930" cy="55308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rPr>
              <a:t>3.1  Comparison to state of the art methods</a:t>
            </a:r>
            <a:endPar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endParaRPr>
          </a:p>
        </p:txBody>
      </p:sp>
      <p:pic>
        <p:nvPicPr>
          <p:cNvPr id="5" name="图片 4"/>
          <p:cNvPicPr>
            <a:picLocks noChangeAspect="1"/>
          </p:cNvPicPr>
          <p:nvPr/>
        </p:nvPicPr>
        <p:blipFill>
          <a:blip r:embed="rId2"/>
          <a:stretch>
            <a:fillRect/>
          </a:stretch>
        </p:blipFill>
        <p:spPr>
          <a:xfrm>
            <a:off x="255905" y="1520825"/>
            <a:ext cx="11688445" cy="38938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3</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67860" y="159727"/>
            <a:ext cx="5435600" cy="506497"/>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Experiments</a:t>
            </a:r>
            <a:endPar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 name="文本框 2"/>
          <p:cNvSpPr txBox="1"/>
          <p:nvPr/>
        </p:nvSpPr>
        <p:spPr>
          <a:xfrm>
            <a:off x="1126490" y="893445"/>
            <a:ext cx="8837930" cy="55308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rPr>
              <a:t>3.2  Continual adaptation</a:t>
            </a:r>
            <a:endPar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endParaRPr>
          </a:p>
        </p:txBody>
      </p:sp>
      <p:pic>
        <p:nvPicPr>
          <p:cNvPr id="2" name="图片 1"/>
          <p:cNvPicPr>
            <a:picLocks noChangeAspect="1"/>
          </p:cNvPicPr>
          <p:nvPr/>
        </p:nvPicPr>
        <p:blipFill>
          <a:blip r:embed="rId2"/>
          <a:stretch>
            <a:fillRect/>
          </a:stretch>
        </p:blipFill>
        <p:spPr>
          <a:xfrm>
            <a:off x="1537970" y="1838325"/>
            <a:ext cx="9115425" cy="31813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3</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67860" y="159727"/>
            <a:ext cx="5435600" cy="506497"/>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Limitations</a:t>
            </a:r>
            <a:endPar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4" name="文本框 3"/>
          <p:cNvSpPr txBox="1"/>
          <p:nvPr/>
        </p:nvSpPr>
        <p:spPr>
          <a:xfrm>
            <a:off x="837565" y="1500505"/>
            <a:ext cx="7423150" cy="2306955"/>
          </a:xfrm>
          <a:prstGeom prst="rect">
            <a:avLst/>
          </a:prstGeom>
          <a:noFill/>
        </p:spPr>
        <p:txBody>
          <a:bodyPr wrap="square" rtlCol="0" anchor="t">
            <a:spAutoFit/>
          </a:bodyPr>
          <a:p>
            <a:pPr marL="285750" indent="-285750">
              <a:buFont typeface="Arial" panose="020B0604020202020204" pitchFamily="34" charset="0"/>
              <a:buChar char="•"/>
            </a:pPr>
            <a:r>
              <a:rPr lang="en-US" altLang="zh-CN"/>
              <a:t>Knowledge transfer</a:t>
            </a:r>
            <a:r>
              <a:rPr lang="zh-CN" altLang="en-US"/>
              <a:t>的局限性，之前提到公共类的性能可能会受到影响。</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原型作为类平均表示，可能缺乏学习分类器提供的精度。因此，在未来可以探索更丰富的原型表示，例如基于分布或每个类多个原型[。</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最后，文中方法依赖于存在具有相似视觉属性的类的假设，在并非如此条件的环境中可能不会成功。</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pic>
        <p:nvPicPr>
          <p:cNvPr id="14" name="图片 13"/>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cxnSp>
        <p:nvCxnSpPr>
          <p:cNvPr id="15" name="直接连接符 14"/>
          <p:cNvCxnSpPr/>
          <p:nvPr/>
        </p:nvCxnSpPr>
        <p:spPr>
          <a:xfrm>
            <a:off x="816254" y="859025"/>
            <a:ext cx="10858500" cy="0"/>
          </a:xfrm>
          <a:prstGeom prst="line">
            <a:avLst/>
          </a:prstGeom>
          <a:noFill/>
          <a:ln w="22225" cap="flat" cmpd="sng" algn="ctr">
            <a:solidFill>
              <a:srgbClr val="1C6299"/>
            </a:solidFill>
            <a:prstDash val="solid"/>
            <a:miter lim="800000"/>
          </a:ln>
          <a:effectLst/>
        </p:spPr>
      </p:cxnSp>
      <p:sp>
        <p:nvSpPr>
          <p:cNvPr id="28" name="标题占位符 1"/>
          <p:cNvSpPr txBox="1"/>
          <p:nvPr/>
        </p:nvSpPr>
        <p:spPr>
          <a:xfrm>
            <a:off x="996601" y="-9688"/>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0"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1" name="标题占位符 1"/>
          <p:cNvSpPr txBox="1"/>
          <p:nvPr/>
        </p:nvSpPr>
        <p:spPr>
          <a:xfrm>
            <a:off x="1117600" y="52386"/>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2" name="标题占位符 1"/>
          <p:cNvSpPr txBox="1"/>
          <p:nvPr/>
        </p:nvSpPr>
        <p:spPr>
          <a:xfrm>
            <a:off x="1297947"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Author</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pic>
        <p:nvPicPr>
          <p:cNvPr id="3" name="图片 2"/>
          <p:cNvPicPr>
            <a:picLocks noChangeAspect="1"/>
          </p:cNvPicPr>
          <p:nvPr/>
        </p:nvPicPr>
        <p:blipFill>
          <a:blip r:embed="rId3"/>
          <a:stretch>
            <a:fillRect/>
          </a:stretch>
        </p:blipFill>
        <p:spPr>
          <a:xfrm>
            <a:off x="1095375" y="910590"/>
            <a:ext cx="10299700" cy="5779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pic>
        <p:nvPicPr>
          <p:cNvPr id="14" name="图片 13"/>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cxnSp>
        <p:nvCxnSpPr>
          <p:cNvPr id="15" name="直接连接符 14"/>
          <p:cNvCxnSpPr/>
          <p:nvPr/>
        </p:nvCxnSpPr>
        <p:spPr>
          <a:xfrm>
            <a:off x="816254" y="859025"/>
            <a:ext cx="10858500" cy="0"/>
          </a:xfrm>
          <a:prstGeom prst="line">
            <a:avLst/>
          </a:prstGeom>
          <a:noFill/>
          <a:ln w="22225" cap="flat" cmpd="sng" algn="ctr">
            <a:solidFill>
              <a:srgbClr val="1C6299"/>
            </a:solidFill>
            <a:prstDash val="solid"/>
            <a:miter lim="800000"/>
          </a:ln>
          <a:effectLst/>
        </p:spPr>
      </p:cxnSp>
      <p:sp>
        <p:nvSpPr>
          <p:cNvPr id="28" name="标题占位符 1"/>
          <p:cNvSpPr txBox="1"/>
          <p:nvPr/>
        </p:nvSpPr>
        <p:spPr>
          <a:xfrm>
            <a:off x="996601" y="-9688"/>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0"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1" name="标题占位符 1"/>
          <p:cNvSpPr txBox="1"/>
          <p:nvPr/>
        </p:nvSpPr>
        <p:spPr>
          <a:xfrm>
            <a:off x="1117600" y="52386"/>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2" name="标题占位符 1"/>
          <p:cNvSpPr txBox="1"/>
          <p:nvPr/>
        </p:nvSpPr>
        <p:spPr>
          <a:xfrm>
            <a:off x="1297947"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Author</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pic>
        <p:nvPicPr>
          <p:cNvPr id="4" name="图片 3"/>
          <p:cNvPicPr>
            <a:picLocks noChangeAspect="1"/>
          </p:cNvPicPr>
          <p:nvPr/>
        </p:nvPicPr>
        <p:blipFill>
          <a:blip r:embed="rId3"/>
          <a:stretch>
            <a:fillRect/>
          </a:stretch>
        </p:blipFill>
        <p:spPr>
          <a:xfrm>
            <a:off x="6438900" y="1000760"/>
            <a:ext cx="5753100" cy="3916045"/>
          </a:xfrm>
          <a:prstGeom prst="rect">
            <a:avLst/>
          </a:prstGeom>
        </p:spPr>
      </p:pic>
      <p:pic>
        <p:nvPicPr>
          <p:cNvPr id="5" name="图片 4"/>
          <p:cNvPicPr>
            <a:picLocks noChangeAspect="1"/>
          </p:cNvPicPr>
          <p:nvPr/>
        </p:nvPicPr>
        <p:blipFill>
          <a:blip r:embed="rId4"/>
          <a:stretch>
            <a:fillRect/>
          </a:stretch>
        </p:blipFill>
        <p:spPr>
          <a:xfrm>
            <a:off x="0" y="910590"/>
            <a:ext cx="6431280" cy="51111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1</a:t>
              </a:r>
              <a:endParaRPr kumimoji="0" lang="zh-CN" altLang="en-US"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cs typeface="+mn-ea"/>
                <a:sym typeface="+mn-lt"/>
              </a:rPr>
              <a:t>自强不息 厚德载物</a:t>
            </a:r>
            <a:endParaRPr kumimoji="0" lang="zh-CN" altLang="en-US" sz="1000" b="0" i="0" kern="1200" cap="none" spc="600" normalizeH="0" baseline="0" noProof="0" dirty="0">
              <a:solidFill>
                <a:prstClr val="white"/>
              </a:solidFill>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cs typeface="+mn-ea"/>
                <a:sym typeface="+mn-lt"/>
              </a:rPr>
              <a:t>知行合一、经世致用</a:t>
            </a:r>
            <a:endParaRPr kumimoji="0" lang="zh-CN" altLang="en-US" sz="1000" b="0" i="0" kern="1200" cap="none" spc="600" normalizeH="0" baseline="0" noProof="0" dirty="0">
              <a:solidFill>
                <a:prstClr val="white"/>
              </a:solidFill>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cs typeface="+mn-ea"/>
                <a:sym typeface="+mn-lt"/>
              </a:rPr>
              <a:t>Central South University</a:t>
            </a:r>
            <a:endParaRPr kumimoji="0" lang="zh-CN" altLang="en-US" sz="1000" b="0" i="0" kern="1200" cap="none" spc="300" normalizeH="0" baseline="0" noProof="0" dirty="0">
              <a:solidFill>
                <a:prstClr val="white"/>
              </a:solidFill>
              <a:cs typeface="+mn-ea"/>
              <a:sym typeface="+mn-lt"/>
            </a:endParaRPr>
          </a:p>
        </p:txBody>
      </p:sp>
      <p:sp>
        <p:nvSpPr>
          <p:cNvPr id="19" name="标题占位符 1"/>
          <p:cNvSpPr txBox="1"/>
          <p:nvPr/>
        </p:nvSpPr>
        <p:spPr>
          <a:xfrm>
            <a:off x="1230630" y="-29845"/>
            <a:ext cx="7643495" cy="65849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mn-lt"/>
                <a:ea typeface="+mn-ea"/>
                <a:cs typeface="+mn-ea"/>
                <a:sym typeface="+mn-lt"/>
              </a:rPr>
              <a:t>Introduction</a:t>
            </a:r>
            <a:endParaRPr lang="en-US" altLang="zh-CN" sz="2600" b="1" dirty="0">
              <a:solidFill>
                <a:sysClr val="windowText" lastClr="000000"/>
              </a:solidFill>
              <a:latin typeface="+mn-lt"/>
              <a:ea typeface="+mn-ea"/>
              <a:cs typeface="+mn-ea"/>
              <a:sym typeface="+mn-lt"/>
            </a:endParaRPr>
          </a:p>
        </p:txBody>
      </p:sp>
      <p:sp>
        <p:nvSpPr>
          <p:cNvPr id="22" name="文本框 21"/>
          <p:cNvSpPr txBox="1"/>
          <p:nvPr/>
        </p:nvSpPr>
        <p:spPr>
          <a:xfrm>
            <a:off x="594360" y="1126490"/>
            <a:ext cx="3829050" cy="5631180"/>
          </a:xfrm>
          <a:prstGeom prst="rect">
            <a:avLst/>
          </a:prstGeom>
          <a:noFill/>
        </p:spPr>
        <p:txBody>
          <a:bodyPr wrap="square">
            <a:spAutoFit/>
          </a:bodyPr>
          <a:lstStyle/>
          <a:p>
            <a:pPr algn="just">
              <a:lnSpc>
                <a:spcPct val="150000"/>
              </a:lnSpc>
            </a:pPr>
            <a:r>
              <a:rPr lang="zh-CN" altLang="en-US" sz="2000" b="1" kern="100" dirty="0">
                <a:cs typeface="+mn-ea"/>
                <a:sym typeface="+mn-lt"/>
              </a:rPr>
              <a:t>标准分类模型依赖的假设：</a:t>
            </a:r>
            <a:endParaRPr lang="zh-CN" altLang="zh-CN" sz="2000" kern="100" dirty="0">
              <a:cs typeface="+mn-ea"/>
              <a:sym typeface="+mn-lt"/>
            </a:endParaRPr>
          </a:p>
          <a:p>
            <a:pPr>
              <a:lnSpc>
                <a:spcPct val="150000"/>
              </a:lnSpc>
            </a:pPr>
            <a:r>
              <a:rPr lang="en-US" altLang="zh-CN" sz="2000" dirty="0">
                <a:cs typeface="+mn-ea"/>
                <a:sym typeface="+mn-lt"/>
              </a:rPr>
              <a:t>      </a:t>
            </a:r>
            <a:r>
              <a:rPr lang="zh-CN" altLang="en-US" sz="2000" dirty="0">
                <a:cs typeface="+mn-ea"/>
                <a:sym typeface="+mn-lt"/>
              </a:rPr>
              <a:t>训练集中所有的类数量基本相似，能够同等的表示。</a:t>
            </a:r>
            <a:endParaRPr lang="en-US" altLang="zh-CN" sz="2000" dirty="0">
              <a:cs typeface="+mn-ea"/>
              <a:sym typeface="+mn-lt"/>
            </a:endParaRPr>
          </a:p>
          <a:p>
            <a:pPr indent="0">
              <a:lnSpc>
                <a:spcPct val="150000"/>
              </a:lnSpc>
              <a:buFont typeface="Arial" panose="020B0604020202020204" pitchFamily="34" charset="0"/>
              <a:buNone/>
            </a:pPr>
            <a:endParaRPr lang="en-US" altLang="zh-CN" sz="2000" dirty="0">
              <a:cs typeface="+mn-ea"/>
              <a:sym typeface="+mn-lt"/>
            </a:endParaRPr>
          </a:p>
          <a:p>
            <a:pPr>
              <a:lnSpc>
                <a:spcPct val="150000"/>
              </a:lnSpc>
            </a:pPr>
            <a:r>
              <a:rPr lang="zh-CN" altLang="en-US" sz="2000" b="1" dirty="0">
                <a:cs typeface="+mn-ea"/>
                <a:sym typeface="+mn-lt"/>
              </a:rPr>
              <a:t>论文出发点：</a:t>
            </a:r>
            <a:endParaRPr lang="en-US" altLang="zh-CN" sz="2000" b="1" dirty="0">
              <a:cs typeface="+mn-ea"/>
              <a:sym typeface="+mn-lt"/>
            </a:endParaRPr>
          </a:p>
          <a:p>
            <a:pPr indent="457200">
              <a:lnSpc>
                <a:spcPct val="150000"/>
              </a:lnSpc>
              <a:buFont typeface="+mj-lt"/>
              <a:buNone/>
            </a:pPr>
            <a:r>
              <a:rPr lang="zh-CN" altLang="en-US" sz="2000" dirty="0">
                <a:cs typeface="+mn-ea"/>
                <a:sym typeface="+mn-lt"/>
              </a:rPr>
              <a:t>上述假设在实践中往往很难成立，大多数真实生活数据集呈现长尾分布，其中一个子集的类包含大量的训练数据(所谓的公共或头部类)，其余的尾部(少数)类仅拥有少量的训练样本。</a:t>
            </a:r>
            <a:endParaRPr lang="zh-CN" altLang="en-US" sz="2000" dirty="0">
              <a:cs typeface="+mn-ea"/>
              <a:sym typeface="+mn-lt"/>
            </a:endParaRPr>
          </a:p>
          <a:p>
            <a:pPr indent="0">
              <a:lnSpc>
                <a:spcPct val="150000"/>
              </a:lnSpc>
              <a:buFont typeface="+mj-lt"/>
              <a:buNone/>
            </a:pPr>
            <a:endParaRPr lang="zh-CN" altLang="en-US" sz="2000" dirty="0">
              <a:cs typeface="+mn-ea"/>
              <a:sym typeface="+mn-lt"/>
            </a:endParaRPr>
          </a:p>
        </p:txBody>
      </p:sp>
      <p:sp>
        <p:nvSpPr>
          <p:cNvPr id="2" name="右箭头 1"/>
          <p:cNvSpPr/>
          <p:nvPr/>
        </p:nvSpPr>
        <p:spPr>
          <a:xfrm>
            <a:off x="4653915" y="2658110"/>
            <a:ext cx="2423795" cy="1116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892675" y="2475230"/>
            <a:ext cx="6096000" cy="368300"/>
          </a:xfrm>
          <a:prstGeom prst="rect">
            <a:avLst/>
          </a:prstGeom>
          <a:noFill/>
        </p:spPr>
        <p:txBody>
          <a:bodyPr wrap="square" rtlCol="0" anchor="t">
            <a:spAutoFit/>
          </a:bodyPr>
          <a:p>
            <a:r>
              <a:rPr lang="zh-CN" altLang="en-US" b="1" dirty="0">
                <a:cs typeface="+mn-ea"/>
                <a:sym typeface="+mn-lt"/>
              </a:rPr>
              <a:t>两个挑战</a:t>
            </a:r>
            <a:endParaRPr lang="zh-CN" altLang="en-US" b="1" dirty="0">
              <a:cs typeface="+mn-ea"/>
              <a:sym typeface="+mn-lt"/>
            </a:endParaRPr>
          </a:p>
        </p:txBody>
      </p:sp>
      <p:sp>
        <p:nvSpPr>
          <p:cNvPr id="5" name="文本框 4"/>
          <p:cNvSpPr txBox="1"/>
          <p:nvPr/>
        </p:nvSpPr>
        <p:spPr>
          <a:xfrm>
            <a:off x="7458075" y="2230755"/>
            <a:ext cx="4434205" cy="2395855"/>
          </a:xfrm>
          <a:prstGeom prst="rect">
            <a:avLst/>
          </a:prstGeom>
          <a:noFill/>
        </p:spPr>
        <p:txBody>
          <a:bodyPr wrap="square" rtlCol="0" anchor="t">
            <a:noAutofit/>
          </a:bodyPr>
          <a:p>
            <a:r>
              <a:rPr lang="en-US" altLang="zh-CN" sz="2400" dirty="0">
                <a:cs typeface="+mn-ea"/>
                <a:sym typeface="+mn-lt"/>
              </a:rPr>
              <a:t>1.</a:t>
            </a:r>
            <a:r>
              <a:rPr lang="zh-CN" altLang="en-US" sz="2400" dirty="0">
                <a:cs typeface="+mn-ea"/>
                <a:sym typeface="+mn-lt"/>
              </a:rPr>
              <a:t>特定类别数据的不平衡分布导致模型过度偏向普通类别。</a:t>
            </a:r>
            <a:endParaRPr lang="zh-CN" altLang="en-US" sz="2400" dirty="0">
              <a:cs typeface="+mn-ea"/>
              <a:sym typeface="+mn-lt"/>
            </a:endParaRPr>
          </a:p>
          <a:p>
            <a:endParaRPr lang="zh-CN" altLang="en-US" sz="2400" dirty="0">
              <a:cs typeface="+mn-ea"/>
              <a:sym typeface="+mn-lt"/>
            </a:endParaRPr>
          </a:p>
          <a:p>
            <a:r>
              <a:rPr lang="en-US" altLang="zh-CN" sz="2400" dirty="0">
                <a:cs typeface="+mn-ea"/>
                <a:sym typeface="+mn-lt"/>
              </a:rPr>
              <a:t>2.</a:t>
            </a:r>
            <a:r>
              <a:rPr lang="zh-CN" altLang="en-US" sz="2400" dirty="0">
                <a:cs typeface="+mn-ea"/>
                <a:sym typeface="+mn-lt"/>
              </a:rPr>
              <a:t>尾部的少数类通常具有非常有限的可用数据量。</a:t>
            </a:r>
            <a:endParaRPr lang="zh-CN" altLang="en-US" sz="2400" dirty="0">
              <a:cs typeface="+mn-ea"/>
              <a:sym typeface="+mn-lt"/>
            </a:endParaRPr>
          </a:p>
          <a:p>
            <a:endParaRPr lang="zh-CN" altLang="en-US" sz="2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1</a:t>
              </a:r>
              <a:endParaRPr kumimoji="0" lang="zh-CN" altLang="en-US"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cs typeface="+mn-ea"/>
                <a:sym typeface="+mn-lt"/>
              </a:rPr>
              <a:t>自强不息 厚德载物</a:t>
            </a:r>
            <a:endParaRPr kumimoji="0" lang="zh-CN" altLang="en-US" sz="1000" b="0" i="0" kern="1200" cap="none" spc="600" normalizeH="0" baseline="0" noProof="0" dirty="0">
              <a:solidFill>
                <a:prstClr val="white"/>
              </a:solidFill>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cs typeface="+mn-ea"/>
                <a:sym typeface="+mn-lt"/>
              </a:rPr>
              <a:t>知行合一、经世致用</a:t>
            </a:r>
            <a:endParaRPr kumimoji="0" lang="zh-CN" altLang="en-US" sz="1000" b="0" i="0" kern="1200" cap="none" spc="600" normalizeH="0" baseline="0" noProof="0" dirty="0">
              <a:solidFill>
                <a:prstClr val="white"/>
              </a:solidFill>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cs typeface="+mn-ea"/>
                <a:sym typeface="+mn-lt"/>
              </a:rPr>
              <a:t>Central South University</a:t>
            </a:r>
            <a:endParaRPr kumimoji="0" lang="zh-CN" altLang="en-US" sz="1000" b="0" i="0" kern="1200" cap="none" spc="300" normalizeH="0" baseline="0" noProof="0" dirty="0">
              <a:solidFill>
                <a:prstClr val="white"/>
              </a:solidFill>
              <a:cs typeface="+mn-ea"/>
              <a:sym typeface="+mn-lt"/>
            </a:endParaRPr>
          </a:p>
        </p:txBody>
      </p:sp>
      <p:sp>
        <p:nvSpPr>
          <p:cNvPr id="19" name="标题占位符 1"/>
          <p:cNvSpPr txBox="1"/>
          <p:nvPr/>
        </p:nvSpPr>
        <p:spPr>
          <a:xfrm>
            <a:off x="1230630" y="-29845"/>
            <a:ext cx="7643495" cy="65849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mn-lt"/>
                <a:ea typeface="+mn-ea"/>
                <a:cs typeface="+mn-ea"/>
                <a:sym typeface="+mn-lt"/>
              </a:rPr>
              <a:t>Introduction</a:t>
            </a:r>
            <a:endParaRPr lang="en-US" altLang="zh-CN" sz="2600" b="1" dirty="0">
              <a:solidFill>
                <a:sysClr val="windowText" lastClr="000000"/>
              </a:solidFill>
              <a:latin typeface="+mn-lt"/>
              <a:ea typeface="+mn-ea"/>
              <a:cs typeface="+mn-ea"/>
              <a:sym typeface="+mn-lt"/>
            </a:endParaRPr>
          </a:p>
        </p:txBody>
      </p:sp>
      <p:sp>
        <p:nvSpPr>
          <p:cNvPr id="22" name="文本框 21"/>
          <p:cNvSpPr txBox="1"/>
          <p:nvPr/>
        </p:nvSpPr>
        <p:spPr>
          <a:xfrm>
            <a:off x="660400" y="2651760"/>
            <a:ext cx="3829050" cy="3784600"/>
          </a:xfrm>
          <a:prstGeom prst="rect">
            <a:avLst/>
          </a:prstGeom>
          <a:noFill/>
        </p:spPr>
        <p:txBody>
          <a:bodyPr wrap="square">
            <a:spAutoFit/>
          </a:bodyPr>
          <a:lstStyle/>
          <a:p>
            <a:pPr algn="just">
              <a:lnSpc>
                <a:spcPct val="150000"/>
              </a:lnSpc>
            </a:pPr>
            <a:r>
              <a:rPr lang="zh-CN" altLang="en-US" sz="2000" b="1" kern="100" dirty="0">
                <a:cs typeface="+mn-ea"/>
                <a:sym typeface="+mn-lt"/>
              </a:rPr>
              <a:t>问题一：</a:t>
            </a:r>
            <a:endParaRPr lang="zh-CN" altLang="zh-CN" sz="2000" kern="100" dirty="0">
              <a:cs typeface="+mn-ea"/>
              <a:sym typeface="+mn-lt"/>
            </a:endParaRPr>
          </a:p>
          <a:p>
            <a:pPr>
              <a:lnSpc>
                <a:spcPct val="150000"/>
              </a:lnSpc>
            </a:pPr>
            <a:r>
              <a:rPr lang="en-US" altLang="zh-CN" sz="2000" dirty="0">
                <a:cs typeface="+mn-ea"/>
                <a:sym typeface="+mn-lt"/>
              </a:rPr>
              <a:t>      </a:t>
            </a:r>
            <a:r>
              <a:rPr lang="zh-CN" altLang="en-US" sz="2000" dirty="0">
                <a:cs typeface="+mn-ea"/>
                <a:sym typeface="+mn-lt"/>
              </a:rPr>
              <a:t>特定类别数据的不平衡分布导致模型过度偏向普通类别。</a:t>
            </a:r>
            <a:endParaRPr lang="zh-CN" altLang="en-US" sz="2000" dirty="0">
              <a:cs typeface="+mn-ea"/>
              <a:sym typeface="+mn-lt"/>
            </a:endParaRPr>
          </a:p>
          <a:p>
            <a:pPr>
              <a:lnSpc>
                <a:spcPct val="150000"/>
              </a:lnSpc>
            </a:pPr>
            <a:endParaRPr lang="zh-CN" altLang="en-US" sz="2000" b="1" kern="100" dirty="0">
              <a:cs typeface="+mn-ea"/>
              <a:sym typeface="+mn-lt"/>
            </a:endParaRPr>
          </a:p>
          <a:p>
            <a:pPr>
              <a:lnSpc>
                <a:spcPct val="150000"/>
              </a:lnSpc>
            </a:pPr>
            <a:endParaRPr lang="zh-CN" altLang="en-US" sz="2000" b="1" kern="100" dirty="0">
              <a:cs typeface="+mn-ea"/>
              <a:sym typeface="+mn-lt"/>
            </a:endParaRPr>
          </a:p>
          <a:p>
            <a:pPr>
              <a:lnSpc>
                <a:spcPct val="150000"/>
              </a:lnSpc>
            </a:pPr>
            <a:endParaRPr lang="zh-CN" altLang="en-US" sz="2000" b="1" kern="100" dirty="0">
              <a:cs typeface="+mn-ea"/>
              <a:sym typeface="+mn-lt"/>
            </a:endParaRPr>
          </a:p>
          <a:p>
            <a:pPr indent="0">
              <a:lnSpc>
                <a:spcPct val="150000"/>
              </a:lnSpc>
              <a:buFont typeface="Arial" panose="020B0604020202020204" pitchFamily="34" charset="0"/>
              <a:buNone/>
            </a:pPr>
            <a:endParaRPr lang="en-US" altLang="zh-CN" sz="2000" dirty="0">
              <a:cs typeface="+mn-ea"/>
              <a:sym typeface="+mn-lt"/>
            </a:endParaRPr>
          </a:p>
          <a:p>
            <a:pPr indent="0">
              <a:lnSpc>
                <a:spcPct val="150000"/>
              </a:lnSpc>
              <a:buFont typeface="+mj-lt"/>
              <a:buNone/>
            </a:pPr>
            <a:endParaRPr lang="zh-CN" altLang="en-US" sz="2000" dirty="0">
              <a:cs typeface="+mn-ea"/>
              <a:sym typeface="+mn-lt"/>
            </a:endParaRPr>
          </a:p>
        </p:txBody>
      </p:sp>
      <p:sp>
        <p:nvSpPr>
          <p:cNvPr id="2" name="右箭头 1"/>
          <p:cNvSpPr/>
          <p:nvPr/>
        </p:nvSpPr>
        <p:spPr>
          <a:xfrm>
            <a:off x="4649470" y="3270885"/>
            <a:ext cx="1269365" cy="6565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6554470" y="2198370"/>
            <a:ext cx="6096000" cy="2845435"/>
          </a:xfrm>
          <a:prstGeom prst="rect">
            <a:avLst/>
          </a:prstGeom>
          <a:noFill/>
        </p:spPr>
        <p:txBody>
          <a:bodyPr wrap="square" rtlCol="0" anchor="t">
            <a:noAutofit/>
          </a:bodyPr>
          <a:p>
            <a:pPr algn="just">
              <a:lnSpc>
                <a:spcPct val="150000"/>
              </a:lnSpc>
            </a:pPr>
            <a:r>
              <a:rPr lang="zh-CN" altLang="en-US" sz="2000" b="1" kern="100" dirty="0">
                <a:cs typeface="+mn-ea"/>
                <a:sym typeface="+mn-lt"/>
              </a:rPr>
              <a:t>策略（重新平衡训练过程）：</a:t>
            </a:r>
            <a:endParaRPr lang="zh-CN" altLang="zh-CN" sz="2000" kern="100" dirty="0">
              <a:cs typeface="+mn-ea"/>
              <a:sym typeface="+mn-lt"/>
            </a:endParaRPr>
          </a:p>
          <a:p>
            <a:pPr marL="342900" indent="-342900">
              <a:lnSpc>
                <a:spcPct val="150000"/>
              </a:lnSpc>
              <a:buFont typeface="Arial" panose="020B0604020202020204" pitchFamily="34" charset="0"/>
              <a:buChar char="•"/>
            </a:pPr>
            <a:r>
              <a:rPr lang="zh-CN" altLang="en-US" sz="2000" dirty="0">
                <a:cs typeface="+mn-ea"/>
                <a:sym typeface="+mn-lt"/>
              </a:rPr>
              <a:t>重采样</a:t>
            </a:r>
            <a:endParaRPr lang="zh-CN" altLang="en-US" sz="2000" dirty="0">
              <a:cs typeface="+mn-ea"/>
              <a:sym typeface="+mn-lt"/>
            </a:endParaRPr>
          </a:p>
          <a:p>
            <a:pPr marL="342900" indent="-342900">
              <a:lnSpc>
                <a:spcPct val="150000"/>
              </a:lnSpc>
              <a:buFont typeface="Arial" panose="020B0604020202020204" pitchFamily="34" charset="0"/>
              <a:buChar char="•"/>
            </a:pPr>
            <a:r>
              <a:rPr lang="zh-CN" altLang="en-US" sz="2000" dirty="0">
                <a:cs typeface="+mn-ea"/>
                <a:sym typeface="+mn-lt"/>
              </a:rPr>
              <a:t>重平衡损失函数</a:t>
            </a:r>
            <a:endParaRPr lang="zh-CN" altLang="en-US" sz="2000" dirty="0">
              <a:cs typeface="+mn-ea"/>
              <a:sym typeface="+mn-lt"/>
            </a:endParaRPr>
          </a:p>
          <a:p>
            <a:pPr marL="342900" indent="-342900">
              <a:lnSpc>
                <a:spcPct val="150000"/>
              </a:lnSpc>
              <a:buFont typeface="Arial" panose="020B0604020202020204" pitchFamily="34" charset="0"/>
              <a:buChar char="•"/>
            </a:pPr>
            <a:r>
              <a:rPr lang="zh-CN" altLang="en-US" sz="2000" dirty="0">
                <a:cs typeface="+mn-ea"/>
                <a:sym typeface="+mn-lt"/>
              </a:rPr>
              <a:t>集成</a:t>
            </a:r>
            <a:endParaRPr lang="zh-CN" altLang="en-US" sz="2000" dirty="0">
              <a:cs typeface="+mn-ea"/>
              <a:sym typeface="+mn-lt"/>
            </a:endParaRPr>
          </a:p>
          <a:p>
            <a:pPr marL="342900" indent="-342900">
              <a:lnSpc>
                <a:spcPct val="150000"/>
              </a:lnSpc>
              <a:buFont typeface="Arial" panose="020B0604020202020204" pitchFamily="34" charset="0"/>
              <a:buChar char="•"/>
            </a:pPr>
            <a:r>
              <a:rPr lang="en-US" altLang="zh-CN" sz="2000" dirty="0">
                <a:cs typeface="+mn-ea"/>
                <a:sym typeface="+mn-lt"/>
              </a:rPr>
              <a:t>......</a:t>
            </a:r>
            <a:endParaRPr lang="en-US" altLang="zh-CN" sz="20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1</a:t>
              </a:r>
              <a:endParaRPr kumimoji="0" lang="zh-CN" altLang="en-US"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cs typeface="+mn-ea"/>
                <a:sym typeface="+mn-lt"/>
              </a:rPr>
              <a:t>自强不息 厚德载物</a:t>
            </a:r>
            <a:endParaRPr kumimoji="0" lang="zh-CN" altLang="en-US" sz="1000" b="0" i="0" kern="1200" cap="none" spc="600" normalizeH="0" baseline="0" noProof="0" dirty="0">
              <a:solidFill>
                <a:prstClr val="white"/>
              </a:solidFill>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cs typeface="+mn-ea"/>
                <a:sym typeface="+mn-lt"/>
              </a:rPr>
              <a:t>知行合一、经世致用</a:t>
            </a:r>
            <a:endParaRPr kumimoji="0" lang="zh-CN" altLang="en-US" sz="1000" b="0" i="0" kern="1200" cap="none" spc="600" normalizeH="0" baseline="0" noProof="0" dirty="0">
              <a:solidFill>
                <a:prstClr val="white"/>
              </a:solidFill>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cs typeface="+mn-ea"/>
                <a:sym typeface="+mn-lt"/>
              </a:rPr>
              <a:t>Central South University</a:t>
            </a:r>
            <a:endParaRPr kumimoji="0" lang="zh-CN" altLang="en-US" sz="1000" b="0" i="0" kern="1200" cap="none" spc="300" normalizeH="0" baseline="0" noProof="0" dirty="0">
              <a:solidFill>
                <a:prstClr val="white"/>
              </a:solidFill>
              <a:cs typeface="+mn-ea"/>
              <a:sym typeface="+mn-lt"/>
            </a:endParaRPr>
          </a:p>
        </p:txBody>
      </p:sp>
      <p:sp>
        <p:nvSpPr>
          <p:cNvPr id="19" name="标题占位符 1"/>
          <p:cNvSpPr txBox="1"/>
          <p:nvPr/>
        </p:nvSpPr>
        <p:spPr>
          <a:xfrm>
            <a:off x="1230630" y="-29845"/>
            <a:ext cx="7643495" cy="65849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mn-lt"/>
                <a:ea typeface="+mn-ea"/>
                <a:cs typeface="+mn-ea"/>
                <a:sym typeface="+mn-lt"/>
              </a:rPr>
              <a:t>Introduction</a:t>
            </a:r>
            <a:endParaRPr lang="en-US" altLang="zh-CN" sz="2600" b="1" dirty="0">
              <a:solidFill>
                <a:sysClr val="windowText" lastClr="000000"/>
              </a:solidFill>
              <a:latin typeface="+mn-lt"/>
              <a:ea typeface="+mn-ea"/>
              <a:cs typeface="+mn-ea"/>
              <a:sym typeface="+mn-lt"/>
            </a:endParaRPr>
          </a:p>
        </p:txBody>
      </p:sp>
      <p:sp>
        <p:nvSpPr>
          <p:cNvPr id="22" name="文本框 21"/>
          <p:cNvSpPr txBox="1"/>
          <p:nvPr/>
        </p:nvSpPr>
        <p:spPr>
          <a:xfrm>
            <a:off x="660400" y="2651760"/>
            <a:ext cx="3829050" cy="5169535"/>
          </a:xfrm>
          <a:prstGeom prst="rect">
            <a:avLst/>
          </a:prstGeom>
          <a:noFill/>
        </p:spPr>
        <p:txBody>
          <a:bodyPr wrap="square">
            <a:spAutoFit/>
          </a:bodyPr>
          <a:lstStyle/>
          <a:p>
            <a:pPr algn="just">
              <a:lnSpc>
                <a:spcPct val="150000"/>
              </a:lnSpc>
            </a:pPr>
            <a:r>
              <a:rPr lang="zh-CN" altLang="en-US" sz="2000" b="1" kern="100" dirty="0">
                <a:cs typeface="+mn-ea"/>
                <a:sym typeface="+mn-lt"/>
              </a:rPr>
              <a:t>问题二：</a:t>
            </a:r>
            <a:endParaRPr lang="zh-CN" altLang="zh-CN" sz="2000" kern="100" dirty="0">
              <a:cs typeface="+mn-ea"/>
              <a:sym typeface="+mn-lt"/>
            </a:endParaRPr>
          </a:p>
          <a:p>
            <a:pPr>
              <a:lnSpc>
                <a:spcPct val="150000"/>
              </a:lnSpc>
            </a:pPr>
            <a:r>
              <a:rPr lang="en-US" altLang="zh-CN" sz="2000" dirty="0">
                <a:cs typeface="+mn-ea"/>
                <a:sym typeface="+mn-lt"/>
              </a:rPr>
              <a:t>     尾部的少数类通常具有非常有限的可用数据量。</a:t>
            </a:r>
            <a:endParaRPr lang="en-US" altLang="zh-CN" sz="2000" dirty="0">
              <a:cs typeface="+mn-ea"/>
              <a:sym typeface="+mn-lt"/>
            </a:endParaRPr>
          </a:p>
          <a:p>
            <a:pPr>
              <a:lnSpc>
                <a:spcPct val="150000"/>
              </a:lnSpc>
            </a:pPr>
            <a:endParaRPr lang="zh-CN" altLang="en-US" sz="2000" dirty="0">
              <a:cs typeface="+mn-ea"/>
              <a:sym typeface="+mn-lt"/>
            </a:endParaRPr>
          </a:p>
          <a:p>
            <a:pPr>
              <a:lnSpc>
                <a:spcPct val="150000"/>
              </a:lnSpc>
            </a:pPr>
            <a:endParaRPr lang="zh-CN" altLang="en-US" sz="2000" dirty="0">
              <a:cs typeface="+mn-ea"/>
              <a:sym typeface="+mn-lt"/>
            </a:endParaRPr>
          </a:p>
          <a:p>
            <a:pPr>
              <a:lnSpc>
                <a:spcPct val="150000"/>
              </a:lnSpc>
            </a:pPr>
            <a:r>
              <a:rPr lang="zh-CN" altLang="en-US" sz="2000" dirty="0">
                <a:cs typeface="+mn-ea"/>
                <a:sym typeface="+mn-lt"/>
              </a:rPr>
              <a:t> </a:t>
            </a:r>
            <a:endParaRPr lang="zh-CN" altLang="en-US" sz="2000" dirty="0">
              <a:cs typeface="+mn-ea"/>
              <a:sym typeface="+mn-lt"/>
            </a:endParaRPr>
          </a:p>
          <a:p>
            <a:pPr>
              <a:lnSpc>
                <a:spcPct val="150000"/>
              </a:lnSpc>
            </a:pPr>
            <a:endParaRPr lang="zh-CN" altLang="en-US" sz="2000" b="1" kern="100" dirty="0">
              <a:cs typeface="+mn-ea"/>
              <a:sym typeface="+mn-lt"/>
            </a:endParaRPr>
          </a:p>
          <a:p>
            <a:pPr>
              <a:lnSpc>
                <a:spcPct val="150000"/>
              </a:lnSpc>
            </a:pPr>
            <a:endParaRPr lang="zh-CN" altLang="en-US" sz="2000" b="1" kern="100" dirty="0">
              <a:cs typeface="+mn-ea"/>
              <a:sym typeface="+mn-lt"/>
            </a:endParaRPr>
          </a:p>
          <a:p>
            <a:pPr>
              <a:lnSpc>
                <a:spcPct val="150000"/>
              </a:lnSpc>
            </a:pPr>
            <a:endParaRPr lang="zh-CN" altLang="en-US" sz="2000" b="1" kern="100" dirty="0">
              <a:cs typeface="+mn-ea"/>
              <a:sym typeface="+mn-lt"/>
            </a:endParaRPr>
          </a:p>
          <a:p>
            <a:pPr indent="0">
              <a:lnSpc>
                <a:spcPct val="150000"/>
              </a:lnSpc>
              <a:buFont typeface="Arial" panose="020B0604020202020204" pitchFamily="34" charset="0"/>
              <a:buNone/>
            </a:pPr>
            <a:endParaRPr lang="en-US" altLang="zh-CN" sz="2000" dirty="0">
              <a:cs typeface="+mn-ea"/>
              <a:sym typeface="+mn-lt"/>
            </a:endParaRPr>
          </a:p>
          <a:p>
            <a:pPr indent="0">
              <a:lnSpc>
                <a:spcPct val="150000"/>
              </a:lnSpc>
              <a:buFont typeface="+mj-lt"/>
              <a:buNone/>
            </a:pPr>
            <a:endParaRPr lang="zh-CN" altLang="en-US" sz="2000" dirty="0">
              <a:cs typeface="+mn-ea"/>
              <a:sym typeface="+mn-lt"/>
            </a:endParaRPr>
          </a:p>
        </p:txBody>
      </p:sp>
      <p:sp>
        <p:nvSpPr>
          <p:cNvPr id="2" name="右箭头 1"/>
          <p:cNvSpPr/>
          <p:nvPr/>
        </p:nvSpPr>
        <p:spPr>
          <a:xfrm>
            <a:off x="4649470" y="3270885"/>
            <a:ext cx="1269365" cy="6565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6078855" y="2005965"/>
            <a:ext cx="5605145" cy="2845435"/>
          </a:xfrm>
          <a:prstGeom prst="rect">
            <a:avLst/>
          </a:prstGeom>
          <a:noFill/>
        </p:spPr>
        <p:txBody>
          <a:bodyPr wrap="square" rtlCol="0" anchor="t">
            <a:noAutofit/>
          </a:bodyPr>
          <a:p>
            <a:pPr algn="just">
              <a:lnSpc>
                <a:spcPct val="150000"/>
              </a:lnSpc>
            </a:pPr>
            <a:r>
              <a:rPr lang="zh-CN" altLang="en-US" sz="2000" b="1" kern="100" dirty="0">
                <a:cs typeface="+mn-ea"/>
                <a:sym typeface="+mn-lt"/>
              </a:rPr>
              <a:t>策略：</a:t>
            </a:r>
            <a:endParaRPr lang="zh-CN" altLang="zh-CN" sz="2000" kern="100" dirty="0">
              <a:cs typeface="+mn-ea"/>
              <a:sym typeface="+mn-lt"/>
            </a:endParaRPr>
          </a:p>
          <a:p>
            <a:pPr marL="342900" indent="-342900">
              <a:lnSpc>
                <a:spcPct val="150000"/>
              </a:lnSpc>
              <a:buFont typeface="Arial" panose="020B0604020202020204" pitchFamily="34" charset="0"/>
              <a:buChar char="•"/>
            </a:pPr>
            <a:r>
              <a:rPr lang="en-US" altLang="zh-CN" sz="2000" dirty="0">
                <a:cs typeface="+mn-ea"/>
                <a:sym typeface="+mn-lt"/>
              </a:rPr>
              <a:t>Rsg: A simple but effective module for learning imbalanced datasets. </a:t>
            </a:r>
            <a:r>
              <a:rPr lang="zh-CN" altLang="en-US" sz="2000" dirty="0">
                <a:cs typeface="+mn-ea"/>
                <a:sym typeface="+mn-lt"/>
              </a:rPr>
              <a:t>（</a:t>
            </a:r>
            <a:r>
              <a:rPr lang="en-US" altLang="zh-CN" sz="2000" dirty="0">
                <a:cs typeface="+mn-ea"/>
                <a:sym typeface="+mn-lt"/>
              </a:rPr>
              <a:t>CVPR 2021</a:t>
            </a:r>
            <a:r>
              <a:rPr lang="zh-CN" altLang="en-US" sz="2000" dirty="0">
                <a:cs typeface="+mn-ea"/>
                <a:sym typeface="+mn-lt"/>
              </a:rPr>
              <a:t>）</a:t>
            </a:r>
            <a:endParaRPr lang="zh-CN" altLang="en-US" sz="2000" dirty="0">
              <a:cs typeface="+mn-ea"/>
              <a:sym typeface="+mn-lt"/>
            </a:endParaRPr>
          </a:p>
          <a:p>
            <a:pPr marL="342900" indent="-342900">
              <a:lnSpc>
                <a:spcPct val="150000"/>
              </a:lnSpc>
              <a:buFont typeface="Arial" panose="020B0604020202020204" pitchFamily="34" charset="0"/>
              <a:buChar char="•"/>
            </a:pPr>
            <a:endParaRPr lang="zh-CN" altLang="en-US" sz="2000" dirty="0">
              <a:cs typeface="+mn-ea"/>
              <a:sym typeface="+mn-lt"/>
            </a:endParaRPr>
          </a:p>
          <a:p>
            <a:pPr marL="342900" indent="-342900">
              <a:lnSpc>
                <a:spcPct val="150000"/>
              </a:lnSpc>
              <a:buFont typeface="Arial" panose="020B0604020202020204" pitchFamily="34" charset="0"/>
              <a:buChar char="•"/>
            </a:pPr>
            <a:r>
              <a:rPr lang="zh-CN" altLang="en-US" sz="2000" dirty="0">
                <a:cs typeface="+mn-ea"/>
                <a:sym typeface="+mn-lt"/>
              </a:rPr>
              <a:t>Large-scale long-tailed</a:t>
            </a:r>
            <a:r>
              <a:rPr lang="en-US" altLang="zh-CN" sz="2000" dirty="0">
                <a:cs typeface="+mn-ea"/>
                <a:sym typeface="+mn-lt"/>
              </a:rPr>
              <a:t> </a:t>
            </a:r>
            <a:r>
              <a:rPr lang="zh-CN" altLang="en-US" sz="2000" dirty="0">
                <a:cs typeface="+mn-ea"/>
                <a:sym typeface="+mn-lt"/>
              </a:rPr>
              <a:t>recognition in an open world. （</a:t>
            </a:r>
            <a:r>
              <a:rPr lang="en-US" altLang="zh-CN" sz="2000" dirty="0">
                <a:cs typeface="+mn-ea"/>
                <a:sym typeface="+mn-lt"/>
              </a:rPr>
              <a:t>CVPR 2019</a:t>
            </a:r>
            <a:r>
              <a:rPr lang="zh-CN" altLang="en-US" sz="2000" dirty="0">
                <a:cs typeface="+mn-ea"/>
                <a:sym typeface="+mn-lt"/>
              </a:rPr>
              <a:t>）</a:t>
            </a:r>
            <a:endParaRPr lang="zh-CN" altLang="en-US" sz="20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1</a:t>
              </a:r>
              <a:endParaRPr kumimoji="0" lang="zh-CN" altLang="en-US"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cs typeface="+mn-ea"/>
                <a:sym typeface="+mn-lt"/>
              </a:rPr>
              <a:t>自强不息 厚德载物</a:t>
            </a:r>
            <a:endParaRPr kumimoji="0" lang="zh-CN" altLang="en-US" sz="1000" b="0" i="0" kern="1200" cap="none" spc="600" normalizeH="0" baseline="0" noProof="0" dirty="0">
              <a:solidFill>
                <a:prstClr val="white"/>
              </a:solidFill>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cs typeface="+mn-ea"/>
                <a:sym typeface="+mn-lt"/>
              </a:rPr>
              <a:t>知行合一、经世致用</a:t>
            </a:r>
            <a:endParaRPr kumimoji="0" lang="zh-CN" altLang="en-US" sz="1000" b="0" i="0" kern="1200" cap="none" spc="600" normalizeH="0" baseline="0" noProof="0" dirty="0">
              <a:solidFill>
                <a:prstClr val="white"/>
              </a:solidFill>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cs typeface="+mn-ea"/>
                <a:sym typeface="+mn-lt"/>
              </a:rPr>
              <a:t>Central South University</a:t>
            </a:r>
            <a:endParaRPr kumimoji="0" lang="zh-CN" altLang="en-US" sz="1000" b="0" i="0" kern="1200" cap="none" spc="300" normalizeH="0" baseline="0" noProof="0" dirty="0">
              <a:solidFill>
                <a:prstClr val="white"/>
              </a:solidFill>
              <a:cs typeface="+mn-ea"/>
              <a:sym typeface="+mn-lt"/>
            </a:endParaRPr>
          </a:p>
        </p:txBody>
      </p:sp>
      <p:sp>
        <p:nvSpPr>
          <p:cNvPr id="19" name="标题占位符 1"/>
          <p:cNvSpPr txBox="1"/>
          <p:nvPr/>
        </p:nvSpPr>
        <p:spPr>
          <a:xfrm>
            <a:off x="1230630" y="-29845"/>
            <a:ext cx="7643495" cy="65849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mn-lt"/>
                <a:ea typeface="+mn-ea"/>
                <a:cs typeface="+mn-ea"/>
                <a:sym typeface="+mn-lt"/>
              </a:rPr>
              <a:t>Introduction</a:t>
            </a:r>
            <a:endParaRPr lang="en-US" altLang="zh-CN" sz="2600" b="1" dirty="0">
              <a:solidFill>
                <a:sysClr val="windowText" lastClr="000000"/>
              </a:solidFill>
              <a:latin typeface="+mn-lt"/>
              <a:ea typeface="+mn-ea"/>
              <a:cs typeface="+mn-ea"/>
              <a:sym typeface="+mn-lt"/>
            </a:endParaRPr>
          </a:p>
        </p:txBody>
      </p:sp>
      <p:sp>
        <p:nvSpPr>
          <p:cNvPr id="22" name="文本框 21"/>
          <p:cNvSpPr txBox="1"/>
          <p:nvPr/>
        </p:nvSpPr>
        <p:spPr>
          <a:xfrm>
            <a:off x="851535" y="949325"/>
            <a:ext cx="10278745" cy="1659255"/>
          </a:xfrm>
          <a:prstGeom prst="rect">
            <a:avLst/>
          </a:prstGeom>
          <a:noFill/>
        </p:spPr>
        <p:txBody>
          <a:bodyPr wrap="square">
            <a:noAutofit/>
          </a:bodyPr>
          <a:lstStyle/>
          <a:p>
            <a:pPr algn="just">
              <a:lnSpc>
                <a:spcPct val="150000"/>
              </a:lnSpc>
            </a:pPr>
            <a:r>
              <a:rPr lang="zh-CN" altLang="en-US" sz="2000" b="1" kern="100" dirty="0">
                <a:cs typeface="+mn-ea"/>
                <a:sym typeface="+mn-lt"/>
              </a:rPr>
              <a:t>Large-scale long-tailed recognition in an open world ：</a:t>
            </a:r>
            <a:endParaRPr lang="zh-CN" altLang="zh-CN" sz="2000" kern="100" dirty="0">
              <a:cs typeface="+mn-ea"/>
              <a:sym typeface="+mn-lt"/>
            </a:endParaRPr>
          </a:p>
          <a:p>
            <a:pPr>
              <a:lnSpc>
                <a:spcPct val="150000"/>
              </a:lnSpc>
            </a:pPr>
            <a:r>
              <a:rPr lang="en-US" altLang="zh-CN" sz="2000" dirty="0">
                <a:cs typeface="+mn-ea"/>
                <a:sym typeface="+mn-lt"/>
              </a:rPr>
              <a:t>      </a:t>
            </a:r>
            <a:r>
              <a:rPr lang="zh-CN" altLang="en-US" sz="2000" dirty="0">
                <a:cs typeface="+mn-ea"/>
                <a:sym typeface="+mn-lt"/>
              </a:rPr>
              <a:t>文中提出了一种知识转移机制，旨在从可学习的记忆向量传递知识来学习更好的特征表示。然而，该过程未能考虑分类器学习的转移机制，这是尾部缺少数据影响最大的地方。</a:t>
            </a:r>
            <a:endParaRPr lang="zh-CN" altLang="en-US" sz="2000" dirty="0">
              <a:cs typeface="+mn-ea"/>
              <a:sym typeface="+mn-lt"/>
            </a:endParaRPr>
          </a:p>
          <a:p>
            <a:pPr indent="0">
              <a:lnSpc>
                <a:spcPct val="150000"/>
              </a:lnSpc>
              <a:buFont typeface="Arial" panose="020B0604020202020204" pitchFamily="34" charset="0"/>
              <a:buNone/>
            </a:pPr>
            <a:endParaRPr lang="en-US" altLang="zh-CN" sz="2000" dirty="0">
              <a:cs typeface="+mn-ea"/>
              <a:sym typeface="+mn-lt"/>
            </a:endParaRPr>
          </a:p>
          <a:p>
            <a:pPr indent="0">
              <a:lnSpc>
                <a:spcPct val="150000"/>
              </a:lnSpc>
              <a:buFont typeface="+mj-lt"/>
              <a:buNone/>
            </a:pPr>
            <a:endParaRPr lang="zh-CN" altLang="en-US" sz="2000" dirty="0">
              <a:cs typeface="+mn-ea"/>
              <a:sym typeface="+mn-lt"/>
            </a:endParaRPr>
          </a:p>
        </p:txBody>
      </p:sp>
      <p:pic>
        <p:nvPicPr>
          <p:cNvPr id="3" name="图片 2"/>
          <p:cNvPicPr>
            <a:picLocks noChangeAspect="1"/>
          </p:cNvPicPr>
          <p:nvPr/>
        </p:nvPicPr>
        <p:blipFill>
          <a:blip r:embed="rId2"/>
          <a:stretch>
            <a:fillRect/>
          </a:stretch>
        </p:blipFill>
        <p:spPr>
          <a:xfrm>
            <a:off x="1230630" y="2446655"/>
            <a:ext cx="9057005" cy="40671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1</a:t>
              </a:r>
              <a:endParaRPr kumimoji="0" lang="zh-CN" altLang="en-US"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cs typeface="+mn-ea"/>
                <a:sym typeface="+mn-lt"/>
              </a:rPr>
              <a:t>自强不息 厚德载物</a:t>
            </a:r>
            <a:endParaRPr kumimoji="0" lang="zh-CN" altLang="en-US" sz="1000" b="0" i="0" kern="1200" cap="none" spc="600" normalizeH="0" baseline="0" noProof="0" dirty="0">
              <a:solidFill>
                <a:prstClr val="white"/>
              </a:solidFill>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cs typeface="+mn-ea"/>
                <a:sym typeface="+mn-lt"/>
              </a:rPr>
              <a:t>知行合一、经世致用</a:t>
            </a:r>
            <a:endParaRPr kumimoji="0" lang="zh-CN" altLang="en-US" sz="1000" b="0" i="0" kern="1200" cap="none" spc="600" normalizeH="0" baseline="0" noProof="0" dirty="0">
              <a:solidFill>
                <a:prstClr val="white"/>
              </a:solidFill>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cs typeface="+mn-ea"/>
                <a:sym typeface="+mn-lt"/>
              </a:rPr>
              <a:t>Central South University</a:t>
            </a:r>
            <a:endParaRPr kumimoji="0" lang="zh-CN" altLang="en-US" sz="1000" b="0" i="0" kern="1200" cap="none" spc="300" normalizeH="0" baseline="0" noProof="0" dirty="0">
              <a:solidFill>
                <a:prstClr val="white"/>
              </a:solidFill>
              <a:cs typeface="+mn-ea"/>
              <a:sym typeface="+mn-lt"/>
            </a:endParaRPr>
          </a:p>
        </p:txBody>
      </p:sp>
      <p:sp>
        <p:nvSpPr>
          <p:cNvPr id="19" name="标题占位符 1"/>
          <p:cNvSpPr txBox="1"/>
          <p:nvPr/>
        </p:nvSpPr>
        <p:spPr>
          <a:xfrm>
            <a:off x="1230630" y="-29845"/>
            <a:ext cx="7643495" cy="65849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mn-lt"/>
                <a:ea typeface="+mn-ea"/>
                <a:cs typeface="+mn-ea"/>
                <a:sym typeface="+mn-lt"/>
              </a:rPr>
              <a:t>Introduction</a:t>
            </a:r>
            <a:endParaRPr lang="en-US" altLang="zh-CN" sz="2600" b="1" dirty="0">
              <a:solidFill>
                <a:sysClr val="windowText" lastClr="000000"/>
              </a:solidFill>
              <a:latin typeface="+mn-lt"/>
              <a:ea typeface="+mn-ea"/>
              <a:cs typeface="+mn-ea"/>
              <a:sym typeface="+mn-lt"/>
            </a:endParaRPr>
          </a:p>
        </p:txBody>
      </p:sp>
      <p:sp>
        <p:nvSpPr>
          <p:cNvPr id="22" name="文本框 21"/>
          <p:cNvSpPr txBox="1"/>
          <p:nvPr/>
        </p:nvSpPr>
        <p:spPr>
          <a:xfrm>
            <a:off x="851535" y="949325"/>
            <a:ext cx="10278745" cy="1659255"/>
          </a:xfrm>
          <a:prstGeom prst="rect">
            <a:avLst/>
          </a:prstGeom>
          <a:noFill/>
        </p:spPr>
        <p:txBody>
          <a:bodyPr wrap="square">
            <a:noAutofit/>
          </a:bodyPr>
          <a:lstStyle/>
          <a:p>
            <a:pPr algn="just">
              <a:lnSpc>
                <a:spcPct val="150000"/>
              </a:lnSpc>
            </a:pPr>
            <a:r>
              <a:rPr lang="en-US" altLang="zh-CN" sz="2000" b="1" kern="100" dirty="0">
                <a:cs typeface="+mn-ea"/>
                <a:sym typeface="+mn-lt"/>
              </a:rPr>
              <a:t>Motivation:</a:t>
            </a:r>
            <a:endParaRPr lang="en-US" altLang="zh-CN" sz="2000" b="1" kern="100" dirty="0">
              <a:cs typeface="+mn-ea"/>
              <a:sym typeface="+mn-lt"/>
            </a:endParaRPr>
          </a:p>
          <a:p>
            <a:pPr>
              <a:lnSpc>
                <a:spcPct val="150000"/>
              </a:lnSpc>
            </a:pPr>
            <a:r>
              <a:rPr lang="en-US" altLang="zh-CN" sz="2000" dirty="0">
                <a:cs typeface="+mn-ea"/>
                <a:sym typeface="+mn-lt"/>
              </a:rPr>
              <a:t>      prototype</a:t>
            </a:r>
            <a:r>
              <a:rPr lang="zh-CN" altLang="en-US" sz="2000" dirty="0">
                <a:cs typeface="+mn-ea"/>
                <a:sym typeface="+mn-lt"/>
              </a:rPr>
              <a:t>是</a:t>
            </a:r>
            <a:r>
              <a:rPr lang="zh-CN" altLang="zh-CN" sz="2000" kern="100" dirty="0">
                <a:cs typeface="+mn-ea"/>
                <a:sym typeface="+mn-lt"/>
              </a:rPr>
              <a:t>few-shot learning中较为流行的概念。</a:t>
            </a:r>
            <a:endParaRPr lang="zh-CN" altLang="zh-CN" sz="2000" kern="100" dirty="0">
              <a:cs typeface="+mn-ea"/>
              <a:sym typeface="+mn-lt"/>
            </a:endParaRPr>
          </a:p>
          <a:p>
            <a:pPr>
              <a:lnSpc>
                <a:spcPct val="150000"/>
              </a:lnSpc>
            </a:pPr>
            <a:endParaRPr lang="zh-CN" altLang="zh-CN" sz="2000" kern="100" dirty="0">
              <a:cs typeface="+mn-ea"/>
              <a:sym typeface="+mn-lt"/>
            </a:endParaRPr>
          </a:p>
          <a:p>
            <a:pPr>
              <a:lnSpc>
                <a:spcPct val="150000"/>
              </a:lnSpc>
            </a:pPr>
            <a:endParaRPr lang="zh-CN" altLang="zh-CN" sz="2000" kern="100" dirty="0">
              <a:cs typeface="+mn-ea"/>
              <a:sym typeface="+mn-lt"/>
            </a:endParaRPr>
          </a:p>
          <a:p>
            <a:pPr>
              <a:lnSpc>
                <a:spcPct val="150000"/>
              </a:lnSpc>
            </a:pPr>
            <a:r>
              <a:rPr lang="en-US" altLang="zh-CN" sz="2000" kern="100" dirty="0">
                <a:cs typeface="+mn-ea"/>
                <a:sym typeface="+mn-lt"/>
              </a:rPr>
              <a:t>     protoype</a:t>
            </a:r>
            <a:r>
              <a:rPr lang="zh-CN" altLang="zh-CN" sz="2000" kern="100" dirty="0">
                <a:cs typeface="+mn-ea"/>
                <a:sym typeface="+mn-lt"/>
              </a:rPr>
              <a:t>不是寻找合适的决策边界，而是通过最小化样本相对于其类原型的距离来学习紧凑且分离良好的表示。</a:t>
            </a:r>
            <a:endParaRPr lang="zh-CN" altLang="zh-CN" sz="2000" kern="100" dirty="0">
              <a:cs typeface="+mn-ea"/>
              <a:sym typeface="+mn-lt"/>
            </a:endParaRPr>
          </a:p>
          <a:p>
            <a:pPr>
              <a:lnSpc>
                <a:spcPct val="150000"/>
              </a:lnSpc>
            </a:pPr>
            <a:endParaRPr lang="zh-CN" altLang="zh-CN" sz="2000" kern="100" dirty="0">
              <a:cs typeface="+mn-ea"/>
              <a:sym typeface="+mn-lt"/>
            </a:endParaRPr>
          </a:p>
          <a:p>
            <a:pPr>
              <a:lnSpc>
                <a:spcPct val="150000"/>
              </a:lnSpc>
            </a:pPr>
            <a:endParaRPr lang="zh-CN" altLang="zh-CN" sz="2000" kern="100" dirty="0">
              <a:cs typeface="+mn-ea"/>
              <a:sym typeface="+mn-lt"/>
            </a:endParaRPr>
          </a:p>
          <a:p>
            <a:pPr indent="0">
              <a:lnSpc>
                <a:spcPct val="150000"/>
              </a:lnSpc>
              <a:buFont typeface="Arial" panose="020B0604020202020204" pitchFamily="34" charset="0"/>
              <a:buNone/>
            </a:pPr>
            <a:r>
              <a:rPr lang="en-US" altLang="zh-CN" sz="2000" dirty="0">
                <a:cs typeface="+mn-ea"/>
                <a:sym typeface="+mn-lt"/>
              </a:rPr>
              <a:t>      学习基于距离的特征表示鼓励具有相似语义的类在特征空间中接近。</a:t>
            </a:r>
            <a:endParaRPr lang="en-US" altLang="zh-CN" sz="2000" dirty="0">
              <a:cs typeface="+mn-ea"/>
              <a:sym typeface="+mn-lt"/>
            </a:endParaRPr>
          </a:p>
          <a:p>
            <a:pPr indent="0">
              <a:lnSpc>
                <a:spcPct val="150000"/>
              </a:lnSpc>
              <a:buFont typeface="Arial" panose="020B0604020202020204" pitchFamily="34" charset="0"/>
              <a:buNone/>
            </a:pPr>
            <a:r>
              <a:rPr lang="en-US" altLang="zh-CN" sz="2000" dirty="0">
                <a:cs typeface="+mn-ea"/>
                <a:sym typeface="+mn-lt"/>
              </a:rPr>
              <a:t>      这为长尾任务利用类</a:t>
            </a:r>
            <a:r>
              <a:rPr lang="zh-CN" altLang="en-US" sz="2000" dirty="0">
                <a:cs typeface="+mn-ea"/>
                <a:sym typeface="+mn-lt"/>
              </a:rPr>
              <a:t>之间的</a:t>
            </a:r>
            <a:r>
              <a:rPr lang="en-US" altLang="zh-CN" sz="2000" dirty="0">
                <a:cs typeface="+mn-ea"/>
                <a:sym typeface="+mn-lt"/>
              </a:rPr>
              <a:t>相似性提供了一个有利的解决方案。</a:t>
            </a:r>
            <a:endParaRPr lang="en-US" altLang="zh-CN" sz="2000" dirty="0">
              <a:cs typeface="+mn-ea"/>
              <a:sym typeface="+mn-lt"/>
            </a:endParaRPr>
          </a:p>
          <a:p>
            <a:pPr indent="0">
              <a:lnSpc>
                <a:spcPct val="150000"/>
              </a:lnSpc>
              <a:buFont typeface="+mj-lt"/>
              <a:buNone/>
            </a:pPr>
            <a:endParaRPr lang="zh-CN" altLang="en-US" sz="2000" dirty="0">
              <a:cs typeface="+mn-ea"/>
              <a:sym typeface="+mn-lt"/>
            </a:endParaRPr>
          </a:p>
        </p:txBody>
      </p:sp>
      <p:sp>
        <p:nvSpPr>
          <p:cNvPr id="6" name="下箭头 5"/>
          <p:cNvSpPr/>
          <p:nvPr/>
        </p:nvSpPr>
        <p:spPr>
          <a:xfrm>
            <a:off x="3253740" y="2080895"/>
            <a:ext cx="521335" cy="6775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下箭头 6"/>
          <p:cNvSpPr/>
          <p:nvPr/>
        </p:nvSpPr>
        <p:spPr>
          <a:xfrm>
            <a:off x="3253740" y="3822700"/>
            <a:ext cx="521335" cy="6775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2</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26585" y="197827"/>
            <a:ext cx="5435600" cy="506497"/>
          </a:xfrm>
          <a:prstGeom prst="rect">
            <a:avLst/>
          </a:prstGeom>
          <a:ln>
            <a:noFill/>
          </a:ln>
        </p:spPr>
        <p:txBody>
          <a:bodyPr vert="horz" lIns="0" tIns="45720" rIns="91440" bIns="45720" rtlCol="0" anchor="b"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Methodology</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4" name="文本框 3"/>
          <p:cNvSpPr txBox="1"/>
          <p:nvPr/>
        </p:nvSpPr>
        <p:spPr>
          <a:xfrm>
            <a:off x="1126490" y="1069340"/>
            <a:ext cx="3719195" cy="216852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zh-CN" altLang="zh-CN"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rPr>
              <a:t>目标：</a:t>
            </a:r>
            <a:endParaRPr lang="en-US" altLang="zh-CN"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endParaRPr>
          </a:p>
          <a:p>
            <a:pPr marL="285750" indent="-285750" algn="l" rtl="0" eaLnBrk="1" latinLnBrk="0" hangingPunct="1">
              <a:lnSpc>
                <a:spcPct val="150000"/>
              </a:lnSpc>
              <a:spcBef>
                <a:spcPts val="0"/>
              </a:spcBef>
              <a:spcAft>
                <a:spcPts val="0"/>
              </a:spcAft>
              <a:buFont typeface="Arial" panose="020B0604020202020204" pitchFamily="34" charset="0"/>
              <a:buChar char="•"/>
            </a:pPr>
            <a:r>
              <a:rPr lang="zh-CN" altLang="en-US"/>
              <a:t>将从数据丰富的多数类获得的知识转移到语义相似但数据匮乏的少数类，以获得更丰富的尾部类表示。</a:t>
            </a:r>
            <a:endParaRPr lang="zh-CN" altLang="en-US"/>
          </a:p>
        </p:txBody>
      </p:sp>
      <p:pic>
        <p:nvPicPr>
          <p:cNvPr id="2" name="图片 1"/>
          <p:cNvPicPr>
            <a:picLocks noChangeAspect="1"/>
          </p:cNvPicPr>
          <p:nvPr/>
        </p:nvPicPr>
        <p:blipFill>
          <a:blip r:embed="rId2"/>
          <a:srcRect t="3831" r="2390"/>
          <a:stretch>
            <a:fillRect/>
          </a:stretch>
        </p:blipFill>
        <p:spPr>
          <a:xfrm>
            <a:off x="6083300" y="950595"/>
            <a:ext cx="5221605" cy="5325110"/>
          </a:xfrm>
          <a:prstGeom prst="rect">
            <a:avLst/>
          </a:prstGeom>
        </p:spPr>
      </p:pic>
      <p:sp>
        <p:nvSpPr>
          <p:cNvPr id="5" name="文本框 4"/>
          <p:cNvSpPr txBox="1"/>
          <p:nvPr/>
        </p:nvSpPr>
        <p:spPr>
          <a:xfrm>
            <a:off x="1126490" y="3546475"/>
            <a:ext cx="3719195" cy="2584450"/>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zh-CN" altLang="zh-CN"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rPr>
              <a:t>总体思想：</a:t>
            </a:r>
            <a:endParaRPr lang="en-US" altLang="zh-CN"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endParaRPr>
          </a:p>
          <a:p>
            <a:pPr marL="285750" indent="-285750" algn="l" rtl="0" eaLnBrk="1" latinLnBrk="0" hangingPunct="1">
              <a:lnSpc>
                <a:spcPct val="150000"/>
              </a:lnSpc>
              <a:spcBef>
                <a:spcPts val="0"/>
              </a:spcBef>
              <a:spcAft>
                <a:spcPts val="0"/>
              </a:spcAft>
              <a:buFont typeface="Arial" panose="020B0604020202020204" pitchFamily="34" charset="0"/>
              <a:buChar char="•"/>
            </a:pPr>
            <a:r>
              <a:rPr lang="zh-CN" altLang="en-US">
                <a:sym typeface="+mn-ea"/>
              </a:rPr>
              <a:t>利用类原型和学习余弦分类器在特征空间中提供类聚类中心的两种不同表示的事实，并使用注意机制将学习的特征从分类器转移、重组到。</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tags/tag1.xml><?xml version="1.0" encoding="utf-8"?>
<p:tagLst xmlns:p="http://schemas.openxmlformats.org/presentationml/2006/main">
  <p:tag name="KSO_WPP_MARK_KEY" val="34419466-6eae-4360-b7dd-7e4a42697c1d"/>
  <p:tag name="COMMONDATA" val="eyJoZGlkIjoiZmYzYzZlODlkMTIyMmIxZDc3OWRlOGViMzc2ZWI4ZT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wbeyijpg">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4-2</Template>
  <TotalTime>0</TotalTime>
  <Words>2686</Words>
  <Application>WPS 演示</Application>
  <PresentationFormat>宽屏</PresentationFormat>
  <Paragraphs>274</Paragraphs>
  <Slides>18</Slides>
  <Notes>27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宋体</vt:lpstr>
      <vt:lpstr>Wingdings</vt:lpstr>
      <vt:lpstr>Calibri</vt:lpstr>
      <vt:lpstr>等线</vt:lpstr>
      <vt:lpstr>微软雅黑</vt:lpstr>
      <vt:lpstr>Times New Roman</vt:lpstr>
      <vt:lpstr>Arial</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won gary</dc:creator>
  <cp:lastModifiedBy>The game is on</cp:lastModifiedBy>
  <cp:revision>141</cp:revision>
  <dcterms:created xsi:type="dcterms:W3CDTF">2022-04-19T02:24:00Z</dcterms:created>
  <dcterms:modified xsi:type="dcterms:W3CDTF">2022-11-26T02:43:47Z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BD6731FFA7B24CF9A40D43E071FB13E4</vt:lpwstr>
  </property>
  <property fmtid="{D5CDD505-2E9C-101B-9397-08002B2CF9AE}" pid="3" name="KSOProductBuildVer">
    <vt:lpwstr>2052-11.1.0.12598</vt:lpwstr>
  </property>
</Properties>
</file>