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6" r:id="rId4"/>
  </p:sldMasterIdLst>
  <p:notesMasterIdLst>
    <p:notesMasterId r:id="rId7"/>
  </p:notesMasterIdLst>
  <p:sldIdLst>
    <p:sldId id="3228" r:id="rId5"/>
    <p:sldId id="548" r:id="rId6"/>
    <p:sldId id="3255" r:id="rId8"/>
    <p:sldId id="3256" r:id="rId9"/>
    <p:sldId id="3258" r:id="rId10"/>
    <p:sldId id="3257" r:id="rId11"/>
    <p:sldId id="3264" r:id="rId12"/>
    <p:sldId id="3261" r:id="rId13"/>
    <p:sldId id="3263" r:id="rId14"/>
    <p:sldId id="3292" r:id="rId15"/>
    <p:sldId id="3293" r:id="rId16"/>
    <p:sldId id="3295" r:id="rId17"/>
    <p:sldId id="3294" r:id="rId18"/>
    <p:sldId id="3269" r:id="rId19"/>
    <p:sldId id="3285" r:id="rId20"/>
    <p:sldId id="3272" r:id="rId21"/>
    <p:sldId id="3273" r:id="rId22"/>
    <p:sldId id="3274" r:id="rId23"/>
    <p:sldId id="3276" r:id="rId24"/>
    <p:sldId id="3296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1A78C2"/>
    <a:srgbClr val="1B6299"/>
    <a:srgbClr val="8609AD"/>
    <a:srgbClr val="1C6299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88" y="579"/>
      </p:cViewPr>
      <p:guideLst>
        <p:guide orient="horz" pos="22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07012" y="2805987"/>
            <a:ext cx="747077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>
              <a:defRPr/>
            </a:pPr>
            <a:r>
              <a:rPr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Multimodal Token Fusion </a:t>
            </a:r>
            <a:endParaRPr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913765">
              <a:defRPr/>
            </a:pPr>
            <a:r>
              <a:rPr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 Vision Transformers</a:t>
            </a:r>
            <a:endParaRPr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6900" y="5048885"/>
            <a:ext cx="3424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Accepted by 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CVPR 2022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157605"/>
            <a:ext cx="6805295" cy="5250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789305"/>
            <a:ext cx="2578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Homogeneous Modalities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8830" y="1875790"/>
            <a:ext cx="69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剪枝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490210" y="2126615"/>
            <a:ext cx="2928620" cy="199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0" y="2526030"/>
            <a:ext cx="3948430" cy="408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390" y="3485515"/>
            <a:ext cx="4161790" cy="715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390" y="2934970"/>
            <a:ext cx="2691130" cy="309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157605"/>
            <a:ext cx="6805295" cy="5250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789305"/>
            <a:ext cx="2578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Homogeneous Modalities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73390" y="1356995"/>
            <a:ext cx="2722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替换（两个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同构模态）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>
            <a:endCxn id="12" idx="1"/>
          </p:cNvCxnSpPr>
          <p:nvPr/>
        </p:nvCxnSpPr>
        <p:spPr>
          <a:xfrm flipV="1">
            <a:off x="5607050" y="1556385"/>
            <a:ext cx="2466340" cy="8597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50" y="1874520"/>
            <a:ext cx="4364990" cy="4267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727950" y="2552065"/>
            <a:ext cx="439928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是断言替换条件的指示符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i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θ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是通过学习得到的阈值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（本文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实验采用的是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0.01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⊙是逐元素相乘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投影函数设置为恒等函数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用共享相同位置的token替换修剪后的toke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rcRect t="18182" b="8081"/>
          <a:stretch>
            <a:fillRect/>
          </a:stretch>
        </p:blipFill>
        <p:spPr>
          <a:xfrm>
            <a:off x="7762875" y="2610485"/>
            <a:ext cx="161925" cy="23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157605"/>
            <a:ext cx="6805295" cy="5250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789305"/>
            <a:ext cx="2578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Homogeneous Modalities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50" y="1608455"/>
            <a:ext cx="4301490" cy="11188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68615" y="1157605"/>
            <a:ext cx="297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替换（多个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同构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模态）：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t="6565"/>
          <a:stretch>
            <a:fillRect/>
          </a:stretch>
        </p:blipFill>
        <p:spPr>
          <a:xfrm>
            <a:off x="8073390" y="4001135"/>
            <a:ext cx="1600835" cy="27114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460" y="4281170"/>
            <a:ext cx="1236345" cy="25654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837805" y="3234055"/>
            <a:ext cx="391668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预分配策略：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训练之前进行，训练中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保持）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如果第m个模态的第n个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被修剪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它将被相应的第m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’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个模态的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替代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157605"/>
            <a:ext cx="6805295" cy="5250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789305"/>
            <a:ext cx="2578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Homogeneous Modalities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46770" y="1034415"/>
            <a:ext cx="26854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残差位置对齐（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RPA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775450" y="1247140"/>
            <a:ext cx="1728470" cy="147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790815" y="1564640"/>
            <a:ext cx="403415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原因：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直接替换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token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可能会破坏其原始位置信息（因为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token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中包含位置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编码）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模型仍然可能不知道从另一个模态投射的特征的对齐情况。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核心思想：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将等效的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Positional Embeddings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（PEs）注入后续层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目的：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对齐多模态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token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即使一个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token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被替换，仍然保留了它的原始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PE，将这个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PE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与另一个模态到该模态的投影特征相加，形成新的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393825"/>
            <a:ext cx="1125855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3110865"/>
            <a:ext cx="5505450" cy="289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0400" y="803910"/>
            <a:ext cx="88011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Heterogeneous Modalities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输入模态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具有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不同的数据格式和较大的结构差异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例如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Transformer架构的不同层数或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Embedding维度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异构情况下用MLP逼近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oken投影函数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3D point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cloud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+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2D image进行 3D 目标检测：将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3D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点投影到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2D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图像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上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8333"/>
          <a:stretch>
            <a:fillRect/>
          </a:stretch>
        </p:blipFill>
        <p:spPr>
          <a:xfrm>
            <a:off x="9175750" y="789305"/>
            <a:ext cx="419100" cy="28956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5967730" y="1788160"/>
            <a:ext cx="3100070" cy="2000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7893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Multimodal Image-to-Image Translation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1188085"/>
            <a:ext cx="7708900" cy="513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7893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RGB-Depth Semantic Segmentation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1188085"/>
            <a:ext cx="6478905" cy="5272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7893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Vision and Point Cloud 3D Object Detection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1216660"/>
            <a:ext cx="6086475" cy="4200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6660"/>
            <a:ext cx="6029325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789305"/>
            <a:ext cx="103911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Ablation Study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 </a:t>
            </a:r>
            <a:r>
              <a:rPr lang="en-US" altLang="zh-CN" sz="2000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</a:t>
            </a:r>
            <a:r>
              <a:rPr lang="en-US" altLang="zh-CN" sz="2000" baseline="-25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范数与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TokenFusion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en-US" alt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1541" b="46271"/>
          <a:stretch>
            <a:fillRect/>
          </a:stretch>
        </p:blipFill>
        <p:spPr>
          <a:xfrm>
            <a:off x="2132965" y="1948815"/>
            <a:ext cx="7065010" cy="308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625600"/>
            <a:ext cx="10809605" cy="3379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0" y="789305"/>
            <a:ext cx="87909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Ablation Study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RPA</a:t>
            </a:r>
            <a:endParaRPr lang="en-US" alt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56029" b="2422"/>
          <a:stretch>
            <a:fillRect/>
          </a:stretch>
        </p:blipFill>
        <p:spPr>
          <a:xfrm>
            <a:off x="2259965" y="2201545"/>
            <a:ext cx="7065010" cy="2454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005205"/>
            <a:ext cx="10857865" cy="5052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65" y="1842770"/>
            <a:ext cx="7572375" cy="3171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00" y="1462405"/>
            <a:ext cx="3048000" cy="393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Abstract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46700" y="1402080"/>
            <a:ext cx="63500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提出对于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ViT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multiple modalities of dat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r>
              <a:rPr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可以提高性能</a:t>
            </a:r>
            <a:endParaRPr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但</a:t>
            </a:r>
            <a:r>
              <a:rPr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innermodal attentive weights</a:t>
            </a:r>
            <a:r>
              <a:rPr 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可能会被稀释</a:t>
            </a:r>
            <a:endParaRPr 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提出</a:t>
            </a:r>
            <a:r>
              <a:rPr 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TokenFusion:</a:t>
            </a:r>
            <a:endParaRPr 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采用投影和聚合的多模态特征替换信息量较少的token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采用残差位置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对齐来更好地利用模态间的对齐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优点：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学习多模态特征之间的相关性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可以保持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单模态Transformer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架构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实验结果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在各种同质和异质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模态</a:t>
            </a:r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上进行了实验</a:t>
            </a:r>
            <a:endParaRPr 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在三个典型的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应用场景下实现了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SOTA</a:t>
            </a:r>
            <a:endParaRPr 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793115"/>
            <a:ext cx="4591050" cy="574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0400" y="1470025"/>
            <a:ext cx="1096200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扩展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ViT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处理多模态数据的关键问题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来自不同模态的特征应该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如何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、以及在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哪里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发生交互？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两种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transformer fusion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策略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Alignment-Agnostic fusion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不直接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跨模态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之间的对齐关系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，而是从数据中学习对齐关系</a:t>
            </a:r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	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VL-BERT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and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ViLT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L: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两个不同模态的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层前直接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concat</a:t>
            </a:r>
            <a:endParaRPr lang="en-US" alt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endParaRPr lang="en-US" altLang="zh-CN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Alignment-Aware fusion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显式地利用跨模态对齐，但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这可能会破坏单模态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架构设计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所以根据以上两点，可能需要确定要进行多模态投影和融合的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layers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tokens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/channel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，并可能需要重新设计架构或重新调整新模型的优化设置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—— TokenFusion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just"/>
            <a:endParaRPr lang="en-US" altLang="zh-CN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1298575"/>
            <a:ext cx="10405745" cy="34766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TokenFusion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的基本思想：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修剪多个单模态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，然后重新利用修剪后的单元进行多模态融合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其中每个剪枝单元由其他模态的投影特征代替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基本假设：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这种融合方案对原始单模态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的影响有限，因为它保持了重要单元的相对注意关系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Token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融合在允许多模态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transformer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继承来自单模态预训练的参数方面也更为优越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验证：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多模态图像转换、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RGB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-深度语义分、基于图像和点云的</a:t>
            </a:r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3D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目标检测，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覆盖多达4个公共数据集和7种不同的模式。</a:t>
            </a:r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117600" y="789305"/>
                <a:ext cx="10062210" cy="45065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zh-CN" altLang="en-US" sz="2000" b="1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基本模型：</a:t>
                </a:r>
                <a:endParaRPr lang="zh-CN" altLang="en-US" sz="2000" b="1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algn="l"/>
                <a:endParaRPr lang="en-US" altLang="zh-CN" sz="2000" b="1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1. input data: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×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𝐶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altLang="zh-CN" sz="2000" i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      N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 the number of tokens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      C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 input channels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endParaRPr lang="en-US" altLang="zh-CN" sz="2000" i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2.  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is approximated by a transformer based network architecture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endParaRPr lang="en-US" altLang="zh-CN" sz="2000" i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3. input token feature of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-th layer: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 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𝑁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×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𝐶</m:t>
                            </m:r>
                            <m:r>
                              <a:rPr lang="en-US" altLang="zh-CN" sz="20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’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}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 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    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C’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: the number of feature channels of the layer 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4.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  f</a:t>
                </a:r>
                <a:r>
                  <a:rPr lang="en-US" altLang="zh-CN" sz="2000" i="1" baseline="-25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2000" i="1" baseline="-25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i="1">
                    <a:latin typeface="Times New Roman" panose="02020603050405020304" charset="0"/>
                    <a:cs typeface="Times New Roman" panose="02020603050405020304" charset="0"/>
                  </a:rPr>
                  <a:t>  f</a:t>
                </a:r>
                <a:r>
                  <a:rPr lang="en-US" altLang="zh-CN" sz="2000" i="1" baseline="-25000">
                    <a:latin typeface="Times New Roman" panose="02020603050405020304" charset="0"/>
                    <a:cs typeface="Times New Roman" panose="02020603050405020304" charset="0"/>
                  </a:rPr>
                  <a:t>m</a:t>
                </a:r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 :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5. </a:t>
                </a:r>
                <a:r>
                  <a:rPr lang="zh-CN" altLang="en-US" sz="200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投影：</a:t>
                </a:r>
                <a:r>
                  <a:rPr lang="en-US" altLang="zh-CN" sz="2000" i="1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h</a:t>
                </a:r>
                <a:r>
                  <a:rPr lang="zh-CN" altLang="en-US" sz="200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为恒等函数或</a:t>
                </a:r>
                <a:r>
                  <a:rPr lang="en-US" altLang="zh-CN" sz="200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MLP</a:t>
                </a:r>
                <a:endParaRPr lang="en-US" altLang="zh-CN" sz="200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789305"/>
                <a:ext cx="10062210" cy="45065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95" y="4129405"/>
            <a:ext cx="5838825" cy="571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25" y="5324475"/>
            <a:ext cx="4095750" cy="523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 t="10714" b="8333"/>
          <a:stretch>
            <a:fillRect/>
          </a:stretch>
        </p:blipFill>
        <p:spPr>
          <a:xfrm>
            <a:off x="5867400" y="5381625"/>
            <a:ext cx="3962400" cy="43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157605"/>
            <a:ext cx="6805295" cy="52508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789305"/>
            <a:ext cx="2578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Homogeneous Modalities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8830" y="1875790"/>
            <a:ext cx="69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剪枝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490210" y="2126615"/>
            <a:ext cx="2928620" cy="199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264525" y="3229610"/>
            <a:ext cx="69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6066155" y="2448560"/>
            <a:ext cx="2198370" cy="980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446770" y="1034415"/>
            <a:ext cx="1706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残差位置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对齐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6775450" y="1247140"/>
            <a:ext cx="1728470" cy="1473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ExMTU4YzczMDgzOWVmNDk2Mjc0OTVlMjIzMDA3NzA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3150</Words>
  <Application>WPS 演示</Application>
  <PresentationFormat>宽屏</PresentationFormat>
  <Paragraphs>331</Paragraphs>
  <Slides>20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等线</vt:lpstr>
      <vt:lpstr>微软雅黑</vt:lpstr>
      <vt:lpstr>Times New Roman</vt:lpstr>
      <vt:lpstr>Arial</vt:lpstr>
      <vt:lpstr>Cambria Math</vt:lpstr>
      <vt:lpstr>MS Mincho</vt:lpstr>
      <vt:lpstr>Segoe Print</vt:lpstr>
      <vt:lpstr>Arial Unicode MS</vt:lpstr>
      <vt:lpstr>等线 Light</vt:lpstr>
      <vt:lpstr>Calibri Light</vt:lpstr>
      <vt:lpstr>新宋体</vt:lpstr>
      <vt:lpstr>楷体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子安先生</cp:lastModifiedBy>
  <cp:revision>70</cp:revision>
  <dcterms:created xsi:type="dcterms:W3CDTF">2019-03-09T08:01:00Z</dcterms:created>
  <dcterms:modified xsi:type="dcterms:W3CDTF">2022-10-08T05:40:10Z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E30E4612DA564EB58A956DCCC6E04621</vt:lpwstr>
  </property>
</Properties>
</file>