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3"/>
    <p:sldMasterId id="2147483666" r:id="rId4"/>
  </p:sldMasterIdLst>
  <p:notesMasterIdLst>
    <p:notesMasterId r:id="rId6"/>
  </p:notesMasterIdLst>
  <p:sldIdLst>
    <p:sldId id="3228" r:id="rId5"/>
    <p:sldId id="548" r:id="rId7"/>
    <p:sldId id="3256" r:id="rId8"/>
    <p:sldId id="3255" r:id="rId9"/>
    <p:sldId id="3258" r:id="rId10"/>
    <p:sldId id="3313" r:id="rId11"/>
    <p:sldId id="3314" r:id="rId12"/>
    <p:sldId id="3315" r:id="rId13"/>
    <p:sldId id="3316" r:id="rId14"/>
    <p:sldId id="3326" r:id="rId15"/>
    <p:sldId id="3317" r:id="rId16"/>
    <p:sldId id="3311" r:id="rId17"/>
    <p:sldId id="3318" r:id="rId18"/>
    <p:sldId id="3312" r:id="rId19"/>
    <p:sldId id="3319" r:id="rId20"/>
    <p:sldId id="3320" r:id="rId21"/>
    <p:sldId id="3321" r:id="rId22"/>
    <p:sldId id="3323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8C3"/>
    <a:srgbClr val="1A78C2"/>
    <a:srgbClr val="1B6299"/>
    <a:srgbClr val="8609AD"/>
    <a:srgbClr val="1C6299"/>
    <a:srgbClr val="1B6298"/>
    <a:srgbClr val="96C4D1"/>
    <a:srgbClr val="6F3A97"/>
    <a:srgbClr val="D7E0E6"/>
    <a:srgbClr val="28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88" y="579"/>
      </p:cViewPr>
      <p:guideLst>
        <p:guide orient="horz" pos="2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gs" Target="tags/tag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microsoft.com/office/2007/relationships/hdphoto" Target="../media/image5.wdp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1" Type="http://schemas.openxmlformats.org/officeDocument/2006/relationships/notesSlide" Target="../notesSlides/notesSlide10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4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4" Type="http://schemas.openxmlformats.org/officeDocument/2006/relationships/notesSlide" Target="../notesSlides/notesSlide12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4.xml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2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3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1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61280" y="2805987"/>
            <a:ext cx="776224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>
              <a:defRPr/>
            </a:pPr>
            <a:r>
              <a:rPr 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Vision Transformer</a:t>
            </a:r>
            <a:endParaRPr lang="en-US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913765">
              <a:defRPr/>
            </a:pPr>
            <a:r>
              <a:rPr lang="en-US" sz="4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with Deformable Attention</a:t>
            </a:r>
            <a:endParaRPr lang="en-US" sz="4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06900" y="5048885"/>
            <a:ext cx="34245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Accepted by 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CVPR 2022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70052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 Transformer (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DAT)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60400" y="950595"/>
                <a:ext cx="2816860" cy="4121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000" b="1"/>
                  <a:t>3. </a:t>
                </a:r>
                <a:r>
                  <a:rPr lang="en-US" altLang="zh-CN" sz="2000" b="1">
                    <a:sym typeface="+mn-ea"/>
                  </a:rPr>
                  <a:t>k</a:t>
                </a:r>
                <a:r>
                  <a:rPr lang="zh-CN" altLang="en-US" sz="2000" b="1">
                    <a:sym typeface="+mn-ea"/>
                  </a:rPr>
                  <a:t>/</a:t>
                </a:r>
                <a:r>
                  <a:rPr lang="en-US" altLang="zh-CN" sz="2000" b="1">
                    <a:sym typeface="+mn-ea"/>
                  </a:rPr>
                  <a:t>v + offest </a:t>
                </a:r>
                <a:r>
                  <a:rPr lang="en-US" altLang="zh-CN" sz="2000" b="1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→</a:t>
                </a:r>
                <a:r>
                  <a:rPr lang="en-US" altLang="zh-CN" sz="2000" b="1"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000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000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𝐤</m:t>
                        </m:r>
                      </m:e>
                    </m:acc>
                    <m:r>
                      <a:rPr lang="en-US" altLang="zh-CN" sz="2000" b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/</m:t>
                    </m:r>
                    <m:acc>
                      <m:accPr>
                        <m:chr m:val="̃"/>
                        <m:ctrlPr>
                          <a:rPr lang="en-US" altLang="zh-CN" sz="2000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accPr>
                      <m:e>
                        <m:r>
                          <a:rPr lang="en-US" altLang="zh-CN" sz="2000" b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𝐯</m:t>
                        </m:r>
                      </m:e>
                    </m:acc>
                  </m:oMath>
                </a14:m>
                <a:endParaRPr lang="zh-CN" altLang="en-US" sz="2000" b="1">
                  <a:sym typeface="+mn-ea"/>
                </a:endParaRPr>
              </a:p>
              <a:p>
                <a:endParaRPr lang="zh-CN" altLang="en-US" sz="2000" b="1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950595"/>
                <a:ext cx="2816860" cy="412115"/>
              </a:xfrm>
              <a:prstGeom prst="rect">
                <a:avLst/>
              </a:prstGeom>
              <a:blipFill rotWithShape="1">
                <a:blip r:embed="rId2"/>
                <a:stretch>
                  <a:fillRect b="-66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组合 31"/>
          <p:cNvGrpSpPr/>
          <p:nvPr/>
        </p:nvGrpSpPr>
        <p:grpSpPr>
          <a:xfrm>
            <a:off x="660400" y="1438275"/>
            <a:ext cx="3840480" cy="3235960"/>
            <a:chOff x="726" y="2669"/>
            <a:chExt cx="5463" cy="4552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/>
            <a:srcRect l="46905" t="39780" r="20984" b="27659"/>
            <a:stretch>
              <a:fillRect/>
            </a:stretch>
          </p:blipFill>
          <p:spPr>
            <a:xfrm>
              <a:off x="726" y="4943"/>
              <a:ext cx="5463" cy="2278"/>
            </a:xfrm>
            <a:prstGeom prst="rect">
              <a:avLst/>
            </a:prstGeom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3"/>
            <a:srcRect l="50120" t="7076" r="36502" b="60349"/>
            <a:stretch>
              <a:fillRect/>
            </a:stretch>
          </p:blipFill>
          <p:spPr>
            <a:xfrm>
              <a:off x="1285" y="2669"/>
              <a:ext cx="2276" cy="2279"/>
            </a:xfrm>
            <a:prstGeom prst="rect">
              <a:avLst/>
            </a:prstGeom>
          </p:spPr>
        </p:pic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70" y="1289685"/>
            <a:ext cx="2328545" cy="41656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rcRect r="11702"/>
          <a:stretch>
            <a:fillRect/>
          </a:stretch>
        </p:blipFill>
        <p:spPr>
          <a:xfrm>
            <a:off x="5030470" y="2345055"/>
            <a:ext cx="6264910" cy="84645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0470" y="3175000"/>
            <a:ext cx="3672840" cy="3752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8100" y="3831590"/>
            <a:ext cx="843280" cy="3486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1105" y="3837940"/>
            <a:ext cx="64192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             </a:t>
            </a:r>
            <a:r>
              <a:rPr lang="zh-CN" altLang="en-US" b="1"/>
              <a:t>是</a:t>
            </a:r>
            <a:r>
              <a:rPr lang="en-US" altLang="zh-CN" b="1"/>
              <a:t>                         </a:t>
            </a:r>
            <a:r>
              <a:rPr lang="zh-CN" altLang="en-US" b="1"/>
              <a:t>上所有位置的索引，全部参与计算，</a:t>
            </a:r>
            <a:r>
              <a:rPr lang="zh-CN" altLang="en-US" b="1">
                <a:sym typeface="+mn-ea"/>
              </a:rPr>
              <a:t>但实际上满足 0-1 范围的点也仅周围的四个像素点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1575" y="3856990"/>
            <a:ext cx="1556385" cy="3098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74590" y="2094230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双线性插值：</a:t>
            </a:r>
            <a:endParaRPr lang="zh-CN" altLang="en-US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1105" y="4784725"/>
            <a:ext cx="4431030" cy="9315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030470" y="3175000"/>
            <a:ext cx="6593205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b="1">
                <a:sym typeface="+mn-ea"/>
              </a:rPr>
              <a:t>                                                         </a:t>
            </a:r>
            <a:r>
              <a:rPr lang="zh-CN" altLang="en-US" b="1">
                <a:sym typeface="+mn-ea"/>
              </a:rPr>
              <a:t>是新点和原点之间的距离比例，标准化在0-1之间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87324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 Transformer (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DAT)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0400" y="950595"/>
            <a:ext cx="1085913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sym typeface="+mn-ea"/>
              </a:rPr>
              <a:t>4. </a:t>
            </a:r>
            <a:r>
              <a:rPr lang="zh-CN" altLang="en-US" sz="2000" b="1">
                <a:sym typeface="+mn-ea"/>
              </a:rPr>
              <a:t>计算加上相对位置编码的</a:t>
            </a:r>
            <a:r>
              <a:rPr lang="zh-CN" altLang="en-US" sz="2000" b="1">
                <a:sym typeface="+mn-ea"/>
              </a:rPr>
              <a:t>多头注意力</a:t>
            </a:r>
            <a:endParaRPr lang="zh-CN" altLang="en-US" sz="2000" b="1">
              <a:sym typeface="+mn-ea"/>
            </a:endParaRPr>
          </a:p>
          <a:p>
            <a:endParaRPr lang="zh-CN" altLang="en-US" sz="2000" b="1">
              <a:sym typeface="+mn-ea"/>
            </a:endParaRPr>
          </a:p>
          <a:p>
            <a:r>
              <a:rPr lang="zh-CN" altLang="en-US" sz="2000" b="1">
                <a:sym typeface="+mn-ea"/>
              </a:rPr>
              <a:t>相对位置</a:t>
            </a:r>
            <a:r>
              <a:rPr lang="zh-CN" altLang="en-US" sz="2000" b="1">
                <a:sym typeface="+mn-ea"/>
              </a:rPr>
              <a:t>编码对每对</a:t>
            </a:r>
            <a:r>
              <a:rPr lang="en-US" altLang="zh-CN" sz="2000" b="1">
                <a:sym typeface="+mn-ea"/>
              </a:rPr>
              <a:t>Query</a:t>
            </a:r>
            <a:r>
              <a:rPr lang="zh-CN" altLang="en-US" sz="2000" b="1">
                <a:sym typeface="+mn-ea"/>
              </a:rPr>
              <a:t>和</a:t>
            </a:r>
            <a:r>
              <a:rPr lang="en-US" altLang="zh-CN" sz="2000" b="1">
                <a:sym typeface="+mn-ea"/>
              </a:rPr>
              <a:t>Key</a:t>
            </a:r>
            <a:r>
              <a:rPr lang="zh-CN" altLang="en-US" sz="2000" b="1">
                <a:sym typeface="+mn-ea"/>
              </a:rPr>
              <a:t>之间的相对位置进行编码，通过空间信息增加了普通的注意力</a:t>
            </a:r>
            <a:endParaRPr lang="zh-CN" altLang="en-US" sz="2000" b="1"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2495550"/>
            <a:ext cx="6972300" cy="84772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rcRect l="65656" r="14863"/>
          <a:stretch>
            <a:fillRect/>
          </a:stretch>
        </p:blipFill>
        <p:spPr>
          <a:xfrm>
            <a:off x="2428240" y="3667125"/>
            <a:ext cx="972820" cy="6076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240" y="3343275"/>
            <a:ext cx="2653030" cy="32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89927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 Transformer (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DAT)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0400" y="950595"/>
            <a:ext cx="2400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5. </a:t>
            </a:r>
            <a:r>
              <a:rPr lang="zh-CN" altLang="en-US" b="1"/>
              <a:t>计算复杂度</a:t>
            </a:r>
            <a:endParaRPr lang="zh-CN" altLang="en-US" b="1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rcRect r="2115" b="26106"/>
          <a:stretch>
            <a:fillRect/>
          </a:stretch>
        </p:blipFill>
        <p:spPr>
          <a:xfrm>
            <a:off x="851535" y="1318895"/>
            <a:ext cx="7058025" cy="986155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35" y="2305050"/>
            <a:ext cx="2867025" cy="352425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665855" y="2305050"/>
            <a:ext cx="134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采样点数目</a:t>
            </a:r>
            <a:endParaRPr lang="zh-CN" altLang="en-US" b="1"/>
          </a:p>
        </p:txBody>
      </p:sp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1218" y="4718050"/>
          <a:ext cx="495427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4" imgW="2514600" imgH="228600" progId="Equation.KSEE3">
                  <p:embed/>
                </p:oleObj>
              </mc:Choice>
              <mc:Fallback>
                <p:oleObj name="" r:id="rId4" imgW="2514600" imgH="2286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1218" y="4718050"/>
                        <a:ext cx="4954270" cy="45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64565" y="4718260"/>
          <a:ext cx="5350510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6" imgW="2717800" imgH="457200" progId="Equation.KSEE3">
                  <p:embed/>
                </p:oleObj>
              </mc:Choice>
              <mc:Fallback>
                <p:oleObj name="" r:id="rId6" imgW="2717800" imgH="4572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4565" y="4718260"/>
                        <a:ext cx="5350510" cy="90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5445" y="2863215"/>
          <a:ext cx="3058795" cy="132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8" imgW="1727200" imgH="749300" progId="Equation.KSEE3">
                  <p:embed/>
                </p:oleObj>
              </mc:Choice>
              <mc:Fallback>
                <p:oleObj name="" r:id="rId8" imgW="1727200" imgH="7493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55445" y="2863215"/>
                        <a:ext cx="3058795" cy="1327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2893" y="3083243"/>
          <a:ext cx="3757930" cy="85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0" imgW="2120900" imgH="482600" progId="Equation.KSEE3">
                  <p:embed/>
                </p:oleObj>
              </mc:Choice>
              <mc:Fallback>
                <p:oleObj name="" r:id="rId10" imgW="2120900" imgH="482600" progId="Equation.KSEE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62893" y="3083243"/>
                        <a:ext cx="3757930" cy="85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2865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 Transformer 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DAT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28696"/>
          <a:stretch>
            <a:fillRect/>
          </a:stretch>
        </p:blipFill>
        <p:spPr>
          <a:xfrm>
            <a:off x="552450" y="774700"/>
            <a:ext cx="11087100" cy="2030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" y="2819400"/>
            <a:ext cx="3669030" cy="3757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63035" y="3058160"/>
            <a:ext cx="7555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stage1和stage2基本上是在提取局部信息，</a:t>
            </a:r>
            <a:r>
              <a:rPr lang="en-US" altLang="zh-CN" b="1"/>
              <a:t>D</a:t>
            </a:r>
            <a:r>
              <a:rPr lang="zh-CN" altLang="en-US" b="1"/>
              <a:t>eformable </a:t>
            </a:r>
            <a:r>
              <a:rPr lang="en-US" altLang="zh-CN" b="1"/>
              <a:t>A</a:t>
            </a:r>
            <a:r>
              <a:rPr lang="zh-CN" altLang="en-US" b="1"/>
              <a:t>ttention效果不如</a:t>
            </a:r>
            <a:r>
              <a:rPr lang="en-US" altLang="zh-CN" b="1"/>
              <a:t>Shift-Window</a:t>
            </a:r>
            <a:r>
              <a:rPr lang="zh-CN" altLang="en-US" b="1"/>
              <a:t> </a:t>
            </a:r>
            <a:r>
              <a:rPr lang="en-US" altLang="zh-CN" b="1"/>
              <a:t>A</a:t>
            </a:r>
            <a:r>
              <a:rPr lang="zh-CN" altLang="en-US" b="1"/>
              <a:t>ttention；</a:t>
            </a:r>
            <a:endParaRPr lang="zh-CN" altLang="en-US" b="1"/>
          </a:p>
          <a:p>
            <a:r>
              <a:rPr lang="zh-CN" altLang="en-US" b="1">
                <a:sym typeface="+mn-ea"/>
              </a:rPr>
              <a:t>stage1和stage2</a:t>
            </a:r>
            <a:r>
              <a:rPr lang="zh-CN" altLang="en-US" b="1"/>
              <a:t>中，</a:t>
            </a:r>
            <a:r>
              <a:rPr lang="en-US" altLang="zh-CN" b="1"/>
              <a:t>K</a:t>
            </a:r>
            <a:r>
              <a:rPr lang="zh-CN" altLang="en-US" b="1"/>
              <a:t>ey和</a:t>
            </a:r>
            <a:r>
              <a:rPr lang="en-US" altLang="zh-CN" b="1"/>
              <a:t>V</a:t>
            </a:r>
            <a:r>
              <a:rPr lang="zh-CN" altLang="en-US" b="1"/>
              <a:t>alue对太多了，会大大增大因为点积和双线性插值带来的计算复杂度。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2865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777240"/>
            <a:ext cx="4986020" cy="5777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2865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6130"/>
            <a:ext cx="4523740" cy="34175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740" y="1512570"/>
            <a:ext cx="7660005" cy="4509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2865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60" y="857885"/>
            <a:ext cx="7007860" cy="557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2865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893445"/>
            <a:ext cx="115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可视化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l="2039" t="604" r="2284" b="63197"/>
          <a:stretch>
            <a:fillRect/>
          </a:stretch>
        </p:blipFill>
        <p:spPr>
          <a:xfrm>
            <a:off x="751840" y="1584325"/>
            <a:ext cx="5213985" cy="23088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80158"/>
          <a:stretch>
            <a:fillRect/>
          </a:stretch>
        </p:blipFill>
        <p:spPr>
          <a:xfrm>
            <a:off x="3080385" y="4428490"/>
            <a:ext cx="6506845" cy="1511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1835" t="36768" r="2243" b="22305"/>
          <a:stretch>
            <a:fillRect/>
          </a:stretch>
        </p:blipFill>
        <p:spPr>
          <a:xfrm>
            <a:off x="6455410" y="1474470"/>
            <a:ext cx="5063490" cy="2528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28650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s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893445"/>
            <a:ext cx="1157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消融实验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" y="1264920"/>
            <a:ext cx="5540375" cy="4183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10" y="1395730"/>
            <a:ext cx="6229350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949325"/>
            <a:ext cx="10830560" cy="27412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32505" y="4156075"/>
            <a:ext cx="47009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 </a:t>
            </a:r>
            <a:r>
              <a:rPr lang="zh-CN" altLang="en-US" sz="2000" b="1"/>
              <a:t>清华大学自动化系</a:t>
            </a:r>
            <a:endParaRPr lang="zh-CN" altLang="en-US" sz="2000" b="1"/>
          </a:p>
          <a:p>
            <a:r>
              <a:rPr lang="en-US" altLang="zh-CN" sz="2000" b="1"/>
              <a:t>2 </a:t>
            </a:r>
            <a:r>
              <a:rPr lang="zh-CN" altLang="en-US" sz="2000" b="1"/>
              <a:t>亚马逊</a:t>
            </a:r>
            <a:r>
              <a:rPr lang="en-US" altLang="zh-CN" sz="2000" b="1"/>
              <a:t> AWS AI</a:t>
            </a:r>
            <a:endParaRPr lang="en-US" altLang="zh-CN" sz="2000" b="1"/>
          </a:p>
          <a:p>
            <a:r>
              <a:rPr lang="en-US" altLang="zh-CN" sz="2000" b="1"/>
              <a:t>3 北京智源人工智能研究院</a:t>
            </a:r>
            <a:endParaRPr lang="en-US" altLang="zh-CN" sz="2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2519" t="9117" r="82065" b="7597"/>
          <a:stretch>
            <a:fillRect/>
          </a:stretch>
        </p:blipFill>
        <p:spPr>
          <a:xfrm>
            <a:off x="467995" y="1090295"/>
            <a:ext cx="1905635" cy="26263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0400" y="777240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通讯作者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黄高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清华大学自动化系助理教授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博士生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导师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73630" y="11264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DenseNet（CVPR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2017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best paper）第一作者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940" y="1494790"/>
            <a:ext cx="2282190" cy="278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5" y="3716655"/>
            <a:ext cx="6164580" cy="28251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705" y="1522095"/>
            <a:ext cx="5916295" cy="50203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2650" y="1494790"/>
            <a:ext cx="2174240" cy="230759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00975" y="732155"/>
            <a:ext cx="286512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神经网络架构设计与优化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计算机视觉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2022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年部分论文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1214755"/>
            <a:ext cx="8429625" cy="4019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7127" t="4454" r="6302" b="4484"/>
          <a:stretch>
            <a:fillRect/>
          </a:stretch>
        </p:blipFill>
        <p:spPr>
          <a:xfrm>
            <a:off x="9090025" y="3300095"/>
            <a:ext cx="2730500" cy="19342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0400" y="803910"/>
            <a:ext cx="543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一作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夏卓凡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清华大学自动化系硕士研究生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0400" y="893445"/>
            <a:ext cx="10737850" cy="5578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Motivation</a:t>
            </a:r>
            <a:r>
              <a:rPr lang="zh-CN" altLang="en-US" b="1"/>
              <a:t>：</a:t>
            </a:r>
            <a:endParaRPr lang="en-US" b="1"/>
          </a:p>
          <a:p>
            <a:r>
              <a:rPr lang="en-US" b="1"/>
              <a:t>1. 图像分辨率高，像素点多，Transformer基于全局自注意力的计算导致计算量较大</a:t>
            </a:r>
            <a:r>
              <a:rPr lang="zh-CN" altLang="en-US" b="1">
                <a:sym typeface="+mn-ea"/>
              </a:rPr>
              <a:t>：每个</a:t>
            </a:r>
            <a:r>
              <a:rPr lang="en-US" altLang="zh-CN" b="1">
                <a:sym typeface="+mn-ea"/>
              </a:rPr>
              <a:t>q</a:t>
            </a:r>
            <a:r>
              <a:rPr lang="zh-CN" altLang="en-US" b="1">
                <a:sym typeface="+mn-ea"/>
              </a:rPr>
              <a:t>要参加计算的</a:t>
            </a:r>
            <a:r>
              <a:rPr lang="en-US" altLang="zh-CN" b="1">
                <a:sym typeface="+mn-ea"/>
              </a:rPr>
              <a:t>k</a:t>
            </a:r>
            <a:r>
              <a:rPr lang="zh-CN" altLang="en-US" b="1">
                <a:sym typeface="+mn-ea"/>
              </a:rPr>
              <a:t>的数量过多，导致计算成本高，收敛速度慢，并增加了过拟合的风险；</a:t>
            </a:r>
            <a:endParaRPr lang="zh-CN" altLang="en-US" b="1"/>
          </a:p>
          <a:p>
            <a:endParaRPr lang="zh-CN" altLang="en-US" b="1"/>
          </a:p>
          <a:p>
            <a:r>
              <a:rPr lang="en-US" altLang="zh-CN" b="1"/>
              <a:t>2.</a:t>
            </a:r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/>
          </a:p>
          <a:p>
            <a:endParaRPr lang="en-US" altLang="zh-CN" b="1">
              <a:sym typeface="+mn-ea"/>
            </a:endParaRPr>
          </a:p>
          <a:p>
            <a:endParaRPr lang="en-US" altLang="zh-CN" b="1">
              <a:sym typeface="+mn-ea"/>
            </a:endParaRPr>
          </a:p>
          <a:p>
            <a:r>
              <a:rPr lang="en-US" altLang="zh-CN" b="1">
                <a:sym typeface="+mn-ea"/>
              </a:rPr>
              <a:t>(a) ViT 中所有Q</a:t>
            </a:r>
            <a:r>
              <a:rPr lang="en-US" altLang="zh-CN" b="1">
                <a:sym typeface="+mn-ea"/>
              </a:rPr>
              <a:t>的感受野是一样的，都针对全局所有位置特征；</a:t>
            </a:r>
            <a:endParaRPr lang="en-US" altLang="zh-CN" b="1"/>
          </a:p>
          <a:p>
            <a:r>
              <a:rPr lang="en-US" altLang="zh-CN" b="1">
                <a:sym typeface="+mn-ea"/>
              </a:rPr>
              <a:t>(b) Swin Transformer中是局部Attention，因此处于不同窗口的两个Q针对的感受野区域是不一样的；</a:t>
            </a:r>
            <a:endParaRPr lang="en-US" altLang="zh-CN" b="1"/>
          </a:p>
          <a:p>
            <a:r>
              <a:rPr lang="en-US" altLang="zh-CN" b="1">
                <a:sym typeface="+mn-ea"/>
              </a:rPr>
              <a:t>(c) DCN则是针对周围九个位置学习偏差，之后采样</a:t>
            </a:r>
            <a:r>
              <a:rPr lang="zh-CN" altLang="en-US" b="1">
                <a:sym typeface="+mn-ea"/>
              </a:rPr>
              <a:t>经过偏移</a:t>
            </a:r>
            <a:r>
              <a:rPr lang="en-US" altLang="zh-CN" b="1">
                <a:sym typeface="+mn-ea"/>
              </a:rPr>
              <a:t>的特征位置；</a:t>
            </a:r>
            <a:endParaRPr lang="en-US" altLang="zh-CN" b="1"/>
          </a:p>
          <a:p>
            <a:r>
              <a:rPr lang="en-US" altLang="zh-CN" b="1">
                <a:sym typeface="+mn-ea"/>
              </a:rPr>
              <a:t>(d) DAT 则结合了ViT和DCN，所有的Q会共享相同的感受野，但这些感受野会有学出来的位置偏差</a:t>
            </a:r>
            <a:r>
              <a:rPr lang="zh-CN" altLang="en-US" b="1">
                <a:sym typeface="+mn-ea"/>
              </a:rPr>
              <a:t>，</a:t>
            </a:r>
            <a:r>
              <a:rPr lang="en-US" altLang="zh-CN" b="1">
                <a:sym typeface="+mn-ea"/>
              </a:rPr>
              <a:t>为了降低计算复杂度，针对的特征数量也会降采样。</a:t>
            </a:r>
            <a:r>
              <a:rPr lang="en-US" altLang="zh-CN" b="1"/>
              <a:t> </a:t>
            </a:r>
            <a:endParaRPr lang="en-US" altLang="zh-CN" b="1"/>
          </a:p>
        </p:txBody>
      </p:sp>
      <p:grpSp>
        <p:nvGrpSpPr>
          <p:cNvPr id="16" name="组合 15"/>
          <p:cNvGrpSpPr/>
          <p:nvPr/>
        </p:nvGrpSpPr>
        <p:grpSpPr>
          <a:xfrm>
            <a:off x="965200" y="1851660"/>
            <a:ext cx="9574530" cy="2995295"/>
            <a:chOff x="1520" y="2916"/>
            <a:chExt cx="15078" cy="4717"/>
          </a:xfrm>
        </p:grpSpPr>
        <p:grpSp>
          <p:nvGrpSpPr>
            <p:cNvPr id="10" name="组合 9"/>
            <p:cNvGrpSpPr/>
            <p:nvPr/>
          </p:nvGrpSpPr>
          <p:grpSpPr>
            <a:xfrm>
              <a:off x="1520" y="3431"/>
              <a:ext cx="15078" cy="4203"/>
              <a:chOff x="637" y="5775"/>
              <a:chExt cx="15078" cy="4203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2"/>
              <a:srcRect t="5561" r="51204" b="47971"/>
              <a:stretch>
                <a:fillRect/>
              </a:stretch>
            </p:blipFill>
            <p:spPr>
              <a:xfrm>
                <a:off x="637" y="5775"/>
                <a:ext cx="3850" cy="4203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2"/>
              <a:srcRect l="50849" t="6169" r="1204" b="47518"/>
              <a:stretch>
                <a:fillRect/>
              </a:stretch>
            </p:blipFill>
            <p:spPr>
              <a:xfrm>
                <a:off x="4448" y="5789"/>
                <a:ext cx="3783" cy="4189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2"/>
              <a:srcRect l="862" t="53687" r="51711"/>
              <a:stretch>
                <a:fillRect/>
              </a:stretch>
            </p:blipFill>
            <p:spPr>
              <a:xfrm>
                <a:off x="8231" y="5789"/>
                <a:ext cx="3742" cy="418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2"/>
              <a:srcRect l="50849" t="53842" r="1724"/>
              <a:stretch>
                <a:fillRect/>
              </a:stretch>
            </p:blipFill>
            <p:spPr>
              <a:xfrm>
                <a:off x="11973" y="5803"/>
                <a:ext cx="3742" cy="4175"/>
              </a:xfrm>
              <a:prstGeom prst="rect">
                <a:avLst/>
              </a:prstGeom>
            </p:spPr>
          </p:pic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7" y="2916"/>
              <a:ext cx="8487" cy="54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74116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 Transformer (DAT)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098675" y="1782445"/>
            <a:ext cx="7447280" cy="2728595"/>
            <a:chOff x="1040" y="2461"/>
            <a:chExt cx="11728" cy="4297"/>
          </a:xfrm>
        </p:grpSpPr>
        <p:sp>
          <p:nvSpPr>
            <p:cNvPr id="3" name="文本框 2"/>
            <p:cNvSpPr txBox="1"/>
            <p:nvPr/>
          </p:nvSpPr>
          <p:spPr>
            <a:xfrm>
              <a:off x="1040" y="2461"/>
              <a:ext cx="5710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input:</a:t>
              </a:r>
              <a:endParaRPr lang="en-US" altLang="zh-CN" b="1"/>
            </a:p>
            <a:p>
              <a:endParaRPr lang="en-US" altLang="zh-CN" b="1"/>
            </a:p>
            <a:p>
              <a:r>
                <a:rPr lang="en-US" altLang="zh-CN" b="1"/>
                <a:t>MHSA</a:t>
              </a:r>
              <a:r>
                <a:rPr lang="zh-CN" altLang="en-US" b="1"/>
                <a:t>：</a:t>
              </a:r>
              <a:r>
                <a:rPr lang="en-US" altLang="zh-CN" b="1" i="1">
                  <a:latin typeface="Times New Roman" panose="02020603050405020304" charset="0"/>
                  <a:cs typeface="Times New Roman" panose="02020603050405020304" charset="0"/>
                </a:rPr>
                <a:t>M</a:t>
              </a:r>
              <a:r>
                <a:rPr lang="en-US" altLang="zh-CN" b="1"/>
                <a:t> </a:t>
              </a:r>
              <a:r>
                <a:rPr lang="en-US" altLang="zh-CN" b="1"/>
                <a:t>heads</a:t>
              </a:r>
              <a:endParaRPr lang="en-US" altLang="zh-CN" b="1"/>
            </a:p>
            <a:p>
              <a:endParaRPr lang="en-US" altLang="zh-CN" b="1"/>
            </a:p>
            <a:p>
              <a:endParaRPr lang="en-US" altLang="zh-CN" b="1"/>
            </a:p>
            <a:p>
              <a:endParaRPr lang="en-US" altLang="zh-CN" b="1"/>
            </a:p>
            <a:p>
              <a:endParaRPr lang="en-US" altLang="zh-CN" b="1" i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b="1" i="1">
                  <a:latin typeface="Times New Roman" panose="02020603050405020304" charset="0"/>
                  <a:cs typeface="Times New Roman" panose="02020603050405020304" charset="0"/>
                </a:rPr>
                <a:t>l</a:t>
              </a:r>
              <a:r>
                <a:rPr lang="en-US" altLang="zh-CN" b="1"/>
                <a:t>-th Transformer block:</a:t>
              </a:r>
              <a:endParaRPr lang="en-US" altLang="zh-CN" b="1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7" y="2461"/>
              <a:ext cx="2322" cy="543"/>
            </a:xfrm>
            <a:prstGeom prst="rect">
              <a:avLst/>
            </a:prstGeom>
          </p:spPr>
        </p:pic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3" imgW="914400" imgH="215900" progId="Equation.KSEE3">
                    <p:embed/>
                  </p:oleObj>
                </mc:Choice>
                <mc:Fallback>
                  <p:oleObj name="" r:id="rId3" imgW="9144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98" y="3357"/>
              <a:ext cx="8520" cy="2037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8" y="5394"/>
              <a:ext cx="7740" cy="1365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965200" y="95059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Vision Transformer</a:t>
            </a:r>
            <a:r>
              <a:rPr lang="zh-CN" altLang="en-US" sz="2400" b="1"/>
              <a:t>：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6741160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 Transformer (DAT)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5" y="1241425"/>
            <a:ext cx="12085955" cy="4970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0400" y="842645"/>
            <a:ext cx="29133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</a:t>
            </a:r>
            <a:r>
              <a:rPr lang="en-US" altLang="zh-CN" sz="20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000" b="1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07199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 Transformer (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DAT)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0400" y="1106805"/>
            <a:ext cx="255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1. </a:t>
            </a:r>
            <a:r>
              <a:rPr lang="zh-CN" altLang="en-US" sz="2000" b="1"/>
              <a:t>生成参考点</a:t>
            </a:r>
            <a:endParaRPr lang="zh-CN" altLang="en-US" sz="2000" b="1"/>
          </a:p>
        </p:txBody>
      </p:sp>
      <p:grpSp>
        <p:nvGrpSpPr>
          <p:cNvPr id="3" name="组合 2"/>
          <p:cNvGrpSpPr/>
          <p:nvPr/>
        </p:nvGrpSpPr>
        <p:grpSpPr>
          <a:xfrm>
            <a:off x="425450" y="2241550"/>
            <a:ext cx="11197590" cy="2526030"/>
            <a:chOff x="1145" y="3516"/>
            <a:chExt cx="17634" cy="3978"/>
          </a:xfrm>
        </p:grpSpPr>
        <p:grpSp>
          <p:nvGrpSpPr>
            <p:cNvPr id="24" name="组合 23"/>
            <p:cNvGrpSpPr/>
            <p:nvPr/>
          </p:nvGrpSpPr>
          <p:grpSpPr>
            <a:xfrm>
              <a:off x="1145" y="3516"/>
              <a:ext cx="17635" cy="3979"/>
              <a:chOff x="1145" y="2226"/>
              <a:chExt cx="17635" cy="3979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2"/>
              <a:srcRect l="1129" t="46180" r="85324" b="21288"/>
              <a:stretch>
                <a:fillRect/>
              </a:stretch>
            </p:blipFill>
            <p:spPr>
              <a:xfrm>
                <a:off x="1145" y="2889"/>
                <a:ext cx="2303" cy="2274"/>
              </a:xfrm>
              <a:prstGeom prst="rect">
                <a:avLst/>
              </a:prstGeom>
            </p:spPr>
          </p:pic>
          <p:sp>
            <p:nvSpPr>
              <p:cNvPr id="8" name="文本框 7"/>
              <p:cNvSpPr txBox="1"/>
              <p:nvPr/>
            </p:nvSpPr>
            <p:spPr>
              <a:xfrm>
                <a:off x="1163" y="2283"/>
                <a:ext cx="109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输入：</a:t>
                </a:r>
                <a:endParaRPr lang="zh-CN" altLang="en-US" b="1"/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2" y="2226"/>
                <a:ext cx="3780" cy="655"/>
              </a:xfrm>
              <a:prstGeom prst="rect">
                <a:avLst/>
              </a:prstGeom>
            </p:spPr>
          </p:pic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2"/>
              <a:srcRect l="18918" t="7210" r="67624" b="60601"/>
              <a:stretch>
                <a:fillRect/>
              </a:stretch>
            </p:blipFill>
            <p:spPr>
              <a:xfrm>
                <a:off x="7629" y="2913"/>
                <a:ext cx="2288" cy="2250"/>
              </a:xfrm>
              <a:prstGeom prst="rect">
                <a:avLst/>
              </a:prstGeom>
            </p:spPr>
          </p:pic>
          <p:cxnSp>
            <p:nvCxnSpPr>
              <p:cNvPr id="11" name="直接箭头连接符 10"/>
              <p:cNvCxnSpPr>
                <a:stCxn id="7" idx="3"/>
                <a:endCxn id="10" idx="1"/>
              </p:cNvCxnSpPr>
              <p:nvPr/>
            </p:nvCxnSpPr>
            <p:spPr>
              <a:xfrm>
                <a:off x="3448" y="4026"/>
                <a:ext cx="4181" cy="1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20" y="2283"/>
                <a:ext cx="3631" cy="630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7762" y="2336"/>
                <a:ext cx="1766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/>
                  <a:t>参考点：</a:t>
                </a:r>
                <a:endParaRPr lang="zh-CN" altLang="en-US" b="1"/>
              </a:p>
            </p:txBody>
          </p:sp>
          <p:grpSp>
            <p:nvGrpSpPr>
              <p:cNvPr id="17" name="组合 16"/>
              <p:cNvGrpSpPr/>
              <p:nvPr/>
            </p:nvGrpSpPr>
            <p:grpSpPr>
              <a:xfrm>
                <a:off x="7188" y="5133"/>
                <a:ext cx="5493" cy="1072"/>
                <a:chOff x="8694" y="5362"/>
                <a:chExt cx="6826" cy="1088"/>
              </a:xfrm>
            </p:grpSpPr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94" y="5362"/>
                  <a:ext cx="5339" cy="545"/>
                </a:xfrm>
                <a:prstGeom prst="rect">
                  <a:avLst/>
                </a:prstGeom>
              </p:spPr>
            </p:pic>
            <p:pic>
              <p:nvPicPr>
                <p:cNvPr id="16" name="图片 15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94" y="5907"/>
                  <a:ext cx="6826" cy="543"/>
                </a:xfrm>
                <a:prstGeom prst="rect">
                  <a:avLst/>
                </a:prstGeom>
              </p:spPr>
            </p:pic>
          </p:grpSp>
          <p:pic>
            <p:nvPicPr>
              <p:cNvPr id="18" name="图片 17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37" y="3441"/>
                <a:ext cx="1696" cy="585"/>
              </a:xfrm>
              <a:prstGeom prst="rect">
                <a:avLst/>
              </a:prstGeom>
            </p:spPr>
          </p:pic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00" y="2359"/>
                <a:ext cx="1245" cy="390"/>
              </a:xfrm>
              <a:prstGeom prst="rect">
                <a:avLst/>
              </a:prstGeom>
            </p:spPr>
          </p:pic>
          <p:pic>
            <p:nvPicPr>
              <p:cNvPr id="20" name="图片 19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39" y="5255"/>
                <a:ext cx="1241" cy="415"/>
              </a:xfrm>
              <a:prstGeom prst="rect">
                <a:avLst/>
              </a:prstGeom>
            </p:spPr>
          </p:pic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2"/>
              <a:srcRect l="18918" t="7210" r="67624" b="60601"/>
              <a:stretch>
                <a:fillRect/>
              </a:stretch>
            </p:blipFill>
            <p:spPr>
              <a:xfrm>
                <a:off x="15666" y="2916"/>
                <a:ext cx="2288" cy="2250"/>
              </a:xfrm>
              <a:prstGeom prst="rect">
                <a:avLst/>
              </a:prstGeom>
            </p:spPr>
          </p:pic>
          <p:cxnSp>
            <p:nvCxnSpPr>
              <p:cNvPr id="22" name="直接箭头连接符 21"/>
              <p:cNvCxnSpPr>
                <a:stCxn id="10" idx="3"/>
                <a:endCxn id="21" idx="1"/>
              </p:cNvCxnSpPr>
              <p:nvPr/>
            </p:nvCxnSpPr>
            <p:spPr>
              <a:xfrm>
                <a:off x="9917" y="4038"/>
                <a:ext cx="5749" cy="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文本框 22"/>
              <p:cNvSpPr txBox="1"/>
              <p:nvPr/>
            </p:nvSpPr>
            <p:spPr>
              <a:xfrm>
                <a:off x="11419" y="3461"/>
                <a:ext cx="264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b="1"/>
                  <a:t>Normalize to</a:t>
                </a:r>
                <a:endParaRPr lang="en-US" altLang="zh-CN" b="1"/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5893" y="6401"/>
              <a:ext cx="141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下采样</a:t>
              </a:r>
              <a:endParaRPr lang="zh-CN" altLang="en-US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330"/>
            <a:ext cx="7011035" cy="81788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Deformable Attention Transformer (</a:t>
            </a: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DAT)</a:t>
            </a:r>
            <a:endParaRPr lang="en-US" altLang="zh-CN" sz="2600" b="1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0400" y="950595"/>
            <a:ext cx="255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2. </a:t>
            </a:r>
            <a:r>
              <a:rPr lang="zh-CN" altLang="en-US" sz="2000" b="1">
                <a:sym typeface="+mn-ea"/>
              </a:rPr>
              <a:t>offset网络</a:t>
            </a:r>
            <a:endParaRPr lang="zh-CN" altLang="en-US" sz="2000" b="1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5" y="802640"/>
            <a:ext cx="3159125" cy="5739765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775" y="3008630"/>
            <a:ext cx="3067050" cy="4699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581775" y="3478530"/>
            <a:ext cx="374904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/>
              <a:t>使用预定义的因子</a:t>
            </a:r>
            <a:r>
              <a:rPr lang="en-US" altLang="zh-CN" b="1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s</a:t>
            </a:r>
            <a:r>
              <a:rPr lang="zh-CN" altLang="en-US" b="1"/>
              <a:t>来限制</a:t>
            </a:r>
            <a:r>
              <a:rPr lang="zh-CN" altLang="en-US" b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Δ</a:t>
            </a:r>
            <a:r>
              <a:rPr lang="en-US" altLang="zh-CN" b="1" i="1"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p</a:t>
            </a:r>
            <a:r>
              <a:rPr lang="zh-CN" altLang="en-US" b="1"/>
              <a:t>的振幅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TExMTU4YzczMDgzOWVmNDk2Mjc0OTVlMjIzMDA3NzAifQ=="/>
  <p:tag name="KSO_WPP_MARK_KEY" val="73acf950-e635-47f2-b1bd-a6423c8f39e8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2219</Words>
  <Application>WPS 演示</Application>
  <PresentationFormat>宽屏</PresentationFormat>
  <Paragraphs>260</Paragraphs>
  <Slides>18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18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等线</vt:lpstr>
      <vt:lpstr>微软雅黑</vt:lpstr>
      <vt:lpstr>Times New Roman</vt:lpstr>
      <vt:lpstr>Arial</vt:lpstr>
      <vt:lpstr>Arial Unicode MS</vt:lpstr>
      <vt:lpstr>等线 Light</vt:lpstr>
      <vt:lpstr>Calibri Light</vt:lpstr>
      <vt:lpstr>楷体</vt:lpstr>
      <vt:lpstr>华光隶变_CNKI</vt:lpstr>
      <vt:lpstr>华光综艺_CNKI</vt:lpstr>
      <vt:lpstr>Microsoft JhengHei UI Light</vt:lpstr>
      <vt:lpstr>华光隶书_CNKI</vt:lpstr>
      <vt:lpstr>华光行书_CNKI</vt:lpstr>
      <vt:lpstr>Cambria Math</vt:lpstr>
      <vt:lpstr>1_Office 主题​​</vt:lpstr>
      <vt:lpstr>2_Office 主题​​</vt:lpstr>
      <vt:lpstr>1_自定义设计方案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子安先生</cp:lastModifiedBy>
  <cp:revision>82</cp:revision>
  <dcterms:created xsi:type="dcterms:W3CDTF">2019-03-09T08:01:00Z</dcterms:created>
  <dcterms:modified xsi:type="dcterms:W3CDTF">2022-11-11T12:10:58Z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E30E4612DA564EB58A956DCCC6E04621</vt:lpwstr>
  </property>
</Properties>
</file>