
<file path=[Content_Types].xml><?xml version="1.0" encoding="utf-8"?>
<Types xmlns="http://schemas.openxmlformats.org/package/2006/content-types">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72" r:id="rId10"/>
    <p:sldId id="263" r:id="rId11"/>
    <p:sldId id="274" r:id="rId12"/>
    <p:sldId id="264" r:id="rId13"/>
    <p:sldId id="275" r:id="rId14"/>
    <p:sldId id="276" r:id="rId15"/>
    <p:sldId id="278" r:id="rId16"/>
    <p:sldId id="279" r:id="rId17"/>
    <p:sldId id="280" r:id="rId18"/>
    <p:sldId id="281" r:id="rId19"/>
    <p:sldId id="265" r:id="rId20"/>
    <p:sldId id="269" r:id="rId21"/>
    <p:sldId id="282" r:id="rId22"/>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4" userDrawn="1">
          <p15:clr>
            <a:srgbClr val="A4A3A4"/>
          </p15:clr>
        </p15:guide>
        <p15:guide id="2" pos="38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on gary" initials="w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4"/>
        <p:guide pos="383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137.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7.xml"/><Relationship Id="rId7" Type="http://schemas.openxmlformats.org/officeDocument/2006/relationships/image" Target="../media/image5.png"/><Relationship Id="rId6" Type="http://schemas.openxmlformats.org/officeDocument/2006/relationships/tags" Target="../tags/tag64.xml"/><Relationship Id="rId5" Type="http://schemas.microsoft.com/office/2007/relationships/hdphoto" Target="../media/image4.wdp"/><Relationship Id="rId4" Type="http://schemas.openxmlformats.org/officeDocument/2006/relationships/image" Target="../media/image3.png"/><Relationship Id="rId3" Type="http://schemas.openxmlformats.org/officeDocument/2006/relationships/tags" Target="../tags/tag63.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tags" Target="../tags/tag105.xml"/><Relationship Id="rId7" Type="http://schemas.openxmlformats.org/officeDocument/2006/relationships/image" Target="../media/image32.png"/><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image" Target="../media/image29.png"/><Relationship Id="rId3" Type="http://schemas.openxmlformats.org/officeDocument/2006/relationships/tags" Target="../tags/tag102.xml"/><Relationship Id="rId2" Type="http://schemas.openxmlformats.org/officeDocument/2006/relationships/tags" Target="../tags/tag101.xml"/><Relationship Id="rId11" Type="http://schemas.openxmlformats.org/officeDocument/2006/relationships/notesSlide" Target="../notesSlides/notesSlide10.xml"/><Relationship Id="rId10" Type="http://schemas.openxmlformats.org/officeDocument/2006/relationships/slideLayout" Target="../slideLayouts/slideLayout7.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image" Target="../media/image36.png"/><Relationship Id="rId7" Type="http://schemas.openxmlformats.org/officeDocument/2006/relationships/tags" Target="../tags/tag111.xml"/><Relationship Id="rId6" Type="http://schemas.openxmlformats.org/officeDocument/2006/relationships/image" Target="../media/image35.png"/><Relationship Id="rId5" Type="http://schemas.openxmlformats.org/officeDocument/2006/relationships/tags" Target="../tags/tag110.xml"/><Relationship Id="rId4" Type="http://schemas.openxmlformats.org/officeDocument/2006/relationships/image" Target="../media/image34.png"/><Relationship Id="rId3" Type="http://schemas.openxmlformats.org/officeDocument/2006/relationships/tags" Target="../tags/tag109.xml"/><Relationship Id="rId2" Type="http://schemas.openxmlformats.org/officeDocument/2006/relationships/tags" Target="../tags/tag108.xml"/><Relationship Id="rId12" Type="http://schemas.openxmlformats.org/officeDocument/2006/relationships/notesSlide" Target="../notesSlides/notesSlide12.xml"/><Relationship Id="rId11" Type="http://schemas.openxmlformats.org/officeDocument/2006/relationships/slideLayout" Target="../slideLayouts/slideLayout7.xml"/><Relationship Id="rId10" Type="http://schemas.openxmlformats.org/officeDocument/2006/relationships/image" Target="../media/image37.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image" Target="../media/image39.png"/><Relationship Id="rId7" Type="http://schemas.openxmlformats.org/officeDocument/2006/relationships/tags" Target="../tags/tag116.xml"/><Relationship Id="rId6" Type="http://schemas.openxmlformats.org/officeDocument/2006/relationships/image" Target="../media/image38.png"/><Relationship Id="rId5" Type="http://schemas.openxmlformats.org/officeDocument/2006/relationships/tags" Target="../tags/tag115.xml"/><Relationship Id="rId4" Type="http://schemas.openxmlformats.org/officeDocument/2006/relationships/image" Target="../media/image37.png"/><Relationship Id="rId3" Type="http://schemas.openxmlformats.org/officeDocument/2006/relationships/tags" Target="../tags/tag114.xml"/><Relationship Id="rId2" Type="http://schemas.openxmlformats.org/officeDocument/2006/relationships/tags" Target="../tags/tag113.xml"/><Relationship Id="rId11" Type="http://schemas.openxmlformats.org/officeDocument/2006/relationships/notesSlide" Target="../notesSlides/notesSlide13.xml"/><Relationship Id="rId10" Type="http://schemas.openxmlformats.org/officeDocument/2006/relationships/slideLayout" Target="../slideLayouts/slideLayout7.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image" Target="../media/image42.png"/><Relationship Id="rId7" Type="http://schemas.openxmlformats.org/officeDocument/2006/relationships/tags" Target="../tags/tag121.xml"/><Relationship Id="rId6" Type="http://schemas.openxmlformats.org/officeDocument/2006/relationships/image" Target="../media/image41.png"/><Relationship Id="rId5" Type="http://schemas.openxmlformats.org/officeDocument/2006/relationships/tags" Target="../tags/tag120.xml"/><Relationship Id="rId4" Type="http://schemas.openxmlformats.org/officeDocument/2006/relationships/image" Target="../media/image40.png"/><Relationship Id="rId3" Type="http://schemas.openxmlformats.org/officeDocument/2006/relationships/tags" Target="../tags/tag119.xml"/><Relationship Id="rId2" Type="http://schemas.openxmlformats.org/officeDocument/2006/relationships/tags" Target="../tags/tag118.xml"/><Relationship Id="rId16" Type="http://schemas.openxmlformats.org/officeDocument/2006/relationships/notesSlide" Target="../notesSlides/notesSlide14.xml"/><Relationship Id="rId15" Type="http://schemas.openxmlformats.org/officeDocument/2006/relationships/slideLayout" Target="../slideLayouts/slideLayout7.xml"/><Relationship Id="rId14" Type="http://schemas.openxmlformats.org/officeDocument/2006/relationships/tags" Target="../tags/tag125.xml"/><Relationship Id="rId13" Type="http://schemas.openxmlformats.org/officeDocument/2006/relationships/tags" Target="../tags/tag124.xml"/><Relationship Id="rId12" Type="http://schemas.openxmlformats.org/officeDocument/2006/relationships/image" Target="../media/image44.png"/><Relationship Id="rId11" Type="http://schemas.openxmlformats.org/officeDocument/2006/relationships/tags" Target="../tags/tag123.xml"/><Relationship Id="rId10" Type="http://schemas.openxmlformats.org/officeDocument/2006/relationships/image" Target="../media/image43.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7.png"/><Relationship Id="rId7" Type="http://schemas.openxmlformats.org/officeDocument/2006/relationships/tags" Target="../tags/tag129.xml"/><Relationship Id="rId6" Type="http://schemas.openxmlformats.org/officeDocument/2006/relationships/image" Target="../media/image46.png"/><Relationship Id="rId5" Type="http://schemas.openxmlformats.org/officeDocument/2006/relationships/tags" Target="../tags/tag128.xml"/><Relationship Id="rId4" Type="http://schemas.openxmlformats.org/officeDocument/2006/relationships/image" Target="../media/image45.png"/><Relationship Id="rId3" Type="http://schemas.openxmlformats.org/officeDocument/2006/relationships/tags" Target="../tags/tag127.xml"/><Relationship Id="rId2" Type="http://schemas.openxmlformats.org/officeDocument/2006/relationships/tags" Target="../tags/tag126.xml"/><Relationship Id="rId10" Type="http://schemas.openxmlformats.org/officeDocument/2006/relationships/notesSlide" Target="../notesSlides/notesSlide15.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image" Target="../media/image48.png"/><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49.png"/><Relationship Id="rId2" Type="http://schemas.openxmlformats.org/officeDocument/2006/relationships/tags" Target="../tags/tag13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image" Target="../media/image50.png"/><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7.xml"/><Relationship Id="rId4" Type="http://schemas.openxmlformats.org/officeDocument/2006/relationships/image" Target="../media/image51.png"/><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tags" Target="../tags/tag65.xml"/><Relationship Id="rId2" Type="http://schemas.microsoft.com/office/2007/relationships/hdphoto" Target="../media/image7.wdp"/><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tags" Target="../tags/tag66.xml"/><Relationship Id="rId2" Type="http://schemas.microsoft.com/office/2007/relationships/hdphoto" Target="../media/image7.wdp"/><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67.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tags" Target="../tags/tag70.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image" Target="../media/image14.png"/><Relationship Id="rId7" Type="http://schemas.openxmlformats.org/officeDocument/2006/relationships/tags" Target="../tags/tag75.xml"/><Relationship Id="rId6" Type="http://schemas.openxmlformats.org/officeDocument/2006/relationships/image" Target="../media/image13.png"/><Relationship Id="rId5" Type="http://schemas.openxmlformats.org/officeDocument/2006/relationships/tags" Target="../tags/tag74.xml"/><Relationship Id="rId4" Type="http://schemas.openxmlformats.org/officeDocument/2006/relationships/tags" Target="../tags/tag73.xml"/><Relationship Id="rId31" Type="http://schemas.openxmlformats.org/officeDocument/2006/relationships/notesSlide" Target="../notesSlides/notesSlide7.xml"/><Relationship Id="rId30" Type="http://schemas.openxmlformats.org/officeDocument/2006/relationships/slideLayout" Target="../slideLayouts/slideLayout7.xml"/><Relationship Id="rId3" Type="http://schemas.openxmlformats.org/officeDocument/2006/relationships/tags" Target="../tags/tag72.xml"/><Relationship Id="rId29" Type="http://schemas.openxmlformats.org/officeDocument/2006/relationships/tags" Target="../tags/tag87.xml"/><Relationship Id="rId28" Type="http://schemas.openxmlformats.org/officeDocument/2006/relationships/image" Target="../media/image23.png"/><Relationship Id="rId27" Type="http://schemas.openxmlformats.org/officeDocument/2006/relationships/tags" Target="../tags/tag86.xml"/><Relationship Id="rId26" Type="http://schemas.openxmlformats.org/officeDocument/2006/relationships/image" Target="../media/image22.png"/><Relationship Id="rId25" Type="http://schemas.openxmlformats.org/officeDocument/2006/relationships/tags" Target="../tags/tag85.xml"/><Relationship Id="rId24" Type="http://schemas.openxmlformats.org/officeDocument/2006/relationships/image" Target="../media/image21.png"/><Relationship Id="rId23" Type="http://schemas.openxmlformats.org/officeDocument/2006/relationships/tags" Target="../tags/tag84.xml"/><Relationship Id="rId22" Type="http://schemas.openxmlformats.org/officeDocument/2006/relationships/image" Target="../media/image20.png"/><Relationship Id="rId21" Type="http://schemas.openxmlformats.org/officeDocument/2006/relationships/tags" Target="../tags/tag83.xml"/><Relationship Id="rId20" Type="http://schemas.openxmlformats.org/officeDocument/2006/relationships/image" Target="../media/image19.png"/><Relationship Id="rId2" Type="http://schemas.openxmlformats.org/officeDocument/2006/relationships/tags" Target="../tags/tag71.xml"/><Relationship Id="rId19" Type="http://schemas.openxmlformats.org/officeDocument/2006/relationships/tags" Target="../tags/tag82.xml"/><Relationship Id="rId18" Type="http://schemas.openxmlformats.org/officeDocument/2006/relationships/image" Target="../media/image18.png"/><Relationship Id="rId17" Type="http://schemas.openxmlformats.org/officeDocument/2006/relationships/tags" Target="../tags/tag81.xml"/><Relationship Id="rId16" Type="http://schemas.openxmlformats.org/officeDocument/2006/relationships/tags" Target="../tags/tag80.xml"/><Relationship Id="rId15" Type="http://schemas.openxmlformats.org/officeDocument/2006/relationships/image" Target="../media/image17.png"/><Relationship Id="rId14" Type="http://schemas.openxmlformats.org/officeDocument/2006/relationships/tags" Target="../tags/tag79.xml"/><Relationship Id="rId13" Type="http://schemas.openxmlformats.org/officeDocument/2006/relationships/tags" Target="../tags/tag78.xml"/><Relationship Id="rId12" Type="http://schemas.openxmlformats.org/officeDocument/2006/relationships/image" Target="../media/image16.png"/><Relationship Id="rId11" Type="http://schemas.openxmlformats.org/officeDocument/2006/relationships/tags" Target="../tags/tag77.xml"/><Relationship Id="rId10" Type="http://schemas.openxmlformats.org/officeDocument/2006/relationships/image" Target="../media/image15.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9" Type="http://schemas.openxmlformats.org/officeDocument/2006/relationships/image" Target="../media/image25.png"/><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image" Target="../media/image24.png"/><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5" Type="http://schemas.openxmlformats.org/officeDocument/2006/relationships/notesSlide" Target="../notesSlides/notesSlide8.xml"/><Relationship Id="rId14" Type="http://schemas.openxmlformats.org/officeDocument/2006/relationships/slideLayout" Target="../slideLayouts/slideLayout7.xml"/><Relationship Id="rId13" Type="http://schemas.openxmlformats.org/officeDocument/2006/relationships/image" Target="../media/image27.png"/><Relationship Id="rId12" Type="http://schemas.openxmlformats.org/officeDocument/2006/relationships/tags" Target="../tags/tag95.xml"/><Relationship Id="rId11" Type="http://schemas.openxmlformats.org/officeDocument/2006/relationships/image" Target="../media/image26.png"/><Relationship Id="rId10" Type="http://schemas.openxmlformats.org/officeDocument/2006/relationships/tags" Target="../tags/tag94.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image" Target="../media/image30.png"/><Relationship Id="rId7" Type="http://schemas.openxmlformats.org/officeDocument/2006/relationships/tags" Target="../tags/tag99.xml"/><Relationship Id="rId6" Type="http://schemas.openxmlformats.org/officeDocument/2006/relationships/image" Target="../media/image29.png"/><Relationship Id="rId5" Type="http://schemas.openxmlformats.org/officeDocument/2006/relationships/tags" Target="../tags/tag98.xml"/><Relationship Id="rId4" Type="http://schemas.openxmlformats.org/officeDocument/2006/relationships/image" Target="../media/image28.png"/><Relationship Id="rId3" Type="http://schemas.openxmlformats.org/officeDocument/2006/relationships/tags" Target="../tags/tag97.xml"/><Relationship Id="rId2" Type="http://schemas.openxmlformats.org/officeDocument/2006/relationships/tags" Target="../tags/tag96.xml"/><Relationship Id="rId12" Type="http://schemas.openxmlformats.org/officeDocument/2006/relationships/notesSlide" Target="../notesSlides/notesSlide9.xml"/><Relationship Id="rId11" Type="http://schemas.openxmlformats.org/officeDocument/2006/relationships/slideLayout" Target="../slideLayouts/slideLayout7.xml"/><Relationship Id="rId10" Type="http://schemas.openxmlformats.org/officeDocument/2006/relationships/image" Target="../media/image3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矩形 4"/>
          <p:cNvSpPr/>
          <p:nvPr/>
        </p:nvSpPr>
        <p:spPr>
          <a:xfrm>
            <a:off x="635" y="1886180"/>
            <a:ext cx="12191331" cy="1838567"/>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2" name="椭圆 11"/>
          <p:cNvSpPr/>
          <p:nvPr/>
        </p:nvSpPr>
        <p:spPr>
          <a:xfrm>
            <a:off x="130810" y="1696720"/>
            <a:ext cx="2145030" cy="2315210"/>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10" name="图片 9"/>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sp>
        <p:nvSpPr>
          <p:cNvPr id="3" name="文本框 2"/>
          <p:cNvSpPr txBox="1"/>
          <p:nvPr/>
        </p:nvSpPr>
        <p:spPr>
          <a:xfrm>
            <a:off x="5415280" y="5297805"/>
            <a:ext cx="1675765" cy="460375"/>
          </a:xfrm>
          <a:prstGeom prst="rect">
            <a:avLst/>
          </a:prstGeom>
          <a:noFill/>
        </p:spPr>
        <p:txBody>
          <a:bodyPr wrap="square" rtlCol="0">
            <a:spAutoFit/>
          </a:bodyPr>
          <a:p>
            <a:pPr algn="l"/>
            <a:r>
              <a:rPr lang="en-US" altLang="zh-CN" sz="2400">
                <a:latin typeface="Times New Roman" panose="02020603050405020304" pitchFamily="18" charset="0"/>
                <a:cs typeface="Times New Roman" panose="02020603050405020304" pitchFamily="18" charset="0"/>
              </a:rPr>
              <a:t>CVPR 2023</a:t>
            </a:r>
            <a:endParaRPr lang="en-US" altLang="zh-CN" sz="2400">
              <a:latin typeface="Times New Roman" panose="02020603050405020304" pitchFamily="18" charset="0"/>
              <a:cs typeface="Times New Roman" panose="02020603050405020304" pitchFamily="18" charset="0"/>
            </a:endParaRPr>
          </a:p>
        </p:txBody>
      </p:sp>
      <p:sp>
        <p:nvSpPr>
          <p:cNvPr id="6" name="文本框 5"/>
          <p:cNvSpPr txBox="1"/>
          <p:nvPr>
            <p:custDataLst>
              <p:tags r:id="rId3"/>
            </p:custDataLst>
          </p:nvPr>
        </p:nvSpPr>
        <p:spPr>
          <a:xfrm>
            <a:off x="2399665" y="1939290"/>
            <a:ext cx="9464040" cy="1753235"/>
          </a:xfrm>
          <a:prstGeom prst="rect">
            <a:avLst/>
          </a:prstGeom>
          <a:noFill/>
        </p:spPr>
        <p:txBody>
          <a:bodyPr wrap="square" rtlCol="0">
            <a:spAutoFit/>
          </a:bodyPr>
          <a:p>
            <a:pPr algn="ctr" defTabSz="913765">
              <a:defRPr/>
            </a:pPr>
            <a:r>
              <a:rPr lang="en-US" altLang="zh-CN" sz="3600" b="1" dirty="0">
                <a:solidFill>
                  <a:schemeClr val="bg1"/>
                </a:solidFill>
                <a:latin typeface="微软雅黑" panose="020B0503020204020204" charset="-122"/>
                <a:ea typeface="微软雅黑" panose="020B0503020204020204" charset="-122"/>
                <a:cs typeface="微软雅黑" panose="020B0503020204020204" charset="-122"/>
                <a:sym typeface="+mn-ea"/>
              </a:rPr>
              <a:t>Towards Realistic Long-Tailed Semi-Supervised Learning:</a:t>
            </a:r>
            <a:endParaRPr lang="en-US" altLang="zh-CN" sz="3600" b="1" dirty="0">
              <a:solidFill>
                <a:schemeClr val="bg1"/>
              </a:solidFill>
              <a:latin typeface="微软雅黑" panose="020B0503020204020204" charset="-122"/>
              <a:ea typeface="微软雅黑" panose="020B0503020204020204" charset="-122"/>
              <a:cs typeface="微软雅黑" panose="020B0503020204020204" charset="-122"/>
              <a:sym typeface="+mn-ea"/>
            </a:endParaRPr>
          </a:p>
          <a:p>
            <a:pPr algn="ctr" defTabSz="913765">
              <a:defRPr/>
            </a:pPr>
            <a:r>
              <a:rPr lang="en-US" altLang="zh-CN" sz="3600" b="1" dirty="0">
                <a:solidFill>
                  <a:schemeClr val="bg1"/>
                </a:solidFill>
                <a:latin typeface="微软雅黑" panose="020B0503020204020204" charset="-122"/>
                <a:ea typeface="微软雅黑" panose="020B0503020204020204" charset="-122"/>
                <a:cs typeface="微软雅黑" panose="020B0503020204020204" charset="-122"/>
                <a:sym typeface="+mn-ea"/>
              </a:rPr>
              <a:t>Consistency Is All You Need</a:t>
            </a:r>
            <a:endParaRPr lang="en-US" altLang="zh-CN" sz="36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pic>
        <p:nvPicPr>
          <p:cNvPr id="9" name="图片 8"/>
          <p:cNvPicPr>
            <a:picLocks noChangeAspect="1"/>
          </p:cNvPicPr>
          <p:nvPr/>
        </p:nvPicPr>
        <p:blipFill>
          <a:blip r:embed="rId4">
            <a:extLst>
              <a:ext uri="{BEBA8EAE-BF5A-486C-A8C5-ECC9F3942E4B}">
                <a14:imgProps xmlns:a14="http://schemas.microsoft.com/office/drawing/2010/main">
                  <a14:imgLayer r:embed="rId5">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51130" y="1601470"/>
            <a:ext cx="2708910" cy="2505075"/>
          </a:xfrm>
          <a:prstGeom prst="rect">
            <a:avLst/>
          </a:prstGeom>
        </p:spPr>
      </p:pic>
      <p:pic>
        <p:nvPicPr>
          <p:cNvPr id="4" name="图片 3"/>
          <p:cNvPicPr>
            <a:picLocks noChangeAspect="1"/>
          </p:cNvPicPr>
          <p:nvPr>
            <p:custDataLst>
              <p:tags r:id="rId6"/>
            </p:custDataLst>
          </p:nvPr>
        </p:nvPicPr>
        <p:blipFill>
          <a:blip r:embed="rId7"/>
          <a:stretch>
            <a:fillRect/>
          </a:stretch>
        </p:blipFill>
        <p:spPr>
          <a:xfrm>
            <a:off x="1175385" y="4252595"/>
            <a:ext cx="10156190" cy="680720"/>
          </a:xfrm>
          <a:prstGeom prst="rect">
            <a:avLst/>
          </a:prstGeom>
        </p:spPr>
      </p:pic>
    </p:spTree>
  </p:cSld>
  <p:clrMapOvr>
    <a:masterClrMapping/>
  </p:clrMapOvr>
  <p:transition spd="slow" advClick="0" advTm="1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4</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7" name="标题占位符 1"/>
          <p:cNvSpPr txBox="1"/>
          <p:nvPr>
            <p:custDataLst>
              <p:tags r:id="rId2"/>
            </p:custDataLst>
          </p:nvPr>
        </p:nvSpPr>
        <p:spPr>
          <a:xfrm>
            <a:off x="1058640" y="16861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rPr>
              <a:t>Adaptive consistency regularizer</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2" name="文本框 1"/>
          <p:cNvSpPr txBox="1"/>
          <p:nvPr/>
        </p:nvSpPr>
        <p:spPr>
          <a:xfrm>
            <a:off x="383540" y="957580"/>
            <a:ext cx="11135360" cy="460375"/>
          </a:xfrm>
          <a:prstGeom prst="rect">
            <a:avLst/>
          </a:prstGeom>
          <a:noFill/>
        </p:spPr>
        <p:txBody>
          <a:bodyPr wrap="square" rtlCol="0" anchor="t">
            <a:noAutofit/>
          </a:bodyPr>
          <a:p>
            <a:pPr>
              <a:lnSpc>
                <a:spcPct val="130000"/>
              </a:lnSpc>
            </a:pPr>
            <a:r>
              <a:rPr lang="en-US" altLang="zh-CN" sz="2000" b="1"/>
              <a:t>Can the double branch network handle unknown class  </a:t>
            </a:r>
            <a:r>
              <a:rPr lang="zh-CN" altLang="en-US" sz="2000" b="1"/>
              <a:t>distributions of unlabeled data?</a:t>
            </a:r>
            <a:r>
              <a:rPr lang="zh-CN" altLang="en-US"/>
              <a:t> </a:t>
            </a:r>
            <a:endParaRPr lang="zh-CN" altLang="en-US"/>
          </a:p>
          <a:p>
            <a:pPr>
              <a:lnSpc>
                <a:spcPct val="130000"/>
              </a:lnSpc>
            </a:pPr>
            <a:endParaRPr lang="zh-CN" altLang="en-US"/>
          </a:p>
        </p:txBody>
      </p:sp>
      <p:sp>
        <p:nvSpPr>
          <p:cNvPr id="8" name="文本框 7"/>
          <p:cNvSpPr txBox="1"/>
          <p:nvPr/>
        </p:nvSpPr>
        <p:spPr>
          <a:xfrm>
            <a:off x="851535" y="3750310"/>
            <a:ext cx="1554480" cy="398780"/>
          </a:xfrm>
          <a:prstGeom prst="rect">
            <a:avLst/>
          </a:prstGeom>
          <a:noFill/>
        </p:spPr>
        <p:txBody>
          <a:bodyPr wrap="square" rtlCol="0" anchor="t">
            <a:spAutoFit/>
          </a:bodyPr>
          <a:p>
            <a:r>
              <a:rPr lang="zh-CN" altLang="en-US" sz="2000" b="1"/>
              <a:t>两个发现</a:t>
            </a:r>
            <a:endParaRPr lang="zh-CN" altLang="en-US" sz="2000" b="1"/>
          </a:p>
        </p:txBody>
      </p:sp>
      <p:sp>
        <p:nvSpPr>
          <p:cNvPr id="9" name="左大括号 8"/>
          <p:cNvSpPr/>
          <p:nvPr/>
        </p:nvSpPr>
        <p:spPr>
          <a:xfrm>
            <a:off x="2204085" y="1749425"/>
            <a:ext cx="398145" cy="46570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1" name="文本框 10"/>
          <p:cNvSpPr txBox="1"/>
          <p:nvPr/>
        </p:nvSpPr>
        <p:spPr>
          <a:xfrm>
            <a:off x="2602230" y="1614805"/>
            <a:ext cx="6096000" cy="368300"/>
          </a:xfrm>
          <a:prstGeom prst="rect">
            <a:avLst/>
          </a:prstGeom>
          <a:noFill/>
        </p:spPr>
        <p:txBody>
          <a:bodyPr wrap="square" rtlCol="0" anchor="t">
            <a:spAutoFit/>
          </a:bodyPr>
          <a:p>
            <a:r>
              <a:rPr lang="zh-CN" altLang="en-US"/>
              <a:t> </a:t>
            </a:r>
            <a:r>
              <a:rPr lang="en-US" altLang="zh-CN"/>
              <a:t>Finding 1</a:t>
            </a:r>
            <a:r>
              <a:rPr lang="zh-CN" altLang="en-US"/>
              <a:t>：</a:t>
            </a:r>
            <a:endParaRPr lang="zh-CN" altLang="en-US"/>
          </a:p>
        </p:txBody>
      </p:sp>
      <p:pic>
        <p:nvPicPr>
          <p:cNvPr id="14" name="图片 13"/>
          <p:cNvPicPr>
            <a:picLocks noChangeAspect="1"/>
          </p:cNvPicPr>
          <p:nvPr>
            <p:custDataLst>
              <p:tags r:id="rId3"/>
            </p:custDataLst>
          </p:nvPr>
        </p:nvPicPr>
        <p:blipFill>
          <a:blip r:embed="rId4"/>
          <a:stretch>
            <a:fillRect/>
          </a:stretch>
        </p:blipFill>
        <p:spPr>
          <a:xfrm>
            <a:off x="5462270" y="2207895"/>
            <a:ext cx="192405" cy="318770"/>
          </a:xfrm>
          <a:prstGeom prst="rect">
            <a:avLst/>
          </a:prstGeom>
        </p:spPr>
      </p:pic>
      <p:sp>
        <p:nvSpPr>
          <p:cNvPr id="15" name="文本框 14"/>
          <p:cNvSpPr txBox="1"/>
          <p:nvPr/>
        </p:nvSpPr>
        <p:spPr>
          <a:xfrm>
            <a:off x="3898900" y="1565275"/>
            <a:ext cx="4799330" cy="423545"/>
          </a:xfrm>
          <a:prstGeom prst="rect">
            <a:avLst/>
          </a:prstGeom>
          <a:noFill/>
        </p:spPr>
        <p:txBody>
          <a:bodyPr wrap="square" rtlCol="0" anchor="t">
            <a:spAutoFit/>
          </a:bodyPr>
          <a:p>
            <a:pPr>
              <a:lnSpc>
                <a:spcPct val="120000"/>
              </a:lnSpc>
            </a:pPr>
            <a:r>
              <a:rPr lang="zh-CN" altLang="en-US"/>
              <a:t>偏向少数类别的伪标签可以有利于分类器学习。</a:t>
            </a:r>
            <a:endParaRPr lang="zh-CN" altLang="en-US"/>
          </a:p>
        </p:txBody>
      </p:sp>
      <p:sp>
        <p:nvSpPr>
          <p:cNvPr id="16" name="文本框 15"/>
          <p:cNvSpPr txBox="1"/>
          <p:nvPr/>
        </p:nvSpPr>
        <p:spPr>
          <a:xfrm>
            <a:off x="4030345" y="6073775"/>
            <a:ext cx="6096000" cy="368300"/>
          </a:xfrm>
          <a:prstGeom prst="rect">
            <a:avLst/>
          </a:prstGeom>
          <a:noFill/>
        </p:spPr>
        <p:txBody>
          <a:bodyPr wrap="square" rtlCol="0" anchor="t">
            <a:spAutoFit/>
          </a:bodyPr>
          <a:p>
            <a:r>
              <a:rPr lang="zh-CN" altLang="en-US"/>
              <a:t>近似真实分布的伪标签分布有助于学习更好的特征提取器。</a:t>
            </a:r>
            <a:endParaRPr lang="zh-CN" altLang="en-US"/>
          </a:p>
        </p:txBody>
      </p:sp>
      <p:sp>
        <p:nvSpPr>
          <p:cNvPr id="20" name="文本框 19"/>
          <p:cNvSpPr txBox="1"/>
          <p:nvPr/>
        </p:nvSpPr>
        <p:spPr>
          <a:xfrm>
            <a:off x="2680335" y="6073775"/>
            <a:ext cx="6096000" cy="368300"/>
          </a:xfrm>
          <a:prstGeom prst="rect">
            <a:avLst/>
          </a:prstGeom>
          <a:noFill/>
        </p:spPr>
        <p:txBody>
          <a:bodyPr wrap="square" rtlCol="0" anchor="t">
            <a:spAutoFit/>
          </a:bodyPr>
          <a:p>
            <a:r>
              <a:rPr lang="zh-CN" altLang="en-US"/>
              <a:t> </a:t>
            </a:r>
            <a:r>
              <a:rPr lang="en-US" altLang="zh-CN"/>
              <a:t>Finding 2</a:t>
            </a:r>
            <a:r>
              <a:rPr lang="zh-CN" altLang="en-US"/>
              <a:t>：</a:t>
            </a:r>
            <a:endParaRPr lang="zh-CN" altLang="en-US"/>
          </a:p>
        </p:txBody>
      </p:sp>
      <p:sp>
        <p:nvSpPr>
          <p:cNvPr id="22" name="文本框 21"/>
          <p:cNvSpPr txBox="1"/>
          <p:nvPr/>
        </p:nvSpPr>
        <p:spPr>
          <a:xfrm>
            <a:off x="2903220" y="2097405"/>
            <a:ext cx="6081395" cy="1753235"/>
          </a:xfrm>
          <a:prstGeom prst="rect">
            <a:avLst/>
          </a:prstGeom>
          <a:noFill/>
        </p:spPr>
        <p:txBody>
          <a:bodyPr wrap="square" rtlCol="0" anchor="t">
            <a:spAutoFit/>
          </a:bodyPr>
          <a:p>
            <a:r>
              <a:rPr lang="en-US" altLang="zh-CN"/>
              <a:t>     </a:t>
            </a:r>
            <a:r>
              <a:rPr lang="zh-CN" altLang="en-US"/>
              <a:t>对</a:t>
            </a:r>
            <a:r>
              <a:rPr lang="en-US" altLang="zh-CN"/>
              <a:t>standard classifier      </a:t>
            </a:r>
            <a:r>
              <a:rPr lang="zh-CN" altLang="en-US"/>
              <a:t>的输出使用简单的 logit 调整（</a:t>
            </a:r>
            <a:r>
              <a:rPr lang="en-US" altLang="zh-CN"/>
              <a:t>aka</a:t>
            </a:r>
            <a:r>
              <a:rPr lang="zh-CN" altLang="en-US"/>
              <a:t>：</a:t>
            </a:r>
            <a:r>
              <a:rPr lang="en-US" altLang="zh-CN"/>
              <a:t>post-hoc logit adjustment</a:t>
            </a:r>
            <a:r>
              <a:rPr lang="zh-CN" altLang="en-US"/>
              <a:t>）</a:t>
            </a:r>
            <a:endParaRPr lang="zh-CN" altLang="en-US"/>
          </a:p>
          <a:p>
            <a:endParaRPr lang="zh-CN" altLang="en-US"/>
          </a:p>
          <a:p>
            <a:endParaRPr lang="zh-CN" altLang="en-US"/>
          </a:p>
          <a:p>
            <a:r>
              <a:rPr lang="en-US" altLang="zh-CN"/>
              <a:t>    standard branch</a:t>
            </a:r>
            <a:r>
              <a:rPr lang="zh-CN" altLang="en-US"/>
              <a:t>最初偏向于多数类，调整后的</a:t>
            </a:r>
            <a:r>
              <a:rPr lang="en-US" altLang="zh-CN"/>
              <a:t>logits </a:t>
            </a:r>
            <a:r>
              <a:rPr lang="zh-CN" altLang="en-US"/>
              <a:t>用于生成伪标签，这些伪标签将作为</a:t>
            </a:r>
            <a:r>
              <a:rPr lang="en-US" altLang="zh-CN"/>
              <a:t>balanced branch</a:t>
            </a:r>
            <a:r>
              <a:rPr lang="zh-CN" altLang="en-US"/>
              <a:t>的目标。</a:t>
            </a:r>
            <a:endParaRPr lang="zh-CN" altLang="en-US"/>
          </a:p>
        </p:txBody>
      </p:sp>
      <p:sp>
        <p:nvSpPr>
          <p:cNvPr id="23" name="下箭头 22"/>
          <p:cNvSpPr/>
          <p:nvPr>
            <p:custDataLst>
              <p:tags r:id="rId5"/>
            </p:custDataLst>
          </p:nvPr>
        </p:nvSpPr>
        <p:spPr>
          <a:xfrm>
            <a:off x="5462270" y="2745740"/>
            <a:ext cx="347345" cy="3905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4" name="图片 23"/>
          <p:cNvPicPr>
            <a:picLocks noChangeAspect="1"/>
          </p:cNvPicPr>
          <p:nvPr>
            <p:custDataLst>
              <p:tags r:id="rId6"/>
            </p:custDataLst>
          </p:nvPr>
        </p:nvPicPr>
        <p:blipFill>
          <a:blip r:embed="rId7"/>
          <a:stretch>
            <a:fillRect/>
          </a:stretch>
        </p:blipFill>
        <p:spPr>
          <a:xfrm>
            <a:off x="3552190" y="5273040"/>
            <a:ext cx="4733925" cy="676275"/>
          </a:xfrm>
          <a:prstGeom prst="rect">
            <a:avLst/>
          </a:prstGeom>
        </p:spPr>
      </p:pic>
      <p:sp>
        <p:nvSpPr>
          <p:cNvPr id="25" name="文本框 24"/>
          <p:cNvSpPr txBox="1"/>
          <p:nvPr/>
        </p:nvSpPr>
        <p:spPr>
          <a:xfrm>
            <a:off x="3250565" y="4102100"/>
            <a:ext cx="6096000" cy="368300"/>
          </a:xfrm>
          <a:prstGeom prst="rect">
            <a:avLst/>
          </a:prstGeom>
          <a:noFill/>
        </p:spPr>
        <p:txBody>
          <a:bodyPr wrap="square" rtlCol="0" anchor="t">
            <a:spAutoFit/>
          </a:bodyPr>
          <a:p>
            <a:r>
              <a:rPr lang="en-US" altLang="zh-CN">
                <a:sym typeface="+mn-ea"/>
              </a:rPr>
              <a:t>balanced branch</a:t>
            </a:r>
            <a:r>
              <a:rPr lang="zh-CN" altLang="en-US">
                <a:sym typeface="+mn-ea"/>
              </a:rPr>
              <a:t>的</a:t>
            </a:r>
            <a:r>
              <a:rPr lang="en-US" altLang="zh-CN">
                <a:sym typeface="+mn-ea"/>
              </a:rPr>
              <a:t>regularizer</a:t>
            </a:r>
            <a:r>
              <a:rPr lang="zh-CN" altLang="en-US">
                <a:sym typeface="+mn-ea"/>
              </a:rPr>
              <a:t>及使用的伪标签生成如下：</a:t>
            </a:r>
            <a:endParaRPr lang="zh-CN" altLang="en-US">
              <a:sym typeface="+mn-ea"/>
            </a:endParaRPr>
          </a:p>
        </p:txBody>
      </p:sp>
      <p:pic>
        <p:nvPicPr>
          <p:cNvPr id="26" name="图片 25"/>
          <p:cNvPicPr>
            <a:picLocks noChangeAspect="1"/>
          </p:cNvPicPr>
          <p:nvPr>
            <p:custDataLst>
              <p:tags r:id="rId8"/>
            </p:custDataLst>
          </p:nvPr>
        </p:nvPicPr>
        <p:blipFill>
          <a:blip r:embed="rId9"/>
          <a:stretch>
            <a:fillRect/>
          </a:stretch>
        </p:blipFill>
        <p:spPr>
          <a:xfrm>
            <a:off x="3742690" y="4399915"/>
            <a:ext cx="4352290" cy="9055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4</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7" name="标题占位符 1"/>
          <p:cNvSpPr txBox="1"/>
          <p:nvPr>
            <p:custDataLst>
              <p:tags r:id="rId2"/>
            </p:custDataLst>
          </p:nvPr>
        </p:nvSpPr>
        <p:spPr>
          <a:xfrm>
            <a:off x="1058640" y="16861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rPr>
              <a:t>Adaptive consistency regularizer</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2" name="文本框 1"/>
          <p:cNvSpPr txBox="1"/>
          <p:nvPr/>
        </p:nvSpPr>
        <p:spPr>
          <a:xfrm>
            <a:off x="383540" y="957580"/>
            <a:ext cx="11135360" cy="460375"/>
          </a:xfrm>
          <a:prstGeom prst="rect">
            <a:avLst/>
          </a:prstGeom>
          <a:noFill/>
        </p:spPr>
        <p:txBody>
          <a:bodyPr wrap="square" rtlCol="0" anchor="t">
            <a:noAutofit/>
          </a:bodyPr>
          <a:p>
            <a:pPr>
              <a:lnSpc>
                <a:spcPct val="130000"/>
              </a:lnSpc>
            </a:pPr>
            <a:r>
              <a:rPr lang="zh-CN" altLang="en-US" sz="2000" b="1"/>
              <a:t>Refining pseudo-labels in a unified formula.</a:t>
            </a:r>
            <a:r>
              <a:rPr lang="zh-CN" altLang="en-US"/>
              <a:t> </a:t>
            </a:r>
            <a:endParaRPr lang="zh-CN" altLang="en-US"/>
          </a:p>
          <a:p>
            <a:pPr>
              <a:lnSpc>
                <a:spcPct val="130000"/>
              </a:lnSpc>
            </a:pPr>
            <a:endParaRPr lang="zh-CN" altLang="en-US"/>
          </a:p>
        </p:txBody>
      </p:sp>
      <p:sp>
        <p:nvSpPr>
          <p:cNvPr id="8" name="文本框 7"/>
          <p:cNvSpPr txBox="1"/>
          <p:nvPr/>
        </p:nvSpPr>
        <p:spPr>
          <a:xfrm>
            <a:off x="851535" y="1988820"/>
            <a:ext cx="1554480" cy="398780"/>
          </a:xfrm>
          <a:prstGeom prst="rect">
            <a:avLst/>
          </a:prstGeom>
          <a:noFill/>
        </p:spPr>
        <p:txBody>
          <a:bodyPr wrap="square" rtlCol="0" anchor="t">
            <a:spAutoFit/>
          </a:bodyPr>
          <a:p>
            <a:r>
              <a:rPr lang="zh-CN" altLang="en-US" sz="2000" b="1"/>
              <a:t>两个发现</a:t>
            </a:r>
            <a:endParaRPr lang="zh-CN" altLang="en-US" sz="2000" b="1"/>
          </a:p>
        </p:txBody>
      </p:sp>
      <p:sp>
        <p:nvSpPr>
          <p:cNvPr id="9" name="左大括号 8"/>
          <p:cNvSpPr/>
          <p:nvPr/>
        </p:nvSpPr>
        <p:spPr>
          <a:xfrm>
            <a:off x="2204085" y="1749425"/>
            <a:ext cx="398145" cy="7372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1" name="文本框 10"/>
          <p:cNvSpPr txBox="1"/>
          <p:nvPr/>
        </p:nvSpPr>
        <p:spPr>
          <a:xfrm>
            <a:off x="2602230" y="1614805"/>
            <a:ext cx="6096000" cy="368300"/>
          </a:xfrm>
          <a:prstGeom prst="rect">
            <a:avLst/>
          </a:prstGeom>
          <a:noFill/>
        </p:spPr>
        <p:txBody>
          <a:bodyPr wrap="square" rtlCol="0" anchor="t">
            <a:spAutoFit/>
          </a:bodyPr>
          <a:p>
            <a:r>
              <a:rPr lang="zh-CN" altLang="en-US"/>
              <a:t> </a:t>
            </a:r>
            <a:r>
              <a:rPr lang="en-US" altLang="zh-CN"/>
              <a:t>Finding 1</a:t>
            </a:r>
            <a:r>
              <a:rPr lang="zh-CN" altLang="en-US"/>
              <a:t>：</a:t>
            </a:r>
            <a:endParaRPr lang="zh-CN" altLang="en-US"/>
          </a:p>
        </p:txBody>
      </p:sp>
      <p:sp>
        <p:nvSpPr>
          <p:cNvPr id="15" name="文本框 14"/>
          <p:cNvSpPr txBox="1"/>
          <p:nvPr/>
        </p:nvSpPr>
        <p:spPr>
          <a:xfrm>
            <a:off x="3898900" y="1565275"/>
            <a:ext cx="4799330" cy="423545"/>
          </a:xfrm>
          <a:prstGeom prst="rect">
            <a:avLst/>
          </a:prstGeom>
          <a:noFill/>
        </p:spPr>
        <p:txBody>
          <a:bodyPr wrap="square" rtlCol="0" anchor="t">
            <a:spAutoFit/>
          </a:bodyPr>
          <a:p>
            <a:pPr>
              <a:lnSpc>
                <a:spcPct val="120000"/>
              </a:lnSpc>
            </a:pPr>
            <a:r>
              <a:rPr lang="zh-CN" altLang="en-US"/>
              <a:t>偏向少数类别的伪标签可以有利于分类器学习。</a:t>
            </a:r>
            <a:endParaRPr lang="zh-CN" altLang="en-US"/>
          </a:p>
        </p:txBody>
      </p:sp>
      <p:sp>
        <p:nvSpPr>
          <p:cNvPr id="16" name="文本框 15"/>
          <p:cNvSpPr txBox="1"/>
          <p:nvPr/>
        </p:nvSpPr>
        <p:spPr>
          <a:xfrm>
            <a:off x="3898900" y="2307590"/>
            <a:ext cx="6096000" cy="368300"/>
          </a:xfrm>
          <a:prstGeom prst="rect">
            <a:avLst/>
          </a:prstGeom>
          <a:noFill/>
        </p:spPr>
        <p:txBody>
          <a:bodyPr wrap="square" rtlCol="0" anchor="t">
            <a:spAutoFit/>
          </a:bodyPr>
          <a:p>
            <a:r>
              <a:rPr lang="zh-CN" altLang="en-US"/>
              <a:t>近似真实分布的伪标签分布有助于学习更好的特征提取器。</a:t>
            </a:r>
            <a:endParaRPr lang="zh-CN" altLang="en-US"/>
          </a:p>
        </p:txBody>
      </p:sp>
      <p:sp>
        <p:nvSpPr>
          <p:cNvPr id="20" name="文本框 19"/>
          <p:cNvSpPr txBox="1"/>
          <p:nvPr/>
        </p:nvSpPr>
        <p:spPr>
          <a:xfrm>
            <a:off x="2680335" y="2307590"/>
            <a:ext cx="6096000" cy="368300"/>
          </a:xfrm>
          <a:prstGeom prst="rect">
            <a:avLst/>
          </a:prstGeom>
          <a:noFill/>
        </p:spPr>
        <p:txBody>
          <a:bodyPr wrap="square" rtlCol="0" anchor="t">
            <a:spAutoFit/>
          </a:bodyPr>
          <a:p>
            <a:r>
              <a:rPr lang="zh-CN" altLang="en-US"/>
              <a:t> </a:t>
            </a:r>
            <a:r>
              <a:rPr lang="en-US" altLang="zh-CN"/>
              <a:t>Finding 2</a:t>
            </a:r>
            <a:r>
              <a:rPr lang="zh-CN" altLang="en-US"/>
              <a:t>：</a:t>
            </a:r>
            <a:endParaRPr lang="zh-CN" altLang="en-US"/>
          </a:p>
        </p:txBody>
      </p:sp>
      <p:sp>
        <p:nvSpPr>
          <p:cNvPr id="25" name="文本框 24"/>
          <p:cNvSpPr txBox="1"/>
          <p:nvPr/>
        </p:nvSpPr>
        <p:spPr>
          <a:xfrm>
            <a:off x="3898900" y="2793365"/>
            <a:ext cx="6096000" cy="412750"/>
          </a:xfrm>
          <a:prstGeom prst="rect">
            <a:avLst/>
          </a:prstGeom>
          <a:noFill/>
        </p:spPr>
        <p:txBody>
          <a:bodyPr wrap="square" rtlCol="0" anchor="t">
            <a:noAutofit/>
          </a:bodyPr>
          <a:p>
            <a:r>
              <a:rPr lang="zh-CN" altLang="en-US">
                <a:sym typeface="+mn-ea"/>
              </a:rPr>
              <a:t>经验发现，</a:t>
            </a:r>
            <a:r>
              <a:rPr lang="en-US" altLang="zh-CN">
                <a:sym typeface="+mn-ea"/>
              </a:rPr>
              <a:t>standard branch可以产生高质量的伪标签</a:t>
            </a:r>
            <a:r>
              <a:rPr lang="zh-CN" altLang="en-US">
                <a:sym typeface="+mn-ea"/>
              </a:rPr>
              <a:t>。</a:t>
            </a:r>
            <a:endParaRPr lang="zh-CN" altLang="en-US">
              <a:sym typeface="+mn-ea"/>
            </a:endParaRPr>
          </a:p>
          <a:p>
            <a:endParaRPr lang="zh-CN" altLang="en-US">
              <a:sym typeface="+mn-ea"/>
            </a:endParaRPr>
          </a:p>
        </p:txBody>
      </p:sp>
      <p:sp>
        <p:nvSpPr>
          <p:cNvPr id="3" name="下箭头 2"/>
          <p:cNvSpPr/>
          <p:nvPr>
            <p:custDataLst>
              <p:tags r:id="rId3"/>
            </p:custDataLst>
          </p:nvPr>
        </p:nvSpPr>
        <p:spPr>
          <a:xfrm>
            <a:off x="3227070" y="4471035"/>
            <a:ext cx="491490" cy="6369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1058545" y="3475355"/>
            <a:ext cx="7486650" cy="810260"/>
          </a:xfrm>
          <a:prstGeom prst="rect">
            <a:avLst/>
          </a:prstGeom>
          <a:noFill/>
        </p:spPr>
        <p:txBody>
          <a:bodyPr wrap="square" rtlCol="0" anchor="t">
            <a:spAutoFit/>
          </a:bodyPr>
          <a:p>
            <a:pPr>
              <a:lnSpc>
                <a:spcPct val="130000"/>
              </a:lnSpc>
            </a:pPr>
            <a:r>
              <a:rPr lang="zh-CN" altLang="en-US"/>
              <a:t>伪标签的整体分布与</a:t>
            </a:r>
            <a:r>
              <a:rPr lang="en-US" altLang="zh-CN"/>
              <a:t>consistent setting</a:t>
            </a:r>
            <a:r>
              <a:rPr lang="zh-CN" altLang="en-US"/>
              <a:t>中的真实分布相匹配，</a:t>
            </a:r>
            <a:endParaRPr lang="zh-CN" altLang="en-US"/>
          </a:p>
          <a:p>
            <a:pPr>
              <a:lnSpc>
                <a:spcPct val="130000"/>
              </a:lnSpc>
            </a:pPr>
            <a:r>
              <a:rPr lang="zh-CN" altLang="en-US"/>
              <a:t>但在</a:t>
            </a:r>
            <a:r>
              <a:rPr lang="en-US" altLang="zh-CN"/>
              <a:t>uniform setting </a:t>
            </a:r>
            <a:r>
              <a:rPr lang="zh-CN" altLang="en-US"/>
              <a:t>与</a:t>
            </a:r>
            <a:r>
              <a:rPr lang="en-US" altLang="zh-CN"/>
              <a:t> reversed setting </a:t>
            </a:r>
            <a:r>
              <a:rPr lang="zh-CN" altLang="en-US"/>
              <a:t>中不同程度地偏向多数类。</a:t>
            </a:r>
            <a:endParaRPr lang="zh-CN" altLang="en-US"/>
          </a:p>
        </p:txBody>
      </p:sp>
      <p:sp>
        <p:nvSpPr>
          <p:cNvPr id="5" name="文本框 4"/>
          <p:cNvSpPr txBox="1"/>
          <p:nvPr/>
        </p:nvSpPr>
        <p:spPr>
          <a:xfrm>
            <a:off x="2204085" y="5238750"/>
            <a:ext cx="4182110" cy="706755"/>
          </a:xfrm>
          <a:prstGeom prst="rect">
            <a:avLst/>
          </a:prstGeom>
          <a:noFill/>
        </p:spPr>
        <p:txBody>
          <a:bodyPr wrap="square" rtlCol="0" anchor="t">
            <a:spAutoFit/>
          </a:bodyPr>
          <a:p>
            <a:r>
              <a:rPr lang="zh-CN" altLang="en-US" sz="2000" b="1" i="1"/>
              <a:t>dynamic logit adjustment</a:t>
            </a:r>
            <a:endParaRPr lang="zh-CN" altLang="en-US" sz="2000" b="1" i="1"/>
          </a:p>
          <a:p>
            <a:r>
              <a:rPr lang="zh-CN" altLang="en-US" sz="2000"/>
              <a:t> in a unified formula</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4</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7" name="标题占位符 1"/>
          <p:cNvSpPr txBox="1"/>
          <p:nvPr>
            <p:custDataLst>
              <p:tags r:id="rId2"/>
            </p:custDataLst>
          </p:nvPr>
        </p:nvSpPr>
        <p:spPr>
          <a:xfrm>
            <a:off x="1058640" y="16861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rPr>
              <a:t>Adaptive consistency regularizer</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2" name="文本框 1"/>
          <p:cNvSpPr txBox="1"/>
          <p:nvPr/>
        </p:nvSpPr>
        <p:spPr>
          <a:xfrm>
            <a:off x="383540" y="957580"/>
            <a:ext cx="11135360" cy="460375"/>
          </a:xfrm>
          <a:prstGeom prst="rect">
            <a:avLst/>
          </a:prstGeom>
          <a:noFill/>
        </p:spPr>
        <p:txBody>
          <a:bodyPr wrap="square" rtlCol="0" anchor="t">
            <a:noAutofit/>
          </a:bodyPr>
          <a:p>
            <a:pPr>
              <a:lnSpc>
                <a:spcPct val="130000"/>
              </a:lnSpc>
            </a:pPr>
            <a:r>
              <a:rPr lang="zh-CN" altLang="en-US" sz="2000" b="1"/>
              <a:t>Refining pseudo-labels in a unified formula</a:t>
            </a:r>
            <a:r>
              <a:rPr lang="zh-CN" altLang="en-US"/>
              <a:t> </a:t>
            </a:r>
            <a:endParaRPr lang="zh-CN" altLang="en-US"/>
          </a:p>
          <a:p>
            <a:pPr>
              <a:lnSpc>
                <a:spcPct val="130000"/>
              </a:lnSpc>
            </a:pPr>
            <a:endParaRPr lang="zh-CN" altLang="en-US"/>
          </a:p>
        </p:txBody>
      </p:sp>
      <p:sp>
        <p:nvSpPr>
          <p:cNvPr id="4" name="文本框 3"/>
          <p:cNvSpPr txBox="1"/>
          <p:nvPr/>
        </p:nvSpPr>
        <p:spPr>
          <a:xfrm>
            <a:off x="851535" y="1614805"/>
            <a:ext cx="10184130" cy="450850"/>
          </a:xfrm>
          <a:prstGeom prst="rect">
            <a:avLst/>
          </a:prstGeom>
          <a:noFill/>
        </p:spPr>
        <p:txBody>
          <a:bodyPr wrap="square" rtlCol="0" anchor="t">
            <a:spAutoFit/>
          </a:bodyPr>
          <a:p>
            <a:pPr>
              <a:lnSpc>
                <a:spcPct val="130000"/>
              </a:lnSpc>
            </a:pPr>
            <a:r>
              <a:rPr lang="zh-CN" altLang="en-US"/>
              <a:t>ACR 估计</a:t>
            </a:r>
            <a:r>
              <a:rPr lang="en-US" altLang="zh-CN"/>
              <a:t>unlabeled data</a:t>
            </a:r>
            <a:r>
              <a:rPr lang="zh-CN" altLang="en-US"/>
              <a:t>的类别分布，自动改变 logit 调整的强度，该强度由缩放参数 τ 控制。</a:t>
            </a:r>
            <a:endParaRPr lang="zh-CN" altLang="en-US"/>
          </a:p>
        </p:txBody>
      </p:sp>
      <p:sp>
        <p:nvSpPr>
          <p:cNvPr id="10" name="文本框 9"/>
          <p:cNvSpPr txBox="1"/>
          <p:nvPr/>
        </p:nvSpPr>
        <p:spPr>
          <a:xfrm>
            <a:off x="929005" y="2262505"/>
            <a:ext cx="7830185" cy="368300"/>
          </a:xfrm>
          <a:prstGeom prst="rect">
            <a:avLst/>
          </a:prstGeom>
          <a:noFill/>
        </p:spPr>
        <p:txBody>
          <a:bodyPr wrap="square" rtlCol="0" anchor="t">
            <a:spAutoFit/>
          </a:bodyPr>
          <a:p>
            <a:r>
              <a:rPr lang="zh-CN" altLang="en-US"/>
              <a:t>估计真实的类别分布</a:t>
            </a:r>
            <a:r>
              <a:rPr lang="en-US" altLang="zh-CN"/>
              <a:t>             </a:t>
            </a:r>
            <a:r>
              <a:rPr lang="zh-CN" altLang="en-US"/>
              <a:t>，设计三个</a:t>
            </a:r>
            <a:r>
              <a:rPr lang="en-US" altLang="zh-CN" b="1"/>
              <a:t>anchor distribution</a:t>
            </a:r>
            <a:r>
              <a:rPr lang="zh-CN" altLang="en-US"/>
              <a:t>：</a:t>
            </a:r>
            <a:endParaRPr lang="zh-CN" altLang="en-US"/>
          </a:p>
        </p:txBody>
      </p:sp>
      <p:sp>
        <p:nvSpPr>
          <p:cNvPr id="13" name="文本框 12"/>
          <p:cNvSpPr txBox="1"/>
          <p:nvPr/>
        </p:nvSpPr>
        <p:spPr>
          <a:xfrm>
            <a:off x="1729740" y="2630805"/>
            <a:ext cx="6096000" cy="1476375"/>
          </a:xfrm>
          <a:prstGeom prst="rect">
            <a:avLst/>
          </a:prstGeom>
          <a:noFill/>
        </p:spPr>
        <p:txBody>
          <a:bodyPr wrap="square" rtlCol="0" anchor="t">
            <a:spAutoFit/>
          </a:bodyPr>
          <a:p>
            <a:pPr marL="342900" indent="-342900">
              <a:lnSpc>
                <a:spcPct val="150000"/>
              </a:lnSpc>
              <a:buFont typeface="Arial" panose="020B0604020202020204" pitchFamily="34" charset="0"/>
              <a:buChar char="•"/>
            </a:pPr>
            <a:r>
              <a:rPr lang="en-US" sz="2000" dirty="0">
                <a:cs typeface="+mn-ea"/>
                <a:sym typeface="+mn-lt"/>
              </a:rPr>
              <a:t>the class distribution of labeled data</a:t>
            </a:r>
            <a:endParaRPr lang="en-US" sz="2000" dirty="0">
              <a:cs typeface="+mn-ea"/>
              <a:sym typeface="+mn-lt"/>
            </a:endParaRPr>
          </a:p>
          <a:p>
            <a:pPr marL="342900" indent="-342900">
              <a:lnSpc>
                <a:spcPct val="150000"/>
              </a:lnSpc>
              <a:buFont typeface="Arial" panose="020B0604020202020204" pitchFamily="34" charset="0"/>
              <a:buChar char="•"/>
            </a:pPr>
            <a:r>
              <a:rPr lang="en-US" altLang="en-US" sz="2000" dirty="0">
                <a:cs typeface="+mn-ea"/>
                <a:sym typeface="+mn-lt"/>
              </a:rPr>
              <a:t>a uniform distribution</a:t>
            </a:r>
            <a:endParaRPr lang="en-US" altLang="en-US" sz="2000" dirty="0">
              <a:cs typeface="+mn-ea"/>
              <a:sym typeface="+mn-lt"/>
            </a:endParaRPr>
          </a:p>
          <a:p>
            <a:pPr marL="342900" indent="-342900">
              <a:lnSpc>
                <a:spcPct val="150000"/>
              </a:lnSpc>
              <a:buFont typeface="Arial" panose="020B0604020202020204" pitchFamily="34" charset="0"/>
              <a:buChar char="•"/>
            </a:pPr>
            <a:r>
              <a:rPr lang="en-US" altLang="en-US" sz="2000" dirty="0">
                <a:cs typeface="+mn-ea"/>
                <a:sym typeface="+mn-lt"/>
              </a:rPr>
              <a:t>a reversed class distribution of the labeled data</a:t>
            </a:r>
            <a:endParaRPr lang="en-US" altLang="en-US" sz="2000" dirty="0">
              <a:cs typeface="+mn-ea"/>
              <a:sym typeface="+mn-lt"/>
            </a:endParaRPr>
          </a:p>
        </p:txBody>
      </p:sp>
      <p:pic>
        <p:nvPicPr>
          <p:cNvPr id="14" name="图片 13"/>
          <p:cNvPicPr>
            <a:picLocks noChangeAspect="1"/>
          </p:cNvPicPr>
          <p:nvPr>
            <p:custDataLst>
              <p:tags r:id="rId3"/>
            </p:custDataLst>
          </p:nvPr>
        </p:nvPicPr>
        <p:blipFill>
          <a:blip r:embed="rId4"/>
          <a:stretch>
            <a:fillRect/>
          </a:stretch>
        </p:blipFill>
        <p:spPr>
          <a:xfrm>
            <a:off x="6494145" y="2827655"/>
            <a:ext cx="609600" cy="352425"/>
          </a:xfrm>
          <a:prstGeom prst="rect">
            <a:avLst/>
          </a:prstGeom>
        </p:spPr>
      </p:pic>
      <p:pic>
        <p:nvPicPr>
          <p:cNvPr id="17" name="图片 16"/>
          <p:cNvPicPr>
            <a:picLocks noChangeAspect="1"/>
          </p:cNvPicPr>
          <p:nvPr>
            <p:custDataLst>
              <p:tags r:id="rId5"/>
            </p:custDataLst>
          </p:nvPr>
        </p:nvPicPr>
        <p:blipFill>
          <a:blip r:embed="rId6"/>
          <a:stretch>
            <a:fillRect/>
          </a:stretch>
        </p:blipFill>
        <p:spPr>
          <a:xfrm>
            <a:off x="4901565" y="3286125"/>
            <a:ext cx="581025" cy="285750"/>
          </a:xfrm>
          <a:prstGeom prst="rect">
            <a:avLst/>
          </a:prstGeom>
        </p:spPr>
      </p:pic>
      <p:pic>
        <p:nvPicPr>
          <p:cNvPr id="18" name="图片 17"/>
          <p:cNvPicPr>
            <a:picLocks noChangeAspect="1"/>
          </p:cNvPicPr>
          <p:nvPr>
            <p:custDataLst>
              <p:tags r:id="rId7"/>
            </p:custDataLst>
          </p:nvPr>
        </p:nvPicPr>
        <p:blipFill>
          <a:blip r:embed="rId8"/>
          <a:stretch>
            <a:fillRect/>
          </a:stretch>
        </p:blipFill>
        <p:spPr>
          <a:xfrm>
            <a:off x="7674610" y="3792855"/>
            <a:ext cx="561975" cy="314325"/>
          </a:xfrm>
          <a:prstGeom prst="rect">
            <a:avLst/>
          </a:prstGeom>
        </p:spPr>
      </p:pic>
      <p:pic>
        <p:nvPicPr>
          <p:cNvPr id="19" name="图片 18"/>
          <p:cNvPicPr>
            <a:picLocks noChangeAspect="1"/>
          </p:cNvPicPr>
          <p:nvPr>
            <p:custDataLst>
              <p:tags r:id="rId9"/>
            </p:custDataLst>
          </p:nvPr>
        </p:nvPicPr>
        <p:blipFill>
          <a:blip r:embed="rId10"/>
          <a:stretch>
            <a:fillRect/>
          </a:stretch>
        </p:blipFill>
        <p:spPr>
          <a:xfrm>
            <a:off x="3268980" y="2233295"/>
            <a:ext cx="614680" cy="4318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4</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7" name="标题占位符 1"/>
          <p:cNvSpPr txBox="1"/>
          <p:nvPr>
            <p:custDataLst>
              <p:tags r:id="rId2"/>
            </p:custDataLst>
          </p:nvPr>
        </p:nvSpPr>
        <p:spPr>
          <a:xfrm>
            <a:off x="1058640" y="16861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rPr>
              <a:t>Adaptive consistency regularizer</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2" name="文本框 1"/>
          <p:cNvSpPr txBox="1"/>
          <p:nvPr/>
        </p:nvSpPr>
        <p:spPr>
          <a:xfrm>
            <a:off x="383540" y="957580"/>
            <a:ext cx="11135360" cy="460375"/>
          </a:xfrm>
          <a:prstGeom prst="rect">
            <a:avLst/>
          </a:prstGeom>
          <a:noFill/>
        </p:spPr>
        <p:txBody>
          <a:bodyPr wrap="square" rtlCol="0" anchor="t">
            <a:noAutofit/>
          </a:bodyPr>
          <a:p>
            <a:pPr>
              <a:lnSpc>
                <a:spcPct val="130000"/>
              </a:lnSpc>
            </a:pPr>
            <a:r>
              <a:rPr lang="zh-CN" altLang="en-US" sz="2000" b="1"/>
              <a:t>Refining pseudo-labels in a unified formula.</a:t>
            </a:r>
            <a:r>
              <a:rPr lang="zh-CN" altLang="en-US"/>
              <a:t> </a:t>
            </a:r>
            <a:endParaRPr lang="zh-CN" altLang="en-US"/>
          </a:p>
          <a:p>
            <a:pPr>
              <a:lnSpc>
                <a:spcPct val="130000"/>
              </a:lnSpc>
            </a:pPr>
            <a:endParaRPr lang="zh-CN" altLang="en-US"/>
          </a:p>
        </p:txBody>
      </p:sp>
      <p:sp>
        <p:nvSpPr>
          <p:cNvPr id="4" name="文本框 3"/>
          <p:cNvSpPr txBox="1"/>
          <p:nvPr/>
        </p:nvSpPr>
        <p:spPr>
          <a:xfrm>
            <a:off x="851535" y="1614805"/>
            <a:ext cx="10184130" cy="450850"/>
          </a:xfrm>
          <a:prstGeom prst="rect">
            <a:avLst/>
          </a:prstGeom>
          <a:noFill/>
        </p:spPr>
        <p:txBody>
          <a:bodyPr wrap="square" rtlCol="0" anchor="t">
            <a:spAutoFit/>
          </a:bodyPr>
          <a:p>
            <a:pPr>
              <a:lnSpc>
                <a:spcPct val="130000"/>
              </a:lnSpc>
            </a:pPr>
            <a:r>
              <a:rPr lang="zh-CN" altLang="en-US"/>
              <a:t>采用</a:t>
            </a:r>
            <a:r>
              <a:rPr lang="en-US" altLang="zh-CN"/>
              <a:t>balanced branch</a:t>
            </a:r>
            <a:r>
              <a:rPr lang="zh-CN" altLang="en-US"/>
              <a:t>产生的伪标签来估计分布并计算其到每个</a:t>
            </a:r>
            <a:r>
              <a:rPr lang="en-US" altLang="zh-CN"/>
              <a:t>anchor distributions</a:t>
            </a:r>
            <a:r>
              <a:rPr lang="zh-CN" altLang="en-US"/>
              <a:t>的距离</a:t>
            </a:r>
            <a:r>
              <a:rPr lang="en-US" altLang="zh-CN"/>
              <a:t>.</a:t>
            </a:r>
            <a:endParaRPr lang="en-US" altLang="zh-CN"/>
          </a:p>
        </p:txBody>
      </p:sp>
      <p:sp>
        <p:nvSpPr>
          <p:cNvPr id="10" name="文本框 9"/>
          <p:cNvSpPr txBox="1"/>
          <p:nvPr/>
        </p:nvSpPr>
        <p:spPr>
          <a:xfrm>
            <a:off x="929005" y="2262505"/>
            <a:ext cx="7830185" cy="368300"/>
          </a:xfrm>
          <a:prstGeom prst="rect">
            <a:avLst/>
          </a:prstGeom>
          <a:noFill/>
        </p:spPr>
        <p:txBody>
          <a:bodyPr wrap="square" rtlCol="0" anchor="t">
            <a:spAutoFit/>
          </a:bodyPr>
          <a:p>
            <a:r>
              <a:rPr lang="zh-CN" altLang="en-US"/>
              <a:t>对于真实的类别分布</a:t>
            </a:r>
            <a:r>
              <a:rPr lang="en-US" altLang="zh-CN"/>
              <a:t>             </a:t>
            </a:r>
            <a:r>
              <a:rPr lang="zh-CN" altLang="en-US"/>
              <a:t>，计算双向的</a:t>
            </a:r>
            <a:r>
              <a:rPr lang="en-US" altLang="zh-CN"/>
              <a:t>KL</a:t>
            </a:r>
            <a:r>
              <a:rPr lang="zh-CN" altLang="en-US"/>
              <a:t>散度（对称距离度量）：</a:t>
            </a:r>
            <a:endParaRPr lang="zh-CN" altLang="en-US"/>
          </a:p>
        </p:txBody>
      </p:sp>
      <p:pic>
        <p:nvPicPr>
          <p:cNvPr id="19" name="图片 18"/>
          <p:cNvPicPr>
            <a:picLocks noChangeAspect="1"/>
          </p:cNvPicPr>
          <p:nvPr>
            <p:custDataLst>
              <p:tags r:id="rId3"/>
            </p:custDataLst>
          </p:nvPr>
        </p:nvPicPr>
        <p:blipFill>
          <a:blip r:embed="rId4"/>
          <a:stretch>
            <a:fillRect/>
          </a:stretch>
        </p:blipFill>
        <p:spPr>
          <a:xfrm>
            <a:off x="3173095" y="2203450"/>
            <a:ext cx="614680" cy="431800"/>
          </a:xfrm>
          <a:prstGeom prst="rect">
            <a:avLst/>
          </a:prstGeom>
        </p:spPr>
      </p:pic>
      <p:pic>
        <p:nvPicPr>
          <p:cNvPr id="3" name="图片 2"/>
          <p:cNvPicPr>
            <a:picLocks noChangeAspect="1"/>
          </p:cNvPicPr>
          <p:nvPr>
            <p:custDataLst>
              <p:tags r:id="rId5"/>
            </p:custDataLst>
          </p:nvPr>
        </p:nvPicPr>
        <p:blipFill>
          <a:blip r:embed="rId6"/>
          <a:stretch>
            <a:fillRect/>
          </a:stretch>
        </p:blipFill>
        <p:spPr>
          <a:xfrm>
            <a:off x="2797175" y="2625725"/>
            <a:ext cx="5962015" cy="2079625"/>
          </a:xfrm>
          <a:prstGeom prst="rect">
            <a:avLst/>
          </a:prstGeom>
        </p:spPr>
      </p:pic>
      <p:pic>
        <p:nvPicPr>
          <p:cNvPr id="5" name="图片 4"/>
          <p:cNvPicPr>
            <a:picLocks noChangeAspect="1"/>
          </p:cNvPicPr>
          <p:nvPr>
            <p:custDataLst>
              <p:tags r:id="rId7"/>
            </p:custDataLst>
          </p:nvPr>
        </p:nvPicPr>
        <p:blipFill>
          <a:blip r:embed="rId8"/>
          <a:stretch>
            <a:fillRect/>
          </a:stretch>
        </p:blipFill>
        <p:spPr>
          <a:xfrm>
            <a:off x="7018020" y="4958080"/>
            <a:ext cx="3286760" cy="456565"/>
          </a:xfrm>
          <a:prstGeom prst="rect">
            <a:avLst/>
          </a:prstGeom>
        </p:spPr>
      </p:pic>
      <p:sp>
        <p:nvSpPr>
          <p:cNvPr id="6" name="文本框 5"/>
          <p:cNvSpPr txBox="1"/>
          <p:nvPr/>
        </p:nvSpPr>
        <p:spPr>
          <a:xfrm>
            <a:off x="1012190" y="5667375"/>
            <a:ext cx="10610850" cy="368300"/>
          </a:xfrm>
          <a:prstGeom prst="rect">
            <a:avLst/>
          </a:prstGeom>
          <a:noFill/>
        </p:spPr>
        <p:txBody>
          <a:bodyPr wrap="square" rtlCol="0" anchor="t">
            <a:spAutoFit/>
          </a:bodyPr>
          <a:p>
            <a:r>
              <a:rPr lang="zh-CN" altLang="en-US"/>
              <a:t>使用指数移动平均值（</a:t>
            </a:r>
            <a:r>
              <a:rPr lang="en-US" altLang="zh-CN"/>
              <a:t>ema</a:t>
            </a:r>
            <a:r>
              <a:rPr lang="zh-CN" altLang="en-US"/>
              <a:t>）和每个</a:t>
            </a:r>
            <a:r>
              <a:rPr lang="en-US" altLang="zh-CN"/>
              <a:t>mini-batch</a:t>
            </a:r>
            <a:r>
              <a:rPr lang="zh-CN" altLang="en-US"/>
              <a:t>中未标记数据的预测类别分布来更新</a:t>
            </a:r>
            <a:endParaRPr lang="zh-CN" altLang="en-US"/>
          </a:p>
        </p:txBody>
      </p:sp>
      <p:pic>
        <p:nvPicPr>
          <p:cNvPr id="8" name="图片 7"/>
          <p:cNvPicPr>
            <a:picLocks noChangeAspect="1"/>
          </p:cNvPicPr>
          <p:nvPr>
            <p:custDataLst>
              <p:tags r:id="rId9"/>
            </p:custDataLst>
          </p:nvPr>
        </p:nvPicPr>
        <p:blipFill>
          <a:blip r:embed="rId4"/>
          <a:stretch>
            <a:fillRect/>
          </a:stretch>
        </p:blipFill>
        <p:spPr>
          <a:xfrm>
            <a:off x="9473565" y="5721350"/>
            <a:ext cx="417830" cy="293370"/>
          </a:xfrm>
          <a:prstGeom prst="rect">
            <a:avLst/>
          </a:prstGeom>
        </p:spPr>
      </p:pic>
      <p:sp>
        <p:nvSpPr>
          <p:cNvPr id="9" name="文本框 8"/>
          <p:cNvSpPr txBox="1"/>
          <p:nvPr/>
        </p:nvSpPr>
        <p:spPr>
          <a:xfrm>
            <a:off x="1012190" y="6035675"/>
            <a:ext cx="9977755" cy="645160"/>
          </a:xfrm>
          <a:prstGeom prst="rect">
            <a:avLst/>
          </a:prstGeom>
          <a:noFill/>
        </p:spPr>
        <p:txBody>
          <a:bodyPr wrap="square" rtlCol="0" anchor="t">
            <a:spAutoFit/>
          </a:bodyPr>
          <a:p>
            <a:r>
              <a:rPr lang="zh-CN" altLang="en-US"/>
              <a:t>上面计算的三个距离中最小距离对应的anchor分布最接近未标记数据的真实类别分布。</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4</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7" name="标题占位符 1"/>
          <p:cNvSpPr txBox="1"/>
          <p:nvPr>
            <p:custDataLst>
              <p:tags r:id="rId2"/>
            </p:custDataLst>
          </p:nvPr>
        </p:nvSpPr>
        <p:spPr>
          <a:xfrm>
            <a:off x="1058640" y="16861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rPr>
              <a:t>Adaptive consistency regularizer</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2" name="文本框 1"/>
          <p:cNvSpPr txBox="1"/>
          <p:nvPr/>
        </p:nvSpPr>
        <p:spPr>
          <a:xfrm>
            <a:off x="383540" y="957580"/>
            <a:ext cx="11135360" cy="460375"/>
          </a:xfrm>
          <a:prstGeom prst="rect">
            <a:avLst/>
          </a:prstGeom>
          <a:noFill/>
        </p:spPr>
        <p:txBody>
          <a:bodyPr wrap="square" rtlCol="0" anchor="t">
            <a:noAutofit/>
          </a:bodyPr>
          <a:p>
            <a:pPr>
              <a:lnSpc>
                <a:spcPct val="130000"/>
              </a:lnSpc>
            </a:pPr>
            <a:r>
              <a:rPr lang="zh-CN" altLang="en-US" sz="2000" b="1"/>
              <a:t>Refining pseudo-labels in a unified formula.</a:t>
            </a:r>
            <a:r>
              <a:rPr lang="zh-CN" altLang="en-US"/>
              <a:t> </a:t>
            </a:r>
            <a:endParaRPr lang="zh-CN" altLang="en-US"/>
          </a:p>
          <a:p>
            <a:pPr>
              <a:lnSpc>
                <a:spcPct val="130000"/>
              </a:lnSpc>
            </a:pPr>
            <a:endParaRPr lang="zh-CN" altLang="en-US"/>
          </a:p>
        </p:txBody>
      </p:sp>
      <p:sp>
        <p:nvSpPr>
          <p:cNvPr id="4" name="文本框 3"/>
          <p:cNvSpPr txBox="1"/>
          <p:nvPr/>
        </p:nvSpPr>
        <p:spPr>
          <a:xfrm>
            <a:off x="805815" y="1527175"/>
            <a:ext cx="10184130" cy="922020"/>
          </a:xfrm>
          <a:prstGeom prst="rect">
            <a:avLst/>
          </a:prstGeom>
          <a:noFill/>
        </p:spPr>
        <p:txBody>
          <a:bodyPr wrap="square" rtlCol="0" anchor="t">
            <a:spAutoFit/>
          </a:bodyPr>
          <a:p>
            <a:pPr>
              <a:lnSpc>
                <a:spcPct val="150000"/>
              </a:lnSpc>
            </a:pPr>
            <a:r>
              <a:rPr lang="en-US" altLang="zh-CN"/>
              <a:t> 基于到 anchor distributions的距离，ACR可以通过统一的公式自适应地处理未标记数据的各种类别分布，调整缩放参数      如下：</a:t>
            </a:r>
            <a:endParaRPr lang="en-US" altLang="zh-CN"/>
          </a:p>
        </p:txBody>
      </p:sp>
      <p:pic>
        <p:nvPicPr>
          <p:cNvPr id="11" name="图片 10"/>
          <p:cNvPicPr>
            <a:picLocks noChangeAspect="1"/>
          </p:cNvPicPr>
          <p:nvPr>
            <p:custDataLst>
              <p:tags r:id="rId3"/>
            </p:custDataLst>
          </p:nvPr>
        </p:nvPicPr>
        <p:blipFill>
          <a:blip r:embed="rId4"/>
          <a:stretch>
            <a:fillRect/>
          </a:stretch>
        </p:blipFill>
        <p:spPr>
          <a:xfrm>
            <a:off x="3025140" y="2108200"/>
            <a:ext cx="280670" cy="252095"/>
          </a:xfrm>
          <a:prstGeom prst="rect">
            <a:avLst/>
          </a:prstGeom>
        </p:spPr>
      </p:pic>
      <p:pic>
        <p:nvPicPr>
          <p:cNvPr id="12" name="图片 11"/>
          <p:cNvPicPr>
            <a:picLocks noChangeAspect="1"/>
          </p:cNvPicPr>
          <p:nvPr>
            <p:custDataLst>
              <p:tags r:id="rId5"/>
            </p:custDataLst>
          </p:nvPr>
        </p:nvPicPr>
        <p:blipFill>
          <a:blip r:embed="rId6"/>
          <a:stretch>
            <a:fillRect/>
          </a:stretch>
        </p:blipFill>
        <p:spPr>
          <a:xfrm>
            <a:off x="383540" y="2558415"/>
            <a:ext cx="5498465" cy="1078230"/>
          </a:xfrm>
          <a:prstGeom prst="rect">
            <a:avLst/>
          </a:prstGeom>
        </p:spPr>
      </p:pic>
      <p:pic>
        <p:nvPicPr>
          <p:cNvPr id="14" name="图片 13"/>
          <p:cNvPicPr>
            <a:picLocks noChangeAspect="1"/>
          </p:cNvPicPr>
          <p:nvPr>
            <p:custDataLst>
              <p:tags r:id="rId7"/>
            </p:custDataLst>
          </p:nvPr>
        </p:nvPicPr>
        <p:blipFill>
          <a:blip r:embed="rId8"/>
          <a:stretch>
            <a:fillRect/>
          </a:stretch>
        </p:blipFill>
        <p:spPr>
          <a:xfrm>
            <a:off x="6062980" y="2462530"/>
            <a:ext cx="5934710" cy="1160145"/>
          </a:xfrm>
          <a:prstGeom prst="rect">
            <a:avLst/>
          </a:prstGeom>
        </p:spPr>
      </p:pic>
      <p:sp>
        <p:nvSpPr>
          <p:cNvPr id="15" name="文本框 14"/>
          <p:cNvSpPr txBox="1"/>
          <p:nvPr/>
        </p:nvSpPr>
        <p:spPr>
          <a:xfrm>
            <a:off x="851535" y="4178300"/>
            <a:ext cx="11133455" cy="1863725"/>
          </a:xfrm>
          <a:prstGeom prst="rect">
            <a:avLst/>
          </a:prstGeom>
          <a:noFill/>
        </p:spPr>
        <p:txBody>
          <a:bodyPr wrap="square" rtlCol="0" anchor="t">
            <a:spAutoFit/>
          </a:bodyPr>
          <a:p>
            <a:pPr indent="0">
              <a:lnSpc>
                <a:spcPct val="160000"/>
              </a:lnSpc>
              <a:buNone/>
            </a:pPr>
            <a:r>
              <a:rPr lang="zh-CN" altLang="en-US"/>
              <a:t>当标记和未标记数据的类分布一致时（</a:t>
            </a:r>
            <a:r>
              <a:rPr lang="en-US" altLang="zh-CN" b="1"/>
              <a:t>consistent</a:t>
            </a:r>
            <a:r>
              <a:rPr lang="zh-CN" altLang="en-US"/>
              <a:t>）：</a:t>
            </a:r>
            <a:r>
              <a:rPr lang="en-US" altLang="zh-CN"/>
              <a:t>                </a:t>
            </a:r>
            <a:r>
              <a:rPr lang="zh-CN" altLang="en-US"/>
              <a:t>应远大于</a:t>
            </a:r>
            <a:r>
              <a:rPr lang="en-US" altLang="zh-CN"/>
              <a:t>                </a:t>
            </a:r>
            <a:r>
              <a:rPr lang="zh-CN" altLang="en-US"/>
              <a:t>，使得 τ 几乎接近 0</a:t>
            </a:r>
            <a:endParaRPr lang="zh-CN" altLang="en-US"/>
          </a:p>
          <a:p>
            <a:pPr marL="0" lvl="0" indent="0">
              <a:lnSpc>
                <a:spcPct val="160000"/>
              </a:lnSpc>
              <a:buNone/>
            </a:pPr>
            <a:r>
              <a:rPr lang="en-US" altLang="zh-CN" b="1">
                <a:solidFill>
                  <a:schemeClr val="tx1"/>
                </a:solidFill>
              </a:rPr>
              <a:t>uniform setting</a:t>
            </a:r>
            <a:r>
              <a:rPr lang="en-US" altLang="zh-CN">
                <a:solidFill>
                  <a:schemeClr val="tx1"/>
                </a:solidFill>
              </a:rPr>
              <a:t> </a:t>
            </a:r>
            <a:r>
              <a:rPr lang="zh-CN" altLang="en-US">
                <a:solidFill>
                  <a:schemeClr val="tx1"/>
                </a:solidFill>
              </a:rPr>
              <a:t>：会产生低于 1 的中等 τ 值</a:t>
            </a:r>
            <a:endParaRPr lang="zh-CN" altLang="en-US">
              <a:solidFill>
                <a:schemeClr val="tx1"/>
              </a:solidFill>
            </a:endParaRPr>
          </a:p>
          <a:p>
            <a:pPr marL="0" lvl="0" indent="0">
              <a:lnSpc>
                <a:spcPct val="160000"/>
              </a:lnSpc>
              <a:buNone/>
            </a:pPr>
            <a:r>
              <a:rPr lang="en-US" altLang="zh-CN" b="1">
                <a:solidFill>
                  <a:schemeClr val="tx1"/>
                </a:solidFill>
              </a:rPr>
              <a:t>reversed setting </a:t>
            </a:r>
            <a:r>
              <a:rPr lang="zh-CN" altLang="en-US">
                <a:solidFill>
                  <a:schemeClr val="tx1"/>
                </a:solidFill>
              </a:rPr>
              <a:t>：</a:t>
            </a:r>
            <a:r>
              <a:rPr lang="en-US" altLang="zh-CN">
                <a:solidFill>
                  <a:schemeClr val="tx1"/>
                </a:solidFill>
              </a:rPr>
              <a:t>         </a:t>
            </a:r>
            <a:r>
              <a:rPr lang="zh-CN" altLang="en-US">
                <a:solidFill>
                  <a:schemeClr val="tx1"/>
                </a:solidFill>
              </a:rPr>
              <a:t>将</a:t>
            </a:r>
            <a:r>
              <a:rPr lang="en-US" altLang="zh-CN">
                <a:solidFill>
                  <a:schemeClr val="tx1"/>
                </a:solidFill>
              </a:rPr>
              <a:t>   </a:t>
            </a:r>
            <a:r>
              <a:rPr lang="zh-CN" altLang="en-US">
                <a:solidFill>
                  <a:schemeClr val="tx1"/>
                </a:solidFill>
              </a:rPr>
              <a:t>比 </a:t>
            </a:r>
            <a:r>
              <a:rPr lang="en-US" altLang="zh-CN">
                <a:solidFill>
                  <a:schemeClr val="tx1"/>
                </a:solidFill>
              </a:rPr>
              <a:t>               </a:t>
            </a:r>
            <a:r>
              <a:rPr lang="zh-CN" altLang="en-US">
                <a:solidFill>
                  <a:schemeClr val="tx1"/>
                </a:solidFill>
              </a:rPr>
              <a:t>大得多，因此 τ 将比其他两种情况大但小于 2，这意味着伪标签将更偏向于少数类别。</a:t>
            </a:r>
            <a:endParaRPr lang="zh-CN" altLang="en-US">
              <a:solidFill>
                <a:schemeClr val="tx1"/>
              </a:solidFill>
            </a:endParaRPr>
          </a:p>
        </p:txBody>
      </p:sp>
      <p:pic>
        <p:nvPicPr>
          <p:cNvPr id="16" name="图片 15"/>
          <p:cNvPicPr>
            <a:picLocks noChangeAspect="1"/>
          </p:cNvPicPr>
          <p:nvPr>
            <p:custDataLst>
              <p:tags r:id="rId9"/>
            </p:custDataLst>
          </p:nvPr>
        </p:nvPicPr>
        <p:blipFill>
          <a:blip r:embed="rId10"/>
          <a:stretch>
            <a:fillRect/>
          </a:stretch>
        </p:blipFill>
        <p:spPr>
          <a:xfrm>
            <a:off x="6494145" y="4302125"/>
            <a:ext cx="876300" cy="343535"/>
          </a:xfrm>
          <a:prstGeom prst="rect">
            <a:avLst/>
          </a:prstGeom>
        </p:spPr>
      </p:pic>
      <p:pic>
        <p:nvPicPr>
          <p:cNvPr id="17" name="图片 16"/>
          <p:cNvPicPr>
            <a:picLocks noChangeAspect="1"/>
          </p:cNvPicPr>
          <p:nvPr>
            <p:custDataLst>
              <p:tags r:id="rId11"/>
            </p:custDataLst>
          </p:nvPr>
        </p:nvPicPr>
        <p:blipFill>
          <a:blip r:embed="rId12"/>
          <a:stretch>
            <a:fillRect/>
          </a:stretch>
        </p:blipFill>
        <p:spPr>
          <a:xfrm>
            <a:off x="8421370" y="4281805"/>
            <a:ext cx="928370" cy="328295"/>
          </a:xfrm>
          <a:prstGeom prst="rect">
            <a:avLst/>
          </a:prstGeom>
        </p:spPr>
      </p:pic>
      <p:pic>
        <p:nvPicPr>
          <p:cNvPr id="21" name="图片 20"/>
          <p:cNvPicPr>
            <a:picLocks noChangeAspect="1"/>
          </p:cNvPicPr>
          <p:nvPr>
            <p:custDataLst>
              <p:tags r:id="rId13"/>
            </p:custDataLst>
          </p:nvPr>
        </p:nvPicPr>
        <p:blipFill>
          <a:blip r:embed="rId12"/>
          <a:stretch>
            <a:fillRect/>
          </a:stretch>
        </p:blipFill>
        <p:spPr>
          <a:xfrm>
            <a:off x="2894330" y="5202555"/>
            <a:ext cx="928370" cy="328295"/>
          </a:xfrm>
          <a:prstGeom prst="rect">
            <a:avLst/>
          </a:prstGeom>
        </p:spPr>
      </p:pic>
      <p:pic>
        <p:nvPicPr>
          <p:cNvPr id="22" name="图片 21"/>
          <p:cNvPicPr>
            <a:picLocks noChangeAspect="1"/>
          </p:cNvPicPr>
          <p:nvPr>
            <p:custDataLst>
              <p:tags r:id="rId14"/>
            </p:custDataLst>
          </p:nvPr>
        </p:nvPicPr>
        <p:blipFill>
          <a:blip r:embed="rId10"/>
          <a:stretch>
            <a:fillRect/>
          </a:stretch>
        </p:blipFill>
        <p:spPr>
          <a:xfrm>
            <a:off x="4290695" y="5187315"/>
            <a:ext cx="876300" cy="3435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4</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7" name="标题占位符 1"/>
          <p:cNvSpPr txBox="1"/>
          <p:nvPr>
            <p:custDataLst>
              <p:tags r:id="rId2"/>
            </p:custDataLst>
          </p:nvPr>
        </p:nvSpPr>
        <p:spPr>
          <a:xfrm>
            <a:off x="1058640" y="16861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rPr>
              <a:t>Adaptive consistency regularizer</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pic>
        <p:nvPicPr>
          <p:cNvPr id="5" name="图片 4"/>
          <p:cNvPicPr>
            <a:picLocks noChangeAspect="1"/>
          </p:cNvPicPr>
          <p:nvPr>
            <p:custDataLst>
              <p:tags r:id="rId3"/>
            </p:custDataLst>
          </p:nvPr>
        </p:nvPicPr>
        <p:blipFill>
          <a:blip r:embed="rId4"/>
          <a:stretch>
            <a:fillRect/>
          </a:stretch>
        </p:blipFill>
        <p:spPr>
          <a:xfrm>
            <a:off x="203835" y="950595"/>
            <a:ext cx="6467475" cy="327660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6477000" y="950595"/>
            <a:ext cx="5449570" cy="5606415"/>
          </a:xfrm>
          <a:prstGeom prst="rect">
            <a:avLst/>
          </a:prstGeom>
        </p:spPr>
      </p:pic>
      <p:pic>
        <p:nvPicPr>
          <p:cNvPr id="8" name="图片 7"/>
          <p:cNvPicPr>
            <a:picLocks noChangeAspect="1"/>
          </p:cNvPicPr>
          <p:nvPr>
            <p:custDataLst>
              <p:tags r:id="rId7"/>
            </p:custDataLst>
          </p:nvPr>
        </p:nvPicPr>
        <p:blipFill>
          <a:blip r:embed="rId8"/>
          <a:stretch>
            <a:fillRect/>
          </a:stretch>
        </p:blipFill>
        <p:spPr>
          <a:xfrm>
            <a:off x="660400" y="4660900"/>
            <a:ext cx="5144135" cy="8997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4</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7" name="标题占位符 1"/>
          <p:cNvSpPr txBox="1"/>
          <p:nvPr>
            <p:custDataLst>
              <p:tags r:id="rId2"/>
            </p:custDataLst>
          </p:nvPr>
        </p:nvSpPr>
        <p:spPr>
          <a:xfrm>
            <a:off x="1058640" y="16861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rPr>
              <a:t>Adaptive consistency regularizer</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pic>
        <p:nvPicPr>
          <p:cNvPr id="3" name="图片 2"/>
          <p:cNvPicPr>
            <a:picLocks noChangeAspect="1"/>
          </p:cNvPicPr>
          <p:nvPr>
            <p:custDataLst>
              <p:tags r:id="rId3"/>
            </p:custDataLst>
          </p:nvPr>
        </p:nvPicPr>
        <p:blipFill>
          <a:blip r:embed="rId4"/>
          <a:stretch>
            <a:fillRect/>
          </a:stretch>
        </p:blipFill>
        <p:spPr>
          <a:xfrm>
            <a:off x="379730" y="1282065"/>
            <a:ext cx="11443970" cy="37115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5</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26585" y="19782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Sample mask generation</a:t>
            </a:r>
            <a:endPar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4" name="文本框 3"/>
          <p:cNvSpPr txBox="1"/>
          <p:nvPr/>
        </p:nvSpPr>
        <p:spPr>
          <a:xfrm>
            <a:off x="1380490" y="950595"/>
            <a:ext cx="9584055" cy="810260"/>
          </a:xfrm>
          <a:prstGeom prst="rect">
            <a:avLst/>
          </a:prstGeom>
          <a:noFill/>
        </p:spPr>
        <p:txBody>
          <a:bodyPr wrap="square" rtlCol="0" anchor="t">
            <a:spAutoFit/>
          </a:bodyPr>
          <a:p>
            <a:pPr>
              <a:lnSpc>
                <a:spcPct val="130000"/>
              </a:lnSpc>
            </a:pPr>
            <a:r>
              <a:rPr lang="en-US" altLang="zh-CN"/>
              <a:t>       </a:t>
            </a:r>
            <a:r>
              <a:rPr lang="zh-CN" altLang="en-US"/>
              <a:t>为了尽可能的使用正确的伪标签来计算一致性正则化器，最流行的方法是选择具有高预测置信度的未标记样本。</a:t>
            </a:r>
            <a:endParaRPr lang="zh-CN" altLang="en-US"/>
          </a:p>
        </p:txBody>
      </p:sp>
      <p:pic>
        <p:nvPicPr>
          <p:cNvPr id="7" name="图片 6"/>
          <p:cNvPicPr>
            <a:picLocks noChangeAspect="1"/>
          </p:cNvPicPr>
          <p:nvPr>
            <p:custDataLst>
              <p:tags r:id="rId2"/>
            </p:custDataLst>
          </p:nvPr>
        </p:nvPicPr>
        <p:blipFill>
          <a:blip r:embed="rId3"/>
          <a:stretch>
            <a:fillRect/>
          </a:stretch>
        </p:blipFill>
        <p:spPr>
          <a:xfrm>
            <a:off x="3117215" y="1954530"/>
            <a:ext cx="6110605" cy="44208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6</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67860" y="159727"/>
            <a:ext cx="5435600" cy="506497"/>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Experiments</a:t>
            </a:r>
            <a:endPar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4" name="文本框 3"/>
          <p:cNvSpPr txBox="1"/>
          <p:nvPr>
            <p:custDataLst>
              <p:tags r:id="rId2"/>
            </p:custDataLst>
          </p:nvPr>
        </p:nvSpPr>
        <p:spPr>
          <a:xfrm>
            <a:off x="1126490" y="893445"/>
            <a:ext cx="8837930" cy="55308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en-US" altLang="zh-CN" sz="2000" b="1" dirty="0">
                <a:solidFill>
                  <a:srgbClr val="333333"/>
                </a:solidFill>
                <a:effectLst/>
                <a:latin typeface="Times New Roman" panose="02020603050405020304" pitchFamily="18" charset="0"/>
                <a:ea typeface="微软雅黑" panose="020B0503020204020204" charset="-122"/>
                <a:cs typeface="微软雅黑" panose="020B0503020204020204" charset="-122"/>
                <a:sym typeface="+mn-ea"/>
              </a:rPr>
              <a:t>6.1  Consistent setting</a:t>
            </a:r>
            <a:endParaRPr lang="en-US" altLang="zh-CN" sz="2000" b="1" dirty="0">
              <a:solidFill>
                <a:srgbClr val="333333"/>
              </a:solidFill>
              <a:effectLst/>
              <a:latin typeface="Times New Roman" panose="02020603050405020304" pitchFamily="18" charset="0"/>
              <a:ea typeface="微软雅黑" panose="020B0503020204020204" charset="-122"/>
              <a:cs typeface="微软雅黑" panose="020B0503020204020204" charset="-122"/>
              <a:sym typeface="+mn-ea"/>
            </a:endParaRPr>
          </a:p>
        </p:txBody>
      </p:sp>
      <p:pic>
        <p:nvPicPr>
          <p:cNvPr id="2" name="图片 1"/>
          <p:cNvPicPr>
            <a:picLocks noChangeAspect="1"/>
          </p:cNvPicPr>
          <p:nvPr>
            <p:custDataLst>
              <p:tags r:id="rId3"/>
            </p:custDataLst>
          </p:nvPr>
        </p:nvPicPr>
        <p:blipFill>
          <a:blip r:embed="rId4"/>
          <a:stretch>
            <a:fillRect/>
          </a:stretch>
        </p:blipFill>
        <p:spPr>
          <a:xfrm>
            <a:off x="1309370" y="1579245"/>
            <a:ext cx="9572625" cy="40195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6</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67860" y="159727"/>
            <a:ext cx="5435600" cy="506497"/>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Experiments</a:t>
            </a:r>
            <a:endPar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4" name="文本框 3"/>
          <p:cNvSpPr txBox="1"/>
          <p:nvPr>
            <p:custDataLst>
              <p:tags r:id="rId2"/>
            </p:custDataLst>
          </p:nvPr>
        </p:nvSpPr>
        <p:spPr>
          <a:xfrm>
            <a:off x="1126490" y="893445"/>
            <a:ext cx="8837930" cy="55308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en-US" altLang="zh-CN" sz="2000" b="1" dirty="0">
                <a:solidFill>
                  <a:srgbClr val="333333"/>
                </a:solidFill>
                <a:effectLst/>
                <a:latin typeface="Times New Roman" panose="02020603050405020304" pitchFamily="18" charset="0"/>
                <a:ea typeface="微软雅黑" panose="020B0503020204020204" charset="-122"/>
                <a:cs typeface="微软雅黑" panose="020B0503020204020204" charset="-122"/>
                <a:sym typeface="+mn-ea"/>
              </a:rPr>
              <a:t>6.2  Uniform and reversed setting  </a:t>
            </a:r>
            <a:endParaRPr lang="en-US" altLang="zh-CN" sz="2000" b="1" dirty="0">
              <a:solidFill>
                <a:srgbClr val="333333"/>
              </a:solidFill>
              <a:effectLst/>
              <a:latin typeface="Times New Roman" panose="02020603050405020304" pitchFamily="18" charset="0"/>
              <a:ea typeface="微软雅黑" panose="020B0503020204020204" charset="-122"/>
              <a:cs typeface="微软雅黑" panose="020B0503020204020204" charset="-122"/>
              <a:sym typeface="+mn-ea"/>
            </a:endParaRPr>
          </a:p>
        </p:txBody>
      </p:sp>
      <p:pic>
        <p:nvPicPr>
          <p:cNvPr id="5" name="图片 4"/>
          <p:cNvPicPr>
            <a:picLocks noChangeAspect="1"/>
          </p:cNvPicPr>
          <p:nvPr>
            <p:custDataLst>
              <p:tags r:id="rId3"/>
            </p:custDataLst>
          </p:nvPr>
        </p:nvPicPr>
        <p:blipFill>
          <a:blip r:embed="rId4"/>
          <a:stretch>
            <a:fillRect/>
          </a:stretch>
        </p:blipFill>
        <p:spPr>
          <a:xfrm>
            <a:off x="851535" y="1744345"/>
            <a:ext cx="10347325" cy="33223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pic>
        <p:nvPicPr>
          <p:cNvPr id="14" name="图片 13"/>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cxnSp>
        <p:nvCxnSpPr>
          <p:cNvPr id="15" name="直接连接符 14"/>
          <p:cNvCxnSpPr/>
          <p:nvPr/>
        </p:nvCxnSpPr>
        <p:spPr>
          <a:xfrm>
            <a:off x="816254" y="859025"/>
            <a:ext cx="10858500" cy="0"/>
          </a:xfrm>
          <a:prstGeom prst="line">
            <a:avLst/>
          </a:prstGeom>
          <a:noFill/>
          <a:ln w="22225" cap="flat" cmpd="sng" algn="ctr">
            <a:solidFill>
              <a:srgbClr val="1C6299"/>
            </a:solidFill>
            <a:prstDash val="solid"/>
            <a:miter lim="800000"/>
          </a:ln>
          <a:effectLst/>
        </p:spPr>
      </p:cxnSp>
      <p:sp>
        <p:nvSpPr>
          <p:cNvPr id="28" name="标题占位符 1"/>
          <p:cNvSpPr txBox="1"/>
          <p:nvPr/>
        </p:nvSpPr>
        <p:spPr>
          <a:xfrm>
            <a:off x="996601" y="-9688"/>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0"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1" name="标题占位符 1"/>
          <p:cNvSpPr txBox="1"/>
          <p:nvPr/>
        </p:nvSpPr>
        <p:spPr>
          <a:xfrm>
            <a:off x="1117600" y="52386"/>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2" name="标题占位符 1"/>
          <p:cNvSpPr txBox="1"/>
          <p:nvPr/>
        </p:nvSpPr>
        <p:spPr>
          <a:xfrm>
            <a:off x="1297947"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Author</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pic>
        <p:nvPicPr>
          <p:cNvPr id="2" name="图片 1"/>
          <p:cNvPicPr>
            <a:picLocks noChangeAspect="1"/>
          </p:cNvPicPr>
          <p:nvPr>
            <p:custDataLst>
              <p:tags r:id="rId3"/>
            </p:custDataLst>
          </p:nvPr>
        </p:nvPicPr>
        <p:blipFill>
          <a:blip r:embed="rId4"/>
          <a:stretch>
            <a:fillRect/>
          </a:stretch>
        </p:blipFill>
        <p:spPr>
          <a:xfrm>
            <a:off x="165735" y="1084580"/>
            <a:ext cx="11508740" cy="48183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pic>
        <p:nvPicPr>
          <p:cNvPr id="14" name="图片 13"/>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cxnSp>
        <p:nvCxnSpPr>
          <p:cNvPr id="15" name="直接连接符 14"/>
          <p:cNvCxnSpPr/>
          <p:nvPr/>
        </p:nvCxnSpPr>
        <p:spPr>
          <a:xfrm>
            <a:off x="816254" y="859025"/>
            <a:ext cx="10858500" cy="0"/>
          </a:xfrm>
          <a:prstGeom prst="line">
            <a:avLst/>
          </a:prstGeom>
          <a:noFill/>
          <a:ln w="22225" cap="flat" cmpd="sng" algn="ctr">
            <a:solidFill>
              <a:srgbClr val="1C6299"/>
            </a:solidFill>
            <a:prstDash val="solid"/>
            <a:miter lim="800000"/>
          </a:ln>
          <a:effectLst/>
        </p:spPr>
      </p:cxnSp>
      <p:sp>
        <p:nvSpPr>
          <p:cNvPr id="28" name="标题占位符 1"/>
          <p:cNvSpPr txBox="1"/>
          <p:nvPr/>
        </p:nvSpPr>
        <p:spPr>
          <a:xfrm>
            <a:off x="996601" y="-9688"/>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0"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1" name="标题占位符 1"/>
          <p:cNvSpPr txBox="1"/>
          <p:nvPr/>
        </p:nvSpPr>
        <p:spPr>
          <a:xfrm>
            <a:off x="1117600" y="52386"/>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2" name="标题占位符 1"/>
          <p:cNvSpPr txBox="1"/>
          <p:nvPr/>
        </p:nvSpPr>
        <p:spPr>
          <a:xfrm>
            <a:off x="1297947"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Author</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pic>
        <p:nvPicPr>
          <p:cNvPr id="2" name="图片 1"/>
          <p:cNvPicPr>
            <a:picLocks noChangeAspect="1"/>
          </p:cNvPicPr>
          <p:nvPr>
            <p:custDataLst>
              <p:tags r:id="rId3"/>
            </p:custDataLst>
          </p:nvPr>
        </p:nvPicPr>
        <p:blipFill>
          <a:blip r:embed="rId4"/>
          <a:stretch>
            <a:fillRect/>
          </a:stretch>
        </p:blipFill>
        <p:spPr>
          <a:xfrm>
            <a:off x="1387475" y="1000760"/>
            <a:ext cx="9992995" cy="55918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1</a:t>
              </a:r>
              <a:endParaRPr kumimoji="0" lang="zh-CN" altLang="en-US"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cs typeface="+mn-ea"/>
                <a:sym typeface="+mn-lt"/>
              </a:rPr>
              <a:t>自强不息 厚德载物</a:t>
            </a:r>
            <a:endParaRPr kumimoji="0" lang="zh-CN" altLang="en-US" sz="1000" b="0" i="0" kern="1200" cap="none" spc="600" normalizeH="0" baseline="0" noProof="0" dirty="0">
              <a:solidFill>
                <a:prstClr val="white"/>
              </a:solidFill>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cs typeface="+mn-ea"/>
                <a:sym typeface="+mn-lt"/>
              </a:rPr>
              <a:t>知行合一、经世致用</a:t>
            </a:r>
            <a:endParaRPr kumimoji="0" lang="zh-CN" altLang="en-US" sz="1000" b="0" i="0" kern="1200" cap="none" spc="600" normalizeH="0" baseline="0" noProof="0" dirty="0">
              <a:solidFill>
                <a:prstClr val="white"/>
              </a:solidFill>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cs typeface="+mn-ea"/>
                <a:sym typeface="+mn-lt"/>
              </a:rPr>
              <a:t>Central South University</a:t>
            </a:r>
            <a:endParaRPr kumimoji="0" lang="zh-CN" altLang="en-US" sz="1000" b="0" i="0" kern="1200" cap="none" spc="300" normalizeH="0" baseline="0" noProof="0" dirty="0">
              <a:solidFill>
                <a:prstClr val="white"/>
              </a:solidFill>
              <a:cs typeface="+mn-ea"/>
              <a:sym typeface="+mn-lt"/>
            </a:endParaRPr>
          </a:p>
        </p:txBody>
      </p:sp>
      <p:sp>
        <p:nvSpPr>
          <p:cNvPr id="19" name="标题占位符 1"/>
          <p:cNvSpPr txBox="1"/>
          <p:nvPr/>
        </p:nvSpPr>
        <p:spPr>
          <a:xfrm>
            <a:off x="1230630" y="-29845"/>
            <a:ext cx="7643495" cy="65849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mn-lt"/>
                <a:ea typeface="+mn-ea"/>
                <a:cs typeface="+mn-ea"/>
                <a:sym typeface="+mn-lt"/>
              </a:rPr>
              <a:t>Introduction</a:t>
            </a:r>
            <a:endParaRPr lang="en-US" altLang="zh-CN" sz="2600" b="1" dirty="0">
              <a:solidFill>
                <a:sysClr val="windowText" lastClr="000000"/>
              </a:solidFill>
              <a:latin typeface="+mn-lt"/>
              <a:ea typeface="+mn-ea"/>
              <a:cs typeface="+mn-ea"/>
              <a:sym typeface="+mn-lt"/>
            </a:endParaRPr>
          </a:p>
        </p:txBody>
      </p:sp>
      <p:sp>
        <p:nvSpPr>
          <p:cNvPr id="22" name="文本框 21"/>
          <p:cNvSpPr txBox="1"/>
          <p:nvPr/>
        </p:nvSpPr>
        <p:spPr>
          <a:xfrm>
            <a:off x="851535" y="1132205"/>
            <a:ext cx="4832985" cy="2990850"/>
          </a:xfrm>
          <a:prstGeom prst="rect">
            <a:avLst/>
          </a:prstGeom>
          <a:noFill/>
        </p:spPr>
        <p:txBody>
          <a:bodyPr wrap="square">
            <a:noAutofit/>
          </a:bodyPr>
          <a:lstStyle/>
          <a:p>
            <a:pPr algn="just">
              <a:lnSpc>
                <a:spcPct val="150000"/>
              </a:lnSpc>
            </a:pPr>
            <a:r>
              <a:rPr lang="zh-CN" altLang="en-US" sz="2000" b="1" kern="100" dirty="0">
                <a:cs typeface="+mn-ea"/>
                <a:sym typeface="+mn-lt"/>
              </a:rPr>
              <a:t>long-tailed semisupervised learning (LTSSL)：</a:t>
            </a:r>
            <a:r>
              <a:rPr lang="en-US" altLang="zh-CN" sz="2000" b="1" kern="100" dirty="0">
                <a:cs typeface="+mn-ea"/>
                <a:sym typeface="+mn-lt"/>
              </a:rPr>
              <a:t> </a:t>
            </a:r>
            <a:endParaRPr lang="zh-CN" altLang="en-US" sz="2000" b="1" kern="100" dirty="0">
              <a:cs typeface="+mn-ea"/>
              <a:sym typeface="+mn-lt"/>
            </a:endParaRPr>
          </a:p>
          <a:p>
            <a:pPr algn="just">
              <a:lnSpc>
                <a:spcPct val="150000"/>
              </a:lnSpc>
            </a:pPr>
            <a:r>
              <a:rPr lang="zh-CN" altLang="en-US" sz="2000" dirty="0">
                <a:cs typeface="+mn-ea"/>
                <a:sym typeface="+mn-lt"/>
              </a:rPr>
              <a:t>产生无偏伪标签</a:t>
            </a:r>
            <a:endParaRPr lang="zh-CN" altLang="en-US" sz="2000" dirty="0">
              <a:cs typeface="+mn-ea"/>
              <a:sym typeface="+mn-lt"/>
            </a:endParaRPr>
          </a:p>
          <a:p>
            <a:pPr marL="342900" indent="-342900">
              <a:lnSpc>
                <a:spcPct val="150000"/>
              </a:lnSpc>
              <a:buFont typeface="Arial" panose="020B0604020202020204" pitchFamily="34" charset="0"/>
              <a:buChar char="•"/>
            </a:pPr>
            <a:r>
              <a:rPr sz="2000" dirty="0">
                <a:cs typeface="+mn-ea"/>
                <a:sym typeface="+mn-lt"/>
              </a:rPr>
              <a:t>re</a:t>
            </a:r>
            <a:r>
              <a:rPr lang="en-US" sz="2000" dirty="0">
                <a:cs typeface="+mn-ea"/>
                <a:sym typeface="+mn-lt"/>
              </a:rPr>
              <a:t>-</a:t>
            </a:r>
            <a:r>
              <a:rPr sz="2000" dirty="0">
                <a:cs typeface="+mn-ea"/>
                <a:sym typeface="+mn-lt"/>
              </a:rPr>
              <a:t>sampling</a:t>
            </a:r>
            <a:endParaRPr sz="2000" dirty="0">
              <a:cs typeface="+mn-ea"/>
              <a:sym typeface="+mn-lt"/>
            </a:endParaRPr>
          </a:p>
          <a:p>
            <a:pPr marL="342900" indent="-342900">
              <a:lnSpc>
                <a:spcPct val="150000"/>
              </a:lnSpc>
              <a:buFont typeface="Arial" panose="020B0604020202020204" pitchFamily="34" charset="0"/>
              <a:buChar char="•"/>
            </a:pPr>
            <a:r>
              <a:rPr sz="2000" dirty="0">
                <a:cs typeface="+mn-ea"/>
                <a:sym typeface="+mn-lt"/>
              </a:rPr>
              <a:t>re</a:t>
            </a:r>
            <a:r>
              <a:rPr lang="en-US" sz="2000" dirty="0">
                <a:cs typeface="+mn-ea"/>
                <a:sym typeface="+mn-lt"/>
              </a:rPr>
              <a:t>-weighting</a:t>
            </a:r>
            <a:endParaRPr lang="en-US" sz="2000" dirty="0">
              <a:cs typeface="+mn-ea"/>
              <a:sym typeface="+mn-lt"/>
            </a:endParaRPr>
          </a:p>
          <a:p>
            <a:pPr marL="342900" indent="-342900">
              <a:lnSpc>
                <a:spcPct val="150000"/>
              </a:lnSpc>
              <a:buFont typeface="Arial" panose="020B0604020202020204" pitchFamily="34" charset="0"/>
              <a:buChar char="•"/>
            </a:pPr>
            <a:r>
              <a:rPr lang="en-US" sz="2000" dirty="0">
                <a:cs typeface="+mn-ea"/>
                <a:sym typeface="+mn-lt"/>
              </a:rPr>
              <a:t>pseudo-label alignment</a:t>
            </a:r>
            <a:endParaRPr lang="en-US" sz="2000" dirty="0">
              <a:cs typeface="+mn-ea"/>
              <a:sym typeface="+mn-lt"/>
            </a:endParaRPr>
          </a:p>
          <a:p>
            <a:pPr marL="342900" indent="-342900">
              <a:lnSpc>
                <a:spcPct val="150000"/>
              </a:lnSpc>
              <a:buFont typeface="Arial" panose="020B0604020202020204" pitchFamily="34" charset="0"/>
              <a:buChar char="•"/>
            </a:pPr>
            <a:r>
              <a:rPr lang="en-US" sz="2000" dirty="0">
                <a:cs typeface="+mn-ea"/>
                <a:sym typeface="+mn-lt"/>
              </a:rPr>
              <a:t>......</a:t>
            </a:r>
            <a:endParaRPr sz="2000" dirty="0">
              <a:cs typeface="+mn-ea"/>
              <a:sym typeface="+mn-lt"/>
            </a:endParaRPr>
          </a:p>
          <a:p>
            <a:pPr>
              <a:lnSpc>
                <a:spcPct val="150000"/>
              </a:lnSpc>
            </a:pPr>
            <a:endParaRPr lang="zh-CN" altLang="en-US" sz="2000" b="1" dirty="0">
              <a:cs typeface="+mn-ea"/>
              <a:sym typeface="+mn-lt"/>
            </a:endParaRPr>
          </a:p>
          <a:p>
            <a:pPr marL="342900" indent="-342900">
              <a:lnSpc>
                <a:spcPct val="150000"/>
              </a:lnSpc>
              <a:buFont typeface="Arial" panose="020B0604020202020204" pitchFamily="34" charset="0"/>
              <a:buChar char="•"/>
            </a:pPr>
            <a:endParaRPr lang="zh-CN" altLang="en-US" sz="2000" dirty="0">
              <a:cs typeface="+mn-ea"/>
              <a:sym typeface="+mn-lt"/>
            </a:endParaRPr>
          </a:p>
        </p:txBody>
      </p:sp>
      <p:sp>
        <p:nvSpPr>
          <p:cNvPr id="2" name="文本框 1"/>
          <p:cNvSpPr txBox="1"/>
          <p:nvPr/>
        </p:nvSpPr>
        <p:spPr>
          <a:xfrm>
            <a:off x="7124700" y="1933575"/>
            <a:ext cx="3894455" cy="2990850"/>
          </a:xfrm>
          <a:prstGeom prst="rect">
            <a:avLst/>
          </a:prstGeom>
          <a:noFill/>
        </p:spPr>
        <p:txBody>
          <a:bodyPr wrap="square">
            <a:noAutofit/>
          </a:bodyPr>
          <a:p>
            <a:pPr algn="just">
              <a:lnSpc>
                <a:spcPct val="150000"/>
              </a:lnSpc>
            </a:pPr>
            <a:r>
              <a:rPr lang="zh-CN" altLang="en-US" sz="2000" b="1" kern="100" dirty="0">
                <a:cs typeface="+mn-ea"/>
                <a:sym typeface="+mn-lt"/>
              </a:rPr>
              <a:t>存在问题：</a:t>
            </a:r>
            <a:endParaRPr lang="zh-CN" altLang="en-US" sz="2000" dirty="0">
              <a:cs typeface="+mn-ea"/>
              <a:sym typeface="+mn-lt"/>
            </a:endParaRPr>
          </a:p>
          <a:p>
            <a:pPr marL="342900" indent="-342900">
              <a:lnSpc>
                <a:spcPct val="150000"/>
              </a:lnSpc>
              <a:buFont typeface="Arial" panose="020B0604020202020204" pitchFamily="34" charset="0"/>
              <a:buChar char="•"/>
            </a:pPr>
            <a:r>
              <a:rPr lang="zh-CN" altLang="en-US" sz="2000" dirty="0">
                <a:cs typeface="+mn-ea"/>
                <a:sym typeface="+mn-lt"/>
              </a:rPr>
              <a:t>有标与无标数据在不同的任务中收集</a:t>
            </a:r>
            <a:endParaRPr lang="zh-CN" altLang="en-US" sz="2000" dirty="0">
              <a:cs typeface="+mn-ea"/>
              <a:sym typeface="+mn-lt"/>
            </a:endParaRPr>
          </a:p>
          <a:p>
            <a:pPr marL="342900" indent="-342900">
              <a:lnSpc>
                <a:spcPct val="150000"/>
              </a:lnSpc>
              <a:buFont typeface="Arial" panose="020B0604020202020204" pitchFamily="34" charset="0"/>
              <a:buChar char="•"/>
            </a:pPr>
            <a:r>
              <a:rPr lang="zh-CN" sz="2000" dirty="0">
                <a:cs typeface="+mn-ea"/>
                <a:sym typeface="+mn-lt"/>
              </a:rPr>
              <a:t>有标无标数据之间有很大的类别分布差距</a:t>
            </a:r>
            <a:endParaRPr lang="zh-CN" sz="2000" dirty="0">
              <a:cs typeface="+mn-ea"/>
              <a:sym typeface="+mn-lt"/>
            </a:endParaRPr>
          </a:p>
          <a:p>
            <a:pPr marL="342900" indent="-342900">
              <a:lnSpc>
                <a:spcPct val="150000"/>
              </a:lnSpc>
              <a:buFont typeface="Arial" panose="020B0604020202020204" pitchFamily="34" charset="0"/>
              <a:buChar char="•"/>
            </a:pPr>
            <a:r>
              <a:rPr lang="zh-CN" altLang="en-US" sz="2000" dirty="0">
                <a:cs typeface="+mn-ea"/>
                <a:sym typeface="+mn-lt"/>
              </a:rPr>
              <a:t>分布差距可能导致性能恶化</a:t>
            </a:r>
            <a:endParaRPr lang="zh-CN" altLang="en-US" sz="2000" dirty="0">
              <a:cs typeface="+mn-ea"/>
              <a:sym typeface="+mn-lt"/>
            </a:endParaRPr>
          </a:p>
        </p:txBody>
      </p:sp>
      <p:sp>
        <p:nvSpPr>
          <p:cNvPr id="231" name="箭头: 右 248"/>
          <p:cNvSpPr/>
          <p:nvPr>
            <p:custDataLst>
              <p:tags r:id="rId2"/>
            </p:custDataLst>
          </p:nvPr>
        </p:nvSpPr>
        <p:spPr>
          <a:xfrm>
            <a:off x="5684520" y="3059430"/>
            <a:ext cx="980440" cy="738505"/>
          </a:xfrm>
          <a:prstGeom prst="rightArrow">
            <a:avLst>
              <a:gd name="adj1" fmla="val 50000"/>
              <a:gd name="adj2" fmla="val 55761"/>
            </a:avLst>
          </a:prstGeom>
          <a:solidFill>
            <a:schemeClr val="accent1"/>
          </a:solidFill>
          <a:ln w="9525">
            <a:noFill/>
          </a:ln>
          <a:effectLst>
            <a:outerShdw blurRad="368300" dist="203200" dir="5400000" sx="98000" sy="98000" algn="t" rotWithShape="0">
              <a:schemeClr val="accent2">
                <a:lumMod val="50000"/>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Gill Sans MT" panose="020B0502020104020203" charset="0"/>
              <a:ea typeface="Gill Sans MT" panose="020B0502020104020203" charset="0"/>
              <a:cs typeface="+mn-cs"/>
            </a:endParaRPr>
          </a:p>
        </p:txBody>
      </p:sp>
      <p:sp>
        <p:nvSpPr>
          <p:cNvPr id="3" name="文本框 2"/>
          <p:cNvSpPr txBox="1"/>
          <p:nvPr/>
        </p:nvSpPr>
        <p:spPr>
          <a:xfrm>
            <a:off x="851535" y="4683125"/>
            <a:ext cx="4832985" cy="2990850"/>
          </a:xfrm>
          <a:prstGeom prst="rect">
            <a:avLst/>
          </a:prstGeom>
          <a:noFill/>
        </p:spPr>
        <p:txBody>
          <a:bodyPr wrap="square">
            <a:noAutofit/>
          </a:bodyPr>
          <a:p>
            <a:pPr indent="0">
              <a:lnSpc>
                <a:spcPct val="150000"/>
              </a:lnSpc>
              <a:buFont typeface="Arial" panose="020B0604020202020204" pitchFamily="34" charset="0"/>
              <a:buNone/>
            </a:pPr>
            <a:r>
              <a:rPr lang="en-US" sz="2000" dirty="0">
                <a:cs typeface="+mn-ea"/>
                <a:sym typeface="+mn-lt"/>
              </a:rPr>
              <a:t>这些算法通过假设标记和未标记数据的</a:t>
            </a:r>
            <a:r>
              <a:rPr lang="en-US" sz="2000" b="1" dirty="0">
                <a:cs typeface="+mn-ea"/>
                <a:sym typeface="+mn-lt"/>
              </a:rPr>
              <a:t>类分布几乎相同</a:t>
            </a:r>
            <a:r>
              <a:rPr lang="en-US" sz="2000" dirty="0">
                <a:cs typeface="+mn-ea"/>
                <a:sym typeface="+mn-lt"/>
              </a:rPr>
              <a:t>，对少数类表现出了很强的泛化能力。</a:t>
            </a:r>
            <a:endParaRPr sz="2000" dirty="0">
              <a:cs typeface="+mn-ea"/>
              <a:sym typeface="+mn-lt"/>
            </a:endParaRPr>
          </a:p>
          <a:p>
            <a:pPr>
              <a:lnSpc>
                <a:spcPct val="150000"/>
              </a:lnSpc>
            </a:pPr>
            <a:endParaRPr lang="zh-CN" altLang="en-US" sz="2000" b="1" dirty="0">
              <a:cs typeface="+mn-ea"/>
              <a:sym typeface="+mn-lt"/>
            </a:endParaRPr>
          </a:p>
          <a:p>
            <a:pPr marL="342900" indent="-342900">
              <a:lnSpc>
                <a:spcPct val="150000"/>
              </a:lnSpc>
              <a:buFont typeface="Arial" panose="020B0604020202020204" pitchFamily="34" charset="0"/>
              <a:buChar char="•"/>
            </a:pPr>
            <a:endParaRPr lang="zh-CN" altLang="en-US" sz="20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2</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3" name="文本框 2"/>
          <p:cNvSpPr txBox="1"/>
          <p:nvPr/>
        </p:nvSpPr>
        <p:spPr>
          <a:xfrm>
            <a:off x="851535" y="893445"/>
            <a:ext cx="10407015" cy="1476375"/>
          </a:xfrm>
          <a:prstGeom prst="rect">
            <a:avLst/>
          </a:prstGeom>
          <a:noFill/>
        </p:spPr>
        <p:txBody>
          <a:bodyPr wrap="square" rtlCol="0" anchor="t">
            <a:spAutoFit/>
          </a:bodyPr>
          <a:p>
            <a:pPr indent="0">
              <a:lnSpc>
                <a:spcPct val="150000"/>
              </a:lnSpc>
              <a:buFont typeface="Arial" panose="020B0604020202020204" pitchFamily="34" charset="0"/>
              <a:buNone/>
            </a:pPr>
            <a:r>
              <a:rPr lang="en-US" altLang="zh-CN" sz="2000" dirty="0">
                <a:cs typeface="+mn-ea"/>
                <a:sym typeface="+mn-lt"/>
              </a:rPr>
              <a:t>     </a:t>
            </a:r>
            <a:r>
              <a:rPr lang="zh-CN" altLang="en-US" sz="2000" dirty="0">
                <a:cs typeface="+mn-ea"/>
                <a:sym typeface="+mn-lt"/>
              </a:rPr>
              <a:t>FixMatch对无标记图像的弱增强视图进行预测，生成伪标签，并且只有当模型产生高置信度预测时，才会保留伪标签。然后，FixMatch对同一无标记图像的强增强视图进行预测，并且将预测结果与上述伪标签进行匹配，计算损失以此来训练模型。</a:t>
            </a:r>
            <a:endParaRPr lang="zh-CN" altLang="en-US" sz="2000" dirty="0">
              <a:cs typeface="+mn-ea"/>
              <a:sym typeface="+mn-lt"/>
            </a:endParaRPr>
          </a:p>
        </p:txBody>
      </p:sp>
      <p:sp>
        <p:nvSpPr>
          <p:cNvPr id="13" name="标题占位符 1"/>
          <p:cNvSpPr txBox="1"/>
          <p:nvPr>
            <p:custDataLst>
              <p:tags r:id="rId2"/>
            </p:custDataLst>
          </p:nvPr>
        </p:nvSpPr>
        <p:spPr>
          <a:xfrm>
            <a:off x="1230630" y="59055"/>
            <a:ext cx="7643495" cy="65849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mn-lt"/>
                <a:ea typeface="+mn-ea"/>
                <a:cs typeface="+mn-ea"/>
                <a:sym typeface="+mn-lt"/>
              </a:rPr>
              <a:t>FixMatch</a:t>
            </a:r>
            <a:endParaRPr lang="en-US" altLang="zh-CN" sz="2600" b="1" dirty="0">
              <a:solidFill>
                <a:sysClr val="windowText" lastClr="000000"/>
              </a:solidFill>
              <a:latin typeface="+mn-lt"/>
              <a:ea typeface="+mn-ea"/>
              <a:cs typeface="+mn-ea"/>
              <a:sym typeface="+mn-lt"/>
            </a:endParaRPr>
          </a:p>
        </p:txBody>
      </p:sp>
      <p:pic>
        <p:nvPicPr>
          <p:cNvPr id="6" name="图片 5"/>
          <p:cNvPicPr>
            <a:picLocks noChangeAspect="1"/>
          </p:cNvPicPr>
          <p:nvPr>
            <p:custDataLst>
              <p:tags r:id="rId3"/>
            </p:custDataLst>
          </p:nvPr>
        </p:nvPicPr>
        <p:blipFill>
          <a:blip r:embed="rId4"/>
          <a:stretch>
            <a:fillRect/>
          </a:stretch>
        </p:blipFill>
        <p:spPr>
          <a:xfrm>
            <a:off x="2440305" y="2309495"/>
            <a:ext cx="6962775" cy="42741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3</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26585" y="19782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Methodology</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pic>
        <p:nvPicPr>
          <p:cNvPr id="2" name="图片 1"/>
          <p:cNvPicPr>
            <a:picLocks noChangeAspect="1"/>
          </p:cNvPicPr>
          <p:nvPr>
            <p:custDataLst>
              <p:tags r:id="rId2"/>
            </p:custDataLst>
          </p:nvPr>
        </p:nvPicPr>
        <p:blipFill>
          <a:blip r:embed="rId3"/>
          <a:stretch>
            <a:fillRect/>
          </a:stretch>
        </p:blipFill>
        <p:spPr>
          <a:xfrm>
            <a:off x="1126490" y="950595"/>
            <a:ext cx="10001250" cy="52768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7" name="标题占位符 1"/>
          <p:cNvSpPr txBox="1"/>
          <p:nvPr>
            <p:custDataLst>
              <p:tags r:id="rId2"/>
            </p:custDataLst>
          </p:nvPr>
        </p:nvSpPr>
        <p:spPr>
          <a:xfrm>
            <a:off x="1058640" y="16861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Preliminaries</a:t>
            </a:r>
            <a:endPar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18" name="文本框 17"/>
          <p:cNvSpPr txBox="1"/>
          <p:nvPr>
            <p:custDataLst>
              <p:tags r:id="rId3"/>
            </p:custDataLst>
          </p:nvPr>
        </p:nvSpPr>
        <p:spPr>
          <a:xfrm>
            <a:off x="255905" y="250825"/>
            <a:ext cx="673100" cy="320040"/>
          </a:xfrm>
          <a:prstGeom prst="rect">
            <a:avLst/>
          </a:prstGeom>
          <a:noFill/>
        </p:spPr>
        <p:txBody>
          <a:bodyPr wrap="square" rtlCol="0">
            <a:no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3</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2" name="文本框 1"/>
          <p:cNvSpPr txBox="1"/>
          <p:nvPr>
            <p:custDataLst>
              <p:tags r:id="rId4"/>
            </p:custDataLst>
          </p:nvPr>
        </p:nvSpPr>
        <p:spPr>
          <a:xfrm>
            <a:off x="851535" y="1370965"/>
            <a:ext cx="2305685" cy="625475"/>
          </a:xfrm>
          <a:prstGeom prst="rect">
            <a:avLst/>
          </a:prstGeom>
          <a:noFill/>
        </p:spPr>
        <p:txBody>
          <a:bodyPr wrap="square">
            <a:noAutofit/>
          </a:bodyPr>
          <a:p>
            <a:pPr algn="just">
              <a:lnSpc>
                <a:spcPct val="150000"/>
              </a:lnSpc>
            </a:pPr>
            <a:r>
              <a:rPr lang="en-US" altLang="zh-CN" b="1" kern="100" dirty="0">
                <a:cs typeface="+mn-ea"/>
                <a:sym typeface="+mn-lt"/>
              </a:rPr>
              <a:t>labeled dataset</a:t>
            </a:r>
            <a:r>
              <a:rPr lang="zh-CN" altLang="en-US" b="1" kern="100" dirty="0">
                <a:cs typeface="+mn-ea"/>
                <a:sym typeface="+mn-lt"/>
              </a:rPr>
              <a:t>：</a:t>
            </a:r>
            <a:endParaRPr lang="zh-CN" altLang="en-US" dirty="0">
              <a:cs typeface="+mn-ea"/>
              <a:sym typeface="+mn-lt"/>
            </a:endParaRPr>
          </a:p>
          <a:p>
            <a:pPr marL="342900" indent="-342900">
              <a:lnSpc>
                <a:spcPct val="150000"/>
              </a:lnSpc>
              <a:buFont typeface="Arial" panose="020B0604020202020204" pitchFamily="34" charset="0"/>
              <a:buChar char="•"/>
            </a:pPr>
            <a:endParaRPr lang="zh-CN" altLang="en-US" dirty="0">
              <a:cs typeface="+mn-ea"/>
              <a:sym typeface="+mn-lt"/>
            </a:endParaRPr>
          </a:p>
        </p:txBody>
      </p:sp>
      <p:pic>
        <p:nvPicPr>
          <p:cNvPr id="6" name="图片 5"/>
          <p:cNvPicPr>
            <a:picLocks noChangeAspect="1"/>
          </p:cNvPicPr>
          <p:nvPr>
            <p:custDataLst>
              <p:tags r:id="rId5"/>
            </p:custDataLst>
          </p:nvPr>
        </p:nvPicPr>
        <p:blipFill>
          <a:blip r:embed="rId6"/>
          <a:stretch>
            <a:fillRect/>
          </a:stretch>
        </p:blipFill>
        <p:spPr>
          <a:xfrm>
            <a:off x="1158240" y="1967865"/>
            <a:ext cx="4383405" cy="436880"/>
          </a:xfrm>
          <a:prstGeom prst="rect">
            <a:avLst/>
          </a:prstGeom>
        </p:spPr>
      </p:pic>
      <p:pic>
        <p:nvPicPr>
          <p:cNvPr id="9" name="图片 8"/>
          <p:cNvPicPr>
            <a:picLocks noChangeAspect="1"/>
          </p:cNvPicPr>
          <p:nvPr>
            <p:custDataLst>
              <p:tags r:id="rId7"/>
            </p:custDataLst>
          </p:nvPr>
        </p:nvPicPr>
        <p:blipFill>
          <a:blip r:embed="rId8"/>
          <a:stretch>
            <a:fillRect/>
          </a:stretch>
        </p:blipFill>
        <p:spPr>
          <a:xfrm>
            <a:off x="6494145" y="1957705"/>
            <a:ext cx="3593465" cy="486410"/>
          </a:xfrm>
          <a:prstGeom prst="rect">
            <a:avLst/>
          </a:prstGeom>
        </p:spPr>
      </p:pic>
      <p:pic>
        <p:nvPicPr>
          <p:cNvPr id="10" name="图片 9"/>
          <p:cNvPicPr>
            <a:picLocks noChangeAspect="1"/>
          </p:cNvPicPr>
          <p:nvPr>
            <p:custDataLst>
              <p:tags r:id="rId9"/>
            </p:custDataLst>
          </p:nvPr>
        </p:nvPicPr>
        <p:blipFill>
          <a:blip r:embed="rId10"/>
          <a:stretch>
            <a:fillRect/>
          </a:stretch>
        </p:blipFill>
        <p:spPr>
          <a:xfrm>
            <a:off x="1058545" y="2606675"/>
            <a:ext cx="3645535" cy="442595"/>
          </a:xfrm>
          <a:prstGeom prst="rect">
            <a:avLst/>
          </a:prstGeom>
        </p:spPr>
      </p:pic>
      <p:pic>
        <p:nvPicPr>
          <p:cNvPr id="14" name="图片 13"/>
          <p:cNvPicPr>
            <a:picLocks noChangeAspect="1"/>
          </p:cNvPicPr>
          <p:nvPr>
            <p:custDataLst>
              <p:tags r:id="rId11"/>
            </p:custDataLst>
          </p:nvPr>
        </p:nvPicPr>
        <p:blipFill>
          <a:blip r:embed="rId12"/>
          <a:stretch>
            <a:fillRect/>
          </a:stretch>
        </p:blipFill>
        <p:spPr>
          <a:xfrm>
            <a:off x="1158240" y="3306445"/>
            <a:ext cx="1845945" cy="547370"/>
          </a:xfrm>
          <a:prstGeom prst="rect">
            <a:avLst/>
          </a:prstGeom>
        </p:spPr>
      </p:pic>
      <p:sp>
        <p:nvSpPr>
          <p:cNvPr id="19" name="文本框 18"/>
          <p:cNvSpPr txBox="1"/>
          <p:nvPr>
            <p:custDataLst>
              <p:tags r:id="rId13"/>
            </p:custDataLst>
          </p:nvPr>
        </p:nvSpPr>
        <p:spPr>
          <a:xfrm>
            <a:off x="6155055" y="1370965"/>
            <a:ext cx="2305685" cy="625475"/>
          </a:xfrm>
          <a:prstGeom prst="rect">
            <a:avLst/>
          </a:prstGeom>
          <a:noFill/>
        </p:spPr>
        <p:txBody>
          <a:bodyPr wrap="square">
            <a:noAutofit/>
          </a:bodyPr>
          <a:p>
            <a:pPr algn="just">
              <a:lnSpc>
                <a:spcPct val="150000"/>
              </a:lnSpc>
            </a:pPr>
            <a:r>
              <a:rPr lang="en-US" altLang="zh-CN" b="1" kern="100" dirty="0">
                <a:cs typeface="+mn-ea"/>
                <a:sym typeface="+mn-lt"/>
              </a:rPr>
              <a:t>unlabeled dataset</a:t>
            </a:r>
            <a:r>
              <a:rPr lang="zh-CN" altLang="en-US" b="1" kern="100" dirty="0">
                <a:cs typeface="+mn-ea"/>
                <a:sym typeface="+mn-lt"/>
              </a:rPr>
              <a:t>：</a:t>
            </a:r>
            <a:endParaRPr lang="zh-CN" altLang="en-US" dirty="0">
              <a:cs typeface="+mn-ea"/>
              <a:sym typeface="+mn-lt"/>
            </a:endParaRPr>
          </a:p>
          <a:p>
            <a:pPr marL="342900" indent="-342900">
              <a:lnSpc>
                <a:spcPct val="150000"/>
              </a:lnSpc>
              <a:buFont typeface="Arial" panose="020B0604020202020204" pitchFamily="34" charset="0"/>
              <a:buChar char="•"/>
            </a:pPr>
            <a:endParaRPr lang="zh-CN" altLang="en-US" dirty="0">
              <a:cs typeface="+mn-ea"/>
              <a:sym typeface="+mn-lt"/>
            </a:endParaRPr>
          </a:p>
        </p:txBody>
      </p:sp>
      <p:pic>
        <p:nvPicPr>
          <p:cNvPr id="20" name="图片 19"/>
          <p:cNvPicPr>
            <a:picLocks noChangeAspect="1"/>
          </p:cNvPicPr>
          <p:nvPr>
            <p:custDataLst>
              <p:tags r:id="rId14"/>
            </p:custDataLst>
          </p:nvPr>
        </p:nvPicPr>
        <p:blipFill>
          <a:blip r:embed="rId15"/>
          <a:stretch>
            <a:fillRect/>
          </a:stretch>
        </p:blipFill>
        <p:spPr>
          <a:xfrm>
            <a:off x="6494145" y="2606675"/>
            <a:ext cx="2287905" cy="554355"/>
          </a:xfrm>
          <a:prstGeom prst="rect">
            <a:avLst/>
          </a:prstGeom>
        </p:spPr>
      </p:pic>
      <p:sp>
        <p:nvSpPr>
          <p:cNvPr id="21" name="文本框 20"/>
          <p:cNvSpPr txBox="1"/>
          <p:nvPr>
            <p:custDataLst>
              <p:tags r:id="rId16"/>
            </p:custDataLst>
          </p:nvPr>
        </p:nvSpPr>
        <p:spPr>
          <a:xfrm>
            <a:off x="929005" y="4137660"/>
            <a:ext cx="2305685" cy="625475"/>
          </a:xfrm>
          <a:prstGeom prst="rect">
            <a:avLst/>
          </a:prstGeom>
          <a:noFill/>
        </p:spPr>
        <p:txBody>
          <a:bodyPr wrap="square">
            <a:noAutofit/>
          </a:bodyPr>
          <a:p>
            <a:pPr algn="just">
              <a:lnSpc>
                <a:spcPct val="150000"/>
              </a:lnSpc>
            </a:pPr>
            <a:r>
              <a:rPr lang="en-US" altLang="zh-CN" b="1" kern="100" dirty="0">
                <a:cs typeface="+mn-ea"/>
                <a:sym typeface="+mn-lt"/>
              </a:rPr>
              <a:t>three distributions</a:t>
            </a:r>
            <a:r>
              <a:rPr lang="zh-CN" altLang="en-US" b="1" kern="100" dirty="0">
                <a:cs typeface="+mn-ea"/>
                <a:sym typeface="+mn-lt"/>
              </a:rPr>
              <a:t>：</a:t>
            </a:r>
            <a:endParaRPr lang="zh-CN" altLang="en-US" dirty="0">
              <a:cs typeface="+mn-ea"/>
              <a:sym typeface="+mn-lt"/>
            </a:endParaRPr>
          </a:p>
          <a:p>
            <a:pPr marL="342900" indent="-342900">
              <a:lnSpc>
                <a:spcPct val="150000"/>
              </a:lnSpc>
              <a:buFont typeface="Arial" panose="020B0604020202020204" pitchFamily="34" charset="0"/>
              <a:buChar char="•"/>
            </a:pPr>
            <a:endParaRPr lang="zh-CN" altLang="en-US" dirty="0">
              <a:cs typeface="+mn-ea"/>
              <a:sym typeface="+mn-lt"/>
            </a:endParaRPr>
          </a:p>
        </p:txBody>
      </p:sp>
      <p:sp>
        <p:nvSpPr>
          <p:cNvPr id="22" name="文本框 21"/>
          <p:cNvSpPr txBox="1"/>
          <p:nvPr/>
        </p:nvSpPr>
        <p:spPr>
          <a:xfrm>
            <a:off x="1158240" y="4641215"/>
            <a:ext cx="3185795" cy="1476375"/>
          </a:xfrm>
          <a:prstGeom prst="rect">
            <a:avLst/>
          </a:prstGeom>
          <a:noFill/>
        </p:spPr>
        <p:txBody>
          <a:bodyPr wrap="square" rtlCol="0" anchor="t">
            <a:spAutoFit/>
          </a:bodyPr>
          <a:p>
            <a:pPr marL="342900" indent="-342900">
              <a:lnSpc>
                <a:spcPct val="150000"/>
              </a:lnSpc>
              <a:buFont typeface="Arial" panose="020B0604020202020204" pitchFamily="34" charset="0"/>
              <a:buChar char="•"/>
            </a:pPr>
            <a:r>
              <a:rPr sz="2000" dirty="0">
                <a:cs typeface="+mn-ea"/>
                <a:sym typeface="+mn-lt"/>
              </a:rPr>
              <a:t>consistent setting</a:t>
            </a:r>
            <a:endParaRPr lang="en-US" sz="2000" dirty="0">
              <a:cs typeface="+mn-ea"/>
              <a:sym typeface="+mn-lt"/>
            </a:endParaRPr>
          </a:p>
          <a:p>
            <a:pPr marL="342900" indent="-342900">
              <a:lnSpc>
                <a:spcPct val="150000"/>
              </a:lnSpc>
              <a:buFont typeface="Arial" panose="020B0604020202020204" pitchFamily="34" charset="0"/>
              <a:buChar char="•"/>
            </a:pPr>
            <a:r>
              <a:rPr lang="en-US" sz="2000" dirty="0">
                <a:cs typeface="+mn-ea"/>
                <a:sym typeface="+mn-lt"/>
              </a:rPr>
              <a:t>uniform setting</a:t>
            </a:r>
            <a:endParaRPr lang="en-US" sz="2000" dirty="0">
              <a:cs typeface="+mn-ea"/>
              <a:sym typeface="+mn-lt"/>
            </a:endParaRPr>
          </a:p>
          <a:p>
            <a:pPr marL="342900" indent="-342900">
              <a:lnSpc>
                <a:spcPct val="150000"/>
              </a:lnSpc>
              <a:buFont typeface="Arial" panose="020B0604020202020204" pitchFamily="34" charset="0"/>
              <a:buChar char="•"/>
            </a:pPr>
            <a:r>
              <a:rPr lang="en-US" altLang="en-US" sz="2000" dirty="0">
                <a:cs typeface="+mn-ea"/>
                <a:sym typeface="+mn-lt"/>
              </a:rPr>
              <a:t>reversed setting</a:t>
            </a:r>
            <a:endParaRPr lang="en-US" altLang="en-US" sz="2000" dirty="0">
              <a:cs typeface="+mn-ea"/>
              <a:sym typeface="+mn-lt"/>
            </a:endParaRPr>
          </a:p>
        </p:txBody>
      </p:sp>
      <p:pic>
        <p:nvPicPr>
          <p:cNvPr id="23" name="图片 22"/>
          <p:cNvPicPr>
            <a:picLocks noChangeAspect="1"/>
          </p:cNvPicPr>
          <p:nvPr>
            <p:custDataLst>
              <p:tags r:id="rId17"/>
            </p:custDataLst>
          </p:nvPr>
        </p:nvPicPr>
        <p:blipFill>
          <a:blip r:embed="rId18"/>
          <a:srcRect/>
          <a:stretch>
            <a:fillRect/>
          </a:stretch>
        </p:blipFill>
        <p:spPr>
          <a:xfrm>
            <a:off x="4344035" y="4806315"/>
            <a:ext cx="2857500" cy="323850"/>
          </a:xfrm>
          <a:prstGeom prst="rect">
            <a:avLst/>
          </a:prstGeom>
        </p:spPr>
      </p:pic>
      <p:pic>
        <p:nvPicPr>
          <p:cNvPr id="24" name="图片 23"/>
          <p:cNvPicPr>
            <a:picLocks noChangeAspect="1"/>
          </p:cNvPicPr>
          <p:nvPr>
            <p:custDataLst>
              <p:tags r:id="rId19"/>
            </p:custDataLst>
          </p:nvPr>
        </p:nvPicPr>
        <p:blipFill>
          <a:blip r:embed="rId20"/>
          <a:stretch>
            <a:fillRect/>
          </a:stretch>
        </p:blipFill>
        <p:spPr>
          <a:xfrm>
            <a:off x="7829550" y="4760595"/>
            <a:ext cx="1059180" cy="370840"/>
          </a:xfrm>
          <a:prstGeom prst="rect">
            <a:avLst/>
          </a:prstGeom>
        </p:spPr>
      </p:pic>
      <p:pic>
        <p:nvPicPr>
          <p:cNvPr id="25" name="图片 24"/>
          <p:cNvPicPr>
            <a:picLocks noChangeAspect="1"/>
          </p:cNvPicPr>
          <p:nvPr>
            <p:custDataLst>
              <p:tags r:id="rId21"/>
            </p:custDataLst>
          </p:nvPr>
        </p:nvPicPr>
        <p:blipFill>
          <a:blip r:embed="rId22"/>
          <a:stretch>
            <a:fillRect/>
          </a:stretch>
        </p:blipFill>
        <p:spPr>
          <a:xfrm>
            <a:off x="4344035" y="5227320"/>
            <a:ext cx="2486025" cy="304800"/>
          </a:xfrm>
          <a:prstGeom prst="rect">
            <a:avLst/>
          </a:prstGeom>
        </p:spPr>
      </p:pic>
      <p:pic>
        <p:nvPicPr>
          <p:cNvPr id="26" name="图片 25"/>
          <p:cNvPicPr>
            <a:picLocks noChangeAspect="1"/>
          </p:cNvPicPr>
          <p:nvPr>
            <p:custDataLst>
              <p:tags r:id="rId23"/>
            </p:custDataLst>
          </p:nvPr>
        </p:nvPicPr>
        <p:blipFill>
          <a:blip r:embed="rId24"/>
          <a:stretch>
            <a:fillRect/>
          </a:stretch>
        </p:blipFill>
        <p:spPr>
          <a:xfrm>
            <a:off x="7936230" y="5166360"/>
            <a:ext cx="845820" cy="287020"/>
          </a:xfrm>
          <a:prstGeom prst="rect">
            <a:avLst/>
          </a:prstGeom>
        </p:spPr>
      </p:pic>
      <p:pic>
        <p:nvPicPr>
          <p:cNvPr id="29" name="图片 28"/>
          <p:cNvPicPr>
            <a:picLocks noChangeAspect="1"/>
          </p:cNvPicPr>
          <p:nvPr>
            <p:custDataLst>
              <p:tags r:id="rId25"/>
            </p:custDataLst>
          </p:nvPr>
        </p:nvPicPr>
        <p:blipFill>
          <a:blip r:embed="rId26"/>
          <a:stretch>
            <a:fillRect/>
          </a:stretch>
        </p:blipFill>
        <p:spPr>
          <a:xfrm>
            <a:off x="4344035" y="5716270"/>
            <a:ext cx="2505075" cy="266700"/>
          </a:xfrm>
          <a:prstGeom prst="rect">
            <a:avLst/>
          </a:prstGeom>
        </p:spPr>
      </p:pic>
      <p:pic>
        <p:nvPicPr>
          <p:cNvPr id="30" name="图片 29"/>
          <p:cNvPicPr>
            <a:picLocks noChangeAspect="1"/>
          </p:cNvPicPr>
          <p:nvPr>
            <p:custDataLst>
              <p:tags r:id="rId27"/>
            </p:custDataLst>
          </p:nvPr>
        </p:nvPicPr>
        <p:blipFill>
          <a:blip r:embed="rId28"/>
          <a:stretch>
            <a:fillRect/>
          </a:stretch>
        </p:blipFill>
        <p:spPr>
          <a:xfrm>
            <a:off x="7829550" y="5716270"/>
            <a:ext cx="1066800" cy="219075"/>
          </a:xfrm>
          <a:prstGeom prst="rect">
            <a:avLst/>
          </a:prstGeom>
        </p:spPr>
      </p:pic>
      <p:sp>
        <p:nvSpPr>
          <p:cNvPr id="4" name="文本框 3"/>
          <p:cNvSpPr txBox="1"/>
          <p:nvPr>
            <p:custDataLst>
              <p:tags r:id="rId29"/>
            </p:custDataLst>
          </p:nvPr>
        </p:nvSpPr>
        <p:spPr>
          <a:xfrm>
            <a:off x="851535" y="789305"/>
            <a:ext cx="6205220" cy="55308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en-US" altLang="zh-CN" sz="2000" b="1" dirty="0">
                <a:solidFill>
                  <a:srgbClr val="333333"/>
                </a:solidFill>
                <a:effectLst/>
                <a:latin typeface="Times New Roman" panose="02020603050405020304" pitchFamily="18" charset="0"/>
                <a:ea typeface="微软雅黑" panose="020B0503020204020204" charset="-122"/>
                <a:cs typeface="微软雅黑" panose="020B0503020204020204" charset="-122"/>
                <a:sym typeface="+mn-ea"/>
              </a:rPr>
              <a:t>3.1  Problem setup</a:t>
            </a:r>
            <a:endParaRPr lang="en-US" altLang="zh-CN" sz="2000" b="1" dirty="0">
              <a:solidFill>
                <a:srgbClr val="333333"/>
              </a:solidFill>
              <a:effectLst/>
              <a:latin typeface="Times New Roman" panose="02020603050405020304" pitchFamily="18" charset="0"/>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7" name="标题占位符 1"/>
          <p:cNvSpPr txBox="1"/>
          <p:nvPr>
            <p:custDataLst>
              <p:tags r:id="rId2"/>
            </p:custDataLst>
          </p:nvPr>
        </p:nvSpPr>
        <p:spPr>
          <a:xfrm>
            <a:off x="1058640" y="16861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Preliminaries</a:t>
            </a:r>
            <a:endPar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18" name="文本框 17"/>
          <p:cNvSpPr txBox="1"/>
          <p:nvPr>
            <p:custDataLst>
              <p:tags r:id="rId3"/>
            </p:custDataLst>
          </p:nvPr>
        </p:nvSpPr>
        <p:spPr>
          <a:xfrm>
            <a:off x="255905" y="250825"/>
            <a:ext cx="673100" cy="320040"/>
          </a:xfrm>
          <a:prstGeom prst="rect">
            <a:avLst/>
          </a:prstGeom>
          <a:noFill/>
        </p:spPr>
        <p:txBody>
          <a:bodyPr wrap="square" rtlCol="0">
            <a:no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3</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21" name="文本框 20"/>
          <p:cNvSpPr txBox="1"/>
          <p:nvPr>
            <p:custDataLst>
              <p:tags r:id="rId4"/>
            </p:custDataLst>
          </p:nvPr>
        </p:nvSpPr>
        <p:spPr>
          <a:xfrm>
            <a:off x="929005" y="3970020"/>
            <a:ext cx="2305685" cy="625475"/>
          </a:xfrm>
          <a:prstGeom prst="rect">
            <a:avLst/>
          </a:prstGeom>
          <a:noFill/>
        </p:spPr>
        <p:txBody>
          <a:bodyPr wrap="square">
            <a:noAutofit/>
          </a:bodyPr>
          <a:p>
            <a:pPr algn="just">
              <a:lnSpc>
                <a:spcPct val="150000"/>
              </a:lnSpc>
            </a:pPr>
            <a:r>
              <a:rPr lang="en-US" altLang="zh-CN" b="1" kern="100" dirty="0">
                <a:cs typeface="+mn-ea"/>
                <a:sym typeface="+mn-lt"/>
              </a:rPr>
              <a:t>FixMatch</a:t>
            </a:r>
            <a:r>
              <a:rPr lang="zh-CN" altLang="en-US" b="1" kern="100" dirty="0">
                <a:cs typeface="+mn-ea"/>
                <a:sym typeface="+mn-lt"/>
              </a:rPr>
              <a:t>：</a:t>
            </a:r>
            <a:endParaRPr lang="zh-CN" altLang="en-US" dirty="0">
              <a:cs typeface="+mn-ea"/>
              <a:sym typeface="+mn-lt"/>
            </a:endParaRPr>
          </a:p>
          <a:p>
            <a:pPr marL="342900" indent="-342900">
              <a:lnSpc>
                <a:spcPct val="150000"/>
              </a:lnSpc>
              <a:buFont typeface="Arial" panose="020B0604020202020204" pitchFamily="34" charset="0"/>
              <a:buChar char="•"/>
            </a:pPr>
            <a:endParaRPr lang="zh-CN" altLang="en-US" dirty="0">
              <a:cs typeface="+mn-ea"/>
              <a:sym typeface="+mn-lt"/>
            </a:endParaRPr>
          </a:p>
        </p:txBody>
      </p:sp>
      <p:sp>
        <p:nvSpPr>
          <p:cNvPr id="32" name="文本框 31"/>
          <p:cNvSpPr txBox="1"/>
          <p:nvPr/>
        </p:nvSpPr>
        <p:spPr>
          <a:xfrm>
            <a:off x="1278255" y="1699895"/>
            <a:ext cx="8126095" cy="645160"/>
          </a:xfrm>
          <a:prstGeom prst="rect">
            <a:avLst/>
          </a:prstGeom>
          <a:noFill/>
        </p:spPr>
        <p:txBody>
          <a:bodyPr wrap="square" rtlCol="0" anchor="t">
            <a:spAutoFit/>
          </a:bodyPr>
          <a:p>
            <a:r>
              <a:rPr lang="en-US" altLang="zh-CN"/>
              <a:t>     </a:t>
            </a:r>
            <a:r>
              <a:rPr lang="zh-CN" altLang="en-US"/>
              <a:t>许多现有的 SSL 算法寻求最小化标记数据上的监督分类损失和未标记数据上的无监督正则化器。形式上，目标函数如下：</a:t>
            </a:r>
            <a:endParaRPr lang="zh-CN" altLang="en-US"/>
          </a:p>
        </p:txBody>
      </p:sp>
      <p:pic>
        <p:nvPicPr>
          <p:cNvPr id="33" name="图片 32"/>
          <p:cNvPicPr>
            <a:picLocks noChangeAspect="1"/>
          </p:cNvPicPr>
          <p:nvPr>
            <p:custDataLst>
              <p:tags r:id="rId5"/>
            </p:custDataLst>
          </p:nvPr>
        </p:nvPicPr>
        <p:blipFill>
          <a:blip r:embed="rId6"/>
          <a:stretch>
            <a:fillRect/>
          </a:stretch>
        </p:blipFill>
        <p:spPr>
          <a:xfrm>
            <a:off x="2194560" y="2419350"/>
            <a:ext cx="6200775" cy="1619885"/>
          </a:xfrm>
          <a:prstGeom prst="rect">
            <a:avLst/>
          </a:prstGeom>
        </p:spPr>
      </p:pic>
      <p:sp>
        <p:nvSpPr>
          <p:cNvPr id="34" name="文本框 33"/>
          <p:cNvSpPr txBox="1"/>
          <p:nvPr>
            <p:custDataLst>
              <p:tags r:id="rId7"/>
            </p:custDataLst>
          </p:nvPr>
        </p:nvSpPr>
        <p:spPr>
          <a:xfrm>
            <a:off x="851535" y="953770"/>
            <a:ext cx="6205220" cy="55308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en-US" altLang="zh-CN" sz="2000" b="1" dirty="0">
                <a:solidFill>
                  <a:srgbClr val="333333"/>
                </a:solidFill>
                <a:effectLst/>
                <a:latin typeface="Times New Roman" panose="02020603050405020304" pitchFamily="18" charset="0"/>
                <a:ea typeface="微软雅黑" panose="020B0503020204020204" charset="-122"/>
                <a:cs typeface="微软雅黑" panose="020B0503020204020204" charset="-122"/>
                <a:sym typeface="+mn-ea"/>
              </a:rPr>
              <a:t>3.2  Semi-supervised learning</a:t>
            </a:r>
            <a:endParaRPr lang="en-US" altLang="zh-CN" sz="2000" b="1" dirty="0">
              <a:solidFill>
                <a:srgbClr val="333333"/>
              </a:solidFill>
              <a:effectLst/>
              <a:latin typeface="Times New Roman" panose="02020603050405020304" pitchFamily="18" charset="0"/>
              <a:ea typeface="微软雅黑" panose="020B0503020204020204" charset="-122"/>
              <a:cs typeface="微软雅黑" panose="020B0503020204020204" charset="-122"/>
              <a:sym typeface="+mn-ea"/>
            </a:endParaRPr>
          </a:p>
        </p:txBody>
      </p:sp>
      <p:sp>
        <p:nvSpPr>
          <p:cNvPr id="35" name="文本框 34"/>
          <p:cNvSpPr txBox="1"/>
          <p:nvPr/>
        </p:nvSpPr>
        <p:spPr>
          <a:xfrm>
            <a:off x="2406015" y="4144645"/>
            <a:ext cx="6096000" cy="368300"/>
          </a:xfrm>
          <a:prstGeom prst="rect">
            <a:avLst/>
          </a:prstGeom>
          <a:noFill/>
        </p:spPr>
        <p:txBody>
          <a:bodyPr wrap="square" rtlCol="0" anchor="t">
            <a:spAutoFit/>
          </a:bodyPr>
          <a:p>
            <a:r>
              <a:rPr lang="zh-CN" altLang="en-US"/>
              <a:t>正则化器为每个样本的一致性正则化</a:t>
            </a:r>
            <a:endParaRPr lang="zh-CN" altLang="en-US"/>
          </a:p>
        </p:txBody>
      </p:sp>
      <p:pic>
        <p:nvPicPr>
          <p:cNvPr id="36" name="图片 35"/>
          <p:cNvPicPr>
            <a:picLocks noChangeAspect="1"/>
          </p:cNvPicPr>
          <p:nvPr>
            <p:custDataLst>
              <p:tags r:id="rId8"/>
            </p:custDataLst>
          </p:nvPr>
        </p:nvPicPr>
        <p:blipFill>
          <a:blip r:embed="rId9"/>
          <a:stretch>
            <a:fillRect/>
          </a:stretch>
        </p:blipFill>
        <p:spPr>
          <a:xfrm>
            <a:off x="660400" y="4797425"/>
            <a:ext cx="4857750" cy="1273810"/>
          </a:xfrm>
          <a:prstGeom prst="rect">
            <a:avLst/>
          </a:prstGeom>
        </p:spPr>
      </p:pic>
      <p:pic>
        <p:nvPicPr>
          <p:cNvPr id="37" name="图片 36"/>
          <p:cNvPicPr>
            <a:picLocks noChangeAspect="1"/>
          </p:cNvPicPr>
          <p:nvPr>
            <p:custDataLst>
              <p:tags r:id="rId10"/>
            </p:custDataLst>
          </p:nvPr>
        </p:nvPicPr>
        <p:blipFill>
          <a:blip r:embed="rId11"/>
          <a:stretch>
            <a:fillRect/>
          </a:stretch>
        </p:blipFill>
        <p:spPr>
          <a:xfrm>
            <a:off x="5916295" y="4797425"/>
            <a:ext cx="4762500" cy="571500"/>
          </a:xfrm>
          <a:prstGeom prst="rect">
            <a:avLst/>
          </a:prstGeom>
        </p:spPr>
      </p:pic>
      <p:pic>
        <p:nvPicPr>
          <p:cNvPr id="38" name="图片 37"/>
          <p:cNvPicPr>
            <a:picLocks noChangeAspect="1"/>
          </p:cNvPicPr>
          <p:nvPr>
            <p:custDataLst>
              <p:tags r:id="rId12"/>
            </p:custDataLst>
          </p:nvPr>
        </p:nvPicPr>
        <p:blipFill>
          <a:blip r:embed="rId13"/>
          <a:stretch>
            <a:fillRect/>
          </a:stretch>
        </p:blipFill>
        <p:spPr>
          <a:xfrm>
            <a:off x="6038215" y="5547360"/>
            <a:ext cx="790575" cy="523875"/>
          </a:xfrm>
          <a:prstGeom prst="rect">
            <a:avLst/>
          </a:prstGeom>
        </p:spPr>
      </p:pic>
      <p:sp>
        <p:nvSpPr>
          <p:cNvPr id="39" name="文本框 38"/>
          <p:cNvSpPr txBox="1"/>
          <p:nvPr/>
        </p:nvSpPr>
        <p:spPr>
          <a:xfrm>
            <a:off x="6949440" y="5653405"/>
            <a:ext cx="6096000" cy="368300"/>
          </a:xfrm>
          <a:prstGeom prst="rect">
            <a:avLst/>
          </a:prstGeom>
          <a:noFill/>
        </p:spPr>
        <p:txBody>
          <a:bodyPr wrap="square" rtlCol="0" anchor="t">
            <a:spAutoFit/>
          </a:bodyPr>
          <a:p>
            <a:r>
              <a:rPr lang="zh-CN" altLang="en-US"/>
              <a:t>：Cutout 和 RandomAugment</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4</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7" name="标题占位符 1"/>
          <p:cNvSpPr txBox="1"/>
          <p:nvPr>
            <p:custDataLst>
              <p:tags r:id="rId2"/>
            </p:custDataLst>
          </p:nvPr>
        </p:nvSpPr>
        <p:spPr>
          <a:xfrm>
            <a:off x="1058640" y="16861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rPr>
              <a:t>Adaptive consistency regularizer</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2" name="文本框 1"/>
          <p:cNvSpPr txBox="1"/>
          <p:nvPr/>
        </p:nvSpPr>
        <p:spPr>
          <a:xfrm>
            <a:off x="383540" y="957580"/>
            <a:ext cx="9782810" cy="460375"/>
          </a:xfrm>
          <a:prstGeom prst="rect">
            <a:avLst/>
          </a:prstGeom>
          <a:noFill/>
        </p:spPr>
        <p:txBody>
          <a:bodyPr wrap="square" rtlCol="0" anchor="t">
            <a:noAutofit/>
          </a:bodyPr>
          <a:p>
            <a:pPr>
              <a:lnSpc>
                <a:spcPct val="130000"/>
              </a:lnSpc>
            </a:pPr>
            <a:r>
              <a:rPr lang="en-US" altLang="zh-CN"/>
              <a:t>       </a:t>
            </a:r>
            <a:r>
              <a:rPr lang="zh-CN" altLang="en-US"/>
              <a:t>两阶段算法在经验上发现长尾对分类器的负面影响比表示学习更大。</a:t>
            </a:r>
            <a:endParaRPr lang="zh-CN" altLang="en-US"/>
          </a:p>
          <a:p>
            <a:pPr>
              <a:lnSpc>
                <a:spcPct val="130000"/>
              </a:lnSpc>
            </a:pPr>
            <a:endParaRPr lang="zh-CN" altLang="en-US"/>
          </a:p>
        </p:txBody>
      </p:sp>
      <p:sp>
        <p:nvSpPr>
          <p:cNvPr id="8" name="文本框 7"/>
          <p:cNvSpPr txBox="1"/>
          <p:nvPr/>
        </p:nvSpPr>
        <p:spPr>
          <a:xfrm>
            <a:off x="925830" y="3060700"/>
            <a:ext cx="1554480" cy="368300"/>
          </a:xfrm>
          <a:prstGeom prst="rect">
            <a:avLst/>
          </a:prstGeom>
          <a:noFill/>
        </p:spPr>
        <p:txBody>
          <a:bodyPr wrap="square" rtlCol="0" anchor="t">
            <a:spAutoFit/>
          </a:bodyPr>
          <a:p>
            <a:r>
              <a:rPr lang="zh-CN" altLang="en-US"/>
              <a:t>双分支网络</a:t>
            </a:r>
            <a:endParaRPr lang="zh-CN" altLang="en-US"/>
          </a:p>
        </p:txBody>
      </p:sp>
      <p:sp>
        <p:nvSpPr>
          <p:cNvPr id="9" name="左大括号 8"/>
          <p:cNvSpPr/>
          <p:nvPr/>
        </p:nvSpPr>
        <p:spPr>
          <a:xfrm>
            <a:off x="2480310" y="2094230"/>
            <a:ext cx="398145" cy="15551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0" name="下箭头 9"/>
          <p:cNvSpPr/>
          <p:nvPr/>
        </p:nvSpPr>
        <p:spPr>
          <a:xfrm>
            <a:off x="1259205" y="1747520"/>
            <a:ext cx="701040" cy="1082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2910840" y="1888490"/>
            <a:ext cx="6096000" cy="368300"/>
          </a:xfrm>
          <a:prstGeom prst="rect">
            <a:avLst/>
          </a:prstGeom>
          <a:noFill/>
        </p:spPr>
        <p:txBody>
          <a:bodyPr wrap="square" rtlCol="0" anchor="t">
            <a:spAutoFit/>
          </a:bodyPr>
          <a:p>
            <a:r>
              <a:rPr lang="zh-CN" altLang="en-US"/>
              <a:t> the standard branch</a:t>
            </a:r>
            <a:endParaRPr lang="zh-CN" altLang="en-US"/>
          </a:p>
        </p:txBody>
      </p:sp>
      <p:sp>
        <p:nvSpPr>
          <p:cNvPr id="12" name="文本框 11"/>
          <p:cNvSpPr txBox="1"/>
          <p:nvPr/>
        </p:nvSpPr>
        <p:spPr>
          <a:xfrm>
            <a:off x="3041650" y="3470275"/>
            <a:ext cx="6096000" cy="368300"/>
          </a:xfrm>
          <a:prstGeom prst="rect">
            <a:avLst/>
          </a:prstGeom>
          <a:noFill/>
        </p:spPr>
        <p:txBody>
          <a:bodyPr wrap="square" rtlCol="0" anchor="t">
            <a:spAutoFit/>
          </a:bodyPr>
          <a:p>
            <a:r>
              <a:rPr lang="zh-CN" altLang="en-US"/>
              <a:t> the balanced branch</a:t>
            </a:r>
            <a:endParaRPr lang="zh-CN" altLang="en-US"/>
          </a:p>
        </p:txBody>
      </p:sp>
      <p:pic>
        <p:nvPicPr>
          <p:cNvPr id="13" name="图片 12"/>
          <p:cNvPicPr>
            <a:picLocks noChangeAspect="1"/>
          </p:cNvPicPr>
          <p:nvPr>
            <p:custDataLst>
              <p:tags r:id="rId3"/>
            </p:custDataLst>
          </p:nvPr>
        </p:nvPicPr>
        <p:blipFill>
          <a:blip r:embed="rId4"/>
          <a:stretch>
            <a:fillRect/>
          </a:stretch>
        </p:blipFill>
        <p:spPr>
          <a:xfrm>
            <a:off x="5502910" y="3470275"/>
            <a:ext cx="156210" cy="365760"/>
          </a:xfrm>
          <a:prstGeom prst="rect">
            <a:avLst/>
          </a:prstGeom>
        </p:spPr>
      </p:pic>
      <p:pic>
        <p:nvPicPr>
          <p:cNvPr id="14" name="图片 13"/>
          <p:cNvPicPr>
            <a:picLocks noChangeAspect="1"/>
          </p:cNvPicPr>
          <p:nvPr>
            <p:custDataLst>
              <p:tags r:id="rId5"/>
            </p:custDataLst>
          </p:nvPr>
        </p:nvPicPr>
        <p:blipFill>
          <a:blip r:embed="rId6"/>
          <a:stretch>
            <a:fillRect/>
          </a:stretch>
        </p:blipFill>
        <p:spPr>
          <a:xfrm>
            <a:off x="5494020" y="1979295"/>
            <a:ext cx="165100" cy="273050"/>
          </a:xfrm>
          <a:prstGeom prst="rect">
            <a:avLst/>
          </a:prstGeom>
        </p:spPr>
      </p:pic>
      <p:sp>
        <p:nvSpPr>
          <p:cNvPr id="15" name="文本框 14"/>
          <p:cNvSpPr txBox="1"/>
          <p:nvPr/>
        </p:nvSpPr>
        <p:spPr>
          <a:xfrm>
            <a:off x="3335655" y="2366645"/>
            <a:ext cx="5685155" cy="755650"/>
          </a:xfrm>
          <a:prstGeom prst="rect">
            <a:avLst/>
          </a:prstGeom>
          <a:noFill/>
        </p:spPr>
        <p:txBody>
          <a:bodyPr wrap="square" rtlCol="0" anchor="t">
            <a:spAutoFit/>
          </a:bodyPr>
          <a:p>
            <a:pPr>
              <a:lnSpc>
                <a:spcPct val="120000"/>
              </a:lnSpc>
            </a:pPr>
            <a:r>
              <a:rPr lang="zh-CN" altLang="en-US"/>
              <a:t>采用 FixMatch，在</a:t>
            </a:r>
            <a:r>
              <a:rPr lang="en-US" altLang="zh-CN"/>
              <a:t>labeled data</a:t>
            </a:r>
            <a:r>
              <a:rPr lang="zh-CN" altLang="en-US"/>
              <a:t>上使用标准交叉熵，以学习良好的特征表示。</a:t>
            </a:r>
            <a:endParaRPr lang="zh-CN" altLang="en-US"/>
          </a:p>
        </p:txBody>
      </p:sp>
      <p:sp>
        <p:nvSpPr>
          <p:cNvPr id="16" name="文本框 15"/>
          <p:cNvSpPr txBox="1"/>
          <p:nvPr/>
        </p:nvSpPr>
        <p:spPr>
          <a:xfrm>
            <a:off x="3488055" y="3960495"/>
            <a:ext cx="6096000" cy="368300"/>
          </a:xfrm>
          <a:prstGeom prst="rect">
            <a:avLst/>
          </a:prstGeom>
          <a:noFill/>
        </p:spPr>
        <p:txBody>
          <a:bodyPr wrap="square" rtlCol="0" anchor="t">
            <a:spAutoFit/>
          </a:bodyPr>
          <a:p>
            <a:r>
              <a:rPr lang="zh-CN" altLang="en-US"/>
              <a:t>使用</a:t>
            </a:r>
            <a:r>
              <a:rPr lang="en-US" altLang="zh-CN"/>
              <a:t> balanced </a:t>
            </a:r>
            <a:r>
              <a:rPr lang="zh-CN" altLang="en-US"/>
              <a:t>so</a:t>
            </a:r>
            <a:r>
              <a:rPr lang="en-US" altLang="zh-CN"/>
              <a:t>f</a:t>
            </a:r>
            <a:r>
              <a:rPr lang="zh-CN" altLang="en-US"/>
              <a:t>tmax，它是标准交叉熵的改进版本：</a:t>
            </a:r>
            <a:endParaRPr lang="zh-CN" altLang="en-US"/>
          </a:p>
        </p:txBody>
      </p:sp>
      <p:pic>
        <p:nvPicPr>
          <p:cNvPr id="17" name="图片 16"/>
          <p:cNvPicPr>
            <a:picLocks noChangeAspect="1"/>
          </p:cNvPicPr>
          <p:nvPr>
            <p:custDataLst>
              <p:tags r:id="rId7"/>
            </p:custDataLst>
          </p:nvPr>
        </p:nvPicPr>
        <p:blipFill>
          <a:blip r:embed="rId8"/>
          <a:stretch>
            <a:fillRect/>
          </a:stretch>
        </p:blipFill>
        <p:spPr>
          <a:xfrm>
            <a:off x="851535" y="4703445"/>
            <a:ext cx="5324475" cy="1209675"/>
          </a:xfrm>
          <a:prstGeom prst="rect">
            <a:avLst/>
          </a:prstGeom>
        </p:spPr>
      </p:pic>
      <p:pic>
        <p:nvPicPr>
          <p:cNvPr id="18" name="图片 17"/>
          <p:cNvPicPr>
            <a:picLocks noChangeAspect="1"/>
          </p:cNvPicPr>
          <p:nvPr>
            <p:custDataLst>
              <p:tags r:id="rId9"/>
            </p:custDataLst>
          </p:nvPr>
        </p:nvPicPr>
        <p:blipFill>
          <a:blip r:embed="rId10"/>
          <a:stretch>
            <a:fillRect/>
          </a:stretch>
        </p:blipFill>
        <p:spPr>
          <a:xfrm>
            <a:off x="6494145" y="4599940"/>
            <a:ext cx="5422900" cy="1295400"/>
          </a:xfrm>
          <a:prstGeom prst="rect">
            <a:avLst/>
          </a:prstGeom>
        </p:spPr>
      </p:pic>
      <p:sp>
        <p:nvSpPr>
          <p:cNvPr id="3" name="文本框 2"/>
          <p:cNvSpPr txBox="1"/>
          <p:nvPr/>
        </p:nvSpPr>
        <p:spPr>
          <a:xfrm>
            <a:off x="0" y="6287770"/>
            <a:ext cx="12972415" cy="368300"/>
          </a:xfrm>
          <a:prstGeom prst="rect">
            <a:avLst/>
          </a:prstGeom>
          <a:noFill/>
        </p:spPr>
        <p:txBody>
          <a:bodyPr wrap="square" rtlCol="0" anchor="t">
            <a:spAutoFit/>
          </a:bodyPr>
          <a:p>
            <a:r>
              <a:rPr lang="zh-CN" altLang="en-US"/>
              <a:t>Jiawei Ren, Cunjun Yu, Xiao Ma, Haiyu Zhao, Shuai Yi,</a:t>
            </a:r>
            <a:r>
              <a:rPr lang="en-US" altLang="zh-CN"/>
              <a:t> </a:t>
            </a:r>
            <a:r>
              <a:rPr lang="zh-CN" altLang="en-US"/>
              <a:t>et al. Balanced meta-softmax for long-tailed visual recognition. </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COMMONDATA" val="eyJoZGlkIjoiZmYzYzZlODlkMTIyMmIxZDc3OWRlOGViMzc2ZWI4ZTUifQ=="/>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3551</Words>
  <Application>WPS 演示</Application>
  <PresentationFormat>宽屏</PresentationFormat>
  <Paragraphs>310</Paragraphs>
  <Slides>19</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宋体</vt:lpstr>
      <vt:lpstr>Wingdings</vt:lpstr>
      <vt:lpstr>Wingdings</vt:lpstr>
      <vt:lpstr>微软雅黑</vt:lpstr>
      <vt:lpstr>Arial Unicode MS</vt:lpstr>
      <vt:lpstr>Calibri</vt:lpstr>
      <vt:lpstr>Calibri</vt:lpstr>
      <vt:lpstr>等线</vt:lpstr>
      <vt:lpstr>Times New Roman</vt:lpstr>
      <vt:lpstr>黑体</vt:lpstr>
      <vt:lpstr>Gill Sans MT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The game is on</cp:lastModifiedBy>
  <cp:revision>182</cp:revision>
  <dcterms:created xsi:type="dcterms:W3CDTF">2019-06-19T02:08:00Z</dcterms:created>
  <dcterms:modified xsi:type="dcterms:W3CDTF">2023-07-08T03:58:24Z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94B6772306F148CA83216DB48910317A_11</vt:lpwstr>
  </property>
</Properties>
</file>