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1" r:id="rId3"/>
    <p:sldId id="316" r:id="rId4"/>
    <p:sldId id="259" r:id="rId5"/>
    <p:sldId id="312" r:id="rId6"/>
    <p:sldId id="310" r:id="rId7"/>
    <p:sldId id="265" r:id="rId8"/>
    <p:sldId id="313" r:id="rId9"/>
    <p:sldId id="314" r:id="rId10"/>
    <p:sldId id="315" r:id="rId11"/>
    <p:sldId id="311" r:id="rId12"/>
    <p:sldId id="263" r:id="rId13"/>
    <p:sldId id="266" r:id="rId14"/>
    <p:sldId id="267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430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医学图像转换是什么问题？</a:t>
            </a:r>
          </a:p>
          <a:p>
            <a:r>
              <a:rPr lang="zh-CN" altLang="en-US"/>
              <a:t>为什么需要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MRI 可以比 CT 图像更好地识别肿瘤。在 MR  采集后，感兴趣区域 (ROI) 由放射肿瘤学家直接在图像上绘制轮廓。然而MRI 强度不能直接用于获取有关电子密度的信息，由于需要电子密度信息，CT 仍是剂量计算的基础。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26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医学图像转换是什么问题？</a:t>
            </a:r>
          </a:p>
          <a:p>
            <a:r>
              <a:rPr lang="zh-CN" altLang="en-US"/>
              <a:t>为什么需要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MRI 可以比 CT 图像更好地识别肿瘤。在 MR  采集后，感兴趣区域 (ROI) 由放射肿瘤学家直接在图像上绘制轮廓。然而MRI 强度不能直接用于获取有关电子密度的信息，由于需要电子密度信息，CT 仍是剂量计算的基础。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医学图像转换是什么问题？</a:t>
            </a:r>
          </a:p>
          <a:p>
            <a:r>
              <a:rPr lang="zh-CN" altLang="en-US"/>
              <a:t>为什么需要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MRI 可以比 CT 图像更好地识别肿瘤。在 MR  采集后，感兴趣区域 (ROI) 由放射肿瘤学家直接在图像上绘制轮廓。然而MRI 强度不能直接用于获取有关电子密度的信息，由于需要电子密度信息，CT 仍是剂量计算的基础。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医学图像转换是什么问题？</a:t>
            </a:r>
          </a:p>
          <a:p>
            <a:r>
              <a:rPr lang="zh-CN" altLang="en-US"/>
              <a:t>为什么需要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MRI 可以比 CT 图像更好地识别肿瘤。在 MR  采集后，感兴趣区域 (ROI) 由放射肿瘤学家直接在图像上绘制轮廓。然而MRI 强度不能直接用于获取有关电子密度的信息，由于需要电子密度信息，CT 仍是剂量计算的基础。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8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医学图像转换是什么问题？</a:t>
            </a:r>
          </a:p>
          <a:p>
            <a:r>
              <a:rPr lang="zh-CN" altLang="en-US"/>
              <a:t>为什么需要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MRI 可以比 CT 图像更好地识别肿瘤。在 MR  采集后，感兴趣区域 (ROI) 由放射肿瘤学家直接在图像上绘制轮廓。然而MRI 强度不能直接用于获取有关电子密度的信息，由于需要电子密度信息，CT 仍是剂量计算的基础。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49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84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68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99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914525" y="455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397375" y="753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9" name="文本框 58"/>
          <p:cNvSpPr txBox="1"/>
          <p:nvPr userDrawn="1"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503" y="216769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9" y="2013434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37460" y="2840355"/>
            <a:ext cx="95091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PicT: A Slim Weakly Supervised Vision Transformer for Pavement Distress Classification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67860" y="4674235"/>
            <a:ext cx="3924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Accepted by </a:t>
            </a: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ACM MM 2022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</p:txBody>
      </p:sp>
    </p:spTree>
  </p:cSld>
  <p:clrMapOvr>
    <a:masterClrMapping/>
  </p:clrMapOvr>
  <p:transition spd="slow" advClick="0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Pavement Distress Classification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99DE52-92DC-4231-B1C3-E99284F6E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07"/>
          <a:stretch/>
        </p:blipFill>
        <p:spPr>
          <a:xfrm>
            <a:off x="1821660" y="3586940"/>
            <a:ext cx="8945896" cy="18947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B9D4B7-52BB-944B-1A6C-8B35B8FC75FE}"/>
              </a:ext>
            </a:extLst>
          </p:cNvPr>
          <p:cNvSpPr txBox="1"/>
          <p:nvPr/>
        </p:nvSpPr>
        <p:spPr>
          <a:xfrm>
            <a:off x="617338" y="1376312"/>
            <a:ext cx="1135454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Classification:</a:t>
            </a:r>
            <a:endParaRPr lang="en-US" altLang="zh-CN" sz="2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Labeling Teacher module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patch-level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during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Refiner module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image-level inference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dirty="0"/>
            </a:b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4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Experiments and Results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033571-AAF1-1E23-17DD-3C3617EC9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665" y="823720"/>
            <a:ext cx="4833985" cy="55972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4EFCF5-BF2B-EB8F-771C-2829CD1A3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123" y="1736898"/>
            <a:ext cx="4788297" cy="34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Dense Prediction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F8AF35-E3E2-E4CD-66F6-802ADA97B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26" y="830434"/>
            <a:ext cx="5456967" cy="561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Experiments and Results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40B146-769B-7637-AA9B-77C150F6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66" y="1366189"/>
            <a:ext cx="11606735" cy="4493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Experiments and Results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0C33B-D0F6-0054-C188-0D49D3C24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7" y="850235"/>
            <a:ext cx="5744771" cy="55979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97177F-EF87-E1A7-4A1A-4F1925263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08" y="1942556"/>
            <a:ext cx="5439342" cy="3360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466915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Title and Authors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C23953-A201-2A6A-40EA-994F28F17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319" y="1375233"/>
            <a:ext cx="9949362" cy="4173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466915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Title and Authors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C571AA-A9A9-790E-1B1A-D671D1E14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603" y="834517"/>
            <a:ext cx="8702794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Motivation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45" y="898741"/>
            <a:ext cx="12006610" cy="55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Challenges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CNNs: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patch label inference process is quite </a:t>
            </a:r>
            <a:r>
              <a:rPr lang="en-US" altLang="zh-CN" sz="2400" u="sng" dirty="0" err="1">
                <a:latin typeface="Times New Roman" panose="02020603050405020304" charset="0"/>
                <a:cs typeface="Times New Roman" panose="02020603050405020304" charset="0"/>
              </a:rPr>
              <a:t>expatiatory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    		(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i.e.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, patch partition, feature extraction, classification)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neglect the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correlation between all patches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ViTs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Strengthens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more succinct and advanced for learning the subtle discriminative features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     Weaknesses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potential discriminating features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of patches are still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not well explored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its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average-pooling aggregation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for all patches will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suppress the distressed patch features</a:t>
            </a:r>
          </a:p>
          <a:p>
            <a:pPr fontAlgn="auto">
              <a:lnSpc>
                <a:spcPct val="120000"/>
              </a:lnSpc>
              <a:buClrTx/>
              <a:buSzTx/>
              <a:buFontTx/>
            </a:pP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466915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Intro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DA5511-220D-902D-B9F3-FC4483B0B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1" y="1164772"/>
            <a:ext cx="6079410" cy="45284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9F1EEC-8E26-3EA2-4FA5-BD3142D3CE35}"/>
              </a:ext>
            </a:extLst>
          </p:cNvPr>
          <p:cNvSpPr txBox="1"/>
          <p:nvPr/>
        </p:nvSpPr>
        <p:spPr>
          <a:xfrm>
            <a:off x="6529921" y="1600564"/>
            <a:ext cx="60794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Learn informative patches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patch-level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select the features of the highest risk patches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image-level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dirty="0"/>
            </a:b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fails to mine the local discriminative features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fails to locate the distressed area </a:t>
            </a:r>
          </a:p>
          <a:p>
            <a:r>
              <a:rPr lang="en-US" altLang="zh-CN" sz="2000" dirty="0"/>
              <a:t>-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the overabundant features of non-distressed patches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distressed area ratio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466915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Related Work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BD725E-3FD1-3576-C1C8-66D74379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1204915"/>
            <a:ext cx="6043925" cy="41927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ACF182-56B2-E84A-4D84-21FF299D4733}"/>
              </a:ext>
            </a:extLst>
          </p:cNvPr>
          <p:cNvSpPr txBox="1"/>
          <p:nvPr/>
        </p:nvSpPr>
        <p:spPr>
          <a:xfrm>
            <a:off x="7173157" y="1285921"/>
            <a:ext cx="51046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succinct and efficient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the correlation between patches by self-attention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CNN-based Methods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the ideal inter-local correlation  modeling capability 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struggles to capture the subtle discriminative features 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split the high-resolution raw image into patches </a:t>
            </a:r>
            <a:br>
              <a:rPr lang="en-US" altLang="zh-CN" sz="2000" dirty="0"/>
            </a:b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9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Method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900" y="996950"/>
            <a:ext cx="10622280" cy="356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CC6F6-56A3-13B5-49C2-9E8E17B84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r="13170" b="16006"/>
          <a:stretch/>
        </p:blipFill>
        <p:spPr>
          <a:xfrm>
            <a:off x="2687883" y="811255"/>
            <a:ext cx="9430511" cy="49311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3BD892-FFF4-A1FF-1277-68708314C519}"/>
              </a:ext>
            </a:extLst>
          </p:cNvPr>
          <p:cNvSpPr txBox="1"/>
          <p:nvPr/>
        </p:nvSpPr>
        <p:spPr>
          <a:xfrm>
            <a:off x="3769921" y="5618540"/>
            <a:ext cx="809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Labeling Teacher module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teacher-student 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a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patch-level weakly supervised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fully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the discriminative features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patches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92FB53-2BB0-2138-9857-781347D6AA31}"/>
              </a:ext>
            </a:extLst>
          </p:cNvPr>
          <p:cNvSpPr txBox="1"/>
          <p:nvPr/>
        </p:nvSpPr>
        <p:spPr>
          <a:xfrm>
            <a:off x="0" y="1686478"/>
            <a:ext cx="3410712" cy="194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Refiner module:</a:t>
            </a: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patches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2.select the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risk cluster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image-level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br>
              <a:rPr lang="en-US" altLang="zh-CN" dirty="0"/>
            </a:b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0D5555-5694-D5A0-3F12-08AA5012F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52" y="336738"/>
            <a:ext cx="2613887" cy="708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5EE177-483C-FFC7-8133-33C88F8EF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0175" y="2992372"/>
            <a:ext cx="2231809" cy="2225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88715-F106-A264-EF13-24B1223C67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4329" y="422601"/>
            <a:ext cx="1905165" cy="7773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1DA92A-07B0-49E7-7288-E3EAC479A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7759" y="30265"/>
            <a:ext cx="2531194" cy="493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RDT and Patch Filter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900" y="996950"/>
            <a:ext cx="10622280" cy="356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CC6F6-56A3-13B5-49C2-9E8E17B84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10" r="13169" b="16006"/>
          <a:stretch/>
        </p:blipFill>
        <p:spPr>
          <a:xfrm>
            <a:off x="203760" y="907295"/>
            <a:ext cx="7320839" cy="49311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5EE177-483C-FFC7-8133-33C88F8EF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913" y="3927254"/>
            <a:ext cx="2556530" cy="2549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4245E8-1E65-1B16-ECDA-8FA44B719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94" y="4182157"/>
            <a:ext cx="4111206" cy="8542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04AF0C-E000-9A3E-CDF9-CB067C463D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808" y="954882"/>
            <a:ext cx="4785074" cy="23208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0AFA41-1896-6B01-A103-97CD251C5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5394" y="5036435"/>
            <a:ext cx="4654290" cy="14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Patch Refiner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900" y="996950"/>
            <a:ext cx="10622280" cy="356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CC6F6-56A3-13B5-49C2-9E8E17B84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r="70131" b="16006"/>
          <a:stretch/>
        </p:blipFill>
        <p:spPr>
          <a:xfrm>
            <a:off x="9058897" y="864968"/>
            <a:ext cx="2388284" cy="53996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92FB53-2BB0-2138-9857-781347D6AA31}"/>
              </a:ext>
            </a:extLst>
          </p:cNvPr>
          <p:cNvSpPr txBox="1"/>
          <p:nvPr/>
        </p:nvSpPr>
        <p:spPr>
          <a:xfrm>
            <a:off x="203760" y="1849286"/>
            <a:ext cx="7423498" cy="2356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Refiner module:</a:t>
            </a: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patches (K-means)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2.select the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risk cluster 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average-pooling is conducted on each group for feature aggregation, then put into the image head 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image-level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br>
              <a:rPr lang="en-US" altLang="zh-CN" dirty="0"/>
            </a:b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43FB99-F65C-3564-14A8-8A6F750392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341"/>
          <a:stretch/>
        </p:blipFill>
        <p:spPr>
          <a:xfrm>
            <a:off x="3573048" y="910692"/>
            <a:ext cx="5346100" cy="16318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242E6B-F3C1-C90E-ED7F-1E5F6105B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58" y="3612618"/>
            <a:ext cx="5161305" cy="27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NmNTk3ZTBiNGQxZGYzNTNkMzFhYzAzNGJmZDYyMTMifQ=="/>
  <p:tag name="KSO_WPP_MARK_KEY" val="0643c622-6cf8-4c10-a80e-5d14018d745a"/>
</p:tagLst>
</file>

<file path=ppt/theme/theme1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872</Words>
  <Application>Microsoft Office PowerPoint</Application>
  <PresentationFormat>宽屏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Calibri Light</vt:lpstr>
      <vt:lpstr>Times New Roman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 zijun</cp:lastModifiedBy>
  <cp:revision>354</cp:revision>
  <dcterms:created xsi:type="dcterms:W3CDTF">2022-05-10T07:17:00Z</dcterms:created>
  <dcterms:modified xsi:type="dcterms:W3CDTF">2022-10-03T06:58:00Z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C14F2D82903C431E850A86A4DB7AF31E</vt:lpwstr>
  </property>
  <property fmtid="{D5CDD505-2E9C-101B-9397-08002B2CF9AE}" pid="3" name="KSOProductBuildVer">
    <vt:lpwstr>2052-11.1.0.12358</vt:lpwstr>
  </property>
</Properties>
</file>