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1853" r:id="rId2"/>
    <p:sldId id="1859" r:id="rId3"/>
    <p:sldId id="1862" r:id="rId4"/>
    <p:sldId id="662" r:id="rId5"/>
    <p:sldId id="1863" r:id="rId6"/>
    <p:sldId id="1864" r:id="rId7"/>
    <p:sldId id="1865" r:id="rId8"/>
    <p:sldId id="1867" r:id="rId9"/>
    <p:sldId id="1866" r:id="rId10"/>
    <p:sldId id="1876" r:id="rId11"/>
    <p:sldId id="1877" r:id="rId12"/>
    <p:sldId id="1868" r:id="rId13"/>
    <p:sldId id="1869" r:id="rId14"/>
    <p:sldId id="1870" r:id="rId15"/>
    <p:sldId id="1871" r:id="rId16"/>
    <p:sldId id="1872" r:id="rId17"/>
    <p:sldId id="1873" r:id="rId18"/>
    <p:sldId id="1874" r:id="rId19"/>
    <p:sldId id="1875" r:id="rId20"/>
    <p:sldId id="1878" r:id="rId21"/>
    <p:sldId id="1879" r:id="rId22"/>
    <p:sldId id="1880" r:id="rId23"/>
    <p:sldId id="1881" r:id="rId24"/>
    <p:sldId id="1882" r:id="rId25"/>
    <p:sldId id="1885" r:id="rId26"/>
    <p:sldId id="1884"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7"/>
    <p:restoredTop sz="96314" autoAdjust="0"/>
  </p:normalViewPr>
  <p:slideViewPr>
    <p:cSldViewPr snapToGrid="0">
      <p:cViewPr varScale="1">
        <p:scale>
          <a:sx n="107" d="100"/>
          <a:sy n="107" d="100"/>
        </p:scale>
        <p:origin x="7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F4AC4C-AA4B-49DA-A846-033AD3E91B54}" type="datetimeFigureOut">
              <a:rPr lang="zh-CN" altLang="en-US" smtClean="0"/>
              <a:t>2022/4/12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C25B8B-3784-46F6-964B-E71104D32574}" type="slidenum">
              <a:rPr lang="zh-CN" altLang="en-US" smtClean="0"/>
              <a:t>‹#›</a:t>
            </a:fld>
            <a:endParaRPr lang="zh-CN" altLang="en-US"/>
          </a:p>
        </p:txBody>
      </p:sp>
    </p:spTree>
    <p:extLst>
      <p:ext uri="{BB962C8B-B14F-4D97-AF65-F5344CB8AC3E}">
        <p14:creationId xmlns:p14="http://schemas.microsoft.com/office/powerpoint/2010/main" val="1046344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C25B8B-3784-46F6-964B-E71104D32574}" type="slidenum">
              <a:rPr lang="zh-CN" altLang="en-US" smtClean="0"/>
              <a:t>2</a:t>
            </a:fld>
            <a:endParaRPr lang="zh-CN" altLang="en-US"/>
          </a:p>
        </p:txBody>
      </p:sp>
    </p:spTree>
    <p:extLst>
      <p:ext uri="{BB962C8B-B14F-4D97-AF65-F5344CB8AC3E}">
        <p14:creationId xmlns:p14="http://schemas.microsoft.com/office/powerpoint/2010/main" val="1214784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C25B8B-3784-46F6-964B-E71104D32574}" type="slidenum">
              <a:rPr lang="zh-CN" altLang="en-US" smtClean="0"/>
              <a:t>21</a:t>
            </a:fld>
            <a:endParaRPr lang="zh-CN" altLang="en-US"/>
          </a:p>
        </p:txBody>
      </p:sp>
    </p:spTree>
    <p:extLst>
      <p:ext uri="{BB962C8B-B14F-4D97-AF65-F5344CB8AC3E}">
        <p14:creationId xmlns:p14="http://schemas.microsoft.com/office/powerpoint/2010/main" val="374652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C25B8B-3784-46F6-964B-E71104D32574}" type="slidenum">
              <a:rPr lang="zh-CN" altLang="en-US" smtClean="0"/>
              <a:t>3</a:t>
            </a:fld>
            <a:endParaRPr lang="zh-CN" altLang="en-US"/>
          </a:p>
        </p:txBody>
      </p:sp>
    </p:spTree>
    <p:extLst>
      <p:ext uri="{BB962C8B-B14F-4D97-AF65-F5344CB8AC3E}">
        <p14:creationId xmlns:p14="http://schemas.microsoft.com/office/powerpoint/2010/main" val="1981661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C25B8B-3784-46F6-964B-E71104D32574}" type="slidenum">
              <a:rPr lang="zh-CN" altLang="en-US" smtClean="0"/>
              <a:t>10</a:t>
            </a:fld>
            <a:endParaRPr lang="zh-CN" altLang="en-US"/>
          </a:p>
        </p:txBody>
      </p:sp>
    </p:spTree>
    <p:extLst>
      <p:ext uri="{BB962C8B-B14F-4D97-AF65-F5344CB8AC3E}">
        <p14:creationId xmlns:p14="http://schemas.microsoft.com/office/powerpoint/2010/main" val="30498833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C25B8B-3784-46F6-964B-E71104D32574}" type="slidenum">
              <a:rPr lang="zh-CN" altLang="en-US" smtClean="0"/>
              <a:t>11</a:t>
            </a:fld>
            <a:endParaRPr lang="zh-CN" altLang="en-US"/>
          </a:p>
        </p:txBody>
      </p:sp>
    </p:spTree>
    <p:extLst>
      <p:ext uri="{BB962C8B-B14F-4D97-AF65-F5344CB8AC3E}">
        <p14:creationId xmlns:p14="http://schemas.microsoft.com/office/powerpoint/2010/main" val="702640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C25B8B-3784-46F6-964B-E71104D32574}" type="slidenum">
              <a:rPr lang="zh-CN" altLang="en-US" smtClean="0"/>
              <a:t>12</a:t>
            </a:fld>
            <a:endParaRPr lang="zh-CN" altLang="en-US"/>
          </a:p>
        </p:txBody>
      </p:sp>
    </p:spTree>
    <p:extLst>
      <p:ext uri="{BB962C8B-B14F-4D97-AF65-F5344CB8AC3E}">
        <p14:creationId xmlns:p14="http://schemas.microsoft.com/office/powerpoint/2010/main" val="3980419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C25B8B-3784-46F6-964B-E71104D32574}" type="slidenum">
              <a:rPr lang="zh-CN" altLang="en-US" smtClean="0"/>
              <a:t>13</a:t>
            </a:fld>
            <a:endParaRPr lang="zh-CN" altLang="en-US"/>
          </a:p>
        </p:txBody>
      </p:sp>
    </p:spTree>
    <p:extLst>
      <p:ext uri="{BB962C8B-B14F-4D97-AF65-F5344CB8AC3E}">
        <p14:creationId xmlns:p14="http://schemas.microsoft.com/office/powerpoint/2010/main" val="1297905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C25B8B-3784-46F6-964B-E71104D32574}" type="slidenum">
              <a:rPr lang="zh-CN" altLang="en-US" smtClean="0"/>
              <a:t>14</a:t>
            </a:fld>
            <a:endParaRPr lang="zh-CN" altLang="en-US"/>
          </a:p>
        </p:txBody>
      </p:sp>
    </p:spTree>
    <p:extLst>
      <p:ext uri="{BB962C8B-B14F-4D97-AF65-F5344CB8AC3E}">
        <p14:creationId xmlns:p14="http://schemas.microsoft.com/office/powerpoint/2010/main" val="680751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C25B8B-3784-46F6-964B-E71104D32574}" type="slidenum">
              <a:rPr lang="zh-CN" altLang="en-US" smtClean="0"/>
              <a:t>15</a:t>
            </a:fld>
            <a:endParaRPr lang="zh-CN" altLang="en-US"/>
          </a:p>
        </p:txBody>
      </p:sp>
    </p:spTree>
    <p:extLst>
      <p:ext uri="{BB962C8B-B14F-4D97-AF65-F5344CB8AC3E}">
        <p14:creationId xmlns:p14="http://schemas.microsoft.com/office/powerpoint/2010/main" val="3666932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C25B8B-3784-46F6-964B-E71104D32574}" type="slidenum">
              <a:rPr lang="zh-CN" altLang="en-US" smtClean="0"/>
              <a:t>20</a:t>
            </a:fld>
            <a:endParaRPr lang="zh-CN" altLang="en-US"/>
          </a:p>
        </p:txBody>
      </p:sp>
    </p:spTree>
    <p:extLst>
      <p:ext uri="{BB962C8B-B14F-4D97-AF65-F5344CB8AC3E}">
        <p14:creationId xmlns:p14="http://schemas.microsoft.com/office/powerpoint/2010/main" val="3481487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E089FB5-4EB1-49B0-A09D-841C3778DD41}" type="datetimeFigureOut">
              <a:rPr lang="zh-CN" altLang="en-US" smtClean="0"/>
              <a:t>2022/4/12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E089FB5-4EB1-49B0-A09D-841C3778DD41}" type="datetimeFigureOut">
              <a:rPr lang="zh-CN" altLang="en-US" smtClean="0"/>
              <a:t>2022/4/12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E089FB5-4EB1-49B0-A09D-841C3778DD41}" type="datetimeFigureOut">
              <a:rPr lang="zh-CN" altLang="en-US" smtClean="0"/>
              <a:t>2022/4/12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0E089FB5-4EB1-49B0-A09D-841C3778DD41}" type="datetimeFigureOut">
              <a:rPr lang="zh-CN" altLang="en-US" smtClean="0"/>
              <a:t>2022/4/12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0E089FB5-4EB1-49B0-A09D-841C3778DD41}" type="datetimeFigureOut">
              <a:rPr lang="zh-CN" altLang="en-US" smtClean="0"/>
              <a:t>2022/4/12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E089FB5-4EB1-49B0-A09D-841C3778DD41}" type="datetimeFigureOut">
              <a:rPr lang="zh-CN" altLang="en-US" smtClean="0"/>
              <a:t>2022/4/12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E089FB5-4EB1-49B0-A09D-841C3778DD41}" type="datetimeFigureOut">
              <a:rPr lang="zh-CN" altLang="en-US" smtClean="0"/>
              <a:t>2022/4/12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E089FB5-4EB1-49B0-A09D-841C3778DD41}" type="datetimeFigureOut">
              <a:rPr lang="zh-CN" altLang="en-US" smtClean="0"/>
              <a:t>2022/4/12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E089FB5-4EB1-49B0-A09D-841C3778DD41}" type="datetimeFigureOut">
              <a:rPr lang="zh-CN" altLang="en-US" smtClean="0"/>
              <a:t>2022/4/12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0E089FB5-4EB1-49B0-A09D-841C3778DD41}" type="datetimeFigureOut">
              <a:rPr lang="zh-CN" altLang="en-US" smtClean="0"/>
              <a:t>2022/4/12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A9A749D-F503-45C3-AA1D-00E0FE3AF12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89FB5-4EB1-49B0-A09D-841C3778DD41}" type="datetimeFigureOut">
              <a:rPr lang="zh-CN" altLang="en-US" smtClean="0"/>
              <a:t>2022/4/12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9A749D-F503-45C3-AA1D-00E0FE3AF12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流程图: 接点 3"/>
          <p:cNvSpPr/>
          <p:nvPr/>
        </p:nvSpPr>
        <p:spPr>
          <a:xfrm>
            <a:off x="-3316755" y="-4576421"/>
            <a:ext cx="7054950" cy="705495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流程图: 接点 4"/>
          <p:cNvSpPr/>
          <p:nvPr/>
        </p:nvSpPr>
        <p:spPr>
          <a:xfrm>
            <a:off x="10210800" y="-853440"/>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流程图: 接点 5"/>
          <p:cNvSpPr/>
          <p:nvPr/>
        </p:nvSpPr>
        <p:spPr>
          <a:xfrm>
            <a:off x="10761880" y="5695949"/>
            <a:ext cx="681991" cy="681991"/>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12"/>
          <p:cNvSpPr/>
          <p:nvPr/>
        </p:nvSpPr>
        <p:spPr>
          <a:xfrm>
            <a:off x="-2293189" y="4989072"/>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6"/>
          <p:cNvSpPr/>
          <p:nvPr/>
        </p:nvSpPr>
        <p:spPr>
          <a:xfrm>
            <a:off x="10989311" y="2478529"/>
            <a:ext cx="382170" cy="38217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接点 7"/>
          <p:cNvSpPr/>
          <p:nvPr/>
        </p:nvSpPr>
        <p:spPr>
          <a:xfrm>
            <a:off x="1042570" y="4698827"/>
            <a:ext cx="580490" cy="58049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接点 8"/>
          <p:cNvSpPr/>
          <p:nvPr/>
        </p:nvSpPr>
        <p:spPr>
          <a:xfrm>
            <a:off x="1172310" y="1223236"/>
            <a:ext cx="450750" cy="450750"/>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730468" y="1646620"/>
            <a:ext cx="1095168" cy="338554"/>
          </a:xfrm>
          <a:prstGeom prst="rect">
            <a:avLst/>
          </a:prstGeom>
          <a:noFill/>
        </p:spPr>
        <p:txBody>
          <a:bodyPr wrap="square" rtlCol="0">
            <a:spAutoFit/>
            <a:scene3d>
              <a:camera prst="orthographicFront"/>
              <a:lightRig rig="threePt" dir="t"/>
            </a:scene3d>
            <a:sp3d contourW="12700"/>
          </a:bodyPr>
          <a:lstStyle/>
          <a:p>
            <a:pPr algn="ctr"/>
            <a:r>
              <a:rPr lang="zh-CN" altLang="en-US" sz="1600" dirty="0">
                <a:solidFill>
                  <a:schemeClr val="bg1"/>
                </a:solidFill>
                <a:latin typeface="Source Han Sans SC" panose="020B0500000000000000" pitchFamily="34" charset="-128"/>
                <a:ea typeface="Source Han Sans SC" panose="020B0500000000000000" pitchFamily="34" charset="-128"/>
                <a:cs typeface="+mn-ea"/>
                <a:sym typeface="OPPOSans R" panose="00020600040101010101" pitchFamily="18" charset="-122"/>
              </a:rPr>
              <a:t>工作总结</a:t>
            </a:r>
          </a:p>
        </p:txBody>
      </p:sp>
      <p:sp>
        <p:nvSpPr>
          <p:cNvPr id="14" name="矩形 13"/>
          <p:cNvSpPr/>
          <p:nvPr/>
        </p:nvSpPr>
        <p:spPr>
          <a:xfrm>
            <a:off x="3852882" y="2914778"/>
            <a:ext cx="4555067" cy="584775"/>
          </a:xfrm>
          <a:prstGeom prst="rect">
            <a:avLst/>
          </a:prstGeom>
          <a:effectLst/>
        </p:spPr>
        <p:txBody>
          <a:bodyPr wrap="square">
            <a:spAutoFit/>
          </a:bodyPr>
          <a:lstStyle/>
          <a:p>
            <a:pPr algn="ctr">
              <a:defRPr/>
            </a:pPr>
            <a:r>
              <a:rPr lang="zh-CN" altLang="en-US" sz="3200" spc="-300" dirty="0">
                <a:solidFill>
                  <a:schemeClr val="bg2">
                    <a:lumMod val="25000"/>
                  </a:schemeClr>
                </a:solidFill>
                <a:effectLst>
                  <a:outerShdw blurRad="76200" dist="88900" dir="2700000" algn="tl" rotWithShape="0">
                    <a:schemeClr val="accent2">
                      <a:alpha val="35000"/>
                    </a:schemeClr>
                  </a:outerShdw>
                </a:effectLst>
                <a:latin typeface="优设标题黑" panose="00000500000000000000" pitchFamily="2" charset="-122"/>
                <a:ea typeface="优设标题黑" panose="00000500000000000000" pitchFamily="2" charset="-122"/>
                <a:cs typeface="OPPOSans L" panose="00020600040101010101" pitchFamily="18" charset="-122"/>
                <a:sym typeface="优设标题黑" panose="00000500000000000000" pitchFamily="2" charset="-122"/>
              </a:rPr>
              <a:t>工作总结</a:t>
            </a:r>
          </a:p>
        </p:txBody>
      </p:sp>
      <p:sp>
        <p:nvSpPr>
          <p:cNvPr id="16" name="矩形: 圆角 23"/>
          <p:cNvSpPr/>
          <p:nvPr/>
        </p:nvSpPr>
        <p:spPr>
          <a:xfrm rot="10800000" flipV="1">
            <a:off x="7119772" y="4584039"/>
            <a:ext cx="3091028" cy="40503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25000"/>
                </a:schemeClr>
              </a:solidFill>
              <a:latin typeface="Source Han Sans SC" panose="020B0500000000000000" pitchFamily="34" charset="-128"/>
              <a:ea typeface="Source Han Sans SC" panose="020B0500000000000000" pitchFamily="34" charset="-128"/>
            </a:endParaRPr>
          </a:p>
        </p:txBody>
      </p:sp>
      <p:sp>
        <p:nvSpPr>
          <p:cNvPr id="17" name="文本框 16"/>
          <p:cNvSpPr txBox="1"/>
          <p:nvPr/>
        </p:nvSpPr>
        <p:spPr>
          <a:xfrm>
            <a:off x="7235358" y="4617279"/>
            <a:ext cx="2859853" cy="338554"/>
          </a:xfrm>
          <a:prstGeom prst="rect">
            <a:avLst/>
          </a:prstGeom>
          <a:noFill/>
        </p:spPr>
        <p:txBody>
          <a:bodyPr wrap="square" rtlCol="0">
            <a:spAutoFit/>
            <a:scene3d>
              <a:camera prst="orthographicFront"/>
              <a:lightRig rig="threePt" dir="t"/>
            </a:scene3d>
            <a:sp3d contourW="12700"/>
          </a:bodyPr>
          <a:lstStyle/>
          <a:p>
            <a:pPr algn="dist"/>
            <a:r>
              <a:rPr lang="zh-CN" altLang="en-US" sz="1600" dirty="0">
                <a:solidFill>
                  <a:schemeClr val="bg1"/>
                </a:solidFill>
                <a:latin typeface="Source Han Sans SC" panose="020B0500000000000000" pitchFamily="34" charset="-128"/>
                <a:ea typeface="宋体" panose="02010600030101010101" pitchFamily="2" charset="-122"/>
                <a:cs typeface="+mn-ea"/>
                <a:sym typeface="OPPOSans R" panose="00020600040101010101" pitchFamily="18" charset="-122"/>
              </a:rPr>
              <a:t>汇报人：谢宇菲</a:t>
            </a:r>
            <a:endParaRPr lang="en-US" altLang="zh-CN" sz="1600" dirty="0">
              <a:solidFill>
                <a:schemeClr val="bg1"/>
              </a:solidFill>
              <a:latin typeface="Source Han Sans SC" panose="020B0500000000000000" pitchFamily="34" charset="-128"/>
              <a:ea typeface="宋体" panose="02010600030101010101" pitchFamily="2" charset="-122"/>
              <a:cs typeface="+mn-ea"/>
              <a:sym typeface="OPPOSans R" panose="00020600040101010101" pitchFamily="18" charset="-122"/>
            </a:endParaRPr>
          </a:p>
        </p:txBody>
      </p:sp>
      <p:grpSp>
        <p:nvGrpSpPr>
          <p:cNvPr id="18" name="组合 17">
            <a:extLst>
              <a:ext uri="{FF2B5EF4-FFF2-40B4-BE49-F238E27FC236}">
                <a16:creationId xmlns:a16="http://schemas.microsoft.com/office/drawing/2014/main" id="{D88C3B72-0D82-4E8C-87F2-1EEED4A8414E}"/>
              </a:ext>
            </a:extLst>
          </p:cNvPr>
          <p:cNvGrpSpPr/>
          <p:nvPr/>
        </p:nvGrpSpPr>
        <p:grpSpPr>
          <a:xfrm>
            <a:off x="6130416" y="1770723"/>
            <a:ext cx="3332964" cy="428902"/>
            <a:chOff x="5365650" y="2023327"/>
            <a:chExt cx="4443951" cy="571869"/>
          </a:xfrm>
        </p:grpSpPr>
        <p:cxnSp>
          <p:nvCxnSpPr>
            <p:cNvPr id="19" name="直接连接符 18">
              <a:extLst>
                <a:ext uri="{FF2B5EF4-FFF2-40B4-BE49-F238E27FC236}">
                  <a16:creationId xmlns:a16="http://schemas.microsoft.com/office/drawing/2014/main" id="{24EE2AF6-085E-4BBB-B8A7-1F5270B1F981}"/>
                </a:ext>
              </a:extLst>
            </p:cNvPr>
            <p:cNvCxnSpPr>
              <a:cxnSpLocks/>
            </p:cNvCxnSpPr>
            <p:nvPr/>
          </p:nvCxnSpPr>
          <p:spPr>
            <a:xfrm flipH="1">
              <a:off x="5657792" y="2595196"/>
              <a:ext cx="3924358"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E88C02F1-990B-4A86-9AF7-5258B830B8D5}"/>
                </a:ext>
              </a:extLst>
            </p:cNvPr>
            <p:cNvSpPr txBox="1"/>
            <p:nvPr/>
          </p:nvSpPr>
          <p:spPr>
            <a:xfrm>
              <a:off x="5365650" y="2023327"/>
              <a:ext cx="4443951" cy="492442"/>
            </a:xfrm>
            <a:prstGeom prst="rect">
              <a:avLst/>
            </a:prstGeom>
            <a:noFill/>
          </p:spPr>
          <p:txBody>
            <a:bodyPr wrap="none" rtlCol="0">
              <a:spAutoFit/>
            </a:bodyPr>
            <a:lstStyle/>
            <a:p>
              <a:r>
                <a:rPr lang="zh-CN" altLang="en-US" dirty="0">
                  <a:solidFill>
                    <a:schemeClr val="tx1">
                      <a:lumMod val="85000"/>
                      <a:lumOff val="15000"/>
                    </a:schemeClr>
                  </a:solidFill>
                  <a:latin typeface="华文中宋" panose="02010600040101010101" pitchFamily="2" charset="-122"/>
                  <a:ea typeface="华文中宋" panose="02010600040101010101" pitchFamily="2" charset="-122"/>
                  <a:cs typeface="+mn-ea"/>
                  <a:sym typeface="+mn-lt"/>
                </a:rPr>
                <a:t> 信息科学与工程学院 电子信息</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721261" y="2439322"/>
              <a:ext cx="9726605" cy="461665"/>
            </a:xfrm>
            <a:prstGeom prst="rect">
              <a:avLst/>
            </a:prstGeom>
            <a:noFill/>
          </p:spPr>
          <p:txBody>
            <a:bodyPr wrap="square" rtlCol="0">
              <a:spAutoFit/>
            </a:bodyPr>
            <a:lstStyle/>
            <a:p>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3" name="文本框 2"/>
          <p:cNvSpPr txBox="1"/>
          <p:nvPr/>
        </p:nvSpPr>
        <p:spPr>
          <a:xfrm>
            <a:off x="4807430" y="425513"/>
            <a:ext cx="2435342" cy="338554"/>
          </a:xfrm>
          <a:prstGeom prst="rect">
            <a:avLst/>
          </a:prstGeom>
          <a:noFill/>
        </p:spPr>
        <p:txBody>
          <a:bodyPr wrap="square" rtlCol="0">
            <a:spAutoFit/>
          </a:bodyPr>
          <a:lstStyle/>
          <a:p>
            <a:r>
              <a:rPr lang="en-US" altLang="zh-CN" sz="1600" dirty="0">
                <a:solidFill>
                  <a:srgbClr val="FFFFFF"/>
                </a:solidFill>
              </a:rPr>
              <a:t>https://www.ypppt.com/</a:t>
            </a:r>
            <a:endParaRPr lang="zh-CN" altLang="en-US" sz="1600" dirty="0">
              <a:solidFill>
                <a:srgbClr val="FFFFFF"/>
              </a:solidFill>
            </a:endParaRPr>
          </a:p>
        </p:txBody>
      </p:sp>
      <p:sp>
        <p:nvSpPr>
          <p:cNvPr id="11" name="文本框 10">
            <a:extLst>
              <a:ext uri="{FF2B5EF4-FFF2-40B4-BE49-F238E27FC236}">
                <a16:creationId xmlns:a16="http://schemas.microsoft.com/office/drawing/2014/main" id="{BC41D514-720D-4216-BFFC-C2091B09A360}"/>
              </a:ext>
            </a:extLst>
          </p:cNvPr>
          <p:cNvSpPr txBox="1"/>
          <p:nvPr/>
        </p:nvSpPr>
        <p:spPr>
          <a:xfrm>
            <a:off x="721262" y="1094417"/>
            <a:ext cx="9726605" cy="830997"/>
          </a:xfrm>
          <a:prstGeom prst="rect">
            <a:avLst/>
          </a:prstGeom>
          <a:noFill/>
        </p:spPr>
        <p:txBody>
          <a:bodyPr wrap="square" rtlCol="0">
            <a:spAutoFit/>
          </a:bodyPr>
          <a:lstStyle/>
          <a:p>
            <a:r>
              <a:rPr lang="en-US" altLang="zh-CN" sz="2400" spc="300" dirty="0">
                <a:solidFill>
                  <a:schemeClr val="tx1">
                    <a:lumMod val="75000"/>
                    <a:lumOff val="25000"/>
                  </a:schemeClr>
                </a:solidFill>
                <a:latin typeface="YouSheBiaoTiHei" pitchFamily="2" charset="-122"/>
                <a:ea typeface="YouSheBiaoTiHei" pitchFamily="2" charset="-122"/>
              </a:rPr>
              <a:t>Acoustic Simulation for Transcranial Focused Ultrasound Using GAN-Based Synthetic CT</a:t>
            </a:r>
            <a:endParaRPr lang="zh-CN" altLang="en-US" sz="2400" spc="300" dirty="0">
              <a:solidFill>
                <a:schemeClr val="tx1">
                  <a:lumMod val="75000"/>
                  <a:lumOff val="25000"/>
                </a:schemeClr>
              </a:solidFill>
              <a:latin typeface="YouSheBiaoTiHei" pitchFamily="2" charset="-122"/>
              <a:ea typeface="YouSheBiaoTiHei" pitchFamily="2" charset="-122"/>
            </a:endParaRPr>
          </a:p>
        </p:txBody>
      </p:sp>
      <p:sp>
        <p:nvSpPr>
          <p:cNvPr id="13" name="文本框 12">
            <a:extLst>
              <a:ext uri="{FF2B5EF4-FFF2-40B4-BE49-F238E27FC236}">
                <a16:creationId xmlns:a16="http://schemas.microsoft.com/office/drawing/2014/main" id="{AFB68347-F790-4A46-8187-DC310CC05D26}"/>
              </a:ext>
            </a:extLst>
          </p:cNvPr>
          <p:cNvSpPr txBox="1"/>
          <p:nvPr/>
        </p:nvSpPr>
        <p:spPr>
          <a:xfrm>
            <a:off x="721261" y="2021852"/>
            <a:ext cx="9877365" cy="461665"/>
          </a:xfrm>
          <a:prstGeom prst="rect">
            <a:avLst/>
          </a:prstGeom>
          <a:noFill/>
        </p:spPr>
        <p:txBody>
          <a:bodyPr wrap="square" rtlCol="0">
            <a:spAutoFit/>
          </a:bodyPr>
          <a:lstStyle/>
          <a:p>
            <a:r>
              <a:rPr lang="zh-CN" altLang="en-US" sz="2400" spc="300" dirty="0">
                <a:solidFill>
                  <a:schemeClr val="tx1">
                    <a:lumMod val="75000"/>
                    <a:lumOff val="25000"/>
                  </a:schemeClr>
                </a:solidFill>
                <a:latin typeface="YouSheBiaoTiHei" pitchFamily="2" charset="-122"/>
                <a:ea typeface="YouSheBiaoTiHei" pitchFamily="2" charset="-122"/>
              </a:rPr>
              <a:t>使用</a:t>
            </a:r>
            <a:r>
              <a:rPr lang="en-US" altLang="zh-CN" sz="2400" spc="300" dirty="0">
                <a:solidFill>
                  <a:schemeClr val="tx1">
                    <a:lumMod val="75000"/>
                    <a:lumOff val="25000"/>
                  </a:schemeClr>
                </a:solidFill>
                <a:latin typeface="YouSheBiaoTiHei" pitchFamily="2" charset="-122"/>
                <a:ea typeface="YouSheBiaoTiHei" pitchFamily="2" charset="-122"/>
              </a:rPr>
              <a:t>MRI</a:t>
            </a:r>
            <a:r>
              <a:rPr lang="zh-CN" altLang="en-US" sz="2400" spc="300" dirty="0">
                <a:solidFill>
                  <a:schemeClr val="tx1">
                    <a:lumMod val="75000"/>
                    <a:lumOff val="25000"/>
                  </a:schemeClr>
                </a:solidFill>
                <a:latin typeface="YouSheBiaoTiHei" pitchFamily="2" charset="-122"/>
                <a:ea typeface="YouSheBiaoTiHei" pitchFamily="2" charset="-122"/>
              </a:rPr>
              <a:t>的</a:t>
            </a:r>
            <a:r>
              <a:rPr lang="en-US" altLang="zh-CN" sz="2400" spc="300" dirty="0">
                <a:solidFill>
                  <a:schemeClr val="tx1">
                    <a:lumMod val="75000"/>
                    <a:lumOff val="25000"/>
                  </a:schemeClr>
                </a:solidFill>
                <a:latin typeface="YouSheBiaoTiHei" pitchFamily="2" charset="-122"/>
                <a:ea typeface="YouSheBiaoTiHei" pitchFamily="2" charset="-122"/>
              </a:rPr>
              <a:t>T1</a:t>
            </a:r>
            <a:r>
              <a:rPr lang="zh-CN" altLang="en-US" sz="2400" spc="300" dirty="0">
                <a:solidFill>
                  <a:schemeClr val="tx1">
                    <a:lumMod val="75000"/>
                    <a:lumOff val="25000"/>
                  </a:schemeClr>
                </a:solidFill>
                <a:latin typeface="YouSheBiaoTiHei" pitchFamily="2" charset="-122"/>
                <a:ea typeface="YouSheBiaoTiHei" pitchFamily="2" charset="-122"/>
              </a:rPr>
              <a:t>模态图像生成</a:t>
            </a:r>
            <a:r>
              <a:rPr lang="en-US" altLang="zh-CN" sz="2400" spc="300" dirty="0">
                <a:solidFill>
                  <a:schemeClr val="tx1">
                    <a:lumMod val="75000"/>
                    <a:lumOff val="25000"/>
                  </a:schemeClr>
                </a:solidFill>
                <a:latin typeface="YouSheBiaoTiHei" pitchFamily="2" charset="-122"/>
                <a:ea typeface="YouSheBiaoTiHei" pitchFamily="2" charset="-122"/>
              </a:rPr>
              <a:t>CT</a:t>
            </a:r>
            <a:r>
              <a:rPr lang="zh-CN" altLang="en-US" sz="2400" spc="300" dirty="0">
                <a:solidFill>
                  <a:schemeClr val="tx1">
                    <a:lumMod val="75000"/>
                    <a:lumOff val="25000"/>
                  </a:schemeClr>
                </a:solidFill>
                <a:latin typeface="YouSheBiaoTiHei" pitchFamily="2" charset="-122"/>
                <a:ea typeface="YouSheBiaoTiHei" pitchFamily="2" charset="-122"/>
              </a:rPr>
              <a:t>图像。</a:t>
            </a:r>
            <a:r>
              <a:rPr lang="en-US" altLang="zh-CN" sz="2400" spc="300" dirty="0">
                <a:solidFill>
                  <a:schemeClr val="tx1">
                    <a:lumMod val="75000"/>
                    <a:lumOff val="25000"/>
                  </a:schemeClr>
                </a:solidFill>
                <a:latin typeface="YouSheBiaoTiHei" pitchFamily="2" charset="-122"/>
                <a:ea typeface="YouSheBiaoTiHei" pitchFamily="2" charset="-122"/>
              </a:rPr>
              <a:t>           </a:t>
            </a:r>
            <a:endParaRPr lang="zh-CN" altLang="en-US" sz="2400" spc="300" dirty="0">
              <a:solidFill>
                <a:schemeClr val="tx1">
                  <a:lumMod val="75000"/>
                  <a:lumOff val="25000"/>
                </a:schemeClr>
              </a:solidFill>
              <a:latin typeface="YouSheBiaoTiHei" pitchFamily="2" charset="-122"/>
              <a:ea typeface="YouSheBiaoTiHei" pitchFamily="2" charset="-122"/>
            </a:endParaRPr>
          </a:p>
        </p:txBody>
      </p:sp>
      <p:pic>
        <p:nvPicPr>
          <p:cNvPr id="5" name="图片 4" descr="手机屏幕截图&#10;&#10;中度可信度描述已自动生成">
            <a:extLst>
              <a:ext uri="{FF2B5EF4-FFF2-40B4-BE49-F238E27FC236}">
                <a16:creationId xmlns:a16="http://schemas.microsoft.com/office/drawing/2014/main" id="{27CD9D69-6DC7-486A-8FB0-EEC0AB7BA5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4558" y="2670154"/>
            <a:ext cx="7240010" cy="2962688"/>
          </a:xfrm>
          <a:prstGeom prst="rect">
            <a:avLst/>
          </a:prstGeom>
        </p:spPr>
      </p:pic>
    </p:spTree>
    <p:extLst>
      <p:ext uri="{BB962C8B-B14F-4D97-AF65-F5344CB8AC3E}">
        <p14:creationId xmlns:p14="http://schemas.microsoft.com/office/powerpoint/2010/main" val="2872567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721261" y="2439322"/>
              <a:ext cx="9726605" cy="461665"/>
            </a:xfrm>
            <a:prstGeom prst="rect">
              <a:avLst/>
            </a:prstGeom>
            <a:noFill/>
          </p:spPr>
          <p:txBody>
            <a:bodyPr wrap="square" rtlCol="0">
              <a:spAutoFit/>
            </a:bodyPr>
            <a:lstStyle/>
            <a:p>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3" name="文本框 2"/>
          <p:cNvSpPr txBox="1"/>
          <p:nvPr/>
        </p:nvSpPr>
        <p:spPr>
          <a:xfrm>
            <a:off x="4807430" y="425513"/>
            <a:ext cx="2435342" cy="338554"/>
          </a:xfrm>
          <a:prstGeom prst="rect">
            <a:avLst/>
          </a:prstGeom>
          <a:noFill/>
        </p:spPr>
        <p:txBody>
          <a:bodyPr wrap="square" rtlCol="0">
            <a:spAutoFit/>
          </a:bodyPr>
          <a:lstStyle/>
          <a:p>
            <a:r>
              <a:rPr lang="en-US" altLang="zh-CN" sz="1600" dirty="0">
                <a:solidFill>
                  <a:srgbClr val="FFFFFF"/>
                </a:solidFill>
              </a:rPr>
              <a:t>https://www.ypppt.com/</a:t>
            </a:r>
            <a:endParaRPr lang="zh-CN" altLang="en-US" sz="1600" dirty="0">
              <a:solidFill>
                <a:srgbClr val="FFFFFF"/>
              </a:solidFill>
            </a:endParaRPr>
          </a:p>
        </p:txBody>
      </p:sp>
      <p:pic>
        <p:nvPicPr>
          <p:cNvPr id="6" name="图片 5" descr="图示&#10;&#10;中度可信度描述已自动生成">
            <a:extLst>
              <a:ext uri="{FF2B5EF4-FFF2-40B4-BE49-F238E27FC236}">
                <a16:creationId xmlns:a16="http://schemas.microsoft.com/office/drawing/2014/main" id="{979D95E2-0ABB-4757-98FB-9BAA2B9778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134" y="971905"/>
            <a:ext cx="8326012" cy="3858163"/>
          </a:xfrm>
          <a:prstGeom prst="rect">
            <a:avLst/>
          </a:prstGeom>
        </p:spPr>
      </p:pic>
      <p:sp>
        <p:nvSpPr>
          <p:cNvPr id="7" name="文本框 6">
            <a:extLst>
              <a:ext uri="{FF2B5EF4-FFF2-40B4-BE49-F238E27FC236}">
                <a16:creationId xmlns:a16="http://schemas.microsoft.com/office/drawing/2014/main" id="{1A5FE983-40F7-4896-BEDC-EF3C12670C35}"/>
              </a:ext>
            </a:extLst>
          </p:cNvPr>
          <p:cNvSpPr txBox="1"/>
          <p:nvPr/>
        </p:nvSpPr>
        <p:spPr>
          <a:xfrm>
            <a:off x="1403967" y="5424877"/>
            <a:ext cx="10470178" cy="646331"/>
          </a:xfrm>
          <a:prstGeom prst="rect">
            <a:avLst/>
          </a:prstGeom>
          <a:noFill/>
        </p:spPr>
        <p:txBody>
          <a:bodyPr wrap="square" rtlCol="0">
            <a:spAutoFit/>
          </a:bodyPr>
          <a:lstStyle/>
          <a:p>
            <a:r>
              <a:rPr lang="zh-CN" altLang="en-US" dirty="0"/>
              <a:t>中间的</a:t>
            </a:r>
            <a:r>
              <a:rPr lang="en-US" altLang="zh-CN" dirty="0"/>
              <a:t>9</a:t>
            </a:r>
            <a:r>
              <a:rPr lang="zh-CN" altLang="en-US" dirty="0"/>
              <a:t>个残差块是为了缓和梯度消失</a:t>
            </a:r>
            <a:endParaRPr lang="en-US" altLang="zh-CN" dirty="0"/>
          </a:p>
          <a:p>
            <a:endParaRPr lang="zh-CN" altLang="en-US" dirty="0"/>
          </a:p>
        </p:txBody>
      </p:sp>
    </p:spTree>
    <p:extLst>
      <p:ext uri="{BB962C8B-B14F-4D97-AF65-F5344CB8AC3E}">
        <p14:creationId xmlns:p14="http://schemas.microsoft.com/office/powerpoint/2010/main" val="2873452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721261" y="2439322"/>
              <a:ext cx="9726605" cy="461665"/>
            </a:xfrm>
            <a:prstGeom prst="rect">
              <a:avLst/>
            </a:prstGeom>
            <a:noFill/>
          </p:spPr>
          <p:txBody>
            <a:bodyPr wrap="square" rtlCol="0">
              <a:spAutoFit/>
            </a:bodyPr>
            <a:lstStyle/>
            <a:p>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3" name="文本框 2"/>
          <p:cNvSpPr txBox="1"/>
          <p:nvPr/>
        </p:nvSpPr>
        <p:spPr>
          <a:xfrm>
            <a:off x="4807430" y="425513"/>
            <a:ext cx="2435342" cy="338554"/>
          </a:xfrm>
          <a:prstGeom prst="rect">
            <a:avLst/>
          </a:prstGeom>
          <a:noFill/>
        </p:spPr>
        <p:txBody>
          <a:bodyPr wrap="square" rtlCol="0">
            <a:spAutoFit/>
          </a:bodyPr>
          <a:lstStyle/>
          <a:p>
            <a:r>
              <a:rPr lang="en-US" altLang="zh-CN" sz="1600" dirty="0">
                <a:solidFill>
                  <a:srgbClr val="FFFFFF"/>
                </a:solidFill>
              </a:rPr>
              <a:t>https://www.ypppt.com/</a:t>
            </a:r>
            <a:endParaRPr lang="zh-CN" altLang="en-US" sz="1600" dirty="0">
              <a:solidFill>
                <a:srgbClr val="FFFFFF"/>
              </a:solidFill>
            </a:endParaRPr>
          </a:p>
        </p:txBody>
      </p:sp>
      <p:sp>
        <p:nvSpPr>
          <p:cNvPr id="11" name="文本框 10">
            <a:extLst>
              <a:ext uri="{FF2B5EF4-FFF2-40B4-BE49-F238E27FC236}">
                <a16:creationId xmlns:a16="http://schemas.microsoft.com/office/drawing/2014/main" id="{BC41D514-720D-4216-BFFC-C2091B09A360}"/>
              </a:ext>
            </a:extLst>
          </p:cNvPr>
          <p:cNvSpPr txBox="1"/>
          <p:nvPr/>
        </p:nvSpPr>
        <p:spPr>
          <a:xfrm>
            <a:off x="721262" y="1094417"/>
            <a:ext cx="9726605" cy="1200329"/>
          </a:xfrm>
          <a:prstGeom prst="rect">
            <a:avLst/>
          </a:prstGeom>
          <a:noFill/>
        </p:spPr>
        <p:txBody>
          <a:bodyPr wrap="square" rtlCol="0">
            <a:spAutoFit/>
          </a:bodyPr>
          <a:lstStyle/>
          <a:p>
            <a:r>
              <a:rPr lang="en-US" altLang="zh-CN" sz="2400" spc="300" dirty="0">
                <a:solidFill>
                  <a:schemeClr val="tx1">
                    <a:lumMod val="75000"/>
                    <a:lumOff val="25000"/>
                  </a:schemeClr>
                </a:solidFill>
                <a:latin typeface="YouSheBiaoTiHei" pitchFamily="2" charset="-122"/>
                <a:ea typeface="YouSheBiaoTiHei" pitchFamily="2" charset="-122"/>
              </a:rPr>
              <a:t>Generating Synthesized Computed Tomography(CT) from Cone-Beam Computed Tomography (CBCT) using </a:t>
            </a:r>
            <a:r>
              <a:rPr lang="en-US" altLang="zh-CN" sz="2400" spc="300" dirty="0" err="1">
                <a:solidFill>
                  <a:schemeClr val="tx1">
                    <a:lumMod val="75000"/>
                    <a:lumOff val="25000"/>
                  </a:schemeClr>
                </a:solidFill>
                <a:latin typeface="YouSheBiaoTiHei" pitchFamily="2" charset="-122"/>
                <a:ea typeface="YouSheBiaoTiHei" pitchFamily="2" charset="-122"/>
              </a:rPr>
              <a:t>CycleGAN</a:t>
            </a:r>
            <a:r>
              <a:rPr lang="en-US" altLang="zh-CN" sz="2400" spc="300" dirty="0">
                <a:solidFill>
                  <a:schemeClr val="tx1">
                    <a:lumMod val="75000"/>
                    <a:lumOff val="25000"/>
                  </a:schemeClr>
                </a:solidFill>
                <a:latin typeface="YouSheBiaoTiHei" pitchFamily="2" charset="-122"/>
                <a:ea typeface="YouSheBiaoTiHei" pitchFamily="2" charset="-122"/>
              </a:rPr>
              <a:t> for Adaptive Radiation Therapy</a:t>
            </a:r>
            <a:endParaRPr lang="zh-CN" altLang="en-US" sz="2400" spc="300" dirty="0">
              <a:solidFill>
                <a:schemeClr val="tx1">
                  <a:lumMod val="75000"/>
                  <a:lumOff val="25000"/>
                </a:schemeClr>
              </a:solidFill>
              <a:latin typeface="YouSheBiaoTiHei" pitchFamily="2" charset="-122"/>
              <a:ea typeface="YouSheBiaoTiHei" pitchFamily="2" charset="-122"/>
            </a:endParaRPr>
          </a:p>
        </p:txBody>
      </p:sp>
      <p:sp>
        <p:nvSpPr>
          <p:cNvPr id="13" name="文本框 12">
            <a:extLst>
              <a:ext uri="{FF2B5EF4-FFF2-40B4-BE49-F238E27FC236}">
                <a16:creationId xmlns:a16="http://schemas.microsoft.com/office/drawing/2014/main" id="{AFB68347-F790-4A46-8187-DC310CC05D26}"/>
              </a:ext>
            </a:extLst>
          </p:cNvPr>
          <p:cNvSpPr txBox="1"/>
          <p:nvPr/>
        </p:nvSpPr>
        <p:spPr>
          <a:xfrm>
            <a:off x="616639" y="2577822"/>
            <a:ext cx="9877365" cy="3693319"/>
          </a:xfrm>
          <a:prstGeom prst="rect">
            <a:avLst/>
          </a:prstGeom>
          <a:noFill/>
        </p:spPr>
        <p:txBody>
          <a:bodyPr wrap="square" rtlCol="0">
            <a:spAutoFit/>
          </a:bodyPr>
          <a:lstStyle/>
          <a:p>
            <a:pPr marL="342900" indent="-342900">
              <a:lnSpc>
                <a:spcPct val="150000"/>
              </a:lnSpc>
              <a:buFont typeface="Wingdings" panose="05000000000000000000" pitchFamily="2" charset="2"/>
              <a:buChar char="l"/>
              <a:defRPr/>
            </a:pPr>
            <a:r>
              <a:rPr lang="zh-CN" altLang="en-US" sz="2000" kern="100" dirty="0">
                <a:latin typeface="等线" panose="02010600030101010101" pitchFamily="2" charset="-122"/>
                <a:cs typeface="Times New Roman" panose="02020603050405020304" pitchFamily="18" charset="0"/>
              </a:rPr>
              <a:t>针对问题：</a:t>
            </a:r>
            <a:r>
              <a:rPr lang="en-US" altLang="zh-CN" sz="2000" kern="100" dirty="0">
                <a:latin typeface="等线" panose="02010600030101010101" pitchFamily="2" charset="-122"/>
                <a:cs typeface="Times New Roman" panose="02020603050405020304" pitchFamily="18" charset="0"/>
              </a:rPr>
              <a:t>CBCT</a:t>
            </a:r>
            <a:r>
              <a:rPr lang="zh-CN" altLang="en-US" sz="2000" kern="100" dirty="0">
                <a:latin typeface="等线" panose="02010600030101010101" pitchFamily="2" charset="-122"/>
                <a:cs typeface="Times New Roman" panose="02020603050405020304" pitchFamily="18" charset="0"/>
              </a:rPr>
              <a:t>有很大的伪影且会导致不准确的</a:t>
            </a:r>
            <a:r>
              <a:rPr lang="en-US" altLang="zh-CN" sz="2000" kern="100" dirty="0">
                <a:latin typeface="等线" panose="02010600030101010101" pitchFamily="2" charset="-122"/>
                <a:cs typeface="Times New Roman" panose="02020603050405020304" pitchFamily="18" charset="0"/>
              </a:rPr>
              <a:t>HU</a:t>
            </a:r>
            <a:r>
              <a:rPr lang="zh-CN" altLang="en-US" sz="2000" kern="100" dirty="0">
                <a:latin typeface="等线" panose="02010600030101010101" pitchFamily="2" charset="-122"/>
                <a:cs typeface="Times New Roman" panose="02020603050405020304" pitchFamily="18" charset="0"/>
              </a:rPr>
              <a:t>值，一般变形计划</a:t>
            </a:r>
            <a:r>
              <a:rPr lang="en-US" altLang="zh-CN" sz="2000" kern="100" dirty="0">
                <a:latin typeface="等线" panose="02010600030101010101" pitchFamily="2" charset="-122"/>
                <a:cs typeface="Times New Roman" panose="02020603050405020304" pitchFamily="18" charset="0"/>
              </a:rPr>
              <a:t>CT</a:t>
            </a:r>
            <a:r>
              <a:rPr lang="zh-CN" altLang="en-US" sz="2000" kern="100" dirty="0">
                <a:latin typeface="等线" panose="02010600030101010101" pitchFamily="2" charset="-122"/>
                <a:cs typeface="Times New Roman" panose="02020603050405020304" pitchFamily="18" charset="0"/>
              </a:rPr>
              <a:t>可以减少伪影和产生准确的</a:t>
            </a:r>
            <a:r>
              <a:rPr lang="en-US" altLang="zh-CN" sz="2000" kern="100" dirty="0">
                <a:latin typeface="等线" panose="02010600030101010101" pitchFamily="2" charset="-122"/>
                <a:cs typeface="Times New Roman" panose="02020603050405020304" pitchFamily="18" charset="0"/>
              </a:rPr>
              <a:t>HU</a:t>
            </a:r>
            <a:r>
              <a:rPr lang="zh-CN" altLang="en-US" sz="2000" kern="100" dirty="0">
                <a:latin typeface="等线" panose="02010600030101010101" pitchFamily="2" charset="-122"/>
                <a:cs typeface="Times New Roman" panose="02020603050405020304" pitchFamily="18" charset="0"/>
              </a:rPr>
              <a:t>值，在使用</a:t>
            </a:r>
            <a:r>
              <a:rPr lang="en-US" altLang="zh-CN" sz="2000" kern="100" dirty="0">
                <a:latin typeface="等线" panose="02010600030101010101" pitchFamily="2" charset="-122"/>
                <a:cs typeface="Times New Roman" panose="02020603050405020304" pitchFamily="18" charset="0"/>
              </a:rPr>
              <a:t>CBCT</a:t>
            </a:r>
            <a:r>
              <a:rPr lang="zh-CN" altLang="en-US" sz="2000" kern="100" dirty="0">
                <a:latin typeface="等线" panose="02010600030101010101" pitchFamily="2" charset="-122"/>
                <a:cs typeface="Times New Roman" panose="02020603050405020304" pitchFamily="18" charset="0"/>
              </a:rPr>
              <a:t>转成</a:t>
            </a:r>
            <a:r>
              <a:rPr lang="en-US" altLang="zh-CN" sz="2000" kern="100" dirty="0">
                <a:latin typeface="等线" panose="02010600030101010101" pitchFamily="2" charset="-122"/>
                <a:cs typeface="Times New Roman" panose="02020603050405020304" pitchFamily="18" charset="0"/>
              </a:rPr>
              <a:t>CT</a:t>
            </a:r>
            <a:r>
              <a:rPr lang="zh-CN" altLang="en-US" sz="2000" kern="100" dirty="0">
                <a:latin typeface="等线" panose="02010600030101010101" pitchFamily="2" charset="-122"/>
                <a:cs typeface="Times New Roman" panose="02020603050405020304" pitchFamily="18" charset="0"/>
              </a:rPr>
              <a:t>的过程中，需要配对的</a:t>
            </a:r>
            <a:r>
              <a:rPr lang="en-US" altLang="zh-CN" sz="2000" kern="100" dirty="0">
                <a:latin typeface="等线" panose="02010600030101010101" pitchFamily="2" charset="-122"/>
                <a:cs typeface="Times New Roman" panose="02020603050405020304" pitchFamily="18" charset="0"/>
              </a:rPr>
              <a:t>CBCT</a:t>
            </a:r>
            <a:r>
              <a:rPr lang="zh-CN" altLang="en-US" sz="2000" kern="100" dirty="0">
                <a:latin typeface="等线" panose="02010600030101010101" pitchFamily="2" charset="-122"/>
                <a:cs typeface="Times New Roman" panose="02020603050405020304" pitchFamily="18" charset="0"/>
              </a:rPr>
              <a:t>和</a:t>
            </a:r>
            <a:r>
              <a:rPr lang="en-US" altLang="zh-CN" sz="2000" kern="100" dirty="0">
                <a:latin typeface="等线" panose="02010600030101010101" pitchFamily="2" charset="-122"/>
                <a:cs typeface="Times New Roman" panose="02020603050405020304" pitchFamily="18" charset="0"/>
              </a:rPr>
              <a:t>CT</a:t>
            </a:r>
            <a:r>
              <a:rPr lang="zh-CN" altLang="en-US" sz="2000" kern="100" dirty="0">
                <a:latin typeface="等线" panose="02010600030101010101" pitchFamily="2" charset="-122"/>
                <a:cs typeface="Times New Roman" panose="02020603050405020304" pitchFamily="18" charset="0"/>
              </a:rPr>
              <a:t>。识别配对数据十分困难。</a:t>
            </a:r>
            <a:endParaRPr lang="en-US" altLang="zh-CN" sz="2000" kern="100" dirty="0">
              <a:latin typeface="等线" panose="02010600030101010101" pitchFamily="2" charset="-122"/>
              <a:cs typeface="Times New Roman" panose="02020603050405020304" pitchFamily="18" charset="0"/>
            </a:endParaRPr>
          </a:p>
          <a:p>
            <a:pPr marL="342900" indent="-342900">
              <a:lnSpc>
                <a:spcPct val="150000"/>
              </a:lnSpc>
              <a:buFont typeface="Wingdings" panose="05000000000000000000" pitchFamily="2" charset="2"/>
              <a:buChar char="l"/>
              <a:defRPr/>
            </a:pPr>
            <a:r>
              <a:rPr lang="zh-CN" altLang="en-US" sz="2000" kern="100" dirty="0">
                <a:latin typeface="等线" panose="02010600030101010101" pitchFamily="2" charset="-122"/>
                <a:cs typeface="Times New Roman" panose="02020603050405020304" pitchFamily="18" charset="0"/>
              </a:rPr>
              <a:t>方法：采用无需配对数据的</a:t>
            </a:r>
            <a:r>
              <a:rPr lang="en-US" altLang="zh-CN" sz="2000" kern="100" dirty="0" err="1">
                <a:latin typeface="等线" panose="02010600030101010101" pitchFamily="2" charset="-122"/>
                <a:cs typeface="Times New Roman" panose="02020603050405020304" pitchFamily="18" charset="0"/>
              </a:rPr>
              <a:t>CycleGAN</a:t>
            </a:r>
            <a:r>
              <a:rPr lang="zh-CN" altLang="en-US" sz="2000" kern="100" dirty="0">
                <a:latin typeface="等线" panose="02010600030101010101" pitchFamily="2" charset="-122"/>
                <a:cs typeface="Times New Roman" panose="02020603050405020304" pitchFamily="18" charset="0"/>
              </a:rPr>
              <a:t>网络来训练网络，以此来达到</a:t>
            </a:r>
            <a:r>
              <a:rPr lang="en-US" altLang="zh-CN" sz="2000" kern="100" dirty="0">
                <a:latin typeface="等线" panose="02010600030101010101" pitchFamily="2" charset="-122"/>
                <a:cs typeface="Times New Roman" panose="02020603050405020304" pitchFamily="18" charset="0"/>
              </a:rPr>
              <a:t>CBCT</a:t>
            </a:r>
            <a:r>
              <a:rPr lang="zh-CN" altLang="en-US" sz="2000" kern="100" dirty="0">
                <a:latin typeface="等线" panose="02010600030101010101" pitchFamily="2" charset="-122"/>
                <a:cs typeface="Times New Roman" panose="02020603050405020304" pitchFamily="18" charset="0"/>
              </a:rPr>
              <a:t>生成</a:t>
            </a:r>
            <a:r>
              <a:rPr lang="en-US" altLang="zh-CN" sz="2000" kern="100" dirty="0">
                <a:latin typeface="等线" panose="02010600030101010101" pitchFamily="2" charset="-122"/>
                <a:cs typeface="Times New Roman" panose="02020603050405020304" pitchFamily="18" charset="0"/>
              </a:rPr>
              <a:t>CT</a:t>
            </a:r>
            <a:r>
              <a:rPr lang="zh-CN" altLang="en-US" sz="2000" kern="100" dirty="0">
                <a:latin typeface="等线" panose="02010600030101010101" pitchFamily="2" charset="-122"/>
                <a:cs typeface="Times New Roman" panose="02020603050405020304" pitchFamily="18" charset="0"/>
              </a:rPr>
              <a:t>，从而减轻</a:t>
            </a:r>
            <a:r>
              <a:rPr lang="en-US" altLang="zh-CN" sz="2000" kern="100" dirty="0">
                <a:latin typeface="等线" panose="02010600030101010101" pitchFamily="2" charset="-122"/>
                <a:cs typeface="Times New Roman" panose="02020603050405020304" pitchFamily="18" charset="0"/>
              </a:rPr>
              <a:t>CBCT</a:t>
            </a:r>
            <a:r>
              <a:rPr lang="zh-CN" altLang="en-US" sz="2000" kern="100" dirty="0">
                <a:latin typeface="等线" panose="02010600030101010101" pitchFamily="2" charset="-122"/>
                <a:cs typeface="Times New Roman" panose="02020603050405020304" pitchFamily="18" charset="0"/>
              </a:rPr>
              <a:t>的伪影，以及获得更准确的</a:t>
            </a:r>
            <a:r>
              <a:rPr lang="en-US" altLang="zh-CN" sz="2000" kern="100" dirty="0">
                <a:latin typeface="等线" panose="02010600030101010101" pitchFamily="2" charset="-122"/>
                <a:cs typeface="Times New Roman" panose="02020603050405020304" pitchFamily="18" charset="0"/>
              </a:rPr>
              <a:t>HU</a:t>
            </a:r>
            <a:r>
              <a:rPr lang="zh-CN" altLang="en-US" sz="2000" kern="100" dirty="0">
                <a:latin typeface="等线" panose="02010600030101010101" pitchFamily="2" charset="-122"/>
                <a:cs typeface="Times New Roman" panose="02020603050405020304" pitchFamily="18" charset="0"/>
              </a:rPr>
              <a:t>值，让后续的剂量计算或者分割的准确率更高。评价</a:t>
            </a:r>
            <a:r>
              <a:rPr lang="en-US" altLang="zh-CN" sz="2000" kern="100" dirty="0">
                <a:latin typeface="等线" panose="02010600030101010101" pitchFamily="2" charset="-122"/>
                <a:cs typeface="Times New Roman" panose="02020603050405020304" pitchFamily="18" charset="0"/>
              </a:rPr>
              <a:t>HU</a:t>
            </a:r>
            <a:r>
              <a:rPr lang="zh-CN" altLang="en-US" sz="2000" kern="100" dirty="0">
                <a:latin typeface="等线" panose="02010600030101010101" pitchFamily="2" charset="-122"/>
                <a:cs typeface="Times New Roman" panose="02020603050405020304" pitchFamily="18" charset="0"/>
              </a:rPr>
              <a:t>准确率的指标：</a:t>
            </a:r>
            <a:r>
              <a:rPr lang="en-US" altLang="zh-CN" sz="2000" kern="100" dirty="0">
                <a:latin typeface="等线" panose="02010600030101010101" pitchFamily="2" charset="-122"/>
                <a:cs typeface="Times New Roman" panose="02020603050405020304" pitchFamily="18" charset="0"/>
              </a:rPr>
              <a:t>MAE</a:t>
            </a:r>
            <a:r>
              <a:rPr lang="zh-CN" altLang="en-US" sz="2000" kern="100" dirty="0">
                <a:latin typeface="等线" panose="02010600030101010101" pitchFamily="2" charset="-122"/>
                <a:cs typeface="Times New Roman" panose="02020603050405020304" pitchFamily="18" charset="0"/>
              </a:rPr>
              <a:t>（平均绝对误差）</a:t>
            </a:r>
            <a:r>
              <a:rPr lang="en-US" altLang="zh-CN" sz="2000" kern="100" dirty="0">
                <a:latin typeface="等线" panose="02010600030101010101" pitchFamily="2" charset="-122"/>
                <a:cs typeface="Times New Roman" panose="02020603050405020304" pitchFamily="18" charset="0"/>
              </a:rPr>
              <a:t>,RMSE</a:t>
            </a:r>
            <a:r>
              <a:rPr lang="zh-CN" altLang="en-US" sz="2000" kern="100" dirty="0">
                <a:latin typeface="等线" panose="02010600030101010101" pitchFamily="2" charset="-122"/>
                <a:cs typeface="Times New Roman" panose="02020603050405020304" pitchFamily="18" charset="0"/>
              </a:rPr>
              <a:t>（根均方误差）</a:t>
            </a:r>
            <a:r>
              <a:rPr lang="en-US" altLang="zh-CN" sz="2000" kern="100" dirty="0">
                <a:latin typeface="等线" panose="02010600030101010101" pitchFamily="2" charset="-122"/>
                <a:cs typeface="Times New Roman" panose="02020603050405020304" pitchFamily="18" charset="0"/>
              </a:rPr>
              <a:t>,SSIM(</a:t>
            </a:r>
            <a:r>
              <a:rPr lang="zh-CN" altLang="en-US" sz="2000" kern="100" dirty="0">
                <a:latin typeface="等线" panose="02010600030101010101" pitchFamily="2" charset="-122"/>
                <a:cs typeface="Times New Roman" panose="02020603050405020304" pitchFamily="18" charset="0"/>
              </a:rPr>
              <a:t>结构相似度</a:t>
            </a:r>
            <a:r>
              <a:rPr lang="en-US" altLang="zh-CN" sz="2000" kern="100" dirty="0">
                <a:latin typeface="等线" panose="02010600030101010101" pitchFamily="2" charset="-122"/>
                <a:cs typeface="Times New Roman" panose="02020603050405020304" pitchFamily="18" charset="0"/>
              </a:rPr>
              <a:t>)</a:t>
            </a:r>
            <a:r>
              <a:rPr lang="zh-CN" altLang="en-US" sz="2000" kern="100" dirty="0">
                <a:latin typeface="等线" panose="02010600030101010101" pitchFamily="2" charset="-122"/>
                <a:cs typeface="Times New Roman" panose="02020603050405020304" pitchFamily="18" charset="0"/>
              </a:rPr>
              <a:t>，</a:t>
            </a:r>
            <a:r>
              <a:rPr lang="en-US" altLang="zh-CN" sz="2000" kern="100" dirty="0">
                <a:latin typeface="等线" panose="02010600030101010101" pitchFamily="2" charset="-122"/>
                <a:cs typeface="Times New Roman" panose="02020603050405020304" pitchFamily="18" charset="0"/>
              </a:rPr>
              <a:t>PSNR(</a:t>
            </a:r>
            <a:r>
              <a:rPr lang="zh-CN" altLang="en-US" sz="2000" kern="100" dirty="0">
                <a:latin typeface="等线" panose="02010600030101010101" pitchFamily="2" charset="-122"/>
                <a:cs typeface="Times New Roman" panose="02020603050405020304" pitchFamily="18" charset="0"/>
              </a:rPr>
              <a:t>峰值信噪比）。</a:t>
            </a:r>
            <a:endParaRPr lang="en-US" altLang="zh-CN" sz="2000" kern="100" dirty="0">
              <a:latin typeface="等线" panose="02010600030101010101" pitchFamily="2" charset="-122"/>
              <a:cs typeface="Times New Roman" panose="02020603050405020304" pitchFamily="18" charset="0"/>
            </a:endParaRPr>
          </a:p>
          <a:p>
            <a:r>
              <a:rPr lang="en-US" altLang="zh-CN" sz="2400" spc="300" dirty="0">
                <a:solidFill>
                  <a:schemeClr val="tx1">
                    <a:lumMod val="75000"/>
                    <a:lumOff val="25000"/>
                  </a:schemeClr>
                </a:solidFill>
                <a:latin typeface="YouSheBiaoTiHei" pitchFamily="2" charset="-122"/>
                <a:ea typeface="YouSheBiaoTiHei" pitchFamily="2" charset="-122"/>
              </a:rPr>
              <a:t>           </a:t>
            </a:r>
            <a:endParaRPr lang="zh-CN" altLang="en-US" sz="2400" spc="300" dirty="0">
              <a:solidFill>
                <a:schemeClr val="tx1">
                  <a:lumMod val="75000"/>
                  <a:lumOff val="25000"/>
                </a:schemeClr>
              </a:solidFill>
              <a:latin typeface="YouSheBiaoTiHei" pitchFamily="2" charset="-122"/>
              <a:ea typeface="YouSheBiaoTiHei" pitchFamily="2" charset="-122"/>
            </a:endParaRPr>
          </a:p>
        </p:txBody>
      </p:sp>
    </p:spTree>
    <p:extLst>
      <p:ext uri="{BB962C8B-B14F-4D97-AF65-F5344CB8AC3E}">
        <p14:creationId xmlns:p14="http://schemas.microsoft.com/office/powerpoint/2010/main" val="238810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4807430" y="425513"/>
            <a:ext cx="2435342" cy="338554"/>
          </a:xfrm>
          <a:prstGeom prst="rect">
            <a:avLst/>
          </a:prstGeom>
          <a:noFill/>
        </p:spPr>
        <p:txBody>
          <a:bodyPr wrap="square" rtlCol="0">
            <a:spAutoFit/>
          </a:bodyPr>
          <a:lstStyle/>
          <a:p>
            <a:r>
              <a:rPr lang="en-US" altLang="zh-CN" sz="1600" dirty="0">
                <a:solidFill>
                  <a:srgbClr val="FFFFFF"/>
                </a:solidFill>
              </a:rPr>
              <a:t>https://www.ypppt.com/</a:t>
            </a:r>
            <a:endParaRPr lang="zh-CN" altLang="en-US" sz="1600" dirty="0">
              <a:solidFill>
                <a:srgbClr val="FFFFFF"/>
              </a:solidFill>
            </a:endParaRPr>
          </a:p>
        </p:txBody>
      </p:sp>
      <p:sp>
        <p:nvSpPr>
          <p:cNvPr id="14" name="文本框 13">
            <a:extLst>
              <a:ext uri="{FF2B5EF4-FFF2-40B4-BE49-F238E27FC236}">
                <a16:creationId xmlns:a16="http://schemas.microsoft.com/office/drawing/2014/main" id="{592C6488-A91C-4740-9BDB-3970A8F84599}"/>
              </a:ext>
            </a:extLst>
          </p:cNvPr>
          <p:cNvSpPr txBox="1"/>
          <p:nvPr/>
        </p:nvSpPr>
        <p:spPr>
          <a:xfrm>
            <a:off x="675128" y="821901"/>
            <a:ext cx="1143072" cy="461665"/>
          </a:xfrm>
          <a:prstGeom prst="rect">
            <a:avLst/>
          </a:prstGeom>
          <a:noFill/>
        </p:spPr>
        <p:txBody>
          <a:bodyPr wrap="square" rtlCol="0">
            <a:spAutoFit/>
          </a:bodyPr>
          <a:lstStyle/>
          <a:p>
            <a:r>
              <a:rPr lang="zh-CN" altLang="en-US" sz="2400" spc="300" dirty="0">
                <a:solidFill>
                  <a:schemeClr val="tx1">
                    <a:lumMod val="75000"/>
                    <a:lumOff val="25000"/>
                  </a:schemeClr>
                </a:solidFill>
                <a:latin typeface="YouSheBiaoTiHei" pitchFamily="2" charset="-122"/>
                <a:ea typeface="YouSheBiaoTiHei" pitchFamily="2" charset="-122"/>
              </a:rPr>
              <a:t>模型</a:t>
            </a:r>
          </a:p>
        </p:txBody>
      </p:sp>
      <p:sp>
        <p:nvSpPr>
          <p:cNvPr id="20" name="Google Shape;86;p19">
            <a:extLst>
              <a:ext uri="{FF2B5EF4-FFF2-40B4-BE49-F238E27FC236}">
                <a16:creationId xmlns:a16="http://schemas.microsoft.com/office/drawing/2014/main" id="{A1360D60-F723-4A69-956F-67989ED95BBF}"/>
              </a:ext>
            </a:extLst>
          </p:cNvPr>
          <p:cNvSpPr txBox="1"/>
          <p:nvPr/>
        </p:nvSpPr>
        <p:spPr>
          <a:xfrm>
            <a:off x="675128" y="1632196"/>
            <a:ext cx="10704074" cy="4960548"/>
          </a:xfrm>
          <a:prstGeom prst="rect">
            <a:avLst/>
          </a:prstGeom>
          <a:noFill/>
          <a:ln>
            <a:noFill/>
          </a:ln>
        </p:spPr>
        <p:txBody>
          <a:bodyPr spcFirstLastPara="1" wrap="square" lIns="91425" tIns="45700" rIns="91425" bIns="45700" anchor="t" anchorCtr="0">
            <a:noAutofit/>
          </a:bodyPr>
          <a:lstStyle/>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defRPr/>
            </a:pPr>
            <a:r>
              <a:rPr lang="zh-CN" altLang="en-US" kern="100" dirty="0">
                <a:latin typeface="等线" panose="02010600030101010101" pitchFamily="2" charset="-122"/>
                <a:ea typeface="等线" panose="02010600030101010101" pitchFamily="2" charset="-122"/>
                <a:cs typeface="Times New Roman" panose="02020603050405020304" pitchFamily="18" charset="0"/>
              </a:rPr>
              <a:t>循环</a:t>
            </a:r>
            <a:r>
              <a:rPr lang="en-US" altLang="zh-CN" kern="100" dirty="0">
                <a:latin typeface="等线" panose="02010600030101010101" pitchFamily="2" charset="-122"/>
                <a:ea typeface="等线" panose="02010600030101010101" pitchFamily="2" charset="-122"/>
                <a:cs typeface="Times New Roman" panose="02020603050405020304" pitchFamily="18" charset="0"/>
              </a:rPr>
              <a:t>1</a:t>
            </a:r>
            <a:r>
              <a:rPr lang="zh-CN" altLang="en-US" kern="100" dirty="0">
                <a:latin typeface="等线" panose="02010600030101010101" pitchFamily="2" charset="-122"/>
                <a:ea typeface="等线" panose="02010600030101010101" pitchFamily="2" charset="-122"/>
                <a:cs typeface="Times New Roman" panose="02020603050405020304" pitchFamily="18" charset="0"/>
              </a:rPr>
              <a:t>：只能保证生成</a:t>
            </a:r>
            <a:r>
              <a:rPr lang="en-US" altLang="zh-CN" kern="100" dirty="0">
                <a:latin typeface="等线" panose="02010600030101010101" pitchFamily="2" charset="-122"/>
                <a:ea typeface="等线" panose="02010600030101010101" pitchFamily="2" charset="-122"/>
                <a:cs typeface="Times New Roman" panose="02020603050405020304" pitchFamily="18" charset="0"/>
              </a:rPr>
              <a:t>CT</a:t>
            </a:r>
            <a:r>
              <a:rPr lang="zh-CN" altLang="en-US" kern="100" dirty="0">
                <a:latin typeface="等线" panose="02010600030101010101" pitchFamily="2" charset="-122"/>
                <a:ea typeface="等线" panose="02010600030101010101" pitchFamily="2" charset="-122"/>
                <a:cs typeface="Times New Roman" panose="02020603050405020304" pitchFamily="18" charset="0"/>
              </a:rPr>
              <a:t>，但不能与对应的</a:t>
            </a:r>
            <a:r>
              <a:rPr lang="en-US" altLang="zh-CN" kern="100" dirty="0" err="1">
                <a:latin typeface="等线" panose="02010600030101010101" pitchFamily="2" charset="-122"/>
                <a:ea typeface="等线" panose="02010600030101010101" pitchFamily="2" charset="-122"/>
                <a:cs typeface="Times New Roman" panose="02020603050405020304" pitchFamily="18" charset="0"/>
              </a:rPr>
              <a:t>pCT</a:t>
            </a:r>
            <a:r>
              <a:rPr lang="zh-CN" altLang="en-US" kern="100" dirty="0">
                <a:latin typeface="等线" panose="02010600030101010101" pitchFamily="2" charset="-122"/>
                <a:ea typeface="等线" panose="02010600030101010101" pitchFamily="2" charset="-122"/>
                <a:cs typeface="Times New Roman" panose="02020603050405020304" pitchFamily="18" charset="0"/>
              </a:rPr>
              <a:t>相一致。</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defRPr/>
            </a:pPr>
            <a:r>
              <a:rPr lang="zh-CN" altLang="en-US" kern="100" dirty="0">
                <a:latin typeface="等线" panose="02010600030101010101" pitchFamily="2" charset="-122"/>
                <a:ea typeface="等线" panose="02010600030101010101" pitchFamily="2" charset="-122"/>
                <a:cs typeface="Times New Roman" panose="02020603050405020304" pitchFamily="18" charset="0"/>
              </a:rPr>
              <a:t>循环</a:t>
            </a:r>
            <a:r>
              <a:rPr lang="en-US" altLang="zh-CN" kern="100" dirty="0">
                <a:latin typeface="等线" panose="02010600030101010101" pitchFamily="2" charset="-122"/>
                <a:ea typeface="等线" panose="02010600030101010101" pitchFamily="2" charset="-122"/>
                <a:cs typeface="Times New Roman" panose="02020603050405020304" pitchFamily="18" charset="0"/>
              </a:rPr>
              <a:t>2</a:t>
            </a:r>
            <a:r>
              <a:rPr lang="zh-CN" altLang="en-US" kern="100" dirty="0">
                <a:latin typeface="等线" panose="02010600030101010101" pitchFamily="2" charset="-122"/>
                <a:ea typeface="等线" panose="02010600030101010101" pitchFamily="2" charset="-122"/>
                <a:cs typeface="Times New Roman" panose="02020603050405020304" pitchFamily="18" charset="0"/>
              </a:rPr>
              <a:t>：由生成的</a:t>
            </a:r>
            <a:r>
              <a:rPr lang="en-US" altLang="zh-CN" kern="100" dirty="0">
                <a:latin typeface="等线" panose="02010600030101010101" pitchFamily="2" charset="-122"/>
                <a:ea typeface="等线" panose="02010600030101010101" pitchFamily="2" charset="-122"/>
                <a:cs typeface="Times New Roman" panose="02020603050405020304" pitchFamily="18" charset="0"/>
              </a:rPr>
              <a:t>CT</a:t>
            </a:r>
            <a:r>
              <a:rPr lang="zh-CN" altLang="en-US" kern="100" dirty="0">
                <a:latin typeface="等线" panose="02010600030101010101" pitchFamily="2" charset="-122"/>
                <a:ea typeface="等线" panose="02010600030101010101" pitchFamily="2" charset="-122"/>
                <a:cs typeface="Times New Roman" panose="02020603050405020304" pitchFamily="18" charset="0"/>
              </a:rPr>
              <a:t>再作为输入恢复为原来的</a:t>
            </a:r>
            <a:r>
              <a:rPr lang="en-US" altLang="zh-CN" kern="100" dirty="0">
                <a:latin typeface="等线" panose="02010600030101010101" pitchFamily="2" charset="-122"/>
                <a:ea typeface="等线" panose="02010600030101010101" pitchFamily="2" charset="-122"/>
                <a:cs typeface="Times New Roman" panose="02020603050405020304" pitchFamily="18" charset="0"/>
              </a:rPr>
              <a:t>CBCT</a:t>
            </a:r>
            <a:r>
              <a:rPr lang="zh-CN" altLang="en-US" kern="100" dirty="0">
                <a:latin typeface="等线" panose="02010600030101010101" pitchFamily="2" charset="-122"/>
                <a:ea typeface="等线" panose="02010600030101010101" pitchFamily="2" charset="-122"/>
                <a:cs typeface="Times New Roman" panose="02020603050405020304" pitchFamily="18" charset="0"/>
              </a:rPr>
              <a:t>，就对生成的</a:t>
            </a:r>
            <a:r>
              <a:rPr lang="en-US" altLang="zh-CN" kern="100" dirty="0">
                <a:latin typeface="等线" panose="02010600030101010101" pitchFamily="2" charset="-122"/>
                <a:ea typeface="等线" panose="02010600030101010101" pitchFamily="2" charset="-122"/>
                <a:cs typeface="Times New Roman" panose="02020603050405020304" pitchFamily="18" charset="0"/>
              </a:rPr>
              <a:t>CT</a:t>
            </a:r>
            <a:r>
              <a:rPr lang="zh-CN" altLang="en-US" kern="100" dirty="0">
                <a:latin typeface="等线" panose="02010600030101010101" pitchFamily="2" charset="-122"/>
                <a:ea typeface="等线" panose="02010600030101010101" pitchFamily="2" charset="-122"/>
                <a:cs typeface="Times New Roman" panose="02020603050405020304" pitchFamily="18" charset="0"/>
              </a:rPr>
              <a:t>形成一种约束，使得生成的</a:t>
            </a:r>
            <a:r>
              <a:rPr lang="en-US" altLang="zh-CN" kern="100" dirty="0">
                <a:latin typeface="等线" panose="02010600030101010101" pitchFamily="2" charset="-122"/>
                <a:ea typeface="等线" panose="02010600030101010101" pitchFamily="2" charset="-122"/>
                <a:cs typeface="Times New Roman" panose="02020603050405020304" pitchFamily="18" charset="0"/>
              </a:rPr>
              <a:t>CT</a:t>
            </a:r>
            <a:r>
              <a:rPr lang="zh-CN" altLang="en-US" kern="100" dirty="0">
                <a:latin typeface="等线" panose="02010600030101010101" pitchFamily="2" charset="-122"/>
                <a:ea typeface="等线" panose="02010600030101010101" pitchFamily="2" charset="-122"/>
                <a:cs typeface="Times New Roman" panose="02020603050405020304" pitchFamily="18" charset="0"/>
              </a:rPr>
              <a:t>与</a:t>
            </a:r>
            <a:r>
              <a:rPr lang="en-US" altLang="zh-CN" kern="100" dirty="0" err="1">
                <a:latin typeface="等线" panose="02010600030101010101" pitchFamily="2" charset="-122"/>
                <a:ea typeface="等线" panose="02010600030101010101" pitchFamily="2" charset="-122"/>
                <a:cs typeface="Times New Roman" panose="02020603050405020304" pitchFamily="18" charset="0"/>
              </a:rPr>
              <a:t>pCT</a:t>
            </a:r>
            <a:r>
              <a:rPr lang="zh-CN" altLang="en-US" kern="100" dirty="0">
                <a:latin typeface="等线" panose="02010600030101010101" pitchFamily="2" charset="-122"/>
                <a:ea typeface="等线" panose="02010600030101010101" pitchFamily="2" charset="-122"/>
                <a:cs typeface="Times New Roman" panose="02020603050405020304" pitchFamily="18" charset="0"/>
              </a:rPr>
              <a:t>相一致。</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descr="白板上的文字&#10;&#10;描述已自动生成">
            <a:extLst>
              <a:ext uri="{FF2B5EF4-FFF2-40B4-BE49-F238E27FC236}">
                <a16:creationId xmlns:a16="http://schemas.microsoft.com/office/drawing/2014/main" id="{4D5FE047-451A-47AB-ABF6-34DBE84741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285" y="2206638"/>
            <a:ext cx="9702800" cy="2670048"/>
          </a:xfrm>
          <a:prstGeom prst="rect">
            <a:avLst/>
          </a:prstGeom>
        </p:spPr>
      </p:pic>
    </p:spTree>
    <p:extLst>
      <p:ext uri="{BB962C8B-B14F-4D97-AF65-F5344CB8AC3E}">
        <p14:creationId xmlns:p14="http://schemas.microsoft.com/office/powerpoint/2010/main" val="2967985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4807430" y="425513"/>
            <a:ext cx="2435342" cy="338554"/>
          </a:xfrm>
          <a:prstGeom prst="rect">
            <a:avLst/>
          </a:prstGeom>
          <a:noFill/>
        </p:spPr>
        <p:txBody>
          <a:bodyPr wrap="square" rtlCol="0">
            <a:spAutoFit/>
          </a:bodyPr>
          <a:lstStyle/>
          <a:p>
            <a:r>
              <a:rPr lang="en-US" altLang="zh-CN" sz="1600" dirty="0">
                <a:solidFill>
                  <a:srgbClr val="FFFFFF"/>
                </a:solidFill>
              </a:rPr>
              <a:t>https://www.ypppt.com/</a:t>
            </a:r>
            <a:endParaRPr lang="zh-CN" altLang="en-US" sz="1600" dirty="0">
              <a:solidFill>
                <a:srgbClr val="FFFFFF"/>
              </a:solidFill>
            </a:endParaRPr>
          </a:p>
        </p:txBody>
      </p:sp>
      <p:sp>
        <p:nvSpPr>
          <p:cNvPr id="14" name="文本框 13">
            <a:extLst>
              <a:ext uri="{FF2B5EF4-FFF2-40B4-BE49-F238E27FC236}">
                <a16:creationId xmlns:a16="http://schemas.microsoft.com/office/drawing/2014/main" id="{592C6488-A91C-4740-9BDB-3970A8F84599}"/>
              </a:ext>
            </a:extLst>
          </p:cNvPr>
          <p:cNvSpPr txBox="1"/>
          <p:nvPr/>
        </p:nvSpPr>
        <p:spPr>
          <a:xfrm>
            <a:off x="675128" y="821901"/>
            <a:ext cx="1143072" cy="461665"/>
          </a:xfrm>
          <a:prstGeom prst="rect">
            <a:avLst/>
          </a:prstGeom>
          <a:noFill/>
        </p:spPr>
        <p:txBody>
          <a:bodyPr wrap="square" rtlCol="0">
            <a:spAutoFit/>
          </a:bodyPr>
          <a:lstStyle/>
          <a:p>
            <a:r>
              <a:rPr lang="zh-CN" altLang="en-US" sz="2400" spc="300" dirty="0">
                <a:solidFill>
                  <a:schemeClr val="tx1">
                    <a:lumMod val="75000"/>
                    <a:lumOff val="25000"/>
                  </a:schemeClr>
                </a:solidFill>
                <a:latin typeface="YouSheBiaoTiHei" pitchFamily="2" charset="-122"/>
                <a:ea typeface="YouSheBiaoTiHei" pitchFamily="2" charset="-122"/>
              </a:rPr>
              <a:t>模型</a:t>
            </a:r>
          </a:p>
        </p:txBody>
      </p:sp>
      <p:sp>
        <p:nvSpPr>
          <p:cNvPr id="20" name="Google Shape;86;p19">
            <a:extLst>
              <a:ext uri="{FF2B5EF4-FFF2-40B4-BE49-F238E27FC236}">
                <a16:creationId xmlns:a16="http://schemas.microsoft.com/office/drawing/2014/main" id="{A1360D60-F723-4A69-956F-67989ED95BBF}"/>
              </a:ext>
            </a:extLst>
          </p:cNvPr>
          <p:cNvSpPr txBox="1"/>
          <p:nvPr/>
        </p:nvSpPr>
        <p:spPr>
          <a:xfrm>
            <a:off x="675128" y="1558342"/>
            <a:ext cx="10704074" cy="4960548"/>
          </a:xfrm>
          <a:prstGeom prst="rect">
            <a:avLst/>
          </a:prstGeom>
          <a:noFill/>
          <a:ln>
            <a:noFill/>
          </a:ln>
        </p:spPr>
        <p:txBody>
          <a:bodyPr spcFirstLastPara="1" wrap="square" lIns="91425" tIns="45700" rIns="91425" bIns="45700" anchor="t" anchorCtr="0">
            <a:noAutofit/>
          </a:bodyPr>
          <a:lstStyle/>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3836DFF9-1F78-4F3F-9F2E-E000617929F5}"/>
              </a:ext>
            </a:extLst>
          </p:cNvPr>
          <p:cNvPicPr>
            <a:picLocks noChangeAspect="1"/>
          </p:cNvPicPr>
          <p:nvPr/>
        </p:nvPicPr>
        <p:blipFill>
          <a:blip r:embed="rId3"/>
          <a:stretch>
            <a:fillRect/>
          </a:stretch>
        </p:blipFill>
        <p:spPr>
          <a:xfrm>
            <a:off x="519094" y="1607766"/>
            <a:ext cx="10839450" cy="4191000"/>
          </a:xfrm>
          <a:prstGeom prst="rect">
            <a:avLst/>
          </a:prstGeom>
        </p:spPr>
      </p:pic>
    </p:spTree>
    <p:extLst>
      <p:ext uri="{BB962C8B-B14F-4D97-AF65-F5344CB8AC3E}">
        <p14:creationId xmlns:p14="http://schemas.microsoft.com/office/powerpoint/2010/main" val="4016516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4807430" y="425513"/>
            <a:ext cx="2435342" cy="338554"/>
          </a:xfrm>
          <a:prstGeom prst="rect">
            <a:avLst/>
          </a:prstGeom>
          <a:noFill/>
        </p:spPr>
        <p:txBody>
          <a:bodyPr wrap="square" rtlCol="0">
            <a:spAutoFit/>
          </a:bodyPr>
          <a:lstStyle/>
          <a:p>
            <a:r>
              <a:rPr lang="en-US" altLang="zh-CN" sz="1600" dirty="0">
                <a:solidFill>
                  <a:srgbClr val="FFFFFF"/>
                </a:solidFill>
              </a:rPr>
              <a:t>https://www.ypppt.com/</a:t>
            </a:r>
            <a:endParaRPr lang="zh-CN" altLang="en-US" sz="1600" dirty="0">
              <a:solidFill>
                <a:srgbClr val="FFFFFF"/>
              </a:solidFill>
            </a:endParaRPr>
          </a:p>
        </p:txBody>
      </p:sp>
      <p:sp>
        <p:nvSpPr>
          <p:cNvPr id="14" name="文本框 13">
            <a:extLst>
              <a:ext uri="{FF2B5EF4-FFF2-40B4-BE49-F238E27FC236}">
                <a16:creationId xmlns:a16="http://schemas.microsoft.com/office/drawing/2014/main" id="{592C6488-A91C-4740-9BDB-3970A8F84599}"/>
              </a:ext>
            </a:extLst>
          </p:cNvPr>
          <p:cNvSpPr txBox="1"/>
          <p:nvPr/>
        </p:nvSpPr>
        <p:spPr>
          <a:xfrm>
            <a:off x="675128" y="821901"/>
            <a:ext cx="1143072" cy="461665"/>
          </a:xfrm>
          <a:prstGeom prst="rect">
            <a:avLst/>
          </a:prstGeom>
          <a:noFill/>
        </p:spPr>
        <p:txBody>
          <a:bodyPr wrap="square" rtlCol="0">
            <a:spAutoFit/>
          </a:bodyPr>
          <a:lstStyle/>
          <a:p>
            <a:r>
              <a:rPr lang="zh-CN" altLang="en-US" sz="2400" spc="300" dirty="0">
                <a:solidFill>
                  <a:schemeClr val="tx1">
                    <a:lumMod val="75000"/>
                    <a:lumOff val="25000"/>
                  </a:schemeClr>
                </a:solidFill>
                <a:latin typeface="YouSheBiaoTiHei" pitchFamily="2" charset="-122"/>
                <a:ea typeface="YouSheBiaoTiHei" pitchFamily="2" charset="-122"/>
              </a:rPr>
              <a:t>模型</a:t>
            </a:r>
          </a:p>
        </p:txBody>
      </p:sp>
      <p:sp>
        <p:nvSpPr>
          <p:cNvPr id="20" name="Google Shape;86;p19">
            <a:extLst>
              <a:ext uri="{FF2B5EF4-FFF2-40B4-BE49-F238E27FC236}">
                <a16:creationId xmlns:a16="http://schemas.microsoft.com/office/drawing/2014/main" id="{A1360D60-F723-4A69-956F-67989ED95BBF}"/>
              </a:ext>
            </a:extLst>
          </p:cNvPr>
          <p:cNvSpPr txBox="1"/>
          <p:nvPr/>
        </p:nvSpPr>
        <p:spPr>
          <a:xfrm>
            <a:off x="675128" y="1558342"/>
            <a:ext cx="10704074" cy="4960548"/>
          </a:xfrm>
          <a:prstGeom prst="rect">
            <a:avLst/>
          </a:prstGeom>
          <a:noFill/>
          <a:ln>
            <a:noFill/>
          </a:ln>
        </p:spPr>
        <p:txBody>
          <a:bodyPr spcFirstLastPara="1" wrap="square" lIns="91425" tIns="45700" rIns="91425" bIns="45700" anchor="t" anchorCtr="0">
            <a:noAutofit/>
          </a:bodyPr>
          <a:lstStyle/>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r>
              <a:rPr lang="zh-CN" altLang="en-US" b="0" i="0" dirty="0">
                <a:solidFill>
                  <a:srgbClr val="303A4E"/>
                </a:solidFill>
                <a:effectLst/>
                <a:latin typeface="PINGFANGM"/>
              </a:rPr>
              <a:t>判别器使用</a:t>
            </a:r>
            <a:r>
              <a:rPr lang="en-US" altLang="zh-CN" b="0" i="0" dirty="0">
                <a:solidFill>
                  <a:srgbClr val="303A4E"/>
                </a:solidFill>
                <a:effectLst/>
                <a:latin typeface="PINGFANGM"/>
              </a:rPr>
              <a:t>142*142</a:t>
            </a:r>
            <a:r>
              <a:rPr lang="zh-CN" altLang="en-US" b="0" i="0" dirty="0">
                <a:solidFill>
                  <a:srgbClr val="303A4E"/>
                </a:solidFill>
                <a:effectLst/>
                <a:latin typeface="PINGFANGM"/>
              </a:rPr>
              <a:t>的</a:t>
            </a:r>
            <a:r>
              <a:rPr lang="en-US" altLang="zh-CN" b="0" i="0" dirty="0" err="1">
                <a:solidFill>
                  <a:srgbClr val="303A4E"/>
                </a:solidFill>
                <a:effectLst/>
                <a:latin typeface="PINGFANGM"/>
              </a:rPr>
              <a:t>patchGAN</a:t>
            </a:r>
            <a:r>
              <a:rPr lang="zh-CN" altLang="en-US" b="0" i="0" dirty="0">
                <a:solidFill>
                  <a:srgbClr val="303A4E"/>
                </a:solidFill>
                <a:effectLst/>
                <a:latin typeface="PINGFANGM"/>
              </a:rPr>
              <a:t>，输入数据使</a:t>
            </a:r>
            <a:r>
              <a:rPr lang="en-US" altLang="zh-CN" b="0" i="0" dirty="0">
                <a:solidFill>
                  <a:srgbClr val="303A4E"/>
                </a:solidFill>
                <a:effectLst/>
                <a:latin typeface="PINGFANGM"/>
              </a:rPr>
              <a:t>512*512*1</a:t>
            </a:r>
            <a:r>
              <a:rPr lang="zh-CN" altLang="en-US" b="0" i="0" dirty="0">
                <a:solidFill>
                  <a:srgbClr val="303A4E"/>
                </a:solidFill>
                <a:effectLst/>
                <a:latin typeface="PINGFANGM"/>
              </a:rPr>
              <a:t>，输出数据使</a:t>
            </a:r>
            <a:r>
              <a:rPr lang="en-US" altLang="zh-CN" b="0" i="0" dirty="0">
                <a:solidFill>
                  <a:srgbClr val="303A4E"/>
                </a:solidFill>
                <a:effectLst/>
                <a:latin typeface="PINGFANGM"/>
              </a:rPr>
              <a:t>32*32*1.</a:t>
            </a:r>
            <a:r>
              <a:rPr lang="zh-CN" altLang="en-US" b="0" i="0" dirty="0">
                <a:solidFill>
                  <a:srgbClr val="303A4E"/>
                </a:solidFill>
                <a:effectLst/>
                <a:latin typeface="PINGFANGM"/>
              </a:rPr>
              <a:t>。</a:t>
            </a:r>
            <a:endParaRPr lang="en-US" altLang="zh-CN" b="0" i="0" dirty="0">
              <a:solidFill>
                <a:srgbClr val="303A4E"/>
              </a:solidFill>
              <a:effectLst/>
              <a:latin typeface="PINGFANGM"/>
            </a:endParaRPr>
          </a:p>
          <a:p>
            <a:pPr algn="just">
              <a:lnSpc>
                <a:spcPct val="150000"/>
              </a:lnSpc>
              <a:defRPr/>
            </a:pPr>
            <a:r>
              <a:rPr lang="en-US" altLang="zh-CN" dirty="0">
                <a:solidFill>
                  <a:srgbClr val="303A4E"/>
                </a:solidFill>
                <a:latin typeface="PINGFANGM"/>
              </a:rPr>
              <a:t>142*142</a:t>
            </a:r>
            <a:r>
              <a:rPr lang="zh-CN" altLang="en-US" dirty="0">
                <a:solidFill>
                  <a:srgbClr val="303A4E"/>
                </a:solidFill>
                <a:latin typeface="PINGFANGM"/>
              </a:rPr>
              <a:t>是指感受野。</a:t>
            </a:r>
            <a:endParaRPr lang="en-US" altLang="zh-CN" b="0" i="0" dirty="0">
              <a:solidFill>
                <a:srgbClr val="303A4E"/>
              </a:solidFill>
              <a:effectLst/>
              <a:latin typeface="PINGFANGM"/>
            </a:endParaRPr>
          </a:p>
          <a:p>
            <a:pPr algn="just">
              <a:lnSpc>
                <a:spcPct val="150000"/>
              </a:lnSpc>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8" name="图片 7" descr="图表, 箱线图&#10;&#10;描述已自动生成">
            <a:extLst>
              <a:ext uri="{FF2B5EF4-FFF2-40B4-BE49-F238E27FC236}">
                <a16:creationId xmlns:a16="http://schemas.microsoft.com/office/drawing/2014/main" id="{C6863894-7FA2-4B68-BF97-B6A9F7E36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5101" y="1749551"/>
            <a:ext cx="7250408" cy="2957989"/>
          </a:xfrm>
          <a:prstGeom prst="rect">
            <a:avLst/>
          </a:prstGeom>
        </p:spPr>
      </p:pic>
    </p:spTree>
    <p:extLst>
      <p:ext uri="{BB962C8B-B14F-4D97-AF65-F5344CB8AC3E}">
        <p14:creationId xmlns:p14="http://schemas.microsoft.com/office/powerpoint/2010/main" val="3991424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09201" y="287761"/>
              <a:ext cx="2341134" cy="461665"/>
            </a:xfrm>
            <a:prstGeom prst="rect">
              <a:avLst/>
            </a:prstGeom>
            <a:noFill/>
          </p:spPr>
          <p:txBody>
            <a:bodyPr wrap="square" rtlCol="0">
              <a:spAutoFit/>
            </a:bodyPr>
            <a:lstStyle/>
            <a:p>
              <a:pPr algn="dist"/>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20" name="Google Shape;86;p19">
            <a:extLst>
              <a:ext uri="{FF2B5EF4-FFF2-40B4-BE49-F238E27FC236}">
                <a16:creationId xmlns:a16="http://schemas.microsoft.com/office/drawing/2014/main" id="{8F451706-23C3-4803-9494-5A946453C1ED}"/>
              </a:ext>
            </a:extLst>
          </p:cNvPr>
          <p:cNvSpPr txBox="1"/>
          <p:nvPr/>
        </p:nvSpPr>
        <p:spPr>
          <a:xfrm>
            <a:off x="677453" y="794841"/>
            <a:ext cx="1645064" cy="434269"/>
          </a:xfrm>
          <a:prstGeom prst="rect">
            <a:avLst/>
          </a:prstGeom>
          <a:noFill/>
          <a:ln>
            <a:noFill/>
          </a:ln>
        </p:spPr>
        <p:txBody>
          <a:bodyPr spcFirstLastPara="1" wrap="square" lIns="91425" tIns="45700" rIns="91425" bIns="45700" anchor="t" anchorCtr="0">
            <a:noAutofit/>
          </a:bodyPr>
          <a:lstStyle/>
          <a:p>
            <a:pPr marR="0" lvl="0" indent="0">
              <a:spcBef>
                <a:spcPts val="0"/>
              </a:spcBef>
              <a:spcAft>
                <a:spcPts val="0"/>
              </a:spcAft>
              <a:buNone/>
            </a:pPr>
            <a:r>
              <a:rPr lang="zh-CN" altLang="en-US" sz="2400" spc="300" dirty="0">
                <a:solidFill>
                  <a:schemeClr val="tx1">
                    <a:lumMod val="75000"/>
                    <a:lumOff val="25000"/>
                  </a:schemeClr>
                </a:solidFill>
                <a:ea typeface="YouSheBiaoTiHei" pitchFamily="2" charset="-122"/>
                <a:sym typeface="Lato"/>
              </a:rPr>
              <a:t>模型</a:t>
            </a:r>
            <a:endParaRPr sz="2400" spc="300" dirty="0">
              <a:solidFill>
                <a:schemeClr val="tx1">
                  <a:lumMod val="75000"/>
                  <a:lumOff val="25000"/>
                </a:schemeClr>
              </a:solidFill>
              <a:ea typeface="YouSheBiaoTiHei" pitchFamily="2" charset="-122"/>
              <a:sym typeface="Lato"/>
            </a:endParaRPr>
          </a:p>
        </p:txBody>
      </p:sp>
      <p:sp>
        <p:nvSpPr>
          <p:cNvPr id="23" name="Google Shape;86;p19">
            <a:extLst>
              <a:ext uri="{FF2B5EF4-FFF2-40B4-BE49-F238E27FC236}">
                <a16:creationId xmlns:a16="http://schemas.microsoft.com/office/drawing/2014/main" id="{803DC731-E1BF-4D5F-9A28-3A0BD9E7B9C7}"/>
              </a:ext>
            </a:extLst>
          </p:cNvPr>
          <p:cNvSpPr txBox="1"/>
          <p:nvPr/>
        </p:nvSpPr>
        <p:spPr>
          <a:xfrm>
            <a:off x="546627" y="1294591"/>
            <a:ext cx="10704074" cy="4960548"/>
          </a:xfrm>
          <a:prstGeom prst="rect">
            <a:avLst/>
          </a:prstGeom>
          <a:noFill/>
          <a:ln>
            <a:noFill/>
          </a:ln>
        </p:spPr>
        <p:txBody>
          <a:bodyPr spcFirstLastPara="1" wrap="square" lIns="91425" tIns="45700" rIns="91425" bIns="45700" anchor="t" anchorCtr="0">
            <a:noAutofit/>
          </a:bodyPr>
          <a:lstStyle/>
          <a:p>
            <a:pPr marL="285750" indent="-285750" algn="just">
              <a:lnSpc>
                <a:spcPct val="150000"/>
              </a:lnSpc>
              <a:buFont typeface="Wingdings" panose="05000000000000000000" pitchFamily="2" charset="2"/>
              <a:buChar char="l"/>
              <a:defRPr/>
            </a:pPr>
            <a:r>
              <a:rPr lang="zh-CN" altLang="en-US" dirty="0">
                <a:solidFill>
                  <a:srgbClr val="303A4E"/>
                </a:solidFill>
                <a:latin typeface="PINGFANGM"/>
              </a:rPr>
              <a:t>模型配置</a:t>
            </a:r>
            <a:endParaRPr lang="en-US" altLang="zh-CN" dirty="0">
              <a:solidFill>
                <a:srgbClr val="303A4E"/>
              </a:solidFill>
              <a:latin typeface="PINGFANGM"/>
            </a:endParaRPr>
          </a:p>
          <a:p>
            <a:pPr algn="just">
              <a:lnSpc>
                <a:spcPct val="150000"/>
              </a:lnSpc>
              <a:defRPr/>
            </a:pPr>
            <a:r>
              <a:rPr lang="zh-CN" altLang="en-US" dirty="0">
                <a:solidFill>
                  <a:srgbClr val="303A4E"/>
                </a:solidFill>
                <a:latin typeface="PINGFANGM"/>
              </a:rPr>
              <a:t>优化器：</a:t>
            </a:r>
            <a:r>
              <a:rPr lang="en-US" altLang="zh-CN" dirty="0">
                <a:solidFill>
                  <a:srgbClr val="303A4E"/>
                </a:solidFill>
                <a:latin typeface="PINGFANGM"/>
              </a:rPr>
              <a:t>Adam</a:t>
            </a:r>
          </a:p>
          <a:p>
            <a:pPr algn="just">
              <a:lnSpc>
                <a:spcPct val="150000"/>
              </a:lnSpc>
              <a:defRPr/>
            </a:pPr>
            <a:r>
              <a:rPr lang="en-US" altLang="zh-CN" dirty="0">
                <a:solidFill>
                  <a:srgbClr val="303A4E"/>
                </a:solidFill>
                <a:latin typeface="PINGFANGM"/>
              </a:rPr>
              <a:t>Lr:0.0002</a:t>
            </a:r>
          </a:p>
          <a:p>
            <a:pPr algn="just">
              <a:lnSpc>
                <a:spcPct val="150000"/>
              </a:lnSpc>
              <a:defRPr/>
            </a:pPr>
            <a:r>
              <a:rPr lang="en-US" altLang="zh-CN" dirty="0" err="1">
                <a:solidFill>
                  <a:srgbClr val="303A4E"/>
                </a:solidFill>
                <a:latin typeface="PINGFANGM"/>
              </a:rPr>
              <a:t>LeakyReLU</a:t>
            </a:r>
            <a:r>
              <a:rPr lang="en-US" altLang="zh-CN" dirty="0">
                <a:solidFill>
                  <a:srgbClr val="303A4E"/>
                </a:solidFill>
                <a:latin typeface="PINGFANGM"/>
              </a:rPr>
              <a:t> (</a:t>
            </a:r>
            <a:r>
              <a:rPr lang="zh-CN" altLang="en-US" dirty="0">
                <a:solidFill>
                  <a:srgbClr val="303A4E"/>
                </a:solidFill>
                <a:latin typeface="PINGFANGM"/>
              </a:rPr>
              <a:t>斜率</a:t>
            </a:r>
            <a:r>
              <a:rPr lang="en-US" altLang="zh-CN" dirty="0">
                <a:solidFill>
                  <a:srgbClr val="303A4E"/>
                </a:solidFill>
                <a:latin typeface="PINGFANGM"/>
              </a:rPr>
              <a:t>0.2</a:t>
            </a:r>
            <a:r>
              <a:rPr lang="zh-CN" altLang="en-US" dirty="0">
                <a:solidFill>
                  <a:srgbClr val="303A4E"/>
                </a:solidFill>
                <a:latin typeface="PINGFANGM"/>
              </a:rPr>
              <a:t>）</a:t>
            </a:r>
            <a:endParaRPr lang="en-US" altLang="zh-CN" dirty="0">
              <a:solidFill>
                <a:srgbClr val="303A4E"/>
              </a:solidFill>
              <a:latin typeface="PINGFANGM"/>
            </a:endParaRPr>
          </a:p>
          <a:p>
            <a:pPr algn="just">
              <a:lnSpc>
                <a:spcPct val="150000"/>
              </a:lnSpc>
              <a:defRPr/>
            </a:pPr>
            <a:r>
              <a:rPr lang="zh-CN" altLang="en-US" dirty="0">
                <a:solidFill>
                  <a:srgbClr val="303A4E"/>
                </a:solidFill>
                <a:latin typeface="PINGFANGM"/>
              </a:rPr>
              <a:t>权重：采用</a:t>
            </a:r>
            <a:r>
              <a:rPr lang="en-US" altLang="zh-CN" dirty="0">
                <a:solidFill>
                  <a:srgbClr val="303A4E"/>
                </a:solidFill>
                <a:latin typeface="PINGFANGM"/>
              </a:rPr>
              <a:t>mean=0,std=0.002</a:t>
            </a:r>
            <a:r>
              <a:rPr lang="zh-CN" altLang="en-US" dirty="0">
                <a:solidFill>
                  <a:srgbClr val="303A4E"/>
                </a:solidFill>
                <a:latin typeface="PINGFANGM"/>
              </a:rPr>
              <a:t>的随机正态初始化器</a:t>
            </a:r>
            <a:endParaRPr lang="en-US" altLang="zh-CN" dirty="0">
              <a:solidFill>
                <a:srgbClr val="303A4E"/>
              </a:solidFill>
              <a:latin typeface="PINGFANGM"/>
            </a:endParaRPr>
          </a:p>
          <a:p>
            <a:pPr algn="just">
              <a:lnSpc>
                <a:spcPct val="150000"/>
              </a:lnSpc>
              <a:defRPr/>
            </a:pPr>
            <a:r>
              <a:rPr lang="zh-CN" altLang="en-US" dirty="0">
                <a:solidFill>
                  <a:srgbClr val="303A4E"/>
                </a:solidFill>
                <a:latin typeface="PINGFANGM"/>
              </a:rPr>
              <a:t>损失函数：对抗损失</a:t>
            </a:r>
            <a:r>
              <a:rPr lang="en-US" altLang="zh-CN" dirty="0">
                <a:solidFill>
                  <a:srgbClr val="303A4E"/>
                </a:solidFill>
                <a:latin typeface="PINGFANGM"/>
              </a:rPr>
              <a:t>+</a:t>
            </a:r>
            <a:r>
              <a:rPr lang="zh-CN" altLang="en-US" dirty="0">
                <a:solidFill>
                  <a:srgbClr val="303A4E"/>
                </a:solidFill>
                <a:latin typeface="PINGFANGM"/>
              </a:rPr>
              <a:t>循环一致性损失</a:t>
            </a:r>
            <a:r>
              <a:rPr lang="en-US" altLang="zh-CN" dirty="0">
                <a:solidFill>
                  <a:srgbClr val="303A4E"/>
                </a:solidFill>
                <a:latin typeface="PINGFANGM"/>
              </a:rPr>
              <a:t>+</a:t>
            </a:r>
            <a:r>
              <a:rPr lang="zh-CN" altLang="en-US" dirty="0">
                <a:solidFill>
                  <a:srgbClr val="303A4E"/>
                </a:solidFill>
                <a:latin typeface="PINGFANGM"/>
              </a:rPr>
              <a:t>身份映射损失</a:t>
            </a:r>
            <a:endParaRPr lang="en-US" altLang="zh-CN" dirty="0">
              <a:solidFill>
                <a:srgbClr val="303A4E"/>
              </a:solidFill>
              <a:latin typeface="PINGFANGM"/>
            </a:endParaRPr>
          </a:p>
          <a:p>
            <a:pPr algn="just">
              <a:lnSpc>
                <a:spcPct val="150000"/>
              </a:lnSpc>
              <a:defRPr/>
            </a:pPr>
            <a:r>
              <a:rPr lang="en-US" altLang="zh-CN" dirty="0">
                <a:solidFill>
                  <a:srgbClr val="303A4E"/>
                </a:solidFill>
                <a:latin typeface="PINGFANGM"/>
              </a:rPr>
              <a:t>                      </a:t>
            </a:r>
            <a:r>
              <a:rPr lang="zh-CN" altLang="en-US" dirty="0">
                <a:solidFill>
                  <a:srgbClr val="303A4E"/>
                </a:solidFill>
                <a:latin typeface="PINGFANGM"/>
              </a:rPr>
              <a:t>对抗损失：让生成的</a:t>
            </a:r>
            <a:r>
              <a:rPr lang="en-US" altLang="zh-CN" dirty="0" err="1">
                <a:solidFill>
                  <a:srgbClr val="303A4E"/>
                </a:solidFill>
                <a:latin typeface="PINGFANGM"/>
              </a:rPr>
              <a:t>sCT</a:t>
            </a:r>
            <a:r>
              <a:rPr lang="zh-CN" altLang="en-US" dirty="0">
                <a:solidFill>
                  <a:srgbClr val="303A4E"/>
                </a:solidFill>
                <a:latin typeface="PINGFANGM"/>
              </a:rPr>
              <a:t>靠近</a:t>
            </a:r>
            <a:r>
              <a:rPr lang="en-US" altLang="zh-CN" dirty="0" err="1">
                <a:solidFill>
                  <a:srgbClr val="303A4E"/>
                </a:solidFill>
                <a:latin typeface="PINGFANGM"/>
              </a:rPr>
              <a:t>pCT</a:t>
            </a:r>
            <a:r>
              <a:rPr lang="zh-CN" altLang="en-US" dirty="0">
                <a:solidFill>
                  <a:srgbClr val="303A4E"/>
                </a:solidFill>
                <a:latin typeface="PINGFANGM"/>
              </a:rPr>
              <a:t>的标签，让生成的</a:t>
            </a:r>
            <a:r>
              <a:rPr lang="en-US" altLang="zh-CN" dirty="0" err="1">
                <a:solidFill>
                  <a:srgbClr val="303A4E"/>
                </a:solidFill>
                <a:latin typeface="PINGFANGM"/>
              </a:rPr>
              <a:t>sCBCT</a:t>
            </a:r>
            <a:r>
              <a:rPr lang="zh-CN" altLang="en-US" dirty="0">
                <a:solidFill>
                  <a:srgbClr val="303A4E"/>
                </a:solidFill>
                <a:latin typeface="PINGFANGM"/>
              </a:rPr>
              <a:t>靠近</a:t>
            </a:r>
            <a:r>
              <a:rPr lang="en-US" altLang="zh-CN" dirty="0">
                <a:solidFill>
                  <a:srgbClr val="303A4E"/>
                </a:solidFill>
                <a:latin typeface="PINGFANGM"/>
              </a:rPr>
              <a:t>CBCT</a:t>
            </a:r>
            <a:r>
              <a:rPr lang="zh-CN" altLang="en-US" dirty="0">
                <a:solidFill>
                  <a:srgbClr val="303A4E"/>
                </a:solidFill>
                <a:latin typeface="PINGFANGM"/>
              </a:rPr>
              <a:t>的标签。总的来说使得生成的图最大限度被判别器判别为真。（</a:t>
            </a:r>
            <a:r>
              <a:rPr lang="en-US" altLang="zh-CN" dirty="0">
                <a:solidFill>
                  <a:srgbClr val="303A4E"/>
                </a:solidFill>
                <a:latin typeface="PINGFANGM"/>
              </a:rPr>
              <a:t>MSE</a:t>
            </a:r>
            <a:r>
              <a:rPr lang="zh-CN" altLang="en-US" dirty="0">
                <a:solidFill>
                  <a:srgbClr val="303A4E"/>
                </a:solidFill>
                <a:latin typeface="PINGFANGM"/>
              </a:rPr>
              <a:t>）</a:t>
            </a:r>
            <a:endParaRPr lang="en-US" altLang="zh-CN" dirty="0">
              <a:solidFill>
                <a:srgbClr val="303A4E"/>
              </a:solidFill>
              <a:latin typeface="PINGFANGM"/>
            </a:endParaRPr>
          </a:p>
          <a:p>
            <a:pPr algn="just">
              <a:lnSpc>
                <a:spcPct val="150000"/>
              </a:lnSpc>
              <a:defRPr/>
            </a:pPr>
            <a:r>
              <a:rPr lang="en-US" altLang="zh-CN" dirty="0">
                <a:solidFill>
                  <a:srgbClr val="303A4E"/>
                </a:solidFill>
                <a:latin typeface="PINGFANGM"/>
              </a:rPr>
              <a:t>                      </a:t>
            </a:r>
            <a:r>
              <a:rPr lang="zh-CN" altLang="en-US" dirty="0">
                <a:solidFill>
                  <a:srgbClr val="303A4E"/>
                </a:solidFill>
                <a:latin typeface="PINGFANGM"/>
              </a:rPr>
              <a:t>循环一致性损失：是原始的</a:t>
            </a:r>
            <a:r>
              <a:rPr lang="en-US" altLang="zh-CN" dirty="0">
                <a:solidFill>
                  <a:srgbClr val="303A4E"/>
                </a:solidFill>
                <a:latin typeface="PINGFANGM"/>
              </a:rPr>
              <a:t>CBCT</a:t>
            </a:r>
            <a:r>
              <a:rPr lang="zh-CN" altLang="en-US" dirty="0">
                <a:solidFill>
                  <a:srgbClr val="303A4E"/>
                </a:solidFill>
                <a:latin typeface="PINGFANGM"/>
              </a:rPr>
              <a:t>图与生成</a:t>
            </a:r>
            <a:r>
              <a:rPr lang="en-US" altLang="zh-CN" dirty="0" err="1">
                <a:solidFill>
                  <a:srgbClr val="303A4E"/>
                </a:solidFill>
                <a:latin typeface="PINGFANGM"/>
              </a:rPr>
              <a:t>sCT</a:t>
            </a:r>
            <a:r>
              <a:rPr lang="zh-CN" altLang="en-US" dirty="0">
                <a:solidFill>
                  <a:srgbClr val="303A4E"/>
                </a:solidFill>
                <a:latin typeface="PINGFANGM"/>
              </a:rPr>
              <a:t>后在通过第二个生成器恢复出</a:t>
            </a:r>
            <a:r>
              <a:rPr lang="en-US" altLang="zh-CN" dirty="0" err="1">
                <a:solidFill>
                  <a:srgbClr val="303A4E"/>
                </a:solidFill>
                <a:latin typeface="PINGFANGM"/>
              </a:rPr>
              <a:t>sCBCT</a:t>
            </a:r>
            <a:r>
              <a:rPr lang="zh-CN" altLang="en-US" dirty="0">
                <a:solidFill>
                  <a:srgbClr val="303A4E"/>
                </a:solidFill>
                <a:latin typeface="PINGFANGM"/>
              </a:rPr>
              <a:t>之间的损失。</a:t>
            </a:r>
            <a:endParaRPr lang="en-US" altLang="zh-CN" dirty="0">
              <a:solidFill>
                <a:srgbClr val="303A4E"/>
              </a:solidFill>
              <a:latin typeface="PINGFANGM"/>
            </a:endParaRPr>
          </a:p>
          <a:p>
            <a:pPr algn="just">
              <a:lnSpc>
                <a:spcPct val="150000"/>
              </a:lnSpc>
              <a:defRPr/>
            </a:pPr>
            <a:r>
              <a:rPr lang="en-US" altLang="zh-CN" b="0" i="0" dirty="0">
                <a:solidFill>
                  <a:srgbClr val="303A4E"/>
                </a:solidFill>
                <a:effectLst/>
                <a:latin typeface="PINGFANGM"/>
              </a:rPr>
              <a:t>                      </a:t>
            </a:r>
            <a:r>
              <a:rPr lang="zh-CN" altLang="en-US" b="0" i="0" dirty="0">
                <a:solidFill>
                  <a:srgbClr val="303A4E"/>
                </a:solidFill>
                <a:effectLst/>
                <a:latin typeface="PINGFANGM"/>
              </a:rPr>
              <a:t>身份映射损失： 是将原始的图输入生成器中生成的图，与原始的图之间的损失。</a:t>
            </a:r>
            <a:r>
              <a:rPr lang="en-US" altLang="zh-CN" b="0" i="0" dirty="0">
                <a:solidFill>
                  <a:srgbClr val="303A4E"/>
                </a:solidFill>
                <a:effectLst/>
                <a:latin typeface="PINGFANGM"/>
              </a:rPr>
              <a:t>(MAE)       </a:t>
            </a: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marL="285750" indent="-285750" algn="just">
              <a:lnSpc>
                <a:spcPct val="150000"/>
              </a:lnSpc>
              <a:buFont typeface="Wingdings" panose="05000000000000000000" pitchFamily="2" charset="2"/>
              <a:buChar char="l"/>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23408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09201" y="287761"/>
              <a:ext cx="2341134" cy="461665"/>
            </a:xfrm>
            <a:prstGeom prst="rect">
              <a:avLst/>
            </a:prstGeom>
            <a:noFill/>
          </p:spPr>
          <p:txBody>
            <a:bodyPr wrap="square" rtlCol="0">
              <a:spAutoFit/>
            </a:bodyPr>
            <a:lstStyle/>
            <a:p>
              <a:pPr algn="dist"/>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20" name="Google Shape;86;p19">
            <a:extLst>
              <a:ext uri="{FF2B5EF4-FFF2-40B4-BE49-F238E27FC236}">
                <a16:creationId xmlns:a16="http://schemas.microsoft.com/office/drawing/2014/main" id="{8F451706-23C3-4803-9494-5A946453C1ED}"/>
              </a:ext>
            </a:extLst>
          </p:cNvPr>
          <p:cNvSpPr txBox="1"/>
          <p:nvPr/>
        </p:nvSpPr>
        <p:spPr>
          <a:xfrm>
            <a:off x="677453" y="794841"/>
            <a:ext cx="1645064" cy="434269"/>
          </a:xfrm>
          <a:prstGeom prst="rect">
            <a:avLst/>
          </a:prstGeom>
          <a:noFill/>
          <a:ln>
            <a:noFill/>
          </a:ln>
        </p:spPr>
        <p:txBody>
          <a:bodyPr spcFirstLastPara="1" wrap="square" lIns="91425" tIns="45700" rIns="91425" bIns="45700" anchor="t" anchorCtr="0">
            <a:noAutofit/>
          </a:bodyPr>
          <a:lstStyle/>
          <a:p>
            <a:pPr marR="0" lvl="0" indent="0">
              <a:spcBef>
                <a:spcPts val="0"/>
              </a:spcBef>
              <a:spcAft>
                <a:spcPts val="0"/>
              </a:spcAft>
              <a:buNone/>
            </a:pPr>
            <a:r>
              <a:rPr lang="zh-CN" altLang="en-US" sz="2400" spc="300" dirty="0">
                <a:solidFill>
                  <a:schemeClr val="tx1">
                    <a:lumMod val="75000"/>
                    <a:lumOff val="25000"/>
                  </a:schemeClr>
                </a:solidFill>
                <a:ea typeface="YouSheBiaoTiHei" pitchFamily="2" charset="-122"/>
                <a:sym typeface="Lato"/>
              </a:rPr>
              <a:t>模型</a:t>
            </a:r>
            <a:endParaRPr sz="2400" spc="300" dirty="0">
              <a:solidFill>
                <a:schemeClr val="tx1">
                  <a:lumMod val="75000"/>
                  <a:lumOff val="25000"/>
                </a:schemeClr>
              </a:solidFill>
              <a:ea typeface="YouSheBiaoTiHei" pitchFamily="2" charset="-122"/>
              <a:sym typeface="Lato"/>
            </a:endParaRPr>
          </a:p>
        </p:txBody>
      </p:sp>
      <p:sp>
        <p:nvSpPr>
          <p:cNvPr id="23" name="Google Shape;86;p19">
            <a:extLst>
              <a:ext uri="{FF2B5EF4-FFF2-40B4-BE49-F238E27FC236}">
                <a16:creationId xmlns:a16="http://schemas.microsoft.com/office/drawing/2014/main" id="{803DC731-E1BF-4D5F-9A28-3A0BD9E7B9C7}"/>
              </a:ext>
            </a:extLst>
          </p:cNvPr>
          <p:cNvSpPr txBox="1"/>
          <p:nvPr/>
        </p:nvSpPr>
        <p:spPr>
          <a:xfrm>
            <a:off x="546627" y="1294591"/>
            <a:ext cx="10704074" cy="4960548"/>
          </a:xfrm>
          <a:prstGeom prst="rect">
            <a:avLst/>
          </a:prstGeom>
          <a:noFill/>
          <a:ln>
            <a:noFill/>
          </a:ln>
        </p:spPr>
        <p:txBody>
          <a:bodyPr spcFirstLastPara="1" wrap="square" lIns="91425" tIns="45700" rIns="91425" bIns="45700" anchor="t" anchorCtr="0">
            <a:noAutofit/>
          </a:bodyPr>
          <a:lstStyle/>
          <a:p>
            <a:pPr marL="285750" indent="-285750" algn="just">
              <a:lnSpc>
                <a:spcPct val="150000"/>
              </a:lnSpc>
              <a:buFont typeface="Wingdings" panose="05000000000000000000" pitchFamily="2" charset="2"/>
              <a:buChar char="l"/>
              <a:defRPr/>
            </a:pPr>
            <a:r>
              <a:rPr lang="zh-CN" altLang="en-US" dirty="0">
                <a:solidFill>
                  <a:srgbClr val="303A4E"/>
                </a:solidFill>
                <a:latin typeface="PINGFANGM"/>
              </a:rPr>
              <a:t>结果</a:t>
            </a: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r>
              <a:rPr lang="zh-CN" altLang="en-US" b="0" i="0" dirty="0">
                <a:solidFill>
                  <a:srgbClr val="303A4E"/>
                </a:solidFill>
                <a:effectLst/>
                <a:latin typeface="PINGFANGM"/>
              </a:rPr>
              <a:t>相对原来的</a:t>
            </a:r>
            <a:r>
              <a:rPr lang="en-US" altLang="zh-CN" b="0" i="0" dirty="0">
                <a:solidFill>
                  <a:srgbClr val="303A4E"/>
                </a:solidFill>
                <a:effectLst/>
                <a:latin typeface="PINGFANGM"/>
              </a:rPr>
              <a:t>CBCT</a:t>
            </a:r>
            <a:r>
              <a:rPr lang="zh-CN" altLang="en-US" b="0" i="0" dirty="0">
                <a:solidFill>
                  <a:srgbClr val="303A4E"/>
                </a:solidFill>
                <a:effectLst/>
                <a:latin typeface="PINGFANGM"/>
              </a:rPr>
              <a:t>，生成的</a:t>
            </a:r>
            <a:r>
              <a:rPr lang="en-US" altLang="zh-CN" b="0" i="0" dirty="0" err="1">
                <a:solidFill>
                  <a:srgbClr val="303A4E"/>
                </a:solidFill>
                <a:effectLst/>
                <a:latin typeface="PINGFANGM"/>
              </a:rPr>
              <a:t>sCT</a:t>
            </a:r>
            <a:r>
              <a:rPr lang="zh-CN" altLang="en-US" b="0" i="0" dirty="0">
                <a:solidFill>
                  <a:srgbClr val="303A4E"/>
                </a:solidFill>
                <a:effectLst/>
                <a:latin typeface="PINGFANGM"/>
              </a:rPr>
              <a:t>图在和</a:t>
            </a:r>
            <a:r>
              <a:rPr lang="en-US" altLang="zh-CN" b="0" i="0" dirty="0">
                <a:solidFill>
                  <a:srgbClr val="303A4E"/>
                </a:solidFill>
                <a:effectLst/>
                <a:latin typeface="PINGFANGM"/>
              </a:rPr>
              <a:t>CBCT</a:t>
            </a:r>
            <a:r>
              <a:rPr lang="zh-CN" altLang="en-US" b="0" i="0" dirty="0">
                <a:solidFill>
                  <a:srgbClr val="303A4E"/>
                </a:solidFill>
                <a:effectLst/>
                <a:latin typeface="PINGFANGM"/>
              </a:rPr>
              <a:t>保持相同的解剖结构的基础上，伪影大大减少</a:t>
            </a:r>
            <a:r>
              <a:rPr lang="en-US" altLang="zh-CN" b="0" i="0" dirty="0">
                <a:solidFill>
                  <a:srgbClr val="303A4E"/>
                </a:solidFill>
                <a:effectLst/>
                <a:latin typeface="PINGFANGM"/>
              </a:rPr>
              <a:t>.</a:t>
            </a: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marL="285750" indent="-285750" algn="just">
              <a:lnSpc>
                <a:spcPct val="150000"/>
              </a:lnSpc>
              <a:buFont typeface="Wingdings" panose="05000000000000000000" pitchFamily="2" charset="2"/>
              <a:buChar char="l"/>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descr="图片包含 游戏机&#10;&#10;描述已自动生成">
            <a:extLst>
              <a:ext uri="{FF2B5EF4-FFF2-40B4-BE49-F238E27FC236}">
                <a16:creationId xmlns:a16="http://schemas.microsoft.com/office/drawing/2014/main" id="{F72806DE-B080-4083-A499-3F65DE54E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221" y="621004"/>
            <a:ext cx="6476769" cy="5007666"/>
          </a:xfrm>
          <a:prstGeom prst="rect">
            <a:avLst/>
          </a:prstGeom>
        </p:spPr>
      </p:pic>
    </p:spTree>
    <p:extLst>
      <p:ext uri="{BB962C8B-B14F-4D97-AF65-F5344CB8AC3E}">
        <p14:creationId xmlns:p14="http://schemas.microsoft.com/office/powerpoint/2010/main" val="91304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09201" y="287761"/>
              <a:ext cx="2341134" cy="461665"/>
            </a:xfrm>
            <a:prstGeom prst="rect">
              <a:avLst/>
            </a:prstGeom>
            <a:noFill/>
          </p:spPr>
          <p:txBody>
            <a:bodyPr wrap="square" rtlCol="0">
              <a:spAutoFit/>
            </a:bodyPr>
            <a:lstStyle/>
            <a:p>
              <a:pPr algn="dist"/>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20" name="Google Shape;86;p19">
            <a:extLst>
              <a:ext uri="{FF2B5EF4-FFF2-40B4-BE49-F238E27FC236}">
                <a16:creationId xmlns:a16="http://schemas.microsoft.com/office/drawing/2014/main" id="{8F451706-23C3-4803-9494-5A946453C1ED}"/>
              </a:ext>
            </a:extLst>
          </p:cNvPr>
          <p:cNvSpPr txBox="1"/>
          <p:nvPr/>
        </p:nvSpPr>
        <p:spPr>
          <a:xfrm>
            <a:off x="677453" y="794841"/>
            <a:ext cx="1645064" cy="434269"/>
          </a:xfrm>
          <a:prstGeom prst="rect">
            <a:avLst/>
          </a:prstGeom>
          <a:noFill/>
          <a:ln>
            <a:noFill/>
          </a:ln>
        </p:spPr>
        <p:txBody>
          <a:bodyPr spcFirstLastPara="1" wrap="square" lIns="91425" tIns="45700" rIns="91425" bIns="45700" anchor="t" anchorCtr="0">
            <a:noAutofit/>
          </a:bodyPr>
          <a:lstStyle/>
          <a:p>
            <a:pPr marR="0" lvl="0" indent="0">
              <a:spcBef>
                <a:spcPts val="0"/>
              </a:spcBef>
              <a:spcAft>
                <a:spcPts val="0"/>
              </a:spcAft>
              <a:buNone/>
            </a:pPr>
            <a:r>
              <a:rPr lang="zh-CN" altLang="en-US" sz="2400" spc="300" dirty="0">
                <a:solidFill>
                  <a:schemeClr val="tx1">
                    <a:lumMod val="75000"/>
                    <a:lumOff val="25000"/>
                  </a:schemeClr>
                </a:solidFill>
                <a:ea typeface="YouSheBiaoTiHei" pitchFamily="2" charset="-122"/>
                <a:sym typeface="Lato"/>
              </a:rPr>
              <a:t>模型</a:t>
            </a:r>
            <a:endParaRPr sz="2400" spc="300" dirty="0">
              <a:solidFill>
                <a:schemeClr val="tx1">
                  <a:lumMod val="75000"/>
                  <a:lumOff val="25000"/>
                </a:schemeClr>
              </a:solidFill>
              <a:ea typeface="YouSheBiaoTiHei" pitchFamily="2" charset="-122"/>
              <a:sym typeface="Lato"/>
            </a:endParaRPr>
          </a:p>
        </p:txBody>
      </p:sp>
      <p:sp>
        <p:nvSpPr>
          <p:cNvPr id="23" name="Google Shape;86;p19">
            <a:extLst>
              <a:ext uri="{FF2B5EF4-FFF2-40B4-BE49-F238E27FC236}">
                <a16:creationId xmlns:a16="http://schemas.microsoft.com/office/drawing/2014/main" id="{803DC731-E1BF-4D5F-9A28-3A0BD9E7B9C7}"/>
              </a:ext>
            </a:extLst>
          </p:cNvPr>
          <p:cNvSpPr txBox="1"/>
          <p:nvPr/>
        </p:nvSpPr>
        <p:spPr>
          <a:xfrm>
            <a:off x="546627" y="1294591"/>
            <a:ext cx="10704074" cy="4960548"/>
          </a:xfrm>
          <a:prstGeom prst="rect">
            <a:avLst/>
          </a:prstGeom>
          <a:noFill/>
          <a:ln>
            <a:noFill/>
          </a:ln>
        </p:spPr>
        <p:txBody>
          <a:bodyPr spcFirstLastPara="1" wrap="square" lIns="91425" tIns="45700" rIns="91425" bIns="45700" anchor="t" anchorCtr="0">
            <a:noAutofit/>
          </a:bodyPr>
          <a:lstStyle/>
          <a:p>
            <a:pPr marL="285750" indent="-285750" algn="just">
              <a:lnSpc>
                <a:spcPct val="150000"/>
              </a:lnSpc>
              <a:buFont typeface="Wingdings" panose="05000000000000000000" pitchFamily="2" charset="2"/>
              <a:buChar char="l"/>
              <a:defRPr/>
            </a:pPr>
            <a:r>
              <a:rPr lang="zh-CN" altLang="en-US" dirty="0">
                <a:solidFill>
                  <a:srgbClr val="303A4E"/>
                </a:solidFill>
                <a:latin typeface="PINGFANGM"/>
              </a:rPr>
              <a:t>结果</a:t>
            </a: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marL="285750" indent="-285750" algn="just">
              <a:lnSpc>
                <a:spcPct val="150000"/>
              </a:lnSpc>
              <a:buFont typeface="Wingdings" panose="05000000000000000000" pitchFamily="2" charset="2"/>
              <a:buChar char="l"/>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659827A1-C566-49FA-9608-377407F99885}"/>
              </a:ext>
            </a:extLst>
          </p:cNvPr>
          <p:cNvPicPr>
            <a:picLocks noChangeAspect="1"/>
          </p:cNvPicPr>
          <p:nvPr/>
        </p:nvPicPr>
        <p:blipFill>
          <a:blip r:embed="rId2"/>
          <a:stretch>
            <a:fillRect/>
          </a:stretch>
        </p:blipFill>
        <p:spPr>
          <a:xfrm>
            <a:off x="1899479" y="1052734"/>
            <a:ext cx="7112000" cy="1474258"/>
          </a:xfrm>
          <a:prstGeom prst="rect">
            <a:avLst/>
          </a:prstGeom>
        </p:spPr>
      </p:pic>
      <p:pic>
        <p:nvPicPr>
          <p:cNvPr id="7" name="图片 6" descr="图形用户界面&#10;&#10;描述已自动生成">
            <a:extLst>
              <a:ext uri="{FF2B5EF4-FFF2-40B4-BE49-F238E27FC236}">
                <a16:creationId xmlns:a16="http://schemas.microsoft.com/office/drawing/2014/main" id="{79489543-9843-48FC-A28B-B0BF5DBFE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9247" y="2526992"/>
            <a:ext cx="5969856" cy="4196569"/>
          </a:xfrm>
          <a:prstGeom prst="rect">
            <a:avLst/>
          </a:prstGeom>
        </p:spPr>
      </p:pic>
    </p:spTree>
    <p:extLst>
      <p:ext uri="{BB962C8B-B14F-4D97-AF65-F5344CB8AC3E}">
        <p14:creationId xmlns:p14="http://schemas.microsoft.com/office/powerpoint/2010/main" val="2970960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09201" y="287761"/>
              <a:ext cx="2341134" cy="461665"/>
            </a:xfrm>
            <a:prstGeom prst="rect">
              <a:avLst/>
            </a:prstGeom>
            <a:noFill/>
          </p:spPr>
          <p:txBody>
            <a:bodyPr wrap="square" rtlCol="0">
              <a:spAutoFit/>
            </a:bodyPr>
            <a:lstStyle/>
            <a:p>
              <a:pPr algn="dist"/>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20" name="Google Shape;86;p19">
            <a:extLst>
              <a:ext uri="{FF2B5EF4-FFF2-40B4-BE49-F238E27FC236}">
                <a16:creationId xmlns:a16="http://schemas.microsoft.com/office/drawing/2014/main" id="{8F451706-23C3-4803-9494-5A946453C1ED}"/>
              </a:ext>
            </a:extLst>
          </p:cNvPr>
          <p:cNvSpPr txBox="1"/>
          <p:nvPr/>
        </p:nvSpPr>
        <p:spPr>
          <a:xfrm>
            <a:off x="677452" y="794841"/>
            <a:ext cx="3096689" cy="434269"/>
          </a:xfrm>
          <a:prstGeom prst="rect">
            <a:avLst/>
          </a:prstGeom>
          <a:noFill/>
          <a:ln>
            <a:noFill/>
          </a:ln>
        </p:spPr>
        <p:txBody>
          <a:bodyPr spcFirstLastPara="1" wrap="square" lIns="91425" tIns="45700" rIns="91425" bIns="45700" anchor="t" anchorCtr="0">
            <a:noAutofit/>
          </a:bodyPr>
          <a:lstStyle/>
          <a:p>
            <a:pPr marR="0" lvl="0" indent="0">
              <a:spcBef>
                <a:spcPts val="0"/>
              </a:spcBef>
              <a:spcAft>
                <a:spcPts val="0"/>
              </a:spcAft>
              <a:buNone/>
            </a:pPr>
            <a:r>
              <a:rPr lang="zh-CN" altLang="en-US" sz="2400" spc="300" dirty="0">
                <a:solidFill>
                  <a:schemeClr val="tx1">
                    <a:lumMod val="75000"/>
                    <a:lumOff val="25000"/>
                  </a:schemeClr>
                </a:solidFill>
                <a:ea typeface="YouSheBiaoTiHei" pitchFamily="2" charset="-122"/>
                <a:sym typeface="Lato"/>
              </a:rPr>
              <a:t>挑战与未来的工作</a:t>
            </a:r>
            <a:endParaRPr sz="2400" spc="300" dirty="0">
              <a:solidFill>
                <a:schemeClr val="tx1">
                  <a:lumMod val="75000"/>
                  <a:lumOff val="25000"/>
                </a:schemeClr>
              </a:solidFill>
              <a:ea typeface="YouSheBiaoTiHei" pitchFamily="2" charset="-122"/>
              <a:sym typeface="Lato"/>
            </a:endParaRPr>
          </a:p>
        </p:txBody>
      </p:sp>
      <p:sp>
        <p:nvSpPr>
          <p:cNvPr id="23" name="Google Shape;86;p19">
            <a:extLst>
              <a:ext uri="{FF2B5EF4-FFF2-40B4-BE49-F238E27FC236}">
                <a16:creationId xmlns:a16="http://schemas.microsoft.com/office/drawing/2014/main" id="{803DC731-E1BF-4D5F-9A28-3A0BD9E7B9C7}"/>
              </a:ext>
            </a:extLst>
          </p:cNvPr>
          <p:cNvSpPr txBox="1"/>
          <p:nvPr/>
        </p:nvSpPr>
        <p:spPr>
          <a:xfrm>
            <a:off x="546627" y="1294591"/>
            <a:ext cx="10704074" cy="4960548"/>
          </a:xfrm>
          <a:prstGeom prst="rect">
            <a:avLst/>
          </a:prstGeom>
          <a:noFill/>
          <a:ln>
            <a:noFill/>
          </a:ln>
        </p:spPr>
        <p:txBody>
          <a:bodyPr spcFirstLastPara="1" wrap="square" lIns="91425" tIns="45700" rIns="91425" bIns="45700" anchor="t" anchorCtr="0">
            <a:noAutofit/>
          </a:bodyPr>
          <a:lstStyle/>
          <a:p>
            <a:pPr marL="285750" indent="-285750" algn="just">
              <a:lnSpc>
                <a:spcPct val="150000"/>
              </a:lnSpc>
              <a:buFont typeface="Wingdings" panose="05000000000000000000" pitchFamily="2" charset="2"/>
              <a:buChar char="l"/>
              <a:defRPr/>
            </a:pPr>
            <a:r>
              <a:rPr lang="zh-CN" altLang="en-US" b="0" i="0" dirty="0">
                <a:solidFill>
                  <a:srgbClr val="303A4E"/>
                </a:solidFill>
                <a:effectLst/>
                <a:latin typeface="PINGFANGM"/>
              </a:rPr>
              <a:t>需提高对金属伪影和指数边缘梯度效应的性能。</a:t>
            </a:r>
            <a:endParaRPr lang="en-US" altLang="zh-CN" b="0" i="0" dirty="0">
              <a:solidFill>
                <a:srgbClr val="303A4E"/>
              </a:solidFill>
              <a:effectLst/>
              <a:latin typeface="PINGFANGM"/>
            </a:endParaRPr>
          </a:p>
          <a:p>
            <a:pPr marL="285750" indent="-285750" algn="just">
              <a:lnSpc>
                <a:spcPct val="150000"/>
              </a:lnSpc>
              <a:buFont typeface="Wingdings" panose="05000000000000000000" pitchFamily="2" charset="2"/>
              <a:buChar char="l"/>
              <a:defRPr/>
            </a:pPr>
            <a:r>
              <a:rPr lang="zh-CN" altLang="en-US" b="0" i="0" dirty="0">
                <a:solidFill>
                  <a:srgbClr val="303A4E"/>
                </a:solidFill>
                <a:effectLst/>
                <a:latin typeface="PINGFANGM"/>
              </a:rPr>
              <a:t>解决由小视野导致的图像截断的问题。</a:t>
            </a:r>
            <a:endParaRPr lang="en-US" altLang="zh-CN" b="0" i="0" dirty="0">
              <a:solidFill>
                <a:srgbClr val="303A4E"/>
              </a:solidFill>
              <a:effectLst/>
              <a:latin typeface="PINGFANGM"/>
            </a:endParaRPr>
          </a:p>
          <a:p>
            <a:pPr marL="285750" indent="-285750" algn="just">
              <a:lnSpc>
                <a:spcPct val="150000"/>
              </a:lnSpc>
              <a:buFont typeface="Wingdings" panose="05000000000000000000" pitchFamily="2" charset="2"/>
              <a:buChar char="l"/>
              <a:defRPr/>
            </a:pPr>
            <a:r>
              <a:rPr lang="en-US" altLang="zh-CN" b="0" i="0" dirty="0" err="1">
                <a:solidFill>
                  <a:srgbClr val="303A4E"/>
                </a:solidFill>
                <a:effectLst/>
                <a:latin typeface="PINGFANGM"/>
              </a:rPr>
              <a:t>CycleGAN</a:t>
            </a:r>
            <a:r>
              <a:rPr lang="zh-CN" altLang="en-US" b="0" i="0" dirty="0">
                <a:solidFill>
                  <a:srgbClr val="303A4E"/>
                </a:solidFill>
                <a:effectLst/>
                <a:latin typeface="PINGFANGM"/>
              </a:rPr>
              <a:t>对图像之间的几何变化不敏感，对细节，纹理特征不能很好的捕获。</a:t>
            </a:r>
            <a:endParaRPr lang="en-US" altLang="zh-CN" b="0" i="0" dirty="0">
              <a:solidFill>
                <a:srgbClr val="303A4E"/>
              </a:solidFill>
              <a:effectLst/>
              <a:latin typeface="PINGFANGM"/>
            </a:endParaRPr>
          </a:p>
          <a:p>
            <a:pPr marL="285750" indent="-285750" algn="just">
              <a:lnSpc>
                <a:spcPct val="150000"/>
              </a:lnSpc>
              <a:buFont typeface="Wingdings" panose="05000000000000000000" pitchFamily="2" charset="2"/>
              <a:buChar char="l"/>
              <a:defRPr/>
            </a:pPr>
            <a:r>
              <a:rPr lang="zh-CN" altLang="en-US" b="0" i="0" dirty="0">
                <a:solidFill>
                  <a:srgbClr val="303A4E"/>
                </a:solidFill>
                <a:effectLst/>
                <a:latin typeface="PINGFANGM"/>
              </a:rPr>
              <a:t>类似</a:t>
            </a:r>
            <a:r>
              <a:rPr lang="en-US" altLang="zh-CN" b="0" i="0" dirty="0">
                <a:solidFill>
                  <a:srgbClr val="303A4E"/>
                </a:solidFill>
                <a:effectLst/>
                <a:latin typeface="PINGFANGM"/>
              </a:rPr>
              <a:t>U-net</a:t>
            </a:r>
            <a:r>
              <a:rPr lang="zh-CN" altLang="en-US" b="0" i="0" dirty="0">
                <a:solidFill>
                  <a:srgbClr val="303A4E"/>
                </a:solidFill>
                <a:effectLst/>
                <a:latin typeface="PINGFANGM"/>
              </a:rPr>
              <a:t>的生成器结构由于受到像素损失导致的输出图像模糊。</a:t>
            </a: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marL="285750" indent="-285750" algn="just">
              <a:lnSpc>
                <a:spcPct val="150000"/>
              </a:lnSpc>
              <a:buFont typeface="Wingdings" panose="05000000000000000000" pitchFamily="2" charset="2"/>
              <a:buChar char="l"/>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015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721261" y="2439322"/>
              <a:ext cx="9726605" cy="1200329"/>
            </a:xfrm>
            <a:prstGeom prst="rect">
              <a:avLst/>
            </a:prstGeom>
            <a:noFill/>
          </p:spPr>
          <p:txBody>
            <a:bodyPr wrap="square" rtlCol="0">
              <a:spAutoFit/>
            </a:bodyPr>
            <a:lstStyle/>
            <a:p>
              <a:r>
                <a:rPr lang="en-US" altLang="zh-CN" sz="2400" spc="300" dirty="0">
                  <a:solidFill>
                    <a:schemeClr val="tx1">
                      <a:lumMod val="75000"/>
                      <a:lumOff val="25000"/>
                    </a:schemeClr>
                  </a:solidFill>
                  <a:latin typeface="YouSheBiaoTiHei" pitchFamily="2" charset="-122"/>
                  <a:ea typeface="YouSheBiaoTiHei" pitchFamily="2" charset="-122"/>
                </a:rPr>
                <a:t>Clinical Enhancement in AI-Based Post-processed Fast-Scan Low-Dose CBCT for Head and Neck Adaptive Radiotherapy</a:t>
              </a:r>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3" name="文本框 2"/>
          <p:cNvSpPr txBox="1"/>
          <p:nvPr/>
        </p:nvSpPr>
        <p:spPr>
          <a:xfrm>
            <a:off x="4807430" y="425513"/>
            <a:ext cx="2435342" cy="338554"/>
          </a:xfrm>
          <a:prstGeom prst="rect">
            <a:avLst/>
          </a:prstGeom>
          <a:noFill/>
        </p:spPr>
        <p:txBody>
          <a:bodyPr wrap="square" rtlCol="0">
            <a:spAutoFit/>
          </a:bodyPr>
          <a:lstStyle/>
          <a:p>
            <a:r>
              <a:rPr lang="en-US" altLang="zh-CN" sz="1600" dirty="0">
                <a:solidFill>
                  <a:srgbClr val="FFFFFF"/>
                </a:solidFill>
              </a:rPr>
              <a:t>https://www.ypppt.com/</a:t>
            </a:r>
            <a:endParaRPr lang="zh-CN" altLang="en-US" sz="1600" dirty="0">
              <a:solidFill>
                <a:srgbClr val="FFFFFF"/>
              </a:solidFill>
            </a:endParaRPr>
          </a:p>
        </p:txBody>
      </p:sp>
      <p:sp>
        <p:nvSpPr>
          <p:cNvPr id="11" name="文本框 10">
            <a:extLst>
              <a:ext uri="{FF2B5EF4-FFF2-40B4-BE49-F238E27FC236}">
                <a16:creationId xmlns:a16="http://schemas.microsoft.com/office/drawing/2014/main" id="{BC41D514-720D-4216-BFFC-C2091B09A360}"/>
              </a:ext>
            </a:extLst>
          </p:cNvPr>
          <p:cNvSpPr txBox="1"/>
          <p:nvPr/>
        </p:nvSpPr>
        <p:spPr>
          <a:xfrm>
            <a:off x="721262" y="1094417"/>
            <a:ext cx="9726605" cy="1200329"/>
          </a:xfrm>
          <a:prstGeom prst="rect">
            <a:avLst/>
          </a:prstGeom>
          <a:noFill/>
        </p:spPr>
        <p:txBody>
          <a:bodyPr wrap="square" rtlCol="0">
            <a:spAutoFit/>
          </a:bodyPr>
          <a:lstStyle/>
          <a:p>
            <a:r>
              <a:rPr lang="en-US" altLang="zh-CN" sz="2400" spc="300" dirty="0">
                <a:solidFill>
                  <a:schemeClr val="tx1">
                    <a:lumMod val="75000"/>
                    <a:lumOff val="25000"/>
                  </a:schemeClr>
                </a:solidFill>
                <a:latin typeface="YouSheBiaoTiHei" pitchFamily="2" charset="-122"/>
                <a:ea typeface="YouSheBiaoTiHei" pitchFamily="2" charset="-122"/>
              </a:rPr>
              <a:t>Convolutional neural network enhancement of fast-scan low-dose cone-beam CT images for  head and neck radiotherapy</a:t>
            </a:r>
            <a:endParaRPr lang="zh-CN" altLang="en-US" sz="2400" spc="300" dirty="0">
              <a:solidFill>
                <a:schemeClr val="tx1">
                  <a:lumMod val="75000"/>
                  <a:lumOff val="25000"/>
                </a:schemeClr>
              </a:solidFill>
              <a:latin typeface="YouSheBiaoTiHei" pitchFamily="2" charset="-122"/>
              <a:ea typeface="YouSheBiaoTiHei" pitchFamily="2" charset="-122"/>
            </a:endParaRPr>
          </a:p>
        </p:txBody>
      </p:sp>
      <p:sp>
        <p:nvSpPr>
          <p:cNvPr id="13" name="文本框 12">
            <a:extLst>
              <a:ext uri="{FF2B5EF4-FFF2-40B4-BE49-F238E27FC236}">
                <a16:creationId xmlns:a16="http://schemas.microsoft.com/office/drawing/2014/main" id="{AFB68347-F790-4A46-8187-DC310CC05D26}"/>
              </a:ext>
            </a:extLst>
          </p:cNvPr>
          <p:cNvSpPr txBox="1"/>
          <p:nvPr/>
        </p:nvSpPr>
        <p:spPr>
          <a:xfrm>
            <a:off x="528918" y="3811012"/>
            <a:ext cx="9877365" cy="2677656"/>
          </a:xfrm>
          <a:prstGeom prst="rect">
            <a:avLst/>
          </a:prstGeom>
          <a:noFill/>
        </p:spPr>
        <p:txBody>
          <a:bodyPr wrap="square" rtlCol="0">
            <a:spAutoFit/>
          </a:bodyPr>
          <a:lstStyle/>
          <a:p>
            <a:pPr marL="342900" indent="-342900">
              <a:lnSpc>
                <a:spcPct val="150000"/>
              </a:lnSpc>
              <a:buFont typeface="Wingdings" panose="05000000000000000000" pitchFamily="2" charset="2"/>
              <a:buChar char="l"/>
              <a:defRPr/>
            </a:pPr>
            <a:r>
              <a:rPr lang="zh-CN" altLang="en-US" sz="2000" kern="100" dirty="0">
                <a:latin typeface="等线" panose="02010600030101010101" pitchFamily="2" charset="-122"/>
                <a:cs typeface="Times New Roman" panose="02020603050405020304" pitchFamily="18" charset="0"/>
              </a:rPr>
              <a:t>针对问题：在头颈癌的放射治疗中，采用快速低剂量的</a:t>
            </a:r>
            <a:r>
              <a:rPr lang="en-US" altLang="zh-CN" sz="2000" kern="100" dirty="0">
                <a:latin typeface="等线" panose="02010600030101010101" pitchFamily="2" charset="-122"/>
                <a:cs typeface="Times New Roman" panose="02020603050405020304" pitchFamily="18" charset="0"/>
              </a:rPr>
              <a:t>CBCT</a:t>
            </a:r>
            <a:r>
              <a:rPr lang="zh-CN" altLang="en-US" sz="2000" kern="100" dirty="0">
                <a:latin typeface="等线" panose="02010600030101010101" pitchFamily="2" charset="-122"/>
                <a:cs typeface="Times New Roman" panose="02020603050405020304" pitchFamily="18" charset="0"/>
              </a:rPr>
              <a:t>扫描，</a:t>
            </a:r>
            <a:r>
              <a:rPr lang="en-US" altLang="zh-CN" sz="2000" kern="100" dirty="0">
                <a:latin typeface="等线" panose="02010600030101010101" pitchFamily="2" charset="-122"/>
                <a:cs typeface="Times New Roman" panose="02020603050405020304" pitchFamily="18" charset="0"/>
              </a:rPr>
              <a:t>CBCT</a:t>
            </a:r>
            <a:r>
              <a:rPr lang="zh-CN" altLang="en-US" sz="2000" kern="100" dirty="0">
                <a:latin typeface="等线" panose="02010600030101010101" pitchFamily="2" charset="-122"/>
                <a:cs typeface="Times New Roman" panose="02020603050405020304" pitchFamily="18" charset="0"/>
              </a:rPr>
              <a:t>具有扫描时间短，放射辐射少等优点，但是软组织对比度低，噪声多，伪影多。</a:t>
            </a:r>
            <a:endParaRPr lang="en-US" altLang="zh-CN" sz="2000" kern="100" dirty="0">
              <a:latin typeface="等线" panose="02010600030101010101" pitchFamily="2" charset="-122"/>
              <a:cs typeface="Times New Roman" panose="02020603050405020304" pitchFamily="18" charset="0"/>
            </a:endParaRPr>
          </a:p>
          <a:p>
            <a:pPr marL="342900" indent="-342900">
              <a:lnSpc>
                <a:spcPct val="150000"/>
              </a:lnSpc>
              <a:buFont typeface="Wingdings" panose="05000000000000000000" pitchFamily="2" charset="2"/>
              <a:buChar char="l"/>
              <a:defRPr/>
            </a:pPr>
            <a:r>
              <a:rPr lang="zh-CN" altLang="en-US" sz="2000" kern="100" dirty="0">
                <a:latin typeface="等线" panose="02010600030101010101" pitchFamily="2" charset="-122"/>
                <a:cs typeface="Times New Roman" panose="02020603050405020304" pitchFamily="18" charset="0"/>
              </a:rPr>
              <a:t>方法：采用</a:t>
            </a:r>
            <a:r>
              <a:rPr lang="en-US" altLang="zh-CN" sz="2000" kern="100" dirty="0">
                <a:latin typeface="等线" panose="02010600030101010101" pitchFamily="2" charset="-122"/>
                <a:cs typeface="Times New Roman" panose="02020603050405020304" pitchFamily="18" charset="0"/>
              </a:rPr>
              <a:t>DCNN</a:t>
            </a:r>
            <a:r>
              <a:rPr lang="zh-CN" altLang="en-US" sz="2000" kern="100" dirty="0">
                <a:latin typeface="等线" panose="02010600030101010101" pitchFamily="2" charset="-122"/>
                <a:cs typeface="Times New Roman" panose="02020603050405020304" pitchFamily="18" charset="0"/>
              </a:rPr>
              <a:t>的</a:t>
            </a:r>
            <a:r>
              <a:rPr lang="en-US" altLang="zh-CN" sz="2000" kern="100" dirty="0">
                <a:latin typeface="等线" panose="02010600030101010101" pitchFamily="2" charset="-122"/>
                <a:cs typeface="Times New Roman" panose="02020603050405020304" pitchFamily="18" charset="0"/>
              </a:rPr>
              <a:t>2D-Unet</a:t>
            </a:r>
            <a:r>
              <a:rPr lang="zh-CN" altLang="en-US" sz="2000" kern="100" dirty="0">
                <a:latin typeface="等线" panose="02010600030101010101" pitchFamily="2" charset="-122"/>
                <a:cs typeface="Times New Roman" panose="02020603050405020304" pitchFamily="18" charset="0"/>
              </a:rPr>
              <a:t>网络使得</a:t>
            </a:r>
            <a:r>
              <a:rPr lang="en-US" altLang="zh-CN" sz="2000" kern="100" dirty="0">
                <a:latin typeface="等线" panose="02010600030101010101" pitchFamily="2" charset="-122"/>
                <a:cs typeface="Times New Roman" panose="02020603050405020304" pitchFamily="18" charset="0"/>
              </a:rPr>
              <a:t>CBCT</a:t>
            </a:r>
            <a:r>
              <a:rPr lang="zh-CN" altLang="en-US" sz="2000" kern="100" dirty="0">
                <a:latin typeface="等线" panose="02010600030101010101" pitchFamily="2" charset="-122"/>
                <a:cs typeface="Times New Roman" panose="02020603050405020304" pitchFamily="18" charset="0"/>
              </a:rPr>
              <a:t>的图像质量得到提高，评估图像质量的指标绝对平均误差的</a:t>
            </a:r>
            <a:r>
              <a:rPr lang="en-US" altLang="zh-CN" sz="2000" kern="100" dirty="0">
                <a:latin typeface="等线" panose="02010600030101010101" pitchFamily="2" charset="-122"/>
                <a:cs typeface="Times New Roman" panose="02020603050405020304" pitchFamily="18" charset="0"/>
              </a:rPr>
              <a:t>HU</a:t>
            </a:r>
            <a:r>
              <a:rPr lang="zh-CN" altLang="en-US" sz="2000" kern="100" dirty="0">
                <a:latin typeface="等线" panose="02010600030101010101" pitchFamily="2" charset="-122"/>
                <a:cs typeface="Times New Roman" panose="02020603050405020304" pitchFamily="18" charset="0"/>
              </a:rPr>
              <a:t>值、信噪比（</a:t>
            </a:r>
            <a:r>
              <a:rPr lang="en-US" altLang="zh-CN" sz="2000" kern="100" dirty="0">
                <a:latin typeface="等线" panose="02010600030101010101" pitchFamily="2" charset="-122"/>
                <a:cs typeface="Times New Roman" panose="02020603050405020304" pitchFamily="18" charset="0"/>
              </a:rPr>
              <a:t>SNR</a:t>
            </a:r>
            <a:r>
              <a:rPr lang="zh-CN" altLang="en-US" sz="2000" kern="100" dirty="0">
                <a:latin typeface="等线" panose="02010600030101010101" pitchFamily="2" charset="-122"/>
                <a:cs typeface="Times New Roman" panose="02020603050405020304" pitchFamily="18" charset="0"/>
              </a:rPr>
              <a:t>）、结构相似度</a:t>
            </a:r>
            <a:r>
              <a:rPr lang="en-US" altLang="zh-CN" sz="2000" kern="100" dirty="0">
                <a:latin typeface="等线" panose="02010600030101010101" pitchFamily="2" charset="-122"/>
                <a:cs typeface="Times New Roman" panose="02020603050405020304" pitchFamily="18" charset="0"/>
              </a:rPr>
              <a:t>(SSIM)</a:t>
            </a:r>
            <a:r>
              <a:rPr lang="zh-CN" altLang="en-US" sz="2000" kern="100" dirty="0">
                <a:latin typeface="等线" panose="02010600030101010101" pitchFamily="2" charset="-122"/>
                <a:cs typeface="Times New Roman" panose="02020603050405020304" pitchFamily="18" charset="0"/>
              </a:rPr>
              <a:t>。</a:t>
            </a:r>
            <a:endParaRPr lang="en-US" altLang="zh-CN" sz="2000" kern="100" dirty="0">
              <a:latin typeface="等线" panose="02010600030101010101" pitchFamily="2" charset="-122"/>
              <a:cs typeface="Times New Roman" panose="02020603050405020304" pitchFamily="18" charset="0"/>
            </a:endParaRPr>
          </a:p>
          <a:p>
            <a:endParaRPr lang="en-US" altLang="zh-CN" sz="2400" spc="300" dirty="0">
              <a:solidFill>
                <a:schemeClr val="tx1">
                  <a:lumMod val="75000"/>
                  <a:lumOff val="25000"/>
                </a:schemeClr>
              </a:solidFill>
              <a:latin typeface="YouSheBiaoTiHei" pitchFamily="2" charset="-122"/>
              <a:ea typeface="YouSheBiaoTiHei" pitchFamily="2" charset="-122"/>
            </a:endParaRPr>
          </a:p>
          <a:p>
            <a:r>
              <a:rPr lang="en-US" altLang="zh-CN" sz="2400" spc="300" dirty="0">
                <a:solidFill>
                  <a:schemeClr val="tx1">
                    <a:lumMod val="75000"/>
                    <a:lumOff val="25000"/>
                  </a:schemeClr>
                </a:solidFill>
                <a:latin typeface="YouSheBiaoTiHei" pitchFamily="2" charset="-122"/>
                <a:ea typeface="YouSheBiaoTiHei" pitchFamily="2" charset="-122"/>
              </a:rPr>
              <a:t>           </a:t>
            </a:r>
            <a:endParaRPr lang="zh-CN" altLang="en-US" sz="2400" spc="300" dirty="0">
              <a:solidFill>
                <a:schemeClr val="tx1">
                  <a:lumMod val="75000"/>
                  <a:lumOff val="25000"/>
                </a:schemeClr>
              </a:solidFill>
              <a:latin typeface="YouSheBiaoTiHei" pitchFamily="2" charset="-122"/>
              <a:ea typeface="YouSheBiaoTiHei" pitchFamily="2" charset="-122"/>
            </a:endParaRPr>
          </a:p>
        </p:txBody>
      </p:sp>
    </p:spTree>
    <p:extLst>
      <p:ext uri="{BB962C8B-B14F-4D97-AF65-F5344CB8AC3E}">
        <p14:creationId xmlns:p14="http://schemas.microsoft.com/office/powerpoint/2010/main" val="4155619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721261" y="2439322"/>
              <a:ext cx="9726605" cy="461665"/>
            </a:xfrm>
            <a:prstGeom prst="rect">
              <a:avLst/>
            </a:prstGeom>
            <a:noFill/>
          </p:spPr>
          <p:txBody>
            <a:bodyPr wrap="square" rtlCol="0">
              <a:spAutoFit/>
            </a:bodyPr>
            <a:lstStyle/>
            <a:p>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3" name="文本框 2"/>
          <p:cNvSpPr txBox="1"/>
          <p:nvPr/>
        </p:nvSpPr>
        <p:spPr>
          <a:xfrm>
            <a:off x="4807430" y="425513"/>
            <a:ext cx="2435342" cy="338554"/>
          </a:xfrm>
          <a:prstGeom prst="rect">
            <a:avLst/>
          </a:prstGeom>
          <a:noFill/>
        </p:spPr>
        <p:txBody>
          <a:bodyPr wrap="square" rtlCol="0">
            <a:spAutoFit/>
          </a:bodyPr>
          <a:lstStyle/>
          <a:p>
            <a:r>
              <a:rPr lang="en-US" altLang="zh-CN" sz="1600" dirty="0">
                <a:solidFill>
                  <a:srgbClr val="FFFFFF"/>
                </a:solidFill>
              </a:rPr>
              <a:t>https://www.ypppt.com/</a:t>
            </a:r>
            <a:endParaRPr lang="zh-CN" altLang="en-US" sz="1600" dirty="0">
              <a:solidFill>
                <a:srgbClr val="FFFFFF"/>
              </a:solidFill>
            </a:endParaRPr>
          </a:p>
        </p:txBody>
      </p:sp>
      <p:sp>
        <p:nvSpPr>
          <p:cNvPr id="11" name="文本框 10">
            <a:extLst>
              <a:ext uri="{FF2B5EF4-FFF2-40B4-BE49-F238E27FC236}">
                <a16:creationId xmlns:a16="http://schemas.microsoft.com/office/drawing/2014/main" id="{BC41D514-720D-4216-BFFC-C2091B09A360}"/>
              </a:ext>
            </a:extLst>
          </p:cNvPr>
          <p:cNvSpPr txBox="1"/>
          <p:nvPr/>
        </p:nvSpPr>
        <p:spPr>
          <a:xfrm>
            <a:off x="721258" y="1762310"/>
            <a:ext cx="9726605" cy="461665"/>
          </a:xfrm>
          <a:prstGeom prst="rect">
            <a:avLst/>
          </a:prstGeom>
          <a:noFill/>
        </p:spPr>
        <p:txBody>
          <a:bodyPr wrap="square" rtlCol="0">
            <a:spAutoFit/>
          </a:bodyPr>
          <a:lstStyle/>
          <a:p>
            <a:r>
              <a:rPr lang="en-US" altLang="zh-CN" sz="2400" spc="300" dirty="0">
                <a:solidFill>
                  <a:schemeClr val="tx1">
                    <a:lumMod val="75000"/>
                    <a:lumOff val="25000"/>
                  </a:schemeClr>
                </a:solidFill>
                <a:latin typeface="YouSheBiaoTiHei" pitchFamily="2" charset="-122"/>
                <a:ea typeface="YouSheBiaoTiHei" pitchFamily="2" charset="-122"/>
              </a:rPr>
              <a:t>Generative Adversarial Nets</a:t>
            </a:r>
            <a:endParaRPr lang="zh-CN" altLang="en-US" sz="2400" spc="300" dirty="0">
              <a:solidFill>
                <a:schemeClr val="tx1">
                  <a:lumMod val="75000"/>
                  <a:lumOff val="25000"/>
                </a:schemeClr>
              </a:solidFill>
              <a:latin typeface="YouSheBiaoTiHei" pitchFamily="2" charset="-122"/>
              <a:ea typeface="YouSheBiaoTiHei" pitchFamily="2" charset="-122"/>
            </a:endParaRPr>
          </a:p>
        </p:txBody>
      </p:sp>
      <p:sp>
        <p:nvSpPr>
          <p:cNvPr id="13" name="文本框 12">
            <a:extLst>
              <a:ext uri="{FF2B5EF4-FFF2-40B4-BE49-F238E27FC236}">
                <a16:creationId xmlns:a16="http://schemas.microsoft.com/office/drawing/2014/main" id="{AFB68347-F790-4A46-8187-DC310CC05D26}"/>
              </a:ext>
            </a:extLst>
          </p:cNvPr>
          <p:cNvSpPr txBox="1"/>
          <p:nvPr/>
        </p:nvSpPr>
        <p:spPr>
          <a:xfrm>
            <a:off x="645879" y="3778151"/>
            <a:ext cx="9877365" cy="1200329"/>
          </a:xfrm>
          <a:prstGeom prst="rect">
            <a:avLst/>
          </a:prstGeom>
          <a:noFill/>
        </p:spPr>
        <p:txBody>
          <a:bodyPr wrap="square" rtlCol="0">
            <a:spAutoFit/>
          </a:bodyPr>
          <a:lstStyle/>
          <a:p>
            <a:r>
              <a:rPr lang="zh-CN" altLang="en-US" sz="2400" spc="300" dirty="0">
                <a:solidFill>
                  <a:schemeClr val="tx1">
                    <a:lumMod val="75000"/>
                    <a:lumOff val="25000"/>
                  </a:schemeClr>
                </a:solidFill>
                <a:latin typeface="YouSheBiaoTiHei" pitchFamily="2" charset="-122"/>
                <a:ea typeface="YouSheBiaoTiHei" pitchFamily="2" charset="-122"/>
              </a:rPr>
              <a:t>对生成网络和</a:t>
            </a:r>
            <a:r>
              <a:rPr lang="en-US" altLang="zh-CN" sz="2400" spc="300" dirty="0" err="1">
                <a:solidFill>
                  <a:schemeClr val="tx1">
                    <a:lumMod val="75000"/>
                    <a:lumOff val="25000"/>
                  </a:schemeClr>
                </a:solidFill>
                <a:latin typeface="YouSheBiaoTiHei" pitchFamily="2" charset="-122"/>
                <a:ea typeface="YouSheBiaoTiHei" pitchFamily="2" charset="-122"/>
              </a:rPr>
              <a:t>CycleGAN</a:t>
            </a:r>
            <a:r>
              <a:rPr lang="zh-CN" altLang="en-US" sz="2400" spc="300" dirty="0">
                <a:solidFill>
                  <a:schemeClr val="tx1">
                    <a:lumMod val="75000"/>
                    <a:lumOff val="25000"/>
                  </a:schemeClr>
                </a:solidFill>
                <a:latin typeface="YouSheBiaoTiHei" pitchFamily="2" charset="-122"/>
                <a:ea typeface="YouSheBiaoTiHei" pitchFamily="2" charset="-122"/>
              </a:rPr>
              <a:t>的原理进行了了解，代码跟着</a:t>
            </a:r>
            <a:r>
              <a:rPr lang="en-US" altLang="zh-CN" sz="2400" spc="300" dirty="0">
                <a:solidFill>
                  <a:schemeClr val="tx1">
                    <a:lumMod val="75000"/>
                    <a:lumOff val="25000"/>
                  </a:schemeClr>
                </a:solidFill>
                <a:latin typeface="YouSheBiaoTiHei" pitchFamily="2" charset="-122"/>
                <a:ea typeface="YouSheBiaoTiHei" pitchFamily="2" charset="-122"/>
              </a:rPr>
              <a:t>b</a:t>
            </a:r>
            <a:r>
              <a:rPr lang="zh-CN" altLang="en-US" sz="2400" spc="300" dirty="0">
                <a:solidFill>
                  <a:schemeClr val="tx1">
                    <a:lumMod val="75000"/>
                    <a:lumOff val="25000"/>
                  </a:schemeClr>
                </a:solidFill>
                <a:latin typeface="YouSheBiaoTiHei" pitchFamily="2" charset="-122"/>
                <a:ea typeface="YouSheBiaoTiHei" pitchFamily="2" charset="-122"/>
              </a:rPr>
              <a:t>站上的视频进行了理解，实现了可以用</a:t>
            </a:r>
            <a:r>
              <a:rPr lang="en-US" altLang="zh-CN" sz="2400" spc="300" dirty="0" err="1">
                <a:solidFill>
                  <a:schemeClr val="tx1">
                    <a:lumMod val="75000"/>
                    <a:lumOff val="25000"/>
                  </a:schemeClr>
                </a:solidFill>
                <a:latin typeface="YouSheBiaoTiHei" pitchFamily="2" charset="-122"/>
                <a:ea typeface="YouSheBiaoTiHei" pitchFamily="2" charset="-122"/>
              </a:rPr>
              <a:t>CycleGAN</a:t>
            </a:r>
            <a:r>
              <a:rPr lang="zh-CN" altLang="en-US" sz="2400" spc="300" dirty="0">
                <a:solidFill>
                  <a:schemeClr val="tx1">
                    <a:lumMod val="75000"/>
                    <a:lumOff val="25000"/>
                  </a:schemeClr>
                </a:solidFill>
                <a:latin typeface="YouSheBiaoTiHei" pitchFamily="2" charset="-122"/>
                <a:ea typeface="YouSheBiaoTiHei" pitchFamily="2" charset="-122"/>
              </a:rPr>
              <a:t>在斑马和马的数据集上的训练。</a:t>
            </a:r>
          </a:p>
        </p:txBody>
      </p:sp>
      <p:sp>
        <p:nvSpPr>
          <p:cNvPr id="14" name="文本框 13">
            <a:extLst>
              <a:ext uri="{FF2B5EF4-FFF2-40B4-BE49-F238E27FC236}">
                <a16:creationId xmlns:a16="http://schemas.microsoft.com/office/drawing/2014/main" id="{6C20ABC5-5938-424C-9CA5-DD787AE8D7FC}"/>
              </a:ext>
            </a:extLst>
          </p:cNvPr>
          <p:cNvSpPr txBox="1"/>
          <p:nvPr/>
        </p:nvSpPr>
        <p:spPr>
          <a:xfrm>
            <a:off x="645879" y="2527991"/>
            <a:ext cx="9726605" cy="830997"/>
          </a:xfrm>
          <a:prstGeom prst="rect">
            <a:avLst/>
          </a:prstGeom>
          <a:noFill/>
        </p:spPr>
        <p:txBody>
          <a:bodyPr wrap="square" rtlCol="0">
            <a:spAutoFit/>
          </a:bodyPr>
          <a:lstStyle/>
          <a:p>
            <a:r>
              <a:rPr lang="en-US" altLang="zh-CN" sz="2400" spc="300" dirty="0">
                <a:solidFill>
                  <a:schemeClr val="tx1">
                    <a:lumMod val="75000"/>
                    <a:lumOff val="25000"/>
                  </a:schemeClr>
                </a:solidFill>
                <a:latin typeface="YouSheBiaoTiHei" pitchFamily="2" charset="-122"/>
                <a:ea typeface="YouSheBiaoTiHei" pitchFamily="2" charset="-122"/>
              </a:rPr>
              <a:t>Unpaired Image-to-Image Translation using Cycle-Consistent Adversarial Networks</a:t>
            </a:r>
            <a:endParaRPr lang="zh-CN" altLang="en-US" sz="2400" spc="300" dirty="0">
              <a:solidFill>
                <a:schemeClr val="tx1">
                  <a:lumMod val="75000"/>
                  <a:lumOff val="25000"/>
                </a:schemeClr>
              </a:solidFill>
              <a:latin typeface="YouSheBiaoTiHei" pitchFamily="2" charset="-122"/>
              <a:ea typeface="YouSheBiaoTiHei" pitchFamily="2" charset="-122"/>
            </a:endParaRPr>
          </a:p>
        </p:txBody>
      </p:sp>
    </p:spTree>
    <p:extLst>
      <p:ext uri="{BB962C8B-B14F-4D97-AF65-F5344CB8AC3E}">
        <p14:creationId xmlns:p14="http://schemas.microsoft.com/office/powerpoint/2010/main" val="467497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721261" y="2439322"/>
              <a:ext cx="9726605" cy="461665"/>
            </a:xfrm>
            <a:prstGeom prst="rect">
              <a:avLst/>
            </a:prstGeom>
            <a:noFill/>
          </p:spPr>
          <p:txBody>
            <a:bodyPr wrap="square" rtlCol="0">
              <a:spAutoFit/>
            </a:bodyPr>
            <a:lstStyle/>
            <a:p>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3" name="文本框 2"/>
          <p:cNvSpPr txBox="1"/>
          <p:nvPr/>
        </p:nvSpPr>
        <p:spPr>
          <a:xfrm>
            <a:off x="4807430" y="425513"/>
            <a:ext cx="2435342" cy="338554"/>
          </a:xfrm>
          <a:prstGeom prst="rect">
            <a:avLst/>
          </a:prstGeom>
          <a:noFill/>
        </p:spPr>
        <p:txBody>
          <a:bodyPr wrap="square" rtlCol="0">
            <a:spAutoFit/>
          </a:bodyPr>
          <a:lstStyle/>
          <a:p>
            <a:r>
              <a:rPr lang="en-US" altLang="zh-CN" sz="1600" dirty="0">
                <a:solidFill>
                  <a:srgbClr val="FFFFFF"/>
                </a:solidFill>
              </a:rPr>
              <a:t>https://www.ypppt.com/</a:t>
            </a:r>
            <a:endParaRPr lang="zh-CN" altLang="en-US" sz="1600" dirty="0">
              <a:solidFill>
                <a:srgbClr val="FFFFFF"/>
              </a:solidFill>
            </a:endParaRPr>
          </a:p>
        </p:txBody>
      </p:sp>
      <p:sp>
        <p:nvSpPr>
          <p:cNvPr id="11" name="文本框 10">
            <a:extLst>
              <a:ext uri="{FF2B5EF4-FFF2-40B4-BE49-F238E27FC236}">
                <a16:creationId xmlns:a16="http://schemas.microsoft.com/office/drawing/2014/main" id="{BC41D514-720D-4216-BFFC-C2091B09A360}"/>
              </a:ext>
            </a:extLst>
          </p:cNvPr>
          <p:cNvSpPr txBox="1"/>
          <p:nvPr/>
        </p:nvSpPr>
        <p:spPr>
          <a:xfrm>
            <a:off x="721262" y="1094417"/>
            <a:ext cx="9726605" cy="830997"/>
          </a:xfrm>
          <a:prstGeom prst="rect">
            <a:avLst/>
          </a:prstGeom>
          <a:noFill/>
        </p:spPr>
        <p:txBody>
          <a:bodyPr wrap="square" rtlCol="0">
            <a:spAutoFit/>
          </a:bodyPr>
          <a:lstStyle/>
          <a:p>
            <a:r>
              <a:rPr lang="en-US" altLang="zh-CN" sz="2400" spc="300" dirty="0" err="1">
                <a:solidFill>
                  <a:schemeClr val="tx1">
                    <a:lumMod val="75000"/>
                    <a:lumOff val="25000"/>
                  </a:schemeClr>
                </a:solidFill>
                <a:latin typeface="YouSheBiaoTiHei" pitchFamily="2" charset="-122"/>
                <a:ea typeface="YouSheBiaoTiHei" pitchFamily="2" charset="-122"/>
              </a:rPr>
              <a:t>TransGAN:Two</a:t>
            </a:r>
            <a:r>
              <a:rPr lang="en-US" altLang="zh-CN" sz="2400" spc="300" dirty="0">
                <a:solidFill>
                  <a:schemeClr val="tx1">
                    <a:lumMod val="75000"/>
                    <a:lumOff val="25000"/>
                  </a:schemeClr>
                </a:solidFill>
                <a:latin typeface="YouSheBiaoTiHei" pitchFamily="2" charset="-122"/>
                <a:ea typeface="YouSheBiaoTiHei" pitchFamily="2" charset="-122"/>
              </a:rPr>
              <a:t> Pure Transformers Can Make One Strong </a:t>
            </a:r>
            <a:r>
              <a:rPr lang="en-US" altLang="zh-CN" sz="2400" spc="300" dirty="0" err="1">
                <a:solidFill>
                  <a:schemeClr val="tx1">
                    <a:lumMod val="75000"/>
                    <a:lumOff val="25000"/>
                  </a:schemeClr>
                </a:solidFill>
                <a:latin typeface="YouSheBiaoTiHei" pitchFamily="2" charset="-122"/>
                <a:ea typeface="YouSheBiaoTiHei" pitchFamily="2" charset="-122"/>
              </a:rPr>
              <a:t>GAN,and</a:t>
            </a:r>
            <a:r>
              <a:rPr lang="en-US" altLang="zh-CN" sz="2400" spc="300" dirty="0">
                <a:solidFill>
                  <a:schemeClr val="tx1">
                    <a:lumMod val="75000"/>
                    <a:lumOff val="25000"/>
                  </a:schemeClr>
                </a:solidFill>
                <a:latin typeface="YouSheBiaoTiHei" pitchFamily="2" charset="-122"/>
                <a:ea typeface="YouSheBiaoTiHei" pitchFamily="2" charset="-122"/>
              </a:rPr>
              <a:t> That Can Scale Up</a:t>
            </a:r>
            <a:endParaRPr lang="zh-CN" altLang="en-US" sz="2400" spc="300" dirty="0">
              <a:solidFill>
                <a:schemeClr val="tx1">
                  <a:lumMod val="75000"/>
                  <a:lumOff val="25000"/>
                </a:schemeClr>
              </a:solidFill>
              <a:latin typeface="YouSheBiaoTiHei" pitchFamily="2" charset="-122"/>
              <a:ea typeface="YouSheBiaoTiHei" pitchFamily="2" charset="-122"/>
            </a:endParaRPr>
          </a:p>
        </p:txBody>
      </p:sp>
      <p:sp>
        <p:nvSpPr>
          <p:cNvPr id="13" name="文本框 12">
            <a:extLst>
              <a:ext uri="{FF2B5EF4-FFF2-40B4-BE49-F238E27FC236}">
                <a16:creationId xmlns:a16="http://schemas.microsoft.com/office/drawing/2014/main" id="{AFB68347-F790-4A46-8187-DC310CC05D26}"/>
              </a:ext>
            </a:extLst>
          </p:cNvPr>
          <p:cNvSpPr txBox="1"/>
          <p:nvPr/>
        </p:nvSpPr>
        <p:spPr>
          <a:xfrm>
            <a:off x="645880" y="2365695"/>
            <a:ext cx="9877365" cy="2815451"/>
          </a:xfrm>
          <a:prstGeom prst="rect">
            <a:avLst/>
          </a:prstGeom>
          <a:noFill/>
        </p:spPr>
        <p:txBody>
          <a:bodyPr wrap="square" rtlCol="0">
            <a:spAutoFit/>
          </a:bodyPr>
          <a:lstStyle/>
          <a:p>
            <a:pPr marL="342900" indent="-342900">
              <a:lnSpc>
                <a:spcPct val="150000"/>
              </a:lnSpc>
              <a:buFont typeface="Wingdings" panose="05000000000000000000" pitchFamily="2" charset="2"/>
              <a:buChar char="l"/>
              <a:defRPr/>
            </a:pPr>
            <a:r>
              <a:rPr lang="zh-CN" altLang="en-US" sz="2000" kern="100" dirty="0">
                <a:latin typeface="等线" panose="02010600030101010101" pitchFamily="2" charset="-122"/>
                <a:cs typeface="Times New Roman" panose="02020603050405020304" pitchFamily="18" charset="0"/>
              </a:rPr>
              <a:t>针对问题：不包含任何卷积，仅使用</a:t>
            </a:r>
            <a:r>
              <a:rPr lang="en-US" altLang="zh-CN" sz="2000" kern="100" dirty="0">
                <a:latin typeface="等线" panose="02010600030101010101" pitchFamily="2" charset="-122"/>
                <a:cs typeface="Times New Roman" panose="02020603050405020304" pitchFamily="18" charset="0"/>
              </a:rPr>
              <a:t>transformer</a:t>
            </a:r>
            <a:r>
              <a:rPr lang="zh-CN" altLang="en-US" sz="2000" kern="100" dirty="0">
                <a:latin typeface="等线" panose="02010600030101010101" pitchFamily="2" charset="-122"/>
                <a:cs typeface="Times New Roman" panose="02020603050405020304" pitchFamily="18" charset="0"/>
              </a:rPr>
              <a:t>实现</a:t>
            </a:r>
            <a:r>
              <a:rPr lang="en-US" altLang="zh-CN" sz="2000" kern="100" dirty="0">
                <a:latin typeface="等线" panose="02010600030101010101" pitchFamily="2" charset="-122"/>
                <a:cs typeface="Times New Roman" panose="02020603050405020304" pitchFamily="18" charset="0"/>
              </a:rPr>
              <a:t>GAN</a:t>
            </a:r>
            <a:r>
              <a:rPr lang="zh-CN" altLang="en-US" sz="2000" kern="100" dirty="0">
                <a:latin typeface="等线" panose="02010600030101010101" pitchFamily="2" charset="-122"/>
                <a:cs typeface="Times New Roman" panose="02020603050405020304" pitchFamily="18" charset="0"/>
              </a:rPr>
              <a:t>网络，解决</a:t>
            </a:r>
            <a:r>
              <a:rPr lang="en-US" altLang="zh-CN" sz="2000" kern="100" dirty="0" err="1">
                <a:latin typeface="等线" panose="02010600030101010101" pitchFamily="2" charset="-122"/>
                <a:cs typeface="Times New Roman" panose="02020603050405020304" pitchFamily="18" charset="0"/>
              </a:rPr>
              <a:t>cnn</a:t>
            </a:r>
            <a:r>
              <a:rPr lang="zh-CN" altLang="en-US" sz="2000" kern="100" dirty="0">
                <a:latin typeface="等线" panose="02010600030101010101" pitchFamily="2" charset="-122"/>
                <a:cs typeface="Times New Roman" panose="02020603050405020304" pitchFamily="18" charset="0"/>
              </a:rPr>
              <a:t>网络对纹理，上下文信息的不敏感问题。</a:t>
            </a:r>
            <a:endParaRPr lang="en-US" altLang="zh-CN" sz="2000" kern="100" dirty="0">
              <a:latin typeface="等线" panose="02010600030101010101" pitchFamily="2" charset="-122"/>
              <a:cs typeface="Times New Roman" panose="02020603050405020304" pitchFamily="18" charset="0"/>
            </a:endParaRPr>
          </a:p>
          <a:p>
            <a:pPr marL="342900" indent="-342900">
              <a:lnSpc>
                <a:spcPct val="150000"/>
              </a:lnSpc>
              <a:buFont typeface="Wingdings" panose="05000000000000000000" pitchFamily="2" charset="2"/>
              <a:buChar char="l"/>
              <a:defRPr/>
            </a:pPr>
            <a:r>
              <a:rPr lang="zh-CN" altLang="en-US" sz="2000" kern="100" dirty="0">
                <a:latin typeface="等线" panose="02010600030101010101" pitchFamily="2" charset="-122"/>
                <a:cs typeface="Times New Roman" panose="02020603050405020304" pitchFamily="18" charset="0"/>
              </a:rPr>
              <a:t>方法：内存友好的生成器，逐渐增加特征分辨率，同时减少</a:t>
            </a:r>
            <a:r>
              <a:rPr lang="en-US" altLang="zh-CN" sz="2000" kern="100" dirty="0">
                <a:latin typeface="等线" panose="02010600030101010101" pitchFamily="2" charset="-122"/>
                <a:cs typeface="Times New Roman" panose="02020603050405020304" pitchFamily="18" charset="0"/>
              </a:rPr>
              <a:t>embedding</a:t>
            </a:r>
            <a:r>
              <a:rPr lang="zh-CN" altLang="en-US" sz="2000" kern="100" dirty="0">
                <a:latin typeface="等线" panose="02010600030101010101" pitchFamily="2" charset="-122"/>
                <a:cs typeface="Times New Roman" panose="02020603050405020304" pitchFamily="18" charset="0"/>
              </a:rPr>
              <a:t>维度，多尺度判别器来更好的捕捉上下文和纹理等信息，采用数据增强，具有自监督辅助损失的多任务协同训练策略，引入局部初始化自注意力强调自然图像的邻域平滑性，来优化</a:t>
            </a:r>
            <a:r>
              <a:rPr lang="en-US" altLang="zh-CN" sz="2000" kern="100" dirty="0" err="1">
                <a:latin typeface="等线" panose="02010600030101010101" pitchFamily="2" charset="-122"/>
                <a:cs typeface="Times New Roman" panose="02020603050405020304" pitchFamily="18" charset="0"/>
              </a:rPr>
              <a:t>TransGAN</a:t>
            </a:r>
            <a:r>
              <a:rPr lang="zh-CN" altLang="en-US" sz="2000" kern="100" dirty="0">
                <a:latin typeface="等线"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1801095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09201" y="287761"/>
              <a:ext cx="2341134" cy="461665"/>
            </a:xfrm>
            <a:prstGeom prst="rect">
              <a:avLst/>
            </a:prstGeom>
            <a:noFill/>
          </p:spPr>
          <p:txBody>
            <a:bodyPr wrap="square" rtlCol="0">
              <a:spAutoFit/>
            </a:bodyPr>
            <a:lstStyle/>
            <a:p>
              <a:pPr algn="dist"/>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20" name="Google Shape;86;p19">
            <a:extLst>
              <a:ext uri="{FF2B5EF4-FFF2-40B4-BE49-F238E27FC236}">
                <a16:creationId xmlns:a16="http://schemas.microsoft.com/office/drawing/2014/main" id="{8F451706-23C3-4803-9494-5A946453C1ED}"/>
              </a:ext>
            </a:extLst>
          </p:cNvPr>
          <p:cNvSpPr txBox="1"/>
          <p:nvPr/>
        </p:nvSpPr>
        <p:spPr>
          <a:xfrm>
            <a:off x="677453" y="794841"/>
            <a:ext cx="1645064" cy="434269"/>
          </a:xfrm>
          <a:prstGeom prst="rect">
            <a:avLst/>
          </a:prstGeom>
          <a:noFill/>
          <a:ln>
            <a:noFill/>
          </a:ln>
        </p:spPr>
        <p:txBody>
          <a:bodyPr spcFirstLastPara="1" wrap="square" lIns="91425" tIns="45700" rIns="91425" bIns="45700" anchor="t" anchorCtr="0">
            <a:noAutofit/>
          </a:bodyPr>
          <a:lstStyle/>
          <a:p>
            <a:pPr marR="0" lvl="0" indent="0">
              <a:spcBef>
                <a:spcPts val="0"/>
              </a:spcBef>
              <a:spcAft>
                <a:spcPts val="0"/>
              </a:spcAft>
              <a:buNone/>
            </a:pPr>
            <a:r>
              <a:rPr lang="zh-CN" altLang="en-US" sz="2400" spc="300" dirty="0">
                <a:solidFill>
                  <a:schemeClr val="tx1">
                    <a:lumMod val="75000"/>
                    <a:lumOff val="25000"/>
                  </a:schemeClr>
                </a:solidFill>
                <a:ea typeface="YouSheBiaoTiHei" pitchFamily="2" charset="-122"/>
                <a:sym typeface="Lato"/>
              </a:rPr>
              <a:t>模型</a:t>
            </a:r>
            <a:endParaRPr sz="2400" spc="300" dirty="0">
              <a:solidFill>
                <a:schemeClr val="tx1">
                  <a:lumMod val="75000"/>
                  <a:lumOff val="25000"/>
                </a:schemeClr>
              </a:solidFill>
              <a:ea typeface="YouSheBiaoTiHei" pitchFamily="2" charset="-122"/>
              <a:sym typeface="Lato"/>
            </a:endParaRPr>
          </a:p>
        </p:txBody>
      </p:sp>
      <p:sp>
        <p:nvSpPr>
          <p:cNvPr id="23" name="Google Shape;86;p19">
            <a:extLst>
              <a:ext uri="{FF2B5EF4-FFF2-40B4-BE49-F238E27FC236}">
                <a16:creationId xmlns:a16="http://schemas.microsoft.com/office/drawing/2014/main" id="{803DC731-E1BF-4D5F-9A28-3A0BD9E7B9C7}"/>
              </a:ext>
            </a:extLst>
          </p:cNvPr>
          <p:cNvSpPr txBox="1"/>
          <p:nvPr/>
        </p:nvSpPr>
        <p:spPr>
          <a:xfrm>
            <a:off x="546627" y="1274525"/>
            <a:ext cx="10704074" cy="4960548"/>
          </a:xfrm>
          <a:prstGeom prst="rect">
            <a:avLst/>
          </a:prstGeom>
          <a:noFill/>
          <a:ln>
            <a:noFill/>
          </a:ln>
        </p:spPr>
        <p:txBody>
          <a:bodyPr spcFirstLastPara="1" wrap="square" lIns="91425" tIns="45700" rIns="91425" bIns="45700" anchor="t" anchorCtr="0">
            <a:noAutofit/>
          </a:bodyPr>
          <a:lstStyle/>
          <a:p>
            <a:pPr marL="285750" indent="-285750" algn="just">
              <a:lnSpc>
                <a:spcPct val="150000"/>
              </a:lnSpc>
              <a:buFont typeface="Wingdings" panose="05000000000000000000" pitchFamily="2" charset="2"/>
              <a:buChar char="l"/>
              <a:defRPr/>
            </a:pPr>
            <a:r>
              <a:rPr lang="zh-CN" altLang="en-US" b="0" i="0" dirty="0">
                <a:solidFill>
                  <a:srgbClr val="303A4E"/>
                </a:solidFill>
                <a:effectLst/>
                <a:latin typeface="PINGFANGM"/>
              </a:rPr>
              <a:t>架构</a:t>
            </a: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marL="285750" indent="-285750" algn="just">
              <a:lnSpc>
                <a:spcPct val="150000"/>
              </a:lnSpc>
              <a:buFont typeface="Wingdings" panose="05000000000000000000" pitchFamily="2" charset="2"/>
              <a:buChar char="l"/>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descr="图示&#10;&#10;描述已自动生成">
            <a:extLst>
              <a:ext uri="{FF2B5EF4-FFF2-40B4-BE49-F238E27FC236}">
                <a16:creationId xmlns:a16="http://schemas.microsoft.com/office/drawing/2014/main" id="{7E2BD62B-85A0-47A4-96F7-717022ACA8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6833" y="1729119"/>
            <a:ext cx="6754168" cy="4505954"/>
          </a:xfrm>
          <a:prstGeom prst="rect">
            <a:avLst/>
          </a:prstGeom>
        </p:spPr>
      </p:pic>
      <p:sp>
        <p:nvSpPr>
          <p:cNvPr id="6" name="文本框 5">
            <a:extLst>
              <a:ext uri="{FF2B5EF4-FFF2-40B4-BE49-F238E27FC236}">
                <a16:creationId xmlns:a16="http://schemas.microsoft.com/office/drawing/2014/main" id="{16EF08C3-0249-4A6D-B6E2-E004AA623570}"/>
              </a:ext>
            </a:extLst>
          </p:cNvPr>
          <p:cNvSpPr txBox="1"/>
          <p:nvPr/>
        </p:nvSpPr>
        <p:spPr>
          <a:xfrm>
            <a:off x="546627" y="1908139"/>
            <a:ext cx="3122067" cy="3693319"/>
          </a:xfrm>
          <a:prstGeom prst="rect">
            <a:avLst/>
          </a:prstGeom>
          <a:noFill/>
        </p:spPr>
        <p:txBody>
          <a:bodyPr wrap="square" rtlCol="0">
            <a:spAutoFit/>
          </a:bodyPr>
          <a:lstStyle/>
          <a:p>
            <a:r>
              <a:rPr lang="zh-CN" altLang="en-US" dirty="0"/>
              <a:t>生成器中，为了得到高的分辨率，分辨率低于</a:t>
            </a:r>
            <a:r>
              <a:rPr lang="en-US" altLang="zh-CN" dirty="0"/>
              <a:t>64*64</a:t>
            </a:r>
            <a:r>
              <a:rPr lang="zh-CN" altLang="en-US" dirty="0"/>
              <a:t>的为低分辨率阶段，将</a:t>
            </a:r>
            <a:r>
              <a:rPr lang="en-US" altLang="zh-CN" dirty="0"/>
              <a:t>1D</a:t>
            </a:r>
            <a:r>
              <a:rPr lang="zh-CN" altLang="en-US" dirty="0"/>
              <a:t>序列</a:t>
            </a:r>
            <a:r>
              <a:rPr lang="en-US" altLang="zh-CN" dirty="0"/>
              <a:t>reshape</a:t>
            </a:r>
            <a:r>
              <a:rPr lang="zh-CN" altLang="en-US" dirty="0"/>
              <a:t>成</a:t>
            </a:r>
            <a:r>
              <a:rPr lang="en-US" altLang="zh-CN" dirty="0"/>
              <a:t>2D</a:t>
            </a:r>
            <a:r>
              <a:rPr lang="zh-CN" altLang="en-US" dirty="0"/>
              <a:t>序列，经过上采样使分辨率提高，嵌入维度不变，再</a:t>
            </a:r>
            <a:r>
              <a:rPr lang="en-US" altLang="zh-CN" dirty="0"/>
              <a:t>reshape</a:t>
            </a:r>
            <a:r>
              <a:rPr lang="zh-CN" altLang="en-US" dirty="0"/>
              <a:t>为</a:t>
            </a:r>
            <a:r>
              <a:rPr lang="en-US" altLang="zh-CN" dirty="0"/>
              <a:t>1D</a:t>
            </a:r>
            <a:r>
              <a:rPr lang="zh-CN" altLang="en-US" dirty="0"/>
              <a:t>序列；在高分辨率阶段，将上采样转换为</a:t>
            </a:r>
            <a:r>
              <a:rPr lang="en-US" altLang="zh-CN" dirty="0" err="1"/>
              <a:t>pixelshuffle</a:t>
            </a:r>
            <a:r>
              <a:rPr lang="zh-CN" altLang="en-US" dirty="0"/>
              <a:t>模式，</a:t>
            </a:r>
            <a:r>
              <a:rPr lang="en-US" altLang="zh-CN" dirty="0"/>
              <a:t>r=2</a:t>
            </a:r>
            <a:r>
              <a:rPr lang="zh-CN" altLang="en-US" dirty="0"/>
              <a:t>，使得分辨率变为原来的</a:t>
            </a:r>
            <a:r>
              <a:rPr lang="en-US" altLang="zh-CN" dirty="0"/>
              <a:t>2</a:t>
            </a:r>
            <a:r>
              <a:rPr lang="zh-CN" altLang="en-US" dirty="0"/>
              <a:t>倍，嵌入维度降低为原来的</a:t>
            </a:r>
            <a:r>
              <a:rPr lang="en-US" altLang="zh-CN" dirty="0"/>
              <a:t>1/4</a:t>
            </a:r>
            <a:r>
              <a:rPr lang="zh-CN" altLang="en-US" dirty="0"/>
              <a:t>，直到到达指定的分辨率</a:t>
            </a:r>
            <a:r>
              <a:rPr lang="en-US" altLang="zh-CN" dirty="0"/>
              <a:t>256*256</a:t>
            </a:r>
            <a:r>
              <a:rPr lang="zh-CN" altLang="en-US" dirty="0"/>
              <a:t>，之后将嵌入维度映射为</a:t>
            </a:r>
            <a:r>
              <a:rPr lang="en-US" altLang="zh-CN" dirty="0"/>
              <a:t>3</a:t>
            </a:r>
            <a:r>
              <a:rPr lang="zh-CN" altLang="en-US" dirty="0"/>
              <a:t>，得到生成的图。</a:t>
            </a:r>
          </a:p>
        </p:txBody>
      </p:sp>
    </p:spTree>
    <p:extLst>
      <p:ext uri="{BB962C8B-B14F-4D97-AF65-F5344CB8AC3E}">
        <p14:creationId xmlns:p14="http://schemas.microsoft.com/office/powerpoint/2010/main" val="2642783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09201" y="287761"/>
              <a:ext cx="2341134" cy="461665"/>
            </a:xfrm>
            <a:prstGeom prst="rect">
              <a:avLst/>
            </a:prstGeom>
            <a:noFill/>
          </p:spPr>
          <p:txBody>
            <a:bodyPr wrap="square" rtlCol="0">
              <a:spAutoFit/>
            </a:bodyPr>
            <a:lstStyle/>
            <a:p>
              <a:pPr algn="dist"/>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20" name="Google Shape;86;p19">
            <a:extLst>
              <a:ext uri="{FF2B5EF4-FFF2-40B4-BE49-F238E27FC236}">
                <a16:creationId xmlns:a16="http://schemas.microsoft.com/office/drawing/2014/main" id="{8F451706-23C3-4803-9494-5A946453C1ED}"/>
              </a:ext>
            </a:extLst>
          </p:cNvPr>
          <p:cNvSpPr txBox="1"/>
          <p:nvPr/>
        </p:nvSpPr>
        <p:spPr>
          <a:xfrm>
            <a:off x="677453" y="794841"/>
            <a:ext cx="1645064" cy="434269"/>
          </a:xfrm>
          <a:prstGeom prst="rect">
            <a:avLst/>
          </a:prstGeom>
          <a:noFill/>
          <a:ln>
            <a:noFill/>
          </a:ln>
        </p:spPr>
        <p:txBody>
          <a:bodyPr spcFirstLastPara="1" wrap="square" lIns="91425" tIns="45700" rIns="91425" bIns="45700" anchor="t" anchorCtr="0">
            <a:noAutofit/>
          </a:bodyPr>
          <a:lstStyle/>
          <a:p>
            <a:pPr marR="0" lvl="0" indent="0">
              <a:spcBef>
                <a:spcPts val="0"/>
              </a:spcBef>
              <a:spcAft>
                <a:spcPts val="0"/>
              </a:spcAft>
              <a:buNone/>
            </a:pPr>
            <a:r>
              <a:rPr lang="zh-CN" altLang="en-US" sz="2400" spc="300" dirty="0">
                <a:solidFill>
                  <a:schemeClr val="tx1">
                    <a:lumMod val="75000"/>
                    <a:lumOff val="25000"/>
                  </a:schemeClr>
                </a:solidFill>
                <a:ea typeface="YouSheBiaoTiHei" pitchFamily="2" charset="-122"/>
                <a:sym typeface="Lato"/>
              </a:rPr>
              <a:t>模型</a:t>
            </a:r>
            <a:endParaRPr sz="2400" spc="300" dirty="0">
              <a:solidFill>
                <a:schemeClr val="tx1">
                  <a:lumMod val="75000"/>
                  <a:lumOff val="25000"/>
                </a:schemeClr>
              </a:solidFill>
              <a:ea typeface="YouSheBiaoTiHei" pitchFamily="2" charset="-122"/>
              <a:sym typeface="Lato"/>
            </a:endParaRPr>
          </a:p>
        </p:txBody>
      </p:sp>
      <p:sp>
        <p:nvSpPr>
          <p:cNvPr id="23" name="Google Shape;86;p19">
            <a:extLst>
              <a:ext uri="{FF2B5EF4-FFF2-40B4-BE49-F238E27FC236}">
                <a16:creationId xmlns:a16="http://schemas.microsoft.com/office/drawing/2014/main" id="{803DC731-E1BF-4D5F-9A28-3A0BD9E7B9C7}"/>
              </a:ext>
            </a:extLst>
          </p:cNvPr>
          <p:cNvSpPr txBox="1"/>
          <p:nvPr/>
        </p:nvSpPr>
        <p:spPr>
          <a:xfrm>
            <a:off x="546627" y="1274525"/>
            <a:ext cx="10704074" cy="4960548"/>
          </a:xfrm>
          <a:prstGeom prst="rect">
            <a:avLst/>
          </a:prstGeom>
          <a:noFill/>
          <a:ln>
            <a:noFill/>
          </a:ln>
        </p:spPr>
        <p:txBody>
          <a:bodyPr spcFirstLastPara="1" wrap="square" lIns="91425" tIns="45700" rIns="91425" bIns="45700" anchor="t" anchorCtr="0">
            <a:noAutofit/>
          </a:bodyPr>
          <a:lstStyle/>
          <a:p>
            <a:pPr marL="285750" indent="-285750" algn="just">
              <a:lnSpc>
                <a:spcPct val="150000"/>
              </a:lnSpc>
              <a:buFont typeface="Wingdings" panose="05000000000000000000" pitchFamily="2" charset="2"/>
              <a:buChar char="l"/>
              <a:defRPr/>
            </a:pPr>
            <a:r>
              <a:rPr lang="zh-CN" altLang="en-US" b="0" i="0" dirty="0">
                <a:solidFill>
                  <a:srgbClr val="303A4E"/>
                </a:solidFill>
                <a:effectLst/>
                <a:latin typeface="PINGFANGM"/>
              </a:rPr>
              <a:t>架构</a:t>
            </a: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marL="285750" indent="-285750" algn="just">
              <a:lnSpc>
                <a:spcPct val="150000"/>
              </a:lnSpc>
              <a:buFont typeface="Wingdings" panose="05000000000000000000" pitchFamily="2" charset="2"/>
              <a:buChar char="l"/>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descr="图示&#10;&#10;描述已自动生成">
            <a:extLst>
              <a:ext uri="{FF2B5EF4-FFF2-40B4-BE49-F238E27FC236}">
                <a16:creationId xmlns:a16="http://schemas.microsoft.com/office/drawing/2014/main" id="{7E2BD62B-85A0-47A4-96F7-717022ACA8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434" y="1501822"/>
            <a:ext cx="6754168" cy="4505954"/>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6EF08C3-0249-4A6D-B6E2-E004AA623570}"/>
                  </a:ext>
                </a:extLst>
              </p:cNvPr>
              <p:cNvSpPr txBox="1"/>
              <p:nvPr/>
            </p:nvSpPr>
            <p:spPr>
              <a:xfrm>
                <a:off x="371993" y="1908139"/>
                <a:ext cx="3348360" cy="3370603"/>
              </a:xfrm>
              <a:prstGeom prst="rect">
                <a:avLst/>
              </a:prstGeom>
              <a:noFill/>
            </p:spPr>
            <p:txBody>
              <a:bodyPr wrap="square" rtlCol="0">
                <a:spAutoFit/>
              </a:bodyPr>
              <a:lstStyle/>
              <a:p>
                <a:r>
                  <a:rPr lang="zh-CN" altLang="en-US" dirty="0"/>
                  <a:t>判别器中，将输入图片以</a:t>
                </a:r>
                <a:r>
                  <a:rPr lang="en-US" altLang="zh-CN" dirty="0"/>
                  <a:t>patch size=p,2p,4p</a:t>
                </a:r>
                <a:r>
                  <a:rPr lang="zh-CN" altLang="en-US" dirty="0"/>
                  <a:t>分为三个不同的序列，最长的序列</a:t>
                </a:r>
                <a14:m>
                  <m:oMath xmlns:m="http://schemas.openxmlformats.org/officeDocument/2006/math">
                    <m:r>
                      <a:rPr lang="zh-CN" altLang="en-US" i="1" dirty="0">
                        <a:latin typeface="Cambria Math" panose="02040503050406030204" pitchFamily="18" charset="0"/>
                      </a:rPr>
                      <m:t>（</m:t>
                    </m:r>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𝐻</m:t>
                        </m:r>
                      </m:num>
                      <m:den>
                        <m:r>
                          <a:rPr lang="en-US" altLang="zh-CN" b="0" i="1" smtClean="0">
                            <a:latin typeface="Cambria Math" panose="02040503050406030204" pitchFamily="18" charset="0"/>
                          </a:rPr>
                          <m:t>𝑃</m:t>
                        </m:r>
                      </m:den>
                    </m:f>
                  </m:oMath>
                </a14:m>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𝐻</m:t>
                        </m:r>
                      </m:num>
                      <m:den>
                        <m:r>
                          <a:rPr lang="en-US" altLang="zh-CN" i="1">
                            <a:latin typeface="Cambria Math" panose="02040503050406030204" pitchFamily="18" charset="0"/>
                          </a:rPr>
                          <m:t>𝑃</m:t>
                        </m:r>
                      </m:den>
                    </m:f>
                  </m:oMath>
                </a14:m>
                <a:r>
                  <a:rPr lang="zh-CN" altLang="en-US" dirty="0"/>
                  <a:t>）</a:t>
                </a:r>
                <a:r>
                  <a:rPr lang="en-US" altLang="zh-CN" dirty="0"/>
                  <a:t>*3</a:t>
                </a:r>
                <a:r>
                  <a:rPr lang="zh-CN" altLang="en-US" dirty="0"/>
                  <a:t>通过线性层转换为（</a:t>
                </a:r>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𝐻</m:t>
                        </m:r>
                      </m:num>
                      <m:den>
                        <m:r>
                          <a:rPr lang="en-US" altLang="zh-CN" i="1">
                            <a:latin typeface="Cambria Math" panose="02040503050406030204" pitchFamily="18" charset="0"/>
                          </a:rPr>
                          <m:t>𝑃</m:t>
                        </m:r>
                      </m:den>
                    </m:f>
                  </m:oMath>
                </a14:m>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𝐻</m:t>
                        </m:r>
                      </m:num>
                      <m:den>
                        <m:r>
                          <a:rPr lang="en-US" altLang="zh-CN" i="1">
                            <a:latin typeface="Cambria Math" panose="02040503050406030204" pitchFamily="18" charset="0"/>
                          </a:rPr>
                          <m:t>𝑃</m:t>
                        </m:r>
                      </m:den>
                    </m:f>
                    <m:r>
                      <a:rPr lang="en-US" altLang="zh-CN" i="1">
                        <a:latin typeface="Cambria Math" panose="02040503050406030204" pitchFamily="18" charset="0"/>
                      </a:rPr>
                      <m:t> </m:t>
                    </m:r>
                  </m:oMath>
                </a14:m>
                <a:r>
                  <a:rPr lang="zh-CN" altLang="en-US" dirty="0"/>
                  <a:t>）</a:t>
                </a:r>
                <a:r>
                  <a:rPr lang="en-US" altLang="zh-CN" dirty="0"/>
                  <a:t>* </a:t>
                </a:r>
                <a14:m>
                  <m:oMath xmlns:m="http://schemas.openxmlformats.org/officeDocument/2006/math">
                    <m:f>
                      <m:fPr>
                        <m:ctrlPr>
                          <a:rPr lang="en-US" altLang="zh-CN" i="1">
                            <a:latin typeface="Cambria Math" panose="02040503050406030204" pitchFamily="18" charset="0"/>
                          </a:rPr>
                        </m:ctrlPr>
                      </m:fPr>
                      <m:num>
                        <m:r>
                          <a:rPr lang="en-US" altLang="zh-CN" b="0" i="1" smtClean="0">
                            <a:latin typeface="Cambria Math" panose="02040503050406030204" pitchFamily="18" charset="0"/>
                          </a:rPr>
                          <m:t>𝐶</m:t>
                        </m:r>
                      </m:num>
                      <m:den>
                        <m:r>
                          <a:rPr lang="en-US" altLang="zh-CN" b="0" i="1" smtClean="0">
                            <a:latin typeface="Cambria Math" panose="02040503050406030204" pitchFamily="18" charset="0"/>
                          </a:rPr>
                          <m:t>4</m:t>
                        </m:r>
                      </m:den>
                    </m:f>
                  </m:oMath>
                </a14:m>
                <a:r>
                  <a:rPr lang="zh-CN" altLang="en-US" dirty="0"/>
                  <a:t>，结合可学习的位置编码作为第一阶段的输入，通过平均池化层来下采样特征图的分辨率，和下一阶段的输入进行拼接，当三个阶段结束，加入</a:t>
                </a:r>
                <a:r>
                  <a:rPr lang="en-US" altLang="zh-CN" dirty="0"/>
                  <a:t>[</a:t>
                </a:r>
                <a:r>
                  <a:rPr lang="en-US" altLang="zh-CN" dirty="0" err="1"/>
                  <a:t>cls</a:t>
                </a:r>
                <a:r>
                  <a:rPr lang="en-US" altLang="zh-CN" dirty="0"/>
                  <a:t>]token </a:t>
                </a:r>
                <a:r>
                  <a:rPr lang="zh-CN" altLang="en-US" dirty="0"/>
                  <a:t>方便最后输出图片的真假结果。</a:t>
                </a:r>
                <a:r>
                  <a:rPr lang="en-US" altLang="zh-CN" dirty="0"/>
                  <a:t> </a:t>
                </a:r>
                <a:endParaRPr lang="zh-CN" altLang="en-US" dirty="0"/>
              </a:p>
            </p:txBody>
          </p:sp>
        </mc:Choice>
        <mc:Fallback xmlns="">
          <p:sp>
            <p:nvSpPr>
              <p:cNvPr id="6" name="文本框 5">
                <a:extLst>
                  <a:ext uri="{FF2B5EF4-FFF2-40B4-BE49-F238E27FC236}">
                    <a16:creationId xmlns:a16="http://schemas.microsoft.com/office/drawing/2014/main" id="{16EF08C3-0249-4A6D-B6E2-E004AA623570}"/>
                  </a:ext>
                </a:extLst>
              </p:cNvPr>
              <p:cNvSpPr txBox="1">
                <a:spLocks noRot="1" noChangeAspect="1" noMove="1" noResize="1" noEditPoints="1" noAdjustHandles="1" noChangeArrowheads="1" noChangeShapeType="1" noTextEdit="1"/>
              </p:cNvSpPr>
              <p:nvPr/>
            </p:nvSpPr>
            <p:spPr>
              <a:xfrm>
                <a:off x="371993" y="1908139"/>
                <a:ext cx="3348360" cy="3370603"/>
              </a:xfrm>
              <a:prstGeom prst="rect">
                <a:avLst/>
              </a:prstGeom>
              <a:blipFill>
                <a:blip r:embed="rId3"/>
                <a:stretch>
                  <a:fillRect l="-1457" t="-904" r="-364" b="-19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190303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09201" y="287761"/>
              <a:ext cx="2341134" cy="461665"/>
            </a:xfrm>
            <a:prstGeom prst="rect">
              <a:avLst/>
            </a:prstGeom>
            <a:noFill/>
          </p:spPr>
          <p:txBody>
            <a:bodyPr wrap="square" rtlCol="0">
              <a:spAutoFit/>
            </a:bodyPr>
            <a:lstStyle/>
            <a:p>
              <a:pPr algn="dist"/>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20" name="Google Shape;86;p19">
            <a:extLst>
              <a:ext uri="{FF2B5EF4-FFF2-40B4-BE49-F238E27FC236}">
                <a16:creationId xmlns:a16="http://schemas.microsoft.com/office/drawing/2014/main" id="{8F451706-23C3-4803-9494-5A946453C1ED}"/>
              </a:ext>
            </a:extLst>
          </p:cNvPr>
          <p:cNvSpPr txBox="1"/>
          <p:nvPr/>
        </p:nvSpPr>
        <p:spPr>
          <a:xfrm>
            <a:off x="677453" y="794841"/>
            <a:ext cx="1645064" cy="434269"/>
          </a:xfrm>
          <a:prstGeom prst="rect">
            <a:avLst/>
          </a:prstGeom>
          <a:noFill/>
          <a:ln>
            <a:noFill/>
          </a:ln>
        </p:spPr>
        <p:txBody>
          <a:bodyPr spcFirstLastPara="1" wrap="square" lIns="91425" tIns="45700" rIns="91425" bIns="45700" anchor="t" anchorCtr="0">
            <a:noAutofit/>
          </a:bodyPr>
          <a:lstStyle/>
          <a:p>
            <a:pPr marR="0" lvl="0" indent="0">
              <a:spcBef>
                <a:spcPts val="0"/>
              </a:spcBef>
              <a:spcAft>
                <a:spcPts val="0"/>
              </a:spcAft>
              <a:buNone/>
            </a:pPr>
            <a:r>
              <a:rPr lang="zh-CN" altLang="en-US" sz="2400" spc="300" dirty="0">
                <a:solidFill>
                  <a:schemeClr val="tx1">
                    <a:lumMod val="75000"/>
                    <a:lumOff val="25000"/>
                  </a:schemeClr>
                </a:solidFill>
                <a:ea typeface="YouSheBiaoTiHei" pitchFamily="2" charset="-122"/>
                <a:sym typeface="Lato"/>
              </a:rPr>
              <a:t>模型</a:t>
            </a:r>
            <a:endParaRPr sz="2400" spc="300" dirty="0">
              <a:solidFill>
                <a:schemeClr val="tx1">
                  <a:lumMod val="75000"/>
                  <a:lumOff val="25000"/>
                </a:schemeClr>
              </a:solidFill>
              <a:ea typeface="YouSheBiaoTiHei" pitchFamily="2" charset="-122"/>
              <a:sym typeface="Lato"/>
            </a:endParaRPr>
          </a:p>
        </p:txBody>
      </p:sp>
      <p:sp>
        <p:nvSpPr>
          <p:cNvPr id="23" name="Google Shape;86;p19">
            <a:extLst>
              <a:ext uri="{FF2B5EF4-FFF2-40B4-BE49-F238E27FC236}">
                <a16:creationId xmlns:a16="http://schemas.microsoft.com/office/drawing/2014/main" id="{803DC731-E1BF-4D5F-9A28-3A0BD9E7B9C7}"/>
              </a:ext>
            </a:extLst>
          </p:cNvPr>
          <p:cNvSpPr txBox="1"/>
          <p:nvPr/>
        </p:nvSpPr>
        <p:spPr>
          <a:xfrm>
            <a:off x="546627" y="1274525"/>
            <a:ext cx="10704074" cy="4960548"/>
          </a:xfrm>
          <a:prstGeom prst="rect">
            <a:avLst/>
          </a:prstGeom>
          <a:noFill/>
          <a:ln>
            <a:noFill/>
          </a:ln>
        </p:spPr>
        <p:txBody>
          <a:bodyPr spcFirstLastPara="1" wrap="square" lIns="91425" tIns="45700" rIns="91425" bIns="45700" anchor="t" anchorCtr="0">
            <a:noAutofit/>
          </a:bodyPr>
          <a:lstStyle/>
          <a:p>
            <a:pPr marL="285750" indent="-285750" algn="just">
              <a:lnSpc>
                <a:spcPct val="150000"/>
              </a:lnSpc>
              <a:buFont typeface="Wingdings" panose="05000000000000000000" pitchFamily="2" charset="2"/>
              <a:buChar char="l"/>
              <a:defRPr/>
            </a:pPr>
            <a:r>
              <a:rPr lang="zh-CN" altLang="en-US" dirty="0">
                <a:solidFill>
                  <a:srgbClr val="303A4E"/>
                </a:solidFill>
                <a:latin typeface="PINGFANGM"/>
              </a:rPr>
              <a:t>网格自注意力</a:t>
            </a: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marL="285750" indent="-285750" algn="just">
              <a:lnSpc>
                <a:spcPct val="150000"/>
              </a:lnSpc>
              <a:buFont typeface="Wingdings" panose="05000000000000000000" pitchFamily="2" charset="2"/>
              <a:buChar char="l"/>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16EF08C3-0249-4A6D-B6E2-E004AA623570}"/>
              </a:ext>
            </a:extLst>
          </p:cNvPr>
          <p:cNvSpPr txBox="1"/>
          <p:nvPr/>
        </p:nvSpPr>
        <p:spPr>
          <a:xfrm>
            <a:off x="1359962" y="4201784"/>
            <a:ext cx="7972521" cy="1200329"/>
          </a:xfrm>
          <a:prstGeom prst="rect">
            <a:avLst/>
          </a:prstGeom>
          <a:noFill/>
        </p:spPr>
        <p:txBody>
          <a:bodyPr wrap="square" rtlCol="0">
            <a:spAutoFit/>
          </a:bodyPr>
          <a:lstStyle/>
          <a:p>
            <a:r>
              <a:rPr lang="zh-CN" altLang="en-US" dirty="0"/>
              <a:t>标准注意力是计算给定</a:t>
            </a:r>
            <a:r>
              <a:rPr lang="en-US" altLang="zh-CN" dirty="0"/>
              <a:t>token</a:t>
            </a:r>
            <a:r>
              <a:rPr lang="zh-CN" altLang="en-US" dirty="0"/>
              <a:t>和所有其他</a:t>
            </a:r>
            <a:r>
              <a:rPr lang="en-US" altLang="zh-CN" dirty="0"/>
              <a:t>token</a:t>
            </a:r>
            <a:r>
              <a:rPr lang="zh-CN" altLang="en-US" dirty="0"/>
              <a:t>之间的相互关系，网格自注意力将全尺寸特征映射划分为几个非重叠网格，在每个网格内计算</a:t>
            </a:r>
            <a:r>
              <a:rPr lang="en-US" altLang="zh-CN" dirty="0"/>
              <a:t>token</a:t>
            </a:r>
            <a:r>
              <a:rPr lang="zh-CN" altLang="en-US" dirty="0"/>
              <a:t>之间的相互关系。在低分辨率阶段仍采用标准注意力，在高分辨率阶段采用网格注意力，以此来平衡局部细节和全局上下文。</a:t>
            </a:r>
            <a:r>
              <a:rPr lang="en-US" altLang="zh-CN" dirty="0"/>
              <a:t> </a:t>
            </a:r>
            <a:endParaRPr lang="zh-CN" altLang="en-US" dirty="0"/>
          </a:p>
        </p:txBody>
      </p:sp>
      <p:pic>
        <p:nvPicPr>
          <p:cNvPr id="4" name="图片 3" descr="图表&#10;&#10;中度可信度描述已自动生成">
            <a:extLst>
              <a:ext uri="{FF2B5EF4-FFF2-40B4-BE49-F238E27FC236}">
                <a16:creationId xmlns:a16="http://schemas.microsoft.com/office/drawing/2014/main" id="{E77D3BF1-5194-42B4-91F9-B681F12B3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985" y="1998293"/>
            <a:ext cx="7832498" cy="1678392"/>
          </a:xfrm>
          <a:prstGeom prst="rect">
            <a:avLst/>
          </a:prstGeom>
        </p:spPr>
      </p:pic>
    </p:spTree>
    <p:extLst>
      <p:ext uri="{BB962C8B-B14F-4D97-AF65-F5344CB8AC3E}">
        <p14:creationId xmlns:p14="http://schemas.microsoft.com/office/powerpoint/2010/main" val="3516442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09201" y="287761"/>
              <a:ext cx="2341134" cy="461665"/>
            </a:xfrm>
            <a:prstGeom prst="rect">
              <a:avLst/>
            </a:prstGeom>
            <a:noFill/>
          </p:spPr>
          <p:txBody>
            <a:bodyPr wrap="square" rtlCol="0">
              <a:spAutoFit/>
            </a:bodyPr>
            <a:lstStyle/>
            <a:p>
              <a:pPr algn="dist"/>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20" name="Google Shape;86;p19">
            <a:extLst>
              <a:ext uri="{FF2B5EF4-FFF2-40B4-BE49-F238E27FC236}">
                <a16:creationId xmlns:a16="http://schemas.microsoft.com/office/drawing/2014/main" id="{8F451706-23C3-4803-9494-5A946453C1ED}"/>
              </a:ext>
            </a:extLst>
          </p:cNvPr>
          <p:cNvSpPr txBox="1"/>
          <p:nvPr/>
        </p:nvSpPr>
        <p:spPr>
          <a:xfrm>
            <a:off x="677453" y="794841"/>
            <a:ext cx="1645064" cy="434269"/>
          </a:xfrm>
          <a:prstGeom prst="rect">
            <a:avLst/>
          </a:prstGeom>
          <a:noFill/>
          <a:ln>
            <a:noFill/>
          </a:ln>
        </p:spPr>
        <p:txBody>
          <a:bodyPr spcFirstLastPara="1" wrap="square" lIns="91425" tIns="45700" rIns="91425" bIns="45700" anchor="t" anchorCtr="0">
            <a:noAutofit/>
          </a:bodyPr>
          <a:lstStyle/>
          <a:p>
            <a:pPr marR="0" lvl="0" indent="0">
              <a:spcBef>
                <a:spcPts val="0"/>
              </a:spcBef>
              <a:spcAft>
                <a:spcPts val="0"/>
              </a:spcAft>
              <a:buNone/>
            </a:pPr>
            <a:r>
              <a:rPr lang="zh-CN" altLang="en-US" sz="2400" spc="300" dirty="0">
                <a:solidFill>
                  <a:schemeClr val="tx1">
                    <a:lumMod val="75000"/>
                    <a:lumOff val="25000"/>
                  </a:schemeClr>
                </a:solidFill>
                <a:ea typeface="YouSheBiaoTiHei" pitchFamily="2" charset="-122"/>
                <a:sym typeface="Lato"/>
              </a:rPr>
              <a:t>模型</a:t>
            </a:r>
            <a:endParaRPr sz="2400" spc="300" dirty="0">
              <a:solidFill>
                <a:schemeClr val="tx1">
                  <a:lumMod val="75000"/>
                  <a:lumOff val="25000"/>
                </a:schemeClr>
              </a:solidFill>
              <a:ea typeface="YouSheBiaoTiHei" pitchFamily="2" charset="-122"/>
              <a:sym typeface="Lato"/>
            </a:endParaRPr>
          </a:p>
        </p:txBody>
      </p:sp>
      <p:sp>
        <p:nvSpPr>
          <p:cNvPr id="23" name="Google Shape;86;p19">
            <a:extLst>
              <a:ext uri="{FF2B5EF4-FFF2-40B4-BE49-F238E27FC236}">
                <a16:creationId xmlns:a16="http://schemas.microsoft.com/office/drawing/2014/main" id="{803DC731-E1BF-4D5F-9A28-3A0BD9E7B9C7}"/>
              </a:ext>
            </a:extLst>
          </p:cNvPr>
          <p:cNvSpPr txBox="1"/>
          <p:nvPr/>
        </p:nvSpPr>
        <p:spPr>
          <a:xfrm>
            <a:off x="546627" y="1294591"/>
            <a:ext cx="10704074" cy="5427942"/>
          </a:xfrm>
          <a:prstGeom prst="rect">
            <a:avLst/>
          </a:prstGeom>
          <a:noFill/>
          <a:ln>
            <a:noFill/>
          </a:ln>
        </p:spPr>
        <p:txBody>
          <a:bodyPr spcFirstLastPara="1" wrap="square" lIns="91425" tIns="45700" rIns="91425" bIns="45700" anchor="t" anchorCtr="0">
            <a:noAutofit/>
          </a:bodyPr>
          <a:lstStyle/>
          <a:p>
            <a:pPr marL="285750" indent="-285750" algn="just">
              <a:lnSpc>
                <a:spcPct val="150000"/>
              </a:lnSpc>
              <a:buFont typeface="Wingdings" panose="05000000000000000000" pitchFamily="2" charset="2"/>
              <a:buChar char="l"/>
              <a:defRPr/>
            </a:pPr>
            <a:r>
              <a:rPr lang="zh-CN" altLang="en-US" dirty="0">
                <a:solidFill>
                  <a:srgbClr val="303A4E"/>
                </a:solidFill>
                <a:latin typeface="PINGFANGM"/>
              </a:rPr>
              <a:t>结果（</a:t>
            </a:r>
            <a:r>
              <a:rPr lang="en-US" altLang="zh-CN" dirty="0">
                <a:solidFill>
                  <a:srgbClr val="303A4E"/>
                </a:solidFill>
                <a:latin typeface="PINGFANGM"/>
              </a:rPr>
              <a:t>CIFAR-10 </a:t>
            </a:r>
            <a:r>
              <a:rPr lang="zh-CN" altLang="en-US" dirty="0">
                <a:solidFill>
                  <a:srgbClr val="303A4E"/>
                </a:solidFill>
                <a:latin typeface="PINGFANGM"/>
              </a:rPr>
              <a:t>图像大小</a:t>
            </a:r>
            <a:r>
              <a:rPr lang="en-US" altLang="zh-CN" dirty="0">
                <a:solidFill>
                  <a:srgbClr val="303A4E"/>
                </a:solidFill>
                <a:latin typeface="PINGFANGM"/>
              </a:rPr>
              <a:t>32*32</a:t>
            </a:r>
            <a:r>
              <a:rPr lang="zh-CN" altLang="en-US" dirty="0">
                <a:solidFill>
                  <a:srgbClr val="303A4E"/>
                </a:solidFill>
                <a:latin typeface="PINGFANGM"/>
              </a:rPr>
              <a:t>；</a:t>
            </a:r>
            <a:r>
              <a:rPr lang="en-US" altLang="zh-CN" dirty="0">
                <a:solidFill>
                  <a:srgbClr val="303A4E"/>
                </a:solidFill>
                <a:latin typeface="PINGFANGM"/>
              </a:rPr>
              <a:t>STL-10</a:t>
            </a:r>
            <a:r>
              <a:rPr lang="zh-CN" altLang="en-US" dirty="0">
                <a:solidFill>
                  <a:srgbClr val="303A4E"/>
                </a:solidFill>
                <a:latin typeface="PINGFANGM"/>
              </a:rPr>
              <a:t>图像大小</a:t>
            </a:r>
            <a:r>
              <a:rPr lang="en-US" altLang="zh-CN" dirty="0">
                <a:solidFill>
                  <a:srgbClr val="303A4E"/>
                </a:solidFill>
                <a:latin typeface="PINGFANGM"/>
              </a:rPr>
              <a:t>48*48</a:t>
            </a:r>
            <a:r>
              <a:rPr lang="zh-CN" altLang="en-US" dirty="0">
                <a:solidFill>
                  <a:srgbClr val="303A4E"/>
                </a:solidFill>
                <a:latin typeface="PINGFANGM"/>
              </a:rPr>
              <a:t>；</a:t>
            </a:r>
            <a:r>
              <a:rPr lang="en-US" altLang="zh-CN" dirty="0" err="1">
                <a:solidFill>
                  <a:srgbClr val="303A4E"/>
                </a:solidFill>
                <a:latin typeface="PINGFANGM"/>
              </a:rPr>
              <a:t>CelebA</a:t>
            </a:r>
            <a:r>
              <a:rPr lang="zh-CN" altLang="en-US" dirty="0">
                <a:solidFill>
                  <a:srgbClr val="303A4E"/>
                </a:solidFill>
                <a:latin typeface="PINGFANGM"/>
              </a:rPr>
              <a:t>图像大小</a:t>
            </a:r>
            <a:r>
              <a:rPr lang="en-US" altLang="zh-CN" dirty="0">
                <a:solidFill>
                  <a:srgbClr val="303A4E"/>
                </a:solidFill>
                <a:latin typeface="PINGFANGM"/>
              </a:rPr>
              <a:t>128*128</a:t>
            </a:r>
            <a:r>
              <a:rPr lang="zh-CN" altLang="en-US" dirty="0">
                <a:solidFill>
                  <a:srgbClr val="303A4E"/>
                </a:solidFill>
                <a:latin typeface="PINGFANGM"/>
              </a:rPr>
              <a:t>）</a:t>
            </a: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r>
              <a:rPr lang="en-US" altLang="zh-CN" b="0" i="0" dirty="0">
                <a:solidFill>
                  <a:srgbClr val="303A4E"/>
                </a:solidFill>
                <a:effectLst/>
                <a:latin typeface="PINGFANGM"/>
              </a:rPr>
              <a:t>IS</a:t>
            </a:r>
            <a:r>
              <a:rPr lang="zh-CN" altLang="en-US" b="0" i="0" dirty="0">
                <a:solidFill>
                  <a:srgbClr val="303A4E"/>
                </a:solidFill>
                <a:effectLst/>
                <a:latin typeface="PINGFANGM"/>
              </a:rPr>
              <a:t>（</a:t>
            </a:r>
            <a:r>
              <a:rPr lang="en-US" altLang="zh-CN" b="0" i="0" dirty="0">
                <a:solidFill>
                  <a:srgbClr val="303A4E"/>
                </a:solidFill>
                <a:effectLst/>
                <a:latin typeface="PINGFANGM"/>
              </a:rPr>
              <a:t> Inception score </a:t>
            </a:r>
            <a:r>
              <a:rPr lang="zh-CN" altLang="en-US" b="0" i="0" dirty="0">
                <a:solidFill>
                  <a:srgbClr val="303A4E"/>
                </a:solidFill>
                <a:effectLst/>
                <a:latin typeface="PINGFANGM"/>
              </a:rPr>
              <a:t>）</a:t>
            </a:r>
            <a:r>
              <a:rPr lang="en-US" altLang="zh-CN" b="0" i="0" dirty="0">
                <a:solidFill>
                  <a:srgbClr val="303A4E"/>
                </a:solidFill>
                <a:effectLst/>
                <a:latin typeface="PINGFANGM"/>
              </a:rPr>
              <a:t> :</a:t>
            </a:r>
            <a:r>
              <a:rPr lang="zh-CN" altLang="en-US" b="0" i="0" dirty="0">
                <a:solidFill>
                  <a:srgbClr val="303A4E"/>
                </a:solidFill>
                <a:effectLst/>
                <a:latin typeface="PINGFANGM"/>
              </a:rPr>
              <a:t>是生成图片好坏的标准（</a:t>
            </a:r>
            <a:r>
              <a:rPr lang="zh-CN" altLang="en-US" b="0" i="0" dirty="0">
                <a:solidFill>
                  <a:srgbClr val="FF0000"/>
                </a:solidFill>
                <a:effectLst/>
                <a:latin typeface="PINGFANGM"/>
              </a:rPr>
              <a:t>清晰度</a:t>
            </a:r>
            <a:r>
              <a:rPr lang="zh-CN" altLang="en-US" b="0" i="0" dirty="0">
                <a:solidFill>
                  <a:srgbClr val="303A4E"/>
                </a:solidFill>
                <a:effectLst/>
                <a:latin typeface="PINGFANGM"/>
              </a:rPr>
              <a:t>：将生成的图像输入</a:t>
            </a:r>
            <a:r>
              <a:rPr lang="en-US" altLang="zh-CN" b="0" i="0" dirty="0">
                <a:solidFill>
                  <a:srgbClr val="303A4E"/>
                </a:solidFill>
                <a:effectLst/>
                <a:latin typeface="PINGFANGM"/>
              </a:rPr>
              <a:t>Inception V3</a:t>
            </a:r>
            <a:r>
              <a:rPr lang="zh-CN" altLang="en-US" b="0" i="0" dirty="0">
                <a:solidFill>
                  <a:srgbClr val="303A4E"/>
                </a:solidFill>
                <a:effectLst/>
                <a:latin typeface="PINGFANGM"/>
              </a:rPr>
              <a:t>中，输出</a:t>
            </a:r>
            <a:r>
              <a:rPr lang="en-US" altLang="zh-CN" b="0" i="0" dirty="0">
                <a:solidFill>
                  <a:srgbClr val="303A4E"/>
                </a:solidFill>
                <a:effectLst/>
                <a:latin typeface="PINGFANGM"/>
              </a:rPr>
              <a:t>1000</a:t>
            </a:r>
            <a:r>
              <a:rPr lang="zh-CN" altLang="en-US" b="0" i="0" dirty="0">
                <a:solidFill>
                  <a:srgbClr val="303A4E"/>
                </a:solidFill>
                <a:effectLst/>
                <a:latin typeface="PINGFANGM"/>
              </a:rPr>
              <a:t>维的向量</a:t>
            </a:r>
            <a:r>
              <a:rPr lang="en-US" altLang="zh-CN" b="0" i="0" dirty="0">
                <a:solidFill>
                  <a:srgbClr val="303A4E"/>
                </a:solidFill>
                <a:effectLst/>
                <a:latin typeface="PINGFANGM"/>
              </a:rPr>
              <a:t>y</a:t>
            </a:r>
            <a:r>
              <a:rPr lang="zh-CN" altLang="en-US" b="0" i="0" dirty="0">
                <a:solidFill>
                  <a:srgbClr val="303A4E"/>
                </a:solidFill>
                <a:effectLst/>
                <a:latin typeface="PINGFANGM"/>
              </a:rPr>
              <a:t>，向量每个维度的值对应图片属于某类的概率，</a:t>
            </a:r>
            <a:r>
              <a:rPr lang="en-US" altLang="zh-CN" b="0" i="0" dirty="0">
                <a:solidFill>
                  <a:srgbClr val="303A4E"/>
                </a:solidFill>
                <a:effectLst/>
                <a:latin typeface="PINGFANGM"/>
              </a:rPr>
              <a:t>p(y/x)</a:t>
            </a:r>
            <a:r>
              <a:rPr lang="zh-CN" altLang="en-US" b="0" i="0" dirty="0">
                <a:solidFill>
                  <a:srgbClr val="303A4E"/>
                </a:solidFill>
                <a:effectLst/>
                <a:latin typeface="PINGFANGM"/>
              </a:rPr>
              <a:t>熵越大越好，即一个清晰图片属于某一类的概率很大，属于其他类的概率很小。</a:t>
            </a:r>
            <a:r>
              <a:rPr lang="zh-CN" altLang="en-US" b="0" i="0" dirty="0">
                <a:solidFill>
                  <a:srgbClr val="FF0000"/>
                </a:solidFill>
                <a:effectLst/>
                <a:latin typeface="PINGFANGM"/>
              </a:rPr>
              <a:t>多样性</a:t>
            </a:r>
            <a:r>
              <a:rPr lang="zh-CN" altLang="en-US" b="0" i="0" dirty="0">
                <a:solidFill>
                  <a:srgbClr val="303A4E"/>
                </a:solidFill>
                <a:effectLst/>
                <a:latin typeface="PINGFANGM"/>
              </a:rPr>
              <a:t>：如果一个模型能生成足够多样的图片，那生成的图片在各个类别中的分布应该是平均的，比如生成的</a:t>
            </a:r>
            <a:r>
              <a:rPr lang="en-US" altLang="zh-CN" b="0" i="0" dirty="0">
                <a:solidFill>
                  <a:srgbClr val="303A4E"/>
                </a:solidFill>
                <a:effectLst/>
                <a:latin typeface="PINGFANGM"/>
              </a:rPr>
              <a:t>10000</a:t>
            </a:r>
            <a:r>
              <a:rPr lang="zh-CN" altLang="en-US" b="0" i="0" dirty="0">
                <a:solidFill>
                  <a:srgbClr val="303A4E"/>
                </a:solidFill>
                <a:effectLst/>
                <a:latin typeface="PINGFANGM"/>
              </a:rPr>
              <a:t>张图片，最理想的是</a:t>
            </a:r>
            <a:r>
              <a:rPr lang="en-US" altLang="zh-CN" b="0" i="0" dirty="0">
                <a:solidFill>
                  <a:srgbClr val="303A4E"/>
                </a:solidFill>
                <a:effectLst/>
                <a:latin typeface="PINGFANGM"/>
              </a:rPr>
              <a:t>1000</a:t>
            </a:r>
            <a:r>
              <a:rPr lang="zh-CN" altLang="en-US" b="0" i="0" dirty="0">
                <a:solidFill>
                  <a:srgbClr val="303A4E"/>
                </a:solidFill>
                <a:effectLst/>
                <a:latin typeface="PINGFANGM"/>
              </a:rPr>
              <a:t>类每类生成</a:t>
            </a:r>
            <a:r>
              <a:rPr lang="en-US" altLang="zh-CN" b="0" i="0" dirty="0">
                <a:solidFill>
                  <a:srgbClr val="303A4E"/>
                </a:solidFill>
                <a:effectLst/>
                <a:latin typeface="PINGFANGM"/>
              </a:rPr>
              <a:t>10</a:t>
            </a:r>
            <a:r>
              <a:rPr lang="zh-CN" altLang="en-US" b="0" i="0" dirty="0">
                <a:solidFill>
                  <a:srgbClr val="303A4E"/>
                </a:solidFill>
                <a:effectLst/>
                <a:latin typeface="PINGFANGM"/>
              </a:rPr>
              <a:t>张，即生成图片在所有类别概率的边缘分布</a:t>
            </a:r>
            <a:r>
              <a:rPr lang="en-US" altLang="zh-CN" b="0" i="0" dirty="0">
                <a:solidFill>
                  <a:srgbClr val="303A4E"/>
                </a:solidFill>
                <a:effectLst/>
                <a:latin typeface="PINGFANGM"/>
              </a:rPr>
              <a:t>p(</a:t>
            </a:r>
            <a:r>
              <a:rPr lang="en-US" altLang="zh-CN" dirty="0">
                <a:solidFill>
                  <a:srgbClr val="303A4E"/>
                </a:solidFill>
                <a:latin typeface="PINGFANGM"/>
              </a:rPr>
              <a:t>y)</a:t>
            </a:r>
            <a:r>
              <a:rPr lang="zh-CN" altLang="en-US" dirty="0">
                <a:solidFill>
                  <a:srgbClr val="303A4E"/>
                </a:solidFill>
                <a:latin typeface="PINGFANGM"/>
              </a:rPr>
              <a:t>熵很小），对</a:t>
            </a:r>
            <a:r>
              <a:rPr lang="en-US" altLang="zh-CN" dirty="0">
                <a:solidFill>
                  <a:srgbClr val="303A4E"/>
                </a:solidFill>
                <a:latin typeface="PINGFANGM"/>
              </a:rPr>
              <a:t>p(y)</a:t>
            </a:r>
            <a:r>
              <a:rPr lang="zh-CN" altLang="en-US" dirty="0">
                <a:solidFill>
                  <a:srgbClr val="303A4E"/>
                </a:solidFill>
                <a:latin typeface="PINGFANGM"/>
              </a:rPr>
              <a:t>和</a:t>
            </a:r>
            <a:r>
              <a:rPr lang="en-US" altLang="zh-CN" dirty="0">
                <a:solidFill>
                  <a:srgbClr val="303A4E"/>
                </a:solidFill>
                <a:latin typeface="PINGFANGM"/>
              </a:rPr>
              <a:t>p(y/x)</a:t>
            </a:r>
            <a:r>
              <a:rPr lang="zh-CN" altLang="en-US" dirty="0">
                <a:solidFill>
                  <a:srgbClr val="303A4E"/>
                </a:solidFill>
                <a:latin typeface="PINGFANGM"/>
              </a:rPr>
              <a:t>求</a:t>
            </a:r>
            <a:r>
              <a:rPr lang="en-US" altLang="zh-CN" dirty="0">
                <a:solidFill>
                  <a:srgbClr val="303A4E"/>
                </a:solidFill>
                <a:latin typeface="PINGFANGM"/>
              </a:rPr>
              <a:t>KL</a:t>
            </a:r>
            <a:r>
              <a:rPr lang="zh-CN" altLang="en-US" dirty="0">
                <a:solidFill>
                  <a:srgbClr val="303A4E"/>
                </a:solidFill>
                <a:latin typeface="PINGFANGM"/>
              </a:rPr>
              <a:t>散度，距离越大说明生成模型越好。</a:t>
            </a:r>
            <a:endParaRPr lang="en-US" altLang="zh-CN" dirty="0">
              <a:solidFill>
                <a:srgbClr val="303A4E"/>
              </a:solidFill>
              <a:latin typeface="PINGFANGM"/>
            </a:endParaRPr>
          </a:p>
          <a:p>
            <a:pPr algn="just">
              <a:lnSpc>
                <a:spcPct val="150000"/>
              </a:lnSpc>
              <a:defRPr/>
            </a:pPr>
            <a:r>
              <a:rPr lang="en-US" altLang="zh-CN" b="0" i="0" dirty="0">
                <a:solidFill>
                  <a:srgbClr val="303A4E"/>
                </a:solidFill>
                <a:effectLst/>
                <a:latin typeface="PINGFANGM"/>
              </a:rPr>
              <a:t>                             </a:t>
            </a: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marL="285750" indent="-285750" algn="just">
              <a:lnSpc>
                <a:spcPct val="150000"/>
              </a:lnSpc>
              <a:buFont typeface="Wingdings" panose="05000000000000000000" pitchFamily="2" charset="2"/>
              <a:buChar char="l"/>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descr="表格&#10;&#10;描述已自动生成">
            <a:extLst>
              <a:ext uri="{FF2B5EF4-FFF2-40B4-BE49-F238E27FC236}">
                <a16:creationId xmlns:a16="http://schemas.microsoft.com/office/drawing/2014/main" id="{3073AD0F-906C-4241-8B42-5131B1B5B6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9768" y="1774275"/>
            <a:ext cx="6525536" cy="2715004"/>
          </a:xfrm>
          <a:prstGeom prst="rect">
            <a:avLst/>
          </a:prstGeom>
        </p:spPr>
      </p:pic>
    </p:spTree>
    <p:extLst>
      <p:ext uri="{BB962C8B-B14F-4D97-AF65-F5344CB8AC3E}">
        <p14:creationId xmlns:p14="http://schemas.microsoft.com/office/powerpoint/2010/main" val="2054488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09201" y="287761"/>
              <a:ext cx="2341134" cy="461665"/>
            </a:xfrm>
            <a:prstGeom prst="rect">
              <a:avLst/>
            </a:prstGeom>
            <a:noFill/>
          </p:spPr>
          <p:txBody>
            <a:bodyPr wrap="square" rtlCol="0">
              <a:spAutoFit/>
            </a:bodyPr>
            <a:lstStyle/>
            <a:p>
              <a:pPr algn="dist"/>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20" name="Google Shape;86;p19">
            <a:extLst>
              <a:ext uri="{FF2B5EF4-FFF2-40B4-BE49-F238E27FC236}">
                <a16:creationId xmlns:a16="http://schemas.microsoft.com/office/drawing/2014/main" id="{8F451706-23C3-4803-9494-5A946453C1ED}"/>
              </a:ext>
            </a:extLst>
          </p:cNvPr>
          <p:cNvSpPr txBox="1"/>
          <p:nvPr/>
        </p:nvSpPr>
        <p:spPr>
          <a:xfrm>
            <a:off x="677453" y="794841"/>
            <a:ext cx="1645064" cy="434269"/>
          </a:xfrm>
          <a:prstGeom prst="rect">
            <a:avLst/>
          </a:prstGeom>
          <a:noFill/>
          <a:ln>
            <a:noFill/>
          </a:ln>
        </p:spPr>
        <p:txBody>
          <a:bodyPr spcFirstLastPara="1" wrap="square" lIns="91425" tIns="45700" rIns="91425" bIns="45700" anchor="t" anchorCtr="0">
            <a:noAutofit/>
          </a:bodyPr>
          <a:lstStyle/>
          <a:p>
            <a:pPr marR="0" lvl="0" indent="0">
              <a:spcBef>
                <a:spcPts val="0"/>
              </a:spcBef>
              <a:spcAft>
                <a:spcPts val="0"/>
              </a:spcAft>
              <a:buNone/>
            </a:pPr>
            <a:r>
              <a:rPr lang="zh-CN" altLang="en-US" sz="2400" spc="300" dirty="0">
                <a:solidFill>
                  <a:schemeClr val="tx1">
                    <a:lumMod val="75000"/>
                    <a:lumOff val="25000"/>
                  </a:schemeClr>
                </a:solidFill>
                <a:ea typeface="YouSheBiaoTiHei" pitchFamily="2" charset="-122"/>
                <a:sym typeface="Lato"/>
              </a:rPr>
              <a:t>模型</a:t>
            </a:r>
            <a:endParaRPr sz="2400" spc="300" dirty="0">
              <a:solidFill>
                <a:schemeClr val="tx1">
                  <a:lumMod val="75000"/>
                  <a:lumOff val="25000"/>
                </a:schemeClr>
              </a:solidFill>
              <a:ea typeface="YouSheBiaoTiHei" pitchFamily="2" charset="-122"/>
              <a:sym typeface="Lato"/>
            </a:endParaRPr>
          </a:p>
        </p:txBody>
      </p:sp>
      <p:sp>
        <p:nvSpPr>
          <p:cNvPr id="23" name="Google Shape;86;p19">
            <a:extLst>
              <a:ext uri="{FF2B5EF4-FFF2-40B4-BE49-F238E27FC236}">
                <a16:creationId xmlns:a16="http://schemas.microsoft.com/office/drawing/2014/main" id="{803DC731-E1BF-4D5F-9A28-3A0BD9E7B9C7}"/>
              </a:ext>
            </a:extLst>
          </p:cNvPr>
          <p:cNvSpPr txBox="1"/>
          <p:nvPr/>
        </p:nvSpPr>
        <p:spPr>
          <a:xfrm>
            <a:off x="546627" y="1294591"/>
            <a:ext cx="10704074" cy="5427942"/>
          </a:xfrm>
          <a:prstGeom prst="rect">
            <a:avLst/>
          </a:prstGeom>
          <a:noFill/>
          <a:ln>
            <a:noFill/>
          </a:ln>
        </p:spPr>
        <p:txBody>
          <a:bodyPr spcFirstLastPara="1" wrap="square" lIns="91425" tIns="45700" rIns="91425" bIns="45700" anchor="t" anchorCtr="0">
            <a:noAutofit/>
          </a:bodyPr>
          <a:lstStyle/>
          <a:p>
            <a:pPr marL="285750" indent="-285750" algn="just">
              <a:lnSpc>
                <a:spcPct val="150000"/>
              </a:lnSpc>
              <a:buFont typeface="Wingdings" panose="05000000000000000000" pitchFamily="2" charset="2"/>
              <a:buChar char="l"/>
              <a:defRPr/>
            </a:pPr>
            <a:r>
              <a:rPr lang="zh-CN" altLang="en-US" dirty="0">
                <a:solidFill>
                  <a:srgbClr val="303A4E"/>
                </a:solidFill>
                <a:latin typeface="PINGFANGM"/>
              </a:rPr>
              <a:t>结果</a:t>
            </a: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r>
              <a:rPr lang="en-US" altLang="zh-CN" b="0" i="0" dirty="0">
                <a:solidFill>
                  <a:srgbClr val="303A4E"/>
                </a:solidFill>
                <a:effectLst/>
                <a:latin typeface="PINGFANGM"/>
              </a:rPr>
              <a:t>FID score</a:t>
            </a:r>
            <a:r>
              <a:rPr lang="zh-CN" altLang="en-US" b="0" i="0" dirty="0">
                <a:solidFill>
                  <a:srgbClr val="303A4E"/>
                </a:solidFill>
                <a:effectLst/>
                <a:latin typeface="PINGFANGM"/>
              </a:rPr>
              <a:t>（</a:t>
            </a:r>
            <a:r>
              <a:rPr lang="en-US" altLang="zh-CN" b="0" i="0" dirty="0" err="1">
                <a:solidFill>
                  <a:srgbClr val="303A4E"/>
                </a:solidFill>
                <a:effectLst/>
                <a:latin typeface="PINGFANGM"/>
              </a:rPr>
              <a:t>Frechet</a:t>
            </a:r>
            <a:r>
              <a:rPr lang="en-US" altLang="zh-CN" b="0" i="0" dirty="0">
                <a:solidFill>
                  <a:srgbClr val="303A4E"/>
                </a:solidFill>
                <a:effectLst/>
                <a:latin typeface="PINGFANGM"/>
              </a:rPr>
              <a:t> Inception Distance score</a:t>
            </a:r>
            <a:r>
              <a:rPr lang="zh-CN" altLang="en-US" b="0" i="0" dirty="0">
                <a:solidFill>
                  <a:srgbClr val="303A4E"/>
                </a:solidFill>
                <a:effectLst/>
                <a:latin typeface="PINGFANGM"/>
              </a:rPr>
              <a:t>）</a:t>
            </a:r>
            <a:r>
              <a:rPr lang="en-US" altLang="zh-CN" b="0" i="0" dirty="0">
                <a:solidFill>
                  <a:srgbClr val="303A4E"/>
                </a:solidFill>
                <a:effectLst/>
                <a:latin typeface="PINGFANGM"/>
              </a:rPr>
              <a:t> :</a:t>
            </a:r>
            <a:r>
              <a:rPr lang="zh-CN" altLang="en-US" b="0" i="0" dirty="0">
                <a:solidFill>
                  <a:srgbClr val="303A4E"/>
                </a:solidFill>
                <a:effectLst/>
                <a:latin typeface="PINGFANGM"/>
              </a:rPr>
              <a:t>是计算真实图像和生成图像的特征向量之间距离的一种度量。</a:t>
            </a:r>
            <a:endParaRPr lang="en-US" altLang="zh-CN" b="0" i="0" dirty="0">
              <a:solidFill>
                <a:srgbClr val="303A4E"/>
              </a:solidFill>
              <a:effectLst/>
              <a:latin typeface="PINGFANGM"/>
            </a:endParaRPr>
          </a:p>
          <a:p>
            <a:pPr algn="just">
              <a:lnSpc>
                <a:spcPct val="150000"/>
              </a:lnSpc>
              <a:defRPr/>
            </a:pPr>
            <a:r>
              <a:rPr lang="zh-CN" altLang="en-US" b="0" i="0" dirty="0">
                <a:solidFill>
                  <a:srgbClr val="303A4E"/>
                </a:solidFill>
                <a:effectLst/>
                <a:latin typeface="PINGFANGM"/>
              </a:rPr>
              <a:t>在</a:t>
            </a:r>
            <a:r>
              <a:rPr lang="en-US" altLang="zh-CN" dirty="0">
                <a:solidFill>
                  <a:srgbClr val="303A4E"/>
                </a:solidFill>
                <a:latin typeface="PINGFANGM"/>
              </a:rPr>
              <a:t>Inception V3</a:t>
            </a:r>
            <a:r>
              <a:rPr lang="zh-CN" altLang="en-US" dirty="0">
                <a:solidFill>
                  <a:srgbClr val="303A4E"/>
                </a:solidFill>
                <a:latin typeface="PINGFANGM"/>
              </a:rPr>
              <a:t>中，去掉最后的池化层，得到的是一个</a:t>
            </a:r>
            <a:r>
              <a:rPr lang="en-US" altLang="zh-CN" dirty="0">
                <a:solidFill>
                  <a:srgbClr val="303A4E"/>
                </a:solidFill>
                <a:latin typeface="PINGFANGM"/>
              </a:rPr>
              <a:t>2048</a:t>
            </a:r>
            <a:r>
              <a:rPr lang="zh-CN" altLang="en-US" dirty="0">
                <a:solidFill>
                  <a:srgbClr val="303A4E"/>
                </a:solidFill>
                <a:latin typeface="PINGFANGM"/>
              </a:rPr>
              <a:t>维的向量，也就是说每个图像会被预测为</a:t>
            </a:r>
            <a:r>
              <a:rPr lang="en-US" altLang="zh-CN" dirty="0">
                <a:solidFill>
                  <a:srgbClr val="303A4E"/>
                </a:solidFill>
                <a:latin typeface="PINGFANGM"/>
              </a:rPr>
              <a:t>2048</a:t>
            </a:r>
            <a:r>
              <a:rPr lang="zh-CN" altLang="en-US" dirty="0">
                <a:solidFill>
                  <a:srgbClr val="303A4E"/>
                </a:solidFill>
                <a:latin typeface="PINGFANGM"/>
              </a:rPr>
              <a:t>个特征。通过计算生成图像与原始图像的分布相似度来判断生成图像的质量。</a:t>
            </a:r>
            <a:r>
              <a:rPr lang="en-US" altLang="zh-CN" dirty="0">
                <a:solidFill>
                  <a:srgbClr val="303A4E"/>
                </a:solidFill>
                <a:latin typeface="PINGFANGM"/>
              </a:rPr>
              <a:t>FID score</a:t>
            </a:r>
            <a:r>
              <a:rPr lang="zh-CN" altLang="en-US" dirty="0">
                <a:solidFill>
                  <a:srgbClr val="303A4E"/>
                </a:solidFill>
                <a:latin typeface="PINGFANGM"/>
              </a:rPr>
              <a:t>越小，生成图像质量越好。</a:t>
            </a:r>
            <a:r>
              <a:rPr lang="en-US" altLang="zh-CN" b="0" i="0" dirty="0">
                <a:solidFill>
                  <a:srgbClr val="303A4E"/>
                </a:solidFill>
                <a:effectLst/>
                <a:latin typeface="PINGFANGM"/>
              </a:rPr>
              <a:t> </a:t>
            </a: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r>
              <a:rPr lang="en-US" altLang="zh-CN" b="0" i="0" dirty="0">
                <a:solidFill>
                  <a:srgbClr val="303A4E"/>
                </a:solidFill>
                <a:effectLst/>
                <a:latin typeface="PINGFANGM"/>
              </a:rPr>
              <a:t>                             </a:t>
            </a: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marL="285750" indent="-285750" algn="just">
              <a:lnSpc>
                <a:spcPct val="150000"/>
              </a:lnSpc>
              <a:buFont typeface="Wingdings" panose="05000000000000000000" pitchFamily="2" charset="2"/>
              <a:buChar char="l"/>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descr="表格&#10;&#10;描述已自动生成">
            <a:extLst>
              <a:ext uri="{FF2B5EF4-FFF2-40B4-BE49-F238E27FC236}">
                <a16:creationId xmlns:a16="http://schemas.microsoft.com/office/drawing/2014/main" id="{3073AD0F-906C-4241-8B42-5131B1B5B6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9768" y="1774275"/>
            <a:ext cx="6525536" cy="2715004"/>
          </a:xfrm>
          <a:prstGeom prst="rect">
            <a:avLst/>
          </a:prstGeom>
        </p:spPr>
      </p:pic>
    </p:spTree>
    <p:extLst>
      <p:ext uri="{BB962C8B-B14F-4D97-AF65-F5344CB8AC3E}">
        <p14:creationId xmlns:p14="http://schemas.microsoft.com/office/powerpoint/2010/main" val="2670320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p:cNvSpPr txBox="1"/>
          <p:nvPr/>
        </p:nvSpPr>
        <p:spPr>
          <a:xfrm>
            <a:off x="4807430" y="425513"/>
            <a:ext cx="2435342" cy="338554"/>
          </a:xfrm>
          <a:prstGeom prst="rect">
            <a:avLst/>
          </a:prstGeom>
          <a:noFill/>
        </p:spPr>
        <p:txBody>
          <a:bodyPr wrap="square" rtlCol="0">
            <a:spAutoFit/>
          </a:bodyPr>
          <a:lstStyle/>
          <a:p>
            <a:r>
              <a:rPr lang="en-US" altLang="zh-CN" sz="1600" dirty="0">
                <a:solidFill>
                  <a:srgbClr val="FFFFFF"/>
                </a:solidFill>
              </a:rPr>
              <a:t>https://www.ypppt.com/</a:t>
            </a:r>
            <a:endParaRPr lang="zh-CN" altLang="en-US" sz="1600" dirty="0">
              <a:solidFill>
                <a:srgbClr val="FFFFFF"/>
              </a:solidFill>
            </a:endParaRPr>
          </a:p>
        </p:txBody>
      </p:sp>
      <p:sp>
        <p:nvSpPr>
          <p:cNvPr id="14" name="文本框 13">
            <a:extLst>
              <a:ext uri="{FF2B5EF4-FFF2-40B4-BE49-F238E27FC236}">
                <a16:creationId xmlns:a16="http://schemas.microsoft.com/office/drawing/2014/main" id="{592C6488-A91C-4740-9BDB-3970A8F84599}"/>
              </a:ext>
            </a:extLst>
          </p:cNvPr>
          <p:cNvSpPr txBox="1"/>
          <p:nvPr/>
        </p:nvSpPr>
        <p:spPr>
          <a:xfrm>
            <a:off x="675128" y="821901"/>
            <a:ext cx="1143072" cy="461665"/>
          </a:xfrm>
          <a:prstGeom prst="rect">
            <a:avLst/>
          </a:prstGeom>
          <a:noFill/>
        </p:spPr>
        <p:txBody>
          <a:bodyPr wrap="square" rtlCol="0">
            <a:spAutoFit/>
          </a:bodyPr>
          <a:lstStyle/>
          <a:p>
            <a:r>
              <a:rPr lang="zh-CN" altLang="en-US" sz="2400" spc="300" dirty="0">
                <a:solidFill>
                  <a:schemeClr val="tx1">
                    <a:lumMod val="75000"/>
                    <a:lumOff val="25000"/>
                  </a:schemeClr>
                </a:solidFill>
                <a:latin typeface="YouSheBiaoTiHei" pitchFamily="2" charset="-122"/>
                <a:ea typeface="YouSheBiaoTiHei" pitchFamily="2" charset="-122"/>
              </a:rPr>
              <a:t>背景</a:t>
            </a:r>
          </a:p>
        </p:txBody>
      </p:sp>
      <p:sp>
        <p:nvSpPr>
          <p:cNvPr id="20" name="Google Shape;86;p19">
            <a:extLst>
              <a:ext uri="{FF2B5EF4-FFF2-40B4-BE49-F238E27FC236}">
                <a16:creationId xmlns:a16="http://schemas.microsoft.com/office/drawing/2014/main" id="{A1360D60-F723-4A69-956F-67989ED95BBF}"/>
              </a:ext>
            </a:extLst>
          </p:cNvPr>
          <p:cNvSpPr txBox="1"/>
          <p:nvPr/>
        </p:nvSpPr>
        <p:spPr>
          <a:xfrm>
            <a:off x="675128" y="1558342"/>
            <a:ext cx="10704074" cy="4960548"/>
          </a:xfrm>
          <a:prstGeom prst="rect">
            <a:avLst/>
          </a:prstGeom>
          <a:noFill/>
          <a:ln>
            <a:noFill/>
          </a:ln>
        </p:spPr>
        <p:txBody>
          <a:bodyPr spcFirstLastPara="1" wrap="square" lIns="91425" tIns="45700" rIns="91425" bIns="45700" anchor="t" anchorCtr="0">
            <a:noAutofit/>
          </a:bodyPr>
          <a:lstStyle/>
          <a:p>
            <a:pPr indent="720000" algn="just">
              <a:lnSpc>
                <a:spcPct val="150000"/>
              </a:lnSpc>
              <a:defRPr/>
            </a:pPr>
            <a:r>
              <a:rPr lang="zh-CN" altLang="en-US" sz="2000" kern="100" dirty="0">
                <a:latin typeface="等线" panose="02010600030101010101" pitchFamily="2" charset="-122"/>
                <a:cs typeface="Times New Roman" panose="02020603050405020304" pitchFamily="18" charset="0"/>
              </a:rPr>
              <a:t>在头颈癌的放射性治疗过程中，由于肿瘤反应或体重减轻导致的解剖结构变化可能导致放疗期间靶区剂量不足或过量或风险器官 </a:t>
            </a:r>
            <a:r>
              <a:rPr lang="en-US" altLang="zh-CN" sz="2000" kern="100" dirty="0">
                <a:latin typeface="等线" panose="02010600030101010101" pitchFamily="2" charset="-122"/>
                <a:cs typeface="Times New Roman" panose="02020603050405020304" pitchFamily="18" charset="0"/>
              </a:rPr>
              <a:t>(OAR) </a:t>
            </a:r>
            <a:r>
              <a:rPr lang="zh-CN" altLang="en-US" sz="2000" kern="100" dirty="0">
                <a:latin typeface="等线" panose="02010600030101010101" pitchFamily="2" charset="-122"/>
                <a:cs typeface="Times New Roman" panose="02020603050405020304" pitchFamily="18" charset="0"/>
              </a:rPr>
              <a:t>剂量过量。 计划剂量学的变化可能导致毒性风险增加或影响肿瘤控制。 近年来，已提出适应性放射治疗 </a:t>
            </a:r>
            <a:r>
              <a:rPr lang="en-US" altLang="zh-CN" sz="2000" kern="100" dirty="0">
                <a:latin typeface="等线" panose="02010600030101010101" pitchFamily="2" charset="-122"/>
                <a:cs typeface="Times New Roman" panose="02020603050405020304" pitchFamily="18" charset="0"/>
              </a:rPr>
              <a:t>(ART) </a:t>
            </a:r>
            <a:r>
              <a:rPr lang="zh-CN" altLang="en-US" sz="2000" kern="100" dirty="0">
                <a:latin typeface="等线" panose="02010600030101010101" pitchFamily="2" charset="-122"/>
                <a:cs typeface="Times New Roman" panose="02020603050405020304" pitchFamily="18" charset="0"/>
              </a:rPr>
              <a:t>来解释肿瘤和正常器官的变化以提高治疗率。然而，</a:t>
            </a:r>
            <a:r>
              <a:rPr lang="en-US" altLang="zh-CN" sz="2000" kern="100" dirty="0">
                <a:latin typeface="等线" panose="02010600030101010101" pitchFamily="2" charset="-122"/>
                <a:cs typeface="Times New Roman" panose="02020603050405020304" pitchFamily="18" charset="0"/>
              </a:rPr>
              <a:t>ART </a:t>
            </a:r>
            <a:r>
              <a:rPr lang="zh-CN" altLang="en-US" sz="2000" kern="100" dirty="0">
                <a:latin typeface="等线" panose="02010600030101010101" pitchFamily="2" charset="-122"/>
                <a:cs typeface="Times New Roman" panose="02020603050405020304" pitchFamily="18" charset="0"/>
              </a:rPr>
              <a:t>需要在每个重新规划的 </a:t>
            </a:r>
            <a:r>
              <a:rPr lang="en-US" altLang="zh-CN" sz="2000" kern="100" dirty="0">
                <a:latin typeface="等线" panose="02010600030101010101" pitchFamily="2" charset="-122"/>
                <a:cs typeface="Times New Roman" panose="02020603050405020304" pitchFamily="18" charset="0"/>
              </a:rPr>
              <a:t>CT </a:t>
            </a:r>
            <a:r>
              <a:rPr lang="zh-CN" altLang="en-US" sz="2000" kern="100" dirty="0">
                <a:latin typeface="等线" panose="02010600030101010101" pitchFamily="2" charset="-122"/>
                <a:cs typeface="Times New Roman" panose="02020603050405020304" pitchFamily="18" charset="0"/>
              </a:rPr>
              <a:t>图像上重新分割 </a:t>
            </a:r>
            <a:r>
              <a:rPr lang="en-US" altLang="zh-CN" sz="2000" kern="100" dirty="0">
                <a:latin typeface="等线" panose="02010600030101010101" pitchFamily="2" charset="-122"/>
                <a:cs typeface="Times New Roman" panose="02020603050405020304" pitchFamily="18" charset="0"/>
              </a:rPr>
              <a:t>OAR </a:t>
            </a:r>
            <a:r>
              <a:rPr lang="zh-CN" altLang="en-US" sz="2000" kern="100" dirty="0">
                <a:latin typeface="等线" panose="02010600030101010101" pitchFamily="2" charset="-122"/>
                <a:cs typeface="Times New Roman" panose="02020603050405020304" pitchFamily="18" charset="0"/>
              </a:rPr>
              <a:t>和治疗目标体积。如果手动执行此过程，则由于观察者内部和观察者之间的分段可变性很高，因此非常耗时。</a:t>
            </a:r>
            <a:endParaRPr lang="en-US" altLang="zh-CN" sz="2000" kern="100" dirty="0">
              <a:latin typeface="等线" panose="02010600030101010101" pitchFamily="2" charset="-122"/>
              <a:cs typeface="Times New Roman" panose="02020603050405020304" pitchFamily="18" charset="0"/>
            </a:endParaRPr>
          </a:p>
          <a:p>
            <a:pPr indent="720000" algn="just">
              <a:lnSpc>
                <a:spcPct val="150000"/>
              </a:lnSpc>
              <a:defRPr/>
            </a:pPr>
            <a:r>
              <a:rPr lang="en-US" altLang="zh-CN" sz="2000" kern="100" dirty="0">
                <a:latin typeface="等线" panose="02010600030101010101" pitchFamily="2" charset="-122"/>
                <a:cs typeface="Times New Roman" panose="02020603050405020304" pitchFamily="18" charset="0"/>
                <a:sym typeface="FZHei-B01S" panose="02010601030101010101" pitchFamily="2" charset="-122"/>
              </a:rPr>
              <a:t>CBCT</a:t>
            </a:r>
            <a:r>
              <a:rPr lang="zh-CN" altLang="en-US" sz="2000" kern="100" dirty="0">
                <a:latin typeface="等线" panose="02010600030101010101" pitchFamily="2" charset="-122"/>
                <a:cs typeface="Times New Roman" panose="02020603050405020304" pitchFamily="18" charset="0"/>
                <a:sym typeface="FZHei-B01S" panose="02010601030101010101" pitchFamily="2" charset="-122"/>
              </a:rPr>
              <a:t>在</a:t>
            </a:r>
            <a:r>
              <a:rPr lang="en-US" altLang="zh-CN" sz="2000" kern="100" dirty="0">
                <a:latin typeface="等线" panose="02010600030101010101" pitchFamily="2" charset="-122"/>
                <a:cs typeface="Times New Roman" panose="02020603050405020304" pitchFamily="18" charset="0"/>
                <a:sym typeface="FZHei-B01S" panose="02010601030101010101" pitchFamily="2" charset="-122"/>
              </a:rPr>
              <a:t>ART</a:t>
            </a:r>
            <a:r>
              <a:rPr lang="zh-CN" altLang="en-US" sz="2000" kern="100" dirty="0">
                <a:latin typeface="等线" panose="02010600030101010101" pitchFamily="2" charset="-122"/>
                <a:cs typeface="Times New Roman" panose="02020603050405020304" pitchFamily="18" charset="0"/>
                <a:sym typeface="FZHei-B01S" panose="02010601030101010101" pitchFamily="2" charset="-122"/>
              </a:rPr>
              <a:t>（适应性放射治疗）中有助于减少受辐射的健康组织的体积和输送到风险器官的剂量。在</a:t>
            </a:r>
            <a:r>
              <a:rPr lang="en-US" altLang="zh-CN" sz="2000" kern="100" dirty="0">
                <a:latin typeface="等线" panose="02010600030101010101" pitchFamily="2" charset="-122"/>
                <a:cs typeface="Times New Roman" panose="02020603050405020304" pitchFamily="18" charset="0"/>
                <a:sym typeface="FZHei-B01S" panose="02010601030101010101" pitchFamily="2" charset="-122"/>
              </a:rPr>
              <a:t>ART </a:t>
            </a:r>
            <a:r>
              <a:rPr lang="zh-CN" altLang="en-US" sz="2000" kern="100" dirty="0">
                <a:latin typeface="等线" panose="02010600030101010101" pitchFamily="2" charset="-122"/>
                <a:cs typeface="Times New Roman" panose="02020603050405020304" pitchFamily="18" charset="0"/>
                <a:sym typeface="FZHei-B01S" panose="02010601030101010101" pitchFamily="2" charset="-122"/>
              </a:rPr>
              <a:t>中，</a:t>
            </a:r>
            <a:r>
              <a:rPr lang="en-US" altLang="zh-CN" sz="2000" kern="100" dirty="0">
                <a:latin typeface="等线" panose="02010600030101010101" pitchFamily="2" charset="-122"/>
                <a:cs typeface="Times New Roman" panose="02020603050405020304" pitchFamily="18" charset="0"/>
                <a:sym typeface="FZHei-B01S" panose="02010601030101010101" pitchFamily="2" charset="-122"/>
              </a:rPr>
              <a:t>CBCT </a:t>
            </a:r>
            <a:r>
              <a:rPr lang="zh-CN" altLang="en-US" sz="2000" kern="100" dirty="0">
                <a:latin typeface="等线" panose="02010600030101010101" pitchFamily="2" charset="-122"/>
                <a:cs typeface="Times New Roman" panose="02020603050405020304" pitchFamily="18" charset="0"/>
                <a:sym typeface="FZHei-B01S" panose="02010601030101010101" pitchFamily="2" charset="-122"/>
              </a:rPr>
              <a:t>用于治疗期间的解剖变化监测。 需要时，通常会获取新的计划 </a:t>
            </a:r>
            <a:r>
              <a:rPr lang="en-US" altLang="zh-CN" sz="2000" kern="100" dirty="0">
                <a:latin typeface="等线" panose="02010600030101010101" pitchFamily="2" charset="-122"/>
                <a:cs typeface="Times New Roman" panose="02020603050405020304" pitchFamily="18" charset="0"/>
                <a:sym typeface="FZHei-B01S" panose="02010601030101010101" pitchFamily="2" charset="-122"/>
              </a:rPr>
              <a:t>CT </a:t>
            </a:r>
            <a:r>
              <a:rPr lang="zh-CN" altLang="en-US" sz="2000" kern="100" dirty="0">
                <a:latin typeface="等线" panose="02010600030101010101" pitchFamily="2" charset="-122"/>
                <a:cs typeface="Times New Roman" panose="02020603050405020304" pitchFamily="18" charset="0"/>
                <a:sym typeface="FZHei-B01S" panose="02010601030101010101" pitchFamily="2" charset="-122"/>
              </a:rPr>
              <a:t>以适应那些器官或肿瘤体积变化的计划。但</a:t>
            </a:r>
            <a:r>
              <a:rPr lang="en-US" altLang="zh-CN" sz="2000" kern="100" dirty="0">
                <a:latin typeface="等线" panose="02010600030101010101" pitchFamily="2" charset="-122"/>
                <a:cs typeface="Times New Roman" panose="02020603050405020304" pitchFamily="18" charset="0"/>
                <a:sym typeface="FZHei-B01S" panose="02010601030101010101" pitchFamily="2" charset="-122"/>
              </a:rPr>
              <a:t>CBCT</a:t>
            </a:r>
            <a:r>
              <a:rPr lang="zh-CN" altLang="en-US" sz="2000" kern="100" dirty="0">
                <a:latin typeface="等线" panose="02010600030101010101" pitchFamily="2" charset="-122"/>
                <a:cs typeface="Times New Roman" panose="02020603050405020304" pitchFamily="18" charset="0"/>
                <a:sym typeface="FZHei-B01S" panose="02010601030101010101" pitchFamily="2" charset="-122"/>
              </a:rPr>
              <a:t>的图像质量差。</a:t>
            </a:r>
            <a:endParaRPr lang="en-US" altLang="zh-CN" sz="2000" kern="100" dirty="0">
              <a:latin typeface="等线" panose="02010600030101010101" pitchFamily="2" charset="-122"/>
              <a:cs typeface="Times New Roman" panose="02020603050405020304" pitchFamily="18" charset="0"/>
              <a:sym typeface="FZHei-B01S" panose="02010601030101010101" pitchFamily="2" charset="-122"/>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16030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09201" y="287761"/>
              <a:ext cx="2341134" cy="461665"/>
            </a:xfrm>
            <a:prstGeom prst="rect">
              <a:avLst/>
            </a:prstGeom>
            <a:noFill/>
          </p:spPr>
          <p:txBody>
            <a:bodyPr wrap="square" rtlCol="0">
              <a:spAutoFit/>
            </a:bodyPr>
            <a:lstStyle/>
            <a:p>
              <a:pPr algn="dist"/>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20" name="Google Shape;86;p19">
            <a:extLst>
              <a:ext uri="{FF2B5EF4-FFF2-40B4-BE49-F238E27FC236}">
                <a16:creationId xmlns:a16="http://schemas.microsoft.com/office/drawing/2014/main" id="{8F451706-23C3-4803-9494-5A946453C1ED}"/>
              </a:ext>
            </a:extLst>
          </p:cNvPr>
          <p:cNvSpPr txBox="1"/>
          <p:nvPr/>
        </p:nvSpPr>
        <p:spPr>
          <a:xfrm>
            <a:off x="677453" y="794841"/>
            <a:ext cx="1645064" cy="434269"/>
          </a:xfrm>
          <a:prstGeom prst="rect">
            <a:avLst/>
          </a:prstGeom>
          <a:noFill/>
          <a:ln>
            <a:noFill/>
          </a:ln>
        </p:spPr>
        <p:txBody>
          <a:bodyPr spcFirstLastPara="1" wrap="square" lIns="91425" tIns="45700" rIns="91425" bIns="45700" anchor="t" anchorCtr="0">
            <a:noAutofit/>
          </a:bodyPr>
          <a:lstStyle/>
          <a:p>
            <a:pPr marR="0" lvl="0" indent="0">
              <a:spcBef>
                <a:spcPts val="0"/>
              </a:spcBef>
              <a:spcAft>
                <a:spcPts val="0"/>
              </a:spcAft>
              <a:buNone/>
            </a:pPr>
            <a:r>
              <a:rPr lang="zh-CN" altLang="en-US" sz="2400" spc="300" dirty="0">
                <a:solidFill>
                  <a:schemeClr val="tx1">
                    <a:lumMod val="75000"/>
                    <a:lumOff val="25000"/>
                  </a:schemeClr>
                </a:solidFill>
                <a:ea typeface="YouSheBiaoTiHei" pitchFamily="2" charset="-122"/>
                <a:sym typeface="Lato"/>
              </a:rPr>
              <a:t>模型</a:t>
            </a:r>
            <a:endParaRPr sz="2400" spc="300" dirty="0">
              <a:solidFill>
                <a:schemeClr val="tx1">
                  <a:lumMod val="75000"/>
                  <a:lumOff val="25000"/>
                </a:schemeClr>
              </a:solidFill>
              <a:ea typeface="YouSheBiaoTiHei" pitchFamily="2" charset="-122"/>
              <a:sym typeface="Lato"/>
            </a:endParaRPr>
          </a:p>
        </p:txBody>
      </p:sp>
      <p:sp>
        <p:nvSpPr>
          <p:cNvPr id="23" name="Google Shape;86;p19">
            <a:extLst>
              <a:ext uri="{FF2B5EF4-FFF2-40B4-BE49-F238E27FC236}">
                <a16:creationId xmlns:a16="http://schemas.microsoft.com/office/drawing/2014/main" id="{803DC731-E1BF-4D5F-9A28-3A0BD9E7B9C7}"/>
              </a:ext>
            </a:extLst>
          </p:cNvPr>
          <p:cNvSpPr txBox="1"/>
          <p:nvPr/>
        </p:nvSpPr>
        <p:spPr>
          <a:xfrm>
            <a:off x="546627" y="1274525"/>
            <a:ext cx="10704074" cy="4960548"/>
          </a:xfrm>
          <a:prstGeom prst="rect">
            <a:avLst/>
          </a:prstGeom>
          <a:noFill/>
          <a:ln>
            <a:noFill/>
          </a:ln>
        </p:spPr>
        <p:txBody>
          <a:bodyPr spcFirstLastPara="1" wrap="square" lIns="91425" tIns="45700" rIns="91425" bIns="45700" anchor="t" anchorCtr="0">
            <a:noAutofit/>
          </a:bodyPr>
          <a:lstStyle/>
          <a:p>
            <a:pPr marL="285750" indent="-285750" algn="just">
              <a:lnSpc>
                <a:spcPct val="150000"/>
              </a:lnSpc>
              <a:buFont typeface="Wingdings" panose="05000000000000000000" pitchFamily="2" charset="2"/>
              <a:buChar char="l"/>
              <a:defRPr/>
            </a:pPr>
            <a:r>
              <a:rPr lang="zh-CN" altLang="en-US" b="0" i="0" dirty="0">
                <a:solidFill>
                  <a:srgbClr val="303A4E"/>
                </a:solidFill>
                <a:effectLst/>
                <a:latin typeface="PINGFANGM"/>
              </a:rPr>
              <a:t>数据预处理</a:t>
            </a:r>
            <a:endParaRPr lang="en-US" altLang="zh-CN" b="0" i="0" dirty="0">
              <a:solidFill>
                <a:srgbClr val="303A4E"/>
              </a:solidFill>
              <a:effectLst/>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r>
              <a:rPr lang="en-US" altLang="zh-CN" b="0" i="0" dirty="0">
                <a:solidFill>
                  <a:srgbClr val="303A4E"/>
                </a:solidFill>
                <a:effectLst/>
                <a:latin typeface="PINGFANGM"/>
              </a:rPr>
              <a:t>CBCT</a:t>
            </a:r>
            <a:r>
              <a:rPr lang="zh-CN" altLang="en-US" b="0" i="0" dirty="0">
                <a:solidFill>
                  <a:srgbClr val="303A4E"/>
                </a:solidFill>
                <a:effectLst/>
                <a:latin typeface="PINGFANGM"/>
              </a:rPr>
              <a:t>和原始</a:t>
            </a:r>
            <a:r>
              <a:rPr lang="en-US" altLang="zh-CN" b="0" i="0" dirty="0">
                <a:solidFill>
                  <a:srgbClr val="303A4E"/>
                </a:solidFill>
                <a:effectLst/>
                <a:latin typeface="PINGFANGM"/>
              </a:rPr>
              <a:t>CT</a:t>
            </a:r>
            <a:r>
              <a:rPr lang="zh-CN" altLang="en-US" b="0" i="0" dirty="0">
                <a:solidFill>
                  <a:srgbClr val="303A4E"/>
                </a:solidFill>
                <a:effectLst/>
                <a:latin typeface="PINGFANGM"/>
              </a:rPr>
              <a:t>的图像配准，采用的是灰度刚性配准，</a:t>
            </a:r>
            <a:r>
              <a:rPr lang="en-US" altLang="zh-CN" b="0" i="0" dirty="0">
                <a:solidFill>
                  <a:srgbClr val="303A4E"/>
                </a:solidFill>
                <a:effectLst/>
                <a:latin typeface="PINGFANGM"/>
              </a:rPr>
              <a:t>88</a:t>
            </a:r>
            <a:r>
              <a:rPr lang="zh-CN" altLang="en-US" b="0" i="0" dirty="0">
                <a:solidFill>
                  <a:srgbClr val="303A4E"/>
                </a:solidFill>
                <a:effectLst/>
                <a:latin typeface="PINGFANGM"/>
              </a:rPr>
              <a:t>个切片变为</a:t>
            </a:r>
            <a:r>
              <a:rPr lang="en-US" altLang="zh-CN" b="0" i="0" dirty="0">
                <a:solidFill>
                  <a:srgbClr val="303A4E"/>
                </a:solidFill>
                <a:effectLst/>
                <a:latin typeface="PINGFANGM"/>
              </a:rPr>
              <a:t>52</a:t>
            </a:r>
            <a:r>
              <a:rPr lang="zh-CN" altLang="en-US" b="0" i="0" dirty="0">
                <a:solidFill>
                  <a:srgbClr val="303A4E"/>
                </a:solidFill>
                <a:effectLst/>
                <a:latin typeface="PINGFANGM"/>
              </a:rPr>
              <a:t>个，丢弃的是</a:t>
            </a:r>
            <a:r>
              <a:rPr lang="en-US" altLang="zh-CN" dirty="0">
                <a:solidFill>
                  <a:srgbClr val="303A4E"/>
                </a:solidFill>
                <a:latin typeface="PINGFANGM"/>
              </a:rPr>
              <a:t>CBCT</a:t>
            </a:r>
            <a:r>
              <a:rPr lang="zh-CN" altLang="en-US" dirty="0">
                <a:solidFill>
                  <a:srgbClr val="303A4E"/>
                </a:solidFill>
                <a:latin typeface="PINGFANGM"/>
              </a:rPr>
              <a:t>散射伪影太严重的，视野外的像素值都设置为</a:t>
            </a:r>
            <a:r>
              <a:rPr lang="en-US" altLang="zh-CN" dirty="0">
                <a:solidFill>
                  <a:srgbClr val="303A4E"/>
                </a:solidFill>
                <a:latin typeface="PINGFANGM"/>
              </a:rPr>
              <a:t>HU(-1000),</a:t>
            </a:r>
            <a:r>
              <a:rPr lang="zh-CN" altLang="en-US" dirty="0">
                <a:solidFill>
                  <a:srgbClr val="303A4E"/>
                </a:solidFill>
                <a:latin typeface="PINGFANGM"/>
              </a:rPr>
              <a:t>剪裁</a:t>
            </a:r>
            <a:r>
              <a:rPr lang="en-US" altLang="zh-CN" dirty="0">
                <a:solidFill>
                  <a:srgbClr val="303A4E"/>
                </a:solidFill>
                <a:latin typeface="PINGFANGM"/>
              </a:rPr>
              <a:t>CBCT</a:t>
            </a:r>
            <a:r>
              <a:rPr lang="zh-CN" altLang="en-US" dirty="0">
                <a:solidFill>
                  <a:srgbClr val="303A4E"/>
                </a:solidFill>
                <a:latin typeface="PINGFANGM"/>
              </a:rPr>
              <a:t>和对齐</a:t>
            </a:r>
            <a:r>
              <a:rPr lang="en-US" altLang="zh-CN" dirty="0">
                <a:solidFill>
                  <a:srgbClr val="303A4E"/>
                </a:solidFill>
                <a:latin typeface="PINGFANGM"/>
              </a:rPr>
              <a:t>CT</a:t>
            </a:r>
            <a:r>
              <a:rPr lang="zh-CN" altLang="en-US" dirty="0">
                <a:solidFill>
                  <a:srgbClr val="303A4E"/>
                </a:solidFill>
                <a:latin typeface="PINGFANGM"/>
              </a:rPr>
              <a:t>的大小为</a:t>
            </a:r>
            <a:r>
              <a:rPr lang="en-US" altLang="zh-CN" dirty="0">
                <a:solidFill>
                  <a:srgbClr val="303A4E"/>
                </a:solidFill>
                <a:latin typeface="PINGFANGM"/>
              </a:rPr>
              <a:t>256*256.</a:t>
            </a:r>
            <a:endParaRPr lang="en-US" altLang="zh-CN" b="0" i="0" dirty="0">
              <a:solidFill>
                <a:srgbClr val="303A4E"/>
              </a:solidFill>
              <a:effectLst/>
              <a:latin typeface="PINGFANGM"/>
            </a:endParaRPr>
          </a:p>
          <a:p>
            <a:pPr marL="285750" indent="-285750" algn="just">
              <a:lnSpc>
                <a:spcPct val="150000"/>
              </a:lnSpc>
              <a:buFont typeface="Wingdings" panose="05000000000000000000" pitchFamily="2" charset="2"/>
              <a:buChar char="l"/>
              <a:defRPr/>
            </a:pPr>
            <a:endParaRPr lang="en-US" altLang="zh-CN" b="0" i="0" dirty="0">
              <a:solidFill>
                <a:srgbClr val="303A4E"/>
              </a:solidFill>
              <a:effectLst/>
              <a:latin typeface="PINGFANGM"/>
            </a:endParaRPr>
          </a:p>
          <a:p>
            <a:pPr marL="285750" indent="-285750" algn="just">
              <a:lnSpc>
                <a:spcPct val="150000"/>
              </a:lnSpc>
              <a:buFont typeface="Wingdings" panose="05000000000000000000" pitchFamily="2" charset="2"/>
              <a:buChar char="l"/>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descr="图形用户界面, 日程表&#10;&#10;描述已自动生成">
            <a:extLst>
              <a:ext uri="{FF2B5EF4-FFF2-40B4-BE49-F238E27FC236}">
                <a16:creationId xmlns:a16="http://schemas.microsoft.com/office/drawing/2014/main" id="{4F387BE2-F4B2-4B04-A7F7-9137E5C70D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547" y="1754209"/>
            <a:ext cx="7404842" cy="35633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09201" y="287761"/>
              <a:ext cx="2341134" cy="461665"/>
            </a:xfrm>
            <a:prstGeom prst="rect">
              <a:avLst/>
            </a:prstGeom>
            <a:noFill/>
          </p:spPr>
          <p:txBody>
            <a:bodyPr wrap="square" rtlCol="0">
              <a:spAutoFit/>
            </a:bodyPr>
            <a:lstStyle/>
            <a:p>
              <a:pPr algn="dist"/>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20" name="Google Shape;86;p19">
            <a:extLst>
              <a:ext uri="{FF2B5EF4-FFF2-40B4-BE49-F238E27FC236}">
                <a16:creationId xmlns:a16="http://schemas.microsoft.com/office/drawing/2014/main" id="{8F451706-23C3-4803-9494-5A946453C1ED}"/>
              </a:ext>
            </a:extLst>
          </p:cNvPr>
          <p:cNvSpPr txBox="1"/>
          <p:nvPr/>
        </p:nvSpPr>
        <p:spPr>
          <a:xfrm>
            <a:off x="677453" y="794841"/>
            <a:ext cx="1645064" cy="434269"/>
          </a:xfrm>
          <a:prstGeom prst="rect">
            <a:avLst/>
          </a:prstGeom>
          <a:noFill/>
          <a:ln>
            <a:noFill/>
          </a:ln>
        </p:spPr>
        <p:txBody>
          <a:bodyPr spcFirstLastPara="1" wrap="square" lIns="91425" tIns="45700" rIns="91425" bIns="45700" anchor="t" anchorCtr="0">
            <a:noAutofit/>
          </a:bodyPr>
          <a:lstStyle/>
          <a:p>
            <a:pPr marR="0" lvl="0" indent="0">
              <a:spcBef>
                <a:spcPts val="0"/>
              </a:spcBef>
              <a:spcAft>
                <a:spcPts val="0"/>
              </a:spcAft>
              <a:buNone/>
            </a:pPr>
            <a:r>
              <a:rPr lang="zh-CN" altLang="en-US" sz="2400" spc="300" dirty="0">
                <a:solidFill>
                  <a:schemeClr val="tx1">
                    <a:lumMod val="75000"/>
                    <a:lumOff val="25000"/>
                  </a:schemeClr>
                </a:solidFill>
                <a:ea typeface="YouSheBiaoTiHei" pitchFamily="2" charset="-122"/>
                <a:sym typeface="Lato"/>
              </a:rPr>
              <a:t>模型</a:t>
            </a:r>
            <a:endParaRPr sz="2400" spc="300" dirty="0">
              <a:solidFill>
                <a:schemeClr val="tx1">
                  <a:lumMod val="75000"/>
                  <a:lumOff val="25000"/>
                </a:schemeClr>
              </a:solidFill>
              <a:ea typeface="YouSheBiaoTiHei" pitchFamily="2" charset="-122"/>
              <a:sym typeface="Lato"/>
            </a:endParaRPr>
          </a:p>
        </p:txBody>
      </p:sp>
      <p:sp>
        <p:nvSpPr>
          <p:cNvPr id="23" name="Google Shape;86;p19">
            <a:extLst>
              <a:ext uri="{FF2B5EF4-FFF2-40B4-BE49-F238E27FC236}">
                <a16:creationId xmlns:a16="http://schemas.microsoft.com/office/drawing/2014/main" id="{803DC731-E1BF-4D5F-9A28-3A0BD9E7B9C7}"/>
              </a:ext>
            </a:extLst>
          </p:cNvPr>
          <p:cNvSpPr txBox="1"/>
          <p:nvPr/>
        </p:nvSpPr>
        <p:spPr>
          <a:xfrm>
            <a:off x="546627" y="1294591"/>
            <a:ext cx="10704074" cy="4960548"/>
          </a:xfrm>
          <a:prstGeom prst="rect">
            <a:avLst/>
          </a:prstGeom>
          <a:noFill/>
          <a:ln>
            <a:noFill/>
          </a:ln>
        </p:spPr>
        <p:txBody>
          <a:bodyPr spcFirstLastPara="1" wrap="square" lIns="91425" tIns="45700" rIns="91425" bIns="45700" anchor="t" anchorCtr="0">
            <a:noAutofit/>
          </a:bodyPr>
          <a:lstStyle/>
          <a:p>
            <a:pPr marL="285750" indent="-285750" algn="just">
              <a:lnSpc>
                <a:spcPct val="150000"/>
              </a:lnSpc>
              <a:buFont typeface="Wingdings" panose="05000000000000000000" pitchFamily="2" charset="2"/>
              <a:buChar char="l"/>
              <a:defRPr/>
            </a:pPr>
            <a:r>
              <a:rPr lang="zh-CN" altLang="en-US" b="0" i="0" dirty="0">
                <a:solidFill>
                  <a:srgbClr val="303A4E"/>
                </a:solidFill>
                <a:effectLst/>
                <a:latin typeface="PINGFANGM"/>
              </a:rPr>
              <a:t>架构</a:t>
            </a:r>
            <a:endParaRPr lang="en-US" altLang="zh-CN" b="0" i="0" dirty="0">
              <a:solidFill>
                <a:srgbClr val="303A4E"/>
              </a:solidFill>
              <a:effectLst/>
              <a:latin typeface="PINGFANGM"/>
            </a:endParaRPr>
          </a:p>
          <a:p>
            <a:pPr marL="285750" indent="-285750" algn="just">
              <a:lnSpc>
                <a:spcPct val="150000"/>
              </a:lnSpc>
              <a:buFont typeface="Wingdings" panose="05000000000000000000" pitchFamily="2" charset="2"/>
              <a:buChar char="l"/>
              <a:defRPr/>
            </a:pPr>
            <a:endParaRPr lang="en-US" altLang="zh-CN" dirty="0">
              <a:solidFill>
                <a:srgbClr val="303A4E"/>
              </a:solidFill>
              <a:latin typeface="PINGFANGM"/>
            </a:endParaRPr>
          </a:p>
          <a:p>
            <a:pPr marL="285750" indent="-285750" algn="just">
              <a:lnSpc>
                <a:spcPct val="150000"/>
              </a:lnSpc>
              <a:buFont typeface="Wingdings" panose="05000000000000000000" pitchFamily="2" charset="2"/>
              <a:buChar char="l"/>
              <a:defRPr/>
            </a:pPr>
            <a:endParaRPr lang="en-US" altLang="zh-CN" b="0" i="0" dirty="0">
              <a:solidFill>
                <a:srgbClr val="303A4E"/>
              </a:solidFill>
              <a:effectLst/>
              <a:latin typeface="PINGFANGM"/>
            </a:endParaRPr>
          </a:p>
          <a:p>
            <a:pPr marL="285750" indent="-285750" algn="just">
              <a:lnSpc>
                <a:spcPct val="150000"/>
              </a:lnSpc>
              <a:buFont typeface="Wingdings" panose="05000000000000000000" pitchFamily="2" charset="2"/>
              <a:buChar char="l"/>
              <a:defRPr/>
            </a:pPr>
            <a:endParaRPr lang="en-US" altLang="zh-CN" dirty="0">
              <a:solidFill>
                <a:srgbClr val="303A4E"/>
              </a:solidFill>
              <a:latin typeface="PINGFANGM"/>
            </a:endParaRPr>
          </a:p>
          <a:p>
            <a:pPr marL="285750" indent="-285750" algn="just">
              <a:lnSpc>
                <a:spcPct val="150000"/>
              </a:lnSpc>
              <a:buFont typeface="Wingdings" panose="05000000000000000000" pitchFamily="2" charset="2"/>
              <a:buChar char="l"/>
              <a:defRPr/>
            </a:pPr>
            <a:endParaRPr lang="en-US" altLang="zh-CN" b="0" i="0" dirty="0">
              <a:solidFill>
                <a:srgbClr val="303A4E"/>
              </a:solidFill>
              <a:effectLst/>
              <a:latin typeface="PINGFANGM"/>
            </a:endParaRPr>
          </a:p>
          <a:p>
            <a:pPr marL="285750" indent="-285750" algn="just">
              <a:lnSpc>
                <a:spcPct val="150000"/>
              </a:lnSpc>
              <a:buFont typeface="Wingdings" panose="05000000000000000000" pitchFamily="2" charset="2"/>
              <a:buChar char="l"/>
              <a:defRPr/>
            </a:pPr>
            <a:endParaRPr lang="en-US" altLang="zh-CN" dirty="0">
              <a:solidFill>
                <a:srgbClr val="303A4E"/>
              </a:solidFill>
              <a:latin typeface="PINGFANGM"/>
            </a:endParaRPr>
          </a:p>
          <a:p>
            <a:pPr marL="285750" indent="-285750" algn="just">
              <a:lnSpc>
                <a:spcPct val="150000"/>
              </a:lnSpc>
              <a:buFont typeface="Wingdings" panose="05000000000000000000" pitchFamily="2" charset="2"/>
              <a:buChar char="l"/>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marL="285750" indent="-285750" algn="just">
              <a:lnSpc>
                <a:spcPct val="150000"/>
              </a:lnSpc>
              <a:buFont typeface="Wingdings" panose="05000000000000000000" pitchFamily="2" charset="2"/>
              <a:buChar char="l"/>
              <a:defRPr/>
            </a:pPr>
            <a:endParaRPr lang="en-US" altLang="zh-CN" b="0" i="0" dirty="0">
              <a:solidFill>
                <a:srgbClr val="303A4E"/>
              </a:solidFill>
              <a:effectLst/>
              <a:latin typeface="PINGFANGM"/>
            </a:endParaRPr>
          </a:p>
          <a:p>
            <a:pPr algn="just">
              <a:lnSpc>
                <a:spcPct val="150000"/>
              </a:lnSpc>
              <a:defRPr/>
            </a:pPr>
            <a:r>
              <a:rPr lang="zh-CN" altLang="en-US" b="0" i="0" dirty="0">
                <a:solidFill>
                  <a:srgbClr val="303A4E"/>
                </a:solidFill>
                <a:effectLst/>
                <a:latin typeface="PINGFANGM"/>
              </a:rPr>
              <a:t>创新点：</a:t>
            </a:r>
            <a:r>
              <a:rPr lang="en-US" altLang="zh-CN" b="0" i="0" dirty="0">
                <a:solidFill>
                  <a:srgbClr val="303A4E"/>
                </a:solidFill>
                <a:effectLst/>
                <a:latin typeface="PINGFANGM"/>
              </a:rPr>
              <a:t>1.</a:t>
            </a:r>
            <a:r>
              <a:rPr lang="zh-CN" altLang="en-US" b="0" i="0" dirty="0">
                <a:solidFill>
                  <a:srgbClr val="303A4E"/>
                </a:solidFill>
                <a:effectLst/>
                <a:latin typeface="PINGFANGM"/>
              </a:rPr>
              <a:t>最大池化层用步长为</a:t>
            </a:r>
            <a:r>
              <a:rPr lang="en-US" altLang="zh-CN" b="0" i="0" dirty="0">
                <a:solidFill>
                  <a:srgbClr val="303A4E"/>
                </a:solidFill>
                <a:effectLst/>
                <a:latin typeface="PINGFANGM"/>
              </a:rPr>
              <a:t>2</a:t>
            </a:r>
            <a:r>
              <a:rPr lang="zh-CN" altLang="en-US" b="0" i="0" dirty="0">
                <a:solidFill>
                  <a:srgbClr val="303A4E"/>
                </a:solidFill>
                <a:effectLst/>
                <a:latin typeface="PINGFANGM"/>
              </a:rPr>
              <a:t>的卷积代替，以此来保留更多微小的特征</a:t>
            </a:r>
            <a:endParaRPr lang="en-US" altLang="zh-CN" b="0" i="0" dirty="0">
              <a:solidFill>
                <a:srgbClr val="303A4E"/>
              </a:solidFill>
              <a:effectLst/>
              <a:latin typeface="PINGFANGM"/>
            </a:endParaRPr>
          </a:p>
          <a:p>
            <a:pPr algn="just">
              <a:lnSpc>
                <a:spcPct val="150000"/>
              </a:lnSpc>
              <a:defRPr/>
            </a:pPr>
            <a:r>
              <a:rPr lang="en-US" altLang="zh-CN" dirty="0">
                <a:solidFill>
                  <a:srgbClr val="303A4E"/>
                </a:solidFill>
                <a:latin typeface="PINGFANGM"/>
              </a:rPr>
              <a:t>                 2.</a:t>
            </a:r>
            <a:r>
              <a:rPr lang="zh-CN" altLang="en-US" b="0" i="0" dirty="0">
                <a:solidFill>
                  <a:srgbClr val="303A4E"/>
                </a:solidFill>
                <a:effectLst/>
                <a:latin typeface="PINGFANGM"/>
              </a:rPr>
              <a:t>上卷积</a:t>
            </a:r>
            <a:r>
              <a:rPr lang="en-US" altLang="zh-CN" b="0" i="0" dirty="0">
                <a:solidFill>
                  <a:srgbClr val="303A4E"/>
                </a:solidFill>
                <a:effectLst/>
                <a:latin typeface="PINGFANGM"/>
              </a:rPr>
              <a:t>2×2</a:t>
            </a:r>
            <a:r>
              <a:rPr lang="zh-CN" altLang="en-US" b="0" i="0" dirty="0">
                <a:solidFill>
                  <a:srgbClr val="303A4E"/>
                </a:solidFill>
                <a:effectLst/>
                <a:latin typeface="PINGFANGM"/>
              </a:rPr>
              <a:t>被替换为</a:t>
            </a:r>
            <a:r>
              <a:rPr lang="en-US" altLang="zh-CN" b="0" i="0" dirty="0">
                <a:solidFill>
                  <a:srgbClr val="303A4E"/>
                </a:solidFill>
                <a:effectLst/>
                <a:latin typeface="PINGFANGM"/>
              </a:rPr>
              <a:t>3×3</a:t>
            </a:r>
            <a:r>
              <a:rPr lang="zh-CN" altLang="en-US" b="0" i="0" dirty="0">
                <a:solidFill>
                  <a:srgbClr val="303A4E"/>
                </a:solidFill>
                <a:effectLst/>
                <a:latin typeface="PINGFANGM"/>
              </a:rPr>
              <a:t>卷积层的双线性插值上采样，以避免棋盘格子状伪影</a:t>
            </a:r>
            <a:endParaRPr lang="en-US" altLang="zh-CN" b="0" i="0" dirty="0">
              <a:solidFill>
                <a:srgbClr val="303A4E"/>
              </a:solidFill>
              <a:effectLst/>
              <a:latin typeface="PINGFANGM"/>
            </a:endParaRPr>
          </a:p>
          <a:p>
            <a:pPr algn="just">
              <a:lnSpc>
                <a:spcPct val="150000"/>
              </a:lnSpc>
              <a:defRPr/>
            </a:pPr>
            <a:r>
              <a:rPr lang="en-US" altLang="zh-CN" dirty="0">
                <a:solidFill>
                  <a:srgbClr val="303A4E"/>
                </a:solidFill>
                <a:latin typeface="PINGFANGM"/>
              </a:rPr>
              <a:t>                 3.</a:t>
            </a:r>
            <a:r>
              <a:rPr lang="zh-CN" altLang="en-US" dirty="0">
                <a:solidFill>
                  <a:srgbClr val="303A4E"/>
                </a:solidFill>
                <a:latin typeface="PINGFANGM"/>
              </a:rPr>
              <a:t>跳跃连接用跳加连接代替，以此提高</a:t>
            </a:r>
            <a:r>
              <a:rPr lang="en-US" altLang="zh-CN" dirty="0">
                <a:solidFill>
                  <a:srgbClr val="303A4E"/>
                </a:solidFill>
                <a:latin typeface="PINGFANGM"/>
              </a:rPr>
              <a:t>GPU</a:t>
            </a:r>
            <a:r>
              <a:rPr lang="zh-CN" altLang="en-US" dirty="0">
                <a:solidFill>
                  <a:srgbClr val="303A4E"/>
                </a:solidFill>
                <a:latin typeface="PINGFANGM"/>
              </a:rPr>
              <a:t>的内存效率</a:t>
            </a: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marL="285750" indent="-285750" algn="just">
              <a:lnSpc>
                <a:spcPct val="150000"/>
              </a:lnSpc>
              <a:buFont typeface="Wingdings" panose="05000000000000000000" pitchFamily="2" charset="2"/>
              <a:buChar char="l"/>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descr="图示&#10;&#10;低可信度描述已自动生成">
            <a:extLst>
              <a:ext uri="{FF2B5EF4-FFF2-40B4-BE49-F238E27FC236}">
                <a16:creationId xmlns:a16="http://schemas.microsoft.com/office/drawing/2014/main" id="{46D49AB3-6972-478D-B1CA-424B0FDE02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2517" y="1450901"/>
            <a:ext cx="6044173" cy="3550016"/>
          </a:xfrm>
          <a:prstGeom prst="rect">
            <a:avLst/>
          </a:prstGeom>
        </p:spPr>
      </p:pic>
    </p:spTree>
    <p:extLst>
      <p:ext uri="{BB962C8B-B14F-4D97-AF65-F5344CB8AC3E}">
        <p14:creationId xmlns:p14="http://schemas.microsoft.com/office/powerpoint/2010/main" val="2178180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09201" y="287761"/>
              <a:ext cx="2341134" cy="461665"/>
            </a:xfrm>
            <a:prstGeom prst="rect">
              <a:avLst/>
            </a:prstGeom>
            <a:noFill/>
          </p:spPr>
          <p:txBody>
            <a:bodyPr wrap="square" rtlCol="0">
              <a:spAutoFit/>
            </a:bodyPr>
            <a:lstStyle/>
            <a:p>
              <a:pPr algn="dist"/>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20" name="Google Shape;86;p19">
            <a:extLst>
              <a:ext uri="{FF2B5EF4-FFF2-40B4-BE49-F238E27FC236}">
                <a16:creationId xmlns:a16="http://schemas.microsoft.com/office/drawing/2014/main" id="{8F451706-23C3-4803-9494-5A946453C1ED}"/>
              </a:ext>
            </a:extLst>
          </p:cNvPr>
          <p:cNvSpPr txBox="1"/>
          <p:nvPr/>
        </p:nvSpPr>
        <p:spPr>
          <a:xfrm>
            <a:off x="677453" y="794841"/>
            <a:ext cx="1645064" cy="434269"/>
          </a:xfrm>
          <a:prstGeom prst="rect">
            <a:avLst/>
          </a:prstGeom>
          <a:noFill/>
          <a:ln>
            <a:noFill/>
          </a:ln>
        </p:spPr>
        <p:txBody>
          <a:bodyPr spcFirstLastPara="1" wrap="square" lIns="91425" tIns="45700" rIns="91425" bIns="45700" anchor="t" anchorCtr="0">
            <a:noAutofit/>
          </a:bodyPr>
          <a:lstStyle/>
          <a:p>
            <a:pPr marR="0" lvl="0" indent="0">
              <a:spcBef>
                <a:spcPts val="0"/>
              </a:spcBef>
              <a:spcAft>
                <a:spcPts val="0"/>
              </a:spcAft>
              <a:buNone/>
            </a:pPr>
            <a:r>
              <a:rPr lang="zh-CN" altLang="en-US" sz="2400" spc="300" dirty="0">
                <a:solidFill>
                  <a:schemeClr val="tx1">
                    <a:lumMod val="75000"/>
                    <a:lumOff val="25000"/>
                  </a:schemeClr>
                </a:solidFill>
                <a:ea typeface="YouSheBiaoTiHei" pitchFamily="2" charset="-122"/>
                <a:sym typeface="Lato"/>
              </a:rPr>
              <a:t>模型</a:t>
            </a:r>
            <a:endParaRPr sz="2400" spc="300" dirty="0">
              <a:solidFill>
                <a:schemeClr val="tx1">
                  <a:lumMod val="75000"/>
                  <a:lumOff val="25000"/>
                </a:schemeClr>
              </a:solidFill>
              <a:ea typeface="YouSheBiaoTiHei" pitchFamily="2" charset="-122"/>
              <a:sym typeface="Lato"/>
            </a:endParaRPr>
          </a:p>
        </p:txBody>
      </p:sp>
      <p:sp>
        <p:nvSpPr>
          <p:cNvPr id="23" name="Google Shape;86;p19">
            <a:extLst>
              <a:ext uri="{FF2B5EF4-FFF2-40B4-BE49-F238E27FC236}">
                <a16:creationId xmlns:a16="http://schemas.microsoft.com/office/drawing/2014/main" id="{803DC731-E1BF-4D5F-9A28-3A0BD9E7B9C7}"/>
              </a:ext>
            </a:extLst>
          </p:cNvPr>
          <p:cNvSpPr txBox="1"/>
          <p:nvPr/>
        </p:nvSpPr>
        <p:spPr>
          <a:xfrm>
            <a:off x="546627" y="1294591"/>
            <a:ext cx="10704074" cy="4960548"/>
          </a:xfrm>
          <a:prstGeom prst="rect">
            <a:avLst/>
          </a:prstGeom>
          <a:noFill/>
          <a:ln>
            <a:noFill/>
          </a:ln>
        </p:spPr>
        <p:txBody>
          <a:bodyPr spcFirstLastPara="1" wrap="square" lIns="91425" tIns="45700" rIns="91425" bIns="45700" anchor="t" anchorCtr="0">
            <a:noAutofit/>
          </a:bodyPr>
          <a:lstStyle/>
          <a:p>
            <a:pPr marL="285750" indent="-285750" algn="just">
              <a:lnSpc>
                <a:spcPct val="150000"/>
              </a:lnSpc>
              <a:buFont typeface="Wingdings" panose="05000000000000000000" pitchFamily="2" charset="2"/>
              <a:buChar char="l"/>
              <a:defRPr/>
            </a:pPr>
            <a:r>
              <a:rPr lang="zh-CN" altLang="en-US" dirty="0">
                <a:solidFill>
                  <a:srgbClr val="303A4E"/>
                </a:solidFill>
                <a:latin typeface="PINGFANGM"/>
              </a:rPr>
              <a:t>模型配置</a:t>
            </a:r>
            <a:endParaRPr lang="en-US" altLang="zh-CN" dirty="0">
              <a:solidFill>
                <a:srgbClr val="303A4E"/>
              </a:solidFill>
              <a:latin typeface="PINGFANGM"/>
            </a:endParaRPr>
          </a:p>
          <a:p>
            <a:pPr algn="just">
              <a:lnSpc>
                <a:spcPct val="150000"/>
              </a:lnSpc>
              <a:defRPr/>
            </a:pPr>
            <a:r>
              <a:rPr lang="en-US" altLang="zh-CN" dirty="0" err="1">
                <a:solidFill>
                  <a:srgbClr val="303A4E"/>
                </a:solidFill>
                <a:latin typeface="PINGFANGM"/>
              </a:rPr>
              <a:t>Tensorflow</a:t>
            </a:r>
            <a:r>
              <a:rPr lang="en-US" altLang="zh-CN" dirty="0">
                <a:solidFill>
                  <a:srgbClr val="303A4E"/>
                </a:solidFill>
                <a:latin typeface="PINGFANGM"/>
              </a:rPr>
              <a:t> </a:t>
            </a:r>
            <a:r>
              <a:rPr lang="zh-CN" altLang="en-US" dirty="0">
                <a:solidFill>
                  <a:srgbClr val="303A4E"/>
                </a:solidFill>
                <a:latin typeface="PINGFANGM"/>
              </a:rPr>
              <a:t>和</a:t>
            </a:r>
            <a:r>
              <a:rPr lang="en-US" altLang="zh-CN" dirty="0" err="1">
                <a:solidFill>
                  <a:srgbClr val="303A4E"/>
                </a:solidFill>
                <a:latin typeface="PINGFANGM"/>
              </a:rPr>
              <a:t>keras</a:t>
            </a:r>
            <a:endParaRPr lang="en-US" altLang="zh-CN" dirty="0">
              <a:solidFill>
                <a:srgbClr val="303A4E"/>
              </a:solidFill>
              <a:latin typeface="PINGFANGM"/>
            </a:endParaRPr>
          </a:p>
          <a:p>
            <a:pPr algn="just">
              <a:lnSpc>
                <a:spcPct val="150000"/>
              </a:lnSpc>
              <a:defRPr/>
            </a:pPr>
            <a:r>
              <a:rPr lang="zh-CN" altLang="en-US" dirty="0">
                <a:solidFill>
                  <a:srgbClr val="303A4E"/>
                </a:solidFill>
                <a:latin typeface="PINGFANGM"/>
              </a:rPr>
              <a:t>训练模型的输入为</a:t>
            </a:r>
            <a:r>
              <a:rPr lang="en-US" altLang="zh-CN" dirty="0">
                <a:solidFill>
                  <a:srgbClr val="303A4E"/>
                </a:solidFill>
                <a:latin typeface="PINGFANGM"/>
              </a:rPr>
              <a:t>3</a:t>
            </a:r>
            <a:r>
              <a:rPr lang="zh-CN" altLang="en-US" dirty="0">
                <a:solidFill>
                  <a:srgbClr val="303A4E"/>
                </a:solidFill>
                <a:latin typeface="PINGFANGM"/>
              </a:rPr>
              <a:t>通道的数据，使用一个全尺寸的</a:t>
            </a:r>
            <a:r>
              <a:rPr lang="en-US" altLang="zh-CN" dirty="0">
                <a:solidFill>
                  <a:srgbClr val="303A4E"/>
                </a:solidFill>
                <a:latin typeface="PINGFANGM"/>
              </a:rPr>
              <a:t>CBCT</a:t>
            </a:r>
            <a:r>
              <a:rPr lang="zh-CN" altLang="en-US" dirty="0">
                <a:solidFill>
                  <a:srgbClr val="303A4E"/>
                </a:solidFill>
                <a:latin typeface="PINGFANGM"/>
              </a:rPr>
              <a:t>切片</a:t>
            </a:r>
            <a:r>
              <a:rPr lang="en-US" altLang="zh-CN" dirty="0">
                <a:solidFill>
                  <a:srgbClr val="303A4E"/>
                </a:solidFill>
                <a:latin typeface="PINGFANGM"/>
              </a:rPr>
              <a:t>(270*270)</a:t>
            </a:r>
            <a:r>
              <a:rPr lang="zh-CN" altLang="en-US" dirty="0">
                <a:solidFill>
                  <a:srgbClr val="303A4E"/>
                </a:solidFill>
                <a:latin typeface="PINGFANGM"/>
              </a:rPr>
              <a:t>和两个相邻的切片。</a:t>
            </a:r>
            <a:endParaRPr lang="en-US" altLang="zh-CN" dirty="0">
              <a:solidFill>
                <a:srgbClr val="303A4E"/>
              </a:solidFill>
              <a:latin typeface="PINGFANGM"/>
            </a:endParaRPr>
          </a:p>
          <a:p>
            <a:pPr algn="just">
              <a:lnSpc>
                <a:spcPct val="150000"/>
              </a:lnSpc>
              <a:defRPr/>
            </a:pPr>
            <a:r>
              <a:rPr lang="zh-CN" altLang="en-US" dirty="0">
                <a:solidFill>
                  <a:srgbClr val="303A4E"/>
                </a:solidFill>
                <a:latin typeface="PINGFANGM"/>
              </a:rPr>
              <a:t>采用平均绝对误差作为损失函数，来测量</a:t>
            </a:r>
            <a:r>
              <a:rPr lang="en-US" altLang="zh-CN" dirty="0" err="1">
                <a:solidFill>
                  <a:srgbClr val="303A4E"/>
                </a:solidFill>
                <a:latin typeface="PINGFANGM"/>
              </a:rPr>
              <a:t>eCBCT</a:t>
            </a:r>
            <a:r>
              <a:rPr lang="zh-CN" altLang="en-US" dirty="0">
                <a:solidFill>
                  <a:srgbClr val="303A4E"/>
                </a:solidFill>
                <a:latin typeface="PINGFANGM"/>
              </a:rPr>
              <a:t>与标签</a:t>
            </a:r>
            <a:r>
              <a:rPr lang="en-US" altLang="zh-CN" dirty="0">
                <a:solidFill>
                  <a:srgbClr val="303A4E"/>
                </a:solidFill>
                <a:latin typeface="PINGFANGM"/>
              </a:rPr>
              <a:t>CT</a:t>
            </a:r>
            <a:r>
              <a:rPr lang="zh-CN" altLang="en-US" dirty="0">
                <a:solidFill>
                  <a:srgbClr val="303A4E"/>
                </a:solidFill>
                <a:latin typeface="PINGFANGM"/>
              </a:rPr>
              <a:t>图像之间像素级别的不同。</a:t>
            </a:r>
            <a:endParaRPr lang="en-US" altLang="zh-CN" dirty="0">
              <a:solidFill>
                <a:srgbClr val="303A4E"/>
              </a:solidFill>
              <a:latin typeface="PINGFANGM"/>
            </a:endParaRPr>
          </a:p>
          <a:p>
            <a:pPr algn="just">
              <a:lnSpc>
                <a:spcPct val="150000"/>
              </a:lnSpc>
              <a:defRPr/>
            </a:pPr>
            <a:r>
              <a:rPr lang="zh-CN" altLang="en-US" dirty="0">
                <a:solidFill>
                  <a:srgbClr val="303A4E"/>
                </a:solidFill>
                <a:latin typeface="PINGFANGM"/>
              </a:rPr>
              <a:t>优化器：</a:t>
            </a:r>
            <a:r>
              <a:rPr lang="en-US" altLang="zh-CN" dirty="0">
                <a:solidFill>
                  <a:srgbClr val="303A4E"/>
                </a:solidFill>
                <a:latin typeface="PINGFANGM"/>
              </a:rPr>
              <a:t>Adam</a:t>
            </a:r>
          </a:p>
          <a:p>
            <a:pPr algn="just">
              <a:lnSpc>
                <a:spcPct val="150000"/>
              </a:lnSpc>
              <a:defRPr/>
            </a:pPr>
            <a:r>
              <a:rPr lang="en-US" altLang="zh-CN" dirty="0">
                <a:solidFill>
                  <a:srgbClr val="303A4E"/>
                </a:solidFill>
                <a:latin typeface="PINGFANGM"/>
              </a:rPr>
              <a:t>Lr:</a:t>
            </a:r>
            <a:r>
              <a:rPr lang="zh-CN" altLang="en-US" dirty="0">
                <a:solidFill>
                  <a:srgbClr val="303A4E"/>
                </a:solidFill>
                <a:latin typeface="PINGFANGM"/>
              </a:rPr>
              <a:t>初始学习率为 </a:t>
            </a:r>
            <a:r>
              <a:rPr lang="en-US" altLang="zh-CN" dirty="0">
                <a:solidFill>
                  <a:srgbClr val="303A4E"/>
                </a:solidFill>
                <a:latin typeface="PINGFANGM"/>
              </a:rPr>
              <a:t>0.001</a:t>
            </a:r>
            <a:r>
              <a:rPr lang="zh-CN" altLang="en-US" dirty="0">
                <a:solidFill>
                  <a:srgbClr val="303A4E"/>
                </a:solidFill>
                <a:latin typeface="PINGFANGM"/>
              </a:rPr>
              <a:t>，一旦训练损失停止减少 </a:t>
            </a:r>
            <a:r>
              <a:rPr lang="en-US" altLang="zh-CN" dirty="0">
                <a:solidFill>
                  <a:srgbClr val="303A4E"/>
                </a:solidFill>
                <a:latin typeface="PINGFANGM"/>
              </a:rPr>
              <a:t>20 </a:t>
            </a:r>
            <a:r>
              <a:rPr lang="zh-CN" altLang="en-US" dirty="0">
                <a:solidFill>
                  <a:srgbClr val="303A4E"/>
                </a:solidFill>
                <a:latin typeface="PINGFANGM"/>
              </a:rPr>
              <a:t>个 </a:t>
            </a:r>
            <a:r>
              <a:rPr lang="en-US" altLang="zh-CN" dirty="0">
                <a:solidFill>
                  <a:srgbClr val="303A4E"/>
                </a:solidFill>
                <a:latin typeface="PINGFANGM"/>
              </a:rPr>
              <a:t>epoch</a:t>
            </a:r>
            <a:r>
              <a:rPr lang="zh-CN" altLang="en-US" dirty="0">
                <a:solidFill>
                  <a:srgbClr val="303A4E"/>
                </a:solidFill>
                <a:latin typeface="PINGFANGM"/>
              </a:rPr>
              <a:t>，就会自动减少 </a:t>
            </a:r>
            <a:r>
              <a:rPr lang="en-US" altLang="zh-CN" dirty="0">
                <a:solidFill>
                  <a:srgbClr val="303A4E"/>
                </a:solidFill>
                <a:latin typeface="PINGFANGM"/>
              </a:rPr>
              <a:t>80%</a:t>
            </a:r>
            <a:r>
              <a:rPr lang="zh-CN" altLang="en-US" dirty="0">
                <a:solidFill>
                  <a:srgbClr val="303A4E"/>
                </a:solidFill>
                <a:latin typeface="PINGFANGM"/>
              </a:rPr>
              <a:t>。</a:t>
            </a:r>
            <a:endParaRPr lang="en-US" altLang="zh-CN" dirty="0">
              <a:solidFill>
                <a:srgbClr val="303A4E"/>
              </a:solidFill>
              <a:latin typeface="PINGFANGM"/>
            </a:endParaRPr>
          </a:p>
          <a:p>
            <a:pPr algn="just">
              <a:lnSpc>
                <a:spcPct val="150000"/>
              </a:lnSpc>
              <a:defRPr/>
            </a:pPr>
            <a:r>
              <a:rPr lang="en-US" altLang="zh-CN" dirty="0">
                <a:solidFill>
                  <a:srgbClr val="303A4E"/>
                </a:solidFill>
                <a:latin typeface="PINGFANGM"/>
              </a:rPr>
              <a:t>Total epochs=1000</a:t>
            </a:r>
          </a:p>
          <a:p>
            <a:pPr algn="just">
              <a:lnSpc>
                <a:spcPct val="150000"/>
              </a:lnSpc>
              <a:defRPr/>
            </a:pPr>
            <a:r>
              <a:rPr lang="zh-CN" altLang="en-US" b="0" i="0" dirty="0">
                <a:solidFill>
                  <a:srgbClr val="303A4E"/>
                </a:solidFill>
                <a:effectLst/>
                <a:latin typeface="PINGFANGM"/>
              </a:rPr>
              <a:t>来自</a:t>
            </a:r>
            <a:r>
              <a:rPr lang="en-US" altLang="zh-CN" b="0" i="0" dirty="0">
                <a:solidFill>
                  <a:srgbClr val="303A4E"/>
                </a:solidFill>
                <a:effectLst/>
                <a:latin typeface="PINGFANGM"/>
              </a:rPr>
              <a:t>40</a:t>
            </a:r>
            <a:r>
              <a:rPr lang="zh-CN" altLang="en-US" b="0" i="0" dirty="0">
                <a:solidFill>
                  <a:srgbClr val="303A4E"/>
                </a:solidFill>
                <a:effectLst/>
                <a:latin typeface="PINGFANGM"/>
              </a:rPr>
              <a:t>个术后患者数据集（</a:t>
            </a:r>
            <a:r>
              <a:rPr lang="en-US" altLang="zh-CN" b="0" i="0" dirty="0">
                <a:solidFill>
                  <a:srgbClr val="303A4E"/>
                </a:solidFill>
                <a:effectLst/>
                <a:latin typeface="PINGFANGM"/>
              </a:rPr>
              <a:t>73%</a:t>
            </a:r>
            <a:r>
              <a:rPr lang="zh-CN" altLang="en-US" b="0" i="0" dirty="0">
                <a:solidFill>
                  <a:srgbClr val="303A4E"/>
                </a:solidFill>
                <a:effectLst/>
                <a:latin typeface="PINGFANGM"/>
              </a:rPr>
              <a:t>）的患者图像用于训练，</a:t>
            </a:r>
            <a:r>
              <a:rPr lang="en-US" altLang="zh-CN" b="0" i="0" dirty="0">
                <a:solidFill>
                  <a:srgbClr val="303A4E"/>
                </a:solidFill>
                <a:effectLst/>
                <a:latin typeface="PINGFANGM"/>
              </a:rPr>
              <a:t>5</a:t>
            </a:r>
            <a:r>
              <a:rPr lang="zh-CN" altLang="en-US" b="0" i="0" dirty="0">
                <a:solidFill>
                  <a:srgbClr val="303A4E"/>
                </a:solidFill>
                <a:effectLst/>
                <a:latin typeface="PINGFANGM"/>
              </a:rPr>
              <a:t>个当天</a:t>
            </a:r>
            <a:r>
              <a:rPr lang="en-US" altLang="zh-CN" b="0" i="0" dirty="0">
                <a:solidFill>
                  <a:srgbClr val="303A4E"/>
                </a:solidFill>
                <a:effectLst/>
                <a:latin typeface="PINGFANGM"/>
              </a:rPr>
              <a:t>CT/CBCT</a:t>
            </a:r>
            <a:r>
              <a:rPr lang="zh-CN" altLang="en-US" b="0" i="0" dirty="0">
                <a:solidFill>
                  <a:srgbClr val="303A4E"/>
                </a:solidFill>
                <a:effectLst/>
                <a:latin typeface="PINGFANGM"/>
              </a:rPr>
              <a:t>数据集（</a:t>
            </a:r>
            <a:r>
              <a:rPr lang="en-US" altLang="zh-CN" b="0" i="0" dirty="0">
                <a:solidFill>
                  <a:srgbClr val="303A4E"/>
                </a:solidFill>
                <a:effectLst/>
                <a:latin typeface="PINGFANGM"/>
              </a:rPr>
              <a:t>9%</a:t>
            </a:r>
            <a:r>
              <a:rPr lang="zh-CN" altLang="en-US" b="0" i="0" dirty="0">
                <a:solidFill>
                  <a:srgbClr val="303A4E"/>
                </a:solidFill>
                <a:effectLst/>
                <a:latin typeface="PINGFANGM"/>
              </a:rPr>
              <a:t>）用于验证，其余</a:t>
            </a:r>
            <a:r>
              <a:rPr lang="en-US" altLang="zh-CN" b="0" i="0" dirty="0">
                <a:solidFill>
                  <a:srgbClr val="303A4E"/>
                </a:solidFill>
                <a:effectLst/>
                <a:latin typeface="PINGFANGM"/>
              </a:rPr>
              <a:t>10</a:t>
            </a:r>
            <a:r>
              <a:rPr lang="zh-CN" altLang="en-US" b="0" i="0" dirty="0">
                <a:solidFill>
                  <a:srgbClr val="303A4E"/>
                </a:solidFill>
                <a:effectLst/>
                <a:latin typeface="PINGFANGM"/>
              </a:rPr>
              <a:t>个当天</a:t>
            </a:r>
            <a:r>
              <a:rPr lang="en-US" altLang="zh-CN" b="0" i="0" dirty="0">
                <a:solidFill>
                  <a:srgbClr val="303A4E"/>
                </a:solidFill>
                <a:effectLst/>
                <a:latin typeface="PINGFANGM"/>
              </a:rPr>
              <a:t>CT/CBCT</a:t>
            </a:r>
            <a:r>
              <a:rPr lang="zh-CN" altLang="en-US" b="0" i="0" dirty="0">
                <a:solidFill>
                  <a:srgbClr val="303A4E"/>
                </a:solidFill>
                <a:effectLst/>
                <a:latin typeface="PINGFANGM"/>
              </a:rPr>
              <a:t>数据集（</a:t>
            </a:r>
            <a:r>
              <a:rPr lang="en-US" altLang="zh-CN" b="0" i="0" dirty="0">
                <a:solidFill>
                  <a:srgbClr val="303A4E"/>
                </a:solidFill>
                <a:effectLst/>
                <a:latin typeface="PINGFANGM"/>
              </a:rPr>
              <a:t>18%</a:t>
            </a:r>
            <a:r>
              <a:rPr lang="zh-CN" altLang="en-US" b="0" i="0" dirty="0">
                <a:solidFill>
                  <a:srgbClr val="303A4E"/>
                </a:solidFill>
                <a:effectLst/>
                <a:latin typeface="PINGFANGM"/>
              </a:rPr>
              <a:t>）用于测试。</a:t>
            </a: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marL="285750" indent="-285750" algn="just">
              <a:lnSpc>
                <a:spcPct val="150000"/>
              </a:lnSpc>
              <a:buFont typeface="Wingdings" panose="05000000000000000000" pitchFamily="2" charset="2"/>
              <a:buChar char="l"/>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90668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09201" y="287761"/>
              <a:ext cx="2341134" cy="461665"/>
            </a:xfrm>
            <a:prstGeom prst="rect">
              <a:avLst/>
            </a:prstGeom>
            <a:noFill/>
          </p:spPr>
          <p:txBody>
            <a:bodyPr wrap="square" rtlCol="0">
              <a:spAutoFit/>
            </a:bodyPr>
            <a:lstStyle/>
            <a:p>
              <a:pPr algn="dist"/>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20" name="Google Shape;86;p19">
            <a:extLst>
              <a:ext uri="{FF2B5EF4-FFF2-40B4-BE49-F238E27FC236}">
                <a16:creationId xmlns:a16="http://schemas.microsoft.com/office/drawing/2014/main" id="{8F451706-23C3-4803-9494-5A946453C1ED}"/>
              </a:ext>
            </a:extLst>
          </p:cNvPr>
          <p:cNvSpPr txBox="1"/>
          <p:nvPr/>
        </p:nvSpPr>
        <p:spPr>
          <a:xfrm>
            <a:off x="677453" y="794841"/>
            <a:ext cx="1645064" cy="434269"/>
          </a:xfrm>
          <a:prstGeom prst="rect">
            <a:avLst/>
          </a:prstGeom>
          <a:noFill/>
          <a:ln>
            <a:noFill/>
          </a:ln>
        </p:spPr>
        <p:txBody>
          <a:bodyPr spcFirstLastPara="1" wrap="square" lIns="91425" tIns="45700" rIns="91425" bIns="45700" anchor="t" anchorCtr="0">
            <a:noAutofit/>
          </a:bodyPr>
          <a:lstStyle/>
          <a:p>
            <a:pPr marR="0" lvl="0" indent="0">
              <a:spcBef>
                <a:spcPts val="0"/>
              </a:spcBef>
              <a:spcAft>
                <a:spcPts val="0"/>
              </a:spcAft>
              <a:buNone/>
            </a:pPr>
            <a:r>
              <a:rPr lang="zh-CN" altLang="en-US" sz="2400" spc="300" dirty="0">
                <a:solidFill>
                  <a:schemeClr val="tx1">
                    <a:lumMod val="75000"/>
                    <a:lumOff val="25000"/>
                  </a:schemeClr>
                </a:solidFill>
                <a:ea typeface="YouSheBiaoTiHei" pitchFamily="2" charset="-122"/>
                <a:sym typeface="Lato"/>
              </a:rPr>
              <a:t>模型</a:t>
            </a:r>
            <a:endParaRPr sz="2400" spc="300" dirty="0">
              <a:solidFill>
                <a:schemeClr val="tx1">
                  <a:lumMod val="75000"/>
                  <a:lumOff val="25000"/>
                </a:schemeClr>
              </a:solidFill>
              <a:ea typeface="YouSheBiaoTiHei" pitchFamily="2" charset="-122"/>
              <a:sym typeface="Lato"/>
            </a:endParaRPr>
          </a:p>
        </p:txBody>
      </p:sp>
      <p:sp>
        <p:nvSpPr>
          <p:cNvPr id="23" name="Google Shape;86;p19">
            <a:extLst>
              <a:ext uri="{FF2B5EF4-FFF2-40B4-BE49-F238E27FC236}">
                <a16:creationId xmlns:a16="http://schemas.microsoft.com/office/drawing/2014/main" id="{803DC731-E1BF-4D5F-9A28-3A0BD9E7B9C7}"/>
              </a:ext>
            </a:extLst>
          </p:cNvPr>
          <p:cNvSpPr txBox="1"/>
          <p:nvPr/>
        </p:nvSpPr>
        <p:spPr>
          <a:xfrm>
            <a:off x="546627" y="1294591"/>
            <a:ext cx="4321208" cy="4960548"/>
          </a:xfrm>
          <a:prstGeom prst="rect">
            <a:avLst/>
          </a:prstGeom>
          <a:noFill/>
          <a:ln>
            <a:noFill/>
          </a:ln>
        </p:spPr>
        <p:txBody>
          <a:bodyPr spcFirstLastPara="1" wrap="square" lIns="91425" tIns="45700" rIns="91425" bIns="45700" anchor="t" anchorCtr="0">
            <a:noAutofit/>
          </a:bodyPr>
          <a:lstStyle/>
          <a:p>
            <a:pPr marL="285750" indent="-285750" algn="just">
              <a:lnSpc>
                <a:spcPct val="150000"/>
              </a:lnSpc>
              <a:buFont typeface="Wingdings" panose="05000000000000000000" pitchFamily="2" charset="2"/>
              <a:buChar char="l"/>
              <a:defRPr/>
            </a:pPr>
            <a:r>
              <a:rPr lang="zh-CN" altLang="en-US" b="0" i="0" dirty="0">
                <a:solidFill>
                  <a:srgbClr val="303A4E"/>
                </a:solidFill>
                <a:effectLst/>
                <a:latin typeface="PINGFANGM"/>
              </a:rPr>
              <a:t>结果</a:t>
            </a:r>
            <a:endParaRPr lang="en-US" altLang="zh-CN" b="0" i="0" dirty="0">
              <a:solidFill>
                <a:srgbClr val="303A4E"/>
              </a:solidFill>
              <a:effectLst/>
              <a:latin typeface="PINGFANGM"/>
            </a:endParaRPr>
          </a:p>
          <a:p>
            <a:pPr algn="just">
              <a:lnSpc>
                <a:spcPct val="150000"/>
              </a:lnSpc>
              <a:defRPr/>
            </a:pPr>
            <a:r>
              <a:rPr lang="en-US" altLang="zh-CN" b="0" i="0" dirty="0" err="1">
                <a:solidFill>
                  <a:srgbClr val="303A4E"/>
                </a:solidFill>
                <a:effectLst/>
                <a:latin typeface="PINGFANGM"/>
              </a:rPr>
              <a:t>eCBCT</a:t>
            </a:r>
            <a:r>
              <a:rPr lang="zh-CN" altLang="en-US" b="0" i="0" dirty="0">
                <a:solidFill>
                  <a:srgbClr val="303A4E"/>
                </a:solidFill>
                <a:effectLst/>
                <a:latin typeface="PINGFANGM"/>
              </a:rPr>
              <a:t>显示视神经增强，牙齿区域的</a:t>
            </a:r>
            <a:r>
              <a:rPr lang="en-US" altLang="zh-CN" b="0" i="0" dirty="0">
                <a:solidFill>
                  <a:srgbClr val="303A4E"/>
                </a:solidFill>
                <a:effectLst/>
                <a:latin typeface="PINGFANGM"/>
              </a:rPr>
              <a:t>High-Z</a:t>
            </a:r>
            <a:r>
              <a:rPr lang="zh-CN" altLang="en-US" b="0" i="0" dirty="0">
                <a:solidFill>
                  <a:srgbClr val="303A4E"/>
                </a:solidFill>
                <a:effectLst/>
                <a:latin typeface="PINGFANGM"/>
              </a:rPr>
              <a:t>条纹伪影减少，腮腺区域的软组织对比度得到改善，但在网络的去噪过程中，</a:t>
            </a:r>
            <a:r>
              <a:rPr lang="en-US" altLang="zh-CN" b="0" i="0" dirty="0">
                <a:solidFill>
                  <a:srgbClr val="303A4E"/>
                </a:solidFill>
                <a:effectLst/>
                <a:latin typeface="PINGFANGM"/>
              </a:rPr>
              <a:t>surgical clips</a:t>
            </a:r>
            <a:r>
              <a:rPr lang="zh-CN" altLang="en-US" b="0" i="0" dirty="0">
                <a:solidFill>
                  <a:srgbClr val="303A4E"/>
                </a:solidFill>
                <a:effectLst/>
                <a:latin typeface="PINGFANGM"/>
              </a:rPr>
              <a:t>（图像中的小白点）也可能被抑制。在修改脑干和脊髓的</a:t>
            </a:r>
            <a:r>
              <a:rPr lang="en-US" altLang="zh-CN" b="0" i="0" dirty="0">
                <a:solidFill>
                  <a:srgbClr val="303A4E"/>
                </a:solidFill>
                <a:effectLst/>
                <a:latin typeface="PINGFANGM"/>
              </a:rPr>
              <a:t>HU</a:t>
            </a:r>
            <a:r>
              <a:rPr lang="zh-CN" altLang="en-US" b="0" i="0" dirty="0">
                <a:solidFill>
                  <a:srgbClr val="303A4E"/>
                </a:solidFill>
                <a:effectLst/>
                <a:latin typeface="PINGFANGM"/>
              </a:rPr>
              <a:t>值后，软组织对比明显增强。</a:t>
            </a: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marL="285750" indent="-285750" algn="just">
              <a:lnSpc>
                <a:spcPct val="150000"/>
              </a:lnSpc>
              <a:buFont typeface="Wingdings" panose="05000000000000000000" pitchFamily="2" charset="2"/>
              <a:buChar char="l"/>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descr="男子的脸部特写与图片配字黑白照&#10;&#10;低可信度描述已自动生成">
            <a:extLst>
              <a:ext uri="{FF2B5EF4-FFF2-40B4-BE49-F238E27FC236}">
                <a16:creationId xmlns:a16="http://schemas.microsoft.com/office/drawing/2014/main" id="{520906C9-924A-432D-B5CE-73B50C9C0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9298" y="594276"/>
            <a:ext cx="5025424" cy="5832368"/>
          </a:xfrm>
          <a:prstGeom prst="rect">
            <a:avLst/>
          </a:prstGeom>
        </p:spPr>
      </p:pic>
    </p:spTree>
    <p:extLst>
      <p:ext uri="{BB962C8B-B14F-4D97-AF65-F5344CB8AC3E}">
        <p14:creationId xmlns:p14="http://schemas.microsoft.com/office/powerpoint/2010/main" val="136645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09201" y="287761"/>
              <a:ext cx="2341134" cy="461665"/>
            </a:xfrm>
            <a:prstGeom prst="rect">
              <a:avLst/>
            </a:prstGeom>
            <a:noFill/>
          </p:spPr>
          <p:txBody>
            <a:bodyPr wrap="square" rtlCol="0">
              <a:spAutoFit/>
            </a:bodyPr>
            <a:lstStyle/>
            <a:p>
              <a:pPr algn="dist"/>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20" name="Google Shape;86;p19">
            <a:extLst>
              <a:ext uri="{FF2B5EF4-FFF2-40B4-BE49-F238E27FC236}">
                <a16:creationId xmlns:a16="http://schemas.microsoft.com/office/drawing/2014/main" id="{8F451706-23C3-4803-9494-5A946453C1ED}"/>
              </a:ext>
            </a:extLst>
          </p:cNvPr>
          <p:cNvSpPr txBox="1"/>
          <p:nvPr/>
        </p:nvSpPr>
        <p:spPr>
          <a:xfrm>
            <a:off x="677453" y="794841"/>
            <a:ext cx="1645064" cy="434269"/>
          </a:xfrm>
          <a:prstGeom prst="rect">
            <a:avLst/>
          </a:prstGeom>
          <a:noFill/>
          <a:ln>
            <a:noFill/>
          </a:ln>
        </p:spPr>
        <p:txBody>
          <a:bodyPr spcFirstLastPara="1" wrap="square" lIns="91425" tIns="45700" rIns="91425" bIns="45700" anchor="t" anchorCtr="0">
            <a:noAutofit/>
          </a:bodyPr>
          <a:lstStyle/>
          <a:p>
            <a:pPr marR="0" lvl="0" indent="0">
              <a:spcBef>
                <a:spcPts val="0"/>
              </a:spcBef>
              <a:spcAft>
                <a:spcPts val="0"/>
              </a:spcAft>
              <a:buNone/>
            </a:pPr>
            <a:r>
              <a:rPr lang="zh-CN" altLang="en-US" sz="2400" spc="300" dirty="0">
                <a:solidFill>
                  <a:schemeClr val="tx1">
                    <a:lumMod val="75000"/>
                    <a:lumOff val="25000"/>
                  </a:schemeClr>
                </a:solidFill>
                <a:ea typeface="YouSheBiaoTiHei" pitchFamily="2" charset="-122"/>
                <a:sym typeface="Lato"/>
              </a:rPr>
              <a:t>对比实验</a:t>
            </a:r>
            <a:endParaRPr sz="2400" spc="300" dirty="0">
              <a:solidFill>
                <a:schemeClr val="tx1">
                  <a:lumMod val="75000"/>
                  <a:lumOff val="25000"/>
                </a:schemeClr>
              </a:solidFill>
              <a:ea typeface="YouSheBiaoTiHei" pitchFamily="2" charset="-122"/>
              <a:sym typeface="Lato"/>
            </a:endParaRPr>
          </a:p>
        </p:txBody>
      </p:sp>
      <p:sp>
        <p:nvSpPr>
          <p:cNvPr id="23" name="Google Shape;86;p19">
            <a:extLst>
              <a:ext uri="{FF2B5EF4-FFF2-40B4-BE49-F238E27FC236}">
                <a16:creationId xmlns:a16="http://schemas.microsoft.com/office/drawing/2014/main" id="{803DC731-E1BF-4D5F-9A28-3A0BD9E7B9C7}"/>
              </a:ext>
            </a:extLst>
          </p:cNvPr>
          <p:cNvSpPr txBox="1"/>
          <p:nvPr/>
        </p:nvSpPr>
        <p:spPr>
          <a:xfrm>
            <a:off x="546627" y="1294591"/>
            <a:ext cx="10704074" cy="4960548"/>
          </a:xfrm>
          <a:prstGeom prst="rect">
            <a:avLst/>
          </a:prstGeom>
          <a:noFill/>
          <a:ln>
            <a:noFill/>
          </a:ln>
        </p:spPr>
        <p:txBody>
          <a:bodyPr spcFirstLastPara="1" wrap="square" lIns="91425" tIns="45700" rIns="91425" bIns="45700" anchor="t" anchorCtr="0">
            <a:noAutofit/>
          </a:bodyPr>
          <a:lstStyle/>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r>
              <a:rPr lang="zh-CN" altLang="en-US" dirty="0">
                <a:solidFill>
                  <a:srgbClr val="303A4E"/>
                </a:solidFill>
                <a:latin typeface="PINGFANGM"/>
              </a:rPr>
              <a:t>（</a:t>
            </a:r>
            <a:r>
              <a:rPr lang="en-US" altLang="zh-CN" dirty="0">
                <a:solidFill>
                  <a:srgbClr val="303A4E"/>
                </a:solidFill>
                <a:latin typeface="PINGFANGM"/>
              </a:rPr>
              <a:t>c</a:t>
            </a:r>
            <a:r>
              <a:rPr lang="zh-CN" altLang="en-US" dirty="0">
                <a:solidFill>
                  <a:srgbClr val="303A4E"/>
                </a:solidFill>
                <a:latin typeface="PINGFANGM"/>
              </a:rPr>
              <a:t>）采用</a:t>
            </a:r>
            <a:r>
              <a:rPr lang="en-US" altLang="zh-CN" dirty="0">
                <a:solidFill>
                  <a:srgbClr val="303A4E"/>
                </a:solidFill>
                <a:latin typeface="PINGFANGM"/>
              </a:rPr>
              <a:t>32*32*32</a:t>
            </a:r>
            <a:r>
              <a:rPr lang="zh-CN" altLang="en-US" dirty="0">
                <a:solidFill>
                  <a:srgbClr val="303A4E"/>
                </a:solidFill>
                <a:latin typeface="PINGFANGM"/>
              </a:rPr>
              <a:t>的</a:t>
            </a:r>
            <a:r>
              <a:rPr lang="en-US" altLang="zh-CN" dirty="0">
                <a:solidFill>
                  <a:srgbClr val="303A4E"/>
                </a:solidFill>
                <a:latin typeface="PINGFANGM"/>
              </a:rPr>
              <a:t>patch,4</a:t>
            </a:r>
            <a:r>
              <a:rPr lang="zh-CN" altLang="en-US" dirty="0">
                <a:solidFill>
                  <a:srgbClr val="303A4E"/>
                </a:solidFill>
                <a:latin typeface="PINGFANGM"/>
              </a:rPr>
              <a:t>个下采样过程</a:t>
            </a:r>
            <a:endParaRPr lang="en-US" altLang="zh-CN" dirty="0">
              <a:solidFill>
                <a:srgbClr val="303A4E"/>
              </a:solidFill>
              <a:latin typeface="PINGFANGM"/>
            </a:endParaRPr>
          </a:p>
          <a:p>
            <a:pPr algn="just">
              <a:lnSpc>
                <a:spcPct val="150000"/>
              </a:lnSpc>
              <a:defRPr/>
            </a:pPr>
            <a:r>
              <a:rPr lang="zh-CN" altLang="en-US" dirty="0">
                <a:solidFill>
                  <a:srgbClr val="303A4E"/>
                </a:solidFill>
                <a:latin typeface="PINGFANGM"/>
              </a:rPr>
              <a:t>（</a:t>
            </a:r>
            <a:r>
              <a:rPr lang="en-US" altLang="zh-CN" dirty="0">
                <a:solidFill>
                  <a:srgbClr val="303A4E"/>
                </a:solidFill>
                <a:latin typeface="PINGFANGM"/>
              </a:rPr>
              <a:t>d</a:t>
            </a:r>
            <a:r>
              <a:rPr lang="zh-CN" altLang="en-US" dirty="0">
                <a:solidFill>
                  <a:srgbClr val="303A4E"/>
                </a:solidFill>
                <a:latin typeface="PINGFANGM"/>
              </a:rPr>
              <a:t>）采用全尺寸的</a:t>
            </a:r>
            <a:r>
              <a:rPr lang="en-US" altLang="zh-CN" dirty="0">
                <a:solidFill>
                  <a:srgbClr val="303A4E"/>
                </a:solidFill>
                <a:latin typeface="PINGFANGM"/>
              </a:rPr>
              <a:t>3D</a:t>
            </a:r>
            <a:r>
              <a:rPr lang="zh-CN" altLang="en-US" dirty="0">
                <a:solidFill>
                  <a:srgbClr val="303A4E"/>
                </a:solidFill>
                <a:latin typeface="PINGFANGM"/>
              </a:rPr>
              <a:t>体积，</a:t>
            </a:r>
            <a:r>
              <a:rPr lang="en-US" altLang="zh-CN" dirty="0">
                <a:solidFill>
                  <a:srgbClr val="303A4E"/>
                </a:solidFill>
                <a:latin typeface="PINGFANGM"/>
              </a:rPr>
              <a:t>2</a:t>
            </a:r>
            <a:r>
              <a:rPr lang="zh-CN" altLang="en-US" dirty="0">
                <a:solidFill>
                  <a:srgbClr val="303A4E"/>
                </a:solidFill>
                <a:latin typeface="PINGFANGM"/>
              </a:rPr>
              <a:t>个下采样过程</a:t>
            </a: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marL="285750" indent="-285750" algn="just">
              <a:lnSpc>
                <a:spcPct val="150000"/>
              </a:lnSpc>
              <a:buFont typeface="Wingdings" panose="05000000000000000000" pitchFamily="2" charset="2"/>
              <a:buChar char="l"/>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descr="图形用户界面, 网站&#10;&#10;描述已自动生成">
            <a:extLst>
              <a:ext uri="{FF2B5EF4-FFF2-40B4-BE49-F238E27FC236}">
                <a16:creationId xmlns:a16="http://schemas.microsoft.com/office/drawing/2014/main" id="{FE04D0D7-F248-4336-B659-EACD2E8E16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285" y="1413245"/>
            <a:ext cx="8195422" cy="3430642"/>
          </a:xfrm>
          <a:prstGeom prst="rect">
            <a:avLst/>
          </a:prstGeom>
        </p:spPr>
      </p:pic>
    </p:spTree>
    <p:extLst>
      <p:ext uri="{BB962C8B-B14F-4D97-AF65-F5344CB8AC3E}">
        <p14:creationId xmlns:p14="http://schemas.microsoft.com/office/powerpoint/2010/main" val="2164090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1993" y="-1568546"/>
            <a:ext cx="15983812" cy="14046898"/>
            <a:chOff x="371993" y="-1568546"/>
            <a:chExt cx="15983812" cy="14046898"/>
          </a:xfrm>
        </p:grpSpPr>
        <p:sp>
          <p:nvSpPr>
            <p:cNvPr id="12" name="流程图: 接点 12"/>
            <p:cNvSpPr/>
            <p:nvPr/>
          </p:nvSpPr>
          <p:spPr>
            <a:xfrm>
              <a:off x="8523307" y="4645854"/>
              <a:ext cx="7832498" cy="7832498"/>
            </a:xfrm>
            <a:prstGeom prst="flowChartConnector">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流程图: 接点 4"/>
            <p:cNvSpPr/>
            <p:nvPr/>
          </p:nvSpPr>
          <p:spPr>
            <a:xfrm>
              <a:off x="10719386" y="-1568546"/>
              <a:ext cx="2621280" cy="2621280"/>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流程图: 接点 5"/>
            <p:cNvSpPr/>
            <p:nvPr/>
          </p:nvSpPr>
          <p:spPr>
            <a:xfrm>
              <a:off x="371993" y="6029598"/>
              <a:ext cx="489292" cy="489292"/>
            </a:xfrm>
            <a:prstGeom prst="flowChartConnecto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流程图: 接点 7"/>
            <p:cNvSpPr/>
            <p:nvPr/>
          </p:nvSpPr>
          <p:spPr>
            <a:xfrm>
              <a:off x="371993" y="339110"/>
              <a:ext cx="349269" cy="349269"/>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009201" y="287761"/>
              <a:ext cx="2341134" cy="461665"/>
            </a:xfrm>
            <a:prstGeom prst="rect">
              <a:avLst/>
            </a:prstGeom>
            <a:noFill/>
          </p:spPr>
          <p:txBody>
            <a:bodyPr wrap="square" rtlCol="0">
              <a:spAutoFit/>
            </a:bodyPr>
            <a:lstStyle/>
            <a:p>
              <a:pPr algn="dist"/>
              <a:endParaRPr lang="zh-CN" altLang="en-US" sz="2400" spc="300" dirty="0">
                <a:solidFill>
                  <a:schemeClr val="tx1">
                    <a:lumMod val="75000"/>
                    <a:lumOff val="25000"/>
                  </a:schemeClr>
                </a:solidFill>
                <a:latin typeface="YouSheBiaoTiHei" pitchFamily="2" charset="-122"/>
                <a:ea typeface="YouSheBiaoTiHei" pitchFamily="2" charset="-122"/>
              </a:endParaRPr>
            </a:p>
          </p:txBody>
        </p:sp>
      </p:grpSp>
      <p:sp>
        <p:nvSpPr>
          <p:cNvPr id="20" name="Google Shape;86;p19">
            <a:extLst>
              <a:ext uri="{FF2B5EF4-FFF2-40B4-BE49-F238E27FC236}">
                <a16:creationId xmlns:a16="http://schemas.microsoft.com/office/drawing/2014/main" id="{8F451706-23C3-4803-9494-5A946453C1ED}"/>
              </a:ext>
            </a:extLst>
          </p:cNvPr>
          <p:cNvSpPr txBox="1"/>
          <p:nvPr/>
        </p:nvSpPr>
        <p:spPr>
          <a:xfrm>
            <a:off x="677452" y="794841"/>
            <a:ext cx="3096689" cy="434269"/>
          </a:xfrm>
          <a:prstGeom prst="rect">
            <a:avLst/>
          </a:prstGeom>
          <a:noFill/>
          <a:ln>
            <a:noFill/>
          </a:ln>
        </p:spPr>
        <p:txBody>
          <a:bodyPr spcFirstLastPara="1" wrap="square" lIns="91425" tIns="45700" rIns="91425" bIns="45700" anchor="t" anchorCtr="0">
            <a:noAutofit/>
          </a:bodyPr>
          <a:lstStyle/>
          <a:p>
            <a:pPr marR="0" lvl="0" indent="0">
              <a:spcBef>
                <a:spcPts val="0"/>
              </a:spcBef>
              <a:spcAft>
                <a:spcPts val="0"/>
              </a:spcAft>
              <a:buNone/>
            </a:pPr>
            <a:r>
              <a:rPr lang="zh-CN" altLang="en-US" sz="2400" spc="300" dirty="0">
                <a:solidFill>
                  <a:schemeClr val="tx1">
                    <a:lumMod val="75000"/>
                    <a:lumOff val="25000"/>
                  </a:schemeClr>
                </a:solidFill>
                <a:ea typeface="YouSheBiaoTiHei" pitchFamily="2" charset="-122"/>
                <a:sym typeface="Lato"/>
              </a:rPr>
              <a:t>挑战与未来的工作</a:t>
            </a:r>
            <a:endParaRPr sz="2400" spc="300" dirty="0">
              <a:solidFill>
                <a:schemeClr val="tx1">
                  <a:lumMod val="75000"/>
                  <a:lumOff val="25000"/>
                </a:schemeClr>
              </a:solidFill>
              <a:ea typeface="YouSheBiaoTiHei" pitchFamily="2" charset="-122"/>
              <a:sym typeface="Lato"/>
            </a:endParaRPr>
          </a:p>
        </p:txBody>
      </p:sp>
      <p:sp>
        <p:nvSpPr>
          <p:cNvPr id="23" name="Google Shape;86;p19">
            <a:extLst>
              <a:ext uri="{FF2B5EF4-FFF2-40B4-BE49-F238E27FC236}">
                <a16:creationId xmlns:a16="http://schemas.microsoft.com/office/drawing/2014/main" id="{803DC731-E1BF-4D5F-9A28-3A0BD9E7B9C7}"/>
              </a:ext>
            </a:extLst>
          </p:cNvPr>
          <p:cNvSpPr txBox="1"/>
          <p:nvPr/>
        </p:nvSpPr>
        <p:spPr>
          <a:xfrm>
            <a:off x="546627" y="1294591"/>
            <a:ext cx="10704074" cy="4960548"/>
          </a:xfrm>
          <a:prstGeom prst="rect">
            <a:avLst/>
          </a:prstGeom>
          <a:noFill/>
          <a:ln>
            <a:noFill/>
          </a:ln>
        </p:spPr>
        <p:txBody>
          <a:bodyPr spcFirstLastPara="1" wrap="square" lIns="91425" tIns="45700" rIns="91425" bIns="45700" anchor="t" anchorCtr="0">
            <a:noAutofit/>
          </a:bodyPr>
          <a:lstStyle/>
          <a:p>
            <a:pPr algn="just">
              <a:lnSpc>
                <a:spcPct val="150000"/>
              </a:lnSpc>
              <a:defRPr/>
            </a:pPr>
            <a:r>
              <a:rPr lang="zh-CN" altLang="en-US" dirty="0">
                <a:solidFill>
                  <a:srgbClr val="303A4E"/>
                </a:solidFill>
                <a:latin typeface="PINGFANGM"/>
              </a:rPr>
              <a:t>挑战：</a:t>
            </a:r>
            <a:endParaRPr lang="en-US" altLang="zh-CN" dirty="0">
              <a:solidFill>
                <a:srgbClr val="303A4E"/>
              </a:solidFill>
              <a:latin typeface="PINGFANGM"/>
            </a:endParaRPr>
          </a:p>
          <a:p>
            <a:pPr marL="285750" indent="-285750" algn="just">
              <a:lnSpc>
                <a:spcPct val="150000"/>
              </a:lnSpc>
              <a:buFont typeface="Wingdings" panose="05000000000000000000" pitchFamily="2" charset="2"/>
              <a:buChar char="l"/>
              <a:defRPr/>
            </a:pPr>
            <a:r>
              <a:rPr lang="zh-CN" altLang="en-US" dirty="0">
                <a:solidFill>
                  <a:srgbClr val="303A4E"/>
                </a:solidFill>
                <a:latin typeface="PINGFANGM"/>
              </a:rPr>
              <a:t>模型需要大量的一一配对的</a:t>
            </a:r>
            <a:r>
              <a:rPr lang="en-US" altLang="zh-CN" dirty="0">
                <a:solidFill>
                  <a:srgbClr val="303A4E"/>
                </a:solidFill>
                <a:latin typeface="PINGFANGM"/>
              </a:rPr>
              <a:t>CT/CBCT</a:t>
            </a:r>
            <a:r>
              <a:rPr lang="zh-CN" altLang="en-US" dirty="0">
                <a:solidFill>
                  <a:srgbClr val="303A4E"/>
                </a:solidFill>
                <a:latin typeface="PINGFANGM"/>
              </a:rPr>
              <a:t>对，识别</a:t>
            </a:r>
            <a:r>
              <a:rPr lang="en-US" altLang="zh-CN" dirty="0">
                <a:solidFill>
                  <a:srgbClr val="303A4E"/>
                </a:solidFill>
                <a:latin typeface="PINGFANGM"/>
              </a:rPr>
              <a:t>CT/CBCT</a:t>
            </a:r>
            <a:r>
              <a:rPr lang="zh-CN" altLang="en-US" dirty="0">
                <a:solidFill>
                  <a:srgbClr val="303A4E"/>
                </a:solidFill>
                <a:latin typeface="PINGFANGM"/>
              </a:rPr>
              <a:t>对极为困难。</a:t>
            </a:r>
            <a:endParaRPr lang="en-US" altLang="zh-CN" dirty="0">
              <a:solidFill>
                <a:srgbClr val="303A4E"/>
              </a:solidFill>
              <a:latin typeface="PINGFANGM"/>
            </a:endParaRPr>
          </a:p>
          <a:p>
            <a:pPr marL="285750" indent="-285750" algn="just">
              <a:lnSpc>
                <a:spcPct val="150000"/>
              </a:lnSpc>
              <a:buFont typeface="Wingdings" panose="05000000000000000000" pitchFamily="2" charset="2"/>
              <a:buChar char="l"/>
              <a:defRPr/>
            </a:pPr>
            <a:r>
              <a:rPr lang="zh-CN" altLang="en-US" dirty="0">
                <a:solidFill>
                  <a:srgbClr val="303A4E"/>
                </a:solidFill>
                <a:latin typeface="PINGFANGM"/>
              </a:rPr>
              <a:t>由于</a:t>
            </a:r>
            <a:r>
              <a:rPr lang="en-US" altLang="zh-CN" dirty="0">
                <a:solidFill>
                  <a:srgbClr val="303A4E"/>
                </a:solidFill>
                <a:latin typeface="PINGFANGM"/>
              </a:rPr>
              <a:t>GPU</a:t>
            </a:r>
            <a:r>
              <a:rPr lang="zh-CN" altLang="en-US" dirty="0">
                <a:solidFill>
                  <a:srgbClr val="303A4E"/>
                </a:solidFill>
                <a:latin typeface="PINGFANGM"/>
              </a:rPr>
              <a:t>内存的限制，本研究采用了多层</a:t>
            </a:r>
            <a:r>
              <a:rPr lang="en-US" altLang="zh-CN" dirty="0">
                <a:solidFill>
                  <a:srgbClr val="303A4E"/>
                </a:solidFill>
                <a:latin typeface="PINGFANGM"/>
              </a:rPr>
              <a:t>2DCNN</a:t>
            </a:r>
            <a:r>
              <a:rPr lang="zh-CN" altLang="en-US" dirty="0">
                <a:solidFill>
                  <a:srgbClr val="303A4E"/>
                </a:solidFill>
                <a:latin typeface="PINGFANGM"/>
              </a:rPr>
              <a:t>。</a:t>
            </a:r>
            <a:endParaRPr lang="en-US" altLang="zh-CN" dirty="0">
              <a:solidFill>
                <a:srgbClr val="303A4E"/>
              </a:solidFill>
              <a:latin typeface="PINGFANGM"/>
            </a:endParaRPr>
          </a:p>
          <a:p>
            <a:pPr marL="285750" indent="-285750" algn="just">
              <a:lnSpc>
                <a:spcPct val="150000"/>
              </a:lnSpc>
              <a:buFont typeface="Wingdings" panose="05000000000000000000" pitchFamily="2" charset="2"/>
              <a:buChar char="l"/>
              <a:defRPr/>
            </a:pPr>
            <a:r>
              <a:rPr lang="zh-CN" altLang="en-US" b="0" i="0" dirty="0">
                <a:solidFill>
                  <a:srgbClr val="303A4E"/>
                </a:solidFill>
                <a:effectLst/>
                <a:latin typeface="PINGFANGM"/>
              </a:rPr>
              <a:t>考虑到</a:t>
            </a:r>
            <a:r>
              <a:rPr lang="en-US" altLang="zh-CN" b="0" i="0" dirty="0">
                <a:solidFill>
                  <a:srgbClr val="303A4E"/>
                </a:solidFill>
                <a:effectLst/>
                <a:latin typeface="PINGFANGM"/>
              </a:rPr>
              <a:t>CBCT</a:t>
            </a:r>
            <a:r>
              <a:rPr lang="zh-CN" altLang="en-US" b="0" i="0" dirty="0">
                <a:solidFill>
                  <a:srgbClr val="303A4E"/>
                </a:solidFill>
                <a:effectLst/>
                <a:latin typeface="PINGFANGM"/>
              </a:rPr>
              <a:t>图像的</a:t>
            </a:r>
            <a:r>
              <a:rPr lang="en-US" altLang="zh-CN" b="0" i="0" dirty="0">
                <a:solidFill>
                  <a:srgbClr val="303A4E"/>
                </a:solidFill>
                <a:effectLst/>
                <a:latin typeface="PINGFANGM"/>
              </a:rPr>
              <a:t>3D</a:t>
            </a:r>
            <a:r>
              <a:rPr lang="zh-CN" altLang="en-US" b="0" i="0" dirty="0">
                <a:solidFill>
                  <a:srgbClr val="303A4E"/>
                </a:solidFill>
                <a:effectLst/>
                <a:latin typeface="PINGFANGM"/>
              </a:rPr>
              <a:t>性质，</a:t>
            </a:r>
            <a:r>
              <a:rPr lang="en-US" altLang="zh-CN" b="0" i="0" dirty="0">
                <a:solidFill>
                  <a:srgbClr val="303A4E"/>
                </a:solidFill>
                <a:effectLst/>
                <a:latin typeface="PINGFANGM"/>
              </a:rPr>
              <a:t>3DCNN</a:t>
            </a:r>
            <a:r>
              <a:rPr lang="zh-CN" altLang="en-US" b="0" i="0" dirty="0">
                <a:solidFill>
                  <a:srgbClr val="303A4E"/>
                </a:solidFill>
                <a:effectLst/>
                <a:latin typeface="PINGFANGM"/>
              </a:rPr>
              <a:t>可能有更大的能力去除</a:t>
            </a:r>
            <a:r>
              <a:rPr lang="en-US" altLang="zh-CN" b="0" i="0" dirty="0">
                <a:solidFill>
                  <a:srgbClr val="303A4E"/>
                </a:solidFill>
                <a:effectLst/>
                <a:latin typeface="PINGFANGM"/>
              </a:rPr>
              <a:t>CBCT</a:t>
            </a:r>
            <a:r>
              <a:rPr lang="zh-CN" altLang="en-US" b="0" i="0" dirty="0">
                <a:solidFill>
                  <a:srgbClr val="303A4E"/>
                </a:solidFill>
                <a:effectLst/>
                <a:latin typeface="PINGFANGM"/>
              </a:rPr>
              <a:t>图像中的噪声和条纹伪影，减少</a:t>
            </a:r>
            <a:r>
              <a:rPr lang="en-US" altLang="zh-CN" b="0" i="0" dirty="0">
                <a:solidFill>
                  <a:srgbClr val="303A4E"/>
                </a:solidFill>
                <a:effectLst/>
                <a:latin typeface="PINGFANGM"/>
              </a:rPr>
              <a:t>3DCNN</a:t>
            </a:r>
            <a:r>
              <a:rPr lang="zh-CN" altLang="en-US" b="0" i="0" dirty="0">
                <a:solidFill>
                  <a:srgbClr val="303A4E"/>
                </a:solidFill>
                <a:effectLst/>
                <a:latin typeface="PINGFANGM"/>
              </a:rPr>
              <a:t>内存需求的一种方法是使用基于</a:t>
            </a:r>
            <a:r>
              <a:rPr lang="en-US" altLang="zh-CN" b="0" i="0" dirty="0">
                <a:solidFill>
                  <a:srgbClr val="303A4E"/>
                </a:solidFill>
                <a:effectLst/>
                <a:latin typeface="PINGFANGM"/>
              </a:rPr>
              <a:t>patch</a:t>
            </a:r>
            <a:r>
              <a:rPr lang="zh-CN" altLang="en-US" b="0" i="0" dirty="0">
                <a:solidFill>
                  <a:srgbClr val="303A4E"/>
                </a:solidFill>
                <a:effectLst/>
                <a:latin typeface="PINGFANGM"/>
              </a:rPr>
              <a:t>的训练</a:t>
            </a:r>
            <a:r>
              <a:rPr lang="en-US" altLang="zh-CN" b="0" i="0" dirty="0">
                <a:solidFill>
                  <a:srgbClr val="303A4E"/>
                </a:solidFill>
                <a:effectLst/>
                <a:latin typeface="PINGFANGM"/>
              </a:rPr>
              <a:t>,</a:t>
            </a:r>
            <a:r>
              <a:rPr lang="zh-CN" altLang="en-US" b="0" i="0" dirty="0">
                <a:solidFill>
                  <a:srgbClr val="303A4E"/>
                </a:solidFill>
                <a:effectLst/>
                <a:latin typeface="PINGFANGM"/>
              </a:rPr>
              <a:t>由于</a:t>
            </a:r>
            <a:r>
              <a:rPr lang="en-US" altLang="zh-CN" b="0" i="0" dirty="0">
                <a:solidFill>
                  <a:srgbClr val="303A4E"/>
                </a:solidFill>
                <a:effectLst/>
                <a:latin typeface="PINGFANGM"/>
              </a:rPr>
              <a:t>patch</a:t>
            </a:r>
            <a:r>
              <a:rPr lang="zh-CN" altLang="en-US" b="0" i="0" dirty="0">
                <a:solidFill>
                  <a:srgbClr val="303A4E"/>
                </a:solidFill>
                <a:effectLst/>
                <a:latin typeface="PINGFANGM"/>
              </a:rPr>
              <a:t>感受野的局限，使得上下文联系不足。</a:t>
            </a:r>
            <a:endParaRPr lang="en-US" altLang="zh-CN" b="0" i="0" dirty="0">
              <a:solidFill>
                <a:srgbClr val="303A4E"/>
              </a:solidFill>
              <a:effectLst/>
              <a:latin typeface="PINGFANGM"/>
            </a:endParaRPr>
          </a:p>
          <a:p>
            <a:pPr algn="just">
              <a:lnSpc>
                <a:spcPct val="150000"/>
              </a:lnSpc>
              <a:defRPr/>
            </a:pPr>
            <a:r>
              <a:rPr lang="zh-CN" altLang="en-US" b="0" i="0" dirty="0">
                <a:solidFill>
                  <a:srgbClr val="303A4E"/>
                </a:solidFill>
                <a:effectLst/>
                <a:latin typeface="PINGFANGM"/>
              </a:rPr>
              <a:t>未来工作：</a:t>
            </a:r>
            <a:endParaRPr lang="en-US" altLang="zh-CN" b="0" i="0" dirty="0">
              <a:solidFill>
                <a:srgbClr val="303A4E"/>
              </a:solidFill>
              <a:effectLst/>
              <a:latin typeface="PINGFANGM"/>
            </a:endParaRPr>
          </a:p>
          <a:p>
            <a:pPr marL="285750" indent="-285750" algn="just">
              <a:lnSpc>
                <a:spcPct val="150000"/>
              </a:lnSpc>
              <a:buFont typeface="Wingdings" panose="05000000000000000000" pitchFamily="2" charset="2"/>
              <a:buChar char="l"/>
              <a:defRPr/>
            </a:pPr>
            <a:r>
              <a:rPr lang="zh-CN" altLang="en-US" dirty="0">
                <a:solidFill>
                  <a:srgbClr val="303A4E"/>
                </a:solidFill>
                <a:latin typeface="PINGFANGM"/>
              </a:rPr>
              <a:t>使用术后患者（手术后切除的肿瘤区）进行训练，肿瘤区的软组织对比度改善受到限制。</a:t>
            </a:r>
            <a:endParaRPr lang="en-US" altLang="zh-CN" dirty="0">
              <a:solidFill>
                <a:srgbClr val="303A4E"/>
              </a:solidFill>
              <a:latin typeface="PINGFANGM"/>
            </a:endParaRPr>
          </a:p>
          <a:p>
            <a:pPr marL="285750" indent="-285750" algn="just">
              <a:lnSpc>
                <a:spcPct val="150000"/>
              </a:lnSpc>
              <a:buFont typeface="Wingdings" panose="05000000000000000000" pitchFamily="2" charset="2"/>
              <a:buChar char="l"/>
              <a:defRPr/>
            </a:pPr>
            <a:r>
              <a:rPr lang="zh-CN" altLang="en-US" dirty="0">
                <a:solidFill>
                  <a:srgbClr val="303A4E"/>
                </a:solidFill>
                <a:latin typeface="PINGFANGM"/>
              </a:rPr>
              <a:t>将非手术患者纳入网络训练。</a:t>
            </a: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algn="just">
              <a:lnSpc>
                <a:spcPct val="150000"/>
              </a:lnSpc>
              <a:defRPr/>
            </a:pPr>
            <a:endParaRPr lang="en-US" altLang="zh-CN" dirty="0">
              <a:solidFill>
                <a:srgbClr val="303A4E"/>
              </a:solidFill>
              <a:latin typeface="PINGFANGM"/>
            </a:endParaRPr>
          </a:p>
          <a:p>
            <a:pPr algn="just">
              <a:lnSpc>
                <a:spcPct val="150000"/>
              </a:lnSpc>
              <a:defRPr/>
            </a:pPr>
            <a:endParaRPr lang="en-US" altLang="zh-CN" b="0" i="0" dirty="0">
              <a:solidFill>
                <a:srgbClr val="303A4E"/>
              </a:solidFill>
              <a:effectLst/>
              <a:latin typeface="PINGFANGM"/>
            </a:endParaRPr>
          </a:p>
          <a:p>
            <a:pPr marL="285750" indent="-285750" algn="just">
              <a:lnSpc>
                <a:spcPct val="150000"/>
              </a:lnSpc>
              <a:buFont typeface="Wingdings" panose="05000000000000000000" pitchFamily="2" charset="2"/>
              <a:buChar char="l"/>
              <a:defRPr/>
            </a:pP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328161651"/>
      </p:ext>
    </p:extLst>
  </p:cSld>
  <p:clrMapOvr>
    <a:masterClrMapping/>
  </p:clrMapOvr>
</p:sld>
</file>

<file path=ppt/theme/theme1.xml><?xml version="1.0" encoding="utf-8"?>
<a:theme xmlns:a="http://schemas.openxmlformats.org/drawingml/2006/main" name="www.2ppt.com">
  <a:themeElements>
    <a:clrScheme name="字幕">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1665</TotalTime>
  <Words>2065</Words>
  <Application>Microsoft Office PowerPoint</Application>
  <PresentationFormat>宽屏</PresentationFormat>
  <Paragraphs>279</Paragraphs>
  <Slides>26</Slides>
  <Notes>10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PINGFANGM</vt:lpstr>
      <vt:lpstr>Source Han Sans SC</vt:lpstr>
      <vt:lpstr>YouSheBiaoTiHei</vt:lpstr>
      <vt:lpstr>等线</vt:lpstr>
      <vt:lpstr>等线 Light</vt:lpstr>
      <vt:lpstr>华文中宋</vt:lpstr>
      <vt:lpstr>优设标题黑</vt:lpstr>
      <vt:lpstr>Arial</vt:lpstr>
      <vt:lpstr>Cambria Math</vt:lpstr>
      <vt:lpstr>Wingdings</vt:lpstr>
      <vt:lpstr>www.2ppt.com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dc:description/>
  <cp:lastModifiedBy>A6333</cp:lastModifiedBy>
  <cp:revision>21</cp:revision>
  <dcterms:created xsi:type="dcterms:W3CDTF">2021-05-18T08:51:17Z</dcterms:created>
  <dcterms:modified xsi:type="dcterms:W3CDTF">2022-04-12T02:22:11Z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FB7780AF960E4B5CBA7C46FFDD115AA0</vt:lpwstr>
  </property>
</Properties>
</file>