
<file path=[Content_Types].xml><?xml version="1.0" encoding="utf-8"?>
<Types xmlns="http://schemas.openxmlformats.org/package/2006/content-types">
  <Default Extension="png" ContentType="image/png"/>
  <Default Extension="wdp" ContentType="image/vnd.ms-photo"/>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89" r:id="rId6"/>
    <p:sldId id="259" r:id="rId7"/>
    <p:sldId id="262" r:id="rId8"/>
    <p:sldId id="290" r:id="rId9"/>
    <p:sldId id="291" r:id="rId10"/>
    <p:sldId id="292" r:id="rId11"/>
    <p:sldId id="298" r:id="rId12"/>
    <p:sldId id="300" r:id="rId13"/>
    <p:sldId id="293" r:id="rId14"/>
    <p:sldId id="294" r:id="rId15"/>
    <p:sldId id="295" r:id="rId16"/>
    <p:sldId id="296" r:id="rId17"/>
    <p:sldId id="299" r:id="rId18"/>
    <p:sldId id="297" r:id="rId19"/>
    <p:sldId id="284" r:id="rId20"/>
    <p:sldId id="301" r:id="rId21"/>
    <p:sldId id="288"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0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63.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microsoft.com/office/2007/relationships/hdphoto" Target="../media/image4.wdp"/><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7.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0085" y="2546350"/>
            <a:ext cx="12872720" cy="1838325"/>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844268"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586096" y="2014069"/>
            <a:ext cx="3140616" cy="2903588"/>
          </a:xfrm>
          <a:prstGeom prst="rect">
            <a:avLst/>
          </a:prstGeom>
        </p:spPr>
      </p:pic>
      <p:sp>
        <p:nvSpPr>
          <p:cNvPr id="8" name="文本框 7"/>
          <p:cNvSpPr txBox="1"/>
          <p:nvPr/>
        </p:nvSpPr>
        <p:spPr>
          <a:xfrm>
            <a:off x="3417570" y="2684145"/>
            <a:ext cx="8775065" cy="1568450"/>
          </a:xfrm>
          <a:prstGeom prst="rect">
            <a:avLst/>
          </a:prstGeom>
          <a:noFill/>
        </p:spPr>
        <p:txBody>
          <a:bodyPr wrap="square" rtlCol="0">
            <a:spAutoFit/>
          </a:bodyPr>
          <a:lstStyle/>
          <a:p>
            <a:pPr algn="ctr" defTabSz="913765">
              <a:defRPr/>
            </a:pPr>
            <a:r>
              <a:rPr lang="zh-CN" sz="4800" b="1" dirty="0">
                <a:solidFill>
                  <a:prstClr val="white"/>
                </a:solidFill>
                <a:latin typeface="微软雅黑" panose="020B0503020204020204" charset="-122"/>
                <a:ea typeface="微软雅黑" panose="020B0503020204020204" charset="-122"/>
                <a:cs typeface="微软雅黑" panose="020B0503020204020204" charset="-122"/>
                <a:sym typeface="+mn-ea"/>
              </a:rPr>
              <a:t>利用不确定性修正域自适应中的伪标签</a:t>
            </a:r>
            <a:endParaRPr lang="zh-CN" sz="4800" b="1" dirty="0">
              <a:solidFill>
                <a:prstClr val="white"/>
              </a:solidFill>
              <a:latin typeface="微软雅黑" panose="020B0503020204020204" charset="-122"/>
              <a:ea typeface="微软雅黑" panose="020B0503020204020204" charset="-122"/>
              <a:cs typeface="微软雅黑" panose="020B0503020204020204" charset="-122"/>
              <a:sym typeface="+mn-ea"/>
            </a:endParaRPr>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grpSp>
        <p:nvGrpSpPr>
          <p:cNvPr id="13" name="组合 12"/>
          <p:cNvGrpSpPr/>
          <p:nvPr/>
        </p:nvGrpSpPr>
        <p:grpSpPr>
          <a:xfrm>
            <a:off x="4838065" y="5215890"/>
            <a:ext cx="3028950" cy="1311275"/>
            <a:chOff x="4825750" y="4890770"/>
            <a:chExt cx="3029188" cy="1192614"/>
          </a:xfrm>
        </p:grpSpPr>
        <p:sp>
          <p:nvSpPr>
            <p:cNvPr id="14" name="椭圆 13"/>
            <p:cNvSpPr/>
            <p:nvPr/>
          </p:nvSpPr>
          <p:spPr>
            <a:xfrm>
              <a:off x="4825750" y="5851669"/>
              <a:ext cx="220164" cy="220164"/>
            </a:xfrm>
            <a:prstGeom prst="ellipse">
              <a:avLst/>
            </a:prstGeom>
            <a:noFill/>
            <a:ln w="12700" cap="flat" cmpd="sng" algn="ctr">
              <a:solidFill>
                <a:srgbClr val="5C307D"/>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kern="0">
                <a:solidFill>
                  <a:prstClr val="white"/>
                </a:solidFill>
                <a:latin typeface="Arial" panose="020B0604020202020204"/>
                <a:ea typeface="微软雅黑" panose="020B0503020204020204" charset="-122"/>
              </a:endParaRPr>
            </a:p>
          </p:txBody>
        </p:sp>
        <p:sp>
          <p:nvSpPr>
            <p:cNvPr id="15" name="椭圆 14"/>
            <p:cNvSpPr/>
            <p:nvPr/>
          </p:nvSpPr>
          <p:spPr>
            <a:xfrm>
              <a:off x="7634655" y="5863220"/>
              <a:ext cx="220164" cy="220164"/>
            </a:xfrm>
            <a:prstGeom prst="ellipse">
              <a:avLst/>
            </a:prstGeom>
            <a:noFill/>
            <a:ln w="12700" cap="flat" cmpd="sng" algn="ctr">
              <a:solidFill>
                <a:srgbClr val="5C307D"/>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r>
                <a:rPr lang="en-US" altLang="zh-CN" kern="0" dirty="0">
                  <a:solidFill>
                    <a:prstClr val="white"/>
                  </a:solidFill>
                  <a:latin typeface="Arial" panose="020B0604020202020204"/>
                  <a:ea typeface="微软雅黑" panose="020B0503020204020204" charset="-122"/>
                </a:rPr>
                <a:t>  </a:t>
              </a:r>
              <a:endParaRPr lang="zh-CN" altLang="en-US" kern="0" dirty="0">
                <a:solidFill>
                  <a:prstClr val="white"/>
                </a:solidFill>
                <a:latin typeface="Arial" panose="020B0604020202020204"/>
                <a:ea typeface="微软雅黑" panose="020B0503020204020204" charset="-122"/>
              </a:endParaRPr>
            </a:p>
          </p:txBody>
        </p:sp>
        <p:sp>
          <p:nvSpPr>
            <p:cNvPr id="16" name="文本占位符 56"/>
            <p:cNvSpPr txBox="1"/>
            <p:nvPr/>
          </p:nvSpPr>
          <p:spPr>
            <a:xfrm>
              <a:off x="5378243" y="4890770"/>
              <a:ext cx="1924201" cy="594863"/>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A78C3"/>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defRPr/>
              </a:pPr>
              <a:r>
                <a:rPr lang="zh-CN" altLang="en-US" dirty="0">
                  <a:solidFill>
                    <a:sysClr val="window" lastClr="FFFFFF"/>
                  </a:solidFill>
                  <a:latin typeface="Arial" panose="020B0604020202020204"/>
                  <a:ea typeface="微软雅黑" panose="020B0503020204020204" charset="-122"/>
                </a:rPr>
                <a:t>汇报人：贾孝良</a:t>
              </a:r>
              <a:endParaRPr lang="zh-CN" altLang="en-US" dirty="0">
                <a:solidFill>
                  <a:sysClr val="window" lastClr="FFFFFF"/>
                </a:solidFill>
                <a:latin typeface="Arial" panose="020B0604020202020204"/>
                <a:ea typeface="微软雅黑" panose="020B0503020204020204" charset="-122"/>
              </a:endParaRPr>
            </a:p>
            <a:p>
              <a:pPr>
                <a:lnSpc>
                  <a:spcPct val="80000"/>
                </a:lnSpc>
                <a:defRPr/>
              </a:pPr>
              <a:r>
                <a:rPr lang="zh-CN" altLang="en-US" dirty="0">
                  <a:solidFill>
                    <a:sysClr val="window" lastClr="FFFFFF"/>
                  </a:solidFill>
                  <a:latin typeface="Arial" panose="020B0604020202020204"/>
                  <a:ea typeface="微软雅黑" panose="020B0503020204020204" charset="-122"/>
                </a:rPr>
                <a:t>导</a:t>
              </a:r>
              <a:r>
                <a:rPr lang="en-US" altLang="zh-CN" dirty="0">
                  <a:solidFill>
                    <a:sysClr val="window" lastClr="FFFFFF"/>
                  </a:solidFill>
                  <a:latin typeface="Arial" panose="020B0604020202020204"/>
                  <a:ea typeface="微软雅黑" panose="020B0503020204020204" charset="-122"/>
                </a:rPr>
                <a:t>    </a:t>
              </a:r>
              <a:r>
                <a:rPr lang="zh-CN" altLang="en-US" dirty="0">
                  <a:solidFill>
                    <a:sysClr val="window" lastClr="FFFFFF"/>
                  </a:solidFill>
                  <a:latin typeface="Arial" panose="020B0604020202020204"/>
                  <a:ea typeface="微软雅黑" panose="020B0503020204020204" charset="-122"/>
                </a:rPr>
                <a:t>师：赵荣昌</a:t>
              </a:r>
              <a:endParaRPr lang="zh-CN" altLang="en-US" dirty="0">
                <a:solidFill>
                  <a:sysClr val="window" lastClr="FFFFFF"/>
                </a:solidFill>
                <a:latin typeface="Arial" panose="020B0604020202020204"/>
                <a:ea typeface="微软雅黑" panose="020B0503020204020204" charset="-122"/>
              </a:endParaRPr>
            </a:p>
          </p:txBody>
        </p:sp>
        <p:sp>
          <p:nvSpPr>
            <p:cNvPr id="17" name="文本占位符 13"/>
            <p:cNvSpPr txBox="1"/>
            <p:nvPr/>
          </p:nvSpPr>
          <p:spPr>
            <a:xfrm>
              <a:off x="4825986" y="5555457"/>
              <a:ext cx="3028952" cy="29627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Text" lastClr="000000"/>
                  </a:solidFill>
                  <a:latin typeface="Arial" panose="020B0604020202020204"/>
                  <a:ea typeface="微软雅黑" panose="020B0503020204020204" charset="-122"/>
                </a:rPr>
                <a:t> 2022 / 05 / 19</a:t>
              </a:r>
              <a:endParaRPr lang="zh-CN" altLang="en-US" dirty="0">
                <a:solidFill>
                  <a:sysClr val="windowText" lastClr="000000"/>
                </a:solidFill>
                <a:latin typeface="Arial" panose="020B0604020202020204"/>
                <a:ea typeface="微软雅黑" panose="020B0503020204020204" charset="-122"/>
              </a:endParaRPr>
            </a:p>
          </p:txBody>
        </p:sp>
      </p:grpSp>
    </p:spTree>
  </p:cSld>
  <p:clrMapOvr>
    <a:masterClrMapping/>
  </p:clrMapOvr>
  <p:transition spd="slow" advClick="0" advTm="1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anim calcmode="lin" valueType="num">
                                      <p:cBhvr>
                                        <p:cTn id="10" dur="500" fill="hold"/>
                                        <p:tgtEl>
                                          <p:spTgt spid="13"/>
                                        </p:tgtEl>
                                        <p:attrNameLst>
                                          <p:attrName>ppt_x</p:attrName>
                                        </p:attrNameLst>
                                      </p:cBhvr>
                                      <p:tavLst>
                                        <p:tav tm="0">
                                          <p:val>
                                            <p:fltVal val="0.5"/>
                                          </p:val>
                                        </p:tav>
                                        <p:tav tm="100000">
                                          <p:val>
                                            <p:strVal val="#ppt_x"/>
                                          </p:val>
                                        </p:tav>
                                      </p:tavLst>
                                    </p:anim>
                                    <p:anim calcmode="lin" valueType="num">
                                      <p:cBhvr>
                                        <p:cTn id="11" dur="500" fill="hold"/>
                                        <p:tgtEl>
                                          <p:spTgt spid="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176010" y="1454785"/>
            <a:ext cx="5710555" cy="3969385"/>
          </a:xfrm>
          <a:prstGeom prst="rect">
            <a:avLst/>
          </a:prstGeom>
          <a:noFill/>
        </p:spPr>
        <p:txBody>
          <a:bodyPr wrap="square" rtlCol="0">
            <a:spAutoFit/>
          </a:bodyPr>
          <a:p>
            <a:r>
              <a:rPr lang="zh-CN" altLang="en-US" b="1"/>
              <a:t>算法分三步：</a:t>
            </a:r>
            <a:endParaRPr lang="zh-CN" altLang="en-US" b="1"/>
          </a:p>
          <a:p>
            <a:endParaRPr lang="zh-CN" altLang="en-US" b="1"/>
          </a:p>
          <a:p>
            <a:r>
              <a:rPr lang="zh-CN" altLang="en-US"/>
              <a:t>第一步：计算预测方差</a:t>
            </a:r>
            <a:endParaRPr lang="zh-CN" altLang="en-US"/>
          </a:p>
          <a:p>
            <a:endParaRPr lang="zh-CN" altLang="en-US"/>
          </a:p>
          <a:p>
            <a:endParaRPr lang="zh-CN" altLang="en-US"/>
          </a:p>
          <a:p>
            <a:endParaRPr lang="zh-CN" altLang="en-US"/>
          </a:p>
          <a:p>
            <a:endParaRPr lang="zh-CN" altLang="en-US"/>
          </a:p>
          <a:p>
            <a:r>
              <a:rPr lang="zh-CN" altLang="en-US">
                <a:sym typeface="+mn-ea"/>
              </a:rPr>
              <a:t>第二步：计算交叉熵损失（伪标签学习目标损失）</a:t>
            </a:r>
            <a:endParaRPr lang="zh-CN" altLang="en-US"/>
          </a:p>
          <a:p>
            <a:endParaRPr lang="en-US" altLang="zh-CN"/>
          </a:p>
          <a:p>
            <a:endParaRPr lang="en-US" altLang="zh-CN"/>
          </a:p>
          <a:p>
            <a:endParaRPr lang="en-US" altLang="zh-CN"/>
          </a:p>
          <a:p>
            <a:endParaRPr lang="en-US" altLang="zh-CN"/>
          </a:p>
          <a:p>
            <a:r>
              <a:rPr lang="zh-CN" altLang="en-US">
                <a:sym typeface="+mn-ea"/>
              </a:rPr>
              <a:t>第三步：根据预测方差和交叉熵损失计算目标损失</a:t>
            </a:r>
            <a:endParaRPr lang="zh-CN" altLang="en-US"/>
          </a:p>
          <a:p>
            <a:r>
              <a:rPr lang="en-US" altLang="zh-CN"/>
              <a:t> </a:t>
            </a:r>
            <a:endParaRPr lang="en-US" altLang="zh-CN"/>
          </a:p>
        </p:txBody>
      </p:sp>
      <p:sp>
        <p:nvSpPr>
          <p:cNvPr id="14" name="文本框 13"/>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矩形 40"/>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2" name="文本框 4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cxnSp>
        <p:nvCxnSpPr>
          <p:cNvPr id="45" name="直接连接符 4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6" name="组合 45"/>
          <p:cNvGrpSpPr/>
          <p:nvPr/>
        </p:nvGrpSpPr>
        <p:grpSpPr>
          <a:xfrm>
            <a:off x="203760" y="159728"/>
            <a:ext cx="647578" cy="619478"/>
            <a:chOff x="178632" y="159728"/>
            <a:chExt cx="647578" cy="619478"/>
          </a:xfrm>
        </p:grpSpPr>
        <p:sp>
          <p:nvSpPr>
            <p:cNvPr id="47" name="椭圆 4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标题占位符 1"/>
          <p:cNvSpPr txBox="1"/>
          <p:nvPr/>
        </p:nvSpPr>
        <p:spPr>
          <a:xfrm>
            <a:off x="965200" y="-100330"/>
            <a:ext cx="921639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2600" b="1" dirty="0">
                <a:solidFill>
                  <a:sysClr val="windowText" lastClr="000000"/>
                </a:solidFill>
                <a:latin typeface="Arial" panose="020B0604020202020204"/>
                <a:ea typeface="微软雅黑" panose="020B0503020204020204" charset="-122"/>
              </a:rPr>
              <a:t>方法</a:t>
            </a:r>
            <a:r>
              <a:rPr lang="en-US" altLang="zh-CN" sz="2600" b="1" dirty="0">
                <a:solidFill>
                  <a:sysClr val="windowText" lastClr="000000"/>
                </a:solidFill>
                <a:latin typeface="Arial" panose="020B0604020202020204"/>
                <a:ea typeface="微软雅黑" panose="020B0503020204020204" charset="-122"/>
              </a:rPr>
              <a:t>——</a:t>
            </a:r>
            <a:r>
              <a:rPr lang="zh-CN" altLang="en-US" sz="2600" b="1" dirty="0">
                <a:solidFill>
                  <a:sysClr val="windowText" lastClr="000000"/>
                </a:solidFill>
                <a:latin typeface="Arial" panose="020B0604020202020204"/>
                <a:ea typeface="微软雅黑" panose="020B0503020204020204" charset="-122"/>
              </a:rPr>
              <a:t>为标签学习讨论</a:t>
            </a:r>
            <a:endParaRPr lang="zh-CN" altLang="en-US" sz="2600" b="1" dirty="0">
              <a:solidFill>
                <a:sysClr val="windowText" lastClr="000000"/>
              </a:solidFill>
              <a:latin typeface="Arial" panose="020B0604020202020204"/>
              <a:ea typeface="微软雅黑" panose="020B0503020204020204" charset="-122"/>
            </a:endParaRPr>
          </a:p>
        </p:txBody>
      </p:sp>
      <p:sp>
        <p:nvSpPr>
          <p:cNvPr id="3" name="文本框 2"/>
          <p:cNvSpPr txBox="1"/>
          <p:nvPr/>
        </p:nvSpPr>
        <p:spPr>
          <a:xfrm>
            <a:off x="0" y="6201410"/>
            <a:ext cx="12192635" cy="368300"/>
          </a:xfrm>
          <a:prstGeom prst="rect">
            <a:avLst/>
          </a:prstGeom>
          <a:noFill/>
        </p:spPr>
        <p:txBody>
          <a:bodyPr wrap="square" rtlCol="0" anchor="t">
            <a:spAutoFit/>
          </a:bodyPr>
          <a:p>
            <a:r>
              <a:rPr lang="zh-CN" altLang="en-US"/>
              <a:t>Rectifying pseudo label learning via uncertainty estimation for domain adaptive semantic segmentation</a:t>
            </a:r>
            <a:r>
              <a:rPr lang="en-US" altLang="zh-CN"/>
              <a:t>. IJCV2021</a:t>
            </a:r>
            <a:endParaRPr lang="en-US" altLang="zh-CN"/>
          </a:p>
        </p:txBody>
      </p:sp>
      <p:pic>
        <p:nvPicPr>
          <p:cNvPr id="4" name="图片 3"/>
          <p:cNvPicPr>
            <a:picLocks noChangeAspect="1"/>
          </p:cNvPicPr>
          <p:nvPr/>
        </p:nvPicPr>
        <p:blipFill>
          <a:blip r:embed="rId2"/>
          <a:stretch>
            <a:fillRect/>
          </a:stretch>
        </p:blipFill>
        <p:spPr>
          <a:xfrm>
            <a:off x="594360" y="893445"/>
            <a:ext cx="5351780" cy="5307965"/>
          </a:xfrm>
          <a:prstGeom prst="rect">
            <a:avLst/>
          </a:prstGeom>
        </p:spPr>
      </p:pic>
      <p:pic>
        <p:nvPicPr>
          <p:cNvPr id="6" name="图片 5"/>
          <p:cNvPicPr>
            <a:picLocks noChangeAspect="1"/>
          </p:cNvPicPr>
          <p:nvPr/>
        </p:nvPicPr>
        <p:blipFill>
          <a:blip r:embed="rId3"/>
          <a:stretch>
            <a:fillRect/>
          </a:stretch>
        </p:blipFill>
        <p:spPr>
          <a:xfrm>
            <a:off x="7393305" y="2519680"/>
            <a:ext cx="3773805" cy="685165"/>
          </a:xfrm>
          <a:prstGeom prst="rect">
            <a:avLst/>
          </a:prstGeom>
        </p:spPr>
      </p:pic>
      <p:pic>
        <p:nvPicPr>
          <p:cNvPr id="10" name="图片 9"/>
          <p:cNvPicPr>
            <a:picLocks noChangeAspect="1"/>
          </p:cNvPicPr>
          <p:nvPr/>
        </p:nvPicPr>
        <p:blipFill>
          <a:blip r:embed="rId4"/>
          <a:stretch>
            <a:fillRect/>
          </a:stretch>
        </p:blipFill>
        <p:spPr>
          <a:xfrm>
            <a:off x="7393305" y="3956685"/>
            <a:ext cx="3382010" cy="501650"/>
          </a:xfrm>
          <a:prstGeom prst="rect">
            <a:avLst/>
          </a:prstGeom>
        </p:spPr>
      </p:pic>
      <p:pic>
        <p:nvPicPr>
          <p:cNvPr id="11" name="图片 10"/>
          <p:cNvPicPr>
            <a:picLocks noChangeAspect="1"/>
          </p:cNvPicPr>
          <p:nvPr/>
        </p:nvPicPr>
        <p:blipFill>
          <a:blip r:embed="rId5"/>
          <a:stretch>
            <a:fillRect/>
          </a:stretch>
        </p:blipFill>
        <p:spPr>
          <a:xfrm>
            <a:off x="7393305" y="5424170"/>
            <a:ext cx="4566920" cy="4419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638800" y="1371600"/>
            <a:ext cx="5710555" cy="3569335"/>
          </a:xfrm>
          <a:prstGeom prst="rect">
            <a:avLst/>
          </a:prstGeom>
          <a:noFill/>
        </p:spPr>
        <p:txBody>
          <a:bodyPr wrap="square" rtlCol="0">
            <a:spAutoFit/>
          </a:bodyPr>
          <a:p>
            <a:r>
              <a:rPr lang="zh-CN" altLang="en-US" sz="2000" b="1"/>
              <a:t>利用方差估计伪标签不确定性</a:t>
            </a:r>
            <a:r>
              <a:rPr lang="zh-CN" altLang="en-US" sz="2000"/>
              <a:t>：</a:t>
            </a:r>
            <a:endParaRPr lang="zh-CN" altLang="en-US" sz="2000"/>
          </a:p>
          <a:p>
            <a:r>
              <a:rPr lang="en-US" altLang="zh-CN"/>
              <a:t>	</a:t>
            </a:r>
            <a:endParaRPr lang="zh-CN" altLang="en-US"/>
          </a:p>
          <a:p>
            <a:endParaRPr lang="zh-CN" altLang="en-US"/>
          </a:p>
          <a:p>
            <a:endParaRPr lang="zh-CN" altLang="en-US"/>
          </a:p>
          <a:p>
            <a:endParaRPr lang="zh-CN" altLang="en-US" sz="2000" b="1"/>
          </a:p>
          <a:p>
            <a:r>
              <a:rPr lang="zh-CN" altLang="en-US" sz="2000" b="1"/>
              <a:t>伪标签替代</a:t>
            </a:r>
            <a:r>
              <a:rPr lang="zh-CN" altLang="en-US" sz="2000" b="1">
                <a:sym typeface="+mn-ea"/>
              </a:rPr>
              <a:t>未知的</a:t>
            </a:r>
            <a:r>
              <a:rPr lang="zh-CN" altLang="en-US" sz="2000" b="1"/>
              <a:t>真实标签</a:t>
            </a:r>
            <a:r>
              <a:rPr lang="zh-CN" altLang="en-US" sz="2000"/>
              <a:t>：</a:t>
            </a:r>
            <a:endParaRPr lang="zh-CN" altLang="en-US" sz="2000"/>
          </a:p>
          <a:p>
            <a:endParaRPr lang="zh-CN" altLang="en-US"/>
          </a:p>
          <a:p>
            <a:endParaRPr lang="zh-CN" altLang="en-US"/>
          </a:p>
          <a:p>
            <a:endParaRPr lang="zh-CN" altLang="en-US"/>
          </a:p>
          <a:p>
            <a:endParaRPr lang="zh-CN" altLang="en-US" sz="2000" b="1"/>
          </a:p>
          <a:p>
            <a:r>
              <a:rPr lang="zh-CN" altLang="en-US" sz="2000" b="1"/>
              <a:t>辅助分类器代替伪标签：</a:t>
            </a:r>
            <a:endParaRPr lang="zh-CN" altLang="en-US" sz="2000" b="1"/>
          </a:p>
          <a:p>
            <a:endParaRPr lang="zh-CN" altLang="en-US"/>
          </a:p>
        </p:txBody>
      </p:sp>
      <p:sp>
        <p:nvSpPr>
          <p:cNvPr id="14" name="文本框 13"/>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矩形 40"/>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2" name="文本框 4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cxnSp>
        <p:nvCxnSpPr>
          <p:cNvPr id="45" name="直接连接符 4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6" name="组合 45"/>
          <p:cNvGrpSpPr/>
          <p:nvPr/>
        </p:nvGrpSpPr>
        <p:grpSpPr>
          <a:xfrm>
            <a:off x="203760" y="159728"/>
            <a:ext cx="647578" cy="619478"/>
            <a:chOff x="178632" y="159728"/>
            <a:chExt cx="647578" cy="619478"/>
          </a:xfrm>
        </p:grpSpPr>
        <p:sp>
          <p:nvSpPr>
            <p:cNvPr id="47" name="椭圆 4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标题占位符 1"/>
          <p:cNvSpPr txBox="1"/>
          <p:nvPr/>
        </p:nvSpPr>
        <p:spPr>
          <a:xfrm>
            <a:off x="965200" y="-100330"/>
            <a:ext cx="921639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2600" b="1" dirty="0">
                <a:solidFill>
                  <a:sysClr val="windowText" lastClr="000000"/>
                </a:solidFill>
                <a:latin typeface="Arial" panose="020B0604020202020204"/>
                <a:ea typeface="微软雅黑" panose="020B0503020204020204" charset="-122"/>
              </a:rPr>
              <a:t>方法</a:t>
            </a:r>
            <a:r>
              <a:rPr lang="en-US" altLang="zh-CN" sz="2600" b="1" dirty="0">
                <a:solidFill>
                  <a:sysClr val="windowText" lastClr="000000"/>
                </a:solidFill>
                <a:latin typeface="Arial" panose="020B0604020202020204"/>
                <a:ea typeface="微软雅黑" panose="020B0503020204020204" charset="-122"/>
              </a:rPr>
              <a:t>——</a:t>
            </a:r>
            <a:r>
              <a:rPr lang="zh-CN" altLang="en-US" sz="2600" b="1" dirty="0">
                <a:solidFill>
                  <a:sysClr val="windowText" lastClr="000000"/>
                </a:solidFill>
                <a:latin typeface="Arial" panose="020B0604020202020204"/>
                <a:ea typeface="微软雅黑" panose="020B0503020204020204" charset="-122"/>
              </a:rPr>
              <a:t>不确定性估计</a:t>
            </a:r>
            <a:endParaRPr lang="zh-CN" altLang="en-US" sz="2600" b="1" dirty="0">
              <a:solidFill>
                <a:sysClr val="windowText" lastClr="000000"/>
              </a:solidFill>
              <a:latin typeface="Arial" panose="020B0604020202020204"/>
              <a:ea typeface="微软雅黑" panose="020B0503020204020204" charset="-122"/>
            </a:endParaRPr>
          </a:p>
        </p:txBody>
      </p:sp>
      <p:sp>
        <p:nvSpPr>
          <p:cNvPr id="3" name="文本框 2"/>
          <p:cNvSpPr txBox="1"/>
          <p:nvPr/>
        </p:nvSpPr>
        <p:spPr>
          <a:xfrm>
            <a:off x="0" y="6201410"/>
            <a:ext cx="12192635" cy="368300"/>
          </a:xfrm>
          <a:prstGeom prst="rect">
            <a:avLst/>
          </a:prstGeom>
          <a:noFill/>
        </p:spPr>
        <p:txBody>
          <a:bodyPr wrap="square" rtlCol="0" anchor="t">
            <a:spAutoFit/>
          </a:bodyPr>
          <a:p>
            <a:r>
              <a:rPr lang="zh-CN" altLang="en-US"/>
              <a:t>Rectifying pseudo label learning via uncertainty estimation for domain adaptive semantic segmentation</a:t>
            </a:r>
            <a:r>
              <a:rPr lang="en-US" altLang="zh-CN"/>
              <a:t>. IJCV2021</a:t>
            </a:r>
            <a:endParaRPr lang="en-US" altLang="zh-CN"/>
          </a:p>
        </p:txBody>
      </p:sp>
      <p:pic>
        <p:nvPicPr>
          <p:cNvPr id="9" name="图片 8"/>
          <p:cNvPicPr>
            <a:picLocks noChangeAspect="1"/>
          </p:cNvPicPr>
          <p:nvPr/>
        </p:nvPicPr>
        <p:blipFill>
          <a:blip r:embed="rId2"/>
          <a:stretch>
            <a:fillRect/>
          </a:stretch>
        </p:blipFill>
        <p:spPr>
          <a:xfrm>
            <a:off x="660400" y="803910"/>
            <a:ext cx="4244975" cy="5409565"/>
          </a:xfrm>
          <a:prstGeom prst="rect">
            <a:avLst/>
          </a:prstGeom>
        </p:spPr>
      </p:pic>
      <p:pic>
        <p:nvPicPr>
          <p:cNvPr id="10" name="图片 9"/>
          <p:cNvPicPr>
            <a:picLocks noChangeAspect="1"/>
          </p:cNvPicPr>
          <p:nvPr/>
        </p:nvPicPr>
        <p:blipFill>
          <a:blip r:embed="rId3"/>
          <a:stretch>
            <a:fillRect/>
          </a:stretch>
        </p:blipFill>
        <p:spPr>
          <a:xfrm>
            <a:off x="6526530" y="2011045"/>
            <a:ext cx="3935095" cy="421640"/>
          </a:xfrm>
          <a:prstGeom prst="rect">
            <a:avLst/>
          </a:prstGeom>
        </p:spPr>
      </p:pic>
      <p:pic>
        <p:nvPicPr>
          <p:cNvPr id="12" name="图片 11"/>
          <p:cNvPicPr>
            <a:picLocks noChangeAspect="1"/>
          </p:cNvPicPr>
          <p:nvPr/>
        </p:nvPicPr>
        <p:blipFill>
          <a:blip r:embed="rId4"/>
          <a:stretch>
            <a:fillRect/>
          </a:stretch>
        </p:blipFill>
        <p:spPr>
          <a:xfrm>
            <a:off x="6525895" y="3439160"/>
            <a:ext cx="3935730" cy="452755"/>
          </a:xfrm>
          <a:prstGeom prst="rect">
            <a:avLst/>
          </a:prstGeom>
        </p:spPr>
      </p:pic>
      <p:pic>
        <p:nvPicPr>
          <p:cNvPr id="13" name="图片 12"/>
          <p:cNvPicPr>
            <a:picLocks noChangeAspect="1"/>
          </p:cNvPicPr>
          <p:nvPr/>
        </p:nvPicPr>
        <p:blipFill>
          <a:blip r:embed="rId5"/>
          <a:stretch>
            <a:fillRect/>
          </a:stretch>
        </p:blipFill>
        <p:spPr>
          <a:xfrm>
            <a:off x="6526530" y="4857750"/>
            <a:ext cx="3865245" cy="3784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矩形 40"/>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2" name="文本框 4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cxnSp>
        <p:nvCxnSpPr>
          <p:cNvPr id="45" name="直接连接符 4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6" name="组合 45"/>
          <p:cNvGrpSpPr/>
          <p:nvPr/>
        </p:nvGrpSpPr>
        <p:grpSpPr>
          <a:xfrm>
            <a:off x="203760" y="159728"/>
            <a:ext cx="647578" cy="619478"/>
            <a:chOff x="178632" y="159728"/>
            <a:chExt cx="647578" cy="619478"/>
          </a:xfrm>
        </p:grpSpPr>
        <p:sp>
          <p:nvSpPr>
            <p:cNvPr id="47" name="椭圆 4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标题占位符 1"/>
          <p:cNvSpPr txBox="1"/>
          <p:nvPr/>
        </p:nvSpPr>
        <p:spPr>
          <a:xfrm>
            <a:off x="965200" y="-100330"/>
            <a:ext cx="921639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2600" b="1" dirty="0">
                <a:solidFill>
                  <a:sysClr val="windowText" lastClr="000000"/>
                </a:solidFill>
                <a:latin typeface="Arial" panose="020B0604020202020204"/>
                <a:ea typeface="微软雅黑" panose="020B0503020204020204" charset="-122"/>
              </a:rPr>
              <a:t>方法</a:t>
            </a:r>
            <a:r>
              <a:rPr lang="en-US" altLang="zh-CN" sz="2600" b="1" dirty="0">
                <a:solidFill>
                  <a:sysClr val="windowText" lastClr="000000"/>
                </a:solidFill>
                <a:latin typeface="Arial" panose="020B0604020202020204"/>
                <a:ea typeface="微软雅黑" panose="020B0503020204020204" charset="-122"/>
              </a:rPr>
              <a:t>——</a:t>
            </a:r>
            <a:r>
              <a:rPr lang="zh-CN" altLang="en-US" sz="2600" b="1" dirty="0">
                <a:solidFill>
                  <a:sysClr val="windowText" lastClr="000000"/>
                </a:solidFill>
                <a:latin typeface="Arial" panose="020B0604020202020204"/>
                <a:ea typeface="微软雅黑" panose="020B0503020204020204" charset="-122"/>
              </a:rPr>
              <a:t>不确定性估计</a:t>
            </a:r>
            <a:endParaRPr lang="zh-CN" altLang="en-US" sz="2600" b="1" dirty="0">
              <a:solidFill>
                <a:sysClr val="windowText" lastClr="000000"/>
              </a:solidFill>
              <a:latin typeface="Arial" panose="020B0604020202020204"/>
              <a:ea typeface="微软雅黑" panose="020B0503020204020204" charset="-122"/>
            </a:endParaRPr>
          </a:p>
        </p:txBody>
      </p:sp>
      <p:sp>
        <p:nvSpPr>
          <p:cNvPr id="3" name="文本框 2"/>
          <p:cNvSpPr txBox="1"/>
          <p:nvPr/>
        </p:nvSpPr>
        <p:spPr>
          <a:xfrm>
            <a:off x="0" y="6201410"/>
            <a:ext cx="12192635" cy="368300"/>
          </a:xfrm>
          <a:prstGeom prst="rect">
            <a:avLst/>
          </a:prstGeom>
          <a:noFill/>
        </p:spPr>
        <p:txBody>
          <a:bodyPr wrap="square" rtlCol="0" anchor="t">
            <a:spAutoFit/>
          </a:bodyPr>
          <a:p>
            <a:r>
              <a:rPr lang="zh-CN" altLang="en-US"/>
              <a:t>Rectifying pseudo label learning via uncertainty estimation for domain adaptive semantic segmentation</a:t>
            </a:r>
            <a:r>
              <a:rPr lang="en-US" altLang="zh-CN"/>
              <a:t>. IJCV2021</a:t>
            </a:r>
            <a:endParaRPr lang="en-US" altLang="zh-CN"/>
          </a:p>
        </p:txBody>
      </p:sp>
      <p:sp>
        <p:nvSpPr>
          <p:cNvPr id="5" name="文本框 4"/>
          <p:cNvSpPr txBox="1"/>
          <p:nvPr/>
        </p:nvSpPr>
        <p:spPr>
          <a:xfrm>
            <a:off x="6597650" y="2675255"/>
            <a:ext cx="5333365" cy="1198880"/>
          </a:xfrm>
          <a:prstGeom prst="rect">
            <a:avLst/>
          </a:prstGeom>
          <a:noFill/>
        </p:spPr>
        <p:txBody>
          <a:bodyPr wrap="square" rtlCol="0" anchor="t">
            <a:spAutoFit/>
          </a:bodyPr>
          <a:p>
            <a:r>
              <a:rPr lang="zh-CN" altLang="en-US" b="1"/>
              <a:t>双分类器模型的原始目标</a:t>
            </a:r>
            <a:r>
              <a:rPr lang="zh-CN" altLang="en-US"/>
              <a:t>：避免梯度消失的问题。</a:t>
            </a:r>
            <a:endParaRPr lang="zh-CN" altLang="en-US"/>
          </a:p>
          <a:p>
            <a:endParaRPr lang="zh-CN" altLang="en-US"/>
          </a:p>
          <a:p>
            <a:r>
              <a:rPr lang="zh-CN" altLang="en-US"/>
              <a:t>在这项工作中，利用两个分类器的</a:t>
            </a:r>
            <a:r>
              <a:rPr lang="zh-CN" altLang="en-US" b="1"/>
              <a:t>预测差异</a:t>
            </a:r>
            <a:r>
              <a:rPr lang="zh-CN" altLang="en-US"/>
              <a:t>作为不确定性估计</a:t>
            </a:r>
            <a:endParaRPr lang="zh-CN" altLang="en-US"/>
          </a:p>
        </p:txBody>
      </p:sp>
      <p:pic>
        <p:nvPicPr>
          <p:cNvPr id="6" name="图片 5"/>
          <p:cNvPicPr>
            <a:picLocks noChangeAspect="1"/>
          </p:cNvPicPr>
          <p:nvPr/>
        </p:nvPicPr>
        <p:blipFill>
          <a:blip r:embed="rId2"/>
          <a:stretch>
            <a:fillRect/>
          </a:stretch>
        </p:blipFill>
        <p:spPr>
          <a:xfrm>
            <a:off x="526415" y="803910"/>
            <a:ext cx="5777865" cy="54222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矩形 40"/>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2" name="文本框 4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cxnSp>
        <p:nvCxnSpPr>
          <p:cNvPr id="45" name="直接连接符 4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6" name="组合 45"/>
          <p:cNvGrpSpPr/>
          <p:nvPr/>
        </p:nvGrpSpPr>
        <p:grpSpPr>
          <a:xfrm>
            <a:off x="203760" y="159728"/>
            <a:ext cx="647578" cy="619478"/>
            <a:chOff x="178632" y="159728"/>
            <a:chExt cx="647578" cy="619478"/>
          </a:xfrm>
        </p:grpSpPr>
        <p:sp>
          <p:nvSpPr>
            <p:cNvPr id="47" name="椭圆 4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标题占位符 1"/>
          <p:cNvSpPr txBox="1"/>
          <p:nvPr/>
        </p:nvSpPr>
        <p:spPr>
          <a:xfrm>
            <a:off x="965200" y="-100330"/>
            <a:ext cx="921639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2600" b="1" dirty="0">
                <a:solidFill>
                  <a:sysClr val="windowText" lastClr="000000"/>
                </a:solidFill>
                <a:latin typeface="Arial" panose="020B0604020202020204"/>
                <a:ea typeface="微软雅黑" panose="020B0503020204020204" charset="-122"/>
              </a:rPr>
              <a:t>方法</a:t>
            </a:r>
            <a:r>
              <a:rPr lang="en-US" altLang="zh-CN" sz="2600" b="1" dirty="0">
                <a:solidFill>
                  <a:sysClr val="windowText" lastClr="000000"/>
                </a:solidFill>
                <a:latin typeface="Arial" panose="020B0604020202020204"/>
                <a:ea typeface="微软雅黑" panose="020B0503020204020204" charset="-122"/>
              </a:rPr>
              <a:t>——</a:t>
            </a:r>
            <a:r>
              <a:rPr lang="zh-CN" altLang="en-US" sz="2600" b="1" dirty="0">
                <a:solidFill>
                  <a:sysClr val="windowText" lastClr="000000"/>
                </a:solidFill>
                <a:latin typeface="Arial" panose="020B0604020202020204"/>
                <a:ea typeface="微软雅黑" panose="020B0503020204020204" charset="-122"/>
              </a:rPr>
              <a:t>不确定性估计</a:t>
            </a:r>
            <a:endParaRPr lang="zh-CN" altLang="en-US" sz="2600" b="1" dirty="0">
              <a:solidFill>
                <a:sysClr val="windowText" lastClr="000000"/>
              </a:solidFill>
              <a:latin typeface="Arial" panose="020B0604020202020204"/>
              <a:ea typeface="微软雅黑" panose="020B0503020204020204" charset="-122"/>
            </a:endParaRPr>
          </a:p>
        </p:txBody>
      </p:sp>
      <p:sp>
        <p:nvSpPr>
          <p:cNvPr id="3" name="文本框 2"/>
          <p:cNvSpPr txBox="1"/>
          <p:nvPr/>
        </p:nvSpPr>
        <p:spPr>
          <a:xfrm>
            <a:off x="0" y="6201410"/>
            <a:ext cx="12192635" cy="368300"/>
          </a:xfrm>
          <a:prstGeom prst="rect">
            <a:avLst/>
          </a:prstGeom>
          <a:noFill/>
        </p:spPr>
        <p:txBody>
          <a:bodyPr wrap="square" rtlCol="0" anchor="t">
            <a:spAutoFit/>
          </a:bodyPr>
          <a:p>
            <a:r>
              <a:rPr lang="zh-CN" altLang="en-US"/>
              <a:t>Rectifying pseudo label learning via uncertainty estimation for domain adaptive semantic segmentation</a:t>
            </a:r>
            <a:r>
              <a:rPr lang="en-US" altLang="zh-CN"/>
              <a:t>. IJCV2021</a:t>
            </a:r>
            <a:endParaRPr lang="en-US" altLang="zh-CN"/>
          </a:p>
        </p:txBody>
      </p:sp>
      <p:sp>
        <p:nvSpPr>
          <p:cNvPr id="5" name="文本框 4"/>
          <p:cNvSpPr txBox="1"/>
          <p:nvPr/>
        </p:nvSpPr>
        <p:spPr>
          <a:xfrm>
            <a:off x="4930140" y="1310005"/>
            <a:ext cx="6692900" cy="3723005"/>
          </a:xfrm>
          <a:prstGeom prst="rect">
            <a:avLst/>
          </a:prstGeom>
          <a:noFill/>
        </p:spPr>
        <p:txBody>
          <a:bodyPr wrap="square" rtlCol="0" anchor="t">
            <a:spAutoFit/>
          </a:bodyPr>
          <a:p>
            <a:r>
              <a:rPr lang="zh-CN" altLang="en-US" sz="2000" b="1"/>
              <a:t>是什么导致了主分类器和辅助分类器的差异？</a:t>
            </a:r>
            <a:endParaRPr lang="zh-CN" altLang="en-US"/>
          </a:p>
          <a:p>
            <a:endParaRPr lang="zh-CN" altLang="en-US"/>
          </a:p>
          <a:p>
            <a:r>
              <a:rPr lang="zh-CN" altLang="en-US"/>
              <a:t>（</a:t>
            </a:r>
            <a:r>
              <a:rPr lang="en-US" altLang="zh-CN"/>
              <a:t>1</a:t>
            </a:r>
            <a:r>
              <a:rPr lang="zh-CN" altLang="en-US"/>
              <a:t>）主要的原因是不同的接受域。如图2所示，当主分类器从较深的层学习时，辅助分类器位于相对较浅的层。两个分类器之间的输入激活程度不同，导致了预测结果的差异。</a:t>
            </a:r>
            <a:endParaRPr lang="zh-CN" altLang="en-US"/>
          </a:p>
          <a:p>
            <a:endParaRPr lang="zh-CN" altLang="en-US"/>
          </a:p>
          <a:p>
            <a:r>
              <a:rPr lang="zh-CN" altLang="en-US"/>
              <a:t>（</a:t>
            </a:r>
            <a:r>
              <a:rPr lang="en-US" altLang="zh-CN"/>
              <a:t>2</a:t>
            </a:r>
            <a:r>
              <a:rPr lang="zh-CN" altLang="en-US"/>
              <a:t>）这两个分类器还没有对目标域数据进行训练。因此，两种分类器可能对目标域数据可能有不同的偏差。</a:t>
            </a:r>
            <a:endParaRPr lang="zh-CN" altLang="en-US"/>
          </a:p>
          <a:p>
            <a:endParaRPr lang="zh-CN" altLang="en-US"/>
          </a:p>
          <a:p>
            <a:r>
              <a:rPr lang="zh-CN" altLang="en-US"/>
              <a:t>（</a:t>
            </a:r>
            <a:r>
              <a:rPr lang="en-US" altLang="zh-CN"/>
              <a:t>3</a:t>
            </a:r>
            <a:r>
              <a:rPr lang="zh-CN" altLang="en-US"/>
              <a:t>）将辍学函数(Srivastavaetal.2014)应用于两个分类器，这也可能导致在训练过程中出现不同的预测。</a:t>
            </a:r>
            <a:endParaRPr lang="zh-CN" altLang="en-US"/>
          </a:p>
          <a:p>
            <a:endParaRPr lang="zh-CN" altLang="en-US"/>
          </a:p>
          <a:p>
            <a:r>
              <a:rPr lang="zh-CN" altLang="en-US" b="1">
                <a:solidFill>
                  <a:srgbClr val="FF0000"/>
                </a:solidFill>
              </a:rPr>
              <a:t>结论：预测的差异可以帮助我们估计不确定性</a:t>
            </a:r>
            <a:r>
              <a:rPr lang="zh-CN" altLang="en-US">
                <a:solidFill>
                  <a:srgbClr val="FF0000"/>
                </a:solidFill>
              </a:rPr>
              <a:t>。</a:t>
            </a:r>
            <a:endParaRPr lang="zh-CN" altLang="en-US">
              <a:solidFill>
                <a:srgbClr val="FF0000"/>
              </a:solidFill>
            </a:endParaRPr>
          </a:p>
        </p:txBody>
      </p:sp>
      <p:pic>
        <p:nvPicPr>
          <p:cNvPr id="6" name="图片 5"/>
          <p:cNvPicPr>
            <a:picLocks noChangeAspect="1"/>
          </p:cNvPicPr>
          <p:nvPr/>
        </p:nvPicPr>
        <p:blipFill>
          <a:blip r:embed="rId2"/>
          <a:stretch>
            <a:fillRect/>
          </a:stretch>
        </p:blipFill>
        <p:spPr>
          <a:xfrm>
            <a:off x="660400" y="830580"/>
            <a:ext cx="4061460" cy="54070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459730" y="1875790"/>
            <a:ext cx="5710555" cy="3261360"/>
          </a:xfrm>
          <a:prstGeom prst="rect">
            <a:avLst/>
          </a:prstGeom>
          <a:noFill/>
        </p:spPr>
        <p:txBody>
          <a:bodyPr wrap="square" rtlCol="0">
            <a:spAutoFit/>
          </a:bodyPr>
          <a:p>
            <a:r>
              <a:rPr lang="zh-CN" altLang="en-US" sz="2000" b="1"/>
              <a:t>初步设计的损失</a:t>
            </a:r>
            <a:r>
              <a:rPr lang="zh-CN" altLang="en-US" sz="2000"/>
              <a:t>：</a:t>
            </a:r>
            <a:endParaRPr lang="zh-CN" altLang="en-US" sz="2000"/>
          </a:p>
          <a:p>
            <a:r>
              <a:rPr lang="en-US" altLang="zh-CN"/>
              <a:t>	</a:t>
            </a:r>
            <a:endParaRPr lang="zh-CN" altLang="en-US"/>
          </a:p>
          <a:p>
            <a:endParaRPr lang="zh-CN" altLang="en-US"/>
          </a:p>
          <a:p>
            <a:endParaRPr lang="zh-CN" altLang="en-US"/>
          </a:p>
          <a:p>
            <a:endParaRPr lang="zh-CN" altLang="en-US" sz="2000" b="1"/>
          </a:p>
          <a:p>
            <a:r>
              <a:rPr lang="zh-CN" altLang="en-US" sz="2000" b="1"/>
              <a:t>为了训练稳定</a:t>
            </a:r>
            <a:r>
              <a:rPr lang="zh-CN" altLang="en-US" sz="2000"/>
              <a:t>：</a:t>
            </a:r>
            <a:endParaRPr lang="zh-CN" altLang="en-US" sz="2000"/>
          </a:p>
          <a:p>
            <a:endParaRPr lang="zh-CN" altLang="en-US"/>
          </a:p>
          <a:p>
            <a:endParaRPr lang="zh-CN" altLang="en-US"/>
          </a:p>
          <a:p>
            <a:endParaRPr lang="zh-CN" altLang="en-US"/>
          </a:p>
          <a:p>
            <a:endParaRPr lang="zh-CN" altLang="en-US" sz="2000" b="1"/>
          </a:p>
          <a:p>
            <a:endParaRPr lang="zh-CN" altLang="en-US"/>
          </a:p>
        </p:txBody>
      </p:sp>
      <p:sp>
        <p:nvSpPr>
          <p:cNvPr id="14" name="文本框 13"/>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矩形 40"/>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2" name="文本框 4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cxnSp>
        <p:nvCxnSpPr>
          <p:cNvPr id="45" name="直接连接符 4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6" name="组合 45"/>
          <p:cNvGrpSpPr/>
          <p:nvPr/>
        </p:nvGrpSpPr>
        <p:grpSpPr>
          <a:xfrm>
            <a:off x="203760" y="159728"/>
            <a:ext cx="647578" cy="619478"/>
            <a:chOff x="178632" y="159728"/>
            <a:chExt cx="647578" cy="619478"/>
          </a:xfrm>
        </p:grpSpPr>
        <p:sp>
          <p:nvSpPr>
            <p:cNvPr id="47" name="椭圆 4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标题占位符 1"/>
          <p:cNvSpPr txBox="1"/>
          <p:nvPr/>
        </p:nvSpPr>
        <p:spPr>
          <a:xfrm>
            <a:off x="965200" y="-100330"/>
            <a:ext cx="921639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2600" b="1" dirty="0">
                <a:solidFill>
                  <a:sysClr val="windowText" lastClr="000000"/>
                </a:solidFill>
                <a:latin typeface="Arial" panose="020B0604020202020204"/>
                <a:ea typeface="微软雅黑" panose="020B0503020204020204" charset="-122"/>
              </a:rPr>
              <a:t>方法</a:t>
            </a:r>
            <a:r>
              <a:rPr lang="en-US" altLang="zh-CN" sz="2600" b="1" dirty="0">
                <a:solidFill>
                  <a:sysClr val="windowText" lastClr="000000"/>
                </a:solidFill>
                <a:latin typeface="Arial" panose="020B0604020202020204"/>
                <a:ea typeface="微软雅黑" panose="020B0503020204020204" charset="-122"/>
              </a:rPr>
              <a:t>——</a:t>
            </a:r>
            <a:r>
              <a:rPr lang="zh-CN" altLang="en-US" sz="2600" b="1" dirty="0">
                <a:solidFill>
                  <a:sysClr val="windowText" lastClr="000000"/>
                </a:solidFill>
                <a:latin typeface="Arial" panose="020B0604020202020204"/>
                <a:ea typeface="微软雅黑" panose="020B0503020204020204" charset="-122"/>
              </a:rPr>
              <a:t>方差正则化</a:t>
            </a:r>
            <a:endParaRPr lang="zh-CN" altLang="en-US" sz="2600" b="1" dirty="0">
              <a:solidFill>
                <a:sysClr val="windowText" lastClr="000000"/>
              </a:solidFill>
              <a:latin typeface="Arial" panose="020B0604020202020204"/>
              <a:ea typeface="微软雅黑" panose="020B0503020204020204" charset="-122"/>
            </a:endParaRPr>
          </a:p>
        </p:txBody>
      </p:sp>
      <p:sp>
        <p:nvSpPr>
          <p:cNvPr id="3" name="文本框 2"/>
          <p:cNvSpPr txBox="1"/>
          <p:nvPr/>
        </p:nvSpPr>
        <p:spPr>
          <a:xfrm>
            <a:off x="0" y="6201410"/>
            <a:ext cx="12192635" cy="368300"/>
          </a:xfrm>
          <a:prstGeom prst="rect">
            <a:avLst/>
          </a:prstGeom>
          <a:noFill/>
        </p:spPr>
        <p:txBody>
          <a:bodyPr wrap="square" rtlCol="0" anchor="t">
            <a:spAutoFit/>
          </a:bodyPr>
          <a:p>
            <a:r>
              <a:rPr lang="zh-CN" altLang="en-US"/>
              <a:t>Rectifying pseudo label learning via uncertainty estimation for domain adaptive semantic segmentation</a:t>
            </a:r>
            <a:r>
              <a:rPr lang="en-US" altLang="zh-CN"/>
              <a:t>. IJCV2021</a:t>
            </a:r>
            <a:endParaRPr lang="en-US" altLang="zh-CN"/>
          </a:p>
        </p:txBody>
      </p:sp>
      <p:pic>
        <p:nvPicPr>
          <p:cNvPr id="6" name="图片 5"/>
          <p:cNvPicPr>
            <a:picLocks noChangeAspect="1"/>
          </p:cNvPicPr>
          <p:nvPr/>
        </p:nvPicPr>
        <p:blipFill>
          <a:blip r:embed="rId2"/>
          <a:stretch>
            <a:fillRect/>
          </a:stretch>
        </p:blipFill>
        <p:spPr>
          <a:xfrm>
            <a:off x="6331585" y="2348230"/>
            <a:ext cx="4235450" cy="738505"/>
          </a:xfrm>
          <a:prstGeom prst="rect">
            <a:avLst/>
          </a:prstGeom>
        </p:spPr>
      </p:pic>
      <p:pic>
        <p:nvPicPr>
          <p:cNvPr id="8" name="图片 7"/>
          <p:cNvPicPr>
            <a:picLocks noChangeAspect="1"/>
          </p:cNvPicPr>
          <p:nvPr/>
        </p:nvPicPr>
        <p:blipFill>
          <a:blip r:embed="rId3"/>
          <a:stretch>
            <a:fillRect/>
          </a:stretch>
        </p:blipFill>
        <p:spPr>
          <a:xfrm>
            <a:off x="6465570" y="4050665"/>
            <a:ext cx="4569460" cy="447040"/>
          </a:xfrm>
          <a:prstGeom prst="rect">
            <a:avLst/>
          </a:prstGeom>
        </p:spPr>
      </p:pic>
      <p:pic>
        <p:nvPicPr>
          <p:cNvPr id="9" name="图片 8"/>
          <p:cNvPicPr>
            <a:picLocks noChangeAspect="1"/>
          </p:cNvPicPr>
          <p:nvPr/>
        </p:nvPicPr>
        <p:blipFill>
          <a:blip r:embed="rId4"/>
          <a:stretch>
            <a:fillRect/>
          </a:stretch>
        </p:blipFill>
        <p:spPr>
          <a:xfrm>
            <a:off x="965835" y="840105"/>
            <a:ext cx="4259580" cy="53860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矩形 40"/>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2" name="文本框 4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cxnSp>
        <p:nvCxnSpPr>
          <p:cNvPr id="45" name="直接连接符 4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6" name="组合 45"/>
          <p:cNvGrpSpPr/>
          <p:nvPr/>
        </p:nvGrpSpPr>
        <p:grpSpPr>
          <a:xfrm>
            <a:off x="203760" y="159728"/>
            <a:ext cx="647578" cy="619478"/>
            <a:chOff x="178632" y="159728"/>
            <a:chExt cx="647578" cy="619478"/>
          </a:xfrm>
        </p:grpSpPr>
        <p:sp>
          <p:nvSpPr>
            <p:cNvPr id="47" name="椭圆 4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标题占位符 1"/>
          <p:cNvSpPr txBox="1"/>
          <p:nvPr/>
        </p:nvSpPr>
        <p:spPr>
          <a:xfrm>
            <a:off x="965200" y="-100330"/>
            <a:ext cx="921639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2600" b="1" dirty="0">
                <a:solidFill>
                  <a:sysClr val="windowText" lastClr="000000"/>
                </a:solidFill>
                <a:latin typeface="Arial" panose="020B0604020202020204"/>
                <a:ea typeface="微软雅黑" panose="020B0503020204020204" charset="-122"/>
              </a:rPr>
              <a:t>方法</a:t>
            </a:r>
            <a:r>
              <a:rPr lang="en-US" altLang="zh-CN" sz="2600" b="1" dirty="0">
                <a:solidFill>
                  <a:sysClr val="windowText" lastClr="000000"/>
                </a:solidFill>
                <a:latin typeface="Arial" panose="020B0604020202020204"/>
                <a:ea typeface="微软雅黑" panose="020B0503020204020204" charset="-122"/>
              </a:rPr>
              <a:t>——</a:t>
            </a:r>
            <a:r>
              <a:rPr lang="zh-CN" altLang="en-US" sz="2600" b="1" dirty="0">
                <a:solidFill>
                  <a:sysClr val="windowText" lastClr="000000"/>
                </a:solidFill>
                <a:latin typeface="Arial" panose="020B0604020202020204"/>
                <a:ea typeface="微软雅黑" panose="020B0503020204020204" charset="-122"/>
              </a:rPr>
              <a:t>方差正则化</a:t>
            </a:r>
            <a:endParaRPr lang="zh-CN" altLang="en-US" sz="2600" b="1" dirty="0">
              <a:solidFill>
                <a:sysClr val="windowText" lastClr="000000"/>
              </a:solidFill>
              <a:latin typeface="Arial" panose="020B0604020202020204"/>
              <a:ea typeface="微软雅黑" panose="020B0503020204020204" charset="-122"/>
            </a:endParaRPr>
          </a:p>
        </p:txBody>
      </p:sp>
      <p:sp>
        <p:nvSpPr>
          <p:cNvPr id="3" name="文本框 2"/>
          <p:cNvSpPr txBox="1"/>
          <p:nvPr/>
        </p:nvSpPr>
        <p:spPr>
          <a:xfrm>
            <a:off x="0" y="6201410"/>
            <a:ext cx="12192635" cy="368300"/>
          </a:xfrm>
          <a:prstGeom prst="rect">
            <a:avLst/>
          </a:prstGeom>
          <a:noFill/>
        </p:spPr>
        <p:txBody>
          <a:bodyPr wrap="square" rtlCol="0" anchor="t">
            <a:spAutoFit/>
          </a:bodyPr>
          <a:p>
            <a:r>
              <a:rPr lang="zh-CN" altLang="en-US"/>
              <a:t>Rectifying pseudo label learning via uncertainty estimation for domain adaptive semantic segmentation</a:t>
            </a:r>
            <a:r>
              <a:rPr lang="en-US" altLang="zh-CN"/>
              <a:t>. IJCV2021</a:t>
            </a:r>
            <a:endParaRPr lang="en-US" altLang="zh-CN"/>
          </a:p>
        </p:txBody>
      </p:sp>
      <p:sp>
        <p:nvSpPr>
          <p:cNvPr id="5" name="文本框 4"/>
          <p:cNvSpPr txBox="1"/>
          <p:nvPr/>
        </p:nvSpPr>
        <p:spPr>
          <a:xfrm>
            <a:off x="6517640" y="1859915"/>
            <a:ext cx="5674360" cy="3138170"/>
          </a:xfrm>
          <a:prstGeom prst="rect">
            <a:avLst/>
          </a:prstGeom>
          <a:noFill/>
        </p:spPr>
        <p:txBody>
          <a:bodyPr wrap="square" rtlCol="0" anchor="t">
            <a:spAutoFit/>
          </a:bodyPr>
          <a:p>
            <a:r>
              <a:rPr lang="zh-CN" altLang="en-US"/>
              <a:t>噪声通常存在于方差较高的区域。</a:t>
            </a:r>
            <a:endParaRPr lang="zh-CN" altLang="en-US"/>
          </a:p>
          <a:p>
            <a:endParaRPr lang="zh-CN" altLang="en-US"/>
          </a:p>
          <a:p>
            <a:r>
              <a:rPr lang="zh-CN" altLang="en-US"/>
              <a:t>建议的修正损失为不同的区域分配了不同的阈值。</a:t>
            </a:r>
            <a:endParaRPr lang="zh-CN" altLang="en-US"/>
          </a:p>
          <a:p>
            <a:endParaRPr lang="zh-CN" altLang="en-US"/>
          </a:p>
          <a:p>
            <a:r>
              <a:rPr lang="zh-CN" altLang="en-US"/>
              <a:t>例如，对于具有相干预测的位置，方差正则化驱动模型信任伪标签。对于预测不明确的区域，方差正则化驱动模型忽略伪标签。</a:t>
            </a:r>
            <a:endParaRPr lang="zh-CN" altLang="en-US"/>
          </a:p>
          <a:p>
            <a:endParaRPr lang="zh-CN" altLang="en-US"/>
          </a:p>
          <a:p>
            <a:r>
              <a:rPr lang="zh-CN" altLang="en-US"/>
              <a:t>与现有的为所有训练样本设置统一阈值的工作不同，所提出的伪标签可以为每个像素提供更准确和自适应的阈值</a:t>
            </a:r>
            <a:endParaRPr lang="zh-CN" altLang="en-US"/>
          </a:p>
        </p:txBody>
      </p:sp>
      <p:pic>
        <p:nvPicPr>
          <p:cNvPr id="4" name="图片 3"/>
          <p:cNvPicPr>
            <a:picLocks noChangeAspect="1"/>
          </p:cNvPicPr>
          <p:nvPr/>
        </p:nvPicPr>
        <p:blipFill>
          <a:blip r:embed="rId2"/>
          <a:stretch>
            <a:fillRect/>
          </a:stretch>
        </p:blipFill>
        <p:spPr>
          <a:xfrm>
            <a:off x="660400" y="789305"/>
            <a:ext cx="5761990" cy="53841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矩形 40"/>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2" name="文本框 4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cxnSp>
        <p:nvCxnSpPr>
          <p:cNvPr id="45" name="直接连接符 4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6" name="组合 45"/>
          <p:cNvGrpSpPr/>
          <p:nvPr/>
        </p:nvGrpSpPr>
        <p:grpSpPr>
          <a:xfrm>
            <a:off x="203760" y="159728"/>
            <a:ext cx="647578" cy="619478"/>
            <a:chOff x="178632" y="159728"/>
            <a:chExt cx="647578" cy="619478"/>
          </a:xfrm>
        </p:grpSpPr>
        <p:sp>
          <p:nvSpPr>
            <p:cNvPr id="47" name="椭圆 4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标题占位符 1"/>
          <p:cNvSpPr txBox="1"/>
          <p:nvPr/>
        </p:nvSpPr>
        <p:spPr>
          <a:xfrm>
            <a:off x="965200" y="-100330"/>
            <a:ext cx="921639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2600" b="1" dirty="0">
                <a:solidFill>
                  <a:sysClr val="windowText" lastClr="000000"/>
                </a:solidFill>
                <a:latin typeface="Arial" panose="020B0604020202020204"/>
                <a:ea typeface="微软雅黑" panose="020B0503020204020204" charset="-122"/>
              </a:rPr>
              <a:t>方法</a:t>
            </a:r>
            <a:r>
              <a:rPr lang="en-US" altLang="zh-CN" sz="2600" b="1" dirty="0">
                <a:solidFill>
                  <a:sysClr val="windowText" lastClr="000000"/>
                </a:solidFill>
                <a:latin typeface="Arial" panose="020B0604020202020204"/>
                <a:ea typeface="微软雅黑" panose="020B0503020204020204" charset="-122"/>
              </a:rPr>
              <a:t>——</a:t>
            </a:r>
            <a:r>
              <a:rPr lang="zh-CN" altLang="en-US" sz="2600" b="1" dirty="0">
                <a:solidFill>
                  <a:sysClr val="windowText" lastClr="000000"/>
                </a:solidFill>
                <a:latin typeface="Arial" panose="020B0604020202020204"/>
                <a:ea typeface="微软雅黑" panose="020B0503020204020204" charset="-122"/>
              </a:rPr>
              <a:t>方差正则化</a:t>
            </a:r>
            <a:endParaRPr lang="zh-CN" altLang="en-US" sz="2600" b="1" dirty="0">
              <a:solidFill>
                <a:sysClr val="windowText" lastClr="000000"/>
              </a:solidFill>
              <a:latin typeface="Arial" panose="020B0604020202020204"/>
              <a:ea typeface="微软雅黑" panose="020B0503020204020204" charset="-122"/>
            </a:endParaRPr>
          </a:p>
        </p:txBody>
      </p:sp>
      <p:sp>
        <p:nvSpPr>
          <p:cNvPr id="3" name="文本框 2"/>
          <p:cNvSpPr txBox="1"/>
          <p:nvPr/>
        </p:nvSpPr>
        <p:spPr>
          <a:xfrm>
            <a:off x="0" y="6201410"/>
            <a:ext cx="12192635" cy="368300"/>
          </a:xfrm>
          <a:prstGeom prst="rect">
            <a:avLst/>
          </a:prstGeom>
          <a:noFill/>
        </p:spPr>
        <p:txBody>
          <a:bodyPr wrap="square" rtlCol="0" anchor="t">
            <a:spAutoFit/>
          </a:bodyPr>
          <a:p>
            <a:r>
              <a:rPr lang="zh-CN" altLang="en-US"/>
              <a:t>Rectifying pseudo label learning via uncertainty estimation for domain adaptive semantic segmentation</a:t>
            </a:r>
            <a:r>
              <a:rPr lang="en-US" altLang="zh-CN"/>
              <a:t>. IJCV2021</a:t>
            </a:r>
            <a:endParaRPr lang="en-US" altLang="zh-CN"/>
          </a:p>
        </p:txBody>
      </p:sp>
      <p:sp>
        <p:nvSpPr>
          <p:cNvPr id="5" name="文本框 4"/>
          <p:cNvSpPr txBox="1"/>
          <p:nvPr/>
        </p:nvSpPr>
        <p:spPr>
          <a:xfrm>
            <a:off x="5030470" y="1721485"/>
            <a:ext cx="6692900" cy="2891790"/>
          </a:xfrm>
          <a:prstGeom prst="rect">
            <a:avLst/>
          </a:prstGeom>
          <a:noFill/>
        </p:spPr>
        <p:txBody>
          <a:bodyPr wrap="square" rtlCol="0" anchor="t">
            <a:spAutoFit/>
          </a:bodyPr>
          <a:p>
            <a:r>
              <a:rPr lang="zh-CN" altLang="en-US" sz="2000" b="1"/>
              <a:t>方差正则化的优点</a:t>
            </a:r>
            <a:endParaRPr lang="zh-CN" altLang="en-US" sz="2000" b="1"/>
          </a:p>
          <a:p>
            <a:endParaRPr lang="zh-CN" altLang="en-US"/>
          </a:p>
          <a:p>
            <a:r>
              <a:rPr lang="zh-CN" altLang="en-US"/>
              <a:t>（</a:t>
            </a:r>
            <a:r>
              <a:rPr lang="en-US" altLang="zh-CN"/>
              <a:t>1</a:t>
            </a:r>
            <a:r>
              <a:rPr lang="zh-CN" altLang="en-US"/>
              <a:t>）</a:t>
            </a:r>
            <a:r>
              <a:rPr lang="zh-CN" altLang="en-US" b="1">
                <a:solidFill>
                  <a:srgbClr val="FF0000"/>
                </a:solidFill>
              </a:rPr>
              <a:t>没有引入额外的参数或模块来建模不确定性</a:t>
            </a:r>
            <a:r>
              <a:rPr lang="zh-CN" altLang="en-US"/>
              <a:t>。没有引入高斯噪声或额外分支。相反，利用了模型本身的预测方差。</a:t>
            </a:r>
            <a:endParaRPr lang="zh-CN" altLang="en-US"/>
          </a:p>
          <a:p>
            <a:endParaRPr lang="zh-CN" altLang="en-US"/>
          </a:p>
          <a:p>
            <a:r>
              <a:rPr lang="zh-CN" altLang="en-US"/>
              <a:t>（</a:t>
            </a:r>
            <a:r>
              <a:rPr lang="en-US" altLang="zh-CN"/>
              <a:t>2</a:t>
            </a:r>
            <a:r>
              <a:rPr lang="zh-CN" altLang="en-US"/>
              <a:t>）具有</a:t>
            </a:r>
            <a:r>
              <a:rPr lang="zh-CN" altLang="en-US" b="1">
                <a:solidFill>
                  <a:srgbClr val="FF0000"/>
                </a:solidFill>
              </a:rPr>
              <a:t>良好的可扩展性</a:t>
            </a:r>
            <a:r>
              <a:rPr lang="zh-CN" altLang="en-US"/>
              <a:t>。当方差为零时，优化损失将降至传统伪学习的目标，模型将只关注最小化预测偏差。而当方差值较高时，模型容易忽略偏差，跳过模糊的伪标签；</a:t>
            </a:r>
            <a:endParaRPr lang="zh-CN" altLang="en-US"/>
          </a:p>
          <a:p>
            <a:endParaRPr lang="zh-CN" altLang="en-US"/>
          </a:p>
          <a:p>
            <a:r>
              <a:rPr lang="zh-CN" altLang="en-US"/>
              <a:t>（</a:t>
            </a:r>
            <a:r>
              <a:rPr lang="en-US" altLang="zh-CN"/>
              <a:t>3</a:t>
            </a:r>
            <a:r>
              <a:rPr lang="zh-CN" altLang="en-US"/>
              <a:t>）具有相同的预测形状，</a:t>
            </a:r>
            <a:r>
              <a:rPr lang="zh-CN" altLang="en-US" b="1">
                <a:solidFill>
                  <a:srgbClr val="FF0000"/>
                </a:solidFill>
              </a:rPr>
              <a:t>可以作为伪标签的像素级阈值</a:t>
            </a:r>
            <a:r>
              <a:rPr lang="zh-CN" altLang="en-US"/>
              <a:t>。</a:t>
            </a:r>
            <a:endParaRPr lang="zh-CN" altLang="en-US"/>
          </a:p>
        </p:txBody>
      </p:sp>
      <p:pic>
        <p:nvPicPr>
          <p:cNvPr id="6" name="图片 5"/>
          <p:cNvPicPr>
            <a:picLocks noChangeAspect="1"/>
          </p:cNvPicPr>
          <p:nvPr/>
        </p:nvPicPr>
        <p:blipFill>
          <a:blip r:embed="rId2"/>
          <a:stretch>
            <a:fillRect/>
          </a:stretch>
        </p:blipFill>
        <p:spPr>
          <a:xfrm>
            <a:off x="526415" y="789305"/>
            <a:ext cx="4359275" cy="54413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矩形 40"/>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2" name="文本框 4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cxnSp>
        <p:nvCxnSpPr>
          <p:cNvPr id="45" name="直接连接符 4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6" name="组合 45"/>
          <p:cNvGrpSpPr/>
          <p:nvPr/>
        </p:nvGrpSpPr>
        <p:grpSpPr>
          <a:xfrm>
            <a:off x="203760" y="159728"/>
            <a:ext cx="647578" cy="619478"/>
            <a:chOff x="178632" y="159728"/>
            <a:chExt cx="647578" cy="619478"/>
          </a:xfrm>
        </p:grpSpPr>
        <p:sp>
          <p:nvSpPr>
            <p:cNvPr id="47" name="椭圆 4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标题占位符 1"/>
          <p:cNvSpPr txBox="1"/>
          <p:nvPr/>
        </p:nvSpPr>
        <p:spPr>
          <a:xfrm>
            <a:off x="965200" y="-100330"/>
            <a:ext cx="921639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2600" b="1" dirty="0">
                <a:solidFill>
                  <a:sysClr val="windowText" lastClr="000000"/>
                </a:solidFill>
                <a:latin typeface="Arial" panose="020B0604020202020204"/>
                <a:ea typeface="微软雅黑" panose="020B0503020204020204" charset="-122"/>
              </a:rPr>
              <a:t>贡献</a:t>
            </a:r>
            <a:endParaRPr lang="zh-CN" altLang="en-US" sz="2600" b="1" dirty="0">
              <a:solidFill>
                <a:sysClr val="windowText" lastClr="000000"/>
              </a:solidFill>
              <a:latin typeface="Arial" panose="020B0604020202020204"/>
              <a:ea typeface="微软雅黑" panose="020B0503020204020204" charset="-122"/>
            </a:endParaRPr>
          </a:p>
        </p:txBody>
      </p:sp>
      <p:sp>
        <p:nvSpPr>
          <p:cNvPr id="3" name="文本框 2"/>
          <p:cNvSpPr txBox="1"/>
          <p:nvPr/>
        </p:nvSpPr>
        <p:spPr>
          <a:xfrm>
            <a:off x="1137285" y="1204595"/>
            <a:ext cx="10108565" cy="3138170"/>
          </a:xfrm>
          <a:prstGeom prst="rect">
            <a:avLst/>
          </a:prstGeom>
          <a:noFill/>
          <a:ln w="9525">
            <a:noFill/>
          </a:ln>
        </p:spPr>
        <p:txBody>
          <a:bodyPr wrap="square">
            <a:spAutoFit/>
          </a:bodyPr>
          <a:p>
            <a:pPr indent="0"/>
            <a:endParaRPr b="0">
              <a:latin typeface="微软雅黑" panose="020B0503020204020204" charset="-122"/>
              <a:ea typeface="微软雅黑" panose="020B0503020204020204" charset="-122"/>
            </a:endParaRPr>
          </a:p>
          <a:p>
            <a:pPr marL="285750" indent="-285750">
              <a:buFont typeface="Wingdings" panose="05000000000000000000" charset="0"/>
              <a:buChar char="l"/>
            </a:pPr>
            <a:r>
              <a:rPr b="0">
                <a:latin typeface="微软雅黑" panose="020B0503020204020204" charset="-122"/>
                <a:ea typeface="微软雅黑" panose="020B0503020204020204" charset="-122"/>
              </a:rPr>
              <a:t>第一个尝试利用不确定性估计，并使自动阈值从有噪声的伪标签中学习。这与大多数现有的直接使用噪声伪标签或手动设置置信阈值的领域自适应方法形成了对比。</a:t>
            </a:r>
            <a:endParaRPr b="0">
              <a:latin typeface="微软雅黑" panose="020B0503020204020204" charset="-122"/>
              <a:ea typeface="微软雅黑" panose="020B0503020204020204" charset="-122"/>
            </a:endParaRPr>
          </a:p>
          <a:p>
            <a:pPr indent="0"/>
            <a:endParaRPr b="0">
              <a:latin typeface="微软雅黑" panose="020B0503020204020204" charset="-122"/>
              <a:ea typeface="微软雅黑" panose="020B0503020204020204" charset="-122"/>
            </a:endParaRPr>
          </a:p>
          <a:p>
            <a:pPr indent="0"/>
            <a:endParaRPr b="0">
              <a:latin typeface="微软雅黑" panose="020B0503020204020204" charset="-122"/>
              <a:ea typeface="微软雅黑" panose="020B0503020204020204" charset="-122"/>
            </a:endParaRPr>
          </a:p>
          <a:p>
            <a:pPr marL="285750" indent="-285750">
              <a:buFont typeface="Wingdings" panose="05000000000000000000" charset="0"/>
              <a:buChar char="l"/>
            </a:pPr>
            <a:r>
              <a:rPr b="0">
                <a:latin typeface="微软雅黑" panose="020B0503020204020204" charset="-122"/>
                <a:ea typeface="微软雅黑" panose="020B0503020204020204" charset="-122"/>
              </a:rPr>
              <a:t>在不引入额外的参数或模块的情况下，我们将不确定性表示为预测方差。具体地说，我们引入了一个新的正则化项，方差正则化，它是兼容的标准交叉熵损失。方差正则化作为自动阈值，并对有噪声的伪标签的学习进行校正。</a:t>
            </a:r>
            <a:endParaRPr b="0">
              <a:latin typeface="微软雅黑" panose="020B0503020204020204" charset="-122"/>
              <a:ea typeface="微软雅黑" panose="020B0503020204020204" charset="-122"/>
            </a:endParaRPr>
          </a:p>
          <a:p>
            <a:pPr indent="0"/>
            <a:endParaRPr b="0">
              <a:latin typeface="微软雅黑" panose="020B0503020204020204" charset="-122"/>
              <a:ea typeface="微软雅黑" panose="020B0503020204020204" charset="-122"/>
            </a:endParaRPr>
          </a:p>
          <a:p>
            <a:pPr marL="285750" indent="-285750">
              <a:buFont typeface="Wingdings" panose="05000000000000000000" charset="0"/>
              <a:buChar char="l"/>
            </a:pPr>
            <a:r>
              <a:rPr b="0">
                <a:latin typeface="微软雅黑" panose="020B0503020204020204" charset="-122"/>
                <a:ea typeface="微软雅黑" panose="020B0503020204020204" charset="-122"/>
              </a:rPr>
              <a:t>我们在两个合成到真实的基准和一个跨城市的基准上验证了所提出的方法。与传统的伪标签学习相比，该方法取得了显著的改进，与现有方法相比，其性能比较良好。</a:t>
            </a:r>
            <a:endParaRPr b="0">
              <a:latin typeface="微软雅黑" panose="020B0503020204020204" charset="-122"/>
              <a:ea typeface="微软雅黑" panose="020B0503020204020204" charset="-122"/>
            </a:endParaRPr>
          </a:p>
        </p:txBody>
      </p:sp>
      <p:sp>
        <p:nvSpPr>
          <p:cNvPr id="5" name="文本框 4"/>
          <p:cNvSpPr txBox="1"/>
          <p:nvPr/>
        </p:nvSpPr>
        <p:spPr>
          <a:xfrm>
            <a:off x="0" y="6201410"/>
            <a:ext cx="12192635" cy="368300"/>
          </a:xfrm>
          <a:prstGeom prst="rect">
            <a:avLst/>
          </a:prstGeom>
          <a:noFill/>
        </p:spPr>
        <p:txBody>
          <a:bodyPr wrap="square" rtlCol="0" anchor="t">
            <a:spAutoFit/>
          </a:bodyPr>
          <a:p>
            <a:r>
              <a:rPr lang="zh-CN" altLang="en-US"/>
              <a:t>Rectifying pseudo label learning via uncertainty estimation for domain adaptive semantic segmentation</a:t>
            </a:r>
            <a:r>
              <a:rPr lang="en-US" altLang="zh-CN"/>
              <a:t>. IJCV2021</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矩形 40"/>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2" name="文本框 4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cxnSp>
        <p:nvCxnSpPr>
          <p:cNvPr id="45" name="直接连接符 4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6" name="组合 45"/>
          <p:cNvGrpSpPr/>
          <p:nvPr/>
        </p:nvGrpSpPr>
        <p:grpSpPr>
          <a:xfrm>
            <a:off x="203760" y="159728"/>
            <a:ext cx="647578" cy="619478"/>
            <a:chOff x="178632" y="159728"/>
            <a:chExt cx="647578" cy="619478"/>
          </a:xfrm>
        </p:grpSpPr>
        <p:sp>
          <p:nvSpPr>
            <p:cNvPr id="47" name="椭圆 4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标题占位符 1"/>
          <p:cNvSpPr txBox="1"/>
          <p:nvPr/>
        </p:nvSpPr>
        <p:spPr>
          <a:xfrm>
            <a:off x="965200" y="-100330"/>
            <a:ext cx="921639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sz="2600" b="1" dirty="0">
                <a:solidFill>
                  <a:sysClr val="windowText" lastClr="000000"/>
                </a:solidFill>
                <a:latin typeface="Arial" panose="020B0604020202020204"/>
                <a:ea typeface="微软雅黑" panose="020B0503020204020204" charset="-122"/>
              </a:rPr>
              <a:t>讨论</a:t>
            </a:r>
            <a:endParaRPr lang="zh-CN" sz="2600" b="1" dirty="0">
              <a:solidFill>
                <a:sysClr val="windowText" lastClr="000000"/>
              </a:solidFill>
              <a:latin typeface="Arial" panose="020B0604020202020204"/>
              <a:ea typeface="微软雅黑" panose="020B0503020204020204" charset="-122"/>
            </a:endParaRPr>
          </a:p>
        </p:txBody>
      </p:sp>
      <p:sp>
        <p:nvSpPr>
          <p:cNvPr id="3" name="文本框 2"/>
          <p:cNvSpPr txBox="1"/>
          <p:nvPr/>
        </p:nvSpPr>
        <p:spPr>
          <a:xfrm>
            <a:off x="0" y="6201410"/>
            <a:ext cx="12192635" cy="368300"/>
          </a:xfrm>
          <a:prstGeom prst="rect">
            <a:avLst/>
          </a:prstGeom>
          <a:noFill/>
        </p:spPr>
        <p:txBody>
          <a:bodyPr wrap="square" rtlCol="0" anchor="t">
            <a:spAutoFit/>
          </a:bodyPr>
          <a:p>
            <a:r>
              <a:rPr lang="zh-CN" altLang="en-US"/>
              <a:t>Rectifying pseudo label learning via uncertainty estimation for domain adaptive semantic segmentation</a:t>
            </a:r>
            <a:r>
              <a:rPr lang="en-US" altLang="zh-CN"/>
              <a:t>. IJCV2021</a:t>
            </a:r>
            <a:endParaRPr lang="en-US" altLang="zh-CN"/>
          </a:p>
        </p:txBody>
      </p:sp>
      <p:sp>
        <p:nvSpPr>
          <p:cNvPr id="5" name="文本框 4"/>
          <p:cNvSpPr txBox="1"/>
          <p:nvPr/>
        </p:nvSpPr>
        <p:spPr>
          <a:xfrm>
            <a:off x="379730" y="4411345"/>
            <a:ext cx="11718925" cy="1814830"/>
          </a:xfrm>
          <a:prstGeom prst="rect">
            <a:avLst/>
          </a:prstGeom>
          <a:noFill/>
        </p:spPr>
        <p:txBody>
          <a:bodyPr wrap="square" rtlCol="0" anchor="t">
            <a:spAutoFit/>
          </a:bodyPr>
          <a:p>
            <a:r>
              <a:rPr lang="zh-CN" altLang="en-US" sz="2000" b="1"/>
              <a:t>原来的取阈值，是基于confidence，这里为什么不用</a:t>
            </a:r>
            <a:r>
              <a:rPr lang="en-US" altLang="zh-CN" sz="2000" b="1"/>
              <a:t>confidece</a:t>
            </a:r>
            <a:r>
              <a:rPr lang="zh-CN" altLang="en-US" sz="2000" b="1"/>
              <a:t>？</a:t>
            </a:r>
            <a:endParaRPr lang="zh-CN" altLang="en-US" sz="2000" b="1"/>
          </a:p>
          <a:p>
            <a:endParaRPr lang="zh-CN" altLang="en-US" sz="2000" b="1"/>
          </a:p>
          <a:p>
            <a:r>
              <a:rPr lang="zh-CN" altLang="en-US"/>
              <a:t>（</a:t>
            </a:r>
            <a:r>
              <a:rPr lang="en-US" altLang="zh-CN"/>
              <a:t>1</a:t>
            </a:r>
            <a:r>
              <a:rPr lang="zh-CN" altLang="en-US"/>
              <a:t>）uncertainty 本质是 prediction variance，和错误pseudo label的区域有更明显的overlapping</a:t>
            </a:r>
            <a:endParaRPr lang="zh-CN" altLang="en-US"/>
          </a:p>
          <a:p>
            <a:endParaRPr lang="zh-CN" altLang="en-US"/>
          </a:p>
          <a:p>
            <a:r>
              <a:rPr lang="zh-CN" altLang="en-US"/>
              <a:t>（</a:t>
            </a:r>
            <a:r>
              <a:rPr lang="en-US" altLang="zh-CN"/>
              <a:t>2</a:t>
            </a:r>
            <a:r>
              <a:rPr lang="zh-CN" altLang="en-US"/>
              <a:t>）对于一些segmentation里面占得面积小的类别有奇效，传统方法设置</a:t>
            </a:r>
            <a:r>
              <a:rPr lang="en-US" altLang="zh-CN"/>
              <a:t>confidence</a:t>
            </a:r>
            <a:r>
              <a:rPr lang="zh-CN" altLang="en-US"/>
              <a:t>一刀切，数量小的类别吃亏</a:t>
            </a:r>
            <a:endParaRPr lang="zh-CN" altLang="en-US"/>
          </a:p>
          <a:p>
            <a:endParaRPr lang="zh-CN" altLang="en-US"/>
          </a:p>
        </p:txBody>
      </p:sp>
      <p:pic>
        <p:nvPicPr>
          <p:cNvPr id="4" name="图片 3"/>
          <p:cNvPicPr>
            <a:picLocks noChangeAspect="1"/>
          </p:cNvPicPr>
          <p:nvPr/>
        </p:nvPicPr>
        <p:blipFill>
          <a:blip r:embed="rId2"/>
          <a:stretch>
            <a:fillRect/>
          </a:stretch>
        </p:blipFill>
        <p:spPr>
          <a:xfrm>
            <a:off x="1178560" y="762000"/>
            <a:ext cx="9455150" cy="33978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271" y="1875293"/>
            <a:ext cx="1222027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7" name="文本框 6"/>
          <p:cNvSpPr txBox="1"/>
          <p:nvPr/>
        </p:nvSpPr>
        <p:spPr>
          <a:xfrm>
            <a:off x="5644784" y="2176025"/>
            <a:ext cx="3575018" cy="923201"/>
          </a:xfrm>
          <a:prstGeom prst="rect">
            <a:avLst/>
          </a:prstGeom>
          <a:noFill/>
        </p:spPr>
        <p:txBody>
          <a:bodyPr wrap="none" rtlCol="0">
            <a:spAutoFit/>
          </a:bodyPr>
          <a:lstStyle/>
          <a:p>
            <a:pPr defTabSz="913765">
              <a:defRPr/>
            </a:pPr>
            <a:r>
              <a:rPr lang="zh-CN" altLang="en-US" sz="5400" b="1" dirty="0">
                <a:solidFill>
                  <a:prstClr val="white"/>
                </a:solidFill>
                <a:latin typeface="微软雅黑" panose="020B0503020204020204" charset="-122"/>
                <a:ea typeface="微软雅黑" panose="020B0503020204020204" charset="-122"/>
              </a:rPr>
              <a:t>谢 谢 大 家</a:t>
            </a:r>
            <a:endParaRPr lang="zh-CN" altLang="en-US" sz="5400" b="1" dirty="0">
              <a:solidFill>
                <a:prstClr val="white"/>
              </a:solidFill>
              <a:latin typeface="微软雅黑" panose="020B0503020204020204" charset="-122"/>
              <a:ea typeface="微软雅黑" panose="020B0503020204020204" charset="-122"/>
            </a:endParaRPr>
          </a:p>
        </p:txBody>
      </p:sp>
      <p:sp>
        <p:nvSpPr>
          <p:cNvPr id="12" name="椭圆 11"/>
          <p:cNvSpPr/>
          <p:nvPr/>
        </p:nvSpPr>
        <p:spPr>
          <a:xfrm>
            <a:off x="1524353" y="148244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6181" y="1342782"/>
            <a:ext cx="3140616" cy="2903588"/>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19" name="矩形 18"/>
          <p:cNvSpPr/>
          <p:nvPr/>
        </p:nvSpPr>
        <p:spPr>
          <a:xfrm>
            <a:off x="6444598" y="3187645"/>
            <a:ext cx="6498497" cy="276956"/>
          </a:xfrm>
          <a:prstGeom prst="rect">
            <a:avLst/>
          </a:prstGeom>
        </p:spPr>
        <p:txBody>
          <a:bodyPr wrap="square" lIns="91397" tIns="45699" rIns="91397" bIns="45699">
            <a:spAutoFit/>
          </a:bodyPr>
          <a:lstStyle/>
          <a:p>
            <a:pPr defTabSz="913765">
              <a:defRPr/>
            </a:pPr>
            <a:r>
              <a:rPr lang="en-US" altLang="zh-CN" sz="1200" b="1" dirty="0">
                <a:solidFill>
                  <a:prstClr val="white"/>
                </a:solidFill>
                <a:latin typeface="微软雅黑" panose="020B0503020204020204" charset="-122"/>
                <a:ea typeface="微软雅黑" panose="020B0503020204020204" charset="-122"/>
              </a:rPr>
              <a:t>THANKS FOR ALL</a:t>
            </a:r>
            <a:endParaRPr lang="en-US" altLang="zh-CN" sz="1200" b="1" dirty="0">
              <a:solidFill>
                <a:prstClr val="white"/>
              </a:solidFill>
              <a:latin typeface="微软雅黑" panose="020B0503020204020204" charset="-122"/>
              <a:ea typeface="微软雅黑" panose="020B0503020204020204" charset="-122"/>
            </a:endParaRPr>
          </a:p>
        </p:txBody>
      </p:sp>
      <p:grpSp>
        <p:nvGrpSpPr>
          <p:cNvPr id="13" name="组合 12"/>
          <p:cNvGrpSpPr/>
          <p:nvPr/>
        </p:nvGrpSpPr>
        <p:grpSpPr>
          <a:xfrm>
            <a:off x="4567156" y="5126355"/>
            <a:ext cx="3028714" cy="902900"/>
            <a:chOff x="4825986" y="5030534"/>
            <a:chExt cx="3028952" cy="821194"/>
          </a:xfrm>
        </p:grpSpPr>
        <p:sp>
          <p:nvSpPr>
            <p:cNvPr id="16" name="文本占位符 56"/>
            <p:cNvSpPr txBox="1"/>
            <p:nvPr/>
          </p:nvSpPr>
          <p:spPr>
            <a:xfrm>
              <a:off x="5378243" y="5030534"/>
              <a:ext cx="1924201" cy="397345"/>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defRPr/>
              </a:pPr>
              <a:r>
                <a:rPr lang="zh-CN" altLang="en-US" dirty="0">
                  <a:solidFill>
                    <a:sysClr val="window" lastClr="FFFFFF"/>
                  </a:solidFill>
                  <a:latin typeface="Arial" panose="020B0604020202020204"/>
                  <a:ea typeface="微软雅黑" panose="020B0503020204020204" charset="-122"/>
                </a:rPr>
                <a:t>汇报人：贾孝良</a:t>
              </a:r>
              <a:endParaRPr lang="zh-CN" altLang="en-US" dirty="0">
                <a:solidFill>
                  <a:sysClr val="window" lastClr="FFFFFF"/>
                </a:solidFill>
                <a:latin typeface="Arial" panose="020B0604020202020204"/>
                <a:ea typeface="微软雅黑" panose="020B0503020204020204" charset="-122"/>
              </a:endParaRPr>
            </a:p>
          </p:txBody>
        </p:sp>
        <p:sp>
          <p:nvSpPr>
            <p:cNvPr id="3" name="文本占位符 13"/>
            <p:cNvSpPr txBox="1"/>
            <p:nvPr/>
          </p:nvSpPr>
          <p:spPr>
            <a:xfrm>
              <a:off x="4825986" y="5555457"/>
              <a:ext cx="3028952" cy="29627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Text" lastClr="000000"/>
                  </a:solidFill>
                  <a:latin typeface="Arial" panose="020B0604020202020204"/>
                  <a:ea typeface="微软雅黑" panose="020B0503020204020204" charset="-122"/>
                </a:rPr>
                <a:t> 2022 / 05 / 19</a:t>
              </a:r>
              <a:endParaRPr lang="zh-CN" altLang="en-US" dirty="0">
                <a:solidFill>
                  <a:sysClr val="windowText" lastClr="000000"/>
                </a:solidFill>
                <a:latin typeface="Arial" panose="020B0604020202020204"/>
                <a:ea typeface="微软雅黑" panose="020B0503020204020204" charset="-122"/>
              </a:endParaRPr>
            </a:p>
          </p:txBody>
        </p:sp>
      </p:grpSp>
    </p:spTree>
  </p:cSld>
  <p:clrMapOvr>
    <a:masterClrMapping/>
  </p:clrMapOvr>
  <p:transition spd="slow" advClick="0" advTm="1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anim calcmode="lin" valueType="num">
                                      <p:cBhvr>
                                        <p:cTn id="10" dur="500" fill="hold"/>
                                        <p:tgtEl>
                                          <p:spTgt spid="13"/>
                                        </p:tgtEl>
                                        <p:attrNameLst>
                                          <p:attrName>ppt_x</p:attrName>
                                        </p:attrNameLst>
                                      </p:cBhvr>
                                      <p:tavLst>
                                        <p:tav tm="0">
                                          <p:val>
                                            <p:fltVal val="0.5"/>
                                          </p:val>
                                        </p:tav>
                                        <p:tav tm="100000">
                                          <p:val>
                                            <p:strVal val="#ppt_x"/>
                                          </p:val>
                                        </p:tav>
                                      </p:tavLst>
                                    </p:anim>
                                    <p:anim calcmode="lin" valueType="num">
                                      <p:cBhvr>
                                        <p:cTn id="11" dur="500" fill="hold"/>
                                        <p:tgtEl>
                                          <p:spTgt spid="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610404" y="6583649"/>
            <a:ext cx="3012363" cy="246221"/>
          </a:xfrm>
          <a:prstGeom prst="rect">
            <a:avLst/>
          </a:prstGeom>
          <a:noFill/>
        </p:spPr>
        <p:txBody>
          <a:bodyPr wrap="none" rtlCol="0">
            <a:spAutoFit/>
          </a:bodyPr>
          <a:lstStyle/>
          <a:p>
            <a:pPr marR="0" indent="0" algn="r" defTabSz="914400" fontAlgn="auto">
              <a:lnSpc>
                <a:spcPct val="100000"/>
              </a:lnSpc>
              <a:spcBef>
                <a:spcPts val="0"/>
              </a:spcBef>
              <a:spcAft>
                <a:spcPts val="0"/>
              </a:spcAft>
              <a:buClrTx/>
              <a:buSzTx/>
              <a:buFontTx/>
              <a:buNone/>
              <a:defRPr/>
            </a:pPr>
            <a:r>
              <a:rPr kumimoji="0" lang="en-US" altLang="zh-CN" sz="1000" b="0" i="0" kern="1200" cap="none" spc="300" normalizeH="0" baseline="0" noProof="0" dirty="0">
                <a:solidFill>
                  <a:prstClr val="white"/>
                </a:solidFill>
                <a:latin typeface="微软雅黑" panose="020B0503020204020204" charset="-122"/>
                <a:ea typeface="微软雅黑" panose="020B0503020204020204" charset="-122"/>
                <a:cs typeface="Arial" panose="020B0604020202020204" pitchFamily="34" charset="0"/>
              </a:rPr>
              <a:t>Tsinghua University of China</a:t>
            </a:r>
            <a:endParaRPr kumimoji="0" lang="zh-CN" altLang="en-US" sz="1000" b="0" i="0" kern="1200" cap="none" spc="300" normalizeH="0" baseline="0" noProof="0" dirty="0">
              <a:solidFill>
                <a:prstClr val="white"/>
              </a:solidFill>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charset="-122"/>
                <a:ea typeface="微软雅黑" panose="020B050302020402020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charset="-122"/>
              <a:ea typeface="微软雅黑" panose="020B0503020204020204" charset="-122"/>
              <a:cs typeface="+mn-cs"/>
            </a:endParaRPr>
          </a:p>
        </p:txBody>
      </p:sp>
      <p:sp>
        <p:nvSpPr>
          <p:cNvPr id="41" name="矩形 40"/>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2" name="文本框 41"/>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kern="1200" cap="none" spc="600" normalizeH="0" baseline="0" noProof="0" dirty="0">
              <a:solidFill>
                <a:prstClr val="white"/>
              </a:solidFill>
              <a:latin typeface="微软雅黑" panose="020B0503020204020204" charset="-122"/>
              <a:ea typeface="微软雅黑" panose="020B0503020204020204" charset="-122"/>
              <a:cs typeface="+mn-cs"/>
            </a:endParaRPr>
          </a:p>
        </p:txBody>
      </p:sp>
      <p:sp>
        <p:nvSpPr>
          <p:cNvPr id="43" name="文本框 42"/>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charset="-122"/>
              <a:cs typeface="Arial" panose="020B0604020202020204" pitchFamily="34" charset="0"/>
            </a:endParaRPr>
          </a:p>
        </p:txBody>
      </p:sp>
      <p:cxnSp>
        <p:nvCxnSpPr>
          <p:cNvPr id="45" name="直接连接符 4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6" name="组合 45"/>
          <p:cNvGrpSpPr/>
          <p:nvPr/>
        </p:nvGrpSpPr>
        <p:grpSpPr>
          <a:xfrm>
            <a:off x="203760" y="159728"/>
            <a:ext cx="647578" cy="619478"/>
            <a:chOff x="178632" y="159728"/>
            <a:chExt cx="647578" cy="619478"/>
          </a:xfrm>
        </p:grpSpPr>
        <p:sp>
          <p:nvSpPr>
            <p:cNvPr id="47" name="椭圆 4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标题占位符 1"/>
          <p:cNvSpPr txBox="1"/>
          <p:nvPr/>
        </p:nvSpPr>
        <p:spPr>
          <a:xfrm>
            <a:off x="965200" y="-100330"/>
            <a:ext cx="921639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2600" b="1" dirty="0">
                <a:solidFill>
                  <a:sysClr val="windowText" lastClr="000000"/>
                </a:solidFill>
                <a:latin typeface="Arial" panose="020B0604020202020204"/>
                <a:ea typeface="微软雅黑" panose="020B0503020204020204" charset="-122"/>
              </a:rPr>
              <a:t>作者相关信息</a:t>
            </a:r>
            <a:endParaRPr lang="zh-CN" altLang="en-US" sz="2600" b="1" dirty="0">
              <a:solidFill>
                <a:sysClr val="windowText" lastClr="000000"/>
              </a:solidFill>
              <a:latin typeface="Arial" panose="020B0604020202020204"/>
              <a:ea typeface="微软雅黑" panose="020B0503020204020204" charset="-122"/>
            </a:endParaRPr>
          </a:p>
        </p:txBody>
      </p:sp>
      <p:sp>
        <p:nvSpPr>
          <p:cNvPr id="4" name="文本框 3"/>
          <p:cNvSpPr txBox="1"/>
          <p:nvPr/>
        </p:nvSpPr>
        <p:spPr>
          <a:xfrm>
            <a:off x="3135630" y="1587500"/>
            <a:ext cx="8148320" cy="2030095"/>
          </a:xfrm>
          <a:prstGeom prst="rect">
            <a:avLst/>
          </a:prstGeom>
          <a:noFill/>
        </p:spPr>
        <p:txBody>
          <a:bodyPr wrap="square" rtlCol="0" anchor="t">
            <a:spAutoFit/>
          </a:bodyPr>
          <a:p>
            <a:r>
              <a:rPr b="1">
                <a:latin typeface="微软雅黑" panose="020B0503020204020204" charset="-122"/>
                <a:ea typeface="微软雅黑" panose="020B0503020204020204" charset="-122"/>
                <a:cs typeface="微软雅黑" panose="020B0503020204020204" charset="-122"/>
              </a:rPr>
              <a:t>郑哲东</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r>
              <a:rPr lang="zh-CN">
                <a:latin typeface="微软雅黑" panose="020B0503020204020204" charset="-122"/>
                <a:ea typeface="微软雅黑" panose="020B0503020204020204" charset="-122"/>
                <a:cs typeface="微软雅黑" panose="020B0503020204020204" charset="-122"/>
              </a:rPr>
              <a:t>目前是新加坡国立大学，计算机学院博士后，引用达</a:t>
            </a:r>
            <a:r>
              <a:rPr lang="en-US" altLang="zh-CN">
                <a:latin typeface="微软雅黑" panose="020B0503020204020204" charset="-122"/>
                <a:ea typeface="微软雅黑" panose="020B0503020204020204" charset="-122"/>
                <a:cs typeface="微软雅黑" panose="020B0503020204020204" charset="-122"/>
              </a:rPr>
              <a:t>1682</a:t>
            </a:r>
            <a:r>
              <a:rPr lang="zh-CN" altLang="en-US">
                <a:latin typeface="微软雅黑" panose="020B0503020204020204" charset="-122"/>
                <a:ea typeface="微软雅黑" panose="020B0503020204020204" charset="-122"/>
                <a:cs typeface="微软雅黑" panose="020B0503020204020204" charset="-122"/>
              </a:rPr>
              <a:t>次</a:t>
            </a:r>
            <a:r>
              <a:rPr lang="zh-CN">
                <a:latin typeface="微软雅黑" panose="020B0503020204020204" charset="-122"/>
                <a:ea typeface="微软雅黑" panose="020B0503020204020204" charset="-122"/>
                <a:cs typeface="微软雅黑" panose="020B0503020204020204" charset="-122"/>
              </a:rPr>
              <a:t>。</a:t>
            </a:r>
            <a:endParaRPr lang="zh-CN">
              <a:latin typeface="微软雅黑" panose="020B0503020204020204" charset="-122"/>
              <a:ea typeface="微软雅黑" panose="020B0503020204020204" charset="-122"/>
              <a:cs typeface="微软雅黑" panose="020B0503020204020204" charset="-122"/>
            </a:endParaRPr>
          </a:p>
          <a:p>
            <a:r>
              <a:rPr lang="zh-CN">
                <a:latin typeface="微软雅黑" panose="020B0503020204020204" charset="-122"/>
                <a:ea typeface="微软雅黑" panose="020B0503020204020204" charset="-122"/>
                <a:cs typeface="微软雅黑" panose="020B0503020204020204" charset="-122"/>
              </a:rPr>
              <a:t>2021年获得</a:t>
            </a:r>
            <a:r>
              <a:rPr lang="zh-CN">
                <a:latin typeface="微软雅黑" panose="020B0503020204020204" charset="-122"/>
                <a:ea typeface="微软雅黑" panose="020B0503020204020204" charset="-122"/>
                <a:cs typeface="微软雅黑" panose="020B0503020204020204" charset="-122"/>
                <a:sym typeface="+mn-ea"/>
              </a:rPr>
              <a:t>悉尼科技大学</a:t>
            </a:r>
            <a:r>
              <a:rPr lang="zh-CN">
                <a:latin typeface="微软雅黑" panose="020B0503020204020204" charset="-122"/>
                <a:ea typeface="微软雅黑" panose="020B0503020204020204" charset="-122"/>
                <a:cs typeface="微软雅黑" panose="020B0503020204020204" charset="-122"/>
              </a:rPr>
              <a:t>博士学位。</a:t>
            </a:r>
            <a:endParaRPr lang="zh-CN">
              <a:latin typeface="微软雅黑" panose="020B0503020204020204" charset="-122"/>
              <a:ea typeface="微软雅黑" panose="020B0503020204020204" charset="-122"/>
              <a:cs typeface="微软雅黑" panose="020B0503020204020204" charset="-122"/>
            </a:endParaRPr>
          </a:p>
          <a:p>
            <a:r>
              <a:rPr lang="zh-CN">
                <a:latin typeface="微软雅黑" panose="020B0503020204020204" charset="-122"/>
                <a:ea typeface="微软雅黑" panose="020B0503020204020204" charset="-122"/>
                <a:cs typeface="微软雅黑" panose="020B0503020204020204" charset="-122"/>
              </a:rPr>
              <a:t>2016年获得</a:t>
            </a:r>
            <a:r>
              <a:rPr lang="zh-CN">
                <a:latin typeface="微软雅黑" panose="020B0503020204020204" charset="-122"/>
                <a:ea typeface="微软雅黑" panose="020B0503020204020204" charset="-122"/>
                <a:cs typeface="微软雅黑" panose="020B0503020204020204" charset="-122"/>
                <a:sym typeface="+mn-ea"/>
              </a:rPr>
              <a:t>复旦大学</a:t>
            </a:r>
            <a:r>
              <a:rPr lang="zh-CN">
                <a:latin typeface="微软雅黑" panose="020B0503020204020204" charset="-122"/>
                <a:ea typeface="微软雅黑" panose="020B0503020204020204" charset="-122"/>
                <a:cs typeface="微软雅黑" panose="020B0503020204020204" charset="-122"/>
              </a:rPr>
              <a:t>学士学位。</a:t>
            </a:r>
            <a:endParaRPr lang="zh-CN">
              <a:latin typeface="微软雅黑" panose="020B0503020204020204" charset="-122"/>
              <a:ea typeface="微软雅黑" panose="020B0503020204020204" charset="-122"/>
              <a:cs typeface="微软雅黑" panose="020B0503020204020204" charset="-122"/>
            </a:endParaRPr>
          </a:p>
          <a:p>
            <a:endParaRPr lang="zh-CN">
              <a:latin typeface="微软雅黑" panose="020B0503020204020204" charset="-122"/>
              <a:ea typeface="微软雅黑" panose="020B0503020204020204" charset="-122"/>
              <a:cs typeface="微软雅黑" panose="020B0503020204020204" charset="-122"/>
            </a:endParaRPr>
          </a:p>
          <a:p>
            <a:r>
              <a:rPr lang="zh-CN">
                <a:latin typeface="微软雅黑" panose="020B0503020204020204" charset="-122"/>
                <a:ea typeface="微软雅黑" panose="020B0503020204020204" charset="-122"/>
                <a:cs typeface="微软雅黑" panose="020B0503020204020204" charset="-122"/>
              </a:rPr>
              <a:t>研究兴趣包括用于图像检索的鲁棒学习、用于数据增强的生成学习和无监督域适应</a:t>
            </a:r>
            <a:endParaRPr lang="zh-CN">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3136265" y="3879850"/>
            <a:ext cx="8147685" cy="1753235"/>
          </a:xfrm>
          <a:prstGeom prst="rect">
            <a:avLst/>
          </a:prstGeom>
          <a:noFill/>
        </p:spPr>
        <p:txBody>
          <a:bodyPr wrap="square" rtlCol="0" anchor="t">
            <a:spAutoFit/>
          </a:bodyPr>
          <a:p>
            <a:r>
              <a:rPr b="1">
                <a:latin typeface="微软雅黑" panose="020B0503020204020204" charset="-122"/>
                <a:ea typeface="微软雅黑" panose="020B0503020204020204" charset="-122"/>
                <a:cs typeface="微软雅黑" panose="020B0503020204020204" charset="-122"/>
              </a:rPr>
              <a:t>杨易</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r>
              <a:rPr lang="en-US" altLang="zh-CN">
                <a:latin typeface="微软雅黑" panose="020B0503020204020204" charset="-122"/>
                <a:ea typeface="微软雅黑" panose="020B0503020204020204" charset="-122"/>
                <a:cs typeface="微软雅黑" panose="020B0503020204020204" charset="-122"/>
                <a:sym typeface="+mn-ea"/>
              </a:rPr>
              <a:t>2015</a:t>
            </a:r>
            <a:r>
              <a:rPr lang="zh-CN" altLang="en-US">
                <a:latin typeface="微软雅黑" panose="020B0503020204020204" charset="-122"/>
                <a:ea typeface="微软雅黑" panose="020B0503020204020204" charset="-122"/>
                <a:cs typeface="微软雅黑" panose="020B0503020204020204" charset="-122"/>
                <a:sym typeface="+mn-ea"/>
              </a:rPr>
              <a:t>年加入</a:t>
            </a:r>
            <a:r>
              <a:rPr lang="zh-CN">
                <a:latin typeface="微软雅黑" panose="020B0503020204020204" charset="-122"/>
                <a:ea typeface="微软雅黑" panose="020B0503020204020204" charset="-122"/>
                <a:cs typeface="微软雅黑" panose="020B0503020204020204" charset="-122"/>
                <a:sym typeface="+mn-ea"/>
              </a:rPr>
              <a:t>悉尼科技大学，教授，引用达</a:t>
            </a:r>
            <a:r>
              <a:rPr lang="en-US" altLang="zh-CN">
                <a:latin typeface="微软雅黑" panose="020B0503020204020204" charset="-122"/>
                <a:ea typeface="微软雅黑" panose="020B0503020204020204" charset="-122"/>
                <a:cs typeface="微软雅黑" panose="020B0503020204020204" charset="-122"/>
                <a:sym typeface="+mn-ea"/>
              </a:rPr>
              <a:t>13212</a:t>
            </a:r>
            <a:r>
              <a:rPr lang="zh-CN" altLang="en-US">
                <a:latin typeface="微软雅黑" panose="020B0503020204020204" charset="-122"/>
                <a:ea typeface="微软雅黑" panose="020B0503020204020204" charset="-122"/>
                <a:cs typeface="微软雅黑" panose="020B0503020204020204" charset="-122"/>
                <a:sym typeface="+mn-ea"/>
              </a:rPr>
              <a:t>次。</a:t>
            </a:r>
            <a:endParaRPr lang="zh-CN" altLang="en-US">
              <a:latin typeface="微软雅黑" panose="020B0503020204020204" charset="-122"/>
              <a:ea typeface="微软雅黑" panose="020B0503020204020204" charset="-122"/>
              <a:cs typeface="微软雅黑" panose="020B0503020204020204" charset="-122"/>
              <a:sym typeface="+mn-ea"/>
            </a:endParaRPr>
          </a:p>
          <a:p>
            <a:r>
              <a:rPr lang="zh-CN" altLang="en-US">
                <a:latin typeface="微软雅黑" panose="020B0503020204020204" charset="-122"/>
                <a:ea typeface="微软雅黑" panose="020B0503020204020204" charset="-122"/>
                <a:cs typeface="微软雅黑" panose="020B0503020204020204" charset="-122"/>
                <a:sym typeface="+mn-ea"/>
              </a:rPr>
              <a:t>2010年获得浙江大学计算机科学博士学位。</a:t>
            </a:r>
            <a:endParaRPr lang="zh-CN" altLang="en-US">
              <a:latin typeface="微软雅黑" panose="020B0503020204020204" charset="-122"/>
              <a:ea typeface="微软雅黑" panose="020B0503020204020204" charset="-122"/>
              <a:cs typeface="微软雅黑" panose="020B0503020204020204" charset="-122"/>
              <a:sym typeface="+mn-ea"/>
            </a:endParaRPr>
          </a:p>
          <a:p>
            <a:endParaRPr lang="zh-CN" altLang="en-US">
              <a:latin typeface="微软雅黑" panose="020B0503020204020204" charset="-122"/>
              <a:ea typeface="微软雅黑" panose="020B0503020204020204" charset="-122"/>
              <a:cs typeface="微软雅黑" panose="020B0503020204020204" charset="-122"/>
              <a:sym typeface="+mn-ea"/>
            </a:endParaRPr>
          </a:p>
          <a:p>
            <a:r>
              <a:rPr lang="zh-CN" altLang="en-US">
                <a:latin typeface="微软雅黑" panose="020B0503020204020204" charset="-122"/>
                <a:ea typeface="微软雅黑" panose="020B0503020204020204" charset="-122"/>
                <a:cs typeface="微软雅黑" panose="020B0503020204020204" charset="-122"/>
                <a:sym typeface="+mn-ea"/>
              </a:rPr>
              <a:t>研究兴趣包括机器学习及其在多媒体内容分析和计算机视觉中的应用，例如多媒体索引和检索。</a:t>
            </a:r>
            <a:endParaRPr lang="zh-CN" altLang="en-US">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0" y="6201410"/>
            <a:ext cx="12192635" cy="368300"/>
          </a:xfrm>
          <a:prstGeom prst="rect">
            <a:avLst/>
          </a:prstGeom>
          <a:noFill/>
        </p:spPr>
        <p:txBody>
          <a:bodyPr wrap="square" rtlCol="0" anchor="t">
            <a:spAutoFit/>
          </a:bodyPr>
          <a:p>
            <a:r>
              <a:rPr lang="zh-CN" altLang="en-US"/>
              <a:t>Rectifying pseudo label learning via uncertainty estimation for domain adaptive semantic segmentation</a:t>
            </a:r>
            <a:r>
              <a:rPr lang="en-US" altLang="zh-CN"/>
              <a:t>. IJCV2021</a:t>
            </a:r>
            <a:endParaRPr lang="en-US" altLang="zh-CN"/>
          </a:p>
        </p:txBody>
      </p:sp>
      <p:pic>
        <p:nvPicPr>
          <p:cNvPr id="102" name="图片 101"/>
          <p:cNvPicPr/>
          <p:nvPr/>
        </p:nvPicPr>
        <p:blipFill>
          <a:blip r:embed="rId2"/>
          <a:stretch>
            <a:fillRect/>
          </a:stretch>
        </p:blipFill>
        <p:spPr>
          <a:xfrm>
            <a:off x="1046480" y="1587500"/>
            <a:ext cx="1941830" cy="2023110"/>
          </a:xfrm>
          <a:prstGeom prst="rect">
            <a:avLst/>
          </a:prstGeom>
          <a:noFill/>
          <a:ln w="9525">
            <a:noFill/>
          </a:ln>
        </p:spPr>
      </p:pic>
      <p:pic>
        <p:nvPicPr>
          <p:cNvPr id="103" name="图片 102"/>
          <p:cNvPicPr/>
          <p:nvPr/>
        </p:nvPicPr>
        <p:blipFill>
          <a:blip r:embed="rId3"/>
          <a:stretch>
            <a:fillRect/>
          </a:stretch>
        </p:blipFill>
        <p:spPr>
          <a:xfrm>
            <a:off x="1046480" y="3879850"/>
            <a:ext cx="1941830" cy="205994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610404" y="6583649"/>
            <a:ext cx="3012363" cy="246221"/>
          </a:xfrm>
          <a:prstGeom prst="rect">
            <a:avLst/>
          </a:prstGeom>
          <a:noFill/>
        </p:spPr>
        <p:txBody>
          <a:bodyPr wrap="none" rtlCol="0">
            <a:spAutoFit/>
          </a:bodyPr>
          <a:lstStyle/>
          <a:p>
            <a:pPr marR="0" indent="0" algn="r" defTabSz="914400" fontAlgn="auto">
              <a:lnSpc>
                <a:spcPct val="100000"/>
              </a:lnSpc>
              <a:spcBef>
                <a:spcPts val="0"/>
              </a:spcBef>
              <a:spcAft>
                <a:spcPts val="0"/>
              </a:spcAft>
              <a:buClrTx/>
              <a:buSzTx/>
              <a:buFontTx/>
              <a:buNone/>
              <a:defRPr/>
            </a:pPr>
            <a:r>
              <a:rPr kumimoji="0" lang="en-US" altLang="zh-CN" sz="1000" b="0" i="0" kern="1200" cap="none" spc="300" normalizeH="0" baseline="0" noProof="0" dirty="0">
                <a:solidFill>
                  <a:prstClr val="white"/>
                </a:solidFill>
                <a:latin typeface="微软雅黑" panose="020B0503020204020204" charset="-122"/>
                <a:ea typeface="微软雅黑" panose="020B0503020204020204" charset="-122"/>
                <a:cs typeface="Arial" panose="020B0604020202020204" pitchFamily="34" charset="0"/>
              </a:rPr>
              <a:t>Tsinghua University of China</a:t>
            </a:r>
            <a:endParaRPr kumimoji="0" lang="zh-CN" altLang="en-US" sz="1000" b="0" i="0" kern="1200" cap="none" spc="300" normalizeH="0" baseline="0" noProof="0" dirty="0">
              <a:solidFill>
                <a:prstClr val="white"/>
              </a:solidFill>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charset="-122"/>
                <a:ea typeface="微软雅黑" panose="020B050302020402020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charset="-122"/>
              <a:ea typeface="微软雅黑" panose="020B0503020204020204" charset="-122"/>
              <a:cs typeface="+mn-cs"/>
            </a:endParaRPr>
          </a:p>
        </p:txBody>
      </p:sp>
      <p:sp>
        <p:nvSpPr>
          <p:cNvPr id="41" name="矩形 40"/>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2" name="文本框 41"/>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kern="1200" cap="none" spc="600" normalizeH="0" baseline="0" noProof="0" dirty="0">
              <a:solidFill>
                <a:prstClr val="white"/>
              </a:solidFill>
              <a:latin typeface="微软雅黑" panose="020B0503020204020204" charset="-122"/>
              <a:ea typeface="微软雅黑" panose="020B0503020204020204" charset="-122"/>
              <a:cs typeface="+mn-cs"/>
            </a:endParaRPr>
          </a:p>
        </p:txBody>
      </p:sp>
      <p:sp>
        <p:nvSpPr>
          <p:cNvPr id="43" name="文本框 42"/>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charset="-122"/>
              <a:cs typeface="Arial" panose="020B0604020202020204" pitchFamily="34" charset="0"/>
            </a:endParaRPr>
          </a:p>
        </p:txBody>
      </p:sp>
      <p:cxnSp>
        <p:nvCxnSpPr>
          <p:cNvPr id="45" name="直接连接符 4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6" name="组合 45"/>
          <p:cNvGrpSpPr/>
          <p:nvPr/>
        </p:nvGrpSpPr>
        <p:grpSpPr>
          <a:xfrm>
            <a:off x="203760" y="159728"/>
            <a:ext cx="647578" cy="619478"/>
            <a:chOff x="178632" y="159728"/>
            <a:chExt cx="647578" cy="619478"/>
          </a:xfrm>
        </p:grpSpPr>
        <p:sp>
          <p:nvSpPr>
            <p:cNvPr id="47" name="椭圆 4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标题占位符 1"/>
          <p:cNvSpPr txBox="1"/>
          <p:nvPr/>
        </p:nvSpPr>
        <p:spPr>
          <a:xfrm>
            <a:off x="965200" y="-100330"/>
            <a:ext cx="921639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2600" b="1" dirty="0">
                <a:solidFill>
                  <a:sysClr val="windowText" lastClr="000000"/>
                </a:solidFill>
                <a:latin typeface="Arial" panose="020B0604020202020204"/>
                <a:ea typeface="微软雅黑" panose="020B0503020204020204" charset="-122"/>
              </a:rPr>
              <a:t>作者相关信息</a:t>
            </a:r>
            <a:endParaRPr lang="zh-CN" altLang="en-US" sz="2600" b="1" dirty="0">
              <a:solidFill>
                <a:sysClr val="windowText" lastClr="000000"/>
              </a:solidFill>
              <a:latin typeface="Arial" panose="020B0604020202020204"/>
              <a:ea typeface="微软雅黑" panose="020B0503020204020204" charset="-122"/>
            </a:endParaRPr>
          </a:p>
        </p:txBody>
      </p:sp>
      <p:sp>
        <p:nvSpPr>
          <p:cNvPr id="3" name="文本框 2"/>
          <p:cNvSpPr txBox="1"/>
          <p:nvPr/>
        </p:nvSpPr>
        <p:spPr>
          <a:xfrm>
            <a:off x="0" y="6201410"/>
            <a:ext cx="12192635" cy="368300"/>
          </a:xfrm>
          <a:prstGeom prst="rect">
            <a:avLst/>
          </a:prstGeom>
          <a:noFill/>
        </p:spPr>
        <p:txBody>
          <a:bodyPr wrap="square" rtlCol="0" anchor="t">
            <a:spAutoFit/>
          </a:bodyPr>
          <a:p>
            <a:r>
              <a:rPr lang="zh-CN" altLang="en-US"/>
              <a:t>Rectifying pseudo label learning via uncertainty estimation for domain adaptive semantic segmentation</a:t>
            </a:r>
            <a:r>
              <a:rPr lang="en-US" altLang="zh-CN"/>
              <a:t>. IJCV2021</a:t>
            </a:r>
            <a:endParaRPr lang="en-US" altLang="zh-CN"/>
          </a:p>
        </p:txBody>
      </p:sp>
      <p:pic>
        <p:nvPicPr>
          <p:cNvPr id="2" name="图片 1"/>
          <p:cNvPicPr>
            <a:picLocks noChangeAspect="1"/>
          </p:cNvPicPr>
          <p:nvPr/>
        </p:nvPicPr>
        <p:blipFill>
          <a:blip r:embed="rId2"/>
          <a:stretch>
            <a:fillRect/>
          </a:stretch>
        </p:blipFill>
        <p:spPr>
          <a:xfrm>
            <a:off x="7970520" y="1550035"/>
            <a:ext cx="3448685" cy="1715135"/>
          </a:xfrm>
          <a:prstGeom prst="rect">
            <a:avLst/>
          </a:prstGeom>
        </p:spPr>
      </p:pic>
      <p:pic>
        <p:nvPicPr>
          <p:cNvPr id="6" name="图片 5"/>
          <p:cNvPicPr>
            <a:picLocks noChangeAspect="1"/>
          </p:cNvPicPr>
          <p:nvPr/>
        </p:nvPicPr>
        <p:blipFill>
          <a:blip r:embed="rId3"/>
          <a:stretch>
            <a:fillRect/>
          </a:stretch>
        </p:blipFill>
        <p:spPr>
          <a:xfrm>
            <a:off x="7970520" y="3462020"/>
            <a:ext cx="3448685" cy="1638300"/>
          </a:xfrm>
          <a:prstGeom prst="rect">
            <a:avLst/>
          </a:prstGeom>
        </p:spPr>
      </p:pic>
      <p:pic>
        <p:nvPicPr>
          <p:cNvPr id="8" name="图片 7"/>
          <p:cNvPicPr>
            <a:picLocks noChangeAspect="1"/>
          </p:cNvPicPr>
          <p:nvPr/>
        </p:nvPicPr>
        <p:blipFill>
          <a:blip r:embed="rId4"/>
          <a:stretch>
            <a:fillRect/>
          </a:stretch>
        </p:blipFill>
        <p:spPr>
          <a:xfrm>
            <a:off x="4155440" y="3462020"/>
            <a:ext cx="3448685" cy="1638300"/>
          </a:xfrm>
          <a:prstGeom prst="rect">
            <a:avLst/>
          </a:prstGeom>
        </p:spPr>
      </p:pic>
      <p:pic>
        <p:nvPicPr>
          <p:cNvPr id="9" name="图片 8"/>
          <p:cNvPicPr>
            <a:picLocks noChangeAspect="1"/>
          </p:cNvPicPr>
          <p:nvPr/>
        </p:nvPicPr>
        <p:blipFill>
          <a:blip r:embed="rId5"/>
          <a:stretch>
            <a:fillRect/>
          </a:stretch>
        </p:blipFill>
        <p:spPr>
          <a:xfrm>
            <a:off x="4155440" y="1550035"/>
            <a:ext cx="3448050" cy="1714500"/>
          </a:xfrm>
          <a:prstGeom prst="rect">
            <a:avLst/>
          </a:prstGeom>
        </p:spPr>
      </p:pic>
      <p:sp>
        <p:nvSpPr>
          <p:cNvPr id="10" name="文本框 9"/>
          <p:cNvSpPr txBox="1"/>
          <p:nvPr/>
        </p:nvSpPr>
        <p:spPr>
          <a:xfrm>
            <a:off x="503555" y="1982470"/>
            <a:ext cx="3420745" cy="398780"/>
          </a:xfrm>
          <a:prstGeom prst="rect">
            <a:avLst/>
          </a:prstGeom>
          <a:noFill/>
        </p:spPr>
        <p:txBody>
          <a:bodyPr wrap="square" rtlCol="0" anchor="t">
            <a:spAutoFit/>
          </a:bodyPr>
          <a:p>
            <a:r>
              <a:rPr lang="zh-CN" altLang="en-US" sz="2000" b="1"/>
              <a:t>悉尼科技大学ReLER实验室</a:t>
            </a:r>
            <a:endParaRPr lang="zh-CN" altLang="en-US" sz="2000" b="1"/>
          </a:p>
        </p:txBody>
      </p:sp>
      <p:sp>
        <p:nvSpPr>
          <p:cNvPr id="11" name="文本框 10"/>
          <p:cNvSpPr txBox="1"/>
          <p:nvPr/>
        </p:nvSpPr>
        <p:spPr>
          <a:xfrm>
            <a:off x="838835" y="3039110"/>
            <a:ext cx="2654300" cy="2061210"/>
          </a:xfrm>
          <a:prstGeom prst="rect">
            <a:avLst/>
          </a:prstGeom>
          <a:noFill/>
        </p:spPr>
        <p:txBody>
          <a:bodyPr wrap="square" rtlCol="0">
            <a:spAutoFit/>
          </a:bodyPr>
          <a:p>
            <a:r>
              <a:rPr lang="en-US" altLang="zh-CN" sz="2000">
                <a:sym typeface="+mn-ea"/>
              </a:rPr>
              <a:t>2020</a:t>
            </a:r>
            <a:r>
              <a:rPr lang="zh-CN" altLang="en-US" sz="2000">
                <a:sym typeface="+mn-ea"/>
              </a:rPr>
              <a:t>年成果：</a:t>
            </a:r>
            <a:endParaRPr lang="zh-CN" altLang="en-US" sz="2000">
              <a:sym typeface="+mn-ea"/>
            </a:endParaRPr>
          </a:p>
          <a:p>
            <a:endParaRPr lang="zh-CN" altLang="en-US"/>
          </a:p>
          <a:p>
            <a:pPr marL="285750" indent="-285750">
              <a:buFont typeface="Wingdings" panose="05000000000000000000" charset="0"/>
              <a:buChar char="p"/>
            </a:pPr>
            <a:r>
              <a:rPr lang="zh-CN" altLang="en-US"/>
              <a:t>4篇</a:t>
            </a:r>
            <a:r>
              <a:rPr lang="en-US" altLang="zh-CN"/>
              <a:t> </a:t>
            </a:r>
            <a:r>
              <a:rPr lang="zh-CN" altLang="en-US"/>
              <a:t>NeurIPS 2020</a:t>
            </a:r>
            <a:endParaRPr lang="zh-CN" altLang="en-US"/>
          </a:p>
          <a:p>
            <a:pPr marL="285750" indent="-285750">
              <a:buFont typeface="Wingdings" panose="05000000000000000000" charset="0"/>
              <a:buChar char="p"/>
            </a:pPr>
            <a:r>
              <a:rPr lang="zh-CN" altLang="en-US"/>
              <a:t>2篇</a:t>
            </a:r>
            <a:r>
              <a:rPr lang="en-US" altLang="zh-CN"/>
              <a:t> </a:t>
            </a:r>
            <a:r>
              <a:rPr lang="zh-CN" altLang="en-US"/>
              <a:t>ACMMM 2020</a:t>
            </a:r>
            <a:endParaRPr lang="zh-CN" altLang="en-US"/>
          </a:p>
          <a:p>
            <a:pPr marL="285750" indent="-285750">
              <a:buFont typeface="Wingdings" panose="05000000000000000000" charset="0"/>
              <a:buChar char="p"/>
            </a:pPr>
            <a:r>
              <a:rPr lang="zh-CN" altLang="en-US"/>
              <a:t>8篇</a:t>
            </a:r>
            <a:r>
              <a:rPr lang="en-US" altLang="zh-CN"/>
              <a:t> </a:t>
            </a:r>
            <a:r>
              <a:rPr lang="zh-CN" altLang="en-US"/>
              <a:t>ECCV 2020</a:t>
            </a:r>
            <a:endParaRPr lang="zh-CN" altLang="en-US"/>
          </a:p>
          <a:p>
            <a:pPr marL="285750" indent="-285750">
              <a:buFont typeface="Wingdings" panose="05000000000000000000" charset="0"/>
              <a:buChar char="p"/>
            </a:pPr>
            <a:r>
              <a:rPr lang="zh-CN" altLang="en-US"/>
              <a:t>2篇</a:t>
            </a:r>
            <a:r>
              <a:rPr lang="en-US" altLang="zh-CN"/>
              <a:t> </a:t>
            </a:r>
            <a:r>
              <a:rPr lang="zh-CN" altLang="en-US"/>
              <a:t>IJCAI 2020</a:t>
            </a:r>
            <a:endParaRPr lang="zh-CN" altLang="en-US"/>
          </a:p>
          <a:p>
            <a:pPr marL="285750" indent="-285750">
              <a:buFont typeface="Wingdings" panose="05000000000000000000" charset="0"/>
              <a:buChar char="p"/>
            </a:pPr>
            <a:r>
              <a:rPr lang="zh-CN" altLang="en-US"/>
              <a:t>16篇</a:t>
            </a:r>
            <a:r>
              <a:rPr lang="en-US" altLang="zh-CN"/>
              <a:t> </a:t>
            </a:r>
            <a:r>
              <a:rPr lang="zh-CN" altLang="en-US"/>
              <a:t>CVPR 2020</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矩形 40"/>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2" name="文本框 4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cxnSp>
        <p:nvCxnSpPr>
          <p:cNvPr id="45" name="直接连接符 4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6" name="组合 45"/>
          <p:cNvGrpSpPr/>
          <p:nvPr/>
        </p:nvGrpSpPr>
        <p:grpSpPr>
          <a:xfrm>
            <a:off x="203760" y="159728"/>
            <a:ext cx="647578" cy="619478"/>
            <a:chOff x="178632" y="159728"/>
            <a:chExt cx="647578" cy="619478"/>
          </a:xfrm>
        </p:grpSpPr>
        <p:sp>
          <p:nvSpPr>
            <p:cNvPr id="47" name="椭圆 4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标题占位符 1"/>
          <p:cNvSpPr txBox="1"/>
          <p:nvPr/>
        </p:nvSpPr>
        <p:spPr>
          <a:xfrm>
            <a:off x="965200" y="-100330"/>
            <a:ext cx="921639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2600" b="1" dirty="0">
                <a:solidFill>
                  <a:sysClr val="windowText" lastClr="000000"/>
                </a:solidFill>
                <a:latin typeface="Arial" panose="020B0604020202020204"/>
                <a:ea typeface="微软雅黑" panose="020B0503020204020204" charset="-122"/>
              </a:rPr>
              <a:t>论文基本信息</a:t>
            </a:r>
            <a:endParaRPr lang="zh-CN" altLang="en-US" sz="2600" b="1" dirty="0">
              <a:solidFill>
                <a:sysClr val="windowText" lastClr="000000"/>
              </a:solidFill>
              <a:latin typeface="Arial" panose="020B0604020202020204"/>
              <a:ea typeface="微软雅黑" panose="020B0503020204020204" charset="-122"/>
            </a:endParaRPr>
          </a:p>
        </p:txBody>
      </p:sp>
      <p:sp>
        <p:nvSpPr>
          <p:cNvPr id="3" name="文本框 2"/>
          <p:cNvSpPr txBox="1"/>
          <p:nvPr/>
        </p:nvSpPr>
        <p:spPr>
          <a:xfrm>
            <a:off x="660400" y="1784985"/>
            <a:ext cx="11138535" cy="4030980"/>
          </a:xfrm>
          <a:prstGeom prst="rect">
            <a:avLst/>
          </a:prstGeom>
          <a:noFill/>
        </p:spPr>
        <p:txBody>
          <a:bodyPr wrap="square" rtlCol="0">
            <a:spAutoFit/>
          </a:bodyPr>
          <a:p>
            <a:pPr indent="0">
              <a:buFont typeface="Wingdings" panose="05000000000000000000" charset="0"/>
              <a:buNone/>
            </a:pPr>
            <a:r>
              <a:rPr lang="en-US" altLang="zh-CN" sz="2400">
                <a:latin typeface="微软雅黑" panose="020B0503020204020204" charset="-122"/>
                <a:ea typeface="微软雅黑" panose="020B0503020204020204" charset="-122"/>
                <a:cs typeface="微软雅黑" panose="020B0503020204020204" charset="-122"/>
              </a:rPr>
              <a:t>IJCV 2021</a:t>
            </a:r>
            <a:endParaRPr lang="zh-CN" altLang="en-US" sz="2400">
              <a:latin typeface="微软雅黑" panose="020B0503020204020204" charset="-122"/>
              <a:ea typeface="微软雅黑" panose="020B0503020204020204" charset="-122"/>
              <a:cs typeface="微软雅黑" panose="020B0503020204020204" charset="-122"/>
            </a:endParaRPr>
          </a:p>
          <a:p>
            <a:pPr indent="0">
              <a:buFont typeface="Wingdings" panose="05000000000000000000" charset="0"/>
              <a:buNone/>
            </a:pPr>
            <a:endParaRPr lang="zh-CN" altLang="en-US" sz="2400">
              <a:latin typeface="微软雅黑" panose="020B0503020204020204" charset="-122"/>
              <a:ea typeface="微软雅黑" panose="020B0503020204020204" charset="-122"/>
              <a:cs typeface="微软雅黑" panose="020B0503020204020204" charset="-122"/>
            </a:endParaRPr>
          </a:p>
          <a:p>
            <a:pPr indent="0">
              <a:buFont typeface="Wingdings" panose="05000000000000000000" charset="0"/>
              <a:buNone/>
            </a:pPr>
            <a:r>
              <a:rPr lang="zh-CN" altLang="en-US" sz="2400">
                <a:latin typeface="微软雅黑" panose="020B0503020204020204" charset="-122"/>
                <a:ea typeface="微软雅黑" panose="020B0503020204020204" charset="-122"/>
                <a:cs typeface="微软雅黑" panose="020B0503020204020204" charset="-122"/>
              </a:rPr>
              <a:t>下载链接：http://arxiv.org/pdf/2103.07531</a:t>
            </a:r>
            <a:endParaRPr lang="zh-CN" altLang="en-US" sz="24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Ø"/>
            </a:pPr>
            <a:endParaRPr lang="zh-CN" altLang="en-US" sz="2400">
              <a:latin typeface="微软雅黑" panose="020B0503020204020204" charset="-122"/>
              <a:ea typeface="微软雅黑" panose="020B0503020204020204" charset="-122"/>
              <a:cs typeface="微软雅黑" panose="020B0503020204020204" charset="-122"/>
            </a:endParaRPr>
          </a:p>
          <a:p>
            <a:pPr indent="0">
              <a:buFont typeface="Wingdings" panose="05000000000000000000" charset="0"/>
              <a:buNone/>
            </a:pPr>
            <a:r>
              <a:rPr lang="zh-CN" altLang="en-US" sz="2400">
                <a:latin typeface="微软雅黑" panose="020B0503020204020204" charset="-122"/>
                <a:ea typeface="微软雅黑" panose="020B0503020204020204" charset="-122"/>
                <a:cs typeface="微软雅黑" panose="020B0503020204020204" charset="-122"/>
                <a:sym typeface="+mn-ea"/>
              </a:rPr>
              <a:t>关键词：</a:t>
            </a:r>
            <a:endParaRPr lang="zh-CN" altLang="en-US" sz="2400">
              <a:latin typeface="微软雅黑" panose="020B0503020204020204" charset="-122"/>
              <a:ea typeface="微软雅黑" panose="020B0503020204020204" charset="-122"/>
              <a:cs typeface="微软雅黑" panose="020B0503020204020204" charset="-122"/>
              <a:sym typeface="+mn-ea"/>
            </a:endParaRPr>
          </a:p>
          <a:p>
            <a:pPr indent="0">
              <a:buFont typeface="Wingdings" panose="05000000000000000000" charset="0"/>
              <a:buNone/>
            </a:pPr>
            <a:endParaRPr lang="zh-CN" altLang="en-US" sz="2400">
              <a:latin typeface="微软雅黑" panose="020B0503020204020204" charset="-122"/>
              <a:ea typeface="微软雅黑" panose="020B0503020204020204" charset="-122"/>
              <a:cs typeface="微软雅黑" panose="020B0503020204020204" charset="-122"/>
              <a:sym typeface="+mn-ea"/>
            </a:endParaRPr>
          </a:p>
          <a:p>
            <a:pPr indent="0">
              <a:buFont typeface="Wingdings" panose="05000000000000000000" charset="0"/>
              <a:buNone/>
            </a:pPr>
            <a:r>
              <a:rPr lang="zh-CN" altLang="en-US" sz="2400">
                <a:sym typeface="+mn-ea"/>
              </a:rPr>
              <a:t>Rectifying </a:t>
            </a:r>
            <a:r>
              <a:rPr lang="zh-CN" altLang="en-US" sz="2400" b="1">
                <a:solidFill>
                  <a:srgbClr val="FF0000"/>
                </a:solidFill>
                <a:sym typeface="+mn-ea"/>
              </a:rPr>
              <a:t>pseudo label learning</a:t>
            </a:r>
            <a:r>
              <a:rPr lang="zh-CN" altLang="en-US" sz="2400">
                <a:sym typeface="+mn-ea"/>
              </a:rPr>
              <a:t> via </a:t>
            </a:r>
            <a:r>
              <a:rPr lang="zh-CN" altLang="en-US" sz="2400" b="1">
                <a:solidFill>
                  <a:srgbClr val="FF0000"/>
                </a:solidFill>
                <a:sym typeface="+mn-ea"/>
              </a:rPr>
              <a:t>uncertainty estimation</a:t>
            </a:r>
            <a:r>
              <a:rPr lang="zh-CN" altLang="en-US" sz="2400">
                <a:sym typeface="+mn-ea"/>
              </a:rPr>
              <a:t> for </a:t>
            </a:r>
            <a:r>
              <a:rPr lang="zh-CN" altLang="en-US" sz="2400" b="1">
                <a:solidFill>
                  <a:srgbClr val="FF0000"/>
                </a:solidFill>
                <a:sym typeface="+mn-ea"/>
              </a:rPr>
              <a:t>domain adaptive</a:t>
            </a:r>
            <a:r>
              <a:rPr lang="zh-CN" altLang="en-US" sz="2400">
                <a:sym typeface="+mn-ea"/>
              </a:rPr>
              <a:t> semantic </a:t>
            </a:r>
            <a:r>
              <a:rPr lang="zh-CN" altLang="en-US" sz="2400" b="1">
                <a:solidFill>
                  <a:srgbClr val="FF0000"/>
                </a:solidFill>
                <a:sym typeface="+mn-ea"/>
              </a:rPr>
              <a:t>segmentation</a:t>
            </a:r>
            <a:endParaRPr lang="zh-CN" altLang="en-US" sz="24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Ø"/>
            </a:pPr>
            <a:endParaRPr lang="zh-CN" altLang="en-US" sz="24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Ø"/>
            </a:pPr>
            <a:endParaRPr lang="zh-CN" altLang="en-US" sz="2000"/>
          </a:p>
          <a:p>
            <a:pPr indent="0">
              <a:buFont typeface="Wingdings" panose="05000000000000000000" charset="0"/>
              <a:buNone/>
            </a:pPr>
            <a:endParaRPr lang="zh-CN" altLang="en-US" sz="2000"/>
          </a:p>
        </p:txBody>
      </p:sp>
      <p:sp>
        <p:nvSpPr>
          <p:cNvPr id="2" name="文本框 1"/>
          <p:cNvSpPr txBox="1"/>
          <p:nvPr/>
        </p:nvSpPr>
        <p:spPr>
          <a:xfrm>
            <a:off x="0" y="6201410"/>
            <a:ext cx="12192635" cy="368300"/>
          </a:xfrm>
          <a:prstGeom prst="rect">
            <a:avLst/>
          </a:prstGeom>
          <a:noFill/>
        </p:spPr>
        <p:txBody>
          <a:bodyPr wrap="square" rtlCol="0" anchor="t">
            <a:spAutoFit/>
          </a:bodyPr>
          <a:p>
            <a:r>
              <a:rPr lang="zh-CN" altLang="en-US"/>
              <a:t>Rectifying pseudo label learning via uncertainty estimation for domain adaptive semantic segmentation</a:t>
            </a:r>
            <a:r>
              <a:rPr lang="en-US" altLang="zh-CN"/>
              <a:t>. IJCV2021</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矩形 40"/>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2" name="文本框 4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cxnSp>
        <p:nvCxnSpPr>
          <p:cNvPr id="45" name="直接连接符 4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6" name="组合 45"/>
          <p:cNvGrpSpPr/>
          <p:nvPr/>
        </p:nvGrpSpPr>
        <p:grpSpPr>
          <a:xfrm>
            <a:off x="203760" y="159728"/>
            <a:ext cx="647578" cy="619478"/>
            <a:chOff x="178632" y="159728"/>
            <a:chExt cx="647578" cy="619478"/>
          </a:xfrm>
        </p:grpSpPr>
        <p:sp>
          <p:nvSpPr>
            <p:cNvPr id="47" name="椭圆 4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标题占位符 1"/>
          <p:cNvSpPr txBox="1"/>
          <p:nvPr/>
        </p:nvSpPr>
        <p:spPr>
          <a:xfrm>
            <a:off x="965200" y="-100330"/>
            <a:ext cx="921639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2600" b="1" dirty="0">
                <a:solidFill>
                  <a:sysClr val="windowText" lastClr="000000"/>
                </a:solidFill>
                <a:latin typeface="Arial" panose="020B0604020202020204"/>
                <a:ea typeface="微软雅黑" panose="020B0503020204020204" charset="-122"/>
              </a:rPr>
              <a:t>摘要</a:t>
            </a:r>
            <a:endParaRPr lang="zh-CN" altLang="en-US" sz="2600" b="1" dirty="0">
              <a:solidFill>
                <a:sysClr val="windowText" lastClr="000000"/>
              </a:solidFill>
              <a:latin typeface="Arial" panose="020B0604020202020204"/>
              <a:ea typeface="微软雅黑" panose="020B0503020204020204" charset="-122"/>
            </a:endParaRPr>
          </a:p>
        </p:txBody>
      </p:sp>
      <p:sp>
        <p:nvSpPr>
          <p:cNvPr id="6" name="文本框 5"/>
          <p:cNvSpPr txBox="1"/>
          <p:nvPr/>
        </p:nvSpPr>
        <p:spPr>
          <a:xfrm>
            <a:off x="283210" y="3509645"/>
            <a:ext cx="11626215" cy="2553335"/>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cs typeface="微软雅黑" panose="020B0503020204020204" charset="-122"/>
              </a:rPr>
              <a:t>问题</a:t>
            </a:r>
            <a:r>
              <a:rPr lang="zh-CN" altLang="en-US" sz="2000">
                <a:latin typeface="微软雅黑" panose="020B0503020204020204" charset="-122"/>
                <a:ea typeface="微软雅黑" panose="020B0503020204020204" charset="-122"/>
                <a:cs typeface="微软雅黑" panose="020B0503020204020204" charset="-122"/>
              </a:rPr>
              <a:t>：领域迁移问题中错误的伪标签(Pseudo Label)的问题。</a:t>
            </a:r>
            <a:endParaRPr lang="zh-CN" altLang="en-US" sz="2000">
              <a:latin typeface="微软雅黑" panose="020B0503020204020204" charset="-122"/>
              <a:ea typeface="微软雅黑" panose="020B0503020204020204" charset="-122"/>
              <a:cs typeface="微软雅黑" panose="020B0503020204020204" charset="-122"/>
            </a:endParaRPr>
          </a:p>
          <a:p>
            <a:endParaRPr lang="zh-CN" altLang="en-US" sz="2000">
              <a:latin typeface="微软雅黑" panose="020B0503020204020204" charset="-122"/>
              <a:ea typeface="微软雅黑" panose="020B0503020204020204" charset="-122"/>
              <a:cs typeface="微软雅黑" panose="020B0503020204020204" charset="-122"/>
            </a:endParaRPr>
          </a:p>
          <a:p>
            <a:r>
              <a:rPr lang="zh-CN" altLang="en-US" sz="2000" b="1">
                <a:latin typeface="微软雅黑" panose="020B0503020204020204" charset="-122"/>
                <a:ea typeface="微软雅黑" panose="020B0503020204020204" charset="-122"/>
                <a:cs typeface="微软雅黑" panose="020B0503020204020204" charset="-122"/>
              </a:rPr>
              <a:t>研究方法</a:t>
            </a:r>
            <a:r>
              <a:rPr lang="zh-CN" altLang="en-US" sz="2000">
                <a:latin typeface="微软雅黑" panose="020B0503020204020204" charset="-122"/>
                <a:ea typeface="微软雅黑" panose="020B0503020204020204" charset="-122"/>
                <a:cs typeface="微软雅黑" panose="020B0503020204020204" charset="-122"/>
              </a:rPr>
              <a:t>：估计训练过程中的预测不确定性，以纠正无监督语义分割自适应的伪标签学习。</a:t>
            </a:r>
            <a:endParaRPr lang="zh-CN" altLang="en-US" sz="2000">
              <a:latin typeface="微软雅黑" panose="020B0503020204020204" charset="-122"/>
              <a:ea typeface="微软雅黑" panose="020B0503020204020204" charset="-122"/>
              <a:cs typeface="微软雅黑" panose="020B0503020204020204" charset="-122"/>
            </a:endParaRPr>
          </a:p>
          <a:p>
            <a:endParaRPr lang="zh-CN" altLang="en-US" sz="2000">
              <a:latin typeface="微软雅黑" panose="020B0503020204020204" charset="-122"/>
              <a:ea typeface="微软雅黑" panose="020B0503020204020204" charset="-122"/>
              <a:cs typeface="微软雅黑" panose="020B0503020204020204" charset="-122"/>
            </a:endParaRPr>
          </a:p>
          <a:p>
            <a:r>
              <a:rPr lang="zh-CN" altLang="en-US" sz="2000" b="1">
                <a:latin typeface="微软雅黑" panose="020B0503020204020204" charset="-122"/>
                <a:ea typeface="微软雅黑" panose="020B0503020204020204" charset="-122"/>
                <a:cs typeface="微软雅黑" panose="020B0503020204020204" charset="-122"/>
              </a:rPr>
              <a:t>性能</a:t>
            </a:r>
            <a:r>
              <a:rPr lang="zh-CN" altLang="en-US" sz="2000">
                <a:latin typeface="微软雅黑" panose="020B0503020204020204" charset="-122"/>
                <a:ea typeface="微软雅黑" panose="020B0503020204020204" charset="-122"/>
                <a:cs typeface="微软雅黑" panose="020B0503020204020204" charset="-122"/>
              </a:rPr>
              <a:t>：</a:t>
            </a:r>
            <a:endParaRPr lang="zh-CN" altLang="en-US" sz="2000">
              <a:latin typeface="微软雅黑" panose="020B0503020204020204" charset="-122"/>
              <a:ea typeface="微软雅黑" panose="020B0503020204020204" charset="-122"/>
              <a:cs typeface="微软雅黑" panose="020B0503020204020204" charset="-122"/>
            </a:endParaRPr>
          </a:p>
          <a:p>
            <a:r>
              <a:rPr sz="2000">
                <a:latin typeface="微软雅黑" panose="020B0503020204020204" charset="-122"/>
                <a:ea typeface="微软雅黑" panose="020B0503020204020204" charset="-122"/>
                <a:cs typeface="微软雅黑" panose="020B0503020204020204" charset="-122"/>
              </a:rPr>
              <a:t>（1）方法根据预测方差</a:t>
            </a:r>
            <a:r>
              <a:rPr sz="2000">
                <a:solidFill>
                  <a:srgbClr val="FF0000"/>
                </a:solidFill>
                <a:latin typeface="微软雅黑" panose="020B0503020204020204" charset="-122"/>
                <a:ea typeface="微软雅黑" panose="020B0503020204020204" charset="-122"/>
                <a:cs typeface="微软雅黑" panose="020B0503020204020204" charset="-122"/>
              </a:rPr>
              <a:t>动态设置不同的置信阈值</a:t>
            </a:r>
            <a:endParaRPr sz="2000">
              <a:latin typeface="微软雅黑" panose="020B0503020204020204" charset="-122"/>
              <a:ea typeface="微软雅黑" panose="020B0503020204020204" charset="-122"/>
              <a:cs typeface="微软雅黑" panose="020B0503020204020204" charset="-122"/>
            </a:endParaRPr>
          </a:p>
          <a:p>
            <a:r>
              <a:rPr sz="2000">
                <a:latin typeface="微软雅黑" panose="020B0503020204020204" charset="-122"/>
                <a:ea typeface="微软雅黑" panose="020B0503020204020204" charset="-122"/>
                <a:cs typeface="微软雅黑" panose="020B0503020204020204" charset="-122"/>
              </a:rPr>
              <a:t>（2）对噪声伪标签学习进行校正</a:t>
            </a:r>
            <a:endParaRPr sz="2000">
              <a:latin typeface="微软雅黑" panose="020B0503020204020204" charset="-122"/>
              <a:ea typeface="微软雅黑" panose="020B0503020204020204" charset="-122"/>
              <a:cs typeface="微软雅黑" panose="020B0503020204020204" charset="-122"/>
            </a:endParaRPr>
          </a:p>
          <a:p>
            <a:r>
              <a:rPr sz="2000">
                <a:latin typeface="微软雅黑" panose="020B0503020204020204" charset="-122"/>
                <a:ea typeface="微软雅黑" panose="020B0503020204020204" charset="-122"/>
                <a:cs typeface="微软雅黑" panose="020B0503020204020204" charset="-122"/>
              </a:rPr>
              <a:t>（3）比传统的伪标签学习取得了显著的改进，在所有三个基准上都产生了具有竞争力的性能。</a:t>
            </a:r>
            <a:endParaRPr sz="200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2"/>
          <a:srcRect l="572" r="3534"/>
          <a:stretch>
            <a:fillRect/>
          </a:stretch>
        </p:blipFill>
        <p:spPr>
          <a:xfrm>
            <a:off x="271780" y="1012825"/>
            <a:ext cx="11606530" cy="2378710"/>
          </a:xfrm>
          <a:prstGeom prst="rect">
            <a:avLst/>
          </a:prstGeom>
        </p:spPr>
      </p:pic>
      <p:sp>
        <p:nvSpPr>
          <p:cNvPr id="3" name="文本框 2"/>
          <p:cNvSpPr txBox="1"/>
          <p:nvPr/>
        </p:nvSpPr>
        <p:spPr>
          <a:xfrm>
            <a:off x="0" y="6201410"/>
            <a:ext cx="12192635" cy="368300"/>
          </a:xfrm>
          <a:prstGeom prst="rect">
            <a:avLst/>
          </a:prstGeom>
          <a:noFill/>
        </p:spPr>
        <p:txBody>
          <a:bodyPr wrap="square" rtlCol="0" anchor="t">
            <a:spAutoFit/>
          </a:bodyPr>
          <a:p>
            <a:r>
              <a:rPr lang="zh-CN" altLang="en-US"/>
              <a:t>Rectifying pseudo label learning via uncertainty estimation for domain adaptive semantic segmentation</a:t>
            </a:r>
            <a:r>
              <a:rPr lang="en-US" altLang="zh-CN"/>
              <a:t>. IJCV2021</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矩形 40"/>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2" name="文本框 4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cxnSp>
        <p:nvCxnSpPr>
          <p:cNvPr id="45" name="直接连接符 4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6" name="组合 45"/>
          <p:cNvGrpSpPr/>
          <p:nvPr/>
        </p:nvGrpSpPr>
        <p:grpSpPr>
          <a:xfrm>
            <a:off x="203760" y="159728"/>
            <a:ext cx="647578" cy="619478"/>
            <a:chOff x="178632" y="159728"/>
            <a:chExt cx="647578" cy="619478"/>
          </a:xfrm>
        </p:grpSpPr>
        <p:sp>
          <p:nvSpPr>
            <p:cNvPr id="47" name="椭圆 4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标题占位符 1"/>
          <p:cNvSpPr txBox="1"/>
          <p:nvPr/>
        </p:nvSpPr>
        <p:spPr>
          <a:xfrm>
            <a:off x="965200" y="-100330"/>
            <a:ext cx="921639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2600" b="1" dirty="0">
                <a:solidFill>
                  <a:sysClr val="windowText" lastClr="000000"/>
                </a:solidFill>
                <a:latin typeface="Arial" panose="020B0604020202020204"/>
                <a:ea typeface="微软雅黑" panose="020B0503020204020204" charset="-122"/>
              </a:rPr>
              <a:t>背景</a:t>
            </a:r>
            <a:endParaRPr lang="zh-CN" altLang="en-US" sz="2600" b="1" dirty="0">
              <a:solidFill>
                <a:sysClr val="windowText" lastClr="000000"/>
              </a:solidFill>
              <a:latin typeface="Arial" panose="020B0604020202020204"/>
              <a:ea typeface="微软雅黑" panose="020B0503020204020204" charset="-122"/>
            </a:endParaRPr>
          </a:p>
        </p:txBody>
      </p:sp>
      <p:sp>
        <p:nvSpPr>
          <p:cNvPr id="3" name="文本框 2"/>
          <p:cNvSpPr txBox="1"/>
          <p:nvPr/>
        </p:nvSpPr>
        <p:spPr>
          <a:xfrm>
            <a:off x="0" y="6201410"/>
            <a:ext cx="12192635" cy="368300"/>
          </a:xfrm>
          <a:prstGeom prst="rect">
            <a:avLst/>
          </a:prstGeom>
          <a:noFill/>
        </p:spPr>
        <p:txBody>
          <a:bodyPr wrap="square" rtlCol="0" anchor="t">
            <a:spAutoFit/>
          </a:bodyPr>
          <a:p>
            <a:r>
              <a:rPr lang="zh-CN" altLang="en-US"/>
              <a:t>Rectifying pseudo label learning via uncertainty estimation for domain adaptive semantic segmentation</a:t>
            </a:r>
            <a:r>
              <a:rPr lang="en-US" altLang="zh-CN"/>
              <a:t>. IJCV2021</a:t>
            </a:r>
            <a:endParaRPr lang="en-US" altLang="zh-CN"/>
          </a:p>
        </p:txBody>
      </p:sp>
      <p:pic>
        <p:nvPicPr>
          <p:cNvPr id="4" name="图片 3"/>
          <p:cNvPicPr>
            <a:picLocks noChangeAspect="1"/>
          </p:cNvPicPr>
          <p:nvPr/>
        </p:nvPicPr>
        <p:blipFill>
          <a:blip r:embed="rId2"/>
          <a:stretch>
            <a:fillRect/>
          </a:stretch>
        </p:blipFill>
        <p:spPr>
          <a:xfrm>
            <a:off x="660400" y="831850"/>
            <a:ext cx="4395470" cy="5355590"/>
          </a:xfrm>
          <a:prstGeom prst="rect">
            <a:avLst/>
          </a:prstGeom>
        </p:spPr>
      </p:pic>
      <p:sp>
        <p:nvSpPr>
          <p:cNvPr id="5" name="文本框 4"/>
          <p:cNvSpPr txBox="1"/>
          <p:nvPr/>
        </p:nvSpPr>
        <p:spPr>
          <a:xfrm>
            <a:off x="5585460" y="1647825"/>
            <a:ext cx="5710555" cy="3692525"/>
          </a:xfrm>
          <a:prstGeom prst="rect">
            <a:avLst/>
          </a:prstGeom>
          <a:noFill/>
        </p:spPr>
        <p:txBody>
          <a:bodyPr wrap="square" rtlCol="0">
            <a:spAutoFit/>
          </a:bodyPr>
          <a:p>
            <a:r>
              <a:rPr lang="zh-CN" altLang="en-US" b="1"/>
              <a:t>目前</a:t>
            </a:r>
            <a:r>
              <a:rPr lang="zh-CN" altLang="en-US" b="1"/>
              <a:t>方法：</a:t>
            </a:r>
            <a:r>
              <a:rPr lang="zh-CN" altLang="en-US"/>
              <a:t>手动设置阈值过滤低置信度为标签样本。</a:t>
            </a:r>
            <a:endParaRPr lang="zh-CN" altLang="en-US"/>
          </a:p>
          <a:p>
            <a:endParaRPr lang="zh-CN" altLang="en-US"/>
          </a:p>
          <a:p>
            <a:r>
              <a:rPr lang="zh-CN" altLang="en-US" b="1"/>
              <a:t>存在缺陷：</a:t>
            </a:r>
            <a:endParaRPr lang="zh-CN" altLang="en-US" b="1"/>
          </a:p>
          <a:p>
            <a:r>
              <a:rPr lang="en-US" altLang="zh-CN"/>
              <a:t>(1) </a:t>
            </a:r>
            <a:r>
              <a:rPr lang="zh-CN" altLang="en-US"/>
              <a:t>对于不同的目标域，很难确定阈值。它取决于源域和目标域的相似性，这很难预先估计。</a:t>
            </a:r>
            <a:endParaRPr lang="zh-CN" altLang="en-US"/>
          </a:p>
          <a:p>
            <a:r>
              <a:rPr lang="en-US" altLang="zh-CN"/>
              <a:t>(2) </a:t>
            </a:r>
            <a:r>
              <a:rPr lang="zh-CN" altLang="en-US"/>
              <a:t>其次，对于不同类别的阈值也很难确定。例如，这些目标，如交通标志，很少出现在源域中。对这个罕见类别的总体信心得分相对较低。高阈值可能会忽略稀有类别的信息。</a:t>
            </a:r>
            <a:endParaRPr lang="zh-CN" altLang="en-US"/>
          </a:p>
          <a:p>
            <a:r>
              <a:rPr lang="en-US" altLang="zh-CN"/>
              <a:t>(3) </a:t>
            </a:r>
            <a:r>
              <a:rPr lang="zh-CN" altLang="en-US"/>
              <a:t>第三，阈值也与像素的位置有关。例如，目标中心的像素，如汽车，相对容易预测，而目标边缘的像素通常面临模糊的预测。这反映了阈值不仅应该考虑置信度得分，还应该考虑像素的位置。</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矩形 40"/>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2" name="文本框 4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cxnSp>
        <p:nvCxnSpPr>
          <p:cNvPr id="45" name="直接连接符 4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6" name="组合 45"/>
          <p:cNvGrpSpPr/>
          <p:nvPr/>
        </p:nvGrpSpPr>
        <p:grpSpPr>
          <a:xfrm>
            <a:off x="203760" y="159728"/>
            <a:ext cx="647578" cy="619478"/>
            <a:chOff x="178632" y="159728"/>
            <a:chExt cx="647578" cy="619478"/>
          </a:xfrm>
        </p:grpSpPr>
        <p:sp>
          <p:nvSpPr>
            <p:cNvPr id="47" name="椭圆 4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标题占位符 1"/>
          <p:cNvSpPr txBox="1"/>
          <p:nvPr/>
        </p:nvSpPr>
        <p:spPr>
          <a:xfrm>
            <a:off x="965200" y="-100330"/>
            <a:ext cx="921639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2600" b="1" dirty="0">
                <a:solidFill>
                  <a:sysClr val="windowText" lastClr="000000"/>
                </a:solidFill>
                <a:latin typeface="Arial" panose="020B0604020202020204"/>
                <a:ea typeface="微软雅黑" panose="020B0503020204020204" charset="-122"/>
              </a:rPr>
              <a:t>方法</a:t>
            </a:r>
            <a:r>
              <a:rPr lang="en-US" altLang="zh-CN" sz="2600" b="1" dirty="0">
                <a:solidFill>
                  <a:sysClr val="windowText" lastClr="000000"/>
                </a:solidFill>
                <a:latin typeface="Arial" panose="020B0604020202020204"/>
                <a:ea typeface="微软雅黑" panose="020B0503020204020204" charset="-122"/>
              </a:rPr>
              <a:t>——</a:t>
            </a:r>
            <a:r>
              <a:rPr lang="zh-CN" altLang="en-US" sz="2600" b="1" dirty="0">
                <a:solidFill>
                  <a:sysClr val="windowText" lastClr="000000"/>
                </a:solidFill>
                <a:latin typeface="Arial" panose="020B0604020202020204"/>
                <a:ea typeface="微软雅黑" panose="020B0503020204020204" charset="-122"/>
              </a:rPr>
              <a:t>问题定义</a:t>
            </a:r>
            <a:endParaRPr lang="zh-CN" altLang="en-US" sz="2600" b="1" dirty="0">
              <a:solidFill>
                <a:sysClr val="windowText" lastClr="000000"/>
              </a:solidFill>
              <a:latin typeface="Arial" panose="020B0604020202020204"/>
              <a:ea typeface="微软雅黑" panose="020B0503020204020204" charset="-122"/>
            </a:endParaRPr>
          </a:p>
        </p:txBody>
      </p:sp>
      <p:sp>
        <p:nvSpPr>
          <p:cNvPr id="3" name="文本框 2"/>
          <p:cNvSpPr txBox="1"/>
          <p:nvPr/>
        </p:nvSpPr>
        <p:spPr>
          <a:xfrm>
            <a:off x="0" y="6201410"/>
            <a:ext cx="12192635" cy="368300"/>
          </a:xfrm>
          <a:prstGeom prst="rect">
            <a:avLst/>
          </a:prstGeom>
          <a:noFill/>
        </p:spPr>
        <p:txBody>
          <a:bodyPr wrap="square" rtlCol="0" anchor="t">
            <a:spAutoFit/>
          </a:bodyPr>
          <a:p>
            <a:r>
              <a:rPr lang="zh-CN" altLang="en-US"/>
              <a:t>Rectifying pseudo label learning via uncertainty estimation for domain adaptive semantic segmentation</a:t>
            </a:r>
            <a:r>
              <a:rPr lang="en-US" altLang="zh-CN"/>
              <a:t>. IJCV2021</a:t>
            </a:r>
            <a:endParaRPr lang="en-US" altLang="zh-CN"/>
          </a:p>
        </p:txBody>
      </p:sp>
      <p:sp>
        <p:nvSpPr>
          <p:cNvPr id="5" name="文本框 4"/>
          <p:cNvSpPr txBox="1"/>
          <p:nvPr/>
        </p:nvSpPr>
        <p:spPr>
          <a:xfrm>
            <a:off x="5808345" y="2090420"/>
            <a:ext cx="5710555" cy="922020"/>
          </a:xfrm>
          <a:prstGeom prst="rect">
            <a:avLst/>
          </a:prstGeom>
          <a:noFill/>
        </p:spPr>
        <p:txBody>
          <a:bodyPr wrap="square" rtlCol="0">
            <a:spAutoFit/>
          </a:bodyPr>
          <a:p>
            <a:r>
              <a:rPr lang="zh-CN" altLang="en-US" b="1"/>
              <a:t>问题定义：</a:t>
            </a:r>
            <a:endParaRPr lang="zh-CN" altLang="en-US" b="1"/>
          </a:p>
          <a:p>
            <a:endParaRPr lang="zh-CN" altLang="en-US"/>
          </a:p>
          <a:p>
            <a:r>
              <a:rPr lang="zh-CN" altLang="en-US"/>
              <a:t>最小化预测和真实标签之间的偏差。</a:t>
            </a:r>
            <a:endParaRPr lang="zh-CN" altLang="en-US"/>
          </a:p>
        </p:txBody>
      </p:sp>
      <p:pic>
        <p:nvPicPr>
          <p:cNvPr id="6" name="图片 5"/>
          <p:cNvPicPr>
            <a:picLocks noChangeAspect="1"/>
          </p:cNvPicPr>
          <p:nvPr/>
        </p:nvPicPr>
        <p:blipFill>
          <a:blip r:embed="rId2"/>
          <a:stretch>
            <a:fillRect/>
          </a:stretch>
        </p:blipFill>
        <p:spPr>
          <a:xfrm>
            <a:off x="594360" y="789305"/>
            <a:ext cx="4591685" cy="5476240"/>
          </a:xfrm>
          <a:prstGeom prst="rect">
            <a:avLst/>
          </a:prstGeom>
        </p:spPr>
      </p:pic>
      <p:pic>
        <p:nvPicPr>
          <p:cNvPr id="8" name="图片 7"/>
          <p:cNvPicPr>
            <a:picLocks noChangeAspect="1"/>
          </p:cNvPicPr>
          <p:nvPr/>
        </p:nvPicPr>
        <p:blipFill>
          <a:blip r:embed="rId3"/>
          <a:srcRect r="47861"/>
          <a:stretch>
            <a:fillRect/>
          </a:stretch>
        </p:blipFill>
        <p:spPr>
          <a:xfrm>
            <a:off x="6239510" y="3575050"/>
            <a:ext cx="3723005" cy="7067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矩形 40"/>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2" name="文本框 4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cxnSp>
        <p:nvCxnSpPr>
          <p:cNvPr id="45" name="直接连接符 4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6" name="组合 45"/>
          <p:cNvGrpSpPr/>
          <p:nvPr/>
        </p:nvGrpSpPr>
        <p:grpSpPr>
          <a:xfrm>
            <a:off x="203760" y="159728"/>
            <a:ext cx="647578" cy="619478"/>
            <a:chOff x="178632" y="159728"/>
            <a:chExt cx="647578" cy="619478"/>
          </a:xfrm>
        </p:grpSpPr>
        <p:sp>
          <p:nvSpPr>
            <p:cNvPr id="47" name="椭圆 4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标题占位符 1"/>
          <p:cNvSpPr txBox="1"/>
          <p:nvPr/>
        </p:nvSpPr>
        <p:spPr>
          <a:xfrm>
            <a:off x="965200" y="-100330"/>
            <a:ext cx="921639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2600" b="1" dirty="0">
                <a:solidFill>
                  <a:sysClr val="windowText" lastClr="000000"/>
                </a:solidFill>
                <a:latin typeface="Arial" panose="020B0604020202020204"/>
                <a:ea typeface="微软雅黑" panose="020B0503020204020204" charset="-122"/>
              </a:rPr>
              <a:t>方法</a:t>
            </a:r>
            <a:r>
              <a:rPr lang="en-US" altLang="zh-CN" sz="2600" b="1" dirty="0">
                <a:solidFill>
                  <a:sysClr val="windowText" lastClr="000000"/>
                </a:solidFill>
                <a:latin typeface="Arial" panose="020B0604020202020204"/>
                <a:ea typeface="微软雅黑" panose="020B0503020204020204" charset="-122"/>
              </a:rPr>
              <a:t>——</a:t>
            </a:r>
            <a:r>
              <a:rPr lang="zh-CN" altLang="en-US" sz="2600" b="1" dirty="0">
                <a:solidFill>
                  <a:sysClr val="windowText" lastClr="000000"/>
                </a:solidFill>
                <a:latin typeface="Arial" panose="020B0604020202020204"/>
                <a:ea typeface="微软雅黑" panose="020B0503020204020204" charset="-122"/>
              </a:rPr>
              <a:t>为标签学习讨论</a:t>
            </a:r>
            <a:endParaRPr lang="zh-CN" altLang="en-US" sz="2600" b="1" dirty="0">
              <a:solidFill>
                <a:sysClr val="windowText" lastClr="000000"/>
              </a:solidFill>
              <a:latin typeface="Arial" panose="020B0604020202020204"/>
              <a:ea typeface="微软雅黑" panose="020B0503020204020204" charset="-122"/>
            </a:endParaRPr>
          </a:p>
        </p:txBody>
      </p:sp>
      <p:sp>
        <p:nvSpPr>
          <p:cNvPr id="3" name="文本框 2"/>
          <p:cNvSpPr txBox="1"/>
          <p:nvPr/>
        </p:nvSpPr>
        <p:spPr>
          <a:xfrm>
            <a:off x="0" y="6201410"/>
            <a:ext cx="12192635" cy="368300"/>
          </a:xfrm>
          <a:prstGeom prst="rect">
            <a:avLst/>
          </a:prstGeom>
          <a:noFill/>
        </p:spPr>
        <p:txBody>
          <a:bodyPr wrap="square" rtlCol="0" anchor="t">
            <a:spAutoFit/>
          </a:bodyPr>
          <a:p>
            <a:r>
              <a:rPr lang="zh-CN" altLang="en-US"/>
              <a:t>Rectifying pseudo label learning via uncertainty estimation for domain adaptive semantic segmentation</a:t>
            </a:r>
            <a:r>
              <a:rPr lang="en-US" altLang="zh-CN"/>
              <a:t>. IJCV2021</a:t>
            </a:r>
            <a:endParaRPr lang="en-US" altLang="zh-CN"/>
          </a:p>
        </p:txBody>
      </p:sp>
      <p:sp>
        <p:nvSpPr>
          <p:cNvPr id="5" name="文本框 4"/>
          <p:cNvSpPr txBox="1"/>
          <p:nvPr/>
        </p:nvSpPr>
        <p:spPr>
          <a:xfrm>
            <a:off x="6176010" y="1454785"/>
            <a:ext cx="5710555" cy="2306955"/>
          </a:xfrm>
          <a:prstGeom prst="rect">
            <a:avLst/>
          </a:prstGeom>
          <a:noFill/>
        </p:spPr>
        <p:txBody>
          <a:bodyPr wrap="square" rtlCol="0">
            <a:spAutoFit/>
          </a:bodyPr>
          <a:p>
            <a:r>
              <a:rPr lang="zh-CN" altLang="en-US" b="1"/>
              <a:t>伪标签学习两阶段：</a:t>
            </a:r>
            <a:endParaRPr lang="zh-CN" altLang="en-US" b="1"/>
          </a:p>
          <a:p>
            <a:endParaRPr lang="zh-CN" altLang="en-US" b="1"/>
          </a:p>
          <a:p>
            <a:r>
              <a:rPr lang="zh-CN" altLang="en-US"/>
              <a:t>第一阶段是为未标记的目标域训练数据生成伪标签。</a:t>
            </a:r>
            <a:endParaRPr lang="zh-CN" altLang="en-US"/>
          </a:p>
          <a:p>
            <a:endParaRPr lang="zh-CN" altLang="en-US"/>
          </a:p>
          <a:p>
            <a:endParaRPr lang="zh-CN" altLang="en-US"/>
          </a:p>
          <a:p>
            <a:endParaRPr lang="zh-CN" altLang="en-US"/>
          </a:p>
          <a:p>
            <a:endParaRPr lang="zh-CN" altLang="en-US"/>
          </a:p>
          <a:p>
            <a:r>
              <a:rPr lang="zh-CN" altLang="en-US"/>
              <a:t>第二阶段是最小化预测偏差。</a:t>
            </a:r>
            <a:r>
              <a:rPr lang="en-US" altLang="zh-CN"/>
              <a:t> </a:t>
            </a:r>
            <a:endParaRPr lang="en-US" altLang="zh-CN"/>
          </a:p>
        </p:txBody>
      </p:sp>
      <p:pic>
        <p:nvPicPr>
          <p:cNvPr id="8" name="图片 7"/>
          <p:cNvPicPr>
            <a:picLocks noChangeAspect="1"/>
          </p:cNvPicPr>
          <p:nvPr/>
        </p:nvPicPr>
        <p:blipFill>
          <a:blip r:embed="rId2"/>
          <a:stretch>
            <a:fillRect/>
          </a:stretch>
        </p:blipFill>
        <p:spPr>
          <a:xfrm>
            <a:off x="7358380" y="2538730"/>
            <a:ext cx="3013710" cy="497205"/>
          </a:xfrm>
          <a:prstGeom prst="rect">
            <a:avLst/>
          </a:prstGeom>
        </p:spPr>
      </p:pic>
      <p:pic>
        <p:nvPicPr>
          <p:cNvPr id="9" name="图片 8"/>
          <p:cNvPicPr>
            <a:picLocks noChangeAspect="1"/>
          </p:cNvPicPr>
          <p:nvPr/>
        </p:nvPicPr>
        <p:blipFill>
          <a:blip r:embed="rId3"/>
          <a:stretch>
            <a:fillRect/>
          </a:stretch>
        </p:blipFill>
        <p:spPr>
          <a:xfrm>
            <a:off x="6802755" y="4020185"/>
            <a:ext cx="4618355" cy="475615"/>
          </a:xfrm>
          <a:prstGeom prst="rect">
            <a:avLst/>
          </a:prstGeom>
        </p:spPr>
      </p:pic>
      <p:pic>
        <p:nvPicPr>
          <p:cNvPr id="10" name="图片 9"/>
          <p:cNvPicPr>
            <a:picLocks noChangeAspect="1"/>
          </p:cNvPicPr>
          <p:nvPr/>
        </p:nvPicPr>
        <p:blipFill>
          <a:blip r:embed="rId4"/>
          <a:stretch>
            <a:fillRect/>
          </a:stretch>
        </p:blipFill>
        <p:spPr>
          <a:xfrm>
            <a:off x="594360" y="1177925"/>
            <a:ext cx="5382260" cy="4203700"/>
          </a:xfrm>
          <a:prstGeom prst="rect">
            <a:avLst/>
          </a:prstGeom>
        </p:spPr>
      </p:pic>
      <p:sp>
        <p:nvSpPr>
          <p:cNvPr id="11" name="文本框 10"/>
          <p:cNvSpPr txBox="1"/>
          <p:nvPr/>
        </p:nvSpPr>
        <p:spPr>
          <a:xfrm>
            <a:off x="6256655" y="4857115"/>
            <a:ext cx="5710555" cy="645160"/>
          </a:xfrm>
          <a:prstGeom prst="rect">
            <a:avLst/>
          </a:prstGeom>
          <a:noFill/>
        </p:spPr>
        <p:txBody>
          <a:bodyPr wrap="square" rtlCol="0" anchor="t">
            <a:spAutoFit/>
          </a:bodyPr>
          <a:p>
            <a:r>
              <a:rPr lang="zh-CN" altLang="en-US"/>
              <a:t>第一项是预测与伪标签之间的差值，第二项是伪标签与地面真值标签之间的误差</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808345" y="1550035"/>
            <a:ext cx="5710555" cy="3784600"/>
          </a:xfrm>
          <a:prstGeom prst="rect">
            <a:avLst/>
          </a:prstGeom>
          <a:noFill/>
        </p:spPr>
        <p:txBody>
          <a:bodyPr wrap="square" rtlCol="0">
            <a:spAutoFit/>
          </a:bodyPr>
          <a:p>
            <a:r>
              <a:rPr lang="zh-CN" altLang="en-US" sz="2000" b="1"/>
              <a:t>现有方法损失</a:t>
            </a:r>
            <a:r>
              <a:rPr lang="zh-CN" altLang="en-US" sz="2000"/>
              <a:t>：</a:t>
            </a:r>
            <a:endParaRPr lang="zh-CN" altLang="en-US" sz="2000"/>
          </a:p>
          <a:p>
            <a:r>
              <a:rPr lang="zh-CN" altLang="en-US"/>
              <a:t>将伪标签作为真实标签。</a:t>
            </a:r>
            <a:endParaRPr lang="zh-CN" altLang="en-US"/>
          </a:p>
          <a:p>
            <a:r>
              <a:rPr lang="en-US" altLang="zh-CN"/>
              <a:t>	</a:t>
            </a:r>
            <a:endParaRPr lang="zh-CN" altLang="en-US"/>
          </a:p>
          <a:p>
            <a:endParaRPr lang="zh-CN" altLang="en-US"/>
          </a:p>
          <a:p>
            <a:endParaRPr lang="zh-CN" altLang="en-US"/>
          </a:p>
          <a:p>
            <a:r>
              <a:rPr lang="zh-CN" altLang="en-US" sz="2000" b="1"/>
              <a:t>伪标签学习优点</a:t>
            </a:r>
            <a:r>
              <a:rPr lang="zh-CN" altLang="en-US" sz="2000"/>
              <a:t>：</a:t>
            </a:r>
            <a:endParaRPr lang="zh-CN" altLang="en-US" sz="2000"/>
          </a:p>
          <a:p>
            <a:r>
              <a:rPr lang="zh-CN" altLang="en-US"/>
              <a:t>（</a:t>
            </a:r>
            <a:r>
              <a:rPr lang="en-US" altLang="zh-CN"/>
              <a:t>1</a:t>
            </a:r>
            <a:r>
              <a:rPr lang="zh-CN" altLang="en-US"/>
              <a:t>）模型只对目标域数据进行训练。</a:t>
            </a:r>
            <a:endParaRPr lang="zh-CN" altLang="en-US"/>
          </a:p>
          <a:p>
            <a:r>
              <a:rPr lang="zh-CN" altLang="en-US"/>
              <a:t>（</a:t>
            </a:r>
            <a:r>
              <a:rPr lang="en-US" altLang="zh-CN"/>
              <a:t>2</a:t>
            </a:r>
            <a:r>
              <a:rPr lang="zh-CN" altLang="en-US"/>
              <a:t>）尽管存在领域差异，但大多数伪标签都是正确的。</a:t>
            </a:r>
            <a:endParaRPr lang="zh-CN" altLang="en-US"/>
          </a:p>
          <a:p>
            <a:endParaRPr lang="zh-CN" altLang="en-US"/>
          </a:p>
          <a:p>
            <a:r>
              <a:rPr lang="zh-CN" altLang="en-US" sz="2000" b="1"/>
              <a:t>缺点：</a:t>
            </a:r>
            <a:endParaRPr lang="zh-CN" altLang="en-US" sz="2000" b="1"/>
          </a:p>
          <a:p>
            <a:r>
              <a:rPr lang="zh-CN" altLang="en-US"/>
              <a:t>伪标签不可避免地包含噪声。</a:t>
            </a:r>
            <a:endParaRPr lang="zh-CN" altLang="en-US"/>
          </a:p>
          <a:p>
            <a:endParaRPr lang="zh-CN" altLang="en-US"/>
          </a:p>
          <a:p>
            <a:r>
              <a:rPr lang="en-US" altLang="zh-CN" b="1">
                <a:solidFill>
                  <a:srgbClr val="FF0000"/>
                </a:solidFill>
              </a:rPr>
              <a:t>                    </a:t>
            </a:r>
            <a:r>
              <a:rPr lang="zh-CN" altLang="en-US" b="1">
                <a:solidFill>
                  <a:srgbClr val="FF0000"/>
                </a:solidFill>
              </a:rPr>
              <a:t>本文对目标函数进行了修正！</a:t>
            </a:r>
            <a:endParaRPr lang="zh-CN" altLang="en-US" b="1">
              <a:solidFill>
                <a:srgbClr val="FF0000"/>
              </a:solidFill>
            </a:endParaRPr>
          </a:p>
        </p:txBody>
      </p:sp>
      <p:sp>
        <p:nvSpPr>
          <p:cNvPr id="14" name="文本框 13"/>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矩形 40"/>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2" name="文本框 4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cxnSp>
        <p:nvCxnSpPr>
          <p:cNvPr id="45" name="直接连接符 4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6" name="组合 45"/>
          <p:cNvGrpSpPr/>
          <p:nvPr/>
        </p:nvGrpSpPr>
        <p:grpSpPr>
          <a:xfrm>
            <a:off x="203760" y="159728"/>
            <a:ext cx="647578" cy="619478"/>
            <a:chOff x="178632" y="159728"/>
            <a:chExt cx="647578" cy="619478"/>
          </a:xfrm>
        </p:grpSpPr>
        <p:sp>
          <p:nvSpPr>
            <p:cNvPr id="47" name="椭圆 4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标题占位符 1"/>
          <p:cNvSpPr txBox="1"/>
          <p:nvPr/>
        </p:nvSpPr>
        <p:spPr>
          <a:xfrm>
            <a:off x="965200" y="-100330"/>
            <a:ext cx="921639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2600" b="1" dirty="0">
                <a:solidFill>
                  <a:sysClr val="windowText" lastClr="000000"/>
                </a:solidFill>
                <a:latin typeface="Arial" panose="020B0604020202020204"/>
                <a:ea typeface="微软雅黑" panose="020B0503020204020204" charset="-122"/>
              </a:rPr>
              <a:t>方法</a:t>
            </a:r>
            <a:r>
              <a:rPr lang="en-US" altLang="zh-CN" sz="2600" b="1" dirty="0">
                <a:solidFill>
                  <a:sysClr val="windowText" lastClr="000000"/>
                </a:solidFill>
                <a:latin typeface="Arial" panose="020B0604020202020204"/>
                <a:ea typeface="微软雅黑" panose="020B0503020204020204" charset="-122"/>
              </a:rPr>
              <a:t>——</a:t>
            </a:r>
            <a:r>
              <a:rPr lang="zh-CN" altLang="en-US" sz="2600" b="1" dirty="0">
                <a:solidFill>
                  <a:sysClr val="windowText" lastClr="000000"/>
                </a:solidFill>
                <a:latin typeface="Arial" panose="020B0604020202020204"/>
                <a:ea typeface="微软雅黑" panose="020B0503020204020204" charset="-122"/>
              </a:rPr>
              <a:t>为标签学习讨论</a:t>
            </a:r>
            <a:endParaRPr lang="zh-CN" altLang="en-US" sz="2600" b="1" dirty="0">
              <a:solidFill>
                <a:sysClr val="windowText" lastClr="000000"/>
              </a:solidFill>
              <a:latin typeface="Arial" panose="020B0604020202020204"/>
              <a:ea typeface="微软雅黑" panose="020B0503020204020204" charset="-122"/>
            </a:endParaRPr>
          </a:p>
        </p:txBody>
      </p:sp>
      <p:sp>
        <p:nvSpPr>
          <p:cNvPr id="3" name="文本框 2"/>
          <p:cNvSpPr txBox="1"/>
          <p:nvPr/>
        </p:nvSpPr>
        <p:spPr>
          <a:xfrm>
            <a:off x="0" y="6201410"/>
            <a:ext cx="12192635" cy="368300"/>
          </a:xfrm>
          <a:prstGeom prst="rect">
            <a:avLst/>
          </a:prstGeom>
          <a:noFill/>
        </p:spPr>
        <p:txBody>
          <a:bodyPr wrap="square" rtlCol="0" anchor="t">
            <a:spAutoFit/>
          </a:bodyPr>
          <a:p>
            <a:r>
              <a:rPr lang="zh-CN" altLang="en-US"/>
              <a:t>Rectifying pseudo label learning via uncertainty estimation for domain adaptive semantic segmentation</a:t>
            </a:r>
            <a:r>
              <a:rPr lang="en-US" altLang="zh-CN"/>
              <a:t>. IJCV2021</a:t>
            </a:r>
            <a:endParaRPr lang="en-US" altLang="zh-CN"/>
          </a:p>
        </p:txBody>
      </p:sp>
      <p:pic>
        <p:nvPicPr>
          <p:cNvPr id="2" name="图片 1"/>
          <p:cNvPicPr>
            <a:picLocks noChangeAspect="1"/>
          </p:cNvPicPr>
          <p:nvPr/>
        </p:nvPicPr>
        <p:blipFill>
          <a:blip r:embed="rId2"/>
          <a:stretch>
            <a:fillRect/>
          </a:stretch>
        </p:blipFill>
        <p:spPr>
          <a:xfrm>
            <a:off x="6856095" y="2345055"/>
            <a:ext cx="3075940" cy="478155"/>
          </a:xfrm>
          <a:prstGeom prst="rect">
            <a:avLst/>
          </a:prstGeom>
        </p:spPr>
      </p:pic>
      <p:pic>
        <p:nvPicPr>
          <p:cNvPr id="9" name="图片 8"/>
          <p:cNvPicPr>
            <a:picLocks noChangeAspect="1"/>
          </p:cNvPicPr>
          <p:nvPr/>
        </p:nvPicPr>
        <p:blipFill>
          <a:blip r:embed="rId3"/>
          <a:stretch>
            <a:fillRect/>
          </a:stretch>
        </p:blipFill>
        <p:spPr>
          <a:xfrm>
            <a:off x="851535" y="803910"/>
            <a:ext cx="4288790" cy="54578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COMMONDATA" val="eyJoZGlkIjoiY2Q2Njg1NTE3Njg2ODBkMzYzYWJjMzRkMWJjZjU5ZjM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5458</Words>
  <Application>WPS 演示</Application>
  <PresentationFormat>宽屏</PresentationFormat>
  <Paragraphs>384</Paragraphs>
  <Slides>19</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宋体</vt:lpstr>
      <vt:lpstr>Wingdings</vt:lpstr>
      <vt:lpstr>Wingdings</vt:lpstr>
      <vt:lpstr>微软雅黑</vt:lpstr>
      <vt:lpstr>Calibri</vt:lpstr>
      <vt:lpstr>Arial Unicode MS</vt:lpstr>
      <vt:lpstr>Calibri</vt:lpstr>
      <vt:lpstr>等线</vt:lpstr>
      <vt:lpstr>Arial</vt:lpstr>
      <vt:lpstr>微软雅黑 Light</vt:lpstr>
      <vt:lpstr>Times New Roman</vt:lpstr>
      <vt:lpstr>Impact</vt:lpstr>
      <vt:lpstr>Britannic Bold</vt:lpstr>
      <vt:lpstr>Bradley Hand ITC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贾孝良</cp:lastModifiedBy>
  <cp:revision>234</cp:revision>
  <dcterms:created xsi:type="dcterms:W3CDTF">2019-06-19T02:08:00Z</dcterms:created>
  <dcterms:modified xsi:type="dcterms:W3CDTF">2022-05-18T11:12:35Z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572484D9A6614304A58F4C94763898B7</vt:lpwstr>
  </property>
</Properties>
</file>