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9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397375" y="7531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tags" Target="../tags/tag7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image" Target="../media/image10.png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0" Type="http://schemas.openxmlformats.org/officeDocument/2006/relationships/notesSlide" Target="../notesSlides/notesSlide11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image" Target="../media/image7.png"/><Relationship Id="rId4" Type="http://schemas.openxmlformats.org/officeDocument/2006/relationships/tags" Target="../tags/tag64.xml"/><Relationship Id="rId3" Type="http://schemas.openxmlformats.org/officeDocument/2006/relationships/image" Target="../media/image6.png"/><Relationship Id="rId2" Type="http://schemas.openxmlformats.org/officeDocument/2006/relationships/tags" Target="../tags/tag63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tags" Target="../tags/tag70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7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546580"/>
            <a:ext cx="12191331" cy="1838567"/>
          </a:xfrm>
          <a:prstGeom prst="rect">
            <a:avLst/>
          </a:prstGeom>
          <a:solidFill>
            <a:srgbClr val="1A7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7503" y="2167697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609" y="2013434"/>
            <a:ext cx="3140616" cy="29035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623185" y="3173095"/>
            <a:ext cx="95091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本科毕业设计进度汇报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-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基于扩散模型的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剂量预测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01" y="150150"/>
            <a:ext cx="1966449" cy="57599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106535" y="5123180"/>
            <a:ext cx="24688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ct val="150000"/>
              </a:lnSpc>
            </a:pPr>
            <a:r>
              <a:rPr lang="zh-CN" altLang="en-US"/>
              <a:t>汇报人：刘寰驰</a:t>
            </a:r>
            <a:endParaRPr lang="zh-CN" altLang="en-US"/>
          </a:p>
          <a:p>
            <a:pPr algn="r">
              <a:lnSpc>
                <a:spcPct val="150000"/>
              </a:lnSpc>
            </a:pPr>
            <a:r>
              <a:rPr lang="en-US" altLang="zh-CN"/>
              <a:t>2023 </a:t>
            </a:r>
            <a:r>
              <a:rPr lang="zh-CN" altLang="en-US"/>
              <a:t>年</a:t>
            </a:r>
            <a:r>
              <a:rPr lang="en-US" altLang="zh-CN"/>
              <a:t> 4 </a:t>
            </a:r>
            <a:r>
              <a:rPr lang="zh-CN" altLang="en-US"/>
              <a:t>月</a:t>
            </a:r>
            <a:r>
              <a:rPr lang="en-US" altLang="zh-CN"/>
              <a:t> 8 </a:t>
            </a:r>
            <a:r>
              <a:rPr lang="zh-CN" altLang="en-US"/>
              <a:t>日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62230"/>
            <a:ext cx="5435600" cy="65532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扩散模型相关学习</a:t>
            </a:r>
            <a:endParaRPr lang="en-US" altLang="zh-CN" sz="2600" b="1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3</a:t>
              </a:r>
              <a:endPara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6110" y="1101725"/>
            <a:ext cx="108680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2000" b="1"/>
              <a:t>条件注入方式</a:t>
            </a:r>
            <a:r>
              <a:rPr lang="en-US" altLang="zh-CN" sz="2000" b="1"/>
              <a:t>1</a:t>
            </a:r>
            <a:r>
              <a:rPr lang="zh-CN" altLang="en-US" sz="2000" b="1"/>
              <a:t>：</a:t>
            </a:r>
            <a:r>
              <a:rPr lang="zh-CN" altLang="en-US" sz="2000"/>
              <a:t>将</a:t>
            </a:r>
            <a:r>
              <a:rPr lang="en-US" altLang="zh-CN" sz="2000"/>
              <a:t>CT</a:t>
            </a:r>
            <a:r>
              <a:rPr lang="zh-CN" altLang="en-US" sz="2000"/>
              <a:t>图像（背景信息）与</a:t>
            </a:r>
            <a:r>
              <a:rPr lang="en-US" altLang="zh-CN" sz="2000"/>
              <a:t>x</a:t>
            </a:r>
            <a:r>
              <a:rPr lang="en-US" altLang="zh-CN" sz="2000" baseline="-25000"/>
              <a:t>t</a:t>
            </a:r>
            <a:r>
              <a:rPr lang="zh-CN" altLang="en-US" sz="2000"/>
              <a:t>在新通道维拼接，作为</a:t>
            </a:r>
            <a:r>
              <a:rPr lang="en-US" altLang="zh-CN" sz="2000"/>
              <a:t>U-Net</a:t>
            </a:r>
            <a:r>
              <a:rPr lang="zh-CN" altLang="en-US" sz="2000"/>
              <a:t>网络的输入</a:t>
            </a:r>
            <a:endParaRPr lang="zh-CN" altLang="en-US" sz="2000" b="1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Diffusion Models for Implicit Image Segmentation Ensembles</a:t>
            </a:r>
            <a:endParaRPr lang="zh-CN" altLang="en-US" sz="2000" b="1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02690" y="2557145"/>
            <a:ext cx="9438005" cy="323405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3616325" y="2538095"/>
            <a:ext cx="4028440" cy="1647825"/>
          </a:xfrm>
          <a:prstGeom prst="roundRect">
            <a:avLst/>
          </a:prstGeom>
          <a:solidFill>
            <a:srgbClr val="000000">
              <a:alpha val="0"/>
            </a:srgbClr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62230"/>
            <a:ext cx="5435600" cy="65532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扩散模型相关学习</a:t>
            </a:r>
            <a:endParaRPr lang="en-US" altLang="zh-CN" sz="2600" b="1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3</a:t>
              </a:r>
              <a:endPara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26110" y="1101725"/>
            <a:ext cx="108680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altLang="en-US" sz="2000" b="1"/>
              <a:t>条件注入方式</a:t>
            </a:r>
            <a:r>
              <a:rPr lang="en-US" altLang="zh-CN" sz="2000" b="1"/>
              <a:t>2</a:t>
            </a:r>
            <a:r>
              <a:rPr lang="zh-CN" altLang="en-US" sz="2000" b="1"/>
              <a:t>：</a:t>
            </a:r>
            <a:r>
              <a:rPr lang="zh-CN" altLang="en-US" sz="2000"/>
              <a:t>网络中新增一支，负责</a:t>
            </a:r>
            <a:r>
              <a:rPr lang="en-US" altLang="zh-CN" sz="2000"/>
              <a:t>CT</a:t>
            </a:r>
            <a:r>
              <a:rPr lang="zh-CN" altLang="en-US" sz="2000"/>
              <a:t>图像的条件注入。</a:t>
            </a:r>
            <a:endParaRPr lang="zh-CN" altLang="en-US" sz="2000" b="1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MedSegDiff: Medical Image Segmentation with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Diffusion Probabilistic Model</a:t>
            </a:r>
            <a:endParaRPr lang="zh-CN" altLang="en-US" sz="2000" b="1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73480" y="2423795"/>
            <a:ext cx="10172700" cy="3591560"/>
          </a:xfrm>
          <a:prstGeom prst="rect">
            <a:avLst/>
          </a:prstGeom>
        </p:spPr>
      </p:pic>
      <p:sp>
        <p:nvSpPr>
          <p:cNvPr id="8" name="空心弧 7"/>
          <p:cNvSpPr/>
          <p:nvPr/>
        </p:nvSpPr>
        <p:spPr>
          <a:xfrm rot="10800000">
            <a:off x="9780905" y="1219835"/>
            <a:ext cx="538480" cy="1545590"/>
          </a:xfrm>
          <a:prstGeom prst="blockArc">
            <a:avLst/>
          </a:prstGeom>
          <a:solidFill>
            <a:srgbClr val="1C6299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空心弧 10"/>
          <p:cNvSpPr/>
          <p:nvPr>
            <p:custDataLst>
              <p:tags r:id="rId5"/>
            </p:custDataLst>
          </p:nvPr>
        </p:nvSpPr>
        <p:spPr>
          <a:xfrm>
            <a:off x="10860405" y="2594610"/>
            <a:ext cx="538480" cy="1545590"/>
          </a:xfrm>
          <a:prstGeom prst="blockArc">
            <a:avLst/>
          </a:prstGeom>
          <a:solidFill>
            <a:srgbClr val="1C6299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115675" y="2765425"/>
            <a:ext cx="812165" cy="119443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空心弧 8"/>
          <p:cNvSpPr/>
          <p:nvPr>
            <p:custDataLst>
              <p:tags r:id="rId6"/>
            </p:custDataLst>
          </p:nvPr>
        </p:nvSpPr>
        <p:spPr>
          <a:xfrm rot="10800000">
            <a:off x="10960100" y="1219835"/>
            <a:ext cx="538480" cy="1545590"/>
          </a:xfrm>
          <a:prstGeom prst="blockArc">
            <a:avLst/>
          </a:prstGeom>
          <a:solidFill>
            <a:srgbClr val="1C6299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9617075" y="1668145"/>
            <a:ext cx="158750" cy="243205"/>
          </a:xfrm>
          <a:prstGeom prst="straightConnector1">
            <a:avLst/>
          </a:prstGeom>
          <a:ln w="12700">
            <a:solidFill>
              <a:schemeClr val="tx2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>
            <p:custDataLst>
              <p:tags r:id="rId7"/>
            </p:custDataLst>
          </p:nvPr>
        </p:nvCxnSpPr>
        <p:spPr>
          <a:xfrm flipH="1">
            <a:off x="9807575" y="1666875"/>
            <a:ext cx="146050" cy="26035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>
            <p:custDataLst>
              <p:tags r:id="rId8"/>
            </p:custDataLst>
          </p:nvPr>
        </p:nvCxnSpPr>
        <p:spPr>
          <a:xfrm>
            <a:off x="10881995" y="1652270"/>
            <a:ext cx="111125" cy="227330"/>
          </a:xfrm>
          <a:prstGeom prst="straightConnector1">
            <a:avLst/>
          </a:prstGeom>
          <a:ln w="12700">
            <a:solidFill>
              <a:schemeClr val="tx2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10935970" y="3455035"/>
            <a:ext cx="6985" cy="30353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0437495" y="2374900"/>
            <a:ext cx="359410" cy="3810"/>
          </a:xfrm>
          <a:prstGeom prst="straightConnector1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9422765" y="1452245"/>
            <a:ext cx="2346325" cy="240157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62230"/>
            <a:ext cx="5435600" cy="65532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扩散模型相关学习</a:t>
            </a:r>
            <a:endParaRPr lang="en-US" altLang="zh-CN" sz="2600" b="1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3</a:t>
              </a:r>
              <a:endPara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26110" y="1101725"/>
            <a:ext cx="10868025" cy="730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200000"/>
              </a:lnSpc>
            </a:pPr>
            <a:r>
              <a:rPr lang="zh-CN" altLang="en-US" sz="2000" b="1"/>
              <a:t>代码学习</a:t>
            </a:r>
            <a:r>
              <a:rPr lang="zh-CN" altLang="en-US" sz="2000" b="1"/>
              <a:t>路径：</a:t>
            </a:r>
            <a:endParaRPr lang="zh-CN" altLang="en-US" sz="2000" b="1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sz="2000" b="1"/>
          </a:p>
        </p:txBody>
      </p:sp>
      <p:sp>
        <p:nvSpPr>
          <p:cNvPr id="25" name="矩形 24"/>
          <p:cNvSpPr/>
          <p:nvPr/>
        </p:nvSpPr>
        <p:spPr>
          <a:xfrm>
            <a:off x="4559935" y="1991360"/>
            <a:ext cx="2266315" cy="735965"/>
          </a:xfrm>
          <a:prstGeom prst="rect">
            <a:avLst/>
          </a:prstGeom>
          <a:noFill/>
          <a:ln w="28575">
            <a:solidFill>
              <a:schemeClr val="tx2">
                <a:lumMod val="90000"/>
                <a:lumOff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Improved DDPM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>
            <p:custDataLst>
              <p:tags r:id="rId3"/>
            </p:custDataLst>
          </p:nvPr>
        </p:nvSpPr>
        <p:spPr>
          <a:xfrm>
            <a:off x="4559935" y="3368040"/>
            <a:ext cx="2266315" cy="735965"/>
          </a:xfrm>
          <a:prstGeom prst="rect">
            <a:avLst/>
          </a:prstGeom>
          <a:noFill/>
          <a:ln w="28575">
            <a:solidFill>
              <a:schemeClr val="tx2">
                <a:lumMod val="90000"/>
                <a:lumOff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Guided-D</a:t>
            </a:r>
            <a:r>
              <a:rPr lang="en-US" altLang="zh-CN">
                <a:solidFill>
                  <a:schemeClr val="tx1"/>
                </a:solidFill>
              </a:rPr>
              <a:t>iffusion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>
            <p:custDataLst>
              <p:tags r:id="rId4"/>
            </p:custDataLst>
          </p:nvPr>
        </p:nvSpPr>
        <p:spPr>
          <a:xfrm>
            <a:off x="2720975" y="4974590"/>
            <a:ext cx="2266315" cy="735965"/>
          </a:xfrm>
          <a:prstGeom prst="rect">
            <a:avLst/>
          </a:prstGeom>
          <a:noFill/>
          <a:ln w="28575">
            <a:solidFill>
              <a:schemeClr val="tx2">
                <a:lumMod val="90000"/>
                <a:lumOff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论文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>
            <p:custDataLst>
              <p:tags r:id="rId5"/>
            </p:custDataLst>
          </p:nvPr>
        </p:nvSpPr>
        <p:spPr>
          <a:xfrm>
            <a:off x="6492240" y="4974590"/>
            <a:ext cx="2266315" cy="735965"/>
          </a:xfrm>
          <a:prstGeom prst="rect">
            <a:avLst/>
          </a:prstGeom>
          <a:noFill/>
          <a:ln w="28575">
            <a:solidFill>
              <a:schemeClr val="tx2">
                <a:lumMod val="90000"/>
                <a:lumOff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论文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5699760" y="2861945"/>
            <a:ext cx="3175" cy="37592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3862705" y="4263390"/>
            <a:ext cx="1714500" cy="55118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>
            <p:custDataLst>
              <p:tags r:id="rId6"/>
            </p:custDataLst>
          </p:nvPr>
        </p:nvCxnSpPr>
        <p:spPr>
          <a:xfrm>
            <a:off x="5652135" y="4263390"/>
            <a:ext cx="1707515" cy="55753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862705" y="4186555"/>
            <a:ext cx="877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改输入</a:t>
            </a:r>
            <a:endParaRPr lang="zh-CN" altLang="en-US"/>
          </a:p>
        </p:txBody>
      </p:sp>
      <p:sp>
        <p:nvSpPr>
          <p:cNvPr id="33" name="文本框 32"/>
          <p:cNvSpPr txBox="1"/>
          <p:nvPr>
            <p:custDataLst>
              <p:tags r:id="rId7"/>
            </p:custDataLst>
          </p:nvPr>
        </p:nvSpPr>
        <p:spPr>
          <a:xfrm>
            <a:off x="6690995" y="4234180"/>
            <a:ext cx="877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改</a:t>
            </a:r>
            <a:r>
              <a:rPr lang="zh-CN" altLang="en-US"/>
              <a:t>网络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277735" y="2178685"/>
            <a:ext cx="12725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accent3">
                    <a:lumMod val="75000"/>
                  </a:schemeClr>
                </a:solidFill>
              </a:rPr>
              <a:t>√</a:t>
            </a:r>
            <a:endParaRPr lang="en-US" altLang="zh-CN" sz="2000" b="1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62230"/>
            <a:ext cx="5435600" cy="65532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整体总结</a:t>
            </a:r>
            <a:endParaRPr lang="zh-CN" altLang="en-US" sz="2600" b="1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4</a:t>
              </a:r>
              <a:endPara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626110" y="1101725"/>
            <a:ext cx="10868025" cy="730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200000"/>
              </a:lnSpc>
            </a:pPr>
            <a:r>
              <a:rPr lang="zh-CN" altLang="en-US" sz="2000" b="1"/>
              <a:t>阶段学习承接</a:t>
            </a:r>
            <a:r>
              <a:rPr lang="zh-CN" altLang="en-US" sz="2000" b="1"/>
              <a:t>关系：</a:t>
            </a:r>
            <a:endParaRPr lang="zh-CN" altLang="en-US" sz="2000" b="1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sz="2000" b="1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18260" y="1901190"/>
            <a:ext cx="9470390" cy="4075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62230"/>
            <a:ext cx="5435600" cy="65532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整体总结</a:t>
            </a:r>
            <a:endParaRPr lang="zh-CN" altLang="en-US" sz="2600" b="1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4</a:t>
              </a:r>
              <a:endPara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626110" y="1101725"/>
            <a:ext cx="10868025" cy="730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200000"/>
              </a:lnSpc>
            </a:pPr>
            <a:r>
              <a:rPr lang="zh-CN" altLang="en-US" sz="2000" b="1"/>
              <a:t>待实现部分</a:t>
            </a:r>
            <a:r>
              <a:rPr lang="zh-CN" altLang="en-US" sz="2000" b="1"/>
              <a:t>汇总：</a:t>
            </a:r>
            <a:endParaRPr lang="zh-CN" altLang="en-US" sz="2000" b="1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zh-CN" altLang="en-US" sz="2000" b="1"/>
          </a:p>
        </p:txBody>
      </p:sp>
      <p:sp>
        <p:nvSpPr>
          <p:cNvPr id="3" name="矩形 2"/>
          <p:cNvSpPr/>
          <p:nvPr/>
        </p:nvSpPr>
        <p:spPr>
          <a:xfrm>
            <a:off x="1843405" y="2809875"/>
            <a:ext cx="1788160" cy="768985"/>
          </a:xfrm>
          <a:prstGeom prst="rect">
            <a:avLst/>
          </a:prstGeom>
          <a:noFill/>
          <a:ln w="28575">
            <a:solidFill>
              <a:schemeClr val="tx2">
                <a:lumMod val="90000"/>
                <a:lumOff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</a:rPr>
              <a:t>数据预处理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4984750" y="2809875"/>
            <a:ext cx="1707515" cy="769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</a:rPr>
              <a:t>模型修改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8045450" y="2809875"/>
            <a:ext cx="1836420" cy="769620"/>
          </a:xfrm>
          <a:prstGeom prst="rect">
            <a:avLst/>
          </a:prstGeom>
          <a:noFill/>
          <a:ln w="28575">
            <a:solidFill>
              <a:schemeClr val="tx2">
                <a:lumMod val="90000"/>
                <a:lumOff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</a:rPr>
              <a:t>评价指标计算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55750" y="3938905"/>
            <a:ext cx="28174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OpenKBP</a:t>
            </a:r>
            <a:r>
              <a:rPr lang="zh-CN" altLang="en-US" sz="1600"/>
              <a:t>官方代码（</a:t>
            </a:r>
            <a:r>
              <a:rPr lang="zh-CN" altLang="en-US" sz="1600" b="1"/>
              <a:t>待学</a:t>
            </a:r>
            <a:r>
              <a:rPr lang="zh-CN" altLang="en-US" sz="1600"/>
              <a:t>）</a:t>
            </a:r>
            <a:endParaRPr lang="zh-CN" altLang="en-US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前述总结</a:t>
            </a:r>
            <a:endParaRPr lang="zh-CN" altLang="en-US" sz="1600"/>
          </a:p>
        </p:txBody>
      </p:sp>
      <p:sp>
        <p:nvSpPr>
          <p:cNvPr id="10" name="文本框 9"/>
          <p:cNvSpPr txBox="1"/>
          <p:nvPr/>
        </p:nvSpPr>
        <p:spPr>
          <a:xfrm>
            <a:off x="5025390" y="3823335"/>
            <a:ext cx="21285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网络结构（</a:t>
            </a:r>
            <a:r>
              <a:rPr lang="zh-CN" altLang="en-US" sz="1600" b="1"/>
              <a:t>待学</a:t>
            </a:r>
            <a:r>
              <a:rPr lang="zh-CN" altLang="en-US" sz="1600"/>
              <a:t>）</a:t>
            </a:r>
            <a:endParaRPr lang="zh-CN" altLang="en-US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集合结果生成</a:t>
            </a:r>
            <a:endParaRPr lang="zh-CN" altLang="en-US" sz="160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926840" y="3183890"/>
            <a:ext cx="762000" cy="0"/>
          </a:xfrm>
          <a:prstGeom prst="straightConnector1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>
            <p:custDataLst>
              <p:tags r:id="rId5"/>
            </p:custDataLst>
          </p:nvPr>
        </p:nvCxnSpPr>
        <p:spPr>
          <a:xfrm>
            <a:off x="6988175" y="3194685"/>
            <a:ext cx="762000" cy="0"/>
          </a:xfrm>
          <a:prstGeom prst="straightConnector1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62230"/>
            <a:ext cx="5435600" cy="65532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目</a:t>
            </a:r>
            <a:r>
              <a:rPr lang="en-US" altLang="zh-CN" sz="26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6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录</a:t>
            </a:r>
            <a:endParaRPr lang="zh-CN" altLang="en-US" sz="2600" b="1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89070" y="1571625"/>
            <a:ext cx="366776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2800"/>
              <a:t>1</a:t>
            </a:r>
            <a:r>
              <a:rPr lang="zh-CN" altLang="en-US" sz="2800"/>
              <a:t>、问题介绍</a:t>
            </a:r>
            <a:endParaRPr lang="zh-CN" altLang="en-US" sz="2800"/>
          </a:p>
          <a:p>
            <a:pPr>
              <a:lnSpc>
                <a:spcPct val="200000"/>
              </a:lnSpc>
            </a:pPr>
            <a:r>
              <a:rPr lang="en-US" altLang="zh-CN" sz="2800"/>
              <a:t>2</a:t>
            </a:r>
            <a:r>
              <a:rPr lang="zh-CN" altLang="en-US" sz="2800"/>
              <a:t>、剂量预测相关学习</a:t>
            </a:r>
            <a:endParaRPr lang="zh-CN" altLang="en-US" sz="2800"/>
          </a:p>
          <a:p>
            <a:pPr>
              <a:lnSpc>
                <a:spcPct val="200000"/>
              </a:lnSpc>
            </a:pPr>
            <a:r>
              <a:rPr lang="en-US" altLang="zh-CN" sz="2800"/>
              <a:t>3</a:t>
            </a:r>
            <a:r>
              <a:rPr lang="zh-CN" altLang="en-US" sz="2800"/>
              <a:t>、扩散模型相关学习</a:t>
            </a:r>
            <a:endParaRPr lang="zh-CN" altLang="en-US" sz="2800"/>
          </a:p>
          <a:p>
            <a:pPr>
              <a:lnSpc>
                <a:spcPct val="200000"/>
              </a:lnSpc>
            </a:pPr>
            <a:r>
              <a:rPr lang="en-US" altLang="zh-CN" sz="2800"/>
              <a:t>4</a:t>
            </a:r>
            <a:r>
              <a:rPr lang="zh-CN" altLang="en-US" sz="2800"/>
              <a:t>、整</a:t>
            </a:r>
            <a:r>
              <a:rPr lang="zh-CN" altLang="en-US" sz="2800"/>
              <a:t>体总结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62230"/>
            <a:ext cx="5435600" cy="65532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问题介绍</a:t>
            </a:r>
            <a:endParaRPr lang="zh-CN" altLang="en-US" sz="2600" b="1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7880" y="1105535"/>
            <a:ext cx="10653395" cy="1920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/>
              <a:t>剂量预测</a:t>
            </a:r>
            <a:r>
              <a:rPr lang="zh-CN" altLang="en-US" sz="2000"/>
              <a:t>：</a:t>
            </a:r>
            <a:r>
              <a:rPr lang="zh-CN" altLang="en-US" sz="2000"/>
              <a:t>对放射治疗中剂量分布方案的预测。在实施放疗之前</a:t>
            </a:r>
            <a:r>
              <a:rPr lang="en-US" altLang="zh-CN" sz="2000"/>
              <a:t>,</a:t>
            </a:r>
            <a:r>
              <a:rPr lang="zh-CN" altLang="en-US" sz="2000"/>
              <a:t>需要设计并优化放疗计划,从而向放疗靶区（</a:t>
            </a:r>
            <a:r>
              <a:rPr lang="en-US" altLang="zh-CN" sz="2000"/>
              <a:t>planed</a:t>
            </a:r>
            <a:r>
              <a:rPr lang="zh-CN" altLang="en-US" sz="2000"/>
              <a:t> </a:t>
            </a:r>
            <a:r>
              <a:rPr lang="en-US" altLang="zh-CN" sz="2000"/>
              <a:t>target</a:t>
            </a:r>
            <a:r>
              <a:rPr lang="zh-CN" altLang="en-US" sz="2000"/>
              <a:t> </a:t>
            </a:r>
            <a:r>
              <a:rPr lang="en-US" altLang="zh-CN" sz="2000"/>
              <a:t>volume, </a:t>
            </a:r>
            <a:r>
              <a:rPr lang="zh-CN" altLang="en-US" sz="2000"/>
              <a:t>PTV）提供高剂量，来最大限度地控制局部肿瘤，同时尽可能减少对危及器官（</a:t>
            </a:r>
            <a:r>
              <a:rPr lang="en-US" altLang="zh-CN" sz="2000"/>
              <a:t>organs at risk, </a:t>
            </a:r>
            <a:r>
              <a:rPr lang="zh-CN" altLang="en-US" sz="2000"/>
              <a:t>OARs）的剂量，来最小化放射对正常组织的影响。</a:t>
            </a:r>
            <a:endParaRPr lang="zh-CN" altLang="en-US" sz="2000"/>
          </a:p>
          <a:p>
            <a:pPr>
              <a:lnSpc>
                <a:spcPct val="150000"/>
              </a:lnSpc>
            </a:pPr>
            <a:endParaRPr lang="zh-CN" altLang="en-US" sz="2000"/>
          </a:p>
          <a:p>
            <a:pPr>
              <a:lnSpc>
                <a:spcPct val="150000"/>
              </a:lnSpc>
            </a:pPr>
            <a:endParaRPr lang="zh-CN" altLang="en-US" sz="2000" b="1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984750" y="3895725"/>
            <a:ext cx="2174240" cy="1572895"/>
          </a:xfrm>
          <a:prstGeom prst="roundRect">
            <a:avLst/>
          </a:prstGeom>
          <a:solidFill>
            <a:srgbClr val="000000">
              <a:alpha val="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扩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散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模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型</a:t>
            </a:r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90775" y="4079240"/>
            <a:ext cx="1136015" cy="12026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428990" y="4079240"/>
            <a:ext cx="1091565" cy="120269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3909695" y="4692650"/>
            <a:ext cx="692150" cy="5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>
            <p:custDataLst>
              <p:tags r:id="rId6"/>
            </p:custDataLst>
          </p:nvPr>
        </p:nvCxnSpPr>
        <p:spPr>
          <a:xfrm flipV="1">
            <a:off x="7460615" y="4686300"/>
            <a:ext cx="666750" cy="127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15010" y="4225925"/>
            <a:ext cx="1797050" cy="1059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CT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PTV mask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OARs mask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9707245" y="4518660"/>
            <a:ext cx="2393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Dose Distribution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270760" y="5468620"/>
            <a:ext cx="2412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N </a:t>
            </a:r>
            <a:r>
              <a:rPr lang="en-US" altLang="zh-CN"/>
              <a:t>x</a:t>
            </a:r>
            <a:r>
              <a:rPr lang="en-US" altLang="zh-CN" b="1"/>
              <a:t> D </a:t>
            </a:r>
            <a:r>
              <a:rPr lang="en-US" altLang="zh-CN"/>
              <a:t>x</a:t>
            </a:r>
            <a:r>
              <a:rPr lang="en-US" altLang="zh-CN" b="1"/>
              <a:t> H </a:t>
            </a:r>
            <a:r>
              <a:rPr lang="en-US" altLang="zh-CN"/>
              <a:t>x</a:t>
            </a:r>
            <a:r>
              <a:rPr lang="en-US" altLang="zh-CN" b="1"/>
              <a:t> W</a:t>
            </a:r>
            <a:endParaRPr lang="en-US" altLang="zh-CN" b="1"/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8200390" y="5468620"/>
            <a:ext cx="1670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 </a:t>
            </a:r>
            <a:r>
              <a:rPr lang="en-US" altLang="zh-CN"/>
              <a:t>x</a:t>
            </a:r>
            <a:r>
              <a:rPr lang="en-US" altLang="zh-CN" b="1"/>
              <a:t> D </a:t>
            </a:r>
            <a:r>
              <a:rPr lang="en-US" altLang="zh-CN"/>
              <a:t>x</a:t>
            </a:r>
            <a:r>
              <a:rPr lang="en-US" altLang="zh-CN" b="1"/>
              <a:t> H </a:t>
            </a:r>
            <a:r>
              <a:rPr lang="en-US" altLang="zh-CN"/>
              <a:t>x</a:t>
            </a:r>
            <a:r>
              <a:rPr lang="en-US" altLang="zh-CN" b="1"/>
              <a:t> W</a:t>
            </a:r>
            <a:endParaRPr lang="en-US" altLang="zh-CN" b="1"/>
          </a:p>
        </p:txBody>
      </p:sp>
      <p:sp>
        <p:nvSpPr>
          <p:cNvPr id="18" name="文本框 17"/>
          <p:cNvSpPr txBox="1"/>
          <p:nvPr/>
        </p:nvSpPr>
        <p:spPr>
          <a:xfrm>
            <a:off x="851535" y="3253740"/>
            <a:ext cx="20910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简要建模：</a:t>
            </a:r>
            <a:endParaRPr lang="zh-CN" altLang="en-US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62230"/>
            <a:ext cx="5435600" cy="65532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问题介绍</a:t>
            </a:r>
            <a:endParaRPr lang="zh-CN" altLang="en-US" sz="2600" b="1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7880" y="1105535"/>
            <a:ext cx="10653395" cy="6324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/>
              <a:t>学习路线</a:t>
            </a:r>
            <a:r>
              <a:rPr lang="zh-CN" altLang="en-US" sz="2000"/>
              <a:t>：</a:t>
            </a:r>
            <a:endParaRPr lang="zh-CN" altLang="en-US" sz="2000"/>
          </a:p>
          <a:p>
            <a:pPr>
              <a:lnSpc>
                <a:spcPct val="150000"/>
              </a:lnSpc>
            </a:pPr>
            <a:endParaRPr lang="zh-CN" altLang="en-US" sz="2000"/>
          </a:p>
          <a:p>
            <a:pPr>
              <a:lnSpc>
                <a:spcPct val="150000"/>
              </a:lnSpc>
            </a:pPr>
            <a:endParaRPr lang="zh-CN" altLang="en-US" sz="2000"/>
          </a:p>
          <a:p>
            <a:pPr>
              <a:lnSpc>
                <a:spcPct val="150000"/>
              </a:lnSpc>
            </a:pPr>
            <a:endParaRPr lang="zh-CN" altLang="en-US" sz="2000"/>
          </a:p>
          <a:p>
            <a:pPr>
              <a:lnSpc>
                <a:spcPct val="150000"/>
              </a:lnSpc>
            </a:pPr>
            <a:endParaRPr lang="zh-CN" altLang="en-US" sz="2000"/>
          </a:p>
          <a:p>
            <a:pPr>
              <a:lnSpc>
                <a:spcPct val="150000"/>
              </a:lnSpc>
            </a:pPr>
            <a:endParaRPr lang="zh-CN" altLang="en-US" sz="2000" b="1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41755" y="2312035"/>
            <a:ext cx="2388870" cy="92138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</a:rPr>
              <a:t>扩散模型数学原理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4687570" y="2312035"/>
            <a:ext cx="2388870" cy="92138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</a:rPr>
              <a:t>剂量预测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8033385" y="2312035"/>
            <a:ext cx="2388870" cy="921385"/>
          </a:xfrm>
          <a:prstGeom prst="rect">
            <a:avLst/>
          </a:prstGeom>
          <a:solidFill>
            <a:srgbClr val="000000">
              <a:alpha val="0"/>
            </a:srgbClr>
          </a:solidFill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1"/>
                </a:solidFill>
              </a:rPr>
              <a:t>扩散模型</a:t>
            </a:r>
            <a:r>
              <a:rPr lang="zh-CN" altLang="en-US" sz="2000">
                <a:solidFill>
                  <a:schemeClr val="tx1"/>
                </a:solidFill>
              </a:rPr>
              <a:t>应用实例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34230" y="3639185"/>
            <a:ext cx="2419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813300" y="3420745"/>
            <a:ext cx="206184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数据预处理</a:t>
            </a:r>
            <a:endParaRPr lang="zh-CN" altLang="en-US" sz="2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u="sng"/>
              <a:t>网络结构设计</a:t>
            </a:r>
            <a:endParaRPr lang="zh-CN" altLang="en-US" sz="2000" u="sng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网络训练细节</a:t>
            </a:r>
            <a:endParaRPr lang="zh-CN" altLang="en-US" sz="2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网络学习</a:t>
            </a:r>
            <a:r>
              <a:rPr lang="zh-CN" altLang="en-US" sz="2000"/>
              <a:t>导向</a:t>
            </a:r>
            <a:endParaRPr lang="zh-CN" altLang="en-US" sz="2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u="sng"/>
              <a:t>模型结果生成</a:t>
            </a:r>
            <a:endParaRPr lang="zh-CN" altLang="en-US" sz="2000" u="sng"/>
          </a:p>
        </p:txBody>
      </p:sp>
      <p:sp>
        <p:nvSpPr>
          <p:cNvPr id="19" name="文本框 18"/>
          <p:cNvSpPr txBox="1"/>
          <p:nvPr/>
        </p:nvSpPr>
        <p:spPr>
          <a:xfrm>
            <a:off x="7789545" y="3482975"/>
            <a:ext cx="31222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扩散模型的</a:t>
            </a:r>
            <a:r>
              <a:rPr lang="zh-CN" altLang="en-US" sz="2000"/>
              <a:t>实现代码</a:t>
            </a:r>
            <a:endParaRPr lang="zh-CN" altLang="en-US" sz="2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条件与学习</a:t>
            </a:r>
            <a:r>
              <a:rPr lang="zh-CN" altLang="en-US" sz="2000"/>
              <a:t>导向的注入</a:t>
            </a:r>
            <a:endParaRPr lang="zh-CN" altLang="en-US" sz="200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3845560" y="2764790"/>
            <a:ext cx="694690" cy="7620"/>
          </a:xfrm>
          <a:prstGeom prst="straightConnector1">
            <a:avLst/>
          </a:prstGeom>
          <a:ln w="28575">
            <a:solidFill>
              <a:schemeClr val="tx2">
                <a:lumMod val="90000"/>
                <a:lumOff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>
            <p:custDataLst>
              <p:tags r:id="rId4"/>
            </p:custDataLst>
          </p:nvPr>
        </p:nvCxnSpPr>
        <p:spPr>
          <a:xfrm flipV="1">
            <a:off x="7223760" y="2772410"/>
            <a:ext cx="694690" cy="7620"/>
          </a:xfrm>
          <a:prstGeom prst="straightConnector1">
            <a:avLst/>
          </a:prstGeom>
          <a:ln w="28575">
            <a:solidFill>
              <a:schemeClr val="tx2">
                <a:lumMod val="90000"/>
                <a:lumOff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341755" y="3553460"/>
            <a:ext cx="28105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DDPM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Score-based Diffusion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SDE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62230"/>
            <a:ext cx="5435600" cy="65532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剂量预测相关学习</a:t>
            </a:r>
            <a:endParaRPr lang="zh-CN" altLang="en-US" sz="2600" b="1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</a:t>
              </a:r>
              <a:endPara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8195" y="1141095"/>
            <a:ext cx="10641965" cy="46850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/>
              <a:t>学习方式：</a:t>
            </a:r>
            <a:r>
              <a:rPr lang="zh-CN" altLang="en-US" sz="2000"/>
              <a:t>数据导向型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OpenKBP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挑战赛）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论文目录（按</a:t>
            </a:r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表现降序</a:t>
            </a:r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排序）：</a:t>
            </a:r>
            <a:endParaRPr lang="zh-CN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、TrDosePred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A deep learning dose prediction algorithm based on </a:t>
            </a:r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transformers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for head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u="sng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 sz="2000" u="sng"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Technical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Note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Cascade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3D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U-Net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for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Dose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Prediction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in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Radiotherapy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Attention-aware 3D U-Net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convolutional neural network for knowledge-based planning 3D dose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distribution prediction of head-and-neck cancer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u="sng">
                <a:latin typeface="Times New Roman" panose="02020603050405020304" charset="0"/>
                <a:cs typeface="Times New Roman" panose="02020603050405020304" charset="0"/>
              </a:rPr>
              <a:t>4</a:t>
            </a:r>
            <a:r>
              <a:rPr lang="zh-CN" altLang="en-US" sz="2000" u="sng"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Technical Note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Dose prediction for head and neck radiotherapy using a</a:t>
            </a:r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 three-dimensional dense</a:t>
            </a:r>
            <a:endParaRPr lang="zh-CN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 dilated U-net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architecture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u="sng">
                <a:latin typeface="Times New Roman" panose="02020603050405020304" charset="0"/>
                <a:cs typeface="Times New Roman" panose="02020603050405020304" charset="0"/>
              </a:rPr>
              <a:t>5</a:t>
            </a:r>
            <a:r>
              <a:rPr lang="zh-CN" altLang="en-US" sz="2000" u="sng"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Technical Note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Dose prediction for radiation therapy using </a:t>
            </a:r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feature‐based losses</a:t>
            </a:r>
            <a:endParaRPr lang="zh-CN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318625" y="1141095"/>
            <a:ext cx="2200275" cy="952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62230"/>
            <a:ext cx="5435600" cy="65532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剂量预测相关学习</a:t>
            </a:r>
            <a:endParaRPr lang="en-US" altLang="zh-CN" sz="2600" b="1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</a:t>
              </a:r>
              <a:endPara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6110" y="1101725"/>
            <a:ext cx="1086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网络结构设计</a:t>
            </a:r>
            <a:r>
              <a:rPr lang="zh-CN" altLang="en-US" sz="2000" b="1"/>
              <a:t>相关</a:t>
            </a:r>
            <a:endParaRPr lang="zh-CN" altLang="en-US" sz="2000" b="1"/>
          </a:p>
        </p:txBody>
      </p:sp>
      <p:sp>
        <p:nvSpPr>
          <p:cNvPr id="3" name="文本框 2"/>
          <p:cNvSpPr txBox="1"/>
          <p:nvPr/>
        </p:nvSpPr>
        <p:spPr>
          <a:xfrm>
            <a:off x="703580" y="1896745"/>
            <a:ext cx="108057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1</a:t>
            </a:r>
            <a:r>
              <a:rPr lang="zh-CN" altLang="en-US" sz="2000" b="1"/>
              <a:t>、具体网络结构</a:t>
            </a:r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（按表现降序排序）</a:t>
            </a:r>
            <a:endParaRPr lang="zh-CN" altLang="en-US" sz="2000" b="1"/>
          </a:p>
        </p:txBody>
      </p:sp>
      <p:sp>
        <p:nvSpPr>
          <p:cNvPr id="4" name="文本框 3"/>
          <p:cNvSpPr txBox="1"/>
          <p:nvPr/>
        </p:nvSpPr>
        <p:spPr>
          <a:xfrm>
            <a:off x="797560" y="2443480"/>
            <a:ext cx="5434965" cy="31375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Transformer 3D U-Net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Cascade 3D U-Net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3D U-Net + 3D U-Net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）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3D U-Net with attention-gate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Dense Dilated 3D U-Net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3D U-Net + 3D ResNet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192520" y="1896745"/>
            <a:ext cx="45516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2</a:t>
            </a:r>
            <a:r>
              <a:rPr lang="zh-CN" altLang="en-US" sz="2000" b="1"/>
              <a:t>、网络结构设计总结</a:t>
            </a:r>
            <a:endParaRPr lang="zh-CN" altLang="en-US" sz="2000" b="1"/>
          </a:p>
        </p:txBody>
      </p:sp>
      <p:sp>
        <p:nvSpPr>
          <p:cNvPr id="6" name="文本框 5"/>
          <p:cNvSpPr txBox="1"/>
          <p:nvPr/>
        </p:nvSpPr>
        <p:spPr>
          <a:xfrm>
            <a:off x="6322060" y="2295525"/>
            <a:ext cx="523367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基于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3D U-Net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进行设计；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多数引入注意力机制进行改进；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网络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5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出现类似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后续细化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”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的思想，即整体网络可看作两个网络前后连接的结果；前者生成粗略结果，后者进行精化细化。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62230"/>
            <a:ext cx="5435600" cy="65532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剂量预测相关学习</a:t>
            </a:r>
            <a:endParaRPr lang="en-US" altLang="zh-CN" sz="2600" b="1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</a:t>
              </a:r>
              <a:endPara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6110" y="1101725"/>
            <a:ext cx="1086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模型使用方案</a:t>
            </a:r>
            <a:r>
              <a:rPr lang="zh-CN" altLang="en-US" sz="2000" b="1"/>
              <a:t>相关</a:t>
            </a:r>
            <a:endParaRPr lang="zh-CN" altLang="en-US" sz="2000" b="1"/>
          </a:p>
        </p:txBody>
      </p:sp>
      <p:sp>
        <p:nvSpPr>
          <p:cNvPr id="4" name="文本框 3"/>
          <p:cNvSpPr txBox="1"/>
          <p:nvPr/>
        </p:nvSpPr>
        <p:spPr>
          <a:xfrm>
            <a:off x="743585" y="1687195"/>
            <a:ext cx="10879455" cy="4554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000" b="1"/>
              <a:t>1、</a:t>
            </a:r>
            <a:r>
              <a:rPr lang="zh-CN" altLang="en-US" sz="2000" b="1">
                <a:latin typeface="+mj-ea"/>
                <a:ea typeface="+mj-ea"/>
                <a:cs typeface="+mj-ea"/>
              </a:rPr>
              <a:t>单一结果计算</a:t>
            </a:r>
            <a:endParaRPr lang="zh-CN" altLang="en-US" sz="2000" b="1">
              <a:latin typeface="+mj-ea"/>
              <a:ea typeface="+mj-ea"/>
              <a:cs typeface="+mj-ea"/>
            </a:endParaRPr>
          </a:p>
          <a:p>
            <a:pPr>
              <a:lnSpc>
                <a:spcPct val="200000"/>
              </a:lnSpc>
            </a:pPr>
            <a:r>
              <a:rPr lang="en-US" altLang="zh-CN" sz="2000" b="1"/>
              <a:t>2、</a:t>
            </a:r>
            <a:r>
              <a:rPr lang="zh-CN" altLang="en-US" sz="2000" b="1">
                <a:latin typeface="+mj-ea"/>
                <a:ea typeface="+mj-ea"/>
                <a:cs typeface="+mj-ea"/>
              </a:rPr>
              <a:t>集合结果计算</a:t>
            </a:r>
            <a:endParaRPr lang="zh-CN" altLang="en-US" sz="2000" b="1">
              <a:latin typeface="+mj-ea"/>
              <a:ea typeface="+mj-ea"/>
              <a:cs typeface="+mj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训练多个模型，取各模型的输出均值作为结果；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将所有切分所得的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patch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的预测输出进行平均，拼接后作为结果。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具体为：在测试阶段，会将输入以各轴16的步幅，切割为存在内容重叠的多个patch并生成其</a:t>
            </a:r>
            <a:endParaRPr lang="zh-CN" altLang="en-US" sz="2000">
              <a:solidFill>
                <a:schemeClr val="bg2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翻转结果。随后将所有patch送入已训练好的三个同结构网络中进行结果计算，这样</a:t>
            </a:r>
            <a:endParaRPr lang="zh-CN" altLang="en-US" sz="2000">
              <a:solidFill>
                <a:schemeClr val="bg2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一个patch将会有6个预测结果；将所有结果翻转回原始状态、求取平均即可得到该</a:t>
            </a:r>
            <a:endParaRPr lang="zh-CN" altLang="en-US" sz="2000">
              <a:solidFill>
                <a:schemeClr val="bg2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patch的最终预测结果。最终将所有patch放至结果中的对应位置，并对patch间重叠</a:t>
            </a:r>
            <a:endParaRPr lang="zh-CN" altLang="en-US" sz="2000">
              <a:solidFill>
                <a:schemeClr val="bg2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部分结果取均值，即可得到输入样例的剂量预测结果。</a:t>
            </a:r>
            <a:endParaRPr lang="zh-CN" altLang="en-US" sz="2000">
              <a:solidFill>
                <a:schemeClr val="bg2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62230"/>
            <a:ext cx="5435600" cy="65532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剂量预测相关学习</a:t>
            </a:r>
            <a:endParaRPr lang="en-US" altLang="zh-CN" sz="2600" b="1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</a:t>
              </a:r>
              <a:endPara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6110" y="1101725"/>
            <a:ext cx="1086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模型使用方案</a:t>
            </a:r>
            <a:r>
              <a:rPr lang="zh-CN" altLang="en-US" sz="2000" b="1"/>
              <a:t>相关</a:t>
            </a:r>
            <a:endParaRPr lang="zh-CN" altLang="en-US" sz="2000" b="1"/>
          </a:p>
        </p:txBody>
      </p:sp>
      <p:sp>
        <p:nvSpPr>
          <p:cNvPr id="4" name="文本框 3"/>
          <p:cNvSpPr txBox="1"/>
          <p:nvPr/>
        </p:nvSpPr>
        <p:spPr>
          <a:xfrm>
            <a:off x="743585" y="1687195"/>
            <a:ext cx="1087945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000" b="1"/>
              <a:t>3</a:t>
            </a:r>
            <a:r>
              <a:rPr lang="zh-CN" altLang="en-US" sz="2000" b="1"/>
              <a:t>、简要分析</a:t>
            </a:r>
            <a:endParaRPr lang="zh-CN" altLang="en-US" sz="2000" b="1"/>
          </a:p>
          <a:p>
            <a:pPr>
              <a:lnSpc>
                <a:spcPct val="25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基于集合结果产生最终预测图像的方法有两点好处：一是比起单一结果计算，能生成准确度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更高的结果，也使模型更具鲁棒性；二是能通过这些结果计算预测的不确定性（内容可详见使用扩散模型进行图像分割的论文《Diffusion Models for Implicit Image Segmentation Ensembles》）。在临床实际中，后者可帮助医务人员找到后续改进过程中的关注要点，具有应用价值。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 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而基于扩散模型的数学原理可知，由于反向去噪的起点是服从标准高斯分布的白噪声图像，其本身就具有“训练一个模型，得到多个不同结果”的特性。因此在基于扩散模型构建剂量预测模型时，可自然而然地引入“基于多输出的预测结果计算”与“不确定性计算”。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62230"/>
            <a:ext cx="5435600" cy="65532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扩散模型相关学习</a:t>
            </a:r>
            <a:endParaRPr lang="en-US" altLang="zh-CN" sz="2600" b="1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3</a:t>
              </a:r>
              <a:endPara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26110" y="1101725"/>
            <a:ext cx="1086802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 b="1"/>
              <a:t>实例类别：</a:t>
            </a:r>
            <a:r>
              <a:rPr lang="zh-CN" altLang="en-US" sz="2000"/>
              <a:t>图像分割（</a:t>
            </a:r>
            <a:r>
              <a:rPr lang="zh-CN" altLang="en-US" sz="2000" b="1"/>
              <a:t>基于</a:t>
            </a:r>
            <a:r>
              <a:rPr lang="en-US" altLang="zh-CN" sz="2000" b="1"/>
              <a:t>DDPMs</a:t>
            </a:r>
            <a:r>
              <a:rPr lang="zh-CN" altLang="en-US" sz="2000"/>
              <a:t>）</a:t>
            </a:r>
            <a:endParaRPr lang="zh-CN" altLang="en-US" sz="2000"/>
          </a:p>
          <a:p>
            <a:pPr>
              <a:lnSpc>
                <a:spcPct val="150000"/>
              </a:lnSpc>
            </a:pPr>
            <a:endParaRPr lang="zh-CN" altLang="en-US" sz="2000"/>
          </a:p>
          <a:p>
            <a:pPr>
              <a:lnSpc>
                <a:spcPct val="200000"/>
              </a:lnSpc>
            </a:pPr>
            <a:r>
              <a:rPr lang="zh-CN" altLang="en-US" sz="2000" b="1"/>
              <a:t>论文目录：</a:t>
            </a:r>
            <a:endParaRPr lang="zh-CN" altLang="en-US" sz="2000" b="1"/>
          </a:p>
          <a:p>
            <a:pPr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、Diffusion Models for Implicit Image Segmentation Ensembles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、MedSegDiff: Medical Image Segmentation with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Diffusion Probabilistic Model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COMMONDATA" val="eyJoZGlkIjoiMmM0NzhmNWUwZjhjNGFhN2I1YWRjMTFkODNiNjVhMGQifQ==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3002</Words>
  <Application>WPS 演示</Application>
  <PresentationFormat>宽屏</PresentationFormat>
  <Paragraphs>284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Calibri</vt:lpstr>
      <vt:lpstr>等线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VON</cp:lastModifiedBy>
  <cp:revision>181</cp:revision>
  <dcterms:created xsi:type="dcterms:W3CDTF">2019-06-19T02:08:00Z</dcterms:created>
  <dcterms:modified xsi:type="dcterms:W3CDTF">2023-04-08T10:16:27Z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47812C499B30485EBE76B61A8D4E70B2_11</vt:lpwstr>
  </property>
</Properties>
</file>