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6" r:id="rId4"/>
  </p:sldMasterIdLst>
  <p:notesMasterIdLst>
    <p:notesMasterId r:id="rId7"/>
  </p:notesMasterIdLst>
  <p:sldIdLst>
    <p:sldId id="3228" r:id="rId5"/>
    <p:sldId id="548" r:id="rId6"/>
    <p:sldId id="3256" r:id="rId8"/>
    <p:sldId id="3266" r:id="rId9"/>
    <p:sldId id="3264" r:id="rId10"/>
    <p:sldId id="3257" r:id="rId11"/>
    <p:sldId id="3267" r:id="rId12"/>
    <p:sldId id="3268" r:id="rId13"/>
    <p:sldId id="3260" r:id="rId14"/>
    <p:sldId id="3261" r:id="rId15"/>
    <p:sldId id="3276" r:id="rId16"/>
    <p:sldId id="3279" r:id="rId17"/>
    <p:sldId id="3280" r:id="rId18"/>
    <p:sldId id="3281" r:id="rId19"/>
    <p:sldId id="328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88" y="579"/>
      </p:cViewPr>
      <p:guideLst>
        <p:guide orient="horz" pos="20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tags" Target="../tags/tag3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tags" Target="../tags/tag3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tags" Target="../tags/tag3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tags" Target="../tags/tag3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4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0.png"/><Relationship Id="rId6" Type="http://schemas.openxmlformats.org/officeDocument/2006/relationships/tags" Target="../tags/tag29.xml"/><Relationship Id="rId5" Type="http://schemas.openxmlformats.org/officeDocument/2006/relationships/image" Target="../media/image19.png"/><Relationship Id="rId4" Type="http://schemas.openxmlformats.org/officeDocument/2006/relationships/tags" Target="../tags/tag28.xml"/><Relationship Id="rId3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25477" y="2706292"/>
            <a:ext cx="662876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Attention Bottlenecks</a:t>
            </a:r>
            <a:endParaRPr lang="en-US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for Multimodal Fusion</a:t>
            </a:r>
            <a:endParaRPr lang="en-US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6900" y="5048885"/>
            <a:ext cx="3763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Accepted by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NeurIPS 2021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2475" y="2004695"/>
            <a:ext cx="1068705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1535" y="1811655"/>
            <a:ext cx="10563225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5905" y="1835150"/>
            <a:ext cx="11660505" cy="366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4860" y="1682115"/>
            <a:ext cx="10116820" cy="420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700" y="1927225"/>
            <a:ext cx="1047813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803910"/>
            <a:ext cx="855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任务：视频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集三个视频分类数据集——AudioSet、Epic-Kitchens-100、VGGSound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0805" y="1438910"/>
            <a:ext cx="8905875" cy="513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1671320"/>
            <a:ext cx="10429875" cy="3514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1535" y="5622925"/>
            <a:ext cx="1042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目的：多模态视频分类任务，即通过视频帧的图像特征和</a:t>
            </a:r>
            <a:r>
              <a:rPr lang="zh-CN" altLang="en-US"/>
              <a:t>音频特征这两种模态进行多模态融合并分类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Moti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vation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93445"/>
            <a:ext cx="1062037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问题的提出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设计用于多模态融合的统一模型是比较困难</a:t>
            </a:r>
            <a:r>
              <a:rPr lang="zh-CN" altLang="en-US"/>
              <a:t>的：</a:t>
            </a:r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）模式之间的学习是动态变化</a:t>
            </a:r>
            <a:r>
              <a:rPr lang="zh-CN" altLang="en-US"/>
              <a:t>的；</a:t>
            </a:r>
            <a:endParaRPr lang="zh-CN" altLang="en-US"/>
          </a:p>
          <a:p>
            <a:pPr lvl="1"/>
            <a:r>
              <a:rPr lang="zh-CN" altLang="en-US"/>
              <a:t>（2）某些模态比其他模态包含更多关于任务的信息</a:t>
            </a:r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）专门的输入表示。</a:t>
            </a:r>
            <a:endParaRPr lang="zh-CN" altLang="en-US"/>
          </a:p>
        </p:txBody>
      </p:sp>
      <p:sp>
        <p:nvSpPr>
          <p:cNvPr id="3" name="标题占位符 1"/>
          <p:cNvSpPr txBox="1"/>
          <p:nvPr>
            <p:custDataLst>
              <p:tags r:id="rId2"/>
            </p:custDataLst>
          </p:nvPr>
        </p:nvSpPr>
        <p:spPr>
          <a:xfrm>
            <a:off x="2390140" y="5655310"/>
            <a:ext cx="23437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Early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Fusion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922145" y="5156835"/>
            <a:ext cx="873125" cy="34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196080" y="5156835"/>
            <a:ext cx="873125" cy="34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2359025" y="4220210"/>
            <a:ext cx="240792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（特征</a:t>
            </a:r>
            <a:r>
              <a:rPr lang="en-US" altLang="zh-CN"/>
              <a:t>/</a:t>
            </a:r>
            <a:r>
              <a:rPr lang="zh-CN" altLang="en-US"/>
              <a:t>数据）融合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97530" y="3703320"/>
            <a:ext cx="93154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005455" y="3053080"/>
            <a:ext cx="111252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0"/>
            <a:endCxn id="16" idx="2"/>
          </p:cNvCxnSpPr>
          <p:nvPr>
            <p:custDataLst>
              <p:tags r:id="rId8"/>
            </p:custDataLst>
          </p:nvPr>
        </p:nvCxnSpPr>
        <p:spPr>
          <a:xfrm flipV="1">
            <a:off x="2359025" y="4718685"/>
            <a:ext cx="120396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16" idx="2"/>
          </p:cNvCxnSpPr>
          <p:nvPr>
            <p:custDataLst>
              <p:tags r:id="rId9"/>
            </p:custDataLst>
          </p:nvPr>
        </p:nvCxnSpPr>
        <p:spPr>
          <a:xfrm flipH="1" flipV="1">
            <a:off x="3562985" y="4718685"/>
            <a:ext cx="1069975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0"/>
            <a:endCxn id="17" idx="2"/>
          </p:cNvCxnSpPr>
          <p:nvPr>
            <p:custDataLst>
              <p:tags r:id="rId10"/>
            </p:custDataLst>
          </p:nvPr>
        </p:nvCxnSpPr>
        <p:spPr>
          <a:xfrm flipV="1">
            <a:off x="3562985" y="4068445"/>
            <a:ext cx="635" cy="15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0"/>
            <a:endCxn id="18" idx="2"/>
          </p:cNvCxnSpPr>
          <p:nvPr>
            <p:custDataLst>
              <p:tags r:id="rId11"/>
            </p:custDataLst>
          </p:nvPr>
        </p:nvCxnSpPr>
        <p:spPr>
          <a:xfrm flipH="1" flipV="1">
            <a:off x="3561715" y="3551555"/>
            <a:ext cx="1905" cy="15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占位符 1"/>
          <p:cNvSpPr txBox="1"/>
          <p:nvPr>
            <p:custDataLst>
              <p:tags r:id="rId12"/>
            </p:custDataLst>
          </p:nvPr>
        </p:nvSpPr>
        <p:spPr>
          <a:xfrm>
            <a:off x="8108950" y="5655310"/>
            <a:ext cx="201866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Late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Fusion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7451090" y="5203190"/>
            <a:ext cx="873125" cy="34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9725025" y="5203190"/>
            <a:ext cx="873125" cy="34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矩形 38"/>
          <p:cNvSpPr/>
          <p:nvPr>
            <p:custDataLst>
              <p:tags r:id="rId15"/>
            </p:custDataLst>
          </p:nvPr>
        </p:nvSpPr>
        <p:spPr>
          <a:xfrm>
            <a:off x="7451090" y="4604385"/>
            <a:ext cx="87249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6"/>
            </p:custDataLst>
          </p:nvPr>
        </p:nvSpPr>
        <p:spPr>
          <a:xfrm>
            <a:off x="7451090" y="4018915"/>
            <a:ext cx="872490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7"/>
            </p:custDataLst>
          </p:nvPr>
        </p:nvSpPr>
        <p:spPr>
          <a:xfrm>
            <a:off x="8534400" y="2459990"/>
            <a:ext cx="111252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24" idx="0"/>
            <a:endCxn id="39" idx="2"/>
          </p:cNvCxnSpPr>
          <p:nvPr>
            <p:custDataLst>
              <p:tags r:id="rId18"/>
            </p:custDataLst>
          </p:nvPr>
        </p:nvCxnSpPr>
        <p:spPr>
          <a:xfrm flipH="1" flipV="1">
            <a:off x="7887335" y="4973320"/>
            <a:ext cx="635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0"/>
            <a:endCxn id="49" idx="2"/>
          </p:cNvCxnSpPr>
          <p:nvPr>
            <p:custDataLst>
              <p:tags r:id="rId19"/>
            </p:custDataLst>
          </p:nvPr>
        </p:nvCxnSpPr>
        <p:spPr>
          <a:xfrm flipH="1" flipV="1">
            <a:off x="10161270" y="4980305"/>
            <a:ext cx="635" cy="22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40" idx="2"/>
          </p:cNvCxnSpPr>
          <p:nvPr>
            <p:custDataLst>
              <p:tags r:id="rId20"/>
            </p:custDataLst>
          </p:nvPr>
        </p:nvCxnSpPr>
        <p:spPr>
          <a:xfrm flipV="1">
            <a:off x="7887335" y="4373880"/>
            <a:ext cx="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0"/>
            <a:endCxn id="58" idx="2"/>
          </p:cNvCxnSpPr>
          <p:nvPr>
            <p:custDataLst>
              <p:tags r:id="rId21"/>
            </p:custDataLst>
          </p:nvPr>
        </p:nvCxnSpPr>
        <p:spPr>
          <a:xfrm flipV="1">
            <a:off x="7887335" y="3684905"/>
            <a:ext cx="1203325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>
            <p:custDataLst>
              <p:tags r:id="rId22"/>
            </p:custDataLst>
          </p:nvPr>
        </p:nvSpPr>
        <p:spPr>
          <a:xfrm>
            <a:off x="9725025" y="4596765"/>
            <a:ext cx="872490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特征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49" idx="0"/>
            <a:endCxn id="53" idx="2"/>
          </p:cNvCxnSpPr>
          <p:nvPr>
            <p:custDataLst>
              <p:tags r:id="rId23"/>
            </p:custDataLst>
          </p:nvPr>
        </p:nvCxnSpPr>
        <p:spPr>
          <a:xfrm flipV="1">
            <a:off x="10161270" y="4373880"/>
            <a:ext cx="0" cy="22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>
            <p:custDataLst>
              <p:tags r:id="rId24"/>
            </p:custDataLst>
          </p:nvPr>
        </p:nvSpPr>
        <p:spPr>
          <a:xfrm>
            <a:off x="9725025" y="4018915"/>
            <a:ext cx="872490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25"/>
            </p:custDataLst>
          </p:nvPr>
        </p:nvSpPr>
        <p:spPr>
          <a:xfrm>
            <a:off x="8613775" y="3329940"/>
            <a:ext cx="953135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融合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53" idx="0"/>
            <a:endCxn id="58" idx="2"/>
          </p:cNvCxnSpPr>
          <p:nvPr>
            <p:custDataLst>
              <p:tags r:id="rId26"/>
            </p:custDataLst>
          </p:nvPr>
        </p:nvCxnSpPr>
        <p:spPr>
          <a:xfrm flipH="1" flipV="1">
            <a:off x="9090660" y="3684905"/>
            <a:ext cx="1070610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0"/>
            <a:endCxn id="44" idx="2"/>
          </p:cNvCxnSpPr>
          <p:nvPr>
            <p:custDataLst>
              <p:tags r:id="rId27"/>
            </p:custDataLst>
          </p:nvPr>
        </p:nvCxnSpPr>
        <p:spPr>
          <a:xfrm flipV="1">
            <a:off x="9090660" y="295846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Moti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vation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0" y="803910"/>
            <a:ext cx="3361690" cy="2812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60" y="3620135"/>
            <a:ext cx="8841105" cy="2935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40" y="950595"/>
            <a:ext cx="4741545" cy="2546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0400" y="89344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[1]ViT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404610" y="89344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[2]AST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281430" y="4342130"/>
            <a:ext cx="108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[3]ViViT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Moti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vation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765" y="803910"/>
            <a:ext cx="10859135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</a:t>
            </a:r>
            <a:r>
              <a:rPr lang="en-US" altLang="zh-CN"/>
              <a:t>Transformer</a:t>
            </a:r>
            <a:r>
              <a:rPr lang="zh-CN" altLang="en-US"/>
              <a:t>模型的</a:t>
            </a:r>
            <a:r>
              <a:rPr lang="en-US" altLang="zh-CN"/>
              <a:t>“</a:t>
            </a:r>
            <a:r>
              <a:rPr lang="zh-CN" altLang="en-US"/>
              <a:t>早期融合</a:t>
            </a:r>
            <a:r>
              <a:rPr lang="en-US" altLang="zh-CN"/>
              <a:t>”</a:t>
            </a:r>
            <a:r>
              <a:rPr lang="zh-CN" altLang="en-US"/>
              <a:t>的缺点：</a:t>
            </a:r>
            <a:endParaRPr lang="en-US" altLang="zh-CN"/>
          </a:p>
          <a:p>
            <a:pPr indent="457200"/>
            <a:r>
              <a:rPr lang="en-US" altLang="zh-CN"/>
              <a:t>1. </a:t>
            </a:r>
            <a:r>
              <a:rPr lang="zh-CN" altLang="en-US" b="1"/>
              <a:t>信息冗余</a:t>
            </a:r>
            <a:r>
              <a:rPr lang="zh-CN" altLang="en-US"/>
              <a:t>：在模型的所有层完全成对的注意力机制是不必要的，因为视频中的音频和RGB输入包含密集的、细粒度的信息，其中大部分是多余的。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 b="1"/>
              <a:t>计算量大：</a:t>
            </a:r>
            <a:r>
              <a:rPr lang="en-US" altLang="zh-CN"/>
              <a:t>由于注意力机制具有和token序列长度相关的二次复杂度，这种模型无法很好地扩展到较长的视频。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018280"/>
            <a:ext cx="11135360" cy="2630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400" y="2340610"/>
            <a:ext cx="10685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为了缓解这种情况，作者在模型中提出了两种方法来限制注意力的流动：</a:t>
            </a:r>
            <a:endParaRPr lang="zh-CN" altLang="en-US"/>
          </a:p>
          <a:p>
            <a:pPr indent="457200"/>
            <a:r>
              <a:rPr lang="en-US" altLang="zh-CN"/>
              <a:t>1. 多模态学习中的一种常见方法——“</a:t>
            </a:r>
            <a:r>
              <a:rPr lang="en-US" altLang="zh-CN" b="1"/>
              <a:t>中期融合</a:t>
            </a:r>
            <a:r>
              <a:rPr lang="en-US" altLang="zh-CN"/>
              <a:t>”，即将跨模态流动限制在网络的后一层，前面的层采用单模态学习。</a:t>
            </a:r>
            <a:endParaRPr lang="en-US" altLang="zh-CN"/>
          </a:p>
          <a:p>
            <a:pPr indent="457200"/>
            <a:r>
              <a:rPr lang="en-US" altLang="zh-CN"/>
              <a:t>2.</a:t>
            </a:r>
            <a:r>
              <a:rPr lang="en-US" altLang="zh-CN" b="1"/>
              <a:t>本文的主要贡献点</a:t>
            </a:r>
            <a:r>
              <a:rPr lang="zh-CN" altLang="en-US" b="1"/>
              <a:t>：</a:t>
            </a:r>
            <a:r>
              <a:rPr lang="en-US" altLang="zh-CN"/>
              <a:t>限制层内token之间的跨模态注意。核心思想是引入一小部分 “</a:t>
            </a:r>
            <a:r>
              <a:rPr lang="en-US" altLang="zh-CN" b="1"/>
              <a:t>Attention </a:t>
            </a:r>
            <a:r>
              <a:rPr lang="en-US" altLang="zh-CN" b="1">
                <a:sym typeface="+mn-ea"/>
              </a:rPr>
              <a:t>Bottleneck</a:t>
            </a:r>
            <a:r>
              <a:rPr lang="en-US" altLang="zh-CN"/>
              <a:t>” 的潜在融合单元（</a:t>
            </a:r>
            <a:r>
              <a:rPr lang="en-US" altLang="zh-CN" b="1"/>
              <a:t>Bottleneck Fusion</a:t>
            </a:r>
            <a:r>
              <a:rPr lang="en-US" altLang="zh-CN"/>
              <a:t>），层中的跨模态</a:t>
            </a:r>
            <a:r>
              <a:rPr lang="zh-CN" altLang="en-US"/>
              <a:t>交互</a:t>
            </a:r>
            <a:r>
              <a:rPr lang="en-US" altLang="zh-CN"/>
              <a:t>必须通过这些单元执行。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Method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789305"/>
            <a:ext cx="4264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1. Fusion via vanilla self-attention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80110" y="3181985"/>
            <a:ext cx="1058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对于给定长度为t秒的视频片段，统一采样F个RGB帧，并将音频波形转换为谱图；之后将帧和谱图转换成token，并将所有的token拼接在一起，成为一个序列</a:t>
            </a:r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88085"/>
            <a:ext cx="10096500" cy="6000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788160"/>
            <a:ext cx="10125075" cy="1304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827145"/>
            <a:ext cx="1021080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Method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789305"/>
            <a:ext cx="614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 Fusion with modality-specific parameters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" y="1594485"/>
            <a:ext cx="10163175" cy="118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2952750"/>
            <a:ext cx="10096500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606165"/>
            <a:ext cx="6257925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Method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789305"/>
            <a:ext cx="614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3. Fusion via attention bottlenecks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5230" y="1197610"/>
            <a:ext cx="10172700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02710" y="4892040"/>
            <a:ext cx="63436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45435" y="5419725"/>
            <a:ext cx="74009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160020"/>
            <a:ext cx="281368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Method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95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Where to fuse: early, mid and late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866900"/>
            <a:ext cx="1037272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PP_MARK_KEY" val="77cc467b-6277-4fda-ac0e-5e23d5cc3cc8"/>
  <p:tag name="COMMONDATA" val="eyJoZGlkIjoiNTExMTU4YzczMDgzOWVmNDk2Mjc0OTVlMjIzMDA3Nz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宽屏</PresentationFormat>
  <Paragraphs>227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</vt:lpstr>
      <vt:lpstr>微软雅黑</vt:lpstr>
      <vt:lpstr>Times New Roman</vt:lpstr>
      <vt:lpstr>Arial</vt:lpstr>
      <vt:lpstr>Arial Unicode MS</vt:lpstr>
      <vt:lpstr>Calibri Light</vt:lpstr>
      <vt:lpstr>等线 Light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子安先生</cp:lastModifiedBy>
  <cp:revision>60</cp:revision>
  <dcterms:created xsi:type="dcterms:W3CDTF">2019-03-09T08:01:00Z</dcterms:created>
  <dcterms:modified xsi:type="dcterms:W3CDTF">2023-03-18T02:57:32Z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229A58109226466D9008589F85A77641</vt:lpwstr>
  </property>
</Properties>
</file>